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4"/>
  </p:notesMasterIdLst>
  <p:handoutMasterIdLst>
    <p:handoutMasterId r:id="rId55"/>
  </p:handoutMasterIdLst>
  <p:sldIdLst>
    <p:sldId id="363" r:id="rId2"/>
    <p:sldId id="461" r:id="rId3"/>
    <p:sldId id="459" r:id="rId4"/>
    <p:sldId id="462" r:id="rId5"/>
    <p:sldId id="513" r:id="rId6"/>
    <p:sldId id="515" r:id="rId7"/>
    <p:sldId id="514" r:id="rId8"/>
    <p:sldId id="595" r:id="rId9"/>
    <p:sldId id="596" r:id="rId10"/>
    <p:sldId id="626" r:id="rId11"/>
    <p:sldId id="627" r:id="rId12"/>
    <p:sldId id="628" r:id="rId13"/>
    <p:sldId id="629" r:id="rId14"/>
    <p:sldId id="630" r:id="rId15"/>
    <p:sldId id="631" r:id="rId16"/>
    <p:sldId id="632" r:id="rId17"/>
    <p:sldId id="633" r:id="rId18"/>
    <p:sldId id="634" r:id="rId19"/>
    <p:sldId id="635" r:id="rId20"/>
    <p:sldId id="636" r:id="rId21"/>
    <p:sldId id="637" r:id="rId22"/>
    <p:sldId id="638" r:id="rId23"/>
    <p:sldId id="639" r:id="rId24"/>
    <p:sldId id="640" r:id="rId25"/>
    <p:sldId id="641" r:id="rId26"/>
    <p:sldId id="642" r:id="rId27"/>
    <p:sldId id="384" r:id="rId28"/>
    <p:sldId id="470" r:id="rId29"/>
    <p:sldId id="488" r:id="rId30"/>
    <p:sldId id="643" r:id="rId31"/>
    <p:sldId id="644" r:id="rId32"/>
    <p:sldId id="651" r:id="rId33"/>
    <p:sldId id="652" r:id="rId34"/>
    <p:sldId id="653" r:id="rId35"/>
    <p:sldId id="654" r:id="rId36"/>
    <p:sldId id="655" r:id="rId37"/>
    <p:sldId id="656" r:id="rId38"/>
    <p:sldId id="657" r:id="rId39"/>
    <p:sldId id="658" r:id="rId40"/>
    <p:sldId id="659" r:id="rId41"/>
    <p:sldId id="660" r:id="rId42"/>
    <p:sldId id="661" r:id="rId43"/>
    <p:sldId id="662" r:id="rId44"/>
    <p:sldId id="663" r:id="rId45"/>
    <p:sldId id="645" r:id="rId46"/>
    <p:sldId id="646" r:id="rId47"/>
    <p:sldId id="647" r:id="rId48"/>
    <p:sldId id="648" r:id="rId49"/>
    <p:sldId id="649" r:id="rId50"/>
    <p:sldId id="650" r:id="rId51"/>
    <p:sldId id="512" r:id="rId52"/>
    <p:sldId id="492" r:id="rId5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514"/>
            <p14:sldId id="595"/>
            <p14:sldId id="596"/>
            <p14:sldId id="626"/>
            <p14:sldId id="627"/>
            <p14:sldId id="628"/>
            <p14:sldId id="629"/>
            <p14:sldId id="630"/>
            <p14:sldId id="631"/>
            <p14:sldId id="632"/>
            <p14:sldId id="633"/>
            <p14:sldId id="634"/>
            <p14:sldId id="635"/>
            <p14:sldId id="636"/>
            <p14:sldId id="637"/>
            <p14:sldId id="638"/>
            <p14:sldId id="639"/>
            <p14:sldId id="640"/>
            <p14:sldId id="641"/>
            <p14:sldId id="642"/>
            <p14:sldId id="384"/>
            <p14:sldId id="470"/>
            <p14:sldId id="488"/>
            <p14:sldId id="643"/>
            <p14:sldId id="644"/>
            <p14:sldId id="651"/>
            <p14:sldId id="652"/>
            <p14:sldId id="653"/>
            <p14:sldId id="654"/>
            <p14:sldId id="655"/>
            <p14:sldId id="656"/>
            <p14:sldId id="657"/>
            <p14:sldId id="658"/>
            <p14:sldId id="659"/>
            <p14:sldId id="660"/>
            <p14:sldId id="661"/>
            <p14:sldId id="662"/>
            <p14:sldId id="663"/>
            <p14:sldId id="645"/>
            <p14:sldId id="646"/>
            <p14:sldId id="647"/>
            <p14:sldId id="648"/>
            <p14:sldId id="649"/>
            <p14:sldId id="650"/>
          </p14:sldIdLst>
        </p14:section>
        <p14:section name="Untitled Section" id="{3A27C2B7-8EE8-4FE2-8702-C58E305C4D53}">
          <p14:sldIdLst>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59" autoAdjust="0"/>
    <p:restoredTop sz="94576" autoAdjust="0"/>
  </p:normalViewPr>
  <p:slideViewPr>
    <p:cSldViewPr>
      <p:cViewPr varScale="1">
        <p:scale>
          <a:sx n="63" d="100"/>
          <a:sy n="63" d="100"/>
        </p:scale>
        <p:origin x="143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A50008-43A6-4381-8EF4-353ABE5E0456}" type="doc">
      <dgm:prSet loTypeId="urn:microsoft.com/office/officeart/2005/8/layout/process2" loCatId="process" qsTypeId="urn:microsoft.com/office/officeart/2005/8/quickstyle/3d7" qsCatId="3D" csTypeId="urn:microsoft.com/office/officeart/2005/8/colors/colorful2" csCatId="colorful" phldr="1"/>
      <dgm:spPr/>
    </dgm:pt>
    <dgm:pt modelId="{ACB0BD6C-CC7C-4201-8506-B72DDB8BE3B8}">
      <dgm:prSet phldrT="[Text]"/>
      <dgm:spPr/>
      <dgm:t>
        <a:bodyPr/>
        <a:lstStyle/>
        <a:p>
          <a:r>
            <a:rPr lang="en-GB" dirty="0"/>
            <a:t>Issue 1 person is not interested in their job </a:t>
          </a:r>
        </a:p>
      </dgm:t>
    </dgm:pt>
    <dgm:pt modelId="{7FE97628-2A57-49B9-821D-DC2763736A76}" type="parTrans" cxnId="{C5D19C64-CC06-4162-9DAB-7C752E016AD1}">
      <dgm:prSet/>
      <dgm:spPr/>
      <dgm:t>
        <a:bodyPr/>
        <a:lstStyle/>
        <a:p>
          <a:endParaRPr lang="en-GB"/>
        </a:p>
      </dgm:t>
    </dgm:pt>
    <dgm:pt modelId="{FF652775-8873-4EB2-A6DA-E8B4A00D01B9}" type="sibTrans" cxnId="{C5D19C64-CC06-4162-9DAB-7C752E016AD1}">
      <dgm:prSet/>
      <dgm:spPr/>
      <dgm:t>
        <a:bodyPr/>
        <a:lstStyle/>
        <a:p>
          <a:endParaRPr lang="en-GB"/>
        </a:p>
      </dgm:t>
    </dgm:pt>
    <dgm:pt modelId="{742C3673-3B95-4C3E-8EDB-A8ECDA35FD7D}">
      <dgm:prSet phldrT="[Text]"/>
      <dgm:spPr/>
      <dgm:t>
        <a:bodyPr/>
        <a:lstStyle/>
        <a:p>
          <a:r>
            <a:rPr lang="en-GB" dirty="0"/>
            <a:t>Issue 2 So they do not seek to understand what to do in order to perform well</a:t>
          </a:r>
        </a:p>
      </dgm:t>
    </dgm:pt>
    <dgm:pt modelId="{5764B06B-9473-4FED-B317-8D8B7DF7CAEF}" type="parTrans" cxnId="{F7D0E80B-722E-4826-B3BD-9B3C146710D4}">
      <dgm:prSet/>
      <dgm:spPr/>
      <dgm:t>
        <a:bodyPr/>
        <a:lstStyle/>
        <a:p>
          <a:endParaRPr lang="en-GB"/>
        </a:p>
      </dgm:t>
    </dgm:pt>
    <dgm:pt modelId="{FCE73279-9CF7-443C-82B1-81F2B8F3F982}" type="sibTrans" cxnId="{F7D0E80B-722E-4826-B3BD-9B3C146710D4}">
      <dgm:prSet/>
      <dgm:spPr/>
      <dgm:t>
        <a:bodyPr/>
        <a:lstStyle/>
        <a:p>
          <a:endParaRPr lang="en-GB"/>
        </a:p>
      </dgm:t>
    </dgm:pt>
    <dgm:pt modelId="{882807F1-0C0A-49B5-A8F0-C218F014A121}">
      <dgm:prSet phldrT="[Text]"/>
      <dgm:spPr/>
      <dgm:t>
        <a:bodyPr/>
        <a:lstStyle/>
        <a:p>
          <a:r>
            <a:rPr lang="en-GB" dirty="0"/>
            <a:t>Issue 3 So they do not request the correct resources and support </a:t>
          </a:r>
        </a:p>
      </dgm:t>
    </dgm:pt>
    <dgm:pt modelId="{23E326CE-F612-43D3-923D-B06DB008E365}" type="parTrans" cxnId="{1951AD01-BFC0-4E3D-B4B8-54E249898428}">
      <dgm:prSet/>
      <dgm:spPr/>
      <dgm:t>
        <a:bodyPr/>
        <a:lstStyle/>
        <a:p>
          <a:endParaRPr lang="en-GB"/>
        </a:p>
      </dgm:t>
    </dgm:pt>
    <dgm:pt modelId="{4BD88CDF-F3BC-4756-BC73-096965AA6BE5}" type="sibTrans" cxnId="{1951AD01-BFC0-4E3D-B4B8-54E249898428}">
      <dgm:prSet/>
      <dgm:spPr/>
      <dgm:t>
        <a:bodyPr/>
        <a:lstStyle/>
        <a:p>
          <a:endParaRPr lang="en-GB"/>
        </a:p>
      </dgm:t>
    </dgm:pt>
    <dgm:pt modelId="{99CA0FDB-7EDA-43D8-9855-0424DB104FF8}">
      <dgm:prSet phldrT="[Text]"/>
      <dgm:spPr/>
      <dgm:t>
        <a:bodyPr/>
        <a:lstStyle/>
        <a:p>
          <a:r>
            <a:rPr lang="en-GB" dirty="0"/>
            <a:t>Issue 4 So they are not able to do their work ad they may waste their time ( </a:t>
          </a:r>
          <a:r>
            <a:rPr lang="en-GB" dirty="0" err="1"/>
            <a:t>e.g</a:t>
          </a:r>
          <a:r>
            <a:rPr lang="en-GB" dirty="0"/>
            <a:t> gossip, complaining etc) </a:t>
          </a:r>
        </a:p>
      </dgm:t>
    </dgm:pt>
    <dgm:pt modelId="{A9FADCBD-85AE-46B9-AAA4-9080993CE2E6}" type="parTrans" cxnId="{49FBB5A1-FED4-497E-9883-71F1BCA3F980}">
      <dgm:prSet/>
      <dgm:spPr/>
      <dgm:t>
        <a:bodyPr/>
        <a:lstStyle/>
        <a:p>
          <a:endParaRPr lang="en-GB"/>
        </a:p>
      </dgm:t>
    </dgm:pt>
    <dgm:pt modelId="{BC52D96D-076E-4E7D-A398-30A9961299DC}" type="sibTrans" cxnId="{49FBB5A1-FED4-497E-9883-71F1BCA3F980}">
      <dgm:prSet/>
      <dgm:spPr/>
      <dgm:t>
        <a:bodyPr/>
        <a:lstStyle/>
        <a:p>
          <a:endParaRPr lang="en-GB"/>
        </a:p>
      </dgm:t>
    </dgm:pt>
    <dgm:pt modelId="{59A80B28-D7ED-4C5A-A500-8C11D1A28AE4}" type="pres">
      <dgm:prSet presAssocID="{08A50008-43A6-4381-8EF4-353ABE5E0456}" presName="linearFlow" presStyleCnt="0">
        <dgm:presLayoutVars>
          <dgm:resizeHandles val="exact"/>
        </dgm:presLayoutVars>
      </dgm:prSet>
      <dgm:spPr/>
    </dgm:pt>
    <dgm:pt modelId="{34738971-67FE-491A-9ADB-FD9B29019EBD}" type="pres">
      <dgm:prSet presAssocID="{ACB0BD6C-CC7C-4201-8506-B72DDB8BE3B8}" presName="node" presStyleLbl="node1" presStyleIdx="0" presStyleCnt="4">
        <dgm:presLayoutVars>
          <dgm:bulletEnabled val="1"/>
        </dgm:presLayoutVars>
      </dgm:prSet>
      <dgm:spPr/>
    </dgm:pt>
    <dgm:pt modelId="{B6FAD04D-C10B-455F-8AEE-B4BF03A74E18}" type="pres">
      <dgm:prSet presAssocID="{FF652775-8873-4EB2-A6DA-E8B4A00D01B9}" presName="sibTrans" presStyleLbl="sibTrans2D1" presStyleIdx="0" presStyleCnt="3"/>
      <dgm:spPr/>
    </dgm:pt>
    <dgm:pt modelId="{064D0312-A27C-478D-9297-45CBE43765B0}" type="pres">
      <dgm:prSet presAssocID="{FF652775-8873-4EB2-A6DA-E8B4A00D01B9}" presName="connectorText" presStyleLbl="sibTrans2D1" presStyleIdx="0" presStyleCnt="3"/>
      <dgm:spPr/>
    </dgm:pt>
    <dgm:pt modelId="{6ED1ED8F-681F-401A-8AB5-51450DBB50B9}" type="pres">
      <dgm:prSet presAssocID="{742C3673-3B95-4C3E-8EDB-A8ECDA35FD7D}" presName="node" presStyleLbl="node1" presStyleIdx="1" presStyleCnt="4">
        <dgm:presLayoutVars>
          <dgm:bulletEnabled val="1"/>
        </dgm:presLayoutVars>
      </dgm:prSet>
      <dgm:spPr/>
    </dgm:pt>
    <dgm:pt modelId="{C3FCAF22-FD33-40B6-9DC6-5115144AE166}" type="pres">
      <dgm:prSet presAssocID="{FCE73279-9CF7-443C-82B1-81F2B8F3F982}" presName="sibTrans" presStyleLbl="sibTrans2D1" presStyleIdx="1" presStyleCnt="3" custLinFactNeighborX="-20980" custLinFactNeighborY="1250"/>
      <dgm:spPr/>
    </dgm:pt>
    <dgm:pt modelId="{798583C0-EB5D-4D48-9508-9CB7F8247D50}" type="pres">
      <dgm:prSet presAssocID="{FCE73279-9CF7-443C-82B1-81F2B8F3F982}" presName="connectorText" presStyleLbl="sibTrans2D1" presStyleIdx="1" presStyleCnt="3"/>
      <dgm:spPr/>
    </dgm:pt>
    <dgm:pt modelId="{093EDE61-24BD-4C8E-A521-00DAD45A1002}" type="pres">
      <dgm:prSet presAssocID="{882807F1-0C0A-49B5-A8F0-C218F014A121}" presName="node" presStyleLbl="node1" presStyleIdx="2" presStyleCnt="4">
        <dgm:presLayoutVars>
          <dgm:bulletEnabled val="1"/>
        </dgm:presLayoutVars>
      </dgm:prSet>
      <dgm:spPr/>
    </dgm:pt>
    <dgm:pt modelId="{00775A0D-001A-4441-A926-6E2656DB082B}" type="pres">
      <dgm:prSet presAssocID="{4BD88CDF-F3BC-4756-BC73-096965AA6BE5}" presName="sibTrans" presStyleLbl="sibTrans2D1" presStyleIdx="2" presStyleCnt="3"/>
      <dgm:spPr/>
    </dgm:pt>
    <dgm:pt modelId="{2324D1D3-C9A6-41BB-B269-9903144D764D}" type="pres">
      <dgm:prSet presAssocID="{4BD88CDF-F3BC-4756-BC73-096965AA6BE5}" presName="connectorText" presStyleLbl="sibTrans2D1" presStyleIdx="2" presStyleCnt="3"/>
      <dgm:spPr/>
    </dgm:pt>
    <dgm:pt modelId="{0A2FE662-ED1A-440A-9B01-6FE05D8717BD}" type="pres">
      <dgm:prSet presAssocID="{99CA0FDB-7EDA-43D8-9855-0424DB104FF8}" presName="node" presStyleLbl="node1" presStyleIdx="3" presStyleCnt="4">
        <dgm:presLayoutVars>
          <dgm:bulletEnabled val="1"/>
        </dgm:presLayoutVars>
      </dgm:prSet>
      <dgm:spPr/>
    </dgm:pt>
  </dgm:ptLst>
  <dgm:cxnLst>
    <dgm:cxn modelId="{1951AD01-BFC0-4E3D-B4B8-54E249898428}" srcId="{08A50008-43A6-4381-8EF4-353ABE5E0456}" destId="{882807F1-0C0A-49B5-A8F0-C218F014A121}" srcOrd="2" destOrd="0" parTransId="{23E326CE-F612-43D3-923D-B06DB008E365}" sibTransId="{4BD88CDF-F3BC-4756-BC73-096965AA6BE5}"/>
    <dgm:cxn modelId="{F7D0E80B-722E-4826-B3BD-9B3C146710D4}" srcId="{08A50008-43A6-4381-8EF4-353ABE5E0456}" destId="{742C3673-3B95-4C3E-8EDB-A8ECDA35FD7D}" srcOrd="1" destOrd="0" parTransId="{5764B06B-9473-4FED-B317-8D8B7DF7CAEF}" sibTransId="{FCE73279-9CF7-443C-82B1-81F2B8F3F982}"/>
    <dgm:cxn modelId="{A14BF91F-33DB-473A-BC8B-DF0A418E5E48}" type="presOf" srcId="{4BD88CDF-F3BC-4756-BC73-096965AA6BE5}" destId="{00775A0D-001A-4441-A926-6E2656DB082B}" srcOrd="0" destOrd="0" presId="urn:microsoft.com/office/officeart/2005/8/layout/process2"/>
    <dgm:cxn modelId="{9ED45E25-11CB-40DF-AAB7-9CF895C98307}" type="presOf" srcId="{FCE73279-9CF7-443C-82B1-81F2B8F3F982}" destId="{798583C0-EB5D-4D48-9508-9CB7F8247D50}" srcOrd="1" destOrd="0" presId="urn:microsoft.com/office/officeart/2005/8/layout/process2"/>
    <dgm:cxn modelId="{B9382240-44F9-4780-89C0-1CB7C6548EED}" type="presOf" srcId="{ACB0BD6C-CC7C-4201-8506-B72DDB8BE3B8}" destId="{34738971-67FE-491A-9ADB-FD9B29019EBD}" srcOrd="0" destOrd="0" presId="urn:microsoft.com/office/officeart/2005/8/layout/process2"/>
    <dgm:cxn modelId="{C5D19C64-CC06-4162-9DAB-7C752E016AD1}" srcId="{08A50008-43A6-4381-8EF4-353ABE5E0456}" destId="{ACB0BD6C-CC7C-4201-8506-B72DDB8BE3B8}" srcOrd="0" destOrd="0" parTransId="{7FE97628-2A57-49B9-821D-DC2763736A76}" sibTransId="{FF652775-8873-4EB2-A6DA-E8B4A00D01B9}"/>
    <dgm:cxn modelId="{D70B6653-6856-4648-974B-0DBB8DB75B20}" type="presOf" srcId="{FF652775-8873-4EB2-A6DA-E8B4A00D01B9}" destId="{064D0312-A27C-478D-9297-45CBE43765B0}" srcOrd="1" destOrd="0" presId="urn:microsoft.com/office/officeart/2005/8/layout/process2"/>
    <dgm:cxn modelId="{58E1EF53-E0F3-4A4E-A6E8-C7FB6D420F48}" type="presOf" srcId="{742C3673-3B95-4C3E-8EDB-A8ECDA35FD7D}" destId="{6ED1ED8F-681F-401A-8AB5-51450DBB50B9}" srcOrd="0" destOrd="0" presId="urn:microsoft.com/office/officeart/2005/8/layout/process2"/>
    <dgm:cxn modelId="{E3FDB87F-658E-43D4-8601-463824DD273F}" type="presOf" srcId="{FF652775-8873-4EB2-A6DA-E8B4A00D01B9}" destId="{B6FAD04D-C10B-455F-8AEE-B4BF03A74E18}" srcOrd="0" destOrd="0" presId="urn:microsoft.com/office/officeart/2005/8/layout/process2"/>
    <dgm:cxn modelId="{56605383-E18C-4BD6-88F8-AFEDB6575BCE}" type="presOf" srcId="{882807F1-0C0A-49B5-A8F0-C218F014A121}" destId="{093EDE61-24BD-4C8E-A521-00DAD45A1002}" srcOrd="0" destOrd="0" presId="urn:microsoft.com/office/officeart/2005/8/layout/process2"/>
    <dgm:cxn modelId="{10A6F49D-9EA0-4D16-BA96-BE453C93E812}" type="presOf" srcId="{08A50008-43A6-4381-8EF4-353ABE5E0456}" destId="{59A80B28-D7ED-4C5A-A500-8C11D1A28AE4}" srcOrd="0" destOrd="0" presId="urn:microsoft.com/office/officeart/2005/8/layout/process2"/>
    <dgm:cxn modelId="{49FBB5A1-FED4-497E-9883-71F1BCA3F980}" srcId="{08A50008-43A6-4381-8EF4-353ABE5E0456}" destId="{99CA0FDB-7EDA-43D8-9855-0424DB104FF8}" srcOrd="3" destOrd="0" parTransId="{A9FADCBD-85AE-46B9-AAA4-9080993CE2E6}" sibTransId="{BC52D96D-076E-4E7D-A398-30A9961299DC}"/>
    <dgm:cxn modelId="{154377AC-F0B6-40D7-9DF7-C9E5C3ACB7B3}" type="presOf" srcId="{99CA0FDB-7EDA-43D8-9855-0424DB104FF8}" destId="{0A2FE662-ED1A-440A-9B01-6FE05D8717BD}" srcOrd="0" destOrd="0" presId="urn:microsoft.com/office/officeart/2005/8/layout/process2"/>
    <dgm:cxn modelId="{47BA8EBA-2E74-4C2C-8B43-050B03D081E5}" type="presOf" srcId="{FCE73279-9CF7-443C-82B1-81F2B8F3F982}" destId="{C3FCAF22-FD33-40B6-9DC6-5115144AE166}" srcOrd="0" destOrd="0" presId="urn:microsoft.com/office/officeart/2005/8/layout/process2"/>
    <dgm:cxn modelId="{6BC71ADA-08F3-4C6C-B2DE-A2F03016D58C}" type="presOf" srcId="{4BD88CDF-F3BC-4756-BC73-096965AA6BE5}" destId="{2324D1D3-C9A6-41BB-B269-9903144D764D}" srcOrd="1" destOrd="0" presId="urn:microsoft.com/office/officeart/2005/8/layout/process2"/>
    <dgm:cxn modelId="{70377577-8162-4F9F-B99B-A05E3E9929E9}" type="presParOf" srcId="{59A80B28-D7ED-4C5A-A500-8C11D1A28AE4}" destId="{34738971-67FE-491A-9ADB-FD9B29019EBD}" srcOrd="0" destOrd="0" presId="urn:microsoft.com/office/officeart/2005/8/layout/process2"/>
    <dgm:cxn modelId="{B284C6E6-25B2-455B-946E-0D0934C69137}" type="presParOf" srcId="{59A80B28-D7ED-4C5A-A500-8C11D1A28AE4}" destId="{B6FAD04D-C10B-455F-8AEE-B4BF03A74E18}" srcOrd="1" destOrd="0" presId="urn:microsoft.com/office/officeart/2005/8/layout/process2"/>
    <dgm:cxn modelId="{E42149BA-DA3A-4880-9EF0-16122FA73621}" type="presParOf" srcId="{B6FAD04D-C10B-455F-8AEE-B4BF03A74E18}" destId="{064D0312-A27C-478D-9297-45CBE43765B0}" srcOrd="0" destOrd="0" presId="urn:microsoft.com/office/officeart/2005/8/layout/process2"/>
    <dgm:cxn modelId="{2BDA9C84-0E5D-4ED0-A2D5-69C924FEDF15}" type="presParOf" srcId="{59A80B28-D7ED-4C5A-A500-8C11D1A28AE4}" destId="{6ED1ED8F-681F-401A-8AB5-51450DBB50B9}" srcOrd="2" destOrd="0" presId="urn:microsoft.com/office/officeart/2005/8/layout/process2"/>
    <dgm:cxn modelId="{F8847A41-8A01-45F3-9EFC-2FB7F6ED7E45}" type="presParOf" srcId="{59A80B28-D7ED-4C5A-A500-8C11D1A28AE4}" destId="{C3FCAF22-FD33-40B6-9DC6-5115144AE166}" srcOrd="3" destOrd="0" presId="urn:microsoft.com/office/officeart/2005/8/layout/process2"/>
    <dgm:cxn modelId="{EAF8FF9B-0626-40FD-80F6-839FBC0EDB1D}" type="presParOf" srcId="{C3FCAF22-FD33-40B6-9DC6-5115144AE166}" destId="{798583C0-EB5D-4D48-9508-9CB7F8247D50}" srcOrd="0" destOrd="0" presId="urn:microsoft.com/office/officeart/2005/8/layout/process2"/>
    <dgm:cxn modelId="{91622317-DB96-4EE8-BF1E-1149A5BEB47C}" type="presParOf" srcId="{59A80B28-D7ED-4C5A-A500-8C11D1A28AE4}" destId="{093EDE61-24BD-4C8E-A521-00DAD45A1002}" srcOrd="4" destOrd="0" presId="urn:microsoft.com/office/officeart/2005/8/layout/process2"/>
    <dgm:cxn modelId="{54FC7567-4B30-49A9-A5F6-634A39996718}" type="presParOf" srcId="{59A80B28-D7ED-4C5A-A500-8C11D1A28AE4}" destId="{00775A0D-001A-4441-A926-6E2656DB082B}" srcOrd="5" destOrd="0" presId="urn:microsoft.com/office/officeart/2005/8/layout/process2"/>
    <dgm:cxn modelId="{3F9C6118-7B2A-4B69-B8E6-087F45BDAD1D}" type="presParOf" srcId="{00775A0D-001A-4441-A926-6E2656DB082B}" destId="{2324D1D3-C9A6-41BB-B269-9903144D764D}" srcOrd="0" destOrd="0" presId="urn:microsoft.com/office/officeart/2005/8/layout/process2"/>
    <dgm:cxn modelId="{7DBD1961-2E5B-4713-B56D-874190DD1D9D}" type="presParOf" srcId="{59A80B28-D7ED-4C5A-A500-8C11D1A28AE4}" destId="{0A2FE662-ED1A-440A-9B01-6FE05D8717BD}"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38971-67FE-491A-9ADB-FD9B29019EBD}">
      <dsp:nvSpPr>
        <dsp:cNvPr id="0" name=""/>
        <dsp:cNvSpPr/>
      </dsp:nvSpPr>
      <dsp:spPr>
        <a:xfrm>
          <a:off x="2886921" y="1912"/>
          <a:ext cx="2455756" cy="711370"/>
        </a:xfrm>
        <a:prstGeom prst="roundRect">
          <a:avLst>
            <a:gd name="adj" fmla="val 10000"/>
          </a:avLst>
        </a:prstGeom>
        <a:solidFill>
          <a:schemeClr val="accent2">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Issue 1 person is not interested in their job </a:t>
          </a:r>
        </a:p>
      </dsp:txBody>
      <dsp:txXfrm>
        <a:off x="2907756" y="22747"/>
        <a:ext cx="2414086" cy="669700"/>
      </dsp:txXfrm>
    </dsp:sp>
    <dsp:sp modelId="{B6FAD04D-C10B-455F-8AEE-B4BF03A74E18}">
      <dsp:nvSpPr>
        <dsp:cNvPr id="0" name=""/>
        <dsp:cNvSpPr/>
      </dsp:nvSpPr>
      <dsp:spPr>
        <a:xfrm rot="5400000">
          <a:off x="3981418" y="731067"/>
          <a:ext cx="266763" cy="320116"/>
        </a:xfrm>
        <a:prstGeom prst="rightArrow">
          <a:avLst>
            <a:gd name="adj1" fmla="val 60000"/>
            <a:gd name="adj2" fmla="val 5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018765" y="757744"/>
        <a:ext cx="192070" cy="186734"/>
      </dsp:txXfrm>
    </dsp:sp>
    <dsp:sp modelId="{6ED1ED8F-681F-401A-8AB5-51450DBB50B9}">
      <dsp:nvSpPr>
        <dsp:cNvPr id="0" name=""/>
        <dsp:cNvSpPr/>
      </dsp:nvSpPr>
      <dsp:spPr>
        <a:xfrm>
          <a:off x="2886921" y="1068968"/>
          <a:ext cx="2455756" cy="711370"/>
        </a:xfrm>
        <a:prstGeom prst="roundRect">
          <a:avLst>
            <a:gd name="adj" fmla="val 10000"/>
          </a:avLst>
        </a:prstGeom>
        <a:solidFill>
          <a:schemeClr val="accent2">
            <a:hueOff val="391830"/>
            <a:satOff val="-19373"/>
            <a:lumOff val="1373"/>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Issue 2 So they do not seek to understand what to do in order to perform well</a:t>
          </a:r>
        </a:p>
      </dsp:txBody>
      <dsp:txXfrm>
        <a:off x="2907756" y="1089803"/>
        <a:ext cx="2414086" cy="669700"/>
      </dsp:txXfrm>
    </dsp:sp>
    <dsp:sp modelId="{C3FCAF22-FD33-40B6-9DC6-5115144AE166}">
      <dsp:nvSpPr>
        <dsp:cNvPr id="0" name=""/>
        <dsp:cNvSpPr/>
      </dsp:nvSpPr>
      <dsp:spPr>
        <a:xfrm rot="5400000">
          <a:off x="3925450" y="1802124"/>
          <a:ext cx="266763" cy="320116"/>
        </a:xfrm>
        <a:prstGeom prst="rightArrow">
          <a:avLst>
            <a:gd name="adj1" fmla="val 60000"/>
            <a:gd name="adj2" fmla="val 50000"/>
          </a:avLst>
        </a:prstGeom>
        <a:solidFill>
          <a:schemeClr val="accent2">
            <a:hueOff val="587745"/>
            <a:satOff val="-29060"/>
            <a:lumOff val="2059"/>
            <a:alphaOff val="0"/>
          </a:schemeClr>
        </a:solidFill>
        <a:ln>
          <a:noFill/>
        </a:ln>
        <a:effectLst>
          <a:outerShdw blurRad="40000" dist="230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3962797" y="1828801"/>
        <a:ext cx="192070" cy="186734"/>
      </dsp:txXfrm>
    </dsp:sp>
    <dsp:sp modelId="{093EDE61-24BD-4C8E-A521-00DAD45A1002}">
      <dsp:nvSpPr>
        <dsp:cNvPr id="0" name=""/>
        <dsp:cNvSpPr/>
      </dsp:nvSpPr>
      <dsp:spPr>
        <a:xfrm>
          <a:off x="2886921" y="2136024"/>
          <a:ext cx="2455756" cy="711370"/>
        </a:xfrm>
        <a:prstGeom prst="roundRect">
          <a:avLst>
            <a:gd name="adj" fmla="val 10000"/>
          </a:avLst>
        </a:prstGeom>
        <a:solidFill>
          <a:schemeClr val="accent2">
            <a:hueOff val="783660"/>
            <a:satOff val="-38747"/>
            <a:lumOff val="2745"/>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Issue 3 So they do not request the correct resources and support </a:t>
          </a:r>
        </a:p>
      </dsp:txBody>
      <dsp:txXfrm>
        <a:off x="2907756" y="2156859"/>
        <a:ext cx="2414086" cy="669700"/>
      </dsp:txXfrm>
    </dsp:sp>
    <dsp:sp modelId="{00775A0D-001A-4441-A926-6E2656DB082B}">
      <dsp:nvSpPr>
        <dsp:cNvPr id="0" name=""/>
        <dsp:cNvSpPr/>
      </dsp:nvSpPr>
      <dsp:spPr>
        <a:xfrm rot="5400000">
          <a:off x="3981418" y="2865179"/>
          <a:ext cx="266763" cy="320116"/>
        </a:xfrm>
        <a:prstGeom prst="rightArrow">
          <a:avLst>
            <a:gd name="adj1" fmla="val 60000"/>
            <a:gd name="adj2" fmla="val 50000"/>
          </a:avLst>
        </a:prstGeom>
        <a:solidFill>
          <a:schemeClr val="accent2">
            <a:hueOff val="1175490"/>
            <a:satOff val="-58120"/>
            <a:lumOff val="4118"/>
            <a:alphaOff val="0"/>
          </a:schemeClr>
        </a:solidFill>
        <a:ln>
          <a:noFill/>
        </a:ln>
        <a:effectLst>
          <a:outerShdw blurRad="40000" dist="23000" dir="5400000" rotWithShape="0">
            <a:srgbClr val="000000">
              <a:alpha val="35000"/>
            </a:srgbClr>
          </a:outerShdw>
        </a:effectLst>
        <a:sp3d z="-110000">
          <a:bevelT w="40600" h="20600" prst="relaxedInset"/>
        </a:sp3d>
      </dsp:spPr>
      <dsp:style>
        <a:lnRef idx="0">
          <a:scrgbClr r="0" g="0" b="0"/>
        </a:lnRef>
        <a:fillRef idx="1">
          <a:scrgbClr r="0" g="0" b="0"/>
        </a:fillRef>
        <a:effectRef idx="2">
          <a:scrgbClr r="0" g="0" b="0"/>
        </a:effectRef>
        <a:fontRef idx="minor"/>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4018765" y="2891856"/>
        <a:ext cx="192070" cy="186734"/>
      </dsp:txXfrm>
    </dsp:sp>
    <dsp:sp modelId="{0A2FE662-ED1A-440A-9B01-6FE05D8717BD}">
      <dsp:nvSpPr>
        <dsp:cNvPr id="0" name=""/>
        <dsp:cNvSpPr/>
      </dsp:nvSpPr>
      <dsp:spPr>
        <a:xfrm>
          <a:off x="2886921" y="3203080"/>
          <a:ext cx="2455756" cy="711370"/>
        </a:xfrm>
        <a:prstGeom prst="roundRect">
          <a:avLst>
            <a:gd name="adj" fmla="val 10000"/>
          </a:avLst>
        </a:prstGeom>
        <a:solidFill>
          <a:schemeClr val="accent2">
            <a:hueOff val="1175490"/>
            <a:satOff val="-58120"/>
            <a:lumOff val="4118"/>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Issue 4 So they are not able to do their work ad they may waste their time ( </a:t>
          </a:r>
          <a:r>
            <a:rPr lang="en-GB" sz="1200" kern="1200" dirty="0" err="1"/>
            <a:t>e.g</a:t>
          </a:r>
          <a:r>
            <a:rPr lang="en-GB" sz="1200" kern="1200" dirty="0"/>
            <a:t> gossip, complaining etc) </a:t>
          </a:r>
        </a:p>
      </dsp:txBody>
      <dsp:txXfrm>
        <a:off x="2907756" y="3223915"/>
        <a:ext cx="2414086" cy="6697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u6XAPnuFjJc" TargetMode="External"/><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49om9Yh6ukA" TargetMode="Externa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hyperlink" Target="https://www.psychologytoday.com/us/basics/groupthink"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21550"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8 Lesson 7 </a:t>
            </a:r>
            <a:endParaRPr lang="en-GB" altLang="en-US" sz="2400" b="1" dirty="0">
              <a:solidFill>
                <a:schemeClr val="tx1"/>
              </a:solidFill>
            </a:endParaRPr>
          </a:p>
          <a:p>
            <a:pPr eaLnBrk="1" hangingPunct="1"/>
            <a:r>
              <a:rPr lang="en-GB" altLang="en-US" sz="2400" b="1" dirty="0">
                <a:solidFill>
                  <a:schemeClr val="tx1"/>
                </a:solidFill>
              </a:rPr>
              <a:t>Team work and Team development </a:t>
            </a:r>
            <a:endParaRPr lang="en-GB" altLang="en-US" sz="2400" b="1"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pPr>
              <a:buFontTx/>
              <a:buChar char="-"/>
            </a:pPr>
            <a:r>
              <a:rPr lang="en-GB" dirty="0"/>
              <a:t>Team and Team work </a:t>
            </a:r>
          </a:p>
          <a:p>
            <a:pPr marL="0" indent="0">
              <a:buNone/>
            </a:pPr>
            <a:r>
              <a:rPr lang="en-GB" dirty="0"/>
              <a:t>- Motivating poor performers  </a:t>
            </a:r>
          </a:p>
          <a:p>
            <a:pPr>
              <a:buFontTx/>
              <a:buChar char="-"/>
            </a:pPr>
            <a:r>
              <a:rPr lang="en-GB" dirty="0"/>
              <a:t>Inspiring high performers </a:t>
            </a:r>
          </a:p>
          <a:p>
            <a:pPr>
              <a:buFontTx/>
              <a:buChar char="-"/>
            </a:pPr>
            <a:endParaRPr lang="en-GB" dirty="0"/>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Career Exploration Reflection </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pPr>
              <a:buFont typeface="Wingdings" panose="05000000000000000000" pitchFamily="2" charset="2"/>
              <a:buChar char="ü"/>
            </a:pPr>
            <a:endParaRPr lang="en-GB" sz="2400" dirty="0"/>
          </a:p>
          <a:p>
            <a:pPr algn="l">
              <a:lnSpc>
                <a:spcPct val="200000"/>
              </a:lnSpc>
              <a:buFont typeface="Wingdings" panose="05000000000000000000" pitchFamily="2" charset="2"/>
              <a:buChar char="q"/>
            </a:pPr>
            <a:r>
              <a:rPr lang="en-GB" sz="1400" b="0" i="0" dirty="0">
                <a:solidFill>
                  <a:srgbClr val="202124"/>
                </a:solidFill>
                <a:effectLst/>
                <a:latin typeface="Arial" panose="020B0604020202020204" pitchFamily="34" charset="0"/>
                <a:cs typeface="Arial" panose="020B0604020202020204" pitchFamily="34" charset="0"/>
              </a:rPr>
              <a:t>What is important to me?</a:t>
            </a:r>
          </a:p>
          <a:p>
            <a:pPr algn="l">
              <a:lnSpc>
                <a:spcPct val="200000"/>
              </a:lnSpc>
              <a:buFont typeface="Wingdings" panose="05000000000000000000" pitchFamily="2" charset="2"/>
              <a:buChar char="q"/>
            </a:pPr>
            <a:r>
              <a:rPr lang="en-GB" sz="1400" b="0" i="0" dirty="0">
                <a:solidFill>
                  <a:srgbClr val="202124"/>
                </a:solidFill>
                <a:effectLst/>
                <a:latin typeface="Arial" panose="020B0604020202020204" pitchFamily="34" charset="0"/>
                <a:cs typeface="Arial" panose="020B0604020202020204" pitchFamily="34" charset="0"/>
              </a:rPr>
              <a:t>What careers seem interesting to me? ...</a:t>
            </a:r>
          </a:p>
          <a:p>
            <a:pPr algn="l">
              <a:lnSpc>
                <a:spcPct val="200000"/>
              </a:lnSpc>
              <a:buFont typeface="Wingdings" panose="05000000000000000000" pitchFamily="2" charset="2"/>
              <a:buChar char="q"/>
            </a:pPr>
            <a:r>
              <a:rPr lang="en-GB" sz="1400" b="0" i="0" dirty="0">
                <a:solidFill>
                  <a:srgbClr val="202124"/>
                </a:solidFill>
                <a:effectLst/>
                <a:latin typeface="Arial" panose="020B0604020202020204" pitchFamily="34" charset="0"/>
                <a:cs typeface="Arial" panose="020B0604020202020204" pitchFamily="34" charset="0"/>
              </a:rPr>
              <a:t>Who has influenced my ideas about my career options?</a:t>
            </a:r>
          </a:p>
          <a:p>
            <a:pPr algn="l">
              <a:lnSpc>
                <a:spcPct val="200000"/>
              </a:lnSpc>
              <a:buFont typeface="Wingdings" panose="05000000000000000000" pitchFamily="2" charset="2"/>
              <a:buChar char="q"/>
            </a:pPr>
            <a:r>
              <a:rPr lang="en-GB" sz="1400" b="0" i="0" dirty="0">
                <a:solidFill>
                  <a:srgbClr val="202124"/>
                </a:solidFill>
                <a:effectLst/>
                <a:latin typeface="Arial" panose="020B0604020202020204" pitchFamily="34" charset="0"/>
                <a:cs typeface="Arial" panose="020B0604020202020204" pitchFamily="34" charset="0"/>
              </a:rPr>
              <a:t>What jobs might I consider as a parallel plan? (Plan B, Plan C, etc.)</a:t>
            </a:r>
          </a:p>
          <a:p>
            <a:pPr algn="l">
              <a:lnSpc>
                <a:spcPct val="200000"/>
              </a:lnSpc>
              <a:buFont typeface="Wingdings" panose="05000000000000000000" pitchFamily="2" charset="2"/>
              <a:buChar char="q"/>
            </a:pPr>
            <a:r>
              <a:rPr lang="en-GB" sz="1400" b="0" i="0" dirty="0">
                <a:solidFill>
                  <a:srgbClr val="202124"/>
                </a:solidFill>
                <a:effectLst/>
                <a:latin typeface="Arial" panose="020B0604020202020204" pitchFamily="34" charset="0"/>
                <a:cs typeface="Arial" panose="020B0604020202020204" pitchFamily="34" charset="0"/>
              </a:rPr>
              <a:t>What career paths can I cross off my list?</a:t>
            </a:r>
          </a:p>
          <a:p>
            <a:pPr algn="l">
              <a:lnSpc>
                <a:spcPct val="200000"/>
              </a:lnSpc>
              <a:buFont typeface="Wingdings" panose="05000000000000000000" pitchFamily="2" charset="2"/>
              <a:buChar char="q"/>
            </a:pPr>
            <a:r>
              <a:rPr lang="en-GB" sz="1400" b="0" i="0" dirty="0">
                <a:solidFill>
                  <a:srgbClr val="202124"/>
                </a:solidFill>
                <a:effectLst/>
                <a:latin typeface="Arial" panose="020B0604020202020204" pitchFamily="34" charset="0"/>
                <a:cs typeface="Arial" panose="020B0604020202020204" pitchFamily="34" charset="0"/>
              </a:rPr>
              <a:t>How do I want to be remembered?</a:t>
            </a:r>
          </a:p>
          <a:p>
            <a:pPr marL="0" indent="0">
              <a:buNone/>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a:buFont typeface="Wingdings" panose="05000000000000000000" pitchFamily="2" charset="2"/>
              <a:buChar char="ü"/>
            </a:pP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9D2-55D6-ED53-0E8E-011821992931}"/>
              </a:ext>
            </a:extLst>
          </p:cNvPr>
          <p:cNvSpPr>
            <a:spLocks noGrp="1"/>
          </p:cNvSpPr>
          <p:nvPr>
            <p:ph type="title"/>
          </p:nvPr>
        </p:nvSpPr>
        <p:spPr>
          <a:xfrm>
            <a:off x="457200" y="274638"/>
            <a:ext cx="8229600" cy="1143000"/>
          </a:xfrm>
        </p:spPr>
        <p:txBody>
          <a:bodyPr wrap="square" anchor="ctr">
            <a:normAutofit/>
          </a:bodyPr>
          <a:lstStyle/>
          <a:p>
            <a:r>
              <a:rPr lang="en-GB" dirty="0"/>
              <a:t>Team </a:t>
            </a:r>
          </a:p>
        </p:txBody>
      </p:sp>
      <p:pic>
        <p:nvPicPr>
          <p:cNvPr id="6" name="Picture 5">
            <a:extLst>
              <a:ext uri="{FF2B5EF4-FFF2-40B4-BE49-F238E27FC236}">
                <a16:creationId xmlns:a16="http://schemas.microsoft.com/office/drawing/2014/main" id="{62528F39-D548-1126-EA0C-DBD12719B6BC}"/>
              </a:ext>
            </a:extLst>
          </p:cNvPr>
          <p:cNvPicPr>
            <a:picLocks noChangeAspect="1"/>
          </p:cNvPicPr>
          <p:nvPr/>
        </p:nvPicPr>
        <p:blipFill>
          <a:blip r:embed="rId2"/>
          <a:stretch>
            <a:fillRect/>
          </a:stretch>
        </p:blipFill>
        <p:spPr>
          <a:xfrm>
            <a:off x="457200" y="2463913"/>
            <a:ext cx="4038600" cy="2261616"/>
          </a:xfrm>
          <a:prstGeom prst="rect">
            <a:avLst/>
          </a:prstGeom>
          <a:noFill/>
        </p:spPr>
      </p:pic>
      <p:sp>
        <p:nvSpPr>
          <p:cNvPr id="3" name="Content Placeholder 2">
            <a:extLst>
              <a:ext uri="{FF2B5EF4-FFF2-40B4-BE49-F238E27FC236}">
                <a16:creationId xmlns:a16="http://schemas.microsoft.com/office/drawing/2014/main" id="{0F349C53-6E7B-14F5-6364-C639906A3BDF}"/>
              </a:ext>
            </a:extLst>
          </p:cNvPr>
          <p:cNvSpPr>
            <a:spLocks noGrp="1"/>
          </p:cNvSpPr>
          <p:nvPr>
            <p:ph sz="half" idx="2"/>
          </p:nvPr>
        </p:nvSpPr>
        <p:spPr>
          <a:xfrm>
            <a:off x="4648200" y="1600201"/>
            <a:ext cx="4038600" cy="3989040"/>
          </a:xfrm>
        </p:spPr>
        <p:txBody>
          <a:bodyPr wrap="square" anchor="t">
            <a:normAutofit/>
          </a:bodyPr>
          <a:lstStyle/>
          <a:p>
            <a:r>
              <a:rPr lang="en-US" altLang="en-US"/>
              <a:t>“There is no I in team but there is in Win”</a:t>
            </a:r>
          </a:p>
          <a:p>
            <a:r>
              <a:rPr lang="en-US" altLang="en-US"/>
              <a:t>Michael Jordan </a:t>
            </a:r>
          </a:p>
        </p:txBody>
      </p:sp>
      <p:sp>
        <p:nvSpPr>
          <p:cNvPr id="4" name="Date Placeholder 3">
            <a:extLst>
              <a:ext uri="{FF2B5EF4-FFF2-40B4-BE49-F238E27FC236}">
                <a16:creationId xmlns:a16="http://schemas.microsoft.com/office/drawing/2014/main" id="{DD85636F-E19E-FD34-83C0-809F2C4745F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6F6EA0CC-91CC-3237-3DA6-C9624B3A86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99503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BF8A-9B21-923B-6055-12ED81AAD33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What are teams and why do we need them </a:t>
            </a:r>
          </a:p>
        </p:txBody>
      </p:sp>
      <p:pic>
        <p:nvPicPr>
          <p:cNvPr id="6" name="Picture 5">
            <a:extLst>
              <a:ext uri="{FF2B5EF4-FFF2-40B4-BE49-F238E27FC236}">
                <a16:creationId xmlns:a16="http://schemas.microsoft.com/office/drawing/2014/main" id="{BD20CA13-1641-8721-00D8-BCA8F5CA0369}"/>
              </a:ext>
            </a:extLst>
          </p:cNvPr>
          <p:cNvPicPr>
            <a:picLocks noChangeAspect="1"/>
          </p:cNvPicPr>
          <p:nvPr/>
        </p:nvPicPr>
        <p:blipFill>
          <a:blip r:embed="rId2"/>
          <a:stretch>
            <a:fillRect/>
          </a:stretch>
        </p:blipFill>
        <p:spPr>
          <a:xfrm>
            <a:off x="457200" y="2463913"/>
            <a:ext cx="4038600" cy="2261616"/>
          </a:xfrm>
          <a:prstGeom prst="rect">
            <a:avLst/>
          </a:prstGeom>
          <a:noFill/>
        </p:spPr>
      </p:pic>
      <p:sp>
        <p:nvSpPr>
          <p:cNvPr id="3" name="Content Placeholder 2">
            <a:extLst>
              <a:ext uri="{FF2B5EF4-FFF2-40B4-BE49-F238E27FC236}">
                <a16:creationId xmlns:a16="http://schemas.microsoft.com/office/drawing/2014/main" id="{DD20C32D-444B-29C8-9E45-7AD0406DC463}"/>
              </a:ext>
            </a:extLst>
          </p:cNvPr>
          <p:cNvSpPr>
            <a:spLocks noGrp="1"/>
          </p:cNvSpPr>
          <p:nvPr>
            <p:ph sz="half" idx="2"/>
          </p:nvPr>
        </p:nvSpPr>
        <p:spPr>
          <a:xfrm>
            <a:off x="4648200" y="1600201"/>
            <a:ext cx="4038600" cy="3989040"/>
          </a:xfrm>
        </p:spPr>
        <p:txBody>
          <a:bodyPr wrap="square" anchor="t">
            <a:normAutofit lnSpcReduction="10000"/>
          </a:bodyPr>
          <a:lstStyle/>
          <a:p>
            <a:pPr>
              <a:lnSpc>
                <a:spcPct val="90000"/>
              </a:lnSpc>
            </a:pPr>
            <a:r>
              <a:rPr lang="en-US" altLang="en-US" sz="2000" dirty="0"/>
              <a:t>A team can be defined as a group of individuals who are brought together and organized to work together to achieve common collective aims, purposes, objectives or goals. One could argue that if the team has no common objectives or goals, it is simply a group of individuals who just happen to be sharing the same office or job titles </a:t>
            </a:r>
          </a:p>
          <a:p>
            <a:pPr>
              <a:lnSpc>
                <a:spcPct val="90000"/>
              </a:lnSpc>
            </a:pPr>
            <a:r>
              <a:rPr lang="en-US" altLang="en-US" sz="2000" dirty="0"/>
              <a:t>“ </a:t>
            </a:r>
            <a:r>
              <a:rPr lang="en-US" altLang="en-US" sz="1500" dirty="0"/>
              <a:t>Talent wins games, but teamwork and intelligence wins championships.” Michael Jordan</a:t>
            </a:r>
          </a:p>
        </p:txBody>
      </p:sp>
      <p:sp>
        <p:nvSpPr>
          <p:cNvPr id="4" name="Date Placeholder 3">
            <a:extLst>
              <a:ext uri="{FF2B5EF4-FFF2-40B4-BE49-F238E27FC236}">
                <a16:creationId xmlns:a16="http://schemas.microsoft.com/office/drawing/2014/main" id="{C3E37C60-C2D9-7D09-082E-19A43D8D92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4820F96E-8D25-DAD5-510E-26697D5AF21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281851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379D2-BC6D-2EE7-60A0-6515B9E10200}"/>
              </a:ext>
            </a:extLst>
          </p:cNvPr>
          <p:cNvSpPr>
            <a:spLocks noGrp="1"/>
          </p:cNvSpPr>
          <p:nvPr>
            <p:ph type="title"/>
          </p:nvPr>
        </p:nvSpPr>
        <p:spPr>
          <a:xfrm>
            <a:off x="457200" y="274638"/>
            <a:ext cx="8229600" cy="1143000"/>
          </a:xfrm>
        </p:spPr>
        <p:txBody>
          <a:bodyPr wrap="square" anchor="ctr">
            <a:normAutofit/>
          </a:bodyPr>
          <a:lstStyle/>
          <a:p>
            <a:r>
              <a:rPr lang="en-GB" dirty="0"/>
              <a:t>Career stages </a:t>
            </a:r>
          </a:p>
        </p:txBody>
      </p:sp>
      <p:sp>
        <p:nvSpPr>
          <p:cNvPr id="3" name="Content Placeholder 2">
            <a:extLst>
              <a:ext uri="{FF2B5EF4-FFF2-40B4-BE49-F238E27FC236}">
                <a16:creationId xmlns:a16="http://schemas.microsoft.com/office/drawing/2014/main" id="{2D099B5A-0ADC-F2BA-5219-DA2ED084C313}"/>
              </a:ext>
            </a:extLst>
          </p:cNvPr>
          <p:cNvSpPr>
            <a:spLocks noGrp="1"/>
          </p:cNvSpPr>
          <p:nvPr>
            <p:ph sz="half" idx="1"/>
          </p:nvPr>
        </p:nvSpPr>
        <p:spPr>
          <a:xfrm>
            <a:off x="457200" y="1600201"/>
            <a:ext cx="4038600" cy="3989040"/>
          </a:xfrm>
        </p:spPr>
        <p:txBody>
          <a:bodyPr wrap="square" anchor="t">
            <a:normAutofit/>
          </a:bodyPr>
          <a:lstStyle/>
          <a:p>
            <a:r>
              <a:rPr lang="en-US" altLang="en-US" dirty="0"/>
              <a:t>Apprentice</a:t>
            </a:r>
          </a:p>
          <a:p>
            <a:r>
              <a:rPr lang="en-US" altLang="en-US" dirty="0"/>
              <a:t>Colleague</a:t>
            </a:r>
          </a:p>
          <a:p>
            <a:r>
              <a:rPr lang="en-US" altLang="en-US" dirty="0"/>
              <a:t>Mentor</a:t>
            </a:r>
          </a:p>
          <a:p>
            <a:r>
              <a:rPr lang="en-US" altLang="en-US" dirty="0"/>
              <a:t>Sponsor</a:t>
            </a:r>
            <a:endParaRPr lang="en-GB" dirty="0"/>
          </a:p>
        </p:txBody>
      </p:sp>
      <p:sp>
        <p:nvSpPr>
          <p:cNvPr id="4" name="Date Placeholder 3">
            <a:extLst>
              <a:ext uri="{FF2B5EF4-FFF2-40B4-BE49-F238E27FC236}">
                <a16:creationId xmlns:a16="http://schemas.microsoft.com/office/drawing/2014/main" id="{C80A715D-AE92-9BB9-2200-09B470F5DC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32C7F166-956A-F393-7AA3-90D07E59DD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2380675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816AC-A02B-C4ED-724B-6D383A568DD5}"/>
              </a:ext>
            </a:extLst>
          </p:cNvPr>
          <p:cNvSpPr>
            <a:spLocks noGrp="1"/>
          </p:cNvSpPr>
          <p:nvPr>
            <p:ph type="title"/>
          </p:nvPr>
        </p:nvSpPr>
        <p:spPr>
          <a:xfrm>
            <a:off x="457200" y="274638"/>
            <a:ext cx="8229600" cy="1143000"/>
          </a:xfrm>
        </p:spPr>
        <p:txBody>
          <a:bodyPr wrap="square" anchor="ctr">
            <a:normAutofit/>
          </a:bodyPr>
          <a:lstStyle/>
          <a:p>
            <a:r>
              <a:rPr lang="en-GB" dirty="0"/>
              <a:t>What makes a great team ? </a:t>
            </a:r>
          </a:p>
        </p:txBody>
      </p:sp>
      <p:pic>
        <p:nvPicPr>
          <p:cNvPr id="6" name="Picture 5">
            <a:extLst>
              <a:ext uri="{FF2B5EF4-FFF2-40B4-BE49-F238E27FC236}">
                <a16:creationId xmlns:a16="http://schemas.microsoft.com/office/drawing/2014/main" id="{9DAFE68B-C9EB-44CB-0E9C-7D31D5270B78}"/>
              </a:ext>
            </a:extLst>
          </p:cNvPr>
          <p:cNvPicPr>
            <a:picLocks noChangeAspect="1"/>
          </p:cNvPicPr>
          <p:nvPr/>
        </p:nvPicPr>
        <p:blipFill>
          <a:blip r:embed="rId2"/>
          <a:stretch>
            <a:fillRect/>
          </a:stretch>
        </p:blipFill>
        <p:spPr>
          <a:xfrm>
            <a:off x="457200" y="2082195"/>
            <a:ext cx="4038600" cy="3025051"/>
          </a:xfrm>
          <a:prstGeom prst="rect">
            <a:avLst/>
          </a:prstGeom>
          <a:noFill/>
        </p:spPr>
      </p:pic>
      <p:sp>
        <p:nvSpPr>
          <p:cNvPr id="3" name="Content Placeholder 2">
            <a:extLst>
              <a:ext uri="{FF2B5EF4-FFF2-40B4-BE49-F238E27FC236}">
                <a16:creationId xmlns:a16="http://schemas.microsoft.com/office/drawing/2014/main" id="{6D0D459C-45CB-EE5F-9D65-742923ABC83E}"/>
              </a:ext>
            </a:extLst>
          </p:cNvPr>
          <p:cNvSpPr>
            <a:spLocks noGrp="1"/>
          </p:cNvSpPr>
          <p:nvPr>
            <p:ph sz="half" idx="2"/>
          </p:nvPr>
        </p:nvSpPr>
        <p:spPr>
          <a:xfrm>
            <a:off x="4648200" y="1600201"/>
            <a:ext cx="4038600" cy="3989040"/>
          </a:xfrm>
        </p:spPr>
        <p:txBody>
          <a:bodyPr wrap="square" anchor="t">
            <a:normAutofit/>
          </a:bodyPr>
          <a:lstStyle/>
          <a:p>
            <a:r>
              <a:rPr lang="en-GB" dirty="0"/>
              <a:t>Take some time to think of great team, perhaps one you watched during the Olympic or a team you have worked in . </a:t>
            </a:r>
          </a:p>
        </p:txBody>
      </p:sp>
      <p:sp>
        <p:nvSpPr>
          <p:cNvPr id="4" name="Date Placeholder 3">
            <a:extLst>
              <a:ext uri="{FF2B5EF4-FFF2-40B4-BE49-F238E27FC236}">
                <a16:creationId xmlns:a16="http://schemas.microsoft.com/office/drawing/2014/main" id="{09C28D06-ED60-7B1C-9871-BE1BF641708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8D08BEA6-5574-CFC7-05C4-4C0E78C8635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676535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0EF28-1E58-2456-BC77-46C68C7831BC}"/>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What makes your chosen team appear to be a great one ?</a:t>
            </a:r>
          </a:p>
        </p:txBody>
      </p:sp>
      <p:pic>
        <p:nvPicPr>
          <p:cNvPr id="6" name="Picture 5">
            <a:extLst>
              <a:ext uri="{FF2B5EF4-FFF2-40B4-BE49-F238E27FC236}">
                <a16:creationId xmlns:a16="http://schemas.microsoft.com/office/drawing/2014/main" id="{7722F039-1AF7-2870-7883-0A169BF5EB58}"/>
              </a:ext>
            </a:extLst>
          </p:cNvPr>
          <p:cNvPicPr>
            <a:picLocks noChangeAspect="1"/>
          </p:cNvPicPr>
          <p:nvPr/>
        </p:nvPicPr>
        <p:blipFill>
          <a:blip r:embed="rId2"/>
          <a:stretch>
            <a:fillRect/>
          </a:stretch>
        </p:blipFill>
        <p:spPr>
          <a:xfrm>
            <a:off x="481980" y="1600201"/>
            <a:ext cx="3989040" cy="3989040"/>
          </a:xfrm>
          <a:prstGeom prst="rect">
            <a:avLst/>
          </a:prstGeom>
          <a:noFill/>
        </p:spPr>
      </p:pic>
      <p:sp>
        <p:nvSpPr>
          <p:cNvPr id="3" name="Content Placeholder 2">
            <a:extLst>
              <a:ext uri="{FF2B5EF4-FFF2-40B4-BE49-F238E27FC236}">
                <a16:creationId xmlns:a16="http://schemas.microsoft.com/office/drawing/2014/main" id="{A93068C2-CDD5-35D7-7B74-5216DD4DDD5C}"/>
              </a:ext>
            </a:extLst>
          </p:cNvPr>
          <p:cNvSpPr>
            <a:spLocks noGrp="1"/>
          </p:cNvSpPr>
          <p:nvPr>
            <p:ph sz="half" idx="2"/>
          </p:nvPr>
        </p:nvSpPr>
        <p:spPr>
          <a:xfrm>
            <a:off x="4648200" y="1600201"/>
            <a:ext cx="4038600" cy="3989040"/>
          </a:xfrm>
        </p:spPr>
        <p:txBody>
          <a:bodyPr wrap="square" anchor="t">
            <a:normAutofit/>
          </a:bodyPr>
          <a:lstStyle/>
          <a:p>
            <a:pPr>
              <a:lnSpc>
                <a:spcPct val="90000"/>
              </a:lnSpc>
              <a:buFont typeface="Wingdings" panose="05000000000000000000" pitchFamily="2" charset="2"/>
              <a:buChar char="q"/>
            </a:pPr>
            <a:r>
              <a:rPr lang="en-GB" sz="1300"/>
              <a:t>Is it because of what they have achieved they achieve far more than other similar teams? Do they always achieve perfect results </a:t>
            </a:r>
          </a:p>
          <a:p>
            <a:pPr>
              <a:lnSpc>
                <a:spcPct val="90000"/>
              </a:lnSpc>
              <a:buFont typeface="Wingdings" panose="05000000000000000000" pitchFamily="2" charset="2"/>
              <a:buChar char="q"/>
            </a:pPr>
            <a:r>
              <a:rPr lang="en-GB" sz="1300"/>
              <a:t>What skills and knowledge do the team members possess might make them stand out ?</a:t>
            </a:r>
          </a:p>
          <a:p>
            <a:pPr>
              <a:lnSpc>
                <a:spcPct val="90000"/>
              </a:lnSpc>
              <a:buFont typeface="Wingdings" panose="05000000000000000000" pitchFamily="2" charset="2"/>
              <a:buChar char="q"/>
            </a:pPr>
            <a:r>
              <a:rPr lang="en-GB" sz="1300"/>
              <a:t>Is it because of who is I the team? Does it comprise some high performing individuals ?</a:t>
            </a:r>
          </a:p>
          <a:p>
            <a:pPr>
              <a:lnSpc>
                <a:spcPct val="90000"/>
              </a:lnSpc>
              <a:buFont typeface="Wingdings" panose="05000000000000000000" pitchFamily="2" charset="2"/>
              <a:buChar char="q"/>
            </a:pPr>
            <a:r>
              <a:rPr lang="en-GB" sz="1300"/>
              <a:t>Is it because of how they work together ? Do they appear to be aligned? Do they appear to work very positively together ?</a:t>
            </a:r>
          </a:p>
          <a:p>
            <a:pPr>
              <a:lnSpc>
                <a:spcPct val="90000"/>
              </a:lnSpc>
              <a:buFont typeface="Wingdings" panose="05000000000000000000" pitchFamily="2" charset="2"/>
              <a:buChar char="q"/>
            </a:pPr>
            <a:r>
              <a:rPr lang="en-GB" sz="1300"/>
              <a:t>Is it because of how they are led and managed? Has the team's leader been in the same role for a long time ?</a:t>
            </a:r>
          </a:p>
          <a:p>
            <a:pPr>
              <a:lnSpc>
                <a:spcPct val="90000"/>
              </a:lnSpc>
              <a:buFont typeface="Wingdings" panose="05000000000000000000" pitchFamily="2" charset="2"/>
              <a:buChar char="q"/>
            </a:pPr>
            <a:r>
              <a:rPr lang="en-GB" sz="1300"/>
              <a:t>If it that you wish to be part of ? Do you think that you would excel in such a team </a:t>
            </a:r>
          </a:p>
          <a:p>
            <a:pPr>
              <a:lnSpc>
                <a:spcPct val="90000"/>
              </a:lnSpc>
            </a:pPr>
            <a:endParaRPr lang="en-GB" sz="1300"/>
          </a:p>
        </p:txBody>
      </p:sp>
      <p:sp>
        <p:nvSpPr>
          <p:cNvPr id="4" name="Date Placeholder 3">
            <a:extLst>
              <a:ext uri="{FF2B5EF4-FFF2-40B4-BE49-F238E27FC236}">
                <a16:creationId xmlns:a16="http://schemas.microsoft.com/office/drawing/2014/main" id="{9B5FD46F-8529-2C0C-F686-4CD941BE9CA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0F393929-560A-D1F8-FF98-2E83E6CC13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69860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FC52C-DFCB-717D-AB71-21797B660627}"/>
              </a:ext>
            </a:extLst>
          </p:cNvPr>
          <p:cNvSpPr>
            <a:spLocks noGrp="1"/>
          </p:cNvSpPr>
          <p:nvPr>
            <p:ph type="title"/>
          </p:nvPr>
        </p:nvSpPr>
        <p:spPr/>
        <p:txBody>
          <a:bodyPr/>
          <a:lstStyle/>
          <a:p>
            <a:r>
              <a:rPr lang="en-GB" sz="3200" dirty="0"/>
              <a:t>How does individuals like to be managed ?</a:t>
            </a:r>
          </a:p>
        </p:txBody>
      </p:sp>
      <p:graphicFrame>
        <p:nvGraphicFramePr>
          <p:cNvPr id="6" name="Table 6">
            <a:extLst>
              <a:ext uri="{FF2B5EF4-FFF2-40B4-BE49-F238E27FC236}">
                <a16:creationId xmlns:a16="http://schemas.microsoft.com/office/drawing/2014/main" id="{DBBD1023-F8EF-59A5-9BBA-C9DEC79035F7}"/>
              </a:ext>
            </a:extLst>
          </p:cNvPr>
          <p:cNvGraphicFramePr>
            <a:graphicFrameLocks noGrp="1"/>
          </p:cNvGraphicFramePr>
          <p:nvPr>
            <p:ph idx="1"/>
            <p:extLst>
              <p:ext uri="{D42A27DB-BD31-4B8C-83A1-F6EECF244321}">
                <p14:modId xmlns:p14="http://schemas.microsoft.com/office/powerpoint/2010/main" val="1964587439"/>
              </p:ext>
            </p:extLst>
          </p:nvPr>
        </p:nvGraphicFramePr>
        <p:xfrm>
          <a:off x="457200" y="1600200"/>
          <a:ext cx="8229600" cy="32054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584491087"/>
                    </a:ext>
                  </a:extLst>
                </a:gridCol>
                <a:gridCol w="4114800">
                  <a:extLst>
                    <a:ext uri="{9D8B030D-6E8A-4147-A177-3AD203B41FA5}">
                      <a16:colId xmlns:a16="http://schemas.microsoft.com/office/drawing/2014/main" val="1273551769"/>
                    </a:ext>
                  </a:extLst>
                </a:gridCol>
              </a:tblGrid>
              <a:tr h="370840">
                <a:tc>
                  <a:txBody>
                    <a:bodyPr/>
                    <a:lstStyle/>
                    <a:p>
                      <a:r>
                        <a:rPr lang="en-GB" dirty="0"/>
                        <a:t>Positive ways of being managed </a:t>
                      </a:r>
                      <a:r>
                        <a:rPr lang="en-GB" dirty="0">
                          <a:sym typeface="Wingdings" panose="05000000000000000000" pitchFamily="2" charset="2"/>
                        </a:rPr>
                        <a:t></a:t>
                      </a:r>
                      <a:endParaRPr lang="en-GB" dirty="0"/>
                    </a:p>
                  </a:txBody>
                  <a:tcPr/>
                </a:tc>
                <a:tc>
                  <a:txBody>
                    <a:bodyPr/>
                    <a:lstStyle/>
                    <a:p>
                      <a:r>
                        <a:rPr lang="en-GB" dirty="0"/>
                        <a:t>Negative ways of being Managed </a:t>
                      </a:r>
                      <a:r>
                        <a:rPr lang="en-GB" dirty="0">
                          <a:sym typeface="Wingdings" panose="05000000000000000000" pitchFamily="2" charset="2"/>
                        </a:rPr>
                        <a:t></a:t>
                      </a:r>
                      <a:endParaRPr lang="en-GB" dirty="0"/>
                    </a:p>
                  </a:txBody>
                  <a:tcPr/>
                </a:tc>
                <a:extLst>
                  <a:ext uri="{0D108BD9-81ED-4DB2-BD59-A6C34878D82A}">
                    <a16:rowId xmlns:a16="http://schemas.microsoft.com/office/drawing/2014/main" val="1130236278"/>
                  </a:ext>
                </a:extLst>
              </a:tr>
              <a:tr h="370840">
                <a:tc>
                  <a:txBody>
                    <a:bodyPr/>
                    <a:lstStyle/>
                    <a:p>
                      <a:r>
                        <a:rPr lang="en-GB" dirty="0"/>
                        <a:t>Recognised members of the team for their good performance </a:t>
                      </a:r>
                    </a:p>
                  </a:txBody>
                  <a:tcPr/>
                </a:tc>
                <a:tc>
                  <a:txBody>
                    <a:bodyPr/>
                    <a:lstStyle/>
                    <a:p>
                      <a:r>
                        <a:rPr lang="en-GB" dirty="0"/>
                        <a:t>Showed too much favouritism to certain members of the team</a:t>
                      </a:r>
                    </a:p>
                  </a:txBody>
                  <a:tcPr/>
                </a:tc>
                <a:extLst>
                  <a:ext uri="{0D108BD9-81ED-4DB2-BD59-A6C34878D82A}">
                    <a16:rowId xmlns:a16="http://schemas.microsoft.com/office/drawing/2014/main" val="935443036"/>
                  </a:ext>
                </a:extLst>
              </a:tr>
              <a:tr h="370840">
                <a:tc>
                  <a:txBody>
                    <a:bodyPr/>
                    <a:lstStyle/>
                    <a:p>
                      <a:r>
                        <a:rPr lang="en-GB" dirty="0"/>
                        <a:t>Open communication and talk to each team member</a:t>
                      </a:r>
                    </a:p>
                  </a:txBody>
                  <a:tcPr/>
                </a:tc>
                <a:tc>
                  <a:txBody>
                    <a:bodyPr/>
                    <a:lstStyle/>
                    <a:p>
                      <a:r>
                        <a:rPr lang="en-GB" dirty="0"/>
                        <a:t>Long team meetings and boring </a:t>
                      </a:r>
                    </a:p>
                  </a:txBody>
                  <a:tcPr/>
                </a:tc>
                <a:extLst>
                  <a:ext uri="{0D108BD9-81ED-4DB2-BD59-A6C34878D82A}">
                    <a16:rowId xmlns:a16="http://schemas.microsoft.com/office/drawing/2014/main" val="3464573905"/>
                  </a:ext>
                </a:extLst>
              </a:tr>
              <a:tr h="370840">
                <a:tc>
                  <a:txBody>
                    <a:bodyPr/>
                    <a:lstStyle/>
                    <a:p>
                      <a:r>
                        <a:rPr lang="en-GB" dirty="0"/>
                        <a:t>Listened well to ideas and concerns and give credit where due </a:t>
                      </a:r>
                    </a:p>
                  </a:txBody>
                  <a:tcPr/>
                </a:tc>
                <a:tc>
                  <a:txBody>
                    <a:bodyPr/>
                    <a:lstStyle/>
                    <a:p>
                      <a:r>
                        <a:rPr lang="en-GB" dirty="0"/>
                        <a:t>Took credit for all effort and work</a:t>
                      </a:r>
                    </a:p>
                  </a:txBody>
                  <a:tcPr/>
                </a:tc>
                <a:extLst>
                  <a:ext uri="{0D108BD9-81ED-4DB2-BD59-A6C34878D82A}">
                    <a16:rowId xmlns:a16="http://schemas.microsoft.com/office/drawing/2014/main" val="2051144506"/>
                  </a:ext>
                </a:extLst>
              </a:tr>
              <a:tr h="370840">
                <a:tc>
                  <a:txBody>
                    <a:bodyPr/>
                    <a:lstStyle/>
                    <a:p>
                      <a:r>
                        <a:rPr lang="en-GB" dirty="0"/>
                        <a:t>Recognised the individuality of each team member </a:t>
                      </a:r>
                    </a:p>
                  </a:txBody>
                  <a:tcPr/>
                </a:tc>
                <a:tc>
                  <a:txBody>
                    <a:bodyPr/>
                    <a:lstStyle/>
                    <a:p>
                      <a:r>
                        <a:rPr lang="en-GB" dirty="0"/>
                        <a:t>Always seemed to delegate all his/her work to team members without ever really explaining what to do </a:t>
                      </a:r>
                    </a:p>
                  </a:txBody>
                  <a:tcPr/>
                </a:tc>
                <a:extLst>
                  <a:ext uri="{0D108BD9-81ED-4DB2-BD59-A6C34878D82A}">
                    <a16:rowId xmlns:a16="http://schemas.microsoft.com/office/drawing/2014/main" val="296843411"/>
                  </a:ext>
                </a:extLst>
              </a:tr>
            </a:tbl>
          </a:graphicData>
        </a:graphic>
      </p:graphicFrame>
      <p:sp>
        <p:nvSpPr>
          <p:cNvPr id="4" name="Date Placeholder 3">
            <a:extLst>
              <a:ext uri="{FF2B5EF4-FFF2-40B4-BE49-F238E27FC236}">
                <a16:creationId xmlns:a16="http://schemas.microsoft.com/office/drawing/2014/main" id="{73400797-52C4-848C-5E1C-1900602B9866}"/>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CF86991E-52AC-B719-A632-470EE18AEDA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42423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E71A7-5C9E-BFFA-EF34-4DA682CF8319}"/>
              </a:ext>
            </a:extLst>
          </p:cNvPr>
          <p:cNvSpPr>
            <a:spLocks noGrp="1"/>
          </p:cNvSpPr>
          <p:nvPr>
            <p:ph type="title"/>
          </p:nvPr>
        </p:nvSpPr>
        <p:spPr>
          <a:xfrm>
            <a:off x="457200" y="274638"/>
            <a:ext cx="8229600" cy="1143000"/>
          </a:xfrm>
        </p:spPr>
        <p:txBody>
          <a:bodyPr wrap="square" anchor="ctr">
            <a:normAutofit/>
          </a:bodyPr>
          <a:lstStyle/>
          <a:p>
            <a:r>
              <a:rPr lang="en-GB" dirty="0"/>
              <a:t>Understanding team stages </a:t>
            </a:r>
          </a:p>
        </p:txBody>
      </p:sp>
      <p:sp>
        <p:nvSpPr>
          <p:cNvPr id="7" name="Content Placeholder 6">
            <a:extLst>
              <a:ext uri="{FF2B5EF4-FFF2-40B4-BE49-F238E27FC236}">
                <a16:creationId xmlns:a16="http://schemas.microsoft.com/office/drawing/2014/main" id="{C5B0921F-9330-6757-778E-3524D08ED238}"/>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Wingdings" panose="05000000000000000000" pitchFamily="2" charset="2"/>
              <a:buChar char="v"/>
            </a:pPr>
            <a:r>
              <a:rPr lang="en-GB" sz="1500" dirty="0"/>
              <a:t>Stage 1 - </a:t>
            </a:r>
            <a:r>
              <a:rPr lang="en-GB" sz="1500" b="1" dirty="0"/>
              <a:t>Forming</a:t>
            </a:r>
            <a:r>
              <a:rPr lang="en-GB" sz="1500" dirty="0"/>
              <a:t> – Often called the infant or child stage of a team's development </a:t>
            </a:r>
          </a:p>
          <a:p>
            <a:pPr>
              <a:lnSpc>
                <a:spcPct val="90000"/>
              </a:lnSpc>
              <a:buFont typeface="Wingdings" panose="05000000000000000000" pitchFamily="2" charset="2"/>
              <a:buChar char="v"/>
            </a:pPr>
            <a:r>
              <a:rPr lang="en-GB" sz="1500" dirty="0"/>
              <a:t>Stage 2 – </a:t>
            </a:r>
            <a:r>
              <a:rPr lang="en-GB" sz="1500" b="1" dirty="0"/>
              <a:t>Storming</a:t>
            </a:r>
            <a:r>
              <a:rPr lang="en-GB" sz="1500" dirty="0"/>
              <a:t> – the rebellious teenage years of a team’s growth and development </a:t>
            </a:r>
          </a:p>
          <a:p>
            <a:pPr>
              <a:lnSpc>
                <a:spcPct val="90000"/>
              </a:lnSpc>
              <a:buFont typeface="Wingdings" panose="05000000000000000000" pitchFamily="2" charset="2"/>
              <a:buChar char="v"/>
            </a:pPr>
            <a:r>
              <a:rPr lang="en-GB" sz="1500" dirty="0"/>
              <a:t>Stage 3 – </a:t>
            </a:r>
            <a:r>
              <a:rPr lang="en-GB" sz="1500" b="1" dirty="0"/>
              <a:t>Norming</a:t>
            </a:r>
            <a:r>
              <a:rPr lang="en-GB" sz="1500" dirty="0"/>
              <a:t> – The early adulthood stage of the team’s development and is </a:t>
            </a:r>
            <a:r>
              <a:rPr lang="en-GB" sz="1500" dirty="0" err="1"/>
              <a:t>typiccaly</a:t>
            </a:r>
            <a:r>
              <a:rPr lang="en-GB" sz="1500" dirty="0"/>
              <a:t> evidence by the team becoming more cohesive after having worked through some of the storming period challenges </a:t>
            </a:r>
          </a:p>
          <a:p>
            <a:pPr>
              <a:lnSpc>
                <a:spcPct val="90000"/>
              </a:lnSpc>
              <a:buFont typeface="Wingdings" panose="05000000000000000000" pitchFamily="2" charset="2"/>
              <a:buChar char="v"/>
            </a:pPr>
            <a:r>
              <a:rPr lang="en-GB" sz="1500" dirty="0"/>
              <a:t>Stage 4 – </a:t>
            </a:r>
            <a:r>
              <a:rPr lang="en-GB" sz="1500" b="1" dirty="0"/>
              <a:t>Performing</a:t>
            </a:r>
            <a:r>
              <a:rPr lang="en-GB" sz="1500" dirty="0"/>
              <a:t> – Optimal stage and is referred to a mature adult stage of development </a:t>
            </a:r>
          </a:p>
          <a:p>
            <a:pPr>
              <a:lnSpc>
                <a:spcPct val="90000"/>
              </a:lnSpc>
            </a:pPr>
            <a:endParaRPr lang="en-GB" sz="1500" dirty="0"/>
          </a:p>
        </p:txBody>
      </p:sp>
      <p:pic>
        <p:nvPicPr>
          <p:cNvPr id="8" name="Picture 7">
            <a:extLst>
              <a:ext uri="{FF2B5EF4-FFF2-40B4-BE49-F238E27FC236}">
                <a16:creationId xmlns:a16="http://schemas.microsoft.com/office/drawing/2014/main" id="{CBADB3AD-D436-4A75-9896-C9F0D0D59A43}"/>
              </a:ext>
            </a:extLst>
          </p:cNvPr>
          <p:cNvPicPr>
            <a:picLocks noChangeAspect="1"/>
          </p:cNvPicPr>
          <p:nvPr/>
        </p:nvPicPr>
        <p:blipFill>
          <a:blip r:embed="rId2"/>
          <a:stretch>
            <a:fillRect/>
          </a:stretch>
        </p:blipFill>
        <p:spPr>
          <a:xfrm>
            <a:off x="4699456" y="1600201"/>
            <a:ext cx="3936088" cy="3989040"/>
          </a:xfrm>
          <a:prstGeom prst="rect">
            <a:avLst/>
          </a:prstGeom>
          <a:noFill/>
        </p:spPr>
      </p:pic>
      <p:sp>
        <p:nvSpPr>
          <p:cNvPr id="4" name="Date Placeholder 3">
            <a:extLst>
              <a:ext uri="{FF2B5EF4-FFF2-40B4-BE49-F238E27FC236}">
                <a16:creationId xmlns:a16="http://schemas.microsoft.com/office/drawing/2014/main" id="{92BD5599-0936-6A18-DCF2-BB77CC849D3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4C599ECB-FCD4-630D-0CDA-A2B587740B4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3648524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D2C-2285-B914-3CAB-AD406EBFC4BE}"/>
              </a:ext>
            </a:extLst>
          </p:cNvPr>
          <p:cNvSpPr>
            <a:spLocks noGrp="1"/>
          </p:cNvSpPr>
          <p:nvPr>
            <p:ph type="title"/>
          </p:nvPr>
        </p:nvSpPr>
        <p:spPr>
          <a:xfrm>
            <a:off x="457200" y="274638"/>
            <a:ext cx="8229600" cy="1143000"/>
          </a:xfrm>
        </p:spPr>
        <p:txBody>
          <a:bodyPr wrap="square" anchor="ctr">
            <a:normAutofit/>
          </a:bodyPr>
          <a:lstStyle/>
          <a:p>
            <a:r>
              <a:rPr lang="en-GB" dirty="0"/>
              <a:t>Forming stage </a:t>
            </a:r>
          </a:p>
        </p:txBody>
      </p:sp>
      <p:sp>
        <p:nvSpPr>
          <p:cNvPr id="3" name="Content Placeholder 2">
            <a:extLst>
              <a:ext uri="{FF2B5EF4-FFF2-40B4-BE49-F238E27FC236}">
                <a16:creationId xmlns:a16="http://schemas.microsoft.com/office/drawing/2014/main" id="{F50774B0-BF1E-8BDD-435E-9D68E32CAD9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1300"/>
              <a:t>During the stage the team members are learning their way together and it is sometimes called a period of testing and dependence where the necessary processes, norms and common understandings are not yet in place. </a:t>
            </a:r>
          </a:p>
          <a:p>
            <a:pPr marL="0" indent="0">
              <a:lnSpc>
                <a:spcPct val="90000"/>
              </a:lnSpc>
              <a:buNone/>
            </a:pPr>
            <a:r>
              <a:rPr lang="en-GB" sz="1300"/>
              <a:t>A team leader of a forming team may typically observe and experience the following happening among the team members :</a:t>
            </a:r>
          </a:p>
          <a:p>
            <a:pPr>
              <a:lnSpc>
                <a:spcPct val="90000"/>
              </a:lnSpc>
              <a:buFont typeface="Courier New" panose="02070309020205020404" pitchFamily="49" charset="0"/>
              <a:buChar char="o"/>
            </a:pPr>
            <a:r>
              <a:rPr lang="en-GB" sz="1300"/>
              <a:t>Not knowing who to ask for help or what to do</a:t>
            </a:r>
          </a:p>
          <a:p>
            <a:pPr>
              <a:lnSpc>
                <a:spcPct val="90000"/>
              </a:lnSpc>
              <a:buFont typeface="Courier New" panose="02070309020205020404" pitchFamily="49" charset="0"/>
              <a:buChar char="o"/>
            </a:pPr>
            <a:r>
              <a:rPr lang="en-GB" sz="1300"/>
              <a:t>Cautiousness as people test what is acceptable and needed</a:t>
            </a:r>
          </a:p>
          <a:p>
            <a:pPr>
              <a:lnSpc>
                <a:spcPct val="90000"/>
              </a:lnSpc>
              <a:buFont typeface="Courier New" panose="02070309020205020404" pitchFamily="49" charset="0"/>
              <a:buChar char="o"/>
            </a:pPr>
            <a:r>
              <a:rPr lang="en-GB" sz="1300"/>
              <a:t>Beginning to develop trust in each other </a:t>
            </a:r>
          </a:p>
          <a:p>
            <a:pPr>
              <a:lnSpc>
                <a:spcPct val="90000"/>
              </a:lnSpc>
              <a:buFont typeface="Courier New" panose="02070309020205020404" pitchFamily="49" charset="0"/>
              <a:buChar char="o"/>
            </a:pPr>
            <a:r>
              <a:rPr lang="en-GB" sz="1300"/>
              <a:t>Complaints that things are not what they are used to </a:t>
            </a:r>
          </a:p>
          <a:p>
            <a:pPr>
              <a:lnSpc>
                <a:spcPct val="90000"/>
              </a:lnSpc>
              <a:buFont typeface="Courier New" panose="02070309020205020404" pitchFamily="49" charset="0"/>
              <a:buChar char="o"/>
            </a:pPr>
            <a:r>
              <a:rPr lang="en-GB" sz="1300"/>
              <a:t>Anxiety</a:t>
            </a:r>
          </a:p>
          <a:p>
            <a:pPr>
              <a:lnSpc>
                <a:spcPct val="90000"/>
              </a:lnSpc>
              <a:buFont typeface="Courier New" panose="02070309020205020404" pitchFamily="49" charset="0"/>
              <a:buChar char="o"/>
            </a:pPr>
            <a:r>
              <a:rPr lang="en-GB" sz="1300"/>
              <a:t>Getting to know the common goals and expectations </a:t>
            </a:r>
          </a:p>
        </p:txBody>
      </p:sp>
      <p:pic>
        <p:nvPicPr>
          <p:cNvPr id="6" name="Picture 5">
            <a:extLst>
              <a:ext uri="{FF2B5EF4-FFF2-40B4-BE49-F238E27FC236}">
                <a16:creationId xmlns:a16="http://schemas.microsoft.com/office/drawing/2014/main" id="{DDB9DE6E-BF66-6D70-D3FE-89C860AE3614}"/>
              </a:ext>
            </a:extLst>
          </p:cNvPr>
          <p:cNvPicPr>
            <a:picLocks noChangeAspect="1"/>
          </p:cNvPicPr>
          <p:nvPr/>
        </p:nvPicPr>
        <p:blipFill>
          <a:blip r:embed="rId2"/>
          <a:stretch>
            <a:fillRect/>
          </a:stretch>
        </p:blipFill>
        <p:spPr>
          <a:xfrm>
            <a:off x="4648200" y="1866267"/>
            <a:ext cx="4038600" cy="3456908"/>
          </a:xfrm>
          <a:prstGeom prst="rect">
            <a:avLst/>
          </a:prstGeom>
          <a:noFill/>
        </p:spPr>
      </p:pic>
      <p:sp>
        <p:nvSpPr>
          <p:cNvPr id="4" name="Date Placeholder 3">
            <a:extLst>
              <a:ext uri="{FF2B5EF4-FFF2-40B4-BE49-F238E27FC236}">
                <a16:creationId xmlns:a16="http://schemas.microsoft.com/office/drawing/2014/main" id="{78E5612E-A096-9B70-640A-B5B1E101D0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179CF58F-20BB-5884-7A29-3FE97D890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2744703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DDE0-5989-7CAE-BCAF-905E932C5439}"/>
              </a:ext>
            </a:extLst>
          </p:cNvPr>
          <p:cNvSpPr>
            <a:spLocks noGrp="1"/>
          </p:cNvSpPr>
          <p:nvPr>
            <p:ph type="title"/>
          </p:nvPr>
        </p:nvSpPr>
        <p:spPr>
          <a:xfrm>
            <a:off x="457200" y="274638"/>
            <a:ext cx="8229600" cy="1143000"/>
          </a:xfrm>
        </p:spPr>
        <p:txBody>
          <a:bodyPr wrap="square" anchor="ctr">
            <a:normAutofit/>
          </a:bodyPr>
          <a:lstStyle/>
          <a:p>
            <a:r>
              <a:rPr lang="en-GB" dirty="0"/>
              <a:t>Storming stage</a:t>
            </a:r>
          </a:p>
        </p:txBody>
      </p:sp>
      <p:pic>
        <p:nvPicPr>
          <p:cNvPr id="6" name="Picture 5">
            <a:extLst>
              <a:ext uri="{FF2B5EF4-FFF2-40B4-BE49-F238E27FC236}">
                <a16:creationId xmlns:a16="http://schemas.microsoft.com/office/drawing/2014/main" id="{DA1E95D8-9737-E123-6F4C-73F26E8FC211}"/>
              </a:ext>
            </a:extLst>
          </p:cNvPr>
          <p:cNvPicPr>
            <a:picLocks noChangeAspect="1"/>
          </p:cNvPicPr>
          <p:nvPr/>
        </p:nvPicPr>
        <p:blipFill>
          <a:blip r:embed="rId2"/>
          <a:stretch>
            <a:fillRect/>
          </a:stretch>
        </p:blipFill>
        <p:spPr>
          <a:xfrm>
            <a:off x="457200" y="2787001"/>
            <a:ext cx="4038600" cy="1615440"/>
          </a:xfrm>
          <a:prstGeom prst="rect">
            <a:avLst/>
          </a:prstGeom>
          <a:noFill/>
        </p:spPr>
      </p:pic>
      <p:sp>
        <p:nvSpPr>
          <p:cNvPr id="3" name="Content Placeholder 2">
            <a:extLst>
              <a:ext uri="{FF2B5EF4-FFF2-40B4-BE49-F238E27FC236}">
                <a16:creationId xmlns:a16="http://schemas.microsoft.com/office/drawing/2014/main" id="{A417B756-2911-7647-8B86-856C17F07F94}"/>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1300"/>
              <a:t>This is the most challenging stage for the team’s leader. Sadly, many teams get stuck or revert to this stage. The stage is often identifiable through conflicts and arguments as team members try to assert what they think should be done or said. </a:t>
            </a:r>
          </a:p>
          <a:p>
            <a:pPr marL="0" indent="0">
              <a:lnSpc>
                <a:spcPct val="90000"/>
              </a:lnSpc>
              <a:buNone/>
            </a:pPr>
            <a:r>
              <a:rPr lang="en-GB" sz="1300"/>
              <a:t>Team members </a:t>
            </a:r>
            <a:r>
              <a:rPr lang="en-GB" sz="1300" err="1"/>
              <a:t>iof</a:t>
            </a:r>
            <a:r>
              <a:rPr lang="en-GB" sz="1300"/>
              <a:t> a storming may typically : </a:t>
            </a:r>
          </a:p>
          <a:p>
            <a:pPr>
              <a:lnSpc>
                <a:spcPct val="90000"/>
              </a:lnSpc>
              <a:buFont typeface="Courier New" panose="02070309020205020404" pitchFamily="49" charset="0"/>
              <a:buChar char="o"/>
            </a:pPr>
            <a:r>
              <a:rPr lang="en-GB" sz="1300"/>
              <a:t>Express all kinds of differences</a:t>
            </a:r>
          </a:p>
          <a:p>
            <a:pPr>
              <a:lnSpc>
                <a:spcPct val="90000"/>
              </a:lnSpc>
              <a:buFont typeface="Courier New" panose="02070309020205020404" pitchFamily="49" charset="0"/>
              <a:buChar char="o"/>
            </a:pPr>
            <a:r>
              <a:rPr lang="en-GB" sz="1300"/>
              <a:t>Question the way the team is being led and managed </a:t>
            </a:r>
          </a:p>
          <a:p>
            <a:pPr>
              <a:lnSpc>
                <a:spcPct val="90000"/>
              </a:lnSpc>
              <a:buFont typeface="Courier New" panose="02070309020205020404" pitchFamily="49" charset="0"/>
              <a:buChar char="o"/>
            </a:pPr>
            <a:r>
              <a:rPr lang="en-GB" sz="1300"/>
              <a:t>Attempt to assert their individuality and interdependence</a:t>
            </a:r>
          </a:p>
          <a:p>
            <a:pPr>
              <a:lnSpc>
                <a:spcPct val="90000"/>
              </a:lnSpc>
              <a:buFont typeface="Courier New" panose="02070309020205020404" pitchFamily="49" charset="0"/>
              <a:buChar char="o"/>
            </a:pPr>
            <a:r>
              <a:rPr lang="en-GB" sz="1300"/>
              <a:t>Exhibit a team performance that declines and slows down</a:t>
            </a:r>
          </a:p>
          <a:p>
            <a:pPr>
              <a:lnSpc>
                <a:spcPct val="90000"/>
              </a:lnSpc>
              <a:buFont typeface="Courier New" panose="02070309020205020404" pitchFamily="49" charset="0"/>
              <a:buChar char="o"/>
            </a:pPr>
            <a:r>
              <a:rPr lang="en-GB" sz="1300"/>
              <a:t>Experience conflict, arguments and failings out </a:t>
            </a:r>
          </a:p>
          <a:p>
            <a:pPr>
              <a:lnSpc>
                <a:spcPct val="90000"/>
              </a:lnSpc>
              <a:buFont typeface="Courier New" panose="02070309020205020404" pitchFamily="49" charset="0"/>
              <a:buChar char="o"/>
            </a:pPr>
            <a:r>
              <a:rPr lang="en-GB" sz="1300"/>
              <a:t>Form rival groups and engage in office politics</a:t>
            </a:r>
          </a:p>
          <a:p>
            <a:pPr>
              <a:lnSpc>
                <a:spcPct val="90000"/>
              </a:lnSpc>
              <a:buFont typeface="Courier New" panose="02070309020205020404" pitchFamily="49" charset="0"/>
              <a:buChar char="o"/>
            </a:pPr>
            <a:r>
              <a:rPr lang="en-GB" sz="1300"/>
              <a:t>Wish to leave the group, or even resign </a:t>
            </a:r>
          </a:p>
        </p:txBody>
      </p:sp>
      <p:sp>
        <p:nvSpPr>
          <p:cNvPr id="4" name="Date Placeholder 3">
            <a:extLst>
              <a:ext uri="{FF2B5EF4-FFF2-40B4-BE49-F238E27FC236}">
                <a16:creationId xmlns:a16="http://schemas.microsoft.com/office/drawing/2014/main" id="{9D5BF7A4-59C2-613A-2616-7B164DE2FE3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4FD5D90D-AADB-DD57-70DF-E226BB3B998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614844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F7CA-1090-09F7-C2BE-C22A3F67CF29}"/>
              </a:ext>
            </a:extLst>
          </p:cNvPr>
          <p:cNvSpPr>
            <a:spLocks noGrp="1"/>
          </p:cNvSpPr>
          <p:nvPr>
            <p:ph type="title"/>
          </p:nvPr>
        </p:nvSpPr>
        <p:spPr>
          <a:xfrm>
            <a:off x="457200" y="274638"/>
            <a:ext cx="8229600" cy="1143000"/>
          </a:xfrm>
        </p:spPr>
        <p:txBody>
          <a:bodyPr wrap="square" anchor="ctr">
            <a:normAutofit/>
          </a:bodyPr>
          <a:lstStyle/>
          <a:p>
            <a:r>
              <a:rPr lang="en-GB" dirty="0"/>
              <a:t>Norming stage  </a:t>
            </a:r>
          </a:p>
        </p:txBody>
      </p:sp>
      <p:sp>
        <p:nvSpPr>
          <p:cNvPr id="3" name="Content Placeholder 2">
            <a:extLst>
              <a:ext uri="{FF2B5EF4-FFF2-40B4-BE49-F238E27FC236}">
                <a16:creationId xmlns:a16="http://schemas.microsoft.com/office/drawing/2014/main" id="{0EFA564B-685C-6FF7-C835-9F21E9C47464}"/>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1500"/>
              <a:t>At this stage, there is emerging understanding and acceptance of the teams' goals and working styles, and each person’s role and responsibility. </a:t>
            </a:r>
          </a:p>
          <a:p>
            <a:pPr marL="0" indent="0">
              <a:lnSpc>
                <a:spcPct val="90000"/>
              </a:lnSpc>
              <a:buNone/>
            </a:pPr>
            <a:r>
              <a:rPr lang="en-GB" sz="1500"/>
              <a:t>The following might be visible </a:t>
            </a:r>
          </a:p>
          <a:p>
            <a:pPr>
              <a:lnSpc>
                <a:spcPct val="90000"/>
              </a:lnSpc>
              <a:buFont typeface="Courier New" panose="02070309020205020404" pitchFamily="49" charset="0"/>
              <a:buChar char="o"/>
            </a:pPr>
            <a:r>
              <a:rPr lang="en-GB" sz="1500"/>
              <a:t>Consensus building and decision making</a:t>
            </a:r>
          </a:p>
          <a:p>
            <a:pPr>
              <a:lnSpc>
                <a:spcPct val="90000"/>
              </a:lnSpc>
              <a:buFont typeface="Courier New" panose="02070309020205020404" pitchFamily="49" charset="0"/>
              <a:buChar char="o"/>
            </a:pPr>
            <a:r>
              <a:rPr lang="en-GB" sz="1500"/>
              <a:t>Confiding and sharing with each other </a:t>
            </a:r>
          </a:p>
          <a:p>
            <a:pPr>
              <a:lnSpc>
                <a:spcPct val="90000"/>
              </a:lnSpc>
              <a:buFont typeface="Courier New" panose="02070309020205020404" pitchFamily="49" charset="0"/>
              <a:buChar char="o"/>
            </a:pPr>
            <a:r>
              <a:rPr lang="en-GB" sz="1500"/>
              <a:t>Putting together to achieve the teams goals</a:t>
            </a:r>
          </a:p>
          <a:p>
            <a:pPr>
              <a:lnSpc>
                <a:spcPct val="90000"/>
              </a:lnSpc>
              <a:buFont typeface="Courier New" panose="02070309020205020404" pitchFamily="49" charset="0"/>
              <a:buChar char="o"/>
            </a:pPr>
            <a:r>
              <a:rPr lang="en-GB" sz="1500"/>
              <a:t>A performance that begins to be good and consistent</a:t>
            </a:r>
          </a:p>
          <a:p>
            <a:pPr>
              <a:lnSpc>
                <a:spcPct val="90000"/>
              </a:lnSpc>
              <a:buFont typeface="Courier New" panose="02070309020205020404" pitchFamily="49" charset="0"/>
              <a:buChar char="o"/>
            </a:pPr>
            <a:r>
              <a:rPr lang="en-GB" sz="1500"/>
              <a:t>The boundaries of the team having been established</a:t>
            </a:r>
          </a:p>
          <a:p>
            <a:pPr>
              <a:lnSpc>
                <a:spcPct val="90000"/>
              </a:lnSpc>
            </a:pPr>
            <a:endParaRPr lang="en-GB" sz="1500"/>
          </a:p>
          <a:p>
            <a:pPr>
              <a:lnSpc>
                <a:spcPct val="90000"/>
              </a:lnSpc>
            </a:pPr>
            <a:endParaRPr lang="en-GB" sz="1500"/>
          </a:p>
        </p:txBody>
      </p:sp>
      <p:pic>
        <p:nvPicPr>
          <p:cNvPr id="6" name="Picture 5">
            <a:extLst>
              <a:ext uri="{FF2B5EF4-FFF2-40B4-BE49-F238E27FC236}">
                <a16:creationId xmlns:a16="http://schemas.microsoft.com/office/drawing/2014/main" id="{E7399F15-85F0-EBE8-D65A-E8BF8E0726F8}"/>
              </a:ext>
            </a:extLst>
          </p:cNvPr>
          <p:cNvPicPr>
            <a:picLocks noChangeAspect="1"/>
          </p:cNvPicPr>
          <p:nvPr/>
        </p:nvPicPr>
        <p:blipFill>
          <a:blip r:embed="rId2"/>
          <a:stretch>
            <a:fillRect/>
          </a:stretch>
        </p:blipFill>
        <p:spPr>
          <a:xfrm>
            <a:off x="4648200" y="2279997"/>
            <a:ext cx="4038600" cy="2629448"/>
          </a:xfrm>
          <a:prstGeom prst="rect">
            <a:avLst/>
          </a:prstGeom>
          <a:noFill/>
        </p:spPr>
      </p:pic>
      <p:sp>
        <p:nvSpPr>
          <p:cNvPr id="4" name="Date Placeholder 3">
            <a:extLst>
              <a:ext uri="{FF2B5EF4-FFF2-40B4-BE49-F238E27FC236}">
                <a16:creationId xmlns:a16="http://schemas.microsoft.com/office/drawing/2014/main" id="{E61D10DC-B379-1747-29AD-643BFB01E29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247B94A5-D431-E07C-E15C-D87B0736C7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209897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2311-0854-70FA-7C7C-099C3021447F}"/>
              </a:ext>
            </a:extLst>
          </p:cNvPr>
          <p:cNvSpPr>
            <a:spLocks noGrp="1"/>
          </p:cNvSpPr>
          <p:nvPr>
            <p:ph type="title"/>
          </p:nvPr>
        </p:nvSpPr>
        <p:spPr>
          <a:xfrm>
            <a:off x="457200" y="274638"/>
            <a:ext cx="8229600" cy="1143000"/>
          </a:xfrm>
        </p:spPr>
        <p:txBody>
          <a:bodyPr wrap="square" anchor="ctr">
            <a:normAutofit/>
          </a:bodyPr>
          <a:lstStyle/>
          <a:p>
            <a:r>
              <a:rPr lang="en-GB" dirty="0"/>
              <a:t>Performing stage  </a:t>
            </a:r>
          </a:p>
        </p:txBody>
      </p:sp>
      <p:sp>
        <p:nvSpPr>
          <p:cNvPr id="3" name="Content Placeholder 2">
            <a:extLst>
              <a:ext uri="{FF2B5EF4-FFF2-40B4-BE49-F238E27FC236}">
                <a16:creationId xmlns:a16="http://schemas.microsoft.com/office/drawing/2014/main" id="{62AB75AE-7933-517B-4EE5-A72BB17CF349}"/>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1500" dirty="0"/>
              <a:t>It is said that not all team will reach this level  and those that do often relapse into other stages over time. </a:t>
            </a:r>
          </a:p>
          <a:p>
            <a:pPr marL="0" indent="0">
              <a:lnSpc>
                <a:spcPct val="90000"/>
              </a:lnSpc>
              <a:buNone/>
            </a:pPr>
            <a:r>
              <a:rPr lang="en-GB" sz="1500" dirty="0"/>
              <a:t>A high performing team is identified by :</a:t>
            </a:r>
          </a:p>
          <a:p>
            <a:pPr>
              <a:lnSpc>
                <a:spcPct val="90000"/>
              </a:lnSpc>
              <a:buFont typeface="Courier New" panose="02070309020205020404" pitchFamily="49" charset="0"/>
              <a:buChar char="o"/>
            </a:pPr>
            <a:r>
              <a:rPr lang="en-GB" sz="1500" dirty="0"/>
              <a:t>The unique identity it has established</a:t>
            </a:r>
          </a:p>
          <a:p>
            <a:pPr>
              <a:lnSpc>
                <a:spcPct val="90000"/>
              </a:lnSpc>
              <a:buFont typeface="Courier New" panose="02070309020205020404" pitchFamily="49" charset="0"/>
              <a:buChar char="o"/>
            </a:pPr>
            <a:r>
              <a:rPr lang="en-GB" sz="1500" dirty="0"/>
              <a:t>Interdependence between team members </a:t>
            </a:r>
          </a:p>
          <a:p>
            <a:pPr>
              <a:lnSpc>
                <a:spcPct val="90000"/>
              </a:lnSpc>
              <a:buFont typeface="Courier New" panose="02070309020205020404" pitchFamily="49" charset="0"/>
              <a:buChar char="o"/>
            </a:pPr>
            <a:r>
              <a:rPr lang="en-GB" sz="1500" dirty="0"/>
              <a:t>How well everything seems to flow </a:t>
            </a:r>
          </a:p>
          <a:p>
            <a:pPr>
              <a:lnSpc>
                <a:spcPct val="90000"/>
              </a:lnSpc>
              <a:buFont typeface="Courier New" panose="02070309020205020404" pitchFamily="49" charset="0"/>
              <a:buChar char="o"/>
            </a:pPr>
            <a:r>
              <a:rPr lang="en-GB" sz="1500" dirty="0"/>
              <a:t>People seeking new challenges as they sense that everything is straightforward and becoming easy to do </a:t>
            </a:r>
          </a:p>
          <a:p>
            <a:pPr>
              <a:lnSpc>
                <a:spcPct val="90000"/>
              </a:lnSpc>
              <a:buFont typeface="Courier New" panose="02070309020205020404" pitchFamily="49" charset="0"/>
              <a:buChar char="o"/>
            </a:pPr>
            <a:r>
              <a:rPr lang="en-GB" sz="1500" dirty="0"/>
              <a:t>The team being given more to do, so workloads increase</a:t>
            </a:r>
          </a:p>
          <a:p>
            <a:pPr>
              <a:lnSpc>
                <a:spcPct val="90000"/>
              </a:lnSpc>
              <a:buFont typeface="Courier New" panose="02070309020205020404" pitchFamily="49" charset="0"/>
              <a:buChar char="o"/>
            </a:pPr>
            <a:r>
              <a:rPr lang="en-GB" sz="1500" dirty="0"/>
              <a:t>A lot of work being accomplished, and goals is achieved</a:t>
            </a:r>
          </a:p>
          <a:p>
            <a:pPr>
              <a:lnSpc>
                <a:spcPct val="90000"/>
              </a:lnSpc>
              <a:buFont typeface="Courier New" panose="02070309020205020404" pitchFamily="49" charset="0"/>
              <a:buChar char="o"/>
            </a:pPr>
            <a:r>
              <a:rPr lang="en-GB" sz="1500" dirty="0"/>
              <a:t>Members caring about and supporting each other </a:t>
            </a:r>
          </a:p>
          <a:p>
            <a:pPr>
              <a:lnSpc>
                <a:spcPct val="90000"/>
              </a:lnSpc>
            </a:pPr>
            <a:endParaRPr lang="en-GB" sz="1500" dirty="0"/>
          </a:p>
        </p:txBody>
      </p:sp>
      <p:pic>
        <p:nvPicPr>
          <p:cNvPr id="6" name="Picture 5">
            <a:extLst>
              <a:ext uri="{FF2B5EF4-FFF2-40B4-BE49-F238E27FC236}">
                <a16:creationId xmlns:a16="http://schemas.microsoft.com/office/drawing/2014/main" id="{91B1CE81-53AD-0396-F883-B45067D1D4D9}"/>
              </a:ext>
            </a:extLst>
          </p:cNvPr>
          <p:cNvPicPr>
            <a:picLocks noChangeAspect="1"/>
          </p:cNvPicPr>
          <p:nvPr/>
        </p:nvPicPr>
        <p:blipFill rotWithShape="1">
          <a:blip r:embed="rId2"/>
          <a:srcRect l="10475" r="22153"/>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E73C3930-810B-3470-6D92-F53A407D55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4E03A24B-0381-284C-4A94-05215F16FB3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830161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8166-79E0-5979-C5FB-536F050909E2}"/>
              </a:ext>
            </a:extLst>
          </p:cNvPr>
          <p:cNvSpPr>
            <a:spLocks noGrp="1"/>
          </p:cNvSpPr>
          <p:nvPr>
            <p:ph type="title"/>
          </p:nvPr>
        </p:nvSpPr>
        <p:spPr/>
        <p:txBody>
          <a:bodyPr/>
          <a:lstStyle/>
          <a:p>
            <a:r>
              <a:rPr lang="en-GB" sz="3600" dirty="0"/>
              <a:t>Tips for Creating a brand-new team or taking over an existing team </a:t>
            </a:r>
          </a:p>
        </p:txBody>
      </p:sp>
      <p:sp>
        <p:nvSpPr>
          <p:cNvPr id="3" name="Content Placeholder 2">
            <a:extLst>
              <a:ext uri="{FF2B5EF4-FFF2-40B4-BE49-F238E27FC236}">
                <a16:creationId xmlns:a16="http://schemas.microsoft.com/office/drawing/2014/main" id="{5779346F-48F6-BAFE-A288-7F4C25B9FA43}"/>
              </a:ext>
            </a:extLst>
          </p:cNvPr>
          <p:cNvSpPr>
            <a:spLocks noGrp="1"/>
          </p:cNvSpPr>
          <p:nvPr>
            <p:ph idx="1"/>
          </p:nvPr>
        </p:nvSpPr>
        <p:spPr/>
        <p:txBody>
          <a:bodyPr/>
          <a:lstStyle/>
          <a:p>
            <a:pPr marL="0" indent="0">
              <a:buNone/>
            </a:pPr>
            <a:r>
              <a:rPr lang="en-GB" sz="1800" b="1" dirty="0"/>
              <a:t>Creating a brand-new team </a:t>
            </a:r>
          </a:p>
          <a:p>
            <a:pPr>
              <a:buFont typeface="Wingdings" panose="05000000000000000000" pitchFamily="2" charset="2"/>
              <a:buChar char="ü"/>
            </a:pPr>
            <a:r>
              <a:rPr lang="en-GB" sz="1800" dirty="0"/>
              <a:t>Hire the ideal talent</a:t>
            </a:r>
          </a:p>
          <a:p>
            <a:pPr>
              <a:buFont typeface="Wingdings" panose="05000000000000000000" pitchFamily="2" charset="2"/>
              <a:buChar char="ü"/>
            </a:pPr>
            <a:r>
              <a:rPr lang="en-GB" sz="1800" dirty="0"/>
              <a:t>Allow time for team members to understand expectations</a:t>
            </a:r>
          </a:p>
          <a:p>
            <a:pPr>
              <a:buFont typeface="Wingdings" panose="05000000000000000000" pitchFamily="2" charset="2"/>
              <a:buChar char="ü"/>
            </a:pPr>
            <a:r>
              <a:rPr lang="en-GB" sz="1800" dirty="0"/>
              <a:t>Be careful with experience new team members </a:t>
            </a:r>
          </a:p>
          <a:p>
            <a:pPr marL="0" indent="0">
              <a:buNone/>
            </a:pPr>
            <a:r>
              <a:rPr lang="en-GB" sz="1800" b="1" dirty="0"/>
              <a:t>Taking over an existing team in the organisation</a:t>
            </a:r>
          </a:p>
          <a:p>
            <a:pPr>
              <a:buFont typeface="Wingdings" panose="05000000000000000000" pitchFamily="2" charset="2"/>
              <a:buChar char="ü"/>
            </a:pPr>
            <a:r>
              <a:rPr lang="en-GB" sz="1800" dirty="0"/>
              <a:t>Be clear of what is unacceptable</a:t>
            </a:r>
          </a:p>
          <a:p>
            <a:pPr>
              <a:buFont typeface="Wingdings" panose="05000000000000000000" pitchFamily="2" charset="2"/>
              <a:buChar char="ü"/>
            </a:pPr>
            <a:r>
              <a:rPr lang="en-GB" sz="1800" dirty="0"/>
              <a:t>Be ready for resistance</a:t>
            </a:r>
          </a:p>
          <a:p>
            <a:pPr>
              <a:buFont typeface="Wingdings" panose="05000000000000000000" pitchFamily="2" charset="2"/>
              <a:buChar char="ü"/>
            </a:pPr>
            <a:r>
              <a:rPr lang="en-GB" sz="1800" dirty="0"/>
              <a:t>Be ready to communicate clearly </a:t>
            </a:r>
          </a:p>
          <a:p>
            <a:pPr marL="0" indent="0">
              <a:buNone/>
            </a:pPr>
            <a:r>
              <a:rPr lang="en-GB" sz="1800" b="1" dirty="0"/>
              <a:t>Taking a new team in a new organisation</a:t>
            </a:r>
          </a:p>
          <a:p>
            <a:pPr>
              <a:buFont typeface="Wingdings" panose="05000000000000000000" pitchFamily="2" charset="2"/>
              <a:buChar char="ü"/>
            </a:pPr>
            <a:r>
              <a:rPr lang="en-GB" sz="1800" dirty="0"/>
              <a:t>Adapt to the new culture and working norms </a:t>
            </a:r>
          </a:p>
          <a:p>
            <a:pPr>
              <a:buFont typeface="Wingdings" panose="05000000000000000000" pitchFamily="2" charset="2"/>
              <a:buChar char="ü"/>
            </a:pPr>
            <a:r>
              <a:rPr lang="en-GB" sz="1800" dirty="0"/>
              <a:t>Work to gain your team’s respect and </a:t>
            </a:r>
            <a:r>
              <a:rPr lang="en-GB" sz="1800" dirty="0" err="1"/>
              <a:t>acceprtance</a:t>
            </a:r>
            <a:r>
              <a:rPr lang="en-GB" sz="1800" dirty="0"/>
              <a:t> </a:t>
            </a:r>
          </a:p>
        </p:txBody>
      </p:sp>
      <p:sp>
        <p:nvSpPr>
          <p:cNvPr id="4" name="Date Placeholder 3">
            <a:extLst>
              <a:ext uri="{FF2B5EF4-FFF2-40B4-BE49-F238E27FC236}">
                <a16:creationId xmlns:a16="http://schemas.microsoft.com/office/drawing/2014/main" id="{92A690AC-CF42-467E-F056-7BF11CF7249F}"/>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93FB70E2-3124-057C-4FDA-D1EE07AC0D60}"/>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727062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DEDA-067C-A955-D13D-7243B87EBB42}"/>
              </a:ext>
            </a:extLst>
          </p:cNvPr>
          <p:cNvSpPr>
            <a:spLocks noGrp="1"/>
          </p:cNvSpPr>
          <p:nvPr>
            <p:ph type="title"/>
          </p:nvPr>
        </p:nvSpPr>
        <p:spPr>
          <a:xfrm>
            <a:off x="457200" y="274638"/>
            <a:ext cx="8229600" cy="1143000"/>
          </a:xfrm>
        </p:spPr>
        <p:txBody>
          <a:bodyPr wrap="square" anchor="ctr">
            <a:normAutofit/>
          </a:bodyPr>
          <a:lstStyle/>
          <a:p>
            <a:r>
              <a:rPr lang="en-GB" dirty="0"/>
              <a:t>Question time </a:t>
            </a:r>
          </a:p>
        </p:txBody>
      </p:sp>
      <p:sp>
        <p:nvSpPr>
          <p:cNvPr id="3" name="Content Placeholder 2">
            <a:extLst>
              <a:ext uri="{FF2B5EF4-FFF2-40B4-BE49-F238E27FC236}">
                <a16:creationId xmlns:a16="http://schemas.microsoft.com/office/drawing/2014/main" id="{0E0FB902-70C7-AF73-9D1F-0623B555D852}"/>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1300" b="1" dirty="0"/>
              <a:t>Which of the following is not a stage of the Tuckman Model </a:t>
            </a:r>
          </a:p>
          <a:p>
            <a:pPr>
              <a:lnSpc>
                <a:spcPct val="90000"/>
              </a:lnSpc>
              <a:buFont typeface="+mj-lt"/>
              <a:buAutoNum type="alphaLcParenR"/>
            </a:pPr>
            <a:r>
              <a:rPr lang="en-GB" sz="1300" dirty="0"/>
              <a:t>Norming</a:t>
            </a:r>
          </a:p>
          <a:p>
            <a:pPr>
              <a:lnSpc>
                <a:spcPct val="90000"/>
              </a:lnSpc>
              <a:buFont typeface="+mj-lt"/>
              <a:buAutoNum type="alphaLcParenR"/>
            </a:pPr>
            <a:r>
              <a:rPr lang="en-GB" sz="1300" dirty="0"/>
              <a:t>Feeling</a:t>
            </a:r>
          </a:p>
          <a:p>
            <a:pPr>
              <a:lnSpc>
                <a:spcPct val="90000"/>
              </a:lnSpc>
              <a:buFont typeface="+mj-lt"/>
              <a:buAutoNum type="alphaLcParenR"/>
            </a:pPr>
            <a:r>
              <a:rPr lang="en-GB" sz="1300" dirty="0"/>
              <a:t>Storming</a:t>
            </a:r>
          </a:p>
          <a:p>
            <a:pPr>
              <a:lnSpc>
                <a:spcPct val="90000"/>
              </a:lnSpc>
              <a:buFont typeface="+mj-lt"/>
              <a:buAutoNum type="alphaLcParenR"/>
            </a:pPr>
            <a:r>
              <a:rPr lang="en-GB" sz="1300" dirty="0"/>
              <a:t>Forming </a:t>
            </a:r>
          </a:p>
          <a:p>
            <a:pPr>
              <a:lnSpc>
                <a:spcPct val="90000"/>
              </a:lnSpc>
              <a:buFont typeface="+mj-lt"/>
              <a:buAutoNum type="alphaLcParenR"/>
            </a:pPr>
            <a:endParaRPr lang="en-GB" sz="1300" dirty="0"/>
          </a:p>
          <a:p>
            <a:pPr>
              <a:lnSpc>
                <a:spcPct val="90000"/>
              </a:lnSpc>
              <a:buFont typeface="+mj-lt"/>
              <a:buAutoNum type="alphaLcParenR"/>
            </a:pPr>
            <a:endParaRPr lang="en-GB" sz="1300" dirty="0"/>
          </a:p>
          <a:p>
            <a:pPr marL="0" indent="0">
              <a:lnSpc>
                <a:spcPct val="90000"/>
              </a:lnSpc>
              <a:buNone/>
            </a:pPr>
            <a:r>
              <a:rPr lang="en-GB" sz="1300" b="1" dirty="0"/>
              <a:t>What are the challenges of starting to lead a team in a company that you have just joined ?</a:t>
            </a:r>
          </a:p>
          <a:p>
            <a:pPr>
              <a:lnSpc>
                <a:spcPct val="90000"/>
              </a:lnSpc>
              <a:buFont typeface="+mj-lt"/>
              <a:buAutoNum type="alphaLcParenR"/>
            </a:pPr>
            <a:r>
              <a:rPr lang="en-GB" sz="1300" dirty="0"/>
              <a:t>You have less time to perform your work well</a:t>
            </a:r>
          </a:p>
          <a:p>
            <a:pPr>
              <a:lnSpc>
                <a:spcPct val="90000"/>
              </a:lnSpc>
              <a:buFont typeface="+mj-lt"/>
              <a:buAutoNum type="alphaLcParenR"/>
            </a:pPr>
            <a:r>
              <a:rPr lang="en-GB" sz="1300" dirty="0"/>
              <a:t>You do not know the company’s and the team’s culture and norms </a:t>
            </a:r>
          </a:p>
          <a:p>
            <a:pPr>
              <a:lnSpc>
                <a:spcPct val="90000"/>
              </a:lnSpc>
              <a:buFont typeface="+mj-lt"/>
              <a:buAutoNum type="alphaLcParenR"/>
            </a:pPr>
            <a:r>
              <a:rPr lang="en-GB" sz="1300" dirty="0"/>
              <a:t>You have no specific challenges </a:t>
            </a:r>
          </a:p>
          <a:p>
            <a:pPr>
              <a:lnSpc>
                <a:spcPct val="90000"/>
              </a:lnSpc>
              <a:buFont typeface="+mj-lt"/>
              <a:buAutoNum type="alphaLcParenR"/>
            </a:pPr>
            <a:r>
              <a:rPr lang="en-GB" sz="1300" dirty="0"/>
              <a:t>Members of the team do not know each other </a:t>
            </a:r>
          </a:p>
        </p:txBody>
      </p:sp>
      <p:pic>
        <p:nvPicPr>
          <p:cNvPr id="6" name="Picture 5">
            <a:extLst>
              <a:ext uri="{FF2B5EF4-FFF2-40B4-BE49-F238E27FC236}">
                <a16:creationId xmlns:a16="http://schemas.microsoft.com/office/drawing/2014/main" id="{63B08505-EF5C-0AF4-5B24-BD5C864F89C5}"/>
              </a:ext>
            </a:extLst>
          </p:cNvPr>
          <p:cNvPicPr>
            <a:picLocks noChangeAspect="1"/>
          </p:cNvPicPr>
          <p:nvPr/>
        </p:nvPicPr>
        <p:blipFill rotWithShape="1">
          <a:blip r:embed="rId2"/>
          <a:srcRect t="132" r="-2" b="1094"/>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90006F55-8DB2-336D-71EE-C38B7171CDF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ACB0A425-1F40-BEDC-2204-DBF4E842B97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227408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EDEDA-067C-A955-D13D-7243B87EBB42}"/>
              </a:ext>
            </a:extLst>
          </p:cNvPr>
          <p:cNvSpPr>
            <a:spLocks noGrp="1"/>
          </p:cNvSpPr>
          <p:nvPr>
            <p:ph type="title"/>
          </p:nvPr>
        </p:nvSpPr>
        <p:spPr/>
        <p:txBody>
          <a:bodyPr/>
          <a:lstStyle/>
          <a:p>
            <a:r>
              <a:rPr lang="en-GB" dirty="0"/>
              <a:t>Did you get it right ?</a:t>
            </a:r>
          </a:p>
        </p:txBody>
      </p:sp>
      <p:sp>
        <p:nvSpPr>
          <p:cNvPr id="3" name="Content Placeholder 2">
            <a:extLst>
              <a:ext uri="{FF2B5EF4-FFF2-40B4-BE49-F238E27FC236}">
                <a16:creationId xmlns:a16="http://schemas.microsoft.com/office/drawing/2014/main" id="{0E0FB902-70C7-AF73-9D1F-0623B555D852}"/>
              </a:ext>
            </a:extLst>
          </p:cNvPr>
          <p:cNvSpPr>
            <a:spLocks noGrp="1"/>
          </p:cNvSpPr>
          <p:nvPr>
            <p:ph idx="1"/>
          </p:nvPr>
        </p:nvSpPr>
        <p:spPr/>
        <p:txBody>
          <a:bodyPr/>
          <a:lstStyle/>
          <a:p>
            <a:pPr marL="0" indent="0">
              <a:buNone/>
            </a:pPr>
            <a:r>
              <a:rPr lang="en-GB" sz="1400" b="1" dirty="0"/>
              <a:t>Which of the following is not a stage of the Tuckman Model </a:t>
            </a:r>
          </a:p>
          <a:p>
            <a:pPr>
              <a:buFont typeface="+mj-lt"/>
              <a:buAutoNum type="alphaLcParenR"/>
            </a:pPr>
            <a:r>
              <a:rPr lang="en-GB" sz="1400" dirty="0"/>
              <a:t>Norming</a:t>
            </a:r>
          </a:p>
          <a:p>
            <a:pPr>
              <a:buFont typeface="+mj-lt"/>
              <a:buAutoNum type="alphaLcParenR"/>
            </a:pPr>
            <a:r>
              <a:rPr lang="en-GB" sz="1400" dirty="0">
                <a:highlight>
                  <a:srgbClr val="FFFF00"/>
                </a:highlight>
              </a:rPr>
              <a:t>Feeling</a:t>
            </a:r>
          </a:p>
          <a:p>
            <a:pPr>
              <a:buFont typeface="+mj-lt"/>
              <a:buAutoNum type="alphaLcParenR"/>
            </a:pPr>
            <a:r>
              <a:rPr lang="en-GB" sz="1400" dirty="0"/>
              <a:t>Storming</a:t>
            </a:r>
          </a:p>
          <a:p>
            <a:pPr>
              <a:buFont typeface="+mj-lt"/>
              <a:buAutoNum type="alphaLcParenR"/>
            </a:pPr>
            <a:r>
              <a:rPr lang="en-GB" sz="1400" dirty="0"/>
              <a:t>Forming </a:t>
            </a:r>
          </a:p>
          <a:p>
            <a:pPr>
              <a:buFont typeface="+mj-lt"/>
              <a:buAutoNum type="alphaLcParenR"/>
            </a:pPr>
            <a:endParaRPr lang="en-GB" sz="1400" dirty="0"/>
          </a:p>
          <a:p>
            <a:pPr>
              <a:buFont typeface="+mj-lt"/>
              <a:buAutoNum type="alphaLcParenR"/>
            </a:pPr>
            <a:endParaRPr lang="en-GB" sz="1400" dirty="0"/>
          </a:p>
          <a:p>
            <a:pPr marL="0" indent="0">
              <a:buNone/>
            </a:pPr>
            <a:r>
              <a:rPr lang="en-GB" sz="1400" b="1" dirty="0"/>
              <a:t>What are the challenges of starting to lead a team in a company that you have just joined ?</a:t>
            </a:r>
          </a:p>
          <a:p>
            <a:pPr>
              <a:buFont typeface="+mj-lt"/>
              <a:buAutoNum type="alphaLcParenR"/>
            </a:pPr>
            <a:r>
              <a:rPr lang="en-GB" sz="1400" dirty="0"/>
              <a:t>You have less time to perform your work well</a:t>
            </a:r>
          </a:p>
          <a:p>
            <a:pPr>
              <a:buFont typeface="+mj-lt"/>
              <a:buAutoNum type="alphaLcParenR"/>
            </a:pPr>
            <a:r>
              <a:rPr lang="en-GB" sz="1400" dirty="0">
                <a:highlight>
                  <a:srgbClr val="FFFF00"/>
                </a:highlight>
              </a:rPr>
              <a:t>You do not know the company’s and the team’s culture and norms </a:t>
            </a:r>
          </a:p>
          <a:p>
            <a:pPr>
              <a:buFont typeface="+mj-lt"/>
              <a:buAutoNum type="alphaLcParenR"/>
            </a:pPr>
            <a:r>
              <a:rPr lang="en-GB" sz="1400" dirty="0"/>
              <a:t>You have no specific challenges </a:t>
            </a:r>
          </a:p>
          <a:p>
            <a:pPr>
              <a:buFont typeface="+mj-lt"/>
              <a:buAutoNum type="alphaLcParenR"/>
            </a:pPr>
            <a:r>
              <a:rPr lang="en-GB" sz="1400" dirty="0"/>
              <a:t>Members of the team do not know each other </a:t>
            </a:r>
          </a:p>
        </p:txBody>
      </p:sp>
      <p:sp>
        <p:nvSpPr>
          <p:cNvPr id="4" name="Date Placeholder 3">
            <a:extLst>
              <a:ext uri="{FF2B5EF4-FFF2-40B4-BE49-F238E27FC236}">
                <a16:creationId xmlns:a16="http://schemas.microsoft.com/office/drawing/2014/main" id="{90006F55-8DB2-336D-71EE-C38B7171CDFF}"/>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ACB0A425-1F40-BEDC-2204-DBF4E842B97E}"/>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608153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F037-3AFD-1A2F-F821-98D7A1249B40}"/>
              </a:ext>
            </a:extLst>
          </p:cNvPr>
          <p:cNvSpPr>
            <a:spLocks noGrp="1"/>
          </p:cNvSpPr>
          <p:nvPr>
            <p:ph type="title"/>
          </p:nvPr>
        </p:nvSpPr>
        <p:spPr>
          <a:xfrm>
            <a:off x="457200" y="274638"/>
            <a:ext cx="8229600" cy="1143000"/>
          </a:xfrm>
        </p:spPr>
        <p:txBody>
          <a:bodyPr wrap="square" anchor="ctr">
            <a:normAutofit/>
          </a:bodyPr>
          <a:lstStyle/>
          <a:p>
            <a:r>
              <a:rPr lang="en-GB" dirty="0"/>
              <a:t>Motivating Poor performers </a:t>
            </a:r>
          </a:p>
        </p:txBody>
      </p:sp>
      <p:pic>
        <p:nvPicPr>
          <p:cNvPr id="6" name="Picture 5">
            <a:extLst>
              <a:ext uri="{FF2B5EF4-FFF2-40B4-BE49-F238E27FC236}">
                <a16:creationId xmlns:a16="http://schemas.microsoft.com/office/drawing/2014/main" id="{D865D74A-B90B-CB49-8119-4C5F75C9E8E8}"/>
              </a:ext>
            </a:extLst>
          </p:cNvPr>
          <p:cNvPicPr>
            <a:picLocks noChangeAspect="1"/>
          </p:cNvPicPr>
          <p:nvPr/>
        </p:nvPicPr>
        <p:blipFill>
          <a:blip r:embed="rId2"/>
          <a:stretch>
            <a:fillRect/>
          </a:stretch>
        </p:blipFill>
        <p:spPr>
          <a:xfrm>
            <a:off x="457200" y="2054710"/>
            <a:ext cx="4038600" cy="3080021"/>
          </a:xfrm>
          <a:prstGeom prst="rect">
            <a:avLst/>
          </a:prstGeom>
          <a:noFill/>
        </p:spPr>
      </p:pic>
      <p:sp>
        <p:nvSpPr>
          <p:cNvPr id="15" name="Text Placeholder 3">
            <a:extLst>
              <a:ext uri="{FF2B5EF4-FFF2-40B4-BE49-F238E27FC236}">
                <a16:creationId xmlns:a16="http://schemas.microsoft.com/office/drawing/2014/main" id="{246EAB90-B3A6-23C9-63C7-DC13FA830499}"/>
              </a:ext>
            </a:extLst>
          </p:cNvPr>
          <p:cNvSpPr>
            <a:spLocks noGrp="1"/>
          </p:cNvSpPr>
          <p:nvPr>
            <p:ph sz="half" idx="2"/>
          </p:nvPr>
        </p:nvSpPr>
        <p:spPr>
          <a:xfrm>
            <a:off x="4648200" y="1600201"/>
            <a:ext cx="4038600" cy="3989040"/>
          </a:xfrm>
        </p:spPr>
        <p:txBody>
          <a:bodyPr wrap="square" anchor="t">
            <a:normAutofit/>
          </a:bodyPr>
          <a:lstStyle/>
          <a:p>
            <a:r>
              <a:rPr lang="en-US" dirty="0"/>
              <a:t>“If you have a job without aggravation, you don’t have a job.”</a:t>
            </a:r>
          </a:p>
          <a:p>
            <a:r>
              <a:rPr lang="en-US" sz="1200" i="1" dirty="0"/>
              <a:t>Malcolm Forbes</a:t>
            </a:r>
          </a:p>
        </p:txBody>
      </p:sp>
      <p:sp>
        <p:nvSpPr>
          <p:cNvPr id="4" name="Date Placeholder 3">
            <a:extLst>
              <a:ext uri="{FF2B5EF4-FFF2-40B4-BE49-F238E27FC236}">
                <a16:creationId xmlns:a16="http://schemas.microsoft.com/office/drawing/2014/main" id="{8B8D0D2B-A827-90E9-DE66-17E6AFBCA3C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5CA5D023-DC8B-5290-0846-03E7D2D762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369902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E761E-4CF2-C79A-667B-BE12DFF9B1DA}"/>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Some key questions to help spot performance issues </a:t>
            </a:r>
          </a:p>
        </p:txBody>
      </p:sp>
      <p:sp>
        <p:nvSpPr>
          <p:cNvPr id="11" name="Content Placeholder 2">
            <a:extLst>
              <a:ext uri="{FF2B5EF4-FFF2-40B4-BE49-F238E27FC236}">
                <a16:creationId xmlns:a16="http://schemas.microsoft.com/office/drawing/2014/main" id="{75AD595E-4589-E55D-8896-5D16BF6428C8}"/>
              </a:ext>
            </a:extLst>
          </p:cNvPr>
          <p:cNvSpPr>
            <a:spLocks noGrp="1"/>
          </p:cNvSpPr>
          <p:nvPr>
            <p:ph idx="1"/>
          </p:nvPr>
        </p:nvSpPr>
        <p:spPr>
          <a:xfrm>
            <a:off x="457200" y="1600201"/>
            <a:ext cx="8229600" cy="3917032"/>
          </a:xfrm>
        </p:spPr>
        <p:txBody>
          <a:bodyPr/>
          <a:lstStyle/>
          <a:p>
            <a:pPr>
              <a:lnSpc>
                <a:spcPct val="200000"/>
              </a:lnSpc>
              <a:buFont typeface="Wingdings" panose="05000000000000000000" pitchFamily="2" charset="2"/>
              <a:buChar char="Ø"/>
            </a:pPr>
            <a:r>
              <a:rPr lang="en-US" sz="1400" dirty="0"/>
              <a:t>Who complains and gossips ?</a:t>
            </a:r>
          </a:p>
          <a:p>
            <a:pPr>
              <a:lnSpc>
                <a:spcPct val="200000"/>
              </a:lnSpc>
              <a:buFont typeface="Wingdings" panose="05000000000000000000" pitchFamily="2" charset="2"/>
              <a:buChar char="Ø"/>
            </a:pPr>
            <a:r>
              <a:rPr lang="en-US" sz="1400" dirty="0"/>
              <a:t>Who seems to create conflict and is argumentative ?</a:t>
            </a:r>
          </a:p>
          <a:p>
            <a:pPr>
              <a:lnSpc>
                <a:spcPct val="200000"/>
              </a:lnSpc>
              <a:buFont typeface="Wingdings" panose="05000000000000000000" pitchFamily="2" charset="2"/>
              <a:buChar char="Ø"/>
            </a:pPr>
            <a:r>
              <a:rPr lang="en-US" sz="1400" dirty="0"/>
              <a:t>Who is acting selfishly and not sharing ?</a:t>
            </a:r>
          </a:p>
          <a:p>
            <a:pPr>
              <a:lnSpc>
                <a:spcPct val="200000"/>
              </a:lnSpc>
              <a:buFont typeface="Wingdings" panose="05000000000000000000" pitchFamily="2" charset="2"/>
              <a:buChar char="Ø"/>
            </a:pPr>
            <a:r>
              <a:rPr lang="en-US" sz="1400" dirty="0"/>
              <a:t>Who answers back, and does not seem to respect or listen to the leader ?</a:t>
            </a:r>
          </a:p>
          <a:p>
            <a:pPr>
              <a:lnSpc>
                <a:spcPct val="200000"/>
              </a:lnSpc>
              <a:buFont typeface="Wingdings" panose="05000000000000000000" pitchFamily="2" charset="2"/>
              <a:buChar char="Ø"/>
            </a:pPr>
            <a:r>
              <a:rPr lang="en-US" sz="1400" dirty="0"/>
              <a:t>Who in the team do other team members not like to work or communicate with ?</a:t>
            </a:r>
          </a:p>
          <a:p>
            <a:pPr>
              <a:lnSpc>
                <a:spcPct val="200000"/>
              </a:lnSpc>
              <a:buFont typeface="Wingdings" panose="05000000000000000000" pitchFamily="2" charset="2"/>
              <a:buChar char="Ø"/>
            </a:pPr>
            <a:r>
              <a:rPr lang="en-US" sz="1400" dirty="0"/>
              <a:t>Who seems to be lazy and often absent or having long coffee breaks ?</a:t>
            </a:r>
          </a:p>
          <a:p>
            <a:pPr>
              <a:lnSpc>
                <a:spcPct val="200000"/>
              </a:lnSpc>
              <a:buFont typeface="Wingdings" panose="05000000000000000000" pitchFamily="2" charset="2"/>
              <a:buChar char="Ø"/>
            </a:pPr>
            <a:r>
              <a:rPr lang="en-US" sz="1400" dirty="0"/>
              <a:t>Who never seem to start or finish their work on time ?</a:t>
            </a:r>
          </a:p>
          <a:p>
            <a:pPr>
              <a:lnSpc>
                <a:spcPct val="200000"/>
              </a:lnSpc>
              <a:buFont typeface="Wingdings" panose="05000000000000000000" pitchFamily="2" charset="2"/>
              <a:buChar char="Ø"/>
            </a:pPr>
            <a:r>
              <a:rPr lang="en-US" sz="1400" dirty="0"/>
              <a:t>Who often asks for help an says they do not understand what they have already told them </a:t>
            </a:r>
          </a:p>
          <a:p>
            <a:endParaRPr lang="en-US" dirty="0"/>
          </a:p>
        </p:txBody>
      </p:sp>
      <p:sp>
        <p:nvSpPr>
          <p:cNvPr id="5" name="Date Placeholder 4">
            <a:extLst>
              <a:ext uri="{FF2B5EF4-FFF2-40B4-BE49-F238E27FC236}">
                <a16:creationId xmlns:a16="http://schemas.microsoft.com/office/drawing/2014/main" id="{B289D671-D160-8048-7C07-F16A11DCE66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15/08/2023</a:t>
            </a:fld>
            <a:endParaRPr lang="en-GB" altLang="en-US" sz="900"/>
          </a:p>
        </p:txBody>
      </p:sp>
      <p:sp>
        <p:nvSpPr>
          <p:cNvPr id="6" name="Slide Number Placeholder 5">
            <a:extLst>
              <a:ext uri="{FF2B5EF4-FFF2-40B4-BE49-F238E27FC236}">
                <a16:creationId xmlns:a16="http://schemas.microsoft.com/office/drawing/2014/main" id="{D3906471-3554-AF2F-BA3B-DEC256AB7E1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3491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AE67F-D551-EA5B-B03C-DA0CFD250ED0}"/>
              </a:ext>
            </a:extLst>
          </p:cNvPr>
          <p:cNvSpPr>
            <a:spLocks noGrp="1"/>
          </p:cNvSpPr>
          <p:nvPr>
            <p:ph type="title"/>
          </p:nvPr>
        </p:nvSpPr>
        <p:spPr/>
        <p:txBody>
          <a:bodyPr/>
          <a:lstStyle/>
          <a:p>
            <a:r>
              <a:rPr lang="en-GB" dirty="0"/>
              <a:t>Possible causes of poor or underperformance </a:t>
            </a:r>
          </a:p>
        </p:txBody>
      </p:sp>
      <p:sp>
        <p:nvSpPr>
          <p:cNvPr id="3" name="Content Placeholder 2">
            <a:extLst>
              <a:ext uri="{FF2B5EF4-FFF2-40B4-BE49-F238E27FC236}">
                <a16:creationId xmlns:a16="http://schemas.microsoft.com/office/drawing/2014/main" id="{DC535D2C-04B6-B1A2-6823-F624E4ADB37F}"/>
              </a:ext>
            </a:extLst>
          </p:cNvPr>
          <p:cNvSpPr>
            <a:spLocks noGrp="1"/>
          </p:cNvSpPr>
          <p:nvPr>
            <p:ph idx="1"/>
          </p:nvPr>
        </p:nvSpPr>
        <p:spPr/>
        <p:txBody>
          <a:bodyPr/>
          <a:lstStyle/>
          <a:p>
            <a:pPr marL="0" indent="0">
              <a:buNone/>
            </a:pPr>
            <a:r>
              <a:rPr lang="en-GB" sz="1600" dirty="0"/>
              <a:t>Managers should find the root of problems. </a:t>
            </a:r>
          </a:p>
          <a:p>
            <a:pPr>
              <a:buFont typeface="Wingdings" panose="05000000000000000000" pitchFamily="2" charset="2"/>
              <a:buChar char="§"/>
            </a:pPr>
            <a:r>
              <a:rPr lang="en-GB" sz="1600" dirty="0"/>
              <a:t>Possible causes of poor or underperformance might be a combination of :</a:t>
            </a:r>
          </a:p>
          <a:p>
            <a:pPr>
              <a:buFont typeface="Wingdings" panose="05000000000000000000" pitchFamily="2" charset="2"/>
              <a:buChar char="§"/>
            </a:pPr>
            <a:r>
              <a:rPr lang="en-GB" sz="1600" dirty="0"/>
              <a:t>Not having clear objectives or goals</a:t>
            </a:r>
          </a:p>
          <a:p>
            <a:pPr>
              <a:buFont typeface="Wingdings" panose="05000000000000000000" pitchFamily="2" charset="2"/>
              <a:buChar char="§"/>
            </a:pPr>
            <a:r>
              <a:rPr lang="en-GB" sz="1600" dirty="0"/>
              <a:t>Not having tools to complete work</a:t>
            </a:r>
          </a:p>
          <a:p>
            <a:pPr>
              <a:buFont typeface="Wingdings" panose="05000000000000000000" pitchFamily="2" charset="2"/>
              <a:buChar char="§"/>
            </a:pPr>
            <a:r>
              <a:rPr lang="en-GB" sz="1600" dirty="0"/>
              <a:t>Not being incentivised or motivated</a:t>
            </a:r>
          </a:p>
          <a:p>
            <a:pPr>
              <a:buFont typeface="Wingdings" panose="05000000000000000000" pitchFamily="2" charset="2"/>
              <a:buChar char="§"/>
            </a:pPr>
            <a:r>
              <a:rPr lang="en-GB" sz="1600" dirty="0"/>
              <a:t>Not having skills or knowledge to know what to do</a:t>
            </a:r>
          </a:p>
          <a:p>
            <a:pPr>
              <a:buFont typeface="Wingdings" panose="05000000000000000000" pitchFamily="2" charset="2"/>
              <a:buChar char="§"/>
            </a:pPr>
            <a:r>
              <a:rPr lang="en-GB" sz="1600" dirty="0"/>
              <a:t>Being bored by the job</a:t>
            </a:r>
          </a:p>
          <a:p>
            <a:pPr>
              <a:buFont typeface="Wingdings" panose="05000000000000000000" pitchFamily="2" charset="2"/>
              <a:buChar char="§"/>
            </a:pPr>
            <a:r>
              <a:rPr lang="en-GB" sz="1600" dirty="0"/>
              <a:t>Being afraid of making mistake </a:t>
            </a:r>
          </a:p>
          <a:p>
            <a:pPr>
              <a:buFont typeface="Wingdings" panose="05000000000000000000" pitchFamily="2" charset="2"/>
              <a:buChar char="§"/>
            </a:pPr>
            <a:endParaRPr lang="en-GB" sz="1600" dirty="0"/>
          </a:p>
          <a:p>
            <a:pPr marL="0" indent="0">
              <a:buNone/>
            </a:pPr>
            <a:r>
              <a:rPr lang="en-GB" sz="1600" dirty="0"/>
              <a:t>As a manager it is not simply stop[ping the person complaining. The role of the manager/leader is to finding out what </a:t>
            </a:r>
            <a:r>
              <a:rPr lang="en-GB" sz="1600" dirty="0" err="1"/>
              <a:t>os</a:t>
            </a:r>
            <a:r>
              <a:rPr lang="en-GB" sz="1600" dirty="0"/>
              <a:t> happening and try to solve underlying issues. Lets look at a scenario </a:t>
            </a:r>
          </a:p>
          <a:p>
            <a:pPr marL="0" indent="0">
              <a:buNone/>
            </a:pPr>
            <a:endParaRPr lang="en-GB" sz="1600" dirty="0"/>
          </a:p>
        </p:txBody>
      </p:sp>
      <p:sp>
        <p:nvSpPr>
          <p:cNvPr id="4" name="Date Placeholder 3">
            <a:extLst>
              <a:ext uri="{FF2B5EF4-FFF2-40B4-BE49-F238E27FC236}">
                <a16:creationId xmlns:a16="http://schemas.microsoft.com/office/drawing/2014/main" id="{85763777-E7CD-B580-0AFE-F698E66B4801}"/>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E72B5AB8-278F-96C4-BC01-56F32CDA5BA5}"/>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700108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0AC0-ADF6-6810-2C35-0626B19C981B}"/>
              </a:ext>
            </a:extLst>
          </p:cNvPr>
          <p:cNvSpPr>
            <a:spLocks noGrp="1"/>
          </p:cNvSpPr>
          <p:nvPr>
            <p:ph type="title"/>
          </p:nvPr>
        </p:nvSpPr>
        <p:spPr/>
        <p:txBody>
          <a:bodyPr/>
          <a:lstStyle/>
          <a:p>
            <a:r>
              <a:rPr lang="en-GB" dirty="0"/>
              <a:t>Scenario </a:t>
            </a:r>
          </a:p>
        </p:txBody>
      </p:sp>
      <p:graphicFrame>
        <p:nvGraphicFramePr>
          <p:cNvPr id="6" name="Content Placeholder 5">
            <a:extLst>
              <a:ext uri="{FF2B5EF4-FFF2-40B4-BE49-F238E27FC236}">
                <a16:creationId xmlns:a16="http://schemas.microsoft.com/office/drawing/2014/main" id="{847277CC-CFB8-7F3F-A318-24845B4AAF6A}"/>
              </a:ext>
            </a:extLst>
          </p:cNvPr>
          <p:cNvGraphicFramePr>
            <a:graphicFrameLocks noGrp="1"/>
          </p:cNvGraphicFramePr>
          <p:nvPr>
            <p:ph idx="1"/>
            <p:extLst>
              <p:ext uri="{D42A27DB-BD31-4B8C-83A1-F6EECF244321}">
                <p14:modId xmlns:p14="http://schemas.microsoft.com/office/powerpoint/2010/main" val="2314045697"/>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F0B5003E-B0D1-B93C-F17E-20C838CE432F}"/>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EF7E71CA-D167-977F-FBA5-F6BFBBE997EC}"/>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6892953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DD7A3-8EF3-9D6D-0AA1-C725E398CC13}"/>
              </a:ext>
            </a:extLst>
          </p:cNvPr>
          <p:cNvSpPr>
            <a:spLocks noGrp="1"/>
          </p:cNvSpPr>
          <p:nvPr>
            <p:ph type="title"/>
          </p:nvPr>
        </p:nvSpPr>
        <p:spPr/>
        <p:txBody>
          <a:bodyPr/>
          <a:lstStyle/>
          <a:p>
            <a:r>
              <a:rPr lang="en-GB" dirty="0"/>
              <a:t>Losing interest </a:t>
            </a:r>
          </a:p>
        </p:txBody>
      </p:sp>
      <p:sp>
        <p:nvSpPr>
          <p:cNvPr id="3" name="Content Placeholder 2">
            <a:extLst>
              <a:ext uri="{FF2B5EF4-FFF2-40B4-BE49-F238E27FC236}">
                <a16:creationId xmlns:a16="http://schemas.microsoft.com/office/drawing/2014/main" id="{A8861DF6-A566-6AB8-F640-0A39172317E1}"/>
              </a:ext>
              <a:ext uri="{C183D7F6-B498-43B3-948B-1728B52AA6E4}">
                <adec:decorative xmlns:adec="http://schemas.microsoft.com/office/drawing/2017/decorative" val="1"/>
              </a:ext>
            </a:extLst>
          </p:cNvPr>
          <p:cNvSpPr>
            <a:spLocks noGrp="1"/>
          </p:cNvSpPr>
          <p:nvPr>
            <p:ph idx="1"/>
          </p:nvPr>
        </p:nvSpPr>
        <p:spPr/>
        <p:txBody>
          <a:bodyPr/>
          <a:lstStyle/>
          <a:p>
            <a:pPr marL="0" indent="0">
              <a:buNone/>
            </a:pPr>
            <a:r>
              <a:rPr lang="en-GB" sz="1400" dirty="0"/>
              <a:t>Often such flows become downward spirals. In the scenario, the person is likely to lose interest even more when they are not in a position to do their work well. </a:t>
            </a:r>
          </a:p>
          <a:p>
            <a:pPr marL="0" indent="0">
              <a:buNone/>
            </a:pPr>
            <a:r>
              <a:rPr lang="en-GB" sz="1400" dirty="0"/>
              <a:t>Therefore, the Gilbert 6 boxes is widely used where any reason for an individual’s poor performance would fall into one or more of the following six “buckets” </a:t>
            </a:r>
          </a:p>
          <a:p>
            <a:pPr marL="0" indent="0">
              <a:buNone/>
            </a:pPr>
            <a:endParaRPr lang="en-GB" sz="1400" dirty="0"/>
          </a:p>
        </p:txBody>
      </p:sp>
      <p:sp>
        <p:nvSpPr>
          <p:cNvPr id="4" name="Date Placeholder 3">
            <a:extLst>
              <a:ext uri="{FF2B5EF4-FFF2-40B4-BE49-F238E27FC236}">
                <a16:creationId xmlns:a16="http://schemas.microsoft.com/office/drawing/2014/main" id="{DEC77174-485F-1194-1BA3-38FAD1BA50C6}"/>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E3CB7BD6-B738-DAA9-E263-D16BE17410D9}"/>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graphicFrame>
        <p:nvGraphicFramePr>
          <p:cNvPr id="7" name="Table 7">
            <a:extLst>
              <a:ext uri="{FF2B5EF4-FFF2-40B4-BE49-F238E27FC236}">
                <a16:creationId xmlns:a16="http://schemas.microsoft.com/office/drawing/2014/main" id="{DB126A4D-5ABF-A7DE-A669-CB698C34A9F7}"/>
              </a:ext>
            </a:extLst>
          </p:cNvPr>
          <p:cNvGraphicFramePr>
            <a:graphicFrameLocks noGrp="1"/>
          </p:cNvGraphicFramePr>
          <p:nvPr>
            <p:extLst>
              <p:ext uri="{D42A27DB-BD31-4B8C-83A1-F6EECF244321}">
                <p14:modId xmlns:p14="http://schemas.microsoft.com/office/powerpoint/2010/main" val="3690882471"/>
              </p:ext>
            </p:extLst>
          </p:nvPr>
        </p:nvGraphicFramePr>
        <p:xfrm>
          <a:off x="1331640" y="3140968"/>
          <a:ext cx="6696744" cy="1828800"/>
        </p:xfrm>
        <a:graphic>
          <a:graphicData uri="http://schemas.openxmlformats.org/drawingml/2006/table">
            <a:tbl>
              <a:tblPr firstRow="1" bandRow="1">
                <a:tableStyleId>{7DF18680-E054-41AD-8BC1-D1AEF772440D}</a:tableStyleId>
              </a:tblPr>
              <a:tblGrid>
                <a:gridCol w="1847528">
                  <a:extLst>
                    <a:ext uri="{9D8B030D-6E8A-4147-A177-3AD203B41FA5}">
                      <a16:colId xmlns:a16="http://schemas.microsoft.com/office/drawing/2014/main" val="2926493312"/>
                    </a:ext>
                  </a:extLst>
                </a:gridCol>
                <a:gridCol w="1656184">
                  <a:extLst>
                    <a:ext uri="{9D8B030D-6E8A-4147-A177-3AD203B41FA5}">
                      <a16:colId xmlns:a16="http://schemas.microsoft.com/office/drawing/2014/main" val="4184176664"/>
                    </a:ext>
                  </a:extLst>
                </a:gridCol>
                <a:gridCol w="1536848">
                  <a:extLst>
                    <a:ext uri="{9D8B030D-6E8A-4147-A177-3AD203B41FA5}">
                      <a16:colId xmlns:a16="http://schemas.microsoft.com/office/drawing/2014/main" val="51788758"/>
                    </a:ext>
                  </a:extLst>
                </a:gridCol>
                <a:gridCol w="1656184">
                  <a:extLst>
                    <a:ext uri="{9D8B030D-6E8A-4147-A177-3AD203B41FA5}">
                      <a16:colId xmlns:a16="http://schemas.microsoft.com/office/drawing/2014/main" val="1146990657"/>
                    </a:ext>
                  </a:extLst>
                </a:gridCol>
              </a:tblGrid>
              <a:tr h="756084">
                <a:tc>
                  <a:txBody>
                    <a:bodyPr/>
                    <a:lstStyle/>
                    <a:p>
                      <a:r>
                        <a:rPr lang="en-GB" b="1" dirty="0">
                          <a:solidFill>
                            <a:schemeClr val="tx1"/>
                          </a:solidFill>
                        </a:rPr>
                        <a:t>Necessary feedback and expectations </a:t>
                      </a:r>
                    </a:p>
                  </a:txBody>
                  <a:tcPr/>
                </a:tc>
                <a:tc>
                  <a:txBody>
                    <a:bodyPr/>
                    <a:lstStyle/>
                    <a:p>
                      <a:r>
                        <a:rPr lang="en-GB" b="1" dirty="0">
                          <a:solidFill>
                            <a:schemeClr val="tx1"/>
                          </a:solidFill>
                        </a:rPr>
                        <a:t>Needed resources available </a:t>
                      </a:r>
                    </a:p>
                  </a:txBody>
                  <a:tcPr/>
                </a:tc>
                <a:tc>
                  <a:txBody>
                    <a:bodyPr/>
                    <a:lstStyle/>
                    <a:p>
                      <a:r>
                        <a:rPr lang="en-GB" b="1" dirty="0">
                          <a:solidFill>
                            <a:schemeClr val="tx1"/>
                          </a:solidFill>
                        </a:rPr>
                        <a:t>Appropriate incentives</a:t>
                      </a:r>
                    </a:p>
                  </a:txBody>
                  <a:tcPr>
                    <a:solidFill>
                      <a:schemeClr val="accent5"/>
                    </a:solidFill>
                  </a:tcPr>
                </a:tc>
                <a:tc>
                  <a:txBody>
                    <a:bodyPr/>
                    <a:lstStyle/>
                    <a:p>
                      <a:r>
                        <a:rPr lang="en-GB" b="1" dirty="0">
                          <a:solidFill>
                            <a:schemeClr val="tx1"/>
                          </a:solidFill>
                        </a:rPr>
                        <a:t>What Organisation must provide </a:t>
                      </a:r>
                    </a:p>
                  </a:txBody>
                  <a:tcPr>
                    <a:solidFill>
                      <a:schemeClr val="accent5"/>
                    </a:solidFill>
                  </a:tcPr>
                </a:tc>
                <a:extLst>
                  <a:ext uri="{0D108BD9-81ED-4DB2-BD59-A6C34878D82A}">
                    <a16:rowId xmlns:a16="http://schemas.microsoft.com/office/drawing/2014/main" val="2692590906"/>
                  </a:ext>
                </a:extLst>
              </a:tr>
              <a:tr h="756084">
                <a:tc>
                  <a:txBody>
                    <a:bodyPr/>
                    <a:lstStyle/>
                    <a:p>
                      <a:r>
                        <a:rPr lang="en-GB" b="1" dirty="0"/>
                        <a:t>Required knowledge and skills </a:t>
                      </a:r>
                    </a:p>
                  </a:txBody>
                  <a:tcPr/>
                </a:tc>
                <a:tc>
                  <a:txBody>
                    <a:bodyPr/>
                    <a:lstStyle/>
                    <a:p>
                      <a:r>
                        <a:rPr lang="en-GB" b="1" dirty="0"/>
                        <a:t>Optimal ability to do work</a:t>
                      </a:r>
                    </a:p>
                  </a:txBody>
                  <a:tcPr/>
                </a:tc>
                <a:tc>
                  <a:txBody>
                    <a:bodyPr/>
                    <a:lstStyle/>
                    <a:p>
                      <a:r>
                        <a:rPr lang="en-GB" b="1" dirty="0"/>
                        <a:t>Attitude and motivation </a:t>
                      </a:r>
                    </a:p>
                  </a:txBody>
                  <a:tcPr/>
                </a:tc>
                <a:tc>
                  <a:txBody>
                    <a:bodyPr/>
                    <a:lstStyle/>
                    <a:p>
                      <a:r>
                        <a:rPr lang="en-GB" b="1" dirty="0"/>
                        <a:t>What the individual  should do </a:t>
                      </a:r>
                    </a:p>
                  </a:txBody>
                  <a:tcPr/>
                </a:tc>
                <a:extLst>
                  <a:ext uri="{0D108BD9-81ED-4DB2-BD59-A6C34878D82A}">
                    <a16:rowId xmlns:a16="http://schemas.microsoft.com/office/drawing/2014/main" val="78036376"/>
                  </a:ext>
                </a:extLst>
              </a:tr>
            </a:tbl>
          </a:graphicData>
        </a:graphic>
      </p:graphicFrame>
      <p:sp>
        <p:nvSpPr>
          <p:cNvPr id="15" name="Arrow: Right 14">
            <a:extLst>
              <a:ext uri="{FF2B5EF4-FFF2-40B4-BE49-F238E27FC236}">
                <a16:creationId xmlns:a16="http://schemas.microsoft.com/office/drawing/2014/main" id="{AD664226-45D0-DFBF-2E60-DC84AD9BE33A}"/>
              </a:ext>
            </a:extLst>
          </p:cNvPr>
          <p:cNvSpPr/>
          <p:nvPr/>
        </p:nvSpPr>
        <p:spPr>
          <a:xfrm flipH="1">
            <a:off x="6228184" y="3440405"/>
            <a:ext cx="216024"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A9EAA879-D42D-D2CF-9F8C-D387FF336D3E}"/>
              </a:ext>
            </a:extLst>
          </p:cNvPr>
          <p:cNvPicPr>
            <a:picLocks noChangeAspect="1"/>
          </p:cNvPicPr>
          <p:nvPr/>
        </p:nvPicPr>
        <p:blipFill>
          <a:blip r:embed="rId2"/>
          <a:stretch>
            <a:fillRect/>
          </a:stretch>
        </p:blipFill>
        <p:spPr>
          <a:xfrm>
            <a:off x="6208624" y="4221088"/>
            <a:ext cx="243861" cy="609653"/>
          </a:xfrm>
          <a:prstGeom prst="rect">
            <a:avLst/>
          </a:prstGeom>
        </p:spPr>
      </p:pic>
    </p:spTree>
    <p:extLst>
      <p:ext uri="{BB962C8B-B14F-4D97-AF65-F5344CB8AC3E}">
        <p14:creationId xmlns:p14="http://schemas.microsoft.com/office/powerpoint/2010/main" val="2126602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D2DCA-0512-9B7E-6387-7969E380E1DA}"/>
              </a:ext>
            </a:extLst>
          </p:cNvPr>
          <p:cNvSpPr>
            <a:spLocks noGrp="1"/>
          </p:cNvSpPr>
          <p:nvPr>
            <p:ph type="title"/>
          </p:nvPr>
        </p:nvSpPr>
        <p:spPr/>
        <p:txBody>
          <a:bodyPr/>
          <a:lstStyle/>
          <a:p>
            <a:r>
              <a:rPr lang="en-GB" dirty="0"/>
              <a:t>Sets of questions </a:t>
            </a:r>
          </a:p>
        </p:txBody>
      </p:sp>
      <p:sp>
        <p:nvSpPr>
          <p:cNvPr id="3" name="Content Placeholder 2">
            <a:extLst>
              <a:ext uri="{FF2B5EF4-FFF2-40B4-BE49-F238E27FC236}">
                <a16:creationId xmlns:a16="http://schemas.microsoft.com/office/drawing/2014/main" id="{66D8C61B-97E0-1A16-8BD2-96CE71C46DC5}"/>
              </a:ext>
            </a:extLst>
          </p:cNvPr>
          <p:cNvSpPr>
            <a:spLocks noGrp="1"/>
          </p:cNvSpPr>
          <p:nvPr>
            <p:ph idx="1"/>
          </p:nvPr>
        </p:nvSpPr>
        <p:spPr/>
        <p:txBody>
          <a:bodyPr/>
          <a:lstStyle/>
          <a:p>
            <a:pPr marL="0" indent="0">
              <a:buNone/>
            </a:pPr>
            <a:r>
              <a:rPr lang="en-GB" sz="1400" dirty="0"/>
              <a:t>Based on these six boxes, explore the reasons for any performance issues in your team</a:t>
            </a:r>
          </a:p>
          <a:p>
            <a:pPr>
              <a:buFont typeface="+mj-lt"/>
              <a:buAutoNum type="arabicPeriod"/>
            </a:pPr>
            <a:r>
              <a:rPr lang="en-GB" sz="1400" dirty="0"/>
              <a:t>Do I need to give the individual or individuals feedback to help them improve their performance ?How strong or firm do I </a:t>
            </a:r>
            <a:r>
              <a:rPr lang="en-GB" sz="1400" dirty="0" err="1"/>
              <a:t>eed</a:t>
            </a:r>
            <a:r>
              <a:rPr lang="en-GB" sz="1400" dirty="0"/>
              <a:t> to be ? Have I neglected to do so? How can I alter my communication and leadership style to help ?</a:t>
            </a:r>
          </a:p>
          <a:p>
            <a:pPr>
              <a:buFont typeface="+mj-lt"/>
              <a:buAutoNum type="arabicPeriod"/>
            </a:pPr>
            <a:r>
              <a:rPr lang="en-GB" sz="1400" dirty="0"/>
              <a:t>Is the individual lacking anything in terms of resources ( support, information from other source, equipment and time) to complete their work better ? Are the goals and direction not ideal or not clearly stated and communicated ?</a:t>
            </a:r>
          </a:p>
          <a:p>
            <a:pPr>
              <a:buFont typeface="+mj-lt"/>
              <a:buAutoNum type="arabicPeriod"/>
            </a:pPr>
            <a:r>
              <a:rPr lang="en-GB" sz="1400" dirty="0"/>
              <a:t>Is the individual correctly incentivized to perform better? What incentives or motivators are missing or not aligned with the required performance?</a:t>
            </a:r>
          </a:p>
          <a:p>
            <a:pPr>
              <a:buFont typeface="+mj-lt"/>
              <a:buAutoNum type="arabicPeriod"/>
            </a:pPr>
            <a:r>
              <a:rPr lang="en-GB" sz="1400" dirty="0"/>
              <a:t>What knowledge, experience or skills is the individual lacking or misusing that is affecting their performance ? How can I solve this ?</a:t>
            </a:r>
          </a:p>
          <a:p>
            <a:pPr>
              <a:buFont typeface="+mj-lt"/>
              <a:buAutoNum type="arabicPeriod"/>
            </a:pPr>
            <a:r>
              <a:rPr lang="en-GB" sz="1400" dirty="0"/>
              <a:t>Is the individual really suited to the work and tasks that they have been given? Are they able to succeed in their role if given help or have they reached a ceiling ?</a:t>
            </a:r>
          </a:p>
          <a:p>
            <a:pPr>
              <a:buFont typeface="+mj-lt"/>
              <a:buAutoNum type="arabicPeriod"/>
            </a:pPr>
            <a:r>
              <a:rPr lang="en-GB" sz="1400" dirty="0"/>
              <a:t>In what's ways is the individual not motivated to perform well? What factors are holding them back and demotivating them </a:t>
            </a:r>
          </a:p>
          <a:p>
            <a:endParaRPr lang="en-GB" dirty="0"/>
          </a:p>
        </p:txBody>
      </p:sp>
      <p:sp>
        <p:nvSpPr>
          <p:cNvPr id="4" name="Date Placeholder 3">
            <a:extLst>
              <a:ext uri="{FF2B5EF4-FFF2-40B4-BE49-F238E27FC236}">
                <a16:creationId xmlns:a16="http://schemas.microsoft.com/office/drawing/2014/main" id="{0044AF97-C184-0C00-D0C7-B098F82C3E7C}"/>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18400578-9657-A0ED-CF5E-A92E3D39ABF7}"/>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26962041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Giving Feedback and Motivation factors </a:t>
            </a:r>
          </a:p>
        </p:txBody>
      </p:sp>
    </p:spTree>
    <p:extLst>
      <p:ext uri="{BB962C8B-B14F-4D97-AF65-F5344CB8AC3E}">
        <p14:creationId xmlns:p14="http://schemas.microsoft.com/office/powerpoint/2010/main" val="234201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145-711C-1CA7-077E-77F051FC2768}"/>
              </a:ext>
            </a:extLst>
          </p:cNvPr>
          <p:cNvSpPr>
            <a:spLocks noGrp="1"/>
          </p:cNvSpPr>
          <p:nvPr>
            <p:ph type="title"/>
          </p:nvPr>
        </p:nvSpPr>
        <p:spPr/>
        <p:txBody>
          <a:bodyPr/>
          <a:lstStyle/>
          <a:p>
            <a:r>
              <a:rPr lang="en-GB" dirty="0"/>
              <a:t>Giving feedback </a:t>
            </a:r>
          </a:p>
        </p:txBody>
      </p:sp>
      <p:sp>
        <p:nvSpPr>
          <p:cNvPr id="3" name="Content Placeholder 2">
            <a:extLst>
              <a:ext uri="{FF2B5EF4-FFF2-40B4-BE49-F238E27FC236}">
                <a16:creationId xmlns:a16="http://schemas.microsoft.com/office/drawing/2014/main" id="{93DF87EA-9818-CC40-35FB-99270A1DFE05}"/>
              </a:ext>
            </a:extLst>
          </p:cNvPr>
          <p:cNvSpPr>
            <a:spLocks noGrp="1"/>
          </p:cNvSpPr>
          <p:nvPr>
            <p:ph idx="1"/>
          </p:nvPr>
        </p:nvSpPr>
        <p:spPr/>
        <p:txBody>
          <a:bodyPr/>
          <a:lstStyle/>
          <a:p>
            <a:pPr>
              <a:lnSpc>
                <a:spcPct val="150000"/>
              </a:lnSpc>
              <a:buFont typeface="Wingdings" panose="05000000000000000000" pitchFamily="2" charset="2"/>
              <a:buChar char="Ø"/>
            </a:pPr>
            <a:r>
              <a:rPr lang="en-GB" sz="1400" dirty="0"/>
              <a:t>Remember to give feedback as often as possible about all the good work that the team members are doing and not give feedback when there is a problem</a:t>
            </a:r>
          </a:p>
          <a:p>
            <a:pPr>
              <a:lnSpc>
                <a:spcPct val="150000"/>
              </a:lnSpc>
              <a:buFont typeface="Wingdings" panose="05000000000000000000" pitchFamily="2" charset="2"/>
              <a:buChar char="Ø"/>
            </a:pPr>
            <a:r>
              <a:rPr lang="en-GB" sz="1400" dirty="0"/>
              <a:t>Feedback should be timely and should be given immediately after the performance issue has occurred </a:t>
            </a:r>
          </a:p>
          <a:p>
            <a:pPr>
              <a:lnSpc>
                <a:spcPct val="150000"/>
              </a:lnSpc>
              <a:buFont typeface="Wingdings" panose="05000000000000000000" pitchFamily="2" charset="2"/>
              <a:buChar char="Ø"/>
            </a:pPr>
            <a:r>
              <a:rPr lang="en-GB" sz="1400" dirty="0"/>
              <a:t>Feedback should be clear and specific as possible, and should explain the reason behind this( opinion of manager) rather than quoting what others may think ( other team member) </a:t>
            </a:r>
          </a:p>
          <a:p>
            <a:pPr>
              <a:lnSpc>
                <a:spcPct val="150000"/>
              </a:lnSpc>
              <a:buFont typeface="Wingdings" panose="05000000000000000000" pitchFamily="2" charset="2"/>
              <a:buChar char="Ø"/>
            </a:pPr>
            <a:r>
              <a:rPr lang="en-GB" sz="1400" dirty="0"/>
              <a:t>Try to describe what you observe and the person’s performance, not simply making accusations or judgements </a:t>
            </a:r>
          </a:p>
          <a:p>
            <a:pPr>
              <a:lnSpc>
                <a:spcPct val="150000"/>
              </a:lnSpc>
              <a:buFont typeface="Wingdings" panose="05000000000000000000" pitchFamily="2" charset="2"/>
              <a:buChar char="Ø"/>
            </a:pPr>
            <a:r>
              <a:rPr lang="en-GB" sz="1400" dirty="0"/>
              <a:t>Always try to give positive feedback first before moving on to any potentially critical or negative areas of discussion.</a:t>
            </a:r>
          </a:p>
          <a:p>
            <a:pPr>
              <a:lnSpc>
                <a:spcPct val="150000"/>
              </a:lnSpc>
              <a:buFont typeface="Wingdings" panose="05000000000000000000" pitchFamily="2" charset="2"/>
              <a:buChar char="Ø"/>
            </a:pPr>
            <a:r>
              <a:rPr lang="en-GB" sz="1400" dirty="0"/>
              <a:t>Allow the person to listen and respond </a:t>
            </a:r>
          </a:p>
          <a:p>
            <a:endParaRPr lang="en-GB" sz="1400" dirty="0"/>
          </a:p>
          <a:p>
            <a:r>
              <a:rPr lang="en-GB" sz="1400" b="1" dirty="0"/>
              <a:t>“ I praise loudly. I blame softly.” </a:t>
            </a:r>
            <a:r>
              <a:rPr lang="en-GB" sz="1000" b="1" dirty="0"/>
              <a:t>Catherine the Great </a:t>
            </a:r>
          </a:p>
          <a:p>
            <a:endParaRPr lang="en-GB" dirty="0"/>
          </a:p>
        </p:txBody>
      </p:sp>
      <p:sp>
        <p:nvSpPr>
          <p:cNvPr id="4" name="Date Placeholder 3">
            <a:extLst>
              <a:ext uri="{FF2B5EF4-FFF2-40B4-BE49-F238E27FC236}">
                <a16:creationId xmlns:a16="http://schemas.microsoft.com/office/drawing/2014/main" id="{2E6CA2E7-49C5-869D-5D18-93F82C075EBF}"/>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AF10BD85-CEEB-4F23-24F7-AB8A57649D29}"/>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416791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E3F8B-92E5-516C-5399-AABFAA86E480}"/>
              </a:ext>
            </a:extLst>
          </p:cNvPr>
          <p:cNvSpPr>
            <a:spLocks noGrp="1"/>
          </p:cNvSpPr>
          <p:nvPr>
            <p:ph type="title"/>
          </p:nvPr>
        </p:nvSpPr>
        <p:spPr/>
        <p:txBody>
          <a:bodyPr/>
          <a:lstStyle/>
          <a:p>
            <a:r>
              <a:rPr lang="en-GB" sz="3200" dirty="0"/>
              <a:t>Teach your team to receive feedback and overcome blind spots </a:t>
            </a:r>
          </a:p>
        </p:txBody>
      </p:sp>
      <p:sp>
        <p:nvSpPr>
          <p:cNvPr id="3" name="Content Placeholder 2">
            <a:extLst>
              <a:ext uri="{FF2B5EF4-FFF2-40B4-BE49-F238E27FC236}">
                <a16:creationId xmlns:a16="http://schemas.microsoft.com/office/drawing/2014/main" id="{6C87803B-5A4D-99B6-F605-6BBBF05148EB}"/>
              </a:ext>
            </a:extLst>
          </p:cNvPr>
          <p:cNvSpPr>
            <a:spLocks noGrp="1"/>
          </p:cNvSpPr>
          <p:nvPr>
            <p:ph idx="1"/>
          </p:nvPr>
        </p:nvSpPr>
        <p:spPr/>
        <p:txBody>
          <a:bodyPr/>
          <a:lstStyle/>
          <a:p>
            <a:pPr>
              <a:lnSpc>
                <a:spcPct val="150000"/>
              </a:lnSpc>
            </a:pPr>
            <a:r>
              <a:rPr lang="en-GB" sz="1600" dirty="0"/>
              <a:t>Feedback is not enough: team members need to be encouraged to hear and to listen well, so as a manger learn to share with them. Tell them that they do not need to immediately respond and try to justify everything that is being discussed about their performance </a:t>
            </a:r>
          </a:p>
          <a:p>
            <a:pPr>
              <a:lnSpc>
                <a:spcPct val="150000"/>
              </a:lnSpc>
            </a:pPr>
            <a:r>
              <a:rPr lang="en-GB" sz="1600" dirty="0"/>
              <a:t>Team members may have difficulty hearing ad agreeing with the managers feedback because they do not believe or accept that they might have a particular weakness. This is often referred to the blind spot and managers need to encourage individuals to be open minded and understand that we all have weaknesses and issues that we may not be aware of, but which others are </a:t>
            </a:r>
          </a:p>
          <a:p>
            <a:endParaRPr lang="en-GB" dirty="0"/>
          </a:p>
        </p:txBody>
      </p:sp>
      <p:sp>
        <p:nvSpPr>
          <p:cNvPr id="4" name="Date Placeholder 3">
            <a:extLst>
              <a:ext uri="{FF2B5EF4-FFF2-40B4-BE49-F238E27FC236}">
                <a16:creationId xmlns:a16="http://schemas.microsoft.com/office/drawing/2014/main" id="{1936ACD5-2F16-4ECF-EE94-687B3C32C711}"/>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B5F5689F-0623-967D-814D-A076C37861E8}"/>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34284292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A2F94-AE83-01D7-797A-3C4B17AF5894}"/>
              </a:ext>
            </a:extLst>
          </p:cNvPr>
          <p:cNvSpPr>
            <a:spLocks noGrp="1"/>
          </p:cNvSpPr>
          <p:nvPr>
            <p:ph type="title"/>
          </p:nvPr>
        </p:nvSpPr>
        <p:spPr/>
        <p:txBody>
          <a:bodyPr/>
          <a:lstStyle/>
          <a:p>
            <a:r>
              <a:rPr lang="en-GB" dirty="0"/>
              <a:t>Who is performing well in your team ?</a:t>
            </a:r>
          </a:p>
        </p:txBody>
      </p:sp>
      <p:sp>
        <p:nvSpPr>
          <p:cNvPr id="3" name="Content Placeholder 2">
            <a:extLst>
              <a:ext uri="{FF2B5EF4-FFF2-40B4-BE49-F238E27FC236}">
                <a16:creationId xmlns:a16="http://schemas.microsoft.com/office/drawing/2014/main" id="{4DDE87C6-7774-8237-0E1A-2CECA7E52BEF}"/>
              </a:ext>
            </a:extLst>
          </p:cNvPr>
          <p:cNvSpPr>
            <a:spLocks noGrp="1"/>
          </p:cNvSpPr>
          <p:nvPr>
            <p:ph idx="1"/>
          </p:nvPr>
        </p:nvSpPr>
        <p:spPr/>
        <p:txBody>
          <a:bodyPr/>
          <a:lstStyle/>
          <a:p>
            <a:pPr marL="0" indent="0">
              <a:buNone/>
            </a:pPr>
            <a:r>
              <a:rPr lang="en-GB" dirty="0"/>
              <a:t>“Teamwork is so important that it is virtually impossible for you to reach the heights of your capabilities or make the money that you want without becoming very good at it .” Brian Tracy </a:t>
            </a:r>
          </a:p>
        </p:txBody>
      </p:sp>
      <p:sp>
        <p:nvSpPr>
          <p:cNvPr id="4" name="Date Placeholder 3">
            <a:extLst>
              <a:ext uri="{FF2B5EF4-FFF2-40B4-BE49-F238E27FC236}">
                <a16:creationId xmlns:a16="http://schemas.microsoft.com/office/drawing/2014/main" id="{641F130B-183B-F5CD-8B7F-C06B94B8DC9E}"/>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C762918F-9063-5FB8-3227-209901A4BFCD}"/>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35952738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4FF02-5B2C-2371-5D5A-11FCE0A9F070}"/>
              </a:ext>
            </a:extLst>
          </p:cNvPr>
          <p:cNvSpPr>
            <a:spLocks noGrp="1"/>
          </p:cNvSpPr>
          <p:nvPr>
            <p:ph type="title"/>
          </p:nvPr>
        </p:nvSpPr>
        <p:spPr/>
        <p:txBody>
          <a:bodyPr/>
          <a:lstStyle/>
          <a:p>
            <a:r>
              <a:rPr lang="en-GB" sz="3200" dirty="0"/>
              <a:t>Monitoring and evaluating employees performance </a:t>
            </a:r>
          </a:p>
        </p:txBody>
      </p:sp>
      <p:sp>
        <p:nvSpPr>
          <p:cNvPr id="3" name="Content Placeholder 2">
            <a:extLst>
              <a:ext uri="{FF2B5EF4-FFF2-40B4-BE49-F238E27FC236}">
                <a16:creationId xmlns:a16="http://schemas.microsoft.com/office/drawing/2014/main" id="{8B37FAA3-2F5A-40D5-4F26-8F4A4F018D38}"/>
              </a:ext>
            </a:extLst>
          </p:cNvPr>
          <p:cNvSpPr>
            <a:spLocks noGrp="1"/>
          </p:cNvSpPr>
          <p:nvPr>
            <p:ph idx="1"/>
          </p:nvPr>
        </p:nvSpPr>
        <p:spPr/>
        <p:txBody>
          <a:bodyPr/>
          <a:lstStyle/>
          <a:p>
            <a:pPr marL="0" indent="0">
              <a:buNone/>
            </a:pPr>
            <a:r>
              <a:rPr lang="en-GB" sz="1800" dirty="0"/>
              <a:t>How many of your team are performing well ? Who is outstanding ? Which of your team has the potential to perform even better in the future ?</a:t>
            </a:r>
          </a:p>
          <a:p>
            <a:pPr>
              <a:buFont typeface="Wingdings" panose="05000000000000000000" pitchFamily="2" charset="2"/>
              <a:buChar char="Ø"/>
            </a:pPr>
            <a:r>
              <a:rPr lang="en-GB" sz="1800" dirty="0"/>
              <a:t>Each organisation has their own way of monitoring performance which could be a combination of :</a:t>
            </a:r>
          </a:p>
          <a:p>
            <a:pPr>
              <a:buFont typeface="Wingdings" panose="05000000000000000000" pitchFamily="2" charset="2"/>
              <a:buChar char="Ø"/>
            </a:pPr>
            <a:r>
              <a:rPr lang="en-GB" sz="1800" dirty="0"/>
              <a:t>Setting performance goals and also goals based on certain soft skills and values</a:t>
            </a:r>
          </a:p>
          <a:p>
            <a:pPr>
              <a:buFont typeface="Wingdings" panose="05000000000000000000" pitchFamily="2" charset="2"/>
              <a:buChar char="Ø"/>
            </a:pPr>
            <a:r>
              <a:rPr lang="en-GB" sz="1800" dirty="0"/>
              <a:t>Creating a timetable for discussing and evaluating the achievement of the goals </a:t>
            </a:r>
          </a:p>
          <a:p>
            <a:pPr>
              <a:buFont typeface="Wingdings" panose="05000000000000000000" pitchFamily="2" charset="2"/>
              <a:buChar char="Ø"/>
            </a:pPr>
            <a:r>
              <a:rPr lang="en-GB" sz="1800" dirty="0"/>
              <a:t>Having a series of discussions between each employees and his or her line manager to evaluate the actual performance of the employee, with most organisations grading their staff based on :</a:t>
            </a:r>
          </a:p>
          <a:p>
            <a:pPr>
              <a:buFont typeface="Wingdings" panose="05000000000000000000" pitchFamily="2" charset="2"/>
              <a:buChar char="v"/>
            </a:pPr>
            <a:r>
              <a:rPr lang="en-GB" sz="1800" dirty="0"/>
              <a:t> achievement of their work goals </a:t>
            </a:r>
          </a:p>
          <a:p>
            <a:pPr>
              <a:buFont typeface="Wingdings" panose="05000000000000000000" pitchFamily="2" charset="2"/>
              <a:buChar char="v"/>
            </a:pPr>
            <a:r>
              <a:rPr lang="en-GB" sz="1800" dirty="0"/>
              <a:t>How well the individuals reflects certain values or core competencies </a:t>
            </a:r>
          </a:p>
        </p:txBody>
      </p:sp>
      <p:sp>
        <p:nvSpPr>
          <p:cNvPr id="4" name="Date Placeholder 3">
            <a:extLst>
              <a:ext uri="{FF2B5EF4-FFF2-40B4-BE49-F238E27FC236}">
                <a16:creationId xmlns:a16="http://schemas.microsoft.com/office/drawing/2014/main" id="{67FB5C68-1F5D-F702-AC04-9E241871BBAB}"/>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C87CA49B-3AF5-A54E-39EE-D45CF9101810}"/>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3626588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0593F-E0AA-3AD7-76A5-1C0D3D40DFD8}"/>
              </a:ext>
            </a:extLst>
          </p:cNvPr>
          <p:cNvSpPr>
            <a:spLocks noGrp="1"/>
          </p:cNvSpPr>
          <p:nvPr>
            <p:ph type="title"/>
          </p:nvPr>
        </p:nvSpPr>
        <p:spPr/>
        <p:txBody>
          <a:bodyPr/>
          <a:lstStyle/>
          <a:p>
            <a:r>
              <a:rPr lang="en-GB" dirty="0"/>
              <a:t>Motivation</a:t>
            </a:r>
          </a:p>
        </p:txBody>
      </p:sp>
      <p:sp>
        <p:nvSpPr>
          <p:cNvPr id="3" name="Content Placeholder 2">
            <a:extLst>
              <a:ext uri="{FF2B5EF4-FFF2-40B4-BE49-F238E27FC236}">
                <a16:creationId xmlns:a16="http://schemas.microsoft.com/office/drawing/2014/main" id="{BC7DCC83-E4F3-612B-811D-7053ED7DC99A}"/>
              </a:ext>
            </a:extLst>
          </p:cNvPr>
          <p:cNvSpPr>
            <a:spLocks noGrp="1"/>
          </p:cNvSpPr>
          <p:nvPr>
            <p:ph idx="1"/>
          </p:nvPr>
        </p:nvSpPr>
        <p:spPr/>
        <p:txBody>
          <a:bodyPr/>
          <a:lstStyle/>
          <a:p>
            <a:pPr marL="0" indent="0" algn="l">
              <a:lnSpc>
                <a:spcPct val="150000"/>
              </a:lnSpc>
              <a:buNone/>
            </a:pPr>
            <a:r>
              <a:rPr lang="en-US" sz="1800" b="0" i="0" dirty="0">
                <a:solidFill>
                  <a:srgbClr val="363F49"/>
                </a:solidFill>
                <a:effectLst/>
                <a:latin typeface="Arial" panose="020B0604020202020204" pitchFamily="34" charset="0"/>
              </a:rPr>
              <a:t>Motivation is concerned with understanding why people behave in a certain way. ‘The basic underlying question is why do people do what they do?’</a:t>
            </a:r>
            <a:r>
              <a:rPr lang="en-US" sz="1800" b="1" i="0" dirty="0">
                <a:solidFill>
                  <a:srgbClr val="363F49"/>
                </a:solidFill>
                <a:effectLst/>
                <a:latin typeface="Arial" panose="020B0604020202020204" pitchFamily="34" charset="0"/>
              </a:rPr>
              <a:t> Motivations are</a:t>
            </a:r>
            <a:r>
              <a:rPr lang="en-US" sz="1800" b="0" i="0" dirty="0">
                <a:solidFill>
                  <a:srgbClr val="363F49"/>
                </a:solidFill>
                <a:effectLst/>
                <a:latin typeface="Arial" panose="020B0604020202020204" pitchFamily="34" charset="0"/>
              </a:rPr>
              <a:t> the internal processes that account for the level of an individual’s intensity, direction, and persistence of effort toward attaining a goal.</a:t>
            </a:r>
          </a:p>
          <a:p>
            <a:pPr algn="l">
              <a:lnSpc>
                <a:spcPct val="150000"/>
              </a:lnSpc>
              <a:buFont typeface="Arial" panose="020B0604020202020204" pitchFamily="34" charset="0"/>
              <a:buChar char="•"/>
            </a:pPr>
            <a:r>
              <a:rPr lang="en-US" sz="1800" b="1" i="1" dirty="0">
                <a:solidFill>
                  <a:srgbClr val="363F49"/>
                </a:solidFill>
                <a:effectLst/>
                <a:latin typeface="Arial" panose="020B0604020202020204" pitchFamily="34" charset="0"/>
              </a:rPr>
              <a:t>Intensity</a:t>
            </a:r>
            <a:r>
              <a:rPr lang="en-US" sz="1800" b="0" i="0" dirty="0">
                <a:solidFill>
                  <a:srgbClr val="363F49"/>
                </a:solidFill>
                <a:effectLst/>
                <a:latin typeface="Arial" panose="020B0604020202020204" pitchFamily="34" charset="0"/>
              </a:rPr>
              <a:t> is concerned with how hard a person tries. This is the element most of us focus on when we talk about motivation.</a:t>
            </a:r>
          </a:p>
          <a:p>
            <a:pPr algn="l">
              <a:lnSpc>
                <a:spcPct val="150000"/>
              </a:lnSpc>
              <a:buFont typeface="Arial" panose="020B0604020202020204" pitchFamily="34" charset="0"/>
              <a:buChar char="•"/>
            </a:pPr>
            <a:r>
              <a:rPr lang="en-US" sz="1800" b="1" i="1" dirty="0">
                <a:solidFill>
                  <a:srgbClr val="363F49"/>
                </a:solidFill>
                <a:effectLst/>
                <a:latin typeface="Arial" panose="020B0604020202020204" pitchFamily="34" charset="0"/>
              </a:rPr>
              <a:t>Direction</a:t>
            </a:r>
            <a:r>
              <a:rPr lang="en-US" sz="1800" b="0" i="1" dirty="0">
                <a:solidFill>
                  <a:srgbClr val="363F49"/>
                </a:solidFill>
                <a:effectLst/>
                <a:latin typeface="Arial" panose="020B0604020202020204" pitchFamily="34" charset="0"/>
              </a:rPr>
              <a:t> </a:t>
            </a:r>
            <a:r>
              <a:rPr lang="en-US" sz="1800" b="0" i="0" dirty="0">
                <a:solidFill>
                  <a:srgbClr val="363F49"/>
                </a:solidFill>
                <a:effectLst/>
                <a:latin typeface="Arial" panose="020B0604020202020204" pitchFamily="34" charset="0"/>
              </a:rPr>
              <a:t>is the level of orientation that benefits the </a:t>
            </a:r>
            <a:r>
              <a:rPr lang="en-US" sz="1800" b="0" i="0" dirty="0" err="1">
                <a:solidFill>
                  <a:srgbClr val="363F49"/>
                </a:solidFill>
                <a:effectLst/>
                <a:latin typeface="Arial" panose="020B0604020202020204" pitchFamily="34" charset="0"/>
              </a:rPr>
              <a:t>organisation</a:t>
            </a:r>
            <a:r>
              <a:rPr lang="en-US" sz="1800" b="0" i="0" dirty="0">
                <a:solidFill>
                  <a:srgbClr val="363F49"/>
                </a:solidFill>
                <a:effectLst/>
                <a:latin typeface="Arial" panose="020B0604020202020204" pitchFamily="34" charset="0"/>
              </a:rPr>
              <a:t>.</a:t>
            </a:r>
          </a:p>
          <a:p>
            <a:pPr algn="l">
              <a:lnSpc>
                <a:spcPct val="150000"/>
              </a:lnSpc>
              <a:buFont typeface="Arial" panose="020B0604020202020204" pitchFamily="34" charset="0"/>
              <a:buChar char="•"/>
            </a:pPr>
            <a:r>
              <a:rPr lang="en-US" sz="1800" b="1" i="1" dirty="0">
                <a:solidFill>
                  <a:srgbClr val="363F49"/>
                </a:solidFill>
                <a:effectLst/>
                <a:latin typeface="Arial" panose="020B0604020202020204" pitchFamily="34" charset="0"/>
              </a:rPr>
              <a:t>Persistence</a:t>
            </a:r>
            <a:r>
              <a:rPr lang="en-US" sz="1800" b="0" i="0" dirty="0">
                <a:solidFill>
                  <a:srgbClr val="363F49"/>
                </a:solidFill>
                <a:effectLst/>
                <a:latin typeface="Arial" panose="020B0604020202020204" pitchFamily="34" charset="0"/>
              </a:rPr>
              <a:t> is a measure of how long a person can maintain his/her effort. Motivated individuals stay with a task long enough to achieve their goal.</a:t>
            </a:r>
          </a:p>
          <a:p>
            <a:endParaRPr lang="en-GB" dirty="0"/>
          </a:p>
        </p:txBody>
      </p:sp>
      <p:sp>
        <p:nvSpPr>
          <p:cNvPr id="4" name="Date Placeholder 3">
            <a:extLst>
              <a:ext uri="{FF2B5EF4-FFF2-40B4-BE49-F238E27FC236}">
                <a16:creationId xmlns:a16="http://schemas.microsoft.com/office/drawing/2014/main" id="{C1C1881C-389A-4AD9-3753-335B724AD40A}"/>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F79B9C9A-D427-E5B4-373E-22F074D860B6}"/>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5193465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D1636-8C59-158D-C746-EE79A3BD1887}"/>
              </a:ext>
            </a:extLst>
          </p:cNvPr>
          <p:cNvSpPr>
            <a:spLocks noGrp="1"/>
          </p:cNvSpPr>
          <p:nvPr>
            <p:ph type="title"/>
          </p:nvPr>
        </p:nvSpPr>
        <p:spPr>
          <a:xfrm>
            <a:off x="457200" y="274638"/>
            <a:ext cx="8229600" cy="1143000"/>
          </a:xfrm>
        </p:spPr>
        <p:txBody>
          <a:bodyPr wrap="square" anchor="ctr">
            <a:normAutofit/>
          </a:bodyPr>
          <a:lstStyle/>
          <a:p>
            <a:r>
              <a:rPr lang="en-GB" dirty="0"/>
              <a:t>What motivates us ?</a:t>
            </a:r>
          </a:p>
        </p:txBody>
      </p:sp>
      <p:pic>
        <p:nvPicPr>
          <p:cNvPr id="6" name="Picture 5">
            <a:extLst>
              <a:ext uri="{FF2B5EF4-FFF2-40B4-BE49-F238E27FC236}">
                <a16:creationId xmlns:a16="http://schemas.microsoft.com/office/drawing/2014/main" id="{9BB78250-689F-7A9F-759C-84757B5D7E7A}"/>
              </a:ext>
            </a:extLst>
          </p:cNvPr>
          <p:cNvPicPr>
            <a:picLocks noChangeAspect="1"/>
          </p:cNvPicPr>
          <p:nvPr/>
        </p:nvPicPr>
        <p:blipFill>
          <a:blip r:embed="rId2"/>
          <a:stretch>
            <a:fillRect/>
          </a:stretch>
        </p:blipFill>
        <p:spPr>
          <a:xfrm>
            <a:off x="481980" y="1600201"/>
            <a:ext cx="3989040" cy="3989040"/>
          </a:xfrm>
          <a:prstGeom prst="rect">
            <a:avLst/>
          </a:prstGeom>
          <a:noFill/>
        </p:spPr>
      </p:pic>
      <p:sp>
        <p:nvSpPr>
          <p:cNvPr id="3" name="Content Placeholder 2">
            <a:extLst>
              <a:ext uri="{FF2B5EF4-FFF2-40B4-BE49-F238E27FC236}">
                <a16:creationId xmlns:a16="http://schemas.microsoft.com/office/drawing/2014/main" id="{F24229E6-FEF0-BEAB-955C-6EFE3FCD1A9E}"/>
              </a:ext>
            </a:extLst>
          </p:cNvPr>
          <p:cNvSpPr>
            <a:spLocks noGrp="1"/>
          </p:cNvSpPr>
          <p:nvPr>
            <p:ph sz="half" idx="2"/>
          </p:nvPr>
        </p:nvSpPr>
        <p:spPr>
          <a:xfrm>
            <a:off x="4648200" y="1600201"/>
            <a:ext cx="4038600" cy="3989040"/>
          </a:xfrm>
        </p:spPr>
        <p:txBody>
          <a:bodyPr wrap="square" anchor="t">
            <a:normAutofit/>
          </a:bodyPr>
          <a:lstStyle/>
          <a:p>
            <a:r>
              <a:rPr lang="en-GB" dirty="0"/>
              <a:t>Watch this video </a:t>
            </a:r>
          </a:p>
          <a:p>
            <a:pPr marL="0" indent="0">
              <a:buNone/>
            </a:pPr>
            <a:r>
              <a:rPr lang="en-GB" dirty="0">
                <a:hlinkClick r:id="rId3"/>
              </a:rPr>
              <a:t>https://youtu.be/u6XAPnuFjJc</a:t>
            </a:r>
            <a:endParaRPr lang="en-GB" dirty="0"/>
          </a:p>
        </p:txBody>
      </p:sp>
      <p:sp>
        <p:nvSpPr>
          <p:cNvPr id="4" name="Date Placeholder 3">
            <a:extLst>
              <a:ext uri="{FF2B5EF4-FFF2-40B4-BE49-F238E27FC236}">
                <a16:creationId xmlns:a16="http://schemas.microsoft.com/office/drawing/2014/main" id="{4BA7165F-A5ED-5E00-C73C-9E511612501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5BEED844-04C1-D40E-FC35-1CCFC93CA06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42903361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CB70-CE1C-D707-10D8-E9F3DDBB0B92}"/>
              </a:ext>
            </a:extLst>
          </p:cNvPr>
          <p:cNvSpPr>
            <a:spLocks noGrp="1"/>
          </p:cNvSpPr>
          <p:nvPr>
            <p:ph type="title"/>
          </p:nvPr>
        </p:nvSpPr>
        <p:spPr/>
        <p:txBody>
          <a:bodyPr/>
          <a:lstStyle/>
          <a:p>
            <a:r>
              <a:rPr lang="en-GB" dirty="0"/>
              <a:t>Individual motivation and Performance </a:t>
            </a:r>
          </a:p>
        </p:txBody>
      </p:sp>
      <p:sp>
        <p:nvSpPr>
          <p:cNvPr id="3" name="Content Placeholder 2">
            <a:extLst>
              <a:ext uri="{FF2B5EF4-FFF2-40B4-BE49-F238E27FC236}">
                <a16:creationId xmlns:a16="http://schemas.microsoft.com/office/drawing/2014/main" id="{1E5E2091-6FA7-4F39-AEC3-0B4E2BC1BD5A}"/>
              </a:ext>
            </a:extLst>
          </p:cNvPr>
          <p:cNvSpPr>
            <a:spLocks noGrp="1"/>
          </p:cNvSpPr>
          <p:nvPr>
            <p:ph idx="1"/>
          </p:nvPr>
        </p:nvSpPr>
        <p:spPr/>
        <p:txBody>
          <a:bodyPr/>
          <a:lstStyle/>
          <a:p>
            <a:pPr marL="0" indent="0" algn="l">
              <a:buNone/>
            </a:pPr>
            <a:r>
              <a:rPr lang="en-US" sz="1800" b="0" i="0" dirty="0">
                <a:solidFill>
                  <a:srgbClr val="363F49"/>
                </a:solidFill>
                <a:effectLst/>
                <a:latin typeface="Arial" panose="020B0604020202020204" pitchFamily="34" charset="0"/>
              </a:rPr>
              <a:t>Performance = function (ability × motivation)</a:t>
            </a:r>
          </a:p>
          <a:p>
            <a:pPr algn="l"/>
            <a:endParaRPr lang="en-US" sz="1800" b="0" i="0" dirty="0">
              <a:solidFill>
                <a:srgbClr val="363F49"/>
              </a:solidFill>
              <a:effectLst/>
              <a:latin typeface="Arial" panose="020B0604020202020204" pitchFamily="34" charset="0"/>
            </a:endParaRPr>
          </a:p>
          <a:p>
            <a:pPr marL="0" indent="0" algn="l">
              <a:buNone/>
            </a:pPr>
            <a:r>
              <a:rPr lang="en-US" sz="1800" b="0" i="0" dirty="0">
                <a:solidFill>
                  <a:srgbClr val="363F49"/>
                </a:solidFill>
                <a:effectLst/>
                <a:latin typeface="Arial" panose="020B0604020202020204" pitchFamily="34" charset="0"/>
              </a:rPr>
              <a:t>Apart from the individuals’ ability and motivation, their performance is also determined by </a:t>
            </a:r>
            <a:r>
              <a:rPr lang="en-US" sz="1800" b="1" i="0" dirty="0">
                <a:solidFill>
                  <a:srgbClr val="363F49"/>
                </a:solidFill>
                <a:effectLst/>
                <a:latin typeface="Arial" panose="020B0604020202020204" pitchFamily="34" charset="0"/>
              </a:rPr>
              <a:t>1) ability 2) the work environment 3) Individual motivation</a:t>
            </a:r>
          </a:p>
          <a:p>
            <a:pPr marL="0" indent="0" algn="l">
              <a:buNone/>
            </a:pPr>
            <a:endParaRPr lang="en-US" sz="1800" b="1" i="0" dirty="0">
              <a:solidFill>
                <a:srgbClr val="363F49"/>
              </a:solidFill>
              <a:effectLst/>
              <a:latin typeface="Arial" panose="020B0604020202020204" pitchFamily="34" charset="0"/>
            </a:endParaRPr>
          </a:p>
          <a:p>
            <a:pPr algn="l">
              <a:buFont typeface="Wingdings" panose="05000000000000000000" pitchFamily="2" charset="2"/>
              <a:buChar char="Ø"/>
            </a:pPr>
            <a:r>
              <a:rPr lang="en-US" sz="1800" b="0" i="0" dirty="0">
                <a:solidFill>
                  <a:srgbClr val="363F49"/>
                </a:solidFill>
                <a:effectLst/>
                <a:latin typeface="Arial" panose="020B0604020202020204" pitchFamily="34" charset="0"/>
              </a:rPr>
              <a:t>If an employee lack's ability, appropriate training can be employed. If there is an environmental problem, altering the environment to promote higher performance is the key. However, if motivation is the problem, the solution is more complex and more challenging.</a:t>
            </a:r>
          </a:p>
          <a:p>
            <a:pPr algn="l">
              <a:buFont typeface="Wingdings" panose="05000000000000000000" pitchFamily="2" charset="2"/>
              <a:buChar char="Ø"/>
            </a:pPr>
            <a:r>
              <a:rPr lang="en-US" sz="1800" b="0" i="0" dirty="0">
                <a:solidFill>
                  <a:srgbClr val="363F49"/>
                </a:solidFill>
                <a:effectLst/>
                <a:latin typeface="Arial" panose="020B0604020202020204" pitchFamily="34" charset="0"/>
              </a:rPr>
              <a:t>Employees must be asked on a regular basis what sparks and sustains their desire to work. Their responses may lead the employer to redesign jobs, increase pay, change the working environment, or give more credit for work done.</a:t>
            </a:r>
          </a:p>
          <a:p>
            <a:endParaRPr lang="en-GB" dirty="0"/>
          </a:p>
        </p:txBody>
      </p:sp>
      <p:sp>
        <p:nvSpPr>
          <p:cNvPr id="4" name="Date Placeholder 3">
            <a:extLst>
              <a:ext uri="{FF2B5EF4-FFF2-40B4-BE49-F238E27FC236}">
                <a16:creationId xmlns:a16="http://schemas.microsoft.com/office/drawing/2014/main" id="{194DBC65-39DE-4477-6CDF-2A13DCF325D6}"/>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49CE71C9-65AF-099C-8E9E-9394DED45DD1}"/>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3627932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8455-5A42-133F-D5A0-F9546E6AEE26}"/>
              </a:ext>
            </a:extLst>
          </p:cNvPr>
          <p:cNvSpPr>
            <a:spLocks noGrp="1"/>
          </p:cNvSpPr>
          <p:nvPr>
            <p:ph type="title"/>
          </p:nvPr>
        </p:nvSpPr>
        <p:spPr/>
        <p:txBody>
          <a:bodyPr/>
          <a:lstStyle/>
          <a:p>
            <a:r>
              <a:rPr lang="en-GB" dirty="0"/>
              <a:t>Extrinsic and Intrinsic Motivation </a:t>
            </a:r>
          </a:p>
        </p:txBody>
      </p:sp>
      <p:sp>
        <p:nvSpPr>
          <p:cNvPr id="3" name="Content Placeholder 2">
            <a:extLst>
              <a:ext uri="{FF2B5EF4-FFF2-40B4-BE49-F238E27FC236}">
                <a16:creationId xmlns:a16="http://schemas.microsoft.com/office/drawing/2014/main" id="{121089D1-9474-CBA0-9AC4-89D95C0BBA20}"/>
              </a:ext>
            </a:extLst>
          </p:cNvPr>
          <p:cNvSpPr>
            <a:spLocks noGrp="1"/>
          </p:cNvSpPr>
          <p:nvPr>
            <p:ph idx="1"/>
          </p:nvPr>
        </p:nvSpPr>
        <p:spPr/>
        <p:txBody>
          <a:bodyPr/>
          <a:lstStyle/>
          <a:p>
            <a:pPr marL="0" indent="0">
              <a:buNone/>
            </a:pPr>
            <a:r>
              <a:rPr lang="en-US" sz="1600" dirty="0"/>
              <a:t>The various needs and expectations at work can be </a:t>
            </a:r>
            <a:r>
              <a:rPr lang="en-US" sz="1600" dirty="0" err="1"/>
              <a:t>categorised</a:t>
            </a:r>
            <a:r>
              <a:rPr lang="en-US" sz="1600" dirty="0"/>
              <a:t> in two ways, Extrinsic motivation, and Intrinsic motivation.</a:t>
            </a:r>
          </a:p>
          <a:p>
            <a:pPr>
              <a:buFont typeface="Wingdings" panose="05000000000000000000" pitchFamily="2" charset="2"/>
              <a:buChar char="v"/>
            </a:pPr>
            <a:endParaRPr lang="en-US" sz="1600" dirty="0"/>
          </a:p>
          <a:p>
            <a:pPr>
              <a:buFont typeface="Wingdings" panose="05000000000000000000" pitchFamily="2" charset="2"/>
              <a:buChar char="v"/>
            </a:pPr>
            <a:r>
              <a:rPr lang="en-US" sz="1600" b="1" dirty="0"/>
              <a:t>Extrinsic motivation</a:t>
            </a:r>
            <a:r>
              <a:rPr lang="en-US" sz="1600" dirty="0"/>
              <a:t>: is related to tangible rewards such as salary and fringe benefits, security, promotion, contract of services, the work environment, and conditions of work. Such tangible rewards are often determined at the </a:t>
            </a:r>
            <a:r>
              <a:rPr lang="en-US" sz="1600" dirty="0" err="1"/>
              <a:t>organisational</a:t>
            </a:r>
            <a:r>
              <a:rPr lang="en-US" sz="1600" dirty="0"/>
              <a:t> level and may be outside the control of individual managers.</a:t>
            </a:r>
          </a:p>
          <a:p>
            <a:pPr>
              <a:buFont typeface="Wingdings" panose="05000000000000000000" pitchFamily="2" charset="2"/>
              <a:buChar char="v"/>
            </a:pPr>
            <a:r>
              <a:rPr lang="en-US" sz="1600" b="1" dirty="0"/>
              <a:t>Intrinsic motivation</a:t>
            </a:r>
            <a:r>
              <a:rPr lang="en-US" sz="1600" dirty="0"/>
              <a:t>: is related to psychological rewards such as opportunity to use one’s ability, a sense of challenge and achievement, receiving appreciation, positive recognition and being treated in a caring and considerate manner. The psychological rewards are those that can be determined by the actions and </a:t>
            </a:r>
            <a:r>
              <a:rPr lang="en-US" sz="1600" dirty="0" err="1"/>
              <a:t>behaviours</a:t>
            </a:r>
            <a:r>
              <a:rPr lang="en-US" sz="1600" dirty="0"/>
              <a:t> of individual managers.</a:t>
            </a:r>
            <a:endParaRPr lang="en-GB" sz="1600" dirty="0"/>
          </a:p>
        </p:txBody>
      </p:sp>
      <p:sp>
        <p:nvSpPr>
          <p:cNvPr id="4" name="Date Placeholder 3">
            <a:extLst>
              <a:ext uri="{FF2B5EF4-FFF2-40B4-BE49-F238E27FC236}">
                <a16:creationId xmlns:a16="http://schemas.microsoft.com/office/drawing/2014/main" id="{C99356ED-56E7-6F4B-62C6-5C893DEA168D}"/>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B96A3080-5436-7F5E-4F34-7FE319C321D2}"/>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34743707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29CF8-DD51-0774-A713-378F5A482C5D}"/>
              </a:ext>
            </a:extLst>
          </p:cNvPr>
          <p:cNvSpPr>
            <a:spLocks noGrp="1"/>
          </p:cNvSpPr>
          <p:nvPr>
            <p:ph type="title"/>
          </p:nvPr>
        </p:nvSpPr>
        <p:spPr/>
        <p:txBody>
          <a:bodyPr/>
          <a:lstStyle/>
          <a:p>
            <a:r>
              <a:rPr lang="en-GB" dirty="0"/>
              <a:t>Motivation to Work </a:t>
            </a:r>
          </a:p>
        </p:txBody>
      </p:sp>
      <p:sp>
        <p:nvSpPr>
          <p:cNvPr id="3" name="Content Placeholder 2">
            <a:extLst>
              <a:ext uri="{FF2B5EF4-FFF2-40B4-BE49-F238E27FC236}">
                <a16:creationId xmlns:a16="http://schemas.microsoft.com/office/drawing/2014/main" id="{2C96AFF6-11F3-7F77-78E5-DC266BD93462}"/>
              </a:ext>
            </a:extLst>
          </p:cNvPr>
          <p:cNvSpPr>
            <a:spLocks noGrp="1"/>
          </p:cNvSpPr>
          <p:nvPr>
            <p:ph idx="1"/>
          </p:nvPr>
        </p:nvSpPr>
        <p:spPr/>
        <p:txBody>
          <a:bodyPr/>
          <a:lstStyle/>
          <a:p>
            <a:pPr marL="0" indent="0">
              <a:buNone/>
            </a:pPr>
            <a:r>
              <a:rPr lang="en-US" sz="1800" dirty="0"/>
              <a:t>Mullins (2016) presents the following classification of employee needs and expectations, useful in reviewing the motivation to work:</a:t>
            </a:r>
          </a:p>
          <a:p>
            <a:endParaRPr lang="en-US" sz="1800" dirty="0"/>
          </a:p>
          <a:p>
            <a:pPr>
              <a:buFont typeface="Wingdings" panose="05000000000000000000" pitchFamily="2" charset="2"/>
              <a:buChar char="Ø"/>
            </a:pPr>
            <a:r>
              <a:rPr lang="en-US" sz="1800" b="1" dirty="0"/>
              <a:t>Economic rewards </a:t>
            </a:r>
            <a:r>
              <a:rPr lang="en-US" sz="1800" dirty="0"/>
              <a:t>- such as pay, fringe benefits, pension rights, material goods and security. This is an instrumental orientation to work and concerned with ‘other things’ than the nature of the job itself.</a:t>
            </a:r>
          </a:p>
          <a:p>
            <a:pPr>
              <a:buFont typeface="Wingdings" panose="05000000000000000000" pitchFamily="2" charset="2"/>
              <a:buChar char="Ø"/>
            </a:pPr>
            <a:r>
              <a:rPr lang="en-US" sz="1800" b="1" dirty="0"/>
              <a:t>Intrinsic satisfaction </a:t>
            </a:r>
            <a:r>
              <a:rPr lang="en-US" sz="1800" dirty="0"/>
              <a:t>- derived from the nature of the work itself, interest in the job, and personal growth and development. This is a personal orientation to work and concerned with ‘oneself.’</a:t>
            </a:r>
          </a:p>
          <a:p>
            <a:pPr>
              <a:buFont typeface="Wingdings" panose="05000000000000000000" pitchFamily="2" charset="2"/>
              <a:buChar char="Ø"/>
            </a:pPr>
            <a:r>
              <a:rPr lang="en-US" sz="1800" b="1" dirty="0"/>
              <a:t>Social relationships </a:t>
            </a:r>
            <a:r>
              <a:rPr lang="en-US" sz="1800" dirty="0"/>
              <a:t>- such as friendships, group working and the desire for affiliation, status, and dependency. This is a relational orientation to work and concerned with ‘other people.’</a:t>
            </a:r>
            <a:endParaRPr lang="en-GB" sz="1800" dirty="0"/>
          </a:p>
        </p:txBody>
      </p:sp>
      <p:sp>
        <p:nvSpPr>
          <p:cNvPr id="4" name="Date Placeholder 3">
            <a:extLst>
              <a:ext uri="{FF2B5EF4-FFF2-40B4-BE49-F238E27FC236}">
                <a16:creationId xmlns:a16="http://schemas.microsoft.com/office/drawing/2014/main" id="{209F36E0-C029-73AC-99CD-F01839F8786F}"/>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D250F010-9D36-BBE1-A0DB-47C873CA9E21}"/>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3744554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BDD6-D873-9ABE-2FE1-BFA85D04E97F}"/>
              </a:ext>
            </a:extLst>
          </p:cNvPr>
          <p:cNvSpPr>
            <a:spLocks noGrp="1"/>
          </p:cNvSpPr>
          <p:nvPr>
            <p:ph type="title"/>
          </p:nvPr>
        </p:nvSpPr>
        <p:spPr/>
        <p:txBody>
          <a:bodyPr/>
          <a:lstStyle/>
          <a:p>
            <a:r>
              <a:rPr lang="en-GB" sz="3200" dirty="0"/>
              <a:t>The four core themes drawn from motivation research </a:t>
            </a:r>
          </a:p>
        </p:txBody>
      </p:sp>
      <p:sp>
        <p:nvSpPr>
          <p:cNvPr id="3" name="Content Placeholder 2">
            <a:extLst>
              <a:ext uri="{FF2B5EF4-FFF2-40B4-BE49-F238E27FC236}">
                <a16:creationId xmlns:a16="http://schemas.microsoft.com/office/drawing/2014/main" id="{26ECE3EF-3633-F6A0-F829-624EEE55AD3B}"/>
              </a:ext>
            </a:extLst>
          </p:cNvPr>
          <p:cNvSpPr>
            <a:spLocks noGrp="1"/>
          </p:cNvSpPr>
          <p:nvPr>
            <p:ph idx="1"/>
          </p:nvPr>
        </p:nvSpPr>
        <p:spPr/>
        <p:txBody>
          <a:bodyPr/>
          <a:lstStyle/>
          <a:p>
            <a:pPr algn="l">
              <a:lnSpc>
                <a:spcPct val="150000"/>
              </a:lnSpc>
              <a:buFont typeface="Wingdings" panose="05000000000000000000" pitchFamily="2" charset="2"/>
              <a:buChar char="q"/>
            </a:pPr>
            <a:r>
              <a:rPr lang="en-US" sz="1600" b="0" i="0" dirty="0">
                <a:solidFill>
                  <a:srgbClr val="363F49"/>
                </a:solidFill>
                <a:effectLst/>
                <a:latin typeface="Arial" panose="020B0604020202020204" pitchFamily="34" charset="0"/>
              </a:rPr>
              <a:t>Motivation is inferred from a systematic analysis of how personal, task and environmental characteristics influence </a:t>
            </a:r>
            <a:r>
              <a:rPr lang="en-US" sz="1600" b="0" i="0" dirty="0" err="1">
                <a:solidFill>
                  <a:srgbClr val="363F49"/>
                </a:solidFill>
                <a:effectLst/>
                <a:latin typeface="Arial" panose="020B0604020202020204" pitchFamily="34" charset="0"/>
              </a:rPr>
              <a:t>behaviour</a:t>
            </a:r>
            <a:r>
              <a:rPr lang="en-US" sz="1600" b="0" i="0" dirty="0">
                <a:solidFill>
                  <a:srgbClr val="363F49"/>
                </a:solidFill>
                <a:effectLst/>
                <a:latin typeface="Arial" panose="020B0604020202020204" pitchFamily="34" charset="0"/>
              </a:rPr>
              <a:t> and job performance.</a:t>
            </a:r>
          </a:p>
          <a:p>
            <a:pPr algn="l">
              <a:lnSpc>
                <a:spcPct val="150000"/>
              </a:lnSpc>
              <a:buFont typeface="Wingdings" panose="05000000000000000000" pitchFamily="2" charset="2"/>
              <a:buChar char="q"/>
            </a:pPr>
            <a:r>
              <a:rPr lang="en-US" sz="1600" b="0" i="0" dirty="0">
                <a:solidFill>
                  <a:srgbClr val="363F49"/>
                </a:solidFill>
                <a:effectLst/>
                <a:latin typeface="Arial" panose="020B0604020202020204" pitchFamily="34" charset="0"/>
              </a:rPr>
              <a:t>Motivation is typified as an individual phenomenon</a:t>
            </a:r>
          </a:p>
          <a:p>
            <a:pPr algn="l">
              <a:lnSpc>
                <a:spcPct val="150000"/>
              </a:lnSpc>
              <a:buFont typeface="Wingdings" panose="05000000000000000000" pitchFamily="2" charset="2"/>
              <a:buChar char="q"/>
            </a:pPr>
            <a:r>
              <a:rPr lang="en-US" sz="1600" b="0" i="0" dirty="0">
                <a:solidFill>
                  <a:srgbClr val="363F49"/>
                </a:solidFill>
                <a:effectLst/>
                <a:latin typeface="Arial" panose="020B0604020202020204" pitchFamily="34" charset="0"/>
              </a:rPr>
              <a:t>Motivation is not a fixed trait. It refers to a dynamic internal state resulting from the influence of personal and situational factors. As such, motivation may change with changes in personal, social, or other factors.</a:t>
            </a:r>
          </a:p>
          <a:p>
            <a:pPr algn="l">
              <a:lnSpc>
                <a:spcPct val="150000"/>
              </a:lnSpc>
              <a:buFont typeface="Wingdings" panose="05000000000000000000" pitchFamily="2" charset="2"/>
              <a:buChar char="q"/>
            </a:pPr>
            <a:r>
              <a:rPr lang="en-US" sz="1600" b="0" i="0" dirty="0">
                <a:solidFill>
                  <a:srgbClr val="363F49"/>
                </a:solidFill>
                <a:effectLst/>
                <a:latin typeface="Arial" panose="020B0604020202020204" pitchFamily="34" charset="0"/>
              </a:rPr>
              <a:t>Motivation affects </a:t>
            </a:r>
            <a:r>
              <a:rPr lang="en-US" sz="1600" b="0" i="0" dirty="0" err="1">
                <a:solidFill>
                  <a:srgbClr val="363F49"/>
                </a:solidFill>
                <a:effectLst/>
                <a:latin typeface="Arial" panose="020B0604020202020204" pitchFamily="34" charset="0"/>
              </a:rPr>
              <a:t>behaviour</a:t>
            </a:r>
            <a:r>
              <a:rPr lang="en-US" sz="1600" b="0" i="0" dirty="0">
                <a:solidFill>
                  <a:srgbClr val="363F49"/>
                </a:solidFill>
                <a:effectLst/>
                <a:latin typeface="Arial" panose="020B0604020202020204" pitchFamily="34" charset="0"/>
              </a:rPr>
              <a:t>, rather than performance. Initiatives designed to enhance job performance by increasing employee motivation may not be successful if there is a weak link between job performance and an employee’s efforts.</a:t>
            </a:r>
          </a:p>
          <a:p>
            <a:endParaRPr lang="en-GB" dirty="0"/>
          </a:p>
        </p:txBody>
      </p:sp>
      <p:sp>
        <p:nvSpPr>
          <p:cNvPr id="4" name="Date Placeholder 3">
            <a:extLst>
              <a:ext uri="{FF2B5EF4-FFF2-40B4-BE49-F238E27FC236}">
                <a16:creationId xmlns:a16="http://schemas.microsoft.com/office/drawing/2014/main" id="{93BBA570-C783-29A6-9595-2C1CD7406728}"/>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2A2D9A1A-FA10-9E8F-C867-8D0C6F61ED05}"/>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1795192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D333C-B8A0-81AF-373D-3E1C0DEFD116}"/>
              </a:ext>
            </a:extLst>
          </p:cNvPr>
          <p:cNvSpPr>
            <a:spLocks noGrp="1"/>
          </p:cNvSpPr>
          <p:nvPr>
            <p:ph type="title"/>
          </p:nvPr>
        </p:nvSpPr>
        <p:spPr/>
        <p:txBody>
          <a:bodyPr/>
          <a:lstStyle/>
          <a:p>
            <a:r>
              <a:rPr lang="en-GB" dirty="0"/>
              <a:t>Content and Process of motivation </a:t>
            </a:r>
          </a:p>
        </p:txBody>
      </p:sp>
      <p:sp>
        <p:nvSpPr>
          <p:cNvPr id="3" name="Content Placeholder 2">
            <a:extLst>
              <a:ext uri="{FF2B5EF4-FFF2-40B4-BE49-F238E27FC236}">
                <a16:creationId xmlns:a16="http://schemas.microsoft.com/office/drawing/2014/main" id="{771EABB8-535C-D735-9F01-61EE910DDAA5}"/>
              </a:ext>
            </a:extLst>
          </p:cNvPr>
          <p:cNvSpPr>
            <a:spLocks noGrp="1"/>
          </p:cNvSpPr>
          <p:nvPr>
            <p:ph idx="1"/>
          </p:nvPr>
        </p:nvSpPr>
        <p:spPr/>
        <p:txBody>
          <a:bodyPr/>
          <a:lstStyle/>
          <a:p>
            <a:pPr marL="0" indent="0" algn="l">
              <a:lnSpc>
                <a:spcPct val="150000"/>
              </a:lnSpc>
              <a:buNone/>
            </a:pPr>
            <a:r>
              <a:rPr lang="en-US" sz="1400" b="1" i="0" u="sng" dirty="0">
                <a:solidFill>
                  <a:srgbClr val="363F49"/>
                </a:solidFill>
                <a:effectLst/>
                <a:latin typeface="Arial" panose="020B0604020202020204" pitchFamily="34" charset="0"/>
              </a:rPr>
              <a:t>Content theories of motivation</a:t>
            </a:r>
            <a:r>
              <a:rPr lang="en-US" sz="1400" b="0" i="0" u="sng" dirty="0">
                <a:solidFill>
                  <a:srgbClr val="363F49"/>
                </a:solidFill>
                <a:effectLst/>
                <a:latin typeface="Arial" panose="020B0604020202020204" pitchFamily="34" charset="0"/>
              </a:rPr>
              <a:t>:</a:t>
            </a:r>
            <a:r>
              <a:rPr lang="en-US" sz="1400" b="0" i="0" dirty="0">
                <a:solidFill>
                  <a:srgbClr val="363F49"/>
                </a:solidFill>
                <a:effectLst/>
                <a:latin typeface="Arial" panose="020B0604020202020204" pitchFamily="34" charset="0"/>
              </a:rPr>
              <a:t> Content theories of motivation attempt to explain those specific things that motivate the individual at work. These theories are concerned with identifying people’s needs and the relative strengths of those needs. Main content theories of motivation include Maslow’s hierarchy of needs, Alderfer’s ERG theory, and Herzberg’s two-factor theory.</a:t>
            </a:r>
          </a:p>
          <a:p>
            <a:pPr marL="0" indent="0" algn="l">
              <a:lnSpc>
                <a:spcPct val="150000"/>
              </a:lnSpc>
              <a:buNone/>
            </a:pPr>
            <a:endParaRPr lang="en-US" sz="1400" b="0" i="0" dirty="0">
              <a:solidFill>
                <a:srgbClr val="363F49"/>
              </a:solidFill>
              <a:effectLst/>
              <a:latin typeface="Arial" panose="020B0604020202020204" pitchFamily="34" charset="0"/>
            </a:endParaRPr>
          </a:p>
          <a:p>
            <a:pPr marL="0" indent="0" algn="l">
              <a:lnSpc>
                <a:spcPct val="150000"/>
              </a:lnSpc>
              <a:buNone/>
            </a:pPr>
            <a:r>
              <a:rPr lang="en-US" sz="1400" b="1" i="0" u="sng" dirty="0">
                <a:solidFill>
                  <a:srgbClr val="363F49"/>
                </a:solidFill>
                <a:effectLst/>
                <a:latin typeface="Arial" panose="020B0604020202020204" pitchFamily="34" charset="0"/>
              </a:rPr>
              <a:t>Process theories of motivation</a:t>
            </a:r>
            <a:r>
              <a:rPr lang="en-US" sz="1400" b="1" i="0" dirty="0">
                <a:solidFill>
                  <a:srgbClr val="363F49"/>
                </a:solidFill>
                <a:effectLst/>
                <a:latin typeface="Arial" panose="020B0604020202020204" pitchFamily="34" charset="0"/>
              </a:rPr>
              <a:t> </a:t>
            </a:r>
            <a:r>
              <a:rPr lang="en-US" sz="1400" b="0" i="0" dirty="0">
                <a:solidFill>
                  <a:srgbClr val="363F49"/>
                </a:solidFill>
                <a:effectLst/>
                <a:latin typeface="Arial" panose="020B0604020202020204" pitchFamily="34" charset="0"/>
              </a:rPr>
              <a:t>: These theories attempt to identify the relationships among the dynamic variables that make up motivation and the action required to influence </a:t>
            </a:r>
            <a:r>
              <a:rPr lang="en-US" sz="1400" b="0" i="0" dirty="0" err="1">
                <a:solidFill>
                  <a:srgbClr val="363F49"/>
                </a:solidFill>
                <a:effectLst/>
                <a:latin typeface="Arial" panose="020B0604020202020204" pitchFamily="34" charset="0"/>
              </a:rPr>
              <a:t>behaviour</a:t>
            </a:r>
            <a:r>
              <a:rPr lang="en-US" sz="1400" b="0" i="0" dirty="0">
                <a:solidFill>
                  <a:srgbClr val="363F49"/>
                </a:solidFill>
                <a:effectLst/>
                <a:latin typeface="Arial" panose="020B0604020202020204" pitchFamily="34" charset="0"/>
              </a:rPr>
              <a:t> and actions. These theories are concerned more with the actual process of motivation and how </a:t>
            </a:r>
            <a:r>
              <a:rPr lang="en-US" sz="1400" b="0" i="0" dirty="0" err="1">
                <a:solidFill>
                  <a:srgbClr val="363F49"/>
                </a:solidFill>
                <a:effectLst/>
                <a:latin typeface="Arial" panose="020B0604020202020204" pitchFamily="34" charset="0"/>
              </a:rPr>
              <a:t>behaviour</a:t>
            </a:r>
            <a:r>
              <a:rPr lang="en-US" sz="1400" b="0" i="0" dirty="0">
                <a:solidFill>
                  <a:srgbClr val="363F49"/>
                </a:solidFill>
                <a:effectLst/>
                <a:latin typeface="Arial" panose="020B0604020202020204" pitchFamily="34" charset="0"/>
              </a:rPr>
              <a:t> is initiated, directed, and sustained. Some of the process theories are Vroom’s expectancy-based model, Adam’s equity theory, and Locke’s goal theory.</a:t>
            </a:r>
          </a:p>
          <a:p>
            <a:pPr marL="0" indent="0">
              <a:lnSpc>
                <a:spcPct val="150000"/>
              </a:lnSpc>
              <a:buNone/>
            </a:pPr>
            <a:br>
              <a:rPr lang="en-US" sz="1400" dirty="0"/>
            </a:br>
            <a:endParaRPr lang="en-GB" sz="1400" dirty="0"/>
          </a:p>
        </p:txBody>
      </p:sp>
      <p:sp>
        <p:nvSpPr>
          <p:cNvPr id="4" name="Date Placeholder 3">
            <a:extLst>
              <a:ext uri="{FF2B5EF4-FFF2-40B4-BE49-F238E27FC236}">
                <a16:creationId xmlns:a16="http://schemas.microsoft.com/office/drawing/2014/main" id="{73806E6A-F599-8BD9-666D-14BC0289EBAA}"/>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F555D168-E401-85EB-68B3-E724F58B07BE}"/>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24862555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E9686-943E-065B-D81B-0E9C0A4C3909}"/>
              </a:ext>
            </a:extLst>
          </p:cNvPr>
          <p:cNvSpPr>
            <a:spLocks noGrp="1"/>
          </p:cNvSpPr>
          <p:nvPr>
            <p:ph type="title"/>
          </p:nvPr>
        </p:nvSpPr>
        <p:spPr/>
        <p:txBody>
          <a:bodyPr/>
          <a:lstStyle/>
          <a:p>
            <a:r>
              <a:rPr lang="en-GB" dirty="0"/>
              <a:t>Class discussion </a:t>
            </a:r>
          </a:p>
        </p:txBody>
      </p:sp>
      <p:sp>
        <p:nvSpPr>
          <p:cNvPr id="3" name="Content Placeholder 2">
            <a:extLst>
              <a:ext uri="{FF2B5EF4-FFF2-40B4-BE49-F238E27FC236}">
                <a16:creationId xmlns:a16="http://schemas.microsoft.com/office/drawing/2014/main" id="{44C76D42-63DF-CEB0-353A-1654507EDE64}"/>
              </a:ext>
            </a:extLst>
          </p:cNvPr>
          <p:cNvSpPr>
            <a:spLocks noGrp="1"/>
          </p:cNvSpPr>
          <p:nvPr>
            <p:ph idx="1"/>
          </p:nvPr>
        </p:nvSpPr>
        <p:spPr/>
        <p:txBody>
          <a:bodyPr/>
          <a:lstStyle/>
          <a:p>
            <a:pPr marL="0" indent="0" algn="l">
              <a:lnSpc>
                <a:spcPct val="150000"/>
              </a:lnSpc>
              <a:buNone/>
            </a:pPr>
            <a:r>
              <a:rPr lang="en-US" sz="2000" b="0" i="0" dirty="0">
                <a:solidFill>
                  <a:srgbClr val="011D40"/>
                </a:solidFill>
                <a:effectLst/>
                <a:latin typeface="Arial" panose="020B0604020202020204" pitchFamily="34" charset="0"/>
                <a:cs typeface="Arial" panose="020B0604020202020204" pitchFamily="34" charset="0"/>
              </a:rPr>
              <a:t>Money as a motivator</a:t>
            </a:r>
          </a:p>
          <a:p>
            <a:pPr algn="l">
              <a:lnSpc>
                <a:spcPct val="150000"/>
              </a:lnSpc>
            </a:pPr>
            <a:r>
              <a:rPr lang="en-US" sz="2000" b="0" i="0" dirty="0">
                <a:solidFill>
                  <a:srgbClr val="363F49"/>
                </a:solidFill>
                <a:effectLst/>
                <a:latin typeface="Arial" panose="020B0604020202020204" pitchFamily="34" charset="0"/>
                <a:cs typeface="Arial" panose="020B0604020202020204" pitchFamily="34" charset="0"/>
              </a:rPr>
              <a:t>Early management theories, and a classical approach to management, such as Frederick W. Taylor’s Scientific Management Theory suggested using financial compensation to impel motivation and job performance.</a:t>
            </a:r>
          </a:p>
          <a:p>
            <a:pPr algn="l">
              <a:lnSpc>
                <a:spcPct val="150000"/>
              </a:lnSpc>
            </a:pPr>
            <a:r>
              <a:rPr lang="en-US" sz="2000" b="1" i="1" dirty="0">
                <a:solidFill>
                  <a:srgbClr val="363F49"/>
                </a:solidFill>
                <a:effectLst/>
                <a:latin typeface="Arial" panose="020B0604020202020204" pitchFamily="34" charset="0"/>
                <a:cs typeface="Arial" panose="020B0604020202020204" pitchFamily="34" charset="0"/>
              </a:rPr>
              <a:t>What is your view? Would money solely be enough to motivate employee at work? In which situations, the financial rewards are effective than the non-financial rewards?</a:t>
            </a:r>
            <a:endParaRPr lang="en-US" sz="2000" b="0" i="0" dirty="0">
              <a:solidFill>
                <a:srgbClr val="363F49"/>
              </a:solidFill>
              <a:effectLst/>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0C49910F-A0DF-0310-9FD4-7EAED8F4FE85}"/>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EE461843-6B6E-96CF-A4E0-4240A2019145}"/>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18102576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5C9D5-C081-5A11-43F6-363926215761}"/>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0" i="0">
                <a:effectLst/>
              </a:rPr>
              <a:t>What is a satisfying job?</a:t>
            </a:r>
            <a:br>
              <a:rPr lang="en-US" sz="3700" b="0" i="0">
                <a:effectLst/>
              </a:rPr>
            </a:br>
            <a:endParaRPr lang="en-GB" sz="3700"/>
          </a:p>
        </p:txBody>
      </p:sp>
      <p:sp>
        <p:nvSpPr>
          <p:cNvPr id="3" name="Content Placeholder 2">
            <a:extLst>
              <a:ext uri="{FF2B5EF4-FFF2-40B4-BE49-F238E27FC236}">
                <a16:creationId xmlns:a16="http://schemas.microsoft.com/office/drawing/2014/main" id="{68A24407-13BF-9A16-2282-EAC75D44B16F}"/>
              </a:ext>
            </a:extLst>
          </p:cNvPr>
          <p:cNvSpPr>
            <a:spLocks noGrp="1"/>
          </p:cNvSpPr>
          <p:nvPr>
            <p:ph sz="half" idx="1"/>
          </p:nvPr>
        </p:nvSpPr>
        <p:spPr>
          <a:xfrm>
            <a:off x="457200" y="1600201"/>
            <a:ext cx="4038600" cy="3989040"/>
          </a:xfrm>
        </p:spPr>
        <p:txBody>
          <a:bodyPr wrap="square" anchor="t">
            <a:normAutofit/>
          </a:bodyPr>
          <a:lstStyle/>
          <a:p>
            <a:pPr>
              <a:lnSpc>
                <a:spcPct val="90000"/>
              </a:lnSpc>
              <a:buFont typeface="Courier New" panose="02070309020205020404" pitchFamily="49" charset="0"/>
              <a:buChar char="o"/>
            </a:pPr>
            <a:r>
              <a:rPr lang="en-US" sz="2400" b="0" i="0" dirty="0">
                <a:effectLst/>
              </a:rPr>
              <a:t>List a few characteristics of what you would consider to be a satisfying job. How would you know that the job was satisfying? </a:t>
            </a:r>
          </a:p>
          <a:p>
            <a:pPr>
              <a:lnSpc>
                <a:spcPct val="90000"/>
              </a:lnSpc>
              <a:buFont typeface="Courier New" panose="02070309020205020404" pitchFamily="49" charset="0"/>
              <a:buChar char="o"/>
            </a:pPr>
            <a:r>
              <a:rPr lang="en-US" sz="2400" b="0" i="0" dirty="0">
                <a:effectLst/>
              </a:rPr>
              <a:t>What would be the evidence? Post this on to the discussion forum for peer and tutor feedback.</a:t>
            </a:r>
          </a:p>
          <a:p>
            <a:pPr>
              <a:lnSpc>
                <a:spcPct val="90000"/>
              </a:lnSpc>
            </a:pPr>
            <a:endParaRPr lang="en-GB" sz="2400" dirty="0"/>
          </a:p>
        </p:txBody>
      </p:sp>
      <p:pic>
        <p:nvPicPr>
          <p:cNvPr id="6" name="Picture 5">
            <a:extLst>
              <a:ext uri="{FF2B5EF4-FFF2-40B4-BE49-F238E27FC236}">
                <a16:creationId xmlns:a16="http://schemas.microsoft.com/office/drawing/2014/main" id="{9D6B5D90-5995-D56F-F579-F53F892DD863}"/>
              </a:ext>
            </a:extLst>
          </p:cNvPr>
          <p:cNvPicPr>
            <a:picLocks noChangeAspect="1"/>
          </p:cNvPicPr>
          <p:nvPr/>
        </p:nvPicPr>
        <p:blipFill rotWithShape="1">
          <a:blip r:embed="rId2"/>
          <a:srcRect l="10791" r="21714"/>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21D0BEB9-9A52-08E6-6B36-C7C8C287DD6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DEDF79A5-CDBE-25D7-031B-5B82B41837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42</a:t>
            </a:fld>
            <a:endParaRPr lang="en-GB" altLang="en-US"/>
          </a:p>
        </p:txBody>
      </p:sp>
    </p:spTree>
    <p:extLst>
      <p:ext uri="{BB962C8B-B14F-4D97-AF65-F5344CB8AC3E}">
        <p14:creationId xmlns:p14="http://schemas.microsoft.com/office/powerpoint/2010/main" val="30536701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843A6-A500-57E0-C0EA-B14D92F31AA8}"/>
              </a:ext>
            </a:extLst>
          </p:cNvPr>
          <p:cNvSpPr>
            <a:spLocks noGrp="1"/>
          </p:cNvSpPr>
          <p:nvPr>
            <p:ph type="title"/>
          </p:nvPr>
        </p:nvSpPr>
        <p:spPr/>
        <p:txBody>
          <a:bodyPr/>
          <a:lstStyle/>
          <a:p>
            <a:r>
              <a:rPr lang="en-US" b="0" i="0" dirty="0">
                <a:solidFill>
                  <a:srgbClr val="363F49"/>
                </a:solidFill>
                <a:effectLst/>
                <a:latin typeface="Arial" panose="020B0604020202020204" pitchFamily="34" charset="0"/>
              </a:rPr>
              <a:t>Dimensions of job satisfaction:</a:t>
            </a:r>
            <a:br>
              <a:rPr lang="en-US" b="0" i="0" dirty="0">
                <a:solidFill>
                  <a:srgbClr val="363F49"/>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BEB5765-D767-2425-FC2F-5152C8886E8E}"/>
              </a:ext>
            </a:extLst>
          </p:cNvPr>
          <p:cNvSpPr>
            <a:spLocks noGrp="1"/>
          </p:cNvSpPr>
          <p:nvPr>
            <p:ph idx="1"/>
          </p:nvPr>
        </p:nvSpPr>
        <p:spPr/>
        <p:txBody>
          <a:bodyPr/>
          <a:lstStyle/>
          <a:p>
            <a:pPr algn="l">
              <a:buFont typeface="Wingdings" panose="05000000000000000000" pitchFamily="2" charset="2"/>
              <a:buChar char="Ø"/>
            </a:pPr>
            <a:r>
              <a:rPr lang="en-US" sz="2000" b="1" i="0" dirty="0">
                <a:solidFill>
                  <a:srgbClr val="363F49"/>
                </a:solidFill>
                <a:effectLst/>
                <a:latin typeface="Arial" panose="020B0604020202020204" pitchFamily="34" charset="0"/>
              </a:rPr>
              <a:t>Individual factors</a:t>
            </a:r>
            <a:r>
              <a:rPr lang="en-US" sz="2000" b="0" i="0" dirty="0">
                <a:solidFill>
                  <a:srgbClr val="363F49"/>
                </a:solidFill>
                <a:effectLst/>
                <a:latin typeface="Arial" panose="020B0604020202020204" pitchFamily="34" charset="0"/>
              </a:rPr>
              <a:t>-include personality, education and qualification, intelligence and abilities, age marital status, orientation to work.</a:t>
            </a:r>
          </a:p>
          <a:p>
            <a:pPr algn="l">
              <a:buFont typeface="Wingdings" panose="05000000000000000000" pitchFamily="2" charset="2"/>
              <a:buChar char="Ø"/>
            </a:pPr>
            <a:r>
              <a:rPr lang="en-US" sz="2000" b="1" i="0" dirty="0">
                <a:solidFill>
                  <a:srgbClr val="363F49"/>
                </a:solidFill>
                <a:effectLst/>
                <a:latin typeface="Arial" panose="020B0604020202020204" pitchFamily="34" charset="0"/>
              </a:rPr>
              <a:t>Social factors</a:t>
            </a:r>
            <a:r>
              <a:rPr lang="en-US" sz="2000" b="0" i="0" dirty="0">
                <a:solidFill>
                  <a:srgbClr val="363F49"/>
                </a:solidFill>
                <a:effectLst/>
                <a:latin typeface="Arial" panose="020B0604020202020204" pitchFamily="34" charset="0"/>
              </a:rPr>
              <a:t>: include relationships with co-workers, group working and norms, opportunities for interaction, informal </a:t>
            </a:r>
            <a:r>
              <a:rPr lang="en-US" sz="2000" b="0" i="0" dirty="0" err="1">
                <a:solidFill>
                  <a:srgbClr val="363F49"/>
                </a:solidFill>
                <a:effectLst/>
                <a:latin typeface="Arial" panose="020B0604020202020204" pitchFamily="34" charset="0"/>
              </a:rPr>
              <a:t>organisation</a:t>
            </a:r>
            <a:endParaRPr lang="en-US" sz="2000" b="0" i="0" dirty="0">
              <a:solidFill>
                <a:srgbClr val="363F49"/>
              </a:solidFill>
              <a:effectLst/>
              <a:latin typeface="Arial" panose="020B0604020202020204" pitchFamily="34" charset="0"/>
            </a:endParaRPr>
          </a:p>
          <a:p>
            <a:pPr algn="l">
              <a:buFont typeface="Wingdings" panose="05000000000000000000" pitchFamily="2" charset="2"/>
              <a:buChar char="Ø"/>
            </a:pPr>
            <a:r>
              <a:rPr lang="en-US" sz="2000" b="1" i="0" dirty="0">
                <a:solidFill>
                  <a:srgbClr val="363F49"/>
                </a:solidFill>
                <a:effectLst/>
                <a:latin typeface="Arial" panose="020B0604020202020204" pitchFamily="34" charset="0"/>
              </a:rPr>
              <a:t>Cultural factors</a:t>
            </a:r>
            <a:r>
              <a:rPr lang="en-US" sz="2000" b="0" i="0" dirty="0">
                <a:solidFill>
                  <a:srgbClr val="363F49"/>
                </a:solidFill>
                <a:effectLst/>
                <a:latin typeface="Arial" panose="020B0604020202020204" pitchFamily="34" charset="0"/>
              </a:rPr>
              <a:t>: include ethnicity, underlying attitudes, belief, and values</a:t>
            </a:r>
          </a:p>
          <a:p>
            <a:pPr algn="l">
              <a:buFont typeface="Wingdings" panose="05000000000000000000" pitchFamily="2" charset="2"/>
              <a:buChar char="Ø"/>
            </a:pPr>
            <a:r>
              <a:rPr lang="en-US" sz="2000" b="1" i="0" dirty="0" err="1">
                <a:solidFill>
                  <a:srgbClr val="363F49"/>
                </a:solidFill>
                <a:effectLst/>
                <a:latin typeface="Arial" panose="020B0604020202020204" pitchFamily="34" charset="0"/>
              </a:rPr>
              <a:t>Organisational</a:t>
            </a:r>
            <a:r>
              <a:rPr lang="en-US" sz="2000" b="1" i="0" dirty="0">
                <a:solidFill>
                  <a:srgbClr val="363F49"/>
                </a:solidFill>
                <a:effectLst/>
                <a:latin typeface="Arial" panose="020B0604020202020204" pitchFamily="34" charset="0"/>
              </a:rPr>
              <a:t> factors</a:t>
            </a:r>
            <a:r>
              <a:rPr lang="en-US" sz="2000" b="0" i="0" dirty="0">
                <a:solidFill>
                  <a:srgbClr val="363F49"/>
                </a:solidFill>
                <a:effectLst/>
                <a:latin typeface="Arial" panose="020B0604020202020204" pitchFamily="34" charset="0"/>
              </a:rPr>
              <a:t>: include nature, size, structure, HR policies and procedures, nature of the work, technology, leadership styles, working conditions</a:t>
            </a:r>
          </a:p>
          <a:p>
            <a:pPr algn="l">
              <a:buFont typeface="Wingdings" panose="05000000000000000000" pitchFamily="2" charset="2"/>
              <a:buChar char="Ø"/>
            </a:pPr>
            <a:r>
              <a:rPr lang="en-US" sz="2000" b="1" i="0" dirty="0">
                <a:solidFill>
                  <a:srgbClr val="363F49"/>
                </a:solidFill>
                <a:effectLst/>
                <a:latin typeface="Arial" panose="020B0604020202020204" pitchFamily="34" charset="0"/>
              </a:rPr>
              <a:t>Environmental factors</a:t>
            </a:r>
            <a:r>
              <a:rPr lang="en-US" sz="2000" b="0" i="0" dirty="0">
                <a:solidFill>
                  <a:srgbClr val="363F49"/>
                </a:solidFill>
                <a:effectLst/>
                <a:latin typeface="Arial" panose="020B0604020202020204" pitchFamily="34" charset="0"/>
              </a:rPr>
              <a:t>; include economic, social, technical and government influences.</a:t>
            </a:r>
          </a:p>
          <a:p>
            <a:endParaRPr lang="en-GB" dirty="0"/>
          </a:p>
        </p:txBody>
      </p:sp>
      <p:sp>
        <p:nvSpPr>
          <p:cNvPr id="4" name="Date Placeholder 3">
            <a:extLst>
              <a:ext uri="{FF2B5EF4-FFF2-40B4-BE49-F238E27FC236}">
                <a16:creationId xmlns:a16="http://schemas.microsoft.com/office/drawing/2014/main" id="{438E63C9-C98D-DD00-14D9-C2E8A2A39337}"/>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FA2E8FBD-A273-6382-BE86-59A0DC4BFE64}"/>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5041684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E144-C0B0-F798-65B1-AF2176B27451}"/>
              </a:ext>
            </a:extLst>
          </p:cNvPr>
          <p:cNvSpPr>
            <a:spLocks noGrp="1"/>
          </p:cNvSpPr>
          <p:nvPr>
            <p:ph type="title"/>
          </p:nvPr>
        </p:nvSpPr>
        <p:spPr/>
        <p:txBody>
          <a:bodyPr/>
          <a:lstStyle/>
          <a:p>
            <a:r>
              <a:rPr lang="en-GB" sz="3600" b="1" i="0" dirty="0">
                <a:solidFill>
                  <a:srgbClr val="011D40"/>
                </a:solidFill>
                <a:effectLst/>
                <a:latin typeface="OpenSansBold"/>
              </a:rPr>
              <a:t>Constructive behaviour and frustration</a:t>
            </a:r>
            <a:br>
              <a:rPr lang="en-GB" b="0" i="0" dirty="0">
                <a:solidFill>
                  <a:srgbClr val="011D40"/>
                </a:solidFill>
                <a:effectLst/>
                <a:latin typeface="OpenSansBold"/>
              </a:rPr>
            </a:br>
            <a:endParaRPr lang="en-GB" dirty="0"/>
          </a:p>
        </p:txBody>
      </p:sp>
      <p:sp>
        <p:nvSpPr>
          <p:cNvPr id="3" name="Content Placeholder 2">
            <a:extLst>
              <a:ext uri="{FF2B5EF4-FFF2-40B4-BE49-F238E27FC236}">
                <a16:creationId xmlns:a16="http://schemas.microsoft.com/office/drawing/2014/main" id="{FFAB81E3-85ED-A4E7-CEBD-D9C5F1616D58}"/>
              </a:ext>
            </a:extLst>
          </p:cNvPr>
          <p:cNvSpPr>
            <a:spLocks noGrp="1"/>
          </p:cNvSpPr>
          <p:nvPr>
            <p:ph idx="1"/>
          </p:nvPr>
        </p:nvSpPr>
        <p:spPr/>
        <p:txBody>
          <a:bodyPr/>
          <a:lstStyle/>
          <a:p>
            <a:pPr marL="0" indent="0" algn="l">
              <a:buNone/>
            </a:pPr>
            <a:r>
              <a:rPr lang="en-US" sz="1600" b="1" i="0" dirty="0">
                <a:solidFill>
                  <a:srgbClr val="363F49"/>
                </a:solidFill>
                <a:effectLst/>
                <a:latin typeface="Arial" panose="020B0604020202020204" pitchFamily="34" charset="0"/>
              </a:rPr>
              <a:t>Constructive </a:t>
            </a:r>
            <a:r>
              <a:rPr lang="en-US" sz="1600" b="1" i="0" dirty="0" err="1">
                <a:solidFill>
                  <a:srgbClr val="363F49"/>
                </a:solidFill>
                <a:effectLst/>
                <a:latin typeface="Arial" panose="020B0604020202020204" pitchFamily="34" charset="0"/>
              </a:rPr>
              <a:t>behaviour</a:t>
            </a:r>
            <a:r>
              <a:rPr lang="en-US" sz="1600" b="1" i="0" dirty="0">
                <a:solidFill>
                  <a:srgbClr val="363F49"/>
                </a:solidFill>
                <a:effectLst/>
                <a:latin typeface="Arial" panose="020B0604020202020204" pitchFamily="34" charset="0"/>
              </a:rPr>
              <a:t> </a:t>
            </a:r>
            <a:r>
              <a:rPr lang="en-US" sz="1600" b="0" i="0" dirty="0">
                <a:solidFill>
                  <a:srgbClr val="363F49"/>
                </a:solidFill>
                <a:effectLst/>
                <a:latin typeface="Arial" panose="020B0604020202020204" pitchFamily="34" charset="0"/>
              </a:rPr>
              <a:t>is innovation, reacting to the blockage of a desired goal by:</a:t>
            </a:r>
          </a:p>
          <a:p>
            <a:pPr algn="l">
              <a:buFont typeface="Courier New" panose="02070309020205020404" pitchFamily="49" charset="0"/>
              <a:buChar char="o"/>
            </a:pPr>
            <a:r>
              <a:rPr lang="en-US" sz="1600" b="0" i="0" dirty="0">
                <a:solidFill>
                  <a:srgbClr val="363F49"/>
                </a:solidFill>
                <a:effectLst/>
                <a:latin typeface="Arial" panose="020B0604020202020204" pitchFamily="34" charset="0"/>
              </a:rPr>
              <a:t>Problem-solving - removal of the barrier or searching for alternative means to achieve the goal</a:t>
            </a:r>
          </a:p>
          <a:p>
            <a:pPr algn="l">
              <a:buFont typeface="Courier New" panose="02070309020205020404" pitchFamily="49" charset="0"/>
              <a:buChar char="o"/>
            </a:pPr>
            <a:r>
              <a:rPr lang="en-US" sz="1600" b="0" i="0" dirty="0">
                <a:solidFill>
                  <a:srgbClr val="363F49"/>
                </a:solidFill>
                <a:effectLst/>
                <a:latin typeface="Arial" panose="020B0604020202020204" pitchFamily="34" charset="0"/>
              </a:rPr>
              <a:t>Restructuring - the substitution of an alternative goals of a lower or different order</a:t>
            </a:r>
          </a:p>
          <a:p>
            <a:pPr marL="0" indent="0" algn="l">
              <a:buNone/>
            </a:pPr>
            <a:r>
              <a:rPr lang="en-US" sz="1600" b="1" i="0" dirty="0">
                <a:solidFill>
                  <a:srgbClr val="363F49"/>
                </a:solidFill>
                <a:effectLst/>
                <a:latin typeface="Arial" panose="020B0604020202020204" pitchFamily="34" charset="0"/>
              </a:rPr>
              <a:t>Frustration is a defensive </a:t>
            </a:r>
            <a:r>
              <a:rPr lang="en-US" sz="1600" b="0" i="0" dirty="0">
                <a:solidFill>
                  <a:srgbClr val="363F49"/>
                </a:solidFill>
                <a:effectLst/>
                <a:latin typeface="Arial" panose="020B0604020202020204" pitchFamily="34" charset="0"/>
              </a:rPr>
              <a:t>form of </a:t>
            </a:r>
            <a:r>
              <a:rPr lang="en-US" sz="1600" b="0" i="0" dirty="0" err="1">
                <a:solidFill>
                  <a:srgbClr val="363F49"/>
                </a:solidFill>
                <a:effectLst/>
                <a:latin typeface="Arial" panose="020B0604020202020204" pitchFamily="34" charset="0"/>
              </a:rPr>
              <a:t>behaviour</a:t>
            </a:r>
            <a:r>
              <a:rPr lang="en-US" sz="1600" b="0" i="0" dirty="0">
                <a:solidFill>
                  <a:srgbClr val="363F49"/>
                </a:solidFill>
                <a:effectLst/>
                <a:latin typeface="Arial" panose="020B0604020202020204" pitchFamily="34" charset="0"/>
              </a:rPr>
              <a:t>, which can be expressed in one of or a mix of four main ways:</a:t>
            </a:r>
          </a:p>
          <a:p>
            <a:pPr algn="l">
              <a:buFont typeface="Courier New" panose="02070309020205020404" pitchFamily="49" charset="0"/>
              <a:buChar char="o"/>
            </a:pPr>
            <a:r>
              <a:rPr lang="en-US" sz="1600" b="0" i="0" dirty="0">
                <a:solidFill>
                  <a:srgbClr val="363F49"/>
                </a:solidFill>
                <a:effectLst/>
                <a:latin typeface="Arial" panose="020B0604020202020204" pitchFamily="34" charset="0"/>
              </a:rPr>
              <a:t>Aggression - physical or verbal attack on some person or object which could be the blockage itself, or if the source of the frustration is unclear or has the power to retaliate, aggression may be projected onto some other safer person or object</a:t>
            </a:r>
          </a:p>
          <a:p>
            <a:pPr algn="l">
              <a:buFont typeface="Courier New" panose="02070309020205020404" pitchFamily="49" charset="0"/>
              <a:buChar char="o"/>
            </a:pPr>
            <a:r>
              <a:rPr lang="en-US" sz="1600" b="0" i="0" dirty="0">
                <a:solidFill>
                  <a:srgbClr val="363F49"/>
                </a:solidFill>
                <a:effectLst/>
                <a:latin typeface="Arial" panose="020B0604020202020204" pitchFamily="34" charset="0"/>
              </a:rPr>
              <a:t>Regression - acting in a childish or more primitive way</a:t>
            </a:r>
          </a:p>
          <a:p>
            <a:pPr algn="l">
              <a:buFont typeface="Courier New" panose="02070309020205020404" pitchFamily="49" charset="0"/>
              <a:buChar char="o"/>
            </a:pPr>
            <a:r>
              <a:rPr lang="en-US" sz="1600" b="0" i="0" dirty="0">
                <a:solidFill>
                  <a:srgbClr val="363F49"/>
                </a:solidFill>
                <a:effectLst/>
                <a:latin typeface="Arial" panose="020B0604020202020204" pitchFamily="34" charset="0"/>
              </a:rPr>
              <a:t>Fixation - persisting in a form of </a:t>
            </a:r>
            <a:r>
              <a:rPr lang="en-US" sz="1600" b="0" i="0" dirty="0" err="1">
                <a:solidFill>
                  <a:srgbClr val="363F49"/>
                </a:solidFill>
                <a:effectLst/>
                <a:latin typeface="Arial" panose="020B0604020202020204" pitchFamily="34" charset="0"/>
              </a:rPr>
              <a:t>behaviour</a:t>
            </a:r>
            <a:r>
              <a:rPr lang="en-US" sz="1600" b="0" i="0" dirty="0">
                <a:solidFill>
                  <a:srgbClr val="363F49"/>
                </a:solidFill>
                <a:effectLst/>
                <a:latin typeface="Arial" panose="020B0604020202020204" pitchFamily="34" charset="0"/>
              </a:rPr>
              <a:t> that has led up to being blocked and continuing to repeat this despite it bringing no results</a:t>
            </a:r>
          </a:p>
          <a:p>
            <a:pPr algn="l">
              <a:buFont typeface="Courier New" panose="02070309020205020404" pitchFamily="49" charset="0"/>
              <a:buChar char="o"/>
            </a:pPr>
            <a:r>
              <a:rPr lang="en-US" sz="1600" b="0" i="0" dirty="0">
                <a:solidFill>
                  <a:srgbClr val="363F49"/>
                </a:solidFill>
                <a:effectLst/>
                <a:latin typeface="Arial" panose="020B0604020202020204" pitchFamily="34" charset="0"/>
              </a:rPr>
              <a:t>Withdrawal - apathy giving up or resignation, from </a:t>
            </a:r>
            <a:r>
              <a:rPr lang="en-US" sz="1600" b="0" i="0" dirty="0" err="1">
                <a:solidFill>
                  <a:srgbClr val="363F49"/>
                </a:solidFill>
                <a:effectLst/>
                <a:latin typeface="Arial" panose="020B0604020202020204" pitchFamily="34" charset="0"/>
              </a:rPr>
              <a:t>behaviours</a:t>
            </a:r>
            <a:r>
              <a:rPr lang="en-US" sz="1600" b="0" i="0" dirty="0">
                <a:solidFill>
                  <a:srgbClr val="363F49"/>
                </a:solidFill>
                <a:effectLst/>
                <a:latin typeface="Arial" panose="020B0604020202020204" pitchFamily="34" charset="0"/>
              </a:rPr>
              <a:t> such as refusing to take responsibility to resigning from the job.</a:t>
            </a:r>
          </a:p>
          <a:p>
            <a:endParaRPr lang="en-GB" dirty="0"/>
          </a:p>
        </p:txBody>
      </p:sp>
      <p:sp>
        <p:nvSpPr>
          <p:cNvPr id="4" name="Date Placeholder 3">
            <a:extLst>
              <a:ext uri="{FF2B5EF4-FFF2-40B4-BE49-F238E27FC236}">
                <a16:creationId xmlns:a16="http://schemas.microsoft.com/office/drawing/2014/main" id="{EFED40CD-4920-C21F-BB29-AE131E87FD08}"/>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5B45D3F5-D4C1-8B71-B3A8-4F5E47DA1098}"/>
              </a:ext>
            </a:extLst>
          </p:cNvPr>
          <p:cNvSpPr>
            <a:spLocks noGrp="1"/>
          </p:cNvSpPr>
          <p:nvPr>
            <p:ph type="sldNum" sz="quarter" idx="12"/>
          </p:nvPr>
        </p:nvSpPr>
        <p:spPr/>
        <p:txBody>
          <a:bodyPr/>
          <a:lstStyle/>
          <a:p>
            <a:pPr>
              <a:defRPr/>
            </a:pPr>
            <a:fld id="{6550E941-99E4-4403-A917-B30FF69A9617}" type="slidenum">
              <a:rPr lang="en-GB" altLang="en-US" smtClean="0"/>
              <a:pPr>
                <a:defRPr/>
              </a:pPr>
              <a:t>44</a:t>
            </a:fld>
            <a:endParaRPr lang="en-GB" altLang="en-US"/>
          </a:p>
        </p:txBody>
      </p:sp>
    </p:spTree>
    <p:extLst>
      <p:ext uri="{BB962C8B-B14F-4D97-AF65-F5344CB8AC3E}">
        <p14:creationId xmlns:p14="http://schemas.microsoft.com/office/powerpoint/2010/main" val="3455242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E58AF-3EC5-F0BA-CC6F-E0A8A25FE6EE}"/>
              </a:ext>
            </a:extLst>
          </p:cNvPr>
          <p:cNvSpPr>
            <a:spLocks noGrp="1"/>
          </p:cNvSpPr>
          <p:nvPr>
            <p:ph type="ctrTitle"/>
          </p:nvPr>
        </p:nvSpPr>
        <p:spPr>
          <a:xfrm>
            <a:off x="683568" y="1988840"/>
            <a:ext cx="7772400" cy="1470025"/>
          </a:xfrm>
        </p:spPr>
        <p:txBody>
          <a:bodyPr wrap="square" anchor="ctr">
            <a:normAutofit/>
          </a:bodyPr>
          <a:lstStyle/>
          <a:p>
            <a:r>
              <a:rPr lang="en-GB" dirty="0"/>
              <a:t>Further reading </a:t>
            </a:r>
          </a:p>
        </p:txBody>
      </p:sp>
      <p:sp>
        <p:nvSpPr>
          <p:cNvPr id="10" name="Subtitle 2">
            <a:extLst>
              <a:ext uri="{FF2B5EF4-FFF2-40B4-BE49-F238E27FC236}">
                <a16:creationId xmlns:a16="http://schemas.microsoft.com/office/drawing/2014/main" id="{29132D08-40C4-3C0E-2EDA-29DA036E4A22}"/>
              </a:ext>
            </a:extLst>
          </p:cNvPr>
          <p:cNvSpPr>
            <a:spLocks noGrp="1"/>
          </p:cNvSpPr>
          <p:nvPr>
            <p:ph type="subTitle" idx="1"/>
          </p:nvPr>
        </p:nvSpPr>
        <p:spPr>
          <a:xfrm>
            <a:off x="1369368" y="3744615"/>
            <a:ext cx="6400800" cy="1752600"/>
          </a:xfrm>
        </p:spPr>
        <p:txBody>
          <a:bodyPr/>
          <a:lstStyle/>
          <a:p>
            <a:r>
              <a:rPr lang="en-US" dirty="0"/>
              <a:t>managing poor performers </a:t>
            </a:r>
          </a:p>
        </p:txBody>
      </p:sp>
      <p:sp>
        <p:nvSpPr>
          <p:cNvPr id="4" name="Date Placeholder 3">
            <a:extLst>
              <a:ext uri="{FF2B5EF4-FFF2-40B4-BE49-F238E27FC236}">
                <a16:creationId xmlns:a16="http://schemas.microsoft.com/office/drawing/2014/main" id="{E850CFEA-FD97-B792-0C06-26A466A50A1D}"/>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E1791593-1AA1-67F8-0474-968C20CD7515}"/>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45</a:t>
            </a:fld>
            <a:endParaRPr lang="en-GB" altLang="en-US"/>
          </a:p>
        </p:txBody>
      </p:sp>
    </p:spTree>
    <p:extLst>
      <p:ext uri="{BB962C8B-B14F-4D97-AF65-F5344CB8AC3E}">
        <p14:creationId xmlns:p14="http://schemas.microsoft.com/office/powerpoint/2010/main" val="40237368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4415-7C1D-4BA8-EA6C-9C24255989A5}"/>
              </a:ext>
            </a:extLst>
          </p:cNvPr>
          <p:cNvSpPr>
            <a:spLocks noGrp="1"/>
          </p:cNvSpPr>
          <p:nvPr>
            <p:ph type="title"/>
          </p:nvPr>
        </p:nvSpPr>
        <p:spPr/>
        <p:txBody>
          <a:bodyPr/>
          <a:lstStyle/>
          <a:p>
            <a:r>
              <a:rPr lang="en-GB" dirty="0"/>
              <a:t>Generation Y staff </a:t>
            </a:r>
          </a:p>
        </p:txBody>
      </p:sp>
      <p:sp>
        <p:nvSpPr>
          <p:cNvPr id="3" name="Content Placeholder 2">
            <a:extLst>
              <a:ext uri="{FF2B5EF4-FFF2-40B4-BE49-F238E27FC236}">
                <a16:creationId xmlns:a16="http://schemas.microsoft.com/office/drawing/2014/main" id="{C75E33A5-AC64-75AD-881F-78136FE48B55}"/>
              </a:ext>
            </a:extLst>
          </p:cNvPr>
          <p:cNvSpPr>
            <a:spLocks noGrp="1"/>
          </p:cNvSpPr>
          <p:nvPr>
            <p:ph idx="1"/>
          </p:nvPr>
        </p:nvSpPr>
        <p:spPr/>
        <p:txBody>
          <a:bodyPr/>
          <a:lstStyle/>
          <a:p>
            <a:pPr marL="0" indent="0">
              <a:buNone/>
            </a:pPr>
            <a:r>
              <a:rPr lang="en-GB" sz="1400" b="1" dirty="0"/>
              <a:t>To ensure young people succeed in your team </a:t>
            </a:r>
          </a:p>
          <a:p>
            <a:pPr>
              <a:buFont typeface="Wingdings" panose="05000000000000000000" pitchFamily="2" charset="2"/>
              <a:buChar char="ü"/>
            </a:pPr>
            <a:r>
              <a:rPr lang="en-GB" sz="1400" dirty="0"/>
              <a:t>Teach and show them what is expected in their work and guide them through their responsibilities to gain a promotion in the future </a:t>
            </a:r>
          </a:p>
          <a:p>
            <a:pPr>
              <a:buFont typeface="Wingdings" panose="05000000000000000000" pitchFamily="2" charset="2"/>
              <a:buChar char="ü"/>
            </a:pPr>
            <a:r>
              <a:rPr lang="en-GB" sz="1400" dirty="0"/>
              <a:t>Spend time understanding their motivations and expectations </a:t>
            </a:r>
          </a:p>
          <a:p>
            <a:pPr>
              <a:buFont typeface="Wingdings" panose="05000000000000000000" pitchFamily="2" charset="2"/>
              <a:buChar char="ü"/>
            </a:pPr>
            <a:r>
              <a:rPr lang="en-GB" sz="1400" dirty="0"/>
              <a:t>Guide and mentor them, encouraging them to accept what needs to be done in their jobs and careers. </a:t>
            </a:r>
          </a:p>
          <a:p>
            <a:pPr>
              <a:buFont typeface="Wingdings" panose="05000000000000000000" pitchFamily="2" charset="2"/>
              <a:buChar char="ü"/>
            </a:pPr>
            <a:r>
              <a:rPr lang="en-GB" sz="1400" dirty="0"/>
              <a:t>Be ready to be firm if they are not adjusting to what is expected from them</a:t>
            </a:r>
          </a:p>
          <a:p>
            <a:pPr>
              <a:buFont typeface="Wingdings" panose="05000000000000000000" pitchFamily="2" charset="2"/>
              <a:buChar char="ü"/>
            </a:pPr>
            <a:r>
              <a:rPr lang="en-GB" sz="1400" dirty="0"/>
              <a:t>Be aware that younger people may not be as loyal as older staff so they might resign if they feel you are pushing them too much or if the work ( In their opinion) is too boring or not challenging enough. </a:t>
            </a:r>
          </a:p>
          <a:p>
            <a:pPr marL="0" indent="0">
              <a:buNone/>
            </a:pPr>
            <a:r>
              <a:rPr lang="en-GB" sz="1400" b="1" dirty="0"/>
              <a:t>What is Unacceptable </a:t>
            </a:r>
          </a:p>
          <a:p>
            <a:pPr>
              <a:buFont typeface="Wingdings" panose="05000000000000000000" pitchFamily="2" charset="2"/>
              <a:buChar char="Ø"/>
            </a:pPr>
            <a:r>
              <a:rPr lang="en-GB" sz="1400" dirty="0"/>
              <a:t>Often being late for work or too long on their break</a:t>
            </a:r>
          </a:p>
          <a:p>
            <a:pPr>
              <a:buFont typeface="Wingdings" panose="05000000000000000000" pitchFamily="2" charset="2"/>
              <a:buChar char="Ø"/>
            </a:pPr>
            <a:r>
              <a:rPr lang="en-GB" sz="1400" dirty="0"/>
              <a:t>Being slow and lazy, selfish and not sharing</a:t>
            </a:r>
          </a:p>
          <a:p>
            <a:pPr>
              <a:buFont typeface="Wingdings" panose="05000000000000000000" pitchFamily="2" charset="2"/>
              <a:buChar char="Ø"/>
            </a:pPr>
            <a:r>
              <a:rPr lang="en-GB" sz="1400" dirty="0"/>
              <a:t>Preventing other people from doing their jobs , not listening to what is communicated </a:t>
            </a:r>
          </a:p>
          <a:p>
            <a:pPr>
              <a:buFont typeface="Wingdings" panose="05000000000000000000" pitchFamily="2" charset="2"/>
              <a:buChar char="Ø"/>
            </a:pPr>
            <a:r>
              <a:rPr lang="en-GB" sz="1400" dirty="0"/>
              <a:t>Not doing as they have been asked </a:t>
            </a:r>
          </a:p>
          <a:p>
            <a:pPr>
              <a:buFont typeface="Wingdings" panose="05000000000000000000" pitchFamily="2" charset="2"/>
              <a:buChar char="Ø"/>
            </a:pPr>
            <a:r>
              <a:rPr lang="en-GB" sz="1400" dirty="0"/>
              <a:t>Openly talking about leaving </a:t>
            </a:r>
          </a:p>
        </p:txBody>
      </p:sp>
      <p:sp>
        <p:nvSpPr>
          <p:cNvPr id="4" name="Date Placeholder 3">
            <a:extLst>
              <a:ext uri="{FF2B5EF4-FFF2-40B4-BE49-F238E27FC236}">
                <a16:creationId xmlns:a16="http://schemas.microsoft.com/office/drawing/2014/main" id="{B3D19AF8-4D1C-E8B7-36C3-A15CB55F4A2E}"/>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C569FA9F-6D4E-7E2D-2366-686CF17A07D2}"/>
              </a:ext>
            </a:extLst>
          </p:cNvPr>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20122261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C0349-F221-7009-3045-5FF35A622CF4}"/>
              </a:ext>
            </a:extLst>
          </p:cNvPr>
          <p:cNvSpPr>
            <a:spLocks noGrp="1"/>
          </p:cNvSpPr>
          <p:nvPr>
            <p:ph type="title"/>
          </p:nvPr>
        </p:nvSpPr>
        <p:spPr/>
        <p:txBody>
          <a:bodyPr/>
          <a:lstStyle/>
          <a:p>
            <a:r>
              <a:rPr lang="en-GB" dirty="0"/>
              <a:t>Dealing with unacceptable behaviours </a:t>
            </a:r>
          </a:p>
        </p:txBody>
      </p:sp>
      <p:sp>
        <p:nvSpPr>
          <p:cNvPr id="3" name="Content Placeholder 2">
            <a:extLst>
              <a:ext uri="{FF2B5EF4-FFF2-40B4-BE49-F238E27FC236}">
                <a16:creationId xmlns:a16="http://schemas.microsoft.com/office/drawing/2014/main" id="{63E34044-0BA0-DB4C-D43F-23D4B9978FD1}"/>
              </a:ext>
            </a:extLst>
          </p:cNvPr>
          <p:cNvSpPr>
            <a:spLocks noGrp="1"/>
          </p:cNvSpPr>
          <p:nvPr>
            <p:ph idx="1"/>
          </p:nvPr>
        </p:nvSpPr>
        <p:spPr/>
        <p:txBody>
          <a:bodyPr/>
          <a:lstStyle/>
          <a:p>
            <a:pPr marL="0" indent="0">
              <a:buNone/>
            </a:pPr>
            <a:r>
              <a:rPr lang="en-GB" sz="1600" b="1" dirty="0"/>
              <a:t>Find out why </a:t>
            </a:r>
          </a:p>
          <a:p>
            <a:pPr>
              <a:buFont typeface="Wingdings" panose="05000000000000000000" pitchFamily="2" charset="2"/>
              <a:buChar char="q"/>
            </a:pPr>
            <a:r>
              <a:rPr lang="en-GB" sz="1600" dirty="0"/>
              <a:t>Explore underlying reasons for the individual behaviour; this is typically due to lack of motivation, attitude, behaviour and values</a:t>
            </a:r>
          </a:p>
          <a:p>
            <a:pPr marL="0" indent="0">
              <a:buNone/>
            </a:pPr>
            <a:r>
              <a:rPr lang="en-GB" sz="1600" b="1" dirty="0"/>
              <a:t>Agree a Plan </a:t>
            </a:r>
          </a:p>
          <a:p>
            <a:pPr>
              <a:buFont typeface="Wingdings" panose="05000000000000000000" pitchFamily="2" charset="2"/>
              <a:buChar char="q"/>
            </a:pPr>
            <a:r>
              <a:rPr lang="en-GB" sz="1600" dirty="0"/>
              <a:t>Have a face to face meeting, ideally a confidential meeting with HR professional in which you can explain your concern . </a:t>
            </a:r>
          </a:p>
          <a:p>
            <a:pPr>
              <a:buFont typeface="Wingdings" panose="05000000000000000000" pitchFamily="2" charset="2"/>
              <a:buChar char="q"/>
            </a:pPr>
            <a:r>
              <a:rPr lang="en-GB" sz="1600" dirty="0"/>
              <a:t>Try to agree on an action plan of required changes and a time frame for improved performance . </a:t>
            </a:r>
          </a:p>
          <a:p>
            <a:pPr>
              <a:buFont typeface="Wingdings" panose="05000000000000000000" pitchFamily="2" charset="2"/>
              <a:buChar char="q"/>
            </a:pPr>
            <a:r>
              <a:rPr lang="en-GB" sz="1600" dirty="0"/>
              <a:t>You may also warn the person of the consequences of not changing their behaviour . </a:t>
            </a:r>
          </a:p>
          <a:p>
            <a:pPr>
              <a:buFont typeface="Wingdings" panose="05000000000000000000" pitchFamily="2" charset="2"/>
              <a:buChar char="q"/>
            </a:pPr>
            <a:r>
              <a:rPr lang="en-GB" sz="1600" dirty="0"/>
              <a:t>Agree on when you will meet again </a:t>
            </a:r>
          </a:p>
          <a:p>
            <a:pPr marL="0" indent="0">
              <a:buNone/>
            </a:pPr>
            <a:r>
              <a:rPr lang="en-GB" sz="1600" b="1" dirty="0"/>
              <a:t>Follow up and Monitor </a:t>
            </a:r>
          </a:p>
          <a:p>
            <a:pPr>
              <a:buFont typeface="Wingdings" panose="05000000000000000000" pitchFamily="2" charset="2"/>
              <a:buChar char="q"/>
            </a:pPr>
            <a:r>
              <a:rPr lang="en-GB" sz="1600" dirty="0"/>
              <a:t>This is an important stage. Give the </a:t>
            </a:r>
            <a:r>
              <a:rPr lang="en-GB" sz="1600" dirty="0" err="1"/>
              <a:t>the</a:t>
            </a:r>
            <a:r>
              <a:rPr lang="en-GB" sz="1600" dirty="0"/>
              <a:t> individual constructive feedback, letting them know what changes that you have observed. If changes are not positive, consider disciplinary actions including warning letters or dismissal.</a:t>
            </a:r>
          </a:p>
        </p:txBody>
      </p:sp>
      <p:sp>
        <p:nvSpPr>
          <p:cNvPr id="4" name="Date Placeholder 3">
            <a:extLst>
              <a:ext uri="{FF2B5EF4-FFF2-40B4-BE49-F238E27FC236}">
                <a16:creationId xmlns:a16="http://schemas.microsoft.com/office/drawing/2014/main" id="{825BE336-297A-2104-B1C7-9721D04C96BF}"/>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99A92F01-B0DD-CE80-7228-67FEFF5DAB40}"/>
              </a:ext>
            </a:extLst>
          </p:cNvPr>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4271658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6CC6-DE3E-6EF0-8107-0521ABFE7E25}"/>
              </a:ext>
            </a:extLst>
          </p:cNvPr>
          <p:cNvSpPr>
            <a:spLocks noGrp="1"/>
          </p:cNvSpPr>
          <p:nvPr>
            <p:ph type="title"/>
          </p:nvPr>
        </p:nvSpPr>
        <p:spPr/>
        <p:txBody>
          <a:bodyPr/>
          <a:lstStyle/>
          <a:p>
            <a:r>
              <a:rPr lang="en-GB" dirty="0"/>
              <a:t>Dealing with high performers with negative issues </a:t>
            </a:r>
          </a:p>
        </p:txBody>
      </p:sp>
      <p:sp>
        <p:nvSpPr>
          <p:cNvPr id="3" name="Content Placeholder 2">
            <a:extLst>
              <a:ext uri="{FF2B5EF4-FFF2-40B4-BE49-F238E27FC236}">
                <a16:creationId xmlns:a16="http://schemas.microsoft.com/office/drawing/2014/main" id="{04242D97-016D-3283-1A55-62A71E30A375}"/>
              </a:ext>
            </a:extLst>
          </p:cNvPr>
          <p:cNvSpPr>
            <a:spLocks noGrp="1"/>
          </p:cNvSpPr>
          <p:nvPr>
            <p:ph idx="1"/>
          </p:nvPr>
        </p:nvSpPr>
        <p:spPr>
          <a:xfrm>
            <a:off x="457200" y="1628800"/>
            <a:ext cx="8229600" cy="3917032"/>
          </a:xfrm>
        </p:spPr>
        <p:txBody>
          <a:bodyPr/>
          <a:lstStyle/>
          <a:p>
            <a:pPr marL="0" indent="0">
              <a:buNone/>
            </a:pPr>
            <a:r>
              <a:rPr lang="en-GB" sz="1400" dirty="0"/>
              <a:t>Talk to the individual openly, sharing concerns about their attitude and behaviour. Do not keep quite or fear of losing them </a:t>
            </a:r>
          </a:p>
          <a:p>
            <a:pPr>
              <a:buFont typeface="Wingdings" panose="05000000000000000000" pitchFamily="2" charset="2"/>
              <a:buChar char="q"/>
            </a:pPr>
            <a:r>
              <a:rPr lang="en-GB" sz="1400" dirty="0"/>
              <a:t>Consider </a:t>
            </a:r>
            <a:r>
              <a:rPr lang="en-GB" sz="1400" dirty="0" err="1"/>
              <a:t>disciplainary</a:t>
            </a:r>
            <a:r>
              <a:rPr lang="en-GB" sz="1400" dirty="0"/>
              <a:t> action and even dismissal if the individual do not acknowledge their need to improve and will not change how they are acting . </a:t>
            </a:r>
          </a:p>
          <a:p>
            <a:pPr>
              <a:buFont typeface="Wingdings" panose="05000000000000000000" pitchFamily="2" charset="2"/>
              <a:buChar char="q"/>
            </a:pPr>
            <a:r>
              <a:rPr lang="en-GB" sz="1400" dirty="0"/>
              <a:t>Explain the team what led to a person’s dismissal – this will counter any inaccurate gossip or rumours. </a:t>
            </a:r>
          </a:p>
          <a:p>
            <a:pPr marL="0" indent="0">
              <a:buNone/>
            </a:pPr>
            <a:r>
              <a:rPr lang="en-GB" sz="1400" b="1" dirty="0"/>
              <a:t>Poor Decision – Makers </a:t>
            </a:r>
          </a:p>
          <a:p>
            <a:pPr>
              <a:buFont typeface="Wingdings" panose="05000000000000000000" pitchFamily="2" charset="2"/>
              <a:buChar char="q"/>
            </a:pPr>
            <a:r>
              <a:rPr lang="en-GB" sz="1400" dirty="0"/>
              <a:t>Humans are cr4eatures of habits and we can become lazy about thinking through everything that we do in our work. How does the team deal with and think through problems and </a:t>
            </a:r>
            <a:r>
              <a:rPr lang="en-GB" sz="1400" dirty="0" err="1"/>
              <a:t>somutions</a:t>
            </a:r>
            <a:r>
              <a:rPr lang="en-GB" sz="1400" dirty="0"/>
              <a:t> in its daily work ?</a:t>
            </a:r>
          </a:p>
          <a:p>
            <a:pPr>
              <a:buFont typeface="Wingdings" panose="05000000000000000000" pitchFamily="2" charset="2"/>
              <a:buChar char="q"/>
            </a:pPr>
            <a:r>
              <a:rPr lang="en-GB" sz="1400" dirty="0"/>
              <a:t>Do some members always jump to one conclusion or idea and refuse to listen to others?</a:t>
            </a:r>
          </a:p>
          <a:p>
            <a:pPr>
              <a:buFont typeface="Wingdings" panose="05000000000000000000" pitchFamily="2" charset="2"/>
              <a:buChar char="q"/>
            </a:pPr>
            <a:r>
              <a:rPr lang="en-GB" sz="1400" dirty="0"/>
              <a:t>Do others float various solutions and never seem to agree which is the ideal way forward </a:t>
            </a:r>
          </a:p>
          <a:p>
            <a:pPr>
              <a:buFont typeface="Wingdings" panose="05000000000000000000" pitchFamily="2" charset="2"/>
              <a:buChar char="q"/>
            </a:pPr>
            <a:r>
              <a:rPr lang="en-GB" sz="1400" dirty="0"/>
              <a:t>Do the team members seem to follow the same style and what are your own decision making habits </a:t>
            </a:r>
          </a:p>
          <a:p>
            <a:endParaRPr lang="en-GB" sz="1600" dirty="0"/>
          </a:p>
        </p:txBody>
      </p:sp>
      <p:sp>
        <p:nvSpPr>
          <p:cNvPr id="4" name="Date Placeholder 3">
            <a:extLst>
              <a:ext uri="{FF2B5EF4-FFF2-40B4-BE49-F238E27FC236}">
                <a16:creationId xmlns:a16="http://schemas.microsoft.com/office/drawing/2014/main" id="{BBA1837A-1DFD-57B7-1D9B-332FADADF9D0}"/>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657F7DF3-5EC2-74EF-1852-2843750F6F9B}"/>
              </a:ext>
            </a:extLst>
          </p:cNvPr>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13307351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E1AE2-89CE-371A-C758-F8DA24BA8EE0}"/>
              </a:ext>
            </a:extLst>
          </p:cNvPr>
          <p:cNvSpPr>
            <a:spLocks noGrp="1"/>
          </p:cNvSpPr>
          <p:nvPr>
            <p:ph type="title"/>
          </p:nvPr>
        </p:nvSpPr>
        <p:spPr>
          <a:xfrm>
            <a:off x="457200" y="274638"/>
            <a:ext cx="8229600" cy="1143000"/>
          </a:xfrm>
        </p:spPr>
        <p:txBody>
          <a:bodyPr wrap="square" anchor="ctr">
            <a:normAutofit/>
          </a:bodyPr>
          <a:lstStyle/>
          <a:p>
            <a:r>
              <a:rPr lang="en-GB" dirty="0"/>
              <a:t>Listen to Ken Brousseau </a:t>
            </a:r>
          </a:p>
        </p:txBody>
      </p:sp>
      <p:sp>
        <p:nvSpPr>
          <p:cNvPr id="3" name="Content Placeholder 2">
            <a:extLst>
              <a:ext uri="{FF2B5EF4-FFF2-40B4-BE49-F238E27FC236}">
                <a16:creationId xmlns:a16="http://schemas.microsoft.com/office/drawing/2014/main" id="{13C9C86D-2BD4-C2C9-F753-4575E1AE313B}"/>
              </a:ext>
            </a:extLst>
          </p:cNvPr>
          <p:cNvSpPr>
            <a:spLocks noGrp="1"/>
          </p:cNvSpPr>
          <p:nvPr>
            <p:ph sz="half" idx="1"/>
          </p:nvPr>
        </p:nvSpPr>
        <p:spPr>
          <a:xfrm>
            <a:off x="457200" y="1600201"/>
            <a:ext cx="4038600" cy="3989040"/>
          </a:xfrm>
        </p:spPr>
        <p:txBody>
          <a:bodyPr wrap="square" anchor="t">
            <a:normAutofit/>
          </a:bodyPr>
          <a:lstStyle/>
          <a:p>
            <a:r>
              <a:rPr lang="en-GB" dirty="0">
                <a:hlinkClick r:id="rId2"/>
              </a:rPr>
              <a:t>https://www.youtube.com/watch?v=49om9Yh6ukA</a:t>
            </a:r>
            <a:endParaRPr lang="en-GB" dirty="0"/>
          </a:p>
          <a:p>
            <a:endParaRPr lang="en-GB" dirty="0"/>
          </a:p>
          <a:p>
            <a:pPr marL="0" indent="0">
              <a:buNone/>
            </a:pPr>
            <a:r>
              <a:rPr lang="en-GB" dirty="0"/>
              <a:t>Thinking and deciding dynamics </a:t>
            </a:r>
          </a:p>
        </p:txBody>
      </p:sp>
      <p:pic>
        <p:nvPicPr>
          <p:cNvPr id="6" name="Picture 5">
            <a:extLst>
              <a:ext uri="{FF2B5EF4-FFF2-40B4-BE49-F238E27FC236}">
                <a16:creationId xmlns:a16="http://schemas.microsoft.com/office/drawing/2014/main" id="{9A143368-73F9-64BA-2E60-0A3F6FC46E51}"/>
              </a:ext>
            </a:extLst>
          </p:cNvPr>
          <p:cNvPicPr>
            <a:picLocks noChangeAspect="1"/>
          </p:cNvPicPr>
          <p:nvPr/>
        </p:nvPicPr>
        <p:blipFill rotWithShape="1">
          <a:blip r:embed="rId3"/>
          <a:srcRect r="5" b="123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2AC09178-320F-EB09-B4E0-6361F5D8852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9E26F607-5102-8F04-9703-FCD12EF668E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49</a:t>
            </a:fld>
            <a:endParaRPr lang="en-GB" altLang="en-US"/>
          </a:p>
        </p:txBody>
      </p:sp>
    </p:spTree>
    <p:extLst>
      <p:ext uri="{BB962C8B-B14F-4D97-AF65-F5344CB8AC3E}">
        <p14:creationId xmlns:p14="http://schemas.microsoft.com/office/powerpoint/2010/main" val="17587056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DD821-41C6-4D9A-B191-2FEB5CD8DC29}"/>
              </a:ext>
            </a:extLst>
          </p:cNvPr>
          <p:cNvSpPr>
            <a:spLocks noGrp="1"/>
          </p:cNvSpPr>
          <p:nvPr>
            <p:ph type="title"/>
          </p:nvPr>
        </p:nvSpPr>
        <p:spPr/>
        <p:txBody>
          <a:bodyPr/>
          <a:lstStyle/>
          <a:p>
            <a:r>
              <a:rPr lang="en-GB" dirty="0"/>
              <a:t>Challenges of decision making </a:t>
            </a:r>
          </a:p>
        </p:txBody>
      </p:sp>
      <p:sp>
        <p:nvSpPr>
          <p:cNvPr id="3" name="Content Placeholder 2">
            <a:extLst>
              <a:ext uri="{FF2B5EF4-FFF2-40B4-BE49-F238E27FC236}">
                <a16:creationId xmlns:a16="http://schemas.microsoft.com/office/drawing/2014/main" id="{C8293E62-B12B-FCE5-BB5C-AA6C34F03487}"/>
              </a:ext>
            </a:extLst>
          </p:cNvPr>
          <p:cNvSpPr>
            <a:spLocks noGrp="1"/>
          </p:cNvSpPr>
          <p:nvPr>
            <p:ph idx="1"/>
          </p:nvPr>
        </p:nvSpPr>
        <p:spPr/>
        <p:txBody>
          <a:bodyPr/>
          <a:lstStyle/>
          <a:p>
            <a:pPr marL="0" indent="0">
              <a:buNone/>
            </a:pPr>
            <a:r>
              <a:rPr lang="en-GB" sz="1800" dirty="0"/>
              <a:t>Your challenge is ensuring teaching your team to think well and make correct decisions. Make sure that they avoid making the following common mistakes </a:t>
            </a:r>
          </a:p>
          <a:p>
            <a:pPr>
              <a:buFont typeface="Wingdings" panose="05000000000000000000" pitchFamily="2" charset="2"/>
              <a:buChar char="Ø"/>
            </a:pPr>
            <a:r>
              <a:rPr lang="en-GB" sz="1800" dirty="0"/>
              <a:t>Using too little information or ignoring information </a:t>
            </a:r>
          </a:p>
          <a:p>
            <a:pPr>
              <a:buFont typeface="Wingdings" panose="05000000000000000000" pitchFamily="2" charset="2"/>
              <a:buChar char="Ø"/>
            </a:pPr>
            <a:r>
              <a:rPr lang="en-GB" sz="1800" dirty="0"/>
              <a:t>Being overwhelmed by too much information </a:t>
            </a:r>
          </a:p>
          <a:p>
            <a:pPr>
              <a:buFont typeface="Wingdings" panose="05000000000000000000" pitchFamily="2" charset="2"/>
              <a:buChar char="Ø"/>
            </a:pPr>
            <a:r>
              <a:rPr lang="en-GB" sz="1800" dirty="0"/>
              <a:t>Jumping at the first solution or idea that is suggested and not looking any further </a:t>
            </a:r>
          </a:p>
          <a:p>
            <a:pPr>
              <a:buFont typeface="Wingdings" panose="05000000000000000000" pitchFamily="2" charset="2"/>
              <a:buChar char="Ø"/>
            </a:pPr>
            <a:r>
              <a:rPr lang="en-GB" sz="1800" dirty="0"/>
              <a:t>Implementing someone else’s suggestion without thinking it through sufficiently  </a:t>
            </a:r>
          </a:p>
          <a:p>
            <a:pPr marL="0" indent="0">
              <a:buNone/>
            </a:pPr>
            <a:r>
              <a:rPr lang="en-GB" sz="1800" b="1" dirty="0"/>
              <a:t>Avoiding the problem “groupthink”</a:t>
            </a:r>
          </a:p>
          <a:p>
            <a:pPr marL="0" indent="0">
              <a:buNone/>
            </a:pPr>
            <a:r>
              <a:rPr lang="en-GB" sz="1800" dirty="0"/>
              <a:t>Groupthink occurs when a team discusses an issue and agrees on a way forward while ignoring lone voices that may have other suggestions to make</a:t>
            </a:r>
          </a:p>
          <a:p>
            <a:pPr marL="0" indent="0">
              <a:buNone/>
            </a:pPr>
            <a:r>
              <a:rPr lang="en-GB" sz="1800" dirty="0"/>
              <a:t>Read more at ; </a:t>
            </a:r>
            <a:r>
              <a:rPr lang="en-GB" sz="1800" dirty="0">
                <a:hlinkClick r:id="rId2"/>
              </a:rPr>
              <a:t>https://www.psychologytoday.com/us/basics/groupthink</a:t>
            </a:r>
            <a:endParaRPr lang="en-GB" sz="1800" dirty="0"/>
          </a:p>
        </p:txBody>
      </p:sp>
      <p:sp>
        <p:nvSpPr>
          <p:cNvPr id="4" name="Date Placeholder 3">
            <a:extLst>
              <a:ext uri="{FF2B5EF4-FFF2-40B4-BE49-F238E27FC236}">
                <a16:creationId xmlns:a16="http://schemas.microsoft.com/office/drawing/2014/main" id="{5E1D1EBF-3D3C-F941-DDC0-B94EE52080A0}"/>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C0F3AC8A-1612-A722-395C-EFD3C125A63B}"/>
              </a:ext>
            </a:extLst>
          </p:cNvPr>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38951138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pPr marL="0" indent="0">
              <a:buNone/>
            </a:pPr>
            <a:r>
              <a:rPr lang="en-GB" dirty="0"/>
              <a:t>Week 9 – </a:t>
            </a:r>
          </a:p>
          <a:p>
            <a:r>
              <a:rPr lang="en-GB" dirty="0"/>
              <a:t>Stress Management and Motivational Theories  </a:t>
            </a:r>
            <a:endParaRPr lang="en-GB" b="1" dirty="0"/>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15/08/2023</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51</a:t>
            </a:fld>
            <a:endParaRPr lang="en-GB" altLang="en-US"/>
          </a:p>
        </p:txBody>
      </p:sp>
      <p:pic>
        <p:nvPicPr>
          <p:cNvPr id="6" name="Picture 5">
            <a:extLst>
              <a:ext uri="{FF2B5EF4-FFF2-40B4-BE49-F238E27FC236}">
                <a16:creationId xmlns:a16="http://schemas.microsoft.com/office/drawing/2014/main" id="{156D4444-7561-D7A0-AA50-4DE85DED5054}"/>
              </a:ext>
            </a:extLst>
          </p:cNvPr>
          <p:cNvPicPr>
            <a:picLocks noChangeAspect="1"/>
          </p:cNvPicPr>
          <p:nvPr/>
        </p:nvPicPr>
        <p:blipFill>
          <a:blip r:embed="rId2"/>
          <a:stretch>
            <a:fillRect/>
          </a:stretch>
        </p:blipFill>
        <p:spPr>
          <a:xfrm>
            <a:off x="5004048" y="2492896"/>
            <a:ext cx="2790825" cy="2095500"/>
          </a:xfrm>
          <a:prstGeom prst="rect">
            <a:avLst/>
          </a:prstGeom>
        </p:spPr>
      </p:pic>
      <p:sp>
        <p:nvSpPr>
          <p:cNvPr id="8" name="Content Placeholder 7">
            <a:extLst>
              <a:ext uri="{FF2B5EF4-FFF2-40B4-BE49-F238E27FC236}">
                <a16:creationId xmlns:a16="http://schemas.microsoft.com/office/drawing/2014/main" id="{CCB481C0-E665-E8E4-17C4-F05D7D522218}"/>
              </a:ext>
            </a:extLst>
          </p:cNvPr>
          <p:cNvSpPr>
            <a:spLocks noGrp="1"/>
          </p:cNvSpPr>
          <p:nvPr>
            <p:ph sz="quarter" idx="4"/>
          </p:nvPr>
        </p:nvSpPr>
        <p:spPr>
          <a:xfrm>
            <a:off x="5004048" y="2492896"/>
            <a:ext cx="2736304" cy="2095500"/>
          </a:xfrm>
        </p:spPr>
        <p:txBody>
          <a:bodyPr/>
          <a:lstStyle/>
          <a:p>
            <a:endParaRPr lang="en-GB" dirty="0"/>
          </a:p>
        </p:txBody>
      </p:sp>
    </p:spTree>
    <p:extLst>
      <p:ext uri="{BB962C8B-B14F-4D97-AF65-F5344CB8AC3E}">
        <p14:creationId xmlns:p14="http://schemas.microsoft.com/office/powerpoint/2010/main" val="1012371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15/08/2023</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52</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2977</TotalTime>
  <Words>4344</Words>
  <Application>Microsoft Office PowerPoint</Application>
  <PresentationFormat>On-screen Show (4:3)</PresentationFormat>
  <Paragraphs>431</Paragraphs>
  <Slides>52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Aharoni</vt:lpstr>
      <vt:lpstr>Arial</vt:lpstr>
      <vt:lpstr>Calibri</vt:lpstr>
      <vt:lpstr>Courier New</vt:lpstr>
      <vt:lpstr>Myriad Pro</vt:lpstr>
      <vt:lpstr>OpenSansBold</vt:lpstr>
      <vt:lpstr>Verdana</vt:lpstr>
      <vt:lpstr>Wingdings</vt:lpstr>
      <vt:lpstr>20140311PresentationUWTSDTemplate</vt:lpstr>
      <vt:lpstr>LCLM5002</vt:lpstr>
      <vt:lpstr>Class Management </vt:lpstr>
      <vt:lpstr>Aim of the Unit </vt:lpstr>
      <vt:lpstr>Learning outcome </vt:lpstr>
      <vt:lpstr>Session 1 </vt:lpstr>
      <vt:lpstr>Career Exploration Reflection </vt:lpstr>
      <vt:lpstr>Team </vt:lpstr>
      <vt:lpstr>What are teams and why do we need them </vt:lpstr>
      <vt:lpstr>Career stages </vt:lpstr>
      <vt:lpstr>What makes a great team ? </vt:lpstr>
      <vt:lpstr>What makes your chosen team appear to be a great one ?</vt:lpstr>
      <vt:lpstr>How does individuals like to be managed ?</vt:lpstr>
      <vt:lpstr>Understanding team stages </vt:lpstr>
      <vt:lpstr>Forming stage </vt:lpstr>
      <vt:lpstr>Storming stage</vt:lpstr>
      <vt:lpstr>Norming stage  </vt:lpstr>
      <vt:lpstr>Performing stage  </vt:lpstr>
      <vt:lpstr>Tips for Creating a brand-new team or taking over an existing team </vt:lpstr>
      <vt:lpstr>Question time </vt:lpstr>
      <vt:lpstr>Did you get it right ?</vt:lpstr>
      <vt:lpstr>Motivating Poor performers </vt:lpstr>
      <vt:lpstr>Some key questions to help spot performance issues </vt:lpstr>
      <vt:lpstr>Possible causes of poor or underperformance </vt:lpstr>
      <vt:lpstr>Scenario </vt:lpstr>
      <vt:lpstr>Losing interest </vt:lpstr>
      <vt:lpstr>Sets of questions </vt:lpstr>
      <vt:lpstr>Do you have any question as yet ?</vt:lpstr>
      <vt:lpstr>Break </vt:lpstr>
      <vt:lpstr>Session 2 </vt:lpstr>
      <vt:lpstr>Giving feedback </vt:lpstr>
      <vt:lpstr>Teach your team to receive feedback and overcome blind spots </vt:lpstr>
      <vt:lpstr>Who is performing well in your team ?</vt:lpstr>
      <vt:lpstr>Monitoring and evaluating employees performance </vt:lpstr>
      <vt:lpstr>Motivation</vt:lpstr>
      <vt:lpstr>What motivates us ?</vt:lpstr>
      <vt:lpstr>Individual motivation and Performance </vt:lpstr>
      <vt:lpstr>Extrinsic and Intrinsic Motivation </vt:lpstr>
      <vt:lpstr>Motivation to Work </vt:lpstr>
      <vt:lpstr>The four core themes drawn from motivation research </vt:lpstr>
      <vt:lpstr>Content and Process of motivation </vt:lpstr>
      <vt:lpstr>Class discussion </vt:lpstr>
      <vt:lpstr>What is a satisfying job? </vt:lpstr>
      <vt:lpstr>Dimensions of job satisfaction: </vt:lpstr>
      <vt:lpstr>Constructive behaviour and frustration </vt:lpstr>
      <vt:lpstr>Further reading </vt:lpstr>
      <vt:lpstr>Generation Y staff </vt:lpstr>
      <vt:lpstr>Dealing with unacceptable behaviours </vt:lpstr>
      <vt:lpstr>Dealing with high performers with negative issues </vt:lpstr>
      <vt:lpstr>Listen to Ken Brousseau </vt:lpstr>
      <vt:lpstr>Challenges of decision making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99</cp:revision>
  <cp:lastPrinted>2018-07-09T15:27:01Z</cp:lastPrinted>
  <dcterms:created xsi:type="dcterms:W3CDTF">2002-10-07T19:43:58Z</dcterms:created>
  <dcterms:modified xsi:type="dcterms:W3CDTF">2023-08-15T13:59:56Z</dcterms:modified>
</cp:coreProperties>
</file>