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2" r:id="rId15"/>
    <p:sldId id="269" r:id="rId16"/>
    <p:sldId id="270" r:id="rId17"/>
    <p:sldId id="27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56"/>
    <p:restoredTop sz="94650"/>
  </p:normalViewPr>
  <p:slideViewPr>
    <p:cSldViewPr snapToGrid="0">
      <p:cViewPr varScale="1">
        <p:scale>
          <a:sx n="92" d="100"/>
          <a:sy n="92" d="100"/>
        </p:scale>
        <p:origin x="200" y="7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54093B-1632-44A2-B778-2032F2B7BF26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2C53BC9-2AD3-45BB-953F-050D91DE2B35}">
      <dgm:prSet/>
      <dgm:spPr/>
      <dgm:t>
        <a:bodyPr/>
        <a:lstStyle/>
        <a:p>
          <a:r>
            <a:rPr lang="en-GB" b="1"/>
            <a:t>Identify your ideal customer.</a:t>
          </a:r>
          <a:r>
            <a:rPr lang="en-GB"/>
            <a:t> </a:t>
          </a:r>
          <a:endParaRPr lang="en-US"/>
        </a:p>
      </dgm:t>
    </dgm:pt>
    <dgm:pt modelId="{58143DBE-42CD-4C06-B85E-9AB70AABD968}" type="parTrans" cxnId="{5B25B593-A5B4-47C0-B772-3F5B13A66BC6}">
      <dgm:prSet/>
      <dgm:spPr/>
      <dgm:t>
        <a:bodyPr/>
        <a:lstStyle/>
        <a:p>
          <a:endParaRPr lang="en-US"/>
        </a:p>
      </dgm:t>
    </dgm:pt>
    <dgm:pt modelId="{88D4D127-D308-426A-918D-780F8F11539B}" type="sibTrans" cxnId="{5B25B593-A5B4-47C0-B772-3F5B13A66BC6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F4A1048B-6522-44FB-98C8-E082C28CBF35}">
      <dgm:prSet/>
      <dgm:spPr/>
      <dgm:t>
        <a:bodyPr/>
        <a:lstStyle/>
        <a:p>
          <a:r>
            <a:rPr lang="en-GB" b="1"/>
            <a:t>Develop a sales process.</a:t>
          </a:r>
          <a:r>
            <a:rPr lang="en-GB"/>
            <a:t> </a:t>
          </a:r>
          <a:endParaRPr lang="en-US"/>
        </a:p>
      </dgm:t>
    </dgm:pt>
    <dgm:pt modelId="{A3A1BCFB-7CFF-4D78-8746-2AA7D45B6F76}" type="parTrans" cxnId="{6426AC70-6E02-46B3-8A5A-72A87929AEB8}">
      <dgm:prSet/>
      <dgm:spPr/>
      <dgm:t>
        <a:bodyPr/>
        <a:lstStyle/>
        <a:p>
          <a:endParaRPr lang="en-US"/>
        </a:p>
      </dgm:t>
    </dgm:pt>
    <dgm:pt modelId="{2169AFCD-4A34-4D52-821C-19082EDD9E38}" type="sibTrans" cxnId="{6426AC70-6E02-46B3-8A5A-72A87929AEB8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076F840D-4017-4C51-BF5D-A598DC9281D9}">
      <dgm:prSet/>
      <dgm:spPr/>
      <dgm:t>
        <a:bodyPr/>
        <a:lstStyle/>
        <a:p>
          <a:r>
            <a:rPr lang="en-GB" b="1"/>
            <a:t>Build relationships.</a:t>
          </a:r>
          <a:r>
            <a:rPr lang="en-GB"/>
            <a:t> </a:t>
          </a:r>
          <a:endParaRPr lang="en-US"/>
        </a:p>
      </dgm:t>
    </dgm:pt>
    <dgm:pt modelId="{414EDB1B-8237-443C-9C9B-6281ED130752}" type="parTrans" cxnId="{13C8B1B1-640F-44E1-8B7D-19CF1B55DC36}">
      <dgm:prSet/>
      <dgm:spPr/>
      <dgm:t>
        <a:bodyPr/>
        <a:lstStyle/>
        <a:p>
          <a:endParaRPr lang="en-US"/>
        </a:p>
      </dgm:t>
    </dgm:pt>
    <dgm:pt modelId="{21C820CE-7576-4A39-8A4D-D848E703CA75}" type="sibTrans" cxnId="{13C8B1B1-640F-44E1-8B7D-19CF1B55DC36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12F6160F-1A5C-496F-9228-FEC658C4672D}">
      <dgm:prSet/>
      <dgm:spPr/>
      <dgm:t>
        <a:bodyPr/>
        <a:lstStyle/>
        <a:p>
          <a:r>
            <a:rPr lang="en-GB" b="1"/>
            <a:t>Focus on customer retention.</a:t>
          </a:r>
          <a:endParaRPr lang="en-US"/>
        </a:p>
      </dgm:t>
    </dgm:pt>
    <dgm:pt modelId="{F45CECE7-28EE-40B6-AF83-4F09FD5B0DC8}" type="parTrans" cxnId="{508C60D6-A23F-464D-AC18-2C5DBF5E77AF}">
      <dgm:prSet/>
      <dgm:spPr/>
      <dgm:t>
        <a:bodyPr/>
        <a:lstStyle/>
        <a:p>
          <a:endParaRPr lang="en-US"/>
        </a:p>
      </dgm:t>
    </dgm:pt>
    <dgm:pt modelId="{8B3901F2-82AB-4D5F-AA84-C0D1B062D3C7}" type="sibTrans" cxnId="{508C60D6-A23F-464D-AC18-2C5DBF5E77AF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F1EA97E2-E6DE-5E4A-8B5E-3E44592ECF39}" type="pres">
      <dgm:prSet presAssocID="{9C54093B-1632-44A2-B778-2032F2B7BF26}" presName="Name0" presStyleCnt="0">
        <dgm:presLayoutVars>
          <dgm:animLvl val="lvl"/>
          <dgm:resizeHandles val="exact"/>
        </dgm:presLayoutVars>
      </dgm:prSet>
      <dgm:spPr/>
    </dgm:pt>
    <dgm:pt modelId="{C9957A9D-2C15-3E45-8CC7-0A6E976C4B93}" type="pres">
      <dgm:prSet presAssocID="{22C53BC9-2AD3-45BB-953F-050D91DE2B35}" presName="compositeNode" presStyleCnt="0">
        <dgm:presLayoutVars>
          <dgm:bulletEnabled val="1"/>
        </dgm:presLayoutVars>
      </dgm:prSet>
      <dgm:spPr/>
    </dgm:pt>
    <dgm:pt modelId="{76BB8783-889C-9745-96B0-A98FA4F42C5E}" type="pres">
      <dgm:prSet presAssocID="{22C53BC9-2AD3-45BB-953F-050D91DE2B35}" presName="bgRect" presStyleLbl="bgAccFollowNode1" presStyleIdx="0" presStyleCnt="4"/>
      <dgm:spPr/>
    </dgm:pt>
    <dgm:pt modelId="{3A608308-A15D-EF41-A8CC-7396A6CA3C68}" type="pres">
      <dgm:prSet presAssocID="{88D4D127-D308-426A-918D-780F8F11539B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19AAD560-CFC7-A54D-9D44-1B2D47915523}" type="pres">
      <dgm:prSet presAssocID="{22C53BC9-2AD3-45BB-953F-050D91DE2B35}" presName="bottomLine" presStyleLbl="alignNode1" presStyleIdx="1" presStyleCnt="8">
        <dgm:presLayoutVars/>
      </dgm:prSet>
      <dgm:spPr/>
    </dgm:pt>
    <dgm:pt modelId="{B8FF7BD9-CB15-664F-BD7B-2DD7E996B7EB}" type="pres">
      <dgm:prSet presAssocID="{22C53BC9-2AD3-45BB-953F-050D91DE2B35}" presName="nodeText" presStyleLbl="bgAccFollowNode1" presStyleIdx="0" presStyleCnt="4">
        <dgm:presLayoutVars>
          <dgm:bulletEnabled val="1"/>
        </dgm:presLayoutVars>
      </dgm:prSet>
      <dgm:spPr/>
    </dgm:pt>
    <dgm:pt modelId="{E4BF53FC-220A-A44C-A2A1-74F1EB84A08C}" type="pres">
      <dgm:prSet presAssocID="{88D4D127-D308-426A-918D-780F8F11539B}" presName="sibTrans" presStyleCnt="0"/>
      <dgm:spPr/>
    </dgm:pt>
    <dgm:pt modelId="{16FEB1E5-2C73-3D44-AE57-A696F16E1F09}" type="pres">
      <dgm:prSet presAssocID="{F4A1048B-6522-44FB-98C8-E082C28CBF35}" presName="compositeNode" presStyleCnt="0">
        <dgm:presLayoutVars>
          <dgm:bulletEnabled val="1"/>
        </dgm:presLayoutVars>
      </dgm:prSet>
      <dgm:spPr/>
    </dgm:pt>
    <dgm:pt modelId="{BFCFF2E9-C466-FE49-873D-DFE9813DFC4B}" type="pres">
      <dgm:prSet presAssocID="{F4A1048B-6522-44FB-98C8-E082C28CBF35}" presName="bgRect" presStyleLbl="bgAccFollowNode1" presStyleIdx="1" presStyleCnt="4"/>
      <dgm:spPr/>
    </dgm:pt>
    <dgm:pt modelId="{12BC6EA3-A3E1-904C-AB4B-FB57053E2421}" type="pres">
      <dgm:prSet presAssocID="{2169AFCD-4A34-4D52-821C-19082EDD9E38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1787283D-2481-CD43-AA32-C7A51554EDEA}" type="pres">
      <dgm:prSet presAssocID="{F4A1048B-6522-44FB-98C8-E082C28CBF35}" presName="bottomLine" presStyleLbl="alignNode1" presStyleIdx="3" presStyleCnt="8">
        <dgm:presLayoutVars/>
      </dgm:prSet>
      <dgm:spPr/>
    </dgm:pt>
    <dgm:pt modelId="{FFB3112D-EC26-774E-991A-882C9D1AED91}" type="pres">
      <dgm:prSet presAssocID="{F4A1048B-6522-44FB-98C8-E082C28CBF35}" presName="nodeText" presStyleLbl="bgAccFollowNode1" presStyleIdx="1" presStyleCnt="4">
        <dgm:presLayoutVars>
          <dgm:bulletEnabled val="1"/>
        </dgm:presLayoutVars>
      </dgm:prSet>
      <dgm:spPr/>
    </dgm:pt>
    <dgm:pt modelId="{10B83F54-AEE8-384F-B100-DF35B00052B8}" type="pres">
      <dgm:prSet presAssocID="{2169AFCD-4A34-4D52-821C-19082EDD9E38}" presName="sibTrans" presStyleCnt="0"/>
      <dgm:spPr/>
    </dgm:pt>
    <dgm:pt modelId="{FCE89753-BD5F-AB43-B555-D0663A0C9933}" type="pres">
      <dgm:prSet presAssocID="{076F840D-4017-4C51-BF5D-A598DC9281D9}" presName="compositeNode" presStyleCnt="0">
        <dgm:presLayoutVars>
          <dgm:bulletEnabled val="1"/>
        </dgm:presLayoutVars>
      </dgm:prSet>
      <dgm:spPr/>
    </dgm:pt>
    <dgm:pt modelId="{7E1BE09B-B299-0C4D-BBC4-32F31F82A565}" type="pres">
      <dgm:prSet presAssocID="{076F840D-4017-4C51-BF5D-A598DC9281D9}" presName="bgRect" presStyleLbl="bgAccFollowNode1" presStyleIdx="2" presStyleCnt="4"/>
      <dgm:spPr/>
    </dgm:pt>
    <dgm:pt modelId="{FFE16D40-1EC7-A34B-9766-63C460AD08C2}" type="pres">
      <dgm:prSet presAssocID="{21C820CE-7576-4A39-8A4D-D848E703CA75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6A9F7DBF-B2EF-2843-916E-DE0E3F0966D6}" type="pres">
      <dgm:prSet presAssocID="{076F840D-4017-4C51-BF5D-A598DC9281D9}" presName="bottomLine" presStyleLbl="alignNode1" presStyleIdx="5" presStyleCnt="8">
        <dgm:presLayoutVars/>
      </dgm:prSet>
      <dgm:spPr/>
    </dgm:pt>
    <dgm:pt modelId="{C9043A9A-EE60-EE45-825D-4DEF3B4182F9}" type="pres">
      <dgm:prSet presAssocID="{076F840D-4017-4C51-BF5D-A598DC9281D9}" presName="nodeText" presStyleLbl="bgAccFollowNode1" presStyleIdx="2" presStyleCnt="4">
        <dgm:presLayoutVars>
          <dgm:bulletEnabled val="1"/>
        </dgm:presLayoutVars>
      </dgm:prSet>
      <dgm:spPr/>
    </dgm:pt>
    <dgm:pt modelId="{E140A2AA-67CA-C945-A428-5C1D4FAF8778}" type="pres">
      <dgm:prSet presAssocID="{21C820CE-7576-4A39-8A4D-D848E703CA75}" presName="sibTrans" presStyleCnt="0"/>
      <dgm:spPr/>
    </dgm:pt>
    <dgm:pt modelId="{3BDF9A39-1126-A343-AB75-2897D203A592}" type="pres">
      <dgm:prSet presAssocID="{12F6160F-1A5C-496F-9228-FEC658C4672D}" presName="compositeNode" presStyleCnt="0">
        <dgm:presLayoutVars>
          <dgm:bulletEnabled val="1"/>
        </dgm:presLayoutVars>
      </dgm:prSet>
      <dgm:spPr/>
    </dgm:pt>
    <dgm:pt modelId="{F466CBCD-28A5-2142-A060-75A794D054E4}" type="pres">
      <dgm:prSet presAssocID="{12F6160F-1A5C-496F-9228-FEC658C4672D}" presName="bgRect" presStyleLbl="bgAccFollowNode1" presStyleIdx="3" presStyleCnt="4"/>
      <dgm:spPr/>
    </dgm:pt>
    <dgm:pt modelId="{FCBD5101-CC14-4C47-8669-0E195C9AC992}" type="pres">
      <dgm:prSet presAssocID="{8B3901F2-82AB-4D5F-AA84-C0D1B062D3C7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B11E1F69-E147-5D4B-9E03-018BCC7D4339}" type="pres">
      <dgm:prSet presAssocID="{12F6160F-1A5C-496F-9228-FEC658C4672D}" presName="bottomLine" presStyleLbl="alignNode1" presStyleIdx="7" presStyleCnt="8">
        <dgm:presLayoutVars/>
      </dgm:prSet>
      <dgm:spPr/>
    </dgm:pt>
    <dgm:pt modelId="{D1D1DD81-48E5-7446-89A3-FFF42B4BA932}" type="pres">
      <dgm:prSet presAssocID="{12F6160F-1A5C-496F-9228-FEC658C4672D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A14CE108-CD8B-D241-96F9-13C667CB5ABF}" type="presOf" srcId="{12F6160F-1A5C-496F-9228-FEC658C4672D}" destId="{F466CBCD-28A5-2142-A060-75A794D054E4}" srcOrd="0" destOrd="0" presId="urn:microsoft.com/office/officeart/2016/7/layout/BasicLinearProcessNumbered"/>
    <dgm:cxn modelId="{DD1D151B-A646-1B4F-A017-A2B098D3671D}" type="presOf" srcId="{F4A1048B-6522-44FB-98C8-E082C28CBF35}" destId="{FFB3112D-EC26-774E-991A-882C9D1AED91}" srcOrd="1" destOrd="0" presId="urn:microsoft.com/office/officeart/2016/7/layout/BasicLinearProcessNumbered"/>
    <dgm:cxn modelId="{5342F135-392D-5F4D-AE0C-5968C4D4713F}" type="presOf" srcId="{22C53BC9-2AD3-45BB-953F-050D91DE2B35}" destId="{76BB8783-889C-9745-96B0-A98FA4F42C5E}" srcOrd="0" destOrd="0" presId="urn:microsoft.com/office/officeart/2016/7/layout/BasicLinearProcessNumbered"/>
    <dgm:cxn modelId="{BE734B48-99C7-FD4D-8C0A-1FF67C4FB95A}" type="presOf" srcId="{2169AFCD-4A34-4D52-821C-19082EDD9E38}" destId="{12BC6EA3-A3E1-904C-AB4B-FB57053E2421}" srcOrd="0" destOrd="0" presId="urn:microsoft.com/office/officeart/2016/7/layout/BasicLinearProcessNumbered"/>
    <dgm:cxn modelId="{9821B462-7B8E-A94E-B6CC-E94B8A70A4E0}" type="presOf" srcId="{21C820CE-7576-4A39-8A4D-D848E703CA75}" destId="{FFE16D40-1EC7-A34B-9766-63C460AD08C2}" srcOrd="0" destOrd="0" presId="urn:microsoft.com/office/officeart/2016/7/layout/BasicLinearProcessNumbered"/>
    <dgm:cxn modelId="{4E096B66-1417-6845-97EB-89E9B3946EEC}" type="presOf" srcId="{8B3901F2-82AB-4D5F-AA84-C0D1B062D3C7}" destId="{FCBD5101-CC14-4C47-8669-0E195C9AC992}" srcOrd="0" destOrd="0" presId="urn:microsoft.com/office/officeart/2016/7/layout/BasicLinearProcessNumbered"/>
    <dgm:cxn modelId="{6426AC70-6E02-46B3-8A5A-72A87929AEB8}" srcId="{9C54093B-1632-44A2-B778-2032F2B7BF26}" destId="{F4A1048B-6522-44FB-98C8-E082C28CBF35}" srcOrd="1" destOrd="0" parTransId="{A3A1BCFB-7CFF-4D78-8746-2AA7D45B6F76}" sibTransId="{2169AFCD-4A34-4D52-821C-19082EDD9E38}"/>
    <dgm:cxn modelId="{26E2457D-32CF-A64B-833B-532BDC4F92CE}" type="presOf" srcId="{076F840D-4017-4C51-BF5D-A598DC9281D9}" destId="{C9043A9A-EE60-EE45-825D-4DEF3B4182F9}" srcOrd="1" destOrd="0" presId="urn:microsoft.com/office/officeart/2016/7/layout/BasicLinearProcessNumbered"/>
    <dgm:cxn modelId="{B7DC9084-57C4-F646-A825-309DAC799D05}" type="presOf" srcId="{076F840D-4017-4C51-BF5D-A598DC9281D9}" destId="{7E1BE09B-B299-0C4D-BBC4-32F31F82A565}" srcOrd="0" destOrd="0" presId="urn:microsoft.com/office/officeart/2016/7/layout/BasicLinearProcessNumbered"/>
    <dgm:cxn modelId="{5B25B593-A5B4-47C0-B772-3F5B13A66BC6}" srcId="{9C54093B-1632-44A2-B778-2032F2B7BF26}" destId="{22C53BC9-2AD3-45BB-953F-050D91DE2B35}" srcOrd="0" destOrd="0" parTransId="{58143DBE-42CD-4C06-B85E-9AB70AABD968}" sibTransId="{88D4D127-D308-426A-918D-780F8F11539B}"/>
    <dgm:cxn modelId="{4182B0AA-EDCF-5242-A63A-9B91E1505A08}" type="presOf" srcId="{88D4D127-D308-426A-918D-780F8F11539B}" destId="{3A608308-A15D-EF41-A8CC-7396A6CA3C68}" srcOrd="0" destOrd="0" presId="urn:microsoft.com/office/officeart/2016/7/layout/BasicLinearProcessNumbered"/>
    <dgm:cxn modelId="{9D1EAFAD-2A43-AB4C-86F7-B7B0BB04F74F}" type="presOf" srcId="{12F6160F-1A5C-496F-9228-FEC658C4672D}" destId="{D1D1DD81-48E5-7446-89A3-FFF42B4BA932}" srcOrd="1" destOrd="0" presId="urn:microsoft.com/office/officeart/2016/7/layout/BasicLinearProcessNumbered"/>
    <dgm:cxn modelId="{CEC6C0AD-0543-8945-AF79-12210C678077}" type="presOf" srcId="{F4A1048B-6522-44FB-98C8-E082C28CBF35}" destId="{BFCFF2E9-C466-FE49-873D-DFE9813DFC4B}" srcOrd="0" destOrd="0" presId="urn:microsoft.com/office/officeart/2016/7/layout/BasicLinearProcessNumbered"/>
    <dgm:cxn modelId="{DFAD50AF-C382-424C-9B2F-AF2F3B6F7FBE}" type="presOf" srcId="{9C54093B-1632-44A2-B778-2032F2B7BF26}" destId="{F1EA97E2-E6DE-5E4A-8B5E-3E44592ECF39}" srcOrd="0" destOrd="0" presId="urn:microsoft.com/office/officeart/2016/7/layout/BasicLinearProcessNumbered"/>
    <dgm:cxn modelId="{13C8B1B1-640F-44E1-8B7D-19CF1B55DC36}" srcId="{9C54093B-1632-44A2-B778-2032F2B7BF26}" destId="{076F840D-4017-4C51-BF5D-A598DC9281D9}" srcOrd="2" destOrd="0" parTransId="{414EDB1B-8237-443C-9C9B-6281ED130752}" sibTransId="{21C820CE-7576-4A39-8A4D-D848E703CA75}"/>
    <dgm:cxn modelId="{F54ADCC5-6F0C-AA44-8FD3-CD02376C461E}" type="presOf" srcId="{22C53BC9-2AD3-45BB-953F-050D91DE2B35}" destId="{B8FF7BD9-CB15-664F-BD7B-2DD7E996B7EB}" srcOrd="1" destOrd="0" presId="urn:microsoft.com/office/officeart/2016/7/layout/BasicLinearProcessNumbered"/>
    <dgm:cxn modelId="{508C60D6-A23F-464D-AC18-2C5DBF5E77AF}" srcId="{9C54093B-1632-44A2-B778-2032F2B7BF26}" destId="{12F6160F-1A5C-496F-9228-FEC658C4672D}" srcOrd="3" destOrd="0" parTransId="{F45CECE7-28EE-40B6-AF83-4F09FD5B0DC8}" sibTransId="{8B3901F2-82AB-4D5F-AA84-C0D1B062D3C7}"/>
    <dgm:cxn modelId="{BDD0838A-2C90-3B4F-B2EE-1682FE850D7F}" type="presParOf" srcId="{F1EA97E2-E6DE-5E4A-8B5E-3E44592ECF39}" destId="{C9957A9D-2C15-3E45-8CC7-0A6E976C4B93}" srcOrd="0" destOrd="0" presId="urn:microsoft.com/office/officeart/2016/7/layout/BasicLinearProcessNumbered"/>
    <dgm:cxn modelId="{8CE8C9B3-B322-2243-BCEF-0F38CCAA4D8B}" type="presParOf" srcId="{C9957A9D-2C15-3E45-8CC7-0A6E976C4B93}" destId="{76BB8783-889C-9745-96B0-A98FA4F42C5E}" srcOrd="0" destOrd="0" presId="urn:microsoft.com/office/officeart/2016/7/layout/BasicLinearProcessNumbered"/>
    <dgm:cxn modelId="{068B4695-7D31-7D45-B782-67B3FFD34B7D}" type="presParOf" srcId="{C9957A9D-2C15-3E45-8CC7-0A6E976C4B93}" destId="{3A608308-A15D-EF41-A8CC-7396A6CA3C68}" srcOrd="1" destOrd="0" presId="urn:microsoft.com/office/officeart/2016/7/layout/BasicLinearProcessNumbered"/>
    <dgm:cxn modelId="{333C2B53-5158-D441-93C6-18AE14E2EF40}" type="presParOf" srcId="{C9957A9D-2C15-3E45-8CC7-0A6E976C4B93}" destId="{19AAD560-CFC7-A54D-9D44-1B2D47915523}" srcOrd="2" destOrd="0" presId="urn:microsoft.com/office/officeart/2016/7/layout/BasicLinearProcessNumbered"/>
    <dgm:cxn modelId="{4CD5551F-A01B-4C40-B223-322FEA88DA4F}" type="presParOf" srcId="{C9957A9D-2C15-3E45-8CC7-0A6E976C4B93}" destId="{B8FF7BD9-CB15-664F-BD7B-2DD7E996B7EB}" srcOrd="3" destOrd="0" presId="urn:microsoft.com/office/officeart/2016/7/layout/BasicLinearProcessNumbered"/>
    <dgm:cxn modelId="{808FC8F0-309B-E141-8718-6686FC451602}" type="presParOf" srcId="{F1EA97E2-E6DE-5E4A-8B5E-3E44592ECF39}" destId="{E4BF53FC-220A-A44C-A2A1-74F1EB84A08C}" srcOrd="1" destOrd="0" presId="urn:microsoft.com/office/officeart/2016/7/layout/BasicLinearProcessNumbered"/>
    <dgm:cxn modelId="{1899EA09-5C80-184E-BE1B-69AF232B5D44}" type="presParOf" srcId="{F1EA97E2-E6DE-5E4A-8B5E-3E44592ECF39}" destId="{16FEB1E5-2C73-3D44-AE57-A696F16E1F09}" srcOrd="2" destOrd="0" presId="urn:microsoft.com/office/officeart/2016/7/layout/BasicLinearProcessNumbered"/>
    <dgm:cxn modelId="{04D0BA3E-8B50-D348-8163-46FB543194CB}" type="presParOf" srcId="{16FEB1E5-2C73-3D44-AE57-A696F16E1F09}" destId="{BFCFF2E9-C466-FE49-873D-DFE9813DFC4B}" srcOrd="0" destOrd="0" presId="urn:microsoft.com/office/officeart/2016/7/layout/BasicLinearProcessNumbered"/>
    <dgm:cxn modelId="{9ECDECD9-979C-EA4D-A65C-61777938788D}" type="presParOf" srcId="{16FEB1E5-2C73-3D44-AE57-A696F16E1F09}" destId="{12BC6EA3-A3E1-904C-AB4B-FB57053E2421}" srcOrd="1" destOrd="0" presId="urn:microsoft.com/office/officeart/2016/7/layout/BasicLinearProcessNumbered"/>
    <dgm:cxn modelId="{EE39AAC4-C76E-F545-8325-B15C5576A8E8}" type="presParOf" srcId="{16FEB1E5-2C73-3D44-AE57-A696F16E1F09}" destId="{1787283D-2481-CD43-AA32-C7A51554EDEA}" srcOrd="2" destOrd="0" presId="urn:microsoft.com/office/officeart/2016/7/layout/BasicLinearProcessNumbered"/>
    <dgm:cxn modelId="{7EF87EA2-DE5D-C04F-B3F9-EE89740B9579}" type="presParOf" srcId="{16FEB1E5-2C73-3D44-AE57-A696F16E1F09}" destId="{FFB3112D-EC26-774E-991A-882C9D1AED91}" srcOrd="3" destOrd="0" presId="urn:microsoft.com/office/officeart/2016/7/layout/BasicLinearProcessNumbered"/>
    <dgm:cxn modelId="{99156C04-5F87-7A40-B45D-7962AACFAAD9}" type="presParOf" srcId="{F1EA97E2-E6DE-5E4A-8B5E-3E44592ECF39}" destId="{10B83F54-AEE8-384F-B100-DF35B00052B8}" srcOrd="3" destOrd="0" presId="urn:microsoft.com/office/officeart/2016/7/layout/BasicLinearProcessNumbered"/>
    <dgm:cxn modelId="{CF43DFB6-5663-274F-AA29-E62DBE89FF5D}" type="presParOf" srcId="{F1EA97E2-E6DE-5E4A-8B5E-3E44592ECF39}" destId="{FCE89753-BD5F-AB43-B555-D0663A0C9933}" srcOrd="4" destOrd="0" presId="urn:microsoft.com/office/officeart/2016/7/layout/BasicLinearProcessNumbered"/>
    <dgm:cxn modelId="{6BF057A1-194F-0B4C-B29B-8AF77F910568}" type="presParOf" srcId="{FCE89753-BD5F-AB43-B555-D0663A0C9933}" destId="{7E1BE09B-B299-0C4D-BBC4-32F31F82A565}" srcOrd="0" destOrd="0" presId="urn:microsoft.com/office/officeart/2016/7/layout/BasicLinearProcessNumbered"/>
    <dgm:cxn modelId="{6AD643A7-420B-F042-97FE-54366DDBB915}" type="presParOf" srcId="{FCE89753-BD5F-AB43-B555-D0663A0C9933}" destId="{FFE16D40-1EC7-A34B-9766-63C460AD08C2}" srcOrd="1" destOrd="0" presId="urn:microsoft.com/office/officeart/2016/7/layout/BasicLinearProcessNumbered"/>
    <dgm:cxn modelId="{3178BE7B-83E0-394A-B977-5A30F4BBECD2}" type="presParOf" srcId="{FCE89753-BD5F-AB43-B555-D0663A0C9933}" destId="{6A9F7DBF-B2EF-2843-916E-DE0E3F0966D6}" srcOrd="2" destOrd="0" presId="urn:microsoft.com/office/officeart/2016/7/layout/BasicLinearProcessNumbered"/>
    <dgm:cxn modelId="{5D770FB9-E1A2-D74F-8310-BDAE8BCBF6B8}" type="presParOf" srcId="{FCE89753-BD5F-AB43-B555-D0663A0C9933}" destId="{C9043A9A-EE60-EE45-825D-4DEF3B4182F9}" srcOrd="3" destOrd="0" presId="urn:microsoft.com/office/officeart/2016/7/layout/BasicLinearProcessNumbered"/>
    <dgm:cxn modelId="{5B02FC56-8B64-4E4E-996F-DAAA59EFB982}" type="presParOf" srcId="{F1EA97E2-E6DE-5E4A-8B5E-3E44592ECF39}" destId="{E140A2AA-67CA-C945-A428-5C1D4FAF8778}" srcOrd="5" destOrd="0" presId="urn:microsoft.com/office/officeart/2016/7/layout/BasicLinearProcessNumbered"/>
    <dgm:cxn modelId="{EAE3C3F9-754A-1F45-BAA4-7E1B151BEDDA}" type="presParOf" srcId="{F1EA97E2-E6DE-5E4A-8B5E-3E44592ECF39}" destId="{3BDF9A39-1126-A343-AB75-2897D203A592}" srcOrd="6" destOrd="0" presId="urn:microsoft.com/office/officeart/2016/7/layout/BasicLinearProcessNumbered"/>
    <dgm:cxn modelId="{C4B7D6B0-1CDF-7341-B501-41FD394B64E2}" type="presParOf" srcId="{3BDF9A39-1126-A343-AB75-2897D203A592}" destId="{F466CBCD-28A5-2142-A060-75A794D054E4}" srcOrd="0" destOrd="0" presId="urn:microsoft.com/office/officeart/2016/7/layout/BasicLinearProcessNumbered"/>
    <dgm:cxn modelId="{47B7395E-320D-BE48-9DE1-A4CB19BE8469}" type="presParOf" srcId="{3BDF9A39-1126-A343-AB75-2897D203A592}" destId="{FCBD5101-CC14-4C47-8669-0E195C9AC992}" srcOrd="1" destOrd="0" presId="urn:microsoft.com/office/officeart/2016/7/layout/BasicLinearProcessNumbered"/>
    <dgm:cxn modelId="{84A7AC64-11A3-AA40-B9B3-F12EFF555753}" type="presParOf" srcId="{3BDF9A39-1126-A343-AB75-2897D203A592}" destId="{B11E1F69-E147-5D4B-9E03-018BCC7D4339}" srcOrd="2" destOrd="0" presId="urn:microsoft.com/office/officeart/2016/7/layout/BasicLinearProcessNumbered"/>
    <dgm:cxn modelId="{AD330118-2F04-C248-B315-4B71C7DD2D4C}" type="presParOf" srcId="{3BDF9A39-1126-A343-AB75-2897D203A592}" destId="{D1D1DD81-48E5-7446-89A3-FFF42B4BA932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BB8783-889C-9745-96B0-A98FA4F42C5E}">
      <dsp:nvSpPr>
        <dsp:cNvPr id="0" name=""/>
        <dsp:cNvSpPr/>
      </dsp:nvSpPr>
      <dsp:spPr>
        <a:xfrm>
          <a:off x="3080" y="464830"/>
          <a:ext cx="2444055" cy="342167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Identify your ideal customer.</a:t>
          </a:r>
          <a:r>
            <a:rPr lang="en-GB" sz="2500" kern="1200"/>
            <a:t> </a:t>
          </a:r>
          <a:endParaRPr lang="en-US" sz="2500" kern="1200"/>
        </a:p>
      </dsp:txBody>
      <dsp:txXfrm>
        <a:off x="3080" y="1765067"/>
        <a:ext cx="2444055" cy="2053006"/>
      </dsp:txXfrm>
    </dsp:sp>
    <dsp:sp modelId="{3A608308-A15D-EF41-A8CC-7396A6CA3C68}">
      <dsp:nvSpPr>
        <dsp:cNvPr id="0" name=""/>
        <dsp:cNvSpPr/>
      </dsp:nvSpPr>
      <dsp:spPr>
        <a:xfrm>
          <a:off x="711856" y="806997"/>
          <a:ext cx="1026503" cy="102650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62184" y="957325"/>
        <a:ext cx="725847" cy="725847"/>
      </dsp:txXfrm>
    </dsp:sp>
    <dsp:sp modelId="{19AAD560-CFC7-A54D-9D44-1B2D47915523}">
      <dsp:nvSpPr>
        <dsp:cNvPr id="0" name=""/>
        <dsp:cNvSpPr/>
      </dsp:nvSpPr>
      <dsp:spPr>
        <a:xfrm>
          <a:off x="3080" y="3886435"/>
          <a:ext cx="2444055" cy="72"/>
        </a:xfrm>
        <a:prstGeom prst="rect">
          <a:avLst/>
        </a:prstGeom>
        <a:solidFill>
          <a:schemeClr val="accent2">
            <a:hueOff val="920516"/>
            <a:satOff val="-2642"/>
            <a:lumOff val="-4230"/>
            <a:alphaOff val="0"/>
          </a:schemeClr>
        </a:solidFill>
        <a:ln w="19050" cap="flat" cmpd="sng" algn="ctr">
          <a:solidFill>
            <a:schemeClr val="accent2">
              <a:hueOff val="920516"/>
              <a:satOff val="-2642"/>
              <a:lumOff val="-42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CFF2E9-C466-FE49-873D-DFE9813DFC4B}">
      <dsp:nvSpPr>
        <dsp:cNvPr id="0" name=""/>
        <dsp:cNvSpPr/>
      </dsp:nvSpPr>
      <dsp:spPr>
        <a:xfrm>
          <a:off x="2691541" y="464830"/>
          <a:ext cx="2444055" cy="3421677"/>
        </a:xfrm>
        <a:prstGeom prst="rect">
          <a:avLst/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Develop a sales process.</a:t>
          </a:r>
          <a:r>
            <a:rPr lang="en-GB" sz="2500" kern="1200"/>
            <a:t> </a:t>
          </a:r>
          <a:endParaRPr lang="en-US" sz="2500" kern="1200"/>
        </a:p>
      </dsp:txBody>
      <dsp:txXfrm>
        <a:off x="2691541" y="1765067"/>
        <a:ext cx="2444055" cy="2053006"/>
      </dsp:txXfrm>
    </dsp:sp>
    <dsp:sp modelId="{12BC6EA3-A3E1-904C-AB4B-FB57053E2421}">
      <dsp:nvSpPr>
        <dsp:cNvPr id="0" name=""/>
        <dsp:cNvSpPr/>
      </dsp:nvSpPr>
      <dsp:spPr>
        <a:xfrm>
          <a:off x="3400317" y="806997"/>
          <a:ext cx="1026503" cy="1026503"/>
        </a:xfrm>
        <a:prstGeom prst="ellipse">
          <a:avLst/>
        </a:prstGeom>
        <a:solidFill>
          <a:schemeClr val="accent2">
            <a:hueOff val="1841033"/>
            <a:satOff val="-5284"/>
            <a:lumOff val="-8460"/>
            <a:alphaOff val="0"/>
          </a:schemeClr>
        </a:solidFill>
        <a:ln w="19050" cap="flat" cmpd="sng" algn="ctr">
          <a:solidFill>
            <a:schemeClr val="accent2">
              <a:hueOff val="1841033"/>
              <a:satOff val="-5284"/>
              <a:lumOff val="-84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550645" y="957325"/>
        <a:ext cx="725847" cy="725847"/>
      </dsp:txXfrm>
    </dsp:sp>
    <dsp:sp modelId="{1787283D-2481-CD43-AA32-C7A51554EDEA}">
      <dsp:nvSpPr>
        <dsp:cNvPr id="0" name=""/>
        <dsp:cNvSpPr/>
      </dsp:nvSpPr>
      <dsp:spPr>
        <a:xfrm>
          <a:off x="2691541" y="3886435"/>
          <a:ext cx="2444055" cy="72"/>
        </a:xfrm>
        <a:prstGeom prst="rect">
          <a:avLst/>
        </a:prstGeom>
        <a:solidFill>
          <a:schemeClr val="accent2">
            <a:hueOff val="2761549"/>
            <a:satOff val="-7926"/>
            <a:lumOff val="-12690"/>
            <a:alphaOff val="0"/>
          </a:schemeClr>
        </a:solidFill>
        <a:ln w="19050" cap="flat" cmpd="sng" algn="ctr">
          <a:solidFill>
            <a:schemeClr val="accent2">
              <a:hueOff val="2761549"/>
              <a:satOff val="-7926"/>
              <a:lumOff val="-126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1BE09B-B299-0C4D-BBC4-32F31F82A565}">
      <dsp:nvSpPr>
        <dsp:cNvPr id="0" name=""/>
        <dsp:cNvSpPr/>
      </dsp:nvSpPr>
      <dsp:spPr>
        <a:xfrm>
          <a:off x="5380002" y="464830"/>
          <a:ext cx="2444055" cy="3421677"/>
        </a:xfrm>
        <a:prstGeom prst="rect">
          <a:avLst/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Build relationships.</a:t>
          </a:r>
          <a:r>
            <a:rPr lang="en-GB" sz="2500" kern="1200"/>
            <a:t> </a:t>
          </a:r>
          <a:endParaRPr lang="en-US" sz="2500" kern="1200"/>
        </a:p>
      </dsp:txBody>
      <dsp:txXfrm>
        <a:off x="5380002" y="1765067"/>
        <a:ext cx="2444055" cy="2053006"/>
      </dsp:txXfrm>
    </dsp:sp>
    <dsp:sp modelId="{FFE16D40-1EC7-A34B-9766-63C460AD08C2}">
      <dsp:nvSpPr>
        <dsp:cNvPr id="0" name=""/>
        <dsp:cNvSpPr/>
      </dsp:nvSpPr>
      <dsp:spPr>
        <a:xfrm>
          <a:off x="6088778" y="806997"/>
          <a:ext cx="1026503" cy="1026503"/>
        </a:xfrm>
        <a:prstGeom prst="ellipse">
          <a:avLst/>
        </a:prstGeom>
        <a:solidFill>
          <a:schemeClr val="accent2">
            <a:hueOff val="3682065"/>
            <a:satOff val="-10567"/>
            <a:lumOff val="-16919"/>
            <a:alphaOff val="0"/>
          </a:schemeClr>
        </a:solidFill>
        <a:ln w="19050" cap="flat" cmpd="sng" algn="ctr">
          <a:solidFill>
            <a:schemeClr val="accent2">
              <a:hueOff val="3682065"/>
              <a:satOff val="-10567"/>
              <a:lumOff val="-169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239106" y="957325"/>
        <a:ext cx="725847" cy="725847"/>
      </dsp:txXfrm>
    </dsp:sp>
    <dsp:sp modelId="{6A9F7DBF-B2EF-2843-916E-DE0E3F0966D6}">
      <dsp:nvSpPr>
        <dsp:cNvPr id="0" name=""/>
        <dsp:cNvSpPr/>
      </dsp:nvSpPr>
      <dsp:spPr>
        <a:xfrm>
          <a:off x="5380002" y="3886435"/>
          <a:ext cx="2444055" cy="72"/>
        </a:xfrm>
        <a:prstGeom prst="rect">
          <a:avLst/>
        </a:prstGeom>
        <a:solidFill>
          <a:schemeClr val="accent2">
            <a:hueOff val="4602581"/>
            <a:satOff val="-13209"/>
            <a:lumOff val="-21149"/>
            <a:alphaOff val="0"/>
          </a:schemeClr>
        </a:solidFill>
        <a:ln w="19050" cap="flat" cmpd="sng" algn="ctr">
          <a:solidFill>
            <a:schemeClr val="accent2">
              <a:hueOff val="4602581"/>
              <a:satOff val="-13209"/>
              <a:lumOff val="-211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66CBCD-28A5-2142-A060-75A794D054E4}">
      <dsp:nvSpPr>
        <dsp:cNvPr id="0" name=""/>
        <dsp:cNvSpPr/>
      </dsp:nvSpPr>
      <dsp:spPr>
        <a:xfrm>
          <a:off x="8068463" y="464830"/>
          <a:ext cx="2444055" cy="3421677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Focus on customer retention.</a:t>
          </a:r>
          <a:endParaRPr lang="en-US" sz="2500" kern="1200"/>
        </a:p>
      </dsp:txBody>
      <dsp:txXfrm>
        <a:off x="8068463" y="1765067"/>
        <a:ext cx="2444055" cy="2053006"/>
      </dsp:txXfrm>
    </dsp:sp>
    <dsp:sp modelId="{FCBD5101-CC14-4C47-8669-0E195C9AC992}">
      <dsp:nvSpPr>
        <dsp:cNvPr id="0" name=""/>
        <dsp:cNvSpPr/>
      </dsp:nvSpPr>
      <dsp:spPr>
        <a:xfrm>
          <a:off x="8777239" y="806997"/>
          <a:ext cx="1026503" cy="1026503"/>
        </a:xfrm>
        <a:prstGeom prst="ellipse">
          <a:avLst/>
        </a:prstGeom>
        <a:solidFill>
          <a:schemeClr val="accent2">
            <a:hueOff val="5523098"/>
            <a:satOff val="-15851"/>
            <a:lumOff val="-25379"/>
            <a:alphaOff val="0"/>
          </a:schemeClr>
        </a:solidFill>
        <a:ln w="19050" cap="flat" cmpd="sng" algn="ctr">
          <a:solidFill>
            <a:schemeClr val="accent2">
              <a:hueOff val="5523098"/>
              <a:satOff val="-15851"/>
              <a:lumOff val="-253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8927567" y="957325"/>
        <a:ext cx="725847" cy="725847"/>
      </dsp:txXfrm>
    </dsp:sp>
    <dsp:sp modelId="{B11E1F69-E147-5D4B-9E03-018BCC7D4339}">
      <dsp:nvSpPr>
        <dsp:cNvPr id="0" name=""/>
        <dsp:cNvSpPr/>
      </dsp:nvSpPr>
      <dsp:spPr>
        <a:xfrm>
          <a:off x="8068463" y="3886435"/>
          <a:ext cx="2444055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11A1B-19D5-2762-34C7-228787FEFE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5118BE-3A46-32D6-08A4-C2A21137DA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13F05B-0A3A-D859-7122-155A6DC44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6DB1-804C-F242-8041-1E566BC278E5}" type="datetimeFigureOut">
              <a:rPr lang="en-US" smtClean="0"/>
              <a:t>2/9/25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999DB4-1DBF-CB85-D95B-6440CE78D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DA9B27-1229-0A4D-565C-4D7013B95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81B86-8D3F-0045-9F7C-25214CAAB6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795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CF30C-D83C-010F-68FD-784A4F32E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7EFE4-1AFC-83E0-06CE-77875B836E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15DF9A-4E53-17D1-E0FE-48C05690B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6DB1-804C-F242-8041-1E566BC278E5}" type="datetimeFigureOut">
              <a:rPr lang="en-US" smtClean="0"/>
              <a:t>2/9/25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AD1943-D232-127F-4882-757B2240A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D7B93E-8868-5813-CB76-BE64024ED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81B86-8D3F-0045-9F7C-25214CAAB6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452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A4B77-5113-47AC-71E1-94CFE9617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9680A6-0A64-1C12-16F6-840B327C05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AA3AE2-7BF4-55AC-572B-449E2D9B7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6DB1-804C-F242-8041-1E566BC278E5}" type="datetimeFigureOut">
              <a:rPr lang="en-US" smtClean="0"/>
              <a:t>2/9/25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7C0685-6908-E379-35D8-E4CD7F4625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22C29C-60F5-A226-08E0-D7F64C13F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81B86-8D3F-0045-9F7C-25214CAAB6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316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D5F04-4B95-CAD8-0659-E8FF6BEAD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41B593-4286-2DD6-7D32-D82DEC7080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24B747-05C3-7D86-B6AC-F95DB9E5FC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641D99-6F89-5194-71D4-43E631FE2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6DB1-804C-F242-8041-1E566BC278E5}" type="datetimeFigureOut">
              <a:rPr lang="en-US" smtClean="0"/>
              <a:t>2/9/25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870C08-95D6-3891-0A2C-5C441B708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5AC27C-EEDB-97D4-8DCD-D3FEFD2D3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81B86-8D3F-0045-9F7C-25214CAAB6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108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D013E-51C0-1F77-0C6A-240DD7F1CD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AE534-F26A-DCED-5ACA-BA5EFC8F3E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4A4B51-C8F1-A70E-F33A-649C8995BE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A36E3F-F0F0-7443-B854-0FF3ACAC2B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659804-3A4A-5839-23D9-B92E1C8277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DE4A9D-BAD1-38D0-7CCC-9605313F8E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6DB1-804C-F242-8041-1E566BC278E5}" type="datetimeFigureOut">
              <a:rPr lang="en-US" smtClean="0"/>
              <a:t>2/9/25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8DA423-B518-0E9F-6BA2-CBFBB2CAC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F2918C-B380-C311-7265-D8C30B5E9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81B86-8D3F-0045-9F7C-25214CAAB6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2170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92956-9E8F-89C1-C458-A3865B513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348912-8A62-D4B4-64DE-D177E5E52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6DB1-804C-F242-8041-1E566BC278E5}" type="datetimeFigureOut">
              <a:rPr lang="en-US" smtClean="0"/>
              <a:t>2/9/25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3DC47E-4223-1D7F-2EF4-866AF41D3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FDB90C-7840-6A2D-3EE2-41130E65D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81B86-8D3F-0045-9F7C-25214CAAB6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810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D6183F-40C5-AE1A-BA02-CDA8529B7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6DB1-804C-F242-8041-1E566BC278E5}" type="datetimeFigureOut">
              <a:rPr lang="en-US" smtClean="0"/>
              <a:t>2/9/25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E6BBCC-6E8A-AE78-D0A3-947EA5225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44FD12-EC3F-2047-92BD-6729CE411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81B86-8D3F-0045-9F7C-25214CAAB6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039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18FC3-C350-89F0-9D04-117D8EB5A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DE60B-90F9-9CA8-5ADF-BA2B9F6B1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2777B9-18F5-D728-22E7-8EC9E88B19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C6312C-CBC1-78AF-75E3-DD1C12C3B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6DB1-804C-F242-8041-1E566BC278E5}" type="datetimeFigureOut">
              <a:rPr lang="en-US" smtClean="0"/>
              <a:t>2/9/25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68983A-E84B-3CD5-0A7F-727E299CF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F7C7E2-7FC2-FD6D-B29A-6D5434BF4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81B86-8D3F-0045-9F7C-25214CAAB6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293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E348F-5B58-4F94-B59D-826CB2E75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D22CFC-D94B-63B3-258F-0E41FCA703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55D9B3-8A46-5137-8C7A-667302D1D4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A0D916-9326-AF02-9865-E1D9D6ED7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6DB1-804C-F242-8041-1E566BC278E5}" type="datetimeFigureOut">
              <a:rPr lang="en-US" smtClean="0"/>
              <a:t>2/9/25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B1FBB3-4519-3BD7-498B-70A7B46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3BD729-66C2-F15B-2555-4D9B751C2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81B86-8D3F-0045-9F7C-25214CAAB6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936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81F7D-6A27-3C1A-46D3-D2001F90D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DA5D93-4BE6-19AD-B918-5306764236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FFCFFD-5CF6-3A68-2D38-C997923D7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6DB1-804C-F242-8041-1E566BC278E5}" type="datetimeFigureOut">
              <a:rPr lang="en-US" smtClean="0"/>
              <a:t>2/9/25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6FC7A-459A-C29F-27DD-509194E60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2BC6C-2E50-E251-6BF1-9BF61C498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81B86-8D3F-0045-9F7C-25214CAAB6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772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6A4C99-6A54-F82E-E5DA-0FB341F28E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B9F0CD-DB83-A44C-6152-026CA64227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9F170C-2819-A282-9050-79BF25ABA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6DB1-804C-F242-8041-1E566BC278E5}" type="datetimeFigureOut">
              <a:rPr lang="en-US" smtClean="0"/>
              <a:t>2/9/25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FADD38-2197-9DF9-9452-7A48997EE4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8D70AA-4DBF-01EE-983E-84B47C322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81B86-8D3F-0045-9F7C-25214CAAB6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58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2832506-B5E9-797D-4139-9F3A599D8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764108-1B29-6171-F0D6-A022EF7BEE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B5F32-E1F4-5EF9-F325-976383F02B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506DB1-804C-F242-8041-1E566BC278E5}" type="datetimeFigureOut">
              <a:rPr lang="en-US" smtClean="0"/>
              <a:t>2/9/25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7B65C-0249-1B2F-5C74-AFDECDC87B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6B323D-123C-F578-5D10-661D621E19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681B86-8D3F-0045-9F7C-25214CAAB6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850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AD76F3E-3A97-486B-B402-44400A8B9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77B317-D118-9258-8527-5CC829BC7A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093788"/>
            <a:ext cx="10506455" cy="2967208"/>
          </a:xfrm>
        </p:spPr>
        <p:txBody>
          <a:bodyPr>
            <a:normAutofit/>
          </a:bodyPr>
          <a:lstStyle/>
          <a:p>
            <a:pPr algn="l"/>
            <a:r>
              <a:rPr lang="en-GB" sz="8000"/>
              <a:t>Market Research</a:t>
            </a:r>
            <a:endParaRPr lang="en-US" sz="8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FB7C20-C6F5-D94A-0EFA-4C97BA1336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00924" y="4619624"/>
            <a:ext cx="3946779" cy="1038225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Sports Development Entrepreneur </a:t>
            </a:r>
            <a:endParaRPr lang="en-US"/>
          </a:p>
          <a:p>
            <a:pPr algn="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91F6B52-91F4-4AEB-B6DB-29FEBCF28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433116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CD6F061-7C53-44F4-9794-953DB70A4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46882" y="2348839"/>
            <a:ext cx="54864" cy="394677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909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9104EB-DAE6-2AB0-E89A-C3C606418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/>
              <a:t>Market Research</a:t>
            </a:r>
            <a:endParaRPr lang="en-US" sz="40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CFCDF-FAC8-B777-A9FF-EA53CE636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GB" sz="2200" b="1"/>
              <a:t>Definition:</a:t>
            </a:r>
            <a:r>
              <a:rPr lang="en-GB" sz="2200"/>
              <a:t> Market research is the systematic process of gathering, analysing, and interpreting information about a target market, competitors, and the overall market environment. It helps businesses understand customer needs, preferences, and behaviour to make informed decisions.</a:t>
            </a:r>
          </a:p>
          <a:p>
            <a:r>
              <a:rPr lang="en-GB" sz="2200" b="1"/>
              <a:t>Kotler &amp; Keller (2016)</a:t>
            </a:r>
            <a:r>
              <a:rPr lang="en-GB" sz="2200"/>
              <a:t>: Define market research as "the function that links the consumer, customer, and public to the marketer through information". They emphasize its role in identifying and defining marketing opportunities and problems.</a:t>
            </a: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40968330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F41FBE-D40E-8670-C63B-616AF4893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/>
              <a:t>Key Areas of Market Research</a:t>
            </a:r>
            <a:endParaRPr lang="en-US" sz="40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6FBD9-1B20-E586-F760-D5C096125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GB" sz="2200" b="1"/>
              <a:t>Market Analysis:</a:t>
            </a:r>
            <a:r>
              <a:rPr lang="en-GB" sz="2200"/>
              <a:t> Understanding market size, trends, growth potential, and competitive landscape. </a:t>
            </a:r>
          </a:p>
          <a:p>
            <a:r>
              <a:rPr lang="en-GB" sz="2200" b="1"/>
              <a:t>Customer Research:</a:t>
            </a:r>
            <a:r>
              <a:rPr lang="en-GB" sz="2200"/>
              <a:t> Identifying customer needs, preferences, motivations, and purchasing behaviour. </a:t>
            </a:r>
          </a:p>
          <a:p>
            <a:r>
              <a:rPr lang="en-GB" sz="2200" b="1"/>
              <a:t>Competitive Analysis:</a:t>
            </a:r>
            <a:r>
              <a:rPr lang="en-GB" sz="2200"/>
              <a:t> Analysing competitors' strengths, weaknesses, strategies, and market share.</a:t>
            </a:r>
          </a:p>
          <a:p>
            <a:r>
              <a:rPr lang="en-GB" sz="2200"/>
              <a:t> </a:t>
            </a:r>
            <a:r>
              <a:rPr lang="en-GB" sz="2200" b="1"/>
              <a:t>Product Research:</a:t>
            </a:r>
            <a:r>
              <a:rPr lang="en-GB" sz="2200"/>
              <a:t> Evaluating product features, design, pricing, and potential demand. </a:t>
            </a:r>
          </a:p>
          <a:p>
            <a:r>
              <a:rPr lang="en-GB" sz="2200" b="1"/>
              <a:t>Marketing Research:</a:t>
            </a:r>
            <a:r>
              <a:rPr lang="en-GB" sz="2200"/>
              <a:t> Assessing the effectiveness of marketing campaigns and channels.</a:t>
            </a: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300494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00EF4F-3026-5C57-AF33-029D743FC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/>
              <a:t>Market Segmentation</a:t>
            </a:r>
            <a:endParaRPr lang="en-US" sz="40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B58E8-E542-2904-2A51-F6DE85BCE6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GB" sz="2200" b="1"/>
              <a:t>Definition:</a:t>
            </a:r>
            <a:r>
              <a:rPr lang="en-GB" sz="2200"/>
              <a:t> Market segmentation is the process of dividing a broad consumer or business market into sub-groups of consumers based on shared characteristics.</a:t>
            </a:r>
          </a:p>
          <a:p>
            <a:r>
              <a:rPr lang="en-GB" sz="2200"/>
              <a:t>This allows businesses to tailor their marketing efforts to specific segments.   </a:t>
            </a:r>
          </a:p>
          <a:p>
            <a:pPr lvl="1"/>
            <a:r>
              <a:rPr lang="en-GB" sz="2200" b="1"/>
              <a:t>Smith (1956)</a:t>
            </a:r>
            <a:r>
              <a:rPr lang="en-GB" sz="2200"/>
              <a:t>: Introduced the concept of market segmentation as a way to "divide and conquer" markets by recognizing heterogeneous demand. </a:t>
            </a:r>
          </a:p>
          <a:p>
            <a:pPr lvl="1"/>
            <a:r>
              <a:rPr lang="en-GB" sz="2200" b="1"/>
              <a:t>Wedel &amp; Kamakura (2012)</a:t>
            </a:r>
            <a:r>
              <a:rPr lang="en-GB" sz="2200"/>
              <a:t>: Highlight the importance of segmentation for developing effective marketing strategies and delivering value to specific customer groups.</a:t>
            </a: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3487939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8E127C-E45D-C8E0-10CD-A580C5946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/>
              <a:t>Segmentation Variables</a:t>
            </a:r>
            <a:endParaRPr lang="en-US" sz="40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775D0-8D66-FC44-49A0-5FFFD944E0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GB" sz="3200" b="1" dirty="0"/>
              <a:t>Demographic:</a:t>
            </a:r>
            <a:r>
              <a:rPr lang="en-GB" sz="3200" dirty="0"/>
              <a:t> Age, gender, income, education, occupation, etc</a:t>
            </a:r>
          </a:p>
          <a:p>
            <a:r>
              <a:rPr lang="en-GB" sz="3200" b="1" dirty="0"/>
              <a:t>Geographic:</a:t>
            </a:r>
            <a:r>
              <a:rPr lang="en-GB" sz="3200" dirty="0"/>
              <a:t> Location, region, urban/rural, climate, etc.</a:t>
            </a:r>
          </a:p>
          <a:p>
            <a:r>
              <a:rPr lang="en-GB" sz="3200" b="1" dirty="0"/>
              <a:t>Psychographic:</a:t>
            </a:r>
            <a:r>
              <a:rPr lang="en-GB" sz="3200" dirty="0"/>
              <a:t> Lifestyle, personality, values, interests, attitudes, etc. </a:t>
            </a:r>
          </a:p>
          <a:p>
            <a:r>
              <a:rPr lang="en-GB" sz="3200" b="1" dirty="0" err="1"/>
              <a:t>Behavioral</a:t>
            </a:r>
            <a:r>
              <a:rPr lang="en-GB" sz="3200" b="1" dirty="0"/>
              <a:t>:</a:t>
            </a:r>
            <a:r>
              <a:rPr lang="en-GB" sz="3200" dirty="0"/>
              <a:t> Purchasing habits, brand loyalty, usage rate, etc.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351428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F7F64A-16C7-6B17-535A-727BAA1CF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3700"/>
              <a:t>Setting Up a Business Using Market Research and Segmentation</a:t>
            </a:r>
            <a:endParaRPr lang="en-US" sz="37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62C21-B614-5975-7359-5523C90C84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200" b="1"/>
              <a:t>Idea Generation and Validation:</a:t>
            </a:r>
            <a:r>
              <a:rPr lang="en-GB" sz="2200"/>
              <a:t> </a:t>
            </a:r>
          </a:p>
          <a:p>
            <a:pPr lvl="1"/>
            <a:r>
              <a:rPr lang="en-GB" sz="2200"/>
              <a:t>Conduct market research to identify unmet needs or gaps in the market.</a:t>
            </a:r>
          </a:p>
          <a:p>
            <a:pPr lvl="1"/>
            <a:r>
              <a:rPr lang="en-GB" sz="2200"/>
              <a:t>Use segmentation to understand the specific needs and preferences of potential customer groups.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/>
              <a:t>Business Plan Development:</a:t>
            </a:r>
            <a:r>
              <a:rPr lang="en-GB" sz="2200"/>
              <a:t> </a:t>
            </a:r>
          </a:p>
          <a:p>
            <a:pPr lvl="1"/>
            <a:r>
              <a:rPr lang="en-GB" sz="2200"/>
              <a:t>Define your target market segment(s) based on your research.</a:t>
            </a:r>
          </a:p>
          <a:p>
            <a:pPr lvl="1"/>
            <a:r>
              <a:rPr lang="en-GB" sz="2200"/>
              <a:t>Develop a unique selling proposition (USP) that addresses the needs of your target segment(s).</a:t>
            </a:r>
          </a:p>
          <a:p>
            <a:pPr lvl="1"/>
            <a:r>
              <a:rPr lang="en-GB" sz="2200"/>
              <a:t>Create a marketing mix (product, price, place, promotion) tailored to your target segment(s).</a:t>
            </a:r>
          </a:p>
          <a:p>
            <a:pPr lvl="1"/>
            <a:endParaRPr lang="en-GB" sz="2200"/>
          </a:p>
          <a:p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29396319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E16C4-9EE5-4E5F-DF5A-43FB80DEBF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Product/Service Development:</a:t>
            </a:r>
            <a:r>
              <a:rPr lang="en-GB" sz="2400" dirty="0"/>
              <a:t> </a:t>
            </a:r>
          </a:p>
          <a:p>
            <a:pPr lvl="1"/>
            <a:r>
              <a:rPr lang="en-GB" dirty="0"/>
              <a:t>Design your product or service to meet the specific needs and preferences of your target segment(s).</a:t>
            </a:r>
          </a:p>
          <a:p>
            <a:pPr lvl="1"/>
            <a:r>
              <a:rPr lang="en-GB" dirty="0"/>
              <a:t>Conduct product testing and gather feedback from your target segment(s).</a:t>
            </a:r>
          </a:p>
          <a:p>
            <a:pPr lvl="1"/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Marketing and Sales:</a:t>
            </a:r>
            <a:r>
              <a:rPr lang="en-GB" sz="2400" dirty="0"/>
              <a:t> </a:t>
            </a:r>
          </a:p>
          <a:p>
            <a:pPr lvl="1"/>
            <a:r>
              <a:rPr lang="en-GB" dirty="0"/>
              <a:t>Use targeted marketing campaigns to reach your specific segment(s).</a:t>
            </a:r>
          </a:p>
          <a:p>
            <a:pPr lvl="1"/>
            <a:r>
              <a:rPr lang="en-GB" dirty="0"/>
              <a:t>Develop sales strategies that resonate with your target segment(s).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211172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0ED09-C0F0-45B3-EC53-4FCA94867F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GB" sz="2200" b="1"/>
              <a:t>Customer Relationship Management:</a:t>
            </a:r>
            <a:r>
              <a:rPr lang="en-GB" sz="2200"/>
              <a:t> </a:t>
            </a:r>
          </a:p>
          <a:p>
            <a:pPr lvl="1"/>
            <a:r>
              <a:rPr lang="en-GB" sz="2200"/>
              <a:t>Build strong relationships with your customers by understanding their needs and preferences.</a:t>
            </a:r>
          </a:p>
          <a:p>
            <a:pPr lvl="1"/>
            <a:r>
              <a:rPr lang="en-GB" sz="2200"/>
              <a:t>Use customer feedback to improve your products, services, and marketing efforts.</a:t>
            </a:r>
          </a:p>
          <a:p>
            <a:r>
              <a:rPr lang="en-GB" sz="2200" b="1"/>
              <a:t>Additional Considerations</a:t>
            </a:r>
            <a:endParaRPr lang="en-GB" sz="2200"/>
          </a:p>
          <a:p>
            <a:pPr lvl="1"/>
            <a:r>
              <a:rPr lang="en-GB" sz="2200" b="1"/>
              <a:t>Market Research Methods:</a:t>
            </a:r>
            <a:r>
              <a:rPr lang="en-GB" sz="2200"/>
              <a:t> Surveys, interviews, focus groups, observations, experiments, data analysis.</a:t>
            </a:r>
          </a:p>
          <a:p>
            <a:pPr lvl="1"/>
            <a:r>
              <a:rPr lang="en-GB" sz="2200" b="1"/>
              <a:t>Data Analysis:</a:t>
            </a:r>
            <a:r>
              <a:rPr lang="en-GB" sz="2200"/>
              <a:t> Statistical analysis, qualitative analysis, data visualization.</a:t>
            </a:r>
          </a:p>
          <a:p>
            <a:pPr lvl="1"/>
            <a:r>
              <a:rPr lang="en-GB" sz="2200" b="1"/>
              <a:t>Ethical Considerations:</a:t>
            </a:r>
            <a:r>
              <a:rPr lang="en-GB" sz="2200"/>
              <a:t> Privacy, confidentiality, data security.</a:t>
            </a:r>
          </a:p>
          <a:p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27029410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262A2A1-DB91-7593-1232-C980417E1F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r>
              <a:rPr lang="en-GB" sz="6600"/>
              <a:t>Sales and Marketing</a:t>
            </a:r>
            <a:endParaRPr lang="en-US" sz="660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FE467EB-6B7A-6E1F-E052-028D8846AB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6680"/>
          </a:xfrm>
        </p:spPr>
        <p:txBody>
          <a:bodyPr>
            <a:normAutofit/>
          </a:bodyPr>
          <a:lstStyle/>
          <a:p>
            <a:pPr algn="l"/>
            <a:endParaRPr lang="en-US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25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0C206-CC4C-BB6D-9DBF-D30D95C28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/>
              <a:t>Foundational Concepts</a:t>
            </a:r>
            <a:endParaRPr lang="en-US" sz="40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194D2-278C-1825-F9C9-58A5999AC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GB" sz="2200" b="1"/>
              <a:t>Marketing:</a:t>
            </a:r>
            <a:r>
              <a:rPr lang="en-GB" sz="2200"/>
              <a:t> The process of creating, communicating, and delivering value to customers while managing customer relationships in ways that benefit the organization and its stakeholders. (American Marketing Association)   </a:t>
            </a:r>
          </a:p>
          <a:p>
            <a:endParaRPr lang="en-GB" sz="2200"/>
          </a:p>
          <a:p>
            <a:r>
              <a:rPr lang="en-GB" sz="2200" b="1"/>
              <a:t>Sales:</a:t>
            </a:r>
            <a:r>
              <a:rPr lang="en-GB" sz="2200"/>
              <a:t> The process of persuading a potential customer to purchase your product or service. It's a subset of marketing focused on revenue generation.   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2733515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F436CC-7A47-FD47-36D7-2E1E5D7C0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/>
              <a:t>Key Frameworks</a:t>
            </a:r>
            <a:endParaRPr lang="en-US" sz="40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400F2-1DEE-3CED-6D27-B10A1E250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/>
              <a:t>The Marketing Mix (The 4 Ps):</a:t>
            </a:r>
            <a:r>
              <a:rPr lang="en-GB" sz="220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/>
              <a:t>Product:</a:t>
            </a:r>
            <a:r>
              <a:rPr lang="en-GB" sz="2200"/>
              <a:t> A good, service, or idea offered to satisfy a need or want. Decisions include features, branding, packaging, and service.  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/>
              <a:t>Price:</a:t>
            </a:r>
            <a:r>
              <a:rPr lang="en-GB" sz="2200"/>
              <a:t> The amount customers pay for the product. Strategies include pricing models, discounts, and credit terms.  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/>
              <a:t>Place (Distribution):</a:t>
            </a:r>
            <a:r>
              <a:rPr lang="en-GB" sz="2200"/>
              <a:t> How the product gets to the customer. Channels include retail stores, online platforms, and distributors.  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/>
              <a:t>Promotion:</a:t>
            </a:r>
            <a:r>
              <a:rPr lang="en-GB" sz="2200"/>
              <a:t> Communicating the value of the product to the customer. Includes advertising, public relations, sales promotions, and personal selling.   </a:t>
            </a:r>
          </a:p>
          <a:p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13191987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E85A-580F-7C0C-66B5-CE67E5D94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b="1"/>
              <a:t>The Extended Marketing Mix (The 7 Ps):</a:t>
            </a:r>
            <a:r>
              <a:rPr lang="en-GB" sz="4000"/>
              <a:t> </a:t>
            </a:r>
            <a:endParaRPr lang="en-US" sz="40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770D5-8B42-8384-DC12-FD6BA1884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sz="220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b="1"/>
              <a:t>People:</a:t>
            </a:r>
            <a:r>
              <a:rPr lang="en-GB" sz="2200"/>
              <a:t> The employees who interact with customers.   </a:t>
            </a:r>
          </a:p>
          <a:p>
            <a:pPr marL="457200" lvl="1" indent="0">
              <a:buNone/>
            </a:pPr>
            <a:endParaRPr lang="en-GB" sz="220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b="1"/>
              <a:t>Process:</a:t>
            </a:r>
            <a:r>
              <a:rPr lang="en-GB" sz="2200"/>
              <a:t> The procedures and systems involved in delivering the service.  </a:t>
            </a:r>
          </a:p>
          <a:p>
            <a:pPr marL="457200" lvl="1" indent="0">
              <a:buNone/>
            </a:pPr>
            <a:r>
              <a:rPr lang="en-GB" sz="220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b="1"/>
              <a:t>Physical Evidence:</a:t>
            </a:r>
            <a:r>
              <a:rPr lang="en-GB" sz="2200"/>
              <a:t> The tangible aspects that customers experience (e.g., store layout, website design).</a:t>
            </a:r>
          </a:p>
          <a:p>
            <a:pPr marL="457200" lvl="1" indent="0">
              <a:buNone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977244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56DBAC-3117-E2F1-A780-27F325CA9B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/>
              <a:t>Marketing Channels</a:t>
            </a:r>
            <a:endParaRPr lang="en-US" sz="40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29523-E847-E072-AC24-18A18AB1E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200" b="1"/>
              <a:t>Definition:</a:t>
            </a:r>
            <a:r>
              <a:rPr lang="en-GB" sz="2200"/>
              <a:t> A pathway for delivering products or services to customers.  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/>
              <a:t>Types:</a:t>
            </a:r>
            <a:r>
              <a:rPr lang="en-GB" sz="220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b="1"/>
              <a:t>Direct Channels:</a:t>
            </a:r>
            <a:r>
              <a:rPr lang="en-GB" sz="2200"/>
              <a:t> Company sells directly to consumers (e.g., online store, own retail locations).  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b="1"/>
              <a:t>Indirect Channels:</a:t>
            </a:r>
            <a:r>
              <a:rPr lang="en-GB" sz="2200"/>
              <a:t> Intermediaries like wholesalers or retailers handle distribution.  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b="1"/>
              <a:t>Multi-Channel:</a:t>
            </a:r>
            <a:r>
              <a:rPr lang="en-GB" sz="2200"/>
              <a:t> Using a combination of direct and indirect channels.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200"/>
          </a:p>
          <a:p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15619753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A41537-60E4-3254-F327-456F45FF91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>
                <a:latin typeface="Google Sans"/>
              </a:rPr>
              <a:t>Other </a:t>
            </a:r>
            <a:r>
              <a:rPr lang="en-GB" sz="2200" b="0" i="0" u="none" strike="noStrike">
                <a:effectLst/>
                <a:latin typeface="Google Sans"/>
              </a:rPr>
              <a:t>channels you need to integrate into your event marketing strategy include: </a:t>
            </a:r>
          </a:p>
          <a:p>
            <a:pPr marL="457200" lvl="1" indent="0">
              <a:buNone/>
            </a:pPr>
            <a:endParaRPr lang="en-GB" sz="2200" b="0" i="0" u="none" strike="noStrike">
              <a:effectLst/>
              <a:latin typeface="Google Sans"/>
            </a:endParaRPr>
          </a:p>
          <a:p>
            <a:pPr lvl="1"/>
            <a:r>
              <a:rPr lang="en-GB" sz="2200" b="0" i="0" u="none" strike="noStrike">
                <a:effectLst/>
                <a:latin typeface="Google Sans"/>
              </a:rPr>
              <a:t>Digital advertisements. These include images, audio, and videos used to market products and reinforce brand presence. ...</a:t>
            </a:r>
          </a:p>
          <a:p>
            <a:pPr lvl="2"/>
            <a:r>
              <a:rPr lang="en-GB" sz="2200" b="0" i="0" u="none" strike="noStrike">
                <a:effectLst/>
                <a:latin typeface="Google Sans"/>
              </a:rPr>
              <a:t>social media, </a:t>
            </a:r>
          </a:p>
          <a:p>
            <a:pPr lvl="2"/>
            <a:r>
              <a:rPr lang="en-GB" sz="2200" b="0" i="0" u="none" strike="noStrike">
                <a:effectLst/>
                <a:latin typeface="Google Sans"/>
              </a:rPr>
              <a:t>email marketing, </a:t>
            </a:r>
          </a:p>
          <a:p>
            <a:pPr lvl="2"/>
            <a:r>
              <a:rPr lang="en-GB" sz="2200" b="0" i="0" u="none" strike="noStrike">
                <a:effectLst/>
                <a:latin typeface="Google Sans"/>
              </a:rPr>
              <a:t>digital ads, </a:t>
            </a:r>
          </a:p>
          <a:p>
            <a:pPr lvl="2"/>
            <a:r>
              <a:rPr lang="en-GB" sz="2200" b="0" i="0" u="none" strike="noStrike">
                <a:effectLst/>
                <a:latin typeface="Google Sans"/>
              </a:rPr>
              <a:t>event websites, </a:t>
            </a:r>
          </a:p>
          <a:p>
            <a:pPr lvl="2"/>
            <a:r>
              <a:rPr lang="en-GB" sz="2200" b="0" i="0" u="none" strike="noStrike">
                <a:effectLst/>
                <a:latin typeface="Google Sans"/>
              </a:rPr>
              <a:t>and influencers</a:t>
            </a: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8321665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5D9D97-BB39-6AE1-C76E-11EE609A6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/>
              <a:t>Setting Up a Business</a:t>
            </a:r>
            <a:endParaRPr lang="en-US" sz="40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50E41-EC0E-507D-939E-FA7BC42F0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200" b="1"/>
              <a:t>Market Research:</a:t>
            </a:r>
            <a:r>
              <a:rPr lang="en-GB" sz="2200"/>
              <a:t> Understand your target audience, their needs, and the competitive landscape.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/>
              <a:t>Define Your Value Proposition:</a:t>
            </a:r>
            <a:r>
              <a:rPr lang="en-GB" sz="2200"/>
              <a:t> What unique benefits do you offer?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/>
              <a:t>Develop Your Marketing Mix:</a:t>
            </a:r>
            <a:r>
              <a:rPr lang="en-GB" sz="2200"/>
              <a:t> </a:t>
            </a:r>
          </a:p>
          <a:p>
            <a:pPr lvl="1"/>
            <a:r>
              <a:rPr lang="en-GB" sz="2200" b="1"/>
              <a:t>Product:</a:t>
            </a:r>
            <a:r>
              <a:rPr lang="en-GB" sz="2200"/>
              <a:t> Design a product that meets customer needs.</a:t>
            </a:r>
          </a:p>
          <a:p>
            <a:pPr lvl="1"/>
            <a:r>
              <a:rPr lang="en-GB" sz="2200" b="1"/>
              <a:t>Price:</a:t>
            </a:r>
            <a:r>
              <a:rPr lang="en-GB" sz="2200"/>
              <a:t> Set a competitive price that reflects value.</a:t>
            </a:r>
          </a:p>
          <a:p>
            <a:pPr lvl="1"/>
            <a:r>
              <a:rPr lang="en-GB" sz="2200" b="1"/>
              <a:t>Place:</a:t>
            </a:r>
            <a:r>
              <a:rPr lang="en-GB" sz="2200"/>
              <a:t> Choose distribution channels that reach your target market.</a:t>
            </a:r>
          </a:p>
          <a:p>
            <a:pPr lvl="1"/>
            <a:r>
              <a:rPr lang="en-GB" sz="2200" b="1"/>
              <a:t>Promotion:</a:t>
            </a:r>
            <a:r>
              <a:rPr lang="en-GB" sz="2200"/>
              <a:t> Craft a compelling message and select the right promotional mix.</a:t>
            </a:r>
          </a:p>
          <a:p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35122046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B6EF54C-B150-223E-B291-9D0D6876848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F41033-A6E9-6B1A-3C54-FDA0842F5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Sales Strategy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012400-41F5-8B80-9F78-C0FE0EBC56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01954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002342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CEF34B0-8063-5759-717A-B90304DB661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F151A9-F81B-BEED-C485-B655CC240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Important Considerations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BB976-D48B-EE95-D538-C3695F44E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2600" b="1"/>
              <a:t>Digital Marketing:</a:t>
            </a:r>
            <a:r>
              <a:rPr lang="en-GB" sz="2600"/>
              <a:t> The rise of the internet and mobile devices has transformed marketing. Businesses need a strong online presence and strategies for social media, search engine optimization, and email marketing.   </a:t>
            </a:r>
          </a:p>
          <a:p>
            <a:r>
              <a:rPr lang="en-GB" sz="2600" b="1"/>
              <a:t>Customer Relationship Management (CRM):</a:t>
            </a:r>
            <a:r>
              <a:rPr lang="en-GB" sz="2600"/>
              <a:t> Building and maintaining long-term relationships with customers is crucial. CRM systems and strategies help businesses understand customer needs and provide personalized experiences.   </a:t>
            </a:r>
          </a:p>
          <a:p>
            <a:r>
              <a:rPr lang="en-GB" sz="2600" b="1"/>
              <a:t>Data Analytics:</a:t>
            </a:r>
            <a:r>
              <a:rPr lang="en-GB" sz="2600"/>
              <a:t> Marketing and sales generate a wealth of data. </a:t>
            </a:r>
            <a:r>
              <a:rPr lang="en-GB" sz="2600" err="1"/>
              <a:t>Analyzing</a:t>
            </a:r>
            <a:r>
              <a:rPr lang="en-GB" sz="2600"/>
              <a:t> this data can provide insights into customer </a:t>
            </a:r>
            <a:r>
              <a:rPr lang="en-GB" sz="2600" err="1"/>
              <a:t>behavior</a:t>
            </a:r>
            <a:r>
              <a:rPr lang="en-GB" sz="2600"/>
              <a:t>, campaign effectiveness, and areas for improvement. </a:t>
            </a: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17256751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1083</Words>
  <Application>Microsoft Macintosh PowerPoint</Application>
  <PresentationFormat>Widescreen</PresentationFormat>
  <Paragraphs>96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Google Sans</vt:lpstr>
      <vt:lpstr>Office Theme</vt:lpstr>
      <vt:lpstr>Market Research</vt:lpstr>
      <vt:lpstr>Market Research</vt:lpstr>
      <vt:lpstr>Key Areas of Market Research</vt:lpstr>
      <vt:lpstr>Market Segmentation</vt:lpstr>
      <vt:lpstr>Segmentation Variables</vt:lpstr>
      <vt:lpstr>Setting Up a Business Using Market Research and Segmentation</vt:lpstr>
      <vt:lpstr>PowerPoint Presentation</vt:lpstr>
      <vt:lpstr>PowerPoint Presentation</vt:lpstr>
      <vt:lpstr>Sales and Marketing</vt:lpstr>
      <vt:lpstr>Foundational Concepts</vt:lpstr>
      <vt:lpstr>Key Frameworks</vt:lpstr>
      <vt:lpstr>The Extended Marketing Mix (The 7 Ps): </vt:lpstr>
      <vt:lpstr>Marketing Channels</vt:lpstr>
      <vt:lpstr>PowerPoint Presentation</vt:lpstr>
      <vt:lpstr>Setting Up a Business</vt:lpstr>
      <vt:lpstr>Sales Strategy</vt:lpstr>
      <vt:lpstr>Important Considerations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James Prosser</dc:creator>
  <cp:lastModifiedBy>James Prosser</cp:lastModifiedBy>
  <cp:revision>1</cp:revision>
  <dcterms:created xsi:type="dcterms:W3CDTF">2025-02-09T15:38:33Z</dcterms:created>
  <dcterms:modified xsi:type="dcterms:W3CDTF">2025-02-09T16:19:08Z</dcterms:modified>
</cp:coreProperties>
</file>