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78" r:id="rId4"/>
    <p:sldId id="279" r:id="rId5"/>
    <p:sldId id="280" r:id="rId6"/>
    <p:sldId id="281" r:id="rId7"/>
    <p:sldId id="282" r:id="rId8"/>
    <p:sldId id="263" r:id="rId9"/>
    <p:sldId id="270" r:id="rId10"/>
    <p:sldId id="264" r:id="rId11"/>
    <p:sldId id="271" r:id="rId12"/>
    <p:sldId id="265" r:id="rId13"/>
    <p:sldId id="272" r:id="rId14"/>
    <p:sldId id="273" r:id="rId15"/>
    <p:sldId id="274" r:id="rId16"/>
    <p:sldId id="275" r:id="rId17"/>
    <p:sldId id="257" r:id="rId18"/>
    <p:sldId id="269" r:id="rId19"/>
    <p:sldId id="258" r:id="rId20"/>
    <p:sldId id="268" r:id="rId21"/>
    <p:sldId id="261" r:id="rId22"/>
    <p:sldId id="262" r:id="rId23"/>
    <p:sldId id="276"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146" autoAdjust="0"/>
  </p:normalViewPr>
  <p:slideViewPr>
    <p:cSldViewPr snapToGrid="0">
      <p:cViewPr varScale="1">
        <p:scale>
          <a:sx n="68" d="100"/>
          <a:sy n="68" d="100"/>
        </p:scale>
        <p:origin x="1219"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30F7E355-8C43-4279-BE06-7C78AB855FA3}"/>
    <pc:docChg chg="delSld modSld">
      <pc:chgData name="Deborah Rees" userId="7625dfb349b2cb22" providerId="LiveId" clId="{30F7E355-8C43-4279-BE06-7C78AB855FA3}" dt="2020-08-25T11:26:31.123" v="89" actId="47"/>
      <pc:docMkLst>
        <pc:docMk/>
      </pc:docMkLst>
      <pc:sldChg chg="del">
        <pc:chgData name="Deborah Rees" userId="7625dfb349b2cb22" providerId="LiveId" clId="{30F7E355-8C43-4279-BE06-7C78AB855FA3}" dt="2020-08-25T11:26:31.123" v="89" actId="47"/>
        <pc:sldMkLst>
          <pc:docMk/>
          <pc:sldMk cId="547122669" sldId="267"/>
        </pc:sldMkLst>
      </pc:sldChg>
      <pc:sldChg chg="modSp mod">
        <pc:chgData name="Deborah Rees" userId="7625dfb349b2cb22" providerId="LiveId" clId="{30F7E355-8C43-4279-BE06-7C78AB855FA3}" dt="2020-08-23T09:54:12.222" v="25" actId="20577"/>
        <pc:sldMkLst>
          <pc:docMk/>
          <pc:sldMk cId="2481639889" sldId="278"/>
        </pc:sldMkLst>
        <pc:spChg chg="mod">
          <ac:chgData name="Deborah Rees" userId="7625dfb349b2cb22" providerId="LiveId" clId="{30F7E355-8C43-4279-BE06-7C78AB855FA3}" dt="2020-08-23T09:54:12.222" v="25" actId="20577"/>
          <ac:spMkLst>
            <pc:docMk/>
            <pc:sldMk cId="2481639889" sldId="278"/>
            <ac:spMk id="2" creationId="{E0B3F9C7-76B6-43BB-BDAB-4916F6557AFA}"/>
          </ac:spMkLst>
        </pc:spChg>
      </pc:sldChg>
      <pc:sldChg chg="modSp mod">
        <pc:chgData name="Deborah Rees" userId="7625dfb349b2cb22" providerId="LiveId" clId="{30F7E355-8C43-4279-BE06-7C78AB855FA3}" dt="2020-08-23T09:54:22.660" v="51" actId="20577"/>
        <pc:sldMkLst>
          <pc:docMk/>
          <pc:sldMk cId="152269605" sldId="279"/>
        </pc:sldMkLst>
        <pc:spChg chg="mod">
          <ac:chgData name="Deborah Rees" userId="7625dfb349b2cb22" providerId="LiveId" clId="{30F7E355-8C43-4279-BE06-7C78AB855FA3}" dt="2020-08-23T09:54:22.660" v="51" actId="20577"/>
          <ac:spMkLst>
            <pc:docMk/>
            <pc:sldMk cId="152269605" sldId="279"/>
            <ac:spMk id="2" creationId="{E0B3F9C7-76B6-43BB-BDAB-4916F6557AFA}"/>
          </ac:spMkLst>
        </pc:spChg>
      </pc:sldChg>
      <pc:sldChg chg="modSp mod">
        <pc:chgData name="Deborah Rees" userId="7625dfb349b2cb22" providerId="LiveId" clId="{30F7E355-8C43-4279-BE06-7C78AB855FA3}" dt="2020-08-23T09:55:19.453" v="86" actId="20577"/>
        <pc:sldMkLst>
          <pc:docMk/>
          <pc:sldMk cId="1148575751" sldId="280"/>
        </pc:sldMkLst>
        <pc:spChg chg="mod">
          <ac:chgData name="Deborah Rees" userId="7625dfb349b2cb22" providerId="LiveId" clId="{30F7E355-8C43-4279-BE06-7C78AB855FA3}" dt="2020-08-23T09:54:47.811" v="77" actId="20577"/>
          <ac:spMkLst>
            <pc:docMk/>
            <pc:sldMk cId="1148575751" sldId="280"/>
            <ac:spMk id="2" creationId="{E0B3F9C7-76B6-43BB-BDAB-4916F6557AFA}"/>
          </ac:spMkLst>
        </pc:spChg>
        <pc:spChg chg="mod">
          <ac:chgData name="Deborah Rees" userId="7625dfb349b2cb22" providerId="LiveId" clId="{30F7E355-8C43-4279-BE06-7C78AB855FA3}" dt="2020-08-23T09:55:19.453" v="86" actId="20577"/>
          <ac:spMkLst>
            <pc:docMk/>
            <pc:sldMk cId="1148575751" sldId="280"/>
            <ac:spMk id="3" creationId="{0F403113-B08C-48D5-8EF0-C62F9AF48CA9}"/>
          </ac:spMkLst>
        </pc:spChg>
      </pc:sldChg>
      <pc:sldChg chg="modSp mod">
        <pc:chgData name="Deborah Rees" userId="7625dfb349b2cb22" providerId="LiveId" clId="{30F7E355-8C43-4279-BE06-7C78AB855FA3}" dt="2020-08-25T11:25:33.737" v="88" actId="20577"/>
        <pc:sldMkLst>
          <pc:docMk/>
          <pc:sldMk cId="3606082841" sldId="282"/>
        </pc:sldMkLst>
        <pc:spChg chg="mod">
          <ac:chgData name="Deborah Rees" userId="7625dfb349b2cb22" providerId="LiveId" clId="{30F7E355-8C43-4279-BE06-7C78AB855FA3}" dt="2020-08-25T11:25:33.737" v="88" actId="20577"/>
          <ac:spMkLst>
            <pc:docMk/>
            <pc:sldMk cId="3606082841" sldId="282"/>
            <ac:spMk id="2" creationId="{E0B3F9C7-76B6-43BB-BDAB-4916F6557AF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EA33363-46AA-42F8-AD8E-CACA073DDC34}" type="datetimeFigureOut">
              <a:rPr lang="en-GB" smtClean="0"/>
              <a:pPr/>
              <a:t>25/08/2020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509348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139879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901045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4769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26812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5" name="Slide Number Placeholder 4"/>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404073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4" name="Slide Number Placeholder 3"/>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197905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31575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53822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56020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77861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161B37-612F-49D7-812D-AE0F2CC989D8}" type="slidenum">
              <a:rPr lang="en-GB" smtClean="0"/>
              <a:pPr/>
              <a:t>‹#›</a:t>
            </a:fld>
            <a:endParaRPr lang="en-GB"/>
          </a:p>
        </p:txBody>
      </p:sp>
    </p:spTree>
    <p:extLst>
      <p:ext uri="{BB962C8B-B14F-4D97-AF65-F5344CB8AC3E}">
        <p14:creationId xmlns:p14="http://schemas.microsoft.com/office/powerpoint/2010/main" val="29360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utler-bowdon.com/abraham-maslow---motivation-and-personality1.html" TargetMode="External"/><Relationship Id="rId2" Type="http://schemas.openxmlformats.org/officeDocument/2006/relationships/hyperlink" Target="https://www.researchgate.net/publication/10934893_One_More_Time_How_do_You_Motivate_Employees" TargetMode="External"/><Relationship Id="rId1" Type="http://schemas.openxmlformats.org/officeDocument/2006/relationships/slideLayout" Target="../slideLayouts/slideLayout2.xml"/><Relationship Id="rId4" Type="http://schemas.openxmlformats.org/officeDocument/2006/relationships/hyperlink" Target="http://onlinelibrary.wiley.com/doi/10.1002/bs.3830090206/abstract"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www.cipd.co.uk/knowledge/work/trends/uk-working-liv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cipd.co.uk/knowledge/work/technology/social-media-repor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psycnet.apa.org/index.cfm?fa=search.displayRecord&amp;uid=1964-04111-001" TargetMode="External"/><Relationship Id="rId2" Type="http://schemas.openxmlformats.org/officeDocument/2006/relationships/hyperlink" Target="https://www.mindtools.com/pages/article/newLDR_96.htm" TargetMode="External"/><Relationship Id="rId1" Type="http://schemas.openxmlformats.org/officeDocument/2006/relationships/slideLayout" Target="../slideLayouts/slideLayout2.xml"/><Relationship Id="rId5" Type="http://schemas.openxmlformats.org/officeDocument/2006/relationships/hyperlink" Target="https://www.mindtools.com/pages/article/newTMM_74.htm" TargetMode="External"/><Relationship Id="rId4" Type="http://schemas.openxmlformats.org/officeDocument/2006/relationships/hyperlink" Target="https://www.mindtools.com/pages/article/newLDR_92.htm"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mindtools.com/pages/article/newLDR_96.ht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mindtools.com/pages/article/newLDR_96.h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mindtools.com/pages/article/newLDR_96.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ideo" Target="https://www.youtube.com/embed/7lhVUedc1a4"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ideo" Target="https://www.youtube.com/embed/oLrrHDly3wA"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redirect?v=c0KYU2j0TM4&amp;event=video_description&amp;redir_token=qng9VSY9xjpisVE0JiLJNUoa1bZ8MTU1OTIxMDg0N0AxNTU5MTI0NDQ3&amp;q=http://www.ted.co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ideo" Target="https://www.youtube.com/embed/c0KYU2j0TM4"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4FC00-5EC2-4C48-A6F4-58B3FE55F833}"/>
              </a:ext>
            </a:extLst>
          </p:cNvPr>
          <p:cNvSpPr>
            <a:spLocks noGrp="1"/>
          </p:cNvSpPr>
          <p:nvPr>
            <p:ph type="ctrTitle"/>
          </p:nvPr>
        </p:nvSpPr>
        <p:spPr/>
        <p:txBody>
          <a:bodyPr/>
          <a:lstStyle/>
          <a:p>
            <a:r>
              <a:rPr lang="en-GB" dirty="0"/>
              <a:t>Motivation Slides</a:t>
            </a:r>
          </a:p>
        </p:txBody>
      </p:sp>
    </p:spTree>
    <p:extLst>
      <p:ext uri="{BB962C8B-B14F-4D97-AF65-F5344CB8AC3E}">
        <p14:creationId xmlns:p14="http://schemas.microsoft.com/office/powerpoint/2010/main" val="4246687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CIPD Factsheet: Employee Engagement and Motivation (December 2019)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endParaRPr lang="en-GB" dirty="0"/>
          </a:p>
          <a:p>
            <a:endParaRPr lang="en-GB" dirty="0"/>
          </a:p>
          <a:p>
            <a:endParaRPr lang="en-GB" dirty="0"/>
          </a:p>
        </p:txBody>
      </p:sp>
      <p:sp>
        <p:nvSpPr>
          <p:cNvPr id="5" name="Content Placeholder 2">
            <a:extLst>
              <a:ext uri="{FF2B5EF4-FFF2-40B4-BE49-F238E27FC236}">
                <a16:creationId xmlns:a16="http://schemas.microsoft.com/office/drawing/2014/main" id="{B24E265F-E01F-406D-AB2C-B3B5392936F3}"/>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base"/>
            <a:r>
              <a:rPr lang="en-GB" dirty="0"/>
              <a:t>Employees who have good quality jobs and are managed well, will not only be happier, healthier and more fulfilled, but are more likely to drive better productivity, better products and services and innovation.  This mutual gains view of motivation and people management lies at the heart of employee engagement.</a:t>
            </a:r>
          </a:p>
          <a:p>
            <a:endParaRPr lang="en-GB" dirty="0"/>
          </a:p>
          <a:p>
            <a:endParaRPr lang="en-GB" dirty="0"/>
          </a:p>
        </p:txBody>
      </p:sp>
    </p:spTree>
    <p:extLst>
      <p:ext uri="{BB962C8B-B14F-4D97-AF65-F5344CB8AC3E}">
        <p14:creationId xmlns:p14="http://schemas.microsoft.com/office/powerpoint/2010/main" val="739827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CIPD Factsheet: Employee Engagement and Motivation (December 2019)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47500" lnSpcReduction="20000"/>
          </a:bodyPr>
          <a:lstStyle/>
          <a:p>
            <a:endParaRPr lang="en-GB" dirty="0"/>
          </a:p>
          <a:p>
            <a:r>
              <a:rPr lang="en-GB" b="1" dirty="0"/>
              <a:t>The notion of employee engagement repackages various concepts, in particular motivation and commitment, and emphasises both employees’ well-being and performance. As such, it offers a mutual gains view of the employment relationship, seeking the good of employees and the organisation in tandem.</a:t>
            </a:r>
            <a:endParaRPr lang="en-GB" dirty="0"/>
          </a:p>
          <a:p>
            <a:r>
              <a:rPr lang="en-GB" b="1" dirty="0"/>
              <a:t>A sustained focus on employee engagement over the last decade or so has been instrumental in keeping progressive people management practices firmly on organisations’ agendas. Fostering employee engagement and motivation requires working with all areas of the organisation. People strategies should pay attention to:</a:t>
            </a:r>
            <a:endParaRPr lang="en-GB" dirty="0"/>
          </a:p>
          <a:p>
            <a:pPr lvl="0"/>
            <a:r>
              <a:rPr lang="en-GB" b="1" dirty="0"/>
              <a:t>fair treatment of employees and support for well-being</a:t>
            </a:r>
            <a:endParaRPr lang="en-GB" dirty="0"/>
          </a:p>
          <a:p>
            <a:pPr lvl="0"/>
            <a:r>
              <a:rPr lang="en-GB" b="1" dirty="0"/>
              <a:t>empowering employees to shape their jobs</a:t>
            </a:r>
            <a:endParaRPr lang="en-GB" dirty="0"/>
          </a:p>
          <a:p>
            <a:pPr lvl="0"/>
            <a:r>
              <a:rPr lang="en-GB" b="1" dirty="0"/>
              <a:t>effective channels for employee voice</a:t>
            </a:r>
            <a:endParaRPr lang="en-GB" dirty="0"/>
          </a:p>
          <a:p>
            <a:pPr lvl="0"/>
            <a:r>
              <a:rPr lang="en-GB" b="1" dirty="0"/>
              <a:t>good people management skills</a:t>
            </a:r>
            <a:endParaRPr lang="en-GB" dirty="0"/>
          </a:p>
          <a:p>
            <a:pPr lvl="0"/>
            <a:r>
              <a:rPr lang="en-GB" b="1" dirty="0"/>
              <a:t>performance management systems that motivate and opportunities for professional development</a:t>
            </a:r>
            <a:endParaRPr lang="en-GB" dirty="0"/>
          </a:p>
          <a:p>
            <a:pPr lvl="0"/>
            <a:r>
              <a:rPr lang="en-GB" b="1" dirty="0"/>
              <a:t>communications to reinforce purpose and vision and keep employees informed.</a:t>
            </a:r>
            <a:endParaRPr lang="en-GB" dirty="0"/>
          </a:p>
          <a:p>
            <a:r>
              <a:rPr lang="en-GB" b="1" dirty="0"/>
              <a:t>Understanding different aspects of employee engagement in an organisation is crucial for effective action, but measures are often problematic. In particular, composite measures of engagement often oversimplify what is a multifaceted area and are hard to action. Better to use a range of relevant metrics than one single score.</a:t>
            </a:r>
            <a:endParaRPr lang="en-GB" dirty="0"/>
          </a:p>
          <a:p>
            <a:endParaRPr lang="en-GB" dirty="0"/>
          </a:p>
          <a:p>
            <a:endParaRPr lang="en-GB" dirty="0"/>
          </a:p>
        </p:txBody>
      </p:sp>
      <p:sp>
        <p:nvSpPr>
          <p:cNvPr id="5" name="Content Placeholder 2">
            <a:extLst>
              <a:ext uri="{FF2B5EF4-FFF2-40B4-BE49-F238E27FC236}">
                <a16:creationId xmlns:a16="http://schemas.microsoft.com/office/drawing/2014/main" id="{B24E265F-E01F-406D-AB2C-B3B5392936F3}"/>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2481639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CIPD Factsheet: Employee Engagement and Motivation (December 2019)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92500" lnSpcReduction="10000"/>
          </a:bodyPr>
          <a:lstStyle/>
          <a:p>
            <a:endParaRPr lang="en-GB" dirty="0"/>
          </a:p>
          <a:p>
            <a:r>
              <a:rPr lang="en-GB" sz="3000" dirty="0"/>
              <a:t>The idea of employee engagement has become increasingly mainstream in management thinking over the last decade. It builds in particular on the much older concept of work motivation from </a:t>
            </a:r>
            <a:r>
              <a:rPr lang="en-GB" sz="3000" u="sng" dirty="0">
                <a:hlinkClick r:id="rId2" tooltip="Herzberg - One more time: how do you motivate employees?"/>
              </a:rPr>
              <a:t>Herzberg</a:t>
            </a:r>
            <a:r>
              <a:rPr lang="en-GB" sz="3000" dirty="0"/>
              <a:t> and </a:t>
            </a:r>
            <a:r>
              <a:rPr lang="en-GB" sz="3000" u="sng" dirty="0">
                <a:hlinkClick r:id="rId3" tooltip="Maslow - Motivation and personality"/>
              </a:rPr>
              <a:t>Maslow</a:t>
            </a:r>
            <a:r>
              <a:rPr lang="en-GB" sz="3000" dirty="0"/>
              <a:t>, although the more behavioural aspects of employee engagement relate closely to </a:t>
            </a:r>
            <a:r>
              <a:rPr lang="en-GB" sz="3000" u="sng" dirty="0">
                <a:hlinkClick r:id="rId4" tooltip="Katz - The motivational basis of organizational behavior"/>
              </a:rPr>
              <a:t>Katz</a:t>
            </a:r>
            <a:r>
              <a:rPr lang="en-GB" sz="3000" dirty="0"/>
              <a:t>’s organisational citizenship behaviour. It also draws on other established concepts, including job satisfaction, work effort, shared purpose, energy and ‘flow’.</a:t>
            </a:r>
          </a:p>
          <a:p>
            <a:endParaRPr lang="en-GB" dirty="0"/>
          </a:p>
        </p:txBody>
      </p:sp>
      <p:sp>
        <p:nvSpPr>
          <p:cNvPr id="5" name="Content Placeholder 2">
            <a:extLst>
              <a:ext uri="{FF2B5EF4-FFF2-40B4-BE49-F238E27FC236}">
                <a16:creationId xmlns:a16="http://schemas.microsoft.com/office/drawing/2014/main" id="{B24E265F-E01F-406D-AB2C-B3B5392936F3}"/>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152269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CIPD Factsheet: Employee Engagement and Motivation (December 2019)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47500" lnSpcReduction="20000"/>
          </a:bodyPr>
          <a:lstStyle/>
          <a:p>
            <a:endParaRPr lang="en-GB" dirty="0"/>
          </a:p>
          <a:p>
            <a:r>
              <a:rPr lang="en-GB" sz="3800" b="1" dirty="0"/>
              <a:t>The engagement levels of British employees</a:t>
            </a:r>
          </a:p>
          <a:p>
            <a:r>
              <a:rPr lang="en-GB" sz="3800" dirty="0"/>
              <a:t>Our survey of employees about job quality, </a:t>
            </a:r>
            <a:r>
              <a:rPr lang="en-GB" sz="3800" u="sng" dirty="0">
                <a:hlinkClick r:id="rId2" tooltip="UK Working Lives Survey"/>
              </a:rPr>
              <a:t>UK Working Lives</a:t>
            </a:r>
            <a:r>
              <a:rPr lang="en-GB" sz="3800" dirty="0"/>
              <a:t>, shows that in 2018, about two-thirds of workers are satisfied with their jobs overall (18% ‘very satisfied’ and 46% ‘satisfied’), while just 18% were dissatisfied. Drawing on our previous survey work, we see that UK job satisfaction fluctuated over the previous decade, dropping in particular in 2010 and 2011 to a low of just over half, but the broadly positive picture remained stable. The same proportion as those who are dissatisfied (about one fifth) say that they are likely to quit their job in the next year.</a:t>
            </a:r>
          </a:p>
          <a:p>
            <a:r>
              <a:rPr lang="en-GB" sz="3800" dirty="0"/>
              <a:t>At a day-to-day level, the UK Working Lives survey shows a more muted but still positive picture. Just over half of workers ‘always’ or ‘often’ feel enthusiastic about their jobs and a similar proportion say they are willing to work harder than necessary to help their employer or clients.</a:t>
            </a:r>
          </a:p>
          <a:p>
            <a:r>
              <a:rPr lang="en-GB" sz="3800" dirty="0"/>
              <a:t>Our data shows no difference in enthusiasm for our jobs between men and women, but we do see greater enthusiasm among senior managers and the highest paid, workers with postgraduate levels of qualifications and voluntary sector workers. Self-rated discretionary effort is greatest among managerial and professional employees, lower among junior administrative roles and lowest in manual and casual work. Across broad sectors, voluntary sector workers report putting in most effort</a:t>
            </a:r>
          </a:p>
          <a:p>
            <a:endParaRPr lang="en-GB" dirty="0"/>
          </a:p>
        </p:txBody>
      </p:sp>
      <p:sp>
        <p:nvSpPr>
          <p:cNvPr id="5" name="Content Placeholder 2">
            <a:extLst>
              <a:ext uri="{FF2B5EF4-FFF2-40B4-BE49-F238E27FC236}">
                <a16:creationId xmlns:a16="http://schemas.microsoft.com/office/drawing/2014/main" id="{B24E265F-E01F-406D-AB2C-B3B5392936F3}"/>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1148575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CIPD Factsheet: Employee Engagement and Motivation (November 2018)</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55000" lnSpcReduction="20000"/>
          </a:bodyPr>
          <a:lstStyle/>
          <a:p>
            <a:endParaRPr lang="en-GB" dirty="0"/>
          </a:p>
          <a:p>
            <a:r>
              <a:rPr lang="en-GB" b="1" dirty="0"/>
              <a:t>Gathering employees’ views</a:t>
            </a:r>
          </a:p>
          <a:p>
            <a:r>
              <a:rPr lang="en-GB" dirty="0"/>
              <a:t>The barriers and drivers of employee engagement often vary depending on context. As such it is important that employers give employees effective channels for voice and listen carefully to their concerns and aspirations.</a:t>
            </a:r>
          </a:p>
          <a:p>
            <a:r>
              <a:rPr lang="en-GB" dirty="0"/>
              <a:t>Many large employers in both private and public sectors conduct regular employee attitude surveys, often alongside focus groups or other forums to gain employee insight. A mixed approach is best as different methods have different strengths. Qualitative methods such as focus groups provide a rich understanding of employee experiences in their own words. On the other hand, employee surveys give a representative view of experiences across the organisation.</a:t>
            </a:r>
          </a:p>
          <a:p>
            <a:r>
              <a:rPr lang="en-GB" dirty="0"/>
              <a:t>Some organisations have developed what are considered more engaging methods, in particular using </a:t>
            </a:r>
            <a:r>
              <a:rPr lang="en-GB" u="sng" dirty="0">
                <a:hlinkClick r:id="rId2" tooltip="Putting social media to work report"/>
              </a:rPr>
              <a:t>social media platforms</a:t>
            </a:r>
            <a:r>
              <a:rPr lang="en-GB" dirty="0"/>
              <a:t> as a channel for employee voice. These allow employees to interact with each other at the same time as with management, giving a more collaborative approach than a straightforward survey. However, there is still a place for more in-depth conversations and for more robust surveys</a:t>
            </a:r>
          </a:p>
          <a:p>
            <a:endParaRPr lang="en-GB" dirty="0"/>
          </a:p>
        </p:txBody>
      </p:sp>
      <p:sp>
        <p:nvSpPr>
          <p:cNvPr id="5" name="Content Placeholder 2">
            <a:extLst>
              <a:ext uri="{FF2B5EF4-FFF2-40B4-BE49-F238E27FC236}">
                <a16:creationId xmlns:a16="http://schemas.microsoft.com/office/drawing/2014/main" id="{B24E265F-E01F-406D-AB2C-B3B5392936F3}"/>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226690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CIPD Factsheet: Employee Engagement and Motivation (November 2019)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77500" lnSpcReduction="20000"/>
          </a:bodyPr>
          <a:lstStyle/>
          <a:p>
            <a:endParaRPr lang="en-GB" b="1" dirty="0"/>
          </a:p>
          <a:p>
            <a:r>
              <a:rPr lang="en-GB" b="1" dirty="0"/>
              <a:t>Employee engagement strategies</a:t>
            </a:r>
          </a:p>
          <a:p>
            <a:r>
              <a:rPr lang="en-GB" dirty="0"/>
              <a:t>Successful employee engagement strategies will make use of a range of good people management and learning and development practices. They should be holistic, for example by focusing on employee motivation and well-being, and also helping employees understand their contribution to the organisation’s purpose, objectives and culture.</a:t>
            </a:r>
          </a:p>
          <a:p>
            <a:r>
              <a:rPr lang="en-GB" dirty="0"/>
              <a:t>Strategies should also be multipronged, aligning communications, HR policies and systems, learning and development and cross-organisational events. As such, they require the active buy-in and support of senior leaders and line managers throughout the organisation</a:t>
            </a:r>
          </a:p>
          <a:p>
            <a:endParaRPr lang="en-GB" dirty="0"/>
          </a:p>
        </p:txBody>
      </p:sp>
      <p:sp>
        <p:nvSpPr>
          <p:cNvPr id="5" name="Content Placeholder 2">
            <a:extLst>
              <a:ext uri="{FF2B5EF4-FFF2-40B4-BE49-F238E27FC236}">
                <a16:creationId xmlns:a16="http://schemas.microsoft.com/office/drawing/2014/main" id="{B24E265F-E01F-406D-AB2C-B3B5392936F3}"/>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3606082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Maslow’s Hierarchy of Needs (1954)</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endParaRPr lang="en-GB" dirty="0"/>
          </a:p>
          <a:p>
            <a:endParaRPr lang="en-GB" dirty="0"/>
          </a:p>
          <a:p>
            <a:endParaRPr lang="en-GB" dirty="0"/>
          </a:p>
        </p:txBody>
      </p:sp>
      <p:pic>
        <p:nvPicPr>
          <p:cNvPr id="4" name="Picture 3" descr="https://upload.wikimedia.org/wikipedia/commons/thumb/3/33/MaslowsHierarchyOfNeeds.svg/800px-MaslowsHierarchyOfNeeds.svg.png"/>
          <p:cNvPicPr/>
          <p:nvPr/>
        </p:nvPicPr>
        <p:blipFill>
          <a:blip r:embed="rId2" cstate="print"/>
          <a:srcRect/>
          <a:stretch>
            <a:fillRect/>
          </a:stretch>
        </p:blipFill>
        <p:spPr bwMode="auto">
          <a:xfrm>
            <a:off x="3566160" y="1642745"/>
            <a:ext cx="5059680" cy="3572510"/>
          </a:xfrm>
          <a:prstGeom prst="rect">
            <a:avLst/>
          </a:prstGeom>
          <a:noFill/>
          <a:ln w="9525">
            <a:noFill/>
            <a:miter lim="800000"/>
            <a:headEnd/>
            <a:tailEnd/>
          </a:ln>
        </p:spPr>
      </p:pic>
    </p:spTree>
    <p:extLst>
      <p:ext uri="{BB962C8B-B14F-4D97-AF65-F5344CB8AC3E}">
        <p14:creationId xmlns:p14="http://schemas.microsoft.com/office/powerpoint/2010/main" val="1572786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Maslow’s Hierarchy of Needs (1954)</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endParaRPr lang="en-GB" dirty="0"/>
          </a:p>
          <a:p>
            <a:endParaRPr lang="en-GB" dirty="0"/>
          </a:p>
          <a:p>
            <a:endParaRPr lang="en-GB" dirty="0"/>
          </a:p>
        </p:txBody>
      </p:sp>
      <p:pic>
        <p:nvPicPr>
          <p:cNvPr id="1026" name="Picture 2" descr="maslow's hierarchy of needs diagram">
            <a:extLst>
              <a:ext uri="{FF2B5EF4-FFF2-40B4-BE49-F238E27FC236}">
                <a16:creationId xmlns:a16="http://schemas.microsoft.com/office/drawing/2014/main" id="{78E171C3-D322-4D0B-AC2E-7EF1048B64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945" y="1176925"/>
            <a:ext cx="7647710" cy="4504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5797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Hertzberg’s Two-Factor Theory (1959)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endParaRPr lang="en-GB" dirty="0"/>
          </a:p>
          <a:p>
            <a:endParaRPr lang="en-GB" dirty="0"/>
          </a:p>
          <a:p>
            <a:endParaRPr lang="en-GB" dirty="0"/>
          </a:p>
        </p:txBody>
      </p:sp>
      <p:graphicFrame>
        <p:nvGraphicFramePr>
          <p:cNvPr id="5" name="Table 4"/>
          <p:cNvGraphicFramePr>
            <a:graphicFrameLocks noGrp="1"/>
          </p:cNvGraphicFramePr>
          <p:nvPr/>
        </p:nvGraphicFramePr>
        <p:xfrm>
          <a:off x="1849120" y="1281367"/>
          <a:ext cx="8128000" cy="29616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0">
                <a:tc>
                  <a:txBody>
                    <a:bodyPr/>
                    <a:lstStyle/>
                    <a:p>
                      <a:r>
                        <a:rPr lang="en-GB" dirty="0"/>
                        <a:t>Factors</a:t>
                      </a:r>
                      <a:r>
                        <a:rPr lang="en-GB" baseline="0" dirty="0"/>
                        <a:t> for Satisfaction</a:t>
                      </a:r>
                      <a:endParaRPr lang="en-GB" dirty="0"/>
                    </a:p>
                  </a:txBody>
                  <a:tcPr/>
                </a:tc>
                <a:tc>
                  <a:txBody>
                    <a:bodyPr/>
                    <a:lstStyle/>
                    <a:p>
                      <a:r>
                        <a:rPr lang="en-GB" dirty="0"/>
                        <a:t>Factors</a:t>
                      </a:r>
                      <a:r>
                        <a:rPr lang="en-GB" baseline="0" dirty="0"/>
                        <a:t> for Dissatisfaction</a:t>
                      </a:r>
                      <a:endParaRPr lang="en-GB" dirty="0"/>
                    </a:p>
                  </a:txBody>
                  <a:tcPr/>
                </a:tc>
                <a:extLst>
                  <a:ext uri="{0D108BD9-81ED-4DB2-BD59-A6C34878D82A}">
                    <a16:rowId xmlns:a16="http://schemas.microsoft.com/office/drawing/2014/main" val="10000"/>
                  </a:ext>
                </a:extLst>
              </a:tr>
              <a:tr h="370840">
                <a:tc>
                  <a:txBody>
                    <a:bodyPr/>
                    <a:lstStyle/>
                    <a:p>
                      <a:r>
                        <a:rPr lang="en-GB" dirty="0"/>
                        <a:t>Achievement</a:t>
                      </a:r>
                      <a:r>
                        <a:rPr lang="en-GB" baseline="0" dirty="0"/>
                        <a:t> </a:t>
                      </a:r>
                      <a:endParaRPr lang="en-GB" dirty="0"/>
                    </a:p>
                  </a:txBody>
                  <a:tcPr/>
                </a:tc>
                <a:tc>
                  <a:txBody>
                    <a:bodyPr/>
                    <a:lstStyle/>
                    <a:p>
                      <a:r>
                        <a:rPr lang="en-GB" dirty="0"/>
                        <a:t>Company Policies</a:t>
                      </a:r>
                    </a:p>
                  </a:txBody>
                  <a:tcPr/>
                </a:tc>
                <a:extLst>
                  <a:ext uri="{0D108BD9-81ED-4DB2-BD59-A6C34878D82A}">
                    <a16:rowId xmlns:a16="http://schemas.microsoft.com/office/drawing/2014/main" val="10001"/>
                  </a:ext>
                </a:extLst>
              </a:tr>
              <a:tr h="370840">
                <a:tc>
                  <a:txBody>
                    <a:bodyPr/>
                    <a:lstStyle/>
                    <a:p>
                      <a:r>
                        <a:rPr lang="en-GB" dirty="0"/>
                        <a:t>Recognition</a:t>
                      </a:r>
                    </a:p>
                  </a:txBody>
                  <a:tcPr/>
                </a:tc>
                <a:tc>
                  <a:txBody>
                    <a:bodyPr/>
                    <a:lstStyle/>
                    <a:p>
                      <a:r>
                        <a:rPr lang="en-GB" dirty="0"/>
                        <a:t>Supervision</a:t>
                      </a:r>
                    </a:p>
                  </a:txBody>
                  <a:tcPr/>
                </a:tc>
                <a:extLst>
                  <a:ext uri="{0D108BD9-81ED-4DB2-BD59-A6C34878D82A}">
                    <a16:rowId xmlns:a16="http://schemas.microsoft.com/office/drawing/2014/main" val="10002"/>
                  </a:ext>
                </a:extLst>
              </a:tr>
              <a:tr h="370840">
                <a:tc>
                  <a:txBody>
                    <a:bodyPr/>
                    <a:lstStyle/>
                    <a:p>
                      <a:r>
                        <a:rPr lang="en-GB" dirty="0"/>
                        <a:t>The work itself</a:t>
                      </a:r>
                    </a:p>
                  </a:txBody>
                  <a:tcPr/>
                </a:tc>
                <a:tc>
                  <a:txBody>
                    <a:bodyPr/>
                    <a:lstStyle/>
                    <a:p>
                      <a:r>
                        <a:rPr lang="en-GB" dirty="0"/>
                        <a:t>Relationship with Managers and Peers</a:t>
                      </a:r>
                    </a:p>
                  </a:txBody>
                  <a:tcPr/>
                </a:tc>
                <a:extLst>
                  <a:ext uri="{0D108BD9-81ED-4DB2-BD59-A6C34878D82A}">
                    <a16:rowId xmlns:a16="http://schemas.microsoft.com/office/drawing/2014/main" val="10003"/>
                  </a:ext>
                </a:extLst>
              </a:tr>
              <a:tr h="370840">
                <a:tc>
                  <a:txBody>
                    <a:bodyPr/>
                    <a:lstStyle/>
                    <a:p>
                      <a:r>
                        <a:rPr lang="en-GB" dirty="0"/>
                        <a:t>Responsibility</a:t>
                      </a:r>
                      <a:r>
                        <a:rPr lang="en-GB" baseline="0" dirty="0"/>
                        <a:t> </a:t>
                      </a:r>
                      <a:endParaRPr lang="en-GB" dirty="0"/>
                    </a:p>
                  </a:txBody>
                  <a:tcPr/>
                </a:tc>
                <a:tc>
                  <a:txBody>
                    <a:bodyPr/>
                    <a:lstStyle/>
                    <a:p>
                      <a:r>
                        <a:rPr lang="en-GB" dirty="0"/>
                        <a:t>Work</a:t>
                      </a:r>
                      <a:r>
                        <a:rPr lang="en-GB" baseline="0" dirty="0"/>
                        <a:t> conditions</a:t>
                      </a:r>
                      <a:endParaRPr lang="en-GB" dirty="0"/>
                    </a:p>
                  </a:txBody>
                  <a:tcPr/>
                </a:tc>
                <a:extLst>
                  <a:ext uri="{0D108BD9-81ED-4DB2-BD59-A6C34878D82A}">
                    <a16:rowId xmlns:a16="http://schemas.microsoft.com/office/drawing/2014/main" val="10004"/>
                  </a:ext>
                </a:extLst>
              </a:tr>
              <a:tr h="370840">
                <a:tc>
                  <a:txBody>
                    <a:bodyPr/>
                    <a:lstStyle/>
                    <a:p>
                      <a:r>
                        <a:rPr lang="en-GB" dirty="0"/>
                        <a:t>Advancement</a:t>
                      </a:r>
                    </a:p>
                  </a:txBody>
                  <a:tcPr/>
                </a:tc>
                <a:tc>
                  <a:txBody>
                    <a:bodyPr/>
                    <a:lstStyle/>
                    <a:p>
                      <a:r>
                        <a:rPr lang="en-GB" dirty="0"/>
                        <a:t>Salary</a:t>
                      </a:r>
                    </a:p>
                  </a:txBody>
                  <a:tcPr/>
                </a:tc>
                <a:extLst>
                  <a:ext uri="{0D108BD9-81ED-4DB2-BD59-A6C34878D82A}">
                    <a16:rowId xmlns:a16="http://schemas.microsoft.com/office/drawing/2014/main" val="10005"/>
                  </a:ext>
                </a:extLst>
              </a:tr>
              <a:tr h="370840">
                <a:tc>
                  <a:txBody>
                    <a:bodyPr/>
                    <a:lstStyle/>
                    <a:p>
                      <a:r>
                        <a:rPr lang="en-GB" dirty="0"/>
                        <a:t>Growth</a:t>
                      </a:r>
                    </a:p>
                  </a:txBody>
                  <a:tcPr/>
                </a:tc>
                <a:tc>
                  <a:txBody>
                    <a:bodyPr/>
                    <a:lstStyle/>
                    <a:p>
                      <a:r>
                        <a:rPr lang="en-GB" dirty="0"/>
                        <a:t>Status</a:t>
                      </a:r>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r>
                        <a:rPr lang="en-GB" dirty="0"/>
                        <a:t>Security</a:t>
                      </a:r>
                    </a:p>
                  </a:txBody>
                  <a:tcPr/>
                </a:tc>
                <a:extLst>
                  <a:ext uri="{0D108BD9-81ED-4DB2-BD59-A6C34878D82A}">
                    <a16:rowId xmlns:a16="http://schemas.microsoft.com/office/drawing/2014/main" val="10007"/>
                  </a:ext>
                </a:extLst>
              </a:tr>
            </a:tbl>
          </a:graphicData>
        </a:graphic>
      </p:graphicFrame>
      <p:sp>
        <p:nvSpPr>
          <p:cNvPr id="6" name="TextBox 5"/>
          <p:cNvSpPr txBox="1"/>
          <p:nvPr/>
        </p:nvSpPr>
        <p:spPr>
          <a:xfrm>
            <a:off x="248194" y="4702629"/>
            <a:ext cx="11547566" cy="646331"/>
          </a:xfrm>
          <a:prstGeom prst="rect">
            <a:avLst/>
          </a:prstGeom>
          <a:noFill/>
        </p:spPr>
        <p:txBody>
          <a:bodyPr wrap="square" rtlCol="0">
            <a:spAutoFit/>
          </a:bodyPr>
          <a:lstStyle/>
          <a:p>
            <a:r>
              <a:rPr lang="en-GB" dirty="0"/>
              <a:t>The conclusion he drew is that job satisfaction and job dissatisfaction are not opposites.</a:t>
            </a:r>
          </a:p>
          <a:p>
            <a:r>
              <a:rPr lang="en-GB" dirty="0"/>
              <a:t>The opposite of </a:t>
            </a:r>
            <a:r>
              <a:rPr lang="en-GB" b="1" dirty="0"/>
              <a:t>Satisfaction </a:t>
            </a:r>
            <a:r>
              <a:rPr lang="en-GB" dirty="0"/>
              <a:t>is </a:t>
            </a:r>
            <a:r>
              <a:rPr lang="en-GB" b="1" dirty="0"/>
              <a:t>No Satisfaction</a:t>
            </a:r>
            <a:r>
              <a:rPr lang="en-GB" dirty="0"/>
              <a:t>.  The opposite of </a:t>
            </a:r>
            <a:r>
              <a:rPr lang="en-GB" b="1" dirty="0"/>
              <a:t>Dissatisfaction </a:t>
            </a:r>
            <a:r>
              <a:rPr lang="en-GB" dirty="0"/>
              <a:t>is </a:t>
            </a:r>
            <a:r>
              <a:rPr lang="en-GB" b="1" dirty="0"/>
              <a:t>No Dissatisfaction</a:t>
            </a:r>
            <a:r>
              <a:rPr lang="en-GB" dirty="0"/>
              <a:t>.</a:t>
            </a:r>
          </a:p>
        </p:txBody>
      </p:sp>
    </p:spTree>
    <p:extLst>
      <p:ext uri="{BB962C8B-B14F-4D97-AF65-F5344CB8AC3E}">
        <p14:creationId xmlns:p14="http://schemas.microsoft.com/office/powerpoint/2010/main" val="1440826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Hertzberg’s Two-Factor Theory (1959)</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85000" lnSpcReduction="20000"/>
          </a:bodyPr>
          <a:lstStyle/>
          <a:p>
            <a:pPr fontAlgn="base"/>
            <a:r>
              <a:rPr lang="en-GB" dirty="0"/>
              <a:t>According to Herzberg, the factors leading to job satisfaction are "separate and distinct from those that lead to job dissatisfaction." Therefore, if you set about eliminating dissatisfying job factors, you may create peace but not necessarily enhance performance. This placates your workforce instead of actually motivating them to improve performance.</a:t>
            </a:r>
          </a:p>
          <a:p>
            <a:pPr fontAlgn="base"/>
            <a:r>
              <a:rPr lang="en-GB" dirty="0"/>
              <a:t>The characteristics associated with job dissatisfaction are called hygiene factors. When these have been adequately addressed, people will not be dissatisfied nor will they be satisfied. If you want to motivate your team, you then have to focus on satisfaction factors like achievement, recognition and responsibility.</a:t>
            </a:r>
          </a:p>
          <a:p>
            <a:endParaRPr lang="en-GB" dirty="0"/>
          </a:p>
          <a:p>
            <a:endParaRPr lang="en-GB" dirty="0"/>
          </a:p>
          <a:p>
            <a:endParaRPr lang="en-GB" dirty="0"/>
          </a:p>
        </p:txBody>
      </p:sp>
    </p:spTree>
    <p:extLst>
      <p:ext uri="{BB962C8B-B14F-4D97-AF65-F5344CB8AC3E}">
        <p14:creationId xmlns:p14="http://schemas.microsoft.com/office/powerpoint/2010/main" val="1377836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J. Adams Equity Theory (1963)</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endParaRPr lang="en-GB" dirty="0"/>
          </a:p>
          <a:p>
            <a:endParaRPr lang="en-GB" dirty="0"/>
          </a:p>
          <a:p>
            <a:endParaRPr lang="en-GB" dirty="0"/>
          </a:p>
        </p:txBody>
      </p:sp>
      <p:pic>
        <p:nvPicPr>
          <p:cNvPr id="17410" name="Picture 2" descr="Image result for J Adams Equity theory"/>
          <p:cNvPicPr>
            <a:picLocks noChangeAspect="1" noChangeArrowheads="1"/>
          </p:cNvPicPr>
          <p:nvPr/>
        </p:nvPicPr>
        <p:blipFill>
          <a:blip r:embed="rId2" cstate="print"/>
          <a:srcRect/>
          <a:stretch>
            <a:fillRect/>
          </a:stretch>
        </p:blipFill>
        <p:spPr bwMode="auto">
          <a:xfrm>
            <a:off x="2208413" y="1417638"/>
            <a:ext cx="7393577" cy="2756263"/>
          </a:xfrm>
          <a:prstGeom prst="rect">
            <a:avLst/>
          </a:prstGeom>
          <a:noFill/>
        </p:spPr>
      </p:pic>
    </p:spTree>
    <p:extLst>
      <p:ext uri="{BB962C8B-B14F-4D97-AF65-F5344CB8AC3E}">
        <p14:creationId xmlns:p14="http://schemas.microsoft.com/office/powerpoint/2010/main" val="1139644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sz="3200" dirty="0"/>
              <a:t>J. Adams Equity Theory (1963)</a:t>
            </a:r>
            <a:br>
              <a:rPr lang="en-GB" sz="3200" dirty="0"/>
            </a:br>
            <a:r>
              <a:rPr lang="en-GB" sz="3200" dirty="0">
                <a:hlinkClick r:id="rId2"/>
              </a:rPr>
              <a:t>https://www.mindtools.com/pages/article/newLDR_96.htm</a:t>
            </a:r>
            <a:endParaRPr lang="en-GB" sz="3200" dirty="0"/>
          </a:p>
        </p:txBody>
      </p:sp>
      <p:sp>
        <p:nvSpPr>
          <p:cNvPr id="5" name="Rectangle 1">
            <a:extLst>
              <a:ext uri="{FF2B5EF4-FFF2-40B4-BE49-F238E27FC236}">
                <a16:creationId xmlns:a16="http://schemas.microsoft.com/office/drawing/2014/main" id="{776F074D-3A37-4166-93B0-2741435314C6}"/>
              </a:ext>
            </a:extLst>
          </p:cNvPr>
          <p:cNvSpPr>
            <a:spLocks noGrp="1" noChangeArrowheads="1"/>
          </p:cNvSpPr>
          <p:nvPr>
            <p:ph idx="1"/>
          </p:nvPr>
        </p:nvSpPr>
        <p:spPr/>
        <p:txBody>
          <a:bodyPr>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lang="en-US" altLang="en-US" dirty="0"/>
              <a:t>Understanding the Theory</a:t>
            </a:r>
          </a:p>
          <a:p>
            <a:pPr lvl="0"/>
            <a:r>
              <a:rPr lang="en-US" altLang="en-US" dirty="0"/>
              <a:t>Adams' Equity Theory is named after John Stacey Adams, a workplace and behavioral psychologist, who developed his </a:t>
            </a:r>
            <a:r>
              <a:rPr lang="en-US" altLang="en-US" dirty="0">
                <a:hlinkClick r:id="rId3"/>
              </a:rPr>
              <a:t>job motivation theory </a:t>
            </a:r>
            <a:r>
              <a:rPr lang="en-US" altLang="en-US" dirty="0"/>
              <a:t>in 1963. Much like many of the more prevalent theories of motivation (such as </a:t>
            </a:r>
            <a:r>
              <a:rPr lang="en-US" altLang="en-US" dirty="0">
                <a:hlinkClick r:id="rId4"/>
              </a:rPr>
              <a:t>Maslow's Hierarchy of Needs</a:t>
            </a:r>
            <a:r>
              <a:rPr lang="en-US" altLang="en-US" dirty="0"/>
              <a:t> and </a:t>
            </a:r>
            <a:r>
              <a:rPr lang="en-US" altLang="en-US" dirty="0">
                <a:hlinkClick r:id="rId5"/>
              </a:rPr>
              <a:t>Herzberg's Two-Factor Theory</a:t>
            </a:r>
            <a:r>
              <a:rPr lang="en-US" altLang="en-US" dirty="0"/>
              <a:t>), Adams' Equity Theory acknowledges that subtle and variable factors affect an employee's assessment and perception of their relationship with their work and their employer.</a:t>
            </a:r>
          </a:p>
          <a:p>
            <a:pPr lvl="0"/>
            <a:r>
              <a:rPr lang="en-US" altLang="en-US" dirty="0"/>
              <a:t>The theory is built-on the belief that employees become de-motivated, both in relation to their job and their employer, if they feel as though their inputs are greater than the outputs. Employees can be expected to respond to this is different ways, including de-motivation (generally to the extent the employee perceives the disparity between the inputs and the outputs exist), reduced effort, becoming disgruntled, or, in more extreme cases, perhaps even disruptive.</a:t>
            </a:r>
          </a:p>
        </p:txBody>
      </p:sp>
      <p:sp>
        <p:nvSpPr>
          <p:cNvPr id="4" name="Rectangle 3">
            <a:extLst>
              <a:ext uri="{FF2B5EF4-FFF2-40B4-BE49-F238E27FC236}">
                <a16:creationId xmlns:a16="http://schemas.microsoft.com/office/drawing/2014/main" id="{A3ACA085-F88E-493E-BB86-046D53CFB0BE}"/>
              </a:ext>
            </a:extLst>
          </p:cNvPr>
          <p:cNvSpPr/>
          <p:nvPr/>
        </p:nvSpPr>
        <p:spPr>
          <a:xfrm>
            <a:off x="4096959" y="3244334"/>
            <a:ext cx="253596" cy="369332"/>
          </a:xfrm>
          <a:prstGeom prst="rect">
            <a:avLst/>
          </a:prstGeom>
        </p:spPr>
        <p:txBody>
          <a:bodyPr wrap="none">
            <a:spAutoFit/>
          </a:bodyPr>
          <a:lstStyle/>
          <a:p>
            <a:r>
              <a:rPr lang="en-GB" dirty="0"/>
              <a:t>)</a:t>
            </a:r>
          </a:p>
        </p:txBody>
      </p:sp>
    </p:spTree>
    <p:extLst>
      <p:ext uri="{BB962C8B-B14F-4D97-AF65-F5344CB8AC3E}">
        <p14:creationId xmlns:p14="http://schemas.microsoft.com/office/powerpoint/2010/main" val="2532894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sz="3200" dirty="0"/>
              <a:t>J. Adams Equity Theory (1963)</a:t>
            </a:r>
            <a:br>
              <a:rPr lang="en-GB" sz="3200" dirty="0"/>
            </a:br>
            <a:r>
              <a:rPr lang="en-GB" sz="3200" dirty="0">
                <a:hlinkClick r:id="rId2"/>
              </a:rPr>
              <a:t>https://www.mindtools.com/pages/article/newLDR_96.htm</a:t>
            </a:r>
            <a:endParaRPr lang="en-GB" sz="3200" dirty="0"/>
          </a:p>
        </p:txBody>
      </p:sp>
      <p:sp>
        <p:nvSpPr>
          <p:cNvPr id="5" name="Rectangle 1">
            <a:extLst>
              <a:ext uri="{FF2B5EF4-FFF2-40B4-BE49-F238E27FC236}">
                <a16:creationId xmlns:a16="http://schemas.microsoft.com/office/drawing/2014/main" id="{776F074D-3A37-4166-93B0-2741435314C6}"/>
              </a:ext>
            </a:extLst>
          </p:cNvPr>
          <p:cNvSpPr>
            <a:spLocks noGrp="1" noChangeArrowheads="1"/>
          </p:cNvSpPr>
          <p:nvPr>
            <p:ph idx="1"/>
          </p:nvPr>
        </p:nvSpPr>
        <p:spPr/>
        <p:txBody>
          <a:bodyPr>
            <a:normAutofit fontScale="47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GB" sz="3400" dirty="0"/>
              <a:t>It is important to also consider the Adams' Equity Theory factors when striving to improve an employee's job satisfaction, motivation level, etc., and what can be done to promote higher levels of each.</a:t>
            </a:r>
          </a:p>
          <a:p>
            <a:r>
              <a:rPr lang="en-GB" sz="3400" dirty="0"/>
              <a:t>To do this, consider the balance or imbalance that currently exists between your employee's inputs and outputs, as follows:</a:t>
            </a:r>
          </a:p>
          <a:p>
            <a:r>
              <a:rPr lang="en-GB" sz="3400" dirty="0"/>
              <a:t>Inputs typically include:</a:t>
            </a:r>
          </a:p>
          <a:p>
            <a:r>
              <a:rPr lang="en-GB" sz="3400" dirty="0"/>
              <a:t>Effort.</a:t>
            </a:r>
          </a:p>
          <a:p>
            <a:r>
              <a:rPr lang="en-GB" sz="3400" dirty="0"/>
              <a:t>Loyalty.</a:t>
            </a:r>
          </a:p>
          <a:p>
            <a:r>
              <a:rPr lang="en-GB" sz="3400" dirty="0"/>
              <a:t>Hard work.</a:t>
            </a:r>
          </a:p>
          <a:p>
            <a:r>
              <a:rPr lang="en-GB" sz="3400" dirty="0"/>
              <a:t>Commitment.</a:t>
            </a:r>
          </a:p>
          <a:p>
            <a:r>
              <a:rPr lang="en-GB" sz="3400" dirty="0"/>
              <a:t>Skill.</a:t>
            </a:r>
          </a:p>
          <a:p>
            <a:r>
              <a:rPr lang="en-GB" sz="3400" dirty="0"/>
              <a:t>Ability.</a:t>
            </a:r>
          </a:p>
          <a:p>
            <a:r>
              <a:rPr lang="en-GB" sz="3400" dirty="0"/>
              <a:t>Adaptability.</a:t>
            </a:r>
          </a:p>
          <a:p>
            <a:r>
              <a:rPr lang="en-GB" sz="3400" dirty="0"/>
              <a:t>Flexibility.</a:t>
            </a:r>
          </a:p>
          <a:p>
            <a:r>
              <a:rPr lang="en-GB" sz="3400" dirty="0"/>
              <a:t>Acceptance of others.</a:t>
            </a:r>
          </a:p>
          <a:p>
            <a:r>
              <a:rPr lang="en-GB" sz="3400" dirty="0"/>
              <a:t>Determination.</a:t>
            </a:r>
          </a:p>
          <a:p>
            <a:r>
              <a:rPr lang="en-GB" sz="3400" dirty="0"/>
              <a:t>Enthusiasm.</a:t>
            </a:r>
          </a:p>
          <a:p>
            <a:r>
              <a:rPr lang="en-GB" sz="3400" dirty="0"/>
              <a:t>Trust in superiors.</a:t>
            </a:r>
          </a:p>
          <a:p>
            <a:r>
              <a:rPr lang="en-GB" sz="3400" dirty="0"/>
              <a:t>Support of colleagues.</a:t>
            </a:r>
          </a:p>
          <a:p>
            <a:r>
              <a:rPr lang="en-GB" sz="3400" dirty="0"/>
              <a:t>Personal sacrifice.</a:t>
            </a:r>
          </a:p>
          <a:p>
            <a:pPr marL="0" lvl="0" indent="0">
              <a:buNone/>
            </a:pPr>
            <a:endParaRPr lang="en-US" altLang="en-US" dirty="0"/>
          </a:p>
        </p:txBody>
      </p:sp>
    </p:spTree>
    <p:extLst>
      <p:ext uri="{BB962C8B-B14F-4D97-AF65-F5344CB8AC3E}">
        <p14:creationId xmlns:p14="http://schemas.microsoft.com/office/powerpoint/2010/main" val="4253066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sz="3200" dirty="0"/>
              <a:t>J. Adams Equity Theory (1963)</a:t>
            </a:r>
            <a:br>
              <a:rPr lang="en-GB" sz="3200" dirty="0"/>
            </a:br>
            <a:r>
              <a:rPr lang="en-GB" sz="3200" dirty="0">
                <a:hlinkClick r:id="rId2"/>
              </a:rPr>
              <a:t>https://www.mindtools.com/pages/article/newLDR_96.htm</a:t>
            </a:r>
            <a:endParaRPr lang="en-GB" sz="3200" dirty="0"/>
          </a:p>
        </p:txBody>
      </p:sp>
      <p:sp>
        <p:nvSpPr>
          <p:cNvPr id="5" name="Rectangle 1">
            <a:extLst>
              <a:ext uri="{FF2B5EF4-FFF2-40B4-BE49-F238E27FC236}">
                <a16:creationId xmlns:a16="http://schemas.microsoft.com/office/drawing/2014/main" id="{776F074D-3A37-4166-93B0-2741435314C6}"/>
              </a:ext>
            </a:extLst>
          </p:cNvPr>
          <p:cNvSpPr>
            <a:spLocks noGrp="1" noChangeArrowheads="1"/>
          </p:cNvSpPr>
          <p:nvPr>
            <p:ph idx="1"/>
          </p:nvPr>
        </p:nvSpPr>
        <p:spPr/>
        <p:txBody>
          <a:bodyPr>
            <a:normAutofit fontScale="6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GB" dirty="0"/>
              <a:t>Outputs typically include:</a:t>
            </a:r>
          </a:p>
          <a:p>
            <a:r>
              <a:rPr lang="en-GB" dirty="0"/>
              <a:t>Financial rewards (such as salary, benefits, perks).</a:t>
            </a:r>
          </a:p>
          <a:p>
            <a:r>
              <a:rPr lang="en-GB" dirty="0"/>
              <a:t>Intangibles that typically include:</a:t>
            </a:r>
          </a:p>
          <a:p>
            <a:pPr lvl="1"/>
            <a:r>
              <a:rPr lang="en-GB" dirty="0"/>
              <a:t>Recognition.</a:t>
            </a:r>
          </a:p>
          <a:p>
            <a:pPr lvl="1"/>
            <a:r>
              <a:rPr lang="en-GB" dirty="0"/>
              <a:t>Reputation.</a:t>
            </a:r>
          </a:p>
          <a:p>
            <a:pPr lvl="1"/>
            <a:r>
              <a:rPr lang="en-GB" dirty="0"/>
              <a:t>Responsibility.</a:t>
            </a:r>
          </a:p>
          <a:p>
            <a:pPr lvl="1"/>
            <a:r>
              <a:rPr lang="en-GB" dirty="0"/>
              <a:t>Sense of achievement.</a:t>
            </a:r>
          </a:p>
          <a:p>
            <a:pPr lvl="1"/>
            <a:r>
              <a:rPr lang="en-GB" dirty="0"/>
              <a:t>Praise.</a:t>
            </a:r>
          </a:p>
          <a:p>
            <a:pPr lvl="1"/>
            <a:r>
              <a:rPr lang="en-GB" dirty="0"/>
              <a:t>Stimulus.</a:t>
            </a:r>
          </a:p>
          <a:p>
            <a:pPr lvl="1"/>
            <a:r>
              <a:rPr lang="en-GB" dirty="0"/>
              <a:t>Sense of advancement/growth.</a:t>
            </a:r>
          </a:p>
          <a:p>
            <a:pPr lvl="1"/>
            <a:r>
              <a:rPr lang="en-GB" dirty="0"/>
              <a:t>Job security.</a:t>
            </a:r>
          </a:p>
          <a:p>
            <a:r>
              <a:rPr lang="en-GB" dirty="0"/>
              <a:t>While obviously many of these points can't be quantified and perfectly compared, the theory argues that managers should seek to find a fair balance between the inputs that an employee gives, and the outputs received.</a:t>
            </a:r>
          </a:p>
          <a:p>
            <a:r>
              <a:rPr lang="en-GB" dirty="0"/>
              <a:t>And according to the theory, employees should be content where they perceive these to be in balance.</a:t>
            </a:r>
          </a:p>
          <a:p>
            <a:pPr marL="0" lvl="0" indent="0">
              <a:buNone/>
            </a:pPr>
            <a:endParaRPr lang="en-US" altLang="en-US" dirty="0"/>
          </a:p>
        </p:txBody>
      </p:sp>
    </p:spTree>
    <p:extLst>
      <p:ext uri="{BB962C8B-B14F-4D97-AF65-F5344CB8AC3E}">
        <p14:creationId xmlns:p14="http://schemas.microsoft.com/office/powerpoint/2010/main" val="1605728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sz="3200" dirty="0"/>
              <a:t>J. Adams Equity Theory (1963)</a:t>
            </a:r>
            <a:br>
              <a:rPr lang="en-GB" sz="3200" dirty="0"/>
            </a:br>
            <a:r>
              <a:rPr lang="en-GB" sz="3200" dirty="0">
                <a:hlinkClick r:id="rId2"/>
              </a:rPr>
              <a:t>https://www.mindtools.com/pages/article/newLDR_96.htm</a:t>
            </a:r>
            <a:endParaRPr lang="en-GB" sz="3200" dirty="0"/>
          </a:p>
        </p:txBody>
      </p:sp>
      <p:sp>
        <p:nvSpPr>
          <p:cNvPr id="5" name="Rectangle 1">
            <a:extLst>
              <a:ext uri="{FF2B5EF4-FFF2-40B4-BE49-F238E27FC236}">
                <a16:creationId xmlns:a16="http://schemas.microsoft.com/office/drawing/2014/main" id="{776F074D-3A37-4166-93B0-2741435314C6}"/>
              </a:ext>
            </a:extLst>
          </p:cNvPr>
          <p:cNvSpPr>
            <a:spLocks noGrp="1" noChangeArrowheads="1"/>
          </p:cNvSpPr>
          <p:nvPr>
            <p:ph idx="1"/>
          </p:nvPr>
        </p:nvSpPr>
        <p:spPr/>
        <p:txBody>
          <a:bodyPr>
            <a:normAutofit fontScale="77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GB" dirty="0"/>
              <a:t>Much like the five levels of needs determined by Maslow and the two factors of motivation as classified by Herzberg (intrinsic and extrinsic), the Adams' Equity Theory of motivation states that positive outcomes and high levels of motivation can be expected only when employees perceive their treatment to be fair. An employee's perception of this may include many factors (see outputs above). The idea behind Adams' Equity Theory is to strike a healthy balance here, with outputs on one side of the scale; inputs on the other – both weighing in a way that seems reasonably equal.</a:t>
            </a:r>
          </a:p>
          <a:p>
            <a:r>
              <a:rPr lang="en-GB" dirty="0"/>
              <a:t>If the balance lies too far in </a:t>
            </a:r>
            <a:r>
              <a:rPr lang="en-GB" dirty="0" err="1"/>
              <a:t>favor</a:t>
            </a:r>
            <a:r>
              <a:rPr lang="en-GB" dirty="0"/>
              <a:t> of the employer, some employees may work to bring balance between inputs and outputs on their own, by asking for more compensation or recognition. Others will be demotivated, and still others will seek alternative employment.</a:t>
            </a:r>
          </a:p>
          <a:p>
            <a:pPr lvl="0"/>
            <a:endParaRPr lang="en-US" altLang="en-US" dirty="0"/>
          </a:p>
        </p:txBody>
      </p:sp>
    </p:spTree>
    <p:extLst>
      <p:ext uri="{BB962C8B-B14F-4D97-AF65-F5344CB8AC3E}">
        <p14:creationId xmlns:p14="http://schemas.microsoft.com/office/powerpoint/2010/main" val="894638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Stop Trying to Motivate your Employees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r>
              <a:rPr lang="en-GB" b="1" dirty="0"/>
              <a:t>Published on 26 May 2016</a:t>
            </a:r>
            <a:endParaRPr lang="en-GB" dirty="0"/>
          </a:p>
          <a:p>
            <a:r>
              <a:rPr lang="en-GB" dirty="0"/>
              <a:t>It’s a misconception that you can motivate your employees. They’re already motivated. The key is to unleash their motivation. The Founder of </a:t>
            </a:r>
            <a:r>
              <a:rPr lang="en-GB" dirty="0" err="1"/>
              <a:t>Aperio</a:t>
            </a:r>
            <a:r>
              <a:rPr lang="en-GB" dirty="0"/>
              <a:t> Consulting Group, Kerry </a:t>
            </a:r>
            <a:r>
              <a:rPr lang="en-GB" dirty="0" err="1"/>
              <a:t>Goyette</a:t>
            </a:r>
            <a:r>
              <a:rPr lang="en-GB" dirty="0"/>
              <a:t> takes a deeper dive into motivation, how to leverage it, and the counterproductive motivations that may be holding us back from success</a:t>
            </a:r>
          </a:p>
          <a:p>
            <a:endParaRPr lang="en-GB" dirty="0"/>
          </a:p>
          <a:p>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a:hlinkClick r:id="" action="ppaction://media"/>
            <a:extLst>
              <a:ext uri="{FF2B5EF4-FFF2-40B4-BE49-F238E27FC236}">
                <a16:creationId xmlns:a16="http://schemas.microsoft.com/office/drawing/2014/main" id="{BB9000A1-F062-4C8D-809B-1A051AC0FDAB}"/>
              </a:ext>
            </a:extLst>
          </p:cNvPr>
          <p:cNvPicPr>
            <a:picLocks noRot="1" noChangeAspect="1"/>
          </p:cNvPicPr>
          <p:nvPr>
            <a:videoFile r:link="rId1"/>
          </p:nvPr>
        </p:nvPicPr>
        <p:blipFill>
          <a:blip r:embed="rId3" cstate="print"/>
          <a:stretch>
            <a:fillRect/>
          </a:stretch>
        </p:blipFill>
        <p:spPr>
          <a:xfrm>
            <a:off x="3810000" y="2143125"/>
            <a:ext cx="4572000" cy="2571750"/>
          </a:xfrm>
          <a:prstGeom prst="rect">
            <a:avLst/>
          </a:prstGeom>
        </p:spPr>
      </p:pic>
    </p:spTree>
    <p:extLst>
      <p:ext uri="{BB962C8B-B14F-4D97-AF65-F5344CB8AC3E}">
        <p14:creationId xmlns:p14="http://schemas.microsoft.com/office/powerpoint/2010/main" val="547122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dirty="0"/>
              <a:t>Four Enablers of Employee Engagement</a:t>
            </a:r>
          </a:p>
        </p:txBody>
      </p:sp>
      <p:sp>
        <p:nvSpPr>
          <p:cNvPr id="4" name="Content Placeholder 3"/>
          <p:cNvSpPr>
            <a:spLocks noGrp="1"/>
          </p:cNvSpPr>
          <p:nvPr>
            <p:ph idx="1"/>
          </p:nvPr>
        </p:nvSpPr>
        <p:spPr/>
        <p:txBody>
          <a:bodyPr/>
          <a:lstStyle/>
          <a:p>
            <a:pPr>
              <a:buNone/>
            </a:pPr>
            <a:r>
              <a:rPr lang="en-GB" dirty="0"/>
              <a:t>David MacLeod &amp; Anita Clarke 2009</a:t>
            </a:r>
          </a:p>
          <a:p>
            <a:r>
              <a:rPr lang="en-GB" dirty="0"/>
              <a:t>Strategic Narrative</a:t>
            </a:r>
          </a:p>
          <a:p>
            <a:r>
              <a:rPr lang="en-GB" dirty="0"/>
              <a:t>Engaging Managers</a:t>
            </a:r>
          </a:p>
          <a:p>
            <a:r>
              <a:rPr lang="en-GB" dirty="0"/>
              <a:t>Employee Voice</a:t>
            </a:r>
          </a:p>
          <a:p>
            <a:r>
              <a:rPr lang="en-GB" dirty="0"/>
              <a:t>Integrity</a:t>
            </a:r>
          </a:p>
        </p:txBody>
      </p:sp>
    </p:spTree>
    <p:extLst>
      <p:ext uri="{BB962C8B-B14F-4D97-AF65-F5344CB8AC3E}">
        <p14:creationId xmlns:p14="http://schemas.microsoft.com/office/powerpoint/2010/main" val="3326036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a:hlinkClick r:id="" action="ppaction://media"/>
            <a:extLst>
              <a:ext uri="{FF2B5EF4-FFF2-40B4-BE49-F238E27FC236}">
                <a16:creationId xmlns:a16="http://schemas.microsoft.com/office/drawing/2014/main" id="{EF996BF2-0262-4E82-B2BA-74FE9EEFC9E3}"/>
              </a:ext>
            </a:extLst>
          </p:cNvPr>
          <p:cNvPicPr>
            <a:picLocks noRot="1" noChangeAspect="1"/>
          </p:cNvPicPr>
          <p:nvPr>
            <a:videoFile r:link="rId1"/>
          </p:nvPr>
        </p:nvPicPr>
        <p:blipFill>
          <a:blip r:embed="rId3" cstate="print"/>
          <a:stretch>
            <a:fillRect/>
          </a:stretch>
        </p:blipFill>
        <p:spPr>
          <a:xfrm>
            <a:off x="3810000" y="2143125"/>
            <a:ext cx="4572000" cy="2571750"/>
          </a:xfrm>
          <a:prstGeom prst="rect">
            <a:avLst/>
          </a:prstGeom>
        </p:spPr>
      </p:pic>
    </p:spTree>
    <p:extLst>
      <p:ext uri="{BB962C8B-B14F-4D97-AF65-F5344CB8AC3E}">
        <p14:creationId xmlns:p14="http://schemas.microsoft.com/office/powerpoint/2010/main" val="1666458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The Power of Introverts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r>
              <a:rPr lang="en-GB" b="1" dirty="0"/>
              <a:t>Published</a:t>
            </a:r>
            <a:r>
              <a:rPr lang="en-GB" dirty="0"/>
              <a:t> </a:t>
            </a:r>
            <a:r>
              <a:rPr lang="en-GB" b="1" dirty="0"/>
              <a:t>on 2 Mar 2012</a:t>
            </a:r>
          </a:p>
          <a:p>
            <a:r>
              <a:rPr lang="en-GB" dirty="0">
                <a:hlinkClick r:id="rId2"/>
              </a:rPr>
              <a:t>http://www.ted.com</a:t>
            </a:r>
            <a:r>
              <a:rPr lang="en-GB" dirty="0"/>
              <a:t> In a culture where being social and outgoing are prized above all else, it can be difficult, even shameful, to be an introvert. But, as Susan Cain argues in this passionate talk, introverts bring extraordinary talents and abilities to the world, and should be encouraged and celebrated.</a:t>
            </a:r>
          </a:p>
          <a:p>
            <a:endParaRPr lang="en-GB" dirty="0"/>
          </a:p>
          <a:p>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fontScale="90000"/>
          </a:bodyPr>
          <a:lstStyle/>
          <a:p>
            <a:r>
              <a:rPr lang="en-GB" dirty="0"/>
              <a:t>The Power of Introverts and a Blueprint for a Quiet Revolution</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92500" lnSpcReduction="10000"/>
          </a:bodyPr>
          <a:lstStyle/>
          <a:p>
            <a:r>
              <a:rPr lang="en-GB" b="1" dirty="0"/>
              <a:t>Published on 13 Feb 2017</a:t>
            </a:r>
          </a:p>
          <a:p>
            <a:r>
              <a:rPr lang="en-GB" dirty="0"/>
              <a:t>“In a gentle way, you can shake the world” words spoken by Mahatma Gandhi. One out of every two to three people are introverts and in this powerful talk, Susan Cain speaks of her mission to train more quiet leaders and have the world cultivate an appreciation for more introspective action takers. </a:t>
            </a:r>
            <a:br>
              <a:rPr lang="en-GB" dirty="0"/>
            </a:br>
            <a:r>
              <a:rPr lang="en-GB" dirty="0" err="1"/>
              <a:t>TEDArchive</a:t>
            </a:r>
            <a:r>
              <a:rPr lang="en-GB" dirty="0"/>
              <a:t> presents previously unpublished talks from TED conferences.</a:t>
            </a:r>
            <a:br>
              <a:rPr lang="en-GB" dirty="0"/>
            </a:br>
            <a:r>
              <a:rPr lang="en-GB" dirty="0"/>
              <a:t>Enjoy this unedited talk by Susan Cain .</a:t>
            </a:r>
          </a:p>
          <a:p>
            <a:endParaRPr lang="en-GB" dirty="0"/>
          </a:p>
          <a:p>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a:hlinkClick r:id="" action="ppaction://media"/>
            <a:extLst>
              <a:ext uri="{FF2B5EF4-FFF2-40B4-BE49-F238E27FC236}">
                <a16:creationId xmlns:a16="http://schemas.microsoft.com/office/drawing/2014/main" id="{3F50F3D9-F4AF-45D7-B6AA-E8EDD960123C}"/>
              </a:ext>
            </a:extLst>
          </p:cNvPr>
          <p:cNvPicPr>
            <a:picLocks noRot="1" noChangeAspect="1"/>
          </p:cNvPicPr>
          <p:nvPr>
            <a:videoFile r:link="rId1"/>
          </p:nvPr>
        </p:nvPicPr>
        <p:blipFill>
          <a:blip r:embed="rId3" cstate="print"/>
          <a:stretch>
            <a:fillRect/>
          </a:stretch>
        </p:blipFill>
        <p:spPr>
          <a:xfrm>
            <a:off x="3810000" y="2143125"/>
            <a:ext cx="4572000" cy="2571750"/>
          </a:xfrm>
          <a:prstGeom prst="rect">
            <a:avLst/>
          </a:prstGeom>
        </p:spPr>
      </p:pic>
    </p:spTree>
    <p:extLst>
      <p:ext uri="{BB962C8B-B14F-4D97-AF65-F5344CB8AC3E}">
        <p14:creationId xmlns:p14="http://schemas.microsoft.com/office/powerpoint/2010/main" val="3814305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dirty="0"/>
              <a:t>Employee Engagement Factors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a:bodyPr>
          <a:lstStyle/>
          <a:p>
            <a:endParaRPr lang="en-GB" dirty="0"/>
          </a:p>
          <a:p>
            <a:endParaRPr lang="en-GB" dirty="0"/>
          </a:p>
          <a:p>
            <a:endParaRPr lang="en-GB" dirty="0"/>
          </a:p>
        </p:txBody>
      </p:sp>
      <p:sp>
        <p:nvSpPr>
          <p:cNvPr id="4" name="Rectangle: Rounded Corners 3">
            <a:extLst>
              <a:ext uri="{FF2B5EF4-FFF2-40B4-BE49-F238E27FC236}">
                <a16:creationId xmlns:a16="http://schemas.microsoft.com/office/drawing/2014/main" id="{E0AA4127-5DD3-4690-9CE0-046797C4E405}"/>
              </a:ext>
            </a:extLst>
          </p:cNvPr>
          <p:cNvSpPr/>
          <p:nvPr/>
        </p:nvSpPr>
        <p:spPr>
          <a:xfrm>
            <a:off x="3472069" y="2607366"/>
            <a:ext cx="4320209" cy="10734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Employee Engagement</a:t>
            </a:r>
          </a:p>
        </p:txBody>
      </p:sp>
      <p:sp>
        <p:nvSpPr>
          <p:cNvPr id="7" name="Speech Bubble: Oval 6">
            <a:extLst>
              <a:ext uri="{FF2B5EF4-FFF2-40B4-BE49-F238E27FC236}">
                <a16:creationId xmlns:a16="http://schemas.microsoft.com/office/drawing/2014/main" id="{0092EF0A-8544-420F-82CD-606C374F05CE}"/>
              </a:ext>
            </a:extLst>
          </p:cNvPr>
          <p:cNvSpPr/>
          <p:nvPr/>
        </p:nvSpPr>
        <p:spPr>
          <a:xfrm rot="21148985">
            <a:off x="1541167" y="1262384"/>
            <a:ext cx="1662730" cy="1232452"/>
          </a:xfrm>
          <a:prstGeom prst="wedgeEllipseCallout">
            <a:avLst>
              <a:gd name="adj1" fmla="val 61326"/>
              <a:gd name="adj2" fmla="val 9252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Company Culture</a:t>
            </a:r>
          </a:p>
        </p:txBody>
      </p:sp>
      <p:sp>
        <p:nvSpPr>
          <p:cNvPr id="8" name="Speech Bubble: Oval 7">
            <a:extLst>
              <a:ext uri="{FF2B5EF4-FFF2-40B4-BE49-F238E27FC236}">
                <a16:creationId xmlns:a16="http://schemas.microsoft.com/office/drawing/2014/main" id="{67B43E20-3AAB-4147-8508-5FC19863C92C}"/>
              </a:ext>
            </a:extLst>
          </p:cNvPr>
          <p:cNvSpPr/>
          <p:nvPr/>
        </p:nvSpPr>
        <p:spPr>
          <a:xfrm>
            <a:off x="9266342" y="2326265"/>
            <a:ext cx="2353740" cy="1232452"/>
          </a:xfrm>
          <a:prstGeom prst="wedgeEllipseCallout">
            <a:avLst>
              <a:gd name="adj1" fmla="val -109630"/>
              <a:gd name="adj2" fmla="val 15393"/>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Performance output</a:t>
            </a:r>
          </a:p>
        </p:txBody>
      </p:sp>
      <p:sp>
        <p:nvSpPr>
          <p:cNvPr id="9" name="Speech Bubble: Oval 8">
            <a:extLst>
              <a:ext uri="{FF2B5EF4-FFF2-40B4-BE49-F238E27FC236}">
                <a16:creationId xmlns:a16="http://schemas.microsoft.com/office/drawing/2014/main" id="{92F192F7-F291-4EBC-9DA6-5401BFBBBB2D}"/>
              </a:ext>
            </a:extLst>
          </p:cNvPr>
          <p:cNvSpPr/>
          <p:nvPr/>
        </p:nvSpPr>
        <p:spPr>
          <a:xfrm>
            <a:off x="3339378" y="1248156"/>
            <a:ext cx="1662730" cy="1232452"/>
          </a:xfrm>
          <a:prstGeom prst="wedgeEllipseCallou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From ‘push’ to ‘pull’ mindset</a:t>
            </a:r>
          </a:p>
        </p:txBody>
      </p:sp>
      <p:sp>
        <p:nvSpPr>
          <p:cNvPr id="10" name="Speech Bubble: Oval 9">
            <a:extLst>
              <a:ext uri="{FF2B5EF4-FFF2-40B4-BE49-F238E27FC236}">
                <a16:creationId xmlns:a16="http://schemas.microsoft.com/office/drawing/2014/main" id="{EB35817B-BB6A-4C13-B40E-CDCA7B103559}"/>
              </a:ext>
            </a:extLst>
          </p:cNvPr>
          <p:cNvSpPr/>
          <p:nvPr/>
        </p:nvSpPr>
        <p:spPr>
          <a:xfrm>
            <a:off x="5317708" y="1199297"/>
            <a:ext cx="2170220" cy="1232452"/>
          </a:xfrm>
          <a:prstGeom prst="wedgeEllipseCallout">
            <a:avLst>
              <a:gd name="adj1" fmla="val -54273"/>
              <a:gd name="adj2" fmla="val 68388"/>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Motivation &amp; Commitment</a:t>
            </a:r>
          </a:p>
        </p:txBody>
      </p:sp>
      <p:sp>
        <p:nvSpPr>
          <p:cNvPr id="11" name="Speech Bubble: Oval 10">
            <a:extLst>
              <a:ext uri="{FF2B5EF4-FFF2-40B4-BE49-F238E27FC236}">
                <a16:creationId xmlns:a16="http://schemas.microsoft.com/office/drawing/2014/main" id="{CE992E3D-93B4-4979-8E06-03A1D43C8249}"/>
              </a:ext>
            </a:extLst>
          </p:cNvPr>
          <p:cNvSpPr/>
          <p:nvPr/>
        </p:nvSpPr>
        <p:spPr>
          <a:xfrm>
            <a:off x="7731887" y="1360707"/>
            <a:ext cx="2353740" cy="1232452"/>
          </a:xfrm>
          <a:prstGeom prst="wedgeEllipseCallout">
            <a:avLst>
              <a:gd name="adj1" fmla="val -48169"/>
              <a:gd name="adj2" fmla="val 7427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Future of Employee Engagement</a:t>
            </a:r>
          </a:p>
        </p:txBody>
      </p:sp>
      <p:sp>
        <p:nvSpPr>
          <p:cNvPr id="19" name="Speech Bubble: Oval 18">
            <a:extLst>
              <a:ext uri="{FF2B5EF4-FFF2-40B4-BE49-F238E27FC236}">
                <a16:creationId xmlns:a16="http://schemas.microsoft.com/office/drawing/2014/main" id="{EFC800C5-B030-4714-9B11-1E58013126C3}"/>
              </a:ext>
            </a:extLst>
          </p:cNvPr>
          <p:cNvSpPr/>
          <p:nvPr/>
        </p:nvSpPr>
        <p:spPr>
          <a:xfrm>
            <a:off x="4812396" y="4377392"/>
            <a:ext cx="2170220" cy="1232452"/>
          </a:xfrm>
          <a:prstGeom prst="wedgeEllipseCallout">
            <a:avLst>
              <a:gd name="adj1" fmla="val 1236"/>
              <a:gd name="adj2" fmla="val -96486"/>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Leadership Styles</a:t>
            </a:r>
          </a:p>
        </p:txBody>
      </p:sp>
      <p:sp>
        <p:nvSpPr>
          <p:cNvPr id="20" name="Speech Bubble: Oval 19">
            <a:extLst>
              <a:ext uri="{FF2B5EF4-FFF2-40B4-BE49-F238E27FC236}">
                <a16:creationId xmlns:a16="http://schemas.microsoft.com/office/drawing/2014/main" id="{7F7C5585-BA02-4166-89E4-0822C4B8405B}"/>
              </a:ext>
            </a:extLst>
          </p:cNvPr>
          <p:cNvSpPr/>
          <p:nvPr/>
        </p:nvSpPr>
        <p:spPr>
          <a:xfrm>
            <a:off x="2634571" y="4054613"/>
            <a:ext cx="2170220" cy="1232452"/>
          </a:xfrm>
          <a:prstGeom prst="wedgeEllipseCallout">
            <a:avLst>
              <a:gd name="adj1" fmla="val 25313"/>
              <a:gd name="adj2" fmla="val -7999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Employee &amp; Customer Engagement combined</a:t>
            </a:r>
          </a:p>
        </p:txBody>
      </p:sp>
      <p:sp>
        <p:nvSpPr>
          <p:cNvPr id="21" name="Speech Bubble: Oval 20">
            <a:extLst>
              <a:ext uri="{FF2B5EF4-FFF2-40B4-BE49-F238E27FC236}">
                <a16:creationId xmlns:a16="http://schemas.microsoft.com/office/drawing/2014/main" id="{7164A8AD-0FD1-47F3-A6EA-4FAA5E181669}"/>
              </a:ext>
            </a:extLst>
          </p:cNvPr>
          <p:cNvSpPr/>
          <p:nvPr/>
        </p:nvSpPr>
        <p:spPr>
          <a:xfrm>
            <a:off x="298281" y="4109461"/>
            <a:ext cx="2170220" cy="1232452"/>
          </a:xfrm>
          <a:prstGeom prst="wedgeEllipseCallout">
            <a:avLst>
              <a:gd name="adj1" fmla="val 95536"/>
              <a:gd name="adj2" fmla="val -111796"/>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Stats &amp; Analysis</a:t>
            </a:r>
          </a:p>
        </p:txBody>
      </p:sp>
      <p:sp>
        <p:nvSpPr>
          <p:cNvPr id="22" name="Speech Bubble: Oval 21">
            <a:extLst>
              <a:ext uri="{FF2B5EF4-FFF2-40B4-BE49-F238E27FC236}">
                <a16:creationId xmlns:a16="http://schemas.microsoft.com/office/drawing/2014/main" id="{4915B7F8-1E5C-4BB9-9FE4-72EF6B2B340D}"/>
              </a:ext>
            </a:extLst>
          </p:cNvPr>
          <p:cNvSpPr/>
          <p:nvPr/>
        </p:nvSpPr>
        <p:spPr>
          <a:xfrm>
            <a:off x="9334622" y="3835295"/>
            <a:ext cx="2170220" cy="1232452"/>
          </a:xfrm>
          <a:prstGeom prst="wedgeEllipseCallout">
            <a:avLst>
              <a:gd name="adj1" fmla="val -119146"/>
              <a:gd name="adj2" fmla="val -10355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Well-being</a:t>
            </a:r>
          </a:p>
        </p:txBody>
      </p:sp>
      <p:sp>
        <p:nvSpPr>
          <p:cNvPr id="23" name="Speech Bubble: Oval 22">
            <a:extLst>
              <a:ext uri="{FF2B5EF4-FFF2-40B4-BE49-F238E27FC236}">
                <a16:creationId xmlns:a16="http://schemas.microsoft.com/office/drawing/2014/main" id="{F287B7D9-9B70-4793-BB71-0840D1945383}"/>
              </a:ext>
            </a:extLst>
          </p:cNvPr>
          <p:cNvSpPr/>
          <p:nvPr/>
        </p:nvSpPr>
        <p:spPr>
          <a:xfrm>
            <a:off x="7096122" y="4253044"/>
            <a:ext cx="2170220" cy="1232452"/>
          </a:xfrm>
          <a:prstGeom prst="wedgeEllipseCallout">
            <a:avLst>
              <a:gd name="adj1" fmla="val -33540"/>
              <a:gd name="adj2" fmla="val -100020"/>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Line Manager Impact</a:t>
            </a:r>
          </a:p>
        </p:txBody>
      </p:sp>
      <p:sp>
        <p:nvSpPr>
          <p:cNvPr id="24" name="Speech Bubble: Oval 23">
            <a:extLst>
              <a:ext uri="{FF2B5EF4-FFF2-40B4-BE49-F238E27FC236}">
                <a16:creationId xmlns:a16="http://schemas.microsoft.com/office/drawing/2014/main" id="{EE6E81B1-3740-45C3-B5E3-A82DBE096F0C}"/>
              </a:ext>
            </a:extLst>
          </p:cNvPr>
          <p:cNvSpPr/>
          <p:nvPr/>
        </p:nvSpPr>
        <p:spPr>
          <a:xfrm>
            <a:off x="382587" y="2593159"/>
            <a:ext cx="2170220" cy="1232452"/>
          </a:xfrm>
          <a:prstGeom prst="wedgeEllipseCallout">
            <a:avLst>
              <a:gd name="adj1" fmla="val 90855"/>
              <a:gd name="adj2" fmla="val -1287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Employee Engagement Strategies</a:t>
            </a:r>
          </a:p>
        </p:txBody>
      </p:sp>
    </p:spTree>
    <p:extLst>
      <p:ext uri="{BB962C8B-B14F-4D97-AF65-F5344CB8AC3E}">
        <p14:creationId xmlns:p14="http://schemas.microsoft.com/office/powerpoint/2010/main" val="263923632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691</TotalTime>
  <Words>2036</Words>
  <Application>Microsoft Office PowerPoint</Application>
  <PresentationFormat>Widescreen</PresentationFormat>
  <Paragraphs>136</Paragraphs>
  <Slides>24</Slides>
  <Notes>0</Notes>
  <HiddenSlides>0</HiddenSlides>
  <MMClips>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Myriad Pro</vt:lpstr>
      <vt:lpstr>ThemeUWTSD</vt:lpstr>
      <vt:lpstr>Motivation Slides</vt:lpstr>
      <vt:lpstr>The CIPD Factsheet: Employee Engagement and Motivation (December 2019)</vt:lpstr>
      <vt:lpstr>The CIPD Factsheet: Employee Engagement and Motivation (December 2019)</vt:lpstr>
      <vt:lpstr>The CIPD Factsheet: Employee Engagement and Motivation (December 2019)</vt:lpstr>
      <vt:lpstr>The CIPD Factsheet: Employee Engagement and Motivation (December 2019)</vt:lpstr>
      <vt:lpstr>The CIPD Factsheet: Employee Engagement and Motivation (November 2018)</vt:lpstr>
      <vt:lpstr>The CIPD Factsheet: Employee Engagement and Motivation (November 2019)</vt:lpstr>
      <vt:lpstr>Maslow’s Hierarchy of Needs (1954)</vt:lpstr>
      <vt:lpstr>Maslow’s Hierarchy of Needs (1954)</vt:lpstr>
      <vt:lpstr>Hertzberg’s Two-Factor Theory (1959)</vt:lpstr>
      <vt:lpstr>Hertzberg’s Two-Factor Theory (1959)</vt:lpstr>
      <vt:lpstr>J. Adams Equity Theory (1963)</vt:lpstr>
      <vt:lpstr>J. Adams Equity Theory (1963) https://www.mindtools.com/pages/article/newLDR_96.htm</vt:lpstr>
      <vt:lpstr>J. Adams Equity Theory (1963) https://www.mindtools.com/pages/article/newLDR_96.htm</vt:lpstr>
      <vt:lpstr>J. Adams Equity Theory (1963) https://www.mindtools.com/pages/article/newLDR_96.htm</vt:lpstr>
      <vt:lpstr>J. Adams Equity Theory (1963) https://www.mindtools.com/pages/article/newLDR_96.htm</vt:lpstr>
      <vt:lpstr>Stop Trying to Motivate your Employees</vt:lpstr>
      <vt:lpstr>PowerPoint Presentation</vt:lpstr>
      <vt:lpstr>Four Enablers of Employee Engagement</vt:lpstr>
      <vt:lpstr>PowerPoint Presentation</vt:lpstr>
      <vt:lpstr>The Power of Introverts</vt:lpstr>
      <vt:lpstr>The Power of Introverts and a Blueprint for a Quiet Revolution</vt:lpstr>
      <vt:lpstr>PowerPoint Presentation</vt:lpstr>
      <vt:lpstr>Employee Engagement Factors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Deborah Rees</cp:lastModifiedBy>
  <cp:revision>49</cp:revision>
  <dcterms:created xsi:type="dcterms:W3CDTF">2019-03-27T12:14:43Z</dcterms:created>
  <dcterms:modified xsi:type="dcterms:W3CDTF">2020-08-25T11:26:33Z</dcterms:modified>
</cp:coreProperties>
</file>