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1" r:id="rId1"/>
  </p:sldMasterIdLst>
  <p:notesMasterIdLst>
    <p:notesMasterId r:id="rId34"/>
  </p:notesMasterIdLst>
  <p:sldIdLst>
    <p:sldId id="286" r:id="rId2"/>
    <p:sldId id="302" r:id="rId3"/>
    <p:sldId id="351" r:id="rId4"/>
    <p:sldId id="358" r:id="rId5"/>
    <p:sldId id="308" r:id="rId6"/>
    <p:sldId id="307" r:id="rId7"/>
    <p:sldId id="359" r:id="rId8"/>
    <p:sldId id="340" r:id="rId9"/>
    <p:sldId id="350" r:id="rId10"/>
    <p:sldId id="343" r:id="rId11"/>
    <p:sldId id="345" r:id="rId12"/>
    <p:sldId id="347" r:id="rId13"/>
    <p:sldId id="348" r:id="rId14"/>
    <p:sldId id="341" r:id="rId15"/>
    <p:sldId id="362" r:id="rId16"/>
    <p:sldId id="306" r:id="rId17"/>
    <p:sldId id="355" r:id="rId18"/>
    <p:sldId id="317" r:id="rId19"/>
    <p:sldId id="377" r:id="rId20"/>
    <p:sldId id="360" r:id="rId21"/>
    <p:sldId id="364" r:id="rId22"/>
    <p:sldId id="375" r:id="rId23"/>
    <p:sldId id="376" r:id="rId24"/>
    <p:sldId id="367" r:id="rId25"/>
    <p:sldId id="369" r:id="rId26"/>
    <p:sldId id="368" r:id="rId27"/>
    <p:sldId id="370" r:id="rId28"/>
    <p:sldId id="371" r:id="rId29"/>
    <p:sldId id="357" r:id="rId30"/>
    <p:sldId id="374" r:id="rId31"/>
    <p:sldId id="372" r:id="rId32"/>
    <p:sldId id="373"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a:srgbClr val="FFCC66"/>
    <a:srgbClr val="000099"/>
    <a:srgbClr val="4D4D4D"/>
    <a:srgbClr val="CC0000"/>
    <a:srgbClr val="000066"/>
    <a:srgbClr val="FF99CC"/>
    <a:srgbClr val="33CC33"/>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3" d="100"/>
          <a:sy n="83" d="100"/>
        </p:scale>
        <p:origin x="1614" y="78"/>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270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C82120-EBB4-F049-9F99-B3F9BD53DC4B}" type="datetimeFigureOut">
              <a:rPr lang="en-US" smtClean="0"/>
              <a:t>1/28/2022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63CB052-D2EF-9C48-88AA-BD08745C9F5A}" type="slidenum">
              <a:rPr lang="en-US" smtClean="0"/>
              <a:t>‹#›</a:t>
            </a:fld>
            <a:endParaRPr lang="en-US"/>
          </a:p>
        </p:txBody>
      </p:sp>
    </p:spTree>
    <p:extLst>
      <p:ext uri="{BB962C8B-B14F-4D97-AF65-F5344CB8AC3E}">
        <p14:creationId xmlns:p14="http://schemas.microsoft.com/office/powerpoint/2010/main" val="411928225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07FFE110-ACD6-4269-A419-25DFE755A7D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25">
              <a:spcBef>
                <a:spcPct val="30000"/>
              </a:spcBef>
              <a:defRPr sz="1200">
                <a:solidFill>
                  <a:schemeClr val="tx1"/>
                </a:solidFill>
                <a:latin typeface="Arial" panose="020B0604020202020204" pitchFamily="34" charset="0"/>
              </a:defRPr>
            </a:lvl1pPr>
            <a:lvl2pPr marL="742950" indent="-285750" defTabSz="911225">
              <a:spcBef>
                <a:spcPct val="30000"/>
              </a:spcBef>
              <a:defRPr sz="1200">
                <a:solidFill>
                  <a:schemeClr val="tx1"/>
                </a:solidFill>
                <a:latin typeface="Arial" panose="020B0604020202020204" pitchFamily="34" charset="0"/>
              </a:defRPr>
            </a:lvl2pPr>
            <a:lvl3pPr marL="1143000" indent="-228600" defTabSz="911225">
              <a:spcBef>
                <a:spcPct val="30000"/>
              </a:spcBef>
              <a:defRPr sz="1200">
                <a:solidFill>
                  <a:schemeClr val="tx1"/>
                </a:solidFill>
                <a:latin typeface="Arial" panose="020B0604020202020204" pitchFamily="34" charset="0"/>
              </a:defRPr>
            </a:lvl3pPr>
            <a:lvl4pPr marL="1600200" indent="-228600" defTabSz="911225">
              <a:spcBef>
                <a:spcPct val="30000"/>
              </a:spcBef>
              <a:defRPr sz="1200">
                <a:solidFill>
                  <a:schemeClr val="tx1"/>
                </a:solidFill>
                <a:latin typeface="Arial" panose="020B0604020202020204" pitchFamily="34" charset="0"/>
              </a:defRPr>
            </a:lvl4pPr>
            <a:lvl5pPr marL="2057400" indent="-228600" defTabSz="911225">
              <a:spcBef>
                <a:spcPct val="30000"/>
              </a:spcBef>
              <a:defRPr sz="1200">
                <a:solidFill>
                  <a:schemeClr val="tx1"/>
                </a:solidFill>
                <a:latin typeface="Arial" panose="020B0604020202020204" pitchFamily="34" charset="0"/>
              </a:defRPr>
            </a:lvl5pPr>
            <a:lvl6pPr marL="2514600" indent="-228600" defTabSz="91122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1122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1122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1122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682EF82-B986-4031-9AD7-8232FB6921DC}" type="slidenum">
              <a:rPr lang="en-GB" altLang="en-US"/>
              <a:pPr>
                <a:spcBef>
                  <a:spcPct val="0"/>
                </a:spcBef>
              </a:pPr>
              <a:t>8</a:t>
            </a:fld>
            <a:endParaRPr lang="en-GB" altLang="en-US"/>
          </a:p>
        </p:txBody>
      </p:sp>
      <p:sp>
        <p:nvSpPr>
          <p:cNvPr id="21507" name="Rectangle 2">
            <a:extLst>
              <a:ext uri="{FF2B5EF4-FFF2-40B4-BE49-F238E27FC236}">
                <a16:creationId xmlns:a16="http://schemas.microsoft.com/office/drawing/2014/main" id="{7BC013EE-329C-4837-95A2-EDB95CDBE9E5}"/>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4FF2A1EA-E2F0-4915-99D3-7C7EA1F723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3CB47766-D0BC-4E6F-AC1B-C03EA8FE590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25">
              <a:spcBef>
                <a:spcPct val="30000"/>
              </a:spcBef>
              <a:defRPr sz="1200">
                <a:solidFill>
                  <a:schemeClr val="tx1"/>
                </a:solidFill>
                <a:latin typeface="Arial" panose="020B0604020202020204" pitchFamily="34" charset="0"/>
              </a:defRPr>
            </a:lvl1pPr>
            <a:lvl2pPr marL="742950" indent="-285750" defTabSz="911225">
              <a:spcBef>
                <a:spcPct val="30000"/>
              </a:spcBef>
              <a:defRPr sz="1200">
                <a:solidFill>
                  <a:schemeClr val="tx1"/>
                </a:solidFill>
                <a:latin typeface="Arial" panose="020B0604020202020204" pitchFamily="34" charset="0"/>
              </a:defRPr>
            </a:lvl2pPr>
            <a:lvl3pPr marL="1143000" indent="-228600" defTabSz="911225">
              <a:spcBef>
                <a:spcPct val="30000"/>
              </a:spcBef>
              <a:defRPr sz="1200">
                <a:solidFill>
                  <a:schemeClr val="tx1"/>
                </a:solidFill>
                <a:latin typeface="Arial" panose="020B0604020202020204" pitchFamily="34" charset="0"/>
              </a:defRPr>
            </a:lvl3pPr>
            <a:lvl4pPr marL="1600200" indent="-228600" defTabSz="911225">
              <a:spcBef>
                <a:spcPct val="30000"/>
              </a:spcBef>
              <a:defRPr sz="1200">
                <a:solidFill>
                  <a:schemeClr val="tx1"/>
                </a:solidFill>
                <a:latin typeface="Arial" panose="020B0604020202020204" pitchFamily="34" charset="0"/>
              </a:defRPr>
            </a:lvl4pPr>
            <a:lvl5pPr marL="2057400" indent="-228600" defTabSz="911225">
              <a:spcBef>
                <a:spcPct val="30000"/>
              </a:spcBef>
              <a:defRPr sz="1200">
                <a:solidFill>
                  <a:schemeClr val="tx1"/>
                </a:solidFill>
                <a:latin typeface="Arial" panose="020B0604020202020204" pitchFamily="34" charset="0"/>
              </a:defRPr>
            </a:lvl5pPr>
            <a:lvl6pPr marL="2514600" indent="-228600" defTabSz="91122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1122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1122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1122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20CB0D3-7F96-4D76-AE6C-134F5DAC5E77}" type="slidenum">
              <a:rPr lang="en-GB" altLang="en-US"/>
              <a:pPr>
                <a:spcBef>
                  <a:spcPct val="0"/>
                </a:spcBef>
              </a:pPr>
              <a:t>11</a:t>
            </a:fld>
            <a:endParaRPr lang="en-GB" altLang="en-US"/>
          </a:p>
        </p:txBody>
      </p:sp>
      <p:sp>
        <p:nvSpPr>
          <p:cNvPr id="25603" name="Rectangle 2">
            <a:extLst>
              <a:ext uri="{FF2B5EF4-FFF2-40B4-BE49-F238E27FC236}">
                <a16:creationId xmlns:a16="http://schemas.microsoft.com/office/drawing/2014/main" id="{D697325A-8BDF-40A3-A619-5C083FA4DD5A}"/>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74F7317D-5BF9-4D7A-ADDB-1ADEB178AD7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182F2C8C-9ECE-4DB2-A5B0-4ADDBF688A8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25">
              <a:spcBef>
                <a:spcPct val="30000"/>
              </a:spcBef>
              <a:defRPr sz="1200">
                <a:solidFill>
                  <a:schemeClr val="tx1"/>
                </a:solidFill>
                <a:latin typeface="Arial" panose="020B0604020202020204" pitchFamily="34" charset="0"/>
              </a:defRPr>
            </a:lvl1pPr>
            <a:lvl2pPr marL="742950" indent="-285750" defTabSz="911225">
              <a:spcBef>
                <a:spcPct val="30000"/>
              </a:spcBef>
              <a:defRPr sz="1200">
                <a:solidFill>
                  <a:schemeClr val="tx1"/>
                </a:solidFill>
                <a:latin typeface="Arial" panose="020B0604020202020204" pitchFamily="34" charset="0"/>
              </a:defRPr>
            </a:lvl2pPr>
            <a:lvl3pPr marL="1143000" indent="-228600" defTabSz="911225">
              <a:spcBef>
                <a:spcPct val="30000"/>
              </a:spcBef>
              <a:defRPr sz="1200">
                <a:solidFill>
                  <a:schemeClr val="tx1"/>
                </a:solidFill>
                <a:latin typeface="Arial" panose="020B0604020202020204" pitchFamily="34" charset="0"/>
              </a:defRPr>
            </a:lvl3pPr>
            <a:lvl4pPr marL="1600200" indent="-228600" defTabSz="911225">
              <a:spcBef>
                <a:spcPct val="30000"/>
              </a:spcBef>
              <a:defRPr sz="1200">
                <a:solidFill>
                  <a:schemeClr val="tx1"/>
                </a:solidFill>
                <a:latin typeface="Arial" panose="020B0604020202020204" pitchFamily="34" charset="0"/>
              </a:defRPr>
            </a:lvl4pPr>
            <a:lvl5pPr marL="2057400" indent="-228600" defTabSz="911225">
              <a:spcBef>
                <a:spcPct val="30000"/>
              </a:spcBef>
              <a:defRPr sz="1200">
                <a:solidFill>
                  <a:schemeClr val="tx1"/>
                </a:solidFill>
                <a:latin typeface="Arial" panose="020B0604020202020204" pitchFamily="34" charset="0"/>
              </a:defRPr>
            </a:lvl5pPr>
            <a:lvl6pPr marL="2514600" indent="-228600" defTabSz="91122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1122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1122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1122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B2783E9-45C0-451F-95B8-01C5DCCF8557}" type="slidenum">
              <a:rPr lang="en-GB" altLang="en-US"/>
              <a:pPr>
                <a:spcBef>
                  <a:spcPct val="0"/>
                </a:spcBef>
              </a:pPr>
              <a:t>12</a:t>
            </a:fld>
            <a:endParaRPr lang="en-GB" altLang="en-US"/>
          </a:p>
        </p:txBody>
      </p:sp>
      <p:sp>
        <p:nvSpPr>
          <p:cNvPr id="27651" name="Rectangle 2">
            <a:extLst>
              <a:ext uri="{FF2B5EF4-FFF2-40B4-BE49-F238E27FC236}">
                <a16:creationId xmlns:a16="http://schemas.microsoft.com/office/drawing/2014/main" id="{A119E518-A4F8-4CEB-9FFC-923DD0A66349}"/>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67523C9E-D602-4ACB-AE88-E9F8135F3C1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Ryff and Keyes (1995) The structure of psychological well-being revisited. </a:t>
            </a:r>
            <a:r>
              <a:rPr lang="en-GB" altLang="en-US" i="1" dirty="0">
                <a:latin typeface="Arial" panose="020B0604020202020204" pitchFamily="34" charset="0"/>
              </a:rPr>
              <a:t>J </a:t>
            </a:r>
            <a:r>
              <a:rPr lang="en-GB" altLang="en-US" i="1" dirty="0" err="1">
                <a:latin typeface="Arial" panose="020B0604020202020204" pitchFamily="34" charset="0"/>
              </a:rPr>
              <a:t>Pers</a:t>
            </a:r>
            <a:r>
              <a:rPr lang="en-GB" altLang="en-US" i="1" dirty="0">
                <a:latin typeface="Arial" panose="020B0604020202020204" pitchFamily="34" charset="0"/>
              </a:rPr>
              <a:t> Soc Psychol.</a:t>
            </a:r>
            <a:r>
              <a:rPr lang="en-GB" altLang="en-US" dirty="0">
                <a:latin typeface="Arial" panose="020B0604020202020204" pitchFamily="34" charset="0"/>
              </a:rPr>
              <a:t> 1995 Oct;69(4):719-27. </a:t>
            </a:r>
          </a:p>
          <a:p>
            <a:pPr eaLnBrk="1" hangingPunct="1"/>
            <a:endParaRPr lang="en-GB" altLang="en-US" dirty="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5D7CAA5A-5448-4BD9-AF91-83465FC1858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25">
              <a:spcBef>
                <a:spcPct val="30000"/>
              </a:spcBef>
              <a:defRPr sz="1200">
                <a:solidFill>
                  <a:schemeClr val="tx1"/>
                </a:solidFill>
                <a:latin typeface="Arial" panose="020B0604020202020204" pitchFamily="34" charset="0"/>
              </a:defRPr>
            </a:lvl1pPr>
            <a:lvl2pPr marL="742950" indent="-285750" defTabSz="911225">
              <a:spcBef>
                <a:spcPct val="30000"/>
              </a:spcBef>
              <a:defRPr sz="1200">
                <a:solidFill>
                  <a:schemeClr val="tx1"/>
                </a:solidFill>
                <a:latin typeface="Arial" panose="020B0604020202020204" pitchFamily="34" charset="0"/>
              </a:defRPr>
            </a:lvl2pPr>
            <a:lvl3pPr marL="1143000" indent="-228600" defTabSz="911225">
              <a:spcBef>
                <a:spcPct val="30000"/>
              </a:spcBef>
              <a:defRPr sz="1200">
                <a:solidFill>
                  <a:schemeClr val="tx1"/>
                </a:solidFill>
                <a:latin typeface="Arial" panose="020B0604020202020204" pitchFamily="34" charset="0"/>
              </a:defRPr>
            </a:lvl3pPr>
            <a:lvl4pPr marL="1600200" indent="-228600" defTabSz="911225">
              <a:spcBef>
                <a:spcPct val="30000"/>
              </a:spcBef>
              <a:defRPr sz="1200">
                <a:solidFill>
                  <a:schemeClr val="tx1"/>
                </a:solidFill>
                <a:latin typeface="Arial" panose="020B0604020202020204" pitchFamily="34" charset="0"/>
              </a:defRPr>
            </a:lvl4pPr>
            <a:lvl5pPr marL="2057400" indent="-228600" defTabSz="911225">
              <a:spcBef>
                <a:spcPct val="30000"/>
              </a:spcBef>
              <a:defRPr sz="1200">
                <a:solidFill>
                  <a:schemeClr val="tx1"/>
                </a:solidFill>
                <a:latin typeface="Arial" panose="020B0604020202020204" pitchFamily="34" charset="0"/>
              </a:defRPr>
            </a:lvl5pPr>
            <a:lvl6pPr marL="2514600" indent="-228600" defTabSz="91122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1122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1122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1122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82ABE57-3CF4-4CF4-B38E-8365F4A5FF72}" type="slidenum">
              <a:rPr lang="en-GB" altLang="en-US"/>
              <a:pPr>
                <a:spcBef>
                  <a:spcPct val="0"/>
                </a:spcBef>
              </a:pPr>
              <a:t>13</a:t>
            </a:fld>
            <a:endParaRPr lang="en-GB" altLang="en-US"/>
          </a:p>
        </p:txBody>
      </p:sp>
      <p:sp>
        <p:nvSpPr>
          <p:cNvPr id="29699" name="Rectangle 2">
            <a:extLst>
              <a:ext uri="{FF2B5EF4-FFF2-40B4-BE49-F238E27FC236}">
                <a16:creationId xmlns:a16="http://schemas.microsoft.com/office/drawing/2014/main" id="{08D4B03E-7DB0-4EFD-AF76-37F489774FA0}"/>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3951B883-DD2F-4E48-B6FC-BFB74F46ED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170B2-C599-47DD-8352-1744CADE396C}"/>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E2B8B787-2A75-40BF-9B44-E3341821EFE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AEB35D-C12D-487B-A710-44C17624524C}"/>
              </a:ext>
            </a:extLst>
          </p:cNvPr>
          <p:cNvSpPr>
            <a:spLocks noGrp="1"/>
          </p:cNvSpPr>
          <p:nvPr>
            <p:ph type="dt" sz="half" idx="10"/>
          </p:nvPr>
        </p:nvSpPr>
        <p:spPr/>
        <p:txBody>
          <a:bodyPr/>
          <a:lstStyle/>
          <a:p>
            <a:fld id="{8B546F58-010F-B640-A424-D27DDD395E24}" type="datetimeFigureOut">
              <a:rPr lang="en-US" smtClean="0"/>
              <a:t>1/28/2022</a:t>
            </a:fld>
            <a:endParaRPr lang="en-US"/>
          </a:p>
        </p:txBody>
      </p:sp>
      <p:sp>
        <p:nvSpPr>
          <p:cNvPr id="5" name="Footer Placeholder 4">
            <a:extLst>
              <a:ext uri="{FF2B5EF4-FFF2-40B4-BE49-F238E27FC236}">
                <a16:creationId xmlns:a16="http://schemas.microsoft.com/office/drawing/2014/main" id="{12837FB6-478A-47F3-9E8F-668D26ACD2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364153-BE68-4007-A62A-45F9B469BFB3}"/>
              </a:ext>
            </a:extLst>
          </p:cNvPr>
          <p:cNvSpPr>
            <a:spLocks noGrp="1"/>
          </p:cNvSpPr>
          <p:nvPr>
            <p:ph type="sldNum" sz="quarter" idx="12"/>
          </p:nvPr>
        </p:nvSpPr>
        <p:spPr/>
        <p:txBody>
          <a:bodyPr/>
          <a:lstStyle/>
          <a:p>
            <a:fld id="{C860F6ED-8C7A-234C-9000-44BF78969EC2}" type="slidenum">
              <a:rPr lang="en-US" smtClean="0"/>
              <a:t>‹#›</a:t>
            </a:fld>
            <a:endParaRPr lang="en-US"/>
          </a:p>
        </p:txBody>
      </p:sp>
    </p:spTree>
    <p:extLst>
      <p:ext uri="{BB962C8B-B14F-4D97-AF65-F5344CB8AC3E}">
        <p14:creationId xmlns:p14="http://schemas.microsoft.com/office/powerpoint/2010/main" val="2488413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8CE5D-E4B8-4ECF-824C-B6B6430764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2B41E1-5F44-475D-97BA-F32BF93983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00EAB9-8468-4170-B7D9-D7348FA0402B}"/>
              </a:ext>
            </a:extLst>
          </p:cNvPr>
          <p:cNvSpPr>
            <a:spLocks noGrp="1"/>
          </p:cNvSpPr>
          <p:nvPr>
            <p:ph type="dt" sz="half" idx="10"/>
          </p:nvPr>
        </p:nvSpPr>
        <p:spPr/>
        <p:txBody>
          <a:bodyPr/>
          <a:lstStyle/>
          <a:p>
            <a:fld id="{8B546F58-010F-B640-A424-D27DDD395E24}" type="datetimeFigureOut">
              <a:rPr lang="en-US" smtClean="0"/>
              <a:t>1/28/2022</a:t>
            </a:fld>
            <a:endParaRPr lang="en-US"/>
          </a:p>
        </p:txBody>
      </p:sp>
      <p:sp>
        <p:nvSpPr>
          <p:cNvPr id="5" name="Footer Placeholder 4">
            <a:extLst>
              <a:ext uri="{FF2B5EF4-FFF2-40B4-BE49-F238E27FC236}">
                <a16:creationId xmlns:a16="http://schemas.microsoft.com/office/drawing/2014/main" id="{D8DB809A-7041-41C0-A8C4-31A212AA23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A31911-82C2-4D29-B13B-83A7A8BF62DC}"/>
              </a:ext>
            </a:extLst>
          </p:cNvPr>
          <p:cNvSpPr>
            <a:spLocks noGrp="1"/>
          </p:cNvSpPr>
          <p:nvPr>
            <p:ph type="sldNum" sz="quarter" idx="12"/>
          </p:nvPr>
        </p:nvSpPr>
        <p:spPr/>
        <p:txBody>
          <a:bodyPr/>
          <a:lstStyle/>
          <a:p>
            <a:fld id="{C860F6ED-8C7A-234C-9000-44BF78969EC2}" type="slidenum">
              <a:rPr lang="en-US" smtClean="0"/>
              <a:t>‹#›</a:t>
            </a:fld>
            <a:endParaRPr lang="en-US"/>
          </a:p>
        </p:txBody>
      </p:sp>
    </p:spTree>
    <p:extLst>
      <p:ext uri="{BB962C8B-B14F-4D97-AF65-F5344CB8AC3E}">
        <p14:creationId xmlns:p14="http://schemas.microsoft.com/office/powerpoint/2010/main" val="2569732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C06B7-B02B-4A9D-9011-1AA244D0E49C}"/>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0B6381-A7B4-455A-857B-01DFF5FB1A41}"/>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D7CEB1-1F2D-4BC4-92D7-48426A1C699E}"/>
              </a:ext>
            </a:extLst>
          </p:cNvPr>
          <p:cNvSpPr>
            <a:spLocks noGrp="1"/>
          </p:cNvSpPr>
          <p:nvPr>
            <p:ph type="dt" sz="half" idx="10"/>
          </p:nvPr>
        </p:nvSpPr>
        <p:spPr/>
        <p:txBody>
          <a:bodyPr/>
          <a:lstStyle/>
          <a:p>
            <a:fld id="{8B546F58-010F-B640-A424-D27DDD395E24}" type="datetimeFigureOut">
              <a:rPr lang="en-US" smtClean="0"/>
              <a:t>1/28/2022</a:t>
            </a:fld>
            <a:endParaRPr lang="en-US"/>
          </a:p>
        </p:txBody>
      </p:sp>
      <p:sp>
        <p:nvSpPr>
          <p:cNvPr id="5" name="Footer Placeholder 4">
            <a:extLst>
              <a:ext uri="{FF2B5EF4-FFF2-40B4-BE49-F238E27FC236}">
                <a16:creationId xmlns:a16="http://schemas.microsoft.com/office/drawing/2014/main" id="{0BF26842-D223-4CBA-987C-E1C7F80B7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EC4F06-824E-403D-B00B-CB4B05DAB155}"/>
              </a:ext>
            </a:extLst>
          </p:cNvPr>
          <p:cNvSpPr>
            <a:spLocks noGrp="1"/>
          </p:cNvSpPr>
          <p:nvPr>
            <p:ph type="sldNum" sz="quarter" idx="12"/>
          </p:nvPr>
        </p:nvSpPr>
        <p:spPr/>
        <p:txBody>
          <a:bodyPr/>
          <a:lstStyle/>
          <a:p>
            <a:fld id="{C860F6ED-8C7A-234C-9000-44BF78969EC2}" type="slidenum">
              <a:rPr lang="en-US" smtClean="0"/>
              <a:t>‹#›</a:t>
            </a:fld>
            <a:endParaRPr lang="en-US"/>
          </a:p>
        </p:txBody>
      </p:sp>
    </p:spTree>
    <p:extLst>
      <p:ext uri="{BB962C8B-B14F-4D97-AF65-F5344CB8AC3E}">
        <p14:creationId xmlns:p14="http://schemas.microsoft.com/office/powerpoint/2010/main" val="2431497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FC0B3-337F-418B-8920-61BFCE5BC4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AFBC94-2526-4C4C-BC62-BC0D87CF459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54706F-D5C5-4209-8AEC-04B55769CC30}"/>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5BDC56-2678-436E-BF9D-FCDF3E190734}"/>
              </a:ext>
            </a:extLst>
          </p:cNvPr>
          <p:cNvSpPr>
            <a:spLocks noGrp="1"/>
          </p:cNvSpPr>
          <p:nvPr>
            <p:ph type="dt" sz="half" idx="10"/>
          </p:nvPr>
        </p:nvSpPr>
        <p:spPr/>
        <p:txBody>
          <a:bodyPr/>
          <a:lstStyle/>
          <a:p>
            <a:fld id="{8B546F58-010F-B640-A424-D27DDD395E24}" type="datetimeFigureOut">
              <a:rPr lang="en-US" smtClean="0"/>
              <a:t>1/28/2022</a:t>
            </a:fld>
            <a:endParaRPr lang="en-US"/>
          </a:p>
        </p:txBody>
      </p:sp>
      <p:sp>
        <p:nvSpPr>
          <p:cNvPr id="6" name="Footer Placeholder 5">
            <a:extLst>
              <a:ext uri="{FF2B5EF4-FFF2-40B4-BE49-F238E27FC236}">
                <a16:creationId xmlns:a16="http://schemas.microsoft.com/office/drawing/2014/main" id="{FE33BA4A-2A6E-4BD0-8077-E204C5DB55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DA6600-C2C3-444C-90A5-7A5A54A650F4}"/>
              </a:ext>
            </a:extLst>
          </p:cNvPr>
          <p:cNvSpPr>
            <a:spLocks noGrp="1"/>
          </p:cNvSpPr>
          <p:nvPr>
            <p:ph type="sldNum" sz="quarter" idx="12"/>
          </p:nvPr>
        </p:nvSpPr>
        <p:spPr/>
        <p:txBody>
          <a:bodyPr/>
          <a:lstStyle/>
          <a:p>
            <a:fld id="{C860F6ED-8C7A-234C-9000-44BF78969EC2}" type="slidenum">
              <a:rPr lang="en-US" smtClean="0"/>
              <a:t>‹#›</a:t>
            </a:fld>
            <a:endParaRPr lang="en-US"/>
          </a:p>
        </p:txBody>
      </p:sp>
    </p:spTree>
    <p:extLst>
      <p:ext uri="{BB962C8B-B14F-4D97-AF65-F5344CB8AC3E}">
        <p14:creationId xmlns:p14="http://schemas.microsoft.com/office/powerpoint/2010/main" val="638120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A4A5A-E810-4383-B155-E0B624B41A91}"/>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CCC2F8-C4C7-4661-8CFC-01074CC4344D}"/>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C503FA8-1869-4360-9ADE-782015B888B7}"/>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ECED34-55D3-419D-B838-78AF16E92A7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C0332F02-3101-4F64-858E-22BDD538AB5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809D5E-568E-4733-865F-EB5DFC638B1B}"/>
              </a:ext>
            </a:extLst>
          </p:cNvPr>
          <p:cNvSpPr>
            <a:spLocks noGrp="1"/>
          </p:cNvSpPr>
          <p:nvPr>
            <p:ph type="dt" sz="half" idx="10"/>
          </p:nvPr>
        </p:nvSpPr>
        <p:spPr/>
        <p:txBody>
          <a:bodyPr/>
          <a:lstStyle/>
          <a:p>
            <a:fld id="{8B546F58-010F-B640-A424-D27DDD395E24}" type="datetimeFigureOut">
              <a:rPr lang="en-US" smtClean="0"/>
              <a:t>1/28/2022</a:t>
            </a:fld>
            <a:endParaRPr lang="en-US"/>
          </a:p>
        </p:txBody>
      </p:sp>
      <p:sp>
        <p:nvSpPr>
          <p:cNvPr id="8" name="Footer Placeholder 7">
            <a:extLst>
              <a:ext uri="{FF2B5EF4-FFF2-40B4-BE49-F238E27FC236}">
                <a16:creationId xmlns:a16="http://schemas.microsoft.com/office/drawing/2014/main" id="{074B4285-5081-4DE9-BB48-A43417C8C4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49C507-918C-4636-BCCC-DE3459656F2A}"/>
              </a:ext>
            </a:extLst>
          </p:cNvPr>
          <p:cNvSpPr>
            <a:spLocks noGrp="1"/>
          </p:cNvSpPr>
          <p:nvPr>
            <p:ph type="sldNum" sz="quarter" idx="12"/>
          </p:nvPr>
        </p:nvSpPr>
        <p:spPr/>
        <p:txBody>
          <a:bodyPr/>
          <a:lstStyle/>
          <a:p>
            <a:fld id="{C860F6ED-8C7A-234C-9000-44BF78969EC2}" type="slidenum">
              <a:rPr lang="en-US" smtClean="0"/>
              <a:t>‹#›</a:t>
            </a:fld>
            <a:endParaRPr lang="en-US"/>
          </a:p>
        </p:txBody>
      </p:sp>
    </p:spTree>
    <p:extLst>
      <p:ext uri="{BB962C8B-B14F-4D97-AF65-F5344CB8AC3E}">
        <p14:creationId xmlns:p14="http://schemas.microsoft.com/office/powerpoint/2010/main" val="3699476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DD0C9-BA01-4908-8955-B658F1197F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1DA7B4-D79D-4C96-A73A-BB992B1C4D9F}"/>
              </a:ext>
            </a:extLst>
          </p:cNvPr>
          <p:cNvSpPr>
            <a:spLocks noGrp="1"/>
          </p:cNvSpPr>
          <p:nvPr>
            <p:ph type="dt" sz="half" idx="10"/>
          </p:nvPr>
        </p:nvSpPr>
        <p:spPr/>
        <p:txBody>
          <a:bodyPr/>
          <a:lstStyle/>
          <a:p>
            <a:fld id="{8B546F58-010F-B640-A424-D27DDD395E24}" type="datetimeFigureOut">
              <a:rPr lang="en-US" smtClean="0"/>
              <a:t>1/28/2022</a:t>
            </a:fld>
            <a:endParaRPr lang="en-US"/>
          </a:p>
        </p:txBody>
      </p:sp>
      <p:sp>
        <p:nvSpPr>
          <p:cNvPr id="4" name="Footer Placeholder 3">
            <a:extLst>
              <a:ext uri="{FF2B5EF4-FFF2-40B4-BE49-F238E27FC236}">
                <a16:creationId xmlns:a16="http://schemas.microsoft.com/office/drawing/2014/main" id="{21D98441-42F1-4AFE-97EC-EF3D6C5F8B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02D40E7-1259-4F1C-AAD2-9DD8B3CDBD30}"/>
              </a:ext>
            </a:extLst>
          </p:cNvPr>
          <p:cNvSpPr>
            <a:spLocks noGrp="1"/>
          </p:cNvSpPr>
          <p:nvPr>
            <p:ph type="sldNum" sz="quarter" idx="12"/>
          </p:nvPr>
        </p:nvSpPr>
        <p:spPr/>
        <p:txBody>
          <a:bodyPr/>
          <a:lstStyle/>
          <a:p>
            <a:fld id="{C860F6ED-8C7A-234C-9000-44BF78969EC2}" type="slidenum">
              <a:rPr lang="en-US" smtClean="0"/>
              <a:t>‹#›</a:t>
            </a:fld>
            <a:endParaRPr lang="en-US"/>
          </a:p>
        </p:txBody>
      </p:sp>
    </p:spTree>
    <p:extLst>
      <p:ext uri="{BB962C8B-B14F-4D97-AF65-F5344CB8AC3E}">
        <p14:creationId xmlns:p14="http://schemas.microsoft.com/office/powerpoint/2010/main" val="3099195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079A21-365E-4A00-BA9B-9366A259836A}"/>
              </a:ext>
            </a:extLst>
          </p:cNvPr>
          <p:cNvSpPr>
            <a:spLocks noGrp="1"/>
          </p:cNvSpPr>
          <p:nvPr>
            <p:ph type="dt" sz="half" idx="10"/>
          </p:nvPr>
        </p:nvSpPr>
        <p:spPr/>
        <p:txBody>
          <a:bodyPr/>
          <a:lstStyle/>
          <a:p>
            <a:fld id="{8B546F58-010F-B640-A424-D27DDD395E24}" type="datetimeFigureOut">
              <a:rPr lang="en-US" smtClean="0"/>
              <a:t>1/28/2022</a:t>
            </a:fld>
            <a:endParaRPr lang="en-US"/>
          </a:p>
        </p:txBody>
      </p:sp>
      <p:sp>
        <p:nvSpPr>
          <p:cNvPr id="3" name="Footer Placeholder 2">
            <a:extLst>
              <a:ext uri="{FF2B5EF4-FFF2-40B4-BE49-F238E27FC236}">
                <a16:creationId xmlns:a16="http://schemas.microsoft.com/office/drawing/2014/main" id="{7B996000-D37D-49B3-B4D8-0050E6B3E2B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4E3888D-9892-4EC4-9D78-11127B27FEC4}"/>
              </a:ext>
            </a:extLst>
          </p:cNvPr>
          <p:cNvSpPr>
            <a:spLocks noGrp="1"/>
          </p:cNvSpPr>
          <p:nvPr>
            <p:ph type="sldNum" sz="quarter" idx="12"/>
          </p:nvPr>
        </p:nvSpPr>
        <p:spPr/>
        <p:txBody>
          <a:bodyPr/>
          <a:lstStyle/>
          <a:p>
            <a:fld id="{C860F6ED-8C7A-234C-9000-44BF78969EC2}" type="slidenum">
              <a:rPr lang="en-US" smtClean="0"/>
              <a:t>‹#›</a:t>
            </a:fld>
            <a:endParaRPr lang="en-US"/>
          </a:p>
        </p:txBody>
      </p:sp>
    </p:spTree>
    <p:extLst>
      <p:ext uri="{BB962C8B-B14F-4D97-AF65-F5344CB8AC3E}">
        <p14:creationId xmlns:p14="http://schemas.microsoft.com/office/powerpoint/2010/main" val="1018783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AA291-2152-4891-BAC2-1B4943BF467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399F4E-680A-4E72-9BB9-7DF064630589}"/>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A3DE54-97D8-4A4A-A19F-E7B909B0859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4C843B2-5937-4188-A86D-506D7BA73592}"/>
              </a:ext>
            </a:extLst>
          </p:cNvPr>
          <p:cNvSpPr>
            <a:spLocks noGrp="1"/>
          </p:cNvSpPr>
          <p:nvPr>
            <p:ph type="dt" sz="half" idx="10"/>
          </p:nvPr>
        </p:nvSpPr>
        <p:spPr/>
        <p:txBody>
          <a:bodyPr/>
          <a:lstStyle/>
          <a:p>
            <a:fld id="{8B546F58-010F-B640-A424-D27DDD395E24}" type="datetimeFigureOut">
              <a:rPr lang="en-US" smtClean="0"/>
              <a:t>1/28/2022</a:t>
            </a:fld>
            <a:endParaRPr lang="en-US"/>
          </a:p>
        </p:txBody>
      </p:sp>
      <p:sp>
        <p:nvSpPr>
          <p:cNvPr id="6" name="Footer Placeholder 5">
            <a:extLst>
              <a:ext uri="{FF2B5EF4-FFF2-40B4-BE49-F238E27FC236}">
                <a16:creationId xmlns:a16="http://schemas.microsoft.com/office/drawing/2014/main" id="{54303D9A-ADB1-40D2-83D0-F06FF9235E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3DF518-C5E8-491D-8789-D2AFB880019F}"/>
              </a:ext>
            </a:extLst>
          </p:cNvPr>
          <p:cNvSpPr>
            <a:spLocks noGrp="1"/>
          </p:cNvSpPr>
          <p:nvPr>
            <p:ph type="sldNum" sz="quarter" idx="12"/>
          </p:nvPr>
        </p:nvSpPr>
        <p:spPr/>
        <p:txBody>
          <a:bodyPr/>
          <a:lstStyle/>
          <a:p>
            <a:fld id="{C860F6ED-8C7A-234C-9000-44BF78969EC2}" type="slidenum">
              <a:rPr lang="en-US" smtClean="0"/>
              <a:t>‹#›</a:t>
            </a:fld>
            <a:endParaRPr lang="en-US"/>
          </a:p>
        </p:txBody>
      </p:sp>
    </p:spTree>
    <p:extLst>
      <p:ext uri="{BB962C8B-B14F-4D97-AF65-F5344CB8AC3E}">
        <p14:creationId xmlns:p14="http://schemas.microsoft.com/office/powerpoint/2010/main" val="3595386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507FE-C387-41D6-8128-6E2853B4EEF6}"/>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A4D114-D2ED-4D3D-BAA1-7D02BA13AEC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87656622-7A55-45DB-8522-E83D5731403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E6F2338-1DC3-42C7-85B2-CE7FE4DD149E}"/>
              </a:ext>
            </a:extLst>
          </p:cNvPr>
          <p:cNvSpPr>
            <a:spLocks noGrp="1"/>
          </p:cNvSpPr>
          <p:nvPr>
            <p:ph type="dt" sz="half" idx="10"/>
          </p:nvPr>
        </p:nvSpPr>
        <p:spPr/>
        <p:txBody>
          <a:bodyPr/>
          <a:lstStyle/>
          <a:p>
            <a:fld id="{8B546F58-010F-B640-A424-D27DDD395E24}" type="datetimeFigureOut">
              <a:rPr lang="en-US" smtClean="0"/>
              <a:t>1/28/2022</a:t>
            </a:fld>
            <a:endParaRPr lang="en-US"/>
          </a:p>
        </p:txBody>
      </p:sp>
      <p:sp>
        <p:nvSpPr>
          <p:cNvPr id="6" name="Footer Placeholder 5">
            <a:extLst>
              <a:ext uri="{FF2B5EF4-FFF2-40B4-BE49-F238E27FC236}">
                <a16:creationId xmlns:a16="http://schemas.microsoft.com/office/drawing/2014/main" id="{8DEB97FA-65AC-4B06-8EB7-CB51990BFB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706E8E-15F6-4852-A81E-622FB7CB5C21}"/>
              </a:ext>
            </a:extLst>
          </p:cNvPr>
          <p:cNvSpPr>
            <a:spLocks noGrp="1"/>
          </p:cNvSpPr>
          <p:nvPr>
            <p:ph type="sldNum" sz="quarter" idx="12"/>
          </p:nvPr>
        </p:nvSpPr>
        <p:spPr/>
        <p:txBody>
          <a:bodyPr/>
          <a:lstStyle/>
          <a:p>
            <a:fld id="{C860F6ED-8C7A-234C-9000-44BF78969EC2}" type="slidenum">
              <a:rPr lang="en-US" smtClean="0"/>
              <a:t>‹#›</a:t>
            </a:fld>
            <a:endParaRPr lang="en-US"/>
          </a:p>
        </p:txBody>
      </p:sp>
    </p:spTree>
    <p:extLst>
      <p:ext uri="{BB962C8B-B14F-4D97-AF65-F5344CB8AC3E}">
        <p14:creationId xmlns:p14="http://schemas.microsoft.com/office/powerpoint/2010/main" val="1599738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79F41-455E-4E15-A154-D4BB710EFE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DDB9D4-F696-4634-B0F4-183B3A52B7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ACBB94-4558-4D4E-BBFB-B22747490077}"/>
              </a:ext>
            </a:extLst>
          </p:cNvPr>
          <p:cNvSpPr>
            <a:spLocks noGrp="1"/>
          </p:cNvSpPr>
          <p:nvPr>
            <p:ph type="dt" sz="half" idx="10"/>
          </p:nvPr>
        </p:nvSpPr>
        <p:spPr/>
        <p:txBody>
          <a:bodyPr/>
          <a:lstStyle/>
          <a:p>
            <a:fld id="{8B546F58-010F-B640-A424-D27DDD395E24}" type="datetimeFigureOut">
              <a:rPr lang="en-US" smtClean="0"/>
              <a:t>1/28/2022</a:t>
            </a:fld>
            <a:endParaRPr lang="en-US"/>
          </a:p>
        </p:txBody>
      </p:sp>
      <p:sp>
        <p:nvSpPr>
          <p:cNvPr id="5" name="Footer Placeholder 4">
            <a:extLst>
              <a:ext uri="{FF2B5EF4-FFF2-40B4-BE49-F238E27FC236}">
                <a16:creationId xmlns:a16="http://schemas.microsoft.com/office/drawing/2014/main" id="{33CFA1AF-FBF5-48A4-82E7-F59C4AF238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3DF88B-599D-4EDE-892B-901355712799}"/>
              </a:ext>
            </a:extLst>
          </p:cNvPr>
          <p:cNvSpPr>
            <a:spLocks noGrp="1"/>
          </p:cNvSpPr>
          <p:nvPr>
            <p:ph type="sldNum" sz="quarter" idx="12"/>
          </p:nvPr>
        </p:nvSpPr>
        <p:spPr/>
        <p:txBody>
          <a:bodyPr/>
          <a:lstStyle/>
          <a:p>
            <a:fld id="{C860F6ED-8C7A-234C-9000-44BF78969EC2}" type="slidenum">
              <a:rPr lang="en-US" smtClean="0"/>
              <a:t>‹#›</a:t>
            </a:fld>
            <a:endParaRPr lang="en-US"/>
          </a:p>
        </p:txBody>
      </p:sp>
    </p:spTree>
    <p:extLst>
      <p:ext uri="{BB962C8B-B14F-4D97-AF65-F5344CB8AC3E}">
        <p14:creationId xmlns:p14="http://schemas.microsoft.com/office/powerpoint/2010/main" val="1672571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75C337-1786-4425-8823-270C77CC3ED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34B72B-1269-4AF6-80D4-F696302BAC6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3C8B50-8FFE-4EB6-902D-206DFC1C55F9}"/>
              </a:ext>
            </a:extLst>
          </p:cNvPr>
          <p:cNvSpPr>
            <a:spLocks noGrp="1"/>
          </p:cNvSpPr>
          <p:nvPr>
            <p:ph type="dt" sz="half" idx="10"/>
          </p:nvPr>
        </p:nvSpPr>
        <p:spPr/>
        <p:txBody>
          <a:bodyPr/>
          <a:lstStyle/>
          <a:p>
            <a:fld id="{8B546F58-010F-B640-A424-D27DDD395E24}" type="datetimeFigureOut">
              <a:rPr lang="en-US" smtClean="0"/>
              <a:t>1/28/2022</a:t>
            </a:fld>
            <a:endParaRPr lang="en-US"/>
          </a:p>
        </p:txBody>
      </p:sp>
      <p:sp>
        <p:nvSpPr>
          <p:cNvPr id="5" name="Footer Placeholder 4">
            <a:extLst>
              <a:ext uri="{FF2B5EF4-FFF2-40B4-BE49-F238E27FC236}">
                <a16:creationId xmlns:a16="http://schemas.microsoft.com/office/drawing/2014/main" id="{1800B031-8459-4E65-9062-DAC0B72C38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B48EC3-844D-4CC9-847B-5558F0D9D422}"/>
              </a:ext>
            </a:extLst>
          </p:cNvPr>
          <p:cNvSpPr>
            <a:spLocks noGrp="1"/>
          </p:cNvSpPr>
          <p:nvPr>
            <p:ph type="sldNum" sz="quarter" idx="12"/>
          </p:nvPr>
        </p:nvSpPr>
        <p:spPr/>
        <p:txBody>
          <a:bodyPr/>
          <a:lstStyle/>
          <a:p>
            <a:fld id="{C860F6ED-8C7A-234C-9000-44BF78969EC2}" type="slidenum">
              <a:rPr lang="en-US" smtClean="0"/>
              <a:t>‹#›</a:t>
            </a:fld>
            <a:endParaRPr lang="en-US"/>
          </a:p>
        </p:txBody>
      </p:sp>
    </p:spTree>
    <p:extLst>
      <p:ext uri="{BB962C8B-B14F-4D97-AF65-F5344CB8AC3E}">
        <p14:creationId xmlns:p14="http://schemas.microsoft.com/office/powerpoint/2010/main" val="22521799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a:extLst>
              <a:ext uri="{FF2B5EF4-FFF2-40B4-BE49-F238E27FC236}">
                <a16:creationId xmlns:a16="http://schemas.microsoft.com/office/drawing/2014/main" id="{8D4C0CF0-C56E-4E7F-B64D-919EB314A456}"/>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65B7DC74-DCF9-41A6-9832-9738511D401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6">
            <a:extLst>
              <a:ext uri="{FF2B5EF4-FFF2-40B4-BE49-F238E27FC236}">
                <a16:creationId xmlns:a16="http://schemas.microsoft.com/office/drawing/2014/main" id="{0461F7B9-D31F-4AFC-8CFB-4533CB6260A8}"/>
              </a:ext>
            </a:extLst>
          </p:cNvPr>
          <p:cNvSpPr>
            <a:spLocks noGrp="1" noChangeArrowheads="1"/>
          </p:cNvSpPr>
          <p:nvPr>
            <p:ph type="sldNum" sz="quarter" idx="12"/>
          </p:nvPr>
        </p:nvSpPr>
        <p:spPr>
          <a:ln/>
        </p:spPr>
        <p:txBody>
          <a:bodyPr/>
          <a:lstStyle>
            <a:lvl1pPr>
              <a:defRPr/>
            </a:lvl1pPr>
          </a:lstStyle>
          <a:p>
            <a:fld id="{E82C7098-1416-4E1C-B74A-09D1B9111AA7}" type="slidenum">
              <a:rPr lang="en-US" altLang="en-US"/>
              <a:pPr/>
              <a:t>‹#›</a:t>
            </a:fld>
            <a:endParaRPr lang="en-US" altLang="en-US"/>
          </a:p>
        </p:txBody>
      </p:sp>
    </p:spTree>
    <p:extLst>
      <p:ext uri="{BB962C8B-B14F-4D97-AF65-F5344CB8AC3E}">
        <p14:creationId xmlns:p14="http://schemas.microsoft.com/office/powerpoint/2010/main" val="2332867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D481B8-BD6E-4814-84AA-00AB03346B4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714355-2465-4450-ABAD-90C5D7F85E4F}"/>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A6029B-DA9B-409C-80B5-428F7DEE4B9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B546F58-010F-B640-A424-D27DDD395E24}" type="datetimeFigureOut">
              <a:rPr lang="en-US" smtClean="0"/>
              <a:t>1/28/2022</a:t>
            </a:fld>
            <a:endParaRPr lang="en-US"/>
          </a:p>
        </p:txBody>
      </p:sp>
      <p:sp>
        <p:nvSpPr>
          <p:cNvPr id="5" name="Footer Placeholder 4">
            <a:extLst>
              <a:ext uri="{FF2B5EF4-FFF2-40B4-BE49-F238E27FC236}">
                <a16:creationId xmlns:a16="http://schemas.microsoft.com/office/drawing/2014/main" id="{D34FF0B4-D9BE-4FC5-88E6-F4D5633B11D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681BF58-E95F-4596-B77F-772A7F5EE1F6}"/>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860F6ED-8C7A-234C-9000-44BF78969EC2}" type="slidenum">
              <a:rPr lang="en-US" smtClean="0"/>
              <a:t>‹#›</a:t>
            </a:fld>
            <a:endParaRPr lang="en-US"/>
          </a:p>
        </p:txBody>
      </p:sp>
    </p:spTree>
    <p:extLst>
      <p:ext uri="{BB962C8B-B14F-4D97-AF65-F5344CB8AC3E}">
        <p14:creationId xmlns:p14="http://schemas.microsoft.com/office/powerpoint/2010/main" val="65399869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neweconomics.org/"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www.sd-commission.org.uk/data/files/publications/prosperity_without_growth_report.pdf"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esrc.ukri.org/about-us/50-years-of-esrc/50-achievements/the-easterlin-paradox/#:~:text=The%20'Easterlin%20Paradox'%20states%20that,as%20income%20continues%20to%20grow." TargetMode="Externa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hyperlink" Target="https://ourworldindata.org/happiness-and-life-satisfaction"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ted.com/talks/richard_wilkinson_how_economic_inequality_harms_societies?language=en" TargetMode="External"/><Relationship Id="rId2" Type="http://schemas.openxmlformats.org/officeDocument/2006/relationships/hyperlink" Target="https://core.ac.uk/download/pdf/208274889.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demos.co.uk/files/thegoodlife.pdf?1240939425"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lanekenworthy.net/"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file:///C:\Users\Senior%20Lecturer\Downloads\Austin2015HegemonyofHappinessAAM.pd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file:///C:\Users\Senior%20Lecturer\Downloads\Institutionalizing_Strong_Sustainability_A_Rawlsia.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file:///C:\Users\Senior%20Lecturer\Downloads\2015Peetersetal.TheCAandES.pdf" TargetMode="External"/><Relationship Id="rId2" Type="http://schemas.openxmlformats.org/officeDocument/2006/relationships/hyperlink" Target="https://sdwatch.eu/2020/03/the-capability-approach-as-metric-of-wellbeing-operationalization-and-measures-beyond-gdp/"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carnegieuktrust.org.uk/project/measuring-what-matters/"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v.uk/government/speeches/pm-speech-on-wellbeing"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s://www.iim-edu.org/grossnationalhappiness/"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www.napawatersheds.org/img/managed/Document/3470/VandeKerk2008%20AComprehensiveIndex4ASustainableSocietyTheSSI.pdf"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tutor2u.net/economics/reference/gross-national-happiness-bhutan-in-focus" TargetMode="External"/><Relationship Id="rId2" Type="http://schemas.openxmlformats.org/officeDocument/2006/relationships/hyperlink" Target="http://www.grossnationalhappiness.com/wp-content/uploads/2012/10/An%20Extensive%20Analysis%20of%20GNH%20Index.pdf" TargetMode="External"/><Relationship Id="rId1" Type="http://schemas.openxmlformats.org/officeDocument/2006/relationships/slideLayout" Target="../slideLayouts/slideLayout7.xml"/><Relationship Id="rId4" Type="http://schemas.openxmlformats.org/officeDocument/2006/relationships/hyperlink" Target="https://www.youtube.com/watch?v=ty7AxN_H9IE&amp;list=PL8jOVO0RQbCxM77U4vPcLKxH7odSlA9TE&amp;index=13"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socialprogress.org/" TargetMode="External"/><Relationship Id="rId2" Type="http://schemas.openxmlformats.org/officeDocument/2006/relationships/hyperlink" Target="https://www.socialprogress.org/assets/downloads/resources/2019/2019-Social-Progress-Index-executive-summary-v2.0.pdf" TargetMode="External"/><Relationship Id="rId1" Type="http://schemas.openxmlformats.org/officeDocument/2006/relationships/slideLayout" Target="../slideLayouts/slideLayout7.xml"/><Relationship Id="rId4" Type="http://schemas.openxmlformats.org/officeDocument/2006/relationships/hyperlink" Target="https://www.youtube.com/watch?app=desktop&amp;v=q47TvHCbGFQ&amp;list=PLHFAgEbrDz8wxh8Ae159XP8B-2dzcGFsP&amp;index=7&amp;t=0s"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socialprogress.org/about-us" TargetMode="Externa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happyplanetindex.org/about" TargetMode="Externa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www.treasury.govt.nz/publications/budget-policy-statement/budget-policy-statement-2019-html#section-1" TargetMode="External"/><Relationship Id="rId2" Type="http://schemas.openxmlformats.org/officeDocument/2006/relationships/hyperlink" Target="https://www.bing.com/images/search?view=detailV2&amp;ccid=D8yRv1B%2f&amp;id=4B8FF884D2F03D11D1D70696496D3190DE53B5C7&amp;thid=OIP.D8yRv1B_7I4jEecDckZqaQHaE7&amp;mediaurl=http%3a%2f%2fwww.naijiant.com%2fwp-content%2fuploads%2f2016%2f01%2f13535978717069-oecd-logo.jpg&amp;exph=853&amp;expw=1280&amp;q=oecd&amp;simid=608011797302413863&amp;ck=2A78616B2215B55AB8A87F0592DA9804&amp;selectedIndex=0&amp;FORM=IRPRST&amp;ajaxhist=0" TargetMode="Externa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hyperlink" Target="file:///C:\Users\Senior%20Lecturer\Desktop\Politics%20Module\Global%20SDGs%20Assessments%20Helping%20or%20Confusing.pdf"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s://evolution-institute.org/new.evolution-institute.org/wp-content/uploads/2019/02/Sustainable-Modernity.pdf"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hyperlink" Target="https://ecovillage.org/projects/map-of-regeneration/"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A85666-D5B3-4397-A932-7D3F6BA51DC2}"/>
              </a:ext>
            </a:extLst>
          </p:cNvPr>
          <p:cNvSpPr txBox="1"/>
          <p:nvPr/>
        </p:nvSpPr>
        <p:spPr>
          <a:xfrm>
            <a:off x="488566" y="620889"/>
            <a:ext cx="8421512" cy="5816977"/>
          </a:xfrm>
          <a:prstGeom prst="rect">
            <a:avLst/>
          </a:prstGeom>
          <a:noFill/>
        </p:spPr>
        <p:txBody>
          <a:bodyPr wrap="square" rtlCol="0">
            <a:spAutoFit/>
          </a:bodyPr>
          <a:lstStyle/>
          <a:p>
            <a:pPr algn="ctr"/>
            <a:r>
              <a:rPr lang="en-GB" sz="4800" b="1" dirty="0">
                <a:solidFill>
                  <a:srgbClr val="000000"/>
                </a:solidFill>
                <a:latin typeface="Arial" panose="020B0604020202020204" pitchFamily="34" charset="0"/>
                <a:ea typeface="Times New Roman" panose="02020603050405020304" pitchFamily="18" charset="0"/>
              </a:rPr>
              <a:t>Climate Change and Visual Activism</a:t>
            </a:r>
          </a:p>
          <a:p>
            <a:pPr algn="ctr"/>
            <a:r>
              <a:rPr lang="en-GB" sz="3600" b="1" dirty="0">
                <a:solidFill>
                  <a:srgbClr val="000000"/>
                </a:solidFill>
                <a:effectLst/>
                <a:latin typeface="Arial" panose="020B0604020202020204" pitchFamily="34" charset="0"/>
                <a:ea typeface="Times New Roman" panose="02020603050405020304" pitchFamily="18" charset="0"/>
              </a:rPr>
              <a:t>ACNA4003 </a:t>
            </a:r>
          </a:p>
          <a:p>
            <a:pPr algn="ctr"/>
            <a:endParaRPr lang="en-GB" sz="4800" b="1" dirty="0"/>
          </a:p>
          <a:p>
            <a:pPr algn="ctr"/>
            <a:r>
              <a:rPr lang="en-GB" sz="4800" b="1" dirty="0"/>
              <a:t> </a:t>
            </a:r>
            <a:r>
              <a:rPr lang="en-GB" sz="4800" dirty="0">
                <a:solidFill>
                  <a:srgbClr val="201F1E"/>
                </a:solidFill>
                <a:latin typeface="Calibri" panose="020F0502020204030204" pitchFamily="34" charset="0"/>
              </a:rPr>
              <a:t>Wellbeing as an Alternative to Consumption / Capitalism</a:t>
            </a:r>
          </a:p>
          <a:p>
            <a:pPr algn="ctr"/>
            <a:endParaRPr lang="en-GB" sz="4800" dirty="0">
              <a:solidFill>
                <a:srgbClr val="201F1E"/>
              </a:solidFill>
              <a:latin typeface="Calibri" panose="020F0502020204030204" pitchFamily="34" charset="0"/>
            </a:endParaRPr>
          </a:p>
          <a:p>
            <a:pPr algn="ctr"/>
            <a:r>
              <a:rPr lang="en-GB" sz="4800" b="1" dirty="0">
                <a:solidFill>
                  <a:srgbClr val="201F1E"/>
                </a:solidFill>
                <a:latin typeface="Calibri" panose="020F0502020204030204" pitchFamily="34" charset="0"/>
              </a:rPr>
              <a:t>Dr John Leah</a:t>
            </a:r>
            <a:endParaRPr lang="en-GB" sz="4800" b="1" dirty="0"/>
          </a:p>
        </p:txBody>
      </p:sp>
    </p:spTree>
    <p:extLst>
      <p:ext uri="{BB962C8B-B14F-4D97-AF65-F5344CB8AC3E}">
        <p14:creationId xmlns:p14="http://schemas.microsoft.com/office/powerpoint/2010/main" val="805321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5589EB-733B-4CA5-A9EB-A767A97C705E}"/>
              </a:ext>
            </a:extLst>
          </p:cNvPr>
          <p:cNvSpPr txBox="1"/>
          <p:nvPr/>
        </p:nvSpPr>
        <p:spPr>
          <a:xfrm>
            <a:off x="553156" y="304798"/>
            <a:ext cx="8263466" cy="6247864"/>
          </a:xfrm>
          <a:prstGeom prst="rect">
            <a:avLst/>
          </a:prstGeom>
          <a:noFill/>
        </p:spPr>
        <p:txBody>
          <a:bodyPr wrap="square" rtlCol="0">
            <a:spAutoFit/>
          </a:bodyPr>
          <a:lstStyle/>
          <a:p>
            <a:r>
              <a:rPr lang="en-GB" sz="2800" b="1" dirty="0"/>
              <a:t>1990s and 2000s - the new economy movement – a values based approach, rather than economic growth, should be the primary goal of economics, proposed the use of wellbeing</a:t>
            </a:r>
          </a:p>
          <a:p>
            <a:endParaRPr lang="en-GB" sz="2800" b="1" dirty="0"/>
          </a:p>
          <a:p>
            <a:r>
              <a:rPr lang="en-GB" sz="2800" dirty="0"/>
              <a:t>seized upon the suggestion that we could entirely reboot our economic system around wellbeing, rather than economic growth. </a:t>
            </a:r>
          </a:p>
          <a:p>
            <a:endParaRPr lang="en-GB" sz="2800" dirty="0"/>
          </a:p>
          <a:p>
            <a:r>
              <a:rPr lang="en-GB" sz="2800" dirty="0"/>
              <a:t>e.g. The New Economics Foundation or ‘</a:t>
            </a:r>
            <a:r>
              <a:rPr lang="en-GB" sz="2800" dirty="0" err="1"/>
              <a:t>nef</a:t>
            </a:r>
            <a:r>
              <a:rPr lang="en-GB" sz="2800" dirty="0"/>
              <a:t>’ (founded in 1986 by leaders of ‘The Other Economic Summit’)</a:t>
            </a:r>
          </a:p>
          <a:p>
            <a:endParaRPr lang="en-GB" sz="2800" dirty="0"/>
          </a:p>
          <a:p>
            <a:r>
              <a:rPr lang="en-GB" sz="2800" dirty="0">
                <a:hlinkClick r:id="rId2"/>
              </a:rPr>
              <a:t>New Economics Foundation </a:t>
            </a:r>
            <a:endParaRPr lang="en-GB" sz="2800" dirty="0"/>
          </a:p>
          <a:p>
            <a:endParaRPr lang="en-GB" dirty="0"/>
          </a:p>
          <a:p>
            <a:endParaRPr lang="en-GB" dirty="0"/>
          </a:p>
        </p:txBody>
      </p:sp>
    </p:spTree>
    <p:extLst>
      <p:ext uri="{BB962C8B-B14F-4D97-AF65-F5344CB8AC3E}">
        <p14:creationId xmlns:p14="http://schemas.microsoft.com/office/powerpoint/2010/main" val="860112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5589EB-733B-4CA5-A9EB-A767A97C705E}"/>
              </a:ext>
            </a:extLst>
          </p:cNvPr>
          <p:cNvSpPr txBox="1"/>
          <p:nvPr/>
        </p:nvSpPr>
        <p:spPr>
          <a:xfrm>
            <a:off x="395112" y="302359"/>
            <a:ext cx="8421510" cy="7663636"/>
          </a:xfrm>
          <a:prstGeom prst="rect">
            <a:avLst/>
          </a:prstGeom>
          <a:noFill/>
        </p:spPr>
        <p:txBody>
          <a:bodyPr wrap="square" rtlCol="0">
            <a:spAutoFit/>
          </a:bodyPr>
          <a:lstStyle/>
          <a:p>
            <a:r>
              <a:rPr lang="en-GB" sz="2400" dirty="0"/>
              <a:t>1990’s + Interest in Wellbeing as a positive alternative to consumption and economic growth as the driving force for personal, national and global progress </a:t>
            </a:r>
          </a:p>
          <a:p>
            <a:endParaRPr lang="en-GB" sz="2400" dirty="0"/>
          </a:p>
          <a:p>
            <a:r>
              <a:rPr lang="en-GB" sz="2400" dirty="0"/>
              <a:t>As a way of decoupling progress / happiness / fulfilment from consumption </a:t>
            </a:r>
          </a:p>
          <a:p>
            <a:endParaRPr lang="en-GB" sz="2400" dirty="0"/>
          </a:p>
          <a:p>
            <a:endParaRPr lang="en-GB" sz="2400" dirty="0"/>
          </a:p>
          <a:p>
            <a:r>
              <a:rPr lang="en-GB" sz="2400" dirty="0"/>
              <a:t>Wellbeing as a basis for progress acknowledges that increasing the income of the worst off can create significant wellbeing benefits </a:t>
            </a:r>
          </a:p>
          <a:p>
            <a:endParaRPr lang="en-GB" sz="2400" dirty="0"/>
          </a:p>
          <a:p>
            <a:r>
              <a:rPr lang="en-GB" sz="2400" dirty="0"/>
              <a:t>But increasing the income of the already wealthy would have little or no impact at all on their life satisfaction </a:t>
            </a:r>
          </a:p>
          <a:p>
            <a:endParaRPr lang="en-GB" sz="2400" dirty="0"/>
          </a:p>
          <a:p>
            <a:r>
              <a:rPr lang="en-GB" sz="2400" dirty="0"/>
              <a:t> </a:t>
            </a:r>
            <a:r>
              <a:rPr lang="en-GB" dirty="0"/>
              <a:t>Just a case of decoupling progress from consumption? See Tim Jackson (2009) </a:t>
            </a:r>
            <a:r>
              <a:rPr lang="en-GB" dirty="0">
                <a:hlinkClick r:id="rId2"/>
              </a:rPr>
              <a:t>Prosperity without growth? The transition to a sustainable economy</a:t>
            </a:r>
            <a:r>
              <a:rPr lang="en-GB" dirty="0"/>
              <a:t>   The Sustainable Development Commission  </a:t>
            </a:r>
          </a:p>
          <a:p>
            <a:endParaRPr lang="en-GB" sz="2400" dirty="0"/>
          </a:p>
          <a:p>
            <a:endParaRPr lang="en-GB" sz="2400" dirty="0"/>
          </a:p>
          <a:p>
            <a:endParaRPr lang="en-GB" dirty="0"/>
          </a:p>
          <a:p>
            <a:endParaRPr lang="en-GB" dirty="0"/>
          </a:p>
        </p:txBody>
      </p:sp>
    </p:spTree>
    <p:extLst>
      <p:ext uri="{BB962C8B-B14F-4D97-AF65-F5344CB8AC3E}">
        <p14:creationId xmlns:p14="http://schemas.microsoft.com/office/powerpoint/2010/main" val="3575502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a16="http://schemas.microsoft.com/office/drawing/2014/main" id="{3526A489-BFE1-4A21-BBF4-E5D363145746}"/>
              </a:ext>
            </a:extLst>
          </p:cNvPr>
          <p:cNvSpPr>
            <a:spLocks noGrp="1" noChangeArrowheads="1"/>
          </p:cNvSpPr>
          <p:nvPr>
            <p:ph type="body" sz="half" idx="1"/>
          </p:nvPr>
        </p:nvSpPr>
        <p:spPr>
          <a:xfrm>
            <a:off x="468313" y="1052513"/>
            <a:ext cx="8362950" cy="4746625"/>
          </a:xfrm>
        </p:spPr>
        <p:txBody>
          <a:bodyPr>
            <a:normAutofit/>
          </a:bodyPr>
          <a:lstStyle/>
          <a:p>
            <a:pPr eaLnBrk="1" hangingPunct="1">
              <a:buFontTx/>
              <a:buNone/>
            </a:pPr>
            <a:r>
              <a:rPr lang="en-GB" altLang="en-US" sz="2600" dirty="0">
                <a:latin typeface="Garamond" panose="02020404030301010803" pitchFamily="18" charset="0"/>
              </a:rPr>
              <a:t>	</a:t>
            </a:r>
            <a:endParaRPr lang="en-GB" altLang="en-US" sz="2000" dirty="0">
              <a:latin typeface="Garamond" panose="02020404030301010803" pitchFamily="18" charset="0"/>
            </a:endParaRPr>
          </a:p>
          <a:p>
            <a:pPr eaLnBrk="1" hangingPunct="1">
              <a:buFontTx/>
              <a:buNone/>
            </a:pPr>
            <a:r>
              <a:rPr lang="en-GB" altLang="en-US" sz="2000" dirty="0">
                <a:latin typeface="Garamond" panose="02020404030301010803" pitchFamily="18" charset="0"/>
              </a:rPr>
              <a:t>	</a:t>
            </a:r>
          </a:p>
          <a:p>
            <a:pPr eaLnBrk="1" hangingPunct="1">
              <a:buFontTx/>
              <a:buNone/>
            </a:pPr>
            <a:endParaRPr lang="en-GB" altLang="en-US" sz="2000" dirty="0">
              <a:latin typeface="Garamond" panose="02020404030301010803" pitchFamily="18" charset="0"/>
            </a:endParaRPr>
          </a:p>
          <a:p>
            <a:pPr eaLnBrk="1" hangingPunct="1">
              <a:buFontTx/>
              <a:buNone/>
            </a:pPr>
            <a:endParaRPr lang="en-GB" altLang="en-US" sz="2000" dirty="0">
              <a:latin typeface="Garamond" panose="02020404030301010803" pitchFamily="18" charset="0"/>
            </a:endParaRPr>
          </a:p>
          <a:p>
            <a:pPr eaLnBrk="1" hangingPunct="1">
              <a:buFontTx/>
              <a:buNone/>
            </a:pPr>
            <a:endParaRPr lang="en-GB" altLang="en-US" sz="2000" dirty="0">
              <a:latin typeface="Garamond" panose="02020404030301010803" pitchFamily="18" charset="0"/>
            </a:endParaRPr>
          </a:p>
          <a:p>
            <a:pPr eaLnBrk="1" hangingPunct="1">
              <a:buFontTx/>
              <a:buNone/>
            </a:pPr>
            <a:endParaRPr lang="en-GB" altLang="en-US" sz="2000" dirty="0">
              <a:latin typeface="Garamond" panose="02020404030301010803" pitchFamily="18" charset="0"/>
            </a:endParaRPr>
          </a:p>
          <a:p>
            <a:pPr eaLnBrk="1" hangingPunct="1">
              <a:buFontTx/>
              <a:buNone/>
            </a:pPr>
            <a:endParaRPr lang="en-GB" altLang="en-US" sz="2000" dirty="0">
              <a:latin typeface="Garamond" panose="02020404030301010803" pitchFamily="18" charset="0"/>
            </a:endParaRPr>
          </a:p>
          <a:p>
            <a:pPr eaLnBrk="1" hangingPunct="1">
              <a:buFontTx/>
              <a:buNone/>
            </a:pPr>
            <a:endParaRPr lang="en-GB" altLang="en-US" sz="2000" dirty="0">
              <a:latin typeface="Garamond" panose="02020404030301010803" pitchFamily="18" charset="0"/>
            </a:endParaRPr>
          </a:p>
          <a:p>
            <a:pPr eaLnBrk="1" hangingPunct="1">
              <a:buFontTx/>
              <a:buNone/>
            </a:pPr>
            <a:endParaRPr lang="en-GB" altLang="en-US" sz="2000" dirty="0">
              <a:latin typeface="Garamond" panose="02020404030301010803" pitchFamily="18" charset="0"/>
            </a:endParaRPr>
          </a:p>
          <a:p>
            <a:pPr eaLnBrk="1" hangingPunct="1">
              <a:buFontTx/>
              <a:buNone/>
            </a:pPr>
            <a:endParaRPr lang="en-GB" altLang="en-US" sz="2000" dirty="0">
              <a:latin typeface="Garamond" panose="02020404030301010803" pitchFamily="18" charset="0"/>
            </a:endParaRPr>
          </a:p>
          <a:p>
            <a:pPr eaLnBrk="1" hangingPunct="1">
              <a:buFontTx/>
              <a:buNone/>
            </a:pPr>
            <a:endParaRPr lang="en-GB" altLang="en-US" sz="2000" dirty="0">
              <a:latin typeface="Garamond" panose="02020404030301010803" pitchFamily="18" charset="0"/>
            </a:endParaRPr>
          </a:p>
          <a:p>
            <a:pPr eaLnBrk="1" hangingPunct="1">
              <a:buFontTx/>
              <a:buNone/>
            </a:pPr>
            <a:r>
              <a:rPr lang="en-GB" altLang="en-US" sz="2000" dirty="0">
                <a:latin typeface="Garamond" panose="02020404030301010803" pitchFamily="18" charset="0"/>
              </a:rPr>
              <a:t>	</a:t>
            </a:r>
          </a:p>
        </p:txBody>
      </p:sp>
      <p:sp>
        <p:nvSpPr>
          <p:cNvPr id="9220" name="Line 9">
            <a:extLst>
              <a:ext uri="{FF2B5EF4-FFF2-40B4-BE49-F238E27FC236}">
                <a16:creationId xmlns:a16="http://schemas.microsoft.com/office/drawing/2014/main" id="{2614D155-CFC5-41F4-8AC5-FF6D84FB904A}"/>
              </a:ext>
            </a:extLst>
          </p:cNvPr>
          <p:cNvSpPr>
            <a:spLocks noChangeShapeType="1"/>
          </p:cNvSpPr>
          <p:nvPr/>
        </p:nvSpPr>
        <p:spPr bwMode="auto">
          <a:xfrm flipV="1">
            <a:off x="1835150" y="1989138"/>
            <a:ext cx="0" cy="30241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1" name="Line 10">
            <a:extLst>
              <a:ext uri="{FF2B5EF4-FFF2-40B4-BE49-F238E27FC236}">
                <a16:creationId xmlns:a16="http://schemas.microsoft.com/office/drawing/2014/main" id="{DA3A5E40-AB76-4B5F-A741-55D632E7C9B8}"/>
              </a:ext>
            </a:extLst>
          </p:cNvPr>
          <p:cNvSpPr>
            <a:spLocks noChangeShapeType="1"/>
          </p:cNvSpPr>
          <p:nvPr/>
        </p:nvSpPr>
        <p:spPr bwMode="auto">
          <a:xfrm>
            <a:off x="1835150" y="5013325"/>
            <a:ext cx="511333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2" name="Line 11">
            <a:extLst>
              <a:ext uri="{FF2B5EF4-FFF2-40B4-BE49-F238E27FC236}">
                <a16:creationId xmlns:a16="http://schemas.microsoft.com/office/drawing/2014/main" id="{E00623E5-DF76-4119-88D2-F65E68F3087D}"/>
              </a:ext>
            </a:extLst>
          </p:cNvPr>
          <p:cNvSpPr>
            <a:spLocks noChangeShapeType="1"/>
          </p:cNvSpPr>
          <p:nvPr/>
        </p:nvSpPr>
        <p:spPr bwMode="auto">
          <a:xfrm flipV="1">
            <a:off x="2124075" y="1989138"/>
            <a:ext cx="3816350" cy="27352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3" name="Line 12">
            <a:extLst>
              <a:ext uri="{FF2B5EF4-FFF2-40B4-BE49-F238E27FC236}">
                <a16:creationId xmlns:a16="http://schemas.microsoft.com/office/drawing/2014/main" id="{EFC5C623-F2D3-46A0-98D0-A7E1D54823CC}"/>
              </a:ext>
            </a:extLst>
          </p:cNvPr>
          <p:cNvSpPr>
            <a:spLocks noChangeShapeType="1"/>
          </p:cNvSpPr>
          <p:nvPr/>
        </p:nvSpPr>
        <p:spPr bwMode="auto">
          <a:xfrm>
            <a:off x="2051050" y="3357563"/>
            <a:ext cx="475297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4" name="Text Box 13">
            <a:extLst>
              <a:ext uri="{FF2B5EF4-FFF2-40B4-BE49-F238E27FC236}">
                <a16:creationId xmlns:a16="http://schemas.microsoft.com/office/drawing/2014/main" id="{17C0E865-5D61-4239-AD9D-87F4574E7318}"/>
              </a:ext>
            </a:extLst>
          </p:cNvPr>
          <p:cNvSpPr txBox="1">
            <a:spLocks noChangeArrowheads="1"/>
          </p:cNvSpPr>
          <p:nvPr/>
        </p:nvSpPr>
        <p:spPr bwMode="auto">
          <a:xfrm>
            <a:off x="6659563" y="5229225"/>
            <a:ext cx="17287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anose="02020404030301010803" pitchFamily="18" charset="0"/>
                <a:cs typeface="Arial" panose="020B0604020202020204" pitchFamily="34" charset="0"/>
              </a:defRPr>
            </a:lvl1pPr>
            <a:lvl2pPr marL="742950" indent="-285750" eaLnBrk="0" hangingPunct="0">
              <a:defRPr>
                <a:solidFill>
                  <a:schemeClr val="tx1"/>
                </a:solidFill>
                <a:latin typeface="Garamond" panose="02020404030301010803" pitchFamily="18" charset="0"/>
                <a:cs typeface="Arial" panose="020B0604020202020204" pitchFamily="34" charset="0"/>
              </a:defRPr>
            </a:lvl2pPr>
            <a:lvl3pPr marL="1143000" indent="-228600" eaLnBrk="0" hangingPunct="0">
              <a:defRPr>
                <a:solidFill>
                  <a:schemeClr val="tx1"/>
                </a:solidFill>
                <a:latin typeface="Garamond" panose="02020404030301010803" pitchFamily="18" charset="0"/>
                <a:cs typeface="Arial" panose="020B0604020202020204" pitchFamily="34" charset="0"/>
              </a:defRPr>
            </a:lvl3pPr>
            <a:lvl4pPr marL="1600200" indent="-228600" eaLnBrk="0" hangingPunct="0">
              <a:defRPr>
                <a:solidFill>
                  <a:schemeClr val="tx1"/>
                </a:solidFill>
                <a:latin typeface="Garamond" panose="02020404030301010803" pitchFamily="18" charset="0"/>
                <a:cs typeface="Arial" panose="020B0604020202020204" pitchFamily="34" charset="0"/>
              </a:defRPr>
            </a:lvl4pPr>
            <a:lvl5pPr marL="2057400" indent="-228600" eaLnBrk="0" hangingPunct="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pPr eaLnBrk="1" hangingPunct="1">
              <a:spcBef>
                <a:spcPct val="50000"/>
              </a:spcBef>
            </a:pPr>
            <a:r>
              <a:rPr lang="en-GB" altLang="en-US"/>
              <a:t>Time</a:t>
            </a:r>
          </a:p>
        </p:txBody>
      </p:sp>
      <p:sp>
        <p:nvSpPr>
          <p:cNvPr id="9225" name="Text Box 14">
            <a:extLst>
              <a:ext uri="{FF2B5EF4-FFF2-40B4-BE49-F238E27FC236}">
                <a16:creationId xmlns:a16="http://schemas.microsoft.com/office/drawing/2014/main" id="{3F2D0B59-40F3-4065-A305-88AA83ACE889}"/>
              </a:ext>
            </a:extLst>
          </p:cNvPr>
          <p:cNvSpPr txBox="1">
            <a:spLocks noChangeArrowheads="1"/>
          </p:cNvSpPr>
          <p:nvPr/>
        </p:nvSpPr>
        <p:spPr bwMode="auto">
          <a:xfrm>
            <a:off x="179388" y="2133600"/>
            <a:ext cx="1439862"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anose="02020404030301010803" pitchFamily="18" charset="0"/>
                <a:cs typeface="Arial" panose="020B0604020202020204" pitchFamily="34" charset="0"/>
              </a:defRPr>
            </a:lvl1pPr>
            <a:lvl2pPr marL="742950" indent="-285750" eaLnBrk="0" hangingPunct="0">
              <a:defRPr>
                <a:solidFill>
                  <a:schemeClr val="tx1"/>
                </a:solidFill>
                <a:latin typeface="Garamond" panose="02020404030301010803" pitchFamily="18" charset="0"/>
                <a:cs typeface="Arial" panose="020B0604020202020204" pitchFamily="34" charset="0"/>
              </a:defRPr>
            </a:lvl2pPr>
            <a:lvl3pPr marL="1143000" indent="-228600" eaLnBrk="0" hangingPunct="0">
              <a:defRPr>
                <a:solidFill>
                  <a:schemeClr val="tx1"/>
                </a:solidFill>
                <a:latin typeface="Garamond" panose="02020404030301010803" pitchFamily="18" charset="0"/>
                <a:cs typeface="Arial" panose="020B0604020202020204" pitchFamily="34" charset="0"/>
              </a:defRPr>
            </a:lvl3pPr>
            <a:lvl4pPr marL="1600200" indent="-228600" eaLnBrk="0" hangingPunct="0">
              <a:defRPr>
                <a:solidFill>
                  <a:schemeClr val="tx1"/>
                </a:solidFill>
                <a:latin typeface="Garamond" panose="02020404030301010803" pitchFamily="18" charset="0"/>
                <a:cs typeface="Arial" panose="020B0604020202020204" pitchFamily="34" charset="0"/>
              </a:defRPr>
            </a:lvl4pPr>
            <a:lvl5pPr marL="2057400" indent="-228600" eaLnBrk="0" hangingPunct="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pPr eaLnBrk="1" hangingPunct="1">
              <a:spcBef>
                <a:spcPct val="50000"/>
              </a:spcBef>
            </a:pPr>
            <a:r>
              <a:rPr lang="en-GB" altLang="en-US"/>
              <a:t>Average Satisfaction and GDP per capita</a:t>
            </a:r>
          </a:p>
        </p:txBody>
      </p:sp>
      <p:sp>
        <p:nvSpPr>
          <p:cNvPr id="9226" name="Text Box 15">
            <a:extLst>
              <a:ext uri="{FF2B5EF4-FFF2-40B4-BE49-F238E27FC236}">
                <a16:creationId xmlns:a16="http://schemas.microsoft.com/office/drawing/2014/main" id="{381D3BFE-B48D-44CD-B4B9-0FF7DEF06A48}"/>
              </a:ext>
            </a:extLst>
          </p:cNvPr>
          <p:cNvSpPr txBox="1">
            <a:spLocks noChangeArrowheads="1"/>
          </p:cNvSpPr>
          <p:nvPr/>
        </p:nvSpPr>
        <p:spPr bwMode="auto">
          <a:xfrm>
            <a:off x="6948488" y="3284538"/>
            <a:ext cx="219551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anose="02020404030301010803" pitchFamily="18" charset="0"/>
                <a:cs typeface="Arial" panose="020B0604020202020204" pitchFamily="34" charset="0"/>
              </a:defRPr>
            </a:lvl1pPr>
            <a:lvl2pPr marL="742950" indent="-285750" eaLnBrk="0" hangingPunct="0">
              <a:defRPr>
                <a:solidFill>
                  <a:schemeClr val="tx1"/>
                </a:solidFill>
                <a:latin typeface="Garamond" panose="02020404030301010803" pitchFamily="18" charset="0"/>
                <a:cs typeface="Arial" panose="020B0604020202020204" pitchFamily="34" charset="0"/>
              </a:defRPr>
            </a:lvl2pPr>
            <a:lvl3pPr marL="1143000" indent="-228600" eaLnBrk="0" hangingPunct="0">
              <a:defRPr>
                <a:solidFill>
                  <a:schemeClr val="tx1"/>
                </a:solidFill>
                <a:latin typeface="Garamond" panose="02020404030301010803" pitchFamily="18" charset="0"/>
                <a:cs typeface="Arial" panose="020B0604020202020204" pitchFamily="34" charset="0"/>
              </a:defRPr>
            </a:lvl3pPr>
            <a:lvl4pPr marL="1600200" indent="-228600" eaLnBrk="0" hangingPunct="0">
              <a:defRPr>
                <a:solidFill>
                  <a:schemeClr val="tx1"/>
                </a:solidFill>
                <a:latin typeface="Garamond" panose="02020404030301010803" pitchFamily="18" charset="0"/>
                <a:cs typeface="Arial" panose="020B0604020202020204" pitchFamily="34" charset="0"/>
              </a:defRPr>
            </a:lvl4pPr>
            <a:lvl5pPr marL="2057400" indent="-228600" eaLnBrk="0" hangingPunct="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pPr eaLnBrk="1" hangingPunct="1">
              <a:spcBef>
                <a:spcPct val="50000"/>
              </a:spcBef>
            </a:pPr>
            <a:r>
              <a:rPr lang="en-GB" altLang="en-US"/>
              <a:t>Satisfaction with life</a:t>
            </a:r>
          </a:p>
        </p:txBody>
      </p:sp>
      <p:sp>
        <p:nvSpPr>
          <p:cNvPr id="9227" name="Text Box 16">
            <a:extLst>
              <a:ext uri="{FF2B5EF4-FFF2-40B4-BE49-F238E27FC236}">
                <a16:creationId xmlns:a16="http://schemas.microsoft.com/office/drawing/2014/main" id="{F23F95BC-6BCD-415B-AE52-B115DC675B9C}"/>
              </a:ext>
            </a:extLst>
          </p:cNvPr>
          <p:cNvSpPr txBox="1">
            <a:spLocks noChangeArrowheads="1"/>
          </p:cNvSpPr>
          <p:nvPr/>
        </p:nvSpPr>
        <p:spPr bwMode="auto">
          <a:xfrm>
            <a:off x="6084888" y="1989138"/>
            <a:ext cx="20875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anose="02020404030301010803" pitchFamily="18" charset="0"/>
                <a:cs typeface="Arial" panose="020B0604020202020204" pitchFamily="34" charset="0"/>
              </a:defRPr>
            </a:lvl1pPr>
            <a:lvl2pPr marL="742950" indent="-285750" eaLnBrk="0" hangingPunct="0">
              <a:defRPr>
                <a:solidFill>
                  <a:schemeClr val="tx1"/>
                </a:solidFill>
                <a:latin typeface="Garamond" panose="02020404030301010803" pitchFamily="18" charset="0"/>
                <a:cs typeface="Arial" panose="020B0604020202020204" pitchFamily="34" charset="0"/>
              </a:defRPr>
            </a:lvl2pPr>
            <a:lvl3pPr marL="1143000" indent="-228600" eaLnBrk="0" hangingPunct="0">
              <a:defRPr>
                <a:solidFill>
                  <a:schemeClr val="tx1"/>
                </a:solidFill>
                <a:latin typeface="Garamond" panose="02020404030301010803" pitchFamily="18" charset="0"/>
                <a:cs typeface="Arial" panose="020B0604020202020204" pitchFamily="34" charset="0"/>
              </a:defRPr>
            </a:lvl3pPr>
            <a:lvl4pPr marL="1600200" indent="-228600" eaLnBrk="0" hangingPunct="0">
              <a:defRPr>
                <a:solidFill>
                  <a:schemeClr val="tx1"/>
                </a:solidFill>
                <a:latin typeface="Garamond" panose="02020404030301010803" pitchFamily="18" charset="0"/>
                <a:cs typeface="Arial" panose="020B0604020202020204" pitchFamily="34" charset="0"/>
              </a:defRPr>
            </a:lvl4pPr>
            <a:lvl5pPr marL="2057400" indent="-228600" eaLnBrk="0" hangingPunct="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pPr eaLnBrk="1" hangingPunct="1">
              <a:spcBef>
                <a:spcPct val="50000"/>
              </a:spcBef>
            </a:pPr>
            <a:r>
              <a:rPr lang="en-GB" altLang="en-US"/>
              <a:t>GDP per capita</a:t>
            </a:r>
          </a:p>
        </p:txBody>
      </p:sp>
      <p:sp>
        <p:nvSpPr>
          <p:cNvPr id="2" name="TextBox 1">
            <a:extLst>
              <a:ext uri="{FF2B5EF4-FFF2-40B4-BE49-F238E27FC236}">
                <a16:creationId xmlns:a16="http://schemas.microsoft.com/office/drawing/2014/main" id="{7322C587-831E-4F83-851C-860C7D020290}"/>
              </a:ext>
            </a:extLst>
          </p:cNvPr>
          <p:cNvSpPr txBox="1"/>
          <p:nvPr/>
        </p:nvSpPr>
        <p:spPr>
          <a:xfrm>
            <a:off x="312737" y="316089"/>
            <a:ext cx="8518526" cy="830997"/>
          </a:xfrm>
          <a:prstGeom prst="rect">
            <a:avLst/>
          </a:prstGeom>
          <a:noFill/>
        </p:spPr>
        <p:txBody>
          <a:bodyPr wrap="square" rtlCol="0">
            <a:spAutoFit/>
          </a:bodyPr>
          <a:lstStyle/>
          <a:p>
            <a:r>
              <a:rPr lang="en-GB" sz="2400" dirty="0" err="1"/>
              <a:t>Easterlin</a:t>
            </a:r>
            <a:r>
              <a:rPr lang="en-GB" sz="2400" dirty="0"/>
              <a:t> (1974) found that over time happiness did not increase with income – </a:t>
            </a:r>
            <a:r>
              <a:rPr lang="en-GB" sz="2400" b="1" i="1" dirty="0" err="1"/>
              <a:t>Easterlin</a:t>
            </a:r>
            <a:r>
              <a:rPr lang="en-GB" sz="2400" b="1" i="1" dirty="0"/>
              <a:t> paradox (see ESRC </a:t>
            </a:r>
            <a:r>
              <a:rPr lang="en-GB" sz="2400" b="1" i="1" dirty="0">
                <a:hlinkClick r:id="rId2"/>
              </a:rPr>
              <a:t>The </a:t>
            </a:r>
            <a:r>
              <a:rPr lang="en-GB" sz="2400" b="1" i="1" dirty="0" err="1">
                <a:hlinkClick r:id="rId2"/>
              </a:rPr>
              <a:t>Easterlin</a:t>
            </a:r>
            <a:r>
              <a:rPr lang="en-GB" sz="2400" b="1" i="1" dirty="0">
                <a:hlinkClick r:id="rId2"/>
              </a:rPr>
              <a:t> Paradox  </a:t>
            </a:r>
            <a:endParaRPr lang="en-GB" sz="2400" b="1" i="1" dirty="0"/>
          </a:p>
        </p:txBody>
      </p:sp>
      <p:sp>
        <p:nvSpPr>
          <p:cNvPr id="3" name="TextBox 2">
            <a:extLst>
              <a:ext uri="{FF2B5EF4-FFF2-40B4-BE49-F238E27FC236}">
                <a16:creationId xmlns:a16="http://schemas.microsoft.com/office/drawing/2014/main" id="{ACD683ED-28D9-4DC1-B4B4-053136A1834D}"/>
              </a:ext>
            </a:extLst>
          </p:cNvPr>
          <p:cNvSpPr txBox="1"/>
          <p:nvPr/>
        </p:nvSpPr>
        <p:spPr>
          <a:xfrm>
            <a:off x="312737" y="5621871"/>
            <a:ext cx="8674094" cy="830997"/>
          </a:xfrm>
          <a:prstGeom prst="rect">
            <a:avLst/>
          </a:prstGeom>
          <a:noFill/>
        </p:spPr>
        <p:txBody>
          <a:bodyPr wrap="square" rtlCol="0">
            <a:spAutoFit/>
          </a:bodyPr>
          <a:lstStyle/>
          <a:p>
            <a:r>
              <a:rPr lang="en-GB" sz="2400" dirty="0">
                <a:solidFill>
                  <a:srgbClr val="C00000"/>
                </a:solidFill>
              </a:rPr>
              <a:t>If increasing income does not increase satisfaction or utility then why focus on it to the exclusion of what does!? Capitalist agenda?</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55823C-CCED-497D-8193-74D48F0B96A6}"/>
              </a:ext>
            </a:extLst>
          </p:cNvPr>
          <p:cNvPicPr>
            <a:picLocks noChangeAspect="1"/>
          </p:cNvPicPr>
          <p:nvPr/>
        </p:nvPicPr>
        <p:blipFill>
          <a:blip r:embed="rId2"/>
          <a:stretch>
            <a:fillRect/>
          </a:stretch>
        </p:blipFill>
        <p:spPr>
          <a:xfrm>
            <a:off x="1083807" y="1162753"/>
            <a:ext cx="6231389" cy="4800196"/>
          </a:xfrm>
          <a:prstGeom prst="rect">
            <a:avLst/>
          </a:prstGeom>
        </p:spPr>
      </p:pic>
      <p:sp>
        <p:nvSpPr>
          <p:cNvPr id="3" name="TextBox 2">
            <a:extLst>
              <a:ext uri="{FF2B5EF4-FFF2-40B4-BE49-F238E27FC236}">
                <a16:creationId xmlns:a16="http://schemas.microsoft.com/office/drawing/2014/main" id="{05635305-2A1B-449A-8842-B92EA2FB724D}"/>
              </a:ext>
            </a:extLst>
          </p:cNvPr>
          <p:cNvSpPr txBox="1"/>
          <p:nvPr/>
        </p:nvSpPr>
        <p:spPr>
          <a:xfrm>
            <a:off x="530578" y="112887"/>
            <a:ext cx="8026400" cy="923330"/>
          </a:xfrm>
          <a:prstGeom prst="rect">
            <a:avLst/>
          </a:prstGeom>
          <a:noFill/>
        </p:spPr>
        <p:txBody>
          <a:bodyPr wrap="square" rtlCol="0">
            <a:spAutoFit/>
          </a:bodyPr>
          <a:lstStyle/>
          <a:p>
            <a:r>
              <a:rPr lang="en-GB" b="1" dirty="0">
                <a:solidFill>
                  <a:srgbClr val="C00000"/>
                </a:solidFill>
              </a:rPr>
              <a:t>Does happiness plateau at a certain point of income – could it partly be because our expectations increase along with our wealth; the more we earn, the more we want; the less easily we are satisfied?</a:t>
            </a:r>
          </a:p>
        </p:txBody>
      </p:sp>
      <p:sp>
        <p:nvSpPr>
          <p:cNvPr id="4" name="TextBox 3">
            <a:extLst>
              <a:ext uri="{FF2B5EF4-FFF2-40B4-BE49-F238E27FC236}">
                <a16:creationId xmlns:a16="http://schemas.microsoft.com/office/drawing/2014/main" id="{0ABA91D1-CEE6-4D22-975C-9924B7E8C172}"/>
              </a:ext>
            </a:extLst>
          </p:cNvPr>
          <p:cNvSpPr txBox="1"/>
          <p:nvPr/>
        </p:nvSpPr>
        <p:spPr>
          <a:xfrm>
            <a:off x="361244" y="5983108"/>
            <a:ext cx="8026400" cy="646331"/>
          </a:xfrm>
          <a:prstGeom prst="rect">
            <a:avLst/>
          </a:prstGeom>
          <a:noFill/>
        </p:spPr>
        <p:txBody>
          <a:bodyPr wrap="square" rtlCol="0">
            <a:spAutoFit/>
          </a:bodyPr>
          <a:lstStyle/>
          <a:p>
            <a:r>
              <a:rPr lang="en-GB" dirty="0"/>
              <a:t>How context / country specific is this? See </a:t>
            </a:r>
            <a:r>
              <a:rPr lang="en-GB" dirty="0">
                <a:hlinkClick r:id="rId3"/>
              </a:rPr>
              <a:t>Our Life in Data resources on Happiness and Life Satisfaction </a:t>
            </a:r>
            <a:endParaRPr lang="en-GB" dirty="0"/>
          </a:p>
        </p:txBody>
      </p:sp>
    </p:spTree>
    <p:extLst>
      <p:ext uri="{BB962C8B-B14F-4D97-AF65-F5344CB8AC3E}">
        <p14:creationId xmlns:p14="http://schemas.microsoft.com/office/powerpoint/2010/main" val="333390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appiness-gdp-marketexpress-in">
            <a:extLst>
              <a:ext uri="{FF2B5EF4-FFF2-40B4-BE49-F238E27FC236}">
                <a16:creationId xmlns:a16="http://schemas.microsoft.com/office/drawing/2014/main" id="{EAC33006-D6BC-4EB6-AA3B-DDC597E064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187" y="508000"/>
            <a:ext cx="8916458" cy="53498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45F93D6-A490-47F5-B6C2-8FA64F29BD7F}"/>
              </a:ext>
            </a:extLst>
          </p:cNvPr>
          <p:cNvSpPr txBox="1"/>
          <p:nvPr/>
        </p:nvSpPr>
        <p:spPr>
          <a:xfrm>
            <a:off x="417689" y="5904088"/>
            <a:ext cx="8319911" cy="738664"/>
          </a:xfrm>
          <a:prstGeom prst="rect">
            <a:avLst/>
          </a:prstGeom>
          <a:noFill/>
        </p:spPr>
        <p:txBody>
          <a:bodyPr wrap="square" rtlCol="0">
            <a:spAutoFit/>
          </a:bodyPr>
          <a:lstStyle/>
          <a:p>
            <a:r>
              <a:rPr lang="en-GB" sz="1400" dirty="0"/>
              <a:t>Nominal GDP takes into account all the goods and services that are produced within a country's borders at the current prices. ... It can then be further reduced to the nominal GDP per capita by dividing the nominal GDP by the country's population.</a:t>
            </a:r>
          </a:p>
        </p:txBody>
      </p:sp>
    </p:spTree>
    <p:extLst>
      <p:ext uri="{BB962C8B-B14F-4D97-AF65-F5344CB8AC3E}">
        <p14:creationId xmlns:p14="http://schemas.microsoft.com/office/powerpoint/2010/main" val="157264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0D194C9-1D29-4E4D-9AFF-56CDD85B2CED}"/>
              </a:ext>
            </a:extLst>
          </p:cNvPr>
          <p:cNvSpPr>
            <a:spLocks noGrp="1" noChangeArrowheads="1"/>
          </p:cNvSpPr>
          <p:nvPr>
            <p:ph type="title"/>
          </p:nvPr>
        </p:nvSpPr>
        <p:spPr>
          <a:xfrm>
            <a:off x="457200" y="94014"/>
            <a:ext cx="8229600" cy="777875"/>
          </a:xfrm>
        </p:spPr>
        <p:txBody>
          <a:bodyPr/>
          <a:lstStyle/>
          <a:p>
            <a:pPr algn="ctr" eaLnBrk="1" hangingPunct="1"/>
            <a:r>
              <a:rPr lang="en-GB" altLang="en-US" dirty="0">
                <a:latin typeface="Calibri" panose="020F0502020204030204" pitchFamily="34" charset="0"/>
                <a:cs typeface="Calibri" panose="020F0502020204030204" pitchFamily="34" charset="0"/>
              </a:rPr>
              <a:t>Life satisfaction and relative social value </a:t>
            </a:r>
            <a:endParaRPr lang="en-US" altLang="en-US" dirty="0">
              <a:latin typeface="Calibri" panose="020F0502020204030204" pitchFamily="34" charset="0"/>
              <a:cs typeface="Calibri" panose="020F0502020204030204" pitchFamily="34" charset="0"/>
            </a:endParaRPr>
          </a:p>
        </p:txBody>
      </p:sp>
      <p:sp>
        <p:nvSpPr>
          <p:cNvPr id="10243" name="Rectangle 3">
            <a:extLst>
              <a:ext uri="{FF2B5EF4-FFF2-40B4-BE49-F238E27FC236}">
                <a16:creationId xmlns:a16="http://schemas.microsoft.com/office/drawing/2014/main" id="{9060CAC7-4BA3-46D0-8F71-8AB2046F407E}"/>
              </a:ext>
            </a:extLst>
          </p:cNvPr>
          <p:cNvSpPr>
            <a:spLocks noGrp="1" noChangeArrowheads="1"/>
          </p:cNvSpPr>
          <p:nvPr>
            <p:ph type="body" idx="1"/>
          </p:nvPr>
        </p:nvSpPr>
        <p:spPr>
          <a:xfrm>
            <a:off x="293511" y="888472"/>
            <a:ext cx="8613421" cy="5457824"/>
          </a:xfrm>
        </p:spPr>
        <p:txBody>
          <a:bodyPr>
            <a:normAutofit fontScale="92500" lnSpcReduction="20000"/>
          </a:bodyPr>
          <a:lstStyle/>
          <a:p>
            <a:pPr eaLnBrk="1" hangingPunct="1">
              <a:lnSpc>
                <a:spcPct val="80000"/>
              </a:lnSpc>
              <a:buFontTx/>
              <a:buNone/>
            </a:pPr>
            <a:r>
              <a:rPr lang="en-GB" altLang="en-US" sz="2400" dirty="0">
                <a:latin typeface="Calibri" panose="020F0502020204030204" pitchFamily="34" charset="0"/>
                <a:cs typeface="Calibri" panose="020F0502020204030204" pitchFamily="34" charset="0"/>
              </a:rPr>
              <a:t>Richard Layard argued that ‘</a:t>
            </a:r>
            <a:r>
              <a:rPr lang="en-GB" altLang="en-US" sz="2400" b="1" i="1" dirty="0">
                <a:latin typeface="Calibri" panose="020F0502020204030204" pitchFamily="34" charset="0"/>
                <a:cs typeface="Calibri" panose="020F0502020204030204" pitchFamily="34" charset="0"/>
              </a:rPr>
              <a:t>relative income’</a:t>
            </a:r>
            <a:r>
              <a:rPr lang="en-GB" altLang="en-US" sz="2400" dirty="0">
                <a:latin typeface="Calibri" panose="020F0502020204030204" pitchFamily="34" charset="0"/>
                <a:cs typeface="Calibri" panose="020F0502020204030204" pitchFamily="34" charset="0"/>
              </a:rPr>
              <a:t> explains why </a:t>
            </a:r>
          </a:p>
          <a:p>
            <a:pPr eaLnBrk="1" hangingPunct="1">
              <a:lnSpc>
                <a:spcPct val="80000"/>
              </a:lnSpc>
              <a:buFontTx/>
              <a:buNone/>
            </a:pPr>
            <a:r>
              <a:rPr lang="en-GB" altLang="en-US" sz="2400" dirty="0">
                <a:latin typeface="Calibri" panose="020F0502020204030204" pitchFamily="34" charset="0"/>
                <a:cs typeface="Calibri" panose="020F0502020204030204" pitchFamily="34" charset="0"/>
              </a:rPr>
              <a:t> does not increase significantly beyond</a:t>
            </a:r>
          </a:p>
          <a:p>
            <a:pPr eaLnBrk="1" hangingPunct="1">
              <a:lnSpc>
                <a:spcPct val="80000"/>
              </a:lnSpc>
              <a:buFontTx/>
              <a:buNone/>
            </a:pPr>
            <a:endParaRPr lang="en-GB" altLang="en-US" sz="2400" dirty="0">
              <a:latin typeface="Calibri" panose="020F0502020204030204" pitchFamily="34" charset="0"/>
              <a:cs typeface="Calibri" panose="020F0502020204030204" pitchFamily="34" charset="0"/>
            </a:endParaRPr>
          </a:p>
          <a:p>
            <a:pPr eaLnBrk="1" hangingPunct="1">
              <a:lnSpc>
                <a:spcPct val="80000"/>
              </a:lnSpc>
              <a:buFontTx/>
              <a:buNone/>
            </a:pP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i</a:t>
            </a:r>
            <a:r>
              <a:rPr lang="en-GB" altLang="en-US" sz="2400" dirty="0">
                <a:latin typeface="Calibri" panose="020F0502020204030204" pitchFamily="34" charset="0"/>
                <a:cs typeface="Calibri" panose="020F0502020204030204" pitchFamily="34" charset="0"/>
              </a:rPr>
              <a:t>) a certain level of GDP per capita (Macro)</a:t>
            </a:r>
          </a:p>
          <a:p>
            <a:pPr eaLnBrk="1" hangingPunct="1">
              <a:lnSpc>
                <a:spcPct val="80000"/>
              </a:lnSpc>
              <a:buFontTx/>
              <a:buNone/>
            </a:pPr>
            <a:r>
              <a:rPr lang="en-GB" altLang="en-US" sz="2400" dirty="0">
                <a:latin typeface="Calibri" panose="020F0502020204030204" pitchFamily="34" charset="0"/>
                <a:cs typeface="Calibri" panose="020F0502020204030204" pitchFamily="34" charset="0"/>
              </a:rPr>
              <a:t>	(ii) a certain individual absolute income level (Micro)</a:t>
            </a:r>
          </a:p>
          <a:p>
            <a:pPr eaLnBrk="1" hangingPunct="1">
              <a:lnSpc>
                <a:spcPct val="80000"/>
              </a:lnSpc>
              <a:buFontTx/>
              <a:buNone/>
            </a:pPr>
            <a:endParaRPr lang="en-GB" altLang="en-US" sz="2400" dirty="0">
              <a:latin typeface="Calibri" panose="020F0502020204030204" pitchFamily="34" charset="0"/>
              <a:cs typeface="Calibri" panose="020F0502020204030204" pitchFamily="34" charset="0"/>
            </a:endParaRPr>
          </a:p>
          <a:p>
            <a:pPr>
              <a:lnSpc>
                <a:spcPct val="80000"/>
              </a:lnSpc>
              <a:buNone/>
            </a:pPr>
            <a:r>
              <a:rPr lang="en-GB" altLang="en-US" sz="2400" dirty="0">
                <a:latin typeface="Calibri" panose="020F0502020204030204" pitchFamily="34" charset="0"/>
                <a:cs typeface="Calibri" panose="020F0502020204030204" pitchFamily="34" charset="0"/>
              </a:rPr>
              <a:t>	If your income increases but so does everyone else’s then your</a:t>
            </a:r>
          </a:p>
          <a:p>
            <a:pPr>
              <a:lnSpc>
                <a:spcPct val="80000"/>
              </a:lnSpc>
              <a:buNone/>
            </a:pPr>
            <a:r>
              <a:rPr lang="en-GB" altLang="en-US" sz="2400" dirty="0">
                <a:latin typeface="Calibri" panose="020F0502020204030204" pitchFamily="34" charset="0"/>
                <a:cs typeface="Calibri" panose="020F0502020204030204" pitchFamily="34" charset="0"/>
              </a:rPr>
              <a:t> relative position is the same.</a:t>
            </a:r>
          </a:p>
          <a:p>
            <a:pPr>
              <a:lnSpc>
                <a:spcPct val="80000"/>
              </a:lnSpc>
              <a:buNone/>
            </a:pPr>
            <a:r>
              <a:rPr lang="en-GB" altLang="en-US" sz="2400" dirty="0">
                <a:latin typeface="Calibri" panose="020F0502020204030204" pitchFamily="34" charset="0"/>
                <a:cs typeface="Calibri" panose="020F0502020204030204" pitchFamily="34" charset="0"/>
              </a:rPr>
              <a:t> </a:t>
            </a:r>
            <a:r>
              <a:rPr lang="en-GB" altLang="en-US" sz="1900" dirty="0">
                <a:latin typeface="Calibri" panose="020F0502020204030204" pitchFamily="34" charset="0"/>
                <a:cs typeface="Calibri" panose="020F0502020204030204" pitchFamily="34" charset="0"/>
              </a:rPr>
              <a:t>(see for example </a:t>
            </a:r>
            <a:r>
              <a:rPr lang="en-GB" altLang="en-US" sz="1900" dirty="0">
                <a:latin typeface="Calibri" panose="020F0502020204030204" pitchFamily="34" charset="0"/>
                <a:cs typeface="Calibri" panose="020F0502020204030204" pitchFamily="34" charset="0"/>
                <a:hlinkClick r:id="rId2"/>
              </a:rPr>
              <a:t>Happiness and Public Policy a challenge to the profession 2006</a:t>
            </a:r>
            <a:endParaRPr lang="en-GB" altLang="en-US" sz="1900" dirty="0">
              <a:latin typeface="Calibri" panose="020F0502020204030204" pitchFamily="34" charset="0"/>
              <a:cs typeface="Calibri" panose="020F0502020204030204" pitchFamily="34" charset="0"/>
            </a:endParaRPr>
          </a:p>
          <a:p>
            <a:pPr eaLnBrk="1" hangingPunct="1">
              <a:lnSpc>
                <a:spcPct val="80000"/>
              </a:lnSpc>
              <a:buFontTx/>
              <a:buNone/>
            </a:pPr>
            <a:endParaRPr lang="en-US" altLang="en-US" sz="2400" dirty="0">
              <a:latin typeface="Calibri" panose="020F0502020204030204" pitchFamily="34" charset="0"/>
              <a:cs typeface="Calibri" panose="020F0502020204030204" pitchFamily="34" charset="0"/>
            </a:endParaRPr>
          </a:p>
          <a:p>
            <a:pPr eaLnBrk="1" hangingPunct="1">
              <a:lnSpc>
                <a:spcPct val="80000"/>
              </a:lnSpc>
              <a:buFontTx/>
              <a:buNone/>
            </a:pPr>
            <a:r>
              <a:rPr lang="en-US" altLang="en-US" sz="2400" dirty="0">
                <a:latin typeface="Calibri" panose="020F0502020204030204" pitchFamily="34" charset="0"/>
                <a:cs typeface="Calibri" panose="020F0502020204030204" pitchFamily="34" charset="0"/>
              </a:rPr>
              <a:t>	If your relative position worsens you become less satisfied </a:t>
            </a:r>
          </a:p>
          <a:p>
            <a:pPr eaLnBrk="1" hangingPunct="1">
              <a:lnSpc>
                <a:spcPct val="80000"/>
              </a:lnSpc>
              <a:buFontTx/>
              <a:buNone/>
            </a:pPr>
            <a:endParaRPr lang="en-US" altLang="en-US" sz="2400" dirty="0">
              <a:latin typeface="Calibri" panose="020F0502020204030204" pitchFamily="34" charset="0"/>
              <a:cs typeface="Calibri" panose="020F0502020204030204" pitchFamily="34" charset="0"/>
            </a:endParaRPr>
          </a:p>
          <a:p>
            <a:pPr eaLnBrk="1" hangingPunct="1">
              <a:lnSpc>
                <a:spcPct val="80000"/>
              </a:lnSpc>
              <a:buFontTx/>
              <a:buNone/>
            </a:pPr>
            <a:r>
              <a:rPr lang="en-US" altLang="en-US" sz="2400" dirty="0">
                <a:latin typeface="Calibri" panose="020F0502020204030204" pitchFamily="34" charset="0"/>
                <a:cs typeface="Calibri" panose="020F0502020204030204" pitchFamily="34" charset="0"/>
              </a:rPr>
              <a:t>See Also TED Talk </a:t>
            </a:r>
            <a:r>
              <a:rPr lang="en-GB" altLang="en-US" sz="2400" dirty="0">
                <a:latin typeface="Calibri" panose="020F0502020204030204" pitchFamily="34" charset="0"/>
                <a:cs typeface="Calibri" panose="020F0502020204030204" pitchFamily="34" charset="0"/>
                <a:hlinkClick r:id="rId3"/>
              </a:rPr>
              <a:t>How Economic Inequality Harms Societies </a:t>
            </a:r>
            <a:r>
              <a:rPr lang="en-GB" altLang="en-US" sz="2400" dirty="0">
                <a:latin typeface="Calibri" panose="020F0502020204030204" pitchFamily="34" charset="0"/>
                <a:cs typeface="Calibri" panose="020F0502020204030204" pitchFamily="34" charset="0"/>
              </a:rPr>
              <a:t> </a:t>
            </a:r>
          </a:p>
          <a:p>
            <a:pPr eaLnBrk="1" hangingPunct="1">
              <a:lnSpc>
                <a:spcPct val="80000"/>
              </a:lnSpc>
              <a:buFontTx/>
              <a:buNone/>
            </a:pPr>
            <a:r>
              <a:rPr lang="en-GB" altLang="en-US" sz="2400" dirty="0">
                <a:latin typeface="Calibri" panose="020F0502020204030204" pitchFamily="34" charset="0"/>
                <a:cs typeface="Calibri" panose="020F0502020204030204" pitchFamily="34" charset="0"/>
              </a:rPr>
              <a:t>Richard Wilkinson co-author of the Spirit Level (2009)</a:t>
            </a:r>
          </a:p>
          <a:p>
            <a:pPr eaLnBrk="1" hangingPunct="1">
              <a:lnSpc>
                <a:spcPct val="80000"/>
              </a:lnSpc>
              <a:buFontTx/>
              <a:buNone/>
            </a:pPr>
            <a:endParaRPr lang="en-GB" altLang="en-US" sz="2400" dirty="0">
              <a:solidFill>
                <a:srgbClr val="C00000"/>
              </a:solidFill>
              <a:latin typeface="Calibri" panose="020F0502020204030204" pitchFamily="34" charset="0"/>
              <a:cs typeface="Calibri" panose="020F0502020204030204" pitchFamily="34" charset="0"/>
            </a:endParaRPr>
          </a:p>
          <a:p>
            <a:pPr eaLnBrk="1" hangingPunct="1">
              <a:lnSpc>
                <a:spcPct val="80000"/>
              </a:lnSpc>
              <a:buFontTx/>
              <a:buNone/>
            </a:pPr>
            <a:r>
              <a:rPr lang="en-GB" altLang="en-US" sz="2400" dirty="0">
                <a:solidFill>
                  <a:srgbClr val="C00000"/>
                </a:solidFill>
                <a:latin typeface="Calibri" panose="020F0502020204030204" pitchFamily="34" charset="0"/>
                <a:cs typeface="Calibri" panose="020F0502020204030204" pitchFamily="34" charset="0"/>
              </a:rPr>
              <a:t>INEQUALITY STRONGLY RELATES TO LIFE SATISFACTION – HOW MUCH YOU</a:t>
            </a:r>
          </a:p>
          <a:p>
            <a:pPr eaLnBrk="1" hangingPunct="1">
              <a:lnSpc>
                <a:spcPct val="80000"/>
              </a:lnSpc>
              <a:buFontTx/>
              <a:buNone/>
            </a:pPr>
            <a:r>
              <a:rPr lang="en-GB" altLang="en-US" sz="2400" dirty="0">
                <a:solidFill>
                  <a:srgbClr val="C00000"/>
                </a:solidFill>
                <a:latin typeface="Calibri" panose="020F0502020204030204" pitchFamily="34" charset="0"/>
                <a:cs typeface="Calibri" panose="020F0502020204030204" pitchFamily="34" charset="0"/>
              </a:rPr>
              <a:t>ARE OR ARE NOT VALUED BY SOCIETY </a:t>
            </a:r>
          </a:p>
          <a:p>
            <a:pPr eaLnBrk="1" hangingPunct="1">
              <a:lnSpc>
                <a:spcPct val="80000"/>
              </a:lnSpc>
              <a:buFontTx/>
              <a:buNone/>
            </a:pPr>
            <a:endParaRPr lang="en-GB" altLang="en-US" sz="2400" dirty="0">
              <a:latin typeface="Calibri" panose="020F0502020204030204" pitchFamily="34" charset="0"/>
              <a:cs typeface="Calibri" panose="020F0502020204030204" pitchFamily="34" charset="0"/>
            </a:endParaRPr>
          </a:p>
          <a:p>
            <a:pPr eaLnBrk="1" hangingPunct="1">
              <a:lnSpc>
                <a:spcPct val="80000"/>
              </a:lnSpc>
              <a:buFontTx/>
              <a:buNone/>
            </a:pPr>
            <a:endParaRPr lang="en-US" altLang="en-US" sz="2400" dirty="0">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4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43">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10" end="1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243">
                                            <p:txEl>
                                              <p:pRg st="12" end="1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243">
                                            <p:txEl>
                                              <p:pRg st="13" end="1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243">
                                            <p:txEl>
                                              <p:pRg st="15" end="1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24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a:extLst>
              <a:ext uri="{FF2B5EF4-FFF2-40B4-BE49-F238E27FC236}">
                <a16:creationId xmlns:a16="http://schemas.microsoft.com/office/drawing/2014/main" id="{B26DD552-37A3-4D5A-82E1-DB0D749B7DA1}"/>
              </a:ext>
            </a:extLst>
          </p:cNvPr>
          <p:cNvSpPr>
            <a:spLocks noGrp="1" noChangeArrowheads="1"/>
          </p:cNvSpPr>
          <p:nvPr>
            <p:ph type="title"/>
          </p:nvPr>
        </p:nvSpPr>
        <p:spPr>
          <a:xfrm>
            <a:off x="2395538" y="-242888"/>
            <a:ext cx="7793037" cy="1462088"/>
          </a:xfrm>
        </p:spPr>
        <p:txBody>
          <a:bodyPr>
            <a:normAutofit/>
          </a:bodyPr>
          <a:lstStyle/>
          <a:p>
            <a:pPr eaLnBrk="1" hangingPunct="1"/>
            <a:r>
              <a:rPr lang="en-GB" altLang="en-US" sz="4000" b="1" dirty="0">
                <a:solidFill>
                  <a:srgbClr val="0070C0"/>
                </a:solidFill>
                <a:latin typeface="+mn-lt"/>
              </a:rPr>
              <a:t>What is well-being?</a:t>
            </a:r>
          </a:p>
        </p:txBody>
      </p:sp>
      <p:sp>
        <p:nvSpPr>
          <p:cNvPr id="139267" name="Rectangle 3">
            <a:extLst>
              <a:ext uri="{FF2B5EF4-FFF2-40B4-BE49-F238E27FC236}">
                <a16:creationId xmlns:a16="http://schemas.microsoft.com/office/drawing/2014/main" id="{AF5BCB13-2B69-4011-8B58-023A96E038C5}"/>
              </a:ext>
            </a:extLst>
          </p:cNvPr>
          <p:cNvSpPr>
            <a:spLocks noGrp="1" noChangeArrowheads="1"/>
          </p:cNvSpPr>
          <p:nvPr>
            <p:ph type="body" idx="1"/>
          </p:nvPr>
        </p:nvSpPr>
        <p:spPr>
          <a:xfrm>
            <a:off x="214312" y="949855"/>
            <a:ext cx="8591021" cy="4114800"/>
          </a:xfrm>
        </p:spPr>
        <p:txBody>
          <a:bodyPr>
            <a:normAutofit fontScale="25000" lnSpcReduction="20000"/>
          </a:bodyPr>
          <a:lstStyle/>
          <a:p>
            <a:pPr eaLnBrk="1" hangingPunct="1">
              <a:lnSpc>
                <a:spcPct val="90000"/>
              </a:lnSpc>
            </a:pPr>
            <a:r>
              <a:rPr lang="en-GB" altLang="en-US" sz="11200" dirty="0"/>
              <a:t>Complex, contested construct</a:t>
            </a:r>
          </a:p>
          <a:p>
            <a:pPr eaLnBrk="1" hangingPunct="1">
              <a:lnSpc>
                <a:spcPct val="90000"/>
              </a:lnSpc>
            </a:pPr>
            <a:endParaRPr lang="en-GB" altLang="en-US" sz="11200" dirty="0"/>
          </a:p>
          <a:p>
            <a:pPr eaLnBrk="1" hangingPunct="1">
              <a:lnSpc>
                <a:spcPct val="90000"/>
              </a:lnSpc>
            </a:pPr>
            <a:r>
              <a:rPr lang="en-GB" altLang="en-US" sz="11200" dirty="0"/>
              <a:t> Not about ‘wellness’ but draws from the philosophical traditions of   </a:t>
            </a:r>
            <a:r>
              <a:rPr lang="en-GB" altLang="en-US" sz="11200" b="1" dirty="0"/>
              <a:t>‘The Good Life’, </a:t>
            </a:r>
            <a:r>
              <a:rPr lang="en-GB" altLang="en-US" sz="11200" dirty="0"/>
              <a:t>moral philosophy  </a:t>
            </a:r>
          </a:p>
          <a:p>
            <a:pPr marL="0" indent="0" eaLnBrk="1" hangingPunct="1">
              <a:lnSpc>
                <a:spcPct val="90000"/>
              </a:lnSpc>
              <a:buNone/>
            </a:pPr>
            <a:r>
              <a:rPr lang="en-GB" altLang="en-US" sz="8000" dirty="0"/>
              <a:t>(see </a:t>
            </a:r>
            <a:r>
              <a:rPr lang="en-GB" altLang="en-US" sz="8000" dirty="0">
                <a:hlinkClick r:id="rId3"/>
              </a:rPr>
              <a:t>The Good Life (DEMOS, 1998 Creative Commons)</a:t>
            </a:r>
            <a:endParaRPr lang="en-GB" altLang="en-US" sz="8000" dirty="0"/>
          </a:p>
          <a:p>
            <a:pPr marL="0" indent="0" eaLnBrk="1" hangingPunct="1">
              <a:lnSpc>
                <a:spcPct val="90000"/>
              </a:lnSpc>
              <a:buNone/>
            </a:pPr>
            <a:endParaRPr lang="en-GB" altLang="en-US" sz="11200" dirty="0"/>
          </a:p>
          <a:p>
            <a:r>
              <a:rPr lang="en-GB" altLang="en-US" sz="11200" dirty="0"/>
              <a:t> and </a:t>
            </a:r>
            <a:r>
              <a:rPr lang="en-GB" altLang="en-US" sz="11200" b="1" dirty="0"/>
              <a:t>‘The Good Society’,  </a:t>
            </a:r>
            <a:r>
              <a:rPr lang="en-GB" altLang="en-US" sz="11200" dirty="0"/>
              <a:t>political philosophy </a:t>
            </a:r>
          </a:p>
          <a:p>
            <a:pPr marL="0" indent="0">
              <a:buNone/>
            </a:pPr>
            <a:r>
              <a:rPr lang="en-GB" altLang="en-US" sz="7200" dirty="0"/>
              <a:t>(Explore aspects of The Good Society on </a:t>
            </a:r>
            <a:r>
              <a:rPr lang="en-GB" altLang="en-US" sz="7200" dirty="0">
                <a:hlinkClick r:id="rId4"/>
              </a:rPr>
              <a:t>Prof Lane Kenworthy's Good Society web pages </a:t>
            </a:r>
            <a:r>
              <a:rPr lang="en-GB" altLang="en-US" sz="7200" dirty="0"/>
              <a:t>)</a:t>
            </a:r>
          </a:p>
          <a:p>
            <a:pPr marL="0" indent="0" eaLnBrk="1" hangingPunct="1">
              <a:lnSpc>
                <a:spcPct val="90000"/>
              </a:lnSpc>
              <a:buNone/>
            </a:pPr>
            <a:endParaRPr lang="en-GB" altLang="en-US" sz="11200" dirty="0"/>
          </a:p>
          <a:p>
            <a:pPr eaLnBrk="1" hangingPunct="1">
              <a:lnSpc>
                <a:spcPct val="90000"/>
              </a:lnSpc>
            </a:pPr>
            <a:r>
              <a:rPr lang="en-GB" altLang="en-US" sz="11200" dirty="0"/>
              <a:t>Accounts for elements of life satisfaction; quality of life;</a:t>
            </a:r>
          </a:p>
          <a:p>
            <a:pPr marL="0" indent="0" eaLnBrk="1" hangingPunct="1">
              <a:lnSpc>
                <a:spcPct val="90000"/>
              </a:lnSpc>
              <a:buNone/>
            </a:pPr>
            <a:r>
              <a:rPr lang="en-GB" altLang="en-US" sz="11200" dirty="0"/>
              <a:t> being happy; a sense of meaning and purpose</a:t>
            </a:r>
          </a:p>
          <a:p>
            <a:pPr marL="0" indent="0" eaLnBrk="1" hangingPunct="1">
              <a:lnSpc>
                <a:spcPct val="90000"/>
              </a:lnSpc>
              <a:buNone/>
            </a:pPr>
            <a:endParaRPr lang="en-GB" altLang="en-US" sz="11200" dirty="0"/>
          </a:p>
          <a:p>
            <a:pPr eaLnBrk="1" hangingPunct="1">
              <a:lnSpc>
                <a:spcPct val="90000"/>
              </a:lnSpc>
              <a:buFont typeface="Wingdings" panose="05000000000000000000" pitchFamily="2" charset="2"/>
              <a:buNone/>
            </a:pPr>
            <a:r>
              <a:rPr lang="en-GB" altLang="en-US" sz="11200" dirty="0"/>
              <a:t>All of which are not easy to define or explain</a:t>
            </a:r>
          </a:p>
          <a:p>
            <a:pPr eaLnBrk="1" hangingPunct="1">
              <a:lnSpc>
                <a:spcPct val="90000"/>
              </a:lnSpc>
              <a:buFont typeface="Wingdings" panose="05000000000000000000" pitchFamily="2" charset="2"/>
              <a:buNone/>
            </a:pPr>
            <a:endParaRPr lang="en-GB" altLang="en-US" sz="28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9267">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9267">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9267">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9267">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9267">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9267">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926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1">
            <a:extLst>
              <a:ext uri="{FF2B5EF4-FFF2-40B4-BE49-F238E27FC236}">
                <a16:creationId xmlns:a16="http://schemas.microsoft.com/office/drawing/2014/main" id="{71DE0409-1AAE-4915-A8F7-68F25B40848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fld id="{7F37250B-CEAB-45FD-920E-400C3532994E}" type="slidenum">
              <a:rPr lang="en-GB" altLang="en-US" sz="1400"/>
              <a:pPr>
                <a:spcBef>
                  <a:spcPct val="0"/>
                </a:spcBef>
                <a:buClrTx/>
                <a:buSzTx/>
                <a:buFontTx/>
                <a:buNone/>
              </a:pPr>
              <a:t>9</a:t>
            </a:fld>
            <a:endParaRPr lang="en-GB" altLang="en-US" sz="1400"/>
          </a:p>
        </p:txBody>
      </p:sp>
      <p:sp>
        <p:nvSpPr>
          <p:cNvPr id="3" name="TextBox 2">
            <a:extLst>
              <a:ext uri="{FF2B5EF4-FFF2-40B4-BE49-F238E27FC236}">
                <a16:creationId xmlns:a16="http://schemas.microsoft.com/office/drawing/2014/main" id="{C7BDF70A-CC2C-483A-9B57-BBBCABC67A73}"/>
              </a:ext>
            </a:extLst>
          </p:cNvPr>
          <p:cNvSpPr txBox="1">
            <a:spLocks noChangeArrowheads="1"/>
          </p:cNvSpPr>
          <p:nvPr/>
        </p:nvSpPr>
        <p:spPr bwMode="auto">
          <a:xfrm>
            <a:off x="203200" y="1605313"/>
            <a:ext cx="8472488" cy="4690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914400" indent="-45720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eaLnBrk="1" hangingPunct="1">
              <a:lnSpc>
                <a:spcPct val="90000"/>
              </a:lnSpc>
              <a:spcBef>
                <a:spcPct val="0"/>
              </a:spcBef>
              <a:buClrTx/>
              <a:buSzTx/>
              <a:buFontTx/>
              <a:buNone/>
            </a:pPr>
            <a:r>
              <a:rPr lang="en-GB" altLang="en-US" sz="2200" b="1" dirty="0"/>
              <a:t>Key distinctions between: </a:t>
            </a:r>
          </a:p>
          <a:p>
            <a:pPr lvl="1">
              <a:lnSpc>
                <a:spcPct val="90000"/>
              </a:lnSpc>
              <a:spcBef>
                <a:spcPct val="0"/>
              </a:spcBef>
              <a:buClrTx/>
              <a:buSzTx/>
              <a:buNone/>
            </a:pPr>
            <a:endParaRPr lang="en-GB" altLang="en-US" sz="2200" b="1" dirty="0"/>
          </a:p>
          <a:p>
            <a:pPr marL="971550" lvl="1" indent="-514350">
              <a:lnSpc>
                <a:spcPct val="90000"/>
              </a:lnSpc>
              <a:spcBef>
                <a:spcPct val="0"/>
              </a:spcBef>
              <a:buClrTx/>
              <a:buSzTx/>
              <a:buAutoNum type="romanLcParenR"/>
            </a:pPr>
            <a:r>
              <a:rPr lang="en-GB" altLang="en-US" sz="2200" b="1" dirty="0"/>
              <a:t>Subjective ‘Hedonic’  accounts </a:t>
            </a:r>
            <a:r>
              <a:rPr lang="en-GB" altLang="en-US" sz="2200" dirty="0"/>
              <a:t>– how happy people say they are – what makes people happy? Balance of ‘pleasure vs pain’</a:t>
            </a:r>
          </a:p>
          <a:p>
            <a:pPr marL="457200" lvl="1" indent="0">
              <a:lnSpc>
                <a:spcPct val="90000"/>
              </a:lnSpc>
              <a:spcBef>
                <a:spcPct val="0"/>
              </a:spcBef>
              <a:buClrTx/>
              <a:buSzTx/>
              <a:buNone/>
            </a:pPr>
            <a:endParaRPr lang="en-GB" altLang="en-US" sz="2200" b="1" dirty="0"/>
          </a:p>
          <a:p>
            <a:pPr lvl="1" eaLnBrk="1" hangingPunct="1">
              <a:lnSpc>
                <a:spcPct val="90000"/>
              </a:lnSpc>
              <a:spcBef>
                <a:spcPct val="0"/>
              </a:spcBef>
              <a:buClrTx/>
              <a:buSzTx/>
              <a:buFontTx/>
              <a:buNone/>
            </a:pPr>
            <a:endParaRPr lang="en-GB" altLang="en-US" sz="2200" b="1" dirty="0"/>
          </a:p>
          <a:p>
            <a:pPr lvl="1" eaLnBrk="1" hangingPunct="1">
              <a:lnSpc>
                <a:spcPct val="90000"/>
              </a:lnSpc>
              <a:spcBef>
                <a:spcPct val="0"/>
              </a:spcBef>
              <a:buClrTx/>
              <a:buSzTx/>
              <a:buFontTx/>
              <a:buNone/>
            </a:pPr>
            <a:r>
              <a:rPr lang="en-GB" altLang="en-US" sz="2200" b="1" dirty="0"/>
              <a:t>ii)  </a:t>
            </a:r>
            <a:r>
              <a:rPr lang="en-GB" altLang="en-US" sz="2200" b="1" dirty="0" err="1"/>
              <a:t>Eudaimonic</a:t>
            </a:r>
            <a:r>
              <a:rPr lang="en-GB" altLang="en-US" sz="2200" b="1" dirty="0"/>
              <a:t> / Flourishing accounts of wellbeing – </a:t>
            </a:r>
            <a:r>
              <a:rPr lang="en-GB" altLang="en-US" sz="2200" dirty="0"/>
              <a:t>what it means to lead a ‘good’ ‘flourishing’ ‘fulfilled’ life </a:t>
            </a:r>
          </a:p>
          <a:p>
            <a:pPr lvl="1" eaLnBrk="1" hangingPunct="1">
              <a:lnSpc>
                <a:spcPct val="90000"/>
              </a:lnSpc>
              <a:spcBef>
                <a:spcPct val="0"/>
              </a:spcBef>
              <a:buClrTx/>
              <a:buSzTx/>
              <a:buFontTx/>
              <a:buNone/>
            </a:pPr>
            <a:r>
              <a:rPr lang="en-GB" altLang="en-US" sz="2200" b="1" dirty="0"/>
              <a:t>    </a:t>
            </a:r>
          </a:p>
          <a:p>
            <a:pPr lvl="1" eaLnBrk="1" hangingPunct="1">
              <a:lnSpc>
                <a:spcPct val="90000"/>
              </a:lnSpc>
              <a:spcBef>
                <a:spcPct val="0"/>
              </a:spcBef>
              <a:buClrTx/>
              <a:buSzTx/>
              <a:buFontTx/>
              <a:buNone/>
            </a:pPr>
            <a:endParaRPr lang="en-GB" altLang="en-US" sz="2200" b="1" dirty="0"/>
          </a:p>
          <a:p>
            <a:pPr lvl="1" eaLnBrk="1" hangingPunct="1">
              <a:lnSpc>
                <a:spcPct val="90000"/>
              </a:lnSpc>
              <a:spcBef>
                <a:spcPct val="0"/>
              </a:spcBef>
              <a:buClrTx/>
              <a:buSzTx/>
              <a:buFontTx/>
              <a:buNone/>
            </a:pPr>
            <a:r>
              <a:rPr lang="en-GB" altLang="en-US" sz="2200" b="1" dirty="0"/>
              <a:t>iii) ‘List accounts’ (Wellbeing Indicators)</a:t>
            </a:r>
          </a:p>
          <a:p>
            <a:pPr lvl="1" eaLnBrk="1" hangingPunct="1">
              <a:lnSpc>
                <a:spcPct val="90000"/>
              </a:lnSpc>
              <a:spcBef>
                <a:spcPct val="0"/>
              </a:spcBef>
              <a:buClrTx/>
              <a:buSzTx/>
              <a:buFontTx/>
              <a:buNone/>
            </a:pPr>
            <a:r>
              <a:rPr lang="en-GB" altLang="en-US" sz="2200" dirty="0"/>
              <a:t>Objective - based on research of normative behaviour </a:t>
            </a:r>
            <a:r>
              <a:rPr lang="en-GB" altLang="en-US" sz="1800" dirty="0"/>
              <a:t>(what is deemed to be important to wellbeing for that society’s normative values)</a:t>
            </a:r>
            <a:endParaRPr lang="en-GB" altLang="en-US" dirty="0"/>
          </a:p>
          <a:p>
            <a:pPr lvl="1" eaLnBrk="1" hangingPunct="1">
              <a:lnSpc>
                <a:spcPct val="90000"/>
              </a:lnSpc>
              <a:spcBef>
                <a:spcPct val="0"/>
              </a:spcBef>
              <a:buClrTx/>
              <a:buSzTx/>
              <a:buFontTx/>
              <a:buNone/>
            </a:pPr>
            <a:r>
              <a:rPr lang="en-GB" altLang="en-US" dirty="0"/>
              <a:t>	</a:t>
            </a:r>
          </a:p>
        </p:txBody>
      </p:sp>
      <p:sp>
        <p:nvSpPr>
          <p:cNvPr id="22532" name="TextBox 3">
            <a:extLst>
              <a:ext uri="{FF2B5EF4-FFF2-40B4-BE49-F238E27FC236}">
                <a16:creationId xmlns:a16="http://schemas.microsoft.com/office/drawing/2014/main" id="{0E9C2ED5-5A42-4F46-AC5E-ECD8B8238CAF}"/>
              </a:ext>
            </a:extLst>
          </p:cNvPr>
          <p:cNvSpPr txBox="1">
            <a:spLocks noChangeArrowheads="1"/>
          </p:cNvSpPr>
          <p:nvPr/>
        </p:nvSpPr>
        <p:spPr bwMode="auto">
          <a:xfrm>
            <a:off x="1403350" y="23807"/>
            <a:ext cx="6697663"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lgn="ctr" eaLnBrk="1" hangingPunct="1">
              <a:spcBef>
                <a:spcPct val="0"/>
              </a:spcBef>
              <a:buClrTx/>
              <a:buSzTx/>
              <a:buFontTx/>
              <a:buNone/>
            </a:pPr>
            <a:r>
              <a:rPr lang="en-GB" altLang="en-US" sz="4800" dirty="0">
                <a:solidFill>
                  <a:srgbClr val="0070C0"/>
                </a:solidFill>
              </a:rPr>
              <a:t>What is well-being?</a:t>
            </a:r>
          </a:p>
          <a:p>
            <a:pPr algn="ctr" eaLnBrk="1" hangingPunct="1">
              <a:spcBef>
                <a:spcPct val="0"/>
              </a:spcBef>
              <a:buClrTx/>
              <a:buSzTx/>
              <a:buFontTx/>
              <a:buNone/>
            </a:pPr>
            <a:r>
              <a:rPr lang="en-GB" altLang="en-US" sz="2400" dirty="0">
                <a:solidFill>
                  <a:srgbClr val="0070C0"/>
                </a:solidFill>
              </a:rPr>
              <a:t>What is it based on / how do we decide?</a:t>
            </a:r>
          </a:p>
          <a:p>
            <a:pPr algn="ctr" eaLnBrk="1" hangingPunct="1">
              <a:spcBef>
                <a:spcPct val="0"/>
              </a:spcBef>
              <a:buClrTx/>
              <a:buSzTx/>
              <a:buFontTx/>
              <a:buNone/>
            </a:pPr>
            <a:endParaRPr lang="en-GB" altLang="en-US" sz="4800"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5">
            <a:extLst>
              <a:ext uri="{FF2B5EF4-FFF2-40B4-BE49-F238E27FC236}">
                <a16:creationId xmlns:a16="http://schemas.microsoft.com/office/drawing/2014/main" id="{BFF714EB-2914-4D2B-AD66-4499F3A77BA9}"/>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fld id="{20383438-1376-4734-AA81-04E5BEADBBB7}" type="slidenum">
              <a:rPr lang="en-GB" altLang="en-US" sz="1400"/>
              <a:pPr>
                <a:spcBef>
                  <a:spcPct val="0"/>
                </a:spcBef>
                <a:buClrTx/>
                <a:buSzTx/>
                <a:buFontTx/>
                <a:buNone/>
              </a:pPr>
              <a:t>10</a:t>
            </a:fld>
            <a:endParaRPr lang="en-GB" altLang="en-US" sz="1400"/>
          </a:p>
        </p:txBody>
      </p:sp>
      <p:sp>
        <p:nvSpPr>
          <p:cNvPr id="23555" name="Rectangle 2">
            <a:extLst>
              <a:ext uri="{FF2B5EF4-FFF2-40B4-BE49-F238E27FC236}">
                <a16:creationId xmlns:a16="http://schemas.microsoft.com/office/drawing/2014/main" id="{6523D214-0049-48BB-BBE4-BF8ECA28C4D9}"/>
              </a:ext>
            </a:extLst>
          </p:cNvPr>
          <p:cNvSpPr>
            <a:spLocks noGrp="1" noChangeArrowheads="1"/>
          </p:cNvSpPr>
          <p:nvPr>
            <p:ph type="title"/>
          </p:nvPr>
        </p:nvSpPr>
        <p:spPr>
          <a:xfrm>
            <a:off x="628650" y="-7411"/>
            <a:ext cx="7886700" cy="1325563"/>
          </a:xfrm>
        </p:spPr>
        <p:txBody>
          <a:bodyPr>
            <a:normAutofit/>
          </a:bodyPr>
          <a:lstStyle/>
          <a:p>
            <a:pPr algn="ctr" eaLnBrk="1" hangingPunct="1"/>
            <a:r>
              <a:rPr lang="en-GB" altLang="en-US" b="1" dirty="0">
                <a:solidFill>
                  <a:srgbClr val="0070C0"/>
                </a:solidFill>
              </a:rPr>
              <a:t>Subjective Wellbeing </a:t>
            </a:r>
            <a:br>
              <a:rPr lang="en-GB" altLang="en-US" b="1" dirty="0">
                <a:solidFill>
                  <a:srgbClr val="0070C0"/>
                </a:solidFill>
              </a:rPr>
            </a:br>
            <a:endParaRPr lang="en-GB" altLang="en-US" b="1" dirty="0">
              <a:solidFill>
                <a:srgbClr val="0070C0"/>
              </a:solidFill>
            </a:endParaRPr>
          </a:p>
        </p:txBody>
      </p:sp>
      <p:sp>
        <p:nvSpPr>
          <p:cNvPr id="32772" name="Rectangle 3">
            <a:extLst>
              <a:ext uri="{FF2B5EF4-FFF2-40B4-BE49-F238E27FC236}">
                <a16:creationId xmlns:a16="http://schemas.microsoft.com/office/drawing/2014/main" id="{8930D340-733F-4176-84E8-0CEC7782A011}"/>
              </a:ext>
            </a:extLst>
          </p:cNvPr>
          <p:cNvSpPr>
            <a:spLocks noGrp="1" noChangeArrowheads="1"/>
          </p:cNvSpPr>
          <p:nvPr>
            <p:ph type="body" idx="1"/>
          </p:nvPr>
        </p:nvSpPr>
        <p:spPr>
          <a:xfrm>
            <a:off x="321556" y="888831"/>
            <a:ext cx="8486775" cy="4114800"/>
          </a:xfrm>
        </p:spPr>
        <p:txBody>
          <a:bodyPr/>
          <a:lstStyle/>
          <a:p>
            <a:r>
              <a:rPr lang="en-GB" altLang="en-US" dirty="0"/>
              <a:t>Based on ‘Hedonism’: a pleasurable, enjoyable, happy life </a:t>
            </a:r>
          </a:p>
          <a:p>
            <a:pPr eaLnBrk="1" hangingPunct="1">
              <a:lnSpc>
                <a:spcPct val="90000"/>
              </a:lnSpc>
            </a:pPr>
            <a:r>
              <a:rPr lang="en-GB" altLang="en-US" dirty="0"/>
              <a:t>People’s subjective accounts of well-being – </a:t>
            </a:r>
            <a:r>
              <a:rPr lang="en-GB" altLang="en-US" dirty="0">
                <a:solidFill>
                  <a:srgbClr val="C00000"/>
                </a:solidFill>
              </a:rPr>
              <a:t>what matters to the individual</a:t>
            </a:r>
          </a:p>
          <a:p>
            <a:pPr eaLnBrk="1" hangingPunct="1">
              <a:lnSpc>
                <a:spcPct val="90000"/>
              </a:lnSpc>
            </a:pPr>
            <a:r>
              <a:rPr lang="en-GB" altLang="en-US" dirty="0"/>
              <a:t>What people think and feel about their own lives</a:t>
            </a:r>
          </a:p>
          <a:p>
            <a:pPr eaLnBrk="1" hangingPunct="1">
              <a:lnSpc>
                <a:spcPct val="90000"/>
              </a:lnSpc>
            </a:pPr>
            <a:r>
              <a:rPr lang="en-GB" altLang="en-US" dirty="0"/>
              <a:t>Hedonic philosophies: the balance of good and bad things in life; greatest balance of pleasure over pain (Bentham, 1789 hedonic calculus) – </a:t>
            </a:r>
            <a:r>
              <a:rPr lang="en-GB" altLang="en-US" dirty="0">
                <a:solidFill>
                  <a:srgbClr val="C00000"/>
                </a:solidFill>
              </a:rPr>
              <a:t>forms part of the basis for individual preferences as the basis for happiness</a:t>
            </a:r>
          </a:p>
          <a:p>
            <a:pPr eaLnBrk="1" hangingPunct="1">
              <a:lnSpc>
                <a:spcPct val="90000"/>
              </a:lnSpc>
            </a:pPr>
            <a:r>
              <a:rPr lang="en-GB" altLang="en-US" dirty="0"/>
              <a:t>Maximising happiness – also part of the basis for utilitarianism (the greatest good for the greatest number)</a:t>
            </a:r>
          </a:p>
        </p:txBody>
      </p:sp>
      <p:pic>
        <p:nvPicPr>
          <p:cNvPr id="2" name="Picture 1">
            <a:extLst>
              <a:ext uri="{FF2B5EF4-FFF2-40B4-BE49-F238E27FC236}">
                <a16:creationId xmlns:a16="http://schemas.microsoft.com/office/drawing/2014/main" id="{58AD57BD-BBE7-4709-AA9A-844F843CAFE0}"/>
              </a:ext>
            </a:extLst>
          </p:cNvPr>
          <p:cNvPicPr>
            <a:picLocks noChangeAspect="1"/>
          </p:cNvPicPr>
          <p:nvPr/>
        </p:nvPicPr>
        <p:blipFill>
          <a:blip r:embed="rId2"/>
          <a:stretch>
            <a:fillRect/>
          </a:stretch>
        </p:blipFill>
        <p:spPr>
          <a:xfrm>
            <a:off x="5117631" y="3905956"/>
            <a:ext cx="3717806" cy="2788355"/>
          </a:xfrm>
          <a:prstGeom prst="rect">
            <a:avLst/>
          </a:prstGeom>
        </p:spPr>
      </p:pic>
      <p:sp>
        <p:nvSpPr>
          <p:cNvPr id="4" name="TextBox 3">
            <a:extLst>
              <a:ext uri="{FF2B5EF4-FFF2-40B4-BE49-F238E27FC236}">
                <a16:creationId xmlns:a16="http://schemas.microsoft.com/office/drawing/2014/main" id="{0ED99541-E87B-4763-88B3-332F49B3988D}"/>
              </a:ext>
            </a:extLst>
          </p:cNvPr>
          <p:cNvSpPr txBox="1"/>
          <p:nvPr/>
        </p:nvSpPr>
        <p:spPr>
          <a:xfrm>
            <a:off x="440267" y="3905951"/>
            <a:ext cx="4131733" cy="2308324"/>
          </a:xfrm>
          <a:prstGeom prst="rect">
            <a:avLst/>
          </a:prstGeom>
          <a:noFill/>
          <a:ln w="19050">
            <a:solidFill>
              <a:schemeClr val="tx1"/>
            </a:solidFill>
          </a:ln>
        </p:spPr>
        <p:txBody>
          <a:bodyPr wrap="square" rtlCol="0">
            <a:spAutoFit/>
          </a:bodyPr>
          <a:lstStyle/>
          <a:p>
            <a:r>
              <a:rPr lang="en-GB" dirty="0">
                <a:hlinkClick r:id="rId3"/>
              </a:rPr>
              <a:t>On well-being and public policy: Are we capable of questioning the hegemony of happiness </a:t>
            </a:r>
            <a:endParaRPr lang="en-GB" dirty="0"/>
          </a:p>
          <a:p>
            <a:endParaRPr lang="en-GB" dirty="0"/>
          </a:p>
          <a:p>
            <a:r>
              <a:rPr lang="en-GB" dirty="0"/>
              <a:t>Austin, A (2016) On Well-Being and Public Policy: Are We Capable of Questioning the Hegemony of Happiness?. Soc Indic Res 127, 123–138 (2016)</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77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5">
            <a:extLst>
              <a:ext uri="{FF2B5EF4-FFF2-40B4-BE49-F238E27FC236}">
                <a16:creationId xmlns:a16="http://schemas.microsoft.com/office/drawing/2014/main" id="{95ACA891-6AF1-4ABF-AB77-88115BDEF7DA}"/>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fld id="{E58EDE31-CBB6-4C5A-BD54-89B1BBE8C459}" type="slidenum">
              <a:rPr lang="en-GB" altLang="en-US" sz="1400"/>
              <a:pPr>
                <a:spcBef>
                  <a:spcPct val="0"/>
                </a:spcBef>
                <a:buClrTx/>
                <a:buSzTx/>
                <a:buFontTx/>
                <a:buNone/>
              </a:pPr>
              <a:t>11</a:t>
            </a:fld>
            <a:endParaRPr lang="en-GB" altLang="en-US" sz="1400"/>
          </a:p>
        </p:txBody>
      </p:sp>
      <p:sp>
        <p:nvSpPr>
          <p:cNvPr id="24579" name="Rectangle 2">
            <a:extLst>
              <a:ext uri="{FF2B5EF4-FFF2-40B4-BE49-F238E27FC236}">
                <a16:creationId xmlns:a16="http://schemas.microsoft.com/office/drawing/2014/main" id="{623272FA-87DB-4528-BC0E-C81FF70787DF}"/>
              </a:ext>
            </a:extLst>
          </p:cNvPr>
          <p:cNvSpPr>
            <a:spLocks noGrp="1" noChangeArrowheads="1"/>
          </p:cNvSpPr>
          <p:nvPr>
            <p:ph type="title"/>
          </p:nvPr>
        </p:nvSpPr>
        <p:spPr>
          <a:xfrm>
            <a:off x="721958" y="-241479"/>
            <a:ext cx="7793037" cy="1462088"/>
          </a:xfrm>
        </p:spPr>
        <p:txBody>
          <a:bodyPr/>
          <a:lstStyle/>
          <a:p>
            <a:pPr algn="ctr" eaLnBrk="1" hangingPunct="1"/>
            <a:r>
              <a:rPr lang="en-GB" altLang="en-US" b="1" dirty="0"/>
              <a:t>Eudaimonia or flourishing</a:t>
            </a:r>
          </a:p>
        </p:txBody>
      </p:sp>
      <p:sp>
        <p:nvSpPr>
          <p:cNvPr id="148483" name="Rectangle 3">
            <a:extLst>
              <a:ext uri="{FF2B5EF4-FFF2-40B4-BE49-F238E27FC236}">
                <a16:creationId xmlns:a16="http://schemas.microsoft.com/office/drawing/2014/main" id="{95F7EA23-600A-4389-87B9-42287D9F7E4D}"/>
              </a:ext>
            </a:extLst>
          </p:cNvPr>
          <p:cNvSpPr>
            <a:spLocks noGrp="1" noChangeArrowheads="1"/>
          </p:cNvSpPr>
          <p:nvPr>
            <p:ph type="body" idx="1"/>
          </p:nvPr>
        </p:nvSpPr>
        <p:spPr>
          <a:xfrm>
            <a:off x="323850" y="1108604"/>
            <a:ext cx="8631238" cy="4287837"/>
          </a:xfrm>
        </p:spPr>
        <p:txBody>
          <a:bodyPr>
            <a:normAutofit fontScale="25000" lnSpcReduction="20000"/>
          </a:bodyPr>
          <a:lstStyle/>
          <a:p>
            <a:pPr marL="0" indent="0" eaLnBrk="1" hangingPunct="1">
              <a:lnSpc>
                <a:spcPct val="90000"/>
              </a:lnSpc>
              <a:buNone/>
            </a:pPr>
            <a:r>
              <a:rPr lang="en-GB" altLang="en-US" sz="8000" dirty="0">
                <a:latin typeface="Calibri" panose="020F0502020204030204" pitchFamily="34" charset="0"/>
                <a:cs typeface="Calibri" panose="020F0502020204030204" pitchFamily="34" charset="0"/>
              </a:rPr>
              <a:t>In contrast to the pursuit of happiness / pleasure  </a:t>
            </a:r>
          </a:p>
          <a:p>
            <a:pPr marL="0" indent="0" eaLnBrk="1" hangingPunct="1">
              <a:lnSpc>
                <a:spcPct val="90000"/>
              </a:lnSpc>
              <a:buNone/>
            </a:pPr>
            <a:endParaRPr lang="en-GB" altLang="en-US" sz="8000" dirty="0">
              <a:latin typeface="Calibri" panose="020F0502020204030204" pitchFamily="34" charset="0"/>
              <a:cs typeface="Calibri" panose="020F0502020204030204" pitchFamily="34" charset="0"/>
            </a:endParaRPr>
          </a:p>
          <a:p>
            <a:pPr eaLnBrk="1" hangingPunct="1">
              <a:lnSpc>
                <a:spcPct val="90000"/>
              </a:lnSpc>
            </a:pPr>
            <a:r>
              <a:rPr lang="en-GB" altLang="en-US" sz="8000" dirty="0">
                <a:latin typeface="Calibri" panose="020F0502020204030204" pitchFamily="34" charset="0"/>
                <a:cs typeface="Calibri" panose="020F0502020204030204" pitchFamily="34" charset="0"/>
              </a:rPr>
              <a:t>Well-being judged by how close you are to reaching your human potential</a:t>
            </a:r>
          </a:p>
          <a:p>
            <a:pPr marL="0" indent="0" eaLnBrk="1" hangingPunct="1">
              <a:lnSpc>
                <a:spcPct val="90000"/>
              </a:lnSpc>
              <a:buNone/>
            </a:pPr>
            <a:r>
              <a:rPr lang="en-GB" altLang="en-US" sz="8000" dirty="0">
                <a:latin typeface="Calibri" panose="020F0502020204030204" pitchFamily="34" charset="0"/>
                <a:cs typeface="Calibri" panose="020F0502020204030204" pitchFamily="34" charset="0"/>
              </a:rPr>
              <a:t> or ‘flourishing’ as a human being - How well your potential is unfolding – how</a:t>
            </a:r>
          </a:p>
          <a:p>
            <a:pPr marL="0" indent="0" eaLnBrk="1" hangingPunct="1">
              <a:lnSpc>
                <a:spcPct val="90000"/>
              </a:lnSpc>
              <a:buNone/>
            </a:pPr>
            <a:r>
              <a:rPr lang="en-GB" altLang="en-US" sz="8000" dirty="0">
                <a:latin typeface="Calibri" panose="020F0502020204030204" pitchFamily="34" charset="0"/>
                <a:cs typeface="Calibri" panose="020F0502020204030204" pitchFamily="34" charset="0"/>
              </a:rPr>
              <a:t> ‘fulfilled’ you are becoming</a:t>
            </a:r>
          </a:p>
          <a:p>
            <a:pPr eaLnBrk="1" hangingPunct="1">
              <a:lnSpc>
                <a:spcPct val="90000"/>
              </a:lnSpc>
              <a:buFont typeface="Wingdings" panose="05000000000000000000" pitchFamily="2" charset="2"/>
              <a:buNone/>
            </a:pPr>
            <a:endParaRPr lang="en-GB" altLang="en-US" sz="8000" dirty="0">
              <a:latin typeface="Calibri" panose="020F0502020204030204" pitchFamily="34" charset="0"/>
              <a:cs typeface="Calibri" panose="020F0502020204030204" pitchFamily="34" charset="0"/>
            </a:endParaRPr>
          </a:p>
          <a:p>
            <a:pPr eaLnBrk="1" hangingPunct="1">
              <a:lnSpc>
                <a:spcPct val="90000"/>
              </a:lnSpc>
            </a:pPr>
            <a:r>
              <a:rPr lang="en-GB" altLang="en-US" sz="8000" dirty="0">
                <a:latin typeface="Calibri" panose="020F0502020204030204" pitchFamily="34" charset="0"/>
                <a:cs typeface="Calibri" panose="020F0502020204030204" pitchFamily="34" charset="0"/>
              </a:rPr>
              <a:t>Aristotle focussed on acts of virtue, e.g. courage, truthfulness, modesty,</a:t>
            </a:r>
          </a:p>
          <a:p>
            <a:pPr marL="0" indent="0" eaLnBrk="1" hangingPunct="1">
              <a:lnSpc>
                <a:spcPct val="90000"/>
              </a:lnSpc>
              <a:buNone/>
            </a:pPr>
            <a:r>
              <a:rPr lang="en-GB" altLang="en-US" sz="8000" dirty="0">
                <a:latin typeface="Calibri" panose="020F0502020204030204" pitchFamily="34" charset="0"/>
                <a:cs typeface="Calibri" panose="020F0502020204030204" pitchFamily="34" charset="0"/>
              </a:rPr>
              <a:t> patience (being a ‘good’ person and citizen – ‘virtue ethics’)</a:t>
            </a:r>
          </a:p>
          <a:p>
            <a:pPr eaLnBrk="1" hangingPunct="1">
              <a:lnSpc>
                <a:spcPct val="90000"/>
              </a:lnSpc>
            </a:pPr>
            <a:endParaRPr lang="en-GB" altLang="en-US" sz="8000" dirty="0">
              <a:latin typeface="Calibri" panose="020F0502020204030204" pitchFamily="34" charset="0"/>
              <a:cs typeface="Calibri" panose="020F0502020204030204" pitchFamily="34" charset="0"/>
            </a:endParaRPr>
          </a:p>
          <a:p>
            <a:pPr marL="0" indent="0" eaLnBrk="1" hangingPunct="1">
              <a:lnSpc>
                <a:spcPct val="90000"/>
              </a:lnSpc>
              <a:buNone/>
            </a:pPr>
            <a:r>
              <a:rPr lang="en-GB" altLang="en-US" sz="8000" dirty="0">
                <a:solidFill>
                  <a:srgbClr val="C00000"/>
                </a:solidFill>
                <a:latin typeface="Calibri" panose="020F0502020204030204" pitchFamily="34" charset="0"/>
                <a:cs typeface="Calibri" panose="020F0502020204030204" pitchFamily="34" charset="0"/>
              </a:rPr>
              <a:t>Do we need ‘virtues’ that reflect connection, care for and living in harmony with nature – what would these be?</a:t>
            </a:r>
          </a:p>
          <a:p>
            <a:pPr marL="0" indent="0">
              <a:buNone/>
            </a:pPr>
            <a:r>
              <a:rPr lang="en-GB" altLang="en-US" sz="8000" dirty="0">
                <a:latin typeface="Calibri" panose="020F0502020204030204" pitchFamily="34" charset="0"/>
                <a:cs typeface="Calibri" panose="020F0502020204030204" pitchFamily="34" charset="0"/>
              </a:rPr>
              <a:t>See Jordan, K; &amp; </a:t>
            </a:r>
            <a:r>
              <a:rPr lang="en-GB" altLang="en-US" sz="8000" dirty="0" err="1">
                <a:latin typeface="Calibri" panose="020F0502020204030204" pitchFamily="34" charset="0"/>
                <a:cs typeface="Calibri" panose="020F0502020204030204" pitchFamily="34" charset="0"/>
              </a:rPr>
              <a:t>Kristjánsson</a:t>
            </a:r>
            <a:r>
              <a:rPr lang="en-GB" altLang="en-US" sz="8000" dirty="0">
                <a:latin typeface="Calibri" panose="020F0502020204030204" pitchFamily="34" charset="0"/>
                <a:cs typeface="Calibri" panose="020F0502020204030204" pitchFamily="34" charset="0"/>
              </a:rPr>
              <a:t>, K. (2017) Sustainability, virtue ethics, and the</a:t>
            </a:r>
          </a:p>
          <a:p>
            <a:pPr marL="0" indent="0">
              <a:buNone/>
            </a:pPr>
            <a:r>
              <a:rPr lang="en-GB" altLang="en-US" sz="8000" dirty="0">
                <a:latin typeface="Calibri" panose="020F0502020204030204" pitchFamily="34" charset="0"/>
                <a:cs typeface="Calibri" panose="020F0502020204030204" pitchFamily="34" charset="0"/>
              </a:rPr>
              <a:t>virtue of harmony with nature, Environmental Education Research, 23:9, 1205-1229</a:t>
            </a:r>
          </a:p>
          <a:p>
            <a:pPr marL="342900" lvl="1" indent="0" eaLnBrk="1" hangingPunct="1">
              <a:lnSpc>
                <a:spcPct val="90000"/>
              </a:lnSpc>
              <a:buNone/>
            </a:pPr>
            <a:endParaRPr lang="en-GB" altLang="en-US" sz="3600" b="1" dirty="0"/>
          </a:p>
          <a:p>
            <a:pPr eaLnBrk="1" hangingPunct="1">
              <a:lnSpc>
                <a:spcPct val="90000"/>
              </a:lnSpc>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848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8483">
                                            <p:txEl>
                                              <p:pRg st="7" end="7"/>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48483">
                                            <p:txEl>
                                              <p:pRg st="9" end="9"/>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8483">
                                            <p:txEl>
                                              <p:pRg st="10" end="1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848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5">
            <a:extLst>
              <a:ext uri="{FF2B5EF4-FFF2-40B4-BE49-F238E27FC236}">
                <a16:creationId xmlns:a16="http://schemas.microsoft.com/office/drawing/2014/main" id="{C42D1E4F-EEFE-470F-BD7C-3B5AE7B70BF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fld id="{1F6C3ACF-7306-45E1-BAC7-47AC6456F536}" type="slidenum">
              <a:rPr lang="en-GB" altLang="en-US" sz="1400"/>
              <a:pPr>
                <a:spcBef>
                  <a:spcPct val="0"/>
                </a:spcBef>
                <a:buClrTx/>
                <a:buSzTx/>
                <a:buFontTx/>
                <a:buNone/>
              </a:pPr>
              <a:t>12</a:t>
            </a:fld>
            <a:endParaRPr lang="en-GB" altLang="en-US" sz="1400"/>
          </a:p>
        </p:txBody>
      </p:sp>
      <p:sp>
        <p:nvSpPr>
          <p:cNvPr id="26627" name="Rectangle 2">
            <a:extLst>
              <a:ext uri="{FF2B5EF4-FFF2-40B4-BE49-F238E27FC236}">
                <a16:creationId xmlns:a16="http://schemas.microsoft.com/office/drawing/2014/main" id="{2A48FE12-38CD-4BC1-88E2-031555F3EC59}"/>
              </a:ext>
            </a:extLst>
          </p:cNvPr>
          <p:cNvSpPr>
            <a:spLocks noGrp="1" noChangeArrowheads="1"/>
          </p:cNvSpPr>
          <p:nvPr>
            <p:ph type="title"/>
          </p:nvPr>
        </p:nvSpPr>
        <p:spPr>
          <a:xfrm>
            <a:off x="485423" y="-72674"/>
            <a:ext cx="8477955" cy="1462088"/>
          </a:xfrm>
        </p:spPr>
        <p:txBody>
          <a:bodyPr>
            <a:normAutofit/>
          </a:bodyPr>
          <a:lstStyle/>
          <a:p>
            <a:pPr algn="ctr" eaLnBrk="1" hangingPunct="1"/>
            <a:r>
              <a:rPr lang="en-GB" altLang="en-US" sz="3200" b="1" dirty="0"/>
              <a:t>Development of psychological well-being models          </a:t>
            </a:r>
            <a:br>
              <a:rPr lang="en-GB" altLang="en-US" sz="3200" b="1" dirty="0"/>
            </a:br>
            <a:r>
              <a:rPr lang="en-GB" altLang="en-US" sz="3200" b="1" dirty="0"/>
              <a:t>- refer to qualities / character of the Individual</a:t>
            </a:r>
          </a:p>
        </p:txBody>
      </p:sp>
      <p:sp>
        <p:nvSpPr>
          <p:cNvPr id="34820" name="Rectangle 3">
            <a:extLst>
              <a:ext uri="{FF2B5EF4-FFF2-40B4-BE49-F238E27FC236}">
                <a16:creationId xmlns:a16="http://schemas.microsoft.com/office/drawing/2014/main" id="{3B406552-D25D-4736-8746-44AC5A435CDC}"/>
              </a:ext>
            </a:extLst>
          </p:cNvPr>
          <p:cNvSpPr>
            <a:spLocks noGrp="1" noChangeArrowheads="1"/>
          </p:cNvSpPr>
          <p:nvPr>
            <p:ph type="body" idx="1"/>
          </p:nvPr>
        </p:nvSpPr>
        <p:spPr>
          <a:xfrm>
            <a:off x="628650" y="1374072"/>
            <a:ext cx="7886700" cy="4351338"/>
          </a:xfrm>
        </p:spPr>
        <p:txBody>
          <a:bodyPr>
            <a:normAutofit lnSpcReduction="10000"/>
          </a:bodyPr>
          <a:lstStyle/>
          <a:p>
            <a:pPr marL="0" indent="0">
              <a:buNone/>
            </a:pPr>
            <a:r>
              <a:rPr lang="en-GB" altLang="en-US" sz="2800" dirty="0"/>
              <a:t>e.g. </a:t>
            </a:r>
            <a:r>
              <a:rPr lang="en-GB" altLang="en-US" sz="2800" dirty="0" err="1"/>
              <a:t>Ryff</a:t>
            </a:r>
            <a:r>
              <a:rPr lang="en-GB" altLang="en-US" sz="2800" dirty="0"/>
              <a:t> and Keyes (1995)                                                </a:t>
            </a:r>
            <a:r>
              <a:rPr lang="en-GB" altLang="en-US" sz="3200" dirty="0"/>
              <a:t>Six aspects of human potential: </a:t>
            </a:r>
          </a:p>
          <a:p>
            <a:pPr lvl="1" eaLnBrk="1" hangingPunct="1">
              <a:lnSpc>
                <a:spcPct val="90000"/>
              </a:lnSpc>
            </a:pPr>
            <a:r>
              <a:rPr lang="en-GB" altLang="en-US" sz="3200" dirty="0"/>
              <a:t>Autonomy</a:t>
            </a:r>
          </a:p>
          <a:p>
            <a:pPr lvl="1" eaLnBrk="1" hangingPunct="1">
              <a:lnSpc>
                <a:spcPct val="90000"/>
              </a:lnSpc>
            </a:pPr>
            <a:r>
              <a:rPr lang="en-GB" altLang="en-US" sz="3200" dirty="0"/>
              <a:t>Personal growth</a:t>
            </a:r>
          </a:p>
          <a:p>
            <a:pPr lvl="1" eaLnBrk="1" hangingPunct="1">
              <a:lnSpc>
                <a:spcPct val="90000"/>
              </a:lnSpc>
            </a:pPr>
            <a:r>
              <a:rPr lang="en-GB" altLang="en-US" sz="3200" dirty="0"/>
              <a:t>Self-acceptance</a:t>
            </a:r>
          </a:p>
          <a:p>
            <a:pPr lvl="1" eaLnBrk="1" hangingPunct="1">
              <a:lnSpc>
                <a:spcPct val="90000"/>
              </a:lnSpc>
            </a:pPr>
            <a:r>
              <a:rPr lang="en-GB" altLang="en-US" sz="3200" dirty="0"/>
              <a:t>Life purpose</a:t>
            </a:r>
          </a:p>
          <a:p>
            <a:pPr lvl="1" eaLnBrk="1" hangingPunct="1">
              <a:lnSpc>
                <a:spcPct val="90000"/>
              </a:lnSpc>
            </a:pPr>
            <a:r>
              <a:rPr lang="en-GB" altLang="en-US" sz="3200" dirty="0"/>
              <a:t>Environmental Mastery</a:t>
            </a:r>
          </a:p>
          <a:p>
            <a:pPr lvl="1" eaLnBrk="1" hangingPunct="1">
              <a:lnSpc>
                <a:spcPct val="90000"/>
              </a:lnSpc>
            </a:pPr>
            <a:r>
              <a:rPr lang="en-GB" altLang="en-US" sz="3200" dirty="0"/>
              <a:t>Positive relatedness</a:t>
            </a:r>
          </a:p>
          <a:p>
            <a:pPr marL="342900" lvl="1" indent="0">
              <a:buNone/>
            </a:pPr>
            <a:r>
              <a:rPr lang="en-GB" altLang="en-US" sz="1900" dirty="0"/>
              <a:t>Ryff and Keyes (1995) The structure of psychological well-being revisited. J </a:t>
            </a:r>
            <a:r>
              <a:rPr lang="en-GB" altLang="en-US" sz="1900" dirty="0" err="1"/>
              <a:t>Pers</a:t>
            </a:r>
            <a:r>
              <a:rPr lang="en-GB" altLang="en-US" sz="1900" dirty="0"/>
              <a:t> Soc Psychol. Oct;69(4):719-27</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4820">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4820">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4820">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4820">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4820">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482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Number Placeholder 5">
            <a:extLst>
              <a:ext uri="{FF2B5EF4-FFF2-40B4-BE49-F238E27FC236}">
                <a16:creationId xmlns:a16="http://schemas.microsoft.com/office/drawing/2014/main" id="{708CFCDB-C629-4741-9B4F-21FF1FB9356D}"/>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fld id="{FCAB23B9-6B89-418B-839F-5F2D95F3FF8C}" type="slidenum">
              <a:rPr lang="en-GB" altLang="en-US" sz="1400"/>
              <a:pPr>
                <a:spcBef>
                  <a:spcPct val="0"/>
                </a:spcBef>
                <a:buClrTx/>
                <a:buSzTx/>
                <a:buFontTx/>
                <a:buNone/>
              </a:pPr>
              <a:t>13</a:t>
            </a:fld>
            <a:endParaRPr lang="en-GB" altLang="en-US" sz="1400" dirty="0"/>
          </a:p>
        </p:txBody>
      </p:sp>
      <p:sp>
        <p:nvSpPr>
          <p:cNvPr id="28675" name="Rectangle 2">
            <a:extLst>
              <a:ext uri="{FF2B5EF4-FFF2-40B4-BE49-F238E27FC236}">
                <a16:creationId xmlns:a16="http://schemas.microsoft.com/office/drawing/2014/main" id="{673FA14A-8204-4F24-8EFB-D0ADD5802BF4}"/>
              </a:ext>
            </a:extLst>
          </p:cNvPr>
          <p:cNvSpPr>
            <a:spLocks noGrp="1" noChangeArrowheads="1"/>
          </p:cNvSpPr>
          <p:nvPr>
            <p:ph type="title"/>
          </p:nvPr>
        </p:nvSpPr>
        <p:spPr>
          <a:xfrm>
            <a:off x="628650" y="60323"/>
            <a:ext cx="7886700" cy="1325563"/>
          </a:xfrm>
        </p:spPr>
        <p:txBody>
          <a:bodyPr/>
          <a:lstStyle/>
          <a:p>
            <a:pPr algn="ctr" eaLnBrk="1" hangingPunct="1"/>
            <a:r>
              <a:rPr lang="en-GB" altLang="en-US" b="1" dirty="0"/>
              <a:t>Objective List Accounts </a:t>
            </a:r>
            <a:br>
              <a:rPr lang="en-GB" altLang="en-US" b="1" dirty="0"/>
            </a:br>
            <a:r>
              <a:rPr lang="en-GB" altLang="en-US" b="1" dirty="0"/>
              <a:t>(e.g. Rawls, 1971)</a:t>
            </a:r>
          </a:p>
        </p:txBody>
      </p:sp>
      <p:sp>
        <p:nvSpPr>
          <p:cNvPr id="155651" name="Rectangle 3">
            <a:extLst>
              <a:ext uri="{FF2B5EF4-FFF2-40B4-BE49-F238E27FC236}">
                <a16:creationId xmlns:a16="http://schemas.microsoft.com/office/drawing/2014/main" id="{7CAC8D48-22F6-46E2-A9AC-19E5B5736D63}"/>
              </a:ext>
            </a:extLst>
          </p:cNvPr>
          <p:cNvSpPr>
            <a:spLocks noGrp="1" noChangeArrowheads="1"/>
          </p:cNvSpPr>
          <p:nvPr>
            <p:ph type="body" idx="1"/>
          </p:nvPr>
        </p:nvSpPr>
        <p:spPr>
          <a:xfrm>
            <a:off x="395288" y="1329091"/>
            <a:ext cx="8559800" cy="4114800"/>
          </a:xfrm>
        </p:spPr>
        <p:txBody>
          <a:bodyPr>
            <a:normAutofit fontScale="25000" lnSpcReduction="20000"/>
          </a:bodyPr>
          <a:lstStyle/>
          <a:p>
            <a:pPr eaLnBrk="1" hangingPunct="1">
              <a:lnSpc>
                <a:spcPct val="90000"/>
              </a:lnSpc>
            </a:pPr>
            <a:r>
              <a:rPr lang="en-GB" altLang="en-US" sz="8800" dirty="0"/>
              <a:t>Lists of attributes and characteristics that constitute well-being</a:t>
            </a:r>
          </a:p>
          <a:p>
            <a:pPr eaLnBrk="1" hangingPunct="1">
              <a:lnSpc>
                <a:spcPct val="90000"/>
              </a:lnSpc>
            </a:pPr>
            <a:endParaRPr lang="en-GB" altLang="en-US" sz="8800" dirty="0"/>
          </a:p>
          <a:p>
            <a:pPr eaLnBrk="1" hangingPunct="1">
              <a:lnSpc>
                <a:spcPct val="90000"/>
              </a:lnSpc>
            </a:pPr>
            <a:r>
              <a:rPr lang="en-GB" altLang="en-US" sz="8800" dirty="0"/>
              <a:t>Include economic resources, good health and political freedom, literacy </a:t>
            </a:r>
          </a:p>
          <a:p>
            <a:pPr eaLnBrk="1" hangingPunct="1">
              <a:lnSpc>
                <a:spcPct val="90000"/>
              </a:lnSpc>
            </a:pPr>
            <a:endParaRPr lang="en-GB" altLang="en-US" sz="8800" dirty="0"/>
          </a:p>
          <a:p>
            <a:pPr eaLnBrk="1" hangingPunct="1">
              <a:lnSpc>
                <a:spcPct val="90000"/>
              </a:lnSpc>
            </a:pPr>
            <a:r>
              <a:rPr lang="en-GB" altLang="en-US" sz="8800" dirty="0"/>
              <a:t>Well-being greatest when person able to meet their essential human needs - material, social and psychological – this requires justice based on the needs that would serve all best </a:t>
            </a:r>
          </a:p>
          <a:p>
            <a:pPr marL="0" indent="0" eaLnBrk="1" hangingPunct="1">
              <a:lnSpc>
                <a:spcPct val="90000"/>
              </a:lnSpc>
              <a:buNone/>
            </a:pPr>
            <a:r>
              <a:rPr lang="en-GB" altLang="en-US" sz="8800" dirty="0"/>
              <a:t>(the ‘original position’ / ‘veil of ignorance’ – if you didn’t know what your position and lot in society would be what would you prioritise for the wellbeing of yourself and others)  </a:t>
            </a:r>
          </a:p>
          <a:p>
            <a:pPr eaLnBrk="1" hangingPunct="1">
              <a:lnSpc>
                <a:spcPct val="90000"/>
              </a:lnSpc>
            </a:pPr>
            <a:endParaRPr lang="en-GB" altLang="en-US" sz="8800" dirty="0"/>
          </a:p>
          <a:p>
            <a:pPr marL="0" indent="0" eaLnBrk="1" hangingPunct="1">
              <a:lnSpc>
                <a:spcPct val="90000"/>
              </a:lnSpc>
              <a:buNone/>
            </a:pPr>
            <a:r>
              <a:rPr lang="en-GB" altLang="en-US" sz="8800" dirty="0"/>
              <a:t>See </a:t>
            </a:r>
            <a:r>
              <a:rPr lang="en-GB" altLang="en-US" sz="8800" dirty="0">
                <a:hlinkClick r:id="rId3"/>
              </a:rPr>
              <a:t>Ott (2014) Institutionalizing Strong Sustainability: A Rawlsian Perspective</a:t>
            </a:r>
            <a:endParaRPr lang="en-GB" altLang="en-US" sz="8800" dirty="0"/>
          </a:p>
          <a:p>
            <a:pPr marL="0" indent="0" eaLnBrk="1" hangingPunct="1">
              <a:lnSpc>
                <a:spcPct val="90000"/>
              </a:lnSpc>
              <a:buNone/>
            </a:pPr>
            <a:endParaRPr lang="en-GB" altLang="en-US" sz="8800" dirty="0"/>
          </a:p>
          <a:p>
            <a:pPr marL="0" indent="0" eaLnBrk="1" hangingPunct="1">
              <a:lnSpc>
                <a:spcPct val="90000"/>
              </a:lnSpc>
              <a:buNone/>
            </a:pPr>
            <a:r>
              <a:rPr lang="en-GB" altLang="en-US" sz="8800" dirty="0">
                <a:solidFill>
                  <a:srgbClr val="C00000"/>
                </a:solidFill>
              </a:rPr>
              <a:t>Reflection: What would your list of ‘domains’ of wellbeing be? </a:t>
            </a:r>
          </a:p>
          <a:p>
            <a:pPr eaLnBrk="1" hangingPunct="1">
              <a:lnSpc>
                <a:spcPct val="90000"/>
              </a:lnSpc>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5651">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5651">
                                            <p:txEl>
                                              <p:pRg st="5" end="5"/>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5651">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565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5">
            <a:extLst>
              <a:ext uri="{FF2B5EF4-FFF2-40B4-BE49-F238E27FC236}">
                <a16:creationId xmlns:a16="http://schemas.microsoft.com/office/drawing/2014/main" id="{97EF3B29-3633-479C-AFCB-DDD9CE692AA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folHlink"/>
              </a:buClr>
              <a:buSzPct val="6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hlink"/>
              </a:buClr>
              <a:buSzPct val="55000"/>
              <a:buFont typeface="Wingdings" panose="05000000000000000000" pitchFamily="2" charset="2"/>
              <a:buChar char="n"/>
              <a:defRPr sz="2800">
                <a:solidFill>
                  <a:schemeClr val="tx1"/>
                </a:solidFill>
                <a:latin typeface="Tahoma" panose="020B0604030504040204" pitchFamily="34" charset="0"/>
              </a:defRPr>
            </a:lvl2pPr>
            <a:lvl3pPr marL="1143000" indent="-228600">
              <a:spcBef>
                <a:spcPct val="20000"/>
              </a:spcBef>
              <a:buClr>
                <a:schemeClr val="folHlink"/>
              </a:buClr>
              <a:buSzPct val="5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accent2"/>
              </a:buClr>
              <a:buSzPct val="55000"/>
              <a:buFont typeface="Wingdings" panose="05000000000000000000" pitchFamily="2" charset="2"/>
              <a:buChar char="n"/>
              <a:defRPr sz="2000">
                <a:solidFill>
                  <a:schemeClr val="tx1"/>
                </a:solidFill>
                <a:latin typeface="Tahoma" panose="020B0604030504040204" pitchFamily="34" charset="0"/>
              </a:defRPr>
            </a:lvl4pPr>
            <a:lvl5pPr marL="2057400" indent="-228600">
              <a:spcBef>
                <a:spcPct val="20000"/>
              </a:spcBef>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fld id="{DB95117C-72F2-4AFA-8A32-9AFB6783A909}" type="slidenum">
              <a:rPr lang="en-GB" altLang="en-US" sz="1400"/>
              <a:pPr>
                <a:spcBef>
                  <a:spcPct val="0"/>
                </a:spcBef>
                <a:buClrTx/>
                <a:buSzTx/>
                <a:buFontTx/>
                <a:buNone/>
              </a:pPr>
              <a:t>14</a:t>
            </a:fld>
            <a:endParaRPr lang="en-GB" altLang="en-US" sz="1400"/>
          </a:p>
        </p:txBody>
      </p:sp>
      <p:sp>
        <p:nvSpPr>
          <p:cNvPr id="30723" name="Rectangle 2">
            <a:extLst>
              <a:ext uri="{FF2B5EF4-FFF2-40B4-BE49-F238E27FC236}">
                <a16:creationId xmlns:a16="http://schemas.microsoft.com/office/drawing/2014/main" id="{735C2FFB-8BF9-4178-9AB4-103F6B9CBAF5}"/>
              </a:ext>
            </a:extLst>
          </p:cNvPr>
          <p:cNvSpPr>
            <a:spLocks noGrp="1" noChangeArrowheads="1"/>
          </p:cNvSpPr>
          <p:nvPr>
            <p:ph type="title"/>
          </p:nvPr>
        </p:nvSpPr>
        <p:spPr>
          <a:xfrm>
            <a:off x="628650" y="-255764"/>
            <a:ext cx="7886700" cy="1325563"/>
          </a:xfrm>
        </p:spPr>
        <p:txBody>
          <a:bodyPr/>
          <a:lstStyle/>
          <a:p>
            <a:pPr algn="ctr" eaLnBrk="1" hangingPunct="1"/>
            <a:r>
              <a:rPr lang="en-GB" altLang="en-US" b="1" dirty="0"/>
              <a:t>Examples of possible domains of wellbeing</a:t>
            </a:r>
            <a:endParaRPr lang="en-GB" altLang="en-US" dirty="0"/>
          </a:p>
        </p:txBody>
      </p:sp>
      <p:sp>
        <p:nvSpPr>
          <p:cNvPr id="38916" name="Rectangle 3">
            <a:extLst>
              <a:ext uri="{FF2B5EF4-FFF2-40B4-BE49-F238E27FC236}">
                <a16:creationId xmlns:a16="http://schemas.microsoft.com/office/drawing/2014/main" id="{20A986A6-0951-434A-8472-FE61DD810D43}"/>
              </a:ext>
            </a:extLst>
          </p:cNvPr>
          <p:cNvSpPr>
            <a:spLocks noGrp="1" noChangeArrowheads="1"/>
          </p:cNvSpPr>
          <p:nvPr>
            <p:ph type="body" idx="1"/>
          </p:nvPr>
        </p:nvSpPr>
        <p:spPr>
          <a:xfrm>
            <a:off x="323850" y="775934"/>
            <a:ext cx="8631238" cy="4114800"/>
          </a:xfrm>
        </p:spPr>
        <p:txBody>
          <a:bodyPr>
            <a:normAutofit fontScale="25000" lnSpcReduction="20000"/>
          </a:bodyPr>
          <a:lstStyle/>
          <a:p>
            <a:pPr eaLnBrk="1" hangingPunct="1">
              <a:lnSpc>
                <a:spcPct val="90000"/>
              </a:lnSpc>
            </a:pPr>
            <a:r>
              <a:rPr lang="en-GB" altLang="en-US" sz="8000" dirty="0"/>
              <a:t>physical wellbeing (physical health); </a:t>
            </a:r>
          </a:p>
          <a:p>
            <a:r>
              <a:rPr lang="en-GB" altLang="en-US" sz="8000" dirty="0"/>
              <a:t>social wellbeing (relationships); </a:t>
            </a:r>
          </a:p>
          <a:p>
            <a:pPr eaLnBrk="1" hangingPunct="1">
              <a:lnSpc>
                <a:spcPct val="90000"/>
              </a:lnSpc>
            </a:pPr>
            <a:r>
              <a:rPr lang="en-GB" altLang="en-US" sz="8000" dirty="0"/>
              <a:t>material wellbeing (income and wealth); </a:t>
            </a:r>
          </a:p>
          <a:p>
            <a:pPr eaLnBrk="1" hangingPunct="1">
              <a:lnSpc>
                <a:spcPct val="90000"/>
              </a:lnSpc>
            </a:pPr>
            <a:r>
              <a:rPr lang="en-GB" altLang="en-US" sz="8000" dirty="0"/>
              <a:t>development and activity (meaningful work and leisure); </a:t>
            </a:r>
          </a:p>
          <a:p>
            <a:pPr eaLnBrk="1" hangingPunct="1">
              <a:lnSpc>
                <a:spcPct val="90000"/>
              </a:lnSpc>
            </a:pPr>
            <a:r>
              <a:rPr lang="en-GB" altLang="en-US" sz="8000" dirty="0"/>
              <a:t>Mental health (increasingly seen as fundamental to overall health and wellbeing)</a:t>
            </a:r>
          </a:p>
          <a:p>
            <a:pPr marL="0" indent="0" eaLnBrk="1" hangingPunct="1">
              <a:lnSpc>
                <a:spcPct val="90000"/>
              </a:lnSpc>
              <a:buNone/>
            </a:pPr>
            <a:endParaRPr lang="en-GB" altLang="en-US" sz="8000" dirty="0"/>
          </a:p>
          <a:p>
            <a:pPr marL="0" indent="0" eaLnBrk="1" hangingPunct="1">
              <a:lnSpc>
                <a:spcPct val="90000"/>
              </a:lnSpc>
              <a:buNone/>
            </a:pPr>
            <a:r>
              <a:rPr lang="en-GB" altLang="en-US" sz="8000" dirty="0"/>
              <a:t>Such elements are sometimes viewed as ‘drivers’ of wellbeing.</a:t>
            </a:r>
          </a:p>
          <a:p>
            <a:pPr eaLnBrk="1" hangingPunct="1">
              <a:lnSpc>
                <a:spcPct val="90000"/>
              </a:lnSpc>
            </a:pPr>
            <a:endParaRPr lang="en-GB" altLang="en-US" sz="8000" dirty="0"/>
          </a:p>
          <a:p>
            <a:pPr marL="0" indent="0">
              <a:buNone/>
            </a:pPr>
            <a:r>
              <a:rPr lang="en-GB" altLang="en-US" sz="8000" dirty="0"/>
              <a:t>See also work of Sen / Nussbaum on ‘human capabilities’</a:t>
            </a:r>
          </a:p>
          <a:p>
            <a:pPr marL="0" indent="0">
              <a:buNone/>
            </a:pPr>
            <a:endParaRPr lang="en-GB" altLang="en-US" sz="8000" dirty="0"/>
          </a:p>
          <a:p>
            <a:pPr marL="0" indent="0">
              <a:buNone/>
            </a:pPr>
            <a:r>
              <a:rPr lang="en-GB" altLang="en-US" sz="8000" dirty="0"/>
              <a:t>See </a:t>
            </a:r>
            <a:r>
              <a:rPr lang="en-GB" altLang="en-US" sz="8000" dirty="0" err="1">
                <a:hlinkClick r:id="rId2"/>
              </a:rPr>
              <a:t>Botta</a:t>
            </a:r>
            <a:r>
              <a:rPr lang="en-GB" altLang="en-US" sz="8000" dirty="0">
                <a:hlinkClick r:id="rId2"/>
              </a:rPr>
              <a:t> (2020) The Capability Approach as Metric of Wellbeing: Operationalization and Measures Beyond GDP</a:t>
            </a:r>
            <a:endParaRPr lang="en-GB" altLang="en-US" sz="8000" dirty="0"/>
          </a:p>
          <a:p>
            <a:pPr marL="0" indent="0">
              <a:buNone/>
            </a:pPr>
            <a:endParaRPr lang="en-GB" altLang="en-US" sz="8000" dirty="0"/>
          </a:p>
          <a:p>
            <a:pPr marL="0" indent="0">
              <a:buNone/>
            </a:pPr>
            <a:r>
              <a:rPr lang="en-GB" altLang="en-US" sz="8000" dirty="0"/>
              <a:t>and</a:t>
            </a:r>
          </a:p>
          <a:p>
            <a:pPr marL="0" indent="0">
              <a:buNone/>
            </a:pPr>
            <a:r>
              <a:rPr lang="en-GB" altLang="en-US" sz="8000" dirty="0">
                <a:hlinkClick r:id="rId3"/>
              </a:rPr>
              <a:t>THE CAPABILITIES APPROACH AND ENVIRONMENTAL SUSTAINABILITY: THE CASE FOR FUNCTIONING CONSTRAINTS</a:t>
            </a:r>
            <a:endParaRPr lang="en-GB" altLang="en-US" sz="8000" dirty="0"/>
          </a:p>
          <a:p>
            <a:pPr marL="0" indent="0">
              <a:buNone/>
            </a:pPr>
            <a:r>
              <a:rPr lang="en-GB" altLang="en-US" sz="8000" dirty="0" err="1"/>
              <a:t>Peeters</a:t>
            </a:r>
            <a:r>
              <a:rPr lang="en-GB" altLang="en-US" sz="8000" dirty="0"/>
              <a:t>, W., </a:t>
            </a:r>
            <a:r>
              <a:rPr lang="en-GB" altLang="en-US" sz="8000" dirty="0" err="1"/>
              <a:t>Dirix</a:t>
            </a:r>
            <a:r>
              <a:rPr lang="en-GB" altLang="en-US" sz="8000" dirty="0"/>
              <a:t>, J., &amp; </a:t>
            </a:r>
            <a:r>
              <a:rPr lang="en-GB" altLang="en-US" sz="8000" dirty="0" err="1"/>
              <a:t>Sterckx</a:t>
            </a:r>
            <a:r>
              <a:rPr lang="en-GB" altLang="en-US" sz="8000" dirty="0"/>
              <a:t>, S. (2015). The capabilities approach and environmental sustainability: The case for functioning constraints. Environmental</a:t>
            </a:r>
          </a:p>
          <a:p>
            <a:pPr marL="0" indent="0">
              <a:buNone/>
            </a:pPr>
            <a:r>
              <a:rPr lang="en-GB" altLang="en-US" sz="8000" dirty="0"/>
              <a:t>Values 24 (3): 367-389</a:t>
            </a:r>
          </a:p>
          <a:p>
            <a:pPr marL="0" indent="0">
              <a:buNone/>
            </a:pPr>
            <a:endParaRPr lang="en-GB" altLang="en-US" sz="2400" dirty="0"/>
          </a:p>
          <a:p>
            <a:pPr marL="0" indent="0">
              <a:buNone/>
            </a:pPr>
            <a:endParaRPr lang="en-GB" altLang="en-US" sz="2400" dirty="0"/>
          </a:p>
          <a:p>
            <a:pPr marL="0" indent="0" eaLnBrk="1" hangingPunct="1">
              <a:lnSpc>
                <a:spcPct val="90000"/>
              </a:lnSpc>
              <a:buNone/>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891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89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8916">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8916">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8916">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8916">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8916">
                                            <p:txEl>
                                              <p:pRg st="12" end="1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8916">
                                            <p:txEl>
                                              <p:pRg st="13" end="1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8916">
                                            <p:txEl>
                                              <p:pRg st="14" end="1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8916">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ussbaum's ten capabilities (abridged from Nussbaum, 2011 pp 33-34) |  Download Scientific Diagram">
            <a:extLst>
              <a:ext uri="{FF2B5EF4-FFF2-40B4-BE49-F238E27FC236}">
                <a16:creationId xmlns:a16="http://schemas.microsoft.com/office/drawing/2014/main" id="{00ED7CD7-D3C2-4A29-992D-0A22DC22D4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8489" y="232429"/>
            <a:ext cx="5994224" cy="6501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3441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4C0DC8A-D902-4D34-A5C3-492D24D3E7C3}"/>
              </a:ext>
            </a:extLst>
          </p:cNvPr>
          <p:cNvPicPr>
            <a:picLocks noChangeAspect="1"/>
          </p:cNvPicPr>
          <p:nvPr/>
        </p:nvPicPr>
        <p:blipFill>
          <a:blip r:embed="rId2"/>
          <a:stretch>
            <a:fillRect/>
          </a:stretch>
        </p:blipFill>
        <p:spPr>
          <a:xfrm>
            <a:off x="523875" y="1485552"/>
            <a:ext cx="8096250" cy="4857750"/>
          </a:xfrm>
          <a:prstGeom prst="rect">
            <a:avLst/>
          </a:prstGeom>
        </p:spPr>
      </p:pic>
      <p:sp>
        <p:nvSpPr>
          <p:cNvPr id="3" name="TextBox 2">
            <a:extLst>
              <a:ext uri="{FF2B5EF4-FFF2-40B4-BE49-F238E27FC236}">
                <a16:creationId xmlns:a16="http://schemas.microsoft.com/office/drawing/2014/main" id="{239D52BE-027B-461C-AC66-3D82F6E0532C}"/>
              </a:ext>
            </a:extLst>
          </p:cNvPr>
          <p:cNvSpPr txBox="1"/>
          <p:nvPr/>
        </p:nvSpPr>
        <p:spPr>
          <a:xfrm>
            <a:off x="101600" y="203199"/>
            <a:ext cx="8997243" cy="1200329"/>
          </a:xfrm>
          <a:prstGeom prst="rect">
            <a:avLst/>
          </a:prstGeom>
          <a:noFill/>
        </p:spPr>
        <p:txBody>
          <a:bodyPr wrap="square" rtlCol="0">
            <a:spAutoFit/>
          </a:bodyPr>
          <a:lstStyle/>
          <a:p>
            <a:pPr algn="ctr"/>
            <a:r>
              <a:rPr lang="en-GB" sz="2400" b="1" dirty="0"/>
              <a:t>So YES Wellbeing is complex</a:t>
            </a:r>
          </a:p>
          <a:p>
            <a:pPr algn="ctr"/>
            <a:r>
              <a:rPr lang="en-GB" sz="2400" b="1" dirty="0"/>
              <a:t> but just because GDP is relatively ‘simple’</a:t>
            </a:r>
          </a:p>
          <a:p>
            <a:pPr algn="ctr"/>
            <a:r>
              <a:rPr lang="en-GB" sz="2400" b="1" dirty="0"/>
              <a:t>it does not make it appropriate or preferable </a:t>
            </a:r>
          </a:p>
        </p:txBody>
      </p:sp>
    </p:spTree>
    <p:extLst>
      <p:ext uri="{BB962C8B-B14F-4D97-AF65-F5344CB8AC3E}">
        <p14:creationId xmlns:p14="http://schemas.microsoft.com/office/powerpoint/2010/main" val="27532283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04B0FC-6657-4820-AF25-74DD2036D5C6}"/>
              </a:ext>
            </a:extLst>
          </p:cNvPr>
          <p:cNvSpPr txBox="1"/>
          <p:nvPr/>
        </p:nvSpPr>
        <p:spPr>
          <a:xfrm>
            <a:off x="338667" y="259644"/>
            <a:ext cx="8523111" cy="1323439"/>
          </a:xfrm>
          <a:prstGeom prst="rect">
            <a:avLst/>
          </a:prstGeom>
          <a:noFill/>
        </p:spPr>
        <p:txBody>
          <a:bodyPr wrap="square" rtlCol="0">
            <a:spAutoFit/>
          </a:bodyPr>
          <a:lstStyle/>
          <a:p>
            <a:pPr algn="ctr"/>
            <a:r>
              <a:rPr lang="en-GB" sz="2200" b="1" dirty="0"/>
              <a:t>So how does this work at a National Level?</a:t>
            </a:r>
          </a:p>
          <a:p>
            <a:pPr algn="ctr"/>
            <a:r>
              <a:rPr lang="en-GB" sz="2200" b="1" dirty="0"/>
              <a:t> see for example the Carnegie Trust UK work for Scottish Government </a:t>
            </a:r>
          </a:p>
          <a:p>
            <a:endParaRPr lang="en-GB" dirty="0"/>
          </a:p>
          <a:p>
            <a:endParaRPr lang="en-GB" dirty="0"/>
          </a:p>
        </p:txBody>
      </p:sp>
      <p:pic>
        <p:nvPicPr>
          <p:cNvPr id="3" name="Picture 2">
            <a:extLst>
              <a:ext uri="{FF2B5EF4-FFF2-40B4-BE49-F238E27FC236}">
                <a16:creationId xmlns:a16="http://schemas.microsoft.com/office/drawing/2014/main" id="{F7AF9653-2D62-4273-95B2-B5ADCFA841AD}"/>
              </a:ext>
            </a:extLst>
          </p:cNvPr>
          <p:cNvPicPr>
            <a:picLocks noChangeAspect="1"/>
          </p:cNvPicPr>
          <p:nvPr/>
        </p:nvPicPr>
        <p:blipFill>
          <a:blip r:embed="rId2"/>
          <a:stretch>
            <a:fillRect/>
          </a:stretch>
        </p:blipFill>
        <p:spPr>
          <a:xfrm>
            <a:off x="471509" y="1146284"/>
            <a:ext cx="3656586" cy="4634089"/>
          </a:xfrm>
          <a:prstGeom prst="rect">
            <a:avLst/>
          </a:prstGeom>
        </p:spPr>
      </p:pic>
      <p:sp>
        <p:nvSpPr>
          <p:cNvPr id="4" name="TextBox 3">
            <a:extLst>
              <a:ext uri="{FF2B5EF4-FFF2-40B4-BE49-F238E27FC236}">
                <a16:creationId xmlns:a16="http://schemas.microsoft.com/office/drawing/2014/main" id="{A43C8EA3-9478-4E18-BFE8-33E5A07E021B}"/>
              </a:ext>
            </a:extLst>
          </p:cNvPr>
          <p:cNvSpPr txBox="1"/>
          <p:nvPr/>
        </p:nvSpPr>
        <p:spPr>
          <a:xfrm>
            <a:off x="4752622" y="1174043"/>
            <a:ext cx="3656586" cy="4247317"/>
          </a:xfrm>
          <a:prstGeom prst="rect">
            <a:avLst/>
          </a:prstGeom>
          <a:noFill/>
        </p:spPr>
        <p:txBody>
          <a:bodyPr wrap="square" rtlCol="0">
            <a:spAutoFit/>
          </a:bodyPr>
          <a:lstStyle/>
          <a:p>
            <a:r>
              <a:rPr lang="en-GB" dirty="0"/>
              <a:t>A critical factor is the need for wider</a:t>
            </a:r>
          </a:p>
          <a:p>
            <a:r>
              <a:rPr lang="en-GB" dirty="0"/>
              <a:t>civil society to also hold Government to  account. What we choose to measure defines what is important, and what Government focuses its effort on. If we want Government</a:t>
            </a:r>
          </a:p>
          <a:p>
            <a:r>
              <a:rPr lang="en-GB" dirty="0"/>
              <a:t>to be more ambitious and focus on delivery of well-being, wider open and public discussion will be crucial.</a:t>
            </a:r>
          </a:p>
          <a:p>
            <a:r>
              <a:rPr lang="en-GB" dirty="0"/>
              <a:t>Stiglitz Report</a:t>
            </a:r>
          </a:p>
          <a:p>
            <a:r>
              <a:rPr lang="en-GB" dirty="0"/>
              <a:t>Stiglitz, J. Sen, A. &amp; Fitoussi, J.P. (2009) Report by</a:t>
            </a:r>
          </a:p>
          <a:p>
            <a:r>
              <a:rPr lang="en-GB" dirty="0"/>
              <a:t>the Commission on the Measurement of Economic</a:t>
            </a:r>
          </a:p>
          <a:p>
            <a:r>
              <a:rPr lang="en-GB" dirty="0"/>
              <a:t>Performance and Social Progress</a:t>
            </a:r>
          </a:p>
        </p:txBody>
      </p:sp>
      <p:sp>
        <p:nvSpPr>
          <p:cNvPr id="5" name="TextBox 4">
            <a:extLst>
              <a:ext uri="{FF2B5EF4-FFF2-40B4-BE49-F238E27FC236}">
                <a16:creationId xmlns:a16="http://schemas.microsoft.com/office/drawing/2014/main" id="{EA56FC85-13D4-4E82-AF87-D814F0D32466}"/>
              </a:ext>
            </a:extLst>
          </p:cNvPr>
          <p:cNvSpPr txBox="1"/>
          <p:nvPr/>
        </p:nvSpPr>
        <p:spPr>
          <a:xfrm>
            <a:off x="338666" y="5906782"/>
            <a:ext cx="6920089" cy="369332"/>
          </a:xfrm>
          <a:prstGeom prst="rect">
            <a:avLst/>
          </a:prstGeom>
          <a:noFill/>
        </p:spPr>
        <p:txBody>
          <a:bodyPr wrap="square" rtlCol="0">
            <a:spAutoFit/>
          </a:bodyPr>
          <a:lstStyle/>
          <a:p>
            <a:r>
              <a:rPr lang="en-GB" dirty="0"/>
              <a:t>Carnegie UK Trust and the Sustainable Development Commission (2011)</a:t>
            </a:r>
          </a:p>
        </p:txBody>
      </p:sp>
      <p:sp>
        <p:nvSpPr>
          <p:cNvPr id="6" name="TextBox 5">
            <a:extLst>
              <a:ext uri="{FF2B5EF4-FFF2-40B4-BE49-F238E27FC236}">
                <a16:creationId xmlns:a16="http://schemas.microsoft.com/office/drawing/2014/main" id="{CBA5537E-60A8-4B3F-8F5A-0C7AA1BC1094}"/>
              </a:ext>
            </a:extLst>
          </p:cNvPr>
          <p:cNvSpPr txBox="1"/>
          <p:nvPr/>
        </p:nvSpPr>
        <p:spPr>
          <a:xfrm>
            <a:off x="338667" y="6402523"/>
            <a:ext cx="7789333" cy="369332"/>
          </a:xfrm>
          <a:prstGeom prst="rect">
            <a:avLst/>
          </a:prstGeom>
          <a:noFill/>
        </p:spPr>
        <p:txBody>
          <a:bodyPr wrap="square" rtlCol="0">
            <a:spAutoFit/>
          </a:bodyPr>
          <a:lstStyle/>
          <a:p>
            <a:r>
              <a:rPr lang="en-GB" dirty="0">
                <a:hlinkClick r:id="rId3"/>
              </a:rPr>
              <a:t>Carnegie Trust UK</a:t>
            </a:r>
            <a:endParaRPr lang="en-GB" dirty="0"/>
          </a:p>
        </p:txBody>
      </p:sp>
    </p:spTree>
    <p:extLst>
      <p:ext uri="{BB962C8B-B14F-4D97-AF65-F5344CB8AC3E}">
        <p14:creationId xmlns:p14="http://schemas.microsoft.com/office/powerpoint/2010/main" val="35131307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5589EB-733B-4CA5-A9EB-A767A97C705E}"/>
              </a:ext>
            </a:extLst>
          </p:cNvPr>
          <p:cNvSpPr txBox="1"/>
          <p:nvPr/>
        </p:nvSpPr>
        <p:spPr>
          <a:xfrm>
            <a:off x="270934" y="237064"/>
            <a:ext cx="8545688" cy="6186309"/>
          </a:xfrm>
          <a:prstGeom prst="rect">
            <a:avLst/>
          </a:prstGeom>
          <a:noFill/>
        </p:spPr>
        <p:txBody>
          <a:bodyPr wrap="square" rtlCol="0">
            <a:spAutoFit/>
          </a:bodyPr>
          <a:lstStyle/>
          <a:p>
            <a:r>
              <a:rPr lang="en-GB" b="1" dirty="0">
                <a:solidFill>
                  <a:srgbClr val="C00000"/>
                </a:solidFill>
              </a:rPr>
              <a:t>BUT a framework on its own is not enough, it is also how it us used, by who and for what purpose </a:t>
            </a:r>
          </a:p>
          <a:p>
            <a:endParaRPr lang="en-GB" dirty="0"/>
          </a:p>
          <a:p>
            <a:r>
              <a:rPr lang="en-GB" dirty="0"/>
              <a:t>David Cameron gave a speech in 2006</a:t>
            </a:r>
          </a:p>
          <a:p>
            <a:r>
              <a:rPr lang="en-GB" dirty="0"/>
              <a:t> at a Conservative Party conference echoing</a:t>
            </a:r>
          </a:p>
          <a:p>
            <a:r>
              <a:rPr lang="en-GB" dirty="0"/>
              <a:t> Robert Kennedy’s speech:</a:t>
            </a:r>
          </a:p>
          <a:p>
            <a:endParaRPr lang="en-GB" dirty="0"/>
          </a:p>
          <a:p>
            <a:r>
              <a:rPr lang="en-GB" dirty="0"/>
              <a:t>"improving our society's sense of wellbeing is the central political challenge of our times….. It's time we admitted that there's more to life than money, and it's time we focused not just on GDP, but on GWB - general wellbeing. Wellbeing can't be measured by money or traded in markets. It's about the beauty of our surroundings, the quality of our culture, and above all the strength of our relationships”. (Guardian Newspaper 22 May 2006; and a related speech in 2010 </a:t>
            </a:r>
            <a:r>
              <a:rPr lang="en-GB" dirty="0">
                <a:hlinkClick r:id="rId2"/>
              </a:rPr>
              <a:t>David Cameron Speech on Wellbeing 2010</a:t>
            </a:r>
            <a:r>
              <a:rPr lang="en-GB" dirty="0"/>
              <a:t> Gov.UK)</a:t>
            </a:r>
          </a:p>
          <a:p>
            <a:endParaRPr lang="en-GB" dirty="0"/>
          </a:p>
          <a:p>
            <a:r>
              <a:rPr lang="en-GB" dirty="0"/>
              <a:t>‘In 2010 the Coalition government embraced wellbeing alongside the Big Society and ‘social action’. Phrases like ‘community resilience’ and ‘bounce-back-ability’ suggested that individuals and communities are responsible for improving their own wellbeing. This mentality says we can boost our wellbeing by pulling our socks up, doing some cognitive behavioural therapy and building a community garden.</a:t>
            </a:r>
          </a:p>
          <a:p>
            <a:r>
              <a:rPr lang="en-GB" dirty="0"/>
              <a:t>This formulation of the wellbeing agenda can be not only misleading but deeply damaging  (ANNIE QUICK 28 OCTOBER 2020 new economics foundation)’</a:t>
            </a:r>
          </a:p>
          <a:p>
            <a:endParaRPr lang="en-GB" dirty="0"/>
          </a:p>
        </p:txBody>
      </p:sp>
      <p:pic>
        <p:nvPicPr>
          <p:cNvPr id="3" name="Picture 2">
            <a:extLst>
              <a:ext uri="{FF2B5EF4-FFF2-40B4-BE49-F238E27FC236}">
                <a16:creationId xmlns:a16="http://schemas.microsoft.com/office/drawing/2014/main" id="{56641CB0-814F-4F56-B8CF-1DBD28B01487}"/>
              </a:ext>
            </a:extLst>
          </p:cNvPr>
          <p:cNvPicPr>
            <a:picLocks noChangeAspect="1"/>
          </p:cNvPicPr>
          <p:nvPr/>
        </p:nvPicPr>
        <p:blipFill>
          <a:blip r:embed="rId3"/>
          <a:stretch>
            <a:fillRect/>
          </a:stretch>
        </p:blipFill>
        <p:spPr>
          <a:xfrm>
            <a:off x="4726516" y="643466"/>
            <a:ext cx="2543528" cy="1526117"/>
          </a:xfrm>
          <a:prstGeom prst="rect">
            <a:avLst/>
          </a:prstGeom>
        </p:spPr>
      </p:pic>
    </p:spTree>
    <p:extLst>
      <p:ext uri="{BB962C8B-B14F-4D97-AF65-F5344CB8AC3E}">
        <p14:creationId xmlns:p14="http://schemas.microsoft.com/office/powerpoint/2010/main" val="3947030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C2DCF5-6FB8-4151-A224-6E199593383A}"/>
              </a:ext>
            </a:extLst>
          </p:cNvPr>
          <p:cNvSpPr txBox="1"/>
          <p:nvPr/>
        </p:nvSpPr>
        <p:spPr>
          <a:xfrm>
            <a:off x="474133" y="451556"/>
            <a:ext cx="8410223" cy="5509200"/>
          </a:xfrm>
          <a:prstGeom prst="rect">
            <a:avLst/>
          </a:prstGeom>
          <a:noFill/>
        </p:spPr>
        <p:txBody>
          <a:bodyPr wrap="square" rtlCol="0">
            <a:spAutoFit/>
          </a:bodyPr>
          <a:lstStyle/>
          <a:p>
            <a:pPr algn="ctr"/>
            <a:r>
              <a:rPr lang="en-GB" sz="2800" b="1" dirty="0"/>
              <a:t>Some Key Interpretations of Wellbeing for Measuring Progress at National and international Levels </a:t>
            </a:r>
          </a:p>
          <a:p>
            <a:endParaRPr lang="en-GB" dirty="0"/>
          </a:p>
          <a:p>
            <a:endParaRPr lang="en-GB" dirty="0"/>
          </a:p>
          <a:p>
            <a:r>
              <a:rPr lang="en-GB" sz="2000" dirty="0"/>
              <a:t>Gross National Well-being Index 2005</a:t>
            </a:r>
          </a:p>
          <a:p>
            <a:endParaRPr lang="en-GB" sz="2000" dirty="0"/>
          </a:p>
          <a:p>
            <a:endParaRPr lang="en-GB" sz="2000" dirty="0"/>
          </a:p>
          <a:p>
            <a:r>
              <a:rPr lang="en-GB" sz="2000" dirty="0"/>
              <a:t>Sustainable Society Index of 2006</a:t>
            </a:r>
          </a:p>
          <a:p>
            <a:endParaRPr lang="en-GB" sz="2000" dirty="0"/>
          </a:p>
          <a:p>
            <a:endParaRPr lang="en-GB" sz="2000" dirty="0"/>
          </a:p>
          <a:p>
            <a:r>
              <a:rPr lang="en-GB" sz="2000" dirty="0"/>
              <a:t>Bhutan Gross National Happiness Index of 2012</a:t>
            </a:r>
          </a:p>
          <a:p>
            <a:endParaRPr lang="en-GB" sz="2000" dirty="0"/>
          </a:p>
          <a:p>
            <a:endParaRPr lang="en-GB" sz="2000" dirty="0"/>
          </a:p>
          <a:p>
            <a:r>
              <a:rPr lang="en-GB" sz="2000" dirty="0"/>
              <a:t>Social Progress Index of 2013. </a:t>
            </a:r>
          </a:p>
          <a:p>
            <a:endParaRPr lang="en-GB" sz="2000" dirty="0"/>
          </a:p>
          <a:p>
            <a:endParaRPr lang="en-GB" sz="2000" dirty="0"/>
          </a:p>
          <a:p>
            <a:r>
              <a:rPr lang="en-GB" sz="2000" dirty="0"/>
              <a:t>Happy Planet Index 2006 </a:t>
            </a:r>
          </a:p>
        </p:txBody>
      </p:sp>
    </p:spTree>
    <p:extLst>
      <p:ext uri="{BB962C8B-B14F-4D97-AF65-F5344CB8AC3E}">
        <p14:creationId xmlns:p14="http://schemas.microsoft.com/office/powerpoint/2010/main" val="6660849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DF6875-7302-4E3F-ACED-590F2F136958}"/>
              </a:ext>
            </a:extLst>
          </p:cNvPr>
          <p:cNvSpPr txBox="1"/>
          <p:nvPr/>
        </p:nvSpPr>
        <p:spPr>
          <a:xfrm>
            <a:off x="417689" y="67731"/>
            <a:ext cx="8511822" cy="6494085"/>
          </a:xfrm>
          <a:prstGeom prst="rect">
            <a:avLst/>
          </a:prstGeom>
          <a:noFill/>
        </p:spPr>
        <p:txBody>
          <a:bodyPr wrap="square" rtlCol="0">
            <a:spAutoFit/>
          </a:bodyPr>
          <a:lstStyle/>
          <a:p>
            <a:r>
              <a:rPr lang="en-GB" sz="2000" b="1" dirty="0">
                <a:solidFill>
                  <a:srgbClr val="C00000"/>
                </a:solidFill>
              </a:rPr>
              <a:t>The term "Gross National Happiness" was coined in 1972 by </a:t>
            </a:r>
            <a:r>
              <a:rPr lang="en-GB" sz="2000" b="1" dirty="0" err="1">
                <a:solidFill>
                  <a:srgbClr val="C00000"/>
                </a:solidFill>
              </a:rPr>
              <a:t>Sicco</a:t>
            </a:r>
            <a:r>
              <a:rPr lang="en-GB" sz="2000" b="1" dirty="0">
                <a:solidFill>
                  <a:srgbClr val="C00000"/>
                </a:solidFill>
              </a:rPr>
              <a:t> </a:t>
            </a:r>
            <a:r>
              <a:rPr lang="en-GB" sz="2000" b="1" dirty="0" err="1">
                <a:solidFill>
                  <a:srgbClr val="C00000"/>
                </a:solidFill>
              </a:rPr>
              <a:t>Mansholt</a:t>
            </a:r>
            <a:r>
              <a:rPr lang="en-GB" sz="2000" b="1" dirty="0">
                <a:solidFill>
                  <a:srgbClr val="C00000"/>
                </a:solidFill>
              </a:rPr>
              <a:t>, fourth President of the European Commission</a:t>
            </a:r>
          </a:p>
          <a:p>
            <a:endParaRPr lang="en-GB" dirty="0"/>
          </a:p>
          <a:p>
            <a:pPr algn="ctr"/>
            <a:r>
              <a:rPr lang="en-GB" sz="2400" b="1" dirty="0"/>
              <a:t>Gross National Well-being Index 2005</a:t>
            </a:r>
            <a:r>
              <a:rPr lang="en-GB" dirty="0"/>
              <a:t> </a:t>
            </a:r>
          </a:p>
          <a:p>
            <a:endParaRPr lang="en-GB" dirty="0"/>
          </a:p>
          <a:p>
            <a:r>
              <a:rPr lang="en-GB" sz="2000" dirty="0"/>
              <a:t>Breakthrough Policy White Paper:  The American Pursuit of Unhappiness and the development of a Gross National Happiness &amp; Well-being Index (GNH / GNW Index)</a:t>
            </a:r>
          </a:p>
          <a:p>
            <a:endParaRPr lang="en-GB" sz="2000" dirty="0"/>
          </a:p>
          <a:p>
            <a:r>
              <a:rPr lang="en-GB" sz="2000" dirty="0"/>
              <a:t>See </a:t>
            </a:r>
            <a:r>
              <a:rPr lang="en-GB" sz="2000" dirty="0">
                <a:hlinkClick r:id="rId2"/>
              </a:rPr>
              <a:t>International Institute of Management </a:t>
            </a:r>
            <a:endParaRPr lang="en-GB" sz="2000" dirty="0"/>
          </a:p>
          <a:p>
            <a:endParaRPr lang="en-GB" sz="2000" dirty="0"/>
          </a:p>
          <a:p>
            <a:endParaRPr lang="en-GB" sz="2000" dirty="0"/>
          </a:p>
          <a:p>
            <a:r>
              <a:rPr lang="en-GB" sz="2000" dirty="0"/>
              <a:t>The role of government should shift from managing economic growth to socioeconomic development. American public policy should shift its focus from:</a:t>
            </a:r>
          </a:p>
          <a:p>
            <a:endParaRPr lang="en-GB" sz="2000" dirty="0"/>
          </a:p>
          <a:p>
            <a:pPr marL="285750" indent="-285750">
              <a:buFont typeface="Arial" panose="020B0604020202020204" pitchFamily="34" charset="0"/>
              <a:buChar char="•"/>
            </a:pPr>
            <a:r>
              <a:rPr lang="en-GB" sz="2000" dirty="0"/>
              <a:t>The standard of living to the quality of life</a:t>
            </a:r>
          </a:p>
          <a:p>
            <a:pPr marL="285750" indent="-285750">
              <a:buFont typeface="Arial" panose="020B0604020202020204" pitchFamily="34" charset="0"/>
              <a:buChar char="•"/>
            </a:pPr>
            <a:r>
              <a:rPr lang="en-GB" sz="2000" dirty="0"/>
              <a:t>Material possessions to well-being (physical, mental, and material)</a:t>
            </a:r>
          </a:p>
          <a:p>
            <a:pPr marL="285750" indent="-285750">
              <a:buFont typeface="Arial" panose="020B0604020202020204" pitchFamily="34" charset="0"/>
              <a:buChar char="•"/>
            </a:pPr>
            <a:r>
              <a:rPr lang="en-GB" sz="2000" dirty="0"/>
              <a:t>Unsustainable economic development to sustainable environmental development</a:t>
            </a:r>
          </a:p>
          <a:p>
            <a:pPr marL="285750" indent="-285750">
              <a:buFont typeface="Arial" panose="020B0604020202020204" pitchFamily="34" charset="0"/>
              <a:buChar char="•"/>
            </a:pPr>
            <a:r>
              <a:rPr lang="en-GB" sz="2000" dirty="0"/>
              <a:t>Consumerism to investment</a:t>
            </a:r>
          </a:p>
          <a:p>
            <a:pPr marL="285750" indent="-285750">
              <a:buFont typeface="Arial" panose="020B0604020202020204" pitchFamily="34" charset="0"/>
              <a:buChar char="•"/>
            </a:pPr>
            <a:r>
              <a:rPr lang="en-GB" sz="2000" dirty="0"/>
              <a:t>Economic-driven education to socioeconomic-driven education</a:t>
            </a:r>
          </a:p>
        </p:txBody>
      </p:sp>
    </p:spTree>
    <p:extLst>
      <p:ext uri="{BB962C8B-B14F-4D97-AF65-F5344CB8AC3E}">
        <p14:creationId xmlns:p14="http://schemas.microsoft.com/office/powerpoint/2010/main" val="2565746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9" end="9"/>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1" end="1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12" end="1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13" end="1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14" end="1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DF6875-7302-4E3F-ACED-590F2F136958}"/>
              </a:ext>
            </a:extLst>
          </p:cNvPr>
          <p:cNvSpPr txBox="1"/>
          <p:nvPr/>
        </p:nvSpPr>
        <p:spPr>
          <a:xfrm>
            <a:off x="417689" y="203196"/>
            <a:ext cx="8286044" cy="2123658"/>
          </a:xfrm>
          <a:prstGeom prst="rect">
            <a:avLst/>
          </a:prstGeom>
          <a:noFill/>
        </p:spPr>
        <p:txBody>
          <a:bodyPr wrap="square" rtlCol="0">
            <a:spAutoFit/>
          </a:bodyPr>
          <a:lstStyle/>
          <a:p>
            <a:pPr algn="ctr"/>
            <a:r>
              <a:rPr lang="en-GB" sz="2400" b="1" dirty="0"/>
              <a:t>Sustainable Society Index of 2006</a:t>
            </a:r>
          </a:p>
          <a:p>
            <a:endParaRPr lang="en-GB" dirty="0"/>
          </a:p>
          <a:p>
            <a:r>
              <a:rPr lang="en-GB" dirty="0"/>
              <a:t>22 indicators and 5 categories constituted the newly proposed Sustainable Society Index, the SSI-2006</a:t>
            </a:r>
          </a:p>
          <a:p>
            <a:endParaRPr lang="en-GB" dirty="0"/>
          </a:p>
          <a:p>
            <a:endParaRPr lang="en-GB" dirty="0"/>
          </a:p>
          <a:p>
            <a:endParaRPr lang="en-GB" dirty="0"/>
          </a:p>
        </p:txBody>
      </p:sp>
      <p:sp>
        <p:nvSpPr>
          <p:cNvPr id="3" name="TextBox 2">
            <a:extLst>
              <a:ext uri="{FF2B5EF4-FFF2-40B4-BE49-F238E27FC236}">
                <a16:creationId xmlns:a16="http://schemas.microsoft.com/office/drawing/2014/main" id="{2238A5D2-ACB2-4FD8-BF42-AEC1A818CA72}"/>
              </a:ext>
            </a:extLst>
          </p:cNvPr>
          <p:cNvSpPr txBox="1"/>
          <p:nvPr/>
        </p:nvSpPr>
        <p:spPr>
          <a:xfrm>
            <a:off x="417689" y="1873952"/>
            <a:ext cx="2743200" cy="2031325"/>
          </a:xfrm>
          <a:prstGeom prst="rect">
            <a:avLst/>
          </a:prstGeom>
          <a:solidFill>
            <a:srgbClr val="FFFF00"/>
          </a:solidFill>
          <a:ln w="12700">
            <a:solidFill>
              <a:schemeClr val="tx1"/>
            </a:solidFill>
          </a:ln>
        </p:spPr>
        <p:txBody>
          <a:bodyPr wrap="square" rtlCol="0">
            <a:spAutoFit/>
          </a:bodyPr>
          <a:lstStyle/>
          <a:p>
            <a:r>
              <a:rPr lang="en-GB" b="1" dirty="0"/>
              <a:t>I Personal Development</a:t>
            </a:r>
          </a:p>
          <a:p>
            <a:r>
              <a:rPr lang="en-GB" dirty="0"/>
              <a:t>1 Healthy Life</a:t>
            </a:r>
          </a:p>
          <a:p>
            <a:r>
              <a:rPr lang="en-GB" dirty="0"/>
              <a:t>2 Sufficient Food</a:t>
            </a:r>
          </a:p>
          <a:p>
            <a:r>
              <a:rPr lang="en-GB" dirty="0"/>
              <a:t>3 Sufficient to Drink</a:t>
            </a:r>
          </a:p>
          <a:p>
            <a:r>
              <a:rPr lang="en-GB" dirty="0"/>
              <a:t>4 Safe Sanitation</a:t>
            </a:r>
          </a:p>
          <a:p>
            <a:r>
              <a:rPr lang="en-GB" dirty="0"/>
              <a:t>5 Education Opportunities</a:t>
            </a:r>
          </a:p>
          <a:p>
            <a:r>
              <a:rPr lang="en-GB" dirty="0"/>
              <a:t>6 Gender Equality</a:t>
            </a:r>
          </a:p>
        </p:txBody>
      </p:sp>
      <p:sp>
        <p:nvSpPr>
          <p:cNvPr id="4" name="TextBox 3">
            <a:extLst>
              <a:ext uri="{FF2B5EF4-FFF2-40B4-BE49-F238E27FC236}">
                <a16:creationId xmlns:a16="http://schemas.microsoft.com/office/drawing/2014/main" id="{A5C32D6C-0078-48B5-82FB-EDFE4F131024}"/>
              </a:ext>
            </a:extLst>
          </p:cNvPr>
          <p:cNvSpPr txBox="1"/>
          <p:nvPr/>
        </p:nvSpPr>
        <p:spPr>
          <a:xfrm>
            <a:off x="3397954" y="1727197"/>
            <a:ext cx="2178756" cy="1477328"/>
          </a:xfrm>
          <a:prstGeom prst="rect">
            <a:avLst/>
          </a:prstGeom>
          <a:solidFill>
            <a:srgbClr val="33CC33"/>
          </a:solidFill>
          <a:ln w="19050">
            <a:solidFill>
              <a:schemeClr val="tx1"/>
            </a:solidFill>
          </a:ln>
        </p:spPr>
        <p:txBody>
          <a:bodyPr wrap="square" rtlCol="0">
            <a:spAutoFit/>
          </a:bodyPr>
          <a:lstStyle/>
          <a:p>
            <a:r>
              <a:rPr lang="en-GB" b="1" dirty="0"/>
              <a:t>II Clean Environment</a:t>
            </a:r>
          </a:p>
          <a:p>
            <a:r>
              <a:rPr lang="en-GB" dirty="0"/>
              <a:t>7 Air Quality</a:t>
            </a:r>
          </a:p>
          <a:p>
            <a:r>
              <a:rPr lang="en-GB" dirty="0"/>
              <a:t>8 Surface Water Quality</a:t>
            </a:r>
          </a:p>
          <a:p>
            <a:r>
              <a:rPr lang="en-GB" dirty="0"/>
              <a:t>9 Land Quality</a:t>
            </a:r>
          </a:p>
        </p:txBody>
      </p:sp>
      <p:sp>
        <p:nvSpPr>
          <p:cNvPr id="5" name="TextBox 4">
            <a:extLst>
              <a:ext uri="{FF2B5EF4-FFF2-40B4-BE49-F238E27FC236}">
                <a16:creationId xmlns:a16="http://schemas.microsoft.com/office/drawing/2014/main" id="{E062068A-5569-4D9B-94BF-6174F9AB2EEB}"/>
              </a:ext>
            </a:extLst>
          </p:cNvPr>
          <p:cNvSpPr txBox="1"/>
          <p:nvPr/>
        </p:nvSpPr>
        <p:spPr>
          <a:xfrm>
            <a:off x="6084711" y="1975556"/>
            <a:ext cx="2619022" cy="1754326"/>
          </a:xfrm>
          <a:prstGeom prst="rect">
            <a:avLst/>
          </a:prstGeom>
          <a:solidFill>
            <a:srgbClr val="00B0F0"/>
          </a:solidFill>
          <a:ln w="19050">
            <a:solidFill>
              <a:schemeClr val="tx1"/>
            </a:solidFill>
          </a:ln>
        </p:spPr>
        <p:txBody>
          <a:bodyPr wrap="square" rtlCol="0">
            <a:spAutoFit/>
          </a:bodyPr>
          <a:lstStyle/>
          <a:p>
            <a:r>
              <a:rPr lang="en-GB" b="1" dirty="0"/>
              <a:t>III Well-balanced Society</a:t>
            </a:r>
          </a:p>
          <a:p>
            <a:r>
              <a:rPr lang="en-GB" dirty="0"/>
              <a:t>10 Good Governance</a:t>
            </a:r>
          </a:p>
          <a:p>
            <a:r>
              <a:rPr lang="en-GB" dirty="0"/>
              <a:t>11 Unemployment</a:t>
            </a:r>
          </a:p>
          <a:p>
            <a:r>
              <a:rPr lang="en-GB" dirty="0"/>
              <a:t>12 Population Growth</a:t>
            </a:r>
          </a:p>
          <a:p>
            <a:r>
              <a:rPr lang="en-GB" dirty="0"/>
              <a:t>13 Income Distribution</a:t>
            </a:r>
          </a:p>
          <a:p>
            <a:r>
              <a:rPr lang="en-GB" dirty="0"/>
              <a:t>14 Public Debt</a:t>
            </a:r>
          </a:p>
        </p:txBody>
      </p:sp>
      <p:sp>
        <p:nvSpPr>
          <p:cNvPr id="6" name="TextBox 5">
            <a:extLst>
              <a:ext uri="{FF2B5EF4-FFF2-40B4-BE49-F238E27FC236}">
                <a16:creationId xmlns:a16="http://schemas.microsoft.com/office/drawing/2014/main" id="{FCC8F1B5-BD72-40C7-BC93-0F69D103A1F6}"/>
              </a:ext>
            </a:extLst>
          </p:cNvPr>
          <p:cNvSpPr txBox="1"/>
          <p:nvPr/>
        </p:nvSpPr>
        <p:spPr>
          <a:xfrm>
            <a:off x="643467" y="4143020"/>
            <a:ext cx="3928533" cy="1200329"/>
          </a:xfrm>
          <a:prstGeom prst="rect">
            <a:avLst/>
          </a:prstGeom>
          <a:solidFill>
            <a:srgbClr val="FFC000"/>
          </a:solidFill>
          <a:ln w="19050">
            <a:solidFill>
              <a:schemeClr val="tx1"/>
            </a:solidFill>
          </a:ln>
        </p:spPr>
        <p:txBody>
          <a:bodyPr wrap="square" rtlCol="0">
            <a:spAutoFit/>
          </a:bodyPr>
          <a:lstStyle/>
          <a:p>
            <a:r>
              <a:rPr lang="en-GB" b="1" dirty="0"/>
              <a:t>IV Sustainable Use of Resources</a:t>
            </a:r>
          </a:p>
          <a:p>
            <a:r>
              <a:rPr lang="en-GB" dirty="0"/>
              <a:t>15 Waste Recycling</a:t>
            </a:r>
          </a:p>
          <a:p>
            <a:r>
              <a:rPr lang="en-GB" dirty="0"/>
              <a:t>16 Use of Renewable Water Resources</a:t>
            </a:r>
          </a:p>
          <a:p>
            <a:r>
              <a:rPr lang="en-GB" dirty="0"/>
              <a:t>17 Consumption of Renewable Energy</a:t>
            </a:r>
          </a:p>
        </p:txBody>
      </p:sp>
      <p:sp>
        <p:nvSpPr>
          <p:cNvPr id="7" name="TextBox 6">
            <a:extLst>
              <a:ext uri="{FF2B5EF4-FFF2-40B4-BE49-F238E27FC236}">
                <a16:creationId xmlns:a16="http://schemas.microsoft.com/office/drawing/2014/main" id="{CB7B65EC-A170-4B82-9073-EE04EC29552E}"/>
              </a:ext>
            </a:extLst>
          </p:cNvPr>
          <p:cNvSpPr txBox="1"/>
          <p:nvPr/>
        </p:nvSpPr>
        <p:spPr>
          <a:xfrm>
            <a:off x="5373511" y="3872086"/>
            <a:ext cx="3443111" cy="1754326"/>
          </a:xfrm>
          <a:prstGeom prst="rect">
            <a:avLst/>
          </a:prstGeom>
          <a:solidFill>
            <a:srgbClr val="FF99CC"/>
          </a:solidFill>
          <a:ln w="19050">
            <a:solidFill>
              <a:schemeClr val="tx1"/>
            </a:solidFill>
          </a:ln>
        </p:spPr>
        <p:txBody>
          <a:bodyPr wrap="square" rtlCol="0">
            <a:spAutoFit/>
          </a:bodyPr>
          <a:lstStyle/>
          <a:p>
            <a:r>
              <a:rPr lang="en-GB" b="1" dirty="0"/>
              <a:t>V Sustainable World</a:t>
            </a:r>
          </a:p>
          <a:p>
            <a:r>
              <a:rPr lang="en-GB" dirty="0"/>
              <a:t>18 Forest Area</a:t>
            </a:r>
          </a:p>
          <a:p>
            <a:r>
              <a:rPr lang="en-GB" dirty="0"/>
              <a:t>19 Preservation of Biodiversity</a:t>
            </a:r>
          </a:p>
          <a:p>
            <a:r>
              <a:rPr lang="en-GB" dirty="0"/>
              <a:t>20 Emission of Greenhouse Gases</a:t>
            </a:r>
          </a:p>
          <a:p>
            <a:r>
              <a:rPr lang="en-GB" dirty="0"/>
              <a:t>21 Ecological Footprint</a:t>
            </a:r>
          </a:p>
          <a:p>
            <a:r>
              <a:rPr lang="en-GB" dirty="0"/>
              <a:t>22 International Cooperation</a:t>
            </a:r>
          </a:p>
        </p:txBody>
      </p:sp>
      <p:sp>
        <p:nvSpPr>
          <p:cNvPr id="8" name="TextBox 7">
            <a:extLst>
              <a:ext uri="{FF2B5EF4-FFF2-40B4-BE49-F238E27FC236}">
                <a16:creationId xmlns:a16="http://schemas.microsoft.com/office/drawing/2014/main" id="{5F966F42-8001-4CB2-906F-9A6FD197DBBC}"/>
              </a:ext>
            </a:extLst>
          </p:cNvPr>
          <p:cNvSpPr txBox="1"/>
          <p:nvPr/>
        </p:nvSpPr>
        <p:spPr>
          <a:xfrm>
            <a:off x="417689" y="5864155"/>
            <a:ext cx="8398933" cy="646331"/>
          </a:xfrm>
          <a:prstGeom prst="rect">
            <a:avLst/>
          </a:prstGeom>
          <a:noFill/>
        </p:spPr>
        <p:txBody>
          <a:bodyPr wrap="square" rtlCol="0">
            <a:spAutoFit/>
          </a:bodyPr>
          <a:lstStyle/>
          <a:p>
            <a:r>
              <a:rPr lang="en-GB" dirty="0">
                <a:hlinkClick r:id="rId2"/>
              </a:rPr>
              <a:t>See De </a:t>
            </a:r>
            <a:r>
              <a:rPr lang="en-GB" dirty="0" err="1">
                <a:hlinkClick r:id="rId2"/>
              </a:rPr>
              <a:t>Kerk</a:t>
            </a:r>
            <a:r>
              <a:rPr lang="en-GB" dirty="0">
                <a:hlinkClick r:id="rId2"/>
              </a:rPr>
              <a:t> and Manuel (2008) A comprehensive index for a sustainable </a:t>
            </a:r>
            <a:r>
              <a:rPr lang="en-GB" dirty="0" err="1">
                <a:hlinkClick r:id="rId2"/>
              </a:rPr>
              <a:t>society:The</a:t>
            </a:r>
            <a:r>
              <a:rPr lang="en-GB" dirty="0">
                <a:hlinkClick r:id="rId2"/>
              </a:rPr>
              <a:t> SSI — the Sustainable Society Index</a:t>
            </a:r>
            <a:r>
              <a:rPr lang="en-GB" dirty="0"/>
              <a:t>   Ecological Economics 2008; 228 - 242</a:t>
            </a:r>
          </a:p>
        </p:txBody>
      </p:sp>
    </p:spTree>
    <p:extLst>
      <p:ext uri="{BB962C8B-B14F-4D97-AF65-F5344CB8AC3E}">
        <p14:creationId xmlns:p14="http://schemas.microsoft.com/office/powerpoint/2010/main" val="424936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92FCCC3-AFE5-407A-9C42-C57C9D01CBC2}"/>
              </a:ext>
            </a:extLst>
          </p:cNvPr>
          <p:cNvSpPr txBox="1"/>
          <p:nvPr/>
        </p:nvSpPr>
        <p:spPr>
          <a:xfrm>
            <a:off x="327378" y="112885"/>
            <a:ext cx="8477955" cy="1569660"/>
          </a:xfrm>
          <a:prstGeom prst="rect">
            <a:avLst/>
          </a:prstGeom>
          <a:noFill/>
        </p:spPr>
        <p:txBody>
          <a:bodyPr wrap="square" rtlCol="0">
            <a:spAutoFit/>
          </a:bodyPr>
          <a:lstStyle/>
          <a:p>
            <a:pPr algn="ctr"/>
            <a:r>
              <a:rPr lang="en-GB" sz="2400" b="1" dirty="0"/>
              <a:t>Bhutan Gross National Happiness Index of 2012</a:t>
            </a:r>
          </a:p>
          <a:p>
            <a:endParaRPr lang="en-GB" dirty="0"/>
          </a:p>
          <a:p>
            <a:r>
              <a:rPr lang="en-GB" dirty="0"/>
              <a:t>GNH values collective happiness as the goal of governance</a:t>
            </a:r>
          </a:p>
          <a:p>
            <a:r>
              <a:rPr lang="en-GB" dirty="0"/>
              <a:t>Emphasizes harmony with nature and traditional values</a:t>
            </a:r>
          </a:p>
          <a:p>
            <a:endParaRPr lang="en-GB" dirty="0"/>
          </a:p>
        </p:txBody>
      </p:sp>
      <p:sp>
        <p:nvSpPr>
          <p:cNvPr id="3" name="TextBox 2">
            <a:extLst>
              <a:ext uri="{FF2B5EF4-FFF2-40B4-BE49-F238E27FC236}">
                <a16:creationId xmlns:a16="http://schemas.microsoft.com/office/drawing/2014/main" id="{F6EB2551-FE41-4536-A79A-329976937BBD}"/>
              </a:ext>
            </a:extLst>
          </p:cNvPr>
          <p:cNvSpPr txBox="1"/>
          <p:nvPr/>
        </p:nvSpPr>
        <p:spPr>
          <a:xfrm>
            <a:off x="327378" y="1468054"/>
            <a:ext cx="7924800" cy="1477328"/>
          </a:xfrm>
          <a:prstGeom prst="rect">
            <a:avLst/>
          </a:prstGeom>
          <a:solidFill>
            <a:srgbClr val="FFCC66"/>
          </a:solidFill>
        </p:spPr>
        <p:txBody>
          <a:bodyPr wrap="square" rtlCol="0">
            <a:spAutoFit/>
          </a:bodyPr>
          <a:lstStyle/>
          <a:p>
            <a:r>
              <a:rPr lang="en-GB" b="1" dirty="0"/>
              <a:t>The 4 pillars of GNH </a:t>
            </a:r>
            <a:r>
              <a:rPr lang="en-GB" dirty="0"/>
              <a:t>(according to the Bhutanese government):</a:t>
            </a:r>
          </a:p>
          <a:p>
            <a:r>
              <a:rPr lang="en-GB" dirty="0"/>
              <a:t>1 sustainable and equitable socio-economic development;</a:t>
            </a:r>
          </a:p>
          <a:p>
            <a:r>
              <a:rPr lang="en-GB" dirty="0"/>
              <a:t>2 environmental conservation;</a:t>
            </a:r>
          </a:p>
          <a:p>
            <a:r>
              <a:rPr lang="en-GB" dirty="0"/>
              <a:t>3 preservation and promotion of culture; and</a:t>
            </a:r>
          </a:p>
          <a:p>
            <a:r>
              <a:rPr lang="en-GB" dirty="0"/>
              <a:t>4 good governance.</a:t>
            </a:r>
          </a:p>
        </p:txBody>
      </p:sp>
      <p:sp>
        <p:nvSpPr>
          <p:cNvPr id="5" name="TextBox 4">
            <a:extLst>
              <a:ext uri="{FF2B5EF4-FFF2-40B4-BE49-F238E27FC236}">
                <a16:creationId xmlns:a16="http://schemas.microsoft.com/office/drawing/2014/main" id="{5241E99A-E80F-4445-9E22-BAF722D5DD44}"/>
              </a:ext>
            </a:extLst>
          </p:cNvPr>
          <p:cNvSpPr txBox="1"/>
          <p:nvPr/>
        </p:nvSpPr>
        <p:spPr>
          <a:xfrm>
            <a:off x="327375" y="3037714"/>
            <a:ext cx="7732889" cy="1200329"/>
          </a:xfrm>
          <a:prstGeom prst="rect">
            <a:avLst/>
          </a:prstGeom>
          <a:solidFill>
            <a:srgbClr val="CCECFF"/>
          </a:solidFill>
        </p:spPr>
        <p:txBody>
          <a:bodyPr wrap="square" rtlCol="0">
            <a:spAutoFit/>
          </a:bodyPr>
          <a:lstStyle/>
          <a:p>
            <a:r>
              <a:rPr lang="en-GB" b="1" dirty="0"/>
              <a:t>9 domains of happiness:</a:t>
            </a:r>
          </a:p>
          <a:p>
            <a:r>
              <a:rPr lang="en-GB" dirty="0"/>
              <a:t>1 psychological well-being, 2 health, 3 time use, 4 education,                                                           5 cultural diversity and resilience, 6 good governance, 7 community vitality,                 8 ecological diversity and resilience</a:t>
            </a:r>
          </a:p>
        </p:txBody>
      </p:sp>
      <p:sp>
        <p:nvSpPr>
          <p:cNvPr id="6" name="TextBox 5">
            <a:extLst>
              <a:ext uri="{FF2B5EF4-FFF2-40B4-BE49-F238E27FC236}">
                <a16:creationId xmlns:a16="http://schemas.microsoft.com/office/drawing/2014/main" id="{8C8B051E-DBB7-4868-81BC-444AF53AA73A}"/>
              </a:ext>
            </a:extLst>
          </p:cNvPr>
          <p:cNvSpPr txBox="1"/>
          <p:nvPr/>
        </p:nvSpPr>
        <p:spPr>
          <a:xfrm>
            <a:off x="327376" y="4413954"/>
            <a:ext cx="7732889" cy="2308324"/>
          </a:xfrm>
          <a:prstGeom prst="rect">
            <a:avLst/>
          </a:prstGeom>
          <a:noFill/>
        </p:spPr>
        <p:txBody>
          <a:bodyPr wrap="square" rtlCol="0">
            <a:spAutoFit/>
          </a:bodyPr>
          <a:lstStyle/>
          <a:p>
            <a:r>
              <a:rPr lang="en-GB" dirty="0"/>
              <a:t>See </a:t>
            </a:r>
            <a:r>
              <a:rPr lang="en-GB" dirty="0">
                <a:hlinkClick r:id="rId2"/>
              </a:rPr>
              <a:t>Karma et al 2012 An Extensive Analysis of GNH Index </a:t>
            </a:r>
            <a:endParaRPr lang="en-GB" dirty="0"/>
          </a:p>
          <a:p>
            <a:r>
              <a:rPr lang="en-GB" dirty="0" err="1"/>
              <a:t>Ura</a:t>
            </a:r>
            <a:r>
              <a:rPr lang="en-GB" dirty="0"/>
              <a:t>, Karma; </a:t>
            </a:r>
            <a:r>
              <a:rPr lang="en-GB" dirty="0" err="1"/>
              <a:t>Alkire</a:t>
            </a:r>
            <a:r>
              <a:rPr lang="en-GB" dirty="0"/>
              <a:t>, Sabina; </a:t>
            </a:r>
            <a:r>
              <a:rPr lang="en-GB" dirty="0" err="1"/>
              <a:t>Zangmo</a:t>
            </a:r>
            <a:r>
              <a:rPr lang="en-GB" dirty="0"/>
              <a:t>, </a:t>
            </a:r>
            <a:r>
              <a:rPr lang="en-GB" dirty="0" err="1"/>
              <a:t>Tshoki</a:t>
            </a:r>
            <a:r>
              <a:rPr lang="en-GB" dirty="0"/>
              <a:t>; </a:t>
            </a:r>
            <a:r>
              <a:rPr lang="en-GB" dirty="0" err="1"/>
              <a:t>Wangdi</a:t>
            </a:r>
            <a:r>
              <a:rPr lang="en-GB" dirty="0"/>
              <a:t>, Karma (May 2012). An Extensive Analysis of GNH Index (PDF). Thimphu, Bhutan: The Centre for Bhutan Studies  </a:t>
            </a:r>
          </a:p>
          <a:p>
            <a:r>
              <a:rPr lang="en-GB" dirty="0"/>
              <a:t>Short Video </a:t>
            </a:r>
            <a:r>
              <a:rPr lang="en-GB" dirty="0">
                <a:hlinkClick r:id="rId3"/>
              </a:rPr>
              <a:t>Gross National Happiness  Bhutan in Focus</a:t>
            </a:r>
            <a:endParaRPr lang="en-GB" dirty="0"/>
          </a:p>
          <a:p>
            <a:r>
              <a:rPr lang="en-GB" dirty="0"/>
              <a:t>See Video lecture </a:t>
            </a:r>
            <a:r>
              <a:rPr lang="en-GB" dirty="0">
                <a:hlinkClick r:id="rId4"/>
              </a:rPr>
              <a:t>Ha Vinh </a:t>
            </a:r>
            <a:r>
              <a:rPr lang="en-GB" dirty="0" err="1">
                <a:hlinkClick r:id="rId4"/>
              </a:rPr>
              <a:t>Tho</a:t>
            </a:r>
            <a:r>
              <a:rPr lang="en-GB" dirty="0">
                <a:hlinkClick r:id="rId4"/>
              </a:rPr>
              <a:t> from the Centre for Gross National Happiness, Bhutan gives a talk about GNH and The Bhutan Experiment at Schumacher College.</a:t>
            </a:r>
            <a:endParaRPr lang="en-GB" dirty="0"/>
          </a:p>
        </p:txBody>
      </p:sp>
    </p:spTree>
    <p:extLst>
      <p:ext uri="{BB962C8B-B14F-4D97-AF65-F5344CB8AC3E}">
        <p14:creationId xmlns:p14="http://schemas.microsoft.com/office/powerpoint/2010/main" val="2285739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9 domains and 33 indicators of the GNH Index (Source: Ura et al. 2012a).">
            <a:extLst>
              <a:ext uri="{FF2B5EF4-FFF2-40B4-BE49-F238E27FC236}">
                <a16:creationId xmlns:a16="http://schemas.microsoft.com/office/drawing/2014/main" id="{830CEDB9-2943-4E84-9D7B-2E40E17220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7200" y="66727"/>
            <a:ext cx="6289674" cy="62606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42B1F37-91D7-4B5D-BA41-7DE6BD4ABA8D}"/>
              </a:ext>
            </a:extLst>
          </p:cNvPr>
          <p:cNvSpPr txBox="1"/>
          <p:nvPr/>
        </p:nvSpPr>
        <p:spPr>
          <a:xfrm>
            <a:off x="1365951" y="6304839"/>
            <a:ext cx="7416800" cy="369332"/>
          </a:xfrm>
          <a:prstGeom prst="rect">
            <a:avLst/>
          </a:prstGeom>
          <a:noFill/>
        </p:spPr>
        <p:txBody>
          <a:bodyPr wrap="square" rtlCol="0">
            <a:spAutoFit/>
          </a:bodyPr>
          <a:lstStyle/>
          <a:p>
            <a:r>
              <a:rPr lang="en-GB" dirty="0"/>
              <a:t>The 9 domains and 33 indicators of the GNH Index (Source: </a:t>
            </a:r>
            <a:r>
              <a:rPr lang="en-GB" dirty="0" err="1"/>
              <a:t>Ura</a:t>
            </a:r>
            <a:r>
              <a:rPr lang="en-GB" dirty="0"/>
              <a:t> et al. 2012a).</a:t>
            </a:r>
          </a:p>
        </p:txBody>
      </p:sp>
    </p:spTree>
    <p:extLst>
      <p:ext uri="{BB962C8B-B14F-4D97-AF65-F5344CB8AC3E}">
        <p14:creationId xmlns:p14="http://schemas.microsoft.com/office/powerpoint/2010/main" val="27586088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95CF33-0518-4414-9CE7-84C821B52FBE}"/>
              </a:ext>
            </a:extLst>
          </p:cNvPr>
          <p:cNvSpPr txBox="1"/>
          <p:nvPr/>
        </p:nvSpPr>
        <p:spPr>
          <a:xfrm>
            <a:off x="406400" y="110705"/>
            <a:ext cx="8466667" cy="6494085"/>
          </a:xfrm>
          <a:prstGeom prst="rect">
            <a:avLst/>
          </a:prstGeom>
          <a:noFill/>
        </p:spPr>
        <p:txBody>
          <a:bodyPr wrap="square" rtlCol="0">
            <a:spAutoFit/>
          </a:bodyPr>
          <a:lstStyle/>
          <a:p>
            <a:pPr algn="ctr"/>
            <a:r>
              <a:rPr lang="en-GB" sz="3200" b="1" dirty="0"/>
              <a:t>The Social Progress Index</a:t>
            </a:r>
            <a:endParaRPr lang="en-GB" dirty="0"/>
          </a:p>
          <a:p>
            <a:r>
              <a:rPr lang="en-GB" sz="1600" dirty="0"/>
              <a:t>The Social Progress Index - focus exclusively on the noneconomic dimensions of social performance</a:t>
            </a:r>
          </a:p>
          <a:p>
            <a:endParaRPr lang="en-GB" sz="1600" dirty="0"/>
          </a:p>
          <a:p>
            <a:pPr marL="342900" indent="-342900">
              <a:buAutoNum type="arabicPeriod"/>
            </a:pPr>
            <a:r>
              <a:rPr lang="en-GB" sz="1600" dirty="0"/>
              <a:t>Exclusively social and environmental indicators: excludes economic indicators, so for the first time, rigorous and systematic analysis of the relationship between economic development (measured for example by GDP per capita) and social development. Prior efforts to move “beyond GDP” have comingled social and economic indicators, making it difficult to disentangle cause and effect.</a:t>
            </a:r>
          </a:p>
          <a:p>
            <a:pPr marL="342900" indent="-342900">
              <a:buAutoNum type="arabicPeriod"/>
            </a:pPr>
            <a:endParaRPr lang="en-GB" sz="1600" dirty="0"/>
          </a:p>
          <a:p>
            <a:pPr marL="342900" indent="-342900">
              <a:buAutoNum type="arabicPeriod"/>
            </a:pPr>
            <a:r>
              <a:rPr lang="en-GB" sz="1600" dirty="0">
                <a:solidFill>
                  <a:srgbClr val="C00000"/>
                </a:solidFill>
              </a:rPr>
              <a:t>Outcomes not inputs: purpose to measure the outcomes that matter to the lives of real people, not the inputs e.g. to measure a country’s health and wellness achieved, not how much effort is expended nor how much the country spends on healthcare.</a:t>
            </a:r>
          </a:p>
          <a:p>
            <a:pPr marL="342900" indent="-342900">
              <a:buAutoNum type="arabicPeriod"/>
            </a:pPr>
            <a:endParaRPr lang="en-GB" sz="1600" dirty="0"/>
          </a:p>
          <a:p>
            <a:pPr marL="342900" indent="-342900">
              <a:buAutoNum type="arabicPeriod"/>
            </a:pPr>
            <a:r>
              <a:rPr lang="en-GB" sz="1600" dirty="0">
                <a:solidFill>
                  <a:srgbClr val="C00000"/>
                </a:solidFill>
              </a:rPr>
              <a:t>Holistic and relevant to all countries: knowing what constitutes a successful society for any country</a:t>
            </a:r>
          </a:p>
          <a:p>
            <a:pPr marL="342900" indent="-342900">
              <a:buAutoNum type="arabicPeriod"/>
            </a:pPr>
            <a:endParaRPr lang="en-GB" sz="1600" dirty="0"/>
          </a:p>
          <a:p>
            <a:pPr marL="342900" indent="-342900">
              <a:buAutoNum type="arabicPeriod"/>
            </a:pPr>
            <a:r>
              <a:rPr lang="en-GB" sz="1600" dirty="0">
                <a:solidFill>
                  <a:srgbClr val="C00000"/>
                </a:solidFill>
              </a:rPr>
              <a:t>Actionable: The Social Progress Index aims to be a practical tool that helps leaders and practitioners in government, business, and civil society to implement policies and programs that will drive faster social progress. To achieve that goal, we measure outcomes in a granular way that focuses on specific areas that can be implemented directly.</a:t>
            </a:r>
          </a:p>
          <a:p>
            <a:endParaRPr lang="en-GB" sz="1600" dirty="0"/>
          </a:p>
          <a:p>
            <a:r>
              <a:rPr lang="en-GB" sz="1600" dirty="0"/>
              <a:t>See </a:t>
            </a:r>
            <a:r>
              <a:rPr lang="en-GB" sz="1600" dirty="0">
                <a:hlinkClick r:id="rId2"/>
              </a:rPr>
              <a:t>2019 Social Progress Index Executive Summary </a:t>
            </a:r>
            <a:r>
              <a:rPr lang="en-GB" sz="1600" dirty="0"/>
              <a:t>      from </a:t>
            </a:r>
            <a:r>
              <a:rPr lang="en-GB" sz="1600" dirty="0">
                <a:hlinkClick r:id="rId3"/>
              </a:rPr>
              <a:t>https://www.socialprogress.org/</a:t>
            </a:r>
            <a:r>
              <a:rPr lang="en-GB" sz="1600" dirty="0"/>
              <a:t> </a:t>
            </a:r>
          </a:p>
          <a:p>
            <a:endParaRPr lang="en-GB" sz="1600" dirty="0"/>
          </a:p>
          <a:p>
            <a:r>
              <a:rPr lang="en-GB" sz="1600" dirty="0">
                <a:hlinkClick r:id="rId4"/>
              </a:rPr>
              <a:t>TED Talk Michael Green What the Social Progress index can reveal about your country</a:t>
            </a:r>
            <a:endParaRPr lang="en-GB" sz="1600" dirty="0"/>
          </a:p>
          <a:p>
            <a:endParaRPr lang="en-GB" sz="1600" dirty="0"/>
          </a:p>
        </p:txBody>
      </p:sp>
    </p:spTree>
    <p:extLst>
      <p:ext uri="{BB962C8B-B14F-4D97-AF65-F5344CB8AC3E}">
        <p14:creationId xmlns:p14="http://schemas.microsoft.com/office/powerpoint/2010/main" val="16475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11" end="1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Framework questions for Social Progress Index 2020">
            <a:extLst>
              <a:ext uri="{FF2B5EF4-FFF2-40B4-BE49-F238E27FC236}">
                <a16:creationId xmlns:a16="http://schemas.microsoft.com/office/drawing/2014/main" id="{BE9FE12E-3BD7-4A63-80FD-BB2F4154FD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110" y="191908"/>
            <a:ext cx="8509314" cy="47864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1C28CBD-4BB2-4BDD-919E-6FB318856E73}"/>
              </a:ext>
            </a:extLst>
          </p:cNvPr>
          <p:cNvSpPr txBox="1"/>
          <p:nvPr/>
        </p:nvSpPr>
        <p:spPr>
          <a:xfrm>
            <a:off x="485422" y="4696175"/>
            <a:ext cx="8509314" cy="1600438"/>
          </a:xfrm>
          <a:prstGeom prst="rect">
            <a:avLst/>
          </a:prstGeom>
          <a:noFill/>
        </p:spPr>
        <p:txBody>
          <a:bodyPr wrap="square" rtlCol="0">
            <a:spAutoFit/>
          </a:bodyPr>
          <a:lstStyle/>
          <a:p>
            <a:r>
              <a:rPr lang="en-GB" sz="1600" dirty="0"/>
              <a:t>The Social Progress Index helps decision-makers and everyday people understand how individuals are really living and who is being left behind. Empowered with this new insight, they can craft evidence-based policies, allocate resources and drive actions in ways that really matter: better healthcare and education, safer streets, a clean environment, and an inclusive society with rights and opportunities for everyone</a:t>
            </a:r>
          </a:p>
          <a:p>
            <a:r>
              <a:rPr lang="en-GB" dirty="0">
                <a:hlinkClick r:id="rId3"/>
              </a:rPr>
              <a:t>https://www.socialprogress.org/about-us</a:t>
            </a:r>
            <a:r>
              <a:rPr lang="en-GB" dirty="0"/>
              <a:t> </a:t>
            </a:r>
          </a:p>
        </p:txBody>
      </p:sp>
      <p:sp>
        <p:nvSpPr>
          <p:cNvPr id="2" name="TextBox 1">
            <a:extLst>
              <a:ext uri="{FF2B5EF4-FFF2-40B4-BE49-F238E27FC236}">
                <a16:creationId xmlns:a16="http://schemas.microsoft.com/office/drawing/2014/main" id="{1692947A-3770-4371-A8C9-FC2AC9A3B3F4}"/>
              </a:ext>
            </a:extLst>
          </p:cNvPr>
          <p:cNvSpPr txBox="1"/>
          <p:nvPr/>
        </p:nvSpPr>
        <p:spPr>
          <a:xfrm>
            <a:off x="699911" y="270933"/>
            <a:ext cx="7732889" cy="523220"/>
          </a:xfrm>
          <a:prstGeom prst="rect">
            <a:avLst/>
          </a:prstGeom>
          <a:noFill/>
        </p:spPr>
        <p:txBody>
          <a:bodyPr wrap="square" rtlCol="0">
            <a:spAutoFit/>
          </a:bodyPr>
          <a:lstStyle/>
          <a:p>
            <a:pPr algn="ctr"/>
            <a:r>
              <a:rPr lang="en-GB" sz="2800" b="1" dirty="0"/>
              <a:t>Framework for Social Progress Index 2020. </a:t>
            </a:r>
          </a:p>
        </p:txBody>
      </p:sp>
    </p:spTree>
    <p:extLst>
      <p:ext uri="{BB962C8B-B14F-4D97-AF65-F5344CB8AC3E}">
        <p14:creationId xmlns:p14="http://schemas.microsoft.com/office/powerpoint/2010/main" val="37826673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Billede">
            <a:extLst>
              <a:ext uri="{FF2B5EF4-FFF2-40B4-BE49-F238E27FC236}">
                <a16:creationId xmlns:a16="http://schemas.microsoft.com/office/drawing/2014/main" id="{758EA1BD-A67C-4165-808F-D1A031EF13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21" y="936978"/>
            <a:ext cx="8818892" cy="4967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86984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577871-7738-4E2A-B2D5-69A9D017525F}"/>
              </a:ext>
            </a:extLst>
          </p:cNvPr>
          <p:cNvSpPr txBox="1"/>
          <p:nvPr/>
        </p:nvSpPr>
        <p:spPr>
          <a:xfrm>
            <a:off x="406400" y="146752"/>
            <a:ext cx="8365067" cy="584775"/>
          </a:xfrm>
          <a:prstGeom prst="rect">
            <a:avLst/>
          </a:prstGeom>
          <a:noFill/>
        </p:spPr>
        <p:txBody>
          <a:bodyPr wrap="square" rtlCol="0">
            <a:spAutoFit/>
          </a:bodyPr>
          <a:lstStyle/>
          <a:p>
            <a:pPr algn="ctr"/>
            <a:r>
              <a:rPr lang="en-GB" sz="3200" b="1" dirty="0"/>
              <a:t>The Happy Planet Index</a:t>
            </a:r>
          </a:p>
        </p:txBody>
      </p:sp>
      <p:sp>
        <p:nvSpPr>
          <p:cNvPr id="6" name="TextBox 5">
            <a:extLst>
              <a:ext uri="{FF2B5EF4-FFF2-40B4-BE49-F238E27FC236}">
                <a16:creationId xmlns:a16="http://schemas.microsoft.com/office/drawing/2014/main" id="{73EFFA79-BDDC-4CD8-932B-1E2C8FCBB568}"/>
              </a:ext>
            </a:extLst>
          </p:cNvPr>
          <p:cNvSpPr txBox="1"/>
          <p:nvPr/>
        </p:nvSpPr>
        <p:spPr>
          <a:xfrm>
            <a:off x="316089" y="621610"/>
            <a:ext cx="8534400" cy="2585323"/>
          </a:xfrm>
          <a:prstGeom prst="rect">
            <a:avLst/>
          </a:prstGeom>
          <a:noFill/>
        </p:spPr>
        <p:txBody>
          <a:bodyPr wrap="square" rtlCol="0">
            <a:spAutoFit/>
          </a:bodyPr>
          <a:lstStyle/>
          <a:p>
            <a:r>
              <a:rPr lang="en-GB" dirty="0"/>
              <a:t>‘The Happy Planet Index measures what matters: sustainable wellbeing for all. It tells us how well nations are doing at achieving long, happy, sustainable lives’.</a:t>
            </a:r>
          </a:p>
          <a:p>
            <a:endParaRPr lang="en-GB" dirty="0"/>
          </a:p>
          <a:p>
            <a:r>
              <a:rPr lang="en-GB" dirty="0"/>
              <a:t>Wealthy Western countries, do not rank highly on the Happy Planet Index.  Instead, several countries in Latin America and the Asia Pacific region lead the way by achieving high life expectancy and wellbeing with much smaller Ecological Footprints’ </a:t>
            </a:r>
            <a:r>
              <a:rPr lang="en-GB" dirty="0">
                <a:hlinkClick r:id="rId2"/>
              </a:rPr>
              <a:t>http://happyplanetindex.org/about</a:t>
            </a:r>
            <a:r>
              <a:rPr lang="en-GB" dirty="0"/>
              <a:t> </a:t>
            </a:r>
          </a:p>
          <a:p>
            <a:endParaRPr lang="en-GB" dirty="0"/>
          </a:p>
          <a:p>
            <a:endParaRPr lang="en-GB" dirty="0"/>
          </a:p>
        </p:txBody>
      </p:sp>
      <p:pic>
        <p:nvPicPr>
          <p:cNvPr id="12" name="Picture 11">
            <a:extLst>
              <a:ext uri="{FF2B5EF4-FFF2-40B4-BE49-F238E27FC236}">
                <a16:creationId xmlns:a16="http://schemas.microsoft.com/office/drawing/2014/main" id="{312E8E91-F28E-42AC-9D61-4BBE8A049F1C}"/>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48930" y="2582636"/>
            <a:ext cx="3500284" cy="906145"/>
          </a:xfrm>
          <a:prstGeom prst="rect">
            <a:avLst/>
          </a:prstGeom>
          <a:noFill/>
          <a:ln>
            <a:noFill/>
          </a:ln>
        </p:spPr>
      </p:pic>
      <p:pic>
        <p:nvPicPr>
          <p:cNvPr id="13" name="Picture 12">
            <a:extLst>
              <a:ext uri="{FF2B5EF4-FFF2-40B4-BE49-F238E27FC236}">
                <a16:creationId xmlns:a16="http://schemas.microsoft.com/office/drawing/2014/main" id="{5AC9F3C3-4C79-45DC-A0F7-3303A435057A}"/>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1153905" y="3543762"/>
            <a:ext cx="5227230" cy="2518556"/>
          </a:xfrm>
          <a:prstGeom prst="rect">
            <a:avLst/>
          </a:prstGeom>
          <a:noFill/>
          <a:ln>
            <a:noFill/>
          </a:ln>
        </p:spPr>
      </p:pic>
    </p:spTree>
    <p:extLst>
      <p:ext uri="{BB962C8B-B14F-4D97-AF65-F5344CB8AC3E}">
        <p14:creationId xmlns:p14="http://schemas.microsoft.com/office/powerpoint/2010/main" val="100403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69F06D-9CD5-4733-B1F4-629EE44CF12D}"/>
              </a:ext>
            </a:extLst>
          </p:cNvPr>
          <p:cNvSpPr txBox="1"/>
          <p:nvPr/>
        </p:nvSpPr>
        <p:spPr>
          <a:xfrm>
            <a:off x="353961" y="167145"/>
            <a:ext cx="8219768" cy="1569660"/>
          </a:xfrm>
          <a:prstGeom prst="rect">
            <a:avLst/>
          </a:prstGeom>
          <a:noFill/>
        </p:spPr>
        <p:txBody>
          <a:bodyPr wrap="square" rtlCol="0">
            <a:spAutoFit/>
          </a:bodyPr>
          <a:lstStyle/>
          <a:p>
            <a:r>
              <a:rPr lang="en-GB" sz="2000" b="0" i="0" dirty="0">
                <a:solidFill>
                  <a:srgbClr val="141414"/>
                </a:solidFill>
                <a:effectLst/>
                <a:latin typeface="Neue Helvetica W01"/>
              </a:rPr>
              <a:t>Top 10 </a:t>
            </a:r>
            <a:r>
              <a:rPr lang="en-GB" sz="2000" dirty="0">
                <a:solidFill>
                  <a:srgbClr val="141414"/>
                </a:solidFill>
                <a:latin typeface="Neue Helvetica W01"/>
              </a:rPr>
              <a:t>of </a:t>
            </a:r>
            <a:r>
              <a:rPr lang="en-GB" sz="2000" b="0" i="0" dirty="0">
                <a:solidFill>
                  <a:srgbClr val="141414"/>
                </a:solidFill>
                <a:effectLst/>
                <a:latin typeface="Neue Helvetica W01"/>
              </a:rPr>
              <a:t>the index (140 countries overall) shows that when it comes to people’s ability to live good lives within sustainable limits, Latin American and Asia Pacific countries </a:t>
            </a:r>
            <a:r>
              <a:rPr lang="en-GB" sz="2000" dirty="0">
                <a:solidFill>
                  <a:srgbClr val="141414"/>
                </a:solidFill>
                <a:latin typeface="Neue Helvetica W01"/>
              </a:rPr>
              <a:t>lead the way</a:t>
            </a:r>
            <a:r>
              <a:rPr lang="en-GB" sz="2000" b="0" i="0" dirty="0">
                <a:solidFill>
                  <a:srgbClr val="141414"/>
                </a:solidFill>
                <a:effectLst/>
                <a:latin typeface="Neue Helvetica W01"/>
              </a:rPr>
              <a:t>  (2016 edition)</a:t>
            </a:r>
          </a:p>
          <a:p>
            <a:endParaRPr lang="en-GB" dirty="0">
              <a:solidFill>
                <a:srgbClr val="141414"/>
              </a:solidFill>
              <a:latin typeface="Neue Helvetica W01"/>
            </a:endParaRPr>
          </a:p>
          <a:p>
            <a:endParaRPr lang="en-GB" dirty="0"/>
          </a:p>
        </p:txBody>
      </p:sp>
      <p:pic>
        <p:nvPicPr>
          <p:cNvPr id="5126" name="Picture 6" descr="      Happy Planet Index: top 10 countries        ">
            <a:extLst>
              <a:ext uri="{FF2B5EF4-FFF2-40B4-BE49-F238E27FC236}">
                <a16:creationId xmlns:a16="http://schemas.microsoft.com/office/drawing/2014/main" id="{B325FD57-A51B-458F-A50A-EF96237466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0271" y="1748104"/>
            <a:ext cx="7677150" cy="32861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E5F9FF6-A4E8-4B65-9393-D185A3643F50}"/>
              </a:ext>
            </a:extLst>
          </p:cNvPr>
          <p:cNvSpPr txBox="1"/>
          <p:nvPr/>
        </p:nvSpPr>
        <p:spPr>
          <a:xfrm>
            <a:off x="422787" y="5157929"/>
            <a:ext cx="8622890" cy="1569660"/>
          </a:xfrm>
          <a:prstGeom prst="rect">
            <a:avLst/>
          </a:prstGeom>
          <a:noFill/>
        </p:spPr>
        <p:txBody>
          <a:bodyPr wrap="square" rtlCol="0">
            <a:spAutoFit/>
          </a:bodyPr>
          <a:lstStyle/>
          <a:p>
            <a:r>
              <a:rPr lang="en-GB" sz="1200" dirty="0">
                <a:solidFill>
                  <a:srgbClr val="C00000"/>
                </a:solidFill>
              </a:rPr>
              <a:t>There’s one country that stands out: Costa Rica, which tops the ranking for the third time. It is the happiest and most sustainable country on Earth, according to the Happy Planet Index, is this an accurate reflection of reality? If so, what is it doing right? Also what is really happening in Bangladesh?</a:t>
            </a:r>
          </a:p>
          <a:p>
            <a:endParaRPr lang="en-GB" sz="1200" dirty="0"/>
          </a:p>
          <a:p>
            <a:r>
              <a:rPr lang="en-GB" sz="1200" dirty="0"/>
              <a:t>A recent Gallup poll found the Central American nation to have the highest level of well-being in the world. It also has some of the longest-lived people: life expectancy there is 78.5 years – older than in the US. But what places the country time and again at the top of the index is that it delivers all this health and happiness while using a mere quarter of the resources that are typically used in the Western world?</a:t>
            </a:r>
          </a:p>
        </p:txBody>
      </p:sp>
    </p:spTree>
    <p:extLst>
      <p:ext uri="{BB962C8B-B14F-4D97-AF65-F5344CB8AC3E}">
        <p14:creationId xmlns:p14="http://schemas.microsoft.com/office/powerpoint/2010/main" val="3645224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2BB718-B17E-42BC-9238-EED3DD36315E}"/>
              </a:ext>
            </a:extLst>
          </p:cNvPr>
          <p:cNvSpPr txBox="1"/>
          <p:nvPr/>
        </p:nvSpPr>
        <p:spPr>
          <a:xfrm>
            <a:off x="519288" y="242528"/>
            <a:ext cx="8378905" cy="8433078"/>
          </a:xfrm>
          <a:prstGeom prst="rect">
            <a:avLst/>
          </a:prstGeom>
          <a:noFill/>
        </p:spPr>
        <p:txBody>
          <a:bodyPr wrap="square" rtlCol="0">
            <a:spAutoFit/>
          </a:bodyPr>
          <a:lstStyle/>
          <a:p>
            <a:pPr algn="ctr"/>
            <a:r>
              <a:rPr lang="en-GB" sz="2000" b="1" dirty="0"/>
              <a:t>Case Studies of Countries Using a Wellbeing Approach to Progress</a:t>
            </a:r>
          </a:p>
          <a:p>
            <a:endParaRPr lang="en-GB" dirty="0"/>
          </a:p>
          <a:p>
            <a:endParaRPr lang="en-GB" dirty="0"/>
          </a:p>
          <a:p>
            <a:endParaRPr lang="en-GB" dirty="0"/>
          </a:p>
          <a:p>
            <a:endParaRPr lang="en-GB" dirty="0"/>
          </a:p>
          <a:p>
            <a:endParaRPr lang="en-GB" dirty="0"/>
          </a:p>
          <a:p>
            <a:r>
              <a:rPr lang="en-GB" dirty="0"/>
              <a:t>Organisation for Economic Co-operation and Development SDD/DOC(2018)</a:t>
            </a:r>
          </a:p>
          <a:p>
            <a:r>
              <a:rPr lang="en-GB" dirty="0"/>
              <a:t>Policy use of well-being metrics: Describing countries’ experiences SDD WORKING PAPER No. 94 STATISTICS AND DATA DIRECTORATE </a:t>
            </a:r>
            <a:r>
              <a:rPr lang="en-GB" dirty="0">
                <a:hlinkClick r:id="rId2"/>
              </a:rPr>
              <a:t>OECD Report</a:t>
            </a:r>
            <a:endParaRPr lang="en-GB" dirty="0"/>
          </a:p>
          <a:p>
            <a:endParaRPr lang="en-GB" dirty="0"/>
          </a:p>
          <a:p>
            <a:r>
              <a:rPr lang="en-GB" dirty="0">
                <a:hlinkClick r:id="rId3"/>
              </a:rPr>
              <a:t>New Zealand's First Wellbeing Budget </a:t>
            </a:r>
            <a:r>
              <a:rPr lang="en-GB" dirty="0"/>
              <a:t>  (New Zealand Treasury Budget Policy Statement 2019, with links for exploring the framework)</a:t>
            </a:r>
          </a:p>
          <a:p>
            <a:endParaRPr lang="en-GB" dirty="0"/>
          </a:p>
          <a:p>
            <a:endParaRPr lang="en-GB" b="1" dirty="0"/>
          </a:p>
          <a:p>
            <a:r>
              <a:rPr lang="en-GB" b="1" dirty="0"/>
              <a:t>The Sustainable Development Goals </a:t>
            </a:r>
            <a:r>
              <a:rPr lang="en-GB" dirty="0"/>
              <a:t>– require a lecture (or several) in their own right </a:t>
            </a:r>
          </a:p>
          <a:p>
            <a:endParaRPr lang="en-GB" dirty="0"/>
          </a:p>
          <a:p>
            <a:r>
              <a:rPr lang="en-GB" dirty="0"/>
              <a:t>But See </a:t>
            </a:r>
            <a:r>
              <a:rPr lang="en-GB" dirty="0">
                <a:hlinkClick r:id="rId4"/>
              </a:rPr>
              <a:t>Global SDGs Assessments: Helping or Confusing Indicators? </a:t>
            </a:r>
            <a:r>
              <a:rPr lang="en-GB" dirty="0" err="1">
                <a:hlinkClick r:id="rId4"/>
              </a:rPr>
              <a:t>Janoušková</a:t>
            </a:r>
            <a:r>
              <a:rPr lang="en-GB" dirty="0">
                <a:hlinkClick r:id="rId4"/>
              </a:rPr>
              <a:t> et al (2018)</a:t>
            </a:r>
            <a:r>
              <a:rPr lang="en-GB" dirty="0"/>
              <a:t>           </a:t>
            </a:r>
            <a:r>
              <a:rPr lang="en-GB" b="1" dirty="0">
                <a:solidFill>
                  <a:srgbClr val="FF0000"/>
                </a:solidFill>
              </a:rPr>
              <a:t>17 Goals, 169 targets, and 243 indicators!!</a:t>
            </a:r>
          </a:p>
          <a:p>
            <a:endParaRPr lang="en-GB" dirty="0"/>
          </a:p>
          <a:p>
            <a:r>
              <a:rPr lang="en-GB" dirty="0"/>
              <a:t>See: Fioramonti, et al (2019) From gross domestic product to wellbeing: How alternative indicators can help connect the new economy with the Sustainable Development Goals. The Anthropocene Review 1-16</a:t>
            </a:r>
          </a:p>
          <a:p>
            <a:endParaRPr lang="en-GB" dirty="0"/>
          </a:p>
          <a:p>
            <a:endParaRPr lang="en-GB" dirty="0"/>
          </a:p>
          <a:p>
            <a:endParaRPr lang="en-GB" dirty="0"/>
          </a:p>
          <a:p>
            <a:endParaRPr lang="en-GB" dirty="0"/>
          </a:p>
          <a:p>
            <a:endParaRPr lang="en-GB" dirty="0"/>
          </a:p>
          <a:p>
            <a:endParaRPr lang="en-GB" dirty="0"/>
          </a:p>
          <a:p>
            <a:endParaRPr lang="en-GB" dirty="0"/>
          </a:p>
        </p:txBody>
      </p:sp>
      <p:pic>
        <p:nvPicPr>
          <p:cNvPr id="3" name="Picture 2">
            <a:extLst>
              <a:ext uri="{FF2B5EF4-FFF2-40B4-BE49-F238E27FC236}">
                <a16:creationId xmlns:a16="http://schemas.microsoft.com/office/drawing/2014/main" id="{C00CFB60-5A95-4388-B7E3-60E05C9C0689}"/>
              </a:ext>
            </a:extLst>
          </p:cNvPr>
          <p:cNvPicPr>
            <a:picLocks noChangeAspect="1"/>
          </p:cNvPicPr>
          <p:nvPr/>
        </p:nvPicPr>
        <p:blipFill>
          <a:blip r:embed="rId5"/>
          <a:stretch>
            <a:fillRect/>
          </a:stretch>
        </p:blipFill>
        <p:spPr>
          <a:xfrm>
            <a:off x="643464" y="696644"/>
            <a:ext cx="1862666" cy="1241293"/>
          </a:xfrm>
          <a:prstGeom prst="rect">
            <a:avLst/>
          </a:prstGeom>
        </p:spPr>
      </p:pic>
    </p:spTree>
    <p:extLst>
      <p:ext uri="{BB962C8B-B14F-4D97-AF65-F5344CB8AC3E}">
        <p14:creationId xmlns:p14="http://schemas.microsoft.com/office/powerpoint/2010/main" val="40457668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2BB718-B17E-42BC-9238-EED3DD36315E}"/>
              </a:ext>
            </a:extLst>
          </p:cNvPr>
          <p:cNvSpPr txBox="1"/>
          <p:nvPr/>
        </p:nvSpPr>
        <p:spPr>
          <a:xfrm>
            <a:off x="167148" y="95044"/>
            <a:ext cx="8750710" cy="8940909"/>
          </a:xfrm>
          <a:prstGeom prst="rect">
            <a:avLst/>
          </a:prstGeom>
          <a:noFill/>
        </p:spPr>
        <p:txBody>
          <a:bodyPr wrap="square" rtlCol="0">
            <a:spAutoFit/>
          </a:bodyPr>
          <a:lstStyle/>
          <a:p>
            <a:pPr algn="ctr"/>
            <a:r>
              <a:rPr lang="en-GB" sz="2000" b="1" dirty="0"/>
              <a:t>Case Studies of Countries Using a Wellbeing Approach to Progress</a:t>
            </a:r>
          </a:p>
          <a:p>
            <a:endParaRPr lang="en-GB" sz="2000" b="1" dirty="0"/>
          </a:p>
          <a:p>
            <a:r>
              <a:rPr lang="en-GB" sz="2000" b="1" dirty="0"/>
              <a:t>The ‘Nordic Model’</a:t>
            </a:r>
          </a:p>
          <a:p>
            <a:endParaRPr lang="en-GB" sz="2000" dirty="0"/>
          </a:p>
          <a:p>
            <a:r>
              <a:rPr lang="en-GB" sz="2000" dirty="0"/>
              <a:t>See </a:t>
            </a:r>
            <a:r>
              <a:rPr lang="en-GB" sz="2000" dirty="0" err="1">
                <a:hlinkClick r:id="rId2"/>
              </a:rPr>
              <a:t>Witozek</a:t>
            </a:r>
            <a:r>
              <a:rPr lang="en-GB" sz="2000" dirty="0">
                <a:hlinkClick r:id="rId2"/>
              </a:rPr>
              <a:t> and </a:t>
            </a:r>
            <a:r>
              <a:rPr lang="en-GB" sz="2000" dirty="0" err="1">
                <a:hlinkClick r:id="rId2"/>
              </a:rPr>
              <a:t>Midtunn</a:t>
            </a:r>
            <a:r>
              <a:rPr lang="en-GB" sz="2000" dirty="0">
                <a:hlinkClick r:id="rId2"/>
              </a:rPr>
              <a:t> (Eds.) (2018) Sustainable Modernity the Nordic model and beyond </a:t>
            </a:r>
            <a:endParaRPr lang="en-GB" sz="2000" dirty="0"/>
          </a:p>
          <a:p>
            <a:endParaRPr lang="en-GB" sz="2000" dirty="0"/>
          </a:p>
          <a:p>
            <a:r>
              <a:rPr lang="en-GB" sz="1500" dirty="0"/>
              <a:t>‘Using Nordic welfare states as its laboratory, Sustainable Modernity combines</a:t>
            </a:r>
          </a:p>
          <a:p>
            <a:r>
              <a:rPr lang="en-GB" sz="1500" dirty="0"/>
              <a:t>evolutionary and socio-cultural perspectives to illuminate the mainsprings of</a:t>
            </a:r>
          </a:p>
          <a:p>
            <a:r>
              <a:rPr lang="en-GB" sz="1500" dirty="0"/>
              <a:t>what the authors call the “well-being society”. …… the socially sustainable Nordic modernity should be approached as an integrated and tightly orchestrated ecosystem based on a complex interplay of cooperative and competitive strategies within and across several domains:  normative-cultural, socio-political and redistributive justice’</a:t>
            </a:r>
          </a:p>
          <a:p>
            <a:endParaRPr lang="en-GB" sz="1500" dirty="0"/>
          </a:p>
          <a:p>
            <a:r>
              <a:rPr lang="en-GB" sz="1500" dirty="0"/>
              <a:t>But not everything is as rosy as it might first seem. </a:t>
            </a:r>
          </a:p>
          <a:p>
            <a:r>
              <a:rPr lang="en-GB" sz="1500" dirty="0"/>
              <a:t>If we look at carbon emissions per capita, some Scandinavian countries are ranked quite high - Norway is in 24th place and Finland in 26th compared to the UK’s 47th, and on the WWF’s scale of ecological impact across carbon, grazing land, cropland, fishing ground, forests and built-up land, Denmark, Finland, Norway and Sweden are all near the top of the chart, consuming considerably more than the world average per capita. In other words, citizens of these countries – just like all nations in the global north - are consuming resources at a rate that would require several Earths to sustain. Part of the problem is that the Scandinavian nations (with the possible exception of Denmark) have based their economic success on extractive industries – whether it’s Norway’s oil, Sweden’s iron ore or Finland’s forests, creating huge carbon footprints.</a:t>
            </a:r>
          </a:p>
          <a:p>
            <a:r>
              <a:rPr lang="en-GB" sz="1500" dirty="0"/>
              <a:t>Henrietta Moore Guardian News Report 1st Dec 2014</a:t>
            </a:r>
          </a:p>
          <a:p>
            <a:endParaRPr lang="en-GB" sz="1600" dirty="0"/>
          </a:p>
          <a:p>
            <a:endParaRPr lang="en-GB" sz="20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986974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0" end="1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1" end="1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26F500-01BA-421E-9A8F-8F1C4DC3AB74}"/>
              </a:ext>
            </a:extLst>
          </p:cNvPr>
          <p:cNvSpPr txBox="1"/>
          <p:nvPr/>
        </p:nvSpPr>
        <p:spPr>
          <a:xfrm>
            <a:off x="248357" y="109609"/>
            <a:ext cx="8681154" cy="7294305"/>
          </a:xfrm>
          <a:prstGeom prst="rect">
            <a:avLst/>
          </a:prstGeom>
          <a:noFill/>
        </p:spPr>
        <p:txBody>
          <a:bodyPr wrap="square" rtlCol="0">
            <a:spAutoFit/>
          </a:bodyPr>
          <a:lstStyle/>
          <a:p>
            <a:pPr algn="ctr"/>
            <a:r>
              <a:rPr lang="en-GB" sz="2400" b="1" dirty="0">
                <a:solidFill>
                  <a:srgbClr val="C00000"/>
                </a:solidFill>
              </a:rPr>
              <a:t>Should an Alternative to GDP be based on ‘systemic principles’ and come from the Grassroots Level?</a:t>
            </a:r>
          </a:p>
          <a:p>
            <a:pPr algn="ctr"/>
            <a:r>
              <a:rPr lang="en-GB" sz="2400" b="1" dirty="0">
                <a:solidFill>
                  <a:srgbClr val="C00000"/>
                </a:solidFill>
              </a:rPr>
              <a:t> </a:t>
            </a:r>
            <a:r>
              <a:rPr lang="en-GB" sz="2400" b="1" dirty="0"/>
              <a:t>e.g. of The Community Level - The Ecovillages Network</a:t>
            </a:r>
          </a:p>
          <a:p>
            <a:endParaRPr lang="en-GB" dirty="0"/>
          </a:p>
          <a:p>
            <a:r>
              <a:rPr lang="en-GB" dirty="0"/>
              <a:t>The Ecovillage Map of Regeneration and Ecovillage Principles provide a map of crucial areas of attention when implementing ecovillage lifestyles for positive transformation.  </a:t>
            </a:r>
            <a:r>
              <a:rPr lang="en-GB" dirty="0">
                <a:hlinkClick r:id="rId2"/>
              </a:rPr>
              <a:t>Map of Regeneration Overview </a:t>
            </a:r>
            <a:endParaRPr lang="en-GB" dirty="0"/>
          </a:p>
          <a:p>
            <a:endParaRPr lang="en-GB" dirty="0"/>
          </a:p>
          <a:p>
            <a:pPr algn="l"/>
            <a:r>
              <a:rPr lang="en-GB" b="1" i="0" dirty="0">
                <a:solidFill>
                  <a:srgbClr val="2E2F33"/>
                </a:solidFill>
                <a:effectLst/>
                <a:latin typeface="Ubuntu"/>
              </a:rPr>
              <a:t>Map of Regeneration Overview</a:t>
            </a:r>
          </a:p>
          <a:p>
            <a:pPr algn="l"/>
            <a:r>
              <a:rPr lang="en-GB" b="1" i="0" dirty="0">
                <a:solidFill>
                  <a:srgbClr val="2E2F33"/>
                </a:solidFill>
                <a:effectLst/>
                <a:latin typeface="Ubuntu"/>
              </a:rPr>
              <a:t>Social</a:t>
            </a:r>
          </a:p>
          <a:p>
            <a:pPr algn="l"/>
            <a:r>
              <a:rPr lang="en-GB" b="0" i="0" dirty="0" err="1">
                <a:solidFill>
                  <a:srgbClr val="2E2F33"/>
                </a:solidFill>
                <a:effectLst/>
                <a:latin typeface="Open Sans"/>
              </a:rPr>
              <a:t>Ecovillagers</a:t>
            </a:r>
            <a:r>
              <a:rPr lang="en-GB" b="0" i="0" dirty="0">
                <a:solidFill>
                  <a:srgbClr val="2E2F33"/>
                </a:solidFill>
                <a:effectLst/>
                <a:latin typeface="Open Sans"/>
              </a:rPr>
              <a:t> work to build trust, collaboration and openness between people, and to make sure they feel empowered, seen and heard. Ecovillages often provide a sense of belonging through community relationships, common projects, shared goals, and social processes, but do not demand that everyone is the same – unity and strength through diversity is important to the ecovillage movement</a:t>
            </a:r>
          </a:p>
          <a:p>
            <a:pPr algn="l"/>
            <a:endParaRPr lang="en-GB" dirty="0">
              <a:solidFill>
                <a:srgbClr val="2E2F33"/>
              </a:solidFill>
              <a:latin typeface="Open Sans"/>
            </a:endParaRPr>
          </a:p>
          <a:p>
            <a:pPr algn="l"/>
            <a:r>
              <a:rPr lang="en-GB" b="1" i="0" dirty="0">
                <a:solidFill>
                  <a:srgbClr val="2E2F33"/>
                </a:solidFill>
                <a:effectLst/>
                <a:latin typeface="Ubuntu"/>
              </a:rPr>
              <a:t>Culture</a:t>
            </a:r>
          </a:p>
          <a:p>
            <a:pPr algn="l"/>
            <a:r>
              <a:rPr lang="en-GB" b="0" i="0" dirty="0">
                <a:solidFill>
                  <a:srgbClr val="2E2F33"/>
                </a:solidFill>
                <a:effectLst/>
                <a:latin typeface="Open Sans"/>
              </a:rPr>
              <a:t>Ecovillages aim to build or regenerate diverse cultures that support people to empower and care for each other, their communities and the planet. Many actively engage with practices that encourage people to feel deeply connected to each other, to the planet, and to themselves. Celebration, art, dance and other forms of creative expression are often embraced as central to thriving human life and communities</a:t>
            </a:r>
          </a:p>
          <a:p>
            <a:pPr algn="l"/>
            <a:endParaRPr lang="en-GB" b="0" i="0" dirty="0">
              <a:solidFill>
                <a:srgbClr val="2E2F33"/>
              </a:solidFill>
              <a:effectLst/>
              <a:latin typeface="Open Sans"/>
            </a:endParaRPr>
          </a:p>
          <a:p>
            <a:endParaRPr lang="en-GB" dirty="0"/>
          </a:p>
        </p:txBody>
      </p:sp>
    </p:spTree>
    <p:extLst>
      <p:ext uri="{BB962C8B-B14F-4D97-AF65-F5344CB8AC3E}">
        <p14:creationId xmlns:p14="http://schemas.microsoft.com/office/powerpoint/2010/main" val="2845235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9" end="9"/>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26F500-01BA-421E-9A8F-8F1C4DC3AB74}"/>
              </a:ext>
            </a:extLst>
          </p:cNvPr>
          <p:cNvSpPr txBox="1"/>
          <p:nvPr/>
        </p:nvSpPr>
        <p:spPr>
          <a:xfrm>
            <a:off x="259644" y="187175"/>
            <a:ext cx="8648382" cy="6186309"/>
          </a:xfrm>
          <a:prstGeom prst="rect">
            <a:avLst/>
          </a:prstGeom>
          <a:noFill/>
        </p:spPr>
        <p:txBody>
          <a:bodyPr wrap="square" rtlCol="0">
            <a:spAutoFit/>
          </a:bodyPr>
          <a:lstStyle/>
          <a:p>
            <a:pPr algn="ctr"/>
            <a:r>
              <a:rPr lang="en-GB" sz="2400" b="1" dirty="0"/>
              <a:t>At the Community Level e.g. The Ecovillages Network</a:t>
            </a:r>
          </a:p>
          <a:p>
            <a:pPr algn="l"/>
            <a:r>
              <a:rPr lang="en-GB" sz="1600" b="1" i="0" dirty="0">
                <a:solidFill>
                  <a:srgbClr val="2E2F33"/>
                </a:solidFill>
                <a:effectLst/>
                <a:latin typeface="Ubuntu"/>
              </a:rPr>
              <a:t>Ecology</a:t>
            </a:r>
          </a:p>
          <a:p>
            <a:pPr algn="l"/>
            <a:r>
              <a:rPr lang="en-GB" sz="1600" b="0" i="0" dirty="0">
                <a:solidFill>
                  <a:srgbClr val="2E2F33"/>
                </a:solidFill>
                <a:effectLst/>
                <a:latin typeface="Open Sans"/>
              </a:rPr>
              <a:t>Ecovillages aim to access food, shelter, water and energy in ways that respect the cycles of nature. They aim to integrate human with the rest of nature in ways that increase biodiversity and regenerate ecosystems, and that give people a chance to experience their interdependence with systems and cycles of life on a direct and daily basis</a:t>
            </a:r>
          </a:p>
          <a:p>
            <a:pPr algn="l"/>
            <a:endParaRPr lang="en-GB" sz="1600" b="0" i="0" dirty="0">
              <a:solidFill>
                <a:srgbClr val="2E2F33"/>
              </a:solidFill>
              <a:effectLst/>
              <a:latin typeface="Open Sans"/>
            </a:endParaRPr>
          </a:p>
          <a:p>
            <a:pPr algn="l"/>
            <a:r>
              <a:rPr lang="en-GB" sz="1600" b="1" i="0" dirty="0">
                <a:solidFill>
                  <a:srgbClr val="2E2F33"/>
                </a:solidFill>
                <a:effectLst/>
                <a:latin typeface="Ubuntu"/>
              </a:rPr>
              <a:t>Economy</a:t>
            </a:r>
          </a:p>
          <a:p>
            <a:pPr algn="l"/>
            <a:r>
              <a:rPr lang="en-GB" sz="1600" b="0" i="0" dirty="0">
                <a:solidFill>
                  <a:srgbClr val="2E2F33"/>
                </a:solidFill>
                <a:effectLst/>
                <a:latin typeface="Open Sans"/>
              </a:rPr>
              <a:t>Ecovillages aim to build economic practices and systems that contribute to sharing of resources, mutual support, and strong local economies and networks that serve the needs of local people and ecosystems. Most ecovillages actively work to provide sustainable alternatives to the mainstream economy and monetary system, and reclaim ways of thinking about wealth and progress that include all aspects of life. Local currencies, sharing, social entrepreneurship, circular economy and collaborative forms of ownership are central to many ecovillages</a:t>
            </a:r>
          </a:p>
          <a:p>
            <a:pPr algn="l"/>
            <a:endParaRPr lang="en-GB" sz="1600" b="0" i="0" dirty="0">
              <a:solidFill>
                <a:srgbClr val="2E2F33"/>
              </a:solidFill>
              <a:effectLst/>
              <a:latin typeface="Open Sans"/>
            </a:endParaRPr>
          </a:p>
          <a:p>
            <a:pPr algn="l"/>
            <a:r>
              <a:rPr lang="en-GB" sz="1600" b="1" i="0" dirty="0">
                <a:solidFill>
                  <a:srgbClr val="2E2F33"/>
                </a:solidFill>
                <a:effectLst/>
                <a:latin typeface="Ubuntu"/>
              </a:rPr>
              <a:t>Integral Design</a:t>
            </a:r>
          </a:p>
          <a:p>
            <a:pPr algn="l"/>
            <a:r>
              <a:rPr lang="en-GB" sz="1600" b="0" i="0" dirty="0">
                <a:solidFill>
                  <a:srgbClr val="2E2F33"/>
                </a:solidFill>
                <a:effectLst/>
                <a:latin typeface="Open Sans"/>
              </a:rPr>
              <a:t>Some principles apply to all Areas of Regeneration, and help bring them together in holistic designs for resilient communities and systems. In GEN, the integral design approach to design and regeneration is paired with a strong focus on collaboration and participation. This means that the principles of integral design are put into practice in ways that actively include everyone concerned and encourage transparency at every level</a:t>
            </a:r>
          </a:p>
          <a:p>
            <a:pPr algn="l"/>
            <a:endParaRPr lang="en-GB" b="0" i="0" dirty="0">
              <a:solidFill>
                <a:srgbClr val="2E2F33"/>
              </a:solidFill>
              <a:effectLst/>
              <a:latin typeface="Open Sans"/>
            </a:endParaRPr>
          </a:p>
          <a:p>
            <a:endParaRPr lang="en-GB" dirty="0"/>
          </a:p>
        </p:txBody>
      </p:sp>
      <p:sp>
        <p:nvSpPr>
          <p:cNvPr id="3" name="TextBox 2">
            <a:extLst>
              <a:ext uri="{FF2B5EF4-FFF2-40B4-BE49-F238E27FC236}">
                <a16:creationId xmlns:a16="http://schemas.microsoft.com/office/drawing/2014/main" id="{1ECBB0C3-7F2D-4A97-9DA8-1132281594DA}"/>
              </a:ext>
            </a:extLst>
          </p:cNvPr>
          <p:cNvSpPr txBox="1"/>
          <p:nvPr/>
        </p:nvSpPr>
        <p:spPr>
          <a:xfrm>
            <a:off x="259644" y="5858931"/>
            <a:ext cx="8648382" cy="646331"/>
          </a:xfrm>
          <a:prstGeom prst="rect">
            <a:avLst/>
          </a:prstGeom>
          <a:noFill/>
        </p:spPr>
        <p:txBody>
          <a:bodyPr wrap="square" rtlCol="0">
            <a:spAutoFit/>
          </a:bodyPr>
          <a:lstStyle/>
          <a:p>
            <a:r>
              <a:rPr lang="en-GB" b="1" dirty="0">
                <a:solidFill>
                  <a:srgbClr val="C00000"/>
                </a:solidFill>
              </a:rPr>
              <a:t>Could this approach be promoted and adopted widely or is it too challenging a vision for most people / communities? </a:t>
            </a:r>
          </a:p>
        </p:txBody>
      </p:sp>
    </p:spTree>
    <p:extLst>
      <p:ext uri="{BB962C8B-B14F-4D97-AF65-F5344CB8AC3E}">
        <p14:creationId xmlns:p14="http://schemas.microsoft.com/office/powerpoint/2010/main" val="2131050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734</TotalTime>
  <Words>3688</Words>
  <Application>Microsoft Office PowerPoint</Application>
  <PresentationFormat>On-screen Show (4:3)</PresentationFormat>
  <Paragraphs>354</Paragraphs>
  <Slides>32</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Arial</vt:lpstr>
      <vt:lpstr>Calibri</vt:lpstr>
      <vt:lpstr>Calibri Light</vt:lpstr>
      <vt:lpstr>Garamond</vt:lpstr>
      <vt:lpstr>Neue Helvetica W01</vt:lpstr>
      <vt:lpstr>Open Sans</vt:lpstr>
      <vt:lpstr>Tahoma</vt:lpstr>
      <vt:lpstr>Ubuntu</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Life satisfaction and relative social value </vt:lpstr>
      <vt:lpstr>What is well-being?</vt:lpstr>
      <vt:lpstr>PowerPoint Presentation</vt:lpstr>
      <vt:lpstr>Subjective Wellbeing  </vt:lpstr>
      <vt:lpstr>Eudaimonia or flourishing</vt:lpstr>
      <vt:lpstr>Development of psychological well-being models           - refer to qualities / character of the Individual</vt:lpstr>
      <vt:lpstr>Objective List Accounts  (e.g. Rawls, 1971)</vt:lpstr>
      <vt:lpstr>Examples of possible domains of wellbeing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Leah</dc:creator>
  <cp:lastModifiedBy>John Leah</cp:lastModifiedBy>
  <cp:revision>132</cp:revision>
  <dcterms:created xsi:type="dcterms:W3CDTF">2020-12-02T16:07:19Z</dcterms:created>
  <dcterms:modified xsi:type="dcterms:W3CDTF">2022-01-28T11:39:33Z</dcterms:modified>
</cp:coreProperties>
</file>