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8CF5F6-7E30-4253-BEDC-D4943EFF31AE}" v="21" dt="2026-10-02T11:07:02.4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66" d="100"/>
          <a:sy n="66" d="100"/>
        </p:scale>
        <p:origin x="1301" y="413"/>
      </p:cViewPr>
      <p:guideLst/>
    </p:cSldViewPr>
  </p:slideViewPr>
  <p:notesTextViewPr>
    <p:cViewPr>
      <p:scale>
        <a:sx n="115" d="100"/>
        <a:sy n="11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 lad" userId="2b853b21d42dbec1" providerId="LiveId" clId="{8F094C08-567A-4FDE-ACE8-AD8CE43AE848}"/>
    <pc:docChg chg="undo custSel modSld">
      <pc:chgData name="jay lad" userId="2b853b21d42dbec1" providerId="LiveId" clId="{8F094C08-567A-4FDE-ACE8-AD8CE43AE848}" dt="2026-10-02T16:34:07.037" v="206" actId="20577"/>
      <pc:docMkLst>
        <pc:docMk/>
      </pc:docMkLst>
      <pc:sldChg chg="addSp delSp modSp mod modNotesTx">
        <pc:chgData name="jay lad" userId="2b853b21d42dbec1" providerId="LiveId" clId="{8F094C08-567A-4FDE-ACE8-AD8CE43AE848}" dt="2026-10-02T15:44:28.747" v="112" actId="478"/>
        <pc:sldMkLst>
          <pc:docMk/>
          <pc:sldMk cId="0" sldId="257"/>
        </pc:sldMkLst>
        <pc:spChg chg="del">
          <ac:chgData name="jay lad" userId="2b853b21d42dbec1" providerId="LiveId" clId="{8F094C08-567A-4FDE-ACE8-AD8CE43AE848}" dt="2026-10-02T15:44:28.747" v="112" actId="478"/>
          <ac:spMkLst>
            <pc:docMk/>
            <pc:sldMk cId="0" sldId="257"/>
            <ac:spMk id="6" creationId="{00000000-0000-0000-0000-000000000000}"/>
          </ac:spMkLst>
        </pc:spChg>
        <pc:spChg chg="add mod">
          <ac:chgData name="jay lad" userId="2b853b21d42dbec1" providerId="LiveId" clId="{8F094C08-567A-4FDE-ACE8-AD8CE43AE848}" dt="2026-10-02T10:12:06.344" v="2" actId="1076"/>
          <ac:spMkLst>
            <pc:docMk/>
            <pc:sldMk cId="0" sldId="257"/>
            <ac:spMk id="8" creationId="{9BDA49B0-BB1D-A343-0458-5BEB326189AC}"/>
          </ac:spMkLst>
        </pc:spChg>
        <pc:spChg chg="add mod">
          <ac:chgData name="jay lad" userId="2b853b21d42dbec1" providerId="LiveId" clId="{8F094C08-567A-4FDE-ACE8-AD8CE43AE848}" dt="2026-10-02T10:12:06.344" v="2" actId="1076"/>
          <ac:spMkLst>
            <pc:docMk/>
            <pc:sldMk cId="0" sldId="257"/>
            <ac:spMk id="9" creationId="{87CAB4EC-6726-156B-7D88-D12D19BAFB6E}"/>
          </ac:spMkLst>
        </pc:spChg>
        <pc:spChg chg="add del mod">
          <ac:chgData name="jay lad" userId="2b853b21d42dbec1" providerId="LiveId" clId="{8F094C08-567A-4FDE-ACE8-AD8CE43AE848}" dt="2026-10-02T10:13:12.028" v="73" actId="20577"/>
          <ac:spMkLst>
            <pc:docMk/>
            <pc:sldMk cId="0" sldId="257"/>
            <ac:spMk id="10" creationId="{BCD88AB0-A479-F6F6-BBE6-C2E70EE87ECA}"/>
          </ac:spMkLst>
        </pc:spChg>
        <pc:spChg chg="add mod">
          <ac:chgData name="jay lad" userId="2b853b21d42dbec1" providerId="LiveId" clId="{8F094C08-567A-4FDE-ACE8-AD8CE43AE848}" dt="2026-10-02T10:12:06.344" v="2" actId="1076"/>
          <ac:spMkLst>
            <pc:docMk/>
            <pc:sldMk cId="0" sldId="257"/>
            <ac:spMk id="11" creationId="{E46AC02F-5868-6424-A830-FC68562D1FB8}"/>
          </ac:spMkLst>
        </pc:spChg>
        <pc:spChg chg="add mod">
          <ac:chgData name="jay lad" userId="2b853b21d42dbec1" providerId="LiveId" clId="{8F094C08-567A-4FDE-ACE8-AD8CE43AE848}" dt="2026-10-02T10:12:06.344" v="2" actId="1076"/>
          <ac:spMkLst>
            <pc:docMk/>
            <pc:sldMk cId="0" sldId="257"/>
            <ac:spMk id="12" creationId="{418480A3-7AFF-841C-93BC-4F5494C8D92E}"/>
          </ac:spMkLst>
        </pc:spChg>
        <pc:spChg chg="add mod">
          <ac:chgData name="jay lad" userId="2b853b21d42dbec1" providerId="LiveId" clId="{8F094C08-567A-4FDE-ACE8-AD8CE43AE848}" dt="2026-10-02T10:12:06.344" v="2" actId="1076"/>
          <ac:spMkLst>
            <pc:docMk/>
            <pc:sldMk cId="0" sldId="257"/>
            <ac:spMk id="13" creationId="{BD20229D-1476-762D-6DA8-B247103BA637}"/>
          </ac:spMkLst>
        </pc:spChg>
        <pc:spChg chg="add del mod">
          <ac:chgData name="jay lad" userId="2b853b21d42dbec1" providerId="LiveId" clId="{8F094C08-567A-4FDE-ACE8-AD8CE43AE848}" dt="2026-10-02T10:13:11.521" v="72" actId="478"/>
          <ac:spMkLst>
            <pc:docMk/>
            <pc:sldMk cId="0" sldId="257"/>
            <ac:spMk id="15" creationId="{BA59F7BC-A148-D312-AB83-3437E9D8E57D}"/>
          </ac:spMkLst>
        </pc:spChg>
        <pc:spChg chg="add mod">
          <ac:chgData name="jay lad" userId="2b853b21d42dbec1" providerId="LiveId" clId="{8F094C08-567A-4FDE-ACE8-AD8CE43AE848}" dt="2026-10-02T10:12:06.344" v="2" actId="1076"/>
          <ac:spMkLst>
            <pc:docMk/>
            <pc:sldMk cId="0" sldId="257"/>
            <ac:spMk id="18" creationId="{FDE9A15F-3C27-4D79-72D9-A138C3F07093}"/>
          </ac:spMkLst>
        </pc:spChg>
        <pc:spChg chg="add mod">
          <ac:chgData name="jay lad" userId="2b853b21d42dbec1" providerId="LiveId" clId="{8F094C08-567A-4FDE-ACE8-AD8CE43AE848}" dt="2026-10-02T10:12:06.344" v="2" actId="1076"/>
          <ac:spMkLst>
            <pc:docMk/>
            <pc:sldMk cId="0" sldId="257"/>
            <ac:spMk id="19" creationId="{72053776-BE7C-BA82-E092-00C935400649}"/>
          </ac:spMkLst>
        </pc:spChg>
        <pc:spChg chg="add del mod">
          <ac:chgData name="jay lad" userId="2b853b21d42dbec1" providerId="LiveId" clId="{8F094C08-567A-4FDE-ACE8-AD8CE43AE848}" dt="2026-10-02T10:13:10.588" v="70" actId="20577"/>
          <ac:spMkLst>
            <pc:docMk/>
            <pc:sldMk cId="0" sldId="257"/>
            <ac:spMk id="20" creationId="{79279FE7-A891-EA8B-7130-AB99B7965B81}"/>
          </ac:spMkLst>
        </pc:spChg>
        <pc:spChg chg="add mod">
          <ac:chgData name="jay lad" userId="2b853b21d42dbec1" providerId="LiveId" clId="{8F094C08-567A-4FDE-ACE8-AD8CE43AE848}" dt="2026-10-02T10:12:06.344" v="2" actId="1076"/>
          <ac:spMkLst>
            <pc:docMk/>
            <pc:sldMk cId="0" sldId="257"/>
            <ac:spMk id="21" creationId="{B18F4C91-2217-CC78-1C07-95AA55A4A064}"/>
          </ac:spMkLst>
        </pc:spChg>
        <pc:spChg chg="add del mod">
          <ac:chgData name="jay lad" userId="2b853b21d42dbec1" providerId="LiveId" clId="{8F094C08-567A-4FDE-ACE8-AD8CE43AE848}" dt="2026-10-02T10:13:10.032" v="68" actId="20577"/>
          <ac:spMkLst>
            <pc:docMk/>
            <pc:sldMk cId="0" sldId="257"/>
            <ac:spMk id="25" creationId="{AD2E4516-4E7C-B538-BF11-F8ADCA63130B}"/>
          </ac:spMkLst>
        </pc:spChg>
        <pc:picChg chg="del">
          <ac:chgData name="jay lad" userId="2b853b21d42dbec1" providerId="LiveId" clId="{8F094C08-567A-4FDE-ACE8-AD8CE43AE848}" dt="2026-10-02T10:06:30.641" v="0" actId="478"/>
          <ac:picMkLst>
            <pc:docMk/>
            <pc:sldMk cId="0" sldId="257"/>
            <ac:picMk id="4" creationId="{00000000-0000-0000-0000-000000000000}"/>
          </ac:picMkLst>
        </pc:picChg>
      </pc:sldChg>
      <pc:sldChg chg="delSp mod">
        <pc:chgData name="jay lad" userId="2b853b21d42dbec1" providerId="LiveId" clId="{8F094C08-567A-4FDE-ACE8-AD8CE43AE848}" dt="2026-10-02T15:44:22.517" v="111" actId="478"/>
        <pc:sldMkLst>
          <pc:docMk/>
          <pc:sldMk cId="0" sldId="258"/>
        </pc:sldMkLst>
        <pc:spChg chg="del">
          <ac:chgData name="jay lad" userId="2b853b21d42dbec1" providerId="LiveId" clId="{8F094C08-567A-4FDE-ACE8-AD8CE43AE848}" dt="2026-10-02T15:44:22.517" v="111" actId="478"/>
          <ac:spMkLst>
            <pc:docMk/>
            <pc:sldMk cId="0" sldId="258"/>
            <ac:spMk id="6" creationId="{00000000-0000-0000-0000-000000000000}"/>
          </ac:spMkLst>
        </pc:spChg>
      </pc:sldChg>
      <pc:sldChg chg="delSp modSp mod">
        <pc:chgData name="jay lad" userId="2b853b21d42dbec1" providerId="LiveId" clId="{8F094C08-567A-4FDE-ACE8-AD8CE43AE848}" dt="2026-10-02T15:44:16.980" v="110" actId="478"/>
        <pc:sldMkLst>
          <pc:docMk/>
          <pc:sldMk cId="0" sldId="259"/>
        </pc:sldMkLst>
        <pc:spChg chg="mod">
          <ac:chgData name="jay lad" userId="2b853b21d42dbec1" providerId="LiveId" clId="{8F094C08-567A-4FDE-ACE8-AD8CE43AE848}" dt="2026-10-02T14:24:54.265" v="94" actId="20577"/>
          <ac:spMkLst>
            <pc:docMk/>
            <pc:sldMk cId="0" sldId="259"/>
            <ac:spMk id="6" creationId="{00000000-0000-0000-0000-000000000000}"/>
          </ac:spMkLst>
        </pc:spChg>
        <pc:spChg chg="del">
          <ac:chgData name="jay lad" userId="2b853b21d42dbec1" providerId="LiveId" clId="{8F094C08-567A-4FDE-ACE8-AD8CE43AE848}" dt="2026-10-02T15:44:16.980" v="110" actId="478"/>
          <ac:spMkLst>
            <pc:docMk/>
            <pc:sldMk cId="0" sldId="259"/>
            <ac:spMk id="9" creationId="{00000000-0000-0000-0000-000000000000}"/>
          </ac:spMkLst>
        </pc:spChg>
      </pc:sldChg>
      <pc:sldChg chg="delSp modSp mod">
        <pc:chgData name="jay lad" userId="2b853b21d42dbec1" providerId="LiveId" clId="{8F094C08-567A-4FDE-ACE8-AD8CE43AE848}" dt="2026-10-02T16:22:59.157" v="159" actId="20577"/>
        <pc:sldMkLst>
          <pc:docMk/>
          <pc:sldMk cId="0" sldId="260"/>
        </pc:sldMkLst>
        <pc:spChg chg="mod">
          <ac:chgData name="jay lad" userId="2b853b21d42dbec1" providerId="LiveId" clId="{8F094C08-567A-4FDE-ACE8-AD8CE43AE848}" dt="2026-10-02T16:22:59.157" v="159" actId="20577"/>
          <ac:spMkLst>
            <pc:docMk/>
            <pc:sldMk cId="0" sldId="260"/>
            <ac:spMk id="2" creationId="{00000000-0000-0000-0000-000000000000}"/>
          </ac:spMkLst>
        </pc:spChg>
        <pc:spChg chg="mod">
          <ac:chgData name="jay lad" userId="2b853b21d42dbec1" providerId="LiveId" clId="{8F094C08-567A-4FDE-ACE8-AD8CE43AE848}" dt="2026-10-02T14:27:40.021" v="103" actId="20577"/>
          <ac:spMkLst>
            <pc:docMk/>
            <pc:sldMk cId="0" sldId="260"/>
            <ac:spMk id="3" creationId="{00000000-0000-0000-0000-000000000000}"/>
          </ac:spMkLst>
        </pc:spChg>
        <pc:spChg chg="del mod">
          <ac:chgData name="jay lad" userId="2b853b21d42dbec1" providerId="LiveId" clId="{8F094C08-567A-4FDE-ACE8-AD8CE43AE848}" dt="2026-10-02T15:43:53.187" v="105" actId="478"/>
          <ac:spMkLst>
            <pc:docMk/>
            <pc:sldMk cId="0" sldId="260"/>
            <ac:spMk id="5" creationId="{00000000-0000-0000-0000-000000000000}"/>
          </ac:spMkLst>
        </pc:spChg>
        <pc:spChg chg="del">
          <ac:chgData name="jay lad" userId="2b853b21d42dbec1" providerId="LiveId" clId="{8F094C08-567A-4FDE-ACE8-AD8CE43AE848}" dt="2026-10-02T15:44:11.244" v="109" actId="478"/>
          <ac:spMkLst>
            <pc:docMk/>
            <pc:sldMk cId="0" sldId="260"/>
            <ac:spMk id="6" creationId="{00000000-0000-0000-0000-000000000000}"/>
          </ac:spMkLst>
        </pc:spChg>
      </pc:sldChg>
      <pc:sldChg chg="delSp modSp mod">
        <pc:chgData name="jay lad" userId="2b853b21d42dbec1" providerId="LiveId" clId="{8F094C08-567A-4FDE-ACE8-AD8CE43AE848}" dt="2026-10-02T15:44:06.778" v="108" actId="478"/>
        <pc:sldMkLst>
          <pc:docMk/>
          <pc:sldMk cId="0" sldId="261"/>
        </pc:sldMkLst>
        <pc:spChg chg="del">
          <ac:chgData name="jay lad" userId="2b853b21d42dbec1" providerId="LiveId" clId="{8F094C08-567A-4FDE-ACE8-AD8CE43AE848}" dt="2026-10-02T15:43:59.776" v="106" actId="478"/>
          <ac:spMkLst>
            <pc:docMk/>
            <pc:sldMk cId="0" sldId="261"/>
            <ac:spMk id="5" creationId="{00000000-0000-0000-0000-000000000000}"/>
          </ac:spMkLst>
        </pc:spChg>
        <pc:spChg chg="del mod">
          <ac:chgData name="jay lad" userId="2b853b21d42dbec1" providerId="LiveId" clId="{8F094C08-567A-4FDE-ACE8-AD8CE43AE848}" dt="2026-10-02T15:44:06.778" v="108" actId="478"/>
          <ac:spMkLst>
            <pc:docMk/>
            <pc:sldMk cId="0" sldId="261"/>
            <ac:spMk id="6" creationId="{00000000-0000-0000-0000-000000000000}"/>
          </ac:spMkLst>
        </pc:spChg>
      </pc:sldChg>
      <pc:sldChg chg="delSp modSp mod">
        <pc:chgData name="jay lad" userId="2b853b21d42dbec1" providerId="LiveId" clId="{8F094C08-567A-4FDE-ACE8-AD8CE43AE848}" dt="2026-10-02T16:34:07.037" v="206" actId="20577"/>
        <pc:sldMkLst>
          <pc:docMk/>
          <pc:sldMk cId="0" sldId="262"/>
        </pc:sldMkLst>
        <pc:spChg chg="mod">
          <ac:chgData name="jay lad" userId="2b853b21d42dbec1" providerId="LiveId" clId="{8F094C08-567A-4FDE-ACE8-AD8CE43AE848}" dt="2026-10-02T16:25:02.522" v="187" actId="20577"/>
          <ac:spMkLst>
            <pc:docMk/>
            <pc:sldMk cId="0" sldId="262"/>
            <ac:spMk id="2" creationId="{00000000-0000-0000-0000-000000000000}"/>
          </ac:spMkLst>
        </pc:spChg>
        <pc:spChg chg="mod">
          <ac:chgData name="jay lad" userId="2b853b21d42dbec1" providerId="LiveId" clId="{8F094C08-567A-4FDE-ACE8-AD8CE43AE848}" dt="2026-10-02T16:34:07.037" v="206" actId="20577"/>
          <ac:spMkLst>
            <pc:docMk/>
            <pc:sldMk cId="0" sldId="262"/>
            <ac:spMk id="3" creationId="{00000000-0000-0000-0000-000000000000}"/>
          </ac:spMkLst>
        </pc:spChg>
        <pc:spChg chg="del">
          <ac:chgData name="jay lad" userId="2b853b21d42dbec1" providerId="LiveId" clId="{8F094C08-567A-4FDE-ACE8-AD8CE43AE848}" dt="2026-10-02T15:44:44.620" v="114" actId="478"/>
          <ac:spMkLst>
            <pc:docMk/>
            <pc:sldMk cId="0" sldId="262"/>
            <ac:spMk id="5" creationId="{00000000-0000-0000-0000-000000000000}"/>
          </ac:spMkLst>
        </pc:spChg>
        <pc:spChg chg="del">
          <ac:chgData name="jay lad" userId="2b853b21d42dbec1" providerId="LiveId" clId="{8F094C08-567A-4FDE-ACE8-AD8CE43AE848}" dt="2026-10-02T15:44:41.230" v="113" actId="478"/>
          <ac:spMkLst>
            <pc:docMk/>
            <pc:sldMk cId="0" sldId="262"/>
            <ac:spMk id="6" creationId="{00000000-0000-0000-0000-000000000000}"/>
          </ac:spMkLst>
        </pc:spChg>
      </pc:sldChg>
      <pc:sldChg chg="delSp mod">
        <pc:chgData name="jay lad" userId="2b853b21d42dbec1" providerId="LiveId" clId="{8F094C08-567A-4FDE-ACE8-AD8CE43AE848}" dt="2026-10-02T15:44:52.671" v="116" actId="478"/>
        <pc:sldMkLst>
          <pc:docMk/>
          <pc:sldMk cId="0" sldId="263"/>
        </pc:sldMkLst>
        <pc:spChg chg="del">
          <ac:chgData name="jay lad" userId="2b853b21d42dbec1" providerId="LiveId" clId="{8F094C08-567A-4FDE-ACE8-AD8CE43AE848}" dt="2026-10-02T15:44:49.191" v="115" actId="478"/>
          <ac:spMkLst>
            <pc:docMk/>
            <pc:sldMk cId="0" sldId="263"/>
            <ac:spMk id="5" creationId="{00000000-0000-0000-0000-000000000000}"/>
          </ac:spMkLst>
        </pc:spChg>
        <pc:spChg chg="del">
          <ac:chgData name="jay lad" userId="2b853b21d42dbec1" providerId="LiveId" clId="{8F094C08-567A-4FDE-ACE8-AD8CE43AE848}" dt="2026-10-02T15:44:52.671" v="116" actId="478"/>
          <ac:spMkLst>
            <pc:docMk/>
            <pc:sldMk cId="0" sldId="263"/>
            <ac:spMk id="6" creationId="{00000000-0000-0000-0000-000000000000}"/>
          </ac:spMkLst>
        </pc:spChg>
      </pc:sldChg>
      <pc:sldChg chg="delSp mod">
        <pc:chgData name="jay lad" userId="2b853b21d42dbec1" providerId="LiveId" clId="{8F094C08-567A-4FDE-ACE8-AD8CE43AE848}" dt="2026-10-02T15:44:59.971" v="118" actId="478"/>
        <pc:sldMkLst>
          <pc:docMk/>
          <pc:sldMk cId="0" sldId="264"/>
        </pc:sldMkLst>
        <pc:spChg chg="del">
          <ac:chgData name="jay lad" userId="2b853b21d42dbec1" providerId="LiveId" clId="{8F094C08-567A-4FDE-ACE8-AD8CE43AE848}" dt="2026-10-02T15:44:59.971" v="118" actId="478"/>
          <ac:spMkLst>
            <pc:docMk/>
            <pc:sldMk cId="0" sldId="264"/>
            <ac:spMk id="5" creationId="{00000000-0000-0000-0000-000000000000}"/>
          </ac:spMkLst>
        </pc:spChg>
        <pc:spChg chg="del">
          <ac:chgData name="jay lad" userId="2b853b21d42dbec1" providerId="LiveId" clId="{8F094C08-567A-4FDE-ACE8-AD8CE43AE848}" dt="2026-10-02T15:44:56.332" v="117" actId="478"/>
          <ac:spMkLst>
            <pc:docMk/>
            <pc:sldMk cId="0" sldId="264"/>
            <ac:spMk id="6" creationId="{00000000-0000-0000-0000-000000000000}"/>
          </ac:spMkLst>
        </pc:spChg>
      </pc:sldChg>
      <pc:sldChg chg="delSp mod">
        <pc:chgData name="jay lad" userId="2b853b21d42dbec1" providerId="LiveId" clId="{8F094C08-567A-4FDE-ACE8-AD8CE43AE848}" dt="2026-10-02T15:45:05.252" v="120" actId="478"/>
        <pc:sldMkLst>
          <pc:docMk/>
          <pc:sldMk cId="0" sldId="265"/>
        </pc:sldMkLst>
        <pc:spChg chg="del">
          <ac:chgData name="jay lad" userId="2b853b21d42dbec1" providerId="LiveId" clId="{8F094C08-567A-4FDE-ACE8-AD8CE43AE848}" dt="2026-10-02T15:45:02.971" v="119" actId="478"/>
          <ac:spMkLst>
            <pc:docMk/>
            <pc:sldMk cId="0" sldId="265"/>
            <ac:spMk id="5" creationId="{00000000-0000-0000-0000-000000000000}"/>
          </ac:spMkLst>
        </pc:spChg>
        <pc:spChg chg="del">
          <ac:chgData name="jay lad" userId="2b853b21d42dbec1" providerId="LiveId" clId="{8F094C08-567A-4FDE-ACE8-AD8CE43AE848}" dt="2026-10-02T15:45:05.252" v="120" actId="478"/>
          <ac:spMkLst>
            <pc:docMk/>
            <pc:sldMk cId="0" sldId="265"/>
            <ac:spMk id="6" creationId="{00000000-0000-0000-0000-000000000000}"/>
          </ac:spMkLst>
        </pc:spChg>
      </pc:sldChg>
      <pc:sldChg chg="delSp mod">
        <pc:chgData name="jay lad" userId="2b853b21d42dbec1" providerId="LiveId" clId="{8F094C08-567A-4FDE-ACE8-AD8CE43AE848}" dt="2026-10-02T15:45:11.547" v="122" actId="478"/>
        <pc:sldMkLst>
          <pc:docMk/>
          <pc:sldMk cId="0" sldId="266"/>
        </pc:sldMkLst>
        <pc:spChg chg="del">
          <ac:chgData name="jay lad" userId="2b853b21d42dbec1" providerId="LiveId" clId="{8F094C08-567A-4FDE-ACE8-AD8CE43AE848}" dt="2026-10-02T15:45:11.547" v="122" actId="478"/>
          <ac:spMkLst>
            <pc:docMk/>
            <pc:sldMk cId="0" sldId="266"/>
            <ac:spMk id="5" creationId="{00000000-0000-0000-0000-000000000000}"/>
          </ac:spMkLst>
        </pc:spChg>
        <pc:spChg chg="del">
          <ac:chgData name="jay lad" userId="2b853b21d42dbec1" providerId="LiveId" clId="{8F094C08-567A-4FDE-ACE8-AD8CE43AE848}" dt="2026-10-02T15:45:08.553" v="121" actId="478"/>
          <ac:spMkLst>
            <pc:docMk/>
            <pc:sldMk cId="0" sldId="266"/>
            <ac:spMk id="6" creationId="{00000000-0000-0000-0000-000000000000}"/>
          </ac:spMkLst>
        </pc:spChg>
      </pc:sldChg>
      <pc:sldChg chg="delSp mod">
        <pc:chgData name="jay lad" userId="2b853b21d42dbec1" providerId="LiveId" clId="{8F094C08-567A-4FDE-ACE8-AD8CE43AE848}" dt="2026-10-02T15:45:20.234" v="125" actId="478"/>
        <pc:sldMkLst>
          <pc:docMk/>
          <pc:sldMk cId="0" sldId="267"/>
        </pc:sldMkLst>
        <pc:spChg chg="del">
          <ac:chgData name="jay lad" userId="2b853b21d42dbec1" providerId="LiveId" clId="{8F094C08-567A-4FDE-ACE8-AD8CE43AE848}" dt="2026-10-02T15:45:17.344" v="124" actId="478"/>
          <ac:spMkLst>
            <pc:docMk/>
            <pc:sldMk cId="0" sldId="267"/>
            <ac:spMk id="5" creationId="{00000000-0000-0000-0000-000000000000}"/>
          </ac:spMkLst>
        </pc:spChg>
        <pc:spChg chg="del">
          <ac:chgData name="jay lad" userId="2b853b21d42dbec1" providerId="LiveId" clId="{8F094C08-567A-4FDE-ACE8-AD8CE43AE848}" dt="2026-10-02T15:45:14.403" v="123" actId="478"/>
          <ac:spMkLst>
            <pc:docMk/>
            <pc:sldMk cId="0" sldId="267"/>
            <ac:spMk id="7" creationId="{00000000-0000-0000-0000-000000000000}"/>
          </ac:spMkLst>
        </pc:spChg>
        <pc:spChg chg="del">
          <ac:chgData name="jay lad" userId="2b853b21d42dbec1" providerId="LiveId" clId="{8F094C08-567A-4FDE-ACE8-AD8CE43AE848}" dt="2026-10-02T15:45:20.234" v="125" actId="478"/>
          <ac:spMkLst>
            <pc:docMk/>
            <pc:sldMk cId="0" sldId="267"/>
            <ac:spMk id="8" creationId="{00000000-0000-0000-0000-000000000000}"/>
          </ac:spMkLst>
        </pc:spChg>
      </pc:sldChg>
      <pc:sldChg chg="delSp mod modNotesTx">
        <pc:chgData name="jay lad" userId="2b853b21d42dbec1" providerId="LiveId" clId="{8F094C08-567A-4FDE-ACE8-AD8CE43AE848}" dt="2026-10-02T15:45:27.996" v="128" actId="478"/>
        <pc:sldMkLst>
          <pc:docMk/>
          <pc:sldMk cId="0" sldId="268"/>
        </pc:sldMkLst>
        <pc:spChg chg="del">
          <ac:chgData name="jay lad" userId="2b853b21d42dbec1" providerId="LiveId" clId="{8F094C08-567A-4FDE-ACE8-AD8CE43AE848}" dt="2026-10-02T15:45:27.996" v="128" actId="478"/>
          <ac:spMkLst>
            <pc:docMk/>
            <pc:sldMk cId="0" sldId="268"/>
            <ac:spMk id="5" creationId="{00000000-0000-0000-0000-000000000000}"/>
          </ac:spMkLst>
        </pc:spChg>
        <pc:spChg chg="del">
          <ac:chgData name="jay lad" userId="2b853b21d42dbec1" providerId="LiveId" clId="{8F094C08-567A-4FDE-ACE8-AD8CE43AE848}" dt="2026-10-02T15:45:25.585" v="127" actId="478"/>
          <ac:spMkLst>
            <pc:docMk/>
            <pc:sldMk cId="0" sldId="268"/>
            <ac:spMk id="7" creationId="{00000000-0000-0000-0000-000000000000}"/>
          </ac:spMkLst>
        </pc:spChg>
        <pc:spChg chg="del">
          <ac:chgData name="jay lad" userId="2b853b21d42dbec1" providerId="LiveId" clId="{8F094C08-567A-4FDE-ACE8-AD8CE43AE848}" dt="2026-10-02T15:45:23.063" v="126" actId="478"/>
          <ac:spMkLst>
            <pc:docMk/>
            <pc:sldMk cId="0" sldId="268"/>
            <ac:spMk id="8" creationId="{00000000-0000-0000-0000-000000000000}"/>
          </ac:spMkLst>
        </pc:spChg>
      </pc:sldChg>
      <pc:sldChg chg="delSp mod">
        <pc:chgData name="jay lad" userId="2b853b21d42dbec1" providerId="LiveId" clId="{8F094C08-567A-4FDE-ACE8-AD8CE43AE848}" dt="2026-10-02T15:45:37.857" v="131" actId="478"/>
        <pc:sldMkLst>
          <pc:docMk/>
          <pc:sldMk cId="0" sldId="269"/>
        </pc:sldMkLst>
        <pc:spChg chg="del">
          <ac:chgData name="jay lad" userId="2b853b21d42dbec1" providerId="LiveId" clId="{8F094C08-567A-4FDE-ACE8-AD8CE43AE848}" dt="2026-10-02T15:45:30.480" v="129" actId="478"/>
          <ac:spMkLst>
            <pc:docMk/>
            <pc:sldMk cId="0" sldId="269"/>
            <ac:spMk id="5" creationId="{00000000-0000-0000-0000-000000000000}"/>
          </ac:spMkLst>
        </pc:spChg>
        <pc:spChg chg="del">
          <ac:chgData name="jay lad" userId="2b853b21d42dbec1" providerId="LiveId" clId="{8F094C08-567A-4FDE-ACE8-AD8CE43AE848}" dt="2026-10-02T15:45:34.954" v="130" actId="478"/>
          <ac:spMkLst>
            <pc:docMk/>
            <pc:sldMk cId="0" sldId="269"/>
            <ac:spMk id="7" creationId="{00000000-0000-0000-0000-000000000000}"/>
          </ac:spMkLst>
        </pc:spChg>
        <pc:spChg chg="del">
          <ac:chgData name="jay lad" userId="2b853b21d42dbec1" providerId="LiveId" clId="{8F094C08-567A-4FDE-ACE8-AD8CE43AE848}" dt="2026-10-02T15:45:37.857" v="131" actId="478"/>
          <ac:spMkLst>
            <pc:docMk/>
            <pc:sldMk cId="0" sldId="269"/>
            <ac:spMk id="8" creationId="{00000000-0000-0000-0000-000000000000}"/>
          </ac:spMkLst>
        </pc:spChg>
      </pc:sldChg>
      <pc:sldChg chg="delSp modSp mod">
        <pc:chgData name="jay lad" userId="2b853b21d42dbec1" providerId="LiveId" clId="{8F094C08-567A-4FDE-ACE8-AD8CE43AE848}" dt="2026-10-02T15:45:41.818" v="132" actId="478"/>
        <pc:sldMkLst>
          <pc:docMk/>
          <pc:sldMk cId="0" sldId="270"/>
        </pc:sldMkLst>
        <pc:spChg chg="del">
          <ac:chgData name="jay lad" userId="2b853b21d42dbec1" providerId="LiveId" clId="{8F094C08-567A-4FDE-ACE8-AD8CE43AE848}" dt="2026-10-02T15:45:41.818" v="132" actId="478"/>
          <ac:spMkLst>
            <pc:docMk/>
            <pc:sldMk cId="0" sldId="270"/>
            <ac:spMk id="4" creationId="{00000000-0000-0000-0000-000000000000}"/>
          </ac:spMkLst>
        </pc:spChg>
        <pc:graphicFrameChg chg="modGraphic">
          <ac:chgData name="jay lad" userId="2b853b21d42dbec1" providerId="LiveId" clId="{8F094C08-567A-4FDE-ACE8-AD8CE43AE848}" dt="2026-10-02T11:12:28.681" v="80" actId="207"/>
          <ac:graphicFrameMkLst>
            <pc:docMk/>
            <pc:sldMk cId="0" sldId="270"/>
            <ac:graphicFrameMk id="16" creationId="{00000000-0000-0000-0000-000000000000}"/>
          </ac:graphicFrameMkLst>
        </pc:graphicFrameChg>
      </pc:sldChg>
      <pc:sldChg chg="delSp mod">
        <pc:chgData name="jay lad" userId="2b853b21d42dbec1" providerId="LiveId" clId="{8F094C08-567A-4FDE-ACE8-AD8CE43AE848}" dt="2026-10-02T15:45:47.218" v="133" actId="478"/>
        <pc:sldMkLst>
          <pc:docMk/>
          <pc:sldMk cId="0" sldId="271"/>
        </pc:sldMkLst>
        <pc:spChg chg="del">
          <ac:chgData name="jay lad" userId="2b853b21d42dbec1" providerId="LiveId" clId="{8F094C08-567A-4FDE-ACE8-AD8CE43AE848}" dt="2026-10-02T15:45:47.218" v="133" actId="478"/>
          <ac:spMkLst>
            <pc:docMk/>
            <pc:sldMk cId="0" sldId="271"/>
            <ac:spMk id="23" creationId="{00000000-0000-0000-0000-000000000000}"/>
          </ac:spMkLst>
        </pc:spChg>
      </pc:sldChg>
      <pc:sldChg chg="delSp mod">
        <pc:chgData name="jay lad" userId="2b853b21d42dbec1" providerId="LiveId" clId="{8F094C08-567A-4FDE-ACE8-AD8CE43AE848}" dt="2026-10-02T15:45:50.926" v="134" actId="478"/>
        <pc:sldMkLst>
          <pc:docMk/>
          <pc:sldMk cId="0" sldId="272"/>
        </pc:sldMkLst>
        <pc:spChg chg="del">
          <ac:chgData name="jay lad" userId="2b853b21d42dbec1" providerId="LiveId" clId="{8F094C08-567A-4FDE-ACE8-AD8CE43AE848}" dt="2026-10-02T15:45:50.926" v="134" actId="478"/>
          <ac:spMkLst>
            <pc:docMk/>
            <pc:sldMk cId="0" sldId="272"/>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9873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"Good morning everyone. My name is Jay Lad. Today I will talk about my project. I tested a Loyalty Card website. I found security problems. I fixed them. Then I tested again to check the fixes worked."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"Websites are used every day — for banking, shopping, and learning. Hackers try to attack these websites. Two common attacks are SQL Injection and XSS. Weak login pages can also let hackers in. VAPT means testing a website on purpose, to find problems first. I used two tools: OWASP ZAP and Burp Suite."</a:t>
            </a:r>
          </a:p>
          <a:p>
            <a:pPr rtl="0"/>
            <a:r>
              <a:rPr lang="en-IN" b="1" dirty="0"/>
              <a:t>About the </a:t>
            </a:r>
            <a:r>
              <a:rPr lang="en-IN" b="1" dirty="0" err="1"/>
              <a:t>picture:</a:t>
            </a:r>
            <a:r>
              <a:rPr lang="en-IN" dirty="0" err="1"/>
              <a:t>"This</a:t>
            </a:r>
            <a:r>
              <a:rPr lang="en-IN" dirty="0"/>
              <a:t> diagram shows, in simple steps, how OWASP ZAP works.</a:t>
            </a:r>
          </a:p>
          <a:p>
            <a:pPr rtl="0"/>
            <a:r>
              <a:rPr lang="en-IN" b="1" dirty="0"/>
              <a:t>Step one — Website Traffic.</a:t>
            </a:r>
            <a:r>
              <a:rPr lang="en-IN" dirty="0"/>
              <a:t> This is just the normal conversation between the browser and the website — like when you open a page or click a button.</a:t>
            </a:r>
          </a:p>
          <a:p>
            <a:pPr rtl="0"/>
            <a:r>
              <a:rPr lang="en-IN" b="1" dirty="0"/>
              <a:t>Step two — ZAP Catches It.</a:t>
            </a:r>
            <a:r>
              <a:rPr lang="en-IN" dirty="0"/>
              <a:t> ZAP sits in between and sees every single request being sent to the website, before it even reaches the server.</a:t>
            </a:r>
          </a:p>
          <a:p>
            <a:pPr rtl="0"/>
            <a:r>
              <a:rPr lang="en-IN" b="1" dirty="0"/>
              <a:t>Step three — ZAP Scans It.</a:t>
            </a:r>
            <a:r>
              <a:rPr lang="en-IN" dirty="0"/>
              <a:t> Now ZAP checks each page carefully for weak points — this is the actual scanning part.</a:t>
            </a:r>
          </a:p>
          <a:p>
            <a:pPr rtl="0"/>
            <a:r>
              <a:rPr lang="en-IN" b="1" dirty="0"/>
              <a:t>Step four — Results Saved.</a:t>
            </a:r>
            <a:r>
              <a:rPr lang="en-IN" dirty="0"/>
              <a:t> Whatever ZAP finds gets saved, so I could go back later and check each one by hand.</a:t>
            </a:r>
          </a:p>
          <a:p>
            <a:pPr rtl="0"/>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"Websites are a common target for hackers. Normal testing can miss hidden problems. Automatic tools alone are not enough. We also need real, hands-on testing. My project checks how well this combination works."</a:t>
            </a:r>
          </a:p>
          <a:p>
            <a:pPr rtl="0"/>
            <a:r>
              <a:rPr lang="en-IN" b="1" dirty="0"/>
              <a:t>About the picture:</a:t>
            </a:r>
            <a:r>
              <a:rPr lang="en-IN" dirty="0"/>
              <a:t> "This picture shows two parts of VAPT. One part is Assessment — this means scanning to find weak points. The other part is Penetration Testing — this means actually trying to break in, like a real hacker. Both parts work together in my project."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"My aim was simple: check how well VAPT can find and fix problems in a website.</a:t>
            </a:r>
          </a:p>
          <a:p>
            <a:pPr rtl="0"/>
            <a:r>
              <a:rPr lang="en-IN" dirty="0"/>
              <a:t>My objectives were four things: find weak points using OWASP Top 10; test the site with ZAP and Burp Suite; fix the problems and test again; and give some easy tips at the end.</a:t>
            </a:r>
          </a:p>
          <a:p>
            <a:pPr rtl="0"/>
            <a:r>
              <a:rPr lang="en-IN" dirty="0"/>
              <a:t>My questions were: what problems does OWASP Top 10 find; how good are the tools; do the fixes really work; and what tips can help."</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"Before testing, I read other research papers. SQL Injection, XSS, and CSRF are well-known problems in websites. OWASP Top 10 is a trusted list used by many researchers. Automatic scans are fast. Manual testing finds deeper, hidden problems that tools miss."</a:t>
            </a:r>
          </a:p>
          <a:p>
            <a:pPr rtl="0"/>
            <a:r>
              <a:rPr lang="en-IN" b="1" dirty="0"/>
              <a:t>About the picture:</a:t>
            </a:r>
            <a:r>
              <a:rPr lang="en-IN" dirty="0"/>
              <a:t> "This is my own diagram. It shows the flow I followed: start with the risks, then test them using both automatic and manual methods, then check how serious each one is, then fix it, then test again. This is the plan my whole project followed."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"I used a practical, hands-on approach. I tested the site before fixing it, and again after fixing it. This way I could compare the two results. All testing was done in a safe, private environment — not on a real, live website. ZAP did the automatic scanning. Burp Suite helped with manual testing."</a:t>
            </a:r>
          </a:p>
          <a:p>
            <a:pPr rtl="0"/>
            <a:r>
              <a:rPr lang="en-IN" b="1" dirty="0"/>
              <a:t>About the picture:</a:t>
            </a:r>
            <a:r>
              <a:rPr lang="en-IN" dirty="0"/>
              <a:t> "This diagram shows my steps in order: find problems, check them by hand, decide how serious they are, fix them, then test again. Each step leads to the next one."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"I used Kali Linux as my testing computer. XAMPP ran my test website on my own computer. MariaDB stored the website's data. I only used fake test accounts — never real people's data. This kept everything safe and private."</a:t>
            </a:r>
          </a:p>
          <a:p>
            <a:pPr rtl="0"/>
            <a:r>
              <a:rPr lang="en-IN" b="1" dirty="0"/>
              <a:t>About the picture:</a:t>
            </a:r>
            <a:r>
              <a:rPr lang="en-IN" dirty="0"/>
              <a:t> "This picture shows the XAMPP control panel. You can see Apache and MySQL both say 'Running' in green. This proves my website and database were working and ready for testing."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"The database stores information about admins, users, products, orders, and rewards. Customers can sign up, log in, see their profile, and buy things. Admins can manage customers and accounts. I looked at this structure carefully before testing, so I knew where to focus."</a:t>
            </a:r>
          </a:p>
          <a:p>
            <a:pPr rtl="0"/>
            <a:r>
              <a:rPr lang="en-IN" b="1" dirty="0"/>
              <a:t>About the picture:</a:t>
            </a:r>
            <a:r>
              <a:rPr lang="en-IN" dirty="0"/>
              <a:t> "This picture shows the database tables in phpMyAdmin — tables like users, admins, and orders. This helped me see which parts of the website handle important actions, like changing a password."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"I followed five simple steps. Step one: set up the website. Step two: scan it for problems. Step three: check each problem by hand. Step four: fix every real problem. Step five: test again to make sure the fix worked."</a:t>
            </a:r>
          </a:p>
          <a:p>
            <a:pPr rtl="0"/>
            <a:r>
              <a:rPr lang="en-IN" b="1" dirty="0"/>
              <a:t>About the picture:</a:t>
            </a:r>
            <a:r>
              <a:rPr lang="en-IN" dirty="0"/>
              <a:t> "This picture shows these same five steps as a flow chart, one after another. It is a loop — testing does not stop after finding problems, it continues until the fix is proven to work."</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"OWASP ZAP scanned my whole website by itself. First, it found every page. Then it checked each page for problems. These automatic results are not final — I still had to check them by hand. This told me exactly what to test next."</a:t>
            </a:r>
          </a:p>
          <a:p>
            <a:pPr rtl="0"/>
            <a:r>
              <a:rPr lang="en-IN" b="1" dirty="0"/>
              <a:t>About the picture:</a:t>
            </a:r>
            <a:r>
              <a:rPr lang="en-IN" dirty="0"/>
              <a:t> "This picture shows the scan results from ZAP. You can see a list of alerts, marked as High, Medium, or Low risk. I checked each one of these myself using Burp Suite, instead of trusting the tool alone."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"Burp Suite let me catch and see login requests. I could change small details in the request on purpose. Then I watched how the website answered back. This checked the automatic results by hand. No real data was ever touched."</a:t>
            </a:r>
          </a:p>
          <a:p>
            <a:pPr rtl="0"/>
            <a:r>
              <a:rPr lang="en-IN" b="1" dirty="0"/>
              <a:t>About the picture:</a:t>
            </a:r>
            <a:r>
              <a:rPr lang="en-IN" dirty="0"/>
              <a:t> "This picture shows a login request I caught in Burp Suite. You can see the email and password being sent to the server. I used this same request for several of my tests."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"I tried SQL Injection on the login form — it did not work. I also used a tool called </a:t>
            </a:r>
            <a:r>
              <a:rPr lang="en-IN" dirty="0" err="1"/>
              <a:t>SQLMap</a:t>
            </a:r>
            <a:r>
              <a:rPr lang="en-IN" dirty="0"/>
              <a:t> — it also could not break the login. Then I tried XSS on the profile page — this also did not work. The website blocked both attacks well."</a:t>
            </a:r>
          </a:p>
          <a:p>
            <a:pPr rtl="0"/>
            <a:r>
              <a:rPr lang="en-IN" b="1" dirty="0"/>
              <a:t>About the pictures:</a:t>
            </a:r>
            <a:r>
              <a:rPr lang="en-IN" dirty="0"/>
              <a:t> "The first picture shows my SQL Injection attempt and the server's normal response — no error, no break-in. The second picture shows my XSS attempt on the profile page. I typed in a script, but it only showed as plain text, not as real code. This means the website is safe here."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"CSRF is when a hacker tricks a logged-in user into doing something without knowing it. I found that changing a profile had no protection. Changing a password had no protection. And deleting an admin account also had no protection — this was very serious. I also found some important security settings were missing."</a:t>
            </a:r>
          </a:p>
          <a:p>
            <a:pPr rtl="0"/>
            <a:r>
              <a:rPr lang="en-IN" b="1" dirty="0"/>
              <a:t>About the pictures:</a:t>
            </a:r>
            <a:r>
              <a:rPr lang="en-IN" dirty="0"/>
              <a:t> "The first picture shows me sending a request to delete an admin account, with no protection token at all — and it worked. This proves the problem was real. The second picture shows the website's response headers, and you can see important security headers are simply missing from the list."</a:t>
            </a:r>
          </a:p>
          <a:p>
            <a:endParaRPr lang="en-US" dirty="0"/>
          </a:p>
          <a:p>
            <a:r>
              <a:rPr lang="en-IN" dirty="0"/>
              <a:t>XSS stands for Cross-Site Scripting. It means a hacker inserts a malicious script into a website's input field. If the website doesn't block it properly, that script runs in another user's browser</a:t>
            </a:r>
          </a:p>
          <a:p>
            <a:endParaRPr lang="en-IN" dirty="0"/>
          </a:p>
          <a:p>
            <a:r>
              <a:rPr lang="en-IN" dirty="0"/>
              <a:t>CSRF stands for Cross-Site Request Forgery. It means a hacker tricks a logged-in user's browser into sending a request the user never meant to send — like changing their password without knowing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b="1" dirty="0"/>
              <a:t>Say this:</a:t>
            </a:r>
            <a:r>
              <a:rPr lang="en-IN" dirty="0"/>
              <a:t> "To fix these problems, I turned on the missing security settings. I made the cookies safer. I added protection to every important action. I limited what admin accounts can do. I also added password rules, a CAPTCHA, and email checks."</a:t>
            </a:r>
          </a:p>
          <a:p>
            <a:pPr rtl="0"/>
            <a:r>
              <a:rPr lang="en-IN" b="1" dirty="0"/>
              <a:t>About the pictures:</a:t>
            </a:r>
            <a:r>
              <a:rPr lang="en-IN" dirty="0"/>
              <a:t> "The first picture shows the same headers as before, but now they are present — the fix worked. The second picture shows the cookie settings are now correct and safe. This is a clear before-and-after comparison."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Say this:</a:t>
            </a:r>
            <a:r>
              <a:rPr lang="en-IN" dirty="0"/>
              <a:t> "This table shows my results after fixing everything. SQL Injection and XSS stayed safe. Bad email input was correctly blocked. The session ID changed every time someone logged in. Most importantly — CSRF, password protection, admin protection, security headers, and cookies all changed from 'not safe' to 'good' after my fixes. The login limit also kept working well."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Say this:</a:t>
            </a:r>
            <a:r>
              <a:rPr lang="en-IN" dirty="0"/>
              <a:t> "To finish — VAPT found both the good parts and the weak parts of this website. Using automatic and manual testing together worked much better than using just one. My main tip is: add CSRF protection to every important action, not just some. Check security headers and cookies often. And in the future, this kind of testing should also be done on bigger, real websites."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Say this:</a:t>
            </a:r>
            <a:r>
              <a:rPr lang="en-IN" dirty="0"/>
              <a:t> "These are some of the research papers I used to guide my project. The full list is in my written dissertation."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pic>
        <p:nvPicPr>
          <p:cNvPr id="2" name="Image 0" descr="/home/claude/pptx2/media/image1.png"/>
          <p:cNvPicPr>
            <a:picLocks noChangeAspect="1"/>
          </p:cNvPicPr>
          <p:nvPr/>
        </p:nvPicPr>
        <p:blipFill>
          <a:blip r:embed="rId3"/>
          <a:stretch>
            <a:fillRect/>
          </a:stretch>
        </p:blipFill>
        <p:spPr>
          <a:xfrm>
            <a:off x="822960" y="548640"/>
            <a:ext cx="2194560" cy="731520"/>
          </a:xfrm>
          <a:prstGeom prst="rect">
            <a:avLst/>
          </a:prstGeom>
        </p:spPr>
      </p:pic>
      <p:sp>
        <p:nvSpPr>
          <p:cNvPr id="3" name="Text 0"/>
          <p:cNvSpPr txBox="1"/>
          <p:nvPr/>
        </p:nvSpPr>
        <p:spPr>
          <a:xfrm>
            <a:off x="822960" y="2103120"/>
            <a:ext cx="10543032" cy="155448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VULNERABILITY ASSESSMENT AND</a:t>
            </a:r>
            <a:endParaRPr lang="en-US" sz="3600" dirty="0"/>
          </a:p>
          <a:p>
            <a:pPr marL="0" indent="0">
              <a:buNone/>
            </a:pPr>
            <a:r>
              <a:rPr lang="en-US" sz="3600" b="1" dirty="0">
                <a:solidFill>
                  <a:srgbClr val="FFFFFF"/>
                </a:solidFill>
                <a:latin typeface="Cambria" pitchFamily="34" charset="0"/>
                <a:ea typeface="Cambria" pitchFamily="34" charset="-122"/>
                <a:cs typeface="Cambria" pitchFamily="34" charset="-120"/>
              </a:rPr>
              <a:t>PENETRATION TESTING</a:t>
            </a:r>
            <a:endParaRPr lang="en-US" sz="3600" dirty="0"/>
          </a:p>
        </p:txBody>
      </p:sp>
      <p:sp>
        <p:nvSpPr>
          <p:cNvPr id="4" name="Text 1"/>
          <p:cNvSpPr txBox="1"/>
          <p:nvPr/>
        </p:nvSpPr>
        <p:spPr>
          <a:xfrm>
            <a:off x="822960" y="3657600"/>
            <a:ext cx="10543032" cy="640080"/>
          </a:xfrm>
          <a:prstGeom prst="rect">
            <a:avLst/>
          </a:prstGeom>
          <a:noFill/>
          <a:ln/>
        </p:spPr>
        <p:txBody>
          <a:bodyPr wrap="square" lIns="0" tIns="0" rIns="0" bIns="0" rtlCol="0" anchor="ctr"/>
          <a:lstStyle/>
          <a:p>
            <a:pPr marL="0" indent="0">
              <a:buNone/>
            </a:pPr>
            <a:r>
              <a:rPr lang="en-US" sz="1600" i="1" dirty="0">
                <a:solidFill>
                  <a:srgbClr val="CADCFC"/>
                </a:solidFill>
                <a:latin typeface="Calibri" pitchFamily="34" charset="0"/>
                <a:ea typeface="Calibri" pitchFamily="34" charset="-122"/>
                <a:cs typeface="Calibri" pitchFamily="34" charset="-120"/>
              </a:rPr>
              <a:t>Finding and Fixing Security Problems in a Loyalty Card Website</a:t>
            </a:r>
            <a:endParaRPr lang="en-US" sz="1600" dirty="0"/>
          </a:p>
        </p:txBody>
      </p:sp>
      <p:sp>
        <p:nvSpPr>
          <p:cNvPr id="5" name="Shape 2"/>
          <p:cNvSpPr/>
          <p:nvPr/>
        </p:nvSpPr>
        <p:spPr>
          <a:xfrm>
            <a:off x="822960" y="4480560"/>
            <a:ext cx="3200400" cy="0"/>
          </a:xfrm>
          <a:prstGeom prst="line">
            <a:avLst/>
          </a:prstGeom>
          <a:noFill/>
          <a:ln w="25400">
            <a:solidFill>
              <a:srgbClr val="CADCFC"/>
            </a:solidFill>
            <a:prstDash val="solid"/>
          </a:ln>
        </p:spPr>
        <p:txBody>
          <a:bodyPr/>
          <a:lstStyle/>
          <a:p>
            <a:endParaRPr lang="en-IN"/>
          </a:p>
        </p:txBody>
      </p:sp>
      <p:sp>
        <p:nvSpPr>
          <p:cNvPr id="6" name="Text 3"/>
          <p:cNvSpPr txBox="1"/>
          <p:nvPr/>
        </p:nvSpPr>
        <p:spPr>
          <a:xfrm>
            <a:off x="822960" y="4663440"/>
            <a:ext cx="5486400" cy="365760"/>
          </a:xfrm>
          <a:prstGeom prst="rect">
            <a:avLst/>
          </a:prstGeom>
          <a:noFill/>
          <a:ln/>
        </p:spPr>
        <p:txBody>
          <a:bodyPr wrap="square" lIns="0" tIns="0" rIns="0" bIns="0"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Jay Lad</a:t>
            </a:r>
            <a:endParaRPr lang="en-US" sz="1800" dirty="0"/>
          </a:p>
        </p:txBody>
      </p:sp>
      <p:sp>
        <p:nvSpPr>
          <p:cNvPr id="7" name="Text 4"/>
          <p:cNvSpPr txBox="1"/>
          <p:nvPr/>
        </p:nvSpPr>
        <p:spPr>
          <a:xfrm>
            <a:off x="832291" y="5029200"/>
            <a:ext cx="5486400" cy="320040"/>
          </a:xfrm>
          <a:prstGeom prst="rect">
            <a:avLst/>
          </a:prstGeom>
          <a:noFill/>
          <a:ln/>
        </p:spPr>
        <p:txBody>
          <a:bodyPr wrap="square" lIns="0" tIns="0" rIns="0" bIns="0" rtlCol="0" anchor="ctr"/>
          <a:lstStyle/>
          <a:p>
            <a:pPr marL="0" indent="0">
              <a:buNone/>
            </a:pPr>
            <a:r>
              <a:rPr lang="en-US" sz="1300" dirty="0">
                <a:solidFill>
                  <a:srgbClr val="CADCFC"/>
                </a:solidFill>
                <a:latin typeface="Calibri" pitchFamily="34" charset="0"/>
                <a:ea typeface="Calibri" pitchFamily="34" charset="-122"/>
                <a:cs typeface="Calibri" pitchFamily="34" charset="-120"/>
              </a:rPr>
              <a:t>MSc Cybersecurity and Digital Forensics</a:t>
            </a:r>
            <a:endParaRPr lang="en-US" sz="1300" dirty="0"/>
          </a:p>
        </p:txBody>
      </p:sp>
      <p:sp>
        <p:nvSpPr>
          <p:cNvPr id="8" name="Text 5"/>
          <p:cNvSpPr txBox="1"/>
          <p:nvPr/>
        </p:nvSpPr>
        <p:spPr>
          <a:xfrm>
            <a:off x="822960" y="5349240"/>
            <a:ext cx="5486400" cy="320040"/>
          </a:xfrm>
          <a:prstGeom prst="rect">
            <a:avLst/>
          </a:prstGeom>
          <a:noFill/>
          <a:ln/>
        </p:spPr>
        <p:txBody>
          <a:bodyPr wrap="square" lIns="0" tIns="0" rIns="0" bIns="0" rtlCol="0" anchor="ctr"/>
          <a:lstStyle/>
          <a:p>
            <a:pPr marL="0" indent="0">
              <a:buNone/>
            </a:pPr>
            <a:r>
              <a:rPr lang="en-US" sz="1300" dirty="0">
                <a:solidFill>
                  <a:srgbClr val="CADCFC"/>
                </a:solidFill>
                <a:latin typeface="Calibri" pitchFamily="34" charset="0"/>
                <a:ea typeface="Calibri" pitchFamily="34" charset="-122"/>
                <a:cs typeface="Calibri" pitchFamily="34" charset="-120"/>
              </a:rPr>
              <a:t>Supervisor: Fahad Ahmed</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Introduction</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Websites are used everywhere today - banking, shopping, learning.</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Hackers often attack websites to steal or damage information.</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SQL Injection and XSS are two common ways hackers attack.</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Weak login systems can also let hackers in.</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VAPT means testing a website to find and fix these problems.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used two tools for testing: OWASP ZAP and Burp Suite.</a:t>
            </a:r>
            <a:endParaRPr lang="en-US" sz="1400" dirty="0"/>
          </a:p>
        </p:txBody>
      </p:sp>
      <p:sp>
        <p:nvSpPr>
          <p:cNvPr id="5" name="Text 2"/>
          <p:cNvSpPr txBox="1"/>
          <p:nvPr/>
        </p:nvSpPr>
        <p:spPr>
          <a:xfrm>
            <a:off x="7040880" y="5870448"/>
            <a:ext cx="4572000" cy="320040"/>
          </a:xfrm>
          <a:prstGeom prst="rect">
            <a:avLst/>
          </a:prstGeom>
          <a:noFill/>
          <a:ln/>
        </p:spPr>
        <p:txBody>
          <a:bodyPr wrap="square" lIns="0" tIns="0" rIns="0" bIns="0" rtlCol="0" anchor="ctr"/>
          <a:lstStyle/>
          <a:p>
            <a:pPr marL="0" indent="0" algn="ctr">
              <a:buNone/>
            </a:pPr>
            <a:r>
              <a:rPr lang="en-US" sz="1000" i="1" dirty="0">
                <a:solidFill>
                  <a:srgbClr val="5B6B8C"/>
                </a:solidFill>
                <a:latin typeface="Calibri" pitchFamily="34" charset="0"/>
                <a:ea typeface="Calibri" pitchFamily="34" charset="-122"/>
                <a:cs typeface="Calibri" pitchFamily="34" charset="-120"/>
              </a:rPr>
              <a:t>How OWASP ZAP works</a:t>
            </a:r>
            <a:endParaRPr lang="en-US" sz="1000" dirty="0"/>
          </a:p>
        </p:txBody>
      </p:sp>
      <p:sp>
        <p:nvSpPr>
          <p:cNvPr id="7" name="Rounded Rectangle 6">
            <a:extLst>
              <a:ext uri="{FF2B5EF4-FFF2-40B4-BE49-F238E27FC236}">
                <a16:creationId xmlns:a16="http://schemas.microsoft.com/office/drawing/2014/main" id="{F57DD822-FFEB-ACB7-B688-C91998123569}"/>
              </a:ext>
            </a:extLst>
          </p:cNvPr>
          <p:cNvSpPr/>
          <p:nvPr/>
        </p:nvSpPr>
        <p:spPr>
          <a:xfrm>
            <a:off x="548640" y="3652000"/>
            <a:ext cx="2468880" cy="1920240"/>
          </a:xfrm>
          <a:prstGeom prst="roundRect">
            <a:avLst>
              <a:gd name="adj" fmla="val 8000"/>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8" name="TextBox 7">
            <a:extLst>
              <a:ext uri="{FF2B5EF4-FFF2-40B4-BE49-F238E27FC236}">
                <a16:creationId xmlns:a16="http://schemas.microsoft.com/office/drawing/2014/main" id="{9BDA49B0-BB1D-A343-0458-5BEB326189AC}"/>
              </a:ext>
            </a:extLst>
          </p:cNvPr>
          <p:cNvSpPr txBox="1"/>
          <p:nvPr/>
        </p:nvSpPr>
        <p:spPr>
          <a:xfrm>
            <a:off x="548640" y="3789159"/>
            <a:ext cx="2468880" cy="54864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600" b="1" i="0">
                <a:solidFill>
                  <a:srgbClr val="CADCFC"/>
                </a:solidFill>
                <a:latin typeface="Cambria"/>
              </a:rPr>
              <a:t>1</a:t>
            </a:r>
          </a:p>
        </p:txBody>
      </p:sp>
      <p:sp>
        <p:nvSpPr>
          <p:cNvPr id="9" name="TextBox 8">
            <a:extLst>
              <a:ext uri="{FF2B5EF4-FFF2-40B4-BE49-F238E27FC236}">
                <a16:creationId xmlns:a16="http://schemas.microsoft.com/office/drawing/2014/main" id="{87CAB4EC-6726-156B-7D88-D12D19BAFB6E}"/>
              </a:ext>
            </a:extLst>
          </p:cNvPr>
          <p:cNvSpPr txBox="1"/>
          <p:nvPr/>
        </p:nvSpPr>
        <p:spPr>
          <a:xfrm>
            <a:off x="685800" y="4383519"/>
            <a:ext cx="2194560" cy="50292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300" b="1" i="0">
                <a:solidFill>
                  <a:srgbClr val="FFFFFF"/>
                </a:solidFill>
                <a:latin typeface="Calibri"/>
              </a:rPr>
              <a:t>Website Traffic</a:t>
            </a:r>
          </a:p>
        </p:txBody>
      </p:sp>
      <p:sp>
        <p:nvSpPr>
          <p:cNvPr id="10" name="TextBox 9">
            <a:extLst>
              <a:ext uri="{FF2B5EF4-FFF2-40B4-BE49-F238E27FC236}">
                <a16:creationId xmlns:a16="http://schemas.microsoft.com/office/drawing/2014/main" id="{BCD88AB0-A479-F6F6-BBE6-C2E70EE87ECA}"/>
              </a:ext>
            </a:extLst>
          </p:cNvPr>
          <p:cNvSpPr txBox="1"/>
          <p:nvPr/>
        </p:nvSpPr>
        <p:spPr>
          <a:xfrm>
            <a:off x="685800" y="4932159"/>
            <a:ext cx="2194560" cy="54864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IN" sz="1050" b="0" i="0" dirty="0">
                <a:solidFill>
                  <a:srgbClr val="CADCFC"/>
                </a:solidFill>
                <a:latin typeface="Calibri"/>
              </a:rPr>
              <a:t>Browser talks to the website</a:t>
            </a:r>
            <a:endParaRPr sz="1050" b="0" i="0" dirty="0">
              <a:solidFill>
                <a:srgbClr val="CADCFC"/>
              </a:solidFill>
              <a:latin typeface="Calibri"/>
            </a:endParaRPr>
          </a:p>
        </p:txBody>
      </p:sp>
      <p:sp>
        <p:nvSpPr>
          <p:cNvPr id="11" name="Right Arrow 10">
            <a:extLst>
              <a:ext uri="{FF2B5EF4-FFF2-40B4-BE49-F238E27FC236}">
                <a16:creationId xmlns:a16="http://schemas.microsoft.com/office/drawing/2014/main" id="{E46AC02F-5868-6424-A830-FC68562D1FB8}"/>
              </a:ext>
            </a:extLst>
          </p:cNvPr>
          <p:cNvSpPr/>
          <p:nvPr/>
        </p:nvSpPr>
        <p:spPr>
          <a:xfrm>
            <a:off x="3044952" y="4429239"/>
            <a:ext cx="402336" cy="365760"/>
          </a:xfrm>
          <a:prstGeom prst="rightArrow">
            <a:avLst/>
          </a:prstGeom>
          <a:solidFill>
            <a:srgbClr val="5B6B8C"/>
          </a:solidFill>
          <a:ln>
            <a:noFill/>
          </a:ln>
        </p:spPr>
        <p:style>
          <a:lnRef idx="1">
            <a:schemeClr val="accent1"/>
          </a:lnRef>
          <a:fillRef idx="3">
            <a:schemeClr val="accent1"/>
          </a:fillRef>
          <a:effectRef idx="2">
            <a:schemeClr val="accent1"/>
          </a:effectRef>
          <a:fontRef idx="minor">
            <a:schemeClr val="lt1"/>
          </a:fontRef>
        </p:style>
        <p:txBody>
          <a:bodyPr rtlCol="0" anchor="ctr"/>
          <a:lstStyle>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12" name="Rounded Rectangle 11">
            <a:extLst>
              <a:ext uri="{FF2B5EF4-FFF2-40B4-BE49-F238E27FC236}">
                <a16:creationId xmlns:a16="http://schemas.microsoft.com/office/drawing/2014/main" id="{418480A3-7AFF-841C-93BC-4F5494C8D92E}"/>
              </a:ext>
            </a:extLst>
          </p:cNvPr>
          <p:cNvSpPr/>
          <p:nvPr/>
        </p:nvSpPr>
        <p:spPr>
          <a:xfrm>
            <a:off x="3474721" y="3652000"/>
            <a:ext cx="2468880" cy="1920240"/>
          </a:xfrm>
          <a:prstGeom prst="roundRect">
            <a:avLst>
              <a:gd name="adj" fmla="val 8000"/>
            </a:avLst>
          </a:prstGeom>
          <a:solidFill>
            <a:srgbClr val="3E5C9A"/>
          </a:solidFill>
          <a:ln>
            <a:noFill/>
          </a:ln>
        </p:spPr>
        <p:style>
          <a:lnRef idx="1">
            <a:schemeClr val="accent1"/>
          </a:lnRef>
          <a:fillRef idx="3">
            <a:schemeClr val="accent1"/>
          </a:fillRef>
          <a:effectRef idx="2">
            <a:schemeClr val="accent1"/>
          </a:effectRef>
          <a:fontRef idx="minor">
            <a:schemeClr val="lt1"/>
          </a:fontRef>
        </p:style>
        <p:txBody>
          <a:bodyPr rtlCol="0" anchor="ctr"/>
          <a:lstStyle>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13" name="TextBox 12">
            <a:extLst>
              <a:ext uri="{FF2B5EF4-FFF2-40B4-BE49-F238E27FC236}">
                <a16:creationId xmlns:a16="http://schemas.microsoft.com/office/drawing/2014/main" id="{BD20229D-1476-762D-6DA8-B247103BA637}"/>
              </a:ext>
            </a:extLst>
          </p:cNvPr>
          <p:cNvSpPr txBox="1"/>
          <p:nvPr/>
        </p:nvSpPr>
        <p:spPr>
          <a:xfrm>
            <a:off x="3474721" y="3789159"/>
            <a:ext cx="2468880" cy="54864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600" b="1" i="0">
                <a:solidFill>
                  <a:srgbClr val="CADCFC"/>
                </a:solidFill>
                <a:latin typeface="Cambria"/>
              </a:rPr>
              <a:t>2</a:t>
            </a:r>
          </a:p>
        </p:txBody>
      </p:sp>
      <p:sp>
        <p:nvSpPr>
          <p:cNvPr id="14" name="TextBox 13">
            <a:extLst>
              <a:ext uri="{FF2B5EF4-FFF2-40B4-BE49-F238E27FC236}">
                <a16:creationId xmlns:a16="http://schemas.microsoft.com/office/drawing/2014/main" id="{5D5174E1-7C3A-DC9C-AD4D-888650D72B53}"/>
              </a:ext>
            </a:extLst>
          </p:cNvPr>
          <p:cNvSpPr txBox="1"/>
          <p:nvPr/>
        </p:nvSpPr>
        <p:spPr>
          <a:xfrm>
            <a:off x="3611881" y="4383519"/>
            <a:ext cx="2194560" cy="50292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300" b="1" i="0">
                <a:solidFill>
                  <a:srgbClr val="FFFFFF"/>
                </a:solidFill>
                <a:latin typeface="Calibri"/>
              </a:rPr>
              <a:t>ZAP Catches It</a:t>
            </a:r>
          </a:p>
        </p:txBody>
      </p:sp>
      <p:sp>
        <p:nvSpPr>
          <p:cNvPr id="15" name="TextBox 14">
            <a:extLst>
              <a:ext uri="{FF2B5EF4-FFF2-40B4-BE49-F238E27FC236}">
                <a16:creationId xmlns:a16="http://schemas.microsoft.com/office/drawing/2014/main" id="{BA59F7BC-A148-D312-AB83-3437E9D8E57D}"/>
              </a:ext>
            </a:extLst>
          </p:cNvPr>
          <p:cNvSpPr txBox="1"/>
          <p:nvPr/>
        </p:nvSpPr>
        <p:spPr>
          <a:xfrm>
            <a:off x="3611881" y="4932159"/>
            <a:ext cx="2194560" cy="54864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050" b="0" i="0">
                <a:solidFill>
                  <a:srgbClr val="CADCFC"/>
                </a:solidFill>
                <a:latin typeface="Calibri"/>
              </a:rPr>
              <a:t>It sees every request sent</a:t>
            </a:r>
          </a:p>
        </p:txBody>
      </p:sp>
      <p:sp>
        <p:nvSpPr>
          <p:cNvPr id="16" name="Right Arrow 15">
            <a:extLst>
              <a:ext uri="{FF2B5EF4-FFF2-40B4-BE49-F238E27FC236}">
                <a16:creationId xmlns:a16="http://schemas.microsoft.com/office/drawing/2014/main" id="{14AE6AB0-957D-A0DA-2AA8-9A41A0A39305}"/>
              </a:ext>
            </a:extLst>
          </p:cNvPr>
          <p:cNvSpPr/>
          <p:nvPr/>
        </p:nvSpPr>
        <p:spPr>
          <a:xfrm>
            <a:off x="5971033" y="4429239"/>
            <a:ext cx="402336" cy="365760"/>
          </a:xfrm>
          <a:prstGeom prst="rightArrow">
            <a:avLst/>
          </a:prstGeom>
          <a:solidFill>
            <a:srgbClr val="5B6B8C"/>
          </a:solidFill>
          <a:ln>
            <a:noFill/>
          </a:ln>
        </p:spPr>
        <p:style>
          <a:lnRef idx="1">
            <a:schemeClr val="accent1"/>
          </a:lnRef>
          <a:fillRef idx="3">
            <a:schemeClr val="accent1"/>
          </a:fillRef>
          <a:effectRef idx="2">
            <a:schemeClr val="accent1"/>
          </a:effectRef>
          <a:fontRef idx="minor">
            <a:schemeClr val="lt1"/>
          </a:fontRef>
        </p:style>
        <p:txBody>
          <a:bodyPr rtlCol="0" anchor="ctr"/>
          <a:lstStyle>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17" name="Rounded Rectangle 16">
            <a:extLst>
              <a:ext uri="{FF2B5EF4-FFF2-40B4-BE49-F238E27FC236}">
                <a16:creationId xmlns:a16="http://schemas.microsoft.com/office/drawing/2014/main" id="{6A91AD3D-08E1-1F1C-5A87-944E03334D58}"/>
              </a:ext>
            </a:extLst>
          </p:cNvPr>
          <p:cNvSpPr/>
          <p:nvPr/>
        </p:nvSpPr>
        <p:spPr>
          <a:xfrm>
            <a:off x="6400801" y="3652000"/>
            <a:ext cx="2468880" cy="1920240"/>
          </a:xfrm>
          <a:prstGeom prst="roundRect">
            <a:avLst>
              <a:gd name="adj" fmla="val 8000"/>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18" name="TextBox 17">
            <a:extLst>
              <a:ext uri="{FF2B5EF4-FFF2-40B4-BE49-F238E27FC236}">
                <a16:creationId xmlns:a16="http://schemas.microsoft.com/office/drawing/2014/main" id="{FDE9A15F-3C27-4D79-72D9-A138C3F07093}"/>
              </a:ext>
            </a:extLst>
          </p:cNvPr>
          <p:cNvSpPr txBox="1"/>
          <p:nvPr/>
        </p:nvSpPr>
        <p:spPr>
          <a:xfrm>
            <a:off x="6400801" y="3789159"/>
            <a:ext cx="2468880" cy="54864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600" b="1" i="0">
                <a:solidFill>
                  <a:srgbClr val="CADCFC"/>
                </a:solidFill>
                <a:latin typeface="Cambria"/>
              </a:rPr>
              <a:t>3</a:t>
            </a:r>
          </a:p>
        </p:txBody>
      </p:sp>
      <p:sp>
        <p:nvSpPr>
          <p:cNvPr id="19" name="TextBox 18">
            <a:extLst>
              <a:ext uri="{FF2B5EF4-FFF2-40B4-BE49-F238E27FC236}">
                <a16:creationId xmlns:a16="http://schemas.microsoft.com/office/drawing/2014/main" id="{72053776-BE7C-BA82-E092-00C935400649}"/>
              </a:ext>
            </a:extLst>
          </p:cNvPr>
          <p:cNvSpPr txBox="1"/>
          <p:nvPr/>
        </p:nvSpPr>
        <p:spPr>
          <a:xfrm>
            <a:off x="6537961" y="4383519"/>
            <a:ext cx="2194560" cy="50292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300" b="1" i="0">
                <a:solidFill>
                  <a:srgbClr val="FFFFFF"/>
                </a:solidFill>
                <a:latin typeface="Calibri"/>
              </a:rPr>
              <a:t>ZAP Scans It</a:t>
            </a:r>
          </a:p>
        </p:txBody>
      </p:sp>
      <p:sp>
        <p:nvSpPr>
          <p:cNvPr id="20" name="TextBox 19">
            <a:extLst>
              <a:ext uri="{FF2B5EF4-FFF2-40B4-BE49-F238E27FC236}">
                <a16:creationId xmlns:a16="http://schemas.microsoft.com/office/drawing/2014/main" id="{79279FE7-A891-EA8B-7130-AB99B7965B81}"/>
              </a:ext>
            </a:extLst>
          </p:cNvPr>
          <p:cNvSpPr txBox="1"/>
          <p:nvPr/>
        </p:nvSpPr>
        <p:spPr>
          <a:xfrm>
            <a:off x="6537961" y="4932159"/>
            <a:ext cx="2194560" cy="54864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IN" sz="1050" b="0" i="0" dirty="0">
                <a:solidFill>
                  <a:srgbClr val="CADCFC"/>
                </a:solidFill>
                <a:latin typeface="Calibri"/>
              </a:rPr>
              <a:t>Checks pages for weak points</a:t>
            </a:r>
            <a:endParaRPr sz="1050" b="0" i="0" dirty="0">
              <a:solidFill>
                <a:srgbClr val="CADCFC"/>
              </a:solidFill>
              <a:latin typeface="Calibri"/>
            </a:endParaRPr>
          </a:p>
        </p:txBody>
      </p:sp>
      <p:sp>
        <p:nvSpPr>
          <p:cNvPr id="21" name="Right Arrow 20">
            <a:extLst>
              <a:ext uri="{FF2B5EF4-FFF2-40B4-BE49-F238E27FC236}">
                <a16:creationId xmlns:a16="http://schemas.microsoft.com/office/drawing/2014/main" id="{B18F4C91-2217-CC78-1C07-95AA55A4A064}"/>
              </a:ext>
            </a:extLst>
          </p:cNvPr>
          <p:cNvSpPr/>
          <p:nvPr/>
        </p:nvSpPr>
        <p:spPr>
          <a:xfrm>
            <a:off x="8897113" y="4429239"/>
            <a:ext cx="402336" cy="365760"/>
          </a:xfrm>
          <a:prstGeom prst="rightArrow">
            <a:avLst/>
          </a:prstGeom>
          <a:solidFill>
            <a:srgbClr val="5B6B8C"/>
          </a:solidFill>
          <a:ln>
            <a:noFill/>
          </a:ln>
        </p:spPr>
        <p:style>
          <a:lnRef idx="1">
            <a:schemeClr val="accent1"/>
          </a:lnRef>
          <a:fillRef idx="3">
            <a:schemeClr val="accent1"/>
          </a:fillRef>
          <a:effectRef idx="2">
            <a:schemeClr val="accent1"/>
          </a:effectRef>
          <a:fontRef idx="minor">
            <a:schemeClr val="lt1"/>
          </a:fontRef>
        </p:style>
        <p:txBody>
          <a:bodyPr rtlCol="0" anchor="ctr"/>
          <a:lstStyle>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22" name="Rounded Rectangle 21">
            <a:extLst>
              <a:ext uri="{FF2B5EF4-FFF2-40B4-BE49-F238E27FC236}">
                <a16:creationId xmlns:a16="http://schemas.microsoft.com/office/drawing/2014/main" id="{9373637C-A581-BD61-8AF9-FE3D6329D27E}"/>
              </a:ext>
            </a:extLst>
          </p:cNvPr>
          <p:cNvSpPr/>
          <p:nvPr/>
        </p:nvSpPr>
        <p:spPr>
          <a:xfrm>
            <a:off x="9326881" y="3652000"/>
            <a:ext cx="2468880" cy="1920240"/>
          </a:xfrm>
          <a:prstGeom prst="roundRect">
            <a:avLst>
              <a:gd name="adj" fmla="val 8000"/>
            </a:avLst>
          </a:prstGeom>
          <a:solidFill>
            <a:srgbClr val="3E5C9A"/>
          </a:solidFill>
          <a:ln>
            <a:noFill/>
          </a:ln>
        </p:spPr>
        <p:style>
          <a:lnRef idx="1">
            <a:schemeClr val="accent1"/>
          </a:lnRef>
          <a:fillRef idx="3">
            <a:schemeClr val="accent1"/>
          </a:fillRef>
          <a:effectRef idx="2">
            <a:schemeClr val="accent1"/>
          </a:effectRef>
          <a:fontRef idx="minor">
            <a:schemeClr val="lt1"/>
          </a:fontRef>
        </p:style>
        <p:txBody>
          <a:bodyPr rtlCol="0" anchor="ctr"/>
          <a:lstStyle>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23" name="TextBox 22">
            <a:extLst>
              <a:ext uri="{FF2B5EF4-FFF2-40B4-BE49-F238E27FC236}">
                <a16:creationId xmlns:a16="http://schemas.microsoft.com/office/drawing/2014/main" id="{84BC6E6B-28E8-7593-3E2D-328BE6EEAFFF}"/>
              </a:ext>
            </a:extLst>
          </p:cNvPr>
          <p:cNvSpPr txBox="1"/>
          <p:nvPr/>
        </p:nvSpPr>
        <p:spPr>
          <a:xfrm>
            <a:off x="9326881" y="3789159"/>
            <a:ext cx="2468880" cy="54864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600" b="1" i="0">
                <a:solidFill>
                  <a:srgbClr val="CADCFC"/>
                </a:solidFill>
                <a:latin typeface="Cambria"/>
              </a:rPr>
              <a:t>4</a:t>
            </a:r>
          </a:p>
        </p:txBody>
      </p:sp>
      <p:sp>
        <p:nvSpPr>
          <p:cNvPr id="24" name="TextBox 23">
            <a:extLst>
              <a:ext uri="{FF2B5EF4-FFF2-40B4-BE49-F238E27FC236}">
                <a16:creationId xmlns:a16="http://schemas.microsoft.com/office/drawing/2014/main" id="{C3129475-24A3-FC66-6064-E8E221923F0E}"/>
              </a:ext>
            </a:extLst>
          </p:cNvPr>
          <p:cNvSpPr txBox="1"/>
          <p:nvPr/>
        </p:nvSpPr>
        <p:spPr>
          <a:xfrm>
            <a:off x="9464041" y="4383519"/>
            <a:ext cx="2194560" cy="50292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300" b="1" i="0">
                <a:solidFill>
                  <a:srgbClr val="FFFFFF"/>
                </a:solidFill>
                <a:latin typeface="Calibri"/>
              </a:rPr>
              <a:t>Results Saved</a:t>
            </a:r>
          </a:p>
        </p:txBody>
      </p:sp>
      <p:sp>
        <p:nvSpPr>
          <p:cNvPr id="25" name="TextBox 24">
            <a:extLst>
              <a:ext uri="{FF2B5EF4-FFF2-40B4-BE49-F238E27FC236}">
                <a16:creationId xmlns:a16="http://schemas.microsoft.com/office/drawing/2014/main" id="{AD2E4516-4E7C-B538-BF11-F8ADCA63130B}"/>
              </a:ext>
            </a:extLst>
          </p:cNvPr>
          <p:cNvSpPr txBox="1"/>
          <p:nvPr/>
        </p:nvSpPr>
        <p:spPr>
          <a:xfrm>
            <a:off x="9464041" y="4932159"/>
            <a:ext cx="2194560" cy="548640"/>
          </a:xfrm>
          <a:prstGeom prst="rect">
            <a:avLst/>
          </a:prstGeom>
          <a:noFill/>
        </p:spPr>
        <p:txBody>
          <a:bodyPr wrap="square" lIns="0" tIns="0" rIns="0" bIns="0" anchor="ctr">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050" b="0" i="0" dirty="0">
                <a:solidFill>
                  <a:srgbClr val="CADCFC"/>
                </a:solidFill>
                <a:latin typeface="Calibri"/>
              </a:rPr>
              <a:t>Findings stored </a:t>
            </a:r>
            <a:r>
              <a:rPr lang="en-IN" sz="1050" b="0" i="0" dirty="0">
                <a:solidFill>
                  <a:srgbClr val="CADCFC"/>
                </a:solidFill>
                <a:latin typeface="Calibri"/>
              </a:rPr>
              <a:t>f</a:t>
            </a:r>
            <a:r>
              <a:rPr sz="1050" b="0" i="0" dirty="0">
                <a:solidFill>
                  <a:srgbClr val="CADCFC"/>
                </a:solidFill>
                <a:latin typeface="Calibri"/>
              </a:rPr>
              <a:t>or review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The Problem</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Websites are a common target for hackers.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Normal, everyday testing can miss hidden problems.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Automatic tools alone cannot make a website fully safe.</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Real, hands-on testing is also needed.</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This project checks how well VAPT finds and fixes problems.</a:t>
            </a:r>
            <a:endParaRPr lang="en-US" sz="1400" dirty="0"/>
          </a:p>
        </p:txBody>
      </p:sp>
      <p:pic>
        <p:nvPicPr>
          <p:cNvPr id="4" name="Image 0" descr="/home/claude/pptx2/media/image3.png"/>
          <p:cNvPicPr>
            <a:picLocks noChangeAspect="1"/>
          </p:cNvPicPr>
          <p:nvPr/>
        </p:nvPicPr>
        <p:blipFill>
          <a:blip r:embed="rId3"/>
          <a:stretch>
            <a:fillRect/>
          </a:stretch>
        </p:blipFill>
        <p:spPr>
          <a:xfrm>
            <a:off x="7754158" y="1371600"/>
            <a:ext cx="3145444" cy="4480560"/>
          </a:xfrm>
          <a:prstGeom prst="rect">
            <a:avLst/>
          </a:prstGeom>
        </p:spPr>
      </p:pic>
      <p:sp>
        <p:nvSpPr>
          <p:cNvPr id="5" name="Text 2"/>
          <p:cNvSpPr txBox="1"/>
          <p:nvPr/>
        </p:nvSpPr>
        <p:spPr>
          <a:xfrm>
            <a:off x="7040880" y="5870448"/>
            <a:ext cx="4572000" cy="320040"/>
          </a:xfrm>
          <a:prstGeom prst="rect">
            <a:avLst/>
          </a:prstGeom>
          <a:noFill/>
          <a:ln/>
        </p:spPr>
        <p:txBody>
          <a:bodyPr wrap="square" lIns="0" tIns="0" rIns="0" bIns="0" rtlCol="0" anchor="ctr"/>
          <a:lstStyle/>
          <a:p>
            <a:pPr marL="0" indent="0" algn="ctr">
              <a:buNone/>
            </a:pPr>
            <a:r>
              <a:rPr lang="en-US" sz="1000" i="1" dirty="0">
                <a:solidFill>
                  <a:srgbClr val="5B6B8C"/>
                </a:solidFill>
                <a:latin typeface="Calibri" pitchFamily="34" charset="0"/>
                <a:ea typeface="Calibri" pitchFamily="34" charset="-122"/>
                <a:cs typeface="Calibri" pitchFamily="34" charset="-120"/>
              </a:rPr>
              <a:t>Vulnerability Assessment &amp; Penetration Testing</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What This Project Aims To Do</a:t>
            </a:r>
            <a:endParaRPr lang="en-US" sz="2600" dirty="0"/>
          </a:p>
        </p:txBody>
      </p:sp>
      <p:sp>
        <p:nvSpPr>
          <p:cNvPr id="3" name="Shape 1"/>
          <p:cNvSpPr/>
          <p:nvPr/>
        </p:nvSpPr>
        <p:spPr>
          <a:xfrm>
            <a:off x="548640" y="1280160"/>
            <a:ext cx="11091672" cy="822960"/>
          </a:xfrm>
          <a:prstGeom prst="roundRect">
            <a:avLst>
              <a:gd name="adj" fmla="val 8889"/>
            </a:avLst>
          </a:prstGeom>
          <a:solidFill>
            <a:srgbClr val="CADCFC"/>
          </a:solidFill>
          <a:ln/>
        </p:spPr>
        <p:txBody>
          <a:bodyPr/>
          <a:lstStyle/>
          <a:p>
            <a:endParaRPr lang="en-IN"/>
          </a:p>
        </p:txBody>
      </p:sp>
      <p:sp>
        <p:nvSpPr>
          <p:cNvPr id="4" name="Text 2"/>
          <p:cNvSpPr txBox="1"/>
          <p:nvPr/>
        </p:nvSpPr>
        <p:spPr>
          <a:xfrm>
            <a:off x="832291" y="1371600"/>
            <a:ext cx="10543032" cy="640080"/>
          </a:xfrm>
          <a:prstGeom prst="rect">
            <a:avLst/>
          </a:prstGeom>
          <a:noFill/>
          <a:ln/>
        </p:spPr>
        <p:txBody>
          <a:bodyPr wrap="square" lIns="0" tIns="0" rIns="0" bIns="0" rtlCol="0" anchor="ctr"/>
          <a:lstStyle/>
          <a:p>
            <a:pPr marL="0" indent="0">
              <a:buNone/>
            </a:pPr>
            <a:r>
              <a:rPr lang="en-US" sz="1400" dirty="0">
                <a:solidFill>
                  <a:srgbClr val="1E2761"/>
                </a:solidFill>
                <a:latin typeface="Cambria" pitchFamily="34" charset="0"/>
                <a:ea typeface="Cambria" pitchFamily="34" charset="-122"/>
                <a:cs typeface="Cambria" pitchFamily="34" charset="-120"/>
              </a:rPr>
              <a:t>Aim: Check how well VAPT (using the OWASP method) can find and fix security problems in a web application.</a:t>
            </a:r>
            <a:endParaRPr lang="en-US" sz="1400" dirty="0"/>
          </a:p>
        </p:txBody>
      </p:sp>
      <p:sp>
        <p:nvSpPr>
          <p:cNvPr id="5" name="Text 3"/>
          <p:cNvSpPr txBox="1"/>
          <p:nvPr/>
        </p:nvSpPr>
        <p:spPr>
          <a:xfrm>
            <a:off x="548640" y="2286000"/>
            <a:ext cx="5760720" cy="365760"/>
          </a:xfrm>
          <a:prstGeom prst="rect">
            <a:avLst/>
          </a:prstGeom>
          <a:noFill/>
          <a:ln/>
        </p:spPr>
        <p:txBody>
          <a:bodyPr wrap="square" lIns="0" tIns="0" rIns="0" bIns="0"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Objectives</a:t>
            </a:r>
            <a:endParaRPr lang="en-US" sz="1500" dirty="0"/>
          </a:p>
        </p:txBody>
      </p:sp>
      <p:sp>
        <p:nvSpPr>
          <p:cNvPr id="6" name="Text 4"/>
          <p:cNvSpPr txBox="1"/>
          <p:nvPr/>
        </p:nvSpPr>
        <p:spPr>
          <a:xfrm>
            <a:off x="548640" y="2697480"/>
            <a:ext cx="5760720" cy="34747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Find weaknesses using the OWASP ZAP.</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Test the website using OWASP ZAP and Burp Suite.</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Fix the problems found, then test again.</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Give simple tips to make websites safer.</a:t>
            </a:r>
            <a:endParaRPr lang="en-US" sz="1400" dirty="0"/>
          </a:p>
        </p:txBody>
      </p:sp>
      <p:sp>
        <p:nvSpPr>
          <p:cNvPr id="7" name="Text 5"/>
          <p:cNvSpPr txBox="1"/>
          <p:nvPr/>
        </p:nvSpPr>
        <p:spPr>
          <a:xfrm>
            <a:off x="6492240" y="2286000"/>
            <a:ext cx="5120640" cy="365760"/>
          </a:xfrm>
          <a:prstGeom prst="rect">
            <a:avLst/>
          </a:prstGeom>
          <a:noFill/>
          <a:ln/>
        </p:spPr>
        <p:txBody>
          <a:bodyPr wrap="square" lIns="0" tIns="0" rIns="0" bIns="0"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Research Questions</a:t>
            </a:r>
            <a:endParaRPr lang="en-US" sz="1500" dirty="0"/>
          </a:p>
        </p:txBody>
      </p:sp>
      <p:sp>
        <p:nvSpPr>
          <p:cNvPr id="8" name="Text 6"/>
          <p:cNvSpPr txBox="1"/>
          <p:nvPr/>
        </p:nvSpPr>
        <p:spPr>
          <a:xfrm>
            <a:off x="6492240" y="2697480"/>
            <a:ext cx="5120640" cy="34747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What common problems does the OWASP Top 10 find?</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How good are ZAP and Burp Suite at finding problems?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Do the fixes actually work when tested again?</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What tips can make websites safer overall?</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Literature Review</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SQL Injection, XSS and CSRF are well-known website risks.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The OWASP ZAP is a simple, trusted list of common risks.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VAPT means finding weaknesses, then testing them like a hacker would.</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Automatic scanning finds many known problems quickly.</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Manual (hands-on) testing finds hidden problems that tools miss.</a:t>
            </a:r>
            <a:endParaRPr lang="en-US" sz="1400" dirty="0"/>
          </a:p>
        </p:txBody>
      </p:sp>
      <p:pic>
        <p:nvPicPr>
          <p:cNvPr id="4" name="Image 0" descr="/home/claude/pptx2/media/image4.png"/>
          <p:cNvPicPr>
            <a:picLocks noChangeAspect="1"/>
          </p:cNvPicPr>
          <p:nvPr/>
        </p:nvPicPr>
        <p:blipFill>
          <a:blip r:embed="rId3"/>
          <a:stretch>
            <a:fillRect/>
          </a:stretch>
        </p:blipFill>
        <p:spPr>
          <a:xfrm>
            <a:off x="1767055" y="3247054"/>
            <a:ext cx="7438527" cy="213071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How This Project Was Done</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used a practical, hands-on approach.</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tested the website before and after fixing it.</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All testing happened in a safe, private environment.</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OWASP ZAP was used for automatic scanning.</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Burp Suite was used for hands-on, manual testing.</a:t>
            </a:r>
            <a:endParaRPr lang="en-US" sz="1400" dirty="0"/>
          </a:p>
        </p:txBody>
      </p:sp>
      <p:pic>
        <p:nvPicPr>
          <p:cNvPr id="4" name="Image 0" descr="/home/claude/pptx2/media/image5.png"/>
          <p:cNvPicPr>
            <a:picLocks noChangeAspect="1"/>
          </p:cNvPicPr>
          <p:nvPr/>
        </p:nvPicPr>
        <p:blipFill>
          <a:blip r:embed="rId3"/>
          <a:stretch>
            <a:fillRect/>
          </a:stretch>
        </p:blipFill>
        <p:spPr>
          <a:xfrm>
            <a:off x="2364377" y="2990461"/>
            <a:ext cx="6309360" cy="295931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The Test Tools Use</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Kali Linux: the computer used for security testing.</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XAMPP: ran our test website (the Loyalty Card System).</a:t>
            </a:r>
            <a:endParaRPr lang="en-US" sz="1400" dirty="0"/>
          </a:p>
          <a:p>
            <a:pPr marL="342900" indent="-342900">
              <a:spcAft>
                <a:spcPts val="1000"/>
              </a:spcAft>
              <a:buSzPct val="100000"/>
              <a:buChar char="•"/>
            </a:pPr>
            <a:r>
              <a:rPr lang="en-US" sz="1400" dirty="0" err="1">
                <a:solidFill>
                  <a:srgbClr val="1A1A2E"/>
                </a:solidFill>
                <a:latin typeface="Calibri" pitchFamily="34" charset="0"/>
                <a:ea typeface="Calibri" pitchFamily="34" charset="-122"/>
                <a:cs typeface="Calibri" pitchFamily="34" charset="-120"/>
              </a:rPr>
              <a:t>phpmyadmin</a:t>
            </a:r>
            <a:r>
              <a:rPr lang="en-US" sz="1400" dirty="0">
                <a:solidFill>
                  <a:srgbClr val="1A1A2E"/>
                </a:solidFill>
                <a:latin typeface="Calibri" pitchFamily="34" charset="0"/>
                <a:ea typeface="Calibri" pitchFamily="34" charset="-122"/>
                <a:cs typeface="Calibri" pitchFamily="34" charset="-120"/>
              </a:rPr>
              <a:t>: stored the website's data.</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used fake test accounts, not real people's data.</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This kept everything safe, private, and repeatable.</a:t>
            </a:r>
            <a:endParaRPr lang="en-US" sz="1400" dirty="0"/>
          </a:p>
        </p:txBody>
      </p:sp>
      <p:pic>
        <p:nvPicPr>
          <p:cNvPr id="8" name="Picture 7">
            <a:extLst>
              <a:ext uri="{FF2B5EF4-FFF2-40B4-BE49-F238E27FC236}">
                <a16:creationId xmlns:a16="http://schemas.microsoft.com/office/drawing/2014/main" id="{87362601-A62C-DCC6-BA14-8F8183E12224}"/>
              </a:ext>
            </a:extLst>
          </p:cNvPr>
          <p:cNvPicPr>
            <a:picLocks noChangeAspect="1"/>
          </p:cNvPicPr>
          <p:nvPr/>
        </p:nvPicPr>
        <p:blipFill>
          <a:blip r:embed="rId3"/>
          <a:stretch>
            <a:fillRect/>
          </a:stretch>
        </p:blipFill>
        <p:spPr>
          <a:xfrm>
            <a:off x="5794309" y="1978089"/>
            <a:ext cx="5921829" cy="333102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The Loyalty Card Website &amp; Its Database</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The database stores admins, users, products, orders and rewards.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Customers can register, log in, view their profile, and buy items.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Admins can manage customers and accounts.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studied this structure carefully before testing.</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This helped us know exactly where to test.</a:t>
            </a:r>
            <a:endParaRPr lang="en-US" sz="1400" dirty="0"/>
          </a:p>
        </p:txBody>
      </p:sp>
      <p:pic>
        <p:nvPicPr>
          <p:cNvPr id="4" name="Image 0" descr="/home/claude/pptx2/media/image7.png"/>
          <p:cNvPicPr>
            <a:picLocks noChangeAspect="1"/>
          </p:cNvPicPr>
          <p:nvPr/>
        </p:nvPicPr>
        <p:blipFill>
          <a:blip r:embed="rId3"/>
          <a:stretch>
            <a:fillRect/>
          </a:stretch>
        </p:blipFill>
        <p:spPr>
          <a:xfrm>
            <a:off x="6175096" y="2024743"/>
            <a:ext cx="5437784" cy="273829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Our Testing Process, Step by Step</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Step 1: Set up the website for testing.</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Step 2: Scan the website to find possible weaknesses.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Step 3: Check each weakness by hand to confirm it is real.</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Step 4: Fix every weakness that was confirmed.</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Step 5: Test again to check that the fixes worked.</a:t>
            </a:r>
            <a:endParaRPr lang="en-US" sz="1400" dirty="0"/>
          </a:p>
        </p:txBody>
      </p:sp>
      <p:pic>
        <p:nvPicPr>
          <p:cNvPr id="4" name="Image 0" descr="/home/claude/pptx2/media/image8.png"/>
          <p:cNvPicPr>
            <a:picLocks noChangeAspect="1"/>
          </p:cNvPicPr>
          <p:nvPr/>
        </p:nvPicPr>
        <p:blipFill>
          <a:blip r:embed="rId3"/>
          <a:stretch>
            <a:fillRect/>
          </a:stretch>
        </p:blipFill>
        <p:spPr>
          <a:xfrm>
            <a:off x="7432618" y="1371600"/>
            <a:ext cx="3788523" cy="448056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Automatic Scanning (OWASP ZAP)</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OWASP ZAP scanned the whole website on its own.</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It first found every page and link on the site.</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Then it checked each page for possible weaknesses.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These results still needed to be checked by hand.</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This told us exactly what to test manually next.</a:t>
            </a:r>
            <a:endParaRPr lang="en-US" sz="1400" dirty="0"/>
          </a:p>
        </p:txBody>
      </p:sp>
      <p:pic>
        <p:nvPicPr>
          <p:cNvPr id="4" name="Image 0" descr="/home/claude/pptx2/media/image9.png"/>
          <p:cNvPicPr>
            <a:picLocks noChangeAspect="1"/>
          </p:cNvPicPr>
          <p:nvPr/>
        </p:nvPicPr>
        <p:blipFill>
          <a:blip r:embed="rId3"/>
          <a:stretch>
            <a:fillRect/>
          </a:stretch>
        </p:blipFill>
        <p:spPr>
          <a:xfrm>
            <a:off x="7040880" y="2577215"/>
            <a:ext cx="4572000" cy="206932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Hands-On Testing (Burp Suite)</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Burp Suite let us capture and view login requests.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changed parts of the request on purpose.</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Then we watched how the website reacted.</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This double-checked what the automatic scan found.</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No real users or real data were ever affected.</a:t>
            </a:r>
            <a:endParaRPr lang="en-US" sz="1400" dirty="0"/>
          </a:p>
        </p:txBody>
      </p:sp>
      <p:pic>
        <p:nvPicPr>
          <p:cNvPr id="4" name="Image 0" descr="/home/claude/pptx2/media/image10.png"/>
          <p:cNvPicPr>
            <a:picLocks noChangeAspect="1"/>
          </p:cNvPicPr>
          <p:nvPr/>
        </p:nvPicPr>
        <p:blipFill>
          <a:blip r:embed="rId3"/>
          <a:stretch>
            <a:fillRect/>
          </a:stretch>
        </p:blipFill>
        <p:spPr>
          <a:xfrm>
            <a:off x="7040880" y="2456063"/>
            <a:ext cx="4572000" cy="231163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Testing SQL Injection and XSS</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tried SQL Injection on the login form - it did not work.</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SQLMap (a specialist tool) also could not break the login.</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tried XSS on the profile page - it also did not work.</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The website correctly blocked both types of attack.</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This shows strong protection in these two areas.</a:t>
            </a:r>
            <a:endParaRPr lang="en-US" sz="1400" dirty="0"/>
          </a:p>
        </p:txBody>
      </p:sp>
      <p:pic>
        <p:nvPicPr>
          <p:cNvPr id="4" name="Image 0" descr="/home/claude/pptx2/media/image11.png"/>
          <p:cNvPicPr>
            <a:picLocks noChangeAspect="1"/>
          </p:cNvPicPr>
          <p:nvPr/>
        </p:nvPicPr>
        <p:blipFill>
          <a:blip r:embed="rId3"/>
          <a:stretch>
            <a:fillRect/>
          </a:stretch>
        </p:blipFill>
        <p:spPr>
          <a:xfrm>
            <a:off x="7545754" y="1371600"/>
            <a:ext cx="3562252" cy="1965960"/>
          </a:xfrm>
          <a:prstGeom prst="rect">
            <a:avLst/>
          </a:prstGeom>
        </p:spPr>
      </p:pic>
      <p:pic>
        <p:nvPicPr>
          <p:cNvPr id="6" name="Image 1" descr="/home/claude/pptx2/media/image12.png"/>
          <p:cNvPicPr>
            <a:picLocks noChangeAspect="1"/>
          </p:cNvPicPr>
          <p:nvPr/>
        </p:nvPicPr>
        <p:blipFill>
          <a:blip r:embed="rId4"/>
          <a:stretch>
            <a:fillRect/>
          </a:stretch>
        </p:blipFill>
        <p:spPr>
          <a:xfrm>
            <a:off x="7376366" y="3840480"/>
            <a:ext cx="3901028" cy="201168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CSRF and Missing Security Settings</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CSRF can trick a logged-in user into an action they didn't mean to do.</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Changing a profile had no CSRF protection.</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Changing a password had no CSRF protection.</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Deleting an admin account had no CSRF protection - this was serious.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Important security headers and cookie settings were also missing.</a:t>
            </a:r>
            <a:endParaRPr lang="en-US" sz="1400" dirty="0"/>
          </a:p>
        </p:txBody>
      </p:sp>
      <p:pic>
        <p:nvPicPr>
          <p:cNvPr id="4" name="Image 0" descr="/home/claude/pptx2/media/image13.png"/>
          <p:cNvPicPr>
            <a:picLocks noChangeAspect="1"/>
          </p:cNvPicPr>
          <p:nvPr/>
        </p:nvPicPr>
        <p:blipFill>
          <a:blip r:embed="rId3"/>
          <a:stretch>
            <a:fillRect/>
          </a:stretch>
        </p:blipFill>
        <p:spPr>
          <a:xfrm>
            <a:off x="7428645" y="1371600"/>
            <a:ext cx="3796470" cy="1965960"/>
          </a:xfrm>
          <a:prstGeom prst="rect">
            <a:avLst/>
          </a:prstGeom>
        </p:spPr>
      </p:pic>
      <p:pic>
        <p:nvPicPr>
          <p:cNvPr id="6" name="Image 1" descr="/home/claude/pptx2/media/image14.png"/>
          <p:cNvPicPr>
            <a:picLocks noChangeAspect="1"/>
          </p:cNvPicPr>
          <p:nvPr/>
        </p:nvPicPr>
        <p:blipFill>
          <a:blip r:embed="rId4"/>
          <a:stretch>
            <a:fillRect/>
          </a:stretch>
        </p:blipFill>
        <p:spPr>
          <a:xfrm>
            <a:off x="7833426" y="3840480"/>
            <a:ext cx="2986907" cy="201168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Fixing the Problems We Found</a:t>
            </a:r>
            <a:endParaRPr lang="en-US" sz="2600" dirty="0"/>
          </a:p>
        </p:txBody>
      </p:sp>
      <p:sp>
        <p:nvSpPr>
          <p:cNvPr id="3" name="Text 1"/>
          <p:cNvSpPr txBox="1"/>
          <p:nvPr/>
        </p:nvSpPr>
        <p:spPr>
          <a:xfrm>
            <a:off x="548640" y="1371600"/>
            <a:ext cx="6309360" cy="4846320"/>
          </a:xfrm>
          <a:prstGeom prst="rect">
            <a:avLst/>
          </a:prstGeom>
          <a:noFill/>
          <a:ln/>
        </p:spPr>
        <p:txBody>
          <a:bodyPr wrap="square" lIns="0" tIns="0" rIns="0" bIns="0" rtlCol="0" anchor="t"/>
          <a:lstStyle/>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turned on the missing security headers.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fixed the cookie settings to be safer.</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added CSRF protection to important actions.</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limited what admin accounts are able to do.</a:t>
            </a:r>
            <a:endParaRPr lang="en-US" sz="1400" dirty="0"/>
          </a:p>
          <a:p>
            <a:pPr marL="342900" indent="-342900">
              <a:spcAft>
                <a:spcPts val="1000"/>
              </a:spcAft>
              <a:buSzPct val="100000"/>
              <a:buChar char="•"/>
            </a:pPr>
            <a:r>
              <a:rPr lang="en-US" sz="1400" dirty="0">
                <a:solidFill>
                  <a:srgbClr val="1A1A2E"/>
                </a:solidFill>
                <a:latin typeface="Calibri" pitchFamily="34" charset="0"/>
                <a:ea typeface="Calibri" pitchFamily="34" charset="-122"/>
                <a:cs typeface="Calibri" pitchFamily="34" charset="-120"/>
              </a:rPr>
              <a:t>We added password rules, a CAPTCHA, and email checks.</a:t>
            </a:r>
            <a:endParaRPr lang="en-US" sz="1400" dirty="0"/>
          </a:p>
        </p:txBody>
      </p:sp>
      <p:pic>
        <p:nvPicPr>
          <p:cNvPr id="4" name="Image 0" descr="/home/claude/pptx2/media/image15.png"/>
          <p:cNvPicPr>
            <a:picLocks noChangeAspect="1"/>
          </p:cNvPicPr>
          <p:nvPr/>
        </p:nvPicPr>
        <p:blipFill>
          <a:blip r:embed="rId3"/>
          <a:stretch>
            <a:fillRect/>
          </a:stretch>
        </p:blipFill>
        <p:spPr>
          <a:xfrm>
            <a:off x="7040880" y="1543265"/>
            <a:ext cx="4572000" cy="1622630"/>
          </a:xfrm>
          <a:prstGeom prst="rect">
            <a:avLst/>
          </a:prstGeom>
        </p:spPr>
      </p:pic>
      <p:pic>
        <p:nvPicPr>
          <p:cNvPr id="6" name="Image 1" descr="/home/claude/pptx2/media/image16.png"/>
          <p:cNvPicPr>
            <a:picLocks noChangeAspect="1"/>
          </p:cNvPicPr>
          <p:nvPr/>
        </p:nvPicPr>
        <p:blipFill>
          <a:blip r:embed="rId4"/>
          <a:stretch>
            <a:fillRect/>
          </a:stretch>
        </p:blipFill>
        <p:spPr>
          <a:xfrm>
            <a:off x="7040880" y="4105487"/>
            <a:ext cx="4572000" cy="148166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Testing Again - Did the Fixes Work?</a:t>
            </a:r>
            <a:endParaRPr lang="en-US" sz="2600" dirty="0"/>
          </a:p>
        </p:txBody>
      </p:sp>
      <p:graphicFrame>
        <p:nvGraphicFramePr>
          <p:cNvPr id="16" name="Table 0"/>
          <p:cNvGraphicFramePr>
            <a:graphicFrameLocks noGrp="1"/>
          </p:cNvGraphicFramePr>
          <p:nvPr>
            <p:extLst>
              <p:ext uri="{D42A27DB-BD31-4B8C-83A1-F6EECF244321}">
                <p14:modId xmlns:p14="http://schemas.microsoft.com/office/powerpoint/2010/main" val="7885145"/>
              </p:ext>
            </p:extLst>
          </p:nvPr>
        </p:nvGraphicFramePr>
        <p:xfrm>
          <a:off x="548640" y="1280160"/>
          <a:ext cx="11640312" cy="5029200"/>
        </p:xfrm>
        <a:graphic>
          <a:graphicData uri="http://schemas.openxmlformats.org/drawingml/2006/table">
            <a:tbl>
              <a:tblPr/>
              <a:tblGrid>
                <a:gridCol w="4389120">
                  <a:extLst>
                    <a:ext uri="{9D8B030D-6E8A-4147-A177-3AD203B41FA5}">
                      <a16:colId xmlns:a16="http://schemas.microsoft.com/office/drawing/2014/main" val="20000"/>
                    </a:ext>
                  </a:extLst>
                </a:gridCol>
                <a:gridCol w="5212080">
                  <a:extLst>
                    <a:ext uri="{9D8B030D-6E8A-4147-A177-3AD203B41FA5}">
                      <a16:colId xmlns:a16="http://schemas.microsoft.com/office/drawing/2014/main" val="20001"/>
                    </a:ext>
                  </a:extLst>
                </a:gridCol>
                <a:gridCol w="2039112">
                  <a:extLst>
                    <a:ext uri="{9D8B030D-6E8A-4147-A177-3AD203B41FA5}">
                      <a16:colId xmlns:a16="http://schemas.microsoft.com/office/drawing/2014/main" val="20002"/>
                    </a:ext>
                  </a:extLst>
                </a:gridCol>
              </a:tblGrid>
              <a:tr h="457200">
                <a:tc>
                  <a:txBody>
                    <a:bodyPr/>
                    <a:lstStyle/>
                    <a:p>
                      <a:pPr marL="0" indent="0">
                        <a:buNone/>
                      </a:pPr>
                      <a:r>
                        <a:rPr lang="en-US" sz="1250" b="1" dirty="0">
                          <a:solidFill>
                            <a:srgbClr val="FFFFFF"/>
                          </a:solidFill>
                          <a:latin typeface="Calibri" pitchFamily="34" charset="0"/>
                          <a:ea typeface="Calibri" pitchFamily="34" charset="-122"/>
                          <a:cs typeface="Calibri" pitchFamily="34" charset="-120"/>
                        </a:rPr>
                        <a:t>What We Checked</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E2761"/>
                    </a:solidFill>
                  </a:tcPr>
                </a:tc>
                <a:tc>
                  <a:txBody>
                    <a:bodyPr/>
                    <a:lstStyle/>
                    <a:p>
                      <a:pPr marL="0" indent="0">
                        <a:buNone/>
                      </a:pPr>
                      <a:r>
                        <a:rPr lang="en-US" sz="1250" b="1" dirty="0">
                          <a:solidFill>
                            <a:srgbClr val="FFFFFF"/>
                          </a:solidFill>
                          <a:latin typeface="Calibri" pitchFamily="34" charset="0"/>
                          <a:ea typeface="Calibri" pitchFamily="34" charset="-122"/>
                          <a:cs typeface="Calibri" pitchFamily="34" charset="-120"/>
                        </a:rPr>
                        <a:t>Result After Fixing</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E2761"/>
                    </a:solidFill>
                  </a:tcPr>
                </a:tc>
                <a:tc>
                  <a:txBody>
                    <a:bodyPr/>
                    <a:lstStyle/>
                    <a:p>
                      <a:pPr marL="0" indent="0">
                        <a:buNone/>
                      </a:pPr>
                      <a:r>
                        <a:rPr lang="en-US" sz="1250" b="1" dirty="0">
                          <a:solidFill>
                            <a:srgbClr val="FFFFFF"/>
                          </a:solidFill>
                          <a:latin typeface="Calibri" pitchFamily="34" charset="0"/>
                          <a:ea typeface="Calibri" pitchFamily="34" charset="-122"/>
                          <a:cs typeface="Calibri" pitchFamily="34" charset="-120"/>
                        </a:rPr>
                        <a:t>Rating</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E2761"/>
                    </a:solidFill>
                  </a:tcPr>
                </a:tc>
                <a:extLst>
                  <a:ext uri="{0D108BD9-81ED-4DB2-BD59-A6C34878D82A}">
                    <a16:rowId xmlns:a16="http://schemas.microsoft.com/office/drawing/2014/main" val="10000"/>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SQL Injection</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Still safe</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1"/>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XSS</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Still safe</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2"/>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Input Checking</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Bad email correctly rejected</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3"/>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Session ID</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Changes after every login</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4"/>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CSRF Protection</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Now blocks unauthorised requests</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5"/>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Password Change</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Now protected from CSRF</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6"/>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Admin Deletion</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Now protected from CSRF</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7"/>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Security Headers</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Now turned on</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8"/>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Cookie Settings</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Now set correctly</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9"/>
                  </a:ext>
                </a:extLst>
              </a:tr>
              <a:tr h="457200">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Login Limit (lockout)</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dirty="0">
                          <a:solidFill>
                            <a:srgbClr val="1A1A2E"/>
                          </a:solidFill>
                          <a:latin typeface="Calibri" pitchFamily="34" charset="0"/>
                          <a:ea typeface="Calibri" pitchFamily="34" charset="-122"/>
                          <a:cs typeface="Calibri" pitchFamily="34" charset="-120"/>
                        </a:rPr>
                        <a:t>Still works well</a:t>
                      </a:r>
                      <a:endParaRPr lang="en-US" sz="1250" dirty="0">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tc>
                  <a:txBody>
                    <a:bodyPr/>
                    <a:lstStyle/>
                    <a:p>
                      <a:pPr marL="0" indent="0">
                        <a:buNone/>
                      </a:pPr>
                      <a:r>
                        <a:rPr lang="en-US" sz="1250" b="1" dirty="0">
                          <a:solidFill>
                            <a:schemeClr val="tx1"/>
                          </a:solidFill>
                          <a:latin typeface="Calibri" pitchFamily="34" charset="0"/>
                          <a:ea typeface="Calibri" pitchFamily="34" charset="-122"/>
                          <a:cs typeface="Calibri" pitchFamily="34" charset="-120"/>
                        </a:rPr>
                        <a:t>Good</a:t>
                      </a:r>
                      <a:endParaRPr lang="en-US" sz="1250" dirty="0">
                        <a:solidFill>
                          <a:schemeClr val="tx1"/>
                        </a:solidFill>
                        <a:latin typeface="Calibri" charset="0"/>
                        <a:ea typeface="Calibri" charset="0"/>
                        <a:cs typeface="Calibri" charset="0"/>
                      </a:endParaRPr>
                    </a:p>
                  </a:txBody>
                  <a:tcPr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Conclusion &amp; Recommendations</a:t>
            </a:r>
            <a:endParaRPr lang="en-US" sz="2600" dirty="0"/>
          </a:p>
        </p:txBody>
      </p:sp>
      <p:sp>
        <p:nvSpPr>
          <p:cNvPr id="3" name="Shape 1"/>
          <p:cNvSpPr/>
          <p:nvPr/>
        </p:nvSpPr>
        <p:spPr>
          <a:xfrm>
            <a:off x="548640" y="1417320"/>
            <a:ext cx="11091672" cy="777240"/>
          </a:xfrm>
          <a:prstGeom prst="roundRect">
            <a:avLst>
              <a:gd name="adj" fmla="val 7059"/>
            </a:avLst>
          </a:prstGeom>
          <a:solidFill>
            <a:srgbClr val="F4F6FB"/>
          </a:solidFill>
          <a:ln/>
        </p:spPr>
        <p:txBody>
          <a:bodyPr/>
          <a:lstStyle/>
          <a:p>
            <a:r>
              <a:rPr lang="en-US" dirty="0"/>
              <a:t>1</a:t>
            </a:r>
            <a:endParaRPr lang="en-IN" dirty="0"/>
          </a:p>
        </p:txBody>
      </p:sp>
      <p:sp>
        <p:nvSpPr>
          <p:cNvPr id="6" name="Text 4"/>
          <p:cNvSpPr txBox="1"/>
          <p:nvPr/>
        </p:nvSpPr>
        <p:spPr>
          <a:xfrm>
            <a:off x="1417320" y="1417320"/>
            <a:ext cx="10085832" cy="7772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VAPT found both strong points and weak points in the website.</a:t>
            </a:r>
            <a:endParaRPr lang="en-US" sz="1400" dirty="0"/>
          </a:p>
        </p:txBody>
      </p:sp>
      <p:sp>
        <p:nvSpPr>
          <p:cNvPr id="7" name="Shape 5"/>
          <p:cNvSpPr/>
          <p:nvPr/>
        </p:nvSpPr>
        <p:spPr>
          <a:xfrm>
            <a:off x="548640" y="2377440"/>
            <a:ext cx="11091672" cy="777240"/>
          </a:xfrm>
          <a:prstGeom prst="roundRect">
            <a:avLst>
              <a:gd name="adj" fmla="val 7059"/>
            </a:avLst>
          </a:prstGeom>
          <a:solidFill>
            <a:srgbClr val="FFFFFF"/>
          </a:solidFill>
          <a:ln/>
        </p:spPr>
        <p:txBody>
          <a:bodyPr/>
          <a:lstStyle/>
          <a:p>
            <a:r>
              <a:rPr lang="en-US" dirty="0"/>
              <a:t>2</a:t>
            </a:r>
            <a:endParaRPr lang="en-IN" dirty="0"/>
          </a:p>
        </p:txBody>
      </p:sp>
      <p:sp>
        <p:nvSpPr>
          <p:cNvPr id="10" name="Text 8"/>
          <p:cNvSpPr txBox="1"/>
          <p:nvPr/>
        </p:nvSpPr>
        <p:spPr>
          <a:xfrm>
            <a:off x="1417320" y="2377440"/>
            <a:ext cx="10085832" cy="7772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Using automatic AND manual testing together works best.</a:t>
            </a:r>
            <a:endParaRPr lang="en-US" sz="1400" dirty="0"/>
          </a:p>
        </p:txBody>
      </p:sp>
      <p:sp>
        <p:nvSpPr>
          <p:cNvPr id="11" name="Shape 9"/>
          <p:cNvSpPr/>
          <p:nvPr/>
        </p:nvSpPr>
        <p:spPr>
          <a:xfrm>
            <a:off x="548640" y="3337560"/>
            <a:ext cx="11091672" cy="777240"/>
          </a:xfrm>
          <a:prstGeom prst="roundRect">
            <a:avLst>
              <a:gd name="adj" fmla="val 7059"/>
            </a:avLst>
          </a:prstGeom>
          <a:solidFill>
            <a:srgbClr val="F4F6FB"/>
          </a:solidFill>
          <a:ln/>
        </p:spPr>
        <p:txBody>
          <a:bodyPr/>
          <a:lstStyle/>
          <a:p>
            <a:r>
              <a:rPr lang="en-US" dirty="0"/>
              <a:t>3</a:t>
            </a:r>
            <a:endParaRPr lang="en-IN" dirty="0"/>
          </a:p>
        </p:txBody>
      </p:sp>
      <p:sp>
        <p:nvSpPr>
          <p:cNvPr id="14" name="Text 12"/>
          <p:cNvSpPr txBox="1"/>
          <p:nvPr/>
        </p:nvSpPr>
        <p:spPr>
          <a:xfrm>
            <a:off x="1417320" y="3337560"/>
            <a:ext cx="10085832" cy="7772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CSRF protection should be added to every important action.</a:t>
            </a:r>
            <a:endParaRPr lang="en-US" sz="1400" dirty="0"/>
          </a:p>
        </p:txBody>
      </p:sp>
      <p:sp>
        <p:nvSpPr>
          <p:cNvPr id="15" name="Shape 13"/>
          <p:cNvSpPr/>
          <p:nvPr/>
        </p:nvSpPr>
        <p:spPr>
          <a:xfrm>
            <a:off x="548640" y="4297680"/>
            <a:ext cx="11091672" cy="777240"/>
          </a:xfrm>
          <a:prstGeom prst="roundRect">
            <a:avLst>
              <a:gd name="adj" fmla="val 7059"/>
            </a:avLst>
          </a:prstGeom>
          <a:solidFill>
            <a:srgbClr val="FFFFFF"/>
          </a:solidFill>
          <a:ln/>
        </p:spPr>
        <p:txBody>
          <a:bodyPr/>
          <a:lstStyle/>
          <a:p>
            <a:r>
              <a:rPr lang="en-US" dirty="0"/>
              <a:t>4</a:t>
            </a:r>
            <a:endParaRPr lang="en-IN" dirty="0"/>
          </a:p>
        </p:txBody>
      </p:sp>
      <p:sp>
        <p:nvSpPr>
          <p:cNvPr id="18" name="Text 16"/>
          <p:cNvSpPr txBox="1"/>
          <p:nvPr/>
        </p:nvSpPr>
        <p:spPr>
          <a:xfrm>
            <a:off x="1417320" y="4297680"/>
            <a:ext cx="10085832" cy="7772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Security headers and cookies must be checked often.</a:t>
            </a:r>
            <a:endParaRPr lang="en-US" sz="1400" dirty="0"/>
          </a:p>
        </p:txBody>
      </p:sp>
      <p:sp>
        <p:nvSpPr>
          <p:cNvPr id="19" name="Shape 17"/>
          <p:cNvSpPr/>
          <p:nvPr/>
        </p:nvSpPr>
        <p:spPr>
          <a:xfrm>
            <a:off x="548640" y="5257800"/>
            <a:ext cx="11091672" cy="777240"/>
          </a:xfrm>
          <a:prstGeom prst="roundRect">
            <a:avLst>
              <a:gd name="adj" fmla="val 7059"/>
            </a:avLst>
          </a:prstGeom>
          <a:solidFill>
            <a:srgbClr val="F4F6FB"/>
          </a:solidFill>
          <a:ln/>
        </p:spPr>
        <p:txBody>
          <a:bodyPr/>
          <a:lstStyle/>
          <a:p>
            <a:r>
              <a:rPr lang="en-US" dirty="0"/>
              <a:t>5</a:t>
            </a:r>
            <a:endParaRPr lang="en-IN" dirty="0"/>
          </a:p>
        </p:txBody>
      </p:sp>
      <p:sp>
        <p:nvSpPr>
          <p:cNvPr id="22" name="Text 20"/>
          <p:cNvSpPr txBox="1"/>
          <p:nvPr/>
        </p:nvSpPr>
        <p:spPr>
          <a:xfrm>
            <a:off x="1417320" y="5257800"/>
            <a:ext cx="10085832" cy="7772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Future testing should also cover bigger, real-world systems.</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txBox="1"/>
          <p:nvPr/>
        </p:nvSpPr>
        <p:spPr>
          <a:xfrm>
            <a:off x="548640" y="320040"/>
            <a:ext cx="11091672" cy="822960"/>
          </a:xfrm>
          <a:prstGeom prst="rect">
            <a:avLst/>
          </a:prstGeom>
          <a:noFill/>
          <a:ln/>
        </p:spPr>
        <p:txBody>
          <a:bodyPr wrap="square" lIns="0" tIns="0" rIns="0" bIns="0" rtlCol="0" anchor="ctr"/>
          <a:lstStyle/>
          <a:p>
            <a:pPr marL="0" indent="0">
              <a:buNone/>
            </a:pPr>
            <a:r>
              <a:rPr lang="en-US" sz="2600" b="1" dirty="0">
                <a:solidFill>
                  <a:srgbClr val="1E2761"/>
                </a:solidFill>
                <a:latin typeface="Cambria" pitchFamily="34" charset="0"/>
                <a:ea typeface="Cambria" pitchFamily="34" charset="-122"/>
                <a:cs typeface="Cambria" pitchFamily="34" charset="-120"/>
              </a:rPr>
              <a:t>References</a:t>
            </a:r>
            <a:endParaRPr lang="en-US" sz="2600" dirty="0"/>
          </a:p>
        </p:txBody>
      </p:sp>
      <p:sp>
        <p:nvSpPr>
          <p:cNvPr id="3" name="Text 1"/>
          <p:cNvSpPr txBox="1"/>
          <p:nvPr/>
        </p:nvSpPr>
        <p:spPr>
          <a:xfrm>
            <a:off x="548640" y="1280160"/>
            <a:ext cx="11091672" cy="5120640"/>
          </a:xfrm>
          <a:prstGeom prst="rect">
            <a:avLst/>
          </a:prstGeom>
          <a:noFill/>
          <a:ln/>
        </p:spPr>
        <p:txBody>
          <a:bodyPr wrap="square" lIns="0" tIns="0" rIns="0" bIns="0" rtlCol="0" anchor="t"/>
          <a:lstStyle/>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Aslan et al. (2023) - A comprehensive review of cyber security vulnerabilities, threats, attacks and solutions. Electronics, 12(6).</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Alquwayzani, Aldossri &amp; Frikha (2024) - Mitigating security risks in firewalls and web applications using VAPT. IJACSA, 15(5).</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Otieno, Odera &amp; Ounza (2023) - Theory and practice in secure software development lifecycle. World J. Adv. Res. Rev., 18(3).</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Vegesna (2022) - Utilising VAPT technologies as a method for actively preventing cyberattacks. IJMTE, 12.</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Alkhurayyif &amp; Almarshdy (2024) - Adopting automated penetration testing tools. JISCR, 7(1).</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Joshi et al. (2025) - Comprehensive survey on VAPT for cloud-hosted web applications. Proc. ICSBPIM.</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Kollepalli et al. (2024) - An experimental study on detecting and mitigating vulnerabilities in web applications. IJSSE, 14(2).</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Odeh &amp; Hijazi (2023) - Detecting and preventing common web application vulnerabilities. IJITCS, 15(3).</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Nawrocki &amp; Kołodziej (2024) - Vulnerabilities of web applications: good practices and new trends. ACIG, 3(2).</a:t>
            </a:r>
            <a:endParaRPr lang="en-US" sz="1150" dirty="0"/>
          </a:p>
          <a:p>
            <a:pPr marL="342900" indent="-342900">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Rohmaniah et al. (2025) - Enhancing website security using VAPT based on OWASP Top Ten. JAIC, 9(2).</a:t>
            </a:r>
            <a:endParaRPr lang="en-US" sz="11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1E2761"/>
        </a:solidFill>
        <a:effectLst/>
      </p:bgPr>
    </p:bg>
    <p:spTree>
      <p:nvGrpSpPr>
        <p:cNvPr id="1" name=""/>
        <p:cNvGrpSpPr/>
        <p:nvPr/>
      </p:nvGrpSpPr>
      <p:grpSpPr>
        <a:xfrm>
          <a:off x="0" y="0"/>
          <a:ext cx="0" cy="0"/>
          <a:chOff x="0" y="0"/>
          <a:chExt cx="0" cy="0"/>
        </a:xfrm>
      </p:grpSpPr>
      <p:sp>
        <p:nvSpPr>
          <p:cNvPr id="2" name="Text 0"/>
          <p:cNvSpPr txBox="1"/>
          <p:nvPr/>
        </p:nvSpPr>
        <p:spPr>
          <a:xfrm>
            <a:off x="822960" y="2560320"/>
            <a:ext cx="10543032" cy="914400"/>
          </a:xfrm>
          <a:prstGeom prst="rect">
            <a:avLst/>
          </a:prstGeom>
          <a:noFill/>
          <a:ln/>
        </p:spPr>
        <p:txBody>
          <a:bodyPr wrap="square" lIns="0" tIns="0" rIns="0" bIns="0"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Thank You</a:t>
            </a:r>
            <a:endParaRPr lang="en-US" sz="4400" dirty="0"/>
          </a:p>
        </p:txBody>
      </p:sp>
      <p:sp>
        <p:nvSpPr>
          <p:cNvPr id="3" name="Text 1"/>
          <p:cNvSpPr txBox="1"/>
          <p:nvPr/>
        </p:nvSpPr>
        <p:spPr>
          <a:xfrm>
            <a:off x="822960" y="3474720"/>
            <a:ext cx="10543032" cy="548640"/>
          </a:xfrm>
          <a:prstGeom prst="rect">
            <a:avLst/>
          </a:prstGeom>
          <a:noFill/>
          <a:ln/>
        </p:spPr>
        <p:txBody>
          <a:bodyPr wrap="square" lIns="0" tIns="0" rIns="0" bIns="0" rtlCol="0" anchor="ctr"/>
          <a:lstStyle/>
          <a:p>
            <a:pPr marL="0" indent="0">
              <a:buNone/>
            </a:pPr>
            <a:r>
              <a:rPr lang="en-US" sz="2000" i="1" dirty="0">
                <a:solidFill>
                  <a:srgbClr val="CADCFC"/>
                </a:solidFill>
                <a:latin typeface="Calibri" pitchFamily="34" charset="0"/>
                <a:ea typeface="Calibri" pitchFamily="34" charset="-122"/>
                <a:cs typeface="Calibri" pitchFamily="34" charset="-120"/>
              </a:rPr>
              <a:t>Any Questions?</a:t>
            </a:r>
            <a:endParaRPr lang="en-US" sz="2000" dirty="0"/>
          </a:p>
        </p:txBody>
      </p:sp>
      <p:sp>
        <p:nvSpPr>
          <p:cNvPr id="4" name="Shape 2"/>
          <p:cNvSpPr/>
          <p:nvPr/>
        </p:nvSpPr>
        <p:spPr>
          <a:xfrm>
            <a:off x="822960" y="4297680"/>
            <a:ext cx="3200400" cy="0"/>
          </a:xfrm>
          <a:prstGeom prst="line">
            <a:avLst/>
          </a:prstGeom>
          <a:noFill/>
          <a:ln w="25400">
            <a:solidFill>
              <a:srgbClr val="CADCFC"/>
            </a:solidFill>
            <a:prstDash val="solid"/>
          </a:ln>
        </p:spPr>
        <p:txBody>
          <a:bodyPr/>
          <a:lstStyle/>
          <a:p>
            <a:endParaRPr lang="en-IN"/>
          </a:p>
        </p:txBody>
      </p:sp>
      <p:sp>
        <p:nvSpPr>
          <p:cNvPr id="5" name="Text 3"/>
          <p:cNvSpPr txBox="1"/>
          <p:nvPr/>
        </p:nvSpPr>
        <p:spPr>
          <a:xfrm>
            <a:off x="822960" y="4480560"/>
            <a:ext cx="7315200" cy="36576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Jay Lad  |  MSc Cybersecurity and Digital Forensics</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317</TotalTime>
  <Words>2966</Words>
  <Application>Microsoft Office PowerPoint</Application>
  <PresentationFormat>Widescreen</PresentationFormat>
  <Paragraphs>221</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jay lad</cp:lastModifiedBy>
  <cp:revision>2</cp:revision>
  <dcterms:created xsi:type="dcterms:W3CDTF">2026-09-27T23:47:28Z</dcterms:created>
  <dcterms:modified xsi:type="dcterms:W3CDTF">2026-10-02T16:34:11Z</dcterms:modified>
</cp:coreProperties>
</file>