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4" r:id="rId4"/>
  </p:sldMasterIdLst>
  <p:notesMasterIdLst>
    <p:notesMasterId r:id="rId19"/>
  </p:notesMasterIdLst>
  <p:sldIdLst>
    <p:sldId id="266" r:id="rId5"/>
    <p:sldId id="310" r:id="rId6"/>
    <p:sldId id="308" r:id="rId7"/>
    <p:sldId id="311" r:id="rId8"/>
    <p:sldId id="312" r:id="rId9"/>
    <p:sldId id="313" r:id="rId10"/>
    <p:sldId id="315" r:id="rId11"/>
    <p:sldId id="316" r:id="rId12"/>
    <p:sldId id="318" r:id="rId13"/>
    <p:sldId id="319" r:id="rId14"/>
    <p:sldId id="320" r:id="rId15"/>
    <p:sldId id="323" r:id="rId16"/>
    <p:sldId id="321" r:id="rId17"/>
    <p:sldId id="32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99"/>
    <a:srgbClr val="FF7C80"/>
    <a:srgbClr val="FFFF99"/>
    <a:srgbClr val="FEFFD7"/>
    <a:srgbClr val="0F879C"/>
    <a:srgbClr val="D89F2E"/>
    <a:srgbClr val="48229E"/>
    <a:srgbClr val="B1E5D5"/>
    <a:srgbClr val="AEBCBF"/>
    <a:srgbClr val="EA5B6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CA8F1E-4AF1-4F51-BA0F-2B224F74028A}" v="133" dt="2021-12-20T01:47:35.0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41" autoAdjust="0"/>
    <p:restoredTop sz="77438" autoAdjust="0"/>
  </p:normalViewPr>
  <p:slideViewPr>
    <p:cSldViewPr snapToGrid="0">
      <p:cViewPr>
        <p:scale>
          <a:sx n="78" d="100"/>
          <a:sy n="78" d="100"/>
        </p:scale>
        <p:origin x="157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mine" userId="5dd3b92f1f1f4838" providerId="LiveId" clId="{ACCA8F1E-4AF1-4F51-BA0F-2B224F74028A}"/>
    <pc:docChg chg="undo custSel addSld delSld modSld">
      <pc:chgData name="Jasmine" userId="5dd3b92f1f1f4838" providerId="LiveId" clId="{ACCA8F1E-4AF1-4F51-BA0F-2B224F74028A}" dt="2021-12-20T01:47:52.706" v="10677" actId="113"/>
      <pc:docMkLst>
        <pc:docMk/>
      </pc:docMkLst>
      <pc:sldChg chg="addSp delSp modSp mod modTransition delAnim modAnim modNotesTx">
        <pc:chgData name="Jasmine" userId="5dd3b92f1f1f4838" providerId="LiveId" clId="{ACCA8F1E-4AF1-4F51-BA0F-2B224F74028A}" dt="2021-12-20T01:40:37.101" v="10646" actId="1076"/>
        <pc:sldMkLst>
          <pc:docMk/>
          <pc:sldMk cId="895915843" sldId="266"/>
        </pc:sldMkLst>
        <pc:picChg chg="add del mod">
          <ac:chgData name="Jasmine" userId="5dd3b92f1f1f4838" providerId="LiveId" clId="{ACCA8F1E-4AF1-4F51-BA0F-2B224F74028A}" dt="2021-12-19T22:32:58.506" v="2364" actId="21"/>
          <ac:picMkLst>
            <pc:docMk/>
            <pc:sldMk cId="895915843" sldId="266"/>
            <ac:picMk id="4" creationId="{28F0B56E-CF5D-439F-8A10-F392751BBB48}"/>
          </ac:picMkLst>
        </pc:picChg>
        <pc:picChg chg="add del mod">
          <ac:chgData name="Jasmine" userId="5dd3b92f1f1f4838" providerId="LiveId" clId="{ACCA8F1E-4AF1-4F51-BA0F-2B224F74028A}" dt="2021-12-19T19:33:06.843" v="2297" actId="21"/>
          <ac:picMkLst>
            <pc:docMk/>
            <pc:sldMk cId="895915843" sldId="266"/>
            <ac:picMk id="4" creationId="{DA66597A-32ED-40A2-95CA-6FBFF5439ECF}"/>
          </ac:picMkLst>
        </pc:picChg>
        <pc:picChg chg="add del mod">
          <ac:chgData name="Jasmine" userId="5dd3b92f1f1f4838" providerId="LiveId" clId="{ACCA8F1E-4AF1-4F51-BA0F-2B224F74028A}" dt="2021-12-19T19:35:12.230" v="2300"/>
          <ac:picMkLst>
            <pc:docMk/>
            <pc:sldMk cId="895915843" sldId="266"/>
            <ac:picMk id="5" creationId="{70D8E382-9232-48F0-A4D8-FF447EF15678}"/>
          </ac:picMkLst>
        </pc:picChg>
        <pc:picChg chg="add mod">
          <ac:chgData name="Jasmine" userId="5dd3b92f1f1f4838" providerId="LiveId" clId="{ACCA8F1E-4AF1-4F51-BA0F-2B224F74028A}" dt="2021-12-20T01:40:37.101" v="10646" actId="1076"/>
          <ac:picMkLst>
            <pc:docMk/>
            <pc:sldMk cId="895915843" sldId="266"/>
            <ac:picMk id="5" creationId="{F27AE162-6B2D-419D-8AF5-0C26B718DB13}"/>
          </ac:picMkLst>
        </pc:picChg>
        <pc:picChg chg="add del mod">
          <ac:chgData name="Jasmine" userId="5dd3b92f1f1f4838" providerId="LiveId" clId="{ACCA8F1E-4AF1-4F51-BA0F-2B224F74028A}" dt="2021-12-19T22:33:03.274" v="2365" actId="21"/>
          <ac:picMkLst>
            <pc:docMk/>
            <pc:sldMk cId="895915843" sldId="266"/>
            <ac:picMk id="7" creationId="{D6460EF8-3750-40A0-8100-2A1014BA9A6F}"/>
          </ac:picMkLst>
        </pc:picChg>
      </pc:sldChg>
      <pc:sldChg chg="addSp delSp modSp mod modTransition delAnim modAnim modNotesTx">
        <pc:chgData name="Jasmine" userId="5dd3b92f1f1f4838" providerId="LiveId" clId="{ACCA8F1E-4AF1-4F51-BA0F-2B224F74028A}" dt="2021-12-20T01:41:36.359" v="10651" actId="1076"/>
        <pc:sldMkLst>
          <pc:docMk/>
          <pc:sldMk cId="265522590" sldId="308"/>
        </pc:sldMkLst>
        <pc:spChg chg="mod">
          <ac:chgData name="Jasmine" userId="5dd3b92f1f1f4838" providerId="LiveId" clId="{ACCA8F1E-4AF1-4F51-BA0F-2B224F74028A}" dt="2021-12-19T22:44:16.805" v="2381" actId="20577"/>
          <ac:spMkLst>
            <pc:docMk/>
            <pc:sldMk cId="265522590" sldId="308"/>
            <ac:spMk id="14" creationId="{76028083-1774-43CD-BB13-7153EB3E8DB2}"/>
          </ac:spMkLst>
        </pc:spChg>
        <pc:picChg chg="add mod">
          <ac:chgData name="Jasmine" userId="5dd3b92f1f1f4838" providerId="LiveId" clId="{ACCA8F1E-4AF1-4F51-BA0F-2B224F74028A}" dt="2021-12-20T01:41:36.359" v="10651" actId="1076"/>
          <ac:picMkLst>
            <pc:docMk/>
            <pc:sldMk cId="265522590" sldId="308"/>
            <ac:picMk id="3" creationId="{1288219E-CC36-415E-8B9C-0F876044C5BA}"/>
          </ac:picMkLst>
        </pc:picChg>
        <pc:picChg chg="add del mod">
          <ac:chgData name="Jasmine" userId="5dd3b92f1f1f4838" providerId="LiveId" clId="{ACCA8F1E-4AF1-4F51-BA0F-2B224F74028A}" dt="2021-12-19T19:38:34.866" v="2304"/>
          <ac:picMkLst>
            <pc:docMk/>
            <pc:sldMk cId="265522590" sldId="308"/>
            <ac:picMk id="3" creationId="{E58B3247-3B59-4E5C-B1B1-A2857E5EC18F}"/>
          </ac:picMkLst>
        </pc:picChg>
        <pc:picChg chg="add del mod">
          <ac:chgData name="Jasmine" userId="5dd3b92f1f1f4838" providerId="LiveId" clId="{ACCA8F1E-4AF1-4F51-BA0F-2B224F74028A}" dt="2021-12-19T19:40:13.412" v="2306"/>
          <ac:picMkLst>
            <pc:docMk/>
            <pc:sldMk cId="265522590" sldId="308"/>
            <ac:picMk id="4" creationId="{947C3A8B-9011-4F85-9BBE-FB3DF5220929}"/>
          </ac:picMkLst>
        </pc:picChg>
        <pc:picChg chg="add del mod">
          <ac:chgData name="Jasmine" userId="5dd3b92f1f1f4838" providerId="LiveId" clId="{ACCA8F1E-4AF1-4F51-BA0F-2B224F74028A}" dt="2021-12-19T22:33:25.506" v="2367" actId="21"/>
          <ac:picMkLst>
            <pc:docMk/>
            <pc:sldMk cId="265522590" sldId="308"/>
            <ac:picMk id="7" creationId="{33438D77-2958-4418-B9EF-37C8F9A15CBB}"/>
          </ac:picMkLst>
        </pc:picChg>
      </pc:sldChg>
      <pc:sldChg chg="del">
        <pc:chgData name="Jasmine" userId="5dd3b92f1f1f4838" providerId="LiveId" clId="{ACCA8F1E-4AF1-4F51-BA0F-2B224F74028A}" dt="2021-12-19T16:17:30.112" v="1138" actId="2696"/>
        <pc:sldMkLst>
          <pc:docMk/>
          <pc:sldMk cId="3949503483" sldId="309"/>
        </pc:sldMkLst>
      </pc:sldChg>
      <pc:sldChg chg="addSp delSp modSp mod delAnim modAnim modNotesTx">
        <pc:chgData name="Jasmine" userId="5dd3b92f1f1f4838" providerId="LiveId" clId="{ACCA8F1E-4AF1-4F51-BA0F-2B224F74028A}" dt="2021-12-20T01:40:57.419" v="10648" actId="1076"/>
        <pc:sldMkLst>
          <pc:docMk/>
          <pc:sldMk cId="1911856361" sldId="310"/>
        </pc:sldMkLst>
        <pc:picChg chg="add del mod">
          <ac:chgData name="Jasmine" userId="5dd3b92f1f1f4838" providerId="LiveId" clId="{ACCA8F1E-4AF1-4F51-BA0F-2B224F74028A}" dt="2021-12-19T22:33:15.068" v="2366" actId="21"/>
          <ac:picMkLst>
            <pc:docMk/>
            <pc:sldMk cId="1911856361" sldId="310"/>
            <ac:picMk id="3" creationId="{1DA395A8-E4C8-4446-A857-90B783FF7EA1}"/>
          </ac:picMkLst>
        </pc:picChg>
        <pc:picChg chg="add mod">
          <ac:chgData name="Jasmine" userId="5dd3b92f1f1f4838" providerId="LiveId" clId="{ACCA8F1E-4AF1-4F51-BA0F-2B224F74028A}" dt="2021-12-20T01:40:57.419" v="10648" actId="1076"/>
          <ac:picMkLst>
            <pc:docMk/>
            <pc:sldMk cId="1911856361" sldId="310"/>
            <ac:picMk id="5" creationId="{D21B93F4-396C-49F9-A23F-628A25F08AC1}"/>
          </ac:picMkLst>
        </pc:picChg>
        <pc:picChg chg="mod modCrop">
          <ac:chgData name="Jasmine" userId="5dd3b92f1f1f4838" providerId="LiveId" clId="{ACCA8F1E-4AF1-4F51-BA0F-2B224F74028A}" dt="2021-12-19T22:44:55.194" v="2383" actId="732"/>
          <ac:picMkLst>
            <pc:docMk/>
            <pc:sldMk cId="1911856361" sldId="310"/>
            <ac:picMk id="9" creationId="{F04577DD-80B0-4F72-B3C5-185510F3F146}"/>
          </ac:picMkLst>
        </pc:picChg>
      </pc:sldChg>
      <pc:sldChg chg="addSp delSp modSp mod modTransition delAnim modAnim modNotesTx">
        <pc:chgData name="Jasmine" userId="5dd3b92f1f1f4838" providerId="LiveId" clId="{ACCA8F1E-4AF1-4F51-BA0F-2B224F74028A}" dt="2021-12-20T01:42:05.909" v="10656" actId="1076"/>
        <pc:sldMkLst>
          <pc:docMk/>
          <pc:sldMk cId="692863652" sldId="311"/>
        </pc:sldMkLst>
        <pc:spChg chg="mod">
          <ac:chgData name="Jasmine" userId="5dd3b92f1f1f4838" providerId="LiveId" clId="{ACCA8F1E-4AF1-4F51-BA0F-2B224F74028A}" dt="2021-12-20T01:42:00.230" v="10654" actId="1076"/>
          <ac:spMkLst>
            <pc:docMk/>
            <pc:sldMk cId="692863652" sldId="311"/>
            <ac:spMk id="17" creationId="{1AF5B12A-98B1-4723-BF1E-E69A9B166DE7}"/>
          </ac:spMkLst>
        </pc:spChg>
        <pc:spChg chg="mod">
          <ac:chgData name="Jasmine" userId="5dd3b92f1f1f4838" providerId="LiveId" clId="{ACCA8F1E-4AF1-4F51-BA0F-2B224F74028A}" dt="2021-12-20T01:42:02.603" v="10655" actId="1076"/>
          <ac:spMkLst>
            <pc:docMk/>
            <pc:sldMk cId="692863652" sldId="311"/>
            <ac:spMk id="19" creationId="{A2E68B5D-7F44-45D6-8FF8-56CA429D3E26}"/>
          </ac:spMkLst>
        </pc:spChg>
        <pc:picChg chg="add mod">
          <ac:chgData name="Jasmine" userId="5dd3b92f1f1f4838" providerId="LiveId" clId="{ACCA8F1E-4AF1-4F51-BA0F-2B224F74028A}" dt="2021-12-20T01:42:05.909" v="10656" actId="1076"/>
          <ac:picMkLst>
            <pc:docMk/>
            <pc:sldMk cId="692863652" sldId="311"/>
            <ac:picMk id="2" creationId="{947FF8C7-68E0-4440-86BB-FCB10D44422F}"/>
          </ac:picMkLst>
        </pc:picChg>
        <pc:picChg chg="add del mod">
          <ac:chgData name="Jasmine" userId="5dd3b92f1f1f4838" providerId="LiveId" clId="{ACCA8F1E-4AF1-4F51-BA0F-2B224F74028A}" dt="2021-12-19T19:43:19.688" v="2309"/>
          <ac:picMkLst>
            <pc:docMk/>
            <pc:sldMk cId="692863652" sldId="311"/>
            <ac:picMk id="2" creationId="{AD8493AF-C914-48EF-BA78-52703B21CFCF}"/>
          </ac:picMkLst>
        </pc:picChg>
        <pc:picChg chg="add del mod">
          <ac:chgData name="Jasmine" userId="5dd3b92f1f1f4838" providerId="LiveId" clId="{ACCA8F1E-4AF1-4F51-BA0F-2B224F74028A}" dt="2021-12-19T19:45:12.326" v="2311"/>
          <ac:picMkLst>
            <pc:docMk/>
            <pc:sldMk cId="692863652" sldId="311"/>
            <ac:picMk id="3" creationId="{1F7A56C5-E1AC-4388-B927-B5746464D522}"/>
          </ac:picMkLst>
        </pc:picChg>
        <pc:picChg chg="add del mod">
          <ac:chgData name="Jasmine" userId="5dd3b92f1f1f4838" providerId="LiveId" clId="{ACCA8F1E-4AF1-4F51-BA0F-2B224F74028A}" dt="2021-12-19T19:46:10.864" v="2313"/>
          <ac:picMkLst>
            <pc:docMk/>
            <pc:sldMk cId="692863652" sldId="311"/>
            <ac:picMk id="4" creationId="{22FDC4E2-C906-4A31-A82A-4399D3D126D7}"/>
          </ac:picMkLst>
        </pc:picChg>
        <pc:picChg chg="add del mod">
          <ac:chgData name="Jasmine" userId="5dd3b92f1f1f4838" providerId="LiveId" clId="{ACCA8F1E-4AF1-4F51-BA0F-2B224F74028A}" dt="2021-12-19T22:33:32.077" v="2368" actId="21"/>
          <ac:picMkLst>
            <pc:docMk/>
            <pc:sldMk cId="692863652" sldId="311"/>
            <ac:picMk id="5" creationId="{B2605C43-3F25-4FA5-8312-40FF15ECD8A8}"/>
          </ac:picMkLst>
        </pc:picChg>
      </pc:sldChg>
      <pc:sldChg chg="addSp delSp modSp mod modTransition delAnim modAnim modNotesTx">
        <pc:chgData name="Jasmine" userId="5dd3b92f1f1f4838" providerId="LiveId" clId="{ACCA8F1E-4AF1-4F51-BA0F-2B224F74028A}" dt="2021-12-20T01:42:38.389" v="10658" actId="1076"/>
        <pc:sldMkLst>
          <pc:docMk/>
          <pc:sldMk cId="3890475066" sldId="312"/>
        </pc:sldMkLst>
        <pc:spChg chg="mod">
          <ac:chgData name="Jasmine" userId="5dd3b92f1f1f4838" providerId="LiveId" clId="{ACCA8F1E-4AF1-4F51-BA0F-2B224F74028A}" dt="2021-12-19T18:25:26.909" v="1199" actId="20577"/>
          <ac:spMkLst>
            <pc:docMk/>
            <pc:sldMk cId="3890475066" sldId="312"/>
            <ac:spMk id="6" creationId="{6673EA03-2D0C-411B-9DE0-DA2F6E28207B}"/>
          </ac:spMkLst>
        </pc:spChg>
        <pc:spChg chg="mod">
          <ac:chgData name="Jasmine" userId="5dd3b92f1f1f4838" providerId="LiveId" clId="{ACCA8F1E-4AF1-4F51-BA0F-2B224F74028A}" dt="2021-12-20T00:58:27.248" v="8276" actId="20577"/>
          <ac:spMkLst>
            <pc:docMk/>
            <pc:sldMk cId="3890475066" sldId="312"/>
            <ac:spMk id="13" creationId="{975A4D2D-1796-4DA3-A887-CB84D2148EBA}"/>
          </ac:spMkLst>
        </pc:spChg>
        <pc:picChg chg="add del mod">
          <ac:chgData name="Jasmine" userId="5dd3b92f1f1f4838" providerId="LiveId" clId="{ACCA8F1E-4AF1-4F51-BA0F-2B224F74028A}" dt="2021-12-19T19:51:46.216" v="2316"/>
          <ac:picMkLst>
            <pc:docMk/>
            <pc:sldMk cId="3890475066" sldId="312"/>
            <ac:picMk id="7" creationId="{36214273-E80D-4F8E-AF28-377E398473B6}"/>
          </ac:picMkLst>
        </pc:picChg>
        <pc:picChg chg="add mod">
          <ac:chgData name="Jasmine" userId="5dd3b92f1f1f4838" providerId="LiveId" clId="{ACCA8F1E-4AF1-4F51-BA0F-2B224F74028A}" dt="2021-12-20T01:42:38.389" v="10658" actId="1076"/>
          <ac:picMkLst>
            <pc:docMk/>
            <pc:sldMk cId="3890475066" sldId="312"/>
            <ac:picMk id="7" creationId="{3E8A37E3-8B9A-4168-AE46-E92F015500DD}"/>
          </ac:picMkLst>
        </pc:picChg>
        <pc:picChg chg="add del mod">
          <ac:chgData name="Jasmine" userId="5dd3b92f1f1f4838" providerId="LiveId" clId="{ACCA8F1E-4AF1-4F51-BA0F-2B224F74028A}" dt="2021-12-19T19:56:32.521" v="2318"/>
          <ac:picMkLst>
            <pc:docMk/>
            <pc:sldMk cId="3890475066" sldId="312"/>
            <ac:picMk id="14" creationId="{170C4D2A-4498-4DCC-B65B-F94DA742D299}"/>
          </ac:picMkLst>
        </pc:picChg>
        <pc:picChg chg="add del mod">
          <ac:chgData name="Jasmine" userId="5dd3b92f1f1f4838" providerId="LiveId" clId="{ACCA8F1E-4AF1-4F51-BA0F-2B224F74028A}" dt="2021-12-19T19:57:07.791" v="2320"/>
          <ac:picMkLst>
            <pc:docMk/>
            <pc:sldMk cId="3890475066" sldId="312"/>
            <ac:picMk id="15" creationId="{FC3FBDDC-3FC5-491A-831B-0F99E8BB04D8}"/>
          </ac:picMkLst>
        </pc:picChg>
        <pc:picChg chg="add del mod">
          <ac:chgData name="Jasmine" userId="5dd3b92f1f1f4838" providerId="LiveId" clId="{ACCA8F1E-4AF1-4F51-BA0F-2B224F74028A}" dt="2021-12-19T22:33:37.565" v="2369" actId="21"/>
          <ac:picMkLst>
            <pc:docMk/>
            <pc:sldMk cId="3890475066" sldId="312"/>
            <ac:picMk id="17" creationId="{B805BEB0-AB7E-4FC2-A9B8-191D48FDEE8E}"/>
          </ac:picMkLst>
        </pc:picChg>
      </pc:sldChg>
      <pc:sldChg chg="addSp delSp modSp mod modTransition delAnim modAnim modNotesTx">
        <pc:chgData name="Jasmine" userId="5dd3b92f1f1f4838" providerId="LiveId" clId="{ACCA8F1E-4AF1-4F51-BA0F-2B224F74028A}" dt="2021-12-20T01:43:01.517" v="10660" actId="1076"/>
        <pc:sldMkLst>
          <pc:docMk/>
          <pc:sldMk cId="1872279663" sldId="313"/>
        </pc:sldMkLst>
        <pc:picChg chg="add del mod">
          <ac:chgData name="Jasmine" userId="5dd3b92f1f1f4838" providerId="LiveId" clId="{ACCA8F1E-4AF1-4F51-BA0F-2B224F74028A}" dt="2021-12-19T20:00:04.833" v="2323"/>
          <ac:picMkLst>
            <pc:docMk/>
            <pc:sldMk cId="1872279663" sldId="313"/>
            <ac:picMk id="4" creationId="{740403B8-B8B3-43C9-816B-6F36837F9BB6}"/>
          </ac:picMkLst>
        </pc:picChg>
        <pc:picChg chg="add mod">
          <ac:chgData name="Jasmine" userId="5dd3b92f1f1f4838" providerId="LiveId" clId="{ACCA8F1E-4AF1-4F51-BA0F-2B224F74028A}" dt="2021-12-20T01:43:01.517" v="10660" actId="1076"/>
          <ac:picMkLst>
            <pc:docMk/>
            <pc:sldMk cId="1872279663" sldId="313"/>
            <ac:picMk id="4" creationId="{F48DC561-8F81-496F-94D0-76475753B99C}"/>
          </ac:picMkLst>
        </pc:picChg>
        <pc:picChg chg="add del mod">
          <ac:chgData name="Jasmine" userId="5dd3b92f1f1f4838" providerId="LiveId" clId="{ACCA8F1E-4AF1-4F51-BA0F-2B224F74028A}" dt="2021-12-19T22:33:42.789" v="2370" actId="21"/>
          <ac:picMkLst>
            <pc:docMk/>
            <pc:sldMk cId="1872279663" sldId="313"/>
            <ac:picMk id="8" creationId="{46F41148-6493-43C0-9F2A-92B50A247377}"/>
          </ac:picMkLst>
        </pc:picChg>
      </pc:sldChg>
      <pc:sldChg chg="del">
        <pc:chgData name="Jasmine" userId="5dd3b92f1f1f4838" providerId="LiveId" clId="{ACCA8F1E-4AF1-4F51-BA0F-2B224F74028A}" dt="2021-12-19T16:14:28.758" v="1137" actId="2696"/>
        <pc:sldMkLst>
          <pc:docMk/>
          <pc:sldMk cId="1845592684" sldId="314"/>
        </pc:sldMkLst>
      </pc:sldChg>
      <pc:sldChg chg="addSp delSp modSp mod modTransition delAnim modAnim modNotesTx">
        <pc:chgData name="Jasmine" userId="5dd3b92f1f1f4838" providerId="LiveId" clId="{ACCA8F1E-4AF1-4F51-BA0F-2B224F74028A}" dt="2021-12-20T01:43:24.732" v="10664" actId="1076"/>
        <pc:sldMkLst>
          <pc:docMk/>
          <pc:sldMk cId="2330888017" sldId="315"/>
        </pc:sldMkLst>
        <pc:spChg chg="mod">
          <ac:chgData name="Jasmine" userId="5dd3b92f1f1f4838" providerId="LiveId" clId="{ACCA8F1E-4AF1-4F51-BA0F-2B224F74028A}" dt="2021-12-19T16:09:42.097" v="1136" actId="20577"/>
          <ac:spMkLst>
            <pc:docMk/>
            <pc:sldMk cId="2330888017" sldId="315"/>
            <ac:spMk id="2" creationId="{A31CFFAD-7DC2-4A2B-9A7D-53F63575E490}"/>
          </ac:spMkLst>
        </pc:spChg>
        <pc:spChg chg="mod">
          <ac:chgData name="Jasmine" userId="5dd3b92f1f1f4838" providerId="LiveId" clId="{ACCA8F1E-4AF1-4F51-BA0F-2B224F74028A}" dt="2021-12-19T16:08:58.342" v="1125" actId="1076"/>
          <ac:spMkLst>
            <pc:docMk/>
            <pc:sldMk cId="2330888017" sldId="315"/>
            <ac:spMk id="3" creationId="{1111DBBD-546B-45DE-9814-A4820E80AD6A}"/>
          </ac:spMkLst>
        </pc:spChg>
        <pc:spChg chg="mod">
          <ac:chgData name="Jasmine" userId="5dd3b92f1f1f4838" providerId="LiveId" clId="{ACCA8F1E-4AF1-4F51-BA0F-2B224F74028A}" dt="2021-12-20T00:30:26.042" v="5452" actId="20577"/>
          <ac:spMkLst>
            <pc:docMk/>
            <pc:sldMk cId="2330888017" sldId="315"/>
            <ac:spMk id="8" creationId="{C7753F32-623C-427B-AF1D-80DCDCB121DA}"/>
          </ac:spMkLst>
        </pc:spChg>
        <pc:spChg chg="mod">
          <ac:chgData name="Jasmine" userId="5dd3b92f1f1f4838" providerId="LiveId" clId="{ACCA8F1E-4AF1-4F51-BA0F-2B224F74028A}" dt="2021-12-19T16:09:04.053" v="1127" actId="1076"/>
          <ac:spMkLst>
            <pc:docMk/>
            <pc:sldMk cId="2330888017" sldId="315"/>
            <ac:spMk id="9" creationId="{80A3C266-C093-4947-A746-36C42D3150AD}"/>
          </ac:spMkLst>
        </pc:spChg>
        <pc:spChg chg="mod">
          <ac:chgData name="Jasmine" userId="5dd3b92f1f1f4838" providerId="LiveId" clId="{ACCA8F1E-4AF1-4F51-BA0F-2B224F74028A}" dt="2021-12-19T23:10:04.368" v="2384" actId="20577"/>
          <ac:spMkLst>
            <pc:docMk/>
            <pc:sldMk cId="2330888017" sldId="315"/>
            <ac:spMk id="10" creationId="{A73C9F5B-C7C9-4E83-B4EB-35A741D0A2FB}"/>
          </ac:spMkLst>
        </pc:spChg>
        <pc:spChg chg="mod">
          <ac:chgData name="Jasmine" userId="5dd3b92f1f1f4838" providerId="LiveId" clId="{ACCA8F1E-4AF1-4F51-BA0F-2B224F74028A}" dt="2021-12-20T01:43:21.621" v="10663" actId="1076"/>
          <ac:spMkLst>
            <pc:docMk/>
            <pc:sldMk cId="2330888017" sldId="315"/>
            <ac:spMk id="11" creationId="{CC20A7C4-C6A9-489B-8583-97D02DFFEC9C}"/>
          </ac:spMkLst>
        </pc:spChg>
        <pc:spChg chg="del">
          <ac:chgData name="Jasmine" userId="5dd3b92f1f1f4838" providerId="LiveId" clId="{ACCA8F1E-4AF1-4F51-BA0F-2B224F74028A}" dt="2021-12-19T16:07:33.465" v="1100" actId="21"/>
          <ac:spMkLst>
            <pc:docMk/>
            <pc:sldMk cId="2330888017" sldId="315"/>
            <ac:spMk id="13" creationId="{FCC1DA91-1D3D-4A1A-A70F-A3E29D4F36B4}"/>
          </ac:spMkLst>
        </pc:spChg>
        <pc:spChg chg="mod">
          <ac:chgData name="Jasmine" userId="5dd3b92f1f1f4838" providerId="LiveId" clId="{ACCA8F1E-4AF1-4F51-BA0F-2B224F74028A}" dt="2021-12-19T23:13:38.941" v="2386" actId="20577"/>
          <ac:spMkLst>
            <pc:docMk/>
            <pc:sldMk cId="2330888017" sldId="315"/>
            <ac:spMk id="15" creationId="{A26B7792-6343-4942-BC57-160B4F9BEAE7}"/>
          </ac:spMkLst>
        </pc:spChg>
        <pc:picChg chg="add mod ord">
          <ac:chgData name="Jasmine" userId="5dd3b92f1f1f4838" providerId="LiveId" clId="{ACCA8F1E-4AF1-4F51-BA0F-2B224F74028A}" dt="2021-12-19T16:09:29.145" v="1132" actId="1076"/>
          <ac:picMkLst>
            <pc:docMk/>
            <pc:sldMk cId="2330888017" sldId="315"/>
            <ac:picMk id="7" creationId="{6A0A696B-87EC-468A-BCF5-8435D743D95F}"/>
          </ac:picMkLst>
        </pc:picChg>
        <pc:picChg chg="add mod">
          <ac:chgData name="Jasmine" userId="5dd3b92f1f1f4838" providerId="LiveId" clId="{ACCA8F1E-4AF1-4F51-BA0F-2B224F74028A}" dt="2021-12-20T01:43:24.732" v="10664" actId="1076"/>
          <ac:picMkLst>
            <pc:docMk/>
            <pc:sldMk cId="2330888017" sldId="315"/>
            <ac:picMk id="13" creationId="{3C7FB2EA-5065-4F8F-B2F1-EB2D7232D7A6}"/>
          </ac:picMkLst>
        </pc:picChg>
        <pc:picChg chg="del">
          <ac:chgData name="Jasmine" userId="5dd3b92f1f1f4838" providerId="LiveId" clId="{ACCA8F1E-4AF1-4F51-BA0F-2B224F74028A}" dt="2021-12-19T16:07:28.075" v="1099" actId="21"/>
          <ac:picMkLst>
            <pc:docMk/>
            <pc:sldMk cId="2330888017" sldId="315"/>
            <ac:picMk id="14" creationId="{9C09F8E4-0563-4DE4-BEB2-458B3E217EAF}"/>
          </ac:picMkLst>
        </pc:picChg>
        <pc:picChg chg="add del mod">
          <ac:chgData name="Jasmine" userId="5dd3b92f1f1f4838" providerId="LiveId" clId="{ACCA8F1E-4AF1-4F51-BA0F-2B224F74028A}" dt="2021-12-19T20:02:02.306" v="2326"/>
          <ac:picMkLst>
            <pc:docMk/>
            <pc:sldMk cId="2330888017" sldId="315"/>
            <ac:picMk id="16" creationId="{55D6DC36-ED45-4A47-8ED8-EC205ACB6B34}"/>
          </ac:picMkLst>
        </pc:picChg>
        <pc:picChg chg="add del mod">
          <ac:chgData name="Jasmine" userId="5dd3b92f1f1f4838" providerId="LiveId" clId="{ACCA8F1E-4AF1-4F51-BA0F-2B224F74028A}" dt="2021-12-19T20:03:57.069" v="2328"/>
          <ac:picMkLst>
            <pc:docMk/>
            <pc:sldMk cId="2330888017" sldId="315"/>
            <ac:picMk id="17" creationId="{63EAB5AC-2F38-4676-92D5-7EE86A2D4DEE}"/>
          </ac:picMkLst>
        </pc:picChg>
        <pc:picChg chg="add del mod">
          <ac:chgData name="Jasmine" userId="5dd3b92f1f1f4838" providerId="LiveId" clId="{ACCA8F1E-4AF1-4F51-BA0F-2B224F74028A}" dt="2021-12-19T20:21:07.648" v="2330"/>
          <ac:picMkLst>
            <pc:docMk/>
            <pc:sldMk cId="2330888017" sldId="315"/>
            <ac:picMk id="18" creationId="{5697FB77-A6C0-4DAD-A3E4-386FA431339F}"/>
          </ac:picMkLst>
        </pc:picChg>
        <pc:picChg chg="add del mod">
          <ac:chgData name="Jasmine" userId="5dd3b92f1f1f4838" providerId="LiveId" clId="{ACCA8F1E-4AF1-4F51-BA0F-2B224F74028A}" dt="2021-12-19T20:34:27.004" v="2332"/>
          <ac:picMkLst>
            <pc:docMk/>
            <pc:sldMk cId="2330888017" sldId="315"/>
            <ac:picMk id="19" creationId="{FF572DAB-684A-43F0-BE13-9E60CC2F1EC0}"/>
          </ac:picMkLst>
        </pc:picChg>
        <pc:picChg chg="add del mod">
          <ac:chgData name="Jasmine" userId="5dd3b92f1f1f4838" providerId="LiveId" clId="{ACCA8F1E-4AF1-4F51-BA0F-2B224F74028A}" dt="2021-12-19T20:35:11.664" v="2334"/>
          <ac:picMkLst>
            <pc:docMk/>
            <pc:sldMk cId="2330888017" sldId="315"/>
            <ac:picMk id="20" creationId="{CC987FD9-367A-4C76-99E5-EA709DA423C1}"/>
          </ac:picMkLst>
        </pc:picChg>
        <pc:picChg chg="add del mod">
          <ac:chgData name="Jasmine" userId="5dd3b92f1f1f4838" providerId="LiveId" clId="{ACCA8F1E-4AF1-4F51-BA0F-2B224F74028A}" dt="2021-12-19T20:36:44.452" v="2336"/>
          <ac:picMkLst>
            <pc:docMk/>
            <pc:sldMk cId="2330888017" sldId="315"/>
            <ac:picMk id="21" creationId="{75FDA957-31DA-4A80-8660-6989303CF71B}"/>
          </ac:picMkLst>
        </pc:picChg>
        <pc:picChg chg="add del mod">
          <ac:chgData name="Jasmine" userId="5dd3b92f1f1f4838" providerId="LiveId" clId="{ACCA8F1E-4AF1-4F51-BA0F-2B224F74028A}" dt="2021-12-19T22:33:48.316" v="2371" actId="21"/>
          <ac:picMkLst>
            <pc:docMk/>
            <pc:sldMk cId="2330888017" sldId="315"/>
            <ac:picMk id="22" creationId="{8B44E378-AAD9-4968-8E51-83CE2A8DCC20}"/>
          </ac:picMkLst>
        </pc:picChg>
      </pc:sldChg>
      <pc:sldChg chg="addSp delSp modSp mod delAnim modAnim modNotesTx">
        <pc:chgData name="Jasmine" userId="5dd3b92f1f1f4838" providerId="LiveId" clId="{ACCA8F1E-4AF1-4F51-BA0F-2B224F74028A}" dt="2021-12-20T01:43:55.869" v="10666" actId="1076"/>
        <pc:sldMkLst>
          <pc:docMk/>
          <pc:sldMk cId="148811252" sldId="316"/>
        </pc:sldMkLst>
        <pc:spChg chg="mod">
          <ac:chgData name="Jasmine" userId="5dd3b92f1f1f4838" providerId="LiveId" clId="{ACCA8F1E-4AF1-4F51-BA0F-2B224F74028A}" dt="2021-12-19T23:14:36.285" v="2387" actId="20577"/>
          <ac:spMkLst>
            <pc:docMk/>
            <pc:sldMk cId="148811252" sldId="316"/>
            <ac:spMk id="3" creationId="{71BBEFC5-52DA-4D88-9A98-4B731C0860CF}"/>
          </ac:spMkLst>
        </pc:spChg>
        <pc:picChg chg="add del mod">
          <ac:chgData name="Jasmine" userId="5dd3b92f1f1f4838" providerId="LiveId" clId="{ACCA8F1E-4AF1-4F51-BA0F-2B224F74028A}" dt="2021-12-19T22:33:54.256" v="2372" actId="21"/>
          <ac:picMkLst>
            <pc:docMk/>
            <pc:sldMk cId="148811252" sldId="316"/>
            <ac:picMk id="6" creationId="{D615DEAE-8BFD-42A9-A3D8-9B60FC92475E}"/>
          </ac:picMkLst>
        </pc:picChg>
        <pc:picChg chg="add mod">
          <ac:chgData name="Jasmine" userId="5dd3b92f1f1f4838" providerId="LiveId" clId="{ACCA8F1E-4AF1-4F51-BA0F-2B224F74028A}" dt="2021-12-20T01:43:55.869" v="10666" actId="1076"/>
          <ac:picMkLst>
            <pc:docMk/>
            <pc:sldMk cId="148811252" sldId="316"/>
            <ac:picMk id="8" creationId="{F8366D83-E3D0-47FB-AEE6-98BCF596DBF4}"/>
          </ac:picMkLst>
        </pc:picChg>
      </pc:sldChg>
      <pc:sldChg chg="del">
        <pc:chgData name="Jasmine" userId="5dd3b92f1f1f4838" providerId="LiveId" clId="{ACCA8F1E-4AF1-4F51-BA0F-2B224F74028A}" dt="2021-12-19T16:07:01.745" v="1098" actId="2696"/>
        <pc:sldMkLst>
          <pc:docMk/>
          <pc:sldMk cId="1653917531" sldId="317"/>
        </pc:sldMkLst>
      </pc:sldChg>
      <pc:sldChg chg="addSp delSp modSp mod modTransition delAnim modAnim modNotesTx">
        <pc:chgData name="Jasmine" userId="5dd3b92f1f1f4838" providerId="LiveId" clId="{ACCA8F1E-4AF1-4F51-BA0F-2B224F74028A}" dt="2021-12-20T01:46:32.045" v="10668" actId="1076"/>
        <pc:sldMkLst>
          <pc:docMk/>
          <pc:sldMk cId="155976108" sldId="318"/>
        </pc:sldMkLst>
        <pc:spChg chg="mod">
          <ac:chgData name="Jasmine" userId="5dd3b92f1f1f4838" providerId="LiveId" clId="{ACCA8F1E-4AF1-4F51-BA0F-2B224F74028A}" dt="2021-12-19T15:35:24.336" v="41" actId="1076"/>
          <ac:spMkLst>
            <pc:docMk/>
            <pc:sldMk cId="155976108" sldId="318"/>
            <ac:spMk id="2" creationId="{F263CB2F-33A2-45AF-9BC4-D94A6DB499A5}"/>
          </ac:spMkLst>
        </pc:spChg>
        <pc:spChg chg="mod">
          <ac:chgData name="Jasmine" userId="5dd3b92f1f1f4838" providerId="LiveId" clId="{ACCA8F1E-4AF1-4F51-BA0F-2B224F74028A}" dt="2021-12-19T15:35:14.627" v="39" actId="1076"/>
          <ac:spMkLst>
            <pc:docMk/>
            <pc:sldMk cId="155976108" sldId="318"/>
            <ac:spMk id="3" creationId="{98949F1F-8A2D-40E7-A523-7E97C3DE11EA}"/>
          </ac:spMkLst>
        </pc:spChg>
        <pc:spChg chg="mod">
          <ac:chgData name="Jasmine" userId="5dd3b92f1f1f4838" providerId="LiveId" clId="{ACCA8F1E-4AF1-4F51-BA0F-2B224F74028A}" dt="2021-12-19T15:34:27.497" v="28" actId="404"/>
          <ac:spMkLst>
            <pc:docMk/>
            <pc:sldMk cId="155976108" sldId="318"/>
            <ac:spMk id="4" creationId="{9FCB3FF1-FAD5-43C8-A3D3-94DC7F33B5C1}"/>
          </ac:spMkLst>
        </pc:spChg>
        <pc:picChg chg="add mod">
          <ac:chgData name="Jasmine" userId="5dd3b92f1f1f4838" providerId="LiveId" clId="{ACCA8F1E-4AF1-4F51-BA0F-2B224F74028A}" dt="2021-12-19T15:35:42.421" v="49" actId="14100"/>
          <ac:picMkLst>
            <pc:docMk/>
            <pc:sldMk cId="155976108" sldId="318"/>
            <ac:picMk id="7" creationId="{81C5C827-0C3D-47FC-9470-B971EB5D944D}"/>
          </ac:picMkLst>
        </pc:picChg>
        <pc:picChg chg="add mod">
          <ac:chgData name="Jasmine" userId="5dd3b92f1f1f4838" providerId="LiveId" clId="{ACCA8F1E-4AF1-4F51-BA0F-2B224F74028A}" dt="2021-12-19T15:35:36.064" v="46" actId="1076"/>
          <ac:picMkLst>
            <pc:docMk/>
            <pc:sldMk cId="155976108" sldId="318"/>
            <ac:picMk id="8" creationId="{573E3CE9-D1F4-41A4-ADA7-AA03F1BB2C43}"/>
          </ac:picMkLst>
        </pc:picChg>
        <pc:picChg chg="add del mod">
          <ac:chgData name="Jasmine" userId="5dd3b92f1f1f4838" providerId="LiveId" clId="{ACCA8F1E-4AF1-4F51-BA0F-2B224F74028A}" dt="2021-12-19T20:51:34.853" v="2340"/>
          <ac:picMkLst>
            <pc:docMk/>
            <pc:sldMk cId="155976108" sldId="318"/>
            <ac:picMk id="9" creationId="{A6BD1FFA-81BF-4212-8059-E1845B405FBD}"/>
          </ac:picMkLst>
        </pc:picChg>
        <pc:picChg chg="add mod">
          <ac:chgData name="Jasmine" userId="5dd3b92f1f1f4838" providerId="LiveId" clId="{ACCA8F1E-4AF1-4F51-BA0F-2B224F74028A}" dt="2021-12-20T01:46:32.045" v="10668" actId="1076"/>
          <ac:picMkLst>
            <pc:docMk/>
            <pc:sldMk cId="155976108" sldId="318"/>
            <ac:picMk id="9" creationId="{A8B5873D-16DF-48D5-99C4-154113F12042}"/>
          </ac:picMkLst>
        </pc:picChg>
        <pc:picChg chg="add del mod">
          <ac:chgData name="Jasmine" userId="5dd3b92f1f1f4838" providerId="LiveId" clId="{ACCA8F1E-4AF1-4F51-BA0F-2B224F74028A}" dt="2021-12-19T20:51:37.834" v="2341"/>
          <ac:picMkLst>
            <pc:docMk/>
            <pc:sldMk cId="155976108" sldId="318"/>
            <ac:picMk id="10" creationId="{1DA78293-F90D-42E6-8FC1-7B547DFC07F8}"/>
          </ac:picMkLst>
        </pc:picChg>
        <pc:picChg chg="add del mod">
          <ac:chgData name="Jasmine" userId="5dd3b92f1f1f4838" providerId="LiveId" clId="{ACCA8F1E-4AF1-4F51-BA0F-2B224F74028A}" dt="2021-12-19T22:34:01.195" v="2373" actId="21"/>
          <ac:picMkLst>
            <pc:docMk/>
            <pc:sldMk cId="155976108" sldId="318"/>
            <ac:picMk id="11" creationId="{2166337C-141C-4FD9-8E65-05072157843A}"/>
          </ac:picMkLst>
        </pc:picChg>
      </pc:sldChg>
      <pc:sldChg chg="addSp delSp modSp mod modTransition setBg delAnim modAnim modNotesTx">
        <pc:chgData name="Jasmine" userId="5dd3b92f1f1f4838" providerId="LiveId" clId="{ACCA8F1E-4AF1-4F51-BA0F-2B224F74028A}" dt="2021-12-20T01:47:52.706" v="10677" actId="113"/>
        <pc:sldMkLst>
          <pc:docMk/>
          <pc:sldMk cId="2299879132" sldId="319"/>
        </pc:sldMkLst>
        <pc:spChg chg="mod">
          <ac:chgData name="Jasmine" userId="5dd3b92f1f1f4838" providerId="LiveId" clId="{ACCA8F1E-4AF1-4F51-BA0F-2B224F74028A}" dt="2021-12-19T15:23:13.479" v="10" actId="207"/>
          <ac:spMkLst>
            <pc:docMk/>
            <pc:sldMk cId="2299879132" sldId="319"/>
            <ac:spMk id="3" creationId="{3649731E-E993-44E4-9B2B-3EF618A3A9D0}"/>
          </ac:spMkLst>
        </pc:spChg>
        <pc:spChg chg="mod">
          <ac:chgData name="Jasmine" userId="5dd3b92f1f1f4838" providerId="LiveId" clId="{ACCA8F1E-4AF1-4F51-BA0F-2B224F74028A}" dt="2021-12-20T01:47:52.706" v="10677" actId="113"/>
          <ac:spMkLst>
            <pc:docMk/>
            <pc:sldMk cId="2299879132" sldId="319"/>
            <ac:spMk id="6" creationId="{0EF0F0AF-D733-45B7-8B6D-6C989E80ABA1}"/>
          </ac:spMkLst>
        </pc:spChg>
        <pc:picChg chg="add mod">
          <ac:chgData name="Jasmine" userId="5dd3b92f1f1f4838" providerId="LiveId" clId="{ACCA8F1E-4AF1-4F51-BA0F-2B224F74028A}" dt="2021-12-20T01:46:55.131" v="10670" actId="1076"/>
          <ac:picMkLst>
            <pc:docMk/>
            <pc:sldMk cId="2299879132" sldId="319"/>
            <ac:picMk id="2" creationId="{017109B2-BC44-41F6-9753-3ED8845B75C2}"/>
          </ac:picMkLst>
        </pc:picChg>
        <pc:picChg chg="add del mod">
          <ac:chgData name="Jasmine" userId="5dd3b92f1f1f4838" providerId="LiveId" clId="{ACCA8F1E-4AF1-4F51-BA0F-2B224F74028A}" dt="2021-12-19T20:59:28.743" v="2344"/>
          <ac:picMkLst>
            <pc:docMk/>
            <pc:sldMk cId="2299879132" sldId="319"/>
            <ac:picMk id="2" creationId="{2EEA0575-BF89-4548-AEB0-6A817E4EF481}"/>
          </ac:picMkLst>
        </pc:picChg>
        <pc:picChg chg="add del mod">
          <ac:chgData name="Jasmine" userId="5dd3b92f1f1f4838" providerId="LiveId" clId="{ACCA8F1E-4AF1-4F51-BA0F-2B224F74028A}" dt="2021-12-19T21:00:34.603" v="2346"/>
          <ac:picMkLst>
            <pc:docMk/>
            <pc:sldMk cId="2299879132" sldId="319"/>
            <ac:picMk id="4" creationId="{60CE32C5-6BCB-4690-A311-C3CB9C266C87}"/>
          </ac:picMkLst>
        </pc:picChg>
        <pc:picChg chg="add del mod">
          <ac:chgData name="Jasmine" userId="5dd3b92f1f1f4838" providerId="LiveId" clId="{ACCA8F1E-4AF1-4F51-BA0F-2B224F74028A}" dt="2021-12-19T21:02:45.970" v="2348"/>
          <ac:picMkLst>
            <pc:docMk/>
            <pc:sldMk cId="2299879132" sldId="319"/>
            <ac:picMk id="7" creationId="{257203B5-B745-4161-8871-C716897673FD}"/>
          </ac:picMkLst>
        </pc:picChg>
        <pc:picChg chg="add del mod">
          <ac:chgData name="Jasmine" userId="5dd3b92f1f1f4838" providerId="LiveId" clId="{ACCA8F1E-4AF1-4F51-BA0F-2B224F74028A}" dt="2021-12-19T22:34:07.149" v="2374" actId="21"/>
          <ac:picMkLst>
            <pc:docMk/>
            <pc:sldMk cId="2299879132" sldId="319"/>
            <ac:picMk id="8" creationId="{902775EC-56E3-4ADF-AB99-01C4A25E8CCF}"/>
          </ac:picMkLst>
        </pc:picChg>
      </pc:sldChg>
      <pc:sldChg chg="addSp delSp modSp new mod delAnim modAnim modNotesTx">
        <pc:chgData name="Jasmine" userId="5dd3b92f1f1f4838" providerId="LiveId" clId="{ACCA8F1E-4AF1-4F51-BA0F-2B224F74028A}" dt="2021-12-20T01:47:08.347" v="10672" actId="1076"/>
        <pc:sldMkLst>
          <pc:docMk/>
          <pc:sldMk cId="3334340265" sldId="320"/>
        </pc:sldMkLst>
        <pc:spChg chg="mod">
          <ac:chgData name="Jasmine" userId="5dd3b92f1f1f4838" providerId="LiveId" clId="{ACCA8F1E-4AF1-4F51-BA0F-2B224F74028A}" dt="2021-12-19T15:39:06.095" v="113" actId="207"/>
          <ac:spMkLst>
            <pc:docMk/>
            <pc:sldMk cId="3334340265" sldId="320"/>
            <ac:spMk id="2" creationId="{104E6DA3-2D17-4D02-A99D-3B2EAF95EFEC}"/>
          </ac:spMkLst>
        </pc:spChg>
        <pc:spChg chg="add mod">
          <ac:chgData name="Jasmine" userId="5dd3b92f1f1f4838" providerId="LiveId" clId="{ACCA8F1E-4AF1-4F51-BA0F-2B224F74028A}" dt="2021-12-19T23:51:02.885" v="2418" actId="20577"/>
          <ac:spMkLst>
            <pc:docMk/>
            <pc:sldMk cId="3334340265" sldId="320"/>
            <ac:spMk id="3" creationId="{D4531071-2253-439D-9F03-82BEFC904534}"/>
          </ac:spMkLst>
        </pc:spChg>
        <pc:spChg chg="add mod ord">
          <ac:chgData name="Jasmine" userId="5dd3b92f1f1f4838" providerId="LiveId" clId="{ACCA8F1E-4AF1-4F51-BA0F-2B224F74028A}" dt="2021-12-19T23:51:05.923" v="2419" actId="14100"/>
          <ac:spMkLst>
            <pc:docMk/>
            <pc:sldMk cId="3334340265" sldId="320"/>
            <ac:spMk id="4" creationId="{85BFF6D5-2BE5-4BAA-81AE-FC80B04AE746}"/>
          </ac:spMkLst>
        </pc:spChg>
        <pc:picChg chg="add mod">
          <ac:chgData name="Jasmine" userId="5dd3b92f1f1f4838" providerId="LiveId" clId="{ACCA8F1E-4AF1-4F51-BA0F-2B224F74028A}" dt="2021-12-19T16:00:23.978" v="1081" actId="1076"/>
          <ac:picMkLst>
            <pc:docMk/>
            <pc:sldMk cId="3334340265" sldId="320"/>
            <ac:picMk id="5" creationId="{F003387F-E633-4A7A-BCF2-979BFA502B76}"/>
          </ac:picMkLst>
        </pc:picChg>
        <pc:picChg chg="add mod">
          <ac:chgData name="Jasmine" userId="5dd3b92f1f1f4838" providerId="LiveId" clId="{ACCA8F1E-4AF1-4F51-BA0F-2B224F74028A}" dt="2021-12-19T16:01:22.109" v="1097" actId="1076"/>
          <ac:picMkLst>
            <pc:docMk/>
            <pc:sldMk cId="3334340265" sldId="320"/>
            <ac:picMk id="6" creationId="{73E0ED36-247C-4EA9-8147-2C46DE9B8EDE}"/>
          </ac:picMkLst>
        </pc:picChg>
        <pc:picChg chg="add del mod">
          <ac:chgData name="Jasmine" userId="5dd3b92f1f1f4838" providerId="LiveId" clId="{ACCA8F1E-4AF1-4F51-BA0F-2B224F74028A}" dt="2021-12-19T22:34:13.566" v="2375" actId="21"/>
          <ac:picMkLst>
            <pc:docMk/>
            <pc:sldMk cId="3334340265" sldId="320"/>
            <ac:picMk id="7" creationId="{F4344D9B-F9F1-4BD5-BB24-212A2FF90119}"/>
          </ac:picMkLst>
        </pc:picChg>
        <pc:picChg chg="add del mod">
          <ac:chgData name="Jasmine" userId="5dd3b92f1f1f4838" providerId="LiveId" clId="{ACCA8F1E-4AF1-4F51-BA0F-2B224F74028A}" dt="2021-12-19T23:47:18.164" v="2414"/>
          <ac:picMkLst>
            <pc:docMk/>
            <pc:sldMk cId="3334340265" sldId="320"/>
            <ac:picMk id="8" creationId="{80459D80-C915-4A56-A184-6F70EBA80E70}"/>
          </ac:picMkLst>
        </pc:picChg>
        <pc:picChg chg="add mod">
          <ac:chgData name="Jasmine" userId="5dd3b92f1f1f4838" providerId="LiveId" clId="{ACCA8F1E-4AF1-4F51-BA0F-2B224F74028A}" dt="2021-12-20T01:47:08.347" v="10672" actId="1076"/>
          <ac:picMkLst>
            <pc:docMk/>
            <pc:sldMk cId="3334340265" sldId="320"/>
            <ac:picMk id="9" creationId="{61541286-877C-4FBF-A6CD-9C25223DF402}"/>
          </ac:picMkLst>
        </pc:picChg>
      </pc:sldChg>
      <pc:sldChg chg="addSp delSp modSp new del">
        <pc:chgData name="Jasmine" userId="5dd3b92f1f1f4838" providerId="LiveId" clId="{ACCA8F1E-4AF1-4F51-BA0F-2B224F74028A}" dt="2021-12-19T16:18:11.172" v="1142" actId="680"/>
        <pc:sldMkLst>
          <pc:docMk/>
          <pc:sldMk cId="2062893420" sldId="321"/>
        </pc:sldMkLst>
        <pc:spChg chg="add del mod">
          <ac:chgData name="Jasmine" userId="5dd3b92f1f1f4838" providerId="LiveId" clId="{ACCA8F1E-4AF1-4F51-BA0F-2B224F74028A}" dt="2021-12-19T16:18:10.630" v="1141" actId="767"/>
          <ac:spMkLst>
            <pc:docMk/>
            <pc:sldMk cId="2062893420" sldId="321"/>
            <ac:spMk id="2" creationId="{7CFD8B59-FB8F-47DB-933B-CEAE3F661810}"/>
          </ac:spMkLst>
        </pc:spChg>
      </pc:sldChg>
      <pc:sldChg chg="addSp delSp modSp new mod delAnim modAnim modNotesTx">
        <pc:chgData name="Jasmine" userId="5dd3b92f1f1f4838" providerId="LiveId" clId="{ACCA8F1E-4AF1-4F51-BA0F-2B224F74028A}" dt="2021-12-20T01:47:39.446" v="10676" actId="1076"/>
        <pc:sldMkLst>
          <pc:docMk/>
          <pc:sldMk cId="2186592856" sldId="321"/>
        </pc:sldMkLst>
        <pc:spChg chg="mod">
          <ac:chgData name="Jasmine" userId="5dd3b92f1f1f4838" providerId="LiveId" clId="{ACCA8F1E-4AF1-4F51-BA0F-2B224F74028A}" dt="2021-12-19T16:19:48.457" v="1182" actId="1076"/>
          <ac:spMkLst>
            <pc:docMk/>
            <pc:sldMk cId="2186592856" sldId="321"/>
            <ac:spMk id="2" creationId="{2E16BC42-5340-4624-BE69-8B28AC6CD25F}"/>
          </ac:spMkLst>
        </pc:spChg>
        <pc:picChg chg="add del mod">
          <ac:chgData name="Jasmine" userId="5dd3b92f1f1f4838" providerId="LiveId" clId="{ACCA8F1E-4AF1-4F51-BA0F-2B224F74028A}" dt="2021-12-19T22:34:25.606" v="2377" actId="21"/>
          <ac:picMkLst>
            <pc:docMk/>
            <pc:sldMk cId="2186592856" sldId="321"/>
            <ac:picMk id="3" creationId="{390785FA-B8EE-4184-AD2B-0A107F4A82D5}"/>
          </ac:picMkLst>
        </pc:picChg>
        <pc:picChg chg="add mod">
          <ac:chgData name="Jasmine" userId="5dd3b92f1f1f4838" providerId="LiveId" clId="{ACCA8F1E-4AF1-4F51-BA0F-2B224F74028A}" dt="2021-12-20T01:47:39.446" v="10676" actId="1076"/>
          <ac:picMkLst>
            <pc:docMk/>
            <pc:sldMk cId="2186592856" sldId="321"/>
            <ac:picMk id="4" creationId="{00165BCC-4297-45A6-AAB5-0396AD290DE1}"/>
          </ac:picMkLst>
        </pc:picChg>
      </pc:sldChg>
      <pc:sldChg chg="new del">
        <pc:chgData name="Jasmine" userId="5dd3b92f1f1f4838" providerId="LiveId" clId="{ACCA8F1E-4AF1-4F51-BA0F-2B224F74028A}" dt="2021-12-19T16:19:04.747" v="1144" actId="680"/>
        <pc:sldMkLst>
          <pc:docMk/>
          <pc:sldMk cId="3855851304" sldId="321"/>
        </pc:sldMkLst>
      </pc:sldChg>
      <pc:sldChg chg="modSp new mod">
        <pc:chgData name="Jasmine" userId="5dd3b92f1f1f4838" providerId="LiveId" clId="{ACCA8F1E-4AF1-4F51-BA0F-2B224F74028A}" dt="2021-12-19T19:08:26.985" v="2244" actId="27636"/>
        <pc:sldMkLst>
          <pc:docMk/>
          <pc:sldMk cId="2971131689" sldId="322"/>
        </pc:sldMkLst>
        <pc:spChg chg="mod">
          <ac:chgData name="Jasmine" userId="5dd3b92f1f1f4838" providerId="LiveId" clId="{ACCA8F1E-4AF1-4F51-BA0F-2B224F74028A}" dt="2021-12-19T18:57:37.314" v="2171" actId="1076"/>
          <ac:spMkLst>
            <pc:docMk/>
            <pc:sldMk cId="2971131689" sldId="322"/>
            <ac:spMk id="2" creationId="{935A7579-A23E-44AA-BFFB-3310DAD04125}"/>
          </ac:spMkLst>
        </pc:spChg>
        <pc:spChg chg="mod">
          <ac:chgData name="Jasmine" userId="5dd3b92f1f1f4838" providerId="LiveId" clId="{ACCA8F1E-4AF1-4F51-BA0F-2B224F74028A}" dt="2021-12-19T19:08:26.985" v="2244" actId="27636"/>
          <ac:spMkLst>
            <pc:docMk/>
            <pc:sldMk cId="2971131689" sldId="322"/>
            <ac:spMk id="3" creationId="{5B702C05-3968-4539-A4BB-92DCC197B075}"/>
          </ac:spMkLst>
        </pc:spChg>
      </pc:sldChg>
      <pc:sldChg chg="addSp delSp modSp new mod setBg delAnim modAnim modNotesTx">
        <pc:chgData name="Jasmine" userId="5dd3b92f1f1f4838" providerId="LiveId" clId="{ACCA8F1E-4AF1-4F51-BA0F-2B224F74028A}" dt="2021-12-20T01:47:25.123" v="10674" actId="1076"/>
        <pc:sldMkLst>
          <pc:docMk/>
          <pc:sldMk cId="1604350223" sldId="323"/>
        </pc:sldMkLst>
        <pc:spChg chg="mod">
          <ac:chgData name="Jasmine" userId="5dd3b92f1f1f4838" providerId="LiveId" clId="{ACCA8F1E-4AF1-4F51-BA0F-2B224F74028A}" dt="2021-12-19T23:46:48.943" v="2410" actId="26606"/>
          <ac:spMkLst>
            <pc:docMk/>
            <pc:sldMk cId="1604350223" sldId="323"/>
            <ac:spMk id="2" creationId="{EFEAD13F-EEB9-4A53-BA87-DB876EE08243}"/>
          </ac:spMkLst>
        </pc:spChg>
        <pc:spChg chg="del mod">
          <ac:chgData name="Jasmine" userId="5dd3b92f1f1f4838" providerId="LiveId" clId="{ACCA8F1E-4AF1-4F51-BA0F-2B224F74028A}" dt="2021-12-19T23:46:21.606" v="2403" actId="21"/>
          <ac:spMkLst>
            <pc:docMk/>
            <pc:sldMk cId="1604350223" sldId="323"/>
            <ac:spMk id="3" creationId="{7A9CD74D-7884-420D-B9BF-AF681A07FC53}"/>
          </ac:spMkLst>
        </pc:spChg>
        <pc:spChg chg="add">
          <ac:chgData name="Jasmine" userId="5dd3b92f1f1f4838" providerId="LiveId" clId="{ACCA8F1E-4AF1-4F51-BA0F-2B224F74028A}" dt="2021-12-19T23:46:48.943" v="2410" actId="26606"/>
          <ac:spMkLst>
            <pc:docMk/>
            <pc:sldMk cId="1604350223" sldId="323"/>
            <ac:spMk id="11" creationId="{E44B590A-534A-411B-B247-235FB9436C97}"/>
          </ac:spMkLst>
        </pc:spChg>
        <pc:spChg chg="add">
          <ac:chgData name="Jasmine" userId="5dd3b92f1f1f4838" providerId="LiveId" clId="{ACCA8F1E-4AF1-4F51-BA0F-2B224F74028A}" dt="2021-12-19T23:46:48.943" v="2410" actId="26606"/>
          <ac:spMkLst>
            <pc:docMk/>
            <pc:sldMk cId="1604350223" sldId="323"/>
            <ac:spMk id="13" creationId="{57E50A45-615B-4641-BF62-3FB284839603}"/>
          </ac:spMkLst>
        </pc:spChg>
        <pc:spChg chg="add">
          <ac:chgData name="Jasmine" userId="5dd3b92f1f1f4838" providerId="LiveId" clId="{ACCA8F1E-4AF1-4F51-BA0F-2B224F74028A}" dt="2021-12-19T23:46:48.943" v="2410" actId="26606"/>
          <ac:spMkLst>
            <pc:docMk/>
            <pc:sldMk cId="1604350223" sldId="323"/>
            <ac:spMk id="17" creationId="{3B728275-7DE3-4C6A-8CFD-1631240963D1}"/>
          </ac:spMkLst>
        </pc:spChg>
        <pc:spChg chg="add">
          <ac:chgData name="Jasmine" userId="5dd3b92f1f1f4838" providerId="LiveId" clId="{ACCA8F1E-4AF1-4F51-BA0F-2B224F74028A}" dt="2021-12-19T23:46:48.943" v="2410" actId="26606"/>
          <ac:spMkLst>
            <pc:docMk/>
            <pc:sldMk cId="1604350223" sldId="323"/>
            <ac:spMk id="19" creationId="{AA4BB829-F574-4431-B797-1935485B3685}"/>
          </ac:spMkLst>
        </pc:spChg>
        <pc:spChg chg="add">
          <ac:chgData name="Jasmine" userId="5dd3b92f1f1f4838" providerId="LiveId" clId="{ACCA8F1E-4AF1-4F51-BA0F-2B224F74028A}" dt="2021-12-19T23:46:48.943" v="2410" actId="26606"/>
          <ac:spMkLst>
            <pc:docMk/>
            <pc:sldMk cId="1604350223" sldId="323"/>
            <ac:spMk id="23" creationId="{25253474-AD1D-4A64-8AA9-11BB6049F139}"/>
          </ac:spMkLst>
        </pc:spChg>
        <pc:picChg chg="add mod">
          <ac:chgData name="Jasmine" userId="5dd3b92f1f1f4838" providerId="LiveId" clId="{ACCA8F1E-4AF1-4F51-BA0F-2B224F74028A}" dt="2021-12-19T23:46:53.061" v="2411" actId="27614"/>
          <ac:picMkLst>
            <pc:docMk/>
            <pc:sldMk cId="1604350223" sldId="323"/>
            <ac:picMk id="4" creationId="{9493D2B5-3118-4E47-A22C-4879806B8665}"/>
          </ac:picMkLst>
        </pc:picChg>
        <pc:picChg chg="add del mod">
          <ac:chgData name="Jasmine" userId="5dd3b92f1f1f4838" providerId="LiveId" clId="{ACCA8F1E-4AF1-4F51-BA0F-2B224F74028A}" dt="2021-12-19T22:34:19.213" v="2376" actId="21"/>
          <ac:picMkLst>
            <pc:docMk/>
            <pc:sldMk cId="1604350223" sldId="323"/>
            <ac:picMk id="5" creationId="{D2A40AF8-E9EC-47D9-A700-6A6D4E2C20F1}"/>
          </ac:picMkLst>
        </pc:picChg>
        <pc:picChg chg="add mod ord">
          <ac:chgData name="Jasmine" userId="5dd3b92f1f1f4838" providerId="LiveId" clId="{ACCA8F1E-4AF1-4F51-BA0F-2B224F74028A}" dt="2021-12-19T23:46:53.072" v="2412" actId="27614"/>
          <ac:picMkLst>
            <pc:docMk/>
            <pc:sldMk cId="1604350223" sldId="323"/>
            <ac:picMk id="6" creationId="{DE8C0899-B550-45D4-AD47-C585E10F6400}"/>
          </ac:picMkLst>
        </pc:picChg>
        <pc:picChg chg="add mod">
          <ac:chgData name="Jasmine" userId="5dd3b92f1f1f4838" providerId="LiveId" clId="{ACCA8F1E-4AF1-4F51-BA0F-2B224F74028A}" dt="2021-12-20T01:47:25.123" v="10674" actId="1076"/>
          <ac:picMkLst>
            <pc:docMk/>
            <pc:sldMk cId="1604350223" sldId="323"/>
            <ac:picMk id="7" creationId="{7C059248-2747-41AD-8619-75B133E3DCE3}"/>
          </ac:picMkLst>
        </pc:picChg>
        <pc:cxnChg chg="add">
          <ac:chgData name="Jasmine" userId="5dd3b92f1f1f4838" providerId="LiveId" clId="{ACCA8F1E-4AF1-4F51-BA0F-2B224F74028A}" dt="2021-12-19T23:46:48.943" v="2410" actId="26606"/>
          <ac:cxnSpMkLst>
            <pc:docMk/>
            <pc:sldMk cId="1604350223" sldId="323"/>
            <ac:cxnSpMk id="15" creationId="{D9DC1F1B-F349-4F88-9CA9-096A64078950}"/>
          </ac:cxnSpMkLst>
        </pc:cxnChg>
        <pc:cxnChg chg="add">
          <ac:chgData name="Jasmine" userId="5dd3b92f1f1f4838" providerId="LiveId" clId="{ACCA8F1E-4AF1-4F51-BA0F-2B224F74028A}" dt="2021-12-19T23:46:48.943" v="2410" actId="26606"/>
          <ac:cxnSpMkLst>
            <pc:docMk/>
            <pc:sldMk cId="1604350223" sldId="323"/>
            <ac:cxnSpMk id="21" creationId="{C5D89CCA-32CA-4711-85FA-FCE448352AEF}"/>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EB9CA6-4370-480A-868A-1B9C26E35EAD}" type="datetimeFigureOut">
              <a:rPr lang="en-GB" smtClean="0"/>
              <a:t>19/12/2021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7467E5-B156-464F-99E5-98FB897031E2}" type="slidenum">
              <a:rPr lang="en-GB" smtClean="0"/>
              <a:t>‹#›</a:t>
            </a:fld>
            <a:endParaRPr lang="en-GB"/>
          </a:p>
        </p:txBody>
      </p:sp>
    </p:spTree>
    <p:extLst>
      <p:ext uri="{BB962C8B-B14F-4D97-AF65-F5344CB8AC3E}">
        <p14:creationId xmlns:p14="http://schemas.microsoft.com/office/powerpoint/2010/main" val="1892607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evening, today I will be presenting to you a summary of themes identified within the three chapters chosen from Sara </a:t>
            </a:r>
            <a:r>
              <a:rPr lang="en-GB" dirty="0" err="1"/>
              <a:t>Dolnicar</a:t>
            </a:r>
            <a:r>
              <a:rPr lang="en-GB" dirty="0"/>
              <a:t> peer-to-peer accommodation networks book, focusing on Airbnb. </a:t>
            </a:r>
          </a:p>
        </p:txBody>
      </p:sp>
      <p:sp>
        <p:nvSpPr>
          <p:cNvPr id="4" name="Slide Number Placeholder 3"/>
          <p:cNvSpPr>
            <a:spLocks noGrp="1"/>
          </p:cNvSpPr>
          <p:nvPr>
            <p:ph type="sldNum" sz="quarter" idx="5"/>
          </p:nvPr>
        </p:nvSpPr>
        <p:spPr/>
        <p:txBody>
          <a:bodyPr/>
          <a:lstStyle/>
          <a:p>
            <a:fld id="{117467E5-B156-464F-99E5-98FB897031E2}" type="slidenum">
              <a:rPr lang="en-GB" smtClean="0"/>
              <a:t>1</a:t>
            </a:fld>
            <a:endParaRPr lang="en-GB"/>
          </a:p>
        </p:txBody>
      </p:sp>
    </p:spTree>
    <p:extLst>
      <p:ext uri="{BB962C8B-B14F-4D97-AF65-F5344CB8AC3E}">
        <p14:creationId xmlns:p14="http://schemas.microsoft.com/office/powerpoint/2010/main" val="333652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I begin I will explain the purpose of this presentation. I chose three chapters from the peer-to-peer accommodation networks book by Sara </a:t>
            </a:r>
            <a:r>
              <a:rPr lang="en-GB" dirty="0" err="1"/>
              <a:t>Dolnicar</a:t>
            </a:r>
            <a:r>
              <a:rPr lang="en-GB" dirty="0"/>
              <a:t>.</a:t>
            </a:r>
          </a:p>
          <a:p>
            <a:r>
              <a:rPr lang="en-GB" dirty="0"/>
              <a:t>Chapter 1 : Unique Features of Peer-to-Peer Accommodation Networks</a:t>
            </a:r>
          </a:p>
          <a:p>
            <a:r>
              <a:rPr lang="en-GB" dirty="0"/>
              <a:t>Chapter 10 : Supporting Events</a:t>
            </a:r>
          </a:p>
          <a:p>
            <a:r>
              <a:rPr lang="en-GB" dirty="0"/>
              <a:t>Chapter 24 : Environmental Sustainability</a:t>
            </a:r>
          </a:p>
          <a:p>
            <a:r>
              <a:rPr lang="en-GB" dirty="0"/>
              <a:t>I then summarise the themes identified within the chapters: </a:t>
            </a:r>
          </a:p>
          <a:p>
            <a:r>
              <a:rPr lang="en-GB" dirty="0"/>
              <a:t>Sharing Economies</a:t>
            </a:r>
          </a:p>
          <a:p>
            <a:r>
              <a:rPr lang="en-GB" dirty="0"/>
              <a:t>Collaborative Consumption</a:t>
            </a:r>
          </a:p>
          <a:p>
            <a:r>
              <a:rPr lang="en-GB" dirty="0"/>
              <a:t>E-Commerce</a:t>
            </a:r>
          </a:p>
          <a:p>
            <a:r>
              <a:rPr lang="en-GB" dirty="0"/>
              <a:t>Perspectives</a:t>
            </a:r>
          </a:p>
          <a:p>
            <a:r>
              <a:rPr lang="en-GB" dirty="0"/>
              <a:t>Digital Disruption</a:t>
            </a:r>
          </a:p>
          <a:p>
            <a:r>
              <a:rPr lang="en-GB" dirty="0"/>
              <a:t>Value</a:t>
            </a:r>
          </a:p>
          <a:p>
            <a:r>
              <a:rPr lang="en-GB" dirty="0"/>
              <a:t>Business Models</a:t>
            </a:r>
          </a:p>
          <a:p>
            <a:r>
              <a:rPr lang="en-GB" dirty="0"/>
              <a:t>And Other Issues. </a:t>
            </a:r>
          </a:p>
        </p:txBody>
      </p:sp>
      <p:sp>
        <p:nvSpPr>
          <p:cNvPr id="4" name="Slide Number Placeholder 3"/>
          <p:cNvSpPr>
            <a:spLocks noGrp="1"/>
          </p:cNvSpPr>
          <p:nvPr>
            <p:ph type="sldNum" sz="quarter" idx="5"/>
          </p:nvPr>
        </p:nvSpPr>
        <p:spPr/>
        <p:txBody>
          <a:bodyPr/>
          <a:lstStyle/>
          <a:p>
            <a:fld id="{117467E5-B156-464F-99E5-98FB897031E2}" type="slidenum">
              <a:rPr lang="en-GB" smtClean="0"/>
              <a:t>2</a:t>
            </a:fld>
            <a:endParaRPr lang="en-GB"/>
          </a:p>
        </p:txBody>
      </p:sp>
    </p:spTree>
    <p:extLst>
      <p:ext uri="{BB962C8B-B14F-4D97-AF65-F5344CB8AC3E}">
        <p14:creationId xmlns:p14="http://schemas.microsoft.com/office/powerpoint/2010/main" val="33898358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lets begin with the overview of Airbnb.  Airbnb was founded in 2008 when two friends, Co-founders, and CEO, Brian </a:t>
            </a:r>
            <a:r>
              <a:rPr lang="en-GB" dirty="0" err="1"/>
              <a:t>Chesky</a:t>
            </a:r>
            <a:r>
              <a:rPr lang="en-GB" dirty="0"/>
              <a:t> and Joe </a:t>
            </a:r>
            <a:r>
              <a:rPr lang="en-GB" dirty="0" err="1"/>
              <a:t>Gebbia</a:t>
            </a:r>
            <a:r>
              <a:rPr lang="en-GB" dirty="0"/>
              <a:t> decide to host their spare space for some travellers. Airbnb has now grown to be the most successful peer-to-peer accommodation network internationally. With millions of hosts and travellers choosing to create a free Airbnb account so they can list their space and book unique accommodation anywhere in the world. And since October 2017, have more than 200,000,000 members in more than 65,000 cities within 191 countries and allows travellers to choose from more than 3,000,000 different spaces.</a:t>
            </a:r>
          </a:p>
        </p:txBody>
      </p:sp>
      <p:sp>
        <p:nvSpPr>
          <p:cNvPr id="4" name="Slide Number Placeholder 3"/>
          <p:cNvSpPr>
            <a:spLocks noGrp="1"/>
          </p:cNvSpPr>
          <p:nvPr>
            <p:ph type="sldNum" sz="quarter" idx="5"/>
          </p:nvPr>
        </p:nvSpPr>
        <p:spPr/>
        <p:txBody>
          <a:bodyPr/>
          <a:lstStyle/>
          <a:p>
            <a:fld id="{117467E5-B156-464F-99E5-98FB897031E2}" type="slidenum">
              <a:rPr lang="en-GB" smtClean="0"/>
              <a:t>3</a:t>
            </a:fld>
            <a:endParaRPr lang="en-GB"/>
          </a:p>
        </p:txBody>
      </p:sp>
    </p:spTree>
    <p:extLst>
      <p:ext uri="{BB962C8B-B14F-4D97-AF65-F5344CB8AC3E}">
        <p14:creationId xmlns:p14="http://schemas.microsoft.com/office/powerpoint/2010/main" val="3329826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Moving forward to chapter one, Unique features of Peer-to-peer accommodation networks. Chapter </a:t>
            </a:r>
            <a:r>
              <a:rPr lang="en-GB" dirty="0" err="1"/>
              <a:t>oen</a:t>
            </a:r>
            <a:r>
              <a:rPr lang="en-GB" dirty="0"/>
              <a:t> explores some of the unique features of Airbnb and its success in the pee-to-peer accommodation network. The first theme I picked out was sharing economy. Sharing economy is an economic model defined as a peer-to-peer based activity of acquiring, providing, or sharing access to goods and services that is often facilitated by a community based online platform. From shared economy I picked out that Airbnb is a part of the short-term accommodation sector, because it offers short term accommodation which is a physical and human resource shared amongst hosts and guests.</a:t>
            </a:r>
          </a:p>
          <a:p>
            <a:r>
              <a:rPr lang="en-GB" dirty="0"/>
              <a:t>Moving onto collaborative consumption. Collaborative consumption in the words of James Chen is the shared use of goods and services by a group. And can be seen to be used within the chapter with Airbnb needing to entice hosts to offer unused or underutilized space to guests (Stern,2010; </a:t>
            </a:r>
            <a:r>
              <a:rPr lang="en-GB" dirty="0" err="1"/>
              <a:t>Yannopoulou</a:t>
            </a:r>
            <a:r>
              <a:rPr lang="en-GB" dirty="0"/>
              <a:t> et al.,2013).</a:t>
            </a:r>
          </a:p>
          <a:p>
            <a:r>
              <a:rPr lang="en-GB" dirty="0"/>
              <a:t>Now E-commerce in the words of Chaffey in 2019 refers to transaction across networks, and Airbnb has in place a specific digital platform to enable P2P, B2B, and B2C transactions using the SEP platforms. E-commerce can be seen in the chapter for when hosts will assess booking inquiries before granting or denying guests permission to book their establishment. (</a:t>
            </a:r>
            <a:r>
              <a:rPr lang="en-GB" dirty="0" err="1"/>
              <a:t>Dolnicar</a:t>
            </a:r>
            <a:r>
              <a:rPr lang="en-GB" dirty="0"/>
              <a:t> S. (2017) Chapter 1 – Unique Features of Peer-to-Peer Accommodation Networks). Hosts assessing bookings is processing orders electronically which is a business process along the value chain.</a:t>
            </a:r>
          </a:p>
          <a:p>
            <a:r>
              <a:rPr lang="en-GB" dirty="0"/>
              <a:t>Onward to perspectives, perspectives is known as he communication amongst Business and customer  B2C which is a online service. It can be seen in the chapter when reviews can be left by guests about their experience staying in a hosts accommodation is publicly accessible, as well as hosts reviews on the behaviour of guests towards the accommodation. </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4</a:t>
            </a:fld>
            <a:endParaRPr lang="en-GB"/>
          </a:p>
        </p:txBody>
      </p:sp>
    </p:spTree>
    <p:extLst>
      <p:ext uri="{BB962C8B-B14F-4D97-AF65-F5344CB8AC3E}">
        <p14:creationId xmlns:p14="http://schemas.microsoft.com/office/powerpoint/2010/main" val="730629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Proceeding ahead to digital disruption, digital disruption is an effect that changes the fundamental expectations and behaviours in a culture, market, industry or process that is caused by digital capabilities, channels, or assets. Airbnb offer mutual reviewing between guests and hosts on their platform which most commercial online platforms don’t. </a:t>
            </a:r>
          </a:p>
          <a:p>
            <a:r>
              <a:rPr lang="en-GB" dirty="0"/>
              <a:t>Now onto value, value is quite self explanatory. Value includes the access, availability, cost, and creating demand. Airbnb value their hosts, sellers, suppliers, guests, and buyers because having more members mean access to more money and a larger network. </a:t>
            </a:r>
          </a:p>
          <a:p>
            <a:r>
              <a:rPr lang="en-GB" dirty="0"/>
              <a:t>Moving onwards to business models, Business models is a strategy used by companies to create profit. We can see this in the chapter as Airbnb created competitions for participants to win a stay in a floating house attracted 73,500 people (28,000 of them new) to the Airbnb platform (Davis, 2016). Marketing used to entice hosts by creating slogans such as Earn Money as an Airbnb host. Hosts are able to win $100 through Airbnb’s host referral program if they refer another host (Airbnb, 2017c). This shows that Airbnb has a marketing strategy that they use to entice hosts, guests, and customers. </a:t>
            </a:r>
          </a:p>
          <a:p>
            <a:r>
              <a:rPr lang="en-GB" dirty="0"/>
              <a:t>Moving forward to the final theme, that I picked out from the chapter, which is other issues. The only other issues I could come across was sustainability. Sustainability attracts guests who appeal to environmentally sustainable properties. This is important for Airbnb to keep in mind for future guests. </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5</a:t>
            </a:fld>
            <a:endParaRPr lang="en-GB"/>
          </a:p>
        </p:txBody>
      </p:sp>
    </p:spTree>
    <p:extLst>
      <p:ext uri="{BB962C8B-B14F-4D97-AF65-F5344CB8AC3E}">
        <p14:creationId xmlns:p14="http://schemas.microsoft.com/office/powerpoint/2010/main" val="2549214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conclusion of the first chapter, Airbnb is unique compared to other accommodation providers as they design characteristics, that provide the information that guests and hosts require to develop confidence within the organisation. Also Airbnb offer spaces that are unique, not standardized.</a:t>
            </a:r>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6</a:t>
            </a:fld>
            <a:endParaRPr lang="en-GB"/>
          </a:p>
        </p:txBody>
      </p:sp>
    </p:spTree>
    <p:extLst>
      <p:ext uri="{BB962C8B-B14F-4D97-AF65-F5344CB8AC3E}">
        <p14:creationId xmlns:p14="http://schemas.microsoft.com/office/powerpoint/2010/main" val="21772761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now on the next chapter, which is chapter 10 supporting events. Airbnb was created around an event, when founders Brian </a:t>
            </a:r>
            <a:r>
              <a:rPr lang="en-GB" dirty="0" err="1"/>
              <a:t>Chesky</a:t>
            </a:r>
            <a:r>
              <a:rPr lang="en-GB" dirty="0"/>
              <a:t> and Joe </a:t>
            </a:r>
            <a:r>
              <a:rPr lang="en-GB" dirty="0" err="1"/>
              <a:t>Gebbia</a:t>
            </a:r>
            <a:r>
              <a:rPr lang="en-GB" dirty="0"/>
              <a:t> offered their accommodation for conferences attendees in San Francisco, who were unable to find accommodation at the time to stay. I picked out all the themes in this chapter except for perspectives, but lets begin with Sharing Economy. Events generate tourism activity and, with it, tourism revenue and employment opportunities for the local population. This is an area of growth, as events allow hotels to charge more, especially hotels close to the event in the words of (Herrmann &amp; Herrmann, 2014). But also peer-to-peer accommodation networks increasingly becoming part of the mainstream tourism accommodation sector. </a:t>
            </a:r>
          </a:p>
          <a:p>
            <a:r>
              <a:rPr lang="en-GB" dirty="0"/>
              <a:t>Now moving to Collaborative consumption, with high demand for accommodation is temporary in the case of events, activating unused spaces is a solution for accommodation capacity. So, this allowing customers an access to goods and services and not ownerships. </a:t>
            </a:r>
          </a:p>
          <a:p>
            <a:r>
              <a:rPr lang="en-GB" dirty="0"/>
              <a:t>Moving onward to E-commerce, Airbnb created resources to encourage event organizers and destination managers to work with Airbnb. For example, during the 2014 FIFA World Cup, Airbnb had over 26,000 listing in Brazil. Local hosts generated over $38.3M during the event ( Airbnb,2014) This shows the good use of Airbnb using the sharing economy platform, and the buying and selling of goods. </a:t>
            </a:r>
          </a:p>
          <a:p>
            <a:r>
              <a:rPr lang="en-GB" dirty="0"/>
              <a:t>Moving on to digital disruption, Airbnb created a P2P network supplying accommodations for event attendees. While event managers and destination marketers are sceptic about collaborating with peer-to-peer networks, this makes Airbnb stand out amongst other peer-to-peer networks.</a:t>
            </a:r>
          </a:p>
          <a:p>
            <a:r>
              <a:rPr lang="en-GB" dirty="0"/>
              <a:t>Now moving forward to value, referencing (</a:t>
            </a:r>
            <a:r>
              <a:rPr lang="en-GB" dirty="0" err="1"/>
              <a:t>Jago</a:t>
            </a:r>
            <a:r>
              <a:rPr lang="en-GB" dirty="0"/>
              <a:t> et al., 2003: </a:t>
            </a:r>
            <a:r>
              <a:rPr lang="en-GB" dirty="0" err="1"/>
              <a:t>Kaplanidau</a:t>
            </a:r>
            <a:r>
              <a:rPr lang="en-GB" dirty="0"/>
              <a:t> and Vogt, 2007) events generate tourism and raises awareness of a destination. Events can be used to shift tourism demand from peak seasons to low or off seasons. Conferences and exhibitions are particularly effective in generating tourism activity in times of low demand (Getz and Page, 2016). As it generates and creates demand. </a:t>
            </a:r>
          </a:p>
          <a:p>
            <a:r>
              <a:rPr lang="en-GB" dirty="0"/>
              <a:t>Moving forward to Business models, Airbnb designed promotions to encourage fans of sport teams to sign up as hosts with the announcement of the sponsorship. For example, during the 2012London Olympic game more than 1,800 Airbnb hosts in London generated close to four million dollars(Airbnb,2014). Airbnb took an active role in educating hosts, referred to as unofficial ambassadors of London, about the event and connecting them to the government and Olympic authorities, and in providing a standard set of information and materials to guests. (Airbnb,2014). </a:t>
            </a:r>
          </a:p>
          <a:p>
            <a:r>
              <a:rPr lang="en-GB" dirty="0"/>
              <a:t>Now moving forwards to other issues, which is providing Accommodation for Events can place a substantial burden on the environment. Some events will create a building permanent infrastructure which is a burden to the environment, instead small scale events frequently use existing infrastructure, making them more sustainable for the host communities (</a:t>
            </a:r>
            <a:r>
              <a:rPr lang="en-GB" dirty="0" err="1"/>
              <a:t>Velti</a:t>
            </a:r>
            <a:r>
              <a:rPr lang="en-GB" dirty="0"/>
              <a:t> et al, 2009). Which is what Airbnb tends to do as they use the same space of the hosts and not using new rooms or buildings to be able to take on many people as possible. This again puts Airbnb ahead of any peer to peer accommodation network, or competition, or hotels. </a:t>
            </a:r>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7</a:t>
            </a:fld>
            <a:endParaRPr lang="en-GB"/>
          </a:p>
        </p:txBody>
      </p:sp>
    </p:spTree>
    <p:extLst>
      <p:ext uri="{BB962C8B-B14F-4D97-AF65-F5344CB8AC3E}">
        <p14:creationId xmlns:p14="http://schemas.microsoft.com/office/powerpoint/2010/main" val="1633083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conclude chapter 10 , P2P accommodation networks is a perfect solution for event organizers and destinations that are interested in hosting events. Airbnb itself as a P2P accommodation network will become a part of the main stream tourism accommodation sector. </a:t>
            </a:r>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8</a:t>
            </a:fld>
            <a:endParaRPr lang="en-GB"/>
          </a:p>
        </p:txBody>
      </p:sp>
    </p:spTree>
    <p:extLst>
      <p:ext uri="{BB962C8B-B14F-4D97-AF65-F5344CB8AC3E}">
        <p14:creationId xmlns:p14="http://schemas.microsoft.com/office/powerpoint/2010/main" val="3107761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moving ahead to chapter 24, environmental sustainability, this chapter explored whether the provision of accommodation through peer-to-peer network places a higher burden on the environment or not. I didn’t recognise many themes within this chapter but, I did gather three, with sustainability issues being the main theme and sharing economy and business models being the other two.  Lets start with Sharing Economy, encouraging hosts to be proactive in making recommendations to guests on how they can keep their environmental footprint to a minimum. Is currently not a common recommendation on peer-to-peer accommodations, this is what make Airbnb ahead of any accommodation network as they are providing hosts with the information and knowledge needed to give to their guests to improve their carbon footprints. </a:t>
            </a:r>
          </a:p>
          <a:p>
            <a:r>
              <a:rPr lang="en-GB" dirty="0"/>
              <a:t>Moving onto Business models P2P accommodation networks may offer a solution to reducing the environmental burden of tourists accommodation. Substantial proportion of properties on P2P networks are commercial in nature and thus likely to be constructed specifically for the purpose of short – term rentals. This give peer-to-peer an advantage as peer-to-peer networks may offer a solution, reducing the environment burden from tourist accommodation. Now Airbnb commissioned a study into the environmental aspects of P2P accommodation networks in 2014 (Cleantech Group, 2014). And they examined secondary data ad conducted a survey with Airbnb guests and hosts. And some of the results were Airbnb guests in North America use between 63% and 71% less energy than hotel guests in North America, thus generating 61–82% less CO2 emissions. Airbnb guests in Europe use 78% to 84% less energy than hotel guests, thus generating at least 88% less CO2 emissions. Airbnb guests in North America use between 12% and 39% less water than hotel guests. Airbnb guests in Europe use between </a:t>
            </a:r>
          </a:p>
          <a:p>
            <a:r>
              <a:rPr lang="en-GB" dirty="0"/>
              <a:t>48 and 57% less water than hotel guests. Fewer than 2% of Airbnb hosts report washing bed sheets and towels </a:t>
            </a:r>
          </a:p>
          <a:p>
            <a:r>
              <a:rPr lang="en-GB" dirty="0"/>
              <a:t>daily. Most Airbnb hosts report that they are providing recycling facilities; 94% of Airbnb guests in North America and 90% of Airbnb guests in Europe say they recycle when they can. Most Airbnb hosts report that they provide energy efficient appliances.  This proves that Airbnb wanted to conduct this research so they can better on themselves and their business plan for a more sustainable accommodation network.</a:t>
            </a:r>
          </a:p>
          <a:p>
            <a:endParaRPr lang="en-GB" dirty="0"/>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9</a:t>
            </a:fld>
            <a:endParaRPr lang="en-GB"/>
          </a:p>
        </p:txBody>
      </p:sp>
    </p:spTree>
    <p:extLst>
      <p:ext uri="{BB962C8B-B14F-4D97-AF65-F5344CB8AC3E}">
        <p14:creationId xmlns:p14="http://schemas.microsoft.com/office/powerpoint/2010/main" val="191991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moving on to sustainable issues, the accommodation sector impacts the environment negatively, as it contributes by using and polluting water, land and air, which all contributes to Global Warming ( </a:t>
            </a:r>
            <a:r>
              <a:rPr lang="en-GB" dirty="0" err="1"/>
              <a:t>Gӧssling</a:t>
            </a:r>
            <a:r>
              <a:rPr lang="en-GB" dirty="0"/>
              <a:t>, 2002; </a:t>
            </a:r>
            <a:r>
              <a:rPr lang="en-GB" dirty="0" err="1"/>
              <a:t>Gӧssling</a:t>
            </a:r>
            <a:r>
              <a:rPr lang="en-GB" dirty="0"/>
              <a:t> and </a:t>
            </a:r>
            <a:r>
              <a:rPr lang="en-GB" dirty="0" err="1"/>
              <a:t>Peeters</a:t>
            </a:r>
            <a:r>
              <a:rPr lang="en-GB" dirty="0"/>
              <a:t>, 2015). Water, </a:t>
            </a:r>
            <a:r>
              <a:rPr lang="en-GB" dirty="0" err="1"/>
              <a:t>Accomodation</a:t>
            </a:r>
            <a:r>
              <a:rPr lang="en-GB" dirty="0"/>
              <a:t> providers are the biggest users of water internationally (</a:t>
            </a:r>
            <a:r>
              <a:rPr lang="en-GB" dirty="0" err="1"/>
              <a:t>Gӧssling</a:t>
            </a:r>
            <a:r>
              <a:rPr lang="en-GB" dirty="0"/>
              <a:t>, 2002) and nationally (</a:t>
            </a:r>
            <a:r>
              <a:rPr lang="en-GB" dirty="0" err="1"/>
              <a:t>Becken</a:t>
            </a:r>
            <a:r>
              <a:rPr lang="en-GB" dirty="0"/>
              <a:t> et al., 2001; </a:t>
            </a:r>
            <a:r>
              <a:rPr lang="en-GB" dirty="0" err="1"/>
              <a:t>Gӧssling</a:t>
            </a:r>
            <a:r>
              <a:rPr lang="en-GB" dirty="0"/>
              <a:t> et al, 2012). With the water use per guest night amounts to 350 litres, and this all used in pools, spas, and food preparation. Now land, Accommodation infrastructure contributes considerably to land use (</a:t>
            </a:r>
            <a:r>
              <a:rPr lang="en-GB" dirty="0" err="1"/>
              <a:t>Gӧssling</a:t>
            </a:r>
            <a:r>
              <a:rPr lang="en-GB" dirty="0"/>
              <a:t>, 2002). Self-catering accommodation and vacation homes have the smallest land footprint; hotels and campsites on the other hand have the highest.  And then air and climate change the Tourism accommodation sector is responsible for 20% of the total carbon emissions generated by the tourism industry (UNWTO and UNEP,2008). For example, The Hilton hotel chain uses about </a:t>
            </a:r>
          </a:p>
          <a:p>
            <a:r>
              <a:rPr lang="en-GB" dirty="0"/>
              <a:t>90  kWh of energy per guest night. All the statistics are terrifying yet, hotel chains are the most to use water, land, air, and climate change. And they are contributing to climate change the most, while peer-to-peer accommodation tends to be the more sustainable option as they are re-using houses that already use that water, electric, land and air. This proves that Airbnb are doing their most to fight climate change and global warming.</a:t>
            </a:r>
          </a:p>
          <a:p>
            <a:r>
              <a:rPr lang="en-GB" dirty="0"/>
              <a:t> </a:t>
            </a:r>
          </a:p>
        </p:txBody>
      </p:sp>
      <p:sp>
        <p:nvSpPr>
          <p:cNvPr id="4" name="Slide Number Placeholder 3"/>
          <p:cNvSpPr>
            <a:spLocks noGrp="1"/>
          </p:cNvSpPr>
          <p:nvPr>
            <p:ph type="sldNum" sz="quarter" idx="5"/>
          </p:nvPr>
        </p:nvSpPr>
        <p:spPr/>
        <p:txBody>
          <a:bodyPr/>
          <a:lstStyle/>
          <a:p>
            <a:fld id="{117467E5-B156-464F-99E5-98FB897031E2}" type="slidenum">
              <a:rPr lang="en-GB" smtClean="0"/>
              <a:t>10</a:t>
            </a:fld>
            <a:endParaRPr lang="en-GB"/>
          </a:p>
        </p:txBody>
      </p:sp>
    </p:spTree>
    <p:extLst>
      <p:ext uri="{BB962C8B-B14F-4D97-AF65-F5344CB8AC3E}">
        <p14:creationId xmlns:p14="http://schemas.microsoft.com/office/powerpoint/2010/main" val="104904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to conclude chapter 24, P2P accommodation where people make their  homes or holiday homes available to others, have a lower negative environmental impact. And a framework has been proposed that can be used as a guide for guests, hosts, and Airbnb to use to calculate environmental sustainability index which might drive demand, and push hosts to create a more environmentally friendly decisions for their accommodation.</a:t>
            </a:r>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11</a:t>
            </a:fld>
            <a:endParaRPr lang="en-GB"/>
          </a:p>
        </p:txBody>
      </p:sp>
    </p:spTree>
    <p:extLst>
      <p:ext uri="{BB962C8B-B14F-4D97-AF65-F5344CB8AC3E}">
        <p14:creationId xmlns:p14="http://schemas.microsoft.com/office/powerpoint/2010/main" val="22050120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gathering all the information from the three chapters there is no wonder on why Airbnb is the most successful Peer-to-peer accommodation network, as most themes is used by the business carefully and effectively. The only area Airbnb have to improve on like most other companies is convincing their hosts to create their accommodation more sustainable for the environment. </a:t>
            </a:r>
          </a:p>
          <a:p>
            <a:endParaRPr lang="en-GB" dirty="0"/>
          </a:p>
        </p:txBody>
      </p:sp>
      <p:sp>
        <p:nvSpPr>
          <p:cNvPr id="4" name="Slide Number Placeholder 3"/>
          <p:cNvSpPr>
            <a:spLocks noGrp="1"/>
          </p:cNvSpPr>
          <p:nvPr>
            <p:ph type="sldNum" sz="quarter" idx="5"/>
          </p:nvPr>
        </p:nvSpPr>
        <p:spPr/>
        <p:txBody>
          <a:bodyPr/>
          <a:lstStyle/>
          <a:p>
            <a:fld id="{117467E5-B156-464F-99E5-98FB897031E2}" type="slidenum">
              <a:rPr lang="en-GB" smtClean="0"/>
              <a:t>12</a:t>
            </a:fld>
            <a:endParaRPr lang="en-GB"/>
          </a:p>
        </p:txBody>
      </p:sp>
    </p:spTree>
    <p:extLst>
      <p:ext uri="{BB962C8B-B14F-4D97-AF65-F5344CB8AC3E}">
        <p14:creationId xmlns:p14="http://schemas.microsoft.com/office/powerpoint/2010/main" val="4167506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Thankyou for listening to my presentation. </a:t>
            </a:r>
          </a:p>
        </p:txBody>
      </p:sp>
      <p:sp>
        <p:nvSpPr>
          <p:cNvPr id="4" name="Slide Number Placeholder 3"/>
          <p:cNvSpPr>
            <a:spLocks noGrp="1"/>
          </p:cNvSpPr>
          <p:nvPr>
            <p:ph type="sldNum" sz="quarter" idx="5"/>
          </p:nvPr>
        </p:nvSpPr>
        <p:spPr/>
        <p:txBody>
          <a:bodyPr/>
          <a:lstStyle/>
          <a:p>
            <a:fld id="{117467E5-B156-464F-99E5-98FB897031E2}" type="slidenum">
              <a:rPr lang="en-GB" smtClean="0"/>
              <a:t>13</a:t>
            </a:fld>
            <a:endParaRPr lang="en-GB"/>
          </a:p>
        </p:txBody>
      </p:sp>
    </p:spTree>
    <p:extLst>
      <p:ext uri="{BB962C8B-B14F-4D97-AF65-F5344CB8AC3E}">
        <p14:creationId xmlns:p14="http://schemas.microsoft.com/office/powerpoint/2010/main" val="3393238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9184DA70-C731-4C70-880D-CCD4705E623C}" type="datetime1">
              <a:rPr lang="en-US" smtClean="0"/>
              <a:t>12/19/2021</a:t>
            </a:fld>
            <a:endParaRPr lang="en-US" dirty="0"/>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3A98EE3D-8CD1-4C3F-BD1C-C98C9596463C}" type="slidenum">
              <a:rPr lang="en-US" smtClean="0"/>
              <a:t>‹#›</a:t>
            </a:fld>
            <a:endParaRPr lang="en-US" dirty="0"/>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9080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E1D723-8F53-4F53-90B0-1982A396982E}" type="datetime1">
              <a:rPr lang="en-US" smtClean="0"/>
              <a:t>12/19/2021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971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69AF7-7BEB-44E4-9852-375E34362B5B}" type="datetime1">
              <a:rPr lang="en-US" smtClean="0"/>
              <a:t>12/19/2021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5387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12/19/2021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3411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DF0F1C-5577-4ACB-BB62-DF8F3C494C7E}" type="datetime1">
              <a:rPr lang="en-US" smtClean="0"/>
              <a:t>12/19/2021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02796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12/19/2021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39374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12/19/2021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2700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12/19/2021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931685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07D986-8816-4272-A432-0437A28A9828}" type="datetime1">
              <a:rPr lang="en-US" smtClean="0"/>
              <a:t>12/19/2021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42216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D6E202-B606-4609-B914-27C9371A1F6D}" type="datetime1">
              <a:rPr lang="en-US" smtClean="0"/>
              <a:t>12/19/2021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6645961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D6E202-B606-4609-B914-27C9371A1F6D}" type="datetime1">
              <a:rPr lang="en-US" smtClean="0"/>
              <a:t>12/19/2021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1079367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62D6E202-B606-4609-B914-27C9371A1F6D}" type="datetime1">
              <a:rPr lang="en-US" smtClean="0"/>
              <a:t>12/19/2021</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55914838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3.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image" Target="../media/image10.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5.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2.xml"/><Relationship Id="rId7" Type="http://schemas.openxmlformats.org/officeDocument/2006/relationships/image" Target="../media/image1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notesSlide" Target="../notesSlides/notesSlide7.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5.png"/><Relationship Id="rId5" Type="http://schemas.openxmlformats.org/officeDocument/2006/relationships/image" Target="../media/image20.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2.xml"/><Relationship Id="rId7" Type="http://schemas.openxmlformats.org/officeDocument/2006/relationships/image" Target="../media/image2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notesSlide" Target="../notesSlides/notesSlide9.xml"/><Relationship Id="rId9"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25.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26.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565530" y="583324"/>
            <a:ext cx="5158038" cy="2845676"/>
          </a:xfrm>
          <a:ln>
            <a:noFill/>
          </a:ln>
        </p:spPr>
        <p:txBody>
          <a:bodyPr>
            <a:normAutofit/>
          </a:bodyPr>
          <a:lstStyle/>
          <a:p>
            <a:pPr algn="ctr"/>
            <a:r>
              <a:rPr lang="en-US" sz="6600" dirty="0">
                <a:latin typeface="Bahnschrift SemiBold Condensed" panose="020B0502040204020203" pitchFamily="34" charset="0"/>
              </a:rPr>
              <a:t>Digital Business</a:t>
            </a:r>
            <a:br>
              <a:rPr lang="en-US" sz="6600" dirty="0">
                <a:latin typeface="Bahnschrift SemiBold Condensed" panose="020B0502040204020203" pitchFamily="34" charset="0"/>
              </a:rPr>
            </a:br>
            <a:r>
              <a:rPr lang="en-US" sz="6600" dirty="0">
                <a:latin typeface="Bahnschrift SemiBold Condensed" panose="020B0502040204020203" pitchFamily="34" charset="0"/>
              </a:rPr>
              <a:t>‘Airbnb’</a:t>
            </a:r>
            <a:br>
              <a:rPr lang="en-US" sz="5400" dirty="0"/>
            </a:br>
            <a:endParaRPr lang="en-US" sz="5400" dirty="0"/>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083270"/>
            <a:ext cx="4829101" cy="2619532"/>
          </a:xfrm>
        </p:spPr>
        <p:txBody>
          <a:bodyPr>
            <a:normAutofit/>
          </a:bodyPr>
          <a:lstStyle/>
          <a:p>
            <a:r>
              <a:rPr lang="en-US" sz="2400" dirty="0">
                <a:latin typeface="Cambria Math" panose="02040503050406030204" pitchFamily="18" charset="0"/>
                <a:ea typeface="Cambria Math" panose="02040503050406030204" pitchFamily="18" charset="0"/>
              </a:rPr>
              <a:t>Jasmine Chelsea Lynette Thomas</a:t>
            </a:r>
          </a:p>
          <a:p>
            <a:r>
              <a:rPr lang="en-US" sz="2400" dirty="0">
                <a:latin typeface="Cambria Math" panose="02040503050406030204" pitchFamily="18" charset="0"/>
                <a:ea typeface="Cambria Math" panose="02040503050406030204" pitchFamily="18" charset="0"/>
              </a:rPr>
              <a:t>1902630</a:t>
            </a:r>
          </a:p>
          <a:p>
            <a:r>
              <a:rPr lang="en-US" sz="2400" dirty="0">
                <a:latin typeface="Cambria Math" panose="02040503050406030204" pitchFamily="18" charset="0"/>
                <a:ea typeface="Cambria Math" panose="02040503050406030204" pitchFamily="18" charset="0"/>
              </a:rPr>
              <a:t>Digital Business</a:t>
            </a:r>
          </a:p>
          <a:p>
            <a:r>
              <a:rPr lang="en-US" sz="2400" dirty="0">
                <a:latin typeface="Cambria Math" panose="02040503050406030204" pitchFamily="18" charset="0"/>
                <a:ea typeface="Cambria Math" panose="02040503050406030204" pitchFamily="18" charset="0"/>
              </a:rPr>
              <a:t>BMSP6002</a:t>
            </a:r>
          </a:p>
          <a:p>
            <a:r>
              <a:rPr lang="en-US" sz="2400" dirty="0">
                <a:latin typeface="Cambria Math" panose="02040503050406030204" pitchFamily="18" charset="0"/>
                <a:ea typeface="Cambria Math" panose="02040503050406030204" pitchFamily="18" charset="0"/>
              </a:rPr>
              <a:t>Dr Roisin Mullins</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1" y="10"/>
            <a:ext cx="6096000" cy="6857990"/>
          </a:xfrm>
          <a:prstGeom prst="rect">
            <a:avLst/>
          </a:prstGeom>
        </p:spPr>
      </p:pic>
      <p:pic>
        <p:nvPicPr>
          <p:cNvPr id="5" name="Introduction Slide">
            <a:hlinkClick r:id="" action="ppaction://media"/>
            <a:extLst>
              <a:ext uri="{FF2B5EF4-FFF2-40B4-BE49-F238E27FC236}">
                <a16:creationId xmlns:a16="http://schemas.microsoft.com/office/drawing/2014/main" id="{F27AE162-6B2D-419D-8AF5-0C26B718DB1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18768" y="54043"/>
            <a:ext cx="609600" cy="609600"/>
          </a:xfrm>
          <a:prstGeom prst="rect">
            <a:avLst/>
          </a:prstGeom>
        </p:spPr>
      </p:pic>
    </p:spTree>
    <p:extLst>
      <p:ext uri="{BB962C8B-B14F-4D97-AF65-F5344CB8AC3E}">
        <p14:creationId xmlns:p14="http://schemas.microsoft.com/office/powerpoint/2010/main" val="895915843"/>
      </p:ext>
    </p:extLst>
  </p:cSld>
  <p:clrMapOvr>
    <a:masterClrMapping/>
  </p:clrMapOvr>
  <mc:AlternateContent xmlns:mc="http://schemas.openxmlformats.org/markup-compatibility/2006" xmlns:p14="http://schemas.microsoft.com/office/powerpoint/2010/main">
    <mc:Choice Requires="p14">
      <p:transition spd="slow" p14:dur="2000" advTm="14220"/>
    </mc:Choice>
    <mc:Fallback xmlns="">
      <p:transition spd="slow" advTm="14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99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04577DD-80B0-4F72-B3C5-185510F3F146}"/>
              </a:ext>
            </a:extLst>
          </p:cNvPr>
          <p:cNvPicPr>
            <a:picLocks noChangeAspect="1"/>
          </p:cNvPicPr>
          <p:nvPr/>
        </p:nvPicPr>
        <p:blipFill rotWithShape="1">
          <a:blip r:embed="rId5">
            <a:duotone>
              <a:prstClr val="black"/>
              <a:srgbClr val="FFFF99">
                <a:tint val="45000"/>
                <a:satMod val="400000"/>
              </a:srgbClr>
            </a:duotone>
          </a:blip>
          <a:srcRect t="6650" b="11021"/>
          <a:stretch/>
        </p:blipFill>
        <p:spPr>
          <a:xfrm>
            <a:off x="1098461" y="237995"/>
            <a:ext cx="9791700" cy="6375748"/>
          </a:xfrm>
          <a:prstGeom prst="rect">
            <a:avLst/>
          </a:prstGeom>
        </p:spPr>
      </p:pic>
      <p:sp>
        <p:nvSpPr>
          <p:cNvPr id="2" name="Title 1">
            <a:extLst>
              <a:ext uri="{FF2B5EF4-FFF2-40B4-BE49-F238E27FC236}">
                <a16:creationId xmlns:a16="http://schemas.microsoft.com/office/drawing/2014/main" id="{6B24CB92-DCBA-411C-9DD1-55A7783F0829}"/>
              </a:ext>
            </a:extLst>
          </p:cNvPr>
          <p:cNvSpPr>
            <a:spLocks noGrp="1"/>
          </p:cNvSpPr>
          <p:nvPr>
            <p:ph type="title"/>
          </p:nvPr>
        </p:nvSpPr>
        <p:spPr>
          <a:xfrm>
            <a:off x="54125" y="120385"/>
            <a:ext cx="11880372" cy="1737360"/>
          </a:xfrm>
        </p:spPr>
        <p:txBody>
          <a:bodyPr/>
          <a:lstStyle/>
          <a:p>
            <a:r>
              <a:rPr lang="en-GB" sz="13800" dirty="0">
                <a:solidFill>
                  <a:schemeClr val="tx1"/>
                </a:solidFill>
                <a:latin typeface="Bahnschrift SemiBold Condensed" panose="020B0502040204020203" pitchFamily="34" charset="0"/>
              </a:rPr>
              <a:t>P   U   R   P   O   S   E</a:t>
            </a:r>
          </a:p>
        </p:txBody>
      </p:sp>
      <p:graphicFrame>
        <p:nvGraphicFramePr>
          <p:cNvPr id="6" name="Table 6">
            <a:extLst>
              <a:ext uri="{FF2B5EF4-FFF2-40B4-BE49-F238E27FC236}">
                <a16:creationId xmlns:a16="http://schemas.microsoft.com/office/drawing/2014/main" id="{F4505D41-F154-469E-8BB6-00FB84AAFAEC}"/>
              </a:ext>
            </a:extLst>
          </p:cNvPr>
          <p:cNvGraphicFramePr>
            <a:graphicFrameLocks noGrp="1"/>
          </p:cNvGraphicFramePr>
          <p:nvPr>
            <p:ph idx="1"/>
            <p:extLst>
              <p:ext uri="{D42A27DB-BD31-4B8C-83A1-F6EECF244321}">
                <p14:modId xmlns:p14="http://schemas.microsoft.com/office/powerpoint/2010/main" val="3116200714"/>
              </p:ext>
            </p:extLst>
          </p:nvPr>
        </p:nvGraphicFramePr>
        <p:xfrm>
          <a:off x="6074979" y="2075927"/>
          <a:ext cx="5709479" cy="4328160"/>
        </p:xfrm>
        <a:graphic>
          <a:graphicData uri="http://schemas.openxmlformats.org/drawingml/2006/table">
            <a:tbl>
              <a:tblPr firstRow="1" bandRow="1">
                <a:tableStyleId>{72833802-FEF1-4C79-8D5D-14CF1EAF98D9}</a:tableStyleId>
              </a:tblPr>
              <a:tblGrid>
                <a:gridCol w="5709479">
                  <a:extLst>
                    <a:ext uri="{9D8B030D-6E8A-4147-A177-3AD203B41FA5}">
                      <a16:colId xmlns:a16="http://schemas.microsoft.com/office/drawing/2014/main" val="278106216"/>
                    </a:ext>
                  </a:extLst>
                </a:gridCol>
              </a:tblGrid>
              <a:tr h="370840">
                <a:tc>
                  <a:txBody>
                    <a:bodyPr/>
                    <a:lstStyle/>
                    <a:p>
                      <a:pPr algn="ctr"/>
                      <a:r>
                        <a:rPr lang="en-GB" sz="4000" dirty="0">
                          <a:solidFill>
                            <a:schemeClr val="accent6">
                              <a:lumMod val="75000"/>
                            </a:schemeClr>
                          </a:solidFill>
                          <a:latin typeface="Bahnschrift SemiBold Condensed" panose="020B0502040204020203" pitchFamily="34" charset="0"/>
                        </a:rPr>
                        <a:t>CRITIQUE FOLLOWING THEMES</a:t>
                      </a:r>
                    </a:p>
                  </a:txBody>
                  <a:tcPr/>
                </a:tc>
                <a:extLst>
                  <a:ext uri="{0D108BD9-81ED-4DB2-BD59-A6C34878D82A}">
                    <a16:rowId xmlns:a16="http://schemas.microsoft.com/office/drawing/2014/main" val="2010892691"/>
                  </a:ext>
                </a:extLst>
              </a:tr>
              <a:tr h="370840">
                <a:tc>
                  <a:txBody>
                    <a:bodyPr/>
                    <a:lstStyle/>
                    <a:p>
                      <a:r>
                        <a:rPr lang="en-GB" sz="2400" dirty="0">
                          <a:latin typeface="Cambria Math" panose="02040503050406030204" pitchFamily="18" charset="0"/>
                          <a:ea typeface="Cambria Math" panose="02040503050406030204" pitchFamily="18" charset="0"/>
                        </a:rPr>
                        <a:t>S  H  A  R  I  N  G       E  C  O  N  O  M  I  E  S</a:t>
                      </a:r>
                    </a:p>
                  </a:txBody>
                  <a:tcPr/>
                </a:tc>
                <a:extLst>
                  <a:ext uri="{0D108BD9-81ED-4DB2-BD59-A6C34878D82A}">
                    <a16:rowId xmlns:a16="http://schemas.microsoft.com/office/drawing/2014/main" val="3807823243"/>
                  </a:ext>
                </a:extLst>
              </a:tr>
              <a:tr h="370840">
                <a:tc>
                  <a:txBody>
                    <a:bodyPr/>
                    <a:lstStyle/>
                    <a:p>
                      <a:r>
                        <a:rPr lang="en-GB" sz="2200" dirty="0">
                          <a:latin typeface="Cambria Math" panose="02040503050406030204" pitchFamily="18" charset="0"/>
                          <a:ea typeface="Cambria Math" panose="02040503050406030204" pitchFamily="18" charset="0"/>
                        </a:rPr>
                        <a:t>C O L </a:t>
                      </a:r>
                      <a:r>
                        <a:rPr lang="en-GB" sz="2200" dirty="0" err="1">
                          <a:latin typeface="Cambria Math" panose="02040503050406030204" pitchFamily="18" charset="0"/>
                          <a:ea typeface="Cambria Math" panose="02040503050406030204" pitchFamily="18" charset="0"/>
                        </a:rPr>
                        <a:t>L</a:t>
                      </a:r>
                      <a:r>
                        <a:rPr lang="en-GB" sz="2200" dirty="0">
                          <a:latin typeface="Cambria Math" panose="02040503050406030204" pitchFamily="18" charset="0"/>
                          <a:ea typeface="Cambria Math" panose="02040503050406030204" pitchFamily="18" charset="0"/>
                        </a:rPr>
                        <a:t> A B O R A T I V E  C O N S U M P T I O N</a:t>
                      </a:r>
                    </a:p>
                  </a:txBody>
                  <a:tcPr/>
                </a:tc>
                <a:extLst>
                  <a:ext uri="{0D108BD9-81ED-4DB2-BD59-A6C34878D82A}">
                    <a16:rowId xmlns:a16="http://schemas.microsoft.com/office/drawing/2014/main" val="3841567030"/>
                  </a:ext>
                </a:extLst>
              </a:tr>
              <a:tr h="370840">
                <a:tc>
                  <a:txBody>
                    <a:bodyPr/>
                    <a:lstStyle/>
                    <a:p>
                      <a:r>
                        <a:rPr lang="en-GB" sz="2400" dirty="0">
                          <a:latin typeface="Cambria Math" panose="02040503050406030204" pitchFamily="18" charset="0"/>
                          <a:ea typeface="Cambria Math" panose="02040503050406030204" pitchFamily="18" charset="0"/>
                        </a:rPr>
                        <a:t>E    -  C  O  M  </a:t>
                      </a:r>
                      <a:r>
                        <a:rPr lang="en-GB" sz="2400" dirty="0" err="1">
                          <a:latin typeface="Cambria Math" panose="02040503050406030204" pitchFamily="18" charset="0"/>
                          <a:ea typeface="Cambria Math" panose="02040503050406030204" pitchFamily="18" charset="0"/>
                        </a:rPr>
                        <a:t>M</a:t>
                      </a:r>
                      <a:r>
                        <a:rPr lang="en-GB" sz="2400" dirty="0">
                          <a:latin typeface="Cambria Math" panose="02040503050406030204" pitchFamily="18" charset="0"/>
                          <a:ea typeface="Cambria Math" panose="02040503050406030204" pitchFamily="18" charset="0"/>
                        </a:rPr>
                        <a:t>  E  R  C  E </a:t>
                      </a:r>
                    </a:p>
                  </a:txBody>
                  <a:tcPr/>
                </a:tc>
                <a:extLst>
                  <a:ext uri="{0D108BD9-81ED-4DB2-BD59-A6C34878D82A}">
                    <a16:rowId xmlns:a16="http://schemas.microsoft.com/office/drawing/2014/main" val="1592307959"/>
                  </a:ext>
                </a:extLst>
              </a:tr>
              <a:tr h="370840">
                <a:tc>
                  <a:txBody>
                    <a:bodyPr/>
                    <a:lstStyle/>
                    <a:p>
                      <a:r>
                        <a:rPr lang="en-GB" sz="2400" dirty="0">
                          <a:latin typeface="Cambria Math" panose="02040503050406030204" pitchFamily="18" charset="0"/>
                          <a:ea typeface="Cambria Math" panose="02040503050406030204" pitchFamily="18" charset="0"/>
                        </a:rPr>
                        <a:t>P  E  R  S  P  E  C  T  I  V  E</a:t>
                      </a:r>
                    </a:p>
                  </a:txBody>
                  <a:tcPr/>
                </a:tc>
                <a:extLst>
                  <a:ext uri="{0D108BD9-81ED-4DB2-BD59-A6C34878D82A}">
                    <a16:rowId xmlns:a16="http://schemas.microsoft.com/office/drawing/2014/main" val="399570347"/>
                  </a:ext>
                </a:extLst>
              </a:tr>
              <a:tr h="370840">
                <a:tc>
                  <a:txBody>
                    <a:bodyPr/>
                    <a:lstStyle/>
                    <a:p>
                      <a:r>
                        <a:rPr lang="en-GB" sz="2400" dirty="0">
                          <a:latin typeface="Cambria Math" panose="02040503050406030204" pitchFamily="18" charset="0"/>
                          <a:ea typeface="Cambria Math" panose="02040503050406030204" pitchFamily="18" charset="0"/>
                        </a:rPr>
                        <a:t>D  I  G  I  T  A  L   D  I  S  R  U  P  T  I  O  N</a:t>
                      </a:r>
                    </a:p>
                  </a:txBody>
                  <a:tcPr/>
                </a:tc>
                <a:extLst>
                  <a:ext uri="{0D108BD9-81ED-4DB2-BD59-A6C34878D82A}">
                    <a16:rowId xmlns:a16="http://schemas.microsoft.com/office/drawing/2014/main" val="103205166"/>
                  </a:ext>
                </a:extLst>
              </a:tr>
              <a:tr h="370840">
                <a:tc>
                  <a:txBody>
                    <a:bodyPr/>
                    <a:lstStyle/>
                    <a:p>
                      <a:r>
                        <a:rPr lang="en-GB" sz="2400" dirty="0">
                          <a:latin typeface="Cambria Math" panose="02040503050406030204" pitchFamily="18" charset="0"/>
                          <a:ea typeface="Cambria Math" panose="02040503050406030204" pitchFamily="18" charset="0"/>
                        </a:rPr>
                        <a:t>V  A  L  U  E</a:t>
                      </a:r>
                    </a:p>
                  </a:txBody>
                  <a:tcPr/>
                </a:tc>
                <a:extLst>
                  <a:ext uri="{0D108BD9-81ED-4DB2-BD59-A6C34878D82A}">
                    <a16:rowId xmlns:a16="http://schemas.microsoft.com/office/drawing/2014/main" val="3155534282"/>
                  </a:ext>
                </a:extLst>
              </a:tr>
              <a:tr h="370840">
                <a:tc>
                  <a:txBody>
                    <a:bodyPr/>
                    <a:lstStyle/>
                    <a:p>
                      <a:r>
                        <a:rPr lang="en-GB" sz="2400" dirty="0">
                          <a:latin typeface="Cambria Math" panose="02040503050406030204" pitchFamily="18" charset="0"/>
                          <a:ea typeface="Cambria Math" panose="02040503050406030204" pitchFamily="18" charset="0"/>
                        </a:rPr>
                        <a:t>B  U  S  I  N  E  S  </a:t>
                      </a:r>
                      <a:r>
                        <a:rPr lang="en-GB" sz="2400" dirty="0" err="1">
                          <a:latin typeface="Cambria Math" panose="02040503050406030204" pitchFamily="18" charset="0"/>
                          <a:ea typeface="Cambria Math" panose="02040503050406030204" pitchFamily="18" charset="0"/>
                        </a:rPr>
                        <a:t>S</a:t>
                      </a:r>
                      <a:r>
                        <a:rPr lang="en-GB" sz="2400" dirty="0">
                          <a:latin typeface="Cambria Math" panose="02040503050406030204" pitchFamily="18" charset="0"/>
                          <a:ea typeface="Cambria Math" panose="02040503050406030204" pitchFamily="18" charset="0"/>
                        </a:rPr>
                        <a:t>    M  O  D  E  L  S</a:t>
                      </a:r>
                    </a:p>
                  </a:txBody>
                  <a:tcPr/>
                </a:tc>
                <a:extLst>
                  <a:ext uri="{0D108BD9-81ED-4DB2-BD59-A6C34878D82A}">
                    <a16:rowId xmlns:a16="http://schemas.microsoft.com/office/drawing/2014/main" val="2392095936"/>
                  </a:ext>
                </a:extLst>
              </a:tr>
              <a:tr h="370840">
                <a:tc>
                  <a:txBody>
                    <a:bodyPr/>
                    <a:lstStyle/>
                    <a:p>
                      <a:r>
                        <a:rPr lang="en-GB" sz="2400" dirty="0">
                          <a:latin typeface="Cambria Math" panose="02040503050406030204" pitchFamily="18" charset="0"/>
                          <a:ea typeface="Cambria Math" panose="02040503050406030204" pitchFamily="18" charset="0"/>
                        </a:rPr>
                        <a:t>O  T  H  E  R     I  S  </a:t>
                      </a:r>
                      <a:r>
                        <a:rPr lang="en-GB" sz="2400" dirty="0" err="1">
                          <a:latin typeface="Cambria Math" panose="02040503050406030204" pitchFamily="18" charset="0"/>
                          <a:ea typeface="Cambria Math" panose="02040503050406030204" pitchFamily="18" charset="0"/>
                        </a:rPr>
                        <a:t>S</a:t>
                      </a:r>
                      <a:r>
                        <a:rPr lang="en-GB" sz="2400" dirty="0">
                          <a:latin typeface="Cambria Math" panose="02040503050406030204" pitchFamily="18" charset="0"/>
                          <a:ea typeface="Cambria Math" panose="02040503050406030204" pitchFamily="18" charset="0"/>
                        </a:rPr>
                        <a:t>  U  E S</a:t>
                      </a:r>
                    </a:p>
                  </a:txBody>
                  <a:tcPr/>
                </a:tc>
                <a:extLst>
                  <a:ext uri="{0D108BD9-81ED-4DB2-BD59-A6C34878D82A}">
                    <a16:rowId xmlns:a16="http://schemas.microsoft.com/office/drawing/2014/main" val="1862606880"/>
                  </a:ext>
                </a:extLst>
              </a:tr>
            </a:tbl>
          </a:graphicData>
        </a:graphic>
      </p:graphicFrame>
      <p:sp>
        <p:nvSpPr>
          <p:cNvPr id="4" name="Text Placeholder 3">
            <a:extLst>
              <a:ext uri="{FF2B5EF4-FFF2-40B4-BE49-F238E27FC236}">
                <a16:creationId xmlns:a16="http://schemas.microsoft.com/office/drawing/2014/main" id="{34DF7717-437B-4CAA-ACA4-FDE9DC0CE5B5}"/>
              </a:ext>
            </a:extLst>
          </p:cNvPr>
          <p:cNvSpPr>
            <a:spLocks noGrp="1"/>
          </p:cNvSpPr>
          <p:nvPr>
            <p:ph type="body" sz="half" idx="2"/>
          </p:nvPr>
        </p:nvSpPr>
        <p:spPr>
          <a:xfrm>
            <a:off x="605789" y="1857745"/>
            <a:ext cx="4460065" cy="1737360"/>
          </a:xfrm>
        </p:spPr>
        <p:txBody>
          <a:bodyPr>
            <a:normAutofit/>
          </a:bodyPr>
          <a:lstStyle/>
          <a:p>
            <a:r>
              <a:rPr lang="en-GB" sz="3200" dirty="0">
                <a:solidFill>
                  <a:schemeClr val="accent2">
                    <a:lumMod val="75000"/>
                  </a:schemeClr>
                </a:solidFill>
                <a:latin typeface="Bahnschrift SemiBold Condensed" panose="020B0502040204020203" pitchFamily="34" charset="0"/>
              </a:rPr>
              <a:t>Chapter 1 : Unique Features of Peer-to-Peer Accommodation Networks</a:t>
            </a:r>
          </a:p>
        </p:txBody>
      </p:sp>
      <p:sp>
        <p:nvSpPr>
          <p:cNvPr id="7" name="TextBox 6">
            <a:extLst>
              <a:ext uri="{FF2B5EF4-FFF2-40B4-BE49-F238E27FC236}">
                <a16:creationId xmlns:a16="http://schemas.microsoft.com/office/drawing/2014/main" id="{E20EBF8B-8E89-4A5B-BA8C-B8471EC6AC2D}"/>
              </a:ext>
            </a:extLst>
          </p:cNvPr>
          <p:cNvSpPr txBox="1"/>
          <p:nvPr/>
        </p:nvSpPr>
        <p:spPr>
          <a:xfrm>
            <a:off x="605789" y="3655232"/>
            <a:ext cx="4328818" cy="584775"/>
          </a:xfrm>
          <a:prstGeom prst="rect">
            <a:avLst/>
          </a:prstGeom>
          <a:noFill/>
        </p:spPr>
        <p:txBody>
          <a:bodyPr wrap="square" rtlCol="0">
            <a:spAutoFit/>
          </a:bodyPr>
          <a:lstStyle/>
          <a:p>
            <a:r>
              <a:rPr lang="en-GB" sz="3200" dirty="0">
                <a:solidFill>
                  <a:schemeClr val="accent6">
                    <a:lumMod val="60000"/>
                    <a:lumOff val="40000"/>
                  </a:schemeClr>
                </a:solidFill>
                <a:latin typeface="Bahnschrift SemiBold Condensed" panose="020B0502040204020203" pitchFamily="34" charset="0"/>
              </a:rPr>
              <a:t>Chapter 10 : Supporting Events</a:t>
            </a:r>
          </a:p>
        </p:txBody>
      </p:sp>
      <p:sp>
        <p:nvSpPr>
          <p:cNvPr id="8" name="TextBox 7">
            <a:extLst>
              <a:ext uri="{FF2B5EF4-FFF2-40B4-BE49-F238E27FC236}">
                <a16:creationId xmlns:a16="http://schemas.microsoft.com/office/drawing/2014/main" id="{5E600197-B499-41DB-A0CE-F21A27D0C25A}"/>
              </a:ext>
            </a:extLst>
          </p:cNvPr>
          <p:cNvSpPr txBox="1"/>
          <p:nvPr/>
        </p:nvSpPr>
        <p:spPr>
          <a:xfrm>
            <a:off x="605789" y="4666202"/>
            <a:ext cx="4328818" cy="1077218"/>
          </a:xfrm>
          <a:prstGeom prst="rect">
            <a:avLst/>
          </a:prstGeom>
          <a:noFill/>
        </p:spPr>
        <p:txBody>
          <a:bodyPr wrap="square" rtlCol="0">
            <a:spAutoFit/>
          </a:bodyPr>
          <a:lstStyle/>
          <a:p>
            <a:r>
              <a:rPr lang="en-GB" sz="3200" dirty="0">
                <a:solidFill>
                  <a:srgbClr val="FF7C80"/>
                </a:solidFill>
                <a:latin typeface="Bahnschrift SemiBold Condensed" panose="020B0502040204020203" pitchFamily="34" charset="0"/>
              </a:rPr>
              <a:t>Chapter 24 : Environmental Sustainability</a:t>
            </a:r>
          </a:p>
        </p:txBody>
      </p:sp>
      <p:pic>
        <p:nvPicPr>
          <p:cNvPr id="5" name="Slide 2">
            <a:hlinkClick r:id="" action="ppaction://media"/>
            <a:extLst>
              <a:ext uri="{FF2B5EF4-FFF2-40B4-BE49-F238E27FC236}">
                <a16:creationId xmlns:a16="http://schemas.microsoft.com/office/drawing/2014/main" id="{D21B93F4-396C-49F9-A23F-628A25F08AC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07542" y="5873781"/>
            <a:ext cx="609600" cy="609600"/>
          </a:xfrm>
          <a:prstGeom prst="rect">
            <a:avLst/>
          </a:prstGeom>
        </p:spPr>
      </p:pic>
    </p:spTree>
    <p:extLst>
      <p:ext uri="{BB962C8B-B14F-4D97-AF65-F5344CB8AC3E}">
        <p14:creationId xmlns:p14="http://schemas.microsoft.com/office/powerpoint/2010/main" val="1911856361"/>
      </p:ext>
    </p:extLst>
  </p:cSld>
  <p:clrMapOvr>
    <a:masterClrMapping/>
  </p:clrMapOvr>
  <mc:AlternateContent xmlns:mc="http://schemas.openxmlformats.org/markup-compatibility/2006" xmlns:p14="http://schemas.microsoft.com/office/powerpoint/2010/main">
    <mc:Choice Requires="p14">
      <p:transition spd="slow" p14:dur="2000" advTm="35963"/>
    </mc:Choice>
    <mc:Fallback xmlns="">
      <p:transition spd="slow" advTm="359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5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838097" y="210761"/>
            <a:ext cx="7834306" cy="1561574"/>
          </a:xfrm>
        </p:spPr>
        <p:txBody>
          <a:bodyPr>
            <a:normAutofit/>
          </a:bodyPr>
          <a:lstStyle/>
          <a:p>
            <a:r>
              <a:rPr lang="en-US" sz="6600" b="1" dirty="0">
                <a:solidFill>
                  <a:schemeClr val="tx1"/>
                </a:solidFill>
                <a:latin typeface="Bahnschrift SemiBold Condensed" panose="020B0502040204020203" pitchFamily="34" charset="0"/>
                <a:ea typeface="Cambria Math" panose="02040503050406030204" pitchFamily="18" charset="0"/>
              </a:rPr>
              <a:t>O   v   e    r    v    </a:t>
            </a:r>
            <a:r>
              <a:rPr lang="en-US" sz="6600" b="1" dirty="0" err="1">
                <a:solidFill>
                  <a:schemeClr val="tx1"/>
                </a:solidFill>
                <a:latin typeface="Bahnschrift SemiBold Condensed" panose="020B0502040204020203" pitchFamily="34" charset="0"/>
                <a:ea typeface="Cambria Math" panose="02040503050406030204" pitchFamily="18" charset="0"/>
              </a:rPr>
              <a:t>i</a:t>
            </a:r>
            <a:r>
              <a:rPr lang="en-US" sz="6600" b="1" dirty="0">
                <a:solidFill>
                  <a:schemeClr val="tx1"/>
                </a:solidFill>
                <a:latin typeface="Bahnschrift SemiBold Condensed" panose="020B0502040204020203" pitchFamily="34" charset="0"/>
                <a:ea typeface="Cambria Math" panose="02040503050406030204" pitchFamily="18" charset="0"/>
              </a:rPr>
              <a:t>    e    w </a:t>
            </a:r>
          </a:p>
        </p:txBody>
      </p:sp>
      <p:sp>
        <p:nvSpPr>
          <p:cNvPr id="5" name="Content Placeholder 4">
            <a:extLst>
              <a:ext uri="{FF2B5EF4-FFF2-40B4-BE49-F238E27FC236}">
                <a16:creationId xmlns:a16="http://schemas.microsoft.com/office/drawing/2014/main" id="{11378E67-417A-44E0-8E71-1D2D205D2F08}"/>
              </a:ext>
            </a:extLst>
          </p:cNvPr>
          <p:cNvSpPr>
            <a:spLocks noGrp="1"/>
          </p:cNvSpPr>
          <p:nvPr>
            <p:ph idx="1"/>
          </p:nvPr>
        </p:nvSpPr>
        <p:spPr>
          <a:xfrm>
            <a:off x="-120767" y="5434095"/>
            <a:ext cx="3105807" cy="1074024"/>
          </a:xfrm>
        </p:spPr>
        <p:txBody>
          <a:bodyPr>
            <a:normAutofit/>
          </a:bodyPr>
          <a:lstStyle/>
          <a:p>
            <a:pPr marL="45720" indent="0" algn="ctr">
              <a:buNone/>
            </a:pPr>
            <a:r>
              <a:rPr lang="en-GB" sz="1800" b="1" dirty="0">
                <a:solidFill>
                  <a:schemeClr val="tx1"/>
                </a:solidFill>
                <a:latin typeface="Cambria Math" panose="02040503050406030204" pitchFamily="18" charset="0"/>
                <a:ea typeface="Cambria Math" panose="02040503050406030204" pitchFamily="18" charset="0"/>
              </a:rPr>
              <a:t>Co-Founder and CEO:</a:t>
            </a:r>
          </a:p>
          <a:p>
            <a:pPr marL="45720" indent="0" algn="ctr">
              <a:buNone/>
            </a:pPr>
            <a:r>
              <a:rPr lang="en-GB" sz="1800" b="1" dirty="0">
                <a:solidFill>
                  <a:schemeClr val="tx1"/>
                </a:solidFill>
                <a:latin typeface="Cambria Math" panose="02040503050406030204" pitchFamily="18" charset="0"/>
                <a:ea typeface="Cambria Math" panose="02040503050406030204" pitchFamily="18" charset="0"/>
              </a:rPr>
              <a:t>Brian </a:t>
            </a:r>
            <a:r>
              <a:rPr lang="en-GB" sz="1800" b="1" dirty="0" err="1">
                <a:solidFill>
                  <a:schemeClr val="tx1"/>
                </a:solidFill>
                <a:latin typeface="Cambria Math" panose="02040503050406030204" pitchFamily="18" charset="0"/>
                <a:ea typeface="Cambria Math" panose="02040503050406030204" pitchFamily="18" charset="0"/>
              </a:rPr>
              <a:t>Chesky</a:t>
            </a:r>
            <a:endParaRPr lang="en-GB" sz="1800" b="1" dirty="0">
              <a:solidFill>
                <a:schemeClr val="tx1"/>
              </a:solidFill>
              <a:latin typeface="Cambria Math" panose="02040503050406030204" pitchFamily="18" charset="0"/>
              <a:ea typeface="Cambria Math" panose="02040503050406030204" pitchFamily="18" charset="0"/>
            </a:endParaRPr>
          </a:p>
        </p:txBody>
      </p:sp>
      <p:pic>
        <p:nvPicPr>
          <p:cNvPr id="1026" name="Picture 2" descr="See the source image">
            <a:extLst>
              <a:ext uri="{FF2B5EF4-FFF2-40B4-BE49-F238E27FC236}">
                <a16:creationId xmlns:a16="http://schemas.microsoft.com/office/drawing/2014/main" id="{3C50D922-9AA2-4CF2-B69D-1BDE5C27071D}"/>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0" y="45974"/>
            <a:ext cx="2317531" cy="24919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D35B847-88B0-41FB-AB9E-40722BD8B4FA}"/>
              </a:ext>
            </a:extLst>
          </p:cNvPr>
          <p:cNvPicPr>
            <a:picLocks noChangeAspect="1"/>
          </p:cNvPicPr>
          <p:nvPr/>
        </p:nvPicPr>
        <p:blipFill>
          <a:blip r:embed="rId6"/>
          <a:stretch>
            <a:fillRect/>
          </a:stretch>
        </p:blipFill>
        <p:spPr>
          <a:xfrm>
            <a:off x="317751" y="2872150"/>
            <a:ext cx="2228772" cy="2380332"/>
          </a:xfrm>
          <a:prstGeom prst="rect">
            <a:avLst/>
          </a:prstGeom>
          <a:ln w="57150">
            <a:solidFill>
              <a:srgbClr val="FF7C80"/>
            </a:solidFill>
            <a:extLst>
              <a:ext uri="{C807C97D-BFC1-408E-A445-0C87EB9F89A2}">
                <ask:lineSketchStyleProps xmlns:ask="http://schemas.microsoft.com/office/drawing/2018/sketchyshapes" sd="1343354321">
                  <a:custGeom>
                    <a:avLst/>
                    <a:gdLst>
                      <a:gd name="connsiteX0" fmla="*/ 0 w 3188099"/>
                      <a:gd name="connsiteY0" fmla="*/ 0 h 3404895"/>
                      <a:gd name="connsiteX1" fmla="*/ 595112 w 3188099"/>
                      <a:gd name="connsiteY1" fmla="*/ 0 h 3404895"/>
                      <a:gd name="connsiteX2" fmla="*/ 1190224 w 3188099"/>
                      <a:gd name="connsiteY2" fmla="*/ 0 h 3404895"/>
                      <a:gd name="connsiteX3" fmla="*/ 1753454 w 3188099"/>
                      <a:gd name="connsiteY3" fmla="*/ 0 h 3404895"/>
                      <a:gd name="connsiteX4" fmla="*/ 2316685 w 3188099"/>
                      <a:gd name="connsiteY4" fmla="*/ 0 h 3404895"/>
                      <a:gd name="connsiteX5" fmla="*/ 3188099 w 3188099"/>
                      <a:gd name="connsiteY5" fmla="*/ 0 h 3404895"/>
                      <a:gd name="connsiteX6" fmla="*/ 3188099 w 3188099"/>
                      <a:gd name="connsiteY6" fmla="*/ 635580 h 3404895"/>
                      <a:gd name="connsiteX7" fmla="*/ 3188099 w 3188099"/>
                      <a:gd name="connsiteY7" fmla="*/ 1271161 h 3404895"/>
                      <a:gd name="connsiteX8" fmla="*/ 3188099 w 3188099"/>
                      <a:gd name="connsiteY8" fmla="*/ 1838643 h 3404895"/>
                      <a:gd name="connsiteX9" fmla="*/ 3188099 w 3188099"/>
                      <a:gd name="connsiteY9" fmla="*/ 2372077 h 3404895"/>
                      <a:gd name="connsiteX10" fmla="*/ 3188099 w 3188099"/>
                      <a:gd name="connsiteY10" fmla="*/ 2871461 h 3404895"/>
                      <a:gd name="connsiteX11" fmla="*/ 3188099 w 3188099"/>
                      <a:gd name="connsiteY11" fmla="*/ 3404895 h 3404895"/>
                      <a:gd name="connsiteX12" fmla="*/ 2752392 w 3188099"/>
                      <a:gd name="connsiteY12" fmla="*/ 3404895 h 3404895"/>
                      <a:gd name="connsiteX13" fmla="*/ 2252923 w 3188099"/>
                      <a:gd name="connsiteY13" fmla="*/ 3404895 h 3404895"/>
                      <a:gd name="connsiteX14" fmla="*/ 1721573 w 3188099"/>
                      <a:gd name="connsiteY14" fmla="*/ 3404895 h 3404895"/>
                      <a:gd name="connsiteX15" fmla="*/ 1285867 w 3188099"/>
                      <a:gd name="connsiteY15" fmla="*/ 3404895 h 3404895"/>
                      <a:gd name="connsiteX16" fmla="*/ 786398 w 3188099"/>
                      <a:gd name="connsiteY16" fmla="*/ 3404895 h 3404895"/>
                      <a:gd name="connsiteX17" fmla="*/ 0 w 3188099"/>
                      <a:gd name="connsiteY17" fmla="*/ 3404895 h 3404895"/>
                      <a:gd name="connsiteX18" fmla="*/ 0 w 3188099"/>
                      <a:gd name="connsiteY18" fmla="*/ 2939559 h 3404895"/>
                      <a:gd name="connsiteX19" fmla="*/ 0 w 3188099"/>
                      <a:gd name="connsiteY19" fmla="*/ 2372077 h 3404895"/>
                      <a:gd name="connsiteX20" fmla="*/ 0 w 3188099"/>
                      <a:gd name="connsiteY20" fmla="*/ 1736496 h 3404895"/>
                      <a:gd name="connsiteX21" fmla="*/ 0 w 3188099"/>
                      <a:gd name="connsiteY21" fmla="*/ 1203063 h 3404895"/>
                      <a:gd name="connsiteX22" fmla="*/ 0 w 3188099"/>
                      <a:gd name="connsiteY22" fmla="*/ 601531 h 3404895"/>
                      <a:gd name="connsiteX23" fmla="*/ 0 w 3188099"/>
                      <a:gd name="connsiteY23" fmla="*/ 0 h 3404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188099" h="3404895" fill="none" extrusionOk="0">
                        <a:moveTo>
                          <a:pt x="0" y="0"/>
                        </a:moveTo>
                        <a:cubicBezTo>
                          <a:pt x="256054" y="-37294"/>
                          <a:pt x="403636" y="25499"/>
                          <a:pt x="595112" y="0"/>
                        </a:cubicBezTo>
                        <a:cubicBezTo>
                          <a:pt x="786588" y="-25499"/>
                          <a:pt x="956223" y="5316"/>
                          <a:pt x="1190224" y="0"/>
                        </a:cubicBezTo>
                        <a:cubicBezTo>
                          <a:pt x="1424225" y="-5316"/>
                          <a:pt x="1621075" y="35065"/>
                          <a:pt x="1753454" y="0"/>
                        </a:cubicBezTo>
                        <a:cubicBezTo>
                          <a:pt x="1885833" y="-35065"/>
                          <a:pt x="2105659" y="60295"/>
                          <a:pt x="2316685" y="0"/>
                        </a:cubicBezTo>
                        <a:cubicBezTo>
                          <a:pt x="2527711" y="-60295"/>
                          <a:pt x="2970181" y="57106"/>
                          <a:pt x="3188099" y="0"/>
                        </a:cubicBezTo>
                        <a:cubicBezTo>
                          <a:pt x="3254115" y="151856"/>
                          <a:pt x="3174844" y="457581"/>
                          <a:pt x="3188099" y="635580"/>
                        </a:cubicBezTo>
                        <a:cubicBezTo>
                          <a:pt x="3201354" y="813579"/>
                          <a:pt x="3121167" y="1119041"/>
                          <a:pt x="3188099" y="1271161"/>
                        </a:cubicBezTo>
                        <a:cubicBezTo>
                          <a:pt x="3255031" y="1423281"/>
                          <a:pt x="3155426" y="1616147"/>
                          <a:pt x="3188099" y="1838643"/>
                        </a:cubicBezTo>
                        <a:cubicBezTo>
                          <a:pt x="3220772" y="2061139"/>
                          <a:pt x="3141492" y="2260730"/>
                          <a:pt x="3188099" y="2372077"/>
                        </a:cubicBezTo>
                        <a:cubicBezTo>
                          <a:pt x="3234706" y="2483424"/>
                          <a:pt x="3138891" y="2658279"/>
                          <a:pt x="3188099" y="2871461"/>
                        </a:cubicBezTo>
                        <a:cubicBezTo>
                          <a:pt x="3237307" y="3084643"/>
                          <a:pt x="3161854" y="3191426"/>
                          <a:pt x="3188099" y="3404895"/>
                        </a:cubicBezTo>
                        <a:cubicBezTo>
                          <a:pt x="3015078" y="3449589"/>
                          <a:pt x="2958631" y="3361869"/>
                          <a:pt x="2752392" y="3404895"/>
                        </a:cubicBezTo>
                        <a:cubicBezTo>
                          <a:pt x="2546153" y="3447921"/>
                          <a:pt x="2425470" y="3367233"/>
                          <a:pt x="2252923" y="3404895"/>
                        </a:cubicBezTo>
                        <a:cubicBezTo>
                          <a:pt x="2080376" y="3442557"/>
                          <a:pt x="1849671" y="3351573"/>
                          <a:pt x="1721573" y="3404895"/>
                        </a:cubicBezTo>
                        <a:cubicBezTo>
                          <a:pt x="1593475" y="3458217"/>
                          <a:pt x="1491410" y="3371870"/>
                          <a:pt x="1285867" y="3404895"/>
                        </a:cubicBezTo>
                        <a:cubicBezTo>
                          <a:pt x="1080324" y="3437920"/>
                          <a:pt x="936741" y="3403034"/>
                          <a:pt x="786398" y="3404895"/>
                        </a:cubicBezTo>
                        <a:cubicBezTo>
                          <a:pt x="636055" y="3406756"/>
                          <a:pt x="231743" y="3380038"/>
                          <a:pt x="0" y="3404895"/>
                        </a:cubicBezTo>
                        <a:cubicBezTo>
                          <a:pt x="-23583" y="3236439"/>
                          <a:pt x="1637" y="3130384"/>
                          <a:pt x="0" y="2939559"/>
                        </a:cubicBezTo>
                        <a:cubicBezTo>
                          <a:pt x="-1637" y="2748734"/>
                          <a:pt x="49119" y="2599882"/>
                          <a:pt x="0" y="2372077"/>
                        </a:cubicBezTo>
                        <a:cubicBezTo>
                          <a:pt x="-49119" y="2144272"/>
                          <a:pt x="65548" y="1888388"/>
                          <a:pt x="0" y="1736496"/>
                        </a:cubicBezTo>
                        <a:cubicBezTo>
                          <a:pt x="-65548" y="1584604"/>
                          <a:pt x="24718" y="1416563"/>
                          <a:pt x="0" y="1203063"/>
                        </a:cubicBezTo>
                        <a:cubicBezTo>
                          <a:pt x="-24718" y="989563"/>
                          <a:pt x="38483" y="756056"/>
                          <a:pt x="0" y="601531"/>
                        </a:cubicBezTo>
                        <a:cubicBezTo>
                          <a:pt x="-38483" y="447006"/>
                          <a:pt x="23687" y="138388"/>
                          <a:pt x="0" y="0"/>
                        </a:cubicBezTo>
                        <a:close/>
                      </a:path>
                      <a:path w="3188099" h="3404895" stroke="0" extrusionOk="0">
                        <a:moveTo>
                          <a:pt x="0" y="0"/>
                        </a:moveTo>
                        <a:cubicBezTo>
                          <a:pt x="282254" y="-45810"/>
                          <a:pt x="376537" y="49183"/>
                          <a:pt x="595112" y="0"/>
                        </a:cubicBezTo>
                        <a:cubicBezTo>
                          <a:pt x="813687" y="-49183"/>
                          <a:pt x="849748" y="34501"/>
                          <a:pt x="1094581" y="0"/>
                        </a:cubicBezTo>
                        <a:cubicBezTo>
                          <a:pt x="1339414" y="-34501"/>
                          <a:pt x="1382079" y="46267"/>
                          <a:pt x="1530288" y="0"/>
                        </a:cubicBezTo>
                        <a:cubicBezTo>
                          <a:pt x="1678497" y="-46267"/>
                          <a:pt x="1965784" y="8878"/>
                          <a:pt x="2093518" y="0"/>
                        </a:cubicBezTo>
                        <a:cubicBezTo>
                          <a:pt x="2221252" y="-8878"/>
                          <a:pt x="2436067" y="11311"/>
                          <a:pt x="2529225" y="0"/>
                        </a:cubicBezTo>
                        <a:cubicBezTo>
                          <a:pt x="2622383" y="-11311"/>
                          <a:pt x="2967726" y="39564"/>
                          <a:pt x="3188099" y="0"/>
                        </a:cubicBezTo>
                        <a:cubicBezTo>
                          <a:pt x="3225306" y="169858"/>
                          <a:pt x="3149814" y="342761"/>
                          <a:pt x="3188099" y="499385"/>
                        </a:cubicBezTo>
                        <a:cubicBezTo>
                          <a:pt x="3226384" y="656009"/>
                          <a:pt x="3121670" y="890774"/>
                          <a:pt x="3188099" y="1066867"/>
                        </a:cubicBezTo>
                        <a:cubicBezTo>
                          <a:pt x="3254528" y="1242960"/>
                          <a:pt x="3135630" y="1388398"/>
                          <a:pt x="3188099" y="1600301"/>
                        </a:cubicBezTo>
                        <a:cubicBezTo>
                          <a:pt x="3240568" y="1812204"/>
                          <a:pt x="3184871" y="1916574"/>
                          <a:pt x="3188099" y="2133734"/>
                        </a:cubicBezTo>
                        <a:cubicBezTo>
                          <a:pt x="3191327" y="2350894"/>
                          <a:pt x="3114595" y="2500526"/>
                          <a:pt x="3188099" y="2769315"/>
                        </a:cubicBezTo>
                        <a:cubicBezTo>
                          <a:pt x="3261603" y="3038104"/>
                          <a:pt x="3136093" y="3259797"/>
                          <a:pt x="3188099" y="3404895"/>
                        </a:cubicBezTo>
                        <a:cubicBezTo>
                          <a:pt x="3040083" y="3442569"/>
                          <a:pt x="2767028" y="3338038"/>
                          <a:pt x="2624868" y="3404895"/>
                        </a:cubicBezTo>
                        <a:cubicBezTo>
                          <a:pt x="2482708" y="3471752"/>
                          <a:pt x="2198659" y="3348455"/>
                          <a:pt x="2029756" y="3404895"/>
                        </a:cubicBezTo>
                        <a:cubicBezTo>
                          <a:pt x="1860853" y="3461335"/>
                          <a:pt x="1717611" y="3381940"/>
                          <a:pt x="1594050" y="3404895"/>
                        </a:cubicBezTo>
                        <a:cubicBezTo>
                          <a:pt x="1470489" y="3427850"/>
                          <a:pt x="1255922" y="3392231"/>
                          <a:pt x="998938" y="3404895"/>
                        </a:cubicBezTo>
                        <a:cubicBezTo>
                          <a:pt x="741954" y="3417559"/>
                          <a:pt x="673436" y="3344314"/>
                          <a:pt x="467588" y="3404895"/>
                        </a:cubicBezTo>
                        <a:cubicBezTo>
                          <a:pt x="261740" y="3465476"/>
                          <a:pt x="175533" y="3402016"/>
                          <a:pt x="0" y="3404895"/>
                        </a:cubicBezTo>
                        <a:cubicBezTo>
                          <a:pt x="-28583" y="3131509"/>
                          <a:pt x="18499" y="2956039"/>
                          <a:pt x="0" y="2837413"/>
                        </a:cubicBezTo>
                        <a:cubicBezTo>
                          <a:pt x="-18499" y="2718787"/>
                          <a:pt x="41843" y="2409305"/>
                          <a:pt x="0" y="2235881"/>
                        </a:cubicBezTo>
                        <a:cubicBezTo>
                          <a:pt x="-41843" y="2062457"/>
                          <a:pt x="11023" y="1895431"/>
                          <a:pt x="0" y="1702448"/>
                        </a:cubicBezTo>
                        <a:cubicBezTo>
                          <a:pt x="-11023" y="1509465"/>
                          <a:pt x="67031" y="1254896"/>
                          <a:pt x="0" y="1066867"/>
                        </a:cubicBezTo>
                        <a:cubicBezTo>
                          <a:pt x="-67031" y="878838"/>
                          <a:pt x="75184" y="299473"/>
                          <a:pt x="0" y="0"/>
                        </a:cubicBezTo>
                        <a:close/>
                      </a:path>
                    </a:pathLst>
                  </a:custGeom>
                  <ask:type>
                    <ask:lineSketchNone/>
                  </ask:type>
                </ask:lineSketchStyleProps>
              </a:ext>
            </a:extLst>
          </a:ln>
        </p:spPr>
      </p:pic>
      <p:pic>
        <p:nvPicPr>
          <p:cNvPr id="8" name="Picture 7">
            <a:extLst>
              <a:ext uri="{FF2B5EF4-FFF2-40B4-BE49-F238E27FC236}">
                <a16:creationId xmlns:a16="http://schemas.microsoft.com/office/drawing/2014/main" id="{1112DC13-0030-4E44-AF09-C6A47137D77E}"/>
              </a:ext>
            </a:extLst>
          </p:cNvPr>
          <p:cNvPicPr>
            <a:picLocks noChangeAspect="1"/>
          </p:cNvPicPr>
          <p:nvPr/>
        </p:nvPicPr>
        <p:blipFill>
          <a:blip r:embed="rId7"/>
          <a:stretch>
            <a:fillRect/>
          </a:stretch>
        </p:blipFill>
        <p:spPr>
          <a:xfrm>
            <a:off x="9663106" y="241016"/>
            <a:ext cx="2318001" cy="2351198"/>
          </a:xfrm>
          <a:prstGeom prst="rect">
            <a:avLst/>
          </a:prstGeom>
          <a:ln w="57150">
            <a:solidFill>
              <a:srgbClr val="FF7C80"/>
            </a:solidFill>
          </a:ln>
        </p:spPr>
      </p:pic>
      <p:sp>
        <p:nvSpPr>
          <p:cNvPr id="10" name="TextBox 9">
            <a:extLst>
              <a:ext uri="{FF2B5EF4-FFF2-40B4-BE49-F238E27FC236}">
                <a16:creationId xmlns:a16="http://schemas.microsoft.com/office/drawing/2014/main" id="{B6B56C66-9638-409D-A14F-11FA48C93CBB}"/>
              </a:ext>
            </a:extLst>
          </p:cNvPr>
          <p:cNvSpPr txBox="1"/>
          <p:nvPr/>
        </p:nvSpPr>
        <p:spPr>
          <a:xfrm>
            <a:off x="9347150" y="2574667"/>
            <a:ext cx="2949912" cy="975845"/>
          </a:xfrm>
          <a:prstGeom prst="rect">
            <a:avLst/>
          </a:prstGeom>
          <a:noFill/>
        </p:spPr>
        <p:txBody>
          <a:bodyPr wrap="square" rtlCol="0">
            <a:spAutoFit/>
          </a:bodyPr>
          <a:lstStyle/>
          <a:p>
            <a:pPr algn="ctr">
              <a:lnSpc>
                <a:spcPct val="150000"/>
              </a:lnSpc>
            </a:pPr>
            <a:r>
              <a:rPr lang="en-GB" b="1" dirty="0">
                <a:latin typeface="Cambria Math" panose="02040503050406030204" pitchFamily="18" charset="0"/>
                <a:ea typeface="Cambria Math" panose="02040503050406030204" pitchFamily="18" charset="0"/>
              </a:rPr>
              <a:t>Co-Founder and CEO:</a:t>
            </a:r>
          </a:p>
          <a:p>
            <a:pPr algn="ctr">
              <a:lnSpc>
                <a:spcPct val="200000"/>
              </a:lnSpc>
            </a:pPr>
            <a:r>
              <a:rPr lang="en-GB" b="1" dirty="0">
                <a:latin typeface="Cambria Math" panose="02040503050406030204" pitchFamily="18" charset="0"/>
                <a:ea typeface="Cambria Math" panose="02040503050406030204" pitchFamily="18" charset="0"/>
              </a:rPr>
              <a:t>Joe </a:t>
            </a:r>
            <a:r>
              <a:rPr lang="en-GB" b="1" dirty="0" err="1">
                <a:latin typeface="Cambria Math" panose="02040503050406030204" pitchFamily="18" charset="0"/>
                <a:ea typeface="Cambria Math" panose="02040503050406030204" pitchFamily="18" charset="0"/>
              </a:rPr>
              <a:t>Gebbia</a:t>
            </a:r>
            <a:endParaRPr lang="en-GB" b="1" dirty="0">
              <a:latin typeface="Cambria Math" panose="02040503050406030204" pitchFamily="18" charset="0"/>
              <a:ea typeface="Cambria Math" panose="02040503050406030204" pitchFamily="18" charset="0"/>
            </a:endParaRPr>
          </a:p>
        </p:txBody>
      </p:sp>
      <p:sp>
        <p:nvSpPr>
          <p:cNvPr id="12" name="Scroll: Horizontal 11">
            <a:extLst>
              <a:ext uri="{FF2B5EF4-FFF2-40B4-BE49-F238E27FC236}">
                <a16:creationId xmlns:a16="http://schemas.microsoft.com/office/drawing/2014/main" id="{0E61227D-3E77-418D-B866-32813F822A11}"/>
              </a:ext>
            </a:extLst>
          </p:cNvPr>
          <p:cNvSpPr/>
          <p:nvPr/>
        </p:nvSpPr>
        <p:spPr>
          <a:xfrm>
            <a:off x="2985511" y="1346230"/>
            <a:ext cx="6148552" cy="2491968"/>
          </a:xfrm>
          <a:prstGeom prst="horizontalScroll">
            <a:avLst/>
          </a:prstGeom>
          <a:gradFill flip="none" rotWithShape="1">
            <a:gsLst>
              <a:gs pos="0">
                <a:srgbClr val="AEBCBF">
                  <a:tint val="66000"/>
                  <a:satMod val="160000"/>
                </a:srgbClr>
              </a:gs>
              <a:gs pos="50000">
                <a:srgbClr val="AEBCBF">
                  <a:tint val="44500"/>
                  <a:satMod val="160000"/>
                </a:srgbClr>
              </a:gs>
              <a:gs pos="100000">
                <a:srgbClr val="AEBCBF">
                  <a:tint val="23500"/>
                  <a:satMod val="160000"/>
                </a:srgbClr>
              </a:gs>
            </a:gsLst>
            <a:lin ang="8100000" scaled="1"/>
            <a:tileRect/>
          </a:gra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3CDA307-D6BA-46FF-8E2A-00EBCA0238D2}"/>
              </a:ext>
            </a:extLst>
          </p:cNvPr>
          <p:cNvSpPr txBox="1"/>
          <p:nvPr/>
        </p:nvSpPr>
        <p:spPr>
          <a:xfrm>
            <a:off x="3457692" y="1759059"/>
            <a:ext cx="5505518" cy="1631216"/>
          </a:xfrm>
          <a:prstGeom prst="rect">
            <a:avLst/>
          </a:prstGeom>
          <a:noFill/>
        </p:spPr>
        <p:txBody>
          <a:bodyPr wrap="square" rtlCol="0">
            <a:spAutoFit/>
          </a:bodyPr>
          <a:lstStyle/>
          <a:p>
            <a:pPr algn="just"/>
            <a:r>
              <a:rPr lang="en-GB" sz="2000" dirty="0">
                <a:solidFill>
                  <a:srgbClr val="222222"/>
                </a:solidFill>
                <a:latin typeface="Cambria Math" panose="02040503050406030204" pitchFamily="18" charset="0"/>
                <a:ea typeface="Cambria Math" panose="02040503050406030204" pitchFamily="18" charset="0"/>
              </a:rPr>
              <a:t>“M</a:t>
            </a:r>
            <a:r>
              <a:rPr lang="en-GB" sz="2000" b="0" i="0" dirty="0">
                <a:solidFill>
                  <a:srgbClr val="222222"/>
                </a:solidFill>
                <a:effectLst/>
                <a:latin typeface="Cambria Math" panose="02040503050406030204" pitchFamily="18" charset="0"/>
                <a:ea typeface="Cambria Math" panose="02040503050406030204" pitchFamily="18" charset="0"/>
              </a:rPr>
              <a:t>illions of hosts and travellers choose to create a free Airbnb account so they can list their space and book unique accommodation anywhere in the world.”</a:t>
            </a:r>
          </a:p>
          <a:p>
            <a:pPr algn="just"/>
            <a:r>
              <a:rPr lang="en-GB" sz="2000" dirty="0">
                <a:solidFill>
                  <a:srgbClr val="222222"/>
                </a:solidFill>
                <a:latin typeface="Cambria Math" panose="02040503050406030204" pitchFamily="18" charset="0"/>
                <a:ea typeface="Cambria Math" panose="02040503050406030204" pitchFamily="18" charset="0"/>
              </a:rPr>
              <a:t>                                                           -Airbnb , Inc. 2021</a:t>
            </a:r>
            <a:endParaRPr lang="en-GB" sz="2000" dirty="0">
              <a:latin typeface="Cambria Math" panose="02040503050406030204" pitchFamily="18" charset="0"/>
              <a:ea typeface="Cambria Math" panose="02040503050406030204" pitchFamily="18" charset="0"/>
            </a:endParaRPr>
          </a:p>
        </p:txBody>
      </p:sp>
      <p:sp>
        <p:nvSpPr>
          <p:cNvPr id="15" name="Scroll: Horizontal 14">
            <a:extLst>
              <a:ext uri="{FF2B5EF4-FFF2-40B4-BE49-F238E27FC236}">
                <a16:creationId xmlns:a16="http://schemas.microsoft.com/office/drawing/2014/main" id="{FDE7EE44-6C51-4160-BFAE-921B23815D1B}"/>
              </a:ext>
            </a:extLst>
          </p:cNvPr>
          <p:cNvSpPr/>
          <p:nvPr/>
        </p:nvSpPr>
        <p:spPr>
          <a:xfrm>
            <a:off x="5755250" y="3307578"/>
            <a:ext cx="6037037" cy="3170902"/>
          </a:xfrm>
          <a:prstGeom prst="horizontalScroll">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76028083-1774-43CD-BB13-7153EB3E8DB2}"/>
              </a:ext>
            </a:extLst>
          </p:cNvPr>
          <p:cNvSpPr txBox="1"/>
          <p:nvPr/>
        </p:nvSpPr>
        <p:spPr>
          <a:xfrm>
            <a:off x="6134804" y="3838197"/>
            <a:ext cx="5583911" cy="2246769"/>
          </a:xfrm>
          <a:prstGeom prst="rect">
            <a:avLst/>
          </a:prstGeom>
          <a:noFill/>
        </p:spPr>
        <p:txBody>
          <a:bodyPr wrap="square" rtlCol="0">
            <a:spAutoFit/>
          </a:bodyPr>
          <a:lstStyle/>
          <a:p>
            <a:pPr algn="just"/>
            <a:r>
              <a:rPr lang="en-GB" sz="2000" dirty="0">
                <a:latin typeface="Cambria Math" panose="02040503050406030204" pitchFamily="18" charset="0"/>
                <a:ea typeface="Cambria Math" panose="02040503050406030204" pitchFamily="18" charset="0"/>
              </a:rPr>
              <a:t>From October 2017 –</a:t>
            </a:r>
          </a:p>
          <a:p>
            <a:pPr algn="just"/>
            <a:endParaRPr lang="en-GB" sz="2000" dirty="0">
              <a:latin typeface="Cambria Math" panose="02040503050406030204" pitchFamily="18" charset="0"/>
              <a:ea typeface="Cambria Math" panose="02040503050406030204" pitchFamily="18" charset="0"/>
            </a:endParaRPr>
          </a:p>
          <a:p>
            <a:pPr marL="285750" indent="-285750" algn="just">
              <a:buFont typeface="Courier New" panose="02070309020205020404" pitchFamily="49" charset="0"/>
              <a:buChar char="o"/>
            </a:pPr>
            <a:r>
              <a:rPr lang="en-GB" sz="2000" dirty="0">
                <a:latin typeface="Cambria Math" panose="02040503050406030204" pitchFamily="18" charset="0"/>
                <a:ea typeface="Cambria Math" panose="02040503050406030204" pitchFamily="18" charset="0"/>
              </a:rPr>
              <a:t>200,000,000 members</a:t>
            </a:r>
          </a:p>
          <a:p>
            <a:pPr marL="285750" indent="-285750" algn="just">
              <a:buFont typeface="Courier New" panose="02070309020205020404" pitchFamily="49" charset="0"/>
              <a:buChar char="o"/>
            </a:pPr>
            <a:r>
              <a:rPr lang="en-GB" sz="2000" dirty="0">
                <a:latin typeface="Cambria Math" panose="02040503050406030204" pitchFamily="18" charset="0"/>
                <a:ea typeface="Cambria Math" panose="02040503050406030204" pitchFamily="18" charset="0"/>
              </a:rPr>
              <a:t>65,000 cities</a:t>
            </a:r>
          </a:p>
          <a:p>
            <a:pPr marL="285750" indent="-285750" algn="just">
              <a:buFont typeface="Courier New" panose="02070309020205020404" pitchFamily="49" charset="0"/>
              <a:buChar char="o"/>
            </a:pPr>
            <a:r>
              <a:rPr lang="en-GB" sz="2000" dirty="0">
                <a:latin typeface="Cambria Math" panose="02040503050406030204" pitchFamily="18" charset="0"/>
                <a:ea typeface="Cambria Math" panose="02040503050406030204" pitchFamily="18" charset="0"/>
              </a:rPr>
              <a:t>191 countries</a:t>
            </a:r>
          </a:p>
          <a:p>
            <a:pPr marL="285750" indent="-285750" algn="just">
              <a:buFont typeface="Courier New" panose="02070309020205020404" pitchFamily="49" charset="0"/>
              <a:buChar char="o"/>
            </a:pPr>
            <a:r>
              <a:rPr lang="en-GB" sz="2000" dirty="0">
                <a:latin typeface="Cambria Math" panose="02040503050406030204" pitchFamily="18" charset="0"/>
                <a:ea typeface="Cambria Math" panose="02040503050406030204" pitchFamily="18" charset="0"/>
              </a:rPr>
              <a:t>3,000,000 different spaces</a:t>
            </a:r>
          </a:p>
          <a:p>
            <a:pPr algn="just"/>
            <a:r>
              <a:rPr lang="en-GB" sz="2000" dirty="0">
                <a:latin typeface="Cambria Math" panose="02040503050406030204" pitchFamily="18" charset="0"/>
                <a:ea typeface="Cambria Math" panose="02040503050406030204" pitchFamily="18" charset="0"/>
              </a:rPr>
              <a:t>                                                                -(Airbnb,2017a)</a:t>
            </a:r>
          </a:p>
        </p:txBody>
      </p:sp>
      <p:pic>
        <p:nvPicPr>
          <p:cNvPr id="16" name="Picture 15">
            <a:extLst>
              <a:ext uri="{FF2B5EF4-FFF2-40B4-BE49-F238E27FC236}">
                <a16:creationId xmlns:a16="http://schemas.microsoft.com/office/drawing/2014/main" id="{C2BB374E-C51A-4A94-A3CB-47117B01A661}"/>
              </a:ext>
            </a:extLst>
          </p:cNvPr>
          <p:cNvPicPr>
            <a:picLocks noChangeAspect="1"/>
          </p:cNvPicPr>
          <p:nvPr/>
        </p:nvPicPr>
        <p:blipFill>
          <a:blip r:embed="rId8"/>
          <a:stretch>
            <a:fillRect/>
          </a:stretch>
        </p:blipFill>
        <p:spPr>
          <a:xfrm>
            <a:off x="2985040" y="3856197"/>
            <a:ext cx="2185281" cy="2228769"/>
          </a:xfrm>
          <a:prstGeom prst="rect">
            <a:avLst/>
          </a:prstGeom>
        </p:spPr>
      </p:pic>
      <p:pic>
        <p:nvPicPr>
          <p:cNvPr id="3" name="Slide 3">
            <a:hlinkClick r:id="" action="ppaction://media"/>
            <a:extLst>
              <a:ext uri="{FF2B5EF4-FFF2-40B4-BE49-F238E27FC236}">
                <a16:creationId xmlns:a16="http://schemas.microsoft.com/office/drawing/2014/main" id="{1288219E-CC36-415E-8B9C-0F876044C5B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97334" y="6043986"/>
            <a:ext cx="609600" cy="609600"/>
          </a:xfrm>
          <a:prstGeom prst="rect">
            <a:avLst/>
          </a:prstGeom>
        </p:spPr>
      </p:pic>
    </p:spTree>
    <p:extLst>
      <p:ext uri="{BB962C8B-B14F-4D97-AF65-F5344CB8AC3E}">
        <p14:creationId xmlns:p14="http://schemas.microsoft.com/office/powerpoint/2010/main" val="265522590"/>
      </p:ext>
    </p:extLst>
  </p:cSld>
  <p:clrMapOvr>
    <a:masterClrMapping/>
  </p:clrMapOvr>
  <mc:AlternateContent xmlns:mc="http://schemas.openxmlformats.org/markup-compatibility/2006" xmlns:p14="http://schemas.microsoft.com/office/powerpoint/2010/main">
    <mc:Choice Requires="p14">
      <p:transition spd="slow" p14:dur="2000" advTm="45213"/>
    </mc:Choice>
    <mc:Fallback xmlns="">
      <p:transition spd="slow" advTm="45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62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B8753F1-69A9-4491-B7E1-353272D75564}"/>
              </a:ext>
            </a:extLst>
          </p:cNvPr>
          <p:cNvSpPr txBox="1"/>
          <p:nvPr/>
        </p:nvSpPr>
        <p:spPr>
          <a:xfrm>
            <a:off x="240427" y="2216732"/>
            <a:ext cx="4288715" cy="1477328"/>
          </a:xfrm>
          <a:prstGeom prst="rect">
            <a:avLst/>
          </a:prstGeom>
          <a:noFill/>
        </p:spPr>
        <p:txBody>
          <a:bodyPr wrap="square" rtlCol="0">
            <a:spAutoFit/>
          </a:bodyPr>
          <a:lstStyle/>
          <a:p>
            <a:r>
              <a:rPr lang="en-GB" b="1" dirty="0">
                <a:latin typeface="Cambria Math" panose="02040503050406030204" pitchFamily="18" charset="0"/>
                <a:ea typeface="Cambria Math" panose="02040503050406030204" pitchFamily="18" charset="0"/>
              </a:rPr>
              <a:t>S  h  a  r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n  g    E  c  o  n  o  m  y</a:t>
            </a:r>
          </a:p>
          <a:p>
            <a:r>
              <a:rPr lang="en-GB" u="sng" dirty="0">
                <a:latin typeface="Cambria Math" panose="02040503050406030204" pitchFamily="18" charset="0"/>
                <a:ea typeface="Cambria Math" panose="02040503050406030204" pitchFamily="18" charset="0"/>
              </a:rPr>
              <a:t>Short-term accommodation sector</a:t>
            </a:r>
          </a:p>
          <a:p>
            <a:r>
              <a:rPr lang="en-GB" dirty="0">
                <a:latin typeface="Cambria Math" panose="02040503050406030204" pitchFamily="18" charset="0"/>
                <a:ea typeface="Cambria Math" panose="02040503050406030204" pitchFamily="18" charset="0"/>
              </a:rPr>
              <a:t>Airbnb offers short term accommodation which is a physical and human resource shared amongst hosts and guests.</a:t>
            </a:r>
          </a:p>
        </p:txBody>
      </p:sp>
      <p:pic>
        <p:nvPicPr>
          <p:cNvPr id="11" name="Picture 10">
            <a:extLst>
              <a:ext uri="{FF2B5EF4-FFF2-40B4-BE49-F238E27FC236}">
                <a16:creationId xmlns:a16="http://schemas.microsoft.com/office/drawing/2014/main" id="{A0B66089-22D2-48BB-A347-A3572CF21D66}"/>
              </a:ext>
            </a:extLst>
          </p:cNvPr>
          <p:cNvPicPr>
            <a:picLocks noChangeAspect="1"/>
          </p:cNvPicPr>
          <p:nvPr/>
        </p:nvPicPr>
        <p:blipFill>
          <a:blip r:embed="rId5"/>
          <a:stretch>
            <a:fillRect/>
          </a:stretch>
        </p:blipFill>
        <p:spPr>
          <a:xfrm>
            <a:off x="864148" y="774530"/>
            <a:ext cx="989524" cy="1412168"/>
          </a:xfrm>
          <a:prstGeom prst="rect">
            <a:avLst/>
          </a:prstGeom>
        </p:spPr>
      </p:pic>
      <p:pic>
        <p:nvPicPr>
          <p:cNvPr id="12" name="Picture 11">
            <a:extLst>
              <a:ext uri="{FF2B5EF4-FFF2-40B4-BE49-F238E27FC236}">
                <a16:creationId xmlns:a16="http://schemas.microsoft.com/office/drawing/2014/main" id="{494D5EC1-37E2-44F1-8B80-486DB16AC468}"/>
              </a:ext>
            </a:extLst>
          </p:cNvPr>
          <p:cNvPicPr>
            <a:picLocks noChangeAspect="1"/>
          </p:cNvPicPr>
          <p:nvPr/>
        </p:nvPicPr>
        <p:blipFill>
          <a:blip r:embed="rId6"/>
          <a:stretch>
            <a:fillRect/>
          </a:stretch>
        </p:blipFill>
        <p:spPr>
          <a:xfrm>
            <a:off x="228621" y="147757"/>
            <a:ext cx="2260579" cy="1253546"/>
          </a:xfrm>
          <a:prstGeom prst="rect">
            <a:avLst/>
          </a:prstGeom>
        </p:spPr>
      </p:pic>
      <p:pic>
        <p:nvPicPr>
          <p:cNvPr id="13" name="Picture 12">
            <a:extLst>
              <a:ext uri="{FF2B5EF4-FFF2-40B4-BE49-F238E27FC236}">
                <a16:creationId xmlns:a16="http://schemas.microsoft.com/office/drawing/2014/main" id="{3262EF9E-63CA-4406-866A-CDBA2BE7C95D}"/>
              </a:ext>
            </a:extLst>
          </p:cNvPr>
          <p:cNvPicPr>
            <a:picLocks noChangeAspect="1"/>
          </p:cNvPicPr>
          <p:nvPr/>
        </p:nvPicPr>
        <p:blipFill>
          <a:blip r:embed="rId7"/>
          <a:stretch>
            <a:fillRect/>
          </a:stretch>
        </p:blipFill>
        <p:spPr>
          <a:xfrm>
            <a:off x="2262180" y="191496"/>
            <a:ext cx="9701199" cy="1754326"/>
          </a:xfrm>
          <a:prstGeom prst="rect">
            <a:avLst/>
          </a:prstGeom>
        </p:spPr>
      </p:pic>
      <p:sp>
        <p:nvSpPr>
          <p:cNvPr id="14" name="TextBox 13">
            <a:extLst>
              <a:ext uri="{FF2B5EF4-FFF2-40B4-BE49-F238E27FC236}">
                <a16:creationId xmlns:a16="http://schemas.microsoft.com/office/drawing/2014/main" id="{2122AE86-E1DF-4397-B823-90A03D36ED1C}"/>
              </a:ext>
            </a:extLst>
          </p:cNvPr>
          <p:cNvSpPr txBox="1"/>
          <p:nvPr/>
        </p:nvSpPr>
        <p:spPr>
          <a:xfrm>
            <a:off x="6876766" y="2161361"/>
            <a:ext cx="5686309" cy="369332"/>
          </a:xfrm>
          <a:prstGeom prst="rect">
            <a:avLst/>
          </a:prstGeom>
          <a:noFill/>
        </p:spPr>
        <p:txBody>
          <a:bodyPr wrap="square" rtlCol="0">
            <a:spAutoFit/>
          </a:bodyPr>
          <a:lstStyle/>
          <a:p>
            <a:r>
              <a:rPr lang="en-GB" b="1" dirty="0">
                <a:latin typeface="Cambria Math" panose="02040503050406030204" pitchFamily="18" charset="0"/>
                <a:ea typeface="Cambria Math" panose="02040503050406030204" pitchFamily="18" charset="0"/>
              </a:rPr>
              <a:t>C  o  l  </a:t>
            </a:r>
            <a:r>
              <a:rPr lang="en-GB" b="1" dirty="0" err="1">
                <a:latin typeface="Cambria Math" panose="02040503050406030204" pitchFamily="18" charset="0"/>
                <a:ea typeface="Cambria Math" panose="02040503050406030204" pitchFamily="18" charset="0"/>
              </a:rPr>
              <a:t>l</a:t>
            </a:r>
            <a:r>
              <a:rPr lang="en-GB" b="1" dirty="0">
                <a:latin typeface="Cambria Math" panose="02040503050406030204" pitchFamily="18" charset="0"/>
                <a:ea typeface="Cambria Math" panose="02040503050406030204" pitchFamily="18" charset="0"/>
              </a:rPr>
              <a:t>  a  b  o  r a  t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v  e   C  o  n  s  u  m  p  t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o  n</a:t>
            </a:r>
          </a:p>
        </p:txBody>
      </p:sp>
      <p:sp>
        <p:nvSpPr>
          <p:cNvPr id="15" name="TextBox 14">
            <a:extLst>
              <a:ext uri="{FF2B5EF4-FFF2-40B4-BE49-F238E27FC236}">
                <a16:creationId xmlns:a16="http://schemas.microsoft.com/office/drawing/2014/main" id="{6DC39880-4AC9-4310-9936-9AEBDEB8648F}"/>
              </a:ext>
            </a:extLst>
          </p:cNvPr>
          <p:cNvSpPr txBox="1"/>
          <p:nvPr/>
        </p:nvSpPr>
        <p:spPr>
          <a:xfrm>
            <a:off x="6864334" y="2551837"/>
            <a:ext cx="4842933" cy="1754326"/>
          </a:xfrm>
          <a:prstGeom prst="rect">
            <a:avLst/>
          </a:prstGeom>
          <a:noFill/>
        </p:spPr>
        <p:txBody>
          <a:bodyPr wrap="square" rtlCol="0">
            <a:spAutoFit/>
          </a:bodyPr>
          <a:lstStyle/>
          <a:p>
            <a:pPr algn="just"/>
            <a:r>
              <a:rPr lang="en-GB" dirty="0">
                <a:latin typeface="Cambria Math" panose="02040503050406030204" pitchFamily="18" charset="0"/>
                <a:ea typeface="Cambria Math" panose="02040503050406030204" pitchFamily="18" charset="0"/>
              </a:rPr>
              <a:t>Collaborative consumption is the shared use of goods and services by a group (James Chen, p1, 2021).</a:t>
            </a:r>
          </a:p>
          <a:p>
            <a:pPr algn="r"/>
            <a:endParaRPr lang="en-GB" dirty="0">
              <a:latin typeface="Cambria Math" panose="02040503050406030204" pitchFamily="18" charset="0"/>
              <a:ea typeface="Cambria Math" panose="02040503050406030204" pitchFamily="18" charset="0"/>
            </a:endParaRPr>
          </a:p>
          <a:p>
            <a:endParaRPr lang="en-GB" dirty="0"/>
          </a:p>
          <a:p>
            <a:endParaRPr lang="en-GB" dirty="0"/>
          </a:p>
        </p:txBody>
      </p:sp>
      <p:sp>
        <p:nvSpPr>
          <p:cNvPr id="17" name="TextBox 16">
            <a:extLst>
              <a:ext uri="{FF2B5EF4-FFF2-40B4-BE49-F238E27FC236}">
                <a16:creationId xmlns:a16="http://schemas.microsoft.com/office/drawing/2014/main" id="{1AF5B12A-98B1-4723-BF1E-E69A9B166DE7}"/>
              </a:ext>
            </a:extLst>
          </p:cNvPr>
          <p:cNvSpPr txBox="1"/>
          <p:nvPr/>
        </p:nvSpPr>
        <p:spPr>
          <a:xfrm>
            <a:off x="219085" y="4324823"/>
            <a:ext cx="4540230" cy="369332"/>
          </a:xfrm>
          <a:prstGeom prst="rect">
            <a:avLst/>
          </a:prstGeom>
          <a:noFill/>
        </p:spPr>
        <p:txBody>
          <a:bodyPr wrap="square" rtlCol="0">
            <a:spAutoFit/>
          </a:bodyPr>
          <a:lstStyle/>
          <a:p>
            <a:r>
              <a:rPr lang="en-GB" b="1" dirty="0">
                <a:latin typeface="Cambria Math" panose="02040503050406030204" pitchFamily="18" charset="0"/>
                <a:ea typeface="Cambria Math" panose="02040503050406030204" pitchFamily="18" charset="0"/>
              </a:rPr>
              <a:t>E  -  C  o  m  </a:t>
            </a:r>
            <a:r>
              <a:rPr lang="en-GB" b="1" dirty="0" err="1">
                <a:latin typeface="Cambria Math" panose="02040503050406030204" pitchFamily="18" charset="0"/>
                <a:ea typeface="Cambria Math" panose="02040503050406030204" pitchFamily="18" charset="0"/>
              </a:rPr>
              <a:t>m</a:t>
            </a:r>
            <a:r>
              <a:rPr lang="en-GB" b="1" dirty="0">
                <a:latin typeface="Cambria Math" panose="02040503050406030204" pitchFamily="18" charset="0"/>
                <a:ea typeface="Cambria Math" panose="02040503050406030204" pitchFamily="18" charset="0"/>
              </a:rPr>
              <a:t>  e  r  c  e</a:t>
            </a:r>
          </a:p>
        </p:txBody>
      </p:sp>
      <p:sp>
        <p:nvSpPr>
          <p:cNvPr id="19" name="TextBox 18">
            <a:extLst>
              <a:ext uri="{FF2B5EF4-FFF2-40B4-BE49-F238E27FC236}">
                <a16:creationId xmlns:a16="http://schemas.microsoft.com/office/drawing/2014/main" id="{A2E68B5D-7F44-45D6-8FF8-56CA429D3E26}"/>
              </a:ext>
            </a:extLst>
          </p:cNvPr>
          <p:cNvSpPr txBox="1"/>
          <p:nvPr/>
        </p:nvSpPr>
        <p:spPr>
          <a:xfrm>
            <a:off x="219085" y="4606142"/>
            <a:ext cx="4300521" cy="1477328"/>
          </a:xfrm>
          <a:prstGeom prst="rect">
            <a:avLst/>
          </a:prstGeom>
          <a:noFill/>
        </p:spPr>
        <p:txBody>
          <a:bodyPr wrap="square" rtlCol="0">
            <a:spAutoFit/>
          </a:bodyPr>
          <a:lstStyle/>
          <a:p>
            <a:r>
              <a:rPr lang="en-GB" dirty="0">
                <a:latin typeface="Cambria Math" panose="02040503050406030204" pitchFamily="18" charset="0"/>
                <a:ea typeface="Cambria Math" panose="02040503050406030204" pitchFamily="18" charset="0"/>
              </a:rPr>
              <a:t>Hosts will assess booking inquiries before granting or denying guests permission to book their establishment. (</a:t>
            </a:r>
            <a:r>
              <a:rPr lang="en-GB" dirty="0" err="1">
                <a:latin typeface="Cambria Math" panose="02040503050406030204" pitchFamily="18" charset="0"/>
                <a:ea typeface="Cambria Math" panose="02040503050406030204" pitchFamily="18" charset="0"/>
              </a:rPr>
              <a:t>Dolnicar</a:t>
            </a:r>
            <a:r>
              <a:rPr lang="en-GB" dirty="0">
                <a:latin typeface="Cambria Math" panose="02040503050406030204" pitchFamily="18" charset="0"/>
                <a:ea typeface="Cambria Math" panose="02040503050406030204" pitchFamily="18" charset="0"/>
              </a:rPr>
              <a:t> S. (2017) Chapter 1 – Unique Features of Peer-to-Peer Accommodation Networks)</a:t>
            </a:r>
          </a:p>
        </p:txBody>
      </p:sp>
      <p:sp>
        <p:nvSpPr>
          <p:cNvPr id="21" name="TextBox 20">
            <a:extLst>
              <a:ext uri="{FF2B5EF4-FFF2-40B4-BE49-F238E27FC236}">
                <a16:creationId xmlns:a16="http://schemas.microsoft.com/office/drawing/2014/main" id="{BDB9110C-5D90-4E63-94E6-9384B25A5191}"/>
              </a:ext>
            </a:extLst>
          </p:cNvPr>
          <p:cNvSpPr txBox="1"/>
          <p:nvPr/>
        </p:nvSpPr>
        <p:spPr>
          <a:xfrm>
            <a:off x="6636977" y="4788275"/>
            <a:ext cx="2803710" cy="400110"/>
          </a:xfrm>
          <a:prstGeom prst="rect">
            <a:avLst/>
          </a:prstGeom>
          <a:noFill/>
        </p:spPr>
        <p:txBody>
          <a:bodyPr wrap="square" rtlCol="0">
            <a:spAutoFit/>
          </a:bodyPr>
          <a:lstStyle/>
          <a:p>
            <a:r>
              <a:rPr lang="en-GB" sz="2000" b="1" dirty="0">
                <a:latin typeface="Cambria Math" panose="02040503050406030204" pitchFamily="18" charset="0"/>
                <a:ea typeface="Cambria Math" panose="02040503050406030204" pitchFamily="18" charset="0"/>
              </a:rPr>
              <a:t>P  e  r  s  p  e  c  t  </a:t>
            </a:r>
            <a:r>
              <a:rPr lang="en-GB" sz="2000" b="1" dirty="0" err="1">
                <a:latin typeface="Cambria Math" panose="02040503050406030204" pitchFamily="18" charset="0"/>
                <a:ea typeface="Cambria Math" panose="02040503050406030204" pitchFamily="18" charset="0"/>
              </a:rPr>
              <a:t>i</a:t>
            </a:r>
            <a:r>
              <a:rPr lang="en-GB" sz="2000" b="1" dirty="0">
                <a:latin typeface="Cambria Math" panose="02040503050406030204" pitchFamily="18" charset="0"/>
                <a:ea typeface="Cambria Math" panose="02040503050406030204" pitchFamily="18" charset="0"/>
              </a:rPr>
              <a:t>  v  e  s</a:t>
            </a:r>
          </a:p>
        </p:txBody>
      </p:sp>
      <p:sp>
        <p:nvSpPr>
          <p:cNvPr id="22" name="TextBox 21">
            <a:extLst>
              <a:ext uri="{FF2B5EF4-FFF2-40B4-BE49-F238E27FC236}">
                <a16:creationId xmlns:a16="http://schemas.microsoft.com/office/drawing/2014/main" id="{6835C644-C156-4D90-98DA-70E6D0708E00}"/>
              </a:ext>
            </a:extLst>
          </p:cNvPr>
          <p:cNvSpPr txBox="1"/>
          <p:nvPr/>
        </p:nvSpPr>
        <p:spPr>
          <a:xfrm>
            <a:off x="6630263" y="5325972"/>
            <a:ext cx="5171912" cy="1200329"/>
          </a:xfrm>
          <a:prstGeom prst="rect">
            <a:avLst/>
          </a:prstGeom>
          <a:noFill/>
        </p:spPr>
        <p:txBody>
          <a:bodyPr wrap="square" rtlCol="0">
            <a:spAutoFit/>
          </a:bodyPr>
          <a:lstStyle/>
          <a:p>
            <a:r>
              <a:rPr lang="en-GB" dirty="0">
                <a:latin typeface="Cambria Math" panose="02040503050406030204" pitchFamily="18" charset="0"/>
                <a:ea typeface="Cambria Math" panose="02040503050406030204" pitchFamily="18" charset="0"/>
              </a:rPr>
              <a:t>Reviews can be left by guests about their experience staying in a hosts accommodation is publicly accessible, as well as hosts reviews on the behaviour of guests towards the accommodation. </a:t>
            </a:r>
          </a:p>
        </p:txBody>
      </p:sp>
      <p:cxnSp>
        <p:nvCxnSpPr>
          <p:cNvPr id="25" name="Connector: Elbow 24">
            <a:extLst>
              <a:ext uri="{FF2B5EF4-FFF2-40B4-BE49-F238E27FC236}">
                <a16:creationId xmlns:a16="http://schemas.microsoft.com/office/drawing/2014/main" id="{AEA37B65-DA4C-472A-AFDA-9B4DE2E0C26D}"/>
              </a:ext>
            </a:extLst>
          </p:cNvPr>
          <p:cNvCxnSpPr/>
          <p:nvPr/>
        </p:nvCxnSpPr>
        <p:spPr>
          <a:xfrm>
            <a:off x="5181600" y="2530693"/>
            <a:ext cx="1219200" cy="703574"/>
          </a:xfrm>
          <a:prstGeom prst="bentConnector3">
            <a:avLst>
              <a:gd name="adj1" fmla="val 51389"/>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904FCCF-1F7C-49AC-BBFE-BD2F6C5BB1EC}"/>
              </a:ext>
            </a:extLst>
          </p:cNvPr>
          <p:cNvCxnSpPr>
            <a:cxnSpLocks/>
          </p:cNvCxnSpPr>
          <p:nvPr/>
        </p:nvCxnSpPr>
        <p:spPr>
          <a:xfrm>
            <a:off x="5808133" y="3234267"/>
            <a:ext cx="0" cy="2091705"/>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Connector: Elbow 32">
            <a:extLst>
              <a:ext uri="{FF2B5EF4-FFF2-40B4-BE49-F238E27FC236}">
                <a16:creationId xmlns:a16="http://schemas.microsoft.com/office/drawing/2014/main" id="{0B3EC813-3EEA-42F7-B1DF-69BAB63C02C5}"/>
              </a:ext>
            </a:extLst>
          </p:cNvPr>
          <p:cNvCxnSpPr>
            <a:cxnSpLocks/>
          </p:cNvCxnSpPr>
          <p:nvPr/>
        </p:nvCxnSpPr>
        <p:spPr>
          <a:xfrm>
            <a:off x="5351271" y="5334748"/>
            <a:ext cx="930996" cy="896719"/>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pic>
        <p:nvPicPr>
          <p:cNvPr id="2" name="Slide 4">
            <a:hlinkClick r:id="" action="ppaction://media"/>
            <a:extLst>
              <a:ext uri="{FF2B5EF4-FFF2-40B4-BE49-F238E27FC236}">
                <a16:creationId xmlns:a16="http://schemas.microsoft.com/office/drawing/2014/main" id="{947FF8C7-68E0-4440-86BB-FCB10D44422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89825" y="6007980"/>
            <a:ext cx="609600" cy="609600"/>
          </a:xfrm>
          <a:prstGeom prst="rect">
            <a:avLst/>
          </a:prstGeom>
        </p:spPr>
      </p:pic>
    </p:spTree>
    <p:extLst>
      <p:ext uri="{BB962C8B-B14F-4D97-AF65-F5344CB8AC3E}">
        <p14:creationId xmlns:p14="http://schemas.microsoft.com/office/powerpoint/2010/main" val="692863652"/>
      </p:ext>
    </p:extLst>
  </p:cSld>
  <p:clrMapOvr>
    <a:masterClrMapping/>
  </p:clrMapOvr>
  <mc:AlternateContent xmlns:mc="http://schemas.openxmlformats.org/markup-compatibility/2006" xmlns:p14="http://schemas.microsoft.com/office/powerpoint/2010/main">
    <mc:Choice Requires="p14">
      <p:transition spd="slow" p14:dur="2000" advTm="133524"/>
    </mc:Choice>
    <mc:Fallback xmlns="">
      <p:transition spd="slow" advTm="1335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56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C39DCFB-518F-4149-930E-4D40A70C9B8F}"/>
              </a:ext>
            </a:extLst>
          </p:cNvPr>
          <p:cNvPicPr>
            <a:picLocks noChangeAspect="1"/>
          </p:cNvPicPr>
          <p:nvPr/>
        </p:nvPicPr>
        <p:blipFill>
          <a:blip r:embed="rId5"/>
          <a:stretch>
            <a:fillRect/>
          </a:stretch>
        </p:blipFill>
        <p:spPr>
          <a:xfrm>
            <a:off x="-1" y="0"/>
            <a:ext cx="2116667" cy="1097375"/>
          </a:xfrm>
          <a:prstGeom prst="rect">
            <a:avLst/>
          </a:prstGeom>
        </p:spPr>
      </p:pic>
      <p:pic>
        <p:nvPicPr>
          <p:cNvPr id="3" name="Picture 2">
            <a:extLst>
              <a:ext uri="{FF2B5EF4-FFF2-40B4-BE49-F238E27FC236}">
                <a16:creationId xmlns:a16="http://schemas.microsoft.com/office/drawing/2014/main" id="{1C3421E5-90C6-4FFF-89EF-A856FC98BA88}"/>
              </a:ext>
            </a:extLst>
          </p:cNvPr>
          <p:cNvPicPr>
            <a:picLocks noChangeAspect="1"/>
          </p:cNvPicPr>
          <p:nvPr/>
        </p:nvPicPr>
        <p:blipFill>
          <a:blip r:embed="rId6"/>
          <a:stretch>
            <a:fillRect/>
          </a:stretch>
        </p:blipFill>
        <p:spPr>
          <a:xfrm>
            <a:off x="588382" y="541763"/>
            <a:ext cx="939900" cy="1342713"/>
          </a:xfrm>
          <a:prstGeom prst="rect">
            <a:avLst/>
          </a:prstGeom>
        </p:spPr>
      </p:pic>
      <p:pic>
        <p:nvPicPr>
          <p:cNvPr id="4" name="Picture 3">
            <a:extLst>
              <a:ext uri="{FF2B5EF4-FFF2-40B4-BE49-F238E27FC236}">
                <a16:creationId xmlns:a16="http://schemas.microsoft.com/office/drawing/2014/main" id="{673164AA-96B4-47B4-A753-7CED4E83A5C5}"/>
              </a:ext>
            </a:extLst>
          </p:cNvPr>
          <p:cNvPicPr>
            <a:picLocks noChangeAspect="1"/>
          </p:cNvPicPr>
          <p:nvPr/>
        </p:nvPicPr>
        <p:blipFill>
          <a:blip r:embed="rId7"/>
          <a:stretch>
            <a:fillRect/>
          </a:stretch>
        </p:blipFill>
        <p:spPr>
          <a:xfrm>
            <a:off x="1614150" y="68726"/>
            <a:ext cx="10374650" cy="1552012"/>
          </a:xfrm>
          <a:prstGeom prst="rect">
            <a:avLst/>
          </a:prstGeom>
        </p:spPr>
      </p:pic>
      <p:sp>
        <p:nvSpPr>
          <p:cNvPr id="5" name="TextBox 4">
            <a:extLst>
              <a:ext uri="{FF2B5EF4-FFF2-40B4-BE49-F238E27FC236}">
                <a16:creationId xmlns:a16="http://schemas.microsoft.com/office/drawing/2014/main" id="{09575FBC-4E8D-40B9-8078-341F0E5CEF9C}"/>
              </a:ext>
            </a:extLst>
          </p:cNvPr>
          <p:cNvSpPr txBox="1"/>
          <p:nvPr/>
        </p:nvSpPr>
        <p:spPr>
          <a:xfrm>
            <a:off x="6943118" y="1799679"/>
            <a:ext cx="4850644" cy="369332"/>
          </a:xfrm>
          <a:prstGeom prst="rect">
            <a:avLst/>
          </a:prstGeom>
          <a:noFill/>
        </p:spPr>
        <p:txBody>
          <a:bodyPr wrap="square" rtlCol="0">
            <a:spAutoFit/>
          </a:bodyPr>
          <a:lstStyle/>
          <a:p>
            <a:r>
              <a:rPr lang="en-GB" b="1" dirty="0">
                <a:latin typeface="Cambria Math" panose="02040503050406030204" pitchFamily="18" charset="0"/>
                <a:ea typeface="Cambria Math" panose="02040503050406030204" pitchFamily="18" charset="0"/>
              </a:rPr>
              <a:t>D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g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t  a  l    D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s  r  u p  t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o  n</a:t>
            </a:r>
          </a:p>
        </p:txBody>
      </p:sp>
      <p:sp>
        <p:nvSpPr>
          <p:cNvPr id="6" name="TextBox 5">
            <a:extLst>
              <a:ext uri="{FF2B5EF4-FFF2-40B4-BE49-F238E27FC236}">
                <a16:creationId xmlns:a16="http://schemas.microsoft.com/office/drawing/2014/main" id="{6673EA03-2D0C-411B-9DE0-DA2F6E28207B}"/>
              </a:ext>
            </a:extLst>
          </p:cNvPr>
          <p:cNvSpPr txBox="1"/>
          <p:nvPr/>
        </p:nvSpPr>
        <p:spPr>
          <a:xfrm>
            <a:off x="6943118" y="2273233"/>
            <a:ext cx="4545844" cy="830997"/>
          </a:xfrm>
          <a:prstGeom prst="rect">
            <a:avLst/>
          </a:prstGeom>
          <a:noFill/>
        </p:spPr>
        <p:txBody>
          <a:bodyPr wrap="square" rtlCol="0">
            <a:spAutoFit/>
          </a:bodyPr>
          <a:lstStyle/>
          <a:p>
            <a:r>
              <a:rPr lang="en-GB" sz="1600" dirty="0">
                <a:latin typeface="Cambria Math" panose="02040503050406030204" pitchFamily="18" charset="0"/>
                <a:ea typeface="Cambria Math" panose="02040503050406030204" pitchFamily="18" charset="0"/>
              </a:rPr>
              <a:t>Airbnb offer mutual reviewing between guests and hosts on their platform which most commercial online platforms don’t. </a:t>
            </a:r>
          </a:p>
        </p:txBody>
      </p:sp>
      <p:sp>
        <p:nvSpPr>
          <p:cNvPr id="8" name="TextBox 7">
            <a:extLst>
              <a:ext uri="{FF2B5EF4-FFF2-40B4-BE49-F238E27FC236}">
                <a16:creationId xmlns:a16="http://schemas.microsoft.com/office/drawing/2014/main" id="{2B939783-CBBE-468F-8987-9FADA2CCDADF}"/>
              </a:ext>
            </a:extLst>
          </p:cNvPr>
          <p:cNvSpPr txBox="1"/>
          <p:nvPr/>
        </p:nvSpPr>
        <p:spPr>
          <a:xfrm>
            <a:off x="355148" y="1799679"/>
            <a:ext cx="2302934" cy="369332"/>
          </a:xfrm>
          <a:prstGeom prst="rect">
            <a:avLst/>
          </a:prstGeom>
          <a:noFill/>
        </p:spPr>
        <p:txBody>
          <a:bodyPr wrap="square" rtlCol="0">
            <a:spAutoFit/>
          </a:bodyPr>
          <a:lstStyle/>
          <a:p>
            <a:r>
              <a:rPr lang="en-GB" b="1" dirty="0">
                <a:latin typeface="Cambria Math" panose="02040503050406030204" pitchFamily="18" charset="0"/>
                <a:ea typeface="Cambria Math" panose="02040503050406030204" pitchFamily="18" charset="0"/>
              </a:rPr>
              <a:t>V  a  l  u  e</a:t>
            </a:r>
          </a:p>
        </p:txBody>
      </p:sp>
      <p:sp>
        <p:nvSpPr>
          <p:cNvPr id="9" name="TextBox 8">
            <a:extLst>
              <a:ext uri="{FF2B5EF4-FFF2-40B4-BE49-F238E27FC236}">
                <a16:creationId xmlns:a16="http://schemas.microsoft.com/office/drawing/2014/main" id="{90267E08-2433-4927-AB6B-E63C62B65573}"/>
              </a:ext>
            </a:extLst>
          </p:cNvPr>
          <p:cNvSpPr txBox="1"/>
          <p:nvPr/>
        </p:nvSpPr>
        <p:spPr>
          <a:xfrm>
            <a:off x="355148" y="2199245"/>
            <a:ext cx="3851577" cy="1200329"/>
          </a:xfrm>
          <a:prstGeom prst="rect">
            <a:avLst/>
          </a:prstGeom>
          <a:noFill/>
        </p:spPr>
        <p:txBody>
          <a:bodyPr wrap="square" rtlCol="0">
            <a:spAutoFit/>
          </a:bodyPr>
          <a:lstStyle/>
          <a:p>
            <a:r>
              <a:rPr lang="en-GB" dirty="0">
                <a:latin typeface="Cambria Math" panose="02040503050406030204" pitchFamily="18" charset="0"/>
                <a:ea typeface="Cambria Math" panose="02040503050406030204" pitchFamily="18" charset="0"/>
              </a:rPr>
              <a:t>Airbnb value their hosts, sellers, suppliers, guests, and buyers because having more members mean access to more money and a larger network. </a:t>
            </a:r>
          </a:p>
        </p:txBody>
      </p:sp>
      <p:sp>
        <p:nvSpPr>
          <p:cNvPr id="10" name="TextBox 9">
            <a:extLst>
              <a:ext uri="{FF2B5EF4-FFF2-40B4-BE49-F238E27FC236}">
                <a16:creationId xmlns:a16="http://schemas.microsoft.com/office/drawing/2014/main" id="{A1F32439-E259-4547-B9D1-87025DFE7E2B}"/>
              </a:ext>
            </a:extLst>
          </p:cNvPr>
          <p:cNvSpPr txBox="1"/>
          <p:nvPr/>
        </p:nvSpPr>
        <p:spPr>
          <a:xfrm>
            <a:off x="6943118" y="3774075"/>
            <a:ext cx="3283552" cy="369332"/>
          </a:xfrm>
          <a:prstGeom prst="rect">
            <a:avLst/>
          </a:prstGeom>
          <a:noFill/>
        </p:spPr>
        <p:txBody>
          <a:bodyPr wrap="square" rtlCol="0">
            <a:spAutoFit/>
          </a:bodyPr>
          <a:lstStyle/>
          <a:p>
            <a:r>
              <a:rPr lang="en-GB" b="1" dirty="0">
                <a:latin typeface="Cambria Math" panose="02040503050406030204" pitchFamily="18" charset="0"/>
                <a:ea typeface="Cambria Math" panose="02040503050406030204" pitchFamily="18" charset="0"/>
              </a:rPr>
              <a:t>B  u  s  </a:t>
            </a:r>
            <a:r>
              <a:rPr lang="en-GB" b="1" dirty="0" err="1">
                <a:latin typeface="Cambria Math" panose="02040503050406030204" pitchFamily="18" charset="0"/>
                <a:ea typeface="Cambria Math" panose="02040503050406030204" pitchFamily="18" charset="0"/>
              </a:rPr>
              <a:t>i</a:t>
            </a:r>
            <a:r>
              <a:rPr lang="en-GB" b="1" dirty="0">
                <a:latin typeface="Cambria Math" panose="02040503050406030204" pitchFamily="18" charset="0"/>
                <a:ea typeface="Cambria Math" panose="02040503050406030204" pitchFamily="18" charset="0"/>
              </a:rPr>
              <a:t>  n  e  s  </a:t>
            </a:r>
            <a:r>
              <a:rPr lang="en-GB" b="1" dirty="0" err="1">
                <a:latin typeface="Cambria Math" panose="02040503050406030204" pitchFamily="18" charset="0"/>
                <a:ea typeface="Cambria Math" panose="02040503050406030204" pitchFamily="18" charset="0"/>
              </a:rPr>
              <a:t>s</a:t>
            </a:r>
            <a:r>
              <a:rPr lang="en-GB" b="1" dirty="0">
                <a:latin typeface="Cambria Math" panose="02040503050406030204" pitchFamily="18" charset="0"/>
                <a:ea typeface="Cambria Math" panose="02040503050406030204" pitchFamily="18" charset="0"/>
              </a:rPr>
              <a:t>    M  o  d  e  l  s</a:t>
            </a:r>
          </a:p>
        </p:txBody>
      </p:sp>
      <p:sp>
        <p:nvSpPr>
          <p:cNvPr id="11" name="TextBox 10">
            <a:extLst>
              <a:ext uri="{FF2B5EF4-FFF2-40B4-BE49-F238E27FC236}">
                <a16:creationId xmlns:a16="http://schemas.microsoft.com/office/drawing/2014/main" id="{C4BED6A0-B40F-4E0F-BD46-2EF5C03593F4}"/>
              </a:ext>
            </a:extLst>
          </p:cNvPr>
          <p:cNvSpPr txBox="1"/>
          <p:nvPr/>
        </p:nvSpPr>
        <p:spPr>
          <a:xfrm>
            <a:off x="6943118" y="4128880"/>
            <a:ext cx="4893734" cy="2923877"/>
          </a:xfrm>
          <a:prstGeom prst="rect">
            <a:avLst/>
          </a:prstGeom>
          <a:noFill/>
        </p:spPr>
        <p:txBody>
          <a:bodyPr wrap="square" rtlCol="0">
            <a:spAutoFit/>
          </a:bodyPr>
          <a:lstStyle/>
          <a:p>
            <a:r>
              <a:rPr lang="en-GB" sz="1600" dirty="0">
                <a:latin typeface="Cambria Math" panose="02040503050406030204" pitchFamily="18" charset="0"/>
                <a:ea typeface="Cambria Math" panose="02040503050406030204" pitchFamily="18" charset="0"/>
              </a:rPr>
              <a:t>Creating competitions for participants to win a stay in a floating house attracted 73,500 people (28,000 of them new) to the Airbnb platform (Davis, 2016). </a:t>
            </a:r>
          </a:p>
          <a:p>
            <a:endParaRPr lang="en-GB" sz="1600" dirty="0">
              <a:latin typeface="Cambria Math" panose="02040503050406030204" pitchFamily="18" charset="0"/>
              <a:ea typeface="Cambria Math" panose="02040503050406030204" pitchFamily="18" charset="0"/>
            </a:endParaRPr>
          </a:p>
          <a:p>
            <a:r>
              <a:rPr lang="en-GB" sz="1600" dirty="0">
                <a:latin typeface="Cambria Math" panose="02040503050406030204" pitchFamily="18" charset="0"/>
                <a:ea typeface="Cambria Math" panose="02040503050406030204" pitchFamily="18" charset="0"/>
              </a:rPr>
              <a:t>Marketing used to entice hosts by creating slogans such as </a:t>
            </a:r>
            <a:r>
              <a:rPr lang="en-GB" sz="1600" i="1" dirty="0">
                <a:latin typeface="Cambria Math" panose="02040503050406030204" pitchFamily="18" charset="0"/>
                <a:ea typeface="Cambria Math" panose="02040503050406030204" pitchFamily="18" charset="0"/>
              </a:rPr>
              <a:t>Earn Money as an Airbnb host.</a:t>
            </a:r>
          </a:p>
          <a:p>
            <a:endParaRPr lang="en-GB" sz="1600" i="1" dirty="0">
              <a:latin typeface="Cambria Math" panose="02040503050406030204" pitchFamily="18" charset="0"/>
              <a:ea typeface="Cambria Math" panose="02040503050406030204" pitchFamily="18" charset="0"/>
            </a:endParaRPr>
          </a:p>
          <a:p>
            <a:r>
              <a:rPr lang="en-GB" sz="1600" dirty="0">
                <a:latin typeface="Cambria Math" panose="02040503050406030204" pitchFamily="18" charset="0"/>
                <a:ea typeface="Cambria Math" panose="02040503050406030204" pitchFamily="18" charset="0"/>
              </a:rPr>
              <a:t>Hosts are able to win $100 through Airbnb’s host referral program if they refer another host (Airbnb, 2017c).</a:t>
            </a:r>
          </a:p>
          <a:p>
            <a:endParaRPr lang="en-GB" dirty="0"/>
          </a:p>
        </p:txBody>
      </p:sp>
      <p:sp>
        <p:nvSpPr>
          <p:cNvPr id="12" name="TextBox 11">
            <a:extLst>
              <a:ext uri="{FF2B5EF4-FFF2-40B4-BE49-F238E27FC236}">
                <a16:creationId xmlns:a16="http://schemas.microsoft.com/office/drawing/2014/main" id="{4AD6B766-ACB0-4F91-89E1-F830057B570A}"/>
              </a:ext>
            </a:extLst>
          </p:cNvPr>
          <p:cNvSpPr txBox="1"/>
          <p:nvPr/>
        </p:nvSpPr>
        <p:spPr>
          <a:xfrm>
            <a:off x="355148" y="3978081"/>
            <a:ext cx="3455211" cy="369332"/>
          </a:xfrm>
          <a:prstGeom prst="rect">
            <a:avLst/>
          </a:prstGeom>
          <a:noFill/>
        </p:spPr>
        <p:txBody>
          <a:bodyPr wrap="square" rtlCol="0">
            <a:spAutoFit/>
          </a:bodyPr>
          <a:lstStyle/>
          <a:p>
            <a:r>
              <a:rPr lang="en-GB" b="1" dirty="0">
                <a:latin typeface="Cambria Math" panose="02040503050406030204" pitchFamily="18" charset="0"/>
                <a:ea typeface="Cambria Math" panose="02040503050406030204" pitchFamily="18" charset="0"/>
              </a:rPr>
              <a:t>O  t  h  e  r    I  s  </a:t>
            </a:r>
            <a:r>
              <a:rPr lang="en-GB" b="1" dirty="0" err="1">
                <a:latin typeface="Cambria Math" panose="02040503050406030204" pitchFamily="18" charset="0"/>
                <a:ea typeface="Cambria Math" panose="02040503050406030204" pitchFamily="18" charset="0"/>
              </a:rPr>
              <a:t>s</a:t>
            </a:r>
            <a:r>
              <a:rPr lang="en-GB" b="1" dirty="0">
                <a:latin typeface="Cambria Math" panose="02040503050406030204" pitchFamily="18" charset="0"/>
                <a:ea typeface="Cambria Math" panose="02040503050406030204" pitchFamily="18" charset="0"/>
              </a:rPr>
              <a:t>  u  e  s</a:t>
            </a:r>
          </a:p>
        </p:txBody>
      </p:sp>
      <p:sp>
        <p:nvSpPr>
          <p:cNvPr id="13" name="TextBox 12">
            <a:extLst>
              <a:ext uri="{FF2B5EF4-FFF2-40B4-BE49-F238E27FC236}">
                <a16:creationId xmlns:a16="http://schemas.microsoft.com/office/drawing/2014/main" id="{975A4D2D-1796-4DA3-A887-CB84D2148EBA}"/>
              </a:ext>
            </a:extLst>
          </p:cNvPr>
          <p:cNvSpPr txBox="1"/>
          <p:nvPr/>
        </p:nvSpPr>
        <p:spPr>
          <a:xfrm>
            <a:off x="355148" y="4603058"/>
            <a:ext cx="4352677" cy="646331"/>
          </a:xfrm>
          <a:prstGeom prst="rect">
            <a:avLst/>
          </a:prstGeom>
          <a:noFill/>
        </p:spPr>
        <p:txBody>
          <a:bodyPr wrap="square" rtlCol="0">
            <a:spAutoFit/>
          </a:bodyPr>
          <a:lstStyle/>
          <a:p>
            <a:r>
              <a:rPr lang="en-GB" dirty="0">
                <a:latin typeface="Cambria Math" panose="02040503050406030204" pitchFamily="18" charset="0"/>
                <a:ea typeface="Cambria Math" panose="02040503050406030204" pitchFamily="18" charset="0"/>
              </a:rPr>
              <a:t>Sustainability – attracts guests who appeal to environmentally sustainable properties. </a:t>
            </a:r>
          </a:p>
        </p:txBody>
      </p:sp>
      <p:pic>
        <p:nvPicPr>
          <p:cNvPr id="16" name="Picture 15">
            <a:extLst>
              <a:ext uri="{FF2B5EF4-FFF2-40B4-BE49-F238E27FC236}">
                <a16:creationId xmlns:a16="http://schemas.microsoft.com/office/drawing/2014/main" id="{09BD74CE-144B-44F4-860C-F40E4B8AD302}"/>
              </a:ext>
            </a:extLst>
          </p:cNvPr>
          <p:cNvPicPr>
            <a:picLocks noChangeAspect="1"/>
          </p:cNvPicPr>
          <p:nvPr/>
        </p:nvPicPr>
        <p:blipFill rotWithShape="1">
          <a:blip r:embed="rId8"/>
          <a:srcRect l="74305" t="44968" r="20833" b="31628"/>
          <a:stretch/>
        </p:blipFill>
        <p:spPr>
          <a:xfrm>
            <a:off x="4924474" y="2199246"/>
            <a:ext cx="1517543" cy="3604142"/>
          </a:xfrm>
          <a:prstGeom prst="rect">
            <a:avLst/>
          </a:prstGeom>
        </p:spPr>
      </p:pic>
      <p:pic>
        <p:nvPicPr>
          <p:cNvPr id="7" name="Slide 5">
            <a:hlinkClick r:id="" action="ppaction://media"/>
            <a:extLst>
              <a:ext uri="{FF2B5EF4-FFF2-40B4-BE49-F238E27FC236}">
                <a16:creationId xmlns:a16="http://schemas.microsoft.com/office/drawing/2014/main" id="{3E8A37E3-8B9A-4168-AE46-E92F015500D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55148" y="6011437"/>
            <a:ext cx="609600" cy="609600"/>
          </a:xfrm>
          <a:prstGeom prst="rect">
            <a:avLst/>
          </a:prstGeom>
        </p:spPr>
      </p:pic>
    </p:spTree>
    <p:extLst>
      <p:ext uri="{BB962C8B-B14F-4D97-AF65-F5344CB8AC3E}">
        <p14:creationId xmlns:p14="http://schemas.microsoft.com/office/powerpoint/2010/main" val="3890475066"/>
      </p:ext>
    </p:extLst>
  </p:cSld>
  <p:clrMapOvr>
    <a:masterClrMapping/>
  </p:clrMapOvr>
  <mc:AlternateContent xmlns:mc="http://schemas.openxmlformats.org/markup-compatibility/2006" xmlns:p14="http://schemas.microsoft.com/office/powerpoint/2010/main">
    <mc:Choice Requires="p14">
      <p:transition spd="slow" p14:dur="2000" advTm="100899"/>
    </mc:Choice>
    <mc:Fallback xmlns="">
      <p:transition spd="slow" advTm="1008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10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croll: Horizontal 4">
            <a:extLst>
              <a:ext uri="{FF2B5EF4-FFF2-40B4-BE49-F238E27FC236}">
                <a16:creationId xmlns:a16="http://schemas.microsoft.com/office/drawing/2014/main" id="{3FF1B65D-F241-4C1F-BE12-2F9895DE3BC3}"/>
              </a:ext>
            </a:extLst>
          </p:cNvPr>
          <p:cNvSpPr/>
          <p:nvPr/>
        </p:nvSpPr>
        <p:spPr>
          <a:xfrm>
            <a:off x="697470" y="1601470"/>
            <a:ext cx="10972800" cy="489204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3E2B396-B481-4123-8D01-B7633F950182}"/>
              </a:ext>
            </a:extLst>
          </p:cNvPr>
          <p:cNvSpPr>
            <a:spLocks noGrp="1"/>
          </p:cNvSpPr>
          <p:nvPr>
            <p:ph type="title"/>
          </p:nvPr>
        </p:nvSpPr>
        <p:spPr/>
        <p:txBody>
          <a:bodyPr/>
          <a:lstStyle/>
          <a:p>
            <a:pPr algn="ctr"/>
            <a:r>
              <a:rPr lang="en-GB" dirty="0">
                <a:solidFill>
                  <a:schemeClr val="accent2">
                    <a:lumMod val="75000"/>
                  </a:schemeClr>
                </a:solidFill>
                <a:latin typeface="Bahnschrift SemiBold Condensed" panose="020B0502040204020203" pitchFamily="34" charset="0"/>
              </a:rPr>
              <a:t>CHAPTER 1 - CONCLUSION</a:t>
            </a:r>
          </a:p>
        </p:txBody>
      </p:sp>
      <p:sp>
        <p:nvSpPr>
          <p:cNvPr id="3" name="Content Placeholder 2">
            <a:extLst>
              <a:ext uri="{FF2B5EF4-FFF2-40B4-BE49-F238E27FC236}">
                <a16:creationId xmlns:a16="http://schemas.microsoft.com/office/drawing/2014/main" id="{CB13A038-700C-4897-BB31-00BAC4E83D9A}"/>
              </a:ext>
            </a:extLst>
          </p:cNvPr>
          <p:cNvSpPr>
            <a:spLocks noGrp="1"/>
          </p:cNvSpPr>
          <p:nvPr>
            <p:ph idx="1"/>
          </p:nvPr>
        </p:nvSpPr>
        <p:spPr>
          <a:xfrm>
            <a:off x="1727200" y="2469515"/>
            <a:ext cx="9291320" cy="3520440"/>
          </a:xfrm>
          <a:noFill/>
          <a:ln>
            <a:noFill/>
          </a:ln>
        </p:spPr>
        <p:txBody>
          <a:bodyPr>
            <a:normAutofit fontScale="92500" lnSpcReduction="20000"/>
          </a:bodyPr>
          <a:lstStyle/>
          <a:p>
            <a:pPr algn="just">
              <a:buClr>
                <a:schemeClr val="accent2">
                  <a:lumMod val="75000"/>
                </a:schemeClr>
              </a:buClr>
              <a:buFont typeface="Wingdings" panose="05000000000000000000" pitchFamily="2" charset="2"/>
              <a:buChar char="§"/>
            </a:pPr>
            <a:r>
              <a:rPr lang="en-GB" sz="4100" dirty="0">
                <a:solidFill>
                  <a:schemeClr val="accent2">
                    <a:lumMod val="75000"/>
                  </a:schemeClr>
                </a:solidFill>
                <a:latin typeface="Bahnschrift SemiBold Condensed" panose="020B0502040204020203" pitchFamily="34" charset="0"/>
                <a:ea typeface="Cambria Math" panose="02040503050406030204" pitchFamily="18" charset="0"/>
              </a:rPr>
              <a:t>Airbnb is unique compared to other accommodation providers as they design characteristics, that provide the information that guests and hosts require to develop confidence within the organisation.</a:t>
            </a:r>
          </a:p>
          <a:p>
            <a:pPr marL="45720" indent="0" algn="just">
              <a:buNone/>
            </a:pPr>
            <a:endParaRPr lang="en-GB" sz="4100" dirty="0">
              <a:solidFill>
                <a:schemeClr val="accent2">
                  <a:lumMod val="75000"/>
                </a:schemeClr>
              </a:solidFill>
              <a:latin typeface="Bahnschrift SemiBold Condensed" panose="020B0502040204020203" pitchFamily="34" charset="0"/>
              <a:ea typeface="Cambria Math" panose="02040503050406030204" pitchFamily="18" charset="0"/>
            </a:endParaRPr>
          </a:p>
          <a:p>
            <a:pPr algn="just">
              <a:buClr>
                <a:schemeClr val="accent2">
                  <a:lumMod val="75000"/>
                </a:schemeClr>
              </a:buClr>
            </a:pPr>
            <a:r>
              <a:rPr lang="en-GB" sz="4100" dirty="0">
                <a:solidFill>
                  <a:schemeClr val="accent2">
                    <a:lumMod val="75000"/>
                  </a:schemeClr>
                </a:solidFill>
                <a:latin typeface="Bahnschrift SemiBold Condensed" panose="020B0502040204020203" pitchFamily="34" charset="0"/>
                <a:ea typeface="Cambria Math" panose="02040503050406030204" pitchFamily="18" charset="0"/>
              </a:rPr>
              <a:t>Airbnb offer spaces that are unique, not standardized.</a:t>
            </a:r>
          </a:p>
          <a:p>
            <a:pPr marL="45720" indent="0" algn="just">
              <a:buNone/>
            </a:pPr>
            <a:r>
              <a:rPr lang="en-GB" sz="2800" dirty="0">
                <a:solidFill>
                  <a:srgbClr val="FF7C80"/>
                </a:solidFill>
                <a:latin typeface="Bahnschrift SemiLight Condensed" panose="020B0502040204020203" pitchFamily="34" charset="0"/>
                <a:ea typeface="Cambria Math" panose="02040503050406030204" pitchFamily="18" charset="0"/>
              </a:rPr>
              <a:t> </a:t>
            </a:r>
            <a:endParaRPr lang="en-GB" dirty="0">
              <a:solidFill>
                <a:srgbClr val="FF7C80"/>
              </a:solidFill>
              <a:latin typeface="Bahnschrift SemiLight Condensed" panose="020B0502040204020203" pitchFamily="34" charset="0"/>
              <a:ea typeface="Cambria Math" panose="02040503050406030204" pitchFamily="18" charset="0"/>
            </a:endParaRPr>
          </a:p>
        </p:txBody>
      </p:sp>
      <p:pic>
        <p:nvPicPr>
          <p:cNvPr id="6" name="Picture 5">
            <a:extLst>
              <a:ext uri="{FF2B5EF4-FFF2-40B4-BE49-F238E27FC236}">
                <a16:creationId xmlns:a16="http://schemas.microsoft.com/office/drawing/2014/main" id="{3E739496-5A38-4960-B64F-90C8BD06826E}"/>
              </a:ext>
            </a:extLst>
          </p:cNvPr>
          <p:cNvPicPr>
            <a:picLocks noChangeAspect="1"/>
          </p:cNvPicPr>
          <p:nvPr/>
        </p:nvPicPr>
        <p:blipFill>
          <a:blip r:embed="rId5"/>
          <a:stretch>
            <a:fillRect/>
          </a:stretch>
        </p:blipFill>
        <p:spPr>
          <a:xfrm>
            <a:off x="858681" y="440362"/>
            <a:ext cx="2591025" cy="1694835"/>
          </a:xfrm>
          <a:prstGeom prst="rect">
            <a:avLst/>
          </a:prstGeom>
        </p:spPr>
      </p:pic>
      <p:pic>
        <p:nvPicPr>
          <p:cNvPr id="7" name="Picture 6">
            <a:extLst>
              <a:ext uri="{FF2B5EF4-FFF2-40B4-BE49-F238E27FC236}">
                <a16:creationId xmlns:a16="http://schemas.microsoft.com/office/drawing/2014/main" id="{9A3313F8-C1F2-4A4D-8872-6F4A58E681D7}"/>
              </a:ext>
            </a:extLst>
          </p:cNvPr>
          <p:cNvPicPr>
            <a:picLocks noChangeAspect="1"/>
          </p:cNvPicPr>
          <p:nvPr/>
        </p:nvPicPr>
        <p:blipFill>
          <a:blip r:embed="rId5">
            <a:clrChange>
              <a:clrFrom>
                <a:srgbClr val="FFFFFF"/>
              </a:clrFrom>
              <a:clrTo>
                <a:srgbClr val="FFFFFF">
                  <a:alpha val="0"/>
                </a:srgbClr>
              </a:clrTo>
            </a:clrChange>
          </a:blip>
          <a:stretch>
            <a:fillRect/>
          </a:stretch>
        </p:blipFill>
        <p:spPr>
          <a:xfrm flipH="1">
            <a:off x="8711814" y="440361"/>
            <a:ext cx="2591025" cy="1694835"/>
          </a:xfrm>
          <a:prstGeom prst="rect">
            <a:avLst/>
          </a:prstGeom>
        </p:spPr>
      </p:pic>
      <p:pic>
        <p:nvPicPr>
          <p:cNvPr id="4" name="Slide 6">
            <a:hlinkClick r:id="" action="ppaction://media"/>
            <a:extLst>
              <a:ext uri="{FF2B5EF4-FFF2-40B4-BE49-F238E27FC236}">
                <a16:creationId xmlns:a16="http://schemas.microsoft.com/office/drawing/2014/main" id="{F48DC561-8F81-496F-94D0-76475753B99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39595" y="5943600"/>
            <a:ext cx="609600" cy="609600"/>
          </a:xfrm>
          <a:prstGeom prst="rect">
            <a:avLst/>
          </a:prstGeom>
        </p:spPr>
      </p:pic>
    </p:spTree>
    <p:extLst>
      <p:ext uri="{BB962C8B-B14F-4D97-AF65-F5344CB8AC3E}">
        <p14:creationId xmlns:p14="http://schemas.microsoft.com/office/powerpoint/2010/main" val="1872279663"/>
      </p:ext>
    </p:extLst>
  </p:cSld>
  <p:clrMapOvr>
    <a:masterClrMapping/>
  </p:clrMapOvr>
  <mc:AlternateContent xmlns:mc="http://schemas.openxmlformats.org/markup-compatibility/2006" xmlns:p14="http://schemas.microsoft.com/office/powerpoint/2010/main">
    <mc:Choice Requires="p14">
      <p:transition spd="slow" p14:dur="2000" advTm="21965"/>
    </mc:Choice>
    <mc:Fallback xmlns="">
      <p:transition spd="slow" advTm="21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9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A0A696B-87EC-468A-BCF5-8435D743D95F}"/>
              </a:ext>
            </a:extLst>
          </p:cNvPr>
          <p:cNvPicPr>
            <a:picLocks noChangeAspect="1"/>
          </p:cNvPicPr>
          <p:nvPr/>
        </p:nvPicPr>
        <p:blipFill>
          <a:blip r:embed="rId5"/>
          <a:stretch>
            <a:fillRect/>
          </a:stretch>
        </p:blipFill>
        <p:spPr>
          <a:xfrm>
            <a:off x="240020" y="222226"/>
            <a:ext cx="11741914" cy="6413548"/>
          </a:xfrm>
          <a:prstGeom prst="rect">
            <a:avLst/>
          </a:prstGeom>
        </p:spPr>
      </p:pic>
      <p:sp>
        <p:nvSpPr>
          <p:cNvPr id="2" name="Title 1">
            <a:extLst>
              <a:ext uri="{FF2B5EF4-FFF2-40B4-BE49-F238E27FC236}">
                <a16:creationId xmlns:a16="http://schemas.microsoft.com/office/drawing/2014/main" id="{A31CFFAD-7DC2-4A2B-9A7D-53F63575E490}"/>
              </a:ext>
            </a:extLst>
          </p:cNvPr>
          <p:cNvSpPr>
            <a:spLocks noGrp="1"/>
          </p:cNvSpPr>
          <p:nvPr>
            <p:ph type="title"/>
          </p:nvPr>
        </p:nvSpPr>
        <p:spPr>
          <a:xfrm>
            <a:off x="7706986" y="350889"/>
            <a:ext cx="4271588" cy="1707497"/>
          </a:xfrm>
          <a:solidFill>
            <a:schemeClr val="bg1"/>
          </a:solidFill>
        </p:spPr>
        <p:txBody>
          <a:bodyPr>
            <a:normAutofit fontScale="90000"/>
          </a:bodyPr>
          <a:lstStyle/>
          <a:p>
            <a:r>
              <a:rPr lang="pt-BR" sz="2400" b="1" dirty="0">
                <a:solidFill>
                  <a:schemeClr val="accent6">
                    <a:lumMod val="60000"/>
                    <a:lumOff val="40000"/>
                  </a:schemeClr>
                </a:solidFill>
                <a:latin typeface="Cambria Math" panose="02040503050406030204" pitchFamily="18" charset="0"/>
                <a:ea typeface="Cambria Math" panose="02040503050406030204" pitchFamily="18" charset="0"/>
              </a:rPr>
              <a:t>S  h  a  r  i  n  g    E  c  o  n  o  m  y</a:t>
            </a:r>
            <a:br>
              <a:rPr lang="pt-BR" sz="2400" dirty="0">
                <a:latin typeface="Cambria Math" panose="02040503050406030204" pitchFamily="18" charset="0"/>
                <a:ea typeface="Cambria Math" panose="02040503050406030204" pitchFamily="18" charset="0"/>
              </a:rPr>
            </a:br>
            <a:br>
              <a:rPr lang="pt-BR" sz="2000" dirty="0">
                <a:solidFill>
                  <a:schemeClr val="tx1"/>
                </a:solidFill>
                <a:latin typeface="Cambria Math" panose="02040503050406030204" pitchFamily="18" charset="0"/>
                <a:ea typeface="Cambria Math" panose="02040503050406030204" pitchFamily="18" charset="0"/>
              </a:rPr>
            </a:br>
            <a:r>
              <a:rPr lang="pt-BR" sz="1800" dirty="0">
                <a:solidFill>
                  <a:schemeClr val="tx1"/>
                </a:solidFill>
                <a:latin typeface="Cambria Math" panose="02040503050406030204" pitchFamily="18" charset="0"/>
                <a:ea typeface="Cambria Math" panose="02040503050406030204" pitchFamily="18" charset="0"/>
              </a:rPr>
              <a:t>Events generate tourism activity and, with it, tourism revenue and employment opportunities for the local population.</a:t>
            </a:r>
            <a:br>
              <a:rPr lang="pt-BR" sz="2400" dirty="0"/>
            </a:br>
            <a:endParaRPr lang="en-GB" sz="2400" dirty="0"/>
          </a:p>
        </p:txBody>
      </p:sp>
      <p:sp>
        <p:nvSpPr>
          <p:cNvPr id="3" name="Content Placeholder 2">
            <a:extLst>
              <a:ext uri="{FF2B5EF4-FFF2-40B4-BE49-F238E27FC236}">
                <a16:creationId xmlns:a16="http://schemas.microsoft.com/office/drawing/2014/main" id="{1111DBBD-546B-45DE-9814-A4820E80AD6A}"/>
              </a:ext>
            </a:extLst>
          </p:cNvPr>
          <p:cNvSpPr>
            <a:spLocks noGrp="1"/>
          </p:cNvSpPr>
          <p:nvPr>
            <p:ph idx="1"/>
          </p:nvPr>
        </p:nvSpPr>
        <p:spPr>
          <a:xfrm>
            <a:off x="263762" y="1966942"/>
            <a:ext cx="6369908" cy="1356360"/>
          </a:xfrm>
          <a:solidFill>
            <a:schemeClr val="bg1"/>
          </a:solidFill>
        </p:spPr>
        <p:txBody>
          <a:bodyPr/>
          <a:lstStyle/>
          <a:p>
            <a:pPr marL="45720" indent="0">
              <a:buNone/>
            </a:pPr>
            <a:r>
              <a:rPr lang="pt-BR" b="1" dirty="0">
                <a:solidFill>
                  <a:schemeClr val="accent6">
                    <a:lumMod val="60000"/>
                    <a:lumOff val="40000"/>
                  </a:schemeClr>
                </a:solidFill>
                <a:latin typeface="Cambria Math" panose="02040503050406030204" pitchFamily="18" charset="0"/>
                <a:ea typeface="Cambria Math" panose="02040503050406030204" pitchFamily="18" charset="0"/>
              </a:rPr>
              <a:t>C  o  l  l  a  b  o  r a  t  i  v  e   C  o  n  s  u  m  p  t  i  o  n</a:t>
            </a:r>
          </a:p>
          <a:p>
            <a:pPr marL="45720" indent="0" algn="just">
              <a:buNone/>
            </a:pPr>
            <a:r>
              <a:rPr lang="pt-BR" sz="1600" dirty="0">
                <a:solidFill>
                  <a:schemeClr val="tx1"/>
                </a:solidFill>
                <a:latin typeface="Cambria Math" panose="02040503050406030204" pitchFamily="18" charset="0"/>
                <a:ea typeface="Cambria Math" panose="02040503050406030204" pitchFamily="18" charset="0"/>
              </a:rPr>
              <a:t>With high demand for accommodation is temporary in the case of events, activating unused spaces is a solution for accommodation capacity.</a:t>
            </a:r>
          </a:p>
          <a:p>
            <a:endParaRPr lang="en-GB" dirty="0"/>
          </a:p>
        </p:txBody>
      </p:sp>
      <p:sp>
        <p:nvSpPr>
          <p:cNvPr id="12" name="Rectangle 11">
            <a:extLst>
              <a:ext uri="{FF2B5EF4-FFF2-40B4-BE49-F238E27FC236}">
                <a16:creationId xmlns:a16="http://schemas.microsoft.com/office/drawing/2014/main" id="{6AC1C1C4-FC98-4F1F-BD84-5358398A9ECD}"/>
              </a:ext>
            </a:extLst>
          </p:cNvPr>
          <p:cNvSpPr/>
          <p:nvPr/>
        </p:nvSpPr>
        <p:spPr>
          <a:xfrm>
            <a:off x="210066" y="247136"/>
            <a:ext cx="6841140" cy="1478082"/>
          </a:xfrm>
          <a:prstGeom prst="rect">
            <a:avLst/>
          </a:prstGeom>
          <a:solidFill>
            <a:schemeClr val="bg1"/>
          </a:solidFill>
          <a:ln>
            <a:solidFill>
              <a:schemeClr val="accent6">
                <a:lumMod val="75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pic>
        <p:nvPicPr>
          <p:cNvPr id="4" name="Picture 3">
            <a:extLst>
              <a:ext uri="{FF2B5EF4-FFF2-40B4-BE49-F238E27FC236}">
                <a16:creationId xmlns:a16="http://schemas.microsoft.com/office/drawing/2014/main" id="{07792663-76E5-42EC-A654-69DC12B4514A}"/>
              </a:ext>
            </a:extLst>
          </p:cNvPr>
          <p:cNvPicPr>
            <a:picLocks noChangeAspect="1"/>
          </p:cNvPicPr>
          <p:nvPr/>
        </p:nvPicPr>
        <p:blipFill>
          <a:blip r:embed="rId6"/>
          <a:stretch>
            <a:fillRect/>
          </a:stretch>
        </p:blipFill>
        <p:spPr>
          <a:xfrm>
            <a:off x="-111078" y="0"/>
            <a:ext cx="2627604" cy="1457070"/>
          </a:xfrm>
          <a:prstGeom prst="rect">
            <a:avLst/>
          </a:prstGeom>
        </p:spPr>
      </p:pic>
      <p:pic>
        <p:nvPicPr>
          <p:cNvPr id="5" name="Picture 4">
            <a:extLst>
              <a:ext uri="{FF2B5EF4-FFF2-40B4-BE49-F238E27FC236}">
                <a16:creationId xmlns:a16="http://schemas.microsoft.com/office/drawing/2014/main" id="{FF99A119-D501-4E37-AD2A-BC7829BB8E70}"/>
              </a:ext>
            </a:extLst>
          </p:cNvPr>
          <p:cNvPicPr>
            <a:picLocks noChangeAspect="1"/>
          </p:cNvPicPr>
          <p:nvPr/>
        </p:nvPicPr>
        <p:blipFill>
          <a:blip r:embed="rId7"/>
          <a:stretch>
            <a:fillRect/>
          </a:stretch>
        </p:blipFill>
        <p:spPr>
          <a:xfrm>
            <a:off x="488935" y="585662"/>
            <a:ext cx="1802400" cy="1742816"/>
          </a:xfrm>
          <a:prstGeom prst="rect">
            <a:avLst/>
          </a:prstGeom>
        </p:spPr>
      </p:pic>
      <p:pic>
        <p:nvPicPr>
          <p:cNvPr id="6" name="Picture 5">
            <a:extLst>
              <a:ext uri="{FF2B5EF4-FFF2-40B4-BE49-F238E27FC236}">
                <a16:creationId xmlns:a16="http://schemas.microsoft.com/office/drawing/2014/main" id="{64028709-BBD1-4BA2-8589-327B17C8509A}"/>
              </a:ext>
            </a:extLst>
          </p:cNvPr>
          <p:cNvPicPr>
            <a:picLocks noChangeAspect="1"/>
          </p:cNvPicPr>
          <p:nvPr/>
        </p:nvPicPr>
        <p:blipFill>
          <a:blip r:embed="rId8"/>
          <a:stretch>
            <a:fillRect/>
          </a:stretch>
        </p:blipFill>
        <p:spPr>
          <a:xfrm>
            <a:off x="2163739" y="23686"/>
            <a:ext cx="7864522" cy="1463167"/>
          </a:xfrm>
          <a:prstGeom prst="rect">
            <a:avLst/>
          </a:prstGeom>
        </p:spPr>
      </p:pic>
      <p:sp>
        <p:nvSpPr>
          <p:cNvPr id="8" name="TextBox 7">
            <a:extLst>
              <a:ext uri="{FF2B5EF4-FFF2-40B4-BE49-F238E27FC236}">
                <a16:creationId xmlns:a16="http://schemas.microsoft.com/office/drawing/2014/main" id="{C7753F32-623C-427B-AF1D-80DCDCB121DA}"/>
              </a:ext>
            </a:extLst>
          </p:cNvPr>
          <p:cNvSpPr txBox="1"/>
          <p:nvPr/>
        </p:nvSpPr>
        <p:spPr>
          <a:xfrm>
            <a:off x="7733580" y="2114512"/>
            <a:ext cx="4218400" cy="1384995"/>
          </a:xfrm>
          <a:prstGeom prst="rect">
            <a:avLst/>
          </a:prstGeom>
          <a:solidFill>
            <a:schemeClr val="bg1"/>
          </a:solidFill>
        </p:spPr>
        <p:txBody>
          <a:bodyPr wrap="square" rtlCol="0">
            <a:spAutoFit/>
          </a:bodyPr>
          <a:lstStyle/>
          <a:p>
            <a:r>
              <a:rPr lang="pt-BR" b="1" dirty="0">
                <a:solidFill>
                  <a:schemeClr val="accent6">
                    <a:lumMod val="60000"/>
                    <a:lumOff val="40000"/>
                  </a:schemeClr>
                </a:solidFill>
                <a:latin typeface="Cambria Math" panose="02040503050406030204" pitchFamily="18" charset="0"/>
                <a:ea typeface="Cambria Math" panose="02040503050406030204" pitchFamily="18" charset="0"/>
              </a:rPr>
              <a:t>E  -  C  o  m  m  e  r  c  e</a:t>
            </a:r>
          </a:p>
          <a:p>
            <a:endParaRPr lang="pt-BR" b="1" dirty="0">
              <a:solidFill>
                <a:schemeClr val="accent6">
                  <a:lumMod val="60000"/>
                  <a:lumOff val="40000"/>
                </a:schemeClr>
              </a:solidFill>
              <a:latin typeface="Cambria Math" panose="02040503050406030204" pitchFamily="18" charset="0"/>
              <a:ea typeface="Cambria Math" panose="02040503050406030204" pitchFamily="18" charset="0"/>
            </a:endParaRPr>
          </a:p>
          <a:p>
            <a:pPr algn="just"/>
            <a:r>
              <a:rPr lang="pt-BR" sz="1600" dirty="0">
                <a:latin typeface="Cambria Math" panose="02040503050406030204" pitchFamily="18" charset="0"/>
                <a:ea typeface="Cambria Math" panose="02040503050406030204" pitchFamily="18" charset="0"/>
              </a:rPr>
              <a:t>Airbnb created resources to encourage event organizers and destination managers to work with Airbnb.</a:t>
            </a:r>
          </a:p>
        </p:txBody>
      </p:sp>
      <p:sp>
        <p:nvSpPr>
          <p:cNvPr id="9" name="TextBox 8">
            <a:extLst>
              <a:ext uri="{FF2B5EF4-FFF2-40B4-BE49-F238E27FC236}">
                <a16:creationId xmlns:a16="http://schemas.microsoft.com/office/drawing/2014/main" id="{80A3C266-C093-4947-A746-36C42D3150AD}"/>
              </a:ext>
            </a:extLst>
          </p:cNvPr>
          <p:cNvSpPr txBox="1"/>
          <p:nvPr/>
        </p:nvSpPr>
        <p:spPr>
          <a:xfrm>
            <a:off x="225043" y="3577059"/>
            <a:ext cx="4218400" cy="1138773"/>
          </a:xfrm>
          <a:prstGeom prst="rect">
            <a:avLst/>
          </a:prstGeom>
          <a:solidFill>
            <a:schemeClr val="bg1"/>
          </a:solidFill>
        </p:spPr>
        <p:txBody>
          <a:bodyPr wrap="square" rtlCol="0">
            <a:spAutoFit/>
          </a:bodyPr>
          <a:lstStyle/>
          <a:p>
            <a:r>
              <a:rPr lang="pt-BR" b="1" dirty="0">
                <a:solidFill>
                  <a:schemeClr val="accent6">
                    <a:lumMod val="60000"/>
                    <a:lumOff val="40000"/>
                  </a:schemeClr>
                </a:solidFill>
                <a:latin typeface="Cambria Math" panose="02040503050406030204" pitchFamily="18" charset="0"/>
                <a:ea typeface="Cambria Math" panose="02040503050406030204" pitchFamily="18" charset="0"/>
              </a:rPr>
              <a:t>D  i  g  i  t  a  l    D  i  s  r  u p  t  i  o  n</a:t>
            </a:r>
          </a:p>
          <a:p>
            <a:endParaRPr lang="pt-BR" b="1" dirty="0">
              <a:solidFill>
                <a:schemeClr val="accent6">
                  <a:lumMod val="60000"/>
                  <a:lumOff val="40000"/>
                </a:schemeClr>
              </a:solidFill>
              <a:latin typeface="Cambria Math" panose="02040503050406030204" pitchFamily="18" charset="0"/>
              <a:ea typeface="Cambria Math" panose="02040503050406030204" pitchFamily="18" charset="0"/>
            </a:endParaRPr>
          </a:p>
          <a:p>
            <a:pPr algn="just"/>
            <a:r>
              <a:rPr lang="pt-BR" sz="1600" dirty="0">
                <a:latin typeface="Cambria Math" panose="02040503050406030204" pitchFamily="18" charset="0"/>
                <a:ea typeface="Cambria Math" panose="02040503050406030204" pitchFamily="18" charset="0"/>
              </a:rPr>
              <a:t>Airbnb created a P2P network supplying accommodations for event attendees. </a:t>
            </a:r>
          </a:p>
        </p:txBody>
      </p:sp>
      <p:sp>
        <p:nvSpPr>
          <p:cNvPr id="10" name="TextBox 9">
            <a:extLst>
              <a:ext uri="{FF2B5EF4-FFF2-40B4-BE49-F238E27FC236}">
                <a16:creationId xmlns:a16="http://schemas.microsoft.com/office/drawing/2014/main" id="{A73C9F5B-C7C9-4E83-B4EB-35A741D0A2FB}"/>
              </a:ext>
            </a:extLst>
          </p:cNvPr>
          <p:cNvSpPr txBox="1"/>
          <p:nvPr/>
        </p:nvSpPr>
        <p:spPr>
          <a:xfrm>
            <a:off x="7564124" y="3611759"/>
            <a:ext cx="4429681" cy="1877437"/>
          </a:xfrm>
          <a:prstGeom prst="rect">
            <a:avLst/>
          </a:prstGeom>
          <a:solidFill>
            <a:schemeClr val="bg1"/>
          </a:solidFill>
        </p:spPr>
        <p:txBody>
          <a:bodyPr wrap="square" rtlCol="0">
            <a:spAutoFit/>
          </a:bodyPr>
          <a:lstStyle/>
          <a:p>
            <a:r>
              <a:rPr lang="pt-BR" b="1" dirty="0">
                <a:solidFill>
                  <a:schemeClr val="accent6">
                    <a:lumMod val="60000"/>
                    <a:lumOff val="40000"/>
                  </a:schemeClr>
                </a:solidFill>
                <a:latin typeface="Cambria Math" panose="02040503050406030204" pitchFamily="18" charset="0"/>
                <a:ea typeface="Cambria Math" panose="02040503050406030204" pitchFamily="18" charset="0"/>
              </a:rPr>
              <a:t>V  a  l  u  e</a:t>
            </a:r>
          </a:p>
          <a:p>
            <a:pPr algn="just"/>
            <a:endParaRPr lang="pt-BR" b="1" dirty="0">
              <a:latin typeface="Cambria Math" panose="02040503050406030204" pitchFamily="18" charset="0"/>
              <a:ea typeface="Cambria Math" panose="02040503050406030204" pitchFamily="18" charset="0"/>
            </a:endParaRPr>
          </a:p>
          <a:p>
            <a:pPr algn="just"/>
            <a:r>
              <a:rPr lang="pt-BR" sz="1600" dirty="0">
                <a:latin typeface="Cambria Math" panose="02040503050406030204" pitchFamily="18" charset="0"/>
                <a:ea typeface="Cambria Math" panose="02040503050406030204" pitchFamily="18" charset="0"/>
              </a:rPr>
              <a:t>Events =Tourism = Destination awareness</a:t>
            </a:r>
          </a:p>
          <a:p>
            <a:pPr algn="just"/>
            <a:endParaRPr lang="pt-BR" sz="1600" dirty="0">
              <a:latin typeface="Cambria Math" panose="02040503050406030204" pitchFamily="18" charset="0"/>
              <a:ea typeface="Cambria Math" panose="02040503050406030204" pitchFamily="18" charset="0"/>
            </a:endParaRPr>
          </a:p>
          <a:p>
            <a:pPr algn="just"/>
            <a:r>
              <a:rPr lang="pt-BR" sz="1600" dirty="0">
                <a:latin typeface="Cambria Math" panose="02040503050406030204" pitchFamily="18" charset="0"/>
                <a:ea typeface="Cambria Math" panose="02040503050406030204" pitchFamily="18" charset="0"/>
              </a:rPr>
              <a:t>Conferences and exhibitions are particulary effective in generating tourism activity in times of low demand (Getz and Page, 2016).</a:t>
            </a:r>
          </a:p>
        </p:txBody>
      </p:sp>
      <p:sp>
        <p:nvSpPr>
          <p:cNvPr id="11" name="TextBox 10">
            <a:extLst>
              <a:ext uri="{FF2B5EF4-FFF2-40B4-BE49-F238E27FC236}">
                <a16:creationId xmlns:a16="http://schemas.microsoft.com/office/drawing/2014/main" id="{CC20A7C4-C6A9-489B-8583-97D02DFFEC9C}"/>
              </a:ext>
            </a:extLst>
          </p:cNvPr>
          <p:cNvSpPr txBox="1"/>
          <p:nvPr/>
        </p:nvSpPr>
        <p:spPr>
          <a:xfrm>
            <a:off x="240020" y="4841722"/>
            <a:ext cx="4218400" cy="1384995"/>
          </a:xfrm>
          <a:prstGeom prst="rect">
            <a:avLst/>
          </a:prstGeom>
          <a:solidFill>
            <a:schemeClr val="bg1"/>
          </a:solidFill>
        </p:spPr>
        <p:txBody>
          <a:bodyPr wrap="square" rtlCol="0">
            <a:spAutoFit/>
          </a:bodyPr>
          <a:lstStyle/>
          <a:p>
            <a:r>
              <a:rPr lang="pt-BR" b="1" dirty="0">
                <a:solidFill>
                  <a:schemeClr val="accent6">
                    <a:lumMod val="60000"/>
                    <a:lumOff val="40000"/>
                  </a:schemeClr>
                </a:solidFill>
                <a:latin typeface="Cambria Math" panose="02040503050406030204" pitchFamily="18" charset="0"/>
                <a:ea typeface="Cambria Math" panose="02040503050406030204" pitchFamily="18" charset="0"/>
              </a:rPr>
              <a:t>B  u  s  i  n  e  s  s    M  o  d  e  l  s</a:t>
            </a:r>
          </a:p>
          <a:p>
            <a:endParaRPr lang="pt-BR" b="1" dirty="0">
              <a:solidFill>
                <a:schemeClr val="accent6">
                  <a:lumMod val="60000"/>
                  <a:lumOff val="40000"/>
                </a:schemeClr>
              </a:solidFill>
              <a:latin typeface="Cambria Math" panose="02040503050406030204" pitchFamily="18" charset="0"/>
              <a:ea typeface="Cambria Math" panose="02040503050406030204" pitchFamily="18" charset="0"/>
            </a:endParaRPr>
          </a:p>
          <a:p>
            <a:pPr algn="just"/>
            <a:r>
              <a:rPr lang="pt-BR" sz="1600" dirty="0">
                <a:latin typeface="Cambria Math" panose="02040503050406030204" pitchFamily="18" charset="0"/>
                <a:ea typeface="Cambria Math" panose="02040503050406030204" pitchFamily="18" charset="0"/>
              </a:rPr>
              <a:t>Designed promotions to encourage fans of sport teams to sign up as hosts with the announcement of the sponsorship.</a:t>
            </a:r>
          </a:p>
        </p:txBody>
      </p:sp>
      <p:sp>
        <p:nvSpPr>
          <p:cNvPr id="15" name="TextBox 14">
            <a:extLst>
              <a:ext uri="{FF2B5EF4-FFF2-40B4-BE49-F238E27FC236}">
                <a16:creationId xmlns:a16="http://schemas.microsoft.com/office/drawing/2014/main" id="{A26B7792-6343-4942-BC57-160B4F9BEAE7}"/>
              </a:ext>
            </a:extLst>
          </p:cNvPr>
          <p:cNvSpPr txBox="1"/>
          <p:nvPr/>
        </p:nvSpPr>
        <p:spPr>
          <a:xfrm>
            <a:off x="5881819" y="5534220"/>
            <a:ext cx="6123857" cy="1138773"/>
          </a:xfrm>
          <a:prstGeom prst="rect">
            <a:avLst/>
          </a:prstGeom>
          <a:solidFill>
            <a:schemeClr val="bg1"/>
          </a:solidFill>
        </p:spPr>
        <p:txBody>
          <a:bodyPr wrap="square" rtlCol="0">
            <a:spAutoFit/>
          </a:bodyPr>
          <a:lstStyle/>
          <a:p>
            <a:r>
              <a:rPr lang="pt-BR" b="1" dirty="0">
                <a:solidFill>
                  <a:schemeClr val="accent6">
                    <a:lumMod val="60000"/>
                    <a:lumOff val="40000"/>
                  </a:schemeClr>
                </a:solidFill>
                <a:latin typeface="Cambria Math" panose="02040503050406030204" pitchFamily="18" charset="0"/>
                <a:ea typeface="Cambria Math" panose="02040503050406030204" pitchFamily="18" charset="0"/>
              </a:rPr>
              <a:t>O  t  h  e  r    I  s  s  u  e  s</a:t>
            </a:r>
          </a:p>
          <a:p>
            <a:endParaRPr lang="pt-BR" b="1" dirty="0">
              <a:solidFill>
                <a:schemeClr val="accent6">
                  <a:lumMod val="60000"/>
                  <a:lumOff val="40000"/>
                </a:schemeClr>
              </a:solidFill>
              <a:latin typeface="Cambria Math" panose="02040503050406030204" pitchFamily="18" charset="0"/>
              <a:ea typeface="Cambria Math" panose="02040503050406030204" pitchFamily="18" charset="0"/>
            </a:endParaRPr>
          </a:p>
          <a:p>
            <a:pPr algn="just"/>
            <a:r>
              <a:rPr lang="pt-BR" sz="1600" dirty="0">
                <a:latin typeface="Cambria Math" panose="02040503050406030204" pitchFamily="18" charset="0"/>
                <a:ea typeface="Cambria Math" panose="02040503050406030204" pitchFamily="18" charset="0"/>
              </a:rPr>
              <a:t>Providing Accommodation for Events can place a substantial burden on the environment.</a:t>
            </a:r>
          </a:p>
        </p:txBody>
      </p:sp>
      <p:pic>
        <p:nvPicPr>
          <p:cNvPr id="13" name="Slide 7">
            <a:hlinkClick r:id="" action="ppaction://media"/>
            <a:extLst>
              <a:ext uri="{FF2B5EF4-FFF2-40B4-BE49-F238E27FC236}">
                <a16:creationId xmlns:a16="http://schemas.microsoft.com/office/drawing/2014/main" id="{3C7FB2EA-5065-4F8F-B2F1-EB2D7232D7A6}"/>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2776" y="6204714"/>
            <a:ext cx="609600" cy="609600"/>
          </a:xfrm>
          <a:prstGeom prst="rect">
            <a:avLst/>
          </a:prstGeom>
        </p:spPr>
      </p:pic>
    </p:spTree>
    <p:extLst>
      <p:ext uri="{BB962C8B-B14F-4D97-AF65-F5344CB8AC3E}">
        <p14:creationId xmlns:p14="http://schemas.microsoft.com/office/powerpoint/2010/main" val="2330888017"/>
      </p:ext>
    </p:extLst>
  </p:cSld>
  <p:clrMapOvr>
    <a:masterClrMapping/>
  </p:clrMapOvr>
  <mc:AlternateContent xmlns:mc="http://schemas.openxmlformats.org/markup-compatibility/2006" xmlns:p14="http://schemas.microsoft.com/office/powerpoint/2010/main">
    <mc:Choice Requires="p14">
      <p:transition spd="slow" p14:dur="2000" advTm="221085"/>
    </mc:Choice>
    <mc:Fallback xmlns="">
      <p:transition spd="slow" advTm="2210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538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9C242C-8871-49C5-82E2-1F34C5FD564E}"/>
              </a:ext>
            </a:extLst>
          </p:cNvPr>
          <p:cNvPicPr>
            <a:picLocks noChangeAspect="1"/>
          </p:cNvPicPr>
          <p:nvPr/>
        </p:nvPicPr>
        <p:blipFill rotWithShape="1">
          <a:blip r:embed="rId5"/>
          <a:srcRect b="6641"/>
          <a:stretch/>
        </p:blipFill>
        <p:spPr>
          <a:xfrm>
            <a:off x="490843" y="441444"/>
            <a:ext cx="2585990" cy="1694114"/>
          </a:xfrm>
          <a:prstGeom prst="rect">
            <a:avLst/>
          </a:prstGeom>
        </p:spPr>
      </p:pic>
      <p:sp>
        <p:nvSpPr>
          <p:cNvPr id="4" name="Scroll: Horizontal 3">
            <a:extLst>
              <a:ext uri="{FF2B5EF4-FFF2-40B4-BE49-F238E27FC236}">
                <a16:creationId xmlns:a16="http://schemas.microsoft.com/office/drawing/2014/main" id="{1538E8FB-D225-424B-9A09-F77DEC494E11}"/>
              </a:ext>
            </a:extLst>
          </p:cNvPr>
          <p:cNvSpPr/>
          <p:nvPr/>
        </p:nvSpPr>
        <p:spPr>
          <a:xfrm>
            <a:off x="916638" y="2004882"/>
            <a:ext cx="10651524" cy="3966519"/>
          </a:xfrm>
          <a:prstGeom prst="horizontalScroll">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AA206AA-CD1A-414E-B54F-6451771C1753}"/>
              </a:ext>
            </a:extLst>
          </p:cNvPr>
          <p:cNvSpPr>
            <a:spLocks noGrp="1"/>
          </p:cNvSpPr>
          <p:nvPr>
            <p:ph type="title"/>
          </p:nvPr>
        </p:nvSpPr>
        <p:spPr/>
        <p:txBody>
          <a:bodyPr/>
          <a:lstStyle/>
          <a:p>
            <a:pPr algn="ctr"/>
            <a:r>
              <a:rPr lang="en-GB" dirty="0">
                <a:solidFill>
                  <a:schemeClr val="accent6">
                    <a:lumMod val="60000"/>
                    <a:lumOff val="40000"/>
                  </a:schemeClr>
                </a:solidFill>
                <a:latin typeface="Bahnschrift SemiBold Condensed" panose="020B0502040204020203" pitchFamily="34" charset="0"/>
                <a:ea typeface="Cambria Math" panose="02040503050406030204" pitchFamily="18" charset="0"/>
              </a:rPr>
              <a:t>CHAPTER 10 - CONCLUSION</a:t>
            </a:r>
          </a:p>
        </p:txBody>
      </p:sp>
      <p:sp>
        <p:nvSpPr>
          <p:cNvPr id="3" name="Content Placeholder 2">
            <a:extLst>
              <a:ext uri="{FF2B5EF4-FFF2-40B4-BE49-F238E27FC236}">
                <a16:creationId xmlns:a16="http://schemas.microsoft.com/office/drawing/2014/main" id="{71BBEFC5-52DA-4D88-9A98-4B731C0860CF}"/>
              </a:ext>
            </a:extLst>
          </p:cNvPr>
          <p:cNvSpPr>
            <a:spLocks noGrp="1"/>
          </p:cNvSpPr>
          <p:nvPr>
            <p:ph idx="1"/>
          </p:nvPr>
        </p:nvSpPr>
        <p:spPr>
          <a:xfrm>
            <a:off x="1402491" y="2795715"/>
            <a:ext cx="9872871" cy="2205681"/>
          </a:xfrm>
        </p:spPr>
        <p:txBody>
          <a:bodyPr>
            <a:normAutofit lnSpcReduction="10000"/>
          </a:bodyPr>
          <a:lstStyle/>
          <a:p>
            <a:pPr algn="just"/>
            <a:r>
              <a:rPr lang="en-GB" sz="2800" dirty="0">
                <a:latin typeface="Bahnschrift SemiLight Condensed" panose="020B0502040204020203" pitchFamily="34" charset="0"/>
                <a:ea typeface="Cambria Math" panose="02040503050406030204" pitchFamily="18" charset="0"/>
              </a:rPr>
              <a:t>P2P accommodation networks is a perfect solution for event organizers and destinations that are interested in hosting events. </a:t>
            </a:r>
          </a:p>
          <a:p>
            <a:pPr marL="45720" indent="0" algn="just">
              <a:buNone/>
            </a:pPr>
            <a:endParaRPr lang="en-GB" sz="2800" dirty="0">
              <a:latin typeface="Bahnschrift SemiLight Condensed" panose="020B0502040204020203" pitchFamily="34" charset="0"/>
              <a:ea typeface="Cambria Math" panose="02040503050406030204" pitchFamily="18" charset="0"/>
            </a:endParaRPr>
          </a:p>
          <a:p>
            <a:pPr algn="just"/>
            <a:r>
              <a:rPr lang="en-GB" sz="2800" dirty="0">
                <a:latin typeface="Bahnschrift SemiLight Condensed" panose="020B0502040204020203" pitchFamily="34" charset="0"/>
                <a:ea typeface="Cambria Math" panose="02040503050406030204" pitchFamily="18" charset="0"/>
              </a:rPr>
              <a:t>Airbnb itself as a P2P accommodation network will become a part of the main stream tourism accommodation sector. </a:t>
            </a:r>
          </a:p>
        </p:txBody>
      </p:sp>
      <p:pic>
        <p:nvPicPr>
          <p:cNvPr id="7" name="Picture 6">
            <a:extLst>
              <a:ext uri="{FF2B5EF4-FFF2-40B4-BE49-F238E27FC236}">
                <a16:creationId xmlns:a16="http://schemas.microsoft.com/office/drawing/2014/main" id="{8AFC4CE1-23C8-4369-B9A0-37849F6D5BA0}"/>
              </a:ext>
            </a:extLst>
          </p:cNvPr>
          <p:cNvPicPr>
            <a:picLocks noChangeAspect="1"/>
          </p:cNvPicPr>
          <p:nvPr/>
        </p:nvPicPr>
        <p:blipFill>
          <a:blip r:embed="rId6"/>
          <a:stretch>
            <a:fillRect/>
          </a:stretch>
        </p:blipFill>
        <p:spPr>
          <a:xfrm flipH="1">
            <a:off x="8977137" y="440723"/>
            <a:ext cx="2591025" cy="1694835"/>
          </a:xfrm>
          <a:prstGeom prst="rect">
            <a:avLst/>
          </a:prstGeom>
        </p:spPr>
      </p:pic>
      <p:pic>
        <p:nvPicPr>
          <p:cNvPr id="8" name="Slide 8">
            <a:hlinkClick r:id="" action="ppaction://media"/>
            <a:extLst>
              <a:ext uri="{FF2B5EF4-FFF2-40B4-BE49-F238E27FC236}">
                <a16:creationId xmlns:a16="http://schemas.microsoft.com/office/drawing/2014/main" id="{F8366D83-E3D0-47FB-AEE6-98BCF596DBF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19038" y="5862561"/>
            <a:ext cx="609600" cy="609600"/>
          </a:xfrm>
          <a:prstGeom prst="rect">
            <a:avLst/>
          </a:prstGeom>
        </p:spPr>
      </p:pic>
    </p:spTree>
    <p:extLst>
      <p:ext uri="{BB962C8B-B14F-4D97-AF65-F5344CB8AC3E}">
        <p14:creationId xmlns:p14="http://schemas.microsoft.com/office/powerpoint/2010/main" val="148811252"/>
      </p:ext>
    </p:extLst>
  </p:cSld>
  <p:clrMapOvr>
    <a:masterClrMapping/>
  </p:clrMapOvr>
  <mc:AlternateContent xmlns:mc="http://schemas.openxmlformats.org/markup-compatibility/2006" xmlns:p14="http://schemas.microsoft.com/office/powerpoint/2010/main">
    <mc:Choice Requires="p14">
      <p:transition spd="slow" p14:dur="2000" advTm="16772"/>
    </mc:Choice>
    <mc:Fallback xmlns="">
      <p:transition spd="slow" advTm="16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38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3CB2F-33A2-45AF-9BC4-D94A6DB499A5}"/>
              </a:ext>
            </a:extLst>
          </p:cNvPr>
          <p:cNvSpPr>
            <a:spLocks noGrp="1"/>
          </p:cNvSpPr>
          <p:nvPr>
            <p:ph type="title"/>
          </p:nvPr>
        </p:nvSpPr>
        <p:spPr>
          <a:xfrm>
            <a:off x="1396906" y="2323286"/>
            <a:ext cx="3833489" cy="1356360"/>
          </a:xfrm>
        </p:spPr>
        <p:txBody>
          <a:bodyPr>
            <a:normAutofit fontScale="90000"/>
          </a:bodyPr>
          <a:lstStyle/>
          <a:p>
            <a:pPr algn="just"/>
            <a:r>
              <a:rPr lang="pt-BR" sz="2000" b="1" dirty="0">
                <a:solidFill>
                  <a:srgbClr val="FF7C80"/>
                </a:solidFill>
                <a:latin typeface="Cambria Math" panose="02040503050406030204" pitchFamily="18" charset="0"/>
                <a:ea typeface="Cambria Math" panose="02040503050406030204" pitchFamily="18" charset="0"/>
              </a:rPr>
              <a:t>S  h  a  r  i  n  g    E  c  o  n  o  m  y</a:t>
            </a:r>
            <a:br>
              <a:rPr lang="pt-BR" sz="2000" b="1" dirty="0">
                <a:solidFill>
                  <a:srgbClr val="FF7C80"/>
                </a:solidFill>
                <a:latin typeface="Cambria Math" panose="02040503050406030204" pitchFamily="18" charset="0"/>
                <a:ea typeface="Cambria Math" panose="02040503050406030204" pitchFamily="18" charset="0"/>
              </a:rPr>
            </a:br>
            <a:br>
              <a:rPr lang="pt-BR" sz="2000" b="1" dirty="0">
                <a:solidFill>
                  <a:srgbClr val="FF7C80"/>
                </a:solidFill>
                <a:latin typeface="Cambria Math" panose="02040503050406030204" pitchFamily="18" charset="0"/>
                <a:ea typeface="Cambria Math" panose="02040503050406030204" pitchFamily="18" charset="0"/>
              </a:rPr>
            </a:br>
            <a:r>
              <a:rPr lang="pt-BR" sz="2000" dirty="0">
                <a:solidFill>
                  <a:srgbClr val="FF7C80"/>
                </a:solidFill>
                <a:latin typeface="Cambria Math" panose="02040503050406030204" pitchFamily="18" charset="0"/>
                <a:ea typeface="Cambria Math" panose="02040503050406030204" pitchFamily="18" charset="0"/>
              </a:rPr>
              <a:t>Encouraging hosts to be proactive in making recommendations to guests on how they can keep their environmental footprint to a minimum.</a:t>
            </a:r>
            <a:br>
              <a:rPr lang="pt-BR" dirty="0"/>
            </a:br>
            <a:endParaRPr lang="en-GB" dirty="0"/>
          </a:p>
        </p:txBody>
      </p:sp>
      <p:sp>
        <p:nvSpPr>
          <p:cNvPr id="3" name="Content Placeholder 2">
            <a:extLst>
              <a:ext uri="{FF2B5EF4-FFF2-40B4-BE49-F238E27FC236}">
                <a16:creationId xmlns:a16="http://schemas.microsoft.com/office/drawing/2014/main" id="{98949F1F-8A2D-40E7-A523-7E97C3DE11EA}"/>
              </a:ext>
            </a:extLst>
          </p:cNvPr>
          <p:cNvSpPr>
            <a:spLocks noGrp="1"/>
          </p:cNvSpPr>
          <p:nvPr>
            <p:ph idx="1"/>
          </p:nvPr>
        </p:nvSpPr>
        <p:spPr>
          <a:xfrm>
            <a:off x="5574959" y="3967854"/>
            <a:ext cx="6209270" cy="2394534"/>
          </a:xfrm>
        </p:spPr>
        <p:txBody>
          <a:bodyPr>
            <a:normAutofit fontScale="92500" lnSpcReduction="10000"/>
          </a:bodyPr>
          <a:lstStyle/>
          <a:p>
            <a:pPr marL="45720" indent="0">
              <a:buNone/>
            </a:pPr>
            <a:r>
              <a:rPr lang="pt-BR" sz="2000" b="1" dirty="0">
                <a:solidFill>
                  <a:srgbClr val="FF7C80"/>
                </a:solidFill>
                <a:latin typeface="Cambria Math" panose="02040503050406030204" pitchFamily="18" charset="0"/>
                <a:ea typeface="Cambria Math" panose="02040503050406030204" pitchFamily="18" charset="0"/>
              </a:rPr>
              <a:t>B  u  s  i  n  e  s  s    M  o  d  e  l  s</a:t>
            </a:r>
          </a:p>
          <a:p>
            <a:pPr marL="45720" indent="0" algn="just">
              <a:buNone/>
            </a:pPr>
            <a:r>
              <a:rPr lang="en-GB" sz="1800" dirty="0">
                <a:solidFill>
                  <a:srgbClr val="FF7C80"/>
                </a:solidFill>
                <a:latin typeface="Cambria Math" panose="02040503050406030204" pitchFamily="18" charset="0"/>
                <a:ea typeface="Cambria Math" panose="02040503050406030204" pitchFamily="18" charset="0"/>
              </a:rPr>
              <a:t>P2P accommodation networks may offer a solution to reducing the environmental burden of tourists accommodation.</a:t>
            </a:r>
          </a:p>
          <a:p>
            <a:pPr marL="45720" indent="0" algn="just">
              <a:buNone/>
            </a:pPr>
            <a:r>
              <a:rPr lang="en-GB" sz="1800" dirty="0">
                <a:solidFill>
                  <a:srgbClr val="FF7C80"/>
                </a:solidFill>
                <a:latin typeface="Cambria Math" panose="02040503050406030204" pitchFamily="18" charset="0"/>
                <a:ea typeface="Cambria Math" panose="02040503050406030204" pitchFamily="18" charset="0"/>
              </a:rPr>
              <a:t>Substantial proportion of properties on P2P networks are commercial in nature and thus likely to be constructed specifically for the purpose of short – term rentals. </a:t>
            </a:r>
          </a:p>
          <a:p>
            <a:pPr marL="45720" indent="0" algn="just">
              <a:buNone/>
            </a:pPr>
            <a:r>
              <a:rPr lang="en-GB" sz="1800" dirty="0">
                <a:solidFill>
                  <a:srgbClr val="FF7C80"/>
                </a:solidFill>
                <a:latin typeface="Cambria Math" panose="02040503050406030204" pitchFamily="18" charset="0"/>
                <a:ea typeface="Cambria Math" panose="02040503050406030204" pitchFamily="18" charset="0"/>
              </a:rPr>
              <a:t>Airbnb commissioned a study into the environmental aspects of P2P accommodation networks (Cleantech Group, 2014). </a:t>
            </a:r>
          </a:p>
        </p:txBody>
      </p:sp>
      <p:sp>
        <p:nvSpPr>
          <p:cNvPr id="4" name="TextBox 3">
            <a:extLst>
              <a:ext uri="{FF2B5EF4-FFF2-40B4-BE49-F238E27FC236}">
                <a16:creationId xmlns:a16="http://schemas.microsoft.com/office/drawing/2014/main" id="{9FCB3FF1-FAD5-43C8-A3D3-94DC7F33B5C1}"/>
              </a:ext>
            </a:extLst>
          </p:cNvPr>
          <p:cNvSpPr txBox="1"/>
          <p:nvPr/>
        </p:nvSpPr>
        <p:spPr>
          <a:xfrm>
            <a:off x="809368" y="848527"/>
            <a:ext cx="1175076" cy="923330"/>
          </a:xfrm>
          <a:prstGeom prst="rect">
            <a:avLst/>
          </a:prstGeom>
          <a:noFill/>
        </p:spPr>
        <p:txBody>
          <a:bodyPr wrap="square" rtlCol="0">
            <a:spAutoFit/>
          </a:bodyPr>
          <a:lstStyle/>
          <a:p>
            <a:r>
              <a:rPr lang="en-GB" sz="5400" dirty="0">
                <a:solidFill>
                  <a:srgbClr val="FF7C80"/>
                </a:solidFill>
                <a:latin typeface="Bahnschrift SemiBold Condensed" panose="020B0502040204020203" pitchFamily="34" charset="0"/>
              </a:rPr>
              <a:t>24</a:t>
            </a:r>
          </a:p>
        </p:txBody>
      </p:sp>
      <p:pic>
        <p:nvPicPr>
          <p:cNvPr id="5" name="Picture 4">
            <a:extLst>
              <a:ext uri="{FF2B5EF4-FFF2-40B4-BE49-F238E27FC236}">
                <a16:creationId xmlns:a16="http://schemas.microsoft.com/office/drawing/2014/main" id="{5F961DC2-FCDF-4AA1-9C3A-AEF5DF97415A}"/>
              </a:ext>
            </a:extLst>
          </p:cNvPr>
          <p:cNvPicPr>
            <a:picLocks noChangeAspect="1"/>
          </p:cNvPicPr>
          <p:nvPr/>
        </p:nvPicPr>
        <p:blipFill>
          <a:blip r:embed="rId5"/>
          <a:stretch>
            <a:fillRect/>
          </a:stretch>
        </p:blipFill>
        <p:spPr>
          <a:xfrm>
            <a:off x="0" y="-21456"/>
            <a:ext cx="2395936" cy="1377815"/>
          </a:xfrm>
          <a:prstGeom prst="rect">
            <a:avLst/>
          </a:prstGeom>
        </p:spPr>
      </p:pic>
      <p:pic>
        <p:nvPicPr>
          <p:cNvPr id="6" name="Picture 5">
            <a:extLst>
              <a:ext uri="{FF2B5EF4-FFF2-40B4-BE49-F238E27FC236}">
                <a16:creationId xmlns:a16="http://schemas.microsoft.com/office/drawing/2014/main" id="{2BBC641B-2AC1-4FC3-8E66-1FECD2A391B9}"/>
              </a:ext>
            </a:extLst>
          </p:cNvPr>
          <p:cNvPicPr>
            <a:picLocks noChangeAspect="1"/>
          </p:cNvPicPr>
          <p:nvPr/>
        </p:nvPicPr>
        <p:blipFill>
          <a:blip r:embed="rId6"/>
          <a:stretch>
            <a:fillRect/>
          </a:stretch>
        </p:blipFill>
        <p:spPr>
          <a:xfrm>
            <a:off x="2371222" y="62156"/>
            <a:ext cx="6590347" cy="1286367"/>
          </a:xfrm>
          <a:prstGeom prst="rect">
            <a:avLst/>
          </a:prstGeom>
        </p:spPr>
      </p:pic>
      <p:pic>
        <p:nvPicPr>
          <p:cNvPr id="7" name="Picture 6">
            <a:extLst>
              <a:ext uri="{FF2B5EF4-FFF2-40B4-BE49-F238E27FC236}">
                <a16:creationId xmlns:a16="http://schemas.microsoft.com/office/drawing/2014/main" id="{81C5C827-0C3D-47FC-9470-B971EB5D944D}"/>
              </a:ext>
            </a:extLst>
          </p:cNvPr>
          <p:cNvPicPr>
            <a:picLocks noChangeAspect="1"/>
          </p:cNvPicPr>
          <p:nvPr/>
        </p:nvPicPr>
        <p:blipFill>
          <a:blip r:embed="rId7"/>
          <a:stretch>
            <a:fillRect/>
          </a:stretch>
        </p:blipFill>
        <p:spPr>
          <a:xfrm>
            <a:off x="759773" y="3679646"/>
            <a:ext cx="4185975" cy="2751866"/>
          </a:xfrm>
          <a:prstGeom prst="rect">
            <a:avLst/>
          </a:prstGeom>
        </p:spPr>
      </p:pic>
      <p:pic>
        <p:nvPicPr>
          <p:cNvPr id="8" name="Picture 7">
            <a:extLst>
              <a:ext uri="{FF2B5EF4-FFF2-40B4-BE49-F238E27FC236}">
                <a16:creationId xmlns:a16="http://schemas.microsoft.com/office/drawing/2014/main" id="{573E3CE9-D1F4-41A4-ADA7-AA03F1BB2C43}"/>
              </a:ext>
            </a:extLst>
          </p:cNvPr>
          <p:cNvPicPr>
            <a:picLocks noChangeAspect="1"/>
          </p:cNvPicPr>
          <p:nvPr/>
        </p:nvPicPr>
        <p:blipFill>
          <a:blip r:embed="rId8"/>
          <a:stretch>
            <a:fillRect/>
          </a:stretch>
        </p:blipFill>
        <p:spPr>
          <a:xfrm>
            <a:off x="5867528" y="1091058"/>
            <a:ext cx="4927566" cy="2751866"/>
          </a:xfrm>
          <a:prstGeom prst="rect">
            <a:avLst/>
          </a:prstGeom>
        </p:spPr>
      </p:pic>
      <p:pic>
        <p:nvPicPr>
          <p:cNvPr id="9" name="Slide 9 (1)">
            <a:hlinkClick r:id="" action="ppaction://media"/>
            <a:extLst>
              <a:ext uri="{FF2B5EF4-FFF2-40B4-BE49-F238E27FC236}">
                <a16:creationId xmlns:a16="http://schemas.microsoft.com/office/drawing/2014/main" id="{A8B5873D-16DF-48D5-99C4-154113F1204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28600" y="6009473"/>
            <a:ext cx="609600" cy="609600"/>
          </a:xfrm>
          <a:prstGeom prst="rect">
            <a:avLst/>
          </a:prstGeom>
        </p:spPr>
      </p:pic>
    </p:spTree>
    <p:extLst>
      <p:ext uri="{BB962C8B-B14F-4D97-AF65-F5344CB8AC3E}">
        <p14:creationId xmlns:p14="http://schemas.microsoft.com/office/powerpoint/2010/main" val="155976108"/>
      </p:ext>
    </p:extLst>
  </p:cSld>
  <p:clrMapOvr>
    <a:masterClrMapping/>
  </p:clrMapOvr>
  <mc:AlternateContent xmlns:mc="http://schemas.openxmlformats.org/markup-compatibility/2006" xmlns:p14="http://schemas.microsoft.com/office/powerpoint/2010/main">
    <mc:Choice Requires="p14">
      <p:transition spd="slow" p14:dur="2000" advTm="224964"/>
    </mc:Choice>
    <mc:Fallback xmlns="">
      <p:transition spd="slow" advTm="2249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828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39A9761-A50B-4155-B93E-2AF3806C19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3649731E-E993-44E4-9B2B-3EF618A3A9D0}"/>
              </a:ext>
            </a:extLst>
          </p:cNvPr>
          <p:cNvSpPr>
            <a:spLocks noGrp="1"/>
          </p:cNvSpPr>
          <p:nvPr>
            <p:ph idx="1"/>
          </p:nvPr>
        </p:nvSpPr>
        <p:spPr>
          <a:xfrm>
            <a:off x="243777" y="236221"/>
            <a:ext cx="8057609" cy="6385558"/>
          </a:xfrm>
          <a:solidFill>
            <a:srgbClr val="FFFF99"/>
          </a:solidFill>
        </p:spPr>
        <p:txBody>
          <a:bodyPr>
            <a:normAutofit/>
          </a:bodyPr>
          <a:lstStyle/>
          <a:p>
            <a:pPr marL="45720" indent="0">
              <a:buNone/>
            </a:pPr>
            <a:r>
              <a:rPr lang="en-GB" sz="4000" b="1" dirty="0">
                <a:solidFill>
                  <a:srgbClr val="FF7C80"/>
                </a:solidFill>
                <a:latin typeface="Cambria Math" panose="02040503050406030204" pitchFamily="18" charset="0"/>
                <a:ea typeface="Cambria Math" panose="02040503050406030204" pitchFamily="18" charset="0"/>
              </a:rPr>
              <a:t>S  u  s  t  a  </a:t>
            </a:r>
            <a:r>
              <a:rPr lang="en-GB" sz="4000" b="1" dirty="0" err="1">
                <a:solidFill>
                  <a:srgbClr val="FF7C80"/>
                </a:solidFill>
                <a:latin typeface="Cambria Math" panose="02040503050406030204" pitchFamily="18" charset="0"/>
                <a:ea typeface="Cambria Math" panose="02040503050406030204" pitchFamily="18" charset="0"/>
              </a:rPr>
              <a:t>i</a:t>
            </a:r>
            <a:r>
              <a:rPr lang="en-GB" sz="4000" b="1" dirty="0">
                <a:solidFill>
                  <a:srgbClr val="FF7C80"/>
                </a:solidFill>
                <a:latin typeface="Cambria Math" panose="02040503050406030204" pitchFamily="18" charset="0"/>
                <a:ea typeface="Cambria Math" panose="02040503050406030204" pitchFamily="18" charset="0"/>
              </a:rPr>
              <a:t>  n  a  b  l  e    I  s  </a:t>
            </a:r>
            <a:r>
              <a:rPr lang="en-GB" sz="4000" b="1" dirty="0" err="1">
                <a:solidFill>
                  <a:srgbClr val="FF7C80"/>
                </a:solidFill>
                <a:latin typeface="Cambria Math" panose="02040503050406030204" pitchFamily="18" charset="0"/>
                <a:ea typeface="Cambria Math" panose="02040503050406030204" pitchFamily="18" charset="0"/>
              </a:rPr>
              <a:t>s</a:t>
            </a:r>
            <a:r>
              <a:rPr lang="en-GB" sz="4000" b="1" dirty="0">
                <a:solidFill>
                  <a:srgbClr val="FF7C80"/>
                </a:solidFill>
                <a:latin typeface="Cambria Math" panose="02040503050406030204" pitchFamily="18" charset="0"/>
                <a:ea typeface="Cambria Math" panose="02040503050406030204" pitchFamily="18" charset="0"/>
              </a:rPr>
              <a:t>  u  e  s</a:t>
            </a:r>
          </a:p>
          <a:p>
            <a:pPr marL="45720" indent="0">
              <a:buNone/>
            </a:pPr>
            <a:endParaRPr lang="en-GB" dirty="0">
              <a:solidFill>
                <a:schemeClr val="bg1"/>
              </a:solidFill>
              <a:latin typeface="Cambria Math" panose="02040503050406030204" pitchFamily="18" charset="0"/>
              <a:ea typeface="Cambria Math" panose="02040503050406030204" pitchFamily="18" charset="0"/>
            </a:endParaRPr>
          </a:p>
        </p:txBody>
      </p:sp>
      <p:pic>
        <p:nvPicPr>
          <p:cNvPr id="5" name="Picture 4" descr="Icon&#10;&#10;Description automatically generated">
            <a:extLst>
              <a:ext uri="{FF2B5EF4-FFF2-40B4-BE49-F238E27FC236}">
                <a16:creationId xmlns:a16="http://schemas.microsoft.com/office/drawing/2014/main" id="{77AC382E-7D02-4653-BA0F-0099C0E90BA6}"/>
              </a:ext>
            </a:extLst>
          </p:cNvPr>
          <p:cNvPicPr>
            <a:picLocks noChangeAspect="1"/>
          </p:cNvPicPr>
          <p:nvPr/>
        </p:nvPicPr>
        <p:blipFill rotWithShape="1">
          <a:blip r:embed="rId5"/>
          <a:srcRect l="18655" r="24167" b="1"/>
          <a:stretch/>
        </p:blipFill>
        <p:spPr>
          <a:xfrm>
            <a:off x="8301386" y="243840"/>
            <a:ext cx="3646837" cy="6377939"/>
          </a:xfrm>
          <a:prstGeom prst="rect">
            <a:avLst/>
          </a:prstGeom>
        </p:spPr>
      </p:pic>
      <p:sp>
        <p:nvSpPr>
          <p:cNvPr id="12" name="Rectangle 11">
            <a:extLst>
              <a:ext uri="{FF2B5EF4-FFF2-40B4-BE49-F238E27FC236}">
                <a16:creationId xmlns:a16="http://schemas.microsoft.com/office/drawing/2014/main" id="{80569F2C-74F8-4EFD-AC7B-85F92187A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0EF0F0AF-D733-45B7-8B6D-6C989E80ABA1}"/>
              </a:ext>
            </a:extLst>
          </p:cNvPr>
          <p:cNvSpPr txBox="1"/>
          <p:nvPr/>
        </p:nvSpPr>
        <p:spPr>
          <a:xfrm>
            <a:off x="223582" y="1012627"/>
            <a:ext cx="8077803" cy="4678204"/>
          </a:xfrm>
          <a:prstGeom prst="rect">
            <a:avLst/>
          </a:prstGeom>
          <a:solidFill>
            <a:srgbClr val="FFFF99"/>
          </a:solidFill>
        </p:spPr>
        <p:txBody>
          <a:bodyPr wrap="square" rtlCol="0">
            <a:spAutoFit/>
          </a:bodyPr>
          <a:lstStyle/>
          <a:p>
            <a:pPr marL="285750" indent="-285750">
              <a:buFont typeface="Arial" panose="020B0604020202020204" pitchFamily="34" charset="0"/>
              <a:buChar char="•"/>
            </a:pPr>
            <a:r>
              <a:rPr lang="en-GB" sz="2000" dirty="0">
                <a:solidFill>
                  <a:srgbClr val="FF7C80"/>
                </a:solidFill>
                <a:latin typeface="Cambria Math" panose="02040503050406030204" pitchFamily="18" charset="0"/>
                <a:ea typeface="Cambria Math" panose="02040503050406030204" pitchFamily="18" charset="0"/>
              </a:rPr>
              <a:t>The accommodation sector impacts the environment negatively, as it contributes by using and polluting water, land and air, which all contributes to Global Warming ( G</a:t>
            </a:r>
            <a:r>
              <a:rPr lang="az-Cyrl-AZ" sz="2000" dirty="0">
                <a:solidFill>
                  <a:srgbClr val="FF7C80"/>
                </a:solidFill>
                <a:latin typeface="Cambria Math" panose="02040503050406030204" pitchFamily="18" charset="0"/>
                <a:ea typeface="Cambria Math" panose="02040503050406030204" pitchFamily="18" charset="0"/>
              </a:rPr>
              <a:t>ӧ</a:t>
            </a:r>
            <a:r>
              <a:rPr lang="en-GB" sz="2000" dirty="0" err="1">
                <a:solidFill>
                  <a:srgbClr val="FF7C80"/>
                </a:solidFill>
                <a:latin typeface="Cambria Math" panose="02040503050406030204" pitchFamily="18" charset="0"/>
                <a:ea typeface="Cambria Math" panose="02040503050406030204" pitchFamily="18" charset="0"/>
              </a:rPr>
              <a:t>ssling</a:t>
            </a:r>
            <a:r>
              <a:rPr lang="en-GB" sz="2000" dirty="0">
                <a:solidFill>
                  <a:srgbClr val="FF7C80"/>
                </a:solidFill>
                <a:latin typeface="Cambria Math" panose="02040503050406030204" pitchFamily="18" charset="0"/>
                <a:ea typeface="Cambria Math" panose="02040503050406030204" pitchFamily="18" charset="0"/>
              </a:rPr>
              <a:t>, 2002; G</a:t>
            </a:r>
            <a:r>
              <a:rPr lang="az-Cyrl-AZ" sz="2000" dirty="0">
                <a:solidFill>
                  <a:srgbClr val="FF7C80"/>
                </a:solidFill>
                <a:latin typeface="Cambria Math" panose="02040503050406030204" pitchFamily="18" charset="0"/>
                <a:ea typeface="Cambria Math" panose="02040503050406030204" pitchFamily="18" charset="0"/>
              </a:rPr>
              <a:t>ӧ</a:t>
            </a:r>
            <a:r>
              <a:rPr lang="en-GB" sz="2000" dirty="0" err="1">
                <a:solidFill>
                  <a:srgbClr val="FF7C80"/>
                </a:solidFill>
                <a:latin typeface="Cambria Math" panose="02040503050406030204" pitchFamily="18" charset="0"/>
                <a:ea typeface="Cambria Math" panose="02040503050406030204" pitchFamily="18" charset="0"/>
              </a:rPr>
              <a:t>ssling</a:t>
            </a:r>
            <a:r>
              <a:rPr lang="en-GB" sz="2000" dirty="0">
                <a:solidFill>
                  <a:srgbClr val="FF7C80"/>
                </a:solidFill>
                <a:latin typeface="Cambria Math" panose="02040503050406030204" pitchFamily="18" charset="0"/>
                <a:ea typeface="Cambria Math" panose="02040503050406030204" pitchFamily="18" charset="0"/>
              </a:rPr>
              <a:t> and </a:t>
            </a:r>
            <a:r>
              <a:rPr lang="en-GB" sz="2000" dirty="0" err="1">
                <a:solidFill>
                  <a:srgbClr val="FF7C80"/>
                </a:solidFill>
                <a:latin typeface="Cambria Math" panose="02040503050406030204" pitchFamily="18" charset="0"/>
                <a:ea typeface="Cambria Math" panose="02040503050406030204" pitchFamily="18" charset="0"/>
              </a:rPr>
              <a:t>Peeters</a:t>
            </a:r>
            <a:r>
              <a:rPr lang="en-GB" sz="2000" dirty="0">
                <a:solidFill>
                  <a:srgbClr val="FF7C80"/>
                </a:solidFill>
                <a:latin typeface="Cambria Math" panose="02040503050406030204" pitchFamily="18" charset="0"/>
                <a:ea typeface="Cambria Math" panose="02040503050406030204" pitchFamily="18" charset="0"/>
              </a:rPr>
              <a:t>, 2015).</a:t>
            </a:r>
          </a:p>
          <a:p>
            <a:pPr marL="285750" indent="-285750">
              <a:buFont typeface="Arial" panose="020B0604020202020204" pitchFamily="34" charset="0"/>
              <a:buChar char="•"/>
            </a:pPr>
            <a:endParaRPr lang="en-GB" sz="2000" b="1" dirty="0">
              <a:solidFill>
                <a:srgbClr val="FF7C80"/>
              </a:solidFill>
              <a:latin typeface="Cambria Math" panose="02040503050406030204" pitchFamily="18" charset="0"/>
              <a:ea typeface="Cambria Math" panose="02040503050406030204" pitchFamily="18" charset="0"/>
            </a:endParaRPr>
          </a:p>
          <a:p>
            <a:pPr marL="285750" indent="-285750">
              <a:buFont typeface="Arial" panose="020B0604020202020204" pitchFamily="34" charset="0"/>
              <a:buChar char="•"/>
            </a:pPr>
            <a:r>
              <a:rPr lang="en-GB" sz="2000" b="1" dirty="0">
                <a:solidFill>
                  <a:srgbClr val="FF7C80"/>
                </a:solidFill>
                <a:latin typeface="Cambria Math" panose="02040503050406030204" pitchFamily="18" charset="0"/>
                <a:ea typeface="Cambria Math" panose="02040503050406030204" pitchFamily="18" charset="0"/>
              </a:rPr>
              <a:t>Water Use</a:t>
            </a:r>
            <a:r>
              <a:rPr lang="en-GB" sz="2000" dirty="0">
                <a:solidFill>
                  <a:srgbClr val="FF7C80"/>
                </a:solidFill>
                <a:latin typeface="Cambria Math" panose="02040503050406030204" pitchFamily="18" charset="0"/>
                <a:ea typeface="Cambria Math" panose="02040503050406030204" pitchFamily="18" charset="0"/>
              </a:rPr>
              <a:t>– such as pools, spas, and food preparation.</a:t>
            </a:r>
          </a:p>
          <a:p>
            <a:pPr marL="285750" indent="-285750">
              <a:buFont typeface="Arial" panose="020B0604020202020204" pitchFamily="34" charset="0"/>
              <a:buChar char="•"/>
            </a:pPr>
            <a:endParaRPr lang="en-GB" sz="2000" dirty="0">
              <a:solidFill>
                <a:srgbClr val="FF7C80"/>
              </a:solidFill>
              <a:latin typeface="Cambria Math" panose="02040503050406030204" pitchFamily="18" charset="0"/>
              <a:ea typeface="Cambria Math" panose="02040503050406030204" pitchFamily="18" charset="0"/>
            </a:endParaRPr>
          </a:p>
          <a:p>
            <a:pPr marL="285750" indent="-285750">
              <a:buFont typeface="Arial" panose="020B0604020202020204" pitchFamily="34" charset="0"/>
              <a:buChar char="•"/>
            </a:pPr>
            <a:r>
              <a:rPr lang="en-GB" sz="2000" b="1" dirty="0">
                <a:solidFill>
                  <a:srgbClr val="FF7C80"/>
                </a:solidFill>
                <a:latin typeface="Cambria Math" panose="02040503050406030204" pitchFamily="18" charset="0"/>
                <a:ea typeface="Cambria Math" panose="02040503050406030204" pitchFamily="18" charset="0"/>
              </a:rPr>
              <a:t>Land -  </a:t>
            </a:r>
            <a:r>
              <a:rPr lang="en-GB" sz="2000" dirty="0">
                <a:solidFill>
                  <a:srgbClr val="FF7C80"/>
                </a:solidFill>
                <a:latin typeface="Cambria Math" panose="02040503050406030204" pitchFamily="18" charset="0"/>
                <a:ea typeface="Cambria Math" panose="02040503050406030204" pitchFamily="18" charset="0"/>
              </a:rPr>
              <a:t>Accommodation infrastructure contributes considerably to land use (G</a:t>
            </a:r>
            <a:r>
              <a:rPr lang="az-Cyrl-AZ" sz="2000" dirty="0">
                <a:solidFill>
                  <a:srgbClr val="FF7C80"/>
                </a:solidFill>
                <a:latin typeface="Cambria Math" panose="02040503050406030204" pitchFamily="18" charset="0"/>
                <a:ea typeface="Cambria Math" panose="02040503050406030204" pitchFamily="18" charset="0"/>
              </a:rPr>
              <a:t>ӧ</a:t>
            </a:r>
            <a:r>
              <a:rPr lang="en-GB" sz="2000" dirty="0" err="1">
                <a:solidFill>
                  <a:srgbClr val="FF7C80"/>
                </a:solidFill>
                <a:latin typeface="Cambria Math" panose="02040503050406030204" pitchFamily="18" charset="0"/>
                <a:ea typeface="Cambria Math" panose="02040503050406030204" pitchFamily="18" charset="0"/>
              </a:rPr>
              <a:t>ssling</a:t>
            </a:r>
            <a:r>
              <a:rPr lang="en-GB" sz="2000" dirty="0">
                <a:solidFill>
                  <a:srgbClr val="FF7C80"/>
                </a:solidFill>
                <a:latin typeface="Cambria Math" panose="02040503050406030204" pitchFamily="18" charset="0"/>
                <a:ea typeface="Cambria Math" panose="02040503050406030204" pitchFamily="18" charset="0"/>
              </a:rPr>
              <a:t>, 2002).</a:t>
            </a:r>
          </a:p>
          <a:p>
            <a:pPr marL="285750" indent="-285750">
              <a:buFont typeface="Arial" panose="020B0604020202020204" pitchFamily="34" charset="0"/>
              <a:buChar char="•"/>
            </a:pPr>
            <a:endParaRPr lang="en-GB" sz="2000" dirty="0">
              <a:solidFill>
                <a:srgbClr val="FF7C80"/>
              </a:solidFill>
              <a:latin typeface="Cambria Math" panose="02040503050406030204" pitchFamily="18" charset="0"/>
              <a:ea typeface="Cambria Math" panose="02040503050406030204" pitchFamily="18" charset="0"/>
            </a:endParaRPr>
          </a:p>
          <a:p>
            <a:pPr marL="285750" indent="-285750">
              <a:buFont typeface="Arial" panose="020B0604020202020204" pitchFamily="34" charset="0"/>
              <a:buChar char="•"/>
            </a:pPr>
            <a:r>
              <a:rPr lang="en-GB" sz="2000" b="1" dirty="0">
                <a:solidFill>
                  <a:srgbClr val="FF7C80"/>
                </a:solidFill>
                <a:latin typeface="Cambria Math" panose="02040503050406030204" pitchFamily="18" charset="0"/>
                <a:ea typeface="Cambria Math" panose="02040503050406030204" pitchFamily="18" charset="0"/>
              </a:rPr>
              <a:t>Air and Climate Change </a:t>
            </a:r>
            <a:r>
              <a:rPr lang="en-GB" sz="2000" dirty="0">
                <a:solidFill>
                  <a:srgbClr val="FF7C80"/>
                </a:solidFill>
                <a:latin typeface="Cambria Math" panose="02040503050406030204" pitchFamily="18" charset="0"/>
                <a:ea typeface="Cambria Math" panose="02040503050406030204" pitchFamily="18" charset="0"/>
              </a:rPr>
              <a:t>– The Tourism accommodation sector is responsible for 20% of the total carbon emissions generated by the tourism industry (UNWTO and UNEP,2008).</a:t>
            </a:r>
          </a:p>
          <a:p>
            <a:r>
              <a:rPr lang="en-GB" sz="2000" dirty="0">
                <a:solidFill>
                  <a:srgbClr val="FF7C80"/>
                </a:solidFill>
                <a:latin typeface="Cambria Math" panose="02040503050406030204" pitchFamily="18" charset="0"/>
                <a:ea typeface="Cambria Math" panose="02040503050406030204" pitchFamily="18" charset="0"/>
              </a:rPr>
              <a:t>   </a:t>
            </a:r>
            <a:endParaRPr lang="en-GB" dirty="0">
              <a:solidFill>
                <a:srgbClr val="FF7C80"/>
              </a:solidFill>
              <a:latin typeface="Cambria Math" panose="02040503050406030204" pitchFamily="18" charset="0"/>
              <a:ea typeface="Cambria Math" panose="02040503050406030204" pitchFamily="18" charset="0"/>
            </a:endParaRPr>
          </a:p>
          <a:p>
            <a:endParaRPr lang="en-GB" dirty="0">
              <a:solidFill>
                <a:srgbClr val="FF7C80"/>
              </a:solidFill>
              <a:latin typeface="Cambria Math" panose="02040503050406030204" pitchFamily="18" charset="0"/>
              <a:ea typeface="Cambria Math" panose="02040503050406030204" pitchFamily="18" charset="0"/>
            </a:endParaRPr>
          </a:p>
        </p:txBody>
      </p:sp>
      <p:pic>
        <p:nvPicPr>
          <p:cNvPr id="2" name="Slide 10">
            <a:hlinkClick r:id="" action="ppaction://media"/>
            <a:extLst>
              <a:ext uri="{FF2B5EF4-FFF2-40B4-BE49-F238E27FC236}">
                <a16:creationId xmlns:a16="http://schemas.microsoft.com/office/drawing/2014/main" id="{017109B2-BC44-41F6-9753-3ED8845B75C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8367" y="5850018"/>
            <a:ext cx="609600" cy="609600"/>
          </a:xfrm>
          <a:prstGeom prst="rect">
            <a:avLst/>
          </a:prstGeom>
        </p:spPr>
      </p:pic>
    </p:spTree>
    <p:extLst>
      <p:ext uri="{BB962C8B-B14F-4D97-AF65-F5344CB8AC3E}">
        <p14:creationId xmlns:p14="http://schemas.microsoft.com/office/powerpoint/2010/main" val="2299879132"/>
      </p:ext>
    </p:extLst>
  </p:cSld>
  <p:clrMapOvr>
    <a:masterClrMapping/>
  </p:clrMapOvr>
  <mc:AlternateContent xmlns:mc="http://schemas.openxmlformats.org/markup-compatibility/2006" xmlns:p14="http://schemas.microsoft.com/office/powerpoint/2010/main">
    <mc:Choice Requires="p14">
      <p:transition spd="slow" p14:dur="2000" advTm="73553"/>
    </mc:Choice>
    <mc:Fallback xmlns="">
      <p:transition spd="slow" advTm="735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254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E6DA3-2D17-4D02-A99D-3B2EAF95EFEC}"/>
              </a:ext>
            </a:extLst>
          </p:cNvPr>
          <p:cNvSpPr>
            <a:spLocks noGrp="1"/>
          </p:cNvSpPr>
          <p:nvPr>
            <p:ph type="title"/>
          </p:nvPr>
        </p:nvSpPr>
        <p:spPr/>
        <p:txBody>
          <a:bodyPr/>
          <a:lstStyle/>
          <a:p>
            <a:pPr algn="ctr"/>
            <a:r>
              <a:rPr lang="en-GB" dirty="0">
                <a:solidFill>
                  <a:srgbClr val="FF7C80"/>
                </a:solidFill>
                <a:latin typeface="Bahnschrift Condensed" panose="020B0502040204020203" pitchFamily="34" charset="0"/>
              </a:rPr>
              <a:t>CHAPTER 24 - CONCLUSION</a:t>
            </a:r>
          </a:p>
        </p:txBody>
      </p:sp>
      <p:sp>
        <p:nvSpPr>
          <p:cNvPr id="4" name="Scroll: Horizontal 3">
            <a:extLst>
              <a:ext uri="{FF2B5EF4-FFF2-40B4-BE49-F238E27FC236}">
                <a16:creationId xmlns:a16="http://schemas.microsoft.com/office/drawing/2014/main" id="{85BFF6D5-2BE5-4BAA-81AE-FC80B04AE746}"/>
              </a:ext>
            </a:extLst>
          </p:cNvPr>
          <p:cNvSpPr/>
          <p:nvPr/>
        </p:nvSpPr>
        <p:spPr>
          <a:xfrm>
            <a:off x="1704109" y="2135197"/>
            <a:ext cx="8749146" cy="3338846"/>
          </a:xfrm>
          <a:prstGeom prst="horizontalScroll">
            <a:avLst/>
          </a:prstGeom>
          <a:solidFill>
            <a:srgbClr val="CC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D4531071-2253-439D-9F03-82BEFC904534}"/>
              </a:ext>
            </a:extLst>
          </p:cNvPr>
          <p:cNvSpPr txBox="1"/>
          <p:nvPr/>
        </p:nvSpPr>
        <p:spPr>
          <a:xfrm>
            <a:off x="2294253" y="2693542"/>
            <a:ext cx="8159002" cy="1938992"/>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FF7C80"/>
                </a:solidFill>
                <a:latin typeface="Bahnschrift Condensed" panose="020B0502040204020203" pitchFamily="34" charset="0"/>
                <a:ea typeface="Cambria Math" panose="02040503050406030204" pitchFamily="18" charset="0"/>
              </a:rPr>
              <a:t>P2P accommodation where people make their  homes or holiday homes available to others, have a lower negative environmental impact.</a:t>
            </a:r>
          </a:p>
          <a:p>
            <a:endParaRPr lang="en-GB" sz="2400" dirty="0">
              <a:solidFill>
                <a:srgbClr val="FF7C80"/>
              </a:solidFill>
              <a:latin typeface="Bahnschrift Condensed" panose="020B0502040204020203" pitchFamily="34" charset="0"/>
              <a:ea typeface="Cambria Math" panose="02040503050406030204" pitchFamily="18" charset="0"/>
            </a:endParaRPr>
          </a:p>
          <a:p>
            <a:pPr marL="342900" indent="-342900">
              <a:buFont typeface="Arial" panose="020B0604020202020204" pitchFamily="34" charset="0"/>
              <a:buChar char="•"/>
            </a:pPr>
            <a:r>
              <a:rPr lang="en-GB" sz="2400" dirty="0">
                <a:solidFill>
                  <a:srgbClr val="FF7C80"/>
                </a:solidFill>
                <a:latin typeface="Bahnschrift Condensed" panose="020B0502040204020203" pitchFamily="34" charset="0"/>
                <a:ea typeface="Cambria Math" panose="02040503050406030204" pitchFamily="18" charset="0"/>
              </a:rPr>
              <a:t>A framework has been proposed that can be used as a guide for guests, hosts, and Airbnb to use to calculate environmental sustainability index.</a:t>
            </a:r>
            <a:endParaRPr lang="en-GB" sz="2000" dirty="0"/>
          </a:p>
        </p:txBody>
      </p:sp>
      <p:pic>
        <p:nvPicPr>
          <p:cNvPr id="5" name="Picture 4">
            <a:extLst>
              <a:ext uri="{FF2B5EF4-FFF2-40B4-BE49-F238E27FC236}">
                <a16:creationId xmlns:a16="http://schemas.microsoft.com/office/drawing/2014/main" id="{F003387F-E633-4A7A-BCF2-979BFA502B76}"/>
              </a:ext>
            </a:extLst>
          </p:cNvPr>
          <p:cNvPicPr>
            <a:picLocks noChangeAspect="1"/>
          </p:cNvPicPr>
          <p:nvPr/>
        </p:nvPicPr>
        <p:blipFill>
          <a:blip r:embed="rId5"/>
          <a:stretch>
            <a:fillRect/>
          </a:stretch>
        </p:blipFill>
        <p:spPr>
          <a:xfrm>
            <a:off x="768927" y="440362"/>
            <a:ext cx="2584928" cy="1694835"/>
          </a:xfrm>
          <a:prstGeom prst="rect">
            <a:avLst/>
          </a:prstGeom>
        </p:spPr>
      </p:pic>
      <p:pic>
        <p:nvPicPr>
          <p:cNvPr id="6" name="Picture 5">
            <a:extLst>
              <a:ext uri="{FF2B5EF4-FFF2-40B4-BE49-F238E27FC236}">
                <a16:creationId xmlns:a16="http://schemas.microsoft.com/office/drawing/2014/main" id="{73E0ED36-247C-4EA9-8147-2C46DE9B8EDE}"/>
              </a:ext>
            </a:extLst>
          </p:cNvPr>
          <p:cNvPicPr>
            <a:picLocks noChangeAspect="1"/>
          </p:cNvPicPr>
          <p:nvPr/>
        </p:nvPicPr>
        <p:blipFill>
          <a:blip r:embed="rId5"/>
          <a:stretch>
            <a:fillRect/>
          </a:stretch>
        </p:blipFill>
        <p:spPr>
          <a:xfrm flipH="1">
            <a:off x="8803509" y="440362"/>
            <a:ext cx="2584928" cy="1694835"/>
          </a:xfrm>
          <a:prstGeom prst="rect">
            <a:avLst/>
          </a:prstGeom>
        </p:spPr>
      </p:pic>
      <p:pic>
        <p:nvPicPr>
          <p:cNvPr id="9" name="Slide 11">
            <a:hlinkClick r:id="" action="ppaction://media"/>
            <a:extLst>
              <a:ext uri="{FF2B5EF4-FFF2-40B4-BE49-F238E27FC236}">
                <a16:creationId xmlns:a16="http://schemas.microsoft.com/office/drawing/2014/main" id="{61541286-877C-4FBF-A6CD-9C25223DF40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54227" y="5808038"/>
            <a:ext cx="609600" cy="609600"/>
          </a:xfrm>
          <a:prstGeom prst="rect">
            <a:avLst/>
          </a:prstGeom>
        </p:spPr>
      </p:pic>
    </p:spTree>
    <p:extLst>
      <p:ext uri="{BB962C8B-B14F-4D97-AF65-F5344CB8AC3E}">
        <p14:creationId xmlns:p14="http://schemas.microsoft.com/office/powerpoint/2010/main" val="3334340265"/>
      </p:ext>
    </p:extLst>
  </p:cSld>
  <p:clrMapOvr>
    <a:masterClrMapping/>
  </p:clrMapOvr>
  <mc:AlternateContent xmlns:mc="http://schemas.openxmlformats.org/markup-compatibility/2006" xmlns:p14="http://schemas.microsoft.com/office/powerpoint/2010/main">
    <mc:Choice Requires="p14">
      <p:transition spd="slow" p14:dur="2000" advTm="25328"/>
    </mc:Choice>
    <mc:Fallback xmlns="">
      <p:transition spd="slow" advTm="25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98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44B590A-534A-411B-B247-235FB9436C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7E50A45-615B-4641-BF62-3FB284839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a:extLst>
              <a:ext uri="{FF2B5EF4-FFF2-40B4-BE49-F238E27FC236}">
                <a16:creationId xmlns:a16="http://schemas.microsoft.com/office/drawing/2014/main" id="{D9DC1F1B-F349-4F88-9CA9-096A640789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3B728275-7DE3-4C6A-8CFD-1631240963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1"/>
            <a:ext cx="11724640" cy="3775544"/>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AA4BB829-F574-4431-B797-1935485B3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74" y="4019384"/>
            <a:ext cx="11812905" cy="27147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with low confidence">
            <a:extLst>
              <a:ext uri="{FF2B5EF4-FFF2-40B4-BE49-F238E27FC236}">
                <a16:creationId xmlns:a16="http://schemas.microsoft.com/office/drawing/2014/main" id="{DE8C0899-B550-45D4-AD47-C585E10F6400}"/>
              </a:ext>
            </a:extLst>
          </p:cNvPr>
          <p:cNvPicPr>
            <a:picLocks noChangeAspect="1"/>
          </p:cNvPicPr>
          <p:nvPr/>
        </p:nvPicPr>
        <p:blipFill>
          <a:blip r:embed="rId5"/>
          <a:stretch>
            <a:fillRect/>
          </a:stretch>
        </p:blipFill>
        <p:spPr>
          <a:xfrm>
            <a:off x="6462501" y="708305"/>
            <a:ext cx="4652646" cy="3047483"/>
          </a:xfrm>
          <a:prstGeom prst="rect">
            <a:avLst/>
          </a:prstGeom>
        </p:spPr>
      </p:pic>
      <p:cxnSp>
        <p:nvCxnSpPr>
          <p:cNvPr id="21" name="Straight Connector 20">
            <a:extLst>
              <a:ext uri="{FF2B5EF4-FFF2-40B4-BE49-F238E27FC236}">
                <a16:creationId xmlns:a16="http://schemas.microsoft.com/office/drawing/2014/main" id="{C5D89CCA-32CA-4711-85FA-FCE448352A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81200" y="5462458"/>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EAD13F-EEB9-4A53-BA87-DB876EE08243}"/>
              </a:ext>
            </a:extLst>
          </p:cNvPr>
          <p:cNvSpPr>
            <a:spLocks noGrp="1"/>
          </p:cNvSpPr>
          <p:nvPr>
            <p:ph type="title"/>
          </p:nvPr>
        </p:nvSpPr>
        <p:spPr>
          <a:xfrm>
            <a:off x="1109980" y="4208424"/>
            <a:ext cx="9966960" cy="1325880"/>
          </a:xfrm>
        </p:spPr>
        <p:txBody>
          <a:bodyPr vert="horz" lIns="91440" tIns="45720" rIns="91440" bIns="45720" rtlCol="0" anchor="b">
            <a:normAutofit/>
          </a:bodyPr>
          <a:lstStyle/>
          <a:p>
            <a:pPr algn="ctr">
              <a:lnSpc>
                <a:spcPct val="85000"/>
              </a:lnSpc>
            </a:pPr>
            <a:r>
              <a:rPr lang="en-US" sz="5100" b="1" cap="all">
                <a:ln w="15875">
                  <a:solidFill>
                    <a:schemeClr val="accent1"/>
                  </a:solidFill>
                </a:ln>
                <a:solidFill>
                  <a:srgbClr val="FFFFFF"/>
                </a:solidFill>
                <a:effectLst>
                  <a:outerShdw dist="38100" dir="2700000" algn="tl" rotWithShape="0">
                    <a:srgbClr val="DF5327"/>
                  </a:outerShdw>
                </a:effectLst>
                <a:ea typeface="+mn-ea"/>
                <a:cs typeface="+mn-cs"/>
              </a:rPr>
              <a:t>Conclusion of Presentation </a:t>
            </a:r>
          </a:p>
        </p:txBody>
      </p:sp>
      <p:sp>
        <p:nvSpPr>
          <p:cNvPr id="23" name="Rectangle 22">
            <a:extLst>
              <a:ext uri="{FF2B5EF4-FFF2-40B4-BE49-F238E27FC236}">
                <a16:creationId xmlns:a16="http://schemas.microsoft.com/office/drawing/2014/main" id="{25253474-AD1D-4A64-8AA9-11BB6049F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pic>
        <p:nvPicPr>
          <p:cNvPr id="4" name="Picture 3" descr="Icon&#10;&#10;Description automatically generated with low confidence">
            <a:extLst>
              <a:ext uri="{FF2B5EF4-FFF2-40B4-BE49-F238E27FC236}">
                <a16:creationId xmlns:a16="http://schemas.microsoft.com/office/drawing/2014/main" id="{9493D2B5-3118-4E47-A22C-4879806B8665}"/>
              </a:ext>
            </a:extLst>
          </p:cNvPr>
          <p:cNvPicPr>
            <a:picLocks noChangeAspect="1"/>
          </p:cNvPicPr>
          <p:nvPr/>
        </p:nvPicPr>
        <p:blipFill>
          <a:blip r:embed="rId6"/>
          <a:stretch>
            <a:fillRect/>
          </a:stretch>
        </p:blipFill>
        <p:spPr>
          <a:xfrm>
            <a:off x="1002954" y="728472"/>
            <a:ext cx="4628091" cy="3027316"/>
          </a:xfrm>
          <a:prstGeom prst="rect">
            <a:avLst/>
          </a:prstGeom>
        </p:spPr>
      </p:pic>
      <p:pic>
        <p:nvPicPr>
          <p:cNvPr id="7" name="Slide 12">
            <a:hlinkClick r:id="" action="ppaction://media"/>
            <a:extLst>
              <a:ext uri="{FF2B5EF4-FFF2-40B4-BE49-F238E27FC236}">
                <a16:creationId xmlns:a16="http://schemas.microsoft.com/office/drawing/2014/main" id="{7C059248-2747-41AD-8619-75B133E3DCE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31139" y="6004559"/>
            <a:ext cx="609600" cy="609600"/>
          </a:xfrm>
          <a:prstGeom prst="rect">
            <a:avLst/>
          </a:prstGeom>
        </p:spPr>
      </p:pic>
    </p:spTree>
    <p:extLst>
      <p:ext uri="{BB962C8B-B14F-4D97-AF65-F5344CB8AC3E}">
        <p14:creationId xmlns:p14="http://schemas.microsoft.com/office/powerpoint/2010/main" val="1604350223"/>
      </p:ext>
    </p:extLst>
  </p:cSld>
  <p:clrMapOvr>
    <a:masterClrMapping/>
  </p:clrMapOvr>
  <mc:AlternateContent xmlns:mc="http://schemas.openxmlformats.org/markup-compatibility/2006" xmlns:p14="http://schemas.microsoft.com/office/powerpoint/2010/main">
    <mc:Choice Requires="p14">
      <p:transition spd="slow" p14:dur="2000" advTm="23907"/>
    </mc:Choice>
    <mc:Fallback xmlns="">
      <p:transition spd="slow" advTm="239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51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6BC42-5340-4624-BE69-8B28AC6CD25F}"/>
              </a:ext>
            </a:extLst>
          </p:cNvPr>
          <p:cNvSpPr>
            <a:spLocks noGrp="1"/>
          </p:cNvSpPr>
          <p:nvPr>
            <p:ph type="title"/>
          </p:nvPr>
        </p:nvSpPr>
        <p:spPr>
          <a:xfrm>
            <a:off x="1158240" y="2588029"/>
            <a:ext cx="9875520" cy="1356360"/>
          </a:xfrm>
        </p:spPr>
        <p:txBody>
          <a:bodyPr>
            <a:normAutofit fontScale="90000"/>
          </a:bodyPr>
          <a:lstStyle/>
          <a:p>
            <a:r>
              <a:rPr lang="en-GB" sz="9600" dirty="0">
                <a:solidFill>
                  <a:srgbClr val="FFC000"/>
                </a:solidFill>
                <a:latin typeface="Bahnschrift Condensed" panose="020B0502040204020203" pitchFamily="34" charset="0"/>
              </a:rPr>
              <a:t>Thankyou for Listening !</a:t>
            </a:r>
          </a:p>
        </p:txBody>
      </p:sp>
      <p:pic>
        <p:nvPicPr>
          <p:cNvPr id="4" name="Slide 13">
            <a:hlinkClick r:id="" action="ppaction://media"/>
            <a:extLst>
              <a:ext uri="{FF2B5EF4-FFF2-40B4-BE49-F238E27FC236}">
                <a16:creationId xmlns:a16="http://schemas.microsoft.com/office/drawing/2014/main" id="{00165BCC-4297-45A6-AAB5-0396AD290DE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40724" y="5731475"/>
            <a:ext cx="609600" cy="609600"/>
          </a:xfrm>
          <a:prstGeom prst="rect">
            <a:avLst/>
          </a:prstGeom>
        </p:spPr>
      </p:pic>
    </p:spTree>
    <p:extLst>
      <p:ext uri="{BB962C8B-B14F-4D97-AF65-F5344CB8AC3E}">
        <p14:creationId xmlns:p14="http://schemas.microsoft.com/office/powerpoint/2010/main" val="2186592856"/>
      </p:ext>
    </p:extLst>
  </p:cSld>
  <p:clrMapOvr>
    <a:masterClrMapping/>
  </p:clrMapOvr>
  <mc:AlternateContent xmlns:mc="http://schemas.openxmlformats.org/markup-compatibility/2006" xmlns:p14="http://schemas.microsoft.com/office/powerpoint/2010/main">
    <mc:Choice Requires="p14">
      <p:transition spd="slow" p14:dur="2000" advTm="13479"/>
    </mc:Choice>
    <mc:Fallback xmlns="">
      <p:transition spd="slow" advTm="13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A7579-A23E-44AA-BFFB-3310DAD04125}"/>
              </a:ext>
            </a:extLst>
          </p:cNvPr>
          <p:cNvSpPr>
            <a:spLocks noGrp="1"/>
          </p:cNvSpPr>
          <p:nvPr>
            <p:ph type="title"/>
          </p:nvPr>
        </p:nvSpPr>
        <p:spPr>
          <a:xfrm>
            <a:off x="261851" y="-188422"/>
            <a:ext cx="9875520" cy="1356360"/>
          </a:xfrm>
        </p:spPr>
        <p:txBody>
          <a:bodyPr>
            <a:normAutofit/>
          </a:bodyPr>
          <a:lstStyle/>
          <a:p>
            <a:r>
              <a:rPr lang="en-GB" sz="3200" b="1" dirty="0"/>
              <a:t>References:</a:t>
            </a:r>
          </a:p>
        </p:txBody>
      </p:sp>
      <p:sp>
        <p:nvSpPr>
          <p:cNvPr id="3" name="Content Placeholder 2">
            <a:extLst>
              <a:ext uri="{FF2B5EF4-FFF2-40B4-BE49-F238E27FC236}">
                <a16:creationId xmlns:a16="http://schemas.microsoft.com/office/drawing/2014/main" id="{5B702C05-3968-4539-A4BB-92DCC197B075}"/>
              </a:ext>
            </a:extLst>
          </p:cNvPr>
          <p:cNvSpPr>
            <a:spLocks noGrp="1"/>
          </p:cNvSpPr>
          <p:nvPr>
            <p:ph idx="1"/>
          </p:nvPr>
        </p:nvSpPr>
        <p:spPr>
          <a:xfrm>
            <a:off x="399011" y="681644"/>
            <a:ext cx="11531137" cy="6001789"/>
          </a:xfrm>
        </p:spPr>
        <p:txBody>
          <a:bodyPr>
            <a:normAutofit fontScale="85000" lnSpcReduction="10000"/>
          </a:bodyPr>
          <a:lstStyle/>
          <a:p>
            <a:pPr marL="45720" indent="0">
              <a:buNone/>
            </a:pPr>
            <a:r>
              <a:rPr lang="en-GB" sz="1400" dirty="0"/>
              <a:t>(</a:t>
            </a:r>
            <a:r>
              <a:rPr lang="en-GB" sz="1400" dirty="0" err="1"/>
              <a:t>Dolnicar</a:t>
            </a:r>
            <a:r>
              <a:rPr lang="en-GB" sz="1400" dirty="0"/>
              <a:t> S. (2017) Chapter 1 – Unique Features of Peer-to-Peer Accommodation Networks)</a:t>
            </a:r>
          </a:p>
          <a:p>
            <a:pPr marL="45720" indent="0">
              <a:buNone/>
            </a:pPr>
            <a:r>
              <a:rPr lang="en-GB" sz="1400" dirty="0"/>
              <a:t>(James Chen, p1, 2021).</a:t>
            </a:r>
          </a:p>
          <a:p>
            <a:pPr marL="45720" indent="0">
              <a:buNone/>
            </a:pPr>
            <a:r>
              <a:rPr lang="en-GB" sz="1400" dirty="0"/>
              <a:t>(Lamberton and Rose,  2012) </a:t>
            </a:r>
          </a:p>
          <a:p>
            <a:pPr marL="45720" indent="0">
              <a:buNone/>
            </a:pPr>
            <a:r>
              <a:rPr lang="en-GB" sz="1400" dirty="0"/>
              <a:t>2021 Airbnb, Inc.</a:t>
            </a:r>
          </a:p>
          <a:p>
            <a:pPr marL="45720" indent="0">
              <a:buNone/>
            </a:pPr>
            <a:r>
              <a:rPr lang="en-GB" sz="1400" dirty="0"/>
              <a:t> 2021 Gartner, Inc. </a:t>
            </a:r>
          </a:p>
          <a:p>
            <a:pPr marL="45720" indent="0">
              <a:buNone/>
            </a:pPr>
            <a:r>
              <a:rPr lang="en-GB" sz="1400" dirty="0"/>
              <a:t>Airbnb,2017a</a:t>
            </a:r>
          </a:p>
          <a:p>
            <a:pPr marL="45720" indent="0">
              <a:buNone/>
            </a:pPr>
            <a:r>
              <a:rPr lang="en-GB" sz="1400" dirty="0" err="1"/>
              <a:t>Becken</a:t>
            </a:r>
            <a:r>
              <a:rPr lang="en-GB" sz="1400" dirty="0"/>
              <a:t>, S., Frampton, C., and Simmons, D.G. (2001) Energy consumption patterns in the accommodation sector—the New Zealand case, Ecological economics, 39 (3), 371–386</a:t>
            </a:r>
          </a:p>
          <a:p>
            <a:pPr marL="45720" indent="0">
              <a:buNone/>
            </a:pPr>
            <a:r>
              <a:rPr lang="en-GB" sz="1400" dirty="0"/>
              <a:t> Cleantech Group (2014) Environmental impact of home sharing: Phase 1 report. A report prepared for Airbnb, retrieved on April 31, 2016 from https://www.airbnbaction.com/wp-content/uploads/2016/10/Cleanteach_ Airbnb-Environmental-Impact-Report.pdf.</a:t>
            </a:r>
          </a:p>
          <a:p>
            <a:pPr marL="45720" indent="0">
              <a:buNone/>
            </a:pPr>
            <a:r>
              <a:rPr lang="en-GB" sz="1400" dirty="0" err="1"/>
              <a:t>Dolnicar</a:t>
            </a:r>
            <a:r>
              <a:rPr lang="en-GB" sz="1400" dirty="0"/>
              <a:t>, S. (2017) Chapter 1 – Unique Features of Peer-to-Peer Accommodation Networks, in S. </a:t>
            </a:r>
            <a:r>
              <a:rPr lang="en-GB" sz="1400" dirty="0" err="1"/>
              <a:t>Dolnicar</a:t>
            </a:r>
            <a:r>
              <a:rPr lang="en-GB" sz="1400" dirty="0"/>
              <a:t>, Peer-to-Peer Accommodation Networks: Pushing the boundaries, Oxford: Goodfellow Publishers, pp. 1–14, https://dx.doi. org/10.23912/9781911396512-3599 </a:t>
            </a:r>
          </a:p>
          <a:p>
            <a:pPr marL="45720" indent="0">
              <a:buNone/>
            </a:pPr>
            <a:r>
              <a:rPr lang="en-GB" sz="1400" dirty="0"/>
              <a:t> Getz, D. and Page, S. (2016) Progress and prospects for event tourism research, Tourism Management, 52, 593–631.</a:t>
            </a:r>
          </a:p>
          <a:p>
            <a:pPr marL="45720" indent="0">
              <a:buNone/>
            </a:pPr>
            <a:r>
              <a:rPr lang="en-GB" sz="1400" dirty="0" err="1"/>
              <a:t>Gössling</a:t>
            </a:r>
            <a:r>
              <a:rPr lang="en-GB" sz="1400" dirty="0"/>
              <a:t>, S. (2002) Global environmental consequences of tourism, Global Environmental Change, 12 (4), 283–302.</a:t>
            </a:r>
          </a:p>
          <a:p>
            <a:pPr marL="45720" indent="0">
              <a:buNone/>
            </a:pPr>
            <a:r>
              <a:rPr lang="en-GB" sz="1400" dirty="0" err="1"/>
              <a:t>Gössling</a:t>
            </a:r>
            <a:r>
              <a:rPr lang="en-GB" sz="1400" dirty="0"/>
              <a:t>, S. (2015) New performance indicators for water management in tourism, Tourism Management, 46, 233–244.</a:t>
            </a:r>
          </a:p>
          <a:p>
            <a:pPr marL="45720" indent="0">
              <a:buNone/>
            </a:pPr>
            <a:r>
              <a:rPr lang="en-GB" sz="1400" dirty="0" err="1"/>
              <a:t>Gössling</a:t>
            </a:r>
            <a:r>
              <a:rPr lang="en-GB" sz="1400" dirty="0"/>
              <a:t>, S. and </a:t>
            </a:r>
            <a:r>
              <a:rPr lang="en-GB" sz="1400" dirty="0" err="1"/>
              <a:t>Peeters</a:t>
            </a:r>
            <a:r>
              <a:rPr lang="en-GB" sz="1400" dirty="0"/>
              <a:t>, P. (2015) Assessing tourism’s global environmental impact 1900–2050, Journal of Sustainable Tourism, 23 (5), 639–659</a:t>
            </a:r>
          </a:p>
          <a:p>
            <a:pPr marL="45720" indent="0">
              <a:buNone/>
            </a:pPr>
            <a:r>
              <a:rPr lang="en-GB" sz="1400" dirty="0"/>
              <a:t>Stern, J. (2010) </a:t>
            </a:r>
            <a:r>
              <a:rPr lang="en-GB" sz="1400" dirty="0" err="1"/>
              <a:t>AirBnb</a:t>
            </a:r>
            <a:r>
              <a:rPr lang="en-GB" sz="1400" dirty="0"/>
              <a:t> benefits from social proof theory, retrieved on August 24 2017 from http://josephstern.com/wp-content/uploads/2010/10/SocialProof-Theory-Paper.pdf.</a:t>
            </a:r>
          </a:p>
          <a:p>
            <a:pPr marL="45720" indent="0">
              <a:buNone/>
            </a:pPr>
            <a:r>
              <a:rPr lang="en-GB" sz="1400" dirty="0"/>
              <a:t> The Investopedia Team, Sharing Economy pp1 (October 03, 2020)</a:t>
            </a:r>
          </a:p>
          <a:p>
            <a:pPr marL="45720" indent="0">
              <a:buNone/>
            </a:pPr>
            <a:r>
              <a:rPr lang="en-GB" sz="1400" dirty="0"/>
              <a:t>UNWTO and UNEP (2008) Climate change and tourism: Responding to global challenges, retrieved on July 31, 2017 from http://sdt.unwto.org/ sites/all/files/</a:t>
            </a:r>
            <a:r>
              <a:rPr lang="en-GB" sz="1400" dirty="0" err="1"/>
              <a:t>docpdf</a:t>
            </a:r>
            <a:r>
              <a:rPr lang="en-GB" sz="1400" dirty="0"/>
              <a:t>/climate2008.pdf.</a:t>
            </a:r>
          </a:p>
          <a:p>
            <a:pPr marL="45720" indent="0">
              <a:buNone/>
            </a:pPr>
            <a:r>
              <a:rPr lang="en-GB" sz="1400" dirty="0" err="1"/>
              <a:t>Yannopoulou</a:t>
            </a:r>
            <a:r>
              <a:rPr lang="en-GB" sz="1400" dirty="0"/>
              <a:t>, N., </a:t>
            </a:r>
            <a:r>
              <a:rPr lang="en-GB" sz="1400" dirty="0" err="1"/>
              <a:t>Moufahim</a:t>
            </a:r>
            <a:r>
              <a:rPr lang="en-GB" sz="1400" dirty="0"/>
              <a:t>, M., and </a:t>
            </a:r>
            <a:r>
              <a:rPr lang="en-GB" sz="1400" dirty="0" err="1"/>
              <a:t>Bian</a:t>
            </a:r>
            <a:r>
              <a:rPr lang="en-GB" sz="1400" dirty="0"/>
              <a:t>, X. (2013) User-generated brands and social media: Couchsurfing and </a:t>
            </a:r>
            <a:r>
              <a:rPr lang="en-GB" sz="1400" dirty="0" err="1"/>
              <a:t>AirBnb</a:t>
            </a:r>
            <a:r>
              <a:rPr lang="en-GB" sz="1400" dirty="0"/>
              <a:t>, Contemporary Management Research, 9(1), 85-90.</a:t>
            </a:r>
          </a:p>
          <a:p>
            <a:endParaRPr lang="en-GB" sz="1000" dirty="0"/>
          </a:p>
          <a:p>
            <a:endParaRPr lang="en-GB" sz="1000" dirty="0"/>
          </a:p>
          <a:p>
            <a:endParaRPr lang="en-GB" sz="1000" dirty="0"/>
          </a:p>
          <a:p>
            <a:endParaRPr lang="en-GB" sz="1000" dirty="0"/>
          </a:p>
        </p:txBody>
      </p:sp>
    </p:spTree>
    <p:extLst>
      <p:ext uri="{BB962C8B-B14F-4D97-AF65-F5344CB8AC3E}">
        <p14:creationId xmlns:p14="http://schemas.microsoft.com/office/powerpoint/2010/main" val="2971131689"/>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467D266DF7D29488C599703B2EBBD01" ma:contentTypeVersion="7" ma:contentTypeDescription="Create a new document." ma:contentTypeScope="" ma:versionID="01b5e212cb6bbb6fbcc0170e8344b0f8">
  <xsd:schema xmlns:xsd="http://www.w3.org/2001/XMLSchema" xmlns:xs="http://www.w3.org/2001/XMLSchema" xmlns:p="http://schemas.microsoft.com/office/2006/metadata/properties" xmlns:ns3="9d0d5cce-d4dc-4043-8325-c992d2f588cd" xmlns:ns4="39a888ec-cc75-402e-856f-ff68cc5460ab" targetNamespace="http://schemas.microsoft.com/office/2006/metadata/properties" ma:root="true" ma:fieldsID="a202b1355557f05ee38f01948c5fcaca" ns3:_="" ns4:_="">
    <xsd:import namespace="9d0d5cce-d4dc-4043-8325-c992d2f588cd"/>
    <xsd:import namespace="39a888ec-cc75-402e-856f-ff68cc5460a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0d5cce-d4dc-4043-8325-c992d2f588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a888ec-cc75-402e-856f-ff68cc5460a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9d0d5cce-d4dc-4043-8325-c992d2f588cd" xsi:nil="true"/>
  </documentManagement>
</p:properties>
</file>

<file path=customXml/itemProps1.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2.xml><?xml version="1.0" encoding="utf-8"?>
<ds:datastoreItem xmlns:ds="http://schemas.openxmlformats.org/officeDocument/2006/customXml" ds:itemID="{9EEA68AE-2744-4425-881C-F16A030551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0d5cce-d4dc-4043-8325-c992d2f588cd"/>
    <ds:schemaRef ds:uri="39a888ec-cc75-402e-856f-ff68cc5460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F3CD65D-61A5-43C9-A837-6EC73C7DA8AB}">
  <ds:schemaRefs>
    <ds:schemaRef ds:uri="http://purl.org/dc/terms/"/>
    <ds:schemaRef ds:uri="9d0d5cce-d4dc-4043-8325-c992d2f588cd"/>
    <ds:schemaRef ds:uri="http://schemas.microsoft.com/office/2006/documentManagement/types"/>
    <ds:schemaRef ds:uri="http://schemas.microsoft.com/office/infopath/2007/PartnerControls"/>
    <ds:schemaRef ds:uri="http://purl.org/dc/elements/1.1/"/>
    <ds:schemaRef ds:uri="http://schemas.microsoft.com/office/2006/metadata/properties"/>
    <ds:schemaRef ds:uri="39a888ec-cc75-402e-856f-ff68cc5460ab"/>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Basis</Template>
  <TotalTime>4119</TotalTime>
  <Words>3925</Words>
  <Application>Microsoft Office PowerPoint</Application>
  <PresentationFormat>Widescreen</PresentationFormat>
  <Paragraphs>189</Paragraphs>
  <Slides>14</Slides>
  <Notes>13</Notes>
  <HiddenSlides>0</HiddenSlides>
  <MMClips>13</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Bahnschrift Condensed</vt:lpstr>
      <vt:lpstr>Bahnschrift SemiBold Condensed</vt:lpstr>
      <vt:lpstr>Bahnschrift SemiLight Condensed</vt:lpstr>
      <vt:lpstr>Calibri</vt:lpstr>
      <vt:lpstr>Cambria Math</vt:lpstr>
      <vt:lpstr>Corbel</vt:lpstr>
      <vt:lpstr>Courier New</vt:lpstr>
      <vt:lpstr>Wingdings</vt:lpstr>
      <vt:lpstr>Basis</vt:lpstr>
      <vt:lpstr>Digital Business ‘Airbnb’ </vt:lpstr>
      <vt:lpstr>P   U   R   P   O   S   E</vt:lpstr>
      <vt:lpstr>O   v   e    r    v    i    e    w </vt:lpstr>
      <vt:lpstr>PowerPoint Presentation</vt:lpstr>
      <vt:lpstr>PowerPoint Presentation</vt:lpstr>
      <vt:lpstr>CHAPTER 1 - CONCLUSION</vt:lpstr>
      <vt:lpstr>S  h  a  r  i  n  g    E  c  o  n  o  m  y  Events generate tourism activity and, with it, tourism revenue and employment opportunities for the local population. </vt:lpstr>
      <vt:lpstr>CHAPTER 10 - CONCLUSION</vt:lpstr>
      <vt:lpstr>S  h  a  r  i  n  g    E  c  o  n  o  m  y  Encouraging hosts to be proactive in making recommendations to guests on how they can keep their environmental footprint to a minimum. </vt:lpstr>
      <vt:lpstr>PowerPoint Presentation</vt:lpstr>
      <vt:lpstr>CHAPTER 24 - CONCLUSION</vt:lpstr>
      <vt:lpstr>Conclusion of Presentation </vt:lpstr>
      <vt:lpstr>Thankyou for Listening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Business ‘Airbnb’ </dc:title>
  <dc:creator>Jasmine Thomas (1902630)</dc:creator>
  <cp:lastModifiedBy>Jasmine</cp:lastModifiedBy>
  <cp:revision>45</cp:revision>
  <dcterms:created xsi:type="dcterms:W3CDTF">2021-12-13T21:40:34Z</dcterms:created>
  <dcterms:modified xsi:type="dcterms:W3CDTF">2021-12-20T01:48:08Z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0x0101008467D266DF7D29488C599703B2EBBD01</vt:lpwstr>
  </property>
</Properties>
</file>