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68" r:id="rId3"/>
    <p:sldId id="257" r:id="rId4"/>
    <p:sldId id="258" r:id="rId5"/>
    <p:sldId id="259" r:id="rId6"/>
    <p:sldId id="260" r:id="rId7"/>
    <p:sldId id="261" r:id="rId8"/>
    <p:sldId id="262" r:id="rId9"/>
    <p:sldId id="263" r:id="rId10"/>
    <p:sldId id="264" r:id="rId11"/>
    <p:sldId id="265" r:id="rId12"/>
    <p:sldId id="266" r:id="rId13"/>
    <p:sldId id="269" r:id="rId14"/>
    <p:sldId id="267"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84841" autoAdjust="0"/>
  </p:normalViewPr>
  <p:slideViewPr>
    <p:cSldViewPr snapToGrid="0">
      <p:cViewPr varScale="1">
        <p:scale>
          <a:sx n="97" d="100"/>
          <a:sy n="97" d="100"/>
        </p:scale>
        <p:origin x="105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1F096D0-2F7D-43F0-9F73-BD3DC4B80BE1}" type="datetimeFigureOut">
              <a:rPr lang="en-GB" smtClean="0"/>
              <a:t>18/11/2020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0C8E38-61D8-41A0-9639-47384CA6B627}" type="slidenum">
              <a:rPr lang="en-GB" smtClean="0"/>
              <a:t>‹#›</a:t>
            </a:fld>
            <a:endParaRPr lang="en-GB"/>
          </a:p>
        </p:txBody>
      </p:sp>
    </p:spTree>
    <p:extLst>
      <p:ext uri="{BB962C8B-B14F-4D97-AF65-F5344CB8AC3E}">
        <p14:creationId xmlns:p14="http://schemas.microsoft.com/office/powerpoint/2010/main" val="8321542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600" dirty="0"/>
              <a:t>Morning, my name Is Brogan and today I will be discussing Erikson’s Psychosocial Development Theory. </a:t>
            </a:r>
          </a:p>
          <a:p>
            <a:r>
              <a:rPr lang="en-GB" sz="1600" dirty="0"/>
              <a:t>Throughout the presentation I will be discussing my understanding of this theory through its meaning, assumptions, history stages and the importance it has with life span development.</a:t>
            </a:r>
          </a:p>
          <a:p>
            <a:r>
              <a:rPr lang="en-GB" sz="1600" dirty="0"/>
              <a:t>I’ll also be discussing my opinion on the theory, your opinion on the theory and the theories strengths and weaknesses. </a:t>
            </a:r>
          </a:p>
        </p:txBody>
      </p:sp>
      <p:sp>
        <p:nvSpPr>
          <p:cNvPr id="4" name="Slide Number Placeholder 3"/>
          <p:cNvSpPr>
            <a:spLocks noGrp="1"/>
          </p:cNvSpPr>
          <p:nvPr>
            <p:ph type="sldNum" sz="quarter" idx="5"/>
          </p:nvPr>
        </p:nvSpPr>
        <p:spPr/>
        <p:txBody>
          <a:bodyPr/>
          <a:lstStyle/>
          <a:p>
            <a:fld id="{050C8E38-61D8-41A0-9639-47384CA6B627}" type="slidenum">
              <a:rPr lang="en-GB" smtClean="0"/>
              <a:t>2</a:t>
            </a:fld>
            <a:endParaRPr lang="en-GB"/>
          </a:p>
        </p:txBody>
      </p:sp>
    </p:spTree>
    <p:extLst>
      <p:ext uri="{BB962C8B-B14F-4D97-AF65-F5344CB8AC3E}">
        <p14:creationId xmlns:p14="http://schemas.microsoft.com/office/powerpoint/2010/main" val="9991283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endParaRPr lang="en-GB" dirty="0"/>
          </a:p>
          <a:p>
            <a:r>
              <a:rPr lang="en-GB" dirty="0"/>
              <a:t> </a:t>
            </a:r>
          </a:p>
        </p:txBody>
      </p:sp>
      <p:sp>
        <p:nvSpPr>
          <p:cNvPr id="4" name="Slide Number Placeholder 3"/>
          <p:cNvSpPr>
            <a:spLocks noGrp="1"/>
          </p:cNvSpPr>
          <p:nvPr>
            <p:ph type="sldNum" sz="quarter" idx="5"/>
          </p:nvPr>
        </p:nvSpPr>
        <p:spPr/>
        <p:txBody>
          <a:bodyPr/>
          <a:lstStyle/>
          <a:p>
            <a:fld id="{050C8E38-61D8-41A0-9639-47384CA6B627}" type="slidenum">
              <a:rPr lang="en-GB" smtClean="0"/>
              <a:t>3</a:t>
            </a:fld>
            <a:endParaRPr lang="en-GB"/>
          </a:p>
        </p:txBody>
      </p:sp>
    </p:spTree>
    <p:extLst>
      <p:ext uri="{BB962C8B-B14F-4D97-AF65-F5344CB8AC3E}">
        <p14:creationId xmlns:p14="http://schemas.microsoft.com/office/powerpoint/2010/main" val="37590675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0C8E38-61D8-41A0-9639-47384CA6B627}" type="slidenum">
              <a:rPr lang="en-GB" smtClean="0"/>
              <a:t>4</a:t>
            </a:fld>
            <a:endParaRPr lang="en-GB"/>
          </a:p>
        </p:txBody>
      </p:sp>
    </p:spTree>
    <p:extLst>
      <p:ext uri="{BB962C8B-B14F-4D97-AF65-F5344CB8AC3E}">
        <p14:creationId xmlns:p14="http://schemas.microsoft.com/office/powerpoint/2010/main" val="15207895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0C8E38-61D8-41A0-9639-47384CA6B627}" type="slidenum">
              <a:rPr lang="en-GB" smtClean="0"/>
              <a:t>6</a:t>
            </a:fld>
            <a:endParaRPr lang="en-GB"/>
          </a:p>
        </p:txBody>
      </p:sp>
    </p:spTree>
    <p:extLst>
      <p:ext uri="{BB962C8B-B14F-4D97-AF65-F5344CB8AC3E}">
        <p14:creationId xmlns:p14="http://schemas.microsoft.com/office/powerpoint/2010/main" val="41189365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Stage One - </a:t>
            </a:r>
            <a:r>
              <a:rPr lang="en-GB" sz="1200" b="1" dirty="0">
                <a:solidFill>
                  <a:schemeClr val="tx2"/>
                </a:solidFill>
              </a:rPr>
              <a:t>The main carer need to be reliable and predictable in meeting the infant’s basic needs therefore the infant can form a trusting bond,</a:t>
            </a:r>
          </a:p>
          <a:p>
            <a:r>
              <a:rPr lang="en-GB" sz="1200" b="1" dirty="0">
                <a:solidFill>
                  <a:schemeClr val="tx2"/>
                </a:solidFill>
              </a:rPr>
              <a:t>if this is successful the infant will grow into someone hopeful and trusting. </a:t>
            </a:r>
          </a:p>
          <a:p>
            <a:r>
              <a:rPr lang="en-GB" sz="1200" b="1" dirty="0">
                <a:solidFill>
                  <a:schemeClr val="tx2"/>
                </a:solidFill>
              </a:rPr>
              <a:t>If this stage is not successful, this could indicate that the carer was unreliable and unpredictable and not able to meet the infant’s basic needs meaning that the  trusting relationship was never formed. This could lead to the infant to grow into someone constantly overwhelmed by heightened insecurities and unable to form trusting relationships.</a:t>
            </a:r>
          </a:p>
          <a:p>
            <a:endParaRPr lang="en-GB" dirty="0"/>
          </a:p>
          <a:p>
            <a:r>
              <a:rPr lang="en-GB" dirty="0"/>
              <a:t>Stage two </a:t>
            </a:r>
            <a:r>
              <a:rPr lang="en-GB" sz="1200" b="1" dirty="0">
                <a:solidFill>
                  <a:schemeClr val="tx2"/>
                </a:solidFill>
              </a:rPr>
              <a:t>This stage the infant will rely on actively being encouraged while it explores its physical ability and skill, if the infant is successfully encouraged they could then grow into someone who is confident in their abilities and want to actively take part in tasks and challenges.</a:t>
            </a:r>
          </a:p>
          <a:p>
            <a:r>
              <a:rPr lang="en-GB" sz="1200" b="1" dirty="0">
                <a:solidFill>
                  <a:schemeClr val="tx2"/>
                </a:solidFill>
              </a:rPr>
              <a:t>If not successful, this could mean that instead of being encouraged the infant was not allowed independence to discover it’s physical skills and was instead controlled and criticised. This can then lead to infant to be someone who overly relies on others from its inability to confidentiality trust their own abilities and skills.</a:t>
            </a:r>
          </a:p>
          <a:p>
            <a:endParaRPr lang="en-GB" dirty="0"/>
          </a:p>
          <a:p>
            <a:r>
              <a:rPr lang="en-GB" dirty="0"/>
              <a:t>Stage Three </a:t>
            </a:r>
          </a:p>
          <a:p>
            <a:r>
              <a:rPr lang="en-GB" sz="1200" b="1" dirty="0">
                <a:solidFill>
                  <a:schemeClr val="tx2"/>
                </a:solidFill>
              </a:rPr>
              <a:t>In this stage the child will start to explore its own initiative, it can be through different forms such as playing, sharing, or asking questions. The child will rely on those around to answer the questions and to be encouraged to be in control of their initiative. If successful, this could mean the child is successful in leading others and happy in following their own initiative. </a:t>
            </a:r>
          </a:p>
          <a:p>
            <a:r>
              <a:rPr lang="en-GB" sz="1200" b="1" dirty="0">
                <a:solidFill>
                  <a:schemeClr val="tx2"/>
                </a:solidFill>
              </a:rPr>
              <a:t>If this stage is not successful, it could be from the child many asking too many questions and getting actively shut down or made to feel like a nuisance, what this could mean for the child is that they are unable to  successfully make their own decisions from feeling guilty for wanting to explore their own initiative or may have a  constant fear of getting shut down when they then do act upon own incitive. </a:t>
            </a:r>
          </a:p>
          <a:p>
            <a:endParaRPr lang="en-GB" dirty="0"/>
          </a:p>
        </p:txBody>
      </p:sp>
      <p:sp>
        <p:nvSpPr>
          <p:cNvPr id="4" name="Slide Number Placeholder 3"/>
          <p:cNvSpPr>
            <a:spLocks noGrp="1"/>
          </p:cNvSpPr>
          <p:nvPr>
            <p:ph type="sldNum" sz="quarter" idx="5"/>
          </p:nvPr>
        </p:nvSpPr>
        <p:spPr/>
        <p:txBody>
          <a:bodyPr/>
          <a:lstStyle/>
          <a:p>
            <a:fld id="{050C8E38-61D8-41A0-9639-47384CA6B627}" type="slidenum">
              <a:rPr lang="en-GB" smtClean="0"/>
              <a:t>7</a:t>
            </a:fld>
            <a:endParaRPr lang="en-GB"/>
          </a:p>
        </p:txBody>
      </p:sp>
    </p:spTree>
    <p:extLst>
      <p:ext uri="{BB962C8B-B14F-4D97-AF65-F5344CB8AC3E}">
        <p14:creationId xmlns:p14="http://schemas.microsoft.com/office/powerpoint/2010/main" val="27849172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Stage four - </a:t>
            </a:r>
            <a:r>
              <a:rPr lang="en-GB" sz="1200" b="1" dirty="0">
                <a:solidFill>
                  <a:schemeClr val="bg1"/>
                </a:solidFill>
              </a:rPr>
              <a:t>In this stage the child will start to have the ability to confidently complete tasks, this can be anything such as tasks in school or at home. For this stage to be successful the child will want to feel celebrated and have the approval from parents or those who set the tasks. If this happens what it means for the child is that when growing up will they understand their value to those around them and feel a sense of pride in different achievements.</a:t>
            </a:r>
          </a:p>
          <a:p>
            <a:r>
              <a:rPr lang="en-GB" sz="1200" b="1" dirty="0">
                <a:solidFill>
                  <a:schemeClr val="bg1"/>
                </a:solidFill>
              </a:rPr>
              <a:t>If this stage is not successful, it could mean that instead of being celebrated or gaining approval the individual needs, they are instead compared to other achievements and accomplishments. What this could mean growing up is that the individual has constant feeling of being inferior  when achieving something big or small from the doubts placed in their childhood. </a:t>
            </a:r>
          </a:p>
          <a:p>
            <a:endParaRPr lang="en-GB" dirty="0"/>
          </a:p>
          <a:p>
            <a:r>
              <a:rPr lang="en-GB" dirty="0"/>
              <a:t>Stage five - </a:t>
            </a:r>
            <a:r>
              <a:rPr lang="en-GB" sz="1200" b="1" dirty="0">
                <a:solidFill>
                  <a:schemeClr val="bg1"/>
                </a:solidFill>
              </a:rPr>
              <a:t>In this stage the individual will start to discover their self- image by experimenting through looks, beliefs, values, and other outside influences. For this stage to be successful the individual will grow to be someone happy with their self-image and strongly believe in their own values and beliefs and easily apply them to everyday life. </a:t>
            </a:r>
          </a:p>
          <a:p>
            <a:r>
              <a:rPr lang="en-GB" sz="1200" b="1" dirty="0">
                <a:solidFill>
                  <a:schemeClr val="bg1"/>
                </a:solidFill>
              </a:rPr>
              <a:t>For this stage to be unsuccessful, it means that during  this development the individual was unable to experiment with their self-image or possibly had a identity crisis resulting in not knowing what they wanted to do or who they wanted to be. For the individual for this could mean they grow to be someone who has a poor self-imagine and someone who is unable to confidently believe in their own values and beliefs. </a:t>
            </a:r>
          </a:p>
          <a:p>
            <a:endParaRPr lang="en-GB" dirty="0"/>
          </a:p>
          <a:p>
            <a:r>
              <a:rPr lang="en-GB" dirty="0"/>
              <a:t>Stage six  - </a:t>
            </a:r>
            <a:r>
              <a:rPr lang="en-GB" sz="1200" b="1" dirty="0">
                <a:solidFill>
                  <a:schemeClr val="bg1"/>
                </a:solidFill>
              </a:rPr>
              <a:t>This stage the individual will start to discover what intimate relationships are, they will explore what they need from an intimate relationship or who they can be intimate with. For the individual if this is done successfully this could mean they lead healthy, loving and trusting intimate relationships. </a:t>
            </a:r>
          </a:p>
          <a:p>
            <a:r>
              <a:rPr lang="en-GB" sz="1200" b="1" dirty="0">
                <a:solidFill>
                  <a:schemeClr val="bg1"/>
                </a:solidFill>
              </a:rPr>
              <a:t>If this stage is not successful what this could mean for individual is that they were unable to discover the sort of intimate relationship they need, resulting in the individual becoming  lonely and isolated from lack of discovering intimate relationship.</a:t>
            </a:r>
            <a:endParaRPr lang="en-GB" dirty="0"/>
          </a:p>
        </p:txBody>
      </p:sp>
      <p:sp>
        <p:nvSpPr>
          <p:cNvPr id="4" name="Slide Number Placeholder 3"/>
          <p:cNvSpPr>
            <a:spLocks noGrp="1"/>
          </p:cNvSpPr>
          <p:nvPr>
            <p:ph type="sldNum" sz="quarter" idx="5"/>
          </p:nvPr>
        </p:nvSpPr>
        <p:spPr/>
        <p:txBody>
          <a:bodyPr/>
          <a:lstStyle/>
          <a:p>
            <a:fld id="{050C8E38-61D8-41A0-9639-47384CA6B627}" type="slidenum">
              <a:rPr lang="en-GB" smtClean="0"/>
              <a:t>8</a:t>
            </a:fld>
            <a:endParaRPr lang="en-GB"/>
          </a:p>
        </p:txBody>
      </p:sp>
    </p:spTree>
    <p:extLst>
      <p:ext uri="{BB962C8B-B14F-4D97-AF65-F5344CB8AC3E}">
        <p14:creationId xmlns:p14="http://schemas.microsoft.com/office/powerpoint/2010/main" val="1643518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Stage seven- </a:t>
            </a:r>
            <a:r>
              <a:rPr lang="en-GB" sz="1200" b="1" dirty="0">
                <a:solidFill>
                  <a:schemeClr val="tx2"/>
                </a:solidFill>
              </a:rPr>
              <a:t>In this stage the induvial will actively want to give back, in can be different forms such as teaching future generations, involvement in the community and having successful careers and relationships. If this is successful, the individual will feel a sense of pride that they have achieved something or have feelings of usefulness. </a:t>
            </a:r>
          </a:p>
          <a:p>
            <a:r>
              <a:rPr lang="en-GB" sz="1200" b="1" dirty="0">
                <a:solidFill>
                  <a:schemeClr val="tx2"/>
                </a:solidFill>
              </a:rPr>
              <a:t>If this stage is not successful it could indicate the individual is unsuccessful in different aspects such as in their careers, relationships, and achievements. This means the individual is unmotivated, lazy, and uninvolved in their community or the world around them.</a:t>
            </a:r>
          </a:p>
          <a:p>
            <a:endParaRPr lang="en-GB" sz="1200" b="1" dirty="0">
              <a:solidFill>
                <a:schemeClr val="tx2"/>
              </a:solidFill>
            </a:endParaRPr>
          </a:p>
          <a:p>
            <a:r>
              <a:rPr lang="en-GB" sz="1200" b="1" dirty="0">
                <a:solidFill>
                  <a:schemeClr val="tx2"/>
                </a:solidFill>
              </a:rPr>
              <a:t>Stage eight - This last and final stage is where the induvial has started to slow down in life, giving them more time to reflect and look back. If this is done successfully the individual will have the ability to look back  proudly while reflecting on what they have achieved and even the goals they haven’t in  and have the ability to leave with no regrets and happily to pass wisdom through from own experiences.</a:t>
            </a:r>
          </a:p>
          <a:p>
            <a:r>
              <a:rPr lang="en-GB" sz="1200" b="1" dirty="0">
                <a:solidFill>
                  <a:schemeClr val="tx2"/>
                </a:solidFill>
              </a:rPr>
              <a:t>If this stage is not successful what this could mean for the individual looks back with harsh feelings of despair and are overwhelmed with the goals and achievements they did not achieve. The induvial may live in a constant state or regret or remorse until their last days unsatisfied they didn’t live a fulfilled life. </a:t>
            </a:r>
          </a:p>
          <a:p>
            <a:endParaRPr lang="en-GB" sz="1200" b="1" dirty="0">
              <a:solidFill>
                <a:schemeClr val="tx2"/>
              </a:solidFill>
            </a:endParaRPr>
          </a:p>
          <a:p>
            <a:endParaRPr lang="en-GB" dirty="0"/>
          </a:p>
        </p:txBody>
      </p:sp>
      <p:sp>
        <p:nvSpPr>
          <p:cNvPr id="4" name="Slide Number Placeholder 3"/>
          <p:cNvSpPr>
            <a:spLocks noGrp="1"/>
          </p:cNvSpPr>
          <p:nvPr>
            <p:ph type="sldNum" sz="quarter" idx="5"/>
          </p:nvPr>
        </p:nvSpPr>
        <p:spPr/>
        <p:txBody>
          <a:bodyPr/>
          <a:lstStyle/>
          <a:p>
            <a:fld id="{050C8E38-61D8-41A0-9639-47384CA6B627}" type="slidenum">
              <a:rPr lang="en-GB" smtClean="0"/>
              <a:t>9</a:t>
            </a:fld>
            <a:endParaRPr lang="en-GB"/>
          </a:p>
        </p:txBody>
      </p:sp>
    </p:spTree>
    <p:extLst>
      <p:ext uri="{BB962C8B-B14F-4D97-AF65-F5344CB8AC3E}">
        <p14:creationId xmlns:p14="http://schemas.microsoft.com/office/powerpoint/2010/main" val="36054106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0C8E38-61D8-41A0-9639-47384CA6B627}" type="slidenum">
              <a:rPr lang="en-GB" smtClean="0"/>
              <a:t>10</a:t>
            </a:fld>
            <a:endParaRPr lang="en-GB"/>
          </a:p>
        </p:txBody>
      </p:sp>
    </p:spTree>
    <p:extLst>
      <p:ext uri="{BB962C8B-B14F-4D97-AF65-F5344CB8AC3E}">
        <p14:creationId xmlns:p14="http://schemas.microsoft.com/office/powerpoint/2010/main" val="16424914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Ending my presentation today I hope I have through educated you on the importance of this theory when it comes to lifespan development and enjoyed hearing the history, stages and opinions on the psychosocial theory.</a:t>
            </a:r>
          </a:p>
          <a:p>
            <a:r>
              <a:rPr lang="en-GB" dirty="0"/>
              <a:t>I believe the theory allows us to look more intro each life span development in great detail and helps us understand what we need in order to thrive in that stage of development. It shows that even the smallest support such as encouragement can help us as person such as in stage three initiative vs guilt, encouragement  can lead us to be a person who can happily and confidentially follow their initiative and lead others using it. </a:t>
            </a:r>
          </a:p>
          <a:p>
            <a:r>
              <a:rPr lang="en-GB" dirty="0"/>
              <a:t>Thank-you!</a:t>
            </a:r>
          </a:p>
        </p:txBody>
      </p:sp>
      <p:sp>
        <p:nvSpPr>
          <p:cNvPr id="4" name="Slide Number Placeholder 3"/>
          <p:cNvSpPr>
            <a:spLocks noGrp="1"/>
          </p:cNvSpPr>
          <p:nvPr>
            <p:ph type="sldNum" sz="quarter" idx="5"/>
          </p:nvPr>
        </p:nvSpPr>
        <p:spPr/>
        <p:txBody>
          <a:bodyPr/>
          <a:lstStyle/>
          <a:p>
            <a:fld id="{050C8E38-61D8-41A0-9639-47384CA6B627}" type="slidenum">
              <a:rPr lang="en-GB" smtClean="0"/>
              <a:t>13</a:t>
            </a:fld>
            <a:endParaRPr lang="en-GB"/>
          </a:p>
        </p:txBody>
      </p:sp>
    </p:spTree>
    <p:extLst>
      <p:ext uri="{BB962C8B-B14F-4D97-AF65-F5344CB8AC3E}">
        <p14:creationId xmlns:p14="http://schemas.microsoft.com/office/powerpoint/2010/main" val="16751443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0C8E38-61D8-41A0-9639-47384CA6B627}" type="slidenum">
              <a:rPr lang="en-GB" smtClean="0"/>
              <a:t>14</a:t>
            </a:fld>
            <a:endParaRPr lang="en-GB"/>
          </a:p>
        </p:txBody>
      </p:sp>
    </p:spTree>
    <p:extLst>
      <p:ext uri="{BB962C8B-B14F-4D97-AF65-F5344CB8AC3E}">
        <p14:creationId xmlns:p14="http://schemas.microsoft.com/office/powerpoint/2010/main" val="30851095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280DE0-654C-4767-87DE-9F29664B6D3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C3A75D5-9FEB-46F1-A8C9-FFE36E9EE8F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6207D0D-6EC0-4C8F-B30B-4ACD57DC7F85}"/>
              </a:ext>
            </a:extLst>
          </p:cNvPr>
          <p:cNvSpPr>
            <a:spLocks noGrp="1"/>
          </p:cNvSpPr>
          <p:nvPr>
            <p:ph type="dt" sz="half" idx="10"/>
          </p:nvPr>
        </p:nvSpPr>
        <p:spPr/>
        <p:txBody>
          <a:bodyPr/>
          <a:lstStyle/>
          <a:p>
            <a:fld id="{71253E64-AC8E-4889-878C-D1B87658363E}" type="datetimeFigureOut">
              <a:rPr lang="en-GB" smtClean="0"/>
              <a:t>18/11/2020</a:t>
            </a:fld>
            <a:endParaRPr lang="en-GB"/>
          </a:p>
        </p:txBody>
      </p:sp>
      <p:sp>
        <p:nvSpPr>
          <p:cNvPr id="5" name="Footer Placeholder 4">
            <a:extLst>
              <a:ext uri="{FF2B5EF4-FFF2-40B4-BE49-F238E27FC236}">
                <a16:creationId xmlns:a16="http://schemas.microsoft.com/office/drawing/2014/main" id="{4F3B3FB9-E118-477F-8329-2C87433539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9E9A89-A432-467D-869C-3AA3C06BFD21}"/>
              </a:ext>
            </a:extLst>
          </p:cNvPr>
          <p:cNvSpPr>
            <a:spLocks noGrp="1"/>
          </p:cNvSpPr>
          <p:nvPr>
            <p:ph type="sldNum" sz="quarter" idx="12"/>
          </p:nvPr>
        </p:nvSpPr>
        <p:spPr/>
        <p:txBody>
          <a:bodyPr/>
          <a:lstStyle/>
          <a:p>
            <a:fld id="{23166C69-F402-4104-B910-4C024DB9D965}" type="slidenum">
              <a:rPr lang="en-GB" smtClean="0"/>
              <a:t>‹#›</a:t>
            </a:fld>
            <a:endParaRPr lang="en-GB"/>
          </a:p>
        </p:txBody>
      </p:sp>
    </p:spTree>
    <p:extLst>
      <p:ext uri="{BB962C8B-B14F-4D97-AF65-F5344CB8AC3E}">
        <p14:creationId xmlns:p14="http://schemas.microsoft.com/office/powerpoint/2010/main" val="19114907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3A4FD-88DA-4805-A48F-5BF2FF91274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4D69C49-F8EB-49F5-9C2A-83C55CB9D5F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6F18C7-3328-4A48-AC9E-E743374FB575}"/>
              </a:ext>
            </a:extLst>
          </p:cNvPr>
          <p:cNvSpPr>
            <a:spLocks noGrp="1"/>
          </p:cNvSpPr>
          <p:nvPr>
            <p:ph type="dt" sz="half" idx="10"/>
          </p:nvPr>
        </p:nvSpPr>
        <p:spPr/>
        <p:txBody>
          <a:bodyPr/>
          <a:lstStyle/>
          <a:p>
            <a:fld id="{71253E64-AC8E-4889-878C-D1B87658363E}" type="datetimeFigureOut">
              <a:rPr lang="en-GB" smtClean="0"/>
              <a:t>18/11/2020</a:t>
            </a:fld>
            <a:endParaRPr lang="en-GB"/>
          </a:p>
        </p:txBody>
      </p:sp>
      <p:sp>
        <p:nvSpPr>
          <p:cNvPr id="5" name="Footer Placeholder 4">
            <a:extLst>
              <a:ext uri="{FF2B5EF4-FFF2-40B4-BE49-F238E27FC236}">
                <a16:creationId xmlns:a16="http://schemas.microsoft.com/office/drawing/2014/main" id="{C7DCD796-6873-4935-B8D4-3589560A8D0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5040A7-07D3-4EE9-A5EC-012A3AA3753A}"/>
              </a:ext>
            </a:extLst>
          </p:cNvPr>
          <p:cNvSpPr>
            <a:spLocks noGrp="1"/>
          </p:cNvSpPr>
          <p:nvPr>
            <p:ph type="sldNum" sz="quarter" idx="12"/>
          </p:nvPr>
        </p:nvSpPr>
        <p:spPr/>
        <p:txBody>
          <a:bodyPr/>
          <a:lstStyle/>
          <a:p>
            <a:fld id="{23166C69-F402-4104-B910-4C024DB9D965}" type="slidenum">
              <a:rPr lang="en-GB" smtClean="0"/>
              <a:t>‹#›</a:t>
            </a:fld>
            <a:endParaRPr lang="en-GB"/>
          </a:p>
        </p:txBody>
      </p:sp>
    </p:spTree>
    <p:extLst>
      <p:ext uri="{BB962C8B-B14F-4D97-AF65-F5344CB8AC3E}">
        <p14:creationId xmlns:p14="http://schemas.microsoft.com/office/powerpoint/2010/main" val="22170542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6F4E8-0703-4C05-916E-1AAF40CB469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C57063F-412D-4198-B466-930258804D2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A60966C-FC8E-4028-A6E8-DE266298EBB8}"/>
              </a:ext>
            </a:extLst>
          </p:cNvPr>
          <p:cNvSpPr>
            <a:spLocks noGrp="1"/>
          </p:cNvSpPr>
          <p:nvPr>
            <p:ph type="dt" sz="half" idx="10"/>
          </p:nvPr>
        </p:nvSpPr>
        <p:spPr/>
        <p:txBody>
          <a:bodyPr/>
          <a:lstStyle/>
          <a:p>
            <a:fld id="{71253E64-AC8E-4889-878C-D1B87658363E}" type="datetimeFigureOut">
              <a:rPr lang="en-GB" smtClean="0"/>
              <a:t>18/11/2020</a:t>
            </a:fld>
            <a:endParaRPr lang="en-GB"/>
          </a:p>
        </p:txBody>
      </p:sp>
      <p:sp>
        <p:nvSpPr>
          <p:cNvPr id="5" name="Footer Placeholder 4">
            <a:extLst>
              <a:ext uri="{FF2B5EF4-FFF2-40B4-BE49-F238E27FC236}">
                <a16:creationId xmlns:a16="http://schemas.microsoft.com/office/drawing/2014/main" id="{6227BAEE-87C7-4658-9E84-0BC2CE002E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B3DF14-6C92-4FD1-90FD-FBA24F29E52F}"/>
              </a:ext>
            </a:extLst>
          </p:cNvPr>
          <p:cNvSpPr>
            <a:spLocks noGrp="1"/>
          </p:cNvSpPr>
          <p:nvPr>
            <p:ph type="sldNum" sz="quarter" idx="12"/>
          </p:nvPr>
        </p:nvSpPr>
        <p:spPr/>
        <p:txBody>
          <a:bodyPr/>
          <a:lstStyle/>
          <a:p>
            <a:fld id="{23166C69-F402-4104-B910-4C024DB9D965}" type="slidenum">
              <a:rPr lang="en-GB" smtClean="0"/>
              <a:t>‹#›</a:t>
            </a:fld>
            <a:endParaRPr lang="en-GB"/>
          </a:p>
        </p:txBody>
      </p:sp>
    </p:spTree>
    <p:extLst>
      <p:ext uri="{BB962C8B-B14F-4D97-AF65-F5344CB8AC3E}">
        <p14:creationId xmlns:p14="http://schemas.microsoft.com/office/powerpoint/2010/main" val="12030413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E44A8-55C3-491D-8E4E-6E262124967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BEDA746-911C-410E-AC9A-08B32A42B5C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5542D0C-527A-41E8-BEA9-50339C660E0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1C8E581-F11A-43FC-89CF-829669813FDD}"/>
              </a:ext>
            </a:extLst>
          </p:cNvPr>
          <p:cNvSpPr>
            <a:spLocks noGrp="1"/>
          </p:cNvSpPr>
          <p:nvPr>
            <p:ph type="dt" sz="half" idx="10"/>
          </p:nvPr>
        </p:nvSpPr>
        <p:spPr/>
        <p:txBody>
          <a:bodyPr/>
          <a:lstStyle/>
          <a:p>
            <a:fld id="{71253E64-AC8E-4889-878C-D1B87658363E}" type="datetimeFigureOut">
              <a:rPr lang="en-GB" smtClean="0"/>
              <a:t>18/11/2020</a:t>
            </a:fld>
            <a:endParaRPr lang="en-GB"/>
          </a:p>
        </p:txBody>
      </p:sp>
      <p:sp>
        <p:nvSpPr>
          <p:cNvPr id="6" name="Footer Placeholder 5">
            <a:extLst>
              <a:ext uri="{FF2B5EF4-FFF2-40B4-BE49-F238E27FC236}">
                <a16:creationId xmlns:a16="http://schemas.microsoft.com/office/drawing/2014/main" id="{6E96B1AA-A84F-4547-9FFD-5CFF43FD2FB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1BBB246-9C2C-4E09-B82F-F60FC1084C34}"/>
              </a:ext>
            </a:extLst>
          </p:cNvPr>
          <p:cNvSpPr>
            <a:spLocks noGrp="1"/>
          </p:cNvSpPr>
          <p:nvPr>
            <p:ph type="sldNum" sz="quarter" idx="12"/>
          </p:nvPr>
        </p:nvSpPr>
        <p:spPr/>
        <p:txBody>
          <a:bodyPr/>
          <a:lstStyle/>
          <a:p>
            <a:fld id="{23166C69-F402-4104-B910-4C024DB9D965}" type="slidenum">
              <a:rPr lang="en-GB" smtClean="0"/>
              <a:t>‹#›</a:t>
            </a:fld>
            <a:endParaRPr lang="en-GB"/>
          </a:p>
        </p:txBody>
      </p:sp>
    </p:spTree>
    <p:extLst>
      <p:ext uri="{BB962C8B-B14F-4D97-AF65-F5344CB8AC3E}">
        <p14:creationId xmlns:p14="http://schemas.microsoft.com/office/powerpoint/2010/main" val="32960651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9715B3-C038-41E2-9D89-4D4F44F8613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0703878-2DF5-4173-AB8B-796CBA7BD18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B7EEC8D-F181-47FA-9BC8-26C816CFE9F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D50A722-66DB-483C-BF32-E879D14CE85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3C3AD31-F315-4B65-8B34-04FBE5E9421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19D5740-C3BA-4066-A6F0-0137B917EC02}"/>
              </a:ext>
            </a:extLst>
          </p:cNvPr>
          <p:cNvSpPr>
            <a:spLocks noGrp="1"/>
          </p:cNvSpPr>
          <p:nvPr>
            <p:ph type="dt" sz="half" idx="10"/>
          </p:nvPr>
        </p:nvSpPr>
        <p:spPr/>
        <p:txBody>
          <a:bodyPr/>
          <a:lstStyle/>
          <a:p>
            <a:fld id="{71253E64-AC8E-4889-878C-D1B87658363E}" type="datetimeFigureOut">
              <a:rPr lang="en-GB" smtClean="0"/>
              <a:t>18/11/2020</a:t>
            </a:fld>
            <a:endParaRPr lang="en-GB"/>
          </a:p>
        </p:txBody>
      </p:sp>
      <p:sp>
        <p:nvSpPr>
          <p:cNvPr id="8" name="Footer Placeholder 7">
            <a:extLst>
              <a:ext uri="{FF2B5EF4-FFF2-40B4-BE49-F238E27FC236}">
                <a16:creationId xmlns:a16="http://schemas.microsoft.com/office/drawing/2014/main" id="{12D90128-B872-46D2-B5ED-98DDAFE955C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2ACEC12-38F8-400D-8B46-8D6AA2FA9CE5}"/>
              </a:ext>
            </a:extLst>
          </p:cNvPr>
          <p:cNvSpPr>
            <a:spLocks noGrp="1"/>
          </p:cNvSpPr>
          <p:nvPr>
            <p:ph type="sldNum" sz="quarter" idx="12"/>
          </p:nvPr>
        </p:nvSpPr>
        <p:spPr/>
        <p:txBody>
          <a:bodyPr/>
          <a:lstStyle/>
          <a:p>
            <a:fld id="{23166C69-F402-4104-B910-4C024DB9D965}" type="slidenum">
              <a:rPr lang="en-GB" smtClean="0"/>
              <a:t>‹#›</a:t>
            </a:fld>
            <a:endParaRPr lang="en-GB"/>
          </a:p>
        </p:txBody>
      </p:sp>
    </p:spTree>
    <p:extLst>
      <p:ext uri="{BB962C8B-B14F-4D97-AF65-F5344CB8AC3E}">
        <p14:creationId xmlns:p14="http://schemas.microsoft.com/office/powerpoint/2010/main" val="4152738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BE357-E9E5-4C0A-9E96-8F2B458D73C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3F3A4A5-E8F3-4A40-A34A-57063E9B5094}"/>
              </a:ext>
            </a:extLst>
          </p:cNvPr>
          <p:cNvSpPr>
            <a:spLocks noGrp="1"/>
          </p:cNvSpPr>
          <p:nvPr>
            <p:ph type="dt" sz="half" idx="10"/>
          </p:nvPr>
        </p:nvSpPr>
        <p:spPr/>
        <p:txBody>
          <a:bodyPr/>
          <a:lstStyle/>
          <a:p>
            <a:fld id="{71253E64-AC8E-4889-878C-D1B87658363E}" type="datetimeFigureOut">
              <a:rPr lang="en-GB" smtClean="0"/>
              <a:t>18/11/2020</a:t>
            </a:fld>
            <a:endParaRPr lang="en-GB"/>
          </a:p>
        </p:txBody>
      </p:sp>
      <p:sp>
        <p:nvSpPr>
          <p:cNvPr id="4" name="Footer Placeholder 3">
            <a:extLst>
              <a:ext uri="{FF2B5EF4-FFF2-40B4-BE49-F238E27FC236}">
                <a16:creationId xmlns:a16="http://schemas.microsoft.com/office/drawing/2014/main" id="{E8788CA9-C9F5-4425-97A7-E7A51263BEE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D8192D6-791A-4788-92E3-6A7CE51557B7}"/>
              </a:ext>
            </a:extLst>
          </p:cNvPr>
          <p:cNvSpPr>
            <a:spLocks noGrp="1"/>
          </p:cNvSpPr>
          <p:nvPr>
            <p:ph type="sldNum" sz="quarter" idx="12"/>
          </p:nvPr>
        </p:nvSpPr>
        <p:spPr/>
        <p:txBody>
          <a:bodyPr/>
          <a:lstStyle/>
          <a:p>
            <a:fld id="{23166C69-F402-4104-B910-4C024DB9D965}" type="slidenum">
              <a:rPr lang="en-GB" smtClean="0"/>
              <a:t>‹#›</a:t>
            </a:fld>
            <a:endParaRPr lang="en-GB"/>
          </a:p>
        </p:txBody>
      </p:sp>
    </p:spTree>
    <p:extLst>
      <p:ext uri="{BB962C8B-B14F-4D97-AF65-F5344CB8AC3E}">
        <p14:creationId xmlns:p14="http://schemas.microsoft.com/office/powerpoint/2010/main" val="32737536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0CDA6E2-0E58-4E94-B3BE-502A532F820E}"/>
              </a:ext>
            </a:extLst>
          </p:cNvPr>
          <p:cNvSpPr>
            <a:spLocks noGrp="1"/>
          </p:cNvSpPr>
          <p:nvPr>
            <p:ph type="dt" sz="half" idx="10"/>
          </p:nvPr>
        </p:nvSpPr>
        <p:spPr/>
        <p:txBody>
          <a:bodyPr/>
          <a:lstStyle/>
          <a:p>
            <a:fld id="{71253E64-AC8E-4889-878C-D1B87658363E}" type="datetimeFigureOut">
              <a:rPr lang="en-GB" smtClean="0"/>
              <a:t>18/11/2020</a:t>
            </a:fld>
            <a:endParaRPr lang="en-GB"/>
          </a:p>
        </p:txBody>
      </p:sp>
      <p:sp>
        <p:nvSpPr>
          <p:cNvPr id="3" name="Footer Placeholder 2">
            <a:extLst>
              <a:ext uri="{FF2B5EF4-FFF2-40B4-BE49-F238E27FC236}">
                <a16:creationId xmlns:a16="http://schemas.microsoft.com/office/drawing/2014/main" id="{118A25E5-391D-4164-BF4E-2902820EDB8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5DFAD28-EEC2-4CA2-A835-A41ED52D3E44}"/>
              </a:ext>
            </a:extLst>
          </p:cNvPr>
          <p:cNvSpPr>
            <a:spLocks noGrp="1"/>
          </p:cNvSpPr>
          <p:nvPr>
            <p:ph type="sldNum" sz="quarter" idx="12"/>
          </p:nvPr>
        </p:nvSpPr>
        <p:spPr/>
        <p:txBody>
          <a:bodyPr/>
          <a:lstStyle/>
          <a:p>
            <a:fld id="{23166C69-F402-4104-B910-4C024DB9D965}" type="slidenum">
              <a:rPr lang="en-GB" smtClean="0"/>
              <a:t>‹#›</a:t>
            </a:fld>
            <a:endParaRPr lang="en-GB"/>
          </a:p>
        </p:txBody>
      </p:sp>
    </p:spTree>
    <p:extLst>
      <p:ext uri="{BB962C8B-B14F-4D97-AF65-F5344CB8AC3E}">
        <p14:creationId xmlns:p14="http://schemas.microsoft.com/office/powerpoint/2010/main" val="11786153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56D57-EA9B-42ED-BC7D-357B21233D8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78A6284-324A-4C0B-B0A2-6EC26EBF6DB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F07BE18-44A5-4C75-9E95-7B372BD7027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BE22982-2761-4192-8C3E-30F0B741B857}"/>
              </a:ext>
            </a:extLst>
          </p:cNvPr>
          <p:cNvSpPr>
            <a:spLocks noGrp="1"/>
          </p:cNvSpPr>
          <p:nvPr>
            <p:ph type="dt" sz="half" idx="10"/>
          </p:nvPr>
        </p:nvSpPr>
        <p:spPr/>
        <p:txBody>
          <a:bodyPr/>
          <a:lstStyle/>
          <a:p>
            <a:fld id="{71253E64-AC8E-4889-878C-D1B87658363E}" type="datetimeFigureOut">
              <a:rPr lang="en-GB" smtClean="0"/>
              <a:t>18/11/2020</a:t>
            </a:fld>
            <a:endParaRPr lang="en-GB"/>
          </a:p>
        </p:txBody>
      </p:sp>
      <p:sp>
        <p:nvSpPr>
          <p:cNvPr id="6" name="Footer Placeholder 5">
            <a:extLst>
              <a:ext uri="{FF2B5EF4-FFF2-40B4-BE49-F238E27FC236}">
                <a16:creationId xmlns:a16="http://schemas.microsoft.com/office/drawing/2014/main" id="{AFABABF0-91EA-4208-BFD2-897A4985267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E6463BD-3CBA-4C29-8F23-62252706D755}"/>
              </a:ext>
            </a:extLst>
          </p:cNvPr>
          <p:cNvSpPr>
            <a:spLocks noGrp="1"/>
          </p:cNvSpPr>
          <p:nvPr>
            <p:ph type="sldNum" sz="quarter" idx="12"/>
          </p:nvPr>
        </p:nvSpPr>
        <p:spPr/>
        <p:txBody>
          <a:bodyPr/>
          <a:lstStyle/>
          <a:p>
            <a:fld id="{23166C69-F402-4104-B910-4C024DB9D965}" type="slidenum">
              <a:rPr lang="en-GB" smtClean="0"/>
              <a:t>‹#›</a:t>
            </a:fld>
            <a:endParaRPr lang="en-GB"/>
          </a:p>
        </p:txBody>
      </p:sp>
    </p:spTree>
    <p:extLst>
      <p:ext uri="{BB962C8B-B14F-4D97-AF65-F5344CB8AC3E}">
        <p14:creationId xmlns:p14="http://schemas.microsoft.com/office/powerpoint/2010/main" val="11723768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D3CA0-D612-4497-9BE6-C66B79FF76A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B92C348-C081-4D63-A9ED-D09DE607827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7ADBC3B-7683-4479-A24D-A3179F4DB5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0BF261F-2F5E-41E5-8A40-B2C81E7CA891}"/>
              </a:ext>
            </a:extLst>
          </p:cNvPr>
          <p:cNvSpPr>
            <a:spLocks noGrp="1"/>
          </p:cNvSpPr>
          <p:nvPr>
            <p:ph type="dt" sz="half" idx="10"/>
          </p:nvPr>
        </p:nvSpPr>
        <p:spPr/>
        <p:txBody>
          <a:bodyPr/>
          <a:lstStyle/>
          <a:p>
            <a:fld id="{71253E64-AC8E-4889-878C-D1B87658363E}" type="datetimeFigureOut">
              <a:rPr lang="en-GB" smtClean="0"/>
              <a:t>18/11/2020</a:t>
            </a:fld>
            <a:endParaRPr lang="en-GB"/>
          </a:p>
        </p:txBody>
      </p:sp>
      <p:sp>
        <p:nvSpPr>
          <p:cNvPr id="6" name="Footer Placeholder 5">
            <a:extLst>
              <a:ext uri="{FF2B5EF4-FFF2-40B4-BE49-F238E27FC236}">
                <a16:creationId xmlns:a16="http://schemas.microsoft.com/office/drawing/2014/main" id="{DA55058E-3890-4B5E-8A86-C66BC4FA611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C31D34D-2BE0-430C-AFCA-17DC6B67F99B}"/>
              </a:ext>
            </a:extLst>
          </p:cNvPr>
          <p:cNvSpPr>
            <a:spLocks noGrp="1"/>
          </p:cNvSpPr>
          <p:nvPr>
            <p:ph type="sldNum" sz="quarter" idx="12"/>
          </p:nvPr>
        </p:nvSpPr>
        <p:spPr/>
        <p:txBody>
          <a:bodyPr/>
          <a:lstStyle/>
          <a:p>
            <a:fld id="{23166C69-F402-4104-B910-4C024DB9D965}" type="slidenum">
              <a:rPr lang="en-GB" smtClean="0"/>
              <a:t>‹#›</a:t>
            </a:fld>
            <a:endParaRPr lang="en-GB"/>
          </a:p>
        </p:txBody>
      </p:sp>
    </p:spTree>
    <p:extLst>
      <p:ext uri="{BB962C8B-B14F-4D97-AF65-F5344CB8AC3E}">
        <p14:creationId xmlns:p14="http://schemas.microsoft.com/office/powerpoint/2010/main" val="6359734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C47A10-96CD-420C-A21A-B05C470DD5C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B67F56F-3791-401D-8858-34BE01B7C5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9FE725-BD31-456F-AAD4-8568EA79CE07}"/>
              </a:ext>
            </a:extLst>
          </p:cNvPr>
          <p:cNvSpPr>
            <a:spLocks noGrp="1"/>
          </p:cNvSpPr>
          <p:nvPr>
            <p:ph type="dt" sz="half" idx="10"/>
          </p:nvPr>
        </p:nvSpPr>
        <p:spPr/>
        <p:txBody>
          <a:bodyPr/>
          <a:lstStyle/>
          <a:p>
            <a:fld id="{71253E64-AC8E-4889-878C-D1B87658363E}" type="datetimeFigureOut">
              <a:rPr lang="en-GB" smtClean="0"/>
              <a:t>18/11/2020</a:t>
            </a:fld>
            <a:endParaRPr lang="en-GB"/>
          </a:p>
        </p:txBody>
      </p:sp>
      <p:sp>
        <p:nvSpPr>
          <p:cNvPr id="5" name="Footer Placeholder 4">
            <a:extLst>
              <a:ext uri="{FF2B5EF4-FFF2-40B4-BE49-F238E27FC236}">
                <a16:creationId xmlns:a16="http://schemas.microsoft.com/office/drawing/2014/main" id="{FDF8EC1E-7EA1-4D65-943E-D02A2CBABC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EBF303-AA87-4717-9A64-66EF9B83ED2A}"/>
              </a:ext>
            </a:extLst>
          </p:cNvPr>
          <p:cNvSpPr>
            <a:spLocks noGrp="1"/>
          </p:cNvSpPr>
          <p:nvPr>
            <p:ph type="sldNum" sz="quarter" idx="12"/>
          </p:nvPr>
        </p:nvSpPr>
        <p:spPr/>
        <p:txBody>
          <a:bodyPr/>
          <a:lstStyle/>
          <a:p>
            <a:fld id="{23166C69-F402-4104-B910-4C024DB9D965}" type="slidenum">
              <a:rPr lang="en-GB" smtClean="0"/>
              <a:t>‹#›</a:t>
            </a:fld>
            <a:endParaRPr lang="en-GB"/>
          </a:p>
        </p:txBody>
      </p:sp>
    </p:spTree>
    <p:extLst>
      <p:ext uri="{BB962C8B-B14F-4D97-AF65-F5344CB8AC3E}">
        <p14:creationId xmlns:p14="http://schemas.microsoft.com/office/powerpoint/2010/main" val="11792257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03EEDE6-C879-4A77-B1A1-90BD6EF31EA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115AD80-F9AB-46AA-B7BE-E22B547522D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8FBDDC-1677-4B0E-8A39-9E090371B79A}"/>
              </a:ext>
            </a:extLst>
          </p:cNvPr>
          <p:cNvSpPr>
            <a:spLocks noGrp="1"/>
          </p:cNvSpPr>
          <p:nvPr>
            <p:ph type="dt" sz="half" idx="10"/>
          </p:nvPr>
        </p:nvSpPr>
        <p:spPr/>
        <p:txBody>
          <a:bodyPr/>
          <a:lstStyle/>
          <a:p>
            <a:fld id="{71253E64-AC8E-4889-878C-D1B87658363E}" type="datetimeFigureOut">
              <a:rPr lang="en-GB" smtClean="0"/>
              <a:t>18/11/2020</a:t>
            </a:fld>
            <a:endParaRPr lang="en-GB"/>
          </a:p>
        </p:txBody>
      </p:sp>
      <p:sp>
        <p:nvSpPr>
          <p:cNvPr id="5" name="Footer Placeholder 4">
            <a:extLst>
              <a:ext uri="{FF2B5EF4-FFF2-40B4-BE49-F238E27FC236}">
                <a16:creationId xmlns:a16="http://schemas.microsoft.com/office/drawing/2014/main" id="{B8096F75-76C3-4DCC-BC33-57D2EA7B57A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1DF48F3-209B-47E9-A575-A39350679139}"/>
              </a:ext>
            </a:extLst>
          </p:cNvPr>
          <p:cNvSpPr>
            <a:spLocks noGrp="1"/>
          </p:cNvSpPr>
          <p:nvPr>
            <p:ph type="sldNum" sz="quarter" idx="12"/>
          </p:nvPr>
        </p:nvSpPr>
        <p:spPr/>
        <p:txBody>
          <a:bodyPr/>
          <a:lstStyle/>
          <a:p>
            <a:fld id="{23166C69-F402-4104-B910-4C024DB9D965}" type="slidenum">
              <a:rPr lang="en-GB" smtClean="0"/>
              <a:t>‹#›</a:t>
            </a:fld>
            <a:endParaRPr lang="en-GB"/>
          </a:p>
        </p:txBody>
      </p:sp>
    </p:spTree>
    <p:extLst>
      <p:ext uri="{BB962C8B-B14F-4D97-AF65-F5344CB8AC3E}">
        <p14:creationId xmlns:p14="http://schemas.microsoft.com/office/powerpoint/2010/main" val="1375554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2AD4F49-71B3-4B6D-BDBB-E94EE962620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0FC9770-1B22-4A50-AC5A-E8B1051A725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98DB692-8E68-4A81-89A5-E3980A4176A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1253E64-AC8E-4889-878C-D1B87658363E}" type="datetimeFigureOut">
              <a:rPr lang="en-GB" smtClean="0"/>
              <a:t>18/11/2020</a:t>
            </a:fld>
            <a:endParaRPr lang="en-GB"/>
          </a:p>
        </p:txBody>
      </p:sp>
      <p:sp>
        <p:nvSpPr>
          <p:cNvPr id="5" name="Footer Placeholder 4">
            <a:extLst>
              <a:ext uri="{FF2B5EF4-FFF2-40B4-BE49-F238E27FC236}">
                <a16:creationId xmlns:a16="http://schemas.microsoft.com/office/drawing/2014/main" id="{63A2B1CF-3619-49C3-8C40-62F574C6AEE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45C7949-CA2A-42F6-AA12-23153A266DB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3166C69-F402-4104-B910-4C024DB9D965}" type="slidenum">
              <a:rPr lang="en-GB" smtClean="0"/>
              <a:t>‹#›</a:t>
            </a:fld>
            <a:endParaRPr lang="en-GB"/>
          </a:p>
        </p:txBody>
      </p:sp>
    </p:spTree>
    <p:extLst>
      <p:ext uri="{BB962C8B-B14F-4D97-AF65-F5344CB8AC3E}">
        <p14:creationId xmlns:p14="http://schemas.microsoft.com/office/powerpoint/2010/main" val="10990606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8" Type="http://schemas.openxmlformats.org/officeDocument/2006/relationships/image" Target="../media/image1.png"/><Relationship Id="rId3" Type="http://schemas.microsoft.com/office/2007/relationships/media" Target="../media/media4.m4a"/><Relationship Id="rId7" Type="http://schemas.openxmlformats.org/officeDocument/2006/relationships/image" Target="../media/image2.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notesSlide" Target="../notesSlides/notesSlide3.xml"/><Relationship Id="rId5" Type="http://schemas.openxmlformats.org/officeDocument/2006/relationships/slideLayout" Target="../slideLayouts/slideLayout2.xml"/><Relationship Id="rId4" Type="http://schemas.openxmlformats.org/officeDocument/2006/relationships/audio" Target="../media/media4.m4a"/></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8" Type="http://schemas.openxmlformats.org/officeDocument/2006/relationships/notesSlide" Target="../notesSlides/notesSlide5.xml"/><Relationship Id="rId3" Type="http://schemas.microsoft.com/office/2007/relationships/media" Target="../media/media8.m4a"/><Relationship Id="rId7"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audio" Target="../media/media9.m4a"/><Relationship Id="rId5" Type="http://schemas.microsoft.com/office/2007/relationships/media" Target="../media/media9.m4a"/><Relationship Id="rId10" Type="http://schemas.openxmlformats.org/officeDocument/2006/relationships/image" Target="../media/image1.png"/><Relationship Id="rId4" Type="http://schemas.openxmlformats.org/officeDocument/2006/relationships/audio" Target="../media/media8.m4a"/><Relationship Id="rId9" Type="http://schemas.openxmlformats.org/officeDocument/2006/relationships/image" Target="../media/image5.png"/></Relationships>
</file>

<file path=ppt/slides/_rels/slide8.xml.rels><?xml version="1.0" encoding="UTF-8" standalone="yes"?>
<Relationships xmlns="http://schemas.openxmlformats.org/package/2006/relationships"><Relationship Id="rId8" Type="http://schemas.openxmlformats.org/officeDocument/2006/relationships/notesSlide" Target="../notesSlides/notesSlide6.xml"/><Relationship Id="rId3" Type="http://schemas.microsoft.com/office/2007/relationships/media" Target="../media/media11.m4a"/><Relationship Id="rId7" Type="http://schemas.openxmlformats.org/officeDocument/2006/relationships/slideLayout" Target="../slideLayouts/slideLayout2.xml"/><Relationship Id="rId12" Type="http://schemas.openxmlformats.org/officeDocument/2006/relationships/image" Target="../media/image1.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audio" Target="../media/media12.m4a"/><Relationship Id="rId11" Type="http://schemas.openxmlformats.org/officeDocument/2006/relationships/image" Target="../media/image8.png"/><Relationship Id="rId5" Type="http://schemas.microsoft.com/office/2007/relationships/media" Target="../media/media12.m4a"/><Relationship Id="rId10" Type="http://schemas.openxmlformats.org/officeDocument/2006/relationships/image" Target="../media/image7.png"/><Relationship Id="rId4" Type="http://schemas.openxmlformats.org/officeDocument/2006/relationships/audio" Target="../media/media11.m4a"/><Relationship Id="rId9" Type="http://schemas.openxmlformats.org/officeDocument/2006/relationships/image" Target="../media/image6.png"/></Relationships>
</file>

<file path=ppt/slides/_rels/slide9.xml.rels><?xml version="1.0" encoding="UTF-8" standalone="yes"?>
<Relationships xmlns="http://schemas.openxmlformats.org/package/2006/relationships"><Relationship Id="rId8" Type="http://schemas.openxmlformats.org/officeDocument/2006/relationships/image" Target="../media/image10.png"/><Relationship Id="rId3" Type="http://schemas.microsoft.com/office/2007/relationships/media" Target="../media/media14.m4a"/><Relationship Id="rId7" Type="http://schemas.openxmlformats.org/officeDocument/2006/relationships/image" Target="../media/image9.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notesSlide" Target="../notesSlides/notesSlide7.xml"/><Relationship Id="rId5" Type="http://schemas.openxmlformats.org/officeDocument/2006/relationships/slideLayout" Target="../slideLayouts/slideLayout2.xml"/><Relationship Id="rId4" Type="http://schemas.openxmlformats.org/officeDocument/2006/relationships/audio" Target="../media/media14.m4a"/><Relationship Id="rId9" Type="http://schemas.openxmlformats.org/officeDocument/2006/relationships/image" Target="../media/image1.png"/></Relationships>
</file>

<file path=ppt/slides/_rels/slide10.xml.rels><?xml version="1.0" encoding="UTF-8" standalone="yes"?>
<Relationships xmlns="http://schemas.openxmlformats.org/package/2006/relationships"><Relationship Id="rId8" Type="http://schemas.openxmlformats.org/officeDocument/2006/relationships/image" Target="../media/image1.png"/><Relationship Id="rId3" Type="http://schemas.microsoft.com/office/2007/relationships/media" Target="../media/media16.m4a"/><Relationship Id="rId7" Type="http://schemas.openxmlformats.org/officeDocument/2006/relationships/image" Target="../media/image11.png"/><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notesSlide" Target="../notesSlides/notesSlide8.xml"/><Relationship Id="rId5" Type="http://schemas.openxmlformats.org/officeDocument/2006/relationships/slideLayout" Target="../slideLayouts/slideLayout2.xml"/><Relationship Id="rId4" Type="http://schemas.openxmlformats.org/officeDocument/2006/relationships/audio" Target="../media/media16.m4a"/></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1.png"/><Relationship Id="rId4" Type="http://schemas.openxmlformats.org/officeDocument/2006/relationships/notesSlide" Target="../notesSlides/notesSlide9.xml"/></Relationships>
</file>

<file path=ppt/slides/_rels/slide14.xml.rels><?xml version="1.0" encoding="UTF-8" standalone="yes"?>
<Relationships xmlns="http://schemas.openxmlformats.org/package/2006/relationships"><Relationship Id="rId3" Type="http://schemas.openxmlformats.org/officeDocument/2006/relationships/hyperlink" Target="https://psychology.fas.harvard.edu/people/erik-erikson" TargetMode="External"/><Relationship Id="rId7" Type="http://schemas.openxmlformats.org/officeDocument/2006/relationships/hyperlink" Target="https://www.mentalup.co/blog/what-is-the-theory-of-psychosocial-development-and-what-are-the-stages-of-it#:~:text=Psychosocial%20Development%3A%20This%20term%20is,of%20developmental%20psychology%20and%20psychoanalysis"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s://www.healthline.com/health/parenting/erikson-stages" TargetMode="External"/><Relationship Id="rId5" Type="http://schemas.openxmlformats.org/officeDocument/2006/relationships/hyperlink" Target="https://www.verywellmind.com/erik-erikson-biography-1902-1994-2795538" TargetMode="External"/><Relationship Id="rId4" Type="http://schemas.openxmlformats.org/officeDocument/2006/relationships/hyperlink" Target="https://www.simplypsychology.org/Erik-Erikson.html#ego"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EADCAF8-8823-4E89-8612-21029831A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8CA07B2-0819-4B62-9425-7A52BBDD70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dirty="0"/>
          </a:p>
        </p:txBody>
      </p:sp>
      <p:grpSp>
        <p:nvGrpSpPr>
          <p:cNvPr id="12" name="Group 11">
            <a:extLst>
              <a:ext uri="{FF2B5EF4-FFF2-40B4-BE49-F238E27FC236}">
                <a16:creationId xmlns:a16="http://schemas.microsoft.com/office/drawing/2014/main" id="{DA02BEE4-A5D4-40AF-882D-49D34B086FF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p:grpSpPr>
        <p:sp>
          <p:nvSpPr>
            <p:cNvPr id="13" name="Freeform: Shape 12">
              <a:extLst>
                <a:ext uri="{FF2B5EF4-FFF2-40B4-BE49-F238E27FC236}">
                  <a16:creationId xmlns:a16="http://schemas.microsoft.com/office/drawing/2014/main" id="{0F5843EB-154F-4459-8954-BB1DF64BBD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75905135-55D9-431B-8D5A-4C5C92B1FE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accent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B732812-A0BB-4324-B390-DFEF26C109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01FEC055-6F76-4E20-BC93-76C2F58EAF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D74CD21D-122E-4F3D-82AF-F4A37C278A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5A7FF51F-3820-41BE-8690-7E758ECFA7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gradFill>
              <a:gsLst>
                <a:gs pos="813">
                  <a:schemeClr val="bg1">
                    <a:alpha val="41000"/>
                  </a:schemeClr>
                </a:gs>
                <a:gs pos="20000">
                  <a:schemeClr val="accent5">
                    <a:lumMod val="85000"/>
                    <a:alpha val="56000"/>
                  </a:schemeClr>
                </a:gs>
                <a:gs pos="44000">
                  <a:schemeClr val="accent6">
                    <a:lumMod val="40000"/>
                    <a:lumOff val="60000"/>
                    <a:alpha val="57000"/>
                  </a:schemeClr>
                </a:gs>
                <a:gs pos="100000">
                  <a:schemeClr val="bg1">
                    <a:alpha val="59000"/>
                  </a:schemeClr>
                </a:gs>
                <a:gs pos="74000">
                  <a:schemeClr val="accent1">
                    <a:lumMod val="91000"/>
                    <a:lumOff val="9000"/>
                    <a:alpha val="34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85EAD889-EA4D-485F-BA9C-F6473A432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D6BC62B3-04EE-406A-94F8-66C055D1FC38}"/>
              </a:ext>
            </a:extLst>
          </p:cNvPr>
          <p:cNvSpPr>
            <a:spLocks noGrp="1"/>
          </p:cNvSpPr>
          <p:nvPr>
            <p:ph type="ctrTitle"/>
          </p:nvPr>
        </p:nvSpPr>
        <p:spPr>
          <a:xfrm>
            <a:off x="3033906" y="2144331"/>
            <a:ext cx="6105194" cy="1504881"/>
          </a:xfrm>
        </p:spPr>
        <p:txBody>
          <a:bodyPr>
            <a:normAutofit fontScale="90000"/>
          </a:bodyPr>
          <a:lstStyle/>
          <a:p>
            <a:r>
              <a:rPr lang="en-GB" sz="4800" b="1" dirty="0">
                <a:solidFill>
                  <a:schemeClr val="tx2"/>
                </a:solidFill>
              </a:rPr>
              <a:t>Erickson’s Psycho – Social Development Theory</a:t>
            </a:r>
          </a:p>
        </p:txBody>
      </p:sp>
      <p:sp>
        <p:nvSpPr>
          <p:cNvPr id="3" name="Subtitle 2">
            <a:extLst>
              <a:ext uri="{FF2B5EF4-FFF2-40B4-BE49-F238E27FC236}">
                <a16:creationId xmlns:a16="http://schemas.microsoft.com/office/drawing/2014/main" id="{46D77A48-DF01-4FAD-AA71-EBBE61BBBD8C}"/>
              </a:ext>
            </a:extLst>
          </p:cNvPr>
          <p:cNvSpPr>
            <a:spLocks noGrp="1"/>
          </p:cNvSpPr>
          <p:nvPr>
            <p:ph type="subTitle" idx="1"/>
          </p:nvPr>
        </p:nvSpPr>
        <p:spPr>
          <a:xfrm>
            <a:off x="3045368" y="4160126"/>
            <a:ext cx="6105194" cy="682079"/>
          </a:xfrm>
        </p:spPr>
        <p:txBody>
          <a:bodyPr>
            <a:normAutofit/>
          </a:bodyPr>
          <a:lstStyle/>
          <a:p>
            <a:r>
              <a:rPr lang="en-GB" sz="2800" b="1" dirty="0">
                <a:solidFill>
                  <a:schemeClr val="accent6">
                    <a:lumMod val="40000"/>
                    <a:lumOff val="60000"/>
                  </a:schemeClr>
                </a:solidFill>
              </a:rPr>
              <a:t>By Brogan Dyer </a:t>
            </a:r>
          </a:p>
        </p:txBody>
      </p:sp>
    </p:spTree>
    <p:extLst>
      <p:ext uri="{BB962C8B-B14F-4D97-AF65-F5344CB8AC3E}">
        <p14:creationId xmlns:p14="http://schemas.microsoft.com/office/powerpoint/2010/main" val="35147966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8F7413-3B6A-45DB-9B13-8CEBD2E506B8}"/>
              </a:ext>
            </a:extLst>
          </p:cNvPr>
          <p:cNvSpPr>
            <a:spLocks noGrp="1"/>
          </p:cNvSpPr>
          <p:nvPr>
            <p:ph type="title"/>
          </p:nvPr>
        </p:nvSpPr>
        <p:spPr>
          <a:xfrm>
            <a:off x="3395662" y="1136650"/>
            <a:ext cx="5400675" cy="4035425"/>
          </a:xfrm>
          <a:solidFill>
            <a:schemeClr val="accent6">
              <a:lumMod val="40000"/>
              <a:lumOff val="60000"/>
            </a:schemeClr>
          </a:solidFill>
          <a:ln>
            <a:solidFill>
              <a:schemeClr val="accent6">
                <a:lumMod val="40000"/>
                <a:lumOff val="60000"/>
              </a:schemeClr>
            </a:solidFill>
          </a:ln>
        </p:spPr>
        <p:txBody>
          <a:bodyPr>
            <a:normAutofit/>
          </a:bodyPr>
          <a:lstStyle/>
          <a:p>
            <a:pPr algn="ctr"/>
            <a:r>
              <a:rPr lang="en-GB" sz="6000" b="1" u="sng" dirty="0">
                <a:solidFill>
                  <a:schemeClr val="bg1"/>
                </a:solidFill>
              </a:rPr>
              <a:t>Introduction</a:t>
            </a:r>
          </a:p>
        </p:txBody>
      </p:sp>
      <p:pic>
        <p:nvPicPr>
          <p:cNvPr id="3" name="Recorded Sound">
            <a:hlinkClick r:id="" action="ppaction://media"/>
            <a:extLst>
              <a:ext uri="{FF2B5EF4-FFF2-40B4-BE49-F238E27FC236}">
                <a16:creationId xmlns:a16="http://schemas.microsoft.com/office/drawing/2014/main" id="{15389FA3-491F-4798-A4A4-94A69D465F9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852984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615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4294D-056E-44F7-9F1C-16E956C782CB}"/>
              </a:ext>
            </a:extLst>
          </p:cNvPr>
          <p:cNvSpPr>
            <a:spLocks noGrp="1"/>
          </p:cNvSpPr>
          <p:nvPr>
            <p:ph type="title"/>
          </p:nvPr>
        </p:nvSpPr>
        <p:spPr>
          <a:xfrm>
            <a:off x="2398552" y="234892"/>
            <a:ext cx="7634681" cy="1243863"/>
          </a:xfrm>
          <a:ln>
            <a:solidFill>
              <a:schemeClr val="tx2"/>
            </a:solidFill>
          </a:ln>
        </p:spPr>
        <p:txBody>
          <a:bodyPr/>
          <a:lstStyle/>
          <a:p>
            <a:r>
              <a:rPr lang="en-GB" b="1" u="sng" dirty="0">
                <a:solidFill>
                  <a:schemeClr val="tx2"/>
                </a:solidFill>
              </a:rPr>
              <a:t>The Theory and it’s Assumptions  </a:t>
            </a:r>
          </a:p>
        </p:txBody>
      </p:sp>
      <p:sp>
        <p:nvSpPr>
          <p:cNvPr id="6" name="TextBox 5">
            <a:extLst>
              <a:ext uri="{FF2B5EF4-FFF2-40B4-BE49-F238E27FC236}">
                <a16:creationId xmlns:a16="http://schemas.microsoft.com/office/drawing/2014/main" id="{CD45C9CD-9AEC-4901-B294-A4E6A2A11AB4}"/>
              </a:ext>
            </a:extLst>
          </p:cNvPr>
          <p:cNvSpPr txBox="1"/>
          <p:nvPr/>
        </p:nvSpPr>
        <p:spPr>
          <a:xfrm>
            <a:off x="819979" y="1615855"/>
            <a:ext cx="11058525" cy="1292662"/>
          </a:xfrm>
          <a:prstGeom prst="rect">
            <a:avLst/>
          </a:prstGeom>
          <a:solidFill>
            <a:schemeClr val="tx2"/>
          </a:solidFill>
        </p:spPr>
        <p:txBody>
          <a:bodyPr wrap="square" rtlCol="0">
            <a:spAutoFit/>
          </a:bodyPr>
          <a:lstStyle/>
          <a:p>
            <a:pPr algn="ctr"/>
            <a:r>
              <a:rPr lang="en-GB" sz="2000" b="1" dirty="0">
                <a:solidFill>
                  <a:schemeClr val="bg1"/>
                </a:solidFill>
              </a:rPr>
              <a:t>The theory is a eight stage criteria for eight different development ages created by Erik H. Erikson. The theory he created emphasises on the importance that cultures, parenting practises and social expectations have on our personalities.</a:t>
            </a:r>
          </a:p>
          <a:p>
            <a:endParaRPr lang="en-GB" dirty="0"/>
          </a:p>
        </p:txBody>
      </p:sp>
      <p:sp>
        <p:nvSpPr>
          <p:cNvPr id="7" name="TextBox 6">
            <a:extLst>
              <a:ext uri="{FF2B5EF4-FFF2-40B4-BE49-F238E27FC236}">
                <a16:creationId xmlns:a16="http://schemas.microsoft.com/office/drawing/2014/main" id="{9E995C36-856B-48F7-9374-520E72BDB6A4}"/>
              </a:ext>
            </a:extLst>
          </p:cNvPr>
          <p:cNvSpPr txBox="1"/>
          <p:nvPr/>
        </p:nvSpPr>
        <p:spPr>
          <a:xfrm>
            <a:off x="1601027" y="3354377"/>
            <a:ext cx="9191625" cy="1600438"/>
          </a:xfrm>
          <a:prstGeom prst="rect">
            <a:avLst/>
          </a:prstGeom>
          <a:solidFill>
            <a:schemeClr val="tx2"/>
          </a:solidFill>
        </p:spPr>
        <p:txBody>
          <a:bodyPr wrap="square" rtlCol="0">
            <a:spAutoFit/>
          </a:bodyPr>
          <a:lstStyle/>
          <a:p>
            <a:pPr algn="ctr"/>
            <a:r>
              <a:rPr lang="en-GB" sz="2000" b="1" dirty="0">
                <a:solidFill>
                  <a:schemeClr val="bg1"/>
                </a:solidFill>
              </a:rPr>
              <a:t>The assumptions about the theory is that you must be successful in each stage and achieve what is expected in order to move onto the next stage.</a:t>
            </a:r>
          </a:p>
          <a:p>
            <a:pPr algn="ctr"/>
            <a:r>
              <a:rPr lang="en-GB" sz="2000" b="1" dirty="0">
                <a:solidFill>
                  <a:schemeClr val="bg1"/>
                </a:solidFill>
              </a:rPr>
              <a:t>If the stage is not successfully met then later on in life this can lead to psychological problem.</a:t>
            </a:r>
          </a:p>
          <a:p>
            <a:endParaRPr lang="en-GB" dirty="0"/>
          </a:p>
        </p:txBody>
      </p:sp>
      <p:sp>
        <p:nvSpPr>
          <p:cNvPr id="8" name="TextBox 7">
            <a:extLst>
              <a:ext uri="{FF2B5EF4-FFF2-40B4-BE49-F238E27FC236}">
                <a16:creationId xmlns:a16="http://schemas.microsoft.com/office/drawing/2014/main" id="{F2308D5C-5CDB-41DF-9534-24683BE27F44}"/>
              </a:ext>
            </a:extLst>
          </p:cNvPr>
          <p:cNvSpPr txBox="1"/>
          <p:nvPr/>
        </p:nvSpPr>
        <p:spPr>
          <a:xfrm>
            <a:off x="1601028" y="5400675"/>
            <a:ext cx="9191625" cy="1323439"/>
          </a:xfrm>
          <a:prstGeom prst="rect">
            <a:avLst/>
          </a:prstGeom>
          <a:solidFill>
            <a:schemeClr val="tx2"/>
          </a:solidFill>
          <a:ln>
            <a:solidFill>
              <a:schemeClr val="tx2"/>
            </a:solidFill>
          </a:ln>
        </p:spPr>
        <p:txBody>
          <a:bodyPr wrap="square" rtlCol="0">
            <a:spAutoFit/>
          </a:bodyPr>
          <a:lstStyle/>
          <a:p>
            <a:pPr algn="ctr"/>
            <a:r>
              <a:rPr lang="en-GB" sz="2000" b="1" dirty="0">
                <a:solidFill>
                  <a:schemeClr val="bg1"/>
                </a:solidFill>
              </a:rPr>
              <a:t>Applied Holistically within health and social care services like social and dementia care.  Applied through therapy and counselling as a mean of healing and identifying the stage or age where the problem may have occurred and what needs to done in order to over come the problem.</a:t>
            </a:r>
          </a:p>
        </p:txBody>
      </p:sp>
      <p:sp>
        <p:nvSpPr>
          <p:cNvPr id="3" name="TextBox 2">
            <a:extLst>
              <a:ext uri="{FF2B5EF4-FFF2-40B4-BE49-F238E27FC236}">
                <a16:creationId xmlns:a16="http://schemas.microsoft.com/office/drawing/2014/main" id="{2C099CBB-7EC6-42F8-A86D-A49AF0EE8809}"/>
              </a:ext>
            </a:extLst>
          </p:cNvPr>
          <p:cNvSpPr txBox="1"/>
          <p:nvPr/>
        </p:nvSpPr>
        <p:spPr>
          <a:xfrm>
            <a:off x="27561" y="5908506"/>
            <a:ext cx="1646758" cy="369332"/>
          </a:xfrm>
          <a:prstGeom prst="rect">
            <a:avLst/>
          </a:prstGeom>
          <a:noFill/>
        </p:spPr>
        <p:txBody>
          <a:bodyPr wrap="square" rtlCol="0">
            <a:spAutoFit/>
          </a:bodyPr>
          <a:lstStyle/>
          <a:p>
            <a:r>
              <a:rPr lang="en-GB" dirty="0">
                <a:solidFill>
                  <a:schemeClr val="tx2"/>
                </a:solidFill>
              </a:rPr>
              <a:t>(Cherry, 2020)</a:t>
            </a:r>
          </a:p>
        </p:txBody>
      </p:sp>
      <p:sp>
        <p:nvSpPr>
          <p:cNvPr id="4" name="TextBox 3">
            <a:extLst>
              <a:ext uri="{FF2B5EF4-FFF2-40B4-BE49-F238E27FC236}">
                <a16:creationId xmlns:a16="http://schemas.microsoft.com/office/drawing/2014/main" id="{CA66C32C-AA07-4A29-A00D-AADFD6EA7728}"/>
              </a:ext>
            </a:extLst>
          </p:cNvPr>
          <p:cNvSpPr txBox="1"/>
          <p:nvPr/>
        </p:nvSpPr>
        <p:spPr>
          <a:xfrm>
            <a:off x="27562" y="6316103"/>
            <a:ext cx="1848463" cy="369332"/>
          </a:xfrm>
          <a:prstGeom prst="rect">
            <a:avLst/>
          </a:prstGeom>
          <a:noFill/>
        </p:spPr>
        <p:txBody>
          <a:bodyPr wrap="square" rtlCol="0">
            <a:spAutoFit/>
          </a:bodyPr>
          <a:lstStyle/>
          <a:p>
            <a:r>
              <a:rPr lang="en-GB" dirty="0">
                <a:solidFill>
                  <a:schemeClr val="tx2"/>
                </a:solidFill>
              </a:rPr>
              <a:t>(Lewis, 2020)</a:t>
            </a:r>
          </a:p>
        </p:txBody>
      </p:sp>
      <p:sp>
        <p:nvSpPr>
          <p:cNvPr id="5" name="TextBox 4">
            <a:extLst>
              <a:ext uri="{FF2B5EF4-FFF2-40B4-BE49-F238E27FC236}">
                <a16:creationId xmlns:a16="http://schemas.microsoft.com/office/drawing/2014/main" id="{80E69915-B492-4F37-9193-6E3495A1319B}"/>
              </a:ext>
            </a:extLst>
          </p:cNvPr>
          <p:cNvSpPr txBox="1"/>
          <p:nvPr/>
        </p:nvSpPr>
        <p:spPr>
          <a:xfrm>
            <a:off x="27561" y="5539174"/>
            <a:ext cx="1646758" cy="369332"/>
          </a:xfrm>
          <a:prstGeom prst="rect">
            <a:avLst/>
          </a:prstGeom>
          <a:noFill/>
        </p:spPr>
        <p:txBody>
          <a:bodyPr wrap="square" rtlCol="0">
            <a:spAutoFit/>
          </a:bodyPr>
          <a:lstStyle/>
          <a:p>
            <a:r>
              <a:rPr lang="en-GB" dirty="0">
                <a:solidFill>
                  <a:schemeClr val="tx2"/>
                </a:solidFill>
              </a:rPr>
              <a:t>(Cole, 2019)</a:t>
            </a:r>
          </a:p>
        </p:txBody>
      </p:sp>
      <p:pic>
        <p:nvPicPr>
          <p:cNvPr id="11" name="Recorded Sound">
            <a:hlinkClick r:id="" action="ppaction://media"/>
            <a:extLst>
              <a:ext uri="{FF2B5EF4-FFF2-40B4-BE49-F238E27FC236}">
                <a16:creationId xmlns:a16="http://schemas.microsoft.com/office/drawing/2014/main" id="{48546CB0-C9EE-4931-B81D-0B60D7BE066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51793" y="579540"/>
            <a:ext cx="609600" cy="609600"/>
          </a:xfrm>
          <a:prstGeom prst="rect">
            <a:avLst/>
          </a:prstGeom>
        </p:spPr>
      </p:pic>
    </p:spTree>
    <p:extLst>
      <p:ext uri="{BB962C8B-B14F-4D97-AF65-F5344CB8AC3E}">
        <p14:creationId xmlns:p14="http://schemas.microsoft.com/office/powerpoint/2010/main" val="1833660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6457"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1"/>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33A9C35D-721E-4B02-B03C-0E6C06C192AC}"/>
              </a:ext>
            </a:extLst>
          </p:cNvPr>
          <p:cNvSpPr txBox="1"/>
          <p:nvPr/>
        </p:nvSpPr>
        <p:spPr>
          <a:xfrm>
            <a:off x="84406" y="2840149"/>
            <a:ext cx="1937857" cy="1015663"/>
          </a:xfrm>
          <a:prstGeom prst="rect">
            <a:avLst/>
          </a:prstGeom>
          <a:noFill/>
          <a:ln>
            <a:solidFill>
              <a:schemeClr val="accent6">
                <a:lumMod val="60000"/>
                <a:lumOff val="40000"/>
              </a:schemeClr>
            </a:solidFill>
          </a:ln>
        </p:spPr>
        <p:txBody>
          <a:bodyPr wrap="square" rtlCol="0">
            <a:spAutoFit/>
          </a:bodyPr>
          <a:lstStyle/>
          <a:p>
            <a:pPr algn="ctr"/>
            <a:r>
              <a:rPr lang="en-GB" sz="2000" b="1" dirty="0">
                <a:solidFill>
                  <a:schemeClr val="accent6">
                    <a:lumMod val="40000"/>
                    <a:lumOff val="60000"/>
                  </a:schemeClr>
                </a:solidFill>
              </a:rPr>
              <a:t>Born 1902 in Frankfurt, Germany</a:t>
            </a:r>
          </a:p>
        </p:txBody>
      </p:sp>
      <p:sp>
        <p:nvSpPr>
          <p:cNvPr id="11" name="TextBox 10">
            <a:extLst>
              <a:ext uri="{FF2B5EF4-FFF2-40B4-BE49-F238E27FC236}">
                <a16:creationId xmlns:a16="http://schemas.microsoft.com/office/drawing/2014/main" id="{AF36EA88-B55C-4022-A5CE-9A53F5B971E4}"/>
              </a:ext>
            </a:extLst>
          </p:cNvPr>
          <p:cNvSpPr txBox="1"/>
          <p:nvPr/>
        </p:nvSpPr>
        <p:spPr>
          <a:xfrm>
            <a:off x="2066957" y="1201269"/>
            <a:ext cx="3069077" cy="1938992"/>
          </a:xfrm>
          <a:prstGeom prst="rect">
            <a:avLst/>
          </a:prstGeom>
          <a:noFill/>
          <a:ln>
            <a:solidFill>
              <a:schemeClr val="accent6">
                <a:lumMod val="60000"/>
                <a:lumOff val="40000"/>
              </a:schemeClr>
            </a:solidFill>
          </a:ln>
        </p:spPr>
        <p:txBody>
          <a:bodyPr wrap="square" rtlCol="0">
            <a:spAutoFit/>
          </a:bodyPr>
          <a:lstStyle/>
          <a:p>
            <a:pPr algn="ctr"/>
            <a:r>
              <a:rPr lang="en-GB" sz="2000" b="1" dirty="0">
                <a:solidFill>
                  <a:schemeClr val="accent6">
                    <a:lumMod val="40000"/>
                    <a:lumOff val="60000"/>
                  </a:schemeClr>
                </a:solidFill>
              </a:rPr>
              <a:t>1920s -</a:t>
            </a:r>
          </a:p>
          <a:p>
            <a:pPr algn="ctr"/>
            <a:r>
              <a:rPr lang="en-GB" sz="2000" b="1" dirty="0">
                <a:solidFill>
                  <a:schemeClr val="accent6">
                    <a:lumMod val="40000"/>
                    <a:lumOff val="60000"/>
                  </a:schemeClr>
                </a:solidFill>
              </a:rPr>
              <a:t>He was a teacher in history and art to young children</a:t>
            </a:r>
          </a:p>
          <a:p>
            <a:pPr algn="ctr"/>
            <a:r>
              <a:rPr lang="en-GB" sz="2000" b="1" dirty="0">
                <a:solidFill>
                  <a:schemeClr val="accent6">
                    <a:lumMod val="40000"/>
                    <a:lumOff val="60000"/>
                  </a:schemeClr>
                </a:solidFill>
              </a:rPr>
              <a:t>Worked along side Anna Freud to become a  Psychoanalyst </a:t>
            </a:r>
          </a:p>
        </p:txBody>
      </p:sp>
      <p:sp>
        <p:nvSpPr>
          <p:cNvPr id="12" name="TextBox 11">
            <a:extLst>
              <a:ext uri="{FF2B5EF4-FFF2-40B4-BE49-F238E27FC236}">
                <a16:creationId xmlns:a16="http://schemas.microsoft.com/office/drawing/2014/main" id="{684F8C70-5C11-438E-80A9-0A886AC6BAD3}"/>
              </a:ext>
            </a:extLst>
          </p:cNvPr>
          <p:cNvSpPr txBox="1"/>
          <p:nvPr/>
        </p:nvSpPr>
        <p:spPr>
          <a:xfrm>
            <a:off x="1809509" y="3896082"/>
            <a:ext cx="2877424" cy="1938992"/>
          </a:xfrm>
          <a:prstGeom prst="rect">
            <a:avLst/>
          </a:prstGeom>
          <a:noFill/>
          <a:ln>
            <a:solidFill>
              <a:schemeClr val="accent6">
                <a:lumMod val="60000"/>
                <a:lumOff val="40000"/>
              </a:schemeClr>
            </a:solidFill>
          </a:ln>
        </p:spPr>
        <p:txBody>
          <a:bodyPr wrap="square" rtlCol="0">
            <a:spAutoFit/>
          </a:bodyPr>
          <a:lstStyle/>
          <a:p>
            <a:pPr algn="ctr"/>
            <a:r>
              <a:rPr lang="en-GB" sz="2000" b="1" dirty="0">
                <a:solidFill>
                  <a:schemeClr val="accent6">
                    <a:lumMod val="40000"/>
                    <a:lumOff val="60000"/>
                  </a:schemeClr>
                </a:solidFill>
              </a:rPr>
              <a:t>1930s- </a:t>
            </a:r>
          </a:p>
          <a:p>
            <a:pPr algn="ctr"/>
            <a:r>
              <a:rPr lang="en-GB" sz="2000" b="1" dirty="0">
                <a:solidFill>
                  <a:schemeClr val="accent6">
                    <a:lumMod val="40000"/>
                    <a:lumOff val="60000"/>
                  </a:schemeClr>
                </a:solidFill>
              </a:rPr>
              <a:t>Opened a office in child analysis</a:t>
            </a:r>
          </a:p>
          <a:p>
            <a:pPr algn="ctr"/>
            <a:r>
              <a:rPr lang="en-GB" sz="2000" b="1" dirty="0">
                <a:solidFill>
                  <a:schemeClr val="accent6">
                    <a:lumMod val="40000"/>
                    <a:lumOff val="60000"/>
                  </a:schemeClr>
                </a:solidFill>
              </a:rPr>
              <a:t>Taught at Harvard University and worked in their psychology unit</a:t>
            </a:r>
          </a:p>
        </p:txBody>
      </p:sp>
      <p:sp>
        <p:nvSpPr>
          <p:cNvPr id="13" name="TextBox 12">
            <a:extLst>
              <a:ext uri="{FF2B5EF4-FFF2-40B4-BE49-F238E27FC236}">
                <a16:creationId xmlns:a16="http://schemas.microsoft.com/office/drawing/2014/main" id="{4727A402-7647-4515-B619-0094E2B9E64A}"/>
              </a:ext>
            </a:extLst>
          </p:cNvPr>
          <p:cNvSpPr txBox="1"/>
          <p:nvPr/>
        </p:nvSpPr>
        <p:spPr>
          <a:xfrm>
            <a:off x="4784861" y="4542818"/>
            <a:ext cx="2323751" cy="1938992"/>
          </a:xfrm>
          <a:prstGeom prst="rect">
            <a:avLst/>
          </a:prstGeom>
          <a:noFill/>
          <a:ln>
            <a:solidFill>
              <a:schemeClr val="accent6">
                <a:lumMod val="60000"/>
                <a:lumOff val="40000"/>
              </a:schemeClr>
            </a:solidFill>
          </a:ln>
        </p:spPr>
        <p:txBody>
          <a:bodyPr wrap="square" rtlCol="0">
            <a:spAutoFit/>
          </a:bodyPr>
          <a:lstStyle/>
          <a:p>
            <a:pPr algn="ctr"/>
            <a:r>
              <a:rPr lang="en-GB" sz="2000" b="1" dirty="0">
                <a:solidFill>
                  <a:schemeClr val="accent6">
                    <a:lumMod val="40000"/>
                    <a:lumOff val="60000"/>
                  </a:schemeClr>
                </a:solidFill>
              </a:rPr>
              <a:t>Later on, then moved to Yale University and was involved in the study of personality development </a:t>
            </a:r>
          </a:p>
        </p:txBody>
      </p:sp>
      <p:sp>
        <p:nvSpPr>
          <p:cNvPr id="14" name="TextBox 13">
            <a:extLst>
              <a:ext uri="{FF2B5EF4-FFF2-40B4-BE49-F238E27FC236}">
                <a16:creationId xmlns:a16="http://schemas.microsoft.com/office/drawing/2014/main" id="{1ECD2258-C18B-4F2B-B367-0D916EF72708}"/>
              </a:ext>
            </a:extLst>
          </p:cNvPr>
          <p:cNvSpPr txBox="1"/>
          <p:nvPr/>
        </p:nvSpPr>
        <p:spPr>
          <a:xfrm>
            <a:off x="5242912" y="200468"/>
            <a:ext cx="3927255" cy="2862322"/>
          </a:xfrm>
          <a:prstGeom prst="rect">
            <a:avLst/>
          </a:prstGeom>
          <a:noFill/>
          <a:ln>
            <a:solidFill>
              <a:schemeClr val="accent6">
                <a:lumMod val="60000"/>
                <a:lumOff val="40000"/>
              </a:schemeClr>
            </a:solidFill>
          </a:ln>
        </p:spPr>
        <p:txBody>
          <a:bodyPr wrap="square" rtlCol="0">
            <a:spAutoFit/>
          </a:bodyPr>
          <a:lstStyle/>
          <a:p>
            <a:pPr algn="ctr"/>
            <a:r>
              <a:rPr lang="en-GB" sz="2000" b="1" dirty="0">
                <a:solidFill>
                  <a:schemeClr val="accent6">
                    <a:lumMod val="40000"/>
                    <a:lumOff val="60000"/>
                  </a:schemeClr>
                </a:solidFill>
              </a:rPr>
              <a:t>1940s- 1950s –</a:t>
            </a:r>
          </a:p>
          <a:p>
            <a:pPr algn="ctr"/>
            <a:r>
              <a:rPr lang="en-GB" sz="2000" b="1" dirty="0">
                <a:solidFill>
                  <a:schemeClr val="accent6">
                    <a:lumMod val="40000"/>
                    <a:lumOff val="60000"/>
                  </a:schemeClr>
                </a:solidFill>
              </a:rPr>
              <a:t>Worked alongside the US Government in the study of Submarine psychology in World War Two </a:t>
            </a:r>
          </a:p>
          <a:p>
            <a:pPr algn="ctr"/>
            <a:r>
              <a:rPr lang="en-GB" sz="2000" b="1" dirty="0">
                <a:solidFill>
                  <a:schemeClr val="accent6">
                    <a:lumMod val="40000"/>
                    <a:lumOff val="60000"/>
                  </a:schemeClr>
                </a:solidFill>
              </a:rPr>
              <a:t>1950 was also the year his book     ‘Childhood and Society’ was first published which first introduced us to the eight stages of development </a:t>
            </a:r>
          </a:p>
        </p:txBody>
      </p:sp>
      <p:sp>
        <p:nvSpPr>
          <p:cNvPr id="18" name="TextBox 17">
            <a:extLst>
              <a:ext uri="{FF2B5EF4-FFF2-40B4-BE49-F238E27FC236}">
                <a16:creationId xmlns:a16="http://schemas.microsoft.com/office/drawing/2014/main" id="{FDF99242-CA71-42D6-8A74-6B9DAE8910BD}"/>
              </a:ext>
            </a:extLst>
          </p:cNvPr>
          <p:cNvSpPr txBox="1"/>
          <p:nvPr/>
        </p:nvSpPr>
        <p:spPr>
          <a:xfrm>
            <a:off x="7206540" y="3408694"/>
            <a:ext cx="2323751" cy="1323439"/>
          </a:xfrm>
          <a:prstGeom prst="rect">
            <a:avLst/>
          </a:prstGeom>
          <a:noFill/>
          <a:ln>
            <a:solidFill>
              <a:schemeClr val="accent6">
                <a:lumMod val="60000"/>
                <a:lumOff val="40000"/>
              </a:schemeClr>
            </a:solidFill>
          </a:ln>
        </p:spPr>
        <p:txBody>
          <a:bodyPr wrap="square" rtlCol="0">
            <a:spAutoFit/>
          </a:bodyPr>
          <a:lstStyle/>
          <a:p>
            <a:pPr algn="ctr"/>
            <a:r>
              <a:rPr lang="en-GB" sz="2000" b="1" dirty="0">
                <a:solidFill>
                  <a:schemeClr val="accent6">
                    <a:lumMod val="40000"/>
                    <a:lumOff val="60000"/>
                  </a:schemeClr>
                </a:solidFill>
              </a:rPr>
              <a:t>1960s –Worked with adolescents, poor families and their children </a:t>
            </a:r>
          </a:p>
        </p:txBody>
      </p:sp>
      <p:sp>
        <p:nvSpPr>
          <p:cNvPr id="19" name="TextBox 18">
            <a:extLst>
              <a:ext uri="{FF2B5EF4-FFF2-40B4-BE49-F238E27FC236}">
                <a16:creationId xmlns:a16="http://schemas.microsoft.com/office/drawing/2014/main" id="{1EBFB0C8-A395-40DB-8B68-758BE3B8A1C3}"/>
              </a:ext>
            </a:extLst>
          </p:cNvPr>
          <p:cNvSpPr txBox="1"/>
          <p:nvPr/>
        </p:nvSpPr>
        <p:spPr>
          <a:xfrm>
            <a:off x="7524099" y="4925672"/>
            <a:ext cx="2229332" cy="1323439"/>
          </a:xfrm>
          <a:prstGeom prst="rect">
            <a:avLst/>
          </a:prstGeom>
          <a:noFill/>
          <a:ln>
            <a:solidFill>
              <a:schemeClr val="accent6">
                <a:lumMod val="60000"/>
                <a:lumOff val="40000"/>
              </a:schemeClr>
            </a:solidFill>
          </a:ln>
        </p:spPr>
        <p:txBody>
          <a:bodyPr wrap="square" rtlCol="0">
            <a:spAutoFit/>
          </a:bodyPr>
          <a:lstStyle/>
          <a:p>
            <a:pPr algn="ctr"/>
            <a:r>
              <a:rPr lang="en-GB" sz="2000" b="1" dirty="0">
                <a:solidFill>
                  <a:schemeClr val="accent6">
                    <a:lumMod val="40000"/>
                    <a:lumOff val="60000"/>
                  </a:schemeClr>
                </a:solidFill>
              </a:rPr>
              <a:t>Later on in 1960s Erickson became a lecturer at Harvard University </a:t>
            </a:r>
          </a:p>
        </p:txBody>
      </p:sp>
      <p:sp>
        <p:nvSpPr>
          <p:cNvPr id="20" name="TextBox 19">
            <a:extLst>
              <a:ext uri="{FF2B5EF4-FFF2-40B4-BE49-F238E27FC236}">
                <a16:creationId xmlns:a16="http://schemas.microsoft.com/office/drawing/2014/main" id="{B69243B1-7070-4392-868D-0028B0FCC4A2}"/>
              </a:ext>
            </a:extLst>
          </p:cNvPr>
          <p:cNvSpPr txBox="1"/>
          <p:nvPr/>
        </p:nvSpPr>
        <p:spPr>
          <a:xfrm>
            <a:off x="9862751" y="1853337"/>
            <a:ext cx="1619775" cy="400110"/>
          </a:xfrm>
          <a:prstGeom prst="rect">
            <a:avLst/>
          </a:prstGeom>
          <a:noFill/>
          <a:ln>
            <a:solidFill>
              <a:schemeClr val="accent6">
                <a:lumMod val="60000"/>
                <a:lumOff val="40000"/>
              </a:schemeClr>
            </a:solidFill>
          </a:ln>
        </p:spPr>
        <p:txBody>
          <a:bodyPr wrap="square" rtlCol="0">
            <a:spAutoFit/>
          </a:bodyPr>
          <a:lstStyle/>
          <a:p>
            <a:pPr algn="ctr"/>
            <a:r>
              <a:rPr lang="en-GB" sz="2000" b="1" dirty="0">
                <a:solidFill>
                  <a:schemeClr val="accent6">
                    <a:lumMod val="40000"/>
                    <a:lumOff val="60000"/>
                  </a:schemeClr>
                </a:solidFill>
              </a:rPr>
              <a:t>Retired 1970</a:t>
            </a:r>
          </a:p>
        </p:txBody>
      </p:sp>
      <p:sp>
        <p:nvSpPr>
          <p:cNvPr id="21" name="TextBox 20">
            <a:extLst>
              <a:ext uri="{FF2B5EF4-FFF2-40B4-BE49-F238E27FC236}">
                <a16:creationId xmlns:a16="http://schemas.microsoft.com/office/drawing/2014/main" id="{C9B7D40E-97C2-427F-A265-A14A13D9874D}"/>
              </a:ext>
            </a:extLst>
          </p:cNvPr>
          <p:cNvSpPr txBox="1"/>
          <p:nvPr/>
        </p:nvSpPr>
        <p:spPr>
          <a:xfrm>
            <a:off x="9789952" y="3670489"/>
            <a:ext cx="2248249" cy="1477328"/>
          </a:xfrm>
          <a:prstGeom prst="rect">
            <a:avLst/>
          </a:prstGeom>
          <a:noFill/>
          <a:ln>
            <a:solidFill>
              <a:schemeClr val="accent6">
                <a:lumMod val="60000"/>
                <a:lumOff val="40000"/>
              </a:schemeClr>
            </a:solidFill>
          </a:ln>
        </p:spPr>
        <p:txBody>
          <a:bodyPr wrap="square" rtlCol="0">
            <a:spAutoFit/>
          </a:bodyPr>
          <a:lstStyle/>
          <a:p>
            <a:pPr algn="ctr"/>
            <a:r>
              <a:rPr lang="en-GB" b="1" dirty="0">
                <a:solidFill>
                  <a:schemeClr val="accent6">
                    <a:lumMod val="40000"/>
                    <a:lumOff val="60000"/>
                  </a:schemeClr>
                </a:solidFill>
              </a:rPr>
              <a:t>Still into  his late 80s he continued to co-author texts about in depth discussions on Later Adulthood </a:t>
            </a:r>
          </a:p>
        </p:txBody>
      </p:sp>
      <p:sp>
        <p:nvSpPr>
          <p:cNvPr id="22" name="TextBox 21">
            <a:extLst>
              <a:ext uri="{FF2B5EF4-FFF2-40B4-BE49-F238E27FC236}">
                <a16:creationId xmlns:a16="http://schemas.microsoft.com/office/drawing/2014/main" id="{B61682FE-D0A0-4905-AF6F-348EC6445F14}"/>
              </a:ext>
            </a:extLst>
          </p:cNvPr>
          <p:cNvSpPr txBox="1"/>
          <p:nvPr/>
        </p:nvSpPr>
        <p:spPr>
          <a:xfrm>
            <a:off x="10672639" y="2840149"/>
            <a:ext cx="1439847" cy="707886"/>
          </a:xfrm>
          <a:prstGeom prst="rect">
            <a:avLst/>
          </a:prstGeom>
          <a:noFill/>
          <a:ln>
            <a:solidFill>
              <a:schemeClr val="accent6">
                <a:lumMod val="60000"/>
                <a:lumOff val="40000"/>
              </a:schemeClr>
            </a:solidFill>
          </a:ln>
        </p:spPr>
        <p:txBody>
          <a:bodyPr wrap="square" rtlCol="0">
            <a:spAutoFit/>
          </a:bodyPr>
          <a:lstStyle/>
          <a:p>
            <a:pPr algn="ctr"/>
            <a:r>
              <a:rPr lang="en-GB" sz="2000" b="1" dirty="0">
                <a:solidFill>
                  <a:schemeClr val="accent6">
                    <a:lumMod val="40000"/>
                    <a:lumOff val="60000"/>
                  </a:schemeClr>
                </a:solidFill>
              </a:rPr>
              <a:t>Died 12</a:t>
            </a:r>
            <a:r>
              <a:rPr lang="en-GB" sz="2000" b="1" baseline="30000" dirty="0">
                <a:solidFill>
                  <a:schemeClr val="accent6">
                    <a:lumMod val="40000"/>
                    <a:lumOff val="60000"/>
                  </a:schemeClr>
                </a:solidFill>
              </a:rPr>
              <a:t>th</a:t>
            </a:r>
            <a:r>
              <a:rPr lang="en-GB" sz="2000" b="1" dirty="0">
                <a:solidFill>
                  <a:schemeClr val="accent6">
                    <a:lumMod val="40000"/>
                    <a:lumOff val="60000"/>
                  </a:schemeClr>
                </a:solidFill>
              </a:rPr>
              <a:t> May 1994</a:t>
            </a:r>
          </a:p>
        </p:txBody>
      </p:sp>
      <p:sp>
        <p:nvSpPr>
          <p:cNvPr id="23" name="TextBox 22">
            <a:extLst>
              <a:ext uri="{FF2B5EF4-FFF2-40B4-BE49-F238E27FC236}">
                <a16:creationId xmlns:a16="http://schemas.microsoft.com/office/drawing/2014/main" id="{8476054F-B60B-48DB-8E33-2576B59F7287}"/>
              </a:ext>
            </a:extLst>
          </p:cNvPr>
          <p:cNvSpPr txBox="1"/>
          <p:nvPr/>
        </p:nvSpPr>
        <p:spPr>
          <a:xfrm>
            <a:off x="62520" y="55014"/>
            <a:ext cx="3418911" cy="1077218"/>
          </a:xfrm>
          <a:prstGeom prst="rect">
            <a:avLst/>
          </a:prstGeom>
          <a:noFill/>
          <a:ln>
            <a:solidFill>
              <a:schemeClr val="accent6">
                <a:lumMod val="60000"/>
                <a:lumOff val="40000"/>
              </a:schemeClr>
            </a:solidFill>
          </a:ln>
        </p:spPr>
        <p:txBody>
          <a:bodyPr wrap="square" rtlCol="0">
            <a:spAutoFit/>
          </a:bodyPr>
          <a:lstStyle/>
          <a:p>
            <a:pPr algn="ctr"/>
            <a:endParaRPr lang="en-GB" sz="2000" b="1" dirty="0">
              <a:solidFill>
                <a:schemeClr val="bg1"/>
              </a:solidFill>
            </a:endParaRPr>
          </a:p>
          <a:p>
            <a:pPr algn="ctr"/>
            <a:r>
              <a:rPr lang="en-GB" sz="2400" b="1" u="sng" dirty="0">
                <a:solidFill>
                  <a:schemeClr val="accent6">
                    <a:lumMod val="40000"/>
                    <a:lumOff val="60000"/>
                  </a:schemeClr>
                </a:solidFill>
              </a:rPr>
              <a:t>Who was Erik H. Erikson</a:t>
            </a:r>
            <a:r>
              <a:rPr lang="en-GB" sz="2400" b="1" dirty="0">
                <a:solidFill>
                  <a:schemeClr val="accent6">
                    <a:lumMod val="40000"/>
                    <a:lumOff val="60000"/>
                  </a:schemeClr>
                </a:solidFill>
              </a:rPr>
              <a:t>?</a:t>
            </a:r>
          </a:p>
          <a:p>
            <a:pPr algn="ctr"/>
            <a:endParaRPr lang="en-GB" sz="2000" b="1" dirty="0">
              <a:solidFill>
                <a:schemeClr val="bg1"/>
              </a:solidFill>
            </a:endParaRPr>
          </a:p>
        </p:txBody>
      </p:sp>
      <p:sp>
        <p:nvSpPr>
          <p:cNvPr id="45" name="Arrow: Left-Right 44">
            <a:extLst>
              <a:ext uri="{FF2B5EF4-FFF2-40B4-BE49-F238E27FC236}">
                <a16:creationId xmlns:a16="http://schemas.microsoft.com/office/drawing/2014/main" id="{4396CF14-FFE5-41BD-BE36-AF919D1C4B14}"/>
              </a:ext>
            </a:extLst>
          </p:cNvPr>
          <p:cNvSpPr/>
          <p:nvPr/>
        </p:nvSpPr>
        <p:spPr>
          <a:xfrm>
            <a:off x="2236019" y="3066915"/>
            <a:ext cx="8004749" cy="328715"/>
          </a:xfrm>
          <a:prstGeom prst="leftRightArrow">
            <a:avLst/>
          </a:prstGeom>
          <a:solidFill>
            <a:schemeClr val="accent6">
              <a:lumMod val="40000"/>
              <a:lumOff val="60000"/>
            </a:schemeClr>
          </a:solidFill>
          <a:ln>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7" name="Picture 46">
            <a:extLst>
              <a:ext uri="{FF2B5EF4-FFF2-40B4-BE49-F238E27FC236}">
                <a16:creationId xmlns:a16="http://schemas.microsoft.com/office/drawing/2014/main" id="{2A3898BA-67C9-48F9-AE8A-4063C55B10FA}"/>
              </a:ext>
            </a:extLst>
          </p:cNvPr>
          <p:cNvPicPr>
            <a:picLocks noChangeAspect="1"/>
          </p:cNvPicPr>
          <p:nvPr/>
        </p:nvPicPr>
        <p:blipFill>
          <a:blip r:embed="rId7"/>
          <a:stretch>
            <a:fillRect/>
          </a:stretch>
        </p:blipFill>
        <p:spPr>
          <a:xfrm>
            <a:off x="4105519" y="261373"/>
            <a:ext cx="4933197" cy="6220437"/>
          </a:xfrm>
          <a:prstGeom prst="rect">
            <a:avLst/>
          </a:prstGeom>
          <a:ln>
            <a:solidFill>
              <a:schemeClr val="accent6">
                <a:lumMod val="40000"/>
                <a:lumOff val="60000"/>
              </a:schemeClr>
            </a:solidFill>
          </a:ln>
        </p:spPr>
      </p:pic>
      <p:sp>
        <p:nvSpPr>
          <p:cNvPr id="16" name="TextBox 15">
            <a:extLst>
              <a:ext uri="{FF2B5EF4-FFF2-40B4-BE49-F238E27FC236}">
                <a16:creationId xmlns:a16="http://schemas.microsoft.com/office/drawing/2014/main" id="{FA92063D-77FA-4FFF-BDC0-8961A21C2AF9}"/>
              </a:ext>
            </a:extLst>
          </p:cNvPr>
          <p:cNvSpPr txBox="1"/>
          <p:nvPr/>
        </p:nvSpPr>
        <p:spPr>
          <a:xfrm>
            <a:off x="84406" y="6297202"/>
            <a:ext cx="2920181" cy="369332"/>
          </a:xfrm>
          <a:prstGeom prst="rect">
            <a:avLst/>
          </a:prstGeom>
          <a:noFill/>
        </p:spPr>
        <p:txBody>
          <a:bodyPr wrap="square">
            <a:spAutoFit/>
          </a:bodyPr>
          <a:lstStyle/>
          <a:p>
            <a:r>
              <a:rPr lang="en-GB" dirty="0">
                <a:solidFill>
                  <a:schemeClr val="accent6">
                    <a:lumMod val="60000"/>
                    <a:lumOff val="40000"/>
                  </a:schemeClr>
                </a:solidFill>
              </a:rPr>
              <a:t>(Harvard University, 2007) </a:t>
            </a:r>
          </a:p>
        </p:txBody>
      </p:sp>
      <p:sp>
        <p:nvSpPr>
          <p:cNvPr id="24" name="TextBox 23">
            <a:extLst>
              <a:ext uri="{FF2B5EF4-FFF2-40B4-BE49-F238E27FC236}">
                <a16:creationId xmlns:a16="http://schemas.microsoft.com/office/drawing/2014/main" id="{62059870-95BB-44BE-89B1-82B648768E3E}"/>
              </a:ext>
            </a:extLst>
          </p:cNvPr>
          <p:cNvSpPr txBox="1"/>
          <p:nvPr/>
        </p:nvSpPr>
        <p:spPr>
          <a:xfrm>
            <a:off x="84406" y="5915585"/>
            <a:ext cx="1847966" cy="369332"/>
          </a:xfrm>
          <a:prstGeom prst="rect">
            <a:avLst/>
          </a:prstGeom>
          <a:noFill/>
        </p:spPr>
        <p:txBody>
          <a:bodyPr wrap="square">
            <a:spAutoFit/>
          </a:bodyPr>
          <a:lstStyle/>
          <a:p>
            <a:r>
              <a:rPr lang="en-GB" dirty="0">
                <a:solidFill>
                  <a:schemeClr val="accent6">
                    <a:lumMod val="60000"/>
                    <a:lumOff val="40000"/>
                  </a:schemeClr>
                </a:solidFill>
              </a:rPr>
              <a:t>(Erikson, 1995)</a:t>
            </a:r>
          </a:p>
        </p:txBody>
      </p:sp>
      <p:sp>
        <p:nvSpPr>
          <p:cNvPr id="4" name="TextBox 3">
            <a:extLst>
              <a:ext uri="{FF2B5EF4-FFF2-40B4-BE49-F238E27FC236}">
                <a16:creationId xmlns:a16="http://schemas.microsoft.com/office/drawing/2014/main" id="{B00F12F8-14F7-4C4E-AA56-26169A9866B4}"/>
              </a:ext>
            </a:extLst>
          </p:cNvPr>
          <p:cNvSpPr txBox="1"/>
          <p:nvPr/>
        </p:nvSpPr>
        <p:spPr>
          <a:xfrm>
            <a:off x="62520" y="5533968"/>
            <a:ext cx="1504709" cy="369332"/>
          </a:xfrm>
          <a:prstGeom prst="rect">
            <a:avLst/>
          </a:prstGeom>
          <a:noFill/>
        </p:spPr>
        <p:txBody>
          <a:bodyPr wrap="square" rtlCol="0">
            <a:spAutoFit/>
          </a:bodyPr>
          <a:lstStyle/>
          <a:p>
            <a:r>
              <a:rPr lang="en-GB" dirty="0">
                <a:solidFill>
                  <a:schemeClr val="accent6">
                    <a:lumMod val="60000"/>
                    <a:lumOff val="40000"/>
                  </a:schemeClr>
                </a:solidFill>
              </a:rPr>
              <a:t>(Cherry, 2020)</a:t>
            </a:r>
          </a:p>
        </p:txBody>
      </p:sp>
      <p:pic>
        <p:nvPicPr>
          <p:cNvPr id="5" name="Recorded Sound">
            <a:hlinkClick r:id="" action="ppaction://media"/>
            <a:extLst>
              <a:ext uri="{FF2B5EF4-FFF2-40B4-BE49-F238E27FC236}">
                <a16:creationId xmlns:a16="http://schemas.microsoft.com/office/drawing/2014/main" id="{804AD45E-BA5E-448C-B6B0-48E42068D27F}"/>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651650" y="1505463"/>
            <a:ext cx="609600" cy="609600"/>
          </a:xfrm>
          <a:prstGeom prst="rect">
            <a:avLst/>
          </a:prstGeom>
        </p:spPr>
      </p:pic>
      <p:pic>
        <p:nvPicPr>
          <p:cNvPr id="3" name="Recorded Sound">
            <a:hlinkClick r:id="" action="ppaction://media"/>
            <a:extLst>
              <a:ext uri="{FF2B5EF4-FFF2-40B4-BE49-F238E27FC236}">
                <a16:creationId xmlns:a16="http://schemas.microsoft.com/office/drawing/2014/main" id="{2A75D3C6-C173-431D-B875-A7FB506AF3B0}"/>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11211863" y="5903300"/>
            <a:ext cx="609600" cy="609600"/>
          </a:xfrm>
          <a:prstGeom prst="rect">
            <a:avLst/>
          </a:prstGeom>
        </p:spPr>
      </p:pic>
    </p:spTree>
    <p:extLst>
      <p:ext uri="{BB962C8B-B14F-4D97-AF65-F5344CB8AC3E}">
        <p14:creationId xmlns:p14="http://schemas.microsoft.com/office/powerpoint/2010/main" val="806278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00645" fill="hold"/>
                                        <p:tgtEl>
                                          <p:spTgt spid="5"/>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927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5" fill="hold" display="0">
                  <p:stCondLst>
                    <p:cond delay="indefinite"/>
                  </p:stCondLst>
                  <p:endCondLst>
                    <p:cond evt="onStopAudio" delay="0">
                      <p:tgtEl>
                        <p:sldTgt/>
                      </p:tgtEl>
                    </p:cond>
                  </p:endCondLst>
                </p:cTn>
                <p:tgtEl>
                  <p:spTgt spid="5"/>
                </p:tgtEl>
              </p:cMediaNode>
            </p:audio>
            <p:audio>
              <p:cMediaNode vol="80000">
                <p:cTn id="16"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6AA14E-FE33-4C04-ACB5-4E2E8DC6ACDA}"/>
              </a:ext>
            </a:extLst>
          </p:cNvPr>
          <p:cNvSpPr>
            <a:spLocks noGrp="1"/>
          </p:cNvSpPr>
          <p:nvPr>
            <p:ph type="title"/>
          </p:nvPr>
        </p:nvSpPr>
        <p:spPr>
          <a:xfrm>
            <a:off x="3044505" y="147011"/>
            <a:ext cx="5596156" cy="1325563"/>
          </a:xfrm>
          <a:ln>
            <a:solidFill>
              <a:schemeClr val="tx2"/>
            </a:solidFill>
          </a:ln>
        </p:spPr>
        <p:txBody>
          <a:bodyPr/>
          <a:lstStyle/>
          <a:p>
            <a:pPr algn="ctr"/>
            <a:r>
              <a:rPr lang="en-GB" b="1" dirty="0">
                <a:solidFill>
                  <a:schemeClr val="tx2"/>
                </a:solidFill>
              </a:rPr>
              <a:t>Erikson's Theory </a:t>
            </a:r>
          </a:p>
        </p:txBody>
      </p:sp>
      <p:sp>
        <p:nvSpPr>
          <p:cNvPr id="6" name="Rectangle 5">
            <a:extLst>
              <a:ext uri="{FF2B5EF4-FFF2-40B4-BE49-F238E27FC236}">
                <a16:creationId xmlns:a16="http://schemas.microsoft.com/office/drawing/2014/main" id="{E62D0968-BA12-420F-9933-82EFD5F555DC}"/>
              </a:ext>
            </a:extLst>
          </p:cNvPr>
          <p:cNvSpPr/>
          <p:nvPr/>
        </p:nvSpPr>
        <p:spPr>
          <a:xfrm>
            <a:off x="1191237" y="1593908"/>
            <a:ext cx="10115725" cy="4865615"/>
          </a:xfrm>
          <a:prstGeom prst="rect">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a:p>
            <a:pPr algn="ctr"/>
            <a:endParaRPr lang="en-GB" sz="2000" dirty="0"/>
          </a:p>
          <a:p>
            <a:pPr algn="ctr"/>
            <a:endParaRPr lang="en-GB" sz="2000" dirty="0"/>
          </a:p>
          <a:p>
            <a:pPr algn="ctr"/>
            <a:endParaRPr lang="en-GB" sz="2000" b="1" dirty="0"/>
          </a:p>
          <a:p>
            <a:pPr algn="ctr"/>
            <a:r>
              <a:rPr lang="en-GB" sz="2000" b="1" dirty="0"/>
              <a:t>Erickson believed that your personality continued to develop pasts your first 5 years and even continue to develop into later adulthood. </a:t>
            </a:r>
          </a:p>
          <a:p>
            <a:pPr algn="ctr"/>
            <a:endParaRPr lang="en-GB" sz="2000" b="1" dirty="0"/>
          </a:p>
          <a:p>
            <a:pPr algn="ctr"/>
            <a:r>
              <a:rPr lang="en-GB" sz="2000" b="1" dirty="0"/>
              <a:t>He believed that for a ‘successful’ personality it goes beyond the five basic development stages </a:t>
            </a:r>
          </a:p>
          <a:p>
            <a:pPr algn="ctr"/>
            <a:endParaRPr lang="en-GB" sz="2000" b="1" dirty="0"/>
          </a:p>
          <a:p>
            <a:pPr algn="ctr"/>
            <a:endParaRPr lang="en-GB" sz="2000" b="1" dirty="0"/>
          </a:p>
          <a:p>
            <a:pPr algn="ctr"/>
            <a:endParaRPr lang="en-GB" sz="2000" b="1" dirty="0"/>
          </a:p>
          <a:p>
            <a:pPr algn="ctr"/>
            <a:endParaRPr lang="en-GB" sz="2000" b="1" dirty="0"/>
          </a:p>
          <a:p>
            <a:pPr algn="ctr"/>
            <a:endParaRPr lang="en-GB" sz="2000" b="1" dirty="0"/>
          </a:p>
          <a:p>
            <a:pPr algn="ctr"/>
            <a:endParaRPr lang="en-GB" sz="2000" b="1" dirty="0"/>
          </a:p>
          <a:p>
            <a:pPr algn="ctr"/>
            <a:endParaRPr lang="en-GB" sz="2000" b="1" dirty="0"/>
          </a:p>
          <a:p>
            <a:pPr algn="ctr"/>
            <a:r>
              <a:rPr lang="en-GB" sz="2000" b="1" dirty="0"/>
              <a:t>His research lead him to believe that personality depended on eight key features which then lead him to develop the ‘Psychosocial Development Theory</a:t>
            </a:r>
            <a:r>
              <a:rPr lang="en-GB" sz="2000" dirty="0"/>
              <a:t>’</a:t>
            </a:r>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p:txBody>
      </p:sp>
      <p:sp>
        <p:nvSpPr>
          <p:cNvPr id="9" name="TextBox 8">
            <a:extLst>
              <a:ext uri="{FF2B5EF4-FFF2-40B4-BE49-F238E27FC236}">
                <a16:creationId xmlns:a16="http://schemas.microsoft.com/office/drawing/2014/main" id="{5F7D53CA-6859-4EFD-983E-8CD76C164328}"/>
              </a:ext>
            </a:extLst>
          </p:cNvPr>
          <p:cNvSpPr txBox="1"/>
          <p:nvPr/>
        </p:nvSpPr>
        <p:spPr>
          <a:xfrm>
            <a:off x="4948805" y="3429000"/>
            <a:ext cx="2600587" cy="1477328"/>
          </a:xfrm>
          <a:prstGeom prst="rect">
            <a:avLst/>
          </a:prstGeom>
          <a:noFill/>
          <a:ln>
            <a:solidFill>
              <a:schemeClr val="bg1"/>
            </a:solidFill>
          </a:ln>
        </p:spPr>
        <p:txBody>
          <a:bodyPr wrap="square" rtlCol="0">
            <a:spAutoFit/>
          </a:bodyPr>
          <a:lstStyle/>
          <a:p>
            <a:pPr algn="ctr"/>
            <a:r>
              <a:rPr lang="en-GB" b="1" dirty="0">
                <a:solidFill>
                  <a:schemeClr val="bg1"/>
                </a:solidFill>
              </a:rPr>
              <a:t>Infancy 0-5</a:t>
            </a:r>
          </a:p>
          <a:p>
            <a:pPr algn="ctr"/>
            <a:r>
              <a:rPr lang="en-GB" b="1" dirty="0">
                <a:solidFill>
                  <a:schemeClr val="bg1"/>
                </a:solidFill>
              </a:rPr>
              <a:t>Childhood 5-12</a:t>
            </a:r>
          </a:p>
          <a:p>
            <a:pPr algn="ctr"/>
            <a:r>
              <a:rPr lang="en-GB" b="1" dirty="0">
                <a:solidFill>
                  <a:schemeClr val="bg1"/>
                </a:solidFill>
              </a:rPr>
              <a:t>Adolescence 13-20</a:t>
            </a:r>
          </a:p>
          <a:p>
            <a:pPr algn="ctr"/>
            <a:r>
              <a:rPr lang="en-GB" b="1" dirty="0">
                <a:solidFill>
                  <a:schemeClr val="bg1"/>
                </a:solidFill>
              </a:rPr>
              <a:t>Adulthood 21-65</a:t>
            </a:r>
          </a:p>
          <a:p>
            <a:pPr algn="ctr"/>
            <a:r>
              <a:rPr lang="en-GB" b="1" dirty="0">
                <a:solidFill>
                  <a:schemeClr val="bg1"/>
                </a:solidFill>
              </a:rPr>
              <a:t>Later Adulthood 65+</a:t>
            </a:r>
          </a:p>
        </p:txBody>
      </p:sp>
      <p:sp>
        <p:nvSpPr>
          <p:cNvPr id="7" name="TextBox 6">
            <a:extLst>
              <a:ext uri="{FF2B5EF4-FFF2-40B4-BE49-F238E27FC236}">
                <a16:creationId xmlns:a16="http://schemas.microsoft.com/office/drawing/2014/main" id="{BDC1D801-733A-482A-A13A-DA85EAC102B9}"/>
              </a:ext>
            </a:extLst>
          </p:cNvPr>
          <p:cNvSpPr txBox="1"/>
          <p:nvPr/>
        </p:nvSpPr>
        <p:spPr>
          <a:xfrm>
            <a:off x="9478163" y="6496363"/>
            <a:ext cx="2320413" cy="369332"/>
          </a:xfrm>
          <a:prstGeom prst="rect">
            <a:avLst/>
          </a:prstGeom>
          <a:noFill/>
        </p:spPr>
        <p:txBody>
          <a:bodyPr wrap="square">
            <a:spAutoFit/>
          </a:bodyPr>
          <a:lstStyle/>
          <a:p>
            <a:r>
              <a:rPr lang="en-GB" dirty="0">
                <a:solidFill>
                  <a:schemeClr val="tx2"/>
                </a:solidFill>
              </a:rPr>
              <a:t>(Scheidlinger, 1994,).</a:t>
            </a:r>
          </a:p>
        </p:txBody>
      </p:sp>
      <p:sp>
        <p:nvSpPr>
          <p:cNvPr id="8" name="TextBox 7">
            <a:extLst>
              <a:ext uri="{FF2B5EF4-FFF2-40B4-BE49-F238E27FC236}">
                <a16:creationId xmlns:a16="http://schemas.microsoft.com/office/drawing/2014/main" id="{EAB5E736-71BA-4990-BFE6-7B83D62B334D}"/>
              </a:ext>
            </a:extLst>
          </p:cNvPr>
          <p:cNvSpPr txBox="1"/>
          <p:nvPr/>
        </p:nvSpPr>
        <p:spPr>
          <a:xfrm>
            <a:off x="7875639" y="6477943"/>
            <a:ext cx="2005781" cy="369332"/>
          </a:xfrm>
          <a:prstGeom prst="rect">
            <a:avLst/>
          </a:prstGeom>
          <a:noFill/>
        </p:spPr>
        <p:txBody>
          <a:bodyPr wrap="square">
            <a:spAutoFit/>
          </a:bodyPr>
          <a:lstStyle/>
          <a:p>
            <a:r>
              <a:rPr lang="en-GB" dirty="0">
                <a:solidFill>
                  <a:schemeClr val="tx2"/>
                </a:solidFill>
              </a:rPr>
              <a:t>(Douvan, 1997) </a:t>
            </a:r>
          </a:p>
        </p:txBody>
      </p:sp>
      <p:pic>
        <p:nvPicPr>
          <p:cNvPr id="5" name="Recorded Sound">
            <a:hlinkClick r:id="" action="ppaction://media"/>
            <a:extLst>
              <a:ext uri="{FF2B5EF4-FFF2-40B4-BE49-F238E27FC236}">
                <a16:creationId xmlns:a16="http://schemas.microsoft.com/office/drawing/2014/main" id="{403288AD-48B8-49B2-BAF3-268B2FD1CDD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455174" y="618841"/>
            <a:ext cx="609600" cy="609600"/>
          </a:xfrm>
          <a:prstGeom prst="rect">
            <a:avLst/>
          </a:prstGeom>
        </p:spPr>
      </p:pic>
    </p:spTree>
    <p:extLst>
      <p:ext uri="{BB962C8B-B14F-4D97-AF65-F5344CB8AC3E}">
        <p14:creationId xmlns:p14="http://schemas.microsoft.com/office/powerpoint/2010/main" val="27189303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933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A04745-E916-4280-A013-15673D66EAAC}"/>
              </a:ext>
            </a:extLst>
          </p:cNvPr>
          <p:cNvSpPr>
            <a:spLocks noGrp="1"/>
          </p:cNvSpPr>
          <p:nvPr>
            <p:ph type="title"/>
          </p:nvPr>
        </p:nvSpPr>
        <p:spPr>
          <a:xfrm>
            <a:off x="2854143" y="79398"/>
            <a:ext cx="5630622" cy="1276154"/>
          </a:xfrm>
        </p:spPr>
        <p:txBody>
          <a:bodyPr/>
          <a:lstStyle/>
          <a:p>
            <a:pPr algn="ctr"/>
            <a:r>
              <a:rPr lang="en-GB" b="1" u="sng" dirty="0">
                <a:solidFill>
                  <a:schemeClr val="accent6">
                    <a:lumMod val="40000"/>
                    <a:lumOff val="60000"/>
                  </a:schemeClr>
                </a:solidFill>
              </a:rPr>
              <a:t>The 8 Different Stages </a:t>
            </a:r>
          </a:p>
        </p:txBody>
      </p:sp>
      <p:sp>
        <p:nvSpPr>
          <p:cNvPr id="3" name="Content Placeholder 2">
            <a:extLst>
              <a:ext uri="{FF2B5EF4-FFF2-40B4-BE49-F238E27FC236}">
                <a16:creationId xmlns:a16="http://schemas.microsoft.com/office/drawing/2014/main" id="{7617630B-9786-4F52-880D-11A48714C8EB}"/>
              </a:ext>
            </a:extLst>
          </p:cNvPr>
          <p:cNvSpPr>
            <a:spLocks noGrp="1"/>
          </p:cNvSpPr>
          <p:nvPr>
            <p:ph idx="1"/>
          </p:nvPr>
        </p:nvSpPr>
        <p:spPr>
          <a:xfrm>
            <a:off x="838200" y="1768421"/>
            <a:ext cx="10515600" cy="4351338"/>
          </a:xfrm>
        </p:spPr>
        <p:txBody>
          <a:bodyPr/>
          <a:lstStyle/>
          <a:p>
            <a:endParaRPr lang="en-GB" dirty="0"/>
          </a:p>
          <a:p>
            <a:pPr marL="0" indent="0">
              <a:buNone/>
            </a:pPr>
            <a:endParaRPr lang="en-GB" sz="1800" b="1" dirty="0">
              <a:solidFill>
                <a:schemeClr val="accent6">
                  <a:lumMod val="60000"/>
                  <a:lumOff val="40000"/>
                </a:schemeClr>
              </a:solidFill>
            </a:endParaRPr>
          </a:p>
        </p:txBody>
      </p:sp>
      <p:sp>
        <p:nvSpPr>
          <p:cNvPr id="4" name="Rectangle 3">
            <a:extLst>
              <a:ext uri="{FF2B5EF4-FFF2-40B4-BE49-F238E27FC236}">
                <a16:creationId xmlns:a16="http://schemas.microsoft.com/office/drawing/2014/main" id="{954BC2BA-AF53-4D38-8580-0200F69923D0}"/>
              </a:ext>
            </a:extLst>
          </p:cNvPr>
          <p:cNvSpPr/>
          <p:nvPr/>
        </p:nvSpPr>
        <p:spPr>
          <a:xfrm>
            <a:off x="2562836" y="2634143"/>
            <a:ext cx="1602298" cy="553673"/>
          </a:xfrm>
          <a:prstGeom prst="rect">
            <a:avLst/>
          </a:prstGeom>
          <a:noFill/>
          <a:ln>
            <a:solidFill>
              <a:schemeClr val="accent6">
                <a:lumMod val="40000"/>
                <a:lumOff val="60000"/>
              </a:schemeClr>
            </a:solid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dirty="0"/>
          </a:p>
        </p:txBody>
      </p:sp>
      <p:sp>
        <p:nvSpPr>
          <p:cNvPr id="5" name="TextBox 4">
            <a:extLst>
              <a:ext uri="{FF2B5EF4-FFF2-40B4-BE49-F238E27FC236}">
                <a16:creationId xmlns:a16="http://schemas.microsoft.com/office/drawing/2014/main" id="{334F0F91-DCF2-4AB8-A4B6-C80F5834A7EF}"/>
              </a:ext>
            </a:extLst>
          </p:cNvPr>
          <p:cNvSpPr txBox="1"/>
          <p:nvPr/>
        </p:nvSpPr>
        <p:spPr>
          <a:xfrm>
            <a:off x="2468110" y="1384038"/>
            <a:ext cx="1602298" cy="369332"/>
          </a:xfrm>
          <a:prstGeom prst="rect">
            <a:avLst/>
          </a:prstGeom>
          <a:noFill/>
        </p:spPr>
        <p:txBody>
          <a:bodyPr wrap="square" rtlCol="0">
            <a:spAutoFit/>
          </a:bodyPr>
          <a:lstStyle/>
          <a:p>
            <a:pPr algn="ctr"/>
            <a:r>
              <a:rPr lang="en-GB" b="1" dirty="0">
                <a:solidFill>
                  <a:schemeClr val="accent6">
                    <a:lumMod val="40000"/>
                    <a:lumOff val="60000"/>
                  </a:schemeClr>
                </a:solidFill>
              </a:rPr>
              <a:t>Stage One </a:t>
            </a:r>
          </a:p>
        </p:txBody>
      </p:sp>
      <p:cxnSp>
        <p:nvCxnSpPr>
          <p:cNvPr id="7" name="Straight Arrow Connector 6">
            <a:extLst>
              <a:ext uri="{FF2B5EF4-FFF2-40B4-BE49-F238E27FC236}">
                <a16:creationId xmlns:a16="http://schemas.microsoft.com/office/drawing/2014/main" id="{3A4ADA48-3EB0-469F-AEEA-AD3AB29E05DE}"/>
              </a:ext>
            </a:extLst>
          </p:cNvPr>
          <p:cNvCxnSpPr/>
          <p:nvPr/>
        </p:nvCxnSpPr>
        <p:spPr>
          <a:xfrm>
            <a:off x="4499643" y="2256325"/>
            <a:ext cx="1887523" cy="0"/>
          </a:xfrm>
          <a:prstGeom prst="straightConnector1">
            <a:avLst/>
          </a:prstGeom>
          <a:ln>
            <a:solidFill>
              <a:schemeClr val="accent6">
                <a:lumMod val="60000"/>
                <a:lumOff val="40000"/>
              </a:schemeClr>
            </a:solidFill>
            <a:tailEnd type="triangle"/>
          </a:ln>
        </p:spPr>
        <p:style>
          <a:lnRef idx="1">
            <a:schemeClr val="accent1"/>
          </a:lnRef>
          <a:fillRef idx="0">
            <a:schemeClr val="accent1"/>
          </a:fillRef>
          <a:effectRef idx="0">
            <a:schemeClr val="accent1"/>
          </a:effectRef>
          <a:fontRef idx="minor">
            <a:schemeClr val="tx1"/>
          </a:fontRef>
        </p:style>
      </p:cxnSp>
      <p:pic>
        <p:nvPicPr>
          <p:cNvPr id="9" name="Picture 8">
            <a:extLst>
              <a:ext uri="{FF2B5EF4-FFF2-40B4-BE49-F238E27FC236}">
                <a16:creationId xmlns:a16="http://schemas.microsoft.com/office/drawing/2014/main" id="{D2EBA64F-B286-4C6D-B765-17154163E52E}"/>
              </a:ext>
            </a:extLst>
          </p:cNvPr>
          <p:cNvPicPr>
            <a:picLocks noChangeAspect="1"/>
          </p:cNvPicPr>
          <p:nvPr/>
        </p:nvPicPr>
        <p:blipFill>
          <a:blip r:embed="rId5"/>
          <a:stretch>
            <a:fillRect/>
          </a:stretch>
        </p:blipFill>
        <p:spPr>
          <a:xfrm>
            <a:off x="6789839" y="2578200"/>
            <a:ext cx="1615580" cy="566977"/>
          </a:xfrm>
          <a:prstGeom prst="rect">
            <a:avLst/>
          </a:prstGeom>
          <a:solidFill>
            <a:schemeClr val="accent6">
              <a:lumMod val="40000"/>
              <a:lumOff val="60000"/>
            </a:schemeClr>
          </a:solidFill>
        </p:spPr>
      </p:pic>
      <p:sp>
        <p:nvSpPr>
          <p:cNvPr id="11" name="TextBox 10">
            <a:extLst>
              <a:ext uri="{FF2B5EF4-FFF2-40B4-BE49-F238E27FC236}">
                <a16:creationId xmlns:a16="http://schemas.microsoft.com/office/drawing/2014/main" id="{76B29454-A7BD-401B-A87A-1B81FC3F59C1}"/>
              </a:ext>
            </a:extLst>
          </p:cNvPr>
          <p:cNvSpPr txBox="1"/>
          <p:nvPr/>
        </p:nvSpPr>
        <p:spPr>
          <a:xfrm>
            <a:off x="6727270" y="1377529"/>
            <a:ext cx="1602298" cy="369332"/>
          </a:xfrm>
          <a:prstGeom prst="rect">
            <a:avLst/>
          </a:prstGeom>
          <a:noFill/>
        </p:spPr>
        <p:txBody>
          <a:bodyPr wrap="square" rtlCol="0">
            <a:spAutoFit/>
          </a:bodyPr>
          <a:lstStyle/>
          <a:p>
            <a:pPr algn="ctr"/>
            <a:r>
              <a:rPr lang="en-GB" b="1" dirty="0">
                <a:solidFill>
                  <a:schemeClr val="accent6">
                    <a:lumMod val="60000"/>
                    <a:lumOff val="40000"/>
                  </a:schemeClr>
                </a:solidFill>
              </a:rPr>
              <a:t>Stage One </a:t>
            </a:r>
          </a:p>
        </p:txBody>
      </p:sp>
      <p:pic>
        <p:nvPicPr>
          <p:cNvPr id="13" name="Picture 12">
            <a:extLst>
              <a:ext uri="{FF2B5EF4-FFF2-40B4-BE49-F238E27FC236}">
                <a16:creationId xmlns:a16="http://schemas.microsoft.com/office/drawing/2014/main" id="{38793612-5D87-491E-B301-F43311A9BFE0}"/>
              </a:ext>
            </a:extLst>
          </p:cNvPr>
          <p:cNvPicPr>
            <a:picLocks noChangeAspect="1"/>
          </p:cNvPicPr>
          <p:nvPr/>
        </p:nvPicPr>
        <p:blipFill>
          <a:blip r:embed="rId5"/>
          <a:stretch>
            <a:fillRect/>
          </a:stretch>
        </p:blipFill>
        <p:spPr>
          <a:xfrm>
            <a:off x="2543961" y="1955933"/>
            <a:ext cx="1615580" cy="566977"/>
          </a:xfrm>
          <a:prstGeom prst="rect">
            <a:avLst/>
          </a:prstGeom>
        </p:spPr>
      </p:pic>
      <p:pic>
        <p:nvPicPr>
          <p:cNvPr id="15" name="Picture 14">
            <a:extLst>
              <a:ext uri="{FF2B5EF4-FFF2-40B4-BE49-F238E27FC236}">
                <a16:creationId xmlns:a16="http://schemas.microsoft.com/office/drawing/2014/main" id="{68AE19CB-F04F-4621-A573-69D8AD047653}"/>
              </a:ext>
            </a:extLst>
          </p:cNvPr>
          <p:cNvPicPr>
            <a:picLocks noChangeAspect="1"/>
          </p:cNvPicPr>
          <p:nvPr/>
        </p:nvPicPr>
        <p:blipFill>
          <a:blip r:embed="rId5"/>
          <a:stretch>
            <a:fillRect/>
          </a:stretch>
        </p:blipFill>
        <p:spPr>
          <a:xfrm>
            <a:off x="2543961" y="6184525"/>
            <a:ext cx="1615580" cy="566977"/>
          </a:xfrm>
          <a:prstGeom prst="rect">
            <a:avLst/>
          </a:prstGeom>
        </p:spPr>
      </p:pic>
      <p:pic>
        <p:nvPicPr>
          <p:cNvPr id="17" name="Picture 16">
            <a:extLst>
              <a:ext uri="{FF2B5EF4-FFF2-40B4-BE49-F238E27FC236}">
                <a16:creationId xmlns:a16="http://schemas.microsoft.com/office/drawing/2014/main" id="{87B00DF8-31F6-47BB-B53E-CEA71186136E}"/>
              </a:ext>
            </a:extLst>
          </p:cNvPr>
          <p:cNvPicPr>
            <a:picLocks noChangeAspect="1"/>
          </p:cNvPicPr>
          <p:nvPr/>
        </p:nvPicPr>
        <p:blipFill>
          <a:blip r:embed="rId5"/>
          <a:stretch>
            <a:fillRect/>
          </a:stretch>
        </p:blipFill>
        <p:spPr>
          <a:xfrm>
            <a:off x="2543961" y="5451930"/>
            <a:ext cx="1615580" cy="566977"/>
          </a:xfrm>
          <a:prstGeom prst="rect">
            <a:avLst/>
          </a:prstGeom>
        </p:spPr>
      </p:pic>
      <p:pic>
        <p:nvPicPr>
          <p:cNvPr id="19" name="Picture 18">
            <a:extLst>
              <a:ext uri="{FF2B5EF4-FFF2-40B4-BE49-F238E27FC236}">
                <a16:creationId xmlns:a16="http://schemas.microsoft.com/office/drawing/2014/main" id="{72353BE9-BC60-4199-A240-030CC5592057}"/>
              </a:ext>
            </a:extLst>
          </p:cNvPr>
          <p:cNvPicPr>
            <a:picLocks noChangeAspect="1"/>
          </p:cNvPicPr>
          <p:nvPr/>
        </p:nvPicPr>
        <p:blipFill>
          <a:blip r:embed="rId5"/>
          <a:stretch>
            <a:fillRect/>
          </a:stretch>
        </p:blipFill>
        <p:spPr>
          <a:xfrm>
            <a:off x="2543961" y="4015410"/>
            <a:ext cx="1615580" cy="566977"/>
          </a:xfrm>
          <a:prstGeom prst="rect">
            <a:avLst/>
          </a:prstGeom>
        </p:spPr>
      </p:pic>
      <p:pic>
        <p:nvPicPr>
          <p:cNvPr id="21" name="Picture 20">
            <a:extLst>
              <a:ext uri="{FF2B5EF4-FFF2-40B4-BE49-F238E27FC236}">
                <a16:creationId xmlns:a16="http://schemas.microsoft.com/office/drawing/2014/main" id="{1A5F594C-3DD4-4988-83A8-1CFD45F6E3BD}"/>
              </a:ext>
            </a:extLst>
          </p:cNvPr>
          <p:cNvPicPr>
            <a:picLocks noChangeAspect="1"/>
          </p:cNvPicPr>
          <p:nvPr/>
        </p:nvPicPr>
        <p:blipFill>
          <a:blip r:embed="rId5"/>
          <a:stretch>
            <a:fillRect/>
          </a:stretch>
        </p:blipFill>
        <p:spPr>
          <a:xfrm>
            <a:off x="2543961" y="3386696"/>
            <a:ext cx="1615580" cy="566977"/>
          </a:xfrm>
          <a:prstGeom prst="rect">
            <a:avLst/>
          </a:prstGeom>
        </p:spPr>
      </p:pic>
      <p:pic>
        <p:nvPicPr>
          <p:cNvPr id="23" name="Picture 22">
            <a:extLst>
              <a:ext uri="{FF2B5EF4-FFF2-40B4-BE49-F238E27FC236}">
                <a16:creationId xmlns:a16="http://schemas.microsoft.com/office/drawing/2014/main" id="{2F963B86-0D9B-444D-85FB-2F6591C4292E}"/>
              </a:ext>
            </a:extLst>
          </p:cNvPr>
          <p:cNvPicPr>
            <a:picLocks noChangeAspect="1"/>
          </p:cNvPicPr>
          <p:nvPr/>
        </p:nvPicPr>
        <p:blipFill>
          <a:blip r:embed="rId5"/>
          <a:stretch>
            <a:fillRect/>
          </a:stretch>
        </p:blipFill>
        <p:spPr>
          <a:xfrm>
            <a:off x="2543961" y="4726897"/>
            <a:ext cx="1615580" cy="566977"/>
          </a:xfrm>
          <a:prstGeom prst="rect">
            <a:avLst/>
          </a:prstGeom>
        </p:spPr>
      </p:pic>
      <p:pic>
        <p:nvPicPr>
          <p:cNvPr id="25" name="Picture 24">
            <a:extLst>
              <a:ext uri="{FF2B5EF4-FFF2-40B4-BE49-F238E27FC236}">
                <a16:creationId xmlns:a16="http://schemas.microsoft.com/office/drawing/2014/main" id="{D87BA4F1-AB08-48DA-BDB8-D3F6F1FB2328}"/>
              </a:ext>
            </a:extLst>
          </p:cNvPr>
          <p:cNvPicPr>
            <a:picLocks noChangeAspect="1"/>
          </p:cNvPicPr>
          <p:nvPr/>
        </p:nvPicPr>
        <p:blipFill>
          <a:blip r:embed="rId5"/>
          <a:stretch>
            <a:fillRect/>
          </a:stretch>
        </p:blipFill>
        <p:spPr>
          <a:xfrm>
            <a:off x="2562836" y="1341455"/>
            <a:ext cx="1615580" cy="566977"/>
          </a:xfrm>
          <a:prstGeom prst="rect">
            <a:avLst/>
          </a:prstGeom>
        </p:spPr>
      </p:pic>
      <p:pic>
        <p:nvPicPr>
          <p:cNvPr id="27" name="Picture 26">
            <a:extLst>
              <a:ext uri="{FF2B5EF4-FFF2-40B4-BE49-F238E27FC236}">
                <a16:creationId xmlns:a16="http://schemas.microsoft.com/office/drawing/2014/main" id="{1B0EB5AA-E1BC-43BA-AB80-DD36F350B556}"/>
              </a:ext>
            </a:extLst>
          </p:cNvPr>
          <p:cNvPicPr>
            <a:picLocks noChangeAspect="1"/>
          </p:cNvPicPr>
          <p:nvPr/>
        </p:nvPicPr>
        <p:blipFill>
          <a:blip r:embed="rId5"/>
          <a:stretch>
            <a:fillRect/>
          </a:stretch>
        </p:blipFill>
        <p:spPr>
          <a:xfrm>
            <a:off x="6789839" y="6172207"/>
            <a:ext cx="1615580" cy="566977"/>
          </a:xfrm>
          <a:prstGeom prst="rect">
            <a:avLst/>
          </a:prstGeom>
          <a:solidFill>
            <a:schemeClr val="accent6">
              <a:lumMod val="40000"/>
              <a:lumOff val="60000"/>
            </a:schemeClr>
          </a:solidFill>
        </p:spPr>
      </p:pic>
      <p:pic>
        <p:nvPicPr>
          <p:cNvPr id="29" name="Picture 28">
            <a:extLst>
              <a:ext uri="{FF2B5EF4-FFF2-40B4-BE49-F238E27FC236}">
                <a16:creationId xmlns:a16="http://schemas.microsoft.com/office/drawing/2014/main" id="{372BCB02-752A-4B2C-BE6C-32B05A9B0DC8}"/>
              </a:ext>
            </a:extLst>
          </p:cNvPr>
          <p:cNvPicPr>
            <a:picLocks noChangeAspect="1"/>
          </p:cNvPicPr>
          <p:nvPr/>
        </p:nvPicPr>
        <p:blipFill>
          <a:blip r:embed="rId5"/>
          <a:stretch>
            <a:fillRect/>
          </a:stretch>
        </p:blipFill>
        <p:spPr>
          <a:xfrm>
            <a:off x="6789839" y="5451929"/>
            <a:ext cx="1615580" cy="566977"/>
          </a:xfrm>
          <a:prstGeom prst="rect">
            <a:avLst/>
          </a:prstGeom>
          <a:solidFill>
            <a:schemeClr val="accent6">
              <a:lumMod val="40000"/>
              <a:lumOff val="60000"/>
            </a:schemeClr>
          </a:solidFill>
        </p:spPr>
      </p:pic>
      <p:pic>
        <p:nvPicPr>
          <p:cNvPr id="31" name="Picture 30">
            <a:extLst>
              <a:ext uri="{FF2B5EF4-FFF2-40B4-BE49-F238E27FC236}">
                <a16:creationId xmlns:a16="http://schemas.microsoft.com/office/drawing/2014/main" id="{5E39FB6C-1B4F-442C-9CD7-E587CD492A07}"/>
              </a:ext>
            </a:extLst>
          </p:cNvPr>
          <p:cNvPicPr>
            <a:picLocks noChangeAspect="1"/>
          </p:cNvPicPr>
          <p:nvPr/>
        </p:nvPicPr>
        <p:blipFill>
          <a:blip r:embed="rId5"/>
          <a:stretch>
            <a:fillRect/>
          </a:stretch>
        </p:blipFill>
        <p:spPr>
          <a:xfrm>
            <a:off x="6789839" y="4629570"/>
            <a:ext cx="1615580" cy="566977"/>
          </a:xfrm>
          <a:prstGeom prst="rect">
            <a:avLst/>
          </a:prstGeom>
          <a:solidFill>
            <a:schemeClr val="accent6">
              <a:lumMod val="40000"/>
              <a:lumOff val="60000"/>
            </a:schemeClr>
          </a:solidFill>
        </p:spPr>
      </p:pic>
      <p:pic>
        <p:nvPicPr>
          <p:cNvPr id="33" name="Picture 32">
            <a:extLst>
              <a:ext uri="{FF2B5EF4-FFF2-40B4-BE49-F238E27FC236}">
                <a16:creationId xmlns:a16="http://schemas.microsoft.com/office/drawing/2014/main" id="{B434D652-C134-4D43-BDC4-1EEF929ED79A}"/>
              </a:ext>
            </a:extLst>
          </p:cNvPr>
          <p:cNvPicPr>
            <a:picLocks noChangeAspect="1"/>
          </p:cNvPicPr>
          <p:nvPr/>
        </p:nvPicPr>
        <p:blipFill>
          <a:blip r:embed="rId5"/>
          <a:stretch>
            <a:fillRect/>
          </a:stretch>
        </p:blipFill>
        <p:spPr>
          <a:xfrm>
            <a:off x="6789839" y="3974404"/>
            <a:ext cx="1615580" cy="566977"/>
          </a:xfrm>
          <a:prstGeom prst="rect">
            <a:avLst/>
          </a:prstGeom>
          <a:solidFill>
            <a:schemeClr val="accent6">
              <a:lumMod val="40000"/>
              <a:lumOff val="60000"/>
            </a:schemeClr>
          </a:solidFill>
        </p:spPr>
      </p:pic>
      <p:pic>
        <p:nvPicPr>
          <p:cNvPr id="35" name="Picture 34">
            <a:extLst>
              <a:ext uri="{FF2B5EF4-FFF2-40B4-BE49-F238E27FC236}">
                <a16:creationId xmlns:a16="http://schemas.microsoft.com/office/drawing/2014/main" id="{8AD5E8E6-1E76-4BF7-B7EE-5E8791566F3B}"/>
              </a:ext>
            </a:extLst>
          </p:cNvPr>
          <p:cNvPicPr>
            <a:picLocks noChangeAspect="1"/>
          </p:cNvPicPr>
          <p:nvPr/>
        </p:nvPicPr>
        <p:blipFill>
          <a:blip r:embed="rId5"/>
          <a:stretch>
            <a:fillRect/>
          </a:stretch>
        </p:blipFill>
        <p:spPr>
          <a:xfrm>
            <a:off x="6789839" y="3302917"/>
            <a:ext cx="1615580" cy="566977"/>
          </a:xfrm>
          <a:prstGeom prst="rect">
            <a:avLst/>
          </a:prstGeom>
          <a:solidFill>
            <a:schemeClr val="accent6">
              <a:lumMod val="40000"/>
              <a:lumOff val="60000"/>
            </a:schemeClr>
          </a:solidFill>
        </p:spPr>
      </p:pic>
      <p:pic>
        <p:nvPicPr>
          <p:cNvPr id="37" name="Picture 36">
            <a:extLst>
              <a:ext uri="{FF2B5EF4-FFF2-40B4-BE49-F238E27FC236}">
                <a16:creationId xmlns:a16="http://schemas.microsoft.com/office/drawing/2014/main" id="{ACCE5237-C198-41F7-838F-29C4F2140668}"/>
              </a:ext>
            </a:extLst>
          </p:cNvPr>
          <p:cNvPicPr>
            <a:picLocks noChangeAspect="1"/>
          </p:cNvPicPr>
          <p:nvPr/>
        </p:nvPicPr>
        <p:blipFill>
          <a:blip r:embed="rId5"/>
          <a:stretch>
            <a:fillRect/>
          </a:stretch>
        </p:blipFill>
        <p:spPr>
          <a:xfrm>
            <a:off x="6789839" y="1956060"/>
            <a:ext cx="1615580" cy="566977"/>
          </a:xfrm>
          <a:prstGeom prst="rect">
            <a:avLst/>
          </a:prstGeom>
          <a:solidFill>
            <a:schemeClr val="accent6">
              <a:lumMod val="40000"/>
              <a:lumOff val="60000"/>
            </a:schemeClr>
          </a:solidFill>
        </p:spPr>
      </p:pic>
      <p:pic>
        <p:nvPicPr>
          <p:cNvPr id="39" name="Picture 38">
            <a:extLst>
              <a:ext uri="{FF2B5EF4-FFF2-40B4-BE49-F238E27FC236}">
                <a16:creationId xmlns:a16="http://schemas.microsoft.com/office/drawing/2014/main" id="{0F52DBD7-2695-494F-A20E-34058B4170FA}"/>
              </a:ext>
            </a:extLst>
          </p:cNvPr>
          <p:cNvPicPr>
            <a:picLocks noChangeAspect="1"/>
          </p:cNvPicPr>
          <p:nvPr/>
        </p:nvPicPr>
        <p:blipFill>
          <a:blip r:embed="rId5"/>
          <a:stretch>
            <a:fillRect/>
          </a:stretch>
        </p:blipFill>
        <p:spPr>
          <a:xfrm>
            <a:off x="6789839" y="1315894"/>
            <a:ext cx="1615580" cy="566977"/>
          </a:xfrm>
          <a:prstGeom prst="rect">
            <a:avLst/>
          </a:prstGeom>
          <a:solidFill>
            <a:schemeClr val="accent6">
              <a:lumMod val="40000"/>
              <a:lumOff val="60000"/>
            </a:schemeClr>
          </a:solidFill>
        </p:spPr>
      </p:pic>
      <p:pic>
        <p:nvPicPr>
          <p:cNvPr id="41" name="Picture 40">
            <a:extLst>
              <a:ext uri="{FF2B5EF4-FFF2-40B4-BE49-F238E27FC236}">
                <a16:creationId xmlns:a16="http://schemas.microsoft.com/office/drawing/2014/main" id="{34E78240-105A-49D5-92CB-A7AC6390A637}"/>
              </a:ext>
            </a:extLst>
          </p:cNvPr>
          <p:cNvPicPr>
            <a:picLocks noChangeAspect="1"/>
          </p:cNvPicPr>
          <p:nvPr/>
        </p:nvPicPr>
        <p:blipFill>
          <a:blip r:embed="rId6"/>
          <a:stretch>
            <a:fillRect/>
          </a:stretch>
        </p:blipFill>
        <p:spPr>
          <a:xfrm>
            <a:off x="4490098" y="6373392"/>
            <a:ext cx="1969179" cy="164606"/>
          </a:xfrm>
          <a:prstGeom prst="rect">
            <a:avLst/>
          </a:prstGeom>
          <a:ln>
            <a:noFill/>
          </a:ln>
          <a:effectLst>
            <a:outerShdw blurRad="190500" algn="tl" rotWithShape="0">
              <a:srgbClr val="000000">
                <a:alpha val="70000"/>
              </a:srgbClr>
            </a:outerShdw>
          </a:effectLst>
        </p:spPr>
      </p:pic>
      <p:pic>
        <p:nvPicPr>
          <p:cNvPr id="43" name="Picture 42">
            <a:extLst>
              <a:ext uri="{FF2B5EF4-FFF2-40B4-BE49-F238E27FC236}">
                <a16:creationId xmlns:a16="http://schemas.microsoft.com/office/drawing/2014/main" id="{4C964E4E-254C-400D-A7A6-396BD5E710C5}"/>
              </a:ext>
            </a:extLst>
          </p:cNvPr>
          <p:cNvPicPr>
            <a:picLocks noChangeAspect="1"/>
          </p:cNvPicPr>
          <p:nvPr/>
        </p:nvPicPr>
        <p:blipFill>
          <a:blip r:embed="rId6"/>
          <a:stretch>
            <a:fillRect/>
          </a:stretch>
        </p:blipFill>
        <p:spPr>
          <a:xfrm>
            <a:off x="4499643" y="5653114"/>
            <a:ext cx="1969179" cy="164606"/>
          </a:xfrm>
          <a:prstGeom prst="rect">
            <a:avLst/>
          </a:prstGeom>
        </p:spPr>
      </p:pic>
      <p:pic>
        <p:nvPicPr>
          <p:cNvPr id="45" name="Picture 44">
            <a:extLst>
              <a:ext uri="{FF2B5EF4-FFF2-40B4-BE49-F238E27FC236}">
                <a16:creationId xmlns:a16="http://schemas.microsoft.com/office/drawing/2014/main" id="{ADF6E291-E2CD-4FEE-BCF4-D0A29234B443}"/>
              </a:ext>
            </a:extLst>
          </p:cNvPr>
          <p:cNvPicPr>
            <a:picLocks noChangeAspect="1"/>
          </p:cNvPicPr>
          <p:nvPr/>
        </p:nvPicPr>
        <p:blipFill>
          <a:blip r:embed="rId6"/>
          <a:stretch>
            <a:fillRect/>
          </a:stretch>
        </p:blipFill>
        <p:spPr>
          <a:xfrm>
            <a:off x="4490100" y="4892826"/>
            <a:ext cx="1969179" cy="164606"/>
          </a:xfrm>
          <a:prstGeom prst="rect">
            <a:avLst/>
          </a:prstGeom>
        </p:spPr>
      </p:pic>
      <p:pic>
        <p:nvPicPr>
          <p:cNvPr id="47" name="Picture 46">
            <a:extLst>
              <a:ext uri="{FF2B5EF4-FFF2-40B4-BE49-F238E27FC236}">
                <a16:creationId xmlns:a16="http://schemas.microsoft.com/office/drawing/2014/main" id="{B75A7E10-A890-45AF-86B3-E1D4F041F59E}"/>
              </a:ext>
            </a:extLst>
          </p:cNvPr>
          <p:cNvPicPr>
            <a:picLocks noChangeAspect="1"/>
          </p:cNvPicPr>
          <p:nvPr/>
        </p:nvPicPr>
        <p:blipFill>
          <a:blip r:embed="rId6"/>
          <a:stretch>
            <a:fillRect/>
          </a:stretch>
        </p:blipFill>
        <p:spPr>
          <a:xfrm>
            <a:off x="4458814" y="4210199"/>
            <a:ext cx="1969179" cy="164606"/>
          </a:xfrm>
          <a:prstGeom prst="rect">
            <a:avLst/>
          </a:prstGeom>
        </p:spPr>
      </p:pic>
      <p:pic>
        <p:nvPicPr>
          <p:cNvPr id="49" name="Picture 48">
            <a:extLst>
              <a:ext uri="{FF2B5EF4-FFF2-40B4-BE49-F238E27FC236}">
                <a16:creationId xmlns:a16="http://schemas.microsoft.com/office/drawing/2014/main" id="{F26C67DB-C855-41CC-BC9C-B7EA63EC1DFD}"/>
              </a:ext>
            </a:extLst>
          </p:cNvPr>
          <p:cNvPicPr>
            <a:picLocks noChangeAspect="1"/>
          </p:cNvPicPr>
          <p:nvPr/>
        </p:nvPicPr>
        <p:blipFill>
          <a:blip r:embed="rId6"/>
          <a:stretch>
            <a:fillRect/>
          </a:stretch>
        </p:blipFill>
        <p:spPr>
          <a:xfrm>
            <a:off x="4490099" y="3492461"/>
            <a:ext cx="1969179" cy="164606"/>
          </a:xfrm>
          <a:prstGeom prst="rect">
            <a:avLst/>
          </a:prstGeom>
        </p:spPr>
      </p:pic>
      <p:pic>
        <p:nvPicPr>
          <p:cNvPr id="51" name="Picture 50">
            <a:extLst>
              <a:ext uri="{FF2B5EF4-FFF2-40B4-BE49-F238E27FC236}">
                <a16:creationId xmlns:a16="http://schemas.microsoft.com/office/drawing/2014/main" id="{99ACEC5E-3FC8-4620-B782-2C0A47217EFE}"/>
              </a:ext>
            </a:extLst>
          </p:cNvPr>
          <p:cNvPicPr>
            <a:picLocks noChangeAspect="1"/>
          </p:cNvPicPr>
          <p:nvPr/>
        </p:nvPicPr>
        <p:blipFill>
          <a:blip r:embed="rId6"/>
          <a:stretch>
            <a:fillRect/>
          </a:stretch>
        </p:blipFill>
        <p:spPr>
          <a:xfrm>
            <a:off x="4458814" y="2791653"/>
            <a:ext cx="1969179" cy="164606"/>
          </a:xfrm>
          <a:prstGeom prst="rect">
            <a:avLst/>
          </a:prstGeom>
        </p:spPr>
      </p:pic>
      <p:pic>
        <p:nvPicPr>
          <p:cNvPr id="55" name="Picture 54">
            <a:extLst>
              <a:ext uri="{FF2B5EF4-FFF2-40B4-BE49-F238E27FC236}">
                <a16:creationId xmlns:a16="http://schemas.microsoft.com/office/drawing/2014/main" id="{9B9C1FD7-9361-4AC1-B33B-AA69BAE921A8}"/>
              </a:ext>
            </a:extLst>
          </p:cNvPr>
          <p:cNvPicPr>
            <a:picLocks noChangeAspect="1"/>
          </p:cNvPicPr>
          <p:nvPr/>
        </p:nvPicPr>
        <p:blipFill>
          <a:blip r:embed="rId6"/>
          <a:stretch>
            <a:fillRect/>
          </a:stretch>
        </p:blipFill>
        <p:spPr>
          <a:xfrm>
            <a:off x="4458813" y="1492319"/>
            <a:ext cx="1969179" cy="164606"/>
          </a:xfrm>
          <a:prstGeom prst="rect">
            <a:avLst/>
          </a:prstGeom>
        </p:spPr>
      </p:pic>
      <p:sp>
        <p:nvSpPr>
          <p:cNvPr id="57" name="TextBox 56">
            <a:extLst>
              <a:ext uri="{FF2B5EF4-FFF2-40B4-BE49-F238E27FC236}">
                <a16:creationId xmlns:a16="http://schemas.microsoft.com/office/drawing/2014/main" id="{93A1870C-95E3-4A5E-9BBA-428D69846E0C}"/>
              </a:ext>
            </a:extLst>
          </p:cNvPr>
          <p:cNvSpPr txBox="1"/>
          <p:nvPr/>
        </p:nvSpPr>
        <p:spPr>
          <a:xfrm>
            <a:off x="2682727" y="2031005"/>
            <a:ext cx="1615580" cy="369332"/>
          </a:xfrm>
          <a:prstGeom prst="rect">
            <a:avLst/>
          </a:prstGeom>
          <a:noFill/>
        </p:spPr>
        <p:txBody>
          <a:bodyPr wrap="square" rtlCol="0">
            <a:spAutoFit/>
          </a:bodyPr>
          <a:lstStyle/>
          <a:p>
            <a:r>
              <a:rPr lang="en-GB" b="1" dirty="0">
                <a:solidFill>
                  <a:schemeClr val="accent6">
                    <a:lumMod val="40000"/>
                    <a:lumOff val="60000"/>
                  </a:schemeClr>
                </a:solidFill>
              </a:rPr>
              <a:t>Stage Two</a:t>
            </a:r>
          </a:p>
        </p:txBody>
      </p:sp>
      <p:sp>
        <p:nvSpPr>
          <p:cNvPr id="58" name="TextBox 57">
            <a:extLst>
              <a:ext uri="{FF2B5EF4-FFF2-40B4-BE49-F238E27FC236}">
                <a16:creationId xmlns:a16="http://schemas.microsoft.com/office/drawing/2014/main" id="{BC553C8E-16DC-4173-8001-C519B5F70740}"/>
              </a:ext>
            </a:extLst>
          </p:cNvPr>
          <p:cNvSpPr txBox="1"/>
          <p:nvPr/>
        </p:nvSpPr>
        <p:spPr>
          <a:xfrm>
            <a:off x="2647775" y="2716652"/>
            <a:ext cx="1596705" cy="369332"/>
          </a:xfrm>
          <a:prstGeom prst="rect">
            <a:avLst/>
          </a:prstGeom>
          <a:noFill/>
        </p:spPr>
        <p:txBody>
          <a:bodyPr wrap="square" rtlCol="0">
            <a:spAutoFit/>
          </a:bodyPr>
          <a:lstStyle/>
          <a:p>
            <a:r>
              <a:rPr lang="en-GB" b="1" dirty="0">
                <a:solidFill>
                  <a:schemeClr val="accent6">
                    <a:lumMod val="40000"/>
                    <a:lumOff val="60000"/>
                  </a:schemeClr>
                </a:solidFill>
              </a:rPr>
              <a:t>Stage Three</a:t>
            </a:r>
          </a:p>
        </p:txBody>
      </p:sp>
      <p:sp>
        <p:nvSpPr>
          <p:cNvPr id="59" name="TextBox 58">
            <a:extLst>
              <a:ext uri="{FF2B5EF4-FFF2-40B4-BE49-F238E27FC236}">
                <a16:creationId xmlns:a16="http://schemas.microsoft.com/office/drawing/2014/main" id="{3B6BA84A-7D64-4E77-BA3A-5F13302C140E}"/>
              </a:ext>
            </a:extLst>
          </p:cNvPr>
          <p:cNvSpPr txBox="1"/>
          <p:nvPr/>
        </p:nvSpPr>
        <p:spPr>
          <a:xfrm>
            <a:off x="2728117" y="3478703"/>
            <a:ext cx="1596702" cy="369332"/>
          </a:xfrm>
          <a:prstGeom prst="rect">
            <a:avLst/>
          </a:prstGeom>
          <a:noFill/>
        </p:spPr>
        <p:txBody>
          <a:bodyPr wrap="square" rtlCol="0">
            <a:spAutoFit/>
          </a:bodyPr>
          <a:lstStyle/>
          <a:p>
            <a:r>
              <a:rPr lang="en-GB" b="1" dirty="0">
                <a:solidFill>
                  <a:schemeClr val="accent6">
                    <a:lumMod val="40000"/>
                    <a:lumOff val="60000"/>
                  </a:schemeClr>
                </a:solidFill>
              </a:rPr>
              <a:t>Stage Four</a:t>
            </a:r>
          </a:p>
        </p:txBody>
      </p:sp>
      <p:sp>
        <p:nvSpPr>
          <p:cNvPr id="60" name="TextBox 59">
            <a:extLst>
              <a:ext uri="{FF2B5EF4-FFF2-40B4-BE49-F238E27FC236}">
                <a16:creationId xmlns:a16="http://schemas.microsoft.com/office/drawing/2014/main" id="{A85FB830-6867-4E77-A783-2E44474C8226}"/>
              </a:ext>
            </a:extLst>
          </p:cNvPr>
          <p:cNvSpPr txBox="1"/>
          <p:nvPr/>
        </p:nvSpPr>
        <p:spPr>
          <a:xfrm>
            <a:off x="2701602" y="4110298"/>
            <a:ext cx="1596705" cy="369332"/>
          </a:xfrm>
          <a:prstGeom prst="rect">
            <a:avLst/>
          </a:prstGeom>
          <a:noFill/>
        </p:spPr>
        <p:txBody>
          <a:bodyPr wrap="square" rtlCol="0">
            <a:spAutoFit/>
          </a:bodyPr>
          <a:lstStyle/>
          <a:p>
            <a:r>
              <a:rPr lang="en-GB" b="1" dirty="0">
                <a:solidFill>
                  <a:schemeClr val="accent6">
                    <a:lumMod val="40000"/>
                    <a:lumOff val="60000"/>
                  </a:schemeClr>
                </a:solidFill>
              </a:rPr>
              <a:t>Stage Five</a:t>
            </a:r>
          </a:p>
        </p:txBody>
      </p:sp>
      <p:sp>
        <p:nvSpPr>
          <p:cNvPr id="61" name="TextBox 60">
            <a:extLst>
              <a:ext uri="{FF2B5EF4-FFF2-40B4-BE49-F238E27FC236}">
                <a16:creationId xmlns:a16="http://schemas.microsoft.com/office/drawing/2014/main" id="{A09697FD-C256-4F9A-94AA-7C6C8F755ED9}"/>
              </a:ext>
            </a:extLst>
          </p:cNvPr>
          <p:cNvSpPr txBox="1"/>
          <p:nvPr/>
        </p:nvSpPr>
        <p:spPr>
          <a:xfrm>
            <a:off x="2797722" y="4817539"/>
            <a:ext cx="1596708" cy="369332"/>
          </a:xfrm>
          <a:prstGeom prst="rect">
            <a:avLst/>
          </a:prstGeom>
          <a:noFill/>
        </p:spPr>
        <p:txBody>
          <a:bodyPr wrap="square" rtlCol="0">
            <a:spAutoFit/>
          </a:bodyPr>
          <a:lstStyle/>
          <a:p>
            <a:r>
              <a:rPr lang="en-GB" b="1" dirty="0">
                <a:solidFill>
                  <a:schemeClr val="accent6">
                    <a:lumMod val="40000"/>
                    <a:lumOff val="60000"/>
                  </a:schemeClr>
                </a:solidFill>
              </a:rPr>
              <a:t>Stage Six</a:t>
            </a:r>
          </a:p>
        </p:txBody>
      </p:sp>
      <p:sp>
        <p:nvSpPr>
          <p:cNvPr id="62" name="TextBox 61">
            <a:extLst>
              <a:ext uri="{FF2B5EF4-FFF2-40B4-BE49-F238E27FC236}">
                <a16:creationId xmlns:a16="http://schemas.microsoft.com/office/drawing/2014/main" id="{F6D2AE72-4DAA-489E-A935-3D9FDADE1357}"/>
              </a:ext>
            </a:extLst>
          </p:cNvPr>
          <p:cNvSpPr txBox="1"/>
          <p:nvPr/>
        </p:nvSpPr>
        <p:spPr>
          <a:xfrm>
            <a:off x="2631552" y="5542572"/>
            <a:ext cx="1596708" cy="369332"/>
          </a:xfrm>
          <a:prstGeom prst="rect">
            <a:avLst/>
          </a:prstGeom>
          <a:noFill/>
        </p:spPr>
        <p:txBody>
          <a:bodyPr wrap="square" rtlCol="0">
            <a:spAutoFit/>
          </a:bodyPr>
          <a:lstStyle/>
          <a:p>
            <a:r>
              <a:rPr lang="en-GB" b="1" dirty="0">
                <a:solidFill>
                  <a:schemeClr val="accent6">
                    <a:lumMod val="40000"/>
                    <a:lumOff val="60000"/>
                  </a:schemeClr>
                </a:solidFill>
              </a:rPr>
              <a:t>Stage Seven</a:t>
            </a:r>
          </a:p>
        </p:txBody>
      </p:sp>
      <p:sp>
        <p:nvSpPr>
          <p:cNvPr id="63" name="TextBox 62">
            <a:extLst>
              <a:ext uri="{FF2B5EF4-FFF2-40B4-BE49-F238E27FC236}">
                <a16:creationId xmlns:a16="http://schemas.microsoft.com/office/drawing/2014/main" id="{C3BDB258-39BE-41C6-9380-9C30B2FA1B63}"/>
              </a:ext>
            </a:extLst>
          </p:cNvPr>
          <p:cNvSpPr txBox="1"/>
          <p:nvPr/>
        </p:nvSpPr>
        <p:spPr>
          <a:xfrm>
            <a:off x="2682027" y="6283347"/>
            <a:ext cx="1596709" cy="369332"/>
          </a:xfrm>
          <a:prstGeom prst="rect">
            <a:avLst/>
          </a:prstGeom>
          <a:noFill/>
        </p:spPr>
        <p:txBody>
          <a:bodyPr wrap="square" rtlCol="0">
            <a:spAutoFit/>
          </a:bodyPr>
          <a:lstStyle/>
          <a:p>
            <a:r>
              <a:rPr lang="en-GB" b="1" dirty="0">
                <a:solidFill>
                  <a:schemeClr val="accent6">
                    <a:lumMod val="40000"/>
                    <a:lumOff val="60000"/>
                  </a:schemeClr>
                </a:solidFill>
              </a:rPr>
              <a:t>Stage Eight </a:t>
            </a:r>
          </a:p>
        </p:txBody>
      </p:sp>
      <p:sp>
        <p:nvSpPr>
          <p:cNvPr id="64" name="TextBox 63">
            <a:extLst>
              <a:ext uri="{FF2B5EF4-FFF2-40B4-BE49-F238E27FC236}">
                <a16:creationId xmlns:a16="http://schemas.microsoft.com/office/drawing/2014/main" id="{05223F4A-BFB4-4FD3-AD5C-C73F93E04F8F}"/>
              </a:ext>
            </a:extLst>
          </p:cNvPr>
          <p:cNvSpPr txBox="1"/>
          <p:nvPr/>
        </p:nvSpPr>
        <p:spPr>
          <a:xfrm>
            <a:off x="7091842" y="1268010"/>
            <a:ext cx="1678149" cy="646331"/>
          </a:xfrm>
          <a:prstGeom prst="rect">
            <a:avLst/>
          </a:prstGeom>
          <a:noFill/>
        </p:spPr>
        <p:txBody>
          <a:bodyPr wrap="square" rtlCol="0">
            <a:spAutoFit/>
          </a:bodyPr>
          <a:lstStyle/>
          <a:p>
            <a:r>
              <a:rPr lang="en-GB" b="1" dirty="0">
                <a:solidFill>
                  <a:schemeClr val="bg1"/>
                </a:solidFill>
              </a:rPr>
              <a:t>Trust Vs. Mistrust</a:t>
            </a:r>
          </a:p>
        </p:txBody>
      </p:sp>
      <p:sp>
        <p:nvSpPr>
          <p:cNvPr id="65" name="TextBox 64">
            <a:extLst>
              <a:ext uri="{FF2B5EF4-FFF2-40B4-BE49-F238E27FC236}">
                <a16:creationId xmlns:a16="http://schemas.microsoft.com/office/drawing/2014/main" id="{87744B32-439F-4A61-A03D-348FFAB49D5D}"/>
              </a:ext>
            </a:extLst>
          </p:cNvPr>
          <p:cNvSpPr txBox="1"/>
          <p:nvPr/>
        </p:nvSpPr>
        <p:spPr>
          <a:xfrm>
            <a:off x="6789839" y="1944506"/>
            <a:ext cx="1615580" cy="646331"/>
          </a:xfrm>
          <a:prstGeom prst="rect">
            <a:avLst/>
          </a:prstGeom>
          <a:noFill/>
        </p:spPr>
        <p:txBody>
          <a:bodyPr wrap="square" rtlCol="0">
            <a:spAutoFit/>
          </a:bodyPr>
          <a:lstStyle/>
          <a:p>
            <a:pPr algn="ctr"/>
            <a:r>
              <a:rPr lang="en-GB" b="1" dirty="0">
                <a:solidFill>
                  <a:schemeClr val="bg1"/>
                </a:solidFill>
              </a:rPr>
              <a:t>Autonomy Vs. Shame </a:t>
            </a:r>
          </a:p>
        </p:txBody>
      </p:sp>
      <p:sp>
        <p:nvSpPr>
          <p:cNvPr id="66" name="TextBox 65">
            <a:extLst>
              <a:ext uri="{FF2B5EF4-FFF2-40B4-BE49-F238E27FC236}">
                <a16:creationId xmlns:a16="http://schemas.microsoft.com/office/drawing/2014/main" id="{ABD5B1F1-87CD-485E-8446-17A72488FDF4}"/>
              </a:ext>
            </a:extLst>
          </p:cNvPr>
          <p:cNvSpPr txBox="1"/>
          <p:nvPr/>
        </p:nvSpPr>
        <p:spPr>
          <a:xfrm>
            <a:off x="6882467" y="2559746"/>
            <a:ext cx="1602298" cy="646331"/>
          </a:xfrm>
          <a:prstGeom prst="rect">
            <a:avLst/>
          </a:prstGeom>
          <a:noFill/>
        </p:spPr>
        <p:txBody>
          <a:bodyPr wrap="square" rtlCol="0">
            <a:spAutoFit/>
          </a:bodyPr>
          <a:lstStyle/>
          <a:p>
            <a:pPr algn="ctr"/>
            <a:r>
              <a:rPr lang="en-GB" b="1" dirty="0">
                <a:solidFill>
                  <a:schemeClr val="bg1"/>
                </a:solidFill>
              </a:rPr>
              <a:t>Initiative Vs. Guilt</a:t>
            </a:r>
          </a:p>
        </p:txBody>
      </p:sp>
      <p:sp>
        <p:nvSpPr>
          <p:cNvPr id="67" name="TextBox 66">
            <a:extLst>
              <a:ext uri="{FF2B5EF4-FFF2-40B4-BE49-F238E27FC236}">
                <a16:creationId xmlns:a16="http://schemas.microsoft.com/office/drawing/2014/main" id="{D9F26F2A-4657-4B56-8D5D-1BFF94554F27}"/>
              </a:ext>
            </a:extLst>
          </p:cNvPr>
          <p:cNvSpPr txBox="1"/>
          <p:nvPr/>
        </p:nvSpPr>
        <p:spPr>
          <a:xfrm>
            <a:off x="6789839" y="3249688"/>
            <a:ext cx="1694926" cy="668136"/>
          </a:xfrm>
          <a:prstGeom prst="rect">
            <a:avLst/>
          </a:prstGeom>
          <a:noFill/>
        </p:spPr>
        <p:txBody>
          <a:bodyPr wrap="square" rtlCol="0">
            <a:spAutoFit/>
          </a:bodyPr>
          <a:lstStyle/>
          <a:p>
            <a:pPr algn="ctr"/>
            <a:r>
              <a:rPr lang="en-US" altLang="en-US" sz="1800" b="1" dirty="0">
                <a:solidFill>
                  <a:schemeClr val="bg1"/>
                </a:solidFill>
              </a:rPr>
              <a:t>Industry vs. Inferiority</a:t>
            </a:r>
            <a:endParaRPr lang="en-GB" b="1" dirty="0">
              <a:solidFill>
                <a:schemeClr val="bg1"/>
              </a:solidFill>
            </a:endParaRPr>
          </a:p>
        </p:txBody>
      </p:sp>
      <p:sp>
        <p:nvSpPr>
          <p:cNvPr id="68" name="TextBox 67">
            <a:extLst>
              <a:ext uri="{FF2B5EF4-FFF2-40B4-BE49-F238E27FC236}">
                <a16:creationId xmlns:a16="http://schemas.microsoft.com/office/drawing/2014/main" id="{169AB344-9421-4F55-BB77-C62BD69BE54E}"/>
              </a:ext>
            </a:extLst>
          </p:cNvPr>
          <p:cNvSpPr txBox="1"/>
          <p:nvPr/>
        </p:nvSpPr>
        <p:spPr>
          <a:xfrm>
            <a:off x="6808714" y="3961435"/>
            <a:ext cx="1615580" cy="646331"/>
          </a:xfrm>
          <a:prstGeom prst="rect">
            <a:avLst/>
          </a:prstGeom>
          <a:noFill/>
        </p:spPr>
        <p:txBody>
          <a:bodyPr wrap="square" rtlCol="0">
            <a:spAutoFit/>
          </a:bodyPr>
          <a:lstStyle/>
          <a:p>
            <a:pPr algn="ctr"/>
            <a:r>
              <a:rPr lang="en-US" altLang="en-US" sz="1800" b="1" dirty="0">
                <a:solidFill>
                  <a:schemeClr val="bg1"/>
                </a:solidFill>
              </a:rPr>
              <a:t>Identity vs. Role Confusion</a:t>
            </a:r>
            <a:endParaRPr lang="en-GB" b="1" dirty="0">
              <a:solidFill>
                <a:schemeClr val="bg1"/>
              </a:solidFill>
            </a:endParaRPr>
          </a:p>
        </p:txBody>
      </p:sp>
      <p:sp>
        <p:nvSpPr>
          <p:cNvPr id="71" name="TextBox 70">
            <a:extLst>
              <a:ext uri="{FF2B5EF4-FFF2-40B4-BE49-F238E27FC236}">
                <a16:creationId xmlns:a16="http://schemas.microsoft.com/office/drawing/2014/main" id="{58CC9E8B-40FC-4361-A62B-C04621F98FB6}"/>
              </a:ext>
            </a:extLst>
          </p:cNvPr>
          <p:cNvSpPr txBox="1"/>
          <p:nvPr/>
        </p:nvSpPr>
        <p:spPr>
          <a:xfrm>
            <a:off x="6613039" y="4611379"/>
            <a:ext cx="1969179" cy="646331"/>
          </a:xfrm>
          <a:prstGeom prst="rect">
            <a:avLst/>
          </a:prstGeom>
          <a:noFill/>
        </p:spPr>
        <p:txBody>
          <a:bodyPr wrap="square">
            <a:spAutoFit/>
          </a:bodyPr>
          <a:lstStyle/>
          <a:p>
            <a:pPr algn="ctr"/>
            <a:r>
              <a:rPr lang="en-US" altLang="en-US" b="1" dirty="0">
                <a:solidFill>
                  <a:schemeClr val="bg1"/>
                </a:solidFill>
              </a:rPr>
              <a:t>Intimacy vs. Isolation</a:t>
            </a:r>
            <a:endParaRPr lang="en-GB" b="1" dirty="0">
              <a:solidFill>
                <a:schemeClr val="bg1"/>
              </a:solidFill>
            </a:endParaRPr>
          </a:p>
        </p:txBody>
      </p:sp>
      <p:sp>
        <p:nvSpPr>
          <p:cNvPr id="73" name="TextBox 72">
            <a:extLst>
              <a:ext uri="{FF2B5EF4-FFF2-40B4-BE49-F238E27FC236}">
                <a16:creationId xmlns:a16="http://schemas.microsoft.com/office/drawing/2014/main" id="{FD19A8EE-4659-4295-89CD-2CDF2BF56F4E}"/>
              </a:ext>
            </a:extLst>
          </p:cNvPr>
          <p:cNvSpPr txBox="1"/>
          <p:nvPr/>
        </p:nvSpPr>
        <p:spPr>
          <a:xfrm>
            <a:off x="6598008" y="5404072"/>
            <a:ext cx="1969179" cy="646331"/>
          </a:xfrm>
          <a:prstGeom prst="rect">
            <a:avLst/>
          </a:prstGeom>
          <a:noFill/>
        </p:spPr>
        <p:txBody>
          <a:bodyPr wrap="square">
            <a:spAutoFit/>
          </a:bodyPr>
          <a:lstStyle/>
          <a:p>
            <a:pPr algn="ctr"/>
            <a:r>
              <a:rPr lang="en-US" altLang="en-US" sz="1800" b="1" dirty="0">
                <a:solidFill>
                  <a:schemeClr val="bg1"/>
                </a:solidFill>
              </a:rPr>
              <a:t>Generativity vs. Stagnation</a:t>
            </a:r>
            <a:endParaRPr lang="en-GB" b="1" dirty="0">
              <a:solidFill>
                <a:schemeClr val="bg1"/>
              </a:solidFill>
            </a:endParaRPr>
          </a:p>
        </p:txBody>
      </p:sp>
      <p:sp>
        <p:nvSpPr>
          <p:cNvPr id="75" name="TextBox 74">
            <a:extLst>
              <a:ext uri="{FF2B5EF4-FFF2-40B4-BE49-F238E27FC236}">
                <a16:creationId xmlns:a16="http://schemas.microsoft.com/office/drawing/2014/main" id="{C282A751-A2A3-498F-996D-B1958A853F06}"/>
              </a:ext>
            </a:extLst>
          </p:cNvPr>
          <p:cNvSpPr txBox="1"/>
          <p:nvPr/>
        </p:nvSpPr>
        <p:spPr>
          <a:xfrm>
            <a:off x="6632407" y="6130968"/>
            <a:ext cx="1911361" cy="646331"/>
          </a:xfrm>
          <a:prstGeom prst="rect">
            <a:avLst/>
          </a:prstGeom>
          <a:noFill/>
        </p:spPr>
        <p:txBody>
          <a:bodyPr wrap="square">
            <a:spAutoFit/>
          </a:bodyPr>
          <a:lstStyle/>
          <a:p>
            <a:pPr algn="ctr"/>
            <a:r>
              <a:rPr lang="en-GB" b="1" dirty="0">
                <a:solidFill>
                  <a:schemeClr val="bg1"/>
                </a:solidFill>
              </a:rPr>
              <a:t>Ego Integrity vs. Despair</a:t>
            </a:r>
          </a:p>
        </p:txBody>
      </p:sp>
      <p:sp>
        <p:nvSpPr>
          <p:cNvPr id="76" name="Rectangle 75">
            <a:extLst>
              <a:ext uri="{FF2B5EF4-FFF2-40B4-BE49-F238E27FC236}">
                <a16:creationId xmlns:a16="http://schemas.microsoft.com/office/drawing/2014/main" id="{36894FF8-233A-4DFF-895F-55B52085F09C}"/>
              </a:ext>
            </a:extLst>
          </p:cNvPr>
          <p:cNvSpPr/>
          <p:nvPr/>
        </p:nvSpPr>
        <p:spPr>
          <a:xfrm>
            <a:off x="2494254" y="129377"/>
            <a:ext cx="6087964" cy="1123318"/>
          </a:xfrm>
          <a:prstGeom prst="rect">
            <a:avLst/>
          </a:prstGeom>
          <a:noFill/>
          <a:ln>
            <a:solidFill>
              <a:schemeClr val="accent6">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86A71747-3547-4A89-9237-E22664C2721B}"/>
              </a:ext>
            </a:extLst>
          </p:cNvPr>
          <p:cNvSpPr txBox="1"/>
          <p:nvPr/>
        </p:nvSpPr>
        <p:spPr>
          <a:xfrm>
            <a:off x="978682" y="486642"/>
            <a:ext cx="1149291" cy="461665"/>
          </a:xfrm>
          <a:prstGeom prst="rect">
            <a:avLst/>
          </a:prstGeom>
          <a:solidFill>
            <a:schemeClr val="accent6">
              <a:lumMod val="40000"/>
              <a:lumOff val="60000"/>
            </a:schemeClr>
          </a:solidFill>
          <a:ln>
            <a:solidFill>
              <a:schemeClr val="accent6">
                <a:lumMod val="40000"/>
                <a:lumOff val="60000"/>
              </a:schemeClr>
            </a:solidFill>
          </a:ln>
        </p:spPr>
        <p:txBody>
          <a:bodyPr wrap="square" rtlCol="0">
            <a:spAutoFit/>
          </a:bodyPr>
          <a:lstStyle/>
          <a:p>
            <a:pPr algn="ctr"/>
            <a:r>
              <a:rPr lang="en-GB" sz="2400" b="1" dirty="0">
                <a:solidFill>
                  <a:schemeClr val="bg1"/>
                </a:solidFill>
              </a:rPr>
              <a:t>Love</a:t>
            </a:r>
            <a:r>
              <a:rPr lang="en-GB" dirty="0"/>
              <a:t> </a:t>
            </a:r>
          </a:p>
        </p:txBody>
      </p:sp>
      <p:sp>
        <p:nvSpPr>
          <p:cNvPr id="8" name="TextBox 7">
            <a:extLst>
              <a:ext uri="{FF2B5EF4-FFF2-40B4-BE49-F238E27FC236}">
                <a16:creationId xmlns:a16="http://schemas.microsoft.com/office/drawing/2014/main" id="{3C0A929C-678A-40EF-8D53-DF1847771FAD}"/>
              </a:ext>
            </a:extLst>
          </p:cNvPr>
          <p:cNvSpPr txBox="1"/>
          <p:nvPr/>
        </p:nvSpPr>
        <p:spPr>
          <a:xfrm>
            <a:off x="1106998" y="2508810"/>
            <a:ext cx="1149291" cy="461665"/>
          </a:xfrm>
          <a:prstGeom prst="rect">
            <a:avLst/>
          </a:prstGeom>
          <a:solidFill>
            <a:schemeClr val="accent6">
              <a:lumMod val="40000"/>
              <a:lumOff val="60000"/>
            </a:schemeClr>
          </a:solidFill>
          <a:ln>
            <a:solidFill>
              <a:schemeClr val="accent6">
                <a:lumMod val="40000"/>
                <a:lumOff val="60000"/>
              </a:schemeClr>
            </a:solidFill>
          </a:ln>
        </p:spPr>
        <p:txBody>
          <a:bodyPr wrap="square" rtlCol="0">
            <a:spAutoFit/>
          </a:bodyPr>
          <a:lstStyle/>
          <a:p>
            <a:pPr algn="ctr"/>
            <a:r>
              <a:rPr lang="en-GB" sz="2400" b="1" dirty="0">
                <a:solidFill>
                  <a:schemeClr val="bg1"/>
                </a:solidFill>
              </a:rPr>
              <a:t>Care </a:t>
            </a:r>
            <a:r>
              <a:rPr lang="en-GB" dirty="0"/>
              <a:t> </a:t>
            </a:r>
          </a:p>
        </p:txBody>
      </p:sp>
      <p:sp>
        <p:nvSpPr>
          <p:cNvPr id="10" name="TextBox 9">
            <a:extLst>
              <a:ext uri="{FF2B5EF4-FFF2-40B4-BE49-F238E27FC236}">
                <a16:creationId xmlns:a16="http://schemas.microsoft.com/office/drawing/2014/main" id="{4468E44A-07BE-4AD2-9B30-A051CF8117F2}"/>
              </a:ext>
            </a:extLst>
          </p:cNvPr>
          <p:cNvSpPr txBox="1"/>
          <p:nvPr/>
        </p:nvSpPr>
        <p:spPr>
          <a:xfrm>
            <a:off x="10641398" y="5633081"/>
            <a:ext cx="1219899" cy="461665"/>
          </a:xfrm>
          <a:prstGeom prst="rect">
            <a:avLst/>
          </a:prstGeom>
          <a:solidFill>
            <a:schemeClr val="accent6">
              <a:lumMod val="40000"/>
              <a:lumOff val="60000"/>
            </a:schemeClr>
          </a:solidFill>
          <a:ln>
            <a:solidFill>
              <a:schemeClr val="accent6">
                <a:lumMod val="40000"/>
                <a:lumOff val="60000"/>
              </a:schemeClr>
            </a:solidFill>
          </a:ln>
        </p:spPr>
        <p:txBody>
          <a:bodyPr wrap="square" rtlCol="0">
            <a:spAutoFit/>
          </a:bodyPr>
          <a:lstStyle/>
          <a:p>
            <a:pPr algn="ctr"/>
            <a:r>
              <a:rPr lang="en-GB" sz="2400" b="1" dirty="0">
                <a:solidFill>
                  <a:schemeClr val="bg1"/>
                </a:solidFill>
              </a:rPr>
              <a:t>Purpose</a:t>
            </a:r>
            <a:r>
              <a:rPr lang="en-GB" dirty="0"/>
              <a:t> </a:t>
            </a:r>
          </a:p>
        </p:txBody>
      </p:sp>
      <p:sp>
        <p:nvSpPr>
          <p:cNvPr id="12" name="TextBox 11">
            <a:extLst>
              <a:ext uri="{FF2B5EF4-FFF2-40B4-BE49-F238E27FC236}">
                <a16:creationId xmlns:a16="http://schemas.microsoft.com/office/drawing/2014/main" id="{783DCD6D-BF6C-4E05-8AD7-29B4ADB1B552}"/>
              </a:ext>
            </a:extLst>
          </p:cNvPr>
          <p:cNvSpPr txBox="1"/>
          <p:nvPr/>
        </p:nvSpPr>
        <p:spPr>
          <a:xfrm>
            <a:off x="9453198" y="4533237"/>
            <a:ext cx="1149291" cy="461665"/>
          </a:xfrm>
          <a:prstGeom prst="rect">
            <a:avLst/>
          </a:prstGeom>
          <a:solidFill>
            <a:schemeClr val="accent6">
              <a:lumMod val="40000"/>
              <a:lumOff val="60000"/>
            </a:schemeClr>
          </a:solidFill>
          <a:ln>
            <a:solidFill>
              <a:schemeClr val="accent6">
                <a:lumMod val="40000"/>
                <a:lumOff val="60000"/>
              </a:schemeClr>
            </a:solidFill>
          </a:ln>
        </p:spPr>
        <p:txBody>
          <a:bodyPr wrap="square" rtlCol="0">
            <a:spAutoFit/>
          </a:bodyPr>
          <a:lstStyle/>
          <a:p>
            <a:pPr algn="ctr"/>
            <a:r>
              <a:rPr lang="en-GB" sz="2400" b="1" dirty="0">
                <a:solidFill>
                  <a:schemeClr val="bg1"/>
                </a:solidFill>
              </a:rPr>
              <a:t>Hope</a:t>
            </a:r>
            <a:r>
              <a:rPr lang="en-GB" dirty="0"/>
              <a:t> </a:t>
            </a:r>
          </a:p>
        </p:txBody>
      </p:sp>
      <p:sp>
        <p:nvSpPr>
          <p:cNvPr id="14" name="TextBox 13">
            <a:extLst>
              <a:ext uri="{FF2B5EF4-FFF2-40B4-BE49-F238E27FC236}">
                <a16:creationId xmlns:a16="http://schemas.microsoft.com/office/drawing/2014/main" id="{2D6CC999-B67B-4806-B24A-41F56BC612FF}"/>
              </a:ext>
            </a:extLst>
          </p:cNvPr>
          <p:cNvSpPr txBox="1"/>
          <p:nvPr/>
        </p:nvSpPr>
        <p:spPr>
          <a:xfrm>
            <a:off x="579113" y="4892826"/>
            <a:ext cx="1296169" cy="461665"/>
          </a:xfrm>
          <a:prstGeom prst="rect">
            <a:avLst/>
          </a:prstGeom>
          <a:solidFill>
            <a:schemeClr val="accent6">
              <a:lumMod val="40000"/>
              <a:lumOff val="60000"/>
            </a:schemeClr>
          </a:solidFill>
          <a:ln>
            <a:solidFill>
              <a:schemeClr val="accent6">
                <a:lumMod val="40000"/>
                <a:lumOff val="60000"/>
              </a:schemeClr>
            </a:solidFill>
          </a:ln>
        </p:spPr>
        <p:txBody>
          <a:bodyPr wrap="square" rtlCol="0">
            <a:spAutoFit/>
          </a:bodyPr>
          <a:lstStyle/>
          <a:p>
            <a:pPr algn="ctr"/>
            <a:r>
              <a:rPr lang="en-GB" sz="2400" b="1" dirty="0">
                <a:solidFill>
                  <a:schemeClr val="bg1"/>
                </a:solidFill>
              </a:rPr>
              <a:t>Wisdom</a:t>
            </a:r>
            <a:r>
              <a:rPr lang="en-GB" dirty="0"/>
              <a:t> </a:t>
            </a:r>
          </a:p>
        </p:txBody>
      </p:sp>
      <p:sp>
        <p:nvSpPr>
          <p:cNvPr id="16" name="TextBox 15">
            <a:extLst>
              <a:ext uri="{FF2B5EF4-FFF2-40B4-BE49-F238E27FC236}">
                <a16:creationId xmlns:a16="http://schemas.microsoft.com/office/drawing/2014/main" id="{EEB5B1D3-403A-4F42-9874-C1A2C473F0B8}"/>
              </a:ext>
            </a:extLst>
          </p:cNvPr>
          <p:cNvSpPr txBox="1"/>
          <p:nvPr/>
        </p:nvSpPr>
        <p:spPr>
          <a:xfrm>
            <a:off x="324373" y="1352579"/>
            <a:ext cx="1149291" cy="461665"/>
          </a:xfrm>
          <a:prstGeom prst="rect">
            <a:avLst/>
          </a:prstGeom>
          <a:solidFill>
            <a:schemeClr val="accent6">
              <a:lumMod val="40000"/>
              <a:lumOff val="60000"/>
            </a:schemeClr>
          </a:solidFill>
          <a:ln>
            <a:solidFill>
              <a:schemeClr val="accent6">
                <a:lumMod val="40000"/>
                <a:lumOff val="60000"/>
              </a:schemeClr>
            </a:solidFill>
          </a:ln>
        </p:spPr>
        <p:txBody>
          <a:bodyPr wrap="square" rtlCol="0">
            <a:spAutoFit/>
          </a:bodyPr>
          <a:lstStyle/>
          <a:p>
            <a:pPr algn="ctr"/>
            <a:r>
              <a:rPr lang="en-GB" sz="2400" b="1" dirty="0">
                <a:solidFill>
                  <a:schemeClr val="bg1"/>
                </a:solidFill>
              </a:rPr>
              <a:t>Will</a:t>
            </a:r>
            <a:r>
              <a:rPr lang="en-GB" dirty="0"/>
              <a:t> </a:t>
            </a:r>
          </a:p>
        </p:txBody>
      </p:sp>
      <p:sp>
        <p:nvSpPr>
          <p:cNvPr id="18" name="TextBox 17">
            <a:extLst>
              <a:ext uri="{FF2B5EF4-FFF2-40B4-BE49-F238E27FC236}">
                <a16:creationId xmlns:a16="http://schemas.microsoft.com/office/drawing/2014/main" id="{1742D25D-B476-4394-AADA-0402B2D0D4D8}"/>
              </a:ext>
            </a:extLst>
          </p:cNvPr>
          <p:cNvSpPr txBox="1"/>
          <p:nvPr/>
        </p:nvSpPr>
        <p:spPr>
          <a:xfrm>
            <a:off x="324373" y="3743571"/>
            <a:ext cx="1790003" cy="461665"/>
          </a:xfrm>
          <a:prstGeom prst="rect">
            <a:avLst/>
          </a:prstGeom>
          <a:solidFill>
            <a:schemeClr val="accent6">
              <a:lumMod val="40000"/>
              <a:lumOff val="60000"/>
            </a:schemeClr>
          </a:solidFill>
          <a:ln>
            <a:solidFill>
              <a:schemeClr val="accent6">
                <a:lumMod val="40000"/>
                <a:lumOff val="60000"/>
              </a:schemeClr>
            </a:solidFill>
          </a:ln>
        </p:spPr>
        <p:txBody>
          <a:bodyPr wrap="square" rtlCol="0">
            <a:spAutoFit/>
          </a:bodyPr>
          <a:lstStyle/>
          <a:p>
            <a:pPr algn="ctr"/>
            <a:r>
              <a:rPr lang="en-GB" sz="2400" b="1" dirty="0">
                <a:solidFill>
                  <a:schemeClr val="bg1"/>
                </a:solidFill>
              </a:rPr>
              <a:t>Competence </a:t>
            </a:r>
            <a:r>
              <a:rPr lang="en-GB" dirty="0"/>
              <a:t> </a:t>
            </a:r>
          </a:p>
        </p:txBody>
      </p:sp>
      <p:sp>
        <p:nvSpPr>
          <p:cNvPr id="20" name="TextBox 19">
            <a:extLst>
              <a:ext uri="{FF2B5EF4-FFF2-40B4-BE49-F238E27FC236}">
                <a16:creationId xmlns:a16="http://schemas.microsoft.com/office/drawing/2014/main" id="{1ABDBDD9-8DF6-4A2E-B461-4A2A5E01F7F4}"/>
              </a:ext>
            </a:extLst>
          </p:cNvPr>
          <p:cNvSpPr txBox="1"/>
          <p:nvPr/>
        </p:nvSpPr>
        <p:spPr>
          <a:xfrm>
            <a:off x="767362" y="5850900"/>
            <a:ext cx="1131922" cy="461665"/>
          </a:xfrm>
          <a:prstGeom prst="rect">
            <a:avLst/>
          </a:prstGeom>
          <a:solidFill>
            <a:schemeClr val="accent6">
              <a:lumMod val="40000"/>
              <a:lumOff val="60000"/>
            </a:schemeClr>
          </a:solidFill>
          <a:ln>
            <a:solidFill>
              <a:schemeClr val="accent6">
                <a:lumMod val="40000"/>
                <a:lumOff val="60000"/>
              </a:schemeClr>
            </a:solidFill>
          </a:ln>
        </p:spPr>
        <p:txBody>
          <a:bodyPr wrap="square" rtlCol="0">
            <a:spAutoFit/>
          </a:bodyPr>
          <a:lstStyle/>
          <a:p>
            <a:pPr algn="ctr"/>
            <a:r>
              <a:rPr lang="en-GB" sz="2400" b="1" dirty="0">
                <a:solidFill>
                  <a:schemeClr val="bg1"/>
                </a:solidFill>
              </a:rPr>
              <a:t>F</a:t>
            </a:r>
            <a:r>
              <a:rPr lang="en-GB" sz="2400" b="1" i="0" dirty="0">
                <a:solidFill>
                  <a:schemeClr val="bg1"/>
                </a:solidFill>
                <a:effectLst/>
              </a:rPr>
              <a:t>idelity</a:t>
            </a:r>
            <a:endParaRPr lang="en-GB" sz="2400" b="1" dirty="0">
              <a:solidFill>
                <a:schemeClr val="bg1"/>
              </a:solidFill>
            </a:endParaRPr>
          </a:p>
        </p:txBody>
      </p:sp>
      <p:sp>
        <p:nvSpPr>
          <p:cNvPr id="22" name="TextBox 21">
            <a:extLst>
              <a:ext uri="{FF2B5EF4-FFF2-40B4-BE49-F238E27FC236}">
                <a16:creationId xmlns:a16="http://schemas.microsoft.com/office/drawing/2014/main" id="{6B05E335-E91C-4A75-9A34-FA3AB1F8AFEB}"/>
              </a:ext>
            </a:extLst>
          </p:cNvPr>
          <p:cNvSpPr txBox="1"/>
          <p:nvPr/>
        </p:nvSpPr>
        <p:spPr>
          <a:xfrm>
            <a:off x="10484906" y="1593955"/>
            <a:ext cx="1149291" cy="461665"/>
          </a:xfrm>
          <a:prstGeom prst="rect">
            <a:avLst/>
          </a:prstGeom>
          <a:solidFill>
            <a:schemeClr val="accent6">
              <a:lumMod val="40000"/>
              <a:lumOff val="60000"/>
            </a:schemeClr>
          </a:solidFill>
          <a:ln>
            <a:solidFill>
              <a:schemeClr val="accent6">
                <a:lumMod val="40000"/>
                <a:lumOff val="60000"/>
              </a:schemeClr>
            </a:solidFill>
          </a:ln>
        </p:spPr>
        <p:txBody>
          <a:bodyPr wrap="square" rtlCol="0">
            <a:spAutoFit/>
          </a:bodyPr>
          <a:lstStyle/>
          <a:p>
            <a:pPr algn="ctr"/>
            <a:r>
              <a:rPr lang="en-GB" sz="2400" b="1" dirty="0">
                <a:solidFill>
                  <a:schemeClr val="bg1"/>
                </a:solidFill>
              </a:rPr>
              <a:t>Faith</a:t>
            </a:r>
            <a:r>
              <a:rPr lang="en-GB" dirty="0"/>
              <a:t> </a:t>
            </a:r>
          </a:p>
        </p:txBody>
      </p:sp>
      <p:sp>
        <p:nvSpPr>
          <p:cNvPr id="24" name="TextBox 23">
            <a:extLst>
              <a:ext uri="{FF2B5EF4-FFF2-40B4-BE49-F238E27FC236}">
                <a16:creationId xmlns:a16="http://schemas.microsoft.com/office/drawing/2014/main" id="{C0C8F99B-7034-4A94-8DEC-B375FD18650C}"/>
              </a:ext>
            </a:extLst>
          </p:cNvPr>
          <p:cNvSpPr txBox="1"/>
          <p:nvPr/>
        </p:nvSpPr>
        <p:spPr>
          <a:xfrm>
            <a:off x="8942107" y="382062"/>
            <a:ext cx="1149291" cy="461665"/>
          </a:xfrm>
          <a:prstGeom prst="rect">
            <a:avLst/>
          </a:prstGeom>
          <a:solidFill>
            <a:schemeClr val="accent6">
              <a:lumMod val="40000"/>
              <a:lumOff val="60000"/>
            </a:schemeClr>
          </a:solidFill>
          <a:ln>
            <a:solidFill>
              <a:schemeClr val="accent6">
                <a:lumMod val="40000"/>
                <a:lumOff val="60000"/>
              </a:schemeClr>
            </a:solidFill>
          </a:ln>
        </p:spPr>
        <p:txBody>
          <a:bodyPr wrap="square" rtlCol="0">
            <a:spAutoFit/>
          </a:bodyPr>
          <a:lstStyle/>
          <a:p>
            <a:pPr algn="ctr"/>
            <a:r>
              <a:rPr lang="en-GB" sz="2400" b="1" dirty="0">
                <a:solidFill>
                  <a:schemeClr val="bg1"/>
                </a:solidFill>
              </a:rPr>
              <a:t>Belief</a:t>
            </a:r>
            <a:r>
              <a:rPr lang="en-GB" dirty="0"/>
              <a:t> </a:t>
            </a:r>
          </a:p>
        </p:txBody>
      </p:sp>
      <p:sp>
        <p:nvSpPr>
          <p:cNvPr id="26" name="TextBox 25">
            <a:extLst>
              <a:ext uri="{FF2B5EF4-FFF2-40B4-BE49-F238E27FC236}">
                <a16:creationId xmlns:a16="http://schemas.microsoft.com/office/drawing/2014/main" id="{2CE795D5-78B9-434B-9F6F-99C1097D510C}"/>
              </a:ext>
            </a:extLst>
          </p:cNvPr>
          <p:cNvSpPr txBox="1"/>
          <p:nvPr/>
        </p:nvSpPr>
        <p:spPr>
          <a:xfrm>
            <a:off x="9692219" y="3156144"/>
            <a:ext cx="2141399" cy="461665"/>
          </a:xfrm>
          <a:prstGeom prst="rect">
            <a:avLst/>
          </a:prstGeom>
          <a:solidFill>
            <a:schemeClr val="accent6">
              <a:lumMod val="40000"/>
              <a:lumOff val="60000"/>
            </a:schemeClr>
          </a:solidFill>
          <a:ln>
            <a:solidFill>
              <a:schemeClr val="accent6">
                <a:lumMod val="40000"/>
                <a:lumOff val="60000"/>
              </a:schemeClr>
            </a:solidFill>
          </a:ln>
        </p:spPr>
        <p:txBody>
          <a:bodyPr wrap="square" rtlCol="0">
            <a:spAutoFit/>
          </a:bodyPr>
          <a:lstStyle/>
          <a:p>
            <a:pPr algn="ctr"/>
            <a:r>
              <a:rPr lang="en-GB" sz="2400" b="1" dirty="0">
                <a:solidFill>
                  <a:schemeClr val="bg1"/>
                </a:solidFill>
              </a:rPr>
              <a:t>Independence </a:t>
            </a:r>
            <a:r>
              <a:rPr lang="en-GB" dirty="0"/>
              <a:t> </a:t>
            </a:r>
          </a:p>
        </p:txBody>
      </p:sp>
      <p:pic>
        <p:nvPicPr>
          <p:cNvPr id="28" name="Recorded Sound">
            <a:hlinkClick r:id="" action="ppaction://media"/>
            <a:extLst>
              <a:ext uri="{FF2B5EF4-FFF2-40B4-BE49-F238E27FC236}">
                <a16:creationId xmlns:a16="http://schemas.microsoft.com/office/drawing/2014/main" id="{A114A538-92FB-4F70-BE00-22E4961C01D4}"/>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179432" y="2519203"/>
            <a:ext cx="609600" cy="609600"/>
          </a:xfrm>
          <a:prstGeom prst="rect">
            <a:avLst/>
          </a:prstGeom>
        </p:spPr>
      </p:pic>
    </p:spTree>
    <p:extLst>
      <p:ext uri="{BB962C8B-B14F-4D97-AF65-F5344CB8AC3E}">
        <p14:creationId xmlns:p14="http://schemas.microsoft.com/office/powerpoint/2010/main" val="5627594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586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 name="Content Placeholder 21">
            <a:extLst>
              <a:ext uri="{FF2B5EF4-FFF2-40B4-BE49-F238E27FC236}">
                <a16:creationId xmlns:a16="http://schemas.microsoft.com/office/drawing/2014/main" id="{AC143647-9633-483C-B7B4-4AFD12EC2241}"/>
              </a:ext>
            </a:extLst>
          </p:cNvPr>
          <p:cNvPicPr>
            <a:picLocks noGrp="1" noChangeAspect="1"/>
          </p:cNvPicPr>
          <p:nvPr>
            <p:ph idx="1"/>
          </p:nvPr>
        </p:nvPicPr>
        <p:blipFill>
          <a:blip r:embed="rId9"/>
          <a:stretch>
            <a:fillRect/>
          </a:stretch>
        </p:blipFill>
        <p:spPr>
          <a:xfrm>
            <a:off x="556431" y="5178514"/>
            <a:ext cx="1566808" cy="1249788"/>
          </a:xfrm>
        </p:spPr>
      </p:pic>
      <p:sp>
        <p:nvSpPr>
          <p:cNvPr id="6" name="Rectangle 5">
            <a:extLst>
              <a:ext uri="{FF2B5EF4-FFF2-40B4-BE49-F238E27FC236}">
                <a16:creationId xmlns:a16="http://schemas.microsoft.com/office/drawing/2014/main" id="{BAA7A859-9E92-4155-AA48-28AC65B37F3C}"/>
              </a:ext>
            </a:extLst>
          </p:cNvPr>
          <p:cNvSpPr/>
          <p:nvPr/>
        </p:nvSpPr>
        <p:spPr>
          <a:xfrm>
            <a:off x="2731275" y="111855"/>
            <a:ext cx="8260398" cy="2088859"/>
          </a:xfrm>
          <a:prstGeom prst="rect">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Rectangle 10">
            <a:extLst>
              <a:ext uri="{FF2B5EF4-FFF2-40B4-BE49-F238E27FC236}">
                <a16:creationId xmlns:a16="http://schemas.microsoft.com/office/drawing/2014/main" id="{60315133-A438-44D1-AC15-1FA8AAA52027}"/>
              </a:ext>
            </a:extLst>
          </p:cNvPr>
          <p:cNvSpPr/>
          <p:nvPr/>
        </p:nvSpPr>
        <p:spPr>
          <a:xfrm>
            <a:off x="2745957" y="2442250"/>
            <a:ext cx="8260398" cy="2103302"/>
          </a:xfrm>
          <a:prstGeom prst="rect">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Rectangle 11">
            <a:extLst>
              <a:ext uri="{FF2B5EF4-FFF2-40B4-BE49-F238E27FC236}">
                <a16:creationId xmlns:a16="http://schemas.microsoft.com/office/drawing/2014/main" id="{18DB6A02-06AC-4A12-936D-330FA97DBC2B}"/>
              </a:ext>
            </a:extLst>
          </p:cNvPr>
          <p:cNvSpPr/>
          <p:nvPr/>
        </p:nvSpPr>
        <p:spPr>
          <a:xfrm>
            <a:off x="2716594" y="4740917"/>
            <a:ext cx="8289761" cy="1985163"/>
          </a:xfrm>
          <a:prstGeom prst="rect">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0A582D90-12FE-4208-B105-2DDBBF84DDF5}"/>
              </a:ext>
            </a:extLst>
          </p:cNvPr>
          <p:cNvSpPr/>
          <p:nvPr/>
        </p:nvSpPr>
        <p:spPr>
          <a:xfrm>
            <a:off x="588607" y="549302"/>
            <a:ext cx="1568742" cy="1258349"/>
          </a:xfrm>
          <a:prstGeom prst="rect">
            <a:avLst/>
          </a:prstGeom>
          <a:no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AAA01529-525A-4AE0-8DEB-5848788DFF81}"/>
              </a:ext>
            </a:extLst>
          </p:cNvPr>
          <p:cNvSpPr/>
          <p:nvPr/>
        </p:nvSpPr>
        <p:spPr>
          <a:xfrm>
            <a:off x="556431" y="2856337"/>
            <a:ext cx="1600919" cy="1275127"/>
          </a:xfrm>
          <a:prstGeom prst="rect">
            <a:avLst/>
          </a:prstGeom>
          <a:no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a:extLst>
              <a:ext uri="{FF2B5EF4-FFF2-40B4-BE49-F238E27FC236}">
                <a16:creationId xmlns:a16="http://schemas.microsoft.com/office/drawing/2014/main" id="{48FC38AD-6D44-4388-81A0-4CA1D85D9D99}"/>
              </a:ext>
            </a:extLst>
          </p:cNvPr>
          <p:cNvSpPr/>
          <p:nvPr/>
        </p:nvSpPr>
        <p:spPr>
          <a:xfrm>
            <a:off x="556431" y="5169953"/>
            <a:ext cx="1568742" cy="1258349"/>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TextBox 15">
            <a:extLst>
              <a:ext uri="{FF2B5EF4-FFF2-40B4-BE49-F238E27FC236}">
                <a16:creationId xmlns:a16="http://schemas.microsoft.com/office/drawing/2014/main" id="{36453AA0-307A-4E10-BC82-AF799A88D625}"/>
              </a:ext>
            </a:extLst>
          </p:cNvPr>
          <p:cNvSpPr txBox="1"/>
          <p:nvPr/>
        </p:nvSpPr>
        <p:spPr>
          <a:xfrm>
            <a:off x="588607" y="559499"/>
            <a:ext cx="1568742" cy="1249319"/>
          </a:xfrm>
          <a:prstGeom prst="rect">
            <a:avLst/>
          </a:prstGeom>
          <a:solidFill>
            <a:schemeClr val="tx2"/>
          </a:solidFill>
        </p:spPr>
        <p:txBody>
          <a:bodyPr wrap="square" rtlCol="0">
            <a:spAutoFit/>
          </a:bodyPr>
          <a:lstStyle/>
          <a:p>
            <a:endParaRPr lang="en-GB" dirty="0"/>
          </a:p>
        </p:txBody>
      </p:sp>
      <p:pic>
        <p:nvPicPr>
          <p:cNvPr id="20" name="Picture 19">
            <a:extLst>
              <a:ext uri="{FF2B5EF4-FFF2-40B4-BE49-F238E27FC236}">
                <a16:creationId xmlns:a16="http://schemas.microsoft.com/office/drawing/2014/main" id="{486C643B-3DDD-4D8D-8101-C69F1D3E5FE3}"/>
              </a:ext>
            </a:extLst>
          </p:cNvPr>
          <p:cNvPicPr>
            <a:picLocks noChangeAspect="1"/>
          </p:cNvPicPr>
          <p:nvPr/>
        </p:nvPicPr>
        <p:blipFill>
          <a:blip r:embed="rId9"/>
          <a:stretch>
            <a:fillRect/>
          </a:stretch>
        </p:blipFill>
        <p:spPr>
          <a:xfrm>
            <a:off x="556431" y="2856337"/>
            <a:ext cx="1599951" cy="1276225"/>
          </a:xfrm>
          <a:prstGeom prst="rect">
            <a:avLst/>
          </a:prstGeom>
        </p:spPr>
      </p:pic>
      <p:sp>
        <p:nvSpPr>
          <p:cNvPr id="23" name="TextBox 22">
            <a:extLst>
              <a:ext uri="{FF2B5EF4-FFF2-40B4-BE49-F238E27FC236}">
                <a16:creationId xmlns:a16="http://schemas.microsoft.com/office/drawing/2014/main" id="{8FFA4F79-3F2C-43ED-AAE7-91D32CCAFA4C}"/>
              </a:ext>
            </a:extLst>
          </p:cNvPr>
          <p:cNvSpPr txBox="1"/>
          <p:nvPr/>
        </p:nvSpPr>
        <p:spPr>
          <a:xfrm>
            <a:off x="572518" y="539517"/>
            <a:ext cx="1567775" cy="400110"/>
          </a:xfrm>
          <a:prstGeom prst="rect">
            <a:avLst/>
          </a:prstGeom>
          <a:noFill/>
        </p:spPr>
        <p:txBody>
          <a:bodyPr wrap="square" rtlCol="0">
            <a:spAutoFit/>
          </a:bodyPr>
          <a:lstStyle/>
          <a:p>
            <a:pPr algn="ctr"/>
            <a:r>
              <a:rPr lang="en-GB" sz="2000" b="1" u="sng" dirty="0">
                <a:solidFill>
                  <a:schemeClr val="bg1"/>
                </a:solidFill>
              </a:rPr>
              <a:t>Stage One </a:t>
            </a:r>
          </a:p>
        </p:txBody>
      </p:sp>
      <p:sp>
        <p:nvSpPr>
          <p:cNvPr id="24" name="TextBox 23">
            <a:extLst>
              <a:ext uri="{FF2B5EF4-FFF2-40B4-BE49-F238E27FC236}">
                <a16:creationId xmlns:a16="http://schemas.microsoft.com/office/drawing/2014/main" id="{63C1917E-EF3A-4CAC-87BB-262D3FCFC1D4}"/>
              </a:ext>
            </a:extLst>
          </p:cNvPr>
          <p:cNvSpPr txBox="1"/>
          <p:nvPr/>
        </p:nvSpPr>
        <p:spPr>
          <a:xfrm>
            <a:off x="672910" y="2865367"/>
            <a:ext cx="1333850" cy="400110"/>
          </a:xfrm>
          <a:prstGeom prst="rect">
            <a:avLst/>
          </a:prstGeom>
          <a:noFill/>
        </p:spPr>
        <p:txBody>
          <a:bodyPr wrap="square" rtlCol="0">
            <a:spAutoFit/>
          </a:bodyPr>
          <a:lstStyle/>
          <a:p>
            <a:pPr algn="ctr"/>
            <a:r>
              <a:rPr lang="en-GB" sz="2000" b="1" u="sng" dirty="0">
                <a:solidFill>
                  <a:schemeClr val="bg1"/>
                </a:solidFill>
              </a:rPr>
              <a:t>Stage Two</a:t>
            </a:r>
          </a:p>
        </p:txBody>
      </p:sp>
      <p:sp>
        <p:nvSpPr>
          <p:cNvPr id="25" name="TextBox 24">
            <a:extLst>
              <a:ext uri="{FF2B5EF4-FFF2-40B4-BE49-F238E27FC236}">
                <a16:creationId xmlns:a16="http://schemas.microsoft.com/office/drawing/2014/main" id="{22C0054F-E85C-4672-9EBF-90C5E3C1D0A0}"/>
              </a:ext>
            </a:extLst>
          </p:cNvPr>
          <p:cNvSpPr txBox="1"/>
          <p:nvPr/>
        </p:nvSpPr>
        <p:spPr>
          <a:xfrm>
            <a:off x="588607" y="5178514"/>
            <a:ext cx="1424751" cy="400110"/>
          </a:xfrm>
          <a:prstGeom prst="rect">
            <a:avLst/>
          </a:prstGeom>
          <a:noFill/>
        </p:spPr>
        <p:txBody>
          <a:bodyPr wrap="square" rtlCol="0">
            <a:spAutoFit/>
          </a:bodyPr>
          <a:lstStyle/>
          <a:p>
            <a:pPr algn="ctr"/>
            <a:r>
              <a:rPr lang="en-GB" sz="2000" b="1" u="sng" dirty="0">
                <a:solidFill>
                  <a:schemeClr val="bg1"/>
                </a:solidFill>
              </a:rPr>
              <a:t>Stage Three</a:t>
            </a:r>
          </a:p>
        </p:txBody>
      </p:sp>
      <p:sp>
        <p:nvSpPr>
          <p:cNvPr id="28" name="TextBox 27">
            <a:extLst>
              <a:ext uri="{FF2B5EF4-FFF2-40B4-BE49-F238E27FC236}">
                <a16:creationId xmlns:a16="http://schemas.microsoft.com/office/drawing/2014/main" id="{70D22C52-12CA-4C15-B42F-AADFB6725665}"/>
              </a:ext>
            </a:extLst>
          </p:cNvPr>
          <p:cNvSpPr txBox="1"/>
          <p:nvPr/>
        </p:nvSpPr>
        <p:spPr>
          <a:xfrm>
            <a:off x="621373" y="986622"/>
            <a:ext cx="1547083" cy="984885"/>
          </a:xfrm>
          <a:prstGeom prst="rect">
            <a:avLst/>
          </a:prstGeom>
          <a:noFill/>
        </p:spPr>
        <p:txBody>
          <a:bodyPr wrap="square" rtlCol="0">
            <a:spAutoFit/>
          </a:bodyPr>
          <a:lstStyle/>
          <a:p>
            <a:pPr algn="ctr"/>
            <a:r>
              <a:rPr lang="en-GB" sz="2000" b="1" dirty="0">
                <a:solidFill>
                  <a:schemeClr val="bg1"/>
                </a:solidFill>
              </a:rPr>
              <a:t>Trust vs. Mistrust</a:t>
            </a:r>
          </a:p>
          <a:p>
            <a:pPr algn="ctr"/>
            <a:r>
              <a:rPr lang="en-GB" sz="1600" b="1" dirty="0">
                <a:solidFill>
                  <a:schemeClr val="bg1"/>
                </a:solidFill>
              </a:rPr>
              <a:t> </a:t>
            </a:r>
          </a:p>
        </p:txBody>
      </p:sp>
      <p:sp>
        <p:nvSpPr>
          <p:cNvPr id="29" name="TextBox 28">
            <a:extLst>
              <a:ext uri="{FF2B5EF4-FFF2-40B4-BE49-F238E27FC236}">
                <a16:creationId xmlns:a16="http://schemas.microsoft.com/office/drawing/2014/main" id="{57A9230C-1849-4784-94FC-C5B7BD5262FA}"/>
              </a:ext>
            </a:extLst>
          </p:cNvPr>
          <p:cNvSpPr txBox="1"/>
          <p:nvPr/>
        </p:nvSpPr>
        <p:spPr>
          <a:xfrm>
            <a:off x="546471" y="3276870"/>
            <a:ext cx="1635853" cy="707886"/>
          </a:xfrm>
          <a:prstGeom prst="rect">
            <a:avLst/>
          </a:prstGeom>
          <a:noFill/>
        </p:spPr>
        <p:txBody>
          <a:bodyPr wrap="square" rtlCol="0">
            <a:spAutoFit/>
          </a:bodyPr>
          <a:lstStyle/>
          <a:p>
            <a:pPr algn="ctr"/>
            <a:r>
              <a:rPr lang="en-GB" sz="2000" b="1" dirty="0">
                <a:solidFill>
                  <a:schemeClr val="bg1"/>
                </a:solidFill>
              </a:rPr>
              <a:t>Autonomy vs. Shame</a:t>
            </a:r>
          </a:p>
        </p:txBody>
      </p:sp>
      <p:sp>
        <p:nvSpPr>
          <p:cNvPr id="31" name="TextBox 30">
            <a:extLst>
              <a:ext uri="{FF2B5EF4-FFF2-40B4-BE49-F238E27FC236}">
                <a16:creationId xmlns:a16="http://schemas.microsoft.com/office/drawing/2014/main" id="{3A14742E-1B55-4E93-A4DF-048E694919DD}"/>
              </a:ext>
            </a:extLst>
          </p:cNvPr>
          <p:cNvSpPr txBox="1"/>
          <p:nvPr/>
        </p:nvSpPr>
        <p:spPr>
          <a:xfrm>
            <a:off x="416931" y="5610597"/>
            <a:ext cx="1778467" cy="707886"/>
          </a:xfrm>
          <a:prstGeom prst="rect">
            <a:avLst/>
          </a:prstGeom>
          <a:noFill/>
        </p:spPr>
        <p:txBody>
          <a:bodyPr wrap="square" rtlCol="0">
            <a:spAutoFit/>
          </a:bodyPr>
          <a:lstStyle/>
          <a:p>
            <a:pPr algn="ctr"/>
            <a:r>
              <a:rPr lang="en-GB" sz="2000" b="1" dirty="0">
                <a:solidFill>
                  <a:schemeClr val="bg1"/>
                </a:solidFill>
              </a:rPr>
              <a:t>Initiative vs. Guilt</a:t>
            </a:r>
          </a:p>
        </p:txBody>
      </p:sp>
      <p:sp>
        <p:nvSpPr>
          <p:cNvPr id="26" name="TextBox 25">
            <a:extLst>
              <a:ext uri="{FF2B5EF4-FFF2-40B4-BE49-F238E27FC236}">
                <a16:creationId xmlns:a16="http://schemas.microsoft.com/office/drawing/2014/main" id="{3B3794C7-F0D1-43DB-9512-DD8FCF02FD1A}"/>
              </a:ext>
            </a:extLst>
          </p:cNvPr>
          <p:cNvSpPr txBox="1"/>
          <p:nvPr/>
        </p:nvSpPr>
        <p:spPr>
          <a:xfrm>
            <a:off x="3379497" y="179255"/>
            <a:ext cx="7035208" cy="2215991"/>
          </a:xfrm>
          <a:prstGeom prst="rect">
            <a:avLst/>
          </a:prstGeom>
          <a:noFill/>
        </p:spPr>
        <p:txBody>
          <a:bodyPr wrap="square">
            <a:spAutoFit/>
          </a:bodyPr>
          <a:lstStyle/>
          <a:p>
            <a:pPr algn="ctr"/>
            <a:r>
              <a:rPr lang="en-GB" sz="2000" b="1" u="sng" dirty="0">
                <a:solidFill>
                  <a:schemeClr val="bg1"/>
                </a:solidFill>
              </a:rPr>
              <a:t> 0 – 12 Months</a:t>
            </a:r>
          </a:p>
          <a:p>
            <a:pPr algn="ctr"/>
            <a:r>
              <a:rPr lang="en-GB" sz="2000" b="1" dirty="0">
                <a:solidFill>
                  <a:schemeClr val="bg1"/>
                </a:solidFill>
              </a:rPr>
              <a:t>Infant seeks out to form trusting relationship with primary care giver </a:t>
            </a:r>
          </a:p>
          <a:p>
            <a:pPr algn="ctr"/>
            <a:endParaRPr lang="en-GB" sz="2000" b="1" dirty="0">
              <a:solidFill>
                <a:schemeClr val="bg1"/>
              </a:solidFill>
            </a:endParaRPr>
          </a:p>
          <a:p>
            <a:pPr algn="ctr"/>
            <a:r>
              <a:rPr lang="en-GB" sz="2000" b="1" dirty="0">
                <a:solidFill>
                  <a:schemeClr val="bg1"/>
                </a:solidFill>
              </a:rPr>
              <a:t>If trusting relationship isn’t formed could result in the individual to be someone unable to bond trusting relationships.</a:t>
            </a:r>
          </a:p>
          <a:p>
            <a:endParaRPr lang="en-GB" dirty="0"/>
          </a:p>
        </p:txBody>
      </p:sp>
      <p:sp>
        <p:nvSpPr>
          <p:cNvPr id="27" name="TextBox 26">
            <a:extLst>
              <a:ext uri="{FF2B5EF4-FFF2-40B4-BE49-F238E27FC236}">
                <a16:creationId xmlns:a16="http://schemas.microsoft.com/office/drawing/2014/main" id="{0D40B996-B7B4-469C-A358-2CF9291F4EB6}"/>
              </a:ext>
            </a:extLst>
          </p:cNvPr>
          <p:cNvSpPr txBox="1"/>
          <p:nvPr/>
        </p:nvSpPr>
        <p:spPr>
          <a:xfrm>
            <a:off x="3078272" y="2478237"/>
            <a:ext cx="7595768" cy="2215991"/>
          </a:xfrm>
          <a:prstGeom prst="rect">
            <a:avLst/>
          </a:prstGeom>
          <a:noFill/>
        </p:spPr>
        <p:txBody>
          <a:bodyPr wrap="square">
            <a:spAutoFit/>
          </a:bodyPr>
          <a:lstStyle/>
          <a:p>
            <a:pPr algn="ctr"/>
            <a:r>
              <a:rPr lang="en-GB" sz="2000" b="1" u="sng" dirty="0">
                <a:solidFill>
                  <a:schemeClr val="bg1"/>
                </a:solidFill>
              </a:rPr>
              <a:t>1 - 3 Years</a:t>
            </a:r>
          </a:p>
          <a:p>
            <a:pPr algn="ctr"/>
            <a:r>
              <a:rPr lang="en-GB" sz="2000" b="1" dirty="0">
                <a:solidFill>
                  <a:schemeClr val="bg1"/>
                </a:solidFill>
              </a:rPr>
              <a:t>Infant will start to explore it’s physical ability </a:t>
            </a:r>
          </a:p>
          <a:p>
            <a:pPr algn="ctr"/>
            <a:endParaRPr lang="en-GB" sz="2000" b="1" dirty="0">
              <a:solidFill>
                <a:schemeClr val="bg1"/>
              </a:solidFill>
            </a:endParaRPr>
          </a:p>
          <a:p>
            <a:pPr algn="ctr"/>
            <a:r>
              <a:rPr lang="en-GB" sz="2000" b="1" dirty="0">
                <a:solidFill>
                  <a:schemeClr val="bg1"/>
                </a:solidFill>
              </a:rPr>
              <a:t>If unable to explore this can then lead to infant to be someone who overly relies on others from its inability to confidentiality trust their own abilities and skills.</a:t>
            </a:r>
          </a:p>
          <a:p>
            <a:endParaRPr lang="en-GB" dirty="0"/>
          </a:p>
        </p:txBody>
      </p:sp>
      <p:sp>
        <p:nvSpPr>
          <p:cNvPr id="30" name="TextBox 29">
            <a:extLst>
              <a:ext uri="{FF2B5EF4-FFF2-40B4-BE49-F238E27FC236}">
                <a16:creationId xmlns:a16="http://schemas.microsoft.com/office/drawing/2014/main" id="{258D7206-7F26-4CB9-99AB-BB369BF3CDF1}"/>
              </a:ext>
            </a:extLst>
          </p:cNvPr>
          <p:cNvSpPr txBox="1"/>
          <p:nvPr/>
        </p:nvSpPr>
        <p:spPr>
          <a:xfrm>
            <a:off x="3441473" y="4787088"/>
            <a:ext cx="6840002" cy="1938992"/>
          </a:xfrm>
          <a:prstGeom prst="rect">
            <a:avLst/>
          </a:prstGeom>
          <a:noFill/>
        </p:spPr>
        <p:txBody>
          <a:bodyPr wrap="square">
            <a:spAutoFit/>
          </a:bodyPr>
          <a:lstStyle/>
          <a:p>
            <a:pPr algn="ctr"/>
            <a:r>
              <a:rPr lang="en-GB" sz="2000" b="1" u="sng" dirty="0">
                <a:solidFill>
                  <a:schemeClr val="bg1"/>
                </a:solidFill>
              </a:rPr>
              <a:t>3 - 5 Years</a:t>
            </a:r>
          </a:p>
          <a:p>
            <a:pPr algn="ctr"/>
            <a:r>
              <a:rPr lang="en-GB" sz="2000" b="1" dirty="0">
                <a:solidFill>
                  <a:schemeClr val="bg1"/>
                </a:solidFill>
              </a:rPr>
              <a:t>The child starts to discover it’s own initiative</a:t>
            </a:r>
          </a:p>
          <a:p>
            <a:pPr algn="ctr"/>
            <a:endParaRPr lang="en-GB" sz="2000" b="1" dirty="0">
              <a:solidFill>
                <a:schemeClr val="bg1"/>
              </a:solidFill>
            </a:endParaRPr>
          </a:p>
          <a:p>
            <a:pPr algn="ctr"/>
            <a:r>
              <a:rPr lang="en-GB" sz="2000" b="1" dirty="0">
                <a:solidFill>
                  <a:schemeClr val="bg1"/>
                </a:solidFill>
              </a:rPr>
              <a:t>If unable to discover own initiative the child could grow to be someone unable to use own initiative and make their own decisions  </a:t>
            </a:r>
          </a:p>
        </p:txBody>
      </p:sp>
      <p:pic>
        <p:nvPicPr>
          <p:cNvPr id="7" name="Recorded Sound">
            <a:hlinkClick r:id="" action="ppaction://media"/>
            <a:extLst>
              <a:ext uri="{FF2B5EF4-FFF2-40B4-BE49-F238E27FC236}">
                <a16:creationId xmlns:a16="http://schemas.microsoft.com/office/drawing/2014/main" id="{300B7DB5-E5C0-4721-A4A2-5815516DE05C}"/>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2920181" y="796107"/>
            <a:ext cx="609600" cy="609600"/>
          </a:xfrm>
          <a:prstGeom prst="rect">
            <a:avLst/>
          </a:prstGeom>
        </p:spPr>
      </p:pic>
      <p:pic>
        <p:nvPicPr>
          <p:cNvPr id="8" name="Recorded Sound">
            <a:hlinkClick r:id="" action="ppaction://media"/>
            <a:extLst>
              <a:ext uri="{FF2B5EF4-FFF2-40B4-BE49-F238E27FC236}">
                <a16:creationId xmlns:a16="http://schemas.microsoft.com/office/drawing/2014/main" id="{0322C0B3-C97B-40FB-8C70-4D93C5CB1C7B}"/>
              </a:ext>
            </a:extLst>
          </p:cNvPr>
          <p:cNvPicPr>
            <a:picLocks noChangeAspect="1"/>
          </p:cNvPicPr>
          <p:nvPr>
            <a:audioFile r:link="rId4"/>
            <p:extLst>
              <p:ext uri="{DAA4B4D4-6D71-4841-9C94-3DE7FCFB9230}">
                <p14:media xmlns:p14="http://schemas.microsoft.com/office/powerpoint/2010/main" r:embed="rId3"/>
              </p:ext>
            </p:extLst>
          </p:nvPr>
        </p:nvPicPr>
        <p:blipFill>
          <a:blip r:embed="rId10"/>
          <a:stretch>
            <a:fillRect/>
          </a:stretch>
        </p:blipFill>
        <p:spPr>
          <a:xfrm>
            <a:off x="2920181" y="2707298"/>
            <a:ext cx="609600" cy="609600"/>
          </a:xfrm>
          <a:prstGeom prst="rect">
            <a:avLst/>
          </a:prstGeom>
        </p:spPr>
      </p:pic>
      <p:pic>
        <p:nvPicPr>
          <p:cNvPr id="9" name="Recorded Sound">
            <a:hlinkClick r:id="" action="ppaction://media"/>
            <a:extLst>
              <a:ext uri="{FF2B5EF4-FFF2-40B4-BE49-F238E27FC236}">
                <a16:creationId xmlns:a16="http://schemas.microsoft.com/office/drawing/2014/main" id="{C0FBF742-855C-4ABF-8DF5-06312536721B}"/>
              </a:ext>
            </a:extLst>
          </p:cNvPr>
          <p:cNvPicPr>
            <a:picLocks noChangeAspect="1"/>
          </p:cNvPicPr>
          <p:nvPr>
            <a:audioFile r:link="rId6"/>
            <p:extLst>
              <p:ext uri="{DAA4B4D4-6D71-4841-9C94-3DE7FCFB9230}">
                <p14:media xmlns:p14="http://schemas.microsoft.com/office/powerpoint/2010/main" r:embed="rId5"/>
              </p:ext>
            </p:extLst>
          </p:nvPr>
        </p:nvPicPr>
        <p:blipFill>
          <a:blip r:embed="rId10"/>
          <a:stretch>
            <a:fillRect/>
          </a:stretch>
        </p:blipFill>
        <p:spPr>
          <a:xfrm>
            <a:off x="2731275" y="4969024"/>
            <a:ext cx="609600" cy="609600"/>
          </a:xfrm>
          <a:prstGeom prst="rect">
            <a:avLst/>
          </a:prstGeom>
        </p:spPr>
      </p:pic>
    </p:spTree>
    <p:extLst>
      <p:ext uri="{BB962C8B-B14F-4D97-AF65-F5344CB8AC3E}">
        <p14:creationId xmlns:p14="http://schemas.microsoft.com/office/powerpoint/2010/main" val="32198324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504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46194" fill="hold"/>
                                        <p:tgtEl>
                                          <p:spTgt spid="8"/>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57432"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5" fill="hold" display="0">
                  <p:stCondLst>
                    <p:cond delay="indefinite"/>
                  </p:stCondLst>
                  <p:endCondLst>
                    <p:cond evt="onStopAudio" delay="0">
                      <p:tgtEl>
                        <p:sldTgt/>
                      </p:tgtEl>
                    </p:cond>
                  </p:endCondLst>
                </p:cTn>
                <p:tgtEl>
                  <p:spTgt spid="7"/>
                </p:tgtEl>
              </p:cMediaNode>
            </p:audio>
            <p:audio>
              <p:cMediaNode vol="80000">
                <p:cTn id="16" fill="hold" display="0">
                  <p:stCondLst>
                    <p:cond delay="indefinite"/>
                  </p:stCondLst>
                  <p:endCondLst>
                    <p:cond evt="onStopAudio" delay="0">
                      <p:tgtEl>
                        <p:sldTgt/>
                      </p:tgtEl>
                    </p:cond>
                  </p:endCondLst>
                </p:cTn>
                <p:tgtEl>
                  <p:spTgt spid="8"/>
                </p:tgtEl>
              </p:cMediaNode>
            </p:audio>
            <p:audio>
              <p:cMediaNode vol="80000">
                <p:cTn id="17" fill="hold" display="0">
                  <p:stCondLst>
                    <p:cond delay="indefinite"/>
                  </p:stCondLst>
                  <p:endCondLst>
                    <p:cond evt="onStopAudio" delay="0">
                      <p:tgtEl>
                        <p:sldTgt/>
                      </p:tgtEl>
                    </p:cond>
                  </p:endCondLst>
                </p:cTn>
                <p:tgtEl>
                  <p:spTgt spid="9"/>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16C388E0-B23F-4328-8ED4-87BDA5E860F5}"/>
              </a:ext>
            </a:extLst>
          </p:cNvPr>
          <p:cNvPicPr>
            <a:picLocks noChangeAspect="1"/>
          </p:cNvPicPr>
          <p:nvPr/>
        </p:nvPicPr>
        <p:blipFill>
          <a:blip r:embed="rId9"/>
          <a:stretch>
            <a:fillRect/>
          </a:stretch>
        </p:blipFill>
        <p:spPr>
          <a:xfrm>
            <a:off x="3979288" y="2420100"/>
            <a:ext cx="7656242" cy="2143283"/>
          </a:xfrm>
          <a:prstGeom prst="rect">
            <a:avLst/>
          </a:prstGeom>
          <a:ln>
            <a:solidFill>
              <a:schemeClr val="accent6"/>
            </a:solidFill>
          </a:ln>
        </p:spPr>
      </p:pic>
      <p:pic>
        <p:nvPicPr>
          <p:cNvPr id="12" name="Picture 11">
            <a:extLst>
              <a:ext uri="{FF2B5EF4-FFF2-40B4-BE49-F238E27FC236}">
                <a16:creationId xmlns:a16="http://schemas.microsoft.com/office/drawing/2014/main" id="{65822666-F1D0-47AD-A855-A9410D8238BD}"/>
              </a:ext>
            </a:extLst>
          </p:cNvPr>
          <p:cNvPicPr>
            <a:picLocks noChangeAspect="1"/>
          </p:cNvPicPr>
          <p:nvPr/>
        </p:nvPicPr>
        <p:blipFill>
          <a:blip r:embed="rId9"/>
          <a:stretch>
            <a:fillRect/>
          </a:stretch>
        </p:blipFill>
        <p:spPr>
          <a:xfrm>
            <a:off x="3945545" y="4702877"/>
            <a:ext cx="7723727" cy="2053771"/>
          </a:xfrm>
          <a:prstGeom prst="rect">
            <a:avLst/>
          </a:prstGeom>
          <a:ln>
            <a:solidFill>
              <a:schemeClr val="accent6"/>
            </a:solidFill>
          </a:ln>
        </p:spPr>
      </p:pic>
      <p:sp>
        <p:nvSpPr>
          <p:cNvPr id="13" name="Rectangle 12">
            <a:extLst>
              <a:ext uri="{FF2B5EF4-FFF2-40B4-BE49-F238E27FC236}">
                <a16:creationId xmlns:a16="http://schemas.microsoft.com/office/drawing/2014/main" id="{E9165D58-7654-459F-A57B-983756D616F4}"/>
              </a:ext>
            </a:extLst>
          </p:cNvPr>
          <p:cNvSpPr/>
          <p:nvPr/>
        </p:nvSpPr>
        <p:spPr>
          <a:xfrm>
            <a:off x="1202418" y="449388"/>
            <a:ext cx="1864428" cy="1227119"/>
          </a:xfrm>
          <a:prstGeom prst="rect">
            <a:avLst/>
          </a:prstGeom>
          <a:noFill/>
          <a:ln>
            <a:solidFill>
              <a:schemeClr val="accent6">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5" name="Picture 14">
            <a:extLst>
              <a:ext uri="{FF2B5EF4-FFF2-40B4-BE49-F238E27FC236}">
                <a16:creationId xmlns:a16="http://schemas.microsoft.com/office/drawing/2014/main" id="{4D6D2CBD-2F66-431C-A299-D57CFA801FC6}"/>
              </a:ext>
            </a:extLst>
          </p:cNvPr>
          <p:cNvPicPr>
            <a:picLocks noChangeAspect="1"/>
          </p:cNvPicPr>
          <p:nvPr/>
        </p:nvPicPr>
        <p:blipFill>
          <a:blip r:embed="rId10"/>
          <a:stretch>
            <a:fillRect/>
          </a:stretch>
        </p:blipFill>
        <p:spPr>
          <a:xfrm>
            <a:off x="1138254" y="5080490"/>
            <a:ext cx="1944793" cy="1365622"/>
          </a:xfrm>
          <a:prstGeom prst="rect">
            <a:avLst/>
          </a:prstGeom>
        </p:spPr>
      </p:pic>
      <p:pic>
        <p:nvPicPr>
          <p:cNvPr id="17" name="Picture 16">
            <a:extLst>
              <a:ext uri="{FF2B5EF4-FFF2-40B4-BE49-F238E27FC236}">
                <a16:creationId xmlns:a16="http://schemas.microsoft.com/office/drawing/2014/main" id="{E22EBC2F-9C62-41A6-9E76-F5DEB1926642}"/>
              </a:ext>
            </a:extLst>
          </p:cNvPr>
          <p:cNvPicPr>
            <a:picLocks noChangeAspect="1"/>
          </p:cNvPicPr>
          <p:nvPr/>
        </p:nvPicPr>
        <p:blipFill>
          <a:blip r:embed="rId10"/>
          <a:stretch>
            <a:fillRect/>
          </a:stretch>
        </p:blipFill>
        <p:spPr>
          <a:xfrm>
            <a:off x="1122053" y="2746189"/>
            <a:ext cx="1944793" cy="1365622"/>
          </a:xfrm>
          <a:prstGeom prst="rect">
            <a:avLst/>
          </a:prstGeom>
        </p:spPr>
      </p:pic>
      <p:sp>
        <p:nvSpPr>
          <p:cNvPr id="18" name="TextBox 17">
            <a:extLst>
              <a:ext uri="{FF2B5EF4-FFF2-40B4-BE49-F238E27FC236}">
                <a16:creationId xmlns:a16="http://schemas.microsoft.com/office/drawing/2014/main" id="{0BF06AB1-D2AD-48E6-AAD7-7AC5BDCE5CF6}"/>
              </a:ext>
            </a:extLst>
          </p:cNvPr>
          <p:cNvSpPr txBox="1"/>
          <p:nvPr/>
        </p:nvSpPr>
        <p:spPr>
          <a:xfrm>
            <a:off x="1163365" y="466227"/>
            <a:ext cx="1929468" cy="461665"/>
          </a:xfrm>
          <a:prstGeom prst="rect">
            <a:avLst/>
          </a:prstGeom>
          <a:noFill/>
        </p:spPr>
        <p:txBody>
          <a:bodyPr wrap="square" rtlCol="0">
            <a:spAutoFit/>
          </a:bodyPr>
          <a:lstStyle/>
          <a:p>
            <a:pPr algn="ctr"/>
            <a:r>
              <a:rPr lang="en-GB" sz="2400" b="1" u="sng" dirty="0">
                <a:solidFill>
                  <a:schemeClr val="accent6">
                    <a:lumMod val="40000"/>
                    <a:lumOff val="60000"/>
                  </a:schemeClr>
                </a:solidFill>
              </a:rPr>
              <a:t>Stage Four </a:t>
            </a:r>
          </a:p>
        </p:txBody>
      </p:sp>
      <p:sp>
        <p:nvSpPr>
          <p:cNvPr id="19" name="TextBox 18">
            <a:extLst>
              <a:ext uri="{FF2B5EF4-FFF2-40B4-BE49-F238E27FC236}">
                <a16:creationId xmlns:a16="http://schemas.microsoft.com/office/drawing/2014/main" id="{D5B2E550-BA14-4FF7-B245-85498E067646}"/>
              </a:ext>
            </a:extLst>
          </p:cNvPr>
          <p:cNvSpPr txBox="1"/>
          <p:nvPr/>
        </p:nvSpPr>
        <p:spPr>
          <a:xfrm>
            <a:off x="1347253" y="2730505"/>
            <a:ext cx="1526797" cy="461665"/>
          </a:xfrm>
          <a:prstGeom prst="rect">
            <a:avLst/>
          </a:prstGeom>
          <a:noFill/>
        </p:spPr>
        <p:txBody>
          <a:bodyPr wrap="square" rtlCol="0">
            <a:spAutoFit/>
          </a:bodyPr>
          <a:lstStyle/>
          <a:p>
            <a:pPr algn="ctr"/>
            <a:r>
              <a:rPr lang="en-GB" sz="2400" b="1" u="sng" dirty="0">
                <a:solidFill>
                  <a:schemeClr val="accent6">
                    <a:lumMod val="40000"/>
                    <a:lumOff val="60000"/>
                  </a:schemeClr>
                </a:solidFill>
              </a:rPr>
              <a:t>Stage Five  </a:t>
            </a:r>
          </a:p>
        </p:txBody>
      </p:sp>
      <p:sp>
        <p:nvSpPr>
          <p:cNvPr id="20" name="TextBox 19">
            <a:extLst>
              <a:ext uri="{FF2B5EF4-FFF2-40B4-BE49-F238E27FC236}">
                <a16:creationId xmlns:a16="http://schemas.microsoft.com/office/drawing/2014/main" id="{72FB4AF8-0176-4601-9127-C71712A349CA}"/>
              </a:ext>
            </a:extLst>
          </p:cNvPr>
          <p:cNvSpPr txBox="1"/>
          <p:nvPr/>
        </p:nvSpPr>
        <p:spPr>
          <a:xfrm>
            <a:off x="1400994" y="5114246"/>
            <a:ext cx="1338120" cy="461665"/>
          </a:xfrm>
          <a:prstGeom prst="rect">
            <a:avLst/>
          </a:prstGeom>
          <a:noFill/>
        </p:spPr>
        <p:txBody>
          <a:bodyPr wrap="square" rtlCol="0">
            <a:spAutoFit/>
          </a:bodyPr>
          <a:lstStyle/>
          <a:p>
            <a:pPr algn="ctr"/>
            <a:r>
              <a:rPr lang="en-GB" sz="2400" b="1" u="sng" dirty="0">
                <a:solidFill>
                  <a:schemeClr val="accent6">
                    <a:lumMod val="40000"/>
                    <a:lumOff val="60000"/>
                  </a:schemeClr>
                </a:solidFill>
              </a:rPr>
              <a:t>Stage Six</a:t>
            </a:r>
          </a:p>
        </p:txBody>
      </p:sp>
      <p:sp>
        <p:nvSpPr>
          <p:cNvPr id="22" name="TextBox 21">
            <a:extLst>
              <a:ext uri="{FF2B5EF4-FFF2-40B4-BE49-F238E27FC236}">
                <a16:creationId xmlns:a16="http://schemas.microsoft.com/office/drawing/2014/main" id="{B4EEFE4D-2093-44B7-97BC-01C6892A903E}"/>
              </a:ext>
            </a:extLst>
          </p:cNvPr>
          <p:cNvSpPr txBox="1"/>
          <p:nvPr/>
        </p:nvSpPr>
        <p:spPr>
          <a:xfrm>
            <a:off x="1410840" y="890309"/>
            <a:ext cx="1434518" cy="707886"/>
          </a:xfrm>
          <a:prstGeom prst="rect">
            <a:avLst/>
          </a:prstGeom>
          <a:noFill/>
        </p:spPr>
        <p:txBody>
          <a:bodyPr wrap="square" rtlCol="0">
            <a:spAutoFit/>
          </a:bodyPr>
          <a:lstStyle/>
          <a:p>
            <a:pPr algn="ctr"/>
            <a:r>
              <a:rPr lang="en-GB" sz="2000" b="1" dirty="0">
                <a:solidFill>
                  <a:schemeClr val="accent6">
                    <a:lumMod val="40000"/>
                    <a:lumOff val="60000"/>
                  </a:schemeClr>
                </a:solidFill>
              </a:rPr>
              <a:t>Industry vs. Inferiority</a:t>
            </a:r>
          </a:p>
        </p:txBody>
      </p:sp>
      <p:sp>
        <p:nvSpPr>
          <p:cNvPr id="23" name="TextBox 22">
            <a:extLst>
              <a:ext uri="{FF2B5EF4-FFF2-40B4-BE49-F238E27FC236}">
                <a16:creationId xmlns:a16="http://schemas.microsoft.com/office/drawing/2014/main" id="{4129831A-AB8F-473D-AE21-E60D9FAD85B1}"/>
              </a:ext>
            </a:extLst>
          </p:cNvPr>
          <p:cNvSpPr txBox="1"/>
          <p:nvPr/>
        </p:nvSpPr>
        <p:spPr>
          <a:xfrm>
            <a:off x="1261431" y="3144159"/>
            <a:ext cx="1746401" cy="1015663"/>
          </a:xfrm>
          <a:prstGeom prst="rect">
            <a:avLst/>
          </a:prstGeom>
          <a:noFill/>
        </p:spPr>
        <p:txBody>
          <a:bodyPr wrap="square" rtlCol="0">
            <a:spAutoFit/>
          </a:bodyPr>
          <a:lstStyle/>
          <a:p>
            <a:pPr algn="ctr"/>
            <a:r>
              <a:rPr lang="en-GB" sz="2000" b="1" dirty="0">
                <a:solidFill>
                  <a:schemeClr val="accent6">
                    <a:lumMod val="40000"/>
                    <a:lumOff val="60000"/>
                  </a:schemeClr>
                </a:solidFill>
              </a:rPr>
              <a:t>Identity vs. Role Confusion</a:t>
            </a:r>
          </a:p>
        </p:txBody>
      </p:sp>
      <p:sp>
        <p:nvSpPr>
          <p:cNvPr id="24" name="TextBox 23">
            <a:extLst>
              <a:ext uri="{FF2B5EF4-FFF2-40B4-BE49-F238E27FC236}">
                <a16:creationId xmlns:a16="http://schemas.microsoft.com/office/drawing/2014/main" id="{CEF119CD-0667-4E12-8645-EA1817BEB8A7}"/>
              </a:ext>
            </a:extLst>
          </p:cNvPr>
          <p:cNvSpPr txBox="1"/>
          <p:nvPr/>
        </p:nvSpPr>
        <p:spPr>
          <a:xfrm>
            <a:off x="1202418" y="5582859"/>
            <a:ext cx="1833080" cy="830997"/>
          </a:xfrm>
          <a:prstGeom prst="rect">
            <a:avLst/>
          </a:prstGeom>
          <a:noFill/>
        </p:spPr>
        <p:txBody>
          <a:bodyPr wrap="square" rtlCol="0">
            <a:spAutoFit/>
          </a:bodyPr>
          <a:lstStyle/>
          <a:p>
            <a:pPr algn="ctr"/>
            <a:r>
              <a:rPr lang="en-GB" sz="2400" b="1" dirty="0">
                <a:solidFill>
                  <a:schemeClr val="accent6">
                    <a:lumMod val="40000"/>
                    <a:lumOff val="60000"/>
                  </a:schemeClr>
                </a:solidFill>
              </a:rPr>
              <a:t>Intimacy vs. Isolation</a:t>
            </a:r>
          </a:p>
        </p:txBody>
      </p:sp>
      <p:pic>
        <p:nvPicPr>
          <p:cNvPr id="3" name="Picture 2">
            <a:extLst>
              <a:ext uri="{FF2B5EF4-FFF2-40B4-BE49-F238E27FC236}">
                <a16:creationId xmlns:a16="http://schemas.microsoft.com/office/drawing/2014/main" id="{2F1187F9-DE50-4E28-8E89-04BD00F7B7CE}"/>
              </a:ext>
            </a:extLst>
          </p:cNvPr>
          <p:cNvPicPr>
            <a:picLocks noChangeAspect="1"/>
          </p:cNvPicPr>
          <p:nvPr/>
        </p:nvPicPr>
        <p:blipFill>
          <a:blip r:embed="rId11"/>
          <a:stretch>
            <a:fillRect/>
          </a:stretch>
        </p:blipFill>
        <p:spPr>
          <a:xfrm>
            <a:off x="3979287" y="130326"/>
            <a:ext cx="7656241" cy="2170364"/>
          </a:xfrm>
          <a:prstGeom prst="rect">
            <a:avLst/>
          </a:prstGeom>
          <a:ln>
            <a:solidFill>
              <a:schemeClr val="accent6"/>
            </a:solidFill>
          </a:ln>
        </p:spPr>
      </p:pic>
      <p:sp>
        <p:nvSpPr>
          <p:cNvPr id="26" name="TextBox 25">
            <a:extLst>
              <a:ext uri="{FF2B5EF4-FFF2-40B4-BE49-F238E27FC236}">
                <a16:creationId xmlns:a16="http://schemas.microsoft.com/office/drawing/2014/main" id="{219ADC3F-B852-495F-82A7-884193F8DD03}"/>
              </a:ext>
            </a:extLst>
          </p:cNvPr>
          <p:cNvSpPr txBox="1"/>
          <p:nvPr/>
        </p:nvSpPr>
        <p:spPr>
          <a:xfrm>
            <a:off x="4932635" y="255615"/>
            <a:ext cx="6096000" cy="1938992"/>
          </a:xfrm>
          <a:prstGeom prst="rect">
            <a:avLst/>
          </a:prstGeom>
          <a:noFill/>
        </p:spPr>
        <p:txBody>
          <a:bodyPr wrap="square">
            <a:spAutoFit/>
          </a:bodyPr>
          <a:lstStyle/>
          <a:p>
            <a:pPr algn="ctr"/>
            <a:r>
              <a:rPr lang="en-GB" sz="2000" b="1" u="sng" dirty="0">
                <a:solidFill>
                  <a:schemeClr val="bg1"/>
                </a:solidFill>
              </a:rPr>
              <a:t>6 - 11 Years</a:t>
            </a:r>
          </a:p>
          <a:p>
            <a:pPr algn="ctr"/>
            <a:r>
              <a:rPr lang="en-GB" sz="2000" b="1" dirty="0">
                <a:solidFill>
                  <a:schemeClr val="bg1"/>
                </a:solidFill>
              </a:rPr>
              <a:t>The child will start to confidently complete tasks and seek approval once completed  </a:t>
            </a:r>
          </a:p>
          <a:p>
            <a:pPr algn="ctr"/>
            <a:endParaRPr lang="en-GB" sz="2000" b="1" dirty="0">
              <a:solidFill>
                <a:schemeClr val="bg1"/>
              </a:solidFill>
            </a:endParaRPr>
          </a:p>
          <a:p>
            <a:pPr algn="ctr"/>
            <a:r>
              <a:rPr lang="en-GB" sz="2000" b="1" dirty="0">
                <a:solidFill>
                  <a:schemeClr val="bg1"/>
                </a:solidFill>
              </a:rPr>
              <a:t>If unsuccessful the child could grow with feelings of being inferior when successfully achieving something </a:t>
            </a:r>
          </a:p>
        </p:txBody>
      </p:sp>
      <p:sp>
        <p:nvSpPr>
          <p:cNvPr id="27" name="TextBox 26">
            <a:extLst>
              <a:ext uri="{FF2B5EF4-FFF2-40B4-BE49-F238E27FC236}">
                <a16:creationId xmlns:a16="http://schemas.microsoft.com/office/drawing/2014/main" id="{AB4BBADB-47CE-46D2-BFD0-A540C3F00C41}"/>
              </a:ext>
            </a:extLst>
          </p:cNvPr>
          <p:cNvSpPr txBox="1"/>
          <p:nvPr/>
        </p:nvSpPr>
        <p:spPr>
          <a:xfrm>
            <a:off x="4954365" y="2613392"/>
            <a:ext cx="6205330" cy="1631216"/>
          </a:xfrm>
          <a:prstGeom prst="rect">
            <a:avLst/>
          </a:prstGeom>
          <a:noFill/>
        </p:spPr>
        <p:txBody>
          <a:bodyPr wrap="square">
            <a:spAutoFit/>
          </a:bodyPr>
          <a:lstStyle/>
          <a:p>
            <a:pPr algn="ctr"/>
            <a:r>
              <a:rPr lang="en-GB" sz="2000" b="1" u="sng" dirty="0">
                <a:solidFill>
                  <a:schemeClr val="bg1"/>
                </a:solidFill>
              </a:rPr>
              <a:t>12 - 18 Years</a:t>
            </a:r>
          </a:p>
          <a:p>
            <a:pPr algn="ctr"/>
            <a:r>
              <a:rPr lang="en-GB" sz="2000" b="1" dirty="0">
                <a:solidFill>
                  <a:schemeClr val="bg1"/>
                </a:solidFill>
              </a:rPr>
              <a:t>The individual will start to explore their self-imagine </a:t>
            </a:r>
          </a:p>
          <a:p>
            <a:pPr algn="ctr"/>
            <a:endParaRPr lang="en-GB" sz="2000" b="1" dirty="0">
              <a:solidFill>
                <a:schemeClr val="bg1"/>
              </a:solidFill>
            </a:endParaRPr>
          </a:p>
          <a:p>
            <a:pPr algn="ctr"/>
            <a:r>
              <a:rPr lang="en-GB" sz="2000" b="1" dirty="0">
                <a:solidFill>
                  <a:schemeClr val="bg1"/>
                </a:solidFill>
              </a:rPr>
              <a:t>If unable to discover who they are it can result in growing up with a poor self image </a:t>
            </a:r>
          </a:p>
        </p:txBody>
      </p:sp>
      <p:sp>
        <p:nvSpPr>
          <p:cNvPr id="28" name="TextBox 27">
            <a:extLst>
              <a:ext uri="{FF2B5EF4-FFF2-40B4-BE49-F238E27FC236}">
                <a16:creationId xmlns:a16="http://schemas.microsoft.com/office/drawing/2014/main" id="{6DBE2195-4514-4E2E-B202-8565E046715E}"/>
              </a:ext>
            </a:extLst>
          </p:cNvPr>
          <p:cNvSpPr txBox="1"/>
          <p:nvPr/>
        </p:nvSpPr>
        <p:spPr>
          <a:xfrm>
            <a:off x="4455119" y="4751862"/>
            <a:ext cx="6704576" cy="2492990"/>
          </a:xfrm>
          <a:prstGeom prst="rect">
            <a:avLst/>
          </a:prstGeom>
          <a:noFill/>
        </p:spPr>
        <p:txBody>
          <a:bodyPr wrap="square">
            <a:spAutoFit/>
          </a:bodyPr>
          <a:lstStyle/>
          <a:p>
            <a:pPr algn="ctr"/>
            <a:r>
              <a:rPr lang="en-GB" sz="2000" b="1" u="sng" dirty="0">
                <a:solidFill>
                  <a:schemeClr val="bg1"/>
                </a:solidFill>
              </a:rPr>
              <a:t>18 - 35 Years</a:t>
            </a:r>
          </a:p>
          <a:p>
            <a:pPr algn="ctr"/>
            <a:r>
              <a:rPr lang="en-GB" sz="2000" b="1" dirty="0">
                <a:solidFill>
                  <a:schemeClr val="bg1"/>
                </a:solidFill>
              </a:rPr>
              <a:t>The adult will explore intimate relationships and what they need from them</a:t>
            </a:r>
          </a:p>
          <a:p>
            <a:pPr algn="ctr"/>
            <a:endParaRPr lang="en-GB" sz="2000" b="1" dirty="0">
              <a:solidFill>
                <a:schemeClr val="bg1"/>
              </a:solidFill>
            </a:endParaRPr>
          </a:p>
          <a:p>
            <a:pPr algn="ctr"/>
            <a:r>
              <a:rPr lang="en-GB" sz="2000" b="1" dirty="0">
                <a:solidFill>
                  <a:schemeClr val="bg1"/>
                </a:solidFill>
              </a:rPr>
              <a:t>If unable to explore the intimate relationship they need it can result in the individual becoming lonely and isolated  </a:t>
            </a:r>
          </a:p>
          <a:p>
            <a:endParaRPr lang="en-GB" dirty="0"/>
          </a:p>
          <a:p>
            <a:endParaRPr lang="en-GB" dirty="0"/>
          </a:p>
        </p:txBody>
      </p:sp>
      <p:pic>
        <p:nvPicPr>
          <p:cNvPr id="6" name="Recorded Sound">
            <a:hlinkClick r:id="" action="ppaction://media"/>
            <a:extLst>
              <a:ext uri="{FF2B5EF4-FFF2-40B4-BE49-F238E27FC236}">
                <a16:creationId xmlns:a16="http://schemas.microsoft.com/office/drawing/2014/main" id="{1A1AC587-E69D-44F5-A9EE-B24A1FB9A80B}"/>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4323035" y="927892"/>
            <a:ext cx="609600" cy="609600"/>
          </a:xfrm>
          <a:prstGeom prst="rect">
            <a:avLst/>
          </a:prstGeom>
        </p:spPr>
      </p:pic>
      <p:pic>
        <p:nvPicPr>
          <p:cNvPr id="7" name="Recorded Sound">
            <a:hlinkClick r:id="" action="ppaction://media"/>
            <a:extLst>
              <a:ext uri="{FF2B5EF4-FFF2-40B4-BE49-F238E27FC236}">
                <a16:creationId xmlns:a16="http://schemas.microsoft.com/office/drawing/2014/main" id="{F79ABDE2-A383-4231-BA40-039C2B34505C}"/>
              </a:ext>
            </a:extLst>
          </p:cNvPr>
          <p:cNvPicPr>
            <a:picLocks noChangeAspect="1"/>
          </p:cNvPicPr>
          <p:nvPr>
            <a:audioFile r:link="rId4"/>
            <p:extLst>
              <p:ext uri="{DAA4B4D4-6D71-4841-9C94-3DE7FCFB9230}">
                <p14:media xmlns:p14="http://schemas.microsoft.com/office/powerpoint/2010/main" r:embed="rId3"/>
              </p:ext>
            </p:extLst>
          </p:nvPr>
        </p:nvPicPr>
        <p:blipFill>
          <a:blip r:embed="rId12"/>
          <a:stretch>
            <a:fillRect/>
          </a:stretch>
        </p:blipFill>
        <p:spPr>
          <a:xfrm>
            <a:off x="4283706" y="3144159"/>
            <a:ext cx="609600" cy="609600"/>
          </a:xfrm>
          <a:prstGeom prst="rect">
            <a:avLst/>
          </a:prstGeom>
        </p:spPr>
      </p:pic>
      <p:pic>
        <p:nvPicPr>
          <p:cNvPr id="8" name="Recorded Sound">
            <a:hlinkClick r:id="" action="ppaction://media"/>
            <a:extLst>
              <a:ext uri="{FF2B5EF4-FFF2-40B4-BE49-F238E27FC236}">
                <a16:creationId xmlns:a16="http://schemas.microsoft.com/office/drawing/2014/main" id="{8DE8187E-5496-40FB-95AF-8CE9E8BD3962}"/>
              </a:ext>
            </a:extLst>
          </p:cNvPr>
          <p:cNvPicPr>
            <a:picLocks noChangeAspect="1"/>
          </p:cNvPicPr>
          <p:nvPr>
            <a:audioFile r:link="rId6"/>
            <p:extLst>
              <p:ext uri="{DAA4B4D4-6D71-4841-9C94-3DE7FCFB9230}">
                <p14:media xmlns:p14="http://schemas.microsoft.com/office/powerpoint/2010/main" r:embed="rId5"/>
              </p:ext>
            </p:extLst>
          </p:nvPr>
        </p:nvPicPr>
        <p:blipFill>
          <a:blip r:embed="rId12"/>
          <a:stretch>
            <a:fillRect/>
          </a:stretch>
        </p:blipFill>
        <p:spPr>
          <a:xfrm>
            <a:off x="4150319" y="5388757"/>
            <a:ext cx="609600" cy="609600"/>
          </a:xfrm>
          <a:prstGeom prst="rect">
            <a:avLst/>
          </a:prstGeom>
        </p:spPr>
      </p:pic>
    </p:spTree>
    <p:extLst>
      <p:ext uri="{BB962C8B-B14F-4D97-AF65-F5344CB8AC3E}">
        <p14:creationId xmlns:p14="http://schemas.microsoft.com/office/powerpoint/2010/main" val="3731010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980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52812" fill="hold"/>
                                        <p:tgtEl>
                                          <p:spTgt spid="7"/>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45915"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5" fill="hold" display="0">
                  <p:stCondLst>
                    <p:cond delay="indefinite"/>
                  </p:stCondLst>
                  <p:endCondLst>
                    <p:cond evt="onStopAudio" delay="0">
                      <p:tgtEl>
                        <p:sldTgt/>
                      </p:tgtEl>
                    </p:cond>
                  </p:endCondLst>
                </p:cTn>
                <p:tgtEl>
                  <p:spTgt spid="6"/>
                </p:tgtEl>
              </p:cMediaNode>
            </p:audio>
            <p:audio>
              <p:cMediaNode vol="80000">
                <p:cTn id="16" fill="hold" display="0">
                  <p:stCondLst>
                    <p:cond delay="indefinite"/>
                  </p:stCondLst>
                  <p:endCondLst>
                    <p:cond evt="onStopAudio" delay="0">
                      <p:tgtEl>
                        <p:sldTgt/>
                      </p:tgtEl>
                    </p:cond>
                  </p:endCondLst>
                </p:cTn>
                <p:tgtEl>
                  <p:spTgt spid="7"/>
                </p:tgtEl>
              </p:cMediaNode>
            </p:audio>
            <p:audio>
              <p:cMediaNode vol="80000">
                <p:cTn id="17" fill="hold" display="0">
                  <p:stCondLst>
                    <p:cond delay="indefinite"/>
                  </p:stCondLst>
                  <p:endCondLst>
                    <p:cond evt="onStopAudio" delay="0">
                      <p:tgtEl>
                        <p:sldTgt/>
                      </p:tgtEl>
                    </p:cond>
                  </p:endCondLst>
                </p:cTn>
                <p:tgtEl>
                  <p:spTgt spid="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C686F76C-CA9E-4E0F-A435-92A106B2540F}"/>
              </a:ext>
            </a:extLst>
          </p:cNvPr>
          <p:cNvSpPr/>
          <p:nvPr/>
        </p:nvSpPr>
        <p:spPr>
          <a:xfrm>
            <a:off x="4225225" y="545284"/>
            <a:ext cx="6261014" cy="2306973"/>
          </a:xfrm>
          <a:prstGeom prst="rect">
            <a:avLst/>
          </a:prstGeom>
          <a:solidFill>
            <a:schemeClr val="tx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28999B7B-EDA8-493D-A666-1F2E8EDB6E1E}"/>
              </a:ext>
            </a:extLst>
          </p:cNvPr>
          <p:cNvPicPr>
            <a:picLocks noChangeAspect="1"/>
          </p:cNvPicPr>
          <p:nvPr/>
        </p:nvPicPr>
        <p:blipFill>
          <a:blip r:embed="rId7"/>
          <a:stretch>
            <a:fillRect/>
          </a:stretch>
        </p:blipFill>
        <p:spPr>
          <a:xfrm>
            <a:off x="4225225" y="3442140"/>
            <a:ext cx="6419006" cy="2800767"/>
          </a:xfrm>
          <a:prstGeom prst="rect">
            <a:avLst/>
          </a:prstGeom>
          <a:solidFill>
            <a:schemeClr val="tx2"/>
          </a:solidFill>
        </p:spPr>
      </p:pic>
      <p:sp>
        <p:nvSpPr>
          <p:cNvPr id="9" name="Rectangle 8">
            <a:extLst>
              <a:ext uri="{FF2B5EF4-FFF2-40B4-BE49-F238E27FC236}">
                <a16:creationId xmlns:a16="http://schemas.microsoft.com/office/drawing/2014/main" id="{AA0A4EC5-8AB2-411E-B60E-514D7658B7EC}"/>
              </a:ext>
            </a:extLst>
          </p:cNvPr>
          <p:cNvSpPr/>
          <p:nvPr/>
        </p:nvSpPr>
        <p:spPr>
          <a:xfrm>
            <a:off x="1249961" y="1124124"/>
            <a:ext cx="2038524" cy="1333849"/>
          </a:xfrm>
          <a:prstGeom prst="rect">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a:extLst>
              <a:ext uri="{FF2B5EF4-FFF2-40B4-BE49-F238E27FC236}">
                <a16:creationId xmlns:a16="http://schemas.microsoft.com/office/drawing/2014/main" id="{0D93FAC4-92C3-48C2-B9F0-E25C9A955050}"/>
              </a:ext>
            </a:extLst>
          </p:cNvPr>
          <p:cNvPicPr>
            <a:picLocks noChangeAspect="1"/>
          </p:cNvPicPr>
          <p:nvPr/>
        </p:nvPicPr>
        <p:blipFill>
          <a:blip r:embed="rId8"/>
          <a:stretch>
            <a:fillRect/>
          </a:stretch>
        </p:blipFill>
        <p:spPr>
          <a:xfrm>
            <a:off x="1249961" y="3862679"/>
            <a:ext cx="2048434" cy="1347333"/>
          </a:xfrm>
          <a:prstGeom prst="rect">
            <a:avLst/>
          </a:prstGeom>
        </p:spPr>
      </p:pic>
      <p:sp>
        <p:nvSpPr>
          <p:cNvPr id="12" name="TextBox 11">
            <a:extLst>
              <a:ext uri="{FF2B5EF4-FFF2-40B4-BE49-F238E27FC236}">
                <a16:creationId xmlns:a16="http://schemas.microsoft.com/office/drawing/2014/main" id="{1D263D79-6042-494B-9408-19A4EBE6160A}"/>
              </a:ext>
            </a:extLst>
          </p:cNvPr>
          <p:cNvSpPr txBox="1"/>
          <p:nvPr/>
        </p:nvSpPr>
        <p:spPr>
          <a:xfrm>
            <a:off x="1484852" y="1124124"/>
            <a:ext cx="1568741" cy="400110"/>
          </a:xfrm>
          <a:prstGeom prst="rect">
            <a:avLst/>
          </a:prstGeom>
          <a:noFill/>
        </p:spPr>
        <p:txBody>
          <a:bodyPr wrap="square" rtlCol="0">
            <a:spAutoFit/>
          </a:bodyPr>
          <a:lstStyle/>
          <a:p>
            <a:pPr algn="ctr"/>
            <a:r>
              <a:rPr lang="en-GB" sz="2000" b="1" u="sng" dirty="0">
                <a:solidFill>
                  <a:schemeClr val="bg1"/>
                </a:solidFill>
              </a:rPr>
              <a:t>Stage Seven</a:t>
            </a:r>
          </a:p>
        </p:txBody>
      </p:sp>
      <p:sp>
        <p:nvSpPr>
          <p:cNvPr id="14" name="TextBox 13">
            <a:extLst>
              <a:ext uri="{FF2B5EF4-FFF2-40B4-BE49-F238E27FC236}">
                <a16:creationId xmlns:a16="http://schemas.microsoft.com/office/drawing/2014/main" id="{18311E6A-4F88-4CB7-B4A4-C072AB5BB142}"/>
              </a:ext>
            </a:extLst>
          </p:cNvPr>
          <p:cNvSpPr txBox="1"/>
          <p:nvPr/>
        </p:nvSpPr>
        <p:spPr>
          <a:xfrm>
            <a:off x="1547769" y="3906259"/>
            <a:ext cx="1442906" cy="400110"/>
          </a:xfrm>
          <a:prstGeom prst="rect">
            <a:avLst/>
          </a:prstGeom>
          <a:noFill/>
        </p:spPr>
        <p:txBody>
          <a:bodyPr wrap="square" rtlCol="0">
            <a:spAutoFit/>
          </a:bodyPr>
          <a:lstStyle/>
          <a:p>
            <a:pPr algn="ctr"/>
            <a:r>
              <a:rPr lang="en-GB" sz="2000" b="1" u="sng" dirty="0">
                <a:solidFill>
                  <a:schemeClr val="bg1"/>
                </a:solidFill>
              </a:rPr>
              <a:t>Stage Eight </a:t>
            </a:r>
          </a:p>
        </p:txBody>
      </p:sp>
      <p:sp>
        <p:nvSpPr>
          <p:cNvPr id="15" name="TextBox 14">
            <a:extLst>
              <a:ext uri="{FF2B5EF4-FFF2-40B4-BE49-F238E27FC236}">
                <a16:creationId xmlns:a16="http://schemas.microsoft.com/office/drawing/2014/main" id="{3C795408-1133-42C5-957D-699C3DD6B0C2}"/>
              </a:ext>
            </a:extLst>
          </p:cNvPr>
          <p:cNvSpPr txBox="1"/>
          <p:nvPr/>
        </p:nvSpPr>
        <p:spPr>
          <a:xfrm>
            <a:off x="1393256" y="1637160"/>
            <a:ext cx="1736521" cy="707886"/>
          </a:xfrm>
          <a:prstGeom prst="rect">
            <a:avLst/>
          </a:prstGeom>
          <a:noFill/>
        </p:spPr>
        <p:txBody>
          <a:bodyPr wrap="square" rtlCol="0">
            <a:spAutoFit/>
          </a:bodyPr>
          <a:lstStyle/>
          <a:p>
            <a:pPr algn="ctr"/>
            <a:r>
              <a:rPr lang="en-GB" sz="2000" b="1" dirty="0">
                <a:solidFill>
                  <a:schemeClr val="bg1"/>
                </a:solidFill>
              </a:rPr>
              <a:t>Generativity vs. Stagnation</a:t>
            </a:r>
          </a:p>
        </p:txBody>
      </p:sp>
      <p:sp>
        <p:nvSpPr>
          <p:cNvPr id="16" name="TextBox 15">
            <a:extLst>
              <a:ext uri="{FF2B5EF4-FFF2-40B4-BE49-F238E27FC236}">
                <a16:creationId xmlns:a16="http://schemas.microsoft.com/office/drawing/2014/main" id="{8FFADFD1-6468-448F-BF92-F05206FDF4AD}"/>
              </a:ext>
            </a:extLst>
          </p:cNvPr>
          <p:cNvSpPr txBox="1"/>
          <p:nvPr/>
        </p:nvSpPr>
        <p:spPr>
          <a:xfrm>
            <a:off x="1404757" y="4404247"/>
            <a:ext cx="1812022" cy="707886"/>
          </a:xfrm>
          <a:prstGeom prst="rect">
            <a:avLst/>
          </a:prstGeom>
          <a:noFill/>
        </p:spPr>
        <p:txBody>
          <a:bodyPr wrap="square" rtlCol="0">
            <a:spAutoFit/>
          </a:bodyPr>
          <a:lstStyle/>
          <a:p>
            <a:pPr algn="ctr"/>
            <a:r>
              <a:rPr lang="en-GB" sz="2000" b="1" dirty="0">
                <a:solidFill>
                  <a:schemeClr val="bg1"/>
                </a:solidFill>
              </a:rPr>
              <a:t>Ego Integrity vs. Despair</a:t>
            </a:r>
          </a:p>
        </p:txBody>
      </p:sp>
      <p:sp>
        <p:nvSpPr>
          <p:cNvPr id="13" name="TextBox 12">
            <a:extLst>
              <a:ext uri="{FF2B5EF4-FFF2-40B4-BE49-F238E27FC236}">
                <a16:creationId xmlns:a16="http://schemas.microsoft.com/office/drawing/2014/main" id="{12D2C4CC-37C3-4502-9B4F-F619F2FA341A}"/>
              </a:ext>
            </a:extLst>
          </p:cNvPr>
          <p:cNvSpPr txBox="1"/>
          <p:nvPr/>
        </p:nvSpPr>
        <p:spPr>
          <a:xfrm>
            <a:off x="4301409" y="826757"/>
            <a:ext cx="6096000" cy="1631216"/>
          </a:xfrm>
          <a:prstGeom prst="rect">
            <a:avLst/>
          </a:prstGeom>
          <a:noFill/>
        </p:spPr>
        <p:txBody>
          <a:bodyPr wrap="square">
            <a:spAutoFit/>
          </a:bodyPr>
          <a:lstStyle/>
          <a:p>
            <a:pPr algn="ctr"/>
            <a:r>
              <a:rPr lang="en-GB" sz="2000" b="1" u="sng" dirty="0">
                <a:solidFill>
                  <a:schemeClr val="bg1"/>
                </a:solidFill>
              </a:rPr>
              <a:t>35 - 65 Years</a:t>
            </a:r>
          </a:p>
          <a:p>
            <a:pPr algn="ctr"/>
            <a:r>
              <a:rPr lang="en-GB" sz="2000" b="1" dirty="0">
                <a:solidFill>
                  <a:schemeClr val="bg1"/>
                </a:solidFill>
              </a:rPr>
              <a:t>The adult will want to give back for all their success </a:t>
            </a:r>
          </a:p>
          <a:p>
            <a:pPr algn="ctr"/>
            <a:endParaRPr lang="en-GB" sz="2000" b="1" dirty="0">
              <a:solidFill>
                <a:schemeClr val="bg1"/>
              </a:solidFill>
            </a:endParaRPr>
          </a:p>
          <a:p>
            <a:pPr algn="ctr"/>
            <a:r>
              <a:rPr lang="en-GB" sz="2000" b="1" dirty="0">
                <a:solidFill>
                  <a:schemeClr val="bg1"/>
                </a:solidFill>
              </a:rPr>
              <a:t>If the adult is not successful it can result in them being lazy or uninvolved in their community</a:t>
            </a:r>
          </a:p>
        </p:txBody>
      </p:sp>
      <p:sp>
        <p:nvSpPr>
          <p:cNvPr id="19" name="TextBox 18">
            <a:extLst>
              <a:ext uri="{FF2B5EF4-FFF2-40B4-BE49-F238E27FC236}">
                <a16:creationId xmlns:a16="http://schemas.microsoft.com/office/drawing/2014/main" id="{303ADD93-ABEC-4F64-B7AD-D473014E1889}"/>
              </a:ext>
            </a:extLst>
          </p:cNvPr>
          <p:cNvSpPr txBox="1"/>
          <p:nvPr/>
        </p:nvSpPr>
        <p:spPr>
          <a:xfrm>
            <a:off x="4390239" y="3634805"/>
            <a:ext cx="6096000" cy="2246769"/>
          </a:xfrm>
          <a:prstGeom prst="rect">
            <a:avLst/>
          </a:prstGeom>
          <a:noFill/>
        </p:spPr>
        <p:txBody>
          <a:bodyPr wrap="square">
            <a:spAutoFit/>
          </a:bodyPr>
          <a:lstStyle/>
          <a:p>
            <a:pPr algn="ctr"/>
            <a:r>
              <a:rPr lang="en-GB" sz="2000" b="1" u="sng" dirty="0">
                <a:solidFill>
                  <a:schemeClr val="bg1"/>
                </a:solidFill>
              </a:rPr>
              <a:t>65 Years +</a:t>
            </a:r>
          </a:p>
          <a:p>
            <a:pPr algn="ctr"/>
            <a:r>
              <a:rPr lang="en-GB" sz="2000" b="1" dirty="0">
                <a:solidFill>
                  <a:schemeClr val="bg1"/>
                </a:solidFill>
              </a:rPr>
              <a:t>The final stage the adult will look back on their life with no regrets </a:t>
            </a:r>
          </a:p>
          <a:p>
            <a:pPr algn="ctr"/>
            <a:endParaRPr lang="en-GB" sz="2000" b="1" dirty="0">
              <a:solidFill>
                <a:schemeClr val="bg1"/>
              </a:solidFill>
            </a:endParaRPr>
          </a:p>
          <a:p>
            <a:pPr algn="ctr"/>
            <a:r>
              <a:rPr lang="en-GB" sz="2000" b="1" dirty="0">
                <a:solidFill>
                  <a:schemeClr val="bg1"/>
                </a:solidFill>
              </a:rPr>
              <a:t>If  unsuccessful the adult can reflect with a negative outlook and unable to be proud of what they have accomplished </a:t>
            </a:r>
          </a:p>
        </p:txBody>
      </p:sp>
      <p:sp>
        <p:nvSpPr>
          <p:cNvPr id="4" name="TextBox 3">
            <a:extLst>
              <a:ext uri="{FF2B5EF4-FFF2-40B4-BE49-F238E27FC236}">
                <a16:creationId xmlns:a16="http://schemas.microsoft.com/office/drawing/2014/main" id="{0EEE8FDB-B266-425F-BCEE-06FD68DDABA8}"/>
              </a:ext>
            </a:extLst>
          </p:cNvPr>
          <p:cNvSpPr txBox="1"/>
          <p:nvPr/>
        </p:nvSpPr>
        <p:spPr>
          <a:xfrm>
            <a:off x="858293" y="5653701"/>
            <a:ext cx="2821858" cy="923330"/>
          </a:xfrm>
          <a:prstGeom prst="rect">
            <a:avLst/>
          </a:prstGeom>
          <a:noFill/>
        </p:spPr>
        <p:txBody>
          <a:bodyPr wrap="square" rtlCol="0">
            <a:spAutoFit/>
          </a:bodyPr>
          <a:lstStyle/>
          <a:p>
            <a:pPr algn="ctr"/>
            <a:r>
              <a:rPr lang="en-GB" b="1" dirty="0">
                <a:solidFill>
                  <a:schemeClr val="tx2"/>
                </a:solidFill>
              </a:rPr>
              <a:t>(Chapman, 2020)</a:t>
            </a:r>
          </a:p>
          <a:p>
            <a:pPr algn="ctr"/>
            <a:r>
              <a:rPr lang="en-GB" b="1" dirty="0">
                <a:solidFill>
                  <a:schemeClr val="tx2"/>
                </a:solidFill>
              </a:rPr>
              <a:t>(Cherry, 2020)</a:t>
            </a:r>
          </a:p>
          <a:p>
            <a:pPr algn="ctr"/>
            <a:r>
              <a:rPr lang="en-GB" b="1" dirty="0">
                <a:solidFill>
                  <a:schemeClr val="tx2"/>
                </a:solidFill>
              </a:rPr>
              <a:t>(Mcleod, 2018)</a:t>
            </a:r>
          </a:p>
        </p:txBody>
      </p:sp>
      <p:pic>
        <p:nvPicPr>
          <p:cNvPr id="5" name="Recorded Sound">
            <a:hlinkClick r:id="" action="ppaction://media"/>
            <a:extLst>
              <a:ext uri="{FF2B5EF4-FFF2-40B4-BE49-F238E27FC236}">
                <a16:creationId xmlns:a16="http://schemas.microsoft.com/office/drawing/2014/main" id="{51626C39-C866-4FF8-8D54-D5CF4E7B5787}"/>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4460117" y="615093"/>
            <a:ext cx="609600" cy="609600"/>
          </a:xfrm>
          <a:prstGeom prst="rect">
            <a:avLst/>
          </a:prstGeom>
        </p:spPr>
      </p:pic>
      <p:pic>
        <p:nvPicPr>
          <p:cNvPr id="7" name="Recorded Sound">
            <a:hlinkClick r:id="" action="ppaction://media"/>
            <a:extLst>
              <a:ext uri="{FF2B5EF4-FFF2-40B4-BE49-F238E27FC236}">
                <a16:creationId xmlns:a16="http://schemas.microsoft.com/office/drawing/2014/main" id="{705A7366-B8AA-4654-8F05-CE27117094F7}"/>
              </a:ext>
            </a:extLst>
          </p:cNvPr>
          <p:cNvPicPr>
            <a:picLocks noChangeAspect="1"/>
          </p:cNvPicPr>
          <p:nvPr>
            <a:audioFile r:link="rId4"/>
            <p:extLst>
              <p:ext uri="{DAA4B4D4-6D71-4841-9C94-3DE7FCFB9230}">
                <p14:media xmlns:p14="http://schemas.microsoft.com/office/powerpoint/2010/main" r:embed="rId3"/>
              </p:ext>
            </p:extLst>
          </p:nvPr>
        </p:nvPicPr>
        <p:blipFill>
          <a:blip r:embed="rId9"/>
          <a:stretch>
            <a:fillRect/>
          </a:stretch>
        </p:blipFill>
        <p:spPr>
          <a:xfrm>
            <a:off x="4390239" y="4344584"/>
            <a:ext cx="609600" cy="609600"/>
          </a:xfrm>
          <a:prstGeom prst="rect">
            <a:avLst/>
          </a:prstGeom>
        </p:spPr>
      </p:pic>
    </p:spTree>
    <p:extLst>
      <p:ext uri="{BB962C8B-B14F-4D97-AF65-F5344CB8AC3E}">
        <p14:creationId xmlns:p14="http://schemas.microsoft.com/office/powerpoint/2010/main" val="13444807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9259"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5641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5"/>
                </p:tgtEl>
              </p:cMediaNode>
            </p:audio>
            <p:audio>
              <p:cMediaNode vol="80000">
                <p:cTn id="12"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7EC33-1E4E-443A-A0E7-00DBD1D8FC29}"/>
              </a:ext>
            </a:extLst>
          </p:cNvPr>
          <p:cNvSpPr>
            <a:spLocks noGrp="1"/>
          </p:cNvSpPr>
          <p:nvPr>
            <p:ph type="title"/>
          </p:nvPr>
        </p:nvSpPr>
        <p:spPr/>
        <p:txBody>
          <a:bodyPr/>
          <a:lstStyle/>
          <a:p>
            <a:r>
              <a:rPr lang="en-GB">
                <a:solidFill>
                  <a:schemeClr val="accent6">
                    <a:lumMod val="60000"/>
                    <a:lumOff val="40000"/>
                  </a:schemeClr>
                </a:solidFill>
              </a:rPr>
              <a:t> </a:t>
            </a:r>
            <a:endParaRPr lang="en-GB" dirty="0">
              <a:solidFill>
                <a:schemeClr val="accent6">
                  <a:lumMod val="60000"/>
                  <a:lumOff val="40000"/>
                </a:schemeClr>
              </a:solidFill>
            </a:endParaRPr>
          </a:p>
        </p:txBody>
      </p:sp>
      <p:sp>
        <p:nvSpPr>
          <p:cNvPr id="3" name="Content Placeholder 2">
            <a:extLst>
              <a:ext uri="{FF2B5EF4-FFF2-40B4-BE49-F238E27FC236}">
                <a16:creationId xmlns:a16="http://schemas.microsoft.com/office/drawing/2014/main" id="{763E918C-221F-4BAE-84AF-0291431D7E64}"/>
              </a:ext>
            </a:extLst>
          </p:cNvPr>
          <p:cNvSpPr>
            <a:spLocks noGrp="1"/>
          </p:cNvSpPr>
          <p:nvPr>
            <p:ph idx="1"/>
          </p:nvPr>
        </p:nvSpPr>
        <p:spPr>
          <a:xfrm>
            <a:off x="407096" y="2298584"/>
            <a:ext cx="5070915" cy="461396"/>
          </a:xfrm>
        </p:spPr>
        <p:txBody>
          <a:bodyPr>
            <a:normAutofit fontScale="25000" lnSpcReduction="20000"/>
          </a:bodyPr>
          <a:lstStyle/>
          <a:p>
            <a:pPr marL="0" indent="0">
              <a:buNone/>
            </a:pPr>
            <a:endParaRPr lang="en-GB" dirty="0">
              <a:solidFill>
                <a:schemeClr val="accent6">
                  <a:lumMod val="40000"/>
                  <a:lumOff val="60000"/>
                </a:schemeClr>
              </a:solidFill>
            </a:endParaRPr>
          </a:p>
          <a:p>
            <a:pPr marL="0" indent="0" algn="ctr">
              <a:buNone/>
            </a:pPr>
            <a:r>
              <a:rPr lang="en-GB" sz="16000" b="1" dirty="0">
                <a:solidFill>
                  <a:schemeClr val="accent6">
                    <a:lumMod val="40000"/>
                    <a:lumOff val="60000"/>
                  </a:schemeClr>
                </a:solidFill>
              </a:rPr>
              <a:t>What is your favourite stage or what stage do you think is most important and why?</a:t>
            </a:r>
          </a:p>
        </p:txBody>
      </p:sp>
      <p:pic>
        <p:nvPicPr>
          <p:cNvPr id="7" name="Picture 6">
            <a:extLst>
              <a:ext uri="{FF2B5EF4-FFF2-40B4-BE49-F238E27FC236}">
                <a16:creationId xmlns:a16="http://schemas.microsoft.com/office/drawing/2014/main" id="{C33BA1D2-5C28-4A38-AA10-92603714B446}"/>
              </a:ext>
            </a:extLst>
          </p:cNvPr>
          <p:cNvPicPr>
            <a:picLocks noChangeAspect="1"/>
          </p:cNvPicPr>
          <p:nvPr/>
        </p:nvPicPr>
        <p:blipFill rotWithShape="1">
          <a:blip r:embed="rId7"/>
          <a:srcRect l="34668" t="17007" r="26072" b="8299"/>
          <a:stretch/>
        </p:blipFill>
        <p:spPr>
          <a:xfrm>
            <a:off x="5859624" y="92690"/>
            <a:ext cx="6037247" cy="6460915"/>
          </a:xfrm>
          <a:prstGeom prst="rect">
            <a:avLst/>
          </a:prstGeom>
        </p:spPr>
      </p:pic>
      <p:pic>
        <p:nvPicPr>
          <p:cNvPr id="4" name="Recorded Sound">
            <a:hlinkClick r:id="" action="ppaction://media"/>
            <a:extLst>
              <a:ext uri="{FF2B5EF4-FFF2-40B4-BE49-F238E27FC236}">
                <a16:creationId xmlns:a16="http://schemas.microsoft.com/office/drawing/2014/main" id="{73A14BB4-A0FD-44A2-8F66-789626255185}"/>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612058" y="1385036"/>
            <a:ext cx="609600" cy="609600"/>
          </a:xfrm>
          <a:prstGeom prst="rect">
            <a:avLst/>
          </a:prstGeom>
        </p:spPr>
      </p:pic>
      <p:pic>
        <p:nvPicPr>
          <p:cNvPr id="5" name="Recorded Sound">
            <a:hlinkClick r:id="" action="ppaction://media"/>
            <a:extLst>
              <a:ext uri="{FF2B5EF4-FFF2-40B4-BE49-F238E27FC236}">
                <a16:creationId xmlns:a16="http://schemas.microsoft.com/office/drawing/2014/main" id="{5D1936E6-01FA-49AA-A14D-4273E8AD2531}"/>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4868411" y="4510548"/>
            <a:ext cx="609600" cy="609600"/>
          </a:xfrm>
          <a:prstGeom prst="rect">
            <a:avLst/>
          </a:prstGeom>
        </p:spPr>
      </p:pic>
    </p:spTree>
    <p:extLst>
      <p:ext uri="{BB962C8B-B14F-4D97-AF65-F5344CB8AC3E}">
        <p14:creationId xmlns:p14="http://schemas.microsoft.com/office/powerpoint/2010/main" val="57464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34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2994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4"/>
                </p:tgtEl>
              </p:cMediaNode>
            </p:audio>
            <p:audio>
              <p:cMediaNode vol="80000">
                <p:cTn id="12"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AF546F0-D1A4-440B-9B63-2CDB120B1675}"/>
              </a:ext>
            </a:extLst>
          </p:cNvPr>
          <p:cNvSpPr/>
          <p:nvPr/>
        </p:nvSpPr>
        <p:spPr>
          <a:xfrm>
            <a:off x="1644398" y="995345"/>
            <a:ext cx="9236279" cy="3522284"/>
          </a:xfrm>
          <a:prstGeom prst="rect">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n>
                <a:solidFill>
                  <a:sysClr val="windowText" lastClr="000000"/>
                </a:solidFill>
              </a:ln>
              <a:solidFill>
                <a:sysClr val="windowText" lastClr="000000"/>
              </a:solidFill>
            </a:endParaRPr>
          </a:p>
        </p:txBody>
      </p:sp>
      <p:sp>
        <p:nvSpPr>
          <p:cNvPr id="9" name="TextBox 8">
            <a:extLst>
              <a:ext uri="{FF2B5EF4-FFF2-40B4-BE49-F238E27FC236}">
                <a16:creationId xmlns:a16="http://schemas.microsoft.com/office/drawing/2014/main" id="{7DA6CFA9-07EF-4ED3-B385-1397C7EA22E5}"/>
              </a:ext>
            </a:extLst>
          </p:cNvPr>
          <p:cNvSpPr txBox="1"/>
          <p:nvPr/>
        </p:nvSpPr>
        <p:spPr>
          <a:xfrm>
            <a:off x="3671581" y="2361086"/>
            <a:ext cx="4848837" cy="646331"/>
          </a:xfrm>
          <a:prstGeom prst="rect">
            <a:avLst/>
          </a:prstGeom>
          <a:noFill/>
        </p:spPr>
        <p:txBody>
          <a:bodyPr wrap="square" rtlCol="0">
            <a:spAutoFit/>
          </a:bodyPr>
          <a:lstStyle/>
          <a:p>
            <a:pPr algn="ctr"/>
            <a:r>
              <a:rPr lang="en-GB" sz="3600" b="1" u="sng" dirty="0">
                <a:solidFill>
                  <a:schemeClr val="bg1"/>
                </a:solidFill>
              </a:rPr>
              <a:t>What Do I Think? </a:t>
            </a:r>
          </a:p>
        </p:txBody>
      </p:sp>
      <p:sp>
        <p:nvSpPr>
          <p:cNvPr id="10" name="TextBox 9">
            <a:extLst>
              <a:ext uri="{FF2B5EF4-FFF2-40B4-BE49-F238E27FC236}">
                <a16:creationId xmlns:a16="http://schemas.microsoft.com/office/drawing/2014/main" id="{AAD9424A-A800-4266-89B0-21605AE4F8C7}"/>
              </a:ext>
            </a:extLst>
          </p:cNvPr>
          <p:cNvSpPr txBox="1"/>
          <p:nvPr/>
        </p:nvSpPr>
        <p:spPr>
          <a:xfrm>
            <a:off x="2216834" y="5207854"/>
            <a:ext cx="7758332" cy="1309602"/>
          </a:xfrm>
          <a:prstGeom prst="rect">
            <a:avLst/>
          </a:prstGeom>
          <a:solidFill>
            <a:schemeClr val="tx2"/>
          </a:solidFill>
          <a:ln>
            <a:solidFill>
              <a:schemeClr val="tx2"/>
            </a:solidFill>
          </a:ln>
        </p:spPr>
        <p:txBody>
          <a:bodyPr wrap="square" rtlCol="0">
            <a:spAutoFit/>
          </a:bodyPr>
          <a:lstStyle/>
          <a:p>
            <a:endParaRPr lang="en-GB" dirty="0"/>
          </a:p>
        </p:txBody>
      </p:sp>
      <p:sp>
        <p:nvSpPr>
          <p:cNvPr id="11" name="TextBox 10">
            <a:extLst>
              <a:ext uri="{FF2B5EF4-FFF2-40B4-BE49-F238E27FC236}">
                <a16:creationId xmlns:a16="http://schemas.microsoft.com/office/drawing/2014/main" id="{C677476B-A515-4782-ABE9-333908732B4F}"/>
              </a:ext>
            </a:extLst>
          </p:cNvPr>
          <p:cNvSpPr txBox="1"/>
          <p:nvPr/>
        </p:nvSpPr>
        <p:spPr>
          <a:xfrm>
            <a:off x="3882413" y="5590982"/>
            <a:ext cx="4241605" cy="584775"/>
          </a:xfrm>
          <a:prstGeom prst="rect">
            <a:avLst/>
          </a:prstGeom>
          <a:noFill/>
        </p:spPr>
        <p:txBody>
          <a:bodyPr wrap="square" rtlCol="0">
            <a:spAutoFit/>
          </a:bodyPr>
          <a:lstStyle/>
          <a:p>
            <a:pPr algn="ctr"/>
            <a:r>
              <a:rPr lang="en-GB" sz="3200" b="1" u="sng" dirty="0">
                <a:solidFill>
                  <a:schemeClr val="bg1"/>
                </a:solidFill>
              </a:rPr>
              <a:t>What Do you think? </a:t>
            </a:r>
          </a:p>
        </p:txBody>
      </p:sp>
      <p:pic>
        <p:nvPicPr>
          <p:cNvPr id="12" name="Recorded Sound">
            <a:hlinkClick r:id="" action="ppaction://media"/>
            <a:extLst>
              <a:ext uri="{FF2B5EF4-FFF2-40B4-BE49-F238E27FC236}">
                <a16:creationId xmlns:a16="http://schemas.microsoft.com/office/drawing/2014/main" id="{56A260E6-0E0C-4584-AF0C-B66529D8CB2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3272813" y="2451687"/>
            <a:ext cx="609600" cy="609600"/>
          </a:xfrm>
          <a:prstGeom prst="rect">
            <a:avLst/>
          </a:prstGeom>
        </p:spPr>
      </p:pic>
    </p:spTree>
    <p:extLst>
      <p:ext uri="{BB962C8B-B14F-4D97-AF65-F5344CB8AC3E}">
        <p14:creationId xmlns:p14="http://schemas.microsoft.com/office/powerpoint/2010/main" val="6872431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C8EA1-DB23-4869-A8B3-6975C7DE9686}"/>
              </a:ext>
            </a:extLst>
          </p:cNvPr>
          <p:cNvSpPr>
            <a:spLocks noGrp="1"/>
          </p:cNvSpPr>
          <p:nvPr>
            <p:ph type="title"/>
          </p:nvPr>
        </p:nvSpPr>
        <p:spPr>
          <a:xfrm>
            <a:off x="3297049" y="69718"/>
            <a:ext cx="6032384" cy="1220395"/>
          </a:xfrm>
          <a:noFill/>
          <a:ln>
            <a:solidFill>
              <a:schemeClr val="accent6">
                <a:lumMod val="40000"/>
                <a:lumOff val="60000"/>
              </a:schemeClr>
            </a:solidFill>
          </a:ln>
        </p:spPr>
        <p:txBody>
          <a:bodyPr/>
          <a:lstStyle/>
          <a:p>
            <a:r>
              <a:rPr lang="en-GB" b="1" dirty="0">
                <a:solidFill>
                  <a:schemeClr val="accent6">
                    <a:lumMod val="40000"/>
                    <a:lumOff val="60000"/>
                  </a:schemeClr>
                </a:solidFill>
              </a:rPr>
              <a:t>Evaluation Of the Theory</a:t>
            </a:r>
          </a:p>
        </p:txBody>
      </p:sp>
      <p:sp>
        <p:nvSpPr>
          <p:cNvPr id="4" name="Rectangle 3">
            <a:extLst>
              <a:ext uri="{FF2B5EF4-FFF2-40B4-BE49-F238E27FC236}">
                <a16:creationId xmlns:a16="http://schemas.microsoft.com/office/drawing/2014/main" id="{BDB0F238-DD94-45C8-95B2-5B5426CA507E}"/>
              </a:ext>
            </a:extLst>
          </p:cNvPr>
          <p:cNvSpPr/>
          <p:nvPr/>
        </p:nvSpPr>
        <p:spPr>
          <a:xfrm>
            <a:off x="161749" y="1359017"/>
            <a:ext cx="5677076" cy="5192581"/>
          </a:xfrm>
          <a:prstGeom prst="rect">
            <a:avLst/>
          </a:prstGeom>
          <a:solidFill>
            <a:schemeClr val="accent6">
              <a:lumMod val="40000"/>
              <a:lumOff val="60000"/>
            </a:schemeClr>
          </a:solidFill>
          <a:ln>
            <a:solidFill>
              <a:schemeClr val="accent6">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Rectangle 6">
            <a:extLst>
              <a:ext uri="{FF2B5EF4-FFF2-40B4-BE49-F238E27FC236}">
                <a16:creationId xmlns:a16="http://schemas.microsoft.com/office/drawing/2014/main" id="{4DFDDEFC-216B-4642-AD95-82198D54921B}"/>
              </a:ext>
            </a:extLst>
          </p:cNvPr>
          <p:cNvSpPr/>
          <p:nvPr/>
        </p:nvSpPr>
        <p:spPr>
          <a:xfrm>
            <a:off x="6628616" y="1375795"/>
            <a:ext cx="5401635" cy="5175803"/>
          </a:xfrm>
          <a:prstGeom prst="rect">
            <a:avLst/>
          </a:prstGeom>
          <a:solidFill>
            <a:schemeClr val="accent6">
              <a:lumMod val="40000"/>
              <a:lumOff val="60000"/>
            </a:schemeClr>
          </a:solidFill>
          <a:ln>
            <a:solidFill>
              <a:schemeClr val="accent6">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FE68E0A7-9021-4BA5-B291-58F184DABA53}"/>
              </a:ext>
            </a:extLst>
          </p:cNvPr>
          <p:cNvSpPr txBox="1"/>
          <p:nvPr/>
        </p:nvSpPr>
        <p:spPr>
          <a:xfrm>
            <a:off x="295449" y="1446928"/>
            <a:ext cx="5537435" cy="5016758"/>
          </a:xfrm>
          <a:prstGeom prst="rect">
            <a:avLst/>
          </a:prstGeom>
          <a:noFill/>
        </p:spPr>
        <p:txBody>
          <a:bodyPr wrap="square" rtlCol="0">
            <a:spAutoFit/>
          </a:bodyPr>
          <a:lstStyle/>
          <a:p>
            <a:r>
              <a:rPr lang="en-GB" sz="2000" b="1" dirty="0">
                <a:solidFill>
                  <a:schemeClr val="bg1"/>
                </a:solidFill>
              </a:rPr>
              <a:t>Proves that middle age and later adulthood are seen to be just as important as the other life stages.</a:t>
            </a:r>
          </a:p>
          <a:p>
            <a:endParaRPr lang="en-GB" sz="2000" b="1" dirty="0">
              <a:solidFill>
                <a:schemeClr val="bg1"/>
              </a:solidFill>
            </a:endParaRPr>
          </a:p>
          <a:p>
            <a:r>
              <a:rPr lang="en-GB" sz="2000" b="1" dirty="0">
                <a:solidFill>
                  <a:schemeClr val="bg1"/>
                </a:solidFill>
              </a:rPr>
              <a:t>Relatable when looking through the different stages by showing you what may have gone wrong in your childhood such as what you lacked or what stage you may have been unsuccessful at.</a:t>
            </a:r>
          </a:p>
          <a:p>
            <a:endParaRPr lang="en-GB" sz="2000" b="1" dirty="0">
              <a:solidFill>
                <a:schemeClr val="bg1"/>
              </a:solidFill>
            </a:endParaRPr>
          </a:p>
          <a:p>
            <a:r>
              <a:rPr lang="en-GB" sz="2000" b="1" dirty="0">
                <a:solidFill>
                  <a:schemeClr val="bg1"/>
                </a:solidFill>
              </a:rPr>
              <a:t>Encourages and shows us where and what need to improve on.</a:t>
            </a:r>
          </a:p>
          <a:p>
            <a:endParaRPr lang="en-GB" sz="2000" b="1" dirty="0">
              <a:solidFill>
                <a:schemeClr val="bg1"/>
              </a:solidFill>
            </a:endParaRPr>
          </a:p>
          <a:p>
            <a:r>
              <a:rPr lang="en-GB" sz="2000" b="1" dirty="0">
                <a:solidFill>
                  <a:schemeClr val="bg1"/>
                </a:solidFill>
              </a:rPr>
              <a:t>The theory is straight forward and to the point</a:t>
            </a:r>
            <a:r>
              <a:rPr lang="en-GB" sz="2000" b="1" dirty="0">
                <a:solidFill>
                  <a:schemeClr val="accent6">
                    <a:lumMod val="40000"/>
                    <a:lumOff val="60000"/>
                  </a:schemeClr>
                </a:solidFill>
              </a:rPr>
              <a:t>.</a:t>
            </a:r>
          </a:p>
          <a:p>
            <a:endParaRPr lang="en-GB" sz="2000" b="1" dirty="0">
              <a:solidFill>
                <a:schemeClr val="accent6">
                  <a:lumMod val="40000"/>
                  <a:lumOff val="60000"/>
                </a:schemeClr>
              </a:solidFill>
            </a:endParaRPr>
          </a:p>
          <a:p>
            <a:r>
              <a:rPr lang="en-GB" sz="2000" b="1" dirty="0">
                <a:solidFill>
                  <a:schemeClr val="bg1"/>
                </a:solidFill>
              </a:rPr>
              <a:t>Eye opening by showing us each stage of development is much more complex</a:t>
            </a:r>
            <a:r>
              <a:rPr lang="en-GB" sz="2000" b="1" dirty="0">
                <a:solidFill>
                  <a:schemeClr val="accent6">
                    <a:lumMod val="40000"/>
                    <a:lumOff val="60000"/>
                  </a:schemeClr>
                </a:solidFill>
              </a:rPr>
              <a:t> </a:t>
            </a:r>
          </a:p>
        </p:txBody>
      </p:sp>
      <p:sp>
        <p:nvSpPr>
          <p:cNvPr id="3" name="TextBox 2">
            <a:extLst>
              <a:ext uri="{FF2B5EF4-FFF2-40B4-BE49-F238E27FC236}">
                <a16:creationId xmlns:a16="http://schemas.microsoft.com/office/drawing/2014/main" id="{EC4F0731-6A8E-4619-B898-FE981BE23111}"/>
              </a:ext>
            </a:extLst>
          </p:cNvPr>
          <p:cNvSpPr txBox="1"/>
          <p:nvPr/>
        </p:nvSpPr>
        <p:spPr>
          <a:xfrm>
            <a:off x="161749" y="853396"/>
            <a:ext cx="1828800" cy="461665"/>
          </a:xfrm>
          <a:prstGeom prst="rect">
            <a:avLst/>
          </a:prstGeom>
          <a:noFill/>
          <a:ln>
            <a:solidFill>
              <a:schemeClr val="accent6">
                <a:lumMod val="40000"/>
                <a:lumOff val="60000"/>
              </a:schemeClr>
            </a:solidFill>
          </a:ln>
        </p:spPr>
        <p:txBody>
          <a:bodyPr wrap="square" rtlCol="0">
            <a:spAutoFit/>
          </a:bodyPr>
          <a:lstStyle/>
          <a:p>
            <a:pPr algn="ctr"/>
            <a:r>
              <a:rPr lang="en-GB" sz="2400" b="1" u="sng" dirty="0">
                <a:solidFill>
                  <a:schemeClr val="accent6">
                    <a:lumMod val="40000"/>
                    <a:lumOff val="60000"/>
                  </a:schemeClr>
                </a:solidFill>
              </a:rPr>
              <a:t>Strengths</a:t>
            </a:r>
            <a:r>
              <a:rPr lang="en-GB" dirty="0"/>
              <a:t> </a:t>
            </a:r>
          </a:p>
        </p:txBody>
      </p:sp>
      <p:sp>
        <p:nvSpPr>
          <p:cNvPr id="5" name="TextBox 4">
            <a:extLst>
              <a:ext uri="{FF2B5EF4-FFF2-40B4-BE49-F238E27FC236}">
                <a16:creationId xmlns:a16="http://schemas.microsoft.com/office/drawing/2014/main" id="{4D2EF73B-2D1B-47E6-AC3A-2E94249D107C}"/>
              </a:ext>
            </a:extLst>
          </p:cNvPr>
          <p:cNvSpPr txBox="1"/>
          <p:nvPr/>
        </p:nvSpPr>
        <p:spPr>
          <a:xfrm>
            <a:off x="9782175" y="830240"/>
            <a:ext cx="1886910" cy="461665"/>
          </a:xfrm>
          <a:prstGeom prst="rect">
            <a:avLst/>
          </a:prstGeom>
          <a:noFill/>
          <a:ln>
            <a:solidFill>
              <a:schemeClr val="accent6">
                <a:lumMod val="40000"/>
                <a:lumOff val="60000"/>
              </a:schemeClr>
            </a:solidFill>
          </a:ln>
        </p:spPr>
        <p:txBody>
          <a:bodyPr wrap="square" rtlCol="0">
            <a:spAutoFit/>
          </a:bodyPr>
          <a:lstStyle/>
          <a:p>
            <a:pPr algn="ctr"/>
            <a:r>
              <a:rPr lang="en-GB" sz="2400" b="1" u="sng" dirty="0">
                <a:solidFill>
                  <a:schemeClr val="accent6">
                    <a:lumMod val="40000"/>
                    <a:lumOff val="60000"/>
                  </a:schemeClr>
                </a:solidFill>
              </a:rPr>
              <a:t>Weaknesses</a:t>
            </a:r>
          </a:p>
        </p:txBody>
      </p:sp>
      <p:sp>
        <p:nvSpPr>
          <p:cNvPr id="6" name="TextBox 5">
            <a:extLst>
              <a:ext uri="{FF2B5EF4-FFF2-40B4-BE49-F238E27FC236}">
                <a16:creationId xmlns:a16="http://schemas.microsoft.com/office/drawing/2014/main" id="{9F9E3634-6CEB-4CEF-815B-93E560F08133}"/>
              </a:ext>
            </a:extLst>
          </p:cNvPr>
          <p:cNvSpPr txBox="1"/>
          <p:nvPr/>
        </p:nvSpPr>
        <p:spPr>
          <a:xfrm>
            <a:off x="6628616" y="1513603"/>
            <a:ext cx="5401635" cy="4401205"/>
          </a:xfrm>
          <a:prstGeom prst="rect">
            <a:avLst/>
          </a:prstGeom>
          <a:noFill/>
        </p:spPr>
        <p:txBody>
          <a:bodyPr wrap="square" rtlCol="0">
            <a:spAutoFit/>
          </a:bodyPr>
          <a:lstStyle/>
          <a:p>
            <a:r>
              <a:rPr lang="en-GB" sz="2000" b="1" dirty="0">
                <a:solidFill>
                  <a:schemeClr val="bg1"/>
                </a:solidFill>
              </a:rPr>
              <a:t>Very vague about the causes of development and what goes into deciding the elements needed for the stage to be successful </a:t>
            </a:r>
          </a:p>
          <a:p>
            <a:endParaRPr lang="en-GB" sz="2000" b="1" dirty="0">
              <a:solidFill>
                <a:schemeClr val="bg1"/>
              </a:solidFill>
            </a:endParaRPr>
          </a:p>
          <a:p>
            <a:r>
              <a:rPr lang="en-GB" sz="2000" b="1" dirty="0">
                <a:solidFill>
                  <a:schemeClr val="bg1"/>
                </a:solidFill>
              </a:rPr>
              <a:t>Even Erikson said himself that the theory should be used as a framework tool rather then testable theory</a:t>
            </a:r>
          </a:p>
          <a:p>
            <a:endParaRPr lang="en-GB" sz="2000" b="1" dirty="0">
              <a:solidFill>
                <a:schemeClr val="bg1"/>
              </a:solidFill>
            </a:endParaRPr>
          </a:p>
          <a:p>
            <a:r>
              <a:rPr lang="en-GB" sz="2000" b="1" dirty="0">
                <a:solidFill>
                  <a:schemeClr val="bg1"/>
                </a:solidFill>
              </a:rPr>
              <a:t>The stages can occur at anytime in life rather then just at a certain age</a:t>
            </a:r>
          </a:p>
          <a:p>
            <a:endParaRPr lang="en-GB" sz="2000" b="1" dirty="0">
              <a:solidFill>
                <a:schemeClr val="bg1"/>
              </a:solidFill>
            </a:endParaRPr>
          </a:p>
          <a:p>
            <a:r>
              <a:rPr lang="en-GB" sz="2000" b="1" dirty="0">
                <a:solidFill>
                  <a:schemeClr val="bg1"/>
                </a:solidFill>
              </a:rPr>
              <a:t>The theory is highly set around social expectations but these expectations can’t always be met depending on your circumstances </a:t>
            </a:r>
          </a:p>
        </p:txBody>
      </p:sp>
      <p:sp>
        <p:nvSpPr>
          <p:cNvPr id="9" name="TextBox 8">
            <a:extLst>
              <a:ext uri="{FF2B5EF4-FFF2-40B4-BE49-F238E27FC236}">
                <a16:creationId xmlns:a16="http://schemas.microsoft.com/office/drawing/2014/main" id="{14E91FBD-6F16-4E4B-8AD9-A0F457AB6763}"/>
              </a:ext>
            </a:extLst>
          </p:cNvPr>
          <p:cNvSpPr txBox="1"/>
          <p:nvPr/>
        </p:nvSpPr>
        <p:spPr>
          <a:xfrm>
            <a:off x="161749" y="71148"/>
            <a:ext cx="2045568" cy="646331"/>
          </a:xfrm>
          <a:prstGeom prst="rect">
            <a:avLst/>
          </a:prstGeom>
          <a:noFill/>
        </p:spPr>
        <p:txBody>
          <a:bodyPr wrap="square" rtlCol="0">
            <a:spAutoFit/>
          </a:bodyPr>
          <a:lstStyle/>
          <a:p>
            <a:pPr algn="ctr"/>
            <a:r>
              <a:rPr lang="en-GB" b="1" dirty="0">
                <a:solidFill>
                  <a:schemeClr val="accent6">
                    <a:lumMod val="60000"/>
                    <a:lumOff val="40000"/>
                  </a:schemeClr>
                </a:solidFill>
              </a:rPr>
              <a:t>(Chapman, 2020)</a:t>
            </a:r>
          </a:p>
          <a:p>
            <a:pPr algn="ctr"/>
            <a:r>
              <a:rPr lang="en-GB" b="1" dirty="0">
                <a:solidFill>
                  <a:schemeClr val="accent6">
                    <a:lumMod val="60000"/>
                    <a:lumOff val="40000"/>
                  </a:schemeClr>
                </a:solidFill>
              </a:rPr>
              <a:t>(Cherry, 2020)</a:t>
            </a:r>
          </a:p>
        </p:txBody>
      </p:sp>
      <p:sp>
        <p:nvSpPr>
          <p:cNvPr id="11" name="TextBox 10">
            <a:extLst>
              <a:ext uri="{FF2B5EF4-FFF2-40B4-BE49-F238E27FC236}">
                <a16:creationId xmlns:a16="http://schemas.microsoft.com/office/drawing/2014/main" id="{DAA727D9-CC93-46A0-83FA-37F755AE0EC1}"/>
              </a:ext>
            </a:extLst>
          </p:cNvPr>
          <p:cNvSpPr txBox="1"/>
          <p:nvPr/>
        </p:nvSpPr>
        <p:spPr>
          <a:xfrm>
            <a:off x="10137058" y="121736"/>
            <a:ext cx="2054942" cy="369332"/>
          </a:xfrm>
          <a:prstGeom prst="rect">
            <a:avLst/>
          </a:prstGeom>
          <a:noFill/>
        </p:spPr>
        <p:txBody>
          <a:bodyPr wrap="square">
            <a:spAutoFit/>
          </a:bodyPr>
          <a:lstStyle/>
          <a:p>
            <a:r>
              <a:rPr lang="en-GB" b="1" dirty="0">
                <a:solidFill>
                  <a:schemeClr val="accent6">
                    <a:lumMod val="60000"/>
                    <a:lumOff val="40000"/>
                  </a:schemeClr>
                </a:solidFill>
              </a:rPr>
              <a:t>(Erikson, 1995)</a:t>
            </a:r>
          </a:p>
        </p:txBody>
      </p:sp>
      <p:pic>
        <p:nvPicPr>
          <p:cNvPr id="12" name="Recorded Sound">
            <a:hlinkClick r:id="" action="ppaction://media"/>
            <a:extLst>
              <a:ext uri="{FF2B5EF4-FFF2-40B4-BE49-F238E27FC236}">
                <a16:creationId xmlns:a16="http://schemas.microsoft.com/office/drawing/2014/main" id="{E42F55F5-5530-4C99-801B-CDE6BB77525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928920" y="2160639"/>
            <a:ext cx="609600" cy="609600"/>
          </a:xfrm>
          <a:prstGeom prst="rect">
            <a:avLst/>
          </a:prstGeom>
        </p:spPr>
      </p:pic>
    </p:spTree>
    <p:extLst>
      <p:ext uri="{BB962C8B-B14F-4D97-AF65-F5344CB8AC3E}">
        <p14:creationId xmlns:p14="http://schemas.microsoft.com/office/powerpoint/2010/main" val="3497168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5800"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3E7A54-75D5-465F-9C08-BD1850FB9DB2}"/>
              </a:ext>
            </a:extLst>
          </p:cNvPr>
          <p:cNvSpPr>
            <a:spLocks noGrp="1"/>
          </p:cNvSpPr>
          <p:nvPr>
            <p:ph type="title"/>
          </p:nvPr>
        </p:nvSpPr>
        <p:spPr>
          <a:xfrm>
            <a:off x="3193255" y="1603375"/>
            <a:ext cx="6055519" cy="3435350"/>
          </a:xfrm>
          <a:solidFill>
            <a:schemeClr val="tx2"/>
          </a:solidFill>
          <a:ln>
            <a:solidFill>
              <a:schemeClr val="tx2"/>
            </a:solidFill>
          </a:ln>
        </p:spPr>
        <p:txBody>
          <a:bodyPr>
            <a:normAutofit/>
          </a:bodyPr>
          <a:lstStyle/>
          <a:p>
            <a:pPr algn="ctr"/>
            <a:r>
              <a:rPr lang="en-GB" sz="6000" b="1" u="sng" dirty="0">
                <a:solidFill>
                  <a:schemeClr val="bg1"/>
                </a:solidFill>
              </a:rPr>
              <a:t>Conclusion</a:t>
            </a:r>
            <a:r>
              <a:rPr lang="en-GB" sz="6000" dirty="0"/>
              <a:t> </a:t>
            </a:r>
          </a:p>
        </p:txBody>
      </p:sp>
      <p:sp>
        <p:nvSpPr>
          <p:cNvPr id="4" name="TextBox 3">
            <a:extLst>
              <a:ext uri="{FF2B5EF4-FFF2-40B4-BE49-F238E27FC236}">
                <a16:creationId xmlns:a16="http://schemas.microsoft.com/office/drawing/2014/main" id="{EBD6D613-0330-4671-8FC3-3DC43DA6C5DA}"/>
              </a:ext>
            </a:extLst>
          </p:cNvPr>
          <p:cNvSpPr txBox="1"/>
          <p:nvPr/>
        </p:nvSpPr>
        <p:spPr>
          <a:xfrm>
            <a:off x="3482576" y="5619749"/>
            <a:ext cx="5476875" cy="646331"/>
          </a:xfrm>
          <a:prstGeom prst="rect">
            <a:avLst/>
          </a:prstGeom>
          <a:solidFill>
            <a:schemeClr val="tx2"/>
          </a:solidFill>
          <a:ln>
            <a:solidFill>
              <a:schemeClr val="tx2"/>
            </a:solidFill>
          </a:ln>
        </p:spPr>
        <p:txBody>
          <a:bodyPr wrap="square" rtlCol="0">
            <a:spAutoFit/>
          </a:bodyPr>
          <a:lstStyle/>
          <a:p>
            <a:pPr algn="ctr"/>
            <a:r>
              <a:rPr lang="en-GB" sz="3600" b="1" dirty="0">
                <a:solidFill>
                  <a:schemeClr val="bg1"/>
                </a:solidFill>
              </a:rPr>
              <a:t>Thank-you</a:t>
            </a:r>
            <a:r>
              <a:rPr lang="en-GB" sz="2800" b="1" dirty="0">
                <a:solidFill>
                  <a:schemeClr val="tx2"/>
                </a:solidFill>
              </a:rPr>
              <a:t>!</a:t>
            </a:r>
          </a:p>
        </p:txBody>
      </p:sp>
      <p:pic>
        <p:nvPicPr>
          <p:cNvPr id="3" name="Recorded Sound">
            <a:hlinkClick r:id="" action="ppaction://media"/>
            <a:extLst>
              <a:ext uri="{FF2B5EF4-FFF2-40B4-BE49-F238E27FC236}">
                <a16:creationId xmlns:a16="http://schemas.microsoft.com/office/drawing/2014/main" id="{02CACD25-76F3-4AEE-A054-FD13A760FE7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05685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747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D7A123-EA62-4798-B5D7-9D030DBEC15F}"/>
              </a:ext>
            </a:extLst>
          </p:cNvPr>
          <p:cNvSpPr>
            <a:spLocks noGrp="1"/>
          </p:cNvSpPr>
          <p:nvPr>
            <p:ph type="title"/>
          </p:nvPr>
        </p:nvSpPr>
        <p:spPr>
          <a:xfrm>
            <a:off x="7334716" y="136442"/>
            <a:ext cx="2627606" cy="732885"/>
          </a:xfrm>
          <a:solidFill>
            <a:schemeClr val="accent6">
              <a:lumMod val="40000"/>
              <a:lumOff val="60000"/>
            </a:schemeClr>
          </a:solidFill>
          <a:ln>
            <a:solidFill>
              <a:schemeClr val="accent6">
                <a:lumMod val="40000"/>
                <a:lumOff val="60000"/>
              </a:schemeClr>
            </a:solidFill>
          </a:ln>
        </p:spPr>
        <p:txBody>
          <a:bodyPr>
            <a:noAutofit/>
          </a:bodyPr>
          <a:lstStyle/>
          <a:p>
            <a:pPr algn="ctr"/>
            <a:r>
              <a:rPr lang="en-GB" sz="2800" b="1" dirty="0">
                <a:solidFill>
                  <a:schemeClr val="bg1"/>
                </a:solidFill>
              </a:rPr>
              <a:t>Reference List </a:t>
            </a:r>
          </a:p>
        </p:txBody>
      </p:sp>
      <p:sp>
        <p:nvSpPr>
          <p:cNvPr id="3" name="TextBox 2">
            <a:extLst>
              <a:ext uri="{FF2B5EF4-FFF2-40B4-BE49-F238E27FC236}">
                <a16:creationId xmlns:a16="http://schemas.microsoft.com/office/drawing/2014/main" id="{5A8447F5-06CA-40F6-9E81-42D5140B2EBF}"/>
              </a:ext>
            </a:extLst>
          </p:cNvPr>
          <p:cNvSpPr txBox="1"/>
          <p:nvPr/>
        </p:nvSpPr>
        <p:spPr>
          <a:xfrm>
            <a:off x="188911" y="2615834"/>
            <a:ext cx="4465245" cy="1169551"/>
          </a:xfrm>
          <a:prstGeom prst="rect">
            <a:avLst/>
          </a:prstGeom>
          <a:noFill/>
        </p:spPr>
        <p:txBody>
          <a:bodyPr wrap="square" rtlCol="0">
            <a:spAutoFit/>
          </a:bodyPr>
          <a:lstStyle/>
          <a:p>
            <a:r>
              <a:rPr lang="en-GB" sz="1400" dirty="0"/>
              <a:t>Cherry, K. (2020) </a:t>
            </a:r>
            <a:r>
              <a:rPr lang="en-GB" sz="1400" i="1" dirty="0"/>
              <a:t>Erik Erikson's Stages of Psychosocial Development. </a:t>
            </a:r>
          </a:p>
          <a:p>
            <a:r>
              <a:rPr lang="en-GB" sz="1400" dirty="0"/>
              <a:t>Available at: https://www.verywellmind.com/erik-eriksons-stages-of-psychosocial-development-2795740</a:t>
            </a:r>
          </a:p>
          <a:p>
            <a:r>
              <a:rPr lang="en-GB" sz="1400" dirty="0"/>
              <a:t>(Accessed on: 28TH October 2020).</a:t>
            </a:r>
          </a:p>
        </p:txBody>
      </p:sp>
      <p:sp>
        <p:nvSpPr>
          <p:cNvPr id="5" name="TextBox 4">
            <a:extLst>
              <a:ext uri="{FF2B5EF4-FFF2-40B4-BE49-F238E27FC236}">
                <a16:creationId xmlns:a16="http://schemas.microsoft.com/office/drawing/2014/main" id="{10D518C6-86D2-4214-A797-95000A88E727}"/>
              </a:ext>
            </a:extLst>
          </p:cNvPr>
          <p:cNvSpPr txBox="1"/>
          <p:nvPr/>
        </p:nvSpPr>
        <p:spPr>
          <a:xfrm>
            <a:off x="6471723" y="1716434"/>
            <a:ext cx="4353593" cy="738664"/>
          </a:xfrm>
          <a:prstGeom prst="rect">
            <a:avLst/>
          </a:prstGeom>
          <a:noFill/>
        </p:spPr>
        <p:txBody>
          <a:bodyPr wrap="square">
            <a:spAutoFit/>
          </a:bodyPr>
          <a:lstStyle/>
          <a:p>
            <a:r>
              <a:rPr lang="en-GB" sz="1400" dirty="0"/>
              <a:t>Harvard University (2007) </a:t>
            </a:r>
            <a:r>
              <a:rPr lang="en-GB" sz="1400" i="1" dirty="0"/>
              <a:t>Erik Erikson. </a:t>
            </a:r>
            <a:r>
              <a:rPr lang="en-GB" sz="1400" dirty="0"/>
              <a:t>Available at : </a:t>
            </a:r>
            <a:r>
              <a:rPr lang="en-GB" sz="1400" dirty="0">
                <a:hlinkClick r:id="rId3">
                  <a:extLst>
                    <a:ext uri="{A12FA001-AC4F-418D-AE19-62706E023703}">
                      <ahyp:hlinkClr xmlns:ahyp="http://schemas.microsoft.com/office/drawing/2018/hyperlinkcolor" val="tx"/>
                    </a:ext>
                  </a:extLst>
                </a:hlinkClick>
              </a:rPr>
              <a:t>https://psychology.fas.harvard.edu/people/erik-erikson</a:t>
            </a:r>
            <a:r>
              <a:rPr lang="en-GB" sz="1400" dirty="0"/>
              <a:t>. (Accessed: 27 October 2020)</a:t>
            </a:r>
          </a:p>
        </p:txBody>
      </p:sp>
      <p:sp>
        <p:nvSpPr>
          <p:cNvPr id="7" name="TextBox 6">
            <a:extLst>
              <a:ext uri="{FF2B5EF4-FFF2-40B4-BE49-F238E27FC236}">
                <a16:creationId xmlns:a16="http://schemas.microsoft.com/office/drawing/2014/main" id="{0171B221-4A6C-4F6B-B850-035B67401C9D}"/>
              </a:ext>
            </a:extLst>
          </p:cNvPr>
          <p:cNvSpPr txBox="1"/>
          <p:nvPr/>
        </p:nvSpPr>
        <p:spPr>
          <a:xfrm>
            <a:off x="6471723" y="4104617"/>
            <a:ext cx="6094602" cy="738664"/>
          </a:xfrm>
          <a:prstGeom prst="rect">
            <a:avLst/>
          </a:prstGeom>
          <a:noFill/>
        </p:spPr>
        <p:txBody>
          <a:bodyPr wrap="square">
            <a:spAutoFit/>
          </a:bodyPr>
          <a:lstStyle/>
          <a:p>
            <a:r>
              <a:rPr lang="en-GB" sz="1400" dirty="0"/>
              <a:t>McLeod, S. (2018</a:t>
            </a:r>
            <a:r>
              <a:rPr lang="en-GB" sz="1400" i="1" dirty="0"/>
              <a:t>) Erik Erikson’s Stages of Development</a:t>
            </a:r>
            <a:r>
              <a:rPr lang="en-GB" sz="1400" dirty="0"/>
              <a:t>. Available at : </a:t>
            </a:r>
            <a:r>
              <a:rPr lang="en-GB" sz="1400" dirty="0">
                <a:hlinkClick r:id="rId4">
                  <a:extLst>
                    <a:ext uri="{A12FA001-AC4F-418D-AE19-62706E023703}">
                      <ahyp:hlinkClr xmlns:ahyp="http://schemas.microsoft.com/office/drawing/2018/hyperlinkcolor" val="tx"/>
                    </a:ext>
                  </a:extLst>
                </a:hlinkClick>
              </a:rPr>
              <a:t>https://www.simplypsychology.org/Erik-Erikson.html#ego</a:t>
            </a:r>
            <a:r>
              <a:rPr lang="en-GB" sz="1400" dirty="0"/>
              <a:t>. (Accessed: 26th October 2020). </a:t>
            </a:r>
          </a:p>
        </p:txBody>
      </p:sp>
      <p:sp>
        <p:nvSpPr>
          <p:cNvPr id="11" name="TextBox 10">
            <a:extLst>
              <a:ext uri="{FF2B5EF4-FFF2-40B4-BE49-F238E27FC236}">
                <a16:creationId xmlns:a16="http://schemas.microsoft.com/office/drawing/2014/main" id="{46F20F79-BDB1-4D6B-8595-DFB22DDDAF86}"/>
              </a:ext>
            </a:extLst>
          </p:cNvPr>
          <p:cNvSpPr txBox="1"/>
          <p:nvPr/>
        </p:nvSpPr>
        <p:spPr>
          <a:xfrm>
            <a:off x="6528932" y="5190987"/>
            <a:ext cx="4417872" cy="523220"/>
          </a:xfrm>
          <a:prstGeom prst="rect">
            <a:avLst/>
          </a:prstGeom>
          <a:noFill/>
        </p:spPr>
        <p:txBody>
          <a:bodyPr wrap="square">
            <a:spAutoFit/>
          </a:bodyPr>
          <a:lstStyle/>
          <a:p>
            <a:r>
              <a:rPr lang="en-GB" sz="1400" dirty="0"/>
              <a:t>Scheidlinger, S. (1994) </a:t>
            </a:r>
            <a:r>
              <a:rPr lang="en-GB" sz="1400" i="1" dirty="0"/>
              <a:t>‘Erik H. Erikson (19902-1994)’ ,Erik H. Erikson (1902-1994), </a:t>
            </a:r>
            <a:r>
              <a:rPr lang="en-GB" sz="1400" dirty="0"/>
              <a:t>48(4), pp.653. </a:t>
            </a:r>
          </a:p>
        </p:txBody>
      </p:sp>
      <p:sp>
        <p:nvSpPr>
          <p:cNvPr id="10" name="TextBox 9">
            <a:extLst>
              <a:ext uri="{FF2B5EF4-FFF2-40B4-BE49-F238E27FC236}">
                <a16:creationId xmlns:a16="http://schemas.microsoft.com/office/drawing/2014/main" id="{CD1AF0E9-D3BA-4D3F-A873-FEAD043934B5}"/>
              </a:ext>
            </a:extLst>
          </p:cNvPr>
          <p:cNvSpPr txBox="1"/>
          <p:nvPr/>
        </p:nvSpPr>
        <p:spPr>
          <a:xfrm>
            <a:off x="188911" y="221944"/>
            <a:ext cx="4186444" cy="1169551"/>
          </a:xfrm>
          <a:prstGeom prst="rect">
            <a:avLst/>
          </a:prstGeom>
          <a:noFill/>
        </p:spPr>
        <p:txBody>
          <a:bodyPr wrap="square">
            <a:spAutoFit/>
          </a:bodyPr>
          <a:lstStyle/>
          <a:p>
            <a:r>
              <a:rPr lang="en-GB" sz="1400" dirty="0"/>
              <a:t>Chapman, A. (2020) </a:t>
            </a:r>
            <a:r>
              <a:rPr lang="en-GB" sz="1400" i="1" dirty="0"/>
              <a:t>An Overview of Erikson’s Psychosocial Theory of Human Development. </a:t>
            </a:r>
            <a:r>
              <a:rPr lang="en-GB" sz="1400" dirty="0"/>
              <a:t>Available at: https://www.businessballs.com/self-management/erikson-s-theory-of-human-development/. (Accessed: 16 November 2020)</a:t>
            </a:r>
          </a:p>
        </p:txBody>
      </p:sp>
      <p:sp>
        <p:nvSpPr>
          <p:cNvPr id="12" name="TextBox 11">
            <a:extLst>
              <a:ext uri="{FF2B5EF4-FFF2-40B4-BE49-F238E27FC236}">
                <a16:creationId xmlns:a16="http://schemas.microsoft.com/office/drawing/2014/main" id="{34580E7B-C199-47C1-BA17-23FCB1DBDB21}"/>
              </a:ext>
            </a:extLst>
          </p:cNvPr>
          <p:cNvSpPr txBox="1"/>
          <p:nvPr/>
        </p:nvSpPr>
        <p:spPr>
          <a:xfrm>
            <a:off x="6471723" y="1161451"/>
            <a:ext cx="4949482" cy="523220"/>
          </a:xfrm>
          <a:prstGeom prst="rect">
            <a:avLst/>
          </a:prstGeom>
          <a:noFill/>
        </p:spPr>
        <p:txBody>
          <a:bodyPr wrap="square">
            <a:spAutoFit/>
          </a:bodyPr>
          <a:lstStyle/>
          <a:p>
            <a:r>
              <a:rPr lang="en-GB" sz="1400" dirty="0"/>
              <a:t>Erikson, E. (1995) </a:t>
            </a:r>
            <a:r>
              <a:rPr lang="en-GB" sz="1400" i="1" dirty="0"/>
              <a:t>Childhood and Society</a:t>
            </a:r>
            <a:r>
              <a:rPr lang="en-GB" sz="1400" dirty="0"/>
              <a:t>. 3rd end. London: The Hogarth Press</a:t>
            </a:r>
          </a:p>
        </p:txBody>
      </p:sp>
      <p:sp>
        <p:nvSpPr>
          <p:cNvPr id="8" name="TextBox 7">
            <a:extLst>
              <a:ext uri="{FF2B5EF4-FFF2-40B4-BE49-F238E27FC236}">
                <a16:creationId xmlns:a16="http://schemas.microsoft.com/office/drawing/2014/main" id="{C3738421-9826-4432-A8D6-4F49EE75E4D9}"/>
              </a:ext>
            </a:extLst>
          </p:cNvPr>
          <p:cNvSpPr txBox="1"/>
          <p:nvPr/>
        </p:nvSpPr>
        <p:spPr>
          <a:xfrm>
            <a:off x="139672" y="5515616"/>
            <a:ext cx="3012358" cy="954107"/>
          </a:xfrm>
          <a:prstGeom prst="rect">
            <a:avLst/>
          </a:prstGeom>
          <a:noFill/>
        </p:spPr>
        <p:txBody>
          <a:bodyPr wrap="square" rtlCol="0">
            <a:spAutoFit/>
          </a:bodyPr>
          <a:lstStyle/>
          <a:p>
            <a:r>
              <a:rPr lang="en-GB" sz="1400" dirty="0"/>
              <a:t>Douvan, E. (1997) ‘Erik Erikson: Critical Times, Critical Theory’, </a:t>
            </a:r>
            <a:r>
              <a:rPr lang="en-GB" sz="1400" i="1" dirty="0"/>
              <a:t>Child Psychiatry and Human Development</a:t>
            </a:r>
            <a:r>
              <a:rPr lang="en-GB" sz="1400" dirty="0"/>
              <a:t>, 28(1), p.15-21.</a:t>
            </a:r>
          </a:p>
        </p:txBody>
      </p:sp>
      <p:sp>
        <p:nvSpPr>
          <p:cNvPr id="13" name="TextBox 12">
            <a:extLst>
              <a:ext uri="{FF2B5EF4-FFF2-40B4-BE49-F238E27FC236}">
                <a16:creationId xmlns:a16="http://schemas.microsoft.com/office/drawing/2014/main" id="{7DB5763B-6610-494C-A6B3-474BB06D41EB}"/>
              </a:ext>
            </a:extLst>
          </p:cNvPr>
          <p:cNvSpPr txBox="1"/>
          <p:nvPr/>
        </p:nvSpPr>
        <p:spPr>
          <a:xfrm>
            <a:off x="188911" y="1418889"/>
            <a:ext cx="3956426" cy="1169551"/>
          </a:xfrm>
          <a:prstGeom prst="rect">
            <a:avLst/>
          </a:prstGeom>
          <a:noFill/>
        </p:spPr>
        <p:txBody>
          <a:bodyPr wrap="square" rtlCol="0">
            <a:spAutoFit/>
          </a:bodyPr>
          <a:lstStyle/>
          <a:p>
            <a:r>
              <a:rPr lang="en-GB" sz="1400" dirty="0"/>
              <a:t>Cherry, K. (2020) </a:t>
            </a:r>
            <a:r>
              <a:rPr lang="en-GB" sz="1400" i="1" dirty="0"/>
              <a:t>Biography of Erik Erikson (1902-1994)</a:t>
            </a:r>
            <a:r>
              <a:rPr lang="en-GB" sz="1400" dirty="0"/>
              <a:t>. Available at: </a:t>
            </a:r>
            <a:r>
              <a:rPr lang="en-GB" sz="1400" dirty="0">
                <a:hlinkClick r:id="rId5">
                  <a:extLst>
                    <a:ext uri="{A12FA001-AC4F-418D-AE19-62706E023703}">
                      <ahyp:hlinkClr xmlns:ahyp="http://schemas.microsoft.com/office/drawing/2018/hyperlinkcolor" val="tx"/>
                    </a:ext>
                  </a:extLst>
                </a:hlinkClick>
              </a:rPr>
              <a:t>https://www.verywellmind.com/erik-erikson-biography-1902-1994-2795538</a:t>
            </a:r>
            <a:r>
              <a:rPr lang="en-GB" sz="1400" dirty="0"/>
              <a:t>. (Accessed: 27 October).</a:t>
            </a:r>
          </a:p>
        </p:txBody>
      </p:sp>
      <p:sp>
        <p:nvSpPr>
          <p:cNvPr id="14" name="TextBox 13">
            <a:extLst>
              <a:ext uri="{FF2B5EF4-FFF2-40B4-BE49-F238E27FC236}">
                <a16:creationId xmlns:a16="http://schemas.microsoft.com/office/drawing/2014/main" id="{080A2666-1D6C-4B04-8F71-6AF09521B6DE}"/>
              </a:ext>
            </a:extLst>
          </p:cNvPr>
          <p:cNvSpPr txBox="1"/>
          <p:nvPr/>
        </p:nvSpPr>
        <p:spPr>
          <a:xfrm>
            <a:off x="6402897" y="2802804"/>
            <a:ext cx="4827494" cy="954107"/>
          </a:xfrm>
          <a:prstGeom prst="rect">
            <a:avLst/>
          </a:prstGeom>
          <a:noFill/>
        </p:spPr>
        <p:txBody>
          <a:bodyPr wrap="square" rtlCol="0">
            <a:spAutoFit/>
          </a:bodyPr>
          <a:lstStyle/>
          <a:p>
            <a:r>
              <a:rPr lang="en-GB" sz="1400" dirty="0"/>
              <a:t>Lewis, R.(2020) </a:t>
            </a:r>
            <a:r>
              <a:rPr lang="en-GB" sz="1400" i="1" dirty="0"/>
              <a:t>Erikson’s 8 Stages of Psychosocial Development, Explained for Parents</a:t>
            </a:r>
            <a:r>
              <a:rPr lang="en-GB" sz="1400" dirty="0"/>
              <a:t>. Available at: </a:t>
            </a:r>
            <a:r>
              <a:rPr lang="en-GB" sz="1400" dirty="0">
                <a:hlinkClick r:id="rId6">
                  <a:extLst>
                    <a:ext uri="{A12FA001-AC4F-418D-AE19-62706E023703}">
                      <ahyp:hlinkClr xmlns:ahyp="http://schemas.microsoft.com/office/drawing/2018/hyperlinkcolor" val="tx"/>
                    </a:ext>
                  </a:extLst>
                </a:hlinkClick>
              </a:rPr>
              <a:t>https://www.healthline.com/health/parenting/erikson-stages</a:t>
            </a:r>
            <a:endParaRPr lang="en-GB" sz="1400" dirty="0"/>
          </a:p>
          <a:p>
            <a:r>
              <a:rPr lang="en-GB" sz="1400" dirty="0"/>
              <a:t>(Accessed: 28 October2020)</a:t>
            </a:r>
          </a:p>
        </p:txBody>
      </p:sp>
      <p:sp>
        <p:nvSpPr>
          <p:cNvPr id="15" name="TextBox 14">
            <a:extLst>
              <a:ext uri="{FF2B5EF4-FFF2-40B4-BE49-F238E27FC236}">
                <a16:creationId xmlns:a16="http://schemas.microsoft.com/office/drawing/2014/main" id="{5921E3D9-EC02-402E-9DE7-235334DF436B}"/>
              </a:ext>
            </a:extLst>
          </p:cNvPr>
          <p:cNvSpPr txBox="1"/>
          <p:nvPr/>
        </p:nvSpPr>
        <p:spPr>
          <a:xfrm>
            <a:off x="163223" y="3948463"/>
            <a:ext cx="5499847" cy="1384995"/>
          </a:xfrm>
          <a:prstGeom prst="rect">
            <a:avLst/>
          </a:prstGeom>
          <a:noFill/>
        </p:spPr>
        <p:txBody>
          <a:bodyPr wrap="square" rtlCol="0">
            <a:spAutoFit/>
          </a:bodyPr>
          <a:lstStyle/>
          <a:p>
            <a:r>
              <a:rPr lang="en-GB" sz="1400" dirty="0"/>
              <a:t>Cole, L.(2019) </a:t>
            </a:r>
            <a:r>
              <a:rPr lang="en-GB" sz="1400" i="1" dirty="0"/>
              <a:t>What is the Theory of Psychosocial Development and What Are The Stages of It?. </a:t>
            </a:r>
            <a:r>
              <a:rPr lang="en-GB" sz="1400" dirty="0"/>
              <a:t>Available at: </a:t>
            </a:r>
            <a:r>
              <a:rPr lang="en-GB" sz="1400" dirty="0">
                <a:hlinkClick r:id="rId7">
                  <a:extLst>
                    <a:ext uri="{A12FA001-AC4F-418D-AE19-62706E023703}">
                      <ahyp:hlinkClr xmlns:ahyp="http://schemas.microsoft.com/office/drawing/2018/hyperlinkcolor" val="tx"/>
                    </a:ext>
                  </a:extLst>
                </a:hlinkClick>
              </a:rPr>
              <a:t>https://www.mentalup.co/blog/what-is-the-theory-of-psychosocial-development-and-what-are-the-stages-of-it#:~:text=Psychosocial%20Development%3A%20This%20term%20is,of%20developmental%20psychology%20and%20psychoanalysis</a:t>
            </a:r>
            <a:r>
              <a:rPr lang="en-GB" sz="1400" dirty="0"/>
              <a:t>. (Accessed: 1 November 2020).</a:t>
            </a:r>
          </a:p>
        </p:txBody>
      </p:sp>
    </p:spTree>
    <p:extLst>
      <p:ext uri="{BB962C8B-B14F-4D97-AF65-F5344CB8AC3E}">
        <p14:creationId xmlns:p14="http://schemas.microsoft.com/office/powerpoint/2010/main" val="12289845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1012</TotalTime>
  <Words>2599</Words>
  <Application>Microsoft Office PowerPoint</Application>
  <PresentationFormat>Widescreen</PresentationFormat>
  <Paragraphs>226</Paragraphs>
  <Slides>14</Slides>
  <Notes>10</Notes>
  <HiddenSlides>0</HiddenSlides>
  <MMClips>19</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Calibri Light</vt:lpstr>
      <vt:lpstr>Office Theme</vt:lpstr>
      <vt:lpstr>Erickson’s Psycho – Social Development Theory</vt:lpstr>
      <vt:lpstr>Introduction</vt:lpstr>
      <vt:lpstr>The Theory and it’s Assumptions  </vt:lpstr>
      <vt:lpstr>PowerPoint Presentation</vt:lpstr>
      <vt:lpstr>Erikson's Theory </vt:lpstr>
      <vt:lpstr>The 8 Different Stages </vt:lpstr>
      <vt:lpstr>PowerPoint Presentation</vt:lpstr>
      <vt:lpstr>PowerPoint Presentation</vt:lpstr>
      <vt:lpstr>PowerPoint Presentation</vt:lpstr>
      <vt:lpstr> </vt:lpstr>
      <vt:lpstr>PowerPoint Presentation</vt:lpstr>
      <vt:lpstr>Evaluation Of the Theory</vt:lpstr>
      <vt:lpstr>Conclusion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Erickson’s Psycho – Social Development Theory</dc:title>
  <dc:creator>Brogan Dyer</dc:creator>
  <cp:lastModifiedBy>Brogan Dyer (1800520)</cp:lastModifiedBy>
  <cp:revision>162</cp:revision>
  <dcterms:created xsi:type="dcterms:W3CDTF">2020-10-26T13:16:20Z</dcterms:created>
  <dcterms:modified xsi:type="dcterms:W3CDTF">2020-11-18T16:49:32Z</dcterms:modified>
</cp:coreProperties>
</file>