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0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1348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204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0158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5291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8" name="Dalfan Troedyn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1494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8732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3" name="Dalfan Troedyn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2253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8265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Golygu'r arddulliau testun Meistr</a:t>
            </a:r>
          </a:p>
        </p:txBody>
      </p:sp>
      <p:sp>
        <p:nvSpPr>
          <p:cNvPr id="5" name="Dalfan Dyddiad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076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7241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9616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B3629-9E0A-4701-8978-99C0C5883B9C}" type="datetimeFigureOut">
              <a:rPr lang="cy-GB" smtClean="0"/>
              <a:t>30/09/2021</a:t>
            </a:fld>
            <a:endParaRPr lang="cy-GB"/>
          </a:p>
        </p:txBody>
      </p:sp>
      <p:sp>
        <p:nvSpPr>
          <p:cNvPr id="5" name="Dalfan Troedyn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2273D-9B6C-4825-AC3A-8DA353D50F5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4395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endParaRPr lang="cy-GB" dirty="0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David Weller – Lesson Planning for Language Teachers (2019)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81538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0386" y="0"/>
            <a:ext cx="4457093" cy="6697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185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itl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Cynnwys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/>
              <a:t>Proses </a:t>
            </a:r>
            <a:r>
              <a:rPr lang="en-GB" sz="3600" b="1" dirty="0" err="1"/>
              <a:t>cynllunio</a:t>
            </a:r>
            <a:r>
              <a:rPr lang="en-GB" sz="3600" b="1" dirty="0"/>
              <a:t> </a:t>
            </a:r>
            <a:r>
              <a:rPr lang="en-GB" sz="3600" b="1" dirty="0" err="1"/>
              <a:t>gwersi</a:t>
            </a:r>
            <a:endParaRPr lang="en-GB" sz="3600" b="1" dirty="0"/>
          </a:p>
          <a:p>
            <a:r>
              <a:rPr lang="en-GB" dirty="0"/>
              <a:t>4 cam </a:t>
            </a:r>
            <a:r>
              <a:rPr lang="en-GB" dirty="0" err="1"/>
              <a:t>syml</a:t>
            </a:r>
            <a:endParaRPr lang="cy-GB" dirty="0"/>
          </a:p>
          <a:p>
            <a:endParaRPr lang="cy-GB" dirty="0"/>
          </a:p>
        </p:txBody>
      </p:sp>
      <p:sp>
        <p:nvSpPr>
          <p:cNvPr id="7" name="Dalfan Cynnwys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767456" y="975277"/>
            <a:ext cx="6471478" cy="4853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989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itl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Cynnwys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Cynnwys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813287" y="839304"/>
            <a:ext cx="6714433" cy="503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518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 err="1"/>
              <a:t>Adnabod</a:t>
            </a:r>
            <a:r>
              <a:rPr lang="en-GB" sz="4000" b="1" dirty="0"/>
              <a:t> </a:t>
            </a:r>
            <a:r>
              <a:rPr lang="en-GB" sz="4000" b="1" dirty="0" err="1"/>
              <a:t>ein</a:t>
            </a:r>
            <a:r>
              <a:rPr lang="en-GB" sz="4000" b="1" dirty="0"/>
              <a:t> </a:t>
            </a:r>
            <a:r>
              <a:rPr lang="en-GB" sz="4000" b="1" dirty="0" err="1"/>
              <a:t>disgyblion</a:t>
            </a:r>
            <a:endParaRPr lang="en-GB" sz="4000" b="1" dirty="0"/>
          </a:p>
          <a:p>
            <a:pPr lvl="1"/>
            <a:r>
              <a:rPr lang="en-GB" sz="2800" dirty="0" err="1"/>
              <a:t>Gallu</a:t>
            </a:r>
            <a:r>
              <a:rPr lang="en-GB" sz="2800" dirty="0"/>
              <a:t> </a:t>
            </a:r>
            <a:r>
              <a:rPr lang="en-GB" sz="2800" dirty="0" err="1"/>
              <a:t>ieithyddol</a:t>
            </a:r>
            <a:endParaRPr lang="en-GB" sz="2800" dirty="0"/>
          </a:p>
          <a:p>
            <a:pPr lvl="1"/>
            <a:r>
              <a:rPr lang="en-GB" sz="2800" dirty="0" err="1"/>
              <a:t>Anghenion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endParaRPr lang="en-GB" sz="2800" dirty="0"/>
          </a:p>
          <a:p>
            <a:pPr lvl="1"/>
            <a:r>
              <a:rPr lang="en-GB" sz="2800" dirty="0" err="1"/>
              <a:t>Agwedd</a:t>
            </a:r>
            <a:r>
              <a:rPr lang="en-GB" sz="2800" dirty="0"/>
              <a:t> at y </a:t>
            </a:r>
            <a:r>
              <a:rPr lang="en-GB" sz="2800" dirty="0" err="1"/>
              <a:t>pwnc</a:t>
            </a:r>
            <a:endParaRPr lang="en-GB" sz="2800" dirty="0"/>
          </a:p>
          <a:p>
            <a:pPr lvl="1"/>
            <a:r>
              <a:rPr lang="en-GB" sz="2800" dirty="0" err="1"/>
              <a:t>Cymhelliant</a:t>
            </a:r>
            <a:r>
              <a:rPr lang="en-GB" sz="2800" dirty="0"/>
              <a:t>, </a:t>
            </a:r>
            <a:r>
              <a:rPr lang="en-GB" sz="2800" dirty="0" err="1"/>
              <a:t>diddordebau</a:t>
            </a:r>
            <a:endParaRPr lang="en-GB" sz="2800" dirty="0"/>
          </a:p>
          <a:p>
            <a:pPr lvl="1"/>
            <a:r>
              <a:rPr lang="en-GB" sz="2800" dirty="0"/>
              <a:t>Beth </a:t>
            </a:r>
            <a:r>
              <a:rPr lang="en-GB" sz="2800" dirty="0" err="1"/>
              <a:t>maen</a:t>
            </a:r>
            <a:r>
              <a:rPr lang="en-GB" sz="2800" dirty="0"/>
              <a:t> </a:t>
            </a:r>
            <a:r>
              <a:rPr lang="en-GB" sz="2800" dirty="0" err="1"/>
              <a:t>nhw</a:t>
            </a:r>
            <a:r>
              <a:rPr lang="en-GB" sz="2800" dirty="0"/>
              <a:t> </a:t>
            </a:r>
            <a:r>
              <a:rPr lang="en-GB" sz="2800" dirty="0" err="1"/>
              <a:t>eisiau</a:t>
            </a:r>
            <a:r>
              <a:rPr lang="en-GB" sz="2800" dirty="0"/>
              <a:t> </a:t>
            </a:r>
            <a:r>
              <a:rPr lang="en-GB" sz="2800" dirty="0" err="1"/>
              <a:t>allan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wers</a:t>
            </a:r>
            <a:r>
              <a:rPr lang="en-GB" sz="2800" dirty="0"/>
              <a:t>/</a:t>
            </a:r>
            <a:r>
              <a:rPr lang="en-GB" sz="2800" dirty="0" err="1"/>
              <a:t>pwnc</a:t>
            </a:r>
            <a:r>
              <a:rPr lang="en-GB" sz="2800" dirty="0"/>
              <a:t>?</a:t>
            </a:r>
          </a:p>
          <a:p>
            <a:pPr lvl="1"/>
            <a:endParaRPr lang="en-GB" sz="2800" dirty="0"/>
          </a:p>
          <a:p>
            <a:endParaRPr lang="en-GB" sz="3200" dirty="0"/>
          </a:p>
          <a:p>
            <a:endParaRPr lang="cy-GB" sz="3200" dirty="0"/>
          </a:p>
        </p:txBody>
      </p:sp>
      <p:sp>
        <p:nvSpPr>
          <p:cNvPr id="5" name="Dalfan Cynnwys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1026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25983" y="920012"/>
            <a:ext cx="6617729" cy="496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113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2050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08538" y="1038130"/>
            <a:ext cx="6223156" cy="466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529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 err="1"/>
              <a:t>Sut</a:t>
            </a:r>
            <a:r>
              <a:rPr lang="en-GB" sz="3600" dirty="0"/>
              <a:t> </a:t>
            </a:r>
            <a:r>
              <a:rPr lang="en-GB" sz="3600" dirty="0" err="1"/>
              <a:t>mae</a:t>
            </a:r>
            <a:r>
              <a:rPr lang="en-GB" sz="3600" dirty="0"/>
              <a:t> </a:t>
            </a:r>
            <a:r>
              <a:rPr lang="en-GB" sz="3600" dirty="0" err="1"/>
              <a:t>dod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adnabod</a:t>
            </a:r>
            <a:r>
              <a:rPr lang="en-GB" sz="3600" dirty="0"/>
              <a:t> y </a:t>
            </a:r>
            <a:r>
              <a:rPr lang="en-GB" sz="3600" dirty="0" err="1"/>
              <a:t>disgyblion</a:t>
            </a:r>
            <a:r>
              <a:rPr lang="en-GB" sz="3600" dirty="0"/>
              <a:t> </a:t>
            </a:r>
            <a:r>
              <a:rPr lang="en-GB" sz="3600" dirty="0" err="1"/>
              <a:t>cyn</a:t>
            </a:r>
            <a:r>
              <a:rPr lang="en-GB" sz="3600" dirty="0"/>
              <a:t> y </a:t>
            </a:r>
            <a:r>
              <a:rPr lang="en-GB" sz="3600" dirty="0" err="1"/>
              <a:t>wers</a:t>
            </a:r>
            <a:r>
              <a:rPr lang="en-GB" sz="3600" dirty="0"/>
              <a:t> </a:t>
            </a:r>
            <a:r>
              <a:rPr lang="en-GB" sz="3600" dirty="0" err="1"/>
              <a:t>gyntaf</a:t>
            </a:r>
            <a:r>
              <a:rPr lang="en-GB" sz="3600" dirty="0"/>
              <a:t>?</a:t>
            </a:r>
          </a:p>
          <a:p>
            <a:r>
              <a:rPr lang="en-GB" dirty="0" err="1"/>
              <a:t>Arsylwi</a:t>
            </a:r>
            <a:endParaRPr lang="en-GB" dirty="0"/>
          </a:p>
          <a:p>
            <a:pPr lvl="1"/>
            <a:r>
              <a:rPr lang="en-GB" dirty="0" err="1"/>
              <a:t>Ymddygiad</a:t>
            </a:r>
            <a:endParaRPr lang="en-GB" dirty="0"/>
          </a:p>
          <a:p>
            <a:pPr lvl="1"/>
            <a:r>
              <a:rPr lang="en-GB" dirty="0" err="1"/>
              <a:t>Agwedd</a:t>
            </a:r>
            <a:endParaRPr lang="en-GB" dirty="0"/>
          </a:p>
          <a:p>
            <a:pPr lvl="1"/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/</a:t>
            </a:r>
            <a:r>
              <a:rPr lang="en-GB" dirty="0" err="1"/>
              <a:t>cyfrannu</a:t>
            </a:r>
            <a:r>
              <a:rPr lang="en-GB" dirty="0"/>
              <a:t>/</a:t>
            </a:r>
            <a:r>
              <a:rPr lang="en-GB" dirty="0" err="1"/>
              <a:t>canolbwyntio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gweithio’n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?</a:t>
            </a:r>
          </a:p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ddata</a:t>
            </a:r>
            <a:r>
              <a:rPr lang="en-GB" dirty="0"/>
              <a:t> </a:t>
            </a:r>
            <a:r>
              <a:rPr lang="en-GB" dirty="0" err="1"/>
              <a:t>perfformiad</a:t>
            </a:r>
            <a:endParaRPr lang="cy-GB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cy-GB"/>
          </a:p>
        </p:txBody>
      </p:sp>
      <p:pic>
        <p:nvPicPr>
          <p:cNvPr id="3074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744442" y="1067998"/>
            <a:ext cx="6202508" cy="465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186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/>
              <a:t>Nod y </a:t>
            </a:r>
            <a:r>
              <a:rPr lang="en-GB" sz="3600" b="1" dirty="0" err="1"/>
              <a:t>wers</a:t>
            </a:r>
            <a:endParaRPr lang="en-GB" sz="3600" b="1" dirty="0"/>
          </a:p>
          <a:p>
            <a:r>
              <a:rPr lang="en-GB" dirty="0" err="1"/>
              <a:t>Gosod</a:t>
            </a:r>
            <a:r>
              <a:rPr lang="en-GB" dirty="0"/>
              <a:t> nod </a:t>
            </a:r>
            <a:r>
              <a:rPr lang="en-GB" dirty="0" err="1"/>
              <a:t>clir</a:t>
            </a:r>
            <a:endParaRPr lang="en-GB" dirty="0"/>
          </a:p>
          <a:p>
            <a:endParaRPr lang="cy-GB" sz="2000" b="1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098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74389" y="1033340"/>
            <a:ext cx="6397184" cy="4797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98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122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53002" y="843156"/>
            <a:ext cx="6745249" cy="505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630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6146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26903" y="888802"/>
            <a:ext cx="6821941" cy="511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561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>
          <a:xfrm>
            <a:off x="637130" y="1825625"/>
            <a:ext cx="538267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 err="1"/>
              <a:t>Enghraifft</a:t>
            </a:r>
            <a:r>
              <a:rPr lang="en-GB" sz="3600" b="1" dirty="0"/>
              <a:t> </a:t>
            </a:r>
            <a:r>
              <a:rPr lang="en-GB" sz="3600" b="1" dirty="0" err="1"/>
              <a:t>dda</a:t>
            </a:r>
            <a:r>
              <a:rPr lang="en-GB" sz="3600" b="1" dirty="0"/>
              <a:t> o nod </a:t>
            </a:r>
            <a:r>
              <a:rPr lang="en-GB" sz="3600" b="1" dirty="0" err="1"/>
              <a:t>gwers</a:t>
            </a:r>
            <a:endParaRPr lang="en-GB" sz="3600" b="1" dirty="0"/>
          </a:p>
          <a:p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(required)</a:t>
            </a:r>
          </a:p>
          <a:p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(Student-Centred)</a:t>
            </a:r>
          </a:p>
          <a:p>
            <a:r>
              <a:rPr lang="en-GB" dirty="0" err="1"/>
              <a:t>Penodol</a:t>
            </a:r>
            <a:r>
              <a:rPr lang="en-GB" dirty="0"/>
              <a:t> (Specific)</a:t>
            </a:r>
          </a:p>
          <a:p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(Observable)</a:t>
            </a:r>
          </a:p>
          <a:p>
            <a:endParaRPr lang="en-GB" dirty="0"/>
          </a:p>
          <a:p>
            <a:endParaRPr lang="en-GB" dirty="0"/>
          </a:p>
          <a:p>
            <a:endParaRPr lang="cy-GB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7170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34587" y="1029980"/>
            <a:ext cx="6464702" cy="4848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106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 err="1"/>
              <a:t>Syniadau</a:t>
            </a:r>
            <a:r>
              <a:rPr lang="en-GB" sz="3600" b="1" dirty="0"/>
              <a:t> </a:t>
            </a:r>
            <a:r>
              <a:rPr lang="en-GB" sz="3600" b="1" dirty="0" err="1"/>
              <a:t>cynllunio</a:t>
            </a:r>
            <a:endParaRPr lang="en-GB" sz="3600" b="1" dirty="0"/>
          </a:p>
          <a:p>
            <a:r>
              <a:rPr lang="en-GB" dirty="0"/>
              <a:t>Mae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disgyblion</a:t>
            </a:r>
            <a:endParaRPr lang="cy-GB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8194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28379" y="859482"/>
            <a:ext cx="6880934" cy="516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8773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b="1" dirty="0" err="1"/>
              <a:t>Rheoli</a:t>
            </a:r>
            <a:r>
              <a:rPr lang="en-GB" sz="3600" b="1" dirty="0"/>
              <a:t> </a:t>
            </a:r>
            <a:r>
              <a:rPr lang="en-GB" sz="3600" b="1" dirty="0" err="1"/>
              <a:t>amser</a:t>
            </a:r>
            <a:endParaRPr lang="en-GB" sz="3600" b="1" dirty="0"/>
          </a:p>
          <a:p>
            <a:r>
              <a:rPr lang="en-GB" dirty="0" err="1"/>
              <a:t>Paratoi</a:t>
            </a:r>
            <a:r>
              <a:rPr lang="en-GB" dirty="0"/>
              <a:t> </a:t>
            </a: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ddylai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y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cynllunio</a:t>
            </a:r>
            <a:endParaRPr lang="cy-GB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9218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56531" y="967710"/>
            <a:ext cx="6485677" cy="486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7779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err="1"/>
              <a:t>Amrywio</a:t>
            </a:r>
            <a:r>
              <a:rPr lang="en-GB" sz="3600" b="1" dirty="0"/>
              <a:t> </a:t>
            </a:r>
            <a:r>
              <a:rPr lang="en-GB" sz="3600" b="1" dirty="0" err="1"/>
              <a:t>tasgau</a:t>
            </a:r>
            <a:endParaRPr lang="en-GB" sz="3600" b="1" dirty="0"/>
          </a:p>
          <a:p>
            <a:r>
              <a:rPr lang="en-GB" sz="3200" dirty="0"/>
              <a:t>A – </a:t>
            </a:r>
            <a:r>
              <a:rPr lang="en-GB" sz="3200" dirty="0" err="1"/>
              <a:t>llawer</a:t>
            </a:r>
            <a:r>
              <a:rPr lang="en-GB" sz="3200" dirty="0"/>
              <a:t> o </a:t>
            </a:r>
            <a:r>
              <a:rPr lang="en-GB" sz="3200" dirty="0" err="1"/>
              <a:t>gefnogaeth</a:t>
            </a:r>
            <a:r>
              <a:rPr lang="en-GB" sz="3200" dirty="0"/>
              <a:t> (scaffolding)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ddisgyblion</a:t>
            </a:r>
            <a:endParaRPr lang="en-GB" sz="3200" dirty="0"/>
          </a:p>
          <a:p>
            <a:r>
              <a:rPr lang="en-GB" sz="3200" dirty="0"/>
              <a:t>B – </a:t>
            </a:r>
            <a:r>
              <a:rPr lang="en-GB" sz="3200" dirty="0" err="1"/>
              <a:t>paratoi</a:t>
            </a:r>
            <a:r>
              <a:rPr lang="en-GB" sz="3200" dirty="0"/>
              <a:t>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unigolion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gyfer</a:t>
            </a:r>
            <a:r>
              <a:rPr lang="en-GB" sz="3200" dirty="0"/>
              <a:t> </a:t>
            </a:r>
            <a:r>
              <a:rPr lang="en-GB" sz="3200" dirty="0" err="1"/>
              <a:t>gwaith</a:t>
            </a:r>
            <a:r>
              <a:rPr lang="en-GB" sz="3200" dirty="0"/>
              <a:t> </a:t>
            </a:r>
            <a:r>
              <a:rPr lang="en-GB" sz="3200" dirty="0" err="1"/>
              <a:t>grwp</a:t>
            </a:r>
            <a:endParaRPr lang="en-GB" sz="3200" dirty="0"/>
          </a:p>
          <a:p>
            <a:endParaRPr lang="cy-GB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y-GB"/>
          </a:p>
        </p:txBody>
      </p:sp>
      <p:pic>
        <p:nvPicPr>
          <p:cNvPr id="10242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56899" y="938578"/>
            <a:ext cx="6370640" cy="4777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85508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Cynnwys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 err="1"/>
              <a:t>Adfyfyrio</a:t>
            </a:r>
            <a:endParaRPr lang="en-GB" b="1" dirty="0"/>
          </a:p>
          <a:p>
            <a:r>
              <a:rPr lang="en-GB" dirty="0" err="1"/>
              <a:t>Anaml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y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berffaith</a:t>
            </a:r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nol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endParaRPr lang="en-GB" dirty="0"/>
          </a:p>
          <a:p>
            <a:pPr lvl="1"/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gwella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y broses o </a:t>
            </a:r>
            <a:r>
              <a:rPr lang="en-GB" dirty="0" err="1"/>
              <a:t>gynllunio’r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nesaf</a:t>
            </a:r>
            <a:endParaRPr lang="cy-GB" dirty="0"/>
          </a:p>
        </p:txBody>
      </p:sp>
      <p:sp>
        <p:nvSpPr>
          <p:cNvPr id="6" name="Dalfan Cynnwys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y-GB"/>
          </a:p>
        </p:txBody>
      </p:sp>
      <p:pic>
        <p:nvPicPr>
          <p:cNvPr id="11266" name="Picture 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92823" y="963286"/>
            <a:ext cx="6686255" cy="501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285508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2" ma:contentTypeDescription="Create a new document." ma:contentTypeScope="" ma:versionID="a9362b3e8a9f58eb2fbc586da222e0fb">
  <xsd:schema xmlns:xsd="http://www.w3.org/2001/XMLSchema" xmlns:xs="http://www.w3.org/2001/XMLSchema" xmlns:p="http://schemas.microsoft.com/office/2006/metadata/properties" xmlns:ns2="d0c16ae7-32b4-4740-b0a7-dfd26a9ffd57" xmlns:ns3="cf19616a-23ad-4fd8-a146-2d8a5c50165e" targetNamespace="http://schemas.microsoft.com/office/2006/metadata/properties" ma:root="true" ma:fieldsID="2dfe75c44a50b06ad4f1ca67453d9613" ns2:_="" ns3:_="">
    <xsd:import namespace="d0c16ae7-32b4-4740-b0a7-dfd26a9ffd57"/>
    <xsd:import namespace="cf19616a-23ad-4fd8-a146-2d8a5c5016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9616a-23ad-4fd8-a146-2d8a5c50165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8618488-3AE8-4BD2-B113-1CDB090D74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cf19616a-23ad-4fd8-a146-2d8a5c5016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8229CF-885F-4AA1-9453-C0A609519783}">
  <ds:schemaRefs>
    <ds:schemaRef ds:uri="http://purl.org/dc/elements/1.1/"/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cf19616a-23ad-4fd8-a146-2d8a5c50165e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d0c16ae7-32b4-4740-b0a7-dfd26a9ffd57"/>
  </ds:schemaRefs>
</ds:datastoreItem>
</file>

<file path=customXml/itemProps3.xml><?xml version="1.0" encoding="utf-8"?>
<ds:datastoreItem xmlns:ds="http://schemas.openxmlformats.org/officeDocument/2006/customXml" ds:itemID="{99AA509F-A161-4731-BBC3-5DAB3FAA9B2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194</Words>
  <Application>Microsoft Office PowerPoint</Application>
  <PresentationFormat>Widescreen</PresentationFormat>
  <Paragraphs>39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Thema Office</vt:lpstr>
      <vt:lpstr>Cynllunio gwersi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Cynllunio gwersi</dc:title>
  <dc:creator>Aled P Williams</dc:creator>
  <cp:lastModifiedBy>Aled P Williams</cp:lastModifiedBy>
  <cp:revision>6</cp:revision>
  <dcterms:created xsi:type="dcterms:W3CDTF">2020-09-16T19:22:27Z</dcterms:created>
  <dcterms:modified xsi:type="dcterms:W3CDTF">2021-09-30T09:00:33Z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