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7" r:id="rId3"/>
    <p:sldId id="257" r:id="rId4"/>
    <p:sldId id="258" r:id="rId5"/>
    <p:sldId id="259" r:id="rId6"/>
    <p:sldId id="261" r:id="rId7"/>
    <p:sldId id="260" r:id="rId8"/>
    <p:sldId id="262" r:id="rId9"/>
    <p:sldId id="263" r:id="rId10"/>
    <p:sldId id="264" r:id="rId11"/>
    <p:sldId id="265" r:id="rId12"/>
    <p:sldId id="266"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8013" autoAdjust="0"/>
    <p:restoredTop sz="94660"/>
  </p:normalViewPr>
  <p:slideViewPr>
    <p:cSldViewPr snapToGrid="0">
      <p:cViewPr>
        <p:scale>
          <a:sx n="73" d="100"/>
          <a:sy n="73" d="100"/>
        </p:scale>
        <p:origin x="230" y="269"/>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32A79C6A-6251-409D-85DA-F4F170383067}" type="datetimeFigureOut">
              <a:rPr lang="en-US" smtClean="0"/>
              <a:t>2/27/2024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E1A967-F574-4DE1-8E37-33DA6A6DAE33}" type="slidenum">
              <a:rPr lang="en-US" smtClean="0"/>
              <a:t>‹#›</a:t>
            </a:fld>
            <a:endParaRPr lang="en-US"/>
          </a:p>
        </p:txBody>
      </p:sp>
    </p:spTree>
    <p:extLst>
      <p:ext uri="{BB962C8B-B14F-4D97-AF65-F5344CB8AC3E}">
        <p14:creationId xmlns:p14="http://schemas.microsoft.com/office/powerpoint/2010/main" val="52026123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2A79C6A-6251-409D-85DA-F4F170383067}" type="datetimeFigureOut">
              <a:rPr lang="en-US" smtClean="0"/>
              <a:t>2/27/2024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E1A967-F574-4DE1-8E37-33DA6A6DAE33}" type="slidenum">
              <a:rPr lang="en-US" smtClean="0"/>
              <a:t>‹#›</a:t>
            </a:fld>
            <a:endParaRPr lang="en-US"/>
          </a:p>
        </p:txBody>
      </p:sp>
    </p:spTree>
    <p:extLst>
      <p:ext uri="{BB962C8B-B14F-4D97-AF65-F5344CB8AC3E}">
        <p14:creationId xmlns:p14="http://schemas.microsoft.com/office/powerpoint/2010/main" val="354699235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32A79C6A-6251-409D-85DA-F4F170383067}" type="datetimeFigureOut">
              <a:rPr lang="en-US" smtClean="0"/>
              <a:t>2/27/2024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E1A967-F574-4DE1-8E37-33DA6A6DAE33}" type="slidenum">
              <a:rPr lang="en-US" smtClean="0"/>
              <a:t>‹#›</a:t>
            </a:fld>
            <a:endParaRPr lang="en-US"/>
          </a:p>
        </p:txBody>
      </p:sp>
    </p:spTree>
    <p:extLst>
      <p:ext uri="{BB962C8B-B14F-4D97-AF65-F5344CB8AC3E}">
        <p14:creationId xmlns:p14="http://schemas.microsoft.com/office/powerpoint/2010/main" val="164873866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32A79C6A-6251-409D-85DA-F4F170383067}" type="datetimeFigureOut">
              <a:rPr lang="en-US" smtClean="0"/>
              <a:t>2/27/2024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7E1A967-F574-4DE1-8E37-33DA6A6DAE33}" type="slidenum">
              <a:rPr lang="en-US" smtClean="0"/>
              <a:t>‹#›</a:t>
            </a:fld>
            <a:endParaRPr lang="en-US"/>
          </a:p>
        </p:txBody>
      </p:sp>
    </p:spTree>
    <p:extLst>
      <p:ext uri="{BB962C8B-B14F-4D97-AF65-F5344CB8AC3E}">
        <p14:creationId xmlns:p14="http://schemas.microsoft.com/office/powerpoint/2010/main" val="384268117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32A79C6A-6251-409D-85DA-F4F170383067}" type="datetimeFigureOut">
              <a:rPr lang="en-US" smtClean="0"/>
              <a:t>2/27/2024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7E1A967-F574-4DE1-8E37-33DA6A6DAE33}" type="slidenum">
              <a:rPr lang="en-US" smtClean="0"/>
              <a:t>‹#›</a:t>
            </a:fld>
            <a:endParaRPr lang="en-US"/>
          </a:p>
        </p:txBody>
      </p:sp>
    </p:spTree>
    <p:extLst>
      <p:ext uri="{BB962C8B-B14F-4D97-AF65-F5344CB8AC3E}">
        <p14:creationId xmlns:p14="http://schemas.microsoft.com/office/powerpoint/2010/main" val="280732619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32A79C6A-6251-409D-85DA-F4F170383067}" type="datetimeFigureOut">
              <a:rPr lang="en-US" smtClean="0"/>
              <a:t>2/27/2024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7E1A967-F574-4DE1-8E37-33DA6A6DAE33}" type="slidenum">
              <a:rPr lang="en-US" smtClean="0"/>
              <a:t>‹#›</a:t>
            </a:fld>
            <a:endParaRPr lang="en-US"/>
          </a:p>
        </p:txBody>
      </p:sp>
    </p:spTree>
    <p:extLst>
      <p:ext uri="{BB962C8B-B14F-4D97-AF65-F5344CB8AC3E}">
        <p14:creationId xmlns:p14="http://schemas.microsoft.com/office/powerpoint/2010/main" val="64036393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32A79C6A-6251-409D-85DA-F4F170383067}" type="datetimeFigureOut">
              <a:rPr lang="en-US" smtClean="0"/>
              <a:t>2/27/2024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7E1A967-F574-4DE1-8E37-33DA6A6DAE33}" type="slidenum">
              <a:rPr lang="en-US" smtClean="0"/>
              <a:t>‹#›</a:t>
            </a:fld>
            <a:endParaRPr lang="en-US"/>
          </a:p>
        </p:txBody>
      </p:sp>
    </p:spTree>
    <p:extLst>
      <p:ext uri="{BB962C8B-B14F-4D97-AF65-F5344CB8AC3E}">
        <p14:creationId xmlns:p14="http://schemas.microsoft.com/office/powerpoint/2010/main" val="14683940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A79C6A-6251-409D-85DA-F4F170383067}" type="datetimeFigureOut">
              <a:rPr lang="en-US" smtClean="0"/>
              <a:t>2/27/2024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7E1A967-F574-4DE1-8E37-33DA6A6DAE33}" type="slidenum">
              <a:rPr lang="en-US" smtClean="0"/>
              <a:t>‹#›</a:t>
            </a:fld>
            <a:endParaRPr lang="en-US"/>
          </a:p>
        </p:txBody>
      </p:sp>
    </p:spTree>
    <p:extLst>
      <p:ext uri="{BB962C8B-B14F-4D97-AF65-F5344CB8AC3E}">
        <p14:creationId xmlns:p14="http://schemas.microsoft.com/office/powerpoint/2010/main" val="306377122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32A79C6A-6251-409D-85DA-F4F170383067}" type="datetimeFigureOut">
              <a:rPr lang="en-US" smtClean="0"/>
              <a:t>2/27/2024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7E1A967-F574-4DE1-8E37-33DA6A6DAE33}" type="slidenum">
              <a:rPr lang="en-US" smtClean="0"/>
              <a:t>‹#›</a:t>
            </a:fld>
            <a:endParaRPr lang="en-US"/>
          </a:p>
        </p:txBody>
      </p:sp>
    </p:spTree>
    <p:extLst>
      <p:ext uri="{BB962C8B-B14F-4D97-AF65-F5344CB8AC3E}">
        <p14:creationId xmlns:p14="http://schemas.microsoft.com/office/powerpoint/2010/main" val="248357722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2A79C6A-6251-409D-85DA-F4F170383067}" type="datetimeFigureOut">
              <a:rPr lang="en-US" smtClean="0"/>
              <a:t>2/27/2024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E1A967-F574-4DE1-8E37-33DA6A6DAE33}" type="slidenum">
              <a:rPr lang="en-US" smtClean="0"/>
              <a:t>‹#›</a:t>
            </a:fld>
            <a:endParaRPr lang="en-US"/>
          </a:p>
        </p:txBody>
      </p:sp>
    </p:spTree>
    <p:extLst>
      <p:ext uri="{BB962C8B-B14F-4D97-AF65-F5344CB8AC3E}">
        <p14:creationId xmlns:p14="http://schemas.microsoft.com/office/powerpoint/2010/main" val="226065815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32A79C6A-6251-409D-85DA-F4F170383067}" type="datetimeFigureOut">
              <a:rPr lang="en-US" smtClean="0"/>
              <a:t>2/27/2024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7E1A967-F574-4DE1-8E37-33DA6A6DAE33}" type="slidenum">
              <a:rPr lang="en-US" smtClean="0"/>
              <a:t>‹#›</a:t>
            </a:fld>
            <a:endParaRPr lang="en-US"/>
          </a:p>
        </p:txBody>
      </p:sp>
    </p:spTree>
    <p:extLst>
      <p:ext uri="{BB962C8B-B14F-4D97-AF65-F5344CB8AC3E}">
        <p14:creationId xmlns:p14="http://schemas.microsoft.com/office/powerpoint/2010/main" val="385677938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alphaModFix amt="80000"/>
            <a:lum/>
          </a:blip>
          <a:srcRect/>
          <a:stretch>
            <a:fillRect l="-15000" r="-15000"/>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32A79C6A-6251-409D-85DA-F4F170383067}" type="datetimeFigureOut">
              <a:rPr lang="en-US" smtClean="0"/>
              <a:t>2/27/2024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B7E1A967-F574-4DE1-8E37-33DA6A6DAE33}" type="slidenum">
              <a:rPr lang="en-US" smtClean="0"/>
              <a:t>‹#›</a:t>
            </a:fld>
            <a:endParaRPr lang="en-US"/>
          </a:p>
        </p:txBody>
      </p:sp>
    </p:spTree>
    <p:extLst>
      <p:ext uri="{BB962C8B-B14F-4D97-AF65-F5344CB8AC3E}">
        <p14:creationId xmlns:p14="http://schemas.microsoft.com/office/powerpoint/2010/main" val="2175962284"/>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hospitalitynet.org/news/4096675.html" TargetMode="External"/><Relationship Id="rId2" Type="http://schemas.openxmlformats.org/officeDocument/2006/relationships/hyperlink" Target="https://www.ihg.com/content/us/en/about/brands" TargetMode="External"/><Relationship Id="rId1" Type="http://schemas.openxmlformats.org/officeDocument/2006/relationships/slideLayout" Target="../slideLayouts/slideLayout7.xml"/><Relationship Id="rId4" Type="http://schemas.openxmlformats.org/officeDocument/2006/relationships/hyperlink" Target="https://www.statista.com/statistics/194732/customer-satisfaction-with-us-intercontinental-hotels-since-2008/"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6.svg"/><Relationship Id="rId2" Type="http://schemas.openxmlformats.org/officeDocument/2006/relationships/image" Target="../media/image15.pn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989458" y="1052263"/>
            <a:ext cx="8003969" cy="1938992"/>
          </a:xfrm>
          <a:prstGeom prst="rect">
            <a:avLst/>
          </a:prstGeom>
          <a:noFill/>
        </p:spPr>
        <p:txBody>
          <a:bodyPr wrap="square" rtlCol="0">
            <a:spAutoFit/>
          </a:bodyPr>
          <a:lstStyle/>
          <a:p>
            <a:pPr algn="ctr"/>
            <a:r>
              <a:rPr lang="en-US" sz="4000" b="1" dirty="0">
                <a:solidFill>
                  <a:srgbClr val="000000"/>
                </a:solidFill>
                <a:effectLst/>
                <a:latin typeface="Times New Roman" panose="02020603050405020304" pitchFamily="18" charset="0"/>
                <a:ea typeface="Calibri" panose="020F0502020204030204" pitchFamily="34" charset="0"/>
              </a:rPr>
              <a:t>The Role &amp; Importance of Hospitality &amp; Guest Services within the Hotel Industry</a:t>
            </a:r>
            <a:endParaRPr lang="en-US" sz="4000" dirty="0"/>
          </a:p>
        </p:txBody>
      </p:sp>
      <p:sp>
        <p:nvSpPr>
          <p:cNvPr id="5" name="TextBox 4"/>
          <p:cNvSpPr txBox="1"/>
          <p:nvPr/>
        </p:nvSpPr>
        <p:spPr>
          <a:xfrm>
            <a:off x="1989458" y="3220398"/>
            <a:ext cx="6080166" cy="1631216"/>
          </a:xfrm>
          <a:prstGeom prst="rect">
            <a:avLst/>
          </a:prstGeom>
          <a:noFill/>
        </p:spPr>
        <p:txBody>
          <a:bodyPr wrap="square" rtlCol="0">
            <a:spAutoFit/>
          </a:bodyPr>
          <a:lstStyle/>
          <a:p>
            <a:r>
              <a:rPr lang="en-GB" sz="2000" b="1" dirty="0">
                <a:latin typeface="Times New Roman" panose="02020603050405020304" pitchFamily="18" charset="0"/>
                <a:cs typeface="Times New Roman" panose="02020603050405020304" pitchFamily="18" charset="0"/>
              </a:rPr>
              <a:t>Module Code: BMIH4003</a:t>
            </a:r>
          </a:p>
          <a:p>
            <a:r>
              <a:rPr lang="en-GB" sz="2000" b="1" dirty="0">
                <a:latin typeface="Times New Roman" panose="02020603050405020304" pitchFamily="18" charset="0"/>
                <a:cs typeface="Times New Roman" panose="02020603050405020304" pitchFamily="18" charset="0"/>
              </a:rPr>
              <a:t>Module Name: Hospitality &amp; Guest Services</a:t>
            </a:r>
          </a:p>
          <a:p>
            <a:r>
              <a:rPr lang="en-GB" sz="2000" b="1" dirty="0">
                <a:latin typeface="Times New Roman" panose="02020603050405020304" pitchFamily="18" charset="0"/>
                <a:cs typeface="Times New Roman" panose="02020603050405020304" pitchFamily="18" charset="0"/>
              </a:rPr>
              <a:t>Name: Nicoleta Aurelia </a:t>
            </a:r>
            <a:r>
              <a:rPr lang="en-GB" sz="2000" b="1" dirty="0" err="1">
                <a:latin typeface="Times New Roman" panose="02020603050405020304" pitchFamily="18" charset="0"/>
                <a:cs typeface="Times New Roman" panose="02020603050405020304" pitchFamily="18" charset="0"/>
              </a:rPr>
              <a:t>Monafu</a:t>
            </a:r>
            <a:endParaRPr lang="en-GB" sz="2000" b="1" dirty="0">
              <a:latin typeface="Times New Roman" panose="02020603050405020304" pitchFamily="18" charset="0"/>
              <a:cs typeface="Times New Roman" panose="02020603050405020304" pitchFamily="18" charset="0"/>
            </a:endParaRPr>
          </a:p>
          <a:p>
            <a:r>
              <a:rPr lang="en-GB" sz="2000" b="1" dirty="0">
                <a:latin typeface="Times New Roman" panose="02020603050405020304" pitchFamily="18" charset="0"/>
                <a:cs typeface="Times New Roman" panose="02020603050405020304" pitchFamily="18" charset="0"/>
              </a:rPr>
              <a:t>Student number: 2245344</a:t>
            </a:r>
          </a:p>
          <a:p>
            <a:endParaRPr lang="en-US" sz="2000" dirty="0"/>
          </a:p>
        </p:txBody>
      </p:sp>
    </p:spTree>
    <p:extLst>
      <p:ext uri="{BB962C8B-B14F-4D97-AF65-F5344CB8AC3E}">
        <p14:creationId xmlns:p14="http://schemas.microsoft.com/office/powerpoint/2010/main" val="14043975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4203865" y="332509"/>
            <a:ext cx="5189517" cy="769441"/>
          </a:xfrm>
          <a:prstGeom prst="rect">
            <a:avLst/>
          </a:prstGeom>
          <a:noFill/>
        </p:spPr>
        <p:txBody>
          <a:bodyPr wrap="square" rtlCol="0">
            <a:spAutoFit/>
          </a:bodyPr>
          <a:lstStyle/>
          <a:p>
            <a:r>
              <a:rPr lang="en-US" sz="4400" b="1" dirty="0">
                <a:solidFill>
                  <a:schemeClr val="accent2"/>
                </a:solidFill>
                <a:latin typeface="Times New Roman" panose="02020603050405020304" pitchFamily="18" charset="0"/>
                <a:cs typeface="Times New Roman" panose="02020603050405020304" pitchFamily="18" charset="0"/>
              </a:rPr>
              <a:t>Table of content</a:t>
            </a:r>
          </a:p>
        </p:txBody>
      </p:sp>
      <p:graphicFrame>
        <p:nvGraphicFramePr>
          <p:cNvPr id="6" name="Table 5"/>
          <p:cNvGraphicFramePr>
            <a:graphicFrameLocks noGrp="1"/>
          </p:cNvGraphicFramePr>
          <p:nvPr>
            <p:extLst>
              <p:ext uri="{D42A27DB-BD31-4B8C-83A1-F6EECF244321}">
                <p14:modId xmlns:p14="http://schemas.microsoft.com/office/powerpoint/2010/main" val="146623669"/>
              </p:ext>
            </p:extLst>
          </p:nvPr>
        </p:nvGraphicFramePr>
        <p:xfrm>
          <a:off x="2032000" y="1871572"/>
          <a:ext cx="8128000" cy="3365446"/>
        </p:xfrm>
        <a:graphic>
          <a:graphicData uri="http://schemas.openxmlformats.org/drawingml/2006/table">
            <a:tbl>
              <a:tblPr firstRow="1" bandRow="1">
                <a:tableStyleId>{9D7B26C5-4107-4FEC-AEDC-1716B250A1EF}</a:tableStyleId>
              </a:tblPr>
              <a:tblGrid>
                <a:gridCol w="841829">
                  <a:extLst>
                    <a:ext uri="{9D8B030D-6E8A-4147-A177-3AD203B41FA5}">
                      <a16:colId xmlns:a16="http://schemas.microsoft.com/office/drawing/2014/main" val="20000"/>
                    </a:ext>
                  </a:extLst>
                </a:gridCol>
                <a:gridCol w="7286171">
                  <a:extLst>
                    <a:ext uri="{9D8B030D-6E8A-4147-A177-3AD203B41FA5}">
                      <a16:colId xmlns:a16="http://schemas.microsoft.com/office/drawing/2014/main" val="20001"/>
                    </a:ext>
                  </a:extLst>
                </a:gridCol>
              </a:tblGrid>
              <a:tr h="370840">
                <a:tc>
                  <a:txBody>
                    <a:bodyPr/>
                    <a:lstStyle/>
                    <a:p>
                      <a:r>
                        <a:rPr lang="en-US" dirty="0" err="1">
                          <a:solidFill>
                            <a:schemeClr val="bg1"/>
                          </a:solidFill>
                          <a:latin typeface="Times New Roman" panose="02020603050405020304" pitchFamily="18" charset="0"/>
                          <a:cs typeface="Times New Roman" panose="02020603050405020304" pitchFamily="18" charset="0"/>
                        </a:rPr>
                        <a:t>S.No</a:t>
                      </a:r>
                      <a:r>
                        <a:rPr lang="en-US" dirty="0">
                          <a:solidFill>
                            <a:schemeClr val="bg1"/>
                          </a:solidFill>
                          <a:latin typeface="Times New Roman" panose="02020603050405020304" pitchFamily="18" charset="0"/>
                          <a:cs typeface="Times New Roman" panose="02020603050405020304" pitchFamily="18" charset="0"/>
                        </a:rPr>
                        <a:t> </a:t>
                      </a:r>
                    </a:p>
                  </a:txBody>
                  <a:tcPr/>
                </a:tc>
                <a:tc>
                  <a:txBody>
                    <a:bodyPr/>
                    <a:lstStyle/>
                    <a:p>
                      <a:r>
                        <a:rPr lang="en-US" dirty="0">
                          <a:solidFill>
                            <a:schemeClr val="bg1"/>
                          </a:solidFill>
                          <a:latin typeface="Times New Roman" panose="02020603050405020304" pitchFamily="18" charset="0"/>
                          <a:cs typeface="Times New Roman" panose="02020603050405020304" pitchFamily="18" charset="0"/>
                        </a:rPr>
                        <a:t>Contents </a:t>
                      </a:r>
                    </a:p>
                  </a:txBody>
                  <a:tcPr/>
                </a:tc>
                <a:extLst>
                  <a:ext uri="{0D108BD9-81ED-4DB2-BD59-A6C34878D82A}">
                    <a16:rowId xmlns:a16="http://schemas.microsoft.com/office/drawing/2014/main" val="10000"/>
                  </a:ext>
                </a:extLst>
              </a:tr>
              <a:tr h="370840">
                <a:tc>
                  <a:txBody>
                    <a:bodyPr/>
                    <a:lstStyle/>
                    <a:p>
                      <a:r>
                        <a:rPr lang="en-US" sz="2000" b="0" i="0" dirty="0">
                          <a:solidFill>
                            <a:schemeClr val="bg1"/>
                          </a:solidFill>
                          <a:latin typeface="Times New Roman" panose="02020603050405020304" pitchFamily="18" charset="0"/>
                          <a:cs typeface="Times New Roman" panose="02020603050405020304" pitchFamily="18" charset="0"/>
                        </a:rPr>
                        <a:t>1</a:t>
                      </a:r>
                    </a:p>
                  </a:txBody>
                  <a:tcPr/>
                </a:tc>
                <a:tc>
                  <a:txBody>
                    <a:bodyPr/>
                    <a:lstStyle/>
                    <a:p>
                      <a:pPr marL="0" marR="0" indent="0" algn="l" defTabSz="914400" rtl="0" eaLnBrk="1" fontAlgn="auto" latinLnBrk="0" hangingPunct="1">
                        <a:lnSpc>
                          <a:spcPct val="100000"/>
                        </a:lnSpc>
                        <a:spcBef>
                          <a:spcPts val="0"/>
                        </a:spcBef>
                        <a:spcAft>
                          <a:spcPts val="0"/>
                        </a:spcAft>
                        <a:buClrTx/>
                        <a:buSzTx/>
                        <a:buFontTx/>
                        <a:buNone/>
                        <a:tabLst/>
                        <a:defRPr/>
                      </a:pPr>
                      <a:r>
                        <a:rPr lang="en-US" sz="2000" b="0" i="0" dirty="0">
                          <a:solidFill>
                            <a:schemeClr val="bg1"/>
                          </a:solidFill>
                          <a:latin typeface="Times New Roman" panose="02020603050405020304" pitchFamily="18" charset="0"/>
                          <a:cs typeface="Times New Roman" panose="02020603050405020304" pitchFamily="18" charset="0"/>
                        </a:rPr>
                        <a:t>Hotel introduction</a:t>
                      </a:r>
                    </a:p>
                  </a:txBody>
                  <a:tcPr/>
                </a:tc>
                <a:extLst>
                  <a:ext uri="{0D108BD9-81ED-4DB2-BD59-A6C34878D82A}">
                    <a16:rowId xmlns:a16="http://schemas.microsoft.com/office/drawing/2014/main" val="10001"/>
                  </a:ext>
                </a:extLst>
              </a:tr>
              <a:tr h="370840">
                <a:tc>
                  <a:txBody>
                    <a:bodyPr/>
                    <a:lstStyle/>
                    <a:p>
                      <a:r>
                        <a:rPr lang="en-US" sz="2000" b="0" i="0" dirty="0">
                          <a:solidFill>
                            <a:schemeClr val="bg1"/>
                          </a:solidFill>
                          <a:latin typeface="Times New Roman" panose="02020603050405020304" pitchFamily="18" charset="0"/>
                          <a:cs typeface="Times New Roman" panose="02020603050405020304" pitchFamily="18" charset="0"/>
                        </a:rPr>
                        <a:t>2</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0" i="0" dirty="0">
                          <a:solidFill>
                            <a:schemeClr val="bg1"/>
                          </a:solidFill>
                          <a:latin typeface="Times New Roman" panose="02020603050405020304" pitchFamily="18" charset="0"/>
                          <a:cs typeface="Times New Roman" panose="02020603050405020304" pitchFamily="18" charset="0"/>
                        </a:rPr>
                        <a:t>Nature, scope, and role of guest services</a:t>
                      </a:r>
                    </a:p>
                    <a:p>
                      <a:endParaRPr lang="en-US" sz="2000" b="0" i="0" dirty="0">
                        <a:solidFill>
                          <a:schemeClr val="bg1"/>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2"/>
                  </a:ext>
                </a:extLst>
              </a:tr>
              <a:tr h="370840">
                <a:tc>
                  <a:txBody>
                    <a:bodyPr/>
                    <a:lstStyle/>
                    <a:p>
                      <a:r>
                        <a:rPr lang="en-US" sz="2000" b="0" i="0" dirty="0">
                          <a:solidFill>
                            <a:schemeClr val="bg1"/>
                          </a:solidFill>
                          <a:latin typeface="Times New Roman" panose="02020603050405020304" pitchFamily="18" charset="0"/>
                          <a:cs typeface="Times New Roman" panose="02020603050405020304" pitchFamily="18" charset="0"/>
                        </a:rPr>
                        <a:t>3</a:t>
                      </a:r>
                    </a:p>
                  </a:txBody>
                  <a:tcPr/>
                </a:tc>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sz="2000" b="0" i="0" kern="1200" dirty="0">
                          <a:solidFill>
                            <a:schemeClr val="bg1"/>
                          </a:solidFill>
                          <a:effectLst/>
                          <a:latin typeface="Times New Roman" panose="02020603050405020304" pitchFamily="18" charset="0"/>
                          <a:ea typeface="+mn-ea"/>
                          <a:cs typeface="Times New Roman" panose="02020603050405020304" pitchFamily="18" charset="0"/>
                        </a:rPr>
                        <a:t>Importance of Hospitality</a:t>
                      </a:r>
                    </a:p>
                    <a:p>
                      <a:endParaRPr lang="en-US" sz="2000" b="0" i="0" dirty="0">
                        <a:solidFill>
                          <a:schemeClr val="bg1"/>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3"/>
                  </a:ext>
                </a:extLst>
              </a:tr>
              <a:tr h="370840">
                <a:tc>
                  <a:txBody>
                    <a:bodyPr/>
                    <a:lstStyle/>
                    <a:p>
                      <a:r>
                        <a:rPr lang="en-US" sz="2000" b="0" i="0" dirty="0">
                          <a:solidFill>
                            <a:schemeClr val="bg1"/>
                          </a:solidFill>
                          <a:latin typeface="Times New Roman" panose="02020603050405020304" pitchFamily="18" charset="0"/>
                          <a:cs typeface="Times New Roman" panose="02020603050405020304" pitchFamily="18" charset="0"/>
                        </a:rPr>
                        <a:t>4</a:t>
                      </a:r>
                    </a:p>
                  </a:txBody>
                  <a:tcPr/>
                </a:tc>
                <a:tc>
                  <a:txBody>
                    <a:bodyPr/>
                    <a:lstStyle/>
                    <a:p>
                      <a:r>
                        <a:rPr lang="en-GB" sz="2000" b="0" i="0" kern="1200" dirty="0">
                          <a:solidFill>
                            <a:schemeClr val="bg1"/>
                          </a:solidFill>
                          <a:effectLst/>
                          <a:latin typeface="Times New Roman" panose="02020603050405020304" pitchFamily="18" charset="0"/>
                          <a:ea typeface="+mn-ea"/>
                          <a:cs typeface="Times New Roman" panose="02020603050405020304" pitchFamily="18" charset="0"/>
                        </a:rPr>
                        <a:t>How do hotels meet/exceed guest Expectations</a:t>
                      </a:r>
                      <a:endParaRPr lang="en-US" sz="2000" b="0" i="0" dirty="0">
                        <a:solidFill>
                          <a:schemeClr val="bg1"/>
                        </a:solidFill>
                        <a:latin typeface="Times New Roman" panose="02020603050405020304" pitchFamily="18" charset="0"/>
                        <a:cs typeface="Times New Roman" panose="02020603050405020304" pitchFamily="18" charset="0"/>
                      </a:endParaRPr>
                    </a:p>
                  </a:txBody>
                  <a:tcPr/>
                </a:tc>
                <a:extLst>
                  <a:ext uri="{0D108BD9-81ED-4DB2-BD59-A6C34878D82A}">
                    <a16:rowId xmlns:a16="http://schemas.microsoft.com/office/drawing/2014/main" val="10004"/>
                  </a:ext>
                </a:extLst>
              </a:tr>
              <a:tr h="370840">
                <a:tc>
                  <a:txBody>
                    <a:bodyPr/>
                    <a:lstStyle/>
                    <a:p>
                      <a:r>
                        <a:rPr lang="en-US" sz="2000" b="0" i="0" dirty="0">
                          <a:solidFill>
                            <a:schemeClr val="bg1"/>
                          </a:solidFill>
                          <a:latin typeface="Times New Roman" panose="02020603050405020304" pitchFamily="18" charset="0"/>
                          <a:cs typeface="Times New Roman" panose="02020603050405020304" pitchFamily="18" charset="0"/>
                        </a:rPr>
                        <a:t>5</a:t>
                      </a:r>
                    </a:p>
                  </a:txBody>
                  <a:tcPr/>
                </a:tc>
                <a:tc>
                  <a:txBody>
                    <a:bodyPr/>
                    <a:lstStyle/>
                    <a:p>
                      <a:r>
                        <a:rPr lang="en-US" sz="2000" b="0" i="0" dirty="0">
                          <a:solidFill>
                            <a:schemeClr val="bg1"/>
                          </a:solidFill>
                          <a:latin typeface="Times New Roman" panose="02020603050405020304" pitchFamily="18" charset="0"/>
                          <a:cs typeface="Times New Roman" panose="02020603050405020304" pitchFamily="18" charset="0"/>
                        </a:rPr>
                        <a:t>conclusion</a:t>
                      </a:r>
                    </a:p>
                  </a:txBody>
                  <a:tcPr/>
                </a:tc>
                <a:extLst>
                  <a:ext uri="{0D108BD9-81ED-4DB2-BD59-A6C34878D82A}">
                    <a16:rowId xmlns:a16="http://schemas.microsoft.com/office/drawing/2014/main" val="10005"/>
                  </a:ext>
                </a:extLst>
              </a:tr>
              <a:tr h="403806">
                <a:tc>
                  <a:txBody>
                    <a:bodyPr/>
                    <a:lstStyle/>
                    <a:p>
                      <a:r>
                        <a:rPr lang="en-US" sz="2000" b="0" i="0" dirty="0">
                          <a:solidFill>
                            <a:schemeClr val="bg1"/>
                          </a:solidFill>
                          <a:latin typeface="Times New Roman" panose="02020603050405020304" pitchFamily="18" charset="0"/>
                          <a:cs typeface="Times New Roman" panose="02020603050405020304" pitchFamily="18" charset="0"/>
                        </a:rPr>
                        <a:t>6</a:t>
                      </a:r>
                    </a:p>
                  </a:txBody>
                  <a:tcPr/>
                </a:tc>
                <a:tc>
                  <a:txBody>
                    <a:bodyPr/>
                    <a:lstStyle/>
                    <a:p>
                      <a:r>
                        <a:rPr lang="en-US" sz="2000" b="0" i="0" dirty="0">
                          <a:solidFill>
                            <a:schemeClr val="bg1"/>
                          </a:solidFill>
                          <a:latin typeface="Times New Roman" panose="02020603050405020304" pitchFamily="18" charset="0"/>
                          <a:cs typeface="Times New Roman" panose="02020603050405020304" pitchFamily="18" charset="0"/>
                        </a:rPr>
                        <a:t>References </a:t>
                      </a:r>
                    </a:p>
                  </a:txBody>
                  <a:tcPr/>
                </a:tc>
                <a:extLst>
                  <a:ext uri="{0D108BD9-81ED-4DB2-BD59-A6C34878D82A}">
                    <a16:rowId xmlns:a16="http://schemas.microsoft.com/office/drawing/2014/main" val="10006"/>
                  </a:ext>
                </a:extLst>
              </a:tr>
            </a:tbl>
          </a:graphicData>
        </a:graphic>
      </p:graphicFrame>
    </p:spTree>
    <p:extLst>
      <p:ext uri="{BB962C8B-B14F-4D97-AF65-F5344CB8AC3E}">
        <p14:creationId xmlns:p14="http://schemas.microsoft.com/office/powerpoint/2010/main" val="1694732878"/>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extBox 4"/>
          <p:cNvSpPr txBox="1"/>
          <p:nvPr/>
        </p:nvSpPr>
        <p:spPr>
          <a:xfrm>
            <a:off x="2069309" y="779414"/>
            <a:ext cx="4949008" cy="769441"/>
          </a:xfrm>
          <a:prstGeom prst="rect">
            <a:avLst/>
          </a:prstGeom>
          <a:noFill/>
        </p:spPr>
        <p:txBody>
          <a:bodyPr wrap="square" rtlCol="0">
            <a:spAutoFit/>
          </a:bodyPr>
          <a:lstStyle/>
          <a:p>
            <a:r>
              <a:rPr lang="en-US" sz="4400" b="1" dirty="0">
                <a:solidFill>
                  <a:schemeClr val="accent2"/>
                </a:solidFill>
                <a:latin typeface="Times New Roman" panose="02020603050405020304" pitchFamily="18" charset="0"/>
                <a:cs typeface="Times New Roman" panose="02020603050405020304" pitchFamily="18" charset="0"/>
              </a:rPr>
              <a:t>Hotel introduction</a:t>
            </a:r>
          </a:p>
        </p:txBody>
      </p:sp>
      <p:sp>
        <p:nvSpPr>
          <p:cNvPr id="9" name="Rectangle 8"/>
          <p:cNvSpPr/>
          <p:nvPr/>
        </p:nvSpPr>
        <p:spPr>
          <a:xfrm>
            <a:off x="807522" y="1840675"/>
            <a:ext cx="9619013" cy="3788229"/>
          </a:xfrm>
          <a:prstGeom prst="rect">
            <a:avLst/>
          </a:prstGeom>
          <a:solidFill>
            <a:schemeClr val="bg1"/>
          </a:solidFill>
          <a:effectLst>
            <a:softEdge rad="762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TextBox 9"/>
          <p:cNvSpPr txBox="1"/>
          <p:nvPr/>
        </p:nvSpPr>
        <p:spPr>
          <a:xfrm>
            <a:off x="1004671" y="2424315"/>
            <a:ext cx="6013646" cy="2585323"/>
          </a:xfrm>
          <a:prstGeom prst="rect">
            <a:avLst/>
          </a:prstGeom>
          <a:noFill/>
        </p:spPr>
        <p:txBody>
          <a:bodyPr wrap="square" rtlCol="0">
            <a:spAutoFit/>
          </a:bodyPr>
          <a:lstStyle/>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selected hotel is the Hotel Indigo, the brand of IHG hotel and resort</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IHG group has 19 hotel brands in more than 6000 destinations</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hotel provides a welcoming experience to its customers on every visit</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IHG is a family of hotels that represents the culture and customs of every place (IHG, 2023). </a:t>
            </a:r>
            <a:endParaRPr lang="en-US" dirty="0">
              <a:latin typeface="Times New Roman" panose="02020603050405020304" pitchFamily="18" charset="0"/>
              <a:cs typeface="Times New Roman" panose="02020603050405020304" pitchFamily="18" charset="0"/>
            </a:endParaRPr>
          </a:p>
          <a:p>
            <a:endParaRPr lang="en-US" dirty="0"/>
          </a:p>
        </p:txBody>
      </p:sp>
      <p:sp>
        <p:nvSpPr>
          <p:cNvPr id="11" name="AutoShape 2" descr="Hotel Indigo"/>
          <p:cNvSpPr>
            <a:spLocks noChangeAspect="1" noChangeArrowheads="1"/>
          </p:cNvSpPr>
          <p:nvPr/>
        </p:nvSpPr>
        <p:spPr bwMode="auto">
          <a:xfrm>
            <a:off x="155575" y="-144463"/>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sp>
        <p:nvSpPr>
          <p:cNvPr id="12" name="AutoShape 4" descr="Hotel Indigo"/>
          <p:cNvSpPr>
            <a:spLocks noChangeAspect="1" noChangeArrowheads="1"/>
          </p:cNvSpPr>
          <p:nvPr/>
        </p:nvSpPr>
        <p:spPr bwMode="auto">
          <a:xfrm>
            <a:off x="307975" y="7937"/>
            <a:ext cx="304800" cy="304801"/>
          </a:xfrm>
          <a:prstGeom prst="rect">
            <a:avLst/>
          </a:prstGeom>
          <a:noFill/>
          <a:extLst>
            <a:ext uri="{909E8E84-426E-40DD-AFC4-6F175D3DCCD1}">
              <a14:hiddenFill xmlns:a14="http://schemas.microsoft.com/office/drawing/2010/main">
                <a:solidFill>
                  <a:srgbClr val="FFFFFF"/>
                </a:solidFill>
              </a14:hiddenFill>
            </a:ext>
          </a:extLst>
        </p:spPr>
        <p:txBody>
          <a:bodyPr vert="horz" wrap="square" lIns="91440" tIns="45720" rIns="91440" bIns="45720" numCol="1" anchor="t" anchorCtr="0" compatLnSpc="1">
            <a:prstTxWarp prst="textNoShape">
              <a:avLst/>
            </a:prstTxWarp>
          </a:bodyPr>
          <a:lstStyle/>
          <a:p>
            <a:endParaRPr lang="en-US"/>
          </a:p>
        </p:txBody>
      </p:sp>
      <p:pic>
        <p:nvPicPr>
          <p:cNvPr id="14" name="Picture 13"/>
          <p:cNvPicPr>
            <a:picLocks noChangeAspect="1"/>
          </p:cNvPicPr>
          <p:nvPr/>
        </p:nvPicPr>
        <p:blipFill>
          <a:blip r:embed="rId2"/>
          <a:stretch>
            <a:fillRect/>
          </a:stretch>
        </p:blipFill>
        <p:spPr>
          <a:xfrm>
            <a:off x="7395231" y="2287340"/>
            <a:ext cx="2853175" cy="2859272"/>
          </a:xfrm>
          <a:prstGeom prst="rect">
            <a:avLst/>
          </a:prstGeom>
        </p:spPr>
      </p:pic>
    </p:spTree>
    <p:extLst>
      <p:ext uri="{BB962C8B-B14F-4D97-AF65-F5344CB8AC3E}">
        <p14:creationId xmlns:p14="http://schemas.microsoft.com/office/powerpoint/2010/main" val="245952617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605474" y="248796"/>
            <a:ext cx="6038603" cy="1046440"/>
          </a:xfrm>
          <a:prstGeom prst="rect">
            <a:avLst/>
          </a:prstGeom>
          <a:noFill/>
        </p:spPr>
        <p:txBody>
          <a:bodyPr wrap="square" rtlCol="0">
            <a:spAutoFit/>
          </a:bodyPr>
          <a:lstStyle/>
          <a:p>
            <a:pPr lvl="0" algn="ctr"/>
            <a:r>
              <a:rPr lang="en-US" sz="4400" b="1" dirty="0">
                <a:solidFill>
                  <a:schemeClr val="accent2"/>
                </a:solidFill>
                <a:latin typeface="Times New Roman" panose="02020603050405020304" pitchFamily="18" charset="0"/>
                <a:cs typeface="Times New Roman" panose="02020603050405020304" pitchFamily="18" charset="0"/>
              </a:rPr>
              <a:t>Hotel’s main consumers</a:t>
            </a:r>
          </a:p>
          <a:p>
            <a:endParaRPr lang="en-US" dirty="0"/>
          </a:p>
        </p:txBody>
      </p:sp>
      <p:sp>
        <p:nvSpPr>
          <p:cNvPr id="5" name="Rectangle 4"/>
          <p:cNvSpPr/>
          <p:nvPr/>
        </p:nvSpPr>
        <p:spPr>
          <a:xfrm>
            <a:off x="1151906" y="1733798"/>
            <a:ext cx="10450285" cy="4191989"/>
          </a:xfrm>
          <a:prstGeom prst="rect">
            <a:avLst/>
          </a:prstGeom>
          <a:solidFill>
            <a:schemeClr val="bg1"/>
          </a:solidFill>
          <a:effectLst>
            <a:softEdge rad="889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285750" indent="-285750" algn="ctr">
              <a:buFont typeface="Arial" panose="020B0604020202020204" pitchFamily="34" charset="0"/>
              <a:buChar char="•"/>
            </a:pPr>
            <a:r>
              <a:rPr lang="en-US"/>
              <a:t>(IHG, 2023 b). </a:t>
            </a:r>
          </a:p>
        </p:txBody>
      </p:sp>
      <p:sp>
        <p:nvSpPr>
          <p:cNvPr id="6" name="TextBox 5"/>
          <p:cNvSpPr txBox="1"/>
          <p:nvPr/>
        </p:nvSpPr>
        <p:spPr>
          <a:xfrm>
            <a:off x="1404100" y="2351314"/>
            <a:ext cx="6813999" cy="2585323"/>
          </a:xfrm>
          <a:prstGeom prst="rect">
            <a:avLst/>
          </a:prstGeom>
          <a:noFill/>
        </p:spPr>
        <p:txBody>
          <a:bodyPr wrap="square" rtlCol="0">
            <a:spAutoFit/>
          </a:bodyPr>
          <a:lstStyle/>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Hotel Indigo provides a safe stay experience, quality meals, and features for the enjoyment of families. </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Hotel theme reflects the UK culture that helps tourists to discover the essence of a destination.</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meeting room in the Hotel Indigo can hold 5 to 500 people at a time for business meetings (IHG, 2023 a).</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Hotel Indigo provides services for private ceremonies and receptions guests can choose from more than 200 properties </a:t>
            </a:r>
            <a:r>
              <a:rPr lang="en-GB" dirty="0"/>
              <a:t>(</a:t>
            </a:r>
            <a:r>
              <a:rPr lang="en-GB" dirty="0">
                <a:latin typeface="Times New Roman" panose="02020603050405020304" pitchFamily="18" charset="0"/>
                <a:cs typeface="Times New Roman" panose="02020603050405020304" pitchFamily="18" charset="0"/>
              </a:rPr>
              <a:t>IHG, 2023 b). </a:t>
            </a:r>
            <a:endParaRPr lang="en-US" dirty="0">
              <a:latin typeface="Times New Roman" panose="02020603050405020304" pitchFamily="18" charset="0"/>
              <a:cs typeface="Times New Roman" panose="02020603050405020304" pitchFamily="18" charset="0"/>
            </a:endParaRPr>
          </a:p>
          <a:p>
            <a:pPr marL="285750" indent="-285750">
              <a:buFont typeface="Arial" panose="020B0604020202020204" pitchFamily="34" charset="0"/>
              <a:buChar char="•"/>
            </a:pPr>
            <a:endParaRPr lang="en-GB" dirty="0"/>
          </a:p>
        </p:txBody>
      </p:sp>
      <p:pic>
        <p:nvPicPr>
          <p:cNvPr id="7" name="Picture 6"/>
          <p:cNvPicPr>
            <a:picLocks noChangeAspect="1"/>
          </p:cNvPicPr>
          <p:nvPr/>
        </p:nvPicPr>
        <p:blipFill>
          <a:blip r:embed="rId2"/>
          <a:stretch>
            <a:fillRect/>
          </a:stretch>
        </p:blipFill>
        <p:spPr>
          <a:xfrm>
            <a:off x="8348353" y="2127214"/>
            <a:ext cx="2081119" cy="1560839"/>
          </a:xfrm>
          <a:prstGeom prst="rect">
            <a:avLst/>
          </a:prstGeom>
          <a:effectLst>
            <a:softEdge rad="63500"/>
          </a:effectLst>
        </p:spPr>
      </p:pic>
      <p:pic>
        <p:nvPicPr>
          <p:cNvPr id="8" name="Picture 7"/>
          <p:cNvPicPr>
            <a:picLocks noChangeAspect="1"/>
          </p:cNvPicPr>
          <p:nvPr/>
        </p:nvPicPr>
        <p:blipFill>
          <a:blip r:embed="rId3"/>
          <a:stretch>
            <a:fillRect/>
          </a:stretch>
        </p:blipFill>
        <p:spPr>
          <a:xfrm>
            <a:off x="9387005" y="3688053"/>
            <a:ext cx="2084933" cy="2018806"/>
          </a:xfrm>
          <a:prstGeom prst="rect">
            <a:avLst/>
          </a:prstGeom>
          <a:effectLst>
            <a:softEdge rad="63500"/>
          </a:effectLst>
        </p:spPr>
      </p:pic>
      <p:sp>
        <p:nvSpPr>
          <p:cNvPr id="12" name="TextBox 11"/>
          <p:cNvSpPr txBox="1"/>
          <p:nvPr/>
        </p:nvSpPr>
        <p:spPr>
          <a:xfrm>
            <a:off x="7950531" y="5348252"/>
            <a:ext cx="2101932"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(IHG, 2024 b)</a:t>
            </a:r>
          </a:p>
        </p:txBody>
      </p:sp>
    </p:spTree>
    <p:extLst>
      <p:ext uri="{BB962C8B-B14F-4D97-AF65-F5344CB8AC3E}">
        <p14:creationId xmlns:p14="http://schemas.microsoft.com/office/powerpoint/2010/main" val="136816187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235035" y="1650670"/>
            <a:ext cx="9951522" cy="4488873"/>
          </a:xfrm>
          <a:prstGeom prst="rect">
            <a:avLst/>
          </a:prstGeom>
          <a:solidFill>
            <a:schemeClr val="bg1"/>
          </a:solidFill>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579418" y="293935"/>
            <a:ext cx="7936129" cy="1723549"/>
          </a:xfrm>
          <a:prstGeom prst="rect">
            <a:avLst/>
          </a:prstGeom>
          <a:noFill/>
        </p:spPr>
        <p:txBody>
          <a:bodyPr wrap="square" rtlCol="0">
            <a:spAutoFit/>
          </a:bodyPr>
          <a:lstStyle/>
          <a:p>
            <a:pPr lvl="0" algn="ctr"/>
            <a:r>
              <a:rPr lang="en-US" sz="4400" b="1" dirty="0">
                <a:solidFill>
                  <a:schemeClr val="accent2"/>
                </a:solidFill>
                <a:latin typeface="Times New Roman" panose="02020603050405020304" pitchFamily="18" charset="0"/>
                <a:cs typeface="Times New Roman" panose="02020603050405020304" pitchFamily="18" charset="0"/>
              </a:rPr>
              <a:t>Nature, scope, and role of guest services</a:t>
            </a:r>
          </a:p>
          <a:p>
            <a:endParaRPr lang="en-US" dirty="0"/>
          </a:p>
        </p:txBody>
      </p:sp>
      <p:sp>
        <p:nvSpPr>
          <p:cNvPr id="6" name="TextBox 5"/>
          <p:cNvSpPr txBox="1"/>
          <p:nvPr/>
        </p:nvSpPr>
        <p:spPr>
          <a:xfrm>
            <a:off x="1579418" y="2410691"/>
            <a:ext cx="6923315" cy="2585323"/>
          </a:xfrm>
          <a:prstGeom prst="rect">
            <a:avLst/>
          </a:prstGeom>
          <a:noFill/>
        </p:spPr>
        <p:txBody>
          <a:bodyPr wrap="square" rtlCol="0">
            <a:spAutoFit/>
          </a:bodyPr>
          <a:lstStyle/>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Guest services aim to provide the best experience to the customers at the Indigo Hotel</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Guest service provider at Hotel Indigo is the front desk duty that aims to assist and greet guests, fulfil their requests, key issuing, answer calls, deal payment process, and provide recommendations</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nature of guest services at Indigo Hotel is to greet and register guests. </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quality services also include fulfilling special requests of the customers if possible and promoting hotel amenities </a:t>
            </a:r>
            <a:r>
              <a:rPr lang="en-GB" dirty="0">
                <a:latin typeface="Times New Roman" panose="02020603050405020304" pitchFamily="18" charset="0"/>
                <a:cs typeface="Times New Roman" panose="02020603050405020304" pitchFamily="18" charset="0"/>
              </a:rPr>
              <a:t>(DA, 2018). </a:t>
            </a:r>
            <a:endParaRPr lang="en-US" dirty="0">
              <a:latin typeface="Times New Roman" panose="02020603050405020304" pitchFamily="18" charset="0"/>
              <a:cs typeface="Times New Roman" panose="02020603050405020304" pitchFamily="18" charset="0"/>
            </a:endParaRPr>
          </a:p>
        </p:txBody>
      </p:sp>
      <p:pic>
        <p:nvPicPr>
          <p:cNvPr id="7" name="Picture 6"/>
          <p:cNvPicPr>
            <a:picLocks noChangeAspect="1"/>
          </p:cNvPicPr>
          <p:nvPr/>
        </p:nvPicPr>
        <p:blipFill rotWithShape="1">
          <a:blip r:embed="rId2"/>
          <a:srcRect l="-1520" t="-4682" r="1520" b="21634"/>
          <a:stretch/>
        </p:blipFill>
        <p:spPr>
          <a:xfrm>
            <a:off x="8704614" y="2272375"/>
            <a:ext cx="2090057" cy="2291938"/>
          </a:xfrm>
          <a:prstGeom prst="rect">
            <a:avLst/>
          </a:prstGeom>
          <a:effectLst>
            <a:softEdge rad="127000"/>
          </a:effectLst>
        </p:spPr>
      </p:pic>
      <p:sp>
        <p:nvSpPr>
          <p:cNvPr id="8" name="TextBox 7"/>
          <p:cNvSpPr txBox="1"/>
          <p:nvPr/>
        </p:nvSpPr>
        <p:spPr>
          <a:xfrm>
            <a:off x="8989622" y="4653546"/>
            <a:ext cx="1805049"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(IHG, 2023c)</a:t>
            </a:r>
          </a:p>
        </p:txBody>
      </p:sp>
    </p:spTree>
    <p:extLst>
      <p:ext uri="{BB962C8B-B14F-4D97-AF65-F5344CB8AC3E}">
        <p14:creationId xmlns:p14="http://schemas.microsoft.com/office/powerpoint/2010/main" val="89930446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120238" y="1686296"/>
            <a:ext cx="9951522" cy="4488873"/>
          </a:xfrm>
          <a:prstGeom prst="rect">
            <a:avLst/>
          </a:prstGeom>
          <a:solidFill>
            <a:schemeClr val="bg1"/>
          </a:solidFill>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1499430" y="320561"/>
            <a:ext cx="7224156" cy="1723549"/>
          </a:xfrm>
          <a:prstGeom prst="rect">
            <a:avLst/>
          </a:prstGeom>
          <a:noFill/>
        </p:spPr>
        <p:txBody>
          <a:bodyPr wrap="square" rtlCol="0">
            <a:spAutoFit/>
          </a:bodyPr>
          <a:lstStyle/>
          <a:p>
            <a:pPr lvl="0" algn="ctr"/>
            <a:r>
              <a:rPr lang="en-US" sz="4400" b="1" dirty="0">
                <a:solidFill>
                  <a:schemeClr val="accent2"/>
                </a:solidFill>
                <a:latin typeface="Times New Roman" panose="02020603050405020304" pitchFamily="18" charset="0"/>
                <a:cs typeface="Times New Roman" panose="02020603050405020304" pitchFamily="18" charset="0"/>
              </a:rPr>
              <a:t>Nature, scope, and role of guest services</a:t>
            </a:r>
          </a:p>
          <a:p>
            <a:endParaRPr lang="en-US" dirty="0"/>
          </a:p>
        </p:txBody>
      </p:sp>
      <p:sp>
        <p:nvSpPr>
          <p:cNvPr id="6" name="TextBox 5"/>
          <p:cNvSpPr txBox="1"/>
          <p:nvPr/>
        </p:nvSpPr>
        <p:spPr>
          <a:xfrm>
            <a:off x="1574903" y="2636322"/>
            <a:ext cx="6167809" cy="2308324"/>
          </a:xfrm>
          <a:prstGeom prst="rect">
            <a:avLst/>
          </a:prstGeom>
          <a:noFill/>
        </p:spPr>
        <p:txBody>
          <a:bodyPr wrap="square" rtlCol="0">
            <a:spAutoFit/>
          </a:bodyPr>
          <a:lstStyle/>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Indigo Hotel is a high-end luxury hotel chain that provides different products and services</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hotel offers a variety of food and drink options for dinner and breakfast and guests can relax at any hotel restaurant</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service accommodations provided by the hotel are for all guests</a:t>
            </a:r>
          </a:p>
          <a:p>
            <a:pPr marL="28575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hotel provides services that meet customer needs like a gym and spa</a:t>
            </a:r>
            <a:endParaRPr lang="en-US" dirty="0">
              <a:latin typeface="Times New Roman" panose="02020603050405020304" pitchFamily="18" charset="0"/>
              <a:cs typeface="Times New Roman" panose="02020603050405020304" pitchFamily="18" charset="0"/>
            </a:endParaRPr>
          </a:p>
        </p:txBody>
      </p:sp>
      <p:sp>
        <p:nvSpPr>
          <p:cNvPr id="8" name="TextBox 7"/>
          <p:cNvSpPr txBox="1"/>
          <p:nvPr/>
        </p:nvSpPr>
        <p:spPr>
          <a:xfrm>
            <a:off x="8965871" y="5342314"/>
            <a:ext cx="1805049"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(IHG, 2023d)</a:t>
            </a:r>
          </a:p>
        </p:txBody>
      </p:sp>
      <p:pic>
        <p:nvPicPr>
          <p:cNvPr id="2050" name="Picture 2" descr="InterContinental Budapest Luxury Amenities"/>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35366" y="1858552"/>
            <a:ext cx="2619375" cy="1743076"/>
          </a:xfrm>
          <a:prstGeom prst="rect">
            <a:avLst/>
          </a:prstGeom>
          <a:noFill/>
          <a:effectLst>
            <a:softEdge rad="127000"/>
          </a:effectLst>
          <a:extLst>
            <a:ext uri="{909E8E84-426E-40DD-AFC4-6F175D3DCCD1}">
              <a14:hiddenFill xmlns:a14="http://schemas.microsoft.com/office/drawing/2010/main">
                <a:solidFill>
                  <a:srgbClr val="FFFFFF"/>
                </a:solidFill>
              </a14:hiddenFill>
            </a:ext>
          </a:extLst>
        </p:spPr>
      </p:pic>
      <p:pic>
        <p:nvPicPr>
          <p:cNvPr id="9" name="Picture 8"/>
          <p:cNvPicPr>
            <a:picLocks noChangeAspect="1"/>
          </p:cNvPicPr>
          <p:nvPr/>
        </p:nvPicPr>
        <p:blipFill>
          <a:blip r:embed="rId3"/>
          <a:stretch>
            <a:fillRect/>
          </a:stretch>
        </p:blipFill>
        <p:spPr>
          <a:xfrm>
            <a:off x="7900184" y="3579184"/>
            <a:ext cx="2466975" cy="1847850"/>
          </a:xfrm>
          <a:prstGeom prst="rect">
            <a:avLst/>
          </a:prstGeom>
          <a:effectLst>
            <a:softEdge rad="127000"/>
          </a:effectLst>
        </p:spPr>
      </p:pic>
    </p:spTree>
    <p:extLst>
      <p:ext uri="{BB962C8B-B14F-4D97-AF65-F5344CB8AC3E}">
        <p14:creationId xmlns:p14="http://schemas.microsoft.com/office/powerpoint/2010/main" val="2216511589"/>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2525076" y="689955"/>
            <a:ext cx="6566372" cy="1046440"/>
          </a:xfrm>
          <a:prstGeom prst="rect">
            <a:avLst/>
          </a:prstGeom>
          <a:noFill/>
        </p:spPr>
        <p:txBody>
          <a:bodyPr wrap="square" rtlCol="0">
            <a:spAutoFit/>
          </a:bodyPr>
          <a:lstStyle/>
          <a:p>
            <a:pPr lvl="0" algn="ctr"/>
            <a:r>
              <a:rPr lang="en-US" sz="4400" b="1" dirty="0">
                <a:solidFill>
                  <a:schemeClr val="accent2"/>
                </a:solidFill>
                <a:latin typeface="Times New Roman" panose="02020603050405020304" pitchFamily="18" charset="0"/>
                <a:cs typeface="Times New Roman" panose="02020603050405020304" pitchFamily="18" charset="0"/>
              </a:rPr>
              <a:t>Importance of Hospitality</a:t>
            </a:r>
          </a:p>
          <a:p>
            <a:endParaRPr lang="en-US" dirty="0"/>
          </a:p>
        </p:txBody>
      </p:sp>
      <p:sp>
        <p:nvSpPr>
          <p:cNvPr id="5" name="Rectangle 4"/>
          <p:cNvSpPr/>
          <p:nvPr/>
        </p:nvSpPr>
        <p:spPr>
          <a:xfrm>
            <a:off x="665018" y="1805049"/>
            <a:ext cx="11127179" cy="4251367"/>
          </a:xfrm>
          <a:prstGeom prst="rect">
            <a:avLst/>
          </a:prstGeom>
          <a:solidFill>
            <a:schemeClr val="bg1"/>
          </a:solidFill>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 name="TextBox 5"/>
          <p:cNvSpPr txBox="1"/>
          <p:nvPr/>
        </p:nvSpPr>
        <p:spPr>
          <a:xfrm>
            <a:off x="1045030" y="2719450"/>
            <a:ext cx="5818908" cy="2031325"/>
          </a:xfrm>
          <a:prstGeom prst="rect">
            <a:avLst/>
          </a:prstGeom>
          <a:noFill/>
        </p:spPr>
        <p:txBody>
          <a:bodyPr wrap="square" rtlCol="0">
            <a:spAutoFit/>
          </a:bodyPr>
          <a:lstStyle/>
          <a:p>
            <a:pPr marL="285750" lvl="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Hospitality helps in developing a positive customer experience that goes far beyond providing basic needs. </a:t>
            </a:r>
          </a:p>
          <a:p>
            <a:pPr marL="285750" lvl="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Hospitality makes guests feel valued and appreciated</a:t>
            </a:r>
          </a:p>
          <a:p>
            <a:pPr marL="285750" lvl="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hospitality industry has huge competition therefore excellent hospitality sector can differentiate hotels </a:t>
            </a:r>
          </a:p>
          <a:p>
            <a:pPr marL="285750" lvl="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Hospitality helps in creating loyal customers.</a:t>
            </a:r>
          </a:p>
          <a:p>
            <a:endParaRPr lang="en-US" dirty="0"/>
          </a:p>
        </p:txBody>
      </p:sp>
      <p:pic>
        <p:nvPicPr>
          <p:cNvPr id="7" name="Picture 6"/>
          <p:cNvPicPr>
            <a:picLocks noChangeAspect="1"/>
          </p:cNvPicPr>
          <p:nvPr/>
        </p:nvPicPr>
        <p:blipFill>
          <a:blip r:embed="rId2"/>
          <a:stretch>
            <a:fillRect/>
          </a:stretch>
        </p:blipFill>
        <p:spPr>
          <a:xfrm>
            <a:off x="8645792" y="2193595"/>
            <a:ext cx="2619375" cy="1743075"/>
          </a:xfrm>
          <a:prstGeom prst="rect">
            <a:avLst/>
          </a:prstGeom>
          <a:effectLst>
            <a:softEdge rad="127000"/>
          </a:effectLst>
        </p:spPr>
      </p:pic>
      <p:pic>
        <p:nvPicPr>
          <p:cNvPr id="8" name="Picture 7"/>
          <p:cNvPicPr>
            <a:picLocks noChangeAspect="1"/>
          </p:cNvPicPr>
          <p:nvPr/>
        </p:nvPicPr>
        <p:blipFill>
          <a:blip r:embed="rId3"/>
          <a:stretch>
            <a:fillRect/>
          </a:stretch>
        </p:blipFill>
        <p:spPr>
          <a:xfrm>
            <a:off x="7255824" y="3950675"/>
            <a:ext cx="2857500" cy="1600200"/>
          </a:xfrm>
          <a:prstGeom prst="rect">
            <a:avLst/>
          </a:prstGeom>
          <a:effectLst>
            <a:softEdge rad="63500"/>
          </a:effectLst>
        </p:spPr>
      </p:pic>
      <p:sp>
        <p:nvSpPr>
          <p:cNvPr id="9" name="TextBox 8"/>
          <p:cNvSpPr txBox="1"/>
          <p:nvPr/>
        </p:nvSpPr>
        <p:spPr>
          <a:xfrm>
            <a:off x="9955479" y="5249647"/>
            <a:ext cx="1571994" cy="369332"/>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IHG, 2023c)</a:t>
            </a:r>
            <a:endParaRPr lang="en-US"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6569681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1487828" y="758609"/>
            <a:ext cx="6710241" cy="1046440"/>
          </a:xfrm>
          <a:prstGeom prst="rect">
            <a:avLst/>
          </a:prstGeom>
          <a:noFill/>
        </p:spPr>
        <p:txBody>
          <a:bodyPr wrap="square" rtlCol="0">
            <a:spAutoFit/>
          </a:bodyPr>
          <a:lstStyle/>
          <a:p>
            <a:pPr lvl="0" algn="ctr"/>
            <a:r>
              <a:rPr lang="en-US" sz="4400" b="1" dirty="0">
                <a:solidFill>
                  <a:schemeClr val="accent2"/>
                </a:solidFill>
                <a:latin typeface="Times New Roman" panose="02020603050405020304" pitchFamily="18" charset="0"/>
                <a:cs typeface="Times New Roman" panose="02020603050405020304" pitchFamily="18" charset="0"/>
              </a:rPr>
              <a:t>Importance of Hospitality</a:t>
            </a:r>
          </a:p>
          <a:p>
            <a:endParaRPr lang="en-US" dirty="0"/>
          </a:p>
        </p:txBody>
      </p:sp>
      <p:sp>
        <p:nvSpPr>
          <p:cNvPr id="5" name="Rectangle 4"/>
          <p:cNvSpPr/>
          <p:nvPr/>
        </p:nvSpPr>
        <p:spPr>
          <a:xfrm>
            <a:off x="665018" y="1805049"/>
            <a:ext cx="11127179" cy="4263242"/>
          </a:xfrm>
          <a:prstGeom prst="rect">
            <a:avLst/>
          </a:prstGeom>
          <a:solidFill>
            <a:schemeClr val="bg1"/>
          </a:solidFill>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a:latin typeface="Times New Roman" panose="02020603050405020304" pitchFamily="18" charset="0"/>
                <a:cs typeface="Times New Roman" panose="02020603050405020304" pitchFamily="18" charset="0"/>
              </a:rPr>
              <a:t>(IHG, 2023c)</a:t>
            </a:r>
          </a:p>
        </p:txBody>
      </p:sp>
      <p:sp>
        <p:nvSpPr>
          <p:cNvPr id="6" name="TextBox 5"/>
          <p:cNvSpPr txBox="1"/>
          <p:nvPr/>
        </p:nvSpPr>
        <p:spPr>
          <a:xfrm>
            <a:off x="1045030" y="2719450"/>
            <a:ext cx="6210794" cy="2031325"/>
          </a:xfrm>
          <a:prstGeom prst="rect">
            <a:avLst/>
          </a:prstGeom>
          <a:noFill/>
        </p:spPr>
        <p:txBody>
          <a:bodyPr wrap="square" rtlCol="0">
            <a:spAutoFit/>
          </a:bodyPr>
          <a:lstStyle/>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It helps in developing good relations with customers and creates a sense of community. </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When customers have a good experience they recommend others and revisit.</a:t>
            </a:r>
          </a:p>
          <a:p>
            <a:pPr marL="285750" indent="-285750" algn="just">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Hospitality helps hotels to develop a good brand reputation and develop a positive brand image (</a:t>
            </a:r>
            <a:r>
              <a:rPr lang="en-US" dirty="0" err="1">
                <a:latin typeface="Times New Roman" panose="02020603050405020304" pitchFamily="18" charset="0"/>
                <a:cs typeface="Times New Roman" panose="02020603050405020304" pitchFamily="18" charset="0"/>
              </a:rPr>
              <a:t>Nobar</a:t>
            </a:r>
            <a:r>
              <a:rPr lang="en-US" dirty="0">
                <a:latin typeface="Times New Roman" panose="02020603050405020304" pitchFamily="18" charset="0"/>
                <a:cs typeface="Times New Roman" panose="02020603050405020304" pitchFamily="18" charset="0"/>
              </a:rPr>
              <a:t> and </a:t>
            </a:r>
            <a:r>
              <a:rPr lang="en-US" dirty="0" err="1">
                <a:latin typeface="Times New Roman" panose="02020603050405020304" pitchFamily="18" charset="0"/>
                <a:cs typeface="Times New Roman" panose="02020603050405020304" pitchFamily="18" charset="0"/>
              </a:rPr>
              <a:t>Rostamzadeh</a:t>
            </a:r>
            <a:r>
              <a:rPr lang="en-US" dirty="0">
                <a:latin typeface="Times New Roman" panose="02020603050405020304" pitchFamily="18" charset="0"/>
                <a:cs typeface="Times New Roman" panose="02020603050405020304" pitchFamily="18" charset="0"/>
              </a:rPr>
              <a:t>, 2018).</a:t>
            </a:r>
          </a:p>
        </p:txBody>
      </p:sp>
      <p:pic>
        <p:nvPicPr>
          <p:cNvPr id="2" name="Picture 1"/>
          <p:cNvPicPr>
            <a:picLocks noChangeAspect="1"/>
          </p:cNvPicPr>
          <p:nvPr/>
        </p:nvPicPr>
        <p:blipFill>
          <a:blip r:embed="rId2"/>
          <a:stretch>
            <a:fillRect/>
          </a:stretch>
        </p:blipFill>
        <p:spPr>
          <a:xfrm>
            <a:off x="7454425" y="2985655"/>
            <a:ext cx="4003312" cy="1645722"/>
          </a:xfrm>
          <a:prstGeom prst="rect">
            <a:avLst/>
          </a:prstGeom>
          <a:effectLst>
            <a:softEdge rad="127000"/>
          </a:effectLst>
        </p:spPr>
      </p:pic>
      <p:sp>
        <p:nvSpPr>
          <p:cNvPr id="7" name="TextBox 6"/>
          <p:cNvSpPr txBox="1"/>
          <p:nvPr/>
        </p:nvSpPr>
        <p:spPr>
          <a:xfrm>
            <a:off x="8633361" y="4711326"/>
            <a:ext cx="2517569" cy="646331"/>
          </a:xfrm>
          <a:prstGeom prst="rect">
            <a:avLst/>
          </a:prstGeom>
          <a:noFill/>
        </p:spPr>
        <p:txBody>
          <a:bodyPr wrap="square" rtlCol="0">
            <a:spAutoFit/>
          </a:bodyPr>
          <a:lstStyle/>
          <a:p>
            <a:r>
              <a:rPr lang="en-US" dirty="0">
                <a:latin typeface="Times New Roman" panose="02020603050405020304" pitchFamily="18" charset="0"/>
                <a:cs typeface="Times New Roman" panose="02020603050405020304" pitchFamily="18" charset="0"/>
              </a:rPr>
              <a:t>(</a:t>
            </a:r>
            <a:r>
              <a:rPr lang="en-GB" dirty="0">
                <a:latin typeface="Times New Roman" panose="02020603050405020304" pitchFamily="18" charset="0"/>
                <a:cs typeface="Times New Roman" panose="02020603050405020304" pitchFamily="18" charset="0"/>
              </a:rPr>
              <a:t>IHG, 2023c)</a:t>
            </a:r>
            <a:endParaRPr lang="en-US" dirty="0">
              <a:latin typeface="Times New Roman" panose="02020603050405020304" pitchFamily="18" charset="0"/>
              <a:cs typeface="Times New Roman" panose="02020603050405020304" pitchFamily="18" charset="0"/>
            </a:endParaRPr>
          </a:p>
          <a:p>
            <a:endParaRPr lang="en-US" dirty="0"/>
          </a:p>
        </p:txBody>
      </p:sp>
    </p:spTree>
    <p:extLst>
      <p:ext uri="{BB962C8B-B14F-4D97-AF65-F5344CB8AC3E}">
        <p14:creationId xmlns:p14="http://schemas.microsoft.com/office/powerpoint/2010/main" val="16380822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439099" y="539952"/>
            <a:ext cx="8110846" cy="1723549"/>
          </a:xfrm>
          <a:prstGeom prst="rect">
            <a:avLst/>
          </a:prstGeom>
          <a:noFill/>
        </p:spPr>
        <p:txBody>
          <a:bodyPr wrap="square" rtlCol="0">
            <a:spAutoFit/>
          </a:bodyPr>
          <a:lstStyle/>
          <a:p>
            <a:pPr marL="0" lvl="1" algn="ctr"/>
            <a:r>
              <a:rPr lang="en-GB" sz="4400" b="1" dirty="0">
                <a:solidFill>
                  <a:schemeClr val="accent2"/>
                </a:solidFill>
                <a:latin typeface="Times New Roman" panose="02020603050405020304" pitchFamily="18" charset="0"/>
                <a:cs typeface="Times New Roman" panose="02020603050405020304" pitchFamily="18" charset="0"/>
              </a:rPr>
              <a:t>How do hotels meet/exceed guest Expectations?</a:t>
            </a:r>
            <a:endParaRPr lang="en-US" sz="4400" b="1" dirty="0">
              <a:solidFill>
                <a:schemeClr val="accent2"/>
              </a:solidFill>
              <a:latin typeface="Times New Roman" panose="02020603050405020304" pitchFamily="18" charset="0"/>
              <a:cs typeface="Times New Roman" panose="02020603050405020304" pitchFamily="18" charset="0"/>
            </a:endParaRPr>
          </a:p>
          <a:p>
            <a:endParaRPr lang="en-US" dirty="0"/>
          </a:p>
        </p:txBody>
      </p:sp>
      <p:sp>
        <p:nvSpPr>
          <p:cNvPr id="7" name="Rectangle 6"/>
          <p:cNvSpPr/>
          <p:nvPr/>
        </p:nvSpPr>
        <p:spPr>
          <a:xfrm>
            <a:off x="748146" y="2018805"/>
            <a:ext cx="9915896" cy="3990109"/>
          </a:xfrm>
          <a:prstGeom prst="rect">
            <a:avLst/>
          </a:prstGeom>
          <a:solidFill>
            <a:schemeClr val="bg1"/>
          </a:solidFill>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1092530" y="2410691"/>
            <a:ext cx="6448301" cy="2862322"/>
          </a:xfrm>
          <a:prstGeom prst="rect">
            <a:avLst/>
          </a:prstGeom>
          <a:noFill/>
        </p:spPr>
        <p:txBody>
          <a:bodyPr wrap="square" rtlCol="0">
            <a:spAutoFit/>
          </a:bodyPr>
          <a:lstStyle/>
          <a:p>
            <a:pPr marL="285750" lvl="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Hotels should understand the target market to develop their services and amenities to meet customer expectations</a:t>
            </a:r>
            <a:endParaRPr lang="en-US"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hotels can exceed customer expectations by providing personalized care. </a:t>
            </a:r>
          </a:p>
          <a:p>
            <a:pPr marL="285750" lvl="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Hotels should develop welcoming and warm environments so that customers feel valued</a:t>
            </a:r>
            <a:endParaRPr lang="en-US" dirty="0">
              <a:latin typeface="Times New Roman" panose="02020603050405020304" pitchFamily="18" charset="0"/>
              <a:cs typeface="Times New Roman" panose="02020603050405020304" pitchFamily="18" charset="0"/>
            </a:endParaRPr>
          </a:p>
          <a:p>
            <a:pPr marL="285750" lvl="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Hotels should identify customer needs before they arise. </a:t>
            </a:r>
          </a:p>
          <a:p>
            <a:pPr marL="285750" lvl="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Hotels can predict customers' needs by </a:t>
            </a:r>
            <a:r>
              <a:rPr lang="en-GB" dirty="0" err="1">
                <a:latin typeface="Times New Roman" panose="02020603050405020304" pitchFamily="18" charset="0"/>
                <a:cs typeface="Times New Roman" panose="02020603050405020304" pitchFamily="18" charset="0"/>
              </a:rPr>
              <a:t>analyzing</a:t>
            </a:r>
            <a:r>
              <a:rPr lang="en-GB" dirty="0">
                <a:latin typeface="Times New Roman" panose="02020603050405020304" pitchFamily="18" charset="0"/>
                <a:cs typeface="Times New Roman" panose="02020603050405020304" pitchFamily="18" charset="0"/>
              </a:rPr>
              <a:t> data and patterns to identify guests' requirements (</a:t>
            </a:r>
            <a:r>
              <a:rPr lang="en-GB" dirty="0" err="1">
                <a:latin typeface="Times New Roman" panose="02020603050405020304" pitchFamily="18" charset="0"/>
                <a:cs typeface="Times New Roman" panose="02020603050405020304" pitchFamily="18" charset="0"/>
              </a:rPr>
              <a:t>Ionel</a:t>
            </a:r>
            <a:r>
              <a:rPr lang="en-GB" dirty="0">
                <a:latin typeface="Times New Roman" panose="02020603050405020304" pitchFamily="18" charset="0"/>
                <a:cs typeface="Times New Roman" panose="02020603050405020304" pitchFamily="18" charset="0"/>
              </a:rPr>
              <a:t>, 2016). </a:t>
            </a:r>
            <a:endParaRPr lang="en-US" dirty="0">
              <a:latin typeface="Times New Roman" panose="02020603050405020304" pitchFamily="18" charset="0"/>
              <a:cs typeface="Times New Roman" panose="02020603050405020304" pitchFamily="18" charset="0"/>
            </a:endParaRPr>
          </a:p>
          <a:p>
            <a:endParaRPr lang="en-US" dirty="0"/>
          </a:p>
        </p:txBody>
      </p:sp>
      <p:pic>
        <p:nvPicPr>
          <p:cNvPr id="9" name="Picture 8"/>
          <p:cNvPicPr>
            <a:picLocks noChangeAspect="1"/>
          </p:cNvPicPr>
          <p:nvPr/>
        </p:nvPicPr>
        <p:blipFill>
          <a:blip r:embed="rId2"/>
          <a:stretch>
            <a:fillRect/>
          </a:stretch>
        </p:blipFill>
        <p:spPr>
          <a:xfrm>
            <a:off x="7885214" y="2241652"/>
            <a:ext cx="2418361" cy="1600200"/>
          </a:xfrm>
          <a:prstGeom prst="rect">
            <a:avLst/>
          </a:prstGeom>
          <a:effectLst>
            <a:softEdge rad="127000"/>
          </a:effectLst>
        </p:spPr>
      </p:pic>
      <p:pic>
        <p:nvPicPr>
          <p:cNvPr id="10" name="Picture 9"/>
          <p:cNvPicPr>
            <a:picLocks noChangeAspect="1"/>
          </p:cNvPicPr>
          <p:nvPr/>
        </p:nvPicPr>
        <p:blipFill>
          <a:blip r:embed="rId3"/>
          <a:stretch>
            <a:fillRect/>
          </a:stretch>
        </p:blipFill>
        <p:spPr>
          <a:xfrm>
            <a:off x="7080813" y="4064699"/>
            <a:ext cx="2692580" cy="1265581"/>
          </a:xfrm>
          <a:prstGeom prst="rect">
            <a:avLst/>
          </a:prstGeom>
          <a:effectLst>
            <a:softEdge rad="127000"/>
          </a:effectLst>
        </p:spPr>
      </p:pic>
    </p:spTree>
    <p:extLst>
      <p:ext uri="{BB962C8B-B14F-4D97-AF65-F5344CB8AC3E}">
        <p14:creationId xmlns:p14="http://schemas.microsoft.com/office/powerpoint/2010/main" val="38795755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extBox 5"/>
          <p:cNvSpPr txBox="1"/>
          <p:nvPr/>
        </p:nvSpPr>
        <p:spPr>
          <a:xfrm>
            <a:off x="1697058" y="416438"/>
            <a:ext cx="8110846" cy="1723549"/>
          </a:xfrm>
          <a:prstGeom prst="rect">
            <a:avLst/>
          </a:prstGeom>
          <a:noFill/>
        </p:spPr>
        <p:txBody>
          <a:bodyPr wrap="square" rtlCol="0">
            <a:spAutoFit/>
          </a:bodyPr>
          <a:lstStyle/>
          <a:p>
            <a:pPr marL="0" lvl="1" algn="ctr"/>
            <a:r>
              <a:rPr lang="en-GB" sz="4400" b="1" dirty="0">
                <a:solidFill>
                  <a:schemeClr val="accent2"/>
                </a:solidFill>
                <a:latin typeface="Times New Roman" panose="02020603050405020304" pitchFamily="18" charset="0"/>
                <a:cs typeface="Times New Roman" panose="02020603050405020304" pitchFamily="18" charset="0"/>
              </a:rPr>
              <a:t>How do hotels meet/exceed guest Expectations?</a:t>
            </a:r>
            <a:endParaRPr lang="en-US" sz="4400" b="1" dirty="0">
              <a:solidFill>
                <a:schemeClr val="accent2"/>
              </a:solidFill>
              <a:latin typeface="Times New Roman" panose="02020603050405020304" pitchFamily="18" charset="0"/>
              <a:cs typeface="Times New Roman" panose="02020603050405020304" pitchFamily="18" charset="0"/>
            </a:endParaRPr>
          </a:p>
          <a:p>
            <a:endParaRPr lang="en-US" dirty="0"/>
          </a:p>
        </p:txBody>
      </p:sp>
      <p:sp>
        <p:nvSpPr>
          <p:cNvPr id="7" name="Rectangle 6"/>
          <p:cNvSpPr/>
          <p:nvPr/>
        </p:nvSpPr>
        <p:spPr>
          <a:xfrm>
            <a:off x="985652" y="1805050"/>
            <a:ext cx="10319658" cy="3990109"/>
          </a:xfrm>
          <a:prstGeom prst="rect">
            <a:avLst/>
          </a:prstGeom>
          <a:solidFill>
            <a:schemeClr val="bg1"/>
          </a:solidFill>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 name="TextBox 7"/>
          <p:cNvSpPr txBox="1"/>
          <p:nvPr/>
        </p:nvSpPr>
        <p:spPr>
          <a:xfrm>
            <a:off x="1092530" y="2410691"/>
            <a:ext cx="6020789" cy="2585323"/>
          </a:xfrm>
          <a:prstGeom prst="rect">
            <a:avLst/>
          </a:prstGeom>
          <a:noFill/>
        </p:spPr>
        <p:txBody>
          <a:bodyPr wrap="square" rtlCol="0">
            <a:spAutoFit/>
          </a:bodyPr>
          <a:lstStyle/>
          <a:p>
            <a:pPr marL="285750" lvl="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Hotel staff plays a key role in enhancing customer expectations.</a:t>
            </a:r>
          </a:p>
          <a:p>
            <a:pPr marL="285750" lvl="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 Hotels should arrange training programs so that employees can develop service quality characteristics. </a:t>
            </a:r>
            <a:endParaRPr lang="en-US" dirty="0">
              <a:latin typeface="Times New Roman" panose="02020603050405020304" pitchFamily="18" charset="0"/>
              <a:cs typeface="Times New Roman" panose="02020603050405020304" pitchFamily="18" charset="0"/>
            </a:endParaRPr>
          </a:p>
          <a:p>
            <a:pPr marL="285750" lvl="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Hotels should seek for customer feedback to exceed customer service. </a:t>
            </a:r>
          </a:p>
          <a:p>
            <a:pPr marL="285750" lvl="0" indent="-285750" algn="just">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feedback can be taken from customers and changes according to their recommendations (</a:t>
            </a:r>
            <a:r>
              <a:rPr lang="en-GB" dirty="0" err="1">
                <a:latin typeface="Times New Roman" panose="02020603050405020304" pitchFamily="18" charset="0"/>
                <a:cs typeface="Times New Roman" panose="02020603050405020304" pitchFamily="18" charset="0"/>
              </a:rPr>
              <a:t>Ionel</a:t>
            </a:r>
            <a:r>
              <a:rPr lang="en-GB" dirty="0">
                <a:latin typeface="Times New Roman" panose="02020603050405020304" pitchFamily="18" charset="0"/>
                <a:cs typeface="Times New Roman" panose="02020603050405020304" pitchFamily="18" charset="0"/>
              </a:rPr>
              <a:t>, 2016). </a:t>
            </a:r>
            <a:endParaRPr lang="en-US" dirty="0">
              <a:latin typeface="Times New Roman" panose="02020603050405020304" pitchFamily="18" charset="0"/>
              <a:cs typeface="Times New Roman" panose="02020603050405020304" pitchFamily="18" charset="0"/>
            </a:endParaRPr>
          </a:p>
          <a:p>
            <a:endParaRPr lang="en-US" dirty="0"/>
          </a:p>
        </p:txBody>
      </p:sp>
      <p:pic>
        <p:nvPicPr>
          <p:cNvPr id="2" name="Picture 1"/>
          <p:cNvPicPr>
            <a:picLocks noChangeAspect="1"/>
          </p:cNvPicPr>
          <p:nvPr/>
        </p:nvPicPr>
        <p:blipFill>
          <a:blip r:embed="rId2"/>
          <a:stretch>
            <a:fillRect/>
          </a:stretch>
        </p:blipFill>
        <p:spPr>
          <a:xfrm>
            <a:off x="8324045" y="2139987"/>
            <a:ext cx="2462151" cy="1282535"/>
          </a:xfrm>
          <a:prstGeom prst="rect">
            <a:avLst/>
          </a:prstGeom>
          <a:effectLst>
            <a:softEdge rad="127000"/>
          </a:effectLst>
        </p:spPr>
      </p:pic>
      <p:pic>
        <p:nvPicPr>
          <p:cNvPr id="9" name="Picture 8"/>
          <p:cNvPicPr>
            <a:picLocks noChangeAspect="1"/>
          </p:cNvPicPr>
          <p:nvPr/>
        </p:nvPicPr>
        <p:blipFill>
          <a:blip r:embed="rId3"/>
          <a:stretch>
            <a:fillRect/>
          </a:stretch>
        </p:blipFill>
        <p:spPr>
          <a:xfrm>
            <a:off x="7220197" y="3519951"/>
            <a:ext cx="2587707" cy="1844197"/>
          </a:xfrm>
          <a:prstGeom prst="rect">
            <a:avLst/>
          </a:prstGeom>
          <a:effectLst>
            <a:softEdge rad="127000"/>
          </a:effectLst>
        </p:spPr>
      </p:pic>
      <p:sp>
        <p:nvSpPr>
          <p:cNvPr id="10" name="TextBox 9"/>
          <p:cNvSpPr txBox="1"/>
          <p:nvPr/>
        </p:nvSpPr>
        <p:spPr>
          <a:xfrm>
            <a:off x="9399877" y="5137423"/>
            <a:ext cx="1769424" cy="369332"/>
          </a:xfrm>
          <a:prstGeom prst="rect">
            <a:avLst/>
          </a:prstGeom>
          <a:noFill/>
        </p:spPr>
        <p:txBody>
          <a:bodyPr wrap="square" rtlCol="0">
            <a:spAutoFit/>
          </a:bodyPr>
          <a:lstStyle/>
          <a:p>
            <a:r>
              <a:rPr lang="en-US" dirty="0"/>
              <a:t>(</a:t>
            </a:r>
            <a:r>
              <a:rPr lang="en-US" dirty="0" err="1"/>
              <a:t>Statista</a:t>
            </a:r>
            <a:r>
              <a:rPr lang="en-US" dirty="0"/>
              <a:t>. 2023)</a:t>
            </a:r>
          </a:p>
        </p:txBody>
      </p:sp>
    </p:spTree>
    <p:extLst>
      <p:ext uri="{BB962C8B-B14F-4D97-AF65-F5344CB8AC3E}">
        <p14:creationId xmlns:p14="http://schemas.microsoft.com/office/powerpoint/2010/main" val="12711898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1793174" y="1686295"/>
            <a:ext cx="9179626" cy="4429496"/>
          </a:xfrm>
          <a:prstGeom prst="rect">
            <a:avLst/>
          </a:prstGeom>
          <a:solidFill>
            <a:schemeClr val="bg1"/>
          </a:solidFill>
          <a:effectLst>
            <a:softEdge rad="127000"/>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5" name="TextBox 4"/>
          <p:cNvSpPr txBox="1"/>
          <p:nvPr/>
        </p:nvSpPr>
        <p:spPr>
          <a:xfrm>
            <a:off x="2107870" y="2885380"/>
            <a:ext cx="8550234" cy="2031325"/>
          </a:xfrm>
          <a:prstGeom prst="rect">
            <a:avLst/>
          </a:prstGeom>
          <a:noFill/>
        </p:spPr>
        <p:txBody>
          <a:bodyPr wrap="square" rtlCol="0">
            <a:spAutoFit/>
          </a:bodyPr>
          <a:lstStyle/>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IHG Hotels and Resort is a hotel group that offers services for everyone</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The diverse and global extension aims to broaden customer choices and invite them to save and enjoy.</a:t>
            </a:r>
          </a:p>
          <a:p>
            <a:pPr marL="285750" indent="-285750">
              <a:buFont typeface="Arial" panose="020B0604020202020204" pitchFamily="34" charset="0"/>
              <a:buChar char="•"/>
            </a:pPr>
            <a:r>
              <a:rPr lang="en-GB" dirty="0">
                <a:latin typeface="Times New Roman" panose="02020603050405020304" pitchFamily="18" charset="0"/>
                <a:cs typeface="Times New Roman" panose="02020603050405020304" pitchFamily="18" charset="0"/>
              </a:rPr>
              <a:t>Families, tourists, business </a:t>
            </a:r>
            <a:r>
              <a:rPr lang="en-GB" dirty="0" err="1">
                <a:latin typeface="Times New Roman" panose="02020603050405020304" pitchFamily="18" charset="0"/>
                <a:cs typeface="Times New Roman" panose="02020603050405020304" pitchFamily="18" charset="0"/>
              </a:rPr>
              <a:t>travelers</a:t>
            </a:r>
            <a:r>
              <a:rPr lang="en-GB" dirty="0">
                <a:latin typeface="Times New Roman" panose="02020603050405020304" pitchFamily="18" charset="0"/>
                <a:cs typeface="Times New Roman" panose="02020603050405020304" pitchFamily="18" charset="0"/>
              </a:rPr>
              <a:t>, and specials are major consumers of the hotel as the hotel provides the best services in these departments</a:t>
            </a:r>
          </a:p>
          <a:p>
            <a:pPr marL="285750" indent="-285750">
              <a:buFont typeface="Arial" panose="020B0604020202020204" pitchFamily="34" charset="0"/>
              <a:buChar char="•"/>
            </a:pPr>
            <a:r>
              <a:rPr lang="en-US" dirty="0">
                <a:latin typeface="Times New Roman" panose="02020603050405020304" pitchFamily="18" charset="0"/>
                <a:cs typeface="Times New Roman" panose="02020603050405020304" pitchFamily="18" charset="0"/>
              </a:rPr>
              <a:t>The quality services also include fulfilling special requests of the customers if possible and promoting hotel amenities</a:t>
            </a:r>
          </a:p>
        </p:txBody>
      </p:sp>
      <p:sp>
        <p:nvSpPr>
          <p:cNvPr id="6" name="TextBox 5"/>
          <p:cNvSpPr txBox="1"/>
          <p:nvPr/>
        </p:nvSpPr>
        <p:spPr>
          <a:xfrm>
            <a:off x="1219200" y="651741"/>
            <a:ext cx="5818909" cy="1200329"/>
          </a:xfrm>
          <a:prstGeom prst="rect">
            <a:avLst/>
          </a:prstGeom>
          <a:noFill/>
        </p:spPr>
        <p:txBody>
          <a:bodyPr wrap="square" rtlCol="0">
            <a:spAutoFit/>
          </a:bodyPr>
          <a:lstStyle/>
          <a:p>
            <a:pPr algn="ctr"/>
            <a:r>
              <a:rPr lang="en-US" sz="4400" b="1" dirty="0">
                <a:solidFill>
                  <a:schemeClr val="accent2"/>
                </a:solidFill>
                <a:latin typeface="Times New Roman" panose="02020603050405020304" pitchFamily="18" charset="0"/>
                <a:cs typeface="Times New Roman" panose="02020603050405020304" pitchFamily="18" charset="0"/>
              </a:rPr>
              <a:t>Conclusion</a:t>
            </a:r>
          </a:p>
          <a:p>
            <a:pPr algn="ctr"/>
            <a:endParaRPr lang="en-US" sz="2800" b="1"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800774176"/>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08758" y="178130"/>
            <a:ext cx="4163734" cy="523220"/>
          </a:xfrm>
          <a:prstGeom prst="rect">
            <a:avLst/>
          </a:prstGeom>
          <a:noFill/>
        </p:spPr>
        <p:txBody>
          <a:bodyPr wrap="square" rtlCol="0">
            <a:spAutoFit/>
          </a:bodyPr>
          <a:lstStyle/>
          <a:p>
            <a:pPr algn="ctr"/>
            <a:r>
              <a:rPr lang="en-US" sz="2800" b="1" dirty="0">
                <a:solidFill>
                  <a:schemeClr val="accent2"/>
                </a:solidFill>
                <a:latin typeface="Times New Roman" panose="02020603050405020304" pitchFamily="18" charset="0"/>
                <a:cs typeface="Times New Roman" panose="02020603050405020304" pitchFamily="18" charset="0"/>
              </a:rPr>
              <a:t>References</a:t>
            </a:r>
            <a:r>
              <a:rPr lang="en-US" sz="2800" dirty="0">
                <a:latin typeface="Times New Roman" panose="02020603050405020304" pitchFamily="18" charset="0"/>
                <a:cs typeface="Times New Roman" panose="02020603050405020304" pitchFamily="18" charset="0"/>
              </a:rPr>
              <a:t> </a:t>
            </a:r>
          </a:p>
        </p:txBody>
      </p:sp>
      <p:sp>
        <p:nvSpPr>
          <p:cNvPr id="3" name="TextBox 2"/>
          <p:cNvSpPr txBox="1"/>
          <p:nvPr/>
        </p:nvSpPr>
        <p:spPr>
          <a:xfrm>
            <a:off x="308758" y="701350"/>
            <a:ext cx="11198431" cy="7232749"/>
          </a:xfrm>
          <a:prstGeom prst="rect">
            <a:avLst/>
          </a:prstGeom>
          <a:noFill/>
        </p:spPr>
        <p:txBody>
          <a:bodyPr wrap="square" rtlCol="0">
            <a:spAutoFit/>
          </a:bodyPr>
          <a:lstStyle/>
          <a:p>
            <a:pPr algn="just"/>
            <a:r>
              <a:rPr lang="en-US" sz="1600" dirty="0">
                <a:latin typeface="Times New Roman" panose="02020603050405020304" pitchFamily="18" charset="0"/>
                <a:cs typeface="Times New Roman" panose="02020603050405020304" pitchFamily="18" charset="0"/>
              </a:rPr>
              <a:t>DA, L.H., 2018. Customer Service 101: An Introduction for Medical Practice Employees. </a:t>
            </a:r>
            <a:r>
              <a:rPr lang="en-US" sz="1600" i="1" dirty="0">
                <a:latin typeface="Times New Roman" panose="02020603050405020304" pitchFamily="18" charset="0"/>
                <a:cs typeface="Times New Roman" panose="02020603050405020304" pitchFamily="18" charset="0"/>
              </a:rPr>
              <a:t>The Journal of Medical Practice Management: MPM</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34</a:t>
            </a:r>
            <a:r>
              <a:rPr lang="en-US" sz="1600" dirty="0">
                <a:latin typeface="Times New Roman" panose="02020603050405020304" pitchFamily="18" charset="0"/>
                <a:cs typeface="Times New Roman" panose="02020603050405020304" pitchFamily="18" charset="0"/>
              </a:rPr>
              <a:t>(3), pp.156-160.</a:t>
            </a:r>
          </a:p>
          <a:p>
            <a:pPr algn="just"/>
            <a:r>
              <a:rPr lang="en-US" sz="1600" dirty="0">
                <a:latin typeface="Times New Roman" panose="02020603050405020304" pitchFamily="18" charset="0"/>
                <a:cs typeface="Times New Roman" panose="02020603050405020304" pitchFamily="18" charset="0"/>
              </a:rPr>
              <a:t> IHG 2023. </a:t>
            </a:r>
            <a:r>
              <a:rPr lang="en-US" sz="1600" i="1" dirty="0">
                <a:latin typeface="Times New Roman" panose="02020603050405020304" pitchFamily="18" charset="0"/>
                <a:cs typeface="Times New Roman" panose="02020603050405020304" pitchFamily="18" charset="0"/>
              </a:rPr>
              <a:t>About InterContinental Hotels Group Brands</a:t>
            </a:r>
            <a:r>
              <a:rPr lang="en-US" sz="1600" dirty="0">
                <a:latin typeface="Times New Roman" panose="02020603050405020304" pitchFamily="18" charset="0"/>
                <a:cs typeface="Times New Roman" panose="02020603050405020304" pitchFamily="18" charset="0"/>
              </a:rPr>
              <a:t>. [online] IHG. Available at: </a:t>
            </a:r>
            <a:r>
              <a:rPr lang="en-US" sz="1600" u="sng" dirty="0">
                <a:latin typeface="Times New Roman" panose="02020603050405020304" pitchFamily="18" charset="0"/>
                <a:cs typeface="Times New Roman" panose="02020603050405020304" pitchFamily="18" charset="0"/>
                <a:hlinkClick r:id="rId2"/>
              </a:rPr>
              <a:t>https://www.ihg.com/content/us/en/about/brands</a:t>
            </a:r>
            <a:r>
              <a:rPr lang="en-US" sz="1600" dirty="0">
                <a:latin typeface="Times New Roman" panose="02020603050405020304" pitchFamily="18" charset="0"/>
                <a:cs typeface="Times New Roman" panose="02020603050405020304" pitchFamily="18" charset="0"/>
              </a:rPr>
              <a:t>.</a:t>
            </a:r>
          </a:p>
          <a:p>
            <a:pPr algn="just"/>
            <a:r>
              <a:rPr lang="en-US" sz="1600" dirty="0">
                <a:latin typeface="Times New Roman" panose="02020603050405020304" pitchFamily="18" charset="0"/>
                <a:cs typeface="Times New Roman" panose="02020603050405020304" pitchFamily="18" charset="0"/>
              </a:rPr>
              <a:t>IHG 2023. </a:t>
            </a:r>
            <a:r>
              <a:rPr lang="en-US" sz="1600" i="1" dirty="0">
                <a:latin typeface="Times New Roman" panose="02020603050405020304" pitchFamily="18" charset="0"/>
                <a:cs typeface="Times New Roman" panose="02020603050405020304" pitchFamily="18" charset="0"/>
              </a:rPr>
              <a:t>About InterContinental Hotels Group Brands</a:t>
            </a:r>
            <a:r>
              <a:rPr lang="en-US" sz="1600" dirty="0">
                <a:latin typeface="Times New Roman" panose="02020603050405020304" pitchFamily="18" charset="0"/>
                <a:cs typeface="Times New Roman" panose="02020603050405020304" pitchFamily="18" charset="0"/>
              </a:rPr>
              <a:t>. guest service.  [online] IHG. Available at: </a:t>
            </a:r>
            <a:r>
              <a:rPr lang="en-US" sz="1600" u="sng" dirty="0">
                <a:latin typeface="Times New Roman" panose="02020603050405020304" pitchFamily="18" charset="0"/>
                <a:cs typeface="Times New Roman" panose="02020603050405020304" pitchFamily="18" charset="0"/>
                <a:hlinkClick r:id="rId2"/>
              </a:rPr>
              <a:t>https://www.ihg.com/content/us/en/about/brands</a:t>
            </a:r>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IHG 2023. </a:t>
            </a:r>
            <a:r>
              <a:rPr lang="en-US" sz="1600" i="1" dirty="0">
                <a:latin typeface="Times New Roman" panose="02020603050405020304" pitchFamily="18" charset="0"/>
                <a:cs typeface="Times New Roman" panose="02020603050405020304" pitchFamily="18" charset="0"/>
              </a:rPr>
              <a:t>About InterContinental Hotels Group Brands</a:t>
            </a:r>
            <a:r>
              <a:rPr lang="en-US" sz="1600" dirty="0">
                <a:latin typeface="Times New Roman" panose="02020603050405020304" pitchFamily="18" charset="0"/>
                <a:cs typeface="Times New Roman" panose="02020603050405020304" pitchFamily="18" charset="0"/>
              </a:rPr>
              <a:t>. guest service.  [online] IHG. Available at: https://www.ihg.com/intercontinental/hotels/us/en/portsmouth/dompr/hoteldetail</a:t>
            </a:r>
          </a:p>
          <a:p>
            <a:pPr algn="just"/>
            <a:r>
              <a:rPr lang="en-US" sz="1600" dirty="0">
                <a:latin typeface="Times New Roman" panose="02020603050405020304" pitchFamily="18" charset="0"/>
                <a:cs typeface="Times New Roman" panose="02020603050405020304" pitchFamily="18" charset="0"/>
              </a:rPr>
              <a:t>IHG 2023. </a:t>
            </a:r>
            <a:r>
              <a:rPr lang="en-US" sz="1600" i="1" dirty="0">
                <a:latin typeface="Times New Roman" panose="02020603050405020304" pitchFamily="18" charset="0"/>
                <a:cs typeface="Times New Roman" panose="02020603050405020304" pitchFamily="18" charset="0"/>
              </a:rPr>
              <a:t>About InterContinental Hotels Group Brands</a:t>
            </a:r>
            <a:r>
              <a:rPr lang="en-US" sz="1600" dirty="0">
                <a:latin typeface="Times New Roman" panose="02020603050405020304" pitchFamily="18" charset="0"/>
                <a:cs typeface="Times New Roman" panose="02020603050405020304" pitchFamily="18" charset="0"/>
              </a:rPr>
              <a:t>. Meetings and events.  [online] IHG. Available at: </a:t>
            </a:r>
            <a:r>
              <a:rPr lang="en-US" sz="1600" u="sng" dirty="0">
                <a:latin typeface="Times New Roman" panose="02020603050405020304" pitchFamily="18" charset="0"/>
                <a:cs typeface="Times New Roman" panose="02020603050405020304" pitchFamily="18" charset="0"/>
                <a:hlinkClick r:id="rId2"/>
              </a:rPr>
              <a:t>https://www.ihg.com/content/us/en/about/brands</a:t>
            </a:r>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IHG 2023. </a:t>
            </a:r>
            <a:r>
              <a:rPr lang="en-US" sz="1600" i="1" dirty="0">
                <a:latin typeface="Times New Roman" panose="02020603050405020304" pitchFamily="18" charset="0"/>
                <a:cs typeface="Times New Roman" panose="02020603050405020304" pitchFamily="18" charset="0"/>
              </a:rPr>
              <a:t>About InterContinental Hotels Group Brands</a:t>
            </a:r>
            <a:r>
              <a:rPr lang="en-US" sz="1600" dirty="0">
                <a:latin typeface="Times New Roman" panose="02020603050405020304" pitchFamily="18" charset="0"/>
                <a:cs typeface="Times New Roman" panose="02020603050405020304" pitchFamily="18" charset="0"/>
              </a:rPr>
              <a:t>. Residence.  [online] IHG. Available at: </a:t>
            </a:r>
            <a:r>
              <a:rPr lang="en-US" sz="1600" u="sng" dirty="0">
                <a:latin typeface="Times New Roman" panose="02020603050405020304" pitchFamily="18" charset="0"/>
                <a:cs typeface="Times New Roman" panose="02020603050405020304" pitchFamily="18" charset="0"/>
                <a:hlinkClick r:id="rId2"/>
              </a:rPr>
              <a:t>https://www.ihg.com/content/us/en/about/brands</a:t>
            </a:r>
            <a:endParaRPr lang="en-US" sz="1600" dirty="0">
              <a:latin typeface="Times New Roman" panose="02020603050405020304" pitchFamily="18" charset="0"/>
              <a:cs typeface="Times New Roman" panose="02020603050405020304" pitchFamily="18" charset="0"/>
            </a:endParaRPr>
          </a:p>
          <a:p>
            <a:pPr algn="just"/>
            <a:r>
              <a:rPr lang="en-US" sz="1600" dirty="0">
                <a:latin typeface="Times New Roman" panose="02020603050405020304" pitchFamily="18" charset="0"/>
                <a:cs typeface="Times New Roman" panose="02020603050405020304" pitchFamily="18" charset="0"/>
              </a:rPr>
              <a:t>‌ </a:t>
            </a:r>
            <a:r>
              <a:rPr lang="en-US" sz="1600" dirty="0" err="1">
                <a:latin typeface="Times New Roman" panose="02020603050405020304" pitchFamily="18" charset="0"/>
                <a:cs typeface="Times New Roman" panose="02020603050405020304" pitchFamily="18" charset="0"/>
              </a:rPr>
              <a:t>Jasinskas</a:t>
            </a:r>
            <a:r>
              <a:rPr lang="en-US" sz="1600" dirty="0">
                <a:latin typeface="Times New Roman" panose="02020603050405020304" pitchFamily="18" charset="0"/>
                <a:cs typeface="Times New Roman" panose="02020603050405020304" pitchFamily="18" charset="0"/>
              </a:rPr>
              <a:t>, E., </a:t>
            </a:r>
            <a:r>
              <a:rPr lang="en-US" sz="1600" dirty="0" err="1">
                <a:latin typeface="Times New Roman" panose="02020603050405020304" pitchFamily="18" charset="0"/>
                <a:cs typeface="Times New Roman" panose="02020603050405020304" pitchFamily="18" charset="0"/>
              </a:rPr>
              <a:t>Streimikiene</a:t>
            </a:r>
            <a:r>
              <a:rPr lang="en-US" sz="1600" dirty="0">
                <a:latin typeface="Times New Roman" panose="02020603050405020304" pitchFamily="18" charset="0"/>
                <a:cs typeface="Times New Roman" panose="02020603050405020304" pitchFamily="18" charset="0"/>
              </a:rPr>
              <a:t>, D., </a:t>
            </a:r>
            <a:r>
              <a:rPr lang="en-US" sz="1600" dirty="0" err="1">
                <a:latin typeface="Times New Roman" panose="02020603050405020304" pitchFamily="18" charset="0"/>
                <a:cs typeface="Times New Roman" panose="02020603050405020304" pitchFamily="18" charset="0"/>
              </a:rPr>
              <a:t>Svagzdiene</a:t>
            </a:r>
            <a:r>
              <a:rPr lang="en-US" sz="1600" dirty="0">
                <a:latin typeface="Times New Roman" panose="02020603050405020304" pitchFamily="18" charset="0"/>
                <a:cs typeface="Times New Roman" panose="02020603050405020304" pitchFamily="18" charset="0"/>
              </a:rPr>
              <a:t>, B. and </a:t>
            </a:r>
            <a:r>
              <a:rPr lang="en-US" sz="1600" dirty="0" err="1">
                <a:latin typeface="Times New Roman" panose="02020603050405020304" pitchFamily="18" charset="0"/>
                <a:cs typeface="Times New Roman" panose="02020603050405020304" pitchFamily="18" charset="0"/>
              </a:rPr>
              <a:t>Simanavicius</a:t>
            </a:r>
            <a:r>
              <a:rPr lang="en-US" sz="1600" dirty="0">
                <a:latin typeface="Times New Roman" panose="02020603050405020304" pitchFamily="18" charset="0"/>
                <a:cs typeface="Times New Roman" panose="02020603050405020304" pitchFamily="18" charset="0"/>
              </a:rPr>
              <a:t>, A., 2016. Impact of hotel service quality on the loyalty of customers. </a:t>
            </a:r>
            <a:r>
              <a:rPr lang="en-US" sz="1600" i="1" dirty="0">
                <a:latin typeface="Times New Roman" panose="02020603050405020304" pitchFamily="18" charset="0"/>
                <a:cs typeface="Times New Roman" panose="02020603050405020304" pitchFamily="18" charset="0"/>
              </a:rPr>
              <a:t>Economic research-</a:t>
            </a:r>
            <a:r>
              <a:rPr lang="en-US" sz="1600" i="1" dirty="0" err="1">
                <a:latin typeface="Times New Roman" panose="02020603050405020304" pitchFamily="18" charset="0"/>
                <a:cs typeface="Times New Roman" panose="02020603050405020304" pitchFamily="18" charset="0"/>
              </a:rPr>
              <a:t>Ekonomska</a:t>
            </a:r>
            <a:r>
              <a:rPr lang="en-US" sz="1600" i="1" dirty="0">
                <a:latin typeface="Times New Roman" panose="02020603050405020304" pitchFamily="18" charset="0"/>
                <a:cs typeface="Times New Roman" panose="02020603050405020304" pitchFamily="18" charset="0"/>
              </a:rPr>
              <a:t> </a:t>
            </a:r>
            <a:r>
              <a:rPr lang="en-US" sz="1600" i="1" dirty="0" err="1">
                <a:latin typeface="Times New Roman" panose="02020603050405020304" pitchFamily="18" charset="0"/>
                <a:cs typeface="Times New Roman" panose="02020603050405020304" pitchFamily="18" charset="0"/>
              </a:rPr>
              <a:t>istraživanja</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29</a:t>
            </a:r>
            <a:r>
              <a:rPr lang="en-US" sz="1600" dirty="0">
                <a:latin typeface="Times New Roman" panose="02020603050405020304" pitchFamily="18" charset="0"/>
                <a:cs typeface="Times New Roman" panose="02020603050405020304" pitchFamily="18" charset="0"/>
              </a:rPr>
              <a:t>(1), pp.559-572.</a:t>
            </a:r>
          </a:p>
          <a:p>
            <a:pPr algn="just"/>
            <a:r>
              <a:rPr lang="en-US" sz="1600" dirty="0" err="1">
                <a:latin typeface="Times New Roman" panose="02020603050405020304" pitchFamily="18" charset="0"/>
                <a:cs typeface="Times New Roman" panose="02020603050405020304" pitchFamily="18" charset="0"/>
              </a:rPr>
              <a:t>Ionel</a:t>
            </a:r>
            <a:r>
              <a:rPr lang="en-US" sz="1600" dirty="0">
                <a:latin typeface="Times New Roman" panose="02020603050405020304" pitchFamily="18" charset="0"/>
                <a:cs typeface="Times New Roman" panose="02020603050405020304" pitchFamily="18" charset="0"/>
              </a:rPr>
              <a:t>, M., 2016. Hospitality industry. </a:t>
            </a:r>
            <a:r>
              <a:rPr lang="en-US" sz="1600" i="1" dirty="0" err="1">
                <a:latin typeface="Times New Roman" panose="02020603050405020304" pitchFamily="18" charset="0"/>
                <a:cs typeface="Times New Roman" panose="02020603050405020304" pitchFamily="18" charset="0"/>
              </a:rPr>
              <a:t>Ovidius</a:t>
            </a:r>
            <a:r>
              <a:rPr lang="en-US" sz="1600" i="1" dirty="0">
                <a:latin typeface="Times New Roman" panose="02020603050405020304" pitchFamily="18" charset="0"/>
                <a:cs typeface="Times New Roman" panose="02020603050405020304" pitchFamily="18" charset="0"/>
              </a:rPr>
              <a:t> University Annals: Economic Sciences Series</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a:t>
            </a:r>
            <a:r>
              <a:rPr lang="en-US" sz="1600" dirty="0">
                <a:latin typeface="Times New Roman" panose="02020603050405020304" pitchFamily="18" charset="0"/>
                <a:cs typeface="Times New Roman" panose="02020603050405020304" pitchFamily="18" charset="0"/>
              </a:rPr>
              <a:t>(1), pp.187-191.</a:t>
            </a:r>
          </a:p>
          <a:p>
            <a:pPr algn="just"/>
            <a:r>
              <a:rPr lang="en-US" sz="1600" dirty="0" err="1">
                <a:latin typeface="Times New Roman" panose="02020603050405020304" pitchFamily="18" charset="0"/>
                <a:cs typeface="Times New Roman" panose="02020603050405020304" pitchFamily="18" charset="0"/>
              </a:rPr>
              <a:t>Mmutle</a:t>
            </a:r>
            <a:r>
              <a:rPr lang="en-US" sz="1600" dirty="0">
                <a:latin typeface="Times New Roman" panose="02020603050405020304" pitchFamily="18" charset="0"/>
                <a:cs typeface="Times New Roman" panose="02020603050405020304" pitchFamily="18" charset="0"/>
              </a:rPr>
              <a:t>, T. and </a:t>
            </a:r>
            <a:r>
              <a:rPr lang="en-US" sz="1600" dirty="0" err="1">
                <a:latin typeface="Times New Roman" panose="02020603050405020304" pitchFamily="18" charset="0"/>
                <a:cs typeface="Times New Roman" panose="02020603050405020304" pitchFamily="18" charset="0"/>
              </a:rPr>
              <a:t>Shonhe</a:t>
            </a:r>
            <a:r>
              <a:rPr lang="en-US" sz="1600" dirty="0">
                <a:latin typeface="Times New Roman" panose="02020603050405020304" pitchFamily="18" charset="0"/>
                <a:cs typeface="Times New Roman" panose="02020603050405020304" pitchFamily="18" charset="0"/>
              </a:rPr>
              <a:t>, L., 2017. Customers' perception of service quality and its impact on reputation in the hospitality industry.</a:t>
            </a:r>
          </a:p>
          <a:p>
            <a:pPr algn="just"/>
            <a:r>
              <a:rPr lang="en-US" sz="1600" dirty="0">
                <a:latin typeface="Times New Roman" panose="02020603050405020304" pitchFamily="18" charset="0"/>
                <a:cs typeface="Times New Roman" panose="02020603050405020304" pitchFamily="18" charset="0"/>
              </a:rPr>
              <a:t>Net, H. 2024. </a:t>
            </a:r>
            <a:r>
              <a:rPr lang="en-US" sz="1600" i="1" dirty="0">
                <a:latin typeface="Times New Roman" panose="02020603050405020304" pitchFamily="18" charset="0"/>
                <a:cs typeface="Times New Roman" panose="02020603050405020304" pitchFamily="18" charset="0"/>
              </a:rPr>
              <a:t>IHG® Launches Customer Insights Portal for Large Enterprises, a Hotel Industry First</a:t>
            </a:r>
            <a:r>
              <a:rPr lang="en-US" sz="1600" dirty="0">
                <a:latin typeface="Times New Roman" panose="02020603050405020304" pitchFamily="18" charset="0"/>
                <a:cs typeface="Times New Roman" panose="02020603050405020304" pitchFamily="18" charset="0"/>
              </a:rPr>
              <a:t>. [online] Hospitality Net. Available at: </a:t>
            </a:r>
            <a:r>
              <a:rPr lang="en-US" sz="1600" u="sng" dirty="0">
                <a:latin typeface="Times New Roman" panose="02020603050405020304" pitchFamily="18" charset="0"/>
                <a:cs typeface="Times New Roman" panose="02020603050405020304" pitchFamily="18" charset="0"/>
                <a:hlinkClick r:id="rId3"/>
              </a:rPr>
              <a:t>https://www.hospitalitynet.org/news/4096675.html</a:t>
            </a:r>
            <a:r>
              <a:rPr lang="en-US" sz="1600" dirty="0">
                <a:latin typeface="Times New Roman" panose="02020603050405020304" pitchFamily="18" charset="0"/>
                <a:cs typeface="Times New Roman" panose="02020603050405020304" pitchFamily="18" charset="0"/>
              </a:rPr>
              <a:t>.</a:t>
            </a:r>
          </a:p>
          <a:p>
            <a:pPr algn="just"/>
            <a:r>
              <a:rPr lang="en-US" sz="1600" dirty="0" err="1">
                <a:latin typeface="Times New Roman" panose="02020603050405020304" pitchFamily="18" charset="0"/>
                <a:cs typeface="Times New Roman" panose="02020603050405020304" pitchFamily="18" charset="0"/>
              </a:rPr>
              <a:t>Statista</a:t>
            </a:r>
            <a:r>
              <a:rPr lang="en-US" sz="1600" dirty="0">
                <a:latin typeface="Times New Roman" panose="02020603050405020304" pitchFamily="18" charset="0"/>
                <a:cs typeface="Times New Roman" panose="02020603050405020304" pitchFamily="18" charset="0"/>
              </a:rPr>
              <a:t>. 2023. </a:t>
            </a:r>
            <a:r>
              <a:rPr lang="en-US" sz="1600" i="1" dirty="0">
                <a:latin typeface="Times New Roman" panose="02020603050405020304" pitchFamily="18" charset="0"/>
                <a:cs typeface="Times New Roman" panose="02020603050405020304" pitchFamily="18" charset="0"/>
              </a:rPr>
              <a:t>ACSI: InterContinental hotels 2020</a:t>
            </a:r>
            <a:r>
              <a:rPr lang="en-US" sz="1600" dirty="0">
                <a:latin typeface="Times New Roman" panose="02020603050405020304" pitchFamily="18" charset="0"/>
                <a:cs typeface="Times New Roman" panose="02020603050405020304" pitchFamily="18" charset="0"/>
              </a:rPr>
              <a:t>. [online] Available at: </a:t>
            </a:r>
            <a:r>
              <a:rPr lang="en-US" sz="1600" u="sng" dirty="0">
                <a:latin typeface="Times New Roman" panose="02020603050405020304" pitchFamily="18" charset="0"/>
                <a:cs typeface="Times New Roman" panose="02020603050405020304" pitchFamily="18" charset="0"/>
                <a:hlinkClick r:id="rId4"/>
              </a:rPr>
              <a:t>https://www.statista.com/statistics/194732/customer-satisfaction-with-us-intercontinental-hotels-since-2008/</a:t>
            </a:r>
            <a:r>
              <a:rPr lang="en-US" sz="1600" dirty="0">
                <a:latin typeface="Times New Roman" panose="02020603050405020304" pitchFamily="18" charset="0"/>
                <a:cs typeface="Times New Roman" panose="02020603050405020304" pitchFamily="18" charset="0"/>
              </a:rPr>
              <a:t>.</a:t>
            </a:r>
          </a:p>
          <a:p>
            <a:pPr algn="just"/>
            <a:r>
              <a:rPr lang="en-US" sz="1600" dirty="0" err="1">
                <a:latin typeface="Times New Roman" panose="02020603050405020304" pitchFamily="18" charset="0"/>
                <a:cs typeface="Times New Roman" panose="02020603050405020304" pitchFamily="18" charset="0"/>
              </a:rPr>
              <a:t>Nobar</a:t>
            </a:r>
            <a:r>
              <a:rPr lang="en-US" sz="1600" dirty="0">
                <a:latin typeface="Times New Roman" panose="02020603050405020304" pitchFamily="18" charset="0"/>
                <a:cs typeface="Times New Roman" panose="02020603050405020304" pitchFamily="18" charset="0"/>
              </a:rPr>
              <a:t>, H.B.K. and </a:t>
            </a:r>
            <a:r>
              <a:rPr lang="en-US" sz="1600" dirty="0" err="1">
                <a:latin typeface="Times New Roman" panose="02020603050405020304" pitchFamily="18" charset="0"/>
                <a:cs typeface="Times New Roman" panose="02020603050405020304" pitchFamily="18" charset="0"/>
              </a:rPr>
              <a:t>Rostamzadeh</a:t>
            </a:r>
            <a:r>
              <a:rPr lang="en-US" sz="1600" dirty="0">
                <a:latin typeface="Times New Roman" panose="02020603050405020304" pitchFamily="18" charset="0"/>
                <a:cs typeface="Times New Roman" panose="02020603050405020304" pitchFamily="18" charset="0"/>
              </a:rPr>
              <a:t>, R., 2018. The impact of customer satisfaction, customer experience and customer loyalty on brand power: empirical evidence from hotel industry. </a:t>
            </a:r>
            <a:r>
              <a:rPr lang="en-US" sz="1600" i="1" dirty="0">
                <a:latin typeface="Times New Roman" panose="02020603050405020304" pitchFamily="18" charset="0"/>
                <a:cs typeface="Times New Roman" panose="02020603050405020304" pitchFamily="18" charset="0"/>
              </a:rPr>
              <a:t>Journal of Business Economics and Management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19</a:t>
            </a:r>
            <a:r>
              <a:rPr lang="en-US" sz="1600" dirty="0">
                <a:latin typeface="Times New Roman" panose="02020603050405020304" pitchFamily="18" charset="0"/>
                <a:cs typeface="Times New Roman" panose="02020603050405020304" pitchFamily="18" charset="0"/>
              </a:rPr>
              <a:t>(2), pp.417-430</a:t>
            </a:r>
          </a:p>
          <a:p>
            <a:pPr algn="just"/>
            <a:r>
              <a:rPr lang="en-US" sz="1600" dirty="0" err="1">
                <a:latin typeface="Times New Roman" panose="02020603050405020304" pitchFamily="18" charset="0"/>
                <a:cs typeface="Times New Roman" panose="02020603050405020304" pitchFamily="18" charset="0"/>
              </a:rPr>
              <a:t>Yozukmaz</a:t>
            </a:r>
            <a:r>
              <a:rPr lang="en-US" sz="1600" dirty="0">
                <a:latin typeface="Times New Roman" panose="02020603050405020304" pitchFamily="18" charset="0"/>
                <a:cs typeface="Times New Roman" panose="02020603050405020304" pitchFamily="18" charset="0"/>
              </a:rPr>
              <a:t>, N. and </a:t>
            </a:r>
            <a:r>
              <a:rPr lang="en-US" sz="1600" dirty="0" err="1">
                <a:latin typeface="Times New Roman" panose="02020603050405020304" pitchFamily="18" charset="0"/>
                <a:cs typeface="Times New Roman" panose="02020603050405020304" pitchFamily="18" charset="0"/>
              </a:rPr>
              <a:t>Topaloğlu</a:t>
            </a:r>
            <a:r>
              <a:rPr lang="en-US" sz="1600" dirty="0">
                <a:latin typeface="Times New Roman" panose="02020603050405020304" pitchFamily="18" charset="0"/>
                <a:cs typeface="Times New Roman" panose="02020603050405020304" pitchFamily="18" charset="0"/>
              </a:rPr>
              <a:t>, C., 2016. Senses in hospitality: How do hotels appeal to them. </a:t>
            </a:r>
            <a:r>
              <a:rPr lang="en-US" sz="1600" i="1" dirty="0">
                <a:latin typeface="Times New Roman" panose="02020603050405020304" pitchFamily="18" charset="0"/>
                <a:cs typeface="Times New Roman" panose="02020603050405020304" pitchFamily="18" charset="0"/>
              </a:rPr>
              <a:t>Journal of Tourism and Hospitality Management</a:t>
            </a:r>
            <a:r>
              <a:rPr lang="en-US" sz="1600" dirty="0">
                <a:latin typeface="Times New Roman" panose="02020603050405020304" pitchFamily="18" charset="0"/>
                <a:cs typeface="Times New Roman" panose="02020603050405020304" pitchFamily="18" charset="0"/>
              </a:rPr>
              <a:t>, </a:t>
            </a:r>
            <a:r>
              <a:rPr lang="en-US" sz="1600" i="1" dirty="0">
                <a:latin typeface="Times New Roman" panose="02020603050405020304" pitchFamily="18" charset="0"/>
                <a:cs typeface="Times New Roman" panose="02020603050405020304" pitchFamily="18" charset="0"/>
              </a:rPr>
              <a:t>4</a:t>
            </a:r>
            <a:r>
              <a:rPr lang="en-US" sz="1600" dirty="0">
                <a:latin typeface="Times New Roman" panose="02020603050405020304" pitchFamily="18" charset="0"/>
                <a:cs typeface="Times New Roman" panose="02020603050405020304" pitchFamily="18" charset="0"/>
              </a:rPr>
              <a:t>(2), pp.51-74.</a:t>
            </a:r>
          </a:p>
          <a:p>
            <a:pPr algn="just"/>
            <a:r>
              <a:rPr lang="en-US" sz="1600" dirty="0">
                <a:latin typeface="Times New Roman" panose="02020603050405020304" pitchFamily="18" charset="0"/>
                <a:cs typeface="Times New Roman" panose="02020603050405020304" pitchFamily="18" charset="0"/>
              </a:rPr>
              <a:t>‌</a:t>
            </a:r>
          </a:p>
          <a:p>
            <a:pPr algn="just"/>
            <a:r>
              <a:rPr lang="en-US" sz="1600" dirty="0">
                <a:latin typeface="Times New Roman" panose="02020603050405020304" pitchFamily="18" charset="0"/>
                <a:cs typeface="Times New Roman" panose="02020603050405020304" pitchFamily="18" charset="0"/>
              </a:rPr>
              <a:t> </a:t>
            </a:r>
          </a:p>
          <a:p>
            <a:pPr algn="just"/>
            <a:r>
              <a:rPr lang="en-GB" sz="1600" dirty="0">
                <a:latin typeface="Times New Roman" panose="02020603050405020304" pitchFamily="18" charset="0"/>
                <a:cs typeface="Times New Roman" panose="02020603050405020304" pitchFamily="18" charset="0"/>
              </a:rPr>
              <a:t> </a:t>
            </a:r>
            <a:endParaRPr lang="en-US" sz="1600" dirty="0">
              <a:latin typeface="Times New Roman" panose="02020603050405020304" pitchFamily="18" charset="0"/>
              <a:cs typeface="Times New Roman" panose="02020603050405020304" pitchFamily="18" charset="0"/>
            </a:endParaRPr>
          </a:p>
          <a:p>
            <a:pPr algn="just"/>
            <a:r>
              <a:rPr lang="en-GB" sz="1600" dirty="0">
                <a:latin typeface="Times New Roman" panose="02020603050405020304" pitchFamily="18" charset="0"/>
                <a:cs typeface="Times New Roman" panose="02020603050405020304" pitchFamily="18" charset="0"/>
              </a:rPr>
              <a:t> </a:t>
            </a:r>
            <a:endParaRPr lang="en-US" sz="1600" dirty="0">
              <a:latin typeface="Times New Roman" panose="02020603050405020304" pitchFamily="18" charset="0"/>
              <a:cs typeface="Times New Roman" panose="02020603050405020304" pitchFamily="18" charset="0"/>
            </a:endParaRPr>
          </a:p>
          <a:p>
            <a:pPr algn="just"/>
            <a:endParaRPr lang="en-US" sz="1600" dirty="0">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2020673524"/>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8E683C-CD95-6B30-7D37-5B55B1C1D350}"/>
              </a:ext>
            </a:extLst>
          </p:cNvPr>
          <p:cNvSpPr>
            <a:spLocks noGrp="1"/>
          </p:cNvSpPr>
          <p:nvPr>
            <p:ph type="ctrTitle"/>
          </p:nvPr>
        </p:nvSpPr>
        <p:spPr>
          <a:xfrm>
            <a:off x="1755228" y="3429000"/>
            <a:ext cx="9144000" cy="2387600"/>
          </a:xfrm>
        </p:spPr>
        <p:txBody>
          <a:bodyPr>
            <a:normAutofit/>
          </a:bodyPr>
          <a:lstStyle/>
          <a:p>
            <a:r>
              <a:rPr lang="en-US" sz="9600" b="1" i="1" u="sng" dirty="0">
                <a:solidFill>
                  <a:schemeClr val="accent2"/>
                </a:solidFill>
                <a:latin typeface="Arial Black" panose="020B0A04020102020204" pitchFamily="34" charset="0"/>
              </a:rPr>
              <a:t>Thank you</a:t>
            </a:r>
          </a:p>
        </p:txBody>
      </p:sp>
      <p:pic>
        <p:nvPicPr>
          <p:cNvPr id="6" name="Graphic 5" descr="Grinning face with solid fill with solid fill">
            <a:extLst>
              <a:ext uri="{FF2B5EF4-FFF2-40B4-BE49-F238E27FC236}">
                <a16:creationId xmlns:a16="http://schemas.microsoft.com/office/drawing/2014/main" id="{D937349A-96CD-35EA-B2DB-E5F7162FC22B}"/>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10105697" y="4716517"/>
            <a:ext cx="914400" cy="914400"/>
          </a:xfrm>
          <a:prstGeom prst="rect">
            <a:avLst/>
          </a:prstGeom>
        </p:spPr>
      </p:pic>
    </p:spTree>
    <p:extLst>
      <p:ext uri="{BB962C8B-B14F-4D97-AF65-F5344CB8AC3E}">
        <p14:creationId xmlns:p14="http://schemas.microsoft.com/office/powerpoint/2010/main" val="423041087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Banded Edge">
      <a:fillStyleLst>
        <a:solidFill>
          <a:schemeClr val="phClr"/>
        </a:solidFill>
        <a:solidFill>
          <a:schemeClr val="phClr">
            <a:tint val="50000"/>
          </a:schemeClr>
        </a:solidFill>
        <a:gradFill rotWithShape="1">
          <a:gsLst>
            <a:gs pos="0">
              <a:schemeClr val="phClr"/>
            </a:gs>
            <a:gs pos="90000">
              <a:schemeClr val="phClr">
                <a:shade val="100000"/>
              </a:schemeClr>
            </a:gs>
            <a:gs pos="100000">
              <a:schemeClr val="phClr">
                <a:shade val="85000"/>
              </a:schemeClr>
            </a:gs>
          </a:gsLst>
          <a:path path="circle">
            <a:fillToRect l="100000" t="100000" r="100000" b="100000"/>
          </a:path>
        </a:gradFill>
      </a:fillStyleLst>
      <a:lnStyleLst>
        <a:ln w="10000" cap="flat" cmpd="sng" algn="ctr">
          <a:solidFill>
            <a:schemeClr val="phClr"/>
          </a:solidFill>
          <a:prstDash val="solid"/>
        </a:ln>
        <a:ln w="19050" cap="flat" cmpd="sng" algn="ctr">
          <a:solidFill>
            <a:schemeClr val="phClr"/>
          </a:solidFill>
          <a:prstDash val="solid"/>
        </a:ln>
        <a:ln w="53975" cap="flat" cmpd="dbl" algn="ctr">
          <a:solidFill>
            <a:schemeClr val="phClr"/>
          </a:solidFill>
          <a:prstDash val="solid"/>
        </a:ln>
      </a:lnStyleLst>
      <a:effectStyleLst>
        <a:effectStyle>
          <a:effectLst/>
        </a:effectStyle>
        <a:effectStyle>
          <a:effectLst>
            <a:outerShdw blurRad="38100" dist="17779" dir="5400000" rotWithShape="0">
              <a:srgbClr val="000000">
                <a:alpha val="40000"/>
              </a:srgbClr>
            </a:outerShdw>
          </a:effectLst>
        </a:effectStyle>
        <a:effectStyle>
          <a:effectLst>
            <a:outerShdw blurRad="38100" dist="25400" dir="5400000" rotWithShape="0">
              <a:srgbClr val="000000">
                <a:alpha val="45000"/>
              </a:srgbClr>
            </a:outerShdw>
          </a:effectLst>
          <a:scene3d>
            <a:camera prst="orthographicFront">
              <a:rot lat="0" lon="0" rev="0"/>
            </a:camera>
            <a:lightRig rig="brightRoom" dir="t"/>
          </a:scene3d>
          <a:sp3d extrusionH="12700" contourW="25400" prstMaterial="flat">
            <a:bevelT w="63500" h="152400" prst="angle"/>
            <a:contourClr>
              <a:schemeClr val="phClr">
                <a:shade val="30000"/>
              </a:schemeClr>
            </a:contourClr>
          </a:sp3d>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122</TotalTime>
  <Words>1218</Words>
  <Application>Microsoft Office PowerPoint</Application>
  <PresentationFormat>Widescreen</PresentationFormat>
  <Paragraphs>92</Paragraphs>
  <Slides>13</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13</vt:i4>
      </vt:variant>
    </vt:vector>
  </HeadingPairs>
  <TitlesOfParts>
    <vt:vector size="19" baseType="lpstr">
      <vt:lpstr>Arial</vt:lpstr>
      <vt:lpstr>Arial Black</vt:lpstr>
      <vt:lpstr>Calibri</vt:lpstr>
      <vt:lpstr>Calibri Light</vt:lpstr>
      <vt:lpstr>Times New Roman</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Thank you</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DELL</dc:creator>
  <cp:lastModifiedBy>Ana Maria Stoica</cp:lastModifiedBy>
  <cp:revision>14</cp:revision>
  <dcterms:created xsi:type="dcterms:W3CDTF">2024-02-19T08:53:06Z</dcterms:created>
  <dcterms:modified xsi:type="dcterms:W3CDTF">2024-02-27T20:14:29Z</dcterms:modified>
</cp:coreProperties>
</file>