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2" r:id="rId2"/>
    <p:sldMasterId id="2147483667" r:id="rId3"/>
  </p:sldMasterIdLst>
  <p:notesMasterIdLst>
    <p:notesMasterId r:id="rId36"/>
  </p:notesMasterIdLst>
  <p:sldIdLst>
    <p:sldId id="257" r:id="rId4"/>
    <p:sldId id="335" r:id="rId5"/>
    <p:sldId id="336" r:id="rId6"/>
    <p:sldId id="337" r:id="rId7"/>
    <p:sldId id="368" r:id="rId8"/>
    <p:sldId id="366" r:id="rId9"/>
    <p:sldId id="365" r:id="rId10"/>
    <p:sldId id="338" r:id="rId11"/>
    <p:sldId id="339" r:id="rId12"/>
    <p:sldId id="367" r:id="rId13"/>
    <p:sldId id="370" r:id="rId14"/>
    <p:sldId id="372" r:id="rId15"/>
    <p:sldId id="373" r:id="rId16"/>
    <p:sldId id="374" r:id="rId17"/>
    <p:sldId id="381" r:id="rId18"/>
    <p:sldId id="377" r:id="rId19"/>
    <p:sldId id="378" r:id="rId20"/>
    <p:sldId id="379" r:id="rId21"/>
    <p:sldId id="380" r:id="rId22"/>
    <p:sldId id="382" r:id="rId23"/>
    <p:sldId id="371" r:id="rId24"/>
    <p:sldId id="384" r:id="rId25"/>
    <p:sldId id="388" r:id="rId26"/>
    <p:sldId id="389" r:id="rId27"/>
    <p:sldId id="393" r:id="rId28"/>
    <p:sldId id="392" r:id="rId29"/>
    <p:sldId id="391" r:id="rId30"/>
    <p:sldId id="383" r:id="rId31"/>
    <p:sldId id="395" r:id="rId32"/>
    <p:sldId id="386" r:id="rId33"/>
    <p:sldId id="369" r:id="rId34"/>
    <p:sldId id="390"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350443-81A8-4568-B5F8-68BC4CB13036}" v="2" dt="2025-02-15T00:06:05.8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58" d="100"/>
          <a:sy n="58" d="100"/>
        </p:scale>
        <p:origin x="30" y="9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heme" Target="theme/theme1.xml"/><Relationship Id="rId21" Type="http://schemas.openxmlformats.org/officeDocument/2006/relationships/slide" Target="slides/slide18.xml"/><Relationship Id="rId34" Type="http://schemas.openxmlformats.org/officeDocument/2006/relationships/slide" Target="slides/slide31.xml"/><Relationship Id="rId42" Type="http://schemas.microsoft.com/office/2015/10/relationships/revisionInfo" Target="revisionInfo.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lenda Tinney" userId="56b889b2-370d-4cf5-add0-fc776a2ba020" providerId="ADAL" clId="{40350443-81A8-4568-B5F8-68BC4CB13036}"/>
    <pc:docChg chg="undo custSel addSld delSld modSld">
      <pc:chgData name="Glenda Tinney" userId="56b889b2-370d-4cf5-add0-fc776a2ba020" providerId="ADAL" clId="{40350443-81A8-4568-B5F8-68BC4CB13036}" dt="2025-02-15T00:07:33.918" v="468" actId="20577"/>
      <pc:docMkLst>
        <pc:docMk/>
      </pc:docMkLst>
      <pc:sldChg chg="new del">
        <pc:chgData name="Glenda Tinney" userId="56b889b2-370d-4cf5-add0-fc776a2ba020" providerId="ADAL" clId="{40350443-81A8-4568-B5F8-68BC4CB13036}" dt="2025-02-14T23:59:45.474" v="3" actId="47"/>
        <pc:sldMkLst>
          <pc:docMk/>
          <pc:sldMk cId="1459375388" sldId="394"/>
        </pc:sldMkLst>
      </pc:sldChg>
      <pc:sldChg chg="addSp delSp modSp new mod modClrScheme chgLayout">
        <pc:chgData name="Glenda Tinney" userId="56b889b2-370d-4cf5-add0-fc776a2ba020" providerId="ADAL" clId="{40350443-81A8-4568-B5F8-68BC4CB13036}" dt="2025-02-15T00:07:33.918" v="468" actId="20577"/>
        <pc:sldMkLst>
          <pc:docMk/>
          <pc:sldMk cId="1803491835" sldId="395"/>
        </pc:sldMkLst>
        <pc:spChg chg="del mod ord">
          <ac:chgData name="Glenda Tinney" userId="56b889b2-370d-4cf5-add0-fc776a2ba020" providerId="ADAL" clId="{40350443-81A8-4568-B5F8-68BC4CB13036}" dt="2025-02-14T23:59:38.010" v="2" actId="700"/>
          <ac:spMkLst>
            <pc:docMk/>
            <pc:sldMk cId="1803491835" sldId="395"/>
            <ac:spMk id="2" creationId="{BB150FA8-9149-92E1-1EDE-240B12E7F63B}"/>
          </ac:spMkLst>
        </pc:spChg>
        <pc:spChg chg="del mod ord">
          <ac:chgData name="Glenda Tinney" userId="56b889b2-370d-4cf5-add0-fc776a2ba020" providerId="ADAL" clId="{40350443-81A8-4568-B5F8-68BC4CB13036}" dt="2025-02-14T23:59:38.010" v="2" actId="700"/>
          <ac:spMkLst>
            <pc:docMk/>
            <pc:sldMk cId="1803491835" sldId="395"/>
            <ac:spMk id="3" creationId="{9F4CAFB2-CFFA-8F86-36FA-FF6281833871}"/>
          </ac:spMkLst>
        </pc:spChg>
        <pc:spChg chg="add mod ord">
          <ac:chgData name="Glenda Tinney" userId="56b889b2-370d-4cf5-add0-fc776a2ba020" providerId="ADAL" clId="{40350443-81A8-4568-B5F8-68BC4CB13036}" dt="2025-02-15T00:04:05.681" v="355" actId="20577"/>
          <ac:spMkLst>
            <pc:docMk/>
            <pc:sldMk cId="1803491835" sldId="395"/>
            <ac:spMk id="4" creationId="{2D965FAE-CF84-A8DD-2D47-764E24F114F7}"/>
          </ac:spMkLst>
        </pc:spChg>
        <pc:spChg chg="add mod ord">
          <ac:chgData name="Glenda Tinney" userId="56b889b2-370d-4cf5-add0-fc776a2ba020" providerId="ADAL" clId="{40350443-81A8-4568-B5F8-68BC4CB13036}" dt="2025-02-15T00:07:33.918" v="468" actId="20577"/>
          <ac:spMkLst>
            <pc:docMk/>
            <pc:sldMk cId="1803491835" sldId="395"/>
            <ac:spMk id="5" creationId="{C5A7B3E8-AEB5-08E2-9336-D34D80DDDB98}"/>
          </ac:spMkLst>
        </pc:spChg>
        <pc:spChg chg="add mod ord">
          <ac:chgData name="Glenda Tinney" userId="56b889b2-370d-4cf5-add0-fc776a2ba020" providerId="ADAL" clId="{40350443-81A8-4568-B5F8-68BC4CB13036}" dt="2025-02-15T00:07:12.987" v="437" actId="20577"/>
          <ac:spMkLst>
            <pc:docMk/>
            <pc:sldMk cId="1803491835" sldId="395"/>
            <ac:spMk id="6" creationId="{04FF556A-33D6-74BD-798E-44A1862826D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E8E783-172A-48CA-97E8-333EFAB1AA6A}" type="datetimeFigureOut">
              <a:rPr lang="en-GB" smtClean="0"/>
              <a:t>14/02/2025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AF5193-0338-482A-99C0-3C87CE867F77}" type="slidenum">
              <a:rPr lang="en-GB" smtClean="0"/>
              <a:t>‹#›</a:t>
            </a:fld>
            <a:endParaRPr lang="en-GB"/>
          </a:p>
        </p:txBody>
      </p:sp>
    </p:spTree>
    <p:extLst>
      <p:ext uri="{BB962C8B-B14F-4D97-AF65-F5344CB8AC3E}">
        <p14:creationId xmlns:p14="http://schemas.microsoft.com/office/powerpoint/2010/main" val="42592624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84138" y="731838"/>
            <a:ext cx="6500812" cy="3657600"/>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575" indent="-279366">
              <a:defRPr sz="2400">
                <a:solidFill>
                  <a:schemeClr val="tx1"/>
                </a:solidFill>
                <a:latin typeface="Times" panose="02020603050405020304" pitchFamily="18" charset="0"/>
                <a:ea typeface="MS PGothic" panose="020B0600070205080204" pitchFamily="34" charset="-128"/>
              </a:defRPr>
            </a:lvl2pPr>
            <a:lvl3pPr marL="1120639" indent="-223811">
              <a:defRPr sz="2400">
                <a:solidFill>
                  <a:schemeClr val="tx1"/>
                </a:solidFill>
                <a:latin typeface="Times" panose="02020603050405020304" pitchFamily="18" charset="0"/>
                <a:ea typeface="MS PGothic" panose="020B0600070205080204" pitchFamily="34" charset="-128"/>
              </a:defRPr>
            </a:lvl3pPr>
            <a:lvl4pPr marL="1569847" indent="-223811">
              <a:defRPr sz="2400">
                <a:solidFill>
                  <a:schemeClr val="tx1"/>
                </a:solidFill>
                <a:latin typeface="Times" panose="02020603050405020304" pitchFamily="18" charset="0"/>
                <a:ea typeface="MS PGothic" panose="020B0600070205080204" pitchFamily="34" charset="-128"/>
              </a:defRPr>
            </a:lvl4pPr>
            <a:lvl5pPr marL="2019055" indent="-223811">
              <a:defRPr sz="2400">
                <a:solidFill>
                  <a:schemeClr val="tx1"/>
                </a:solidFill>
                <a:latin typeface="Times" panose="02020603050405020304" pitchFamily="18" charset="0"/>
                <a:ea typeface="MS PGothic" panose="020B0600070205080204" pitchFamily="34" charset="-128"/>
              </a:defRPr>
            </a:lvl5pPr>
            <a:lvl6pPr marL="2476199"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343"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487"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7632"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122CD13A-0986-42C9-AD48-0544FF1265B7}" type="slidenum">
              <a:rPr kumimoji="0" lang="cy-GB" altLang="en-US" sz="1200" b="0" i="0" u="none" strike="noStrike" kern="1200" cap="none" spc="0" normalizeH="0" baseline="0" noProof="0">
                <a:ln>
                  <a:noFill/>
                </a:ln>
                <a:solidFill>
                  <a:prstClr val="black"/>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cy-GB" altLang="en-US" sz="1200" b="0" i="0" u="none" strike="noStrike" kern="1200" cap="none" spc="0" normalizeH="0" baseline="0" noProof="0">
              <a:ln>
                <a:noFill/>
              </a:ln>
              <a:solidFill>
                <a:prstClr val="black"/>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962183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2001642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33839349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8177324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atin typeface="Arial" panose="020B0604020202020204" pitchFamily="34" charset="0"/>
              </a:defRPr>
            </a:lvl1pPr>
          </a:lstStyle>
          <a:p>
            <a:fld id="{9C64F3F4-CE19-49F8-9EF4-FF4EE52031C2}" type="datetimeFigureOut">
              <a:rPr lang="en-GB" smtClean="0"/>
              <a:pPr/>
              <a:t>14/02/2025</a:t>
            </a:fld>
            <a:endParaRPr lang="en-GB"/>
          </a:p>
        </p:txBody>
      </p:sp>
      <p:sp>
        <p:nvSpPr>
          <p:cNvPr id="7" name="Slide Number Placeholder 6"/>
          <p:cNvSpPr>
            <a:spLocks noGrp="1"/>
          </p:cNvSpPr>
          <p:nvPr>
            <p:ph type="sldNum" sz="quarter" idx="12"/>
          </p:nvPr>
        </p:nvSpPr>
        <p:spPr/>
        <p:txBody>
          <a:bodyPr/>
          <a:lstStyle>
            <a:lvl1pPr>
              <a:defRPr>
                <a:latin typeface="Arial" panose="020B0604020202020204" pitchFamily="34" charset="0"/>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36549237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atin typeface="Arial" panose="020B0604020202020204" pitchFamily="34" charset="0"/>
              </a:defRPr>
            </a:lvl1pPr>
          </a:lstStyle>
          <a:p>
            <a:fld id="{9C64F3F4-CE19-49F8-9EF4-FF4EE52031C2}" type="datetimeFigureOut">
              <a:rPr lang="en-GB" smtClean="0"/>
              <a:pPr/>
              <a:t>14/02/2025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lvl1pPr>
              <a:defRPr>
                <a:latin typeface="Arial" panose="020B0604020202020204" pitchFamily="34" charset="0"/>
              </a:defRPr>
            </a:lvl1pPr>
          </a:lstStyle>
          <a:p>
            <a:endParaRPr lang="en-GB" dirty="0"/>
          </a:p>
        </p:txBody>
      </p:sp>
      <p:sp>
        <p:nvSpPr>
          <p:cNvPr id="6" name="Slide Number Placeholder 5"/>
          <p:cNvSpPr>
            <a:spLocks noGrp="1"/>
          </p:cNvSpPr>
          <p:nvPr>
            <p:ph type="sldNum" sz="quarter" idx="12"/>
          </p:nvPr>
        </p:nvSpPr>
        <p:spPr/>
        <p:txBody>
          <a:bodyPr/>
          <a:lstStyle>
            <a:lvl1pPr>
              <a:defRPr>
                <a:latin typeface="Arial" panose="020B0604020202020204" pitchFamily="34" charset="0"/>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2094455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14/02/2025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8191187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14/02/2025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7650379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14/02/2025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5131250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a:t>
            </a:r>
            <a:r>
              <a:rPr lang="en-US" err="1"/>
              <a:t>levelflkfdl</a:t>
            </a:r>
            <a:r>
              <a:rPr lang="en-US"/>
              <a:t>;</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14/02/2025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0169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14/02/2025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606165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14/02/2025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698637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14/02/2025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113623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14/02/2025</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667242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14/02/2025</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1535572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14/02/2025</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17653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14/02/2025</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6537236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5_2 testun">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D2580D7-EF54-44CD-993F-5A70F5F424EE}"/>
              </a:ext>
            </a:extLst>
          </p:cNvPr>
          <p:cNvSpPr/>
          <p:nvPr userDrawn="1"/>
        </p:nvSpPr>
        <p:spPr>
          <a:xfrm>
            <a:off x="0" y="0"/>
            <a:ext cx="12180807" cy="6937513"/>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Rounded Corners 12">
            <a:extLst>
              <a:ext uri="{FF2B5EF4-FFF2-40B4-BE49-F238E27FC236}">
                <a16:creationId xmlns:a16="http://schemas.microsoft.com/office/drawing/2014/main" id="{9ADA1D61-F327-40F4-AE4A-7D4D8E6142CF}"/>
              </a:ext>
            </a:extLst>
          </p:cNvPr>
          <p:cNvSpPr/>
          <p:nvPr userDrawn="1"/>
        </p:nvSpPr>
        <p:spPr>
          <a:xfrm>
            <a:off x="394252" y="1043609"/>
            <a:ext cx="5395786" cy="4142739"/>
          </a:xfrm>
          <a:prstGeom prst="roundRect">
            <a:avLst>
              <a:gd name="adj" fmla="val 4965"/>
            </a:avLst>
          </a:prstGeom>
          <a:solidFill>
            <a:schemeClr val="bg1"/>
          </a:solidFill>
          <a:ln>
            <a:solidFill>
              <a:schemeClr val="bg1"/>
            </a:solid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a:t>v</a:t>
            </a:r>
            <a:endParaRPr lang="en-GB"/>
          </a:p>
        </p:txBody>
      </p:sp>
      <p:sp>
        <p:nvSpPr>
          <p:cNvPr id="14" name="Rectangle: Rounded Corners 13">
            <a:extLst>
              <a:ext uri="{FF2B5EF4-FFF2-40B4-BE49-F238E27FC236}">
                <a16:creationId xmlns:a16="http://schemas.microsoft.com/office/drawing/2014/main" id="{74B97437-46ED-4D51-A4D0-FCE222255E5A}"/>
              </a:ext>
            </a:extLst>
          </p:cNvPr>
          <p:cNvSpPr/>
          <p:nvPr userDrawn="1"/>
        </p:nvSpPr>
        <p:spPr>
          <a:xfrm>
            <a:off x="6382989" y="1043608"/>
            <a:ext cx="5395786" cy="4142739"/>
          </a:xfrm>
          <a:prstGeom prst="roundRect">
            <a:avLst>
              <a:gd name="adj" fmla="val 4965"/>
            </a:avLst>
          </a:prstGeom>
          <a:solidFill>
            <a:schemeClr val="bg1"/>
          </a:solidFill>
          <a:ln>
            <a:solidFill>
              <a:schemeClr val="bg1"/>
            </a:solid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a:t>v</a:t>
            </a:r>
            <a:endParaRPr lang="en-GB"/>
          </a:p>
        </p:txBody>
      </p:sp>
      <p:sp>
        <p:nvSpPr>
          <p:cNvPr id="3" name="Content Placeholder 2">
            <a:extLst>
              <a:ext uri="{FF2B5EF4-FFF2-40B4-BE49-F238E27FC236}">
                <a16:creationId xmlns:a16="http://schemas.microsoft.com/office/drawing/2014/main" id="{0024F651-FF40-48E9-8F77-33175B39B020}"/>
              </a:ext>
            </a:extLst>
          </p:cNvPr>
          <p:cNvSpPr>
            <a:spLocks noGrp="1"/>
          </p:cNvSpPr>
          <p:nvPr>
            <p:ph sz="half" idx="1" hasCustomPrompt="1"/>
          </p:nvPr>
        </p:nvSpPr>
        <p:spPr>
          <a:xfrm>
            <a:off x="516835" y="1671652"/>
            <a:ext cx="5202476" cy="3397305"/>
          </a:xfrm>
        </p:spPr>
        <p:txBody>
          <a:bodyPr>
            <a:normAutofit/>
          </a:bodyPr>
          <a:lstStyle>
            <a:lvl1pPr marL="0" indent="0">
              <a:buNone/>
              <a:defRPr sz="3200">
                <a:solidFill>
                  <a:schemeClr val="bg2">
                    <a:lumMod val="25000"/>
                  </a:schemeClr>
                </a:solidFill>
                <a:latin typeface="Tenorite" panose="00000500000000000000" pitchFamily="2" charset="0"/>
              </a:defRPr>
            </a:lvl1pPr>
          </a:lstStyle>
          <a:p>
            <a:pPr lvl="0"/>
            <a:r>
              <a:rPr lang="cy-GB"/>
              <a:t>Testun Cymraeg</a:t>
            </a:r>
            <a:endParaRPr lang="en-GB"/>
          </a:p>
        </p:txBody>
      </p:sp>
      <p:sp>
        <p:nvSpPr>
          <p:cNvPr id="4" name="Content Placeholder 3">
            <a:extLst>
              <a:ext uri="{FF2B5EF4-FFF2-40B4-BE49-F238E27FC236}">
                <a16:creationId xmlns:a16="http://schemas.microsoft.com/office/drawing/2014/main" id="{68514A16-52C6-4FA0-87F5-22B3935411E5}"/>
              </a:ext>
            </a:extLst>
          </p:cNvPr>
          <p:cNvSpPr>
            <a:spLocks noGrp="1"/>
          </p:cNvSpPr>
          <p:nvPr>
            <p:ph sz="half" idx="2" hasCustomPrompt="1"/>
          </p:nvPr>
        </p:nvSpPr>
        <p:spPr>
          <a:xfrm>
            <a:off x="6526695" y="1671654"/>
            <a:ext cx="5148470" cy="3397304"/>
          </a:xfrm>
        </p:spPr>
        <p:txBody>
          <a:bodyPr>
            <a:normAutofit/>
          </a:bodyPr>
          <a:lstStyle>
            <a:lvl1pPr marL="0" indent="0">
              <a:buNone/>
              <a:defRPr sz="3200">
                <a:solidFill>
                  <a:schemeClr val="accent1">
                    <a:lumMod val="75000"/>
                  </a:schemeClr>
                </a:solidFill>
                <a:latin typeface="Tenorite" panose="00000500000000000000" pitchFamily="2" charset="0"/>
              </a:defRPr>
            </a:lvl1pPr>
          </a:lstStyle>
          <a:p>
            <a:pPr lvl="0"/>
            <a:r>
              <a:rPr lang="cy-GB" err="1"/>
              <a:t>English</a:t>
            </a:r>
            <a:r>
              <a:rPr lang="cy-GB"/>
              <a:t> </a:t>
            </a:r>
            <a:r>
              <a:rPr lang="cy-GB" err="1"/>
              <a:t>text</a:t>
            </a:r>
            <a:endParaRPr lang="en-GB"/>
          </a:p>
        </p:txBody>
      </p:sp>
      <p:sp>
        <p:nvSpPr>
          <p:cNvPr id="18" name="Rectangle 17">
            <a:extLst>
              <a:ext uri="{FF2B5EF4-FFF2-40B4-BE49-F238E27FC236}">
                <a16:creationId xmlns:a16="http://schemas.microsoft.com/office/drawing/2014/main" id="{836AFAAA-C704-4CF6-8AD4-D3CFEAE53EDC}"/>
              </a:ext>
            </a:extLst>
          </p:cNvPr>
          <p:cNvSpPr/>
          <p:nvPr userDrawn="1"/>
        </p:nvSpPr>
        <p:spPr>
          <a:xfrm>
            <a:off x="2502690" y="958188"/>
            <a:ext cx="757342" cy="298174"/>
          </a:xfrm>
          <a:prstGeom prst="rect">
            <a:avLst/>
          </a:prstGeom>
          <a:solidFill>
            <a:schemeClr val="accent1">
              <a:lumMod val="75000"/>
            </a:schemeClr>
          </a:solidFill>
          <a:ln>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a:t>c</a:t>
            </a:r>
            <a:endParaRPr lang="en-GB"/>
          </a:p>
        </p:txBody>
      </p:sp>
      <p:sp>
        <p:nvSpPr>
          <p:cNvPr id="8" name="Rectangle 7">
            <a:extLst>
              <a:ext uri="{FF2B5EF4-FFF2-40B4-BE49-F238E27FC236}">
                <a16:creationId xmlns:a16="http://schemas.microsoft.com/office/drawing/2014/main" id="{D5C10B4B-80A9-49C4-AE9A-F1BBD8E4B004}"/>
              </a:ext>
            </a:extLst>
          </p:cNvPr>
          <p:cNvSpPr/>
          <p:nvPr userDrawn="1"/>
        </p:nvSpPr>
        <p:spPr>
          <a:xfrm>
            <a:off x="2502690" y="894522"/>
            <a:ext cx="757342" cy="298174"/>
          </a:xfrm>
          <a:prstGeom prst="rect">
            <a:avLst/>
          </a:prstGeom>
          <a:solidFill>
            <a:srgbClr val="FFC0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a:extLst>
              <a:ext uri="{FF2B5EF4-FFF2-40B4-BE49-F238E27FC236}">
                <a16:creationId xmlns:a16="http://schemas.microsoft.com/office/drawing/2014/main" id="{D716065F-DB29-431B-96D5-7566F63C5BD0}"/>
              </a:ext>
            </a:extLst>
          </p:cNvPr>
          <p:cNvSpPr/>
          <p:nvPr userDrawn="1"/>
        </p:nvSpPr>
        <p:spPr>
          <a:xfrm>
            <a:off x="8931968" y="1006808"/>
            <a:ext cx="757342" cy="298174"/>
          </a:xfrm>
          <a:prstGeom prst="rect">
            <a:avLst/>
          </a:prstGeom>
          <a:solidFill>
            <a:srgbClr val="FFC0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6A98B712-F0F2-448E-B93B-9B21C97DD822}"/>
              </a:ext>
            </a:extLst>
          </p:cNvPr>
          <p:cNvSpPr/>
          <p:nvPr userDrawn="1"/>
        </p:nvSpPr>
        <p:spPr>
          <a:xfrm>
            <a:off x="8931968" y="958188"/>
            <a:ext cx="757342" cy="298174"/>
          </a:xfrm>
          <a:prstGeom prst="rect">
            <a:avLst/>
          </a:prstGeom>
          <a:solidFill>
            <a:schemeClr val="accent1">
              <a:lumMod val="75000"/>
            </a:schemeClr>
          </a:solidFill>
          <a:ln>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F57CD204-5A47-471E-A0A5-AA4BFEBF1CCF}"/>
              </a:ext>
            </a:extLst>
          </p:cNvPr>
          <p:cNvSpPr/>
          <p:nvPr userDrawn="1"/>
        </p:nvSpPr>
        <p:spPr>
          <a:xfrm>
            <a:off x="-2" y="6619459"/>
            <a:ext cx="12180806" cy="318053"/>
          </a:xfrm>
          <a:prstGeom prst="rect">
            <a:avLst/>
          </a:prstGeom>
          <a:solidFill>
            <a:schemeClr val="accent1">
              <a:lumMod val="75000"/>
            </a:schemeClr>
          </a:solidFill>
          <a:ln>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81E4798C-8D4A-4C9B-8B88-84F49D1B0BAE}"/>
              </a:ext>
            </a:extLst>
          </p:cNvPr>
          <p:cNvSpPr/>
          <p:nvPr userDrawn="1"/>
        </p:nvSpPr>
        <p:spPr>
          <a:xfrm>
            <a:off x="0" y="6548948"/>
            <a:ext cx="12180806" cy="298174"/>
          </a:xfrm>
          <a:prstGeom prst="rect">
            <a:avLst/>
          </a:prstGeom>
          <a:solidFill>
            <a:srgbClr val="FFC0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9176313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theme" Target="../theme/theme3.xml"/><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slideLayout" Target="../slideLayouts/slideLayout17.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 Id="rId1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defRPr>
            </a:lvl1pPr>
          </a:lstStyle>
          <a:p>
            <a:fld id="{8E540C29-F910-6D43-9045-53D256484F6D}" type="datetimeFigureOut">
              <a:rPr lang="en-US" smtClean="0"/>
              <a:pPr/>
              <a:t>2/14/2025</a:t>
            </a:fld>
            <a:endParaRPr lang="en-US" dirty="0"/>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defRPr>
            </a:lvl1pPr>
          </a:lstStyle>
          <a:p>
            <a:endParaRPr lang="en-US" dirty="0"/>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defRPr>
            </a:lvl1pPr>
          </a:lstStyle>
          <a:p>
            <a:fld id="{8FF188F3-1707-3C44-A904-58D86E3FE638}" type="slidenum">
              <a:rPr lang="en-US" smtClean="0"/>
              <a:pPr/>
              <a:t>‹#›</a:t>
            </a:fld>
            <a:endParaRPr lang="en-US" dirty="0"/>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95148611"/>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4908916"/>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14/02/2025</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3236205764"/>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 id="214748368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youtube.com/watch?v=ZkXMY7eWD-o" TargetMode="Externa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playvolutionhq.com/wp-content/uploads/2020/02/Bruces-12-Features-Of-Play.pdf" TargetMode="External"/><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hyperlink" Target="https://files.eric.ed.gov/fulltext/ED399066.pdf" TargetMode="Externa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w0-cOiqkMcw" TargetMode="External"/><Relationship Id="rId2" Type="http://schemas.openxmlformats.org/officeDocument/2006/relationships/hyperlink" Target="https://www.youtube.com/watch?v=aiZW0jIngc8"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4HI-Xa9X0AU" TargetMode="External"/><Relationship Id="rId2" Type="http://schemas.openxmlformats.org/officeDocument/2006/relationships/hyperlink" Target="https://www.youtube.com/watch?time_continue=15&amp;v=38TlPGjWYlU&amp;embeds_referring_euri=https%3A%2F%2Fwww.froebel.org.uk%2F&amp;source_ve_path=Mjg2NjY" TargetMode="External"/><Relationship Id="rId1" Type="http://schemas.openxmlformats.org/officeDocument/2006/relationships/slideLayout" Target="../slideLayouts/slideLayout9.xml"/><Relationship Id="rId4" Type="http://schemas.openxmlformats.org/officeDocument/2006/relationships/hyperlink" Target="https://www.froebel.org.uk/uploads/documents/FT_Slow-Pedagogy_pamphlet.pdf"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3" Type="http://schemas.openxmlformats.org/officeDocument/2006/relationships/hyperlink" Target="https://hwb.gov.wales/api/storage/5a288737-36f1-4ea1-916c-916eadd014b7/cwricwlwm-i-gymru-dysgu-sylfaen-mewn-ysgolion-a-lleoliadau-meithrin-a-ariennir-nas-cynhelir-cwestiynau-cyffredin.pdf" TargetMode="External"/><Relationship Id="rId2" Type="http://schemas.openxmlformats.org/officeDocument/2006/relationships/hyperlink" Target="https://hwb.gov.wales/api/storage/a5c2c01f-13d3-4eb7-b4cb-e2267d9ccf74/cwricwlwm-ar-gyfer-lleoliadau-meithrin-a-ariennir-nas-cynhelir.pdf" TargetMode="External"/><Relationship Id="rId1" Type="http://schemas.openxmlformats.org/officeDocument/2006/relationships/slideLayout" Target="../slideLayouts/slideLayout9.xml"/><Relationship Id="rId5" Type="http://schemas.openxmlformats.org/officeDocument/2006/relationships/hyperlink" Target="https://hwb.gov.wales/api/storage/97105ec9-0187-45d1-abd4-55d806b059bb/curriculum-for-wales-foundation-learning-in-schools-and-funded-non-maintained-nursery-settings-faqs.pdf" TargetMode="External"/><Relationship Id="rId4" Type="http://schemas.openxmlformats.org/officeDocument/2006/relationships/hyperlink" Target="https://hwb.gov.wales/api/storage/1f581142-6b91-41e4-845d-3d6c7765df20/a-curriculum-for-funded-non-maintained-nursery-settings.pdf"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2" Type="http://schemas.openxmlformats.org/officeDocument/2006/relationships/hyperlink" Target="https://www.froebel.org.uk/about-us/froebelian-principles" TargetMode="Externa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Content Placeholder 2"/>
          <p:cNvSpPr>
            <a:spLocks noGrp="1"/>
          </p:cNvSpPr>
          <p:nvPr>
            <p:ph sz="half" idx="1"/>
          </p:nvPr>
        </p:nvSpPr>
        <p:spPr>
          <a:xfrm>
            <a:off x="1029731" y="1600200"/>
            <a:ext cx="5009120" cy="3989388"/>
          </a:xfrm>
        </p:spPr>
        <p:txBody>
          <a:bodyPr>
            <a:normAutofit/>
          </a:bodyPr>
          <a:lstStyle/>
          <a:p>
            <a:pPr marL="0" indent="0">
              <a:buNone/>
            </a:pPr>
            <a:r>
              <a:rPr lang="en-GB" altLang="en-US" sz="5400" dirty="0">
                <a:latin typeface="Arial" panose="020B0604020202020204" pitchFamily="34" charset="0"/>
                <a:cs typeface="Arial" panose="020B0604020202020204" pitchFamily="34" charset="0"/>
              </a:rPr>
              <a:t>ECCP 7007C </a:t>
            </a:r>
          </a:p>
          <a:p>
            <a:pPr marL="0" indent="0" eaLnBrk="1" hangingPunct="1">
              <a:buNone/>
            </a:pPr>
            <a:r>
              <a:rPr lang="en-GB" altLang="en-US" sz="5400" dirty="0" err="1"/>
              <a:t>Dysgu</a:t>
            </a:r>
            <a:r>
              <a:rPr lang="en-GB" altLang="en-US" sz="5400" dirty="0"/>
              <a:t> </a:t>
            </a:r>
            <a:r>
              <a:rPr lang="en-GB" altLang="en-US" sz="5400" dirty="0" err="1"/>
              <a:t>cynnar</a:t>
            </a:r>
            <a:r>
              <a:rPr lang="en-GB" altLang="en-US" sz="5400" dirty="0"/>
              <a:t> plant</a:t>
            </a:r>
          </a:p>
        </p:txBody>
      </p:sp>
      <p:sp>
        <p:nvSpPr>
          <p:cNvPr id="15364" name="Content Placeholder 3"/>
          <p:cNvSpPr>
            <a:spLocks noGrp="1"/>
          </p:cNvSpPr>
          <p:nvPr>
            <p:ph sz="half" idx="2"/>
          </p:nvPr>
        </p:nvSpPr>
        <p:spPr>
          <a:xfrm>
            <a:off x="6614984" y="1600200"/>
            <a:ext cx="5288692" cy="3989388"/>
          </a:xfrm>
        </p:spPr>
        <p:txBody>
          <a:bodyPr>
            <a:normAutofit/>
          </a:bodyPr>
          <a:lstStyle/>
          <a:p>
            <a:pPr marL="0" indent="0">
              <a:buNone/>
            </a:pPr>
            <a:r>
              <a:rPr lang="en-GB" altLang="en-US" sz="5400" dirty="0">
                <a:solidFill>
                  <a:srgbClr val="0070C0"/>
                </a:solidFill>
              </a:rPr>
              <a:t>ECCP7007</a:t>
            </a:r>
          </a:p>
          <a:p>
            <a:pPr marL="0" indent="0">
              <a:buNone/>
            </a:pPr>
            <a:r>
              <a:rPr lang="en-GB" altLang="en-US" sz="5400" dirty="0">
                <a:solidFill>
                  <a:srgbClr val="0070C0"/>
                </a:solidFill>
              </a:rPr>
              <a:t>Young children's learning</a:t>
            </a:r>
          </a:p>
        </p:txBody>
      </p:sp>
    </p:spTree>
    <p:extLst>
      <p:ext uri="{BB962C8B-B14F-4D97-AF65-F5344CB8AC3E}">
        <p14:creationId xmlns:p14="http://schemas.microsoft.com/office/powerpoint/2010/main" val="31798675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13120-9E81-99BD-83FC-89345F4E7E52}"/>
              </a:ext>
            </a:extLst>
          </p:cNvPr>
          <p:cNvSpPr>
            <a:spLocks noGrp="1"/>
          </p:cNvSpPr>
          <p:nvPr>
            <p:ph type="title"/>
          </p:nvPr>
        </p:nvSpPr>
        <p:spPr/>
        <p:txBody>
          <a:bodyPr/>
          <a:lstStyle/>
          <a:p>
            <a:r>
              <a:rPr lang="en-GB" b="1" dirty="0" err="1"/>
              <a:t>Deilliannau</a:t>
            </a:r>
            <a:r>
              <a:rPr lang="en-GB" b="1" dirty="0"/>
              <a:t> </a:t>
            </a:r>
            <a:r>
              <a:rPr lang="en-GB" b="1" dirty="0" err="1"/>
              <a:t>Dysgu</a:t>
            </a:r>
            <a:endParaRPr lang="en-GB" b="1" dirty="0"/>
          </a:p>
        </p:txBody>
      </p:sp>
      <p:sp>
        <p:nvSpPr>
          <p:cNvPr id="5" name="Content Placeholder 4">
            <a:extLst>
              <a:ext uri="{FF2B5EF4-FFF2-40B4-BE49-F238E27FC236}">
                <a16:creationId xmlns:a16="http://schemas.microsoft.com/office/drawing/2014/main" id="{A2F49343-1843-4565-54FC-5BAB0ACCB135}"/>
              </a:ext>
            </a:extLst>
          </p:cNvPr>
          <p:cNvSpPr>
            <a:spLocks noGrp="1"/>
          </p:cNvSpPr>
          <p:nvPr>
            <p:ph idx="1"/>
          </p:nvPr>
        </p:nvSpPr>
        <p:spPr>
          <a:xfrm>
            <a:off x="351934" y="1474573"/>
            <a:ext cx="11488133" cy="3926986"/>
          </a:xfrm>
        </p:spPr>
        <p:txBody>
          <a:bodyPr>
            <a:normAutofit/>
          </a:bodyPr>
          <a:lstStyle/>
          <a:p>
            <a:r>
              <a:rPr lang="en-GB" dirty="0" err="1"/>
              <a:t>arddangos</a:t>
            </a:r>
            <a:r>
              <a:rPr lang="en-GB" dirty="0"/>
              <a:t> </a:t>
            </a:r>
            <a:r>
              <a:rPr lang="en-GB" dirty="0" err="1"/>
              <a:t>gwerthfawrogiad</a:t>
            </a:r>
            <a:r>
              <a:rPr lang="en-GB" dirty="0"/>
              <a:t> </a:t>
            </a:r>
            <a:r>
              <a:rPr lang="en-GB" dirty="0" err="1"/>
              <a:t>trylwyr</a:t>
            </a:r>
            <a:r>
              <a:rPr lang="en-GB" dirty="0"/>
              <a:t> a </a:t>
            </a:r>
            <a:r>
              <a:rPr lang="en-GB" dirty="0" err="1"/>
              <a:t>beirniadol</a:t>
            </a:r>
            <a:r>
              <a:rPr lang="en-GB" dirty="0"/>
              <a:t> o </a:t>
            </a:r>
            <a:r>
              <a:rPr lang="en-GB" dirty="0" err="1"/>
              <a:t>athroniaeth</a:t>
            </a:r>
            <a:r>
              <a:rPr lang="en-GB" dirty="0"/>
              <a:t> ac </a:t>
            </a:r>
            <a:r>
              <a:rPr lang="en-GB" dirty="0" err="1"/>
              <a:t>egwyddorion</a:t>
            </a:r>
            <a:r>
              <a:rPr lang="en-GB" dirty="0"/>
              <a:t> y </a:t>
            </a:r>
            <a:r>
              <a:rPr lang="en-GB" dirty="0" err="1"/>
              <a:t>cysyniad</a:t>
            </a:r>
            <a:r>
              <a:rPr lang="en-GB" dirty="0"/>
              <a:t> o </a:t>
            </a:r>
            <a:r>
              <a:rPr lang="en-GB" dirty="0" err="1"/>
              <a:t>ddysgu</a:t>
            </a:r>
            <a:r>
              <a:rPr lang="en-GB" dirty="0"/>
              <a:t> </a:t>
            </a:r>
            <a:r>
              <a:rPr lang="en-GB" dirty="0" err="1"/>
              <a:t>drwy</a:t>
            </a:r>
            <a:r>
              <a:rPr lang="en-GB" dirty="0"/>
              <a:t> </a:t>
            </a:r>
            <a:r>
              <a:rPr lang="en-GB" dirty="0" err="1"/>
              <a:t>chwarae</a:t>
            </a:r>
            <a:r>
              <a:rPr lang="en-GB" dirty="0"/>
              <a:t>;  </a:t>
            </a:r>
          </a:p>
          <a:p>
            <a:r>
              <a:rPr lang="en-GB" dirty="0" err="1"/>
              <a:t>gwerthuso’n</a:t>
            </a:r>
            <a:r>
              <a:rPr lang="en-GB" dirty="0"/>
              <a:t> </a:t>
            </a:r>
            <a:r>
              <a:rPr lang="en-GB" dirty="0" err="1"/>
              <a:t>feirniadol</a:t>
            </a:r>
            <a:r>
              <a:rPr lang="en-GB" dirty="0"/>
              <a:t> </a:t>
            </a:r>
            <a:r>
              <a:rPr lang="en-GB" dirty="0" err="1"/>
              <a:t>rôl</a:t>
            </a:r>
            <a:r>
              <a:rPr lang="en-GB" dirty="0"/>
              <a:t> yr </a:t>
            </a:r>
            <a:r>
              <a:rPr lang="en-GB" dirty="0" err="1"/>
              <a:t>oedolyn</a:t>
            </a:r>
            <a:r>
              <a:rPr lang="en-GB" dirty="0"/>
              <a:t> </a:t>
            </a:r>
            <a:r>
              <a:rPr lang="en-GB" dirty="0" err="1"/>
              <a:t>a’r</a:t>
            </a:r>
            <a:r>
              <a:rPr lang="en-GB" dirty="0"/>
              <a:t> </a:t>
            </a:r>
            <a:r>
              <a:rPr lang="en-GB" dirty="0" err="1"/>
              <a:t>amgylchedd</a:t>
            </a:r>
            <a:r>
              <a:rPr lang="en-GB" dirty="0"/>
              <a:t> </a:t>
            </a:r>
            <a:r>
              <a:rPr lang="en-GB" dirty="0" err="1"/>
              <a:t>ehangach</a:t>
            </a:r>
            <a:r>
              <a:rPr lang="en-GB" dirty="0"/>
              <a:t> </a:t>
            </a:r>
            <a:r>
              <a:rPr lang="en-GB" dirty="0" err="1"/>
              <a:t>ar</a:t>
            </a:r>
            <a:r>
              <a:rPr lang="en-GB" dirty="0"/>
              <a:t> </a:t>
            </a:r>
            <a:r>
              <a:rPr lang="en-GB" dirty="0" err="1"/>
              <a:t>ddysgu</a:t>
            </a:r>
            <a:r>
              <a:rPr lang="en-GB" dirty="0"/>
              <a:t> </a:t>
            </a:r>
            <a:r>
              <a:rPr lang="en-GB" dirty="0" err="1"/>
              <a:t>cynnar</a:t>
            </a:r>
            <a:r>
              <a:rPr lang="en-GB" dirty="0"/>
              <a:t> plant; </a:t>
            </a:r>
          </a:p>
          <a:p>
            <a:r>
              <a:rPr lang="en-GB" dirty="0" err="1"/>
              <a:t>dangos</a:t>
            </a:r>
            <a:r>
              <a:rPr lang="en-GB" dirty="0"/>
              <a:t> </a:t>
            </a:r>
            <a:r>
              <a:rPr lang="en-GB" dirty="0" err="1"/>
              <a:t>dealltwriaeth</a:t>
            </a:r>
            <a:r>
              <a:rPr lang="en-GB" dirty="0"/>
              <a:t> </a:t>
            </a:r>
            <a:r>
              <a:rPr lang="en-GB" dirty="0" err="1"/>
              <a:t>feirniadol</a:t>
            </a:r>
            <a:r>
              <a:rPr lang="en-GB" dirty="0"/>
              <a:t> o </a:t>
            </a:r>
            <a:r>
              <a:rPr lang="en-GB" dirty="0" err="1"/>
              <a:t>wahanol</a:t>
            </a:r>
            <a:r>
              <a:rPr lang="en-GB" dirty="0"/>
              <a:t> </a:t>
            </a:r>
            <a:r>
              <a:rPr lang="en-GB" dirty="0" err="1"/>
              <a:t>ymagweddau</a:t>
            </a:r>
            <a:r>
              <a:rPr lang="en-GB" dirty="0"/>
              <a:t> </a:t>
            </a:r>
            <a:r>
              <a:rPr lang="en-GB" dirty="0" err="1"/>
              <a:t>damcaniaethol</a:t>
            </a:r>
            <a:r>
              <a:rPr lang="en-GB" dirty="0"/>
              <a:t> at </a:t>
            </a:r>
            <a:r>
              <a:rPr lang="en-GB" dirty="0" err="1"/>
              <a:t>hyrwyddo</a:t>
            </a:r>
            <a:r>
              <a:rPr lang="en-GB" dirty="0"/>
              <a:t> a </a:t>
            </a:r>
            <a:r>
              <a:rPr lang="en-GB" dirty="0" err="1"/>
              <a:t>hwyluso</a:t>
            </a:r>
            <a:r>
              <a:rPr lang="en-GB" dirty="0"/>
              <a:t> </a:t>
            </a:r>
            <a:r>
              <a:rPr lang="en-GB" dirty="0" err="1"/>
              <a:t>dysgu</a:t>
            </a:r>
            <a:r>
              <a:rPr lang="en-GB" dirty="0"/>
              <a:t> </a:t>
            </a:r>
            <a:r>
              <a:rPr lang="en-GB" dirty="0" err="1"/>
              <a:t>cynnar</a:t>
            </a:r>
            <a:r>
              <a:rPr lang="en-GB" dirty="0"/>
              <a:t> plant; </a:t>
            </a:r>
          </a:p>
          <a:p>
            <a:r>
              <a:rPr lang="en-GB" dirty="0" err="1"/>
              <a:t>ystyried</a:t>
            </a:r>
            <a:r>
              <a:rPr lang="en-GB" dirty="0"/>
              <a:t> </a:t>
            </a:r>
            <a:r>
              <a:rPr lang="en-GB" dirty="0" err="1"/>
              <a:t>dysgu</a:t>
            </a:r>
            <a:r>
              <a:rPr lang="en-GB" dirty="0"/>
              <a:t> </a:t>
            </a:r>
            <a:r>
              <a:rPr lang="en-GB" dirty="0" err="1"/>
              <a:t>cynnar</a:t>
            </a:r>
            <a:r>
              <a:rPr lang="en-GB" dirty="0"/>
              <a:t> plant </a:t>
            </a:r>
            <a:r>
              <a:rPr lang="en-GB" dirty="0" err="1"/>
              <a:t>yng</a:t>
            </a:r>
            <a:r>
              <a:rPr lang="en-GB" dirty="0"/>
              <a:t> </a:t>
            </a:r>
            <a:r>
              <a:rPr lang="en-GB" dirty="0" err="1"/>
              <a:t>nghyd-destun</a:t>
            </a:r>
            <a:r>
              <a:rPr lang="en-GB" dirty="0"/>
              <a:t> y </a:t>
            </a:r>
            <a:r>
              <a:rPr lang="en-GB" dirty="0" err="1"/>
              <a:t>disgwrs</a:t>
            </a:r>
            <a:r>
              <a:rPr lang="en-GB" dirty="0"/>
              <a:t> </a:t>
            </a:r>
            <a:r>
              <a:rPr lang="en-GB" dirty="0" err="1"/>
              <a:t>ehangach</a:t>
            </a:r>
            <a:r>
              <a:rPr lang="en-GB" dirty="0"/>
              <a:t> </a:t>
            </a:r>
            <a:r>
              <a:rPr lang="en-GB" dirty="0" err="1"/>
              <a:t>ar</a:t>
            </a:r>
            <a:r>
              <a:rPr lang="en-GB" dirty="0"/>
              <a:t> </a:t>
            </a:r>
            <a:r>
              <a:rPr lang="en-GB" dirty="0" err="1"/>
              <a:t>gynaliadwyedd</a:t>
            </a:r>
            <a:r>
              <a:rPr lang="en-GB" dirty="0"/>
              <a:t>. </a:t>
            </a:r>
          </a:p>
          <a:p>
            <a:pPr marL="0" indent="0">
              <a:buNone/>
            </a:pPr>
            <a:endParaRPr lang="en-GB" dirty="0"/>
          </a:p>
        </p:txBody>
      </p:sp>
    </p:spTree>
    <p:extLst>
      <p:ext uri="{BB962C8B-B14F-4D97-AF65-F5344CB8AC3E}">
        <p14:creationId xmlns:p14="http://schemas.microsoft.com/office/powerpoint/2010/main" val="6241707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8D2D6-3F57-8152-A361-B99796A15216}"/>
              </a:ext>
            </a:extLst>
          </p:cNvPr>
          <p:cNvSpPr>
            <a:spLocks noGrp="1"/>
          </p:cNvSpPr>
          <p:nvPr>
            <p:ph type="title"/>
          </p:nvPr>
        </p:nvSpPr>
        <p:spPr/>
        <p:txBody>
          <a:bodyPr/>
          <a:lstStyle/>
          <a:p>
            <a:r>
              <a:rPr lang="en-GB" b="1" dirty="0"/>
              <a:t>Learning Outcomes</a:t>
            </a:r>
            <a:br>
              <a:rPr lang="en-GB" b="1" dirty="0"/>
            </a:br>
            <a:endParaRPr lang="en-GB" b="1" dirty="0"/>
          </a:p>
        </p:txBody>
      </p:sp>
      <p:sp>
        <p:nvSpPr>
          <p:cNvPr id="3" name="Content Placeholder 2">
            <a:extLst>
              <a:ext uri="{FF2B5EF4-FFF2-40B4-BE49-F238E27FC236}">
                <a16:creationId xmlns:a16="http://schemas.microsoft.com/office/drawing/2014/main" id="{9B41E46B-E4AB-EE4D-0D14-59BE20F33310}"/>
              </a:ext>
            </a:extLst>
          </p:cNvPr>
          <p:cNvSpPr>
            <a:spLocks noGrp="1"/>
          </p:cNvSpPr>
          <p:nvPr>
            <p:ph idx="1"/>
          </p:nvPr>
        </p:nvSpPr>
        <p:spPr>
          <a:xfrm>
            <a:off x="358219" y="1252150"/>
            <a:ext cx="11481847" cy="4835611"/>
          </a:xfrm>
        </p:spPr>
        <p:txBody>
          <a:bodyPr>
            <a:normAutofit/>
          </a:bodyPr>
          <a:lstStyle/>
          <a:p>
            <a:r>
              <a:rPr lang="en-GB" dirty="0"/>
              <a:t>demonstrate a thorough and critical appreciation of the philosophy and principles of the concept of learning through play; </a:t>
            </a:r>
          </a:p>
          <a:p>
            <a:r>
              <a:rPr lang="en-GB" dirty="0"/>
              <a:t>critically evaluate the role of the adult and wider environment on young children’s learning; </a:t>
            </a:r>
          </a:p>
          <a:p>
            <a:r>
              <a:rPr lang="en-GB" dirty="0"/>
              <a:t>demonstrate a critical understanding of different theoretical approaches to promoting and facilitating young children’s learning; </a:t>
            </a:r>
          </a:p>
          <a:p>
            <a:r>
              <a:rPr lang="en-GB" dirty="0"/>
              <a:t>consider young children’s learning in the context of wider sustainability discourse. </a:t>
            </a:r>
          </a:p>
          <a:p>
            <a:endParaRPr lang="en-GB" dirty="0"/>
          </a:p>
        </p:txBody>
      </p:sp>
    </p:spTree>
    <p:extLst>
      <p:ext uri="{BB962C8B-B14F-4D97-AF65-F5344CB8AC3E}">
        <p14:creationId xmlns:p14="http://schemas.microsoft.com/office/powerpoint/2010/main" val="30978146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55FD4-6789-88A4-D977-EB1503B857B0}"/>
              </a:ext>
            </a:extLst>
          </p:cNvPr>
          <p:cNvSpPr>
            <a:spLocks noGrp="1"/>
          </p:cNvSpPr>
          <p:nvPr>
            <p:ph type="title"/>
          </p:nvPr>
        </p:nvSpPr>
        <p:spPr>
          <a:xfrm>
            <a:off x="838200" y="365126"/>
            <a:ext cx="10515600" cy="727804"/>
          </a:xfrm>
        </p:spPr>
        <p:txBody>
          <a:bodyPr>
            <a:normAutofit fontScale="90000"/>
          </a:bodyPr>
          <a:lstStyle/>
          <a:p>
            <a:r>
              <a:rPr lang="en-GB" dirty="0" err="1"/>
              <a:t>Cwestiynau</a:t>
            </a:r>
            <a:r>
              <a:rPr lang="en-GB" dirty="0"/>
              <a:t> </a:t>
            </a:r>
            <a:br>
              <a:rPr lang="en-GB" dirty="0"/>
            </a:br>
            <a:r>
              <a:rPr lang="en-GB" dirty="0">
                <a:solidFill>
                  <a:srgbClr val="0070C0"/>
                </a:solidFill>
              </a:rPr>
              <a:t>Questions</a:t>
            </a:r>
          </a:p>
        </p:txBody>
      </p:sp>
      <p:sp>
        <p:nvSpPr>
          <p:cNvPr id="3" name="Content Placeholder 2">
            <a:extLst>
              <a:ext uri="{FF2B5EF4-FFF2-40B4-BE49-F238E27FC236}">
                <a16:creationId xmlns:a16="http://schemas.microsoft.com/office/drawing/2014/main" id="{4D84B801-2EA5-636D-2081-2AA701560F02}"/>
              </a:ext>
            </a:extLst>
          </p:cNvPr>
          <p:cNvSpPr>
            <a:spLocks noGrp="1"/>
          </p:cNvSpPr>
          <p:nvPr>
            <p:ph sz="half" idx="1"/>
          </p:nvPr>
        </p:nvSpPr>
        <p:spPr>
          <a:xfrm>
            <a:off x="838200" y="1524000"/>
            <a:ext cx="5181600" cy="4819135"/>
          </a:xfrm>
        </p:spPr>
        <p:txBody>
          <a:bodyPr>
            <a:normAutofit fontScale="92500" lnSpcReduction="20000"/>
          </a:bodyPr>
          <a:lstStyle/>
          <a:p>
            <a:r>
              <a:rPr lang="en-GB" sz="3000" dirty="0"/>
              <a:t>Beth </a:t>
            </a:r>
            <a:r>
              <a:rPr lang="en-GB" sz="3000" dirty="0" err="1"/>
              <a:t>yw</a:t>
            </a:r>
            <a:r>
              <a:rPr lang="en-GB" sz="3000" dirty="0"/>
              <a:t> </a:t>
            </a:r>
            <a:r>
              <a:rPr lang="en-GB" sz="3000" dirty="0" err="1"/>
              <a:t>dysgu</a:t>
            </a:r>
            <a:r>
              <a:rPr lang="en-GB" sz="3000" dirty="0"/>
              <a:t> </a:t>
            </a:r>
            <a:r>
              <a:rPr lang="en-GB" sz="3000" dirty="0" err="1"/>
              <a:t>yn</a:t>
            </a:r>
            <a:r>
              <a:rPr lang="en-GB" sz="3000" dirty="0"/>
              <a:t> y </a:t>
            </a:r>
            <a:r>
              <a:rPr lang="en-GB" sz="3000" dirty="0" err="1"/>
              <a:t>blynyddoedd</a:t>
            </a:r>
            <a:r>
              <a:rPr lang="en-GB" sz="3000" dirty="0"/>
              <a:t> </a:t>
            </a:r>
            <a:r>
              <a:rPr lang="en-GB" sz="3000" dirty="0" err="1"/>
              <a:t>cynnar</a:t>
            </a:r>
            <a:r>
              <a:rPr lang="en-GB" sz="3000" dirty="0"/>
              <a:t>?</a:t>
            </a:r>
          </a:p>
          <a:p>
            <a:r>
              <a:rPr lang="en-GB" sz="3000" dirty="0" err="1"/>
              <a:t>Pwy</a:t>
            </a:r>
            <a:r>
              <a:rPr lang="en-GB" sz="3000" dirty="0"/>
              <a:t> </a:t>
            </a:r>
            <a:r>
              <a:rPr lang="en-GB" sz="3000" dirty="0" err="1"/>
              <a:t>sy’n</a:t>
            </a:r>
            <a:r>
              <a:rPr lang="en-GB" sz="3000" dirty="0"/>
              <a:t> </a:t>
            </a:r>
            <a:r>
              <a:rPr lang="en-GB" sz="3000" dirty="0" err="1"/>
              <a:t>penderfynnu</a:t>
            </a:r>
            <a:r>
              <a:rPr lang="en-GB" sz="3000" dirty="0"/>
              <a:t> </a:t>
            </a:r>
            <a:r>
              <a:rPr lang="en-GB" sz="3000" dirty="0" err="1"/>
              <a:t>beth</a:t>
            </a:r>
            <a:r>
              <a:rPr lang="en-GB" sz="3000" dirty="0"/>
              <a:t> </a:t>
            </a:r>
            <a:r>
              <a:rPr lang="en-GB" sz="3000" dirty="0" err="1"/>
              <a:t>sy’n</a:t>
            </a:r>
            <a:r>
              <a:rPr lang="en-GB" sz="3000" dirty="0"/>
              <a:t> </a:t>
            </a:r>
            <a:r>
              <a:rPr lang="en-GB" sz="3000" dirty="0" err="1"/>
              <a:t>cael</a:t>
            </a:r>
            <a:r>
              <a:rPr lang="en-GB" sz="3000" dirty="0"/>
              <a:t> </a:t>
            </a:r>
            <a:r>
              <a:rPr lang="en-GB" sz="3000" dirty="0" err="1"/>
              <a:t>ei</a:t>
            </a:r>
            <a:r>
              <a:rPr lang="en-GB" sz="3000" dirty="0"/>
              <a:t> </a:t>
            </a:r>
            <a:r>
              <a:rPr lang="en-GB" sz="3000" dirty="0" err="1"/>
              <a:t>ddysgu</a:t>
            </a:r>
            <a:r>
              <a:rPr lang="en-GB" sz="3000" dirty="0"/>
              <a:t>?</a:t>
            </a:r>
          </a:p>
          <a:p>
            <a:r>
              <a:rPr lang="en-GB" sz="3000" dirty="0" err="1"/>
              <a:t>Pwy</a:t>
            </a:r>
            <a:r>
              <a:rPr lang="en-GB" sz="3000" dirty="0"/>
              <a:t> </a:t>
            </a:r>
            <a:r>
              <a:rPr lang="en-GB" sz="3000" dirty="0" err="1"/>
              <a:t>sy’n</a:t>
            </a:r>
            <a:r>
              <a:rPr lang="en-GB" sz="3000" dirty="0"/>
              <a:t> </a:t>
            </a:r>
            <a:r>
              <a:rPr lang="en-GB" sz="3000" dirty="0" err="1"/>
              <a:t>mesur</a:t>
            </a:r>
            <a:r>
              <a:rPr lang="en-GB" sz="3000" dirty="0"/>
              <a:t> </a:t>
            </a:r>
            <a:r>
              <a:rPr lang="en-GB" sz="3000" dirty="0" err="1"/>
              <a:t>beth</a:t>
            </a:r>
            <a:r>
              <a:rPr lang="en-GB" sz="3000" dirty="0"/>
              <a:t> </a:t>
            </a:r>
            <a:r>
              <a:rPr lang="en-GB" sz="3000" dirty="0" err="1"/>
              <a:t>sy’n</a:t>
            </a:r>
            <a:r>
              <a:rPr lang="en-GB" sz="3000" dirty="0"/>
              <a:t> </a:t>
            </a:r>
            <a:r>
              <a:rPr lang="en-GB" sz="3000" dirty="0" err="1"/>
              <a:t>cael</a:t>
            </a:r>
            <a:r>
              <a:rPr lang="en-GB" sz="3000" dirty="0"/>
              <a:t> </a:t>
            </a:r>
            <a:r>
              <a:rPr lang="en-GB" sz="3000" dirty="0" err="1"/>
              <a:t>ei</a:t>
            </a:r>
            <a:r>
              <a:rPr lang="en-GB" sz="3000" dirty="0"/>
              <a:t> </a:t>
            </a:r>
            <a:r>
              <a:rPr lang="en-GB" sz="3000" dirty="0" err="1"/>
              <a:t>ddysgu</a:t>
            </a:r>
            <a:r>
              <a:rPr lang="en-GB" sz="3000" dirty="0"/>
              <a:t>?</a:t>
            </a:r>
          </a:p>
          <a:p>
            <a:r>
              <a:rPr lang="en-GB" sz="3000" dirty="0" err="1"/>
              <a:t>Lle</a:t>
            </a:r>
            <a:r>
              <a:rPr lang="en-GB" sz="3000" dirty="0"/>
              <a:t> </a:t>
            </a:r>
            <a:r>
              <a:rPr lang="en-GB" sz="3000" dirty="0" err="1"/>
              <a:t>mae</a:t>
            </a:r>
            <a:r>
              <a:rPr lang="en-GB" sz="3000" dirty="0"/>
              <a:t> </a:t>
            </a:r>
            <a:r>
              <a:rPr lang="en-GB" sz="3000" dirty="0" err="1"/>
              <a:t>dysgu’n</a:t>
            </a:r>
            <a:r>
              <a:rPr lang="en-GB" sz="3000" dirty="0"/>
              <a:t> </a:t>
            </a:r>
            <a:r>
              <a:rPr lang="en-GB" sz="3000" dirty="0" err="1"/>
              <a:t>digwydd</a:t>
            </a:r>
            <a:r>
              <a:rPr lang="en-GB" sz="3000" dirty="0"/>
              <a:t>?</a:t>
            </a:r>
          </a:p>
          <a:p>
            <a:r>
              <a:rPr lang="en-GB" sz="3000" dirty="0"/>
              <a:t>Sut </a:t>
            </a:r>
            <a:r>
              <a:rPr lang="en-GB" sz="3000" dirty="0" err="1"/>
              <a:t>mae</a:t>
            </a:r>
            <a:r>
              <a:rPr lang="en-GB" sz="3000" dirty="0"/>
              <a:t> </a:t>
            </a:r>
            <a:r>
              <a:rPr lang="en-GB" sz="3000" dirty="0" err="1"/>
              <a:t>dysgu’n</a:t>
            </a:r>
            <a:r>
              <a:rPr lang="en-GB" sz="3000" dirty="0"/>
              <a:t> </a:t>
            </a:r>
            <a:r>
              <a:rPr lang="en-GB" sz="3000" dirty="0" err="1"/>
              <a:t>digwydd</a:t>
            </a:r>
            <a:r>
              <a:rPr lang="en-GB" sz="3000" dirty="0"/>
              <a:t>?</a:t>
            </a:r>
          </a:p>
        </p:txBody>
      </p:sp>
      <p:sp>
        <p:nvSpPr>
          <p:cNvPr id="4" name="Content Placeholder 3">
            <a:extLst>
              <a:ext uri="{FF2B5EF4-FFF2-40B4-BE49-F238E27FC236}">
                <a16:creationId xmlns:a16="http://schemas.microsoft.com/office/drawing/2014/main" id="{341FEDB0-5DF0-D214-8312-27606C327E93}"/>
              </a:ext>
            </a:extLst>
          </p:cNvPr>
          <p:cNvSpPr>
            <a:spLocks noGrp="1"/>
          </p:cNvSpPr>
          <p:nvPr>
            <p:ph sz="half" idx="2"/>
          </p:nvPr>
        </p:nvSpPr>
        <p:spPr>
          <a:xfrm>
            <a:off x="6425514" y="1425146"/>
            <a:ext cx="4928286" cy="4094206"/>
          </a:xfrm>
        </p:spPr>
        <p:txBody>
          <a:bodyPr>
            <a:normAutofit fontScale="92500" lnSpcReduction="20000"/>
          </a:bodyPr>
          <a:lstStyle/>
          <a:p>
            <a:r>
              <a:rPr lang="en-GB" sz="3200" dirty="0">
                <a:solidFill>
                  <a:srgbClr val="0070C0"/>
                </a:solidFill>
              </a:rPr>
              <a:t>What is learning in the early years?</a:t>
            </a:r>
          </a:p>
          <a:p>
            <a:r>
              <a:rPr lang="en-GB" sz="3200" dirty="0">
                <a:solidFill>
                  <a:srgbClr val="0070C0"/>
                </a:solidFill>
              </a:rPr>
              <a:t>Who decides what is learnt?</a:t>
            </a:r>
          </a:p>
          <a:p>
            <a:r>
              <a:rPr lang="en-GB" sz="3200" dirty="0">
                <a:solidFill>
                  <a:srgbClr val="0070C0"/>
                </a:solidFill>
              </a:rPr>
              <a:t>Who measures what is learnt?</a:t>
            </a:r>
          </a:p>
          <a:p>
            <a:r>
              <a:rPr lang="en-GB" sz="3200" dirty="0">
                <a:solidFill>
                  <a:srgbClr val="0070C0"/>
                </a:solidFill>
              </a:rPr>
              <a:t>Where does learning take place?</a:t>
            </a:r>
          </a:p>
          <a:p>
            <a:r>
              <a:rPr lang="en-GB" sz="3200" dirty="0">
                <a:solidFill>
                  <a:srgbClr val="0070C0"/>
                </a:solidFill>
              </a:rPr>
              <a:t>How does learning take place?</a:t>
            </a:r>
          </a:p>
          <a:p>
            <a:endParaRPr lang="en-GB" dirty="0"/>
          </a:p>
        </p:txBody>
      </p:sp>
    </p:spTree>
    <p:extLst>
      <p:ext uri="{BB962C8B-B14F-4D97-AF65-F5344CB8AC3E}">
        <p14:creationId xmlns:p14="http://schemas.microsoft.com/office/powerpoint/2010/main" val="42406471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AA84D1B-C058-202F-BED8-1FA7D0221061}"/>
              </a:ext>
            </a:extLst>
          </p:cNvPr>
          <p:cNvSpPr>
            <a:spLocks noGrp="1"/>
          </p:cNvSpPr>
          <p:nvPr>
            <p:ph type="title"/>
          </p:nvPr>
        </p:nvSpPr>
        <p:spPr/>
        <p:txBody>
          <a:bodyPr>
            <a:normAutofit fontScale="90000"/>
          </a:bodyPr>
          <a:lstStyle/>
          <a:p>
            <a:r>
              <a:rPr lang="en-GB" b="1" dirty="0"/>
              <a:t>Clip </a:t>
            </a:r>
            <a:r>
              <a:rPr lang="en-GB" b="1" dirty="0" err="1"/>
              <a:t>Fidio</a:t>
            </a:r>
            <a:r>
              <a:rPr lang="en-GB" b="1" dirty="0"/>
              <a:t>- </a:t>
            </a:r>
            <a:r>
              <a:rPr lang="en-GB" b="1" dirty="0" err="1"/>
              <a:t>Fy</a:t>
            </a:r>
            <a:r>
              <a:rPr lang="en-GB" b="1" dirty="0"/>
              <a:t> </a:t>
            </a:r>
            <a:r>
              <a:rPr lang="en-GB" b="1" dirty="0" err="1"/>
              <a:t>ngolwg</a:t>
            </a:r>
            <a:r>
              <a:rPr lang="en-GB" b="1" dirty="0"/>
              <a:t> </a:t>
            </a:r>
            <a:r>
              <a:rPr lang="en-GB" b="1" dirty="0" err="1"/>
              <a:t>i</a:t>
            </a:r>
            <a:r>
              <a:rPr lang="en-GB" b="1" dirty="0"/>
              <a:t> </a:t>
            </a:r>
            <a:r>
              <a:rPr lang="en-GB" b="1" dirty="0" err="1"/>
              <a:t>o’r</a:t>
            </a:r>
            <a:r>
              <a:rPr lang="en-GB" b="1" dirty="0"/>
              <a:t> </a:t>
            </a:r>
            <a:r>
              <a:rPr lang="en-GB" b="1" dirty="0" err="1"/>
              <a:t>byd</a:t>
            </a:r>
            <a:br>
              <a:rPr lang="en-GB" b="1" dirty="0"/>
            </a:br>
            <a:r>
              <a:rPr lang="en-GB" b="1" dirty="0">
                <a:solidFill>
                  <a:srgbClr val="0070C0"/>
                </a:solidFill>
              </a:rPr>
              <a:t>Video Clip- My world view</a:t>
            </a:r>
            <a:br>
              <a:rPr lang="en-GB" u="sng" dirty="0">
                <a:solidFill>
                  <a:prstClr val="black"/>
                </a:solidFill>
                <a:latin typeface="Arial" panose="020B0604020202020204"/>
              </a:rPr>
            </a:br>
            <a:endParaRPr lang="en-GB" b="1" dirty="0">
              <a:solidFill>
                <a:srgbClr val="0070C0"/>
              </a:solidFill>
            </a:endParaRPr>
          </a:p>
        </p:txBody>
      </p:sp>
      <p:sp>
        <p:nvSpPr>
          <p:cNvPr id="3" name="Content Placeholder 2">
            <a:extLst>
              <a:ext uri="{FF2B5EF4-FFF2-40B4-BE49-F238E27FC236}">
                <a16:creationId xmlns:a16="http://schemas.microsoft.com/office/drawing/2014/main" id="{9669937A-E345-FD82-6FEA-BAB14312E727}"/>
              </a:ext>
            </a:extLst>
          </p:cNvPr>
          <p:cNvSpPr>
            <a:spLocks noGrp="1"/>
          </p:cNvSpPr>
          <p:nvPr>
            <p:ph sz="half" idx="1"/>
          </p:nvPr>
        </p:nvSpPr>
        <p:spPr/>
        <p: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600" b="0" i="0" u="none" strike="noStrike" kern="1200" cap="none" spc="0" normalizeH="0" baseline="0" noProof="0" dirty="0">
              <a:ln>
                <a:noFill/>
              </a:ln>
              <a:solidFill>
                <a:prstClr val="black"/>
              </a:solidFill>
              <a:effectLst/>
              <a:uLnTx/>
              <a:uFillTx/>
              <a:latin typeface="Arial" panose="020B0604020202020204"/>
              <a:ea typeface="+mn-ea"/>
              <a:cs typeface="+mn-cs"/>
              <a:hlinkClick r:id="rId2"/>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600" b="0" i="0" u="none" strike="noStrike" kern="1200" cap="none" spc="0" normalizeH="0" baseline="0" noProof="0" dirty="0">
              <a:ln>
                <a:noFill/>
              </a:ln>
              <a:solidFill>
                <a:prstClr val="black"/>
              </a:solidFill>
              <a:effectLst/>
              <a:uLnTx/>
              <a:uFillTx/>
              <a:latin typeface="Arial" panose="020B0604020202020204"/>
              <a:ea typeface="+mn-ea"/>
              <a:cs typeface="+mn-cs"/>
              <a:hlinkClick r:id="rId2"/>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a:ln>
                  <a:noFill/>
                </a:ln>
                <a:solidFill>
                  <a:prstClr val="black"/>
                </a:solidFill>
                <a:effectLst/>
                <a:uLnTx/>
                <a:uFillTx/>
                <a:latin typeface="Arial" panose="020B0604020202020204"/>
                <a:ea typeface="+mn-ea"/>
                <a:cs typeface="+mn-cs"/>
                <a:hlinkClick r:id="rId2"/>
              </a:rPr>
              <a:t>Dolen </a:t>
            </a:r>
            <a:r>
              <a:rPr kumimoji="0" lang="en-GB" sz="2600" b="0" i="0" u="none" strike="noStrike" kern="1200" cap="none" spc="0" normalizeH="0" baseline="0" noProof="0" dirty="0" err="1">
                <a:ln>
                  <a:noFill/>
                </a:ln>
                <a:solidFill>
                  <a:prstClr val="black"/>
                </a:solidFill>
                <a:effectLst/>
                <a:uLnTx/>
                <a:uFillTx/>
                <a:latin typeface="Arial" panose="020B0604020202020204"/>
                <a:ea typeface="+mn-ea"/>
                <a:cs typeface="+mn-cs"/>
                <a:hlinkClick r:id="rId2"/>
              </a:rPr>
              <a:t>i</a:t>
            </a:r>
            <a:r>
              <a:rPr kumimoji="0" lang="en-GB" sz="2600" b="0" i="0" u="none" strike="noStrike" kern="1200" cap="none" spc="0" normalizeH="0" baseline="0" noProof="0" dirty="0">
                <a:ln>
                  <a:noFill/>
                </a:ln>
                <a:solidFill>
                  <a:prstClr val="black"/>
                </a:solidFill>
                <a:effectLst/>
                <a:uLnTx/>
                <a:uFillTx/>
                <a:latin typeface="Arial" panose="020B0604020202020204"/>
                <a:ea typeface="+mn-ea"/>
                <a:cs typeface="+mn-cs"/>
                <a:hlinkClick r:id="rId2"/>
              </a:rPr>
              <a:t> </a:t>
            </a:r>
            <a:r>
              <a:rPr kumimoji="0" lang="en-GB" sz="2600" b="0" i="0" u="none" strike="noStrike" kern="1200" cap="none" spc="0" normalizeH="0" baseline="0" noProof="0" dirty="0" err="1">
                <a:ln>
                  <a:noFill/>
                </a:ln>
                <a:solidFill>
                  <a:prstClr val="black"/>
                </a:solidFill>
                <a:effectLst/>
                <a:uLnTx/>
                <a:uFillTx/>
                <a:latin typeface="Arial" panose="020B0604020202020204"/>
                <a:ea typeface="+mn-ea"/>
                <a:cs typeface="+mn-cs"/>
                <a:hlinkClick r:id="rId2"/>
              </a:rPr>
              <a:t>fidio</a:t>
            </a:r>
            <a:r>
              <a:rPr kumimoji="0" lang="en-GB" sz="2600" b="0" i="0" u="none" strike="noStrike" kern="1200" cap="none" spc="0" normalizeH="0" baseline="0" noProof="0" dirty="0">
                <a:ln>
                  <a:noFill/>
                </a:ln>
                <a:solidFill>
                  <a:prstClr val="black"/>
                </a:solidFill>
                <a:effectLst/>
                <a:uLnTx/>
                <a:uFillTx/>
                <a:latin typeface="Arial" panose="020B0604020202020204"/>
                <a:ea typeface="+mn-ea"/>
                <a:cs typeface="+mn-cs"/>
                <a:hlinkClick r:id="rId2"/>
              </a:rPr>
              <a:t> o </a:t>
            </a:r>
            <a:r>
              <a:rPr kumimoji="0" lang="en-GB" sz="2600" b="0" i="0" u="none" strike="noStrike" kern="1200" cap="none" spc="0" normalizeH="0" baseline="0" noProof="0" dirty="0" err="1">
                <a:ln>
                  <a:noFill/>
                </a:ln>
                <a:solidFill>
                  <a:prstClr val="black"/>
                </a:solidFill>
                <a:effectLst/>
                <a:uLnTx/>
                <a:uFillTx/>
                <a:latin typeface="Arial" panose="020B0604020202020204"/>
                <a:ea typeface="+mn-ea"/>
                <a:cs typeface="+mn-cs"/>
                <a:hlinkClick r:id="rId2"/>
              </a:rPr>
              <a:t>blant</a:t>
            </a:r>
            <a:r>
              <a:rPr kumimoji="0" lang="en-GB" sz="2600" b="0" i="0" u="none" strike="noStrike" kern="1200" cap="none" spc="0" normalizeH="0" baseline="0" noProof="0" dirty="0">
                <a:ln>
                  <a:noFill/>
                </a:ln>
                <a:solidFill>
                  <a:prstClr val="black"/>
                </a:solidFill>
                <a:effectLst/>
                <a:uLnTx/>
                <a:uFillTx/>
                <a:latin typeface="Arial" panose="020B0604020202020204"/>
                <a:ea typeface="+mn-ea"/>
                <a:cs typeface="+mn-cs"/>
                <a:hlinkClick r:id="rId2"/>
              </a:rPr>
              <a:t> </a:t>
            </a:r>
            <a:r>
              <a:rPr kumimoji="0" lang="en-GB" sz="2600" b="0" i="0" u="none" strike="noStrike" kern="1200" cap="none" spc="0" normalizeH="0" baseline="0" noProof="0" dirty="0" err="1">
                <a:ln>
                  <a:noFill/>
                </a:ln>
                <a:solidFill>
                  <a:prstClr val="black"/>
                </a:solidFill>
                <a:effectLst/>
                <a:uLnTx/>
                <a:uFillTx/>
                <a:latin typeface="Arial" panose="020B0604020202020204"/>
                <a:ea typeface="+mn-ea"/>
                <a:cs typeface="+mn-cs"/>
                <a:hlinkClick r:id="rId2"/>
              </a:rPr>
              <a:t>yn</a:t>
            </a:r>
            <a:r>
              <a:rPr kumimoji="0" lang="en-GB" sz="2600" b="0" i="0" u="none" strike="noStrike" kern="1200" cap="none" spc="0" normalizeH="0" baseline="0" noProof="0" dirty="0">
                <a:ln>
                  <a:noFill/>
                </a:ln>
                <a:solidFill>
                  <a:prstClr val="black"/>
                </a:solidFill>
                <a:effectLst/>
                <a:uLnTx/>
                <a:uFillTx/>
                <a:latin typeface="Arial" panose="020B0604020202020204"/>
                <a:ea typeface="+mn-ea"/>
                <a:cs typeface="+mn-cs"/>
                <a:hlinkClick r:id="rId2"/>
              </a:rPr>
              <a:t> </a:t>
            </a:r>
            <a:r>
              <a:rPr kumimoji="0" lang="en-GB" sz="2600" b="0" i="0" u="none" strike="noStrike" kern="1200" cap="none" spc="0" normalizeH="0" baseline="0" noProof="0" dirty="0" err="1">
                <a:ln>
                  <a:noFill/>
                </a:ln>
                <a:solidFill>
                  <a:prstClr val="black"/>
                </a:solidFill>
                <a:effectLst/>
                <a:uLnTx/>
                <a:uFillTx/>
                <a:latin typeface="Arial" panose="020B0604020202020204"/>
                <a:ea typeface="+mn-ea"/>
                <a:cs typeface="+mn-cs"/>
                <a:hlinkClick r:id="rId2"/>
              </a:rPr>
              <a:t>creu</a:t>
            </a:r>
            <a:r>
              <a:rPr kumimoji="0" lang="en-GB" sz="2600" b="0" i="0" u="none" strike="noStrike" kern="1200" cap="none" spc="0" normalizeH="0" baseline="0" noProof="0" dirty="0">
                <a:ln>
                  <a:noFill/>
                </a:ln>
                <a:solidFill>
                  <a:prstClr val="black"/>
                </a:solidFill>
                <a:effectLst/>
                <a:uLnTx/>
                <a:uFillTx/>
                <a:latin typeface="Arial" panose="020B0604020202020204"/>
                <a:ea typeface="+mn-ea"/>
                <a:cs typeface="+mn-cs"/>
                <a:hlinkClick r:id="rId2"/>
              </a:rPr>
              <a:t> </a:t>
            </a:r>
            <a:r>
              <a:rPr kumimoji="0" lang="en-GB" sz="2600" b="0" i="0" u="none" strike="noStrike" kern="1200" cap="none" spc="0" normalizeH="0" baseline="0" noProof="0" dirty="0" err="1">
                <a:ln>
                  <a:noFill/>
                </a:ln>
                <a:solidFill>
                  <a:prstClr val="black"/>
                </a:solidFill>
                <a:effectLst/>
                <a:uLnTx/>
                <a:uFillTx/>
                <a:latin typeface="Arial" panose="020B0604020202020204"/>
                <a:ea typeface="+mn-ea"/>
                <a:cs typeface="+mn-cs"/>
                <a:hlinkClick r:id="rId2"/>
              </a:rPr>
              <a:t>cerbyd</a:t>
            </a:r>
            <a:r>
              <a:rPr kumimoji="0" lang="en-GB" sz="2600" b="0" i="0" u="none" strike="noStrike" kern="1200" cap="none" spc="0" normalizeH="0" baseline="0" noProof="0" dirty="0">
                <a:ln>
                  <a:noFill/>
                </a:ln>
                <a:solidFill>
                  <a:prstClr val="black"/>
                </a:solidFill>
                <a:effectLst/>
                <a:uLnTx/>
                <a:uFillTx/>
                <a:latin typeface="Arial" panose="020B0604020202020204"/>
                <a:ea typeface="+mn-ea"/>
                <a:cs typeface="+mn-cs"/>
                <a:hlinkClick r:id="rId2"/>
              </a:rPr>
              <a:t> </a:t>
            </a:r>
            <a:r>
              <a:rPr kumimoji="0" lang="en-GB" sz="2600" b="0" i="0" u="none" strike="noStrike" kern="1200" cap="none" spc="0" normalizeH="0" baseline="0" noProof="0" dirty="0" err="1">
                <a:ln>
                  <a:noFill/>
                </a:ln>
                <a:solidFill>
                  <a:prstClr val="black"/>
                </a:solidFill>
                <a:effectLst/>
                <a:uLnTx/>
                <a:uFillTx/>
                <a:latin typeface="Arial" panose="020B0604020202020204"/>
                <a:ea typeface="+mn-ea"/>
                <a:cs typeface="+mn-cs"/>
                <a:hlinkClick r:id="rId2"/>
              </a:rPr>
              <a:t>dychmygol</a:t>
            </a:r>
            <a:endParaRPr kumimoji="0" lang="en-GB" sz="2600" b="0" i="0" u="none" strike="noStrike" kern="1200" cap="none" spc="0" normalizeH="0" baseline="0" noProof="0" dirty="0">
              <a:ln>
                <a:noFill/>
              </a:ln>
              <a:solidFill>
                <a:prstClr val="black"/>
              </a:solidFill>
              <a:effectLst/>
              <a:uLnTx/>
              <a:uFillTx/>
              <a:latin typeface="Arial" panose="020B060402020202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a:ln>
                  <a:noFill/>
                </a:ln>
                <a:solidFill>
                  <a:prstClr val="black"/>
                </a:solidFill>
                <a:effectLst/>
                <a:uLnTx/>
                <a:uFillTx/>
                <a:latin typeface="Arial" panose="020B0604020202020204"/>
                <a:ea typeface="+mn-ea"/>
                <a:cs typeface="+mn-cs"/>
                <a:hlinkClick r:id="rId2"/>
              </a:rPr>
              <a:t>Link to a video clip of children building an imaginary vehicle </a:t>
            </a:r>
            <a:endParaRPr kumimoji="0" lang="en-GB" sz="2600" b="0" i="0" u="none" strike="noStrike" kern="1200" cap="none" spc="0" normalizeH="0" baseline="0" noProof="0" dirty="0">
              <a:ln>
                <a:noFill/>
              </a:ln>
              <a:solidFill>
                <a:prstClr val="black"/>
              </a:solidFill>
              <a:effectLst/>
              <a:uLnTx/>
              <a:uFillTx/>
              <a:latin typeface="Arial" panose="020B0604020202020204"/>
              <a:ea typeface="+mn-ea"/>
              <a:cs typeface="+mn-cs"/>
            </a:endParaRPr>
          </a:p>
          <a:p>
            <a:endParaRPr lang="en-GB" dirty="0"/>
          </a:p>
        </p:txBody>
      </p:sp>
      <p:pic>
        <p:nvPicPr>
          <p:cNvPr id="7" name="Content Placeholder 6">
            <a:extLst>
              <a:ext uri="{FF2B5EF4-FFF2-40B4-BE49-F238E27FC236}">
                <a16:creationId xmlns:a16="http://schemas.microsoft.com/office/drawing/2014/main" id="{B39A6992-8CD6-43E0-002C-91A72EF92F01}"/>
              </a:ext>
            </a:extLst>
          </p:cNvPr>
          <p:cNvPicPr>
            <a:picLocks noGrp="1" noChangeAspect="1"/>
          </p:cNvPicPr>
          <p:nvPr>
            <p:ph sz="half" idx="2"/>
          </p:nvPr>
        </p:nvPicPr>
        <p:blipFill>
          <a:blip r:embed="rId3"/>
          <a:stretch>
            <a:fillRect/>
          </a:stretch>
        </p:blipFill>
        <p:spPr>
          <a:xfrm>
            <a:off x="6197600" y="1918936"/>
            <a:ext cx="5384800" cy="3351915"/>
          </a:xfrm>
        </p:spPr>
      </p:pic>
    </p:spTree>
    <p:extLst>
      <p:ext uri="{BB962C8B-B14F-4D97-AF65-F5344CB8AC3E}">
        <p14:creationId xmlns:p14="http://schemas.microsoft.com/office/powerpoint/2010/main" val="8372661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04B37-6A62-EB29-13CA-B19BE4ABD251}"/>
              </a:ext>
            </a:extLst>
          </p:cNvPr>
          <p:cNvSpPr>
            <a:spLocks noGrp="1"/>
          </p:cNvSpPr>
          <p:nvPr>
            <p:ph type="title"/>
          </p:nvPr>
        </p:nvSpPr>
        <p:spPr>
          <a:xfrm>
            <a:off x="626076" y="1894703"/>
            <a:ext cx="4267200" cy="955589"/>
          </a:xfrm>
        </p:spPr>
        <p:txBody>
          <a:bodyPr anchor="b">
            <a:normAutofit fontScale="90000"/>
          </a:bodyPr>
          <a:lstStyle/>
          <a:p>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r>
              <a:rPr lang="en-GB" sz="3600" dirty="0" err="1"/>
              <a:t>Athro</a:t>
            </a:r>
            <a:r>
              <a:rPr lang="en-GB" sz="3600" dirty="0"/>
              <a:t> / Professor Tina Bruce </a:t>
            </a:r>
            <a:br>
              <a:rPr lang="en-GB" sz="3600" dirty="0"/>
            </a:br>
            <a:r>
              <a:rPr lang="en-GB" sz="3600" dirty="0"/>
              <a:t>12 </a:t>
            </a:r>
            <a:r>
              <a:rPr lang="en-GB" sz="3600" dirty="0" err="1"/>
              <a:t>nodwedd</a:t>
            </a:r>
            <a:r>
              <a:rPr lang="en-GB" sz="3600" dirty="0"/>
              <a:t> </a:t>
            </a:r>
            <a:r>
              <a:rPr lang="en-GB" sz="3600" dirty="0" err="1"/>
              <a:t>chwarae</a:t>
            </a:r>
            <a:br>
              <a:rPr lang="en-GB" sz="3600" dirty="0"/>
            </a:br>
            <a:r>
              <a:rPr lang="en-GB" sz="3600" dirty="0">
                <a:solidFill>
                  <a:srgbClr val="0070C0"/>
                </a:solidFill>
              </a:rPr>
              <a:t>12 features of play</a:t>
            </a:r>
            <a:br>
              <a:rPr lang="en-GB" sz="3600" dirty="0"/>
            </a:br>
            <a:endParaRPr lang="en-GB" sz="3600" dirty="0"/>
          </a:p>
        </p:txBody>
      </p:sp>
      <p:pic>
        <p:nvPicPr>
          <p:cNvPr id="4" name="Picture 3">
            <a:extLst>
              <a:ext uri="{FF2B5EF4-FFF2-40B4-BE49-F238E27FC236}">
                <a16:creationId xmlns:a16="http://schemas.microsoft.com/office/drawing/2014/main" id="{96D890E9-9121-6670-2819-0047202B7201}"/>
              </a:ext>
            </a:extLst>
          </p:cNvPr>
          <p:cNvPicPr>
            <a:picLocks noChangeAspect="1"/>
          </p:cNvPicPr>
          <p:nvPr/>
        </p:nvPicPr>
        <p:blipFill>
          <a:blip r:embed="rId2"/>
          <a:stretch>
            <a:fillRect/>
          </a:stretch>
        </p:blipFill>
        <p:spPr>
          <a:xfrm>
            <a:off x="5247503" y="265157"/>
            <a:ext cx="6713838" cy="5677009"/>
          </a:xfrm>
          <a:prstGeom prst="rect">
            <a:avLst/>
          </a:prstGeom>
          <a:noFill/>
        </p:spPr>
      </p:pic>
      <p:sp>
        <p:nvSpPr>
          <p:cNvPr id="3" name="Content Placeholder 2">
            <a:extLst>
              <a:ext uri="{FF2B5EF4-FFF2-40B4-BE49-F238E27FC236}">
                <a16:creationId xmlns:a16="http://schemas.microsoft.com/office/drawing/2014/main" id="{FB9BC7E7-7268-42B7-6CD7-65E3F640BB50}"/>
              </a:ext>
            </a:extLst>
          </p:cNvPr>
          <p:cNvSpPr>
            <a:spLocks noGrp="1"/>
          </p:cNvSpPr>
          <p:nvPr>
            <p:ph type="body" sz="half" idx="2"/>
          </p:nvPr>
        </p:nvSpPr>
        <p:spPr>
          <a:xfrm>
            <a:off x="839788" y="2249442"/>
            <a:ext cx="3932237" cy="3619545"/>
          </a:xfrm>
        </p:spPr>
        <p:txBody>
          <a:bodyPr>
            <a:normAutofit/>
          </a:bodyPr>
          <a:lstStyle/>
          <a:p>
            <a:endParaRPr lang="en-GB" dirty="0">
              <a:hlinkClick r:id="rId3"/>
            </a:endParaRPr>
          </a:p>
          <a:p>
            <a:endParaRPr lang="en-GB" dirty="0">
              <a:hlinkClick r:id="rId3"/>
            </a:endParaRPr>
          </a:p>
          <a:p>
            <a:endParaRPr lang="en-GB" dirty="0">
              <a:hlinkClick r:id="rId3"/>
            </a:endParaRPr>
          </a:p>
          <a:p>
            <a:endParaRPr lang="en-GB" dirty="0">
              <a:hlinkClick r:id="rId3"/>
            </a:endParaRPr>
          </a:p>
          <a:p>
            <a:endParaRPr lang="en-GB" dirty="0">
              <a:hlinkClick r:id="rId3"/>
            </a:endParaRPr>
          </a:p>
          <a:p>
            <a:endParaRPr lang="en-GB" dirty="0">
              <a:hlinkClick r:id="rId3"/>
            </a:endParaRPr>
          </a:p>
          <a:p>
            <a:r>
              <a:rPr lang="en-GB" dirty="0">
                <a:hlinkClick r:id="rId3"/>
              </a:rPr>
              <a:t>https://playvolutionhq.com/wp-content/uploads/2020/02/Bruces-12-Features-Of-Play.pdf</a:t>
            </a:r>
            <a:endParaRPr lang="en-GB" dirty="0"/>
          </a:p>
          <a:p>
            <a:endParaRPr lang="en-GB" dirty="0"/>
          </a:p>
        </p:txBody>
      </p:sp>
    </p:spTree>
    <p:extLst>
      <p:ext uri="{BB962C8B-B14F-4D97-AF65-F5344CB8AC3E}">
        <p14:creationId xmlns:p14="http://schemas.microsoft.com/office/powerpoint/2010/main" val="20170269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
            <a:extLst>
              <a:ext uri="{FF2B5EF4-FFF2-40B4-BE49-F238E27FC236}">
                <a16:creationId xmlns:a16="http://schemas.microsoft.com/office/drawing/2014/main" id="{D1B79F9F-AD0C-6487-E71F-6934CD591419}"/>
              </a:ext>
            </a:extLst>
          </p:cNvPr>
          <p:cNvSpPr>
            <a:spLocks noChangeArrowheads="1"/>
          </p:cNvSpPr>
          <p:nvPr/>
        </p:nvSpPr>
        <p:spPr bwMode="auto">
          <a:xfrm>
            <a:off x="838200" y="365125"/>
            <a:ext cx="10515600" cy="132556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fontScale="85000" lnSpcReduction="2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eaLnBrk="1" fontAlgn="base" hangingPunct="1">
              <a:lnSpc>
                <a:spcPct val="90000"/>
              </a:lnSpc>
              <a:spcAft>
                <a:spcPts val="600"/>
              </a:spcAft>
              <a:buClrTx/>
              <a:buSzTx/>
              <a:tabLst/>
            </a:pPr>
            <a:r>
              <a:rPr kumimoji="0" lang="en-US" altLang="en-US" sz="2800" b="0" i="0" u="none" strike="noStrike" cap="none" normalizeH="0" baseline="0" dirty="0" err="1">
                <a:ln>
                  <a:noFill/>
                </a:ln>
                <a:effectLst/>
                <a:latin typeface="+mj-lt"/>
                <a:ea typeface="+mj-ea"/>
                <a:cs typeface="+mj-cs"/>
              </a:rPr>
              <a:t>Cymharu</a:t>
            </a:r>
            <a:r>
              <a:rPr kumimoji="0" lang="en-US" altLang="en-US" sz="2800" b="0" i="0" u="none" strike="noStrike" cap="none" normalizeH="0" baseline="0" dirty="0">
                <a:ln>
                  <a:noFill/>
                </a:ln>
                <a:effectLst/>
                <a:latin typeface="+mj-lt"/>
                <a:ea typeface="+mj-ea"/>
                <a:cs typeface="+mj-cs"/>
              </a:rPr>
              <a:t> </a:t>
            </a:r>
            <a:r>
              <a:rPr kumimoji="0" lang="en-US" altLang="en-US" sz="2800" b="0" i="0" u="none" strike="noStrike" cap="none" normalizeH="0" baseline="0" dirty="0" err="1">
                <a:ln>
                  <a:noFill/>
                </a:ln>
                <a:effectLst/>
                <a:latin typeface="+mj-lt"/>
                <a:ea typeface="+mj-ea"/>
                <a:cs typeface="+mj-cs"/>
              </a:rPr>
              <a:t>Damcaniaethau</a:t>
            </a:r>
            <a:r>
              <a:rPr kumimoji="0" lang="en-US" altLang="en-US" sz="2800" b="0" i="0" u="none" strike="noStrike" cap="none" normalizeH="0" baseline="0" dirty="0">
                <a:ln>
                  <a:noFill/>
                </a:ln>
                <a:effectLst/>
                <a:latin typeface="+mj-lt"/>
                <a:ea typeface="+mj-ea"/>
                <a:cs typeface="+mj-cs"/>
              </a:rPr>
              <a:t> </a:t>
            </a:r>
            <a:r>
              <a:rPr kumimoji="0" lang="en-US" altLang="en-US" sz="2800" b="0" i="0" u="none" strike="noStrike" cap="none" normalizeH="0" baseline="0" dirty="0" err="1">
                <a:ln>
                  <a:noFill/>
                </a:ln>
                <a:effectLst/>
                <a:latin typeface="+mj-lt"/>
                <a:ea typeface="+mj-ea"/>
                <a:cs typeface="+mj-cs"/>
              </a:rPr>
              <a:t>Dysgu</a:t>
            </a:r>
            <a:r>
              <a:rPr kumimoji="0" lang="en-US" altLang="en-US" sz="2800" b="0" i="0" u="none" strike="noStrike" cap="none" normalizeH="0" baseline="0" dirty="0">
                <a:ln>
                  <a:noFill/>
                </a:ln>
                <a:effectLst/>
                <a:latin typeface="+mj-lt"/>
                <a:ea typeface="+mj-ea"/>
                <a:cs typeface="+mj-cs"/>
              </a:rPr>
              <a:t> </a:t>
            </a:r>
            <a:r>
              <a:rPr kumimoji="0" lang="en-US" altLang="en-US" sz="2800" b="0" i="0" u="none" strike="noStrike" cap="none" normalizeH="0" baseline="0" dirty="0" err="1">
                <a:ln>
                  <a:noFill/>
                </a:ln>
                <a:effectLst/>
                <a:latin typeface="+mj-lt"/>
                <a:ea typeface="+mj-ea"/>
                <a:cs typeface="+mj-cs"/>
              </a:rPr>
              <a:t>Blynyddoedd</a:t>
            </a:r>
            <a:r>
              <a:rPr kumimoji="0" lang="en-US" altLang="en-US" sz="2800" b="0" i="0" u="none" strike="noStrike" cap="none" normalizeH="0" baseline="0" dirty="0">
                <a:ln>
                  <a:noFill/>
                </a:ln>
                <a:effectLst/>
                <a:latin typeface="+mj-lt"/>
                <a:ea typeface="+mj-ea"/>
                <a:cs typeface="+mj-cs"/>
              </a:rPr>
              <a:t> </a:t>
            </a:r>
            <a:r>
              <a:rPr kumimoji="0" lang="en-US" altLang="en-US" sz="2800" b="0" i="0" u="none" strike="noStrike" cap="none" normalizeH="0" baseline="0" dirty="0" err="1">
                <a:ln>
                  <a:noFill/>
                </a:ln>
                <a:effectLst/>
                <a:latin typeface="+mj-lt"/>
                <a:ea typeface="+mj-ea"/>
                <a:cs typeface="+mj-cs"/>
              </a:rPr>
              <a:t>Cynnar</a:t>
            </a:r>
            <a:endParaRPr kumimoji="0" lang="en-US" altLang="en-US" sz="2800" b="0" i="0" u="none" strike="noStrike" cap="none" normalizeH="0" baseline="0" dirty="0">
              <a:ln>
                <a:noFill/>
              </a:ln>
              <a:effectLst/>
              <a:latin typeface="+mj-lt"/>
              <a:ea typeface="+mj-ea"/>
              <a:cs typeface="+mj-cs"/>
            </a:endParaRPr>
          </a:p>
          <a:p>
            <a:pPr marL="0" marR="0" lvl="0" indent="0" eaLnBrk="1" fontAlgn="base" hangingPunct="1">
              <a:lnSpc>
                <a:spcPct val="90000"/>
              </a:lnSpc>
              <a:spcAft>
                <a:spcPts val="600"/>
              </a:spcAft>
              <a:buClrTx/>
              <a:buSzTx/>
              <a:tabLst/>
            </a:pPr>
            <a:r>
              <a:rPr kumimoji="0" lang="en-US" altLang="en-US" sz="2800" b="0" i="0" u="none" strike="noStrike" cap="none" normalizeH="0" baseline="0" dirty="0">
                <a:ln>
                  <a:noFill/>
                </a:ln>
                <a:solidFill>
                  <a:srgbClr val="0070C0"/>
                </a:solidFill>
                <a:effectLst/>
                <a:latin typeface="+mj-lt"/>
                <a:ea typeface="+mj-ea"/>
                <a:cs typeface="+mj-cs"/>
              </a:rPr>
              <a:t>Comparison of Learning Theories in Early Childhood Education</a:t>
            </a:r>
          </a:p>
          <a:p>
            <a:pPr marL="0" marR="0" lvl="0" indent="0" eaLnBrk="1" fontAlgn="base" hangingPunct="1">
              <a:lnSpc>
                <a:spcPct val="90000"/>
              </a:lnSpc>
              <a:spcAft>
                <a:spcPts val="600"/>
              </a:spcAft>
              <a:buClrTx/>
              <a:buSzTx/>
              <a:tabLst/>
            </a:pPr>
            <a:br>
              <a:rPr kumimoji="0" lang="en-US" altLang="en-US" sz="2800" b="0" i="0" u="none" strike="noStrike" cap="none" normalizeH="0" baseline="0" dirty="0">
                <a:ln>
                  <a:noFill/>
                </a:ln>
                <a:effectLst/>
                <a:latin typeface="+mj-lt"/>
                <a:ea typeface="+mj-ea"/>
                <a:cs typeface="+mj-cs"/>
              </a:rPr>
            </a:br>
            <a:endParaRPr kumimoji="0" lang="en-US" altLang="en-US" sz="2800" b="0" i="0" u="none" strike="noStrike" cap="none" normalizeH="0" baseline="0" dirty="0">
              <a:ln>
                <a:noFill/>
              </a:ln>
              <a:effectLst/>
              <a:latin typeface="+mj-lt"/>
              <a:ea typeface="+mj-ea"/>
              <a:cs typeface="+mj-cs"/>
            </a:endParaRPr>
          </a:p>
        </p:txBody>
      </p:sp>
      <p:graphicFrame>
        <p:nvGraphicFramePr>
          <p:cNvPr id="5" name="Table 4">
            <a:extLst>
              <a:ext uri="{FF2B5EF4-FFF2-40B4-BE49-F238E27FC236}">
                <a16:creationId xmlns:a16="http://schemas.microsoft.com/office/drawing/2014/main" id="{4CBB3659-B74A-2C17-CA72-630DF2B136EA}"/>
              </a:ext>
            </a:extLst>
          </p:cNvPr>
          <p:cNvGraphicFramePr>
            <a:graphicFrameLocks noGrp="1"/>
          </p:cNvGraphicFramePr>
          <p:nvPr>
            <p:extLst>
              <p:ext uri="{D42A27DB-BD31-4B8C-83A1-F6EECF244321}">
                <p14:modId xmlns:p14="http://schemas.microsoft.com/office/powerpoint/2010/main" val="1596698844"/>
              </p:ext>
            </p:extLst>
          </p:nvPr>
        </p:nvGraphicFramePr>
        <p:xfrm>
          <a:off x="838200" y="1121870"/>
          <a:ext cx="10515602" cy="4571118"/>
        </p:xfrm>
        <a:graphic>
          <a:graphicData uri="http://schemas.openxmlformats.org/drawingml/2006/table">
            <a:tbl>
              <a:tblPr firstRow="1" bandRow="1">
                <a:solidFill>
                  <a:srgbClr val="F2F2F2">
                    <a:alpha val="45098"/>
                  </a:srgbClr>
                </a:solidFill>
              </a:tblPr>
              <a:tblGrid>
                <a:gridCol w="1145625">
                  <a:extLst>
                    <a:ext uri="{9D8B030D-6E8A-4147-A177-3AD203B41FA5}">
                      <a16:colId xmlns:a16="http://schemas.microsoft.com/office/drawing/2014/main" val="1213553552"/>
                    </a:ext>
                  </a:extLst>
                </a:gridCol>
                <a:gridCol w="1157134">
                  <a:extLst>
                    <a:ext uri="{9D8B030D-6E8A-4147-A177-3AD203B41FA5}">
                      <a16:colId xmlns:a16="http://schemas.microsoft.com/office/drawing/2014/main" val="1669324086"/>
                    </a:ext>
                  </a:extLst>
                </a:gridCol>
                <a:gridCol w="3313032">
                  <a:extLst>
                    <a:ext uri="{9D8B030D-6E8A-4147-A177-3AD203B41FA5}">
                      <a16:colId xmlns:a16="http://schemas.microsoft.com/office/drawing/2014/main" val="3570311794"/>
                    </a:ext>
                  </a:extLst>
                </a:gridCol>
                <a:gridCol w="1586779">
                  <a:extLst>
                    <a:ext uri="{9D8B030D-6E8A-4147-A177-3AD203B41FA5}">
                      <a16:colId xmlns:a16="http://schemas.microsoft.com/office/drawing/2014/main" val="3934526813"/>
                    </a:ext>
                  </a:extLst>
                </a:gridCol>
                <a:gridCol w="3313032">
                  <a:extLst>
                    <a:ext uri="{9D8B030D-6E8A-4147-A177-3AD203B41FA5}">
                      <a16:colId xmlns:a16="http://schemas.microsoft.com/office/drawing/2014/main" val="3193313950"/>
                    </a:ext>
                  </a:extLst>
                </a:gridCol>
              </a:tblGrid>
              <a:tr h="695664">
                <a:tc>
                  <a:txBody>
                    <a:bodyPr/>
                    <a:lstStyle/>
                    <a:p>
                      <a:pPr fontAlgn="t" latinLnBrk="0"/>
                      <a:r>
                        <a:rPr lang="en-GB" sz="1300" b="0" cap="none" spc="0">
                          <a:solidFill>
                            <a:schemeClr val="bg1"/>
                          </a:solidFill>
                          <a:effectLst/>
                        </a:rPr>
                        <a:t>Theory</a:t>
                      </a:r>
                    </a:p>
                  </a:txBody>
                  <a:tcPr marL="7752" marR="7752" marT="61744" marB="3876" anchor="ctr">
                    <a:lnL w="12700" cmpd="sng">
                      <a:noFill/>
                    </a:lnL>
                    <a:lnR w="12700" cmpd="sng">
                      <a:noFill/>
                    </a:lnR>
                    <a:lnT w="19050" cap="flat" cmpd="sng" algn="ctr">
                      <a:noFill/>
                      <a:prstDash val="solid"/>
                    </a:lnT>
                    <a:lnB w="38100" cmpd="sng">
                      <a:noFill/>
                    </a:lnB>
                    <a:solidFill>
                      <a:schemeClr val="tx1"/>
                    </a:solidFill>
                  </a:tcPr>
                </a:tc>
                <a:tc>
                  <a:txBody>
                    <a:bodyPr/>
                    <a:lstStyle/>
                    <a:p>
                      <a:pPr fontAlgn="t" latinLnBrk="0"/>
                      <a:r>
                        <a:rPr lang="en-GB" sz="1300" b="0" cap="none" spc="0">
                          <a:solidFill>
                            <a:schemeClr val="bg1"/>
                          </a:solidFill>
                          <a:effectLst/>
                        </a:rPr>
                        <a:t>Key Proponents</a:t>
                      </a:r>
                    </a:p>
                  </a:txBody>
                  <a:tcPr marL="7752" marR="7752" marT="61744" marB="3876" anchor="ctr">
                    <a:lnL w="12700" cmpd="sng">
                      <a:noFill/>
                    </a:lnL>
                    <a:lnR w="12700" cmpd="sng">
                      <a:noFill/>
                    </a:lnR>
                    <a:lnT w="19050" cap="flat" cmpd="sng" algn="ctr">
                      <a:noFill/>
                      <a:prstDash val="solid"/>
                    </a:lnT>
                    <a:lnB w="38100" cmpd="sng">
                      <a:noFill/>
                    </a:lnB>
                    <a:solidFill>
                      <a:schemeClr val="tx1"/>
                    </a:solidFill>
                  </a:tcPr>
                </a:tc>
                <a:tc>
                  <a:txBody>
                    <a:bodyPr/>
                    <a:lstStyle/>
                    <a:p>
                      <a:pPr fontAlgn="t" latinLnBrk="0"/>
                      <a:r>
                        <a:rPr lang="en-GB" sz="1300" b="0" cap="none" spc="0">
                          <a:solidFill>
                            <a:schemeClr val="bg1"/>
                          </a:solidFill>
                          <a:effectLst/>
                        </a:rPr>
                        <a:t>Core Concepts</a:t>
                      </a:r>
                    </a:p>
                  </a:txBody>
                  <a:tcPr marL="7752" marR="7752" marT="61744" marB="3876" anchor="ctr">
                    <a:lnL w="12700" cmpd="sng">
                      <a:noFill/>
                    </a:lnL>
                    <a:lnR w="12700" cmpd="sng">
                      <a:noFill/>
                    </a:lnR>
                    <a:lnT w="19050" cap="flat" cmpd="sng" algn="ctr">
                      <a:noFill/>
                      <a:prstDash val="solid"/>
                    </a:lnT>
                    <a:lnB w="38100" cmpd="sng">
                      <a:noFill/>
                    </a:lnB>
                    <a:solidFill>
                      <a:schemeClr val="tx1"/>
                    </a:solidFill>
                  </a:tcPr>
                </a:tc>
                <a:tc>
                  <a:txBody>
                    <a:bodyPr/>
                    <a:lstStyle/>
                    <a:p>
                      <a:pPr fontAlgn="t" latinLnBrk="0"/>
                      <a:r>
                        <a:rPr lang="en-GB" sz="1300" b="0" cap="none" spc="0">
                          <a:solidFill>
                            <a:schemeClr val="bg1"/>
                          </a:solidFill>
                          <a:effectLst/>
                        </a:rPr>
                        <a:t>Role of the Learner</a:t>
                      </a:r>
                    </a:p>
                  </a:txBody>
                  <a:tcPr marL="7752" marR="7752" marT="61744" marB="3876" anchor="ctr">
                    <a:lnL w="12700" cmpd="sng">
                      <a:noFill/>
                    </a:lnL>
                    <a:lnR w="12700" cmpd="sng">
                      <a:noFill/>
                    </a:lnR>
                    <a:lnT w="19050" cap="flat" cmpd="sng" algn="ctr">
                      <a:noFill/>
                      <a:prstDash val="solid"/>
                    </a:lnT>
                    <a:lnB w="38100" cmpd="sng">
                      <a:noFill/>
                    </a:lnB>
                    <a:solidFill>
                      <a:schemeClr val="tx1"/>
                    </a:solidFill>
                  </a:tcPr>
                </a:tc>
                <a:tc>
                  <a:txBody>
                    <a:bodyPr/>
                    <a:lstStyle/>
                    <a:p>
                      <a:pPr fontAlgn="t" latinLnBrk="0"/>
                      <a:r>
                        <a:rPr lang="en-GB" sz="1300" b="0" cap="none" spc="0">
                          <a:solidFill>
                            <a:schemeClr val="bg1"/>
                          </a:solidFill>
                          <a:effectLst/>
                        </a:rPr>
                        <a:t>Teaching Strategies</a:t>
                      </a:r>
                    </a:p>
                  </a:txBody>
                  <a:tcPr marL="7752" marR="7752" marT="61744" marB="3876" anchor="ctr">
                    <a:lnL w="12700" cmpd="sng">
                      <a:noFill/>
                    </a:lnL>
                    <a:lnR w="12700" cmpd="sng">
                      <a:noFill/>
                    </a:lnR>
                    <a:lnT w="19050" cap="flat" cmpd="sng" algn="ctr">
                      <a:noFill/>
                      <a:prstDash val="solid"/>
                    </a:lnT>
                    <a:lnB w="38100" cmpd="sng">
                      <a:noFill/>
                    </a:lnB>
                    <a:solidFill>
                      <a:schemeClr val="tx1"/>
                    </a:solidFill>
                  </a:tcPr>
                </a:tc>
                <a:extLst>
                  <a:ext uri="{0D108BD9-81ED-4DB2-BD59-A6C34878D82A}">
                    <a16:rowId xmlns:a16="http://schemas.microsoft.com/office/drawing/2014/main" val="815208012"/>
                  </a:ext>
                </a:extLst>
              </a:tr>
              <a:tr h="645909">
                <a:tc>
                  <a:txBody>
                    <a:bodyPr/>
                    <a:lstStyle/>
                    <a:p>
                      <a:pPr fontAlgn="base" latinLnBrk="0"/>
                      <a:r>
                        <a:rPr lang="en-GB" sz="1200" b="0" cap="none" spc="0">
                          <a:solidFill>
                            <a:schemeClr val="tx1"/>
                          </a:solidFill>
                          <a:effectLst/>
                        </a:rPr>
                        <a:t>Behaviorism</a:t>
                      </a:r>
                      <a:endParaRPr lang="en-GB" sz="1200" cap="none" spc="0">
                        <a:solidFill>
                          <a:schemeClr val="tx1"/>
                        </a:solidFill>
                        <a:effectLst/>
                      </a:endParaRPr>
                    </a:p>
                  </a:txBody>
                  <a:tcPr marL="7752" marR="7752" marT="61744" marB="3876" anchor="ctr">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tc>
                  <a:txBody>
                    <a:bodyPr/>
                    <a:lstStyle/>
                    <a:p>
                      <a:pPr fontAlgn="base" latinLnBrk="0"/>
                      <a:r>
                        <a:rPr lang="sv-SE" sz="1200" cap="none" spc="0">
                          <a:solidFill>
                            <a:schemeClr val="tx1"/>
                          </a:solidFill>
                          <a:effectLst/>
                        </a:rPr>
                        <a:t>Ivan Pavlov, B.F. Skinner</a:t>
                      </a:r>
                    </a:p>
                  </a:txBody>
                  <a:tcPr marL="7752" marR="7752" marT="61744" marB="3876" anchor="ctr">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tc>
                  <a:txBody>
                    <a:bodyPr/>
                    <a:lstStyle/>
                    <a:p>
                      <a:pPr fontAlgn="base" latinLnBrk="0"/>
                      <a:r>
                        <a:rPr lang="en-GB" sz="1200" cap="none" spc="0">
                          <a:solidFill>
                            <a:schemeClr val="tx1"/>
                          </a:solidFill>
                          <a:effectLst/>
                        </a:rPr>
                        <a:t>Learning through conditioning (reinforcement and punishment)</a:t>
                      </a:r>
                    </a:p>
                  </a:txBody>
                  <a:tcPr marL="7752" marR="7752" marT="61744" marB="3876" anchor="ctr">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tc>
                  <a:txBody>
                    <a:bodyPr/>
                    <a:lstStyle/>
                    <a:p>
                      <a:pPr fontAlgn="base" latinLnBrk="0"/>
                      <a:r>
                        <a:rPr lang="en-GB" sz="1200" cap="none" spc="0">
                          <a:solidFill>
                            <a:schemeClr val="tx1"/>
                          </a:solidFill>
                          <a:effectLst/>
                        </a:rPr>
                        <a:t>Passive observer</a:t>
                      </a:r>
                    </a:p>
                  </a:txBody>
                  <a:tcPr marL="7752" marR="7752" marT="61744" marB="3876" anchor="ctr">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tc>
                  <a:txBody>
                    <a:bodyPr/>
                    <a:lstStyle/>
                    <a:p>
                      <a:pPr fontAlgn="base" latinLnBrk="0"/>
                      <a:r>
                        <a:rPr lang="en-GB" sz="1200" cap="none" spc="0">
                          <a:solidFill>
                            <a:schemeClr val="tx1"/>
                          </a:solidFill>
                          <a:effectLst/>
                        </a:rPr>
                        <a:t>Rewards and punishments to shape behavior; structured environment</a:t>
                      </a:r>
                    </a:p>
                  </a:txBody>
                  <a:tcPr marL="7752" marR="7752" marT="61744" marB="3876" anchor="ctr">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1493061957"/>
                  </a:ext>
                </a:extLst>
              </a:tr>
              <a:tr h="645909">
                <a:tc>
                  <a:txBody>
                    <a:bodyPr/>
                    <a:lstStyle/>
                    <a:p>
                      <a:pPr fontAlgn="base" latinLnBrk="0"/>
                      <a:r>
                        <a:rPr lang="en-GB" sz="1200" b="0" cap="none" spc="0">
                          <a:solidFill>
                            <a:schemeClr val="tx1"/>
                          </a:solidFill>
                          <a:effectLst/>
                        </a:rPr>
                        <a:t>Cognitivism</a:t>
                      </a:r>
                      <a:endParaRPr lang="en-GB" sz="1200" cap="none" spc="0">
                        <a:solidFill>
                          <a:schemeClr val="tx1"/>
                        </a:solidFill>
                        <a:effectLst/>
                      </a:endParaRPr>
                    </a:p>
                  </a:txBody>
                  <a:tcPr marL="7752" marR="7752" marT="61744" marB="3876"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fontAlgn="base" latinLnBrk="0"/>
                      <a:r>
                        <a:rPr lang="en-GB" sz="1200" cap="none" spc="0">
                          <a:solidFill>
                            <a:schemeClr val="tx1"/>
                          </a:solidFill>
                          <a:effectLst/>
                        </a:rPr>
                        <a:t>Jean Piaget</a:t>
                      </a:r>
                    </a:p>
                  </a:txBody>
                  <a:tcPr marL="7752" marR="7752" marT="61744" marB="3876"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fontAlgn="base" latinLnBrk="0"/>
                      <a:r>
                        <a:rPr lang="en-GB" sz="1200" cap="none" spc="0" dirty="0">
                          <a:solidFill>
                            <a:schemeClr val="tx1"/>
                          </a:solidFill>
                          <a:effectLst/>
                        </a:rPr>
                        <a:t>Focus on mental processes (assimilation, accommodation, schemas)</a:t>
                      </a:r>
                    </a:p>
                  </a:txBody>
                  <a:tcPr marL="7752" marR="7752" marT="61744" marB="3876"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fontAlgn="base" latinLnBrk="0"/>
                      <a:r>
                        <a:rPr lang="en-GB" sz="1200" cap="none" spc="0">
                          <a:solidFill>
                            <a:schemeClr val="tx1"/>
                          </a:solidFill>
                          <a:effectLst/>
                        </a:rPr>
                        <a:t>Active processor of information</a:t>
                      </a:r>
                    </a:p>
                  </a:txBody>
                  <a:tcPr marL="7752" marR="7752" marT="61744" marB="3876"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fontAlgn="base" latinLnBrk="0"/>
                      <a:r>
                        <a:rPr lang="en-GB" sz="1200" cap="none" spc="0">
                          <a:solidFill>
                            <a:schemeClr val="tx1"/>
                          </a:solidFill>
                          <a:effectLst/>
                        </a:rPr>
                        <a:t>Use of visual aids, sequential instruction, problem-solving tasks</a:t>
                      </a:r>
                    </a:p>
                  </a:txBody>
                  <a:tcPr marL="7752" marR="7752" marT="61744" marB="3876"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3913664925"/>
                  </a:ext>
                </a:extLst>
              </a:tr>
              <a:tr h="645909">
                <a:tc>
                  <a:txBody>
                    <a:bodyPr/>
                    <a:lstStyle/>
                    <a:p>
                      <a:pPr fontAlgn="base" latinLnBrk="0"/>
                      <a:r>
                        <a:rPr lang="en-GB" sz="1200" b="0" cap="none" spc="0">
                          <a:solidFill>
                            <a:schemeClr val="tx1"/>
                          </a:solidFill>
                          <a:effectLst/>
                        </a:rPr>
                        <a:t>Constructivism</a:t>
                      </a:r>
                      <a:endParaRPr lang="en-GB" sz="1200" cap="none" spc="0">
                        <a:solidFill>
                          <a:schemeClr val="tx1"/>
                        </a:solidFill>
                        <a:effectLst/>
                      </a:endParaRPr>
                    </a:p>
                  </a:txBody>
                  <a:tcPr marL="7752" marR="7752" marT="61744" marB="3876" anchor="ctr">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fontAlgn="base" latinLnBrk="0"/>
                      <a:r>
                        <a:rPr lang="en-GB" sz="1200" cap="none" spc="0">
                          <a:solidFill>
                            <a:schemeClr val="tx1"/>
                          </a:solidFill>
                          <a:effectLst/>
                        </a:rPr>
                        <a:t>Jean Piaget</a:t>
                      </a:r>
                    </a:p>
                  </a:txBody>
                  <a:tcPr marL="7752" marR="7752" marT="61744" marB="3876" anchor="ctr">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fontAlgn="base" latinLnBrk="0"/>
                      <a:r>
                        <a:rPr lang="en-GB" sz="1200" cap="none" spc="0">
                          <a:solidFill>
                            <a:schemeClr val="tx1"/>
                          </a:solidFill>
                          <a:effectLst/>
                        </a:rPr>
                        <a:t>Children construct knowledge through exploration and experiences</a:t>
                      </a:r>
                    </a:p>
                  </a:txBody>
                  <a:tcPr marL="7752" marR="7752" marT="61744" marB="3876" anchor="ctr">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fontAlgn="base" latinLnBrk="0"/>
                      <a:r>
                        <a:rPr lang="en-GB" sz="1200" cap="none" spc="0">
                          <a:solidFill>
                            <a:schemeClr val="tx1"/>
                          </a:solidFill>
                          <a:effectLst/>
                        </a:rPr>
                        <a:t>Active participant</a:t>
                      </a:r>
                    </a:p>
                  </a:txBody>
                  <a:tcPr marL="7752" marR="7752" marT="61744" marB="3876" anchor="ctr">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fontAlgn="base" latinLnBrk="0"/>
                      <a:r>
                        <a:rPr lang="en-GB" sz="1200" cap="none" spc="0">
                          <a:solidFill>
                            <a:schemeClr val="tx1"/>
                          </a:solidFill>
                          <a:effectLst/>
                        </a:rPr>
                        <a:t>Hands-on activities, independent exploration, reflection-based learning</a:t>
                      </a:r>
                    </a:p>
                  </a:txBody>
                  <a:tcPr marL="7752" marR="7752" marT="61744" marB="3876" anchor="ctr">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641499874"/>
                  </a:ext>
                </a:extLst>
              </a:tr>
              <a:tr h="645909">
                <a:tc>
                  <a:txBody>
                    <a:bodyPr/>
                    <a:lstStyle/>
                    <a:p>
                      <a:pPr fontAlgn="base" latinLnBrk="0"/>
                      <a:r>
                        <a:rPr lang="en-GB" sz="1200" b="0" cap="none" spc="0">
                          <a:solidFill>
                            <a:schemeClr val="tx1"/>
                          </a:solidFill>
                          <a:effectLst/>
                        </a:rPr>
                        <a:t>Social Learning</a:t>
                      </a:r>
                      <a:endParaRPr lang="en-GB" sz="1200" cap="none" spc="0">
                        <a:solidFill>
                          <a:schemeClr val="tx1"/>
                        </a:solidFill>
                        <a:effectLst/>
                      </a:endParaRPr>
                    </a:p>
                  </a:txBody>
                  <a:tcPr marL="7752" marR="7752" marT="61744" marB="3876"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fontAlgn="base" latinLnBrk="0"/>
                      <a:r>
                        <a:rPr lang="en-GB" sz="1200" cap="none" spc="0">
                          <a:solidFill>
                            <a:schemeClr val="tx1"/>
                          </a:solidFill>
                          <a:effectLst/>
                        </a:rPr>
                        <a:t>Albert Bandura</a:t>
                      </a:r>
                    </a:p>
                  </a:txBody>
                  <a:tcPr marL="7752" marR="7752" marT="61744" marB="3876"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fontAlgn="base" latinLnBrk="0"/>
                      <a:r>
                        <a:rPr lang="en-GB" sz="1200" cap="none" spc="0">
                          <a:solidFill>
                            <a:schemeClr val="tx1"/>
                          </a:solidFill>
                          <a:effectLst/>
                        </a:rPr>
                        <a:t>Observational learning, modeling, self-efficacy</a:t>
                      </a:r>
                    </a:p>
                  </a:txBody>
                  <a:tcPr marL="7752" marR="7752" marT="61744" marB="3876"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fontAlgn="base" latinLnBrk="0"/>
                      <a:r>
                        <a:rPr lang="en-GB" sz="1200" cap="none" spc="0">
                          <a:solidFill>
                            <a:schemeClr val="tx1"/>
                          </a:solidFill>
                          <a:effectLst/>
                        </a:rPr>
                        <a:t>Observer and imitator</a:t>
                      </a:r>
                    </a:p>
                  </a:txBody>
                  <a:tcPr marL="7752" marR="7752" marT="61744" marB="3876"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fontAlgn="base" latinLnBrk="0"/>
                      <a:r>
                        <a:rPr lang="en-GB" sz="1200" cap="none" spc="0">
                          <a:solidFill>
                            <a:schemeClr val="tx1"/>
                          </a:solidFill>
                          <a:effectLst/>
                        </a:rPr>
                        <a:t>Role modeling by teachers/peers; collaborative group work</a:t>
                      </a:r>
                    </a:p>
                  </a:txBody>
                  <a:tcPr marL="7752" marR="7752" marT="61744" marB="3876"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2253522084"/>
                  </a:ext>
                </a:extLst>
              </a:tr>
              <a:tr h="645909">
                <a:tc>
                  <a:txBody>
                    <a:bodyPr/>
                    <a:lstStyle/>
                    <a:p>
                      <a:pPr fontAlgn="base" latinLnBrk="0"/>
                      <a:r>
                        <a:rPr lang="en-GB" sz="1200" b="0" cap="none" spc="0">
                          <a:solidFill>
                            <a:schemeClr val="tx1"/>
                          </a:solidFill>
                          <a:effectLst/>
                        </a:rPr>
                        <a:t>Sociocultural</a:t>
                      </a:r>
                      <a:endParaRPr lang="en-GB" sz="1200" cap="none" spc="0">
                        <a:solidFill>
                          <a:schemeClr val="tx1"/>
                        </a:solidFill>
                        <a:effectLst/>
                      </a:endParaRPr>
                    </a:p>
                  </a:txBody>
                  <a:tcPr marL="7752" marR="7752" marT="61744" marB="3876" anchor="ctr">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fontAlgn="base" latinLnBrk="0"/>
                      <a:r>
                        <a:rPr lang="en-GB" sz="1200" cap="none" spc="0">
                          <a:solidFill>
                            <a:schemeClr val="tx1"/>
                          </a:solidFill>
                          <a:effectLst/>
                        </a:rPr>
                        <a:t>Lev Vygotsky</a:t>
                      </a:r>
                    </a:p>
                  </a:txBody>
                  <a:tcPr marL="7752" marR="7752" marT="61744" marB="3876" anchor="ctr">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fontAlgn="base" latinLnBrk="0"/>
                      <a:r>
                        <a:rPr lang="en-GB" sz="1200" cap="none" spc="0">
                          <a:solidFill>
                            <a:schemeClr val="tx1"/>
                          </a:solidFill>
                          <a:effectLst/>
                        </a:rPr>
                        <a:t>Learning as a social process; Zone of Proximal Development (ZPD), scaffolding</a:t>
                      </a:r>
                    </a:p>
                  </a:txBody>
                  <a:tcPr marL="7752" marR="7752" marT="61744" marB="3876" anchor="ctr">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fontAlgn="base" latinLnBrk="0"/>
                      <a:r>
                        <a:rPr lang="en-GB" sz="1200" cap="none" spc="0">
                          <a:solidFill>
                            <a:schemeClr val="tx1"/>
                          </a:solidFill>
                          <a:effectLst/>
                        </a:rPr>
                        <a:t>Collaborative learner with guidance</a:t>
                      </a:r>
                    </a:p>
                  </a:txBody>
                  <a:tcPr marL="7752" marR="7752" marT="61744" marB="3876" anchor="ctr">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fontAlgn="base" latinLnBrk="0"/>
                      <a:r>
                        <a:rPr lang="en-GB" sz="1200" cap="none" spc="0">
                          <a:solidFill>
                            <a:schemeClr val="tx1"/>
                          </a:solidFill>
                          <a:effectLst/>
                        </a:rPr>
                        <a:t>Peer tutoring, cooperative learning, guided discovery</a:t>
                      </a:r>
                    </a:p>
                  </a:txBody>
                  <a:tcPr marL="7752" marR="7752" marT="61744" marB="3876" anchor="ctr">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1366842741"/>
                  </a:ext>
                </a:extLst>
              </a:tr>
              <a:tr h="645909">
                <a:tc>
                  <a:txBody>
                    <a:bodyPr/>
                    <a:lstStyle/>
                    <a:p>
                      <a:pPr fontAlgn="base" latinLnBrk="0"/>
                      <a:r>
                        <a:rPr lang="en-GB" sz="1200" b="0" cap="none" spc="0">
                          <a:solidFill>
                            <a:schemeClr val="tx1"/>
                          </a:solidFill>
                          <a:effectLst/>
                        </a:rPr>
                        <a:t>Reggio Emilia</a:t>
                      </a:r>
                      <a:endParaRPr lang="en-GB" sz="1200" cap="none" spc="0">
                        <a:solidFill>
                          <a:schemeClr val="tx1"/>
                        </a:solidFill>
                        <a:effectLst/>
                      </a:endParaRPr>
                    </a:p>
                  </a:txBody>
                  <a:tcPr marL="7752" marR="7752" marT="61744" marB="3876"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fontAlgn="base" latinLnBrk="0"/>
                      <a:r>
                        <a:rPr lang="en-GB" sz="1200" cap="none" spc="0">
                          <a:solidFill>
                            <a:schemeClr val="tx1"/>
                          </a:solidFill>
                          <a:effectLst/>
                        </a:rPr>
                        <a:t>Loris Malaguzzi</a:t>
                      </a:r>
                    </a:p>
                  </a:txBody>
                  <a:tcPr marL="7752" marR="7752" marT="61744" marB="3876"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fontAlgn="base" latinLnBrk="0"/>
                      <a:r>
                        <a:rPr lang="en-GB" sz="1200" cap="none" spc="0">
                          <a:solidFill>
                            <a:schemeClr val="tx1"/>
                          </a:solidFill>
                          <a:effectLst/>
                        </a:rPr>
                        <a:t>Child-centered learning; environment as the "third teacher"</a:t>
                      </a:r>
                    </a:p>
                  </a:txBody>
                  <a:tcPr marL="7752" marR="7752" marT="61744" marB="3876"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fontAlgn="base" latinLnBrk="0"/>
                      <a:r>
                        <a:rPr lang="en-GB" sz="1200" cap="none" spc="0">
                          <a:solidFill>
                            <a:schemeClr val="tx1"/>
                          </a:solidFill>
                          <a:effectLst/>
                        </a:rPr>
                        <a:t>Competent and curious learner</a:t>
                      </a:r>
                    </a:p>
                  </a:txBody>
                  <a:tcPr marL="7752" marR="7752" marT="61744" marB="3876"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fontAlgn="base" latinLnBrk="0"/>
                      <a:r>
                        <a:rPr lang="en-GB" sz="1200" cap="none" spc="0" dirty="0">
                          <a:solidFill>
                            <a:schemeClr val="tx1"/>
                          </a:solidFill>
                          <a:effectLst/>
                        </a:rPr>
                        <a:t>Project-based learning driven by children's interests; documentation of progress</a:t>
                      </a:r>
                    </a:p>
                  </a:txBody>
                  <a:tcPr marL="7752" marR="7752" marT="61744" marB="3876"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471946084"/>
                  </a:ext>
                </a:extLst>
              </a:tr>
            </a:tbl>
          </a:graphicData>
        </a:graphic>
      </p:graphicFrame>
    </p:spTree>
    <p:extLst>
      <p:ext uri="{BB962C8B-B14F-4D97-AF65-F5344CB8AC3E}">
        <p14:creationId xmlns:p14="http://schemas.microsoft.com/office/powerpoint/2010/main" val="26191259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9586C568-6C0B-852E-B0B2-B4504291C2E3}"/>
              </a:ext>
            </a:extLst>
          </p:cNvPr>
          <p:cNvSpPr>
            <a:spLocks noGrp="1"/>
          </p:cNvSpPr>
          <p:nvPr>
            <p:ph type="title"/>
          </p:nvPr>
        </p:nvSpPr>
        <p:spPr>
          <a:xfrm>
            <a:off x="358219" y="365125"/>
            <a:ext cx="11481847" cy="1325563"/>
          </a:xfrm>
        </p:spPr>
        <p:txBody>
          <a:bodyPr>
            <a:normAutofit fontScale="90000"/>
          </a:bodyPr>
          <a:lstStyle/>
          <a:p>
            <a:pPr marL="0" marR="0" lvl="0" indent="0" eaLnBrk="1" fontAlgn="base" hangingPunct="1">
              <a:lnSpc>
                <a:spcPct val="90000"/>
              </a:lnSpc>
              <a:spcAft>
                <a:spcPts val="600"/>
              </a:spcAft>
              <a:tabLst/>
            </a:pPr>
            <a:r>
              <a:rPr kumimoji="0" lang="en-US" altLang="en-US" sz="4400" b="1" i="0" u="none" strike="noStrike" cap="none" normalizeH="0" baseline="0" dirty="0" err="1">
                <a:ln>
                  <a:noFill/>
                </a:ln>
                <a:effectLst/>
                <a:latin typeface="+mj-lt"/>
                <a:ea typeface="+mj-ea"/>
                <a:cs typeface="+mj-cs"/>
              </a:rPr>
              <a:t>Cymharu</a:t>
            </a:r>
            <a:r>
              <a:rPr kumimoji="0" lang="en-US" altLang="en-US" sz="4400" b="1" i="0" u="none" strike="noStrike" cap="none" normalizeH="0" baseline="0" dirty="0">
                <a:ln>
                  <a:noFill/>
                </a:ln>
                <a:effectLst/>
                <a:latin typeface="+mj-lt"/>
                <a:ea typeface="+mj-ea"/>
                <a:cs typeface="+mj-cs"/>
              </a:rPr>
              <a:t> </a:t>
            </a:r>
            <a:r>
              <a:rPr kumimoji="0" lang="en-US" altLang="en-US" sz="4400" b="1" i="0" u="none" strike="noStrike" cap="none" normalizeH="0" baseline="0" dirty="0" err="1">
                <a:ln>
                  <a:noFill/>
                </a:ln>
                <a:effectLst/>
                <a:latin typeface="+mj-lt"/>
                <a:ea typeface="+mj-ea"/>
                <a:cs typeface="+mj-cs"/>
              </a:rPr>
              <a:t>Damcaniaethau</a:t>
            </a:r>
            <a:r>
              <a:rPr kumimoji="0" lang="en-US" altLang="en-US" sz="4400" b="1" i="0" u="none" strike="noStrike" cap="none" normalizeH="0" baseline="0" dirty="0">
                <a:ln>
                  <a:noFill/>
                </a:ln>
                <a:effectLst/>
                <a:latin typeface="+mj-lt"/>
                <a:ea typeface="+mj-ea"/>
                <a:cs typeface="+mj-cs"/>
              </a:rPr>
              <a:t> </a:t>
            </a:r>
            <a:r>
              <a:rPr kumimoji="0" lang="en-US" altLang="en-US" sz="4400" b="1" i="0" u="none" strike="noStrike" cap="none" normalizeH="0" baseline="0" dirty="0" err="1">
                <a:ln>
                  <a:noFill/>
                </a:ln>
                <a:effectLst/>
                <a:latin typeface="+mj-lt"/>
                <a:ea typeface="+mj-ea"/>
                <a:cs typeface="+mj-cs"/>
              </a:rPr>
              <a:t>Dysgu</a:t>
            </a:r>
            <a:r>
              <a:rPr kumimoji="0" lang="en-US" altLang="en-US" sz="4400" b="1" i="0" u="none" strike="noStrike" cap="none" normalizeH="0" baseline="0" dirty="0">
                <a:ln>
                  <a:noFill/>
                </a:ln>
                <a:effectLst/>
                <a:latin typeface="+mj-lt"/>
                <a:ea typeface="+mj-ea"/>
                <a:cs typeface="+mj-cs"/>
              </a:rPr>
              <a:t> </a:t>
            </a:r>
            <a:r>
              <a:rPr kumimoji="0" lang="en-US" altLang="en-US" sz="4400" b="1" i="0" u="none" strike="noStrike" cap="none" normalizeH="0" baseline="0" dirty="0" err="1">
                <a:ln>
                  <a:noFill/>
                </a:ln>
                <a:effectLst/>
                <a:latin typeface="+mj-lt"/>
                <a:ea typeface="+mj-ea"/>
                <a:cs typeface="+mj-cs"/>
              </a:rPr>
              <a:t>Blynyddoedd</a:t>
            </a:r>
            <a:r>
              <a:rPr kumimoji="0" lang="en-US" altLang="en-US" sz="4400" b="1" i="0" u="none" strike="noStrike" cap="none" normalizeH="0" baseline="0" dirty="0">
                <a:ln>
                  <a:noFill/>
                </a:ln>
                <a:effectLst/>
                <a:latin typeface="+mj-lt"/>
                <a:ea typeface="+mj-ea"/>
                <a:cs typeface="+mj-cs"/>
              </a:rPr>
              <a:t> </a:t>
            </a:r>
            <a:r>
              <a:rPr kumimoji="0" lang="en-US" altLang="en-US" sz="4400" b="1" i="0" u="none" strike="noStrike" cap="none" normalizeH="0" baseline="0" dirty="0" err="1">
                <a:ln>
                  <a:noFill/>
                </a:ln>
                <a:effectLst/>
                <a:latin typeface="+mj-lt"/>
                <a:ea typeface="+mj-ea"/>
                <a:cs typeface="+mj-cs"/>
              </a:rPr>
              <a:t>Cynnar</a:t>
            </a:r>
            <a:br>
              <a:rPr kumimoji="0" lang="en-US" altLang="en-US" sz="4400" b="1" i="0" u="none" strike="noStrike" cap="none" normalizeH="0" baseline="0" dirty="0">
                <a:ln>
                  <a:noFill/>
                </a:ln>
                <a:effectLst/>
                <a:latin typeface="+mj-lt"/>
                <a:ea typeface="+mj-ea"/>
                <a:cs typeface="+mj-cs"/>
              </a:rPr>
            </a:br>
            <a:r>
              <a:rPr kumimoji="0" lang="en-US" altLang="en-US" sz="4400" b="1" i="0" u="none" strike="noStrike" cap="none" normalizeH="0" baseline="0" dirty="0">
                <a:ln>
                  <a:noFill/>
                </a:ln>
                <a:solidFill>
                  <a:srgbClr val="0070C0"/>
                </a:solidFill>
                <a:effectLst/>
                <a:latin typeface="+mj-lt"/>
                <a:ea typeface="+mj-ea"/>
                <a:cs typeface="+mj-cs"/>
              </a:rPr>
              <a:t>Comparison of Learning Theories in Early Childhood Education</a:t>
            </a:r>
            <a:br>
              <a:rPr kumimoji="0" lang="en-US" altLang="en-US" sz="4400" b="0" i="0" u="none" strike="noStrike" cap="none" normalizeH="0" baseline="0" dirty="0">
                <a:ln>
                  <a:noFill/>
                </a:ln>
                <a:solidFill>
                  <a:srgbClr val="0070C0"/>
                </a:solidFill>
                <a:effectLst/>
                <a:latin typeface="+mj-lt"/>
                <a:ea typeface="+mj-ea"/>
                <a:cs typeface="+mj-cs"/>
              </a:rPr>
            </a:br>
            <a:endParaRPr lang="en-US" dirty="0">
              <a:solidFill>
                <a:srgbClr val="0070C0"/>
              </a:solidFill>
            </a:endParaRPr>
          </a:p>
        </p:txBody>
      </p:sp>
      <p:graphicFrame>
        <p:nvGraphicFramePr>
          <p:cNvPr id="5" name="Content Placeholder 4">
            <a:extLst>
              <a:ext uri="{FF2B5EF4-FFF2-40B4-BE49-F238E27FC236}">
                <a16:creationId xmlns:a16="http://schemas.microsoft.com/office/drawing/2014/main" id="{58B46319-73D4-E21E-58EE-862EE8438CA1}"/>
              </a:ext>
            </a:extLst>
          </p:cNvPr>
          <p:cNvGraphicFramePr>
            <a:graphicFrameLocks noGrp="1"/>
          </p:cNvGraphicFramePr>
          <p:nvPr>
            <p:ph idx="1"/>
            <p:extLst>
              <p:ext uri="{D42A27DB-BD31-4B8C-83A1-F6EECF244321}">
                <p14:modId xmlns:p14="http://schemas.microsoft.com/office/powerpoint/2010/main" val="1241989044"/>
              </p:ext>
            </p:extLst>
          </p:nvPr>
        </p:nvGraphicFramePr>
        <p:xfrm>
          <a:off x="414067" y="1570008"/>
          <a:ext cx="11419712" cy="4169961"/>
        </p:xfrm>
        <a:graphic>
          <a:graphicData uri="http://schemas.openxmlformats.org/drawingml/2006/table">
            <a:tbl>
              <a:tblPr firstRow="1" bandRow="1">
                <a:solidFill>
                  <a:srgbClr val="F7F7F7"/>
                </a:solidFill>
              </a:tblPr>
              <a:tblGrid>
                <a:gridCol w="2126099">
                  <a:extLst>
                    <a:ext uri="{9D8B030D-6E8A-4147-A177-3AD203B41FA5}">
                      <a16:colId xmlns:a16="http://schemas.microsoft.com/office/drawing/2014/main" val="4213115625"/>
                    </a:ext>
                  </a:extLst>
                </a:gridCol>
                <a:gridCol w="2126099">
                  <a:extLst>
                    <a:ext uri="{9D8B030D-6E8A-4147-A177-3AD203B41FA5}">
                      <a16:colId xmlns:a16="http://schemas.microsoft.com/office/drawing/2014/main" val="1051628194"/>
                    </a:ext>
                  </a:extLst>
                </a:gridCol>
                <a:gridCol w="3546833">
                  <a:extLst>
                    <a:ext uri="{9D8B030D-6E8A-4147-A177-3AD203B41FA5}">
                      <a16:colId xmlns:a16="http://schemas.microsoft.com/office/drawing/2014/main" val="3758831161"/>
                    </a:ext>
                  </a:extLst>
                </a:gridCol>
                <a:gridCol w="3620681">
                  <a:extLst>
                    <a:ext uri="{9D8B030D-6E8A-4147-A177-3AD203B41FA5}">
                      <a16:colId xmlns:a16="http://schemas.microsoft.com/office/drawing/2014/main" val="93953442"/>
                    </a:ext>
                  </a:extLst>
                </a:gridCol>
              </a:tblGrid>
              <a:tr h="377049">
                <a:tc>
                  <a:txBody>
                    <a:bodyPr/>
                    <a:lstStyle/>
                    <a:p>
                      <a:pPr fontAlgn="t" latinLnBrk="0"/>
                      <a:r>
                        <a:rPr lang="en-GB" sz="800" b="1" cap="all" spc="60" dirty="0">
                          <a:solidFill>
                            <a:schemeClr val="tx1"/>
                          </a:solidFill>
                          <a:effectLst/>
                        </a:rPr>
                        <a:t>Theory</a:t>
                      </a:r>
                    </a:p>
                  </a:txBody>
                  <a:tcPr marL="89816" marR="89816" marT="89816" marB="89816">
                    <a:lnL w="12700" cmpd="sng">
                      <a:noFill/>
                    </a:lnL>
                    <a:lnR w="12700" cmpd="sng">
                      <a:noFill/>
                    </a:lnR>
                    <a:lnT w="12700" cmpd="sng">
                      <a:noFill/>
                    </a:lnT>
                    <a:lnB w="38100" cmpd="sng">
                      <a:noFill/>
                    </a:lnB>
                    <a:noFill/>
                  </a:tcPr>
                </a:tc>
                <a:tc>
                  <a:txBody>
                    <a:bodyPr/>
                    <a:lstStyle/>
                    <a:p>
                      <a:pPr fontAlgn="t" latinLnBrk="0"/>
                      <a:r>
                        <a:rPr lang="en-GB" sz="800" b="1" cap="all" spc="60">
                          <a:solidFill>
                            <a:schemeClr val="tx1"/>
                          </a:solidFill>
                          <a:effectLst/>
                        </a:rPr>
                        <a:t>Key Proponent(s)</a:t>
                      </a:r>
                    </a:p>
                  </a:txBody>
                  <a:tcPr marL="89816" marR="89816" marT="89816" marB="89816">
                    <a:lnL w="12700" cmpd="sng">
                      <a:noFill/>
                    </a:lnL>
                    <a:lnR w="12700" cmpd="sng">
                      <a:noFill/>
                    </a:lnR>
                    <a:lnT w="12700" cmpd="sng">
                      <a:noFill/>
                    </a:lnT>
                    <a:lnB w="38100" cmpd="sng">
                      <a:noFill/>
                    </a:lnB>
                    <a:noFill/>
                  </a:tcPr>
                </a:tc>
                <a:tc>
                  <a:txBody>
                    <a:bodyPr/>
                    <a:lstStyle/>
                    <a:p>
                      <a:pPr fontAlgn="t" latinLnBrk="0"/>
                      <a:r>
                        <a:rPr lang="en-GB" sz="800" b="1" cap="all" spc="60">
                          <a:solidFill>
                            <a:schemeClr val="tx1"/>
                          </a:solidFill>
                          <a:effectLst/>
                        </a:rPr>
                        <a:t>Core Ideas</a:t>
                      </a:r>
                    </a:p>
                  </a:txBody>
                  <a:tcPr marL="89816" marR="89816" marT="89816" marB="89816">
                    <a:lnL w="12700" cmpd="sng">
                      <a:noFill/>
                    </a:lnL>
                    <a:lnR w="12700" cmpd="sng">
                      <a:noFill/>
                    </a:lnR>
                    <a:lnT w="12700" cmpd="sng">
                      <a:noFill/>
                    </a:lnT>
                    <a:lnB w="38100" cmpd="sng">
                      <a:noFill/>
                    </a:lnB>
                    <a:noFill/>
                  </a:tcPr>
                </a:tc>
                <a:tc>
                  <a:txBody>
                    <a:bodyPr/>
                    <a:lstStyle/>
                    <a:p>
                      <a:pPr fontAlgn="t" latinLnBrk="0"/>
                      <a:r>
                        <a:rPr lang="en-GB" sz="800" b="1" cap="all" spc="60">
                          <a:solidFill>
                            <a:schemeClr val="tx1"/>
                          </a:solidFill>
                          <a:effectLst/>
                        </a:rPr>
                        <a:t>Application in Early Years</a:t>
                      </a:r>
                    </a:p>
                  </a:txBody>
                  <a:tcPr marL="89816" marR="89816" marT="89816" marB="89816">
                    <a:lnL w="12700" cmpd="sng">
                      <a:noFill/>
                    </a:lnL>
                    <a:lnR w="12700" cmpd="sng">
                      <a:noFill/>
                    </a:lnR>
                    <a:lnT w="12700" cmpd="sng">
                      <a:noFill/>
                    </a:lnT>
                    <a:lnB w="38100" cmpd="sng">
                      <a:noFill/>
                    </a:lnB>
                    <a:noFill/>
                  </a:tcPr>
                </a:tc>
                <a:extLst>
                  <a:ext uri="{0D108BD9-81ED-4DB2-BD59-A6C34878D82A}">
                    <a16:rowId xmlns:a16="http://schemas.microsoft.com/office/drawing/2014/main" val="3469345705"/>
                  </a:ext>
                </a:extLst>
              </a:tr>
              <a:tr h="474114">
                <a:tc>
                  <a:txBody>
                    <a:bodyPr/>
                    <a:lstStyle/>
                    <a:p>
                      <a:pPr fontAlgn="base" latinLnBrk="0"/>
                      <a:r>
                        <a:rPr lang="en-GB" sz="1000" b="0" cap="none" spc="0" dirty="0" err="1">
                          <a:solidFill>
                            <a:schemeClr val="tx1"/>
                          </a:solidFill>
                          <a:effectLst/>
                        </a:rPr>
                        <a:t>Behaviorism</a:t>
                      </a:r>
                      <a:endParaRPr lang="en-GB" sz="1000" cap="none" spc="0" dirty="0">
                        <a:solidFill>
                          <a:schemeClr val="tx1"/>
                        </a:solidFill>
                        <a:effectLst/>
                      </a:endParaRPr>
                    </a:p>
                  </a:txBody>
                  <a:tcPr marL="6803" marR="6803" marT="3402" marB="59877" anchor="ctr">
                    <a:lnL w="12700" cmpd="sng">
                      <a:noFill/>
                      <a:prstDash val="solid"/>
                    </a:lnL>
                    <a:lnR w="12700" cmpd="sng">
                      <a:noFill/>
                      <a:prstDash val="solid"/>
                    </a:lnR>
                    <a:lnT w="38100" cmpd="sng">
                      <a:noFill/>
                    </a:lnT>
                    <a:lnB w="12700" cmpd="sng">
                      <a:noFill/>
                      <a:prstDash val="solid"/>
                    </a:lnB>
                    <a:solidFill>
                      <a:srgbClr val="F7F7F7"/>
                    </a:solidFill>
                  </a:tcPr>
                </a:tc>
                <a:tc>
                  <a:txBody>
                    <a:bodyPr/>
                    <a:lstStyle/>
                    <a:p>
                      <a:pPr fontAlgn="base" latinLnBrk="0"/>
                      <a:r>
                        <a:rPr lang="sv-SE" sz="1000" cap="none" spc="0">
                          <a:solidFill>
                            <a:schemeClr val="tx1"/>
                          </a:solidFill>
                          <a:effectLst/>
                        </a:rPr>
                        <a:t>Ivan Pavlov, B.F. Skinner</a:t>
                      </a:r>
                    </a:p>
                  </a:txBody>
                  <a:tcPr marL="6803" marR="6803" marT="3402" marB="59877" anchor="ctr">
                    <a:lnL w="12700" cmpd="sng">
                      <a:noFill/>
                      <a:prstDash val="solid"/>
                    </a:lnL>
                    <a:lnR w="12700" cmpd="sng">
                      <a:noFill/>
                      <a:prstDash val="solid"/>
                    </a:lnR>
                    <a:lnT w="38100" cmpd="sng">
                      <a:noFill/>
                    </a:lnT>
                    <a:lnB w="12700" cmpd="sng">
                      <a:noFill/>
                      <a:prstDash val="solid"/>
                    </a:lnB>
                    <a:solidFill>
                      <a:srgbClr val="F7F7F7"/>
                    </a:solidFill>
                  </a:tcPr>
                </a:tc>
                <a:tc>
                  <a:txBody>
                    <a:bodyPr/>
                    <a:lstStyle/>
                    <a:p>
                      <a:pPr fontAlgn="base" latinLnBrk="0"/>
                      <a:r>
                        <a:rPr lang="en-GB" sz="1000" cap="none" spc="0">
                          <a:solidFill>
                            <a:schemeClr val="tx1"/>
                          </a:solidFill>
                          <a:effectLst/>
                        </a:rPr>
                        <a:t>Learning through conditioning (stimulus-response, reinforcement, punishment)</a:t>
                      </a:r>
                    </a:p>
                  </a:txBody>
                  <a:tcPr marL="6803" marR="6803" marT="3402" marB="59877" anchor="ctr">
                    <a:lnL w="12700" cmpd="sng">
                      <a:noFill/>
                      <a:prstDash val="solid"/>
                    </a:lnL>
                    <a:lnR w="12700" cmpd="sng">
                      <a:noFill/>
                      <a:prstDash val="solid"/>
                    </a:lnR>
                    <a:lnT w="38100" cmpd="sng">
                      <a:noFill/>
                    </a:lnT>
                    <a:lnB w="12700" cmpd="sng">
                      <a:noFill/>
                      <a:prstDash val="solid"/>
                    </a:lnB>
                    <a:solidFill>
                      <a:srgbClr val="F7F7F7"/>
                    </a:solidFill>
                  </a:tcPr>
                </a:tc>
                <a:tc>
                  <a:txBody>
                    <a:bodyPr/>
                    <a:lstStyle/>
                    <a:p>
                      <a:pPr fontAlgn="base" latinLnBrk="0"/>
                      <a:r>
                        <a:rPr lang="en-GB" sz="1000" cap="none" spc="0">
                          <a:solidFill>
                            <a:schemeClr val="tx1"/>
                          </a:solidFill>
                          <a:effectLst/>
                        </a:rPr>
                        <a:t>Reward systems, structured routines, and behavior modification techniques</a:t>
                      </a:r>
                    </a:p>
                  </a:txBody>
                  <a:tcPr marL="6803" marR="6803" marT="3402" marB="59877" anchor="ctr">
                    <a:lnL w="12700" cmpd="sng">
                      <a:noFill/>
                      <a:prstDash val="solid"/>
                    </a:lnL>
                    <a:lnR w="12700" cmpd="sng">
                      <a:noFill/>
                      <a:prstDash val="solid"/>
                    </a:lnR>
                    <a:lnT w="38100" cmpd="sng">
                      <a:noFill/>
                    </a:lnT>
                    <a:lnB w="12700" cmpd="sng">
                      <a:noFill/>
                      <a:prstDash val="solid"/>
                    </a:lnB>
                    <a:solidFill>
                      <a:srgbClr val="F7F7F7"/>
                    </a:solidFill>
                  </a:tcPr>
                </a:tc>
                <a:extLst>
                  <a:ext uri="{0D108BD9-81ED-4DB2-BD59-A6C34878D82A}">
                    <a16:rowId xmlns:a16="http://schemas.microsoft.com/office/drawing/2014/main" val="2209328553"/>
                  </a:ext>
                </a:extLst>
              </a:tr>
              <a:tr h="474114">
                <a:tc>
                  <a:txBody>
                    <a:bodyPr/>
                    <a:lstStyle/>
                    <a:p>
                      <a:pPr fontAlgn="base" latinLnBrk="0"/>
                      <a:r>
                        <a:rPr lang="en-GB" sz="1000" b="0" cap="none" spc="0" dirty="0">
                          <a:solidFill>
                            <a:schemeClr val="tx1"/>
                          </a:solidFill>
                          <a:effectLst/>
                        </a:rPr>
                        <a:t>Constructivism</a:t>
                      </a:r>
                      <a:endParaRPr lang="en-GB" sz="1000" cap="none" spc="0" dirty="0">
                        <a:solidFill>
                          <a:schemeClr val="tx1"/>
                        </a:solidFill>
                        <a:effectLst/>
                      </a:endParaRPr>
                    </a:p>
                  </a:txBody>
                  <a:tcPr marL="6803" marR="6803" marT="3402" marB="59877" anchor="ctr">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fontAlgn="base" latinLnBrk="0"/>
                      <a:r>
                        <a:rPr lang="en-GB" sz="1000" cap="none" spc="0">
                          <a:solidFill>
                            <a:schemeClr val="tx1"/>
                          </a:solidFill>
                          <a:effectLst/>
                        </a:rPr>
                        <a:t>Jean Piaget</a:t>
                      </a:r>
                    </a:p>
                  </a:txBody>
                  <a:tcPr marL="6803" marR="6803" marT="3402" marB="59877" anchor="ctr">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fontAlgn="base" latinLnBrk="0"/>
                      <a:r>
                        <a:rPr lang="en-GB" sz="1000" cap="none" spc="0">
                          <a:solidFill>
                            <a:schemeClr val="tx1"/>
                          </a:solidFill>
                          <a:effectLst/>
                        </a:rPr>
                        <a:t>Children actively construct knowledge through hands-on experiences</a:t>
                      </a:r>
                    </a:p>
                  </a:txBody>
                  <a:tcPr marL="6803" marR="6803" marT="3402" marB="59877" anchor="ctr">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fontAlgn="base" latinLnBrk="0"/>
                      <a:r>
                        <a:rPr lang="en-GB" sz="1000" cap="none" spc="0">
                          <a:solidFill>
                            <a:schemeClr val="tx1"/>
                          </a:solidFill>
                          <a:effectLst/>
                        </a:rPr>
                        <a:t>Play-based learning, problem-solving tasks, and exploration</a:t>
                      </a:r>
                    </a:p>
                  </a:txBody>
                  <a:tcPr marL="6803" marR="6803" marT="3402" marB="59877" anchor="ctr">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extLst>
                  <a:ext uri="{0D108BD9-81ED-4DB2-BD59-A6C34878D82A}">
                    <a16:rowId xmlns:a16="http://schemas.microsoft.com/office/drawing/2014/main" val="4102687595"/>
                  </a:ext>
                </a:extLst>
              </a:tr>
              <a:tr h="474114">
                <a:tc>
                  <a:txBody>
                    <a:bodyPr/>
                    <a:lstStyle/>
                    <a:p>
                      <a:pPr fontAlgn="base" latinLnBrk="0"/>
                      <a:r>
                        <a:rPr lang="en-GB" sz="1000" b="0" cap="none" spc="0">
                          <a:solidFill>
                            <a:schemeClr val="tx1"/>
                          </a:solidFill>
                          <a:effectLst/>
                        </a:rPr>
                        <a:t>Social Constructivism</a:t>
                      </a:r>
                      <a:endParaRPr lang="en-GB" sz="1000" cap="none" spc="0">
                        <a:solidFill>
                          <a:schemeClr val="tx1"/>
                        </a:solidFill>
                        <a:effectLst/>
                      </a:endParaRPr>
                    </a:p>
                  </a:txBody>
                  <a:tcPr marL="6803" marR="6803" marT="3402" marB="59877" anchor="ctr">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fontAlgn="base" latinLnBrk="0"/>
                      <a:r>
                        <a:rPr lang="en-GB" sz="1000" cap="none" spc="0">
                          <a:solidFill>
                            <a:schemeClr val="tx1"/>
                          </a:solidFill>
                          <a:effectLst/>
                        </a:rPr>
                        <a:t>Lev Vygotsky</a:t>
                      </a:r>
                    </a:p>
                  </a:txBody>
                  <a:tcPr marL="6803" marR="6803" marT="3402" marB="59877" anchor="ctr">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fontAlgn="base" latinLnBrk="0"/>
                      <a:r>
                        <a:rPr lang="en-GB" sz="1000" cap="none" spc="0">
                          <a:solidFill>
                            <a:schemeClr val="tx1"/>
                          </a:solidFill>
                          <a:effectLst/>
                        </a:rPr>
                        <a:t>Learning as a social process; Zone of Proximal Development (ZPD), scaffolding</a:t>
                      </a:r>
                    </a:p>
                  </a:txBody>
                  <a:tcPr marL="6803" marR="6803" marT="3402" marB="59877" anchor="ctr">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fontAlgn="base" latinLnBrk="0"/>
                      <a:r>
                        <a:rPr lang="en-GB" sz="1000" cap="none" spc="0">
                          <a:solidFill>
                            <a:schemeClr val="tx1"/>
                          </a:solidFill>
                          <a:effectLst/>
                        </a:rPr>
                        <a:t>Collaborative activities, guided learning with adult/peer support</a:t>
                      </a:r>
                    </a:p>
                  </a:txBody>
                  <a:tcPr marL="6803" marR="6803" marT="3402" marB="59877" anchor="ctr">
                    <a:lnL w="12700" cmpd="sng">
                      <a:noFill/>
                      <a:prstDash val="solid"/>
                    </a:lnL>
                    <a:lnR w="12700" cmpd="sng">
                      <a:noFill/>
                      <a:prstDash val="solid"/>
                    </a:lnR>
                    <a:lnT w="12700" cmpd="sng">
                      <a:noFill/>
                      <a:prstDash val="solid"/>
                    </a:lnT>
                    <a:lnB w="12700" cmpd="sng">
                      <a:noFill/>
                      <a:prstDash val="solid"/>
                    </a:lnB>
                    <a:solidFill>
                      <a:srgbClr val="F7F7F7"/>
                    </a:solidFill>
                  </a:tcPr>
                </a:tc>
                <a:extLst>
                  <a:ext uri="{0D108BD9-81ED-4DB2-BD59-A6C34878D82A}">
                    <a16:rowId xmlns:a16="http://schemas.microsoft.com/office/drawing/2014/main" val="2790096598"/>
                  </a:ext>
                </a:extLst>
              </a:tr>
              <a:tr h="474114">
                <a:tc>
                  <a:txBody>
                    <a:bodyPr/>
                    <a:lstStyle/>
                    <a:p>
                      <a:pPr fontAlgn="base" latinLnBrk="0"/>
                      <a:r>
                        <a:rPr lang="en-GB" sz="1000" b="0" cap="none" spc="0">
                          <a:solidFill>
                            <a:schemeClr val="tx1"/>
                          </a:solidFill>
                          <a:effectLst/>
                        </a:rPr>
                        <a:t>Social Learning</a:t>
                      </a:r>
                      <a:endParaRPr lang="en-GB" sz="1000" cap="none" spc="0">
                        <a:solidFill>
                          <a:schemeClr val="tx1"/>
                        </a:solidFill>
                        <a:effectLst/>
                      </a:endParaRPr>
                    </a:p>
                  </a:txBody>
                  <a:tcPr marL="6803" marR="6803" marT="3402" marB="59877" anchor="ctr">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fontAlgn="base" latinLnBrk="0"/>
                      <a:r>
                        <a:rPr lang="en-GB" sz="1000" cap="none" spc="0">
                          <a:solidFill>
                            <a:schemeClr val="tx1"/>
                          </a:solidFill>
                          <a:effectLst/>
                        </a:rPr>
                        <a:t>Albert Bandura</a:t>
                      </a:r>
                    </a:p>
                  </a:txBody>
                  <a:tcPr marL="6803" marR="6803" marT="3402" marB="59877" anchor="ctr">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fontAlgn="base" latinLnBrk="0"/>
                      <a:r>
                        <a:rPr lang="en-GB" sz="1000" cap="none" spc="0">
                          <a:solidFill>
                            <a:schemeClr val="tx1"/>
                          </a:solidFill>
                          <a:effectLst/>
                        </a:rPr>
                        <a:t>Observational learning and modeling behavior</a:t>
                      </a:r>
                    </a:p>
                  </a:txBody>
                  <a:tcPr marL="6803" marR="6803" marT="3402" marB="59877" anchor="ctr">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fontAlgn="base" latinLnBrk="0"/>
                      <a:r>
                        <a:rPr lang="en-GB" sz="1000" cap="none" spc="0">
                          <a:solidFill>
                            <a:schemeClr val="tx1"/>
                          </a:solidFill>
                          <a:effectLst/>
                        </a:rPr>
                        <a:t>Role modeling by teachers, peer learning, and positive reinforcement</a:t>
                      </a:r>
                    </a:p>
                  </a:txBody>
                  <a:tcPr marL="6803" marR="6803" marT="3402" marB="59877" anchor="ctr">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extLst>
                  <a:ext uri="{0D108BD9-81ED-4DB2-BD59-A6C34878D82A}">
                    <a16:rowId xmlns:a16="http://schemas.microsoft.com/office/drawing/2014/main" val="1363712471"/>
                  </a:ext>
                </a:extLst>
              </a:tr>
              <a:tr h="474114">
                <a:tc>
                  <a:txBody>
                    <a:bodyPr/>
                    <a:lstStyle/>
                    <a:p>
                      <a:pPr fontAlgn="base" latinLnBrk="0"/>
                      <a:r>
                        <a:rPr lang="en-GB" sz="1000" b="0" cap="none" spc="0">
                          <a:solidFill>
                            <a:schemeClr val="tx1"/>
                          </a:solidFill>
                          <a:effectLst/>
                        </a:rPr>
                        <a:t>Cognitive Development</a:t>
                      </a:r>
                      <a:endParaRPr lang="en-GB" sz="1000" cap="none" spc="0">
                        <a:solidFill>
                          <a:schemeClr val="tx1"/>
                        </a:solidFill>
                        <a:effectLst/>
                      </a:endParaRPr>
                    </a:p>
                  </a:txBody>
                  <a:tcPr marL="6803" marR="6803" marT="3402" marB="59877" anchor="ctr">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fontAlgn="base" latinLnBrk="0"/>
                      <a:r>
                        <a:rPr lang="en-GB" sz="1000" cap="none" spc="0">
                          <a:solidFill>
                            <a:schemeClr val="tx1"/>
                          </a:solidFill>
                          <a:effectLst/>
                        </a:rPr>
                        <a:t>Jerome Bruner</a:t>
                      </a:r>
                    </a:p>
                  </a:txBody>
                  <a:tcPr marL="6803" marR="6803" marT="3402" marB="59877" anchor="ctr">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fontAlgn="base" latinLnBrk="0"/>
                      <a:r>
                        <a:rPr lang="en-GB" sz="1000" cap="none" spc="0">
                          <a:solidFill>
                            <a:schemeClr val="tx1"/>
                          </a:solidFill>
                          <a:effectLst/>
                        </a:rPr>
                        <a:t>Spiral curriculum, discovery learning, and modes of representation</a:t>
                      </a:r>
                    </a:p>
                  </a:txBody>
                  <a:tcPr marL="6803" marR="6803" marT="3402" marB="59877" anchor="ctr">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fontAlgn="base" latinLnBrk="0"/>
                      <a:r>
                        <a:rPr lang="en-GB" sz="1000" cap="none" spc="0">
                          <a:solidFill>
                            <a:schemeClr val="tx1"/>
                          </a:solidFill>
                          <a:effectLst/>
                        </a:rPr>
                        <a:t>Revisiting concepts at increasing complexity and encouraging exploration</a:t>
                      </a:r>
                    </a:p>
                  </a:txBody>
                  <a:tcPr marL="6803" marR="6803" marT="3402" marB="59877" anchor="ctr">
                    <a:lnL w="12700" cmpd="sng">
                      <a:noFill/>
                      <a:prstDash val="solid"/>
                    </a:lnL>
                    <a:lnR w="12700" cmpd="sng">
                      <a:noFill/>
                      <a:prstDash val="solid"/>
                    </a:lnR>
                    <a:lnT w="12700" cmpd="sng">
                      <a:noFill/>
                      <a:prstDash val="solid"/>
                    </a:lnT>
                    <a:lnB w="12700" cmpd="sng">
                      <a:noFill/>
                      <a:prstDash val="solid"/>
                    </a:lnB>
                    <a:solidFill>
                      <a:srgbClr val="F7F7F7"/>
                    </a:solidFill>
                  </a:tcPr>
                </a:tc>
                <a:extLst>
                  <a:ext uri="{0D108BD9-81ED-4DB2-BD59-A6C34878D82A}">
                    <a16:rowId xmlns:a16="http://schemas.microsoft.com/office/drawing/2014/main" val="1350367532"/>
                  </a:ext>
                </a:extLst>
              </a:tr>
              <a:tr h="474114">
                <a:tc>
                  <a:txBody>
                    <a:bodyPr/>
                    <a:lstStyle/>
                    <a:p>
                      <a:pPr fontAlgn="base" latinLnBrk="0"/>
                      <a:r>
                        <a:rPr lang="en-GB" sz="1000" b="0" cap="none" spc="0">
                          <a:solidFill>
                            <a:schemeClr val="tx1"/>
                          </a:solidFill>
                          <a:effectLst/>
                        </a:rPr>
                        <a:t>Attachment Theory</a:t>
                      </a:r>
                      <a:endParaRPr lang="en-GB" sz="1000" cap="none" spc="0">
                        <a:solidFill>
                          <a:schemeClr val="tx1"/>
                        </a:solidFill>
                        <a:effectLst/>
                      </a:endParaRPr>
                    </a:p>
                  </a:txBody>
                  <a:tcPr marL="6803" marR="6803" marT="3402" marB="59877" anchor="ctr">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fontAlgn="base" latinLnBrk="0"/>
                      <a:r>
                        <a:rPr lang="en-GB" sz="1000" cap="none" spc="0">
                          <a:solidFill>
                            <a:schemeClr val="tx1"/>
                          </a:solidFill>
                          <a:effectLst/>
                        </a:rPr>
                        <a:t>John Bowlby</a:t>
                      </a:r>
                    </a:p>
                  </a:txBody>
                  <a:tcPr marL="6803" marR="6803" marT="3402" marB="59877" anchor="ctr">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fontAlgn="base" latinLnBrk="0"/>
                      <a:r>
                        <a:rPr lang="en-GB" sz="1000" cap="none" spc="0">
                          <a:solidFill>
                            <a:schemeClr val="tx1"/>
                          </a:solidFill>
                          <a:effectLst/>
                        </a:rPr>
                        <a:t>Secure attachment as foundational for emotional and social development</a:t>
                      </a:r>
                    </a:p>
                  </a:txBody>
                  <a:tcPr marL="6803" marR="6803" marT="3402" marB="59877" anchor="ctr">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fontAlgn="base" latinLnBrk="0"/>
                      <a:r>
                        <a:rPr lang="en-GB" sz="1000" cap="none" spc="0">
                          <a:solidFill>
                            <a:schemeClr val="tx1"/>
                          </a:solidFill>
                          <a:effectLst/>
                        </a:rPr>
                        <a:t>Building strong teacher-child relationships and responsive caregiving</a:t>
                      </a:r>
                    </a:p>
                  </a:txBody>
                  <a:tcPr marL="6803" marR="6803" marT="3402" marB="59877" anchor="ctr">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extLst>
                  <a:ext uri="{0D108BD9-81ED-4DB2-BD59-A6C34878D82A}">
                    <a16:rowId xmlns:a16="http://schemas.microsoft.com/office/drawing/2014/main" val="3420995116"/>
                  </a:ext>
                </a:extLst>
              </a:tr>
              <a:tr h="474114">
                <a:tc>
                  <a:txBody>
                    <a:bodyPr/>
                    <a:lstStyle/>
                    <a:p>
                      <a:pPr fontAlgn="base" latinLnBrk="0"/>
                      <a:r>
                        <a:rPr lang="en-GB" sz="1000" b="0" cap="none" spc="0">
                          <a:solidFill>
                            <a:schemeClr val="tx1"/>
                          </a:solidFill>
                          <a:effectLst/>
                        </a:rPr>
                        <a:t>Reggio Emilia Approach</a:t>
                      </a:r>
                      <a:endParaRPr lang="en-GB" sz="1000" cap="none" spc="0">
                        <a:solidFill>
                          <a:schemeClr val="tx1"/>
                        </a:solidFill>
                        <a:effectLst/>
                      </a:endParaRPr>
                    </a:p>
                  </a:txBody>
                  <a:tcPr marL="6803" marR="6803" marT="3402" marB="59877" anchor="ctr">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fontAlgn="base" latinLnBrk="0"/>
                      <a:r>
                        <a:rPr lang="en-GB" sz="1000" cap="none" spc="0">
                          <a:solidFill>
                            <a:schemeClr val="tx1"/>
                          </a:solidFill>
                          <a:effectLst/>
                        </a:rPr>
                        <a:t>Loris Malaguzzi</a:t>
                      </a:r>
                    </a:p>
                  </a:txBody>
                  <a:tcPr marL="6803" marR="6803" marT="3402" marB="59877" anchor="ctr">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fontAlgn="base" latinLnBrk="0"/>
                      <a:r>
                        <a:rPr lang="en-GB" sz="1000" cap="none" spc="0">
                          <a:solidFill>
                            <a:schemeClr val="tx1"/>
                          </a:solidFill>
                          <a:effectLst/>
                        </a:rPr>
                        <a:t>Child as competent; environment as the "third teacher"; project-based learning</a:t>
                      </a:r>
                    </a:p>
                  </a:txBody>
                  <a:tcPr marL="6803" marR="6803" marT="3402" marB="59877" anchor="ctr">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fontAlgn="base" latinLnBrk="0"/>
                      <a:r>
                        <a:rPr lang="en-GB" sz="1000" cap="none" spc="0">
                          <a:solidFill>
                            <a:schemeClr val="tx1"/>
                          </a:solidFill>
                          <a:effectLst/>
                        </a:rPr>
                        <a:t>Child-led projects, creative expression, and documenting children’s work</a:t>
                      </a:r>
                    </a:p>
                  </a:txBody>
                  <a:tcPr marL="6803" marR="6803" marT="3402" marB="59877" anchor="ctr">
                    <a:lnL w="12700" cmpd="sng">
                      <a:noFill/>
                      <a:prstDash val="solid"/>
                    </a:lnL>
                    <a:lnR w="12700" cmpd="sng">
                      <a:noFill/>
                      <a:prstDash val="solid"/>
                    </a:lnR>
                    <a:lnT w="12700" cmpd="sng">
                      <a:noFill/>
                      <a:prstDash val="solid"/>
                    </a:lnT>
                    <a:lnB w="12700" cmpd="sng">
                      <a:noFill/>
                      <a:prstDash val="solid"/>
                    </a:lnB>
                    <a:solidFill>
                      <a:srgbClr val="F7F7F7"/>
                    </a:solidFill>
                  </a:tcPr>
                </a:tc>
                <a:extLst>
                  <a:ext uri="{0D108BD9-81ED-4DB2-BD59-A6C34878D82A}">
                    <a16:rowId xmlns:a16="http://schemas.microsoft.com/office/drawing/2014/main" val="3866170019"/>
                  </a:ext>
                </a:extLst>
              </a:tr>
              <a:tr h="474114">
                <a:tc>
                  <a:txBody>
                    <a:bodyPr/>
                    <a:lstStyle/>
                    <a:p>
                      <a:pPr fontAlgn="base" latinLnBrk="0"/>
                      <a:r>
                        <a:rPr lang="en-GB" sz="1000" b="0" cap="none" spc="0">
                          <a:solidFill>
                            <a:schemeClr val="tx1"/>
                          </a:solidFill>
                          <a:effectLst/>
                        </a:rPr>
                        <a:t>Ecological Systems</a:t>
                      </a:r>
                      <a:endParaRPr lang="en-GB" sz="1000" cap="none" spc="0">
                        <a:solidFill>
                          <a:schemeClr val="tx1"/>
                        </a:solidFill>
                        <a:effectLst/>
                      </a:endParaRPr>
                    </a:p>
                  </a:txBody>
                  <a:tcPr marL="6803" marR="6803" marT="3402" marB="59877" anchor="ctr">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fontAlgn="base" latinLnBrk="0"/>
                      <a:r>
                        <a:rPr lang="en-GB" sz="1000" cap="none" spc="0">
                          <a:solidFill>
                            <a:schemeClr val="tx1"/>
                          </a:solidFill>
                          <a:effectLst/>
                        </a:rPr>
                        <a:t>Urie Bronfenbrenner</a:t>
                      </a:r>
                    </a:p>
                  </a:txBody>
                  <a:tcPr marL="6803" marR="6803" marT="3402" marB="59877" anchor="ctr">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fontAlgn="base" latinLnBrk="0"/>
                      <a:r>
                        <a:rPr lang="en-GB" sz="1000" cap="none" spc="0">
                          <a:solidFill>
                            <a:schemeClr val="tx1"/>
                          </a:solidFill>
                          <a:effectLst/>
                        </a:rPr>
                        <a:t>Development influenced by interconnected systems (family, society, culture)</a:t>
                      </a:r>
                    </a:p>
                  </a:txBody>
                  <a:tcPr marL="6803" marR="6803" marT="3402" marB="59877" anchor="ctr">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fontAlgn="base" latinLnBrk="0"/>
                      <a:r>
                        <a:rPr lang="en-GB" sz="1000" cap="none" spc="0" dirty="0">
                          <a:solidFill>
                            <a:schemeClr val="tx1"/>
                          </a:solidFill>
                          <a:effectLst/>
                        </a:rPr>
                        <a:t>Holistic approaches considering family and community context</a:t>
                      </a:r>
                    </a:p>
                  </a:txBody>
                  <a:tcPr marL="6803" marR="6803" marT="3402" marB="59877" anchor="ctr">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extLst>
                  <a:ext uri="{0D108BD9-81ED-4DB2-BD59-A6C34878D82A}">
                    <a16:rowId xmlns:a16="http://schemas.microsoft.com/office/drawing/2014/main" val="47148485"/>
                  </a:ext>
                </a:extLst>
              </a:tr>
            </a:tbl>
          </a:graphicData>
        </a:graphic>
      </p:graphicFrame>
      <p:sp>
        <p:nvSpPr>
          <p:cNvPr id="6" name="Rectangle 1">
            <a:extLst>
              <a:ext uri="{FF2B5EF4-FFF2-40B4-BE49-F238E27FC236}">
                <a16:creationId xmlns:a16="http://schemas.microsoft.com/office/drawing/2014/main" id="{9A3BC9D7-5BEC-3B88-27ED-6EDD5BC16253}"/>
              </a:ext>
            </a:extLst>
          </p:cNvPr>
          <p:cNvSpPr>
            <a:spLocks noChangeArrowheads="1"/>
          </p:cNvSpPr>
          <p:nvPr/>
        </p:nvSpPr>
        <p:spPr bwMode="auto">
          <a:xfrm>
            <a:off x="-1" y="-323165"/>
            <a:ext cx="212753165"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buFontTx/>
              <a:buNone/>
              <a:tabLst/>
            </a:pPr>
            <a:br>
              <a:rPr kumimoji="0" lang="en-US" altLang="en-US" b="0" i="0" u="none" strike="noStrike" cap="none" normalizeH="0" baseline="0">
                <a:ln>
                  <a:noFill/>
                </a:ln>
                <a:solidFill>
                  <a:schemeClr val="tx1"/>
                </a:solidFill>
                <a:effectLst/>
                <a:latin typeface="Arial" panose="020B0604020202020204" pitchFamily="34" charset="0"/>
              </a:rPr>
            </a:br>
            <a:endParaRPr kumimoji="0" lang="en-US" altLang="en-US"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1892618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325B6-3CE2-3FA4-EFF8-A99B46AC1841}"/>
              </a:ext>
            </a:extLst>
          </p:cNvPr>
          <p:cNvSpPr>
            <a:spLocks noGrp="1"/>
          </p:cNvSpPr>
          <p:nvPr>
            <p:ph type="title"/>
          </p:nvPr>
        </p:nvSpPr>
        <p:spPr/>
        <p:txBody>
          <a:bodyPr/>
          <a:lstStyle/>
          <a:p>
            <a:r>
              <a:rPr lang="en-GB" dirty="0"/>
              <a:t>(Piaget, 1973, 1976)</a:t>
            </a:r>
          </a:p>
        </p:txBody>
      </p:sp>
      <p:sp>
        <p:nvSpPr>
          <p:cNvPr id="3" name="Content Placeholder 2">
            <a:extLst>
              <a:ext uri="{FF2B5EF4-FFF2-40B4-BE49-F238E27FC236}">
                <a16:creationId xmlns:a16="http://schemas.microsoft.com/office/drawing/2014/main" id="{8A8A4F8A-64AC-23C6-31CF-5A2CC193A0F1}"/>
              </a:ext>
            </a:extLst>
          </p:cNvPr>
          <p:cNvSpPr>
            <a:spLocks noGrp="1"/>
          </p:cNvSpPr>
          <p:nvPr>
            <p:ph idx="1"/>
          </p:nvPr>
        </p:nvSpPr>
        <p:spPr>
          <a:xfrm>
            <a:off x="582827" y="1408670"/>
            <a:ext cx="10515600" cy="4348163"/>
          </a:xfrm>
        </p:spPr>
        <p:txBody>
          <a:bodyPr>
            <a:normAutofit fontScale="70000" lnSpcReduction="20000"/>
          </a:bodyPr>
          <a:lstStyle/>
          <a:p>
            <a:pPr marL="0" indent="0">
              <a:buNone/>
            </a:pPr>
            <a:endParaRPr lang="en-GB" dirty="0"/>
          </a:p>
          <a:p>
            <a:r>
              <a:rPr lang="en-GB" dirty="0"/>
              <a:t>"Every time we teach a child something, we keep him from inventing it himself”</a:t>
            </a:r>
          </a:p>
          <a:p>
            <a:pPr marL="0" indent="0">
              <a:buNone/>
            </a:pPr>
            <a:endParaRPr lang="en-GB" dirty="0"/>
          </a:p>
          <a:p>
            <a:r>
              <a:rPr lang="en-GB" dirty="0"/>
              <a:t>"Children have real understanding only of that which they invent themselves."</a:t>
            </a:r>
          </a:p>
          <a:p>
            <a:endParaRPr lang="en-GB" dirty="0"/>
          </a:p>
          <a:p>
            <a:r>
              <a:rPr lang="en-GB" dirty="0"/>
              <a:t>"The goal of education is not to increase the amount of knowledge but to create the possibilities for a child to invent and discover, to create men who are capable of doing new things.“</a:t>
            </a:r>
          </a:p>
          <a:p>
            <a:endParaRPr lang="en-GB" dirty="0"/>
          </a:p>
          <a:p>
            <a:r>
              <a:rPr lang="en-GB" dirty="0"/>
              <a:t>"To understand is to invent.“</a:t>
            </a:r>
          </a:p>
          <a:p>
            <a:endParaRPr lang="en-GB" dirty="0"/>
          </a:p>
          <a:p>
            <a:r>
              <a:rPr lang="en-GB" dirty="0"/>
              <a:t>"The principle goal of education in the schools should be creating men and women who are capable of doing new things, not simply repeating what other generations have done."</a:t>
            </a:r>
          </a:p>
        </p:txBody>
      </p:sp>
    </p:spTree>
    <p:extLst>
      <p:ext uri="{BB962C8B-B14F-4D97-AF65-F5344CB8AC3E}">
        <p14:creationId xmlns:p14="http://schemas.microsoft.com/office/powerpoint/2010/main" val="20040815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3C738FE2-605C-CCCE-057B-F5B6E94AA7BC}"/>
              </a:ext>
            </a:extLst>
          </p:cNvPr>
          <p:cNvSpPr>
            <a:spLocks noGrp="1"/>
          </p:cNvSpPr>
          <p:nvPr>
            <p:ph type="title"/>
          </p:nvPr>
        </p:nvSpPr>
        <p:spPr>
          <a:xfrm>
            <a:off x="838200" y="365125"/>
            <a:ext cx="10515600" cy="1115717"/>
          </a:xfrm>
        </p:spPr>
        <p:txBody>
          <a:bodyPr/>
          <a:lstStyle/>
          <a:p>
            <a:r>
              <a:rPr lang="en-GB" dirty="0" err="1"/>
              <a:t>Sgema</a:t>
            </a:r>
            <a:r>
              <a:rPr lang="en-GB" dirty="0"/>
              <a:t>                            </a:t>
            </a:r>
            <a:r>
              <a:rPr lang="en-GB" dirty="0">
                <a:solidFill>
                  <a:srgbClr val="0070C0"/>
                </a:solidFill>
              </a:rPr>
              <a:t>Schemas</a:t>
            </a:r>
          </a:p>
        </p:txBody>
      </p:sp>
      <p:pic>
        <p:nvPicPr>
          <p:cNvPr id="12" name="Content Placeholder 11">
            <a:extLst>
              <a:ext uri="{FF2B5EF4-FFF2-40B4-BE49-F238E27FC236}">
                <a16:creationId xmlns:a16="http://schemas.microsoft.com/office/drawing/2014/main" id="{B8521ABD-820B-CE0B-9DC5-FB2111123C0C}"/>
              </a:ext>
            </a:extLst>
          </p:cNvPr>
          <p:cNvPicPr>
            <a:picLocks noGrp="1" noChangeAspect="1"/>
          </p:cNvPicPr>
          <p:nvPr>
            <p:ph idx="1"/>
          </p:nvPr>
        </p:nvPicPr>
        <p:blipFill>
          <a:blip r:embed="rId2"/>
          <a:stretch>
            <a:fillRect/>
          </a:stretch>
        </p:blipFill>
        <p:spPr>
          <a:xfrm>
            <a:off x="252321" y="1318054"/>
            <a:ext cx="11101478" cy="4443475"/>
          </a:xfrm>
        </p:spPr>
      </p:pic>
    </p:spTree>
    <p:extLst>
      <p:ext uri="{BB962C8B-B14F-4D97-AF65-F5344CB8AC3E}">
        <p14:creationId xmlns:p14="http://schemas.microsoft.com/office/powerpoint/2010/main" val="8742735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A15CA-83ED-91F1-B513-06B892E8D2E2}"/>
              </a:ext>
            </a:extLst>
          </p:cNvPr>
          <p:cNvSpPr>
            <a:spLocks noGrp="1"/>
          </p:cNvSpPr>
          <p:nvPr>
            <p:ph type="title"/>
          </p:nvPr>
        </p:nvSpPr>
        <p:spPr/>
        <p:txBody>
          <a:bodyPr/>
          <a:lstStyle/>
          <a:p>
            <a:r>
              <a:rPr lang="en-GB" dirty="0"/>
              <a:t>Vygotsky, 1978</a:t>
            </a:r>
          </a:p>
        </p:txBody>
      </p:sp>
      <p:sp>
        <p:nvSpPr>
          <p:cNvPr id="3" name="Content Placeholder 2">
            <a:extLst>
              <a:ext uri="{FF2B5EF4-FFF2-40B4-BE49-F238E27FC236}">
                <a16:creationId xmlns:a16="http://schemas.microsoft.com/office/drawing/2014/main" id="{83150EDA-B3B3-60C9-9478-FCB71C52C61E}"/>
              </a:ext>
            </a:extLst>
          </p:cNvPr>
          <p:cNvSpPr>
            <a:spLocks noGrp="1"/>
          </p:cNvSpPr>
          <p:nvPr>
            <p:ph idx="1"/>
          </p:nvPr>
        </p:nvSpPr>
        <p:spPr>
          <a:xfrm>
            <a:off x="681681" y="1553777"/>
            <a:ext cx="10515600" cy="4351338"/>
          </a:xfrm>
        </p:spPr>
        <p:txBody>
          <a:bodyPr/>
          <a:lstStyle/>
          <a:p>
            <a:pPr marL="0" indent="0">
              <a:buNone/>
            </a:pPr>
            <a:r>
              <a:rPr lang="en-GB" b="0" i="0" dirty="0">
                <a:effectLst/>
                <a:latin typeface="+mj-lt"/>
              </a:rPr>
              <a:t>“</a:t>
            </a:r>
            <a:r>
              <a:rPr lang="en-GB" sz="3600" b="0" i="0" dirty="0">
                <a:effectLst/>
                <a:latin typeface="+mj-lt"/>
              </a:rPr>
              <a:t>In play, a child is always above his average age, above his daily </a:t>
            </a:r>
            <a:r>
              <a:rPr lang="en-GB" sz="3600" b="0" i="0" dirty="0" err="1">
                <a:effectLst/>
                <a:latin typeface="+mj-lt"/>
              </a:rPr>
              <a:t>behavior</a:t>
            </a:r>
            <a:r>
              <a:rPr lang="en-GB" sz="3600" b="0" i="0" dirty="0">
                <a:effectLst/>
                <a:latin typeface="+mj-lt"/>
              </a:rPr>
              <a:t>; in play, it is as though he were a head taller than himself... Play creates the zone of proximal development.” p, 112</a:t>
            </a:r>
          </a:p>
          <a:p>
            <a:pPr marL="0" indent="0">
              <a:buNone/>
            </a:pPr>
            <a:endParaRPr lang="en-GB" sz="3600" dirty="0">
              <a:latin typeface="+mj-lt"/>
            </a:endParaRPr>
          </a:p>
          <a:p>
            <a:pPr marL="0" indent="0">
              <a:buNone/>
            </a:pPr>
            <a:r>
              <a:rPr lang="en-GB" sz="3200" dirty="0"/>
              <a:t>“The best method is one in which children do not learn to read and write but in which both these skills are found in play situations.” p. 118</a:t>
            </a:r>
            <a:endParaRPr lang="en-GB" sz="3200" dirty="0">
              <a:latin typeface="+mj-lt"/>
            </a:endParaRPr>
          </a:p>
        </p:txBody>
      </p:sp>
    </p:spTree>
    <p:extLst>
      <p:ext uri="{BB962C8B-B14F-4D97-AF65-F5344CB8AC3E}">
        <p14:creationId xmlns:p14="http://schemas.microsoft.com/office/powerpoint/2010/main" val="30120369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38B30-5129-1B27-E0D2-A9D69D059425}"/>
              </a:ext>
            </a:extLst>
          </p:cNvPr>
          <p:cNvSpPr>
            <a:spLocks noGrp="1"/>
          </p:cNvSpPr>
          <p:nvPr>
            <p:ph type="title"/>
          </p:nvPr>
        </p:nvSpPr>
        <p:spPr>
          <a:xfrm>
            <a:off x="838200" y="365125"/>
            <a:ext cx="10515600" cy="1325563"/>
          </a:xfrm>
        </p:spPr>
        <p:txBody>
          <a:bodyPr/>
          <a:lstStyle/>
          <a:p>
            <a:r>
              <a:rPr lang="en-GB" dirty="0">
                <a:solidFill>
                  <a:srgbClr val="111111"/>
                </a:solidFill>
                <a:latin typeface="Roboto" panose="02000000000000000000" pitchFamily="2" charset="0"/>
              </a:rPr>
              <a:t>P</a:t>
            </a:r>
            <a:r>
              <a:rPr lang="en-GB" b="0" i="0" dirty="0">
                <a:solidFill>
                  <a:srgbClr val="111111"/>
                </a:solidFill>
                <a:effectLst/>
                <a:latin typeface="Roboto" panose="02000000000000000000" pitchFamily="2" charset="0"/>
              </a:rPr>
              <a:t>arth </a:t>
            </a:r>
            <a:r>
              <a:rPr lang="en-GB" b="0" i="0" dirty="0" err="1">
                <a:solidFill>
                  <a:srgbClr val="111111"/>
                </a:solidFill>
                <a:effectLst/>
                <a:latin typeface="Roboto" panose="02000000000000000000" pitchFamily="2" charset="0"/>
              </a:rPr>
              <a:t>datblygiad</a:t>
            </a:r>
            <a:r>
              <a:rPr lang="en-GB" b="0" i="0" dirty="0">
                <a:solidFill>
                  <a:srgbClr val="111111"/>
                </a:solidFill>
                <a:effectLst/>
                <a:latin typeface="Roboto" panose="02000000000000000000" pitchFamily="2" charset="0"/>
              </a:rPr>
              <a:t> </a:t>
            </a:r>
            <a:r>
              <a:rPr lang="en-GB" b="0" i="0" dirty="0" err="1">
                <a:solidFill>
                  <a:srgbClr val="111111"/>
                </a:solidFill>
                <a:effectLst/>
                <a:latin typeface="Roboto" panose="02000000000000000000" pitchFamily="2" charset="0"/>
              </a:rPr>
              <a:t>procsimal</a:t>
            </a:r>
            <a:br>
              <a:rPr lang="en-GB" dirty="0"/>
            </a:br>
            <a:r>
              <a:rPr lang="en-GB" dirty="0">
                <a:solidFill>
                  <a:srgbClr val="0070C0"/>
                </a:solidFill>
              </a:rPr>
              <a:t>Zone of proximal development</a:t>
            </a:r>
          </a:p>
        </p:txBody>
      </p:sp>
      <p:pic>
        <p:nvPicPr>
          <p:cNvPr id="4" name="Content Placeholder 3">
            <a:extLst>
              <a:ext uri="{FF2B5EF4-FFF2-40B4-BE49-F238E27FC236}">
                <a16:creationId xmlns:a16="http://schemas.microsoft.com/office/drawing/2014/main" id="{25F1A6E8-86B8-B009-4E3E-16B190720BB4}"/>
              </a:ext>
            </a:extLst>
          </p:cNvPr>
          <p:cNvPicPr>
            <a:picLocks noGrp="1" noChangeAspect="1"/>
          </p:cNvPicPr>
          <p:nvPr>
            <p:ph idx="1"/>
          </p:nvPr>
        </p:nvPicPr>
        <p:blipFill>
          <a:blip r:embed="rId2"/>
          <a:stretch>
            <a:fillRect/>
          </a:stretch>
        </p:blipFill>
        <p:spPr>
          <a:xfrm>
            <a:off x="2984074" y="1690688"/>
            <a:ext cx="6042120" cy="3844265"/>
          </a:xfrm>
          <a:prstGeom prst="rect">
            <a:avLst/>
          </a:prstGeom>
        </p:spPr>
      </p:pic>
    </p:spTree>
    <p:extLst>
      <p:ext uri="{BB962C8B-B14F-4D97-AF65-F5344CB8AC3E}">
        <p14:creationId xmlns:p14="http://schemas.microsoft.com/office/powerpoint/2010/main" val="35529345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42FCF-E698-8BCB-31E7-19DA1FD670B4}"/>
              </a:ext>
            </a:extLst>
          </p:cNvPr>
          <p:cNvSpPr>
            <a:spLocks noGrp="1"/>
          </p:cNvSpPr>
          <p:nvPr>
            <p:ph type="title"/>
          </p:nvPr>
        </p:nvSpPr>
        <p:spPr>
          <a:xfrm>
            <a:off x="838200" y="365125"/>
            <a:ext cx="10515600" cy="730507"/>
          </a:xfrm>
        </p:spPr>
        <p:txBody>
          <a:bodyPr>
            <a:normAutofit fontScale="90000"/>
          </a:bodyPr>
          <a:lstStyle/>
          <a:p>
            <a:r>
              <a:rPr lang="en-GB" dirty="0"/>
              <a:t>Lillian Katz,  1993, p. 142-144 </a:t>
            </a:r>
            <a:r>
              <a:rPr lang="en-GB" dirty="0">
                <a:hlinkClick r:id="rId2"/>
              </a:rPr>
              <a:t>ED399066.pdf</a:t>
            </a:r>
            <a:endParaRPr lang="en-GB" dirty="0"/>
          </a:p>
        </p:txBody>
      </p:sp>
      <p:sp>
        <p:nvSpPr>
          <p:cNvPr id="3" name="Content Placeholder 2">
            <a:extLst>
              <a:ext uri="{FF2B5EF4-FFF2-40B4-BE49-F238E27FC236}">
                <a16:creationId xmlns:a16="http://schemas.microsoft.com/office/drawing/2014/main" id="{E14013CD-CCB5-9433-71EC-C7752681340C}"/>
              </a:ext>
            </a:extLst>
          </p:cNvPr>
          <p:cNvSpPr>
            <a:spLocks noGrp="1"/>
          </p:cNvSpPr>
          <p:nvPr>
            <p:ph sz="half" idx="1"/>
          </p:nvPr>
        </p:nvSpPr>
        <p:spPr>
          <a:xfrm>
            <a:off x="255373" y="1161535"/>
            <a:ext cx="11664777" cy="4580238"/>
          </a:xfrm>
        </p:spPr>
        <p:txBody>
          <a:bodyPr>
            <a:normAutofit fontScale="85000" lnSpcReduction="20000"/>
          </a:bodyPr>
          <a:lstStyle/>
          <a:p>
            <a:pPr marL="0" indent="0">
              <a:buNone/>
            </a:pPr>
            <a:r>
              <a:rPr lang="en-GB" dirty="0"/>
              <a:t>“Children's dispositions to be interested, engaged, absorbed, and involved in intellectual effort are strengthened when they have ample opportunity to work on a topic or investigation over extended periods of time”.</a:t>
            </a:r>
          </a:p>
          <a:p>
            <a:pPr marL="0" indent="0">
              <a:buNone/>
            </a:pPr>
            <a:endParaRPr lang="en-GB" dirty="0"/>
          </a:p>
          <a:p>
            <a:pPr marL="0" indent="0">
              <a:buNone/>
            </a:pPr>
            <a:r>
              <a:rPr lang="en-GB" dirty="0"/>
              <a:t>“When young children's interest draws them to real events, particularly those in which adults are involved, and the adults respond to this interest by providing support and information, by focusing children's attention on important aspects of the phenomenon of interest, and by inviting their participation in the activity, the children are in an optimal environment”. </a:t>
            </a:r>
          </a:p>
          <a:p>
            <a:pPr marL="0" indent="0">
              <a:buNone/>
            </a:pPr>
            <a:endParaRPr lang="en-GB" dirty="0"/>
          </a:p>
          <a:p>
            <a:pPr marL="0" indent="0">
              <a:buNone/>
            </a:pPr>
            <a:r>
              <a:rPr lang="en-GB" dirty="0"/>
              <a:t>“When young children are frequently coerced into behaving as though they understand something well, when they really do not (e. g. premature instruction in the calendar, or formal arithmetic), their confidence in their own intellects, observations, hypotheses and questions may be undermined, and in some cases may be abandoned”.</a:t>
            </a:r>
          </a:p>
        </p:txBody>
      </p:sp>
    </p:spTree>
    <p:extLst>
      <p:ext uri="{BB962C8B-B14F-4D97-AF65-F5344CB8AC3E}">
        <p14:creationId xmlns:p14="http://schemas.microsoft.com/office/powerpoint/2010/main" val="22450621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FD390-D8D1-A6C6-9460-BFF166248663}"/>
              </a:ext>
            </a:extLst>
          </p:cNvPr>
          <p:cNvSpPr>
            <a:spLocks noGrp="1"/>
          </p:cNvSpPr>
          <p:nvPr>
            <p:ph type="title"/>
          </p:nvPr>
        </p:nvSpPr>
        <p:spPr/>
        <p:txBody>
          <a:bodyPr/>
          <a:lstStyle/>
          <a:p>
            <a:r>
              <a:rPr lang="en-GB" dirty="0" err="1"/>
              <a:t>Cyflwyniad</a:t>
            </a:r>
            <a:r>
              <a:rPr lang="en-GB" dirty="0"/>
              <a:t>                      </a:t>
            </a:r>
            <a:r>
              <a:rPr lang="en-GB" dirty="0">
                <a:solidFill>
                  <a:srgbClr val="0070C0"/>
                </a:solidFill>
              </a:rPr>
              <a:t>Presentation</a:t>
            </a:r>
          </a:p>
        </p:txBody>
      </p:sp>
      <p:sp>
        <p:nvSpPr>
          <p:cNvPr id="3" name="Content Placeholder 2">
            <a:extLst>
              <a:ext uri="{FF2B5EF4-FFF2-40B4-BE49-F238E27FC236}">
                <a16:creationId xmlns:a16="http://schemas.microsoft.com/office/drawing/2014/main" id="{C7C86009-2BBE-D978-3B4C-7263B433421F}"/>
              </a:ext>
            </a:extLst>
          </p:cNvPr>
          <p:cNvSpPr>
            <a:spLocks noGrp="1"/>
          </p:cNvSpPr>
          <p:nvPr>
            <p:ph idx="1"/>
          </p:nvPr>
        </p:nvSpPr>
        <p:spPr/>
        <p:txBody>
          <a:bodyPr/>
          <a:lstStyle/>
          <a:p>
            <a:r>
              <a:rPr lang="en-GB" dirty="0" err="1">
                <a:hlinkClick r:id="rId2"/>
              </a:rPr>
              <a:t>Dr.</a:t>
            </a:r>
            <a:r>
              <a:rPr lang="en-GB" dirty="0">
                <a:hlinkClick r:id="rId2"/>
              </a:rPr>
              <a:t> Lilian Katz: What Should Children Be Learning? | 92Y Parenting &amp; Family</a:t>
            </a:r>
            <a:endParaRPr lang="en-GB" dirty="0"/>
          </a:p>
          <a:p>
            <a:endParaRPr lang="en-GB" dirty="0"/>
          </a:p>
          <a:p>
            <a:r>
              <a:rPr lang="en-GB" dirty="0" err="1">
                <a:hlinkClick r:id="rId3"/>
              </a:rPr>
              <a:t>Dr.</a:t>
            </a:r>
            <a:r>
              <a:rPr lang="en-GB" dirty="0">
                <a:hlinkClick r:id="rId3"/>
              </a:rPr>
              <a:t> Lilian Katz</a:t>
            </a:r>
            <a:endParaRPr lang="en-GB" dirty="0"/>
          </a:p>
          <a:p>
            <a:endParaRPr lang="en-GB" dirty="0"/>
          </a:p>
          <a:p>
            <a:endParaRPr lang="en-GB" dirty="0"/>
          </a:p>
        </p:txBody>
      </p:sp>
    </p:spTree>
    <p:extLst>
      <p:ext uri="{BB962C8B-B14F-4D97-AF65-F5344CB8AC3E}">
        <p14:creationId xmlns:p14="http://schemas.microsoft.com/office/powerpoint/2010/main" val="36363865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B2300-91D3-D7B6-BB38-5897520D4803}"/>
              </a:ext>
            </a:extLst>
          </p:cNvPr>
          <p:cNvSpPr>
            <a:spLocks noGrp="1"/>
          </p:cNvSpPr>
          <p:nvPr>
            <p:ph type="title"/>
          </p:nvPr>
        </p:nvSpPr>
        <p:spPr/>
        <p:txBody>
          <a:bodyPr/>
          <a:lstStyle/>
          <a:p>
            <a:r>
              <a:rPr lang="en-GB" dirty="0"/>
              <a:t>Froebel, 1885, p.279</a:t>
            </a:r>
          </a:p>
        </p:txBody>
      </p:sp>
      <p:sp>
        <p:nvSpPr>
          <p:cNvPr id="3" name="Content Placeholder 2">
            <a:extLst>
              <a:ext uri="{FF2B5EF4-FFF2-40B4-BE49-F238E27FC236}">
                <a16:creationId xmlns:a16="http://schemas.microsoft.com/office/drawing/2014/main" id="{E68B7F4E-4D42-B84C-096F-4F2907BA0B02}"/>
              </a:ext>
            </a:extLst>
          </p:cNvPr>
          <p:cNvSpPr>
            <a:spLocks noGrp="1"/>
          </p:cNvSpPr>
          <p:nvPr>
            <p:ph sz="half" idx="1"/>
          </p:nvPr>
        </p:nvSpPr>
        <p:spPr/>
        <p:txBody>
          <a:bodyPr>
            <a:normAutofit/>
          </a:bodyPr>
          <a:lstStyle/>
          <a:p>
            <a:pPr marL="0" indent="0">
              <a:buNone/>
            </a:pPr>
            <a:r>
              <a:rPr lang="en-GB" dirty="0"/>
              <a:t>To learn a thing in life and through doing is much more developing, cultivating, and strengthening, than to learn it merely through the verbal communication of ideas.” </a:t>
            </a:r>
          </a:p>
          <a:p>
            <a:pPr marL="0" indent="0">
              <a:buNone/>
            </a:pPr>
            <a:endParaRPr lang="en-GB" dirty="0"/>
          </a:p>
          <a:p>
            <a:pPr marL="0" indent="0">
              <a:buNone/>
            </a:pPr>
            <a:r>
              <a:rPr lang="en-GB" dirty="0"/>
              <a:t>Froebel 1885, p.279</a:t>
            </a:r>
          </a:p>
        </p:txBody>
      </p:sp>
      <p:sp>
        <p:nvSpPr>
          <p:cNvPr id="4" name="Content Placeholder 3">
            <a:extLst>
              <a:ext uri="{FF2B5EF4-FFF2-40B4-BE49-F238E27FC236}">
                <a16:creationId xmlns:a16="http://schemas.microsoft.com/office/drawing/2014/main" id="{ECF698D5-98D8-B032-3760-7BE0FECAE382}"/>
              </a:ext>
            </a:extLst>
          </p:cNvPr>
          <p:cNvSpPr>
            <a:spLocks noGrp="1"/>
          </p:cNvSpPr>
          <p:nvPr>
            <p:ph sz="half" idx="2"/>
          </p:nvPr>
        </p:nvSpPr>
        <p:spPr>
          <a:xfrm>
            <a:off x="6172200" y="1301578"/>
            <a:ext cx="5181600" cy="4875385"/>
          </a:xfrm>
        </p:spPr>
        <p:txBody>
          <a:bodyPr>
            <a:normAutofit/>
          </a:bodyPr>
          <a:lstStyle/>
          <a:p>
            <a:endParaRPr lang="en-GB" dirty="0">
              <a:hlinkClick r:id="rId2"/>
            </a:endParaRPr>
          </a:p>
          <a:p>
            <a:r>
              <a:rPr lang="en-GB" dirty="0">
                <a:hlinkClick r:id="rId2"/>
              </a:rPr>
              <a:t>Time for Play, Space to Learn</a:t>
            </a:r>
            <a:endParaRPr lang="en-GB" dirty="0"/>
          </a:p>
          <a:p>
            <a:endParaRPr lang="en-GB" dirty="0"/>
          </a:p>
          <a:p>
            <a:r>
              <a:rPr lang="en-GB" dirty="0">
                <a:hlinkClick r:id="rId3"/>
              </a:rPr>
              <a:t>Slow pedagogy - making time for children's learning and development</a:t>
            </a:r>
            <a:endParaRPr lang="en-GB" dirty="0"/>
          </a:p>
          <a:p>
            <a:r>
              <a:rPr lang="en-GB" dirty="0">
                <a:hlinkClick r:id="rId4"/>
              </a:rPr>
              <a:t>Time for childhood: Slow pedagogy – A Froebelian approach</a:t>
            </a:r>
            <a:endParaRPr lang="en-GB" dirty="0"/>
          </a:p>
        </p:txBody>
      </p:sp>
    </p:spTree>
    <p:extLst>
      <p:ext uri="{BB962C8B-B14F-4D97-AF65-F5344CB8AC3E}">
        <p14:creationId xmlns:p14="http://schemas.microsoft.com/office/powerpoint/2010/main" val="12883059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A65A8-21A2-9777-41BF-F233C93EAC81}"/>
              </a:ext>
            </a:extLst>
          </p:cNvPr>
          <p:cNvSpPr>
            <a:spLocks noGrp="1"/>
          </p:cNvSpPr>
          <p:nvPr>
            <p:ph type="title"/>
          </p:nvPr>
        </p:nvSpPr>
        <p:spPr>
          <a:xfrm>
            <a:off x="1052384" y="500062"/>
            <a:ext cx="10515600" cy="1325563"/>
          </a:xfrm>
        </p:spPr>
        <p:txBody>
          <a:bodyPr/>
          <a:lstStyle/>
          <a:p>
            <a:r>
              <a:rPr lang="en-GB" dirty="0"/>
              <a:t>Dull Reggio Emilia (Hewett, 2001)</a:t>
            </a:r>
            <a:br>
              <a:rPr lang="en-GB" dirty="0"/>
            </a:br>
            <a:r>
              <a:rPr lang="en-GB" dirty="0">
                <a:solidFill>
                  <a:srgbClr val="0070C0"/>
                </a:solidFill>
              </a:rPr>
              <a:t>Reggio Emilia Approach </a:t>
            </a:r>
          </a:p>
        </p:txBody>
      </p:sp>
      <p:sp>
        <p:nvSpPr>
          <p:cNvPr id="3" name="Content Placeholder 2">
            <a:extLst>
              <a:ext uri="{FF2B5EF4-FFF2-40B4-BE49-F238E27FC236}">
                <a16:creationId xmlns:a16="http://schemas.microsoft.com/office/drawing/2014/main" id="{0AA30E56-AA21-5331-8AF4-ABA9164504D0}"/>
              </a:ext>
            </a:extLst>
          </p:cNvPr>
          <p:cNvSpPr>
            <a:spLocks noGrp="1"/>
          </p:cNvSpPr>
          <p:nvPr>
            <p:ph idx="1"/>
          </p:nvPr>
        </p:nvSpPr>
        <p:spPr/>
        <p:txBody>
          <a:bodyPr>
            <a:normAutofit/>
          </a:bodyPr>
          <a:lstStyle/>
          <a:p>
            <a:r>
              <a:rPr lang="en-GB" dirty="0"/>
              <a:t>Within the Reggio Emilia schools there are no planned curriculums or standards indicting what is to be learned</a:t>
            </a:r>
            <a:r>
              <a:rPr lang="it-IT" dirty="0"/>
              <a:t> (Malaguzzi, 1993b; Rinaldi, 1993)  </a:t>
            </a:r>
            <a:r>
              <a:rPr lang="en-GB" dirty="0"/>
              <a:t>as this would push our schools towards teaching without learning”- Rather, it is up to the children, in collaboration with teachers and one another, to determine the course of their investigations and learning (Malaguzzi, 1993b).</a:t>
            </a:r>
          </a:p>
          <a:p>
            <a:endParaRPr lang="en-GB" dirty="0"/>
          </a:p>
        </p:txBody>
      </p:sp>
    </p:spTree>
    <p:extLst>
      <p:ext uri="{BB962C8B-B14F-4D97-AF65-F5344CB8AC3E}">
        <p14:creationId xmlns:p14="http://schemas.microsoft.com/office/powerpoint/2010/main" val="24685599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ED64F-A661-CA0D-A2C6-4ABD7A116DA8}"/>
              </a:ext>
            </a:extLst>
          </p:cNvPr>
          <p:cNvSpPr>
            <a:spLocks noGrp="1"/>
          </p:cNvSpPr>
          <p:nvPr>
            <p:ph type="title"/>
          </p:nvPr>
        </p:nvSpPr>
        <p:spPr/>
        <p:txBody>
          <a:bodyPr/>
          <a:lstStyle/>
          <a:p>
            <a:r>
              <a:rPr lang="en-GB" dirty="0"/>
              <a:t>Dull Reggio Emilia  (Hewett, 2001)</a:t>
            </a:r>
            <a:br>
              <a:rPr lang="en-GB" dirty="0"/>
            </a:br>
            <a:r>
              <a:rPr lang="en-GB" dirty="0">
                <a:solidFill>
                  <a:srgbClr val="0070C0"/>
                </a:solidFill>
              </a:rPr>
              <a:t>Reggio Emilia Approach</a:t>
            </a:r>
          </a:p>
        </p:txBody>
      </p:sp>
      <p:sp>
        <p:nvSpPr>
          <p:cNvPr id="3" name="Content Placeholder 2">
            <a:extLst>
              <a:ext uri="{FF2B5EF4-FFF2-40B4-BE49-F238E27FC236}">
                <a16:creationId xmlns:a16="http://schemas.microsoft.com/office/drawing/2014/main" id="{EDAB0EC1-81DA-E4AE-81D8-8D2D6D4AF7A9}"/>
              </a:ext>
            </a:extLst>
          </p:cNvPr>
          <p:cNvSpPr>
            <a:spLocks noGrp="1"/>
          </p:cNvSpPr>
          <p:nvPr>
            <p:ph idx="1"/>
          </p:nvPr>
        </p:nvSpPr>
        <p:spPr/>
        <p:txBody>
          <a:bodyPr>
            <a:normAutofit fontScale="92500" lnSpcReduction="10000"/>
          </a:bodyPr>
          <a:lstStyle/>
          <a:p>
            <a:pPr marL="0" indent="0">
              <a:buNone/>
            </a:pPr>
            <a:r>
              <a:rPr lang="en-GB" dirty="0"/>
              <a:t>“Just as there are multiple forms of knowing, so too are there multiple ways of expressing, demonstrating and interpreting knowledge. Within the Reggio Emilia Approach children are encouraged and facilitated as they represent their plans, ideas, and understandings using one or more “languages, or modes of expression” (Edwards, et al., 1993, p. 3) including, but not limited to sculpture, drawing, painting, dance, drama, writing, and puppetry (New, 1990). In fact, this act in itself is valued as contributing to the advancement of knowledge. “As children compare these various representations, they confront new possibilities and generate new questions that would not have occurred had they used only medium” (Forman, 1996, p. 172); meaning is enhanced and expanded.</a:t>
            </a:r>
          </a:p>
        </p:txBody>
      </p:sp>
    </p:spTree>
    <p:extLst>
      <p:ext uri="{BB962C8B-B14F-4D97-AF65-F5344CB8AC3E}">
        <p14:creationId xmlns:p14="http://schemas.microsoft.com/office/powerpoint/2010/main" val="41479481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B7E22-D524-D78A-BCAB-154F41350B9D}"/>
              </a:ext>
            </a:extLst>
          </p:cNvPr>
          <p:cNvSpPr>
            <a:spLocks noGrp="1"/>
          </p:cNvSpPr>
          <p:nvPr>
            <p:ph type="title"/>
          </p:nvPr>
        </p:nvSpPr>
        <p:spPr>
          <a:xfrm>
            <a:off x="378941" y="345989"/>
            <a:ext cx="12002529" cy="1344699"/>
          </a:xfrm>
        </p:spPr>
        <p:txBody>
          <a:bodyPr>
            <a:normAutofit/>
          </a:bodyPr>
          <a:lstStyle/>
          <a:p>
            <a:r>
              <a:rPr lang="en-GB" dirty="0" err="1">
                <a:latin typeface="Arial" panose="020B0604020202020204" pitchFamily="34" charset="0"/>
              </a:rPr>
              <a:t>Ymddygiadaeth</a:t>
            </a:r>
            <a:r>
              <a:rPr lang="en-GB" dirty="0">
                <a:latin typeface="Arial" panose="020B0604020202020204" pitchFamily="34" charset="0"/>
              </a:rPr>
              <a:t>                 </a:t>
            </a:r>
            <a:r>
              <a:rPr lang="en-GB" dirty="0">
                <a:solidFill>
                  <a:srgbClr val="0070C0"/>
                </a:solidFill>
                <a:latin typeface="Arial" panose="020B0604020202020204" pitchFamily="34" charset="0"/>
              </a:rPr>
              <a:t>Behaviourism</a:t>
            </a:r>
            <a:br>
              <a:rPr lang="en-GB" dirty="0">
                <a:latin typeface="Arial" panose="020B0604020202020204" pitchFamily="34" charset="0"/>
              </a:rPr>
            </a:br>
            <a:r>
              <a:rPr lang="en-GB" dirty="0" err="1">
                <a:latin typeface="Arial" panose="020B0604020202020204" pitchFamily="34" charset="0"/>
              </a:rPr>
              <a:t>D</a:t>
            </a:r>
            <a:r>
              <a:rPr lang="en-GB" i="0" dirty="0" err="1">
                <a:effectLst/>
                <a:latin typeface="Arial" panose="020B0604020202020204" pitchFamily="34" charset="0"/>
              </a:rPr>
              <a:t>ysgu</a:t>
            </a:r>
            <a:r>
              <a:rPr lang="en-GB" i="0" dirty="0">
                <a:effectLst/>
                <a:latin typeface="Arial" panose="020B0604020202020204" pitchFamily="34" charset="0"/>
              </a:rPr>
              <a:t> </a:t>
            </a:r>
            <a:r>
              <a:rPr lang="en-GB" i="0" dirty="0" err="1">
                <a:effectLst/>
                <a:latin typeface="Arial" panose="020B0604020202020204" pitchFamily="34" charset="0"/>
              </a:rPr>
              <a:t>ar</a:t>
            </a:r>
            <a:r>
              <a:rPr lang="en-GB" i="0" dirty="0">
                <a:effectLst/>
                <a:latin typeface="Arial" panose="020B0604020202020204" pitchFamily="34" charset="0"/>
              </a:rPr>
              <a:t> sail </a:t>
            </a:r>
            <a:r>
              <a:rPr lang="en-GB" i="0" dirty="0" err="1">
                <a:effectLst/>
                <a:latin typeface="Arial" panose="020B0604020202020204" pitchFamily="34" charset="0"/>
              </a:rPr>
              <a:t>profiad</a:t>
            </a:r>
            <a:r>
              <a:rPr lang="en-GB" i="0" dirty="0">
                <a:effectLst/>
                <a:latin typeface="Arial" panose="020B0604020202020204" pitchFamily="34" charset="0"/>
              </a:rPr>
              <a:t>         </a:t>
            </a:r>
            <a:r>
              <a:rPr lang="en-GB" dirty="0">
                <a:solidFill>
                  <a:srgbClr val="0070C0"/>
                </a:solidFill>
              </a:rPr>
              <a:t>Operant conditioning </a:t>
            </a:r>
          </a:p>
        </p:txBody>
      </p:sp>
      <p:sp>
        <p:nvSpPr>
          <p:cNvPr id="3" name="Content Placeholder 2">
            <a:extLst>
              <a:ext uri="{FF2B5EF4-FFF2-40B4-BE49-F238E27FC236}">
                <a16:creationId xmlns:a16="http://schemas.microsoft.com/office/drawing/2014/main" id="{0BF0DE9E-CBB4-17B0-2552-289060F24A64}"/>
              </a:ext>
            </a:extLst>
          </p:cNvPr>
          <p:cNvSpPr>
            <a:spLocks noGrp="1"/>
          </p:cNvSpPr>
          <p:nvPr>
            <p:ph sz="half" idx="1"/>
          </p:nvPr>
        </p:nvSpPr>
        <p:spPr>
          <a:xfrm>
            <a:off x="838200" y="1825625"/>
            <a:ext cx="10760676" cy="4351338"/>
          </a:xfrm>
        </p:spPr>
        <p:txBody>
          <a:bodyPr>
            <a:normAutofit/>
          </a:bodyPr>
          <a:lstStyle/>
          <a:p>
            <a:pPr marL="0" indent="0">
              <a:buNone/>
            </a:pPr>
            <a:r>
              <a:rPr lang="en-GB" b="0" i="0" dirty="0">
                <a:solidFill>
                  <a:srgbClr val="222222"/>
                </a:solidFill>
                <a:effectLst/>
                <a:latin typeface="Merriweather" panose="00000500000000000000" pitchFamily="2" charset="0"/>
              </a:rPr>
              <a:t>“Skinner maintained that most </a:t>
            </a:r>
            <a:r>
              <a:rPr lang="en-GB" b="0" i="0" dirty="0" err="1">
                <a:solidFill>
                  <a:srgbClr val="222222"/>
                </a:solidFill>
                <a:effectLst/>
                <a:latin typeface="Merriweather" panose="00000500000000000000" pitchFamily="2" charset="0"/>
              </a:rPr>
              <a:t>behavior</a:t>
            </a:r>
            <a:r>
              <a:rPr lang="en-GB" b="0" i="0" dirty="0">
                <a:solidFill>
                  <a:srgbClr val="222222"/>
                </a:solidFill>
                <a:effectLst/>
                <a:latin typeface="Merriweather" panose="00000500000000000000" pitchFamily="2" charset="0"/>
              </a:rPr>
              <a:t> is the effect of operant conditioning, where rewards or reinforcers persuaded individuals to replicate their </a:t>
            </a:r>
            <a:r>
              <a:rPr lang="en-GB" b="0" i="0" dirty="0" err="1">
                <a:solidFill>
                  <a:srgbClr val="222222"/>
                </a:solidFill>
                <a:effectLst/>
                <a:latin typeface="Merriweather" panose="00000500000000000000" pitchFamily="2" charset="0"/>
              </a:rPr>
              <a:t>behavior</a:t>
            </a:r>
            <a:r>
              <a:rPr lang="en-GB" b="0" i="0" dirty="0">
                <a:solidFill>
                  <a:srgbClr val="222222"/>
                </a:solidFill>
                <a:effectLst/>
                <a:latin typeface="Merriweather" panose="00000500000000000000" pitchFamily="2" charset="0"/>
              </a:rPr>
              <a:t> after they came across a parallel condition. In comparison, if individuals are in pain or get negative responses, the </a:t>
            </a:r>
            <a:r>
              <a:rPr lang="en-GB" b="0" i="0" dirty="0" err="1">
                <a:solidFill>
                  <a:srgbClr val="222222"/>
                </a:solidFill>
                <a:effectLst/>
                <a:latin typeface="Merriweather" panose="00000500000000000000" pitchFamily="2" charset="0"/>
              </a:rPr>
              <a:t>behaviors</a:t>
            </a:r>
            <a:r>
              <a:rPr lang="en-GB" b="0" i="0" dirty="0">
                <a:solidFill>
                  <a:srgbClr val="222222"/>
                </a:solidFill>
                <a:effectLst/>
                <a:latin typeface="Merriweather" panose="00000500000000000000" pitchFamily="2" charset="0"/>
              </a:rPr>
              <a:t> will not be recurring in the future. Rewards strengthen a </a:t>
            </a:r>
            <a:r>
              <a:rPr lang="en-GB" b="0" i="0" dirty="0" err="1">
                <a:solidFill>
                  <a:srgbClr val="222222"/>
                </a:solidFill>
                <a:effectLst/>
                <a:latin typeface="Merriweather" panose="00000500000000000000" pitchFamily="2" charset="0"/>
              </a:rPr>
              <a:t>behavior</a:t>
            </a:r>
            <a:r>
              <a:rPr lang="en-GB" b="0" i="0" dirty="0">
                <a:solidFill>
                  <a:srgbClr val="222222"/>
                </a:solidFill>
                <a:effectLst/>
                <a:latin typeface="Merriweather" panose="00000500000000000000" pitchFamily="2" charset="0"/>
              </a:rPr>
              <a:t>, while nonrewarding </a:t>
            </a:r>
            <a:r>
              <a:rPr lang="en-GB" b="0" i="0" dirty="0" err="1">
                <a:solidFill>
                  <a:srgbClr val="222222"/>
                </a:solidFill>
                <a:effectLst/>
                <a:latin typeface="Merriweather" panose="00000500000000000000" pitchFamily="2" charset="0"/>
              </a:rPr>
              <a:t>behaviors</a:t>
            </a:r>
            <a:r>
              <a:rPr lang="en-GB" b="0" i="0" dirty="0">
                <a:solidFill>
                  <a:srgbClr val="222222"/>
                </a:solidFill>
                <a:effectLst/>
                <a:latin typeface="Merriweather" panose="00000500000000000000" pitchFamily="2" charset="0"/>
              </a:rPr>
              <a:t> will be stopped or </a:t>
            </a:r>
            <a:r>
              <a:rPr lang="en-GB" b="0" i="1" dirty="0">
                <a:solidFill>
                  <a:srgbClr val="222222"/>
                </a:solidFill>
                <a:effectLst/>
                <a:latin typeface="Merriweather" panose="00000500000000000000" pitchFamily="2" charset="0"/>
              </a:rPr>
              <a:t>terminated</a:t>
            </a:r>
            <a:r>
              <a:rPr lang="en-GB" b="0" i="0" dirty="0">
                <a:solidFill>
                  <a:srgbClr val="222222"/>
                </a:solidFill>
                <a:effectLst/>
                <a:latin typeface="Merriweather" panose="00000500000000000000" pitchFamily="2" charset="0"/>
              </a:rPr>
              <a:t> entirely”.</a:t>
            </a:r>
            <a:endParaRPr lang="en-GB" dirty="0"/>
          </a:p>
        </p:txBody>
      </p:sp>
    </p:spTree>
    <p:extLst>
      <p:ext uri="{BB962C8B-B14F-4D97-AF65-F5344CB8AC3E}">
        <p14:creationId xmlns:p14="http://schemas.microsoft.com/office/powerpoint/2010/main" val="42402983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1C99FC7C-6B4D-1F93-F805-CDB487447FB2}"/>
              </a:ext>
            </a:extLst>
          </p:cNvPr>
          <p:cNvSpPr>
            <a:spLocks noGrp="1"/>
          </p:cNvSpPr>
          <p:nvPr>
            <p:ph type="title"/>
          </p:nvPr>
        </p:nvSpPr>
        <p:spPr>
          <a:xfrm>
            <a:off x="838200" y="365125"/>
            <a:ext cx="10515600" cy="1325563"/>
          </a:xfrm>
        </p:spPr>
        <p:txBody>
          <a:bodyPr/>
          <a:lstStyle/>
          <a:p>
            <a:r>
              <a:rPr lang="en-US" dirty="0" err="1"/>
              <a:t>Ymddygiadaeth</a:t>
            </a:r>
            <a:r>
              <a:rPr lang="en-US" dirty="0"/>
              <a:t>              </a:t>
            </a:r>
            <a:r>
              <a:rPr lang="en-US" dirty="0" err="1">
                <a:solidFill>
                  <a:srgbClr val="0070C0"/>
                </a:solidFill>
              </a:rPr>
              <a:t>Behaviourism</a:t>
            </a:r>
            <a:endParaRPr lang="en-US" dirty="0">
              <a:solidFill>
                <a:srgbClr val="0070C0"/>
              </a:solidFill>
            </a:endParaRPr>
          </a:p>
        </p:txBody>
      </p:sp>
      <p:pic>
        <p:nvPicPr>
          <p:cNvPr id="4" name="Content Placeholder 3">
            <a:extLst>
              <a:ext uri="{FF2B5EF4-FFF2-40B4-BE49-F238E27FC236}">
                <a16:creationId xmlns:a16="http://schemas.microsoft.com/office/drawing/2014/main" id="{F6E1A230-30D2-89C9-1D7D-7C67655FDB05}"/>
              </a:ext>
            </a:extLst>
          </p:cNvPr>
          <p:cNvPicPr>
            <a:picLocks noGrp="1" noChangeAspect="1"/>
          </p:cNvPicPr>
          <p:nvPr>
            <p:ph sz="half" idx="1"/>
          </p:nvPr>
        </p:nvPicPr>
        <p:blipFill>
          <a:blip r:embed="rId2"/>
          <a:stretch>
            <a:fillRect/>
          </a:stretch>
        </p:blipFill>
        <p:spPr>
          <a:xfrm>
            <a:off x="498335" y="1948872"/>
            <a:ext cx="5181600" cy="3667874"/>
          </a:xfrm>
          <a:prstGeom prst="rect">
            <a:avLst/>
          </a:prstGeom>
          <a:noFill/>
        </p:spPr>
      </p:pic>
      <p:pic>
        <p:nvPicPr>
          <p:cNvPr id="5" name="Content Placeholder 4">
            <a:extLst>
              <a:ext uri="{FF2B5EF4-FFF2-40B4-BE49-F238E27FC236}">
                <a16:creationId xmlns:a16="http://schemas.microsoft.com/office/drawing/2014/main" id="{193FE440-2A66-C418-2533-7E0088B170E5}"/>
              </a:ext>
            </a:extLst>
          </p:cNvPr>
          <p:cNvPicPr>
            <a:picLocks noGrp="1" noChangeAspect="1"/>
          </p:cNvPicPr>
          <p:nvPr>
            <p:ph sz="half" idx="2"/>
          </p:nvPr>
        </p:nvPicPr>
        <p:blipFill>
          <a:blip r:embed="rId3"/>
          <a:stretch>
            <a:fillRect/>
          </a:stretch>
        </p:blipFill>
        <p:spPr>
          <a:xfrm>
            <a:off x="6433169" y="2112021"/>
            <a:ext cx="5181600" cy="3318023"/>
          </a:xfrm>
          <a:prstGeom prst="rect">
            <a:avLst/>
          </a:prstGeom>
        </p:spPr>
      </p:pic>
    </p:spTree>
    <p:extLst>
      <p:ext uri="{BB962C8B-B14F-4D97-AF65-F5344CB8AC3E}">
        <p14:creationId xmlns:p14="http://schemas.microsoft.com/office/powerpoint/2010/main" val="22462007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CEB4E-FDD5-2B07-F8DA-7BE2B5860D45}"/>
              </a:ext>
            </a:extLst>
          </p:cNvPr>
          <p:cNvSpPr>
            <a:spLocks noGrp="1"/>
          </p:cNvSpPr>
          <p:nvPr>
            <p:ph type="title"/>
          </p:nvPr>
        </p:nvSpPr>
        <p:spPr/>
        <p:txBody>
          <a:bodyPr/>
          <a:lstStyle/>
          <a:p>
            <a:r>
              <a:rPr lang="en-GB" dirty="0" err="1"/>
              <a:t>Cwricwlwm</a:t>
            </a:r>
            <a:r>
              <a:rPr lang="en-GB" dirty="0"/>
              <a:t>                  </a:t>
            </a:r>
            <a:r>
              <a:rPr lang="en-GB" dirty="0">
                <a:solidFill>
                  <a:srgbClr val="0070C0"/>
                </a:solidFill>
              </a:rPr>
              <a:t>Curriculum </a:t>
            </a:r>
          </a:p>
        </p:txBody>
      </p:sp>
      <p:sp>
        <p:nvSpPr>
          <p:cNvPr id="3" name="Content Placeholder 2">
            <a:extLst>
              <a:ext uri="{FF2B5EF4-FFF2-40B4-BE49-F238E27FC236}">
                <a16:creationId xmlns:a16="http://schemas.microsoft.com/office/drawing/2014/main" id="{60F0FD90-1F16-2EAE-F795-93772636E31A}"/>
              </a:ext>
            </a:extLst>
          </p:cNvPr>
          <p:cNvSpPr>
            <a:spLocks noGrp="1"/>
          </p:cNvSpPr>
          <p:nvPr>
            <p:ph sz="half" idx="1"/>
          </p:nvPr>
        </p:nvSpPr>
        <p:spPr/>
        <p:txBody>
          <a:bodyPr>
            <a:normAutofit/>
          </a:bodyPr>
          <a:lstStyle/>
          <a:p>
            <a:r>
              <a:rPr lang="en-GB" dirty="0" err="1">
                <a:hlinkClick r:id="rId2"/>
              </a:rPr>
              <a:t>Cwricwlwm</a:t>
            </a:r>
            <a:r>
              <a:rPr lang="en-GB" dirty="0">
                <a:hlinkClick r:id="rId2"/>
              </a:rPr>
              <a:t> </a:t>
            </a:r>
            <a:r>
              <a:rPr lang="en-GB" dirty="0" err="1">
                <a:hlinkClick r:id="rId2"/>
              </a:rPr>
              <a:t>ar</a:t>
            </a:r>
            <a:r>
              <a:rPr lang="en-GB" dirty="0">
                <a:hlinkClick r:id="rId2"/>
              </a:rPr>
              <a:t> </a:t>
            </a:r>
            <a:r>
              <a:rPr lang="en-GB" dirty="0" err="1">
                <a:hlinkClick r:id="rId2"/>
              </a:rPr>
              <a:t>gyfer</a:t>
            </a:r>
            <a:r>
              <a:rPr lang="en-GB" dirty="0">
                <a:hlinkClick r:id="rId2"/>
              </a:rPr>
              <a:t> </a:t>
            </a:r>
            <a:r>
              <a:rPr lang="en-GB" dirty="0" err="1">
                <a:hlinkClick r:id="rId2"/>
              </a:rPr>
              <a:t>lleoliadau</a:t>
            </a:r>
            <a:r>
              <a:rPr lang="en-GB" dirty="0">
                <a:hlinkClick r:id="rId2"/>
              </a:rPr>
              <a:t> </a:t>
            </a:r>
            <a:r>
              <a:rPr lang="en-GB" dirty="0" err="1">
                <a:hlinkClick r:id="rId2"/>
              </a:rPr>
              <a:t>meithrin</a:t>
            </a:r>
            <a:r>
              <a:rPr lang="en-GB" dirty="0">
                <a:hlinkClick r:id="rId2"/>
              </a:rPr>
              <a:t> a </a:t>
            </a:r>
            <a:r>
              <a:rPr lang="en-GB" dirty="0" err="1">
                <a:hlinkClick r:id="rId2"/>
              </a:rPr>
              <a:t>ariennir</a:t>
            </a:r>
            <a:r>
              <a:rPr lang="en-GB" dirty="0">
                <a:hlinkClick r:id="rId2"/>
              </a:rPr>
              <a:t> </a:t>
            </a:r>
            <a:r>
              <a:rPr lang="en-GB" dirty="0" err="1">
                <a:hlinkClick r:id="rId2"/>
              </a:rPr>
              <a:t>nas</a:t>
            </a:r>
            <a:r>
              <a:rPr lang="en-GB" dirty="0">
                <a:hlinkClick r:id="rId2"/>
              </a:rPr>
              <a:t> </a:t>
            </a:r>
            <a:r>
              <a:rPr lang="en-GB" dirty="0" err="1">
                <a:hlinkClick r:id="rId2"/>
              </a:rPr>
              <a:t>cynhelir</a:t>
            </a:r>
            <a:endParaRPr lang="en-GB" dirty="0">
              <a:hlinkClick r:id="rId3"/>
            </a:endParaRPr>
          </a:p>
          <a:p>
            <a:endParaRPr lang="en-GB" dirty="0">
              <a:hlinkClick r:id="rId3"/>
            </a:endParaRPr>
          </a:p>
          <a:p>
            <a:r>
              <a:rPr lang="en-GB" dirty="0">
                <a:hlinkClick r:id="rId3"/>
              </a:rPr>
              <a:t>cwricwlwm-i-gymru-dysgu-sylfaen-mewn-ysgolion-a-lleoliadau-meithrin-a-ariennir-nas-cynhelir-cwestiynau-cyffredin.pdf</a:t>
            </a:r>
            <a:endParaRPr lang="en-GB" dirty="0"/>
          </a:p>
        </p:txBody>
      </p:sp>
      <p:sp>
        <p:nvSpPr>
          <p:cNvPr id="4" name="Content Placeholder 3">
            <a:extLst>
              <a:ext uri="{FF2B5EF4-FFF2-40B4-BE49-F238E27FC236}">
                <a16:creationId xmlns:a16="http://schemas.microsoft.com/office/drawing/2014/main" id="{F10069FD-2375-3108-EE4B-A0A2B0BE3EBC}"/>
              </a:ext>
            </a:extLst>
          </p:cNvPr>
          <p:cNvSpPr>
            <a:spLocks noGrp="1"/>
          </p:cNvSpPr>
          <p:nvPr>
            <p:ph sz="half" idx="2"/>
          </p:nvPr>
        </p:nvSpPr>
        <p:spPr/>
        <p:txBody>
          <a:bodyPr>
            <a:normAutofit/>
          </a:bodyPr>
          <a:lstStyle/>
          <a:p>
            <a:r>
              <a:rPr lang="en-GB" dirty="0">
                <a:hlinkClick r:id="rId4"/>
              </a:rPr>
              <a:t>A curriculum for funded non-maintained nursery settings</a:t>
            </a:r>
            <a:endParaRPr lang="en-GB" dirty="0"/>
          </a:p>
          <a:p>
            <a:pPr marL="0" indent="0">
              <a:buNone/>
            </a:pPr>
            <a:endParaRPr lang="en-GB" dirty="0"/>
          </a:p>
          <a:p>
            <a:r>
              <a:rPr lang="en-GB" dirty="0">
                <a:hlinkClick r:id="rId5"/>
              </a:rPr>
              <a:t>curriculum-for-wales-foundation-learning-in-schools-and-funded-non-maintained-nursery-settings-faqs.pdf</a:t>
            </a:r>
            <a:endParaRPr lang="en-GB" dirty="0"/>
          </a:p>
        </p:txBody>
      </p:sp>
    </p:spTree>
    <p:extLst>
      <p:ext uri="{BB962C8B-B14F-4D97-AF65-F5344CB8AC3E}">
        <p14:creationId xmlns:p14="http://schemas.microsoft.com/office/powerpoint/2010/main" val="2585736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E566B-F30D-29E8-59C4-0E623729920D}"/>
              </a:ext>
            </a:extLst>
          </p:cNvPr>
          <p:cNvSpPr>
            <a:spLocks noGrp="1"/>
          </p:cNvSpPr>
          <p:nvPr>
            <p:ph type="title"/>
          </p:nvPr>
        </p:nvSpPr>
        <p:spPr>
          <a:xfrm>
            <a:off x="762000" y="0"/>
            <a:ext cx="10515600" cy="1325563"/>
          </a:xfrm>
        </p:spPr>
        <p:txBody>
          <a:bodyPr/>
          <a:lstStyle/>
          <a:p>
            <a:r>
              <a:rPr lang="en-GB" dirty="0"/>
              <a:t>4 </a:t>
            </a:r>
            <a:r>
              <a:rPr lang="en-GB" dirty="0" err="1"/>
              <a:t>pwrpas</a:t>
            </a:r>
            <a:r>
              <a:rPr lang="en-GB" dirty="0"/>
              <a:t>                     </a:t>
            </a:r>
            <a:r>
              <a:rPr lang="en-GB" dirty="0">
                <a:solidFill>
                  <a:srgbClr val="0070C0"/>
                </a:solidFill>
              </a:rPr>
              <a:t>4 purposes</a:t>
            </a:r>
          </a:p>
        </p:txBody>
      </p:sp>
      <p:sp>
        <p:nvSpPr>
          <p:cNvPr id="3" name="Content Placeholder 2">
            <a:extLst>
              <a:ext uri="{FF2B5EF4-FFF2-40B4-BE49-F238E27FC236}">
                <a16:creationId xmlns:a16="http://schemas.microsoft.com/office/drawing/2014/main" id="{A133CC9D-7455-6C14-22EA-40D65A0C7DC7}"/>
              </a:ext>
            </a:extLst>
          </p:cNvPr>
          <p:cNvSpPr>
            <a:spLocks noGrp="1"/>
          </p:cNvSpPr>
          <p:nvPr>
            <p:ph sz="half" idx="1"/>
          </p:nvPr>
        </p:nvSpPr>
        <p:spPr>
          <a:xfrm>
            <a:off x="609600" y="1400431"/>
            <a:ext cx="5410200" cy="4776532"/>
          </a:xfrm>
        </p:spPr>
        <p:txBody>
          <a:bodyPr>
            <a:normAutofit fontScale="92500" lnSpcReduction="20000"/>
          </a:bodyPr>
          <a:lstStyle/>
          <a:p>
            <a:r>
              <a:rPr lang="en-GB" dirty="0" err="1"/>
              <a:t>yn</a:t>
            </a:r>
            <a:r>
              <a:rPr lang="en-GB" dirty="0"/>
              <a:t> </a:t>
            </a:r>
            <a:r>
              <a:rPr lang="en-GB" dirty="0" err="1"/>
              <a:t>ddysgwyr</a:t>
            </a:r>
            <a:r>
              <a:rPr lang="en-GB" dirty="0"/>
              <a:t> </a:t>
            </a:r>
            <a:r>
              <a:rPr lang="en-GB" dirty="0" err="1"/>
              <a:t>uchelgeisiol</a:t>
            </a:r>
            <a:r>
              <a:rPr lang="en-GB" dirty="0"/>
              <a:t>, </a:t>
            </a:r>
            <a:r>
              <a:rPr lang="en-GB" dirty="0" err="1"/>
              <a:t>galluog</a:t>
            </a:r>
            <a:r>
              <a:rPr lang="en-GB" dirty="0"/>
              <a:t> </a:t>
            </a:r>
            <a:r>
              <a:rPr lang="en-GB" dirty="0" err="1"/>
              <a:t>sy’n</a:t>
            </a:r>
            <a:r>
              <a:rPr lang="en-GB" dirty="0"/>
              <a:t> </a:t>
            </a:r>
            <a:r>
              <a:rPr lang="en-GB" dirty="0" err="1"/>
              <a:t>barod</a:t>
            </a:r>
            <a:r>
              <a:rPr lang="en-GB" dirty="0"/>
              <a:t> </a:t>
            </a:r>
            <a:r>
              <a:rPr lang="en-GB" dirty="0" err="1"/>
              <a:t>i</a:t>
            </a:r>
            <a:r>
              <a:rPr lang="en-GB" dirty="0"/>
              <a:t> </a:t>
            </a:r>
            <a:r>
              <a:rPr lang="en-GB" dirty="0" err="1"/>
              <a:t>ddysgu</a:t>
            </a:r>
            <a:r>
              <a:rPr lang="en-GB" dirty="0"/>
              <a:t> </a:t>
            </a:r>
            <a:r>
              <a:rPr lang="en-GB" dirty="0" err="1"/>
              <a:t>gydol</a:t>
            </a:r>
            <a:r>
              <a:rPr lang="en-GB" dirty="0"/>
              <a:t> </a:t>
            </a:r>
            <a:r>
              <a:rPr lang="en-GB" dirty="0" err="1"/>
              <a:t>eu</a:t>
            </a:r>
            <a:r>
              <a:rPr lang="en-GB" dirty="0"/>
              <a:t> </a:t>
            </a:r>
            <a:r>
              <a:rPr lang="en-GB" dirty="0" err="1"/>
              <a:t>bywydau</a:t>
            </a:r>
            <a:r>
              <a:rPr lang="en-GB" dirty="0"/>
              <a:t>. </a:t>
            </a:r>
          </a:p>
          <a:p>
            <a:r>
              <a:rPr lang="en-GB" dirty="0" err="1"/>
              <a:t>yn</a:t>
            </a:r>
            <a:r>
              <a:rPr lang="en-GB" dirty="0"/>
              <a:t> </a:t>
            </a:r>
            <a:r>
              <a:rPr lang="en-GB" dirty="0" err="1"/>
              <a:t>gyfranwyr</a:t>
            </a:r>
            <a:r>
              <a:rPr lang="en-GB" dirty="0"/>
              <a:t> </a:t>
            </a:r>
            <a:r>
              <a:rPr lang="en-GB" dirty="0" err="1"/>
              <a:t>mentrus</a:t>
            </a:r>
            <a:r>
              <a:rPr lang="en-GB" dirty="0"/>
              <a:t>, </a:t>
            </a:r>
            <a:r>
              <a:rPr lang="en-GB" dirty="0" err="1"/>
              <a:t>creadigolac</a:t>
            </a:r>
            <a:r>
              <a:rPr lang="en-GB" dirty="0"/>
              <a:t> </a:t>
            </a:r>
            <a:r>
              <a:rPr lang="en-GB" dirty="0" err="1"/>
              <a:t>sy’n</a:t>
            </a:r>
            <a:r>
              <a:rPr lang="en-GB" dirty="0"/>
              <a:t> </a:t>
            </a:r>
            <a:r>
              <a:rPr lang="en-GB" dirty="0" err="1"/>
              <a:t>barod</a:t>
            </a:r>
            <a:r>
              <a:rPr lang="en-GB" dirty="0"/>
              <a:t> </a:t>
            </a:r>
            <a:r>
              <a:rPr lang="en-GB" dirty="0" err="1"/>
              <a:t>i</a:t>
            </a:r>
            <a:r>
              <a:rPr lang="en-GB" dirty="0"/>
              <a:t> </a:t>
            </a:r>
            <a:r>
              <a:rPr lang="en-GB" dirty="0" err="1"/>
              <a:t>chwarae</a:t>
            </a:r>
            <a:r>
              <a:rPr lang="en-GB" dirty="0"/>
              <a:t> </a:t>
            </a:r>
            <a:r>
              <a:rPr lang="en-GB" dirty="0" err="1"/>
              <a:t>rhan</a:t>
            </a:r>
            <a:r>
              <a:rPr lang="en-GB" dirty="0"/>
              <a:t> lawn </a:t>
            </a:r>
            <a:r>
              <a:rPr lang="en-GB" dirty="0" err="1"/>
              <a:t>mewn</a:t>
            </a:r>
            <a:r>
              <a:rPr lang="en-GB" dirty="0"/>
              <a:t> </a:t>
            </a:r>
            <a:r>
              <a:rPr lang="en-GB" dirty="0" err="1"/>
              <a:t>bywyd</a:t>
            </a:r>
            <a:r>
              <a:rPr lang="en-GB" dirty="0"/>
              <a:t> a </a:t>
            </a:r>
            <a:r>
              <a:rPr lang="en-GB" dirty="0" err="1"/>
              <a:t>gwaith</a:t>
            </a:r>
            <a:r>
              <a:rPr lang="en-GB" dirty="0"/>
              <a:t>. </a:t>
            </a:r>
          </a:p>
          <a:p>
            <a:r>
              <a:rPr lang="en-GB" dirty="0" err="1"/>
              <a:t>yn</a:t>
            </a:r>
            <a:r>
              <a:rPr lang="en-GB" dirty="0"/>
              <a:t> </a:t>
            </a:r>
            <a:r>
              <a:rPr lang="en-GB" dirty="0" err="1"/>
              <a:t>ddinasyddion</a:t>
            </a:r>
            <a:r>
              <a:rPr lang="en-GB" dirty="0"/>
              <a:t> </a:t>
            </a:r>
            <a:r>
              <a:rPr lang="en-GB" dirty="0" err="1"/>
              <a:t>egwyddorol</a:t>
            </a:r>
            <a:r>
              <a:rPr lang="en-GB" dirty="0"/>
              <a:t>, </a:t>
            </a:r>
            <a:r>
              <a:rPr lang="en-GB" dirty="0" err="1"/>
              <a:t>gwybodus</a:t>
            </a:r>
            <a:r>
              <a:rPr lang="en-GB" dirty="0"/>
              <a:t> </a:t>
            </a:r>
            <a:r>
              <a:rPr lang="en-GB" dirty="0" err="1"/>
              <a:t>sy’n</a:t>
            </a:r>
            <a:r>
              <a:rPr lang="en-GB" dirty="0"/>
              <a:t> </a:t>
            </a:r>
            <a:r>
              <a:rPr lang="en-GB" dirty="0" err="1"/>
              <a:t>barod</a:t>
            </a:r>
            <a:r>
              <a:rPr lang="en-GB" dirty="0"/>
              <a:t> </a:t>
            </a:r>
            <a:r>
              <a:rPr lang="en-GB" dirty="0" err="1"/>
              <a:t>i</a:t>
            </a:r>
            <a:r>
              <a:rPr lang="en-GB" dirty="0"/>
              <a:t> </a:t>
            </a:r>
            <a:r>
              <a:rPr lang="en-GB" dirty="0" err="1"/>
              <a:t>fod</a:t>
            </a:r>
            <a:r>
              <a:rPr lang="en-GB" dirty="0"/>
              <a:t> </a:t>
            </a:r>
            <a:r>
              <a:rPr lang="en-GB" dirty="0" err="1"/>
              <a:t>yn</a:t>
            </a:r>
            <a:r>
              <a:rPr lang="en-GB" dirty="0"/>
              <a:t> </a:t>
            </a:r>
            <a:r>
              <a:rPr lang="en-GB" dirty="0" err="1"/>
              <a:t>ddinasyddion</a:t>
            </a:r>
            <a:r>
              <a:rPr lang="en-GB" dirty="0"/>
              <a:t> </a:t>
            </a:r>
            <a:r>
              <a:rPr lang="en-GB" dirty="0" err="1"/>
              <a:t>yng</a:t>
            </a:r>
            <a:r>
              <a:rPr lang="en-GB" dirty="0"/>
              <a:t> </a:t>
            </a:r>
            <a:r>
              <a:rPr lang="en-GB" dirty="0" err="1"/>
              <a:t>Nghymru</a:t>
            </a:r>
            <a:r>
              <a:rPr lang="en-GB" dirty="0"/>
              <a:t> </a:t>
            </a:r>
            <a:r>
              <a:rPr lang="en-GB" dirty="0" err="1"/>
              <a:t>a’r</a:t>
            </a:r>
            <a:r>
              <a:rPr lang="en-GB" dirty="0"/>
              <a:t> </a:t>
            </a:r>
            <a:r>
              <a:rPr lang="en-GB" dirty="0" err="1"/>
              <a:t>byd</a:t>
            </a:r>
            <a:r>
              <a:rPr lang="en-GB" dirty="0"/>
              <a:t>.</a:t>
            </a:r>
          </a:p>
          <a:p>
            <a:r>
              <a:rPr lang="en-GB" dirty="0" err="1"/>
              <a:t>yn</a:t>
            </a:r>
            <a:r>
              <a:rPr lang="en-GB" dirty="0"/>
              <a:t> </a:t>
            </a:r>
            <a:r>
              <a:rPr lang="en-GB" dirty="0" err="1"/>
              <a:t>unigolion</a:t>
            </a:r>
            <a:r>
              <a:rPr lang="en-GB" dirty="0"/>
              <a:t> </a:t>
            </a:r>
            <a:r>
              <a:rPr lang="en-GB" dirty="0" err="1"/>
              <a:t>iach</a:t>
            </a:r>
            <a:r>
              <a:rPr lang="en-GB" dirty="0"/>
              <a:t>, </a:t>
            </a:r>
            <a:r>
              <a:rPr lang="en-GB" dirty="0" err="1"/>
              <a:t>hyderus</a:t>
            </a:r>
            <a:r>
              <a:rPr lang="en-GB" dirty="0"/>
              <a:t> </a:t>
            </a:r>
            <a:r>
              <a:rPr lang="en-GB" dirty="0" err="1"/>
              <a:t>sy’n</a:t>
            </a:r>
            <a:r>
              <a:rPr lang="en-GB" dirty="0"/>
              <a:t> </a:t>
            </a:r>
            <a:r>
              <a:rPr lang="en-GB" dirty="0" err="1"/>
              <a:t>barod</a:t>
            </a:r>
            <a:r>
              <a:rPr lang="en-GB" dirty="0"/>
              <a:t> </a:t>
            </a:r>
            <a:r>
              <a:rPr lang="en-GB" dirty="0" err="1"/>
              <a:t>i</a:t>
            </a:r>
            <a:r>
              <a:rPr lang="en-GB" dirty="0"/>
              <a:t> </a:t>
            </a:r>
            <a:r>
              <a:rPr lang="en-GB" dirty="0" err="1"/>
              <a:t>fyw</a:t>
            </a:r>
            <a:r>
              <a:rPr lang="en-GB" dirty="0"/>
              <a:t> </a:t>
            </a:r>
            <a:r>
              <a:rPr lang="en-GB" dirty="0" err="1"/>
              <a:t>bywyd</a:t>
            </a:r>
            <a:r>
              <a:rPr lang="en-GB" dirty="0"/>
              <a:t> </a:t>
            </a:r>
            <a:r>
              <a:rPr lang="en-GB" dirty="0" err="1"/>
              <a:t>cyflawn</a:t>
            </a:r>
            <a:r>
              <a:rPr lang="en-GB" dirty="0"/>
              <a:t> </a:t>
            </a:r>
            <a:r>
              <a:rPr lang="en-GB" dirty="0" err="1"/>
              <a:t>fel</a:t>
            </a:r>
            <a:r>
              <a:rPr lang="en-GB" dirty="0"/>
              <a:t> </a:t>
            </a:r>
            <a:r>
              <a:rPr lang="en-GB" dirty="0" err="1"/>
              <a:t>aelodau</a:t>
            </a:r>
            <a:r>
              <a:rPr lang="en-GB" dirty="0"/>
              <a:t> </a:t>
            </a:r>
            <a:r>
              <a:rPr lang="en-GB" dirty="0" err="1"/>
              <a:t>gwerthfawr</a:t>
            </a:r>
            <a:r>
              <a:rPr lang="en-GB" dirty="0"/>
              <a:t> o </a:t>
            </a:r>
            <a:r>
              <a:rPr lang="en-GB" dirty="0" err="1"/>
              <a:t>gymdeithas</a:t>
            </a:r>
            <a:r>
              <a:rPr lang="en-GB" dirty="0"/>
              <a:t>. </a:t>
            </a:r>
          </a:p>
          <a:p>
            <a:endParaRPr lang="en-GB" dirty="0"/>
          </a:p>
        </p:txBody>
      </p:sp>
      <p:sp>
        <p:nvSpPr>
          <p:cNvPr id="4" name="Content Placeholder 3">
            <a:extLst>
              <a:ext uri="{FF2B5EF4-FFF2-40B4-BE49-F238E27FC236}">
                <a16:creationId xmlns:a16="http://schemas.microsoft.com/office/drawing/2014/main" id="{4FAEB19F-8564-BCA4-F206-D2470888AF8E}"/>
              </a:ext>
            </a:extLst>
          </p:cNvPr>
          <p:cNvSpPr>
            <a:spLocks noGrp="1"/>
          </p:cNvSpPr>
          <p:nvPr>
            <p:ph sz="half" idx="2"/>
          </p:nvPr>
        </p:nvSpPr>
        <p:spPr>
          <a:xfrm>
            <a:off x="6172200" y="1400432"/>
            <a:ext cx="5181600" cy="4776531"/>
          </a:xfrm>
        </p:spPr>
        <p:txBody>
          <a:bodyPr>
            <a:normAutofit fontScale="92500" lnSpcReduction="20000"/>
          </a:bodyPr>
          <a:lstStyle/>
          <a:p>
            <a:r>
              <a:rPr lang="en-GB" dirty="0">
                <a:solidFill>
                  <a:srgbClr val="0070C0"/>
                </a:solidFill>
              </a:rPr>
              <a:t>ambitious, capable learners who are ready to learn throughout their lives. </a:t>
            </a:r>
          </a:p>
          <a:p>
            <a:r>
              <a:rPr lang="en-GB" dirty="0">
                <a:solidFill>
                  <a:srgbClr val="0070C0"/>
                </a:solidFill>
              </a:rPr>
              <a:t>enterprising, creative contributors who are ready to play a full part in life and work ethical, informed citizens who are ready to be citizens of Wales and the world: </a:t>
            </a:r>
          </a:p>
          <a:p>
            <a:r>
              <a:rPr lang="en-GB" dirty="0">
                <a:solidFill>
                  <a:srgbClr val="0070C0"/>
                </a:solidFill>
              </a:rPr>
              <a:t>healthy, confident individuals who are ready to lead fulfilling lives as valued members of society</a:t>
            </a:r>
          </a:p>
        </p:txBody>
      </p:sp>
    </p:spTree>
    <p:extLst>
      <p:ext uri="{BB962C8B-B14F-4D97-AF65-F5344CB8AC3E}">
        <p14:creationId xmlns:p14="http://schemas.microsoft.com/office/powerpoint/2010/main" val="33313244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1DC15-8E5D-A2EB-2FC8-0F8DA7572387}"/>
              </a:ext>
            </a:extLst>
          </p:cNvPr>
          <p:cNvSpPr>
            <a:spLocks noGrp="1"/>
          </p:cNvSpPr>
          <p:nvPr>
            <p:ph type="title"/>
          </p:nvPr>
        </p:nvSpPr>
        <p:spPr/>
        <p:txBody>
          <a:bodyPr/>
          <a:lstStyle/>
          <a:p>
            <a:r>
              <a:rPr lang="en-GB" dirty="0" err="1"/>
              <a:t>Cyfannol</a:t>
            </a:r>
            <a:r>
              <a:rPr lang="en-GB" dirty="0"/>
              <a:t>                             </a:t>
            </a:r>
            <a:r>
              <a:rPr lang="en-GB" dirty="0">
                <a:solidFill>
                  <a:srgbClr val="0070C0"/>
                </a:solidFill>
              </a:rPr>
              <a:t>Holistic</a:t>
            </a:r>
          </a:p>
        </p:txBody>
      </p:sp>
      <p:pic>
        <p:nvPicPr>
          <p:cNvPr id="5" name="Content Placeholder 4">
            <a:extLst>
              <a:ext uri="{FF2B5EF4-FFF2-40B4-BE49-F238E27FC236}">
                <a16:creationId xmlns:a16="http://schemas.microsoft.com/office/drawing/2014/main" id="{88B85711-C5D0-7A2A-8A1D-77D414AAC47B}"/>
              </a:ext>
            </a:extLst>
          </p:cNvPr>
          <p:cNvPicPr>
            <a:picLocks noGrp="1" noChangeAspect="1"/>
          </p:cNvPicPr>
          <p:nvPr>
            <p:ph sz="half" idx="1"/>
          </p:nvPr>
        </p:nvPicPr>
        <p:blipFill>
          <a:blip r:embed="rId2"/>
          <a:stretch>
            <a:fillRect/>
          </a:stretch>
        </p:blipFill>
        <p:spPr>
          <a:xfrm>
            <a:off x="549966" y="1754658"/>
            <a:ext cx="5308375" cy="3901675"/>
          </a:xfrm>
          <a:prstGeom prst="rect">
            <a:avLst/>
          </a:prstGeom>
        </p:spPr>
      </p:pic>
      <p:pic>
        <p:nvPicPr>
          <p:cNvPr id="6" name="Content Placeholder 5">
            <a:extLst>
              <a:ext uri="{FF2B5EF4-FFF2-40B4-BE49-F238E27FC236}">
                <a16:creationId xmlns:a16="http://schemas.microsoft.com/office/drawing/2014/main" id="{C6FCBFC7-B353-8096-F336-8637506E691E}"/>
              </a:ext>
            </a:extLst>
          </p:cNvPr>
          <p:cNvPicPr>
            <a:picLocks noGrp="1" noChangeAspect="1"/>
          </p:cNvPicPr>
          <p:nvPr>
            <p:ph sz="half" idx="2"/>
          </p:nvPr>
        </p:nvPicPr>
        <p:blipFill>
          <a:blip r:embed="rId3"/>
          <a:stretch>
            <a:fillRect/>
          </a:stretch>
        </p:blipFill>
        <p:spPr>
          <a:xfrm>
            <a:off x="6247051" y="1754658"/>
            <a:ext cx="4919958" cy="3901675"/>
          </a:xfrm>
          <a:prstGeom prst="rect">
            <a:avLst/>
          </a:prstGeom>
        </p:spPr>
      </p:pic>
    </p:spTree>
    <p:extLst>
      <p:ext uri="{BB962C8B-B14F-4D97-AF65-F5344CB8AC3E}">
        <p14:creationId xmlns:p14="http://schemas.microsoft.com/office/powerpoint/2010/main" val="37078384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89532-C0B8-0338-912D-3A8CC5B579C3}"/>
              </a:ext>
            </a:extLst>
          </p:cNvPr>
          <p:cNvSpPr>
            <a:spLocks noGrp="1"/>
          </p:cNvSpPr>
          <p:nvPr>
            <p:ph type="title"/>
          </p:nvPr>
        </p:nvSpPr>
        <p:spPr/>
        <p:txBody>
          <a:bodyPr/>
          <a:lstStyle/>
          <a:p>
            <a:r>
              <a:rPr lang="cy-GB" dirty="0"/>
              <a:t>Galluogwyr</a:t>
            </a:r>
            <a:r>
              <a:rPr lang="en-GB" dirty="0"/>
              <a:t>                 </a:t>
            </a:r>
            <a:r>
              <a:rPr lang="en-GB" dirty="0">
                <a:solidFill>
                  <a:srgbClr val="0070C0"/>
                </a:solidFill>
              </a:rPr>
              <a:t>Enablers</a:t>
            </a:r>
          </a:p>
        </p:txBody>
      </p:sp>
      <p:sp>
        <p:nvSpPr>
          <p:cNvPr id="3" name="Content Placeholder 2">
            <a:extLst>
              <a:ext uri="{FF2B5EF4-FFF2-40B4-BE49-F238E27FC236}">
                <a16:creationId xmlns:a16="http://schemas.microsoft.com/office/drawing/2014/main" id="{2CA244B6-3AC9-5549-E2D1-25219203E102}"/>
              </a:ext>
            </a:extLst>
          </p:cNvPr>
          <p:cNvSpPr>
            <a:spLocks noGrp="1"/>
          </p:cNvSpPr>
          <p:nvPr>
            <p:ph sz="half" idx="1"/>
          </p:nvPr>
        </p:nvSpPr>
        <p:spPr/>
        <p:txBody>
          <a:bodyPr/>
          <a:lstStyle/>
          <a:p>
            <a:r>
              <a:rPr lang="en-GB" dirty="0" err="1"/>
              <a:t>Oedolion</a:t>
            </a:r>
            <a:r>
              <a:rPr lang="en-GB" dirty="0"/>
              <a:t> </a:t>
            </a:r>
            <a:r>
              <a:rPr lang="en-GB" dirty="0" err="1"/>
              <a:t>sy’n</a:t>
            </a:r>
            <a:r>
              <a:rPr lang="en-GB" dirty="0"/>
              <a:t> </a:t>
            </a:r>
            <a:r>
              <a:rPr lang="en-GB" dirty="0" err="1"/>
              <a:t>galluogi</a:t>
            </a:r>
            <a:endParaRPr lang="en-GB" dirty="0"/>
          </a:p>
          <a:p>
            <a:r>
              <a:rPr lang="en-GB" dirty="0" err="1"/>
              <a:t>Profiadau</a:t>
            </a:r>
            <a:r>
              <a:rPr lang="en-GB" dirty="0"/>
              <a:t> </a:t>
            </a:r>
            <a:r>
              <a:rPr lang="en-GB" dirty="0" err="1"/>
              <a:t>sy’n</a:t>
            </a:r>
            <a:r>
              <a:rPr lang="en-GB" dirty="0"/>
              <a:t> </a:t>
            </a:r>
            <a:r>
              <a:rPr lang="en-GB" dirty="0" err="1"/>
              <a:t>ennyn</a:t>
            </a:r>
            <a:r>
              <a:rPr lang="en-GB" dirty="0"/>
              <a:t> </a:t>
            </a:r>
            <a:r>
              <a:rPr lang="en-GB" dirty="0" err="1"/>
              <a:t>diddordeb</a:t>
            </a:r>
            <a:endParaRPr lang="en-GB" dirty="0"/>
          </a:p>
          <a:p>
            <a:r>
              <a:rPr lang="en-GB" dirty="0" err="1"/>
              <a:t>Amgylcheddau</a:t>
            </a:r>
            <a:r>
              <a:rPr lang="en-GB" dirty="0"/>
              <a:t> </a:t>
            </a:r>
            <a:r>
              <a:rPr lang="en-GB" dirty="0" err="1"/>
              <a:t>effeithiol</a:t>
            </a:r>
            <a:endParaRPr lang="en-GB" dirty="0"/>
          </a:p>
        </p:txBody>
      </p:sp>
      <p:sp>
        <p:nvSpPr>
          <p:cNvPr id="4" name="Content Placeholder 3">
            <a:extLst>
              <a:ext uri="{FF2B5EF4-FFF2-40B4-BE49-F238E27FC236}">
                <a16:creationId xmlns:a16="http://schemas.microsoft.com/office/drawing/2014/main" id="{0B402EFD-3C60-D3C2-1525-364AEE68CD27}"/>
              </a:ext>
            </a:extLst>
          </p:cNvPr>
          <p:cNvSpPr>
            <a:spLocks noGrp="1"/>
          </p:cNvSpPr>
          <p:nvPr>
            <p:ph sz="half" idx="2"/>
          </p:nvPr>
        </p:nvSpPr>
        <p:spPr/>
        <p:txBody>
          <a:bodyPr/>
          <a:lstStyle/>
          <a:p>
            <a:r>
              <a:rPr lang="en-GB" dirty="0">
                <a:solidFill>
                  <a:srgbClr val="0070C0"/>
                </a:solidFill>
              </a:rPr>
              <a:t>Enabling adults</a:t>
            </a:r>
          </a:p>
          <a:p>
            <a:r>
              <a:rPr lang="en-GB" dirty="0">
                <a:solidFill>
                  <a:srgbClr val="0070C0"/>
                </a:solidFill>
              </a:rPr>
              <a:t>Engaging experiences</a:t>
            </a:r>
          </a:p>
          <a:p>
            <a:r>
              <a:rPr lang="en-GB" dirty="0">
                <a:solidFill>
                  <a:srgbClr val="0070C0"/>
                </a:solidFill>
              </a:rPr>
              <a:t>Effective environments</a:t>
            </a:r>
          </a:p>
        </p:txBody>
      </p:sp>
    </p:spTree>
    <p:extLst>
      <p:ext uri="{BB962C8B-B14F-4D97-AF65-F5344CB8AC3E}">
        <p14:creationId xmlns:p14="http://schemas.microsoft.com/office/powerpoint/2010/main" val="2628776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C9561-CE96-B90F-39EA-4F7351C44142}"/>
              </a:ext>
            </a:extLst>
          </p:cNvPr>
          <p:cNvSpPr>
            <a:spLocks noGrp="1"/>
          </p:cNvSpPr>
          <p:nvPr>
            <p:ph type="title"/>
          </p:nvPr>
        </p:nvSpPr>
        <p:spPr/>
        <p:txBody>
          <a:bodyPr/>
          <a:lstStyle/>
          <a:p>
            <a:r>
              <a:rPr lang="en-GB" dirty="0" err="1"/>
              <a:t>Arsylwi</a:t>
            </a:r>
            <a:r>
              <a:rPr lang="en-GB" dirty="0"/>
              <a:t>                       </a:t>
            </a:r>
            <a:r>
              <a:rPr lang="en-GB" dirty="0">
                <a:solidFill>
                  <a:srgbClr val="0070C0"/>
                </a:solidFill>
              </a:rPr>
              <a:t>Observation  </a:t>
            </a:r>
            <a:r>
              <a:rPr lang="en-GB" dirty="0"/>
              <a:t>                     </a:t>
            </a:r>
          </a:p>
        </p:txBody>
      </p:sp>
      <p:sp>
        <p:nvSpPr>
          <p:cNvPr id="3" name="Content Placeholder 2">
            <a:extLst>
              <a:ext uri="{FF2B5EF4-FFF2-40B4-BE49-F238E27FC236}">
                <a16:creationId xmlns:a16="http://schemas.microsoft.com/office/drawing/2014/main" id="{54C4D157-5FDD-3A5B-9545-A2E4FE064243}"/>
              </a:ext>
            </a:extLst>
          </p:cNvPr>
          <p:cNvSpPr>
            <a:spLocks noGrp="1"/>
          </p:cNvSpPr>
          <p:nvPr>
            <p:ph sz="half" idx="1"/>
          </p:nvPr>
        </p:nvSpPr>
        <p:spPr/>
        <p:txBody>
          <a:bodyPr/>
          <a:lstStyle/>
          <a:p>
            <a:r>
              <a:rPr lang="en-GB" dirty="0"/>
              <a:t>Proses</a:t>
            </a:r>
          </a:p>
          <a:p>
            <a:r>
              <a:rPr lang="en-GB" dirty="0"/>
              <a:t>Go-</a:t>
            </a:r>
            <a:r>
              <a:rPr lang="en-GB" dirty="0" err="1"/>
              <a:t>iawn</a:t>
            </a:r>
            <a:endParaRPr lang="en-GB" dirty="0"/>
          </a:p>
          <a:p>
            <a:r>
              <a:rPr lang="en-GB" dirty="0" err="1"/>
              <a:t>Unigol</a:t>
            </a:r>
            <a:r>
              <a:rPr lang="en-GB" dirty="0"/>
              <a:t> a </a:t>
            </a:r>
            <a:r>
              <a:rPr lang="en-GB" dirty="0" err="1"/>
              <a:t>gydag</a:t>
            </a:r>
            <a:r>
              <a:rPr lang="en-GB" dirty="0"/>
              <a:t> </a:t>
            </a:r>
            <a:r>
              <a:rPr lang="en-GB" dirty="0" err="1"/>
              <a:t>eraill</a:t>
            </a:r>
            <a:r>
              <a:rPr lang="en-GB" dirty="0"/>
              <a:t>?</a:t>
            </a:r>
          </a:p>
          <a:p>
            <a:pPr marL="0" indent="0">
              <a:buNone/>
            </a:pPr>
            <a:endParaRPr lang="en-GB" dirty="0"/>
          </a:p>
        </p:txBody>
      </p:sp>
      <p:sp>
        <p:nvSpPr>
          <p:cNvPr id="4" name="Content Placeholder 3">
            <a:extLst>
              <a:ext uri="{FF2B5EF4-FFF2-40B4-BE49-F238E27FC236}">
                <a16:creationId xmlns:a16="http://schemas.microsoft.com/office/drawing/2014/main" id="{FFD15646-CB4E-3422-1D5F-AFD37C3142F9}"/>
              </a:ext>
            </a:extLst>
          </p:cNvPr>
          <p:cNvSpPr>
            <a:spLocks noGrp="1"/>
          </p:cNvSpPr>
          <p:nvPr>
            <p:ph sz="half" idx="2"/>
          </p:nvPr>
        </p:nvSpPr>
        <p:spPr/>
        <p:txBody>
          <a:bodyPr/>
          <a:lstStyle/>
          <a:p>
            <a:r>
              <a:rPr lang="en-GB" dirty="0">
                <a:solidFill>
                  <a:srgbClr val="0070C0"/>
                </a:solidFill>
              </a:rPr>
              <a:t>Process not outcome?</a:t>
            </a:r>
          </a:p>
          <a:p>
            <a:r>
              <a:rPr lang="en-GB" dirty="0">
                <a:solidFill>
                  <a:srgbClr val="0070C0"/>
                </a:solidFill>
              </a:rPr>
              <a:t>Authentic?</a:t>
            </a:r>
          </a:p>
          <a:p>
            <a:r>
              <a:rPr lang="en-GB" dirty="0">
                <a:solidFill>
                  <a:srgbClr val="0070C0"/>
                </a:solidFill>
              </a:rPr>
              <a:t>Individual and with others?</a:t>
            </a:r>
          </a:p>
        </p:txBody>
      </p:sp>
    </p:spTree>
    <p:extLst>
      <p:ext uri="{BB962C8B-B14F-4D97-AF65-F5344CB8AC3E}">
        <p14:creationId xmlns:p14="http://schemas.microsoft.com/office/powerpoint/2010/main" val="22041724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CA9A8-4E9D-F41B-7E81-BA746EE252E6}"/>
              </a:ext>
            </a:extLst>
          </p:cNvPr>
          <p:cNvSpPr>
            <a:spLocks noGrp="1"/>
          </p:cNvSpPr>
          <p:nvPr>
            <p:ph type="title"/>
          </p:nvPr>
        </p:nvSpPr>
        <p:spPr/>
        <p:txBody>
          <a:bodyPr/>
          <a:lstStyle/>
          <a:p>
            <a:r>
              <a:rPr lang="en-GB" dirty="0" err="1"/>
              <a:t>Arsylwi</a:t>
            </a:r>
            <a:r>
              <a:rPr lang="en-GB" dirty="0"/>
              <a:t>                       </a:t>
            </a:r>
            <a:r>
              <a:rPr lang="en-GB" dirty="0">
                <a:solidFill>
                  <a:srgbClr val="0070C0"/>
                </a:solidFill>
              </a:rPr>
              <a:t>Observation</a:t>
            </a:r>
          </a:p>
        </p:txBody>
      </p:sp>
      <p:pic>
        <p:nvPicPr>
          <p:cNvPr id="6" name="Content Placeholder 5">
            <a:extLst>
              <a:ext uri="{FF2B5EF4-FFF2-40B4-BE49-F238E27FC236}">
                <a16:creationId xmlns:a16="http://schemas.microsoft.com/office/drawing/2014/main" id="{36F38076-9AAE-305E-0D16-57B6B52B1202}"/>
              </a:ext>
            </a:extLst>
          </p:cNvPr>
          <p:cNvPicPr>
            <a:picLocks noGrp="1" noChangeAspect="1"/>
          </p:cNvPicPr>
          <p:nvPr>
            <p:ph sz="half" idx="1"/>
          </p:nvPr>
        </p:nvPicPr>
        <p:blipFill>
          <a:blip r:embed="rId2"/>
          <a:stretch>
            <a:fillRect/>
          </a:stretch>
        </p:blipFill>
        <p:spPr>
          <a:xfrm>
            <a:off x="606023" y="1513211"/>
            <a:ext cx="5181599" cy="4151214"/>
          </a:xfrm>
        </p:spPr>
      </p:pic>
      <p:pic>
        <p:nvPicPr>
          <p:cNvPr id="8" name="Content Placeholder 7">
            <a:extLst>
              <a:ext uri="{FF2B5EF4-FFF2-40B4-BE49-F238E27FC236}">
                <a16:creationId xmlns:a16="http://schemas.microsoft.com/office/drawing/2014/main" id="{AC63CC6B-C30F-E6E6-5E41-255763F4A8C3}"/>
              </a:ext>
            </a:extLst>
          </p:cNvPr>
          <p:cNvPicPr>
            <a:picLocks noGrp="1" noChangeAspect="1"/>
          </p:cNvPicPr>
          <p:nvPr>
            <p:ph sz="half" idx="2"/>
          </p:nvPr>
        </p:nvPicPr>
        <p:blipFill>
          <a:blip r:embed="rId3"/>
          <a:stretch>
            <a:fillRect/>
          </a:stretch>
        </p:blipFill>
        <p:spPr>
          <a:xfrm>
            <a:off x="5794328" y="1285103"/>
            <a:ext cx="5791650" cy="4379322"/>
          </a:xfrm>
        </p:spPr>
      </p:pic>
    </p:spTree>
    <p:extLst>
      <p:ext uri="{BB962C8B-B14F-4D97-AF65-F5344CB8AC3E}">
        <p14:creationId xmlns:p14="http://schemas.microsoft.com/office/powerpoint/2010/main" val="996808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6D0F4-98FB-AE24-0654-A7768CC08968}"/>
              </a:ext>
            </a:extLst>
          </p:cNvPr>
          <p:cNvSpPr>
            <a:spLocks noGrp="1"/>
          </p:cNvSpPr>
          <p:nvPr>
            <p:ph type="title"/>
          </p:nvPr>
        </p:nvSpPr>
        <p:spPr/>
        <p:txBody>
          <a:bodyPr/>
          <a:lstStyle/>
          <a:p>
            <a:r>
              <a:rPr lang="en-GB" dirty="0" err="1"/>
              <a:t>Asesu</a:t>
            </a:r>
            <a:r>
              <a:rPr lang="en-GB" dirty="0"/>
              <a:t> Plant                 </a:t>
            </a:r>
            <a:r>
              <a:rPr lang="en-GB" dirty="0">
                <a:solidFill>
                  <a:srgbClr val="0070C0"/>
                </a:solidFill>
              </a:rPr>
              <a:t>Assessing children</a:t>
            </a:r>
          </a:p>
        </p:txBody>
      </p:sp>
      <p:pic>
        <p:nvPicPr>
          <p:cNvPr id="8" name="Content Placeholder 7">
            <a:extLst>
              <a:ext uri="{FF2B5EF4-FFF2-40B4-BE49-F238E27FC236}">
                <a16:creationId xmlns:a16="http://schemas.microsoft.com/office/drawing/2014/main" id="{8C703054-1CDF-B712-CEB5-7B327979EA46}"/>
              </a:ext>
            </a:extLst>
          </p:cNvPr>
          <p:cNvPicPr>
            <a:picLocks noGrp="1" noChangeAspect="1"/>
          </p:cNvPicPr>
          <p:nvPr>
            <p:ph sz="half" idx="1"/>
          </p:nvPr>
        </p:nvPicPr>
        <p:blipFill>
          <a:blip r:embed="rId2"/>
          <a:stretch>
            <a:fillRect/>
          </a:stretch>
        </p:blipFill>
        <p:spPr>
          <a:xfrm>
            <a:off x="671639" y="1353047"/>
            <a:ext cx="5022673" cy="4319470"/>
          </a:xfrm>
        </p:spPr>
      </p:pic>
      <p:pic>
        <p:nvPicPr>
          <p:cNvPr id="6" name="Content Placeholder 5">
            <a:extLst>
              <a:ext uri="{FF2B5EF4-FFF2-40B4-BE49-F238E27FC236}">
                <a16:creationId xmlns:a16="http://schemas.microsoft.com/office/drawing/2014/main" id="{27DB27B4-E4B1-90F2-418D-0094A5FDCD0D}"/>
              </a:ext>
            </a:extLst>
          </p:cNvPr>
          <p:cNvPicPr>
            <a:picLocks noGrp="1" noChangeAspect="1"/>
          </p:cNvPicPr>
          <p:nvPr>
            <p:ph sz="half" idx="2"/>
          </p:nvPr>
        </p:nvPicPr>
        <p:blipFill>
          <a:blip r:embed="rId3"/>
          <a:stretch>
            <a:fillRect/>
          </a:stretch>
        </p:blipFill>
        <p:spPr>
          <a:xfrm>
            <a:off x="5860873" y="1353047"/>
            <a:ext cx="5540903" cy="4319470"/>
          </a:xfrm>
        </p:spPr>
      </p:pic>
    </p:spTree>
    <p:extLst>
      <p:ext uri="{BB962C8B-B14F-4D97-AF65-F5344CB8AC3E}">
        <p14:creationId xmlns:p14="http://schemas.microsoft.com/office/powerpoint/2010/main" val="1423225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55B1A-8076-F185-7E3F-97DB9F452EF6}"/>
              </a:ext>
            </a:extLst>
          </p:cNvPr>
          <p:cNvSpPr>
            <a:spLocks noGrp="1"/>
          </p:cNvSpPr>
          <p:nvPr>
            <p:ph type="title"/>
          </p:nvPr>
        </p:nvSpPr>
        <p:spPr/>
        <p:txBody>
          <a:bodyPr/>
          <a:lstStyle/>
          <a:p>
            <a:r>
              <a:rPr lang="en-GB" dirty="0"/>
              <a:t>Polisi ?                        </a:t>
            </a:r>
            <a:r>
              <a:rPr lang="en-GB" dirty="0">
                <a:solidFill>
                  <a:srgbClr val="0070C0"/>
                </a:solidFill>
              </a:rPr>
              <a:t>Policy?</a:t>
            </a:r>
          </a:p>
        </p:txBody>
      </p:sp>
      <p:sp>
        <p:nvSpPr>
          <p:cNvPr id="3" name="Content Placeholder 2">
            <a:extLst>
              <a:ext uri="{FF2B5EF4-FFF2-40B4-BE49-F238E27FC236}">
                <a16:creationId xmlns:a16="http://schemas.microsoft.com/office/drawing/2014/main" id="{8F15B925-DDB8-A09B-FF9F-B5B43A35FDC2}"/>
              </a:ext>
            </a:extLst>
          </p:cNvPr>
          <p:cNvSpPr>
            <a:spLocks noGrp="1"/>
          </p:cNvSpPr>
          <p:nvPr>
            <p:ph sz="half" idx="1"/>
          </p:nvPr>
        </p:nvSpPr>
        <p:spPr>
          <a:xfrm>
            <a:off x="609600" y="1622854"/>
            <a:ext cx="5410200" cy="4554109"/>
          </a:xfrm>
        </p:spPr>
        <p:txBody>
          <a:bodyPr/>
          <a:lstStyle/>
          <a:p>
            <a:r>
              <a:rPr lang="en-GB" dirty="0" err="1"/>
              <a:t>Hawliau</a:t>
            </a:r>
            <a:r>
              <a:rPr lang="en-GB" dirty="0"/>
              <a:t> Plant (CCUHP)</a:t>
            </a:r>
          </a:p>
          <a:p>
            <a:r>
              <a:rPr lang="en-GB" dirty="0" err="1"/>
              <a:t>Addysg</a:t>
            </a:r>
            <a:r>
              <a:rPr lang="en-GB" dirty="0"/>
              <a:t> / </a:t>
            </a:r>
            <a:r>
              <a:rPr lang="en-GB" dirty="0" err="1"/>
              <a:t>Gofal</a:t>
            </a:r>
            <a:r>
              <a:rPr lang="en-GB" dirty="0"/>
              <a:t>?</a:t>
            </a:r>
          </a:p>
          <a:p>
            <a:r>
              <a:rPr lang="en-GB" dirty="0"/>
              <a:t>ESTYN / AGC</a:t>
            </a:r>
          </a:p>
          <a:p>
            <a:r>
              <a:rPr lang="en-GB" dirty="0" err="1"/>
              <a:t>Tlodi</a:t>
            </a:r>
            <a:endParaRPr lang="en-GB" dirty="0"/>
          </a:p>
          <a:p>
            <a:r>
              <a:rPr lang="en-GB" dirty="0" err="1"/>
              <a:t>Anghenion</a:t>
            </a:r>
            <a:r>
              <a:rPr lang="en-GB" dirty="0"/>
              <a:t> </a:t>
            </a:r>
            <a:r>
              <a:rPr lang="en-GB" dirty="0" err="1"/>
              <a:t>Dysgu</a:t>
            </a:r>
            <a:r>
              <a:rPr lang="en-GB" dirty="0"/>
              <a:t> </a:t>
            </a:r>
            <a:r>
              <a:rPr lang="en-GB" dirty="0" err="1"/>
              <a:t>Ychwanegol</a:t>
            </a:r>
            <a:endParaRPr lang="en-GB" dirty="0"/>
          </a:p>
          <a:p>
            <a:r>
              <a:rPr lang="en-GB" dirty="0" err="1"/>
              <a:t>Cynhywsiant</a:t>
            </a:r>
            <a:r>
              <a:rPr lang="en-GB" dirty="0"/>
              <a:t> an </a:t>
            </a:r>
            <a:r>
              <a:rPr lang="en-GB" dirty="0" err="1"/>
              <a:t>Chynaldwyedd</a:t>
            </a:r>
            <a:endParaRPr lang="en-GB" dirty="0"/>
          </a:p>
          <a:p>
            <a:r>
              <a:rPr lang="en-GB" dirty="0" err="1"/>
              <a:t>Economeg</a:t>
            </a:r>
            <a:endParaRPr lang="en-GB" dirty="0"/>
          </a:p>
          <a:p>
            <a:r>
              <a:rPr lang="en-GB" dirty="0" err="1"/>
              <a:t>Rhyngwladol</a:t>
            </a:r>
            <a:endParaRPr lang="en-GB" dirty="0"/>
          </a:p>
          <a:p>
            <a:endParaRPr lang="en-GB" dirty="0"/>
          </a:p>
          <a:p>
            <a:endParaRPr lang="en-GB" dirty="0"/>
          </a:p>
          <a:p>
            <a:endParaRPr lang="en-GB" dirty="0"/>
          </a:p>
        </p:txBody>
      </p:sp>
      <p:sp>
        <p:nvSpPr>
          <p:cNvPr id="4" name="Content Placeholder 3">
            <a:extLst>
              <a:ext uri="{FF2B5EF4-FFF2-40B4-BE49-F238E27FC236}">
                <a16:creationId xmlns:a16="http://schemas.microsoft.com/office/drawing/2014/main" id="{D800396C-654D-2ABA-1DF8-C10C914CF908}"/>
              </a:ext>
            </a:extLst>
          </p:cNvPr>
          <p:cNvSpPr>
            <a:spLocks noGrp="1"/>
          </p:cNvSpPr>
          <p:nvPr>
            <p:ph sz="half" idx="2"/>
          </p:nvPr>
        </p:nvSpPr>
        <p:spPr>
          <a:xfrm>
            <a:off x="6096000" y="1622854"/>
            <a:ext cx="5257800" cy="4554109"/>
          </a:xfrm>
        </p:spPr>
        <p:txBody>
          <a:bodyPr/>
          <a:lstStyle/>
          <a:p>
            <a:r>
              <a:rPr lang="en-GB" dirty="0">
                <a:solidFill>
                  <a:srgbClr val="0070C0"/>
                </a:solidFill>
              </a:rPr>
              <a:t>Children’s Right’s (UNCRC)</a:t>
            </a:r>
          </a:p>
          <a:p>
            <a:r>
              <a:rPr lang="en-GB" dirty="0">
                <a:solidFill>
                  <a:srgbClr val="0070C0"/>
                </a:solidFill>
              </a:rPr>
              <a:t>Education / Care?</a:t>
            </a:r>
          </a:p>
          <a:p>
            <a:r>
              <a:rPr lang="en-GB" dirty="0">
                <a:solidFill>
                  <a:srgbClr val="0070C0"/>
                </a:solidFill>
              </a:rPr>
              <a:t>ESTYN / CIW</a:t>
            </a:r>
          </a:p>
          <a:p>
            <a:r>
              <a:rPr lang="en-GB" dirty="0">
                <a:solidFill>
                  <a:srgbClr val="0070C0"/>
                </a:solidFill>
              </a:rPr>
              <a:t>Poverty</a:t>
            </a:r>
          </a:p>
          <a:p>
            <a:r>
              <a:rPr lang="en-GB" dirty="0">
                <a:solidFill>
                  <a:srgbClr val="0070C0"/>
                </a:solidFill>
              </a:rPr>
              <a:t>Additional Learning Needs</a:t>
            </a:r>
          </a:p>
          <a:p>
            <a:r>
              <a:rPr lang="en-GB" dirty="0">
                <a:solidFill>
                  <a:srgbClr val="0070C0"/>
                </a:solidFill>
              </a:rPr>
              <a:t>Inclusion and Sustainability</a:t>
            </a:r>
          </a:p>
          <a:p>
            <a:r>
              <a:rPr lang="en-GB" dirty="0">
                <a:solidFill>
                  <a:srgbClr val="0070C0"/>
                </a:solidFill>
              </a:rPr>
              <a:t>Economics </a:t>
            </a:r>
          </a:p>
          <a:p>
            <a:r>
              <a:rPr lang="en-GB" dirty="0">
                <a:solidFill>
                  <a:srgbClr val="0070C0"/>
                </a:solidFill>
              </a:rPr>
              <a:t>International</a:t>
            </a:r>
          </a:p>
          <a:p>
            <a:endParaRPr lang="en-GB" dirty="0">
              <a:solidFill>
                <a:srgbClr val="0070C0"/>
              </a:solidFill>
            </a:endParaRPr>
          </a:p>
          <a:p>
            <a:endParaRPr lang="en-GB" dirty="0">
              <a:solidFill>
                <a:srgbClr val="0070C0"/>
              </a:solidFill>
            </a:endParaRPr>
          </a:p>
        </p:txBody>
      </p:sp>
    </p:spTree>
    <p:extLst>
      <p:ext uri="{BB962C8B-B14F-4D97-AF65-F5344CB8AC3E}">
        <p14:creationId xmlns:p14="http://schemas.microsoft.com/office/powerpoint/2010/main" val="15247818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D965FAE-CF84-A8DD-2D47-764E24F114F7}"/>
              </a:ext>
            </a:extLst>
          </p:cNvPr>
          <p:cNvSpPr>
            <a:spLocks noGrp="1"/>
          </p:cNvSpPr>
          <p:nvPr>
            <p:ph type="title"/>
          </p:nvPr>
        </p:nvSpPr>
        <p:spPr/>
        <p:txBody>
          <a:bodyPr/>
          <a:lstStyle/>
          <a:p>
            <a:r>
              <a:rPr lang="en-GB" dirty="0" err="1"/>
              <a:t>Themau</a:t>
            </a:r>
            <a:r>
              <a:rPr lang="en-GB" dirty="0"/>
              <a:t>                      </a:t>
            </a:r>
            <a:r>
              <a:rPr lang="en-GB" dirty="0">
                <a:solidFill>
                  <a:srgbClr val="0070C0"/>
                </a:solidFill>
              </a:rPr>
              <a:t>Themes</a:t>
            </a:r>
          </a:p>
        </p:txBody>
      </p:sp>
      <p:sp>
        <p:nvSpPr>
          <p:cNvPr id="5" name="Content Placeholder 4">
            <a:extLst>
              <a:ext uri="{FF2B5EF4-FFF2-40B4-BE49-F238E27FC236}">
                <a16:creationId xmlns:a16="http://schemas.microsoft.com/office/drawing/2014/main" id="{C5A7B3E8-AEB5-08E2-9336-D34D80DDDB98}"/>
              </a:ext>
            </a:extLst>
          </p:cNvPr>
          <p:cNvSpPr>
            <a:spLocks noGrp="1"/>
          </p:cNvSpPr>
          <p:nvPr>
            <p:ph sz="half" idx="1"/>
          </p:nvPr>
        </p:nvSpPr>
        <p:spPr/>
        <p:txBody>
          <a:bodyPr/>
          <a:lstStyle/>
          <a:p>
            <a:r>
              <a:rPr lang="en-GB" dirty="0"/>
              <a:t>Y </a:t>
            </a:r>
            <a:r>
              <a:rPr lang="en-GB" dirty="0" err="1"/>
              <a:t>plentyn</a:t>
            </a:r>
            <a:r>
              <a:rPr lang="en-GB" dirty="0"/>
              <a:t> </a:t>
            </a:r>
            <a:r>
              <a:rPr lang="cy-GB" dirty="0"/>
              <a:t>cymwys</a:t>
            </a:r>
          </a:p>
          <a:p>
            <a:r>
              <a:rPr lang="en-GB" dirty="0" err="1"/>
              <a:t>Datblygiadol</a:t>
            </a:r>
            <a:r>
              <a:rPr lang="en-GB" dirty="0"/>
              <a:t> addas</a:t>
            </a:r>
          </a:p>
          <a:p>
            <a:r>
              <a:rPr lang="en-GB" dirty="0" err="1"/>
              <a:t>Llais</a:t>
            </a:r>
            <a:r>
              <a:rPr lang="en-GB" dirty="0"/>
              <a:t> y </a:t>
            </a:r>
            <a:r>
              <a:rPr lang="en-GB" dirty="0" err="1"/>
              <a:t>plentyn</a:t>
            </a:r>
            <a:endParaRPr lang="en-GB" dirty="0"/>
          </a:p>
          <a:p>
            <a:r>
              <a:rPr lang="en-GB" dirty="0" err="1"/>
              <a:t>Chwarae</a:t>
            </a:r>
            <a:endParaRPr lang="en-GB" dirty="0"/>
          </a:p>
          <a:p>
            <a:r>
              <a:rPr lang="en-GB" dirty="0" err="1"/>
              <a:t>Parchu</a:t>
            </a:r>
            <a:r>
              <a:rPr lang="en-GB" dirty="0"/>
              <a:t> </a:t>
            </a:r>
            <a:r>
              <a:rPr lang="en-GB" dirty="0" err="1"/>
              <a:t>plentyndod</a:t>
            </a:r>
            <a:r>
              <a:rPr lang="en-GB" dirty="0"/>
              <a:t> ‘bod </a:t>
            </a:r>
            <a:r>
              <a:rPr lang="en-GB" dirty="0" err="1"/>
              <a:t>yn</a:t>
            </a:r>
            <a:r>
              <a:rPr lang="en-GB" dirty="0"/>
              <a:t>’ dim ‘</a:t>
            </a:r>
            <a:r>
              <a:rPr lang="en-GB" dirty="0" err="1"/>
              <a:t>dod</a:t>
            </a:r>
            <a:r>
              <a:rPr lang="en-GB" dirty="0"/>
              <a:t> </a:t>
            </a:r>
            <a:r>
              <a:rPr lang="en-GB" dirty="0" err="1"/>
              <a:t>yn</a:t>
            </a:r>
            <a:r>
              <a:rPr lang="en-GB"/>
              <a:t>’</a:t>
            </a:r>
          </a:p>
          <a:p>
            <a:endParaRPr lang="en-GB" dirty="0"/>
          </a:p>
          <a:p>
            <a:endParaRPr lang="en-GB" dirty="0"/>
          </a:p>
        </p:txBody>
      </p:sp>
      <p:sp>
        <p:nvSpPr>
          <p:cNvPr id="6" name="Content Placeholder 5">
            <a:extLst>
              <a:ext uri="{FF2B5EF4-FFF2-40B4-BE49-F238E27FC236}">
                <a16:creationId xmlns:a16="http://schemas.microsoft.com/office/drawing/2014/main" id="{04FF556A-33D6-74BD-798E-44A1862826D7}"/>
              </a:ext>
            </a:extLst>
          </p:cNvPr>
          <p:cNvSpPr>
            <a:spLocks noGrp="1"/>
          </p:cNvSpPr>
          <p:nvPr>
            <p:ph sz="half" idx="2"/>
          </p:nvPr>
        </p:nvSpPr>
        <p:spPr/>
        <p:txBody>
          <a:bodyPr/>
          <a:lstStyle/>
          <a:p>
            <a:r>
              <a:rPr lang="en-GB" dirty="0">
                <a:solidFill>
                  <a:srgbClr val="0070C0"/>
                </a:solidFill>
              </a:rPr>
              <a:t>Competent child</a:t>
            </a:r>
          </a:p>
          <a:p>
            <a:r>
              <a:rPr lang="en-GB" dirty="0">
                <a:solidFill>
                  <a:srgbClr val="0070C0"/>
                </a:solidFill>
              </a:rPr>
              <a:t>Developmentally appropriate </a:t>
            </a:r>
          </a:p>
          <a:p>
            <a:r>
              <a:rPr lang="en-GB" dirty="0">
                <a:solidFill>
                  <a:srgbClr val="0070C0"/>
                </a:solidFill>
              </a:rPr>
              <a:t>Child’s voice </a:t>
            </a:r>
          </a:p>
          <a:p>
            <a:r>
              <a:rPr lang="en-GB" dirty="0">
                <a:solidFill>
                  <a:srgbClr val="0070C0"/>
                </a:solidFill>
              </a:rPr>
              <a:t>Play</a:t>
            </a:r>
          </a:p>
          <a:p>
            <a:r>
              <a:rPr lang="en-GB" dirty="0">
                <a:solidFill>
                  <a:srgbClr val="0070C0"/>
                </a:solidFill>
              </a:rPr>
              <a:t>Respecting childhood – being not becoming</a:t>
            </a:r>
          </a:p>
          <a:p>
            <a:endParaRPr lang="en-GB" dirty="0">
              <a:solidFill>
                <a:srgbClr val="0070C0"/>
              </a:solidFill>
            </a:endParaRPr>
          </a:p>
          <a:p>
            <a:pPr marL="0" indent="0">
              <a:buNone/>
            </a:pPr>
            <a:endParaRPr lang="en-GB" dirty="0"/>
          </a:p>
          <a:p>
            <a:endParaRPr lang="en-GB" dirty="0"/>
          </a:p>
        </p:txBody>
      </p:sp>
    </p:spTree>
    <p:extLst>
      <p:ext uri="{BB962C8B-B14F-4D97-AF65-F5344CB8AC3E}">
        <p14:creationId xmlns:p14="http://schemas.microsoft.com/office/powerpoint/2010/main" val="18034918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3219D-5A28-CFBF-DDEF-82A3EAD905A7}"/>
              </a:ext>
            </a:extLst>
          </p:cNvPr>
          <p:cNvSpPr>
            <a:spLocks noGrp="1"/>
          </p:cNvSpPr>
          <p:nvPr>
            <p:ph type="title"/>
          </p:nvPr>
        </p:nvSpPr>
        <p:spPr/>
        <p:txBody>
          <a:bodyPr/>
          <a:lstStyle/>
          <a:p>
            <a:r>
              <a:rPr lang="en-GB" dirty="0" err="1"/>
              <a:t>Cyfleoedd</a:t>
            </a:r>
            <a:r>
              <a:rPr lang="en-GB" dirty="0"/>
              <a:t> / </a:t>
            </a:r>
            <a:r>
              <a:rPr lang="en-GB" dirty="0" err="1"/>
              <a:t>Heriau</a:t>
            </a:r>
            <a:r>
              <a:rPr lang="en-GB" dirty="0"/>
              <a:t>?</a:t>
            </a:r>
            <a:br>
              <a:rPr lang="en-GB" dirty="0"/>
            </a:br>
            <a:r>
              <a:rPr lang="en-GB" dirty="0">
                <a:solidFill>
                  <a:srgbClr val="0070C0"/>
                </a:solidFill>
              </a:rPr>
              <a:t>Opportunities / Challenges?</a:t>
            </a:r>
          </a:p>
        </p:txBody>
      </p:sp>
      <p:sp>
        <p:nvSpPr>
          <p:cNvPr id="3" name="Content Placeholder 2">
            <a:extLst>
              <a:ext uri="{FF2B5EF4-FFF2-40B4-BE49-F238E27FC236}">
                <a16:creationId xmlns:a16="http://schemas.microsoft.com/office/drawing/2014/main" id="{C2F82CED-50C5-80C9-A7D5-5827569E26D7}"/>
              </a:ext>
            </a:extLst>
          </p:cNvPr>
          <p:cNvSpPr>
            <a:spLocks noGrp="1"/>
          </p:cNvSpPr>
          <p:nvPr>
            <p:ph sz="half" idx="1"/>
          </p:nvPr>
        </p:nvSpPr>
        <p:spPr/>
        <p:txBody>
          <a:bodyPr/>
          <a:lstStyle/>
          <a:p>
            <a:r>
              <a:rPr lang="en-GB" dirty="0" err="1"/>
              <a:t>Oedolion</a:t>
            </a:r>
            <a:endParaRPr lang="en-GB" dirty="0"/>
          </a:p>
          <a:p>
            <a:r>
              <a:rPr lang="en-GB" dirty="0" err="1"/>
              <a:t>Amser</a:t>
            </a:r>
            <a:endParaRPr lang="en-GB" dirty="0"/>
          </a:p>
          <a:p>
            <a:r>
              <a:rPr lang="en-GB" dirty="0" err="1"/>
              <a:t>Adnoddau</a:t>
            </a:r>
            <a:endParaRPr lang="en-GB" dirty="0"/>
          </a:p>
          <a:p>
            <a:r>
              <a:rPr lang="en-GB" dirty="0"/>
              <a:t>Arian</a:t>
            </a:r>
          </a:p>
          <a:p>
            <a:r>
              <a:rPr lang="en-GB" dirty="0" err="1"/>
              <a:t>Dealltwriaeth</a:t>
            </a:r>
            <a:r>
              <a:rPr lang="en-GB" dirty="0"/>
              <a:t> a </a:t>
            </a:r>
            <a:r>
              <a:rPr lang="en-GB" dirty="0" err="1"/>
              <a:t>gwybodaeth</a:t>
            </a:r>
            <a:endParaRPr lang="en-GB" dirty="0"/>
          </a:p>
          <a:p>
            <a:r>
              <a:rPr lang="en-GB" dirty="0"/>
              <a:t>Ethos, </a:t>
            </a:r>
            <a:r>
              <a:rPr lang="en-GB" dirty="0" err="1"/>
              <a:t>damcaniaeth</a:t>
            </a:r>
            <a:r>
              <a:rPr lang="en-GB" dirty="0"/>
              <a:t> ac </a:t>
            </a:r>
            <a:r>
              <a:rPr lang="en-GB" dirty="0" err="1"/>
              <a:t>athroniaeth</a:t>
            </a:r>
            <a:r>
              <a:rPr lang="en-GB" dirty="0"/>
              <a:t> </a:t>
            </a:r>
          </a:p>
          <a:p>
            <a:endParaRPr lang="en-GB" dirty="0"/>
          </a:p>
        </p:txBody>
      </p:sp>
      <p:sp>
        <p:nvSpPr>
          <p:cNvPr id="4" name="Content Placeholder 3">
            <a:extLst>
              <a:ext uri="{FF2B5EF4-FFF2-40B4-BE49-F238E27FC236}">
                <a16:creationId xmlns:a16="http://schemas.microsoft.com/office/drawing/2014/main" id="{54FE33AC-4251-4474-9EBF-87824F8CA05B}"/>
              </a:ext>
            </a:extLst>
          </p:cNvPr>
          <p:cNvSpPr>
            <a:spLocks noGrp="1"/>
          </p:cNvSpPr>
          <p:nvPr>
            <p:ph sz="half" idx="2"/>
          </p:nvPr>
        </p:nvSpPr>
        <p:spPr/>
        <p:txBody>
          <a:bodyPr/>
          <a:lstStyle/>
          <a:p>
            <a:r>
              <a:rPr lang="en-GB" dirty="0">
                <a:solidFill>
                  <a:srgbClr val="0070C0"/>
                </a:solidFill>
              </a:rPr>
              <a:t>Adults</a:t>
            </a:r>
          </a:p>
          <a:p>
            <a:r>
              <a:rPr lang="en-GB" dirty="0">
                <a:solidFill>
                  <a:srgbClr val="0070C0"/>
                </a:solidFill>
              </a:rPr>
              <a:t>Time</a:t>
            </a:r>
          </a:p>
          <a:p>
            <a:r>
              <a:rPr lang="en-GB" dirty="0">
                <a:solidFill>
                  <a:srgbClr val="0070C0"/>
                </a:solidFill>
              </a:rPr>
              <a:t>Resources</a:t>
            </a:r>
          </a:p>
          <a:p>
            <a:r>
              <a:rPr lang="en-GB" dirty="0">
                <a:solidFill>
                  <a:srgbClr val="0070C0"/>
                </a:solidFill>
              </a:rPr>
              <a:t>Funding</a:t>
            </a:r>
          </a:p>
          <a:p>
            <a:r>
              <a:rPr lang="en-GB" dirty="0">
                <a:solidFill>
                  <a:srgbClr val="0070C0"/>
                </a:solidFill>
              </a:rPr>
              <a:t>Understanding and knowledge</a:t>
            </a:r>
          </a:p>
          <a:p>
            <a:r>
              <a:rPr lang="en-GB" dirty="0">
                <a:solidFill>
                  <a:srgbClr val="0070C0"/>
                </a:solidFill>
              </a:rPr>
              <a:t>Ethos, theory and philosophy</a:t>
            </a:r>
          </a:p>
        </p:txBody>
      </p:sp>
    </p:spTree>
    <p:extLst>
      <p:ext uri="{BB962C8B-B14F-4D97-AF65-F5344CB8AC3E}">
        <p14:creationId xmlns:p14="http://schemas.microsoft.com/office/powerpoint/2010/main" val="29249369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ABB29-670C-6DB2-09DD-6CF5A59CC62C}"/>
              </a:ext>
            </a:extLst>
          </p:cNvPr>
          <p:cNvSpPr>
            <a:spLocks noGrp="1"/>
          </p:cNvSpPr>
          <p:nvPr>
            <p:ph type="title"/>
          </p:nvPr>
        </p:nvSpPr>
        <p:spPr>
          <a:xfrm>
            <a:off x="494270" y="255373"/>
            <a:ext cx="10859530" cy="733168"/>
          </a:xfrm>
        </p:spPr>
        <p:txBody>
          <a:bodyPr>
            <a:normAutofit fontScale="90000"/>
          </a:bodyPr>
          <a:lstStyle/>
          <a:p>
            <a:r>
              <a:rPr lang="en-GB" dirty="0" err="1"/>
              <a:t>Cyfeirnodi</a:t>
            </a:r>
            <a:r>
              <a:rPr lang="en-GB" dirty="0"/>
              <a:t> </a:t>
            </a:r>
            <a:br>
              <a:rPr lang="en-GB" dirty="0"/>
            </a:br>
            <a:r>
              <a:rPr lang="en-GB" dirty="0">
                <a:solidFill>
                  <a:srgbClr val="0070C0"/>
                </a:solidFill>
              </a:rPr>
              <a:t>References</a:t>
            </a:r>
          </a:p>
        </p:txBody>
      </p:sp>
      <p:sp>
        <p:nvSpPr>
          <p:cNvPr id="3" name="Content Placeholder 2">
            <a:extLst>
              <a:ext uri="{FF2B5EF4-FFF2-40B4-BE49-F238E27FC236}">
                <a16:creationId xmlns:a16="http://schemas.microsoft.com/office/drawing/2014/main" id="{B2FB96FC-0790-3C84-6C38-26806B8A808C}"/>
              </a:ext>
            </a:extLst>
          </p:cNvPr>
          <p:cNvSpPr>
            <a:spLocks noGrp="1"/>
          </p:cNvSpPr>
          <p:nvPr>
            <p:ph idx="1"/>
          </p:nvPr>
        </p:nvSpPr>
        <p:spPr>
          <a:xfrm>
            <a:off x="494270" y="1705231"/>
            <a:ext cx="10676238" cy="5696465"/>
          </a:xfrm>
        </p:spPr>
        <p:txBody>
          <a:bodyPr>
            <a:normAutofit/>
          </a:bodyPr>
          <a:lstStyle/>
          <a:p>
            <a:pPr marL="0" indent="0">
              <a:buNone/>
            </a:pPr>
            <a:r>
              <a:rPr lang="en-GB" sz="2600" dirty="0">
                <a:latin typeface="+mj-lt"/>
              </a:rPr>
              <a:t>Froebel Trust (2025</a:t>
            </a:r>
            <a:r>
              <a:rPr lang="en-GB" sz="2600" i="1" dirty="0">
                <a:latin typeface="+mj-lt"/>
              </a:rPr>
              <a:t>) About Us.  Available at: </a:t>
            </a:r>
            <a:r>
              <a:rPr lang="en-GB" sz="2600" dirty="0">
                <a:latin typeface="+mj-lt"/>
                <a:hlinkClick r:id="rId2"/>
              </a:rPr>
              <a:t>https://www.froebel.org.uk/about-us/froebelian-principles</a:t>
            </a:r>
            <a:r>
              <a:rPr lang="en-GB" sz="2600" dirty="0">
                <a:latin typeface="+mj-lt"/>
              </a:rPr>
              <a:t>. (Accessed: 10 January 2025). </a:t>
            </a:r>
          </a:p>
          <a:p>
            <a:pPr marL="0" indent="0">
              <a:buNone/>
            </a:pPr>
            <a:r>
              <a:rPr lang="en-GB" sz="2600" dirty="0">
                <a:latin typeface="+mj-lt"/>
              </a:rPr>
              <a:t>Hewett, V.M. (2001) Examining the Reggio Emilia Approach to Early Childhood Education </a:t>
            </a:r>
            <a:r>
              <a:rPr lang="en-GB" sz="2600" i="1" dirty="0">
                <a:latin typeface="+mj-lt"/>
              </a:rPr>
              <a:t>Early Childhood Education Journal</a:t>
            </a:r>
            <a:r>
              <a:rPr lang="en-GB" sz="2600" dirty="0">
                <a:latin typeface="+mj-lt"/>
              </a:rPr>
              <a:t>, Vol. 29, No. 2.</a:t>
            </a:r>
          </a:p>
          <a:p>
            <a:pPr marL="0" indent="0">
              <a:buNone/>
            </a:pPr>
            <a:r>
              <a:rPr lang="en-GB" sz="2600" dirty="0"/>
              <a:t>Katz, L.G. (1996) Children as Learners: A Developmental Approach. </a:t>
            </a:r>
            <a:r>
              <a:rPr lang="en-GB" sz="2600" i="1" dirty="0"/>
              <a:t>Keynote Address presented at the Conference on Collaborative Teaching and Learning in the Early Years Curriculum </a:t>
            </a:r>
            <a:r>
              <a:rPr lang="en-GB" sz="2600" dirty="0"/>
              <a:t>(11th, Melbourne, Victoria, Australia, July 11-13, 1996).</a:t>
            </a:r>
            <a:endParaRPr lang="en-GB" sz="2600" dirty="0">
              <a:latin typeface="+mj-lt"/>
            </a:endParaRPr>
          </a:p>
          <a:p>
            <a:pPr marL="0" indent="0">
              <a:buNone/>
            </a:pPr>
            <a:endParaRPr lang="en-GB" dirty="0"/>
          </a:p>
          <a:p>
            <a:endParaRPr lang="en-GB" dirty="0"/>
          </a:p>
        </p:txBody>
      </p:sp>
    </p:spTree>
    <p:extLst>
      <p:ext uri="{BB962C8B-B14F-4D97-AF65-F5344CB8AC3E}">
        <p14:creationId xmlns:p14="http://schemas.microsoft.com/office/powerpoint/2010/main" val="16625584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96914F-E745-DF60-1600-EC006BADBA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136833-71F8-91F3-3BCE-3C567E47E8AA}"/>
              </a:ext>
            </a:extLst>
          </p:cNvPr>
          <p:cNvSpPr>
            <a:spLocks noGrp="1"/>
          </p:cNvSpPr>
          <p:nvPr>
            <p:ph type="title"/>
          </p:nvPr>
        </p:nvSpPr>
        <p:spPr>
          <a:xfrm>
            <a:off x="411892" y="1"/>
            <a:ext cx="10941908" cy="988540"/>
          </a:xfrm>
        </p:spPr>
        <p:txBody>
          <a:bodyPr>
            <a:normAutofit fontScale="90000"/>
          </a:bodyPr>
          <a:lstStyle/>
          <a:p>
            <a:r>
              <a:rPr lang="en-GB" dirty="0" err="1"/>
              <a:t>Cyfeirnodi</a:t>
            </a:r>
            <a:r>
              <a:rPr lang="en-GB" dirty="0"/>
              <a:t> </a:t>
            </a:r>
            <a:br>
              <a:rPr lang="en-GB" dirty="0"/>
            </a:br>
            <a:r>
              <a:rPr lang="en-GB" dirty="0">
                <a:solidFill>
                  <a:srgbClr val="0070C0"/>
                </a:solidFill>
              </a:rPr>
              <a:t>References</a:t>
            </a:r>
          </a:p>
        </p:txBody>
      </p:sp>
      <p:sp>
        <p:nvSpPr>
          <p:cNvPr id="3" name="Content Placeholder 2">
            <a:extLst>
              <a:ext uri="{FF2B5EF4-FFF2-40B4-BE49-F238E27FC236}">
                <a16:creationId xmlns:a16="http://schemas.microsoft.com/office/drawing/2014/main" id="{AFA3F38E-6C52-3799-EEC7-75EE74D43F17}"/>
              </a:ext>
            </a:extLst>
          </p:cNvPr>
          <p:cNvSpPr>
            <a:spLocks noGrp="1"/>
          </p:cNvSpPr>
          <p:nvPr>
            <p:ph idx="1"/>
          </p:nvPr>
        </p:nvSpPr>
        <p:spPr>
          <a:xfrm>
            <a:off x="411892" y="1120346"/>
            <a:ext cx="10758616" cy="5056618"/>
          </a:xfrm>
        </p:spPr>
        <p:txBody>
          <a:bodyPr>
            <a:normAutofit/>
          </a:bodyPr>
          <a:lstStyle/>
          <a:p>
            <a:pPr marL="0" indent="0">
              <a:buNone/>
            </a:pPr>
            <a:r>
              <a:rPr lang="en-GB" sz="2600" dirty="0">
                <a:latin typeface="+mj-lt"/>
              </a:rPr>
              <a:t>Piaget, J.(1973). </a:t>
            </a:r>
            <a:r>
              <a:rPr lang="en-GB" sz="2600" i="1" dirty="0">
                <a:latin typeface="+mj-lt"/>
              </a:rPr>
              <a:t>To understand is to invent: the future of education</a:t>
            </a:r>
            <a:r>
              <a:rPr lang="en-GB" sz="2600" dirty="0">
                <a:latin typeface="+mj-lt"/>
              </a:rPr>
              <a:t>. New York: Penguin Books. </a:t>
            </a:r>
          </a:p>
          <a:p>
            <a:pPr marL="0" indent="0">
              <a:buNone/>
            </a:pPr>
            <a:r>
              <a:rPr lang="en-GB" sz="2600" dirty="0">
                <a:latin typeface="+mj-lt"/>
              </a:rPr>
              <a:t>Piaget, J. (1976). </a:t>
            </a:r>
            <a:r>
              <a:rPr lang="en-GB" sz="2600" i="1" dirty="0">
                <a:latin typeface="+mj-lt"/>
              </a:rPr>
              <a:t>The grasp of consciousness: action and concept in the young child</a:t>
            </a:r>
            <a:r>
              <a:rPr lang="en-GB" sz="2600" dirty="0">
                <a:latin typeface="+mj-lt"/>
              </a:rPr>
              <a:t>. (Trans by S. Wedgwood). Harvard: Harvard U Press.</a:t>
            </a:r>
          </a:p>
          <a:p>
            <a:pPr marL="0" indent="0">
              <a:buNone/>
            </a:pPr>
            <a:r>
              <a:rPr lang="en-GB" sz="2600" b="0" i="0" dirty="0">
                <a:solidFill>
                  <a:srgbClr val="222222"/>
                </a:solidFill>
                <a:effectLst/>
                <a:latin typeface="+mj-lt"/>
              </a:rPr>
              <a:t>Saracho, O.N. Theories of Child Development and Their Impact on Early Childhood Education and Care. </a:t>
            </a:r>
            <a:r>
              <a:rPr lang="en-GB" sz="2600" b="0" i="1" dirty="0">
                <a:solidFill>
                  <a:srgbClr val="222222"/>
                </a:solidFill>
                <a:effectLst/>
                <a:latin typeface="+mj-lt"/>
              </a:rPr>
              <a:t>Early Childhood </a:t>
            </a:r>
            <a:r>
              <a:rPr lang="en-GB" sz="2600" b="0" i="1" dirty="0" err="1">
                <a:solidFill>
                  <a:srgbClr val="222222"/>
                </a:solidFill>
                <a:effectLst/>
                <a:latin typeface="+mj-lt"/>
              </a:rPr>
              <a:t>Educ</a:t>
            </a:r>
            <a:r>
              <a:rPr lang="en-GB" sz="2600" b="0" i="1" dirty="0">
                <a:solidFill>
                  <a:srgbClr val="222222"/>
                </a:solidFill>
                <a:effectLst/>
                <a:latin typeface="+mj-lt"/>
              </a:rPr>
              <a:t> J</a:t>
            </a:r>
            <a:r>
              <a:rPr lang="en-GB" sz="2600" b="0" i="0" dirty="0">
                <a:solidFill>
                  <a:srgbClr val="222222"/>
                </a:solidFill>
                <a:effectLst/>
                <a:latin typeface="+mj-lt"/>
              </a:rPr>
              <a:t> </a:t>
            </a:r>
            <a:r>
              <a:rPr lang="en-GB" sz="2600" b="1" i="0" dirty="0">
                <a:solidFill>
                  <a:srgbClr val="222222"/>
                </a:solidFill>
                <a:effectLst/>
                <a:latin typeface="+mj-lt"/>
              </a:rPr>
              <a:t>51</a:t>
            </a:r>
            <a:r>
              <a:rPr lang="en-GB" sz="2600" b="0" i="0" dirty="0">
                <a:solidFill>
                  <a:srgbClr val="222222"/>
                </a:solidFill>
                <a:effectLst/>
                <a:latin typeface="+mj-lt"/>
              </a:rPr>
              <a:t>, 15–30 (2023). https://doi.org/10.1007/s10643-021-01271-5</a:t>
            </a:r>
            <a:endParaRPr lang="en-GB" sz="2600" dirty="0">
              <a:latin typeface="+mj-lt"/>
            </a:endParaRPr>
          </a:p>
          <a:p>
            <a:pPr marL="0" indent="0">
              <a:buNone/>
            </a:pPr>
            <a:r>
              <a:rPr lang="en-GB" sz="2600" dirty="0">
                <a:latin typeface="+mj-lt"/>
              </a:rPr>
              <a:t>Vygotsky, L. S. (1978). </a:t>
            </a:r>
            <a:r>
              <a:rPr lang="en-GB" sz="2600" i="1" dirty="0">
                <a:latin typeface="+mj-lt"/>
              </a:rPr>
              <a:t>Mind in society: the development of higher psychological processes</a:t>
            </a:r>
            <a:r>
              <a:rPr lang="en-GB" sz="2600" dirty="0">
                <a:latin typeface="+mj-lt"/>
              </a:rPr>
              <a:t>. Massachusetts: Harvard University Press.</a:t>
            </a:r>
          </a:p>
          <a:p>
            <a:pPr marL="0" indent="0">
              <a:buNone/>
            </a:pPr>
            <a:r>
              <a:rPr lang="en-GB" sz="2600" dirty="0">
                <a:latin typeface="+mj-lt"/>
              </a:rPr>
              <a:t>Welsh Government (2024) </a:t>
            </a:r>
            <a:r>
              <a:rPr lang="en-GB" sz="2400" i="1" dirty="0"/>
              <a:t>A curriculum for funded non-maintained nursery settings. </a:t>
            </a:r>
            <a:r>
              <a:rPr lang="en-GB" sz="2400" dirty="0"/>
              <a:t>Cardiff: Crown Copyright.</a:t>
            </a:r>
            <a:endParaRPr lang="en-GB" sz="2400" dirty="0">
              <a:latin typeface="+mj-lt"/>
            </a:endParaRPr>
          </a:p>
          <a:p>
            <a:pPr marL="0" indent="0">
              <a:buNone/>
            </a:pPr>
            <a:endParaRPr lang="en-GB" sz="2400" i="1" dirty="0"/>
          </a:p>
          <a:p>
            <a:endParaRPr lang="en-GB" dirty="0"/>
          </a:p>
        </p:txBody>
      </p:sp>
    </p:spTree>
    <p:extLst>
      <p:ext uri="{BB962C8B-B14F-4D97-AF65-F5344CB8AC3E}">
        <p14:creationId xmlns:p14="http://schemas.microsoft.com/office/powerpoint/2010/main" val="3127050866"/>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E678F450-47C8-40CF-8B41-293B8E2D006B}"/>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61DB5F1D-2D6E-403C-928C-1D00115A7471}"/>
    </a:ext>
  </a:extLst>
</a:theme>
</file>

<file path=ppt/theme/theme3.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702</TotalTime>
  <Words>2026</Words>
  <Application>Microsoft Office PowerPoint</Application>
  <PresentationFormat>Widescreen</PresentationFormat>
  <Paragraphs>243</Paragraphs>
  <Slides>32</Slides>
  <Notes>1</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32</vt:i4>
      </vt:variant>
    </vt:vector>
  </HeadingPairs>
  <TitlesOfParts>
    <vt:vector size="42" baseType="lpstr">
      <vt:lpstr>Aptos</vt:lpstr>
      <vt:lpstr>Arial</vt:lpstr>
      <vt:lpstr>Calibri</vt:lpstr>
      <vt:lpstr>Calibri Light</vt:lpstr>
      <vt:lpstr>Merriweather</vt:lpstr>
      <vt:lpstr>Roboto</vt:lpstr>
      <vt:lpstr>Tenorite</vt:lpstr>
      <vt:lpstr>UWTSD Holding Page</vt:lpstr>
      <vt:lpstr>UWTSD Text 2</vt:lpstr>
      <vt:lpstr>Office Theme</vt:lpstr>
      <vt:lpstr>PowerPoint Presentation</vt:lpstr>
      <vt:lpstr>PowerPoint Presentation</vt:lpstr>
      <vt:lpstr>Deilliannau Dysgu</vt:lpstr>
      <vt:lpstr>Learning Outcomes </vt:lpstr>
      <vt:lpstr>Cwestiynau  Questions</vt:lpstr>
      <vt:lpstr>Clip Fidio- Fy ngolwg i o’r byd Video Clip- My world view </vt:lpstr>
      <vt:lpstr>        Athro / Professor Tina Bruce  12 nodwedd chwarae 12 features of play </vt:lpstr>
      <vt:lpstr>PowerPoint Presentation</vt:lpstr>
      <vt:lpstr>Cymharu Damcaniaethau Dysgu Blynyddoedd Cynnar Comparison of Learning Theories in Early Childhood Education </vt:lpstr>
      <vt:lpstr>(Piaget, 1973, 1976)</vt:lpstr>
      <vt:lpstr>Sgema                            Schemas</vt:lpstr>
      <vt:lpstr>Vygotsky, 1978</vt:lpstr>
      <vt:lpstr>Parth datblygiad procsimal Zone of proximal development</vt:lpstr>
      <vt:lpstr>Lillian Katz,  1993, p. 142-144 ED399066.pdf</vt:lpstr>
      <vt:lpstr>Cyflwyniad                      Presentation</vt:lpstr>
      <vt:lpstr>Froebel, 1885, p.279</vt:lpstr>
      <vt:lpstr>Dull Reggio Emilia (Hewett, 2001) Reggio Emilia Approach </vt:lpstr>
      <vt:lpstr>Dull Reggio Emilia  (Hewett, 2001) Reggio Emilia Approach</vt:lpstr>
      <vt:lpstr>Ymddygiadaeth                 Behaviourism Dysgu ar sail profiad         Operant conditioning </vt:lpstr>
      <vt:lpstr>Ymddygiadaeth              Behaviourism</vt:lpstr>
      <vt:lpstr>Cwricwlwm                  Curriculum </vt:lpstr>
      <vt:lpstr>4 pwrpas                     4 purposes</vt:lpstr>
      <vt:lpstr>Cyfannol                             Holistic</vt:lpstr>
      <vt:lpstr>Galluogwyr                 Enablers</vt:lpstr>
      <vt:lpstr>Arsylwi                       Observation                       </vt:lpstr>
      <vt:lpstr>Arsylwi                       Observation</vt:lpstr>
      <vt:lpstr>Asesu Plant                 Assessing children</vt:lpstr>
      <vt:lpstr>Polisi ?                        Policy?</vt:lpstr>
      <vt:lpstr>Themau                      Themes</vt:lpstr>
      <vt:lpstr>Cyfleoedd / Heriau? Opportunities / Challenges?</vt:lpstr>
      <vt:lpstr>Cyfeirnodi  References</vt:lpstr>
      <vt:lpstr>Cyfeirnodi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Glenda Tinney</dc:creator>
  <cp:lastModifiedBy>Glenda Tinney</cp:lastModifiedBy>
  <cp:revision>1</cp:revision>
  <dcterms:created xsi:type="dcterms:W3CDTF">2025-02-14T12:25:00Z</dcterms:created>
  <dcterms:modified xsi:type="dcterms:W3CDTF">2025-02-15T00:07:41Z</dcterms:modified>
</cp:coreProperties>
</file>