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902B77-2C75-4316-BD02-F3E53E5B409D}" v="42" dt="2026-10-22T17:26:16.8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59" autoAdjust="0"/>
    <p:restoredTop sz="94660"/>
  </p:normalViewPr>
  <p:slideViewPr>
    <p:cSldViewPr snapToGrid="0">
      <p:cViewPr>
        <p:scale>
          <a:sx n="50" d="100"/>
          <a:sy n="50" d="100"/>
        </p:scale>
        <p:origin x="9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wen shaw" userId="06195e33067254a1" providerId="LiveId" clId="{C74A50E0-CCE4-43C2-A7A1-CDAB9D2242C7}"/>
    <pc:docChg chg="undo custSel addSld modSld">
      <pc:chgData name="tanwen shaw" userId="06195e33067254a1" providerId="LiveId" clId="{C74A50E0-CCE4-43C2-A7A1-CDAB9D2242C7}" dt="2026-10-22T17:33:33.524" v="2948" actId="20577"/>
      <pc:docMkLst>
        <pc:docMk/>
      </pc:docMkLst>
      <pc:sldChg chg="addSp delSp modSp mod setBg">
        <pc:chgData name="tanwen shaw" userId="06195e33067254a1" providerId="LiveId" clId="{C74A50E0-CCE4-43C2-A7A1-CDAB9D2242C7}" dt="2026-10-22T16:36:17.747" v="1316" actId="22"/>
        <pc:sldMkLst>
          <pc:docMk/>
          <pc:sldMk cId="262503105" sldId="256"/>
        </pc:sldMkLst>
        <pc:spChg chg="add mod">
          <ac:chgData name="tanwen shaw" userId="06195e33067254a1" providerId="LiveId" clId="{C74A50E0-CCE4-43C2-A7A1-CDAB9D2242C7}" dt="2026-10-22T15:49:11.442" v="643" actId="2711"/>
          <ac:spMkLst>
            <pc:docMk/>
            <pc:sldMk cId="262503105" sldId="256"/>
            <ac:spMk id="3" creationId="{4A207AB5-599C-61AD-DCCF-FBB00A5A2FF4}"/>
          </ac:spMkLst>
        </pc:spChg>
        <pc:spChg chg="mod">
          <ac:chgData name="tanwen shaw" userId="06195e33067254a1" providerId="LiveId" clId="{C74A50E0-CCE4-43C2-A7A1-CDAB9D2242C7}" dt="2026-10-22T15:48:55.042" v="640" actId="2711"/>
          <ac:spMkLst>
            <pc:docMk/>
            <pc:sldMk cId="262503105" sldId="256"/>
            <ac:spMk id="8" creationId="{622BF85C-4622-E5E2-7907-0C3852C6DD92}"/>
          </ac:spMkLst>
        </pc:spChg>
        <pc:spChg chg="mod">
          <ac:chgData name="tanwen shaw" userId="06195e33067254a1" providerId="LiveId" clId="{C74A50E0-CCE4-43C2-A7A1-CDAB9D2242C7}" dt="2026-10-22T15:49:16.440" v="644" actId="1076"/>
          <ac:spMkLst>
            <pc:docMk/>
            <pc:sldMk cId="262503105" sldId="256"/>
            <ac:spMk id="9" creationId="{5BBE0999-3C2F-849D-5E78-2372F97186F3}"/>
          </ac:spMkLst>
        </pc:spChg>
        <pc:spChg chg="mod">
          <ac:chgData name="tanwen shaw" userId="06195e33067254a1" providerId="LiveId" clId="{C74A50E0-CCE4-43C2-A7A1-CDAB9D2242C7}" dt="2026-10-22T15:49:00.518" v="641" actId="2711"/>
          <ac:spMkLst>
            <pc:docMk/>
            <pc:sldMk cId="262503105" sldId="256"/>
            <ac:spMk id="12" creationId="{B22386B1-921C-8250-A35A-793A5085B9FC}"/>
          </ac:spMkLst>
        </pc:spChg>
        <pc:spChg chg="add mod">
          <ac:chgData name="tanwen shaw" userId="06195e33067254a1" providerId="LiveId" clId="{C74A50E0-CCE4-43C2-A7A1-CDAB9D2242C7}" dt="2026-10-22T15:49:06.351" v="642" actId="2711"/>
          <ac:spMkLst>
            <pc:docMk/>
            <pc:sldMk cId="262503105" sldId="256"/>
            <ac:spMk id="17" creationId="{0DEDD1FC-4D2E-89EA-7486-A0DD1F0A93DD}"/>
          </ac:spMkLst>
        </pc:spChg>
        <pc:picChg chg="add mod modCrop">
          <ac:chgData name="tanwen shaw" userId="06195e33067254a1" providerId="LiveId" clId="{C74A50E0-CCE4-43C2-A7A1-CDAB9D2242C7}" dt="2026-10-13T13:40:29.282" v="26" actId="1076"/>
          <ac:picMkLst>
            <pc:docMk/>
            <pc:sldMk cId="262503105" sldId="256"/>
            <ac:picMk id="2" creationId="{5D4CC205-FC2C-131D-65A8-3EF4EE3917C5}"/>
          </ac:picMkLst>
        </pc:picChg>
        <pc:picChg chg="mod modCrop">
          <ac:chgData name="tanwen shaw" userId="06195e33067254a1" providerId="LiveId" clId="{C74A50E0-CCE4-43C2-A7A1-CDAB9D2242C7}" dt="2026-10-13T13:40:05.046" v="14" actId="1076"/>
          <ac:picMkLst>
            <pc:docMk/>
            <pc:sldMk cId="262503105" sldId="256"/>
            <ac:picMk id="5" creationId="{9EA35DDB-6AE8-69D5-BFD7-B7974FE4B2F6}"/>
          </ac:picMkLst>
        </pc:picChg>
        <pc:picChg chg="add del">
          <ac:chgData name="tanwen shaw" userId="06195e33067254a1" providerId="LiveId" clId="{C74A50E0-CCE4-43C2-A7A1-CDAB9D2242C7}" dt="2026-10-22T16:36:17.747" v="1316" actId="22"/>
          <ac:picMkLst>
            <pc:docMk/>
            <pc:sldMk cId="262503105" sldId="256"/>
            <ac:picMk id="6" creationId="{E67551FB-D8B2-B974-E982-7A068F360231}"/>
          </ac:picMkLst>
        </pc:picChg>
        <pc:picChg chg="mod">
          <ac:chgData name="tanwen shaw" userId="06195e33067254a1" providerId="LiveId" clId="{C74A50E0-CCE4-43C2-A7A1-CDAB9D2242C7}" dt="2026-10-13T13:40:32.628" v="27" actId="1076"/>
          <ac:picMkLst>
            <pc:docMk/>
            <pc:sldMk cId="262503105" sldId="256"/>
            <ac:picMk id="11" creationId="{EE0FE570-7105-BCAF-D74C-968015161A24}"/>
          </ac:picMkLst>
        </pc:picChg>
        <pc:picChg chg="mod">
          <ac:chgData name="tanwen shaw" userId="06195e33067254a1" providerId="LiveId" clId="{C74A50E0-CCE4-43C2-A7A1-CDAB9D2242C7}" dt="2026-10-13T13:40:35.052" v="28" actId="1076"/>
          <ac:picMkLst>
            <pc:docMk/>
            <pc:sldMk cId="262503105" sldId="256"/>
            <ac:picMk id="16" creationId="{96559CD9-3973-A9C1-A4AD-6B13C3F3318A}"/>
          </ac:picMkLst>
        </pc:picChg>
      </pc:sldChg>
      <pc:sldChg chg="addSp modSp mod setBg">
        <pc:chgData name="tanwen shaw" userId="06195e33067254a1" providerId="LiveId" clId="{C74A50E0-CCE4-43C2-A7A1-CDAB9D2242C7}" dt="2026-10-22T17:33:33.524" v="2948" actId="20577"/>
        <pc:sldMkLst>
          <pc:docMk/>
          <pc:sldMk cId="1838843589" sldId="257"/>
        </pc:sldMkLst>
        <pc:spChg chg="add mod">
          <ac:chgData name="tanwen shaw" userId="06195e33067254a1" providerId="LiveId" clId="{C74A50E0-CCE4-43C2-A7A1-CDAB9D2242C7}" dt="2026-10-22T17:33:33.524" v="2948" actId="20577"/>
          <ac:spMkLst>
            <pc:docMk/>
            <pc:sldMk cId="1838843589" sldId="257"/>
            <ac:spMk id="3" creationId="{0BFE2589-E7D7-58EF-AB77-D14BDDBA62EF}"/>
          </ac:spMkLst>
        </pc:spChg>
      </pc:sldChg>
      <pc:sldChg chg="addSp modSp new mod setBg">
        <pc:chgData name="tanwen shaw" userId="06195e33067254a1" providerId="LiveId" clId="{C74A50E0-CCE4-43C2-A7A1-CDAB9D2242C7}" dt="2026-10-22T17:13:19.742" v="1817" actId="14100"/>
        <pc:sldMkLst>
          <pc:docMk/>
          <pc:sldMk cId="331292674" sldId="258"/>
        </pc:sldMkLst>
        <pc:spChg chg="add mod">
          <ac:chgData name="tanwen shaw" userId="06195e33067254a1" providerId="LiveId" clId="{C74A50E0-CCE4-43C2-A7A1-CDAB9D2242C7}" dt="2026-10-22T17:13:19.742" v="1817" actId="14100"/>
          <ac:spMkLst>
            <pc:docMk/>
            <pc:sldMk cId="331292674" sldId="258"/>
            <ac:spMk id="2" creationId="{E1C51B2D-33FE-552B-1EC1-0BBAB317FB43}"/>
          </ac:spMkLst>
        </pc:spChg>
        <pc:picChg chg="add">
          <ac:chgData name="tanwen shaw" userId="06195e33067254a1" providerId="LiveId" clId="{C74A50E0-CCE4-43C2-A7A1-CDAB9D2242C7}" dt="2026-10-22T16:11:49.273" v="1271"/>
          <ac:picMkLst>
            <pc:docMk/>
            <pc:sldMk cId="331292674" sldId="258"/>
            <ac:picMk id="3" creationId="{EF67924C-72A6-E2D0-61BE-E001492EBCEE}"/>
          </ac:picMkLst>
        </pc:picChg>
      </pc:sldChg>
      <pc:sldChg chg="addSp delSp modSp new mod setBg">
        <pc:chgData name="tanwen shaw" userId="06195e33067254a1" providerId="LiveId" clId="{C74A50E0-CCE4-43C2-A7A1-CDAB9D2242C7}" dt="2026-10-22T17:15:17.796" v="1954" actId="20577"/>
        <pc:sldMkLst>
          <pc:docMk/>
          <pc:sldMk cId="645037984" sldId="259"/>
        </pc:sldMkLst>
        <pc:spChg chg="add mod">
          <ac:chgData name="tanwen shaw" userId="06195e33067254a1" providerId="LiveId" clId="{C74A50E0-CCE4-43C2-A7A1-CDAB9D2242C7}" dt="2026-10-22T15:50:25.101" v="658" actId="20577"/>
          <ac:spMkLst>
            <pc:docMk/>
            <pc:sldMk cId="645037984" sldId="259"/>
            <ac:spMk id="3" creationId="{792CE3FC-89DF-435C-E797-CD852D373A00}"/>
          </ac:spMkLst>
        </pc:spChg>
        <pc:spChg chg="add mod">
          <ac:chgData name="tanwen shaw" userId="06195e33067254a1" providerId="LiveId" clId="{C74A50E0-CCE4-43C2-A7A1-CDAB9D2242C7}" dt="2026-10-22T16:04:43.627" v="1015" actId="313"/>
          <ac:spMkLst>
            <pc:docMk/>
            <pc:sldMk cId="645037984" sldId="259"/>
            <ac:spMk id="7" creationId="{F7B5241A-73B4-4A24-57E7-F3DE0EAD4C1E}"/>
          </ac:spMkLst>
        </pc:spChg>
        <pc:spChg chg="add mod">
          <ac:chgData name="tanwen shaw" userId="06195e33067254a1" providerId="LiveId" clId="{C74A50E0-CCE4-43C2-A7A1-CDAB9D2242C7}" dt="2026-10-22T16:10:04.823" v="1252" actId="20577"/>
          <ac:spMkLst>
            <pc:docMk/>
            <pc:sldMk cId="645037984" sldId="259"/>
            <ac:spMk id="11" creationId="{15FFFE08-F700-6F18-0091-FCFFB16379F9}"/>
          </ac:spMkLst>
        </pc:spChg>
        <pc:spChg chg="add mod">
          <ac:chgData name="tanwen shaw" userId="06195e33067254a1" providerId="LiveId" clId="{C74A50E0-CCE4-43C2-A7A1-CDAB9D2242C7}" dt="2026-10-22T16:46:44.154" v="1563" actId="20577"/>
          <ac:spMkLst>
            <pc:docMk/>
            <pc:sldMk cId="645037984" sldId="259"/>
            <ac:spMk id="19" creationId="{D3536EE8-89C7-B55E-2875-31A2C6CD6B0D}"/>
          </ac:spMkLst>
        </pc:spChg>
        <pc:spChg chg="add del">
          <ac:chgData name="tanwen shaw" userId="06195e33067254a1" providerId="LiveId" clId="{C74A50E0-CCE4-43C2-A7A1-CDAB9D2242C7}" dt="2026-10-22T16:36:40.397" v="1320" actId="22"/>
          <ac:spMkLst>
            <pc:docMk/>
            <pc:sldMk cId="645037984" sldId="259"/>
            <ac:spMk id="21" creationId="{07A06AAA-B91E-BF02-28F3-08E0A73170A6}"/>
          </ac:spMkLst>
        </pc:spChg>
        <pc:spChg chg="add mod">
          <ac:chgData name="tanwen shaw" userId="06195e33067254a1" providerId="LiveId" clId="{C74A50E0-CCE4-43C2-A7A1-CDAB9D2242C7}" dt="2026-10-22T17:15:17.796" v="1954" actId="20577"/>
          <ac:spMkLst>
            <pc:docMk/>
            <pc:sldMk cId="645037984" sldId="259"/>
            <ac:spMk id="29" creationId="{8D9EE9FB-1132-AFB6-EADA-33A833F88794}"/>
          </ac:spMkLst>
        </pc:spChg>
        <pc:picChg chg="add del">
          <ac:chgData name="tanwen shaw" userId="06195e33067254a1" providerId="LiveId" clId="{C74A50E0-CCE4-43C2-A7A1-CDAB9D2242C7}" dt="2026-10-22T15:53:51.926" v="706" actId="478"/>
          <ac:picMkLst>
            <pc:docMk/>
            <pc:sldMk cId="645037984" sldId="259"/>
            <ac:picMk id="5" creationId="{712ED48E-E4C6-E6F6-E281-40046086A4BE}"/>
          </ac:picMkLst>
        </pc:picChg>
        <pc:picChg chg="add mod modCrop">
          <ac:chgData name="tanwen shaw" userId="06195e33067254a1" providerId="LiveId" clId="{C74A50E0-CCE4-43C2-A7A1-CDAB9D2242C7}" dt="2026-10-22T15:54:03.774" v="708" actId="1076"/>
          <ac:picMkLst>
            <pc:docMk/>
            <pc:sldMk cId="645037984" sldId="259"/>
            <ac:picMk id="9" creationId="{6B5C6389-5CB5-69AE-DB3F-1D257903F540}"/>
          </ac:picMkLst>
        </pc:picChg>
        <pc:picChg chg="add mod">
          <ac:chgData name="tanwen shaw" userId="06195e33067254a1" providerId="LiveId" clId="{C74A50E0-CCE4-43C2-A7A1-CDAB9D2242C7}" dt="2026-10-22T16:18:46.046" v="1303" actId="14100"/>
          <ac:picMkLst>
            <pc:docMk/>
            <pc:sldMk cId="645037984" sldId="259"/>
            <ac:picMk id="13" creationId="{2678A165-58D1-F46C-C044-BCD4061A4C5D}"/>
          </ac:picMkLst>
        </pc:picChg>
        <pc:picChg chg="add mod modCrop">
          <ac:chgData name="tanwen shaw" userId="06195e33067254a1" providerId="LiveId" clId="{C74A50E0-CCE4-43C2-A7A1-CDAB9D2242C7}" dt="2026-10-22T16:36:05.822" v="1313" actId="1076"/>
          <ac:picMkLst>
            <pc:docMk/>
            <pc:sldMk cId="645037984" sldId="259"/>
            <ac:picMk id="15" creationId="{400B4306-8C9B-2EFE-1F3E-C2413E55CCAB}"/>
          </ac:picMkLst>
        </pc:picChg>
        <pc:picChg chg="add del">
          <ac:chgData name="tanwen shaw" userId="06195e33067254a1" providerId="LiveId" clId="{C74A50E0-CCE4-43C2-A7A1-CDAB9D2242C7}" dt="2026-10-22T16:36:07.898" v="1314" actId="478"/>
          <ac:picMkLst>
            <pc:docMk/>
            <pc:sldMk cId="645037984" sldId="259"/>
            <ac:picMk id="17" creationId="{0FD4FFDA-77FA-A540-5076-691F3CBF6613}"/>
          </ac:picMkLst>
        </pc:picChg>
        <pc:picChg chg="add del">
          <ac:chgData name="tanwen shaw" userId="06195e33067254a1" providerId="LiveId" clId="{C74A50E0-CCE4-43C2-A7A1-CDAB9D2242C7}" dt="2026-10-22T17:01:14.749" v="1570" actId="478"/>
          <ac:picMkLst>
            <pc:docMk/>
            <pc:sldMk cId="645037984" sldId="259"/>
            <ac:picMk id="23" creationId="{FA4A0914-08F7-E51D-AD11-5A567255CEF5}"/>
          </ac:picMkLst>
        </pc:picChg>
        <pc:picChg chg="add del">
          <ac:chgData name="tanwen shaw" userId="06195e33067254a1" providerId="LiveId" clId="{C74A50E0-CCE4-43C2-A7A1-CDAB9D2242C7}" dt="2026-10-22T16:57:43.914" v="1566" actId="478"/>
          <ac:picMkLst>
            <pc:docMk/>
            <pc:sldMk cId="645037984" sldId="259"/>
            <ac:picMk id="25" creationId="{6C066691-6533-9C86-7FA2-ECE5662740E0}"/>
          </ac:picMkLst>
        </pc:picChg>
        <pc:picChg chg="add del">
          <ac:chgData name="tanwen shaw" userId="06195e33067254a1" providerId="LiveId" clId="{C74A50E0-CCE4-43C2-A7A1-CDAB9D2242C7}" dt="2026-10-22T16:57:51.166" v="1568" actId="478"/>
          <ac:picMkLst>
            <pc:docMk/>
            <pc:sldMk cId="645037984" sldId="259"/>
            <ac:picMk id="27" creationId="{BB9A7454-552A-5381-3AE5-A03408C6ECB6}"/>
          </ac:picMkLst>
        </pc:picChg>
        <pc:picChg chg="add mod modCrop">
          <ac:chgData name="tanwen shaw" userId="06195e33067254a1" providerId="LiveId" clId="{C74A50E0-CCE4-43C2-A7A1-CDAB9D2242C7}" dt="2026-10-22T17:02:14.134" v="1583" actId="1076"/>
          <ac:picMkLst>
            <pc:docMk/>
            <pc:sldMk cId="645037984" sldId="259"/>
            <ac:picMk id="31" creationId="{B2F6907C-2A8D-2480-D8F1-8A916270ECDB}"/>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GB"/>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31664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5123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0" y="0"/>
            <a:ext cx="7204414" cy="6859634"/>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07425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8989545"/>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8533270"/>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3648571"/>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5DA2B1BE-7DDF-C8B4-6A46-21B5A0257D08}"/>
              </a:ext>
            </a:extLst>
          </p:cNvPr>
          <p:cNvSpPr>
            <a:spLocks noGrp="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9148770"/>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459833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933953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
            <a:ext cx="4421943"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8790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73487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229162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8564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68680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26839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0620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GB"/>
              <a:t>Click to edit Master title style</a:t>
            </a:r>
            <a:endParaRPr lang="en-US" dirty="0"/>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857" y="-1"/>
            <a:ext cx="12192000" cy="364897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0547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96447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466598"/>
            <a:ext cx="4460008" cy="3601433"/>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endParaRPr lang="en-GB"/>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107746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2916203"/>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1351274"/>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endParaRPr lang="en-GB"/>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1729067"/>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67264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endParaRPr lang="en-GB"/>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55F04CF8-886F-411A-8575-BC774839B3CD}" type="slidenum">
              <a:rPr lang="en-GB" smtClean="0"/>
              <a:t>‹#›</a:t>
            </a:fld>
            <a:endParaRPr lang="en-GB"/>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851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55F04CF8-886F-411A-8575-BC774839B3CD}" type="slidenum">
              <a:rPr lang="en-GB" smtClean="0"/>
              <a:t>‹#›</a:t>
            </a:fld>
            <a:endParaRPr lang="en-GB"/>
          </a:p>
        </p:txBody>
      </p:sp>
    </p:spTree>
    <p:extLst>
      <p:ext uri="{BB962C8B-B14F-4D97-AF65-F5344CB8AC3E}">
        <p14:creationId xmlns:p14="http://schemas.microsoft.com/office/powerpoint/2010/main" val="4387861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2F284EE6-7FFE-4352-881A-2E59CA56898E}" type="datetimeFigureOut">
              <a:rPr lang="en-GB" smtClean="0"/>
              <a:t>21/10/2026</a:t>
            </a:fld>
            <a:endParaRPr lang="en-GB"/>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55F04CF8-886F-411A-8575-BC774839B3CD}" type="slidenum">
              <a:rPr lang="en-GB" smtClean="0"/>
              <a:t>‹#›</a:t>
            </a:fld>
            <a:endParaRPr lang="en-GB"/>
          </a:p>
        </p:txBody>
      </p:sp>
    </p:spTree>
    <p:extLst>
      <p:ext uri="{BB962C8B-B14F-4D97-AF65-F5344CB8AC3E}">
        <p14:creationId xmlns:p14="http://schemas.microsoft.com/office/powerpoint/2010/main" val="159446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2415492"/>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55F04CF8-886F-411A-8575-BC774839B3CD}" type="slidenum">
              <a:rPr lang="en-GB" smtClean="0"/>
              <a:t>‹#›</a:t>
            </a:fld>
            <a:endParaRPr lang="en-GB"/>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9532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endParaRPr lang="en-GB"/>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2F284EE6-7FFE-4352-881A-2E59CA56898E}" type="datetimeFigureOut">
              <a:rPr lang="en-GB" smtClean="0"/>
              <a:t>21/10/2026</a:t>
            </a:fld>
            <a:endParaRPr lang="en-GB"/>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55F04CF8-886F-411A-8575-BC774839B3CD}" type="slidenum">
              <a:rPr lang="en-GB" smtClean="0"/>
              <a:t>‹#›</a:t>
            </a:fld>
            <a:endParaRPr lang="en-GB"/>
          </a:p>
        </p:txBody>
      </p:sp>
    </p:spTree>
    <p:extLst>
      <p:ext uri="{BB962C8B-B14F-4D97-AF65-F5344CB8AC3E}">
        <p14:creationId xmlns:p14="http://schemas.microsoft.com/office/powerpoint/2010/main" val="38655103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hyperlink" Target="https://www.e-mycenae.org/treasure-of-atreus/" TargetMode="External"/><Relationship Id="rId7" Type="http://schemas.openxmlformats.org/officeDocument/2006/relationships/hyperlink" Target="https://www.e-mycenae.org/the-tomb-of-aegisthus/" TargetMode="External"/><Relationship Id="rId2" Type="http://schemas.openxmlformats.org/officeDocument/2006/relationships/image" Target="../media/image6.png"/><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hyperlink" Target="https://www.e-mycenae.org/tomb-of-clytemnestra/" TargetMode="External"/><Relationship Id="rId4" Type="http://schemas.openxmlformats.org/officeDocument/2006/relationships/image" Target="../media/image7.png"/><Relationship Id="rId9" Type="http://schemas.openxmlformats.org/officeDocument/2006/relationships/hyperlink" Target="https://www.e-mycenae.org/the-lion-tomb-mycenae/"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theguardian.com/science/2016/aug/10/skeletal-remains-confirm-ancient-greeks-engaged-in-human-sacrifice" TargetMode="External"/><Relationship Id="rId3" Type="http://schemas.openxmlformats.org/officeDocument/2006/relationships/image" Target="../media/image10.png"/><Relationship Id="rId7" Type="http://schemas.openxmlformats.org/officeDocument/2006/relationships/hyperlink" Target="https://www.archaeology.wiki/blog/2017/12/18/ritual-human-sacrifice-mycenaean-palace-kydonia/" TargetMode="External"/><Relationship Id="rId2" Type="http://schemas.openxmlformats.org/officeDocument/2006/relationships/hyperlink" Target="https://www.earth.com/science/bronze-age-greece-young-adults-moved/" TargetMode="Externa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hyperlink" Target="https://www.thehistoryblog.com/archives/56080" TargetMode="External"/><Relationship Id="rId9" Type="http://schemas.openxmlformats.org/officeDocument/2006/relationships/image" Target="../media/image1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8" Type="http://schemas.openxmlformats.org/officeDocument/2006/relationships/hyperlink" Target="https://www.archaeology.wiki/blog/2017/12/18/ritual-human-sacrifice-mycenaean-palace-kydonia/" TargetMode="External"/><Relationship Id="rId3" Type="http://schemas.openxmlformats.org/officeDocument/2006/relationships/hyperlink" Target="https://en.wikipedia.org/wiki/Tomb_of_Clytemnestra" TargetMode="External"/><Relationship Id="rId7" Type="http://schemas.openxmlformats.org/officeDocument/2006/relationships/hyperlink" Target="https://www.thehistoryblog.com/archives/56080" TargetMode="External"/><Relationship Id="rId2" Type="http://schemas.openxmlformats.org/officeDocument/2006/relationships/hyperlink" Target="https://www.e-mycenae.org/treasure-of-atreus/" TargetMode="External"/><Relationship Id="rId1" Type="http://schemas.openxmlformats.org/officeDocument/2006/relationships/slideLayout" Target="../slideLayouts/slideLayout25.xml"/><Relationship Id="rId6" Type="http://schemas.openxmlformats.org/officeDocument/2006/relationships/hyperlink" Target="https://www.earth.com/science/bronze-age-greece-young-adults-moved/" TargetMode="External"/><Relationship Id="rId5" Type="http://schemas.openxmlformats.org/officeDocument/2006/relationships/hyperlink" Target="https://olympia-museum.gr/tholos-tomb-of-the-lions/" TargetMode="External"/><Relationship Id="rId4" Type="http://schemas.openxmlformats.org/officeDocument/2006/relationships/hyperlink" Target="https://ancientrome.ru/art/artworken/img.htm?id=6176" TargetMode="External"/><Relationship Id="rId9" Type="http://schemas.openxmlformats.org/officeDocument/2006/relationships/hyperlink" Target="https://www.theguardian.com/science/2016/aug/10/skeletal-remains-confirm-ancient-greeks-engaged-in-human-sacrif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EA35DDB-6AE8-69D5-BFD7-B7974FE4B2F6}"/>
              </a:ext>
            </a:extLst>
          </p:cNvPr>
          <p:cNvPicPr>
            <a:picLocks noChangeAspect="1"/>
          </p:cNvPicPr>
          <p:nvPr/>
        </p:nvPicPr>
        <p:blipFill>
          <a:blip r:embed="rId2">
            <a:extLst>
              <a:ext uri="{28A0092B-C50C-407E-A947-70E740481C1C}">
                <a14:useLocalDpi xmlns:a14="http://schemas.microsoft.com/office/drawing/2010/main" val="0"/>
              </a:ext>
            </a:extLst>
          </a:blip>
          <a:srcRect l="7991"/>
          <a:stretch>
            <a:fillRect/>
          </a:stretch>
        </p:blipFill>
        <p:spPr>
          <a:xfrm>
            <a:off x="65634" y="55423"/>
            <a:ext cx="2755316" cy="2555260"/>
          </a:xfrm>
          <a:prstGeom prst="rect">
            <a:avLst/>
          </a:prstGeom>
        </p:spPr>
      </p:pic>
      <p:sp>
        <p:nvSpPr>
          <p:cNvPr id="8" name="TextBox 7">
            <a:extLst>
              <a:ext uri="{FF2B5EF4-FFF2-40B4-BE49-F238E27FC236}">
                <a16:creationId xmlns:a16="http://schemas.microsoft.com/office/drawing/2014/main" id="{622BF85C-4622-E5E2-7907-0C3852C6DD92}"/>
              </a:ext>
            </a:extLst>
          </p:cNvPr>
          <p:cNvSpPr txBox="1"/>
          <p:nvPr/>
        </p:nvSpPr>
        <p:spPr>
          <a:xfrm>
            <a:off x="65634" y="2610683"/>
            <a:ext cx="2782069" cy="4247317"/>
          </a:xfrm>
          <a:prstGeom prst="rect">
            <a:avLst/>
          </a:prstGeom>
          <a:noFill/>
        </p:spPr>
        <p:txBody>
          <a:bodyPr wrap="square" rtlCol="0">
            <a:spAutoFit/>
          </a:bodyPr>
          <a:lstStyle/>
          <a:p>
            <a:r>
              <a:rPr lang="en-GB" dirty="0">
                <a:latin typeface="Amasis MT Pro" panose="02040504050005020304" pitchFamily="18" charset="0"/>
              </a:rPr>
              <a:t>Known as ‘the treasury of Atreus’, formerly known as the tomb of Agamemnon, to be considered one of the largest and most remarkable tholos tombs. The word ‘treasury’ tells us that it had valuables had been stored. It ceased being a tomb at the end of the period. When visited in 2</a:t>
            </a:r>
            <a:r>
              <a:rPr lang="en-GB" baseline="30000" dirty="0">
                <a:latin typeface="Amasis MT Pro" panose="02040504050005020304" pitchFamily="18" charset="0"/>
              </a:rPr>
              <a:t>nd</a:t>
            </a:r>
            <a:r>
              <a:rPr lang="en-GB" dirty="0">
                <a:latin typeface="Amasis MT Pro" panose="02040504050005020304" pitchFamily="18" charset="0"/>
              </a:rPr>
              <a:t> century AD the tomb had been looted.</a:t>
            </a:r>
          </a:p>
          <a:p>
            <a:r>
              <a:rPr lang="en-GB" b="1" dirty="0">
                <a:latin typeface="Amasis MT Pro" panose="02040504050005020304" pitchFamily="18" charset="0"/>
              </a:rPr>
              <a:t>1350-1250 BC</a:t>
            </a:r>
            <a:endParaRPr lang="en-GB" dirty="0">
              <a:latin typeface="Amasis MT Pro" panose="02040504050005020304" pitchFamily="18" charset="0"/>
              <a:hlinkClick r:id="rId3"/>
            </a:endParaRPr>
          </a:p>
          <a:p>
            <a:r>
              <a:rPr lang="en-GB" dirty="0">
                <a:latin typeface="Amasis MT Pro" panose="02040504050005020304" pitchFamily="18" charset="0"/>
                <a:hlinkClick r:id="rId3"/>
              </a:rPr>
              <a:t>Treasure of Atreus</a:t>
            </a:r>
            <a:endParaRPr lang="en-GB" dirty="0">
              <a:latin typeface="Amasis MT Pro" panose="02040504050005020304" pitchFamily="18" charset="0"/>
            </a:endParaRPr>
          </a:p>
        </p:txBody>
      </p:sp>
      <p:sp>
        <p:nvSpPr>
          <p:cNvPr id="9" name="TextBox 8">
            <a:extLst>
              <a:ext uri="{FF2B5EF4-FFF2-40B4-BE49-F238E27FC236}">
                <a16:creationId xmlns:a16="http://schemas.microsoft.com/office/drawing/2014/main" id="{5BBE0999-3C2F-849D-5E78-2372F97186F3}"/>
              </a:ext>
            </a:extLst>
          </p:cNvPr>
          <p:cNvSpPr txBox="1"/>
          <p:nvPr/>
        </p:nvSpPr>
        <p:spPr>
          <a:xfrm>
            <a:off x="2988590" y="55423"/>
            <a:ext cx="6161314" cy="461665"/>
          </a:xfrm>
          <a:prstGeom prst="rect">
            <a:avLst/>
          </a:prstGeom>
          <a:noFill/>
        </p:spPr>
        <p:txBody>
          <a:bodyPr wrap="square" rtlCol="0">
            <a:spAutoFit/>
          </a:bodyPr>
          <a:lstStyle/>
          <a:p>
            <a:pPr algn="ctr"/>
            <a:r>
              <a:rPr lang="en-GB" sz="2400" b="1" dirty="0">
                <a:latin typeface="Amasis MT Pro" panose="02040504050005020304" pitchFamily="18" charset="0"/>
              </a:rPr>
              <a:t>Mycenaean Greece – tomb architecture</a:t>
            </a:r>
          </a:p>
        </p:txBody>
      </p:sp>
      <p:pic>
        <p:nvPicPr>
          <p:cNvPr id="11" name="Picture 10">
            <a:extLst>
              <a:ext uri="{FF2B5EF4-FFF2-40B4-BE49-F238E27FC236}">
                <a16:creationId xmlns:a16="http://schemas.microsoft.com/office/drawing/2014/main" id="{EE0FE570-7105-BCAF-D74C-968015161A24}"/>
              </a:ext>
            </a:extLst>
          </p:cNvPr>
          <p:cNvPicPr>
            <a:picLocks noChangeAspect="1"/>
          </p:cNvPicPr>
          <p:nvPr/>
        </p:nvPicPr>
        <p:blipFill>
          <a:blip r:embed="rId4"/>
          <a:srcRect l="14477" t="2787" r="14648" b="7158"/>
          <a:stretch>
            <a:fillRect/>
          </a:stretch>
        </p:blipFill>
        <p:spPr>
          <a:xfrm>
            <a:off x="3015343" y="557182"/>
            <a:ext cx="2994610" cy="2555260"/>
          </a:xfrm>
          <a:prstGeom prst="rect">
            <a:avLst/>
          </a:prstGeom>
        </p:spPr>
      </p:pic>
      <p:sp>
        <p:nvSpPr>
          <p:cNvPr id="12" name="TextBox 11">
            <a:extLst>
              <a:ext uri="{FF2B5EF4-FFF2-40B4-BE49-F238E27FC236}">
                <a16:creationId xmlns:a16="http://schemas.microsoft.com/office/drawing/2014/main" id="{B22386B1-921C-8250-A35A-793A5085B9FC}"/>
              </a:ext>
            </a:extLst>
          </p:cNvPr>
          <p:cNvSpPr txBox="1"/>
          <p:nvPr/>
        </p:nvSpPr>
        <p:spPr>
          <a:xfrm>
            <a:off x="3015343" y="3278238"/>
            <a:ext cx="2994610" cy="3416320"/>
          </a:xfrm>
          <a:prstGeom prst="rect">
            <a:avLst/>
          </a:prstGeom>
          <a:noFill/>
        </p:spPr>
        <p:txBody>
          <a:bodyPr wrap="square" rtlCol="0">
            <a:spAutoFit/>
          </a:bodyPr>
          <a:lstStyle/>
          <a:p>
            <a:r>
              <a:rPr lang="en-GB" dirty="0">
                <a:latin typeface="Amasis MT Pro" panose="02040504050005020304" pitchFamily="18" charset="0"/>
              </a:rPr>
              <a:t>Known today as the ‘Tomb of Clytemnestra’ – one of the newer Mycenaean tombs and the second largest, discovered by chance by the villagers. Demolition was ordered, and through that demolition it was looted and emptied.</a:t>
            </a:r>
          </a:p>
          <a:p>
            <a:r>
              <a:rPr lang="en-GB" b="1" dirty="0">
                <a:latin typeface="Amasis MT Pro" panose="02040504050005020304" pitchFamily="18" charset="0"/>
              </a:rPr>
              <a:t>1220 BC</a:t>
            </a:r>
          </a:p>
          <a:p>
            <a:r>
              <a:rPr lang="en-GB" dirty="0">
                <a:latin typeface="Amasis MT Pro" panose="02040504050005020304" pitchFamily="18" charset="0"/>
                <a:hlinkClick r:id="rId5"/>
              </a:rPr>
              <a:t>Tomb of Clytemnestra - Mycenae</a:t>
            </a:r>
            <a:endParaRPr lang="en-GB" b="1" dirty="0">
              <a:latin typeface="Amasis MT Pro" panose="02040504050005020304" pitchFamily="18" charset="0"/>
            </a:endParaRPr>
          </a:p>
        </p:txBody>
      </p:sp>
      <p:pic>
        <p:nvPicPr>
          <p:cNvPr id="16" name="Picture 15">
            <a:extLst>
              <a:ext uri="{FF2B5EF4-FFF2-40B4-BE49-F238E27FC236}">
                <a16:creationId xmlns:a16="http://schemas.microsoft.com/office/drawing/2014/main" id="{96559CD9-3973-A9C1-A4AD-6B13C3F3318A}"/>
              </a:ext>
            </a:extLst>
          </p:cNvPr>
          <p:cNvPicPr>
            <a:picLocks noChangeAspect="1"/>
          </p:cNvPicPr>
          <p:nvPr/>
        </p:nvPicPr>
        <p:blipFill>
          <a:blip r:embed="rId6"/>
          <a:srcRect l="10575" t="-1108" r="13016" b="975"/>
          <a:stretch>
            <a:fillRect/>
          </a:stretch>
        </p:blipFill>
        <p:spPr>
          <a:xfrm>
            <a:off x="6134551" y="557182"/>
            <a:ext cx="3042106" cy="2595787"/>
          </a:xfrm>
          <a:prstGeom prst="rect">
            <a:avLst/>
          </a:prstGeom>
        </p:spPr>
      </p:pic>
      <p:sp>
        <p:nvSpPr>
          <p:cNvPr id="17" name="TextBox 16">
            <a:extLst>
              <a:ext uri="{FF2B5EF4-FFF2-40B4-BE49-F238E27FC236}">
                <a16:creationId xmlns:a16="http://schemas.microsoft.com/office/drawing/2014/main" id="{0DEDD1FC-4D2E-89EA-7486-A0DD1F0A93DD}"/>
              </a:ext>
            </a:extLst>
          </p:cNvPr>
          <p:cNvSpPr txBox="1"/>
          <p:nvPr/>
        </p:nvSpPr>
        <p:spPr>
          <a:xfrm>
            <a:off x="6134551" y="3278238"/>
            <a:ext cx="3042106" cy="3416320"/>
          </a:xfrm>
          <a:prstGeom prst="rect">
            <a:avLst/>
          </a:prstGeom>
          <a:noFill/>
        </p:spPr>
        <p:txBody>
          <a:bodyPr wrap="square" rtlCol="0">
            <a:spAutoFit/>
          </a:bodyPr>
          <a:lstStyle/>
          <a:p>
            <a:r>
              <a:rPr lang="en-GB" dirty="0">
                <a:latin typeface="Amasis MT Pro" panose="02040504050005020304" pitchFamily="18" charset="0"/>
              </a:rPr>
              <a:t>The tomb of Aegisthus lies close to the tomb of Clytemnestra, the top dome of this tomb has collapsed at 8m high. Built with dry large stones. Although being named after Aegisthus – living around 1200 BC, the tomb itself dates to 1500 BC.</a:t>
            </a:r>
          </a:p>
          <a:p>
            <a:r>
              <a:rPr lang="en-GB" b="1" dirty="0">
                <a:latin typeface="Amasis MT Pro" panose="02040504050005020304" pitchFamily="18" charset="0"/>
              </a:rPr>
              <a:t>Around 1500 BC</a:t>
            </a:r>
          </a:p>
          <a:p>
            <a:r>
              <a:rPr lang="en-GB" dirty="0">
                <a:latin typeface="Amasis MT Pro" panose="02040504050005020304" pitchFamily="18" charset="0"/>
                <a:hlinkClick r:id="rId7"/>
              </a:rPr>
              <a:t>The tomb of Aegisthus - Mycenae</a:t>
            </a:r>
            <a:endParaRPr lang="en-GB" b="1" dirty="0">
              <a:latin typeface="Amasis MT Pro" panose="02040504050005020304" pitchFamily="18" charset="0"/>
            </a:endParaRPr>
          </a:p>
        </p:txBody>
      </p:sp>
      <p:pic>
        <p:nvPicPr>
          <p:cNvPr id="2" name="Picture 1" descr="Tholos Tomb of the Lions in Mycenae: Forgotten Majesty &amp; Its Place in  Bronze-Age History - Olympia Museum">
            <a:extLst>
              <a:ext uri="{FF2B5EF4-FFF2-40B4-BE49-F238E27FC236}">
                <a16:creationId xmlns:a16="http://schemas.microsoft.com/office/drawing/2014/main" id="{5D4CC205-FC2C-131D-65A8-3EF4EE3917C5}"/>
              </a:ext>
            </a:extLst>
          </p:cNvPr>
          <p:cNvPicPr>
            <a:picLocks noChangeAspect="1"/>
          </p:cNvPicPr>
          <p:nvPr/>
        </p:nvPicPr>
        <p:blipFill>
          <a:blip r:embed="rId8"/>
          <a:srcRect l="19128"/>
          <a:stretch>
            <a:fillRect/>
          </a:stretch>
        </p:blipFill>
        <p:spPr>
          <a:xfrm>
            <a:off x="9344297" y="55423"/>
            <a:ext cx="2755315" cy="2555260"/>
          </a:xfrm>
          <a:prstGeom prst="rect">
            <a:avLst/>
          </a:prstGeom>
        </p:spPr>
      </p:pic>
      <p:sp>
        <p:nvSpPr>
          <p:cNvPr id="3" name="TextBox 2">
            <a:extLst>
              <a:ext uri="{FF2B5EF4-FFF2-40B4-BE49-F238E27FC236}">
                <a16:creationId xmlns:a16="http://schemas.microsoft.com/office/drawing/2014/main" id="{4A207AB5-599C-61AD-DCCF-FBB00A5A2FF4}"/>
              </a:ext>
            </a:extLst>
          </p:cNvPr>
          <p:cNvSpPr txBox="1"/>
          <p:nvPr/>
        </p:nvSpPr>
        <p:spPr>
          <a:xfrm>
            <a:off x="9344297" y="2695575"/>
            <a:ext cx="2782069" cy="3970318"/>
          </a:xfrm>
          <a:prstGeom prst="rect">
            <a:avLst/>
          </a:prstGeom>
          <a:noFill/>
        </p:spPr>
        <p:txBody>
          <a:bodyPr wrap="square" rtlCol="0">
            <a:spAutoFit/>
          </a:bodyPr>
          <a:lstStyle/>
          <a:p>
            <a:r>
              <a:rPr lang="en-GB" dirty="0">
                <a:latin typeface="Amasis MT Pro" panose="02040504050005020304" pitchFamily="18" charset="0"/>
              </a:rPr>
              <a:t>The third tholos tomb, known as the ‘Lion Tomb’ is named after the fact it was located near to the Gate of Lions. 3 of the tholos tombs are positioned inside the archaeological space, while there are another 5 Mycenae tholos tombs that were generally unknown to the public. </a:t>
            </a:r>
          </a:p>
          <a:p>
            <a:r>
              <a:rPr lang="en-GB" b="1" dirty="0">
                <a:latin typeface="Amasis MT Pro" panose="02040504050005020304" pitchFamily="18" charset="0"/>
              </a:rPr>
              <a:t>1350 BC</a:t>
            </a:r>
          </a:p>
          <a:p>
            <a:r>
              <a:rPr lang="en-GB" dirty="0">
                <a:latin typeface="Amasis MT Pro" panose="02040504050005020304" pitchFamily="18" charset="0"/>
                <a:hlinkClick r:id="rId9"/>
              </a:rPr>
              <a:t>The Lion Tomb - Mycenae</a:t>
            </a:r>
            <a:endParaRPr lang="en-GB" b="1" dirty="0">
              <a:latin typeface="Amasis MT Pro" panose="02040504050005020304" pitchFamily="18" charset="0"/>
            </a:endParaRPr>
          </a:p>
        </p:txBody>
      </p:sp>
    </p:spTree>
    <p:extLst>
      <p:ext uri="{BB962C8B-B14F-4D97-AF65-F5344CB8AC3E}">
        <p14:creationId xmlns:p14="http://schemas.microsoft.com/office/powerpoint/2010/main" val="262503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2CE3FC-89DF-435C-E797-CD852D373A00}"/>
              </a:ext>
            </a:extLst>
          </p:cNvPr>
          <p:cNvSpPr txBox="1"/>
          <p:nvPr/>
        </p:nvSpPr>
        <p:spPr>
          <a:xfrm>
            <a:off x="2988590" y="55423"/>
            <a:ext cx="6161314" cy="461665"/>
          </a:xfrm>
          <a:prstGeom prst="rect">
            <a:avLst/>
          </a:prstGeom>
          <a:noFill/>
        </p:spPr>
        <p:txBody>
          <a:bodyPr wrap="square" rtlCol="0">
            <a:spAutoFit/>
          </a:bodyPr>
          <a:lstStyle/>
          <a:p>
            <a:pPr algn="ctr"/>
            <a:r>
              <a:rPr lang="en-GB" sz="2400" b="1" dirty="0">
                <a:latin typeface="Amasis MT Pro" panose="02040504050005020304" pitchFamily="18" charset="0"/>
              </a:rPr>
              <a:t>Mycenaean Greece – human remains</a:t>
            </a:r>
          </a:p>
        </p:txBody>
      </p:sp>
      <p:sp>
        <p:nvSpPr>
          <p:cNvPr id="7" name="TextBox 6">
            <a:extLst>
              <a:ext uri="{FF2B5EF4-FFF2-40B4-BE49-F238E27FC236}">
                <a16:creationId xmlns:a16="http://schemas.microsoft.com/office/drawing/2014/main" id="{F7B5241A-73B4-4A24-57E7-F3DE0EAD4C1E}"/>
              </a:ext>
            </a:extLst>
          </p:cNvPr>
          <p:cNvSpPr txBox="1"/>
          <p:nvPr/>
        </p:nvSpPr>
        <p:spPr>
          <a:xfrm>
            <a:off x="65634" y="2610683"/>
            <a:ext cx="2782069" cy="4247317"/>
          </a:xfrm>
          <a:prstGeom prst="rect">
            <a:avLst/>
          </a:prstGeom>
          <a:noFill/>
        </p:spPr>
        <p:txBody>
          <a:bodyPr wrap="square" rtlCol="0">
            <a:spAutoFit/>
          </a:bodyPr>
          <a:lstStyle/>
          <a:p>
            <a:r>
              <a:rPr lang="en-GB" dirty="0">
                <a:latin typeface="Amasis MT Pro" panose="02040504050005020304" pitchFamily="18" charset="0"/>
              </a:rPr>
              <a:t>On a hillside 4 miles of Patras, each chamber held anywhere from 2 to 27 people. Over 6 sites researchers tested 199 people and 17 suggested that they ‘originated somewhere else’ – mostly young adults. Teeth and ear bones, with the method of ‘strontium’.</a:t>
            </a:r>
          </a:p>
          <a:p>
            <a:r>
              <a:rPr lang="en-GB" dirty="0">
                <a:hlinkClick r:id="rId2"/>
              </a:rPr>
              <a:t>In Bronze Age Greece, young adults left home, but children seem to have stayed put</a:t>
            </a:r>
            <a:endParaRPr lang="en-GB" dirty="0">
              <a:latin typeface="Amasis MT Pro" panose="02040504050005020304" pitchFamily="18" charset="0"/>
            </a:endParaRPr>
          </a:p>
        </p:txBody>
      </p:sp>
      <p:pic>
        <p:nvPicPr>
          <p:cNvPr id="9" name="Picture 8">
            <a:extLst>
              <a:ext uri="{FF2B5EF4-FFF2-40B4-BE49-F238E27FC236}">
                <a16:creationId xmlns:a16="http://schemas.microsoft.com/office/drawing/2014/main" id="{6B5C6389-5CB5-69AE-DB3F-1D257903F540}"/>
              </a:ext>
            </a:extLst>
          </p:cNvPr>
          <p:cNvPicPr>
            <a:picLocks noChangeAspect="1"/>
          </p:cNvPicPr>
          <p:nvPr/>
        </p:nvPicPr>
        <p:blipFill>
          <a:blip r:embed="rId3"/>
          <a:srcRect l="11406" t="19377" r="42586" b="3947"/>
          <a:stretch>
            <a:fillRect/>
          </a:stretch>
        </p:blipFill>
        <p:spPr>
          <a:xfrm>
            <a:off x="92388" y="55423"/>
            <a:ext cx="2755315" cy="2585145"/>
          </a:xfrm>
          <a:prstGeom prst="rect">
            <a:avLst/>
          </a:prstGeom>
        </p:spPr>
      </p:pic>
      <p:sp>
        <p:nvSpPr>
          <p:cNvPr id="11" name="TextBox 10">
            <a:extLst>
              <a:ext uri="{FF2B5EF4-FFF2-40B4-BE49-F238E27FC236}">
                <a16:creationId xmlns:a16="http://schemas.microsoft.com/office/drawing/2014/main" id="{15FFFE08-F700-6F18-0091-FCFFB16379F9}"/>
              </a:ext>
            </a:extLst>
          </p:cNvPr>
          <p:cNvSpPr txBox="1"/>
          <p:nvPr/>
        </p:nvSpPr>
        <p:spPr>
          <a:xfrm>
            <a:off x="3015343" y="3278238"/>
            <a:ext cx="2994610" cy="3416320"/>
          </a:xfrm>
          <a:prstGeom prst="rect">
            <a:avLst/>
          </a:prstGeom>
          <a:noFill/>
        </p:spPr>
        <p:txBody>
          <a:bodyPr wrap="square" rtlCol="0">
            <a:spAutoFit/>
          </a:bodyPr>
          <a:lstStyle/>
          <a:p>
            <a:r>
              <a:rPr lang="en-GB" dirty="0">
                <a:latin typeface="Amasis MT Pro" panose="02040504050005020304" pitchFamily="18" charset="0"/>
              </a:rPr>
              <a:t>Two intact bronze age tombs have been discovered 1400-1200 BC. One of which containing two primary burials and 14 secondary ones, and another 3 primary and not reused. Both were full of human remains and grave goods.</a:t>
            </a:r>
          </a:p>
          <a:p>
            <a:r>
              <a:rPr lang="en-GB" dirty="0">
                <a:hlinkClick r:id="rId4"/>
              </a:rPr>
              <a:t>Two intact tombs found in Mycenaean cemetery – The History Blog</a:t>
            </a:r>
            <a:endParaRPr lang="en-GB" b="1" dirty="0">
              <a:latin typeface="Amasis MT Pro" panose="02040504050005020304" pitchFamily="18" charset="0"/>
            </a:endParaRPr>
          </a:p>
        </p:txBody>
      </p:sp>
      <p:pic>
        <p:nvPicPr>
          <p:cNvPr id="13" name="Picture 12">
            <a:extLst>
              <a:ext uri="{FF2B5EF4-FFF2-40B4-BE49-F238E27FC236}">
                <a16:creationId xmlns:a16="http://schemas.microsoft.com/office/drawing/2014/main" id="{2678A165-58D1-F46C-C044-BCD4061A4C5D}"/>
              </a:ext>
            </a:extLst>
          </p:cNvPr>
          <p:cNvPicPr>
            <a:picLocks noChangeAspect="1"/>
          </p:cNvPicPr>
          <p:nvPr/>
        </p:nvPicPr>
        <p:blipFill>
          <a:blip r:embed="rId5"/>
          <a:stretch>
            <a:fillRect/>
          </a:stretch>
        </p:blipFill>
        <p:spPr>
          <a:xfrm>
            <a:off x="3015343" y="632906"/>
            <a:ext cx="2994610" cy="2529513"/>
          </a:xfrm>
          <a:prstGeom prst="rect">
            <a:avLst/>
          </a:prstGeom>
        </p:spPr>
      </p:pic>
      <p:pic>
        <p:nvPicPr>
          <p:cNvPr id="15" name="Picture 14">
            <a:extLst>
              <a:ext uri="{FF2B5EF4-FFF2-40B4-BE49-F238E27FC236}">
                <a16:creationId xmlns:a16="http://schemas.microsoft.com/office/drawing/2014/main" id="{400B4306-8C9B-2EFE-1F3E-C2413E55CCAB}"/>
              </a:ext>
            </a:extLst>
          </p:cNvPr>
          <p:cNvPicPr>
            <a:picLocks noChangeAspect="1"/>
          </p:cNvPicPr>
          <p:nvPr/>
        </p:nvPicPr>
        <p:blipFill>
          <a:blip r:embed="rId6"/>
          <a:srcRect l="5020" r="5314"/>
          <a:stretch>
            <a:fillRect/>
          </a:stretch>
        </p:blipFill>
        <p:spPr>
          <a:xfrm>
            <a:off x="6182047" y="620547"/>
            <a:ext cx="2994610" cy="2541872"/>
          </a:xfrm>
          <a:prstGeom prst="rect">
            <a:avLst/>
          </a:prstGeom>
        </p:spPr>
      </p:pic>
      <p:sp>
        <p:nvSpPr>
          <p:cNvPr id="19" name="TextBox 18">
            <a:extLst>
              <a:ext uri="{FF2B5EF4-FFF2-40B4-BE49-F238E27FC236}">
                <a16:creationId xmlns:a16="http://schemas.microsoft.com/office/drawing/2014/main" id="{D3536EE8-89C7-B55E-2875-31A2C6CD6B0D}"/>
              </a:ext>
            </a:extLst>
          </p:cNvPr>
          <p:cNvSpPr txBox="1"/>
          <p:nvPr/>
        </p:nvSpPr>
        <p:spPr>
          <a:xfrm>
            <a:off x="6134551" y="3278238"/>
            <a:ext cx="3042106" cy="3416320"/>
          </a:xfrm>
          <a:prstGeom prst="rect">
            <a:avLst/>
          </a:prstGeom>
          <a:noFill/>
        </p:spPr>
        <p:txBody>
          <a:bodyPr wrap="square" rtlCol="0">
            <a:spAutoFit/>
          </a:bodyPr>
          <a:lstStyle/>
          <a:p>
            <a:r>
              <a:rPr lang="en-GB" dirty="0">
                <a:latin typeface="Amasis MT Pro" panose="02040504050005020304" pitchFamily="18" charset="0"/>
              </a:rPr>
              <a:t>The skull of a young girl was found among animal skulls. They had located children's bones with knife traces on them (1979). Which they interpreted as ‘cannibalism’, “We cannot avoid mentioning human sacrifice in Minoan Crete”. I think ritualistic acts are very likely.</a:t>
            </a:r>
          </a:p>
          <a:p>
            <a:r>
              <a:rPr lang="en-GB" dirty="0">
                <a:hlinkClick r:id="rId7"/>
              </a:rPr>
              <a:t>Ritual human sacrifice in the Mycenaean palace of </a:t>
            </a:r>
            <a:r>
              <a:rPr lang="en-GB" dirty="0" err="1">
                <a:hlinkClick r:id="rId7"/>
              </a:rPr>
              <a:t>Kydonia</a:t>
            </a:r>
            <a:endParaRPr lang="en-GB" b="1" dirty="0">
              <a:latin typeface="Amasis MT Pro" panose="02040504050005020304" pitchFamily="18" charset="0"/>
            </a:endParaRPr>
          </a:p>
        </p:txBody>
      </p:sp>
      <p:sp>
        <p:nvSpPr>
          <p:cNvPr id="29" name="TextBox 28">
            <a:extLst>
              <a:ext uri="{FF2B5EF4-FFF2-40B4-BE49-F238E27FC236}">
                <a16:creationId xmlns:a16="http://schemas.microsoft.com/office/drawing/2014/main" id="{8D9EE9FB-1132-AFB6-EADA-33A833F88794}"/>
              </a:ext>
            </a:extLst>
          </p:cNvPr>
          <p:cNvSpPr txBox="1"/>
          <p:nvPr/>
        </p:nvSpPr>
        <p:spPr>
          <a:xfrm>
            <a:off x="9344297" y="2695575"/>
            <a:ext cx="2782069" cy="4247317"/>
          </a:xfrm>
          <a:prstGeom prst="rect">
            <a:avLst/>
          </a:prstGeom>
          <a:noFill/>
        </p:spPr>
        <p:txBody>
          <a:bodyPr wrap="square" rtlCol="0">
            <a:spAutoFit/>
          </a:bodyPr>
          <a:lstStyle/>
          <a:p>
            <a:r>
              <a:rPr lang="en-GB" dirty="0">
                <a:latin typeface="Amasis MT Pro" panose="02040504050005020304" pitchFamily="18" charset="0"/>
              </a:rPr>
              <a:t>This is a 3000-year-old skeleton, with the upper part of the skull missing. It was found on the site known for animal sacrifices to Zeus. They believed it to be a sacrifice, as there were several rumours about it taking place at that altar.</a:t>
            </a:r>
          </a:p>
          <a:p>
            <a:r>
              <a:rPr lang="en-GB" dirty="0">
                <a:hlinkClick r:id="rId8"/>
              </a:rPr>
              <a:t>Skeletal remains 'confirm ancient Greeks engaged in human sacrifice' | Archaeology | The Guardian</a:t>
            </a:r>
            <a:endParaRPr lang="en-GB" dirty="0">
              <a:latin typeface="Amasis MT Pro" panose="02040504050005020304" pitchFamily="18" charset="0"/>
            </a:endParaRPr>
          </a:p>
        </p:txBody>
      </p:sp>
      <p:pic>
        <p:nvPicPr>
          <p:cNvPr id="31" name="Picture 30">
            <a:extLst>
              <a:ext uri="{FF2B5EF4-FFF2-40B4-BE49-F238E27FC236}">
                <a16:creationId xmlns:a16="http://schemas.microsoft.com/office/drawing/2014/main" id="{B2F6907C-2A8D-2480-D8F1-8A916270ECDB}"/>
              </a:ext>
            </a:extLst>
          </p:cNvPr>
          <p:cNvPicPr>
            <a:picLocks noChangeAspect="1"/>
          </p:cNvPicPr>
          <p:nvPr/>
        </p:nvPicPr>
        <p:blipFill>
          <a:blip r:embed="rId9"/>
          <a:srcRect l="9851" t="15524" r="14366" b="28182"/>
          <a:stretch>
            <a:fillRect/>
          </a:stretch>
        </p:blipFill>
        <p:spPr>
          <a:xfrm>
            <a:off x="9344297" y="111055"/>
            <a:ext cx="2724108" cy="2529513"/>
          </a:xfrm>
          <a:prstGeom prst="rect">
            <a:avLst/>
          </a:prstGeom>
        </p:spPr>
      </p:pic>
    </p:spTree>
    <p:extLst>
      <p:ext uri="{BB962C8B-B14F-4D97-AF65-F5344CB8AC3E}">
        <p14:creationId xmlns:p14="http://schemas.microsoft.com/office/powerpoint/2010/main" val="645037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FE2589-E7D7-58EF-AB77-D14BDDBA62EF}"/>
              </a:ext>
            </a:extLst>
          </p:cNvPr>
          <p:cNvSpPr txBox="1"/>
          <p:nvPr/>
        </p:nvSpPr>
        <p:spPr>
          <a:xfrm>
            <a:off x="213360" y="313194"/>
            <a:ext cx="11780520" cy="5386090"/>
          </a:xfrm>
          <a:prstGeom prst="rect">
            <a:avLst/>
          </a:prstGeom>
          <a:noFill/>
        </p:spPr>
        <p:txBody>
          <a:bodyPr wrap="square" rtlCol="0">
            <a:spAutoFit/>
          </a:bodyPr>
          <a:lstStyle/>
          <a:p>
            <a:r>
              <a:rPr lang="en-GB" sz="3600" b="1" dirty="0">
                <a:latin typeface="Amasis MT Pro" panose="02040504050005020304" pitchFamily="18" charset="0"/>
              </a:rPr>
              <a:t>Reflection:</a:t>
            </a:r>
          </a:p>
          <a:p>
            <a:r>
              <a:rPr lang="en-GB" sz="2400" dirty="0">
                <a:latin typeface="Amasis MT Pro" panose="02040504050005020304" pitchFamily="18" charset="0"/>
              </a:rPr>
              <a:t>	I have chosen these images as I think they show briefly what the web page is talking about, I think the tomb architecture shows that some of the tombs have been abandoned, unknown and lost within the olive groves, while the human remains shows what has been discovered in the past decades and what those discoveries could’ve said about the actions at the time, Such as whether human sacrifice or ritualistic behaviour could have been a common thing to occur, and I believe that from reading these little articles that it seemed like a common occurrence, in different forms. For each image I have included a small sentence or two describing what the web page would say about it, and a link to the website with the information. However, if the image was from a different website that is on the reflections page. I thought about using actual Pinterest for my images, however there was no result with anything I typed up so it was difficult to know what kind of images to use. </a:t>
            </a:r>
          </a:p>
          <a:p>
            <a:endParaRPr lang="en-GB" sz="2000" dirty="0">
              <a:latin typeface="Amasis MT Pro" panose="02040504050005020304" pitchFamily="18" charset="0"/>
            </a:endParaRPr>
          </a:p>
        </p:txBody>
      </p:sp>
    </p:spTree>
    <p:extLst>
      <p:ext uri="{BB962C8B-B14F-4D97-AF65-F5344CB8AC3E}">
        <p14:creationId xmlns:p14="http://schemas.microsoft.com/office/powerpoint/2010/main" val="1838843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C51B2D-33FE-552B-1EC1-0BBAB317FB43}"/>
              </a:ext>
            </a:extLst>
          </p:cNvPr>
          <p:cNvSpPr txBox="1"/>
          <p:nvPr/>
        </p:nvSpPr>
        <p:spPr>
          <a:xfrm>
            <a:off x="381000" y="579120"/>
            <a:ext cx="9144000" cy="4955203"/>
          </a:xfrm>
          <a:prstGeom prst="rect">
            <a:avLst/>
          </a:prstGeom>
          <a:noFill/>
        </p:spPr>
        <p:txBody>
          <a:bodyPr wrap="square" rtlCol="0">
            <a:spAutoFit/>
          </a:bodyPr>
          <a:lstStyle/>
          <a:p>
            <a:r>
              <a:rPr lang="en-GB" sz="3600" b="1" dirty="0">
                <a:latin typeface="Amasis MT Pro" panose="02040504050005020304" pitchFamily="18" charset="0"/>
              </a:rPr>
              <a:t>References</a:t>
            </a:r>
          </a:p>
          <a:p>
            <a:r>
              <a:rPr lang="en-GB" sz="2000" dirty="0">
                <a:latin typeface="Amasis MT Pro" panose="02040504050005020304" pitchFamily="18" charset="0"/>
              </a:rPr>
              <a:t>Image 1: </a:t>
            </a:r>
            <a:r>
              <a:rPr lang="en-GB" sz="2000" dirty="0">
                <a:latin typeface="Amasis MT Pro" panose="02040504050005020304" pitchFamily="18" charset="0"/>
                <a:hlinkClick r:id="rId2"/>
              </a:rPr>
              <a:t>Treasure of Atreus</a:t>
            </a:r>
            <a:endParaRPr lang="en-GB" sz="2000" dirty="0">
              <a:latin typeface="Amasis MT Pro" panose="02040504050005020304" pitchFamily="18" charset="0"/>
            </a:endParaRPr>
          </a:p>
          <a:p>
            <a:r>
              <a:rPr lang="en-GB" sz="2000" dirty="0">
                <a:latin typeface="Amasis MT Pro" panose="02040504050005020304" pitchFamily="18" charset="0"/>
              </a:rPr>
              <a:t>Image 2: </a:t>
            </a:r>
            <a:r>
              <a:rPr lang="en-GB" sz="2000" dirty="0">
                <a:latin typeface="Amasis MT Pro" panose="02040504050005020304" pitchFamily="18" charset="0"/>
                <a:hlinkClick r:id="rId3"/>
              </a:rPr>
              <a:t>Tomb of Clytemnestra - Wikipedia</a:t>
            </a:r>
            <a:endParaRPr lang="en-GB" sz="2000" dirty="0">
              <a:latin typeface="Amasis MT Pro" panose="02040504050005020304" pitchFamily="18" charset="0"/>
            </a:endParaRPr>
          </a:p>
          <a:p>
            <a:r>
              <a:rPr lang="en-GB" sz="2000" dirty="0">
                <a:latin typeface="Amasis MT Pro" panose="02040504050005020304" pitchFamily="18" charset="0"/>
              </a:rPr>
              <a:t>Image 3: </a:t>
            </a:r>
            <a:r>
              <a:rPr lang="en-GB" sz="2000" dirty="0">
                <a:latin typeface="Amasis MT Pro" panose="02040504050005020304" pitchFamily="18" charset="0"/>
                <a:hlinkClick r:id="rId4"/>
              </a:rPr>
              <a:t>Tholos tomb (so-called “Tomb of Aegisthus”). Mycenae.</a:t>
            </a:r>
            <a:r>
              <a:rPr lang="en-GB" sz="2000" dirty="0">
                <a:latin typeface="Amasis MT Pro" panose="02040504050005020304" pitchFamily="18" charset="0"/>
              </a:rPr>
              <a:t> , Ilya Shueygin, 2014.</a:t>
            </a:r>
          </a:p>
          <a:p>
            <a:r>
              <a:rPr lang="en-GB" sz="2000" dirty="0">
                <a:latin typeface="Amasis MT Pro" panose="02040504050005020304" pitchFamily="18" charset="0"/>
              </a:rPr>
              <a:t>Image 4: </a:t>
            </a:r>
            <a:r>
              <a:rPr lang="en-GB" sz="2000" dirty="0">
                <a:latin typeface="Amasis MT Pro" panose="02040504050005020304" pitchFamily="18" charset="0"/>
                <a:hlinkClick r:id="rId5"/>
              </a:rPr>
              <a:t>Tholos Tomb of the Lions in Mycenae: Forgotten Majesty &amp; Its Place in Bronze-Age History - Olympia Museum</a:t>
            </a:r>
            <a:r>
              <a:rPr lang="en-GB" sz="2000" dirty="0">
                <a:latin typeface="Amasis MT Pro" panose="02040504050005020304" pitchFamily="18" charset="0"/>
              </a:rPr>
              <a:t> , May 5</a:t>
            </a:r>
            <a:r>
              <a:rPr lang="en-GB" sz="2000" baseline="30000" dirty="0">
                <a:latin typeface="Amasis MT Pro" panose="02040504050005020304" pitchFamily="18" charset="0"/>
              </a:rPr>
              <a:t>th</a:t>
            </a:r>
            <a:r>
              <a:rPr lang="en-GB" sz="2000" dirty="0">
                <a:latin typeface="Amasis MT Pro" panose="02040504050005020304" pitchFamily="18" charset="0"/>
              </a:rPr>
              <a:t>, 2025. </a:t>
            </a:r>
          </a:p>
          <a:p>
            <a:r>
              <a:rPr lang="en-GB" sz="2000" dirty="0">
                <a:latin typeface="Amasis MT Pro" panose="02040504050005020304" pitchFamily="18" charset="0"/>
              </a:rPr>
              <a:t>Image 5: </a:t>
            </a:r>
            <a:r>
              <a:rPr lang="en-GB" sz="2000" dirty="0">
                <a:latin typeface="Amasis MT Pro" panose="02040504050005020304" pitchFamily="18" charset="0"/>
                <a:hlinkClick r:id="rId6"/>
              </a:rPr>
              <a:t>In Bronze Age Greece, young adults left home, but children seem to have stayed put</a:t>
            </a:r>
            <a:r>
              <a:rPr lang="en-GB" sz="2000" dirty="0">
                <a:latin typeface="Amasis MT Pro" panose="02040504050005020304" pitchFamily="18" charset="0"/>
              </a:rPr>
              <a:t> ,  October 15</a:t>
            </a:r>
            <a:r>
              <a:rPr lang="en-GB" sz="2000" baseline="30000" dirty="0">
                <a:latin typeface="Amasis MT Pro" panose="02040504050005020304" pitchFamily="18" charset="0"/>
              </a:rPr>
              <a:t>th</a:t>
            </a:r>
            <a:r>
              <a:rPr lang="en-GB" sz="2000" dirty="0">
                <a:latin typeface="Amasis MT Pro" panose="02040504050005020304" pitchFamily="18" charset="0"/>
              </a:rPr>
              <a:t>, 2026.</a:t>
            </a:r>
          </a:p>
          <a:p>
            <a:r>
              <a:rPr lang="en-GB" sz="2000" dirty="0">
                <a:latin typeface="Amasis MT Pro" panose="02040504050005020304" pitchFamily="18" charset="0"/>
              </a:rPr>
              <a:t>Image 6: </a:t>
            </a:r>
            <a:r>
              <a:rPr lang="en-GB" sz="2000" dirty="0">
                <a:latin typeface="Amasis MT Pro" panose="02040504050005020304" pitchFamily="18" charset="0"/>
                <a:hlinkClick r:id="rId7"/>
              </a:rPr>
              <a:t>Two intact tombs found in Mycenaean cemetery – The History Blog</a:t>
            </a:r>
            <a:r>
              <a:rPr lang="en-GB" sz="2000" dirty="0">
                <a:latin typeface="Amasis MT Pro" panose="02040504050005020304" pitchFamily="18" charset="0"/>
              </a:rPr>
              <a:t> , August 13</a:t>
            </a:r>
            <a:r>
              <a:rPr lang="en-GB" sz="2000" baseline="30000" dirty="0">
                <a:latin typeface="Amasis MT Pro" panose="02040504050005020304" pitchFamily="18" charset="0"/>
              </a:rPr>
              <a:t>th</a:t>
            </a:r>
            <a:r>
              <a:rPr lang="en-GB" sz="2000" dirty="0">
                <a:latin typeface="Amasis MT Pro" panose="02040504050005020304" pitchFamily="18" charset="0"/>
              </a:rPr>
              <a:t> , 2019.</a:t>
            </a:r>
          </a:p>
          <a:p>
            <a:r>
              <a:rPr lang="en-GB" sz="2000" dirty="0">
                <a:latin typeface="Amasis MT Pro" panose="02040504050005020304" pitchFamily="18" charset="0"/>
              </a:rPr>
              <a:t>Image 7: </a:t>
            </a:r>
            <a:r>
              <a:rPr lang="en-GB" sz="2000" dirty="0">
                <a:latin typeface="Amasis MT Pro" panose="02040504050005020304" pitchFamily="18" charset="0"/>
                <a:hlinkClick r:id="rId8"/>
              </a:rPr>
              <a:t>Ritual human sacrifice in the Mycenaean palace of </a:t>
            </a:r>
            <a:r>
              <a:rPr lang="en-GB" sz="2000" dirty="0" err="1">
                <a:latin typeface="Amasis MT Pro" panose="02040504050005020304" pitchFamily="18" charset="0"/>
                <a:hlinkClick r:id="rId8"/>
              </a:rPr>
              <a:t>Kydonia</a:t>
            </a:r>
            <a:r>
              <a:rPr lang="en-GB" sz="2000" dirty="0">
                <a:latin typeface="Amasis MT Pro" panose="02040504050005020304" pitchFamily="18" charset="0"/>
              </a:rPr>
              <a:t> , Maria Andreadaki-Vlazaki </a:t>
            </a:r>
            <a:r>
              <a:rPr lang="en-GB" sz="2000" i="1" dirty="0">
                <a:latin typeface="Amasis MT Pro" panose="02040504050005020304" pitchFamily="18" charset="0"/>
              </a:rPr>
              <a:t>, </a:t>
            </a:r>
            <a:r>
              <a:rPr lang="en-GB" sz="2000" dirty="0">
                <a:latin typeface="Amasis MT Pro" panose="02040504050005020304" pitchFamily="18" charset="0"/>
              </a:rPr>
              <a:t>December 18</a:t>
            </a:r>
            <a:r>
              <a:rPr lang="en-GB" sz="2000" baseline="30000" dirty="0">
                <a:latin typeface="Amasis MT Pro" panose="02040504050005020304" pitchFamily="18" charset="0"/>
              </a:rPr>
              <a:t>th</a:t>
            </a:r>
            <a:r>
              <a:rPr lang="en-GB" sz="2000" dirty="0">
                <a:latin typeface="Amasis MT Pro" panose="02040504050005020304" pitchFamily="18" charset="0"/>
              </a:rPr>
              <a:t> , 2017</a:t>
            </a:r>
          </a:p>
          <a:p>
            <a:r>
              <a:rPr lang="en-GB" sz="2000" dirty="0">
                <a:latin typeface="Amasis MT Pro" panose="02040504050005020304" pitchFamily="18" charset="0"/>
              </a:rPr>
              <a:t>Image 8: </a:t>
            </a:r>
            <a:r>
              <a:rPr lang="en-GB" sz="2000" dirty="0">
                <a:latin typeface="Amasis MT Pro" panose="02040504050005020304" pitchFamily="18" charset="0"/>
                <a:hlinkClick r:id="rId9"/>
              </a:rPr>
              <a:t>Skeletal remains 'confirm ancient Greeks engaged in human sacrifice' | Archaeology | The Guardian</a:t>
            </a:r>
            <a:r>
              <a:rPr lang="en-GB" sz="2000" dirty="0">
                <a:latin typeface="Amasis MT Pro" panose="02040504050005020304" pitchFamily="18" charset="0"/>
              </a:rPr>
              <a:t> , Mazin Sidahmed and agencies , August 10</a:t>
            </a:r>
            <a:r>
              <a:rPr lang="en-GB" sz="2000" baseline="30000" dirty="0">
                <a:latin typeface="Amasis MT Pro" panose="02040504050005020304" pitchFamily="18" charset="0"/>
              </a:rPr>
              <a:t>th</a:t>
            </a:r>
            <a:r>
              <a:rPr lang="en-GB" sz="2000" dirty="0">
                <a:latin typeface="Amasis MT Pro" panose="02040504050005020304" pitchFamily="18" charset="0"/>
              </a:rPr>
              <a:t> , 2016.</a:t>
            </a:r>
          </a:p>
        </p:txBody>
      </p:sp>
    </p:spTree>
    <p:extLst>
      <p:ext uri="{BB962C8B-B14F-4D97-AF65-F5344CB8AC3E}">
        <p14:creationId xmlns:p14="http://schemas.microsoft.com/office/powerpoint/2010/main" val="331292674"/>
      </p:ext>
    </p:extLst>
  </p:cSld>
  <p:clrMapOvr>
    <a:masterClrMapping/>
  </p:clrMapOvr>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Custom 35">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FC7F6458-703E-4B19-BAF9-E88A9B02521B}" vid="{6FBA4037-BA28-4926-BD89-6C54034403AD}"/>
    </a:ext>
  </a:extLst>
</a:theme>
</file>

<file path=docProps/app.xml><?xml version="1.0" encoding="utf-8"?>
<Properties xmlns="http://schemas.openxmlformats.org/officeDocument/2006/extended-properties" xmlns:vt="http://schemas.openxmlformats.org/officeDocument/2006/docPropsVTypes">
  <Template>Shoji</Template>
  <TotalTime>4413</TotalTime>
  <Words>845</Words>
  <Application>Microsoft Office PowerPoint</Application>
  <PresentationFormat>Widescreen</PresentationFormat>
  <Paragraphs>33</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Amasis MT Pro</vt:lpstr>
      <vt:lpstr>Aptos Light</vt:lpstr>
      <vt:lpstr>Arial</vt:lpstr>
      <vt:lpstr>Walbaum Display</vt:lpstr>
      <vt:lpstr>Shoji</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tanwen shaw</dc:creator>
  <cp:lastModifiedBy>tanwen shaw</cp:lastModifiedBy>
  <cp:revision>1</cp:revision>
  <dcterms:created xsi:type="dcterms:W3CDTF">2026-10-09T14:25:32Z</dcterms:created>
  <dcterms:modified xsi:type="dcterms:W3CDTF">2026-10-22T17:34:13Z</dcterms:modified>
</cp:coreProperties>
</file>