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19"/>
  </p:notesMasterIdLst>
  <p:sldIdLst>
    <p:sldId id="264" r:id="rId2"/>
    <p:sldId id="293" r:id="rId3"/>
    <p:sldId id="269" r:id="rId4"/>
    <p:sldId id="270" r:id="rId5"/>
    <p:sldId id="271" r:id="rId6"/>
    <p:sldId id="275" r:id="rId7"/>
    <p:sldId id="276" r:id="rId8"/>
    <p:sldId id="278" r:id="rId9"/>
    <p:sldId id="277" r:id="rId10"/>
    <p:sldId id="279" r:id="rId11"/>
    <p:sldId id="280" r:id="rId12"/>
    <p:sldId id="283" r:id="rId13"/>
    <p:sldId id="286" r:id="rId14"/>
    <p:sldId id="287" r:id="rId15"/>
    <p:sldId id="288" r:id="rId16"/>
    <p:sldId id="294" r:id="rId17"/>
    <p:sldId id="296"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 uri="{1BD7E111-0CB8-44D6-8891-C1BB2F81B7CC}">
      <p1710:readonlyRecommended xmlns:p1710="http://schemas.microsoft.com/office/powerpoint/2017/10/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DA7809-F7D1-727A-B9F1-4A440E717F4F}" v="206" dt="2026-02-13T14:04:39.809"/>
    <p1510:client id="{60157D50-FBCA-8B46-30F0-9DD7EAC0A5ED}" v="349" dt="2026-02-13T16:44:07.668"/>
    <p1510:client id="{6F0A22D7-1910-D3B3-ABFD-743E492C5CE7}" v="13" dt="2026-02-13T16:26:42.385"/>
    <p1510:client id="{92B18987-0B33-48D9-85E0-690AE1F8D90C}" v="2915" dt="2026-02-13T20:42:19.402"/>
    <p1510:client id="{E9D7026C-6B50-7348-7C35-EA2B7C382A01}" v="7" dt="2026-02-13T17:13:37.603"/>
    <p1510:client id="{FBA0FD94-246E-2B31-9DC0-9355A47D145B}" v="10" dt="2026-02-13T14:31:00.0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804" y="268"/>
      </p:cViewPr>
      <p:guideLst/>
    </p:cSldViewPr>
  </p:slideViewPr>
  <p:notesTextViewPr>
    <p:cViewPr>
      <p:scale>
        <a:sx n="1" d="1"/>
        <a:sy n="1" d="1"/>
      </p:scale>
      <p:origin x="0" y="0"/>
    </p:cViewPr>
  </p:notesTextViewPr>
  <p:sorterViewPr>
    <p:cViewPr>
      <p:scale>
        <a:sx n="100" d="100"/>
        <a:sy n="100" d="100"/>
      </p:scale>
      <p:origin x="0" y="-5236"/>
    </p:cViewPr>
  </p:sorterViewPr>
  <p:gridSpacing cx="72008" cy="72008"/>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slide" Target="slides/slide17.xml" Id="rId18" /><Relationship Type="http://schemas.openxmlformats.org/officeDocument/2006/relationships/slide" Target="slides/slide2.xml" Id="rId3" /><Relationship Type="http://schemas.openxmlformats.org/officeDocument/2006/relationships/viewProps" Target="viewProps.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6.xml" Id="rId17" /><Relationship Type="http://schemas.microsoft.com/office/2015/10/relationships/revisionInfo" Target="revisionInfo.xml" Id="rId25"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presProps" Target="presProps.xml"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tableStyles" Target="tableStyles.xml" Id="rId23" /><Relationship Type="http://schemas.openxmlformats.org/officeDocument/2006/relationships/slide" Target="slides/slide9.xml" Id="rId10" /><Relationship Type="http://schemas.openxmlformats.org/officeDocument/2006/relationships/notesMaster" Target="notesMasters/notesMaster1.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theme" Target="theme/theme1.xml" Id="rId22" /></Relationships>
</file>

<file path=ppt/diagrams/_rels/data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322149-47FD-44BA-9143-DCEFD2577878}"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FE0DBA5A-D6F7-46F1-9324-381C24AE240D}">
      <dgm:prSet/>
      <dgm:spPr/>
      <dgm:t>
        <a:bodyPr/>
        <a:lstStyle/>
        <a:p>
          <a:pPr>
            <a:lnSpc>
              <a:spcPct val="100000"/>
            </a:lnSpc>
          </a:pPr>
          <a:r>
            <a:rPr lang="en-GB"/>
            <a:t>Keeps all the infromation on one platform that staff can go back and review any time </a:t>
          </a:r>
          <a:endParaRPr lang="en-US"/>
        </a:p>
      </dgm:t>
    </dgm:pt>
    <dgm:pt modelId="{D12BD968-3D23-447E-A077-CAC6A8A0AF4B}" type="parTrans" cxnId="{4518A7D0-19CF-47AE-BE02-F2F0B25BED10}">
      <dgm:prSet/>
      <dgm:spPr/>
      <dgm:t>
        <a:bodyPr/>
        <a:lstStyle/>
        <a:p>
          <a:endParaRPr lang="en-US"/>
        </a:p>
      </dgm:t>
    </dgm:pt>
    <dgm:pt modelId="{91817850-5EA0-4F37-BE13-E97E65C9F40C}" type="sibTrans" cxnId="{4518A7D0-19CF-47AE-BE02-F2F0B25BED10}">
      <dgm:prSet/>
      <dgm:spPr/>
      <dgm:t>
        <a:bodyPr/>
        <a:lstStyle/>
        <a:p>
          <a:endParaRPr lang="en-US"/>
        </a:p>
      </dgm:t>
    </dgm:pt>
    <dgm:pt modelId="{8B3718D7-B808-476B-B784-47989B488ACE}">
      <dgm:prSet/>
      <dgm:spPr/>
      <dgm:t>
        <a:bodyPr/>
        <a:lstStyle/>
        <a:p>
          <a:pPr>
            <a:lnSpc>
              <a:spcPct val="100000"/>
            </a:lnSpc>
          </a:pPr>
          <a:r>
            <a:rPr lang="en-GB"/>
            <a:t>Saves time and reduces phone calls due to the chat feature</a:t>
          </a:r>
          <a:endParaRPr lang="en-US"/>
        </a:p>
      </dgm:t>
    </dgm:pt>
    <dgm:pt modelId="{42ECAE7C-8EBB-4C0E-8090-BD1D3388D3B3}" type="parTrans" cxnId="{75A16BBF-00AD-47AB-BE9B-15F9A1D8F30D}">
      <dgm:prSet/>
      <dgm:spPr/>
      <dgm:t>
        <a:bodyPr/>
        <a:lstStyle/>
        <a:p>
          <a:endParaRPr lang="en-US"/>
        </a:p>
      </dgm:t>
    </dgm:pt>
    <dgm:pt modelId="{ED467816-3D29-4DE1-AE53-394633898038}" type="sibTrans" cxnId="{75A16BBF-00AD-47AB-BE9B-15F9A1D8F30D}">
      <dgm:prSet/>
      <dgm:spPr/>
      <dgm:t>
        <a:bodyPr/>
        <a:lstStyle/>
        <a:p>
          <a:endParaRPr lang="en-US"/>
        </a:p>
      </dgm:t>
    </dgm:pt>
    <dgm:pt modelId="{4C9BECBE-23D5-4238-AE20-A970790FDDBA}">
      <dgm:prSet/>
      <dgm:spPr/>
      <dgm:t>
        <a:bodyPr/>
        <a:lstStyle/>
        <a:p>
          <a:pPr>
            <a:lnSpc>
              <a:spcPct val="100000"/>
            </a:lnSpc>
          </a:pPr>
          <a:r>
            <a:rPr lang="en-GB"/>
            <a:t>Greatly helps the communication between team members which results in improved teamwork in the care home </a:t>
          </a:r>
          <a:endParaRPr lang="en-US"/>
        </a:p>
      </dgm:t>
    </dgm:pt>
    <dgm:pt modelId="{E5112A0F-0458-49FB-807A-14E4E8B22C6E}" type="parTrans" cxnId="{018F7905-E721-4879-BFF9-C784F19DFE34}">
      <dgm:prSet/>
      <dgm:spPr/>
      <dgm:t>
        <a:bodyPr/>
        <a:lstStyle/>
        <a:p>
          <a:endParaRPr lang="en-US"/>
        </a:p>
      </dgm:t>
    </dgm:pt>
    <dgm:pt modelId="{21DA8BA9-0E0F-49D1-9043-2274D4AE3675}" type="sibTrans" cxnId="{018F7905-E721-4879-BFF9-C784F19DFE34}">
      <dgm:prSet/>
      <dgm:spPr/>
      <dgm:t>
        <a:bodyPr/>
        <a:lstStyle/>
        <a:p>
          <a:endParaRPr lang="en-US"/>
        </a:p>
      </dgm:t>
    </dgm:pt>
    <dgm:pt modelId="{ABAD48FF-F201-4FBB-981E-84DA4E4F5A74}" type="pres">
      <dgm:prSet presAssocID="{24322149-47FD-44BA-9143-DCEFD2577878}" presName="root" presStyleCnt="0">
        <dgm:presLayoutVars>
          <dgm:dir/>
          <dgm:resizeHandles val="exact"/>
        </dgm:presLayoutVars>
      </dgm:prSet>
      <dgm:spPr/>
    </dgm:pt>
    <dgm:pt modelId="{A85C79CE-8F14-4C57-ABFF-4FD48223539B}" type="pres">
      <dgm:prSet presAssocID="{FE0DBA5A-D6F7-46F1-9324-381C24AE240D}" presName="compNode" presStyleCnt="0"/>
      <dgm:spPr/>
    </dgm:pt>
    <dgm:pt modelId="{85750AB5-0EB0-400A-B577-16DE58B3640E}" type="pres">
      <dgm:prSet presAssocID="{FE0DBA5A-D6F7-46F1-9324-381C24AE240D}" presName="bgRect" presStyleLbl="bgShp" presStyleIdx="0" presStyleCnt="3"/>
      <dgm:spPr/>
    </dgm:pt>
    <dgm:pt modelId="{5E6281BF-38E5-404F-9273-9FB265152B9E}" type="pres">
      <dgm:prSet presAssocID="{FE0DBA5A-D6F7-46F1-9324-381C24AE240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361AEDC1-3999-4775-9E31-147AD17E8C78}" type="pres">
      <dgm:prSet presAssocID="{FE0DBA5A-D6F7-46F1-9324-381C24AE240D}" presName="spaceRect" presStyleCnt="0"/>
      <dgm:spPr/>
    </dgm:pt>
    <dgm:pt modelId="{00FDB6EB-9B26-4DE7-8B9C-92E1962FCD0C}" type="pres">
      <dgm:prSet presAssocID="{FE0DBA5A-D6F7-46F1-9324-381C24AE240D}" presName="parTx" presStyleLbl="revTx" presStyleIdx="0" presStyleCnt="3">
        <dgm:presLayoutVars>
          <dgm:chMax val="0"/>
          <dgm:chPref val="0"/>
        </dgm:presLayoutVars>
      </dgm:prSet>
      <dgm:spPr/>
    </dgm:pt>
    <dgm:pt modelId="{E31D8989-B965-4A01-916E-EDEFB3B32D30}" type="pres">
      <dgm:prSet presAssocID="{91817850-5EA0-4F37-BE13-E97E65C9F40C}" presName="sibTrans" presStyleCnt="0"/>
      <dgm:spPr/>
    </dgm:pt>
    <dgm:pt modelId="{56FB2E7F-0C69-4222-869E-46F96C105B07}" type="pres">
      <dgm:prSet presAssocID="{8B3718D7-B808-476B-B784-47989B488ACE}" presName="compNode" presStyleCnt="0"/>
      <dgm:spPr/>
    </dgm:pt>
    <dgm:pt modelId="{2ABA191B-CAA4-49A3-A4D1-E549684AD9E6}" type="pres">
      <dgm:prSet presAssocID="{8B3718D7-B808-476B-B784-47989B488ACE}" presName="bgRect" presStyleLbl="bgShp" presStyleIdx="1" presStyleCnt="3"/>
      <dgm:spPr/>
    </dgm:pt>
    <dgm:pt modelId="{2572CC24-6ED0-48D4-B0BD-E6CDF7E7189B}" type="pres">
      <dgm:prSet presAssocID="{8B3718D7-B808-476B-B784-47989B488AC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ceiver"/>
        </a:ext>
      </dgm:extLst>
    </dgm:pt>
    <dgm:pt modelId="{397B214D-8369-4EBC-8F02-569050999C41}" type="pres">
      <dgm:prSet presAssocID="{8B3718D7-B808-476B-B784-47989B488ACE}" presName="spaceRect" presStyleCnt="0"/>
      <dgm:spPr/>
    </dgm:pt>
    <dgm:pt modelId="{01586687-D784-4C7B-A062-E53C36A80473}" type="pres">
      <dgm:prSet presAssocID="{8B3718D7-B808-476B-B784-47989B488ACE}" presName="parTx" presStyleLbl="revTx" presStyleIdx="1" presStyleCnt="3">
        <dgm:presLayoutVars>
          <dgm:chMax val="0"/>
          <dgm:chPref val="0"/>
        </dgm:presLayoutVars>
      </dgm:prSet>
      <dgm:spPr/>
    </dgm:pt>
    <dgm:pt modelId="{CA1E1662-B54C-4D82-9746-7BF9E304EFBE}" type="pres">
      <dgm:prSet presAssocID="{ED467816-3D29-4DE1-AE53-394633898038}" presName="sibTrans" presStyleCnt="0"/>
      <dgm:spPr/>
    </dgm:pt>
    <dgm:pt modelId="{6AC1CC35-D6C5-420E-9FD7-D2F129896461}" type="pres">
      <dgm:prSet presAssocID="{4C9BECBE-23D5-4238-AE20-A970790FDDBA}" presName="compNode" presStyleCnt="0"/>
      <dgm:spPr/>
    </dgm:pt>
    <dgm:pt modelId="{685D7330-90A9-44D8-8462-2F4857D731A3}" type="pres">
      <dgm:prSet presAssocID="{4C9BECBE-23D5-4238-AE20-A970790FDDBA}" presName="bgRect" presStyleLbl="bgShp" presStyleIdx="2" presStyleCnt="3"/>
      <dgm:spPr/>
    </dgm:pt>
    <dgm:pt modelId="{5A465353-2F15-4984-8978-837E1B13C0D3}" type="pres">
      <dgm:prSet presAssocID="{4C9BECBE-23D5-4238-AE20-A970790FDDB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15E3325F-F983-42F3-9499-B45DAE5E6E57}" type="pres">
      <dgm:prSet presAssocID="{4C9BECBE-23D5-4238-AE20-A970790FDDBA}" presName="spaceRect" presStyleCnt="0"/>
      <dgm:spPr/>
    </dgm:pt>
    <dgm:pt modelId="{B40133AD-67D5-4FC5-A53D-449DF7D3EA1D}" type="pres">
      <dgm:prSet presAssocID="{4C9BECBE-23D5-4238-AE20-A970790FDDBA}" presName="parTx" presStyleLbl="revTx" presStyleIdx="2" presStyleCnt="3">
        <dgm:presLayoutVars>
          <dgm:chMax val="0"/>
          <dgm:chPref val="0"/>
        </dgm:presLayoutVars>
      </dgm:prSet>
      <dgm:spPr/>
    </dgm:pt>
  </dgm:ptLst>
  <dgm:cxnLst>
    <dgm:cxn modelId="{018F7905-E721-4879-BFF9-C784F19DFE34}" srcId="{24322149-47FD-44BA-9143-DCEFD2577878}" destId="{4C9BECBE-23D5-4238-AE20-A970790FDDBA}" srcOrd="2" destOrd="0" parTransId="{E5112A0F-0458-49FB-807A-14E4E8B22C6E}" sibTransId="{21DA8BA9-0E0F-49D1-9043-2274D4AE3675}"/>
    <dgm:cxn modelId="{19D29710-8A13-409F-878D-674E9DFF2273}" type="presOf" srcId="{8B3718D7-B808-476B-B784-47989B488ACE}" destId="{01586687-D784-4C7B-A062-E53C36A80473}" srcOrd="0" destOrd="0" presId="urn:microsoft.com/office/officeart/2018/2/layout/IconVerticalSolidList"/>
    <dgm:cxn modelId="{6F28772D-E8E5-4835-AD72-FBF3595FCF4B}" type="presOf" srcId="{4C9BECBE-23D5-4238-AE20-A970790FDDBA}" destId="{B40133AD-67D5-4FC5-A53D-449DF7D3EA1D}" srcOrd="0" destOrd="0" presId="urn:microsoft.com/office/officeart/2018/2/layout/IconVerticalSolidList"/>
    <dgm:cxn modelId="{4BA86369-E2BA-477A-AB65-51A075E99E8D}" type="presOf" srcId="{24322149-47FD-44BA-9143-DCEFD2577878}" destId="{ABAD48FF-F201-4FBB-981E-84DA4E4F5A74}" srcOrd="0" destOrd="0" presId="urn:microsoft.com/office/officeart/2018/2/layout/IconVerticalSolidList"/>
    <dgm:cxn modelId="{75A16BBF-00AD-47AB-BE9B-15F9A1D8F30D}" srcId="{24322149-47FD-44BA-9143-DCEFD2577878}" destId="{8B3718D7-B808-476B-B784-47989B488ACE}" srcOrd="1" destOrd="0" parTransId="{42ECAE7C-8EBB-4C0E-8090-BD1D3388D3B3}" sibTransId="{ED467816-3D29-4DE1-AE53-394633898038}"/>
    <dgm:cxn modelId="{4518A7D0-19CF-47AE-BE02-F2F0B25BED10}" srcId="{24322149-47FD-44BA-9143-DCEFD2577878}" destId="{FE0DBA5A-D6F7-46F1-9324-381C24AE240D}" srcOrd="0" destOrd="0" parTransId="{D12BD968-3D23-447E-A077-CAC6A8A0AF4B}" sibTransId="{91817850-5EA0-4F37-BE13-E97E65C9F40C}"/>
    <dgm:cxn modelId="{CFE8B6FB-9F64-4B2E-B7B6-2666B10631DB}" type="presOf" srcId="{FE0DBA5A-D6F7-46F1-9324-381C24AE240D}" destId="{00FDB6EB-9B26-4DE7-8B9C-92E1962FCD0C}" srcOrd="0" destOrd="0" presId="urn:microsoft.com/office/officeart/2018/2/layout/IconVerticalSolidList"/>
    <dgm:cxn modelId="{7EAA4B57-A166-4C9B-9488-0E64CF6C7F9A}" type="presParOf" srcId="{ABAD48FF-F201-4FBB-981E-84DA4E4F5A74}" destId="{A85C79CE-8F14-4C57-ABFF-4FD48223539B}" srcOrd="0" destOrd="0" presId="urn:microsoft.com/office/officeart/2018/2/layout/IconVerticalSolidList"/>
    <dgm:cxn modelId="{897CF992-8879-4F78-B68E-995FF3F2FE2F}" type="presParOf" srcId="{A85C79CE-8F14-4C57-ABFF-4FD48223539B}" destId="{85750AB5-0EB0-400A-B577-16DE58B3640E}" srcOrd="0" destOrd="0" presId="urn:microsoft.com/office/officeart/2018/2/layout/IconVerticalSolidList"/>
    <dgm:cxn modelId="{CB5151AF-E88E-4AAC-81C9-5DE2766D0A3D}" type="presParOf" srcId="{A85C79CE-8F14-4C57-ABFF-4FD48223539B}" destId="{5E6281BF-38E5-404F-9273-9FB265152B9E}" srcOrd="1" destOrd="0" presId="urn:microsoft.com/office/officeart/2018/2/layout/IconVerticalSolidList"/>
    <dgm:cxn modelId="{C0CB5A52-1DAE-4BAD-A180-0DCA2E401F02}" type="presParOf" srcId="{A85C79CE-8F14-4C57-ABFF-4FD48223539B}" destId="{361AEDC1-3999-4775-9E31-147AD17E8C78}" srcOrd="2" destOrd="0" presId="urn:microsoft.com/office/officeart/2018/2/layout/IconVerticalSolidList"/>
    <dgm:cxn modelId="{47211ED8-32EB-4A0F-82C8-15E5C0479F62}" type="presParOf" srcId="{A85C79CE-8F14-4C57-ABFF-4FD48223539B}" destId="{00FDB6EB-9B26-4DE7-8B9C-92E1962FCD0C}" srcOrd="3" destOrd="0" presId="urn:microsoft.com/office/officeart/2018/2/layout/IconVerticalSolidList"/>
    <dgm:cxn modelId="{AC2E7890-9501-4B4E-B9E1-0787F7B74194}" type="presParOf" srcId="{ABAD48FF-F201-4FBB-981E-84DA4E4F5A74}" destId="{E31D8989-B965-4A01-916E-EDEFB3B32D30}" srcOrd="1" destOrd="0" presId="urn:microsoft.com/office/officeart/2018/2/layout/IconVerticalSolidList"/>
    <dgm:cxn modelId="{6F21C86B-C9FA-4DCE-AABA-364C05D21B85}" type="presParOf" srcId="{ABAD48FF-F201-4FBB-981E-84DA4E4F5A74}" destId="{56FB2E7F-0C69-4222-869E-46F96C105B07}" srcOrd="2" destOrd="0" presId="urn:microsoft.com/office/officeart/2018/2/layout/IconVerticalSolidList"/>
    <dgm:cxn modelId="{2C942401-FB4F-4940-9E03-70A5CAE25861}" type="presParOf" srcId="{56FB2E7F-0C69-4222-869E-46F96C105B07}" destId="{2ABA191B-CAA4-49A3-A4D1-E549684AD9E6}" srcOrd="0" destOrd="0" presId="urn:microsoft.com/office/officeart/2018/2/layout/IconVerticalSolidList"/>
    <dgm:cxn modelId="{006ADEAE-EE44-45FD-9946-66FD665A05B9}" type="presParOf" srcId="{56FB2E7F-0C69-4222-869E-46F96C105B07}" destId="{2572CC24-6ED0-48D4-B0BD-E6CDF7E7189B}" srcOrd="1" destOrd="0" presId="urn:microsoft.com/office/officeart/2018/2/layout/IconVerticalSolidList"/>
    <dgm:cxn modelId="{1262B808-1503-4741-9866-050CC2981560}" type="presParOf" srcId="{56FB2E7F-0C69-4222-869E-46F96C105B07}" destId="{397B214D-8369-4EBC-8F02-569050999C41}" srcOrd="2" destOrd="0" presId="urn:microsoft.com/office/officeart/2018/2/layout/IconVerticalSolidList"/>
    <dgm:cxn modelId="{A2FC2353-637A-4189-94C2-9A41BE310A4B}" type="presParOf" srcId="{56FB2E7F-0C69-4222-869E-46F96C105B07}" destId="{01586687-D784-4C7B-A062-E53C36A80473}" srcOrd="3" destOrd="0" presId="urn:microsoft.com/office/officeart/2018/2/layout/IconVerticalSolidList"/>
    <dgm:cxn modelId="{80C03C4D-F321-4B1F-89A9-9BCEACF97CE0}" type="presParOf" srcId="{ABAD48FF-F201-4FBB-981E-84DA4E4F5A74}" destId="{CA1E1662-B54C-4D82-9746-7BF9E304EFBE}" srcOrd="3" destOrd="0" presId="urn:microsoft.com/office/officeart/2018/2/layout/IconVerticalSolidList"/>
    <dgm:cxn modelId="{B64EB136-F347-4EA8-B919-57C5967FC6DC}" type="presParOf" srcId="{ABAD48FF-F201-4FBB-981E-84DA4E4F5A74}" destId="{6AC1CC35-D6C5-420E-9FD7-D2F129896461}" srcOrd="4" destOrd="0" presId="urn:microsoft.com/office/officeart/2018/2/layout/IconVerticalSolidList"/>
    <dgm:cxn modelId="{22495DD5-75F2-4ED0-8E59-FEC46983B50E}" type="presParOf" srcId="{6AC1CC35-D6C5-420E-9FD7-D2F129896461}" destId="{685D7330-90A9-44D8-8462-2F4857D731A3}" srcOrd="0" destOrd="0" presId="urn:microsoft.com/office/officeart/2018/2/layout/IconVerticalSolidList"/>
    <dgm:cxn modelId="{F7E88CEA-80B8-4810-B46A-1FFA0EEF532B}" type="presParOf" srcId="{6AC1CC35-D6C5-420E-9FD7-D2F129896461}" destId="{5A465353-2F15-4984-8978-837E1B13C0D3}" srcOrd="1" destOrd="0" presId="urn:microsoft.com/office/officeart/2018/2/layout/IconVerticalSolidList"/>
    <dgm:cxn modelId="{DBEF37D5-A33F-4098-90CF-2BE7E37EF178}" type="presParOf" srcId="{6AC1CC35-D6C5-420E-9FD7-D2F129896461}" destId="{15E3325F-F983-42F3-9499-B45DAE5E6E57}" srcOrd="2" destOrd="0" presId="urn:microsoft.com/office/officeart/2018/2/layout/IconVerticalSolidList"/>
    <dgm:cxn modelId="{FCFF8F46-28BC-4C2C-81C2-06BCCEC44187}" type="presParOf" srcId="{6AC1CC35-D6C5-420E-9FD7-D2F129896461}" destId="{B40133AD-67D5-4FC5-A53D-449DF7D3EA1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9607B7C-2280-48DC-99B6-657EFFFC823D}"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671952C-EF8E-4C0C-8A6A-CEC13FD9030F}">
      <dgm:prSet custT="1"/>
      <dgm:spPr/>
      <dgm:t>
        <a:bodyPr/>
        <a:lstStyle/>
        <a:p>
          <a:pPr>
            <a:lnSpc>
              <a:spcPct val="100000"/>
            </a:lnSpc>
          </a:pPr>
          <a:r>
            <a:rPr lang="en-GB" sz="1800"/>
            <a:t>May need training to learn how to use the app </a:t>
          </a:r>
          <a:endParaRPr lang="en-US" sz="1800"/>
        </a:p>
      </dgm:t>
    </dgm:pt>
    <dgm:pt modelId="{06335652-1AF9-48EC-845C-C183F684113D}" type="parTrans" cxnId="{03B264F4-DCB0-40F6-BDD5-3267104612D3}">
      <dgm:prSet/>
      <dgm:spPr/>
      <dgm:t>
        <a:bodyPr/>
        <a:lstStyle/>
        <a:p>
          <a:endParaRPr lang="en-US"/>
        </a:p>
      </dgm:t>
    </dgm:pt>
    <dgm:pt modelId="{FCA7399F-7DC1-4474-9346-5F87E810D4DC}" type="sibTrans" cxnId="{03B264F4-DCB0-40F6-BDD5-3267104612D3}">
      <dgm:prSet/>
      <dgm:spPr/>
      <dgm:t>
        <a:bodyPr/>
        <a:lstStyle/>
        <a:p>
          <a:endParaRPr lang="en-US"/>
        </a:p>
      </dgm:t>
    </dgm:pt>
    <dgm:pt modelId="{6E9DF0D1-0700-4DA1-A0D9-48D010A43D58}">
      <dgm:prSet/>
      <dgm:spPr/>
      <dgm:t>
        <a:bodyPr/>
        <a:lstStyle/>
        <a:p>
          <a:pPr>
            <a:lnSpc>
              <a:spcPct val="100000"/>
            </a:lnSpc>
          </a:pPr>
          <a:r>
            <a:rPr lang="en-GB" sz="1800"/>
            <a:t>Staff will need internet access all the time to receive and send messages or calls</a:t>
          </a:r>
          <a:endParaRPr lang="en-US" sz="1800"/>
        </a:p>
      </dgm:t>
    </dgm:pt>
    <dgm:pt modelId="{2F5A3CE7-38F8-49BD-ABB2-B0C629671DB9}" type="parTrans" cxnId="{62193B32-C47F-4654-AD3D-B9E9D4F331C7}">
      <dgm:prSet/>
      <dgm:spPr/>
      <dgm:t>
        <a:bodyPr/>
        <a:lstStyle/>
        <a:p>
          <a:endParaRPr lang="en-US"/>
        </a:p>
      </dgm:t>
    </dgm:pt>
    <dgm:pt modelId="{60660C46-2F98-4BF3-97B3-21EC127237CB}" type="sibTrans" cxnId="{62193B32-C47F-4654-AD3D-B9E9D4F331C7}">
      <dgm:prSet/>
      <dgm:spPr/>
      <dgm:t>
        <a:bodyPr/>
        <a:lstStyle/>
        <a:p>
          <a:endParaRPr lang="en-US"/>
        </a:p>
      </dgm:t>
    </dgm:pt>
    <dgm:pt modelId="{C39DCED3-5280-46B6-B2F7-337D33299FD6}">
      <dgm:prSet/>
      <dgm:spPr/>
      <dgm:t>
        <a:bodyPr/>
        <a:lstStyle/>
        <a:p>
          <a:pPr>
            <a:lnSpc>
              <a:spcPct val="100000"/>
            </a:lnSpc>
          </a:pPr>
          <a:r>
            <a:rPr lang="en-GB" sz="1800"/>
            <a:t>Too many messages can lead to confusion </a:t>
          </a:r>
          <a:endParaRPr lang="en-US" sz="1800"/>
        </a:p>
      </dgm:t>
    </dgm:pt>
    <dgm:pt modelId="{E6A4FC02-21CA-4E27-8A9F-ED9F54EA882A}" type="parTrans" cxnId="{B05E225F-1427-4FC6-A94A-D9E412B896E0}">
      <dgm:prSet/>
      <dgm:spPr/>
      <dgm:t>
        <a:bodyPr/>
        <a:lstStyle/>
        <a:p>
          <a:endParaRPr lang="en-US"/>
        </a:p>
      </dgm:t>
    </dgm:pt>
    <dgm:pt modelId="{7B42C232-D835-4BD2-AF8D-410D02A8C452}" type="sibTrans" cxnId="{B05E225F-1427-4FC6-A94A-D9E412B896E0}">
      <dgm:prSet/>
      <dgm:spPr/>
      <dgm:t>
        <a:bodyPr/>
        <a:lstStyle/>
        <a:p>
          <a:endParaRPr lang="en-US"/>
        </a:p>
      </dgm:t>
    </dgm:pt>
    <dgm:pt modelId="{F7BA3070-C5AB-4BB4-914C-5D85FB87BE64}" type="pres">
      <dgm:prSet presAssocID="{39607B7C-2280-48DC-99B6-657EFFFC823D}" presName="root" presStyleCnt="0">
        <dgm:presLayoutVars>
          <dgm:dir/>
          <dgm:resizeHandles val="exact"/>
        </dgm:presLayoutVars>
      </dgm:prSet>
      <dgm:spPr/>
    </dgm:pt>
    <dgm:pt modelId="{5AEB0032-8596-4058-B9AD-1073BD14F4DC}" type="pres">
      <dgm:prSet presAssocID="{1671952C-EF8E-4C0C-8A6A-CEC13FD9030F}" presName="compNode" presStyleCnt="0"/>
      <dgm:spPr/>
    </dgm:pt>
    <dgm:pt modelId="{625C725D-4960-4BCB-B934-59F05D2AAE6A}" type="pres">
      <dgm:prSet presAssocID="{1671952C-EF8E-4C0C-8A6A-CEC13FD9030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art Phone"/>
        </a:ext>
      </dgm:extLst>
    </dgm:pt>
    <dgm:pt modelId="{9721F9F5-355D-4B96-BEDA-2EC7EA6760DF}" type="pres">
      <dgm:prSet presAssocID="{1671952C-EF8E-4C0C-8A6A-CEC13FD9030F}" presName="spaceRect" presStyleCnt="0"/>
      <dgm:spPr/>
    </dgm:pt>
    <dgm:pt modelId="{2C84241E-1B8D-429F-A0A7-B8F0AB00C22F}" type="pres">
      <dgm:prSet presAssocID="{1671952C-EF8E-4C0C-8A6A-CEC13FD9030F}" presName="textRect" presStyleLbl="revTx" presStyleIdx="0" presStyleCnt="3">
        <dgm:presLayoutVars>
          <dgm:chMax val="1"/>
          <dgm:chPref val="1"/>
        </dgm:presLayoutVars>
      </dgm:prSet>
      <dgm:spPr/>
    </dgm:pt>
    <dgm:pt modelId="{13C626E8-2376-4D46-ABF9-F6CFD18C893D}" type="pres">
      <dgm:prSet presAssocID="{FCA7399F-7DC1-4474-9346-5F87E810D4DC}" presName="sibTrans" presStyleCnt="0"/>
      <dgm:spPr/>
    </dgm:pt>
    <dgm:pt modelId="{1CC06D82-7E12-47B2-B0C2-2FD097283CBC}" type="pres">
      <dgm:prSet presAssocID="{6E9DF0D1-0700-4DA1-A0D9-48D010A43D58}" presName="compNode" presStyleCnt="0"/>
      <dgm:spPr/>
    </dgm:pt>
    <dgm:pt modelId="{304115B9-79C6-4334-B718-D8A7AF0EF378}" type="pres">
      <dgm:prSet presAssocID="{6E9DF0D1-0700-4DA1-A0D9-48D010A43D5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ceiver"/>
        </a:ext>
      </dgm:extLst>
    </dgm:pt>
    <dgm:pt modelId="{98BD17C5-3565-4932-BA46-1CEC7948A015}" type="pres">
      <dgm:prSet presAssocID="{6E9DF0D1-0700-4DA1-A0D9-48D010A43D58}" presName="spaceRect" presStyleCnt="0"/>
      <dgm:spPr/>
    </dgm:pt>
    <dgm:pt modelId="{6E2783C6-EE85-4F10-868F-E0F7EC6262D9}" type="pres">
      <dgm:prSet presAssocID="{6E9DF0D1-0700-4DA1-A0D9-48D010A43D58}" presName="textRect" presStyleLbl="revTx" presStyleIdx="1" presStyleCnt="3">
        <dgm:presLayoutVars>
          <dgm:chMax val="1"/>
          <dgm:chPref val="1"/>
        </dgm:presLayoutVars>
      </dgm:prSet>
      <dgm:spPr/>
    </dgm:pt>
    <dgm:pt modelId="{C3DD2DE6-8B20-41EB-AF15-13673869F574}" type="pres">
      <dgm:prSet presAssocID="{60660C46-2F98-4BF3-97B3-21EC127237CB}" presName="sibTrans" presStyleCnt="0"/>
      <dgm:spPr/>
    </dgm:pt>
    <dgm:pt modelId="{720F1A70-6DB9-4F9D-B14E-DAFC9C7D0842}" type="pres">
      <dgm:prSet presAssocID="{C39DCED3-5280-46B6-B2F7-337D33299FD6}" presName="compNode" presStyleCnt="0"/>
      <dgm:spPr/>
    </dgm:pt>
    <dgm:pt modelId="{011E15FC-F0D8-4FE2-BAB5-192FF32CE9FB}" type="pres">
      <dgm:prSet presAssocID="{C39DCED3-5280-46B6-B2F7-337D33299FD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75B04892-2D60-44FA-B82E-C269769AAC99}" type="pres">
      <dgm:prSet presAssocID="{C39DCED3-5280-46B6-B2F7-337D33299FD6}" presName="spaceRect" presStyleCnt="0"/>
      <dgm:spPr/>
    </dgm:pt>
    <dgm:pt modelId="{9E00815F-B316-476E-9134-10377B98B3D9}" type="pres">
      <dgm:prSet presAssocID="{C39DCED3-5280-46B6-B2F7-337D33299FD6}" presName="textRect" presStyleLbl="revTx" presStyleIdx="2" presStyleCnt="3">
        <dgm:presLayoutVars>
          <dgm:chMax val="1"/>
          <dgm:chPref val="1"/>
        </dgm:presLayoutVars>
      </dgm:prSet>
      <dgm:spPr/>
    </dgm:pt>
  </dgm:ptLst>
  <dgm:cxnLst>
    <dgm:cxn modelId="{62193B32-C47F-4654-AD3D-B9E9D4F331C7}" srcId="{39607B7C-2280-48DC-99B6-657EFFFC823D}" destId="{6E9DF0D1-0700-4DA1-A0D9-48D010A43D58}" srcOrd="1" destOrd="0" parTransId="{2F5A3CE7-38F8-49BD-ABB2-B0C629671DB9}" sibTransId="{60660C46-2F98-4BF3-97B3-21EC127237CB}"/>
    <dgm:cxn modelId="{13D0B739-9CA4-417F-9A4B-8D2385240B83}" type="presOf" srcId="{6E9DF0D1-0700-4DA1-A0D9-48D010A43D58}" destId="{6E2783C6-EE85-4F10-868F-E0F7EC6262D9}" srcOrd="0" destOrd="0" presId="urn:microsoft.com/office/officeart/2018/2/layout/IconLabelList"/>
    <dgm:cxn modelId="{B05E225F-1427-4FC6-A94A-D9E412B896E0}" srcId="{39607B7C-2280-48DC-99B6-657EFFFC823D}" destId="{C39DCED3-5280-46B6-B2F7-337D33299FD6}" srcOrd="2" destOrd="0" parTransId="{E6A4FC02-21CA-4E27-8A9F-ED9F54EA882A}" sibTransId="{7B42C232-D835-4BD2-AF8D-410D02A8C452}"/>
    <dgm:cxn modelId="{EB6CFE76-FE09-4B01-BCFE-E510471E721F}" type="presOf" srcId="{C39DCED3-5280-46B6-B2F7-337D33299FD6}" destId="{9E00815F-B316-476E-9134-10377B98B3D9}" srcOrd="0" destOrd="0" presId="urn:microsoft.com/office/officeart/2018/2/layout/IconLabelList"/>
    <dgm:cxn modelId="{AD4B497A-40F7-4DF1-9F9E-BD50D688FC19}" type="presOf" srcId="{39607B7C-2280-48DC-99B6-657EFFFC823D}" destId="{F7BA3070-C5AB-4BB4-914C-5D85FB87BE64}" srcOrd="0" destOrd="0" presId="urn:microsoft.com/office/officeart/2018/2/layout/IconLabelList"/>
    <dgm:cxn modelId="{643CAF95-1382-4608-976C-ED4CCEC48992}" type="presOf" srcId="{1671952C-EF8E-4C0C-8A6A-CEC13FD9030F}" destId="{2C84241E-1B8D-429F-A0A7-B8F0AB00C22F}" srcOrd="0" destOrd="0" presId="urn:microsoft.com/office/officeart/2018/2/layout/IconLabelList"/>
    <dgm:cxn modelId="{03B264F4-DCB0-40F6-BDD5-3267104612D3}" srcId="{39607B7C-2280-48DC-99B6-657EFFFC823D}" destId="{1671952C-EF8E-4C0C-8A6A-CEC13FD9030F}" srcOrd="0" destOrd="0" parTransId="{06335652-1AF9-48EC-845C-C183F684113D}" sibTransId="{FCA7399F-7DC1-4474-9346-5F87E810D4DC}"/>
    <dgm:cxn modelId="{2D7094BE-F3BA-4967-BC17-04D96FBF85B3}" type="presParOf" srcId="{F7BA3070-C5AB-4BB4-914C-5D85FB87BE64}" destId="{5AEB0032-8596-4058-B9AD-1073BD14F4DC}" srcOrd="0" destOrd="0" presId="urn:microsoft.com/office/officeart/2018/2/layout/IconLabelList"/>
    <dgm:cxn modelId="{F58D5784-46EA-40D2-8925-3F75DC867996}" type="presParOf" srcId="{5AEB0032-8596-4058-B9AD-1073BD14F4DC}" destId="{625C725D-4960-4BCB-B934-59F05D2AAE6A}" srcOrd="0" destOrd="0" presId="urn:microsoft.com/office/officeart/2018/2/layout/IconLabelList"/>
    <dgm:cxn modelId="{474DEC3B-F319-4202-8597-883B622DD7E8}" type="presParOf" srcId="{5AEB0032-8596-4058-B9AD-1073BD14F4DC}" destId="{9721F9F5-355D-4B96-BEDA-2EC7EA6760DF}" srcOrd="1" destOrd="0" presId="urn:microsoft.com/office/officeart/2018/2/layout/IconLabelList"/>
    <dgm:cxn modelId="{37E6D783-41AA-4D8F-9785-46A145288761}" type="presParOf" srcId="{5AEB0032-8596-4058-B9AD-1073BD14F4DC}" destId="{2C84241E-1B8D-429F-A0A7-B8F0AB00C22F}" srcOrd="2" destOrd="0" presId="urn:microsoft.com/office/officeart/2018/2/layout/IconLabelList"/>
    <dgm:cxn modelId="{CD7CB227-8AFE-4F83-9A25-21DCAA3BEC7F}" type="presParOf" srcId="{F7BA3070-C5AB-4BB4-914C-5D85FB87BE64}" destId="{13C626E8-2376-4D46-ABF9-F6CFD18C893D}" srcOrd="1" destOrd="0" presId="urn:microsoft.com/office/officeart/2018/2/layout/IconLabelList"/>
    <dgm:cxn modelId="{EE135E99-D262-402D-AA78-DD94A727EAFD}" type="presParOf" srcId="{F7BA3070-C5AB-4BB4-914C-5D85FB87BE64}" destId="{1CC06D82-7E12-47B2-B0C2-2FD097283CBC}" srcOrd="2" destOrd="0" presId="urn:microsoft.com/office/officeart/2018/2/layout/IconLabelList"/>
    <dgm:cxn modelId="{AA1CF75A-CE16-4D5A-80AE-B14B9A669637}" type="presParOf" srcId="{1CC06D82-7E12-47B2-B0C2-2FD097283CBC}" destId="{304115B9-79C6-4334-B718-D8A7AF0EF378}" srcOrd="0" destOrd="0" presId="urn:microsoft.com/office/officeart/2018/2/layout/IconLabelList"/>
    <dgm:cxn modelId="{129BC646-E920-495D-B454-3D124DFB6FC2}" type="presParOf" srcId="{1CC06D82-7E12-47B2-B0C2-2FD097283CBC}" destId="{98BD17C5-3565-4932-BA46-1CEC7948A015}" srcOrd="1" destOrd="0" presId="urn:microsoft.com/office/officeart/2018/2/layout/IconLabelList"/>
    <dgm:cxn modelId="{E99DEDDB-1ECB-4295-A849-5410C43B5E5B}" type="presParOf" srcId="{1CC06D82-7E12-47B2-B0C2-2FD097283CBC}" destId="{6E2783C6-EE85-4F10-868F-E0F7EC6262D9}" srcOrd="2" destOrd="0" presId="urn:microsoft.com/office/officeart/2018/2/layout/IconLabelList"/>
    <dgm:cxn modelId="{11B9A186-2B58-4A86-A309-EE30BD37D8F5}" type="presParOf" srcId="{F7BA3070-C5AB-4BB4-914C-5D85FB87BE64}" destId="{C3DD2DE6-8B20-41EB-AF15-13673869F574}" srcOrd="3" destOrd="0" presId="urn:microsoft.com/office/officeart/2018/2/layout/IconLabelList"/>
    <dgm:cxn modelId="{5599757F-E1F8-45A5-9C35-2997C3CD4ABF}" type="presParOf" srcId="{F7BA3070-C5AB-4BB4-914C-5D85FB87BE64}" destId="{720F1A70-6DB9-4F9D-B14E-DAFC9C7D0842}" srcOrd="4" destOrd="0" presId="urn:microsoft.com/office/officeart/2018/2/layout/IconLabelList"/>
    <dgm:cxn modelId="{847F3468-418A-49AA-ADE2-8313482BAE56}" type="presParOf" srcId="{720F1A70-6DB9-4F9D-B14E-DAFC9C7D0842}" destId="{011E15FC-F0D8-4FE2-BAB5-192FF32CE9FB}" srcOrd="0" destOrd="0" presId="urn:microsoft.com/office/officeart/2018/2/layout/IconLabelList"/>
    <dgm:cxn modelId="{A08756FB-C120-4F3C-93CF-D81317361269}" type="presParOf" srcId="{720F1A70-6DB9-4F9D-B14E-DAFC9C7D0842}" destId="{75B04892-2D60-44FA-B82E-C269769AAC99}" srcOrd="1" destOrd="0" presId="urn:microsoft.com/office/officeart/2018/2/layout/IconLabelList"/>
    <dgm:cxn modelId="{42105810-C781-40B5-B5C1-52555665F632}" type="presParOf" srcId="{720F1A70-6DB9-4F9D-B14E-DAFC9C7D0842}" destId="{9E00815F-B316-476E-9134-10377B98B3D9}"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750AB5-0EB0-400A-B577-16DE58B3640E}">
      <dsp:nvSpPr>
        <dsp:cNvPr id="0" name=""/>
        <dsp:cNvSpPr/>
      </dsp:nvSpPr>
      <dsp:spPr>
        <a:xfrm>
          <a:off x="0" y="594"/>
          <a:ext cx="5707063" cy="139212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6281BF-38E5-404F-9273-9FB265152B9E}">
      <dsp:nvSpPr>
        <dsp:cNvPr id="0" name=""/>
        <dsp:cNvSpPr/>
      </dsp:nvSpPr>
      <dsp:spPr>
        <a:xfrm>
          <a:off x="421117" y="313822"/>
          <a:ext cx="765668" cy="7656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0FDB6EB-9B26-4DE7-8B9C-92E1962FCD0C}">
      <dsp:nvSpPr>
        <dsp:cNvPr id="0" name=""/>
        <dsp:cNvSpPr/>
      </dsp:nvSpPr>
      <dsp:spPr>
        <a:xfrm>
          <a:off x="1607903" y="594"/>
          <a:ext cx="4099159" cy="1392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333" tIns="147333" rIns="147333" bIns="147333" numCol="1" spcCol="1270" anchor="ctr" anchorCtr="0">
          <a:noAutofit/>
        </a:bodyPr>
        <a:lstStyle/>
        <a:p>
          <a:pPr marL="0" lvl="0" indent="0" algn="l" defTabSz="800100">
            <a:lnSpc>
              <a:spcPct val="100000"/>
            </a:lnSpc>
            <a:spcBef>
              <a:spcPct val="0"/>
            </a:spcBef>
            <a:spcAft>
              <a:spcPct val="35000"/>
            </a:spcAft>
            <a:buNone/>
          </a:pPr>
          <a:r>
            <a:rPr lang="en-GB" sz="1800" kern="1200"/>
            <a:t>Keeps all the infromation on one platform that staff can go back and review any time </a:t>
          </a:r>
          <a:endParaRPr lang="en-US" sz="1800" kern="1200"/>
        </a:p>
      </dsp:txBody>
      <dsp:txXfrm>
        <a:off x="1607903" y="594"/>
        <a:ext cx="4099159" cy="1392124"/>
      </dsp:txXfrm>
    </dsp:sp>
    <dsp:sp modelId="{2ABA191B-CAA4-49A3-A4D1-E549684AD9E6}">
      <dsp:nvSpPr>
        <dsp:cNvPr id="0" name=""/>
        <dsp:cNvSpPr/>
      </dsp:nvSpPr>
      <dsp:spPr>
        <a:xfrm>
          <a:off x="0" y="1740750"/>
          <a:ext cx="5707063" cy="139212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72CC24-6ED0-48D4-B0BD-E6CDF7E7189B}">
      <dsp:nvSpPr>
        <dsp:cNvPr id="0" name=""/>
        <dsp:cNvSpPr/>
      </dsp:nvSpPr>
      <dsp:spPr>
        <a:xfrm>
          <a:off x="421117" y="2053978"/>
          <a:ext cx="765668" cy="7656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1586687-D784-4C7B-A062-E53C36A80473}">
      <dsp:nvSpPr>
        <dsp:cNvPr id="0" name=""/>
        <dsp:cNvSpPr/>
      </dsp:nvSpPr>
      <dsp:spPr>
        <a:xfrm>
          <a:off x="1607903" y="1740750"/>
          <a:ext cx="4099159" cy="1392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333" tIns="147333" rIns="147333" bIns="147333" numCol="1" spcCol="1270" anchor="ctr" anchorCtr="0">
          <a:noAutofit/>
        </a:bodyPr>
        <a:lstStyle/>
        <a:p>
          <a:pPr marL="0" lvl="0" indent="0" algn="l" defTabSz="800100">
            <a:lnSpc>
              <a:spcPct val="100000"/>
            </a:lnSpc>
            <a:spcBef>
              <a:spcPct val="0"/>
            </a:spcBef>
            <a:spcAft>
              <a:spcPct val="35000"/>
            </a:spcAft>
            <a:buNone/>
          </a:pPr>
          <a:r>
            <a:rPr lang="en-GB" sz="1800" kern="1200"/>
            <a:t>Saves time and reduces phone calls due to the chat feature</a:t>
          </a:r>
          <a:endParaRPr lang="en-US" sz="1800" kern="1200"/>
        </a:p>
      </dsp:txBody>
      <dsp:txXfrm>
        <a:off x="1607903" y="1740750"/>
        <a:ext cx="4099159" cy="1392124"/>
      </dsp:txXfrm>
    </dsp:sp>
    <dsp:sp modelId="{685D7330-90A9-44D8-8462-2F4857D731A3}">
      <dsp:nvSpPr>
        <dsp:cNvPr id="0" name=""/>
        <dsp:cNvSpPr/>
      </dsp:nvSpPr>
      <dsp:spPr>
        <a:xfrm>
          <a:off x="0" y="3480905"/>
          <a:ext cx="5707063" cy="139212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465353-2F15-4984-8978-837E1B13C0D3}">
      <dsp:nvSpPr>
        <dsp:cNvPr id="0" name=""/>
        <dsp:cNvSpPr/>
      </dsp:nvSpPr>
      <dsp:spPr>
        <a:xfrm>
          <a:off x="421117" y="3794133"/>
          <a:ext cx="765668" cy="76566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40133AD-67D5-4FC5-A53D-449DF7D3EA1D}">
      <dsp:nvSpPr>
        <dsp:cNvPr id="0" name=""/>
        <dsp:cNvSpPr/>
      </dsp:nvSpPr>
      <dsp:spPr>
        <a:xfrm>
          <a:off x="1607903" y="3480905"/>
          <a:ext cx="4099159" cy="1392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333" tIns="147333" rIns="147333" bIns="147333" numCol="1" spcCol="1270" anchor="ctr" anchorCtr="0">
          <a:noAutofit/>
        </a:bodyPr>
        <a:lstStyle/>
        <a:p>
          <a:pPr marL="0" lvl="0" indent="0" algn="l" defTabSz="800100">
            <a:lnSpc>
              <a:spcPct val="100000"/>
            </a:lnSpc>
            <a:spcBef>
              <a:spcPct val="0"/>
            </a:spcBef>
            <a:spcAft>
              <a:spcPct val="35000"/>
            </a:spcAft>
            <a:buNone/>
          </a:pPr>
          <a:r>
            <a:rPr lang="en-GB" sz="1800" kern="1200"/>
            <a:t>Greatly helps the communication between team members which results in improved teamwork in the care home </a:t>
          </a:r>
          <a:endParaRPr lang="en-US" sz="1800" kern="1200"/>
        </a:p>
      </dsp:txBody>
      <dsp:txXfrm>
        <a:off x="1607903" y="3480905"/>
        <a:ext cx="4099159" cy="13921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5C725D-4960-4BCB-B934-59F05D2AAE6A}">
      <dsp:nvSpPr>
        <dsp:cNvPr id="0" name=""/>
        <dsp:cNvSpPr/>
      </dsp:nvSpPr>
      <dsp:spPr>
        <a:xfrm>
          <a:off x="1025946" y="1084641"/>
          <a:ext cx="1267952" cy="12679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C84241E-1B8D-429F-A0A7-B8F0AB00C22F}">
      <dsp:nvSpPr>
        <dsp:cNvPr id="0" name=""/>
        <dsp:cNvSpPr/>
      </dsp:nvSpPr>
      <dsp:spPr>
        <a:xfrm>
          <a:off x="251086" y="2703660"/>
          <a:ext cx="281767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a:t>May need training to learn how to use the app </a:t>
          </a:r>
          <a:endParaRPr lang="en-US" sz="1800" kern="1200"/>
        </a:p>
      </dsp:txBody>
      <dsp:txXfrm>
        <a:off x="251086" y="2703660"/>
        <a:ext cx="2817671" cy="720000"/>
      </dsp:txXfrm>
    </dsp:sp>
    <dsp:sp modelId="{304115B9-79C6-4334-B718-D8A7AF0EF378}">
      <dsp:nvSpPr>
        <dsp:cNvPr id="0" name=""/>
        <dsp:cNvSpPr/>
      </dsp:nvSpPr>
      <dsp:spPr>
        <a:xfrm>
          <a:off x="4336710" y="1084641"/>
          <a:ext cx="1267952" cy="12679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E2783C6-EE85-4F10-868F-E0F7EC6262D9}">
      <dsp:nvSpPr>
        <dsp:cNvPr id="0" name=""/>
        <dsp:cNvSpPr/>
      </dsp:nvSpPr>
      <dsp:spPr>
        <a:xfrm>
          <a:off x="3561850" y="2703660"/>
          <a:ext cx="281767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Staff will need internet access all the time to receive and send messages or calls</a:t>
          </a:r>
          <a:endParaRPr lang="en-US" sz="1600" kern="1200"/>
        </a:p>
      </dsp:txBody>
      <dsp:txXfrm>
        <a:off x="3561850" y="2703660"/>
        <a:ext cx="2817671" cy="720000"/>
      </dsp:txXfrm>
    </dsp:sp>
    <dsp:sp modelId="{011E15FC-F0D8-4FE2-BAB5-192FF32CE9FB}">
      <dsp:nvSpPr>
        <dsp:cNvPr id="0" name=""/>
        <dsp:cNvSpPr/>
      </dsp:nvSpPr>
      <dsp:spPr>
        <a:xfrm>
          <a:off x="7647474" y="1084641"/>
          <a:ext cx="1267952" cy="12679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E00815F-B316-476E-9134-10377B98B3D9}">
      <dsp:nvSpPr>
        <dsp:cNvPr id="0" name=""/>
        <dsp:cNvSpPr/>
      </dsp:nvSpPr>
      <dsp:spPr>
        <a:xfrm>
          <a:off x="6872614" y="2703660"/>
          <a:ext cx="281767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Too many messages can lead to confusion </a:t>
          </a:r>
          <a:endParaRPr lang="en-US" sz="1600" kern="1200"/>
        </a:p>
      </dsp:txBody>
      <dsp:txXfrm>
        <a:off x="6872614" y="2703660"/>
        <a:ext cx="2817671"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38FFC2-ADB3-4ED8-A574-B5D4943AF426}" type="datetimeFigureOut">
              <a:rPr lang="en-GB" smtClean="0"/>
              <a:t>14/02/2026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B385CB-3C2E-493A-9FA2-8B2C6AA7E67F}" type="slidenum">
              <a:rPr lang="en-GB" smtClean="0"/>
              <a:t>‹#›</a:t>
            </a:fld>
            <a:endParaRPr lang="en-GB"/>
          </a:p>
        </p:txBody>
      </p:sp>
    </p:spTree>
    <p:extLst>
      <p:ext uri="{BB962C8B-B14F-4D97-AF65-F5344CB8AC3E}">
        <p14:creationId xmlns:p14="http://schemas.microsoft.com/office/powerpoint/2010/main" val="34083356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7FE2BFC6-4E16-4134-AB50-BABD889237C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321861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FE2BFC6-4E16-4134-AB50-BABD889237C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3974583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FE2BFC6-4E16-4134-AB50-BABD889237C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18202874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7FE2BFC6-4E16-4134-AB50-BABD889237CA}" type="datetimeFigureOut">
              <a:rPr lang="en-GB" smtClean="0"/>
              <a:t>14/02/2026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30232253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7FE2BFC6-4E16-4134-AB50-BABD889237CA}" type="datetimeFigureOut">
              <a:rPr lang="en-GB" smtClean="0"/>
              <a:t>14/02/2026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4083937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7FE2BFC6-4E16-4134-AB50-BABD889237CA}" type="datetimeFigureOut">
              <a:rPr lang="en-GB" smtClean="0"/>
              <a:t>14/02/2026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13118933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E2BFC6-4E16-4134-AB50-BABD889237CA}" type="datetimeFigureOut">
              <a:rPr lang="en-GB" smtClean="0"/>
              <a:t>14/02/2026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24779023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FE2BFC6-4E16-4134-AB50-BABD889237CA}" type="datetimeFigureOut">
              <a:rPr lang="en-GB" smtClean="0"/>
              <a:t>14/02/2026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32833960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869447-0EF5-49D4-8EDC-3943E0A1F621}" type="slidenum">
              <a:rPr lang="en-GB" smtClean="0"/>
              <a:t>‹#›</a:t>
            </a:fld>
            <a:endParaRPr lang="en-GB"/>
          </a:p>
        </p:txBody>
      </p:sp>
      <p:sp>
        <p:nvSpPr>
          <p:cNvPr id="5" name="Date Placeholder 4"/>
          <p:cNvSpPr>
            <a:spLocks noGrp="1"/>
          </p:cNvSpPr>
          <p:nvPr>
            <p:ph type="dt" sz="half" idx="10"/>
          </p:nvPr>
        </p:nvSpPr>
        <p:spPr/>
        <p:txBody>
          <a:bodyPr/>
          <a:lstStyle/>
          <a:p>
            <a:fld id="{7FE2BFC6-4E16-4134-AB50-BABD889237CA}" type="datetimeFigureOut">
              <a:rPr lang="en-GB" smtClean="0"/>
              <a:t>14/02/2026</a:t>
            </a:fld>
            <a:endParaRPr lang="en-GB"/>
          </a:p>
        </p:txBody>
      </p:sp>
    </p:spTree>
    <p:extLst>
      <p:ext uri="{BB962C8B-B14F-4D97-AF65-F5344CB8AC3E}">
        <p14:creationId xmlns:p14="http://schemas.microsoft.com/office/powerpoint/2010/main" val="4650017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FE2BFC6-4E16-4134-AB50-BABD889237C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41310848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FE2BFC6-4E16-4134-AB50-BABD889237C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595291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FE2BFC6-4E16-4134-AB50-BABD889237C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42918319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FE2BFC6-4E16-4134-AB50-BABD889237C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777034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FE2BFC6-4E16-4134-AB50-BABD889237C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12228415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FE2BFC6-4E16-4134-AB50-BABD889237C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24568792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FE2BFC6-4E16-4134-AB50-BABD889237C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69447-0EF5-49D4-8EDC-3943E0A1F621}" type="slidenum">
              <a:rPr lang="en-GB" smtClean="0"/>
              <a:t>‹#›</a:t>
            </a:fld>
            <a:endParaRPr lang="en-GB"/>
          </a:p>
        </p:txBody>
      </p:sp>
    </p:spTree>
    <p:extLst>
      <p:ext uri="{BB962C8B-B14F-4D97-AF65-F5344CB8AC3E}">
        <p14:creationId xmlns:p14="http://schemas.microsoft.com/office/powerpoint/2010/main" val="2290259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FE2BFC6-4E16-4134-AB50-BABD889237CA}" type="datetimeFigureOut">
              <a:rPr lang="en-GB" smtClean="0"/>
              <a:t>14/02/2026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A869447-0EF5-49D4-8EDC-3943E0A1F621}" type="slidenum">
              <a:rPr lang="en-GB" smtClean="0"/>
              <a:t>‹#›</a:t>
            </a:fld>
            <a:endParaRPr lang="en-GB"/>
          </a:p>
        </p:txBody>
      </p:sp>
    </p:spTree>
    <p:extLst>
      <p:ext uri="{BB962C8B-B14F-4D97-AF65-F5344CB8AC3E}">
        <p14:creationId xmlns:p14="http://schemas.microsoft.com/office/powerpoint/2010/main" val="133765028"/>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 id="2147483726" r:id="rId15"/>
    <p:sldLayoutId id="214748372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 Id="rId4" Type="http://schemas.openxmlformats.org/officeDocument/2006/relationships/image" Target="../media/image26.jpeg"/></Relationships>
</file>

<file path=ppt/slides/_rels/slide1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www.gov.uk/government/publications/cyber-security-strategy-for-health-and-social-care-2023-to-2030/a-cyber-resilient-health-and-adult-social-care-system-in-england-cyber-security-strategy-to-2030" TargetMode="External"/><Relationship Id="rId7" Type="http://schemas.openxmlformats.org/officeDocument/2006/relationships/hyperlink" Target="https://www.england.nhs.uk/long-read/microsoft-teams-and-remote-working/" TargetMode="External"/><Relationship Id="rId2" Type="http://schemas.openxmlformats.org/officeDocument/2006/relationships/hyperlink" Target="https://www.gov.uk/government/publications/a-plan-for-digital-health-and-social-care/a-plan-for-digital-health-and-social-care" TargetMode="External"/><Relationship Id="rId1" Type="http://schemas.openxmlformats.org/officeDocument/2006/relationships/slideLayout" Target="../slideLayouts/slideLayout7.xml"/><Relationship Id="rId6" Type="http://schemas.openxmlformats.org/officeDocument/2006/relationships/hyperlink" Target="https://texaport.co.uk/blog/microsoft-teams-healthcare" TargetMode="External"/><Relationship Id="rId5" Type="http://schemas.openxmlformats.org/officeDocument/2006/relationships/hyperlink" Target="https://manxtechgroup.com/capabilities/microsoft-teams/" TargetMode="External"/><Relationship Id="rId4" Type="http://schemas.openxmlformats.org/officeDocument/2006/relationships/hyperlink" Target="https://www.gov.uk/government/publications/government-cyber-action-plan/government-cyber-action-pla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AB284E7-5719-9CC1-6AF4-9AFC621FC17D}"/>
              </a:ext>
            </a:extLst>
          </p:cNvPr>
          <p:cNvSpPr>
            <a:spLocks noGrp="1"/>
          </p:cNvSpPr>
          <p:nvPr>
            <p:ph type="title"/>
          </p:nvPr>
        </p:nvSpPr>
        <p:spPr>
          <a:xfrm>
            <a:off x="0" y="0"/>
            <a:ext cx="12431486" cy="7417942"/>
          </a:xfrm>
        </p:spPr>
        <p:txBody>
          <a:bodyPr>
            <a:normAutofit fontScale="90000"/>
          </a:bodyPr>
          <a:lstStyle/>
          <a:p>
            <a:r>
              <a:rPr lang="en-GB" b="1"/>
              <a:t>IMPROVING OPERATIONS AT GREENFIELD HOME </a:t>
            </a:r>
            <a:br>
              <a:rPr lang="en-GB" b="1"/>
            </a:br>
            <a:r>
              <a:rPr lang="en-GB" b="1"/>
              <a:t>  CARE  AGENCY USING MICROSOFT 365</a:t>
            </a:r>
            <a:br>
              <a:rPr lang="en-GB" b="1"/>
            </a:br>
            <a:r>
              <a:rPr lang="en-GB" b="1"/>
              <a:t> </a:t>
            </a:r>
            <a:br>
              <a:rPr lang="en-GB" b="1"/>
            </a:br>
            <a:r>
              <a:rPr lang="en-GB" sz="3100" b="1"/>
              <a:t>        </a:t>
            </a:r>
            <a:r>
              <a:rPr lang="en-GB" sz="3100" b="1">
                <a:solidFill>
                  <a:schemeClr val="tx1"/>
                </a:solidFill>
              </a:rPr>
              <a:t>     MODULE CODE:</a:t>
            </a:r>
            <a:br>
              <a:rPr lang="en-GB" sz="3100" b="1">
                <a:solidFill>
                  <a:schemeClr val="tx1"/>
                </a:solidFill>
              </a:rPr>
            </a:br>
            <a:r>
              <a:rPr lang="en-GB" sz="3100" b="1">
                <a:solidFill>
                  <a:schemeClr val="tx1"/>
                </a:solidFill>
              </a:rPr>
              <a:t>  Digital skills and Research Methods</a:t>
            </a:r>
            <a:br>
              <a:rPr lang="en-GB" sz="3100" b="1">
                <a:solidFill>
                  <a:schemeClr val="tx1"/>
                </a:solidFill>
              </a:rPr>
            </a:br>
            <a:r>
              <a:rPr lang="en-GB" sz="3100" b="1">
                <a:solidFill>
                  <a:schemeClr val="tx1"/>
                </a:solidFill>
              </a:rPr>
              <a:t>              (LCHS4007)</a:t>
            </a:r>
            <a:br>
              <a:rPr lang="en-GB" sz="3100" b="1">
                <a:solidFill>
                  <a:schemeClr val="tx1"/>
                </a:solidFill>
              </a:rPr>
            </a:br>
            <a:br>
              <a:rPr lang="en-GB" sz="3100"/>
            </a:br>
            <a:r>
              <a:rPr lang="en-GB" sz="3100"/>
              <a:t>    </a:t>
            </a:r>
            <a:r>
              <a:rPr lang="en-GB" sz="4000" b="1">
                <a:solidFill>
                  <a:schemeClr val="tx1"/>
                </a:solidFill>
              </a:rPr>
              <a:t>Lecturer –Paul Clayton</a:t>
            </a:r>
            <a:br>
              <a:rPr lang="en-GB" sz="4000" b="1">
                <a:solidFill>
                  <a:schemeClr val="tx1"/>
                </a:solidFill>
              </a:rPr>
            </a:br>
            <a:br>
              <a:rPr lang="en-GB" sz="4000" b="1">
                <a:solidFill>
                  <a:schemeClr val="tx1"/>
                </a:solidFill>
              </a:rPr>
            </a:br>
            <a:r>
              <a:rPr lang="en-GB" sz="4000" b="1">
                <a:solidFill>
                  <a:schemeClr val="tx1"/>
                </a:solidFill>
              </a:rPr>
              <a:t>   </a:t>
            </a:r>
            <a:r>
              <a:rPr lang="en-GB" sz="4000" b="1"/>
              <a:t>(Group presentation)</a:t>
            </a:r>
            <a:br>
              <a:rPr lang="en-GB" b="1"/>
            </a:br>
            <a:r>
              <a:rPr lang="en-GB" b="1"/>
              <a:t>    </a:t>
            </a:r>
            <a:r>
              <a:rPr lang="en-GB" b="1">
                <a:solidFill>
                  <a:schemeClr val="tx1"/>
                </a:solidFill>
              </a:rPr>
              <a:t>Rajnit Kaur (2527844)</a:t>
            </a:r>
            <a:br>
              <a:rPr lang="en-GB">
                <a:solidFill>
                  <a:schemeClr val="tx1"/>
                </a:solidFill>
              </a:rPr>
            </a:br>
            <a:r>
              <a:rPr lang="en-GB">
                <a:solidFill>
                  <a:schemeClr val="tx1"/>
                </a:solidFill>
              </a:rPr>
              <a:t>   </a:t>
            </a:r>
            <a:r>
              <a:rPr lang="en-GB" b="1">
                <a:solidFill>
                  <a:schemeClr val="tx1"/>
                </a:solidFill>
              </a:rPr>
              <a:t>Sukhwinder Kaur (2505759)</a:t>
            </a:r>
            <a:br>
              <a:rPr lang="en-GB" b="1"/>
            </a:br>
            <a:r>
              <a:rPr lang="en-GB" b="1">
                <a:solidFill>
                  <a:schemeClr val="tx1"/>
                </a:solidFill>
              </a:rPr>
              <a:t>   Oksana </a:t>
            </a:r>
            <a:r>
              <a:rPr lang="en-GB" b="1" err="1">
                <a:solidFill>
                  <a:schemeClr val="tx1"/>
                </a:solidFill>
              </a:rPr>
              <a:t>Lazdovska</a:t>
            </a:r>
            <a:r>
              <a:rPr lang="en-GB" b="1">
                <a:solidFill>
                  <a:schemeClr val="tx1"/>
                </a:solidFill>
              </a:rPr>
              <a:t> (2511190)</a:t>
            </a:r>
            <a:br>
              <a:rPr lang="en-GB" b="1"/>
            </a:br>
            <a:r>
              <a:rPr lang="en-GB" b="1">
                <a:solidFill>
                  <a:schemeClr val="tx1"/>
                </a:solidFill>
              </a:rPr>
              <a:t>         </a:t>
            </a:r>
            <a:br>
              <a:rPr lang="en-GB" b="1"/>
            </a:br>
            <a:endParaRPr lang="en-GB" b="1">
              <a:solidFill>
                <a:schemeClr val="tx1"/>
              </a:solidFill>
            </a:endParaRPr>
          </a:p>
        </p:txBody>
      </p:sp>
      <p:pic>
        <p:nvPicPr>
          <p:cNvPr id="7" name="Content Placeholder 6" descr="A group of colorful icons&#10;&#10;AI-generated content may be incorrect.">
            <a:extLst>
              <a:ext uri="{FF2B5EF4-FFF2-40B4-BE49-F238E27FC236}">
                <a16:creationId xmlns:a16="http://schemas.microsoft.com/office/drawing/2014/main" id="{21542AF9-771F-29C2-D149-C9B9E72AB1D7}"/>
              </a:ext>
            </a:extLst>
          </p:cNvPr>
          <p:cNvPicPr>
            <a:picLocks noGrp="1" noChangeAspect="1"/>
          </p:cNvPicPr>
          <p:nvPr>
            <p:ph idx="1"/>
          </p:nvPr>
        </p:nvPicPr>
        <p:blipFill>
          <a:blip r:embed="rId2"/>
          <a:stretch>
            <a:fillRect/>
          </a:stretch>
        </p:blipFill>
        <p:spPr>
          <a:xfrm>
            <a:off x="6678202" y="1260786"/>
            <a:ext cx="5513797" cy="2411980"/>
          </a:xfrm>
          <a:prstGeom prst="rect">
            <a:avLst/>
          </a:prstGeom>
        </p:spPr>
      </p:pic>
      <p:pic>
        <p:nvPicPr>
          <p:cNvPr id="3" name="Picture 2" descr="A group of people painting on paper&#10;&#10;AI-generated content may be incorrect.">
            <a:extLst>
              <a:ext uri="{FF2B5EF4-FFF2-40B4-BE49-F238E27FC236}">
                <a16:creationId xmlns:a16="http://schemas.microsoft.com/office/drawing/2014/main" id="{6767DBEA-61D6-143E-1139-D8538AD4819F}"/>
              </a:ext>
            </a:extLst>
          </p:cNvPr>
          <p:cNvPicPr>
            <a:picLocks noChangeAspect="1"/>
          </p:cNvPicPr>
          <p:nvPr/>
        </p:nvPicPr>
        <p:blipFill>
          <a:blip r:embed="rId3"/>
          <a:stretch>
            <a:fillRect/>
          </a:stretch>
        </p:blipFill>
        <p:spPr>
          <a:xfrm>
            <a:off x="6678202" y="3672766"/>
            <a:ext cx="5513797" cy="3185234"/>
          </a:xfrm>
          <a:prstGeom prst="rect">
            <a:avLst/>
          </a:prstGeom>
        </p:spPr>
      </p:pic>
    </p:spTree>
    <p:extLst>
      <p:ext uri="{BB962C8B-B14F-4D97-AF65-F5344CB8AC3E}">
        <p14:creationId xmlns:p14="http://schemas.microsoft.com/office/powerpoint/2010/main" val="2449618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86E9E-A939-138A-8C2C-611BB49F6BC7}"/>
              </a:ext>
            </a:extLst>
          </p:cNvPr>
          <p:cNvSpPr>
            <a:spLocks noGrp="1"/>
          </p:cNvSpPr>
          <p:nvPr>
            <p:ph type="title"/>
          </p:nvPr>
        </p:nvSpPr>
        <p:spPr>
          <a:xfrm>
            <a:off x="677334" y="609599"/>
            <a:ext cx="7665282" cy="5339137"/>
          </a:xfrm>
        </p:spPr>
        <p:txBody>
          <a:bodyPr>
            <a:noAutofit/>
          </a:bodyPr>
          <a:lstStyle/>
          <a:p>
            <a:pPr marL="514350" indent="-514350">
              <a:buFont typeface="Arial" panose="020B0604020202020204" pitchFamily="34" charset="0"/>
              <a:buChar char="•"/>
            </a:pPr>
            <a:r>
              <a:rPr lang="en-GB" sz="2800">
                <a:latin typeface="Arial" panose="020B0604020202020204" pitchFamily="34" charset="0"/>
                <a:cs typeface="Arial" panose="020B0604020202020204" pitchFamily="34" charset="0"/>
              </a:rPr>
              <a:t>                 </a:t>
            </a:r>
            <a:r>
              <a:rPr lang="en-GB" sz="2800" b="1">
                <a:latin typeface="Arial" panose="020B0604020202020204" pitchFamily="34" charset="0"/>
                <a:cs typeface="Arial" panose="020B0604020202020204" pitchFamily="34" charset="0"/>
              </a:rPr>
              <a:t>contents</a:t>
            </a: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solidFill>
                  <a:schemeClr val="tx1"/>
                </a:solidFill>
                <a:latin typeface="Arial" panose="020B0604020202020204" pitchFamily="34" charset="0"/>
                <a:cs typeface="Arial" panose="020B0604020202020204" pitchFamily="34" charset="0"/>
              </a:rPr>
              <a:t>Microsoft 365 productivity application-Microsoft Excel helps the agency organise staff  rotas, client records and wages. It improves accuracy and saves time by reducing paperwork</a:t>
            </a:r>
            <a:r>
              <a:rPr lang="en-GB" sz="1800" b="1">
                <a:latin typeface="Arial" panose="020B0604020202020204" pitchFamily="34" charset="0"/>
                <a:cs typeface="Arial" panose="020B0604020202020204" pitchFamily="34" charset="0"/>
              </a:rPr>
              <a:t>. (Rajnit Kaur -2527844)</a:t>
            </a:r>
            <a:br>
              <a:rPr lang="en-GB" sz="1800" b="1">
                <a:latin typeface="Arial" panose="020B0604020202020204" pitchFamily="34" charset="0"/>
                <a:cs typeface="Arial" panose="020B0604020202020204" pitchFamily="34" charset="0"/>
              </a:rPr>
            </a:br>
            <a:br>
              <a:rPr lang="en-GB" sz="1800">
                <a:solidFill>
                  <a:schemeClr val="tx1"/>
                </a:solidFill>
                <a:latin typeface="Arial" panose="020B0604020202020204" pitchFamily="34" charset="0"/>
                <a:cs typeface="Arial" panose="020B0604020202020204" pitchFamily="34" charset="0"/>
              </a:rPr>
            </a:br>
            <a:r>
              <a:rPr lang="en-GB" sz="1800">
                <a:solidFill>
                  <a:schemeClr val="tx1"/>
                </a:solidFill>
                <a:latin typeface="Arial" panose="020B0604020202020204" pitchFamily="34" charset="0"/>
                <a:cs typeface="Arial" panose="020B0604020202020204" pitchFamily="34" charset="0"/>
              </a:rPr>
              <a:t>Microsoft 365 communication tool-Microsoft Teams allows staff to communicate quickly through messages ,meetings and files sharing .it keeps everyone connected and informed. </a:t>
            </a:r>
            <a:r>
              <a:rPr lang="en-GB" sz="1800">
                <a:latin typeface="Arial" panose="020B0604020202020204" pitchFamily="34" charset="0"/>
                <a:cs typeface="Arial" panose="020B0604020202020204" pitchFamily="34" charset="0"/>
              </a:rPr>
              <a:t>(</a:t>
            </a:r>
            <a:r>
              <a:rPr lang="en-GB" sz="1800" b="1">
                <a:latin typeface="Arial" panose="020B0604020202020204" pitchFamily="34" charset="0"/>
                <a:cs typeface="Arial" panose="020B0604020202020204" pitchFamily="34" charset="0"/>
              </a:rPr>
              <a:t>Sukhwinder Kaur-2505759</a:t>
            </a:r>
            <a:r>
              <a:rPr lang="en-GB" sz="1800">
                <a:latin typeface="Arial" panose="020B0604020202020204" pitchFamily="34" charset="0"/>
                <a:cs typeface="Arial" panose="020B0604020202020204" pitchFamily="34" charset="0"/>
              </a:rPr>
              <a:t>)</a:t>
            </a: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solidFill>
                  <a:schemeClr val="tx1"/>
                </a:solidFill>
                <a:latin typeface="Arial" panose="020B0604020202020204" pitchFamily="34" charset="0"/>
                <a:cs typeface="Arial" panose="020B0604020202020204" pitchFamily="34" charset="0"/>
              </a:rPr>
              <a:t>Digital safety action plan Greenfield Home Care Agency -The digital safety plan protects client information using strong passwords, data protection and cyber security measures.it ensures data is safe or confidential.</a:t>
            </a:r>
            <a:br>
              <a:rPr lang="en-GB" sz="1800">
                <a:solidFill>
                  <a:schemeClr val="tx1"/>
                </a:solidFill>
                <a:latin typeface="Arial" panose="020B0604020202020204" pitchFamily="34" charset="0"/>
                <a:cs typeface="Arial" panose="020B0604020202020204" pitchFamily="34" charset="0"/>
              </a:rPr>
            </a:br>
            <a:r>
              <a:rPr lang="en-GB" sz="1800" b="1">
                <a:latin typeface="Arial" panose="020B0604020202020204" pitchFamily="34" charset="0"/>
                <a:cs typeface="Arial" panose="020B0604020202020204" pitchFamily="34" charset="0"/>
              </a:rPr>
              <a:t>(Oksana Lazdovska-2511190)</a:t>
            </a:r>
            <a:br>
              <a:rPr lang="en-GB" sz="1800" b="1">
                <a:latin typeface="Arial" panose="020B0604020202020204" pitchFamily="34" charset="0"/>
                <a:cs typeface="Arial" panose="020B0604020202020204" pitchFamily="34" charset="0"/>
              </a:rPr>
            </a:br>
            <a:br>
              <a:rPr lang="en-GB" sz="1800" b="1">
                <a:latin typeface="Arial" panose="020B0604020202020204" pitchFamily="34" charset="0"/>
                <a:cs typeface="Arial" panose="020B0604020202020204" pitchFamily="34" charset="0"/>
              </a:rPr>
            </a:br>
            <a:br>
              <a:rPr lang="en-GB" sz="1800">
                <a:solidFill>
                  <a:schemeClr val="tx1"/>
                </a:solidFill>
                <a:latin typeface="Arial" panose="020B0604020202020204" pitchFamily="34" charset="0"/>
                <a:cs typeface="Arial" panose="020B0604020202020204" pitchFamily="34" charset="0"/>
              </a:rPr>
            </a:br>
            <a:br>
              <a:rPr lang="en-GB" sz="1800">
                <a:solidFill>
                  <a:schemeClr val="tx1"/>
                </a:solidFill>
                <a:latin typeface="Arial" panose="020B0604020202020204" pitchFamily="34" charset="0"/>
                <a:cs typeface="Arial" panose="020B0604020202020204" pitchFamily="34" charset="0"/>
              </a:rPr>
            </a:br>
            <a:br>
              <a:rPr lang="en-GB" sz="1800">
                <a:solidFill>
                  <a:schemeClr val="tx1"/>
                </a:solidFill>
                <a:latin typeface="Arial" panose="020B0604020202020204" pitchFamily="34" charset="0"/>
                <a:cs typeface="Arial" panose="020B0604020202020204" pitchFamily="34" charset="0"/>
              </a:rPr>
            </a:br>
            <a:endParaRPr lang="en-GB" sz="1800">
              <a:solidFill>
                <a:schemeClr val="tx1"/>
              </a:solidFill>
              <a:latin typeface="Arial" panose="020B0604020202020204" pitchFamily="34" charset="0"/>
              <a:cs typeface="Arial" panose="020B0604020202020204" pitchFamily="34" charset="0"/>
            </a:endParaRPr>
          </a:p>
        </p:txBody>
      </p:sp>
      <p:pic>
        <p:nvPicPr>
          <p:cNvPr id="3" name="Picture 2" descr="A collage of two people&#10;&#10;AI-generated content may be incorrect.">
            <a:extLst>
              <a:ext uri="{FF2B5EF4-FFF2-40B4-BE49-F238E27FC236}">
                <a16:creationId xmlns:a16="http://schemas.microsoft.com/office/drawing/2014/main" id="{7A519D37-B588-43C5-B0A7-118406310258}"/>
              </a:ext>
            </a:extLst>
          </p:cNvPr>
          <p:cNvPicPr>
            <a:picLocks noChangeAspect="1"/>
          </p:cNvPicPr>
          <p:nvPr/>
        </p:nvPicPr>
        <p:blipFill>
          <a:blip r:embed="rId2"/>
          <a:stretch>
            <a:fillRect/>
          </a:stretch>
        </p:blipFill>
        <p:spPr>
          <a:xfrm>
            <a:off x="8342616" y="0"/>
            <a:ext cx="3952127" cy="6858000"/>
          </a:xfrm>
          <a:prstGeom prst="rect">
            <a:avLst/>
          </a:prstGeom>
        </p:spPr>
      </p:pic>
    </p:spTree>
    <p:extLst>
      <p:ext uri="{BB962C8B-B14F-4D97-AF65-F5344CB8AC3E}">
        <p14:creationId xmlns:p14="http://schemas.microsoft.com/office/powerpoint/2010/main" val="40056425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2C21062-71CA-CC41-6469-C604CAA5EA34}"/>
              </a:ext>
            </a:extLst>
          </p:cNvPr>
          <p:cNvSpPr>
            <a:spLocks noGrp="1"/>
          </p:cNvSpPr>
          <p:nvPr>
            <p:ph sz="half" idx="1"/>
          </p:nvPr>
        </p:nvSpPr>
        <p:spPr>
          <a:xfrm>
            <a:off x="656785" y="1571947"/>
            <a:ext cx="4184035" cy="4602977"/>
          </a:xfrm>
        </p:spPr>
        <p:txBody>
          <a:bodyPr>
            <a:normAutofit/>
          </a:bodyPr>
          <a:lstStyle/>
          <a:p>
            <a:r>
              <a:rPr lang="en-GB">
                <a:solidFill>
                  <a:schemeClr val="tx1"/>
                </a:solidFill>
              </a:rPr>
              <a:t>Staff use paper and handwritten notes.</a:t>
            </a:r>
          </a:p>
          <a:p>
            <a:r>
              <a:rPr lang="en-GB">
                <a:solidFill>
                  <a:schemeClr val="tx1"/>
                </a:solidFill>
              </a:rPr>
              <a:t>Paper is used for Schedules, attendance  and medication records.</a:t>
            </a:r>
          </a:p>
          <a:p>
            <a:r>
              <a:rPr lang="en-GB">
                <a:solidFill>
                  <a:schemeClr val="tx1"/>
                </a:solidFill>
              </a:rPr>
              <a:t>This method is time-consuming and hard to update.</a:t>
            </a:r>
          </a:p>
          <a:p>
            <a:r>
              <a:rPr lang="en-GB">
                <a:solidFill>
                  <a:schemeClr val="tx1"/>
                </a:solidFill>
              </a:rPr>
              <a:t>Mistakes can happen more easily.</a:t>
            </a:r>
          </a:p>
          <a:p>
            <a:r>
              <a:rPr lang="en-GB">
                <a:solidFill>
                  <a:schemeClr val="tx1"/>
                </a:solidFill>
              </a:rPr>
              <a:t>Important information can get lost</a:t>
            </a:r>
          </a:p>
          <a:p>
            <a:r>
              <a:rPr lang="en-GB">
                <a:solidFill>
                  <a:schemeClr val="tx1"/>
                </a:solidFill>
              </a:rPr>
              <a:t>Sharing information between staff is slow.</a:t>
            </a:r>
          </a:p>
          <a:p>
            <a:r>
              <a:rPr lang="en-GB">
                <a:solidFill>
                  <a:schemeClr val="tx1"/>
                </a:solidFill>
              </a:rPr>
              <a:t>Communication is slow.</a:t>
            </a:r>
          </a:p>
          <a:p>
            <a:pPr marL="0" indent="0">
              <a:buNone/>
            </a:pPr>
            <a:endParaRPr lang="en-GB">
              <a:solidFill>
                <a:schemeClr val="tx1"/>
              </a:solidFill>
            </a:endParaRPr>
          </a:p>
          <a:p>
            <a:endParaRPr lang="en-GB">
              <a:solidFill>
                <a:schemeClr val="tx1"/>
              </a:solidFill>
            </a:endParaRPr>
          </a:p>
          <a:p>
            <a:pPr marL="0" indent="0">
              <a:buNone/>
            </a:pPr>
            <a:endParaRPr lang="en-GB">
              <a:solidFill>
                <a:schemeClr val="tx1"/>
              </a:solidFill>
            </a:endParaRPr>
          </a:p>
        </p:txBody>
      </p:sp>
      <p:sp>
        <p:nvSpPr>
          <p:cNvPr id="4" name="Content Placeholder 3">
            <a:extLst>
              <a:ext uri="{FF2B5EF4-FFF2-40B4-BE49-F238E27FC236}">
                <a16:creationId xmlns:a16="http://schemas.microsoft.com/office/drawing/2014/main" id="{EE7D2E42-EA85-8EED-8FFB-FCC5EAA8BAFC}"/>
              </a:ext>
            </a:extLst>
          </p:cNvPr>
          <p:cNvSpPr>
            <a:spLocks noGrp="1"/>
          </p:cNvSpPr>
          <p:nvPr>
            <p:ph sz="half" idx="2"/>
          </p:nvPr>
        </p:nvSpPr>
        <p:spPr>
          <a:xfrm>
            <a:off x="5089970" y="1571947"/>
            <a:ext cx="4184034" cy="4469416"/>
          </a:xfrm>
        </p:spPr>
        <p:txBody>
          <a:bodyPr>
            <a:normAutofit/>
          </a:bodyPr>
          <a:lstStyle/>
          <a:p>
            <a:r>
              <a:rPr lang="en-GB" dirty="0"/>
              <a:t>Digital Tracking: Easily create and update Schedules  ,Medication  logs and attendance.               (NHS Digital ,2020)</a:t>
            </a:r>
          </a:p>
          <a:p>
            <a:r>
              <a:rPr lang="en-GB" dirty="0"/>
              <a:t>Real-time Updates: Changes are instantly visible to all stall via Microsoft 365.(Microsoft,2025)</a:t>
            </a:r>
          </a:p>
          <a:p>
            <a:r>
              <a:rPr lang="en-GB" dirty="0"/>
              <a:t>Automation :Formulas  handle calculations automatically to prevent errors.</a:t>
            </a:r>
          </a:p>
          <a:p>
            <a:r>
              <a:rPr lang="en-GB" dirty="0"/>
              <a:t>Efficiency :Saves  time and improves accuracy across the agency.</a:t>
            </a:r>
          </a:p>
        </p:txBody>
      </p:sp>
      <p:pic>
        <p:nvPicPr>
          <p:cNvPr id="32" name="Picture 31" descr="A green square with white x in it&#10;&#10;AI-generated content may be incorrect.">
            <a:extLst>
              <a:ext uri="{FF2B5EF4-FFF2-40B4-BE49-F238E27FC236}">
                <a16:creationId xmlns:a16="http://schemas.microsoft.com/office/drawing/2014/main" id="{E69A9E60-B317-6652-CD6B-2320AF0E6D62}"/>
              </a:ext>
            </a:extLst>
          </p:cNvPr>
          <p:cNvPicPr>
            <a:picLocks noChangeAspect="1"/>
          </p:cNvPicPr>
          <p:nvPr/>
        </p:nvPicPr>
        <p:blipFill>
          <a:blip r:embed="rId2"/>
          <a:stretch>
            <a:fillRect/>
          </a:stretch>
        </p:blipFill>
        <p:spPr>
          <a:xfrm flipH="1">
            <a:off x="9524999" y="6701882"/>
            <a:ext cx="156117" cy="156117"/>
          </a:xfrm>
          <a:prstGeom prst="rect">
            <a:avLst/>
          </a:prstGeom>
        </p:spPr>
      </p:pic>
      <p:sp>
        <p:nvSpPr>
          <p:cNvPr id="6" name="Title 5">
            <a:extLst>
              <a:ext uri="{FF2B5EF4-FFF2-40B4-BE49-F238E27FC236}">
                <a16:creationId xmlns:a16="http://schemas.microsoft.com/office/drawing/2014/main" id="{515B60FC-BE1D-EF1A-7341-24266AAA6153}"/>
              </a:ext>
            </a:extLst>
          </p:cNvPr>
          <p:cNvSpPr>
            <a:spLocks noGrp="1"/>
          </p:cNvSpPr>
          <p:nvPr>
            <p:ph type="title"/>
          </p:nvPr>
        </p:nvSpPr>
        <p:spPr>
          <a:xfrm>
            <a:off x="677334" y="195210"/>
            <a:ext cx="9003782" cy="1150705"/>
          </a:xfrm>
        </p:spPr>
        <p:txBody>
          <a:bodyPr>
            <a:normAutofit fontScale="90000"/>
          </a:bodyPr>
          <a:lstStyle/>
          <a:p>
            <a:r>
              <a:rPr lang="en-GB" sz="2400" b="1"/>
              <a:t>    Transitioning from manual to digital record –keeping Excel</a:t>
            </a:r>
            <a:br>
              <a:rPr lang="en-GB" sz="2400" b="1"/>
            </a:br>
            <a:br>
              <a:rPr lang="en-GB" sz="2400" b="1"/>
            </a:br>
            <a:r>
              <a:rPr lang="en-GB" sz="2400" b="1"/>
              <a:t>  </a:t>
            </a:r>
            <a:r>
              <a:rPr lang="en-GB" sz="2200" b="1"/>
              <a:t>current staff practices                       </a:t>
            </a:r>
            <a:r>
              <a:rPr lang="en-GB" sz="2000" b="1"/>
              <a:t>How Excel improves the process</a:t>
            </a:r>
          </a:p>
        </p:txBody>
      </p:sp>
    </p:spTree>
    <p:extLst>
      <p:ext uri="{BB962C8B-B14F-4D97-AF65-F5344CB8AC3E}">
        <p14:creationId xmlns:p14="http://schemas.microsoft.com/office/powerpoint/2010/main" val="16448291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2EBF6-1B0A-9C59-EAB5-4A8D2D5C73BB}"/>
              </a:ext>
            </a:extLst>
          </p:cNvPr>
          <p:cNvSpPr>
            <a:spLocks noGrp="1"/>
          </p:cNvSpPr>
          <p:nvPr>
            <p:ph type="title"/>
          </p:nvPr>
        </p:nvSpPr>
        <p:spPr>
          <a:xfrm>
            <a:off x="639859" y="602166"/>
            <a:ext cx="8634143" cy="916005"/>
          </a:xfrm>
        </p:spPr>
        <p:txBody>
          <a:bodyPr vert="horz" lIns="91440" tIns="45720" rIns="91440" bIns="45720" rtlCol="0" anchor="t">
            <a:noAutofit/>
          </a:bodyPr>
          <a:lstStyle/>
          <a:p>
            <a:r>
              <a:rPr lang="en-GB" sz="2400" b="1"/>
              <a:t>Advantages          And          Disadvantages of using Excel:-</a:t>
            </a:r>
            <a:br>
              <a:rPr lang="en-GB" sz="2400" b="1"/>
            </a:br>
            <a:endParaRPr lang="en-GB" sz="2800" b="1"/>
          </a:p>
        </p:txBody>
      </p:sp>
      <p:sp>
        <p:nvSpPr>
          <p:cNvPr id="3" name="Content Placeholder 2">
            <a:extLst>
              <a:ext uri="{FF2B5EF4-FFF2-40B4-BE49-F238E27FC236}">
                <a16:creationId xmlns:a16="http://schemas.microsoft.com/office/drawing/2014/main" id="{F4B118BF-D4F8-565B-004D-BFFB481C4C49}"/>
              </a:ext>
            </a:extLst>
          </p:cNvPr>
          <p:cNvSpPr>
            <a:spLocks noGrp="1"/>
          </p:cNvSpPr>
          <p:nvPr>
            <p:ph sz="half" idx="1"/>
          </p:nvPr>
        </p:nvSpPr>
        <p:spPr>
          <a:xfrm>
            <a:off x="211874" y="1715784"/>
            <a:ext cx="4649496" cy="4325577"/>
          </a:xfrm>
        </p:spPr>
        <p:txBody>
          <a:bodyPr/>
          <a:lstStyle/>
          <a:p>
            <a:pPr marL="347472" indent="-347472" algn="l" rtl="0" eaLnBrk="1" latinLnBrk="0" hangingPunct="1">
              <a:spcBef>
                <a:spcPts val="1000"/>
              </a:spcBef>
              <a:buFont typeface="Arial" panose="020B0604020202020204" pitchFamily="34" charset="0"/>
              <a:buChar char="•"/>
            </a:pPr>
            <a:r>
              <a:rPr lang="en-GB" sz="1800">
                <a:solidFill>
                  <a:srgbClr val="404040"/>
                </a:solidFill>
                <a:effectLst/>
                <a:latin typeface="Trebuchet MS" panose="020B0603020202020204" pitchFamily="34" charset="0"/>
              </a:rPr>
              <a:t>Reduces paperwork, saving valuable time.</a:t>
            </a:r>
          </a:p>
          <a:p>
            <a:pPr marL="347472" indent="-347472" algn="l" rtl="0" eaLnBrk="1" latinLnBrk="0" hangingPunct="1">
              <a:spcBef>
                <a:spcPts val="1000"/>
              </a:spcBef>
              <a:buFont typeface="Arial" panose="020B0604020202020204" pitchFamily="34" charset="0"/>
              <a:buChar char="•"/>
            </a:pPr>
            <a:r>
              <a:rPr lang="en-GB" sz="1800">
                <a:solidFill>
                  <a:srgbClr val="404040"/>
                </a:solidFill>
                <a:effectLst/>
                <a:latin typeface="Trebuchet MS" panose="020B0603020202020204" pitchFamily="34" charset="0"/>
              </a:rPr>
              <a:t>Enhances accuracy and keeps things well organised.</a:t>
            </a:r>
          </a:p>
          <a:p>
            <a:pPr marL="347472" indent="-347472" algn="l" rtl="0" eaLnBrk="1" latinLnBrk="0" hangingPunct="1">
              <a:spcBef>
                <a:spcPts val="1000"/>
              </a:spcBef>
              <a:buFont typeface="Arial" panose="020B0604020202020204" pitchFamily="34" charset="0"/>
              <a:buChar char="•"/>
            </a:pPr>
            <a:r>
              <a:rPr lang="en-GB" sz="1800">
                <a:solidFill>
                  <a:srgbClr val="404040"/>
                </a:solidFill>
                <a:effectLst/>
                <a:latin typeface="Trebuchet MS" panose="020B0603020202020204" pitchFamily="34" charset="0"/>
              </a:rPr>
              <a:t>Simple to update and distribute among staff.</a:t>
            </a:r>
          </a:p>
          <a:p>
            <a:pPr marL="347472" indent="-347472" algn="l" rtl="0" eaLnBrk="1" latinLnBrk="0" hangingPunct="1">
              <a:spcBef>
                <a:spcPts val="1000"/>
              </a:spcBef>
              <a:buFont typeface="Arial" panose="020B0604020202020204" pitchFamily="34" charset="0"/>
              <a:buChar char="•"/>
            </a:pPr>
            <a:r>
              <a:rPr lang="en-GB" sz="1800">
                <a:solidFill>
                  <a:srgbClr val="404040"/>
                </a:solidFill>
                <a:effectLst/>
                <a:latin typeface="Trebuchet MS" panose="020B0603020202020204" pitchFamily="34" charset="0"/>
              </a:rPr>
              <a:t>Facilitates improved collaboration and communication.</a:t>
            </a:r>
            <a:endParaRPr lang="en-GB"/>
          </a:p>
        </p:txBody>
      </p:sp>
      <p:sp>
        <p:nvSpPr>
          <p:cNvPr id="4" name="Content Placeholder 3">
            <a:extLst>
              <a:ext uri="{FF2B5EF4-FFF2-40B4-BE49-F238E27FC236}">
                <a16:creationId xmlns:a16="http://schemas.microsoft.com/office/drawing/2014/main" id="{EA50A90C-7F88-A0E2-BA81-3F6FD60BE166}"/>
              </a:ext>
            </a:extLst>
          </p:cNvPr>
          <p:cNvSpPr>
            <a:spLocks noGrp="1"/>
          </p:cNvSpPr>
          <p:nvPr>
            <p:ph sz="half" idx="2"/>
          </p:nvPr>
        </p:nvSpPr>
        <p:spPr>
          <a:xfrm>
            <a:off x="5089970" y="1633591"/>
            <a:ext cx="4184034" cy="4407771"/>
          </a:xfrm>
        </p:spPr>
        <p:txBody>
          <a:bodyPr/>
          <a:lstStyle/>
          <a:p>
            <a:pPr marL="347472" indent="-347472" algn="l" rtl="0" eaLnBrk="1" latinLnBrk="0" hangingPunct="1">
              <a:spcBef>
                <a:spcPts val="1000"/>
              </a:spcBef>
              <a:buFont typeface="Arial" panose="020B0604020202020204" pitchFamily="34" charset="0"/>
              <a:buChar char="•"/>
            </a:pPr>
            <a:r>
              <a:rPr lang="en-GB" sz="1800">
                <a:solidFill>
                  <a:srgbClr val="404040"/>
                </a:solidFill>
                <a:effectLst/>
                <a:latin typeface="Trebuchet MS" panose="020B0603020202020204" pitchFamily="34" charset="0"/>
              </a:rPr>
              <a:t>Employees might require training to become proficient with Excel.</a:t>
            </a:r>
          </a:p>
          <a:p>
            <a:pPr marL="347472" indent="-347472" algn="l" rtl="0" eaLnBrk="1" latinLnBrk="0" hangingPunct="1">
              <a:spcBef>
                <a:spcPts val="1000"/>
              </a:spcBef>
              <a:buFont typeface="Arial" panose="020B0604020202020204" pitchFamily="34" charset="0"/>
              <a:buChar char="•"/>
            </a:pPr>
            <a:r>
              <a:rPr lang="en-GB" sz="1800">
                <a:solidFill>
                  <a:srgbClr val="404040"/>
                </a:solidFill>
                <a:effectLst/>
                <a:latin typeface="Trebuchet MS" panose="020B0603020202020204" pitchFamily="34" charset="0"/>
              </a:rPr>
              <a:t>It is essential to safeguard information to ensure data security.</a:t>
            </a:r>
          </a:p>
          <a:p>
            <a:pPr marL="347472" indent="-347472" algn="l" rtl="0" eaLnBrk="1" latinLnBrk="0" hangingPunct="1">
              <a:spcBef>
                <a:spcPts val="1000"/>
              </a:spcBef>
              <a:buFont typeface="Arial" panose="020B0604020202020204" pitchFamily="34" charset="0"/>
              <a:buChar char="•"/>
            </a:pPr>
            <a:r>
              <a:rPr lang="en-GB" sz="1800">
                <a:solidFill>
                  <a:srgbClr val="404040"/>
                </a:solidFill>
                <a:effectLst/>
                <a:latin typeface="Trebuchet MS" panose="020B0603020202020204" pitchFamily="34" charset="0"/>
              </a:rPr>
              <a:t>This solution may not be ideal for managing highly complex care requirements.</a:t>
            </a:r>
            <a:endParaRPr lang="en-GB"/>
          </a:p>
        </p:txBody>
      </p:sp>
      <p:pic>
        <p:nvPicPr>
          <p:cNvPr id="11" name="Picture 10" descr="A two posters with two people in a wheelchair&#10;&#10;AI-generated content may be incorrect.">
            <a:extLst>
              <a:ext uri="{FF2B5EF4-FFF2-40B4-BE49-F238E27FC236}">
                <a16:creationId xmlns:a16="http://schemas.microsoft.com/office/drawing/2014/main" id="{5777347D-CCBC-889E-0EEF-8A820E7AD7C0}"/>
              </a:ext>
            </a:extLst>
          </p:cNvPr>
          <p:cNvPicPr>
            <a:picLocks noChangeAspect="1"/>
          </p:cNvPicPr>
          <p:nvPr/>
        </p:nvPicPr>
        <p:blipFill>
          <a:blip r:embed="rId2"/>
          <a:stretch>
            <a:fillRect/>
          </a:stretch>
        </p:blipFill>
        <p:spPr>
          <a:xfrm>
            <a:off x="9164548" y="0"/>
            <a:ext cx="3027452" cy="6857999"/>
          </a:xfrm>
          <a:prstGeom prst="rect">
            <a:avLst/>
          </a:prstGeom>
        </p:spPr>
      </p:pic>
    </p:spTree>
    <p:extLst>
      <p:ext uri="{BB962C8B-B14F-4D97-AF65-F5344CB8AC3E}">
        <p14:creationId xmlns:p14="http://schemas.microsoft.com/office/powerpoint/2010/main" val="31564214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0946468-3F63-6909-F9BE-A402D0D9DEC9}"/>
              </a:ext>
            </a:extLst>
          </p:cNvPr>
          <p:cNvSpPr txBox="1"/>
          <p:nvPr/>
        </p:nvSpPr>
        <p:spPr>
          <a:xfrm>
            <a:off x="616449" y="1018081"/>
            <a:ext cx="9565241" cy="3154710"/>
          </a:xfrm>
          <a:prstGeom prst="rect">
            <a:avLst/>
          </a:prstGeom>
          <a:noFill/>
        </p:spPr>
        <p:txBody>
          <a:bodyPr wrap="square">
            <a:spAutoFit/>
          </a:bodyPr>
          <a:lstStyle/>
          <a:p>
            <a:pPr marL="283464" indent="-283464" algn="l" rtl="0" eaLnBrk="1" latinLnBrk="0" hangingPunct="1">
              <a:spcAft>
                <a:spcPts val="1125"/>
              </a:spcAft>
              <a:buNone/>
            </a:pPr>
            <a:r>
              <a:rPr lang="en-GB" sz="2000" b="1">
                <a:solidFill>
                  <a:schemeClr val="accent1"/>
                </a:solidFill>
                <a:effectLst/>
                <a:latin typeface="-apple-system"/>
              </a:rPr>
              <a:t>MS Teams provides various benefits for both employees and organisations, including:</a:t>
            </a:r>
          </a:p>
          <a:p>
            <a:pPr marL="283464" indent="-283464" algn="l" rtl="0" eaLnBrk="1" latinLnBrk="0" hangingPunct="1">
              <a:spcAft>
                <a:spcPts val="1125"/>
              </a:spcAft>
              <a:buFont typeface="Arial" panose="020B0604020202020204" pitchFamily="34" charset="0"/>
              <a:buChar char="•"/>
            </a:pPr>
            <a:r>
              <a:rPr lang="en-GB">
                <a:solidFill>
                  <a:srgbClr val="202A30"/>
                </a:solidFill>
                <a:effectLst/>
                <a:latin typeface="Arial" panose="020B0604020202020204" pitchFamily="34" charset="0"/>
                <a:cs typeface="Arial" panose="020B0604020202020204" pitchFamily="34" charset="0"/>
              </a:rPr>
              <a:t>the ability to send voice notes and share files before, during, and after meetings, serving as a free and efficient tool for NHS staff to support remote work</a:t>
            </a:r>
          </a:p>
          <a:p>
            <a:pPr marL="283464" indent="-283464" algn="l" rtl="0" eaLnBrk="1" latinLnBrk="0" hangingPunct="1">
              <a:spcAft>
                <a:spcPts val="1125"/>
              </a:spcAft>
              <a:buFont typeface="Arial" panose="020B0604020202020204" pitchFamily="34" charset="0"/>
              <a:buChar char="•"/>
            </a:pPr>
            <a:r>
              <a:rPr lang="en-GB">
                <a:solidFill>
                  <a:srgbClr val="202A30"/>
                </a:solidFill>
                <a:effectLst/>
                <a:latin typeface="Arial" panose="020B0604020202020204" pitchFamily="34" charset="0"/>
                <a:cs typeface="Arial" panose="020B0604020202020204" pitchFamily="34" charset="0"/>
              </a:rPr>
              <a:t>enhancing productivity by minimising travel time required for meetings</a:t>
            </a:r>
          </a:p>
          <a:p>
            <a:pPr marL="283464" indent="-283464" algn="l" rtl="0" eaLnBrk="1" latinLnBrk="0" hangingPunct="1">
              <a:spcAft>
                <a:spcPts val="1125"/>
              </a:spcAft>
              <a:buFont typeface="Arial" panose="020B0604020202020204" pitchFamily="34" charset="0"/>
              <a:buChar char="•"/>
            </a:pPr>
            <a:r>
              <a:rPr lang="en-GB">
                <a:solidFill>
                  <a:srgbClr val="202A30"/>
                </a:solidFill>
                <a:effectLst/>
                <a:latin typeface="Arial" panose="020B0604020202020204" pitchFamily="34" charset="0"/>
                <a:cs typeface="Arial" panose="020B0604020202020204" pitchFamily="34" charset="0"/>
              </a:rPr>
              <a:t>allowing users to schedule online meetings in advance or initiate them instantly</a:t>
            </a:r>
          </a:p>
          <a:p>
            <a:pPr marL="283464" indent="-283464" algn="l" rtl="0" eaLnBrk="1" latinLnBrk="0" hangingPunct="1">
              <a:spcAft>
                <a:spcPts val="1125"/>
              </a:spcAft>
              <a:buFont typeface="Arial" panose="020B0604020202020204" pitchFamily="34" charset="0"/>
              <a:buChar char="•"/>
            </a:pPr>
            <a:r>
              <a:rPr lang="en-GB">
                <a:solidFill>
                  <a:srgbClr val="202A30"/>
                </a:solidFill>
                <a:effectLst/>
                <a:latin typeface="Arial" panose="020B0604020202020204" pitchFamily="34" charset="0"/>
                <a:cs typeface="Arial" panose="020B0604020202020204" pitchFamily="34" charset="0"/>
              </a:rPr>
              <a:t>facilitating the creation and use of chat rooms to coordinate tasks among different teams</a:t>
            </a:r>
          </a:p>
          <a:p>
            <a:pPr marL="283464" indent="-283464" algn="l" rtl="0" eaLnBrk="1" latinLnBrk="0" hangingPunct="1">
              <a:spcAft>
                <a:spcPts val="1125"/>
              </a:spcAft>
              <a:buFont typeface="Arial" panose="020B0604020202020204" pitchFamily="34" charset="0"/>
              <a:buChar char="•"/>
            </a:pPr>
            <a:r>
              <a:rPr lang="en-GB">
                <a:solidFill>
                  <a:srgbClr val="202A30"/>
                </a:solidFill>
                <a:effectLst/>
                <a:latin typeface="Arial" panose="020B0604020202020204" pitchFamily="34" charset="0"/>
                <a:cs typeface="Arial" panose="020B0604020202020204" pitchFamily="34" charset="0"/>
              </a:rPr>
              <a:t>supporting virtual meetings with high-quality audio and video</a:t>
            </a:r>
          </a:p>
          <a:p>
            <a:pPr marL="283464" indent="-283464" algn="l" rtl="0" eaLnBrk="1" latinLnBrk="0" hangingPunct="1">
              <a:spcAft>
                <a:spcPts val="1125"/>
              </a:spcAft>
              <a:buFont typeface="Arial" panose="020B0604020202020204" pitchFamily="34" charset="0"/>
              <a:buChar char="•"/>
            </a:pPr>
            <a:r>
              <a:rPr lang="en-GB">
                <a:solidFill>
                  <a:srgbClr val="202A30"/>
                </a:solidFill>
                <a:effectLst/>
                <a:latin typeface="Arial" panose="020B0604020202020204" pitchFamily="34" charset="0"/>
                <a:cs typeface="Arial" panose="020B0604020202020204" pitchFamily="34" charset="0"/>
              </a:rPr>
              <a:t>offering options to message colleagues directly                          (NHS England,2025)</a:t>
            </a:r>
            <a:endParaRPr lang="en-GB" b="0" i="0">
              <a:solidFill>
                <a:srgbClr val="202A3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313606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495E4C0-7125-37DD-E075-6150694EC86C}"/>
              </a:ext>
            </a:extLst>
          </p:cNvPr>
          <p:cNvSpPr>
            <a:spLocks noGrp="1"/>
          </p:cNvSpPr>
          <p:nvPr/>
        </p:nvSpPr>
        <p:spPr>
          <a:xfrm>
            <a:off x="1290633" y="511082"/>
            <a:ext cx="10309745" cy="2168047"/>
          </a:xfrm>
          <a:prstGeom prst="rect">
            <a:avLst/>
          </a:prstGeom>
        </p:spPr>
        <p:txBody>
          <a:bodyPr vert="horz" lIns="0" tIns="0" rIns="0" bIns="0" rtlCol="0" anchor="t">
            <a:normAutofit/>
          </a:bodyPr>
          <a:lstStyle>
            <a:lvl1pPr algn="l" defTabSz="914400" rtl="0" eaLnBrk="1" latinLnBrk="0" hangingPunct="1">
              <a:lnSpc>
                <a:spcPct val="100000"/>
              </a:lnSpc>
              <a:spcBef>
                <a:spcPct val="0"/>
              </a:spcBef>
              <a:buNone/>
              <a:defRPr sz="3200" b="1" i="0" kern="1200" cap="all" spc="700" baseline="0">
                <a:solidFill>
                  <a:schemeClr val="tx1"/>
                </a:solidFill>
                <a:latin typeface="+mj-lt"/>
                <a:ea typeface="+mj-ea"/>
                <a:cs typeface="+mj-cs"/>
              </a:defRPr>
            </a:lvl1pPr>
          </a:lstStyle>
          <a:p>
            <a:endParaRPr lang="en-US" sz="1800"/>
          </a:p>
        </p:txBody>
      </p:sp>
      <p:sp>
        <p:nvSpPr>
          <p:cNvPr id="5" name="Content Placeholder 2">
            <a:extLst>
              <a:ext uri="{FF2B5EF4-FFF2-40B4-BE49-F238E27FC236}">
                <a16:creationId xmlns:a16="http://schemas.microsoft.com/office/drawing/2014/main" id="{BBBF1685-7DEF-6FFD-1086-80DC583A0481}"/>
              </a:ext>
            </a:extLst>
          </p:cNvPr>
          <p:cNvSpPr>
            <a:spLocks noGrp="1"/>
          </p:cNvSpPr>
          <p:nvPr/>
        </p:nvSpPr>
        <p:spPr>
          <a:xfrm>
            <a:off x="1044054" y="1996141"/>
            <a:ext cx="4975746" cy="4180822"/>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a:latin typeface="Arial"/>
                <a:cs typeface="Arial"/>
              </a:rPr>
              <a:t>Using Microsoft 365 for communication:</a:t>
            </a:r>
          </a:p>
          <a:p>
            <a:pPr marL="0" indent="0">
              <a:buNone/>
            </a:pPr>
            <a:r>
              <a:rPr lang="en-GB" sz="1800">
                <a:latin typeface="Arial"/>
                <a:cs typeface="Arial"/>
              </a:rPr>
              <a:t>MICROSOFT TEAMS</a:t>
            </a:r>
          </a:p>
          <a:p>
            <a:pPr marL="0" indent="0">
              <a:buNone/>
            </a:pPr>
            <a:r>
              <a:rPr lang="en-GB" sz="1800">
                <a:latin typeface="Arial"/>
                <a:cs typeface="Arial"/>
              </a:rPr>
              <a:t>An online communication app that allows all the greenfield home care staff to speak to each other and join meetings from any location allowing flexibility. </a:t>
            </a:r>
          </a:p>
          <a:p>
            <a:pPr marL="0" indent="0">
              <a:buNone/>
            </a:pPr>
            <a:endParaRPr lang="en-GB" sz="1800">
              <a:latin typeface="Arial"/>
              <a:cs typeface="Arial"/>
            </a:endParaRPr>
          </a:p>
          <a:p>
            <a:pPr marL="0" indent="0">
              <a:buNone/>
            </a:pPr>
            <a:endParaRPr lang="en-GB" sz="1800">
              <a:latin typeface="Arial"/>
              <a:cs typeface="Arial"/>
            </a:endParaRPr>
          </a:p>
          <a:p>
            <a:pPr marL="0" indent="0">
              <a:buNone/>
            </a:pPr>
            <a:endParaRPr lang="en-GB" sz="1800">
              <a:latin typeface="Arial"/>
              <a:cs typeface="Arial"/>
            </a:endParaRPr>
          </a:p>
        </p:txBody>
      </p:sp>
      <p:sp>
        <p:nvSpPr>
          <p:cNvPr id="6" name="Footer Placeholder 4">
            <a:extLst>
              <a:ext uri="{FF2B5EF4-FFF2-40B4-BE49-F238E27FC236}">
                <a16:creationId xmlns:a16="http://schemas.microsoft.com/office/drawing/2014/main" id="{ECA54F66-C261-8518-B6B2-9370F4C922C6}"/>
              </a:ext>
            </a:extLst>
          </p:cNvPr>
          <p:cNvSpPr>
            <a:spLocks noGrp="1"/>
          </p:cNvSpPr>
          <p:nvPr/>
        </p:nvSpPr>
        <p:spPr>
          <a:xfrm rot="5400000">
            <a:off x="-1828801" y="1912217"/>
            <a:ext cx="4114800" cy="457200"/>
          </a:xfrm>
          <a:prstGeom prst="rect">
            <a:avLst/>
          </a:prstGeom>
        </p:spPr>
        <p:txBody>
          <a:bodyPr vert="horz" lIns="91440" tIns="45720" rIns="91440" bIns="45720" rtlCol="0" anchor="ctr">
            <a:normAutofit/>
          </a:bodyPr>
          <a:lstStyle>
            <a:defPPr>
              <a:defRPr lang="en-GB"/>
            </a:defPPr>
            <a:lvl1pPr marL="0" algn="l" defTabSz="914400" rtl="0" eaLnBrk="1" latinLnBrk="0" hangingPunct="1">
              <a:defRPr sz="800" b="1"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Aft>
                <a:spcPts val="600"/>
              </a:spcAft>
            </a:pPr>
            <a:r>
              <a:rPr lang="en-US" sz="700"/>
              <a:t>
              </a:t>
            </a:r>
          </a:p>
        </p:txBody>
      </p:sp>
      <p:pic>
        <p:nvPicPr>
          <p:cNvPr id="7" name="Picture 6" descr="Our Guide To Microsoft Teams: Tips &amp; Tricks - BusinessMobiles.com">
            <a:extLst>
              <a:ext uri="{FF2B5EF4-FFF2-40B4-BE49-F238E27FC236}">
                <a16:creationId xmlns:a16="http://schemas.microsoft.com/office/drawing/2014/main" id="{14DB0F05-5310-40C6-27E1-4C3E9CBF53B4}"/>
              </a:ext>
            </a:extLst>
          </p:cNvPr>
          <p:cNvPicPr>
            <a:picLocks noChangeAspect="1"/>
          </p:cNvPicPr>
          <p:nvPr/>
        </p:nvPicPr>
        <p:blipFill>
          <a:blip r:embed="rId2"/>
          <a:stretch>
            <a:fillRect/>
          </a:stretch>
        </p:blipFill>
        <p:spPr>
          <a:xfrm>
            <a:off x="4585571" y="4092708"/>
            <a:ext cx="5219700" cy="1461244"/>
          </a:xfrm>
          <a:prstGeom prst="rect">
            <a:avLst/>
          </a:prstGeom>
          <a:noFill/>
        </p:spPr>
      </p:pic>
      <p:sp>
        <p:nvSpPr>
          <p:cNvPr id="3" name="TextBox 2">
            <a:extLst>
              <a:ext uri="{FF2B5EF4-FFF2-40B4-BE49-F238E27FC236}">
                <a16:creationId xmlns:a16="http://schemas.microsoft.com/office/drawing/2014/main" id="{D3FB1D4A-461B-F929-5345-3A533B89CD4C}"/>
              </a:ext>
            </a:extLst>
          </p:cNvPr>
          <p:cNvSpPr txBox="1"/>
          <p:nvPr/>
        </p:nvSpPr>
        <p:spPr>
          <a:xfrm>
            <a:off x="1152672" y="319448"/>
            <a:ext cx="7830422" cy="646331"/>
          </a:xfrm>
          <a:prstGeom prst="rect">
            <a:avLst/>
          </a:prstGeom>
          <a:noFill/>
        </p:spPr>
        <p:txBody>
          <a:bodyPr wrap="square" lIns="91440" tIns="45720" rIns="91440" bIns="45720" anchor="t">
            <a:spAutoFit/>
          </a:bodyPr>
          <a:lstStyle/>
          <a:p>
            <a:r>
              <a:rPr lang="en-GB" b="1">
                <a:solidFill>
                  <a:schemeClr val="accent1"/>
                </a:solidFill>
                <a:latin typeface="Arial"/>
                <a:cs typeface="Arial"/>
              </a:rPr>
              <a:t>WHAT</a:t>
            </a:r>
            <a:r>
              <a:rPr lang="en-GB" sz="1800" b="1">
                <a:solidFill>
                  <a:schemeClr val="accent1"/>
                </a:solidFill>
                <a:latin typeface="Arial"/>
                <a:cs typeface="Arial"/>
              </a:rPr>
              <a:t> CAN MICROSOFT 365 BE USED FOR AT GREENFIELD CARE HOME</a:t>
            </a:r>
            <a:endParaRPr lang="en-US" sz="1800" b="1">
              <a:solidFill>
                <a:schemeClr val="accent1"/>
              </a:solidFill>
            </a:endParaRPr>
          </a:p>
        </p:txBody>
      </p:sp>
    </p:spTree>
    <p:extLst>
      <p:ext uri="{BB962C8B-B14F-4D97-AF65-F5344CB8AC3E}">
        <p14:creationId xmlns:p14="http://schemas.microsoft.com/office/powerpoint/2010/main" val="28647436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Microsoft Teams - Manx Technology Group">
            <a:extLst>
              <a:ext uri="{FF2B5EF4-FFF2-40B4-BE49-F238E27FC236}">
                <a16:creationId xmlns:a16="http://schemas.microsoft.com/office/drawing/2014/main" id="{AA7F89B5-98DE-2050-0AA3-79046A44E80E}"/>
              </a:ext>
            </a:extLst>
          </p:cNvPr>
          <p:cNvPicPr>
            <a:picLocks noChangeAspect="1"/>
          </p:cNvPicPr>
          <p:nvPr/>
        </p:nvPicPr>
        <p:blipFill>
          <a:blip r:embed="rId2"/>
          <a:srcRect t="6088" r="-2" b="7343"/>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p:spPr>
      </p:pic>
      <p:sp>
        <p:nvSpPr>
          <p:cNvPr id="4" name="Title 1">
            <a:extLst>
              <a:ext uri="{FF2B5EF4-FFF2-40B4-BE49-F238E27FC236}">
                <a16:creationId xmlns:a16="http://schemas.microsoft.com/office/drawing/2014/main" id="{5A5A6F2A-302B-5E30-F3C8-07811F1928A2}"/>
              </a:ext>
            </a:extLst>
          </p:cNvPr>
          <p:cNvSpPr>
            <a:spLocks noGrp="1"/>
          </p:cNvSpPr>
          <p:nvPr/>
        </p:nvSpPr>
        <p:spPr>
          <a:xfrm>
            <a:off x="677333" y="452063"/>
            <a:ext cx="3851123" cy="1478337"/>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3200" b="1" i="0" kern="1200" cap="all" spc="700" baseline="0">
                <a:solidFill>
                  <a:schemeClr val="tx1"/>
                </a:solidFill>
                <a:latin typeface="+mj-lt"/>
                <a:ea typeface="+mj-ea"/>
                <a:cs typeface="+mj-cs"/>
              </a:defRPr>
            </a:lvl1pPr>
          </a:lstStyle>
          <a:p>
            <a:pPr defTabSz="457200">
              <a:lnSpc>
                <a:spcPct val="90000"/>
              </a:lnSpc>
              <a:spcAft>
                <a:spcPts val="600"/>
              </a:spcAft>
            </a:pPr>
            <a:r>
              <a:rPr lang="en-US" sz="1800">
                <a:solidFill>
                  <a:schemeClr val="accent1"/>
                </a:solidFill>
              </a:rPr>
              <a:t>Why using Microsoft teams is beneficial</a:t>
            </a:r>
          </a:p>
        </p:txBody>
      </p:sp>
      <p:sp>
        <p:nvSpPr>
          <p:cNvPr id="5" name="Content Placeholder 2">
            <a:extLst>
              <a:ext uri="{FF2B5EF4-FFF2-40B4-BE49-F238E27FC236}">
                <a16:creationId xmlns:a16="http://schemas.microsoft.com/office/drawing/2014/main" id="{0DB8B9A1-AFCD-7CBD-28B7-8B3B2B75DAB8}"/>
              </a:ext>
            </a:extLst>
          </p:cNvPr>
          <p:cNvSpPr>
            <a:spLocks noGrp="1"/>
          </p:cNvSpPr>
          <p:nvPr/>
        </p:nvSpPr>
        <p:spPr>
          <a:xfrm>
            <a:off x="677334" y="2160589"/>
            <a:ext cx="3851122" cy="3880773"/>
          </a:xfrm>
          <a:prstGeom prst="rect">
            <a:avLst/>
          </a:prstGeom>
        </p:spPr>
        <p:txBody>
          <a:bodyPr vert="horz" lIns="91440" tIns="45720" rIns="91440" bIns="45720" rtlCol="0" anchor="t">
            <a:normAutofit/>
          </a:bodyPr>
          <a:lstStyle>
            <a:lvl1pPr marL="0" indent="0" algn="l" defTabSz="914400" rtl="0" eaLnBrk="1" latinLnBrk="0" hangingPunct="1">
              <a:lnSpc>
                <a:spcPct val="12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12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12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12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285750" indent="-285750" defTabSz="457200">
              <a:buClr>
                <a:schemeClr val="accent1"/>
              </a:buClr>
              <a:buSzPct val="80000"/>
              <a:buFont typeface="Wingdings 3" charset="2"/>
              <a:buChar char=""/>
            </a:pPr>
            <a:r>
              <a:rPr lang="en-US" sz="1800" dirty="0">
                <a:solidFill>
                  <a:schemeClr val="tx1">
                    <a:lumMod val="75000"/>
                    <a:lumOff val="25000"/>
                  </a:schemeClr>
                </a:solidFill>
                <a:latin typeface="Arial"/>
                <a:cs typeface="Arial"/>
              </a:rPr>
              <a:t>The app can be access from any device </a:t>
            </a:r>
          </a:p>
          <a:p>
            <a:pPr marL="285750" indent="-285750" defTabSz="457200">
              <a:buClr>
                <a:schemeClr val="accent1"/>
              </a:buClr>
              <a:buSzPct val="80000"/>
              <a:buFont typeface="Wingdings 3" charset="2"/>
              <a:buChar char=""/>
            </a:pPr>
            <a:r>
              <a:rPr lang="en-US" sz="1800" dirty="0">
                <a:solidFill>
                  <a:schemeClr val="tx1">
                    <a:lumMod val="75000"/>
                    <a:lumOff val="25000"/>
                  </a:schemeClr>
                </a:solidFill>
                <a:latin typeface="Arial"/>
                <a:cs typeface="Arial"/>
              </a:rPr>
              <a:t>This means that staff can communicate across various locations.</a:t>
            </a:r>
          </a:p>
          <a:p>
            <a:pPr marL="342900" indent="-342900" defTabSz="457200">
              <a:buClr>
                <a:schemeClr val="accent1"/>
              </a:buClr>
              <a:buSzPct val="80000"/>
              <a:buFont typeface="Wingdings 3" charset="2"/>
              <a:buChar char=""/>
            </a:pPr>
            <a:r>
              <a:rPr lang="en-US" sz="1800" dirty="0">
                <a:solidFill>
                  <a:schemeClr val="tx1">
                    <a:lumMod val="75000"/>
                    <a:lumOff val="25000"/>
                  </a:schemeClr>
                </a:solidFill>
                <a:latin typeface="Arial"/>
                <a:cs typeface="Arial"/>
              </a:rPr>
              <a:t>This helps staff communicate clearly on the same platform and be connected all times.</a:t>
            </a:r>
          </a:p>
          <a:p>
            <a:pPr defTabSz="457200">
              <a:buClr>
                <a:schemeClr val="accent1"/>
              </a:buClr>
              <a:buSzPct val="80000"/>
            </a:pPr>
            <a:r>
              <a:rPr lang="en-US" sz="1800" dirty="0">
                <a:solidFill>
                  <a:schemeClr val="tx1">
                    <a:lumMod val="75000"/>
                    <a:lumOff val="25000"/>
                  </a:schemeClr>
                </a:solidFill>
                <a:latin typeface="Arial"/>
                <a:cs typeface="Arial"/>
              </a:rPr>
              <a:t>       ( Manx Technology group,2025)</a:t>
            </a:r>
          </a:p>
        </p:txBody>
      </p:sp>
      <p:cxnSp>
        <p:nvCxnSpPr>
          <p:cNvPr id="12" name="Straight Connector 11">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6">
            <a:extLst>
              <a:ext uri="{FF2B5EF4-FFF2-40B4-BE49-F238E27FC236}">
                <a16:creationId xmlns:a16="http://schemas.microsoft.com/office/drawing/2014/main" id="{6591BB6A-3AAE-7068-AA0A-95035B1123B5}"/>
              </a:ext>
            </a:extLst>
          </p:cNvPr>
          <p:cNvSpPr>
            <a:spLocks noGrp="1"/>
          </p:cNvSpPr>
          <p:nvPr/>
        </p:nvSpPr>
        <p:spPr>
          <a:xfrm>
            <a:off x="11669678" y="6408742"/>
            <a:ext cx="438652" cy="448830"/>
          </a:xfrm>
          <a:prstGeom prst="rect">
            <a:avLst/>
          </a:prstGeom>
        </p:spPr>
        <p:txBody>
          <a:bodyPr vert="horz" lIns="91440" tIns="45720" rIns="91440" bIns="45720" rtlCol="0" anchor="ctr">
            <a:normAutofit/>
          </a:bodyPr>
          <a:lstStyle>
            <a:defPPr>
              <a:defRPr lang="en-GB"/>
            </a:defPPr>
            <a:lvl1pPr marL="0" algn="r" defTabSz="914400" rtl="0" eaLnBrk="1" latinLnBrk="0" hangingPunct="1">
              <a:defRPr sz="80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Aft>
                <a:spcPts val="600"/>
              </a:spcAft>
            </a:pPr>
            <a:fld id="{E30AF5A0-43BB-4336-8627-9123B9144D80}" type="slidenum">
              <a:rPr lang="en-US" dirty="0"/>
              <a:pPr>
                <a:lnSpc>
                  <a:spcPct val="90000"/>
                </a:lnSpc>
                <a:spcAft>
                  <a:spcPts val="600"/>
                </a:spcAft>
              </a:pPr>
              <a:t>7</a:t>
            </a:fld>
            <a:endParaRPr lang="en-US"/>
          </a:p>
        </p:txBody>
      </p:sp>
    </p:spTree>
    <p:extLst>
      <p:ext uri="{BB962C8B-B14F-4D97-AF65-F5344CB8AC3E}">
        <p14:creationId xmlns:p14="http://schemas.microsoft.com/office/powerpoint/2010/main" val="12774393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1"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latin typeface="Arial"/>
                <a:cs typeface="Arial"/>
              </a:endParaRPr>
            </a:p>
          </p:txBody>
        </p:sp>
        <p:cxnSp>
          <p:nvCxnSpPr>
            <p:cNvPr id="12" name="Straight Connector 11">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latin typeface="Arial"/>
                <a:cs typeface="Arial"/>
              </a:endParaRPr>
            </a:p>
          </p:txBody>
        </p:sp>
        <p:sp>
          <p:nvSpPr>
            <p:cNvPr id="15"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latin typeface="Arial"/>
                <a:cs typeface="Arial"/>
              </a:endParaRPr>
            </a:p>
          </p:txBody>
        </p:sp>
        <p:sp>
          <p:nvSpPr>
            <p:cNvPr id="16" name="Isosceles Triangle 15">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latin typeface="Arial"/>
                <a:cs typeface="Arial"/>
              </a:endParaRPr>
            </a:p>
          </p:txBody>
        </p:sp>
        <p:sp>
          <p:nvSpPr>
            <p:cNvPr id="17"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latin typeface="Arial"/>
                <a:cs typeface="Arial"/>
              </a:endParaRPr>
            </a:p>
          </p:txBody>
        </p:sp>
        <p:sp>
          <p:nvSpPr>
            <p:cNvPr id="18"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latin typeface="Arial"/>
                <a:cs typeface="Arial"/>
              </a:endParaRPr>
            </a:p>
          </p:txBody>
        </p:sp>
        <p:sp>
          <p:nvSpPr>
            <p:cNvPr id="19"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latin typeface="Arial"/>
                <a:cs typeface="Arial"/>
              </a:endParaRPr>
            </a:p>
          </p:txBody>
        </p:sp>
        <p:sp>
          <p:nvSpPr>
            <p:cNvPr id="20" name="Isosceles Triangle 19">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latin typeface="Arial"/>
                <a:cs typeface="Arial"/>
              </a:endParaRPr>
            </a:p>
          </p:txBody>
        </p:sp>
      </p:grpSp>
      <p:sp>
        <p:nvSpPr>
          <p:cNvPr id="4" name="Title 1">
            <a:extLst>
              <a:ext uri="{FF2B5EF4-FFF2-40B4-BE49-F238E27FC236}">
                <a16:creationId xmlns:a16="http://schemas.microsoft.com/office/drawing/2014/main" id="{5B10BDE3-E3CC-5399-E935-00213109B502}"/>
              </a:ext>
            </a:extLst>
          </p:cNvPr>
          <p:cNvSpPr>
            <a:spLocks noGrp="1"/>
          </p:cNvSpPr>
          <p:nvPr/>
        </p:nvSpPr>
        <p:spPr>
          <a:xfrm>
            <a:off x="668867" y="1709981"/>
            <a:ext cx="4547477" cy="2337778"/>
          </a:xfrm>
          <a:prstGeom prst="rect">
            <a:avLst/>
          </a:prstGeom>
        </p:spPr>
        <p:txBody>
          <a:bodyPr vert="horz" lIns="91440" tIns="45720" rIns="91440" bIns="45720" rtlCol="0" anchor="b">
            <a:normAutofit lnSpcReduction="10000"/>
          </a:bodyPr>
          <a:lstStyle>
            <a:lvl1pPr algn="l" defTabSz="914400" rtl="0" eaLnBrk="1" latinLnBrk="0" hangingPunct="1">
              <a:lnSpc>
                <a:spcPct val="100000"/>
              </a:lnSpc>
              <a:spcBef>
                <a:spcPct val="0"/>
              </a:spcBef>
              <a:buNone/>
              <a:defRPr sz="3200" b="1" i="0" kern="1200" cap="all" spc="700" baseline="0">
                <a:solidFill>
                  <a:schemeClr val="tx1"/>
                </a:solidFill>
                <a:latin typeface="+mj-lt"/>
                <a:ea typeface="+mj-ea"/>
                <a:cs typeface="+mj-cs"/>
              </a:defRPr>
            </a:lvl1pPr>
          </a:lstStyle>
          <a:p>
            <a:pPr algn="r" defTabSz="457200">
              <a:lnSpc>
                <a:spcPct val="90000"/>
              </a:lnSpc>
              <a:spcAft>
                <a:spcPts val="600"/>
              </a:spcAft>
            </a:pPr>
            <a:r>
              <a:rPr lang="en-US" sz="4100">
                <a:solidFill>
                  <a:schemeClr val="accent1"/>
                </a:solidFill>
              </a:rPr>
              <a:t>Advantages of microsoft  teams</a:t>
            </a:r>
          </a:p>
        </p:txBody>
      </p:sp>
      <p:cxnSp>
        <p:nvCxnSpPr>
          <p:cNvPr id="22" name="Straight Connector 21">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4EE5BCAE-9E46-D4C5-1820-001D972DDE88}"/>
              </a:ext>
            </a:extLst>
          </p:cNvPr>
          <p:cNvGraphicFramePr>
            <a:graphicFrameLocks noGrp="1"/>
          </p:cNvGraphicFramePr>
          <p:nvPr/>
        </p:nvGraphicFramePr>
        <p:xfrm>
          <a:off x="5648325" y="987425"/>
          <a:ext cx="5707063"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088503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0" name="Straight Connector 29">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4" name="Title 1">
            <a:extLst>
              <a:ext uri="{FF2B5EF4-FFF2-40B4-BE49-F238E27FC236}">
                <a16:creationId xmlns:a16="http://schemas.microsoft.com/office/drawing/2014/main" id="{6647DEF0-676D-AFA8-DC80-B7A9AFF3849E}"/>
              </a:ext>
            </a:extLst>
          </p:cNvPr>
          <p:cNvSpPr>
            <a:spLocks noGrp="1"/>
          </p:cNvSpPr>
          <p:nvPr/>
        </p:nvSpPr>
        <p:spPr>
          <a:xfrm>
            <a:off x="643467" y="816638"/>
            <a:ext cx="3367359" cy="5224724"/>
          </a:xfrm>
          <a:prstGeom prst="rect">
            <a:avLst/>
          </a:prstGeom>
        </p:spPr>
        <p:txBody>
          <a:bodyPr vert="horz" lIns="91440" tIns="45720" rIns="91440" bIns="45720" rtlCol="0" anchor="ctr">
            <a:normAutofit/>
          </a:bodyPr>
          <a:lstStyle>
            <a:lvl1pPr algn="l" defTabSz="914400" rtl="0" eaLnBrk="1" latinLnBrk="0" hangingPunct="1">
              <a:lnSpc>
                <a:spcPct val="100000"/>
              </a:lnSpc>
              <a:spcBef>
                <a:spcPct val="0"/>
              </a:spcBef>
              <a:buNone/>
              <a:defRPr sz="3200" b="1" i="0" kern="1200" cap="all" spc="700" baseline="0">
                <a:solidFill>
                  <a:schemeClr val="tx1"/>
                </a:solidFill>
                <a:latin typeface="+mj-lt"/>
                <a:ea typeface="+mj-ea"/>
                <a:cs typeface="+mj-cs"/>
              </a:defRPr>
            </a:lvl1pPr>
          </a:lstStyle>
          <a:p>
            <a:pPr defTabSz="457200">
              <a:spcAft>
                <a:spcPts val="600"/>
              </a:spcAft>
            </a:pPr>
            <a:r>
              <a:rPr lang="en-US" sz="3600">
                <a:solidFill>
                  <a:schemeClr val="accent1"/>
                </a:solidFill>
              </a:rPr>
              <a:t>HOW IT CAN HELP IN IMPROVING CARE</a:t>
            </a:r>
          </a:p>
        </p:txBody>
      </p:sp>
      <p:sp>
        <p:nvSpPr>
          <p:cNvPr id="5" name="Content Placeholder 2">
            <a:extLst>
              <a:ext uri="{FF2B5EF4-FFF2-40B4-BE49-F238E27FC236}">
                <a16:creationId xmlns:a16="http://schemas.microsoft.com/office/drawing/2014/main" id="{1AC0136A-2C71-7B6F-FB99-86A7F906D646}"/>
              </a:ext>
            </a:extLst>
          </p:cNvPr>
          <p:cNvSpPr>
            <a:spLocks noGrp="1"/>
          </p:cNvSpPr>
          <p:nvPr/>
        </p:nvSpPr>
        <p:spPr>
          <a:xfrm>
            <a:off x="4654295" y="816638"/>
            <a:ext cx="4619706" cy="5224724"/>
          </a:xfrm>
          <a:prstGeom prst="rect">
            <a:avLst/>
          </a:prstGeom>
        </p:spPr>
        <p:txBody>
          <a:bodyPr vert="horz" lIns="91440" tIns="45720" rIns="91440" bIns="45720" rtlCol="0" anchor="ctr">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457200">
              <a:lnSpc>
                <a:spcPct val="110000"/>
              </a:lnSpc>
              <a:buClr>
                <a:schemeClr val="accent1"/>
              </a:buClr>
              <a:buSzPct val="80000"/>
              <a:buFont typeface="Wingdings 3" charset="2"/>
              <a:buChar char=""/>
            </a:pPr>
            <a:endParaRPr lang="en-US" sz="1800" dirty="0">
              <a:solidFill>
                <a:schemeClr val="tx1">
                  <a:lumMod val="75000"/>
                  <a:lumOff val="25000"/>
                </a:schemeClr>
              </a:solidFill>
              <a:latin typeface="Trebuchet MS"/>
            </a:endParaRPr>
          </a:p>
          <a:p>
            <a:pPr defTabSz="457200">
              <a:lnSpc>
                <a:spcPct val="110000"/>
              </a:lnSpc>
              <a:buClr>
                <a:schemeClr val="accent1"/>
              </a:buClr>
              <a:buSzPct val="80000"/>
              <a:buFont typeface="Wingdings 3" charset="2"/>
              <a:buChar char=""/>
            </a:pPr>
            <a:r>
              <a:rPr lang="en-US" sz="1800" dirty="0">
                <a:solidFill>
                  <a:schemeClr val="tx1">
                    <a:lumMod val="75000"/>
                    <a:lumOff val="25000"/>
                  </a:schemeClr>
                </a:solidFill>
                <a:latin typeface="Trebuchet MS"/>
                <a:cs typeface="Arial"/>
              </a:rPr>
              <a:t>Carers can message office or manager on shift for support in any situation </a:t>
            </a:r>
          </a:p>
          <a:p>
            <a:pPr defTabSz="457200">
              <a:lnSpc>
                <a:spcPct val="110000"/>
              </a:lnSpc>
              <a:buClr>
                <a:schemeClr val="accent1"/>
              </a:buClr>
              <a:buSzPct val="80000"/>
              <a:buFont typeface="Wingdings 3" charset="2"/>
              <a:buChar char=""/>
            </a:pPr>
            <a:r>
              <a:rPr lang="en-US" sz="1800" dirty="0">
                <a:solidFill>
                  <a:schemeClr val="tx1">
                    <a:lumMod val="75000"/>
                    <a:lumOff val="25000"/>
                  </a:schemeClr>
                </a:solidFill>
                <a:latin typeface="Trebuchet MS"/>
                <a:cs typeface="Arial"/>
              </a:rPr>
              <a:t>Manager can communicate with staff for any updates about the residents or the care home in general</a:t>
            </a:r>
          </a:p>
          <a:p>
            <a:pPr defTabSz="457200">
              <a:lnSpc>
                <a:spcPct val="110000"/>
              </a:lnSpc>
              <a:buClr>
                <a:schemeClr val="accent1"/>
              </a:buClr>
              <a:buSzPct val="80000"/>
              <a:buFont typeface="Wingdings 3" charset="2"/>
              <a:buChar char=""/>
            </a:pPr>
            <a:r>
              <a:rPr lang="en-US" sz="1800" dirty="0">
                <a:solidFill>
                  <a:schemeClr val="tx1">
                    <a:lumMod val="75000"/>
                    <a:lumOff val="25000"/>
                  </a:schemeClr>
                </a:solidFill>
                <a:latin typeface="Trebuchet MS"/>
                <a:cs typeface="Arial"/>
              </a:rPr>
              <a:t>Teams call can be used for staff training; this helps staff understand in depth about the training topic and be able to ask questions. As well as being able to go back to the training meeting due to the teams  screen recording feature</a:t>
            </a:r>
          </a:p>
          <a:p>
            <a:pPr marL="0" indent="0" defTabSz="457200">
              <a:lnSpc>
                <a:spcPct val="110000"/>
              </a:lnSpc>
              <a:buClr>
                <a:schemeClr val="accent1"/>
              </a:buClr>
              <a:buSzPct val="80000"/>
              <a:buNone/>
            </a:pPr>
            <a:r>
              <a:rPr lang="en-US" sz="1800" dirty="0">
                <a:solidFill>
                  <a:schemeClr val="tx1">
                    <a:lumMod val="75000"/>
                    <a:lumOff val="25000"/>
                  </a:schemeClr>
                </a:solidFill>
                <a:latin typeface="Trebuchet MS"/>
                <a:cs typeface="Arial"/>
              </a:rPr>
              <a:t>              ( </a:t>
            </a:r>
            <a:r>
              <a:rPr lang="en-US" sz="1800" dirty="0" err="1">
                <a:solidFill>
                  <a:schemeClr val="tx1">
                    <a:lumMod val="75000"/>
                    <a:lumOff val="25000"/>
                  </a:schemeClr>
                </a:solidFill>
                <a:latin typeface="Trebuchet MS"/>
                <a:cs typeface="Arial"/>
              </a:rPr>
              <a:t>Texaport</a:t>
            </a:r>
            <a:r>
              <a:rPr lang="en-US" sz="1800" dirty="0">
                <a:solidFill>
                  <a:schemeClr val="tx1">
                    <a:lumMod val="75000"/>
                    <a:lumOff val="25000"/>
                  </a:schemeClr>
                </a:solidFill>
                <a:latin typeface="Trebuchet MS"/>
                <a:cs typeface="Arial"/>
              </a:rPr>
              <a:t> Limited ,2025 )</a:t>
            </a:r>
          </a:p>
        </p:txBody>
      </p:sp>
    </p:spTree>
    <p:extLst>
      <p:ext uri="{BB962C8B-B14F-4D97-AF65-F5344CB8AC3E}">
        <p14:creationId xmlns:p14="http://schemas.microsoft.com/office/powerpoint/2010/main" val="11268953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E4951899-B99C-47AB-9C7C-16264D7A1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B94D217E-92A1-48B2-B6BF-8B6A35AF9D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69582FD9-95AB-4339-8A07-BAD420BE1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6778DC79-DE09-4F89-81B1-275C542D7F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25">
              <a:extLst>
                <a:ext uri="{FF2B5EF4-FFF2-40B4-BE49-F238E27FC236}">
                  <a16:creationId xmlns:a16="http://schemas.microsoft.com/office/drawing/2014/main" id="{EAEC370A-1F34-4D8E-B065-81F6F568A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A816EDF3-D9EE-488C-AFDC-022381513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E8330BD4-97D9-4D24-815A-0E557B04F9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8">
              <a:extLst>
                <a:ext uri="{FF2B5EF4-FFF2-40B4-BE49-F238E27FC236}">
                  <a16:creationId xmlns:a16="http://schemas.microsoft.com/office/drawing/2014/main" id="{EA8EDE67-BAC0-478C-99D9-BBC5AD5320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9">
              <a:extLst>
                <a:ext uri="{FF2B5EF4-FFF2-40B4-BE49-F238E27FC236}">
                  <a16:creationId xmlns:a16="http://schemas.microsoft.com/office/drawing/2014/main" id="{33DFB3F3-2523-4F1F-BC2B-B97C172F2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5E5660E4-7443-4FCC-AD43-9D1AE972B5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DF9C36-B365-4426-85B9-82E0DE187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0" name="Rectangle 19">
            <a:extLst>
              <a:ext uri="{FF2B5EF4-FFF2-40B4-BE49-F238E27FC236}">
                <a16:creationId xmlns:a16="http://schemas.microsoft.com/office/drawing/2014/main" id="{4A5A35EE-7AE1-4E24-8916-B0122B9740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F3BC879B-A529-47C3-A6A5-914D67AAAA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3" name="Straight Connector 22">
              <a:extLst>
                <a:ext uri="{FF2B5EF4-FFF2-40B4-BE49-F238E27FC236}">
                  <a16:creationId xmlns:a16="http://schemas.microsoft.com/office/drawing/2014/main" id="{DCE937C4-AD3B-4C21-A5D1-4010EAA70C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4986751B-E456-450E-8103-86D186F55F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7A7080CB-F07A-45DB-98B4-1BCEEFC2D8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43DABF26-4789-46EF-843D-D8974E51B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a:extLst>
                <a:ext uri="{FF2B5EF4-FFF2-40B4-BE49-F238E27FC236}">
                  <a16:creationId xmlns:a16="http://schemas.microsoft.com/office/drawing/2014/main" id="{CF33A112-C756-43C1-8DA7-13D97888B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FDCCB7E1-C0C5-4607-ADB9-05E385551A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a:extLst>
                <a:ext uri="{FF2B5EF4-FFF2-40B4-BE49-F238E27FC236}">
                  <a16:creationId xmlns:a16="http://schemas.microsoft.com/office/drawing/2014/main" id="{71C3B597-3C1A-490D-B48E-19BF2BD8DB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DA3635CF-FEC9-43B7-A12B-1A736C7C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a:extLst>
                <a:ext uri="{FF2B5EF4-FFF2-40B4-BE49-F238E27FC236}">
                  <a16:creationId xmlns:a16="http://schemas.microsoft.com/office/drawing/2014/main" id="{CEDF3AA6-619F-44C9-A06F-9C38A91197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79D458F0-4F1F-4713-88F7-B65AFE8EB3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CBF26221-3802-2B5C-2CB9-D8D014CEF02F}"/>
              </a:ext>
            </a:extLst>
          </p:cNvPr>
          <p:cNvSpPr>
            <a:spLocks noGrp="1"/>
          </p:cNvSpPr>
          <p:nvPr/>
        </p:nvSpPr>
        <p:spPr>
          <a:xfrm>
            <a:off x="677334" y="609600"/>
            <a:ext cx="8596668" cy="1320800"/>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a:lstStyle>
          <a:p>
            <a:pPr defTabSz="457200">
              <a:spcAft>
                <a:spcPts val="600"/>
              </a:spcAft>
            </a:pPr>
            <a:r>
              <a:rPr lang="en-US">
                <a:solidFill>
                  <a:schemeClr val="accent1"/>
                </a:solidFill>
              </a:rPr>
              <a:t>CHALLENGES FOR STAFF</a:t>
            </a:r>
          </a:p>
        </p:txBody>
      </p:sp>
      <p:graphicFrame>
        <p:nvGraphicFramePr>
          <p:cNvPr id="3" name="Content Placeholder 2">
            <a:extLst>
              <a:ext uri="{FF2B5EF4-FFF2-40B4-BE49-F238E27FC236}">
                <a16:creationId xmlns:a16="http://schemas.microsoft.com/office/drawing/2014/main" id="{97DA71AD-45EE-494E-336F-73E41F1376D5}"/>
              </a:ext>
            </a:extLst>
          </p:cNvPr>
          <p:cNvGraphicFramePr>
            <a:graphicFrameLocks noGrp="1"/>
          </p:cNvGraphicFramePr>
          <p:nvPr>
            <p:extLst>
              <p:ext uri="{D42A27DB-BD31-4B8C-83A1-F6EECF244321}">
                <p14:modId xmlns:p14="http://schemas.microsoft.com/office/powerpoint/2010/main" val="53391858"/>
              </p:ext>
            </p:extLst>
          </p:nvPr>
        </p:nvGraphicFramePr>
        <p:xfrm>
          <a:off x="677334" y="1533060"/>
          <a:ext cx="9941373" cy="45083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475014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A83B46E-4B9D-41E7-AEA4-D49D0E7D87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396A8005-E9F4-4EB9-8920-B40570B4AAB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90635935-0E19-45AE-833C-28B82B087F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3F51BFFB-86E2-4C0F-A3E6-9EB854CA43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latin typeface="Arial"/>
                <a:cs typeface="Arial"/>
              </a:endParaRPr>
            </a:p>
          </p:txBody>
        </p:sp>
        <p:sp>
          <p:nvSpPr>
            <p:cNvPr id="13" name="Rectangle 25">
              <a:extLst>
                <a:ext uri="{FF2B5EF4-FFF2-40B4-BE49-F238E27FC236}">
                  <a16:creationId xmlns:a16="http://schemas.microsoft.com/office/drawing/2014/main" id="{BC377650-A34B-4F5C-9CF6-357C1AE1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latin typeface="Arial"/>
                <a:cs typeface="Arial"/>
              </a:endParaRPr>
            </a:p>
          </p:txBody>
        </p:sp>
        <p:sp>
          <p:nvSpPr>
            <p:cNvPr id="14" name="Isosceles Triangle 13">
              <a:extLst>
                <a:ext uri="{FF2B5EF4-FFF2-40B4-BE49-F238E27FC236}">
                  <a16:creationId xmlns:a16="http://schemas.microsoft.com/office/drawing/2014/main" id="{8EDFD6E0-0A92-4B6A-8B1C-6DD83E6294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latin typeface="Arial"/>
                <a:cs typeface="Arial"/>
              </a:endParaRPr>
            </a:p>
          </p:txBody>
        </p:sp>
        <p:sp>
          <p:nvSpPr>
            <p:cNvPr id="15" name="Rectangle 27">
              <a:extLst>
                <a:ext uri="{FF2B5EF4-FFF2-40B4-BE49-F238E27FC236}">
                  <a16:creationId xmlns:a16="http://schemas.microsoft.com/office/drawing/2014/main" id="{A1D08E0A-48F2-475F-933A-7D65C5B04F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latin typeface="Arial"/>
                <a:cs typeface="Arial"/>
              </a:endParaRPr>
            </a:p>
          </p:txBody>
        </p:sp>
        <p:sp>
          <p:nvSpPr>
            <p:cNvPr id="16" name="Rectangle 28">
              <a:extLst>
                <a:ext uri="{FF2B5EF4-FFF2-40B4-BE49-F238E27FC236}">
                  <a16:creationId xmlns:a16="http://schemas.microsoft.com/office/drawing/2014/main" id="{43F7D684-BFDD-4685-8195-32F1ABE31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latin typeface="Arial"/>
                <a:cs typeface="Arial"/>
              </a:endParaRPr>
            </a:p>
          </p:txBody>
        </p:sp>
        <p:sp>
          <p:nvSpPr>
            <p:cNvPr id="17" name="Rectangle 29">
              <a:extLst>
                <a:ext uri="{FF2B5EF4-FFF2-40B4-BE49-F238E27FC236}">
                  <a16:creationId xmlns:a16="http://schemas.microsoft.com/office/drawing/2014/main" id="{4A0E8712-3D59-4F13-9FD3-F8889E3C5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latin typeface="Arial"/>
                <a:cs typeface="Arial"/>
              </a:endParaRPr>
            </a:p>
          </p:txBody>
        </p:sp>
        <p:sp>
          <p:nvSpPr>
            <p:cNvPr id="18" name="Isosceles Triangle 17">
              <a:extLst>
                <a:ext uri="{FF2B5EF4-FFF2-40B4-BE49-F238E27FC236}">
                  <a16:creationId xmlns:a16="http://schemas.microsoft.com/office/drawing/2014/main" id="{D99F7967-C64D-482A-A1B6-896D7EC227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latin typeface="Arial"/>
                <a:cs typeface="Arial"/>
              </a:endParaRPr>
            </a:p>
          </p:txBody>
        </p:sp>
        <p:sp>
          <p:nvSpPr>
            <p:cNvPr id="19" name="Isosceles Triangle 18">
              <a:extLst>
                <a:ext uri="{FF2B5EF4-FFF2-40B4-BE49-F238E27FC236}">
                  <a16:creationId xmlns:a16="http://schemas.microsoft.com/office/drawing/2014/main" id="{7CE53433-52BD-4F44-80A5-B57F4B53A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latin typeface="Arial"/>
                <a:cs typeface="Arial"/>
              </a:endParaRPr>
            </a:p>
          </p:txBody>
        </p:sp>
      </p:grpSp>
      <p:sp useBgFill="1">
        <p:nvSpPr>
          <p:cNvPr id="21" name="Rectangle 20">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3F7C75-962F-7F5D-B240-4634A5048579}"/>
              </a:ext>
            </a:extLst>
          </p:cNvPr>
          <p:cNvSpPr>
            <a:spLocks noGrp="1"/>
          </p:cNvSpPr>
          <p:nvPr/>
        </p:nvSpPr>
        <p:spPr>
          <a:xfrm>
            <a:off x="1333502" y="609600"/>
            <a:ext cx="8596668" cy="1320800"/>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a:lstStyle>
          <a:p>
            <a:pPr defTabSz="457200">
              <a:spcAft>
                <a:spcPts val="600"/>
              </a:spcAft>
            </a:pPr>
            <a:r>
              <a:rPr lang="en-US">
                <a:solidFill>
                  <a:schemeClr val="accent1"/>
                </a:solidFill>
              </a:rPr>
              <a:t>recommendation</a:t>
            </a:r>
          </a:p>
        </p:txBody>
      </p:sp>
      <p:sp>
        <p:nvSpPr>
          <p:cNvPr id="23" name="Isosceles Triangle 22">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4">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27" name="Straight Connector 26">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D3567B56-05E3-0431-1510-A5217BA88039}"/>
              </a:ext>
            </a:extLst>
          </p:cNvPr>
          <p:cNvSpPr>
            <a:spLocks noGrp="1"/>
          </p:cNvSpPr>
          <p:nvPr/>
        </p:nvSpPr>
        <p:spPr>
          <a:xfrm>
            <a:off x="1333502" y="2160590"/>
            <a:ext cx="8470898" cy="3429260"/>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457200">
              <a:buClr>
                <a:schemeClr val="accent1"/>
              </a:buClr>
              <a:buSzPct val="80000"/>
              <a:buFont typeface="Wingdings 3" charset="2"/>
              <a:buChar char=""/>
            </a:pPr>
            <a:r>
              <a:rPr lang="en-US" sz="1800">
                <a:solidFill>
                  <a:schemeClr val="tx1">
                    <a:lumMod val="75000"/>
                    <a:lumOff val="25000"/>
                  </a:schemeClr>
                </a:solidFill>
                <a:latin typeface="Arial"/>
                <a:cs typeface="Arial"/>
              </a:rPr>
              <a:t>Microsoft teams is great for improved communication and efficiency at greenfield </a:t>
            </a:r>
          </a:p>
          <a:p>
            <a:pPr defTabSz="457200">
              <a:buClr>
                <a:schemeClr val="accent1"/>
              </a:buClr>
              <a:buSzPct val="80000"/>
              <a:buFont typeface="Wingdings 3" charset="2"/>
              <a:buChar char=""/>
            </a:pPr>
            <a:r>
              <a:rPr lang="en-US" sz="1800">
                <a:solidFill>
                  <a:schemeClr val="tx1">
                    <a:lumMod val="75000"/>
                    <a:lumOff val="25000"/>
                  </a:schemeClr>
                </a:solidFill>
                <a:latin typeface="Arial"/>
                <a:cs typeface="Arial"/>
              </a:rPr>
              <a:t>After the right training and set rules provided, the work  group chat and online meetings can turn into a great learning space from other staff members and have information you can revisit </a:t>
            </a:r>
          </a:p>
          <a:p>
            <a:pPr defTabSz="457200">
              <a:buClr>
                <a:schemeClr val="accent1"/>
              </a:buClr>
              <a:buSzPct val="80000"/>
              <a:buFont typeface="Wingdings 3" charset="2"/>
              <a:buChar char=""/>
            </a:pPr>
            <a:r>
              <a:rPr lang="en-US" sz="1800">
                <a:solidFill>
                  <a:schemeClr val="tx1">
                    <a:lumMod val="75000"/>
                    <a:lumOff val="25000"/>
                  </a:schemeClr>
                </a:solidFill>
                <a:latin typeface="Arial"/>
                <a:cs typeface="Arial"/>
              </a:rPr>
              <a:t>This will also greatly help home care services as they can communicate with staff at the primary office while providing home care and communicate and issues or essential information </a:t>
            </a:r>
          </a:p>
          <a:p>
            <a:pPr marL="0" indent="0" defTabSz="457200">
              <a:buClr>
                <a:schemeClr val="accent1"/>
              </a:buClr>
              <a:buSzPct val="80000"/>
              <a:buFont typeface="Wingdings 3" charset="2"/>
              <a:buChar char=""/>
            </a:pPr>
            <a:endParaRPr lang="en-US" sz="1800">
              <a:solidFill>
                <a:schemeClr val="tx1">
                  <a:lumMod val="75000"/>
                  <a:lumOff val="25000"/>
                </a:schemeClr>
              </a:solidFill>
              <a:latin typeface="Arial"/>
              <a:cs typeface="Arial"/>
            </a:endParaRPr>
          </a:p>
          <a:p>
            <a:pPr defTabSz="457200">
              <a:buClr>
                <a:schemeClr val="accent1"/>
              </a:buClr>
              <a:buSzPct val="80000"/>
              <a:buFont typeface="Wingdings 3" charset="2"/>
              <a:buChar char=""/>
            </a:pPr>
            <a:endParaRPr lang="en-US" sz="1800">
              <a:solidFill>
                <a:schemeClr val="tx1">
                  <a:lumMod val="75000"/>
                  <a:lumOff val="25000"/>
                </a:schemeClr>
              </a:solidFill>
              <a:latin typeface="Arial"/>
              <a:cs typeface="Arial"/>
            </a:endParaRPr>
          </a:p>
        </p:txBody>
      </p:sp>
      <p:sp>
        <p:nvSpPr>
          <p:cNvPr id="31"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5">
            <a:extLst>
              <a:ext uri="{FF2B5EF4-FFF2-40B4-BE49-F238E27FC236}">
                <a16:creationId xmlns:a16="http://schemas.microsoft.com/office/drawing/2014/main" id="{710A0381-EBDB-4499-86C8-C1986858CC44}"/>
              </a:ext>
            </a:extLst>
          </p:cNvPr>
          <p:cNvSpPr>
            <a:spLocks noGrp="1"/>
          </p:cNvSpPr>
          <p:nvPr/>
        </p:nvSpPr>
        <p:spPr>
          <a:xfrm>
            <a:off x="11669678" y="6408742"/>
            <a:ext cx="438652" cy="448830"/>
          </a:xfrm>
          <a:prstGeom prst="rect">
            <a:avLst/>
          </a:prstGeom>
        </p:spPr>
        <p:txBody>
          <a:bodyPr vert="horz" lIns="91440" tIns="45720" rIns="91440" bIns="45720" rtlCol="0" anchor="ctr"/>
          <a:lstStyle>
            <a:defPPr>
              <a:defRPr lang="en-GB"/>
            </a:defPPr>
            <a:lvl1pPr marL="0" algn="r" defTabSz="914400" rtl="0" eaLnBrk="1" latinLnBrk="0" hangingPunct="1">
              <a:defRPr sz="80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fld id="{E30AF5A0-43BB-4336-8627-9123B9144D80}" type="slidenum">
              <a:rPr lang="en-US" dirty="0"/>
              <a:pPr>
                <a:spcAft>
                  <a:spcPts val="600"/>
                </a:spcAft>
              </a:pPr>
              <a:t>11</a:t>
            </a:fld>
            <a:endParaRPr lang="en-US"/>
          </a:p>
        </p:txBody>
      </p:sp>
    </p:spTree>
    <p:extLst>
      <p:ext uri="{BB962C8B-B14F-4D97-AF65-F5344CB8AC3E}">
        <p14:creationId xmlns:p14="http://schemas.microsoft.com/office/powerpoint/2010/main" val="11528569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237A58D7-13BF-7ECB-F358-9C864F15F7F8}"/>
              </a:ext>
            </a:extLst>
          </p:cNvPr>
          <p:cNvGrpSpPr/>
          <p:nvPr/>
        </p:nvGrpSpPr>
        <p:grpSpPr>
          <a:xfrm>
            <a:off x="1214341" y="1533560"/>
            <a:ext cx="3089252" cy="4459951"/>
            <a:chOff x="1681502" y="2911440"/>
            <a:chExt cx="478606" cy="690963"/>
          </a:xfrm>
        </p:grpSpPr>
        <p:sp>
          <p:nvSpPr>
            <p:cNvPr id="6" name="Freeform 4">
              <a:extLst>
                <a:ext uri="{FF2B5EF4-FFF2-40B4-BE49-F238E27FC236}">
                  <a16:creationId xmlns:a16="http://schemas.microsoft.com/office/drawing/2014/main" id="{0F73F495-0492-076A-8820-516DE635E158}"/>
                </a:ext>
              </a:extLst>
            </p:cNvPr>
            <p:cNvSpPr/>
            <p:nvPr/>
          </p:nvSpPr>
          <p:spPr>
            <a:xfrm>
              <a:off x="1681502" y="2911440"/>
              <a:ext cx="478606" cy="690963"/>
            </a:xfrm>
            <a:custGeom>
              <a:avLst/>
              <a:gdLst/>
              <a:ahLst/>
              <a:cxnLst/>
              <a:rect l="l" t="t" r="r" b="b"/>
              <a:pathLst>
                <a:path w="957567" h="1082227">
                  <a:moveTo>
                    <a:pt x="0" y="0"/>
                  </a:moveTo>
                  <a:lnTo>
                    <a:pt x="957567" y="0"/>
                  </a:lnTo>
                  <a:lnTo>
                    <a:pt x="957567" y="1082227"/>
                  </a:lnTo>
                  <a:lnTo>
                    <a:pt x="0" y="1082227"/>
                  </a:lnTo>
                  <a:close/>
                </a:path>
              </a:pathLst>
            </a:custGeom>
            <a:blipFill>
              <a:blip r:embed="rId2"/>
              <a:stretch>
                <a:fillRect l="-63586" r="-63586"/>
              </a:stretch>
            </a:blipFill>
          </p:spPr>
          <p:txBody>
            <a:bodyPr/>
            <a:lstStyle/>
            <a:p>
              <a:endParaRPr lang="en-GB"/>
            </a:p>
          </p:txBody>
        </p:sp>
      </p:grpSp>
      <p:sp>
        <p:nvSpPr>
          <p:cNvPr id="3" name="AutoShape 5">
            <a:extLst>
              <a:ext uri="{FF2B5EF4-FFF2-40B4-BE49-F238E27FC236}">
                <a16:creationId xmlns:a16="http://schemas.microsoft.com/office/drawing/2014/main" id="{F932F9F1-281F-BE0A-8D4D-D9F8268E2E7D}"/>
              </a:ext>
            </a:extLst>
          </p:cNvPr>
          <p:cNvSpPr/>
          <p:nvPr/>
        </p:nvSpPr>
        <p:spPr>
          <a:xfrm flipH="1" flipV="1">
            <a:off x="866794" y="2604950"/>
            <a:ext cx="0" cy="3205647"/>
          </a:xfrm>
          <a:prstGeom prst="line">
            <a:avLst/>
          </a:prstGeom>
          <a:ln w="19050" cap="rnd">
            <a:solidFill>
              <a:srgbClr val="112D4C"/>
            </a:solidFill>
            <a:prstDash val="solid"/>
            <a:headEnd type="none" w="sm" len="sm"/>
            <a:tailEnd type="none" w="sm" len="sm"/>
          </a:ln>
        </p:spPr>
        <p:txBody>
          <a:bodyPr/>
          <a:lstStyle/>
          <a:p>
            <a:endParaRPr lang="en-GB"/>
          </a:p>
        </p:txBody>
      </p:sp>
      <p:sp>
        <p:nvSpPr>
          <p:cNvPr id="5" name="TextBox 8">
            <a:extLst>
              <a:ext uri="{FF2B5EF4-FFF2-40B4-BE49-F238E27FC236}">
                <a16:creationId xmlns:a16="http://schemas.microsoft.com/office/drawing/2014/main" id="{CF8FDF8B-D8A5-0C0F-6695-C0FD6C5C2700}"/>
              </a:ext>
            </a:extLst>
          </p:cNvPr>
          <p:cNvSpPr txBox="1"/>
          <p:nvPr/>
        </p:nvSpPr>
        <p:spPr>
          <a:xfrm>
            <a:off x="4886195" y="1323921"/>
            <a:ext cx="4787396" cy="6119432"/>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Greenfield Home Care Agency is an agency that serves independent older adults.</a:t>
            </a:r>
            <a:endParaRPr lang="en-US" sz="2000"/>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Recently switched to Microsoft 365 to communicate, schedule and keep on record.</a:t>
            </a:r>
            <a:endParaRPr lang="en-US" sz="2000">
              <a:solidFill>
                <a:srgbClr val="000000"/>
              </a:solidFill>
              <a:latin typeface="Times New Roman"/>
              <a:ea typeface="Times New Roman"/>
              <a:cs typeface="Times New Roman"/>
            </a:endParaRPr>
          </a:p>
          <a:p>
            <a:pPr algn="just">
              <a:lnSpc>
                <a:spcPts val="2999"/>
              </a:lnSpc>
            </a:pPr>
            <a:endParaRPr lang="en-US" sz="2000">
              <a:solidFill>
                <a:srgbClr val="000000"/>
              </a:solidFill>
              <a:latin typeface="Times New Roman"/>
              <a:ea typeface="Times New Roman"/>
              <a:cs typeface="Times New Roman"/>
            </a:endParaRPr>
          </a:p>
          <a:p>
            <a:pPr algn="just">
              <a:lnSpc>
                <a:spcPts val="2999"/>
              </a:lnSpc>
            </a:pPr>
            <a:r>
              <a:rPr lang="en-US" sz="2000">
                <a:solidFill>
                  <a:srgbClr val="000000"/>
                </a:solidFill>
                <a:latin typeface="Times New Roman"/>
                <a:ea typeface="Times New Roman"/>
                <a:cs typeface="Times New Roman"/>
                <a:sym typeface="Times New Roman"/>
              </a:rPr>
              <a:t>Rapid adoption of digital is dangerous:</a:t>
            </a:r>
            <a:endParaRPr lang="en-US" sz="2000">
              <a:solidFill>
                <a:srgbClr val="000000"/>
              </a:solidFill>
              <a:latin typeface="Times New Roman"/>
              <a:ea typeface="Times New Roman"/>
              <a:cs typeface="Times New Roman"/>
            </a:endParaRPr>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Data security breaches</a:t>
            </a:r>
            <a:endParaRPr lang="en-US" sz="2000">
              <a:solidFill>
                <a:srgbClr val="000000"/>
              </a:solidFill>
              <a:latin typeface="Times New Roman"/>
              <a:ea typeface="Times New Roman"/>
              <a:cs typeface="Times New Roman"/>
            </a:endParaRPr>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Confidentiality problems in residents.</a:t>
            </a:r>
            <a:endParaRPr lang="en-US" sz="2000">
              <a:solidFill>
                <a:srgbClr val="000000"/>
              </a:solidFill>
              <a:latin typeface="Times New Roman"/>
              <a:ea typeface="Times New Roman"/>
              <a:cs typeface="Times New Roman"/>
            </a:endParaRPr>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Less </a:t>
            </a:r>
            <a:r>
              <a:rPr lang="en-US" sz="2000" err="1">
                <a:solidFill>
                  <a:srgbClr val="000000"/>
                </a:solidFill>
                <a:latin typeface="Times New Roman"/>
                <a:ea typeface="Times New Roman"/>
                <a:cs typeface="Times New Roman"/>
                <a:sym typeface="Times New Roman"/>
              </a:rPr>
              <a:t>organisational</a:t>
            </a:r>
            <a:r>
              <a:rPr lang="en-US" sz="2000">
                <a:solidFill>
                  <a:srgbClr val="000000"/>
                </a:solidFill>
                <a:latin typeface="Times New Roman"/>
                <a:ea typeface="Times New Roman"/>
                <a:cs typeface="Times New Roman"/>
                <a:sym typeface="Times New Roman"/>
              </a:rPr>
              <a:t> efficiency.</a:t>
            </a:r>
            <a:endParaRPr lang="en-US" sz="2000">
              <a:solidFill>
                <a:srgbClr val="000000"/>
              </a:solidFill>
              <a:latin typeface="Times New Roman"/>
              <a:ea typeface="Times New Roman"/>
              <a:cs typeface="Times New Roman"/>
            </a:endParaRPr>
          </a:p>
          <a:p>
            <a:pPr algn="just">
              <a:lnSpc>
                <a:spcPts val="2999"/>
              </a:lnSpc>
            </a:pPr>
            <a:endParaRPr lang="en-US" sz="2000">
              <a:solidFill>
                <a:srgbClr val="000000"/>
              </a:solidFill>
              <a:latin typeface="Times New Roman"/>
              <a:ea typeface="Times New Roman"/>
              <a:cs typeface="Times New Roman"/>
            </a:endParaRPr>
          </a:p>
          <a:p>
            <a:pPr algn="just">
              <a:lnSpc>
                <a:spcPts val="2999"/>
              </a:lnSpc>
            </a:pPr>
            <a:r>
              <a:rPr lang="en-US" sz="2000">
                <a:solidFill>
                  <a:srgbClr val="000000"/>
                </a:solidFill>
                <a:latin typeface="Times New Roman"/>
                <a:ea typeface="Times New Roman"/>
                <a:cs typeface="Times New Roman"/>
                <a:sym typeface="Times New Roman"/>
              </a:rPr>
              <a:t>Digital safety: This is essential to the UK health and social care (GOV.UK, 2022).</a:t>
            </a:r>
            <a:endParaRPr lang="en-US" sz="2000">
              <a:solidFill>
                <a:srgbClr val="000000"/>
              </a:solidFill>
              <a:latin typeface="Times New Roman"/>
              <a:ea typeface="Times New Roman"/>
              <a:cs typeface="Times New Roman"/>
            </a:endParaRPr>
          </a:p>
          <a:p>
            <a:pPr marL="269875" lvl="1" algn="just">
              <a:lnSpc>
                <a:spcPts val="2999"/>
              </a:lnSpc>
            </a:pPr>
            <a:endParaRPr lang="en-US" sz="2000">
              <a:solidFill>
                <a:srgbClr val="000000"/>
              </a:solidFill>
              <a:latin typeface="Times New Roman"/>
              <a:ea typeface="Times New Roman"/>
              <a:cs typeface="Times New Roman"/>
            </a:endParaRPr>
          </a:p>
          <a:p>
            <a:pPr marL="0" lvl="0" indent="0" algn="just">
              <a:lnSpc>
                <a:spcPts val="2999"/>
              </a:lnSpc>
            </a:pPr>
            <a:endParaRPr lang="en-US" sz="2000">
              <a:solidFill>
                <a:srgbClr val="000000"/>
              </a:solidFill>
              <a:latin typeface="Times New Roman"/>
              <a:ea typeface="Times New Roman"/>
              <a:cs typeface="Times New Roman"/>
            </a:endParaRPr>
          </a:p>
        </p:txBody>
      </p:sp>
      <p:sp>
        <p:nvSpPr>
          <p:cNvPr id="4" name="TextBox 3">
            <a:extLst>
              <a:ext uri="{FF2B5EF4-FFF2-40B4-BE49-F238E27FC236}">
                <a16:creationId xmlns:a16="http://schemas.microsoft.com/office/drawing/2014/main" id="{EA263FD3-6512-AC4E-C8EF-744A932DC8D4}"/>
              </a:ext>
            </a:extLst>
          </p:cNvPr>
          <p:cNvSpPr txBox="1"/>
          <p:nvPr/>
        </p:nvSpPr>
        <p:spPr>
          <a:xfrm>
            <a:off x="1980309" y="399739"/>
            <a:ext cx="793818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solidFill>
                  <a:schemeClr val="accent1"/>
                </a:solidFill>
                <a:latin typeface="Helvetica Neue"/>
                <a:ea typeface="Helvetica Neue"/>
                <a:cs typeface="Helvetica Neue"/>
              </a:rPr>
              <a:t>DIGITAL SAFETY ACTION PLAN FOR GREENFIELD CARE HOME</a:t>
            </a:r>
          </a:p>
          <a:p>
            <a:pPr algn="ctr"/>
            <a:endParaRPr lang="en-GB"/>
          </a:p>
        </p:txBody>
      </p:sp>
    </p:spTree>
    <p:extLst>
      <p:ext uri="{BB962C8B-B14F-4D97-AF65-F5344CB8AC3E}">
        <p14:creationId xmlns:p14="http://schemas.microsoft.com/office/powerpoint/2010/main" val="15774353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D6280969-F024-466D-A1DB-4F848C51D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9" name="Straight Connector 48">
              <a:extLst>
                <a:ext uri="{FF2B5EF4-FFF2-40B4-BE49-F238E27FC236}">
                  <a16:creationId xmlns:a16="http://schemas.microsoft.com/office/drawing/2014/main" id="{63FDD802-E6D8-4979-A1B9-BA705AE4DA8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50" name="Straight Connector 49">
              <a:extLst>
                <a:ext uri="{FF2B5EF4-FFF2-40B4-BE49-F238E27FC236}">
                  <a16:creationId xmlns:a16="http://schemas.microsoft.com/office/drawing/2014/main" id="{BDE509DD-4B76-45F0-8144-02F1D7E1AE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51" name="Rectangle 23">
              <a:extLst>
                <a:ext uri="{FF2B5EF4-FFF2-40B4-BE49-F238E27FC236}">
                  <a16:creationId xmlns:a16="http://schemas.microsoft.com/office/drawing/2014/main" id="{FEAEFD53-0220-48B1-9EA8-3EAE151E8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2" name="Rectangle 25">
              <a:extLst>
                <a:ext uri="{FF2B5EF4-FFF2-40B4-BE49-F238E27FC236}">
                  <a16:creationId xmlns:a16="http://schemas.microsoft.com/office/drawing/2014/main" id="{92E7FABD-916D-4FF9-B5F3-44E53AFD39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3" name="Isosceles Triangle 52">
              <a:extLst>
                <a:ext uri="{FF2B5EF4-FFF2-40B4-BE49-F238E27FC236}">
                  <a16:creationId xmlns:a16="http://schemas.microsoft.com/office/drawing/2014/main" id="{826F9772-AEFE-4C6D-82B6-1207069B86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4" name="Rectangle 27">
              <a:extLst>
                <a:ext uri="{FF2B5EF4-FFF2-40B4-BE49-F238E27FC236}">
                  <a16:creationId xmlns:a16="http://schemas.microsoft.com/office/drawing/2014/main" id="{ACFBF3A9-B76A-4B4B-B6D7-CA4651F5C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5" name="Rectangle 28">
              <a:extLst>
                <a:ext uri="{FF2B5EF4-FFF2-40B4-BE49-F238E27FC236}">
                  <a16:creationId xmlns:a16="http://schemas.microsoft.com/office/drawing/2014/main" id="{BF0FAA0A-B682-4A83-BDD8-BCE0AB41C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6" name="Rectangle 29">
              <a:extLst>
                <a:ext uri="{FF2B5EF4-FFF2-40B4-BE49-F238E27FC236}">
                  <a16:creationId xmlns:a16="http://schemas.microsoft.com/office/drawing/2014/main" id="{7874A013-E5E2-4AE1-8E93-029A2B41EB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7" name="Isosceles Triangle 56">
              <a:extLst>
                <a:ext uri="{FF2B5EF4-FFF2-40B4-BE49-F238E27FC236}">
                  <a16:creationId xmlns:a16="http://schemas.microsoft.com/office/drawing/2014/main" id="{4355329E-E608-4F7A-B4EF-8FEF07D755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8" name="Isosceles Triangle 57">
              <a:extLst>
                <a:ext uri="{FF2B5EF4-FFF2-40B4-BE49-F238E27FC236}">
                  <a16:creationId xmlns:a16="http://schemas.microsoft.com/office/drawing/2014/main" id="{53D9BFDF-B250-44FF-9BD7-C204EFBFC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6" name="TextBox 6">
            <a:extLst>
              <a:ext uri="{FF2B5EF4-FFF2-40B4-BE49-F238E27FC236}">
                <a16:creationId xmlns:a16="http://schemas.microsoft.com/office/drawing/2014/main" id="{BB750081-96DA-5F11-C9E6-0F5F6F430F44}"/>
              </a:ext>
            </a:extLst>
          </p:cNvPr>
          <p:cNvSpPr txBox="1"/>
          <p:nvPr/>
        </p:nvSpPr>
        <p:spPr>
          <a:xfrm>
            <a:off x="2565234" y="239446"/>
            <a:ext cx="6539730" cy="1089699"/>
          </a:xfrm>
          <a:prstGeom prst="rect">
            <a:avLst/>
          </a:prstGeom>
          <a:ln>
            <a:solidFill>
              <a:schemeClr val="bg1"/>
            </a:solidFill>
          </a:ln>
        </p:spPr>
        <p:style>
          <a:lnRef idx="2">
            <a:schemeClr val="dk1"/>
          </a:lnRef>
          <a:fillRef idx="1">
            <a:schemeClr val="lt1"/>
          </a:fillRef>
          <a:effectRef idx="0">
            <a:schemeClr val="dk1"/>
          </a:effectRef>
          <a:fontRef idx="minor">
            <a:schemeClr val="dk1"/>
          </a:fontRef>
        </p:style>
        <p:txBody>
          <a:bodyPr vert="horz" lIns="91440" tIns="45720" rIns="91440" bIns="4572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lnSpc>
                <a:spcPct val="90000"/>
              </a:lnSpc>
              <a:spcBef>
                <a:spcPct val="0"/>
              </a:spcBef>
              <a:spcAft>
                <a:spcPts val="600"/>
              </a:spcAft>
            </a:pPr>
            <a:r>
              <a:rPr lang="en-US" sz="2000" b="1">
                <a:solidFill>
                  <a:schemeClr val="accent1"/>
                </a:solidFill>
                <a:latin typeface="+mj-lt"/>
                <a:ea typeface="+mj-ea"/>
                <a:cs typeface="+mj-cs"/>
                <a:sym typeface="Times New Roman"/>
              </a:rPr>
              <a:t> OVERVIEW OF THE DIGITAL SAFETY ACTION PLAN</a:t>
            </a:r>
            <a:endParaRPr lang="en-US" sz="2000" b="1">
              <a:solidFill>
                <a:schemeClr val="accent1"/>
              </a:solidFill>
              <a:latin typeface="+mj-lt"/>
              <a:ea typeface="+mj-ea"/>
              <a:cs typeface="+mj-cs"/>
            </a:endParaRPr>
          </a:p>
          <a:p>
            <a:pPr defTabSz="457200">
              <a:lnSpc>
                <a:spcPct val="90000"/>
              </a:lnSpc>
              <a:spcBef>
                <a:spcPct val="0"/>
              </a:spcBef>
              <a:spcAft>
                <a:spcPts val="600"/>
              </a:spcAft>
            </a:pPr>
            <a:endParaRPr lang="en-US" sz="2800">
              <a:solidFill>
                <a:schemeClr val="accent1"/>
              </a:solidFill>
              <a:latin typeface="+mj-lt"/>
              <a:ea typeface="+mj-ea"/>
              <a:cs typeface="+mj-cs"/>
              <a:sym typeface="Times New Roman"/>
            </a:endParaRPr>
          </a:p>
        </p:txBody>
      </p:sp>
      <p:sp>
        <p:nvSpPr>
          <p:cNvPr id="7" name="TextBox 7">
            <a:extLst>
              <a:ext uri="{FF2B5EF4-FFF2-40B4-BE49-F238E27FC236}">
                <a16:creationId xmlns:a16="http://schemas.microsoft.com/office/drawing/2014/main" id="{44F51A59-5405-15C3-F062-C996B5696454}"/>
              </a:ext>
            </a:extLst>
          </p:cNvPr>
          <p:cNvSpPr txBox="1"/>
          <p:nvPr/>
        </p:nvSpPr>
        <p:spPr>
          <a:xfrm>
            <a:off x="524828" y="737382"/>
            <a:ext cx="9504619" cy="5915433"/>
          </a:xfrm>
          <a:prstGeom prst="rect">
            <a:avLst/>
          </a:prstGeom>
        </p:spPr>
        <p:txBody>
          <a:bodyPr vert="horz" lIns="91440" tIns="45720" rIns="91440" bIns="45720" rtlCol="0" anchor="t">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17525" lvl="1" defTabSz="457200">
              <a:spcBef>
                <a:spcPts val="500"/>
              </a:spcBef>
              <a:buClr>
                <a:schemeClr val="accent1"/>
              </a:buClr>
              <a:buSzPct val="80000"/>
            </a:pPr>
            <a:r>
              <a:rPr lang="en-US" sz="2000">
                <a:solidFill>
                  <a:schemeClr val="tx1">
                    <a:lumMod val="75000"/>
                    <a:lumOff val="25000"/>
                  </a:schemeClr>
                </a:solidFill>
                <a:latin typeface="Times New Roman"/>
                <a:cs typeface="Times New Roman"/>
                <a:sym typeface="Times New Roman"/>
              </a:rPr>
              <a:t>Four key goals:</a:t>
            </a:r>
            <a:endParaRPr lang="en-US" sz="2000">
              <a:solidFill>
                <a:schemeClr val="tx1">
                  <a:lumMod val="75000"/>
                  <a:lumOff val="25000"/>
                </a:schemeClr>
              </a:solidFill>
              <a:latin typeface="Times New Roman"/>
              <a:cs typeface="Times New Roman"/>
            </a:endParaRPr>
          </a:p>
          <a:p>
            <a:pPr defTabSz="457200">
              <a:spcBef>
                <a:spcPts val="500"/>
              </a:spcBef>
              <a:buClr>
                <a:schemeClr val="accent1"/>
              </a:buClr>
              <a:buSzPct val="80000"/>
              <a:buFont typeface="Wingdings 3" charset="2"/>
              <a:buChar char=""/>
            </a:pPr>
            <a:endParaRPr lang="en-US" sz="2000">
              <a:solidFill>
                <a:schemeClr val="tx1">
                  <a:lumMod val="75000"/>
                  <a:lumOff val="25000"/>
                </a:schemeClr>
              </a:solidFill>
              <a:latin typeface="Times New Roman"/>
              <a:cs typeface="Times New Roman"/>
            </a:endParaRPr>
          </a:p>
          <a:p>
            <a:pPr defTabSz="457200">
              <a:spcBef>
                <a:spcPts val="500"/>
              </a:spcBef>
              <a:buClr>
                <a:schemeClr val="accent1"/>
              </a:buClr>
              <a:buSzPct val="80000"/>
              <a:buFont typeface="Wingdings 3" charset="2"/>
              <a:buChar char=""/>
            </a:pPr>
            <a:r>
              <a:rPr lang="en-US" sz="2000">
                <a:solidFill>
                  <a:schemeClr val="tx1">
                    <a:lumMod val="75000"/>
                    <a:lumOff val="25000"/>
                  </a:schemeClr>
                </a:solidFill>
                <a:latin typeface="Times New Roman"/>
                <a:cs typeface="Times New Roman"/>
                <a:sym typeface="Times New Roman"/>
              </a:rPr>
              <a:t>1. Secure Access</a:t>
            </a:r>
            <a:endParaRPr lang="en-US" sz="2000">
              <a:solidFill>
                <a:schemeClr val="tx1">
                  <a:lumMod val="75000"/>
                  <a:lumOff val="25000"/>
                </a:schemeClr>
              </a:solidFill>
              <a:latin typeface="Times New Roman"/>
              <a:cs typeface="Times New Roman"/>
            </a:endParaRPr>
          </a:p>
          <a:p>
            <a:pPr defTabSz="457200">
              <a:spcBef>
                <a:spcPts val="500"/>
              </a:spcBef>
              <a:buClr>
                <a:schemeClr val="accent1"/>
              </a:buClr>
              <a:buSzPct val="80000"/>
              <a:buFont typeface="Wingdings 3" charset="2"/>
              <a:buChar char=""/>
            </a:pPr>
            <a:endParaRPr lang="en-US" sz="2000">
              <a:solidFill>
                <a:schemeClr val="tx1">
                  <a:lumMod val="75000"/>
                  <a:lumOff val="25000"/>
                </a:schemeClr>
              </a:solidFill>
              <a:latin typeface="Times New Roman"/>
              <a:cs typeface="Times New Roman Bold"/>
            </a:endParaRPr>
          </a:p>
          <a:p>
            <a:pPr defTabSz="457200">
              <a:spcBef>
                <a:spcPts val="500"/>
              </a:spcBef>
              <a:buClr>
                <a:schemeClr val="accent1"/>
              </a:buClr>
              <a:buSzPct val="80000"/>
              <a:buFont typeface="Wingdings 3" charset="2"/>
              <a:buChar char=""/>
            </a:pPr>
            <a:r>
              <a:rPr lang="en-US" sz="2000">
                <a:solidFill>
                  <a:schemeClr val="tx1">
                    <a:lumMod val="75000"/>
                    <a:lumOff val="25000"/>
                  </a:schemeClr>
                </a:solidFill>
                <a:latin typeface="Times New Roman"/>
                <a:cs typeface="Times New Roman Bold"/>
                <a:sym typeface="Times New Roman"/>
              </a:rPr>
              <a:t>2. Email Awareness</a:t>
            </a:r>
            <a:endParaRPr lang="en-US" sz="2000">
              <a:solidFill>
                <a:schemeClr val="tx1">
                  <a:lumMod val="75000"/>
                  <a:lumOff val="25000"/>
                </a:schemeClr>
              </a:solidFill>
              <a:latin typeface="Times New Roman"/>
              <a:cs typeface="Times New Roman Bold"/>
            </a:endParaRPr>
          </a:p>
          <a:p>
            <a:pPr defTabSz="457200">
              <a:spcBef>
                <a:spcPts val="500"/>
              </a:spcBef>
              <a:buClr>
                <a:schemeClr val="accent1"/>
              </a:buClr>
              <a:buSzPct val="80000"/>
              <a:buFont typeface="Wingdings 3" charset="2"/>
              <a:buChar char=""/>
            </a:pPr>
            <a:endParaRPr lang="en-US" sz="2000">
              <a:solidFill>
                <a:schemeClr val="tx1">
                  <a:lumMod val="75000"/>
                  <a:lumOff val="25000"/>
                </a:schemeClr>
              </a:solidFill>
              <a:latin typeface="Times New Roman"/>
              <a:cs typeface="Times New Roman Bold"/>
            </a:endParaRPr>
          </a:p>
          <a:p>
            <a:pPr defTabSz="457200">
              <a:spcBef>
                <a:spcPts val="500"/>
              </a:spcBef>
              <a:buClr>
                <a:schemeClr val="accent1"/>
              </a:buClr>
              <a:buSzPct val="80000"/>
              <a:buFont typeface="Wingdings 3" charset="2"/>
              <a:buChar char=""/>
            </a:pPr>
            <a:r>
              <a:rPr lang="en-US" sz="2000">
                <a:solidFill>
                  <a:schemeClr val="tx1">
                    <a:lumMod val="75000"/>
                    <a:lumOff val="25000"/>
                  </a:schemeClr>
                </a:solidFill>
                <a:latin typeface="Times New Roman"/>
                <a:cs typeface="Times New Roman Bold"/>
                <a:sym typeface="Times New Roman"/>
              </a:rPr>
              <a:t>3. Data Management</a:t>
            </a:r>
            <a:endParaRPr lang="en-US" sz="2000">
              <a:solidFill>
                <a:schemeClr val="tx1">
                  <a:lumMod val="75000"/>
                  <a:lumOff val="25000"/>
                </a:schemeClr>
              </a:solidFill>
              <a:latin typeface="Times New Roman"/>
              <a:cs typeface="Times New Roman Bold"/>
            </a:endParaRPr>
          </a:p>
          <a:p>
            <a:pPr defTabSz="457200">
              <a:spcBef>
                <a:spcPts val="500"/>
              </a:spcBef>
              <a:buClr>
                <a:schemeClr val="accent1"/>
              </a:buClr>
              <a:buSzPct val="80000"/>
              <a:buFont typeface="Wingdings 3" charset="2"/>
              <a:buChar char=""/>
            </a:pPr>
            <a:endParaRPr lang="en-US" sz="2000">
              <a:solidFill>
                <a:schemeClr val="tx1">
                  <a:lumMod val="75000"/>
                  <a:lumOff val="25000"/>
                </a:schemeClr>
              </a:solidFill>
              <a:latin typeface="Times New Roman"/>
              <a:cs typeface="Times New Roman Bold"/>
            </a:endParaRPr>
          </a:p>
          <a:p>
            <a:pPr defTabSz="457200">
              <a:spcBef>
                <a:spcPts val="500"/>
              </a:spcBef>
              <a:buClr>
                <a:schemeClr val="accent1"/>
              </a:buClr>
              <a:buSzPct val="80000"/>
              <a:buFont typeface="Wingdings 3" charset="2"/>
              <a:buChar char=""/>
            </a:pPr>
            <a:r>
              <a:rPr lang="en-US" sz="2000">
                <a:solidFill>
                  <a:schemeClr val="tx1">
                    <a:lumMod val="75000"/>
                    <a:lumOff val="25000"/>
                  </a:schemeClr>
                </a:solidFill>
                <a:latin typeface="Times New Roman"/>
                <a:cs typeface="Times New Roman"/>
                <a:sym typeface="Times New Roman"/>
              </a:rPr>
              <a:t>4. Data Privacy and Integrity.</a:t>
            </a:r>
            <a:endParaRPr lang="en-US" sz="2000">
              <a:solidFill>
                <a:schemeClr val="tx1">
                  <a:lumMod val="75000"/>
                  <a:lumOff val="25000"/>
                </a:schemeClr>
              </a:solidFill>
              <a:latin typeface="Times New Roman"/>
              <a:cs typeface="Times New Roman"/>
            </a:endParaRPr>
          </a:p>
          <a:p>
            <a:pPr defTabSz="457200">
              <a:spcBef>
                <a:spcPts val="500"/>
              </a:spcBef>
              <a:buClr>
                <a:schemeClr val="accent1"/>
              </a:buClr>
              <a:buSzPct val="80000"/>
              <a:buFont typeface="Wingdings 3" charset="2"/>
              <a:buChar char=""/>
            </a:pPr>
            <a:endParaRPr lang="en-US" sz="2000">
              <a:solidFill>
                <a:schemeClr val="tx1">
                  <a:lumMod val="75000"/>
                  <a:lumOff val="25000"/>
                </a:schemeClr>
              </a:solidFill>
            </a:endParaRPr>
          </a:p>
          <a:p>
            <a:pPr marL="517525" lvl="1" defTabSz="457200">
              <a:spcBef>
                <a:spcPts val="500"/>
              </a:spcBef>
              <a:buClr>
                <a:schemeClr val="accent1"/>
              </a:buClr>
              <a:buSzPct val="80000"/>
              <a:buFont typeface="Wingdings 3" charset="2"/>
              <a:buChar char=""/>
            </a:pPr>
            <a:r>
              <a:rPr lang="en-US" sz="2000">
                <a:solidFill>
                  <a:schemeClr val="tx1">
                    <a:lumMod val="75000"/>
                    <a:lumOff val="25000"/>
                  </a:schemeClr>
                </a:solidFill>
                <a:latin typeface="Times New Roman"/>
                <a:cs typeface="Times New Roman Bold"/>
                <a:sym typeface="Times New Roman"/>
              </a:rPr>
              <a:t>Vision focuses on main threats in the </a:t>
            </a:r>
            <a:r>
              <a:rPr lang="en-US" sz="2000" err="1">
                <a:solidFill>
                  <a:schemeClr val="tx1">
                    <a:lumMod val="75000"/>
                    <a:lumOff val="25000"/>
                  </a:schemeClr>
                </a:solidFill>
                <a:latin typeface="Times New Roman"/>
                <a:cs typeface="Times New Roman Bold"/>
                <a:sym typeface="Times New Roman"/>
              </a:rPr>
              <a:t>utilisation</a:t>
            </a:r>
            <a:r>
              <a:rPr lang="en-US" sz="2000">
                <a:solidFill>
                  <a:schemeClr val="tx1">
                    <a:lumMod val="75000"/>
                    <a:lumOff val="25000"/>
                  </a:schemeClr>
                </a:solidFill>
                <a:latin typeface="Times New Roman"/>
                <a:cs typeface="Times New Roman Bold"/>
                <a:sym typeface="Times New Roman"/>
              </a:rPr>
              <a:t> of Microsoft 365.</a:t>
            </a:r>
            <a:endParaRPr lang="en-US" sz="2000">
              <a:solidFill>
                <a:schemeClr val="tx1">
                  <a:lumMod val="75000"/>
                  <a:lumOff val="25000"/>
                </a:schemeClr>
              </a:solidFill>
              <a:latin typeface="Times New Roman"/>
              <a:cs typeface="Times New Roman Bold"/>
            </a:endParaRPr>
          </a:p>
          <a:p>
            <a:pPr marL="517525" lvl="1" defTabSz="457200">
              <a:spcBef>
                <a:spcPts val="500"/>
              </a:spcBef>
              <a:buClr>
                <a:schemeClr val="accent1"/>
              </a:buClr>
              <a:buSzPct val="80000"/>
              <a:buFont typeface="Wingdings 3" charset="2"/>
              <a:buChar char=""/>
            </a:pPr>
            <a:r>
              <a:rPr lang="en-US" sz="2000">
                <a:solidFill>
                  <a:schemeClr val="tx1">
                    <a:lumMod val="75000"/>
                    <a:lumOff val="25000"/>
                  </a:schemeClr>
                </a:solidFill>
                <a:latin typeface="Times New Roman"/>
                <a:cs typeface="Times New Roman Bold"/>
                <a:sym typeface="Times New Roman"/>
              </a:rPr>
              <a:t>Secure Access: </a:t>
            </a:r>
            <a:r>
              <a:rPr lang="en-US" sz="2000" err="1">
                <a:solidFill>
                  <a:schemeClr val="tx1">
                    <a:lumMod val="75000"/>
                    <a:lumOff val="25000"/>
                  </a:schemeClr>
                </a:solidFill>
                <a:latin typeface="Times New Roman"/>
                <a:cs typeface="Times New Roman Bold"/>
                <a:sym typeface="Times New Roman"/>
              </a:rPr>
              <a:t>authorised</a:t>
            </a:r>
            <a:r>
              <a:rPr lang="en-US" sz="2000">
                <a:solidFill>
                  <a:schemeClr val="tx1">
                    <a:lumMod val="75000"/>
                    <a:lumOff val="25000"/>
                  </a:schemeClr>
                </a:solidFill>
                <a:latin typeface="Times New Roman"/>
                <a:cs typeface="Times New Roman Bold"/>
                <a:sym typeface="Times New Roman"/>
              </a:rPr>
              <a:t> staff only access </a:t>
            </a:r>
            <a:r>
              <a:rPr lang="en-US" sz="2000" err="1">
                <a:solidFill>
                  <a:schemeClr val="tx1">
                    <a:lumMod val="75000"/>
                    <a:lumOff val="25000"/>
                  </a:schemeClr>
                </a:solidFill>
                <a:latin typeface="Times New Roman"/>
                <a:cs typeface="Times New Roman Bold"/>
                <a:sym typeface="Times New Roman"/>
              </a:rPr>
              <a:t>access</a:t>
            </a:r>
            <a:r>
              <a:rPr lang="en-US" sz="2000">
                <a:solidFill>
                  <a:schemeClr val="tx1">
                    <a:lumMod val="75000"/>
                    <a:lumOff val="25000"/>
                  </a:schemeClr>
                </a:solidFill>
                <a:latin typeface="Times New Roman"/>
                <a:cs typeface="Times New Roman Bold"/>
                <a:sym typeface="Times New Roman"/>
              </a:rPr>
              <a:t> systems.</a:t>
            </a:r>
            <a:endParaRPr lang="en-US" sz="2000">
              <a:solidFill>
                <a:schemeClr val="tx1">
                  <a:lumMod val="75000"/>
                  <a:lumOff val="25000"/>
                </a:schemeClr>
              </a:solidFill>
              <a:latin typeface="Times New Roman"/>
              <a:cs typeface="Times New Roman Bold"/>
            </a:endParaRPr>
          </a:p>
          <a:p>
            <a:pPr marL="517525" lvl="1" defTabSz="457200">
              <a:spcBef>
                <a:spcPts val="500"/>
              </a:spcBef>
              <a:buClr>
                <a:schemeClr val="accent1"/>
              </a:buClr>
              <a:buSzPct val="80000"/>
              <a:buFont typeface="Wingdings 3" charset="2"/>
              <a:buChar char=""/>
            </a:pPr>
            <a:r>
              <a:rPr lang="en-US" sz="2000">
                <a:solidFill>
                  <a:schemeClr val="tx1">
                    <a:lumMod val="75000"/>
                    <a:lumOff val="25000"/>
                  </a:schemeClr>
                </a:solidFill>
                <a:latin typeface="Times New Roman"/>
                <a:cs typeface="Times New Roman Bold"/>
                <a:sym typeface="Times New Roman"/>
              </a:rPr>
              <a:t>Email Awareness: reduce phishing and unlawful sharing (Coventry et al., 2020)</a:t>
            </a:r>
            <a:endParaRPr lang="en-US" sz="2000">
              <a:solidFill>
                <a:schemeClr val="tx1">
                  <a:lumMod val="75000"/>
                  <a:lumOff val="25000"/>
                </a:schemeClr>
              </a:solidFill>
              <a:latin typeface="Times New Roman"/>
              <a:cs typeface="Times New Roman Bold"/>
            </a:endParaRPr>
          </a:p>
          <a:p>
            <a:pPr marL="517525" lvl="1" defTabSz="457200">
              <a:spcBef>
                <a:spcPts val="500"/>
              </a:spcBef>
              <a:buClr>
                <a:schemeClr val="accent1"/>
              </a:buClr>
              <a:buSzPct val="80000"/>
              <a:buFont typeface="Wingdings 3" charset="2"/>
              <a:buChar char=""/>
            </a:pPr>
            <a:r>
              <a:rPr lang="en-US" sz="2000">
                <a:solidFill>
                  <a:schemeClr val="tx1">
                    <a:lumMod val="75000"/>
                    <a:lumOff val="25000"/>
                  </a:schemeClr>
                </a:solidFill>
                <a:latin typeface="Times New Roman"/>
                <a:cs typeface="Times New Roman Bold"/>
                <a:sym typeface="Times New Roman"/>
              </a:rPr>
              <a:t>Data Management: data storage, access and retention (GOV.UK, 2022).</a:t>
            </a:r>
            <a:endParaRPr lang="en-US" sz="2000">
              <a:solidFill>
                <a:schemeClr val="tx1">
                  <a:lumMod val="75000"/>
                  <a:lumOff val="25000"/>
                </a:schemeClr>
              </a:solidFill>
              <a:latin typeface="Times New Roman"/>
              <a:cs typeface="Times New Roman Bold"/>
            </a:endParaRPr>
          </a:p>
          <a:p>
            <a:pPr marL="517525" lvl="1" defTabSz="457200">
              <a:spcBef>
                <a:spcPts val="500"/>
              </a:spcBef>
              <a:buClr>
                <a:schemeClr val="accent1"/>
              </a:buClr>
              <a:buSzPct val="80000"/>
              <a:buFont typeface="Wingdings 3" charset="2"/>
              <a:buChar char=""/>
            </a:pPr>
            <a:r>
              <a:rPr lang="en-US" sz="2000">
                <a:solidFill>
                  <a:schemeClr val="tx1">
                    <a:lumMod val="75000"/>
                    <a:lumOff val="25000"/>
                  </a:schemeClr>
                </a:solidFill>
                <a:latin typeface="Times New Roman"/>
                <a:cs typeface="Times New Roman Bold"/>
                <a:sym typeface="Times New Roman"/>
              </a:rPr>
              <a:t>Confidentiality and Compliance: help with the legal requirements, trust of the people (Harkness et al., 2025)</a:t>
            </a:r>
            <a:endParaRPr lang="en-US" sz="2000">
              <a:solidFill>
                <a:schemeClr val="tx1">
                  <a:lumMod val="75000"/>
                  <a:lumOff val="25000"/>
                </a:schemeClr>
              </a:solidFill>
              <a:latin typeface="Times New Roman"/>
              <a:cs typeface="Times New Roman Bold"/>
            </a:endParaRPr>
          </a:p>
          <a:p>
            <a:pPr defTabSz="457200">
              <a:spcBef>
                <a:spcPts val="500"/>
              </a:spcBef>
              <a:buClr>
                <a:schemeClr val="accent1"/>
              </a:buClr>
              <a:buSzPct val="80000"/>
              <a:buFont typeface="Wingdings 3" charset="2"/>
              <a:buChar char=""/>
            </a:pPr>
            <a:endParaRPr lang="en-US" sz="2000">
              <a:solidFill>
                <a:schemeClr val="tx1">
                  <a:lumMod val="75000"/>
                  <a:lumOff val="25000"/>
                </a:schemeClr>
              </a:solidFill>
              <a:latin typeface="Times New Roman"/>
              <a:cs typeface="Times New Roman Bold"/>
            </a:endParaRPr>
          </a:p>
          <a:p>
            <a:pPr defTabSz="457200">
              <a:lnSpc>
                <a:spcPct val="90000"/>
              </a:lnSpc>
              <a:spcBef>
                <a:spcPts val="1000"/>
              </a:spcBef>
              <a:buClr>
                <a:schemeClr val="accent1"/>
              </a:buClr>
              <a:buSzPct val="80000"/>
              <a:buFont typeface="Wingdings 3" charset="2"/>
              <a:buChar char=""/>
            </a:pPr>
            <a:endParaRPr lang="en-US">
              <a:solidFill>
                <a:schemeClr val="tx1">
                  <a:lumMod val="75000"/>
                  <a:lumOff val="25000"/>
                </a:schemeClr>
              </a:solidFill>
            </a:endParaRPr>
          </a:p>
          <a:p>
            <a:pPr marL="0" lvl="0" indent="0" defTabSz="457200">
              <a:lnSpc>
                <a:spcPct val="90000"/>
              </a:lnSpc>
              <a:spcBef>
                <a:spcPts val="1000"/>
              </a:spcBef>
              <a:buClr>
                <a:schemeClr val="accent1"/>
              </a:buClr>
              <a:buSzPct val="80000"/>
              <a:buFont typeface="Wingdings 3" charset="2"/>
              <a:buChar char=""/>
            </a:pPr>
            <a:endParaRPr lang="en-US" sz="700">
              <a:solidFill>
                <a:schemeClr val="tx1">
                  <a:lumMod val="75000"/>
                  <a:lumOff val="25000"/>
                </a:schemeClr>
              </a:solidFill>
              <a:sym typeface="Times New Roman"/>
            </a:endParaRPr>
          </a:p>
        </p:txBody>
      </p:sp>
      <p:sp>
        <p:nvSpPr>
          <p:cNvPr id="4" name="AutoShape 2">
            <a:extLst>
              <a:ext uri="{FF2B5EF4-FFF2-40B4-BE49-F238E27FC236}">
                <a16:creationId xmlns:a16="http://schemas.microsoft.com/office/drawing/2014/main" id="{13961DB0-C622-F65B-8C6E-DB68A241B259}"/>
              </a:ext>
            </a:extLst>
          </p:cNvPr>
          <p:cNvSpPr/>
          <p:nvPr/>
        </p:nvSpPr>
        <p:spPr>
          <a:xfrm>
            <a:off x="17454653" y="548990"/>
            <a:ext cx="367904" cy="0"/>
          </a:xfrm>
          <a:prstGeom prst="line">
            <a:avLst/>
          </a:prstGeom>
          <a:ln w="38100" cap="rnd">
            <a:solidFill>
              <a:srgbClr val="181616"/>
            </a:solidFill>
            <a:prstDash val="solid"/>
            <a:headEnd type="none" w="sm" len="sm"/>
            <a:tailEnd type="none" w="sm" len="sm"/>
          </a:ln>
        </p:spPr>
        <p:txBody>
          <a:bodyPr/>
          <a:lstStyle/>
          <a:p>
            <a:endParaRPr lang="en-GB"/>
          </a:p>
        </p:txBody>
      </p:sp>
      <p:grpSp>
        <p:nvGrpSpPr>
          <p:cNvPr id="5" name="Group 4">
            <a:extLst>
              <a:ext uri="{FF2B5EF4-FFF2-40B4-BE49-F238E27FC236}">
                <a16:creationId xmlns:a16="http://schemas.microsoft.com/office/drawing/2014/main" id="{3F16F6A1-CD74-AB19-01F3-F5AC8B4DB3AF}"/>
              </a:ext>
            </a:extLst>
          </p:cNvPr>
          <p:cNvGrpSpPr/>
          <p:nvPr/>
        </p:nvGrpSpPr>
        <p:grpSpPr>
          <a:xfrm>
            <a:off x="5278625" y="989481"/>
            <a:ext cx="3578419" cy="2438278"/>
            <a:chOff x="10535659" y="4733308"/>
            <a:chExt cx="1636292" cy="964515"/>
          </a:xfrm>
        </p:grpSpPr>
        <p:sp>
          <p:nvSpPr>
            <p:cNvPr id="8" name="Freeform 5">
              <a:extLst>
                <a:ext uri="{FF2B5EF4-FFF2-40B4-BE49-F238E27FC236}">
                  <a16:creationId xmlns:a16="http://schemas.microsoft.com/office/drawing/2014/main" id="{FEC03FDA-71D5-4CEE-F961-0B0A21FF58D4}"/>
                </a:ext>
              </a:extLst>
            </p:cNvPr>
            <p:cNvSpPr/>
            <p:nvPr/>
          </p:nvSpPr>
          <p:spPr>
            <a:xfrm>
              <a:off x="10535659" y="4733308"/>
              <a:ext cx="1636292" cy="964515"/>
            </a:xfrm>
            <a:custGeom>
              <a:avLst/>
              <a:gdLst/>
              <a:ahLst/>
              <a:cxnLst/>
              <a:rect l="l" t="t" r="r" b="b"/>
              <a:pathLst>
                <a:path w="1636292" h="964515">
                  <a:moveTo>
                    <a:pt x="0" y="0"/>
                  </a:moveTo>
                  <a:lnTo>
                    <a:pt x="1636292" y="0"/>
                  </a:lnTo>
                  <a:lnTo>
                    <a:pt x="1636292" y="964515"/>
                  </a:lnTo>
                  <a:lnTo>
                    <a:pt x="0" y="964515"/>
                  </a:lnTo>
                  <a:close/>
                </a:path>
              </a:pathLst>
            </a:custGeom>
            <a:blipFill>
              <a:blip r:embed="rId2"/>
              <a:stretch>
                <a:fillRect l="-2346" r="-2346"/>
              </a:stretch>
            </a:blipFill>
          </p:spPr>
          <p:txBody>
            <a:bodyPr/>
            <a:lstStyle/>
            <a:p>
              <a:endParaRPr lang="en-GB"/>
            </a:p>
          </p:txBody>
        </p:sp>
      </p:grpSp>
    </p:spTree>
    <p:extLst>
      <p:ext uri="{BB962C8B-B14F-4D97-AF65-F5344CB8AC3E}">
        <p14:creationId xmlns:p14="http://schemas.microsoft.com/office/powerpoint/2010/main" val="22860963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a:extLst>
              <a:ext uri="{FF2B5EF4-FFF2-40B4-BE49-F238E27FC236}">
                <a16:creationId xmlns:a16="http://schemas.microsoft.com/office/drawing/2014/main" id="{D34C7219-0367-5414-930F-D5942C29283D}"/>
              </a:ext>
            </a:extLst>
          </p:cNvPr>
          <p:cNvSpPr/>
          <p:nvPr/>
        </p:nvSpPr>
        <p:spPr>
          <a:xfrm>
            <a:off x="17454653" y="548990"/>
            <a:ext cx="367904" cy="0"/>
          </a:xfrm>
          <a:prstGeom prst="line">
            <a:avLst/>
          </a:prstGeom>
          <a:ln w="38100" cap="rnd">
            <a:solidFill>
              <a:srgbClr val="181616"/>
            </a:solidFill>
            <a:prstDash val="solid"/>
            <a:headEnd type="none" w="sm" len="sm"/>
            <a:tailEnd type="none" w="sm" len="sm"/>
          </a:ln>
        </p:spPr>
        <p:txBody>
          <a:bodyPr/>
          <a:lstStyle/>
          <a:p>
            <a:endParaRPr lang="en-GB"/>
          </a:p>
        </p:txBody>
      </p:sp>
      <p:sp>
        <p:nvSpPr>
          <p:cNvPr id="13" name="TextBox 5">
            <a:extLst>
              <a:ext uri="{FF2B5EF4-FFF2-40B4-BE49-F238E27FC236}">
                <a16:creationId xmlns:a16="http://schemas.microsoft.com/office/drawing/2014/main" id="{9CCE4855-BDAF-3212-AF12-72A93235C44E}"/>
              </a:ext>
            </a:extLst>
          </p:cNvPr>
          <p:cNvSpPr txBox="1"/>
          <p:nvPr/>
        </p:nvSpPr>
        <p:spPr>
          <a:xfrm>
            <a:off x="-40018" y="58256"/>
            <a:ext cx="6047198" cy="10228744"/>
          </a:xfrm>
          <a:prstGeom prst="rect">
            <a:avLst/>
          </a:prstGeom>
        </p:spPr>
        <p:txBody>
          <a:bodyPr lIns="50800" tIns="50800" rIns="50800" bIns="50800"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2200"/>
              </a:lnSpc>
            </a:pPr>
            <a:endParaRPr/>
          </a:p>
        </p:txBody>
      </p:sp>
      <p:sp>
        <p:nvSpPr>
          <p:cNvPr id="11" name="TextBox 8">
            <a:extLst>
              <a:ext uri="{FF2B5EF4-FFF2-40B4-BE49-F238E27FC236}">
                <a16:creationId xmlns:a16="http://schemas.microsoft.com/office/drawing/2014/main" id="{3E55B7CB-9F8F-A262-763B-438A51052A3A}"/>
              </a:ext>
            </a:extLst>
          </p:cNvPr>
          <p:cNvSpPr txBox="1"/>
          <p:nvPr/>
        </p:nvSpPr>
        <p:spPr>
          <a:xfrm>
            <a:off x="8143278" y="67559"/>
            <a:ext cx="6928564" cy="10219441"/>
          </a:xfrm>
          <a:prstGeom prst="rect">
            <a:avLst/>
          </a:prstGeom>
        </p:spPr>
        <p:txBody>
          <a:bodyPr lIns="50800" tIns="50800" rIns="50800" bIns="50800"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2200"/>
              </a:lnSpc>
            </a:pPr>
            <a:endParaRPr/>
          </a:p>
        </p:txBody>
      </p:sp>
      <p:sp>
        <p:nvSpPr>
          <p:cNvPr id="5" name="AutoShape 13">
            <a:extLst>
              <a:ext uri="{FF2B5EF4-FFF2-40B4-BE49-F238E27FC236}">
                <a16:creationId xmlns:a16="http://schemas.microsoft.com/office/drawing/2014/main" id="{3EF67E35-E7B6-CEC2-AF6D-496C882D6AEB}"/>
              </a:ext>
            </a:extLst>
          </p:cNvPr>
          <p:cNvSpPr/>
          <p:nvPr/>
        </p:nvSpPr>
        <p:spPr>
          <a:xfrm flipV="1">
            <a:off x="417816" y="9960215"/>
            <a:ext cx="13323406" cy="0"/>
          </a:xfrm>
          <a:prstGeom prst="line">
            <a:avLst/>
          </a:prstGeom>
          <a:ln w="38100" cap="flat">
            <a:solidFill>
              <a:srgbClr val="112D4C"/>
            </a:solidFill>
            <a:prstDash val="sysDash"/>
            <a:headEnd type="none" w="sm" len="sm"/>
            <a:tailEnd type="none" w="sm" len="sm"/>
          </a:ln>
        </p:spPr>
        <p:txBody>
          <a:bodyPr/>
          <a:lstStyle/>
          <a:p>
            <a:endParaRPr lang="en-GB"/>
          </a:p>
        </p:txBody>
      </p:sp>
      <p:sp>
        <p:nvSpPr>
          <p:cNvPr id="6" name="TextBox 15">
            <a:extLst>
              <a:ext uri="{FF2B5EF4-FFF2-40B4-BE49-F238E27FC236}">
                <a16:creationId xmlns:a16="http://schemas.microsoft.com/office/drawing/2014/main" id="{C80237CB-6679-CC92-B75C-10873B4A0BA2}"/>
              </a:ext>
            </a:extLst>
          </p:cNvPr>
          <p:cNvSpPr txBox="1"/>
          <p:nvPr/>
        </p:nvSpPr>
        <p:spPr>
          <a:xfrm>
            <a:off x="267783" y="1535051"/>
            <a:ext cx="4396607" cy="591509"/>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ts val="5400"/>
              </a:lnSpc>
            </a:pPr>
            <a:r>
              <a:rPr lang="en-US" sz="2400" b="1">
                <a:solidFill>
                  <a:schemeClr val="accent1"/>
                </a:solidFill>
                <a:latin typeface="Times New Roman"/>
                <a:ea typeface="Times New Roman"/>
                <a:cs typeface="Times New Roman"/>
                <a:sym typeface="Times New Roman"/>
              </a:rPr>
              <a:t>GOAL 1 – SECURE ACCESS</a:t>
            </a:r>
            <a:endParaRPr lang="en-US" sz="2400" b="1">
              <a:solidFill>
                <a:schemeClr val="accent1"/>
              </a:solidFill>
              <a:latin typeface="Times New Roman"/>
              <a:ea typeface="Times New Roman"/>
              <a:cs typeface="Times New Roman"/>
            </a:endParaRPr>
          </a:p>
        </p:txBody>
      </p:sp>
      <p:sp>
        <p:nvSpPr>
          <p:cNvPr id="7" name="TextBox 17">
            <a:extLst>
              <a:ext uri="{FF2B5EF4-FFF2-40B4-BE49-F238E27FC236}">
                <a16:creationId xmlns:a16="http://schemas.microsoft.com/office/drawing/2014/main" id="{AA75B43E-C9D4-3707-B5F8-EE237F6A6764}"/>
              </a:ext>
            </a:extLst>
          </p:cNvPr>
          <p:cNvSpPr txBox="1"/>
          <p:nvPr/>
        </p:nvSpPr>
        <p:spPr>
          <a:xfrm>
            <a:off x="152234" y="2119292"/>
            <a:ext cx="4622824" cy="3805144"/>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ts val="2999"/>
              </a:lnSpc>
            </a:pPr>
            <a:r>
              <a:rPr lang="en-US" b="1">
                <a:solidFill>
                  <a:srgbClr val="000000"/>
                </a:solidFill>
                <a:latin typeface="Times New Roman Bold"/>
                <a:ea typeface="Times New Roman Bold"/>
                <a:cs typeface="Times New Roman Bold"/>
                <a:sym typeface="Times New Roman Bold"/>
              </a:rPr>
              <a:t>Actions:</a:t>
            </a:r>
            <a:endParaRPr lang="en-US" b="1">
              <a:solidFill>
                <a:srgbClr val="000000"/>
              </a:solidFill>
              <a:latin typeface="Times New Roman Bold"/>
              <a:ea typeface="Times New Roman Bold"/>
              <a:cs typeface="Times New Roman Bold"/>
            </a:endParaRPr>
          </a:p>
          <a:p>
            <a:pPr algn="just">
              <a:lnSpc>
                <a:spcPts val="2999"/>
              </a:lnSpc>
            </a:pPr>
            <a:endParaRPr lang="en-US" b="1">
              <a:solidFill>
                <a:srgbClr val="000000"/>
              </a:solidFill>
              <a:latin typeface="Times New Roman Bold"/>
              <a:ea typeface="Times New Roman Bold"/>
              <a:cs typeface="Times New Roman Bold"/>
            </a:endParaRPr>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Role-based access in Microsoft 365.</a:t>
            </a:r>
            <a:endParaRPr lang="en-US" sz="2000">
              <a:solidFill>
                <a:srgbClr val="000000"/>
              </a:solidFill>
              <a:latin typeface="Times New Roman"/>
              <a:ea typeface="Times New Roman"/>
              <a:cs typeface="Times New Roman"/>
            </a:endParaRPr>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Good passwords and frequent updates.</a:t>
            </a:r>
            <a:endParaRPr lang="en-US" sz="2000">
              <a:solidFill>
                <a:srgbClr val="000000"/>
              </a:solidFill>
              <a:latin typeface="Times New Roman"/>
              <a:ea typeface="Times New Roman"/>
              <a:cs typeface="Times New Roman"/>
            </a:endParaRPr>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Multi-factor authentication.</a:t>
            </a:r>
            <a:endParaRPr lang="en-US" sz="2000">
              <a:solidFill>
                <a:srgbClr val="000000"/>
              </a:solidFill>
              <a:latin typeface="Times New Roman"/>
              <a:ea typeface="Times New Roman"/>
              <a:cs typeface="Times New Roman"/>
            </a:endParaRPr>
          </a:p>
          <a:p>
            <a:pPr marL="539115" lvl="1" indent="-269240" algn="just">
              <a:lnSpc>
                <a:spcPts val="2999"/>
              </a:lnSpc>
              <a:buFont typeface="Arial,Sans-Serif"/>
              <a:buChar char="•"/>
            </a:pPr>
            <a:r>
              <a:rPr lang="en-US" sz="2000">
                <a:solidFill>
                  <a:srgbClr val="000000"/>
                </a:solidFill>
                <a:latin typeface="Times New Roman"/>
                <a:ea typeface="Times New Roman"/>
                <a:cs typeface="Times New Roman"/>
              </a:rPr>
              <a:t>Systems and data should be used by only </a:t>
            </a:r>
            <a:r>
              <a:rPr lang="en-US" sz="2000" err="1">
                <a:solidFill>
                  <a:srgbClr val="000000"/>
                </a:solidFill>
                <a:latin typeface="Times New Roman"/>
                <a:ea typeface="Times New Roman"/>
                <a:cs typeface="Times New Roman"/>
              </a:rPr>
              <a:t>authorised</a:t>
            </a:r>
            <a:r>
              <a:rPr lang="en-US" sz="2000">
                <a:solidFill>
                  <a:srgbClr val="000000"/>
                </a:solidFill>
                <a:latin typeface="Times New Roman"/>
                <a:ea typeface="Times New Roman"/>
                <a:cs typeface="Times New Roman"/>
              </a:rPr>
              <a:t> people.</a:t>
            </a:r>
          </a:p>
          <a:p>
            <a:pPr marL="539115" lvl="1" indent="-269240" algn="just">
              <a:lnSpc>
                <a:spcPts val="2999"/>
              </a:lnSpc>
              <a:buFont typeface="Arial,Sans-Serif"/>
              <a:buChar char="•"/>
            </a:pPr>
            <a:r>
              <a:rPr lang="en-US" sz="2000">
                <a:solidFill>
                  <a:srgbClr val="000000"/>
                </a:solidFill>
                <a:latin typeface="Times New Roman"/>
                <a:ea typeface="Times New Roman"/>
                <a:cs typeface="Times New Roman"/>
              </a:rPr>
              <a:t>Risks: Frequent logins, weak passwords, low digital confidence levels (Coventry et al., 2020).</a:t>
            </a:r>
          </a:p>
        </p:txBody>
      </p:sp>
      <p:sp>
        <p:nvSpPr>
          <p:cNvPr id="8" name="TextBox 11">
            <a:extLst>
              <a:ext uri="{FF2B5EF4-FFF2-40B4-BE49-F238E27FC236}">
                <a16:creationId xmlns:a16="http://schemas.microsoft.com/office/drawing/2014/main" id="{837BB9E3-1629-3076-1251-09D464866B70}"/>
              </a:ext>
            </a:extLst>
          </p:cNvPr>
          <p:cNvSpPr txBox="1"/>
          <p:nvPr/>
        </p:nvSpPr>
        <p:spPr>
          <a:xfrm>
            <a:off x="5163475" y="2834964"/>
            <a:ext cx="5263758" cy="409342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39115" lvl="1" indent="-269240" algn="just" rtl="0">
              <a:buFont typeface="Arial,Sans-Serif"/>
              <a:buChar char="•"/>
            </a:pPr>
            <a:r>
              <a:rPr lang="en-US" sz="2000" b="1" i="0" u="none" strike="noStrike">
                <a:solidFill>
                  <a:srgbClr val="000000"/>
                </a:solidFill>
                <a:latin typeface="Times New Roman"/>
                <a:ea typeface="Arial"/>
                <a:cs typeface="Arial"/>
              </a:rPr>
              <a:t>Goal:</a:t>
            </a:r>
            <a:r>
              <a:rPr lang="en-US" sz="2000" b="0" i="0" u="none" strike="noStrike">
                <a:solidFill>
                  <a:srgbClr val="000000"/>
                </a:solidFill>
                <a:latin typeface="Times New Roman"/>
                <a:ea typeface="Arial"/>
                <a:cs typeface="Arial"/>
              </a:rPr>
              <a:t> </a:t>
            </a:r>
            <a:r>
              <a:rPr lang="en-US" sz="2000" b="0" i="0" u="none" strike="noStrike" err="1">
                <a:solidFill>
                  <a:srgbClr val="000000"/>
                </a:solidFill>
                <a:latin typeface="Times New Roman"/>
                <a:ea typeface="Arial"/>
                <a:cs typeface="Arial"/>
              </a:rPr>
              <a:t>minimise</a:t>
            </a:r>
            <a:r>
              <a:rPr lang="en-US" sz="2000" b="0" i="0" u="none" strike="noStrike">
                <a:solidFill>
                  <a:srgbClr val="000000"/>
                </a:solidFill>
                <a:latin typeface="Times New Roman"/>
                <a:ea typeface="Arial"/>
                <a:cs typeface="Arial"/>
              </a:rPr>
              <a:t> phishing, fraud, and unintentional information exchange.</a:t>
            </a:r>
            <a:r>
              <a:rPr lang="en-US" sz="2000" b="0" i="0">
                <a:solidFill>
                  <a:srgbClr val="000000"/>
                </a:solidFill>
                <a:latin typeface="Times New Roman"/>
                <a:ea typeface="Arial"/>
                <a:cs typeface="Arial"/>
              </a:rPr>
              <a:t>​</a:t>
            </a:r>
          </a:p>
          <a:p>
            <a:pPr algn="just" rtl="0"/>
            <a:r>
              <a:rPr lang="en-US" sz="2000" b="1" i="0" u="none" strike="noStrike">
                <a:solidFill>
                  <a:srgbClr val="000000"/>
                </a:solidFill>
                <a:latin typeface="Times New Roman"/>
                <a:ea typeface="Segoe UI"/>
                <a:cs typeface="Segoe UI"/>
              </a:rPr>
              <a:t>Actions:</a:t>
            </a:r>
            <a:r>
              <a:rPr lang="en-US" sz="2000" b="0" i="0">
                <a:solidFill>
                  <a:srgbClr val="000000"/>
                </a:solidFill>
                <a:latin typeface="Times New Roman"/>
                <a:ea typeface="Segoe UI"/>
                <a:cs typeface="Segoe UI"/>
              </a:rPr>
              <a:t>​</a:t>
            </a:r>
          </a:p>
          <a:p>
            <a:pPr marL="539115" lvl="1" indent="-269240" algn="just" rtl="0">
              <a:buFont typeface="Arial,Sans-Serif"/>
              <a:buChar char="•"/>
            </a:pPr>
            <a:r>
              <a:rPr lang="en-US" sz="2000" b="0" i="0" u="none" strike="noStrike">
                <a:solidFill>
                  <a:srgbClr val="000000"/>
                </a:solidFill>
                <a:latin typeface="Times New Roman"/>
                <a:ea typeface="Arial"/>
                <a:cs typeface="Arial"/>
              </a:rPr>
              <a:t>Role-specific email training, which is mandatory.</a:t>
            </a:r>
            <a:r>
              <a:rPr lang="en-US" sz="2000" b="0" i="0">
                <a:solidFill>
                  <a:srgbClr val="000000"/>
                </a:solidFill>
                <a:latin typeface="Times New Roman"/>
                <a:ea typeface="Arial"/>
                <a:cs typeface="Arial"/>
              </a:rPr>
              <a:t>​</a:t>
            </a:r>
          </a:p>
          <a:p>
            <a:pPr marL="539115" lvl="1" indent="-269240" algn="just" rtl="0">
              <a:buFont typeface="Arial,Sans-Serif"/>
              <a:buChar char="•"/>
            </a:pPr>
            <a:r>
              <a:rPr lang="en-US" sz="2000" b="0" i="0" u="none" strike="noStrike">
                <a:solidFill>
                  <a:srgbClr val="000000"/>
                </a:solidFill>
                <a:latin typeface="Times New Roman"/>
                <a:ea typeface="Arial"/>
                <a:cs typeface="Arial"/>
              </a:rPr>
              <a:t>Detect suspicious emails, check the senders.</a:t>
            </a:r>
            <a:r>
              <a:rPr lang="en-US" sz="2000" b="0" i="0">
                <a:solidFill>
                  <a:srgbClr val="000000"/>
                </a:solidFill>
                <a:latin typeface="Times New Roman"/>
                <a:ea typeface="Arial"/>
                <a:cs typeface="Arial"/>
              </a:rPr>
              <a:t>​</a:t>
            </a:r>
          </a:p>
          <a:p>
            <a:pPr marL="539115" lvl="1" indent="-269240" algn="just" rtl="0">
              <a:buFont typeface="Arial,Sans-Serif"/>
              <a:buChar char="•"/>
            </a:pPr>
            <a:r>
              <a:rPr lang="en-US" sz="2000" b="0" i="0" u="none" strike="noStrike">
                <a:solidFill>
                  <a:srgbClr val="000000"/>
                </a:solidFill>
                <a:latin typeface="Times New Roman"/>
                <a:ea typeface="Arial"/>
                <a:cs typeface="Arial"/>
              </a:rPr>
              <a:t>Take advantage of Microsoft 365 security (spam filters, warnings)</a:t>
            </a:r>
            <a:r>
              <a:rPr lang="en-US" sz="2000" b="0" i="0">
                <a:solidFill>
                  <a:srgbClr val="000000"/>
                </a:solidFill>
                <a:latin typeface="Times New Roman"/>
                <a:ea typeface="Arial"/>
                <a:cs typeface="Arial"/>
              </a:rPr>
              <a:t>​</a:t>
            </a:r>
          </a:p>
          <a:p>
            <a:pPr marL="539115" lvl="1" indent="-269240" algn="just" rtl="0">
              <a:buFont typeface="Arial,Sans-Serif"/>
              <a:buChar char="•"/>
            </a:pPr>
            <a:r>
              <a:rPr lang="en-US" sz="2000" b="0" i="0" u="none" strike="noStrike">
                <a:solidFill>
                  <a:srgbClr val="000000"/>
                </a:solidFill>
                <a:latin typeface="Times New Roman"/>
                <a:ea typeface="Arial"/>
                <a:cs typeface="Arial"/>
              </a:rPr>
              <a:t>Avoid sharing passwords or sensitive information via email</a:t>
            </a:r>
            <a:r>
              <a:rPr lang="en-US" sz="2000" b="0" i="0">
                <a:solidFill>
                  <a:srgbClr val="000000"/>
                </a:solidFill>
                <a:latin typeface="Times New Roman"/>
                <a:ea typeface="Arial"/>
                <a:cs typeface="Arial"/>
              </a:rPr>
              <a:t>​</a:t>
            </a:r>
          </a:p>
          <a:p>
            <a:pPr marL="539115" lvl="1" indent="-269240" algn="just" rtl="0">
              <a:buFont typeface="Arial,Sans-Serif"/>
              <a:buChar char="•"/>
            </a:pPr>
            <a:r>
              <a:rPr lang="en-US" sz="2000" b="0" i="0" u="none" strike="noStrike">
                <a:solidFill>
                  <a:srgbClr val="000000"/>
                </a:solidFill>
                <a:latin typeface="Times New Roman"/>
                <a:ea typeface="Arial"/>
                <a:cs typeface="Arial"/>
              </a:rPr>
              <a:t>Train staff to recognize phishing email and suspicious link</a:t>
            </a:r>
            <a:r>
              <a:rPr lang="en-US" sz="2000" b="0" i="0">
                <a:solidFill>
                  <a:srgbClr val="000000"/>
                </a:solidFill>
                <a:latin typeface="Times New Roman"/>
                <a:ea typeface="Arial"/>
                <a:cs typeface="Arial"/>
              </a:rPr>
              <a:t>​</a:t>
            </a:r>
          </a:p>
          <a:p>
            <a:pPr algn="just" rtl="0"/>
            <a:r>
              <a:rPr lang="en-US" sz="2000" b="0" i="0">
                <a:solidFill>
                  <a:srgbClr val="000000"/>
                </a:solidFill>
                <a:latin typeface="Times New Roman"/>
                <a:ea typeface="Segoe UI"/>
                <a:cs typeface="Segoe UI"/>
              </a:rPr>
              <a:t>​</a:t>
            </a:r>
          </a:p>
        </p:txBody>
      </p:sp>
      <p:sp>
        <p:nvSpPr>
          <p:cNvPr id="9" name="TextBox 17">
            <a:extLst>
              <a:ext uri="{FF2B5EF4-FFF2-40B4-BE49-F238E27FC236}">
                <a16:creationId xmlns:a16="http://schemas.microsoft.com/office/drawing/2014/main" id="{37773D37-AE45-EFFF-1F9B-16E06A896E64}"/>
              </a:ext>
            </a:extLst>
          </p:cNvPr>
          <p:cNvSpPr txBox="1"/>
          <p:nvPr/>
        </p:nvSpPr>
        <p:spPr>
          <a:xfrm>
            <a:off x="5163208" y="1520703"/>
            <a:ext cx="5139836" cy="738664"/>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b="1" i="0" u="none" strike="noStrike">
                <a:solidFill>
                  <a:schemeClr val="accent1"/>
                </a:solidFill>
                <a:latin typeface="Times New Roman"/>
              </a:rPr>
              <a:t>GOAL 2 – EMAIL AWARENESS</a:t>
            </a:r>
            <a:r>
              <a:rPr sz="2400" b="1" i="0">
                <a:solidFill>
                  <a:schemeClr val="accent1"/>
                </a:solidFill>
                <a:latin typeface="Times New Roman"/>
                <a:ea typeface="Times New Roman"/>
                <a:cs typeface="Times New Roman"/>
              </a:rPr>
              <a:t>​</a:t>
            </a:r>
            <a:endParaRPr lang="en-GB" sz="2400" b="1">
              <a:solidFill>
                <a:schemeClr val="accent1"/>
              </a:solidFill>
            </a:endParaRPr>
          </a:p>
          <a:p>
            <a:pPr algn="ctr"/>
            <a:endParaRPr lang="en-GB"/>
          </a:p>
        </p:txBody>
      </p:sp>
      <p:pic>
        <p:nvPicPr>
          <p:cNvPr id="14" name="Picture 13" descr="A white rectangular sign with icons and arrows&#10;&#10;AI-generated content may be incorrect.">
            <a:extLst>
              <a:ext uri="{FF2B5EF4-FFF2-40B4-BE49-F238E27FC236}">
                <a16:creationId xmlns:a16="http://schemas.microsoft.com/office/drawing/2014/main" id="{B83D14E1-F71A-201B-0776-E4DD49F3EC42}"/>
              </a:ext>
            </a:extLst>
          </p:cNvPr>
          <p:cNvPicPr>
            <a:picLocks noChangeAspect="1"/>
          </p:cNvPicPr>
          <p:nvPr/>
        </p:nvPicPr>
        <p:blipFill>
          <a:blip r:embed="rId2"/>
          <a:stretch>
            <a:fillRect/>
          </a:stretch>
        </p:blipFill>
        <p:spPr>
          <a:xfrm>
            <a:off x="1450289" y="-4828"/>
            <a:ext cx="2033001" cy="1348077"/>
          </a:xfrm>
          <a:prstGeom prst="rect">
            <a:avLst/>
          </a:prstGeom>
        </p:spPr>
      </p:pic>
      <p:pic>
        <p:nvPicPr>
          <p:cNvPr id="15" name="Picture 14" descr="A computer with tags on it&#10;&#10;AI-generated content may be incorrect.">
            <a:extLst>
              <a:ext uri="{FF2B5EF4-FFF2-40B4-BE49-F238E27FC236}">
                <a16:creationId xmlns:a16="http://schemas.microsoft.com/office/drawing/2014/main" id="{F4428C58-CF27-91AA-1A8A-8FD0E53FBA38}"/>
              </a:ext>
            </a:extLst>
          </p:cNvPr>
          <p:cNvPicPr>
            <a:picLocks noChangeAspect="1"/>
          </p:cNvPicPr>
          <p:nvPr/>
        </p:nvPicPr>
        <p:blipFill>
          <a:blip r:embed="rId3"/>
          <a:stretch>
            <a:fillRect/>
          </a:stretch>
        </p:blipFill>
        <p:spPr>
          <a:xfrm>
            <a:off x="6702135" y="64637"/>
            <a:ext cx="2186184" cy="1284609"/>
          </a:xfrm>
          <a:prstGeom prst="rect">
            <a:avLst/>
          </a:prstGeom>
        </p:spPr>
      </p:pic>
    </p:spTree>
    <p:extLst>
      <p:ext uri="{BB962C8B-B14F-4D97-AF65-F5344CB8AC3E}">
        <p14:creationId xmlns:p14="http://schemas.microsoft.com/office/powerpoint/2010/main" val="17340576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FCBEAF59-8A96-08A2-C1F9-6C8A9719921F}"/>
              </a:ext>
            </a:extLst>
          </p:cNvPr>
          <p:cNvGrpSpPr/>
          <p:nvPr/>
        </p:nvGrpSpPr>
        <p:grpSpPr>
          <a:xfrm>
            <a:off x="170607" y="8104282"/>
            <a:ext cx="3154643" cy="1890018"/>
            <a:chOff x="170607" y="8104282"/>
            <a:chExt cx="2319402" cy="1328827"/>
          </a:xfrm>
        </p:grpSpPr>
        <p:sp>
          <p:nvSpPr>
            <p:cNvPr id="6" name="Freeform 5">
              <a:extLst>
                <a:ext uri="{FF2B5EF4-FFF2-40B4-BE49-F238E27FC236}">
                  <a16:creationId xmlns:a16="http://schemas.microsoft.com/office/drawing/2014/main" id="{8AB4CBF3-16ED-202B-54F8-D4D83D47EBB9}"/>
                </a:ext>
              </a:extLst>
            </p:cNvPr>
            <p:cNvSpPr/>
            <p:nvPr/>
          </p:nvSpPr>
          <p:spPr>
            <a:xfrm>
              <a:off x="170607" y="8104282"/>
              <a:ext cx="2319402" cy="1328827"/>
            </a:xfrm>
            <a:custGeom>
              <a:avLst/>
              <a:gdLst/>
              <a:ahLst/>
              <a:cxnLst/>
              <a:rect l="l" t="t" r="r" b="b"/>
              <a:pathLst>
                <a:path w="2319402" h="1328827">
                  <a:moveTo>
                    <a:pt x="0" y="0"/>
                  </a:moveTo>
                  <a:lnTo>
                    <a:pt x="2319402" y="0"/>
                  </a:lnTo>
                  <a:lnTo>
                    <a:pt x="2319402" y="1328827"/>
                  </a:lnTo>
                  <a:lnTo>
                    <a:pt x="0" y="1328827"/>
                  </a:lnTo>
                  <a:close/>
                </a:path>
              </a:pathLst>
            </a:custGeom>
            <a:blipFill>
              <a:blip r:embed="rId2"/>
              <a:stretch>
                <a:fillRect l="-1040" r="-1040"/>
              </a:stretch>
            </a:blipFill>
          </p:spPr>
          <p:txBody>
            <a:bodyPr/>
            <a:lstStyle/>
            <a:p>
              <a:endParaRPr lang="en-GB"/>
            </a:p>
          </p:txBody>
        </p:sp>
      </p:grpSp>
      <p:sp>
        <p:nvSpPr>
          <p:cNvPr id="3" name="TextBox 6">
            <a:extLst>
              <a:ext uri="{FF2B5EF4-FFF2-40B4-BE49-F238E27FC236}">
                <a16:creationId xmlns:a16="http://schemas.microsoft.com/office/drawing/2014/main" id="{494C8613-534F-D5A0-D357-073735B754BA}"/>
              </a:ext>
            </a:extLst>
          </p:cNvPr>
          <p:cNvSpPr txBox="1"/>
          <p:nvPr/>
        </p:nvSpPr>
        <p:spPr>
          <a:xfrm>
            <a:off x="300951" y="96854"/>
            <a:ext cx="5695781" cy="579454"/>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ts val="5400"/>
              </a:lnSpc>
            </a:pPr>
            <a:r>
              <a:rPr lang="en-US" sz="2000" b="1">
                <a:solidFill>
                  <a:schemeClr val="accent1"/>
                </a:solidFill>
                <a:latin typeface="Times New Roman"/>
                <a:ea typeface="Times New Roman"/>
                <a:cs typeface="Times New Roman"/>
                <a:sym typeface="Times New Roman"/>
              </a:rPr>
              <a:t>GOAL 3 – DATA MANAGEMENT</a:t>
            </a:r>
          </a:p>
        </p:txBody>
      </p:sp>
      <p:sp>
        <p:nvSpPr>
          <p:cNvPr id="4" name="TextBox 7">
            <a:extLst>
              <a:ext uri="{FF2B5EF4-FFF2-40B4-BE49-F238E27FC236}">
                <a16:creationId xmlns:a16="http://schemas.microsoft.com/office/drawing/2014/main" id="{974F31FB-8EF5-6242-55FB-34AA4640FEBE}"/>
              </a:ext>
            </a:extLst>
          </p:cNvPr>
          <p:cNvSpPr txBox="1"/>
          <p:nvPr/>
        </p:nvSpPr>
        <p:spPr>
          <a:xfrm>
            <a:off x="302054" y="651921"/>
            <a:ext cx="5117789" cy="1118063"/>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ts val="2999"/>
              </a:lnSpc>
            </a:pPr>
            <a:r>
              <a:rPr lang="en-US" sz="2000" b="1">
                <a:solidFill>
                  <a:srgbClr val="000000"/>
                </a:solidFill>
                <a:latin typeface="Times New Roman Bold"/>
                <a:ea typeface="Times New Roman Bold"/>
                <a:cs typeface="Times New Roman Bold"/>
                <a:sym typeface="Times New Roman Bold"/>
              </a:rPr>
              <a:t>Purpose: S</a:t>
            </a:r>
            <a:r>
              <a:rPr lang="en-US" sz="2000">
                <a:solidFill>
                  <a:srgbClr val="000000"/>
                </a:solidFill>
                <a:latin typeface="Times New Roman"/>
                <a:ea typeface="Times New Roman"/>
                <a:cs typeface="Times New Roman"/>
                <a:sym typeface="Times New Roman"/>
              </a:rPr>
              <a:t>tore, access and store client data in a secure way.</a:t>
            </a:r>
          </a:p>
          <a:p>
            <a:pPr marL="0" lvl="0" indent="0" algn="just">
              <a:lnSpc>
                <a:spcPts val="2999"/>
              </a:lnSpc>
            </a:pPr>
            <a:endParaRPr lang="en-US" sz="2000">
              <a:solidFill>
                <a:srgbClr val="000000"/>
              </a:solidFill>
              <a:latin typeface="Times New Roman"/>
              <a:ea typeface="Times New Roman"/>
              <a:cs typeface="Times New Roman"/>
              <a:sym typeface="Times New Roman"/>
            </a:endParaRPr>
          </a:p>
        </p:txBody>
      </p:sp>
      <p:sp>
        <p:nvSpPr>
          <p:cNvPr id="5" name="TextBox 8">
            <a:extLst>
              <a:ext uri="{FF2B5EF4-FFF2-40B4-BE49-F238E27FC236}">
                <a16:creationId xmlns:a16="http://schemas.microsoft.com/office/drawing/2014/main" id="{59F2DF21-8FE6-A041-EB2C-FCFCEF43B240}"/>
              </a:ext>
            </a:extLst>
          </p:cNvPr>
          <p:cNvSpPr txBox="1"/>
          <p:nvPr/>
        </p:nvSpPr>
        <p:spPr>
          <a:xfrm>
            <a:off x="299581" y="690333"/>
            <a:ext cx="5695582" cy="3425233"/>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ts val="2999"/>
              </a:lnSpc>
            </a:pPr>
            <a:endParaRPr lang="en-US" sz="2000" b="1">
              <a:solidFill>
                <a:srgbClr val="000000"/>
              </a:solidFill>
              <a:latin typeface="Times New Roman"/>
              <a:ea typeface="Times New Roman"/>
              <a:cs typeface="Times New Roman Bold"/>
            </a:endParaRPr>
          </a:p>
          <a:p>
            <a:pPr algn="just">
              <a:lnSpc>
                <a:spcPts val="2999"/>
              </a:lnSpc>
            </a:pPr>
            <a:endParaRPr lang="en-US" sz="2000">
              <a:solidFill>
                <a:srgbClr val="000000"/>
              </a:solidFill>
              <a:latin typeface="Times New Roman"/>
              <a:ea typeface="Times New Roman"/>
              <a:cs typeface="Times New Roman"/>
            </a:endParaRPr>
          </a:p>
          <a:p>
            <a:pPr algn="just">
              <a:lnSpc>
                <a:spcPts val="2999"/>
              </a:lnSpc>
            </a:pPr>
            <a:r>
              <a:rPr lang="en-US" sz="2000" b="1">
                <a:solidFill>
                  <a:srgbClr val="000000"/>
                </a:solidFill>
                <a:latin typeface="Times New Roman"/>
                <a:ea typeface="Times New Roman Bold"/>
                <a:cs typeface="Times New Roman Bold"/>
                <a:sym typeface="Times New Roman Bold"/>
              </a:rPr>
              <a:t>Actions:</a:t>
            </a:r>
            <a:endParaRPr lang="en-US" sz="2000" b="1">
              <a:solidFill>
                <a:srgbClr val="000000"/>
              </a:solidFill>
              <a:latin typeface="Times New Roman"/>
              <a:ea typeface="Times New Roman Bold"/>
              <a:cs typeface="Times New Roman Bold"/>
            </a:endParaRPr>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Secure cloud storage (Use Microsoft 365 only).</a:t>
            </a:r>
            <a:endParaRPr lang="en-US" sz="2000">
              <a:solidFill>
                <a:srgbClr val="000000"/>
              </a:solidFill>
              <a:latin typeface="Times New Roman"/>
              <a:ea typeface="Times New Roman"/>
              <a:cs typeface="Times New Roman"/>
            </a:endParaRPr>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Obstruct downloading to personal computers.</a:t>
            </a:r>
            <a:endParaRPr lang="en-US" sz="2000">
              <a:solidFill>
                <a:srgbClr val="000000"/>
              </a:solidFill>
              <a:latin typeface="Times New Roman"/>
              <a:ea typeface="Times New Roman"/>
              <a:cs typeface="Times New Roman"/>
            </a:endParaRPr>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Clean data storage/ deletion timetables.</a:t>
            </a:r>
            <a:endParaRPr lang="en-US" sz="2000">
              <a:solidFill>
                <a:srgbClr val="000000"/>
              </a:solidFill>
              <a:latin typeface="Times New Roman"/>
              <a:ea typeface="Times New Roman"/>
              <a:cs typeface="Times New Roman"/>
            </a:endParaRPr>
          </a:p>
          <a:p>
            <a:pPr marL="539115" lvl="1" indent="-269240" algn="just">
              <a:lnSpc>
                <a:spcPts val="2999"/>
              </a:lnSpc>
              <a:buFont typeface="Arial"/>
              <a:buChar char="•"/>
            </a:pPr>
            <a:r>
              <a:rPr lang="en-US" sz="2000">
                <a:solidFill>
                  <a:srgbClr val="000000"/>
                </a:solidFill>
                <a:latin typeface="Times New Roman"/>
                <a:ea typeface="Times New Roman"/>
                <a:cs typeface="Times New Roman"/>
                <a:sym typeface="Times New Roman"/>
              </a:rPr>
              <a:t>Regular data backups</a:t>
            </a:r>
            <a:endParaRPr lang="en-US" sz="2000">
              <a:solidFill>
                <a:srgbClr val="000000"/>
              </a:solidFill>
              <a:latin typeface="Times New Roman"/>
              <a:ea typeface="Times New Roman"/>
              <a:cs typeface="Times New Roman"/>
            </a:endParaRPr>
          </a:p>
          <a:p>
            <a:pPr marL="539115" lvl="1" indent="-269240" algn="just">
              <a:lnSpc>
                <a:spcPts val="2999"/>
              </a:lnSpc>
              <a:buFont typeface="Arial"/>
              <a:buChar char="•"/>
            </a:pPr>
            <a:endParaRPr lang="en-US" sz="2000">
              <a:solidFill>
                <a:srgbClr val="000000"/>
              </a:solidFill>
              <a:latin typeface="Times New Roman"/>
              <a:ea typeface="Times New Roman"/>
              <a:cs typeface="Times New Roman"/>
            </a:endParaRPr>
          </a:p>
          <a:p>
            <a:pPr algn="just">
              <a:lnSpc>
                <a:spcPts val="2999"/>
              </a:lnSpc>
            </a:pPr>
            <a:endParaRPr lang="en-US" sz="2000"/>
          </a:p>
        </p:txBody>
      </p:sp>
      <p:sp>
        <p:nvSpPr>
          <p:cNvPr id="7" name="TextBox 9">
            <a:extLst>
              <a:ext uri="{FF2B5EF4-FFF2-40B4-BE49-F238E27FC236}">
                <a16:creationId xmlns:a16="http://schemas.microsoft.com/office/drawing/2014/main" id="{5157741F-A1DC-0572-D709-2D6F37B8834F}"/>
              </a:ext>
            </a:extLst>
          </p:cNvPr>
          <p:cNvSpPr txBox="1"/>
          <p:nvPr/>
        </p:nvSpPr>
        <p:spPr>
          <a:xfrm>
            <a:off x="4828855" y="3725034"/>
            <a:ext cx="5363110" cy="3724096"/>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rtl="0"/>
            <a:r>
              <a:rPr lang="en-US" sz="2000" b="1" i="0" u="none" strike="noStrike">
                <a:solidFill>
                  <a:srgbClr val="000000"/>
                </a:solidFill>
                <a:latin typeface="Times New Roman"/>
                <a:ea typeface="Segoe UI"/>
                <a:cs typeface="Segoe UI"/>
              </a:rPr>
              <a:t>Purpose:</a:t>
            </a:r>
            <a:r>
              <a:rPr lang="en-US" sz="2000" b="0" i="0" u="none" strike="noStrike">
                <a:solidFill>
                  <a:srgbClr val="000000"/>
                </a:solidFill>
                <a:latin typeface="Times New Roman"/>
                <a:ea typeface="Segoe UI"/>
                <a:cs typeface="Segoe UI"/>
              </a:rPr>
              <a:t> To comply with UK GDPR and win the confidence of society.</a:t>
            </a:r>
            <a:r>
              <a:rPr lang="en-US" sz="2000" b="0" i="0">
                <a:solidFill>
                  <a:srgbClr val="000000"/>
                </a:solidFill>
                <a:latin typeface="Times New Roman"/>
                <a:ea typeface="Segoe UI"/>
                <a:cs typeface="Segoe UI"/>
              </a:rPr>
              <a:t>​</a:t>
            </a:r>
          </a:p>
          <a:p>
            <a:pPr algn="just" rtl="0"/>
            <a:endParaRPr lang="en-US" sz="2000" b="0" i="0">
              <a:solidFill>
                <a:srgbClr val="000000"/>
              </a:solidFill>
              <a:latin typeface="Times New Roman"/>
              <a:ea typeface="Segoe UI"/>
              <a:cs typeface="Segoe UI"/>
            </a:endParaRPr>
          </a:p>
          <a:p>
            <a:pPr algn="just" rtl="0"/>
            <a:r>
              <a:rPr lang="en-US" sz="2000" b="1" i="0" u="none" strike="noStrike">
                <a:solidFill>
                  <a:srgbClr val="000000"/>
                </a:solidFill>
                <a:latin typeface="Times New Roman"/>
                <a:ea typeface="Segoe UI"/>
                <a:cs typeface="Segoe UI"/>
              </a:rPr>
              <a:t>Actions:</a:t>
            </a:r>
            <a:r>
              <a:rPr lang="en-US" sz="2000" b="0" i="0">
                <a:solidFill>
                  <a:srgbClr val="000000"/>
                </a:solidFill>
                <a:latin typeface="Times New Roman"/>
                <a:ea typeface="Segoe UI"/>
                <a:cs typeface="Segoe UI"/>
              </a:rPr>
              <a:t>​</a:t>
            </a:r>
          </a:p>
          <a:p>
            <a:pPr marL="517525" lvl="1" indent="-258445" algn="just" rtl="0">
              <a:buFont typeface="Arial,Sans-Serif"/>
              <a:buChar char="•"/>
            </a:pPr>
            <a:r>
              <a:rPr lang="en-US" sz="2000" b="0" i="0" u="none" strike="noStrike">
                <a:solidFill>
                  <a:srgbClr val="000000"/>
                </a:solidFill>
                <a:latin typeface="Times New Roman"/>
                <a:ea typeface="Arial"/>
                <a:cs typeface="Arial"/>
              </a:rPr>
              <a:t>Compulsory secretaries' training.</a:t>
            </a:r>
            <a:r>
              <a:rPr lang="en-US" sz="2000" b="0" i="0">
                <a:solidFill>
                  <a:srgbClr val="000000"/>
                </a:solidFill>
                <a:latin typeface="Times New Roman"/>
                <a:ea typeface="Arial"/>
                <a:cs typeface="Arial"/>
              </a:rPr>
              <a:t>​</a:t>
            </a:r>
          </a:p>
          <a:p>
            <a:pPr marL="517525" lvl="1" indent="-258445" algn="just" rtl="0">
              <a:buFont typeface="Arial,Sans-Serif"/>
              <a:buChar char="•"/>
            </a:pPr>
            <a:r>
              <a:rPr lang="en-US" sz="2000" b="0" i="0" u="none" strike="noStrike">
                <a:solidFill>
                  <a:srgbClr val="000000"/>
                </a:solidFill>
                <a:latin typeface="Times New Roman"/>
                <a:ea typeface="Arial"/>
                <a:cs typeface="Arial"/>
              </a:rPr>
              <a:t>Advice on sharing data, permission, confidential dialogue.</a:t>
            </a:r>
            <a:r>
              <a:rPr lang="en-US" sz="2000" b="0" i="0">
                <a:solidFill>
                  <a:srgbClr val="000000"/>
                </a:solidFill>
                <a:latin typeface="Times New Roman"/>
                <a:ea typeface="Arial"/>
                <a:cs typeface="Arial"/>
              </a:rPr>
              <a:t>​</a:t>
            </a:r>
          </a:p>
          <a:p>
            <a:pPr marL="517525" lvl="1" indent="-258445" algn="just" rtl="0">
              <a:buFont typeface="Arial,Sans-Serif"/>
              <a:buChar char="•"/>
            </a:pPr>
            <a:r>
              <a:rPr lang="en-US" sz="2000" b="0" i="0" u="none" strike="noStrike">
                <a:solidFill>
                  <a:srgbClr val="000000"/>
                </a:solidFill>
                <a:latin typeface="Times New Roman"/>
                <a:ea typeface="Arial"/>
                <a:cs typeface="Arial"/>
              </a:rPr>
              <a:t>Frequent compliance inspections, refreshers.</a:t>
            </a:r>
            <a:r>
              <a:rPr lang="en-US" sz="2000" b="0" i="0">
                <a:solidFill>
                  <a:srgbClr val="000000"/>
                </a:solidFill>
                <a:latin typeface="Times New Roman"/>
                <a:ea typeface="Arial"/>
                <a:cs typeface="Arial"/>
              </a:rPr>
              <a:t>​</a:t>
            </a:r>
          </a:p>
          <a:p>
            <a:pPr marL="517525" lvl="1" indent="-258445" algn="just">
              <a:buFont typeface="Arial,Sans-Serif"/>
              <a:buChar char="•"/>
            </a:pPr>
            <a:endParaRPr lang="en-US" sz="2000" b="0" i="0">
              <a:solidFill>
                <a:srgbClr val="000000"/>
              </a:solidFill>
              <a:latin typeface="Times New Roman"/>
              <a:ea typeface="Segoe UI"/>
              <a:cs typeface="Arial"/>
            </a:endParaRPr>
          </a:p>
          <a:p>
            <a:pPr algn="just"/>
            <a:endParaRPr lang="en-US" sz="2000" b="0" i="0">
              <a:solidFill>
                <a:srgbClr val="000000"/>
              </a:solidFill>
              <a:latin typeface="Times New Roman"/>
              <a:ea typeface="Segoe UI"/>
              <a:cs typeface="Segoe UI"/>
            </a:endParaRPr>
          </a:p>
          <a:p>
            <a:pPr algn="just" rtl="0"/>
            <a:r>
              <a:rPr lang="en-US" sz="2000" b="0" i="0">
                <a:solidFill>
                  <a:srgbClr val="000000"/>
                </a:solidFill>
                <a:latin typeface="Times New Roman"/>
                <a:ea typeface="Segoe UI"/>
                <a:cs typeface="Segoe UI"/>
              </a:rPr>
              <a:t>​</a:t>
            </a:r>
          </a:p>
          <a:p>
            <a:pPr algn="ctr"/>
            <a:endParaRPr lang="en-GB" sz="1600"/>
          </a:p>
        </p:txBody>
      </p:sp>
      <p:sp>
        <p:nvSpPr>
          <p:cNvPr id="8" name="TextBox 13">
            <a:extLst>
              <a:ext uri="{FF2B5EF4-FFF2-40B4-BE49-F238E27FC236}">
                <a16:creationId xmlns:a16="http://schemas.microsoft.com/office/drawing/2014/main" id="{5EF98570-1590-800D-CB7C-C72C806B1FDC}"/>
              </a:ext>
            </a:extLst>
          </p:cNvPr>
          <p:cNvSpPr txBox="1"/>
          <p:nvPr/>
        </p:nvSpPr>
        <p:spPr>
          <a:xfrm>
            <a:off x="3969173" y="3249952"/>
            <a:ext cx="6480319"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000" b="1" i="0" u="none" strike="noStrike">
                <a:solidFill>
                  <a:schemeClr val="accent1"/>
                </a:solidFill>
                <a:latin typeface="Times New Roman"/>
                <a:ea typeface="Segoe UI"/>
                <a:cs typeface="Segoe UI"/>
              </a:rPr>
              <a:t>GOAL 4 – CONFIDENTIALITY &amp; COMPLIANCE</a:t>
            </a:r>
            <a:r>
              <a:rPr sz="2000" b="0" i="0">
                <a:solidFill>
                  <a:srgbClr val="000000"/>
                </a:solidFill>
                <a:latin typeface="Times New Roman"/>
                <a:ea typeface="Times New Roman"/>
                <a:cs typeface="Times New Roman"/>
              </a:rPr>
              <a:t>​</a:t>
            </a:r>
            <a:endParaRPr lang="en-GB" sz="2000"/>
          </a:p>
        </p:txBody>
      </p:sp>
      <p:pic>
        <p:nvPicPr>
          <p:cNvPr id="9" name="Picture 8" descr="A hand touching a screen with a cloud&#10;&#10;AI-generated content may be incorrect.">
            <a:extLst>
              <a:ext uri="{FF2B5EF4-FFF2-40B4-BE49-F238E27FC236}">
                <a16:creationId xmlns:a16="http://schemas.microsoft.com/office/drawing/2014/main" id="{8B83DAC4-0372-6B6A-0A6F-6498BF6589B6}"/>
              </a:ext>
            </a:extLst>
          </p:cNvPr>
          <p:cNvPicPr>
            <a:picLocks noChangeAspect="1"/>
          </p:cNvPicPr>
          <p:nvPr/>
        </p:nvPicPr>
        <p:blipFill>
          <a:blip r:embed="rId3"/>
          <a:stretch>
            <a:fillRect/>
          </a:stretch>
        </p:blipFill>
        <p:spPr>
          <a:xfrm>
            <a:off x="885358" y="4114488"/>
            <a:ext cx="3244744" cy="2201682"/>
          </a:xfrm>
          <a:prstGeom prst="rect">
            <a:avLst/>
          </a:prstGeom>
        </p:spPr>
      </p:pic>
      <p:pic>
        <p:nvPicPr>
          <p:cNvPr id="10" name="Picture 9" descr="A hand touching a screen with icons&#10;&#10;AI-generated content may be incorrect.">
            <a:extLst>
              <a:ext uri="{FF2B5EF4-FFF2-40B4-BE49-F238E27FC236}">
                <a16:creationId xmlns:a16="http://schemas.microsoft.com/office/drawing/2014/main" id="{8A8FE575-D518-FFD0-29BA-7348DDF6A215}"/>
              </a:ext>
            </a:extLst>
          </p:cNvPr>
          <p:cNvPicPr>
            <a:picLocks noChangeAspect="1"/>
          </p:cNvPicPr>
          <p:nvPr/>
        </p:nvPicPr>
        <p:blipFill>
          <a:blip r:embed="rId4"/>
          <a:stretch>
            <a:fillRect/>
          </a:stretch>
        </p:blipFill>
        <p:spPr>
          <a:xfrm>
            <a:off x="6099122" y="205493"/>
            <a:ext cx="3079231" cy="2006182"/>
          </a:xfrm>
          <a:prstGeom prst="rect">
            <a:avLst/>
          </a:prstGeom>
        </p:spPr>
      </p:pic>
    </p:spTree>
    <p:extLst>
      <p:ext uri="{BB962C8B-B14F-4D97-AF65-F5344CB8AC3E}">
        <p14:creationId xmlns:p14="http://schemas.microsoft.com/office/powerpoint/2010/main" val="12516554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0CE30A2-7543-3A59-0021-9FF78679B921}"/>
              </a:ext>
            </a:extLst>
          </p:cNvPr>
          <p:cNvSpPr txBox="1"/>
          <p:nvPr/>
        </p:nvSpPr>
        <p:spPr>
          <a:xfrm>
            <a:off x="0" y="-35045"/>
            <a:ext cx="9154273" cy="5831533"/>
          </a:xfrm>
          <a:prstGeom prst="rect">
            <a:avLst/>
          </a:prstGeom>
          <a:noFill/>
        </p:spPr>
        <p:txBody>
          <a:bodyPr wrap="square">
            <a:spAutoFit/>
          </a:bodyPr>
          <a:lstStyle/>
          <a:p>
            <a:pPr>
              <a:lnSpc>
                <a:spcPct val="115000"/>
              </a:lnSpc>
              <a:spcAft>
                <a:spcPts val="800"/>
              </a:spcAft>
              <a:buNone/>
            </a:pPr>
            <a:r>
              <a:rPr lang="en-GB" sz="3200" kern="100" dirty="0">
                <a:effectLst/>
                <a:latin typeface="Arial" panose="020B0604020202020204" pitchFamily="34" charset="0"/>
                <a:ea typeface="Aptos" panose="020B0004020202020204" pitchFamily="34" charset="0"/>
                <a:cs typeface="Times New Roman" panose="02020603050405020304" pitchFamily="18" charset="0"/>
              </a:rPr>
              <a:t>                         </a:t>
            </a:r>
            <a:r>
              <a:rPr lang="en-GB" sz="3200" b="1" kern="100" dirty="0">
                <a:solidFill>
                  <a:schemeClr val="accent1"/>
                </a:solidFill>
                <a:latin typeface="Arial" panose="020B0604020202020204" pitchFamily="34" charset="0"/>
                <a:ea typeface="Aptos" panose="020B0004020202020204" pitchFamily="34" charset="0"/>
                <a:cs typeface="Times New Roman" panose="02020603050405020304" pitchFamily="18" charset="0"/>
              </a:rPr>
              <a:t>C</a:t>
            </a:r>
            <a:r>
              <a:rPr lang="en-GB" sz="3200" b="1" kern="100" dirty="0">
                <a:solidFill>
                  <a:schemeClr val="accent1"/>
                </a:solidFill>
                <a:effectLst/>
                <a:latin typeface="Arial" panose="020B0604020202020204" pitchFamily="34" charset="0"/>
                <a:ea typeface="Aptos" panose="020B0004020202020204" pitchFamily="34" charset="0"/>
                <a:cs typeface="Times New Roman" panose="02020603050405020304" pitchFamily="18" charset="0"/>
              </a:rPr>
              <a:t>onclusion</a:t>
            </a:r>
            <a:endParaRPr lang="en-GB" sz="3200" b="1" kern="100" dirty="0">
              <a:solidFill>
                <a:schemeClr val="accent1"/>
              </a:solidFill>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buFont typeface="Symbol" panose="05050102010706020507" pitchFamily="18" charset="2"/>
              <a:buChar char=""/>
            </a:pPr>
            <a:r>
              <a:rPr lang="en-GB" sz="1800" b="1" kern="100" dirty="0">
                <a:solidFill>
                  <a:schemeClr val="accent1"/>
                </a:solidFill>
                <a:effectLst/>
                <a:latin typeface="Arial" panose="020B0604020202020204" pitchFamily="34" charset="0"/>
                <a:ea typeface="Aptos" panose="020B0004020202020204" pitchFamily="34" charset="0"/>
                <a:cs typeface="Times New Roman" panose="02020603050405020304" pitchFamily="18" charset="0"/>
              </a:rPr>
              <a:t>Microsoft Excel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-Makes it easier to plan care staff schedules and keep track of clients information.it helps us work out what we need to run the agency better and while it’s we will need to learn how to use some of its features. It saves us time in the long run.</a:t>
            </a:r>
          </a:p>
          <a:p>
            <a:pPr lvl="0">
              <a:lnSpc>
                <a:spcPct val="115000"/>
              </a:lnSpc>
            </a:pPr>
            <a:endParaRPr lang="en-GB" sz="1800" kern="100" dirty="0">
              <a:solidFill>
                <a:schemeClr val="accent1"/>
              </a:solidFill>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Symbol" panose="05050102010706020507" pitchFamily="18" charset="2"/>
              <a:buChar char=""/>
            </a:pPr>
            <a:r>
              <a:rPr lang="en-GB" sz="1800" b="1" kern="100" dirty="0">
                <a:solidFill>
                  <a:schemeClr val="accent1"/>
                </a:solidFill>
                <a:effectLst/>
                <a:latin typeface="Arial" panose="020B0604020202020204" pitchFamily="34" charset="0"/>
                <a:ea typeface="Aptos" panose="020B0004020202020204" pitchFamily="34" charset="0"/>
                <a:cs typeface="Times New Roman" panose="02020603050405020304" pitchFamily="18" charset="0"/>
              </a:rPr>
              <a:t>Microsoft Teams-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Lets</a:t>
            </a:r>
            <a:r>
              <a:rPr lang="en-GB" sz="1800" b="1" kern="100" dirty="0">
                <a:solidFill>
                  <a:schemeClr val="accent1"/>
                </a:solidFill>
                <a:effectLst/>
                <a:latin typeface="Arial" panose="020B0604020202020204" pitchFamily="34" charset="0"/>
                <a:ea typeface="Aptos" panose="020B0004020202020204" pitchFamily="34" charset="0"/>
                <a:cs typeface="Times New Roman" panose="02020603050405020304" pitchFamily="18" charset="0"/>
              </a:rPr>
              <a:t>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staff talk and share information easily, even when they are </a:t>
            </a:r>
            <a:r>
              <a:rPr lang="en-GB" kern="100" dirty="0">
                <a:latin typeface="Arial" panose="020B0604020202020204" pitchFamily="34" charset="0"/>
                <a:ea typeface="Aptos" panose="020B0004020202020204" pitchFamily="34" charset="0"/>
                <a:cs typeface="Times New Roman" panose="02020603050405020304" pitchFamily="18" charset="0"/>
              </a:rPr>
              <a:t>Our</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with clients or in  </a:t>
            </a:r>
            <a:r>
              <a:rPr lang="en-GB" kern="100" dirty="0">
                <a:latin typeface="Arial" panose="020B0604020202020204" pitchFamily="34" charset="0"/>
                <a:ea typeface="Aptos" panose="020B0004020202020204" pitchFamily="34" charset="0"/>
                <a:cs typeface="Times New Roman" panose="02020603050405020304" pitchFamily="18" charset="0"/>
              </a:rPr>
              <a:t>O</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ffice. we might have some trouble with bad internet in some  places and some people will need help learning how to use it, but it means everyone stays on same page.</a:t>
            </a:r>
          </a:p>
          <a:p>
            <a:pPr lvl="0">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Symbol" panose="05050102010706020507" pitchFamily="18" charset="2"/>
              <a:buChar char=""/>
            </a:pPr>
            <a:r>
              <a:rPr lang="en-GB" sz="1800" b="1" kern="100" dirty="0">
                <a:solidFill>
                  <a:schemeClr val="accent1"/>
                </a:solidFill>
                <a:effectLst/>
                <a:latin typeface="Arial" panose="020B0604020202020204" pitchFamily="34" charset="0"/>
                <a:ea typeface="Aptos" panose="020B0004020202020204" pitchFamily="34" charset="0"/>
                <a:cs typeface="Times New Roman" panose="02020603050405020304" pitchFamily="18" charset="0"/>
              </a:rPr>
              <a:t>Digital Safety</a:t>
            </a:r>
            <a:r>
              <a:rPr lang="en-GB" b="1" kern="100" dirty="0">
                <a:solidFill>
                  <a:schemeClr val="accent1"/>
                </a:solidFill>
                <a:latin typeface="Arial" panose="020B0604020202020204" pitchFamily="34" charset="0"/>
                <a:ea typeface="Aptos" panose="020B0004020202020204" pitchFamily="34" charset="0"/>
                <a:cs typeface="Times New Roman" panose="02020603050405020304" pitchFamily="18" charset="0"/>
              </a:rPr>
              <a:t>-</a:t>
            </a:r>
            <a:r>
              <a:rPr lang="en-GB" kern="100" dirty="0">
                <a:latin typeface="Arial" panose="020B0604020202020204" pitchFamily="34" charset="0"/>
                <a:ea typeface="Aptos" panose="020B0004020202020204" pitchFamily="34" charset="0"/>
                <a:cs typeface="Times New Roman" panose="02020603050405020304" pitchFamily="18" charset="0"/>
              </a:rPr>
              <a:t>Keeps</a:t>
            </a:r>
            <a:r>
              <a:rPr lang="en-GB" sz="1800" b="1" kern="100" dirty="0">
                <a:solidFill>
                  <a:schemeClr val="accent1"/>
                </a:solidFill>
                <a:effectLst/>
                <a:latin typeface="Arial" panose="020B0604020202020204" pitchFamily="34" charset="0"/>
                <a:ea typeface="Aptos" panose="020B0004020202020204" pitchFamily="34" charset="0"/>
                <a:cs typeface="Times New Roman" panose="02020603050405020304" pitchFamily="18" charset="0"/>
              </a:rPr>
              <a:t>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all our client’s private details safe and makes sure we are following the rules. We will do things like set up extra security for accounts and teach everyone how to spot tricky emails. This way we can trust that our information is protected.</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p:txBody>
      </p:sp>
      <p:pic>
        <p:nvPicPr>
          <p:cNvPr id="4" name="Picture 3" descr="Microsoft 365 enhances document management, communication, and efficiency.&#10;&#10;AI-generated content may be incorrect.">
            <a:extLst>
              <a:ext uri="{FF2B5EF4-FFF2-40B4-BE49-F238E27FC236}">
                <a16:creationId xmlns:a16="http://schemas.microsoft.com/office/drawing/2014/main" id="{4F7D10C5-5426-56D0-9099-47E6CD875FB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54273" y="0"/>
            <a:ext cx="3037727" cy="6858000"/>
          </a:xfrm>
          <a:prstGeom prst="rect">
            <a:avLst/>
          </a:prstGeom>
        </p:spPr>
      </p:pic>
    </p:spTree>
    <p:extLst>
      <p:ext uri="{BB962C8B-B14F-4D97-AF65-F5344CB8AC3E}">
        <p14:creationId xmlns:p14="http://schemas.microsoft.com/office/powerpoint/2010/main" val="529067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FFFB341-C88A-FD8C-D07D-49FAF1805411}"/>
              </a:ext>
            </a:extLst>
          </p:cNvPr>
          <p:cNvSpPr txBox="1"/>
          <p:nvPr/>
        </p:nvSpPr>
        <p:spPr>
          <a:xfrm>
            <a:off x="3236360" y="184934"/>
            <a:ext cx="6452169" cy="563424"/>
          </a:xfrm>
          <a:prstGeom prst="rect">
            <a:avLst/>
          </a:prstGeom>
          <a:noFill/>
        </p:spPr>
        <p:txBody>
          <a:bodyPr wrap="square">
            <a:spAutoFit/>
          </a:bodyPr>
          <a:lstStyle/>
          <a:p>
            <a:pPr>
              <a:lnSpc>
                <a:spcPct val="115000"/>
              </a:lnSpc>
              <a:spcAft>
                <a:spcPts val="800"/>
              </a:spcAft>
              <a:buNone/>
            </a:pPr>
            <a:r>
              <a:rPr lang="en-GB" sz="2800" b="1" kern="100" dirty="0">
                <a:solidFill>
                  <a:schemeClr val="accent1"/>
                </a:solidFill>
                <a:effectLst/>
                <a:latin typeface="Aptos" panose="020B0004020202020204" pitchFamily="34" charset="0"/>
                <a:ea typeface="Aptos" panose="020B0004020202020204" pitchFamily="34" charset="0"/>
                <a:cs typeface="Times New Roman" panose="02020603050405020304" pitchFamily="18" charset="0"/>
              </a:rPr>
              <a:t>REFERENCES</a:t>
            </a:r>
          </a:p>
        </p:txBody>
      </p:sp>
      <p:sp>
        <p:nvSpPr>
          <p:cNvPr id="11" name="TextBox 10">
            <a:extLst>
              <a:ext uri="{FF2B5EF4-FFF2-40B4-BE49-F238E27FC236}">
                <a16:creationId xmlns:a16="http://schemas.microsoft.com/office/drawing/2014/main" id="{6694CF7F-2A5F-9023-C40A-CFE459DCA8EC}"/>
              </a:ext>
            </a:extLst>
          </p:cNvPr>
          <p:cNvSpPr txBox="1"/>
          <p:nvPr/>
        </p:nvSpPr>
        <p:spPr>
          <a:xfrm>
            <a:off x="242279" y="748358"/>
            <a:ext cx="10271051" cy="5909310"/>
          </a:xfrm>
          <a:prstGeom prst="rect">
            <a:avLst/>
          </a:prstGeom>
          <a:noFill/>
        </p:spPr>
        <p:txBody>
          <a:bodyPr wrap="square">
            <a:spAutoFit/>
          </a:bodyPr>
          <a:lstStyle/>
          <a:p>
            <a:pPr>
              <a:buFont typeface="Arial" panose="020B0604020202020204" pitchFamily="34" charset="0"/>
              <a:buChar char="•"/>
            </a:pPr>
            <a:r>
              <a:rPr lang="en-GB" dirty="0"/>
              <a:t>GOV.UK. (2022). A plan for digital health and social care. Available at: </a:t>
            </a:r>
            <a:r>
              <a:rPr lang="en-GB" u="sng" dirty="0">
                <a:hlinkClick r:id="rId2"/>
              </a:rPr>
              <a:t>https://www.gov.uk/government/publications/a-plan-for-digital-health-and-social-care/a-plan-for-digital-health-and-social-care</a:t>
            </a:r>
            <a:r>
              <a:rPr lang="en-GB" u="sng" dirty="0"/>
              <a:t> (Accessed: 6 February 2026)</a:t>
            </a:r>
            <a:endParaRPr lang="en-GB" dirty="0"/>
          </a:p>
          <a:p>
            <a:pPr>
              <a:buFont typeface="Arial" panose="020B0604020202020204" pitchFamily="34" charset="0"/>
              <a:buChar char="•"/>
            </a:pPr>
            <a:r>
              <a:rPr lang="en-GB" dirty="0"/>
              <a:t>GOV.UK. (2023). A cyber resilient health and adult social care system in England: cyber security strategy to 2030. Available at: </a:t>
            </a:r>
            <a:r>
              <a:rPr lang="en-GB" u="sng" dirty="0">
                <a:hlinkClick r:id="rId3"/>
              </a:rPr>
              <a:t>https://www.gov.uk/government/publications/cyber-security-strategy-for-health-and-social-care-2023-to-2030/a-cyber-resilient-health-and-adult-social-care-system-in-england-cyber-security-strategy-to-2030</a:t>
            </a:r>
            <a:r>
              <a:rPr lang="en-GB" u="sng" dirty="0"/>
              <a:t> (Accessed: 6 February 2026)</a:t>
            </a:r>
            <a:endParaRPr lang="en-GB" dirty="0"/>
          </a:p>
          <a:p>
            <a:pPr>
              <a:buFont typeface="Arial" panose="020B0604020202020204" pitchFamily="34" charset="0"/>
              <a:buChar char="•"/>
            </a:pPr>
            <a:r>
              <a:rPr lang="en-GB" dirty="0"/>
              <a:t>GOV.UK. (2026). Government Cyber Action Plan. Available at: </a:t>
            </a:r>
            <a:r>
              <a:rPr lang="en-GB" u="sng" dirty="0">
                <a:hlinkClick r:id="rId4"/>
              </a:rPr>
              <a:t>https://www.gov.uk/government/publications/government-cyber-action-plan/government-cyber-action-plan</a:t>
            </a:r>
            <a:r>
              <a:rPr lang="en-GB" u="sng" dirty="0"/>
              <a:t> (Accessed: 6 February 2026)</a:t>
            </a:r>
            <a:endParaRPr lang="en-GB" dirty="0"/>
          </a:p>
          <a:p>
            <a:pPr>
              <a:buFont typeface="Arial" panose="020B0604020202020204" pitchFamily="34" charset="0"/>
              <a:buChar char="•"/>
            </a:pPr>
            <a:r>
              <a:rPr lang="en-GB" dirty="0"/>
              <a:t>Manx Tech Group. (2025). Microsoft Teams capabilities. Available at: </a:t>
            </a:r>
            <a:r>
              <a:rPr lang="en-GB" u="sng" dirty="0">
                <a:hlinkClick r:id="rId5"/>
              </a:rPr>
              <a:t>https://manxtechgroup.com/capabilities/microsoft-teams/</a:t>
            </a:r>
            <a:r>
              <a:rPr lang="en-GB" u="sng" dirty="0"/>
              <a:t> (Accessed: 6 February 2026)</a:t>
            </a:r>
            <a:endParaRPr lang="en-GB" dirty="0"/>
          </a:p>
          <a:p>
            <a:pPr>
              <a:buFont typeface="Arial" panose="020B0604020202020204" pitchFamily="34" charset="0"/>
              <a:buChar char="•"/>
            </a:pPr>
            <a:r>
              <a:rPr lang="en-GB" dirty="0" err="1"/>
              <a:t>Texaport</a:t>
            </a:r>
            <a:r>
              <a:rPr lang="en-GB" dirty="0"/>
              <a:t>. (2025). Microsoft Teams in Healthcare. Available at: </a:t>
            </a:r>
            <a:r>
              <a:rPr lang="en-GB" u="sng" dirty="0">
                <a:hlinkClick r:id="rId6"/>
              </a:rPr>
              <a:t>https://texaport.co.uk/blog/microsoft-teams-healthcare</a:t>
            </a:r>
            <a:r>
              <a:rPr lang="en-GB" dirty="0"/>
              <a:t> (Accessed: 6 February 2026)</a:t>
            </a:r>
          </a:p>
          <a:p>
            <a:pPr>
              <a:buFont typeface="Arial" panose="020B0604020202020204" pitchFamily="34" charset="0"/>
              <a:buChar char="•"/>
            </a:pPr>
            <a:r>
              <a:rPr lang="en-GB" dirty="0"/>
              <a:t>National Health Service. (2025). </a:t>
            </a:r>
            <a:r>
              <a:rPr lang="en-GB" i="1" dirty="0"/>
              <a:t>Microsoft Teams and Remote Working</a:t>
            </a:r>
            <a:r>
              <a:rPr lang="en-GB" dirty="0"/>
              <a:t>. Available at: </a:t>
            </a:r>
            <a:r>
              <a:rPr lang="en-GB" u="sng" dirty="0">
                <a:hlinkClick r:id="rId7"/>
              </a:rPr>
              <a:t>https://www.england.nhs.uk/long-read/microsoft-teams-and-remote-working/</a:t>
            </a:r>
            <a:r>
              <a:rPr lang="en-GB" u="sng" dirty="0"/>
              <a:t> (Accessed: 6 February 2026)</a:t>
            </a:r>
            <a:endParaRPr lang="en-GB" sz="1800" dirty="0">
              <a:solidFill>
                <a:srgbClr val="000000"/>
              </a:solidFill>
              <a:latin typeface="Arial"/>
              <a:ea typeface="Times New Roman"/>
              <a:cs typeface="Times New Roman"/>
            </a:endParaRPr>
          </a:p>
        </p:txBody>
      </p:sp>
    </p:spTree>
    <p:extLst>
      <p:ext uri="{BB962C8B-B14F-4D97-AF65-F5344CB8AC3E}">
        <p14:creationId xmlns:p14="http://schemas.microsoft.com/office/powerpoint/2010/main" val="57948096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135</TotalTime>
  <Words>1611</Words>
  <Application>Microsoft Office PowerPoint</Application>
  <PresentationFormat>Widescreen</PresentationFormat>
  <Paragraphs>138</Paragraphs>
  <Slides>17</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17</vt:i4>
      </vt:variant>
    </vt:vector>
  </HeadingPairs>
  <TitlesOfParts>
    <vt:vector size="28" baseType="lpstr">
      <vt:lpstr>-apple-system</vt:lpstr>
      <vt:lpstr>Aptos</vt:lpstr>
      <vt:lpstr>Arial</vt:lpstr>
      <vt:lpstr>Arial,Sans-Serif</vt:lpstr>
      <vt:lpstr>Helvetica Neue</vt:lpstr>
      <vt:lpstr>Symbol</vt:lpstr>
      <vt:lpstr>Times New Roman</vt:lpstr>
      <vt:lpstr>Times New Roman Bold</vt:lpstr>
      <vt:lpstr>Trebuchet MS</vt:lpstr>
      <vt:lpstr>Wingdings 3</vt:lpstr>
      <vt:lpstr>Facet</vt:lpstr>
      <vt:lpstr>IMPROVING OPERATIONS AT GREENFIELD HOME    CARE  AGENCY USING MICROSOFT 365                MODULE CODE:   Digital skills and Research Methods               (LCHS4007)      Lecturer –Paul Clayton     (Group presentation)     Rajnit Kaur (2527844)    Sukhwinder Kaur (2505759)    Oksana Lazdovska (2511190)           </vt:lpstr>
      <vt:lpstr>                 contents  Microsoft 365 productivity application-Microsoft Excel helps the agency organise staff  rotas, client records and wages. It improves accuracy and saves time by reducing paperwork. (Rajnit Kaur -2527844)  Microsoft 365 communication tool-Microsoft Teams allows staff to communicate quickly through messages ,meetings and files sharing .it keeps everyone connected and informed. (Sukhwinder Kaur-2505759)  Digital safety action plan Greenfield Home Care Agency -The digital safety plan protects client information using strong passwords, data protection and cyber security measures.it ensures data is safe or confidential. (Oksana Lazdovska-2511190)     </vt:lpstr>
      <vt:lpstr>    Transitioning from manual to digital record –keeping Excel    current staff practices                       How Excel improves the process</vt:lpstr>
      <vt:lpstr>Advantages          And          Disadvantages of using Excel:-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Rajnit Kaur</dc:creator>
  <cp:lastModifiedBy>Rajnit Kaur (2527844)</cp:lastModifiedBy>
  <cp:revision>1</cp:revision>
  <dcterms:created xsi:type="dcterms:W3CDTF">2026-02-03T10:37:14Z</dcterms:created>
  <dcterms:modified xsi:type="dcterms:W3CDTF">2026-02-14T10:18:45Z</dcterms:modified>
</cp:coreProperties>
</file>