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  <p:sldMasterId id="2147483726" r:id="rId2"/>
  </p:sldMasterIdLst>
  <p:notesMasterIdLst>
    <p:notesMasterId r:id="rId26"/>
  </p:notesMasterIdLst>
  <p:sldIdLst>
    <p:sldId id="256" r:id="rId3"/>
    <p:sldId id="257" r:id="rId4"/>
    <p:sldId id="260" r:id="rId5"/>
    <p:sldId id="259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71" r:id="rId14"/>
    <p:sldId id="272" r:id="rId15"/>
    <p:sldId id="273" r:id="rId16"/>
    <p:sldId id="270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3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9" y="30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E7A47B-E183-4C99-B749-4A059764EF7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FD237A-0A67-40C5-A8FF-6A9B4D816A3F}">
      <dgm:prSet/>
      <dgm:spPr/>
      <dgm:t>
        <a:bodyPr/>
        <a:lstStyle/>
        <a:p>
          <a:r>
            <a:rPr lang="en-GB"/>
            <a:t>What’s is all about ? </a:t>
          </a:r>
          <a:endParaRPr lang="en-US"/>
        </a:p>
      </dgm:t>
    </dgm:pt>
    <dgm:pt modelId="{EC6316CC-D23F-4AE2-8CB2-08E2B5BB4246}" type="parTrans" cxnId="{6FFCAF33-346B-4AAA-A030-C40B92517901}">
      <dgm:prSet/>
      <dgm:spPr/>
      <dgm:t>
        <a:bodyPr/>
        <a:lstStyle/>
        <a:p>
          <a:endParaRPr lang="en-US"/>
        </a:p>
      </dgm:t>
    </dgm:pt>
    <dgm:pt modelId="{3C2B8A3D-3946-42F7-9B87-42084A6EFCA4}" type="sibTrans" cxnId="{6FFCAF33-346B-4AAA-A030-C40B92517901}">
      <dgm:prSet/>
      <dgm:spPr/>
      <dgm:t>
        <a:bodyPr/>
        <a:lstStyle/>
        <a:p>
          <a:endParaRPr lang="en-US"/>
        </a:p>
      </dgm:t>
    </dgm:pt>
    <dgm:pt modelId="{F7706D52-48FC-41B1-9CD4-AB8D69624DCB}">
      <dgm:prSet/>
      <dgm:spPr/>
      <dgm:t>
        <a:bodyPr/>
        <a:lstStyle/>
        <a:p>
          <a:r>
            <a:rPr lang="en-GB"/>
            <a:t>What does it mean to you ? </a:t>
          </a:r>
          <a:endParaRPr lang="en-US"/>
        </a:p>
      </dgm:t>
    </dgm:pt>
    <dgm:pt modelId="{28B7E354-E69A-438D-8906-9F118C348873}" type="parTrans" cxnId="{97CC259E-9B21-482D-93CE-812F1EC66C6B}">
      <dgm:prSet/>
      <dgm:spPr/>
      <dgm:t>
        <a:bodyPr/>
        <a:lstStyle/>
        <a:p>
          <a:endParaRPr lang="en-US"/>
        </a:p>
      </dgm:t>
    </dgm:pt>
    <dgm:pt modelId="{867BA720-16F8-498F-9714-274E8783A884}" type="sibTrans" cxnId="{97CC259E-9B21-482D-93CE-812F1EC66C6B}">
      <dgm:prSet/>
      <dgm:spPr/>
      <dgm:t>
        <a:bodyPr/>
        <a:lstStyle/>
        <a:p>
          <a:endParaRPr lang="en-US"/>
        </a:p>
      </dgm:t>
    </dgm:pt>
    <dgm:pt modelId="{07E6AB88-993D-4FCD-A9F4-761B16DFC7ED}">
      <dgm:prSet/>
      <dgm:spPr/>
      <dgm:t>
        <a:bodyPr/>
        <a:lstStyle/>
        <a:p>
          <a:r>
            <a:rPr lang="en-GB"/>
            <a:t>What is change management ?</a:t>
          </a:r>
          <a:endParaRPr lang="en-US"/>
        </a:p>
      </dgm:t>
    </dgm:pt>
    <dgm:pt modelId="{4ADE8F77-AAF5-4828-B526-C33D3E92458D}" type="parTrans" cxnId="{9790442F-FFF8-4200-BE9D-5ED84F49E1F7}">
      <dgm:prSet/>
      <dgm:spPr/>
      <dgm:t>
        <a:bodyPr/>
        <a:lstStyle/>
        <a:p>
          <a:endParaRPr lang="en-US"/>
        </a:p>
      </dgm:t>
    </dgm:pt>
    <dgm:pt modelId="{2C986CEE-5B60-4F48-93D0-EEE5C44D0C31}" type="sibTrans" cxnId="{9790442F-FFF8-4200-BE9D-5ED84F49E1F7}">
      <dgm:prSet/>
      <dgm:spPr/>
      <dgm:t>
        <a:bodyPr/>
        <a:lstStyle/>
        <a:p>
          <a:endParaRPr lang="en-US"/>
        </a:p>
      </dgm:t>
    </dgm:pt>
    <dgm:pt modelId="{F2EAF92B-B230-4961-B2A2-7957B89ADD16}" type="pres">
      <dgm:prSet presAssocID="{D8E7A47B-E183-4C99-B749-4A059764EF75}" presName="linear" presStyleCnt="0">
        <dgm:presLayoutVars>
          <dgm:animLvl val="lvl"/>
          <dgm:resizeHandles val="exact"/>
        </dgm:presLayoutVars>
      </dgm:prSet>
      <dgm:spPr/>
    </dgm:pt>
    <dgm:pt modelId="{39CB48A9-834C-46F4-A539-2C03BF52276F}" type="pres">
      <dgm:prSet presAssocID="{EFFD237A-0A67-40C5-A8FF-6A9B4D816A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E23129A-C750-4463-BB52-83A1B08F4E80}" type="pres">
      <dgm:prSet presAssocID="{3C2B8A3D-3946-42F7-9B87-42084A6EFCA4}" presName="spacer" presStyleCnt="0"/>
      <dgm:spPr/>
    </dgm:pt>
    <dgm:pt modelId="{8713C836-2589-4346-A4FF-29ACE049AD92}" type="pres">
      <dgm:prSet presAssocID="{F7706D52-48FC-41B1-9CD4-AB8D69624DC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076A9F1-97B4-4B3D-9FA0-E5E1056A2CD7}" type="pres">
      <dgm:prSet presAssocID="{867BA720-16F8-498F-9714-274E8783A884}" presName="spacer" presStyleCnt="0"/>
      <dgm:spPr/>
    </dgm:pt>
    <dgm:pt modelId="{21813E3E-3415-4CA7-AA73-84E697E801AE}" type="pres">
      <dgm:prSet presAssocID="{07E6AB88-993D-4FCD-A9F4-761B16DFC7E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2E95B0D-A67F-4A1C-B931-CD2C52C4C436}" type="presOf" srcId="{D8E7A47B-E183-4C99-B749-4A059764EF75}" destId="{F2EAF92B-B230-4961-B2A2-7957B89ADD16}" srcOrd="0" destOrd="0" presId="urn:microsoft.com/office/officeart/2005/8/layout/vList2"/>
    <dgm:cxn modelId="{9790442F-FFF8-4200-BE9D-5ED84F49E1F7}" srcId="{D8E7A47B-E183-4C99-B749-4A059764EF75}" destId="{07E6AB88-993D-4FCD-A9F4-761B16DFC7ED}" srcOrd="2" destOrd="0" parTransId="{4ADE8F77-AAF5-4828-B526-C33D3E92458D}" sibTransId="{2C986CEE-5B60-4F48-93D0-EEE5C44D0C31}"/>
    <dgm:cxn modelId="{6FFCAF33-346B-4AAA-A030-C40B92517901}" srcId="{D8E7A47B-E183-4C99-B749-4A059764EF75}" destId="{EFFD237A-0A67-40C5-A8FF-6A9B4D816A3F}" srcOrd="0" destOrd="0" parTransId="{EC6316CC-D23F-4AE2-8CB2-08E2B5BB4246}" sibTransId="{3C2B8A3D-3946-42F7-9B87-42084A6EFCA4}"/>
    <dgm:cxn modelId="{30E0253C-6A6D-410E-B9F3-6193E6C0483C}" type="presOf" srcId="{EFFD237A-0A67-40C5-A8FF-6A9B4D816A3F}" destId="{39CB48A9-834C-46F4-A539-2C03BF52276F}" srcOrd="0" destOrd="0" presId="urn:microsoft.com/office/officeart/2005/8/layout/vList2"/>
    <dgm:cxn modelId="{97CC259E-9B21-482D-93CE-812F1EC66C6B}" srcId="{D8E7A47B-E183-4C99-B749-4A059764EF75}" destId="{F7706D52-48FC-41B1-9CD4-AB8D69624DCB}" srcOrd="1" destOrd="0" parTransId="{28B7E354-E69A-438D-8906-9F118C348873}" sibTransId="{867BA720-16F8-498F-9714-274E8783A884}"/>
    <dgm:cxn modelId="{8FD2DDA3-9762-464F-BC59-E54D1119AB55}" type="presOf" srcId="{F7706D52-48FC-41B1-9CD4-AB8D69624DCB}" destId="{8713C836-2589-4346-A4FF-29ACE049AD92}" srcOrd="0" destOrd="0" presId="urn:microsoft.com/office/officeart/2005/8/layout/vList2"/>
    <dgm:cxn modelId="{219024D3-5488-404B-9147-12C0A7F85B74}" type="presOf" srcId="{07E6AB88-993D-4FCD-A9F4-761B16DFC7ED}" destId="{21813E3E-3415-4CA7-AA73-84E697E801AE}" srcOrd="0" destOrd="0" presId="urn:microsoft.com/office/officeart/2005/8/layout/vList2"/>
    <dgm:cxn modelId="{C6088486-7668-4BDB-A8B0-2DB9674B4497}" type="presParOf" srcId="{F2EAF92B-B230-4961-B2A2-7957B89ADD16}" destId="{39CB48A9-834C-46F4-A539-2C03BF52276F}" srcOrd="0" destOrd="0" presId="urn:microsoft.com/office/officeart/2005/8/layout/vList2"/>
    <dgm:cxn modelId="{0832E16B-9AD7-43A5-A4D4-6FAFAA39EE33}" type="presParOf" srcId="{F2EAF92B-B230-4961-B2A2-7957B89ADD16}" destId="{3E23129A-C750-4463-BB52-83A1B08F4E80}" srcOrd="1" destOrd="0" presId="urn:microsoft.com/office/officeart/2005/8/layout/vList2"/>
    <dgm:cxn modelId="{A4562819-733B-4A55-B7AD-72FDF33C6495}" type="presParOf" srcId="{F2EAF92B-B230-4961-B2A2-7957B89ADD16}" destId="{8713C836-2589-4346-A4FF-29ACE049AD92}" srcOrd="2" destOrd="0" presId="urn:microsoft.com/office/officeart/2005/8/layout/vList2"/>
    <dgm:cxn modelId="{8DB277D5-AF5A-45D9-BBD8-F77DD19D0CA5}" type="presParOf" srcId="{F2EAF92B-B230-4961-B2A2-7957B89ADD16}" destId="{F076A9F1-97B4-4B3D-9FA0-E5E1056A2CD7}" srcOrd="3" destOrd="0" presId="urn:microsoft.com/office/officeart/2005/8/layout/vList2"/>
    <dgm:cxn modelId="{570A9E86-E65C-4B11-A7EF-204800E572BE}" type="presParOf" srcId="{F2EAF92B-B230-4961-B2A2-7957B89ADD16}" destId="{21813E3E-3415-4CA7-AA73-84E697E801A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22EF36-77B0-4AC6-81A2-8F1AEBE52DCE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 phldr="1"/>
      <dgm:spPr/>
    </dgm:pt>
    <dgm:pt modelId="{843DDA86-AD29-442D-A5D8-D3814F4F20D8}">
      <dgm:prSet phldrT="[Text]"/>
      <dgm:spPr/>
      <dgm:t>
        <a:bodyPr/>
        <a:lstStyle/>
        <a:p>
          <a:r>
            <a:rPr lang="en-GB" b="1" cap="none" spc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Culture</a:t>
          </a:r>
          <a:endParaRPr lang="en-GB" b="1" cap="none" spc="0" dirty="0">
            <a:ln w="10160">
              <a:prstDash val="solid"/>
            </a:ln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B379A208-6813-4728-ABED-EC89EE4C4C87}" type="parTrans" cxnId="{BF42C58D-5F38-4E4A-B860-2C77035746F5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EFA0F206-AA71-4F82-AF7D-A021EB2A45A4}" type="sibTrans" cxnId="{BF42C58D-5F38-4E4A-B860-2C77035746F5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317CF926-1CCB-4CE5-96CB-E391435296F0}">
      <dgm:prSet phldrT="[Text]"/>
      <dgm:spPr/>
      <dgm:t>
        <a:bodyPr/>
        <a:lstStyle/>
        <a:p>
          <a:r>
            <a:rPr lang="en-GB" b="1" cap="none" spc="0" dirty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Processes</a:t>
          </a:r>
        </a:p>
      </dgm:t>
    </dgm:pt>
    <dgm:pt modelId="{0115EE68-D75C-4639-BB0A-B9BE1D46F909}" type="parTrans" cxnId="{2E4AA5AD-CE54-4696-A4B0-24441D3D6DCF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CF85B73D-98DF-466F-86A7-9E2E5D9B5904}" type="sibTrans" cxnId="{2E4AA5AD-CE54-4696-A4B0-24441D3D6DCF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DA73CCB4-BA24-4A23-A95B-20D35D346261}">
      <dgm:prSet phldrT="[Text]"/>
      <dgm:spPr/>
      <dgm:t>
        <a:bodyPr/>
        <a:lstStyle/>
        <a:p>
          <a:r>
            <a:rPr lang="en-GB" b="1" cap="none" spc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People</a:t>
          </a:r>
          <a:endParaRPr lang="en-GB" b="1" cap="none" spc="0" dirty="0">
            <a:ln w="10160">
              <a:prstDash val="solid"/>
            </a:ln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107168D5-52A0-44E7-B360-5CFB4E624D04}" type="parTrans" cxnId="{7056D35A-A9D1-4CB6-92D4-3E9928A7CE5F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07D5C984-C735-427B-AC56-5CEBBBA9D7E0}" type="sibTrans" cxnId="{7056D35A-A9D1-4CB6-92D4-3E9928A7CE5F}">
      <dgm:prSet/>
      <dgm:spPr/>
      <dgm:t>
        <a:bodyPr/>
        <a:lstStyle/>
        <a:p>
          <a:endParaRPr lang="en-GB" b="1" cap="none" spc="0">
            <a:ln w="10160">
              <a:solidFill>
                <a:schemeClr val="accent5"/>
              </a:solidFill>
              <a:prstDash val="solid"/>
            </a:ln>
            <a:solidFill>
              <a:srgbClr val="FFFFFF"/>
            </a:solidFill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gm:t>
    </dgm:pt>
    <dgm:pt modelId="{5712BDE3-9A3B-4A62-81EE-2D2A95BD22A4}" type="pres">
      <dgm:prSet presAssocID="{0422EF36-77B0-4AC6-81A2-8F1AEBE52DCE}" presName="compositeShape" presStyleCnt="0">
        <dgm:presLayoutVars>
          <dgm:chMax val="7"/>
          <dgm:dir/>
          <dgm:resizeHandles val="exact"/>
        </dgm:presLayoutVars>
      </dgm:prSet>
      <dgm:spPr/>
    </dgm:pt>
    <dgm:pt modelId="{B3B90391-DF22-4A59-B4B4-E9D366036D26}" type="pres">
      <dgm:prSet presAssocID="{843DDA86-AD29-442D-A5D8-D3814F4F20D8}" presName="circ1" presStyleLbl="vennNode1" presStyleIdx="0" presStyleCnt="3"/>
      <dgm:spPr/>
    </dgm:pt>
    <dgm:pt modelId="{BCF1499F-C0B9-4C5C-92BD-BFBF18A21DCB}" type="pres">
      <dgm:prSet presAssocID="{843DDA86-AD29-442D-A5D8-D3814F4F20D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8DCE376-DF68-405C-A2C5-A58348A54320}" type="pres">
      <dgm:prSet presAssocID="{317CF926-1CCB-4CE5-96CB-E391435296F0}" presName="circ2" presStyleLbl="vennNode1" presStyleIdx="1" presStyleCnt="3"/>
      <dgm:spPr/>
    </dgm:pt>
    <dgm:pt modelId="{B24729F1-C3FC-445F-81D3-3FBEE8F82A6C}" type="pres">
      <dgm:prSet presAssocID="{317CF926-1CCB-4CE5-96CB-E391435296F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F53BCF3-A182-4B25-838C-5DC163BB57E6}" type="pres">
      <dgm:prSet presAssocID="{DA73CCB4-BA24-4A23-A95B-20D35D346261}" presName="circ3" presStyleLbl="vennNode1" presStyleIdx="2" presStyleCnt="3"/>
      <dgm:spPr/>
    </dgm:pt>
    <dgm:pt modelId="{F78C3B66-75FF-42E7-96AD-3A9E66CDA37A}" type="pres">
      <dgm:prSet presAssocID="{DA73CCB4-BA24-4A23-A95B-20D35D34626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4F4C41C-5515-4D5A-BA73-C4A126ED9FA6}" type="presOf" srcId="{843DDA86-AD29-442D-A5D8-D3814F4F20D8}" destId="{B3B90391-DF22-4A59-B4B4-E9D366036D26}" srcOrd="0" destOrd="0" presId="urn:microsoft.com/office/officeart/2005/8/layout/venn1"/>
    <dgm:cxn modelId="{942D0E1D-2E5F-4A3F-BC14-BAEC1A712E6D}" type="presOf" srcId="{DA73CCB4-BA24-4A23-A95B-20D35D346261}" destId="{F78C3B66-75FF-42E7-96AD-3A9E66CDA37A}" srcOrd="1" destOrd="0" presId="urn:microsoft.com/office/officeart/2005/8/layout/venn1"/>
    <dgm:cxn modelId="{7EF22A53-CA52-49FF-B974-4C916185EDA8}" type="presOf" srcId="{843DDA86-AD29-442D-A5D8-D3814F4F20D8}" destId="{BCF1499F-C0B9-4C5C-92BD-BFBF18A21DCB}" srcOrd="1" destOrd="0" presId="urn:microsoft.com/office/officeart/2005/8/layout/venn1"/>
    <dgm:cxn modelId="{E1939C54-C1C1-42C1-9744-01A90FD86291}" type="presOf" srcId="{317CF926-1CCB-4CE5-96CB-E391435296F0}" destId="{B24729F1-C3FC-445F-81D3-3FBEE8F82A6C}" srcOrd="1" destOrd="0" presId="urn:microsoft.com/office/officeart/2005/8/layout/venn1"/>
    <dgm:cxn modelId="{7056D35A-A9D1-4CB6-92D4-3E9928A7CE5F}" srcId="{0422EF36-77B0-4AC6-81A2-8F1AEBE52DCE}" destId="{DA73CCB4-BA24-4A23-A95B-20D35D346261}" srcOrd="2" destOrd="0" parTransId="{107168D5-52A0-44E7-B360-5CFB4E624D04}" sibTransId="{07D5C984-C735-427B-AC56-5CEBBBA9D7E0}"/>
    <dgm:cxn modelId="{BF42C58D-5F38-4E4A-B860-2C77035746F5}" srcId="{0422EF36-77B0-4AC6-81A2-8F1AEBE52DCE}" destId="{843DDA86-AD29-442D-A5D8-D3814F4F20D8}" srcOrd="0" destOrd="0" parTransId="{B379A208-6813-4728-ABED-EC89EE4C4C87}" sibTransId="{EFA0F206-AA71-4F82-AF7D-A021EB2A45A4}"/>
    <dgm:cxn modelId="{2E4AA5AD-CE54-4696-A4B0-24441D3D6DCF}" srcId="{0422EF36-77B0-4AC6-81A2-8F1AEBE52DCE}" destId="{317CF926-1CCB-4CE5-96CB-E391435296F0}" srcOrd="1" destOrd="0" parTransId="{0115EE68-D75C-4639-BB0A-B9BE1D46F909}" sibTransId="{CF85B73D-98DF-466F-86A7-9E2E5D9B5904}"/>
    <dgm:cxn modelId="{16F4F5B8-A3EF-4603-B2F1-1495174FE031}" type="presOf" srcId="{DA73CCB4-BA24-4A23-A95B-20D35D346261}" destId="{1F53BCF3-A182-4B25-838C-5DC163BB57E6}" srcOrd="0" destOrd="0" presId="urn:microsoft.com/office/officeart/2005/8/layout/venn1"/>
    <dgm:cxn modelId="{DCA721DC-A5E3-47B2-B61D-5C7FB27A0F20}" type="presOf" srcId="{0422EF36-77B0-4AC6-81A2-8F1AEBE52DCE}" destId="{5712BDE3-9A3B-4A62-81EE-2D2A95BD22A4}" srcOrd="0" destOrd="0" presId="urn:microsoft.com/office/officeart/2005/8/layout/venn1"/>
    <dgm:cxn modelId="{C6EE5DDF-E696-4296-9AAE-1C85EEC9541B}" type="presOf" srcId="{317CF926-1CCB-4CE5-96CB-E391435296F0}" destId="{E8DCE376-DF68-405C-A2C5-A58348A54320}" srcOrd="0" destOrd="0" presId="urn:microsoft.com/office/officeart/2005/8/layout/venn1"/>
    <dgm:cxn modelId="{40C2DCED-DB63-4127-BEB7-D7D089FC5037}" type="presParOf" srcId="{5712BDE3-9A3B-4A62-81EE-2D2A95BD22A4}" destId="{B3B90391-DF22-4A59-B4B4-E9D366036D26}" srcOrd="0" destOrd="0" presId="urn:microsoft.com/office/officeart/2005/8/layout/venn1"/>
    <dgm:cxn modelId="{FFDF31BF-90E9-490A-96A5-1035CF43C338}" type="presParOf" srcId="{5712BDE3-9A3B-4A62-81EE-2D2A95BD22A4}" destId="{BCF1499F-C0B9-4C5C-92BD-BFBF18A21DCB}" srcOrd="1" destOrd="0" presId="urn:microsoft.com/office/officeart/2005/8/layout/venn1"/>
    <dgm:cxn modelId="{2B78CE5E-0C20-42E5-8541-54A3F2500931}" type="presParOf" srcId="{5712BDE3-9A3B-4A62-81EE-2D2A95BD22A4}" destId="{E8DCE376-DF68-405C-A2C5-A58348A54320}" srcOrd="2" destOrd="0" presId="urn:microsoft.com/office/officeart/2005/8/layout/venn1"/>
    <dgm:cxn modelId="{1BE92120-B4BD-49A5-A499-27D82F571BFF}" type="presParOf" srcId="{5712BDE3-9A3B-4A62-81EE-2D2A95BD22A4}" destId="{B24729F1-C3FC-445F-81D3-3FBEE8F82A6C}" srcOrd="3" destOrd="0" presId="urn:microsoft.com/office/officeart/2005/8/layout/venn1"/>
    <dgm:cxn modelId="{CBC2FE91-2EAD-4569-B8D0-4B3FF120192A}" type="presParOf" srcId="{5712BDE3-9A3B-4A62-81EE-2D2A95BD22A4}" destId="{1F53BCF3-A182-4B25-838C-5DC163BB57E6}" srcOrd="4" destOrd="0" presId="urn:microsoft.com/office/officeart/2005/8/layout/venn1"/>
    <dgm:cxn modelId="{BBD2574E-672A-4807-A01B-CE2D103117C1}" type="presParOf" srcId="{5712BDE3-9A3B-4A62-81EE-2D2A95BD22A4}" destId="{F78C3B66-75FF-42E7-96AD-3A9E66CDA37A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7B647B-FF04-4B25-BD2D-1973EC6A91FC}" type="doc">
      <dgm:prSet loTypeId="urn:microsoft.com/office/officeart/2005/8/layout/default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074BA150-3EAE-4B26-AC2B-B7989C0CC3E7}">
      <dgm:prSet phldrT="[Text]"/>
      <dgm:spPr/>
      <dgm:t>
        <a:bodyPr/>
        <a:lstStyle/>
        <a:p>
          <a:r>
            <a:rPr lang="en-GB" dirty="0"/>
            <a:t>How it happens</a:t>
          </a:r>
        </a:p>
        <a:p>
          <a:r>
            <a:rPr lang="en-GB" dirty="0"/>
            <a:t>Planned</a:t>
          </a:r>
        </a:p>
        <a:p>
          <a:r>
            <a:rPr lang="en-GB" dirty="0"/>
            <a:t>Emergent</a:t>
          </a:r>
        </a:p>
        <a:p>
          <a:r>
            <a:rPr lang="en-GB" dirty="0"/>
            <a:t>Contingency</a:t>
          </a:r>
        </a:p>
      </dgm:t>
    </dgm:pt>
    <dgm:pt modelId="{B34FE9B6-257B-427D-98C4-C40D1487EE85}" type="parTrans" cxnId="{D82E02F0-6A34-4F2B-8012-81A165E91C91}">
      <dgm:prSet/>
      <dgm:spPr/>
      <dgm:t>
        <a:bodyPr/>
        <a:lstStyle/>
        <a:p>
          <a:endParaRPr lang="en-GB"/>
        </a:p>
      </dgm:t>
    </dgm:pt>
    <dgm:pt modelId="{91A77FB4-F6AB-47F2-80E2-72FD2C7305DC}" type="sibTrans" cxnId="{D82E02F0-6A34-4F2B-8012-81A165E91C91}">
      <dgm:prSet/>
      <dgm:spPr/>
      <dgm:t>
        <a:bodyPr/>
        <a:lstStyle/>
        <a:p>
          <a:endParaRPr lang="en-GB"/>
        </a:p>
      </dgm:t>
    </dgm:pt>
    <dgm:pt modelId="{A6C07A31-AD80-4CD9-A251-60DC6E978F27}">
      <dgm:prSet phldrT="[Text]"/>
      <dgm:spPr/>
      <dgm:t>
        <a:bodyPr/>
        <a:lstStyle/>
        <a:p>
          <a:r>
            <a:rPr lang="en-GB" dirty="0"/>
            <a:t>Magnitude</a:t>
          </a:r>
        </a:p>
        <a:p>
          <a:r>
            <a:rPr lang="en-GB" dirty="0"/>
            <a:t>Incremental</a:t>
          </a:r>
        </a:p>
        <a:p>
          <a:r>
            <a:rPr lang="en-GB" dirty="0"/>
            <a:t>Transformational</a:t>
          </a:r>
        </a:p>
      </dgm:t>
    </dgm:pt>
    <dgm:pt modelId="{AC27E15E-D38E-4C8F-BE4D-B997DA4196CF}" type="parTrans" cxnId="{E1114218-4002-4693-971A-F3C5C377FAC7}">
      <dgm:prSet/>
      <dgm:spPr/>
      <dgm:t>
        <a:bodyPr/>
        <a:lstStyle/>
        <a:p>
          <a:endParaRPr lang="en-GB"/>
        </a:p>
      </dgm:t>
    </dgm:pt>
    <dgm:pt modelId="{2C32E2C3-0552-41D1-B0F4-9070D5D979DE}" type="sibTrans" cxnId="{E1114218-4002-4693-971A-F3C5C377FAC7}">
      <dgm:prSet/>
      <dgm:spPr/>
      <dgm:t>
        <a:bodyPr/>
        <a:lstStyle/>
        <a:p>
          <a:endParaRPr lang="en-GB"/>
        </a:p>
      </dgm:t>
    </dgm:pt>
    <dgm:pt modelId="{D2793C49-708A-4DEF-B516-C9FCF945C9E3}">
      <dgm:prSet phldrT="[Text]"/>
      <dgm:spPr/>
      <dgm:t>
        <a:bodyPr/>
        <a:lstStyle/>
        <a:p>
          <a:r>
            <a:rPr lang="en-GB" dirty="0"/>
            <a:t>Focus</a:t>
          </a:r>
        </a:p>
        <a:p>
          <a:r>
            <a:rPr lang="en-GB" dirty="0"/>
            <a:t>Strategic</a:t>
          </a:r>
        </a:p>
        <a:p>
          <a:r>
            <a:rPr lang="en-GB" dirty="0"/>
            <a:t>Operational</a:t>
          </a:r>
        </a:p>
      </dgm:t>
    </dgm:pt>
    <dgm:pt modelId="{64B59F7A-E5C1-445B-A253-8D3AB33EFC80}" type="parTrans" cxnId="{1C83141E-9A7B-428C-AFE0-C24E2BC6FC7D}">
      <dgm:prSet/>
      <dgm:spPr/>
      <dgm:t>
        <a:bodyPr/>
        <a:lstStyle/>
        <a:p>
          <a:endParaRPr lang="en-GB"/>
        </a:p>
      </dgm:t>
    </dgm:pt>
    <dgm:pt modelId="{7CD0BD30-58EB-42ED-A477-3D1E81F3FA8B}" type="sibTrans" cxnId="{1C83141E-9A7B-428C-AFE0-C24E2BC6FC7D}">
      <dgm:prSet/>
      <dgm:spPr/>
      <dgm:t>
        <a:bodyPr/>
        <a:lstStyle/>
        <a:p>
          <a:endParaRPr lang="en-GB"/>
        </a:p>
      </dgm:t>
    </dgm:pt>
    <dgm:pt modelId="{106780A1-60BB-4BC6-AFB4-CC297241D324}">
      <dgm:prSet phldrT="[Text]"/>
      <dgm:spPr/>
      <dgm:t>
        <a:bodyPr/>
        <a:lstStyle/>
        <a:p>
          <a:r>
            <a:rPr lang="en-GB" dirty="0"/>
            <a:t>Level</a:t>
          </a:r>
        </a:p>
        <a:p>
          <a:r>
            <a:rPr lang="en-GB" dirty="0"/>
            <a:t>Individual</a:t>
          </a:r>
        </a:p>
        <a:p>
          <a:r>
            <a:rPr lang="en-GB" dirty="0"/>
            <a:t>Team</a:t>
          </a:r>
        </a:p>
        <a:p>
          <a:r>
            <a:rPr lang="en-GB" dirty="0"/>
            <a:t>Organisation</a:t>
          </a:r>
        </a:p>
      </dgm:t>
    </dgm:pt>
    <dgm:pt modelId="{37418EF5-87E2-4E69-ABEB-1847E2B7F143}" type="parTrans" cxnId="{32F7A5C8-9F11-44A0-97AB-37A1EDD96FAF}">
      <dgm:prSet/>
      <dgm:spPr/>
      <dgm:t>
        <a:bodyPr/>
        <a:lstStyle/>
        <a:p>
          <a:endParaRPr lang="en-GB"/>
        </a:p>
      </dgm:t>
    </dgm:pt>
    <dgm:pt modelId="{2F7E4A76-A6ED-4442-988F-AF77C5F9FBF3}" type="sibTrans" cxnId="{32F7A5C8-9F11-44A0-97AB-37A1EDD96FAF}">
      <dgm:prSet/>
      <dgm:spPr/>
      <dgm:t>
        <a:bodyPr/>
        <a:lstStyle/>
        <a:p>
          <a:endParaRPr lang="en-GB"/>
        </a:p>
      </dgm:t>
    </dgm:pt>
    <dgm:pt modelId="{833D0D18-7D2C-4B7F-A435-B278D468CEC7}" type="pres">
      <dgm:prSet presAssocID="{F87B647B-FF04-4B25-BD2D-1973EC6A91FC}" presName="diagram" presStyleCnt="0">
        <dgm:presLayoutVars>
          <dgm:dir/>
          <dgm:resizeHandles val="exact"/>
        </dgm:presLayoutVars>
      </dgm:prSet>
      <dgm:spPr/>
    </dgm:pt>
    <dgm:pt modelId="{5A944294-C6FA-49F6-B1F1-CA3020A35DAB}" type="pres">
      <dgm:prSet presAssocID="{074BA150-3EAE-4B26-AC2B-B7989C0CC3E7}" presName="node" presStyleLbl="node1" presStyleIdx="0" presStyleCnt="4">
        <dgm:presLayoutVars>
          <dgm:bulletEnabled val="1"/>
        </dgm:presLayoutVars>
      </dgm:prSet>
      <dgm:spPr/>
    </dgm:pt>
    <dgm:pt modelId="{06FD9542-1F28-48FB-B080-20CAD178A773}" type="pres">
      <dgm:prSet presAssocID="{91A77FB4-F6AB-47F2-80E2-72FD2C7305DC}" presName="sibTrans" presStyleCnt="0"/>
      <dgm:spPr/>
    </dgm:pt>
    <dgm:pt modelId="{76A1560D-A803-4443-988A-CF8A0E26405C}" type="pres">
      <dgm:prSet presAssocID="{A6C07A31-AD80-4CD9-A251-60DC6E978F27}" presName="node" presStyleLbl="node1" presStyleIdx="1" presStyleCnt="4">
        <dgm:presLayoutVars>
          <dgm:bulletEnabled val="1"/>
        </dgm:presLayoutVars>
      </dgm:prSet>
      <dgm:spPr/>
    </dgm:pt>
    <dgm:pt modelId="{D8BB0E94-254E-465B-9366-61B3D7229825}" type="pres">
      <dgm:prSet presAssocID="{2C32E2C3-0552-41D1-B0F4-9070D5D979DE}" presName="sibTrans" presStyleCnt="0"/>
      <dgm:spPr/>
    </dgm:pt>
    <dgm:pt modelId="{1D48B83D-A710-48D7-8DA6-CE959E07E690}" type="pres">
      <dgm:prSet presAssocID="{D2793C49-708A-4DEF-B516-C9FCF945C9E3}" presName="node" presStyleLbl="node1" presStyleIdx="2" presStyleCnt="4">
        <dgm:presLayoutVars>
          <dgm:bulletEnabled val="1"/>
        </dgm:presLayoutVars>
      </dgm:prSet>
      <dgm:spPr/>
    </dgm:pt>
    <dgm:pt modelId="{7959019E-2D73-4933-AC04-B8022A37567C}" type="pres">
      <dgm:prSet presAssocID="{7CD0BD30-58EB-42ED-A477-3D1E81F3FA8B}" presName="sibTrans" presStyleCnt="0"/>
      <dgm:spPr/>
    </dgm:pt>
    <dgm:pt modelId="{66600F7A-AE55-48F7-8AD1-F2C456C13AF6}" type="pres">
      <dgm:prSet presAssocID="{106780A1-60BB-4BC6-AFB4-CC297241D324}" presName="node" presStyleLbl="node1" presStyleIdx="3" presStyleCnt="4">
        <dgm:presLayoutVars>
          <dgm:bulletEnabled val="1"/>
        </dgm:presLayoutVars>
      </dgm:prSet>
      <dgm:spPr/>
    </dgm:pt>
  </dgm:ptLst>
  <dgm:cxnLst>
    <dgm:cxn modelId="{8A7AD406-E8FF-4D32-8445-55627A46816E}" type="presOf" srcId="{F87B647B-FF04-4B25-BD2D-1973EC6A91FC}" destId="{833D0D18-7D2C-4B7F-A435-B278D468CEC7}" srcOrd="0" destOrd="0" presId="urn:microsoft.com/office/officeart/2005/8/layout/default"/>
    <dgm:cxn modelId="{E1114218-4002-4693-971A-F3C5C377FAC7}" srcId="{F87B647B-FF04-4B25-BD2D-1973EC6A91FC}" destId="{A6C07A31-AD80-4CD9-A251-60DC6E978F27}" srcOrd="1" destOrd="0" parTransId="{AC27E15E-D38E-4C8F-BE4D-B997DA4196CF}" sibTransId="{2C32E2C3-0552-41D1-B0F4-9070D5D979DE}"/>
    <dgm:cxn modelId="{1C83141E-9A7B-428C-AFE0-C24E2BC6FC7D}" srcId="{F87B647B-FF04-4B25-BD2D-1973EC6A91FC}" destId="{D2793C49-708A-4DEF-B516-C9FCF945C9E3}" srcOrd="2" destOrd="0" parTransId="{64B59F7A-E5C1-445B-A253-8D3AB33EFC80}" sibTransId="{7CD0BD30-58EB-42ED-A477-3D1E81F3FA8B}"/>
    <dgm:cxn modelId="{67ECDC37-26B5-4484-9B0E-7815DD4FB2E4}" type="presOf" srcId="{D2793C49-708A-4DEF-B516-C9FCF945C9E3}" destId="{1D48B83D-A710-48D7-8DA6-CE959E07E690}" srcOrd="0" destOrd="0" presId="urn:microsoft.com/office/officeart/2005/8/layout/default"/>
    <dgm:cxn modelId="{A03FA77F-E6D8-44C8-A984-AA215494848E}" type="presOf" srcId="{074BA150-3EAE-4B26-AC2B-B7989C0CC3E7}" destId="{5A944294-C6FA-49F6-B1F1-CA3020A35DAB}" srcOrd="0" destOrd="0" presId="urn:microsoft.com/office/officeart/2005/8/layout/default"/>
    <dgm:cxn modelId="{2379A383-0762-40E9-B431-7091065C51B6}" type="presOf" srcId="{A6C07A31-AD80-4CD9-A251-60DC6E978F27}" destId="{76A1560D-A803-4443-988A-CF8A0E26405C}" srcOrd="0" destOrd="0" presId="urn:microsoft.com/office/officeart/2005/8/layout/default"/>
    <dgm:cxn modelId="{32F7A5C8-9F11-44A0-97AB-37A1EDD96FAF}" srcId="{F87B647B-FF04-4B25-BD2D-1973EC6A91FC}" destId="{106780A1-60BB-4BC6-AFB4-CC297241D324}" srcOrd="3" destOrd="0" parTransId="{37418EF5-87E2-4E69-ABEB-1847E2B7F143}" sibTransId="{2F7E4A76-A6ED-4442-988F-AF77C5F9FBF3}"/>
    <dgm:cxn modelId="{7D30A8DC-7941-40FC-B91E-8E8C2DAE6C57}" type="presOf" srcId="{106780A1-60BB-4BC6-AFB4-CC297241D324}" destId="{66600F7A-AE55-48F7-8AD1-F2C456C13AF6}" srcOrd="0" destOrd="0" presId="urn:microsoft.com/office/officeart/2005/8/layout/default"/>
    <dgm:cxn modelId="{D82E02F0-6A34-4F2B-8012-81A165E91C91}" srcId="{F87B647B-FF04-4B25-BD2D-1973EC6A91FC}" destId="{074BA150-3EAE-4B26-AC2B-B7989C0CC3E7}" srcOrd="0" destOrd="0" parTransId="{B34FE9B6-257B-427D-98C4-C40D1487EE85}" sibTransId="{91A77FB4-F6AB-47F2-80E2-72FD2C7305DC}"/>
    <dgm:cxn modelId="{48772AFA-F5C9-4DF6-BBB4-262971152845}" type="presParOf" srcId="{833D0D18-7D2C-4B7F-A435-B278D468CEC7}" destId="{5A944294-C6FA-49F6-B1F1-CA3020A35DAB}" srcOrd="0" destOrd="0" presId="urn:microsoft.com/office/officeart/2005/8/layout/default"/>
    <dgm:cxn modelId="{ED8C057D-C333-43B1-BC55-C8F28A5FBDE3}" type="presParOf" srcId="{833D0D18-7D2C-4B7F-A435-B278D468CEC7}" destId="{06FD9542-1F28-48FB-B080-20CAD178A773}" srcOrd="1" destOrd="0" presId="urn:microsoft.com/office/officeart/2005/8/layout/default"/>
    <dgm:cxn modelId="{9E8E1DC9-BB0C-463E-AF2F-73C6B71E546D}" type="presParOf" srcId="{833D0D18-7D2C-4B7F-A435-B278D468CEC7}" destId="{76A1560D-A803-4443-988A-CF8A0E26405C}" srcOrd="2" destOrd="0" presId="urn:microsoft.com/office/officeart/2005/8/layout/default"/>
    <dgm:cxn modelId="{92EB04D2-5186-4D6F-BA3C-08D193E32C1C}" type="presParOf" srcId="{833D0D18-7D2C-4B7F-A435-B278D468CEC7}" destId="{D8BB0E94-254E-465B-9366-61B3D7229825}" srcOrd="3" destOrd="0" presId="urn:microsoft.com/office/officeart/2005/8/layout/default"/>
    <dgm:cxn modelId="{7AB6E4DF-27ED-4D94-8B8F-6FF6C03947B5}" type="presParOf" srcId="{833D0D18-7D2C-4B7F-A435-B278D468CEC7}" destId="{1D48B83D-A710-48D7-8DA6-CE959E07E690}" srcOrd="4" destOrd="0" presId="urn:microsoft.com/office/officeart/2005/8/layout/default"/>
    <dgm:cxn modelId="{70E5B91E-875E-4A8F-B218-753E32186296}" type="presParOf" srcId="{833D0D18-7D2C-4B7F-A435-B278D468CEC7}" destId="{7959019E-2D73-4933-AC04-B8022A37567C}" srcOrd="5" destOrd="0" presId="urn:microsoft.com/office/officeart/2005/8/layout/default"/>
    <dgm:cxn modelId="{2071C758-33DE-4B8C-B5FE-E1BAE1FFA267}" type="presParOf" srcId="{833D0D18-7D2C-4B7F-A435-B278D468CEC7}" destId="{66600F7A-AE55-48F7-8AD1-F2C456C13AF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B48A9-834C-46F4-A539-2C03BF52276F}">
      <dsp:nvSpPr>
        <dsp:cNvPr id="0" name=""/>
        <dsp:cNvSpPr/>
      </dsp:nvSpPr>
      <dsp:spPr>
        <a:xfrm>
          <a:off x="0" y="781634"/>
          <a:ext cx="6478587" cy="9114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What’s is all about ? </a:t>
          </a:r>
          <a:endParaRPr lang="en-US" sz="3800" kern="1200"/>
        </a:p>
      </dsp:txBody>
      <dsp:txXfrm>
        <a:off x="44492" y="826126"/>
        <a:ext cx="6389603" cy="822446"/>
      </dsp:txXfrm>
    </dsp:sp>
    <dsp:sp modelId="{8713C836-2589-4346-A4FF-29ACE049AD92}">
      <dsp:nvSpPr>
        <dsp:cNvPr id="0" name=""/>
        <dsp:cNvSpPr/>
      </dsp:nvSpPr>
      <dsp:spPr>
        <a:xfrm>
          <a:off x="0" y="1802504"/>
          <a:ext cx="6478587" cy="91143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does it mean to you ? </a:t>
          </a:r>
          <a:endParaRPr lang="en-US" sz="3800" kern="1200"/>
        </a:p>
      </dsp:txBody>
      <dsp:txXfrm>
        <a:off x="44492" y="1846996"/>
        <a:ext cx="6389603" cy="822446"/>
      </dsp:txXfrm>
    </dsp:sp>
    <dsp:sp modelId="{21813E3E-3415-4CA7-AA73-84E697E801AE}">
      <dsp:nvSpPr>
        <dsp:cNvPr id="0" name=""/>
        <dsp:cNvSpPr/>
      </dsp:nvSpPr>
      <dsp:spPr>
        <a:xfrm>
          <a:off x="0" y="2823374"/>
          <a:ext cx="6478587" cy="91143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change management ?</a:t>
          </a:r>
          <a:endParaRPr lang="en-US" sz="3800" kern="1200"/>
        </a:p>
      </dsp:txBody>
      <dsp:txXfrm>
        <a:off x="44492" y="2867866"/>
        <a:ext cx="6389603" cy="822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90391-DF22-4A59-B4B4-E9D366036D26}">
      <dsp:nvSpPr>
        <dsp:cNvPr id="0" name=""/>
        <dsp:cNvSpPr/>
      </dsp:nvSpPr>
      <dsp:spPr>
        <a:xfrm>
          <a:off x="2811485" y="50581"/>
          <a:ext cx="2427922" cy="2427922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cap="none" spc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Culture</a:t>
          </a:r>
          <a:endParaRPr lang="en-GB" sz="2200" b="1" kern="1200" cap="none" spc="0" dirty="0">
            <a:ln w="10160">
              <a:prstDash val="solid"/>
            </a:ln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sp:txBody>
      <dsp:txXfrm>
        <a:off x="3135208" y="475468"/>
        <a:ext cx="1780476" cy="1092565"/>
      </dsp:txXfrm>
    </dsp:sp>
    <dsp:sp modelId="{E8DCE376-DF68-405C-A2C5-A58348A54320}">
      <dsp:nvSpPr>
        <dsp:cNvPr id="0" name=""/>
        <dsp:cNvSpPr/>
      </dsp:nvSpPr>
      <dsp:spPr>
        <a:xfrm>
          <a:off x="3687561" y="1568033"/>
          <a:ext cx="2427922" cy="2427922"/>
        </a:xfrm>
        <a:prstGeom prst="ellipse">
          <a:avLst/>
        </a:prstGeom>
        <a:solidFill>
          <a:schemeClr val="accent5">
            <a:alpha val="50000"/>
            <a:hueOff val="-755696"/>
            <a:satOff val="3426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cap="none" spc="0" dirty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Processes</a:t>
          </a:r>
        </a:p>
      </dsp:txBody>
      <dsp:txXfrm>
        <a:off x="4430100" y="2195246"/>
        <a:ext cx="1456753" cy="1335357"/>
      </dsp:txXfrm>
    </dsp:sp>
    <dsp:sp modelId="{1F53BCF3-A182-4B25-838C-5DC163BB57E6}">
      <dsp:nvSpPr>
        <dsp:cNvPr id="0" name=""/>
        <dsp:cNvSpPr/>
      </dsp:nvSpPr>
      <dsp:spPr>
        <a:xfrm>
          <a:off x="1935410" y="1568033"/>
          <a:ext cx="2427922" cy="2427922"/>
        </a:xfrm>
        <a:prstGeom prst="ellipse">
          <a:avLst/>
        </a:prstGeom>
        <a:solidFill>
          <a:schemeClr val="accent5">
            <a:alpha val="50000"/>
            <a:hueOff val="-1511392"/>
            <a:satOff val="6853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cap="none" spc="0">
              <a:ln w="10160"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rPr>
            <a:t>People</a:t>
          </a:r>
          <a:endParaRPr lang="en-GB" sz="2200" b="1" kern="1200" cap="none" spc="0" dirty="0">
            <a:ln w="10160">
              <a:prstDash val="solid"/>
            </a:ln>
            <a:effectLst>
              <a:outerShdw blurRad="38100" dist="22860" dir="5400000" algn="tl" rotWithShape="0">
                <a:srgbClr val="000000">
                  <a:alpha val="30000"/>
                </a:srgbClr>
              </a:outerShdw>
            </a:effectLst>
          </a:endParaRPr>
        </a:p>
      </dsp:txBody>
      <dsp:txXfrm>
        <a:off x="2164039" y="2195246"/>
        <a:ext cx="1456753" cy="13353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944294-C6FA-49F6-B1F1-CA3020A35DAB}">
      <dsp:nvSpPr>
        <dsp:cNvPr id="0" name=""/>
        <dsp:cNvSpPr/>
      </dsp:nvSpPr>
      <dsp:spPr>
        <a:xfrm>
          <a:off x="967671" y="639"/>
          <a:ext cx="2948452" cy="1769071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it happens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Planned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Emergent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Contingency</a:t>
          </a:r>
        </a:p>
      </dsp:txBody>
      <dsp:txXfrm>
        <a:off x="967671" y="639"/>
        <a:ext cx="2948452" cy="1769071"/>
      </dsp:txXfrm>
    </dsp:sp>
    <dsp:sp modelId="{76A1560D-A803-4443-988A-CF8A0E26405C}">
      <dsp:nvSpPr>
        <dsp:cNvPr id="0" name=""/>
        <dsp:cNvSpPr/>
      </dsp:nvSpPr>
      <dsp:spPr>
        <a:xfrm>
          <a:off x="4210969" y="639"/>
          <a:ext cx="2948452" cy="1769071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Magnitude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Incremental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Transformational</a:t>
          </a:r>
        </a:p>
      </dsp:txBody>
      <dsp:txXfrm>
        <a:off x="4210969" y="639"/>
        <a:ext cx="2948452" cy="1769071"/>
      </dsp:txXfrm>
    </dsp:sp>
    <dsp:sp modelId="{1D48B83D-A710-48D7-8DA6-CE959E07E690}">
      <dsp:nvSpPr>
        <dsp:cNvPr id="0" name=""/>
        <dsp:cNvSpPr/>
      </dsp:nvSpPr>
      <dsp:spPr>
        <a:xfrm>
          <a:off x="967671" y="2064556"/>
          <a:ext cx="2948452" cy="1769071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Focus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Strategic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Operational</a:t>
          </a:r>
        </a:p>
      </dsp:txBody>
      <dsp:txXfrm>
        <a:off x="967671" y="2064556"/>
        <a:ext cx="2948452" cy="1769071"/>
      </dsp:txXfrm>
    </dsp:sp>
    <dsp:sp modelId="{66600F7A-AE55-48F7-8AD1-F2C456C13AF6}">
      <dsp:nvSpPr>
        <dsp:cNvPr id="0" name=""/>
        <dsp:cNvSpPr/>
      </dsp:nvSpPr>
      <dsp:spPr>
        <a:xfrm>
          <a:off x="4210969" y="2064556"/>
          <a:ext cx="2948452" cy="1769071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Level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Individual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Team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Organisation</a:t>
          </a:r>
        </a:p>
      </dsp:txBody>
      <dsp:txXfrm>
        <a:off x="4210969" y="2064556"/>
        <a:ext cx="2948452" cy="1769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26BC9-6F4F-47F7-AD0A-38ADD989B45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BCCF4-6ED0-4B94-8E6F-8E4D468D8E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47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Details on the next few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7BCCF4-6ED0-4B94-8E6F-8E4D468D8E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73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81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51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087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112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2716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016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1/30/2023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871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623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819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6120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757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81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010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408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52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9300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797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805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052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231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8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256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09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60485-1EF0-494E-93D1-C4B922BD2CD7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79A66-6D02-41D5-AF04-B034584394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78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moDpj1jtyA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EBA39324-0279-9250-EDDE-B5B856EF08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133" b="3377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B4F75AE3-A3AC-DE4C-98FE-EC9DC3BF8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5267217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F2736-0109-4BD2-A102-C63CF2A71C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1" y="768334"/>
            <a:ext cx="4134538" cy="28664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/>
              <a:t>MBA Change and Stability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F3053E-0074-4FE2-8C1C-3EF883F51E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1" y="4283239"/>
            <a:ext cx="4134538" cy="1475177"/>
          </a:xfrm>
        </p:spPr>
        <p:txBody>
          <a:bodyPr>
            <a:normAutofit/>
          </a:bodyPr>
          <a:lstStyle/>
          <a:p>
            <a:r>
              <a:rPr lang="en-GB" dirty="0"/>
              <a:t>BMMB 7000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C79BB7-CCAB-2243-9830-5569626C4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8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6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93926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3FB64-428A-4D87-95FB-ECE8CD3D6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7855E-F532-4A19-B892-FC760CF71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Introductions to the module</a:t>
            </a:r>
          </a:p>
          <a:p>
            <a:r>
              <a:rPr lang="en-GB" dirty="0"/>
              <a:t>Module handbook</a:t>
            </a:r>
          </a:p>
          <a:p>
            <a:r>
              <a:rPr lang="en-GB" dirty="0"/>
              <a:t>Class schedule</a:t>
            </a:r>
          </a:p>
          <a:p>
            <a:r>
              <a:rPr lang="en-GB" dirty="0"/>
              <a:t>Assignment brief</a:t>
            </a:r>
          </a:p>
          <a:p>
            <a:r>
              <a:rPr lang="en-GB" dirty="0"/>
              <a:t>Key themes</a:t>
            </a:r>
          </a:p>
        </p:txBody>
      </p:sp>
    </p:spTree>
    <p:extLst>
      <p:ext uri="{BB962C8B-B14F-4D97-AF65-F5344CB8AC3E}">
        <p14:creationId xmlns:p14="http://schemas.microsoft.com/office/powerpoint/2010/main" val="73100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ADFA577-EF15-49A9-AB82-004D27B21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726" y="720498"/>
            <a:ext cx="2847975" cy="2771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7AE777-DF63-4DFE-8611-2424B3390AC2}"/>
              </a:ext>
            </a:extLst>
          </p:cNvPr>
          <p:cNvSpPr txBox="1"/>
          <p:nvPr/>
        </p:nvSpPr>
        <p:spPr>
          <a:xfrm>
            <a:off x="4343400" y="1306286"/>
            <a:ext cx="42018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Please access all lecture resources available from Moodle</a:t>
            </a:r>
          </a:p>
          <a:p>
            <a:r>
              <a:rPr lang="en-GB" dirty="0"/>
              <a:t>Assessment handbook</a:t>
            </a:r>
          </a:p>
          <a:p>
            <a:r>
              <a:rPr lang="en-GB" dirty="0"/>
              <a:t>Lecture slides</a:t>
            </a:r>
          </a:p>
          <a:p>
            <a:r>
              <a:rPr lang="en-GB" dirty="0"/>
              <a:t>Additional reading material</a:t>
            </a:r>
          </a:p>
          <a:p>
            <a:r>
              <a:rPr lang="en-GB" dirty="0"/>
              <a:t>Recorded videos</a:t>
            </a:r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FA882D5F-1F73-4E3A-896F-B3DA539EB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576" y="3883925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32E851-F2BD-4075-8EC0-F756B6996A68}"/>
              </a:ext>
            </a:extLst>
          </p:cNvPr>
          <p:cNvSpPr txBox="1"/>
          <p:nvPr/>
        </p:nvSpPr>
        <p:spPr>
          <a:xfrm>
            <a:off x="4372970" y="4259238"/>
            <a:ext cx="34460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Weekly online lectures</a:t>
            </a:r>
          </a:p>
          <a:p>
            <a:r>
              <a:rPr lang="en-GB" dirty="0"/>
              <a:t>Tutorials </a:t>
            </a:r>
          </a:p>
          <a:p>
            <a:r>
              <a:rPr lang="en-GB" dirty="0"/>
              <a:t>Announcements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05751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EA83160-D7F6-4C52-B391-522A7A7C3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17" y="783467"/>
            <a:ext cx="11065237" cy="4204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79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371FC-3FCD-4164-812B-D7C07C4E0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or/ and stability 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B775F81-DE49-4C58-B9CA-040DDAE90E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44" y="1687135"/>
            <a:ext cx="2053988" cy="174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FE75BFEE-9321-42E9-9D96-219C73C68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781" y="1751164"/>
            <a:ext cx="2436127" cy="161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037738D6-9314-4339-BBCA-7D18CF3E5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857" y="1751164"/>
            <a:ext cx="2613547" cy="161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>
            <a:extLst>
              <a:ext uri="{FF2B5EF4-FFF2-40B4-BE49-F238E27FC236}">
                <a16:creationId xmlns:a16="http://schemas.microsoft.com/office/drawing/2014/main" id="{929F321C-AE32-438A-89E5-89371193E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2" y="3828195"/>
            <a:ext cx="2436127" cy="182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ee the source image">
            <a:extLst>
              <a:ext uri="{FF2B5EF4-FFF2-40B4-BE49-F238E27FC236}">
                <a16:creationId xmlns:a16="http://schemas.microsoft.com/office/drawing/2014/main" id="{76CEFE57-ABBD-40E1-AFFC-C4217FB7D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966" y="3803816"/>
            <a:ext cx="2548685" cy="201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ee the source image">
            <a:extLst>
              <a:ext uri="{FF2B5EF4-FFF2-40B4-BE49-F238E27FC236}">
                <a16:creationId xmlns:a16="http://schemas.microsoft.com/office/drawing/2014/main" id="{6F8B300E-0EEF-48B8-BAFC-1ADB65FAD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1" y="3791771"/>
            <a:ext cx="2548686" cy="202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356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A8A4B-0C74-4F16-A509-A38451088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90"/>
            <a:ext cx="413355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change have you experienced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75F5A-D2ED-4131-9C66-6F91C3BC7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1" y="2160016"/>
            <a:ext cx="5289739" cy="3601212"/>
          </a:xfrm>
        </p:spPr>
        <p:txBody>
          <a:bodyPr>
            <a:normAutofit/>
          </a:bodyPr>
          <a:lstStyle/>
          <a:p>
            <a:r>
              <a:rPr lang="en-GB" dirty="0"/>
              <a:t>Type of recent change (organisational/ situational</a:t>
            </a:r>
          </a:p>
          <a:p>
            <a:r>
              <a:rPr lang="en-GB" dirty="0"/>
              <a:t>Why was it needed</a:t>
            </a:r>
          </a:p>
          <a:p>
            <a:r>
              <a:rPr lang="en-GB" dirty="0"/>
              <a:t>Who decided and how was it communicated</a:t>
            </a:r>
          </a:p>
          <a:p>
            <a:r>
              <a:rPr lang="en-GB" dirty="0"/>
              <a:t>Scale?</a:t>
            </a:r>
          </a:p>
          <a:p>
            <a:r>
              <a:rPr lang="en-GB" dirty="0"/>
              <a:t>Who led it? Who influenced it?</a:t>
            </a:r>
          </a:p>
          <a:p>
            <a:r>
              <a:rPr lang="en-GB" dirty="0"/>
              <a:t>Did it work?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8605039B-4E9D-45AE-9941-6B4A35DB6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95257" y="1342796"/>
            <a:ext cx="5941852" cy="416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1B5E71B3-7269-894E-A00B-31D341365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74" name="Freeform 85">
              <a:extLst>
                <a:ext uri="{FF2B5EF4-FFF2-40B4-BE49-F238E27FC236}">
                  <a16:creationId xmlns:a16="http://schemas.microsoft.com/office/drawing/2014/main" id="{FFFA3A20-1539-CC4A-9BE1-7415FE5A9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5" name="Freeform 87">
              <a:extLst>
                <a:ext uri="{FF2B5EF4-FFF2-40B4-BE49-F238E27FC236}">
                  <a16:creationId xmlns:a16="http://schemas.microsoft.com/office/drawing/2014/main" id="{44EBCCFB-8EAB-2442-8E02-293F08D50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 89">
              <a:extLst>
                <a:ext uri="{FF2B5EF4-FFF2-40B4-BE49-F238E27FC236}">
                  <a16:creationId xmlns:a16="http://schemas.microsoft.com/office/drawing/2014/main" id="{AFD14830-CC36-D64E-8173-398042563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97">
              <a:extLst>
                <a:ext uri="{FF2B5EF4-FFF2-40B4-BE49-F238E27FC236}">
                  <a16:creationId xmlns:a16="http://schemas.microsoft.com/office/drawing/2014/main" id="{FAA40AB8-EB6E-A44D-B3CA-7D25B64F5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0A01F17-907D-3541-BBAF-A33828880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6230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hange Management explained in 1 minute!">
            <a:hlinkClick r:id="" action="ppaction://media"/>
            <a:extLst>
              <a:ext uri="{FF2B5EF4-FFF2-40B4-BE49-F238E27FC236}">
                <a16:creationId xmlns:a16="http://schemas.microsoft.com/office/drawing/2014/main" id="{4C48CD93-152B-41D0-AB2C-6489ADCED0A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2914" y="754869"/>
            <a:ext cx="8206244" cy="488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14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ctr">
            <a:normAutofit/>
          </a:bodyPr>
          <a:lstStyle/>
          <a:p>
            <a:r>
              <a:rPr lang="en-GB" sz="3600"/>
              <a:t>Change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CFC2A2-670A-00BF-4858-9DF59AD4E7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260838"/>
              </p:ext>
            </p:extLst>
          </p:nvPr>
        </p:nvGraphicFramePr>
        <p:xfrm>
          <a:off x="5070475" y="1698625"/>
          <a:ext cx="6478588" cy="4516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1245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constant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GB" sz="2400"/>
              <a:t>Change is a constant factor in any business or organisation, whether it's driven by shifts in technology, digital transformation or changing market pressures.</a:t>
            </a:r>
          </a:p>
          <a:p>
            <a:r>
              <a:rPr lang="en-GB" sz="2400"/>
              <a:t>Changing your business can be a difficult and daunting task, and if you don't take steps to ensure it's handled well, poorly-managed change can end in disaster.</a:t>
            </a:r>
          </a:p>
          <a:p>
            <a:r>
              <a:rPr lang="en-GB" sz="2400"/>
              <a:t>That's why having a solid change management strategy is so essential.</a:t>
            </a:r>
          </a:p>
        </p:txBody>
      </p:sp>
    </p:spTree>
    <p:extLst>
      <p:ext uri="{BB962C8B-B14F-4D97-AF65-F5344CB8AC3E}">
        <p14:creationId xmlns:p14="http://schemas.microsoft.com/office/powerpoint/2010/main" val="13370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2160016"/>
            <a:ext cx="8633441" cy="360121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Refers to the change or transitioning of people, groups, companies and projects from one state to another.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In the context of business it refers to a process of transitioning the scope of the business in such a way that it can meet changing requirements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226493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Change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150" y="2160016"/>
            <a:ext cx="8557079" cy="3601212"/>
          </a:xfrm>
        </p:spPr>
        <p:txBody>
          <a:bodyPr>
            <a:normAutofit/>
          </a:bodyPr>
          <a:lstStyle/>
          <a:p>
            <a:r>
              <a:rPr lang="en-GB" dirty="0"/>
              <a:t>“Good” Change Management at its simplest involves the application of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structured methods </a:t>
            </a:r>
            <a:r>
              <a:rPr lang="en-GB" dirty="0"/>
              <a:t>and a pre-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planned</a:t>
            </a:r>
            <a:r>
              <a:rPr lang="en-GB" dirty="0"/>
              <a:t> framework for how your organisation is going to move from the current state to some future state</a:t>
            </a:r>
          </a:p>
          <a:p>
            <a:r>
              <a:rPr lang="en-GB" dirty="0"/>
              <a:t>Appointing a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dedicated leader </a:t>
            </a:r>
            <a:r>
              <a:rPr lang="en-GB" dirty="0"/>
              <a:t>and team to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coordinate the process </a:t>
            </a:r>
            <a:r>
              <a:rPr lang="en-GB" dirty="0"/>
              <a:t>is essential to ensure that you can complete the process with 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minimal disruption </a:t>
            </a:r>
            <a:r>
              <a:rPr lang="en-GB" dirty="0"/>
              <a:t>to your day-to-day business whilst keeping sight of the goals you want the change to accomplish.</a:t>
            </a:r>
          </a:p>
        </p:txBody>
      </p:sp>
    </p:spTree>
    <p:extLst>
      <p:ext uri="{BB962C8B-B14F-4D97-AF65-F5344CB8AC3E}">
        <p14:creationId xmlns:p14="http://schemas.microsoft.com/office/powerpoint/2010/main" val="186514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F4BE6-6BB5-4234-B5D8-C4616EF0A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Aspects of change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8F2E9789-0B18-46DF-90BD-4C8ADE71DB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161656"/>
              </p:ext>
            </p:extLst>
          </p:nvPr>
        </p:nvGraphicFramePr>
        <p:xfrm>
          <a:off x="565149" y="1714500"/>
          <a:ext cx="8050894" cy="4046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6585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41095-2720-4CE7-B799-253B22169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974693" cy="126898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Typology of Change </a:t>
            </a:r>
            <a:br>
              <a:rPr lang="en-GB" dirty="0"/>
            </a:br>
            <a:r>
              <a:rPr lang="en-GB" sz="2200" dirty="0"/>
              <a:t>(Hodges &amp; Gill, 2015)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87C9AA1-D267-4FC0-BF37-BC98664615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282074"/>
              </p:ext>
            </p:extLst>
          </p:nvPr>
        </p:nvGraphicFramePr>
        <p:xfrm>
          <a:off x="565149" y="1926771"/>
          <a:ext cx="8127093" cy="3834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434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4" name="Rectangle 70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302B6-817D-41C2-B52D-EA300A8A8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18677" cy="1268984"/>
          </a:xfrm>
        </p:spPr>
        <p:txBody>
          <a:bodyPr>
            <a:normAutofit/>
          </a:bodyPr>
          <a:lstStyle/>
          <a:p>
            <a:r>
              <a:rPr lang="en-GB" dirty="0"/>
              <a:t>True or False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3F4C3-47B6-477D-8F34-74A6E2339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18677" cy="36012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1. People have a natural resistance to change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2. People get bored with routine and seek out new experiences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3. Older people are more resistant to change</a:t>
            </a:r>
            <a:endParaRPr lang="en-GB" dirty="0"/>
          </a:p>
        </p:txBody>
      </p:sp>
      <p:cxnSp>
        <p:nvCxnSpPr>
          <p:cNvPr id="5125" name="Straight Connector 72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1867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6" name="Group 74">
            <a:extLst>
              <a:ext uri="{FF2B5EF4-FFF2-40B4-BE49-F238E27FC236}">
                <a16:creationId xmlns:a16="http://schemas.microsoft.com/office/drawing/2014/main" id="{BFD251E3-961F-2440-B872-1D2667182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4" y="0"/>
            <a:ext cx="1901687" cy="6858000"/>
            <a:chOff x="10290314" y="0"/>
            <a:chExt cx="1901687" cy="6858000"/>
          </a:xfrm>
        </p:grpSpPr>
        <p:sp>
          <p:nvSpPr>
            <p:cNvPr id="5127" name="Freeform 21">
              <a:extLst>
                <a:ext uri="{FF2B5EF4-FFF2-40B4-BE49-F238E27FC236}">
                  <a16:creationId xmlns:a16="http://schemas.microsoft.com/office/drawing/2014/main" id="{5558ED88-23E3-3941-8644-676CD732E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28" name="Freeform 22">
              <a:extLst>
                <a:ext uri="{FF2B5EF4-FFF2-40B4-BE49-F238E27FC236}">
                  <a16:creationId xmlns:a16="http://schemas.microsoft.com/office/drawing/2014/main" id="{24B1447F-72DA-384E-9D7D-C33A13EF4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23">
              <a:extLst>
                <a:ext uri="{FF2B5EF4-FFF2-40B4-BE49-F238E27FC236}">
                  <a16:creationId xmlns:a16="http://schemas.microsoft.com/office/drawing/2014/main" id="{86089DDC-F160-E24D-A726-0082953C0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29" name="Freeform 24">
              <a:extLst>
                <a:ext uri="{FF2B5EF4-FFF2-40B4-BE49-F238E27FC236}">
                  <a16:creationId xmlns:a16="http://schemas.microsoft.com/office/drawing/2014/main" id="{1A211FA8-50B3-3C4E-A234-1580EA200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25">
              <a:extLst>
                <a:ext uri="{FF2B5EF4-FFF2-40B4-BE49-F238E27FC236}">
                  <a16:creationId xmlns:a16="http://schemas.microsoft.com/office/drawing/2014/main" id="{6A73788D-F322-0047-BF9E-A8E69D845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26">
              <a:extLst>
                <a:ext uri="{FF2B5EF4-FFF2-40B4-BE49-F238E27FC236}">
                  <a16:creationId xmlns:a16="http://schemas.microsoft.com/office/drawing/2014/main" id="{7E90A8A1-A164-EA41-86BB-166893179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6894343D-4C51-384E-BEC6-1517A940C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4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2B6390BF-94C4-4D42-9D2A-A41D2057F3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230213" y="768334"/>
            <a:ext cx="5318776" cy="5318776"/>
          </a:xfrm>
          <a:custGeom>
            <a:avLst/>
            <a:gdLst/>
            <a:ahLst/>
            <a:cxnLst/>
            <a:rect l="l" t="t" r="r" b="b"/>
            <a:pathLst>
              <a:path w="5768526" h="5768526">
                <a:moveTo>
                  <a:pt x="2884263" y="0"/>
                </a:moveTo>
                <a:cubicBezTo>
                  <a:pt x="4477197" y="0"/>
                  <a:pt x="5768526" y="1291329"/>
                  <a:pt x="5768526" y="2884263"/>
                </a:cubicBezTo>
                <a:cubicBezTo>
                  <a:pt x="5768526" y="4477197"/>
                  <a:pt x="4477197" y="5768526"/>
                  <a:pt x="2884263" y="5768526"/>
                </a:cubicBezTo>
                <a:cubicBezTo>
                  <a:pt x="1291329" y="5768526"/>
                  <a:pt x="0" y="4477197"/>
                  <a:pt x="0" y="2884263"/>
                </a:cubicBezTo>
                <a:cubicBezTo>
                  <a:pt x="0" y="1291329"/>
                  <a:pt x="1291329" y="0"/>
                  <a:pt x="288426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5068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" name="Group 139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41" name="Oval 140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3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4" name="Oval 143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6" name="Oval 145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7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8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9" name="Oval 148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Oval 149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Oval 150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2" name="Oval 151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4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5" name="Oval 154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6" name="Oval 155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7" name="Oval 156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8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9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0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1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2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3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4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1" name="Oval 170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2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3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4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5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6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7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724751-79C1-4CDB-88D3-5C0D751C3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751" y="768334"/>
            <a:ext cx="6479629" cy="286640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800" dirty="0"/>
              <a:t>What triggers </a:t>
            </a:r>
            <a:r>
              <a:rPr lang="en-US" sz="3800" dirty="0" err="1"/>
              <a:t>organisational</a:t>
            </a:r>
            <a:r>
              <a:rPr lang="en-US" sz="3800" dirty="0"/>
              <a:t> change</a:t>
            </a:r>
            <a:br>
              <a:rPr lang="en-US" sz="3800" dirty="0"/>
            </a:br>
            <a:br>
              <a:rPr lang="en-US" sz="3800" dirty="0"/>
            </a:br>
            <a:r>
              <a:rPr lang="en-US" sz="3800" b="0" dirty="0"/>
              <a:t>Internal factors</a:t>
            </a:r>
            <a:br>
              <a:rPr lang="en-US" sz="3800" b="0" dirty="0"/>
            </a:br>
            <a:r>
              <a:rPr lang="en-US" sz="3800" b="0" dirty="0"/>
              <a:t>External factors</a:t>
            </a:r>
            <a:br>
              <a:rPr lang="en-US" sz="3800" dirty="0"/>
            </a:br>
            <a:endParaRPr lang="en-US" sz="3800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286E2E9-2C7C-096E-C3E8-213DB3286C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62" r="31408"/>
          <a:stretch/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  <p:cxnSp>
        <p:nvCxnSpPr>
          <p:cNvPr id="179" name="Straight Connector 178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23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250" y="330276"/>
            <a:ext cx="7335835" cy="1268984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External factors</a:t>
            </a: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C5749138-A178-480D-B21F-8DCEA69F2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15" y="2336346"/>
            <a:ext cx="975360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6717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559C6-FB98-4ACA-9878-A80F77E51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13CF0-017C-4A54-A15A-51BAB506A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51" y="1854127"/>
            <a:ext cx="5239512" cy="33954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 Economic trading conditions, home and abroad </a:t>
            </a:r>
          </a:p>
          <a:p>
            <a:pPr marL="0" indent="0">
              <a:buNone/>
            </a:pPr>
            <a:r>
              <a:rPr lang="en-GB" dirty="0"/>
              <a:t>• New technology </a:t>
            </a:r>
          </a:p>
          <a:p>
            <a:pPr marL="0" indent="0">
              <a:buNone/>
            </a:pPr>
            <a:r>
              <a:rPr lang="en-GB" dirty="0"/>
              <a:t>• Changed customer tastes/needs</a:t>
            </a:r>
          </a:p>
          <a:p>
            <a:pPr marL="0" indent="0">
              <a:buNone/>
            </a:pPr>
            <a:r>
              <a:rPr lang="en-GB" dirty="0"/>
              <a:t>• Competitor activity</a:t>
            </a:r>
          </a:p>
          <a:p>
            <a:pPr marL="0" indent="0">
              <a:buNone/>
            </a:pPr>
            <a:r>
              <a:rPr lang="en-GB" dirty="0"/>
              <a:t> • Mergers/acquisitions</a:t>
            </a:r>
          </a:p>
          <a:p>
            <a:pPr marL="0" indent="0">
              <a:buNone/>
            </a:pPr>
            <a:r>
              <a:rPr lang="en-GB" dirty="0"/>
              <a:t> • Legislation/govt policy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F4C7DE-2A1C-4BD9-B900-232EE60E3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7338" y="1854126"/>
            <a:ext cx="5239512" cy="3395473"/>
          </a:xfrm>
        </p:spPr>
        <p:txBody>
          <a:bodyPr/>
          <a:lstStyle/>
          <a:p>
            <a:r>
              <a:rPr lang="en-GB" dirty="0"/>
              <a:t>Changes in local, national </a:t>
            </a:r>
          </a:p>
          <a:p>
            <a:pPr marL="0" indent="0">
              <a:buNone/>
            </a:pPr>
            <a:r>
              <a:rPr lang="en-GB" dirty="0"/>
              <a:t>and world politics</a:t>
            </a:r>
          </a:p>
          <a:p>
            <a:r>
              <a:rPr lang="en-GB" dirty="0"/>
              <a:t>Changes in social and 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84765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461E-20BF-4EC4-B838-F49E8ADF2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Internal factors: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2D5F4-A05E-4150-841B-0D3A5AE13B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New products/services</a:t>
            </a:r>
          </a:p>
          <a:p>
            <a:pPr marL="0" indent="0">
              <a:buNone/>
            </a:pPr>
            <a:r>
              <a:rPr lang="en-GB" dirty="0"/>
              <a:t>Poor performance</a:t>
            </a:r>
          </a:p>
          <a:p>
            <a:pPr marL="0" indent="0">
              <a:buNone/>
            </a:pPr>
            <a:r>
              <a:rPr lang="en-GB" dirty="0"/>
              <a:t>Poor morale/ stress/staff turnover</a:t>
            </a:r>
          </a:p>
          <a:p>
            <a:pPr marL="0" indent="0">
              <a:buNone/>
            </a:pPr>
            <a:r>
              <a:rPr lang="en-GB" dirty="0"/>
              <a:t>New boss/team</a:t>
            </a:r>
          </a:p>
          <a:p>
            <a:pPr marL="0" indent="0">
              <a:buNone/>
            </a:pPr>
            <a:r>
              <a:rPr lang="en-GB" dirty="0"/>
              <a:t>Lack of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C16AE-6283-4E18-B8C7-07FE1E6D4A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Relocation</a:t>
            </a:r>
          </a:p>
          <a:p>
            <a:pPr marL="0" indent="0">
              <a:buNone/>
            </a:pPr>
            <a:r>
              <a:rPr lang="en-GB" dirty="0"/>
              <a:t>Innovations in processes</a:t>
            </a:r>
          </a:p>
          <a:p>
            <a:pPr marL="0" indent="0">
              <a:buNone/>
            </a:pPr>
            <a:r>
              <a:rPr lang="en-GB" dirty="0"/>
              <a:t>New ideas about customer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7357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8C033D-F41B-4F81-A231-1BF759E61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4854" y="106672"/>
            <a:ext cx="6544101" cy="60076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DEC9DF-92E3-4EAC-996E-CA4EFE13EA66}"/>
              </a:ext>
            </a:extLst>
          </p:cNvPr>
          <p:cNvSpPr txBox="1"/>
          <p:nvPr/>
        </p:nvSpPr>
        <p:spPr>
          <a:xfrm>
            <a:off x="1789157" y="6252484"/>
            <a:ext cx="7895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Triggers to change in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21035189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B3D68-E5AD-45F6-B245-6D2235055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5FE9A-71E4-4EE9-8F6D-A1B9172F87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537" y="2039874"/>
            <a:ext cx="7650420" cy="33954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Module handbook – Moodle</a:t>
            </a:r>
          </a:p>
          <a:p>
            <a:pPr marL="0" indent="0">
              <a:buNone/>
            </a:pPr>
            <a:r>
              <a:rPr lang="en-GB" dirty="0"/>
              <a:t>2 assessments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Scoping presentation  </a:t>
            </a:r>
          </a:p>
          <a:p>
            <a:pPr marL="0" indent="0">
              <a:buNone/>
            </a:pPr>
            <a:r>
              <a:rPr lang="en-GB" dirty="0"/>
              <a:t>Report  </a:t>
            </a:r>
          </a:p>
        </p:txBody>
      </p:sp>
    </p:spTree>
    <p:extLst>
      <p:ext uri="{BB962C8B-B14F-4D97-AF65-F5344CB8AC3E}">
        <p14:creationId xmlns:p14="http://schemas.microsoft.com/office/powerpoint/2010/main" val="27190349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4B49C-EA0F-4691-9340-60FF2DED1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 a case study to…..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D753A-CE26-456F-B081-96AB17A38B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0" y="2365755"/>
            <a:ext cx="10116035" cy="33954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Identify the nature and scope of change</a:t>
            </a:r>
          </a:p>
          <a:p>
            <a:pPr marL="0" indent="0">
              <a:buNone/>
            </a:pPr>
            <a:r>
              <a:rPr lang="en-GB" dirty="0"/>
              <a:t>2. Discuss the forces favouring change and the targets of change in contemporary organisations</a:t>
            </a:r>
          </a:p>
          <a:p>
            <a:pPr marL="0" indent="0">
              <a:buNone/>
            </a:pPr>
            <a:r>
              <a:rPr lang="en-GB" dirty="0"/>
              <a:t>3. Identify the change strategies used by managers</a:t>
            </a:r>
          </a:p>
          <a:p>
            <a:pPr marL="0" indent="0">
              <a:buNone/>
            </a:pPr>
            <a:r>
              <a:rPr lang="en-GB" dirty="0"/>
              <a:t>4. Explain why people resist change and describe, strategies to overcome resistance</a:t>
            </a:r>
          </a:p>
        </p:txBody>
      </p:sp>
    </p:spTree>
    <p:extLst>
      <p:ext uri="{BB962C8B-B14F-4D97-AF65-F5344CB8AC3E}">
        <p14:creationId xmlns:p14="http://schemas.microsoft.com/office/powerpoint/2010/main" val="2380059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C8493-BAB9-4D78-BBCA-E508401CB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995137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Pre-work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E3195-1BFC-4775-9376-DD7B728CA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50" y="2160016"/>
            <a:ext cx="5995137" cy="36012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Compile a shortlist of possible case study organisations for this module</a:t>
            </a:r>
          </a:p>
          <a:p>
            <a:r>
              <a:rPr lang="en-US"/>
              <a:t>Identify relevant organisations in the news currently experiencing organisational change What’s happening? Why is it happening?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5DDE9E-0EC8-4BAC-B115-5C280CD058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84724" y="2160015"/>
            <a:ext cx="3538190" cy="3601212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97620302-BEE8-1447-8324-5F4178AA1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30" name="Freeform 37">
              <a:extLst>
                <a:ext uri="{FF2B5EF4-FFF2-40B4-BE49-F238E27FC236}">
                  <a16:creationId xmlns:a16="http://schemas.microsoft.com/office/drawing/2014/main" id="{075332F5-EA0C-8B40-ADC9-D024EBD77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9">
              <a:extLst>
                <a:ext uri="{FF2B5EF4-FFF2-40B4-BE49-F238E27FC236}">
                  <a16:creationId xmlns:a16="http://schemas.microsoft.com/office/drawing/2014/main" id="{2619F114-DF39-F544-B487-5430D00E1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41">
              <a:extLst>
                <a:ext uri="{FF2B5EF4-FFF2-40B4-BE49-F238E27FC236}">
                  <a16:creationId xmlns:a16="http://schemas.microsoft.com/office/drawing/2014/main" id="{5CDF6368-32C4-A64F-8D2E-11DE400CD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42">
              <a:extLst>
                <a:ext uri="{FF2B5EF4-FFF2-40B4-BE49-F238E27FC236}">
                  <a16:creationId xmlns:a16="http://schemas.microsoft.com/office/drawing/2014/main" id="{148F19D8-49E5-0945-BC17-56044D43D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8C50EA3-7CF1-9542-A21D-5B3EBACC5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19324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0CAFDA3-320A-C24D-A7A1-20C1267EC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231D73A-BA91-794F-8C09-4F4B41A6D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BF1E3-1243-4AF4-BC4A-AC02FACD2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18677" cy="1268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2FE6D-A564-4958-8F00-484C8E802D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50" y="2160016"/>
            <a:ext cx="5018677" cy="36012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Next lecture – approaches to change: a critical perspective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1867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FD251E3-961F-2440-B872-1D2667182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4" y="0"/>
            <a:ext cx="1901687" cy="6858000"/>
            <a:chOff x="10290314" y="0"/>
            <a:chExt cx="1901687" cy="6858000"/>
          </a:xfrm>
        </p:grpSpPr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5558ED88-23E3-3941-8644-676CD732E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24B1447F-72DA-384E-9D7D-C33A13EF4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86089DDC-F160-E24D-A726-0082953C09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1A211FA8-50B3-3C4E-A234-1580EA200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6A73788D-F322-0047-BF9E-A8E69D845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7E90A8A1-A164-EA41-86BB-166893179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6894343D-4C51-384E-BEC6-1517A940C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4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A8CECF-996B-4C23-9223-6E1DFBFD95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WatercolorSponge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21278" r="30972"/>
          <a:stretch/>
        </p:blipFill>
        <p:spPr>
          <a:xfrm>
            <a:off x="7108370" y="1736271"/>
            <a:ext cx="3559766" cy="3559766"/>
          </a:xfrm>
          <a:custGeom>
            <a:avLst/>
            <a:gdLst/>
            <a:ahLst/>
            <a:cxnLst/>
            <a:rect l="l" t="t" r="r" b="b"/>
            <a:pathLst>
              <a:path w="5768526" h="5768526">
                <a:moveTo>
                  <a:pt x="2884263" y="0"/>
                </a:moveTo>
                <a:cubicBezTo>
                  <a:pt x="4477197" y="0"/>
                  <a:pt x="5768526" y="1291329"/>
                  <a:pt x="5768526" y="2884263"/>
                </a:cubicBezTo>
                <a:cubicBezTo>
                  <a:pt x="5768526" y="4477197"/>
                  <a:pt x="4477197" y="5768526"/>
                  <a:pt x="2884263" y="5768526"/>
                </a:cubicBezTo>
                <a:cubicBezTo>
                  <a:pt x="1291329" y="5768526"/>
                  <a:pt x="0" y="4477197"/>
                  <a:pt x="0" y="2884263"/>
                </a:cubicBezTo>
                <a:cubicBezTo>
                  <a:pt x="0" y="1291329"/>
                  <a:pt x="1291329" y="0"/>
                  <a:pt x="288426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88673242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DarkSeedLeftStep">
      <a:dk1>
        <a:srgbClr val="000000"/>
      </a:dk1>
      <a:lt1>
        <a:srgbClr val="FFFFFF"/>
      </a:lt1>
      <a:dk2>
        <a:srgbClr val="223B2F"/>
      </a:dk2>
      <a:lt2>
        <a:srgbClr val="E8E2E3"/>
      </a:lt2>
      <a:accent1>
        <a:srgbClr val="42B19F"/>
      </a:accent1>
      <a:accent2>
        <a:srgbClr val="38B46C"/>
      </a:accent2>
      <a:accent3>
        <a:srgbClr val="44B644"/>
      </a:accent3>
      <a:accent4>
        <a:srgbClr val="6AB037"/>
      </a:accent4>
      <a:accent5>
        <a:srgbClr val="97A93F"/>
      </a:accent5>
      <a:accent6>
        <a:srgbClr val="B49538"/>
      </a:accent6>
      <a:hlink>
        <a:srgbClr val="6B8A2E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583</Words>
  <Application>Microsoft Office PowerPoint</Application>
  <PresentationFormat>Widescreen</PresentationFormat>
  <Paragraphs>104</Paragraphs>
  <Slides>23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Neue Haas Grotesk Text Pro</vt:lpstr>
      <vt:lpstr>PunchcardVTI</vt:lpstr>
      <vt:lpstr>Office Theme</vt:lpstr>
      <vt:lpstr>MBA Change and Stability Management </vt:lpstr>
      <vt:lpstr>Todays objectives</vt:lpstr>
      <vt:lpstr>PowerPoint Presentation</vt:lpstr>
      <vt:lpstr>PowerPoint Presentation</vt:lpstr>
      <vt:lpstr>Change or/ and stability </vt:lpstr>
      <vt:lpstr>What change have you experienced</vt:lpstr>
      <vt:lpstr>PowerPoint Presentation</vt:lpstr>
      <vt:lpstr>Change </vt:lpstr>
      <vt:lpstr>A constant</vt:lpstr>
      <vt:lpstr>Change management</vt:lpstr>
      <vt:lpstr>Change management</vt:lpstr>
      <vt:lpstr>Aspects of change</vt:lpstr>
      <vt:lpstr>Typology of Change  (Hodges &amp; Gill, 2015)</vt:lpstr>
      <vt:lpstr>True or False</vt:lpstr>
      <vt:lpstr>What triggers organisational change  Internal factors External factors </vt:lpstr>
      <vt:lpstr>External factors</vt:lpstr>
      <vt:lpstr>External factors:</vt:lpstr>
      <vt:lpstr>Internal factors: </vt:lpstr>
      <vt:lpstr>PowerPoint Presentation</vt:lpstr>
      <vt:lpstr>Module assessment</vt:lpstr>
      <vt:lpstr>select a case study to….. </vt:lpstr>
      <vt:lpstr>Pre-work</vt:lpstr>
      <vt:lpstr>Next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Change and Stability Management</dc:title>
  <dc:creator>Shehla Khan</dc:creator>
  <cp:lastModifiedBy>Marie Pitson</cp:lastModifiedBy>
  <cp:revision>5</cp:revision>
  <dcterms:created xsi:type="dcterms:W3CDTF">2022-04-26T16:39:38Z</dcterms:created>
  <dcterms:modified xsi:type="dcterms:W3CDTF">2023-01-31T08:17:56Z</dcterms:modified>
</cp:coreProperties>
</file>