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8288000" cy="10287000"/>
  <p:notesSz cx="6858000" cy="9144000"/>
  <p:embeddedFontLst>
    <p:embeddedFont>
      <p:font typeface="Arimo" panose="020B0604020202020204" charset="0"/>
      <p:regular r:id="rId12"/>
    </p:embeddedFont>
    <p:embeddedFont>
      <p:font typeface="Calibri" panose="020F0502020204030204" pitchFamily="34" charset="0"/>
      <p:regular r:id="rId13"/>
      <p:bold r:id="rId14"/>
      <p:italic r:id="rId15"/>
      <p:boldItalic r:id="rId16"/>
    </p:embeddedFont>
    <p:embeddedFont>
      <p:font typeface="Canva Sans" panose="020B0604020202020204" charset="0"/>
      <p:regular r:id="rId17"/>
    </p:embeddedFont>
    <p:embeddedFont>
      <p:font typeface="Canva Sans Bold" panose="020B0604020202020204" charset="0"/>
      <p:regular r:id="rId18"/>
    </p:embeddedFont>
    <p:embeddedFont>
      <p:font typeface="Hatton" panose="020B0604020202020204" charset="0"/>
      <p:regular r:id="rId19"/>
    </p:embeddedFont>
    <p:embeddedFont>
      <p:font typeface="Montserrat Bold" panose="020B0604020202020204" charset="0"/>
      <p:regular r:id="rId20"/>
    </p:embeddedFont>
    <p:embeddedFont>
      <p:font typeface="Montserrat Semi-Bold" panose="020B0604020202020204" charset="0"/>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47" d="100"/>
          <a:sy n="47" d="100"/>
        </p:scale>
        <p:origin x="696"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2/21/2024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82707" y="-315447"/>
            <a:ext cx="10233556" cy="10800635"/>
            <a:chOff x="0" y="0"/>
            <a:chExt cx="13644741" cy="14400847"/>
          </a:xfrm>
        </p:grpSpPr>
        <p:pic>
          <p:nvPicPr>
            <p:cNvPr id="3" name="Picture 3"/>
            <p:cNvPicPr>
              <a:picLocks noChangeAspect="1"/>
            </p:cNvPicPr>
            <p:nvPr/>
          </p:nvPicPr>
          <p:blipFill>
            <a:blip r:embed="rId2"/>
            <a:srcRect l="23334" r="23334"/>
            <a:stretch>
              <a:fillRect/>
            </a:stretch>
          </p:blipFill>
          <p:spPr>
            <a:xfrm>
              <a:off x="0" y="0"/>
              <a:ext cx="13644741" cy="14400847"/>
            </a:xfrm>
            <a:prstGeom prst="rect">
              <a:avLst/>
            </a:prstGeom>
          </p:spPr>
        </p:pic>
      </p:grpSp>
      <p:grpSp>
        <p:nvGrpSpPr>
          <p:cNvPr id="4" name="Group 4"/>
          <p:cNvGrpSpPr/>
          <p:nvPr/>
        </p:nvGrpSpPr>
        <p:grpSpPr>
          <a:xfrm>
            <a:off x="1599283" y="1699530"/>
            <a:ext cx="15089433" cy="4228122"/>
            <a:chOff x="0" y="0"/>
            <a:chExt cx="19299497" cy="5407800"/>
          </a:xfrm>
        </p:grpSpPr>
        <p:sp>
          <p:nvSpPr>
            <p:cNvPr id="5" name="Freeform 5"/>
            <p:cNvSpPr/>
            <p:nvPr/>
          </p:nvSpPr>
          <p:spPr>
            <a:xfrm>
              <a:off x="0" y="0"/>
              <a:ext cx="19299496" cy="5407800"/>
            </a:xfrm>
            <a:custGeom>
              <a:avLst/>
              <a:gdLst/>
              <a:ahLst/>
              <a:cxnLst/>
              <a:rect l="l" t="t" r="r" b="b"/>
              <a:pathLst>
                <a:path w="19299496" h="5407800">
                  <a:moveTo>
                    <a:pt x="19175037" y="5407800"/>
                  </a:moveTo>
                  <a:lnTo>
                    <a:pt x="124460" y="5407800"/>
                  </a:lnTo>
                  <a:cubicBezTo>
                    <a:pt x="55880" y="5407800"/>
                    <a:pt x="0" y="5351920"/>
                    <a:pt x="0" y="5283340"/>
                  </a:cubicBezTo>
                  <a:lnTo>
                    <a:pt x="0" y="124460"/>
                  </a:lnTo>
                  <a:cubicBezTo>
                    <a:pt x="0" y="55880"/>
                    <a:pt x="55880" y="0"/>
                    <a:pt x="124460" y="0"/>
                  </a:cubicBezTo>
                  <a:lnTo>
                    <a:pt x="19175037" y="0"/>
                  </a:lnTo>
                  <a:cubicBezTo>
                    <a:pt x="19243616" y="0"/>
                    <a:pt x="19299496" y="55880"/>
                    <a:pt x="19299496" y="124460"/>
                  </a:cubicBezTo>
                  <a:lnTo>
                    <a:pt x="19299496" y="5283340"/>
                  </a:lnTo>
                  <a:cubicBezTo>
                    <a:pt x="19299496" y="5351920"/>
                    <a:pt x="19243616" y="5407800"/>
                    <a:pt x="19175037" y="5407800"/>
                  </a:cubicBezTo>
                  <a:close/>
                </a:path>
              </a:pathLst>
            </a:custGeom>
            <a:solidFill>
              <a:srgbClr val="1A202F"/>
            </a:solidFill>
          </p:spPr>
        </p:sp>
      </p:grpSp>
      <p:grpSp>
        <p:nvGrpSpPr>
          <p:cNvPr id="6" name="Group 6"/>
          <p:cNvGrpSpPr/>
          <p:nvPr/>
        </p:nvGrpSpPr>
        <p:grpSpPr>
          <a:xfrm>
            <a:off x="17240250" y="1699530"/>
            <a:ext cx="1212326" cy="4228122"/>
            <a:chOff x="0" y="0"/>
            <a:chExt cx="1550574" cy="5407800"/>
          </a:xfrm>
        </p:grpSpPr>
        <p:sp>
          <p:nvSpPr>
            <p:cNvPr id="7" name="Freeform 7"/>
            <p:cNvSpPr/>
            <p:nvPr/>
          </p:nvSpPr>
          <p:spPr>
            <a:xfrm>
              <a:off x="0" y="0"/>
              <a:ext cx="1550574" cy="5407800"/>
            </a:xfrm>
            <a:custGeom>
              <a:avLst/>
              <a:gdLst/>
              <a:ahLst/>
              <a:cxnLst/>
              <a:rect l="l" t="t" r="r" b="b"/>
              <a:pathLst>
                <a:path w="1550574" h="5407800">
                  <a:moveTo>
                    <a:pt x="1426114" y="5407800"/>
                  </a:moveTo>
                  <a:lnTo>
                    <a:pt x="124460" y="5407800"/>
                  </a:lnTo>
                  <a:cubicBezTo>
                    <a:pt x="55880" y="5407800"/>
                    <a:pt x="0" y="5351920"/>
                    <a:pt x="0" y="5283340"/>
                  </a:cubicBezTo>
                  <a:lnTo>
                    <a:pt x="0" y="124460"/>
                  </a:lnTo>
                  <a:cubicBezTo>
                    <a:pt x="0" y="55880"/>
                    <a:pt x="55880" y="0"/>
                    <a:pt x="124460" y="0"/>
                  </a:cubicBezTo>
                  <a:lnTo>
                    <a:pt x="1426114" y="0"/>
                  </a:lnTo>
                  <a:cubicBezTo>
                    <a:pt x="1494694" y="0"/>
                    <a:pt x="1550574" y="55880"/>
                    <a:pt x="1550574" y="124460"/>
                  </a:cubicBezTo>
                  <a:lnTo>
                    <a:pt x="1550574" y="5283340"/>
                  </a:lnTo>
                  <a:cubicBezTo>
                    <a:pt x="1550574" y="5351920"/>
                    <a:pt x="1494694" y="5407800"/>
                    <a:pt x="1426114" y="5407800"/>
                  </a:cubicBezTo>
                  <a:close/>
                </a:path>
              </a:pathLst>
            </a:custGeom>
            <a:solidFill>
              <a:srgbClr val="1A202F"/>
            </a:solidFill>
          </p:spPr>
        </p:sp>
      </p:grpSp>
      <p:sp>
        <p:nvSpPr>
          <p:cNvPr id="8" name="AutoShape 8"/>
          <p:cNvSpPr/>
          <p:nvPr/>
        </p:nvSpPr>
        <p:spPr>
          <a:xfrm>
            <a:off x="15934733" y="1028700"/>
            <a:ext cx="1305517" cy="0"/>
          </a:xfrm>
          <a:prstGeom prst="line">
            <a:avLst/>
          </a:prstGeom>
          <a:ln w="28575" cap="flat">
            <a:solidFill>
              <a:srgbClr val="1A202F"/>
            </a:solidFill>
            <a:prstDash val="solid"/>
            <a:headEnd type="none" w="sm" len="sm"/>
            <a:tailEnd type="arrow" w="med" len="sm"/>
          </a:ln>
        </p:spPr>
      </p:sp>
      <p:sp>
        <p:nvSpPr>
          <p:cNvPr id="9" name="Freeform 9"/>
          <p:cNvSpPr/>
          <p:nvPr/>
        </p:nvSpPr>
        <p:spPr>
          <a:xfrm>
            <a:off x="12252881" y="2245139"/>
            <a:ext cx="3681852" cy="3006846"/>
          </a:xfrm>
          <a:custGeom>
            <a:avLst/>
            <a:gdLst/>
            <a:ahLst/>
            <a:cxnLst/>
            <a:rect l="l" t="t" r="r" b="b"/>
            <a:pathLst>
              <a:path w="3681852" h="3006846">
                <a:moveTo>
                  <a:pt x="0" y="0"/>
                </a:moveTo>
                <a:lnTo>
                  <a:pt x="3681852" y="0"/>
                </a:lnTo>
                <a:lnTo>
                  <a:pt x="3681852" y="3006845"/>
                </a:lnTo>
                <a:lnTo>
                  <a:pt x="0" y="3006845"/>
                </a:lnTo>
                <a:lnTo>
                  <a:pt x="0" y="0"/>
                </a:lnTo>
                <a:close/>
              </a:path>
            </a:pathLst>
          </a:custGeom>
          <a:blipFill>
            <a:blip r:embed="rId3"/>
            <a:stretch>
              <a:fillRect/>
            </a:stretch>
          </a:blipFill>
        </p:spPr>
      </p:sp>
      <p:sp>
        <p:nvSpPr>
          <p:cNvPr id="10" name="TextBox 10"/>
          <p:cNvSpPr txBox="1"/>
          <p:nvPr/>
        </p:nvSpPr>
        <p:spPr>
          <a:xfrm>
            <a:off x="11567084" y="6310869"/>
            <a:ext cx="6885492" cy="358531"/>
          </a:xfrm>
          <a:prstGeom prst="rect">
            <a:avLst/>
          </a:prstGeom>
        </p:spPr>
        <p:txBody>
          <a:bodyPr lIns="0" tIns="0" rIns="0" bIns="0" rtlCol="0" anchor="t">
            <a:spAutoFit/>
          </a:bodyPr>
          <a:lstStyle/>
          <a:p>
            <a:pPr>
              <a:lnSpc>
                <a:spcPts val="2732"/>
              </a:lnSpc>
            </a:pPr>
            <a:r>
              <a:rPr lang="en-US" sz="2602">
                <a:solidFill>
                  <a:srgbClr val="1A202F"/>
                </a:solidFill>
                <a:latin typeface="Montserrat Bold"/>
              </a:rPr>
              <a:t>BY: SYED AHSAN ALI</a:t>
            </a:r>
          </a:p>
        </p:txBody>
      </p:sp>
      <p:sp>
        <p:nvSpPr>
          <p:cNvPr id="11" name="TextBox 11"/>
          <p:cNvSpPr txBox="1"/>
          <p:nvPr/>
        </p:nvSpPr>
        <p:spPr>
          <a:xfrm>
            <a:off x="3098156" y="1949217"/>
            <a:ext cx="8409836" cy="3462047"/>
          </a:xfrm>
          <a:prstGeom prst="rect">
            <a:avLst/>
          </a:prstGeom>
        </p:spPr>
        <p:txBody>
          <a:bodyPr lIns="0" tIns="0" rIns="0" bIns="0" rtlCol="0" anchor="t">
            <a:spAutoFit/>
          </a:bodyPr>
          <a:lstStyle/>
          <a:p>
            <a:pPr algn="ctr">
              <a:lnSpc>
                <a:spcPts val="13537"/>
              </a:lnSpc>
            </a:pPr>
            <a:r>
              <a:rPr lang="en-US" sz="9739">
                <a:solidFill>
                  <a:srgbClr val="FFFFFF"/>
                </a:solidFill>
                <a:latin typeface="Hatton"/>
              </a:rPr>
              <a:t>Health &amp; Safety Guide</a:t>
            </a:r>
          </a:p>
        </p:txBody>
      </p:sp>
      <p:sp>
        <p:nvSpPr>
          <p:cNvPr id="12" name="TextBox 12"/>
          <p:cNvSpPr txBox="1"/>
          <p:nvPr/>
        </p:nvSpPr>
        <p:spPr>
          <a:xfrm rot="5400000">
            <a:off x="16300884" y="3564036"/>
            <a:ext cx="2876787" cy="499110"/>
          </a:xfrm>
          <a:prstGeom prst="rect">
            <a:avLst/>
          </a:prstGeom>
        </p:spPr>
        <p:txBody>
          <a:bodyPr lIns="0" tIns="0" rIns="0" bIns="0" rtlCol="0" anchor="t">
            <a:spAutoFit/>
          </a:bodyPr>
          <a:lstStyle/>
          <a:p>
            <a:pPr algn="ctr">
              <a:lnSpc>
                <a:spcPts val="4169"/>
              </a:lnSpc>
            </a:pPr>
            <a:r>
              <a:rPr lang="en-US" sz="2999">
                <a:solidFill>
                  <a:srgbClr val="FFFFFF"/>
                </a:solidFill>
                <a:latin typeface="Montserrat Semi-Bold"/>
              </a:rPr>
              <a:t>Holiday Inn</a:t>
            </a:r>
          </a:p>
        </p:txBody>
      </p:sp>
      <p:sp>
        <p:nvSpPr>
          <p:cNvPr id="13" name="TextBox 13"/>
          <p:cNvSpPr txBox="1"/>
          <p:nvPr/>
        </p:nvSpPr>
        <p:spPr>
          <a:xfrm>
            <a:off x="1028700" y="8981586"/>
            <a:ext cx="4542878" cy="276225"/>
          </a:xfrm>
          <a:prstGeom prst="rect">
            <a:avLst/>
          </a:prstGeom>
        </p:spPr>
        <p:txBody>
          <a:bodyPr lIns="0" tIns="0" rIns="0" bIns="0" rtlCol="0" anchor="t">
            <a:spAutoFit/>
          </a:bodyPr>
          <a:lstStyle/>
          <a:p>
            <a:pPr>
              <a:lnSpc>
                <a:spcPts val="2100"/>
              </a:lnSpc>
            </a:pPr>
            <a:endParaRPr lang="en-US" sz="2000" dirty="0">
              <a:solidFill>
                <a:srgbClr val="FFFFFF"/>
              </a:solidFill>
              <a:latin typeface="Montserrat Semi-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0622" y="-146635"/>
            <a:ext cx="18573198" cy="4089131"/>
            <a:chOff x="0" y="0"/>
            <a:chExt cx="23755258" cy="5230028"/>
          </a:xfrm>
        </p:grpSpPr>
        <p:sp>
          <p:nvSpPr>
            <p:cNvPr id="3" name="Freeform 3"/>
            <p:cNvSpPr/>
            <p:nvPr/>
          </p:nvSpPr>
          <p:spPr>
            <a:xfrm>
              <a:off x="0" y="0"/>
              <a:ext cx="23755259" cy="5230028"/>
            </a:xfrm>
            <a:custGeom>
              <a:avLst/>
              <a:gdLst/>
              <a:ahLst/>
              <a:cxnLst/>
              <a:rect l="l" t="t" r="r" b="b"/>
              <a:pathLst>
                <a:path w="23755259" h="5230028">
                  <a:moveTo>
                    <a:pt x="23630798" y="5230028"/>
                  </a:moveTo>
                  <a:lnTo>
                    <a:pt x="124460" y="5230028"/>
                  </a:lnTo>
                  <a:cubicBezTo>
                    <a:pt x="55880" y="5230028"/>
                    <a:pt x="0" y="5174149"/>
                    <a:pt x="0" y="5105568"/>
                  </a:cubicBezTo>
                  <a:lnTo>
                    <a:pt x="0" y="124460"/>
                  </a:lnTo>
                  <a:cubicBezTo>
                    <a:pt x="0" y="55880"/>
                    <a:pt x="55880" y="0"/>
                    <a:pt x="124460" y="0"/>
                  </a:cubicBezTo>
                  <a:lnTo>
                    <a:pt x="23630798" y="0"/>
                  </a:lnTo>
                  <a:cubicBezTo>
                    <a:pt x="23699378" y="0"/>
                    <a:pt x="23755259" y="55880"/>
                    <a:pt x="23755259" y="124460"/>
                  </a:cubicBezTo>
                  <a:lnTo>
                    <a:pt x="23755259" y="5105569"/>
                  </a:lnTo>
                  <a:cubicBezTo>
                    <a:pt x="23755259" y="5174149"/>
                    <a:pt x="23699378" y="5230028"/>
                    <a:pt x="23630798" y="5230028"/>
                  </a:cubicBezTo>
                  <a:close/>
                </a:path>
              </a:pathLst>
            </a:custGeom>
            <a:solidFill>
              <a:srgbClr val="1A202F"/>
            </a:solidFill>
          </p:spPr>
        </p:sp>
      </p:grpSp>
      <p:grpSp>
        <p:nvGrpSpPr>
          <p:cNvPr id="4" name="Group 4"/>
          <p:cNvGrpSpPr/>
          <p:nvPr/>
        </p:nvGrpSpPr>
        <p:grpSpPr>
          <a:xfrm>
            <a:off x="1028700" y="1138810"/>
            <a:ext cx="16230600" cy="4004690"/>
            <a:chOff x="0" y="0"/>
            <a:chExt cx="21640800" cy="5339586"/>
          </a:xfrm>
        </p:grpSpPr>
        <p:pic>
          <p:nvPicPr>
            <p:cNvPr id="5" name="Picture 5"/>
            <p:cNvPicPr>
              <a:picLocks noChangeAspect="1"/>
            </p:cNvPicPr>
            <p:nvPr/>
          </p:nvPicPr>
          <p:blipFill>
            <a:blip r:embed="rId2"/>
            <a:srcRect t="3051" b="3051"/>
            <a:stretch>
              <a:fillRect/>
            </a:stretch>
          </p:blipFill>
          <p:spPr>
            <a:xfrm>
              <a:off x="0" y="0"/>
              <a:ext cx="21640800" cy="5339586"/>
            </a:xfrm>
            <a:prstGeom prst="rect">
              <a:avLst/>
            </a:prstGeom>
          </p:spPr>
        </p:pic>
      </p:grpSp>
      <p:sp>
        <p:nvSpPr>
          <p:cNvPr id="6" name="TextBox 6"/>
          <p:cNvSpPr txBox="1"/>
          <p:nvPr/>
        </p:nvSpPr>
        <p:spPr>
          <a:xfrm>
            <a:off x="5879678" y="5301825"/>
            <a:ext cx="6528643" cy="1352550"/>
          </a:xfrm>
          <a:prstGeom prst="rect">
            <a:avLst/>
          </a:prstGeom>
        </p:spPr>
        <p:txBody>
          <a:bodyPr lIns="0" tIns="0" rIns="0" bIns="0" rtlCol="0" anchor="t">
            <a:spAutoFit/>
          </a:bodyPr>
          <a:lstStyle/>
          <a:p>
            <a:pPr algn="ctr">
              <a:lnSpc>
                <a:spcPts val="10424"/>
              </a:lnSpc>
            </a:pPr>
            <a:r>
              <a:rPr lang="en-US" sz="7500">
                <a:solidFill>
                  <a:srgbClr val="1A202F"/>
                </a:solidFill>
                <a:latin typeface="Hatton"/>
              </a:rPr>
              <a:t>Introduction</a:t>
            </a:r>
          </a:p>
        </p:txBody>
      </p:sp>
      <p:sp>
        <p:nvSpPr>
          <p:cNvPr id="7" name="TextBox 7"/>
          <p:cNvSpPr txBox="1"/>
          <p:nvPr/>
        </p:nvSpPr>
        <p:spPr>
          <a:xfrm>
            <a:off x="1324871" y="6902025"/>
            <a:ext cx="15934429" cy="2927986"/>
          </a:xfrm>
          <a:prstGeom prst="rect">
            <a:avLst/>
          </a:prstGeom>
        </p:spPr>
        <p:txBody>
          <a:bodyPr lIns="0" tIns="0" rIns="0" bIns="0" rtlCol="0" anchor="t">
            <a:spAutoFit/>
          </a:bodyPr>
          <a:lstStyle/>
          <a:p>
            <a:pPr algn="ctr">
              <a:lnSpc>
                <a:spcPts val="3959"/>
              </a:lnSpc>
            </a:pPr>
            <a:r>
              <a:rPr lang="en-US" sz="2199" spc="87">
                <a:solidFill>
                  <a:srgbClr val="1A202F"/>
                </a:solidFill>
                <a:latin typeface="Montserrat Semi-Bold"/>
              </a:rPr>
              <a:t>Each individual comprising the administrative staff is provided with comprehensive training on the proper handling and administration of cleaning products. To ensure that all individuals are conversant with the latest safety protocols, routine training sessions are implemented. </a:t>
            </a:r>
          </a:p>
          <a:p>
            <a:pPr algn="ctr">
              <a:lnSpc>
                <a:spcPts val="3959"/>
              </a:lnSpc>
            </a:pPr>
            <a:r>
              <a:rPr lang="en-US" sz="2199" spc="87">
                <a:solidFill>
                  <a:srgbClr val="1A202F"/>
                </a:solidFill>
                <a:latin typeface="Montserrat Semi-Bold"/>
              </a:rPr>
              <a:t> It is critical to underscore the importance of donning appropriate personal protective equipment, such as gloves and masks when working with substances.  (Great-Britain, 1985)</a:t>
            </a:r>
          </a:p>
          <a:p>
            <a:pPr algn="ctr">
              <a:lnSpc>
                <a:spcPts val="3959"/>
              </a:lnSpc>
            </a:pPr>
            <a:endParaRPr lang="en-US" sz="2199" spc="87">
              <a:solidFill>
                <a:srgbClr val="1A202F"/>
              </a:solidFill>
              <a:latin typeface="Montserrat Semi-Bold"/>
            </a:endParaRPr>
          </a:p>
        </p:txBody>
      </p:sp>
      <p:sp>
        <p:nvSpPr>
          <p:cNvPr id="8" name="TextBox 8"/>
          <p:cNvSpPr txBox="1"/>
          <p:nvPr/>
        </p:nvSpPr>
        <p:spPr>
          <a:xfrm>
            <a:off x="15265332" y="5254338"/>
            <a:ext cx="1993968" cy="257037"/>
          </a:xfrm>
          <a:prstGeom prst="rect">
            <a:avLst/>
          </a:prstGeom>
        </p:spPr>
        <p:txBody>
          <a:bodyPr lIns="0" tIns="0" rIns="0" bIns="0" rtlCol="0" anchor="t">
            <a:spAutoFit/>
          </a:bodyPr>
          <a:lstStyle/>
          <a:p>
            <a:pPr algn="ctr">
              <a:lnSpc>
                <a:spcPts val="1922"/>
              </a:lnSpc>
              <a:spcBef>
                <a:spcPct val="0"/>
              </a:spcBef>
            </a:pPr>
            <a:r>
              <a:rPr lang="en-US" sz="1830">
                <a:solidFill>
                  <a:srgbClr val="1A202F"/>
                </a:solidFill>
                <a:latin typeface="Montserrat Bold"/>
              </a:rPr>
              <a:t>(RASHIDA, 2022)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A202F"/>
        </a:solidFill>
        <a:effectLst/>
      </p:bgPr>
    </p:bg>
    <p:spTree>
      <p:nvGrpSpPr>
        <p:cNvPr id="1" name=""/>
        <p:cNvGrpSpPr/>
        <p:nvPr/>
      </p:nvGrpSpPr>
      <p:grpSpPr>
        <a:xfrm>
          <a:off x="0" y="0"/>
          <a:ext cx="0" cy="0"/>
          <a:chOff x="0" y="0"/>
          <a:chExt cx="0" cy="0"/>
        </a:xfrm>
      </p:grpSpPr>
      <p:grpSp>
        <p:nvGrpSpPr>
          <p:cNvPr id="2" name="Group 2"/>
          <p:cNvGrpSpPr/>
          <p:nvPr/>
        </p:nvGrpSpPr>
        <p:grpSpPr>
          <a:xfrm>
            <a:off x="10015305" y="-242996"/>
            <a:ext cx="8626550" cy="10720729"/>
            <a:chOff x="0" y="0"/>
            <a:chExt cx="11502066" cy="14294306"/>
          </a:xfrm>
        </p:grpSpPr>
        <p:pic>
          <p:nvPicPr>
            <p:cNvPr id="3" name="Picture 3"/>
            <p:cNvPicPr>
              <a:picLocks noChangeAspect="1"/>
            </p:cNvPicPr>
            <p:nvPr/>
          </p:nvPicPr>
          <p:blipFill>
            <a:blip r:embed="rId2"/>
            <a:srcRect l="37333" r="8985"/>
            <a:stretch>
              <a:fillRect/>
            </a:stretch>
          </p:blipFill>
          <p:spPr>
            <a:xfrm>
              <a:off x="0" y="0"/>
              <a:ext cx="11502066" cy="14294306"/>
            </a:xfrm>
            <a:prstGeom prst="rect">
              <a:avLst/>
            </a:prstGeom>
          </p:spPr>
        </p:pic>
      </p:grpSp>
      <p:sp>
        <p:nvSpPr>
          <p:cNvPr id="4" name="AutoShape 4"/>
          <p:cNvSpPr/>
          <p:nvPr/>
        </p:nvSpPr>
        <p:spPr>
          <a:xfrm>
            <a:off x="15934733" y="1028700"/>
            <a:ext cx="1305517" cy="0"/>
          </a:xfrm>
          <a:prstGeom prst="line">
            <a:avLst/>
          </a:prstGeom>
          <a:ln w="28575" cap="flat">
            <a:solidFill>
              <a:srgbClr val="FFFFFF"/>
            </a:solidFill>
            <a:prstDash val="solid"/>
            <a:headEnd type="none" w="sm" len="sm"/>
            <a:tailEnd type="arrow" w="med" len="sm"/>
          </a:ln>
        </p:spPr>
      </p:sp>
      <p:sp>
        <p:nvSpPr>
          <p:cNvPr id="5" name="TextBox 5"/>
          <p:cNvSpPr txBox="1"/>
          <p:nvPr/>
        </p:nvSpPr>
        <p:spPr>
          <a:xfrm>
            <a:off x="1028700" y="1084301"/>
            <a:ext cx="7992075" cy="1108609"/>
          </a:xfrm>
          <a:prstGeom prst="rect">
            <a:avLst/>
          </a:prstGeom>
        </p:spPr>
        <p:txBody>
          <a:bodyPr lIns="0" tIns="0" rIns="0" bIns="0" rtlCol="0" anchor="t">
            <a:spAutoFit/>
          </a:bodyPr>
          <a:lstStyle/>
          <a:p>
            <a:pPr>
              <a:lnSpc>
                <a:spcPts val="8607"/>
              </a:lnSpc>
            </a:pPr>
            <a:r>
              <a:rPr lang="en-US" sz="6192">
                <a:solidFill>
                  <a:srgbClr val="FFFFFF"/>
                </a:solidFill>
                <a:latin typeface="Hatton"/>
              </a:rPr>
              <a:t>Slipping and Falling </a:t>
            </a:r>
          </a:p>
        </p:txBody>
      </p:sp>
      <p:sp>
        <p:nvSpPr>
          <p:cNvPr id="6" name="TextBox 6"/>
          <p:cNvSpPr txBox="1"/>
          <p:nvPr/>
        </p:nvSpPr>
        <p:spPr>
          <a:xfrm>
            <a:off x="905475" y="2705059"/>
            <a:ext cx="8115300" cy="6027156"/>
          </a:xfrm>
          <a:prstGeom prst="rect">
            <a:avLst/>
          </a:prstGeom>
        </p:spPr>
        <p:txBody>
          <a:bodyPr lIns="0" tIns="0" rIns="0" bIns="0" rtlCol="0" anchor="t">
            <a:spAutoFit/>
          </a:bodyPr>
          <a:lstStyle/>
          <a:p>
            <a:pPr marL="642393" lvl="1" indent="-321196">
              <a:lnSpc>
                <a:spcPts val="5355"/>
              </a:lnSpc>
              <a:buFont typeface="Arial"/>
              <a:buChar char="•"/>
            </a:pPr>
            <a:r>
              <a:rPr lang="en-US" sz="2975" spc="119">
                <a:solidFill>
                  <a:srgbClr val="FFFFFF"/>
                </a:solidFill>
                <a:latin typeface="Montserrat Semi-Bold"/>
              </a:rPr>
              <a:t> Trip and fall hazards include uneven surfaces, congested walkways, and damp flooring. </a:t>
            </a:r>
          </a:p>
          <a:p>
            <a:pPr marL="642393" lvl="1" indent="-321196">
              <a:lnSpc>
                <a:spcPts val="5355"/>
              </a:lnSpc>
              <a:buFont typeface="Arial"/>
              <a:buChar char="•"/>
            </a:pPr>
            <a:r>
              <a:rPr lang="en-US" sz="2975" spc="119">
                <a:solidFill>
                  <a:srgbClr val="FFFFFF"/>
                </a:solidFill>
                <a:latin typeface="Montserrat Semi-Bold"/>
              </a:rPr>
              <a:t>To mitigate the risk of accidents, it is crucial to implement regular inspections, promptly clean up spills, display appropriate signage, and maintain clear paths from obstructions (Brierley, 1992).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659189" y="-168922"/>
            <a:ext cx="12796394" cy="10624843"/>
            <a:chOff x="0" y="0"/>
            <a:chExt cx="16366683" cy="13589253"/>
          </a:xfrm>
        </p:grpSpPr>
        <p:sp>
          <p:nvSpPr>
            <p:cNvPr id="3" name="Freeform 3"/>
            <p:cNvSpPr/>
            <p:nvPr/>
          </p:nvSpPr>
          <p:spPr>
            <a:xfrm>
              <a:off x="0" y="0"/>
              <a:ext cx="16366683" cy="13589254"/>
            </a:xfrm>
            <a:custGeom>
              <a:avLst/>
              <a:gdLst/>
              <a:ahLst/>
              <a:cxnLst/>
              <a:rect l="l" t="t" r="r" b="b"/>
              <a:pathLst>
                <a:path w="16366683" h="13589254">
                  <a:moveTo>
                    <a:pt x="16242223" y="13589254"/>
                  </a:moveTo>
                  <a:lnTo>
                    <a:pt x="124460" y="13589254"/>
                  </a:lnTo>
                  <a:cubicBezTo>
                    <a:pt x="55880" y="13589254"/>
                    <a:pt x="0" y="13533374"/>
                    <a:pt x="0" y="13464794"/>
                  </a:cubicBezTo>
                  <a:lnTo>
                    <a:pt x="0" y="124460"/>
                  </a:lnTo>
                  <a:cubicBezTo>
                    <a:pt x="0" y="55880"/>
                    <a:pt x="55880" y="0"/>
                    <a:pt x="124460" y="0"/>
                  </a:cubicBezTo>
                  <a:lnTo>
                    <a:pt x="16242223" y="0"/>
                  </a:lnTo>
                  <a:cubicBezTo>
                    <a:pt x="16310803" y="0"/>
                    <a:pt x="16366683" y="55880"/>
                    <a:pt x="16366683" y="124460"/>
                  </a:cubicBezTo>
                  <a:lnTo>
                    <a:pt x="16366683" y="13464794"/>
                  </a:lnTo>
                  <a:cubicBezTo>
                    <a:pt x="16366683" y="13533374"/>
                    <a:pt x="16310803" y="13589254"/>
                    <a:pt x="16242223" y="13589254"/>
                  </a:cubicBezTo>
                  <a:close/>
                </a:path>
              </a:pathLst>
            </a:custGeom>
            <a:solidFill>
              <a:srgbClr val="1A202F"/>
            </a:solidFill>
          </p:spPr>
        </p:sp>
      </p:grpSp>
      <p:grpSp>
        <p:nvGrpSpPr>
          <p:cNvPr id="4" name="Group 4"/>
          <p:cNvGrpSpPr/>
          <p:nvPr/>
        </p:nvGrpSpPr>
        <p:grpSpPr>
          <a:xfrm>
            <a:off x="-981891" y="1778703"/>
            <a:ext cx="10931047" cy="6729594"/>
            <a:chOff x="0" y="0"/>
            <a:chExt cx="13980890" cy="8607200"/>
          </a:xfrm>
        </p:grpSpPr>
        <p:sp>
          <p:nvSpPr>
            <p:cNvPr id="5" name="Freeform 5"/>
            <p:cNvSpPr/>
            <p:nvPr/>
          </p:nvSpPr>
          <p:spPr>
            <a:xfrm>
              <a:off x="0" y="0"/>
              <a:ext cx="13980889" cy="8607200"/>
            </a:xfrm>
            <a:custGeom>
              <a:avLst/>
              <a:gdLst/>
              <a:ahLst/>
              <a:cxnLst/>
              <a:rect l="l" t="t" r="r" b="b"/>
              <a:pathLst>
                <a:path w="13980889" h="8607200">
                  <a:moveTo>
                    <a:pt x="13856430" y="8607200"/>
                  </a:moveTo>
                  <a:lnTo>
                    <a:pt x="124460" y="8607200"/>
                  </a:lnTo>
                  <a:cubicBezTo>
                    <a:pt x="55880" y="8607200"/>
                    <a:pt x="0" y="8551321"/>
                    <a:pt x="0" y="8482740"/>
                  </a:cubicBezTo>
                  <a:lnTo>
                    <a:pt x="0" y="124460"/>
                  </a:lnTo>
                  <a:cubicBezTo>
                    <a:pt x="0" y="55880"/>
                    <a:pt x="55880" y="0"/>
                    <a:pt x="124460" y="0"/>
                  </a:cubicBezTo>
                  <a:lnTo>
                    <a:pt x="13856430" y="0"/>
                  </a:lnTo>
                  <a:cubicBezTo>
                    <a:pt x="13925010" y="0"/>
                    <a:pt x="13980889" y="55880"/>
                    <a:pt x="13980889" y="124460"/>
                  </a:cubicBezTo>
                  <a:lnTo>
                    <a:pt x="13980889" y="8482740"/>
                  </a:lnTo>
                  <a:cubicBezTo>
                    <a:pt x="13980889" y="8551321"/>
                    <a:pt x="13925010" y="8607200"/>
                    <a:pt x="13856430" y="8607200"/>
                  </a:cubicBezTo>
                  <a:close/>
                </a:path>
              </a:pathLst>
            </a:custGeom>
            <a:solidFill>
              <a:srgbClr val="FFFFFF"/>
            </a:solidFill>
          </p:spPr>
        </p:sp>
      </p:grpSp>
      <p:grpSp>
        <p:nvGrpSpPr>
          <p:cNvPr id="6" name="Group 6"/>
          <p:cNvGrpSpPr/>
          <p:nvPr/>
        </p:nvGrpSpPr>
        <p:grpSpPr>
          <a:xfrm>
            <a:off x="770325" y="2058252"/>
            <a:ext cx="8754162" cy="6170496"/>
            <a:chOff x="0" y="0"/>
            <a:chExt cx="11672216" cy="8227328"/>
          </a:xfrm>
        </p:grpSpPr>
        <p:pic>
          <p:nvPicPr>
            <p:cNvPr id="7" name="Picture 7"/>
            <p:cNvPicPr>
              <a:picLocks noChangeAspect="1"/>
            </p:cNvPicPr>
            <p:nvPr/>
          </p:nvPicPr>
          <p:blipFill>
            <a:blip r:embed="rId2"/>
            <a:srcRect l="11271" t="2031" r="11855" b="1639"/>
            <a:stretch>
              <a:fillRect/>
            </a:stretch>
          </p:blipFill>
          <p:spPr>
            <a:xfrm>
              <a:off x="0" y="0"/>
              <a:ext cx="11672216" cy="8227328"/>
            </a:xfrm>
            <a:prstGeom prst="rect">
              <a:avLst/>
            </a:prstGeom>
          </p:spPr>
        </p:pic>
      </p:grpSp>
      <p:sp>
        <p:nvSpPr>
          <p:cNvPr id="8" name="AutoShape 8"/>
          <p:cNvSpPr/>
          <p:nvPr/>
        </p:nvSpPr>
        <p:spPr>
          <a:xfrm>
            <a:off x="15934733" y="1028700"/>
            <a:ext cx="1305517" cy="0"/>
          </a:xfrm>
          <a:prstGeom prst="line">
            <a:avLst/>
          </a:prstGeom>
          <a:ln w="28575" cap="flat">
            <a:solidFill>
              <a:srgbClr val="FFFFFF"/>
            </a:solidFill>
            <a:prstDash val="solid"/>
            <a:headEnd type="none" w="sm" len="sm"/>
            <a:tailEnd type="arrow" w="med" len="sm"/>
          </a:ln>
        </p:spPr>
      </p:sp>
      <p:sp>
        <p:nvSpPr>
          <p:cNvPr id="9" name="TextBox 9"/>
          <p:cNvSpPr txBox="1"/>
          <p:nvPr/>
        </p:nvSpPr>
        <p:spPr>
          <a:xfrm>
            <a:off x="10384176" y="799196"/>
            <a:ext cx="5115537" cy="1245171"/>
          </a:xfrm>
          <a:prstGeom prst="rect">
            <a:avLst/>
          </a:prstGeom>
        </p:spPr>
        <p:txBody>
          <a:bodyPr lIns="0" tIns="0" rIns="0" bIns="0" rtlCol="0" anchor="t">
            <a:spAutoFit/>
          </a:bodyPr>
          <a:lstStyle/>
          <a:p>
            <a:pPr algn="ctr">
              <a:lnSpc>
                <a:spcPts val="4724"/>
              </a:lnSpc>
            </a:pPr>
            <a:r>
              <a:rPr lang="en-US" sz="4294">
                <a:solidFill>
                  <a:srgbClr val="FFFFFF"/>
                </a:solidFill>
                <a:latin typeface="Hatton"/>
              </a:rPr>
              <a:t> Manual handling and ergonomic</a:t>
            </a:r>
          </a:p>
        </p:txBody>
      </p:sp>
      <p:sp>
        <p:nvSpPr>
          <p:cNvPr id="10" name="TextBox 10"/>
          <p:cNvSpPr txBox="1"/>
          <p:nvPr/>
        </p:nvSpPr>
        <p:spPr>
          <a:xfrm>
            <a:off x="10166581" y="2495867"/>
            <a:ext cx="7569268" cy="7008496"/>
          </a:xfrm>
          <a:prstGeom prst="rect">
            <a:avLst/>
          </a:prstGeom>
        </p:spPr>
        <p:txBody>
          <a:bodyPr lIns="0" tIns="0" rIns="0" bIns="0" rtlCol="0" anchor="t">
            <a:spAutoFit/>
          </a:bodyPr>
          <a:lstStyle/>
          <a:p>
            <a:pPr marL="518157" lvl="1" indent="-259078">
              <a:lnSpc>
                <a:spcPts val="4319"/>
              </a:lnSpc>
              <a:buFont typeface="Arial"/>
              <a:buChar char="•"/>
            </a:pPr>
            <a:r>
              <a:rPr lang="en-US" sz="2399" spc="95">
                <a:solidFill>
                  <a:srgbClr val="FFFFFF"/>
                </a:solidFill>
                <a:latin typeface="Montserrat Semi-Bold"/>
              </a:rPr>
              <a:t>Musculoskeletal injuries may result from inadequate ergonomic precautions and improper carrying techniques (Heighway, 2009). </a:t>
            </a:r>
          </a:p>
          <a:p>
            <a:pPr marL="518157" lvl="1" indent="-259078">
              <a:lnSpc>
                <a:spcPts val="4319"/>
              </a:lnSpc>
              <a:buFont typeface="Arial"/>
              <a:buChar char="•"/>
            </a:pPr>
            <a:r>
              <a:rPr lang="en-US" sz="2399" spc="95">
                <a:solidFill>
                  <a:srgbClr val="FFFFFF"/>
                </a:solidFill>
                <a:latin typeface="Montserrat Semi-Bold"/>
              </a:rPr>
              <a:t>Due to the Holiday Inn Sunderland's dedication to employee health and safety, twisting during lifting is unequivocally prohibited.</a:t>
            </a:r>
          </a:p>
          <a:p>
            <a:pPr marL="518157" lvl="1" indent="-259078">
              <a:lnSpc>
                <a:spcPts val="4319"/>
              </a:lnSpc>
              <a:buFont typeface="Arial"/>
              <a:buChar char="•"/>
            </a:pPr>
            <a:r>
              <a:rPr lang="en-US" sz="2399" spc="95">
                <a:solidFill>
                  <a:srgbClr val="FFFFFF"/>
                </a:solidFill>
                <a:latin typeface="Montserrat Semi-Bold"/>
              </a:rPr>
              <a:t> By employing ergonomic tools, instructing individuals in appropriate lifting techniques, and establishing consistent break periods, strain can be reduced.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5400000">
            <a:off x="7650198" y="-290642"/>
            <a:ext cx="2987604" cy="18702440"/>
            <a:chOff x="0" y="0"/>
            <a:chExt cx="4368609" cy="27347554"/>
          </a:xfrm>
        </p:grpSpPr>
        <p:sp>
          <p:nvSpPr>
            <p:cNvPr id="3" name="Freeform 3"/>
            <p:cNvSpPr/>
            <p:nvPr/>
          </p:nvSpPr>
          <p:spPr>
            <a:xfrm>
              <a:off x="0" y="0"/>
              <a:ext cx="4368609" cy="27347552"/>
            </a:xfrm>
            <a:custGeom>
              <a:avLst/>
              <a:gdLst/>
              <a:ahLst/>
              <a:cxnLst/>
              <a:rect l="l" t="t" r="r" b="b"/>
              <a:pathLst>
                <a:path w="4368609" h="27347552">
                  <a:moveTo>
                    <a:pt x="4244149" y="27347552"/>
                  </a:moveTo>
                  <a:lnTo>
                    <a:pt x="124460" y="27347552"/>
                  </a:lnTo>
                  <a:cubicBezTo>
                    <a:pt x="55880" y="27347552"/>
                    <a:pt x="0" y="27291674"/>
                    <a:pt x="0" y="27223095"/>
                  </a:cubicBezTo>
                  <a:lnTo>
                    <a:pt x="0" y="124460"/>
                  </a:lnTo>
                  <a:cubicBezTo>
                    <a:pt x="0" y="55880"/>
                    <a:pt x="55880" y="0"/>
                    <a:pt x="124460" y="0"/>
                  </a:cubicBezTo>
                  <a:lnTo>
                    <a:pt x="4244149" y="0"/>
                  </a:lnTo>
                  <a:cubicBezTo>
                    <a:pt x="4312729" y="0"/>
                    <a:pt x="4368609" y="55880"/>
                    <a:pt x="4368609" y="124460"/>
                  </a:cubicBezTo>
                  <a:lnTo>
                    <a:pt x="4368609" y="27223095"/>
                  </a:lnTo>
                  <a:cubicBezTo>
                    <a:pt x="4368609" y="27291674"/>
                    <a:pt x="4312729" y="27347552"/>
                    <a:pt x="4244149" y="27347552"/>
                  </a:cubicBezTo>
                  <a:close/>
                </a:path>
              </a:pathLst>
            </a:custGeom>
            <a:solidFill>
              <a:srgbClr val="1A202F"/>
            </a:solidFill>
          </p:spPr>
        </p:sp>
      </p:grpSp>
      <p:grpSp>
        <p:nvGrpSpPr>
          <p:cNvPr id="4" name="Group 4"/>
          <p:cNvGrpSpPr/>
          <p:nvPr/>
        </p:nvGrpSpPr>
        <p:grpSpPr>
          <a:xfrm>
            <a:off x="1028700" y="4086544"/>
            <a:ext cx="5028363" cy="4626062"/>
            <a:chOff x="0" y="0"/>
            <a:chExt cx="6077415" cy="5591182"/>
          </a:xfrm>
        </p:grpSpPr>
        <p:sp>
          <p:nvSpPr>
            <p:cNvPr id="5" name="Freeform 5"/>
            <p:cNvSpPr/>
            <p:nvPr/>
          </p:nvSpPr>
          <p:spPr>
            <a:xfrm>
              <a:off x="0" y="0"/>
              <a:ext cx="6077415" cy="5591183"/>
            </a:xfrm>
            <a:custGeom>
              <a:avLst/>
              <a:gdLst/>
              <a:ahLst/>
              <a:cxnLst/>
              <a:rect l="l" t="t" r="r" b="b"/>
              <a:pathLst>
                <a:path w="6077415" h="5591183">
                  <a:moveTo>
                    <a:pt x="5952955" y="5591182"/>
                  </a:moveTo>
                  <a:lnTo>
                    <a:pt x="124460" y="5591182"/>
                  </a:lnTo>
                  <a:cubicBezTo>
                    <a:pt x="55880" y="5591182"/>
                    <a:pt x="0" y="5535302"/>
                    <a:pt x="0" y="5466723"/>
                  </a:cubicBezTo>
                  <a:lnTo>
                    <a:pt x="0" y="124460"/>
                  </a:lnTo>
                  <a:cubicBezTo>
                    <a:pt x="0" y="55880"/>
                    <a:pt x="55880" y="0"/>
                    <a:pt x="124460" y="0"/>
                  </a:cubicBezTo>
                  <a:lnTo>
                    <a:pt x="5952955" y="0"/>
                  </a:lnTo>
                  <a:cubicBezTo>
                    <a:pt x="6021535" y="0"/>
                    <a:pt x="6077415" y="55880"/>
                    <a:pt x="6077415" y="124460"/>
                  </a:cubicBezTo>
                  <a:lnTo>
                    <a:pt x="6077415" y="5466723"/>
                  </a:lnTo>
                  <a:cubicBezTo>
                    <a:pt x="6077415" y="5535302"/>
                    <a:pt x="6021535" y="5591183"/>
                    <a:pt x="5952955" y="5591183"/>
                  </a:cubicBezTo>
                  <a:close/>
                </a:path>
              </a:pathLst>
            </a:custGeom>
            <a:solidFill>
              <a:srgbClr val="919AA2"/>
            </a:solidFill>
          </p:spPr>
        </p:sp>
      </p:grpSp>
      <p:grpSp>
        <p:nvGrpSpPr>
          <p:cNvPr id="6" name="Group 6"/>
          <p:cNvGrpSpPr/>
          <p:nvPr/>
        </p:nvGrpSpPr>
        <p:grpSpPr>
          <a:xfrm>
            <a:off x="12230937" y="4086544"/>
            <a:ext cx="5028363" cy="4626062"/>
            <a:chOff x="0" y="0"/>
            <a:chExt cx="6077415" cy="5591182"/>
          </a:xfrm>
        </p:grpSpPr>
        <p:sp>
          <p:nvSpPr>
            <p:cNvPr id="7" name="Freeform 7"/>
            <p:cNvSpPr/>
            <p:nvPr/>
          </p:nvSpPr>
          <p:spPr>
            <a:xfrm>
              <a:off x="0" y="0"/>
              <a:ext cx="6077415" cy="5591183"/>
            </a:xfrm>
            <a:custGeom>
              <a:avLst/>
              <a:gdLst/>
              <a:ahLst/>
              <a:cxnLst/>
              <a:rect l="l" t="t" r="r" b="b"/>
              <a:pathLst>
                <a:path w="6077415" h="5591183">
                  <a:moveTo>
                    <a:pt x="5952955" y="5591182"/>
                  </a:moveTo>
                  <a:lnTo>
                    <a:pt x="124460" y="5591182"/>
                  </a:lnTo>
                  <a:cubicBezTo>
                    <a:pt x="55880" y="5591182"/>
                    <a:pt x="0" y="5535302"/>
                    <a:pt x="0" y="5466723"/>
                  </a:cubicBezTo>
                  <a:lnTo>
                    <a:pt x="0" y="124460"/>
                  </a:lnTo>
                  <a:cubicBezTo>
                    <a:pt x="0" y="55880"/>
                    <a:pt x="55880" y="0"/>
                    <a:pt x="124460" y="0"/>
                  </a:cubicBezTo>
                  <a:lnTo>
                    <a:pt x="5952955" y="0"/>
                  </a:lnTo>
                  <a:cubicBezTo>
                    <a:pt x="6021535" y="0"/>
                    <a:pt x="6077415" y="55880"/>
                    <a:pt x="6077415" y="124460"/>
                  </a:cubicBezTo>
                  <a:lnTo>
                    <a:pt x="6077415" y="5466723"/>
                  </a:lnTo>
                  <a:cubicBezTo>
                    <a:pt x="6077415" y="5535302"/>
                    <a:pt x="6021535" y="5591183"/>
                    <a:pt x="5952955" y="5591183"/>
                  </a:cubicBezTo>
                  <a:close/>
                </a:path>
              </a:pathLst>
            </a:custGeom>
            <a:solidFill>
              <a:srgbClr val="919AA2"/>
            </a:solidFill>
          </p:spPr>
        </p:sp>
      </p:grpSp>
      <p:grpSp>
        <p:nvGrpSpPr>
          <p:cNvPr id="8" name="Group 8"/>
          <p:cNvGrpSpPr/>
          <p:nvPr/>
        </p:nvGrpSpPr>
        <p:grpSpPr>
          <a:xfrm>
            <a:off x="6629818" y="4086544"/>
            <a:ext cx="5028363" cy="4626062"/>
            <a:chOff x="0" y="0"/>
            <a:chExt cx="6077415" cy="5591182"/>
          </a:xfrm>
        </p:grpSpPr>
        <p:sp>
          <p:nvSpPr>
            <p:cNvPr id="9" name="Freeform 9"/>
            <p:cNvSpPr/>
            <p:nvPr/>
          </p:nvSpPr>
          <p:spPr>
            <a:xfrm>
              <a:off x="0" y="0"/>
              <a:ext cx="6077415" cy="5591183"/>
            </a:xfrm>
            <a:custGeom>
              <a:avLst/>
              <a:gdLst/>
              <a:ahLst/>
              <a:cxnLst/>
              <a:rect l="l" t="t" r="r" b="b"/>
              <a:pathLst>
                <a:path w="6077415" h="5591183">
                  <a:moveTo>
                    <a:pt x="5952955" y="5591182"/>
                  </a:moveTo>
                  <a:lnTo>
                    <a:pt x="124460" y="5591182"/>
                  </a:lnTo>
                  <a:cubicBezTo>
                    <a:pt x="55880" y="5591182"/>
                    <a:pt x="0" y="5535302"/>
                    <a:pt x="0" y="5466723"/>
                  </a:cubicBezTo>
                  <a:lnTo>
                    <a:pt x="0" y="124460"/>
                  </a:lnTo>
                  <a:cubicBezTo>
                    <a:pt x="0" y="55880"/>
                    <a:pt x="55880" y="0"/>
                    <a:pt x="124460" y="0"/>
                  </a:cubicBezTo>
                  <a:lnTo>
                    <a:pt x="5952955" y="0"/>
                  </a:lnTo>
                  <a:cubicBezTo>
                    <a:pt x="6021535" y="0"/>
                    <a:pt x="6077415" y="55880"/>
                    <a:pt x="6077415" y="124460"/>
                  </a:cubicBezTo>
                  <a:lnTo>
                    <a:pt x="6077415" y="5466723"/>
                  </a:lnTo>
                  <a:cubicBezTo>
                    <a:pt x="6077415" y="5535302"/>
                    <a:pt x="6021535" y="5591183"/>
                    <a:pt x="5952955" y="5591183"/>
                  </a:cubicBezTo>
                  <a:close/>
                </a:path>
              </a:pathLst>
            </a:custGeom>
            <a:solidFill>
              <a:srgbClr val="919AA2"/>
            </a:solidFill>
          </p:spPr>
        </p:sp>
      </p:grpSp>
      <p:grpSp>
        <p:nvGrpSpPr>
          <p:cNvPr id="10" name="Group 10"/>
          <p:cNvGrpSpPr/>
          <p:nvPr/>
        </p:nvGrpSpPr>
        <p:grpSpPr>
          <a:xfrm>
            <a:off x="1227596" y="4302591"/>
            <a:ext cx="4588675" cy="4193967"/>
            <a:chOff x="0" y="0"/>
            <a:chExt cx="6118233" cy="5591956"/>
          </a:xfrm>
        </p:grpSpPr>
        <p:pic>
          <p:nvPicPr>
            <p:cNvPr id="11" name="Picture 11"/>
            <p:cNvPicPr>
              <a:picLocks noChangeAspect="1"/>
            </p:cNvPicPr>
            <p:nvPr/>
          </p:nvPicPr>
          <p:blipFill>
            <a:blip r:embed="rId2"/>
            <a:srcRect l="7628" t="10908" r="663" b="5270"/>
            <a:stretch>
              <a:fillRect/>
            </a:stretch>
          </p:blipFill>
          <p:spPr>
            <a:xfrm>
              <a:off x="0" y="0"/>
              <a:ext cx="6118233" cy="5591956"/>
            </a:xfrm>
            <a:prstGeom prst="rect">
              <a:avLst/>
            </a:prstGeom>
          </p:spPr>
        </p:pic>
      </p:grpSp>
      <p:grpSp>
        <p:nvGrpSpPr>
          <p:cNvPr id="12" name="Group 12"/>
          <p:cNvGrpSpPr/>
          <p:nvPr/>
        </p:nvGrpSpPr>
        <p:grpSpPr>
          <a:xfrm>
            <a:off x="12450781" y="4302591"/>
            <a:ext cx="4588675" cy="4193967"/>
            <a:chOff x="0" y="0"/>
            <a:chExt cx="6118233" cy="5591956"/>
          </a:xfrm>
        </p:grpSpPr>
        <p:pic>
          <p:nvPicPr>
            <p:cNvPr id="13" name="Picture 13"/>
            <p:cNvPicPr>
              <a:picLocks noChangeAspect="1"/>
            </p:cNvPicPr>
            <p:nvPr/>
          </p:nvPicPr>
          <p:blipFill>
            <a:blip r:embed="rId3"/>
            <a:srcRect b="25430"/>
            <a:stretch>
              <a:fillRect/>
            </a:stretch>
          </p:blipFill>
          <p:spPr>
            <a:xfrm>
              <a:off x="0" y="0"/>
              <a:ext cx="6118233" cy="5591956"/>
            </a:xfrm>
            <a:prstGeom prst="rect">
              <a:avLst/>
            </a:prstGeom>
          </p:spPr>
        </p:pic>
      </p:grpSp>
      <p:grpSp>
        <p:nvGrpSpPr>
          <p:cNvPr id="14" name="Group 14"/>
          <p:cNvGrpSpPr/>
          <p:nvPr/>
        </p:nvGrpSpPr>
        <p:grpSpPr>
          <a:xfrm>
            <a:off x="6840137" y="4302591"/>
            <a:ext cx="4588675" cy="4193967"/>
            <a:chOff x="0" y="0"/>
            <a:chExt cx="6118233" cy="5591956"/>
          </a:xfrm>
        </p:grpSpPr>
        <p:pic>
          <p:nvPicPr>
            <p:cNvPr id="15" name="Picture 15"/>
            <p:cNvPicPr>
              <a:picLocks noChangeAspect="1"/>
            </p:cNvPicPr>
            <p:nvPr/>
          </p:nvPicPr>
          <p:blipFill>
            <a:blip r:embed="rId4"/>
            <a:srcRect t="1863" r="44582" b="19627"/>
            <a:stretch>
              <a:fillRect/>
            </a:stretch>
          </p:blipFill>
          <p:spPr>
            <a:xfrm>
              <a:off x="0" y="0"/>
              <a:ext cx="6118233" cy="5591956"/>
            </a:xfrm>
            <a:prstGeom prst="rect">
              <a:avLst/>
            </a:prstGeom>
          </p:spPr>
        </p:pic>
      </p:grpSp>
      <p:sp>
        <p:nvSpPr>
          <p:cNvPr id="16" name="AutoShape 16"/>
          <p:cNvSpPr/>
          <p:nvPr/>
        </p:nvSpPr>
        <p:spPr>
          <a:xfrm>
            <a:off x="15934733" y="1028700"/>
            <a:ext cx="1305517" cy="0"/>
          </a:xfrm>
          <a:prstGeom prst="line">
            <a:avLst/>
          </a:prstGeom>
          <a:ln w="28575" cap="flat">
            <a:solidFill>
              <a:srgbClr val="1A202F"/>
            </a:solidFill>
            <a:prstDash val="solid"/>
            <a:headEnd type="none" w="sm" len="sm"/>
            <a:tailEnd type="arrow" w="med" len="sm"/>
          </a:ln>
        </p:spPr>
      </p:sp>
      <p:sp>
        <p:nvSpPr>
          <p:cNvPr id="17" name="TextBox 17"/>
          <p:cNvSpPr txBox="1"/>
          <p:nvPr/>
        </p:nvSpPr>
        <p:spPr>
          <a:xfrm>
            <a:off x="1426964" y="1133227"/>
            <a:ext cx="5811437" cy="2005530"/>
          </a:xfrm>
          <a:prstGeom prst="rect">
            <a:avLst/>
          </a:prstGeom>
        </p:spPr>
        <p:txBody>
          <a:bodyPr lIns="0" tIns="0" rIns="0" bIns="0" rtlCol="0" anchor="t">
            <a:spAutoFit/>
          </a:bodyPr>
          <a:lstStyle/>
          <a:p>
            <a:pPr>
              <a:lnSpc>
                <a:spcPts val="7882"/>
              </a:lnSpc>
            </a:pPr>
            <a:r>
              <a:rPr lang="en-US" sz="5670">
                <a:solidFill>
                  <a:srgbClr val="1A202F"/>
                </a:solidFill>
                <a:latin typeface="Hatton"/>
              </a:rPr>
              <a:t>Proper Lifting techniques</a:t>
            </a:r>
          </a:p>
        </p:txBody>
      </p:sp>
      <p:sp>
        <p:nvSpPr>
          <p:cNvPr id="18" name="TextBox 18"/>
          <p:cNvSpPr txBox="1"/>
          <p:nvPr/>
        </p:nvSpPr>
        <p:spPr>
          <a:xfrm>
            <a:off x="7238157" y="1429236"/>
            <a:ext cx="9801299" cy="1442086"/>
          </a:xfrm>
          <a:prstGeom prst="rect">
            <a:avLst/>
          </a:prstGeom>
        </p:spPr>
        <p:txBody>
          <a:bodyPr lIns="0" tIns="0" rIns="0" bIns="0" rtlCol="0" anchor="t">
            <a:spAutoFit/>
          </a:bodyPr>
          <a:lstStyle/>
          <a:p>
            <a:pPr>
              <a:lnSpc>
                <a:spcPts val="3959"/>
              </a:lnSpc>
            </a:pPr>
            <a:r>
              <a:rPr lang="en-US" sz="2199" spc="87">
                <a:solidFill>
                  <a:srgbClr val="1A202F"/>
                </a:solidFill>
                <a:latin typeface="Montserrat Semi-Bold"/>
              </a:rPr>
              <a:t>Adhering to this suggestion ensures the prevention of illnesses and injuries among the staff, thereby improving the overall working environment of the hotel (Basera &amp; Judy, 2021).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5400000">
            <a:off x="8215789" y="-8509140"/>
            <a:ext cx="1856422" cy="18702440"/>
            <a:chOff x="0" y="0"/>
            <a:chExt cx="2714545" cy="27347554"/>
          </a:xfrm>
        </p:grpSpPr>
        <p:sp>
          <p:nvSpPr>
            <p:cNvPr id="3" name="Freeform 3"/>
            <p:cNvSpPr/>
            <p:nvPr/>
          </p:nvSpPr>
          <p:spPr>
            <a:xfrm>
              <a:off x="0" y="0"/>
              <a:ext cx="2714545" cy="27347552"/>
            </a:xfrm>
            <a:custGeom>
              <a:avLst/>
              <a:gdLst/>
              <a:ahLst/>
              <a:cxnLst/>
              <a:rect l="l" t="t" r="r" b="b"/>
              <a:pathLst>
                <a:path w="2714545" h="27347552">
                  <a:moveTo>
                    <a:pt x="2590085" y="27347552"/>
                  </a:moveTo>
                  <a:lnTo>
                    <a:pt x="124460" y="27347552"/>
                  </a:lnTo>
                  <a:cubicBezTo>
                    <a:pt x="55880" y="27347552"/>
                    <a:pt x="0" y="27291674"/>
                    <a:pt x="0" y="27223095"/>
                  </a:cubicBezTo>
                  <a:lnTo>
                    <a:pt x="0" y="124460"/>
                  </a:lnTo>
                  <a:cubicBezTo>
                    <a:pt x="0" y="55880"/>
                    <a:pt x="55880" y="0"/>
                    <a:pt x="124460" y="0"/>
                  </a:cubicBezTo>
                  <a:lnTo>
                    <a:pt x="2590085" y="0"/>
                  </a:lnTo>
                  <a:cubicBezTo>
                    <a:pt x="2658665" y="0"/>
                    <a:pt x="2714545" y="55880"/>
                    <a:pt x="2714545" y="124460"/>
                  </a:cubicBezTo>
                  <a:lnTo>
                    <a:pt x="2714545" y="27223095"/>
                  </a:lnTo>
                  <a:cubicBezTo>
                    <a:pt x="2714545" y="27291674"/>
                    <a:pt x="2658665" y="27347552"/>
                    <a:pt x="2590085" y="27347552"/>
                  </a:cubicBezTo>
                  <a:close/>
                </a:path>
              </a:pathLst>
            </a:custGeom>
            <a:solidFill>
              <a:srgbClr val="1A202F"/>
            </a:solidFill>
          </p:spPr>
        </p:sp>
      </p:grpSp>
      <p:grpSp>
        <p:nvGrpSpPr>
          <p:cNvPr id="4" name="Group 4"/>
          <p:cNvGrpSpPr/>
          <p:nvPr/>
        </p:nvGrpSpPr>
        <p:grpSpPr>
          <a:xfrm rot="5400000">
            <a:off x="8173218" y="133368"/>
            <a:ext cx="1941564" cy="18702440"/>
            <a:chOff x="0" y="0"/>
            <a:chExt cx="2839043" cy="27347554"/>
          </a:xfrm>
        </p:grpSpPr>
        <p:sp>
          <p:nvSpPr>
            <p:cNvPr id="5" name="Freeform 5"/>
            <p:cNvSpPr/>
            <p:nvPr/>
          </p:nvSpPr>
          <p:spPr>
            <a:xfrm>
              <a:off x="0" y="0"/>
              <a:ext cx="2839043" cy="27347552"/>
            </a:xfrm>
            <a:custGeom>
              <a:avLst/>
              <a:gdLst/>
              <a:ahLst/>
              <a:cxnLst/>
              <a:rect l="l" t="t" r="r" b="b"/>
              <a:pathLst>
                <a:path w="2839043" h="27347552">
                  <a:moveTo>
                    <a:pt x="2714583" y="27347552"/>
                  </a:moveTo>
                  <a:lnTo>
                    <a:pt x="124460" y="27347552"/>
                  </a:lnTo>
                  <a:cubicBezTo>
                    <a:pt x="55880" y="27347552"/>
                    <a:pt x="0" y="27291674"/>
                    <a:pt x="0" y="27223095"/>
                  </a:cubicBezTo>
                  <a:lnTo>
                    <a:pt x="0" y="124460"/>
                  </a:lnTo>
                  <a:cubicBezTo>
                    <a:pt x="0" y="55880"/>
                    <a:pt x="55880" y="0"/>
                    <a:pt x="124460" y="0"/>
                  </a:cubicBezTo>
                  <a:lnTo>
                    <a:pt x="2714583" y="0"/>
                  </a:lnTo>
                  <a:cubicBezTo>
                    <a:pt x="2783163" y="0"/>
                    <a:pt x="2839043" y="55880"/>
                    <a:pt x="2839043" y="124460"/>
                  </a:cubicBezTo>
                  <a:lnTo>
                    <a:pt x="2839043" y="27223095"/>
                  </a:lnTo>
                  <a:cubicBezTo>
                    <a:pt x="2839043" y="27291674"/>
                    <a:pt x="2783163" y="27347552"/>
                    <a:pt x="2714583" y="27347552"/>
                  </a:cubicBezTo>
                  <a:close/>
                </a:path>
              </a:pathLst>
            </a:custGeom>
            <a:solidFill>
              <a:srgbClr val="1A202F"/>
            </a:solidFill>
          </p:spPr>
        </p:sp>
      </p:grpSp>
      <p:grpSp>
        <p:nvGrpSpPr>
          <p:cNvPr id="6" name="Group 6"/>
          <p:cNvGrpSpPr/>
          <p:nvPr/>
        </p:nvGrpSpPr>
        <p:grpSpPr>
          <a:xfrm>
            <a:off x="1028700" y="2864156"/>
            <a:ext cx="6412188" cy="4626062"/>
            <a:chOff x="0" y="0"/>
            <a:chExt cx="7749943" cy="5591182"/>
          </a:xfrm>
        </p:grpSpPr>
        <p:sp>
          <p:nvSpPr>
            <p:cNvPr id="7" name="Freeform 7"/>
            <p:cNvSpPr/>
            <p:nvPr/>
          </p:nvSpPr>
          <p:spPr>
            <a:xfrm>
              <a:off x="0" y="0"/>
              <a:ext cx="7749942" cy="5591183"/>
            </a:xfrm>
            <a:custGeom>
              <a:avLst/>
              <a:gdLst/>
              <a:ahLst/>
              <a:cxnLst/>
              <a:rect l="l" t="t" r="r" b="b"/>
              <a:pathLst>
                <a:path w="7749942" h="5591183">
                  <a:moveTo>
                    <a:pt x="7625483" y="5591182"/>
                  </a:moveTo>
                  <a:lnTo>
                    <a:pt x="124460" y="5591182"/>
                  </a:lnTo>
                  <a:cubicBezTo>
                    <a:pt x="55880" y="5591182"/>
                    <a:pt x="0" y="5535302"/>
                    <a:pt x="0" y="5466723"/>
                  </a:cubicBezTo>
                  <a:lnTo>
                    <a:pt x="0" y="124460"/>
                  </a:lnTo>
                  <a:cubicBezTo>
                    <a:pt x="0" y="55880"/>
                    <a:pt x="55880" y="0"/>
                    <a:pt x="124460" y="0"/>
                  </a:cubicBezTo>
                  <a:lnTo>
                    <a:pt x="7625483" y="0"/>
                  </a:lnTo>
                  <a:cubicBezTo>
                    <a:pt x="7694063" y="0"/>
                    <a:pt x="7749942" y="55880"/>
                    <a:pt x="7749942" y="124460"/>
                  </a:cubicBezTo>
                  <a:lnTo>
                    <a:pt x="7749942" y="5466723"/>
                  </a:lnTo>
                  <a:cubicBezTo>
                    <a:pt x="7749942" y="5535302"/>
                    <a:pt x="7694063" y="5591183"/>
                    <a:pt x="7625483" y="5591183"/>
                  </a:cubicBezTo>
                  <a:close/>
                </a:path>
              </a:pathLst>
            </a:custGeom>
            <a:solidFill>
              <a:srgbClr val="5A6575"/>
            </a:solidFill>
          </p:spPr>
        </p:sp>
      </p:grpSp>
      <p:grpSp>
        <p:nvGrpSpPr>
          <p:cNvPr id="8" name="Group 8"/>
          <p:cNvGrpSpPr/>
          <p:nvPr/>
        </p:nvGrpSpPr>
        <p:grpSpPr>
          <a:xfrm>
            <a:off x="1410290" y="3244105"/>
            <a:ext cx="5653597" cy="3864931"/>
            <a:chOff x="0" y="0"/>
            <a:chExt cx="7538129" cy="5153242"/>
          </a:xfrm>
        </p:grpSpPr>
        <p:pic>
          <p:nvPicPr>
            <p:cNvPr id="9" name="Picture 9"/>
            <p:cNvPicPr>
              <a:picLocks noChangeAspect="1"/>
            </p:cNvPicPr>
            <p:nvPr/>
          </p:nvPicPr>
          <p:blipFill>
            <a:blip r:embed="rId2"/>
            <a:srcRect b="8850"/>
            <a:stretch>
              <a:fillRect/>
            </a:stretch>
          </p:blipFill>
          <p:spPr>
            <a:xfrm>
              <a:off x="0" y="0"/>
              <a:ext cx="7538129" cy="5153242"/>
            </a:xfrm>
            <a:prstGeom prst="rect">
              <a:avLst/>
            </a:prstGeom>
          </p:spPr>
        </p:pic>
      </p:grpSp>
      <p:sp>
        <p:nvSpPr>
          <p:cNvPr id="10" name="AutoShape 10"/>
          <p:cNvSpPr/>
          <p:nvPr/>
        </p:nvSpPr>
        <p:spPr>
          <a:xfrm>
            <a:off x="15934733" y="1028700"/>
            <a:ext cx="1305517" cy="0"/>
          </a:xfrm>
          <a:prstGeom prst="line">
            <a:avLst/>
          </a:prstGeom>
          <a:ln w="28575" cap="flat">
            <a:solidFill>
              <a:srgbClr val="FFFFFF"/>
            </a:solidFill>
            <a:prstDash val="solid"/>
            <a:headEnd type="none" w="sm" len="sm"/>
            <a:tailEnd type="arrow" w="med" len="sm"/>
          </a:ln>
        </p:spPr>
      </p:sp>
      <p:sp>
        <p:nvSpPr>
          <p:cNvPr id="11" name="TextBox 11"/>
          <p:cNvSpPr txBox="1"/>
          <p:nvPr/>
        </p:nvSpPr>
        <p:spPr>
          <a:xfrm>
            <a:off x="8381377" y="2557668"/>
            <a:ext cx="8877923" cy="1359663"/>
          </a:xfrm>
          <a:prstGeom prst="rect">
            <a:avLst/>
          </a:prstGeom>
        </p:spPr>
        <p:txBody>
          <a:bodyPr lIns="0" tIns="0" rIns="0" bIns="0" rtlCol="0" anchor="t">
            <a:spAutoFit/>
          </a:bodyPr>
          <a:lstStyle/>
          <a:p>
            <a:pPr algn="just">
              <a:lnSpc>
                <a:spcPts val="10563"/>
              </a:lnSpc>
            </a:pPr>
            <a:r>
              <a:rPr lang="en-US" sz="7599">
                <a:solidFill>
                  <a:srgbClr val="1A202F"/>
                </a:solidFill>
                <a:latin typeface="Hatton"/>
              </a:rPr>
              <a:t>Electrical Security </a:t>
            </a:r>
          </a:p>
        </p:txBody>
      </p:sp>
      <p:sp>
        <p:nvSpPr>
          <p:cNvPr id="12" name="TextBox 12"/>
          <p:cNvSpPr txBox="1"/>
          <p:nvPr/>
        </p:nvSpPr>
        <p:spPr>
          <a:xfrm>
            <a:off x="8362327" y="4041099"/>
            <a:ext cx="8877923" cy="3750946"/>
          </a:xfrm>
          <a:prstGeom prst="rect">
            <a:avLst/>
          </a:prstGeom>
        </p:spPr>
        <p:txBody>
          <a:bodyPr lIns="0" tIns="0" rIns="0" bIns="0" rtlCol="0" anchor="t">
            <a:spAutoFit/>
          </a:bodyPr>
          <a:lstStyle/>
          <a:p>
            <a:pPr marL="518157" lvl="1" indent="-259078">
              <a:lnSpc>
                <a:spcPts val="4319"/>
              </a:lnSpc>
              <a:buFont typeface="Arial"/>
              <a:buChar char="•"/>
            </a:pPr>
            <a:r>
              <a:rPr lang="en-US" sz="2399" spc="95">
                <a:solidFill>
                  <a:srgbClr val="1A202F"/>
                </a:solidFill>
                <a:latin typeface="Montserrat Semi-Bold"/>
              </a:rPr>
              <a:t> Non-compliance with electrical safety regulations may result in the emergence of electrical hazards. </a:t>
            </a:r>
          </a:p>
          <a:p>
            <a:pPr marL="518157" lvl="1" indent="-259078">
              <a:lnSpc>
                <a:spcPts val="4319"/>
              </a:lnSpc>
              <a:buFont typeface="Arial"/>
              <a:buChar char="•"/>
            </a:pPr>
            <a:r>
              <a:rPr lang="en-US" sz="2399" spc="95">
                <a:solidFill>
                  <a:srgbClr val="1A202F"/>
                </a:solidFill>
                <a:latin typeface="Montserrat Semi-Bold"/>
              </a:rPr>
              <a:t> Preventive measures include routine inspections of electrical equipment, training of personnel on electrical safety, and adherence to industry standards (Nino &amp; Nana, 2021).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09650" y="704189"/>
            <a:ext cx="16230600" cy="8878623"/>
            <a:chOff x="0" y="0"/>
            <a:chExt cx="11090799" cy="6066998"/>
          </a:xfrm>
        </p:grpSpPr>
        <p:sp>
          <p:nvSpPr>
            <p:cNvPr id="3" name="Freeform 3"/>
            <p:cNvSpPr/>
            <p:nvPr/>
          </p:nvSpPr>
          <p:spPr>
            <a:xfrm>
              <a:off x="0" y="0"/>
              <a:ext cx="11090799" cy="6066998"/>
            </a:xfrm>
            <a:custGeom>
              <a:avLst/>
              <a:gdLst/>
              <a:ahLst/>
              <a:cxnLst/>
              <a:rect l="l" t="t" r="r" b="b"/>
              <a:pathLst>
                <a:path w="11090799" h="6066998">
                  <a:moveTo>
                    <a:pt x="10966338" y="6066998"/>
                  </a:moveTo>
                  <a:lnTo>
                    <a:pt x="124460" y="6066998"/>
                  </a:lnTo>
                  <a:cubicBezTo>
                    <a:pt x="55880" y="6066998"/>
                    <a:pt x="0" y="6011118"/>
                    <a:pt x="0" y="5942538"/>
                  </a:cubicBezTo>
                  <a:lnTo>
                    <a:pt x="0" y="124460"/>
                  </a:lnTo>
                  <a:cubicBezTo>
                    <a:pt x="0" y="55880"/>
                    <a:pt x="55880" y="0"/>
                    <a:pt x="124460" y="0"/>
                  </a:cubicBezTo>
                  <a:lnTo>
                    <a:pt x="10966339" y="0"/>
                  </a:lnTo>
                  <a:cubicBezTo>
                    <a:pt x="11034919" y="0"/>
                    <a:pt x="11090799" y="55880"/>
                    <a:pt x="11090799" y="124460"/>
                  </a:cubicBezTo>
                  <a:lnTo>
                    <a:pt x="11090799" y="5942538"/>
                  </a:lnTo>
                  <a:cubicBezTo>
                    <a:pt x="11090799" y="6011118"/>
                    <a:pt x="11034919" y="6066998"/>
                    <a:pt x="10966339" y="6066998"/>
                  </a:cubicBezTo>
                  <a:close/>
                </a:path>
              </a:pathLst>
            </a:custGeom>
            <a:solidFill>
              <a:srgbClr val="1A202F"/>
            </a:solidFill>
          </p:spPr>
        </p:sp>
      </p:grpSp>
      <p:grpSp>
        <p:nvGrpSpPr>
          <p:cNvPr id="4" name="Group 4"/>
          <p:cNvGrpSpPr/>
          <p:nvPr/>
        </p:nvGrpSpPr>
        <p:grpSpPr>
          <a:xfrm>
            <a:off x="11349984" y="1210823"/>
            <a:ext cx="5272797" cy="7865574"/>
            <a:chOff x="0" y="0"/>
            <a:chExt cx="7030397" cy="10487432"/>
          </a:xfrm>
        </p:grpSpPr>
        <p:pic>
          <p:nvPicPr>
            <p:cNvPr id="5" name="Picture 5"/>
            <p:cNvPicPr>
              <a:picLocks noChangeAspect="1"/>
            </p:cNvPicPr>
            <p:nvPr/>
          </p:nvPicPr>
          <p:blipFill>
            <a:blip r:embed="rId2"/>
            <a:srcRect l="27654" r="27654"/>
            <a:stretch>
              <a:fillRect/>
            </a:stretch>
          </p:blipFill>
          <p:spPr>
            <a:xfrm>
              <a:off x="0" y="0"/>
              <a:ext cx="7030397" cy="10487432"/>
            </a:xfrm>
            <a:prstGeom prst="rect">
              <a:avLst/>
            </a:prstGeom>
          </p:spPr>
        </p:pic>
      </p:grpSp>
      <p:grpSp>
        <p:nvGrpSpPr>
          <p:cNvPr id="6" name="Group 6"/>
          <p:cNvGrpSpPr/>
          <p:nvPr/>
        </p:nvGrpSpPr>
        <p:grpSpPr>
          <a:xfrm rot="5400000">
            <a:off x="-2642831" y="4805928"/>
            <a:ext cx="5505869" cy="675144"/>
            <a:chOff x="0" y="0"/>
            <a:chExt cx="8050931" cy="987225"/>
          </a:xfrm>
        </p:grpSpPr>
        <p:sp>
          <p:nvSpPr>
            <p:cNvPr id="7" name="Freeform 7"/>
            <p:cNvSpPr/>
            <p:nvPr/>
          </p:nvSpPr>
          <p:spPr>
            <a:xfrm>
              <a:off x="0" y="0"/>
              <a:ext cx="8050931" cy="987225"/>
            </a:xfrm>
            <a:custGeom>
              <a:avLst/>
              <a:gdLst/>
              <a:ahLst/>
              <a:cxnLst/>
              <a:rect l="l" t="t" r="r" b="b"/>
              <a:pathLst>
                <a:path w="8050931" h="987225">
                  <a:moveTo>
                    <a:pt x="7926470" y="987225"/>
                  </a:moveTo>
                  <a:lnTo>
                    <a:pt x="124460" y="987225"/>
                  </a:lnTo>
                  <a:cubicBezTo>
                    <a:pt x="55880" y="987225"/>
                    <a:pt x="0" y="931345"/>
                    <a:pt x="0" y="862765"/>
                  </a:cubicBezTo>
                  <a:lnTo>
                    <a:pt x="0" y="124460"/>
                  </a:lnTo>
                  <a:cubicBezTo>
                    <a:pt x="0" y="55880"/>
                    <a:pt x="55880" y="0"/>
                    <a:pt x="124460" y="0"/>
                  </a:cubicBezTo>
                  <a:lnTo>
                    <a:pt x="7926471" y="0"/>
                  </a:lnTo>
                  <a:cubicBezTo>
                    <a:pt x="7995051" y="0"/>
                    <a:pt x="8050931" y="55880"/>
                    <a:pt x="8050931" y="124460"/>
                  </a:cubicBezTo>
                  <a:lnTo>
                    <a:pt x="8050931" y="862765"/>
                  </a:lnTo>
                  <a:cubicBezTo>
                    <a:pt x="8050931" y="931345"/>
                    <a:pt x="7995051" y="987225"/>
                    <a:pt x="7926471" y="987225"/>
                  </a:cubicBezTo>
                  <a:close/>
                </a:path>
              </a:pathLst>
            </a:custGeom>
            <a:solidFill>
              <a:srgbClr val="1A202F"/>
            </a:solidFill>
          </p:spPr>
        </p:sp>
      </p:grpSp>
      <p:grpSp>
        <p:nvGrpSpPr>
          <p:cNvPr id="8" name="Group 8"/>
          <p:cNvGrpSpPr/>
          <p:nvPr/>
        </p:nvGrpSpPr>
        <p:grpSpPr>
          <a:xfrm rot="5400000">
            <a:off x="15424962" y="4805928"/>
            <a:ext cx="5505869" cy="675144"/>
            <a:chOff x="0" y="0"/>
            <a:chExt cx="8050931" cy="987225"/>
          </a:xfrm>
        </p:grpSpPr>
        <p:sp>
          <p:nvSpPr>
            <p:cNvPr id="9" name="Freeform 9"/>
            <p:cNvSpPr/>
            <p:nvPr/>
          </p:nvSpPr>
          <p:spPr>
            <a:xfrm>
              <a:off x="0" y="0"/>
              <a:ext cx="8050931" cy="987225"/>
            </a:xfrm>
            <a:custGeom>
              <a:avLst/>
              <a:gdLst/>
              <a:ahLst/>
              <a:cxnLst/>
              <a:rect l="l" t="t" r="r" b="b"/>
              <a:pathLst>
                <a:path w="8050931" h="987225">
                  <a:moveTo>
                    <a:pt x="7926470" y="987225"/>
                  </a:moveTo>
                  <a:lnTo>
                    <a:pt x="124460" y="987225"/>
                  </a:lnTo>
                  <a:cubicBezTo>
                    <a:pt x="55880" y="987225"/>
                    <a:pt x="0" y="931345"/>
                    <a:pt x="0" y="862765"/>
                  </a:cubicBezTo>
                  <a:lnTo>
                    <a:pt x="0" y="124460"/>
                  </a:lnTo>
                  <a:cubicBezTo>
                    <a:pt x="0" y="55880"/>
                    <a:pt x="55880" y="0"/>
                    <a:pt x="124460" y="0"/>
                  </a:cubicBezTo>
                  <a:lnTo>
                    <a:pt x="7926471" y="0"/>
                  </a:lnTo>
                  <a:cubicBezTo>
                    <a:pt x="7995051" y="0"/>
                    <a:pt x="8050931" y="55880"/>
                    <a:pt x="8050931" y="124460"/>
                  </a:cubicBezTo>
                  <a:lnTo>
                    <a:pt x="8050931" y="862765"/>
                  </a:lnTo>
                  <a:cubicBezTo>
                    <a:pt x="8050931" y="931345"/>
                    <a:pt x="7995051" y="987225"/>
                    <a:pt x="7926471" y="987225"/>
                  </a:cubicBezTo>
                  <a:close/>
                </a:path>
              </a:pathLst>
            </a:custGeom>
            <a:solidFill>
              <a:srgbClr val="1A202F"/>
            </a:solidFill>
          </p:spPr>
        </p:sp>
      </p:grpSp>
      <p:sp>
        <p:nvSpPr>
          <p:cNvPr id="10" name="AutoShape 10"/>
          <p:cNvSpPr/>
          <p:nvPr/>
        </p:nvSpPr>
        <p:spPr>
          <a:xfrm>
            <a:off x="15934733" y="1028700"/>
            <a:ext cx="1305517" cy="0"/>
          </a:xfrm>
          <a:prstGeom prst="line">
            <a:avLst/>
          </a:prstGeom>
          <a:ln w="28575" cap="flat">
            <a:solidFill>
              <a:srgbClr val="1A202F"/>
            </a:solidFill>
            <a:prstDash val="solid"/>
            <a:headEnd type="none" w="sm" len="sm"/>
            <a:tailEnd type="arrow" w="med" len="sm"/>
          </a:ln>
        </p:spPr>
      </p:sp>
      <p:sp>
        <p:nvSpPr>
          <p:cNvPr id="11" name="TextBox 11"/>
          <p:cNvSpPr txBox="1"/>
          <p:nvPr/>
        </p:nvSpPr>
        <p:spPr>
          <a:xfrm>
            <a:off x="1614067" y="1210823"/>
            <a:ext cx="9309817" cy="1607491"/>
          </a:xfrm>
          <a:prstGeom prst="rect">
            <a:avLst/>
          </a:prstGeom>
        </p:spPr>
        <p:txBody>
          <a:bodyPr wrap="square" lIns="0" tIns="0" rIns="0" bIns="0" rtlCol="0" anchor="t">
            <a:spAutoFit/>
          </a:bodyPr>
          <a:lstStyle/>
          <a:p>
            <a:pPr algn="ctr">
              <a:lnSpc>
                <a:spcPts val="6178"/>
              </a:lnSpc>
            </a:pPr>
            <a:r>
              <a:rPr lang="en-US" sz="5617" dirty="0">
                <a:solidFill>
                  <a:srgbClr val="FFFFFF"/>
                </a:solidFill>
                <a:latin typeface="Hatton"/>
              </a:rPr>
              <a:t>Room Cleaning Procedures Step by Step</a:t>
            </a:r>
          </a:p>
        </p:txBody>
      </p:sp>
      <p:sp>
        <p:nvSpPr>
          <p:cNvPr id="12" name="TextBox 12"/>
          <p:cNvSpPr txBox="1"/>
          <p:nvPr/>
        </p:nvSpPr>
        <p:spPr>
          <a:xfrm>
            <a:off x="1432940" y="3048734"/>
            <a:ext cx="9309817" cy="5794150"/>
          </a:xfrm>
          <a:prstGeom prst="rect">
            <a:avLst/>
          </a:prstGeom>
        </p:spPr>
        <p:txBody>
          <a:bodyPr lIns="0" tIns="0" rIns="0" bIns="0" rtlCol="0" anchor="t">
            <a:spAutoFit/>
          </a:bodyPr>
          <a:lstStyle/>
          <a:p>
            <a:pPr marL="423442" lvl="1" indent="-211721">
              <a:lnSpc>
                <a:spcPts val="3530"/>
              </a:lnSpc>
              <a:buFont typeface="Arial"/>
              <a:buChar char="•"/>
            </a:pPr>
            <a:r>
              <a:rPr lang="en-US" sz="1961" spc="78">
                <a:solidFill>
                  <a:srgbClr val="FFFFFF"/>
                </a:solidFill>
                <a:latin typeface="Montserrat Semi-Bold"/>
              </a:rPr>
              <a:t>Let in adequate natural light by opening the doors and windows. Let the air circulate to get rid of any remaining smells and make the space seem comfortable. </a:t>
            </a:r>
          </a:p>
          <a:p>
            <a:pPr marL="423442" lvl="1" indent="-211721">
              <a:lnSpc>
                <a:spcPts val="3530"/>
              </a:lnSpc>
              <a:buFont typeface="Arial"/>
              <a:buChar char="•"/>
            </a:pPr>
            <a:r>
              <a:rPr lang="en-US" sz="1961" spc="78">
                <a:solidFill>
                  <a:srgbClr val="FFFFFF"/>
                </a:solidFill>
                <a:latin typeface="Montserrat Semi-Bold"/>
              </a:rPr>
              <a:t> Stock the bed linens and towels again. Ascertain that they are folded or arranged according to the hotel's specifications to create a tidy and welcoming image (Lee, HyeRyeon, Tun-Min, &amp; Xu, 2016). </a:t>
            </a:r>
          </a:p>
          <a:p>
            <a:pPr marL="423442" lvl="1" indent="-211721">
              <a:lnSpc>
                <a:spcPts val="3530"/>
              </a:lnSpc>
              <a:buFont typeface="Arial"/>
              <a:buChar char="•"/>
            </a:pPr>
            <a:r>
              <a:rPr lang="en-US" sz="1961" spc="78">
                <a:solidFill>
                  <a:srgbClr val="FFFFFF"/>
                </a:solidFill>
                <a:latin typeface="Montserrat Semi-Bold"/>
              </a:rPr>
              <a:t> Start the process by emptying the containers of all leftovers and trash. Take out the liners and properly dispose of all waste. This process is essential for maintaining hygiene and stopping offensive smells from escaping. </a:t>
            </a:r>
          </a:p>
          <a:p>
            <a:pPr marL="423442" lvl="1" indent="-211721">
              <a:lnSpc>
                <a:spcPts val="3530"/>
              </a:lnSpc>
              <a:buFont typeface="Arial"/>
              <a:buChar char="•"/>
            </a:pPr>
            <a:r>
              <a:rPr lang="en-US" sz="1961" spc="78">
                <a:solidFill>
                  <a:srgbClr val="FFFFFF"/>
                </a:solidFill>
                <a:latin typeface="Montserrat Semi-Bold"/>
              </a:rPr>
              <a:t> All surfaces, including furniture, fixtures, and ornamental accents, should be dusted.</a:t>
            </a:r>
          </a:p>
        </p:txBody>
      </p:sp>
      <p:sp>
        <p:nvSpPr>
          <p:cNvPr id="13" name="TextBox 13"/>
          <p:cNvSpPr txBox="1"/>
          <p:nvPr/>
        </p:nvSpPr>
        <p:spPr>
          <a:xfrm>
            <a:off x="13623092" y="9140343"/>
            <a:ext cx="1235108" cy="235913"/>
          </a:xfrm>
          <a:prstGeom prst="rect">
            <a:avLst/>
          </a:prstGeom>
        </p:spPr>
        <p:txBody>
          <a:bodyPr lIns="0" tIns="0" rIns="0" bIns="0" rtlCol="0" anchor="t">
            <a:spAutoFit/>
          </a:bodyPr>
          <a:lstStyle/>
          <a:p>
            <a:pPr algn="ctr">
              <a:lnSpc>
                <a:spcPts val="1710"/>
              </a:lnSpc>
              <a:spcBef>
                <a:spcPct val="0"/>
              </a:spcBef>
            </a:pPr>
            <a:r>
              <a:rPr lang="en-US" sz="1554">
                <a:solidFill>
                  <a:srgbClr val="FFFFFF"/>
                </a:solidFill>
                <a:latin typeface="Hatton"/>
              </a:rPr>
              <a:t>(Jena, 2022)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09650" y="704189"/>
            <a:ext cx="16230600" cy="8878623"/>
            <a:chOff x="0" y="0"/>
            <a:chExt cx="11090799" cy="6066998"/>
          </a:xfrm>
        </p:grpSpPr>
        <p:sp>
          <p:nvSpPr>
            <p:cNvPr id="3" name="Freeform 3"/>
            <p:cNvSpPr/>
            <p:nvPr/>
          </p:nvSpPr>
          <p:spPr>
            <a:xfrm>
              <a:off x="0" y="0"/>
              <a:ext cx="11090799" cy="6066998"/>
            </a:xfrm>
            <a:custGeom>
              <a:avLst/>
              <a:gdLst/>
              <a:ahLst/>
              <a:cxnLst/>
              <a:rect l="l" t="t" r="r" b="b"/>
              <a:pathLst>
                <a:path w="11090799" h="6066998">
                  <a:moveTo>
                    <a:pt x="10966338" y="6066998"/>
                  </a:moveTo>
                  <a:lnTo>
                    <a:pt x="124460" y="6066998"/>
                  </a:lnTo>
                  <a:cubicBezTo>
                    <a:pt x="55880" y="6066998"/>
                    <a:pt x="0" y="6011118"/>
                    <a:pt x="0" y="5942538"/>
                  </a:cubicBezTo>
                  <a:lnTo>
                    <a:pt x="0" y="124460"/>
                  </a:lnTo>
                  <a:cubicBezTo>
                    <a:pt x="0" y="55880"/>
                    <a:pt x="55880" y="0"/>
                    <a:pt x="124460" y="0"/>
                  </a:cubicBezTo>
                  <a:lnTo>
                    <a:pt x="10966339" y="0"/>
                  </a:lnTo>
                  <a:cubicBezTo>
                    <a:pt x="11034919" y="0"/>
                    <a:pt x="11090799" y="55880"/>
                    <a:pt x="11090799" y="124460"/>
                  </a:cubicBezTo>
                  <a:lnTo>
                    <a:pt x="11090799" y="5942538"/>
                  </a:lnTo>
                  <a:cubicBezTo>
                    <a:pt x="11090799" y="6011118"/>
                    <a:pt x="11034919" y="6066998"/>
                    <a:pt x="10966339" y="6066998"/>
                  </a:cubicBezTo>
                  <a:close/>
                </a:path>
              </a:pathLst>
            </a:custGeom>
            <a:solidFill>
              <a:srgbClr val="1A202F"/>
            </a:solidFill>
          </p:spPr>
        </p:sp>
      </p:grpSp>
      <p:grpSp>
        <p:nvGrpSpPr>
          <p:cNvPr id="4" name="Group 4"/>
          <p:cNvGrpSpPr/>
          <p:nvPr/>
        </p:nvGrpSpPr>
        <p:grpSpPr>
          <a:xfrm>
            <a:off x="11349984" y="1210823"/>
            <a:ext cx="5272797" cy="7865574"/>
            <a:chOff x="0" y="0"/>
            <a:chExt cx="7030397" cy="10487432"/>
          </a:xfrm>
        </p:grpSpPr>
        <p:pic>
          <p:nvPicPr>
            <p:cNvPr id="5" name="Picture 5"/>
            <p:cNvPicPr>
              <a:picLocks noChangeAspect="1"/>
            </p:cNvPicPr>
            <p:nvPr/>
          </p:nvPicPr>
          <p:blipFill>
            <a:blip r:embed="rId2"/>
            <a:srcRect l="17016" r="45275"/>
            <a:stretch>
              <a:fillRect/>
            </a:stretch>
          </p:blipFill>
          <p:spPr>
            <a:xfrm>
              <a:off x="0" y="0"/>
              <a:ext cx="7030397" cy="10487432"/>
            </a:xfrm>
            <a:prstGeom prst="rect">
              <a:avLst/>
            </a:prstGeom>
          </p:spPr>
        </p:pic>
      </p:grpSp>
      <p:grpSp>
        <p:nvGrpSpPr>
          <p:cNvPr id="6" name="Group 6"/>
          <p:cNvGrpSpPr/>
          <p:nvPr/>
        </p:nvGrpSpPr>
        <p:grpSpPr>
          <a:xfrm rot="5400000">
            <a:off x="-2642831" y="4805928"/>
            <a:ext cx="5505869" cy="675144"/>
            <a:chOff x="0" y="0"/>
            <a:chExt cx="8050931" cy="987225"/>
          </a:xfrm>
        </p:grpSpPr>
        <p:sp>
          <p:nvSpPr>
            <p:cNvPr id="7" name="Freeform 7"/>
            <p:cNvSpPr/>
            <p:nvPr/>
          </p:nvSpPr>
          <p:spPr>
            <a:xfrm>
              <a:off x="0" y="0"/>
              <a:ext cx="8050931" cy="987225"/>
            </a:xfrm>
            <a:custGeom>
              <a:avLst/>
              <a:gdLst/>
              <a:ahLst/>
              <a:cxnLst/>
              <a:rect l="l" t="t" r="r" b="b"/>
              <a:pathLst>
                <a:path w="8050931" h="987225">
                  <a:moveTo>
                    <a:pt x="7926470" y="987225"/>
                  </a:moveTo>
                  <a:lnTo>
                    <a:pt x="124460" y="987225"/>
                  </a:lnTo>
                  <a:cubicBezTo>
                    <a:pt x="55880" y="987225"/>
                    <a:pt x="0" y="931345"/>
                    <a:pt x="0" y="862765"/>
                  </a:cubicBezTo>
                  <a:lnTo>
                    <a:pt x="0" y="124460"/>
                  </a:lnTo>
                  <a:cubicBezTo>
                    <a:pt x="0" y="55880"/>
                    <a:pt x="55880" y="0"/>
                    <a:pt x="124460" y="0"/>
                  </a:cubicBezTo>
                  <a:lnTo>
                    <a:pt x="7926471" y="0"/>
                  </a:lnTo>
                  <a:cubicBezTo>
                    <a:pt x="7995051" y="0"/>
                    <a:pt x="8050931" y="55880"/>
                    <a:pt x="8050931" y="124460"/>
                  </a:cubicBezTo>
                  <a:lnTo>
                    <a:pt x="8050931" y="862765"/>
                  </a:lnTo>
                  <a:cubicBezTo>
                    <a:pt x="8050931" y="931345"/>
                    <a:pt x="7995051" y="987225"/>
                    <a:pt x="7926471" y="987225"/>
                  </a:cubicBezTo>
                  <a:close/>
                </a:path>
              </a:pathLst>
            </a:custGeom>
            <a:solidFill>
              <a:srgbClr val="1A202F"/>
            </a:solidFill>
          </p:spPr>
        </p:sp>
      </p:grpSp>
      <p:grpSp>
        <p:nvGrpSpPr>
          <p:cNvPr id="8" name="Group 8"/>
          <p:cNvGrpSpPr/>
          <p:nvPr/>
        </p:nvGrpSpPr>
        <p:grpSpPr>
          <a:xfrm rot="5400000">
            <a:off x="15424962" y="4805928"/>
            <a:ext cx="5505869" cy="675144"/>
            <a:chOff x="0" y="0"/>
            <a:chExt cx="8050931" cy="987225"/>
          </a:xfrm>
        </p:grpSpPr>
        <p:sp>
          <p:nvSpPr>
            <p:cNvPr id="9" name="Freeform 9"/>
            <p:cNvSpPr/>
            <p:nvPr/>
          </p:nvSpPr>
          <p:spPr>
            <a:xfrm>
              <a:off x="0" y="0"/>
              <a:ext cx="8050931" cy="987225"/>
            </a:xfrm>
            <a:custGeom>
              <a:avLst/>
              <a:gdLst/>
              <a:ahLst/>
              <a:cxnLst/>
              <a:rect l="l" t="t" r="r" b="b"/>
              <a:pathLst>
                <a:path w="8050931" h="987225">
                  <a:moveTo>
                    <a:pt x="7926470" y="987225"/>
                  </a:moveTo>
                  <a:lnTo>
                    <a:pt x="124460" y="987225"/>
                  </a:lnTo>
                  <a:cubicBezTo>
                    <a:pt x="55880" y="987225"/>
                    <a:pt x="0" y="931345"/>
                    <a:pt x="0" y="862765"/>
                  </a:cubicBezTo>
                  <a:lnTo>
                    <a:pt x="0" y="124460"/>
                  </a:lnTo>
                  <a:cubicBezTo>
                    <a:pt x="0" y="55880"/>
                    <a:pt x="55880" y="0"/>
                    <a:pt x="124460" y="0"/>
                  </a:cubicBezTo>
                  <a:lnTo>
                    <a:pt x="7926471" y="0"/>
                  </a:lnTo>
                  <a:cubicBezTo>
                    <a:pt x="7995051" y="0"/>
                    <a:pt x="8050931" y="55880"/>
                    <a:pt x="8050931" y="124460"/>
                  </a:cubicBezTo>
                  <a:lnTo>
                    <a:pt x="8050931" y="862765"/>
                  </a:lnTo>
                  <a:cubicBezTo>
                    <a:pt x="8050931" y="931345"/>
                    <a:pt x="7995051" y="987225"/>
                    <a:pt x="7926471" y="987225"/>
                  </a:cubicBezTo>
                  <a:close/>
                </a:path>
              </a:pathLst>
            </a:custGeom>
            <a:solidFill>
              <a:srgbClr val="1A202F"/>
            </a:solidFill>
          </p:spPr>
        </p:sp>
      </p:grpSp>
      <p:sp>
        <p:nvSpPr>
          <p:cNvPr id="10" name="AutoShape 10"/>
          <p:cNvSpPr/>
          <p:nvPr/>
        </p:nvSpPr>
        <p:spPr>
          <a:xfrm>
            <a:off x="15934733" y="1028700"/>
            <a:ext cx="1305517" cy="0"/>
          </a:xfrm>
          <a:prstGeom prst="line">
            <a:avLst/>
          </a:prstGeom>
          <a:ln w="28575" cap="flat">
            <a:solidFill>
              <a:srgbClr val="1A202F"/>
            </a:solidFill>
            <a:prstDash val="solid"/>
            <a:headEnd type="none" w="sm" len="sm"/>
            <a:tailEnd type="arrow" w="med" len="sm"/>
          </a:ln>
        </p:spPr>
      </p:sp>
      <p:sp>
        <p:nvSpPr>
          <p:cNvPr id="11" name="TextBox 11"/>
          <p:cNvSpPr txBox="1"/>
          <p:nvPr/>
        </p:nvSpPr>
        <p:spPr>
          <a:xfrm>
            <a:off x="1614067" y="1210823"/>
            <a:ext cx="5756479" cy="852754"/>
          </a:xfrm>
          <a:prstGeom prst="rect">
            <a:avLst/>
          </a:prstGeom>
        </p:spPr>
        <p:txBody>
          <a:bodyPr lIns="0" tIns="0" rIns="0" bIns="0" rtlCol="0" anchor="t">
            <a:spAutoFit/>
          </a:bodyPr>
          <a:lstStyle/>
          <a:p>
            <a:pPr>
              <a:lnSpc>
                <a:spcPts val="6178"/>
              </a:lnSpc>
            </a:pPr>
            <a:r>
              <a:rPr lang="en-US" sz="5617">
                <a:solidFill>
                  <a:srgbClr val="FFFFFF"/>
                </a:solidFill>
                <a:latin typeface="Hatton"/>
              </a:rPr>
              <a:t>Continued:</a:t>
            </a:r>
          </a:p>
        </p:txBody>
      </p:sp>
      <p:sp>
        <p:nvSpPr>
          <p:cNvPr id="12" name="TextBox 12"/>
          <p:cNvSpPr txBox="1"/>
          <p:nvPr/>
        </p:nvSpPr>
        <p:spPr>
          <a:xfrm>
            <a:off x="1350454" y="2266740"/>
            <a:ext cx="9450623" cy="6501197"/>
          </a:xfrm>
          <a:prstGeom prst="rect">
            <a:avLst/>
          </a:prstGeom>
        </p:spPr>
        <p:txBody>
          <a:bodyPr lIns="0" tIns="0" rIns="0" bIns="0" rtlCol="0" anchor="t">
            <a:spAutoFit/>
          </a:bodyPr>
          <a:lstStyle/>
          <a:p>
            <a:pPr marL="444204" lvl="1" indent="-222102">
              <a:lnSpc>
                <a:spcPts val="3703"/>
              </a:lnSpc>
              <a:buFont typeface="Arial"/>
              <a:buChar char="•"/>
            </a:pPr>
            <a:r>
              <a:rPr lang="en-US" sz="2057" spc="82">
                <a:solidFill>
                  <a:srgbClr val="FFFFFF"/>
                </a:solidFill>
                <a:latin typeface="Montserrat Semi-Bold"/>
              </a:rPr>
              <a:t>Every surface, including bedside stands, tables, and counters, should be thoroughly cleaned and sanitised. </a:t>
            </a:r>
          </a:p>
          <a:p>
            <a:pPr marL="444204" lvl="1" indent="-222102">
              <a:lnSpc>
                <a:spcPts val="3703"/>
              </a:lnSpc>
              <a:buFont typeface="Arial"/>
              <a:buChar char="•"/>
            </a:pPr>
            <a:r>
              <a:rPr lang="en-US" sz="2057" spc="82">
                <a:solidFill>
                  <a:srgbClr val="FFFFFF"/>
                </a:solidFill>
                <a:latin typeface="Montserrat Semi-Bold"/>
              </a:rPr>
              <a:t>Clean and sanitise every bathroom fixture, such as the shower, bathtub, sink and toilet. Verify that mirrors are stain-free and arrange any provided amenities neatly. </a:t>
            </a:r>
          </a:p>
          <a:p>
            <a:pPr marL="444204" lvl="1" indent="-222102">
              <a:lnSpc>
                <a:spcPts val="3703"/>
              </a:lnSpc>
              <a:buFont typeface="Arial"/>
              <a:buChar char="•"/>
            </a:pPr>
            <a:r>
              <a:rPr lang="en-US" sz="2057" spc="82">
                <a:solidFill>
                  <a:srgbClr val="FFFFFF"/>
                </a:solidFill>
                <a:latin typeface="Montserrat Semi-Bold"/>
              </a:rPr>
              <a:t> Get a pristine reflection by washing the windows and mirrors. To give a clear vision, clean the inside of windows of fingerprints and smudges (Pitt, Michael, &amp; Dominique, 2016). </a:t>
            </a:r>
          </a:p>
          <a:p>
            <a:pPr marL="444204" lvl="1" indent="-222102">
              <a:lnSpc>
                <a:spcPts val="3703"/>
              </a:lnSpc>
              <a:buFont typeface="Arial"/>
              <a:buChar char="•"/>
            </a:pPr>
            <a:r>
              <a:rPr lang="en-US" sz="2057" spc="82">
                <a:solidFill>
                  <a:srgbClr val="FFFFFF"/>
                </a:solidFill>
                <a:latin typeface="Montserrat Semi-Bold"/>
              </a:rPr>
              <a:t> Include the upholstery, carpets, and rugs in the entire vacuumed area. If you want to effectively remove dust and grime, focus on the edges and margins. </a:t>
            </a:r>
          </a:p>
          <a:p>
            <a:pPr marL="444204" lvl="1" indent="-222102">
              <a:lnSpc>
                <a:spcPts val="3703"/>
              </a:lnSpc>
              <a:buFont typeface="Arial"/>
              <a:buChar char="•"/>
            </a:pPr>
            <a:r>
              <a:rPr lang="en-US" sz="2057" spc="82">
                <a:solidFill>
                  <a:srgbClr val="FFFFFF"/>
                </a:solidFill>
                <a:latin typeface="Montserrat Semi-Bold"/>
              </a:rPr>
              <a:t> Perform a thorough evaluation of the space to make sure that all cleaning tasks are carried out to the greatest possible quality.</a:t>
            </a:r>
          </a:p>
        </p:txBody>
      </p:sp>
      <p:sp>
        <p:nvSpPr>
          <p:cNvPr id="13" name="TextBox 13"/>
          <p:cNvSpPr txBox="1"/>
          <p:nvPr/>
        </p:nvSpPr>
        <p:spPr>
          <a:xfrm>
            <a:off x="13256712" y="9140343"/>
            <a:ext cx="1459342" cy="235913"/>
          </a:xfrm>
          <a:prstGeom prst="rect">
            <a:avLst/>
          </a:prstGeom>
        </p:spPr>
        <p:txBody>
          <a:bodyPr lIns="0" tIns="0" rIns="0" bIns="0" rtlCol="0" anchor="t">
            <a:spAutoFit/>
          </a:bodyPr>
          <a:lstStyle/>
          <a:p>
            <a:pPr algn="ctr">
              <a:lnSpc>
                <a:spcPts val="1710"/>
              </a:lnSpc>
              <a:spcBef>
                <a:spcPct val="0"/>
              </a:spcBef>
            </a:pPr>
            <a:r>
              <a:rPr lang="en-US" sz="1554">
                <a:solidFill>
                  <a:srgbClr val="FFFFFF"/>
                </a:solidFill>
                <a:latin typeface="Hatton"/>
              </a:rPr>
              <a:t>(Jena, 2022)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90024" y="-582763"/>
            <a:ext cx="18668047" cy="5095435"/>
            <a:chOff x="0" y="0"/>
            <a:chExt cx="24890730" cy="6793914"/>
          </a:xfrm>
        </p:grpSpPr>
        <p:pic>
          <p:nvPicPr>
            <p:cNvPr id="3" name="Picture 3"/>
            <p:cNvPicPr>
              <a:picLocks noChangeAspect="1"/>
            </p:cNvPicPr>
            <p:nvPr/>
          </p:nvPicPr>
          <p:blipFill>
            <a:blip r:embed="rId2"/>
            <a:srcRect t="48821" b="10235"/>
            <a:stretch>
              <a:fillRect/>
            </a:stretch>
          </p:blipFill>
          <p:spPr>
            <a:xfrm>
              <a:off x="0" y="0"/>
              <a:ext cx="24890730" cy="6793914"/>
            </a:xfrm>
            <a:prstGeom prst="rect">
              <a:avLst/>
            </a:prstGeom>
          </p:spPr>
        </p:pic>
      </p:grpSp>
      <p:sp>
        <p:nvSpPr>
          <p:cNvPr id="4" name="TextBox 4"/>
          <p:cNvSpPr txBox="1"/>
          <p:nvPr/>
        </p:nvSpPr>
        <p:spPr>
          <a:xfrm>
            <a:off x="5782843" y="4702713"/>
            <a:ext cx="6871596" cy="1520259"/>
          </a:xfrm>
          <a:prstGeom prst="rect">
            <a:avLst/>
          </a:prstGeom>
        </p:spPr>
        <p:txBody>
          <a:bodyPr lIns="0" tIns="0" rIns="0" bIns="0" rtlCol="0" anchor="t">
            <a:spAutoFit/>
          </a:bodyPr>
          <a:lstStyle/>
          <a:p>
            <a:pPr algn="ctr">
              <a:lnSpc>
                <a:spcPts val="11726"/>
              </a:lnSpc>
            </a:pPr>
            <a:r>
              <a:rPr lang="en-US" sz="8436">
                <a:solidFill>
                  <a:srgbClr val="1A202F"/>
                </a:solidFill>
                <a:latin typeface="Hatton"/>
              </a:rPr>
              <a:t>Conclusion</a:t>
            </a:r>
          </a:p>
        </p:txBody>
      </p:sp>
      <p:sp>
        <p:nvSpPr>
          <p:cNvPr id="5" name="TextBox 5"/>
          <p:cNvSpPr txBox="1"/>
          <p:nvPr/>
        </p:nvSpPr>
        <p:spPr>
          <a:xfrm>
            <a:off x="1542375" y="5989816"/>
            <a:ext cx="15203251" cy="3507916"/>
          </a:xfrm>
          <a:prstGeom prst="rect">
            <a:avLst/>
          </a:prstGeom>
        </p:spPr>
        <p:txBody>
          <a:bodyPr lIns="0" tIns="0" rIns="0" bIns="0" rtlCol="0" anchor="t">
            <a:spAutoFit/>
          </a:bodyPr>
          <a:lstStyle/>
          <a:p>
            <a:pPr algn="ctr">
              <a:lnSpc>
                <a:spcPts val="3458"/>
              </a:lnSpc>
              <a:spcBef>
                <a:spcPct val="0"/>
              </a:spcBef>
            </a:pPr>
            <a:endParaRPr/>
          </a:p>
          <a:p>
            <a:pPr algn="ctr">
              <a:lnSpc>
                <a:spcPts val="3458"/>
              </a:lnSpc>
              <a:spcBef>
                <a:spcPct val="0"/>
              </a:spcBef>
            </a:pPr>
            <a:r>
              <a:rPr lang="en-US" sz="3143">
                <a:solidFill>
                  <a:srgbClr val="1A202F"/>
                </a:solidFill>
                <a:latin typeface="Arimo"/>
              </a:rPr>
              <a:t>The presentation illustrates how the hotel enforces comprehensive protocols and standards across various domains—equipment safety, emergency protocols, linen and trash management, electrical safety, lighting, smoking policies, and continuing education—to guarantee a comprehensive approach to risk mitigation. The janitorial department has established a robust safety culture as a result of this emphasis, consistent evaluations, employee participation, and an unceasing pursuit of enhancement.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A202F"/>
        </a:solidFill>
        <a:effectLst/>
      </p:bgPr>
    </p:bg>
    <p:spTree>
      <p:nvGrpSpPr>
        <p:cNvPr id="1" name=""/>
        <p:cNvGrpSpPr/>
        <p:nvPr/>
      </p:nvGrpSpPr>
      <p:grpSpPr>
        <a:xfrm>
          <a:off x="0" y="0"/>
          <a:ext cx="0" cy="0"/>
          <a:chOff x="0" y="0"/>
          <a:chExt cx="0" cy="0"/>
        </a:xfrm>
      </p:grpSpPr>
      <p:sp>
        <p:nvSpPr>
          <p:cNvPr id="2" name="TextBox 2"/>
          <p:cNvSpPr txBox="1"/>
          <p:nvPr/>
        </p:nvSpPr>
        <p:spPr>
          <a:xfrm>
            <a:off x="7292377" y="724808"/>
            <a:ext cx="3703247" cy="908333"/>
          </a:xfrm>
          <a:prstGeom prst="rect">
            <a:avLst/>
          </a:prstGeom>
        </p:spPr>
        <p:txBody>
          <a:bodyPr lIns="0" tIns="0" rIns="0" bIns="0" rtlCol="0" anchor="t">
            <a:spAutoFit/>
          </a:bodyPr>
          <a:lstStyle/>
          <a:p>
            <a:pPr algn="ctr">
              <a:lnSpc>
                <a:spcPts val="7418"/>
              </a:lnSpc>
            </a:pPr>
            <a:r>
              <a:rPr lang="en-US" sz="5299">
                <a:solidFill>
                  <a:srgbClr val="FFFFFF"/>
                </a:solidFill>
                <a:latin typeface="Canva Sans Bold"/>
              </a:rPr>
              <a:t>References</a:t>
            </a:r>
          </a:p>
        </p:txBody>
      </p:sp>
      <p:sp>
        <p:nvSpPr>
          <p:cNvPr id="3" name="TextBox 3"/>
          <p:cNvSpPr txBox="1"/>
          <p:nvPr/>
        </p:nvSpPr>
        <p:spPr>
          <a:xfrm>
            <a:off x="664584" y="2209229"/>
            <a:ext cx="16958831" cy="6829676"/>
          </a:xfrm>
          <a:prstGeom prst="rect">
            <a:avLst/>
          </a:prstGeom>
        </p:spPr>
        <p:txBody>
          <a:bodyPr lIns="0" tIns="0" rIns="0" bIns="0" rtlCol="0" anchor="t">
            <a:spAutoFit/>
          </a:bodyPr>
          <a:lstStyle/>
          <a:p>
            <a:pPr marL="571704" lvl="1" indent="-285852">
              <a:lnSpc>
                <a:spcPts val="2912"/>
              </a:lnSpc>
              <a:buFont typeface="Arial"/>
              <a:buChar char="•"/>
            </a:pPr>
            <a:r>
              <a:rPr lang="en-US" sz="2648">
                <a:solidFill>
                  <a:srgbClr val="FFFFFF"/>
                </a:solidFill>
                <a:latin typeface="Canva Sans"/>
              </a:rPr>
              <a:t>Basera, V., &amp; Judy, M. (2021). Factors Affecting the Adoption of Quality Management Systems in Zimbabwean Hotels, 776–95.</a:t>
            </a:r>
          </a:p>
          <a:p>
            <a:pPr marL="571704" lvl="1" indent="-285852">
              <a:lnSpc>
                <a:spcPts val="2912"/>
              </a:lnSpc>
              <a:buFont typeface="Arial"/>
              <a:buChar char="•"/>
            </a:pPr>
            <a:r>
              <a:rPr lang="en-US" sz="2648">
                <a:solidFill>
                  <a:srgbClr val="FFFFFF"/>
                </a:solidFill>
                <a:latin typeface="Canva Sans"/>
              </a:rPr>
              <a:t>Berdiev, Z. (2021). MODERN HOTEL MANAGEMENT STYLES. INNOVATIONS IN ECONOMY 4, 84–94.</a:t>
            </a:r>
          </a:p>
          <a:p>
            <a:pPr marL="571704" lvl="1" indent="-285852">
              <a:lnSpc>
                <a:spcPts val="2912"/>
              </a:lnSpc>
              <a:buFont typeface="Arial"/>
              <a:buChar char="•"/>
            </a:pPr>
            <a:r>
              <a:rPr lang="en-US" sz="2648">
                <a:solidFill>
                  <a:srgbClr val="FFFFFF"/>
                </a:solidFill>
                <a:latin typeface="Canva Sans"/>
              </a:rPr>
              <a:t>Brierley, D. (1992). Health and safety at work. . Derby: Professional Association of Teachers.</a:t>
            </a:r>
          </a:p>
          <a:p>
            <a:pPr marL="571704" lvl="1" indent="-285852">
              <a:lnSpc>
                <a:spcPts val="2912"/>
              </a:lnSpc>
              <a:buFont typeface="Arial"/>
              <a:buChar char="•"/>
            </a:pPr>
            <a:r>
              <a:rPr lang="en-US" sz="2648">
                <a:solidFill>
                  <a:srgbClr val="FFFFFF"/>
                </a:solidFill>
                <a:latin typeface="Canva Sans"/>
              </a:rPr>
              <a:t>Chadder, P. (2014). Health and safety at work essentials. London: Lawpack Publishing.</a:t>
            </a:r>
          </a:p>
          <a:p>
            <a:pPr marL="571704" lvl="1" indent="-285852">
              <a:lnSpc>
                <a:spcPts val="2912"/>
              </a:lnSpc>
              <a:buFont typeface="Arial"/>
              <a:buChar char="•"/>
            </a:pPr>
            <a:r>
              <a:rPr lang="en-US" sz="2648">
                <a:solidFill>
                  <a:srgbClr val="FFFFFF"/>
                </a:solidFill>
                <a:latin typeface="Canva Sans"/>
              </a:rPr>
              <a:t>Great-Britain. (1985). Work Research Unit. Health and safety at work. London: Work Research Unit.</a:t>
            </a:r>
          </a:p>
          <a:p>
            <a:pPr marL="571704" lvl="1" indent="-285852">
              <a:lnSpc>
                <a:spcPts val="2912"/>
              </a:lnSpc>
              <a:buFont typeface="Arial"/>
              <a:buChar char="•"/>
            </a:pPr>
            <a:r>
              <a:rPr lang="en-US" sz="2648">
                <a:solidFill>
                  <a:srgbClr val="FFFFFF"/>
                </a:solidFill>
                <a:latin typeface="Canva Sans"/>
              </a:rPr>
              <a:t>Heighway, P. (2009). Health and safety at work essentials. London: Lawpack Publishing Ltd.</a:t>
            </a:r>
          </a:p>
          <a:p>
            <a:pPr marL="571704" lvl="1" indent="-285852">
              <a:lnSpc>
                <a:spcPts val="2912"/>
              </a:lnSpc>
              <a:buFont typeface="Arial"/>
              <a:buChar char="•"/>
            </a:pPr>
            <a:r>
              <a:rPr lang="en-US" sz="2648">
                <a:solidFill>
                  <a:srgbClr val="FFFFFF"/>
                </a:solidFill>
                <a:latin typeface="Canva Sans"/>
              </a:rPr>
              <a:t>Jena, T. (2022). 20 cleaning hacks for hotels. Retrieved from hotel management: https://www.hotelmanagement.net/housekeeping/20-cleaning-hacks-hotels</a:t>
            </a:r>
          </a:p>
          <a:p>
            <a:pPr marL="571704" lvl="1" indent="-285852">
              <a:lnSpc>
                <a:spcPts val="2912"/>
              </a:lnSpc>
              <a:buFont typeface="Arial"/>
              <a:buChar char="•"/>
            </a:pPr>
            <a:r>
              <a:rPr lang="en-US" sz="2648">
                <a:solidFill>
                  <a:srgbClr val="FFFFFF"/>
                </a:solidFill>
                <a:latin typeface="Canva Sans"/>
              </a:rPr>
              <a:t>Lee, HyeRyeon, Tun-Min, J., &amp; Xu, L. (2016). "Guests’ perceptions of green hotel practices and management responses on TripAdvisor. Journal of Hospitality and Tourism Technology 7, 182–99.</a:t>
            </a:r>
          </a:p>
          <a:p>
            <a:pPr marL="571704" lvl="1" indent="-285852">
              <a:lnSpc>
                <a:spcPts val="2912"/>
              </a:lnSpc>
              <a:buFont typeface="Arial"/>
              <a:buChar char="•"/>
            </a:pPr>
            <a:r>
              <a:rPr lang="en-US" sz="2648">
                <a:solidFill>
                  <a:srgbClr val="FFFFFF"/>
                </a:solidFill>
                <a:latin typeface="Canva Sans"/>
              </a:rPr>
              <a:t>Nino, O., &amp; Nana, N. (2021). The Role of Benchmarking in Hotel Management Improvement. Economics 104, 166–75.</a:t>
            </a:r>
          </a:p>
          <a:p>
            <a:pPr marL="571704" lvl="1" indent="-285852">
              <a:lnSpc>
                <a:spcPts val="2912"/>
              </a:lnSpc>
              <a:buFont typeface="Arial"/>
              <a:buChar char="•"/>
            </a:pPr>
            <a:r>
              <a:rPr lang="en-US" sz="2648">
                <a:solidFill>
                  <a:srgbClr val="FFFFFF"/>
                </a:solidFill>
                <a:latin typeface="Canva Sans"/>
              </a:rPr>
              <a:t>Pitt, Michael, &amp; Dominique, C. (2016). Hotel maintenance management in Sanya, China. Journal of Facilities Management 14, 304–14.</a:t>
            </a:r>
          </a:p>
          <a:p>
            <a:pPr marL="571704" lvl="1" indent="-285852">
              <a:lnSpc>
                <a:spcPts val="2912"/>
              </a:lnSpc>
              <a:buFont typeface="Arial"/>
              <a:buChar char="•"/>
            </a:pPr>
            <a:r>
              <a:rPr lang="en-US" sz="2648">
                <a:solidFill>
                  <a:srgbClr val="FFFFFF"/>
                </a:solidFill>
                <a:latin typeface="Canva Sans"/>
              </a:rPr>
              <a:t>Rashida, S. (2022). 8 Reasons Why Workplace Safety is the Need of the Hour. Retrieved from Studio 52: https://studio52.tv/blog/workplace-safety-video-needs/</a:t>
            </a:r>
          </a:p>
          <a:p>
            <a:pPr marL="571704" lvl="1" indent="-285852">
              <a:lnSpc>
                <a:spcPts val="2912"/>
              </a:lnSpc>
              <a:buFont typeface="Arial"/>
              <a:buChar char="•"/>
            </a:pPr>
            <a:r>
              <a:rPr lang="en-US" sz="2648">
                <a:solidFill>
                  <a:srgbClr val="FFFFFF"/>
                </a:solidFill>
                <a:latin typeface="Canva Sans"/>
              </a:rPr>
              <a:t>Scholz, Petr, Lenka, Č., Petr, J., &amp; Ivica, L. (2022). GREEN MANAGEMENT IMPLEMENTATION: A CASE OF THE BULGARIAN HOTEL MARKEt. E+M Ekonomie a Management 25, 177–94.</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976</Words>
  <Application>Microsoft Office PowerPoint</Application>
  <PresentationFormat>Custom</PresentationFormat>
  <Paragraphs>48</Paragraphs>
  <Slides>10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Arimo</vt:lpstr>
      <vt:lpstr>Hatton</vt:lpstr>
      <vt:lpstr>Montserrat Semi-Bold</vt:lpstr>
      <vt:lpstr>Montserrat Bold</vt:lpstr>
      <vt:lpstr>Arial</vt:lpstr>
      <vt:lpstr>Canva Sans</vt:lpstr>
      <vt:lpstr>Canva Sans Bold</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Black and Orange Elegant Cleaning Service Presentation</dc:title>
  <cp:lastModifiedBy>Anu</cp:lastModifiedBy>
  <cp:revision>3</cp:revision>
  <dcterms:created xsi:type="dcterms:W3CDTF">2006-08-16T00:00:00Z</dcterms:created>
  <dcterms:modified xsi:type="dcterms:W3CDTF">2024-02-21T18:00:55Z</dcterms:modified>
  <dc:identifier>DAF9LGvR9uo</dc:identifier>
</cp:coreProperties>
</file>