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7" r:id="rId1"/>
  </p:sldMasterIdLst>
  <p:notesMasterIdLst>
    <p:notesMasterId r:id="rId18"/>
  </p:notesMasterIdLst>
  <p:sldIdLst>
    <p:sldId id="259" r:id="rId2"/>
    <p:sldId id="257" r:id="rId3"/>
    <p:sldId id="260" r:id="rId4"/>
    <p:sldId id="261" r:id="rId5"/>
    <p:sldId id="273" r:id="rId6"/>
    <p:sldId id="264" r:id="rId7"/>
    <p:sldId id="275" r:id="rId8"/>
    <p:sldId id="267" r:id="rId9"/>
    <p:sldId id="277" r:id="rId10"/>
    <p:sldId id="269" r:id="rId11"/>
    <p:sldId id="270" r:id="rId12"/>
    <p:sldId id="271" r:id="rId13"/>
    <p:sldId id="262" r:id="rId14"/>
    <p:sldId id="263" r:id="rId15"/>
    <p:sldId id="279"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529" autoAdjust="0"/>
    <p:restoredTop sz="66348" autoAdjust="0"/>
  </p:normalViewPr>
  <p:slideViewPr>
    <p:cSldViewPr snapToGrid="0">
      <p:cViewPr varScale="1">
        <p:scale>
          <a:sx n="46" d="100"/>
          <a:sy n="46" d="100"/>
        </p:scale>
        <p:origin x="1308" y="54"/>
      </p:cViewPr>
      <p:guideLst/>
    </p:cSldViewPr>
  </p:slideViewPr>
  <p:notesTextViewPr>
    <p:cViewPr>
      <p:scale>
        <a:sx n="1" d="1"/>
        <a:sy n="1" d="1"/>
      </p:scale>
      <p:origin x="0" y="0"/>
    </p:cViewPr>
  </p:notesTextViewPr>
  <p:notesViewPr>
    <p:cSldViewPr snapToGrid="0">
      <p:cViewPr>
        <p:scale>
          <a:sx n="130" d="100"/>
          <a:sy n="130" d="100"/>
        </p:scale>
        <p:origin x="1260" y="-213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EAC445-7B3F-4A5C-A47D-44C4774B153E}" type="doc">
      <dgm:prSet loTypeId="urn:microsoft.com/office/officeart/2005/8/layout/cycle4" loCatId="cycle" qsTypeId="urn:microsoft.com/office/officeart/2005/8/quickstyle/simple2" qsCatId="simple" csTypeId="urn:microsoft.com/office/officeart/2005/8/colors/accent1_2" csCatId="accent1" phldr="1"/>
      <dgm:spPr/>
      <dgm:t>
        <a:bodyPr/>
        <a:lstStyle/>
        <a:p>
          <a:endParaRPr lang="en-US"/>
        </a:p>
      </dgm:t>
    </dgm:pt>
    <dgm:pt modelId="{B3397CC4-7D90-43BC-9C17-D471E2E62397}">
      <dgm:prSet phldrT="[Text]"/>
      <dgm:spPr/>
      <dgm:t>
        <a:bodyPr/>
        <a:lstStyle/>
        <a:p>
          <a:r>
            <a:rPr lang="en-US" dirty="0" smtClean="0"/>
            <a:t>Performance &amp; Development Planning – Performance Agreement</a:t>
          </a:r>
          <a:endParaRPr lang="en-US" dirty="0"/>
        </a:p>
      </dgm:t>
    </dgm:pt>
    <dgm:pt modelId="{3006DC84-AF17-493D-9A38-5F59EF9527ED}" type="parTrans" cxnId="{03E5DC89-5269-4203-B7E7-7FFB521F16BE}">
      <dgm:prSet/>
      <dgm:spPr/>
      <dgm:t>
        <a:bodyPr/>
        <a:lstStyle/>
        <a:p>
          <a:endParaRPr lang="en-US"/>
        </a:p>
      </dgm:t>
    </dgm:pt>
    <dgm:pt modelId="{963C8558-AAE8-43EE-A7C3-29F455F30063}" type="sibTrans" cxnId="{03E5DC89-5269-4203-B7E7-7FFB521F16BE}">
      <dgm:prSet/>
      <dgm:spPr/>
      <dgm:t>
        <a:bodyPr/>
        <a:lstStyle/>
        <a:p>
          <a:endParaRPr lang="en-US"/>
        </a:p>
      </dgm:t>
    </dgm:pt>
    <dgm:pt modelId="{0BB6B44A-E0E7-4D0A-A14F-D8FFDDFC8CC9}">
      <dgm:prSet phldrT="[Text]"/>
      <dgm:spPr/>
      <dgm:t>
        <a:bodyPr/>
        <a:lstStyle/>
        <a:p>
          <a:r>
            <a:rPr lang="en-US" dirty="0" smtClean="0"/>
            <a:t>Act</a:t>
          </a:r>
          <a:endParaRPr lang="en-US" dirty="0"/>
        </a:p>
      </dgm:t>
    </dgm:pt>
    <dgm:pt modelId="{152F1133-BB1A-43E2-8C80-11BB4A49E8A3}" type="parTrans" cxnId="{E861FD24-20D0-417F-A428-D36EF74D7007}">
      <dgm:prSet/>
      <dgm:spPr/>
      <dgm:t>
        <a:bodyPr/>
        <a:lstStyle/>
        <a:p>
          <a:endParaRPr lang="en-US"/>
        </a:p>
      </dgm:t>
    </dgm:pt>
    <dgm:pt modelId="{65CC771F-0EA9-4A06-AF15-74BFDF6F8777}" type="sibTrans" cxnId="{E861FD24-20D0-417F-A428-D36EF74D7007}">
      <dgm:prSet/>
      <dgm:spPr/>
      <dgm:t>
        <a:bodyPr/>
        <a:lstStyle/>
        <a:p>
          <a:endParaRPr lang="en-US"/>
        </a:p>
      </dgm:t>
    </dgm:pt>
    <dgm:pt modelId="{2FC0F7FF-3E4A-4F67-A942-E478EB1D88C7}">
      <dgm:prSet phldrT="[Text]"/>
      <dgm:spPr/>
      <dgm:t>
        <a:bodyPr/>
        <a:lstStyle/>
        <a:p>
          <a:r>
            <a:rPr lang="en-US" dirty="0" smtClean="0"/>
            <a:t>Manage  performance throughout the year</a:t>
          </a:r>
          <a:endParaRPr lang="en-US" dirty="0"/>
        </a:p>
      </dgm:t>
    </dgm:pt>
    <dgm:pt modelId="{194FB3DA-E80A-4229-ADDC-72BEC6260DD6}" type="parTrans" cxnId="{7CCCADC2-9DC2-49F1-BE5D-BFC7798564BC}">
      <dgm:prSet/>
      <dgm:spPr/>
      <dgm:t>
        <a:bodyPr/>
        <a:lstStyle/>
        <a:p>
          <a:endParaRPr lang="en-US"/>
        </a:p>
      </dgm:t>
    </dgm:pt>
    <dgm:pt modelId="{D238D3F7-0949-4342-AD98-92E611008A5A}" type="sibTrans" cxnId="{7CCCADC2-9DC2-49F1-BE5D-BFC7798564BC}">
      <dgm:prSet/>
      <dgm:spPr/>
      <dgm:t>
        <a:bodyPr/>
        <a:lstStyle/>
        <a:p>
          <a:endParaRPr lang="en-US"/>
        </a:p>
      </dgm:t>
    </dgm:pt>
    <dgm:pt modelId="{B1C872F4-2815-4514-B5A1-F8F1D8CB04FF}">
      <dgm:prSet phldrT="[Text]"/>
      <dgm:spPr/>
      <dgm:t>
        <a:bodyPr/>
        <a:lstStyle/>
        <a:p>
          <a:r>
            <a:rPr lang="en-US" dirty="0" smtClean="0"/>
            <a:t>Review Performance</a:t>
          </a:r>
          <a:endParaRPr lang="en-US" dirty="0"/>
        </a:p>
      </dgm:t>
    </dgm:pt>
    <dgm:pt modelId="{27896B2A-4C7E-429C-BAD4-356B3DF17020}" type="parTrans" cxnId="{972B6679-D06B-4005-BABA-2C2A916EB025}">
      <dgm:prSet/>
      <dgm:spPr/>
      <dgm:t>
        <a:bodyPr/>
        <a:lstStyle/>
        <a:p>
          <a:endParaRPr lang="en-US"/>
        </a:p>
      </dgm:t>
    </dgm:pt>
    <dgm:pt modelId="{23E0036A-D5E3-4039-AD94-BC72BB5E1595}" type="sibTrans" cxnId="{972B6679-D06B-4005-BABA-2C2A916EB025}">
      <dgm:prSet/>
      <dgm:spPr/>
      <dgm:t>
        <a:bodyPr/>
        <a:lstStyle/>
        <a:p>
          <a:endParaRPr lang="en-US"/>
        </a:p>
      </dgm:t>
    </dgm:pt>
    <dgm:pt modelId="{B95BDDB0-9C4D-42C3-A1EC-BE98115D8A47}" type="pres">
      <dgm:prSet presAssocID="{E5EAC445-7B3F-4A5C-A47D-44C4774B153E}" presName="cycleMatrixDiagram" presStyleCnt="0">
        <dgm:presLayoutVars>
          <dgm:chMax val="1"/>
          <dgm:dir/>
          <dgm:animLvl val="lvl"/>
          <dgm:resizeHandles val="exact"/>
        </dgm:presLayoutVars>
      </dgm:prSet>
      <dgm:spPr/>
      <dgm:t>
        <a:bodyPr/>
        <a:lstStyle/>
        <a:p>
          <a:endParaRPr lang="en-US"/>
        </a:p>
      </dgm:t>
    </dgm:pt>
    <dgm:pt modelId="{7014E680-4928-48FA-A1BB-FDD58A4D7AB0}" type="pres">
      <dgm:prSet presAssocID="{E5EAC445-7B3F-4A5C-A47D-44C4774B153E}" presName="children" presStyleCnt="0"/>
      <dgm:spPr/>
    </dgm:pt>
    <dgm:pt modelId="{E8776F68-957B-4B09-B5D4-B2D725A5D24E}" type="pres">
      <dgm:prSet presAssocID="{E5EAC445-7B3F-4A5C-A47D-44C4774B153E}" presName="childPlaceholder" presStyleCnt="0"/>
      <dgm:spPr/>
    </dgm:pt>
    <dgm:pt modelId="{013721AA-4BC5-404E-A886-157F22154879}" type="pres">
      <dgm:prSet presAssocID="{E5EAC445-7B3F-4A5C-A47D-44C4774B153E}" presName="circle" presStyleCnt="0"/>
      <dgm:spPr/>
    </dgm:pt>
    <dgm:pt modelId="{86C5E47D-F90D-4700-97E4-741583A5D649}" type="pres">
      <dgm:prSet presAssocID="{E5EAC445-7B3F-4A5C-A47D-44C4774B153E}" presName="quadrant1" presStyleLbl="node1" presStyleIdx="0" presStyleCnt="4">
        <dgm:presLayoutVars>
          <dgm:chMax val="1"/>
          <dgm:bulletEnabled val="1"/>
        </dgm:presLayoutVars>
      </dgm:prSet>
      <dgm:spPr/>
      <dgm:t>
        <a:bodyPr/>
        <a:lstStyle/>
        <a:p>
          <a:endParaRPr lang="en-US"/>
        </a:p>
      </dgm:t>
    </dgm:pt>
    <dgm:pt modelId="{543354E3-85C4-4AFB-A974-BFE7CFFFA973}" type="pres">
      <dgm:prSet presAssocID="{E5EAC445-7B3F-4A5C-A47D-44C4774B153E}" presName="quadrant2" presStyleLbl="node1" presStyleIdx="1" presStyleCnt="4">
        <dgm:presLayoutVars>
          <dgm:chMax val="1"/>
          <dgm:bulletEnabled val="1"/>
        </dgm:presLayoutVars>
      </dgm:prSet>
      <dgm:spPr/>
      <dgm:t>
        <a:bodyPr/>
        <a:lstStyle/>
        <a:p>
          <a:endParaRPr lang="en-US"/>
        </a:p>
      </dgm:t>
    </dgm:pt>
    <dgm:pt modelId="{B29C5B25-F23F-4191-AB7B-DD9E7EFA38EB}" type="pres">
      <dgm:prSet presAssocID="{E5EAC445-7B3F-4A5C-A47D-44C4774B153E}" presName="quadrant3" presStyleLbl="node1" presStyleIdx="2" presStyleCnt="4">
        <dgm:presLayoutVars>
          <dgm:chMax val="1"/>
          <dgm:bulletEnabled val="1"/>
        </dgm:presLayoutVars>
      </dgm:prSet>
      <dgm:spPr/>
      <dgm:t>
        <a:bodyPr/>
        <a:lstStyle/>
        <a:p>
          <a:endParaRPr lang="en-US"/>
        </a:p>
      </dgm:t>
    </dgm:pt>
    <dgm:pt modelId="{FD1F538A-6FEB-48EE-AA34-A79E17AF3247}" type="pres">
      <dgm:prSet presAssocID="{E5EAC445-7B3F-4A5C-A47D-44C4774B153E}" presName="quadrant4" presStyleLbl="node1" presStyleIdx="3" presStyleCnt="4" custLinFactNeighborX="671" custLinFactNeighborY="-672">
        <dgm:presLayoutVars>
          <dgm:chMax val="1"/>
          <dgm:bulletEnabled val="1"/>
        </dgm:presLayoutVars>
      </dgm:prSet>
      <dgm:spPr/>
      <dgm:t>
        <a:bodyPr/>
        <a:lstStyle/>
        <a:p>
          <a:endParaRPr lang="en-US"/>
        </a:p>
      </dgm:t>
    </dgm:pt>
    <dgm:pt modelId="{EE5D031F-D519-4C23-AEAE-C59EE6844E38}" type="pres">
      <dgm:prSet presAssocID="{E5EAC445-7B3F-4A5C-A47D-44C4774B153E}" presName="quadrantPlaceholder" presStyleCnt="0"/>
      <dgm:spPr/>
    </dgm:pt>
    <dgm:pt modelId="{F2A9CD24-548E-487D-A175-4E2994B63FB0}" type="pres">
      <dgm:prSet presAssocID="{E5EAC445-7B3F-4A5C-A47D-44C4774B153E}" presName="center1" presStyleLbl="fgShp" presStyleIdx="0" presStyleCnt="2"/>
      <dgm:spPr/>
    </dgm:pt>
    <dgm:pt modelId="{1BB32EA9-3EEC-4334-9248-4EDB9F16EF26}" type="pres">
      <dgm:prSet presAssocID="{E5EAC445-7B3F-4A5C-A47D-44C4774B153E}" presName="center2" presStyleLbl="fgShp" presStyleIdx="1" presStyleCnt="2"/>
      <dgm:spPr/>
    </dgm:pt>
  </dgm:ptLst>
  <dgm:cxnLst>
    <dgm:cxn modelId="{9EB8172A-47B2-4987-B186-4E717DF4965E}" type="presOf" srcId="{0BB6B44A-E0E7-4D0A-A14F-D8FFDDFC8CC9}" destId="{543354E3-85C4-4AFB-A974-BFE7CFFFA973}" srcOrd="0" destOrd="0" presId="urn:microsoft.com/office/officeart/2005/8/layout/cycle4"/>
    <dgm:cxn modelId="{7CCCADC2-9DC2-49F1-BE5D-BFC7798564BC}" srcId="{E5EAC445-7B3F-4A5C-A47D-44C4774B153E}" destId="{2FC0F7FF-3E4A-4F67-A942-E478EB1D88C7}" srcOrd="2" destOrd="0" parTransId="{194FB3DA-E80A-4229-ADDC-72BEC6260DD6}" sibTransId="{D238D3F7-0949-4342-AD98-92E611008A5A}"/>
    <dgm:cxn modelId="{E861FD24-20D0-417F-A428-D36EF74D7007}" srcId="{E5EAC445-7B3F-4A5C-A47D-44C4774B153E}" destId="{0BB6B44A-E0E7-4D0A-A14F-D8FFDDFC8CC9}" srcOrd="1" destOrd="0" parTransId="{152F1133-BB1A-43E2-8C80-11BB4A49E8A3}" sibTransId="{65CC771F-0EA9-4A06-AF15-74BFDF6F8777}"/>
    <dgm:cxn modelId="{03E5DC89-5269-4203-B7E7-7FFB521F16BE}" srcId="{E5EAC445-7B3F-4A5C-A47D-44C4774B153E}" destId="{B3397CC4-7D90-43BC-9C17-D471E2E62397}" srcOrd="0" destOrd="0" parTransId="{3006DC84-AF17-493D-9A38-5F59EF9527ED}" sibTransId="{963C8558-AAE8-43EE-A7C3-29F455F30063}"/>
    <dgm:cxn modelId="{DD9B0A57-0531-4B86-911A-51EF1509EBB7}" type="presOf" srcId="{B3397CC4-7D90-43BC-9C17-D471E2E62397}" destId="{86C5E47D-F90D-4700-97E4-741583A5D649}" srcOrd="0" destOrd="0" presId="urn:microsoft.com/office/officeart/2005/8/layout/cycle4"/>
    <dgm:cxn modelId="{B97468FB-8355-4726-8C3E-B2A9DF1DAE20}" type="presOf" srcId="{B1C872F4-2815-4514-B5A1-F8F1D8CB04FF}" destId="{FD1F538A-6FEB-48EE-AA34-A79E17AF3247}" srcOrd="0" destOrd="0" presId="urn:microsoft.com/office/officeart/2005/8/layout/cycle4"/>
    <dgm:cxn modelId="{FB0BFD89-8C41-4F78-A489-A45F6E1C0F89}" type="presOf" srcId="{E5EAC445-7B3F-4A5C-A47D-44C4774B153E}" destId="{B95BDDB0-9C4D-42C3-A1EC-BE98115D8A47}" srcOrd="0" destOrd="0" presId="urn:microsoft.com/office/officeart/2005/8/layout/cycle4"/>
    <dgm:cxn modelId="{972B6679-D06B-4005-BABA-2C2A916EB025}" srcId="{E5EAC445-7B3F-4A5C-A47D-44C4774B153E}" destId="{B1C872F4-2815-4514-B5A1-F8F1D8CB04FF}" srcOrd="3" destOrd="0" parTransId="{27896B2A-4C7E-429C-BAD4-356B3DF17020}" sibTransId="{23E0036A-D5E3-4039-AD94-BC72BB5E1595}"/>
    <dgm:cxn modelId="{B69F1B8F-21E9-49C3-8A82-15C984531445}" type="presOf" srcId="{2FC0F7FF-3E4A-4F67-A942-E478EB1D88C7}" destId="{B29C5B25-F23F-4191-AB7B-DD9E7EFA38EB}" srcOrd="0" destOrd="0" presId="urn:microsoft.com/office/officeart/2005/8/layout/cycle4"/>
    <dgm:cxn modelId="{4B6F1261-97F6-4FF5-BBDA-271B005DB027}" type="presParOf" srcId="{B95BDDB0-9C4D-42C3-A1EC-BE98115D8A47}" destId="{7014E680-4928-48FA-A1BB-FDD58A4D7AB0}" srcOrd="0" destOrd="0" presId="urn:microsoft.com/office/officeart/2005/8/layout/cycle4"/>
    <dgm:cxn modelId="{CFAD0598-AB5E-4A99-B4C6-94D23B01FB0B}" type="presParOf" srcId="{7014E680-4928-48FA-A1BB-FDD58A4D7AB0}" destId="{E8776F68-957B-4B09-B5D4-B2D725A5D24E}" srcOrd="0" destOrd="0" presId="urn:microsoft.com/office/officeart/2005/8/layout/cycle4"/>
    <dgm:cxn modelId="{AFFD4E6C-E04D-4443-9DEF-957D1C690923}" type="presParOf" srcId="{B95BDDB0-9C4D-42C3-A1EC-BE98115D8A47}" destId="{013721AA-4BC5-404E-A886-157F22154879}" srcOrd="1" destOrd="0" presId="urn:microsoft.com/office/officeart/2005/8/layout/cycle4"/>
    <dgm:cxn modelId="{B1F235B8-60C2-4A99-98DD-9D481F49CD73}" type="presParOf" srcId="{013721AA-4BC5-404E-A886-157F22154879}" destId="{86C5E47D-F90D-4700-97E4-741583A5D649}" srcOrd="0" destOrd="0" presId="urn:microsoft.com/office/officeart/2005/8/layout/cycle4"/>
    <dgm:cxn modelId="{B7A88A3A-E229-4B4C-BD0D-BBAB7EE630F6}" type="presParOf" srcId="{013721AA-4BC5-404E-A886-157F22154879}" destId="{543354E3-85C4-4AFB-A974-BFE7CFFFA973}" srcOrd="1" destOrd="0" presId="urn:microsoft.com/office/officeart/2005/8/layout/cycle4"/>
    <dgm:cxn modelId="{D7735D1E-109C-45DF-95BE-F35D1E159C98}" type="presParOf" srcId="{013721AA-4BC5-404E-A886-157F22154879}" destId="{B29C5B25-F23F-4191-AB7B-DD9E7EFA38EB}" srcOrd="2" destOrd="0" presId="urn:microsoft.com/office/officeart/2005/8/layout/cycle4"/>
    <dgm:cxn modelId="{07141522-80AE-41C5-8F51-175B3FD381F9}" type="presParOf" srcId="{013721AA-4BC5-404E-A886-157F22154879}" destId="{FD1F538A-6FEB-48EE-AA34-A79E17AF3247}" srcOrd="3" destOrd="0" presId="urn:microsoft.com/office/officeart/2005/8/layout/cycle4"/>
    <dgm:cxn modelId="{A5D99BDF-CDC6-4FC7-8AB7-00D57E0D10B3}" type="presParOf" srcId="{013721AA-4BC5-404E-A886-157F22154879}" destId="{EE5D031F-D519-4C23-AEAE-C59EE6844E38}" srcOrd="4" destOrd="0" presId="urn:microsoft.com/office/officeart/2005/8/layout/cycle4"/>
    <dgm:cxn modelId="{D6116D49-7B47-497C-97EE-5117B607CBB5}" type="presParOf" srcId="{B95BDDB0-9C4D-42C3-A1EC-BE98115D8A47}" destId="{F2A9CD24-548E-487D-A175-4E2994B63FB0}" srcOrd="2" destOrd="0" presId="urn:microsoft.com/office/officeart/2005/8/layout/cycle4"/>
    <dgm:cxn modelId="{82D1B697-5C16-489C-8E4A-F3379AC20362}" type="presParOf" srcId="{B95BDDB0-9C4D-42C3-A1EC-BE98115D8A47}" destId="{1BB32EA9-3EEC-4334-9248-4EDB9F16EF26}"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E524AA-4BDE-46F7-827D-1FBFB5D28772}"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F93343C8-8FD9-4FEF-81F2-AC06A79BE039}">
      <dgm:prSet phldrT="[Text]"/>
      <dgm:spPr/>
      <dgm:t>
        <a:bodyPr/>
        <a:lstStyle/>
        <a:p>
          <a:r>
            <a:rPr lang="en-GB" dirty="0" smtClean="0">
              <a:solidFill>
                <a:schemeClr val="bg1"/>
              </a:solidFill>
            </a:rPr>
            <a:t>Recruitment &amp; Selection</a:t>
          </a:r>
          <a:endParaRPr lang="en-US" dirty="0">
            <a:solidFill>
              <a:schemeClr val="bg1"/>
            </a:solidFill>
          </a:endParaRPr>
        </a:p>
      </dgm:t>
    </dgm:pt>
    <dgm:pt modelId="{EEF52251-DFD4-4003-A8BF-4C08277FC136}" type="parTrans" cxnId="{B53FFB1B-1614-457D-814C-020915DA0D10}">
      <dgm:prSet/>
      <dgm:spPr/>
      <dgm:t>
        <a:bodyPr/>
        <a:lstStyle/>
        <a:p>
          <a:endParaRPr lang="en-US"/>
        </a:p>
      </dgm:t>
    </dgm:pt>
    <dgm:pt modelId="{A3C0C499-DEBD-44F0-BE10-B5AAAD2D42E6}" type="sibTrans" cxnId="{B53FFB1B-1614-457D-814C-020915DA0D10}">
      <dgm:prSet/>
      <dgm:spPr/>
      <dgm:t>
        <a:bodyPr/>
        <a:lstStyle/>
        <a:p>
          <a:endParaRPr lang="en-US"/>
        </a:p>
      </dgm:t>
    </dgm:pt>
    <dgm:pt modelId="{057B505E-1A2C-44FA-81C2-CAD6D7FC9108}">
      <dgm:prSet phldrT="[Text]"/>
      <dgm:spPr/>
      <dgm:t>
        <a:bodyPr/>
        <a:lstStyle/>
        <a:p>
          <a:r>
            <a:rPr lang="en-GB" dirty="0" smtClean="0">
              <a:solidFill>
                <a:schemeClr val="bg1"/>
              </a:solidFill>
            </a:rPr>
            <a:t>Induction &amp; Socialisation</a:t>
          </a:r>
          <a:endParaRPr lang="en-US" dirty="0">
            <a:solidFill>
              <a:schemeClr val="bg1"/>
            </a:solidFill>
          </a:endParaRPr>
        </a:p>
      </dgm:t>
    </dgm:pt>
    <dgm:pt modelId="{03CCFD74-3DBC-42D5-B04D-E6ED610E10D7}" type="parTrans" cxnId="{8949EFEB-329B-428D-9119-7023B56332D9}">
      <dgm:prSet/>
      <dgm:spPr/>
      <dgm:t>
        <a:bodyPr/>
        <a:lstStyle/>
        <a:p>
          <a:endParaRPr lang="en-US"/>
        </a:p>
      </dgm:t>
    </dgm:pt>
    <dgm:pt modelId="{90A6DA4E-E233-4782-A56B-070D67378905}" type="sibTrans" cxnId="{8949EFEB-329B-428D-9119-7023B56332D9}">
      <dgm:prSet/>
      <dgm:spPr/>
      <dgm:t>
        <a:bodyPr/>
        <a:lstStyle/>
        <a:p>
          <a:endParaRPr lang="en-US"/>
        </a:p>
      </dgm:t>
    </dgm:pt>
    <dgm:pt modelId="{082AC4D3-9106-4525-853E-7E55A125A87B}">
      <dgm:prSet phldrT="[Text]"/>
      <dgm:spPr/>
      <dgm:t>
        <a:bodyPr/>
        <a:lstStyle/>
        <a:p>
          <a:r>
            <a:rPr lang="en-GB" dirty="0" smtClean="0">
              <a:solidFill>
                <a:schemeClr val="bg1"/>
              </a:solidFill>
            </a:rPr>
            <a:t>Reviewing &amp; Appraising Performance</a:t>
          </a:r>
          <a:endParaRPr lang="en-US" dirty="0">
            <a:solidFill>
              <a:schemeClr val="bg1"/>
            </a:solidFill>
          </a:endParaRPr>
        </a:p>
      </dgm:t>
    </dgm:pt>
    <dgm:pt modelId="{F384AC6B-E498-481C-AB55-66004B21DFC3}" type="parTrans" cxnId="{72E6B42C-21B4-4570-96CC-D8653BD19F46}">
      <dgm:prSet/>
      <dgm:spPr/>
      <dgm:t>
        <a:bodyPr/>
        <a:lstStyle/>
        <a:p>
          <a:endParaRPr lang="en-US"/>
        </a:p>
      </dgm:t>
    </dgm:pt>
    <dgm:pt modelId="{8DF22BE2-A564-4D83-8C69-AA5A1B1503DC}" type="sibTrans" cxnId="{72E6B42C-21B4-4570-96CC-D8653BD19F46}">
      <dgm:prSet/>
      <dgm:spPr/>
      <dgm:t>
        <a:bodyPr/>
        <a:lstStyle/>
        <a:p>
          <a:endParaRPr lang="en-US"/>
        </a:p>
      </dgm:t>
    </dgm:pt>
    <dgm:pt modelId="{A4C95622-42E7-47AE-A87F-B4818C7CED12}">
      <dgm:prSet phldrT="[Text]"/>
      <dgm:spPr/>
      <dgm:t>
        <a:bodyPr/>
        <a:lstStyle/>
        <a:p>
          <a:r>
            <a:rPr lang="en-GB" dirty="0" smtClean="0">
              <a:solidFill>
                <a:schemeClr val="bg1"/>
              </a:solidFill>
            </a:rPr>
            <a:t>Enhancing &amp; Reinforcing Performance Standards</a:t>
          </a:r>
          <a:endParaRPr lang="en-US" dirty="0">
            <a:solidFill>
              <a:schemeClr val="bg1"/>
            </a:solidFill>
          </a:endParaRPr>
        </a:p>
      </dgm:t>
    </dgm:pt>
    <dgm:pt modelId="{A5A6B04A-6438-4F12-BF04-EC7D5DC3648C}" type="parTrans" cxnId="{CE0D221B-1DA5-447F-A6D1-6BEDC5660AB9}">
      <dgm:prSet/>
      <dgm:spPr/>
      <dgm:t>
        <a:bodyPr/>
        <a:lstStyle/>
        <a:p>
          <a:endParaRPr lang="en-US"/>
        </a:p>
      </dgm:t>
    </dgm:pt>
    <dgm:pt modelId="{C57FBF1E-78B8-447B-87EA-AB581AF00C4B}" type="sibTrans" cxnId="{CE0D221B-1DA5-447F-A6D1-6BEDC5660AB9}">
      <dgm:prSet/>
      <dgm:spPr/>
      <dgm:t>
        <a:bodyPr/>
        <a:lstStyle/>
        <a:p>
          <a:endParaRPr lang="en-US"/>
        </a:p>
      </dgm:t>
    </dgm:pt>
    <dgm:pt modelId="{0736461C-FB7D-41AC-BE4B-F76CB480D52D}">
      <dgm:prSet phldrT="[Text]"/>
      <dgm:spPr/>
      <dgm:t>
        <a:bodyPr/>
        <a:lstStyle/>
        <a:p>
          <a:r>
            <a:rPr lang="en-GB" dirty="0" smtClean="0">
              <a:solidFill>
                <a:schemeClr val="bg1"/>
              </a:solidFill>
            </a:rPr>
            <a:t>Counselling &amp; Support</a:t>
          </a:r>
          <a:endParaRPr lang="en-US" dirty="0">
            <a:solidFill>
              <a:schemeClr val="bg1"/>
            </a:solidFill>
          </a:endParaRPr>
        </a:p>
      </dgm:t>
    </dgm:pt>
    <dgm:pt modelId="{8E0FB9BB-9D6C-4A7B-9D7B-EB42F9B90395}" type="parTrans" cxnId="{B38BD6B8-EF60-4463-B8D9-D64C0077BCF5}">
      <dgm:prSet/>
      <dgm:spPr/>
      <dgm:t>
        <a:bodyPr/>
        <a:lstStyle/>
        <a:p>
          <a:endParaRPr lang="en-US"/>
        </a:p>
      </dgm:t>
    </dgm:pt>
    <dgm:pt modelId="{C455D79A-1D19-4506-8569-CF843E9FE348}" type="sibTrans" cxnId="{B38BD6B8-EF60-4463-B8D9-D64C0077BCF5}">
      <dgm:prSet/>
      <dgm:spPr/>
      <dgm:t>
        <a:bodyPr/>
        <a:lstStyle/>
        <a:p>
          <a:endParaRPr lang="en-US"/>
        </a:p>
      </dgm:t>
    </dgm:pt>
    <dgm:pt modelId="{AC38D889-7855-43E9-A899-828C35C03555}" type="pres">
      <dgm:prSet presAssocID="{26E524AA-4BDE-46F7-827D-1FBFB5D28772}" presName="cycle" presStyleCnt="0">
        <dgm:presLayoutVars>
          <dgm:dir/>
          <dgm:resizeHandles val="exact"/>
        </dgm:presLayoutVars>
      </dgm:prSet>
      <dgm:spPr/>
    </dgm:pt>
    <dgm:pt modelId="{376D101E-BE6C-4876-AEF3-7CEBC763F2BE}" type="pres">
      <dgm:prSet presAssocID="{F93343C8-8FD9-4FEF-81F2-AC06A79BE039}" presName="node" presStyleLbl="node1" presStyleIdx="0" presStyleCnt="5">
        <dgm:presLayoutVars>
          <dgm:bulletEnabled val="1"/>
        </dgm:presLayoutVars>
      </dgm:prSet>
      <dgm:spPr/>
      <dgm:t>
        <a:bodyPr/>
        <a:lstStyle/>
        <a:p>
          <a:endParaRPr lang="en-US"/>
        </a:p>
      </dgm:t>
    </dgm:pt>
    <dgm:pt modelId="{922FE30D-81C6-46F4-B1DA-2A180FDB2E3D}" type="pres">
      <dgm:prSet presAssocID="{F93343C8-8FD9-4FEF-81F2-AC06A79BE039}" presName="spNode" presStyleCnt="0"/>
      <dgm:spPr/>
    </dgm:pt>
    <dgm:pt modelId="{AB42916C-6950-4205-8C91-6AA87E8D4540}" type="pres">
      <dgm:prSet presAssocID="{A3C0C499-DEBD-44F0-BE10-B5AAAD2D42E6}" presName="sibTrans" presStyleLbl="sibTrans1D1" presStyleIdx="0" presStyleCnt="5"/>
      <dgm:spPr/>
    </dgm:pt>
    <dgm:pt modelId="{985C20CC-FAE0-48C6-B408-1B1E816786B7}" type="pres">
      <dgm:prSet presAssocID="{057B505E-1A2C-44FA-81C2-CAD6D7FC9108}" presName="node" presStyleLbl="node1" presStyleIdx="1" presStyleCnt="5" custRadScaleRad="99342" custRadScaleInc="-8460">
        <dgm:presLayoutVars>
          <dgm:bulletEnabled val="1"/>
        </dgm:presLayoutVars>
      </dgm:prSet>
      <dgm:spPr/>
      <dgm:t>
        <a:bodyPr/>
        <a:lstStyle/>
        <a:p>
          <a:endParaRPr lang="en-US"/>
        </a:p>
      </dgm:t>
    </dgm:pt>
    <dgm:pt modelId="{53155568-4062-4EB7-A9C7-AA237F9137B8}" type="pres">
      <dgm:prSet presAssocID="{057B505E-1A2C-44FA-81C2-CAD6D7FC9108}" presName="spNode" presStyleCnt="0"/>
      <dgm:spPr/>
    </dgm:pt>
    <dgm:pt modelId="{13CB089B-1CB7-4563-896A-203D34A233CB}" type="pres">
      <dgm:prSet presAssocID="{90A6DA4E-E233-4782-A56B-070D67378905}" presName="sibTrans" presStyleLbl="sibTrans1D1" presStyleIdx="1" presStyleCnt="5"/>
      <dgm:spPr/>
    </dgm:pt>
    <dgm:pt modelId="{863607CD-7F00-414E-94A4-30B2F3BD9A34}" type="pres">
      <dgm:prSet presAssocID="{082AC4D3-9106-4525-853E-7E55A125A87B}" presName="node" presStyleLbl="node1" presStyleIdx="2" presStyleCnt="5" custRadScaleRad="100135" custRadScaleInc="-5158">
        <dgm:presLayoutVars>
          <dgm:bulletEnabled val="1"/>
        </dgm:presLayoutVars>
      </dgm:prSet>
      <dgm:spPr/>
      <dgm:t>
        <a:bodyPr/>
        <a:lstStyle/>
        <a:p>
          <a:endParaRPr lang="en-US"/>
        </a:p>
      </dgm:t>
    </dgm:pt>
    <dgm:pt modelId="{16FBD170-10BF-4444-9826-474A8036C123}" type="pres">
      <dgm:prSet presAssocID="{082AC4D3-9106-4525-853E-7E55A125A87B}" presName="spNode" presStyleCnt="0"/>
      <dgm:spPr/>
    </dgm:pt>
    <dgm:pt modelId="{CA2A6114-EDD9-495D-BDF7-737FE8DDD0B7}" type="pres">
      <dgm:prSet presAssocID="{8DF22BE2-A564-4D83-8C69-AA5A1B1503DC}" presName="sibTrans" presStyleLbl="sibTrans1D1" presStyleIdx="2" presStyleCnt="5"/>
      <dgm:spPr/>
    </dgm:pt>
    <dgm:pt modelId="{76E03ADA-A964-4A7F-8503-EFDD061DD34A}" type="pres">
      <dgm:prSet presAssocID="{A4C95622-42E7-47AE-A87F-B4818C7CED12}" presName="node" presStyleLbl="node1" presStyleIdx="3" presStyleCnt="5">
        <dgm:presLayoutVars>
          <dgm:bulletEnabled val="1"/>
        </dgm:presLayoutVars>
      </dgm:prSet>
      <dgm:spPr/>
      <dgm:t>
        <a:bodyPr/>
        <a:lstStyle/>
        <a:p>
          <a:endParaRPr lang="en-US"/>
        </a:p>
      </dgm:t>
    </dgm:pt>
    <dgm:pt modelId="{DD8C3E1B-628C-492D-BA5D-D8FA82DDE1D3}" type="pres">
      <dgm:prSet presAssocID="{A4C95622-42E7-47AE-A87F-B4818C7CED12}" presName="spNode" presStyleCnt="0"/>
      <dgm:spPr/>
    </dgm:pt>
    <dgm:pt modelId="{0FB763B4-695B-4F91-9161-674522C5AFE9}" type="pres">
      <dgm:prSet presAssocID="{C57FBF1E-78B8-447B-87EA-AB581AF00C4B}" presName="sibTrans" presStyleLbl="sibTrans1D1" presStyleIdx="3" presStyleCnt="5"/>
      <dgm:spPr/>
    </dgm:pt>
    <dgm:pt modelId="{50C3B52D-15C2-4704-ACE6-265FE92AB1B2}" type="pres">
      <dgm:prSet presAssocID="{0736461C-FB7D-41AC-BE4B-F76CB480D52D}" presName="node" presStyleLbl="node1" presStyleIdx="4" presStyleCnt="5">
        <dgm:presLayoutVars>
          <dgm:bulletEnabled val="1"/>
        </dgm:presLayoutVars>
      </dgm:prSet>
      <dgm:spPr/>
      <dgm:t>
        <a:bodyPr/>
        <a:lstStyle/>
        <a:p>
          <a:endParaRPr lang="en-US"/>
        </a:p>
      </dgm:t>
    </dgm:pt>
    <dgm:pt modelId="{5BF3BEF6-5576-45CD-B4E2-A74E3B736D23}" type="pres">
      <dgm:prSet presAssocID="{0736461C-FB7D-41AC-BE4B-F76CB480D52D}" presName="spNode" presStyleCnt="0"/>
      <dgm:spPr/>
    </dgm:pt>
    <dgm:pt modelId="{229FA5EA-7066-4C51-B86F-2FBE7957C2E0}" type="pres">
      <dgm:prSet presAssocID="{C455D79A-1D19-4506-8569-CF843E9FE348}" presName="sibTrans" presStyleLbl="sibTrans1D1" presStyleIdx="4" presStyleCnt="5"/>
      <dgm:spPr/>
    </dgm:pt>
  </dgm:ptLst>
  <dgm:cxnLst>
    <dgm:cxn modelId="{2828643D-2826-4103-9739-1002D3A41117}" type="presOf" srcId="{90A6DA4E-E233-4782-A56B-070D67378905}" destId="{13CB089B-1CB7-4563-896A-203D34A233CB}" srcOrd="0" destOrd="0" presId="urn:microsoft.com/office/officeart/2005/8/layout/cycle5"/>
    <dgm:cxn modelId="{878B043E-896F-48B1-AB4D-8FAC4DA7C5F5}" type="presOf" srcId="{A4C95622-42E7-47AE-A87F-B4818C7CED12}" destId="{76E03ADA-A964-4A7F-8503-EFDD061DD34A}" srcOrd="0" destOrd="0" presId="urn:microsoft.com/office/officeart/2005/8/layout/cycle5"/>
    <dgm:cxn modelId="{B53FFB1B-1614-457D-814C-020915DA0D10}" srcId="{26E524AA-4BDE-46F7-827D-1FBFB5D28772}" destId="{F93343C8-8FD9-4FEF-81F2-AC06A79BE039}" srcOrd="0" destOrd="0" parTransId="{EEF52251-DFD4-4003-A8BF-4C08277FC136}" sibTransId="{A3C0C499-DEBD-44F0-BE10-B5AAAD2D42E6}"/>
    <dgm:cxn modelId="{2EAD57F4-46E1-414D-AB35-4C0B05702E05}" type="presOf" srcId="{C455D79A-1D19-4506-8569-CF843E9FE348}" destId="{229FA5EA-7066-4C51-B86F-2FBE7957C2E0}" srcOrd="0" destOrd="0" presId="urn:microsoft.com/office/officeart/2005/8/layout/cycle5"/>
    <dgm:cxn modelId="{627037C8-51C0-4051-A0D9-A9172B731827}" type="presOf" srcId="{A3C0C499-DEBD-44F0-BE10-B5AAAD2D42E6}" destId="{AB42916C-6950-4205-8C91-6AA87E8D4540}" srcOrd="0" destOrd="0" presId="urn:microsoft.com/office/officeart/2005/8/layout/cycle5"/>
    <dgm:cxn modelId="{A5A4BC42-EB97-493E-8DBD-A75A98BEB32B}" type="presOf" srcId="{0736461C-FB7D-41AC-BE4B-F76CB480D52D}" destId="{50C3B52D-15C2-4704-ACE6-265FE92AB1B2}" srcOrd="0" destOrd="0" presId="urn:microsoft.com/office/officeart/2005/8/layout/cycle5"/>
    <dgm:cxn modelId="{16040FD0-F8CE-458B-883C-97A092120520}" type="presOf" srcId="{F93343C8-8FD9-4FEF-81F2-AC06A79BE039}" destId="{376D101E-BE6C-4876-AEF3-7CEBC763F2BE}" srcOrd="0" destOrd="0" presId="urn:microsoft.com/office/officeart/2005/8/layout/cycle5"/>
    <dgm:cxn modelId="{3A148446-0AB4-471C-85AA-83ACED4E175C}" type="presOf" srcId="{8DF22BE2-A564-4D83-8C69-AA5A1B1503DC}" destId="{CA2A6114-EDD9-495D-BDF7-737FE8DDD0B7}" srcOrd="0" destOrd="0" presId="urn:microsoft.com/office/officeart/2005/8/layout/cycle5"/>
    <dgm:cxn modelId="{8949EFEB-329B-428D-9119-7023B56332D9}" srcId="{26E524AA-4BDE-46F7-827D-1FBFB5D28772}" destId="{057B505E-1A2C-44FA-81C2-CAD6D7FC9108}" srcOrd="1" destOrd="0" parTransId="{03CCFD74-3DBC-42D5-B04D-E6ED610E10D7}" sibTransId="{90A6DA4E-E233-4782-A56B-070D67378905}"/>
    <dgm:cxn modelId="{B9AB1D46-3577-4590-A1DB-33ECB7258B81}" type="presOf" srcId="{082AC4D3-9106-4525-853E-7E55A125A87B}" destId="{863607CD-7F00-414E-94A4-30B2F3BD9A34}" srcOrd="0" destOrd="0" presId="urn:microsoft.com/office/officeart/2005/8/layout/cycle5"/>
    <dgm:cxn modelId="{72E6B42C-21B4-4570-96CC-D8653BD19F46}" srcId="{26E524AA-4BDE-46F7-827D-1FBFB5D28772}" destId="{082AC4D3-9106-4525-853E-7E55A125A87B}" srcOrd="2" destOrd="0" parTransId="{F384AC6B-E498-481C-AB55-66004B21DFC3}" sibTransId="{8DF22BE2-A564-4D83-8C69-AA5A1B1503DC}"/>
    <dgm:cxn modelId="{855ED119-6F45-43B1-B2A4-5C1CCF8D38B8}" type="presOf" srcId="{057B505E-1A2C-44FA-81C2-CAD6D7FC9108}" destId="{985C20CC-FAE0-48C6-B408-1B1E816786B7}" srcOrd="0" destOrd="0" presId="urn:microsoft.com/office/officeart/2005/8/layout/cycle5"/>
    <dgm:cxn modelId="{CB40240F-C490-4412-BC54-AC18589363C2}" type="presOf" srcId="{C57FBF1E-78B8-447B-87EA-AB581AF00C4B}" destId="{0FB763B4-695B-4F91-9161-674522C5AFE9}" srcOrd="0" destOrd="0" presId="urn:microsoft.com/office/officeart/2005/8/layout/cycle5"/>
    <dgm:cxn modelId="{2B7F9F6B-3679-42AE-B295-BB1F17EA563D}" type="presOf" srcId="{26E524AA-4BDE-46F7-827D-1FBFB5D28772}" destId="{AC38D889-7855-43E9-A899-828C35C03555}" srcOrd="0" destOrd="0" presId="urn:microsoft.com/office/officeart/2005/8/layout/cycle5"/>
    <dgm:cxn modelId="{CE0D221B-1DA5-447F-A6D1-6BEDC5660AB9}" srcId="{26E524AA-4BDE-46F7-827D-1FBFB5D28772}" destId="{A4C95622-42E7-47AE-A87F-B4818C7CED12}" srcOrd="3" destOrd="0" parTransId="{A5A6B04A-6438-4F12-BF04-EC7D5DC3648C}" sibTransId="{C57FBF1E-78B8-447B-87EA-AB581AF00C4B}"/>
    <dgm:cxn modelId="{B38BD6B8-EF60-4463-B8D9-D64C0077BCF5}" srcId="{26E524AA-4BDE-46F7-827D-1FBFB5D28772}" destId="{0736461C-FB7D-41AC-BE4B-F76CB480D52D}" srcOrd="4" destOrd="0" parTransId="{8E0FB9BB-9D6C-4A7B-9D7B-EB42F9B90395}" sibTransId="{C455D79A-1D19-4506-8569-CF843E9FE348}"/>
    <dgm:cxn modelId="{E93B758A-513B-4659-8619-4EE1DCDF0527}" type="presParOf" srcId="{AC38D889-7855-43E9-A899-828C35C03555}" destId="{376D101E-BE6C-4876-AEF3-7CEBC763F2BE}" srcOrd="0" destOrd="0" presId="urn:microsoft.com/office/officeart/2005/8/layout/cycle5"/>
    <dgm:cxn modelId="{10A4AFC2-1473-461A-BD62-143531852566}" type="presParOf" srcId="{AC38D889-7855-43E9-A899-828C35C03555}" destId="{922FE30D-81C6-46F4-B1DA-2A180FDB2E3D}" srcOrd="1" destOrd="0" presId="urn:microsoft.com/office/officeart/2005/8/layout/cycle5"/>
    <dgm:cxn modelId="{E2DD37CC-9AF6-4E72-8E59-6C761F573EBA}" type="presParOf" srcId="{AC38D889-7855-43E9-A899-828C35C03555}" destId="{AB42916C-6950-4205-8C91-6AA87E8D4540}" srcOrd="2" destOrd="0" presId="urn:microsoft.com/office/officeart/2005/8/layout/cycle5"/>
    <dgm:cxn modelId="{9456D17F-1E4B-401A-BC0A-7EB9CCF25D3A}" type="presParOf" srcId="{AC38D889-7855-43E9-A899-828C35C03555}" destId="{985C20CC-FAE0-48C6-B408-1B1E816786B7}" srcOrd="3" destOrd="0" presId="urn:microsoft.com/office/officeart/2005/8/layout/cycle5"/>
    <dgm:cxn modelId="{376EF12F-E8F7-4B8D-ACF8-F32C0AE66CD2}" type="presParOf" srcId="{AC38D889-7855-43E9-A899-828C35C03555}" destId="{53155568-4062-4EB7-A9C7-AA237F9137B8}" srcOrd="4" destOrd="0" presId="urn:microsoft.com/office/officeart/2005/8/layout/cycle5"/>
    <dgm:cxn modelId="{26898A71-512F-419B-8A29-E87679176331}" type="presParOf" srcId="{AC38D889-7855-43E9-A899-828C35C03555}" destId="{13CB089B-1CB7-4563-896A-203D34A233CB}" srcOrd="5" destOrd="0" presId="urn:microsoft.com/office/officeart/2005/8/layout/cycle5"/>
    <dgm:cxn modelId="{057F582A-49D6-464E-B62F-16258187D2AD}" type="presParOf" srcId="{AC38D889-7855-43E9-A899-828C35C03555}" destId="{863607CD-7F00-414E-94A4-30B2F3BD9A34}" srcOrd="6" destOrd="0" presId="urn:microsoft.com/office/officeart/2005/8/layout/cycle5"/>
    <dgm:cxn modelId="{4BDC26A5-03A5-4488-93A8-6BDA60062C45}" type="presParOf" srcId="{AC38D889-7855-43E9-A899-828C35C03555}" destId="{16FBD170-10BF-4444-9826-474A8036C123}" srcOrd="7" destOrd="0" presId="urn:microsoft.com/office/officeart/2005/8/layout/cycle5"/>
    <dgm:cxn modelId="{8EF9D725-573E-4EFE-9DDE-73B43CC28094}" type="presParOf" srcId="{AC38D889-7855-43E9-A899-828C35C03555}" destId="{CA2A6114-EDD9-495D-BDF7-737FE8DDD0B7}" srcOrd="8" destOrd="0" presId="urn:microsoft.com/office/officeart/2005/8/layout/cycle5"/>
    <dgm:cxn modelId="{A5FD7CE2-9A8C-4D09-B2FA-746C16031352}" type="presParOf" srcId="{AC38D889-7855-43E9-A899-828C35C03555}" destId="{76E03ADA-A964-4A7F-8503-EFDD061DD34A}" srcOrd="9" destOrd="0" presId="urn:microsoft.com/office/officeart/2005/8/layout/cycle5"/>
    <dgm:cxn modelId="{1E93FAC8-320A-4425-B81D-C93F8A4A4F2B}" type="presParOf" srcId="{AC38D889-7855-43E9-A899-828C35C03555}" destId="{DD8C3E1B-628C-492D-BA5D-D8FA82DDE1D3}" srcOrd="10" destOrd="0" presId="urn:microsoft.com/office/officeart/2005/8/layout/cycle5"/>
    <dgm:cxn modelId="{F27D1201-941B-4C7C-933B-DF21F1B42FB2}" type="presParOf" srcId="{AC38D889-7855-43E9-A899-828C35C03555}" destId="{0FB763B4-695B-4F91-9161-674522C5AFE9}" srcOrd="11" destOrd="0" presId="urn:microsoft.com/office/officeart/2005/8/layout/cycle5"/>
    <dgm:cxn modelId="{277459AA-663B-4838-BDF0-7CB1FC310606}" type="presParOf" srcId="{AC38D889-7855-43E9-A899-828C35C03555}" destId="{50C3B52D-15C2-4704-ACE6-265FE92AB1B2}" srcOrd="12" destOrd="0" presId="urn:microsoft.com/office/officeart/2005/8/layout/cycle5"/>
    <dgm:cxn modelId="{A8F8E694-94EA-44EC-8A42-7EEFF3C17C51}" type="presParOf" srcId="{AC38D889-7855-43E9-A899-828C35C03555}" destId="{5BF3BEF6-5576-45CD-B4E2-A74E3B736D23}" srcOrd="13" destOrd="0" presId="urn:microsoft.com/office/officeart/2005/8/layout/cycle5"/>
    <dgm:cxn modelId="{DEE7A69E-131A-4E29-8104-CF5A07EE9669}" type="presParOf" srcId="{AC38D889-7855-43E9-A899-828C35C03555}" destId="{229FA5EA-7066-4C51-B86F-2FBE7957C2E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5E47D-F90D-4700-97E4-741583A5D649}">
      <dsp:nvSpPr>
        <dsp:cNvPr id="0" name=""/>
        <dsp:cNvSpPr/>
      </dsp:nvSpPr>
      <dsp:spPr>
        <a:xfrm>
          <a:off x="3371087" y="275839"/>
          <a:ext cx="2095410" cy="2095410"/>
        </a:xfrm>
        <a:prstGeom prst="pieWedg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t>Performance &amp; Development Planning – Performance Agreement</a:t>
          </a:r>
          <a:endParaRPr lang="en-US" sz="1400" kern="1200" dirty="0"/>
        </a:p>
      </dsp:txBody>
      <dsp:txXfrm>
        <a:off x="3984818" y="889570"/>
        <a:ext cx="1481679" cy="1481679"/>
      </dsp:txXfrm>
    </dsp:sp>
    <dsp:sp modelId="{543354E3-85C4-4AFB-A974-BFE7CFFFA973}">
      <dsp:nvSpPr>
        <dsp:cNvPr id="0" name=""/>
        <dsp:cNvSpPr/>
      </dsp:nvSpPr>
      <dsp:spPr>
        <a:xfrm rot="5400000">
          <a:off x="5563284" y="275839"/>
          <a:ext cx="2095410" cy="2095410"/>
        </a:xfrm>
        <a:prstGeom prst="pieWedg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t>Act</a:t>
          </a:r>
          <a:endParaRPr lang="en-US" sz="1400" kern="1200" dirty="0"/>
        </a:p>
      </dsp:txBody>
      <dsp:txXfrm rot="-5400000">
        <a:off x="5563284" y="889570"/>
        <a:ext cx="1481679" cy="1481679"/>
      </dsp:txXfrm>
    </dsp:sp>
    <dsp:sp modelId="{B29C5B25-F23F-4191-AB7B-DD9E7EFA38EB}">
      <dsp:nvSpPr>
        <dsp:cNvPr id="0" name=""/>
        <dsp:cNvSpPr/>
      </dsp:nvSpPr>
      <dsp:spPr>
        <a:xfrm rot="10800000">
          <a:off x="5563284" y="2468035"/>
          <a:ext cx="2095410" cy="2095410"/>
        </a:xfrm>
        <a:prstGeom prst="pieWedg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t>Manage  performance throughout the year</a:t>
          </a:r>
          <a:endParaRPr lang="en-US" sz="1400" kern="1200" dirty="0"/>
        </a:p>
      </dsp:txBody>
      <dsp:txXfrm rot="10800000">
        <a:off x="5563284" y="2468035"/>
        <a:ext cx="1481679" cy="1481679"/>
      </dsp:txXfrm>
    </dsp:sp>
    <dsp:sp modelId="{FD1F538A-6FEB-48EE-AA34-A79E17AF3247}">
      <dsp:nvSpPr>
        <dsp:cNvPr id="0" name=""/>
        <dsp:cNvSpPr/>
      </dsp:nvSpPr>
      <dsp:spPr>
        <a:xfrm rot="16200000">
          <a:off x="3385148" y="2453954"/>
          <a:ext cx="2095410" cy="2095410"/>
        </a:xfrm>
        <a:prstGeom prst="pieWedge">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kern="1200" dirty="0" smtClean="0"/>
            <a:t>Review Performance</a:t>
          </a:r>
          <a:endParaRPr lang="en-US" sz="1400" kern="1200" dirty="0"/>
        </a:p>
      </dsp:txBody>
      <dsp:txXfrm rot="5400000">
        <a:off x="3998879" y="2453954"/>
        <a:ext cx="1481679" cy="1481679"/>
      </dsp:txXfrm>
    </dsp:sp>
    <dsp:sp modelId="{F2A9CD24-548E-487D-A175-4E2994B63FB0}">
      <dsp:nvSpPr>
        <dsp:cNvPr id="0" name=""/>
        <dsp:cNvSpPr/>
      </dsp:nvSpPr>
      <dsp:spPr>
        <a:xfrm>
          <a:off x="5153154" y="1984107"/>
          <a:ext cx="723473" cy="629107"/>
        </a:xfrm>
        <a:prstGeom prst="circularArrow">
          <a:avLst/>
        </a:prstGeom>
        <a:solidFill>
          <a:schemeClr val="accent1">
            <a:tint val="6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 modelId="{1BB32EA9-3EEC-4334-9248-4EDB9F16EF26}">
      <dsp:nvSpPr>
        <dsp:cNvPr id="0" name=""/>
        <dsp:cNvSpPr/>
      </dsp:nvSpPr>
      <dsp:spPr>
        <a:xfrm rot="10800000">
          <a:off x="5153154" y="2226071"/>
          <a:ext cx="723473" cy="629107"/>
        </a:xfrm>
        <a:prstGeom prst="circularArrow">
          <a:avLst/>
        </a:prstGeom>
        <a:solidFill>
          <a:schemeClr val="accent1">
            <a:tint val="60000"/>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6D101E-BE6C-4876-AEF3-7CEBC763F2BE}">
      <dsp:nvSpPr>
        <dsp:cNvPr id="0" name=""/>
        <dsp:cNvSpPr/>
      </dsp:nvSpPr>
      <dsp:spPr>
        <a:xfrm>
          <a:off x="2845357" y="3209"/>
          <a:ext cx="1516819" cy="98593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solidFill>
                <a:schemeClr val="bg1"/>
              </a:solidFill>
            </a:rPr>
            <a:t>Recruitment &amp; Selection</a:t>
          </a:r>
          <a:endParaRPr lang="en-US" sz="1300" kern="1200" dirty="0">
            <a:solidFill>
              <a:schemeClr val="bg1"/>
            </a:solidFill>
          </a:endParaRPr>
        </a:p>
      </dsp:txBody>
      <dsp:txXfrm>
        <a:off x="2893486" y="51338"/>
        <a:ext cx="1420561" cy="889674"/>
      </dsp:txXfrm>
    </dsp:sp>
    <dsp:sp modelId="{AB42916C-6950-4205-8C91-6AA87E8D4540}">
      <dsp:nvSpPr>
        <dsp:cNvPr id="0" name=""/>
        <dsp:cNvSpPr/>
      </dsp:nvSpPr>
      <dsp:spPr>
        <a:xfrm>
          <a:off x="1611308" y="486286"/>
          <a:ext cx="3938362" cy="3938362"/>
        </a:xfrm>
        <a:custGeom>
          <a:avLst/>
          <a:gdLst/>
          <a:ahLst/>
          <a:cxnLst/>
          <a:rect l="0" t="0" r="0" b="0"/>
          <a:pathLst>
            <a:path>
              <a:moveTo>
                <a:pt x="2937898" y="254753"/>
              </a:moveTo>
              <a:arcTo wR="1969181" hR="1969181" stAng="17968087" swAng="1116470"/>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85C20CC-FAE0-48C6-B408-1B1E816786B7}">
      <dsp:nvSpPr>
        <dsp:cNvPr id="0" name=""/>
        <dsp:cNvSpPr/>
      </dsp:nvSpPr>
      <dsp:spPr>
        <a:xfrm>
          <a:off x="4683250" y="1302347"/>
          <a:ext cx="1516819" cy="98593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solidFill>
                <a:schemeClr val="bg1"/>
              </a:solidFill>
            </a:rPr>
            <a:t>Induction &amp; Socialisation</a:t>
          </a:r>
          <a:endParaRPr lang="en-US" sz="1300" kern="1200" dirty="0">
            <a:solidFill>
              <a:schemeClr val="bg1"/>
            </a:solidFill>
          </a:endParaRPr>
        </a:p>
      </dsp:txBody>
      <dsp:txXfrm>
        <a:off x="4731379" y="1350476"/>
        <a:ext cx="1420561" cy="889674"/>
      </dsp:txXfrm>
    </dsp:sp>
    <dsp:sp modelId="{13CB089B-1CB7-4563-896A-203D34A233CB}">
      <dsp:nvSpPr>
        <dsp:cNvPr id="0" name=""/>
        <dsp:cNvSpPr/>
      </dsp:nvSpPr>
      <dsp:spPr>
        <a:xfrm>
          <a:off x="1623674" y="518055"/>
          <a:ext cx="3938362" cy="3938362"/>
        </a:xfrm>
        <a:custGeom>
          <a:avLst/>
          <a:gdLst/>
          <a:ahLst/>
          <a:cxnLst/>
          <a:rect l="0" t="0" r="0" b="0"/>
          <a:pathLst>
            <a:path>
              <a:moveTo>
                <a:pt x="3937496" y="2027576"/>
              </a:moveTo>
              <a:arcTo wR="1969181" hR="1969181" stAng="21701960" swAng="1391853"/>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63607CD-7F00-414E-94A4-30B2F3BD9A34}">
      <dsp:nvSpPr>
        <dsp:cNvPr id="0" name=""/>
        <dsp:cNvSpPr/>
      </dsp:nvSpPr>
      <dsp:spPr>
        <a:xfrm>
          <a:off x="4038568" y="3542230"/>
          <a:ext cx="1516819" cy="98593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solidFill>
                <a:schemeClr val="bg1"/>
              </a:solidFill>
            </a:rPr>
            <a:t>Reviewing &amp; Appraising Performance</a:t>
          </a:r>
          <a:endParaRPr lang="en-US" sz="1300" kern="1200" dirty="0">
            <a:solidFill>
              <a:schemeClr val="bg1"/>
            </a:solidFill>
          </a:endParaRPr>
        </a:p>
      </dsp:txBody>
      <dsp:txXfrm>
        <a:off x="4086697" y="3590359"/>
        <a:ext cx="1420561" cy="889674"/>
      </dsp:txXfrm>
    </dsp:sp>
    <dsp:sp modelId="{CA2A6114-EDD9-495D-BDF7-737FE8DDD0B7}">
      <dsp:nvSpPr>
        <dsp:cNvPr id="0" name=""/>
        <dsp:cNvSpPr/>
      </dsp:nvSpPr>
      <dsp:spPr>
        <a:xfrm>
          <a:off x="1640875" y="497488"/>
          <a:ext cx="3938362" cy="3938362"/>
        </a:xfrm>
        <a:custGeom>
          <a:avLst/>
          <a:gdLst/>
          <a:ahLst/>
          <a:cxnLst/>
          <a:rect l="0" t="0" r="0" b="0"/>
          <a:pathLst>
            <a:path>
              <a:moveTo>
                <a:pt x="2233575" y="3920531"/>
              </a:moveTo>
              <a:arcTo wR="1969181" hR="1969181" stAng="4937029" swAng="884544"/>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E03ADA-A964-4A7F-8503-EFDD061DD34A}">
      <dsp:nvSpPr>
        <dsp:cNvPr id="0" name=""/>
        <dsp:cNvSpPr/>
      </dsp:nvSpPr>
      <dsp:spPr>
        <a:xfrm>
          <a:off x="1687901" y="3565492"/>
          <a:ext cx="1516819" cy="98593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solidFill>
                <a:schemeClr val="bg1"/>
              </a:solidFill>
            </a:rPr>
            <a:t>Enhancing &amp; Reinforcing Performance Standards</a:t>
          </a:r>
          <a:endParaRPr lang="en-US" sz="1300" kern="1200" dirty="0">
            <a:solidFill>
              <a:schemeClr val="bg1"/>
            </a:solidFill>
          </a:endParaRPr>
        </a:p>
      </dsp:txBody>
      <dsp:txXfrm>
        <a:off x="1736030" y="3613621"/>
        <a:ext cx="1420561" cy="889674"/>
      </dsp:txXfrm>
    </dsp:sp>
    <dsp:sp modelId="{0FB763B4-695B-4F91-9161-674522C5AFE9}">
      <dsp:nvSpPr>
        <dsp:cNvPr id="0" name=""/>
        <dsp:cNvSpPr/>
      </dsp:nvSpPr>
      <dsp:spPr>
        <a:xfrm>
          <a:off x="1634585" y="496176"/>
          <a:ext cx="3938362" cy="3938362"/>
        </a:xfrm>
        <a:custGeom>
          <a:avLst/>
          <a:gdLst/>
          <a:ahLst/>
          <a:cxnLst/>
          <a:rect l="0" t="0" r="0" b="0"/>
          <a:pathLst>
            <a:path>
              <a:moveTo>
                <a:pt x="208891" y="2851821"/>
              </a:moveTo>
              <a:arcTo wR="1969181" hR="1969181" stAng="9202200" swAng="1359572"/>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0C3B52D-15C2-4704-ACE6-265FE92AB1B2}">
      <dsp:nvSpPr>
        <dsp:cNvPr id="0" name=""/>
        <dsp:cNvSpPr/>
      </dsp:nvSpPr>
      <dsp:spPr>
        <a:xfrm>
          <a:off x="972554" y="1363880"/>
          <a:ext cx="1516819" cy="98593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solidFill>
                <a:schemeClr val="bg1"/>
              </a:solidFill>
            </a:rPr>
            <a:t>Counselling &amp; Support</a:t>
          </a:r>
          <a:endParaRPr lang="en-US" sz="1300" kern="1200" dirty="0">
            <a:solidFill>
              <a:schemeClr val="bg1"/>
            </a:solidFill>
          </a:endParaRPr>
        </a:p>
      </dsp:txBody>
      <dsp:txXfrm>
        <a:off x="1020683" y="1412009"/>
        <a:ext cx="1420561" cy="889674"/>
      </dsp:txXfrm>
    </dsp:sp>
    <dsp:sp modelId="{229FA5EA-7066-4C51-B86F-2FBE7957C2E0}">
      <dsp:nvSpPr>
        <dsp:cNvPr id="0" name=""/>
        <dsp:cNvSpPr/>
      </dsp:nvSpPr>
      <dsp:spPr>
        <a:xfrm>
          <a:off x="1634585" y="496176"/>
          <a:ext cx="3938362" cy="3938362"/>
        </a:xfrm>
        <a:custGeom>
          <a:avLst/>
          <a:gdLst/>
          <a:ahLst/>
          <a:cxnLst/>
          <a:rect l="0" t="0" r="0" b="0"/>
          <a:pathLst>
            <a:path>
              <a:moveTo>
                <a:pt x="473702" y="688080"/>
              </a:moveTo>
              <a:arcTo wR="1969181" hR="1969181" stAng="13235099" swAng="1211340"/>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F1819F-E9BD-4401-943F-73BCA8610C00}" type="datetimeFigureOut">
              <a:rPr lang="en-GB" smtClean="0"/>
              <a:t>27/07/2019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393BF4-5280-4680-97B7-38642DA508A8}" type="slidenum">
              <a:rPr lang="en-GB" smtClean="0"/>
              <a:t>‹#›</a:t>
            </a:fld>
            <a:endParaRPr lang="en-GB"/>
          </a:p>
        </p:txBody>
      </p:sp>
    </p:spTree>
    <p:extLst>
      <p:ext uri="{BB962C8B-B14F-4D97-AF65-F5344CB8AC3E}">
        <p14:creationId xmlns:p14="http://schemas.microsoft.com/office/powerpoint/2010/main" val="3691831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5393BF4-5280-4680-97B7-38642DA508A8}" type="slidenum">
              <a:rPr lang="en-GB" smtClean="0"/>
              <a:t>1</a:t>
            </a:fld>
            <a:endParaRPr lang="en-GB"/>
          </a:p>
        </p:txBody>
      </p:sp>
    </p:spTree>
    <p:extLst>
      <p:ext uri="{BB962C8B-B14F-4D97-AF65-F5344CB8AC3E}">
        <p14:creationId xmlns:p14="http://schemas.microsoft.com/office/powerpoint/2010/main" val="295921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5393BF4-5280-4680-97B7-38642DA508A8}" type="slidenum">
              <a:rPr lang="en-GB" smtClean="0"/>
              <a:t>2</a:t>
            </a:fld>
            <a:endParaRPr lang="en-GB"/>
          </a:p>
        </p:txBody>
      </p:sp>
    </p:spTree>
    <p:extLst>
      <p:ext uri="{BB962C8B-B14F-4D97-AF65-F5344CB8AC3E}">
        <p14:creationId xmlns:p14="http://schemas.microsoft.com/office/powerpoint/2010/main" val="3780784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5393BF4-5280-4680-97B7-38642DA508A8}" type="slidenum">
              <a:rPr lang="en-GB" smtClean="0"/>
              <a:t>3</a:t>
            </a:fld>
            <a:endParaRPr lang="en-GB"/>
          </a:p>
        </p:txBody>
      </p:sp>
    </p:spTree>
    <p:extLst>
      <p:ext uri="{BB962C8B-B14F-4D97-AF65-F5344CB8AC3E}">
        <p14:creationId xmlns:p14="http://schemas.microsoft.com/office/powerpoint/2010/main" val="2960839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Definition of HPW</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To be HPW, individuals need to be committed, enthusiastic and determined, having bought into organisational values and objectives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HPW requires collaboration between HR and managers. HPW should be considered in relation to individuals and teams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4</a:t>
            </a:fld>
            <a:endParaRPr lang="en-GB"/>
          </a:p>
        </p:txBody>
      </p:sp>
    </p:spTree>
    <p:extLst>
      <p:ext uri="{BB962C8B-B14F-4D97-AF65-F5344CB8AC3E}">
        <p14:creationId xmlns:p14="http://schemas.microsoft.com/office/powerpoint/2010/main" val="3497929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Key components of HPW</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High Performance Working Systems (HPWS) are the buddle of policies and procedures that an organisation has in place to promote employee engagement and commitment, leading to HPW teams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In addition to employee engagement, effective HPWS reduces the resistance to organisational change (</a:t>
            </a:r>
            <a:r>
              <a:rPr lang="en-GB" sz="1200" kern="1200" dirty="0" err="1" smtClean="0">
                <a:solidFill>
                  <a:schemeClr val="tx1"/>
                </a:solidFill>
                <a:effectLst/>
                <a:latin typeface="+mn-lt"/>
                <a:ea typeface="+mn-ea"/>
                <a:cs typeface="+mn-cs"/>
              </a:rPr>
              <a:t>Holbeche</a:t>
            </a:r>
            <a:r>
              <a:rPr lang="en-GB" sz="1200" kern="1200" dirty="0" smtClean="0">
                <a:solidFill>
                  <a:schemeClr val="tx1"/>
                </a:solidFill>
                <a:effectLst/>
                <a:latin typeface="+mn-lt"/>
                <a:ea typeface="+mn-ea"/>
                <a:cs typeface="+mn-cs"/>
              </a:rPr>
              <a:t>, 2005).  Organisations should adopt the following best practice principles to provide a positive reputation, supporting recruitment, retention and engagement of their workforce, producing HPW teams.  HPW processes can support organisations to become an employer of choice, attracting high calibre individuals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pPr lvl="0"/>
            <a:r>
              <a:rPr lang="en-GB" sz="1200" kern="1200" dirty="0" smtClean="0">
                <a:solidFill>
                  <a:schemeClr val="tx1"/>
                </a:solidFill>
                <a:effectLst/>
                <a:latin typeface="+mn-lt"/>
                <a:ea typeface="+mn-ea"/>
                <a:cs typeface="+mn-cs"/>
              </a:rPr>
              <a:t>Within recruitment, these HPWS should have robust job descriptions and adverts, so applicants gain an accurate understanding of the role, including an effective recruitment strategy to capture a wide audience of applicants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Interviews should be structured and the selection process should be evidence based, with the aim of recruiting the person, with the right skills to fulfil the role requirements.   Assessment activities within selection are a high predictor of performance, an example of which would be an assessment centre (CIPD, 2019).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Training and development should also be factored within the HPWS, to ensure that employees’ upskill occupational competence and develop their knowledge and skills within their field of expertise to remain competitive, thus feeling valued within the organisation.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HPWS need to consider pay and job security to remain competitive.  Pay should be conditional and relative to performance, providing an incentive to provide high performance levels.  Being competitive will attract strong applicants and retain staff, whilst gaining commitment and engagement. In addition to financial benefit, providing internal progression opportunities within the organisation,  will encourage greater loyalty from the workforce.  Employees should have fair and consistent terms and conditions of employment, providing harmonisation within the organisation. HPW is difficult to achieve when there is uncertainty or volatility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 team-based approach fosters employee engagement, empowering individuals to come up with new ideas and strive to meet overall objectives. Consideration should be given to offer team-based reward systems (not necessarily financial).  In addition to team-based approaches, if employees are involved in decision making, it enhances engagement and commitment. Effective team based approaches also include sharing information and keeping employees updated on issues that impact them and the organisation as a whole.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HPWS include systems in place to deal with grievances or poor performance, providing employees’ reassurance that it will be conducted fairly and without prejudice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Transparency and honesty are essential for HPW, resulting in employees feeling secure, building trust (CIPD, 2019).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Employees need an opportunity to discuss their performance and understand their objectives, and how this aligns to the organisations vision.   </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Employees benefit from greater flexible working. As an organisation, this means managing the skills mix, whilst providing a workforce that can adapt to new challenges.  Providing a good work-life balance is also important to ensure employee personal well-being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Harmonisation and consistency across the workforce is imperative in relation to, terms and conditions of employment and working conditions, providing consistency and fairness.</a:t>
            </a:r>
          </a:p>
          <a:p>
            <a:r>
              <a:rPr lang="en-GB" sz="1200" u="none" strike="noStrike"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5</a:t>
            </a:fld>
            <a:endParaRPr lang="en-GB"/>
          </a:p>
        </p:txBody>
      </p:sp>
    </p:spTree>
    <p:extLst>
      <p:ext uri="{BB962C8B-B14F-4D97-AF65-F5344CB8AC3E}">
        <p14:creationId xmlns:p14="http://schemas.microsoft.com/office/powerpoint/2010/main" val="670416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link between HPW and organisation performance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Considerable research exists that suggest that HPW practices lead to increased organisational performance. </a:t>
            </a:r>
            <a:r>
              <a:rPr lang="en-GB" sz="1200" kern="1200" dirty="0" err="1" smtClean="0">
                <a:solidFill>
                  <a:schemeClr val="tx1"/>
                </a:solidFill>
                <a:effectLst/>
                <a:latin typeface="+mn-lt"/>
                <a:ea typeface="+mn-ea"/>
                <a:cs typeface="+mn-cs"/>
              </a:rPr>
              <a:t>Pfeffer</a:t>
            </a:r>
            <a:r>
              <a:rPr lang="en-GB" sz="1200" kern="1200" dirty="0" smtClean="0">
                <a:solidFill>
                  <a:schemeClr val="tx1"/>
                </a:solidFill>
                <a:effectLst/>
                <a:latin typeface="+mn-lt"/>
                <a:ea typeface="+mn-ea"/>
                <a:cs typeface="+mn-cs"/>
              </a:rPr>
              <a:t> (1998) identified that highly successful organisations have embedded HPW best practice.    Where HPWS exist, organisations become an employer of choice, attracting higher calibre employees, leading to a competitive advantage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In addition, employee commitment leads to discretionary effort, embracing changes, whilst promoting creativity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r>
              <a:rPr lang="en-GB" sz="1200" kern="1200" dirty="0" err="1" smtClean="0">
                <a:solidFill>
                  <a:schemeClr val="tx1"/>
                </a:solidFill>
                <a:effectLst/>
                <a:latin typeface="+mn-lt"/>
                <a:ea typeface="+mn-ea"/>
                <a:cs typeface="+mn-cs"/>
              </a:rPr>
              <a:t>Huselid</a:t>
            </a:r>
            <a:r>
              <a:rPr lang="en-GB" sz="1200" kern="1200" dirty="0" smtClean="0">
                <a:solidFill>
                  <a:schemeClr val="tx1"/>
                </a:solidFill>
                <a:effectLst/>
                <a:latin typeface="+mn-lt"/>
                <a:ea typeface="+mn-ea"/>
                <a:cs typeface="+mn-cs"/>
              </a:rPr>
              <a:t> (1995)  identified through a large research sample that organisations with comprehensive HPWS have a higher profit and lower staff turnover, thus demonstrating the need for HPW (</a:t>
            </a:r>
            <a:r>
              <a:rPr lang="en-GB" sz="1200" kern="1200" dirty="0" err="1" smtClean="0">
                <a:solidFill>
                  <a:schemeClr val="tx1"/>
                </a:solidFill>
                <a:effectLst/>
                <a:latin typeface="+mn-lt"/>
                <a:ea typeface="+mn-ea"/>
                <a:cs typeface="+mn-cs"/>
              </a:rPr>
              <a:t>Huselid</a:t>
            </a:r>
            <a:r>
              <a:rPr lang="en-GB" sz="1200" kern="1200" dirty="0" smtClean="0">
                <a:solidFill>
                  <a:schemeClr val="tx1"/>
                </a:solidFill>
                <a:effectLst/>
                <a:latin typeface="+mn-lt"/>
                <a:ea typeface="+mn-ea"/>
                <a:cs typeface="+mn-cs"/>
              </a:rPr>
              <a:t>, 1995).  Further reinforced by Combs, et al (2006) identifying that the presence of HPWS identified a 4.4% reduction in staff turnover and maintaining a competitive advantage.  </a:t>
            </a:r>
            <a:r>
              <a:rPr lang="en-GB" sz="1200" kern="1200" dirty="0" err="1" smtClean="0">
                <a:solidFill>
                  <a:schemeClr val="tx1"/>
                </a:solidFill>
                <a:effectLst/>
                <a:latin typeface="+mn-lt"/>
                <a:ea typeface="+mn-ea"/>
                <a:cs typeface="+mn-cs"/>
              </a:rPr>
              <a:t>Appelbaum</a:t>
            </a:r>
            <a:r>
              <a:rPr lang="en-GB" sz="1200" kern="1200" dirty="0" smtClean="0">
                <a:solidFill>
                  <a:schemeClr val="tx1"/>
                </a:solidFill>
                <a:effectLst/>
                <a:latin typeface="+mn-lt"/>
                <a:ea typeface="+mn-ea"/>
                <a:cs typeface="+mn-cs"/>
              </a:rPr>
              <a:t> et al (2000) state ‘</a:t>
            </a:r>
            <a:r>
              <a:rPr lang="en-GB" sz="1200" b="1" kern="1200" dirty="0" smtClean="0">
                <a:solidFill>
                  <a:schemeClr val="tx1"/>
                </a:solidFill>
                <a:effectLst/>
                <a:latin typeface="+mn-lt"/>
                <a:ea typeface="+mn-ea"/>
                <a:cs typeface="+mn-cs"/>
              </a:rPr>
              <a:t>A competitive advantage can be obtained only when application of the new management practices gives rise to an increase in commitment by workers such to persuade them to devote discretionary effort to the firm, working harder in pursuit of organisation’s goals’</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Fleetwood &amp; </a:t>
            </a:r>
            <a:r>
              <a:rPr lang="en-GB" sz="1200" kern="1200" dirty="0" err="1" smtClean="0">
                <a:solidFill>
                  <a:schemeClr val="tx1"/>
                </a:solidFill>
                <a:effectLst/>
                <a:latin typeface="+mn-lt"/>
                <a:ea typeface="+mn-ea"/>
                <a:cs typeface="+mn-cs"/>
              </a:rPr>
              <a:t>Hesketh</a:t>
            </a:r>
            <a:r>
              <a:rPr lang="en-GB" sz="1200" kern="1200" dirty="0" smtClean="0">
                <a:solidFill>
                  <a:schemeClr val="tx1"/>
                </a:solidFill>
                <a:effectLst/>
                <a:latin typeface="+mn-lt"/>
                <a:ea typeface="+mn-ea"/>
                <a:cs typeface="+mn-cs"/>
              </a:rPr>
              <a:t> (2010) identified that HR do not cause HPW, but plays an enabling role and it is individuals that deliver performance, outlining the inability to calculate the financial impact of HRM. </a:t>
            </a:r>
          </a:p>
          <a:p>
            <a:r>
              <a:rPr lang="en-GB" sz="1200" kern="1200" dirty="0" smtClean="0">
                <a:solidFill>
                  <a:schemeClr val="tx1"/>
                </a:solidFill>
                <a:effectLst/>
                <a:latin typeface="+mn-lt"/>
                <a:ea typeface="+mn-ea"/>
                <a:cs typeface="+mn-cs"/>
              </a:rPr>
              <a:t>Purcell, et al. (2003) identified that with the existence of HPWS, employees were motivated and showed commitment to the organisation,  willingly achieving  above the requirements of their role demonstrating discretionary effort. Another finding was that when a shared vision exists and is embedded, employees enthusiastically work towards a shared purpose, striving to achieve their goal. In addition, having values embedded into policies within an organisation helps adhesion within an organisation, creating a sense of pride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r>
              <a:rPr lang="en-GB" sz="1200" kern="1200" dirty="0" smtClean="0">
                <a:solidFill>
                  <a:schemeClr val="tx1"/>
                </a:solidFill>
                <a:effectLst/>
                <a:latin typeface="+mn-lt"/>
                <a:ea typeface="+mn-ea"/>
                <a:cs typeface="+mn-cs"/>
              </a:rPr>
              <a:t>The Gallup studies identified a clear link between employee engagement and organisational success, showing higher levels of productivity, profitability and positive customer feedback  . In addition, staff turnover was 29% lower in industries known for high staff turnover and 10% in low turnover industries (Harter, et al., 2002). </a:t>
            </a:r>
          </a:p>
          <a:p>
            <a:r>
              <a:rPr lang="en-GB" sz="1200" kern="1200" dirty="0" smtClean="0">
                <a:solidFill>
                  <a:schemeClr val="tx1"/>
                </a:solidFill>
                <a:effectLst/>
                <a:latin typeface="+mn-lt"/>
                <a:ea typeface="+mn-ea"/>
                <a:cs typeface="+mn-cs"/>
              </a:rPr>
              <a:t>Black box studies clearly identify a link between effective, embedded  HR policies and organisational performance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These studies identified other conditions that are essential to underpin HPW, including the People and Performance Model (CIPD, 2019), outlining that the workforce  need for the Ability, Motivation and Opportunity to perform well.  Purcell (2003) identified that a performance infrastructure is needed including eleven HR policies (known as the best practice bundle) to enable this to happen.  A key differentiator is how line managers will embed policies in different ways, with different levels of commitment, having a significant impact on employee engagement and the effectiveness of HPWS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r>
              <a:rPr lang="en-GB" sz="1200" kern="1200" dirty="0" smtClean="0">
                <a:solidFill>
                  <a:schemeClr val="tx1"/>
                </a:solidFill>
                <a:effectLst/>
                <a:latin typeface="+mn-lt"/>
                <a:ea typeface="+mn-ea"/>
                <a:cs typeface="+mn-cs"/>
              </a:rPr>
              <a:t>Whilst it is important to recognise the links between HPW and organisational performance, criticism questions how the links can be proved to be a direct correlation. One criticism suggests that high organisational performance leads to HPW, suggesting when organisations are profitable, at this time they invest in HRM. Examples of this can be seen at Google and Microsoft, who use their wealth to create outstanding employee benefits packages, although this criticism doesn’t outline the HRM policies that may have been in place, in some form prior to their success.  Another area for criticism is that organisations may build a good reputation, generate investment, offer generous employment packages, resulting in employee engagement, making it difficult to identify </a:t>
            </a:r>
            <a:r>
              <a:rPr lang="en-GB" sz="1200" kern="1200" dirty="0" err="1" smtClean="0">
                <a:solidFill>
                  <a:schemeClr val="tx1"/>
                </a:solidFill>
                <a:effectLst/>
                <a:latin typeface="+mn-lt"/>
                <a:ea typeface="+mn-ea"/>
                <a:cs typeface="+mn-cs"/>
              </a:rPr>
              <a:t>‘cause</a:t>
            </a:r>
            <a:r>
              <a:rPr lang="en-GB" sz="1200" kern="1200" dirty="0" smtClean="0">
                <a:solidFill>
                  <a:schemeClr val="tx1"/>
                </a:solidFill>
                <a:effectLst/>
                <a:latin typeface="+mn-lt"/>
                <a:ea typeface="+mn-ea"/>
                <a:cs typeface="+mn-cs"/>
              </a:rPr>
              <a:t> and effect’ (Fleetwood &amp; </a:t>
            </a:r>
            <a:r>
              <a:rPr lang="en-GB" sz="1200" kern="1200" dirty="0" err="1" smtClean="0">
                <a:solidFill>
                  <a:schemeClr val="tx1"/>
                </a:solidFill>
                <a:effectLst/>
                <a:latin typeface="+mn-lt"/>
                <a:ea typeface="+mn-ea"/>
                <a:cs typeface="+mn-cs"/>
              </a:rPr>
              <a:t>Hesketh</a:t>
            </a:r>
            <a:r>
              <a:rPr lang="en-GB" sz="1200" kern="1200" dirty="0" smtClean="0">
                <a:solidFill>
                  <a:schemeClr val="tx1"/>
                </a:solidFill>
                <a:effectLst/>
                <a:latin typeface="+mn-lt"/>
                <a:ea typeface="+mn-ea"/>
                <a:cs typeface="+mn-cs"/>
              </a:rPr>
              <a:t>, 2010).  There is a need for further longitudinal research before and after implementation of HPWS, whilst controlling all factors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6</a:t>
            </a:fld>
            <a:endParaRPr lang="en-GB"/>
          </a:p>
        </p:txBody>
      </p:sp>
    </p:spTree>
    <p:extLst>
      <p:ext uri="{BB962C8B-B14F-4D97-AF65-F5344CB8AC3E}">
        <p14:creationId xmlns:p14="http://schemas.microsoft.com/office/powerpoint/2010/main" val="3604340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link between HPW and employee well-being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When HPWS are embedded, this has a positive impact on employee well-being (Peccei, et al., 2013).  A positive view is that HPW creates a supportive culture, empowering individuals through a shared vision to increase performance through discretionary effort.  On the other hand, critics suggest that by having HPWS, employees feel a sense of pressure, being managed, resulting in this impacting work-life balance and well-being (Peccei, et al., 2013).  Good health and well-being can be a core enabler of employee engagement and organisational performance (CIPD, 2019).  Investing in employee well-being, leads to reduced absence, increased employee resilience and increased productivity (CIPD, 2019).   </a:t>
            </a:r>
          </a:p>
          <a:p>
            <a:r>
              <a:rPr lang="en-GB" sz="1200" kern="1200" dirty="0" smtClean="0">
                <a:solidFill>
                  <a:schemeClr val="tx1"/>
                </a:solidFill>
                <a:effectLst/>
                <a:latin typeface="+mn-lt"/>
                <a:ea typeface="+mn-ea"/>
                <a:cs typeface="+mn-cs"/>
              </a:rPr>
              <a:t>Where embedded HPWS exist, they should centre around giving employees a voice, ensuring participation and consultation in decisions as well as developing the workforce.  When this is in place,  employees will have extrinsic and intrinsic incentives, supporting their well-being (</a:t>
            </a:r>
            <a:r>
              <a:rPr lang="en-GB" sz="1200" kern="1200" dirty="0" err="1" smtClean="0">
                <a:solidFill>
                  <a:schemeClr val="tx1"/>
                </a:solidFill>
                <a:effectLst/>
                <a:latin typeface="+mn-lt"/>
                <a:ea typeface="+mn-ea"/>
                <a:cs typeface="+mn-cs"/>
              </a:rPr>
              <a:t>Appelbaum</a:t>
            </a:r>
            <a:r>
              <a:rPr lang="en-GB" sz="1200" kern="1200" dirty="0" smtClean="0">
                <a:solidFill>
                  <a:schemeClr val="tx1"/>
                </a:solidFill>
                <a:effectLst/>
                <a:latin typeface="+mn-lt"/>
                <a:ea typeface="+mn-ea"/>
                <a:cs typeface="+mn-cs"/>
              </a:rPr>
              <a:t>, et al., 2000).  The extrinsic motivators would be achieved through financial well-being, job security, a belief the organisation is an employer of choice, opportunities for personal growth through career progression and positive social interaction with the organisation and peers.  Robust processes, including grievance procedures, support harmonisation, and therefore employee mental health.   The intrinsic incentives provide job satisfaction, autonomy within the role and reciprocal trust, supporting the values and principles of individuals and the organisation, in turn, this ensures employee commitment (Della Torre, 2012).</a:t>
            </a: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7</a:t>
            </a:fld>
            <a:endParaRPr lang="en-GB"/>
          </a:p>
        </p:txBody>
      </p:sp>
    </p:spTree>
    <p:extLst>
      <p:ext uri="{BB962C8B-B14F-4D97-AF65-F5344CB8AC3E}">
        <p14:creationId xmlns:p14="http://schemas.microsoft.com/office/powerpoint/2010/main" val="2503875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35063"/>
            <a:ext cx="5486400" cy="3086100"/>
          </a:xfrm>
        </p:spPr>
      </p:sp>
      <p:sp>
        <p:nvSpPr>
          <p:cNvPr id="3" name="Notes Placeholder 2"/>
          <p:cNvSpPr>
            <a:spLocks noGrp="1"/>
          </p:cNvSpPr>
          <p:nvPr>
            <p:ph type="body" idx="1"/>
          </p:nvPr>
        </p:nvSpPr>
        <p:spPr/>
        <p:txBody>
          <a:bodyPr/>
          <a:lstStyle/>
          <a:p>
            <a:r>
              <a:rPr lang="en-GB" sz="1200" u="sng" kern="1200" dirty="0" smtClean="0">
                <a:solidFill>
                  <a:schemeClr val="tx1"/>
                </a:solidFill>
                <a:effectLst/>
                <a:latin typeface="+mn-lt"/>
                <a:ea typeface="+mn-ea"/>
                <a:cs typeface="+mn-cs"/>
              </a:rPr>
              <a:t>The Performance Management Cycle and key performance management activities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Performance management is a natural, continual process, predominantly undertaken by line managers to motivate their employees and teams, encouraging high performance in line with organisational objectives (CIPD, 2018).  The performance management cycle includes four stages, namely to plan, act, monitor and review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pPr lvl="0"/>
            <a:r>
              <a:rPr lang="en-GB" sz="1200" kern="1200" dirty="0" smtClean="0">
                <a:solidFill>
                  <a:schemeClr val="tx1"/>
                </a:solidFill>
                <a:effectLst/>
                <a:latin typeface="+mn-lt"/>
                <a:ea typeface="+mn-ea"/>
                <a:cs typeface="+mn-cs"/>
              </a:rPr>
              <a:t>The </a:t>
            </a:r>
            <a:r>
              <a:rPr lang="en-GB" sz="1200" b="1" kern="1200" dirty="0" smtClean="0">
                <a:solidFill>
                  <a:schemeClr val="tx1"/>
                </a:solidFill>
                <a:effectLst/>
                <a:latin typeface="+mn-lt"/>
                <a:ea typeface="+mn-ea"/>
                <a:cs typeface="+mn-cs"/>
              </a:rPr>
              <a:t>Plan </a:t>
            </a:r>
            <a:r>
              <a:rPr lang="en-GB" sz="1200" kern="1200" dirty="0" smtClean="0">
                <a:solidFill>
                  <a:schemeClr val="tx1"/>
                </a:solidFill>
                <a:effectLst/>
                <a:latin typeface="+mn-lt"/>
                <a:ea typeface="+mn-ea"/>
                <a:cs typeface="+mn-cs"/>
              </a:rPr>
              <a:t>phase involves the agreement of performance objectives, centred around organisational goals, providing SMART targets (Specific, Measurable, Achievable, Realistic/Relevant and Time bound), with a clear development plan.  The greater involvement of an individual to agree objectives, the greater the ownership and therefore increases the chance of success (Gifford, 2018).</a:t>
            </a:r>
          </a:p>
          <a:p>
            <a:pPr lvl="0"/>
            <a:r>
              <a:rPr lang="en-GB" sz="1200" kern="1200" dirty="0" smtClean="0">
                <a:solidFill>
                  <a:schemeClr val="tx1"/>
                </a:solidFill>
                <a:effectLst/>
                <a:latin typeface="+mn-lt"/>
                <a:ea typeface="+mn-ea"/>
                <a:cs typeface="+mn-cs"/>
              </a:rPr>
              <a:t>The</a:t>
            </a:r>
            <a:r>
              <a:rPr lang="en-GB" sz="1200" b="1" kern="1200" dirty="0" smtClean="0">
                <a:solidFill>
                  <a:schemeClr val="tx1"/>
                </a:solidFill>
                <a:effectLst/>
                <a:latin typeface="+mn-lt"/>
                <a:ea typeface="+mn-ea"/>
                <a:cs typeface="+mn-cs"/>
              </a:rPr>
              <a:t> Act</a:t>
            </a:r>
            <a:r>
              <a:rPr lang="en-GB" sz="1200" kern="1200" dirty="0" smtClean="0">
                <a:solidFill>
                  <a:schemeClr val="tx1"/>
                </a:solidFill>
                <a:effectLst/>
                <a:latin typeface="+mn-lt"/>
                <a:ea typeface="+mn-ea"/>
                <a:cs typeface="+mn-cs"/>
              </a:rPr>
              <a:t> stage allow employee to carry out their role in line with objectives, whilst obtaining support, coaching or training in line with their personal development needs (Armstrong, 2015).  </a:t>
            </a:r>
          </a:p>
          <a:p>
            <a:pPr lvl="0"/>
            <a:r>
              <a:rPr lang="en-GB" sz="1200" kern="1200" dirty="0" smtClean="0">
                <a:solidFill>
                  <a:schemeClr val="tx1"/>
                </a:solidFill>
                <a:effectLst/>
                <a:latin typeface="+mn-lt"/>
                <a:ea typeface="+mn-ea"/>
                <a:cs typeface="+mn-cs"/>
              </a:rPr>
              <a:t>The </a:t>
            </a:r>
            <a:r>
              <a:rPr lang="en-GB" sz="1200" b="1" kern="1200" dirty="0" smtClean="0">
                <a:solidFill>
                  <a:schemeClr val="tx1"/>
                </a:solidFill>
                <a:effectLst/>
                <a:latin typeface="+mn-lt"/>
                <a:ea typeface="+mn-ea"/>
                <a:cs typeface="+mn-cs"/>
              </a:rPr>
              <a:t>Monitor</a:t>
            </a:r>
            <a:r>
              <a:rPr lang="en-GB" sz="1200" kern="1200" dirty="0" smtClean="0">
                <a:solidFill>
                  <a:schemeClr val="tx1"/>
                </a:solidFill>
                <a:effectLst/>
                <a:latin typeface="+mn-lt"/>
                <a:ea typeface="+mn-ea"/>
                <a:cs typeface="+mn-cs"/>
              </a:rPr>
              <a:t> stage relates to the monitoring of performance, providing feedback and dealing with performance issues, where appropriate. </a:t>
            </a:r>
          </a:p>
          <a:p>
            <a:pPr lvl="0"/>
            <a:r>
              <a:rPr lang="en-GB" sz="1200" kern="1200" dirty="0" smtClean="0">
                <a:solidFill>
                  <a:schemeClr val="tx1"/>
                </a:solidFill>
                <a:effectLst/>
                <a:latin typeface="+mn-lt"/>
                <a:ea typeface="+mn-ea"/>
                <a:cs typeface="+mn-cs"/>
              </a:rPr>
              <a:t>The </a:t>
            </a:r>
            <a:r>
              <a:rPr lang="en-GB" sz="1200" b="1" kern="1200" dirty="0" smtClean="0">
                <a:solidFill>
                  <a:schemeClr val="tx1"/>
                </a:solidFill>
                <a:effectLst/>
                <a:latin typeface="+mn-lt"/>
                <a:ea typeface="+mn-ea"/>
                <a:cs typeface="+mn-cs"/>
              </a:rPr>
              <a:t>Review</a:t>
            </a:r>
            <a:r>
              <a:rPr lang="en-GB" sz="1200" kern="1200" dirty="0" smtClean="0">
                <a:solidFill>
                  <a:schemeClr val="tx1"/>
                </a:solidFill>
                <a:effectLst/>
                <a:latin typeface="+mn-lt"/>
                <a:ea typeface="+mn-ea"/>
                <a:cs typeface="+mn-cs"/>
              </a:rPr>
              <a:t> stage focusses on reviewing performance, identifying strengths, achievement of objectives and highlighting further areas for development.  (Armstrong, 2015)</a:t>
            </a:r>
          </a:p>
        </p:txBody>
      </p:sp>
      <p:sp>
        <p:nvSpPr>
          <p:cNvPr id="4" name="Slide Number Placeholder 3"/>
          <p:cNvSpPr>
            <a:spLocks noGrp="1"/>
          </p:cNvSpPr>
          <p:nvPr>
            <p:ph type="sldNum" sz="quarter" idx="10"/>
          </p:nvPr>
        </p:nvSpPr>
        <p:spPr/>
        <p:txBody>
          <a:bodyPr/>
          <a:lstStyle/>
          <a:p>
            <a:fld id="{B5393BF4-5280-4680-97B7-38642DA508A8}" type="slidenum">
              <a:rPr lang="en-GB" smtClean="0"/>
              <a:t>8</a:t>
            </a:fld>
            <a:endParaRPr lang="en-GB"/>
          </a:p>
        </p:txBody>
      </p:sp>
    </p:spTree>
    <p:extLst>
      <p:ext uri="{BB962C8B-B14F-4D97-AF65-F5344CB8AC3E}">
        <p14:creationId xmlns:p14="http://schemas.microsoft.com/office/powerpoint/2010/main" val="1825463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Communicating</a:t>
            </a:r>
            <a:r>
              <a:rPr lang="x-none" sz="1200" kern="1200" dirty="0" smtClean="0">
                <a:solidFill>
                  <a:schemeClr val="tx1"/>
                </a:solidFill>
                <a:effectLst/>
                <a:latin typeface="+mn-lt"/>
                <a:ea typeface="+mn-ea"/>
                <a:cs typeface="+mn-cs"/>
              </a:rPr>
              <a:t> performance objectives </a:t>
            </a:r>
            <a:r>
              <a:rPr lang="en-GB" sz="1200" kern="1200" dirty="0" smtClean="0">
                <a:solidFill>
                  <a:schemeClr val="tx1"/>
                </a:solidFill>
                <a:effectLst/>
                <a:latin typeface="+mn-lt"/>
                <a:ea typeface="+mn-ea"/>
                <a:cs typeface="+mn-cs"/>
              </a:rPr>
              <a:t>ensures employees understand the vision.  This begins at recruitment and selection, ensuring job descriptions match the role and expectations are clear from the outset. Providing realistic job previews also allows prospective employees to self-select their suitability. </a:t>
            </a:r>
            <a:r>
              <a:rPr lang="x-none"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This can also be reinforced through induction and the</a:t>
            </a:r>
            <a:r>
              <a:rPr lang="x-none" sz="1200" kern="1200" dirty="0" smtClean="0">
                <a:solidFill>
                  <a:schemeClr val="tx1"/>
                </a:solidFill>
                <a:effectLst/>
                <a:latin typeface="+mn-lt"/>
                <a:ea typeface="+mn-ea"/>
                <a:cs typeface="+mn-cs"/>
              </a:rPr>
              <a:t> appraisal process</a:t>
            </a:r>
            <a:r>
              <a:rPr lang="en-GB" sz="1200" kern="1200" dirty="0" smtClean="0">
                <a:solidFill>
                  <a:schemeClr val="tx1"/>
                </a:solidFill>
                <a:effectLst/>
                <a:latin typeface="+mn-lt"/>
                <a:ea typeface="+mn-ea"/>
                <a:cs typeface="+mn-cs"/>
              </a:rPr>
              <a:t> and team communication. Setting departmental and individual objectives, provides employees an understanding of how their role supports organisational success. A robust induction process allows an organisation to communicate the values and the performance levels expected, laying the foundations of performance management. </a:t>
            </a:r>
            <a:endParaRPr lang="en-GB" dirty="0" smtClean="0">
              <a:effectLst/>
            </a:endParaRP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Measuring, reviewing and evaluating performance is essential to performance management.  Formal performance management is usually carried out in the form of an appraisal, allowing for feedback and evaluation.   The frequency of these can vary but are traditionally carried out annually.  This is the opportunity for an employee to be allocated time to discuss with their line manager performance, which is a formal record, providing objectives that need to be achieved.   Performance appraisals focus an employee’s attention to organisational objectives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a:t>
            </a:r>
          </a:p>
          <a:p>
            <a:r>
              <a:rPr lang="en-GB" sz="1200" kern="1200" dirty="0" smtClean="0">
                <a:solidFill>
                  <a:schemeClr val="tx1"/>
                </a:solidFill>
                <a:effectLst/>
                <a:latin typeface="+mn-lt"/>
                <a:ea typeface="+mn-ea"/>
                <a:cs typeface="+mn-cs"/>
              </a:rPr>
              <a:t>The impact of performance appraisals should be positive for employees and teams, increasing motivation, providing reinforcement of organisational aims, values and expectations as well improving communication.  Traditional performance appraisals focus on evaluation of performance and identifying areas for development, which has been widely criticised. When an individual is being appraised on their performance, they will be reluctant to share areas for development.   If true focus is on development, there needs to be a clear understanding that no assessment is carried out (Armstrong, 2015). </a:t>
            </a:r>
          </a:p>
          <a:p>
            <a:r>
              <a:rPr lang="en-GB" sz="1200" kern="1200" dirty="0" smtClean="0">
                <a:solidFill>
                  <a:schemeClr val="tx1"/>
                </a:solidFill>
                <a:effectLst/>
                <a:latin typeface="+mn-lt"/>
                <a:ea typeface="+mn-ea"/>
                <a:cs typeface="+mn-cs"/>
              </a:rPr>
              <a:t>Performance management systems can be either based on behavioural or output based assessments. Behaviour assessments are based on general conduct, focusing on behaviour and often the predefined criteria already exists. Evidence for behaviour assessments usually come from several sources including observations and customer feedback. The appraiser will usually complete a standard form, providing comments or scores on aspects of performance. Using a template creates a lack of flexibility, not focused around the individual. A competency framework is a complex approach, identifying the behaviours and competencies required for the role, used as part of the recruitment and selection process and then individuals are assessed against this </a:t>
            </a:r>
            <a:r>
              <a:rPr lang="x-none" sz="1200" kern="1200" dirty="0" smtClean="0">
                <a:solidFill>
                  <a:schemeClr val="tx1"/>
                </a:solidFill>
                <a:effectLst/>
                <a:latin typeface="+mn-lt"/>
                <a:ea typeface="+mn-ea"/>
                <a:cs typeface="+mn-cs"/>
              </a:rPr>
              <a:t>criteria as part of the performance management process </a:t>
            </a:r>
            <a:r>
              <a:rPr lang="en-GB" sz="1200" kern="1200" dirty="0" smtClean="0">
                <a:solidFill>
                  <a:schemeClr val="tx1"/>
                </a:solidFill>
                <a:effectLst/>
                <a:latin typeface="+mn-lt"/>
                <a:ea typeface="+mn-ea"/>
                <a:cs typeface="+mn-cs"/>
              </a:rPr>
              <a:t>(Taylor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Output based assessments are usually used when there is quantifiable data, allowing for performance to be measured against clear targets. This can also be used where performance objectives are agreed and performance is measured against how the objectives are met.</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9</a:t>
            </a:fld>
            <a:endParaRPr lang="en-GB"/>
          </a:p>
        </p:txBody>
      </p:sp>
    </p:spTree>
    <p:extLst>
      <p:ext uri="{BB962C8B-B14F-4D97-AF65-F5344CB8AC3E}">
        <p14:creationId xmlns:p14="http://schemas.microsoft.com/office/powerpoint/2010/main" val="3092621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Key components of HPW are performance reviews, appraisals and career development (</a:t>
            </a:r>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et al., 2016).  Performance management </a:t>
            </a:r>
            <a:r>
              <a:rPr lang="x-none" sz="1200" kern="1200" dirty="0" smtClean="0">
                <a:solidFill>
                  <a:schemeClr val="tx1"/>
                </a:solidFill>
                <a:effectLst/>
                <a:latin typeface="+mn-lt"/>
                <a:ea typeface="+mn-ea"/>
                <a:cs typeface="+mn-cs"/>
              </a:rPr>
              <a:t>allows individuals to be recognised, receiving feedback and the opportunity to develop their skills, leading to internal progression (Armstrong, 2016). </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Employees who have good quality jobs and are managed well, will not only be happier, healthier and more fulfilled, but are also more likely to drive productivity and innovation”</a:t>
            </a:r>
            <a:r>
              <a:rPr lang="en-GB" sz="1200" i="1"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(CIPD, 2018). </a:t>
            </a:r>
          </a:p>
          <a:p>
            <a:r>
              <a:rPr lang="en-GB" sz="1200" kern="1200" dirty="0" smtClean="0">
                <a:solidFill>
                  <a:schemeClr val="tx1"/>
                </a:solidFill>
                <a:effectLst/>
                <a:latin typeface="+mn-lt"/>
                <a:ea typeface="+mn-ea"/>
                <a:cs typeface="+mn-cs"/>
              </a:rPr>
              <a:t>To engage the workforce, the Macleod Review (2009) identified that employees need:</a:t>
            </a:r>
          </a:p>
          <a:p>
            <a:pPr lvl="0"/>
            <a:r>
              <a:rPr lang="en-GB" sz="1200" kern="1200" dirty="0" smtClean="0">
                <a:solidFill>
                  <a:schemeClr val="tx1"/>
                </a:solidFill>
                <a:effectLst/>
                <a:latin typeface="+mn-lt"/>
                <a:ea typeface="+mn-ea"/>
                <a:cs typeface="+mn-cs"/>
              </a:rPr>
              <a:t>to understand the organisational vision</a:t>
            </a:r>
          </a:p>
          <a:p>
            <a:pPr lvl="0"/>
            <a:r>
              <a:rPr lang="en-GB" sz="1200" kern="1200" dirty="0" smtClean="0">
                <a:solidFill>
                  <a:schemeClr val="tx1"/>
                </a:solidFill>
                <a:effectLst/>
                <a:latin typeface="+mn-lt"/>
                <a:ea typeface="+mn-ea"/>
                <a:cs typeface="+mn-cs"/>
              </a:rPr>
              <a:t>managers who would motivate and empower them</a:t>
            </a:r>
          </a:p>
          <a:p>
            <a:pPr lvl="0"/>
            <a:r>
              <a:rPr lang="en-GB" sz="1200" kern="1200" dirty="0" smtClean="0">
                <a:solidFill>
                  <a:schemeClr val="tx1"/>
                </a:solidFill>
                <a:effectLst/>
                <a:latin typeface="+mn-lt"/>
                <a:ea typeface="+mn-ea"/>
                <a:cs typeface="+mn-cs"/>
              </a:rPr>
              <a:t>an opportunity to be heard </a:t>
            </a:r>
          </a:p>
          <a:p>
            <a:pPr lvl="0"/>
            <a:r>
              <a:rPr lang="en-GB" sz="1200" kern="1200" dirty="0" smtClean="0">
                <a:solidFill>
                  <a:schemeClr val="tx1"/>
                </a:solidFill>
                <a:effectLst/>
                <a:latin typeface="+mn-lt"/>
                <a:ea typeface="+mn-ea"/>
                <a:cs typeface="+mn-cs"/>
              </a:rPr>
              <a:t>to believe that the organisation has values and integrity</a:t>
            </a:r>
          </a:p>
          <a:p>
            <a:r>
              <a:rPr lang="en-GB" sz="1200" kern="1200" dirty="0" smtClean="0">
                <a:solidFill>
                  <a:schemeClr val="tx1"/>
                </a:solidFill>
                <a:effectLst/>
                <a:latin typeface="+mn-lt"/>
                <a:ea typeface="+mn-ea"/>
                <a:cs typeface="+mn-cs"/>
              </a:rPr>
              <a:t> (CIPD, 2018).  </a:t>
            </a:r>
          </a:p>
          <a:p>
            <a:r>
              <a:rPr lang="en-GB" sz="1200" kern="1200" dirty="0" smtClean="0">
                <a:solidFill>
                  <a:schemeClr val="tx1"/>
                </a:solidFill>
                <a:effectLst/>
                <a:latin typeface="+mn-lt"/>
                <a:ea typeface="+mn-ea"/>
                <a:cs typeface="+mn-cs"/>
              </a:rPr>
              <a:t>Awareness of the organisational vision can be achieved through a robust recruitment and induction process, providing employees with clear performance standards expected.  Formal appraisals also provide an opportunity reinforce visions and objectives.  Bloom et al (2012) identified that when formal appraisals contained targets, incentives and monitoring, it leads to 23% more productivity within the organisation. Where individuals are involved in defining expectations and reviewing performance, they are likely to respond positively, </a:t>
            </a:r>
            <a:r>
              <a:rPr lang="x-none" sz="1200" kern="1200" dirty="0" smtClean="0">
                <a:solidFill>
                  <a:schemeClr val="tx1"/>
                </a:solidFill>
                <a:effectLst/>
                <a:latin typeface="+mn-lt"/>
                <a:ea typeface="+mn-ea"/>
                <a:cs typeface="+mn-cs"/>
              </a:rPr>
              <a:t>developing their performance capabilities</a:t>
            </a:r>
            <a:r>
              <a:rPr lang="en-GB" sz="1200" kern="1200" dirty="0" smtClean="0">
                <a:solidFill>
                  <a:schemeClr val="tx1"/>
                </a:solidFill>
                <a:effectLst/>
                <a:latin typeface="+mn-lt"/>
                <a:ea typeface="+mn-ea"/>
                <a:cs typeface="+mn-cs"/>
              </a:rPr>
              <a:t> (Armstrong, 2016).</a:t>
            </a:r>
          </a:p>
          <a:p>
            <a:r>
              <a:rPr lang="en-GB" sz="1200" kern="1200" dirty="0" smtClean="0">
                <a:solidFill>
                  <a:schemeClr val="tx1"/>
                </a:solidFill>
                <a:effectLst/>
                <a:latin typeface="+mn-lt"/>
                <a:ea typeface="+mn-ea"/>
                <a:cs typeface="+mn-cs"/>
              </a:rPr>
              <a:t>Traditional performance management appraisals is strongly criticised. Performance management should be ongoing, and could include face-to-face conversations, 360 degree feedback and measures against performance targets (Gifford, 2018). The use of 360 degree feedback provides an individual with a holistic viewpoint of their performance from peers, subordinates, managers and possibly customers.  This should be used as a development tool and not to performance manage an individual, providing constructive anonymous feedback (CIPD, 2018), thus enhancing employee capability. </a:t>
            </a:r>
          </a:p>
          <a:p>
            <a:r>
              <a:rPr lang="en-GB" sz="1200" kern="1200" dirty="0" smtClean="0">
                <a:solidFill>
                  <a:schemeClr val="tx1"/>
                </a:solidFill>
                <a:effectLst/>
                <a:latin typeface="+mn-lt"/>
                <a:ea typeface="+mn-ea"/>
                <a:cs typeface="+mn-cs"/>
              </a:rPr>
              <a:t>Herzberg’s two factor theory identified that there are motivators and hygiene factors that affect performance. Motivational factors include job enrichment and empowerment,  through responsibility, achievement and recognition and meaningful work, which directly motivates people to work harder .  Hygiene factors need to be present to motivate employees, however are not motivators on their own, including pay, working conditions, supervision and policies. If performance management techniques support motivation, then employees will be committed.  The performance management processes can provide reassurance, responsibility and job enrichment (Armstrong, 2015). </a:t>
            </a:r>
          </a:p>
          <a:p>
            <a:r>
              <a:rPr lang="en-GB" sz="1200" kern="1200" dirty="0" smtClean="0">
                <a:solidFill>
                  <a:schemeClr val="tx1"/>
                </a:solidFill>
                <a:effectLst/>
                <a:latin typeface="+mn-lt"/>
                <a:ea typeface="+mn-ea"/>
                <a:cs typeface="+mn-cs"/>
              </a:rPr>
              <a:t>Performance appraisals fundamentally should provide the opportunity to improve performance (CIPD, 2018).  With this in mind, there should also be a strong focus on development of an employee, identifying development needs, potential and supporting talent management (Gifford, 2018).  Promoting staff development provides the organisation with a competitive advantage, providing talented individuals with the confidence that the organisation recognises and develops their staff, having a positive impact on staff turnover (</a:t>
            </a:r>
            <a:r>
              <a:rPr lang="en-GB" sz="1200" kern="1200" dirty="0" err="1" smtClean="0">
                <a:solidFill>
                  <a:schemeClr val="tx1"/>
                </a:solidFill>
                <a:effectLst/>
                <a:latin typeface="+mn-lt"/>
                <a:ea typeface="+mn-ea"/>
                <a:cs typeface="+mn-cs"/>
              </a:rPr>
              <a:t>Marchington</a:t>
            </a:r>
            <a:r>
              <a:rPr lang="en-GB" sz="1200" kern="1200" dirty="0" smtClean="0">
                <a:solidFill>
                  <a:schemeClr val="tx1"/>
                </a:solidFill>
                <a:effectLst/>
                <a:latin typeface="+mn-lt"/>
                <a:ea typeface="+mn-ea"/>
                <a:cs typeface="+mn-cs"/>
              </a:rPr>
              <a:t>, et al., 2016). </a:t>
            </a:r>
          </a:p>
          <a:p>
            <a:r>
              <a:rPr lang="en-GB" sz="1200" kern="1200" dirty="0" smtClean="0">
                <a:solidFill>
                  <a:schemeClr val="tx1"/>
                </a:solidFill>
                <a:effectLst/>
                <a:latin typeface="+mn-lt"/>
                <a:ea typeface="+mn-ea"/>
                <a:cs typeface="+mn-cs"/>
              </a:rPr>
              <a:t>Formal performance management should </a:t>
            </a:r>
            <a:r>
              <a:rPr lang="x-none" sz="1200" kern="1200" dirty="0" smtClean="0">
                <a:solidFill>
                  <a:schemeClr val="tx1"/>
                </a:solidFill>
                <a:effectLst/>
                <a:latin typeface="+mn-lt"/>
                <a:ea typeface="+mn-ea"/>
                <a:cs typeface="+mn-cs"/>
              </a:rPr>
              <a:t>aim to improve individual and team performance, raise morale</a:t>
            </a:r>
            <a:r>
              <a:rPr lang="en-GB" sz="1200" kern="1200" dirty="0" smtClean="0">
                <a:solidFill>
                  <a:schemeClr val="tx1"/>
                </a:solidFill>
                <a:effectLst/>
                <a:latin typeface="+mn-lt"/>
                <a:ea typeface="+mn-ea"/>
                <a:cs typeface="+mn-cs"/>
              </a:rPr>
              <a:t> and </a:t>
            </a:r>
            <a:r>
              <a:rPr lang="x-none" sz="1200" kern="1200" dirty="0" smtClean="0">
                <a:solidFill>
                  <a:schemeClr val="tx1"/>
                </a:solidFill>
                <a:effectLst/>
                <a:latin typeface="+mn-lt"/>
                <a:ea typeface="+mn-ea"/>
                <a:cs typeface="+mn-cs"/>
              </a:rPr>
              <a:t>identify development opportunities </a:t>
            </a:r>
            <a:r>
              <a:rPr lang="en-GB" sz="1200" kern="1200" dirty="0" smtClean="0">
                <a:solidFill>
                  <a:schemeClr val="tx1"/>
                </a:solidFill>
                <a:effectLst/>
                <a:latin typeface="+mn-lt"/>
                <a:ea typeface="+mn-ea"/>
                <a:cs typeface="+mn-cs"/>
              </a:rPr>
              <a:t>(CIPD, 2018)</a:t>
            </a:r>
            <a:r>
              <a:rPr lang="x-none" sz="1200" kern="120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It can reinforce control and communicate goals and expectations, although </a:t>
            </a:r>
            <a:r>
              <a:rPr lang="x-none" sz="1200" kern="1200" dirty="0" smtClean="0">
                <a:solidFill>
                  <a:schemeClr val="tx1"/>
                </a:solidFill>
                <a:effectLst/>
                <a:latin typeface="+mn-lt"/>
                <a:ea typeface="+mn-ea"/>
                <a:cs typeface="+mn-cs"/>
              </a:rPr>
              <a:t>criticism</a:t>
            </a:r>
            <a:r>
              <a:rPr lang="en-GB" sz="1200" kern="1200" dirty="0" smtClean="0">
                <a:solidFill>
                  <a:schemeClr val="tx1"/>
                </a:solidFill>
                <a:effectLst/>
                <a:latin typeface="+mn-lt"/>
                <a:ea typeface="+mn-ea"/>
                <a:cs typeface="+mn-cs"/>
              </a:rPr>
              <a:t> identifies that reminding staff of hierarchy can often affect the relationship between the employee and employer.  In addition, using scores to rate performance can cause personal bias, affecting commitment (</a:t>
            </a:r>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2016).   Having fair employee recognition and progression opportunities throughout performance management processes will provide a clear message in terms of the integrity of the organisation and increase employee commitment (Gifford, 2018).   </a:t>
            </a:r>
          </a:p>
        </p:txBody>
      </p:sp>
      <p:sp>
        <p:nvSpPr>
          <p:cNvPr id="4" name="Slide Number Placeholder 3"/>
          <p:cNvSpPr>
            <a:spLocks noGrp="1"/>
          </p:cNvSpPr>
          <p:nvPr>
            <p:ph type="sldNum" sz="quarter" idx="10"/>
          </p:nvPr>
        </p:nvSpPr>
        <p:spPr/>
        <p:txBody>
          <a:bodyPr/>
          <a:lstStyle/>
          <a:p>
            <a:fld id="{B5393BF4-5280-4680-97B7-38642DA508A8}" type="slidenum">
              <a:rPr lang="en-GB" smtClean="0"/>
              <a:t>10</a:t>
            </a:fld>
            <a:endParaRPr lang="en-GB"/>
          </a:p>
        </p:txBody>
      </p:sp>
    </p:spTree>
    <p:extLst>
      <p:ext uri="{BB962C8B-B14F-4D97-AF65-F5344CB8AC3E}">
        <p14:creationId xmlns:p14="http://schemas.microsoft.com/office/powerpoint/2010/main" val="2677086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Line managers are a critical part of HPW (Purcell, et al., 2003).  Policies and processes need to be an everyday part of an organisation, which identifies the crucial part line management play in the HPW organisation.  If line managers do not embed the organisational HR policies, this can have greater implications than not having the HR policies in the first place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a:t>
            </a:r>
          </a:p>
          <a:p>
            <a:r>
              <a:rPr lang="en-GB" sz="1200" kern="1200" dirty="0" smtClean="0">
                <a:solidFill>
                  <a:schemeClr val="tx1"/>
                </a:solidFill>
                <a:effectLst/>
                <a:latin typeface="+mn-lt"/>
                <a:ea typeface="+mn-ea"/>
                <a:cs typeface="+mn-cs"/>
              </a:rPr>
              <a:t>The relationship with the employee and their line manager is fundamental to individuals performance  (ACAS, 2018).  Research conducted by Gallup identified the link between employee engagement and HPW., with data identifying that the highly engaged teams, were highly performing (Gallup, 2002).  Where there is high employee engagement, this shows lower staff turnover rates (Harter et al 2002).  Employee engagement within an organisation can differ by the quality of the line management.  Managers need to set consistent expectations, whilst recognising diversity within their teams (Gallup, 2002). </a:t>
            </a:r>
          </a:p>
          <a:p>
            <a:r>
              <a:rPr lang="en-GB" sz="1200" kern="1200" dirty="0" smtClean="0">
                <a:solidFill>
                  <a:schemeClr val="tx1"/>
                </a:solidFill>
                <a:effectLst/>
                <a:latin typeface="+mn-lt"/>
                <a:ea typeface="+mn-ea"/>
                <a:cs typeface="+mn-cs"/>
              </a:rPr>
              <a:t>The role of the line manager should be to deal with the day to day informal performance management, offering feedback and support as well as the formal appraisal and staff development.  Line managers should create a culture of regular one-to-ones, with two way communication, whilst promoting organisational values and objectives (Reilly, 2016). Line managers need to provide constant feedback to employees and adopt a more agile working method (</a:t>
            </a:r>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2016), develop relationships based on honesty, trust and mutual respect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Employees who have a positive relationship with their line manager are more likely to be satisfied, loyal and committed, demonstrating discretionary behaviour (CIPD, 2018).</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Managers should be continually monitoring their team, providing individual and team communication to ensure that employees have a voice, give and receive feedback.  Where performance issues exist, managers should take steps to rectify this immediately (Reilly, 2016).   Managers also need to where possible develop a supporting and coaching role, giving employees autonomy for their work  (Robinson , 2013). Ensuring managers are able to access training and development for employees is also fundamental to staff development and employee engagement (</a:t>
            </a:r>
            <a:r>
              <a:rPr lang="en-GB" sz="1200" kern="1200" dirty="0" err="1" smtClean="0">
                <a:solidFill>
                  <a:schemeClr val="tx1"/>
                </a:solidFill>
                <a:effectLst/>
                <a:latin typeface="+mn-lt"/>
                <a:ea typeface="+mn-ea"/>
                <a:cs typeface="+mn-cs"/>
              </a:rPr>
              <a:t>Cappelli</a:t>
            </a:r>
            <a:r>
              <a:rPr lang="en-GB" sz="1200" kern="1200" dirty="0" smtClean="0">
                <a:solidFill>
                  <a:schemeClr val="tx1"/>
                </a:solidFill>
                <a:effectLst/>
                <a:latin typeface="+mn-lt"/>
                <a:ea typeface="+mn-ea"/>
                <a:cs typeface="+mn-cs"/>
              </a:rPr>
              <a:t> &amp; </a:t>
            </a:r>
            <a:r>
              <a:rPr lang="en-GB" sz="1200" kern="1200" dirty="0" err="1" smtClean="0">
                <a:solidFill>
                  <a:schemeClr val="tx1"/>
                </a:solidFill>
                <a:effectLst/>
                <a:latin typeface="+mn-lt"/>
                <a:ea typeface="+mn-ea"/>
                <a:cs typeface="+mn-cs"/>
              </a:rPr>
              <a:t>Tavis</a:t>
            </a:r>
            <a:r>
              <a:rPr lang="en-GB" sz="1200" kern="1200" dirty="0" smtClean="0">
                <a:solidFill>
                  <a:schemeClr val="tx1"/>
                </a:solidFill>
                <a:effectLst/>
                <a:latin typeface="+mn-lt"/>
                <a:ea typeface="+mn-ea"/>
                <a:cs typeface="+mn-cs"/>
              </a:rPr>
              <a:t>, 2016).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11</a:t>
            </a:fld>
            <a:endParaRPr lang="en-GB"/>
          </a:p>
        </p:txBody>
      </p:sp>
    </p:spTree>
    <p:extLst>
      <p:ext uri="{BB962C8B-B14F-4D97-AF65-F5344CB8AC3E}">
        <p14:creationId xmlns:p14="http://schemas.microsoft.com/office/powerpoint/2010/main" val="215817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“Line managers need to be managed within a strong, supportive framework to enable them to develop self-confidence and a robust sense of their own role”</a:t>
            </a:r>
            <a:r>
              <a:rPr lang="en-GB" sz="1200" kern="1200" dirty="0" smtClean="0">
                <a:solidFill>
                  <a:schemeClr val="tx1"/>
                </a:solidFill>
                <a:effectLst/>
                <a:latin typeface="+mn-lt"/>
                <a:ea typeface="+mn-ea"/>
                <a:cs typeface="+mn-cs"/>
              </a:rPr>
              <a:t> (CIPD, 2018).  The main aspect of support HR can provide line managers is the training and resources to manage employees to produce HPW (Taylor &amp; </a:t>
            </a:r>
            <a:r>
              <a:rPr lang="en-GB" sz="1200" kern="1200" dirty="0" err="1" smtClean="0">
                <a:solidFill>
                  <a:schemeClr val="tx1"/>
                </a:solidFill>
                <a:effectLst/>
                <a:latin typeface="+mn-lt"/>
                <a:ea typeface="+mn-ea"/>
                <a:cs typeface="+mn-cs"/>
              </a:rPr>
              <a:t>Woodhams</a:t>
            </a:r>
            <a:r>
              <a:rPr lang="en-GB" sz="1200" kern="1200" dirty="0" smtClean="0">
                <a:solidFill>
                  <a:schemeClr val="tx1"/>
                </a:solidFill>
                <a:effectLst/>
                <a:latin typeface="+mn-lt"/>
                <a:ea typeface="+mn-ea"/>
                <a:cs typeface="+mn-cs"/>
              </a:rPr>
              <a:t>, 2016).    This can understanding processes, use of documentation and improving people management skills  (CIPD, 2019).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HR can ensure the organisation has robust and effective performance management policies and processes, engaging with the workforce and line managers in the development and design to promote employee engagement (Reilly, 2016).   HR can influence the performance management process before a role is recruited, by working with line managers to ensure that job descriptions accurately reflect the role and the performance outcomes are clear.    When roles have been defined, HR can work with line managers to ensure recruitment processes are robust to ensure the candidates poses the right skills and that training opportunities are provided.  HR can also ensure that there is a robust induction process, which further outlines the expectations, organisational values and vision.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HR can work with line managers to analyse data relating to absence management, conduct or performance, identifying trends in performance (CIPD, 2013).  HR can also use the evidence-based research approach to identify latest research in performance management, ensuring that the organisation remain competitive and comply with legislative changes (CIPD, 2019).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Line managers can work with HR to identify the skills need of the organisation and then identify the training needs of individuals, teams and the organisation as a whole. Where poor performance exists, HR can support managers to identify relevant processes that need to be followed as well as ensuring compliance towards employment law.  They can also act as a mediator between line managers and employees when the need arises.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5393BF4-5280-4680-97B7-38642DA508A8}" type="slidenum">
              <a:rPr lang="en-GB" smtClean="0"/>
              <a:t>12</a:t>
            </a:fld>
            <a:endParaRPr lang="en-GB"/>
          </a:p>
        </p:txBody>
      </p:sp>
    </p:spTree>
    <p:extLst>
      <p:ext uri="{BB962C8B-B14F-4D97-AF65-F5344CB8AC3E}">
        <p14:creationId xmlns:p14="http://schemas.microsoft.com/office/powerpoint/2010/main" val="2712763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9184DA70-C731-4C70-880D-CCD4705E623C}" type="datetime1">
              <a:rPr lang="en-US" smtClean="0"/>
              <a:t>7/27/2019</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2976906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7/27/2019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149958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62D6E202-B606-4609-B914-27C9371A1F6D}" type="datetime1">
              <a:rPr lang="en-US" smtClean="0"/>
              <a:t>7/27/2019</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78186411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smtClean="0"/>
              <a:t>7/27/2019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70756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7/27/2019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969098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D6E202-B606-4609-B914-27C9371A1F6D}" type="datetime1">
              <a:rPr lang="en-US" smtClean="0"/>
              <a:t>7/27/2019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054232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D6E202-B606-4609-B914-27C9371A1F6D}" type="datetime1">
              <a:rPr lang="en-US" smtClean="0"/>
              <a:t>7/27/2019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966797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62D6E202-B606-4609-B914-27C9371A1F6D}" type="datetime1">
              <a:rPr lang="en-US" smtClean="0"/>
              <a:t>7/27/2019</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90743602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7/27/2019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218599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7/27/2019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323059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62D6E202-B606-4609-B914-27C9371A1F6D}" type="datetime1">
              <a:rPr lang="en-US" smtClean="0"/>
              <a:t>7/27/2019</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33337663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62D6E202-B606-4609-B914-27C9371A1F6D}" type="datetime1">
              <a:rPr lang="en-US" smtClean="0"/>
              <a:t>7/27/2019</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64933771"/>
      </p:ext>
    </p:extLst>
  </p:cSld>
  <p:clrMap bg1="lt1" tx1="dk1" bg2="lt2" tx2="dk2" accent1="accent1" accent2="accent2" accent3="accent3" accent4="accent4" accent5="accent5" accent6="accent6" hlink="hlink" folHlink="folHlink"/>
  <p:sldLayoutIdLst>
    <p:sldLayoutId id="2147483818" r:id="rId1"/>
    <p:sldLayoutId id="2147483819" r:id="rId2"/>
    <p:sldLayoutId id="2147483820" r:id="rId3"/>
    <p:sldLayoutId id="2147483821" r:id="rId4"/>
    <p:sldLayoutId id="2147483822" r:id="rId5"/>
    <p:sldLayoutId id="2147483823" r:id="rId6"/>
    <p:sldLayoutId id="2147483824" r:id="rId7"/>
    <p:sldLayoutId id="2147483825" r:id="rId8"/>
    <p:sldLayoutId id="2147483826" r:id="rId9"/>
    <p:sldLayoutId id="2147483827" r:id="rId10"/>
    <p:sldLayoutId id="2147483828" r:id="rId11"/>
  </p:sldLayoutIdLst>
  <p:hf sldNum="0" hdr="0" ftr="0" dt="0"/>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hbr.org/2016/10/the-performance-management-revolution?autocomplete=true" TargetMode="External"/><Relationship Id="rId7" Type="http://schemas.openxmlformats.org/officeDocument/2006/relationships/hyperlink" Target="https://www.cipd.co.uk/knowledge/fundamentals/people/hr/line-managers-factsheet" TargetMode="External"/><Relationship Id="rId2" Type="http://schemas.openxmlformats.org/officeDocument/2006/relationships/hyperlink" Target="http://www.acas.org.uk/index.aspx?articleid=3667" TargetMode="External"/><Relationship Id="rId1" Type="http://schemas.openxmlformats.org/officeDocument/2006/relationships/slideLayout" Target="../slideLayouts/slideLayout2.xml"/><Relationship Id="rId6" Type="http://schemas.openxmlformats.org/officeDocument/2006/relationships/hyperlink" Target="https://www.cipd.co.uk/knowledge/fundamentals/relations/engagement/factsheet" TargetMode="External"/><Relationship Id="rId5" Type="http://schemas.openxmlformats.org/officeDocument/2006/relationships/hyperlink" Target="https://www.cipd.co.uk/knowledge/strategy/analytics/hr-challenge-report" TargetMode="External"/><Relationship Id="rId4" Type="http://schemas.openxmlformats.org/officeDocument/2006/relationships/hyperlink" Target="https://www.cipd.co.uk/knowledge/strategy/analytics/factshee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hr.com/portals/hrcom/events/ShanklandHandout_Gallup%20Q12%20summary%20-%20what%20is%20engagement.pdf" TargetMode="External"/><Relationship Id="rId2" Type="http://schemas.openxmlformats.org/officeDocument/2006/relationships/hyperlink" Target="https://www.cipd.co.uk/knowledge/strategy/hr/strategic-hrm-factsheet"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25316B8-D066-4DB8-9B8B-093DD49CFD70}"/>
              </a:ext>
            </a:extLst>
          </p:cNvPr>
          <p:cNvSpPr/>
          <p:nvPr/>
        </p:nvSpPr>
        <p:spPr>
          <a:xfrm>
            <a:off x="755374" y="829107"/>
            <a:ext cx="11436626" cy="4770537"/>
          </a:xfrm>
          <a:prstGeom prst="rect">
            <a:avLst/>
          </a:prstGeom>
        </p:spPr>
        <p:txBody>
          <a:bodyPr wrap="square">
            <a:spAutoFit/>
          </a:bodyPr>
          <a:lstStyle/>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Qualification: 	CIPD Diploma in Applied Human Resources</a:t>
            </a: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Module Name:  </a:t>
            </a:r>
            <a:r>
              <a:rPr lang="en-GB" sz="1600" dirty="0" smtClean="0">
                <a:solidFill>
                  <a:srgbClr val="000000"/>
                </a:solidFill>
                <a:latin typeface="Arial" panose="020B0604020202020204" pitchFamily="34" charset="0"/>
                <a:ea typeface="Times New Roman" panose="02020603050405020304" pitchFamily="18" charset="0"/>
              </a:rPr>
              <a:t>5KIOP </a:t>
            </a: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	</a:t>
            </a:r>
            <a:r>
              <a:rPr lang="en-GB" sz="1600" dirty="0" smtClean="0">
                <a:solidFill>
                  <a:srgbClr val="000000"/>
                </a:solidFill>
                <a:latin typeface="Arial" panose="020B0604020202020204" pitchFamily="34" charset="0"/>
                <a:ea typeface="Times New Roman" panose="02020603050405020304" pitchFamily="18" charset="0"/>
              </a:rPr>
              <a:t>		 Understanding </a:t>
            </a:r>
            <a:r>
              <a:rPr lang="en-GB" sz="1600" dirty="0">
                <a:solidFill>
                  <a:srgbClr val="000000"/>
                </a:solidFill>
                <a:latin typeface="Arial" panose="020B0604020202020204" pitchFamily="34" charset="0"/>
                <a:ea typeface="Times New Roman" panose="02020603050405020304" pitchFamily="18" charset="0"/>
              </a:rPr>
              <a:t>the link between individual </a:t>
            </a:r>
            <a:r>
              <a:rPr lang="en-GB" sz="1600" dirty="0" smtClean="0">
                <a:solidFill>
                  <a:srgbClr val="000000"/>
                </a:solidFill>
                <a:latin typeface="Arial" panose="020B0604020202020204" pitchFamily="34" charset="0"/>
                <a:ea typeface="Times New Roman" panose="02020603050405020304" pitchFamily="18" charset="0"/>
              </a:rPr>
              <a:t>and organisational performance</a:t>
            </a:r>
          </a:p>
          <a:p>
            <a:pPr fontAlgn="base">
              <a:spcAft>
                <a:spcPts val="0"/>
              </a:spcAft>
            </a:pP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Student Name:  Amanda Glanville</a:t>
            </a: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Student Number:   1810229</a:t>
            </a: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CIPD Membership Number:  53072713</a:t>
            </a: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endParaRPr lang="en-GB" sz="1600" dirty="0" smtClean="0">
              <a:latin typeface="Arial" panose="020B0604020202020204" pitchFamily="34"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 Word Count: 		</a:t>
            </a:r>
          </a:p>
          <a:p>
            <a:pPr fontAlgn="base">
              <a:spcAft>
                <a:spcPts val="0"/>
              </a:spcAft>
            </a:pPr>
            <a:endParaRPr lang="en-GB" sz="1600" dirty="0">
              <a:solidFill>
                <a:srgbClr val="000000"/>
              </a:solidFill>
              <a:latin typeface="Arial" panose="020B0604020202020204" pitchFamily="34"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By signing below, I confirm that the work/evidence presented is my own, unaided work. I understand the regulations pertaining to candidate malpractice and the action that may be taken as a result.</a:t>
            </a: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Signed:            </a:t>
            </a:r>
            <a:r>
              <a:rPr lang="en-GB" sz="1600" dirty="0" err="1">
                <a:solidFill>
                  <a:srgbClr val="000000"/>
                </a:solidFill>
                <a:latin typeface="Arial" panose="020B0604020202020204" pitchFamily="34" charset="0"/>
                <a:ea typeface="Times New Roman" panose="02020603050405020304" pitchFamily="18" charset="0"/>
              </a:rPr>
              <a:t>A.Glanville</a:t>
            </a: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latin typeface="Arial" panose="020B0604020202020204" pitchFamily="34" charset="0"/>
                <a:ea typeface="Times New Roman" panose="02020603050405020304" pitchFamily="18" charset="0"/>
              </a:rPr>
              <a:t>​</a:t>
            </a:r>
            <a:endParaRPr lang="en-GB" sz="1600" dirty="0">
              <a:latin typeface="Times New Roman" panose="02020603050405020304" pitchFamily="18" charset="0"/>
              <a:ea typeface="Times New Roman" panose="02020603050405020304" pitchFamily="18" charset="0"/>
            </a:endParaRPr>
          </a:p>
          <a:p>
            <a:pPr fontAlgn="base">
              <a:spcAft>
                <a:spcPts val="0"/>
              </a:spcAft>
            </a:pPr>
            <a:r>
              <a:rPr lang="en-GB" sz="1600" dirty="0">
                <a:solidFill>
                  <a:srgbClr val="000000"/>
                </a:solidFill>
                <a:latin typeface="Arial" panose="020B0604020202020204" pitchFamily="34" charset="0"/>
                <a:ea typeface="Times New Roman" panose="02020603050405020304" pitchFamily="18" charset="0"/>
              </a:rPr>
              <a:t>Date: 		23</a:t>
            </a:r>
            <a:r>
              <a:rPr lang="en-GB" sz="1600" baseline="30000" dirty="0">
                <a:solidFill>
                  <a:srgbClr val="000000"/>
                </a:solidFill>
                <a:latin typeface="Arial" panose="020B0604020202020204" pitchFamily="34" charset="0"/>
                <a:ea typeface="Times New Roman" panose="02020603050405020304" pitchFamily="18" charset="0"/>
              </a:rPr>
              <a:t>rd</a:t>
            </a:r>
            <a:r>
              <a:rPr lang="en-GB" sz="1600" dirty="0">
                <a:solidFill>
                  <a:srgbClr val="000000"/>
                </a:solidFill>
                <a:latin typeface="Arial" panose="020B0604020202020204" pitchFamily="34" charset="0"/>
                <a:ea typeface="Times New Roman" panose="02020603050405020304" pitchFamily="18" charset="0"/>
              </a:rPr>
              <a:t> </a:t>
            </a:r>
            <a:r>
              <a:rPr lang="en-GB" sz="1600" dirty="0" smtClean="0">
                <a:solidFill>
                  <a:srgbClr val="000000"/>
                </a:solidFill>
                <a:latin typeface="Arial" panose="020B0604020202020204" pitchFamily="34" charset="0"/>
                <a:ea typeface="Times New Roman" panose="02020603050405020304" pitchFamily="18" charset="0"/>
              </a:rPr>
              <a:t>July </a:t>
            </a:r>
            <a:r>
              <a:rPr lang="en-GB" sz="1600" dirty="0">
                <a:solidFill>
                  <a:srgbClr val="000000"/>
                </a:solidFill>
                <a:latin typeface="Arial" panose="020B0604020202020204" pitchFamily="34" charset="0"/>
                <a:ea typeface="Times New Roman" panose="02020603050405020304" pitchFamily="18" charset="0"/>
              </a:rPr>
              <a:t>2019</a:t>
            </a:r>
            <a:endParaRPr lang="en-GB" sz="16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773812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93D8DF-B607-4F5B-9D4B-163054984166}"/>
              </a:ext>
            </a:extLst>
          </p:cNvPr>
          <p:cNvSpPr>
            <a:spLocks noGrp="1"/>
          </p:cNvSpPr>
          <p:nvPr>
            <p:ph type="ctrTitle"/>
          </p:nvPr>
        </p:nvSpPr>
        <p:spPr>
          <a:xfrm>
            <a:off x="581191" y="3377024"/>
            <a:ext cx="10993549" cy="1669761"/>
          </a:xfrm>
        </p:spPr>
        <p:txBody>
          <a:bodyPr>
            <a:normAutofit/>
          </a:bodyPr>
          <a:lstStyle/>
          <a:p>
            <a:pPr algn="ctr"/>
            <a:r>
              <a:rPr lang="en-GB" b="1" dirty="0">
                <a:solidFill>
                  <a:schemeClr val="bg1"/>
                </a:solidFill>
              </a:rPr>
              <a:t>Understanding the link between individual and organisational Performance</a:t>
            </a:r>
          </a:p>
        </p:txBody>
      </p:sp>
      <p:sp>
        <p:nvSpPr>
          <p:cNvPr id="5" name="Subtitle 4">
            <a:extLst>
              <a:ext uri="{FF2B5EF4-FFF2-40B4-BE49-F238E27FC236}">
                <a16:creationId xmlns:a16="http://schemas.microsoft.com/office/drawing/2014/main" id="{D2839921-E6FA-42F5-8E2D-A20EB2296124}"/>
              </a:ext>
            </a:extLst>
          </p:cNvPr>
          <p:cNvSpPr>
            <a:spLocks noGrp="1"/>
          </p:cNvSpPr>
          <p:nvPr>
            <p:ph type="subTitle" idx="1"/>
          </p:nvPr>
        </p:nvSpPr>
        <p:spPr>
          <a:xfrm>
            <a:off x="971215" y="5046785"/>
            <a:ext cx="10993546" cy="1355035"/>
          </a:xfrm>
        </p:spPr>
        <p:txBody>
          <a:bodyPr>
            <a:normAutofit fontScale="92500" lnSpcReduction="20000"/>
          </a:bodyPr>
          <a:lstStyle/>
          <a:p>
            <a:pPr algn="ctr"/>
            <a:endParaRPr lang="en-GB" sz="2800" dirty="0">
              <a:solidFill>
                <a:schemeClr val="bg1">
                  <a:lumMod val="95000"/>
                </a:schemeClr>
              </a:solidFill>
            </a:endParaRPr>
          </a:p>
          <a:p>
            <a:pPr algn="ctr"/>
            <a:r>
              <a:rPr lang="en-GB" sz="2800" dirty="0">
                <a:solidFill>
                  <a:schemeClr val="bg1">
                    <a:lumMod val="95000"/>
                  </a:schemeClr>
                </a:solidFill>
              </a:rPr>
              <a:t> Amanda Glanville</a:t>
            </a:r>
          </a:p>
          <a:p>
            <a:pPr algn="ctr"/>
            <a:r>
              <a:rPr lang="en-GB" sz="2800" dirty="0">
                <a:solidFill>
                  <a:schemeClr val="bg1">
                    <a:lumMod val="95000"/>
                  </a:schemeClr>
                </a:solidFill>
              </a:rPr>
              <a:t>Senior workforce advisor</a:t>
            </a:r>
          </a:p>
        </p:txBody>
      </p:sp>
      <p:pic>
        <p:nvPicPr>
          <p:cNvPr id="2" name="Picture 1"/>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4095703" y="647636"/>
            <a:ext cx="3880679" cy="2331058"/>
          </a:xfrm>
          <a:prstGeom prst="rect">
            <a:avLst/>
          </a:prstGeom>
        </p:spPr>
      </p:pic>
    </p:spTree>
    <p:extLst>
      <p:ext uri="{BB962C8B-B14F-4D97-AF65-F5344CB8AC3E}">
        <p14:creationId xmlns:p14="http://schemas.microsoft.com/office/powerpoint/2010/main" val="13382027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9762978" y="4967002"/>
            <a:ext cx="2429022" cy="1890998"/>
          </a:xfrm>
          <a:prstGeom prst="rect">
            <a:avLst/>
          </a:prstGeom>
        </p:spPr>
      </p:pic>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Define High Performance Working (HPW)</a:t>
            </a:r>
          </a:p>
          <a:p>
            <a:r>
              <a:rPr lang="en-GB" dirty="0" smtClean="0"/>
              <a:t>Evaluate the link between HPW and organisational performance</a:t>
            </a:r>
          </a:p>
          <a:p>
            <a:r>
              <a:rPr lang="en-GB" dirty="0"/>
              <a:t>Evaluate the link between </a:t>
            </a:r>
            <a:r>
              <a:rPr lang="en-GB" dirty="0" smtClean="0"/>
              <a:t>HPW and Employee Well-being </a:t>
            </a:r>
          </a:p>
          <a:p>
            <a:r>
              <a:rPr lang="en-GB" dirty="0" smtClean="0"/>
              <a:t>Discuss the stages of the Performance Management Cycle</a:t>
            </a:r>
          </a:p>
          <a:p>
            <a:r>
              <a:rPr lang="en-GB" dirty="0" smtClean="0"/>
              <a:t>Identify how </a:t>
            </a:r>
            <a:r>
              <a:rPr lang="en-GB" dirty="0"/>
              <a:t>P</a:t>
            </a:r>
            <a:r>
              <a:rPr lang="en-GB" dirty="0" smtClean="0"/>
              <a:t>erformance </a:t>
            </a:r>
            <a:r>
              <a:rPr lang="en-GB" dirty="0"/>
              <a:t>M</a:t>
            </a:r>
            <a:r>
              <a:rPr lang="en-GB" dirty="0" smtClean="0"/>
              <a:t>anagement can contribute to employee </a:t>
            </a:r>
          </a:p>
          <a:p>
            <a:r>
              <a:rPr lang="en-GB" dirty="0" smtClean="0"/>
              <a:t>List the ways managers and HR can work together to within Performance Management </a:t>
            </a:r>
          </a:p>
          <a:p>
            <a:endParaRPr lang="en-GB" dirty="0"/>
          </a:p>
        </p:txBody>
      </p:sp>
    </p:spTree>
    <p:extLst>
      <p:ext uri="{BB962C8B-B14F-4D97-AF65-F5344CB8AC3E}">
        <p14:creationId xmlns:p14="http://schemas.microsoft.com/office/powerpoint/2010/main" val="41538912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908280"/>
          </a:xfrm>
        </p:spPr>
        <p:txBody>
          <a:bodyPr/>
          <a:lstStyle/>
          <a:p>
            <a:r>
              <a:rPr lang="en-GB" dirty="0" smtClean="0"/>
              <a:t>What is HPW?</a:t>
            </a:r>
            <a:endParaRPr lang="en-GB" dirty="0"/>
          </a:p>
        </p:txBody>
      </p:sp>
      <p:sp>
        <p:nvSpPr>
          <p:cNvPr id="3" name="Content Placeholder 2"/>
          <p:cNvSpPr>
            <a:spLocks noGrp="1"/>
          </p:cNvSpPr>
          <p:nvPr>
            <p:ph idx="1"/>
          </p:nvPr>
        </p:nvSpPr>
        <p:spPr>
          <a:xfrm>
            <a:off x="458362" y="2715454"/>
            <a:ext cx="11029615" cy="3087540"/>
          </a:xfrm>
        </p:spPr>
        <p:txBody>
          <a:bodyPr/>
          <a:lstStyle/>
          <a:p>
            <a:r>
              <a:rPr lang="en-GB" sz="2400" dirty="0"/>
              <a:t>To be HPW, individuals need to be committed, enthusiastic and determined, understanding and having bought into organisational values and objectives (Taylor &amp; </a:t>
            </a:r>
            <a:r>
              <a:rPr lang="en-GB" sz="2400" dirty="0" err="1"/>
              <a:t>Woodhams</a:t>
            </a:r>
            <a:r>
              <a:rPr lang="en-GB" sz="2400" dirty="0"/>
              <a:t>, 2016).  </a:t>
            </a:r>
            <a:endParaRPr lang="en-GB" sz="2400" dirty="0" smtClean="0"/>
          </a:p>
          <a:p>
            <a:pPr marL="0" indent="0">
              <a:buNone/>
            </a:pPr>
            <a:endParaRPr lang="en-GB" sz="2400" dirty="0" smtClean="0"/>
          </a:p>
          <a:p>
            <a:r>
              <a:rPr lang="en-GB" sz="2400" dirty="0" smtClean="0"/>
              <a:t>HPW </a:t>
            </a:r>
            <a:r>
              <a:rPr lang="en-GB" sz="2400" dirty="0"/>
              <a:t>requires collaboration between HR and managers. High Performance working should be considered in relation to individuals and teams (Taylor &amp; </a:t>
            </a:r>
            <a:r>
              <a:rPr lang="en-GB" sz="2400" dirty="0" err="1"/>
              <a:t>Woodhams</a:t>
            </a:r>
            <a:r>
              <a:rPr lang="en-GB" sz="2400" dirty="0"/>
              <a:t>, 2016). </a:t>
            </a:r>
            <a:endParaRPr lang="en-GB" sz="2400" dirty="0" smtClean="0"/>
          </a:p>
          <a:p>
            <a:endParaRPr lang="en-GB" sz="2400" dirty="0"/>
          </a:p>
          <a:p>
            <a:endParaRPr lang="en-GB" sz="2400" dirty="0"/>
          </a:p>
          <a:p>
            <a:pPr marL="0" indent="0">
              <a:buNone/>
            </a:pPr>
            <a:endParaRPr lang="en-GB" dirty="0"/>
          </a:p>
        </p:txBody>
      </p:sp>
      <p:pic>
        <p:nvPicPr>
          <p:cNvPr id="4" name="Picture 3"/>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8429552" y="4762050"/>
            <a:ext cx="3762448" cy="2081888"/>
          </a:xfrm>
          <a:prstGeom prst="rect">
            <a:avLst/>
          </a:prstGeom>
          <a:solidFill>
            <a:schemeClr val="accent1">
              <a:lumMod val="50000"/>
              <a:lumOff val="50000"/>
              <a:alpha val="35000"/>
            </a:schemeClr>
          </a:solidFill>
        </p:spPr>
      </p:pic>
    </p:spTree>
    <p:extLst>
      <p:ext uri="{BB962C8B-B14F-4D97-AF65-F5344CB8AC3E}">
        <p14:creationId xmlns:p14="http://schemas.microsoft.com/office/powerpoint/2010/main" val="37929402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COMPONENTS OF HPW</a:t>
            </a:r>
            <a:endParaRPr lang="en-GB" dirty="0"/>
          </a:p>
        </p:txBody>
      </p:sp>
      <p:sp>
        <p:nvSpPr>
          <p:cNvPr id="3" name="Content Placeholder 2"/>
          <p:cNvSpPr>
            <a:spLocks noGrp="1"/>
          </p:cNvSpPr>
          <p:nvPr>
            <p:ph idx="1"/>
          </p:nvPr>
        </p:nvSpPr>
        <p:spPr>
          <a:xfrm>
            <a:off x="581192" y="2125905"/>
            <a:ext cx="11029615" cy="4520555"/>
          </a:xfrm>
        </p:spPr>
        <p:txBody>
          <a:bodyPr>
            <a:normAutofit fontScale="92500" lnSpcReduction="10000"/>
          </a:bodyPr>
          <a:lstStyle/>
          <a:p>
            <a:r>
              <a:rPr lang="en-GB" sz="2100" dirty="0" smtClean="0"/>
              <a:t>Robust recruitment and selection processes</a:t>
            </a:r>
          </a:p>
          <a:p>
            <a:r>
              <a:rPr lang="en-GB" sz="2100" dirty="0" smtClean="0"/>
              <a:t>Investment </a:t>
            </a:r>
            <a:r>
              <a:rPr lang="en-GB" sz="2100" dirty="0"/>
              <a:t>in learning, development and talent management </a:t>
            </a:r>
          </a:p>
          <a:p>
            <a:r>
              <a:rPr lang="en-GB" sz="2100" dirty="0" smtClean="0"/>
              <a:t>Reasonable pay and job security</a:t>
            </a:r>
          </a:p>
          <a:p>
            <a:r>
              <a:rPr lang="en-GB" sz="2100" dirty="0" smtClean="0"/>
              <a:t>Team based approaches</a:t>
            </a:r>
          </a:p>
          <a:p>
            <a:r>
              <a:rPr lang="en-GB" sz="2100" dirty="0" smtClean="0"/>
              <a:t>Grievance procedures</a:t>
            </a:r>
          </a:p>
          <a:p>
            <a:r>
              <a:rPr lang="en-GB" sz="2100" dirty="0" smtClean="0"/>
              <a:t>Employees engagement </a:t>
            </a:r>
          </a:p>
          <a:p>
            <a:r>
              <a:rPr lang="en-GB" sz="2100" dirty="0" smtClean="0"/>
              <a:t>Effective performance reviews</a:t>
            </a:r>
          </a:p>
          <a:p>
            <a:r>
              <a:rPr lang="en-GB" sz="2100" dirty="0" smtClean="0"/>
              <a:t>Flexibility and well-being</a:t>
            </a:r>
          </a:p>
          <a:p>
            <a:r>
              <a:rPr lang="en-GB" sz="2100" dirty="0" smtClean="0"/>
              <a:t>Harmonisation</a:t>
            </a:r>
          </a:p>
          <a:p>
            <a:r>
              <a:rPr lang="en-GB" sz="2100" dirty="0"/>
              <a:t>Effective leadership and management </a:t>
            </a:r>
          </a:p>
          <a:p>
            <a:r>
              <a:rPr lang="en-GB" sz="2100" dirty="0" smtClean="0"/>
              <a:t>Clear vision and strategies, </a:t>
            </a:r>
          </a:p>
          <a:p>
            <a:endParaRPr lang="en-GB" dirty="0"/>
          </a:p>
        </p:txBody>
      </p:sp>
    </p:spTree>
    <p:extLst>
      <p:ext uri="{BB962C8B-B14F-4D97-AF65-F5344CB8AC3E}">
        <p14:creationId xmlns:p14="http://schemas.microsoft.com/office/powerpoint/2010/main" val="30313136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1" y="913171"/>
            <a:ext cx="11029616" cy="1013800"/>
          </a:xfrm>
        </p:spPr>
        <p:txBody>
          <a:bodyPr>
            <a:normAutofit fontScale="90000"/>
          </a:bodyPr>
          <a:lstStyle/>
          <a:p>
            <a:r>
              <a:rPr lang="en-GB" dirty="0"/>
              <a:t>Evaluate the link between High Performance Working and organisational performance</a:t>
            </a:r>
            <a:br>
              <a:rPr lang="en-GB" dirty="0"/>
            </a:br>
            <a:endParaRPr lang="en-GB" dirty="0"/>
          </a:p>
        </p:txBody>
      </p:sp>
      <p:sp>
        <p:nvSpPr>
          <p:cNvPr id="3" name="Content Placeholder 2"/>
          <p:cNvSpPr>
            <a:spLocks noGrp="1"/>
          </p:cNvSpPr>
          <p:nvPr>
            <p:ph idx="1"/>
          </p:nvPr>
        </p:nvSpPr>
        <p:spPr>
          <a:xfrm>
            <a:off x="458363" y="2224585"/>
            <a:ext cx="11029615" cy="4280123"/>
          </a:xfrm>
        </p:spPr>
        <p:txBody>
          <a:bodyPr>
            <a:normAutofit/>
          </a:bodyPr>
          <a:lstStyle/>
          <a:p>
            <a:pPr>
              <a:lnSpc>
                <a:spcPct val="150000"/>
              </a:lnSpc>
            </a:pPr>
            <a:r>
              <a:rPr lang="en-GB" dirty="0">
                <a:solidFill>
                  <a:schemeClr val="tx1"/>
                </a:solidFill>
              </a:rPr>
              <a:t>HPW practices lead to increased organisational </a:t>
            </a:r>
            <a:r>
              <a:rPr lang="en-GB" dirty="0" smtClean="0">
                <a:solidFill>
                  <a:schemeClr val="tx1"/>
                </a:solidFill>
              </a:rPr>
              <a:t>performance - </a:t>
            </a:r>
            <a:r>
              <a:rPr lang="en-GB" dirty="0" err="1" smtClean="0"/>
              <a:t>Pfeffer</a:t>
            </a:r>
            <a:r>
              <a:rPr lang="en-GB" dirty="0" smtClean="0"/>
              <a:t> </a:t>
            </a:r>
            <a:r>
              <a:rPr lang="en-GB" dirty="0" smtClean="0"/>
              <a:t>(1998</a:t>
            </a:r>
            <a:r>
              <a:rPr lang="en-GB" dirty="0" smtClean="0"/>
              <a:t>)</a:t>
            </a:r>
          </a:p>
          <a:p>
            <a:pPr>
              <a:lnSpc>
                <a:spcPct val="150000"/>
              </a:lnSpc>
            </a:pPr>
            <a:r>
              <a:rPr lang="en-GB" dirty="0" smtClean="0">
                <a:solidFill>
                  <a:schemeClr val="tx1"/>
                </a:solidFill>
              </a:rPr>
              <a:t>HPWS lead </a:t>
            </a:r>
            <a:r>
              <a:rPr lang="en-GB" dirty="0">
                <a:solidFill>
                  <a:schemeClr val="tx1"/>
                </a:solidFill>
              </a:rPr>
              <a:t>to a competitive </a:t>
            </a:r>
            <a:r>
              <a:rPr lang="en-GB" dirty="0" smtClean="0">
                <a:solidFill>
                  <a:schemeClr val="tx1"/>
                </a:solidFill>
              </a:rPr>
              <a:t>advantage - </a:t>
            </a:r>
            <a:r>
              <a:rPr lang="en-GB" dirty="0">
                <a:solidFill>
                  <a:schemeClr val="tx1"/>
                </a:solidFill>
              </a:rPr>
              <a:t>(Taylor &amp; </a:t>
            </a:r>
            <a:r>
              <a:rPr lang="en-GB" dirty="0" err="1">
                <a:solidFill>
                  <a:schemeClr val="tx1"/>
                </a:solidFill>
              </a:rPr>
              <a:t>Woodhams</a:t>
            </a:r>
            <a:r>
              <a:rPr lang="en-GB" dirty="0">
                <a:solidFill>
                  <a:schemeClr val="tx1"/>
                </a:solidFill>
              </a:rPr>
              <a:t>, 2016)</a:t>
            </a:r>
            <a:endParaRPr lang="en-GB" dirty="0" smtClean="0"/>
          </a:p>
          <a:p>
            <a:pPr>
              <a:lnSpc>
                <a:spcPct val="150000"/>
              </a:lnSpc>
            </a:pPr>
            <a:r>
              <a:rPr lang="en-GB" dirty="0">
                <a:solidFill>
                  <a:schemeClr val="tx1"/>
                </a:solidFill>
              </a:rPr>
              <a:t>HPWS have a higher profit and lower staff </a:t>
            </a:r>
            <a:r>
              <a:rPr lang="en-GB" dirty="0" smtClean="0">
                <a:solidFill>
                  <a:schemeClr val="tx1"/>
                </a:solidFill>
              </a:rPr>
              <a:t>turnover - </a:t>
            </a:r>
            <a:r>
              <a:rPr lang="en-GB" dirty="0" err="1" smtClean="0"/>
              <a:t>Huselid</a:t>
            </a:r>
            <a:r>
              <a:rPr lang="en-GB" dirty="0" smtClean="0"/>
              <a:t> </a:t>
            </a:r>
            <a:r>
              <a:rPr lang="en-GB" dirty="0"/>
              <a:t>(1995) </a:t>
            </a:r>
            <a:endParaRPr lang="en-GB" dirty="0" smtClean="0"/>
          </a:p>
          <a:p>
            <a:pPr>
              <a:lnSpc>
                <a:spcPct val="150000"/>
              </a:lnSpc>
            </a:pPr>
            <a:r>
              <a:rPr lang="en-GB" dirty="0" smtClean="0">
                <a:solidFill>
                  <a:schemeClr val="tx1"/>
                </a:solidFill>
              </a:rPr>
              <a:t>HPWS increase motivation and commitment - </a:t>
            </a:r>
            <a:r>
              <a:rPr lang="en-GB" dirty="0">
                <a:solidFill>
                  <a:schemeClr val="tx1"/>
                </a:solidFill>
              </a:rPr>
              <a:t>Purcell, et al. (2003) </a:t>
            </a:r>
            <a:endParaRPr lang="en-GB" dirty="0" smtClean="0">
              <a:solidFill>
                <a:schemeClr val="tx1"/>
              </a:solidFill>
            </a:endParaRPr>
          </a:p>
          <a:p>
            <a:pPr>
              <a:lnSpc>
                <a:spcPct val="150000"/>
              </a:lnSpc>
            </a:pPr>
            <a:r>
              <a:rPr lang="en-GB" dirty="0" smtClean="0">
                <a:solidFill>
                  <a:schemeClr val="tx1"/>
                </a:solidFill>
              </a:rPr>
              <a:t>Higher </a:t>
            </a:r>
            <a:r>
              <a:rPr lang="en-GB" dirty="0">
                <a:solidFill>
                  <a:schemeClr val="tx1"/>
                </a:solidFill>
              </a:rPr>
              <a:t>levels of productivity, </a:t>
            </a:r>
            <a:r>
              <a:rPr lang="en-GB" dirty="0" smtClean="0">
                <a:solidFill>
                  <a:schemeClr val="tx1"/>
                </a:solidFill>
              </a:rPr>
              <a:t>profitability, with reduced staff turnover – </a:t>
            </a:r>
            <a:r>
              <a:rPr lang="en-GB" dirty="0">
                <a:solidFill>
                  <a:schemeClr val="tx1"/>
                </a:solidFill>
              </a:rPr>
              <a:t>Harter, et al., 2002). </a:t>
            </a:r>
            <a:endParaRPr lang="en-GB" dirty="0" smtClean="0">
              <a:solidFill>
                <a:schemeClr val="tx1"/>
              </a:solidFill>
            </a:endParaRPr>
          </a:p>
          <a:p>
            <a:pPr>
              <a:lnSpc>
                <a:spcPct val="150000"/>
              </a:lnSpc>
            </a:pPr>
            <a:r>
              <a:rPr lang="en-GB" dirty="0" smtClean="0"/>
              <a:t>Identifying cause and effect - Fleetwood </a:t>
            </a:r>
            <a:r>
              <a:rPr lang="en-GB" dirty="0"/>
              <a:t>&amp; </a:t>
            </a:r>
            <a:r>
              <a:rPr lang="en-GB" dirty="0" err="1"/>
              <a:t>Hesketh</a:t>
            </a:r>
            <a:r>
              <a:rPr lang="en-GB" dirty="0"/>
              <a:t> (2010) </a:t>
            </a:r>
            <a:endParaRPr lang="en-GB" dirty="0" smtClean="0"/>
          </a:p>
          <a:p>
            <a:pPr marL="0" indent="0">
              <a:buNone/>
            </a:pPr>
            <a:endParaRPr lang="en-GB" dirty="0"/>
          </a:p>
        </p:txBody>
      </p:sp>
    </p:spTree>
    <p:extLst>
      <p:ext uri="{BB962C8B-B14F-4D97-AF65-F5344CB8AC3E}">
        <p14:creationId xmlns:p14="http://schemas.microsoft.com/office/powerpoint/2010/main" val="42125811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431" y="591833"/>
            <a:ext cx="11029616" cy="840041"/>
          </a:xfrm>
        </p:spPr>
        <p:txBody>
          <a:bodyPr/>
          <a:lstStyle/>
          <a:p>
            <a:pPr algn="ctr"/>
            <a:r>
              <a:rPr lang="en-GB" b="1" dirty="0" smtClean="0"/>
              <a:t>The link between HPW and Well-being</a:t>
            </a:r>
            <a:endParaRPr lang="en-GB" b="1" dirty="0"/>
          </a:p>
        </p:txBody>
      </p:sp>
      <p:sp>
        <p:nvSpPr>
          <p:cNvPr id="8" name="Rounded Rectangle 7"/>
          <p:cNvSpPr/>
          <p:nvPr/>
        </p:nvSpPr>
        <p:spPr>
          <a:xfrm>
            <a:off x="189941" y="2692017"/>
            <a:ext cx="1329525" cy="8416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Health</a:t>
            </a:r>
            <a:endParaRPr lang="en-GB" dirty="0"/>
          </a:p>
        </p:txBody>
      </p:sp>
      <p:sp>
        <p:nvSpPr>
          <p:cNvPr id="9" name="Rounded Rectangle 8"/>
          <p:cNvSpPr/>
          <p:nvPr/>
        </p:nvSpPr>
        <p:spPr>
          <a:xfrm>
            <a:off x="8516242" y="2635725"/>
            <a:ext cx="1473959" cy="8529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Financial Well-being</a:t>
            </a:r>
            <a:endParaRPr lang="en-GB" dirty="0"/>
          </a:p>
        </p:txBody>
      </p:sp>
      <p:sp>
        <p:nvSpPr>
          <p:cNvPr id="10" name="Rounded Rectangle 9"/>
          <p:cNvSpPr/>
          <p:nvPr/>
        </p:nvSpPr>
        <p:spPr>
          <a:xfrm>
            <a:off x="1755998" y="2702259"/>
            <a:ext cx="1232866" cy="8063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Good Lifestyle Choices</a:t>
            </a:r>
            <a:endParaRPr lang="en-GB" dirty="0"/>
          </a:p>
        </p:txBody>
      </p:sp>
      <p:sp>
        <p:nvSpPr>
          <p:cNvPr id="11" name="Rounded Rectangle 10"/>
          <p:cNvSpPr/>
          <p:nvPr/>
        </p:nvSpPr>
        <p:spPr>
          <a:xfrm>
            <a:off x="6978601" y="2636284"/>
            <a:ext cx="1182767" cy="8643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Good Work</a:t>
            </a:r>
            <a:endParaRPr lang="en-GB" dirty="0"/>
          </a:p>
        </p:txBody>
      </p:sp>
      <p:sp>
        <p:nvSpPr>
          <p:cNvPr id="12" name="Rounded Rectangle 11"/>
          <p:cNvSpPr/>
          <p:nvPr/>
        </p:nvSpPr>
        <p:spPr>
          <a:xfrm>
            <a:off x="10304024" y="2635155"/>
            <a:ext cx="1542237" cy="85412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Personal Growth</a:t>
            </a:r>
            <a:endParaRPr lang="en-GB" dirty="0"/>
          </a:p>
        </p:txBody>
      </p:sp>
      <p:sp>
        <p:nvSpPr>
          <p:cNvPr id="13" name="Rounded Rectangle 12"/>
          <p:cNvSpPr/>
          <p:nvPr/>
        </p:nvSpPr>
        <p:spPr>
          <a:xfrm>
            <a:off x="5131520" y="2655613"/>
            <a:ext cx="1446615" cy="8416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Collective and Social</a:t>
            </a:r>
            <a:endParaRPr lang="en-GB" dirty="0"/>
          </a:p>
        </p:txBody>
      </p:sp>
      <p:sp>
        <p:nvSpPr>
          <p:cNvPr id="14" name="Rounded Rectangle 13"/>
          <p:cNvSpPr/>
          <p:nvPr/>
        </p:nvSpPr>
        <p:spPr>
          <a:xfrm>
            <a:off x="3334572" y="2689747"/>
            <a:ext cx="1396743" cy="81886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Values and Principles</a:t>
            </a:r>
            <a:endParaRPr lang="en-GB" dirty="0"/>
          </a:p>
        </p:txBody>
      </p:sp>
      <p:sp>
        <p:nvSpPr>
          <p:cNvPr id="16" name="Rounded Rectangle 15"/>
          <p:cNvSpPr/>
          <p:nvPr/>
        </p:nvSpPr>
        <p:spPr>
          <a:xfrm>
            <a:off x="2483853" y="1965273"/>
            <a:ext cx="6905767" cy="545915"/>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Domains of Well-being</a:t>
            </a:r>
            <a:endParaRPr lang="en-GB" sz="2800" b="1" dirty="0"/>
          </a:p>
        </p:txBody>
      </p:sp>
      <p:sp>
        <p:nvSpPr>
          <p:cNvPr id="17" name="Rounded Rectangle 16"/>
          <p:cNvSpPr/>
          <p:nvPr/>
        </p:nvSpPr>
        <p:spPr>
          <a:xfrm>
            <a:off x="2483851" y="3781573"/>
            <a:ext cx="6905767" cy="545915"/>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HPWS</a:t>
            </a:r>
            <a:endParaRPr lang="en-GB" sz="2800" b="1" dirty="0"/>
          </a:p>
        </p:txBody>
      </p:sp>
      <p:sp>
        <p:nvSpPr>
          <p:cNvPr id="18" name="Rounded Rectangle 17"/>
          <p:cNvSpPr/>
          <p:nvPr/>
        </p:nvSpPr>
        <p:spPr>
          <a:xfrm>
            <a:off x="317341" y="4559487"/>
            <a:ext cx="5114468" cy="19368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marL="171450" indent="-171450">
              <a:buFont typeface="Arial" panose="020B0604020202020204" pitchFamily="34" charset="0"/>
              <a:buChar char="•"/>
            </a:pPr>
            <a:r>
              <a:rPr lang="en-GB" sz="1600" dirty="0" smtClean="0"/>
              <a:t>Health Checks</a:t>
            </a:r>
          </a:p>
          <a:p>
            <a:pPr marL="171450" indent="-171450">
              <a:buFont typeface="Arial" panose="020B0604020202020204" pitchFamily="34" charset="0"/>
              <a:buChar char="•"/>
            </a:pPr>
            <a:r>
              <a:rPr lang="en-GB" sz="1600" dirty="0" smtClean="0"/>
              <a:t>Safe working practices</a:t>
            </a:r>
          </a:p>
          <a:p>
            <a:pPr marL="171450" indent="-171450">
              <a:buFont typeface="Arial" panose="020B0604020202020204" pitchFamily="34" charset="0"/>
              <a:buChar char="•"/>
            </a:pPr>
            <a:r>
              <a:rPr lang="en-GB" sz="1600" dirty="0" smtClean="0"/>
              <a:t>Safe Equipment</a:t>
            </a:r>
          </a:p>
          <a:p>
            <a:pPr marL="171450" indent="-171450">
              <a:buFont typeface="Arial" panose="020B0604020202020204" pitchFamily="34" charset="0"/>
              <a:buChar char="•"/>
            </a:pPr>
            <a:r>
              <a:rPr lang="en-GB" sz="1600" dirty="0" smtClean="0"/>
              <a:t>Flexible working policy</a:t>
            </a:r>
          </a:p>
          <a:p>
            <a:pPr marL="171450" indent="-171450">
              <a:buFont typeface="Arial" panose="020B0604020202020204" pitchFamily="34" charset="0"/>
              <a:buChar char="•"/>
            </a:pPr>
            <a:r>
              <a:rPr lang="en-GB" sz="1600" dirty="0" smtClean="0"/>
              <a:t>Absence policies</a:t>
            </a:r>
          </a:p>
          <a:p>
            <a:pPr marL="171450" indent="-171450">
              <a:buFont typeface="Arial" panose="020B0604020202020204" pitchFamily="34" charset="0"/>
              <a:buChar char="•"/>
            </a:pPr>
            <a:r>
              <a:rPr lang="en-GB" sz="1600" dirty="0" smtClean="0"/>
              <a:t>Whistle-blowing policies</a:t>
            </a:r>
          </a:p>
          <a:p>
            <a:pPr marL="171450" indent="-171450">
              <a:buFont typeface="Arial" panose="020B0604020202020204" pitchFamily="34" charset="0"/>
              <a:buChar char="•"/>
            </a:pPr>
            <a:r>
              <a:rPr lang="en-GB" sz="1600" dirty="0" smtClean="0"/>
              <a:t>Employee Voice</a:t>
            </a:r>
          </a:p>
          <a:p>
            <a:endParaRPr lang="en-GB" sz="1200" dirty="0"/>
          </a:p>
        </p:txBody>
      </p:sp>
      <p:sp>
        <p:nvSpPr>
          <p:cNvPr id="19" name="Rounded Rectangle 18"/>
          <p:cNvSpPr/>
          <p:nvPr/>
        </p:nvSpPr>
        <p:spPr>
          <a:xfrm>
            <a:off x="5936735" y="4570864"/>
            <a:ext cx="5475027" cy="19140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panose="020B0604020202020204" pitchFamily="34" charset="0"/>
              <a:buChar char="•"/>
            </a:pPr>
            <a:endParaRPr lang="en-GB" sz="1400" dirty="0" smtClean="0"/>
          </a:p>
          <a:p>
            <a:pPr marL="171450" indent="-171450">
              <a:buFont typeface="Arial" panose="020B0604020202020204" pitchFamily="34" charset="0"/>
              <a:buChar char="•"/>
            </a:pPr>
            <a:r>
              <a:rPr lang="en-GB" sz="1600" dirty="0" smtClean="0"/>
              <a:t>Consultation</a:t>
            </a:r>
          </a:p>
          <a:p>
            <a:pPr marL="171450" indent="-171450">
              <a:buFont typeface="Arial" panose="020B0604020202020204" pitchFamily="34" charset="0"/>
              <a:buChar char="•"/>
            </a:pPr>
            <a:r>
              <a:rPr lang="en-GB" sz="1600" dirty="0" smtClean="0"/>
              <a:t>Career Development</a:t>
            </a:r>
          </a:p>
          <a:p>
            <a:pPr marL="171450" indent="-171450">
              <a:buFont typeface="Arial" panose="020B0604020202020204" pitchFamily="34" charset="0"/>
              <a:buChar char="•"/>
            </a:pPr>
            <a:r>
              <a:rPr lang="en-GB" sz="1600" dirty="0"/>
              <a:t>Dignity at work </a:t>
            </a:r>
          </a:p>
          <a:p>
            <a:pPr marL="171450" indent="-171450">
              <a:buFont typeface="Arial" panose="020B0604020202020204" pitchFamily="34" charset="0"/>
              <a:buChar char="•"/>
            </a:pPr>
            <a:r>
              <a:rPr lang="en-GB" sz="1600" dirty="0"/>
              <a:t>Equality and </a:t>
            </a:r>
            <a:r>
              <a:rPr lang="en-GB" sz="1600" dirty="0" smtClean="0"/>
              <a:t>Inclusion</a:t>
            </a:r>
          </a:p>
          <a:p>
            <a:pPr marL="171450" indent="-171450">
              <a:buFont typeface="Arial" panose="020B0604020202020204" pitchFamily="34" charset="0"/>
              <a:buChar char="•"/>
            </a:pPr>
            <a:r>
              <a:rPr lang="en-GB" sz="1600" dirty="0" smtClean="0"/>
              <a:t>Performance management systems</a:t>
            </a:r>
          </a:p>
          <a:p>
            <a:pPr marL="171450" indent="-171450">
              <a:buFont typeface="Arial" panose="020B0604020202020204" pitchFamily="34" charset="0"/>
              <a:buChar char="•"/>
            </a:pPr>
            <a:r>
              <a:rPr lang="en-GB" sz="1600" dirty="0"/>
              <a:t>Transparent pay and </a:t>
            </a:r>
            <a:r>
              <a:rPr lang="en-GB" sz="1600" dirty="0" smtClean="0"/>
              <a:t>rewards</a:t>
            </a:r>
          </a:p>
          <a:p>
            <a:pPr marL="171450" indent="-171450">
              <a:buFont typeface="Arial" panose="020B0604020202020204" pitchFamily="34" charset="0"/>
              <a:buChar char="•"/>
            </a:pPr>
            <a:r>
              <a:rPr lang="en-GB" sz="1600" dirty="0" smtClean="0"/>
              <a:t>Clear mission and objectives</a:t>
            </a:r>
          </a:p>
          <a:p>
            <a:pPr marL="171450" indent="-171450">
              <a:buFont typeface="Arial" panose="020B0604020202020204" pitchFamily="34" charset="0"/>
              <a:buChar char="•"/>
            </a:pPr>
            <a:endParaRPr lang="en-GB" sz="1400" dirty="0"/>
          </a:p>
          <a:p>
            <a:pPr marL="171450" indent="-171450" algn="ctr">
              <a:buFont typeface="Arial" panose="020B0604020202020204" pitchFamily="34" charset="0"/>
              <a:buChar char="•"/>
            </a:pPr>
            <a:endParaRPr lang="en-GB" sz="1200" dirty="0"/>
          </a:p>
        </p:txBody>
      </p:sp>
    </p:spTree>
    <p:extLst>
      <p:ext uri="{BB962C8B-B14F-4D97-AF65-F5344CB8AC3E}">
        <p14:creationId xmlns:p14="http://schemas.microsoft.com/office/powerpoint/2010/main" val="347327633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336396"/>
            <a:ext cx="11029616" cy="1013800"/>
          </a:xfrm>
        </p:spPr>
        <p:txBody>
          <a:bodyPr/>
          <a:lstStyle/>
          <a:p>
            <a:pPr algn="ctr"/>
            <a:r>
              <a:rPr lang="en-GB" dirty="0" smtClean="0"/>
              <a:t>Performance Management Cycle</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456432374"/>
              </p:ext>
            </p:extLst>
          </p:nvPr>
        </p:nvGraphicFramePr>
        <p:xfrm>
          <a:off x="581025" y="1772529"/>
          <a:ext cx="11029783" cy="48392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ounded Rectangle 7"/>
          <p:cNvSpPr/>
          <p:nvPr/>
        </p:nvSpPr>
        <p:spPr>
          <a:xfrm>
            <a:off x="8482815" y="4553546"/>
            <a:ext cx="3142057" cy="1547446"/>
          </a:xfrm>
          <a:prstGeom prst="roundRect">
            <a:avLst/>
          </a:prstGeom>
          <a:solidFill>
            <a:schemeClr val="accent1">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US" sz="1400" dirty="0">
                <a:solidFill>
                  <a:schemeClr val="accent1">
                    <a:lumMod val="90000"/>
                    <a:lumOff val="10000"/>
                  </a:schemeClr>
                </a:solidFill>
              </a:rPr>
              <a:t>Monitor performance</a:t>
            </a:r>
          </a:p>
          <a:p>
            <a:pPr marL="285750" lvl="0" indent="-285750">
              <a:buFont typeface="Arial" panose="020B0604020202020204" pitchFamily="34" charset="0"/>
              <a:buChar char="•"/>
            </a:pPr>
            <a:r>
              <a:rPr lang="en-US" sz="1400" dirty="0">
                <a:solidFill>
                  <a:schemeClr val="accent1">
                    <a:lumMod val="90000"/>
                    <a:lumOff val="10000"/>
                  </a:schemeClr>
                </a:solidFill>
              </a:rPr>
              <a:t>Provide continuous feedback</a:t>
            </a:r>
          </a:p>
          <a:p>
            <a:pPr marL="285750" lvl="0" indent="-285750">
              <a:buFont typeface="Arial" panose="020B0604020202020204" pitchFamily="34" charset="0"/>
              <a:buChar char="•"/>
            </a:pPr>
            <a:r>
              <a:rPr lang="en-US" sz="1400" dirty="0">
                <a:solidFill>
                  <a:schemeClr val="accent1">
                    <a:lumMod val="90000"/>
                    <a:lumOff val="10000"/>
                  </a:schemeClr>
                </a:solidFill>
              </a:rPr>
              <a:t>Provide coaching</a:t>
            </a:r>
          </a:p>
          <a:p>
            <a:pPr marL="285750" lvl="0" indent="-285750">
              <a:buFont typeface="Arial" panose="020B0604020202020204" pitchFamily="34" charset="0"/>
              <a:buChar char="•"/>
            </a:pPr>
            <a:r>
              <a:rPr lang="en-US" sz="1400" dirty="0">
                <a:solidFill>
                  <a:schemeClr val="accent1">
                    <a:lumMod val="90000"/>
                    <a:lumOff val="10000"/>
                  </a:schemeClr>
                </a:solidFill>
              </a:rPr>
              <a:t>Deal with under performers</a:t>
            </a:r>
          </a:p>
        </p:txBody>
      </p:sp>
      <p:sp>
        <p:nvSpPr>
          <p:cNvPr id="9" name="Rounded Rectangle 8"/>
          <p:cNvSpPr/>
          <p:nvPr/>
        </p:nvSpPr>
        <p:spPr>
          <a:xfrm>
            <a:off x="8468749" y="2178148"/>
            <a:ext cx="3142057" cy="1547446"/>
          </a:xfrm>
          <a:prstGeom prst="roundRect">
            <a:avLst/>
          </a:prstGeom>
          <a:solidFill>
            <a:schemeClr val="accent1">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GB" sz="1400" dirty="0">
                <a:solidFill>
                  <a:schemeClr val="accent1">
                    <a:lumMod val="90000"/>
                    <a:lumOff val="10000"/>
                  </a:schemeClr>
                </a:solidFill>
              </a:rPr>
              <a:t>Carry out the role</a:t>
            </a:r>
          </a:p>
          <a:p>
            <a:pPr marL="285750" lvl="0" indent="-285750">
              <a:buFont typeface="Arial" panose="020B0604020202020204" pitchFamily="34" charset="0"/>
              <a:buChar char="•"/>
            </a:pPr>
            <a:r>
              <a:rPr lang="en-GB" sz="1400" dirty="0">
                <a:solidFill>
                  <a:schemeClr val="accent1">
                    <a:lumMod val="90000"/>
                    <a:lumOff val="10000"/>
                  </a:schemeClr>
                </a:solidFill>
              </a:rPr>
              <a:t>Implement Performance Improvement Plan</a:t>
            </a:r>
          </a:p>
          <a:p>
            <a:pPr marL="285750" lvl="0" indent="-285750">
              <a:buFont typeface="Arial" panose="020B0604020202020204" pitchFamily="34" charset="0"/>
              <a:buChar char="•"/>
            </a:pPr>
            <a:r>
              <a:rPr lang="en-GB" sz="1400" dirty="0">
                <a:solidFill>
                  <a:schemeClr val="accent1">
                    <a:lumMod val="90000"/>
                    <a:lumOff val="10000"/>
                  </a:schemeClr>
                </a:solidFill>
              </a:rPr>
              <a:t>Implement Personal Development Plan</a:t>
            </a:r>
          </a:p>
        </p:txBody>
      </p:sp>
      <p:sp>
        <p:nvSpPr>
          <p:cNvPr id="10" name="Rounded Rectangle 9"/>
          <p:cNvSpPr/>
          <p:nvPr/>
        </p:nvSpPr>
        <p:spPr>
          <a:xfrm>
            <a:off x="548775" y="2178148"/>
            <a:ext cx="3142057" cy="1547446"/>
          </a:xfrm>
          <a:prstGeom prst="roundRect">
            <a:avLst/>
          </a:prstGeom>
          <a:solidFill>
            <a:schemeClr val="accent1">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US" sz="1400" dirty="0" smtClean="0">
                <a:solidFill>
                  <a:schemeClr val="accent1">
                    <a:lumMod val="90000"/>
                    <a:lumOff val="10000"/>
                  </a:schemeClr>
                </a:solidFill>
              </a:rPr>
              <a:t>Role </a:t>
            </a:r>
            <a:r>
              <a:rPr lang="en-US" sz="1400" dirty="0">
                <a:solidFill>
                  <a:schemeClr val="accent1">
                    <a:lumMod val="90000"/>
                    <a:lumOff val="10000"/>
                  </a:schemeClr>
                </a:solidFill>
              </a:rPr>
              <a:t>definition </a:t>
            </a:r>
          </a:p>
          <a:p>
            <a:pPr marL="285750" lvl="0" indent="-285750">
              <a:buFont typeface="Arial" panose="020B0604020202020204" pitchFamily="34" charset="0"/>
              <a:buChar char="•"/>
            </a:pPr>
            <a:r>
              <a:rPr lang="en-US" sz="1400" dirty="0">
                <a:solidFill>
                  <a:schemeClr val="accent1">
                    <a:lumMod val="90000"/>
                    <a:lumOff val="10000"/>
                  </a:schemeClr>
                </a:solidFill>
              </a:rPr>
              <a:t>Objectives</a:t>
            </a:r>
          </a:p>
          <a:p>
            <a:pPr marL="285750" lvl="0" indent="-285750">
              <a:buFont typeface="Arial" panose="020B0604020202020204" pitchFamily="34" charset="0"/>
              <a:buChar char="•"/>
            </a:pPr>
            <a:r>
              <a:rPr lang="en-US" sz="1400" dirty="0">
                <a:solidFill>
                  <a:schemeClr val="accent1">
                    <a:lumMod val="90000"/>
                    <a:lumOff val="10000"/>
                  </a:schemeClr>
                </a:solidFill>
              </a:rPr>
              <a:t>Competencies</a:t>
            </a:r>
          </a:p>
          <a:p>
            <a:pPr marL="285750" lvl="0" indent="-285750">
              <a:buFont typeface="Arial" panose="020B0604020202020204" pitchFamily="34" charset="0"/>
              <a:buChar char="•"/>
            </a:pPr>
            <a:r>
              <a:rPr lang="en-US" sz="1400" dirty="0">
                <a:solidFill>
                  <a:schemeClr val="accent1">
                    <a:lumMod val="90000"/>
                    <a:lumOff val="10000"/>
                  </a:schemeClr>
                </a:solidFill>
              </a:rPr>
              <a:t>Performance Improvement</a:t>
            </a:r>
          </a:p>
          <a:p>
            <a:pPr marL="285750" lvl="0" indent="-285750">
              <a:buFont typeface="Arial" panose="020B0604020202020204" pitchFamily="34" charset="0"/>
              <a:buChar char="•"/>
            </a:pPr>
            <a:r>
              <a:rPr lang="en-US" sz="1400" dirty="0">
                <a:solidFill>
                  <a:schemeClr val="accent1">
                    <a:lumMod val="90000"/>
                    <a:lumOff val="10000"/>
                  </a:schemeClr>
                </a:solidFill>
              </a:rPr>
              <a:t>Personal development</a:t>
            </a:r>
          </a:p>
        </p:txBody>
      </p:sp>
      <p:sp>
        <p:nvSpPr>
          <p:cNvPr id="11" name="Rounded Rectangle 10"/>
          <p:cNvSpPr/>
          <p:nvPr/>
        </p:nvSpPr>
        <p:spPr>
          <a:xfrm>
            <a:off x="581025" y="4553546"/>
            <a:ext cx="3142057" cy="1547446"/>
          </a:xfrm>
          <a:prstGeom prst="roundRect">
            <a:avLst/>
          </a:prstGeom>
          <a:solidFill>
            <a:schemeClr val="accent1">
              <a:lumMod val="10000"/>
              <a:lumOff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US" sz="1400" dirty="0" smtClean="0">
                <a:solidFill>
                  <a:schemeClr val="accent1">
                    <a:lumMod val="90000"/>
                    <a:lumOff val="10000"/>
                  </a:schemeClr>
                </a:solidFill>
              </a:rPr>
              <a:t>Dialogue and feedback</a:t>
            </a:r>
          </a:p>
          <a:p>
            <a:pPr marL="285750" lvl="0" indent="-285750">
              <a:buFont typeface="Arial" panose="020B0604020202020204" pitchFamily="34" charset="0"/>
              <a:buChar char="•"/>
            </a:pPr>
            <a:r>
              <a:rPr lang="en-US" sz="1400" dirty="0" smtClean="0">
                <a:solidFill>
                  <a:schemeClr val="accent1">
                    <a:lumMod val="90000"/>
                    <a:lumOff val="10000"/>
                  </a:schemeClr>
                </a:solidFill>
              </a:rPr>
              <a:t>Agree strengths and areas for improvement</a:t>
            </a:r>
          </a:p>
          <a:p>
            <a:pPr marL="285750" lvl="0" indent="-285750">
              <a:buFont typeface="Arial" panose="020B0604020202020204" pitchFamily="34" charset="0"/>
              <a:buChar char="•"/>
            </a:pPr>
            <a:r>
              <a:rPr lang="en-US" sz="1400" dirty="0" smtClean="0">
                <a:solidFill>
                  <a:schemeClr val="accent1">
                    <a:lumMod val="90000"/>
                    <a:lumOff val="10000"/>
                  </a:schemeClr>
                </a:solidFill>
              </a:rPr>
              <a:t>Build on strengths and how can you make use of them?</a:t>
            </a:r>
            <a:endParaRPr lang="en-US" sz="1400" dirty="0">
              <a:solidFill>
                <a:schemeClr val="accent1">
                  <a:lumMod val="90000"/>
                  <a:lumOff val="10000"/>
                </a:schemeClr>
              </a:solidFill>
            </a:endParaRPr>
          </a:p>
        </p:txBody>
      </p:sp>
    </p:spTree>
    <p:extLst>
      <p:ext uri="{BB962C8B-B14F-4D97-AF65-F5344CB8AC3E}">
        <p14:creationId xmlns:p14="http://schemas.microsoft.com/office/powerpoint/2010/main" val="12367284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p:cNvGraphicFramePr/>
          <p:nvPr>
            <p:extLst>
              <p:ext uri="{D42A27DB-BD31-4B8C-83A1-F6EECF244321}">
                <p14:modId xmlns:p14="http://schemas.microsoft.com/office/powerpoint/2010/main" val="2771794886"/>
              </p:ext>
            </p:extLst>
          </p:nvPr>
        </p:nvGraphicFramePr>
        <p:xfrm>
          <a:off x="2427785" y="1910686"/>
          <a:ext cx="7207534" cy="46197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Creating the right organisational image (</a:t>
            </a:r>
            <a:r>
              <a:rPr lang="en-GB" dirty="0" err="1" smtClean="0"/>
              <a:t>Marchington</a:t>
            </a:r>
            <a:r>
              <a:rPr lang="en-GB" dirty="0" smtClean="0"/>
              <a:t> et al, 2016)</a:t>
            </a:r>
            <a:endParaRPr lang="en-GB" dirty="0"/>
          </a:p>
        </p:txBody>
      </p:sp>
      <p:sp>
        <p:nvSpPr>
          <p:cNvPr id="4" name="Oval 3"/>
          <p:cNvSpPr/>
          <p:nvPr/>
        </p:nvSpPr>
        <p:spPr>
          <a:xfrm>
            <a:off x="5427828" y="3754521"/>
            <a:ext cx="1164610" cy="105087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PM</a:t>
            </a:r>
            <a:endParaRPr lang="en-GB" dirty="0"/>
          </a:p>
        </p:txBody>
      </p:sp>
      <p:cxnSp>
        <p:nvCxnSpPr>
          <p:cNvPr id="17" name="Straight Arrow Connector 16"/>
          <p:cNvCxnSpPr/>
          <p:nvPr/>
        </p:nvCxnSpPr>
        <p:spPr>
          <a:xfrm flipH="1">
            <a:off x="5049672" y="4813104"/>
            <a:ext cx="472744" cy="56764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a:off x="6592438" y="3626003"/>
            <a:ext cx="506672" cy="24654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6010133" y="2918347"/>
            <a:ext cx="21419" cy="68466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6629022" y="4715299"/>
            <a:ext cx="470087" cy="67215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H="1" flipV="1">
            <a:off x="4921157" y="3732661"/>
            <a:ext cx="506671" cy="27978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81837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and </a:t>
            </a:r>
            <a:r>
              <a:rPr lang="en-GB" dirty="0" smtClean="0"/>
              <a:t>employee capability and commitment recognising </a:t>
            </a:r>
            <a:r>
              <a:rPr lang="en-GB" dirty="0" smtClean="0"/>
              <a:t>and rewarding talent</a:t>
            </a:r>
            <a:endParaRPr lang="en-GB" dirty="0"/>
          </a:p>
        </p:txBody>
      </p:sp>
      <p:sp>
        <p:nvSpPr>
          <p:cNvPr id="3" name="Content Placeholder 2"/>
          <p:cNvSpPr>
            <a:spLocks noGrp="1"/>
          </p:cNvSpPr>
          <p:nvPr>
            <p:ph idx="1"/>
          </p:nvPr>
        </p:nvSpPr>
        <p:spPr/>
        <p:txBody>
          <a:bodyPr/>
          <a:lstStyle/>
          <a:p>
            <a:r>
              <a:rPr lang="en-GB" sz="2800" dirty="0" smtClean="0"/>
              <a:t>Agreeing objectives</a:t>
            </a:r>
          </a:p>
          <a:p>
            <a:r>
              <a:rPr lang="en-GB" sz="2800" dirty="0" smtClean="0"/>
              <a:t>Measuring achievement</a:t>
            </a:r>
          </a:p>
          <a:p>
            <a:r>
              <a:rPr lang="en-GB" sz="2800" dirty="0" smtClean="0"/>
              <a:t>Providing feedback</a:t>
            </a:r>
          </a:p>
          <a:p>
            <a:r>
              <a:rPr lang="en-GB" sz="2800" dirty="0" smtClean="0"/>
              <a:t>Identifying learning needs</a:t>
            </a:r>
          </a:p>
          <a:p>
            <a:r>
              <a:rPr lang="en-GB" sz="2800" dirty="0" smtClean="0"/>
              <a:t>Development opportunities</a:t>
            </a:r>
          </a:p>
          <a:p>
            <a:endParaRPr lang="en-GB" dirty="0"/>
          </a:p>
        </p:txBody>
      </p:sp>
    </p:spTree>
    <p:extLst>
      <p:ext uri="{BB962C8B-B14F-4D97-AF65-F5344CB8AC3E}">
        <p14:creationId xmlns:p14="http://schemas.microsoft.com/office/powerpoint/2010/main" val="9717867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Line managers in the performance managers process</a:t>
            </a:r>
            <a:endParaRPr lang="en-GB" dirty="0"/>
          </a:p>
        </p:txBody>
      </p:sp>
      <p:sp>
        <p:nvSpPr>
          <p:cNvPr id="3" name="Content Placeholder 2"/>
          <p:cNvSpPr>
            <a:spLocks noGrp="1"/>
          </p:cNvSpPr>
          <p:nvPr>
            <p:ph idx="1"/>
          </p:nvPr>
        </p:nvSpPr>
        <p:spPr>
          <a:xfrm>
            <a:off x="581192" y="2242841"/>
            <a:ext cx="11029615" cy="3678303"/>
          </a:xfrm>
        </p:spPr>
        <p:txBody>
          <a:bodyPr>
            <a:normAutofit lnSpcReduction="10000"/>
          </a:bodyPr>
          <a:lstStyle/>
          <a:p>
            <a:r>
              <a:rPr lang="en-GB" dirty="0" smtClean="0"/>
              <a:t>Implementation of procedures</a:t>
            </a:r>
          </a:p>
          <a:p>
            <a:r>
              <a:rPr lang="en-GB" dirty="0" smtClean="0"/>
              <a:t>Employee and management relationship</a:t>
            </a:r>
          </a:p>
          <a:p>
            <a:r>
              <a:rPr lang="en-GB" dirty="0" smtClean="0"/>
              <a:t>Ensuring fairness, whilst recognising diversity</a:t>
            </a:r>
          </a:p>
          <a:p>
            <a:r>
              <a:rPr lang="en-GB" dirty="0" smtClean="0"/>
              <a:t>Informal performance management</a:t>
            </a:r>
          </a:p>
          <a:p>
            <a:r>
              <a:rPr lang="en-GB" dirty="0" smtClean="0"/>
              <a:t>Formal performance management</a:t>
            </a:r>
          </a:p>
          <a:p>
            <a:r>
              <a:rPr lang="en-GB" dirty="0" smtClean="0"/>
              <a:t>Effective communication</a:t>
            </a:r>
          </a:p>
          <a:p>
            <a:r>
              <a:rPr lang="en-GB" dirty="0" smtClean="0"/>
              <a:t>Coaching and mentoring</a:t>
            </a:r>
          </a:p>
          <a:p>
            <a:endParaRPr lang="en-GB" dirty="0" smtClean="0"/>
          </a:p>
          <a:p>
            <a:pPr marL="0" indent="0" algn="ctr">
              <a:buNone/>
            </a:pPr>
            <a:r>
              <a:rPr lang="en-GB" sz="2600" b="1" dirty="0">
                <a:solidFill>
                  <a:schemeClr val="tx1"/>
                </a:solidFill>
              </a:rPr>
              <a:t>Line </a:t>
            </a:r>
            <a:r>
              <a:rPr lang="en-GB" sz="2600" b="1" dirty="0" smtClean="0">
                <a:solidFill>
                  <a:schemeClr val="tx1"/>
                </a:solidFill>
              </a:rPr>
              <a:t>managers play a crucial part</a:t>
            </a:r>
            <a:endParaRPr lang="en-GB" sz="2600" b="1" dirty="0" smtClean="0"/>
          </a:p>
          <a:p>
            <a:endParaRPr lang="en-GB" dirty="0"/>
          </a:p>
        </p:txBody>
      </p:sp>
    </p:spTree>
    <p:extLst>
      <p:ext uri="{BB962C8B-B14F-4D97-AF65-F5344CB8AC3E}">
        <p14:creationId xmlns:p14="http://schemas.microsoft.com/office/powerpoint/2010/main" val="3815269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HR and managers can work Collaboratively within the performance management process</a:t>
            </a:r>
            <a:endParaRPr lang="en-GB" dirty="0"/>
          </a:p>
        </p:txBody>
      </p:sp>
      <p:sp>
        <p:nvSpPr>
          <p:cNvPr id="3" name="Content Placeholder 2"/>
          <p:cNvSpPr>
            <a:spLocks noGrp="1"/>
          </p:cNvSpPr>
          <p:nvPr>
            <p:ph idx="1"/>
          </p:nvPr>
        </p:nvSpPr>
        <p:spPr>
          <a:xfrm>
            <a:off x="581192" y="1993459"/>
            <a:ext cx="11029615" cy="3678303"/>
          </a:xfrm>
        </p:spPr>
        <p:txBody>
          <a:bodyPr>
            <a:normAutofit/>
          </a:bodyPr>
          <a:lstStyle/>
          <a:p>
            <a:r>
              <a:rPr lang="en-GB" sz="2000" dirty="0" smtClean="0"/>
              <a:t>Developing line managers</a:t>
            </a:r>
          </a:p>
          <a:p>
            <a:r>
              <a:rPr lang="en-GB" sz="2000" dirty="0" smtClean="0"/>
              <a:t>Designing of policies and procedures</a:t>
            </a:r>
          </a:p>
          <a:p>
            <a:r>
              <a:rPr lang="en-GB" sz="2000" dirty="0" smtClean="0"/>
              <a:t>Designing and implementation of performance management documentation</a:t>
            </a:r>
          </a:p>
          <a:p>
            <a:r>
              <a:rPr lang="en-GB" sz="2000" dirty="0" smtClean="0"/>
              <a:t>Data Analytics</a:t>
            </a:r>
          </a:p>
          <a:p>
            <a:r>
              <a:rPr lang="en-GB" sz="2000" dirty="0" smtClean="0"/>
              <a:t>Organisational Training Needs</a:t>
            </a:r>
          </a:p>
          <a:p>
            <a:r>
              <a:rPr lang="en-GB" sz="2000" dirty="0" smtClean="0"/>
              <a:t>Implementation of disciplinary procedures</a:t>
            </a:r>
            <a:endParaRPr lang="en-GB" sz="2000" dirty="0"/>
          </a:p>
        </p:txBody>
      </p:sp>
    </p:spTree>
    <p:extLst>
      <p:ext uri="{BB962C8B-B14F-4D97-AF65-F5344CB8AC3E}">
        <p14:creationId xmlns:p14="http://schemas.microsoft.com/office/powerpoint/2010/main" val="27695931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pPr lvl="0"/>
            <a:r>
              <a:rPr lang="en-GB" dirty="0" smtClean="0"/>
              <a:t>If </a:t>
            </a:r>
            <a:r>
              <a:rPr lang="en-GB" dirty="0"/>
              <a:t>HR policies are implemented effectively, they achieve Superior organisational performance (Purcell, et al., 2003).</a:t>
            </a:r>
          </a:p>
          <a:p>
            <a:pPr lvl="0"/>
            <a:r>
              <a:rPr lang="en-GB" dirty="0"/>
              <a:t>Line managers are crucial in performance management and embedding organisational policies and processes (Taylor &amp; </a:t>
            </a:r>
            <a:r>
              <a:rPr lang="en-GB" dirty="0" err="1"/>
              <a:t>Woodhams</a:t>
            </a:r>
            <a:r>
              <a:rPr lang="en-GB" dirty="0"/>
              <a:t>, 2016)</a:t>
            </a:r>
          </a:p>
          <a:p>
            <a:pPr lvl="0"/>
            <a:r>
              <a:rPr lang="en-GB" dirty="0"/>
              <a:t>It is vital that line managers are trained in effective performance management techniques, including potential bias</a:t>
            </a:r>
          </a:p>
          <a:p>
            <a:pPr lvl="0"/>
            <a:r>
              <a:rPr lang="en-GB" dirty="0"/>
              <a:t>Research shows that HR policies and procedures have a positive impact on an organisation, although this cannot be proved or measured. </a:t>
            </a:r>
          </a:p>
          <a:p>
            <a:endParaRPr lang="en-GB" dirty="0"/>
          </a:p>
        </p:txBody>
      </p:sp>
    </p:spTree>
    <p:extLst>
      <p:ext uri="{BB962C8B-B14F-4D97-AF65-F5344CB8AC3E}">
        <p14:creationId xmlns:p14="http://schemas.microsoft.com/office/powerpoint/2010/main" val="23515093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 Page 1</a:t>
            </a:r>
            <a:endParaRPr lang="en-GB" dirty="0"/>
          </a:p>
        </p:txBody>
      </p:sp>
      <p:sp>
        <p:nvSpPr>
          <p:cNvPr id="3" name="Content Placeholder 2"/>
          <p:cNvSpPr>
            <a:spLocks noGrp="1"/>
          </p:cNvSpPr>
          <p:nvPr>
            <p:ph idx="1"/>
          </p:nvPr>
        </p:nvSpPr>
        <p:spPr>
          <a:xfrm>
            <a:off x="450563" y="2958630"/>
            <a:ext cx="11029615" cy="3899370"/>
          </a:xfrm>
        </p:spPr>
        <p:txBody>
          <a:bodyPr>
            <a:noAutofit/>
          </a:bodyPr>
          <a:lstStyle/>
          <a:p>
            <a:r>
              <a:rPr lang="en-GB" sz="1400" dirty="0" err="1" smtClean="0"/>
              <a:t>Appelbaum</a:t>
            </a:r>
            <a:r>
              <a:rPr lang="en-GB" sz="1400" dirty="0"/>
              <a:t>, E., Bailey, T., Berg, P. and </a:t>
            </a:r>
            <a:r>
              <a:rPr lang="en-GB" sz="1400" dirty="0" err="1"/>
              <a:t>Kalleberg</a:t>
            </a:r>
            <a:r>
              <a:rPr lang="en-GB" sz="1400" dirty="0"/>
              <a:t>, A.L. (2000) Manufacturing Advantage: Why </a:t>
            </a:r>
            <a:r>
              <a:rPr lang="en-GB" sz="1400" dirty="0" smtClean="0"/>
              <a:t>High </a:t>
            </a:r>
            <a:r>
              <a:rPr lang="en-GB" sz="1400" dirty="0"/>
              <a:t>Performance Work Systems Pay Off, Cornell University Press, New York.</a:t>
            </a:r>
          </a:p>
          <a:p>
            <a:r>
              <a:rPr lang="en-GB" sz="1400" dirty="0" smtClean="0"/>
              <a:t>ACAS</a:t>
            </a:r>
            <a:r>
              <a:rPr lang="en-GB" sz="1400" dirty="0"/>
              <a:t>, 2018. ACAS: Good performance management needs good line managers. [Online] </a:t>
            </a:r>
            <a:r>
              <a:rPr lang="en-GB" sz="1400" dirty="0" smtClean="0"/>
              <a:t>Available </a:t>
            </a:r>
            <a:r>
              <a:rPr lang="en-GB" sz="1400" dirty="0"/>
              <a:t>at: </a:t>
            </a:r>
            <a:r>
              <a:rPr lang="en-GB" sz="1400" dirty="0">
                <a:hlinkClick r:id="rId2"/>
              </a:rPr>
              <a:t>http://</a:t>
            </a:r>
            <a:r>
              <a:rPr lang="en-GB" sz="1400" dirty="0" smtClean="0">
                <a:hlinkClick r:id="rId2"/>
              </a:rPr>
              <a:t>www.acas.org.uk/index.aspx?articleid=3667</a:t>
            </a:r>
            <a:r>
              <a:rPr lang="en-GB" sz="1400" dirty="0" smtClean="0"/>
              <a:t> [Accessed </a:t>
            </a:r>
            <a:r>
              <a:rPr lang="en-GB" sz="1400" dirty="0"/>
              <a:t>10 April 2019].</a:t>
            </a:r>
          </a:p>
          <a:p>
            <a:r>
              <a:rPr lang="en-GB" sz="1400" dirty="0"/>
              <a:t>Armstrong, M., 2015. Armstrong' handbook of performance management: an evidence-based guide to delivering high performance. 5 ed. London: </a:t>
            </a:r>
            <a:r>
              <a:rPr lang="en-GB" sz="1400" dirty="0" err="1"/>
              <a:t>Kogan</a:t>
            </a:r>
            <a:r>
              <a:rPr lang="en-GB" sz="1400" dirty="0"/>
              <a:t> Page.</a:t>
            </a:r>
          </a:p>
          <a:p>
            <a:r>
              <a:rPr lang="en-GB" sz="1400" dirty="0" err="1"/>
              <a:t>Cappelli</a:t>
            </a:r>
            <a:r>
              <a:rPr lang="en-GB" sz="1400" dirty="0"/>
              <a:t>, P. &amp; </a:t>
            </a:r>
            <a:r>
              <a:rPr lang="en-GB" sz="1400" dirty="0" err="1"/>
              <a:t>Tavis</a:t>
            </a:r>
            <a:r>
              <a:rPr lang="en-GB" sz="1400" dirty="0"/>
              <a:t>, A., 2016. The performance management revolution. [Online] </a:t>
            </a:r>
            <a:r>
              <a:rPr lang="en-GB" sz="1400" dirty="0" smtClean="0"/>
              <a:t> Available </a:t>
            </a:r>
            <a:r>
              <a:rPr lang="en-GB" sz="1400" dirty="0"/>
              <a:t>at: </a:t>
            </a:r>
            <a:r>
              <a:rPr lang="en-GB" sz="1400" dirty="0">
                <a:hlinkClick r:id="rId3"/>
              </a:rPr>
              <a:t>https://</a:t>
            </a:r>
            <a:r>
              <a:rPr lang="en-GB" sz="1400" dirty="0" smtClean="0">
                <a:hlinkClick r:id="rId3"/>
              </a:rPr>
              <a:t>hbr.org/2016/10/the-performance-management-revolution?autocomplete=true</a:t>
            </a:r>
            <a:r>
              <a:rPr lang="en-GB" sz="1400" dirty="0" smtClean="0"/>
              <a:t> [Accessed </a:t>
            </a:r>
            <a:r>
              <a:rPr lang="en-GB" sz="1400" dirty="0"/>
              <a:t>18 June 2019].</a:t>
            </a:r>
          </a:p>
          <a:p>
            <a:r>
              <a:rPr lang="en-GB" sz="1400" dirty="0"/>
              <a:t>CIPD, 2013. HR Analytics. [Online] </a:t>
            </a:r>
            <a:r>
              <a:rPr lang="en-GB" sz="1400" dirty="0" smtClean="0"/>
              <a:t>Available </a:t>
            </a:r>
            <a:r>
              <a:rPr lang="en-GB" sz="1400" dirty="0"/>
              <a:t>at: </a:t>
            </a:r>
            <a:r>
              <a:rPr lang="en-GB" sz="1400" dirty="0">
                <a:hlinkClick r:id="rId4"/>
              </a:rPr>
              <a:t>https://</a:t>
            </a:r>
            <a:r>
              <a:rPr lang="en-GB" sz="1400" dirty="0" smtClean="0">
                <a:hlinkClick r:id="rId4"/>
              </a:rPr>
              <a:t>www.cipd.co.uk/knowledge/strategy/analytics/factsheet</a:t>
            </a:r>
            <a:r>
              <a:rPr lang="en-GB" sz="1400" dirty="0" smtClean="0"/>
              <a:t> [Accessed </a:t>
            </a:r>
            <a:r>
              <a:rPr lang="en-GB" sz="1400" dirty="0"/>
              <a:t>14 July 2019</a:t>
            </a:r>
            <a:r>
              <a:rPr lang="en-GB" sz="1400" dirty="0" smtClean="0"/>
              <a:t>].</a:t>
            </a:r>
          </a:p>
          <a:p>
            <a:r>
              <a:rPr lang="en-GB" sz="1400" dirty="0"/>
              <a:t>CIPD, 2013. Talent analytics and big data – the challenge for HR. [Online]  Available at: </a:t>
            </a:r>
            <a:r>
              <a:rPr lang="en-GB" sz="1400" dirty="0">
                <a:hlinkClick r:id="rId5"/>
              </a:rPr>
              <a:t>https://www.cipd.co.uk/knowledge/strategy/analytics/hr-challenge-report</a:t>
            </a:r>
            <a:r>
              <a:rPr lang="en-GB" sz="1400" dirty="0"/>
              <a:t> [Accessed 10 July 2019].</a:t>
            </a:r>
          </a:p>
          <a:p>
            <a:r>
              <a:rPr lang="en-GB" sz="1400" dirty="0"/>
              <a:t>CIPD, 2018. Employee engagement and motivation. [Online]  Available at: </a:t>
            </a:r>
            <a:r>
              <a:rPr lang="en-GB" sz="1400" dirty="0">
                <a:hlinkClick r:id="rId6"/>
              </a:rPr>
              <a:t>https://www.cipd.co.uk/knowledge/fundamentals/relations/engagement/factsheet</a:t>
            </a:r>
            <a:r>
              <a:rPr lang="en-GB" sz="1400" dirty="0"/>
              <a:t> [Accessed 08 July 2019].</a:t>
            </a:r>
          </a:p>
          <a:p>
            <a:r>
              <a:rPr lang="en-GB" sz="1400" dirty="0"/>
              <a:t>CIPD, 2018. The role of line managers in HR and L&amp;D. [Online]  Available at: </a:t>
            </a:r>
            <a:r>
              <a:rPr lang="en-GB" sz="1400" dirty="0">
                <a:hlinkClick r:id="rId7"/>
              </a:rPr>
              <a:t>https://www.cipd.co.uk/knowledge/fundamentals/people/hr/line-managers-factsheet</a:t>
            </a:r>
            <a:r>
              <a:rPr lang="en-GB" sz="1400" dirty="0"/>
              <a:t> [Accessed 29 June 2019].</a:t>
            </a:r>
          </a:p>
          <a:p>
            <a:endParaRPr lang="en-GB" sz="1400" dirty="0" smtClean="0"/>
          </a:p>
          <a:p>
            <a:endParaRPr lang="en-GB" sz="1400" dirty="0"/>
          </a:p>
          <a:p>
            <a:endParaRPr lang="en-GB" sz="1400" dirty="0"/>
          </a:p>
          <a:p>
            <a:endParaRPr lang="en-GB" sz="1400" dirty="0"/>
          </a:p>
        </p:txBody>
      </p:sp>
    </p:spTree>
    <p:extLst>
      <p:ext uri="{BB962C8B-B14F-4D97-AF65-F5344CB8AC3E}">
        <p14:creationId xmlns:p14="http://schemas.microsoft.com/office/powerpoint/2010/main" val="41089812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 Page </a:t>
            </a:r>
            <a:r>
              <a:rPr lang="en-GB" dirty="0" smtClean="0"/>
              <a:t>2</a:t>
            </a:r>
            <a:endParaRPr lang="en-GB" dirty="0"/>
          </a:p>
        </p:txBody>
      </p:sp>
      <p:sp>
        <p:nvSpPr>
          <p:cNvPr id="3" name="Content Placeholder 2"/>
          <p:cNvSpPr>
            <a:spLocks noGrp="1"/>
          </p:cNvSpPr>
          <p:nvPr>
            <p:ph idx="1"/>
          </p:nvPr>
        </p:nvSpPr>
        <p:spPr>
          <a:xfrm>
            <a:off x="581192" y="2746553"/>
            <a:ext cx="11029615" cy="3678303"/>
          </a:xfrm>
        </p:spPr>
        <p:txBody>
          <a:bodyPr>
            <a:noAutofit/>
          </a:bodyPr>
          <a:lstStyle/>
          <a:p>
            <a:r>
              <a:rPr lang="en-GB" sz="1400" dirty="0" smtClean="0"/>
              <a:t>CIPD</a:t>
            </a:r>
            <a:r>
              <a:rPr lang="en-GB" sz="1400" dirty="0"/>
              <a:t>, 2019. Strategic human resource management. [Online] </a:t>
            </a:r>
            <a:r>
              <a:rPr lang="en-GB" sz="1400" dirty="0" smtClean="0"/>
              <a:t> Available </a:t>
            </a:r>
            <a:r>
              <a:rPr lang="en-GB" sz="1400" dirty="0"/>
              <a:t>at: </a:t>
            </a:r>
            <a:r>
              <a:rPr lang="en-GB" sz="1400" dirty="0">
                <a:hlinkClick r:id="rId2"/>
              </a:rPr>
              <a:t>https://</a:t>
            </a:r>
            <a:r>
              <a:rPr lang="en-GB" sz="1400" dirty="0" smtClean="0">
                <a:hlinkClick r:id="rId2"/>
              </a:rPr>
              <a:t>www.cipd.co.uk/knowledge/strategy/hr/strategic-hrm-factsheet</a:t>
            </a:r>
            <a:r>
              <a:rPr lang="en-GB" sz="1400" dirty="0" smtClean="0"/>
              <a:t> [</a:t>
            </a:r>
            <a:r>
              <a:rPr lang="en-GB" sz="1400" dirty="0"/>
              <a:t>Accessed 23 June 2019].</a:t>
            </a:r>
          </a:p>
          <a:p>
            <a:r>
              <a:rPr lang="en-GB" sz="1400" dirty="0"/>
              <a:t>CIPD, 2019. Well-being at work. [Online] </a:t>
            </a:r>
            <a:r>
              <a:rPr lang="en-GB" sz="1400" dirty="0" smtClean="0"/>
              <a:t> Available </a:t>
            </a:r>
            <a:r>
              <a:rPr lang="en-GB" sz="1400" dirty="0"/>
              <a:t>at: Good health and well-being can be a core enabler of employee engagement and organisational performance. </a:t>
            </a:r>
            <a:r>
              <a:rPr lang="en-GB" sz="1400" dirty="0" smtClean="0"/>
              <a:t>[Accessed </a:t>
            </a:r>
            <a:r>
              <a:rPr lang="en-GB" sz="1400" dirty="0"/>
              <a:t>29 June 2019].</a:t>
            </a:r>
          </a:p>
          <a:p>
            <a:r>
              <a:rPr lang="en-GB" sz="1400" dirty="0"/>
              <a:t>Combs, J., Liu, Y., Hall , A. &amp; </a:t>
            </a:r>
            <a:r>
              <a:rPr lang="en-GB" sz="1400" dirty="0" err="1"/>
              <a:t>Ketchen</a:t>
            </a:r>
            <a:r>
              <a:rPr lang="en-GB" sz="1400" dirty="0"/>
              <a:t>, D., 2006. How much do high performance work practices matter?. </a:t>
            </a:r>
            <a:r>
              <a:rPr lang="en-GB" sz="1400" dirty="0" smtClean="0"/>
              <a:t>Personnel </a:t>
            </a:r>
            <a:r>
              <a:rPr lang="en-GB" sz="1400" dirty="0"/>
              <a:t>Psychology, 59(3), pp. 501-528</a:t>
            </a:r>
            <a:r>
              <a:rPr lang="en-GB" sz="1400" dirty="0" smtClean="0"/>
              <a:t>.</a:t>
            </a:r>
          </a:p>
          <a:p>
            <a:r>
              <a:rPr lang="en-GB" sz="1400" dirty="0"/>
              <a:t>Della Torre, E. (2012) ‘High performance work systems and workers’ well-being: a sceptical view’, Int. J. Work Innovation, Vol. 1, No. 1, pp.7–23. </a:t>
            </a:r>
          </a:p>
          <a:p>
            <a:r>
              <a:rPr lang="en-GB" sz="1400" dirty="0"/>
              <a:t>Fleetwood, S. &amp; </a:t>
            </a:r>
            <a:r>
              <a:rPr lang="en-GB" sz="1400" dirty="0" err="1"/>
              <a:t>Hesketh</a:t>
            </a:r>
            <a:r>
              <a:rPr lang="en-GB" sz="1400" dirty="0"/>
              <a:t>, A., 2010. Explaining the performance of human </a:t>
            </a:r>
            <a:r>
              <a:rPr lang="en-GB" sz="1400" dirty="0" smtClean="0"/>
              <a:t>resource </a:t>
            </a:r>
            <a:r>
              <a:rPr lang="en-GB" sz="1400" dirty="0"/>
              <a:t>management. Cambridge: Cambridge University Press.</a:t>
            </a:r>
          </a:p>
          <a:p>
            <a:r>
              <a:rPr lang="en-GB" sz="1400" dirty="0"/>
              <a:t>Gallup, 2002. Overview of the Gallup Organization’s Q-12 Survey. [Online]  Available at: </a:t>
            </a:r>
            <a:r>
              <a:rPr lang="en-GB" sz="1400" dirty="0">
                <a:hlinkClick r:id="rId3"/>
              </a:rPr>
              <a:t>https://www.hr.com/portals/hrcom/events/ShanklandHandout_Gallup%20Q12%20summary%20-%20what%20is%20engagement.pdf</a:t>
            </a:r>
            <a:r>
              <a:rPr lang="en-GB" sz="1400" dirty="0"/>
              <a:t> [Accessed 19 July 2019</a:t>
            </a:r>
            <a:r>
              <a:rPr lang="en-GB" sz="1400" dirty="0" smtClean="0"/>
              <a:t>].</a:t>
            </a:r>
          </a:p>
          <a:p>
            <a:r>
              <a:rPr lang="en-GB" sz="1400" dirty="0"/>
              <a:t>Gifford, J., 2018. Performance </a:t>
            </a:r>
            <a:r>
              <a:rPr lang="en-GB" sz="1400" dirty="0" smtClean="0"/>
              <a:t>Management: An </a:t>
            </a:r>
            <a:r>
              <a:rPr lang="en-GB" sz="1400" dirty="0"/>
              <a:t>introduction. London: CIPD.</a:t>
            </a:r>
          </a:p>
          <a:p>
            <a:endParaRPr lang="en-GB" sz="1400" dirty="0"/>
          </a:p>
          <a:p>
            <a:endParaRPr lang="en-GB" sz="1400" dirty="0"/>
          </a:p>
          <a:p>
            <a:pPr marL="0" indent="0">
              <a:buNone/>
            </a:pPr>
            <a:endParaRPr lang="en-GB" sz="1400" dirty="0"/>
          </a:p>
        </p:txBody>
      </p:sp>
    </p:spTree>
    <p:extLst>
      <p:ext uri="{BB962C8B-B14F-4D97-AF65-F5344CB8AC3E}">
        <p14:creationId xmlns:p14="http://schemas.microsoft.com/office/powerpoint/2010/main" val="28722252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 Page 3</a:t>
            </a:r>
          </a:p>
        </p:txBody>
      </p:sp>
      <p:sp>
        <p:nvSpPr>
          <p:cNvPr id="3" name="Content Placeholder 2"/>
          <p:cNvSpPr>
            <a:spLocks noGrp="1"/>
          </p:cNvSpPr>
          <p:nvPr>
            <p:ph idx="1"/>
          </p:nvPr>
        </p:nvSpPr>
        <p:spPr>
          <a:xfrm>
            <a:off x="436049" y="2772228"/>
            <a:ext cx="11029615" cy="4608285"/>
          </a:xfrm>
        </p:spPr>
        <p:txBody>
          <a:bodyPr>
            <a:normAutofit/>
          </a:bodyPr>
          <a:lstStyle/>
          <a:p>
            <a:r>
              <a:rPr lang="en-GB" sz="1400" dirty="0" smtClean="0"/>
              <a:t>Harter</a:t>
            </a:r>
            <a:r>
              <a:rPr lang="en-GB" sz="1400" dirty="0"/>
              <a:t>, J., Schmidt, F. &amp; Hayes , T., 2002. Business-unit-level relationship between employee satisfaction, employee engagement and business outcomes. Journal of Applied Psychology, 87(2), pp. 268-279.</a:t>
            </a:r>
          </a:p>
          <a:p>
            <a:r>
              <a:rPr lang="en-GB" sz="1400" dirty="0" err="1"/>
              <a:t>Holbeche</a:t>
            </a:r>
            <a:r>
              <a:rPr lang="en-GB" sz="1400" dirty="0"/>
              <a:t>, L., 2005. High Performance Organization: Creating a dynamic stability and sustainable success. London: Routledge.</a:t>
            </a:r>
          </a:p>
          <a:p>
            <a:r>
              <a:rPr lang="en-GB" sz="1400" dirty="0" err="1"/>
              <a:t>Huselid</a:t>
            </a:r>
            <a:r>
              <a:rPr lang="en-GB" sz="1400" dirty="0"/>
              <a:t>, M., 1995. The impact of human resource management on turnover, productivity and corporate financial performance. Academy of Management Journal, 38(3), pp. 635-672.</a:t>
            </a:r>
          </a:p>
          <a:p>
            <a:r>
              <a:rPr lang="en-GB" sz="1400" dirty="0"/>
              <a:t>IES, 2013. The Engaging Manager, Brighton: Institute of Employment Studies.</a:t>
            </a:r>
          </a:p>
          <a:p>
            <a:r>
              <a:rPr lang="en-GB" sz="1400" dirty="0" err="1"/>
              <a:t>Marchington</a:t>
            </a:r>
            <a:r>
              <a:rPr lang="en-GB" sz="1400" dirty="0"/>
              <a:t>, M., Wilkinson , A., Donnelly, R. &amp; </a:t>
            </a:r>
            <a:r>
              <a:rPr lang="en-GB" sz="1400" dirty="0" err="1"/>
              <a:t>Kynighou</a:t>
            </a:r>
            <a:r>
              <a:rPr lang="en-GB" sz="1400" dirty="0"/>
              <a:t>, A., 2016. High-Commitment HRM Policy and Practice. In: Human Resource Management at work. London: CIPD, pp. 55-80.</a:t>
            </a:r>
          </a:p>
          <a:p>
            <a:r>
              <a:rPr lang="en-GB" sz="1400" dirty="0"/>
              <a:t>Peccei, R., Van De </a:t>
            </a:r>
            <a:r>
              <a:rPr lang="en-GB" sz="1400" dirty="0" err="1"/>
              <a:t>Voorde</a:t>
            </a:r>
            <a:r>
              <a:rPr lang="en-GB" sz="1400" dirty="0"/>
              <a:t>, K. &amp; Van </a:t>
            </a:r>
            <a:r>
              <a:rPr lang="en-GB" sz="1400" dirty="0" err="1"/>
              <a:t>Veldhoven</a:t>
            </a:r>
            <a:r>
              <a:rPr lang="en-GB" sz="1400" dirty="0"/>
              <a:t>, M., 2013. HRM, well-being and performance: a theoretical and empirical review. Chichester: Wiley.</a:t>
            </a:r>
          </a:p>
          <a:p>
            <a:r>
              <a:rPr lang="en-GB" sz="1400" dirty="0"/>
              <a:t>Purcell, J. et al., 2003. </a:t>
            </a:r>
            <a:r>
              <a:rPr lang="en-GB" sz="1400" dirty="0" smtClean="0"/>
              <a:t>Understanding </a:t>
            </a:r>
            <a:r>
              <a:rPr lang="en-GB" sz="1400" dirty="0"/>
              <a:t>the [performance link: unlocking the black box. London: CIPD.</a:t>
            </a:r>
          </a:p>
          <a:p>
            <a:r>
              <a:rPr lang="en-GB" sz="1400" dirty="0"/>
              <a:t>Reilly, P., 2016. Performance Management - Making it work, </a:t>
            </a:r>
            <a:r>
              <a:rPr lang="en-GB" sz="1400" dirty="0" err="1"/>
              <a:t>s.l.</a:t>
            </a:r>
            <a:r>
              <a:rPr lang="en-GB" sz="1400" dirty="0"/>
              <a:t>: Institute for Employment Studies.</a:t>
            </a:r>
          </a:p>
          <a:p>
            <a:r>
              <a:rPr lang="en-GB" sz="1400" dirty="0"/>
              <a:t>Taylor , S. &amp; </a:t>
            </a:r>
            <a:r>
              <a:rPr lang="en-GB" sz="1400" dirty="0" err="1"/>
              <a:t>Woodhams</a:t>
            </a:r>
            <a:r>
              <a:rPr lang="en-GB" sz="1400" dirty="0"/>
              <a:t>, C., 2016. Human Resource Management: People in Organisations. 2nd ed. London: CIPD.</a:t>
            </a:r>
          </a:p>
          <a:p>
            <a:endParaRPr lang="en-GB" sz="1400" dirty="0"/>
          </a:p>
          <a:p>
            <a:endParaRPr lang="en-GB" sz="1400" dirty="0"/>
          </a:p>
          <a:p>
            <a:endParaRPr lang="en-GB" sz="1400" dirty="0"/>
          </a:p>
          <a:p>
            <a:pPr>
              <a:lnSpc>
                <a:spcPct val="120000"/>
              </a:lnSpc>
              <a:spcBef>
                <a:spcPts val="0"/>
              </a:spcBef>
              <a:spcAft>
                <a:spcPts val="0"/>
              </a:spcAft>
            </a:pPr>
            <a:endParaRPr lang="en-GB" sz="1400" dirty="0"/>
          </a:p>
          <a:p>
            <a:endParaRPr lang="en-GB" sz="1400" dirty="0"/>
          </a:p>
        </p:txBody>
      </p:sp>
    </p:spTree>
    <p:extLst>
      <p:ext uri="{BB962C8B-B14F-4D97-AF65-F5344CB8AC3E}">
        <p14:creationId xmlns:p14="http://schemas.microsoft.com/office/powerpoint/2010/main" val="716614106"/>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6773</TotalTime>
  <Words>3648</Words>
  <Application>Microsoft Office PowerPoint</Application>
  <PresentationFormat>Widescreen</PresentationFormat>
  <Paragraphs>250</Paragraphs>
  <Slides>16</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Gill Sans MT</vt:lpstr>
      <vt:lpstr>Times New Roman</vt:lpstr>
      <vt:lpstr>Wingdings 2</vt:lpstr>
      <vt:lpstr>Dividend</vt:lpstr>
      <vt:lpstr>PowerPoint Presentation</vt:lpstr>
      <vt:lpstr>Understanding the link between individual and organisational Performance</vt:lpstr>
      <vt:lpstr>Objectives:</vt:lpstr>
      <vt:lpstr>What is HPW?</vt:lpstr>
      <vt:lpstr>KEY COMPONENTS OF HPW</vt:lpstr>
      <vt:lpstr>Evaluate the link between High Performance Working and organisational performance </vt:lpstr>
      <vt:lpstr>The link between HPW and Well-being</vt:lpstr>
      <vt:lpstr>Performance Management Cycle</vt:lpstr>
      <vt:lpstr>Creating the right organisational image (Marchington et al, 2016)</vt:lpstr>
      <vt:lpstr>Performance management and employee capability and commitment recognising and rewarding talent</vt:lpstr>
      <vt:lpstr>The role of Line managers in the performance managers process</vt:lpstr>
      <vt:lpstr>How HR and managers can work Collaboratively within the performance management process</vt:lpstr>
      <vt:lpstr>Summary</vt:lpstr>
      <vt:lpstr>Bibliography – Page 1</vt:lpstr>
      <vt:lpstr>Bibliography – Page 2</vt:lpstr>
      <vt:lpstr>Bibliography – Page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Rhys Glanville</dc:creator>
  <cp:lastModifiedBy>am135515</cp:lastModifiedBy>
  <cp:revision>46</cp:revision>
  <dcterms:created xsi:type="dcterms:W3CDTF">2019-06-23T17:25:49Z</dcterms:created>
  <dcterms:modified xsi:type="dcterms:W3CDTF">2019-07-28T16:18:38Z</dcterms:modified>
</cp:coreProperties>
</file>