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46"/>
  </p:notesMasterIdLst>
  <p:handoutMasterIdLst>
    <p:handoutMasterId r:id="rId47"/>
  </p:handoutMasterIdLst>
  <p:sldIdLst>
    <p:sldId id="314" r:id="rId2"/>
    <p:sldId id="316" r:id="rId3"/>
    <p:sldId id="340" r:id="rId4"/>
    <p:sldId id="342" r:id="rId5"/>
    <p:sldId id="343" r:id="rId6"/>
    <p:sldId id="344" r:id="rId7"/>
    <p:sldId id="331" r:id="rId8"/>
    <p:sldId id="320" r:id="rId9"/>
    <p:sldId id="324" r:id="rId10"/>
    <p:sldId id="348" r:id="rId11"/>
    <p:sldId id="347" r:id="rId12"/>
    <p:sldId id="371" r:id="rId13"/>
    <p:sldId id="372" r:id="rId14"/>
    <p:sldId id="317" r:id="rId15"/>
    <p:sldId id="318" r:id="rId16"/>
    <p:sldId id="319" r:id="rId17"/>
    <p:sldId id="332" r:id="rId18"/>
    <p:sldId id="321" r:id="rId19"/>
    <p:sldId id="350" r:id="rId20"/>
    <p:sldId id="322" r:id="rId21"/>
    <p:sldId id="351" r:id="rId22"/>
    <p:sldId id="325" r:id="rId23"/>
    <p:sldId id="327" r:id="rId24"/>
    <p:sldId id="328" r:id="rId25"/>
    <p:sldId id="352" r:id="rId26"/>
    <p:sldId id="323" r:id="rId27"/>
    <p:sldId id="353" r:id="rId28"/>
    <p:sldId id="354" r:id="rId29"/>
    <p:sldId id="370" r:id="rId30"/>
    <p:sldId id="356" r:id="rId31"/>
    <p:sldId id="355" r:id="rId32"/>
    <p:sldId id="357" r:id="rId33"/>
    <p:sldId id="368" r:id="rId34"/>
    <p:sldId id="358" r:id="rId35"/>
    <p:sldId id="360" r:id="rId36"/>
    <p:sldId id="359" r:id="rId37"/>
    <p:sldId id="361" r:id="rId38"/>
    <p:sldId id="362" r:id="rId39"/>
    <p:sldId id="363" r:id="rId40"/>
    <p:sldId id="364" r:id="rId41"/>
    <p:sldId id="365" r:id="rId42"/>
    <p:sldId id="369" r:id="rId43"/>
    <p:sldId id="366" r:id="rId44"/>
    <p:sldId id="367" r:id="rId45"/>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316"/>
            <p14:sldId id="340"/>
            <p14:sldId id="342"/>
            <p14:sldId id="343"/>
            <p14:sldId id="344"/>
            <p14:sldId id="331"/>
            <p14:sldId id="320"/>
            <p14:sldId id="324"/>
            <p14:sldId id="348"/>
            <p14:sldId id="347"/>
            <p14:sldId id="371"/>
            <p14:sldId id="372"/>
            <p14:sldId id="317"/>
            <p14:sldId id="318"/>
            <p14:sldId id="319"/>
            <p14:sldId id="332"/>
            <p14:sldId id="321"/>
            <p14:sldId id="350"/>
            <p14:sldId id="322"/>
            <p14:sldId id="351"/>
            <p14:sldId id="325"/>
            <p14:sldId id="327"/>
            <p14:sldId id="328"/>
            <p14:sldId id="352"/>
            <p14:sldId id="323"/>
            <p14:sldId id="353"/>
            <p14:sldId id="354"/>
            <p14:sldId id="370"/>
            <p14:sldId id="356"/>
            <p14:sldId id="355"/>
            <p14:sldId id="357"/>
            <p14:sldId id="368"/>
            <p14:sldId id="358"/>
            <p14:sldId id="360"/>
            <p14:sldId id="359"/>
            <p14:sldId id="361"/>
            <p14:sldId id="362"/>
            <p14:sldId id="363"/>
            <p14:sldId id="364"/>
            <p14:sldId id="365"/>
            <p14:sldId id="369"/>
            <p14:sldId id="366"/>
            <p14:sldId id="367"/>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2B3E5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5" autoAdjust="0"/>
    <p:restoredTop sz="96433" autoAdjust="0"/>
  </p:normalViewPr>
  <p:slideViewPr>
    <p:cSldViewPr snapToGrid="0">
      <p:cViewPr varScale="1">
        <p:scale>
          <a:sx n="101" d="100"/>
          <a:sy n="101" d="100"/>
        </p:scale>
        <p:origin x="843" y="75"/>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1D68F69-EA38-4BF2-AACB-9A80CFE5F833}" type="slidenum">
              <a:rPr lang="en-US" altLang="en-US" smtClean="0"/>
              <a:pPr>
                <a:defRPr/>
              </a:pPr>
              <a:t>32</a:t>
            </a:fld>
            <a:endParaRPr lang="en-US" altLang="en-US"/>
          </a:p>
        </p:txBody>
      </p:sp>
    </p:spTree>
    <p:extLst>
      <p:ext uri="{BB962C8B-B14F-4D97-AF65-F5344CB8AC3E}">
        <p14:creationId xmlns:p14="http://schemas.microsoft.com/office/powerpoint/2010/main" val="27377715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a:t>Express</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Express</a:t>
            </a:r>
          </a:p>
        </p:txBody>
      </p:sp>
      <p:sp>
        <p:nvSpPr>
          <p:cNvPr id="3" name="Content Placeholder 2"/>
          <p:cNvSpPr>
            <a:spLocks noGrp="1"/>
          </p:cNvSpPr>
          <p:nvPr>
            <p:ph idx="1"/>
          </p:nvPr>
        </p:nvSpPr>
        <p:spPr/>
        <p:txBody>
          <a:bodyPr/>
          <a:lstStyle/>
          <a:p>
            <a:r>
              <a:rPr lang="en-GB" dirty="0"/>
              <a:t>Express is a fast, </a:t>
            </a:r>
            <a:r>
              <a:rPr lang="en-GB" dirty="0" err="1"/>
              <a:t>unopinionated</a:t>
            </a:r>
            <a:r>
              <a:rPr lang="en-GB" dirty="0"/>
              <a:t>, minimalist web framework for Node.js</a:t>
            </a:r>
          </a:p>
          <a:p>
            <a:pPr lvl="1"/>
            <a:r>
              <a:rPr lang="en-GB" dirty="0"/>
              <a:t>minimal and flexible Node.js web application framework </a:t>
            </a:r>
          </a:p>
          <a:p>
            <a:pPr lvl="1"/>
            <a:r>
              <a:rPr lang="en-GB" dirty="0"/>
              <a:t>provides a robust set of features for web and mobile applications.</a:t>
            </a:r>
          </a:p>
          <a:p>
            <a:r>
              <a:rPr lang="en-GB" dirty="0"/>
              <a:t>You can build a web service or a webserver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95238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Setup</a:t>
            </a:r>
          </a:p>
        </p:txBody>
      </p:sp>
      <p:sp>
        <p:nvSpPr>
          <p:cNvPr id="3" name="Content Placeholder 2"/>
          <p:cNvSpPr>
            <a:spLocks noGrp="1"/>
          </p:cNvSpPr>
          <p:nvPr>
            <p:ph idx="1"/>
          </p:nvPr>
        </p:nvSpPr>
        <p:spPr>
          <a:xfrm>
            <a:off x="1047750" y="617080"/>
            <a:ext cx="7540878" cy="5221745"/>
          </a:xfrm>
        </p:spPr>
        <p:txBody>
          <a:bodyPr/>
          <a:lstStyle/>
          <a:p>
            <a:r>
              <a:rPr lang="en-GB" dirty="0"/>
              <a:t>Make a new directory “</a:t>
            </a:r>
            <a:r>
              <a:rPr lang="en-GB" dirty="0" err="1"/>
              <a:t>expressjs</a:t>
            </a:r>
            <a:r>
              <a:rPr lang="en-GB" dirty="0"/>
              <a:t>”</a:t>
            </a:r>
          </a:p>
          <a:p>
            <a:r>
              <a:rPr lang="en-GB" dirty="0"/>
              <a:t>Download 3 files from Moodle</a:t>
            </a:r>
          </a:p>
          <a:p>
            <a:pPr lvl="1"/>
            <a:r>
              <a:rPr lang="en-GB" dirty="0"/>
              <a:t>.</a:t>
            </a:r>
            <a:r>
              <a:rPr lang="en-GB" dirty="0" err="1"/>
              <a:t>dockerignore</a:t>
            </a:r>
            <a:endParaRPr lang="en-GB" dirty="0"/>
          </a:p>
          <a:p>
            <a:pPr lvl="1"/>
            <a:r>
              <a:rPr lang="en-GB" dirty="0" err="1"/>
              <a:t>docker</a:t>
            </a:r>
            <a:r>
              <a:rPr lang="en-GB" dirty="0"/>
              <a:t>-compose</a:t>
            </a:r>
          </a:p>
          <a:p>
            <a:pPr lvl="1"/>
            <a:r>
              <a:rPr lang="en-GB" dirty="0" err="1"/>
              <a:t>Dockerfile</a:t>
            </a:r>
            <a:endParaRPr lang="en-GB" dirty="0"/>
          </a:p>
          <a:p>
            <a:r>
              <a:rPr lang="en-GB" b="1" dirty="0">
                <a:solidFill>
                  <a:srgbClr val="FF0000"/>
                </a:solidFill>
              </a:rPr>
              <a:t>Do not delete or change these files (unless specified)!!</a:t>
            </a:r>
          </a:p>
          <a:p>
            <a:r>
              <a:rPr lang="en-GB" dirty="0">
                <a:solidFill>
                  <a:srgbClr val="FF0000"/>
                </a:solidFill>
              </a:rPr>
              <a:t>Make 2 directories called “</a:t>
            </a:r>
            <a:r>
              <a:rPr lang="en-GB" dirty="0" err="1">
                <a:solidFill>
                  <a:srgbClr val="0070C0"/>
                </a:solidFill>
              </a:rPr>
              <a:t>nodeweb</a:t>
            </a:r>
            <a:r>
              <a:rPr lang="en-GB" b="1" u="sng" dirty="0" err="1">
                <a:solidFill>
                  <a:srgbClr val="0070C0"/>
                </a:solidFill>
              </a:rPr>
              <a:t>server</a:t>
            </a:r>
            <a:r>
              <a:rPr lang="en-GB" b="1" dirty="0">
                <a:solidFill>
                  <a:srgbClr val="FF0000"/>
                </a:solidFill>
              </a:rPr>
              <a:t>”</a:t>
            </a:r>
            <a:r>
              <a:rPr lang="en-GB" dirty="0">
                <a:solidFill>
                  <a:srgbClr val="FF0000"/>
                </a:solidFill>
              </a:rPr>
              <a:t> and “</a:t>
            </a:r>
            <a:r>
              <a:rPr lang="en-GB" dirty="0" err="1">
                <a:solidFill>
                  <a:srgbClr val="0070C0"/>
                </a:solidFill>
              </a:rPr>
              <a:t>nodeweb</a:t>
            </a:r>
            <a:r>
              <a:rPr lang="en-GB" b="1" u="sng" dirty="0" err="1">
                <a:solidFill>
                  <a:srgbClr val="0070C0"/>
                </a:solidFill>
              </a:rPr>
              <a:t>service</a:t>
            </a:r>
            <a:r>
              <a:rPr lang="en-GB" b="1" dirty="0">
                <a:solidFill>
                  <a:srgbClr val="FF0000"/>
                </a:solidFill>
              </a:rPr>
              <a:t>”</a:t>
            </a:r>
            <a:endParaRPr lang="en-GB" b="1"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55030" y="3530501"/>
            <a:ext cx="7031255" cy="286232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mkdir</a:t>
            </a:r>
            <a:r>
              <a:rPr lang="en-GB" dirty="0">
                <a:solidFill>
                  <a:schemeClr val="accent1">
                    <a:lumMod val="50000"/>
                  </a:schemeClr>
                </a:solidFill>
              </a:rPr>
              <a:t> </a:t>
            </a:r>
            <a:r>
              <a:rPr lang="en-GB" dirty="0" err="1">
                <a:solidFill>
                  <a:schemeClr val="accent1">
                    <a:lumMod val="50000"/>
                  </a:schemeClr>
                </a:solidFill>
              </a:rPr>
              <a:t>expressjs</a:t>
            </a:r>
            <a:endParaRPr lang="en-GB" dirty="0">
              <a:solidFill>
                <a:schemeClr val="accent1">
                  <a:lumMod val="50000"/>
                </a:schemeClr>
              </a:solidFill>
            </a:endParaRPr>
          </a:p>
          <a:p>
            <a:r>
              <a:rPr lang="en-GB" dirty="0">
                <a:solidFill>
                  <a:schemeClr val="bg1"/>
                </a:solidFill>
              </a:rPr>
              <a:t>$  </a:t>
            </a:r>
            <a:r>
              <a:rPr lang="en-GB" dirty="0">
                <a:solidFill>
                  <a:schemeClr val="accent1">
                    <a:lumMod val="50000"/>
                  </a:schemeClr>
                </a:solidFill>
              </a:rPr>
              <a:t>ls -al</a:t>
            </a:r>
          </a:p>
          <a:p>
            <a:r>
              <a:rPr lang="en-GB" dirty="0">
                <a:solidFill>
                  <a:schemeClr val="bg1"/>
                </a:solidFill>
              </a:rPr>
              <a:t>total 17</a:t>
            </a: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13:58 ./</a:t>
            </a: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13:55 ../</a:t>
            </a:r>
          </a:p>
          <a:p>
            <a:r>
              <a:rPr lang="pt-BR" dirty="0">
                <a:solidFill>
                  <a:schemeClr val="bg1"/>
                </a:solidFill>
              </a:rPr>
              <a:t>-rw-r--r-- 1 sc-md 1049089   12 Aug  5 12:40 </a:t>
            </a:r>
            <a:r>
              <a:rPr lang="pt-BR" dirty="0">
                <a:solidFill>
                  <a:srgbClr val="FF0000"/>
                </a:solidFill>
              </a:rPr>
              <a:t>.dockerignore</a:t>
            </a:r>
          </a:p>
          <a:p>
            <a:r>
              <a:rPr lang="en-GB" dirty="0">
                <a:solidFill>
                  <a:schemeClr val="bg1"/>
                </a:solidFill>
              </a:rPr>
              <a:t>-</a:t>
            </a:r>
            <a:r>
              <a:rPr lang="en-GB" dirty="0" err="1">
                <a:solidFill>
                  <a:schemeClr val="bg1"/>
                </a:solidFill>
              </a:rPr>
              <a:t>rw</a:t>
            </a:r>
            <a:r>
              <a:rPr lang="en-GB" dirty="0">
                <a:solidFill>
                  <a:schemeClr val="bg1"/>
                </a:solidFill>
              </a:rPr>
              <a:t>-r--r-- 1 </a:t>
            </a:r>
            <a:r>
              <a:rPr lang="en-GB" dirty="0" err="1">
                <a:solidFill>
                  <a:schemeClr val="bg1"/>
                </a:solidFill>
              </a:rPr>
              <a:t>sc</a:t>
            </a:r>
            <a:r>
              <a:rPr lang="en-GB" dirty="0">
                <a:solidFill>
                  <a:schemeClr val="bg1"/>
                </a:solidFill>
              </a:rPr>
              <a:t>-md 1049089 2279 Oct 20 13:34 </a:t>
            </a:r>
            <a:r>
              <a:rPr lang="en-GB" dirty="0" err="1">
                <a:solidFill>
                  <a:srgbClr val="FF0000"/>
                </a:solidFill>
              </a:rPr>
              <a:t>docker-compose.yml</a:t>
            </a:r>
            <a:endParaRPr lang="en-GB" dirty="0">
              <a:solidFill>
                <a:srgbClr val="FF0000"/>
              </a:solidFill>
            </a:endParaRPr>
          </a:p>
          <a:p>
            <a:r>
              <a:rPr lang="en-GB" dirty="0">
                <a:solidFill>
                  <a:schemeClr val="bg1"/>
                </a:solidFill>
              </a:rPr>
              <a:t>-</a:t>
            </a:r>
            <a:r>
              <a:rPr lang="en-GB" dirty="0" err="1">
                <a:solidFill>
                  <a:schemeClr val="bg1"/>
                </a:solidFill>
              </a:rPr>
              <a:t>rw</a:t>
            </a:r>
            <a:r>
              <a:rPr lang="en-GB" dirty="0">
                <a:solidFill>
                  <a:schemeClr val="bg1"/>
                </a:solidFill>
              </a:rPr>
              <a:t>-r--r-- 1 </a:t>
            </a:r>
            <a:r>
              <a:rPr lang="en-GB" dirty="0" err="1">
                <a:solidFill>
                  <a:schemeClr val="bg1"/>
                </a:solidFill>
              </a:rPr>
              <a:t>sc</a:t>
            </a:r>
            <a:r>
              <a:rPr lang="en-GB" dirty="0">
                <a:solidFill>
                  <a:schemeClr val="bg1"/>
                </a:solidFill>
              </a:rPr>
              <a:t>-md 1049089 1395 Oct 20 10:29 </a:t>
            </a:r>
            <a:r>
              <a:rPr lang="en-GB" dirty="0" err="1">
                <a:solidFill>
                  <a:srgbClr val="FF0000"/>
                </a:solidFill>
              </a:rPr>
              <a:t>Dockerfile</a:t>
            </a:r>
            <a:endParaRPr lang="en-GB" dirty="0">
              <a:solidFill>
                <a:srgbClr val="FF0000"/>
              </a:solidFill>
            </a:endParaRP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14:03 </a:t>
            </a:r>
            <a:r>
              <a:rPr lang="en-GB" dirty="0" err="1">
                <a:solidFill>
                  <a:srgbClr val="FF0000"/>
                </a:solidFill>
              </a:rPr>
              <a:t>nodewebserver</a:t>
            </a:r>
            <a:r>
              <a:rPr lang="en-GB" dirty="0">
                <a:solidFill>
                  <a:schemeClr val="bg1"/>
                </a:solidFill>
              </a:rPr>
              <a:t>/</a:t>
            </a: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14:03 </a:t>
            </a:r>
            <a:r>
              <a:rPr lang="en-GB" dirty="0" err="1">
                <a:solidFill>
                  <a:srgbClr val="FF0000"/>
                </a:solidFill>
              </a:rPr>
              <a:t>nodewebservice</a:t>
            </a:r>
            <a:r>
              <a:rPr lang="en-GB" dirty="0">
                <a:solidFill>
                  <a:schemeClr val="bg1"/>
                </a:solidFill>
              </a:rPr>
              <a:t>/</a:t>
            </a:r>
          </a:p>
        </p:txBody>
      </p:sp>
    </p:spTree>
    <p:extLst>
      <p:ext uri="{BB962C8B-B14F-4D97-AF65-F5344CB8AC3E}">
        <p14:creationId xmlns:p14="http://schemas.microsoft.com/office/powerpoint/2010/main" val="2348103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Building a Web Service</a:t>
            </a:r>
          </a:p>
        </p:txBody>
      </p:sp>
      <p:sp>
        <p:nvSpPr>
          <p:cNvPr id="3" name="Content Placeholder 2"/>
          <p:cNvSpPr>
            <a:spLocks noGrp="1"/>
          </p:cNvSpPr>
          <p:nvPr>
            <p:ph idx="1"/>
          </p:nvPr>
        </p:nvSpPr>
        <p:spPr>
          <a:xfrm>
            <a:off x="1047750" y="1626847"/>
            <a:ext cx="7029450" cy="4211978"/>
          </a:xfrm>
        </p:spPr>
        <p:txBody>
          <a:bodyPr/>
          <a:lstStyle/>
          <a:p>
            <a:r>
              <a:rPr lang="en-GB" dirty="0"/>
              <a:t>Change into the </a:t>
            </a:r>
            <a:r>
              <a:rPr lang="en-GB" dirty="0" err="1"/>
              <a:t>nodeweb</a:t>
            </a:r>
            <a:r>
              <a:rPr lang="en-GB" b="1" dirty="0" err="1"/>
              <a:t>service</a:t>
            </a:r>
            <a:r>
              <a:rPr lang="en-GB" dirty="0"/>
              <a:t> directory</a:t>
            </a:r>
          </a:p>
          <a:p>
            <a:r>
              <a:rPr lang="en-GB" dirty="0"/>
              <a:t>Create a </a:t>
            </a:r>
            <a:r>
              <a:rPr lang="en-GB" dirty="0" err="1"/>
              <a:t>package.json</a:t>
            </a:r>
            <a:r>
              <a:rPr lang="en-GB" dirty="0"/>
              <a:t> file using </a:t>
            </a:r>
            <a:r>
              <a:rPr lang="en-GB" i="1" dirty="0" err="1"/>
              <a:t>npm</a:t>
            </a:r>
            <a:r>
              <a:rPr lang="en-GB" i="1" dirty="0"/>
              <a:t> </a:t>
            </a:r>
            <a:r>
              <a:rPr lang="en-GB" i="1" dirty="0" err="1"/>
              <a:t>init</a:t>
            </a:r>
            <a:r>
              <a:rPr lang="en-GB" dirty="0"/>
              <a:t> and answer the questions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85500" y="3317652"/>
            <a:ext cx="7031255" cy="646331"/>
          </a:xfrm>
          <a:prstGeom prst="rect">
            <a:avLst/>
          </a:prstGeom>
          <a:solidFill>
            <a:srgbClr val="000000"/>
          </a:solidFill>
        </p:spPr>
        <p:txBody>
          <a:bodyPr wrap="square" rtlCol="0">
            <a:spAutoFit/>
          </a:bodyPr>
          <a:lstStyle/>
          <a:p>
            <a:r>
              <a:rPr lang="en-GB" dirty="0">
                <a:solidFill>
                  <a:schemeClr val="bg1"/>
                </a:solidFill>
              </a:rPr>
              <a:t>$ </a:t>
            </a:r>
            <a:r>
              <a:rPr lang="en-GB" dirty="0">
                <a:solidFill>
                  <a:schemeClr val="accent1">
                    <a:lumMod val="50000"/>
                  </a:schemeClr>
                </a:solidFill>
              </a:rPr>
              <a:t>cd </a:t>
            </a:r>
            <a:r>
              <a:rPr lang="en-GB" dirty="0" err="1">
                <a:solidFill>
                  <a:schemeClr val="accent1">
                    <a:lumMod val="50000"/>
                  </a:schemeClr>
                </a:solidFill>
              </a:rPr>
              <a:t>nodewebservice</a:t>
            </a:r>
            <a:r>
              <a:rPr lang="en-GB" dirty="0">
                <a:solidFill>
                  <a:schemeClr val="accent1">
                    <a:lumMod val="50000"/>
                  </a:schemeClr>
                </a:solidFill>
              </a:rPr>
              <a:t>/</a:t>
            </a:r>
          </a:p>
          <a:p>
            <a:r>
              <a:rPr lang="en-GB" dirty="0">
                <a:solidFill>
                  <a:schemeClr val="bg1"/>
                </a:solidFill>
              </a:rPr>
              <a:t>$</a:t>
            </a:r>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a:t>
            </a:r>
            <a:r>
              <a:rPr lang="en-GB" dirty="0" err="1">
                <a:solidFill>
                  <a:schemeClr val="accent1">
                    <a:lumMod val="50000"/>
                  </a:schemeClr>
                </a:solidFill>
              </a:rPr>
              <a:t>init</a:t>
            </a:r>
            <a:r>
              <a:rPr lang="en-GB" dirty="0">
                <a:solidFill>
                  <a:schemeClr val="accent1">
                    <a:lumMod val="50000"/>
                  </a:schemeClr>
                </a:solidFill>
              </a:rPr>
              <a:t>                          </a:t>
            </a:r>
            <a:r>
              <a:rPr lang="en-GB" dirty="0">
                <a:solidFill>
                  <a:srgbClr val="FF0000"/>
                </a:solidFill>
                <a:sym typeface="Wingdings" panose="05000000000000000000" pitchFamily="2" charset="2"/>
              </a:rPr>
              <a:t> See next slide</a:t>
            </a:r>
            <a:endParaRPr lang="en-GB" dirty="0">
              <a:solidFill>
                <a:srgbClr val="FF0000"/>
              </a:solidFill>
            </a:endParaRPr>
          </a:p>
        </p:txBody>
      </p:sp>
    </p:spTree>
    <p:extLst>
      <p:ext uri="{BB962C8B-B14F-4D97-AF65-F5344CB8AC3E}">
        <p14:creationId xmlns:p14="http://schemas.microsoft.com/office/powerpoint/2010/main" val="516305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1147643" y="828616"/>
            <a:ext cx="7338765" cy="5724644"/>
          </a:xfrm>
          <a:prstGeom prst="rect">
            <a:avLst/>
          </a:prstGeom>
          <a:solidFill>
            <a:srgbClr val="000000"/>
          </a:solidFill>
        </p:spPr>
        <p:txBody>
          <a:bodyPr wrap="square" rtlCol="0">
            <a:spAutoFit/>
          </a:bodyPr>
          <a:lstStyle/>
          <a:p>
            <a:r>
              <a:rPr lang="en-GB" dirty="0">
                <a:solidFill>
                  <a:schemeClr val="bg1"/>
                </a:solidFill>
              </a:rPr>
              <a:t>$ </a:t>
            </a:r>
            <a:r>
              <a:rPr lang="en-GB" dirty="0">
                <a:solidFill>
                  <a:schemeClr val="accent1">
                    <a:lumMod val="50000"/>
                  </a:schemeClr>
                </a:solidFill>
              </a:rPr>
              <a:t>cd </a:t>
            </a:r>
            <a:r>
              <a:rPr lang="en-GB" dirty="0" err="1">
                <a:solidFill>
                  <a:schemeClr val="accent1">
                    <a:lumMod val="50000"/>
                  </a:schemeClr>
                </a:solidFill>
              </a:rPr>
              <a:t>nodewebservice</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a:t>
            </a:r>
            <a:r>
              <a:rPr lang="en-GB" dirty="0" err="1">
                <a:solidFill>
                  <a:schemeClr val="accent1">
                    <a:lumMod val="50000"/>
                  </a:schemeClr>
                </a:solidFill>
              </a:rPr>
              <a:t>init</a:t>
            </a:r>
            <a:endParaRPr lang="en-GB" dirty="0">
              <a:solidFill>
                <a:schemeClr val="accent1">
                  <a:lumMod val="50000"/>
                </a:schemeClr>
              </a:solidFill>
            </a:endParaRPr>
          </a:p>
          <a:p>
            <a:r>
              <a:rPr lang="en-GB" dirty="0">
                <a:solidFill>
                  <a:schemeClr val="bg1"/>
                </a:solidFill>
              </a:rPr>
              <a:t>…...</a:t>
            </a:r>
          </a:p>
          <a:p>
            <a:r>
              <a:rPr lang="en-GB" sz="1200" dirty="0">
                <a:solidFill>
                  <a:schemeClr val="bg1"/>
                </a:solidFill>
              </a:rPr>
              <a:t>package name: (</a:t>
            </a:r>
            <a:r>
              <a:rPr lang="en-GB" sz="1200" dirty="0" err="1">
                <a:solidFill>
                  <a:schemeClr val="bg1"/>
                </a:solidFill>
              </a:rPr>
              <a:t>nodewebservice</a:t>
            </a:r>
            <a:r>
              <a:rPr lang="en-GB" sz="1200" dirty="0">
                <a:solidFill>
                  <a:schemeClr val="bg1"/>
                </a:solidFill>
              </a:rPr>
              <a:t>)</a:t>
            </a:r>
          </a:p>
          <a:p>
            <a:r>
              <a:rPr lang="en-GB" sz="1200" dirty="0">
                <a:solidFill>
                  <a:schemeClr val="bg1"/>
                </a:solidFill>
              </a:rPr>
              <a:t>version: (1.0.0)</a:t>
            </a:r>
          </a:p>
          <a:p>
            <a:r>
              <a:rPr lang="en-GB" sz="1200" dirty="0">
                <a:solidFill>
                  <a:schemeClr val="bg1"/>
                </a:solidFill>
              </a:rPr>
              <a:t>description: </a:t>
            </a:r>
            <a:r>
              <a:rPr lang="en-GB" sz="1200" dirty="0">
                <a:solidFill>
                  <a:schemeClr val="accent1">
                    <a:lumMod val="50000"/>
                  </a:schemeClr>
                </a:solidFill>
              </a:rPr>
              <a:t>Node.js web service example</a:t>
            </a:r>
          </a:p>
          <a:p>
            <a:r>
              <a:rPr lang="en-GB" sz="1200" dirty="0">
                <a:solidFill>
                  <a:schemeClr val="bg1"/>
                </a:solidFill>
              </a:rPr>
              <a:t>entry point: (index.js) </a:t>
            </a:r>
            <a:r>
              <a:rPr lang="en-GB" dirty="0">
                <a:solidFill>
                  <a:schemeClr val="accent1">
                    <a:lumMod val="50000"/>
                  </a:schemeClr>
                </a:solidFill>
              </a:rPr>
              <a:t>service.js</a:t>
            </a:r>
          </a:p>
          <a:p>
            <a:r>
              <a:rPr lang="en-GB" sz="1200" dirty="0">
                <a:solidFill>
                  <a:schemeClr val="bg1"/>
                </a:solidFill>
              </a:rPr>
              <a:t>test command:</a:t>
            </a:r>
          </a:p>
          <a:p>
            <a:r>
              <a:rPr lang="en-GB" sz="1200" dirty="0">
                <a:solidFill>
                  <a:schemeClr val="bg1"/>
                </a:solidFill>
              </a:rPr>
              <a:t>git repository:</a:t>
            </a:r>
          </a:p>
          <a:p>
            <a:r>
              <a:rPr lang="en-GB" sz="1200" dirty="0">
                <a:solidFill>
                  <a:schemeClr val="bg1"/>
                </a:solidFill>
              </a:rPr>
              <a:t>keywords:</a:t>
            </a:r>
          </a:p>
          <a:p>
            <a:r>
              <a:rPr lang="en-GB" sz="1200" dirty="0">
                <a:solidFill>
                  <a:schemeClr val="bg1"/>
                </a:solidFill>
              </a:rPr>
              <a:t>author: </a:t>
            </a:r>
            <a:r>
              <a:rPr lang="en-GB" sz="1200" dirty="0">
                <a:solidFill>
                  <a:schemeClr val="accent1">
                    <a:lumMod val="50000"/>
                  </a:schemeClr>
                </a:solidFill>
              </a:rPr>
              <a:t>Mike Dacey</a:t>
            </a:r>
          </a:p>
          <a:p>
            <a:r>
              <a:rPr lang="en-GB" sz="1200" dirty="0">
                <a:solidFill>
                  <a:schemeClr val="bg1"/>
                </a:solidFill>
              </a:rPr>
              <a:t>license: (ISC)</a:t>
            </a:r>
          </a:p>
          <a:p>
            <a:r>
              <a:rPr lang="en-GB" sz="1200" dirty="0">
                <a:solidFill>
                  <a:schemeClr val="bg1"/>
                </a:solidFill>
              </a:rPr>
              <a:t>About to write to \</a:t>
            </a:r>
            <a:r>
              <a:rPr lang="en-GB" sz="1200" dirty="0" err="1">
                <a:solidFill>
                  <a:schemeClr val="bg1"/>
                </a:solidFill>
              </a:rPr>
              <a:t>expressjs</a:t>
            </a:r>
            <a:r>
              <a:rPr lang="en-GB" sz="1200" dirty="0">
                <a:solidFill>
                  <a:schemeClr val="bg1"/>
                </a:solidFill>
              </a:rPr>
              <a:t>\</a:t>
            </a:r>
            <a:r>
              <a:rPr lang="en-GB" sz="1200" dirty="0" err="1">
                <a:solidFill>
                  <a:schemeClr val="bg1"/>
                </a:solidFill>
              </a:rPr>
              <a:t>nodewebservice</a:t>
            </a:r>
            <a:r>
              <a:rPr lang="en-GB" sz="1200" dirty="0">
                <a:solidFill>
                  <a:schemeClr val="bg1"/>
                </a:solidFill>
              </a:rPr>
              <a:t>\</a:t>
            </a:r>
            <a:r>
              <a:rPr lang="en-GB" sz="1200" dirty="0" err="1">
                <a:solidFill>
                  <a:schemeClr val="bg1"/>
                </a:solidFill>
              </a:rPr>
              <a:t>package.json</a:t>
            </a:r>
            <a:r>
              <a:rPr lang="en-GB" sz="1200" dirty="0">
                <a:solidFill>
                  <a:schemeClr val="bg1"/>
                </a:solidFill>
              </a:rPr>
              <a:t>:</a:t>
            </a:r>
          </a:p>
          <a:p>
            <a:endParaRPr lang="en-GB" sz="1200" dirty="0">
              <a:solidFill>
                <a:schemeClr val="bg1"/>
              </a:solidFill>
            </a:endParaRPr>
          </a:p>
          <a:p>
            <a:r>
              <a:rPr lang="en-GB" sz="1200" dirty="0">
                <a:solidFill>
                  <a:schemeClr val="bg1"/>
                </a:solidFill>
              </a:rPr>
              <a:t>{</a:t>
            </a:r>
          </a:p>
          <a:p>
            <a:r>
              <a:rPr lang="en-GB" sz="1200" dirty="0">
                <a:solidFill>
                  <a:schemeClr val="bg1"/>
                </a:solidFill>
              </a:rPr>
              <a:t>  "name": "</a:t>
            </a:r>
            <a:r>
              <a:rPr lang="en-GB" sz="1200" dirty="0" err="1">
                <a:solidFill>
                  <a:schemeClr val="bg1"/>
                </a:solidFill>
              </a:rPr>
              <a:t>nodewebservice</a:t>
            </a:r>
            <a:r>
              <a:rPr lang="en-GB" sz="1200" dirty="0">
                <a:solidFill>
                  <a:schemeClr val="bg1"/>
                </a:solidFill>
              </a:rPr>
              <a:t>",</a:t>
            </a:r>
          </a:p>
          <a:p>
            <a:r>
              <a:rPr lang="en-GB" sz="1200" dirty="0">
                <a:solidFill>
                  <a:schemeClr val="bg1"/>
                </a:solidFill>
              </a:rPr>
              <a:t>  "version": "1.0.0",</a:t>
            </a:r>
          </a:p>
          <a:p>
            <a:r>
              <a:rPr lang="en-GB" sz="1200" dirty="0">
                <a:solidFill>
                  <a:schemeClr val="bg1"/>
                </a:solidFill>
              </a:rPr>
              <a:t>  "description": "Node.js web service example",</a:t>
            </a:r>
          </a:p>
          <a:p>
            <a:r>
              <a:rPr lang="en-GB" sz="1200" dirty="0">
                <a:solidFill>
                  <a:schemeClr val="bg1"/>
                </a:solidFill>
              </a:rPr>
              <a:t>  "main": "service.js",</a:t>
            </a:r>
          </a:p>
          <a:p>
            <a:r>
              <a:rPr lang="en-GB" sz="1200" dirty="0">
                <a:solidFill>
                  <a:schemeClr val="bg1"/>
                </a:solidFill>
              </a:rPr>
              <a:t>  "scripts": {</a:t>
            </a:r>
          </a:p>
          <a:p>
            <a:r>
              <a:rPr lang="en-GB" sz="1200" dirty="0">
                <a:solidFill>
                  <a:schemeClr val="bg1"/>
                </a:solidFill>
              </a:rPr>
              <a:t>    "test": "echo \"Error: no test specified\" &amp;&amp; exit 1"</a:t>
            </a:r>
          </a:p>
          <a:p>
            <a:r>
              <a:rPr lang="en-GB" sz="1200" dirty="0">
                <a:solidFill>
                  <a:schemeClr val="bg1"/>
                </a:solidFill>
              </a:rPr>
              <a:t>  },</a:t>
            </a:r>
          </a:p>
          <a:p>
            <a:r>
              <a:rPr lang="en-GB" sz="1200" dirty="0">
                <a:solidFill>
                  <a:schemeClr val="bg1"/>
                </a:solidFill>
              </a:rPr>
              <a:t>  "author": "Mike Dacey",</a:t>
            </a:r>
          </a:p>
          <a:p>
            <a:r>
              <a:rPr lang="en-GB" sz="1200" dirty="0">
                <a:solidFill>
                  <a:schemeClr val="bg1"/>
                </a:solidFill>
              </a:rPr>
              <a:t>  "license": "ISC"</a:t>
            </a:r>
          </a:p>
          <a:p>
            <a:r>
              <a:rPr lang="en-GB" sz="1200" dirty="0">
                <a:solidFill>
                  <a:schemeClr val="bg1"/>
                </a:solidFill>
              </a:rPr>
              <a:t>}</a:t>
            </a:r>
          </a:p>
          <a:p>
            <a:endParaRPr lang="en-GB" sz="1200" dirty="0">
              <a:solidFill>
                <a:schemeClr val="bg1"/>
              </a:solidFill>
            </a:endParaRPr>
          </a:p>
          <a:p>
            <a:endParaRPr lang="en-GB" sz="1200" dirty="0">
              <a:solidFill>
                <a:schemeClr val="bg1"/>
              </a:solidFill>
            </a:endParaRPr>
          </a:p>
          <a:p>
            <a:r>
              <a:rPr lang="en-GB" sz="1200" dirty="0">
                <a:solidFill>
                  <a:schemeClr val="bg1"/>
                </a:solidFill>
              </a:rPr>
              <a:t>Is this OK? (yes) </a:t>
            </a:r>
            <a:r>
              <a:rPr lang="en-GB" dirty="0">
                <a:solidFill>
                  <a:schemeClr val="accent1">
                    <a:lumMod val="50000"/>
                  </a:schemeClr>
                </a:solidFill>
              </a:rPr>
              <a:t>yes</a:t>
            </a:r>
          </a:p>
        </p:txBody>
      </p:sp>
    </p:spTree>
    <p:extLst>
      <p:ext uri="{BB962C8B-B14F-4D97-AF65-F5344CB8AC3E}">
        <p14:creationId xmlns:p14="http://schemas.microsoft.com/office/powerpoint/2010/main" val="1608991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998547"/>
            <a:ext cx="7029450" cy="1222940"/>
          </a:xfrm>
        </p:spPr>
        <p:txBody>
          <a:bodyPr/>
          <a:lstStyle/>
          <a:p>
            <a:r>
              <a:rPr lang="en-GB" dirty="0"/>
              <a:t>We are going to be using the </a:t>
            </a:r>
            <a:r>
              <a:rPr lang="en-GB" b="1" dirty="0"/>
              <a:t>express.js</a:t>
            </a:r>
            <a:r>
              <a:rPr lang="en-GB" dirty="0"/>
              <a:t> framework and a </a:t>
            </a:r>
            <a:r>
              <a:rPr lang="en-GB" b="1" dirty="0" err="1"/>
              <a:t>Postgres</a:t>
            </a:r>
            <a:r>
              <a:rPr lang="en-GB" dirty="0"/>
              <a:t> database, so we need to install these</a:t>
            </a:r>
            <a:br>
              <a:rPr lang="en-GB" dirty="0"/>
            </a:br>
            <a:r>
              <a:rPr lang="en-GB" i="1" dirty="0" err="1"/>
              <a:t>npm</a:t>
            </a:r>
            <a:r>
              <a:rPr lang="en-GB" i="1" dirty="0"/>
              <a:t> install express express-validator </a:t>
            </a:r>
            <a:r>
              <a:rPr lang="en-GB" i="1" dirty="0" err="1"/>
              <a:t>cors</a:t>
            </a:r>
            <a:r>
              <a:rPr lang="en-GB" i="1" dirty="0"/>
              <a:t> </a:t>
            </a:r>
            <a:r>
              <a:rPr lang="en-GB" i="1" dirty="0" err="1"/>
              <a:t>pg</a:t>
            </a:r>
            <a:r>
              <a:rPr lang="en-GB" i="1" dirty="0"/>
              <a:t> </a:t>
            </a:r>
            <a:r>
              <a:rPr lang="en-GB" i="1" dirty="0" err="1"/>
              <a:t>pg</a:t>
            </a:r>
            <a:r>
              <a:rPr lang="en-GB" i="1" dirty="0"/>
              <a:t>-format</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86144" y="2375484"/>
            <a:ext cx="7693561" cy="3139321"/>
          </a:xfrm>
          <a:prstGeom prst="rect">
            <a:avLst/>
          </a:prstGeom>
          <a:solidFill>
            <a:srgbClr val="000000"/>
          </a:solidFill>
        </p:spPr>
        <p:txBody>
          <a:bodyPr wrap="square" rtlCol="0">
            <a:spAutoFit/>
          </a:bodyPr>
          <a:lstStyle/>
          <a:p>
            <a:r>
              <a:rPr lang="en-GB" dirty="0">
                <a:solidFill>
                  <a:schemeClr val="bg1"/>
                </a:solidFill>
              </a:rPr>
              <a:t>$ </a:t>
            </a:r>
            <a:r>
              <a:rPr lang="en-GB" dirty="0">
                <a:solidFill>
                  <a:schemeClr val="accent1">
                    <a:lumMod val="50000"/>
                  </a:schemeClr>
                </a:solidFill>
              </a:rPr>
              <a:t>cd </a:t>
            </a:r>
            <a:r>
              <a:rPr lang="en-GB" dirty="0" err="1">
                <a:solidFill>
                  <a:schemeClr val="accent1">
                    <a:lumMod val="50000"/>
                  </a:schemeClr>
                </a:solidFill>
              </a:rPr>
              <a:t>nodewebservice</a:t>
            </a:r>
            <a:r>
              <a:rPr lang="en-GB" dirty="0">
                <a:solidFill>
                  <a:schemeClr val="accent1">
                    <a:lumMod val="50000"/>
                  </a:schemeClr>
                </a:solidFill>
              </a:rPr>
              <a:t>/ </a:t>
            </a:r>
            <a:r>
              <a:rPr lang="en-GB" dirty="0">
                <a:solidFill>
                  <a:srgbClr val="FF0000"/>
                </a:solidFill>
                <a:sym typeface="Wingdings" panose="05000000000000000000" pitchFamily="2" charset="2"/>
              </a:rPr>
              <a:t> make sure you are in the </a:t>
            </a:r>
            <a:r>
              <a:rPr lang="en-GB" dirty="0" err="1">
                <a:solidFill>
                  <a:srgbClr val="FF0000"/>
                </a:solidFill>
                <a:sym typeface="Wingdings" panose="05000000000000000000" pitchFamily="2" charset="2"/>
              </a:rPr>
              <a:t>dir</a:t>
            </a:r>
            <a:r>
              <a:rPr lang="en-GB" dirty="0">
                <a:solidFill>
                  <a:srgbClr val="FF0000"/>
                </a:solidFill>
                <a:sym typeface="Wingdings" panose="05000000000000000000" pitchFamily="2" charset="2"/>
              </a:rPr>
              <a:t> “</a:t>
            </a:r>
            <a:r>
              <a:rPr lang="en-GB" dirty="0" err="1">
                <a:solidFill>
                  <a:srgbClr val="FF0000"/>
                </a:solidFill>
                <a:sym typeface="Wingdings" panose="05000000000000000000" pitchFamily="2" charset="2"/>
              </a:rPr>
              <a:t>nodewebservice</a:t>
            </a:r>
            <a:r>
              <a:rPr lang="en-GB" dirty="0">
                <a:solidFill>
                  <a:srgbClr val="FF0000"/>
                </a:solidFill>
                <a:sym typeface="Wingdings" panose="05000000000000000000" pitchFamily="2" charset="2"/>
              </a:rPr>
              <a:t>”</a:t>
            </a:r>
            <a:endParaRPr lang="en-GB" dirty="0">
              <a:solidFill>
                <a:srgbClr val="FF0000"/>
              </a:solidFill>
            </a:endParaRPr>
          </a:p>
          <a:p>
            <a:r>
              <a:rPr lang="en-GB" dirty="0">
                <a:solidFill>
                  <a:schemeClr val="bg1"/>
                </a:solidFill>
              </a:rPr>
              <a:t>$ </a:t>
            </a:r>
            <a:r>
              <a:rPr lang="en-GB" dirty="0">
                <a:solidFill>
                  <a:schemeClr val="accent1">
                    <a:lumMod val="50000"/>
                  </a:schemeClr>
                </a:solidFill>
              </a:rPr>
              <a:t>ls</a:t>
            </a:r>
          </a:p>
          <a:p>
            <a:r>
              <a:rPr lang="en-GB" dirty="0" err="1">
                <a:solidFill>
                  <a:schemeClr val="bg1"/>
                </a:solidFill>
              </a:rPr>
              <a:t>package.json</a:t>
            </a:r>
            <a:endParaRPr lang="en-GB" dirty="0">
              <a:solidFill>
                <a:schemeClr val="bg1"/>
              </a:solidFill>
            </a:endParaRPr>
          </a:p>
          <a:p>
            <a:r>
              <a:rPr lang="en-GB" dirty="0">
                <a:solidFill>
                  <a:schemeClr val="bg1"/>
                </a:solidFill>
              </a:rPr>
              <a:t>$</a:t>
            </a:r>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express express-validator </a:t>
            </a:r>
            <a:r>
              <a:rPr lang="en-GB" dirty="0" err="1">
                <a:solidFill>
                  <a:schemeClr val="accent1">
                    <a:lumMod val="50000"/>
                  </a:schemeClr>
                </a:solidFill>
              </a:rPr>
              <a:t>cors</a:t>
            </a:r>
            <a:r>
              <a:rPr lang="en-GB" dirty="0">
                <a:solidFill>
                  <a:schemeClr val="accent1">
                    <a:lumMod val="50000"/>
                  </a:schemeClr>
                </a:solidFill>
              </a:rPr>
              <a:t> </a:t>
            </a:r>
            <a:r>
              <a:rPr lang="en-GB" dirty="0" err="1">
                <a:solidFill>
                  <a:schemeClr val="accent1">
                    <a:lumMod val="50000"/>
                  </a:schemeClr>
                </a:solidFill>
              </a:rPr>
              <a:t>pg</a:t>
            </a:r>
            <a:r>
              <a:rPr lang="en-GB" dirty="0">
                <a:solidFill>
                  <a:schemeClr val="accent1">
                    <a:lumMod val="50000"/>
                  </a:schemeClr>
                </a:solidFill>
              </a:rPr>
              <a:t> </a:t>
            </a:r>
            <a:r>
              <a:rPr lang="en-GB" dirty="0" err="1">
                <a:solidFill>
                  <a:schemeClr val="accent1">
                    <a:lumMod val="50000"/>
                  </a:schemeClr>
                </a:solidFill>
              </a:rPr>
              <a:t>pg</a:t>
            </a:r>
            <a:r>
              <a:rPr lang="en-GB" dirty="0">
                <a:solidFill>
                  <a:schemeClr val="accent1">
                    <a:lumMod val="50000"/>
                  </a:schemeClr>
                </a:solidFill>
              </a:rPr>
              <a:t>-format</a:t>
            </a:r>
          </a:p>
          <a:p>
            <a:r>
              <a:rPr lang="en-GB" dirty="0">
                <a:solidFill>
                  <a:schemeClr val="bg1"/>
                </a:solidFill>
              </a:rPr>
              <a:t>….</a:t>
            </a:r>
          </a:p>
          <a:p>
            <a:r>
              <a:rPr lang="en-GB" dirty="0">
                <a:solidFill>
                  <a:schemeClr val="bg1"/>
                </a:solidFill>
              </a:rPr>
              <a:t>+ pg-format@1.0.4</a:t>
            </a:r>
          </a:p>
          <a:p>
            <a:r>
              <a:rPr lang="en-GB" dirty="0">
                <a:solidFill>
                  <a:schemeClr val="bg1"/>
                </a:solidFill>
              </a:rPr>
              <a:t>+ cors@2.8.5</a:t>
            </a:r>
          </a:p>
          <a:p>
            <a:r>
              <a:rPr lang="en-GB" dirty="0">
                <a:solidFill>
                  <a:schemeClr val="bg1"/>
                </a:solidFill>
              </a:rPr>
              <a:t>+ express-validator@6.6.1</a:t>
            </a:r>
          </a:p>
          <a:p>
            <a:r>
              <a:rPr lang="en-GB" dirty="0">
                <a:solidFill>
                  <a:schemeClr val="bg1"/>
                </a:solidFill>
              </a:rPr>
              <a:t>+ express@4.17.1</a:t>
            </a:r>
          </a:p>
          <a:p>
            <a:r>
              <a:rPr lang="en-GB" dirty="0">
                <a:solidFill>
                  <a:schemeClr val="bg1"/>
                </a:solidFill>
              </a:rPr>
              <a:t>+ pg@8.4.2</a:t>
            </a:r>
          </a:p>
          <a:p>
            <a:r>
              <a:rPr lang="en-GB" dirty="0">
                <a:solidFill>
                  <a:schemeClr val="bg1"/>
                </a:solidFill>
              </a:rPr>
              <a:t>found 0 vulnerabilities</a:t>
            </a:r>
          </a:p>
        </p:txBody>
      </p:sp>
      <p:sp>
        <p:nvSpPr>
          <p:cNvPr id="6" name="TextBox 5">
            <a:extLst>
              <a:ext uri="{FF2B5EF4-FFF2-40B4-BE49-F238E27FC236}">
                <a16:creationId xmlns:a16="http://schemas.microsoft.com/office/drawing/2014/main" id="{B3D2AF51-3768-4A72-B8EE-0BA47C6388A0}"/>
              </a:ext>
            </a:extLst>
          </p:cNvPr>
          <p:cNvSpPr txBox="1"/>
          <p:nvPr/>
        </p:nvSpPr>
        <p:spPr>
          <a:xfrm>
            <a:off x="5118424" y="4776141"/>
            <a:ext cx="3825551" cy="1477328"/>
          </a:xfrm>
          <a:prstGeom prst="rect">
            <a:avLst/>
          </a:prstGeom>
          <a:solidFill>
            <a:schemeClr val="bg1"/>
          </a:solidFill>
          <a:ln>
            <a:solidFill>
              <a:srgbClr val="FF0000"/>
            </a:solidFill>
          </a:ln>
        </p:spPr>
        <p:txBody>
          <a:bodyPr wrap="square" rtlCol="0">
            <a:spAutoFit/>
          </a:bodyPr>
          <a:lstStyle/>
          <a:p>
            <a:r>
              <a:rPr lang="en-GB" dirty="0"/>
              <a:t>Note: if you have the </a:t>
            </a:r>
            <a:r>
              <a:rPr lang="en-GB" dirty="0" err="1"/>
              <a:t>package.json</a:t>
            </a:r>
            <a:r>
              <a:rPr lang="en-GB" dirty="0"/>
              <a:t> file (download from Moodle) then just typing </a:t>
            </a:r>
            <a:r>
              <a:rPr lang="en-GB" i="1" dirty="0" err="1"/>
              <a:t>npm</a:t>
            </a:r>
            <a:r>
              <a:rPr lang="en-GB" i="1" dirty="0"/>
              <a:t> install </a:t>
            </a:r>
            <a:r>
              <a:rPr lang="en-GB" dirty="0"/>
              <a:t>should read the required modules from this file and install them</a:t>
            </a:r>
          </a:p>
        </p:txBody>
      </p:sp>
    </p:spTree>
    <p:extLst>
      <p:ext uri="{BB962C8B-B14F-4D97-AF65-F5344CB8AC3E}">
        <p14:creationId xmlns:p14="http://schemas.microsoft.com/office/powerpoint/2010/main" val="3501607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Node.js vs Express</a:t>
            </a:r>
          </a:p>
        </p:txBody>
      </p:sp>
      <p:sp>
        <p:nvSpPr>
          <p:cNvPr id="3" name="Content Placeholder 2"/>
          <p:cNvSpPr>
            <a:spLocks noGrp="1"/>
          </p:cNvSpPr>
          <p:nvPr>
            <p:ph idx="1"/>
          </p:nvPr>
        </p:nvSpPr>
        <p:spPr>
          <a:xfrm>
            <a:off x="166004" y="664141"/>
            <a:ext cx="5349272" cy="437950"/>
          </a:xfrm>
        </p:spPr>
        <p:txBody>
          <a:bodyPr/>
          <a:lstStyle/>
          <a:p>
            <a:r>
              <a:rPr lang="en-GB" dirty="0"/>
              <a:t>This in Node.js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99693" y="1102091"/>
            <a:ext cx="5200082" cy="2862322"/>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http = require('http'); </a:t>
            </a:r>
          </a:p>
          <a:p>
            <a:r>
              <a:rPr lang="en-GB" dirty="0"/>
              <a:t>server = </a:t>
            </a:r>
            <a:r>
              <a:rPr lang="en-GB" dirty="0" err="1"/>
              <a:t>http.createServer</a:t>
            </a:r>
            <a:r>
              <a:rPr lang="en-GB" dirty="0"/>
              <a:t>(function (</a:t>
            </a:r>
            <a:r>
              <a:rPr lang="en-GB" dirty="0" err="1"/>
              <a:t>req</a:t>
            </a:r>
            <a:r>
              <a:rPr lang="en-GB" dirty="0"/>
              <a:t>, res) { </a:t>
            </a:r>
          </a:p>
          <a:p>
            <a:r>
              <a:rPr lang="en-GB" dirty="0"/>
              <a:t>  </a:t>
            </a:r>
            <a:r>
              <a:rPr lang="en-GB" dirty="0" err="1"/>
              <a:t>res.writeHead</a:t>
            </a:r>
            <a:r>
              <a:rPr lang="en-GB" dirty="0"/>
              <a:t>(200, {'Content-Type': 'text/plain'}); </a:t>
            </a:r>
          </a:p>
          <a:p>
            <a:r>
              <a:rPr lang="en-GB" dirty="0"/>
              <a:t>  </a:t>
            </a:r>
            <a:r>
              <a:rPr lang="en-GB" dirty="0" err="1"/>
              <a:t>res.end</a:t>
            </a:r>
            <a:r>
              <a:rPr lang="en-GB" dirty="0"/>
              <a:t>('Hello, World!\n'); </a:t>
            </a:r>
          </a:p>
          <a:p>
            <a:r>
              <a:rPr lang="en-GB" dirty="0"/>
              <a:t>});</a:t>
            </a:r>
          </a:p>
          <a:p>
            <a:endParaRPr lang="en-GB" dirty="0"/>
          </a:p>
          <a:p>
            <a:r>
              <a:rPr lang="en-GB" dirty="0" err="1"/>
              <a:t>server.listen</a:t>
            </a:r>
            <a:r>
              <a:rPr lang="en-GB" dirty="0"/>
              <a:t>(3000, '127.0.0.1‘, () =&gt;</a:t>
            </a:r>
          </a:p>
          <a:p>
            <a:r>
              <a:rPr lang="en-GB" dirty="0"/>
              <a:t>{</a:t>
            </a:r>
          </a:p>
          <a:p>
            <a:r>
              <a:rPr lang="en-GB" dirty="0"/>
              <a:t>    console.log(‘Server running‘);</a:t>
            </a:r>
          </a:p>
          <a:p>
            <a:r>
              <a:rPr lang="en-GB" dirty="0"/>
              <a:t>});</a:t>
            </a:r>
          </a:p>
        </p:txBody>
      </p:sp>
      <p:sp>
        <p:nvSpPr>
          <p:cNvPr id="6" name="TextBox 5"/>
          <p:cNvSpPr txBox="1"/>
          <p:nvPr/>
        </p:nvSpPr>
        <p:spPr>
          <a:xfrm>
            <a:off x="5515276" y="4528686"/>
            <a:ext cx="184731" cy="369332"/>
          </a:xfrm>
          <a:prstGeom prst="rect">
            <a:avLst/>
          </a:prstGeom>
          <a:noFill/>
        </p:spPr>
        <p:txBody>
          <a:bodyPr wrap="none" rtlCol="0">
            <a:spAutoFit/>
          </a:bodyPr>
          <a:lstStyle/>
          <a:p>
            <a:endParaRPr lang="en-GB" dirty="0"/>
          </a:p>
        </p:txBody>
      </p:sp>
      <p:sp>
        <p:nvSpPr>
          <p:cNvPr id="14" name="TextBox 13"/>
          <p:cNvSpPr txBox="1"/>
          <p:nvPr/>
        </p:nvSpPr>
        <p:spPr>
          <a:xfrm>
            <a:off x="4562375" y="4750069"/>
            <a:ext cx="4524637" cy="2031325"/>
          </a:xfrm>
          <a:prstGeom prst="rect">
            <a:avLst/>
          </a:prstGeom>
          <a:solidFill>
            <a:schemeClr val="accent6">
              <a:lumMod val="20000"/>
              <a:lumOff val="80000"/>
            </a:schemeClr>
          </a:solidFill>
          <a:ln>
            <a:solidFill>
              <a:schemeClr val="tx1"/>
            </a:solidFill>
          </a:ln>
        </p:spPr>
        <p:txBody>
          <a:bodyPr wrap="none" rtlCol="0">
            <a:spAutoFit/>
          </a:bodyPr>
          <a:lstStyle/>
          <a:p>
            <a:r>
              <a:rPr lang="en-GB" dirty="0" err="1"/>
              <a:t>const</a:t>
            </a:r>
            <a:r>
              <a:rPr lang="en-GB" dirty="0"/>
              <a:t> express = require('express');</a:t>
            </a:r>
          </a:p>
          <a:p>
            <a:r>
              <a:rPr lang="en-GB" dirty="0" err="1"/>
              <a:t>const</a:t>
            </a:r>
            <a:r>
              <a:rPr lang="en-GB" dirty="0"/>
              <a:t> app = express();</a:t>
            </a:r>
          </a:p>
          <a:p>
            <a:endParaRPr lang="en-GB" dirty="0"/>
          </a:p>
          <a:p>
            <a:r>
              <a:rPr lang="en-GB" dirty="0" err="1"/>
              <a:t>app.get</a:t>
            </a:r>
            <a:r>
              <a:rPr lang="en-GB" dirty="0"/>
              <a:t>('/', (</a:t>
            </a:r>
            <a:r>
              <a:rPr lang="en-GB" dirty="0" err="1"/>
              <a:t>req,res</a:t>
            </a:r>
            <a:r>
              <a:rPr lang="en-GB" dirty="0"/>
              <a:t>)=&gt; {    </a:t>
            </a:r>
            <a:r>
              <a:rPr lang="en-GB" dirty="0">
                <a:solidFill>
                  <a:schemeClr val="accent5">
                    <a:lumMod val="25000"/>
                  </a:schemeClr>
                </a:solidFill>
              </a:rPr>
              <a:t>//get method</a:t>
            </a:r>
          </a:p>
          <a:p>
            <a:r>
              <a:rPr lang="en-GB" dirty="0"/>
              <a:t>  </a:t>
            </a:r>
            <a:r>
              <a:rPr lang="en-GB" dirty="0" err="1"/>
              <a:t>res.send</a:t>
            </a:r>
            <a:r>
              <a:rPr lang="en-GB" dirty="0"/>
              <a:t>('Hello World');   </a:t>
            </a:r>
            <a:r>
              <a:rPr lang="en-GB" dirty="0">
                <a:solidFill>
                  <a:schemeClr val="accent5">
                    <a:lumMod val="25000"/>
                  </a:schemeClr>
                </a:solidFill>
              </a:rPr>
              <a:t>//send response</a:t>
            </a:r>
          </a:p>
          <a:p>
            <a:r>
              <a:rPr lang="en-GB" dirty="0"/>
              <a:t>})</a:t>
            </a:r>
          </a:p>
          <a:p>
            <a:r>
              <a:rPr lang="en-GB" dirty="0" err="1"/>
              <a:t>app.listen</a:t>
            </a:r>
            <a:r>
              <a:rPr lang="en-GB" dirty="0"/>
              <a:t>(3000);</a:t>
            </a:r>
          </a:p>
        </p:txBody>
      </p:sp>
      <p:sp>
        <p:nvSpPr>
          <p:cNvPr id="15" name="Content Placeholder 2"/>
          <p:cNvSpPr txBox="1">
            <a:spLocks/>
          </p:cNvSpPr>
          <p:nvPr/>
        </p:nvSpPr>
        <p:spPr bwMode="auto">
          <a:xfrm>
            <a:off x="4562375" y="4294678"/>
            <a:ext cx="4332276" cy="437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 is simplified to this in Express</a:t>
            </a:r>
          </a:p>
        </p:txBody>
      </p:sp>
    </p:spTree>
    <p:extLst>
      <p:ext uri="{BB962C8B-B14F-4D97-AF65-F5344CB8AC3E}">
        <p14:creationId xmlns:p14="http://schemas.microsoft.com/office/powerpoint/2010/main" val="3272178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Express Object</a:t>
            </a:r>
          </a:p>
        </p:txBody>
      </p:sp>
      <p:sp>
        <p:nvSpPr>
          <p:cNvPr id="3" name="Content Placeholder 2"/>
          <p:cNvSpPr>
            <a:spLocks noGrp="1"/>
          </p:cNvSpPr>
          <p:nvPr>
            <p:ph idx="1"/>
          </p:nvPr>
        </p:nvSpPr>
        <p:spPr/>
        <p:txBody>
          <a:bodyPr/>
          <a:lstStyle/>
          <a:p>
            <a:r>
              <a:rPr lang="en-GB" dirty="0"/>
              <a:t>To use Express we have to create an object that represents our server and contains a number of methods we can use. In particular, the routing methods.</a:t>
            </a:r>
          </a:p>
          <a:p>
            <a:endParaRPr lang="en-GB" dirty="0"/>
          </a:p>
          <a:p>
            <a:endParaRPr lang="en-GB" dirty="0"/>
          </a:p>
          <a:p>
            <a:endParaRPr lang="en-GB" dirty="0"/>
          </a:p>
          <a:p>
            <a:endParaRPr lang="en-GB" dirty="0"/>
          </a:p>
          <a:p>
            <a:endParaRPr lang="en-GB" dirty="0"/>
          </a:p>
          <a:p>
            <a:r>
              <a:rPr lang="en-GB" dirty="0"/>
              <a:t>Note: The name we give to this object is not important. Here I have named it “service” but often people name it “app”.</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507381" y="3176338"/>
            <a:ext cx="3701654" cy="646331"/>
          </a:xfrm>
          <a:prstGeom prst="rect">
            <a:avLst/>
          </a:prstGeom>
          <a:solidFill>
            <a:schemeClr val="accent2">
              <a:lumMod val="20000"/>
              <a:lumOff val="80000"/>
            </a:schemeClr>
          </a:solidFill>
        </p:spPr>
        <p:txBody>
          <a:bodyPr wrap="none" rtlCol="0">
            <a:spAutoFit/>
          </a:bodyPr>
          <a:lstStyle/>
          <a:p>
            <a:r>
              <a:rPr lang="en-GB" dirty="0" err="1"/>
              <a:t>const</a:t>
            </a:r>
            <a:r>
              <a:rPr lang="en-GB" dirty="0"/>
              <a:t> express = require('express');</a:t>
            </a:r>
          </a:p>
          <a:p>
            <a:r>
              <a:rPr lang="en-GB" dirty="0" err="1"/>
              <a:t>const</a:t>
            </a:r>
            <a:r>
              <a:rPr lang="en-GB" dirty="0"/>
              <a:t> service = express();</a:t>
            </a:r>
          </a:p>
        </p:txBody>
      </p:sp>
      <p:sp>
        <p:nvSpPr>
          <p:cNvPr id="6" name="TextBox 5"/>
          <p:cNvSpPr txBox="1"/>
          <p:nvPr/>
        </p:nvSpPr>
        <p:spPr>
          <a:xfrm>
            <a:off x="2620025" y="5377160"/>
            <a:ext cx="3701654" cy="646331"/>
          </a:xfrm>
          <a:prstGeom prst="rect">
            <a:avLst/>
          </a:prstGeom>
          <a:solidFill>
            <a:schemeClr val="accent2">
              <a:lumMod val="20000"/>
              <a:lumOff val="80000"/>
            </a:schemeClr>
          </a:solidFill>
        </p:spPr>
        <p:txBody>
          <a:bodyPr wrap="none" rtlCol="0">
            <a:spAutoFit/>
          </a:bodyPr>
          <a:lstStyle/>
          <a:p>
            <a:r>
              <a:rPr lang="en-GB" dirty="0" err="1"/>
              <a:t>const</a:t>
            </a:r>
            <a:r>
              <a:rPr lang="en-GB" dirty="0"/>
              <a:t> express = require('express');</a:t>
            </a:r>
          </a:p>
          <a:p>
            <a:r>
              <a:rPr lang="en-GB" dirty="0" err="1"/>
              <a:t>const</a:t>
            </a:r>
            <a:r>
              <a:rPr lang="en-GB" dirty="0"/>
              <a:t> </a:t>
            </a:r>
            <a:r>
              <a:rPr lang="en-GB" b="1" dirty="0"/>
              <a:t>app</a:t>
            </a:r>
            <a:r>
              <a:rPr lang="en-GB" dirty="0"/>
              <a:t> = express();</a:t>
            </a:r>
          </a:p>
        </p:txBody>
      </p:sp>
    </p:spTree>
    <p:extLst>
      <p:ext uri="{BB962C8B-B14F-4D97-AF65-F5344CB8AC3E}">
        <p14:creationId xmlns:p14="http://schemas.microsoft.com/office/powerpoint/2010/main" val="588255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Start the Server/Service</a:t>
            </a:r>
          </a:p>
        </p:txBody>
      </p:sp>
      <p:sp>
        <p:nvSpPr>
          <p:cNvPr id="3" name="Content Placeholder 2"/>
          <p:cNvSpPr>
            <a:spLocks noGrp="1"/>
          </p:cNvSpPr>
          <p:nvPr>
            <p:ph idx="1"/>
          </p:nvPr>
        </p:nvSpPr>
        <p:spPr>
          <a:xfrm>
            <a:off x="1047750" y="1097281"/>
            <a:ext cx="7029450" cy="760396"/>
          </a:xfrm>
        </p:spPr>
        <p:txBody>
          <a:bodyPr/>
          <a:lstStyle/>
          <a:p>
            <a:r>
              <a:rPr lang="en-GB" dirty="0"/>
              <a:t>Create the express object and then call it’s listen method with a port number to start the service (app)</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526773" y="2035534"/>
            <a:ext cx="8532744" cy="1938992"/>
          </a:xfrm>
          <a:prstGeom prst="rect">
            <a:avLst/>
          </a:prstGeom>
          <a:solidFill>
            <a:schemeClr val="accent2">
              <a:lumMod val="20000"/>
              <a:lumOff val="80000"/>
            </a:schemeClr>
          </a:solidFill>
        </p:spPr>
        <p:txBody>
          <a:bodyPr wrap="square" rtlCol="0">
            <a:spAutoFit/>
          </a:bodyPr>
          <a:lstStyle/>
          <a:p>
            <a:r>
              <a:rPr lang="en-GB" sz="2000" dirty="0"/>
              <a:t>let port = 1339;                 </a:t>
            </a:r>
            <a:r>
              <a:rPr lang="en-GB" sz="2000" dirty="0">
                <a:solidFill>
                  <a:srgbClr val="FF0000"/>
                </a:solidFill>
                <a:sym typeface="Wingdings" panose="05000000000000000000" pitchFamily="2" charset="2"/>
              </a:rPr>
              <a:t> choose a port number</a:t>
            </a:r>
            <a:endParaRPr lang="en-GB" sz="2000" dirty="0">
              <a:solidFill>
                <a:srgbClr val="FF0000"/>
              </a:solidFill>
            </a:endParaRPr>
          </a:p>
          <a:p>
            <a:r>
              <a:rPr lang="en-GB" sz="2000" dirty="0"/>
              <a:t>let service = express();</a:t>
            </a:r>
          </a:p>
          <a:p>
            <a:endParaRPr lang="en-GB" sz="2000" dirty="0"/>
          </a:p>
          <a:p>
            <a:r>
              <a:rPr lang="en-GB" sz="2000" dirty="0">
                <a:solidFill>
                  <a:schemeClr val="accent5">
                    <a:lumMod val="25000"/>
                  </a:schemeClr>
                </a:solidFill>
              </a:rPr>
              <a:t>// Set up the Routing Method here</a:t>
            </a:r>
          </a:p>
          <a:p>
            <a:endParaRPr lang="en-GB" sz="2000" dirty="0"/>
          </a:p>
          <a:p>
            <a:r>
              <a:rPr lang="en-GB" sz="2000" dirty="0" err="1"/>
              <a:t>service.listen</a:t>
            </a:r>
            <a:r>
              <a:rPr lang="en-GB" sz="2000" dirty="0"/>
              <a:t>(port, () =&gt; console.log(`Listening at http://localhost:${port}`));</a:t>
            </a:r>
          </a:p>
        </p:txBody>
      </p:sp>
      <p:cxnSp>
        <p:nvCxnSpPr>
          <p:cNvPr id="7" name="Straight Arrow Connector 6"/>
          <p:cNvCxnSpPr/>
          <p:nvPr/>
        </p:nvCxnSpPr>
        <p:spPr bwMode="auto">
          <a:xfrm flipV="1">
            <a:off x="5039139" y="4134678"/>
            <a:ext cx="352839" cy="65101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p:cNvSpPr txBox="1"/>
          <p:nvPr/>
        </p:nvSpPr>
        <p:spPr>
          <a:xfrm>
            <a:off x="3765465" y="4909931"/>
            <a:ext cx="3253026" cy="1200329"/>
          </a:xfrm>
          <a:prstGeom prst="rect">
            <a:avLst/>
          </a:prstGeom>
          <a:noFill/>
        </p:spPr>
        <p:txBody>
          <a:bodyPr wrap="square" rtlCol="0">
            <a:spAutoFit/>
          </a:bodyPr>
          <a:lstStyle/>
          <a:p>
            <a:r>
              <a:rPr lang="en-GB" dirty="0"/>
              <a:t>The lambda function here is just a </a:t>
            </a:r>
            <a:r>
              <a:rPr lang="en-GB" dirty="0" err="1"/>
              <a:t>callback</a:t>
            </a:r>
            <a:r>
              <a:rPr lang="en-GB" dirty="0"/>
              <a:t> to print out a message so we know it has started</a:t>
            </a:r>
          </a:p>
        </p:txBody>
      </p:sp>
      <p:cxnSp>
        <p:nvCxnSpPr>
          <p:cNvPr id="10" name="Straight Connector 9"/>
          <p:cNvCxnSpPr/>
          <p:nvPr/>
        </p:nvCxnSpPr>
        <p:spPr bwMode="auto">
          <a:xfrm>
            <a:off x="2863516" y="4134678"/>
            <a:ext cx="5866598" cy="0"/>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a:extLst>
              <a:ext uri="{FF2B5EF4-FFF2-40B4-BE49-F238E27FC236}">
                <a16:creationId xmlns:a16="http://schemas.microsoft.com/office/drawing/2014/main" id="{2494F496-9EF8-4A79-A479-905474F8FCF0}"/>
              </a:ext>
            </a:extLst>
          </p:cNvPr>
          <p:cNvSpPr txBox="1"/>
          <p:nvPr/>
        </p:nvSpPr>
        <p:spPr>
          <a:xfrm>
            <a:off x="337019" y="4490630"/>
            <a:ext cx="1167948" cy="369332"/>
          </a:xfrm>
          <a:prstGeom prst="rect">
            <a:avLst/>
          </a:prstGeom>
          <a:noFill/>
        </p:spPr>
        <p:txBody>
          <a:bodyPr wrap="none" rtlCol="0">
            <a:spAutoFit/>
          </a:bodyPr>
          <a:lstStyle/>
          <a:p>
            <a:r>
              <a:rPr lang="en-GB" b="1" dirty="0"/>
              <a:t>Tilde key</a:t>
            </a:r>
          </a:p>
        </p:txBody>
      </p:sp>
      <p:pic>
        <p:nvPicPr>
          <p:cNvPr id="11" name="Picture 10">
            <a:extLst>
              <a:ext uri="{FF2B5EF4-FFF2-40B4-BE49-F238E27FC236}">
                <a16:creationId xmlns:a16="http://schemas.microsoft.com/office/drawing/2014/main" id="{A307D0A4-5FD6-49B1-A8A5-B587728BA31E}"/>
              </a:ext>
            </a:extLst>
          </p:cNvPr>
          <p:cNvPicPr>
            <a:picLocks noChangeAspect="1"/>
          </p:cNvPicPr>
          <p:nvPr/>
        </p:nvPicPr>
        <p:blipFill>
          <a:blip r:embed="rId2"/>
          <a:stretch>
            <a:fillRect/>
          </a:stretch>
        </p:blipFill>
        <p:spPr>
          <a:xfrm>
            <a:off x="427329" y="4816944"/>
            <a:ext cx="2046647" cy="1364431"/>
          </a:xfrm>
          <a:prstGeom prst="rect">
            <a:avLst/>
          </a:prstGeom>
        </p:spPr>
      </p:pic>
      <p:pic>
        <p:nvPicPr>
          <p:cNvPr id="12" name="Picture 11">
            <a:extLst>
              <a:ext uri="{FF2B5EF4-FFF2-40B4-BE49-F238E27FC236}">
                <a16:creationId xmlns:a16="http://schemas.microsoft.com/office/drawing/2014/main" id="{8B5356FA-EE5F-4FFB-A6EB-091979453A57}"/>
              </a:ext>
            </a:extLst>
          </p:cNvPr>
          <p:cNvPicPr>
            <a:picLocks noChangeAspect="1"/>
          </p:cNvPicPr>
          <p:nvPr/>
        </p:nvPicPr>
        <p:blipFill>
          <a:blip r:embed="rId3"/>
          <a:stretch>
            <a:fillRect/>
          </a:stretch>
        </p:blipFill>
        <p:spPr>
          <a:xfrm>
            <a:off x="1504967" y="5233223"/>
            <a:ext cx="889483" cy="874343"/>
          </a:xfrm>
          <a:prstGeom prst="rect">
            <a:avLst/>
          </a:prstGeom>
        </p:spPr>
      </p:pic>
      <p:cxnSp>
        <p:nvCxnSpPr>
          <p:cNvPr id="13" name="Straight Connector 12">
            <a:extLst>
              <a:ext uri="{FF2B5EF4-FFF2-40B4-BE49-F238E27FC236}">
                <a16:creationId xmlns:a16="http://schemas.microsoft.com/office/drawing/2014/main" id="{5B826AF6-F145-4B38-B54C-91ED25D141A3}"/>
              </a:ext>
            </a:extLst>
          </p:cNvPr>
          <p:cNvCxnSpPr>
            <a:endCxn id="12" idx="0"/>
          </p:cNvCxnSpPr>
          <p:nvPr/>
        </p:nvCxnSpPr>
        <p:spPr bwMode="auto">
          <a:xfrm>
            <a:off x="710661" y="5116397"/>
            <a:ext cx="1239048" cy="116826"/>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Connector 13">
            <a:extLst>
              <a:ext uri="{FF2B5EF4-FFF2-40B4-BE49-F238E27FC236}">
                <a16:creationId xmlns:a16="http://schemas.microsoft.com/office/drawing/2014/main" id="{F8A20278-229E-4334-B43F-6A8F55291B50}"/>
              </a:ext>
            </a:extLst>
          </p:cNvPr>
          <p:cNvCxnSpPr/>
          <p:nvPr/>
        </p:nvCxnSpPr>
        <p:spPr bwMode="auto">
          <a:xfrm>
            <a:off x="710661" y="5393746"/>
            <a:ext cx="852693" cy="713820"/>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609760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885525"/>
            <a:ext cx="7029450" cy="731520"/>
          </a:xfrm>
        </p:spPr>
        <p:txBody>
          <a:bodyPr/>
          <a:lstStyle/>
          <a:p>
            <a:r>
              <a:rPr lang="en-GB" dirty="0"/>
              <a:t>We will add some commands to the </a:t>
            </a:r>
            <a:r>
              <a:rPr lang="en-GB" b="1" dirty="0" err="1"/>
              <a:t>package.json</a:t>
            </a:r>
            <a:r>
              <a:rPr lang="en-GB" dirty="0"/>
              <a:t> file run the service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27502" y="1751796"/>
            <a:ext cx="8073222" cy="2862322"/>
          </a:xfrm>
          <a:prstGeom prst="rect">
            <a:avLst/>
          </a:prstGeom>
          <a:solidFill>
            <a:schemeClr val="accent6">
              <a:lumMod val="20000"/>
              <a:lumOff val="80000"/>
            </a:schemeClr>
          </a:solidFill>
          <a:ln>
            <a:solidFill>
              <a:schemeClr val="tx1"/>
            </a:solidFill>
          </a:ln>
        </p:spPr>
        <p:txBody>
          <a:bodyPr wrap="square" rtlCol="0">
            <a:spAutoFit/>
          </a:bodyPr>
          <a:lstStyle/>
          <a:p>
            <a:r>
              <a:rPr lang="en-GB" dirty="0"/>
              <a:t>{  </a:t>
            </a:r>
          </a:p>
          <a:p>
            <a:r>
              <a:rPr lang="en-GB" dirty="0"/>
              <a:t>      "name": "</a:t>
            </a:r>
            <a:r>
              <a:rPr lang="en-GB" dirty="0" err="1"/>
              <a:t>nodewebservice</a:t>
            </a:r>
            <a:r>
              <a:rPr lang="en-GB" dirty="0"/>
              <a:t>",  </a:t>
            </a:r>
          </a:p>
          <a:p>
            <a:r>
              <a:rPr lang="en-GB" dirty="0"/>
              <a:t>      "version": "1.0.0",  </a:t>
            </a:r>
          </a:p>
          <a:p>
            <a:r>
              <a:rPr lang="en-GB" dirty="0"/>
              <a:t>      "description": "Node.js web service example",</a:t>
            </a:r>
          </a:p>
          <a:p>
            <a:r>
              <a:rPr lang="en-GB" dirty="0"/>
              <a:t>      "main": "service.js", </a:t>
            </a:r>
          </a:p>
          <a:p>
            <a:r>
              <a:rPr lang="en-GB" dirty="0"/>
              <a:t>      "scripts": {    </a:t>
            </a:r>
          </a:p>
          <a:p>
            <a:r>
              <a:rPr lang="en-GB" strike="sngStrike" dirty="0">
                <a:solidFill>
                  <a:srgbClr val="FF0000"/>
                </a:solidFill>
              </a:rPr>
              <a:t>           "test": "echo \"Error: no test specified\" &amp;&amp; exit 1"   </a:t>
            </a:r>
            <a:r>
              <a:rPr lang="en-GB" dirty="0">
                <a:sym typeface="Wingdings" panose="05000000000000000000" pitchFamily="2" charset="2"/>
              </a:rPr>
              <a:t> Replace this line</a:t>
            </a:r>
            <a:r>
              <a:rPr lang="en-GB" dirty="0"/>
              <a:t> </a:t>
            </a:r>
          </a:p>
          <a:p>
            <a:r>
              <a:rPr lang="en-GB" dirty="0"/>
              <a:t>       },  </a:t>
            </a:r>
          </a:p>
          <a:p>
            <a:r>
              <a:rPr lang="en-GB" dirty="0"/>
              <a:t>      "author": "Mike Dacey",  </a:t>
            </a:r>
          </a:p>
          <a:p>
            <a:r>
              <a:rPr lang="en-GB" dirty="0"/>
              <a:t>      ……</a:t>
            </a:r>
          </a:p>
        </p:txBody>
      </p:sp>
      <p:sp>
        <p:nvSpPr>
          <p:cNvPr id="6" name="TextBox 5"/>
          <p:cNvSpPr txBox="1"/>
          <p:nvPr/>
        </p:nvSpPr>
        <p:spPr>
          <a:xfrm>
            <a:off x="779646" y="5162348"/>
            <a:ext cx="8164329" cy="923330"/>
          </a:xfrm>
          <a:prstGeom prst="rect">
            <a:avLst/>
          </a:prstGeom>
          <a:solidFill>
            <a:schemeClr val="accent6">
              <a:lumMod val="20000"/>
              <a:lumOff val="80000"/>
            </a:schemeClr>
          </a:solidFill>
          <a:ln>
            <a:solidFill>
              <a:schemeClr val="tx1"/>
            </a:solidFill>
          </a:ln>
        </p:spPr>
        <p:txBody>
          <a:bodyPr wrap="square" rtlCol="0">
            <a:spAutoFit/>
          </a:bodyPr>
          <a:lstStyle/>
          <a:p>
            <a:r>
              <a:rPr lang="en-GB" dirty="0"/>
              <a:t>    "scripts": {    </a:t>
            </a:r>
          </a:p>
          <a:p>
            <a:r>
              <a:rPr lang="en-GB" dirty="0">
                <a:solidFill>
                  <a:srgbClr val="FF0000"/>
                </a:solidFill>
              </a:rPr>
              <a:t>         “</a:t>
            </a:r>
            <a:r>
              <a:rPr lang="en-GB" b="1" dirty="0">
                <a:solidFill>
                  <a:srgbClr val="FF0000"/>
                </a:solidFill>
              </a:rPr>
              <a:t>start</a:t>
            </a:r>
            <a:r>
              <a:rPr lang="en-GB" dirty="0">
                <a:solidFill>
                  <a:srgbClr val="FF0000"/>
                </a:solidFill>
              </a:rPr>
              <a:t>":  "node service.js"           </a:t>
            </a:r>
          </a:p>
          <a:p>
            <a:r>
              <a:rPr lang="en-GB" dirty="0"/>
              <a:t>     },  </a:t>
            </a:r>
          </a:p>
        </p:txBody>
      </p:sp>
      <p:sp>
        <p:nvSpPr>
          <p:cNvPr id="7" name="Down Arrow 6"/>
          <p:cNvSpPr/>
          <p:nvPr/>
        </p:nvSpPr>
        <p:spPr bwMode="auto">
          <a:xfrm rot="8640047">
            <a:off x="4165032" y="3674600"/>
            <a:ext cx="548640" cy="1887606"/>
          </a:xfrm>
          <a:prstGeom prst="down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111380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341697"/>
          </a:xfrm>
        </p:spPr>
        <p:txBody>
          <a:bodyPr/>
          <a:lstStyle/>
          <a:p>
            <a:r>
              <a:rPr lang="en-GB" dirty="0"/>
              <a:t>Exercise</a:t>
            </a:r>
          </a:p>
        </p:txBody>
      </p:sp>
      <p:sp>
        <p:nvSpPr>
          <p:cNvPr id="3" name="Content Placeholder 2"/>
          <p:cNvSpPr>
            <a:spLocks noGrp="1"/>
          </p:cNvSpPr>
          <p:nvPr>
            <p:ph idx="1"/>
          </p:nvPr>
        </p:nvSpPr>
        <p:spPr>
          <a:xfrm>
            <a:off x="1047750" y="457200"/>
            <a:ext cx="7029450" cy="5381625"/>
          </a:xfrm>
        </p:spPr>
        <p:txBody>
          <a:bodyPr/>
          <a:lstStyle/>
          <a:p>
            <a:r>
              <a:rPr lang="en-GB" dirty="0"/>
              <a:t>Create a file called </a:t>
            </a:r>
            <a:r>
              <a:rPr lang="en-GB" b="1" dirty="0"/>
              <a:t>service.js</a:t>
            </a:r>
          </a:p>
          <a:p>
            <a:endParaRPr lang="en-GB" b="1" dirty="0"/>
          </a:p>
          <a:p>
            <a:endParaRPr lang="en-GB" b="1" dirty="0"/>
          </a:p>
          <a:p>
            <a:endParaRPr lang="en-GB" b="1" dirty="0"/>
          </a:p>
          <a:p>
            <a:endParaRPr lang="en-GB" b="1" dirty="0"/>
          </a:p>
          <a:p>
            <a:endParaRPr lang="en-GB" b="1" dirty="0"/>
          </a:p>
          <a:p>
            <a:r>
              <a:rPr lang="en-GB" dirty="0"/>
              <a:t>Compile and </a:t>
            </a:r>
            <a:r>
              <a:rPr lang="en-GB" b="1" dirty="0">
                <a:solidFill>
                  <a:srgbClr val="FF0000"/>
                </a:solidFill>
              </a:rPr>
              <a:t>run the service </a:t>
            </a:r>
            <a:r>
              <a:rPr lang="en-GB" dirty="0"/>
              <a:t>using</a:t>
            </a:r>
            <a:br>
              <a:rPr lang="en-GB" b="1" dirty="0"/>
            </a:br>
            <a:r>
              <a:rPr lang="en-GB" i="1" dirty="0" err="1"/>
              <a:t>npm</a:t>
            </a:r>
            <a:r>
              <a:rPr lang="en-GB" i="1" dirty="0"/>
              <a:t> run  start</a:t>
            </a:r>
            <a:endParaRPr lang="en-GB" dirty="0"/>
          </a:p>
          <a:p>
            <a:r>
              <a:rPr lang="en-GB" dirty="0"/>
              <a:t>This runs the “start” </a:t>
            </a:r>
            <a:r>
              <a:rPr lang="en-GB" b="1" dirty="0"/>
              <a:t>command</a:t>
            </a:r>
            <a:r>
              <a:rPr lang="en-GB" dirty="0"/>
              <a:t> from the </a:t>
            </a:r>
            <a:r>
              <a:rPr lang="en-GB" dirty="0" err="1"/>
              <a:t>package.json</a:t>
            </a:r>
            <a:r>
              <a:rPr lang="en-GB" dirty="0"/>
              <a:t> "scripts" object we previously created.</a:t>
            </a:r>
            <a:endParaRPr lang="en-GB" b="1"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13578" y="890160"/>
            <a:ext cx="8073222" cy="1754326"/>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express = require('express');</a:t>
            </a:r>
          </a:p>
          <a:p>
            <a:r>
              <a:rPr lang="en-GB" dirty="0" err="1"/>
              <a:t>const</a:t>
            </a:r>
            <a:r>
              <a:rPr lang="en-GB" dirty="0"/>
              <a:t> service = express();</a:t>
            </a:r>
          </a:p>
          <a:p>
            <a:r>
              <a:rPr lang="en-GB" dirty="0" err="1"/>
              <a:t>const</a:t>
            </a:r>
            <a:r>
              <a:rPr lang="en-GB" dirty="0"/>
              <a:t> port = 1339;</a:t>
            </a:r>
          </a:p>
          <a:p>
            <a:endParaRPr lang="en-GB" dirty="0"/>
          </a:p>
          <a:p>
            <a:r>
              <a:rPr lang="en-GB" dirty="0" err="1"/>
              <a:t>service.listen</a:t>
            </a:r>
            <a:r>
              <a:rPr lang="en-GB" dirty="0"/>
              <a:t>(port, () =&gt; console.log(`Example web service listening at http://localhost:${port}`));		</a:t>
            </a:r>
          </a:p>
        </p:txBody>
      </p:sp>
      <p:sp>
        <p:nvSpPr>
          <p:cNvPr id="6" name="Curved Left Arrow 5"/>
          <p:cNvSpPr/>
          <p:nvPr/>
        </p:nvSpPr>
        <p:spPr bwMode="auto">
          <a:xfrm>
            <a:off x="7892566" y="2155769"/>
            <a:ext cx="226194" cy="264695"/>
          </a:xfrm>
          <a:prstGeom prst="curvedLeftArrow">
            <a:avLst>
              <a:gd name="adj1" fmla="val 20677"/>
              <a:gd name="adj2" fmla="val 50000"/>
              <a:gd name="adj3" fmla="val 25000"/>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1047750" y="4112339"/>
            <a:ext cx="7338765" cy="1754326"/>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run start</a:t>
            </a:r>
          </a:p>
          <a:p>
            <a:endParaRPr lang="en-GB" dirty="0">
              <a:solidFill>
                <a:schemeClr val="bg1"/>
              </a:solidFill>
            </a:endParaRPr>
          </a:p>
          <a:p>
            <a:r>
              <a:rPr lang="en-GB" dirty="0">
                <a:solidFill>
                  <a:schemeClr val="bg1"/>
                </a:solidFill>
              </a:rPr>
              <a:t>&gt; nodewebservice@1.0.0 start</a:t>
            </a:r>
          </a:p>
          <a:p>
            <a:r>
              <a:rPr lang="en-GB" dirty="0">
                <a:solidFill>
                  <a:schemeClr val="bg1"/>
                </a:solidFill>
              </a:rPr>
              <a:t>&gt; node service.js</a:t>
            </a:r>
          </a:p>
          <a:p>
            <a:endParaRPr lang="en-GB" dirty="0">
              <a:solidFill>
                <a:schemeClr val="bg1"/>
              </a:solidFill>
            </a:endParaRPr>
          </a:p>
          <a:p>
            <a:r>
              <a:rPr lang="en-GB" dirty="0">
                <a:solidFill>
                  <a:srgbClr val="FFC000"/>
                </a:solidFill>
              </a:rPr>
              <a:t>Example web service listening at http://localhost:1339</a:t>
            </a:r>
          </a:p>
        </p:txBody>
      </p:sp>
      <p:sp>
        <p:nvSpPr>
          <p:cNvPr id="8" name="TextBox 7"/>
          <p:cNvSpPr txBox="1"/>
          <p:nvPr/>
        </p:nvSpPr>
        <p:spPr>
          <a:xfrm>
            <a:off x="5971636" y="5182956"/>
            <a:ext cx="2191626" cy="369332"/>
          </a:xfrm>
          <a:prstGeom prst="rect">
            <a:avLst/>
          </a:prstGeom>
          <a:noFill/>
        </p:spPr>
        <p:txBody>
          <a:bodyPr wrap="none" rtlCol="0">
            <a:spAutoFit/>
          </a:bodyPr>
          <a:lstStyle/>
          <a:p>
            <a:r>
              <a:rPr lang="en-GB" dirty="0">
                <a:solidFill>
                  <a:srgbClr val="FFC000"/>
                </a:solidFill>
              </a:rPr>
              <a:t>&lt;Ctrl&gt; + &lt;C&gt; to exit</a:t>
            </a:r>
          </a:p>
        </p:txBody>
      </p:sp>
      <p:sp>
        <p:nvSpPr>
          <p:cNvPr id="9" name="TextBox 8"/>
          <p:cNvSpPr txBox="1"/>
          <p:nvPr/>
        </p:nvSpPr>
        <p:spPr>
          <a:xfrm>
            <a:off x="2712821" y="2040016"/>
            <a:ext cx="466794" cy="1107996"/>
          </a:xfrm>
          <a:prstGeom prst="rect">
            <a:avLst/>
          </a:prstGeom>
          <a:noFill/>
        </p:spPr>
        <p:txBody>
          <a:bodyPr wrap="none" rtlCol="0">
            <a:spAutoFit/>
          </a:bodyPr>
          <a:lstStyle/>
          <a:p>
            <a:r>
              <a:rPr lang="en-GB" sz="6600" dirty="0"/>
              <a:t>`</a:t>
            </a:r>
          </a:p>
        </p:txBody>
      </p:sp>
      <p:sp>
        <p:nvSpPr>
          <p:cNvPr id="10" name="TextBox 9"/>
          <p:cNvSpPr txBox="1"/>
          <p:nvPr/>
        </p:nvSpPr>
        <p:spPr>
          <a:xfrm>
            <a:off x="4207455" y="1767323"/>
            <a:ext cx="466794" cy="1107996"/>
          </a:xfrm>
          <a:prstGeom prst="rect">
            <a:avLst/>
          </a:prstGeom>
          <a:noFill/>
        </p:spPr>
        <p:txBody>
          <a:bodyPr wrap="none" rtlCol="0">
            <a:spAutoFit/>
          </a:bodyPr>
          <a:lstStyle/>
          <a:p>
            <a:r>
              <a:rPr lang="en-GB" sz="6600" dirty="0"/>
              <a:t>`</a:t>
            </a:r>
          </a:p>
        </p:txBody>
      </p:sp>
      <p:sp>
        <p:nvSpPr>
          <p:cNvPr id="11" name="TextBox 10">
            <a:extLst>
              <a:ext uri="{FF2B5EF4-FFF2-40B4-BE49-F238E27FC236}">
                <a16:creationId xmlns:a16="http://schemas.microsoft.com/office/drawing/2014/main" id="{FFBCA8C6-2384-4B0B-871C-E42D85649BC3}"/>
              </a:ext>
            </a:extLst>
          </p:cNvPr>
          <p:cNvSpPr txBox="1"/>
          <p:nvPr/>
        </p:nvSpPr>
        <p:spPr>
          <a:xfrm>
            <a:off x="6749868" y="117167"/>
            <a:ext cx="1167948" cy="369332"/>
          </a:xfrm>
          <a:prstGeom prst="rect">
            <a:avLst/>
          </a:prstGeom>
          <a:noFill/>
        </p:spPr>
        <p:txBody>
          <a:bodyPr wrap="none" rtlCol="0">
            <a:spAutoFit/>
          </a:bodyPr>
          <a:lstStyle/>
          <a:p>
            <a:r>
              <a:rPr lang="en-GB" b="1" dirty="0"/>
              <a:t>Tilde key</a:t>
            </a:r>
          </a:p>
        </p:txBody>
      </p:sp>
      <p:pic>
        <p:nvPicPr>
          <p:cNvPr id="12" name="Picture 11">
            <a:extLst>
              <a:ext uri="{FF2B5EF4-FFF2-40B4-BE49-F238E27FC236}">
                <a16:creationId xmlns:a16="http://schemas.microsoft.com/office/drawing/2014/main" id="{373472E7-AF75-4515-A50D-086BDA7E75F4}"/>
              </a:ext>
            </a:extLst>
          </p:cNvPr>
          <p:cNvPicPr>
            <a:picLocks noChangeAspect="1"/>
          </p:cNvPicPr>
          <p:nvPr/>
        </p:nvPicPr>
        <p:blipFill>
          <a:blip r:embed="rId2"/>
          <a:stretch>
            <a:fillRect/>
          </a:stretch>
        </p:blipFill>
        <p:spPr>
          <a:xfrm>
            <a:off x="6840178" y="443481"/>
            <a:ext cx="2046647" cy="1364431"/>
          </a:xfrm>
          <a:prstGeom prst="rect">
            <a:avLst/>
          </a:prstGeom>
        </p:spPr>
      </p:pic>
      <p:pic>
        <p:nvPicPr>
          <p:cNvPr id="13" name="Picture 12">
            <a:extLst>
              <a:ext uri="{FF2B5EF4-FFF2-40B4-BE49-F238E27FC236}">
                <a16:creationId xmlns:a16="http://schemas.microsoft.com/office/drawing/2014/main" id="{BC1A4D1B-A895-4F43-B8C1-C8C9DA5CE5EA}"/>
              </a:ext>
            </a:extLst>
          </p:cNvPr>
          <p:cNvPicPr>
            <a:picLocks noChangeAspect="1"/>
          </p:cNvPicPr>
          <p:nvPr/>
        </p:nvPicPr>
        <p:blipFill>
          <a:blip r:embed="rId3"/>
          <a:stretch>
            <a:fillRect/>
          </a:stretch>
        </p:blipFill>
        <p:spPr>
          <a:xfrm>
            <a:off x="7917816" y="859760"/>
            <a:ext cx="889483" cy="874343"/>
          </a:xfrm>
          <a:prstGeom prst="rect">
            <a:avLst/>
          </a:prstGeom>
        </p:spPr>
      </p:pic>
      <p:cxnSp>
        <p:nvCxnSpPr>
          <p:cNvPr id="14" name="Straight Connector 13">
            <a:extLst>
              <a:ext uri="{FF2B5EF4-FFF2-40B4-BE49-F238E27FC236}">
                <a16:creationId xmlns:a16="http://schemas.microsoft.com/office/drawing/2014/main" id="{A6B7C2C3-CC30-4698-A401-008E8EB6AB4A}"/>
              </a:ext>
            </a:extLst>
          </p:cNvPr>
          <p:cNvCxnSpPr>
            <a:endCxn id="13" idx="0"/>
          </p:cNvCxnSpPr>
          <p:nvPr/>
        </p:nvCxnSpPr>
        <p:spPr bwMode="auto">
          <a:xfrm>
            <a:off x="7123510" y="742934"/>
            <a:ext cx="1239048" cy="116826"/>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Connector 14">
            <a:extLst>
              <a:ext uri="{FF2B5EF4-FFF2-40B4-BE49-F238E27FC236}">
                <a16:creationId xmlns:a16="http://schemas.microsoft.com/office/drawing/2014/main" id="{E538E918-9867-46F9-B657-CB0AE6DDC75C}"/>
              </a:ext>
            </a:extLst>
          </p:cNvPr>
          <p:cNvCxnSpPr/>
          <p:nvPr/>
        </p:nvCxnSpPr>
        <p:spPr bwMode="auto">
          <a:xfrm>
            <a:off x="7123510" y="1020283"/>
            <a:ext cx="852693" cy="713820"/>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5">
            <a:extLst>
              <a:ext uri="{FF2B5EF4-FFF2-40B4-BE49-F238E27FC236}">
                <a16:creationId xmlns:a16="http://schemas.microsoft.com/office/drawing/2014/main" id="{8883AD4E-93EE-4A41-98F3-E8F8A6CB2544}"/>
              </a:ext>
            </a:extLst>
          </p:cNvPr>
          <p:cNvSpPr txBox="1"/>
          <p:nvPr/>
        </p:nvSpPr>
        <p:spPr>
          <a:xfrm>
            <a:off x="6116562" y="3901407"/>
            <a:ext cx="2929013" cy="1200329"/>
          </a:xfrm>
          <a:prstGeom prst="rect">
            <a:avLst/>
          </a:prstGeom>
          <a:solidFill>
            <a:schemeClr val="bg1"/>
          </a:solidFill>
        </p:spPr>
        <p:txBody>
          <a:bodyPr wrap="square" rtlCol="0">
            <a:spAutoFit/>
          </a:bodyPr>
          <a:lstStyle/>
          <a:p>
            <a:r>
              <a:rPr lang="en-GB" dirty="0">
                <a:solidFill>
                  <a:srgbClr val="FF0000"/>
                </a:solidFill>
              </a:rPr>
              <a:t>Actually the “start” script is special, so we can drop the </a:t>
            </a:r>
            <a:r>
              <a:rPr lang="en-GB" i="1" dirty="0">
                <a:solidFill>
                  <a:srgbClr val="FF0000"/>
                </a:solidFill>
              </a:rPr>
              <a:t>run</a:t>
            </a:r>
            <a:r>
              <a:rPr lang="en-GB" dirty="0">
                <a:solidFill>
                  <a:srgbClr val="FF0000"/>
                </a:solidFill>
              </a:rPr>
              <a:t> word from the command </a:t>
            </a:r>
            <a:r>
              <a:rPr lang="en-GB" b="1" i="1" dirty="0" err="1">
                <a:solidFill>
                  <a:srgbClr val="FF0000"/>
                </a:solidFill>
              </a:rPr>
              <a:t>npm</a:t>
            </a:r>
            <a:r>
              <a:rPr lang="en-GB" b="1" i="1" dirty="0">
                <a:solidFill>
                  <a:srgbClr val="FF0000"/>
                </a:solidFill>
              </a:rPr>
              <a:t> start</a:t>
            </a:r>
            <a:endParaRPr lang="en-GB" b="1" dirty="0">
              <a:solidFill>
                <a:srgbClr val="FF0000"/>
              </a:solidFill>
            </a:endParaRPr>
          </a:p>
        </p:txBody>
      </p:sp>
      <p:sp>
        <p:nvSpPr>
          <p:cNvPr id="17" name="Arrow: Right 16">
            <a:extLst>
              <a:ext uri="{FF2B5EF4-FFF2-40B4-BE49-F238E27FC236}">
                <a16:creationId xmlns:a16="http://schemas.microsoft.com/office/drawing/2014/main" id="{9A00553D-3727-4419-A25C-5C25A976993B}"/>
              </a:ext>
            </a:extLst>
          </p:cNvPr>
          <p:cNvSpPr/>
          <p:nvPr/>
        </p:nvSpPr>
        <p:spPr bwMode="auto">
          <a:xfrm flipH="1">
            <a:off x="2855166" y="4101878"/>
            <a:ext cx="3261395" cy="433171"/>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8885633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53947-0CC7-4FA6-BFB8-D2BB0AA77360}"/>
              </a:ext>
            </a:extLst>
          </p:cNvPr>
          <p:cNvSpPr>
            <a:spLocks noGrp="1"/>
          </p:cNvSpPr>
          <p:nvPr>
            <p:ph type="title"/>
          </p:nvPr>
        </p:nvSpPr>
        <p:spPr/>
        <p:txBody>
          <a:bodyPr/>
          <a:lstStyle/>
          <a:p>
            <a:r>
              <a:rPr lang="en-GB" dirty="0"/>
              <a:t>Automatic Rebuild</a:t>
            </a:r>
          </a:p>
        </p:txBody>
      </p:sp>
      <p:sp>
        <p:nvSpPr>
          <p:cNvPr id="3" name="Content Placeholder 2">
            <a:extLst>
              <a:ext uri="{FF2B5EF4-FFF2-40B4-BE49-F238E27FC236}">
                <a16:creationId xmlns:a16="http://schemas.microsoft.com/office/drawing/2014/main" id="{9B843FFA-B440-45EE-B6CE-EBCEED0E6272}"/>
              </a:ext>
            </a:extLst>
          </p:cNvPr>
          <p:cNvSpPr>
            <a:spLocks noGrp="1"/>
          </p:cNvSpPr>
          <p:nvPr>
            <p:ph idx="1"/>
          </p:nvPr>
        </p:nvSpPr>
        <p:spPr>
          <a:xfrm>
            <a:off x="1047750" y="699163"/>
            <a:ext cx="7029450" cy="4114800"/>
          </a:xfrm>
        </p:spPr>
        <p:txBody>
          <a:bodyPr/>
          <a:lstStyle/>
          <a:p>
            <a:r>
              <a:rPr lang="en-GB" dirty="0"/>
              <a:t>You will notice that if you change the code, then you have to &lt;Ctrl&gt;+&lt;C&gt; and then restart the service by typing </a:t>
            </a:r>
            <a:r>
              <a:rPr lang="en-GB" i="1" dirty="0"/>
              <a:t>node service.js</a:t>
            </a:r>
            <a:endParaRPr lang="en-GB" dirty="0"/>
          </a:p>
          <a:p>
            <a:r>
              <a:rPr lang="en-GB" dirty="0"/>
              <a:t>We would really like the service to automatically restart when the code is changed. </a:t>
            </a:r>
            <a:r>
              <a:rPr lang="en-GB" i="1" dirty="0" err="1"/>
              <a:t>Nodemon</a:t>
            </a:r>
            <a:r>
              <a:rPr lang="en-GB" dirty="0"/>
              <a:t> is a module that allows us to monitor the code for changes to restart the service </a:t>
            </a:r>
          </a:p>
          <a:p>
            <a:endParaRPr lang="en-GB" dirty="0"/>
          </a:p>
          <a:p>
            <a:r>
              <a:rPr lang="en-GB" dirty="0"/>
              <a:t>To monitor the </a:t>
            </a:r>
            <a:r>
              <a:rPr lang="en-GB" i="1" dirty="0"/>
              <a:t>main.js</a:t>
            </a:r>
            <a:r>
              <a:rPr lang="en-GB" dirty="0"/>
              <a:t> file </a:t>
            </a:r>
          </a:p>
          <a:p>
            <a:endParaRPr lang="en-GB" dirty="0"/>
          </a:p>
          <a:p>
            <a:endParaRPr lang="en-GB" dirty="0"/>
          </a:p>
          <a:p>
            <a:endParaRPr lang="en-GB" dirty="0"/>
          </a:p>
          <a:p>
            <a:r>
              <a:rPr lang="en-GB" dirty="0"/>
              <a:t>You can monitor a different directory using the --watch option (or even multiple directories, using multiple --watch</a:t>
            </a:r>
          </a:p>
          <a:p>
            <a:endParaRPr lang="en-GB" dirty="0"/>
          </a:p>
          <a:p>
            <a:endParaRPr lang="en-GB" dirty="0"/>
          </a:p>
          <a:p>
            <a:r>
              <a:rPr lang="en-GB" b="1" dirty="0"/>
              <a:t>By default </a:t>
            </a:r>
            <a:r>
              <a:rPr lang="en-GB" b="1" dirty="0" err="1"/>
              <a:t>nodemon</a:t>
            </a:r>
            <a:r>
              <a:rPr lang="en-GB" b="1" dirty="0"/>
              <a:t> will traverse all sub-directories</a:t>
            </a:r>
            <a:endParaRPr lang="en-GB" dirty="0"/>
          </a:p>
        </p:txBody>
      </p:sp>
      <p:sp>
        <p:nvSpPr>
          <p:cNvPr id="4" name="Footer Placeholder 3">
            <a:extLst>
              <a:ext uri="{FF2B5EF4-FFF2-40B4-BE49-F238E27FC236}">
                <a16:creationId xmlns:a16="http://schemas.microsoft.com/office/drawing/2014/main" id="{71D4330B-BBBE-43A3-9AF5-0381A18B7D1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8A90BA0-8BDA-4D27-8241-ACCA999CCB11}"/>
              </a:ext>
            </a:extLst>
          </p:cNvPr>
          <p:cNvSpPr txBox="1"/>
          <p:nvPr/>
        </p:nvSpPr>
        <p:spPr>
          <a:xfrm>
            <a:off x="1084947" y="3018638"/>
            <a:ext cx="7230570"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--save-dev </a:t>
            </a:r>
            <a:r>
              <a:rPr lang="en-GB" dirty="0" err="1">
                <a:solidFill>
                  <a:schemeClr val="accent1">
                    <a:lumMod val="50000"/>
                  </a:schemeClr>
                </a:solidFill>
              </a:rPr>
              <a:t>nodemon</a:t>
            </a:r>
            <a:endParaRPr lang="en-GB" dirty="0">
              <a:solidFill>
                <a:srgbClr val="FF0000"/>
              </a:solidFill>
            </a:endParaRPr>
          </a:p>
        </p:txBody>
      </p:sp>
      <p:sp>
        <p:nvSpPr>
          <p:cNvPr id="6" name="TextBox 5">
            <a:extLst>
              <a:ext uri="{FF2B5EF4-FFF2-40B4-BE49-F238E27FC236}">
                <a16:creationId xmlns:a16="http://schemas.microsoft.com/office/drawing/2014/main" id="{BDBCD2F4-7DDE-43D3-B256-5C194FD86BD7}"/>
              </a:ext>
            </a:extLst>
          </p:cNvPr>
          <p:cNvSpPr txBox="1"/>
          <p:nvPr/>
        </p:nvSpPr>
        <p:spPr>
          <a:xfrm>
            <a:off x="1064995" y="3765838"/>
            <a:ext cx="7031255"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nodemon</a:t>
            </a:r>
            <a:r>
              <a:rPr lang="en-GB" dirty="0">
                <a:solidFill>
                  <a:schemeClr val="accent1">
                    <a:lumMod val="50000"/>
                  </a:schemeClr>
                </a:solidFill>
              </a:rPr>
              <a:t> </a:t>
            </a:r>
            <a:r>
              <a:rPr lang="en-GB" i="1" dirty="0">
                <a:solidFill>
                  <a:schemeClr val="accent1">
                    <a:lumMod val="50000"/>
                  </a:schemeClr>
                </a:solidFill>
              </a:rPr>
              <a:t>main.js</a:t>
            </a:r>
            <a:endParaRPr lang="en-GB" dirty="0">
              <a:solidFill>
                <a:schemeClr val="accent1">
                  <a:lumMod val="50000"/>
                </a:schemeClr>
              </a:solidFill>
            </a:endParaRPr>
          </a:p>
        </p:txBody>
      </p:sp>
      <p:sp>
        <p:nvSpPr>
          <p:cNvPr id="7" name="TextBox 6">
            <a:extLst>
              <a:ext uri="{FF2B5EF4-FFF2-40B4-BE49-F238E27FC236}">
                <a16:creationId xmlns:a16="http://schemas.microsoft.com/office/drawing/2014/main" id="{7FA7E2AC-50BC-4B1E-96AC-501E1F0A02CA}"/>
              </a:ext>
            </a:extLst>
          </p:cNvPr>
          <p:cNvSpPr txBox="1"/>
          <p:nvPr/>
        </p:nvSpPr>
        <p:spPr>
          <a:xfrm>
            <a:off x="981907" y="4158022"/>
            <a:ext cx="7114344" cy="646331"/>
          </a:xfrm>
          <a:prstGeom prst="rect">
            <a:avLst/>
          </a:prstGeom>
          <a:noFill/>
        </p:spPr>
        <p:txBody>
          <a:bodyPr wrap="square" rtlCol="0">
            <a:spAutoFit/>
          </a:bodyPr>
          <a:lstStyle/>
          <a:p>
            <a:r>
              <a:rPr lang="en-GB" dirty="0"/>
              <a:t>“</a:t>
            </a:r>
            <a:r>
              <a:rPr lang="en-GB" i="1" dirty="0"/>
              <a:t>main.js” represents the first file to execute…all its dependencies are automatically monitored</a:t>
            </a:r>
          </a:p>
        </p:txBody>
      </p:sp>
      <p:sp>
        <p:nvSpPr>
          <p:cNvPr id="8" name="TextBox 7">
            <a:extLst>
              <a:ext uri="{FF2B5EF4-FFF2-40B4-BE49-F238E27FC236}">
                <a16:creationId xmlns:a16="http://schemas.microsoft.com/office/drawing/2014/main" id="{15D92D02-0FF7-4819-B64B-B94076664121}"/>
              </a:ext>
            </a:extLst>
          </p:cNvPr>
          <p:cNvSpPr txBox="1"/>
          <p:nvPr/>
        </p:nvSpPr>
        <p:spPr>
          <a:xfrm>
            <a:off x="1084947" y="5513126"/>
            <a:ext cx="7031255" cy="646331"/>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nodemon</a:t>
            </a:r>
            <a:r>
              <a:rPr lang="en-GB" dirty="0">
                <a:solidFill>
                  <a:schemeClr val="accent1">
                    <a:lumMod val="50000"/>
                  </a:schemeClr>
                </a:solidFill>
              </a:rPr>
              <a:t>   </a:t>
            </a:r>
            <a:r>
              <a:rPr lang="en-GB" i="1" dirty="0">
                <a:solidFill>
                  <a:schemeClr val="accent1">
                    <a:lumMod val="50000"/>
                  </a:schemeClr>
                </a:solidFill>
              </a:rPr>
              <a:t>--watch dir1  server.js</a:t>
            </a:r>
          </a:p>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nodemon</a:t>
            </a:r>
            <a:r>
              <a:rPr lang="en-GB" dirty="0">
                <a:solidFill>
                  <a:schemeClr val="accent1">
                    <a:lumMod val="50000"/>
                  </a:schemeClr>
                </a:solidFill>
              </a:rPr>
              <a:t>   </a:t>
            </a:r>
            <a:r>
              <a:rPr lang="en-GB" i="1" dirty="0">
                <a:solidFill>
                  <a:schemeClr val="accent1">
                    <a:lumMod val="50000"/>
                  </a:schemeClr>
                </a:solidFill>
              </a:rPr>
              <a:t>--watch dir1 --watch dir2  app.js</a:t>
            </a:r>
            <a:endParaRPr lang="en-GB" dirty="0">
              <a:solidFill>
                <a:schemeClr val="accent1">
                  <a:lumMod val="50000"/>
                </a:schemeClr>
              </a:solidFill>
            </a:endParaRPr>
          </a:p>
        </p:txBody>
      </p:sp>
    </p:spTree>
    <p:extLst>
      <p:ext uri="{BB962C8B-B14F-4D97-AF65-F5344CB8AC3E}">
        <p14:creationId xmlns:p14="http://schemas.microsoft.com/office/powerpoint/2010/main" val="21201910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1B9CA-6838-4152-BC15-B59ADFCB36E9}"/>
              </a:ext>
            </a:extLst>
          </p:cNvPr>
          <p:cNvSpPr>
            <a:spLocks noGrp="1"/>
          </p:cNvSpPr>
          <p:nvPr>
            <p:ph type="title"/>
          </p:nvPr>
        </p:nvSpPr>
        <p:spPr/>
        <p:txBody>
          <a:bodyPr/>
          <a:lstStyle/>
          <a:p>
            <a:r>
              <a:rPr lang="en-GB" dirty="0"/>
              <a:t>Adding Script</a:t>
            </a:r>
          </a:p>
        </p:txBody>
      </p:sp>
      <p:sp>
        <p:nvSpPr>
          <p:cNvPr id="3" name="Content Placeholder 2">
            <a:extLst>
              <a:ext uri="{FF2B5EF4-FFF2-40B4-BE49-F238E27FC236}">
                <a16:creationId xmlns:a16="http://schemas.microsoft.com/office/drawing/2014/main" id="{66B04BA9-18FC-4881-AE21-94D0FDAF0A14}"/>
              </a:ext>
            </a:extLst>
          </p:cNvPr>
          <p:cNvSpPr>
            <a:spLocks noGrp="1"/>
          </p:cNvSpPr>
          <p:nvPr>
            <p:ph idx="1"/>
          </p:nvPr>
        </p:nvSpPr>
        <p:spPr>
          <a:xfrm>
            <a:off x="1047750" y="668473"/>
            <a:ext cx="7029450" cy="4114800"/>
          </a:xfrm>
        </p:spPr>
        <p:txBody>
          <a:bodyPr/>
          <a:lstStyle/>
          <a:p>
            <a:r>
              <a:rPr lang="en-GB" dirty="0"/>
              <a:t>We can add </a:t>
            </a:r>
            <a:r>
              <a:rPr lang="en-GB" dirty="0" err="1"/>
              <a:t>nodemon</a:t>
            </a:r>
            <a:r>
              <a:rPr lang="en-GB" dirty="0"/>
              <a:t> as a script </a:t>
            </a:r>
          </a:p>
          <a:p>
            <a:r>
              <a:rPr lang="en-GB" dirty="0"/>
              <a:t>EITHER like this:</a:t>
            </a:r>
          </a:p>
          <a:p>
            <a:endParaRPr lang="en-GB" dirty="0"/>
          </a:p>
          <a:p>
            <a:endParaRPr lang="en-GB" dirty="0"/>
          </a:p>
          <a:p>
            <a:endParaRPr lang="en-GB" dirty="0"/>
          </a:p>
          <a:p>
            <a:endParaRPr lang="en-GB" dirty="0"/>
          </a:p>
          <a:p>
            <a:r>
              <a:rPr lang="en-GB" dirty="0"/>
              <a:t>OR like this, if you for some reason you also want to be able to run the script without the automatic build </a:t>
            </a:r>
          </a:p>
        </p:txBody>
      </p:sp>
      <p:sp>
        <p:nvSpPr>
          <p:cNvPr id="4" name="Footer Placeholder 3">
            <a:extLst>
              <a:ext uri="{FF2B5EF4-FFF2-40B4-BE49-F238E27FC236}">
                <a16:creationId xmlns:a16="http://schemas.microsoft.com/office/drawing/2014/main" id="{18A22451-851B-4FCB-917D-74CABF1D862A}"/>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4CC02592-7C8A-4E70-BA26-788CE4F6B414}"/>
              </a:ext>
            </a:extLst>
          </p:cNvPr>
          <p:cNvSpPr txBox="1"/>
          <p:nvPr/>
        </p:nvSpPr>
        <p:spPr>
          <a:xfrm>
            <a:off x="128118" y="1450118"/>
            <a:ext cx="6910921" cy="1200329"/>
          </a:xfrm>
          <a:prstGeom prst="rect">
            <a:avLst/>
          </a:prstGeom>
          <a:solidFill>
            <a:schemeClr val="accent6">
              <a:lumMod val="20000"/>
              <a:lumOff val="80000"/>
            </a:schemeClr>
          </a:solidFill>
          <a:ln>
            <a:solidFill>
              <a:schemeClr val="tx1"/>
            </a:solidFill>
          </a:ln>
        </p:spPr>
        <p:txBody>
          <a:bodyPr wrap="square" rtlCol="0">
            <a:spAutoFit/>
          </a:bodyPr>
          <a:lstStyle/>
          <a:p>
            <a:r>
              <a:rPr lang="en-GB" dirty="0"/>
              <a:t>    "scripts": {</a:t>
            </a:r>
          </a:p>
          <a:p>
            <a:r>
              <a:rPr lang="en-GB" dirty="0"/>
              <a:t>         </a:t>
            </a:r>
            <a:r>
              <a:rPr lang="en-GB" dirty="0">
                <a:solidFill>
                  <a:srgbClr val="FF0000"/>
                </a:solidFill>
              </a:rPr>
              <a:t>"start-mount": "./</a:t>
            </a:r>
            <a:r>
              <a:rPr lang="en-GB" dirty="0" err="1">
                <a:solidFill>
                  <a:srgbClr val="FF0000"/>
                </a:solidFill>
              </a:rPr>
              <a:t>node_modules</a:t>
            </a:r>
            <a:r>
              <a:rPr lang="en-GB" dirty="0">
                <a:solidFill>
                  <a:srgbClr val="FF0000"/>
                </a:solidFill>
              </a:rPr>
              <a:t>/.bin/</a:t>
            </a:r>
            <a:r>
              <a:rPr lang="en-GB" dirty="0" err="1">
                <a:solidFill>
                  <a:srgbClr val="FF0000"/>
                </a:solidFill>
              </a:rPr>
              <a:t>nodemon</a:t>
            </a:r>
            <a:r>
              <a:rPr lang="en-GB" dirty="0">
                <a:solidFill>
                  <a:srgbClr val="FF0000"/>
                </a:solidFill>
              </a:rPr>
              <a:t> -L service.js",    </a:t>
            </a:r>
          </a:p>
          <a:p>
            <a:r>
              <a:rPr lang="en-GB" dirty="0">
                <a:solidFill>
                  <a:srgbClr val="FF0000"/>
                </a:solidFill>
              </a:rPr>
              <a:t>         “</a:t>
            </a:r>
            <a:r>
              <a:rPr lang="en-GB" b="1" dirty="0">
                <a:solidFill>
                  <a:srgbClr val="FF0000"/>
                </a:solidFill>
              </a:rPr>
              <a:t>start</a:t>
            </a:r>
            <a:r>
              <a:rPr lang="en-GB" dirty="0">
                <a:solidFill>
                  <a:srgbClr val="FF0000"/>
                </a:solidFill>
              </a:rPr>
              <a:t>":  “./</a:t>
            </a:r>
            <a:r>
              <a:rPr lang="en-GB" dirty="0" err="1">
                <a:solidFill>
                  <a:srgbClr val="FF0000"/>
                </a:solidFill>
              </a:rPr>
              <a:t>node_modules</a:t>
            </a:r>
            <a:r>
              <a:rPr lang="en-GB" dirty="0">
                <a:solidFill>
                  <a:srgbClr val="FF0000"/>
                </a:solidFill>
              </a:rPr>
              <a:t>/.bin/</a:t>
            </a:r>
            <a:r>
              <a:rPr lang="en-GB" dirty="0" err="1">
                <a:solidFill>
                  <a:srgbClr val="FF0000"/>
                </a:solidFill>
              </a:rPr>
              <a:t>nodemon</a:t>
            </a:r>
            <a:r>
              <a:rPr lang="en-GB" dirty="0">
                <a:solidFill>
                  <a:srgbClr val="FF0000"/>
                </a:solidFill>
              </a:rPr>
              <a:t> service.js"           </a:t>
            </a:r>
          </a:p>
          <a:p>
            <a:r>
              <a:rPr lang="en-GB" dirty="0"/>
              <a:t>     },  </a:t>
            </a:r>
          </a:p>
        </p:txBody>
      </p:sp>
      <p:sp>
        <p:nvSpPr>
          <p:cNvPr id="6" name="TextBox 5">
            <a:extLst>
              <a:ext uri="{FF2B5EF4-FFF2-40B4-BE49-F238E27FC236}">
                <a16:creationId xmlns:a16="http://schemas.microsoft.com/office/drawing/2014/main" id="{EC4CA4BC-D9A3-4577-A2CE-D003901E567E}"/>
              </a:ext>
            </a:extLst>
          </p:cNvPr>
          <p:cNvSpPr txBox="1"/>
          <p:nvPr/>
        </p:nvSpPr>
        <p:spPr>
          <a:xfrm>
            <a:off x="133935" y="3711402"/>
            <a:ext cx="6861069" cy="1477328"/>
          </a:xfrm>
          <a:prstGeom prst="rect">
            <a:avLst/>
          </a:prstGeom>
          <a:solidFill>
            <a:schemeClr val="accent6">
              <a:lumMod val="20000"/>
              <a:lumOff val="80000"/>
            </a:schemeClr>
          </a:solidFill>
          <a:ln>
            <a:solidFill>
              <a:schemeClr val="tx1"/>
            </a:solidFill>
          </a:ln>
        </p:spPr>
        <p:txBody>
          <a:bodyPr wrap="square" rtlCol="0">
            <a:spAutoFit/>
          </a:bodyPr>
          <a:lstStyle/>
          <a:p>
            <a:r>
              <a:rPr lang="en-GB" dirty="0"/>
              <a:t>    "scripts": {    </a:t>
            </a:r>
          </a:p>
          <a:p>
            <a:r>
              <a:rPr lang="en-GB" dirty="0">
                <a:solidFill>
                  <a:srgbClr val="FF0000"/>
                </a:solidFill>
              </a:rPr>
              <a:t>         “</a:t>
            </a:r>
            <a:r>
              <a:rPr lang="en-GB" b="1" dirty="0">
                <a:solidFill>
                  <a:srgbClr val="FF0000"/>
                </a:solidFill>
              </a:rPr>
              <a:t>exec</a:t>
            </a:r>
            <a:r>
              <a:rPr lang="en-GB" dirty="0">
                <a:solidFill>
                  <a:srgbClr val="FF0000"/>
                </a:solidFill>
              </a:rPr>
              <a:t>": “node service.js“,  </a:t>
            </a:r>
          </a:p>
          <a:p>
            <a:r>
              <a:rPr lang="en-GB" dirty="0">
                <a:solidFill>
                  <a:srgbClr val="FF0000"/>
                </a:solidFill>
              </a:rPr>
              <a:t>         "start-mount": "./</a:t>
            </a:r>
            <a:r>
              <a:rPr lang="en-GB" dirty="0" err="1">
                <a:solidFill>
                  <a:srgbClr val="FF0000"/>
                </a:solidFill>
              </a:rPr>
              <a:t>node_modules</a:t>
            </a:r>
            <a:r>
              <a:rPr lang="en-GB" dirty="0">
                <a:solidFill>
                  <a:srgbClr val="FF0000"/>
                </a:solidFill>
              </a:rPr>
              <a:t>/.bin/</a:t>
            </a:r>
            <a:r>
              <a:rPr lang="en-GB" dirty="0" err="1">
                <a:solidFill>
                  <a:srgbClr val="FF0000"/>
                </a:solidFill>
              </a:rPr>
              <a:t>nodemon</a:t>
            </a:r>
            <a:r>
              <a:rPr lang="en-GB" dirty="0">
                <a:solidFill>
                  <a:srgbClr val="FF0000"/>
                </a:solidFill>
              </a:rPr>
              <a:t> -L service.js",         </a:t>
            </a:r>
            <a:endParaRPr lang="en-GB" dirty="0"/>
          </a:p>
          <a:p>
            <a:r>
              <a:rPr lang="en-GB" dirty="0">
                <a:solidFill>
                  <a:srgbClr val="FF0000"/>
                </a:solidFill>
              </a:rPr>
              <a:t>         “</a:t>
            </a:r>
            <a:r>
              <a:rPr lang="en-GB" b="1" dirty="0">
                <a:solidFill>
                  <a:srgbClr val="FF0000"/>
                </a:solidFill>
              </a:rPr>
              <a:t>start</a:t>
            </a:r>
            <a:r>
              <a:rPr lang="en-GB" dirty="0">
                <a:solidFill>
                  <a:srgbClr val="FF0000"/>
                </a:solidFill>
              </a:rPr>
              <a:t>":  “./</a:t>
            </a:r>
            <a:r>
              <a:rPr lang="en-GB" dirty="0" err="1">
                <a:solidFill>
                  <a:srgbClr val="FF0000"/>
                </a:solidFill>
              </a:rPr>
              <a:t>node_modules</a:t>
            </a:r>
            <a:r>
              <a:rPr lang="en-GB" dirty="0">
                <a:solidFill>
                  <a:srgbClr val="FF0000"/>
                </a:solidFill>
              </a:rPr>
              <a:t>/.bin/</a:t>
            </a:r>
            <a:r>
              <a:rPr lang="en-GB" dirty="0" err="1">
                <a:solidFill>
                  <a:srgbClr val="FF0000"/>
                </a:solidFill>
              </a:rPr>
              <a:t>nodemon</a:t>
            </a:r>
            <a:r>
              <a:rPr lang="en-GB" dirty="0">
                <a:solidFill>
                  <a:srgbClr val="FF0000"/>
                </a:solidFill>
              </a:rPr>
              <a:t> service.js"           </a:t>
            </a:r>
          </a:p>
          <a:p>
            <a:r>
              <a:rPr lang="en-GB" dirty="0"/>
              <a:t>     },  </a:t>
            </a:r>
          </a:p>
        </p:txBody>
      </p:sp>
      <p:sp>
        <p:nvSpPr>
          <p:cNvPr id="7" name="TextBox 6">
            <a:extLst>
              <a:ext uri="{FF2B5EF4-FFF2-40B4-BE49-F238E27FC236}">
                <a16:creationId xmlns:a16="http://schemas.microsoft.com/office/drawing/2014/main" id="{62C24340-C767-4A3B-9EF5-0084E2AB5350}"/>
              </a:ext>
            </a:extLst>
          </p:cNvPr>
          <p:cNvSpPr txBox="1"/>
          <p:nvPr/>
        </p:nvSpPr>
        <p:spPr>
          <a:xfrm>
            <a:off x="7044099" y="3858326"/>
            <a:ext cx="1774845" cy="369332"/>
          </a:xfrm>
          <a:prstGeom prst="rect">
            <a:avLst/>
          </a:prstGeom>
          <a:noFill/>
        </p:spPr>
        <p:txBody>
          <a:bodyPr wrap="none" rtlCol="0">
            <a:spAutoFit/>
          </a:bodyPr>
          <a:lstStyle/>
          <a:p>
            <a:r>
              <a:rPr lang="en-GB" i="1" dirty="0"/>
              <a:t>$ </a:t>
            </a:r>
            <a:r>
              <a:rPr lang="en-GB" i="1" dirty="0" err="1"/>
              <a:t>npm</a:t>
            </a:r>
            <a:r>
              <a:rPr lang="en-GB" i="1" dirty="0"/>
              <a:t> run exec</a:t>
            </a:r>
          </a:p>
        </p:txBody>
      </p:sp>
      <p:sp>
        <p:nvSpPr>
          <p:cNvPr id="8" name="TextBox 7">
            <a:extLst>
              <a:ext uri="{FF2B5EF4-FFF2-40B4-BE49-F238E27FC236}">
                <a16:creationId xmlns:a16="http://schemas.microsoft.com/office/drawing/2014/main" id="{1954C319-366A-423E-B7D0-F3B3B30C6461}"/>
              </a:ext>
            </a:extLst>
          </p:cNvPr>
          <p:cNvSpPr txBox="1"/>
          <p:nvPr/>
        </p:nvSpPr>
        <p:spPr>
          <a:xfrm>
            <a:off x="7063334" y="4542399"/>
            <a:ext cx="1736373" cy="646331"/>
          </a:xfrm>
          <a:prstGeom prst="rect">
            <a:avLst/>
          </a:prstGeom>
          <a:noFill/>
        </p:spPr>
        <p:txBody>
          <a:bodyPr wrap="none" rtlCol="0">
            <a:spAutoFit/>
          </a:bodyPr>
          <a:lstStyle/>
          <a:p>
            <a:r>
              <a:rPr lang="en-GB" i="1" dirty="0"/>
              <a:t>$ </a:t>
            </a:r>
            <a:r>
              <a:rPr lang="en-GB" i="1" dirty="0" err="1"/>
              <a:t>npm</a:t>
            </a:r>
            <a:r>
              <a:rPr lang="en-GB" i="1" dirty="0"/>
              <a:t> run start</a:t>
            </a:r>
          </a:p>
          <a:p>
            <a:r>
              <a:rPr lang="en-GB" i="1" dirty="0"/>
              <a:t>$ </a:t>
            </a:r>
            <a:r>
              <a:rPr lang="en-GB" i="1" dirty="0" err="1"/>
              <a:t>npm</a:t>
            </a:r>
            <a:r>
              <a:rPr lang="en-GB" i="1" dirty="0"/>
              <a:t> start</a:t>
            </a:r>
          </a:p>
        </p:txBody>
      </p:sp>
      <p:sp>
        <p:nvSpPr>
          <p:cNvPr id="9" name="TextBox 8">
            <a:extLst>
              <a:ext uri="{FF2B5EF4-FFF2-40B4-BE49-F238E27FC236}">
                <a16:creationId xmlns:a16="http://schemas.microsoft.com/office/drawing/2014/main" id="{9D09D83F-EE7A-4083-83C3-11048C6F0EC5}"/>
              </a:ext>
            </a:extLst>
          </p:cNvPr>
          <p:cNvSpPr txBox="1"/>
          <p:nvPr/>
        </p:nvSpPr>
        <p:spPr>
          <a:xfrm>
            <a:off x="7082571" y="1588617"/>
            <a:ext cx="1736373" cy="646331"/>
          </a:xfrm>
          <a:prstGeom prst="rect">
            <a:avLst/>
          </a:prstGeom>
          <a:noFill/>
        </p:spPr>
        <p:txBody>
          <a:bodyPr wrap="none" rtlCol="0">
            <a:spAutoFit/>
          </a:bodyPr>
          <a:lstStyle/>
          <a:p>
            <a:r>
              <a:rPr lang="en-GB" i="1" dirty="0"/>
              <a:t>$ </a:t>
            </a:r>
            <a:r>
              <a:rPr lang="en-GB" i="1" dirty="0" err="1"/>
              <a:t>npm</a:t>
            </a:r>
            <a:r>
              <a:rPr lang="en-GB" i="1" dirty="0"/>
              <a:t> run start</a:t>
            </a:r>
          </a:p>
          <a:p>
            <a:r>
              <a:rPr lang="en-GB" i="1" dirty="0"/>
              <a:t>$ </a:t>
            </a:r>
            <a:r>
              <a:rPr lang="en-GB" i="1" dirty="0" err="1"/>
              <a:t>npm</a:t>
            </a:r>
            <a:r>
              <a:rPr lang="en-GB" i="1" dirty="0"/>
              <a:t> start</a:t>
            </a:r>
          </a:p>
        </p:txBody>
      </p:sp>
      <p:sp>
        <p:nvSpPr>
          <p:cNvPr id="10" name="TextBox 9">
            <a:extLst>
              <a:ext uri="{FF2B5EF4-FFF2-40B4-BE49-F238E27FC236}">
                <a16:creationId xmlns:a16="http://schemas.microsoft.com/office/drawing/2014/main" id="{6CC9D2C1-CD95-483D-9F78-C56959B77149}"/>
              </a:ext>
            </a:extLst>
          </p:cNvPr>
          <p:cNvSpPr txBox="1"/>
          <p:nvPr/>
        </p:nvSpPr>
        <p:spPr>
          <a:xfrm>
            <a:off x="5385734" y="5991152"/>
            <a:ext cx="3597691" cy="738664"/>
          </a:xfrm>
          <a:prstGeom prst="rect">
            <a:avLst/>
          </a:prstGeom>
          <a:solidFill>
            <a:schemeClr val="bg1"/>
          </a:solidFill>
          <a:ln>
            <a:solidFill>
              <a:schemeClr val="tx1"/>
            </a:solidFill>
          </a:ln>
        </p:spPr>
        <p:txBody>
          <a:bodyPr wrap="square" rtlCol="0">
            <a:spAutoFit/>
          </a:bodyPr>
          <a:lstStyle/>
          <a:p>
            <a:r>
              <a:rPr lang="en-GB" sz="1400" dirty="0"/>
              <a:t>FYI: The “start-mount” script is required to allow </a:t>
            </a:r>
            <a:r>
              <a:rPr lang="en-GB" sz="1400" dirty="0" err="1"/>
              <a:t>nodemon</a:t>
            </a:r>
            <a:r>
              <a:rPr lang="en-GB" sz="1400" dirty="0"/>
              <a:t> to read across a mounted drive when we use it docker-compose</a:t>
            </a:r>
          </a:p>
        </p:txBody>
      </p:sp>
    </p:spTree>
    <p:extLst>
      <p:ext uri="{BB962C8B-B14F-4D97-AF65-F5344CB8AC3E}">
        <p14:creationId xmlns:p14="http://schemas.microsoft.com/office/powerpoint/2010/main" val="2713705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Routing Methods</a:t>
            </a:r>
          </a:p>
        </p:txBody>
      </p:sp>
      <p:sp>
        <p:nvSpPr>
          <p:cNvPr id="3" name="Content Placeholder 2"/>
          <p:cNvSpPr>
            <a:spLocks noGrp="1"/>
          </p:cNvSpPr>
          <p:nvPr>
            <p:ph idx="1"/>
          </p:nvPr>
        </p:nvSpPr>
        <p:spPr>
          <a:xfrm>
            <a:off x="1047750" y="784459"/>
            <a:ext cx="7029450" cy="2349799"/>
          </a:xfrm>
        </p:spPr>
        <p:txBody>
          <a:bodyPr/>
          <a:lstStyle/>
          <a:p>
            <a:r>
              <a:rPr lang="en-GB" dirty="0"/>
              <a:t>Express returns an “app” object </a:t>
            </a:r>
          </a:p>
          <a:p>
            <a:r>
              <a:rPr lang="en-GB" dirty="0"/>
              <a:t>This app object has a number of methods for handling routing</a:t>
            </a:r>
          </a:p>
          <a:p>
            <a:pPr lvl="1"/>
            <a:r>
              <a:rPr lang="en-GB" dirty="0"/>
              <a:t>Here routing refers to how an application’s endpoints (URIs) respond to client request</a:t>
            </a:r>
          </a:p>
          <a:p>
            <a:pPr lvl="1"/>
            <a:r>
              <a:rPr lang="en-GB" dirty="0"/>
              <a:t>These correspond to the HTTP methods</a:t>
            </a:r>
          </a:p>
          <a:p>
            <a:r>
              <a:rPr lang="en-GB" dirty="0"/>
              <a:t>Here are some of the main ones: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graphicFrame>
        <p:nvGraphicFramePr>
          <p:cNvPr id="5" name="Table 4"/>
          <p:cNvGraphicFramePr>
            <a:graphicFrameLocks noGrp="1"/>
          </p:cNvGraphicFramePr>
          <p:nvPr>
            <p:extLst>
              <p:ext uri="{D42A27DB-BD31-4B8C-83A1-F6EECF244321}">
                <p14:modId xmlns:p14="http://schemas.microsoft.com/office/powerpoint/2010/main" val="247177718"/>
              </p:ext>
            </p:extLst>
          </p:nvPr>
        </p:nvGraphicFramePr>
        <p:xfrm>
          <a:off x="683394" y="3403232"/>
          <a:ext cx="8085221" cy="2865120"/>
        </p:xfrm>
        <a:graphic>
          <a:graphicData uri="http://schemas.openxmlformats.org/drawingml/2006/table">
            <a:tbl>
              <a:tblPr firstRow="1" bandRow="1">
                <a:tableStyleId>{5940675A-B579-460E-94D1-54222C63F5DA}</a:tableStyleId>
              </a:tblPr>
              <a:tblGrid>
                <a:gridCol w="1694046">
                  <a:extLst>
                    <a:ext uri="{9D8B030D-6E8A-4147-A177-3AD203B41FA5}">
                      <a16:colId xmlns:a16="http://schemas.microsoft.com/office/drawing/2014/main" val="692622438"/>
                    </a:ext>
                  </a:extLst>
                </a:gridCol>
                <a:gridCol w="1963554">
                  <a:extLst>
                    <a:ext uri="{9D8B030D-6E8A-4147-A177-3AD203B41FA5}">
                      <a16:colId xmlns:a16="http://schemas.microsoft.com/office/drawing/2014/main" val="3603761167"/>
                    </a:ext>
                  </a:extLst>
                </a:gridCol>
                <a:gridCol w="4427621">
                  <a:extLst>
                    <a:ext uri="{9D8B030D-6E8A-4147-A177-3AD203B41FA5}">
                      <a16:colId xmlns:a16="http://schemas.microsoft.com/office/drawing/2014/main" val="1931982962"/>
                    </a:ext>
                  </a:extLst>
                </a:gridCol>
              </a:tblGrid>
              <a:tr h="370840">
                <a:tc>
                  <a:txBody>
                    <a:bodyPr/>
                    <a:lstStyle/>
                    <a:p>
                      <a:r>
                        <a:rPr lang="en-GB" b="1" dirty="0"/>
                        <a:t>HTTP Method</a:t>
                      </a:r>
                    </a:p>
                  </a:txBody>
                  <a:tcPr>
                    <a:solidFill>
                      <a:schemeClr val="accent2">
                        <a:lumMod val="20000"/>
                        <a:lumOff val="80000"/>
                      </a:schemeClr>
                    </a:solidFill>
                  </a:tcPr>
                </a:tc>
                <a:tc>
                  <a:txBody>
                    <a:bodyPr/>
                    <a:lstStyle/>
                    <a:p>
                      <a:r>
                        <a:rPr lang="en-GB" b="1" dirty="0"/>
                        <a:t>Routing</a:t>
                      </a:r>
                      <a:r>
                        <a:rPr lang="en-GB" b="1" baseline="0" dirty="0"/>
                        <a:t> </a:t>
                      </a:r>
                      <a:r>
                        <a:rPr lang="en-GB" b="1" dirty="0"/>
                        <a:t>Method</a:t>
                      </a:r>
                    </a:p>
                  </a:txBody>
                  <a:tcPr>
                    <a:solidFill>
                      <a:schemeClr val="accent2">
                        <a:lumMod val="20000"/>
                        <a:lumOff val="80000"/>
                      </a:schemeClr>
                    </a:solidFill>
                  </a:tcPr>
                </a:tc>
                <a:tc>
                  <a:txBody>
                    <a:bodyPr/>
                    <a:lstStyle/>
                    <a:p>
                      <a:r>
                        <a:rPr lang="en-GB" b="1" dirty="0"/>
                        <a:t>Usual interpretation</a:t>
                      </a:r>
                    </a:p>
                  </a:txBody>
                  <a:tcPr>
                    <a:solidFill>
                      <a:schemeClr val="accent2">
                        <a:lumMod val="20000"/>
                        <a:lumOff val="80000"/>
                      </a:schemeClr>
                    </a:solidFill>
                  </a:tcPr>
                </a:tc>
                <a:extLst>
                  <a:ext uri="{0D108BD9-81ED-4DB2-BD59-A6C34878D82A}">
                    <a16:rowId xmlns:a16="http://schemas.microsoft.com/office/drawing/2014/main" val="2907545386"/>
                  </a:ext>
                </a:extLst>
              </a:tr>
              <a:tr h="370840">
                <a:tc>
                  <a:txBody>
                    <a:bodyPr/>
                    <a:lstStyle/>
                    <a:p>
                      <a:pPr algn="ctr"/>
                      <a:r>
                        <a:rPr lang="en-GB" b="1" dirty="0"/>
                        <a:t>GET</a:t>
                      </a:r>
                    </a:p>
                  </a:txBody>
                  <a:tcPr/>
                </a:tc>
                <a:tc>
                  <a:txBody>
                    <a:bodyPr/>
                    <a:lstStyle/>
                    <a:p>
                      <a:pPr algn="ctr"/>
                      <a:r>
                        <a:rPr lang="en-GB" b="1" dirty="0"/>
                        <a:t>get</a:t>
                      </a:r>
                    </a:p>
                  </a:txBody>
                  <a:tcPr/>
                </a:tc>
                <a:tc>
                  <a:txBody>
                    <a:bodyPr/>
                    <a:lstStyle/>
                    <a:p>
                      <a:r>
                        <a:rPr lang="en-GB" i="1" dirty="0"/>
                        <a:t>Read</a:t>
                      </a:r>
                      <a:r>
                        <a:rPr lang="en-GB" i="1" baseline="0" dirty="0"/>
                        <a:t> or find something</a:t>
                      </a:r>
                      <a:endParaRPr lang="en-GB" i="1" dirty="0"/>
                    </a:p>
                  </a:txBody>
                  <a:tcPr/>
                </a:tc>
                <a:extLst>
                  <a:ext uri="{0D108BD9-81ED-4DB2-BD59-A6C34878D82A}">
                    <a16:rowId xmlns:a16="http://schemas.microsoft.com/office/drawing/2014/main" val="192453745"/>
                  </a:ext>
                </a:extLst>
              </a:tr>
              <a:tr h="370840">
                <a:tc>
                  <a:txBody>
                    <a:bodyPr/>
                    <a:lstStyle/>
                    <a:p>
                      <a:pPr algn="ctr"/>
                      <a:r>
                        <a:rPr lang="en-GB" b="1" dirty="0"/>
                        <a:t>POST</a:t>
                      </a:r>
                    </a:p>
                  </a:txBody>
                  <a:tcPr/>
                </a:tc>
                <a:tc>
                  <a:txBody>
                    <a:bodyPr/>
                    <a:lstStyle/>
                    <a:p>
                      <a:pPr algn="ctr"/>
                      <a:r>
                        <a:rPr lang="en-GB" b="1" dirty="0"/>
                        <a:t>post</a:t>
                      </a:r>
                    </a:p>
                  </a:txBody>
                  <a:tcPr/>
                </a:tc>
                <a:tc>
                  <a:txBody>
                    <a:bodyPr/>
                    <a:lstStyle/>
                    <a:p>
                      <a:r>
                        <a:rPr lang="en-GB" i="1" dirty="0"/>
                        <a:t>Add a new item</a:t>
                      </a:r>
                    </a:p>
                  </a:txBody>
                  <a:tcPr/>
                </a:tc>
                <a:extLst>
                  <a:ext uri="{0D108BD9-81ED-4DB2-BD59-A6C34878D82A}">
                    <a16:rowId xmlns:a16="http://schemas.microsoft.com/office/drawing/2014/main" val="2274118294"/>
                  </a:ext>
                </a:extLst>
              </a:tr>
              <a:tr h="370840">
                <a:tc>
                  <a:txBody>
                    <a:bodyPr/>
                    <a:lstStyle/>
                    <a:p>
                      <a:pPr algn="ctr"/>
                      <a:r>
                        <a:rPr lang="en-GB" b="1" dirty="0"/>
                        <a:t>PUT</a:t>
                      </a:r>
                    </a:p>
                  </a:txBody>
                  <a:tcPr/>
                </a:tc>
                <a:tc>
                  <a:txBody>
                    <a:bodyPr/>
                    <a:lstStyle/>
                    <a:p>
                      <a:pPr algn="ctr"/>
                      <a:r>
                        <a:rPr lang="en-GB" b="1" dirty="0"/>
                        <a:t>put</a:t>
                      </a:r>
                    </a:p>
                  </a:txBody>
                  <a:tcPr/>
                </a:tc>
                <a:tc>
                  <a:txBody>
                    <a:bodyPr/>
                    <a:lstStyle/>
                    <a:p>
                      <a:r>
                        <a:rPr lang="en-GB" i="1" dirty="0"/>
                        <a:t>Replace</a:t>
                      </a:r>
                      <a:r>
                        <a:rPr lang="en-GB" i="1" baseline="0" dirty="0"/>
                        <a:t> the complete contents of an item(s)</a:t>
                      </a:r>
                      <a:endParaRPr lang="en-GB" i="1" dirty="0"/>
                    </a:p>
                  </a:txBody>
                  <a:tcPr/>
                </a:tc>
                <a:extLst>
                  <a:ext uri="{0D108BD9-81ED-4DB2-BD59-A6C34878D82A}">
                    <a16:rowId xmlns:a16="http://schemas.microsoft.com/office/drawing/2014/main" val="1997406344"/>
                  </a:ext>
                </a:extLst>
              </a:tr>
              <a:tr h="370840">
                <a:tc>
                  <a:txBody>
                    <a:bodyPr/>
                    <a:lstStyle/>
                    <a:p>
                      <a:pPr algn="ctr"/>
                      <a:r>
                        <a:rPr lang="en-GB" b="1" dirty="0"/>
                        <a:t>PATCH</a:t>
                      </a:r>
                    </a:p>
                  </a:txBody>
                  <a:tcPr/>
                </a:tc>
                <a:tc>
                  <a:txBody>
                    <a:bodyPr/>
                    <a:lstStyle/>
                    <a:p>
                      <a:pPr algn="ctr"/>
                      <a:r>
                        <a:rPr lang="en-GB" b="1" dirty="0"/>
                        <a:t>patch</a:t>
                      </a:r>
                    </a:p>
                  </a:txBody>
                  <a:tcPr/>
                </a:tc>
                <a:tc>
                  <a:txBody>
                    <a:bodyPr/>
                    <a:lstStyle/>
                    <a:p>
                      <a:r>
                        <a:rPr lang="en-GB" i="1" dirty="0"/>
                        <a:t>Edit/delete</a:t>
                      </a:r>
                      <a:r>
                        <a:rPr lang="en-GB" i="1" baseline="0" dirty="0"/>
                        <a:t> a set of fields for an item(s)</a:t>
                      </a:r>
                      <a:endParaRPr lang="en-GB" i="1" dirty="0"/>
                    </a:p>
                  </a:txBody>
                  <a:tcPr/>
                </a:tc>
                <a:extLst>
                  <a:ext uri="{0D108BD9-81ED-4DB2-BD59-A6C34878D82A}">
                    <a16:rowId xmlns:a16="http://schemas.microsoft.com/office/drawing/2014/main" val="63929259"/>
                  </a:ext>
                </a:extLst>
              </a:tr>
              <a:tr h="370840">
                <a:tc>
                  <a:txBody>
                    <a:bodyPr/>
                    <a:lstStyle/>
                    <a:p>
                      <a:pPr algn="ctr"/>
                      <a:r>
                        <a:rPr lang="en-GB" b="1" dirty="0"/>
                        <a:t>DELETE</a:t>
                      </a:r>
                    </a:p>
                  </a:txBody>
                  <a:tcPr/>
                </a:tc>
                <a:tc>
                  <a:txBody>
                    <a:bodyPr/>
                    <a:lstStyle/>
                    <a:p>
                      <a:pPr algn="ctr"/>
                      <a:r>
                        <a:rPr lang="en-GB" b="1" dirty="0"/>
                        <a:t>delete</a:t>
                      </a:r>
                    </a:p>
                  </a:txBody>
                  <a:tcPr/>
                </a:tc>
                <a:tc>
                  <a:txBody>
                    <a:bodyPr/>
                    <a:lstStyle/>
                    <a:p>
                      <a:r>
                        <a:rPr lang="en-GB" i="1" dirty="0"/>
                        <a:t>Delete the entire item(s)</a:t>
                      </a:r>
                    </a:p>
                  </a:txBody>
                  <a:tcPr/>
                </a:tc>
                <a:extLst>
                  <a:ext uri="{0D108BD9-81ED-4DB2-BD59-A6C34878D82A}">
                    <a16:rowId xmlns:a16="http://schemas.microsoft.com/office/drawing/2014/main" val="3821393923"/>
                  </a:ext>
                </a:extLst>
              </a:tr>
              <a:tr h="370840">
                <a:tc>
                  <a:txBody>
                    <a:bodyPr/>
                    <a:lstStyle/>
                    <a:p>
                      <a:pPr algn="ctr"/>
                      <a:r>
                        <a:rPr lang="en-GB" b="0" dirty="0"/>
                        <a:t>Any Type</a:t>
                      </a:r>
                    </a:p>
                  </a:txBody>
                  <a:tcPr/>
                </a:tc>
                <a:tc>
                  <a:txBody>
                    <a:bodyPr/>
                    <a:lstStyle/>
                    <a:p>
                      <a:pPr algn="ctr"/>
                      <a:r>
                        <a:rPr lang="en-GB" b="1" dirty="0"/>
                        <a:t>use</a:t>
                      </a:r>
                    </a:p>
                  </a:txBody>
                  <a:tcPr/>
                </a:tc>
                <a:tc>
                  <a:txBody>
                    <a:bodyPr/>
                    <a:lstStyle/>
                    <a:p>
                      <a:r>
                        <a:rPr lang="en-GB" i="1" dirty="0"/>
                        <a:t>Handle</a:t>
                      </a:r>
                      <a:r>
                        <a:rPr lang="en-GB" i="1" baseline="0" dirty="0"/>
                        <a:t> any of the above request types</a:t>
                      </a:r>
                      <a:endParaRPr lang="en-GB" i="1" dirty="0"/>
                    </a:p>
                  </a:txBody>
                  <a:tcPr/>
                </a:tc>
                <a:extLst>
                  <a:ext uri="{0D108BD9-81ED-4DB2-BD59-A6C34878D82A}">
                    <a16:rowId xmlns:a16="http://schemas.microsoft.com/office/drawing/2014/main" val="2974852446"/>
                  </a:ext>
                </a:extLst>
              </a:tr>
            </a:tbl>
          </a:graphicData>
        </a:graphic>
      </p:graphicFrame>
      <p:sp>
        <p:nvSpPr>
          <p:cNvPr id="6" name="TextBox 5"/>
          <p:cNvSpPr txBox="1"/>
          <p:nvPr/>
        </p:nvSpPr>
        <p:spPr>
          <a:xfrm>
            <a:off x="3801979" y="6268352"/>
            <a:ext cx="4788490" cy="369332"/>
          </a:xfrm>
          <a:prstGeom prst="rect">
            <a:avLst/>
          </a:prstGeom>
          <a:noFill/>
        </p:spPr>
        <p:txBody>
          <a:bodyPr wrap="none" rtlCol="0">
            <a:spAutoFit/>
          </a:bodyPr>
          <a:lstStyle/>
          <a:p>
            <a:r>
              <a:rPr lang="en-GB" dirty="0"/>
              <a:t>https://expressjs.com/en/4x/api.html#express</a:t>
            </a:r>
          </a:p>
        </p:txBody>
      </p:sp>
    </p:spTree>
    <p:extLst>
      <p:ext uri="{BB962C8B-B14F-4D97-AF65-F5344CB8AC3E}">
        <p14:creationId xmlns:p14="http://schemas.microsoft.com/office/powerpoint/2010/main" val="36111360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Routing Method Signature</a:t>
            </a:r>
          </a:p>
        </p:txBody>
      </p:sp>
      <p:sp>
        <p:nvSpPr>
          <p:cNvPr id="3" name="Content Placeholder 2"/>
          <p:cNvSpPr>
            <a:spLocks noGrp="1"/>
          </p:cNvSpPr>
          <p:nvPr>
            <p:ph idx="1"/>
          </p:nvPr>
        </p:nvSpPr>
        <p:spPr>
          <a:xfrm>
            <a:off x="1047750" y="1130968"/>
            <a:ext cx="7029450" cy="4707857"/>
          </a:xfrm>
        </p:spPr>
        <p:txBody>
          <a:bodyPr/>
          <a:lstStyle/>
          <a:p>
            <a:r>
              <a:rPr lang="en-GB" dirty="0"/>
              <a:t>The signature of all the routing methods is identical:</a:t>
            </a:r>
          </a:p>
          <a:p>
            <a:endParaRPr lang="en-GB" dirty="0"/>
          </a:p>
          <a:p>
            <a:endParaRPr lang="en-GB" dirty="0"/>
          </a:p>
          <a:p>
            <a:pPr marL="0" indent="0">
              <a:buNone/>
            </a:pPr>
            <a:r>
              <a:rPr lang="en-GB" dirty="0"/>
              <a:t>Method:</a:t>
            </a:r>
          </a:p>
          <a:p>
            <a:r>
              <a:rPr lang="en-GB" b="1" dirty="0" err="1"/>
              <a:t>obj</a:t>
            </a:r>
            <a:r>
              <a:rPr lang="en-GB" dirty="0"/>
              <a:t>: The express object you created (often named “app”)</a:t>
            </a:r>
          </a:p>
          <a:p>
            <a:r>
              <a:rPr lang="en-GB" b="1" dirty="0" err="1"/>
              <a:t>routingmethod</a:t>
            </a:r>
            <a:r>
              <a:rPr lang="en-GB" dirty="0"/>
              <a:t>: The name of the routing method i.e. get, post, use, etc.</a:t>
            </a:r>
          </a:p>
          <a:p>
            <a:pPr marL="0" indent="0">
              <a:buNone/>
            </a:pPr>
            <a:r>
              <a:rPr lang="en-GB" dirty="0"/>
              <a:t>Arguments</a:t>
            </a:r>
          </a:p>
          <a:p>
            <a:r>
              <a:rPr lang="en-GB" b="1" dirty="0" err="1"/>
              <a:t>uri</a:t>
            </a:r>
            <a:r>
              <a:rPr lang="en-GB" dirty="0"/>
              <a:t>: The URI with which incoming request should be matched</a:t>
            </a:r>
          </a:p>
          <a:p>
            <a:r>
              <a:rPr lang="en-GB" b="1" dirty="0" err="1"/>
              <a:t>callbackFunction</a:t>
            </a:r>
            <a:r>
              <a:rPr lang="en-GB" dirty="0"/>
              <a:t>: the </a:t>
            </a:r>
            <a:r>
              <a:rPr lang="en-GB" dirty="0" err="1"/>
              <a:t>callback</a:t>
            </a:r>
            <a:r>
              <a:rPr lang="en-GB" dirty="0"/>
              <a:t> function to be called when </a:t>
            </a:r>
            <a:r>
              <a:rPr lang="en-GB" b="1" dirty="0">
                <a:solidFill>
                  <a:srgbClr val="FF0000"/>
                </a:solidFill>
              </a:rPr>
              <a:t>both</a:t>
            </a:r>
            <a:r>
              <a:rPr lang="en-GB" dirty="0"/>
              <a:t> the HTTP method </a:t>
            </a:r>
            <a:r>
              <a:rPr lang="en-GB" b="1" dirty="0">
                <a:solidFill>
                  <a:srgbClr val="FF0000"/>
                </a:solidFill>
              </a:rPr>
              <a:t>and</a:t>
            </a:r>
            <a:r>
              <a:rPr lang="en-GB" dirty="0"/>
              <a:t> the URI match</a:t>
            </a:r>
          </a:p>
          <a:p>
            <a:pPr lvl="1"/>
            <a:r>
              <a:rPr lang="en-GB" dirty="0"/>
              <a:t>This is an important point because you can have multiple endpoints associated with the same URI but listening for different HTTP methods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1843204" y="1606717"/>
            <a:ext cx="4737194" cy="369332"/>
          </a:xfrm>
          <a:prstGeom prst="rect">
            <a:avLst/>
          </a:prstGeom>
          <a:noFill/>
          <a:ln w="19050">
            <a:solidFill>
              <a:schemeClr val="tx1"/>
            </a:solidFill>
          </a:ln>
        </p:spPr>
        <p:txBody>
          <a:bodyPr wrap="none" rtlCol="0">
            <a:spAutoFit/>
          </a:bodyPr>
          <a:lstStyle/>
          <a:p>
            <a:r>
              <a:rPr lang="en-GB" dirty="0"/>
              <a:t>  </a:t>
            </a:r>
            <a:r>
              <a:rPr lang="en-GB" i="1" dirty="0" err="1"/>
              <a:t>obj</a:t>
            </a:r>
            <a:r>
              <a:rPr lang="en-GB" dirty="0" err="1"/>
              <a:t>.</a:t>
            </a:r>
            <a:r>
              <a:rPr lang="en-GB" i="1" dirty="0" err="1"/>
              <a:t>routingmethod</a:t>
            </a:r>
            <a:r>
              <a:rPr lang="en-GB" dirty="0"/>
              <a:t>( </a:t>
            </a:r>
            <a:r>
              <a:rPr lang="en-GB" dirty="0" err="1"/>
              <a:t>uri</a:t>
            </a:r>
            <a:r>
              <a:rPr lang="en-GB" dirty="0"/>
              <a:t>, </a:t>
            </a:r>
            <a:r>
              <a:rPr lang="en-GB" dirty="0" err="1"/>
              <a:t>callbackFunction</a:t>
            </a:r>
            <a:r>
              <a:rPr lang="en-GB" dirty="0"/>
              <a:t> );  </a:t>
            </a:r>
          </a:p>
        </p:txBody>
      </p:sp>
    </p:spTree>
    <p:extLst>
      <p:ext uri="{BB962C8B-B14F-4D97-AF65-F5344CB8AC3E}">
        <p14:creationId xmlns:p14="http://schemas.microsoft.com/office/powerpoint/2010/main" val="3852401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a:t>
            </a:r>
          </a:p>
        </p:txBody>
      </p:sp>
      <p:sp>
        <p:nvSpPr>
          <p:cNvPr id="3" name="Content Placeholder 2"/>
          <p:cNvSpPr>
            <a:spLocks noGrp="1"/>
          </p:cNvSpPr>
          <p:nvPr>
            <p:ph idx="1"/>
          </p:nvPr>
        </p:nvSpPr>
        <p:spPr>
          <a:xfrm>
            <a:off x="1047750" y="1169469"/>
            <a:ext cx="7029450" cy="4669356"/>
          </a:xfrm>
        </p:spPr>
        <p:txBody>
          <a:bodyPr/>
          <a:lstStyle/>
          <a:p>
            <a:r>
              <a:rPr lang="en-GB" dirty="0"/>
              <a:t>Process data “posted” to the web server at the URI /</a:t>
            </a:r>
            <a:r>
              <a:rPr lang="en-GB" dirty="0" err="1"/>
              <a:t>addkitty</a:t>
            </a:r>
            <a:endParaRPr lang="en-GB" dirty="0"/>
          </a:p>
          <a:p>
            <a:endParaRPr lang="en-GB" dirty="0"/>
          </a:p>
          <a:p>
            <a:endParaRPr lang="en-GB" dirty="0"/>
          </a:p>
          <a:p>
            <a:endParaRPr lang="en-GB" dirty="0"/>
          </a:p>
          <a:p>
            <a:r>
              <a:rPr lang="en-GB" dirty="0"/>
              <a:t>Read the all the books stored from a web service at the URI /books(if on our own machine this might be the URL </a:t>
            </a:r>
            <a:r>
              <a:rPr lang="en-GB" i="1" dirty="0"/>
              <a:t>http://localhost/books</a:t>
            </a:r>
            <a:r>
              <a:rPr lang="en-GB" dirty="0"/>
              <a:t>)</a:t>
            </a:r>
          </a:p>
          <a:p>
            <a:endParaRPr lang="en-GB" dirty="0"/>
          </a:p>
          <a:p>
            <a:endParaRPr lang="en-GB" dirty="0"/>
          </a:p>
          <a:p>
            <a:endParaRPr lang="en-GB" dirty="0"/>
          </a:p>
          <a:p>
            <a:r>
              <a:rPr lang="en-GB" dirty="0"/>
              <a:t>Note: I have used lambda functions but any function will do. Instead, I could use an anonymous function: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151898" y="2066192"/>
            <a:ext cx="4450257" cy="707886"/>
          </a:xfrm>
          <a:prstGeom prst="rect">
            <a:avLst/>
          </a:prstGeom>
          <a:solidFill>
            <a:schemeClr val="accent2">
              <a:lumMod val="20000"/>
              <a:lumOff val="80000"/>
            </a:schemeClr>
          </a:solidFill>
        </p:spPr>
        <p:txBody>
          <a:bodyPr wrap="none" rtlCol="0">
            <a:spAutoFit/>
          </a:bodyPr>
          <a:lstStyle/>
          <a:p>
            <a:r>
              <a:rPr lang="en-GB" sz="2000" dirty="0" err="1"/>
              <a:t>service.</a:t>
            </a:r>
            <a:r>
              <a:rPr lang="en-GB" sz="2000" b="1" dirty="0" err="1"/>
              <a:t>post</a:t>
            </a:r>
            <a:r>
              <a:rPr lang="en-GB" sz="2000" dirty="0"/>
              <a:t>('/</a:t>
            </a:r>
            <a:r>
              <a:rPr lang="en-GB" sz="2000" dirty="0" err="1"/>
              <a:t>addkitty</a:t>
            </a:r>
            <a:r>
              <a:rPr lang="en-GB" sz="2000" dirty="0"/>
              <a:t>', (</a:t>
            </a:r>
            <a:r>
              <a:rPr lang="en-GB" sz="2000" dirty="0" err="1"/>
              <a:t>req</a:t>
            </a:r>
            <a:r>
              <a:rPr lang="en-GB" sz="2000" dirty="0"/>
              <a:t>, res) =&gt; {</a:t>
            </a:r>
            <a:br>
              <a:rPr lang="en-GB" sz="2000" dirty="0"/>
            </a:br>
            <a:r>
              <a:rPr lang="en-GB" sz="2000" dirty="0"/>
              <a:t>});</a:t>
            </a:r>
          </a:p>
        </p:txBody>
      </p:sp>
      <p:sp>
        <p:nvSpPr>
          <p:cNvPr id="6" name="TextBox 5"/>
          <p:cNvSpPr txBox="1"/>
          <p:nvPr/>
        </p:nvSpPr>
        <p:spPr>
          <a:xfrm>
            <a:off x="2344258" y="4112070"/>
            <a:ext cx="4065537" cy="707886"/>
          </a:xfrm>
          <a:prstGeom prst="rect">
            <a:avLst/>
          </a:prstGeom>
          <a:solidFill>
            <a:schemeClr val="accent2">
              <a:lumMod val="20000"/>
              <a:lumOff val="80000"/>
            </a:schemeClr>
          </a:solidFill>
        </p:spPr>
        <p:txBody>
          <a:bodyPr wrap="none" rtlCol="0">
            <a:spAutoFit/>
          </a:bodyPr>
          <a:lstStyle/>
          <a:p>
            <a:r>
              <a:rPr lang="en-GB" sz="2000" dirty="0" err="1"/>
              <a:t>service.</a:t>
            </a:r>
            <a:r>
              <a:rPr lang="en-GB" sz="2000" b="1" dirty="0" err="1"/>
              <a:t>get</a:t>
            </a:r>
            <a:r>
              <a:rPr lang="en-GB" sz="2000" dirty="0"/>
              <a:t>('/books', (</a:t>
            </a:r>
            <a:r>
              <a:rPr lang="en-GB" sz="2000" dirty="0" err="1"/>
              <a:t>req</a:t>
            </a:r>
            <a:r>
              <a:rPr lang="en-GB" sz="2000" dirty="0"/>
              <a:t>, res) =&gt; {</a:t>
            </a:r>
            <a:br>
              <a:rPr lang="en-GB" sz="2000" dirty="0"/>
            </a:br>
            <a:r>
              <a:rPr lang="en-GB" sz="2000" dirty="0"/>
              <a:t>});</a:t>
            </a:r>
          </a:p>
        </p:txBody>
      </p:sp>
      <p:sp>
        <p:nvSpPr>
          <p:cNvPr id="7" name="TextBox 6"/>
          <p:cNvSpPr txBox="1"/>
          <p:nvPr/>
        </p:nvSpPr>
        <p:spPr>
          <a:xfrm>
            <a:off x="1990796" y="5799935"/>
            <a:ext cx="4772460" cy="707886"/>
          </a:xfrm>
          <a:prstGeom prst="rect">
            <a:avLst/>
          </a:prstGeom>
          <a:solidFill>
            <a:schemeClr val="accent2">
              <a:lumMod val="20000"/>
              <a:lumOff val="80000"/>
            </a:schemeClr>
          </a:solidFill>
        </p:spPr>
        <p:txBody>
          <a:bodyPr wrap="none" rtlCol="0">
            <a:spAutoFit/>
          </a:bodyPr>
          <a:lstStyle/>
          <a:p>
            <a:r>
              <a:rPr lang="en-GB" sz="2000" dirty="0" err="1"/>
              <a:t>service.get</a:t>
            </a:r>
            <a:r>
              <a:rPr lang="en-GB" sz="2000" dirty="0"/>
              <a:t>('/books', </a:t>
            </a:r>
            <a:r>
              <a:rPr lang="en-GB" sz="2000" b="1" dirty="0"/>
              <a:t>function(</a:t>
            </a:r>
            <a:r>
              <a:rPr lang="en-GB" sz="2000" b="1" dirty="0" err="1"/>
              <a:t>req</a:t>
            </a:r>
            <a:r>
              <a:rPr lang="en-GB" sz="2000" b="1" dirty="0"/>
              <a:t>, res) {</a:t>
            </a:r>
            <a:br>
              <a:rPr lang="en-GB" sz="2000" b="1" dirty="0"/>
            </a:br>
            <a:r>
              <a:rPr lang="en-GB" sz="2000" b="1" dirty="0"/>
              <a:t>}</a:t>
            </a:r>
            <a:r>
              <a:rPr lang="en-GB" sz="2000" dirty="0"/>
              <a:t>);</a:t>
            </a:r>
          </a:p>
        </p:txBody>
      </p:sp>
    </p:spTree>
    <p:extLst>
      <p:ext uri="{BB962C8B-B14F-4D97-AF65-F5344CB8AC3E}">
        <p14:creationId xmlns:p14="http://schemas.microsoft.com/office/powerpoint/2010/main" val="40608386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 Comparison</a:t>
            </a:r>
          </a:p>
        </p:txBody>
      </p:sp>
      <p:sp>
        <p:nvSpPr>
          <p:cNvPr id="3" name="Content Placeholder 2"/>
          <p:cNvSpPr>
            <a:spLocks noGrp="1"/>
          </p:cNvSpPr>
          <p:nvPr>
            <p:ph idx="1"/>
          </p:nvPr>
        </p:nvSpPr>
        <p:spPr>
          <a:xfrm>
            <a:off x="1047750" y="952901"/>
            <a:ext cx="7029450" cy="591954"/>
          </a:xfrm>
        </p:spPr>
        <p:txBody>
          <a:bodyPr/>
          <a:lstStyle/>
          <a:p>
            <a:r>
              <a:rPr lang="en-GB" dirty="0"/>
              <a:t>In Node.js we would have written something like this to filter on  the HTTP method:</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We would still need to write code to process the URIs, and extract parameter values from the URIs.</a:t>
            </a:r>
          </a:p>
          <a:p>
            <a:r>
              <a:rPr lang="en-GB" sz="2800" b="1" dirty="0"/>
              <a:t>Express does this work for us!!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819826" y="1796684"/>
            <a:ext cx="5466561" cy="3170099"/>
          </a:xfrm>
          <a:prstGeom prst="rect">
            <a:avLst/>
          </a:prstGeom>
          <a:solidFill>
            <a:schemeClr val="accent2">
              <a:lumMod val="20000"/>
              <a:lumOff val="80000"/>
            </a:schemeClr>
          </a:solidFill>
        </p:spPr>
        <p:txBody>
          <a:bodyPr wrap="none" rtlCol="0">
            <a:spAutoFit/>
          </a:bodyPr>
          <a:lstStyle/>
          <a:p>
            <a:r>
              <a:rPr lang="en-GB" sz="2000" dirty="0"/>
              <a:t>server = </a:t>
            </a:r>
            <a:r>
              <a:rPr lang="en-GB" sz="2000" dirty="0" err="1"/>
              <a:t>http.createServer</a:t>
            </a:r>
            <a:r>
              <a:rPr lang="en-GB" sz="2000" dirty="0"/>
              <a:t>(function (</a:t>
            </a:r>
            <a:r>
              <a:rPr lang="en-GB" sz="2000" dirty="0" err="1"/>
              <a:t>req</a:t>
            </a:r>
            <a:r>
              <a:rPr lang="en-GB" sz="2000" dirty="0"/>
              <a:t>, res) { </a:t>
            </a:r>
          </a:p>
          <a:p>
            <a:r>
              <a:rPr lang="en-GB" sz="2000" dirty="0"/>
              <a:t>  switch(</a:t>
            </a:r>
            <a:r>
              <a:rPr lang="en-GB" sz="2000" dirty="0" err="1"/>
              <a:t>req.method.toLowerCase</a:t>
            </a:r>
            <a:r>
              <a:rPr lang="en-GB" sz="2000" dirty="0"/>
              <a:t>())</a:t>
            </a:r>
          </a:p>
          <a:p>
            <a:r>
              <a:rPr lang="en-GB" sz="2000" dirty="0"/>
              <a:t>  {</a:t>
            </a:r>
          </a:p>
          <a:p>
            <a:r>
              <a:rPr lang="en-GB" sz="2000" dirty="0"/>
              <a:t>  case ‘get’:</a:t>
            </a:r>
            <a:br>
              <a:rPr lang="en-GB" sz="2000" dirty="0"/>
            </a:br>
            <a:r>
              <a:rPr lang="en-GB" sz="2000" dirty="0"/>
              <a:t>       break;</a:t>
            </a:r>
          </a:p>
          <a:p>
            <a:r>
              <a:rPr lang="en-GB" sz="2000" dirty="0"/>
              <a:t>  case ‘post’:</a:t>
            </a:r>
          </a:p>
          <a:p>
            <a:r>
              <a:rPr lang="en-GB" sz="2000" dirty="0"/>
              <a:t>       break;</a:t>
            </a:r>
          </a:p>
          <a:p>
            <a:r>
              <a:rPr lang="en-GB" sz="2000" dirty="0"/>
              <a:t> …..etc., etc.</a:t>
            </a:r>
          </a:p>
          <a:p>
            <a:r>
              <a:rPr lang="en-GB" sz="2000" dirty="0"/>
              <a:t>  }</a:t>
            </a:r>
          </a:p>
          <a:p>
            <a:r>
              <a:rPr lang="en-GB" sz="2000" dirty="0"/>
              <a:t>});</a:t>
            </a:r>
          </a:p>
        </p:txBody>
      </p:sp>
      <p:sp>
        <p:nvSpPr>
          <p:cNvPr id="6" name="Right Brace 5"/>
          <p:cNvSpPr/>
          <p:nvPr/>
        </p:nvSpPr>
        <p:spPr bwMode="auto">
          <a:xfrm>
            <a:off x="3907856" y="2748012"/>
            <a:ext cx="389824" cy="1525604"/>
          </a:xfrm>
          <a:prstGeom prst="rightBrace">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4461308" y="3058567"/>
            <a:ext cx="1973179" cy="646331"/>
          </a:xfrm>
          <a:prstGeom prst="rect">
            <a:avLst/>
          </a:prstGeom>
          <a:noFill/>
        </p:spPr>
        <p:txBody>
          <a:bodyPr wrap="square" rtlCol="0">
            <a:spAutoFit/>
          </a:bodyPr>
          <a:lstStyle/>
          <a:p>
            <a:r>
              <a:rPr lang="en-GB" dirty="0"/>
              <a:t>Handle the HTTP methods</a:t>
            </a:r>
          </a:p>
        </p:txBody>
      </p:sp>
    </p:spTree>
    <p:extLst>
      <p:ext uri="{BB962C8B-B14F-4D97-AF65-F5344CB8AC3E}">
        <p14:creationId xmlns:p14="http://schemas.microsoft.com/office/powerpoint/2010/main" val="7568575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Callback</a:t>
            </a:r>
            <a:endParaRPr lang="en-GB" dirty="0"/>
          </a:p>
        </p:txBody>
      </p:sp>
      <p:sp>
        <p:nvSpPr>
          <p:cNvPr id="3" name="Content Placeholder 2"/>
          <p:cNvSpPr>
            <a:spLocks noGrp="1"/>
          </p:cNvSpPr>
          <p:nvPr>
            <p:ph idx="1"/>
          </p:nvPr>
        </p:nvSpPr>
        <p:spPr>
          <a:xfrm>
            <a:off x="1047750" y="2079057"/>
            <a:ext cx="7029450" cy="2420754"/>
          </a:xfrm>
        </p:spPr>
        <p:txBody>
          <a:bodyPr/>
          <a:lstStyle/>
          <a:p>
            <a:pPr marL="0" indent="0">
              <a:buNone/>
            </a:pPr>
            <a:r>
              <a:rPr lang="en-GB" dirty="0"/>
              <a:t>Your </a:t>
            </a:r>
            <a:r>
              <a:rPr lang="en-GB" dirty="0" err="1"/>
              <a:t>callback</a:t>
            </a:r>
            <a:r>
              <a:rPr lang="en-GB" dirty="0"/>
              <a:t> function is passed two arguments</a:t>
            </a:r>
          </a:p>
          <a:p>
            <a:r>
              <a:rPr lang="en-GB" b="1" dirty="0"/>
              <a:t>request</a:t>
            </a:r>
            <a:r>
              <a:rPr lang="en-GB" dirty="0"/>
              <a:t>: </a:t>
            </a:r>
            <a:r>
              <a:rPr lang="en-GB" dirty="0">
                <a:solidFill>
                  <a:srgbClr val="FF0000"/>
                </a:solidFill>
              </a:rPr>
              <a:t>Request object </a:t>
            </a:r>
            <a:r>
              <a:rPr lang="en-GB" dirty="0"/>
              <a:t>that represents the incoming HTTP Request data. Using this object we can read values from the URI and from the body of the HTTP request.</a:t>
            </a:r>
          </a:p>
          <a:p>
            <a:r>
              <a:rPr lang="en-GB" b="1" dirty="0"/>
              <a:t>response</a:t>
            </a:r>
            <a:r>
              <a:rPr lang="en-GB" dirty="0"/>
              <a:t>: </a:t>
            </a:r>
            <a:r>
              <a:rPr lang="en-GB" dirty="0">
                <a:solidFill>
                  <a:srgbClr val="FF0000"/>
                </a:solidFill>
              </a:rPr>
              <a:t>Response object </a:t>
            </a:r>
            <a:r>
              <a:rPr lang="en-GB" dirty="0"/>
              <a:t>that represents the outgoing HTTP Response. We can use this object to send data back to the requestor.</a:t>
            </a:r>
          </a:p>
          <a:p>
            <a:r>
              <a:rPr lang="en-GB" dirty="0"/>
              <a:t>Typically, a </a:t>
            </a:r>
            <a:r>
              <a:rPr lang="en-GB" dirty="0" err="1"/>
              <a:t>lamda</a:t>
            </a:r>
            <a:r>
              <a:rPr lang="en-GB" dirty="0"/>
              <a:t> function is used for the </a:t>
            </a:r>
            <a:r>
              <a:rPr lang="en-GB" dirty="0" err="1"/>
              <a:t>callback</a:t>
            </a:r>
            <a:endParaRPr lang="en-GB" dirty="0"/>
          </a:p>
          <a:p>
            <a:r>
              <a:rPr lang="en-GB" u="sng" dirty="0"/>
              <a:t>Hint:</a:t>
            </a:r>
            <a:r>
              <a:rPr lang="en-GB" dirty="0"/>
              <a:t> if you an </a:t>
            </a:r>
            <a:r>
              <a:rPr lang="en-GB" b="1" dirty="0"/>
              <a:t>await</a:t>
            </a:r>
            <a:r>
              <a:rPr lang="en-GB" dirty="0"/>
              <a:t> in the </a:t>
            </a:r>
            <a:r>
              <a:rPr lang="en-GB" dirty="0" err="1"/>
              <a:t>callback</a:t>
            </a:r>
            <a:r>
              <a:rPr lang="en-GB" dirty="0"/>
              <a:t> you can prepend an </a:t>
            </a:r>
            <a:r>
              <a:rPr lang="en-GB" b="1" dirty="0" err="1"/>
              <a:t>async</a:t>
            </a:r>
            <a:r>
              <a:rPr lang="en-GB" dirty="0"/>
              <a:t> to the </a:t>
            </a:r>
            <a:r>
              <a:rPr lang="en-GB" dirty="0" err="1"/>
              <a:t>callback</a:t>
            </a:r>
            <a:r>
              <a:rPr lang="en-GB" dirty="0"/>
              <a:t> like this: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Rectangle 5"/>
          <p:cNvSpPr/>
          <p:nvPr/>
        </p:nvSpPr>
        <p:spPr>
          <a:xfrm>
            <a:off x="2555507" y="961122"/>
            <a:ext cx="3278763" cy="923330"/>
          </a:xfrm>
          <a:prstGeom prst="rect">
            <a:avLst/>
          </a:prstGeom>
          <a:solidFill>
            <a:schemeClr val="accent2">
              <a:lumMod val="20000"/>
              <a:lumOff val="80000"/>
            </a:schemeClr>
          </a:solidFill>
        </p:spPr>
        <p:txBody>
          <a:bodyPr wrap="square">
            <a:spAutoFit/>
          </a:bodyPr>
          <a:lstStyle/>
          <a:p>
            <a:r>
              <a:rPr lang="en-GB" dirty="0"/>
              <a:t>function(</a:t>
            </a:r>
            <a:r>
              <a:rPr lang="en-GB" b="1" dirty="0">
                <a:solidFill>
                  <a:srgbClr val="FF0000"/>
                </a:solidFill>
              </a:rPr>
              <a:t>request, response</a:t>
            </a:r>
            <a:r>
              <a:rPr lang="en-GB" dirty="0"/>
              <a:t>) </a:t>
            </a:r>
          </a:p>
          <a:p>
            <a:r>
              <a:rPr lang="en-GB" dirty="0"/>
              <a:t>{</a:t>
            </a:r>
            <a:br>
              <a:rPr lang="en-GB" dirty="0"/>
            </a:br>
            <a:r>
              <a:rPr lang="en-GB" dirty="0"/>
              <a:t>}</a:t>
            </a:r>
          </a:p>
        </p:txBody>
      </p:sp>
      <p:sp>
        <p:nvSpPr>
          <p:cNvPr id="7" name="TextBox 6"/>
          <p:cNvSpPr txBox="1"/>
          <p:nvPr/>
        </p:nvSpPr>
        <p:spPr>
          <a:xfrm>
            <a:off x="2082237" y="5706156"/>
            <a:ext cx="4863832" cy="707886"/>
          </a:xfrm>
          <a:prstGeom prst="rect">
            <a:avLst/>
          </a:prstGeom>
          <a:solidFill>
            <a:schemeClr val="accent2">
              <a:lumMod val="20000"/>
              <a:lumOff val="80000"/>
            </a:schemeClr>
          </a:solidFill>
        </p:spPr>
        <p:txBody>
          <a:bodyPr wrap="none" rtlCol="0">
            <a:spAutoFit/>
          </a:bodyPr>
          <a:lstStyle/>
          <a:p>
            <a:r>
              <a:rPr lang="en-GB" sz="2000" dirty="0" err="1"/>
              <a:t>service.get</a:t>
            </a:r>
            <a:r>
              <a:rPr lang="en-GB" sz="2000" dirty="0"/>
              <a:t>('/books', </a:t>
            </a:r>
            <a:r>
              <a:rPr lang="en-GB" sz="2000" b="1" dirty="0" err="1">
                <a:solidFill>
                  <a:srgbClr val="FF0000"/>
                </a:solidFill>
              </a:rPr>
              <a:t>async</a:t>
            </a:r>
            <a:r>
              <a:rPr lang="en-GB" sz="2000" b="1" dirty="0"/>
              <a:t> </a:t>
            </a:r>
            <a:r>
              <a:rPr lang="en-GB" sz="2000" dirty="0"/>
              <a:t>(</a:t>
            </a:r>
            <a:r>
              <a:rPr lang="en-GB" sz="2000" dirty="0" err="1"/>
              <a:t>req</a:t>
            </a:r>
            <a:r>
              <a:rPr lang="en-GB" sz="2000" dirty="0"/>
              <a:t>, res) =&gt; {</a:t>
            </a:r>
            <a:br>
              <a:rPr lang="en-GB" sz="2000" dirty="0"/>
            </a:br>
            <a:r>
              <a:rPr lang="en-GB" sz="2000" dirty="0"/>
              <a:t>});</a:t>
            </a:r>
          </a:p>
        </p:txBody>
      </p:sp>
      <p:sp>
        <p:nvSpPr>
          <p:cNvPr id="8" name="TextBox 7"/>
          <p:cNvSpPr txBox="1"/>
          <p:nvPr/>
        </p:nvSpPr>
        <p:spPr>
          <a:xfrm>
            <a:off x="6002097" y="1246814"/>
            <a:ext cx="2941878" cy="646331"/>
          </a:xfrm>
          <a:prstGeom prst="rect">
            <a:avLst/>
          </a:prstGeom>
          <a:noFill/>
        </p:spPr>
        <p:txBody>
          <a:bodyPr wrap="square" rtlCol="0">
            <a:spAutoFit/>
          </a:bodyPr>
          <a:lstStyle/>
          <a:p>
            <a:r>
              <a:rPr lang="en-GB" i="1" dirty="0"/>
              <a:t>You choose these argument names</a:t>
            </a:r>
          </a:p>
        </p:txBody>
      </p:sp>
      <p:cxnSp>
        <p:nvCxnSpPr>
          <p:cNvPr id="10" name="Straight Arrow Connector 9"/>
          <p:cNvCxnSpPr>
            <a:stCxn id="8" idx="1"/>
          </p:cNvCxnSpPr>
          <p:nvPr/>
        </p:nvCxnSpPr>
        <p:spPr bwMode="auto">
          <a:xfrm flipH="1" flipV="1">
            <a:off x="5257800" y="1292157"/>
            <a:ext cx="744297" cy="27782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p:cNvCxnSpPr>
            <a:stCxn id="8" idx="1"/>
          </p:cNvCxnSpPr>
          <p:nvPr/>
        </p:nvCxnSpPr>
        <p:spPr bwMode="auto">
          <a:xfrm flipH="1" flipV="1">
            <a:off x="4075043" y="1353627"/>
            <a:ext cx="1927054" cy="21635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7907610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1082843"/>
            <a:ext cx="7029450" cy="409074"/>
          </a:xfrm>
        </p:spPr>
        <p:txBody>
          <a:bodyPr/>
          <a:lstStyle/>
          <a:p>
            <a:r>
              <a:rPr lang="en-GB" dirty="0"/>
              <a:t>Add some basic routes to the </a:t>
            </a:r>
            <a:r>
              <a:rPr lang="en-GB" b="1" dirty="0"/>
              <a:t>service.js </a:t>
            </a:r>
            <a:r>
              <a:rPr lang="en-GB" dirty="0"/>
              <a:t>file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71330" y="1936611"/>
            <a:ext cx="8073222" cy="3970318"/>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solidFill>
                  <a:schemeClr val="bg1">
                    <a:lumMod val="65000"/>
                  </a:schemeClr>
                </a:solidFill>
              </a:rPr>
              <a:t>const</a:t>
            </a:r>
            <a:r>
              <a:rPr lang="en-GB" dirty="0">
                <a:solidFill>
                  <a:schemeClr val="bg1">
                    <a:lumMod val="65000"/>
                  </a:schemeClr>
                </a:solidFill>
              </a:rPr>
              <a:t> express = require('express');</a:t>
            </a:r>
          </a:p>
          <a:p>
            <a:r>
              <a:rPr lang="en-GB" dirty="0" err="1">
                <a:solidFill>
                  <a:schemeClr val="bg1">
                    <a:lumMod val="65000"/>
                  </a:schemeClr>
                </a:solidFill>
              </a:rPr>
              <a:t>const</a:t>
            </a:r>
            <a:r>
              <a:rPr lang="en-GB" dirty="0">
                <a:solidFill>
                  <a:schemeClr val="bg1">
                    <a:lumMod val="65000"/>
                  </a:schemeClr>
                </a:solidFill>
              </a:rPr>
              <a:t> service = express();</a:t>
            </a:r>
          </a:p>
          <a:p>
            <a:r>
              <a:rPr lang="en-GB" dirty="0" err="1">
                <a:solidFill>
                  <a:schemeClr val="bg1">
                    <a:lumMod val="65000"/>
                  </a:schemeClr>
                </a:solidFill>
              </a:rPr>
              <a:t>const</a:t>
            </a:r>
            <a:r>
              <a:rPr lang="en-GB" dirty="0">
                <a:solidFill>
                  <a:schemeClr val="bg1">
                    <a:lumMod val="65000"/>
                  </a:schemeClr>
                </a:solidFill>
              </a:rPr>
              <a:t> port = 1339;</a:t>
            </a:r>
          </a:p>
          <a:p>
            <a:endParaRPr lang="en-GB" dirty="0"/>
          </a:p>
          <a:p>
            <a:r>
              <a:rPr lang="en-GB" dirty="0" err="1"/>
              <a:t>service.get</a:t>
            </a:r>
            <a:r>
              <a:rPr lang="en-GB" dirty="0"/>
              <a:t>( '/', (</a:t>
            </a:r>
            <a:r>
              <a:rPr lang="en-GB" dirty="0" err="1"/>
              <a:t>req</a:t>
            </a:r>
            <a:r>
              <a:rPr lang="en-GB" dirty="0"/>
              <a:t>, res) =&gt; {</a:t>
            </a:r>
          </a:p>
          <a:p>
            <a:r>
              <a:rPr lang="en-GB" dirty="0"/>
              <a:t>      </a:t>
            </a:r>
            <a:r>
              <a:rPr lang="en-GB" dirty="0" err="1"/>
              <a:t>res.send</a:t>
            </a:r>
            <a:r>
              <a:rPr lang="en-GB" dirty="0"/>
              <a:t>('Welcome!');</a:t>
            </a:r>
          </a:p>
          <a:p>
            <a:r>
              <a:rPr lang="en-GB" dirty="0"/>
              <a:t>} );</a:t>
            </a:r>
          </a:p>
          <a:p>
            <a:endParaRPr lang="en-GB" dirty="0"/>
          </a:p>
          <a:p>
            <a:r>
              <a:rPr lang="en-GB" dirty="0" err="1"/>
              <a:t>service.get</a:t>
            </a:r>
            <a:r>
              <a:rPr lang="en-GB" dirty="0"/>
              <a:t>( '/hi', (</a:t>
            </a:r>
            <a:r>
              <a:rPr lang="en-GB" dirty="0" err="1"/>
              <a:t>req</a:t>
            </a:r>
            <a:r>
              <a:rPr lang="en-GB" dirty="0"/>
              <a:t>, res) =&gt; {</a:t>
            </a:r>
          </a:p>
          <a:p>
            <a:r>
              <a:rPr lang="en-GB" dirty="0"/>
              <a:t>      </a:t>
            </a:r>
            <a:r>
              <a:rPr lang="en-GB" dirty="0" err="1"/>
              <a:t>res.send</a:t>
            </a:r>
            <a:r>
              <a:rPr lang="en-GB" dirty="0"/>
              <a:t>('Hello!');</a:t>
            </a:r>
          </a:p>
          <a:p>
            <a:r>
              <a:rPr lang="en-GB" dirty="0"/>
              <a:t>} );	</a:t>
            </a:r>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ectangle 5"/>
          <p:cNvSpPr/>
          <p:nvPr/>
        </p:nvSpPr>
        <p:spPr bwMode="auto">
          <a:xfrm>
            <a:off x="5919537" y="2112745"/>
            <a:ext cx="2680636" cy="1084222"/>
          </a:xfrm>
          <a:prstGeom prst="rect">
            <a:avLst/>
          </a:prstGeom>
          <a:solidFill>
            <a:schemeClr val="bg1"/>
          </a:solid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In the browser type:</a:t>
            </a:r>
          </a:p>
          <a:p>
            <a:pPr marL="0" marR="0" indent="0" defTabSz="914400" rtl="0" eaLnBrk="0" fontAlgn="base" latinLnBrk="0" hangingPunct="0">
              <a:lnSpc>
                <a:spcPct val="100000"/>
              </a:lnSpc>
              <a:spcBef>
                <a:spcPct val="0"/>
              </a:spcBef>
              <a:spcAft>
                <a:spcPct val="0"/>
              </a:spcAft>
              <a:buClrTx/>
              <a:buSzTx/>
              <a:buFontTx/>
              <a:buNone/>
              <a:tabLst/>
            </a:pPr>
            <a:r>
              <a:rPr lang="en-GB" dirty="0"/>
              <a:t>http://localhost:1339</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http://localhost:1339/hi</a:t>
            </a:r>
          </a:p>
        </p:txBody>
      </p:sp>
    </p:spTree>
    <p:extLst>
      <p:ext uri="{BB962C8B-B14F-4D97-AF65-F5344CB8AC3E}">
        <p14:creationId xmlns:p14="http://schemas.microsoft.com/office/powerpoint/2010/main" val="42445395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Route Parameters</a:t>
            </a:r>
          </a:p>
        </p:txBody>
      </p:sp>
      <p:sp>
        <p:nvSpPr>
          <p:cNvPr id="3" name="Content Placeholder 2"/>
          <p:cNvSpPr>
            <a:spLocks noGrp="1"/>
          </p:cNvSpPr>
          <p:nvPr>
            <p:ph idx="1"/>
          </p:nvPr>
        </p:nvSpPr>
        <p:spPr>
          <a:xfrm>
            <a:off x="1047750" y="1150219"/>
            <a:ext cx="7029450" cy="5387106"/>
          </a:xfrm>
        </p:spPr>
        <p:txBody>
          <a:bodyPr/>
          <a:lstStyle/>
          <a:p>
            <a:r>
              <a:rPr lang="en-GB" dirty="0"/>
              <a:t>We can extract parameters from the URI (path) using a colon (:) and a name that represents the value being extracted (aka named parameters)</a:t>
            </a:r>
          </a:p>
          <a:p>
            <a:r>
              <a:rPr lang="en-GB" dirty="0"/>
              <a:t>For example, to find a book by a specific name we might use a URI that looks like this “/</a:t>
            </a:r>
            <a:r>
              <a:rPr lang="en-GB" dirty="0" err="1"/>
              <a:t>findbook</a:t>
            </a:r>
            <a:r>
              <a:rPr lang="en-GB" dirty="0"/>
              <a:t>/</a:t>
            </a:r>
            <a:r>
              <a:rPr lang="en-GB" dirty="0">
                <a:solidFill>
                  <a:schemeClr val="accent5">
                    <a:lumMod val="25000"/>
                  </a:schemeClr>
                </a:solidFill>
              </a:rPr>
              <a:t>Unix Programming</a:t>
            </a:r>
            <a:r>
              <a:rPr lang="en-GB" dirty="0"/>
              <a:t>”</a:t>
            </a:r>
          </a:p>
          <a:p>
            <a:r>
              <a:rPr lang="en-GB" dirty="0"/>
              <a:t>We break this URI down into the route </a:t>
            </a:r>
            <a:r>
              <a:rPr lang="en-GB" b="1" dirty="0"/>
              <a:t>path</a:t>
            </a:r>
            <a:r>
              <a:rPr lang="en-GB" dirty="0"/>
              <a:t> </a:t>
            </a:r>
            <a:r>
              <a:rPr lang="en-GB" b="1" dirty="0"/>
              <a:t>and the route parameter(s)</a:t>
            </a:r>
            <a:r>
              <a:rPr lang="en-GB" dirty="0"/>
              <a:t> (i.e. book title) that we want to extract e.g. say we name this value the “title”.</a:t>
            </a:r>
          </a:p>
          <a:p>
            <a:endParaRPr lang="en-GB" dirty="0"/>
          </a:p>
          <a:p>
            <a:endParaRPr lang="en-GB" dirty="0"/>
          </a:p>
          <a:p>
            <a:endParaRPr lang="en-GB" dirty="0"/>
          </a:p>
          <a:p>
            <a:r>
              <a:rPr lang="en-GB" dirty="0"/>
              <a:t>We can get the named parameter from the request object using </a:t>
            </a:r>
            <a:r>
              <a:rPr lang="en-GB" b="1" i="1" dirty="0" err="1"/>
              <a:t>params</a:t>
            </a:r>
            <a:r>
              <a:rPr lang="en-GB" dirty="0"/>
              <a:t> array e.g. to read the above “title” value: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014859" y="4286429"/>
            <a:ext cx="4923143" cy="769441"/>
          </a:xfrm>
          <a:prstGeom prst="rect">
            <a:avLst/>
          </a:prstGeom>
          <a:solidFill>
            <a:schemeClr val="accent2">
              <a:lumMod val="20000"/>
              <a:lumOff val="80000"/>
            </a:schemeClr>
          </a:solidFill>
        </p:spPr>
        <p:txBody>
          <a:bodyPr wrap="none" rtlCol="0">
            <a:spAutoFit/>
          </a:bodyPr>
          <a:lstStyle/>
          <a:p>
            <a:r>
              <a:rPr lang="en-GB" sz="2000" dirty="0" err="1"/>
              <a:t>service.get</a:t>
            </a:r>
            <a:r>
              <a:rPr lang="en-GB" sz="2000" dirty="0"/>
              <a:t>('/</a:t>
            </a:r>
            <a:r>
              <a:rPr lang="en-GB" sz="2000" dirty="0" err="1"/>
              <a:t>findbook</a:t>
            </a:r>
            <a:r>
              <a:rPr lang="en-GB" sz="2000" dirty="0"/>
              <a:t>/</a:t>
            </a:r>
            <a:r>
              <a:rPr lang="en-GB" sz="2400" b="1" dirty="0">
                <a:solidFill>
                  <a:srgbClr val="FF0000"/>
                </a:solidFill>
              </a:rPr>
              <a:t>:</a:t>
            </a:r>
            <a:r>
              <a:rPr lang="en-GB" sz="2000" dirty="0">
                <a:solidFill>
                  <a:srgbClr val="FF0000"/>
                </a:solidFill>
              </a:rPr>
              <a:t>title</a:t>
            </a:r>
            <a:r>
              <a:rPr lang="en-GB" sz="2000" dirty="0"/>
              <a:t>', (</a:t>
            </a:r>
            <a:r>
              <a:rPr lang="en-GB" sz="2000" dirty="0" err="1"/>
              <a:t>req</a:t>
            </a:r>
            <a:r>
              <a:rPr lang="en-GB" sz="2000" dirty="0"/>
              <a:t>, res) =&gt; {</a:t>
            </a:r>
            <a:br>
              <a:rPr lang="en-GB" sz="2000" dirty="0"/>
            </a:br>
            <a:r>
              <a:rPr lang="en-GB" sz="2000" dirty="0"/>
              <a:t>});</a:t>
            </a:r>
          </a:p>
        </p:txBody>
      </p:sp>
      <p:sp>
        <p:nvSpPr>
          <p:cNvPr id="6" name="TextBox 5"/>
          <p:cNvSpPr txBox="1"/>
          <p:nvPr/>
        </p:nvSpPr>
        <p:spPr>
          <a:xfrm>
            <a:off x="3113772" y="6006165"/>
            <a:ext cx="1774845" cy="369332"/>
          </a:xfrm>
          <a:prstGeom prst="rect">
            <a:avLst/>
          </a:prstGeom>
          <a:solidFill>
            <a:schemeClr val="accent2">
              <a:lumMod val="20000"/>
              <a:lumOff val="80000"/>
            </a:schemeClr>
          </a:solidFill>
        </p:spPr>
        <p:txBody>
          <a:bodyPr wrap="none" rtlCol="0">
            <a:spAutoFit/>
          </a:bodyPr>
          <a:lstStyle/>
          <a:p>
            <a:r>
              <a:rPr lang="en-GB" dirty="0" err="1"/>
              <a:t>req.params.title</a:t>
            </a:r>
            <a:endParaRPr lang="en-GB" dirty="0"/>
          </a:p>
        </p:txBody>
      </p:sp>
      <p:sp>
        <p:nvSpPr>
          <p:cNvPr id="7" name="TextBox 6"/>
          <p:cNvSpPr txBox="1"/>
          <p:nvPr/>
        </p:nvSpPr>
        <p:spPr>
          <a:xfrm>
            <a:off x="5441675" y="5913832"/>
            <a:ext cx="3657600" cy="923330"/>
          </a:xfrm>
          <a:prstGeom prst="rect">
            <a:avLst/>
          </a:prstGeom>
          <a:solidFill>
            <a:schemeClr val="bg1"/>
          </a:solidFill>
        </p:spPr>
        <p:txBody>
          <a:bodyPr wrap="square" rtlCol="0">
            <a:spAutoFit/>
          </a:bodyPr>
          <a:lstStyle/>
          <a:p>
            <a:r>
              <a:rPr lang="en-GB" dirty="0"/>
              <a:t>Remember: the first argument is always the Request object, </a:t>
            </a:r>
            <a:r>
              <a:rPr lang="en-GB" b="1" dirty="0"/>
              <a:t>and I chose the name “</a:t>
            </a:r>
            <a:r>
              <a:rPr lang="en-GB" b="1" dirty="0" err="1"/>
              <a:t>req</a:t>
            </a:r>
            <a:r>
              <a:rPr lang="en-GB" b="1" dirty="0"/>
              <a:t>”</a:t>
            </a:r>
          </a:p>
        </p:txBody>
      </p:sp>
    </p:spTree>
    <p:extLst>
      <p:ext uri="{BB962C8B-B14F-4D97-AF65-F5344CB8AC3E}">
        <p14:creationId xmlns:p14="http://schemas.microsoft.com/office/powerpoint/2010/main" val="15378087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1155032"/>
            <a:ext cx="7029450" cy="697831"/>
          </a:xfrm>
        </p:spPr>
        <p:txBody>
          <a:bodyPr/>
          <a:lstStyle/>
          <a:p>
            <a:r>
              <a:rPr lang="en-GB" dirty="0"/>
              <a:t>Add a route with a route parameter “name” to the </a:t>
            </a:r>
            <a:r>
              <a:rPr lang="en-GB" b="1" dirty="0"/>
              <a:t>service.js </a:t>
            </a:r>
            <a:r>
              <a:rPr lang="en-GB" dirty="0"/>
              <a:t>file</a:t>
            </a:r>
          </a:p>
          <a:p>
            <a:endParaRPr lang="en-GB" dirty="0"/>
          </a:p>
        </p:txBody>
      </p:sp>
      <p:sp>
        <p:nvSpPr>
          <p:cNvPr id="4" name="Footer Placeholder 3"/>
          <p:cNvSpPr>
            <a:spLocks noGrp="1"/>
          </p:cNvSpPr>
          <p:nvPr>
            <p:ph type="ftr" sz="quarter" idx="10"/>
          </p:nvPr>
        </p:nvSpPr>
        <p:spPr/>
        <p:txBody>
          <a:bodyPr/>
          <a:lstStyle/>
          <a:p>
            <a:pPr>
              <a:defRPr/>
            </a:pPr>
            <a:r>
              <a:rPr lang="en-US" altLang="en-US" dirty="0"/>
              <a:t>WEB`</a:t>
            </a:r>
          </a:p>
        </p:txBody>
      </p:sp>
      <p:sp>
        <p:nvSpPr>
          <p:cNvPr id="5" name="TextBox 4"/>
          <p:cNvSpPr txBox="1"/>
          <p:nvPr/>
        </p:nvSpPr>
        <p:spPr>
          <a:xfrm>
            <a:off x="671330" y="1936611"/>
            <a:ext cx="8073222"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a:t>
            </a:r>
            <a:endParaRPr lang="en-GB" dirty="0"/>
          </a:p>
          <a:p>
            <a:endParaRPr lang="en-GB" dirty="0">
              <a:solidFill>
                <a:schemeClr val="bg1">
                  <a:lumMod val="65000"/>
                </a:schemeClr>
              </a:solidFill>
            </a:endParaRPr>
          </a:p>
          <a:p>
            <a:r>
              <a:rPr lang="en-GB" dirty="0" err="1">
                <a:solidFill>
                  <a:schemeClr val="bg1">
                    <a:lumMod val="65000"/>
                  </a:schemeClr>
                </a:solidFill>
              </a:rPr>
              <a:t>service.get</a:t>
            </a:r>
            <a:r>
              <a:rPr lang="en-GB" dirty="0">
                <a:solidFill>
                  <a:schemeClr val="bg1">
                    <a:lumMod val="65000"/>
                  </a:schemeClr>
                </a:solidFill>
              </a:rPr>
              <a:t>( '/hi', function (</a:t>
            </a:r>
            <a:r>
              <a:rPr lang="en-GB" dirty="0" err="1">
                <a:solidFill>
                  <a:schemeClr val="bg1">
                    <a:lumMod val="65000"/>
                  </a:schemeClr>
                </a:solidFill>
              </a:rPr>
              <a:t>req</a:t>
            </a:r>
            <a:r>
              <a:rPr lang="en-GB" dirty="0">
                <a:solidFill>
                  <a:schemeClr val="bg1">
                    <a:lumMod val="65000"/>
                  </a:schemeClr>
                </a:solidFill>
              </a:rPr>
              <a:t>, res) {</a:t>
            </a:r>
          </a:p>
          <a:p>
            <a:r>
              <a:rPr lang="en-GB" dirty="0">
                <a:solidFill>
                  <a:schemeClr val="bg1">
                    <a:lumMod val="65000"/>
                  </a:schemeClr>
                </a:solidFill>
              </a:rPr>
              <a:t>      </a:t>
            </a:r>
            <a:r>
              <a:rPr lang="en-GB" dirty="0" err="1">
                <a:solidFill>
                  <a:schemeClr val="bg1">
                    <a:lumMod val="65000"/>
                  </a:schemeClr>
                </a:solidFill>
              </a:rPr>
              <a:t>res.send</a:t>
            </a:r>
            <a:r>
              <a:rPr lang="en-GB" dirty="0">
                <a:solidFill>
                  <a:schemeClr val="bg1">
                    <a:lumMod val="65000"/>
                  </a:schemeClr>
                </a:solidFill>
              </a:rPr>
              <a:t>('Hello!');</a:t>
            </a:r>
          </a:p>
          <a:p>
            <a:r>
              <a:rPr lang="en-GB" dirty="0">
                <a:solidFill>
                  <a:schemeClr val="bg1">
                    <a:lumMod val="65000"/>
                  </a:schemeClr>
                </a:solidFill>
              </a:rPr>
              <a:t>} );</a:t>
            </a:r>
            <a:r>
              <a:rPr lang="en-GB" dirty="0"/>
              <a:t>	</a:t>
            </a:r>
          </a:p>
          <a:p>
            <a:endParaRPr lang="en-GB" dirty="0"/>
          </a:p>
          <a:p>
            <a:r>
              <a:rPr lang="en-GB" dirty="0" err="1"/>
              <a:t>service.get</a:t>
            </a:r>
            <a:r>
              <a:rPr lang="en-GB" dirty="0"/>
              <a:t>('/hello/</a:t>
            </a:r>
            <a:r>
              <a:rPr lang="en-GB" dirty="0">
                <a:solidFill>
                  <a:srgbClr val="FF0000"/>
                </a:solidFill>
              </a:rPr>
              <a:t>:name</a:t>
            </a:r>
            <a:r>
              <a:rPr lang="en-GB" dirty="0"/>
              <a:t>', (</a:t>
            </a:r>
            <a:r>
              <a:rPr lang="en-GB" dirty="0" err="1"/>
              <a:t>req</a:t>
            </a:r>
            <a:r>
              <a:rPr lang="en-GB" dirty="0"/>
              <a:t>, res) =&gt; {</a:t>
            </a:r>
          </a:p>
          <a:p>
            <a:r>
              <a:rPr lang="en-GB" dirty="0"/>
              <a:t>    </a:t>
            </a:r>
            <a:r>
              <a:rPr lang="en-GB" dirty="0" err="1"/>
              <a:t>res.send</a:t>
            </a:r>
            <a:r>
              <a:rPr lang="en-GB" dirty="0"/>
              <a:t>(` Hello ${</a:t>
            </a:r>
            <a:r>
              <a:rPr lang="en-GB" dirty="0">
                <a:solidFill>
                  <a:srgbClr val="FF0000"/>
                </a:solidFill>
              </a:rPr>
              <a:t>req.params.name</a:t>
            </a:r>
            <a:r>
              <a:rPr lang="en-GB" dirty="0"/>
              <a:t>}` );</a:t>
            </a:r>
          </a:p>
          <a:p>
            <a:r>
              <a:rPr lang="en-GB" dirty="0"/>
              <a:t>});</a:t>
            </a:r>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ectangle 5"/>
          <p:cNvSpPr/>
          <p:nvPr/>
        </p:nvSpPr>
        <p:spPr bwMode="auto">
          <a:xfrm>
            <a:off x="5283423" y="2069786"/>
            <a:ext cx="3340603" cy="683394"/>
          </a:xfrm>
          <a:prstGeom prst="rect">
            <a:avLst/>
          </a:prstGeom>
          <a:solidFill>
            <a:schemeClr val="bg1"/>
          </a:solid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In the browser type:</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http://localhost:1339/hello/fred</a:t>
            </a:r>
          </a:p>
        </p:txBody>
      </p:sp>
      <p:sp>
        <p:nvSpPr>
          <p:cNvPr id="7" name="TextBox 6"/>
          <p:cNvSpPr txBox="1"/>
          <p:nvPr/>
        </p:nvSpPr>
        <p:spPr>
          <a:xfrm>
            <a:off x="814353" y="5430997"/>
            <a:ext cx="7350039" cy="1200329"/>
          </a:xfrm>
          <a:prstGeom prst="rect">
            <a:avLst/>
          </a:prstGeom>
          <a:noFill/>
          <a:ln w="12700">
            <a:solidFill>
              <a:schemeClr val="tx1"/>
            </a:solidFill>
          </a:ln>
        </p:spPr>
        <p:txBody>
          <a:bodyPr wrap="square" rtlCol="0">
            <a:spAutoFit/>
          </a:bodyPr>
          <a:lstStyle/>
          <a:p>
            <a:r>
              <a:rPr lang="en-GB" dirty="0"/>
              <a:t>Hint: I am using a </a:t>
            </a:r>
            <a:r>
              <a:rPr lang="en-GB" b="1" dirty="0">
                <a:solidFill>
                  <a:srgbClr val="FF0000"/>
                </a:solidFill>
              </a:rPr>
              <a:t>JavaScript template </a:t>
            </a:r>
            <a:r>
              <a:rPr lang="en-GB" dirty="0"/>
              <a:t>string here to create the message string, which injects a variable value identified by ${   }.</a:t>
            </a:r>
          </a:p>
          <a:p>
            <a:r>
              <a:rPr lang="en-GB" dirty="0"/>
              <a:t>	         </a:t>
            </a:r>
          </a:p>
          <a:p>
            <a:r>
              <a:rPr lang="en-GB" dirty="0"/>
              <a:t> </a:t>
            </a:r>
          </a:p>
        </p:txBody>
      </p:sp>
      <p:grpSp>
        <p:nvGrpSpPr>
          <p:cNvPr id="11" name="Group 10"/>
          <p:cNvGrpSpPr/>
          <p:nvPr/>
        </p:nvGrpSpPr>
        <p:grpSpPr>
          <a:xfrm>
            <a:off x="2390361" y="5995354"/>
            <a:ext cx="3025187" cy="1164791"/>
            <a:chOff x="6957392" y="5890994"/>
            <a:chExt cx="3025187" cy="1164791"/>
          </a:xfrm>
        </p:grpSpPr>
        <p:sp>
          <p:nvSpPr>
            <p:cNvPr id="8" name="TextBox 7"/>
            <p:cNvSpPr txBox="1"/>
            <p:nvPr/>
          </p:nvSpPr>
          <p:spPr>
            <a:xfrm>
              <a:off x="7771745" y="5947789"/>
              <a:ext cx="466794" cy="1107996"/>
            </a:xfrm>
            <a:prstGeom prst="rect">
              <a:avLst/>
            </a:prstGeom>
            <a:noFill/>
          </p:spPr>
          <p:txBody>
            <a:bodyPr wrap="none" rtlCol="0">
              <a:spAutoFit/>
            </a:bodyPr>
            <a:lstStyle/>
            <a:p>
              <a:r>
                <a:rPr lang="en-GB" sz="6600" dirty="0"/>
                <a:t>`</a:t>
              </a:r>
            </a:p>
          </p:txBody>
        </p:sp>
        <p:sp>
          <p:nvSpPr>
            <p:cNvPr id="9" name="TextBox 8"/>
            <p:cNvSpPr txBox="1"/>
            <p:nvPr/>
          </p:nvSpPr>
          <p:spPr>
            <a:xfrm>
              <a:off x="6957392" y="5890994"/>
              <a:ext cx="3025187" cy="923330"/>
            </a:xfrm>
            <a:prstGeom prst="rect">
              <a:avLst/>
            </a:prstGeom>
            <a:noFill/>
          </p:spPr>
          <p:txBody>
            <a:bodyPr wrap="none" rtlCol="0">
              <a:spAutoFit/>
            </a:bodyPr>
            <a:lstStyle/>
            <a:p>
              <a:r>
                <a:rPr lang="en-GB" dirty="0"/>
                <a:t>let name = “Fred”;</a:t>
              </a:r>
            </a:p>
            <a:p>
              <a:r>
                <a:rPr lang="en-GB" dirty="0"/>
                <a:t>let text =   Hello ${ name }  ;</a:t>
              </a:r>
            </a:p>
            <a:p>
              <a:endParaRPr lang="en-GB" dirty="0"/>
            </a:p>
          </p:txBody>
        </p:sp>
        <p:sp>
          <p:nvSpPr>
            <p:cNvPr id="10" name="TextBox 9"/>
            <p:cNvSpPr txBox="1"/>
            <p:nvPr/>
          </p:nvSpPr>
          <p:spPr>
            <a:xfrm>
              <a:off x="9479619" y="5947789"/>
              <a:ext cx="466794" cy="1107996"/>
            </a:xfrm>
            <a:prstGeom prst="rect">
              <a:avLst/>
            </a:prstGeom>
            <a:noFill/>
          </p:spPr>
          <p:txBody>
            <a:bodyPr wrap="none" rtlCol="0">
              <a:spAutoFit/>
            </a:bodyPr>
            <a:lstStyle/>
            <a:p>
              <a:r>
                <a:rPr lang="en-GB" sz="6600" dirty="0"/>
                <a:t>`</a:t>
              </a:r>
            </a:p>
          </p:txBody>
        </p:sp>
      </p:grpSp>
      <p:sp>
        <p:nvSpPr>
          <p:cNvPr id="12" name="TextBox 11"/>
          <p:cNvSpPr txBox="1"/>
          <p:nvPr/>
        </p:nvSpPr>
        <p:spPr>
          <a:xfrm>
            <a:off x="1821518" y="3644771"/>
            <a:ext cx="466794" cy="1107996"/>
          </a:xfrm>
          <a:prstGeom prst="rect">
            <a:avLst/>
          </a:prstGeom>
          <a:noFill/>
        </p:spPr>
        <p:txBody>
          <a:bodyPr wrap="none" rtlCol="0">
            <a:spAutoFit/>
          </a:bodyPr>
          <a:lstStyle/>
          <a:p>
            <a:r>
              <a:rPr lang="en-GB" sz="6600" dirty="0">
                <a:solidFill>
                  <a:srgbClr val="FF0000"/>
                </a:solidFill>
              </a:rPr>
              <a:t>`</a:t>
            </a:r>
          </a:p>
        </p:txBody>
      </p:sp>
      <p:sp>
        <p:nvSpPr>
          <p:cNvPr id="13" name="TextBox 12"/>
          <p:cNvSpPr txBox="1"/>
          <p:nvPr/>
        </p:nvSpPr>
        <p:spPr>
          <a:xfrm>
            <a:off x="4562475" y="3644771"/>
            <a:ext cx="466794" cy="1107996"/>
          </a:xfrm>
          <a:prstGeom prst="rect">
            <a:avLst/>
          </a:prstGeom>
          <a:noFill/>
        </p:spPr>
        <p:txBody>
          <a:bodyPr wrap="none" rtlCol="0">
            <a:spAutoFit/>
          </a:bodyPr>
          <a:lstStyle/>
          <a:p>
            <a:r>
              <a:rPr lang="en-GB" sz="6600" dirty="0">
                <a:solidFill>
                  <a:srgbClr val="FF0000"/>
                </a:solidFill>
              </a:rPr>
              <a:t>`</a:t>
            </a:r>
          </a:p>
        </p:txBody>
      </p:sp>
      <p:sp>
        <p:nvSpPr>
          <p:cNvPr id="15" name="TextBox 14"/>
          <p:cNvSpPr txBox="1"/>
          <p:nvPr/>
        </p:nvSpPr>
        <p:spPr>
          <a:xfrm>
            <a:off x="6408625" y="3019004"/>
            <a:ext cx="1167948" cy="369332"/>
          </a:xfrm>
          <a:prstGeom prst="rect">
            <a:avLst/>
          </a:prstGeom>
          <a:noFill/>
        </p:spPr>
        <p:txBody>
          <a:bodyPr wrap="none" rtlCol="0">
            <a:spAutoFit/>
          </a:bodyPr>
          <a:lstStyle/>
          <a:p>
            <a:r>
              <a:rPr lang="en-GB" b="1" dirty="0"/>
              <a:t>Tilde key</a:t>
            </a:r>
          </a:p>
        </p:txBody>
      </p:sp>
      <p:cxnSp>
        <p:nvCxnSpPr>
          <p:cNvPr id="17" name="Elbow Connector 16"/>
          <p:cNvCxnSpPr/>
          <p:nvPr/>
        </p:nvCxnSpPr>
        <p:spPr bwMode="auto">
          <a:xfrm rot="10800000">
            <a:off x="4818833" y="4145654"/>
            <a:ext cx="1589793" cy="190734"/>
          </a:xfrm>
          <a:prstGeom prst="bentConnector3">
            <a:avLst>
              <a:gd name="adj1" fmla="val 98695"/>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6" name="Picture 15"/>
          <p:cNvPicPr>
            <a:picLocks noChangeAspect="1"/>
          </p:cNvPicPr>
          <p:nvPr/>
        </p:nvPicPr>
        <p:blipFill>
          <a:blip r:embed="rId2"/>
          <a:stretch>
            <a:fillRect/>
          </a:stretch>
        </p:blipFill>
        <p:spPr>
          <a:xfrm>
            <a:off x="6498935" y="3345318"/>
            <a:ext cx="2046647" cy="1364431"/>
          </a:xfrm>
          <a:prstGeom prst="rect">
            <a:avLst/>
          </a:prstGeom>
        </p:spPr>
      </p:pic>
      <p:pic>
        <p:nvPicPr>
          <p:cNvPr id="18" name="Picture 17"/>
          <p:cNvPicPr>
            <a:picLocks noChangeAspect="1"/>
          </p:cNvPicPr>
          <p:nvPr/>
        </p:nvPicPr>
        <p:blipFill>
          <a:blip r:embed="rId3"/>
          <a:stretch>
            <a:fillRect/>
          </a:stretch>
        </p:blipFill>
        <p:spPr>
          <a:xfrm>
            <a:off x="7576573" y="3761597"/>
            <a:ext cx="889483" cy="874343"/>
          </a:xfrm>
          <a:prstGeom prst="rect">
            <a:avLst/>
          </a:prstGeom>
        </p:spPr>
      </p:pic>
      <p:cxnSp>
        <p:nvCxnSpPr>
          <p:cNvPr id="20" name="Straight Connector 19"/>
          <p:cNvCxnSpPr>
            <a:endCxn id="18" idx="0"/>
          </p:cNvCxnSpPr>
          <p:nvPr/>
        </p:nvCxnSpPr>
        <p:spPr bwMode="auto">
          <a:xfrm>
            <a:off x="6782267" y="3644771"/>
            <a:ext cx="1239048" cy="116826"/>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Straight Connector 21"/>
          <p:cNvCxnSpPr/>
          <p:nvPr/>
        </p:nvCxnSpPr>
        <p:spPr bwMode="auto">
          <a:xfrm>
            <a:off x="6782267" y="3922120"/>
            <a:ext cx="852693" cy="713820"/>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4551995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76470"/>
          </a:xfrm>
        </p:spPr>
        <p:txBody>
          <a:bodyPr/>
          <a:lstStyle/>
          <a:p>
            <a:r>
              <a:rPr lang="en-GB" dirty="0"/>
              <a:t>Response Object</a:t>
            </a:r>
          </a:p>
        </p:txBody>
      </p:sp>
      <p:sp>
        <p:nvSpPr>
          <p:cNvPr id="3" name="Content Placeholder 2"/>
          <p:cNvSpPr>
            <a:spLocks noGrp="1"/>
          </p:cNvSpPr>
          <p:nvPr>
            <p:ph idx="1"/>
          </p:nvPr>
        </p:nvSpPr>
        <p:spPr>
          <a:xfrm>
            <a:off x="257176" y="576470"/>
            <a:ext cx="6864212" cy="5065035"/>
          </a:xfrm>
        </p:spPr>
        <p:txBody>
          <a:bodyPr/>
          <a:lstStyle/>
          <a:p>
            <a:r>
              <a:rPr lang="en-GB" dirty="0"/>
              <a:t>Each </a:t>
            </a:r>
            <a:r>
              <a:rPr lang="en-GB" dirty="0" err="1"/>
              <a:t>callback</a:t>
            </a:r>
            <a:r>
              <a:rPr lang="en-GB" dirty="0"/>
              <a:t> is passed a Response object that can be used to return HTML Headers, HTML, JSON data, etc. to the sender of the HTTP Request</a:t>
            </a:r>
          </a:p>
          <a:p>
            <a:r>
              <a:rPr lang="en-GB" dirty="0"/>
              <a:t>Before returning from the </a:t>
            </a:r>
            <a:r>
              <a:rPr lang="en-GB" dirty="0" err="1"/>
              <a:t>callback</a:t>
            </a:r>
            <a:r>
              <a:rPr lang="en-GB" dirty="0"/>
              <a:t> don’t forget to “send the HTTP Response.</a:t>
            </a:r>
            <a:br>
              <a:rPr lang="en-GB" dirty="0"/>
            </a:br>
            <a:r>
              <a:rPr lang="en-GB" dirty="0"/>
              <a:t>Some ways to send a response are:</a:t>
            </a:r>
          </a:p>
          <a:p>
            <a:pPr lvl="1"/>
            <a:r>
              <a:rPr lang="en-GB" dirty="0"/>
              <a:t>Return standard HTML, JSON, </a:t>
            </a:r>
            <a:r>
              <a:rPr lang="en-GB" dirty="0" err="1"/>
              <a:t>etc</a:t>
            </a:r>
            <a:r>
              <a:rPr lang="en-GB" dirty="0"/>
              <a:t> </a:t>
            </a:r>
            <a:r>
              <a:rPr lang="en-GB" u="sng" dirty="0"/>
              <a:t>and send the response</a:t>
            </a:r>
          </a:p>
          <a:p>
            <a:pPr lvl="1"/>
            <a:endParaRPr lang="en-GB" dirty="0"/>
          </a:p>
          <a:p>
            <a:pPr lvl="1"/>
            <a:endParaRPr lang="en-GB" dirty="0"/>
          </a:p>
          <a:p>
            <a:pPr lvl="1"/>
            <a:r>
              <a:rPr lang="en-GB" dirty="0"/>
              <a:t>For extra formatting of JSON </a:t>
            </a:r>
            <a:r>
              <a:rPr lang="en-GB" u="sng" dirty="0"/>
              <a:t>and send the response</a:t>
            </a:r>
            <a:endParaRPr lang="en-GB" dirty="0"/>
          </a:p>
          <a:p>
            <a:pPr lvl="1"/>
            <a:endParaRPr lang="en-GB" dirty="0"/>
          </a:p>
          <a:p>
            <a:pPr lvl="1"/>
            <a:endParaRPr lang="en-GB" dirty="0"/>
          </a:p>
          <a:p>
            <a:pPr lvl="1"/>
            <a:endParaRPr lang="en-GB" dirty="0"/>
          </a:p>
          <a:p>
            <a:pPr lvl="1"/>
            <a:endParaRPr lang="en-GB" dirty="0"/>
          </a:p>
          <a:p>
            <a:pPr lvl="1"/>
            <a:r>
              <a:rPr lang="en-GB" dirty="0"/>
              <a:t>Don’t return any data, just </a:t>
            </a:r>
            <a:r>
              <a:rPr lang="en-GB" u="sng" dirty="0"/>
              <a:t>send the response </a:t>
            </a:r>
            <a:r>
              <a:rPr lang="en-GB" dirty="0"/>
              <a:t>(you will probably set some headers)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887203" y="5735472"/>
            <a:ext cx="2630848" cy="707886"/>
          </a:xfrm>
          <a:prstGeom prst="rect">
            <a:avLst/>
          </a:prstGeom>
          <a:solidFill>
            <a:schemeClr val="accent2">
              <a:lumMod val="20000"/>
              <a:lumOff val="80000"/>
            </a:schemeClr>
          </a:solidFill>
        </p:spPr>
        <p:txBody>
          <a:bodyPr wrap="none" rtlCol="0">
            <a:spAutoFit/>
          </a:bodyPr>
          <a:lstStyle/>
          <a:p>
            <a:r>
              <a:rPr lang="en-GB" sz="2000" dirty="0" err="1"/>
              <a:t>res.</a:t>
            </a:r>
            <a:r>
              <a:rPr lang="en-GB" sz="2000" dirty="0" err="1">
                <a:solidFill>
                  <a:srgbClr val="FF0000"/>
                </a:solidFill>
              </a:rPr>
              <a:t>end</a:t>
            </a:r>
            <a:r>
              <a:rPr lang="en-GB" sz="2000" dirty="0"/>
              <a:t>();</a:t>
            </a:r>
          </a:p>
          <a:p>
            <a:r>
              <a:rPr lang="en-GB" sz="2000" dirty="0" err="1"/>
              <a:t>res.status</a:t>
            </a:r>
            <a:r>
              <a:rPr lang="en-GB" sz="2000" dirty="0"/>
              <a:t>(404).</a:t>
            </a:r>
            <a:r>
              <a:rPr lang="en-GB" sz="2000" dirty="0">
                <a:solidFill>
                  <a:srgbClr val="FF0000"/>
                </a:solidFill>
              </a:rPr>
              <a:t>end</a:t>
            </a:r>
            <a:r>
              <a:rPr lang="en-GB" sz="2000" dirty="0"/>
              <a:t>();</a:t>
            </a:r>
          </a:p>
        </p:txBody>
      </p:sp>
      <p:sp>
        <p:nvSpPr>
          <p:cNvPr id="6" name="TextBox 5"/>
          <p:cNvSpPr txBox="1"/>
          <p:nvPr/>
        </p:nvSpPr>
        <p:spPr>
          <a:xfrm>
            <a:off x="1887203" y="2956732"/>
            <a:ext cx="3390672" cy="400110"/>
          </a:xfrm>
          <a:prstGeom prst="rect">
            <a:avLst/>
          </a:prstGeom>
          <a:solidFill>
            <a:schemeClr val="accent2">
              <a:lumMod val="20000"/>
              <a:lumOff val="80000"/>
            </a:schemeClr>
          </a:solidFill>
        </p:spPr>
        <p:txBody>
          <a:bodyPr wrap="none" rtlCol="0">
            <a:spAutoFit/>
          </a:bodyPr>
          <a:lstStyle/>
          <a:p>
            <a:r>
              <a:rPr lang="en-GB" sz="2000" dirty="0" err="1"/>
              <a:t>res.</a:t>
            </a:r>
            <a:r>
              <a:rPr lang="en-GB" sz="2000" dirty="0" err="1">
                <a:solidFill>
                  <a:srgbClr val="FF0000"/>
                </a:solidFill>
              </a:rPr>
              <a:t>send</a:t>
            </a:r>
            <a:r>
              <a:rPr lang="en-GB" sz="2000" dirty="0"/>
              <a:t>(‘Hello world&lt;/</a:t>
            </a:r>
            <a:r>
              <a:rPr lang="en-GB" sz="2000" dirty="0" err="1"/>
              <a:t>br</a:t>
            </a:r>
            <a:r>
              <a:rPr lang="en-GB" sz="2000" dirty="0"/>
              <a:t>&gt;’);</a:t>
            </a:r>
          </a:p>
        </p:txBody>
      </p:sp>
      <p:sp>
        <p:nvSpPr>
          <p:cNvPr id="7" name="TextBox 6"/>
          <p:cNvSpPr txBox="1"/>
          <p:nvPr/>
        </p:nvSpPr>
        <p:spPr>
          <a:xfrm>
            <a:off x="1887203" y="3929091"/>
            <a:ext cx="4876656" cy="1015663"/>
          </a:xfrm>
          <a:prstGeom prst="rect">
            <a:avLst/>
          </a:prstGeom>
          <a:solidFill>
            <a:schemeClr val="accent2">
              <a:lumMod val="20000"/>
              <a:lumOff val="80000"/>
            </a:schemeClr>
          </a:solidFill>
        </p:spPr>
        <p:txBody>
          <a:bodyPr wrap="none" rtlCol="0">
            <a:spAutoFit/>
          </a:bodyPr>
          <a:lstStyle/>
          <a:p>
            <a:r>
              <a:rPr lang="en-GB" sz="2000" dirty="0" err="1"/>
              <a:t>res.</a:t>
            </a:r>
            <a:r>
              <a:rPr lang="en-GB" sz="2000" dirty="0" err="1">
                <a:solidFill>
                  <a:srgbClr val="FF0000"/>
                </a:solidFill>
              </a:rPr>
              <a:t>json</a:t>
            </a:r>
            <a:r>
              <a:rPr lang="en-GB" sz="2000" dirty="0"/>
              <a:t>(null)</a:t>
            </a:r>
          </a:p>
          <a:p>
            <a:r>
              <a:rPr lang="en-GB" sz="2000" dirty="0" err="1"/>
              <a:t>res.</a:t>
            </a:r>
            <a:r>
              <a:rPr lang="en-GB" sz="2000" dirty="0" err="1">
                <a:solidFill>
                  <a:srgbClr val="FF0000"/>
                </a:solidFill>
              </a:rPr>
              <a:t>json</a:t>
            </a:r>
            <a:r>
              <a:rPr lang="en-GB" sz="2000" dirty="0"/>
              <a:t>( </a:t>
            </a:r>
            <a:r>
              <a:rPr lang="en-GB" sz="2000" dirty="0">
                <a:solidFill>
                  <a:srgbClr val="0070C0"/>
                </a:solidFill>
              </a:rPr>
              <a:t>{ user: '</a:t>
            </a:r>
            <a:r>
              <a:rPr lang="en-GB" sz="2000" dirty="0" err="1">
                <a:solidFill>
                  <a:srgbClr val="0070C0"/>
                </a:solidFill>
              </a:rPr>
              <a:t>tobi</a:t>
            </a:r>
            <a:r>
              <a:rPr lang="en-GB" sz="2000" dirty="0">
                <a:solidFill>
                  <a:srgbClr val="0070C0"/>
                </a:solidFill>
              </a:rPr>
              <a:t>' } </a:t>
            </a:r>
            <a:r>
              <a:rPr lang="en-GB" sz="2000" dirty="0"/>
              <a:t>)</a:t>
            </a:r>
          </a:p>
          <a:p>
            <a:r>
              <a:rPr lang="en-GB" sz="2000" dirty="0" err="1"/>
              <a:t>res.status</a:t>
            </a:r>
            <a:r>
              <a:rPr lang="en-GB" sz="2000" dirty="0"/>
              <a:t>(500).</a:t>
            </a:r>
            <a:r>
              <a:rPr lang="en-GB" sz="2000" dirty="0" err="1">
                <a:solidFill>
                  <a:srgbClr val="FF0000"/>
                </a:solidFill>
              </a:rPr>
              <a:t>json</a:t>
            </a:r>
            <a:r>
              <a:rPr lang="en-GB" sz="2000" dirty="0"/>
              <a:t>( </a:t>
            </a:r>
            <a:r>
              <a:rPr lang="en-GB" sz="2000" dirty="0">
                <a:solidFill>
                  <a:srgbClr val="0070C0"/>
                </a:solidFill>
              </a:rPr>
              <a:t>{ error: 'message' } </a:t>
            </a:r>
            <a:r>
              <a:rPr lang="en-GB" sz="2000" dirty="0"/>
              <a:t>)</a:t>
            </a:r>
          </a:p>
        </p:txBody>
      </p:sp>
      <p:sp>
        <p:nvSpPr>
          <p:cNvPr id="8" name="TextBox 7"/>
          <p:cNvSpPr txBox="1"/>
          <p:nvPr/>
        </p:nvSpPr>
        <p:spPr>
          <a:xfrm>
            <a:off x="5492782" y="5760513"/>
            <a:ext cx="3337870" cy="646331"/>
          </a:xfrm>
          <a:prstGeom prst="rect">
            <a:avLst/>
          </a:prstGeom>
          <a:noFill/>
        </p:spPr>
        <p:txBody>
          <a:bodyPr wrap="square" rtlCol="0">
            <a:spAutoFit/>
          </a:bodyPr>
          <a:lstStyle/>
          <a:p>
            <a:r>
              <a:rPr lang="en-GB" dirty="0"/>
              <a:t>Actually, you can also put data in the end() call if you wish</a:t>
            </a:r>
          </a:p>
        </p:txBody>
      </p:sp>
      <p:cxnSp>
        <p:nvCxnSpPr>
          <p:cNvPr id="10" name="Straight Arrow Connector 9"/>
          <p:cNvCxnSpPr/>
          <p:nvPr/>
        </p:nvCxnSpPr>
        <p:spPr bwMode="auto">
          <a:xfrm flipH="1">
            <a:off x="3252323" y="5922955"/>
            <a:ext cx="2240459" cy="481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6956563" y="2909492"/>
            <a:ext cx="2032552" cy="2308324"/>
          </a:xfrm>
          <a:prstGeom prst="rect">
            <a:avLst/>
          </a:prstGeom>
          <a:noFill/>
          <a:ln w="15875">
            <a:solidFill>
              <a:schemeClr val="tx1"/>
            </a:solidFill>
          </a:ln>
        </p:spPr>
        <p:txBody>
          <a:bodyPr wrap="square" rtlCol="0">
            <a:spAutoFit/>
          </a:bodyPr>
          <a:lstStyle/>
          <a:p>
            <a:r>
              <a:rPr lang="en-GB" dirty="0"/>
              <a:t>send() will workout the content type automatically e.g. if you give it an object it is converted to JSON</a:t>
            </a:r>
          </a:p>
        </p:txBody>
      </p:sp>
      <p:sp>
        <p:nvSpPr>
          <p:cNvPr id="11" name="Right Arrow 10"/>
          <p:cNvSpPr/>
          <p:nvPr/>
        </p:nvSpPr>
        <p:spPr bwMode="auto">
          <a:xfrm>
            <a:off x="5772501" y="2956732"/>
            <a:ext cx="1144402" cy="400110"/>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8247033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Response Headers</a:t>
            </a:r>
          </a:p>
        </p:txBody>
      </p:sp>
      <p:sp>
        <p:nvSpPr>
          <p:cNvPr id="3" name="Content Placeholder 2"/>
          <p:cNvSpPr>
            <a:spLocks noGrp="1"/>
          </p:cNvSpPr>
          <p:nvPr>
            <p:ph idx="1"/>
          </p:nvPr>
        </p:nvSpPr>
        <p:spPr>
          <a:xfrm>
            <a:off x="1047750" y="1237948"/>
            <a:ext cx="7029450" cy="4114800"/>
          </a:xfrm>
        </p:spPr>
        <p:txBody>
          <a:bodyPr/>
          <a:lstStyle/>
          <a:p>
            <a:r>
              <a:rPr lang="en-GB" dirty="0"/>
              <a:t>You can add new or modify existing HTTP Headers</a:t>
            </a:r>
          </a:p>
          <a:p>
            <a:pPr lvl="1"/>
            <a:r>
              <a:rPr lang="en-GB" dirty="0"/>
              <a:t>Add a new header ‘Warning’</a:t>
            </a:r>
          </a:p>
          <a:p>
            <a:pPr lvl="1"/>
            <a:endParaRPr lang="en-GB" dirty="0"/>
          </a:p>
          <a:p>
            <a:pPr lvl="1"/>
            <a:endParaRPr lang="en-GB" dirty="0"/>
          </a:p>
          <a:p>
            <a:pPr lvl="1"/>
            <a:r>
              <a:rPr lang="en-GB" dirty="0"/>
              <a:t>Change the value of an existing header ‘Content-Type’</a:t>
            </a:r>
          </a:p>
          <a:p>
            <a:pPr lvl="1"/>
            <a:endParaRPr lang="en-GB" dirty="0"/>
          </a:p>
          <a:p>
            <a:pPr lvl="1"/>
            <a:endParaRPr lang="en-GB" dirty="0"/>
          </a:p>
          <a:p>
            <a:pPr lvl="1"/>
            <a:r>
              <a:rPr lang="en-GB" dirty="0"/>
              <a:t>Set the </a:t>
            </a:r>
            <a:r>
              <a:rPr lang="en-GB" b="1" dirty="0"/>
              <a:t>HTTP status </a:t>
            </a:r>
            <a:r>
              <a:rPr lang="en-GB" dirty="0"/>
              <a:t>for the response, </a:t>
            </a:r>
            <a:r>
              <a:rPr lang="en-GB" dirty="0">
                <a:solidFill>
                  <a:schemeClr val="accent5">
                    <a:lumMod val="25000"/>
                  </a:schemeClr>
                </a:solidFill>
              </a:rPr>
              <a:t>200 is the default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1781324" y="1991414"/>
            <a:ext cx="6088654" cy="400110"/>
          </a:xfrm>
          <a:prstGeom prst="rect">
            <a:avLst/>
          </a:prstGeom>
          <a:solidFill>
            <a:schemeClr val="accent2">
              <a:lumMod val="20000"/>
              <a:lumOff val="80000"/>
            </a:schemeClr>
          </a:solidFill>
        </p:spPr>
        <p:txBody>
          <a:bodyPr wrap="none" rtlCol="0">
            <a:spAutoFit/>
          </a:bodyPr>
          <a:lstStyle/>
          <a:p>
            <a:r>
              <a:rPr lang="en-GB" sz="2000" dirty="0" err="1"/>
              <a:t>res.</a:t>
            </a:r>
            <a:r>
              <a:rPr lang="en-GB" sz="2000" b="1" dirty="0" err="1"/>
              <a:t>append</a:t>
            </a:r>
            <a:r>
              <a:rPr lang="en-GB" sz="2000" dirty="0"/>
              <a:t>('Warning', '199 Miscellaneous warning');</a:t>
            </a:r>
          </a:p>
        </p:txBody>
      </p:sp>
      <p:sp>
        <p:nvSpPr>
          <p:cNvPr id="8" name="TextBox 7"/>
          <p:cNvSpPr txBox="1"/>
          <p:nvPr/>
        </p:nvSpPr>
        <p:spPr>
          <a:xfrm>
            <a:off x="1781324" y="3004805"/>
            <a:ext cx="4097853" cy="400110"/>
          </a:xfrm>
          <a:prstGeom prst="rect">
            <a:avLst/>
          </a:prstGeom>
          <a:solidFill>
            <a:schemeClr val="accent2">
              <a:lumMod val="20000"/>
              <a:lumOff val="80000"/>
            </a:schemeClr>
          </a:solidFill>
        </p:spPr>
        <p:txBody>
          <a:bodyPr wrap="none" rtlCol="0">
            <a:spAutoFit/>
          </a:bodyPr>
          <a:lstStyle/>
          <a:p>
            <a:r>
              <a:rPr lang="en-GB" sz="2000" dirty="0" err="1"/>
              <a:t>res.</a:t>
            </a:r>
            <a:r>
              <a:rPr lang="en-GB" sz="2000" b="1" dirty="0" err="1"/>
              <a:t>set</a:t>
            </a:r>
            <a:r>
              <a:rPr lang="en-GB" sz="2000" dirty="0"/>
              <a:t>('Content-Type', 'text/plain');</a:t>
            </a:r>
          </a:p>
        </p:txBody>
      </p:sp>
      <p:sp>
        <p:nvSpPr>
          <p:cNvPr id="10" name="TextBox 9"/>
          <p:cNvSpPr txBox="1"/>
          <p:nvPr/>
        </p:nvSpPr>
        <p:spPr>
          <a:xfrm>
            <a:off x="1781324" y="3978721"/>
            <a:ext cx="6755375" cy="707886"/>
          </a:xfrm>
          <a:prstGeom prst="rect">
            <a:avLst/>
          </a:prstGeom>
          <a:solidFill>
            <a:schemeClr val="accent2">
              <a:lumMod val="20000"/>
              <a:lumOff val="80000"/>
            </a:schemeClr>
          </a:solidFill>
        </p:spPr>
        <p:txBody>
          <a:bodyPr wrap="none" rtlCol="0">
            <a:spAutoFit/>
          </a:bodyPr>
          <a:lstStyle/>
          <a:p>
            <a:r>
              <a:rPr lang="en-GB" sz="2000" dirty="0" err="1"/>
              <a:t>res.</a:t>
            </a:r>
            <a:r>
              <a:rPr lang="en-GB" sz="2000" b="1" dirty="0" err="1"/>
              <a:t>status</a:t>
            </a:r>
            <a:r>
              <a:rPr lang="en-GB" sz="2000" dirty="0"/>
              <a:t>(403).end();	</a:t>
            </a:r>
            <a:r>
              <a:rPr lang="en-GB" sz="2000" dirty="0">
                <a:solidFill>
                  <a:srgbClr val="FF0000"/>
                </a:solidFill>
                <a:sym typeface="Wingdings" panose="05000000000000000000" pitchFamily="2" charset="2"/>
              </a:rPr>
              <a:t> </a:t>
            </a:r>
            <a:r>
              <a:rPr lang="en-GB" sz="2000" i="1" dirty="0">
                <a:solidFill>
                  <a:srgbClr val="FF0000"/>
                </a:solidFill>
                <a:sym typeface="Wingdings" panose="05000000000000000000" pitchFamily="2" charset="2"/>
              </a:rPr>
              <a:t>Notice status() is chainable</a:t>
            </a:r>
          </a:p>
          <a:p>
            <a:r>
              <a:rPr lang="en-GB" sz="2000" i="1" dirty="0">
                <a:solidFill>
                  <a:srgbClr val="FF0000"/>
                </a:solidFill>
                <a:sym typeface="Wingdings" panose="05000000000000000000" pitchFamily="2" charset="2"/>
              </a:rPr>
              <a:t>			so we can call end() on the return</a:t>
            </a:r>
            <a:endParaRPr lang="en-GB" sz="2000" i="1" dirty="0">
              <a:solidFill>
                <a:srgbClr val="FF0000"/>
              </a:solidFill>
            </a:endParaRPr>
          </a:p>
        </p:txBody>
      </p:sp>
      <p:sp>
        <p:nvSpPr>
          <p:cNvPr id="12" name="TextBox 11"/>
          <p:cNvSpPr txBox="1"/>
          <p:nvPr/>
        </p:nvSpPr>
        <p:spPr>
          <a:xfrm>
            <a:off x="495701" y="5659655"/>
            <a:ext cx="3234827" cy="923330"/>
          </a:xfrm>
          <a:prstGeom prst="rect">
            <a:avLst/>
          </a:prstGeom>
          <a:noFill/>
        </p:spPr>
        <p:txBody>
          <a:bodyPr wrap="square" rtlCol="0">
            <a:spAutoFit/>
          </a:bodyPr>
          <a:lstStyle/>
          <a:p>
            <a:r>
              <a:rPr lang="en-GB" dirty="0"/>
              <a:t>Note: You can also set the Content-Type using the </a:t>
            </a:r>
            <a:r>
              <a:rPr lang="en-GB" b="1" dirty="0"/>
              <a:t>type()</a:t>
            </a:r>
            <a:r>
              <a:rPr lang="en-GB" dirty="0"/>
              <a:t> method</a:t>
            </a:r>
          </a:p>
        </p:txBody>
      </p:sp>
      <p:sp>
        <p:nvSpPr>
          <p:cNvPr id="13" name="TextBox 12"/>
          <p:cNvSpPr txBox="1"/>
          <p:nvPr/>
        </p:nvSpPr>
        <p:spPr>
          <a:xfrm>
            <a:off x="4369869" y="5333742"/>
            <a:ext cx="4738798" cy="1477328"/>
          </a:xfrm>
          <a:prstGeom prst="rect">
            <a:avLst/>
          </a:prstGeom>
          <a:solidFill>
            <a:schemeClr val="accent6">
              <a:lumMod val="20000"/>
              <a:lumOff val="80000"/>
            </a:schemeClr>
          </a:solidFill>
        </p:spPr>
        <p:txBody>
          <a:bodyPr wrap="none" rtlCol="0">
            <a:spAutoFit/>
          </a:bodyPr>
          <a:lstStyle/>
          <a:p>
            <a:r>
              <a:rPr lang="en-GB" dirty="0" err="1"/>
              <a:t>res.type</a:t>
            </a:r>
            <a:r>
              <a:rPr lang="en-GB" dirty="0"/>
              <a:t>('html');  </a:t>
            </a:r>
            <a:r>
              <a:rPr lang="en-GB" dirty="0">
                <a:solidFill>
                  <a:schemeClr val="accent5">
                    <a:lumMod val="25000"/>
                  </a:schemeClr>
                </a:solidFill>
              </a:rPr>
              <a:t>// =&gt; 'text/html'</a:t>
            </a:r>
          </a:p>
          <a:p>
            <a:r>
              <a:rPr lang="en-GB" dirty="0" err="1"/>
              <a:t>res.type</a:t>
            </a:r>
            <a:r>
              <a:rPr lang="en-GB" dirty="0"/>
              <a:t>(‘txt');      </a:t>
            </a:r>
            <a:r>
              <a:rPr lang="en-GB" dirty="0">
                <a:solidFill>
                  <a:schemeClr val="accent5">
                    <a:lumMod val="25000"/>
                  </a:schemeClr>
                </a:solidFill>
              </a:rPr>
              <a:t>// =&gt; 'text/plain'</a:t>
            </a:r>
          </a:p>
          <a:p>
            <a:r>
              <a:rPr lang="en-GB" dirty="0" err="1"/>
              <a:t>res.type</a:t>
            </a:r>
            <a:r>
              <a:rPr lang="en-GB" dirty="0"/>
              <a:t>(‘</a:t>
            </a:r>
            <a:r>
              <a:rPr lang="en-GB" dirty="0" err="1"/>
              <a:t>js</a:t>
            </a:r>
            <a:r>
              <a:rPr lang="en-GB" dirty="0"/>
              <a:t>');       </a:t>
            </a:r>
            <a:r>
              <a:rPr lang="en-GB" dirty="0">
                <a:solidFill>
                  <a:schemeClr val="accent5">
                    <a:lumMod val="25000"/>
                  </a:schemeClr>
                </a:solidFill>
              </a:rPr>
              <a:t>// =&gt; 'application/</a:t>
            </a:r>
            <a:r>
              <a:rPr lang="en-GB" dirty="0" err="1">
                <a:solidFill>
                  <a:schemeClr val="accent5">
                    <a:lumMod val="25000"/>
                  </a:schemeClr>
                </a:solidFill>
              </a:rPr>
              <a:t>javascript</a:t>
            </a:r>
            <a:r>
              <a:rPr lang="en-GB" dirty="0">
                <a:solidFill>
                  <a:schemeClr val="accent5">
                    <a:lumMod val="25000"/>
                  </a:schemeClr>
                </a:solidFill>
              </a:rPr>
              <a:t>'</a:t>
            </a:r>
          </a:p>
          <a:p>
            <a:r>
              <a:rPr lang="en-GB" dirty="0" err="1"/>
              <a:t>res.type</a:t>
            </a:r>
            <a:r>
              <a:rPr lang="en-GB" dirty="0"/>
              <a:t>('</a:t>
            </a:r>
            <a:r>
              <a:rPr lang="en-GB" dirty="0" err="1"/>
              <a:t>json</a:t>
            </a:r>
            <a:r>
              <a:rPr lang="en-GB" dirty="0"/>
              <a:t>');   </a:t>
            </a:r>
            <a:r>
              <a:rPr lang="en-GB" dirty="0">
                <a:solidFill>
                  <a:schemeClr val="accent5">
                    <a:lumMod val="25000"/>
                  </a:schemeClr>
                </a:solidFill>
              </a:rPr>
              <a:t>// =&gt; 'application/</a:t>
            </a:r>
            <a:r>
              <a:rPr lang="en-GB" dirty="0" err="1">
                <a:solidFill>
                  <a:schemeClr val="accent5">
                    <a:lumMod val="25000"/>
                  </a:schemeClr>
                </a:solidFill>
              </a:rPr>
              <a:t>json</a:t>
            </a:r>
            <a:r>
              <a:rPr lang="en-GB" dirty="0">
                <a:solidFill>
                  <a:schemeClr val="accent5">
                    <a:lumMod val="25000"/>
                  </a:schemeClr>
                </a:solidFill>
              </a:rPr>
              <a:t>'</a:t>
            </a:r>
          </a:p>
          <a:p>
            <a:r>
              <a:rPr lang="en-GB" dirty="0" err="1"/>
              <a:t>res.type</a:t>
            </a:r>
            <a:r>
              <a:rPr lang="en-GB" dirty="0"/>
              <a:t>('</a:t>
            </a:r>
            <a:r>
              <a:rPr lang="en-GB" dirty="0" err="1"/>
              <a:t>png</a:t>
            </a:r>
            <a:r>
              <a:rPr lang="en-GB" dirty="0"/>
              <a:t>');    </a:t>
            </a:r>
            <a:r>
              <a:rPr lang="en-GB" dirty="0">
                <a:solidFill>
                  <a:schemeClr val="accent5">
                    <a:lumMod val="25000"/>
                  </a:schemeClr>
                </a:solidFill>
              </a:rPr>
              <a:t>// =&gt; 'image/</a:t>
            </a:r>
            <a:r>
              <a:rPr lang="en-GB" dirty="0" err="1">
                <a:solidFill>
                  <a:schemeClr val="accent5">
                    <a:lumMod val="25000"/>
                  </a:schemeClr>
                </a:solidFill>
              </a:rPr>
              <a:t>png</a:t>
            </a:r>
            <a:r>
              <a:rPr lang="en-GB" dirty="0">
                <a:solidFill>
                  <a:schemeClr val="accent5">
                    <a:lumMod val="25000"/>
                  </a:schemeClr>
                </a:solidFill>
              </a:rPr>
              <a:t>'</a:t>
            </a:r>
          </a:p>
        </p:txBody>
      </p:sp>
      <p:cxnSp>
        <p:nvCxnSpPr>
          <p:cNvPr id="17" name="Elbow Connector 16"/>
          <p:cNvCxnSpPr>
            <a:stCxn id="8" idx="1"/>
            <a:endCxn id="12" idx="1"/>
          </p:cNvCxnSpPr>
          <p:nvPr/>
        </p:nvCxnSpPr>
        <p:spPr bwMode="auto">
          <a:xfrm rot="10800000" flipV="1">
            <a:off x="495702" y="3204860"/>
            <a:ext cx="1285623" cy="2916460"/>
          </a:xfrm>
          <a:prstGeom prst="bentConnector3">
            <a:avLst>
              <a:gd name="adj1" fmla="val 11778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7500747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a:t>
            </a:r>
          </a:p>
        </p:txBody>
      </p:sp>
      <p:sp>
        <p:nvSpPr>
          <p:cNvPr id="3" name="Content Placeholder 2"/>
          <p:cNvSpPr>
            <a:spLocks noGrp="1"/>
          </p:cNvSpPr>
          <p:nvPr>
            <p:ph idx="1"/>
          </p:nvPr>
        </p:nvSpPr>
        <p:spPr>
          <a:xfrm>
            <a:off x="1047750" y="1434165"/>
            <a:ext cx="7029450" cy="1386038"/>
          </a:xfrm>
        </p:spPr>
        <p:txBody>
          <a:bodyPr/>
          <a:lstStyle/>
          <a:p>
            <a:r>
              <a:rPr lang="en-GB" b="1" dirty="0"/>
              <a:t>IF</a:t>
            </a:r>
            <a:r>
              <a:rPr lang="en-GB" dirty="0"/>
              <a:t> your </a:t>
            </a:r>
            <a:r>
              <a:rPr lang="en-GB" dirty="0" err="1"/>
              <a:t>callback</a:t>
            </a:r>
            <a:r>
              <a:rPr lang="en-GB" dirty="0"/>
              <a:t> function </a:t>
            </a:r>
            <a:r>
              <a:rPr lang="en-GB" b="1" dirty="0"/>
              <a:t>does not end</a:t>
            </a:r>
            <a:r>
              <a:rPr lang="en-GB" dirty="0"/>
              <a:t> the request-response cycle by calling </a:t>
            </a:r>
            <a:r>
              <a:rPr lang="en-GB" dirty="0" err="1"/>
              <a:t>response.end</a:t>
            </a:r>
            <a:r>
              <a:rPr lang="en-GB" dirty="0"/>
              <a:t>()/send()/</a:t>
            </a:r>
            <a:r>
              <a:rPr lang="en-GB" dirty="0" err="1"/>
              <a:t>json</a:t>
            </a:r>
            <a:r>
              <a:rPr lang="en-GB" dirty="0"/>
              <a:t>()</a:t>
            </a:r>
          </a:p>
          <a:p>
            <a:pPr lvl="1"/>
            <a:r>
              <a:rPr lang="en-GB" b="1" dirty="0"/>
              <a:t>It MUST call next() </a:t>
            </a:r>
            <a:r>
              <a:rPr lang="en-GB" dirty="0"/>
              <a:t>to pass control to the next middleware function. Otherwise, the request will be left hanging.</a:t>
            </a:r>
          </a:p>
          <a:p>
            <a:r>
              <a:rPr lang="en-GB" dirty="0"/>
              <a:t>Otherwise, just ignore this argument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6" name="Picture 5"/>
          <p:cNvPicPr>
            <a:picLocks noChangeAspect="1"/>
          </p:cNvPicPr>
          <p:nvPr/>
        </p:nvPicPr>
        <p:blipFill>
          <a:blip r:embed="rId2"/>
          <a:stretch>
            <a:fillRect/>
          </a:stretch>
        </p:blipFill>
        <p:spPr>
          <a:xfrm>
            <a:off x="108657" y="3289599"/>
            <a:ext cx="8983836" cy="2898476"/>
          </a:xfrm>
          <a:prstGeom prst="rect">
            <a:avLst/>
          </a:prstGeom>
        </p:spPr>
      </p:pic>
      <p:sp>
        <p:nvSpPr>
          <p:cNvPr id="7" name="Oval 6"/>
          <p:cNvSpPr/>
          <p:nvPr/>
        </p:nvSpPr>
        <p:spPr bwMode="auto">
          <a:xfrm>
            <a:off x="2800952" y="4562375"/>
            <a:ext cx="808522" cy="380198"/>
          </a:xfrm>
          <a:prstGeom prst="ellipse">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038157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702644"/>
            <a:ext cx="7029450" cy="5136181"/>
          </a:xfrm>
        </p:spPr>
        <p:txBody>
          <a:bodyPr/>
          <a:lstStyle/>
          <a:p>
            <a:r>
              <a:rPr lang="en-GB" dirty="0"/>
              <a:t>Add a route to the </a:t>
            </a:r>
            <a:r>
              <a:rPr lang="en-GB" b="1" dirty="0"/>
              <a:t>service.js </a:t>
            </a:r>
            <a:r>
              <a:rPr lang="en-GB" dirty="0"/>
              <a:t>file which simply returns an error status 403</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To see this error you will have to use your browser web development tools</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76143" y="1476776"/>
            <a:ext cx="8073222"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a:t>
            </a:r>
            <a:endParaRPr lang="en-GB" dirty="0"/>
          </a:p>
          <a:p>
            <a:endParaRPr lang="en-GB" dirty="0"/>
          </a:p>
          <a:p>
            <a:r>
              <a:rPr lang="en-GB" dirty="0" err="1">
                <a:solidFill>
                  <a:schemeClr val="bg1">
                    <a:lumMod val="65000"/>
                  </a:schemeClr>
                </a:solidFill>
              </a:rPr>
              <a:t>service.get</a:t>
            </a:r>
            <a:r>
              <a:rPr lang="en-GB" dirty="0">
                <a:solidFill>
                  <a:schemeClr val="bg1">
                    <a:lumMod val="65000"/>
                  </a:schemeClr>
                </a:solidFill>
              </a:rPr>
              <a:t>('/hello/:name', function (</a:t>
            </a:r>
            <a:r>
              <a:rPr lang="en-GB" dirty="0" err="1">
                <a:solidFill>
                  <a:schemeClr val="bg1">
                    <a:lumMod val="65000"/>
                  </a:schemeClr>
                </a:solidFill>
              </a:rPr>
              <a:t>req</a:t>
            </a:r>
            <a:r>
              <a:rPr lang="en-GB" dirty="0">
                <a:solidFill>
                  <a:schemeClr val="bg1">
                    <a:lumMod val="65000"/>
                  </a:schemeClr>
                </a:solidFill>
              </a:rPr>
              <a:t>, res) {</a:t>
            </a:r>
          </a:p>
          <a:p>
            <a:r>
              <a:rPr lang="en-GB" dirty="0">
                <a:solidFill>
                  <a:schemeClr val="bg1">
                    <a:lumMod val="65000"/>
                  </a:schemeClr>
                </a:solidFill>
              </a:rPr>
              <a:t>    </a:t>
            </a:r>
            <a:r>
              <a:rPr lang="en-GB" dirty="0" err="1">
                <a:solidFill>
                  <a:schemeClr val="bg1">
                    <a:lumMod val="65000"/>
                  </a:schemeClr>
                </a:solidFill>
              </a:rPr>
              <a:t>res.send</a:t>
            </a:r>
            <a:r>
              <a:rPr lang="en-GB" dirty="0">
                <a:solidFill>
                  <a:schemeClr val="bg1">
                    <a:lumMod val="65000"/>
                  </a:schemeClr>
                </a:solidFill>
              </a:rPr>
              <a:t>(` Hello ${req.params.name}` );</a:t>
            </a:r>
          </a:p>
          <a:p>
            <a:r>
              <a:rPr lang="en-GB" dirty="0">
                <a:solidFill>
                  <a:schemeClr val="bg1">
                    <a:lumMod val="65000"/>
                  </a:schemeClr>
                </a:solidFill>
              </a:rPr>
              <a:t>});</a:t>
            </a:r>
          </a:p>
          <a:p>
            <a:endParaRPr lang="en-GB" dirty="0"/>
          </a:p>
          <a:p>
            <a:r>
              <a:rPr lang="en-GB" dirty="0" err="1"/>
              <a:t>service.get</a:t>
            </a:r>
            <a:r>
              <a:rPr lang="en-GB" dirty="0"/>
              <a:t>('/error', (</a:t>
            </a:r>
            <a:r>
              <a:rPr lang="en-GB" dirty="0" err="1"/>
              <a:t>req</a:t>
            </a:r>
            <a:r>
              <a:rPr lang="en-GB" dirty="0"/>
              <a:t>, res) =&gt; {</a:t>
            </a:r>
          </a:p>
          <a:p>
            <a:r>
              <a:rPr lang="en-GB" dirty="0"/>
              <a:t>    </a:t>
            </a:r>
            <a:r>
              <a:rPr lang="en-GB" dirty="0" err="1"/>
              <a:t>res.status</a:t>
            </a:r>
            <a:r>
              <a:rPr lang="en-GB" dirty="0"/>
              <a:t>(403).end();</a:t>
            </a:r>
          </a:p>
          <a:p>
            <a:r>
              <a:rPr lang="en-GB" dirty="0"/>
              <a:t>});</a:t>
            </a:r>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pic>
        <p:nvPicPr>
          <p:cNvPr id="6" name="Picture 5"/>
          <p:cNvPicPr>
            <a:picLocks noChangeAspect="1"/>
          </p:cNvPicPr>
          <p:nvPr/>
        </p:nvPicPr>
        <p:blipFill>
          <a:blip r:embed="rId2"/>
          <a:stretch>
            <a:fillRect/>
          </a:stretch>
        </p:blipFill>
        <p:spPr>
          <a:xfrm>
            <a:off x="2625199" y="5905099"/>
            <a:ext cx="6360235" cy="847224"/>
          </a:xfrm>
          <a:prstGeom prst="rect">
            <a:avLst/>
          </a:prstGeom>
        </p:spPr>
      </p:pic>
      <p:sp>
        <p:nvSpPr>
          <p:cNvPr id="7" name="Rectangle 6"/>
          <p:cNvSpPr/>
          <p:nvPr/>
        </p:nvSpPr>
        <p:spPr bwMode="auto">
          <a:xfrm>
            <a:off x="5733028" y="1626686"/>
            <a:ext cx="2872762" cy="683394"/>
          </a:xfrm>
          <a:prstGeom prst="rect">
            <a:avLst/>
          </a:prstGeom>
          <a:solidFill>
            <a:schemeClr val="bg1"/>
          </a:solid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In the browser type:</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http://localhost:1339/error</a:t>
            </a:r>
          </a:p>
        </p:txBody>
      </p:sp>
    </p:spTree>
    <p:extLst>
      <p:ext uri="{BB962C8B-B14F-4D97-AF65-F5344CB8AC3E}">
        <p14:creationId xmlns:p14="http://schemas.microsoft.com/office/powerpoint/2010/main" val="33307651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Request Body</a:t>
            </a:r>
          </a:p>
        </p:txBody>
      </p:sp>
      <p:sp>
        <p:nvSpPr>
          <p:cNvPr id="3" name="Content Placeholder 2"/>
          <p:cNvSpPr>
            <a:spLocks noGrp="1"/>
          </p:cNvSpPr>
          <p:nvPr>
            <p:ph idx="1"/>
          </p:nvPr>
        </p:nvSpPr>
        <p:spPr>
          <a:xfrm>
            <a:off x="1047750" y="654518"/>
            <a:ext cx="7029450" cy="5184307"/>
          </a:xfrm>
        </p:spPr>
        <p:txBody>
          <a:bodyPr/>
          <a:lstStyle/>
          <a:p>
            <a:r>
              <a:rPr lang="en-GB" dirty="0"/>
              <a:t>To read information sent in the HTTP Request body we must first setup express to handle the type of content we want to receive in the body (just do this once)</a:t>
            </a:r>
          </a:p>
          <a:p>
            <a:endParaRPr lang="en-GB" dirty="0"/>
          </a:p>
          <a:p>
            <a:endParaRPr lang="en-GB" dirty="0"/>
          </a:p>
          <a:p>
            <a:endParaRPr lang="en-GB" dirty="0"/>
          </a:p>
          <a:p>
            <a:endParaRPr lang="en-GB" dirty="0"/>
          </a:p>
          <a:p>
            <a:r>
              <a:rPr lang="en-GB" dirty="0"/>
              <a:t>Now you can use the </a:t>
            </a:r>
            <a:r>
              <a:rPr lang="en-GB" dirty="0" err="1"/>
              <a:t>request.body</a:t>
            </a:r>
            <a:r>
              <a:rPr lang="en-GB" dirty="0"/>
              <a:t> array to read the value e.g. if the value is named “address” </a:t>
            </a:r>
          </a:p>
          <a:p>
            <a:endParaRPr lang="en-GB" dirty="0"/>
          </a:p>
          <a:p>
            <a:r>
              <a:rPr lang="en-GB" dirty="0"/>
              <a:t>For example, say we have a HTTP POST Request containing an “address” value in the body which is in JSON format then: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684421" y="1669093"/>
            <a:ext cx="6174606" cy="1323439"/>
          </a:xfrm>
          <a:prstGeom prst="rect">
            <a:avLst/>
          </a:prstGeom>
          <a:solidFill>
            <a:schemeClr val="accent2">
              <a:lumMod val="20000"/>
              <a:lumOff val="80000"/>
            </a:schemeClr>
          </a:solidFill>
        </p:spPr>
        <p:txBody>
          <a:bodyPr wrap="square" rtlCol="0">
            <a:spAutoFit/>
          </a:bodyPr>
          <a:lstStyle/>
          <a:p>
            <a:r>
              <a:rPr lang="en-GB" sz="2000" dirty="0">
                <a:solidFill>
                  <a:schemeClr val="accent5">
                    <a:lumMod val="25000"/>
                  </a:schemeClr>
                </a:solidFill>
              </a:rPr>
              <a:t>// for parsing application/</a:t>
            </a:r>
            <a:r>
              <a:rPr lang="en-GB" sz="2000" dirty="0" err="1">
                <a:solidFill>
                  <a:schemeClr val="accent5">
                    <a:lumMod val="25000"/>
                  </a:schemeClr>
                </a:solidFill>
              </a:rPr>
              <a:t>json</a:t>
            </a:r>
            <a:endParaRPr lang="en-GB" sz="2000" dirty="0">
              <a:solidFill>
                <a:schemeClr val="accent5">
                  <a:lumMod val="25000"/>
                </a:schemeClr>
              </a:solidFill>
            </a:endParaRPr>
          </a:p>
          <a:p>
            <a:r>
              <a:rPr lang="en-GB" sz="2000" dirty="0" err="1"/>
              <a:t>service.use</a:t>
            </a:r>
            <a:r>
              <a:rPr lang="en-GB" sz="2000" dirty="0"/>
              <a:t>( </a:t>
            </a:r>
            <a:r>
              <a:rPr lang="en-GB" sz="2000" dirty="0" err="1"/>
              <a:t>express.json</a:t>
            </a:r>
            <a:r>
              <a:rPr lang="en-GB" sz="2000" dirty="0"/>
              <a:t>() );</a:t>
            </a:r>
          </a:p>
          <a:p>
            <a:r>
              <a:rPr lang="en-GB" sz="2000" dirty="0">
                <a:solidFill>
                  <a:schemeClr val="accent5">
                    <a:lumMod val="25000"/>
                  </a:schemeClr>
                </a:solidFill>
              </a:rPr>
              <a:t>// for parsing application/x-www-form-</a:t>
            </a:r>
            <a:r>
              <a:rPr lang="en-GB" sz="2000" dirty="0" err="1">
                <a:solidFill>
                  <a:schemeClr val="accent5">
                    <a:lumMod val="25000"/>
                  </a:schemeClr>
                </a:solidFill>
              </a:rPr>
              <a:t>urlencoded</a:t>
            </a:r>
            <a:endParaRPr lang="en-GB" sz="2000" dirty="0">
              <a:solidFill>
                <a:schemeClr val="accent5">
                  <a:lumMod val="25000"/>
                </a:schemeClr>
              </a:solidFill>
            </a:endParaRPr>
          </a:p>
          <a:p>
            <a:r>
              <a:rPr lang="en-GB" sz="2000" dirty="0" err="1"/>
              <a:t>service.use</a:t>
            </a:r>
            <a:r>
              <a:rPr lang="en-GB" sz="2000" dirty="0"/>
              <a:t>( </a:t>
            </a:r>
            <a:r>
              <a:rPr lang="en-GB" sz="2000" dirty="0" err="1"/>
              <a:t>express.urlencoded</a:t>
            </a:r>
            <a:r>
              <a:rPr lang="en-GB" sz="2000" dirty="0"/>
              <a:t>({ extended: true }) );</a:t>
            </a:r>
          </a:p>
        </p:txBody>
      </p:sp>
      <p:sp>
        <p:nvSpPr>
          <p:cNvPr id="6" name="TextBox 5"/>
          <p:cNvSpPr txBox="1"/>
          <p:nvPr/>
        </p:nvSpPr>
        <p:spPr>
          <a:xfrm>
            <a:off x="1802332" y="5080425"/>
            <a:ext cx="6478248" cy="1631216"/>
          </a:xfrm>
          <a:prstGeom prst="rect">
            <a:avLst/>
          </a:prstGeom>
          <a:solidFill>
            <a:schemeClr val="accent2">
              <a:lumMod val="20000"/>
              <a:lumOff val="80000"/>
            </a:schemeClr>
          </a:solidFill>
        </p:spPr>
        <p:txBody>
          <a:bodyPr wrap="none" rtlCol="0">
            <a:spAutoFit/>
          </a:bodyPr>
          <a:lstStyle/>
          <a:p>
            <a:r>
              <a:rPr lang="en-GB" sz="2000" b="1" dirty="0" err="1"/>
              <a:t>service.use</a:t>
            </a:r>
            <a:r>
              <a:rPr lang="en-GB" sz="2000" b="1" dirty="0"/>
              <a:t>( </a:t>
            </a:r>
            <a:r>
              <a:rPr lang="en-GB" sz="2000" b="1" dirty="0" err="1"/>
              <a:t>express.json</a:t>
            </a:r>
            <a:r>
              <a:rPr lang="en-GB" sz="2000" b="1" dirty="0"/>
              <a:t>() );</a:t>
            </a:r>
          </a:p>
          <a:p>
            <a:endParaRPr lang="en-GB" sz="2000" dirty="0"/>
          </a:p>
          <a:p>
            <a:r>
              <a:rPr lang="en-GB" sz="2000" dirty="0" err="1"/>
              <a:t>service.post</a:t>
            </a:r>
            <a:r>
              <a:rPr lang="en-GB" sz="2000" dirty="0"/>
              <a:t>('/</a:t>
            </a:r>
            <a:r>
              <a:rPr lang="en-GB" sz="2000" dirty="0" err="1"/>
              <a:t>addaddress</a:t>
            </a:r>
            <a:r>
              <a:rPr lang="en-GB" sz="2000" dirty="0"/>
              <a:t>', </a:t>
            </a:r>
            <a:r>
              <a:rPr lang="en-GB" sz="2000" dirty="0" err="1"/>
              <a:t>async</a:t>
            </a:r>
            <a:r>
              <a:rPr lang="en-GB" sz="2000" dirty="0"/>
              <a:t> (</a:t>
            </a:r>
            <a:r>
              <a:rPr lang="en-GB" sz="2000" dirty="0" err="1"/>
              <a:t>req</a:t>
            </a:r>
            <a:r>
              <a:rPr lang="en-GB" sz="2000" dirty="0"/>
              <a:t>, res) =&gt; {</a:t>
            </a:r>
          </a:p>
          <a:p>
            <a:r>
              <a:rPr lang="en-GB" sz="2000" dirty="0"/>
              <a:t>      console.log(“The address is “ + </a:t>
            </a:r>
            <a:r>
              <a:rPr lang="en-GB" sz="2000" b="1" dirty="0" err="1"/>
              <a:t>req.body.address</a:t>
            </a:r>
            <a:r>
              <a:rPr lang="en-GB" sz="2000" dirty="0"/>
              <a:t>);</a:t>
            </a:r>
          </a:p>
          <a:p>
            <a:r>
              <a:rPr lang="en-GB" sz="2000" dirty="0"/>
              <a:t>});</a:t>
            </a:r>
          </a:p>
        </p:txBody>
      </p:sp>
      <p:sp>
        <p:nvSpPr>
          <p:cNvPr id="7" name="TextBox 6"/>
          <p:cNvSpPr txBox="1"/>
          <p:nvPr/>
        </p:nvSpPr>
        <p:spPr>
          <a:xfrm>
            <a:off x="2906829" y="3742237"/>
            <a:ext cx="2145331" cy="400110"/>
          </a:xfrm>
          <a:prstGeom prst="rect">
            <a:avLst/>
          </a:prstGeom>
          <a:solidFill>
            <a:schemeClr val="accent2">
              <a:lumMod val="20000"/>
              <a:lumOff val="80000"/>
            </a:schemeClr>
          </a:solidFill>
        </p:spPr>
        <p:txBody>
          <a:bodyPr wrap="none" rtlCol="0">
            <a:spAutoFit/>
          </a:bodyPr>
          <a:lstStyle/>
          <a:p>
            <a:r>
              <a:rPr lang="en-GB" sz="2000" dirty="0" err="1"/>
              <a:t>req.body.address</a:t>
            </a:r>
            <a:endParaRPr lang="en-GB" sz="2000" dirty="0"/>
          </a:p>
        </p:txBody>
      </p:sp>
    </p:spTree>
    <p:extLst>
      <p:ext uri="{BB962C8B-B14F-4D97-AF65-F5344CB8AC3E}">
        <p14:creationId xmlns:p14="http://schemas.microsoft.com/office/powerpoint/2010/main" val="11785472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52230"/>
          </a:xfrm>
        </p:spPr>
        <p:txBody>
          <a:bodyPr/>
          <a:lstStyle/>
          <a:p>
            <a:r>
              <a:rPr lang="en-GB" dirty="0"/>
              <a:t>Exercise</a:t>
            </a:r>
          </a:p>
        </p:txBody>
      </p:sp>
      <p:sp>
        <p:nvSpPr>
          <p:cNvPr id="3" name="Content Placeholder 2"/>
          <p:cNvSpPr>
            <a:spLocks noGrp="1"/>
          </p:cNvSpPr>
          <p:nvPr>
            <p:ph idx="1"/>
          </p:nvPr>
        </p:nvSpPr>
        <p:spPr>
          <a:xfrm>
            <a:off x="791240" y="506897"/>
            <a:ext cx="8034708" cy="718792"/>
          </a:xfrm>
        </p:spPr>
        <p:txBody>
          <a:bodyPr/>
          <a:lstStyle/>
          <a:p>
            <a:r>
              <a:rPr lang="en-GB" dirty="0"/>
              <a:t>Add a route to the </a:t>
            </a:r>
            <a:r>
              <a:rPr lang="en-GB" b="1" dirty="0"/>
              <a:t>service.js </a:t>
            </a:r>
            <a:r>
              <a:rPr lang="en-GB" dirty="0"/>
              <a:t>file which handles data </a:t>
            </a:r>
            <a:r>
              <a:rPr lang="en-GB" b="1" dirty="0" err="1"/>
              <a:t>POST</a:t>
            </a:r>
            <a:r>
              <a:rPr lang="en-GB" dirty="0" err="1"/>
              <a:t>ed</a:t>
            </a:r>
            <a:r>
              <a:rPr lang="en-GB" dirty="0"/>
              <a:t> to the service in </a:t>
            </a:r>
            <a:r>
              <a:rPr lang="en-GB" b="1" dirty="0"/>
              <a:t>JSON</a:t>
            </a:r>
            <a:r>
              <a:rPr lang="en-GB" dirty="0"/>
              <a:t> format using a post routing method</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91240" y="1225689"/>
            <a:ext cx="8073222" cy="5632311"/>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a:t>
            </a:r>
            <a:endParaRPr lang="en-GB" dirty="0"/>
          </a:p>
          <a:p>
            <a:r>
              <a:rPr lang="en-GB" dirty="0" err="1">
                <a:solidFill>
                  <a:schemeClr val="bg1">
                    <a:lumMod val="65000"/>
                  </a:schemeClr>
                </a:solidFill>
              </a:rPr>
              <a:t>service.get</a:t>
            </a:r>
            <a:r>
              <a:rPr lang="en-GB" dirty="0">
                <a:solidFill>
                  <a:schemeClr val="bg1">
                    <a:lumMod val="65000"/>
                  </a:schemeClr>
                </a:solidFill>
              </a:rPr>
              <a:t>('/error', function (</a:t>
            </a:r>
            <a:r>
              <a:rPr lang="en-GB" dirty="0" err="1">
                <a:solidFill>
                  <a:schemeClr val="bg1">
                    <a:lumMod val="65000"/>
                  </a:schemeClr>
                </a:solidFill>
              </a:rPr>
              <a:t>req</a:t>
            </a:r>
            <a:r>
              <a:rPr lang="en-GB" dirty="0">
                <a:solidFill>
                  <a:schemeClr val="bg1">
                    <a:lumMod val="65000"/>
                  </a:schemeClr>
                </a:solidFill>
              </a:rPr>
              <a:t>, res) {</a:t>
            </a:r>
          </a:p>
          <a:p>
            <a:r>
              <a:rPr lang="en-GB" dirty="0">
                <a:solidFill>
                  <a:schemeClr val="bg1">
                    <a:lumMod val="65000"/>
                  </a:schemeClr>
                </a:solidFill>
              </a:rPr>
              <a:t>    </a:t>
            </a:r>
            <a:r>
              <a:rPr lang="en-GB" dirty="0" err="1">
                <a:solidFill>
                  <a:schemeClr val="bg1">
                    <a:lumMod val="65000"/>
                  </a:schemeClr>
                </a:solidFill>
              </a:rPr>
              <a:t>res.status</a:t>
            </a:r>
            <a:r>
              <a:rPr lang="en-GB" dirty="0">
                <a:solidFill>
                  <a:schemeClr val="bg1">
                    <a:lumMod val="65000"/>
                  </a:schemeClr>
                </a:solidFill>
              </a:rPr>
              <a:t>(403).end();</a:t>
            </a:r>
          </a:p>
          <a:p>
            <a:r>
              <a:rPr lang="en-GB" dirty="0">
                <a:solidFill>
                  <a:schemeClr val="bg1">
                    <a:lumMod val="65000"/>
                  </a:schemeClr>
                </a:solidFill>
              </a:rPr>
              <a:t>});</a:t>
            </a:r>
          </a:p>
          <a:p>
            <a:endParaRPr lang="en-GB" dirty="0">
              <a:solidFill>
                <a:schemeClr val="bg1">
                  <a:lumMod val="65000"/>
                </a:schemeClr>
              </a:solidFill>
            </a:endParaRPr>
          </a:p>
          <a:p>
            <a:r>
              <a:rPr lang="en-GB" dirty="0" err="1"/>
              <a:t>service.use</a:t>
            </a:r>
            <a:r>
              <a:rPr lang="en-GB" dirty="0"/>
              <a:t>( </a:t>
            </a:r>
            <a:r>
              <a:rPr lang="en-GB" dirty="0" err="1"/>
              <a:t>express.json</a:t>
            </a:r>
            <a:r>
              <a:rPr lang="en-GB" dirty="0"/>
              <a:t>() );		</a:t>
            </a:r>
          </a:p>
          <a:p>
            <a:r>
              <a:rPr lang="en-GB" dirty="0" err="1"/>
              <a:t>service.use</a:t>
            </a:r>
            <a:r>
              <a:rPr lang="en-GB" dirty="0"/>
              <a:t>( </a:t>
            </a:r>
            <a:r>
              <a:rPr lang="en-GB" dirty="0" err="1"/>
              <a:t>express.urlencoded</a:t>
            </a:r>
            <a:r>
              <a:rPr lang="en-GB" dirty="0"/>
              <a:t>( { extended: true } ) );</a:t>
            </a:r>
          </a:p>
          <a:p>
            <a:endParaRPr lang="en-GB" dirty="0"/>
          </a:p>
          <a:p>
            <a:r>
              <a:rPr lang="en-GB" dirty="0" err="1"/>
              <a:t>service.post</a:t>
            </a:r>
            <a:r>
              <a:rPr lang="en-GB" dirty="0"/>
              <a:t>('/dogs', (</a:t>
            </a:r>
            <a:r>
              <a:rPr lang="en-GB" dirty="0" err="1"/>
              <a:t>req</a:t>
            </a:r>
            <a:r>
              <a:rPr lang="en-GB" dirty="0"/>
              <a:t>, res) =&gt; {</a:t>
            </a:r>
          </a:p>
          <a:p>
            <a:r>
              <a:rPr lang="en-GB" dirty="0"/>
              <a:t>     let </a:t>
            </a:r>
            <a:r>
              <a:rPr lang="en-GB" dirty="0">
                <a:solidFill>
                  <a:srgbClr val="FF0000"/>
                </a:solidFill>
              </a:rPr>
              <a:t>result</a:t>
            </a:r>
            <a:r>
              <a:rPr lang="en-GB" dirty="0"/>
              <a:t> {</a:t>
            </a:r>
          </a:p>
          <a:p>
            <a:r>
              <a:rPr lang="en-GB" dirty="0"/>
              <a:t>          id: 101,</a:t>
            </a:r>
          </a:p>
          <a:p>
            <a:r>
              <a:rPr lang="en-GB" dirty="0"/>
              <a:t>          name: req.body.name,</a:t>
            </a:r>
          </a:p>
          <a:p>
            <a:r>
              <a:rPr lang="en-GB" dirty="0"/>
              <a:t>          breed: </a:t>
            </a:r>
            <a:r>
              <a:rPr lang="en-GB" dirty="0" err="1"/>
              <a:t>req.body.breed</a:t>
            </a:r>
            <a:r>
              <a:rPr lang="en-GB" dirty="0"/>
              <a:t>,</a:t>
            </a:r>
          </a:p>
          <a:p>
            <a:r>
              <a:rPr lang="en-GB" dirty="0"/>
              <a:t>          age: </a:t>
            </a:r>
            <a:r>
              <a:rPr lang="en-GB" dirty="0" err="1"/>
              <a:t>req.body.age</a:t>
            </a:r>
            <a:endParaRPr lang="en-GB" dirty="0"/>
          </a:p>
          <a:p>
            <a:r>
              <a:rPr lang="en-GB" dirty="0"/>
              <a:t>    };</a:t>
            </a:r>
          </a:p>
          <a:p>
            <a:r>
              <a:rPr lang="en-GB" dirty="0"/>
              <a:t>    </a:t>
            </a:r>
            <a:r>
              <a:rPr lang="en-GB" dirty="0" err="1"/>
              <a:t>res.send</a:t>
            </a:r>
            <a:r>
              <a:rPr lang="en-GB" dirty="0"/>
              <a:t>( </a:t>
            </a:r>
            <a:r>
              <a:rPr lang="en-GB" dirty="0">
                <a:solidFill>
                  <a:srgbClr val="FF0000"/>
                </a:solidFill>
              </a:rPr>
              <a:t>result</a:t>
            </a:r>
            <a:r>
              <a:rPr lang="en-GB" dirty="0"/>
              <a:t> );</a:t>
            </a:r>
          </a:p>
          <a:p>
            <a:r>
              <a:rPr lang="en-GB" dirty="0"/>
              <a:t>});</a:t>
            </a:r>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ight Brace 5"/>
          <p:cNvSpPr/>
          <p:nvPr/>
        </p:nvSpPr>
        <p:spPr bwMode="auto">
          <a:xfrm>
            <a:off x="6132443" y="3508513"/>
            <a:ext cx="506896" cy="1858617"/>
          </a:xfrm>
          <a:prstGeom prst="rightBrace">
            <a:avLst/>
          </a:prstGeom>
          <a:noFill/>
          <a:ln w="222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6735622" y="3656833"/>
            <a:ext cx="1922304" cy="1477328"/>
          </a:xfrm>
          <a:prstGeom prst="rect">
            <a:avLst/>
          </a:prstGeom>
          <a:noFill/>
        </p:spPr>
        <p:txBody>
          <a:bodyPr wrap="square" rtlCol="0">
            <a:spAutoFit/>
          </a:bodyPr>
          <a:lstStyle/>
          <a:p>
            <a:r>
              <a:rPr lang="en-GB" dirty="0"/>
              <a:t>Echo the sent JSON data back to the sender, with a fake “id” value of 101</a:t>
            </a:r>
          </a:p>
        </p:txBody>
      </p:sp>
    </p:spTree>
    <p:extLst>
      <p:ext uri="{BB962C8B-B14F-4D97-AF65-F5344CB8AC3E}">
        <p14:creationId xmlns:p14="http://schemas.microsoft.com/office/powerpoint/2010/main" val="38596770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a:t>
            </a:r>
            <a:r>
              <a:rPr lang="en-GB" dirty="0" err="1"/>
              <a:t>Cont</a:t>
            </a:r>
            <a:r>
              <a:rPr lang="en-GB" dirty="0"/>
              <a:t>)</a:t>
            </a:r>
          </a:p>
        </p:txBody>
      </p:sp>
      <p:sp>
        <p:nvSpPr>
          <p:cNvPr id="3" name="Content Placeholder 2"/>
          <p:cNvSpPr>
            <a:spLocks noGrp="1"/>
          </p:cNvSpPr>
          <p:nvPr>
            <p:ph idx="1"/>
          </p:nvPr>
        </p:nvSpPr>
        <p:spPr>
          <a:xfrm>
            <a:off x="1047750" y="880712"/>
            <a:ext cx="7029450" cy="471637"/>
          </a:xfrm>
        </p:spPr>
        <p:txBody>
          <a:bodyPr/>
          <a:lstStyle/>
          <a:p>
            <a:r>
              <a:rPr lang="en-GB" dirty="0"/>
              <a:t>Using Postman test this POST route</a:t>
            </a:r>
          </a:p>
          <a:p>
            <a:r>
              <a:rPr lang="en-GB" dirty="0"/>
              <a:t>Method is POST to URL </a:t>
            </a:r>
            <a:r>
              <a:rPr lang="en-GB" i="1" dirty="0"/>
              <a:t>localhost:1339/dogs</a:t>
            </a:r>
          </a:p>
          <a:p>
            <a:r>
              <a:rPr lang="en-GB" dirty="0"/>
              <a:t>Request Body contains JSON data</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7" name="Picture 6"/>
          <p:cNvPicPr>
            <a:picLocks noChangeAspect="1"/>
          </p:cNvPicPr>
          <p:nvPr/>
        </p:nvPicPr>
        <p:blipFill>
          <a:blip r:embed="rId2"/>
          <a:stretch>
            <a:fillRect/>
          </a:stretch>
        </p:blipFill>
        <p:spPr>
          <a:xfrm>
            <a:off x="79375" y="2201114"/>
            <a:ext cx="8951139" cy="3526206"/>
          </a:xfrm>
          <a:prstGeom prst="rect">
            <a:avLst/>
          </a:prstGeom>
          <a:ln w="28575">
            <a:solidFill>
              <a:schemeClr val="tx1"/>
            </a:solidFill>
          </a:ln>
        </p:spPr>
      </p:pic>
      <p:sp>
        <p:nvSpPr>
          <p:cNvPr id="8" name="Rounded Rectangle 7"/>
          <p:cNvSpPr/>
          <p:nvPr/>
        </p:nvSpPr>
        <p:spPr bwMode="auto">
          <a:xfrm>
            <a:off x="1650733" y="2287245"/>
            <a:ext cx="2021305" cy="514952"/>
          </a:xfrm>
          <a:prstGeom prst="roundRect">
            <a:avLst/>
          </a:prstGeom>
          <a:noFill/>
          <a:ln w="254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Rounded Rectangle 8"/>
          <p:cNvSpPr/>
          <p:nvPr/>
        </p:nvSpPr>
        <p:spPr bwMode="auto">
          <a:xfrm>
            <a:off x="474011" y="4007281"/>
            <a:ext cx="2500964" cy="1499613"/>
          </a:xfrm>
          <a:prstGeom prst="roundRect">
            <a:avLst/>
          </a:prstGeom>
          <a:noFill/>
          <a:ln w="254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Rounded Rectangle 9"/>
          <p:cNvSpPr/>
          <p:nvPr/>
        </p:nvSpPr>
        <p:spPr bwMode="auto">
          <a:xfrm>
            <a:off x="79376" y="2287245"/>
            <a:ext cx="671396" cy="514952"/>
          </a:xfrm>
          <a:prstGeom prst="roundRect">
            <a:avLst/>
          </a:prstGeom>
          <a:noFill/>
          <a:ln w="254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Rounded Rectangle 10"/>
          <p:cNvSpPr/>
          <p:nvPr/>
        </p:nvSpPr>
        <p:spPr bwMode="auto">
          <a:xfrm>
            <a:off x="3711308" y="3007536"/>
            <a:ext cx="1029133" cy="514952"/>
          </a:xfrm>
          <a:prstGeom prst="roundRect">
            <a:avLst/>
          </a:prstGeom>
          <a:noFill/>
          <a:ln w="254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2" name="Rounded Rectangle 11"/>
          <p:cNvSpPr/>
          <p:nvPr/>
        </p:nvSpPr>
        <p:spPr bwMode="auto">
          <a:xfrm>
            <a:off x="4789339" y="3449265"/>
            <a:ext cx="750000" cy="514952"/>
          </a:xfrm>
          <a:prstGeom prst="roundRect">
            <a:avLst/>
          </a:prstGeom>
          <a:noFill/>
          <a:ln w="254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Rounded Rectangle 12"/>
          <p:cNvSpPr/>
          <p:nvPr/>
        </p:nvSpPr>
        <p:spPr bwMode="auto">
          <a:xfrm>
            <a:off x="7713815" y="3449265"/>
            <a:ext cx="1083676" cy="514952"/>
          </a:xfrm>
          <a:prstGeom prst="roundRect">
            <a:avLst/>
          </a:prstGeom>
          <a:noFill/>
          <a:ln w="254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4" name="TextBox 13"/>
          <p:cNvSpPr txBox="1"/>
          <p:nvPr/>
        </p:nvSpPr>
        <p:spPr>
          <a:xfrm>
            <a:off x="3105978" y="4308974"/>
            <a:ext cx="2675349" cy="923330"/>
          </a:xfrm>
          <a:prstGeom prst="rect">
            <a:avLst/>
          </a:prstGeom>
          <a:noFill/>
        </p:spPr>
        <p:txBody>
          <a:bodyPr wrap="square" rtlCol="0">
            <a:spAutoFit/>
          </a:bodyPr>
          <a:lstStyle/>
          <a:p>
            <a:r>
              <a:rPr lang="en-GB" dirty="0">
                <a:solidFill>
                  <a:srgbClr val="FF0000"/>
                </a:solidFill>
              </a:rPr>
              <a:t>Send the </a:t>
            </a:r>
            <a:r>
              <a:rPr lang="en-GB" b="1" dirty="0">
                <a:solidFill>
                  <a:srgbClr val="FF0000"/>
                </a:solidFill>
              </a:rPr>
              <a:t>name</a:t>
            </a:r>
            <a:r>
              <a:rPr lang="en-GB" dirty="0">
                <a:solidFill>
                  <a:srgbClr val="FF0000"/>
                </a:solidFill>
              </a:rPr>
              <a:t>, </a:t>
            </a:r>
            <a:r>
              <a:rPr lang="en-GB" b="1" dirty="0">
                <a:solidFill>
                  <a:srgbClr val="FF0000"/>
                </a:solidFill>
              </a:rPr>
              <a:t>breed</a:t>
            </a:r>
            <a:r>
              <a:rPr lang="en-GB" dirty="0">
                <a:solidFill>
                  <a:srgbClr val="FF0000"/>
                </a:solidFill>
              </a:rPr>
              <a:t> and </a:t>
            </a:r>
            <a:r>
              <a:rPr lang="en-GB" b="1" dirty="0">
                <a:solidFill>
                  <a:srgbClr val="FF0000"/>
                </a:solidFill>
              </a:rPr>
              <a:t>age</a:t>
            </a:r>
            <a:r>
              <a:rPr lang="en-GB" dirty="0">
                <a:solidFill>
                  <a:srgbClr val="FF0000"/>
                </a:solidFill>
              </a:rPr>
              <a:t> of the dog to the web service</a:t>
            </a:r>
          </a:p>
        </p:txBody>
      </p:sp>
      <p:pic>
        <p:nvPicPr>
          <p:cNvPr id="15" name="Picture 14"/>
          <p:cNvPicPr>
            <a:picLocks noChangeAspect="1"/>
          </p:cNvPicPr>
          <p:nvPr/>
        </p:nvPicPr>
        <p:blipFill>
          <a:blip r:embed="rId3"/>
          <a:stretch>
            <a:fillRect/>
          </a:stretch>
        </p:blipFill>
        <p:spPr>
          <a:xfrm>
            <a:off x="6763578" y="5108876"/>
            <a:ext cx="2266936" cy="1715080"/>
          </a:xfrm>
          <a:prstGeom prst="rect">
            <a:avLst/>
          </a:prstGeom>
          <a:ln w="28575">
            <a:solidFill>
              <a:schemeClr val="tx1"/>
            </a:solidFill>
          </a:ln>
        </p:spPr>
      </p:pic>
      <p:sp>
        <p:nvSpPr>
          <p:cNvPr id="16" name="TextBox 15"/>
          <p:cNvSpPr txBox="1"/>
          <p:nvPr/>
        </p:nvSpPr>
        <p:spPr>
          <a:xfrm>
            <a:off x="7833155" y="5357988"/>
            <a:ext cx="1223412" cy="369332"/>
          </a:xfrm>
          <a:prstGeom prst="rect">
            <a:avLst/>
          </a:prstGeom>
          <a:noFill/>
        </p:spPr>
        <p:txBody>
          <a:bodyPr wrap="none" rtlCol="0">
            <a:spAutoFit/>
          </a:bodyPr>
          <a:lstStyle/>
          <a:p>
            <a:r>
              <a:rPr lang="en-GB" u="sng" dirty="0">
                <a:solidFill>
                  <a:srgbClr val="FF0000"/>
                </a:solidFill>
              </a:rPr>
              <a:t>Response</a:t>
            </a:r>
          </a:p>
        </p:txBody>
      </p:sp>
    </p:spTree>
    <p:extLst>
      <p:ext uri="{BB962C8B-B14F-4D97-AF65-F5344CB8AC3E}">
        <p14:creationId xmlns:p14="http://schemas.microsoft.com/office/powerpoint/2010/main" val="12191964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dirty="0"/>
              <a:t>Same Origin Resource</a:t>
            </a:r>
          </a:p>
        </p:txBody>
      </p:sp>
      <p:sp>
        <p:nvSpPr>
          <p:cNvPr id="8195" name="Content Placeholder 2"/>
          <p:cNvSpPr>
            <a:spLocks noGrp="1"/>
          </p:cNvSpPr>
          <p:nvPr>
            <p:ph idx="1"/>
          </p:nvPr>
        </p:nvSpPr>
        <p:spPr>
          <a:xfrm>
            <a:off x="1047750" y="2873375"/>
            <a:ext cx="3425825" cy="379413"/>
          </a:xfrm>
        </p:spPr>
        <p:txBody>
          <a:bodyPr/>
          <a:lstStyle/>
          <a:p>
            <a:r>
              <a:rPr lang="en-GB" altLang="en-US" dirty="0"/>
              <a:t>Same Origin Resource</a:t>
            </a:r>
          </a:p>
        </p:txBody>
      </p:sp>
      <p:sp>
        <p:nvSpPr>
          <p:cNvPr id="819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WAN</a:t>
            </a:r>
          </a:p>
        </p:txBody>
      </p:sp>
      <p:pic>
        <p:nvPicPr>
          <p:cNvPr id="8197" name="Picture 2" descr="http://developer.yahoo.com/javascript/img/proxy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9513" y="968375"/>
            <a:ext cx="3200400"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8" name="Picture 4" descr="http://developer.yahoo.com/javascript/img/proxy2.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3252788"/>
            <a:ext cx="3305175"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Content Placeholder 2"/>
          <p:cNvSpPr txBox="1">
            <a:spLocks/>
          </p:cNvSpPr>
          <p:nvPr/>
        </p:nvSpPr>
        <p:spPr bwMode="auto">
          <a:xfrm>
            <a:off x="4876800" y="6054725"/>
            <a:ext cx="3425825" cy="379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a:solidFill>
                  <a:schemeClr val="tx1"/>
                </a:solidFill>
                <a:latin typeface="+mn-lt"/>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a:solidFill>
                  <a:schemeClr val="tx1"/>
                </a:solidFill>
                <a:latin typeface="+mn-lt"/>
              </a:defRPr>
            </a:lvl3pPr>
            <a:lvl4pPr marL="1600200" indent="-228600" algn="l" rtl="0" eaLnBrk="0" fontAlgn="base" hangingPunct="0">
              <a:spcBef>
                <a:spcPct val="20000"/>
              </a:spcBef>
              <a:spcAft>
                <a:spcPct val="0"/>
              </a:spcAft>
              <a:buClr>
                <a:schemeClr val="hlink"/>
              </a:buClr>
              <a:buChar char="–"/>
              <a:defRPr kumimoji="1">
                <a:solidFill>
                  <a:schemeClr val="tx1"/>
                </a:solidFill>
                <a:latin typeface="+mn-lt"/>
              </a:defRPr>
            </a:lvl4pPr>
            <a:lvl5pPr marL="2057400" indent="-228600" algn="l" rtl="0" eaLnBrk="0" fontAlgn="base" hangingPunct="0">
              <a:spcBef>
                <a:spcPct val="20000"/>
              </a:spcBef>
              <a:spcAft>
                <a:spcPct val="0"/>
              </a:spcAft>
              <a:buChar char="»"/>
              <a:defRPr kumimoji="1">
                <a:solidFill>
                  <a:schemeClr val="tx1"/>
                </a:solidFill>
                <a:latin typeface="+mn-lt"/>
              </a:defRPr>
            </a:lvl5pPr>
            <a:lvl6pPr marL="2514600" indent="-228600" algn="l" rtl="0" eaLnBrk="0" fontAlgn="base" hangingPunct="0">
              <a:spcBef>
                <a:spcPct val="20000"/>
              </a:spcBef>
              <a:spcAft>
                <a:spcPct val="0"/>
              </a:spcAft>
              <a:buChar char="»"/>
              <a:defRPr kumimoji="1">
                <a:solidFill>
                  <a:schemeClr val="tx1"/>
                </a:solidFill>
                <a:latin typeface="+mn-lt"/>
              </a:defRPr>
            </a:lvl6pPr>
            <a:lvl7pPr marL="2971800" indent="-228600" algn="l" rtl="0" eaLnBrk="0" fontAlgn="base" hangingPunct="0">
              <a:spcBef>
                <a:spcPct val="20000"/>
              </a:spcBef>
              <a:spcAft>
                <a:spcPct val="0"/>
              </a:spcAft>
              <a:buChar char="»"/>
              <a:defRPr kumimoji="1">
                <a:solidFill>
                  <a:schemeClr val="tx1"/>
                </a:solidFill>
                <a:latin typeface="+mn-lt"/>
              </a:defRPr>
            </a:lvl7pPr>
            <a:lvl8pPr marL="3429000" indent="-228600" algn="l" rtl="0" eaLnBrk="0" fontAlgn="base" hangingPunct="0">
              <a:spcBef>
                <a:spcPct val="20000"/>
              </a:spcBef>
              <a:spcAft>
                <a:spcPct val="0"/>
              </a:spcAft>
              <a:buChar char="»"/>
              <a:defRPr kumimoji="1">
                <a:solidFill>
                  <a:schemeClr val="tx1"/>
                </a:solidFill>
                <a:latin typeface="+mn-lt"/>
              </a:defRPr>
            </a:lvl8pPr>
            <a:lvl9pPr marL="3886200" indent="-228600" algn="l" rtl="0" eaLnBrk="0" fontAlgn="base" hangingPunct="0">
              <a:spcBef>
                <a:spcPct val="20000"/>
              </a:spcBef>
              <a:spcAft>
                <a:spcPct val="0"/>
              </a:spcAft>
              <a:buChar char="»"/>
              <a:defRPr kumimoji="1">
                <a:solidFill>
                  <a:schemeClr val="tx1"/>
                </a:solidFill>
                <a:latin typeface="+mn-lt"/>
              </a:defRPr>
            </a:lvl9pPr>
          </a:lstStyle>
          <a:p>
            <a:pPr>
              <a:defRPr/>
            </a:pPr>
            <a:r>
              <a:rPr lang="en-GB" kern="0" dirty="0"/>
              <a:t>Cross Origin Resource </a:t>
            </a:r>
          </a:p>
        </p:txBody>
      </p:sp>
      <p:sp>
        <p:nvSpPr>
          <p:cNvPr id="2" name="TextBox 1"/>
          <p:cNvSpPr txBox="1"/>
          <p:nvPr/>
        </p:nvSpPr>
        <p:spPr>
          <a:xfrm>
            <a:off x="4806423" y="1233645"/>
            <a:ext cx="3778334" cy="1477328"/>
          </a:xfrm>
          <a:prstGeom prst="rect">
            <a:avLst/>
          </a:prstGeom>
          <a:noFill/>
        </p:spPr>
        <p:txBody>
          <a:bodyPr wrap="square" rtlCol="0">
            <a:spAutoFit/>
          </a:bodyPr>
          <a:lstStyle/>
          <a:p>
            <a:r>
              <a:rPr lang="en-GB" b="1" dirty="0"/>
              <a:t>If we make AJAX calls from JavaScript running in a browser, one issue we will encounter is Cross Origin Resource Sharing (CORS)</a:t>
            </a:r>
          </a:p>
        </p:txBody>
      </p:sp>
      <p:sp>
        <p:nvSpPr>
          <p:cNvPr id="3" name="TextBox 2"/>
          <p:cNvSpPr txBox="1"/>
          <p:nvPr/>
        </p:nvSpPr>
        <p:spPr>
          <a:xfrm>
            <a:off x="336300" y="3781762"/>
            <a:ext cx="4338888" cy="2031325"/>
          </a:xfrm>
          <a:prstGeom prst="rect">
            <a:avLst/>
          </a:prstGeom>
          <a:solidFill>
            <a:schemeClr val="bg1"/>
          </a:solidFill>
          <a:ln w="38100">
            <a:solidFill>
              <a:schemeClr val="tx1"/>
            </a:solidFill>
          </a:ln>
        </p:spPr>
        <p:txBody>
          <a:bodyPr wrap="square" rtlCol="0">
            <a:spAutoFit/>
          </a:bodyPr>
          <a:lstStyle/>
          <a:p>
            <a:r>
              <a:rPr lang="en-GB" altLang="en-US" b="1" dirty="0"/>
              <a:t>The web browser </a:t>
            </a:r>
            <a:r>
              <a:rPr lang="en-GB" altLang="en-US" dirty="0"/>
              <a:t>implements a policy that permits scripts running on pages originating from the same site to access each other's methods and properties with no specific restrictions, but prevents access to most methods and properties across pages on different sites</a:t>
            </a:r>
            <a:endParaRPr lang="en-GB" dirty="0"/>
          </a:p>
        </p:txBody>
      </p:sp>
    </p:spTree>
    <p:extLst>
      <p:ext uri="{BB962C8B-B14F-4D97-AF65-F5344CB8AC3E}">
        <p14:creationId xmlns:p14="http://schemas.microsoft.com/office/powerpoint/2010/main" val="39512309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CORS</a:t>
            </a:r>
          </a:p>
        </p:txBody>
      </p:sp>
      <p:sp>
        <p:nvSpPr>
          <p:cNvPr id="3" name="Content Placeholder 2"/>
          <p:cNvSpPr>
            <a:spLocks noGrp="1"/>
          </p:cNvSpPr>
          <p:nvPr>
            <p:ph idx="1"/>
          </p:nvPr>
        </p:nvSpPr>
        <p:spPr/>
        <p:txBody>
          <a:bodyPr/>
          <a:lstStyle/>
          <a:p>
            <a:r>
              <a:rPr lang="en-GB" dirty="0"/>
              <a:t>We can use the “</a:t>
            </a:r>
            <a:r>
              <a:rPr lang="en-GB" dirty="0" err="1"/>
              <a:t>cors</a:t>
            </a:r>
            <a:r>
              <a:rPr lang="en-GB" dirty="0"/>
              <a:t>” library to provide CORS support that will allow a web browser to negotiate with our web service to allow JavaScript running in the browser to use our web service</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3397718" y="3596759"/>
            <a:ext cx="2121158" cy="369332"/>
          </a:xfrm>
          <a:prstGeom prst="rect">
            <a:avLst/>
          </a:prstGeom>
          <a:noFill/>
        </p:spPr>
        <p:txBody>
          <a:bodyPr wrap="none" rtlCol="0">
            <a:spAutoFit/>
          </a:bodyPr>
          <a:lstStyle/>
          <a:p>
            <a:r>
              <a:rPr lang="en-GB" b="1" i="1" dirty="0" err="1"/>
              <a:t>server.use</a:t>
            </a:r>
            <a:r>
              <a:rPr lang="en-GB" b="1" i="1" dirty="0"/>
              <a:t>(</a:t>
            </a:r>
            <a:r>
              <a:rPr lang="en-GB" b="1" i="1" dirty="0" err="1"/>
              <a:t>cors</a:t>
            </a:r>
            <a:r>
              <a:rPr lang="en-GB" b="1" i="1" dirty="0"/>
              <a:t>())</a:t>
            </a:r>
          </a:p>
        </p:txBody>
      </p:sp>
    </p:spTree>
    <p:extLst>
      <p:ext uri="{BB962C8B-B14F-4D97-AF65-F5344CB8AC3E}">
        <p14:creationId xmlns:p14="http://schemas.microsoft.com/office/powerpoint/2010/main" val="3701244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49" y="770022"/>
            <a:ext cx="7509109" cy="443860"/>
          </a:xfrm>
        </p:spPr>
        <p:txBody>
          <a:bodyPr/>
          <a:lstStyle/>
          <a:p>
            <a:r>
              <a:rPr lang="en-GB" dirty="0"/>
              <a:t>Let’s fix our </a:t>
            </a:r>
            <a:r>
              <a:rPr lang="en-GB" dirty="0" err="1"/>
              <a:t>webservice</a:t>
            </a:r>
            <a:r>
              <a:rPr lang="en-GB" dirty="0"/>
              <a:t> so that it will “use” CORS if needs to</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91240" y="1225689"/>
            <a:ext cx="8073222" cy="5078313"/>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solidFill>
                  <a:srgbClr val="FF0000"/>
                </a:solidFill>
              </a:rPr>
              <a:t>const</a:t>
            </a:r>
            <a:r>
              <a:rPr lang="en-GB" dirty="0">
                <a:solidFill>
                  <a:srgbClr val="FF0000"/>
                </a:solidFill>
              </a:rPr>
              <a:t> </a:t>
            </a:r>
            <a:r>
              <a:rPr lang="en-GB" dirty="0" err="1">
                <a:solidFill>
                  <a:srgbClr val="FF0000"/>
                </a:solidFill>
              </a:rPr>
              <a:t>cors</a:t>
            </a:r>
            <a:r>
              <a:rPr lang="en-GB" dirty="0">
                <a:solidFill>
                  <a:srgbClr val="FF0000"/>
                </a:solidFill>
              </a:rPr>
              <a:t> = require(‘</a:t>
            </a:r>
            <a:r>
              <a:rPr lang="en-GB" dirty="0" err="1">
                <a:solidFill>
                  <a:srgbClr val="FF0000"/>
                </a:solidFill>
              </a:rPr>
              <a:t>cors</a:t>
            </a:r>
            <a:r>
              <a:rPr lang="en-GB" dirty="0">
                <a:solidFill>
                  <a:srgbClr val="FF0000"/>
                </a:solidFill>
              </a:rPr>
              <a:t>’);   </a:t>
            </a:r>
            <a:r>
              <a:rPr lang="en-GB" dirty="0">
                <a:sym typeface="Wingdings" panose="05000000000000000000" pitchFamily="2" charset="2"/>
              </a:rPr>
              <a:t> near the top of the file</a:t>
            </a:r>
            <a:endParaRPr lang="en-GB" dirty="0"/>
          </a:p>
          <a:p>
            <a:r>
              <a:rPr lang="en-GB" dirty="0">
                <a:solidFill>
                  <a:schemeClr val="bg1">
                    <a:lumMod val="65000"/>
                  </a:schemeClr>
                </a:solidFill>
              </a:rPr>
              <a:t>…….</a:t>
            </a:r>
            <a:endParaRPr lang="en-GB" dirty="0"/>
          </a:p>
          <a:p>
            <a:r>
              <a:rPr lang="en-GB" dirty="0" err="1">
                <a:solidFill>
                  <a:schemeClr val="bg1">
                    <a:lumMod val="65000"/>
                  </a:schemeClr>
                </a:solidFill>
              </a:rPr>
              <a:t>service.get</a:t>
            </a:r>
            <a:r>
              <a:rPr lang="en-GB" dirty="0">
                <a:solidFill>
                  <a:schemeClr val="bg1">
                    <a:lumMod val="65000"/>
                  </a:schemeClr>
                </a:solidFill>
              </a:rPr>
              <a:t>('/error', function (</a:t>
            </a:r>
            <a:r>
              <a:rPr lang="en-GB" dirty="0" err="1">
                <a:solidFill>
                  <a:schemeClr val="bg1">
                    <a:lumMod val="65000"/>
                  </a:schemeClr>
                </a:solidFill>
              </a:rPr>
              <a:t>req</a:t>
            </a:r>
            <a:r>
              <a:rPr lang="en-GB" dirty="0">
                <a:solidFill>
                  <a:schemeClr val="bg1">
                    <a:lumMod val="65000"/>
                  </a:schemeClr>
                </a:solidFill>
              </a:rPr>
              <a:t>, res) {</a:t>
            </a:r>
          </a:p>
          <a:p>
            <a:r>
              <a:rPr lang="en-GB" dirty="0">
                <a:solidFill>
                  <a:schemeClr val="bg1">
                    <a:lumMod val="65000"/>
                  </a:schemeClr>
                </a:solidFill>
              </a:rPr>
              <a:t>    </a:t>
            </a:r>
            <a:r>
              <a:rPr lang="en-GB" dirty="0" err="1">
                <a:solidFill>
                  <a:schemeClr val="bg1">
                    <a:lumMod val="65000"/>
                  </a:schemeClr>
                </a:solidFill>
              </a:rPr>
              <a:t>res.status</a:t>
            </a:r>
            <a:r>
              <a:rPr lang="en-GB" dirty="0">
                <a:solidFill>
                  <a:schemeClr val="bg1">
                    <a:lumMod val="65000"/>
                  </a:schemeClr>
                </a:solidFill>
              </a:rPr>
              <a:t>(403).end();</a:t>
            </a:r>
          </a:p>
          <a:p>
            <a:r>
              <a:rPr lang="en-GB" dirty="0">
                <a:solidFill>
                  <a:schemeClr val="bg1">
                    <a:lumMod val="65000"/>
                  </a:schemeClr>
                </a:solidFill>
              </a:rPr>
              <a:t>});</a:t>
            </a:r>
          </a:p>
          <a:p>
            <a:endParaRPr lang="en-GB" dirty="0">
              <a:solidFill>
                <a:schemeClr val="bg1">
                  <a:lumMod val="65000"/>
                </a:schemeClr>
              </a:solidFill>
            </a:endParaRPr>
          </a:p>
          <a:p>
            <a:r>
              <a:rPr lang="en-GB" dirty="0"/>
              <a:t>let </a:t>
            </a:r>
            <a:r>
              <a:rPr lang="en-GB" dirty="0" err="1"/>
              <a:t>corsOptions</a:t>
            </a:r>
            <a:r>
              <a:rPr lang="en-GB" dirty="0"/>
              <a:t> = {</a:t>
            </a:r>
          </a:p>
          <a:p>
            <a:r>
              <a:rPr lang="en-GB" dirty="0"/>
              <a:t>     origin: "*",</a:t>
            </a:r>
          </a:p>
          <a:p>
            <a:r>
              <a:rPr lang="en-GB" dirty="0"/>
              <a:t>     methods: "GET,HEAD,PUT,PATCH,POST,DELETE",</a:t>
            </a:r>
          </a:p>
          <a:p>
            <a:r>
              <a:rPr lang="en-GB" dirty="0"/>
              <a:t>     </a:t>
            </a:r>
            <a:r>
              <a:rPr lang="en-GB" dirty="0" err="1"/>
              <a:t>allowedHeaders</a:t>
            </a:r>
            <a:r>
              <a:rPr lang="en-GB" dirty="0"/>
              <a:t>: </a:t>
            </a:r>
            <a:r>
              <a:rPr lang="en-GB" sz="1400" dirty="0"/>
              <a:t>"Authorization, Origin, Content-Type, Accept, X-Requested-With"</a:t>
            </a:r>
            <a:r>
              <a:rPr lang="en-GB" dirty="0"/>
              <a:t>,</a:t>
            </a:r>
          </a:p>
          <a:p>
            <a:r>
              <a:rPr lang="en-GB" dirty="0"/>
              <a:t>     </a:t>
            </a:r>
            <a:r>
              <a:rPr lang="en-GB" dirty="0" err="1"/>
              <a:t>maxAge</a:t>
            </a:r>
            <a:r>
              <a:rPr lang="en-GB" dirty="0"/>
              <a:t>: 0</a:t>
            </a:r>
          </a:p>
          <a:p>
            <a:r>
              <a:rPr lang="en-GB" dirty="0"/>
              <a:t>};</a:t>
            </a:r>
          </a:p>
          <a:p>
            <a:r>
              <a:rPr lang="en-GB" dirty="0"/>
              <a:t>		</a:t>
            </a:r>
          </a:p>
          <a:p>
            <a:r>
              <a:rPr lang="en-GB" dirty="0" err="1"/>
              <a:t>service.use</a:t>
            </a:r>
            <a:r>
              <a:rPr lang="en-GB" dirty="0"/>
              <a:t>( </a:t>
            </a:r>
            <a:r>
              <a:rPr lang="en-GB" dirty="0" err="1"/>
              <a:t>cors</a:t>
            </a:r>
            <a:r>
              <a:rPr lang="en-GB" dirty="0"/>
              <a:t>( </a:t>
            </a:r>
            <a:r>
              <a:rPr lang="en-GB" dirty="0" err="1"/>
              <a:t>corsOptions</a:t>
            </a:r>
            <a:r>
              <a:rPr lang="en-GB" dirty="0"/>
              <a:t> ) );</a:t>
            </a:r>
          </a:p>
          <a:p>
            <a:endParaRPr lang="en-GB" dirty="0">
              <a:solidFill>
                <a:schemeClr val="bg1">
                  <a:lumMod val="65000"/>
                </a:schemeClr>
              </a:solidFill>
            </a:endParaRPr>
          </a:p>
          <a:p>
            <a:r>
              <a:rPr lang="en-GB" dirty="0" err="1">
                <a:solidFill>
                  <a:schemeClr val="bg1">
                    <a:lumMod val="65000"/>
                  </a:schemeClr>
                </a:solidFill>
              </a:rPr>
              <a:t>service.use</a:t>
            </a:r>
            <a:r>
              <a:rPr lang="en-GB" dirty="0">
                <a:solidFill>
                  <a:schemeClr val="bg1">
                    <a:lumMod val="65000"/>
                  </a:schemeClr>
                </a:solidFill>
              </a:rPr>
              <a:t>( </a:t>
            </a:r>
            <a:r>
              <a:rPr lang="en-GB" dirty="0" err="1">
                <a:solidFill>
                  <a:schemeClr val="bg1">
                    <a:lumMod val="65000"/>
                  </a:schemeClr>
                </a:solidFill>
              </a:rPr>
              <a:t>express.json</a:t>
            </a:r>
            <a:r>
              <a:rPr lang="en-GB" dirty="0">
                <a:solidFill>
                  <a:schemeClr val="bg1">
                    <a:lumMod val="65000"/>
                  </a:schemeClr>
                </a:solidFill>
              </a:rPr>
              <a:t>() );		</a:t>
            </a:r>
          </a:p>
          <a:p>
            <a:r>
              <a:rPr lang="en-GB" dirty="0" err="1">
                <a:solidFill>
                  <a:schemeClr val="bg1">
                    <a:lumMod val="65000"/>
                  </a:schemeClr>
                </a:solidFill>
              </a:rPr>
              <a:t>service.use</a:t>
            </a:r>
            <a:r>
              <a:rPr lang="en-GB" dirty="0">
                <a:solidFill>
                  <a:schemeClr val="bg1">
                    <a:lumMod val="65000"/>
                  </a:schemeClr>
                </a:solidFill>
              </a:rPr>
              <a:t>( </a:t>
            </a:r>
            <a:r>
              <a:rPr lang="en-GB" dirty="0" err="1">
                <a:solidFill>
                  <a:schemeClr val="bg1">
                    <a:lumMod val="65000"/>
                  </a:schemeClr>
                </a:solidFill>
              </a:rPr>
              <a:t>express.urlencoded</a:t>
            </a:r>
            <a:r>
              <a:rPr lang="en-GB" dirty="0">
                <a:solidFill>
                  <a:schemeClr val="bg1">
                    <a:lumMod val="65000"/>
                  </a:schemeClr>
                </a:solidFill>
              </a:rPr>
              <a:t>( { extended: true } ) );</a:t>
            </a:r>
          </a:p>
          <a:p>
            <a:r>
              <a:rPr lang="en-GB" dirty="0">
                <a:solidFill>
                  <a:schemeClr val="bg1">
                    <a:lumMod val="65000"/>
                  </a:schemeClr>
                </a:solidFill>
              </a:rPr>
              <a:t>….	</a:t>
            </a:r>
            <a:r>
              <a:rPr lang="en-GB" dirty="0"/>
              <a:t>	</a:t>
            </a:r>
          </a:p>
        </p:txBody>
      </p:sp>
      <p:sp>
        <p:nvSpPr>
          <p:cNvPr id="6" name="TextBox 5"/>
          <p:cNvSpPr txBox="1"/>
          <p:nvPr/>
        </p:nvSpPr>
        <p:spPr>
          <a:xfrm>
            <a:off x="2263888" y="6304002"/>
            <a:ext cx="6781152" cy="369332"/>
          </a:xfrm>
          <a:prstGeom prst="rect">
            <a:avLst/>
          </a:prstGeom>
          <a:noFill/>
        </p:spPr>
        <p:txBody>
          <a:bodyPr wrap="none" rtlCol="0">
            <a:spAutoFit/>
          </a:bodyPr>
          <a:lstStyle/>
          <a:p>
            <a:r>
              <a:rPr lang="en-GB" dirty="0"/>
              <a:t>“Authorization, Origin, Content-Type, Accept, X-Requested-With”</a:t>
            </a:r>
          </a:p>
        </p:txBody>
      </p:sp>
      <p:sp>
        <p:nvSpPr>
          <p:cNvPr id="7" name="Down Arrow 6"/>
          <p:cNvSpPr/>
          <p:nvPr/>
        </p:nvSpPr>
        <p:spPr bwMode="auto">
          <a:xfrm rot="9463159">
            <a:off x="6821427" y="3970116"/>
            <a:ext cx="419374" cy="2427407"/>
          </a:xfrm>
          <a:prstGeom prst="down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3167721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49" y="1005840"/>
            <a:ext cx="7254039" cy="4832985"/>
          </a:xfrm>
        </p:spPr>
        <p:txBody>
          <a:bodyPr/>
          <a:lstStyle/>
          <a:p>
            <a:r>
              <a:rPr lang="en-GB" dirty="0"/>
              <a:t>Build a </a:t>
            </a:r>
            <a:r>
              <a:rPr lang="en-GB" dirty="0" err="1"/>
              <a:t>webservice</a:t>
            </a:r>
            <a:r>
              <a:rPr lang="en-GB" dirty="0"/>
              <a:t> that allows student details to added, read and deleted (CRUD operations)</a:t>
            </a:r>
          </a:p>
          <a:p>
            <a:pPr lvl="1"/>
            <a:r>
              <a:rPr lang="en-GB" dirty="0"/>
              <a:t>I will ignore edit operations for now!!</a:t>
            </a:r>
          </a:p>
          <a:p>
            <a:r>
              <a:rPr lang="en-GB" dirty="0"/>
              <a:t>The student details are:</a:t>
            </a:r>
          </a:p>
          <a:p>
            <a:pPr lvl="1"/>
            <a:r>
              <a:rPr lang="en-GB" dirty="0">
                <a:solidFill>
                  <a:srgbClr val="FF0000"/>
                </a:solidFill>
              </a:rPr>
              <a:t>Id</a:t>
            </a:r>
            <a:r>
              <a:rPr lang="en-GB" dirty="0"/>
              <a:t>, </a:t>
            </a:r>
            <a:r>
              <a:rPr lang="en-GB" dirty="0">
                <a:solidFill>
                  <a:srgbClr val="FF0000"/>
                </a:solidFill>
              </a:rPr>
              <a:t>Name</a:t>
            </a:r>
            <a:r>
              <a:rPr lang="en-GB" dirty="0"/>
              <a:t>, </a:t>
            </a:r>
            <a:r>
              <a:rPr lang="en-GB" dirty="0">
                <a:solidFill>
                  <a:srgbClr val="FF0000"/>
                </a:solidFill>
              </a:rPr>
              <a:t>Age</a:t>
            </a:r>
            <a:r>
              <a:rPr lang="en-GB" dirty="0"/>
              <a:t> and </a:t>
            </a:r>
            <a:r>
              <a:rPr lang="en-GB" dirty="0">
                <a:solidFill>
                  <a:srgbClr val="FF0000"/>
                </a:solidFill>
              </a:rPr>
              <a:t>Course</a:t>
            </a:r>
            <a:r>
              <a:rPr lang="en-GB" dirty="0"/>
              <a:t> where the Id is provided by database</a:t>
            </a:r>
          </a:p>
          <a:p>
            <a:r>
              <a:rPr lang="en-GB" dirty="0"/>
              <a:t>The URI should be </a:t>
            </a:r>
            <a:r>
              <a:rPr lang="en-GB" dirty="0">
                <a:solidFill>
                  <a:srgbClr val="0070C0"/>
                </a:solidFill>
              </a:rPr>
              <a:t>http://localhost:1339/students</a:t>
            </a:r>
          </a:p>
          <a:p>
            <a:r>
              <a:rPr lang="en-GB" dirty="0"/>
              <a:t>For add, method is POST and returns 201</a:t>
            </a:r>
          </a:p>
          <a:p>
            <a:r>
              <a:rPr lang="en-GB" dirty="0"/>
              <a:t>For read, method is GET and returns 200</a:t>
            </a:r>
          </a:p>
          <a:p>
            <a:pPr lvl="1"/>
            <a:r>
              <a:rPr lang="en-GB" dirty="0"/>
              <a:t>To read all the student details </a:t>
            </a:r>
            <a:r>
              <a:rPr lang="en-GB" dirty="0">
                <a:solidFill>
                  <a:srgbClr val="0070C0"/>
                </a:solidFill>
              </a:rPr>
              <a:t>http://localhost:1339/students</a:t>
            </a:r>
          </a:p>
          <a:p>
            <a:pPr lvl="1"/>
            <a:r>
              <a:rPr lang="en-GB" dirty="0"/>
              <a:t>To read a specific student’s details provide either:</a:t>
            </a:r>
          </a:p>
          <a:p>
            <a:pPr lvl="2"/>
            <a:r>
              <a:rPr lang="en-GB" dirty="0"/>
              <a:t>The id </a:t>
            </a:r>
            <a:r>
              <a:rPr lang="en-GB" dirty="0">
                <a:solidFill>
                  <a:srgbClr val="0070C0"/>
                </a:solidFill>
              </a:rPr>
              <a:t>http://localhost:1339/students</a:t>
            </a:r>
            <a:r>
              <a:rPr lang="en-GB" b="1" dirty="0">
                <a:solidFill>
                  <a:srgbClr val="0070C0"/>
                </a:solidFill>
              </a:rPr>
              <a:t>/:id</a:t>
            </a:r>
          </a:p>
          <a:p>
            <a:pPr lvl="2"/>
            <a:r>
              <a:rPr lang="en-GB" dirty="0"/>
              <a:t>The student’s name</a:t>
            </a:r>
            <a:br>
              <a:rPr lang="en-GB" dirty="0"/>
            </a:br>
            <a:r>
              <a:rPr lang="en-GB" dirty="0">
                <a:solidFill>
                  <a:srgbClr val="0070C0"/>
                </a:solidFill>
              </a:rPr>
              <a:t>http://localhost:1339/students</a:t>
            </a:r>
            <a:r>
              <a:rPr lang="en-GB" b="1" dirty="0">
                <a:solidFill>
                  <a:srgbClr val="0070C0"/>
                </a:solidFill>
              </a:rPr>
              <a:t>?name=:name</a:t>
            </a:r>
          </a:p>
          <a:p>
            <a:r>
              <a:rPr lang="en-GB" dirty="0"/>
              <a:t>For delete, method is DELETE and the student id must be specified </a:t>
            </a:r>
            <a:r>
              <a:rPr lang="en-GB" dirty="0">
                <a:solidFill>
                  <a:srgbClr val="0070C0"/>
                </a:solidFill>
              </a:rPr>
              <a:t>http://localhost:1339/students</a:t>
            </a:r>
            <a:r>
              <a:rPr lang="en-GB" b="1" dirty="0">
                <a:solidFill>
                  <a:srgbClr val="0070C0"/>
                </a:solidFill>
              </a:rPr>
              <a:t>/:id</a:t>
            </a:r>
            <a:r>
              <a:rPr lang="en-GB" dirty="0"/>
              <a:t> and returns 200</a:t>
            </a:r>
            <a:endParaRPr lang="en-GB" dirty="0">
              <a:solidFill>
                <a:srgbClr val="0070C0"/>
              </a:solidFill>
            </a:endParaRP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3984230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Note</a:t>
            </a:r>
          </a:p>
        </p:txBody>
      </p:sp>
      <p:sp>
        <p:nvSpPr>
          <p:cNvPr id="3" name="Content Placeholder 2"/>
          <p:cNvSpPr>
            <a:spLocks noGrp="1"/>
          </p:cNvSpPr>
          <p:nvPr>
            <p:ph idx="1"/>
          </p:nvPr>
        </p:nvSpPr>
        <p:spPr/>
        <p:txBody>
          <a:bodyPr/>
          <a:lstStyle/>
          <a:p>
            <a:r>
              <a:rPr lang="en-GB" dirty="0"/>
              <a:t>In the following I am using </a:t>
            </a:r>
            <a:r>
              <a:rPr lang="en-GB" b="1" dirty="0" err="1"/>
              <a:t>async</a:t>
            </a:r>
            <a:r>
              <a:rPr lang="en-GB" dirty="0"/>
              <a:t> lambda functions because these will be converted to use a database at a later stage and we will be using </a:t>
            </a:r>
            <a:r>
              <a:rPr lang="en-GB" dirty="0" err="1"/>
              <a:t>async</a:t>
            </a:r>
            <a:r>
              <a:rPr lang="en-GB"/>
              <a:t> database functions</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4522782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679945"/>
          </a:xfrm>
        </p:spPr>
        <p:txBody>
          <a:bodyPr/>
          <a:lstStyle/>
          <a:p>
            <a:r>
              <a:rPr lang="en-GB" dirty="0"/>
              <a:t>Add Student Details</a:t>
            </a:r>
          </a:p>
        </p:txBody>
      </p:sp>
      <p:sp>
        <p:nvSpPr>
          <p:cNvPr id="3" name="Content Placeholder 2"/>
          <p:cNvSpPr>
            <a:spLocks noGrp="1"/>
          </p:cNvSpPr>
          <p:nvPr>
            <p:ph idx="1"/>
          </p:nvPr>
        </p:nvSpPr>
        <p:spPr>
          <a:xfrm>
            <a:off x="691799" y="679946"/>
            <a:ext cx="8020245" cy="5158880"/>
          </a:xfrm>
        </p:spPr>
        <p:txBody>
          <a:bodyPr/>
          <a:lstStyle/>
          <a:p>
            <a:r>
              <a:rPr lang="en-GB" dirty="0"/>
              <a:t>URI is </a:t>
            </a:r>
            <a:r>
              <a:rPr lang="en-GB" dirty="0">
                <a:solidFill>
                  <a:srgbClr val="0070C0"/>
                </a:solidFill>
              </a:rPr>
              <a:t>http://localhost:1339/students</a:t>
            </a:r>
            <a:r>
              <a:rPr lang="en-GB" dirty="0"/>
              <a:t> and method is </a:t>
            </a:r>
            <a:r>
              <a:rPr lang="en-GB" dirty="0">
                <a:solidFill>
                  <a:srgbClr val="FF0000"/>
                </a:solidFill>
              </a:rPr>
              <a:t>POST</a:t>
            </a:r>
          </a:p>
          <a:p>
            <a:r>
              <a:rPr lang="en-GB" dirty="0"/>
              <a:t>On successful add, return status code 201</a:t>
            </a:r>
          </a:p>
          <a:p>
            <a:pPr lvl="1"/>
            <a:r>
              <a:rPr lang="en-GB" sz="1400" i="1" dirty="0"/>
              <a:t>I have also chosen to return the new student data from the “database” but since this is our API we could choose to just return nothing (</a:t>
            </a:r>
            <a:r>
              <a:rPr lang="en-GB" sz="1400" i="1" dirty="0" err="1"/>
              <a:t>res.status</a:t>
            </a:r>
            <a:r>
              <a:rPr lang="en-GB" sz="1400" i="1" dirty="0"/>
              <a:t>(201).end())</a:t>
            </a:r>
          </a:p>
        </p:txBody>
      </p:sp>
      <p:sp>
        <p:nvSpPr>
          <p:cNvPr id="4" name="Footer Placeholder 3"/>
          <p:cNvSpPr>
            <a:spLocks noGrp="1"/>
          </p:cNvSpPr>
          <p:nvPr>
            <p:ph type="ftr" sz="quarter" idx="10"/>
          </p:nvPr>
        </p:nvSpPr>
        <p:spPr>
          <a:xfrm>
            <a:off x="56936" y="6167077"/>
            <a:ext cx="2895600" cy="320675"/>
          </a:xfrm>
        </p:spPr>
        <p:txBody>
          <a:bodyPr/>
          <a:lstStyle/>
          <a:p>
            <a:pPr>
              <a:defRPr/>
            </a:pPr>
            <a:r>
              <a:rPr lang="en-US" altLang="en-US"/>
              <a:t>WEB</a:t>
            </a:r>
            <a:endParaRPr lang="en-US" altLang="en-US" dirty="0"/>
          </a:p>
        </p:txBody>
      </p:sp>
      <p:sp>
        <p:nvSpPr>
          <p:cNvPr id="5" name="TextBox 4"/>
          <p:cNvSpPr txBox="1"/>
          <p:nvPr/>
        </p:nvSpPr>
        <p:spPr>
          <a:xfrm>
            <a:off x="691799" y="2034874"/>
            <a:ext cx="8073222" cy="4524315"/>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a:t>
            </a:r>
            <a:endParaRPr lang="en-GB" dirty="0"/>
          </a:p>
          <a:p>
            <a:r>
              <a:rPr lang="en-GB" dirty="0" err="1"/>
              <a:t>service.</a:t>
            </a:r>
            <a:r>
              <a:rPr lang="en-GB" dirty="0" err="1">
                <a:solidFill>
                  <a:srgbClr val="FF0000"/>
                </a:solidFill>
              </a:rPr>
              <a:t>post</a:t>
            </a:r>
            <a:r>
              <a:rPr lang="en-GB" dirty="0"/>
              <a:t>('</a:t>
            </a:r>
            <a:r>
              <a:rPr lang="en-GB" dirty="0">
                <a:solidFill>
                  <a:srgbClr val="0070C0"/>
                </a:solidFill>
              </a:rPr>
              <a:t>/students</a:t>
            </a:r>
            <a:r>
              <a:rPr lang="en-GB" dirty="0"/>
              <a:t>', </a:t>
            </a:r>
            <a:r>
              <a:rPr lang="en-GB" dirty="0" err="1"/>
              <a:t>async</a:t>
            </a:r>
            <a:r>
              <a:rPr lang="en-GB" dirty="0"/>
              <a:t> (</a:t>
            </a:r>
            <a:r>
              <a:rPr lang="en-GB" dirty="0" err="1"/>
              <a:t>req</a:t>
            </a:r>
            <a:r>
              <a:rPr lang="en-GB" dirty="0"/>
              <a:t>, res) =&gt; {</a:t>
            </a:r>
          </a:p>
          <a:p>
            <a:r>
              <a:rPr lang="en-GB" dirty="0"/>
              <a:t>    console.log("Add student");</a:t>
            </a:r>
          </a:p>
          <a:p>
            <a:r>
              <a:rPr lang="en-GB" dirty="0"/>
              <a:t>    console.log(req.body.name);</a:t>
            </a:r>
          </a:p>
          <a:p>
            <a:r>
              <a:rPr lang="en-GB" dirty="0"/>
              <a:t>    console.log(</a:t>
            </a:r>
            <a:r>
              <a:rPr lang="en-GB" dirty="0" err="1"/>
              <a:t>req.body.age</a:t>
            </a:r>
            <a:r>
              <a:rPr lang="en-GB" dirty="0"/>
              <a:t>);</a:t>
            </a:r>
          </a:p>
          <a:p>
            <a:r>
              <a:rPr lang="en-GB" dirty="0"/>
              <a:t>    console.log(</a:t>
            </a:r>
            <a:r>
              <a:rPr lang="en-GB" dirty="0" err="1"/>
              <a:t>req.body.course</a:t>
            </a:r>
            <a:r>
              <a:rPr lang="en-GB" dirty="0"/>
              <a:t>);</a:t>
            </a:r>
          </a:p>
          <a:p>
            <a:r>
              <a:rPr lang="en-GB" dirty="0"/>
              <a:t>    </a:t>
            </a:r>
            <a:r>
              <a:rPr lang="en-GB" dirty="0" err="1">
                <a:solidFill>
                  <a:srgbClr val="FF0000"/>
                </a:solidFill>
              </a:rPr>
              <a:t>res.status</a:t>
            </a:r>
            <a:r>
              <a:rPr lang="en-GB" dirty="0">
                <a:solidFill>
                  <a:srgbClr val="FF0000"/>
                </a:solidFill>
              </a:rPr>
              <a:t>(201).send({</a:t>
            </a:r>
          </a:p>
          <a:p>
            <a:r>
              <a:rPr lang="en-GB" dirty="0">
                <a:solidFill>
                  <a:srgbClr val="FF0000"/>
                </a:solidFill>
              </a:rPr>
              <a:t>        Id: 101,</a:t>
            </a:r>
          </a:p>
          <a:p>
            <a:r>
              <a:rPr lang="en-GB" dirty="0">
                <a:solidFill>
                  <a:srgbClr val="FF0000"/>
                </a:solidFill>
              </a:rPr>
              <a:t>        Name: req.body.name,</a:t>
            </a:r>
          </a:p>
          <a:p>
            <a:r>
              <a:rPr lang="en-GB" dirty="0">
                <a:solidFill>
                  <a:srgbClr val="FF0000"/>
                </a:solidFill>
              </a:rPr>
              <a:t>        Age: </a:t>
            </a:r>
            <a:r>
              <a:rPr lang="en-GB" dirty="0" err="1">
                <a:solidFill>
                  <a:srgbClr val="FF0000"/>
                </a:solidFill>
              </a:rPr>
              <a:t>req.body.age</a:t>
            </a:r>
            <a:r>
              <a:rPr lang="en-GB" dirty="0">
                <a:solidFill>
                  <a:srgbClr val="FF0000"/>
                </a:solidFill>
              </a:rPr>
              <a:t>,</a:t>
            </a:r>
          </a:p>
          <a:p>
            <a:r>
              <a:rPr lang="en-GB" dirty="0">
                <a:solidFill>
                  <a:srgbClr val="FF0000"/>
                </a:solidFill>
              </a:rPr>
              <a:t>        Course: </a:t>
            </a:r>
            <a:r>
              <a:rPr lang="en-GB" dirty="0" err="1">
                <a:solidFill>
                  <a:srgbClr val="FF0000"/>
                </a:solidFill>
              </a:rPr>
              <a:t>req.body.course</a:t>
            </a:r>
            <a:endParaRPr lang="en-GB" dirty="0">
              <a:solidFill>
                <a:srgbClr val="FF0000"/>
              </a:solidFill>
            </a:endParaRPr>
          </a:p>
          <a:p>
            <a:r>
              <a:rPr lang="en-GB" dirty="0">
                <a:solidFill>
                  <a:srgbClr val="FF0000"/>
                </a:solidFill>
              </a:rPr>
              <a:t>    });</a:t>
            </a:r>
          </a:p>
          <a:p>
            <a:r>
              <a:rPr lang="en-GB" dirty="0"/>
              <a:t>});</a:t>
            </a:r>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ight Brace 5"/>
          <p:cNvSpPr/>
          <p:nvPr/>
        </p:nvSpPr>
        <p:spPr bwMode="auto">
          <a:xfrm>
            <a:off x="4908589" y="3842724"/>
            <a:ext cx="302930" cy="1279038"/>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5545031" y="3943700"/>
            <a:ext cx="2259821" cy="1200329"/>
          </a:xfrm>
          <a:prstGeom prst="rect">
            <a:avLst/>
          </a:prstGeom>
          <a:noFill/>
        </p:spPr>
        <p:txBody>
          <a:bodyPr wrap="square" rtlCol="0">
            <a:spAutoFit/>
          </a:bodyPr>
          <a:lstStyle/>
          <a:p>
            <a:r>
              <a:rPr lang="en-GB" dirty="0"/>
              <a:t>Pretend we added it and return a fake primary key “Id” value 101</a:t>
            </a:r>
          </a:p>
        </p:txBody>
      </p:sp>
    </p:spTree>
    <p:extLst>
      <p:ext uri="{BB962C8B-B14F-4D97-AF65-F5344CB8AC3E}">
        <p14:creationId xmlns:p14="http://schemas.microsoft.com/office/powerpoint/2010/main" val="14399378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257175" y="1152215"/>
            <a:ext cx="8629566" cy="3275406"/>
          </a:xfrm>
          <a:prstGeom prst="rect">
            <a:avLst/>
          </a:prstGeom>
        </p:spPr>
      </p:pic>
      <p:pic>
        <p:nvPicPr>
          <p:cNvPr id="6" name="Picture 5"/>
          <p:cNvPicPr>
            <a:picLocks noChangeAspect="1"/>
          </p:cNvPicPr>
          <p:nvPr/>
        </p:nvPicPr>
        <p:blipFill>
          <a:blip r:embed="rId3"/>
          <a:stretch>
            <a:fillRect/>
          </a:stretch>
        </p:blipFill>
        <p:spPr>
          <a:xfrm>
            <a:off x="5257800" y="4851183"/>
            <a:ext cx="3609975" cy="1381125"/>
          </a:xfrm>
          <a:prstGeom prst="rect">
            <a:avLst/>
          </a:prstGeom>
        </p:spPr>
      </p:pic>
    </p:spTree>
    <p:extLst>
      <p:ext uri="{BB962C8B-B14F-4D97-AF65-F5344CB8AC3E}">
        <p14:creationId xmlns:p14="http://schemas.microsoft.com/office/powerpoint/2010/main" val="8870456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Delete Student</a:t>
            </a:r>
          </a:p>
        </p:txBody>
      </p:sp>
      <p:sp>
        <p:nvSpPr>
          <p:cNvPr id="3" name="Content Placeholder 2"/>
          <p:cNvSpPr>
            <a:spLocks noGrp="1"/>
          </p:cNvSpPr>
          <p:nvPr>
            <p:ph idx="1"/>
          </p:nvPr>
        </p:nvSpPr>
        <p:spPr>
          <a:xfrm>
            <a:off x="1047750" y="1267818"/>
            <a:ext cx="7029450" cy="4571007"/>
          </a:xfrm>
        </p:spPr>
        <p:txBody>
          <a:bodyPr/>
          <a:lstStyle/>
          <a:p>
            <a:r>
              <a:rPr lang="en-GB" dirty="0"/>
              <a:t>URI is </a:t>
            </a:r>
            <a:r>
              <a:rPr lang="en-GB" dirty="0">
                <a:solidFill>
                  <a:srgbClr val="0070C0"/>
                </a:solidFill>
              </a:rPr>
              <a:t>http://localhost:1339/students/:id</a:t>
            </a:r>
            <a:r>
              <a:rPr lang="en-GB" dirty="0"/>
              <a:t> and method is </a:t>
            </a:r>
            <a:r>
              <a:rPr lang="en-GB" dirty="0">
                <a:solidFill>
                  <a:srgbClr val="FF0000"/>
                </a:solidFill>
              </a:rPr>
              <a:t>DELETE</a:t>
            </a:r>
          </a:p>
          <a:p>
            <a:r>
              <a:rPr lang="en-GB" dirty="0"/>
              <a:t>Routing parameter expected for the student </a:t>
            </a:r>
            <a:r>
              <a:rPr lang="en-GB" b="1" dirty="0"/>
              <a:t>Id</a:t>
            </a:r>
          </a:p>
          <a:p>
            <a:r>
              <a:rPr lang="en-GB" dirty="0"/>
              <a:t>On successful delete, return status code 200</a:t>
            </a:r>
          </a:p>
          <a:p>
            <a:pPr lvl="1"/>
            <a:r>
              <a:rPr lang="en-GB" sz="1400" i="1" dirty="0"/>
              <a:t>I have chosen to return an empty JSON object as well, but since this is our API we could choose to just return nothing (</a:t>
            </a:r>
            <a:r>
              <a:rPr lang="en-GB" sz="1400" i="1" dirty="0" err="1"/>
              <a:t>res.end</a:t>
            </a:r>
            <a:r>
              <a:rPr lang="en-GB" sz="1400" i="1" dirty="0"/>
              <a:t>())</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67177" y="3294198"/>
            <a:ext cx="8073222" cy="2862322"/>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a:t>
            </a:r>
          </a:p>
          <a:p>
            <a:endParaRPr lang="en-GB" dirty="0"/>
          </a:p>
          <a:p>
            <a:r>
              <a:rPr lang="en-GB" dirty="0" err="1"/>
              <a:t>service.</a:t>
            </a:r>
            <a:r>
              <a:rPr lang="en-GB" dirty="0" err="1">
                <a:solidFill>
                  <a:srgbClr val="FF0000"/>
                </a:solidFill>
              </a:rPr>
              <a:t>delete</a:t>
            </a:r>
            <a:r>
              <a:rPr lang="en-GB" dirty="0"/>
              <a:t>('</a:t>
            </a:r>
            <a:r>
              <a:rPr lang="en-GB" dirty="0">
                <a:solidFill>
                  <a:srgbClr val="0070C0"/>
                </a:solidFill>
              </a:rPr>
              <a:t>/students/</a:t>
            </a:r>
            <a:r>
              <a:rPr lang="en-GB" b="1" dirty="0">
                <a:solidFill>
                  <a:schemeClr val="bg2">
                    <a:lumMod val="75000"/>
                  </a:schemeClr>
                </a:solidFill>
              </a:rPr>
              <a:t>:id</a:t>
            </a:r>
            <a:r>
              <a:rPr lang="en-GB" dirty="0"/>
              <a:t>', </a:t>
            </a:r>
            <a:r>
              <a:rPr lang="en-GB" dirty="0" err="1"/>
              <a:t>async</a:t>
            </a:r>
            <a:r>
              <a:rPr lang="en-GB" dirty="0"/>
              <a:t> (</a:t>
            </a:r>
            <a:r>
              <a:rPr lang="en-GB" dirty="0" err="1"/>
              <a:t>req</a:t>
            </a:r>
            <a:r>
              <a:rPr lang="en-GB" dirty="0"/>
              <a:t>, res) =&gt; {</a:t>
            </a:r>
          </a:p>
          <a:p>
            <a:r>
              <a:rPr lang="en-GB" dirty="0"/>
              <a:t>    console.log("Delete student");</a:t>
            </a:r>
          </a:p>
          <a:p>
            <a:r>
              <a:rPr lang="en-GB" dirty="0"/>
              <a:t>    console.log(</a:t>
            </a:r>
            <a:r>
              <a:rPr lang="en-GB" b="1" dirty="0">
                <a:solidFill>
                  <a:schemeClr val="bg2">
                    <a:lumMod val="75000"/>
                  </a:schemeClr>
                </a:solidFill>
              </a:rPr>
              <a:t>req.params.id</a:t>
            </a:r>
            <a:r>
              <a:rPr lang="en-GB" dirty="0"/>
              <a:t>);</a:t>
            </a:r>
          </a:p>
          <a:p>
            <a:r>
              <a:rPr lang="en-GB" dirty="0"/>
              <a:t>    </a:t>
            </a:r>
            <a:r>
              <a:rPr lang="en-GB" dirty="0" err="1">
                <a:solidFill>
                  <a:srgbClr val="FF0000"/>
                </a:solidFill>
              </a:rPr>
              <a:t>res.send</a:t>
            </a:r>
            <a:r>
              <a:rPr lang="en-GB" dirty="0">
                <a:solidFill>
                  <a:srgbClr val="FF0000"/>
                </a:solidFill>
              </a:rPr>
              <a:t>({});     </a:t>
            </a:r>
            <a:r>
              <a:rPr lang="en-GB" dirty="0">
                <a:solidFill>
                  <a:schemeClr val="accent1">
                    <a:lumMod val="25000"/>
                  </a:schemeClr>
                </a:solidFill>
              </a:rPr>
              <a:t>// 200 is the default status code</a:t>
            </a:r>
          </a:p>
          <a:p>
            <a:r>
              <a:rPr lang="en-GB" dirty="0"/>
              <a:t>});</a:t>
            </a:r>
          </a:p>
          <a:p>
            <a:endParaRPr lang="en-GB" dirty="0">
              <a:solidFill>
                <a:schemeClr val="bg1">
                  <a:lumMod val="65000"/>
                </a:schemeClr>
              </a:solidFill>
            </a:endParaRPr>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Tree>
    <p:extLst>
      <p:ext uri="{BB962C8B-B14F-4D97-AF65-F5344CB8AC3E}">
        <p14:creationId xmlns:p14="http://schemas.microsoft.com/office/powerpoint/2010/main" val="8590340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743501" y="2116655"/>
            <a:ext cx="5934075" cy="1200150"/>
          </a:xfrm>
          <a:prstGeom prst="rect">
            <a:avLst/>
          </a:prstGeom>
        </p:spPr>
      </p:pic>
      <p:pic>
        <p:nvPicPr>
          <p:cNvPr id="6" name="Picture 5"/>
          <p:cNvPicPr>
            <a:picLocks noChangeAspect="1"/>
          </p:cNvPicPr>
          <p:nvPr/>
        </p:nvPicPr>
        <p:blipFill>
          <a:blip r:embed="rId3"/>
          <a:stretch>
            <a:fillRect/>
          </a:stretch>
        </p:blipFill>
        <p:spPr>
          <a:xfrm>
            <a:off x="5096076" y="4835141"/>
            <a:ext cx="2647950" cy="1076325"/>
          </a:xfrm>
          <a:prstGeom prst="rect">
            <a:avLst/>
          </a:prstGeom>
        </p:spPr>
      </p:pic>
    </p:spTree>
    <p:extLst>
      <p:ext uri="{BB962C8B-B14F-4D97-AF65-F5344CB8AC3E}">
        <p14:creationId xmlns:p14="http://schemas.microsoft.com/office/powerpoint/2010/main" val="221871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 All Student Details</a:t>
            </a:r>
          </a:p>
        </p:txBody>
      </p:sp>
      <p:sp>
        <p:nvSpPr>
          <p:cNvPr id="3" name="Content Placeholder 2"/>
          <p:cNvSpPr>
            <a:spLocks noGrp="1"/>
          </p:cNvSpPr>
          <p:nvPr>
            <p:ph idx="1"/>
          </p:nvPr>
        </p:nvSpPr>
        <p:spPr/>
        <p:txBody>
          <a:bodyPr/>
          <a:lstStyle/>
          <a:p>
            <a:r>
              <a:rPr lang="en-GB" dirty="0"/>
              <a:t>URI is </a:t>
            </a:r>
            <a:r>
              <a:rPr lang="en-GB" dirty="0">
                <a:solidFill>
                  <a:srgbClr val="0070C0"/>
                </a:solidFill>
              </a:rPr>
              <a:t>http://localhost:1339/students</a:t>
            </a:r>
            <a:r>
              <a:rPr lang="en-GB" dirty="0"/>
              <a:t> and method is </a:t>
            </a:r>
            <a:r>
              <a:rPr lang="en-GB" dirty="0">
                <a:solidFill>
                  <a:srgbClr val="FF0000"/>
                </a:solidFill>
              </a:rPr>
              <a:t>GET</a:t>
            </a:r>
          </a:p>
          <a:p>
            <a:r>
              <a:rPr lang="en-GB" dirty="0"/>
              <a:t>On successful read, return status code 200 and JSON </a:t>
            </a:r>
            <a:r>
              <a:rPr lang="en-GB" b="1" dirty="0"/>
              <a:t>array</a:t>
            </a:r>
            <a:r>
              <a:rPr lang="en-GB" dirty="0"/>
              <a:t> in Response Body</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91240" y="2938063"/>
            <a:ext cx="8073222"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a:t>
            </a:r>
          </a:p>
          <a:p>
            <a:endParaRPr lang="en-GB" dirty="0"/>
          </a:p>
          <a:p>
            <a:r>
              <a:rPr lang="en-GB" dirty="0" err="1"/>
              <a:t>service.</a:t>
            </a:r>
            <a:r>
              <a:rPr lang="en-GB" dirty="0" err="1">
                <a:solidFill>
                  <a:srgbClr val="FF0000"/>
                </a:solidFill>
              </a:rPr>
              <a:t>get</a:t>
            </a:r>
            <a:r>
              <a:rPr lang="en-GB" dirty="0"/>
              <a:t>('</a:t>
            </a:r>
            <a:r>
              <a:rPr lang="en-GB" dirty="0">
                <a:solidFill>
                  <a:srgbClr val="0070C0"/>
                </a:solidFill>
              </a:rPr>
              <a:t>/students</a:t>
            </a:r>
            <a:r>
              <a:rPr lang="en-GB" dirty="0"/>
              <a:t>', </a:t>
            </a:r>
            <a:r>
              <a:rPr lang="en-GB" dirty="0" err="1"/>
              <a:t>async</a:t>
            </a:r>
            <a:r>
              <a:rPr lang="en-GB" dirty="0"/>
              <a:t> (</a:t>
            </a:r>
            <a:r>
              <a:rPr lang="en-GB" dirty="0" err="1"/>
              <a:t>req</a:t>
            </a:r>
            <a:r>
              <a:rPr lang="en-GB" dirty="0"/>
              <a:t>, res) =&gt; {</a:t>
            </a:r>
          </a:p>
          <a:p>
            <a:r>
              <a:rPr lang="en-GB" dirty="0"/>
              <a:t>    let data = [ ];                                             </a:t>
            </a:r>
            <a:r>
              <a:rPr lang="en-GB" dirty="0">
                <a:solidFill>
                  <a:srgbClr val="FF0000"/>
                </a:solidFill>
                <a:sym typeface="Wingdings" panose="05000000000000000000" pitchFamily="2" charset="2"/>
              </a:rPr>
              <a:t> records are objects in an array</a:t>
            </a:r>
            <a:endParaRPr lang="en-GB" dirty="0">
              <a:solidFill>
                <a:srgbClr val="FF0000"/>
              </a:solidFill>
            </a:endParaRPr>
          </a:p>
          <a:p>
            <a:r>
              <a:rPr lang="en-GB" dirty="0"/>
              <a:t>    console.log("Read all student details");</a:t>
            </a:r>
          </a:p>
          <a:p>
            <a:r>
              <a:rPr lang="en-GB" dirty="0"/>
              <a:t>    data[0] = { Id: 1, </a:t>
            </a:r>
            <a:r>
              <a:rPr lang="en-GB" dirty="0" err="1"/>
              <a:t>Name:"Fred</a:t>
            </a:r>
            <a:r>
              <a:rPr lang="en-GB" dirty="0"/>
              <a:t>", Age:23, Course: "SE" };</a:t>
            </a:r>
          </a:p>
          <a:p>
            <a:r>
              <a:rPr lang="en-GB" dirty="0"/>
              <a:t>    data[1] = { Id: 2, </a:t>
            </a:r>
            <a:r>
              <a:rPr lang="en-GB" dirty="0" err="1"/>
              <a:t>Name:"Bob</a:t>
            </a:r>
            <a:r>
              <a:rPr lang="en-GB" dirty="0"/>
              <a:t>", Age:24, Course: "WD" };</a:t>
            </a:r>
          </a:p>
          <a:p>
            <a:r>
              <a:rPr lang="en-GB" dirty="0"/>
              <a:t>    </a:t>
            </a:r>
            <a:r>
              <a:rPr lang="en-GB" dirty="0" err="1">
                <a:solidFill>
                  <a:srgbClr val="FF0000"/>
                </a:solidFill>
              </a:rPr>
              <a:t>res.send</a:t>
            </a:r>
            <a:r>
              <a:rPr lang="en-GB" dirty="0">
                <a:solidFill>
                  <a:srgbClr val="FF0000"/>
                </a:solidFill>
              </a:rPr>
              <a:t>(data);</a:t>
            </a:r>
          </a:p>
          <a:p>
            <a:r>
              <a:rPr lang="en-GB" dirty="0"/>
              <a:t>});</a:t>
            </a:r>
          </a:p>
          <a:p>
            <a:endParaRPr lang="en-GB" dirty="0">
              <a:solidFill>
                <a:schemeClr val="bg1">
                  <a:lumMod val="65000"/>
                </a:schemeClr>
              </a:solidFill>
            </a:endParaRPr>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ight Brace 5"/>
          <p:cNvSpPr/>
          <p:nvPr/>
        </p:nvSpPr>
        <p:spPr bwMode="auto">
          <a:xfrm>
            <a:off x="6783041" y="4340673"/>
            <a:ext cx="506896" cy="611100"/>
          </a:xfrm>
          <a:prstGeom prst="rightBrace">
            <a:avLst/>
          </a:prstGeom>
          <a:noFill/>
          <a:ln w="222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7491434" y="4123657"/>
            <a:ext cx="1171531" cy="923330"/>
          </a:xfrm>
          <a:prstGeom prst="rect">
            <a:avLst/>
          </a:prstGeom>
          <a:noFill/>
        </p:spPr>
        <p:txBody>
          <a:bodyPr wrap="square" rtlCol="0">
            <a:spAutoFit/>
          </a:bodyPr>
          <a:lstStyle/>
          <a:p>
            <a:r>
              <a:rPr lang="en-GB" dirty="0"/>
              <a:t>Fake database records</a:t>
            </a:r>
          </a:p>
        </p:txBody>
      </p:sp>
    </p:spTree>
    <p:extLst>
      <p:ext uri="{BB962C8B-B14F-4D97-AF65-F5344CB8AC3E}">
        <p14:creationId xmlns:p14="http://schemas.microsoft.com/office/powerpoint/2010/main" val="34461737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322607" y="1253365"/>
            <a:ext cx="5467350" cy="1419225"/>
          </a:xfrm>
          <a:prstGeom prst="rect">
            <a:avLst/>
          </a:prstGeom>
        </p:spPr>
      </p:pic>
      <p:pic>
        <p:nvPicPr>
          <p:cNvPr id="6" name="Picture 5"/>
          <p:cNvPicPr>
            <a:picLocks noChangeAspect="1"/>
          </p:cNvPicPr>
          <p:nvPr/>
        </p:nvPicPr>
        <p:blipFill>
          <a:blip r:embed="rId3"/>
          <a:stretch>
            <a:fillRect/>
          </a:stretch>
        </p:blipFill>
        <p:spPr>
          <a:xfrm>
            <a:off x="79375" y="3143250"/>
            <a:ext cx="9002316" cy="3575050"/>
          </a:xfrm>
          <a:prstGeom prst="rect">
            <a:avLst/>
          </a:prstGeom>
        </p:spPr>
      </p:pic>
      <p:sp>
        <p:nvSpPr>
          <p:cNvPr id="7" name="TextBox 6"/>
          <p:cNvSpPr txBox="1"/>
          <p:nvPr/>
        </p:nvSpPr>
        <p:spPr>
          <a:xfrm>
            <a:off x="5582757" y="3412093"/>
            <a:ext cx="1287532" cy="369332"/>
          </a:xfrm>
          <a:prstGeom prst="rect">
            <a:avLst/>
          </a:prstGeom>
          <a:noFill/>
        </p:spPr>
        <p:txBody>
          <a:bodyPr wrap="none" rtlCol="0">
            <a:spAutoFit/>
          </a:bodyPr>
          <a:lstStyle/>
          <a:p>
            <a:r>
              <a:rPr lang="en-GB" b="1" u="sng" dirty="0"/>
              <a:t>Response</a:t>
            </a:r>
          </a:p>
        </p:txBody>
      </p:sp>
    </p:spTree>
    <p:extLst>
      <p:ext uri="{BB962C8B-B14F-4D97-AF65-F5344CB8AC3E}">
        <p14:creationId xmlns:p14="http://schemas.microsoft.com/office/powerpoint/2010/main" val="27832358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 a Student’s Details By Id</a:t>
            </a:r>
          </a:p>
        </p:txBody>
      </p:sp>
      <p:sp>
        <p:nvSpPr>
          <p:cNvPr id="3" name="Content Placeholder 2"/>
          <p:cNvSpPr>
            <a:spLocks noGrp="1"/>
          </p:cNvSpPr>
          <p:nvPr>
            <p:ph idx="1"/>
          </p:nvPr>
        </p:nvSpPr>
        <p:spPr>
          <a:xfrm>
            <a:off x="1047750" y="1436076"/>
            <a:ext cx="7029450" cy="4402749"/>
          </a:xfrm>
        </p:spPr>
        <p:txBody>
          <a:bodyPr/>
          <a:lstStyle/>
          <a:p>
            <a:r>
              <a:rPr lang="en-GB" dirty="0"/>
              <a:t>URI is </a:t>
            </a:r>
            <a:r>
              <a:rPr lang="en-GB" dirty="0">
                <a:solidFill>
                  <a:srgbClr val="0070C0"/>
                </a:solidFill>
              </a:rPr>
              <a:t>http://localhost:1339/students</a:t>
            </a:r>
            <a:r>
              <a:rPr lang="en-GB" b="1" dirty="0">
                <a:solidFill>
                  <a:srgbClr val="0070C0"/>
                </a:solidFill>
              </a:rPr>
              <a:t>/:id</a:t>
            </a:r>
            <a:r>
              <a:rPr lang="en-GB" dirty="0"/>
              <a:t> and method is </a:t>
            </a:r>
            <a:r>
              <a:rPr lang="en-GB" dirty="0">
                <a:solidFill>
                  <a:srgbClr val="FF0000"/>
                </a:solidFill>
              </a:rPr>
              <a:t>GET</a:t>
            </a:r>
          </a:p>
          <a:p>
            <a:r>
              <a:rPr lang="en-GB" dirty="0"/>
              <a:t>Routing parameter expected for the student </a:t>
            </a:r>
            <a:r>
              <a:rPr lang="en-GB" b="1" dirty="0"/>
              <a:t>Id</a:t>
            </a:r>
          </a:p>
          <a:p>
            <a:r>
              <a:rPr lang="en-GB" dirty="0"/>
              <a:t>On successful read, return status code 200 and JSON in Response Body</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806149" y="3360476"/>
            <a:ext cx="8073222" cy="2862322"/>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a:t>
            </a:r>
          </a:p>
          <a:p>
            <a:endParaRPr lang="en-GB" dirty="0"/>
          </a:p>
          <a:p>
            <a:r>
              <a:rPr lang="en-GB" dirty="0" err="1"/>
              <a:t>service.</a:t>
            </a:r>
            <a:r>
              <a:rPr lang="en-GB" dirty="0" err="1">
                <a:solidFill>
                  <a:srgbClr val="FF0000"/>
                </a:solidFill>
              </a:rPr>
              <a:t>get</a:t>
            </a:r>
            <a:r>
              <a:rPr lang="en-GB" dirty="0"/>
              <a:t>('/students</a:t>
            </a:r>
            <a:r>
              <a:rPr lang="en-GB" b="1" dirty="0">
                <a:solidFill>
                  <a:srgbClr val="FFC000"/>
                </a:solidFill>
              </a:rPr>
              <a:t>/:id</a:t>
            </a:r>
            <a:r>
              <a:rPr lang="en-GB" dirty="0"/>
              <a:t>', </a:t>
            </a:r>
            <a:r>
              <a:rPr lang="en-GB" dirty="0" err="1"/>
              <a:t>async</a:t>
            </a:r>
            <a:r>
              <a:rPr lang="en-GB" dirty="0"/>
              <a:t> (</a:t>
            </a:r>
            <a:r>
              <a:rPr lang="en-GB" dirty="0" err="1"/>
              <a:t>req</a:t>
            </a:r>
            <a:r>
              <a:rPr lang="en-GB" dirty="0"/>
              <a:t>, res) =&gt; {</a:t>
            </a:r>
          </a:p>
          <a:p>
            <a:r>
              <a:rPr lang="en-GB" dirty="0"/>
              <a:t>    console.log("Read a student's details");</a:t>
            </a:r>
          </a:p>
          <a:p>
            <a:r>
              <a:rPr lang="en-GB" dirty="0"/>
              <a:t>    console.log(req.params.id);</a:t>
            </a:r>
          </a:p>
          <a:p>
            <a:r>
              <a:rPr lang="en-GB" dirty="0">
                <a:solidFill>
                  <a:srgbClr val="FF0000"/>
                </a:solidFill>
              </a:rPr>
              <a:t>    </a:t>
            </a:r>
            <a:r>
              <a:rPr lang="en-GB" dirty="0" err="1">
                <a:solidFill>
                  <a:srgbClr val="FF0000"/>
                </a:solidFill>
              </a:rPr>
              <a:t>res.send</a:t>
            </a:r>
            <a:r>
              <a:rPr lang="en-GB" dirty="0">
                <a:solidFill>
                  <a:srgbClr val="FF0000"/>
                </a:solidFill>
              </a:rPr>
              <a:t>( { Id: </a:t>
            </a:r>
            <a:r>
              <a:rPr lang="en-GB" b="1" dirty="0">
                <a:solidFill>
                  <a:srgbClr val="FFC000"/>
                </a:solidFill>
              </a:rPr>
              <a:t>req.params.id</a:t>
            </a:r>
            <a:r>
              <a:rPr lang="en-GB" dirty="0">
                <a:solidFill>
                  <a:srgbClr val="FF0000"/>
                </a:solidFill>
              </a:rPr>
              <a:t>, </a:t>
            </a:r>
            <a:r>
              <a:rPr lang="en-GB" dirty="0" err="1">
                <a:solidFill>
                  <a:srgbClr val="FF0000"/>
                </a:solidFill>
              </a:rPr>
              <a:t>Name:"Fred</a:t>
            </a:r>
            <a:r>
              <a:rPr lang="en-GB" dirty="0">
                <a:solidFill>
                  <a:srgbClr val="FF0000"/>
                </a:solidFill>
              </a:rPr>
              <a:t>", Age:23, Course: "SE" } );</a:t>
            </a:r>
          </a:p>
          <a:p>
            <a:r>
              <a:rPr lang="en-GB" dirty="0"/>
              <a:t>});</a:t>
            </a:r>
          </a:p>
          <a:p>
            <a:endParaRPr lang="en-GB" dirty="0">
              <a:solidFill>
                <a:schemeClr val="bg1">
                  <a:lumMod val="65000"/>
                </a:schemeClr>
              </a:solidFill>
            </a:endParaRPr>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TextBox 5"/>
          <p:cNvSpPr txBox="1"/>
          <p:nvPr/>
        </p:nvSpPr>
        <p:spPr>
          <a:xfrm>
            <a:off x="3043467" y="6222798"/>
            <a:ext cx="4878259" cy="369332"/>
          </a:xfrm>
          <a:prstGeom prst="rect">
            <a:avLst/>
          </a:prstGeom>
          <a:noFill/>
        </p:spPr>
        <p:txBody>
          <a:bodyPr wrap="none" rtlCol="0">
            <a:spAutoFit/>
          </a:bodyPr>
          <a:lstStyle/>
          <a:p>
            <a:r>
              <a:rPr lang="en-GB" i="1" dirty="0"/>
              <a:t>Pretending we read the record they requested</a:t>
            </a:r>
          </a:p>
        </p:txBody>
      </p:sp>
      <p:cxnSp>
        <p:nvCxnSpPr>
          <p:cNvPr id="8" name="Straight Arrow Connector 7"/>
          <p:cNvCxnSpPr/>
          <p:nvPr/>
        </p:nvCxnSpPr>
        <p:spPr bwMode="auto">
          <a:xfrm flipH="1" flipV="1">
            <a:off x="3776870" y="5093804"/>
            <a:ext cx="823705" cy="117778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8448541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1047750" y="1143000"/>
            <a:ext cx="5629275" cy="1162050"/>
          </a:xfrm>
          <a:prstGeom prst="rect">
            <a:avLst/>
          </a:prstGeom>
        </p:spPr>
      </p:pic>
      <p:pic>
        <p:nvPicPr>
          <p:cNvPr id="6" name="Picture 5"/>
          <p:cNvPicPr>
            <a:picLocks noChangeAspect="1"/>
          </p:cNvPicPr>
          <p:nvPr/>
        </p:nvPicPr>
        <p:blipFill>
          <a:blip r:embed="rId3"/>
          <a:stretch>
            <a:fillRect/>
          </a:stretch>
        </p:blipFill>
        <p:spPr>
          <a:xfrm>
            <a:off x="79375" y="3003550"/>
            <a:ext cx="8927744" cy="3014299"/>
          </a:xfrm>
          <a:prstGeom prst="rect">
            <a:avLst/>
          </a:prstGeom>
        </p:spPr>
      </p:pic>
      <p:sp>
        <p:nvSpPr>
          <p:cNvPr id="7" name="TextBox 6"/>
          <p:cNvSpPr txBox="1"/>
          <p:nvPr/>
        </p:nvSpPr>
        <p:spPr>
          <a:xfrm>
            <a:off x="5602007" y="3215243"/>
            <a:ext cx="1287532" cy="369332"/>
          </a:xfrm>
          <a:prstGeom prst="rect">
            <a:avLst/>
          </a:prstGeom>
          <a:noFill/>
        </p:spPr>
        <p:txBody>
          <a:bodyPr wrap="none" rtlCol="0">
            <a:spAutoFit/>
          </a:bodyPr>
          <a:lstStyle/>
          <a:p>
            <a:r>
              <a:rPr lang="en-GB" b="1" u="sng" dirty="0"/>
              <a:t>Response</a:t>
            </a:r>
          </a:p>
        </p:txBody>
      </p:sp>
    </p:spTree>
    <p:extLst>
      <p:ext uri="{BB962C8B-B14F-4D97-AF65-F5344CB8AC3E}">
        <p14:creationId xmlns:p14="http://schemas.microsoft.com/office/powerpoint/2010/main" val="34937395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Query String Parameters</a:t>
            </a:r>
          </a:p>
        </p:txBody>
      </p:sp>
      <p:sp>
        <p:nvSpPr>
          <p:cNvPr id="3" name="Content Placeholder 2"/>
          <p:cNvSpPr>
            <a:spLocks noGrp="1"/>
          </p:cNvSpPr>
          <p:nvPr>
            <p:ph idx="1"/>
          </p:nvPr>
        </p:nvSpPr>
        <p:spPr>
          <a:xfrm>
            <a:off x="1047750" y="1150219"/>
            <a:ext cx="7181850" cy="3102021"/>
          </a:xfrm>
        </p:spPr>
        <p:txBody>
          <a:bodyPr/>
          <a:lstStyle/>
          <a:p>
            <a:r>
              <a:rPr lang="en-GB" dirty="0"/>
              <a:t>We can extract parameters from the URI add as query string parameters following the ? symbol</a:t>
            </a:r>
          </a:p>
          <a:p>
            <a:r>
              <a:rPr lang="en-GB" dirty="0"/>
              <a:t>For example, to filter the students by name or age (note: there may be multiple students with the same name) “/</a:t>
            </a:r>
            <a:r>
              <a:rPr lang="en-GB" dirty="0" err="1"/>
              <a:t>student?</a:t>
            </a:r>
            <a:r>
              <a:rPr lang="en-GB" dirty="0" err="1">
                <a:solidFill>
                  <a:schemeClr val="accent5">
                    <a:lumMod val="25000"/>
                  </a:schemeClr>
                </a:solidFill>
              </a:rPr>
              <a:t>name</a:t>
            </a:r>
            <a:r>
              <a:rPr lang="en-GB" dirty="0">
                <a:solidFill>
                  <a:schemeClr val="accent5">
                    <a:lumMod val="25000"/>
                  </a:schemeClr>
                </a:solidFill>
              </a:rPr>
              <a:t>=Fred</a:t>
            </a:r>
            <a:r>
              <a:rPr lang="en-GB" dirty="0"/>
              <a:t>”</a:t>
            </a:r>
          </a:p>
          <a:p>
            <a:r>
              <a:rPr lang="en-GB" dirty="0"/>
              <a:t>The </a:t>
            </a:r>
            <a:r>
              <a:rPr lang="en-GB" dirty="0" err="1"/>
              <a:t>expressjs</a:t>
            </a:r>
            <a:r>
              <a:rPr lang="en-GB" dirty="0"/>
              <a:t> framework automatically extracts the query string parameters for us.</a:t>
            </a:r>
          </a:p>
          <a:p>
            <a:r>
              <a:rPr lang="en-GB" dirty="0"/>
              <a:t>We can get these parameters from the request object using the </a:t>
            </a:r>
            <a:r>
              <a:rPr lang="en-GB" b="1" i="1" dirty="0"/>
              <a:t>query</a:t>
            </a:r>
            <a:r>
              <a:rPr lang="en-GB" dirty="0"/>
              <a:t> array e.g. to read the above “name” value: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39727" y="4462464"/>
            <a:ext cx="7577908" cy="1938992"/>
          </a:xfrm>
          <a:prstGeom prst="rect">
            <a:avLst/>
          </a:prstGeom>
          <a:solidFill>
            <a:schemeClr val="accent2">
              <a:lumMod val="20000"/>
              <a:lumOff val="80000"/>
            </a:schemeClr>
          </a:solidFill>
        </p:spPr>
        <p:txBody>
          <a:bodyPr wrap="none" rtlCol="0">
            <a:spAutoFit/>
          </a:bodyPr>
          <a:lstStyle/>
          <a:p>
            <a:r>
              <a:rPr lang="en-GB" sz="2000" dirty="0" err="1"/>
              <a:t>service.get</a:t>
            </a:r>
            <a:r>
              <a:rPr lang="en-GB" sz="2000" dirty="0"/>
              <a:t>('/student', (</a:t>
            </a:r>
            <a:r>
              <a:rPr lang="en-GB" sz="2000" dirty="0" err="1"/>
              <a:t>req</a:t>
            </a:r>
            <a:r>
              <a:rPr lang="en-GB" sz="2000" dirty="0"/>
              <a:t>, res) =&gt; {</a:t>
            </a:r>
          </a:p>
          <a:p>
            <a:r>
              <a:rPr lang="en-GB" sz="2000" dirty="0"/>
              <a:t>      if( </a:t>
            </a:r>
            <a:r>
              <a:rPr lang="en-GB" sz="2000" dirty="0" err="1"/>
              <a:t>typeof</a:t>
            </a:r>
            <a:r>
              <a:rPr lang="en-GB" sz="2000" dirty="0"/>
              <a:t> </a:t>
            </a:r>
            <a:r>
              <a:rPr lang="en-GB" sz="2000" dirty="0">
                <a:solidFill>
                  <a:srgbClr val="FF0000"/>
                </a:solidFill>
              </a:rPr>
              <a:t>req.query.name</a:t>
            </a:r>
            <a:r>
              <a:rPr lang="en-GB" sz="2000" dirty="0"/>
              <a:t> === "string“ )</a:t>
            </a:r>
          </a:p>
          <a:p>
            <a:r>
              <a:rPr lang="en-GB" sz="2000" dirty="0"/>
              <a:t>      {</a:t>
            </a:r>
          </a:p>
          <a:p>
            <a:r>
              <a:rPr lang="en-GB" sz="2000" dirty="0"/>
              <a:t>            console.log( `Search for the name = ${</a:t>
            </a:r>
            <a:r>
              <a:rPr lang="en-GB" sz="2000" dirty="0">
                <a:solidFill>
                  <a:srgbClr val="FF0000"/>
                </a:solidFill>
              </a:rPr>
              <a:t>req.query.name</a:t>
            </a:r>
            <a:r>
              <a:rPr lang="en-GB" sz="2000" dirty="0"/>
              <a:t>}` );</a:t>
            </a:r>
          </a:p>
          <a:p>
            <a:r>
              <a:rPr lang="en-GB" sz="2000" dirty="0"/>
              <a:t>      }</a:t>
            </a:r>
            <a:br>
              <a:rPr lang="en-GB" sz="2000" dirty="0"/>
            </a:br>
            <a:r>
              <a:rPr lang="en-GB" sz="2000" dirty="0"/>
              <a:t>});</a:t>
            </a:r>
          </a:p>
        </p:txBody>
      </p:sp>
    </p:spTree>
    <p:extLst>
      <p:ext uri="{BB962C8B-B14F-4D97-AF65-F5344CB8AC3E}">
        <p14:creationId xmlns:p14="http://schemas.microsoft.com/office/powerpoint/2010/main" val="2617235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 a Student’s Details By Name</a:t>
            </a:r>
          </a:p>
        </p:txBody>
      </p:sp>
      <p:sp>
        <p:nvSpPr>
          <p:cNvPr id="3" name="Content Placeholder 2"/>
          <p:cNvSpPr>
            <a:spLocks noGrp="1"/>
          </p:cNvSpPr>
          <p:nvPr>
            <p:ph idx="1"/>
          </p:nvPr>
        </p:nvSpPr>
        <p:spPr>
          <a:xfrm>
            <a:off x="1047750" y="1256097"/>
            <a:ext cx="7029450" cy="4582728"/>
          </a:xfrm>
        </p:spPr>
        <p:txBody>
          <a:bodyPr/>
          <a:lstStyle/>
          <a:p>
            <a:r>
              <a:rPr lang="en-GB" dirty="0"/>
              <a:t>URI is </a:t>
            </a:r>
            <a:r>
              <a:rPr lang="en-GB" dirty="0">
                <a:solidFill>
                  <a:srgbClr val="0070C0"/>
                </a:solidFill>
              </a:rPr>
              <a:t>http://localhost:1339/student</a:t>
            </a:r>
            <a:r>
              <a:rPr lang="en-GB" b="1" dirty="0">
                <a:solidFill>
                  <a:srgbClr val="0070C0"/>
                </a:solidFill>
              </a:rPr>
              <a:t>?name=:name</a:t>
            </a:r>
            <a:r>
              <a:rPr lang="en-GB" dirty="0"/>
              <a:t> and method is </a:t>
            </a:r>
            <a:r>
              <a:rPr lang="en-GB" dirty="0">
                <a:solidFill>
                  <a:srgbClr val="FF0000"/>
                </a:solidFill>
              </a:rPr>
              <a:t>GET</a:t>
            </a:r>
          </a:p>
          <a:p>
            <a:r>
              <a:rPr lang="en-GB" dirty="0"/>
              <a:t>Routing parameter expected for the student </a:t>
            </a:r>
            <a:r>
              <a:rPr lang="en-GB" b="1" dirty="0"/>
              <a:t>Name</a:t>
            </a:r>
          </a:p>
          <a:p>
            <a:r>
              <a:rPr lang="en-GB" dirty="0"/>
              <a:t>On successful read, return status code 200 and JSON in Response Body</a:t>
            </a:r>
          </a:p>
          <a:p>
            <a:r>
              <a:rPr lang="en-GB" dirty="0"/>
              <a:t>Modify the previous “/students” route that read all the students details</a:t>
            </a:r>
          </a:p>
          <a:p>
            <a:r>
              <a:rPr lang="en-GB" dirty="0"/>
              <a:t>See next slide….</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006642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Read a Student’s Details By Name</a:t>
            </a:r>
          </a:p>
        </p:txBody>
      </p:sp>
      <p:sp>
        <p:nvSpPr>
          <p:cNvPr id="3" name="Content Placeholder 2"/>
          <p:cNvSpPr>
            <a:spLocks noGrp="1"/>
          </p:cNvSpPr>
          <p:nvPr>
            <p:ph idx="1"/>
          </p:nvPr>
        </p:nvSpPr>
        <p:spPr>
          <a:xfrm>
            <a:off x="1047750" y="1256097"/>
            <a:ext cx="7029450" cy="4582728"/>
          </a:xfrm>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04019" y="1088914"/>
            <a:ext cx="8073222" cy="5078313"/>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a:t>
            </a:r>
            <a:r>
              <a:rPr lang="en-GB" dirty="0" err="1">
                <a:solidFill>
                  <a:srgbClr val="FF0000"/>
                </a:solidFill>
              </a:rPr>
              <a:t>get</a:t>
            </a:r>
            <a:r>
              <a:rPr lang="en-GB" dirty="0"/>
              <a:t>('</a:t>
            </a:r>
            <a:r>
              <a:rPr lang="en-GB" dirty="0">
                <a:solidFill>
                  <a:srgbClr val="0070C0"/>
                </a:solidFill>
              </a:rPr>
              <a:t>/students</a:t>
            </a:r>
            <a:r>
              <a:rPr lang="en-GB" dirty="0"/>
              <a:t>', async (</a:t>
            </a:r>
            <a:r>
              <a:rPr lang="en-GB" dirty="0" err="1"/>
              <a:t>req</a:t>
            </a:r>
            <a:r>
              <a:rPr lang="en-GB" dirty="0"/>
              <a:t>, res) =&gt; {</a:t>
            </a:r>
          </a:p>
          <a:p>
            <a:r>
              <a:rPr lang="en-GB" dirty="0">
                <a:solidFill>
                  <a:schemeClr val="bg1">
                    <a:lumMod val="65000"/>
                  </a:schemeClr>
                </a:solidFill>
              </a:rPr>
              <a:t>     let data = [ ];                                             </a:t>
            </a:r>
          </a:p>
          <a:p>
            <a:r>
              <a:rPr lang="en-GB" dirty="0"/>
              <a:t>     if(</a:t>
            </a:r>
            <a:r>
              <a:rPr lang="en-GB" dirty="0" err="1"/>
              <a:t>typeof</a:t>
            </a:r>
            <a:r>
              <a:rPr lang="en-GB" dirty="0"/>
              <a:t> </a:t>
            </a:r>
            <a:r>
              <a:rPr lang="en-GB" dirty="0">
                <a:solidFill>
                  <a:srgbClr val="FF0000"/>
                </a:solidFill>
              </a:rPr>
              <a:t>req.query.name</a:t>
            </a:r>
            <a:r>
              <a:rPr lang="en-GB" dirty="0"/>
              <a:t> === "string")</a:t>
            </a:r>
          </a:p>
          <a:p>
            <a:r>
              <a:rPr lang="en-GB" dirty="0"/>
              <a:t>     {</a:t>
            </a:r>
          </a:p>
          <a:p>
            <a:r>
              <a:rPr lang="en-GB" dirty="0"/>
              <a:t>          console.log("Read the students' details");</a:t>
            </a:r>
          </a:p>
          <a:p>
            <a:r>
              <a:rPr lang="en-GB" dirty="0"/>
              <a:t>          console.log(req.query.name);</a:t>
            </a:r>
          </a:p>
          <a:p>
            <a:r>
              <a:rPr lang="en-GB" dirty="0"/>
              <a:t>          data[0] = { Id: 1, </a:t>
            </a:r>
            <a:r>
              <a:rPr lang="en-GB" dirty="0" err="1"/>
              <a:t>Name:req.query.name</a:t>
            </a:r>
            <a:r>
              <a:rPr lang="en-GB" dirty="0"/>
              <a:t>, Age:23, Course: "SE" };</a:t>
            </a:r>
          </a:p>
          <a:p>
            <a:r>
              <a:rPr lang="en-GB" dirty="0"/>
              <a:t>          data[1] = { Id: 2, </a:t>
            </a:r>
            <a:r>
              <a:rPr lang="en-GB" dirty="0" err="1"/>
              <a:t>Name:req.query.name</a:t>
            </a:r>
            <a:r>
              <a:rPr lang="en-GB" dirty="0"/>
              <a:t>, Age:24, Course: "WD" };	</a:t>
            </a:r>
          </a:p>
          <a:p>
            <a:r>
              <a:rPr lang="en-GB" dirty="0"/>
              <a:t>     }</a:t>
            </a:r>
          </a:p>
          <a:p>
            <a:r>
              <a:rPr lang="en-GB" dirty="0"/>
              <a:t>     else</a:t>
            </a:r>
          </a:p>
          <a:p>
            <a:r>
              <a:rPr lang="en-GB" dirty="0"/>
              <a:t>     {</a:t>
            </a:r>
          </a:p>
          <a:p>
            <a:r>
              <a:rPr lang="en-GB" dirty="0">
                <a:solidFill>
                  <a:schemeClr val="bg1">
                    <a:lumMod val="65000"/>
                  </a:schemeClr>
                </a:solidFill>
              </a:rPr>
              <a:t>          console.log("Read all student details");</a:t>
            </a:r>
          </a:p>
          <a:p>
            <a:r>
              <a:rPr lang="en-GB" dirty="0">
                <a:solidFill>
                  <a:schemeClr val="bg1">
                    <a:lumMod val="65000"/>
                  </a:schemeClr>
                </a:solidFill>
              </a:rPr>
              <a:t>          data[0] = { Id: 1, </a:t>
            </a:r>
            <a:r>
              <a:rPr lang="en-GB" dirty="0" err="1">
                <a:solidFill>
                  <a:schemeClr val="bg1">
                    <a:lumMod val="65000"/>
                  </a:schemeClr>
                </a:solidFill>
              </a:rPr>
              <a:t>Name:"Fred</a:t>
            </a:r>
            <a:r>
              <a:rPr lang="en-GB" dirty="0">
                <a:solidFill>
                  <a:schemeClr val="bg1">
                    <a:lumMod val="65000"/>
                  </a:schemeClr>
                </a:solidFill>
              </a:rPr>
              <a:t>", Age:23, Course: "SE" };</a:t>
            </a:r>
          </a:p>
          <a:p>
            <a:r>
              <a:rPr lang="en-GB" dirty="0">
                <a:solidFill>
                  <a:schemeClr val="bg1">
                    <a:lumMod val="65000"/>
                  </a:schemeClr>
                </a:solidFill>
              </a:rPr>
              <a:t>          data[1] = { Id: 2, </a:t>
            </a:r>
            <a:r>
              <a:rPr lang="en-GB" dirty="0" err="1">
                <a:solidFill>
                  <a:schemeClr val="bg1">
                    <a:lumMod val="65000"/>
                  </a:schemeClr>
                </a:solidFill>
              </a:rPr>
              <a:t>Name:"Bob</a:t>
            </a:r>
            <a:r>
              <a:rPr lang="en-GB" dirty="0">
                <a:solidFill>
                  <a:schemeClr val="bg1">
                    <a:lumMod val="65000"/>
                  </a:schemeClr>
                </a:solidFill>
              </a:rPr>
              <a:t>", Age:24, Course: "WD" };</a:t>
            </a:r>
          </a:p>
          <a:p>
            <a:r>
              <a:rPr lang="en-GB" dirty="0"/>
              <a:t>      }</a:t>
            </a:r>
          </a:p>
          <a:p>
            <a:r>
              <a:rPr lang="en-GB" dirty="0">
                <a:solidFill>
                  <a:schemeClr val="bg1">
                    <a:lumMod val="65000"/>
                  </a:schemeClr>
                </a:solidFill>
              </a:rPr>
              <a:t>      </a:t>
            </a:r>
            <a:r>
              <a:rPr lang="en-GB" dirty="0" err="1">
                <a:solidFill>
                  <a:schemeClr val="bg1">
                    <a:lumMod val="65000"/>
                  </a:schemeClr>
                </a:solidFill>
              </a:rPr>
              <a:t>res.send</a:t>
            </a:r>
            <a:r>
              <a:rPr lang="en-GB" dirty="0">
                <a:solidFill>
                  <a:schemeClr val="bg1">
                    <a:lumMod val="65000"/>
                  </a:schemeClr>
                </a:solidFill>
              </a:rPr>
              <a:t>(data);</a:t>
            </a:r>
          </a:p>
          <a:p>
            <a:r>
              <a:rPr lang="en-GB" dirty="0"/>
              <a:t>});</a:t>
            </a:r>
          </a:p>
          <a:p>
            <a:r>
              <a:rPr lang="en-GB" dirty="0">
                <a:solidFill>
                  <a:schemeClr val="bg1">
                    <a:lumMod val="65000"/>
                  </a:schemeClr>
                </a:solidFill>
              </a:rPr>
              <a:t>	</a:t>
            </a:r>
            <a:r>
              <a:rPr lang="en-GB" dirty="0"/>
              <a:t>	</a:t>
            </a:r>
          </a:p>
        </p:txBody>
      </p:sp>
    </p:spTree>
    <p:extLst>
      <p:ext uri="{BB962C8B-B14F-4D97-AF65-F5344CB8AC3E}">
        <p14:creationId xmlns:p14="http://schemas.microsoft.com/office/powerpoint/2010/main" val="2088038338"/>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89528</TotalTime>
  <Words>4808</Words>
  <Application>Microsoft Office PowerPoint</Application>
  <PresentationFormat>On-screen Show (4:3)</PresentationFormat>
  <Paragraphs>643</Paragraphs>
  <Slides>44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Helvetica-Narrow</vt:lpstr>
      <vt:lpstr>Monotype Sorts</vt:lpstr>
      <vt:lpstr>Arial</vt:lpstr>
      <vt:lpstr>Helvetica</vt:lpstr>
      <vt:lpstr>Impact</vt:lpstr>
      <vt:lpstr>Times New Roman</vt:lpstr>
      <vt:lpstr>os-slides</vt:lpstr>
      <vt:lpstr>Express</vt:lpstr>
      <vt:lpstr>Express</vt:lpstr>
      <vt:lpstr>Setup</vt:lpstr>
      <vt:lpstr>Building a Web Service</vt:lpstr>
      <vt:lpstr>Exercise</vt:lpstr>
      <vt:lpstr>Exercise</vt:lpstr>
      <vt:lpstr>Node.js vs Express</vt:lpstr>
      <vt:lpstr>Express Object</vt:lpstr>
      <vt:lpstr>Start the Server/Service</vt:lpstr>
      <vt:lpstr>Exercise</vt:lpstr>
      <vt:lpstr>Exercise</vt:lpstr>
      <vt:lpstr>Automatic Rebuild</vt:lpstr>
      <vt:lpstr>Adding Script</vt:lpstr>
      <vt:lpstr>Routing Methods</vt:lpstr>
      <vt:lpstr>Routing Method Signature</vt:lpstr>
      <vt:lpstr>Examples</vt:lpstr>
      <vt:lpstr>For Comparison</vt:lpstr>
      <vt:lpstr>Callback</vt:lpstr>
      <vt:lpstr>Exercise</vt:lpstr>
      <vt:lpstr>Route Parameters</vt:lpstr>
      <vt:lpstr>Exercise</vt:lpstr>
      <vt:lpstr>Response Object</vt:lpstr>
      <vt:lpstr>Response Headers</vt:lpstr>
      <vt:lpstr>next()</vt:lpstr>
      <vt:lpstr>Exercise</vt:lpstr>
      <vt:lpstr>Request Body</vt:lpstr>
      <vt:lpstr>Exercise</vt:lpstr>
      <vt:lpstr>Exercise (Cont)</vt:lpstr>
      <vt:lpstr>Same Origin Resource</vt:lpstr>
      <vt:lpstr>CORS</vt:lpstr>
      <vt:lpstr>Exercise</vt:lpstr>
      <vt:lpstr>Exercise</vt:lpstr>
      <vt:lpstr>Note</vt:lpstr>
      <vt:lpstr>Add Student Details</vt:lpstr>
      <vt:lpstr>PowerPoint Presentation</vt:lpstr>
      <vt:lpstr>Delete Student</vt:lpstr>
      <vt:lpstr>PowerPoint Presentation</vt:lpstr>
      <vt:lpstr>Read All Student Details</vt:lpstr>
      <vt:lpstr>PowerPoint Presentation</vt:lpstr>
      <vt:lpstr>Read a Student’s Details By Id</vt:lpstr>
      <vt:lpstr>PowerPoint Presentation</vt:lpstr>
      <vt:lpstr>Query String Parameters</vt:lpstr>
      <vt:lpstr>Read a Student’s Details By Name</vt:lpstr>
      <vt:lpstr>Exercise: Read a Student’s Details By Name</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1364</cp:revision>
  <cp:lastPrinted>2001-06-14T13:58:17Z</cp:lastPrinted>
  <dcterms:created xsi:type="dcterms:W3CDTF">1999-06-25T18:38:26Z</dcterms:created>
  <dcterms:modified xsi:type="dcterms:W3CDTF">2021-11-15T14:05:39Z</dcterms:modified>
</cp:coreProperties>
</file>