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B5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51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603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95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063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63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359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953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42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65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71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468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15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97BFDE-AE6A-4B15-8744-51E8AB12D50B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C5981-E7B7-4949-98A6-02EAF991C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676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65314" y="-65314"/>
            <a:ext cx="12325738" cy="1361454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utoShape 2" descr="http://moodle.swanseamet.uwtsd.ac.uk/pluginfile.php?file=%2F135158%2Fmod_resource%2Fcontent%2F0%2FUWTSD_Logo_Transparent3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http://moodle.swanseamet.uwtsd.ac.uk/pluginfile.php?file=%2F135158%2Fmod_resource%2Fcontent%2F0%2FUWTSD_Logo_Transparent3.p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http://moodle.swanseamet.uwtsd.ac.uk/pluginfile.php?file=%2F135158%2Fmod_resource%2Fcontent%2F0%2FUWTSD_Logo_Transparent3.png"/>
          <p:cNvSpPr>
            <a:spLocks noChangeAspect="1" noChangeArrowheads="1"/>
          </p:cNvSpPr>
          <p:nvPr/>
        </p:nvSpPr>
        <p:spPr bwMode="auto">
          <a:xfrm>
            <a:off x="-676595" y="-1766000"/>
            <a:ext cx="300478" cy="24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75" y="233589"/>
            <a:ext cx="2339050" cy="81797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67204" y="111297"/>
            <a:ext cx="10066586" cy="926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 smtClean="0"/>
              <a:t>Responsive Web Design – Evaluation of techniques to improve User Experience</a:t>
            </a:r>
          </a:p>
          <a:p>
            <a:pPr algn="ctr">
              <a:lnSpc>
                <a:spcPct val="150000"/>
              </a:lnSpc>
            </a:pPr>
            <a:r>
              <a:rPr lang="en-GB" dirty="0" smtClean="0"/>
              <a:t>Ben Ives – UWTSD, </a:t>
            </a:r>
            <a:r>
              <a:rPr lang="en-GB" dirty="0"/>
              <a:t>Mount Pleasant, Swansea SA1 6ED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5575" y="1472750"/>
            <a:ext cx="3776345" cy="530912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lIns="144000" tIns="72000" rIns="144000" bIns="72000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400" b="1" u="sng" dirty="0" smtClean="0"/>
              <a:t>Introduction</a:t>
            </a:r>
          </a:p>
          <a:p>
            <a:pPr>
              <a:lnSpc>
                <a:spcPct val="120000"/>
              </a:lnSpc>
            </a:pPr>
            <a:r>
              <a:rPr lang="en-GB" sz="1070" dirty="0"/>
              <a:t>Responsive Web Design (RWD) is an approach that suggests that the design of a website should respond to user behaviour and </a:t>
            </a:r>
            <a:r>
              <a:rPr lang="en-GB" sz="1070"/>
              <a:t>viewing </a:t>
            </a:r>
            <a:r>
              <a:rPr lang="en-GB" sz="1070" smtClean="0"/>
              <a:t>environment [1]. </a:t>
            </a:r>
            <a:r>
              <a:rPr lang="en-GB" sz="1070" dirty="0"/>
              <a:t>This approach consists of numerous methods and techniques to help improve User Experience (UX). This study will evaluate current RWD </a:t>
            </a:r>
            <a:r>
              <a:rPr lang="en-GB" sz="1070" dirty="0" smtClean="0"/>
              <a:t>trends and </a:t>
            </a:r>
            <a:r>
              <a:rPr lang="en-GB" sz="1070" dirty="0"/>
              <a:t>identify the most effective approaches to improve User </a:t>
            </a:r>
            <a:r>
              <a:rPr lang="en-GB" sz="1070" dirty="0" smtClean="0"/>
              <a:t>Experience.</a:t>
            </a:r>
            <a:endParaRPr lang="en-GB" sz="1070" dirty="0" smtClean="0"/>
          </a:p>
          <a:p>
            <a:pPr>
              <a:lnSpc>
                <a:spcPct val="120000"/>
              </a:lnSpc>
            </a:pPr>
            <a:endParaRPr lang="en-GB" sz="1125" dirty="0"/>
          </a:p>
          <a:p>
            <a:pPr>
              <a:lnSpc>
                <a:spcPct val="120000"/>
              </a:lnSpc>
            </a:pPr>
            <a:r>
              <a:rPr lang="en-GB" sz="1400" b="1" u="sng" dirty="0" smtClean="0"/>
              <a:t>Aim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To identify and develop Responsive Web Design elements and techniques </a:t>
            </a:r>
            <a:r>
              <a:rPr lang="en-GB" sz="1070" dirty="0" smtClean="0"/>
              <a:t>that vastly </a:t>
            </a:r>
            <a:r>
              <a:rPr lang="en-GB" sz="1070" dirty="0"/>
              <a:t>improve User Experience.</a:t>
            </a:r>
            <a:endParaRPr lang="en-GB" sz="1070" b="1" u="sng" dirty="0"/>
          </a:p>
          <a:p>
            <a:pPr>
              <a:lnSpc>
                <a:spcPct val="120000"/>
              </a:lnSpc>
            </a:pPr>
            <a:endParaRPr lang="en-GB" sz="1125" b="1" u="sng" dirty="0"/>
          </a:p>
          <a:p>
            <a:pPr>
              <a:lnSpc>
                <a:spcPct val="120000"/>
              </a:lnSpc>
            </a:pPr>
            <a:r>
              <a:rPr lang="en-GB" sz="1400" b="1" u="sng" dirty="0" smtClean="0"/>
              <a:t>Objectives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To assess the usability of common web page elements </a:t>
            </a:r>
            <a:r>
              <a:rPr lang="en-GB" sz="1070" dirty="0" smtClean="0"/>
              <a:t>across </a:t>
            </a:r>
            <a:r>
              <a:rPr lang="en-GB" sz="1070" dirty="0"/>
              <a:t>a number of websites, highlighting good and poor design strategies</a:t>
            </a:r>
            <a:r>
              <a:rPr lang="en-GB" sz="1070" dirty="0" smtClean="0"/>
              <a:t>.</a:t>
            </a:r>
          </a:p>
          <a:p>
            <a:pPr>
              <a:lnSpc>
                <a:spcPct val="120000"/>
              </a:lnSpc>
            </a:pPr>
            <a:endParaRPr lang="en-GB" sz="1125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Collect a </a:t>
            </a:r>
            <a:r>
              <a:rPr lang="en-GB" sz="1070" dirty="0" smtClean="0"/>
              <a:t>data set from </a:t>
            </a:r>
            <a:r>
              <a:rPr lang="en-GB" sz="1070" dirty="0"/>
              <a:t>users of various ages regarding </a:t>
            </a:r>
            <a:r>
              <a:rPr lang="en-GB" sz="1070" dirty="0" smtClean="0"/>
              <a:t>the effectiveness of current Responsive Web Design elements and techniques.</a:t>
            </a:r>
            <a:endParaRPr lang="en-GB" sz="1070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125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Produce relevant responsive solutions of common web page elements with the use of research and data gathered</a:t>
            </a:r>
            <a:r>
              <a:rPr lang="en-GB" sz="1070" dirty="0" smtClean="0"/>
              <a:t>.</a:t>
            </a:r>
            <a:endParaRPr lang="en-GB" sz="1070" dirty="0"/>
          </a:p>
        </p:txBody>
      </p:sp>
      <p:sp>
        <p:nvSpPr>
          <p:cNvPr id="11" name="TextBox 10"/>
          <p:cNvSpPr txBox="1"/>
          <p:nvPr/>
        </p:nvSpPr>
        <p:spPr>
          <a:xfrm>
            <a:off x="4187645" y="3474324"/>
            <a:ext cx="3776345" cy="3170593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lIns="144000" tIns="72000" rIns="144000" bIns="72000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400" b="1" u="sng" dirty="0" smtClean="0"/>
              <a:t>Methods of Research</a:t>
            </a:r>
          </a:p>
          <a:p>
            <a:pPr>
              <a:lnSpc>
                <a:spcPct val="120000"/>
              </a:lnSpc>
            </a:pPr>
            <a:r>
              <a:rPr lang="en-GB" sz="1070" dirty="0" smtClean="0"/>
              <a:t>Research will be collected by using the mixed methods approach, integrating both quantitative and qualitative data.</a:t>
            </a:r>
          </a:p>
          <a:p>
            <a:pPr>
              <a:lnSpc>
                <a:spcPct val="120000"/>
              </a:lnSpc>
            </a:pPr>
            <a:endParaRPr lang="en-GB" sz="1070" dirty="0"/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 smtClean="0"/>
              <a:t>Surveys and Interviews </a:t>
            </a:r>
            <a:r>
              <a:rPr lang="en-GB" sz="1070" dirty="0"/>
              <a:t>- </a:t>
            </a:r>
            <a:r>
              <a:rPr lang="en-GB" sz="1070" dirty="0" smtClean="0"/>
              <a:t>Targeting </a:t>
            </a:r>
            <a:r>
              <a:rPr lang="en-GB" sz="1070" dirty="0"/>
              <a:t>web users of various ages, determine what they consider to be a good and poor user experience focusing on navigation, forms and typography.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070" dirty="0"/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Simulate current </a:t>
            </a:r>
            <a:r>
              <a:rPr lang="en-GB" sz="1070" dirty="0" smtClean="0"/>
              <a:t>responsive elements </a:t>
            </a:r>
            <a:r>
              <a:rPr lang="en-GB" sz="1070" dirty="0"/>
              <a:t>implemented by numerous websites and gather quantitative data regarding </a:t>
            </a:r>
            <a:r>
              <a:rPr lang="en-GB" sz="1070" dirty="0" smtClean="0"/>
              <a:t>performance, </a:t>
            </a:r>
            <a:r>
              <a:rPr lang="en-GB" sz="1070" dirty="0"/>
              <a:t>file size, and loading times</a:t>
            </a:r>
            <a:r>
              <a:rPr lang="en-GB" sz="1070" dirty="0" smtClean="0"/>
              <a:t>.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070" dirty="0" smtClean="0"/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 smtClean="0"/>
              <a:t>Study how a user navigates and uses a web page with the use of eye tracking methods.</a:t>
            </a:r>
            <a:endParaRPr lang="en-GB" sz="1070" dirty="0"/>
          </a:p>
        </p:txBody>
      </p:sp>
      <p:sp>
        <p:nvSpPr>
          <p:cNvPr id="12" name="TextBox 11"/>
          <p:cNvSpPr txBox="1"/>
          <p:nvPr/>
        </p:nvSpPr>
        <p:spPr>
          <a:xfrm>
            <a:off x="8184879" y="1472750"/>
            <a:ext cx="3776345" cy="2182502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lIns="144000" tIns="72000" rIns="144000" bIns="72000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400" b="1" u="sng" dirty="0" smtClean="0"/>
              <a:t>Outcomes</a:t>
            </a:r>
          </a:p>
          <a:p>
            <a:pPr>
              <a:lnSpc>
                <a:spcPct val="120000"/>
              </a:lnSpc>
            </a:pPr>
            <a:r>
              <a:rPr lang="en-GB" sz="1070" dirty="0" smtClean="0"/>
              <a:t>The following outcomes are expected upon completion.</a:t>
            </a:r>
          </a:p>
          <a:p>
            <a:pPr>
              <a:lnSpc>
                <a:spcPct val="120000"/>
              </a:lnSpc>
            </a:pPr>
            <a:endParaRPr lang="en-GB" sz="1070" dirty="0" smtClean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Series of responsive web page elements and solutions that offer great User Experience in accordance with the data gathered.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070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070" dirty="0"/>
              <a:t>Greater understanding of how users view and interact with a responsive website, and what they consider to be good and poor design. </a:t>
            </a:r>
            <a:endParaRPr lang="en-GB" sz="107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4187645" y="1472750"/>
            <a:ext cx="3776345" cy="1787266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lIns="144000" tIns="72000" rIns="144000" bIns="72000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400" b="1" u="sng" dirty="0" smtClean="0"/>
              <a:t>What is User Experience?</a:t>
            </a:r>
          </a:p>
          <a:p>
            <a:pPr>
              <a:lnSpc>
                <a:spcPct val="120000"/>
              </a:lnSpc>
            </a:pPr>
            <a:r>
              <a:rPr lang="en-GB" sz="1070" dirty="0" smtClean="0"/>
              <a:t>User Experience (UX) is how a person feels when interacting with a website. The User Experience is mainly determined by how easy or pleasing a website is to </a:t>
            </a:r>
            <a:r>
              <a:rPr lang="en-GB" sz="1070" dirty="0"/>
              <a:t>use [2</a:t>
            </a:r>
            <a:r>
              <a:rPr lang="en-GB" sz="1070" dirty="0" smtClean="0"/>
              <a:t>]. </a:t>
            </a:r>
            <a:endParaRPr lang="en-GB" sz="1070" dirty="0" smtClean="0"/>
          </a:p>
          <a:p>
            <a:pPr>
              <a:lnSpc>
                <a:spcPct val="120000"/>
              </a:lnSpc>
            </a:pPr>
            <a:endParaRPr lang="en-GB" sz="1070" dirty="0"/>
          </a:p>
          <a:p>
            <a:pPr>
              <a:lnSpc>
                <a:spcPct val="120000"/>
              </a:lnSpc>
            </a:pPr>
            <a:r>
              <a:rPr lang="en-GB" sz="1070" dirty="0" smtClean="0"/>
              <a:t>User Experience focuses on the look, feel and usability of a website and covers aspects such as visual design, interaction design, typography, accessibility</a:t>
            </a:r>
            <a:r>
              <a:rPr lang="en-GB" sz="1070" dirty="0"/>
              <a:t> </a:t>
            </a:r>
            <a:r>
              <a:rPr lang="en-GB" sz="1070" dirty="0" smtClean="0"/>
              <a:t>and </a:t>
            </a:r>
            <a:r>
              <a:rPr lang="en-GB" sz="1070" dirty="0" smtClean="0"/>
              <a:t>functionality.</a:t>
            </a:r>
            <a:endParaRPr lang="en-GB" sz="1070" dirty="0" smtClean="0"/>
          </a:p>
        </p:txBody>
      </p:sp>
      <p:pic>
        <p:nvPicPr>
          <p:cNvPr id="1028" name="Picture 4" descr="Image result for responsive web design transparent backgrou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8475" y="5303555"/>
            <a:ext cx="2349150" cy="146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8184878" y="3865487"/>
            <a:ext cx="3776345" cy="143806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lIns="144000" tIns="72000" rIns="144000" bIns="72000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400" b="1" u="sng" dirty="0" smtClean="0"/>
              <a:t>References</a:t>
            </a:r>
          </a:p>
          <a:p>
            <a:pPr>
              <a:lnSpc>
                <a:spcPct val="120000"/>
              </a:lnSpc>
            </a:pPr>
            <a:r>
              <a:rPr lang="en-GB" sz="800" dirty="0" smtClean="0"/>
              <a:t>[1]J</a:t>
            </a:r>
            <a:r>
              <a:rPr lang="en-GB" sz="800" dirty="0"/>
              <a:t>. Lee, I. Lee, I. Kwon, H. Yun, J. Lee, M. Jung, and H. Kim, “Responsive Web Design According to the Resolution,” in 2015 8th International Conference on u- and e-Service, Science and Technology (UNESST), 2015, pp. 1–5</a:t>
            </a:r>
            <a:r>
              <a:rPr lang="en-GB" sz="800" dirty="0" smtClean="0"/>
              <a:t>.</a:t>
            </a:r>
            <a:br>
              <a:rPr lang="en-GB" sz="800" dirty="0" smtClean="0"/>
            </a:br>
            <a:endParaRPr lang="en-GB" sz="800" b="1" u="sng" dirty="0" smtClean="0"/>
          </a:p>
          <a:p>
            <a:pPr>
              <a:lnSpc>
                <a:spcPct val="120000"/>
              </a:lnSpc>
            </a:pPr>
            <a:r>
              <a:rPr lang="en-GB" sz="800" dirty="0" smtClean="0"/>
              <a:t>[</a:t>
            </a:r>
            <a:r>
              <a:rPr lang="en-GB" sz="800" dirty="0"/>
              <a:t>2</a:t>
            </a:r>
            <a:r>
              <a:rPr lang="en-GB" sz="800" dirty="0" smtClean="0"/>
              <a:t>] M</a:t>
            </a:r>
            <a:r>
              <a:rPr lang="en-GB" sz="800" dirty="0"/>
              <a:t>. </a:t>
            </a:r>
            <a:r>
              <a:rPr lang="en-GB" sz="800" dirty="0" err="1"/>
              <a:t>Bacikova</a:t>
            </a:r>
            <a:r>
              <a:rPr lang="en-GB" sz="800" dirty="0"/>
              <a:t>, “User experience design: Contrasting academic with practice,” in 2015 13th International Conference on Emerging eLearning Technologies and Applications (ICETA), 2015, pp. 1–6.</a:t>
            </a:r>
            <a:endParaRPr lang="en-GB" sz="8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392691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787</TotalTime>
  <Words>441</Words>
  <Application>Microsoft Office PowerPoint</Application>
  <PresentationFormat>Widescreen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</dc:creator>
  <cp:lastModifiedBy>Ben</cp:lastModifiedBy>
  <cp:revision>32</cp:revision>
  <dcterms:created xsi:type="dcterms:W3CDTF">2016-10-03T14:35:21Z</dcterms:created>
  <dcterms:modified xsi:type="dcterms:W3CDTF">2016-10-06T14:50:46Z</dcterms:modified>
</cp:coreProperties>
</file>