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D77978-A6B7-4796-B91F-00C7EDC0367B}" type="doc">
      <dgm:prSet loTypeId="urn:microsoft.com/office/officeart/2005/8/layout/process4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18129D1-4E78-4D55-8FBC-511A7FA6BD18}">
      <dgm:prSet/>
      <dgm:spPr/>
      <dgm:t>
        <a:bodyPr/>
        <a:lstStyle/>
        <a:p>
          <a:r>
            <a:rPr lang="en-GB" b="1" i="0"/>
            <a:t>Seminar preparation</a:t>
          </a:r>
          <a:endParaRPr lang="en-US"/>
        </a:p>
      </dgm:t>
    </dgm:pt>
    <dgm:pt modelId="{2A939DE9-E793-48FA-A803-F364062E0E76}" type="parTrans" cxnId="{5DEDAA31-4BD9-4962-AA3A-84CC71AC7A43}">
      <dgm:prSet/>
      <dgm:spPr/>
      <dgm:t>
        <a:bodyPr/>
        <a:lstStyle/>
        <a:p>
          <a:endParaRPr lang="en-US"/>
        </a:p>
      </dgm:t>
    </dgm:pt>
    <dgm:pt modelId="{31286D44-C464-4250-AAC0-41DBFB9EB992}" type="sibTrans" cxnId="{5DEDAA31-4BD9-4962-AA3A-84CC71AC7A43}">
      <dgm:prSet/>
      <dgm:spPr/>
      <dgm:t>
        <a:bodyPr/>
        <a:lstStyle/>
        <a:p>
          <a:endParaRPr lang="en-US"/>
        </a:p>
      </dgm:t>
    </dgm:pt>
    <dgm:pt modelId="{BBEF0C42-2727-4002-8EFD-F603CEF90B54}">
      <dgm:prSet/>
      <dgm:spPr/>
      <dgm:t>
        <a:bodyPr/>
        <a:lstStyle/>
        <a:p>
          <a:r>
            <a:rPr lang="en-GB" b="0" i="0" dirty="0"/>
            <a:t>Read around the topic of middle adulthood to identify issues that can be experienced during this period. </a:t>
          </a:r>
          <a:endParaRPr lang="en-US" dirty="0"/>
        </a:p>
      </dgm:t>
    </dgm:pt>
    <dgm:pt modelId="{99EF5C90-5087-4300-B1C3-AB55716170D4}" type="parTrans" cxnId="{876A6AFC-FA81-4C96-BAB2-28E01B5FCD2C}">
      <dgm:prSet/>
      <dgm:spPr/>
      <dgm:t>
        <a:bodyPr/>
        <a:lstStyle/>
        <a:p>
          <a:endParaRPr lang="en-US"/>
        </a:p>
      </dgm:t>
    </dgm:pt>
    <dgm:pt modelId="{A4530309-D15B-41DA-9007-C2EA66892C5F}" type="sibTrans" cxnId="{876A6AFC-FA81-4C96-BAB2-28E01B5FCD2C}">
      <dgm:prSet/>
      <dgm:spPr/>
      <dgm:t>
        <a:bodyPr/>
        <a:lstStyle/>
        <a:p>
          <a:endParaRPr lang="en-US"/>
        </a:p>
      </dgm:t>
    </dgm:pt>
    <dgm:pt modelId="{5CFC1B95-6791-4631-9797-E53168F89BC3}">
      <dgm:prSet/>
      <dgm:spPr/>
      <dgm:t>
        <a:bodyPr/>
        <a:lstStyle/>
        <a:p>
          <a:r>
            <a:rPr lang="en-GB" b="1" i="0"/>
            <a:t>Locate and read ONE journal paper</a:t>
          </a:r>
          <a:r>
            <a:rPr lang="en-GB" b="0" i="0"/>
            <a:t> that reports a study related to one of these issues.</a:t>
          </a:r>
          <a:endParaRPr lang="en-US"/>
        </a:p>
      </dgm:t>
    </dgm:pt>
    <dgm:pt modelId="{71EC133C-8EE5-4A36-A056-5658A76F48D0}" type="parTrans" cxnId="{A37421FC-08DC-4F9D-9257-CC138C41F0DC}">
      <dgm:prSet/>
      <dgm:spPr/>
      <dgm:t>
        <a:bodyPr/>
        <a:lstStyle/>
        <a:p>
          <a:endParaRPr lang="en-US"/>
        </a:p>
      </dgm:t>
    </dgm:pt>
    <dgm:pt modelId="{F9C82BDC-BF24-43A5-84C9-F68897610127}" type="sibTrans" cxnId="{A37421FC-08DC-4F9D-9257-CC138C41F0DC}">
      <dgm:prSet/>
      <dgm:spPr/>
      <dgm:t>
        <a:bodyPr/>
        <a:lstStyle/>
        <a:p>
          <a:endParaRPr lang="en-US"/>
        </a:p>
      </dgm:t>
    </dgm:pt>
    <dgm:pt modelId="{0B7BBD75-50F0-4A9D-842D-CEF3FACBE9CD}">
      <dgm:prSet/>
      <dgm:spPr/>
      <dgm:t>
        <a:bodyPr/>
        <a:lstStyle/>
        <a:p>
          <a:r>
            <a:rPr lang="en-GB" b="0" i="0"/>
            <a:t>The study of middle adulthood is extensive and includes a diverse range of foci. This is an opportunity to read around a topic of interest to you relating to the psychology of adult life. It also allows us to explore a range of different issues and study types.</a:t>
          </a:r>
          <a:endParaRPr lang="en-US"/>
        </a:p>
      </dgm:t>
    </dgm:pt>
    <dgm:pt modelId="{AAF3772E-0DE9-4A88-9A03-58490B87F25A}" type="parTrans" cxnId="{9714B631-2F4D-4AE1-9877-9D03D922335B}">
      <dgm:prSet/>
      <dgm:spPr/>
      <dgm:t>
        <a:bodyPr/>
        <a:lstStyle/>
        <a:p>
          <a:endParaRPr lang="en-US"/>
        </a:p>
      </dgm:t>
    </dgm:pt>
    <dgm:pt modelId="{18901313-7BE8-49F2-93A0-0963FA43D024}" type="sibTrans" cxnId="{9714B631-2F4D-4AE1-9877-9D03D922335B}">
      <dgm:prSet/>
      <dgm:spPr/>
      <dgm:t>
        <a:bodyPr/>
        <a:lstStyle/>
        <a:p>
          <a:endParaRPr lang="en-US"/>
        </a:p>
      </dgm:t>
    </dgm:pt>
    <dgm:pt modelId="{C7F241A8-0AF1-4A67-AF32-4E72CF01895A}">
      <dgm:prSet/>
      <dgm:spPr/>
      <dgm:t>
        <a:bodyPr/>
        <a:lstStyle/>
        <a:p>
          <a:r>
            <a:rPr lang="en-GB" b="0" i="0"/>
            <a:t>Be prepared to discuss your chosen paper with the group.</a:t>
          </a:r>
          <a:endParaRPr lang="en-US"/>
        </a:p>
      </dgm:t>
    </dgm:pt>
    <dgm:pt modelId="{AD6FF321-403B-4B80-BD83-2B52DCAF629A}" type="parTrans" cxnId="{E4E37CC8-3F91-45F5-A65C-76250B7F0EDE}">
      <dgm:prSet/>
      <dgm:spPr/>
      <dgm:t>
        <a:bodyPr/>
        <a:lstStyle/>
        <a:p>
          <a:endParaRPr lang="en-US"/>
        </a:p>
      </dgm:t>
    </dgm:pt>
    <dgm:pt modelId="{EFCBB308-00F3-4915-9484-6A5BB431EE64}" type="sibTrans" cxnId="{E4E37CC8-3F91-45F5-A65C-76250B7F0EDE}">
      <dgm:prSet/>
      <dgm:spPr/>
      <dgm:t>
        <a:bodyPr/>
        <a:lstStyle/>
        <a:p>
          <a:endParaRPr lang="en-US"/>
        </a:p>
      </dgm:t>
    </dgm:pt>
    <dgm:pt modelId="{419950CC-4791-4CEF-A1A3-7D2CEDB2523D}" type="pres">
      <dgm:prSet presAssocID="{C9D77978-A6B7-4796-B91F-00C7EDC0367B}" presName="Name0" presStyleCnt="0">
        <dgm:presLayoutVars>
          <dgm:dir/>
          <dgm:animLvl val="lvl"/>
          <dgm:resizeHandles val="exact"/>
        </dgm:presLayoutVars>
      </dgm:prSet>
      <dgm:spPr/>
    </dgm:pt>
    <dgm:pt modelId="{B6F524AE-7552-4FD5-9403-4CF0A67D8DAB}" type="pres">
      <dgm:prSet presAssocID="{C7F241A8-0AF1-4A67-AF32-4E72CF01895A}" presName="boxAndChildren" presStyleCnt="0"/>
      <dgm:spPr/>
    </dgm:pt>
    <dgm:pt modelId="{F1163B6E-11E7-4315-A108-C5C9F6A9908D}" type="pres">
      <dgm:prSet presAssocID="{C7F241A8-0AF1-4A67-AF32-4E72CF01895A}" presName="parentTextBox" presStyleLbl="node1" presStyleIdx="0" presStyleCnt="5"/>
      <dgm:spPr/>
    </dgm:pt>
    <dgm:pt modelId="{D6C8727A-A9C4-4BFF-9C5E-F9B554ED5A23}" type="pres">
      <dgm:prSet presAssocID="{18901313-7BE8-49F2-93A0-0963FA43D024}" presName="sp" presStyleCnt="0"/>
      <dgm:spPr/>
    </dgm:pt>
    <dgm:pt modelId="{FAE02CAC-C5EC-4392-9B98-A61714C28D0C}" type="pres">
      <dgm:prSet presAssocID="{0B7BBD75-50F0-4A9D-842D-CEF3FACBE9CD}" presName="arrowAndChildren" presStyleCnt="0"/>
      <dgm:spPr/>
    </dgm:pt>
    <dgm:pt modelId="{EDD914E7-80F8-47D3-B047-C9D979C939E6}" type="pres">
      <dgm:prSet presAssocID="{0B7BBD75-50F0-4A9D-842D-CEF3FACBE9CD}" presName="parentTextArrow" presStyleLbl="node1" presStyleIdx="1" presStyleCnt="5"/>
      <dgm:spPr/>
    </dgm:pt>
    <dgm:pt modelId="{7D9FE42A-BE14-4980-A7BA-D28E192E3337}" type="pres">
      <dgm:prSet presAssocID="{F9C82BDC-BF24-43A5-84C9-F68897610127}" presName="sp" presStyleCnt="0"/>
      <dgm:spPr/>
    </dgm:pt>
    <dgm:pt modelId="{DB83EBFA-473E-45E5-B3FB-30635875AC66}" type="pres">
      <dgm:prSet presAssocID="{5CFC1B95-6791-4631-9797-E53168F89BC3}" presName="arrowAndChildren" presStyleCnt="0"/>
      <dgm:spPr/>
    </dgm:pt>
    <dgm:pt modelId="{89C3DB9D-7C62-411F-96DA-150A9F49A195}" type="pres">
      <dgm:prSet presAssocID="{5CFC1B95-6791-4631-9797-E53168F89BC3}" presName="parentTextArrow" presStyleLbl="node1" presStyleIdx="2" presStyleCnt="5"/>
      <dgm:spPr/>
    </dgm:pt>
    <dgm:pt modelId="{4C7A5159-005A-4DAE-B902-1514D3667FF8}" type="pres">
      <dgm:prSet presAssocID="{A4530309-D15B-41DA-9007-C2EA66892C5F}" presName="sp" presStyleCnt="0"/>
      <dgm:spPr/>
    </dgm:pt>
    <dgm:pt modelId="{51CED56A-C78F-4BF5-9D8A-2070459EC7D7}" type="pres">
      <dgm:prSet presAssocID="{BBEF0C42-2727-4002-8EFD-F603CEF90B54}" presName="arrowAndChildren" presStyleCnt="0"/>
      <dgm:spPr/>
    </dgm:pt>
    <dgm:pt modelId="{86156E90-4BD6-4ED8-B361-50CE84C52E49}" type="pres">
      <dgm:prSet presAssocID="{BBEF0C42-2727-4002-8EFD-F603CEF90B54}" presName="parentTextArrow" presStyleLbl="node1" presStyleIdx="3" presStyleCnt="5"/>
      <dgm:spPr/>
    </dgm:pt>
    <dgm:pt modelId="{F8094752-DDD8-4754-8DD4-FF2E7CB2D851}" type="pres">
      <dgm:prSet presAssocID="{31286D44-C464-4250-AAC0-41DBFB9EB992}" presName="sp" presStyleCnt="0"/>
      <dgm:spPr/>
    </dgm:pt>
    <dgm:pt modelId="{5AE86CC9-B845-484D-AFD5-8B3D159FF5E8}" type="pres">
      <dgm:prSet presAssocID="{218129D1-4E78-4D55-8FBC-511A7FA6BD18}" presName="arrowAndChildren" presStyleCnt="0"/>
      <dgm:spPr/>
    </dgm:pt>
    <dgm:pt modelId="{94647454-842F-4420-97F6-A0FBFDE3519E}" type="pres">
      <dgm:prSet presAssocID="{218129D1-4E78-4D55-8FBC-511A7FA6BD18}" presName="parentTextArrow" presStyleLbl="node1" presStyleIdx="4" presStyleCnt="5"/>
      <dgm:spPr/>
    </dgm:pt>
  </dgm:ptLst>
  <dgm:cxnLst>
    <dgm:cxn modelId="{A73DCA19-6DA1-4CC7-9032-B927369AB396}" type="presOf" srcId="{0B7BBD75-50F0-4A9D-842D-CEF3FACBE9CD}" destId="{EDD914E7-80F8-47D3-B047-C9D979C939E6}" srcOrd="0" destOrd="0" presId="urn:microsoft.com/office/officeart/2005/8/layout/process4"/>
    <dgm:cxn modelId="{54E86B2C-93D7-4701-9294-287C520B31F8}" type="presOf" srcId="{5CFC1B95-6791-4631-9797-E53168F89BC3}" destId="{89C3DB9D-7C62-411F-96DA-150A9F49A195}" srcOrd="0" destOrd="0" presId="urn:microsoft.com/office/officeart/2005/8/layout/process4"/>
    <dgm:cxn modelId="{5DEDAA31-4BD9-4962-AA3A-84CC71AC7A43}" srcId="{C9D77978-A6B7-4796-B91F-00C7EDC0367B}" destId="{218129D1-4E78-4D55-8FBC-511A7FA6BD18}" srcOrd="0" destOrd="0" parTransId="{2A939DE9-E793-48FA-A803-F364062E0E76}" sibTransId="{31286D44-C464-4250-AAC0-41DBFB9EB992}"/>
    <dgm:cxn modelId="{9714B631-2F4D-4AE1-9877-9D03D922335B}" srcId="{C9D77978-A6B7-4796-B91F-00C7EDC0367B}" destId="{0B7BBD75-50F0-4A9D-842D-CEF3FACBE9CD}" srcOrd="3" destOrd="0" parTransId="{AAF3772E-0DE9-4A88-9A03-58490B87F25A}" sibTransId="{18901313-7BE8-49F2-93A0-0963FA43D024}"/>
    <dgm:cxn modelId="{CE243F3E-3D30-47CE-B0DA-968DEC8E0483}" type="presOf" srcId="{C7F241A8-0AF1-4A67-AF32-4E72CF01895A}" destId="{F1163B6E-11E7-4315-A108-C5C9F6A9908D}" srcOrd="0" destOrd="0" presId="urn:microsoft.com/office/officeart/2005/8/layout/process4"/>
    <dgm:cxn modelId="{A4455069-7E7A-4EAC-A8F9-82DA2A21F979}" type="presOf" srcId="{218129D1-4E78-4D55-8FBC-511A7FA6BD18}" destId="{94647454-842F-4420-97F6-A0FBFDE3519E}" srcOrd="0" destOrd="0" presId="urn:microsoft.com/office/officeart/2005/8/layout/process4"/>
    <dgm:cxn modelId="{117CFF81-BF6C-4268-A436-C17DDA9DBD6D}" type="presOf" srcId="{C9D77978-A6B7-4796-B91F-00C7EDC0367B}" destId="{419950CC-4791-4CEF-A1A3-7D2CEDB2523D}" srcOrd="0" destOrd="0" presId="urn:microsoft.com/office/officeart/2005/8/layout/process4"/>
    <dgm:cxn modelId="{E4E37CC8-3F91-45F5-A65C-76250B7F0EDE}" srcId="{C9D77978-A6B7-4796-B91F-00C7EDC0367B}" destId="{C7F241A8-0AF1-4A67-AF32-4E72CF01895A}" srcOrd="4" destOrd="0" parTransId="{AD6FF321-403B-4B80-BD83-2B52DCAF629A}" sibTransId="{EFCBB308-00F3-4915-9484-6A5BB431EE64}"/>
    <dgm:cxn modelId="{DAC863DA-1135-4F14-9C87-90BA7103B25A}" type="presOf" srcId="{BBEF0C42-2727-4002-8EFD-F603CEF90B54}" destId="{86156E90-4BD6-4ED8-B361-50CE84C52E49}" srcOrd="0" destOrd="0" presId="urn:microsoft.com/office/officeart/2005/8/layout/process4"/>
    <dgm:cxn modelId="{A37421FC-08DC-4F9D-9257-CC138C41F0DC}" srcId="{C9D77978-A6B7-4796-B91F-00C7EDC0367B}" destId="{5CFC1B95-6791-4631-9797-E53168F89BC3}" srcOrd="2" destOrd="0" parTransId="{71EC133C-8EE5-4A36-A056-5658A76F48D0}" sibTransId="{F9C82BDC-BF24-43A5-84C9-F68897610127}"/>
    <dgm:cxn modelId="{876A6AFC-FA81-4C96-BAB2-28E01B5FCD2C}" srcId="{C9D77978-A6B7-4796-B91F-00C7EDC0367B}" destId="{BBEF0C42-2727-4002-8EFD-F603CEF90B54}" srcOrd="1" destOrd="0" parTransId="{99EF5C90-5087-4300-B1C3-AB55716170D4}" sibTransId="{A4530309-D15B-41DA-9007-C2EA66892C5F}"/>
    <dgm:cxn modelId="{4CF83C86-1C63-492F-BCF1-52C792C839E5}" type="presParOf" srcId="{419950CC-4791-4CEF-A1A3-7D2CEDB2523D}" destId="{B6F524AE-7552-4FD5-9403-4CF0A67D8DAB}" srcOrd="0" destOrd="0" presId="urn:microsoft.com/office/officeart/2005/8/layout/process4"/>
    <dgm:cxn modelId="{8DF0DDA0-27F7-41F9-873F-0D53DB212B7B}" type="presParOf" srcId="{B6F524AE-7552-4FD5-9403-4CF0A67D8DAB}" destId="{F1163B6E-11E7-4315-A108-C5C9F6A9908D}" srcOrd="0" destOrd="0" presId="urn:microsoft.com/office/officeart/2005/8/layout/process4"/>
    <dgm:cxn modelId="{6647AC54-F2CD-40EC-889C-6B47F93F9FDD}" type="presParOf" srcId="{419950CC-4791-4CEF-A1A3-7D2CEDB2523D}" destId="{D6C8727A-A9C4-4BFF-9C5E-F9B554ED5A23}" srcOrd="1" destOrd="0" presId="urn:microsoft.com/office/officeart/2005/8/layout/process4"/>
    <dgm:cxn modelId="{CD172921-2C1D-4B0C-9D72-966471928D47}" type="presParOf" srcId="{419950CC-4791-4CEF-A1A3-7D2CEDB2523D}" destId="{FAE02CAC-C5EC-4392-9B98-A61714C28D0C}" srcOrd="2" destOrd="0" presId="urn:microsoft.com/office/officeart/2005/8/layout/process4"/>
    <dgm:cxn modelId="{F66B5C09-5223-4D1A-9953-CA185F7A4E9F}" type="presParOf" srcId="{FAE02CAC-C5EC-4392-9B98-A61714C28D0C}" destId="{EDD914E7-80F8-47D3-B047-C9D979C939E6}" srcOrd="0" destOrd="0" presId="urn:microsoft.com/office/officeart/2005/8/layout/process4"/>
    <dgm:cxn modelId="{063751E4-BDD3-4C63-B4E4-88238BECA159}" type="presParOf" srcId="{419950CC-4791-4CEF-A1A3-7D2CEDB2523D}" destId="{7D9FE42A-BE14-4980-A7BA-D28E192E3337}" srcOrd="3" destOrd="0" presId="urn:microsoft.com/office/officeart/2005/8/layout/process4"/>
    <dgm:cxn modelId="{67F9EA34-13EB-439A-9B40-4521ECA4CECB}" type="presParOf" srcId="{419950CC-4791-4CEF-A1A3-7D2CEDB2523D}" destId="{DB83EBFA-473E-45E5-B3FB-30635875AC66}" srcOrd="4" destOrd="0" presId="urn:microsoft.com/office/officeart/2005/8/layout/process4"/>
    <dgm:cxn modelId="{CB432871-E398-436A-ABC0-946D721D171E}" type="presParOf" srcId="{DB83EBFA-473E-45E5-B3FB-30635875AC66}" destId="{89C3DB9D-7C62-411F-96DA-150A9F49A195}" srcOrd="0" destOrd="0" presId="urn:microsoft.com/office/officeart/2005/8/layout/process4"/>
    <dgm:cxn modelId="{8231344C-74F5-47F3-9619-1708BEF4BCA8}" type="presParOf" srcId="{419950CC-4791-4CEF-A1A3-7D2CEDB2523D}" destId="{4C7A5159-005A-4DAE-B902-1514D3667FF8}" srcOrd="5" destOrd="0" presId="urn:microsoft.com/office/officeart/2005/8/layout/process4"/>
    <dgm:cxn modelId="{AD885672-A64E-4439-96DA-410FC1E02CCC}" type="presParOf" srcId="{419950CC-4791-4CEF-A1A3-7D2CEDB2523D}" destId="{51CED56A-C78F-4BF5-9D8A-2070459EC7D7}" srcOrd="6" destOrd="0" presId="urn:microsoft.com/office/officeart/2005/8/layout/process4"/>
    <dgm:cxn modelId="{050070A9-05B7-40CA-9389-6F960B9533AB}" type="presParOf" srcId="{51CED56A-C78F-4BF5-9D8A-2070459EC7D7}" destId="{86156E90-4BD6-4ED8-B361-50CE84C52E49}" srcOrd="0" destOrd="0" presId="urn:microsoft.com/office/officeart/2005/8/layout/process4"/>
    <dgm:cxn modelId="{986817A9-6004-4ADE-82E8-7F13DAD60308}" type="presParOf" srcId="{419950CC-4791-4CEF-A1A3-7D2CEDB2523D}" destId="{F8094752-DDD8-4754-8DD4-FF2E7CB2D851}" srcOrd="7" destOrd="0" presId="urn:microsoft.com/office/officeart/2005/8/layout/process4"/>
    <dgm:cxn modelId="{790097B6-DBF4-4EC8-ADF4-C5A8AD48226D}" type="presParOf" srcId="{419950CC-4791-4CEF-A1A3-7D2CEDB2523D}" destId="{5AE86CC9-B845-484D-AFD5-8B3D159FF5E8}" srcOrd="8" destOrd="0" presId="urn:microsoft.com/office/officeart/2005/8/layout/process4"/>
    <dgm:cxn modelId="{0C6DD342-5660-44ED-87EE-CB5C44B627F6}" type="presParOf" srcId="{5AE86CC9-B845-484D-AFD5-8B3D159FF5E8}" destId="{94647454-842F-4420-97F6-A0FBFDE3519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923193-F494-47C3-AB4D-689CADEFBF0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21A7205-AC0E-44A1-AC36-BFC9ABF26B9C}">
      <dgm:prSet custT="1"/>
      <dgm:spPr/>
      <dgm:t>
        <a:bodyPr/>
        <a:lstStyle/>
        <a:p>
          <a:r>
            <a:rPr lang="en-GB" sz="2400" b="0" i="0" baseline="0" dirty="0"/>
            <a:t>The background of the study - why is this an important research focus?</a:t>
          </a:r>
          <a:endParaRPr lang="en-US" sz="2400" dirty="0"/>
        </a:p>
      </dgm:t>
    </dgm:pt>
    <dgm:pt modelId="{0FDC4271-FD08-4694-A2B5-EBD2B73BB748}" type="parTrans" cxnId="{5EAAE95A-25F4-4FC0-98DF-F54AD9596FB6}">
      <dgm:prSet/>
      <dgm:spPr/>
      <dgm:t>
        <a:bodyPr/>
        <a:lstStyle/>
        <a:p>
          <a:endParaRPr lang="en-US"/>
        </a:p>
      </dgm:t>
    </dgm:pt>
    <dgm:pt modelId="{101D6074-D28B-408B-B7F8-140375D661FC}" type="sibTrans" cxnId="{5EAAE95A-25F4-4FC0-98DF-F54AD9596FB6}">
      <dgm:prSet/>
      <dgm:spPr/>
      <dgm:t>
        <a:bodyPr/>
        <a:lstStyle/>
        <a:p>
          <a:endParaRPr lang="en-US"/>
        </a:p>
      </dgm:t>
    </dgm:pt>
    <dgm:pt modelId="{0DBD29F7-3F0E-46DD-84A7-93221426C9ED}">
      <dgm:prSet custT="1"/>
      <dgm:spPr/>
      <dgm:t>
        <a:bodyPr/>
        <a:lstStyle/>
        <a:p>
          <a:r>
            <a:rPr lang="en-GB" sz="2400" b="0" i="0" baseline="0" dirty="0"/>
            <a:t>The purpose of the study - what did the study aim to find out?</a:t>
          </a:r>
          <a:endParaRPr lang="en-US" sz="2400" dirty="0"/>
        </a:p>
      </dgm:t>
    </dgm:pt>
    <dgm:pt modelId="{34A83033-7A70-4523-99EC-809C4F0AA68E}" type="parTrans" cxnId="{A083B9DC-9F95-4901-93B8-287CFD8AEBB2}">
      <dgm:prSet/>
      <dgm:spPr/>
      <dgm:t>
        <a:bodyPr/>
        <a:lstStyle/>
        <a:p>
          <a:endParaRPr lang="en-US"/>
        </a:p>
      </dgm:t>
    </dgm:pt>
    <dgm:pt modelId="{F4FB0A7C-7ED1-4A09-904F-77976F496C33}" type="sibTrans" cxnId="{A083B9DC-9F95-4901-93B8-287CFD8AEBB2}">
      <dgm:prSet/>
      <dgm:spPr/>
      <dgm:t>
        <a:bodyPr/>
        <a:lstStyle/>
        <a:p>
          <a:endParaRPr lang="en-US"/>
        </a:p>
      </dgm:t>
    </dgm:pt>
    <dgm:pt modelId="{A5507C47-0792-444A-ABD4-B5F818D1B179}">
      <dgm:prSet custT="1"/>
      <dgm:spPr/>
      <dgm:t>
        <a:bodyPr/>
        <a:lstStyle/>
        <a:p>
          <a:r>
            <a:rPr lang="en-GB" sz="2400" b="0" i="0" baseline="0" dirty="0"/>
            <a:t>The method used</a:t>
          </a:r>
          <a:endParaRPr lang="en-US" sz="2400" dirty="0"/>
        </a:p>
      </dgm:t>
    </dgm:pt>
    <dgm:pt modelId="{8BBFDB86-2D0D-47B5-A2D8-D836B159D5E3}" type="parTrans" cxnId="{0EFEDCA7-132E-4E46-A1E1-9FA6364E1724}">
      <dgm:prSet/>
      <dgm:spPr/>
      <dgm:t>
        <a:bodyPr/>
        <a:lstStyle/>
        <a:p>
          <a:endParaRPr lang="en-US"/>
        </a:p>
      </dgm:t>
    </dgm:pt>
    <dgm:pt modelId="{99749840-EF16-4866-A985-F6D254756A05}" type="sibTrans" cxnId="{0EFEDCA7-132E-4E46-A1E1-9FA6364E1724}">
      <dgm:prSet/>
      <dgm:spPr/>
      <dgm:t>
        <a:bodyPr/>
        <a:lstStyle/>
        <a:p>
          <a:endParaRPr lang="en-US"/>
        </a:p>
      </dgm:t>
    </dgm:pt>
    <dgm:pt modelId="{5140C548-B3DD-4FF5-95CB-B8013EFA5010}">
      <dgm:prSet custT="1"/>
      <dgm:spPr/>
      <dgm:t>
        <a:bodyPr/>
        <a:lstStyle/>
        <a:p>
          <a:r>
            <a:rPr lang="en-GB" sz="2400" b="0" i="0" baseline="0" dirty="0"/>
            <a:t>The main findings</a:t>
          </a:r>
          <a:endParaRPr lang="en-US" sz="2400" dirty="0"/>
        </a:p>
      </dgm:t>
    </dgm:pt>
    <dgm:pt modelId="{932D3842-EA0E-4A99-B63E-299F12D09B81}" type="parTrans" cxnId="{99A80611-AA72-43CB-80D8-0171DFACBA46}">
      <dgm:prSet/>
      <dgm:spPr/>
      <dgm:t>
        <a:bodyPr/>
        <a:lstStyle/>
        <a:p>
          <a:endParaRPr lang="en-US"/>
        </a:p>
      </dgm:t>
    </dgm:pt>
    <dgm:pt modelId="{EB5B9D97-3850-4AAB-BC68-D91C64552915}" type="sibTrans" cxnId="{99A80611-AA72-43CB-80D8-0171DFACBA46}">
      <dgm:prSet/>
      <dgm:spPr/>
      <dgm:t>
        <a:bodyPr/>
        <a:lstStyle/>
        <a:p>
          <a:endParaRPr lang="en-US"/>
        </a:p>
      </dgm:t>
    </dgm:pt>
    <dgm:pt modelId="{58775B38-7B89-48BB-92E1-656807E68332}">
      <dgm:prSet custT="1"/>
      <dgm:spPr/>
      <dgm:t>
        <a:bodyPr/>
        <a:lstStyle/>
        <a:p>
          <a:r>
            <a:rPr lang="en-GB" sz="2400" b="0" i="0" baseline="0" dirty="0"/>
            <a:t>How the findings contribute to the wider literature</a:t>
          </a:r>
          <a:endParaRPr lang="en-US" sz="2400" dirty="0"/>
        </a:p>
      </dgm:t>
    </dgm:pt>
    <dgm:pt modelId="{3E894B76-56A9-4C44-AAE9-A56E23F561F0}" type="parTrans" cxnId="{A9EBEA4D-0DB2-497E-A1F5-2B8C97AB7849}">
      <dgm:prSet/>
      <dgm:spPr/>
      <dgm:t>
        <a:bodyPr/>
        <a:lstStyle/>
        <a:p>
          <a:endParaRPr lang="en-US"/>
        </a:p>
      </dgm:t>
    </dgm:pt>
    <dgm:pt modelId="{4F0ECDF1-0F90-465B-B6B4-B9A5766B2B55}" type="sibTrans" cxnId="{A9EBEA4D-0DB2-497E-A1F5-2B8C97AB7849}">
      <dgm:prSet/>
      <dgm:spPr/>
      <dgm:t>
        <a:bodyPr/>
        <a:lstStyle/>
        <a:p>
          <a:endParaRPr lang="en-US"/>
        </a:p>
      </dgm:t>
    </dgm:pt>
    <dgm:pt modelId="{49BF5F23-99BE-4956-9336-13E897406390}" type="pres">
      <dgm:prSet presAssocID="{D3923193-F494-47C3-AB4D-689CADEFBF06}" presName="linear" presStyleCnt="0">
        <dgm:presLayoutVars>
          <dgm:animLvl val="lvl"/>
          <dgm:resizeHandles val="exact"/>
        </dgm:presLayoutVars>
      </dgm:prSet>
      <dgm:spPr/>
    </dgm:pt>
    <dgm:pt modelId="{11D167AD-B1E6-40CD-B360-1353AB4A7DC9}" type="pres">
      <dgm:prSet presAssocID="{321A7205-AC0E-44A1-AC36-BFC9ABF26B9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C1682F7-0FBE-4A74-B6B9-9E5C25F74530}" type="pres">
      <dgm:prSet presAssocID="{101D6074-D28B-408B-B7F8-140375D661FC}" presName="spacer" presStyleCnt="0"/>
      <dgm:spPr/>
    </dgm:pt>
    <dgm:pt modelId="{923D5829-7F10-4182-8151-BF8B7870B112}" type="pres">
      <dgm:prSet presAssocID="{0DBD29F7-3F0E-46DD-84A7-93221426C9E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86BA523-E08F-4F74-971A-52A58F0AF1B4}" type="pres">
      <dgm:prSet presAssocID="{F4FB0A7C-7ED1-4A09-904F-77976F496C33}" presName="spacer" presStyleCnt="0"/>
      <dgm:spPr/>
    </dgm:pt>
    <dgm:pt modelId="{56C6336F-E095-4FDB-BD6F-C83750ED0FF7}" type="pres">
      <dgm:prSet presAssocID="{A5507C47-0792-444A-ABD4-B5F818D1B17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54760D8-B270-45CD-870C-114C403865E0}" type="pres">
      <dgm:prSet presAssocID="{99749840-EF16-4866-A985-F6D254756A05}" presName="spacer" presStyleCnt="0"/>
      <dgm:spPr/>
    </dgm:pt>
    <dgm:pt modelId="{ED56FA40-560E-4859-B501-896C7330BE51}" type="pres">
      <dgm:prSet presAssocID="{5140C548-B3DD-4FF5-95CB-B8013EFA501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9EB2B93-1F77-4431-8802-5D627A6A0D5E}" type="pres">
      <dgm:prSet presAssocID="{EB5B9D97-3850-4AAB-BC68-D91C64552915}" presName="spacer" presStyleCnt="0"/>
      <dgm:spPr/>
    </dgm:pt>
    <dgm:pt modelId="{4F3733C9-E5F0-485A-869A-EF5F3471BA7D}" type="pres">
      <dgm:prSet presAssocID="{58775B38-7B89-48BB-92E1-656807E6833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4E77B07-7928-4E8C-8793-7EF75A83E758}" type="presOf" srcId="{0DBD29F7-3F0E-46DD-84A7-93221426C9ED}" destId="{923D5829-7F10-4182-8151-BF8B7870B112}" srcOrd="0" destOrd="0" presId="urn:microsoft.com/office/officeart/2005/8/layout/vList2"/>
    <dgm:cxn modelId="{99A80611-AA72-43CB-80D8-0171DFACBA46}" srcId="{D3923193-F494-47C3-AB4D-689CADEFBF06}" destId="{5140C548-B3DD-4FF5-95CB-B8013EFA5010}" srcOrd="3" destOrd="0" parTransId="{932D3842-EA0E-4A99-B63E-299F12D09B81}" sibTransId="{EB5B9D97-3850-4AAB-BC68-D91C64552915}"/>
    <dgm:cxn modelId="{A9EBEA4D-0DB2-497E-A1F5-2B8C97AB7849}" srcId="{D3923193-F494-47C3-AB4D-689CADEFBF06}" destId="{58775B38-7B89-48BB-92E1-656807E68332}" srcOrd="4" destOrd="0" parTransId="{3E894B76-56A9-4C44-AAE9-A56E23F561F0}" sibTransId="{4F0ECDF1-0F90-465B-B6B4-B9A5766B2B55}"/>
    <dgm:cxn modelId="{B177D376-E69C-4A8C-A09B-C45F228232FB}" type="presOf" srcId="{321A7205-AC0E-44A1-AC36-BFC9ABF26B9C}" destId="{11D167AD-B1E6-40CD-B360-1353AB4A7DC9}" srcOrd="0" destOrd="0" presId="urn:microsoft.com/office/officeart/2005/8/layout/vList2"/>
    <dgm:cxn modelId="{5EAAE95A-25F4-4FC0-98DF-F54AD9596FB6}" srcId="{D3923193-F494-47C3-AB4D-689CADEFBF06}" destId="{321A7205-AC0E-44A1-AC36-BFC9ABF26B9C}" srcOrd="0" destOrd="0" parTransId="{0FDC4271-FD08-4694-A2B5-EBD2B73BB748}" sibTransId="{101D6074-D28B-408B-B7F8-140375D661FC}"/>
    <dgm:cxn modelId="{44608F7F-3241-4923-9C71-35C06C7C0AAF}" type="presOf" srcId="{5140C548-B3DD-4FF5-95CB-B8013EFA5010}" destId="{ED56FA40-560E-4859-B501-896C7330BE51}" srcOrd="0" destOrd="0" presId="urn:microsoft.com/office/officeart/2005/8/layout/vList2"/>
    <dgm:cxn modelId="{5B79D49D-8333-40B8-8F76-5F3F0BCD9B45}" type="presOf" srcId="{D3923193-F494-47C3-AB4D-689CADEFBF06}" destId="{49BF5F23-99BE-4956-9336-13E897406390}" srcOrd="0" destOrd="0" presId="urn:microsoft.com/office/officeart/2005/8/layout/vList2"/>
    <dgm:cxn modelId="{0EFEDCA7-132E-4E46-A1E1-9FA6364E1724}" srcId="{D3923193-F494-47C3-AB4D-689CADEFBF06}" destId="{A5507C47-0792-444A-ABD4-B5F818D1B179}" srcOrd="2" destOrd="0" parTransId="{8BBFDB86-2D0D-47B5-A2D8-D836B159D5E3}" sibTransId="{99749840-EF16-4866-A985-F6D254756A05}"/>
    <dgm:cxn modelId="{C276C8D1-869B-4C83-99F7-5D5803DA8003}" type="presOf" srcId="{A5507C47-0792-444A-ABD4-B5F818D1B179}" destId="{56C6336F-E095-4FDB-BD6F-C83750ED0FF7}" srcOrd="0" destOrd="0" presId="urn:microsoft.com/office/officeart/2005/8/layout/vList2"/>
    <dgm:cxn modelId="{A083B9DC-9F95-4901-93B8-287CFD8AEBB2}" srcId="{D3923193-F494-47C3-AB4D-689CADEFBF06}" destId="{0DBD29F7-3F0E-46DD-84A7-93221426C9ED}" srcOrd="1" destOrd="0" parTransId="{34A83033-7A70-4523-99EC-809C4F0AA68E}" sibTransId="{F4FB0A7C-7ED1-4A09-904F-77976F496C33}"/>
    <dgm:cxn modelId="{0310C4F1-672B-428E-A6D2-9968E9661A65}" type="presOf" srcId="{58775B38-7B89-48BB-92E1-656807E68332}" destId="{4F3733C9-E5F0-485A-869A-EF5F3471BA7D}" srcOrd="0" destOrd="0" presId="urn:microsoft.com/office/officeart/2005/8/layout/vList2"/>
    <dgm:cxn modelId="{CA892859-7B64-40EB-99D5-04B54D0E1230}" type="presParOf" srcId="{49BF5F23-99BE-4956-9336-13E897406390}" destId="{11D167AD-B1E6-40CD-B360-1353AB4A7DC9}" srcOrd="0" destOrd="0" presId="urn:microsoft.com/office/officeart/2005/8/layout/vList2"/>
    <dgm:cxn modelId="{72925859-FABA-4B8D-9C03-23B5DB8B4526}" type="presParOf" srcId="{49BF5F23-99BE-4956-9336-13E897406390}" destId="{4C1682F7-0FBE-4A74-B6B9-9E5C25F74530}" srcOrd="1" destOrd="0" presId="urn:microsoft.com/office/officeart/2005/8/layout/vList2"/>
    <dgm:cxn modelId="{D4BA128E-3C1D-4044-813A-B6617A0D2F07}" type="presParOf" srcId="{49BF5F23-99BE-4956-9336-13E897406390}" destId="{923D5829-7F10-4182-8151-BF8B7870B112}" srcOrd="2" destOrd="0" presId="urn:microsoft.com/office/officeart/2005/8/layout/vList2"/>
    <dgm:cxn modelId="{23838D6C-6418-4805-BC37-B96668F43714}" type="presParOf" srcId="{49BF5F23-99BE-4956-9336-13E897406390}" destId="{386BA523-E08F-4F74-971A-52A58F0AF1B4}" srcOrd="3" destOrd="0" presId="urn:microsoft.com/office/officeart/2005/8/layout/vList2"/>
    <dgm:cxn modelId="{F76473A0-7C51-4654-916B-9314513343EB}" type="presParOf" srcId="{49BF5F23-99BE-4956-9336-13E897406390}" destId="{56C6336F-E095-4FDB-BD6F-C83750ED0FF7}" srcOrd="4" destOrd="0" presId="urn:microsoft.com/office/officeart/2005/8/layout/vList2"/>
    <dgm:cxn modelId="{47645F2F-9AB4-4F20-9654-72A0C930E3E6}" type="presParOf" srcId="{49BF5F23-99BE-4956-9336-13E897406390}" destId="{154760D8-B270-45CD-870C-114C403865E0}" srcOrd="5" destOrd="0" presId="urn:microsoft.com/office/officeart/2005/8/layout/vList2"/>
    <dgm:cxn modelId="{470C6DBA-077E-4F08-9C5D-37E2DAE12BD5}" type="presParOf" srcId="{49BF5F23-99BE-4956-9336-13E897406390}" destId="{ED56FA40-560E-4859-B501-896C7330BE51}" srcOrd="6" destOrd="0" presId="urn:microsoft.com/office/officeart/2005/8/layout/vList2"/>
    <dgm:cxn modelId="{16313D95-F1D0-47C7-891C-60BEC948B715}" type="presParOf" srcId="{49BF5F23-99BE-4956-9336-13E897406390}" destId="{99EB2B93-1F77-4431-8802-5D627A6A0D5E}" srcOrd="7" destOrd="0" presId="urn:microsoft.com/office/officeart/2005/8/layout/vList2"/>
    <dgm:cxn modelId="{6A08D591-6E9F-4B41-BBB2-13F639824D29}" type="presParOf" srcId="{49BF5F23-99BE-4956-9336-13E897406390}" destId="{4F3733C9-E5F0-485A-869A-EF5F3471BA7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163B6E-11E7-4315-A108-C5C9F6A9908D}">
      <dsp:nvSpPr>
        <dsp:cNvPr id="0" name=""/>
        <dsp:cNvSpPr/>
      </dsp:nvSpPr>
      <dsp:spPr>
        <a:xfrm>
          <a:off x="0" y="5698485"/>
          <a:ext cx="7741853" cy="93488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Be prepared to discuss your chosen paper with the group.</a:t>
          </a:r>
          <a:endParaRPr lang="en-US" sz="1600" kern="1200"/>
        </a:p>
      </dsp:txBody>
      <dsp:txXfrm>
        <a:off x="0" y="5698485"/>
        <a:ext cx="7741853" cy="934883"/>
      </dsp:txXfrm>
    </dsp:sp>
    <dsp:sp modelId="{EDD914E7-80F8-47D3-B047-C9D979C939E6}">
      <dsp:nvSpPr>
        <dsp:cNvPr id="0" name=""/>
        <dsp:cNvSpPr/>
      </dsp:nvSpPr>
      <dsp:spPr>
        <a:xfrm rot="10800000">
          <a:off x="0" y="4274657"/>
          <a:ext cx="7741853" cy="1437851"/>
        </a:xfrm>
        <a:prstGeom prst="upArrowCallou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The study of middle adulthood is extensive and includes a diverse range of foci. This is an opportunity to read around a topic of interest to you relating to the psychology of adult life. It also allows us to explore a range of different issues and study types.</a:t>
          </a:r>
          <a:endParaRPr lang="en-US" sz="1600" kern="1200"/>
        </a:p>
      </dsp:txBody>
      <dsp:txXfrm rot="10800000">
        <a:off x="0" y="4274657"/>
        <a:ext cx="7741853" cy="934272"/>
      </dsp:txXfrm>
    </dsp:sp>
    <dsp:sp modelId="{89C3DB9D-7C62-411F-96DA-150A9F49A195}">
      <dsp:nvSpPr>
        <dsp:cNvPr id="0" name=""/>
        <dsp:cNvSpPr/>
      </dsp:nvSpPr>
      <dsp:spPr>
        <a:xfrm rot="10800000">
          <a:off x="0" y="2850829"/>
          <a:ext cx="7741853" cy="1437851"/>
        </a:xfrm>
        <a:prstGeom prst="upArrowCallou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kern="1200"/>
            <a:t>Locate and read ONE journal paper</a:t>
          </a:r>
          <a:r>
            <a:rPr lang="en-GB" sz="1600" b="0" i="0" kern="1200"/>
            <a:t> that reports a study related to one of these issues.</a:t>
          </a:r>
          <a:endParaRPr lang="en-US" sz="1600" kern="1200"/>
        </a:p>
      </dsp:txBody>
      <dsp:txXfrm rot="10800000">
        <a:off x="0" y="2850829"/>
        <a:ext cx="7741853" cy="934272"/>
      </dsp:txXfrm>
    </dsp:sp>
    <dsp:sp modelId="{86156E90-4BD6-4ED8-B361-50CE84C52E49}">
      <dsp:nvSpPr>
        <dsp:cNvPr id="0" name=""/>
        <dsp:cNvSpPr/>
      </dsp:nvSpPr>
      <dsp:spPr>
        <a:xfrm rot="10800000">
          <a:off x="0" y="1427000"/>
          <a:ext cx="7741853" cy="1437851"/>
        </a:xfrm>
        <a:prstGeom prst="upArrowCallou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/>
            <a:t>Read around the topic of middle adulthood to identify issues that can be experienced during this period. </a:t>
          </a:r>
          <a:endParaRPr lang="en-US" sz="1600" kern="1200" dirty="0"/>
        </a:p>
      </dsp:txBody>
      <dsp:txXfrm rot="10800000">
        <a:off x="0" y="1427000"/>
        <a:ext cx="7741853" cy="934272"/>
      </dsp:txXfrm>
    </dsp:sp>
    <dsp:sp modelId="{94647454-842F-4420-97F6-A0FBFDE3519E}">
      <dsp:nvSpPr>
        <dsp:cNvPr id="0" name=""/>
        <dsp:cNvSpPr/>
      </dsp:nvSpPr>
      <dsp:spPr>
        <a:xfrm rot="10800000">
          <a:off x="0" y="3172"/>
          <a:ext cx="7741853" cy="1437851"/>
        </a:xfrm>
        <a:prstGeom prst="upArrowCallou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kern="1200"/>
            <a:t>Seminar preparation</a:t>
          </a:r>
          <a:endParaRPr lang="en-US" sz="1600" kern="1200"/>
        </a:p>
      </dsp:txBody>
      <dsp:txXfrm rot="10800000">
        <a:off x="0" y="3172"/>
        <a:ext cx="7741853" cy="9342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D167AD-B1E6-40CD-B360-1353AB4A7DC9}">
      <dsp:nvSpPr>
        <dsp:cNvPr id="0" name=""/>
        <dsp:cNvSpPr/>
      </dsp:nvSpPr>
      <dsp:spPr>
        <a:xfrm>
          <a:off x="0" y="20260"/>
          <a:ext cx="7815263" cy="11606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The background of the study - why is this an important research focus?</a:t>
          </a:r>
          <a:endParaRPr lang="en-US" sz="2400" kern="1200" dirty="0"/>
        </a:p>
      </dsp:txBody>
      <dsp:txXfrm>
        <a:off x="56658" y="76918"/>
        <a:ext cx="7701947" cy="1047324"/>
      </dsp:txXfrm>
    </dsp:sp>
    <dsp:sp modelId="{923D5829-7F10-4182-8151-BF8B7870B112}">
      <dsp:nvSpPr>
        <dsp:cNvPr id="0" name=""/>
        <dsp:cNvSpPr/>
      </dsp:nvSpPr>
      <dsp:spPr>
        <a:xfrm>
          <a:off x="0" y="1359460"/>
          <a:ext cx="7815263" cy="1160640"/>
        </a:xfrm>
        <a:prstGeom prst="roundRect">
          <a:avLst/>
        </a:prstGeom>
        <a:gradFill rotWithShape="0">
          <a:gsLst>
            <a:gs pos="0">
              <a:schemeClr val="accent2">
                <a:hueOff val="-363841"/>
                <a:satOff val="-20982"/>
                <a:lumOff val="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63841"/>
                <a:satOff val="-20982"/>
                <a:lumOff val="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63841"/>
                <a:satOff val="-20982"/>
                <a:lumOff val="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The purpose of the study - what did the study aim to find out?</a:t>
          </a:r>
          <a:endParaRPr lang="en-US" sz="2400" kern="1200" dirty="0"/>
        </a:p>
      </dsp:txBody>
      <dsp:txXfrm>
        <a:off x="56658" y="1416118"/>
        <a:ext cx="7701947" cy="1047324"/>
      </dsp:txXfrm>
    </dsp:sp>
    <dsp:sp modelId="{56C6336F-E095-4FDB-BD6F-C83750ED0FF7}">
      <dsp:nvSpPr>
        <dsp:cNvPr id="0" name=""/>
        <dsp:cNvSpPr/>
      </dsp:nvSpPr>
      <dsp:spPr>
        <a:xfrm>
          <a:off x="0" y="2698660"/>
          <a:ext cx="7815263" cy="1160640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The method used</a:t>
          </a:r>
          <a:endParaRPr lang="en-US" sz="2400" kern="1200" dirty="0"/>
        </a:p>
      </dsp:txBody>
      <dsp:txXfrm>
        <a:off x="56658" y="2755318"/>
        <a:ext cx="7701947" cy="1047324"/>
      </dsp:txXfrm>
    </dsp:sp>
    <dsp:sp modelId="{ED56FA40-560E-4859-B501-896C7330BE51}">
      <dsp:nvSpPr>
        <dsp:cNvPr id="0" name=""/>
        <dsp:cNvSpPr/>
      </dsp:nvSpPr>
      <dsp:spPr>
        <a:xfrm>
          <a:off x="0" y="4037861"/>
          <a:ext cx="7815263" cy="1160640"/>
        </a:xfrm>
        <a:prstGeom prst="roundRect">
          <a:avLst/>
        </a:prstGeom>
        <a:gradFill rotWithShape="0">
          <a:gsLst>
            <a:gs pos="0">
              <a:schemeClr val="accent2">
                <a:hueOff val="-1091522"/>
                <a:satOff val="-62946"/>
                <a:lumOff val="6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91522"/>
                <a:satOff val="-62946"/>
                <a:lumOff val="6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91522"/>
                <a:satOff val="-62946"/>
                <a:lumOff val="6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The main findings</a:t>
          </a:r>
          <a:endParaRPr lang="en-US" sz="2400" kern="1200" dirty="0"/>
        </a:p>
      </dsp:txBody>
      <dsp:txXfrm>
        <a:off x="56658" y="4094519"/>
        <a:ext cx="7701947" cy="1047324"/>
      </dsp:txXfrm>
    </dsp:sp>
    <dsp:sp modelId="{4F3733C9-E5F0-485A-869A-EF5F3471BA7D}">
      <dsp:nvSpPr>
        <dsp:cNvPr id="0" name=""/>
        <dsp:cNvSpPr/>
      </dsp:nvSpPr>
      <dsp:spPr>
        <a:xfrm>
          <a:off x="0" y="5377061"/>
          <a:ext cx="7815263" cy="116064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How the findings contribute to the wider literature</a:t>
          </a:r>
          <a:endParaRPr lang="en-US" sz="2400" kern="1200" dirty="0"/>
        </a:p>
      </dsp:txBody>
      <dsp:txXfrm>
        <a:off x="56658" y="5433719"/>
        <a:ext cx="7701947" cy="10473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9CC65-76AE-AAF0-0C23-966AB1B6FB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B22308-933D-9730-7994-6EB563B93B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1BA52A-D54D-B852-D47B-370109C3A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9DEDF-2814-42A9-B8B7-E246FA52BC39}" type="datetimeFigureOut">
              <a:rPr lang="en-GB" smtClean="0"/>
              <a:t>21/01/2026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4DDB60-087A-F821-B0C4-A8AE9B795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03F594-8956-6581-317E-7A0B876FD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D100E-08A8-4568-884C-B44FB15F4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938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6C814-D64E-C4FB-E805-A7B4DD299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61AAC-64AA-6799-0B71-78E10B8AEF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520658-A498-A357-0857-D0897D8F1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9DEDF-2814-42A9-B8B7-E246FA52BC39}" type="datetimeFigureOut">
              <a:rPr lang="en-GB" smtClean="0"/>
              <a:t>21/01/2026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DEAF27-443D-090E-74DA-D50DC8D550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5EB929-97AA-C97C-C7E0-C885408B14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D100E-08A8-4568-884C-B44FB15F4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2289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0B627-F1D9-C8E7-4EDB-532A7CB6D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B4DFCB-EAF1-5864-A7E6-17864A67C6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732412-A934-EA68-278C-BB34EA1DF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9DEDF-2814-42A9-B8B7-E246FA52BC39}" type="datetimeFigureOut">
              <a:rPr lang="en-GB" smtClean="0"/>
              <a:t>21/01/2026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90C63B-CB1B-0DDD-C35A-00CB2C135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1D78-ABFA-EDDB-AB81-5BC52457A5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D100E-08A8-4568-884C-B44FB15F4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781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34AD4-D3B4-7540-9ABF-B203713E5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B18FFD-8BCD-14C5-8B9E-7A681C0A72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7CE31C-D221-7F76-1FC8-E261E78E21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B9ED26-DC39-A2E3-3C97-54935AE247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9DEDF-2814-42A9-B8B7-E246FA52BC39}" type="datetimeFigureOut">
              <a:rPr lang="en-GB" smtClean="0"/>
              <a:t>21/01/2026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56B927-4645-089C-D226-9D79575F0E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030E05-87C6-8D7B-62FE-348AA82538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D100E-08A8-4568-884C-B44FB15F4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4225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895ED-A686-21AE-649A-6DA216C2A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86DF20-0D27-7BB5-A4E3-19EC654522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13485D-266D-42B5-AD50-416ECA1ADF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9C3309-140A-267C-4714-4F8AB8F539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42F7C9-B772-8957-F16B-50DC4781CC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F86923-FDEC-E14B-7EE3-EC122AC4F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9DEDF-2814-42A9-B8B7-E246FA52BC39}" type="datetimeFigureOut">
              <a:rPr lang="en-GB" smtClean="0"/>
              <a:t>21/01/2026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8C8FC-2315-6394-A42A-43591400A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F77AAEF-43FB-40CF-D8E7-530A7652FC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D100E-08A8-4568-884C-B44FB15F4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3730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B2936-E36D-DC20-BCB9-797358158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D35ABF-3049-0BCD-A795-299B296D1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9DEDF-2814-42A9-B8B7-E246FA52BC39}" type="datetimeFigureOut">
              <a:rPr lang="en-GB" smtClean="0"/>
              <a:t>21/01/2026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3054A5-AF85-6283-68D2-099EC402AE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684EE6-124C-9679-11BF-A4E07C777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D100E-08A8-4568-884C-B44FB15F4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608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5823DA-C176-3ACA-3E80-3742C5ED10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9DEDF-2814-42A9-B8B7-E246FA52BC39}" type="datetimeFigureOut">
              <a:rPr lang="en-GB" smtClean="0"/>
              <a:t>21/01/2026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ECA7A5-27FC-B088-00A1-B68173772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196109-027B-3098-A98B-496AA68D0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D100E-08A8-4568-884C-B44FB15F4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661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F3C8B-438E-F523-5EF0-2A63443A2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7E8BB-78AD-9B80-5A58-CD4D1B5876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A7A2BA-A849-8419-CE74-A0B4EAB3A5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1FDECE-7089-905B-E0C9-3777F280DE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9DEDF-2814-42A9-B8B7-E246FA52BC39}" type="datetimeFigureOut">
              <a:rPr lang="en-GB" smtClean="0"/>
              <a:t>21/01/2026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993FE2-3FE6-3318-E248-921B8E2B2C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4D0A2C-E46C-260D-7719-ABDF9682D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D100E-08A8-4568-884C-B44FB15F4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638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20C73-AB76-018A-354D-F3CD29825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93583-3E37-BABE-6D23-9319F7B406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DAA46E-F004-1FDD-0525-F99DA51DE0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429D0E-B6E9-9133-D056-93A7C9A411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9DEDF-2814-42A9-B8B7-E246FA52BC39}" type="datetimeFigureOut">
              <a:rPr lang="en-GB" smtClean="0"/>
              <a:t>21/01/2026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F67D98-F407-0072-7836-52AE6706E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7D7CD0-9BA5-3CCC-4FCD-C53ED6454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D100E-08A8-4568-884C-B44FB15F4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525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1F263-29EC-6097-1780-EC161B5D6E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99B32B-32F4-CCDC-6A60-74D339DC25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EA95C7-BC49-9717-F341-C3C8B7966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9DEDF-2814-42A9-B8B7-E246FA52BC39}" type="datetimeFigureOut">
              <a:rPr lang="en-GB" smtClean="0"/>
              <a:t>21/01/2026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FB90B1-0DF4-CE8A-7636-E98EEB87C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8995B2-87EA-1A0E-836F-B847F24546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D100E-08A8-4568-884C-B44FB15F4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189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089FAD-1D72-2492-D186-D7E403A332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1E0D28-91F0-8B80-93CA-28CAECF2D8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C008B8-3257-CAFA-915A-A5ECAD63DF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9DEDF-2814-42A9-B8B7-E246FA52BC39}" type="datetimeFigureOut">
              <a:rPr lang="en-GB" smtClean="0"/>
              <a:t>21/01/2026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6FC66A-7EED-369D-9833-E01ED34DA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68BD3-6A94-1B3D-4FA4-799835999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D100E-08A8-4568-884C-B44FB15F4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09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CB7A88B-078B-4DD4-7373-716091C4F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391EB0-F9AF-3CE4-FE34-A90C1BC55E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426BA2-B9F1-B654-72D8-03584B2E1C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E9DEDF-2814-42A9-B8B7-E246FA52BC39}" type="datetimeFigureOut">
              <a:rPr lang="en-GB" smtClean="0"/>
              <a:t>21/01/2026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EF9195-E60C-BC80-E6EB-FD543556C7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87C10-EAAA-7666-D045-2036F325B2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6D100E-08A8-4568-884C-B44FB15F4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652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29D05AB-A33F-7A5F-BD5E-7299626F65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4" b="15320"/>
          <a:stretch/>
        </p:blipFill>
        <p:spPr>
          <a:xfrm>
            <a:off x="6052821" y="0"/>
            <a:ext cx="6160767" cy="3428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C2068FB-CE0F-955A-0C71-5CE7B8ED640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465" b="11265"/>
          <a:stretch/>
        </p:blipFill>
        <p:spPr>
          <a:xfrm>
            <a:off x="-21589" y="0"/>
            <a:ext cx="6096000" cy="34289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ECBC8E2-D182-0505-B059-4822F764F10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5063"/>
          <a:stretch/>
        </p:blipFill>
        <p:spPr>
          <a:xfrm>
            <a:off x="20" y="3429000"/>
            <a:ext cx="6095980" cy="3429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A0EEAE0-4AAF-BE82-3E92-B07DFDC469B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3109" b="2622"/>
          <a:stretch/>
        </p:blipFill>
        <p:spPr>
          <a:xfrm>
            <a:off x="6096000" y="3429000"/>
            <a:ext cx="6096000" cy="3429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497CCB5-5FC2-473C-AFCC-2430CEF1D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409915" y="1742916"/>
            <a:ext cx="3372170" cy="33721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ame 13">
            <a:extLst>
              <a:ext uri="{FF2B5EF4-FFF2-40B4-BE49-F238E27FC236}">
                <a16:creationId xmlns:a16="http://schemas.microsoft.com/office/drawing/2014/main" id="{599C8C75-BFDF-44E7-A028-EEB5EDD58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971277" y="1304278"/>
            <a:ext cx="4249446" cy="4249444"/>
          </a:xfrm>
          <a:prstGeom prst="frame">
            <a:avLst>
              <a:gd name="adj1" fmla="val 1195"/>
            </a:avLst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13484E-7E31-3FEC-1E40-5541C8E9A3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45528" y="4727602"/>
            <a:ext cx="2700944" cy="659993"/>
          </a:xfrm>
          <a:noFill/>
        </p:spPr>
        <p:txBody>
          <a:bodyPr>
            <a:normAutofit/>
          </a:bodyPr>
          <a:lstStyle/>
          <a:p>
            <a:r>
              <a:rPr lang="en-GB" sz="1600" dirty="0">
                <a:solidFill>
                  <a:srgbClr val="080808"/>
                </a:solidFill>
              </a:rPr>
              <a:t>Dr Judith Marshall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AE0F36-DD67-4AB9-4897-7B3ACC25EC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86858" y="2761554"/>
            <a:ext cx="3618284" cy="1345720"/>
          </a:xfrm>
          <a:noFill/>
        </p:spPr>
        <p:txBody>
          <a:bodyPr anchor="ctr">
            <a:noAutofit/>
          </a:bodyPr>
          <a:lstStyle/>
          <a:p>
            <a:r>
              <a:rPr lang="en-GB" sz="4800" b="1">
                <a:solidFill>
                  <a:srgbClr val="080808"/>
                </a:solidFill>
              </a:rPr>
              <a:t>Middle Adulthood</a:t>
            </a:r>
            <a:endParaRPr lang="en-GB" sz="4800" b="1" dirty="0">
              <a:solidFill>
                <a:srgbClr val="0808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01037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E9B45C-1FDA-7EB3-955B-0370953C1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Student Task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88C59C77-2B9E-CDD4-FBF9-2CF19AD4F7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1162870"/>
              </p:ext>
            </p:extLst>
          </p:nvPr>
        </p:nvGraphicFramePr>
        <p:xfrm>
          <a:off x="4288221" y="128589"/>
          <a:ext cx="7741853" cy="66365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91985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4EC448-4716-668D-2747-0748ABE1E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700">
                <a:solidFill>
                  <a:srgbClr val="FFFFFF"/>
                </a:solidFill>
                <a:ea typeface="+mn-ea"/>
                <a:cs typeface="+mn-cs"/>
              </a:rPr>
              <a:t>Using your chosen research paper, explain:</a:t>
            </a:r>
            <a:endParaRPr lang="en-GB" sz="3700">
              <a:solidFill>
                <a:srgbClr val="FFFFFF"/>
              </a:solidFill>
            </a:endParaRPr>
          </a:p>
        </p:txBody>
      </p:sp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3ADC6EB0-E9BA-5454-A8B9-33BD6DD4D3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0314271"/>
              </p:ext>
            </p:extLst>
          </p:nvPr>
        </p:nvGraphicFramePr>
        <p:xfrm>
          <a:off x="4221956" y="185738"/>
          <a:ext cx="7815263" cy="6557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908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583F32-3959-DE44-A11B-9A9BA4897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 fontScale="90000"/>
          </a:bodyPr>
          <a:lstStyle/>
          <a:p>
            <a:r>
              <a:rPr lang="en-GB" sz="3200" b="1" dirty="0"/>
              <a:t>Now consider the target populations included in these studies</a:t>
            </a:r>
            <a:br>
              <a:rPr lang="en-GB" sz="2200" dirty="0"/>
            </a:br>
            <a:endParaRPr lang="en-GB" sz="2200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AFED0-45F5-CCD1-C380-54BFB1FD6F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421" y="2655200"/>
            <a:ext cx="5038556" cy="3979585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e.g.</a:t>
            </a:r>
          </a:p>
          <a:p>
            <a:pPr marL="0" indent="0">
              <a:buNone/>
            </a:pPr>
            <a:endParaRPr lang="en-GB" sz="2400" dirty="0"/>
          </a:p>
          <a:p>
            <a:pPr lvl="1"/>
            <a:r>
              <a:rPr lang="en-GB" dirty="0"/>
              <a:t>Age </a:t>
            </a:r>
          </a:p>
          <a:p>
            <a:pPr lvl="1"/>
            <a:r>
              <a:rPr lang="en-GB" dirty="0"/>
              <a:t>Gender/identifications</a:t>
            </a:r>
          </a:p>
          <a:p>
            <a:pPr lvl="1"/>
            <a:r>
              <a:rPr lang="en-GB" dirty="0"/>
              <a:t>Culture</a:t>
            </a:r>
          </a:p>
          <a:p>
            <a:pPr lvl="1"/>
            <a:r>
              <a:rPr lang="en-GB" dirty="0"/>
              <a:t>Socio-economic status</a:t>
            </a:r>
          </a:p>
          <a:p>
            <a:pPr lvl="1"/>
            <a:r>
              <a:rPr lang="en-GB" dirty="0"/>
              <a:t>Geographical sourcing</a:t>
            </a:r>
          </a:p>
          <a:p>
            <a:pPr lvl="1"/>
            <a:r>
              <a:rPr lang="en-GB" dirty="0"/>
              <a:t>Neurodiversity</a:t>
            </a:r>
          </a:p>
          <a:p>
            <a:pPr lvl="1"/>
            <a:r>
              <a:rPr lang="en-GB" dirty="0"/>
              <a:t>Physical factors (e.g. mobility, vision)</a:t>
            </a:r>
          </a:p>
          <a:p>
            <a:pPr lvl="1"/>
            <a:r>
              <a:rPr lang="en-GB" dirty="0"/>
              <a:t>Inclusion/exclusion</a:t>
            </a:r>
          </a:p>
          <a:p>
            <a:pPr lvl="1"/>
            <a:endParaRPr lang="en-GB" sz="2000" dirty="0"/>
          </a:p>
          <a:p>
            <a:pPr lvl="1"/>
            <a:endParaRPr lang="en-GB" sz="2000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FD731DD-EF6B-D216-DFA6-FB61D840EA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076" r="13066" b="1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0778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195</Words>
  <Application>Microsoft Office PowerPoint</Application>
  <PresentationFormat>Widescreen</PresentationFormat>
  <Paragraphs>25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Middle Adulthood</vt:lpstr>
      <vt:lpstr>Student Task</vt:lpstr>
      <vt:lpstr>Using your chosen research paper, explain:</vt:lpstr>
      <vt:lpstr>Now consider the target populations included in these studies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Middle Adulthood</dc:title>
  <dc:creator>Judith Marshall</dc:creator>
  <cp:lastModifiedBy>Judith Marshall</cp:lastModifiedBy>
  <cp:revision>3</cp:revision>
  <dcterms:created xsi:type="dcterms:W3CDTF">2023-03-10T10:35:07Z</dcterms:created>
  <dcterms:modified xsi:type="dcterms:W3CDTF">2026-01-21T15:40:55Z</dcterms:modified>
</cp:coreProperties>
</file>