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6.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31"/>
  </p:notesMasterIdLst>
  <p:sldIdLst>
    <p:sldId id="256" r:id="rId2"/>
    <p:sldId id="278" r:id="rId3"/>
    <p:sldId id="281" r:id="rId4"/>
    <p:sldId id="280" r:id="rId5"/>
    <p:sldId id="257" r:id="rId6"/>
    <p:sldId id="258" r:id="rId7"/>
    <p:sldId id="259" r:id="rId8"/>
    <p:sldId id="283" r:id="rId9"/>
    <p:sldId id="282" r:id="rId10"/>
    <p:sldId id="260" r:id="rId11"/>
    <p:sldId id="261" r:id="rId12"/>
    <p:sldId id="284" r:id="rId13"/>
    <p:sldId id="262" r:id="rId14"/>
    <p:sldId id="263" r:id="rId15"/>
    <p:sldId id="276" r:id="rId16"/>
    <p:sldId id="264" r:id="rId17"/>
    <p:sldId id="265" r:id="rId18"/>
    <p:sldId id="266" r:id="rId19"/>
    <p:sldId id="267" r:id="rId20"/>
    <p:sldId id="268" r:id="rId21"/>
    <p:sldId id="269" r:id="rId22"/>
    <p:sldId id="270" r:id="rId23"/>
    <p:sldId id="271" r:id="rId24"/>
    <p:sldId id="272" r:id="rId25"/>
    <p:sldId id="273" r:id="rId26"/>
    <p:sldId id="274" r:id="rId27"/>
    <p:sldId id="285" r:id="rId28"/>
    <p:sldId id="286" r:id="rId29"/>
    <p:sldId id="287"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85" autoAdjust="0"/>
    <p:restoredTop sz="94660"/>
  </p:normalViewPr>
  <p:slideViewPr>
    <p:cSldViewPr snapToGrid="0" snapToObjects="1">
      <p:cViewPr varScale="1">
        <p:scale>
          <a:sx n="65" d="100"/>
          <a:sy n="65" d="100"/>
        </p:scale>
        <p:origin x="1476" y="7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12122C-499B-41CE-8A95-220A80CB96BA}"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D854D975-514C-4A0A-8088-168E101EABE0}">
      <dgm:prSet custT="1"/>
      <dgm:spPr/>
      <dgm:t>
        <a:bodyPr/>
        <a:lstStyle/>
        <a:p>
          <a:r>
            <a:rPr lang="en-US" sz="1200" dirty="0">
              <a:latin typeface="Arial" panose="020B0604020202020204" pitchFamily="34" charset="0"/>
              <a:cs typeface="Arial" panose="020B0604020202020204" pitchFamily="34" charset="0"/>
            </a:rPr>
            <a:t>Community nurses in primary care</a:t>
          </a:r>
        </a:p>
      </dgm:t>
    </dgm:pt>
    <dgm:pt modelId="{D77558FA-EC84-4E1B-9DFB-AA17705A66F1}" type="parTrans" cxnId="{3F81736B-D97E-4FC2-8E6C-3755C3FDF952}">
      <dgm:prSet/>
      <dgm:spPr/>
      <dgm:t>
        <a:bodyPr/>
        <a:lstStyle/>
        <a:p>
          <a:endParaRPr lang="en-US"/>
        </a:p>
      </dgm:t>
    </dgm:pt>
    <dgm:pt modelId="{8452FFF6-4C78-4C19-9997-567CF05E9A80}" type="sibTrans" cxnId="{3F81736B-D97E-4FC2-8E6C-3755C3FDF952}">
      <dgm:prSet/>
      <dgm:spPr/>
      <dgm:t>
        <a:bodyPr/>
        <a:lstStyle/>
        <a:p>
          <a:endParaRPr lang="en-US"/>
        </a:p>
      </dgm:t>
    </dgm:pt>
    <dgm:pt modelId="{E87F0C80-D2C4-4FFC-90EA-497CE06C251B}">
      <dgm:prSet custT="1"/>
      <dgm:spPr/>
      <dgm:t>
        <a:bodyPr/>
        <a:lstStyle/>
        <a:p>
          <a:r>
            <a:rPr lang="en-US" sz="1200" dirty="0">
              <a:latin typeface="Arial" panose="020B0604020202020204" pitchFamily="34" charset="0"/>
              <a:cs typeface="Arial" panose="020B0604020202020204" pitchFamily="34" charset="0"/>
            </a:rPr>
            <a:t>Key role in early detection, monitoring and education</a:t>
          </a:r>
        </a:p>
      </dgm:t>
    </dgm:pt>
    <dgm:pt modelId="{F75D03E2-7BD0-460D-B68B-8C53DB863C30}" type="parTrans" cxnId="{4910CE0C-9ECC-4D45-AFEA-762FA1BD4C91}">
      <dgm:prSet/>
      <dgm:spPr/>
      <dgm:t>
        <a:bodyPr/>
        <a:lstStyle/>
        <a:p>
          <a:endParaRPr lang="en-US"/>
        </a:p>
      </dgm:t>
    </dgm:pt>
    <dgm:pt modelId="{D3D10BB2-DB1A-40BB-B98A-6F5766E9AB15}" type="sibTrans" cxnId="{4910CE0C-9ECC-4D45-AFEA-762FA1BD4C91}">
      <dgm:prSet/>
      <dgm:spPr/>
      <dgm:t>
        <a:bodyPr/>
        <a:lstStyle/>
        <a:p>
          <a:endParaRPr lang="en-US"/>
        </a:p>
      </dgm:t>
    </dgm:pt>
    <dgm:pt modelId="{D601B859-8364-476E-8FAB-2F15BCAB9410}" type="pres">
      <dgm:prSet presAssocID="{7712122C-499B-41CE-8A95-220A80CB96BA}" presName="diagram" presStyleCnt="0">
        <dgm:presLayoutVars>
          <dgm:dir/>
          <dgm:resizeHandles val="exact"/>
        </dgm:presLayoutVars>
      </dgm:prSet>
      <dgm:spPr/>
    </dgm:pt>
    <dgm:pt modelId="{5453CE27-8D4F-442E-86D1-ADF6D25B7924}" type="pres">
      <dgm:prSet presAssocID="{D854D975-514C-4A0A-8088-168E101EABE0}" presName="node" presStyleLbl="node1" presStyleIdx="0" presStyleCnt="2">
        <dgm:presLayoutVars>
          <dgm:bulletEnabled val="1"/>
        </dgm:presLayoutVars>
      </dgm:prSet>
      <dgm:spPr/>
    </dgm:pt>
    <dgm:pt modelId="{575A7A88-8FE2-47DC-86B9-332A2DCD3EF8}" type="pres">
      <dgm:prSet presAssocID="{8452FFF6-4C78-4C19-9997-567CF05E9A80}" presName="sibTrans" presStyleCnt="0"/>
      <dgm:spPr/>
    </dgm:pt>
    <dgm:pt modelId="{E3ABF107-0155-4D7F-9326-08D07FFC3E39}" type="pres">
      <dgm:prSet presAssocID="{E87F0C80-D2C4-4FFC-90EA-497CE06C251B}" presName="node" presStyleLbl="node1" presStyleIdx="1" presStyleCnt="2">
        <dgm:presLayoutVars>
          <dgm:bulletEnabled val="1"/>
        </dgm:presLayoutVars>
      </dgm:prSet>
      <dgm:spPr/>
    </dgm:pt>
  </dgm:ptLst>
  <dgm:cxnLst>
    <dgm:cxn modelId="{4910CE0C-9ECC-4D45-AFEA-762FA1BD4C91}" srcId="{7712122C-499B-41CE-8A95-220A80CB96BA}" destId="{E87F0C80-D2C4-4FFC-90EA-497CE06C251B}" srcOrd="1" destOrd="0" parTransId="{F75D03E2-7BD0-460D-B68B-8C53DB863C30}" sibTransId="{D3D10BB2-DB1A-40BB-B98A-6F5766E9AB15}"/>
    <dgm:cxn modelId="{3F81736B-D97E-4FC2-8E6C-3755C3FDF952}" srcId="{7712122C-499B-41CE-8A95-220A80CB96BA}" destId="{D854D975-514C-4A0A-8088-168E101EABE0}" srcOrd="0" destOrd="0" parTransId="{D77558FA-EC84-4E1B-9DFB-AA17705A66F1}" sibTransId="{8452FFF6-4C78-4C19-9997-567CF05E9A80}"/>
    <dgm:cxn modelId="{A56704A3-2066-462B-8A79-CD1BA85114C0}" type="presOf" srcId="{E87F0C80-D2C4-4FFC-90EA-497CE06C251B}" destId="{E3ABF107-0155-4D7F-9326-08D07FFC3E39}" srcOrd="0" destOrd="0" presId="urn:microsoft.com/office/officeart/2005/8/layout/default"/>
    <dgm:cxn modelId="{E62812A7-25CC-47F4-82CE-792E1FFE2A4E}" type="presOf" srcId="{D854D975-514C-4A0A-8088-168E101EABE0}" destId="{5453CE27-8D4F-442E-86D1-ADF6D25B7924}" srcOrd="0" destOrd="0" presId="urn:microsoft.com/office/officeart/2005/8/layout/default"/>
    <dgm:cxn modelId="{EF8DD2B0-2A9E-4C31-B8A7-D661FB27C1A6}" type="presOf" srcId="{7712122C-499B-41CE-8A95-220A80CB96BA}" destId="{D601B859-8364-476E-8FAB-2F15BCAB9410}" srcOrd="0" destOrd="0" presId="urn:microsoft.com/office/officeart/2005/8/layout/default"/>
    <dgm:cxn modelId="{9B06ABAD-BEEA-4138-93A5-AB58D555667A}" type="presParOf" srcId="{D601B859-8364-476E-8FAB-2F15BCAB9410}" destId="{5453CE27-8D4F-442E-86D1-ADF6D25B7924}" srcOrd="0" destOrd="0" presId="urn:microsoft.com/office/officeart/2005/8/layout/default"/>
    <dgm:cxn modelId="{1094CFFD-EF76-4A00-A1E9-20DF88FA404C}" type="presParOf" srcId="{D601B859-8364-476E-8FAB-2F15BCAB9410}" destId="{575A7A88-8FE2-47DC-86B9-332A2DCD3EF8}" srcOrd="1" destOrd="0" presId="urn:microsoft.com/office/officeart/2005/8/layout/default"/>
    <dgm:cxn modelId="{C2B6E351-A198-488C-8BEE-D32CDEAC8957}" type="presParOf" srcId="{D601B859-8364-476E-8FAB-2F15BCAB9410}" destId="{E3ABF107-0155-4D7F-9326-08D07FFC3E39}" srcOrd="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D6BE2F4-A7D1-485A-AD4D-90B093B29DCB}" type="doc">
      <dgm:prSet loTypeId="urn:microsoft.com/office/officeart/2005/8/layout/vList5" loCatId="list" qsTypeId="urn:microsoft.com/office/officeart/2005/8/quickstyle/simple1" qsCatId="simple" csTypeId="urn:microsoft.com/office/officeart/2005/8/colors/colorful2" csCatId="colorful"/>
      <dgm:spPr/>
      <dgm:t>
        <a:bodyPr/>
        <a:lstStyle/>
        <a:p>
          <a:endParaRPr lang="en-US"/>
        </a:p>
      </dgm:t>
    </dgm:pt>
    <dgm:pt modelId="{277D8300-645F-4EE3-810F-F18D41DECB13}">
      <dgm:prSet custT="1"/>
      <dgm:spPr/>
      <dgm:t>
        <a:bodyPr/>
        <a:lstStyle/>
        <a:p>
          <a:r>
            <a:rPr lang="en-US" sz="1200" dirty="0">
              <a:latin typeface="Arial" panose="020B0604020202020204" pitchFamily="34" charset="0"/>
              <a:cs typeface="Arial" panose="020B0604020202020204" pitchFamily="34" charset="0"/>
            </a:rPr>
            <a:t>CKD is a growing global public health challenge (WHO, 2021)</a:t>
          </a:r>
          <a:r>
            <a:rPr lang="en-GB" sz="1200" dirty="0">
              <a:latin typeface="Arial" panose="020B0604020202020204" pitchFamily="34" charset="0"/>
              <a:cs typeface="Arial" panose="020B0604020202020204" pitchFamily="34" charset="0"/>
            </a:rPr>
            <a:t>.</a:t>
          </a:r>
          <a:endParaRPr lang="en-US" sz="1200" dirty="0">
            <a:latin typeface="Arial" panose="020B0604020202020204" pitchFamily="34" charset="0"/>
            <a:cs typeface="Arial" panose="020B0604020202020204" pitchFamily="34" charset="0"/>
          </a:endParaRPr>
        </a:p>
      </dgm:t>
    </dgm:pt>
    <dgm:pt modelId="{E16ED1CA-D0E7-4C17-A4B3-B1F6A68B14FC}" type="parTrans" cxnId="{5B0DDDED-216E-4437-8B2A-F6F0A14D444C}">
      <dgm:prSet/>
      <dgm:spPr/>
      <dgm:t>
        <a:bodyPr/>
        <a:lstStyle/>
        <a:p>
          <a:endParaRPr lang="en-US"/>
        </a:p>
      </dgm:t>
    </dgm:pt>
    <dgm:pt modelId="{895782D4-D2E9-42E0-BFDE-BF6BC42E6209}" type="sibTrans" cxnId="{5B0DDDED-216E-4437-8B2A-F6F0A14D444C}">
      <dgm:prSet/>
      <dgm:spPr/>
      <dgm:t>
        <a:bodyPr/>
        <a:lstStyle/>
        <a:p>
          <a:endParaRPr lang="en-US"/>
        </a:p>
      </dgm:t>
    </dgm:pt>
    <dgm:pt modelId="{8EDD5C5C-7123-43A5-BDB3-FA3B3EEAF574}">
      <dgm:prSet custT="1"/>
      <dgm:spPr/>
      <dgm:t>
        <a:bodyPr/>
        <a:lstStyle/>
        <a:p>
          <a:r>
            <a:rPr lang="en-US" sz="1200" dirty="0">
              <a:latin typeface="Arial" panose="020B0604020202020204" pitchFamily="34" charset="0"/>
              <a:cs typeface="Arial" panose="020B0604020202020204" pitchFamily="34" charset="0"/>
            </a:rPr>
            <a:t>Driven by ageing, diabetes and inequalities</a:t>
          </a:r>
          <a:r>
            <a:rPr lang="en-GB" sz="1200" dirty="0">
              <a:latin typeface="Arial" panose="020B0604020202020204" pitchFamily="34" charset="0"/>
              <a:cs typeface="Arial" panose="020B0604020202020204" pitchFamily="34" charset="0"/>
            </a:rPr>
            <a:t> (Hill et al., 2016).</a:t>
          </a:r>
          <a:endParaRPr lang="en-US" sz="1200" dirty="0">
            <a:latin typeface="Arial" panose="020B0604020202020204" pitchFamily="34" charset="0"/>
            <a:cs typeface="Arial" panose="020B0604020202020204" pitchFamily="34" charset="0"/>
          </a:endParaRPr>
        </a:p>
      </dgm:t>
    </dgm:pt>
    <dgm:pt modelId="{630E45CD-FD52-4DB3-9E87-9399BC1C92CF}" type="parTrans" cxnId="{FD58A01D-6B02-460A-B4C4-0D1AF277B33D}">
      <dgm:prSet/>
      <dgm:spPr/>
      <dgm:t>
        <a:bodyPr/>
        <a:lstStyle/>
        <a:p>
          <a:endParaRPr lang="en-US"/>
        </a:p>
      </dgm:t>
    </dgm:pt>
    <dgm:pt modelId="{6C8BB5F4-DACD-4F4C-83D9-DB803DDA04B2}" type="sibTrans" cxnId="{FD58A01D-6B02-460A-B4C4-0D1AF277B33D}">
      <dgm:prSet/>
      <dgm:spPr/>
      <dgm:t>
        <a:bodyPr/>
        <a:lstStyle/>
        <a:p>
          <a:endParaRPr lang="en-US"/>
        </a:p>
      </dgm:t>
    </dgm:pt>
    <dgm:pt modelId="{8A122758-4B51-4270-8FD3-8086F9E1BD93}">
      <dgm:prSet custT="1"/>
      <dgm:spPr/>
      <dgm:t>
        <a:bodyPr/>
        <a:lstStyle/>
        <a:p>
          <a:r>
            <a:rPr lang="en-GB" sz="1200" dirty="0">
              <a:latin typeface="Arial" panose="020B0604020202020204" pitchFamily="34" charset="0"/>
              <a:cs typeface="Arial" panose="020B0604020202020204" pitchFamily="34" charset="0"/>
            </a:rPr>
            <a:t>Significant burden on healthcare systems</a:t>
          </a:r>
          <a:endParaRPr lang="en-US" sz="1200" dirty="0">
            <a:latin typeface="Arial" panose="020B0604020202020204" pitchFamily="34" charset="0"/>
            <a:cs typeface="Arial" panose="020B0604020202020204" pitchFamily="34" charset="0"/>
          </a:endParaRPr>
        </a:p>
      </dgm:t>
    </dgm:pt>
    <dgm:pt modelId="{084930B9-43B9-4ED9-AC95-408FD3A9480B}" type="parTrans" cxnId="{B4FA0910-6276-443B-9943-11C662F8342D}">
      <dgm:prSet/>
      <dgm:spPr/>
      <dgm:t>
        <a:bodyPr/>
        <a:lstStyle/>
        <a:p>
          <a:endParaRPr lang="en-US"/>
        </a:p>
      </dgm:t>
    </dgm:pt>
    <dgm:pt modelId="{5575F1C8-5F63-4DF0-828C-8ABAFB2F3D97}" type="sibTrans" cxnId="{B4FA0910-6276-443B-9943-11C662F8342D}">
      <dgm:prSet/>
      <dgm:spPr/>
      <dgm:t>
        <a:bodyPr/>
        <a:lstStyle/>
        <a:p>
          <a:endParaRPr lang="en-US"/>
        </a:p>
      </dgm:t>
    </dgm:pt>
    <dgm:pt modelId="{5F8674F9-79BF-4B40-9F5C-8F3C370D859A}">
      <dgm:prSet custT="1"/>
      <dgm:spPr/>
      <dgm:t>
        <a:bodyPr/>
        <a:lstStyle/>
        <a:p>
          <a:r>
            <a:rPr lang="en-US" sz="1200" dirty="0">
              <a:latin typeface="Arial" panose="020B0604020202020204" pitchFamily="34" charset="0"/>
              <a:cs typeface="Arial" panose="020B0604020202020204" pitchFamily="34" charset="0"/>
            </a:rPr>
            <a:t>Requires integrated and preventative approaches</a:t>
          </a:r>
          <a:r>
            <a:rPr lang="en-GB" sz="1200" b="0" i="0" baseline="0" dirty="0">
              <a:latin typeface="Arial" panose="020B0604020202020204" pitchFamily="34" charset="0"/>
              <a:cs typeface="Arial" panose="020B0604020202020204" pitchFamily="34" charset="0"/>
            </a:rPr>
            <a:t> (NHS England, 2019).</a:t>
          </a:r>
          <a:endParaRPr lang="en-US" sz="1200" dirty="0">
            <a:latin typeface="Arial" panose="020B0604020202020204" pitchFamily="34" charset="0"/>
            <a:cs typeface="Arial" panose="020B0604020202020204" pitchFamily="34" charset="0"/>
          </a:endParaRPr>
        </a:p>
      </dgm:t>
    </dgm:pt>
    <dgm:pt modelId="{902E78FF-2E25-4661-8A29-A71DB0BEC77C}" type="parTrans" cxnId="{B97ED86C-241A-454D-A7BB-3448794783CA}">
      <dgm:prSet/>
      <dgm:spPr/>
      <dgm:t>
        <a:bodyPr/>
        <a:lstStyle/>
        <a:p>
          <a:endParaRPr lang="en-US"/>
        </a:p>
      </dgm:t>
    </dgm:pt>
    <dgm:pt modelId="{58495806-AF48-41C5-922F-2E9CFC9C8E2A}" type="sibTrans" cxnId="{B97ED86C-241A-454D-A7BB-3448794783CA}">
      <dgm:prSet/>
      <dgm:spPr/>
      <dgm:t>
        <a:bodyPr/>
        <a:lstStyle/>
        <a:p>
          <a:endParaRPr lang="en-US"/>
        </a:p>
      </dgm:t>
    </dgm:pt>
    <dgm:pt modelId="{66A300CC-D79C-4F20-A4FE-C6BFE7EAE6E6}" type="pres">
      <dgm:prSet presAssocID="{0D6BE2F4-A7D1-485A-AD4D-90B093B29DCB}" presName="Name0" presStyleCnt="0">
        <dgm:presLayoutVars>
          <dgm:dir/>
          <dgm:animLvl val="lvl"/>
          <dgm:resizeHandles val="exact"/>
        </dgm:presLayoutVars>
      </dgm:prSet>
      <dgm:spPr/>
    </dgm:pt>
    <dgm:pt modelId="{DD9EBD8C-00BA-4B8D-9257-1A77C977052B}" type="pres">
      <dgm:prSet presAssocID="{277D8300-645F-4EE3-810F-F18D41DECB13}" presName="linNode" presStyleCnt="0"/>
      <dgm:spPr/>
    </dgm:pt>
    <dgm:pt modelId="{DD8C35B5-D561-4FEF-81B1-1FB28ECC356F}" type="pres">
      <dgm:prSet presAssocID="{277D8300-645F-4EE3-810F-F18D41DECB13}" presName="parentText" presStyleLbl="node1" presStyleIdx="0" presStyleCnt="4">
        <dgm:presLayoutVars>
          <dgm:chMax val="1"/>
          <dgm:bulletEnabled val="1"/>
        </dgm:presLayoutVars>
      </dgm:prSet>
      <dgm:spPr/>
    </dgm:pt>
    <dgm:pt modelId="{EBEF9F70-D220-4402-9E8C-1205ED754F51}" type="pres">
      <dgm:prSet presAssocID="{895782D4-D2E9-42E0-BFDE-BF6BC42E6209}" presName="sp" presStyleCnt="0"/>
      <dgm:spPr/>
    </dgm:pt>
    <dgm:pt modelId="{D99426D6-26FE-47F4-8ED9-51965615C406}" type="pres">
      <dgm:prSet presAssocID="{8EDD5C5C-7123-43A5-BDB3-FA3B3EEAF574}" presName="linNode" presStyleCnt="0"/>
      <dgm:spPr/>
    </dgm:pt>
    <dgm:pt modelId="{A36A833A-6820-4039-92EC-E38BEF726547}" type="pres">
      <dgm:prSet presAssocID="{8EDD5C5C-7123-43A5-BDB3-FA3B3EEAF574}" presName="parentText" presStyleLbl="node1" presStyleIdx="1" presStyleCnt="4">
        <dgm:presLayoutVars>
          <dgm:chMax val="1"/>
          <dgm:bulletEnabled val="1"/>
        </dgm:presLayoutVars>
      </dgm:prSet>
      <dgm:spPr/>
    </dgm:pt>
    <dgm:pt modelId="{7D947BE2-DF09-4355-A8CE-D3F71EF15C30}" type="pres">
      <dgm:prSet presAssocID="{6C8BB5F4-DACD-4F4C-83D9-DB803DDA04B2}" presName="sp" presStyleCnt="0"/>
      <dgm:spPr/>
    </dgm:pt>
    <dgm:pt modelId="{F80B63ED-ECB9-4CEC-A12D-5A7EB2448354}" type="pres">
      <dgm:prSet presAssocID="{8A122758-4B51-4270-8FD3-8086F9E1BD93}" presName="linNode" presStyleCnt="0"/>
      <dgm:spPr/>
    </dgm:pt>
    <dgm:pt modelId="{9FF13C25-ED2F-419A-9A61-A537BD6A0D12}" type="pres">
      <dgm:prSet presAssocID="{8A122758-4B51-4270-8FD3-8086F9E1BD93}" presName="parentText" presStyleLbl="node1" presStyleIdx="2" presStyleCnt="4">
        <dgm:presLayoutVars>
          <dgm:chMax val="1"/>
          <dgm:bulletEnabled val="1"/>
        </dgm:presLayoutVars>
      </dgm:prSet>
      <dgm:spPr/>
    </dgm:pt>
    <dgm:pt modelId="{8E88398D-5F42-42B8-9536-8EEA0F8DA60C}" type="pres">
      <dgm:prSet presAssocID="{5575F1C8-5F63-4DF0-828C-8ABAFB2F3D97}" presName="sp" presStyleCnt="0"/>
      <dgm:spPr/>
    </dgm:pt>
    <dgm:pt modelId="{88FF73AF-08A7-4A9D-AFA8-73DF6AF2CCC2}" type="pres">
      <dgm:prSet presAssocID="{5F8674F9-79BF-4B40-9F5C-8F3C370D859A}" presName="linNode" presStyleCnt="0"/>
      <dgm:spPr/>
    </dgm:pt>
    <dgm:pt modelId="{D8853879-EA19-48A3-B9C6-84E76535A0F7}" type="pres">
      <dgm:prSet presAssocID="{5F8674F9-79BF-4B40-9F5C-8F3C370D859A}" presName="parentText" presStyleLbl="node1" presStyleIdx="3" presStyleCnt="4">
        <dgm:presLayoutVars>
          <dgm:chMax val="1"/>
          <dgm:bulletEnabled val="1"/>
        </dgm:presLayoutVars>
      </dgm:prSet>
      <dgm:spPr/>
    </dgm:pt>
  </dgm:ptLst>
  <dgm:cxnLst>
    <dgm:cxn modelId="{B4FA0910-6276-443B-9943-11C662F8342D}" srcId="{0D6BE2F4-A7D1-485A-AD4D-90B093B29DCB}" destId="{8A122758-4B51-4270-8FD3-8086F9E1BD93}" srcOrd="2" destOrd="0" parTransId="{084930B9-43B9-4ED9-AC95-408FD3A9480B}" sibTransId="{5575F1C8-5F63-4DF0-828C-8ABAFB2F3D97}"/>
    <dgm:cxn modelId="{FD58A01D-6B02-460A-B4C4-0D1AF277B33D}" srcId="{0D6BE2F4-A7D1-485A-AD4D-90B093B29DCB}" destId="{8EDD5C5C-7123-43A5-BDB3-FA3B3EEAF574}" srcOrd="1" destOrd="0" parTransId="{630E45CD-FD52-4DB3-9E87-9399BC1C92CF}" sibTransId="{6C8BB5F4-DACD-4F4C-83D9-DB803DDA04B2}"/>
    <dgm:cxn modelId="{E416563D-F702-4F72-A147-585D47EA94D8}" type="presOf" srcId="{277D8300-645F-4EE3-810F-F18D41DECB13}" destId="{DD8C35B5-D561-4FEF-81B1-1FB28ECC356F}" srcOrd="0" destOrd="0" presId="urn:microsoft.com/office/officeart/2005/8/layout/vList5"/>
    <dgm:cxn modelId="{B97ED86C-241A-454D-A7BB-3448794783CA}" srcId="{0D6BE2F4-A7D1-485A-AD4D-90B093B29DCB}" destId="{5F8674F9-79BF-4B40-9F5C-8F3C370D859A}" srcOrd="3" destOrd="0" parTransId="{902E78FF-2E25-4661-8A29-A71DB0BEC77C}" sibTransId="{58495806-AF48-41C5-922F-2E9CFC9C8E2A}"/>
    <dgm:cxn modelId="{4EE5B57A-CF96-4E14-830A-36446390E865}" type="presOf" srcId="{8EDD5C5C-7123-43A5-BDB3-FA3B3EEAF574}" destId="{A36A833A-6820-4039-92EC-E38BEF726547}" srcOrd="0" destOrd="0" presId="urn:microsoft.com/office/officeart/2005/8/layout/vList5"/>
    <dgm:cxn modelId="{41A7998B-2947-4C0D-A567-8AF9B041C3CB}" type="presOf" srcId="{8A122758-4B51-4270-8FD3-8086F9E1BD93}" destId="{9FF13C25-ED2F-419A-9A61-A537BD6A0D12}" srcOrd="0" destOrd="0" presId="urn:microsoft.com/office/officeart/2005/8/layout/vList5"/>
    <dgm:cxn modelId="{A23D93BF-B3D7-4C62-BCB6-74C713D47A87}" type="presOf" srcId="{0D6BE2F4-A7D1-485A-AD4D-90B093B29DCB}" destId="{66A300CC-D79C-4F20-A4FE-C6BFE7EAE6E6}" srcOrd="0" destOrd="0" presId="urn:microsoft.com/office/officeart/2005/8/layout/vList5"/>
    <dgm:cxn modelId="{B195F8D9-0E7A-468A-BF63-2725C095D867}" type="presOf" srcId="{5F8674F9-79BF-4B40-9F5C-8F3C370D859A}" destId="{D8853879-EA19-48A3-B9C6-84E76535A0F7}" srcOrd="0" destOrd="0" presId="urn:microsoft.com/office/officeart/2005/8/layout/vList5"/>
    <dgm:cxn modelId="{5B0DDDED-216E-4437-8B2A-F6F0A14D444C}" srcId="{0D6BE2F4-A7D1-485A-AD4D-90B093B29DCB}" destId="{277D8300-645F-4EE3-810F-F18D41DECB13}" srcOrd="0" destOrd="0" parTransId="{E16ED1CA-D0E7-4C17-A4B3-B1F6A68B14FC}" sibTransId="{895782D4-D2E9-42E0-BFDE-BF6BC42E6209}"/>
    <dgm:cxn modelId="{1D600990-9C51-4F99-AE19-311467916E4C}" type="presParOf" srcId="{66A300CC-D79C-4F20-A4FE-C6BFE7EAE6E6}" destId="{DD9EBD8C-00BA-4B8D-9257-1A77C977052B}" srcOrd="0" destOrd="0" presId="urn:microsoft.com/office/officeart/2005/8/layout/vList5"/>
    <dgm:cxn modelId="{DED8768D-818C-4F2B-9107-1D574C009480}" type="presParOf" srcId="{DD9EBD8C-00BA-4B8D-9257-1A77C977052B}" destId="{DD8C35B5-D561-4FEF-81B1-1FB28ECC356F}" srcOrd="0" destOrd="0" presId="urn:microsoft.com/office/officeart/2005/8/layout/vList5"/>
    <dgm:cxn modelId="{B48844C9-61D9-4C09-A59C-D32B705E39E9}" type="presParOf" srcId="{66A300CC-D79C-4F20-A4FE-C6BFE7EAE6E6}" destId="{EBEF9F70-D220-4402-9E8C-1205ED754F51}" srcOrd="1" destOrd="0" presId="urn:microsoft.com/office/officeart/2005/8/layout/vList5"/>
    <dgm:cxn modelId="{15A6903A-E320-4466-816A-F07593829F1B}" type="presParOf" srcId="{66A300CC-D79C-4F20-A4FE-C6BFE7EAE6E6}" destId="{D99426D6-26FE-47F4-8ED9-51965615C406}" srcOrd="2" destOrd="0" presId="urn:microsoft.com/office/officeart/2005/8/layout/vList5"/>
    <dgm:cxn modelId="{AC44F219-35BE-4D6A-8189-BDB839B2213C}" type="presParOf" srcId="{D99426D6-26FE-47F4-8ED9-51965615C406}" destId="{A36A833A-6820-4039-92EC-E38BEF726547}" srcOrd="0" destOrd="0" presId="urn:microsoft.com/office/officeart/2005/8/layout/vList5"/>
    <dgm:cxn modelId="{190BA325-4BBF-425F-830A-E05A060C71B2}" type="presParOf" srcId="{66A300CC-D79C-4F20-A4FE-C6BFE7EAE6E6}" destId="{7D947BE2-DF09-4355-A8CE-D3F71EF15C30}" srcOrd="3" destOrd="0" presId="urn:microsoft.com/office/officeart/2005/8/layout/vList5"/>
    <dgm:cxn modelId="{99085E1E-F88A-485A-8428-DC170D5D1E97}" type="presParOf" srcId="{66A300CC-D79C-4F20-A4FE-C6BFE7EAE6E6}" destId="{F80B63ED-ECB9-4CEC-A12D-5A7EB2448354}" srcOrd="4" destOrd="0" presId="urn:microsoft.com/office/officeart/2005/8/layout/vList5"/>
    <dgm:cxn modelId="{B975C4E6-39E0-42AD-A8DD-C0F9FFD0BB88}" type="presParOf" srcId="{F80B63ED-ECB9-4CEC-A12D-5A7EB2448354}" destId="{9FF13C25-ED2F-419A-9A61-A537BD6A0D12}" srcOrd="0" destOrd="0" presId="urn:microsoft.com/office/officeart/2005/8/layout/vList5"/>
    <dgm:cxn modelId="{8491938D-EA22-4B31-8884-2000E4ADFB11}" type="presParOf" srcId="{66A300CC-D79C-4F20-A4FE-C6BFE7EAE6E6}" destId="{8E88398D-5F42-42B8-9536-8EEA0F8DA60C}" srcOrd="5" destOrd="0" presId="urn:microsoft.com/office/officeart/2005/8/layout/vList5"/>
    <dgm:cxn modelId="{F21B5CCC-B242-4F09-8B69-A37F24789D8C}" type="presParOf" srcId="{66A300CC-D79C-4F20-A4FE-C6BFE7EAE6E6}" destId="{88FF73AF-08A7-4A9D-AFA8-73DF6AF2CCC2}" srcOrd="6" destOrd="0" presId="urn:microsoft.com/office/officeart/2005/8/layout/vList5"/>
    <dgm:cxn modelId="{97B5C45B-8235-4139-B0DC-448E11F252F6}" type="presParOf" srcId="{88FF73AF-08A7-4A9D-AFA8-73DF6AF2CCC2}" destId="{D8853879-EA19-48A3-B9C6-84E76535A0F7}" srcOrd="0"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955E4F2-C0B9-4CE0-999D-E73812A320A1}" type="doc">
      <dgm:prSet loTypeId="urn:microsoft.com/office/officeart/2005/8/layout/default" loCatId="list" qsTypeId="urn:microsoft.com/office/officeart/2005/8/quickstyle/simple1" qsCatId="simple" csTypeId="urn:microsoft.com/office/officeart/2005/8/colors/colorful2" csCatId="colorful"/>
      <dgm:spPr/>
      <dgm:t>
        <a:bodyPr/>
        <a:lstStyle/>
        <a:p>
          <a:endParaRPr lang="en-US"/>
        </a:p>
      </dgm:t>
    </dgm:pt>
    <dgm:pt modelId="{49B0836E-EAB3-40B1-946B-1004CE33A2E1}">
      <dgm:prSet custT="1"/>
      <dgm:spPr/>
      <dgm:t>
        <a:bodyPr/>
        <a:lstStyle/>
        <a:p>
          <a:r>
            <a:rPr lang="en-US" sz="2000" dirty="0">
              <a:latin typeface="Arial" panose="020B0604020202020204" pitchFamily="34" charset="0"/>
              <a:cs typeface="Arial" panose="020B0604020202020204" pitchFamily="34" charset="0"/>
            </a:rPr>
            <a:t>eGFR</a:t>
          </a:r>
          <a:r>
            <a:rPr lang="en-GB" sz="2000" dirty="0">
              <a:latin typeface="Arial" panose="020B0604020202020204" pitchFamily="34" charset="0"/>
              <a:cs typeface="Arial" panose="020B0604020202020204" pitchFamily="34" charset="0"/>
            </a:rPr>
            <a:t> &lt;</a:t>
          </a:r>
          <a:r>
            <a:rPr lang="en-US" sz="2000" dirty="0">
              <a:latin typeface="Arial" panose="020B0604020202020204" pitchFamily="34" charset="0"/>
              <a:cs typeface="Arial" panose="020B0604020202020204" pitchFamily="34" charset="0"/>
            </a:rPr>
            <a:t>60 or kidney damage</a:t>
          </a:r>
          <a:r>
            <a:rPr lang="en-GB" sz="2000"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3 months</a:t>
          </a:r>
          <a:r>
            <a:rPr lang="en-GB" sz="2000" b="0" i="0" baseline="0" dirty="0">
              <a:latin typeface="Arial" panose="020B0604020202020204" pitchFamily="34" charset="0"/>
              <a:cs typeface="Arial" panose="020B0604020202020204" pitchFamily="34" charset="0"/>
            </a:rPr>
            <a:t> (NICE, 2021).</a:t>
          </a:r>
          <a:endParaRPr lang="en-US" sz="2000" dirty="0">
            <a:latin typeface="Arial" panose="020B0604020202020204" pitchFamily="34" charset="0"/>
            <a:cs typeface="Arial" panose="020B0604020202020204" pitchFamily="34" charset="0"/>
          </a:endParaRPr>
        </a:p>
      </dgm:t>
    </dgm:pt>
    <dgm:pt modelId="{06608266-C7F8-4D21-90E2-DBEF95F8603A}" type="parTrans" cxnId="{57E52EFF-2C5C-4930-B8AF-E179F3CC91A3}">
      <dgm:prSet/>
      <dgm:spPr/>
      <dgm:t>
        <a:bodyPr/>
        <a:lstStyle/>
        <a:p>
          <a:endParaRPr lang="en-US"/>
        </a:p>
      </dgm:t>
    </dgm:pt>
    <dgm:pt modelId="{B5AA22D8-C9FD-4FBB-9063-E5135F731FEF}" type="sibTrans" cxnId="{57E52EFF-2C5C-4930-B8AF-E179F3CC91A3}">
      <dgm:prSet/>
      <dgm:spPr/>
      <dgm:t>
        <a:bodyPr/>
        <a:lstStyle/>
        <a:p>
          <a:endParaRPr lang="en-US"/>
        </a:p>
      </dgm:t>
    </dgm:pt>
    <dgm:pt modelId="{C05110B6-8097-4304-8CB2-F170B8097184}">
      <dgm:prSet custT="1"/>
      <dgm:spPr/>
      <dgm:t>
        <a:bodyPr/>
        <a:lstStyle/>
        <a:p>
          <a:r>
            <a:rPr lang="en-US" sz="2000" dirty="0">
              <a:latin typeface="Arial" panose="020B0604020202020204" pitchFamily="34" charset="0"/>
              <a:cs typeface="Arial" panose="020B0604020202020204" pitchFamily="34" charset="0"/>
            </a:rPr>
            <a:t>Often asymptomatic</a:t>
          </a:r>
          <a:r>
            <a:rPr lang="en-GB" sz="2000"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delayed diagnosis</a:t>
          </a:r>
        </a:p>
      </dgm:t>
    </dgm:pt>
    <dgm:pt modelId="{32E67BD7-D5FB-460A-A53D-EC41F5031CBC}" type="parTrans" cxnId="{FFB77DEF-8AFE-4621-AAE8-DD87395079FE}">
      <dgm:prSet/>
      <dgm:spPr/>
      <dgm:t>
        <a:bodyPr/>
        <a:lstStyle/>
        <a:p>
          <a:endParaRPr lang="en-US"/>
        </a:p>
      </dgm:t>
    </dgm:pt>
    <dgm:pt modelId="{03562EFB-118A-4C2C-A4E0-F094F0324A6C}" type="sibTrans" cxnId="{FFB77DEF-8AFE-4621-AAE8-DD87395079FE}">
      <dgm:prSet/>
      <dgm:spPr/>
      <dgm:t>
        <a:bodyPr/>
        <a:lstStyle/>
        <a:p>
          <a:endParaRPr lang="en-US"/>
        </a:p>
      </dgm:t>
    </dgm:pt>
    <dgm:pt modelId="{7B0DBC30-81F4-4893-BA2B-18EAAA2F438F}">
      <dgm:prSet custT="1"/>
      <dgm:spPr/>
      <dgm:t>
        <a:bodyPr/>
        <a:lstStyle/>
        <a:p>
          <a:r>
            <a:rPr lang="en-US" sz="2000" dirty="0">
              <a:latin typeface="Arial" panose="020B0604020202020204" pitchFamily="34" charset="0"/>
              <a:cs typeface="Arial" panose="020B0604020202020204" pitchFamily="34" charset="0"/>
            </a:rPr>
            <a:t>Highlights need for proactive screening</a:t>
          </a:r>
          <a:r>
            <a:rPr lang="en-GB" sz="2000" dirty="0">
              <a:latin typeface="Arial" panose="020B0604020202020204" pitchFamily="34" charset="0"/>
              <a:cs typeface="Arial" panose="020B0604020202020204" pitchFamily="34" charset="0"/>
            </a:rPr>
            <a:t> (Levey et al., 2020).</a:t>
          </a:r>
          <a:endParaRPr lang="en-US" sz="2000" dirty="0">
            <a:latin typeface="Arial" panose="020B0604020202020204" pitchFamily="34" charset="0"/>
            <a:cs typeface="Arial" panose="020B0604020202020204" pitchFamily="34" charset="0"/>
          </a:endParaRPr>
        </a:p>
      </dgm:t>
    </dgm:pt>
    <dgm:pt modelId="{E2DBE2FE-4C1E-4E8A-B628-57EDBBBD86FE}" type="parTrans" cxnId="{CBFBAB0E-04C8-4C5F-A6F4-763BB84EAEB4}">
      <dgm:prSet/>
      <dgm:spPr/>
      <dgm:t>
        <a:bodyPr/>
        <a:lstStyle/>
        <a:p>
          <a:endParaRPr lang="en-US"/>
        </a:p>
      </dgm:t>
    </dgm:pt>
    <dgm:pt modelId="{9EEA9BB4-A700-43E6-8CE0-4807BBA0FBCA}" type="sibTrans" cxnId="{CBFBAB0E-04C8-4C5F-A6F4-763BB84EAEB4}">
      <dgm:prSet/>
      <dgm:spPr/>
      <dgm:t>
        <a:bodyPr/>
        <a:lstStyle/>
        <a:p>
          <a:endParaRPr lang="en-US"/>
        </a:p>
      </dgm:t>
    </dgm:pt>
    <dgm:pt modelId="{A03D898F-D0C2-4F5C-A26E-05D74026D9DA}" type="pres">
      <dgm:prSet presAssocID="{D955E4F2-C0B9-4CE0-999D-E73812A320A1}" presName="diagram" presStyleCnt="0">
        <dgm:presLayoutVars>
          <dgm:dir/>
          <dgm:resizeHandles val="exact"/>
        </dgm:presLayoutVars>
      </dgm:prSet>
      <dgm:spPr/>
    </dgm:pt>
    <dgm:pt modelId="{9B156CB2-E745-404F-843B-D2F626E7FC17}" type="pres">
      <dgm:prSet presAssocID="{49B0836E-EAB3-40B1-946B-1004CE33A2E1}" presName="node" presStyleLbl="node1" presStyleIdx="0" presStyleCnt="3">
        <dgm:presLayoutVars>
          <dgm:bulletEnabled val="1"/>
        </dgm:presLayoutVars>
      </dgm:prSet>
      <dgm:spPr/>
    </dgm:pt>
    <dgm:pt modelId="{13B30277-73D3-467A-B4D1-8749E7B5D201}" type="pres">
      <dgm:prSet presAssocID="{B5AA22D8-C9FD-4FBB-9063-E5135F731FEF}" presName="sibTrans" presStyleCnt="0"/>
      <dgm:spPr/>
    </dgm:pt>
    <dgm:pt modelId="{102051A9-B55E-479C-A24F-8841A2A984E0}" type="pres">
      <dgm:prSet presAssocID="{C05110B6-8097-4304-8CB2-F170B8097184}" presName="node" presStyleLbl="node1" presStyleIdx="1" presStyleCnt="3">
        <dgm:presLayoutVars>
          <dgm:bulletEnabled val="1"/>
        </dgm:presLayoutVars>
      </dgm:prSet>
      <dgm:spPr/>
    </dgm:pt>
    <dgm:pt modelId="{86E5B483-FE6D-4C15-9F85-6CA5F586F201}" type="pres">
      <dgm:prSet presAssocID="{03562EFB-118A-4C2C-A4E0-F094F0324A6C}" presName="sibTrans" presStyleCnt="0"/>
      <dgm:spPr/>
    </dgm:pt>
    <dgm:pt modelId="{A2DC4E14-35DF-4BB5-AC46-B3BF5CEE6066}" type="pres">
      <dgm:prSet presAssocID="{7B0DBC30-81F4-4893-BA2B-18EAAA2F438F}" presName="node" presStyleLbl="node1" presStyleIdx="2" presStyleCnt="3">
        <dgm:presLayoutVars>
          <dgm:bulletEnabled val="1"/>
        </dgm:presLayoutVars>
      </dgm:prSet>
      <dgm:spPr/>
    </dgm:pt>
  </dgm:ptLst>
  <dgm:cxnLst>
    <dgm:cxn modelId="{CBFBAB0E-04C8-4C5F-A6F4-763BB84EAEB4}" srcId="{D955E4F2-C0B9-4CE0-999D-E73812A320A1}" destId="{7B0DBC30-81F4-4893-BA2B-18EAAA2F438F}" srcOrd="2" destOrd="0" parTransId="{E2DBE2FE-4C1E-4E8A-B628-57EDBBBD86FE}" sibTransId="{9EEA9BB4-A700-43E6-8CE0-4807BBA0FBCA}"/>
    <dgm:cxn modelId="{5EFA396C-A1D9-4002-AFBE-9C86DD410152}" type="presOf" srcId="{49B0836E-EAB3-40B1-946B-1004CE33A2E1}" destId="{9B156CB2-E745-404F-843B-D2F626E7FC17}" srcOrd="0" destOrd="0" presId="urn:microsoft.com/office/officeart/2005/8/layout/default"/>
    <dgm:cxn modelId="{FFB77DEF-8AFE-4621-AAE8-DD87395079FE}" srcId="{D955E4F2-C0B9-4CE0-999D-E73812A320A1}" destId="{C05110B6-8097-4304-8CB2-F170B8097184}" srcOrd="1" destOrd="0" parTransId="{32E67BD7-D5FB-460A-A53D-EC41F5031CBC}" sibTransId="{03562EFB-118A-4C2C-A4E0-F094F0324A6C}"/>
    <dgm:cxn modelId="{83CD31F0-D257-4431-A875-F7C715721578}" type="presOf" srcId="{D955E4F2-C0B9-4CE0-999D-E73812A320A1}" destId="{A03D898F-D0C2-4F5C-A26E-05D74026D9DA}" srcOrd="0" destOrd="0" presId="urn:microsoft.com/office/officeart/2005/8/layout/default"/>
    <dgm:cxn modelId="{814560F3-82A8-4477-B2D2-AC6AF284A942}" type="presOf" srcId="{7B0DBC30-81F4-4893-BA2B-18EAAA2F438F}" destId="{A2DC4E14-35DF-4BB5-AC46-B3BF5CEE6066}" srcOrd="0" destOrd="0" presId="urn:microsoft.com/office/officeart/2005/8/layout/default"/>
    <dgm:cxn modelId="{436DF8F9-C443-4B0A-962A-BF37D3B4F402}" type="presOf" srcId="{C05110B6-8097-4304-8CB2-F170B8097184}" destId="{102051A9-B55E-479C-A24F-8841A2A984E0}" srcOrd="0" destOrd="0" presId="urn:microsoft.com/office/officeart/2005/8/layout/default"/>
    <dgm:cxn modelId="{57E52EFF-2C5C-4930-B8AF-E179F3CC91A3}" srcId="{D955E4F2-C0B9-4CE0-999D-E73812A320A1}" destId="{49B0836E-EAB3-40B1-946B-1004CE33A2E1}" srcOrd="0" destOrd="0" parTransId="{06608266-C7F8-4D21-90E2-DBEF95F8603A}" sibTransId="{B5AA22D8-C9FD-4FBB-9063-E5135F731FEF}"/>
    <dgm:cxn modelId="{A7DB2FBC-1FAB-478C-8F38-692DC7D7D2A5}" type="presParOf" srcId="{A03D898F-D0C2-4F5C-A26E-05D74026D9DA}" destId="{9B156CB2-E745-404F-843B-D2F626E7FC17}" srcOrd="0" destOrd="0" presId="urn:microsoft.com/office/officeart/2005/8/layout/default"/>
    <dgm:cxn modelId="{CC00C58A-0053-4624-B9CB-2DFE973F23A8}" type="presParOf" srcId="{A03D898F-D0C2-4F5C-A26E-05D74026D9DA}" destId="{13B30277-73D3-467A-B4D1-8749E7B5D201}" srcOrd="1" destOrd="0" presId="urn:microsoft.com/office/officeart/2005/8/layout/default"/>
    <dgm:cxn modelId="{BA30EC7D-4745-487E-84A8-E8A547788988}" type="presParOf" srcId="{A03D898F-D0C2-4F5C-A26E-05D74026D9DA}" destId="{102051A9-B55E-479C-A24F-8841A2A984E0}" srcOrd="2" destOrd="0" presId="urn:microsoft.com/office/officeart/2005/8/layout/default"/>
    <dgm:cxn modelId="{6781E32E-63DA-4F81-A4A9-D40689BF2A1F}" type="presParOf" srcId="{A03D898F-D0C2-4F5C-A26E-05D74026D9DA}" destId="{86E5B483-FE6D-4C15-9F85-6CA5F586F201}" srcOrd="3" destOrd="0" presId="urn:microsoft.com/office/officeart/2005/8/layout/default"/>
    <dgm:cxn modelId="{93960A57-6850-49E4-BC97-1A5EFDBC1496}" type="presParOf" srcId="{A03D898F-D0C2-4F5C-A26E-05D74026D9DA}" destId="{A2DC4E14-35DF-4BB5-AC46-B3BF5CEE6066}"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7A2DC64-7DAD-40E6-920E-5733915E156C}"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FB77BC34-8881-4AB3-8128-240E17721E91}">
      <dgm:prSet custT="1"/>
      <dgm:spPr/>
      <dgm:t>
        <a:bodyPr/>
        <a:lstStyle/>
        <a:p>
          <a:r>
            <a:rPr lang="en-GB" sz="1200" dirty="0">
              <a:latin typeface="Arial" panose="020B0604020202020204" pitchFamily="34" charset="0"/>
              <a:cs typeface="Arial" panose="020B0604020202020204" pitchFamily="34" charset="0"/>
            </a:rPr>
            <a:t>Diabetes</a:t>
          </a:r>
          <a:endParaRPr lang="en-US" sz="1200" dirty="0">
            <a:latin typeface="Arial" panose="020B0604020202020204" pitchFamily="34" charset="0"/>
            <a:cs typeface="Arial" panose="020B0604020202020204" pitchFamily="34" charset="0"/>
          </a:endParaRPr>
        </a:p>
      </dgm:t>
    </dgm:pt>
    <dgm:pt modelId="{1C04450D-6ED7-44F7-B5B3-F729F4FEB2C8}" type="parTrans" cxnId="{6D2ADE2D-5F57-4EA8-A13D-7FE013B3A970}">
      <dgm:prSet/>
      <dgm:spPr/>
      <dgm:t>
        <a:bodyPr/>
        <a:lstStyle/>
        <a:p>
          <a:endParaRPr lang="en-US"/>
        </a:p>
      </dgm:t>
    </dgm:pt>
    <dgm:pt modelId="{A4817A27-0BCC-4CE0-A2FA-322A1158527D}" type="sibTrans" cxnId="{6D2ADE2D-5F57-4EA8-A13D-7FE013B3A970}">
      <dgm:prSet/>
      <dgm:spPr/>
      <dgm:t>
        <a:bodyPr/>
        <a:lstStyle/>
        <a:p>
          <a:endParaRPr lang="en-US"/>
        </a:p>
      </dgm:t>
    </dgm:pt>
    <dgm:pt modelId="{22871E1C-69EA-44B7-ADE3-BAE00F7A8009}">
      <dgm:prSet custT="1"/>
      <dgm:spPr/>
      <dgm:t>
        <a:bodyPr/>
        <a:lstStyle/>
        <a:p>
          <a:r>
            <a:rPr lang="en-GB" sz="1200" dirty="0">
              <a:latin typeface="Arial" panose="020B0604020202020204" pitchFamily="34" charset="0"/>
              <a:cs typeface="Arial" panose="020B0604020202020204" pitchFamily="34" charset="0"/>
            </a:rPr>
            <a:t>Heart Disease </a:t>
          </a:r>
          <a:endParaRPr lang="en-US" sz="1200" dirty="0">
            <a:latin typeface="Arial" panose="020B0604020202020204" pitchFamily="34" charset="0"/>
            <a:cs typeface="Arial" panose="020B0604020202020204" pitchFamily="34" charset="0"/>
          </a:endParaRPr>
        </a:p>
      </dgm:t>
    </dgm:pt>
    <dgm:pt modelId="{C9D4501A-751C-4717-BE54-22B98474FB6E}" type="parTrans" cxnId="{EF944851-984D-4458-9063-F1D75993945D}">
      <dgm:prSet/>
      <dgm:spPr/>
      <dgm:t>
        <a:bodyPr/>
        <a:lstStyle/>
        <a:p>
          <a:endParaRPr lang="en-US"/>
        </a:p>
      </dgm:t>
    </dgm:pt>
    <dgm:pt modelId="{5588B530-B4D1-4584-9AFA-08BD06123BE1}" type="sibTrans" cxnId="{EF944851-984D-4458-9063-F1D75993945D}">
      <dgm:prSet/>
      <dgm:spPr/>
      <dgm:t>
        <a:bodyPr/>
        <a:lstStyle/>
        <a:p>
          <a:endParaRPr lang="en-US"/>
        </a:p>
      </dgm:t>
    </dgm:pt>
    <dgm:pt modelId="{B1A007FE-8580-42AA-BAF9-EF7A44AD506F}">
      <dgm:prSet custT="1"/>
      <dgm:spPr/>
      <dgm:t>
        <a:bodyPr/>
        <a:lstStyle/>
        <a:p>
          <a:r>
            <a:rPr lang="en-GB" sz="1200" dirty="0">
              <a:latin typeface="Arial" panose="020B0604020202020204" pitchFamily="34" charset="0"/>
              <a:cs typeface="Arial" panose="020B0604020202020204" pitchFamily="34" charset="0"/>
            </a:rPr>
            <a:t>smoking </a:t>
          </a:r>
          <a:endParaRPr lang="en-US" sz="1200" dirty="0">
            <a:latin typeface="Arial" panose="020B0604020202020204" pitchFamily="34" charset="0"/>
            <a:cs typeface="Arial" panose="020B0604020202020204" pitchFamily="34" charset="0"/>
          </a:endParaRPr>
        </a:p>
      </dgm:t>
    </dgm:pt>
    <dgm:pt modelId="{F1E88C61-A398-4049-AFDD-4B93EDCE2140}" type="parTrans" cxnId="{61FE2F59-AE56-4100-89DD-ED046A354A91}">
      <dgm:prSet/>
      <dgm:spPr/>
      <dgm:t>
        <a:bodyPr/>
        <a:lstStyle/>
        <a:p>
          <a:endParaRPr lang="en-US"/>
        </a:p>
      </dgm:t>
    </dgm:pt>
    <dgm:pt modelId="{CD7FED23-73FD-4682-8AF6-0CB6593D377F}" type="sibTrans" cxnId="{61FE2F59-AE56-4100-89DD-ED046A354A91}">
      <dgm:prSet/>
      <dgm:spPr/>
      <dgm:t>
        <a:bodyPr/>
        <a:lstStyle/>
        <a:p>
          <a:endParaRPr lang="en-US"/>
        </a:p>
      </dgm:t>
    </dgm:pt>
    <dgm:pt modelId="{D0101F22-9FAB-4905-AB6B-5694F49B4FBA}">
      <dgm:prSet custT="1"/>
      <dgm:spPr/>
      <dgm:t>
        <a:bodyPr/>
        <a:lstStyle/>
        <a:p>
          <a:r>
            <a:rPr lang="en-GB" sz="1200" dirty="0">
              <a:latin typeface="Arial" panose="020B0604020202020204" pitchFamily="34" charset="0"/>
              <a:cs typeface="Arial" panose="020B0604020202020204" pitchFamily="34" charset="0"/>
            </a:rPr>
            <a:t>Unhealthy diets</a:t>
          </a:r>
          <a:endParaRPr lang="en-US" sz="1200" dirty="0">
            <a:latin typeface="Arial" panose="020B0604020202020204" pitchFamily="34" charset="0"/>
            <a:cs typeface="Arial" panose="020B0604020202020204" pitchFamily="34" charset="0"/>
          </a:endParaRPr>
        </a:p>
      </dgm:t>
    </dgm:pt>
    <dgm:pt modelId="{661E461A-4048-4F3A-A231-6E0379979645}" type="parTrans" cxnId="{9E4DE5E9-379E-4F97-8CE1-B3527A93E91B}">
      <dgm:prSet/>
      <dgm:spPr/>
      <dgm:t>
        <a:bodyPr/>
        <a:lstStyle/>
        <a:p>
          <a:endParaRPr lang="en-US"/>
        </a:p>
      </dgm:t>
    </dgm:pt>
    <dgm:pt modelId="{E2A6E4F9-23A6-4B4F-80DC-0ED407CFD170}" type="sibTrans" cxnId="{9E4DE5E9-379E-4F97-8CE1-B3527A93E91B}">
      <dgm:prSet/>
      <dgm:spPr/>
      <dgm:t>
        <a:bodyPr/>
        <a:lstStyle/>
        <a:p>
          <a:endParaRPr lang="en-US"/>
        </a:p>
      </dgm:t>
    </dgm:pt>
    <dgm:pt modelId="{E926FFD6-65BA-469F-B09E-D76EFC63D624}">
      <dgm:prSet custT="1"/>
      <dgm:spPr/>
      <dgm:t>
        <a:bodyPr/>
        <a:lstStyle/>
        <a:p>
          <a:r>
            <a:rPr lang="en-GB" sz="1200" dirty="0">
              <a:latin typeface="Arial" panose="020B0604020202020204" pitchFamily="34" charset="0"/>
              <a:cs typeface="Arial" panose="020B0604020202020204" pitchFamily="34" charset="0"/>
            </a:rPr>
            <a:t>High blood pressure (hypertension)</a:t>
          </a:r>
          <a:endParaRPr lang="en-US" sz="1200" dirty="0">
            <a:latin typeface="Arial" panose="020B0604020202020204" pitchFamily="34" charset="0"/>
            <a:cs typeface="Arial" panose="020B0604020202020204" pitchFamily="34" charset="0"/>
          </a:endParaRPr>
        </a:p>
      </dgm:t>
    </dgm:pt>
    <dgm:pt modelId="{99E0AA44-19B4-4D12-B2BC-54D65D2CE93D}" type="parTrans" cxnId="{36707532-23A8-4DE1-B924-758945770EFD}">
      <dgm:prSet/>
      <dgm:spPr/>
      <dgm:t>
        <a:bodyPr/>
        <a:lstStyle/>
        <a:p>
          <a:endParaRPr lang="en-US"/>
        </a:p>
      </dgm:t>
    </dgm:pt>
    <dgm:pt modelId="{52C074E8-B81D-4C35-A15B-2B4B2F2717A3}" type="sibTrans" cxnId="{36707532-23A8-4DE1-B924-758945770EFD}">
      <dgm:prSet/>
      <dgm:spPr/>
      <dgm:t>
        <a:bodyPr/>
        <a:lstStyle/>
        <a:p>
          <a:endParaRPr lang="en-US"/>
        </a:p>
      </dgm:t>
    </dgm:pt>
    <dgm:pt modelId="{9B13B91F-10FC-4FCF-9861-2B8C5B889AD0}">
      <dgm:prSet custT="1"/>
      <dgm:spPr/>
      <dgm:t>
        <a:bodyPr/>
        <a:lstStyle/>
        <a:p>
          <a:r>
            <a:rPr lang="en-GB" sz="1200" dirty="0">
              <a:latin typeface="Arial" panose="020B0604020202020204" pitchFamily="34" charset="0"/>
              <a:cs typeface="Arial" panose="020B0604020202020204" pitchFamily="34" charset="0"/>
            </a:rPr>
            <a:t>Inflammation of the kidneys (glomerulonephritis</a:t>
          </a:r>
          <a:r>
            <a:rPr lang="en-GB" sz="1500" dirty="0"/>
            <a:t>)</a:t>
          </a:r>
          <a:endParaRPr lang="en-US" sz="1500" dirty="0"/>
        </a:p>
      </dgm:t>
    </dgm:pt>
    <dgm:pt modelId="{5DD7715C-C5B2-47DB-9A72-FCCCD55D26A0}" type="parTrans" cxnId="{9E1EF985-FFD3-42E3-884B-494C7249D098}">
      <dgm:prSet/>
      <dgm:spPr/>
      <dgm:t>
        <a:bodyPr/>
        <a:lstStyle/>
        <a:p>
          <a:endParaRPr lang="en-US"/>
        </a:p>
      </dgm:t>
    </dgm:pt>
    <dgm:pt modelId="{94E51E68-F5F5-444C-9590-DFC05DA404D4}" type="sibTrans" cxnId="{9E1EF985-FFD3-42E3-884B-494C7249D098}">
      <dgm:prSet/>
      <dgm:spPr/>
      <dgm:t>
        <a:bodyPr/>
        <a:lstStyle/>
        <a:p>
          <a:endParaRPr lang="en-US"/>
        </a:p>
      </dgm:t>
    </dgm:pt>
    <dgm:pt modelId="{A1E14B8E-30E2-4480-9D2B-34ECE24E215D}">
      <dgm:prSet custT="1"/>
      <dgm:spPr/>
      <dgm:t>
        <a:bodyPr/>
        <a:lstStyle/>
        <a:p>
          <a:r>
            <a:rPr lang="en-GB" sz="1200" dirty="0">
              <a:latin typeface="Arial" panose="020B0604020202020204" pitchFamily="34" charset="0"/>
              <a:cs typeface="Arial" panose="020B0604020202020204" pitchFamily="34" charset="0"/>
            </a:rPr>
            <a:t>Prolonged, consistent use of specific medications, including non-steroidal anti-inflammatory drugs (NSAIDs) like ibuprofen and naproxen</a:t>
          </a:r>
          <a:endParaRPr lang="en-US" sz="1200" dirty="0">
            <a:latin typeface="Arial" panose="020B0604020202020204" pitchFamily="34" charset="0"/>
            <a:cs typeface="Arial" panose="020B0604020202020204" pitchFamily="34" charset="0"/>
          </a:endParaRPr>
        </a:p>
      </dgm:t>
    </dgm:pt>
    <dgm:pt modelId="{8CA5527A-63CB-44BA-9D1F-61E4CD632B69}" type="parTrans" cxnId="{B089B1C0-13DD-4A52-9351-09BD70B999B5}">
      <dgm:prSet/>
      <dgm:spPr/>
      <dgm:t>
        <a:bodyPr/>
        <a:lstStyle/>
        <a:p>
          <a:endParaRPr lang="en-US"/>
        </a:p>
      </dgm:t>
    </dgm:pt>
    <dgm:pt modelId="{35CCDD05-0C03-4E9A-A255-7D72C383FE3A}" type="sibTrans" cxnId="{B089B1C0-13DD-4A52-9351-09BD70B999B5}">
      <dgm:prSet/>
      <dgm:spPr/>
      <dgm:t>
        <a:bodyPr/>
        <a:lstStyle/>
        <a:p>
          <a:endParaRPr lang="en-US"/>
        </a:p>
      </dgm:t>
    </dgm:pt>
    <dgm:pt modelId="{C88D1C96-3C01-4B6A-9A4D-B6E2B76A92BA}">
      <dgm:prSet custT="1"/>
      <dgm:spPr/>
      <dgm:t>
        <a:bodyPr/>
        <a:lstStyle/>
        <a:p>
          <a:r>
            <a:rPr lang="en-GB" sz="1200" dirty="0">
              <a:latin typeface="Arial" panose="020B0604020202020204" pitchFamily="34" charset="0"/>
              <a:cs typeface="Arial" panose="020B0604020202020204" pitchFamily="34" charset="0"/>
            </a:rPr>
            <a:t>A family history that includes inherited kidney disorders and uncommon diseases, which represent one in ten instances of chronic kidney disease (CKD) in adults and nearly all cases in children.</a:t>
          </a:r>
          <a:endParaRPr lang="en-US" sz="1200" dirty="0">
            <a:latin typeface="Arial" panose="020B0604020202020204" pitchFamily="34" charset="0"/>
            <a:cs typeface="Arial" panose="020B0604020202020204" pitchFamily="34" charset="0"/>
          </a:endParaRPr>
        </a:p>
      </dgm:t>
    </dgm:pt>
    <dgm:pt modelId="{42B12F19-11D5-454E-9077-D4A40F67843F}" type="parTrans" cxnId="{08CF4BF6-3183-48A8-AFA7-5F53ED2D7496}">
      <dgm:prSet/>
      <dgm:spPr/>
      <dgm:t>
        <a:bodyPr/>
        <a:lstStyle/>
        <a:p>
          <a:endParaRPr lang="en-US"/>
        </a:p>
      </dgm:t>
    </dgm:pt>
    <dgm:pt modelId="{C9EA9085-0794-4EC5-831F-2D2A67860262}" type="sibTrans" cxnId="{08CF4BF6-3183-48A8-AFA7-5F53ED2D7496}">
      <dgm:prSet/>
      <dgm:spPr/>
      <dgm:t>
        <a:bodyPr/>
        <a:lstStyle/>
        <a:p>
          <a:endParaRPr lang="en-US"/>
        </a:p>
      </dgm:t>
    </dgm:pt>
    <dgm:pt modelId="{1580C87B-5E8C-4107-801F-10688BE910EB}">
      <dgm:prSet custT="1"/>
      <dgm:spPr/>
      <dgm:t>
        <a:bodyPr/>
        <a:lstStyle/>
        <a:p>
          <a:r>
            <a:rPr lang="en-GB" sz="1200" b="0" i="0" baseline="0" dirty="0">
              <a:latin typeface="Arial" panose="020B0604020202020204" pitchFamily="34" charset="0"/>
              <a:cs typeface="Arial" panose="020B0604020202020204" pitchFamily="34" charset="0"/>
            </a:rPr>
            <a:t>(Kidney Care UK, 2024)</a:t>
          </a:r>
          <a:endParaRPr lang="en-US" sz="1200" dirty="0">
            <a:latin typeface="Arial" panose="020B0604020202020204" pitchFamily="34" charset="0"/>
            <a:cs typeface="Arial" panose="020B0604020202020204" pitchFamily="34" charset="0"/>
          </a:endParaRPr>
        </a:p>
      </dgm:t>
    </dgm:pt>
    <dgm:pt modelId="{B85FCEC1-6355-4F73-8A2C-3166A824FB57}" type="parTrans" cxnId="{01C72EC3-76EA-4C71-B867-457269845F49}">
      <dgm:prSet/>
      <dgm:spPr/>
      <dgm:t>
        <a:bodyPr/>
        <a:lstStyle/>
        <a:p>
          <a:endParaRPr lang="en-US"/>
        </a:p>
      </dgm:t>
    </dgm:pt>
    <dgm:pt modelId="{00C2881C-9599-4E02-9A36-B887732ADD15}" type="sibTrans" cxnId="{01C72EC3-76EA-4C71-B867-457269845F49}">
      <dgm:prSet/>
      <dgm:spPr/>
      <dgm:t>
        <a:bodyPr/>
        <a:lstStyle/>
        <a:p>
          <a:endParaRPr lang="en-US"/>
        </a:p>
      </dgm:t>
    </dgm:pt>
    <dgm:pt modelId="{92191464-D931-4AA7-B953-7C9CEA10BDE2}" type="pres">
      <dgm:prSet presAssocID="{F7A2DC64-7DAD-40E6-920E-5733915E156C}" presName="diagram" presStyleCnt="0">
        <dgm:presLayoutVars>
          <dgm:dir/>
          <dgm:resizeHandles val="exact"/>
        </dgm:presLayoutVars>
      </dgm:prSet>
      <dgm:spPr/>
    </dgm:pt>
    <dgm:pt modelId="{DFF8DB6F-3E68-4648-A149-7B05C71EC67B}" type="pres">
      <dgm:prSet presAssocID="{FB77BC34-8881-4AB3-8128-240E17721E91}" presName="node" presStyleLbl="node1" presStyleIdx="0" presStyleCnt="9">
        <dgm:presLayoutVars>
          <dgm:bulletEnabled val="1"/>
        </dgm:presLayoutVars>
      </dgm:prSet>
      <dgm:spPr/>
    </dgm:pt>
    <dgm:pt modelId="{3B2553E6-E017-481F-A1C5-23BFC9184142}" type="pres">
      <dgm:prSet presAssocID="{A4817A27-0BCC-4CE0-A2FA-322A1158527D}" presName="sibTrans" presStyleCnt="0"/>
      <dgm:spPr/>
    </dgm:pt>
    <dgm:pt modelId="{AE55A621-363D-484D-BD44-AEB9B1427634}" type="pres">
      <dgm:prSet presAssocID="{22871E1C-69EA-44B7-ADE3-BAE00F7A8009}" presName="node" presStyleLbl="node1" presStyleIdx="1" presStyleCnt="9">
        <dgm:presLayoutVars>
          <dgm:bulletEnabled val="1"/>
        </dgm:presLayoutVars>
      </dgm:prSet>
      <dgm:spPr/>
    </dgm:pt>
    <dgm:pt modelId="{7C4251F4-8D0E-40ED-83F5-072FA581950C}" type="pres">
      <dgm:prSet presAssocID="{5588B530-B4D1-4584-9AFA-08BD06123BE1}" presName="sibTrans" presStyleCnt="0"/>
      <dgm:spPr/>
    </dgm:pt>
    <dgm:pt modelId="{AF198D0D-DC3E-4F03-A618-7A4D268F349B}" type="pres">
      <dgm:prSet presAssocID="{B1A007FE-8580-42AA-BAF9-EF7A44AD506F}" presName="node" presStyleLbl="node1" presStyleIdx="2" presStyleCnt="9">
        <dgm:presLayoutVars>
          <dgm:bulletEnabled val="1"/>
        </dgm:presLayoutVars>
      </dgm:prSet>
      <dgm:spPr/>
    </dgm:pt>
    <dgm:pt modelId="{0FEE6C0D-C704-4C51-BF6D-1B6F02362DE3}" type="pres">
      <dgm:prSet presAssocID="{CD7FED23-73FD-4682-8AF6-0CB6593D377F}" presName="sibTrans" presStyleCnt="0"/>
      <dgm:spPr/>
    </dgm:pt>
    <dgm:pt modelId="{239B5B5D-444B-4873-9744-C53699F4982D}" type="pres">
      <dgm:prSet presAssocID="{D0101F22-9FAB-4905-AB6B-5694F49B4FBA}" presName="node" presStyleLbl="node1" presStyleIdx="3" presStyleCnt="9">
        <dgm:presLayoutVars>
          <dgm:bulletEnabled val="1"/>
        </dgm:presLayoutVars>
      </dgm:prSet>
      <dgm:spPr/>
    </dgm:pt>
    <dgm:pt modelId="{8744934D-50DA-4EC5-B399-94F8A4BB8C1E}" type="pres">
      <dgm:prSet presAssocID="{E2A6E4F9-23A6-4B4F-80DC-0ED407CFD170}" presName="sibTrans" presStyleCnt="0"/>
      <dgm:spPr/>
    </dgm:pt>
    <dgm:pt modelId="{9CD6ABD4-2D7C-4A37-B500-0C4120B09CB2}" type="pres">
      <dgm:prSet presAssocID="{E926FFD6-65BA-469F-B09E-D76EFC63D624}" presName="node" presStyleLbl="node1" presStyleIdx="4" presStyleCnt="9">
        <dgm:presLayoutVars>
          <dgm:bulletEnabled val="1"/>
        </dgm:presLayoutVars>
      </dgm:prSet>
      <dgm:spPr/>
    </dgm:pt>
    <dgm:pt modelId="{D0346D52-2EAB-49C8-9BFA-C38C6F935496}" type="pres">
      <dgm:prSet presAssocID="{52C074E8-B81D-4C35-A15B-2B4B2F2717A3}" presName="sibTrans" presStyleCnt="0"/>
      <dgm:spPr/>
    </dgm:pt>
    <dgm:pt modelId="{9FFA0121-8873-42A6-9582-15AC1FA758F1}" type="pres">
      <dgm:prSet presAssocID="{9B13B91F-10FC-4FCF-9861-2B8C5B889AD0}" presName="node" presStyleLbl="node1" presStyleIdx="5" presStyleCnt="9">
        <dgm:presLayoutVars>
          <dgm:bulletEnabled val="1"/>
        </dgm:presLayoutVars>
      </dgm:prSet>
      <dgm:spPr/>
    </dgm:pt>
    <dgm:pt modelId="{A6077877-D4F5-4D02-B8E7-A4CFA0B3EEC2}" type="pres">
      <dgm:prSet presAssocID="{94E51E68-F5F5-444C-9590-DFC05DA404D4}" presName="sibTrans" presStyleCnt="0"/>
      <dgm:spPr/>
    </dgm:pt>
    <dgm:pt modelId="{533A6884-9795-4D8A-A0BB-52457E988BEE}" type="pres">
      <dgm:prSet presAssocID="{A1E14B8E-30E2-4480-9D2B-34ECE24E215D}" presName="node" presStyleLbl="node1" presStyleIdx="6" presStyleCnt="9">
        <dgm:presLayoutVars>
          <dgm:bulletEnabled val="1"/>
        </dgm:presLayoutVars>
      </dgm:prSet>
      <dgm:spPr/>
    </dgm:pt>
    <dgm:pt modelId="{3A967400-1B71-4888-AAF3-9F6E7022340A}" type="pres">
      <dgm:prSet presAssocID="{35CCDD05-0C03-4E9A-A255-7D72C383FE3A}" presName="sibTrans" presStyleCnt="0"/>
      <dgm:spPr/>
    </dgm:pt>
    <dgm:pt modelId="{64F4DCC5-BE63-4D76-88DA-876B6EFCA536}" type="pres">
      <dgm:prSet presAssocID="{C88D1C96-3C01-4B6A-9A4D-B6E2B76A92BA}" presName="node" presStyleLbl="node1" presStyleIdx="7" presStyleCnt="9">
        <dgm:presLayoutVars>
          <dgm:bulletEnabled val="1"/>
        </dgm:presLayoutVars>
      </dgm:prSet>
      <dgm:spPr/>
    </dgm:pt>
    <dgm:pt modelId="{E7AC6C20-1601-48C9-9350-A78503898894}" type="pres">
      <dgm:prSet presAssocID="{C9EA9085-0794-4EC5-831F-2D2A67860262}" presName="sibTrans" presStyleCnt="0"/>
      <dgm:spPr/>
    </dgm:pt>
    <dgm:pt modelId="{40EBFDBE-7D23-4640-8FDC-AB5D68C159BA}" type="pres">
      <dgm:prSet presAssocID="{1580C87B-5E8C-4107-801F-10688BE910EB}" presName="node" presStyleLbl="node1" presStyleIdx="8" presStyleCnt="9">
        <dgm:presLayoutVars>
          <dgm:bulletEnabled val="1"/>
        </dgm:presLayoutVars>
      </dgm:prSet>
      <dgm:spPr/>
    </dgm:pt>
  </dgm:ptLst>
  <dgm:cxnLst>
    <dgm:cxn modelId="{A9D4FC10-3DB5-4049-95AF-22E80E54208E}" type="presOf" srcId="{A1E14B8E-30E2-4480-9D2B-34ECE24E215D}" destId="{533A6884-9795-4D8A-A0BB-52457E988BEE}" srcOrd="0" destOrd="0" presId="urn:microsoft.com/office/officeart/2005/8/layout/default"/>
    <dgm:cxn modelId="{398C1E2C-D1F9-465A-B7FA-583319961329}" type="presOf" srcId="{E926FFD6-65BA-469F-B09E-D76EFC63D624}" destId="{9CD6ABD4-2D7C-4A37-B500-0C4120B09CB2}" srcOrd="0" destOrd="0" presId="urn:microsoft.com/office/officeart/2005/8/layout/default"/>
    <dgm:cxn modelId="{6D2ADE2D-5F57-4EA8-A13D-7FE013B3A970}" srcId="{F7A2DC64-7DAD-40E6-920E-5733915E156C}" destId="{FB77BC34-8881-4AB3-8128-240E17721E91}" srcOrd="0" destOrd="0" parTransId="{1C04450D-6ED7-44F7-B5B3-F729F4FEB2C8}" sibTransId="{A4817A27-0BCC-4CE0-A2FA-322A1158527D}"/>
    <dgm:cxn modelId="{36707532-23A8-4DE1-B924-758945770EFD}" srcId="{F7A2DC64-7DAD-40E6-920E-5733915E156C}" destId="{E926FFD6-65BA-469F-B09E-D76EFC63D624}" srcOrd="4" destOrd="0" parTransId="{99E0AA44-19B4-4D12-B2BC-54D65D2CE93D}" sibTransId="{52C074E8-B81D-4C35-A15B-2B4B2F2717A3}"/>
    <dgm:cxn modelId="{86C6165D-AF16-41C3-8B64-F10F8F7C7376}" type="presOf" srcId="{B1A007FE-8580-42AA-BAF9-EF7A44AD506F}" destId="{AF198D0D-DC3E-4F03-A618-7A4D268F349B}" srcOrd="0" destOrd="0" presId="urn:microsoft.com/office/officeart/2005/8/layout/default"/>
    <dgm:cxn modelId="{044D4E48-D361-4572-A0A6-B659AE734867}" type="presOf" srcId="{C88D1C96-3C01-4B6A-9A4D-B6E2B76A92BA}" destId="{64F4DCC5-BE63-4D76-88DA-876B6EFCA536}" srcOrd="0" destOrd="0" presId="urn:microsoft.com/office/officeart/2005/8/layout/default"/>
    <dgm:cxn modelId="{EF944851-984D-4458-9063-F1D75993945D}" srcId="{F7A2DC64-7DAD-40E6-920E-5733915E156C}" destId="{22871E1C-69EA-44B7-ADE3-BAE00F7A8009}" srcOrd="1" destOrd="0" parTransId="{C9D4501A-751C-4717-BE54-22B98474FB6E}" sibTransId="{5588B530-B4D1-4584-9AFA-08BD06123BE1}"/>
    <dgm:cxn modelId="{61FE2F59-AE56-4100-89DD-ED046A354A91}" srcId="{F7A2DC64-7DAD-40E6-920E-5733915E156C}" destId="{B1A007FE-8580-42AA-BAF9-EF7A44AD506F}" srcOrd="2" destOrd="0" parTransId="{F1E88C61-A398-4049-AFDD-4B93EDCE2140}" sibTransId="{CD7FED23-73FD-4682-8AF6-0CB6593D377F}"/>
    <dgm:cxn modelId="{439A2E82-903C-4CC1-B3F3-62034FE7A116}" type="presOf" srcId="{9B13B91F-10FC-4FCF-9861-2B8C5B889AD0}" destId="{9FFA0121-8873-42A6-9582-15AC1FA758F1}" srcOrd="0" destOrd="0" presId="urn:microsoft.com/office/officeart/2005/8/layout/default"/>
    <dgm:cxn modelId="{9E1EF985-FFD3-42E3-884B-494C7249D098}" srcId="{F7A2DC64-7DAD-40E6-920E-5733915E156C}" destId="{9B13B91F-10FC-4FCF-9861-2B8C5B889AD0}" srcOrd="5" destOrd="0" parTransId="{5DD7715C-C5B2-47DB-9A72-FCCCD55D26A0}" sibTransId="{94E51E68-F5F5-444C-9590-DFC05DA404D4}"/>
    <dgm:cxn modelId="{B13AC8A9-8E94-4C0C-B5EB-495ED9B0B4E8}" type="presOf" srcId="{D0101F22-9FAB-4905-AB6B-5694F49B4FBA}" destId="{239B5B5D-444B-4873-9744-C53699F4982D}" srcOrd="0" destOrd="0" presId="urn:microsoft.com/office/officeart/2005/8/layout/default"/>
    <dgm:cxn modelId="{7308BBAE-69CA-4A50-B947-BE2F75B3E14F}" type="presOf" srcId="{1580C87B-5E8C-4107-801F-10688BE910EB}" destId="{40EBFDBE-7D23-4640-8FDC-AB5D68C159BA}" srcOrd="0" destOrd="0" presId="urn:microsoft.com/office/officeart/2005/8/layout/default"/>
    <dgm:cxn modelId="{B089B1C0-13DD-4A52-9351-09BD70B999B5}" srcId="{F7A2DC64-7DAD-40E6-920E-5733915E156C}" destId="{A1E14B8E-30E2-4480-9D2B-34ECE24E215D}" srcOrd="6" destOrd="0" parTransId="{8CA5527A-63CB-44BA-9D1F-61E4CD632B69}" sibTransId="{35CCDD05-0C03-4E9A-A255-7D72C383FE3A}"/>
    <dgm:cxn modelId="{01C72EC3-76EA-4C71-B867-457269845F49}" srcId="{F7A2DC64-7DAD-40E6-920E-5733915E156C}" destId="{1580C87B-5E8C-4107-801F-10688BE910EB}" srcOrd="8" destOrd="0" parTransId="{B85FCEC1-6355-4F73-8A2C-3166A824FB57}" sibTransId="{00C2881C-9599-4E02-9A36-B887732ADD15}"/>
    <dgm:cxn modelId="{8E27ECD4-A740-4C7D-8AB4-F254A3D94269}" type="presOf" srcId="{22871E1C-69EA-44B7-ADE3-BAE00F7A8009}" destId="{AE55A621-363D-484D-BD44-AEB9B1427634}" srcOrd="0" destOrd="0" presId="urn:microsoft.com/office/officeart/2005/8/layout/default"/>
    <dgm:cxn modelId="{E99C2BE1-9D91-4917-BDB5-00B3C3F7C598}" type="presOf" srcId="{F7A2DC64-7DAD-40E6-920E-5733915E156C}" destId="{92191464-D931-4AA7-B953-7C9CEA10BDE2}" srcOrd="0" destOrd="0" presId="urn:microsoft.com/office/officeart/2005/8/layout/default"/>
    <dgm:cxn modelId="{9E4DE5E9-379E-4F97-8CE1-B3527A93E91B}" srcId="{F7A2DC64-7DAD-40E6-920E-5733915E156C}" destId="{D0101F22-9FAB-4905-AB6B-5694F49B4FBA}" srcOrd="3" destOrd="0" parTransId="{661E461A-4048-4F3A-A231-6E0379979645}" sibTransId="{E2A6E4F9-23A6-4B4F-80DC-0ED407CFD170}"/>
    <dgm:cxn modelId="{67ECA0EB-EB88-4BE4-A90D-B393101F0027}" type="presOf" srcId="{FB77BC34-8881-4AB3-8128-240E17721E91}" destId="{DFF8DB6F-3E68-4648-A149-7B05C71EC67B}" srcOrd="0" destOrd="0" presId="urn:microsoft.com/office/officeart/2005/8/layout/default"/>
    <dgm:cxn modelId="{08CF4BF6-3183-48A8-AFA7-5F53ED2D7496}" srcId="{F7A2DC64-7DAD-40E6-920E-5733915E156C}" destId="{C88D1C96-3C01-4B6A-9A4D-B6E2B76A92BA}" srcOrd="7" destOrd="0" parTransId="{42B12F19-11D5-454E-9077-D4A40F67843F}" sibTransId="{C9EA9085-0794-4EC5-831F-2D2A67860262}"/>
    <dgm:cxn modelId="{C688D217-F795-4C8F-B7AD-B09023445AF0}" type="presParOf" srcId="{92191464-D931-4AA7-B953-7C9CEA10BDE2}" destId="{DFF8DB6F-3E68-4648-A149-7B05C71EC67B}" srcOrd="0" destOrd="0" presId="urn:microsoft.com/office/officeart/2005/8/layout/default"/>
    <dgm:cxn modelId="{68878886-9148-4281-8595-A614778427E0}" type="presParOf" srcId="{92191464-D931-4AA7-B953-7C9CEA10BDE2}" destId="{3B2553E6-E017-481F-A1C5-23BFC9184142}" srcOrd="1" destOrd="0" presId="urn:microsoft.com/office/officeart/2005/8/layout/default"/>
    <dgm:cxn modelId="{9FF9796E-CB22-42FE-AFBC-2E6119D4B1C5}" type="presParOf" srcId="{92191464-D931-4AA7-B953-7C9CEA10BDE2}" destId="{AE55A621-363D-484D-BD44-AEB9B1427634}" srcOrd="2" destOrd="0" presId="urn:microsoft.com/office/officeart/2005/8/layout/default"/>
    <dgm:cxn modelId="{FE7D6C64-F8AC-463B-B5FA-0404BC21914E}" type="presParOf" srcId="{92191464-D931-4AA7-B953-7C9CEA10BDE2}" destId="{7C4251F4-8D0E-40ED-83F5-072FA581950C}" srcOrd="3" destOrd="0" presId="urn:microsoft.com/office/officeart/2005/8/layout/default"/>
    <dgm:cxn modelId="{7CF1DCE0-3AED-40F5-8FB8-ECF43F43E693}" type="presParOf" srcId="{92191464-D931-4AA7-B953-7C9CEA10BDE2}" destId="{AF198D0D-DC3E-4F03-A618-7A4D268F349B}" srcOrd="4" destOrd="0" presId="urn:microsoft.com/office/officeart/2005/8/layout/default"/>
    <dgm:cxn modelId="{36F00397-D7CB-4257-94BB-44763712A78C}" type="presParOf" srcId="{92191464-D931-4AA7-B953-7C9CEA10BDE2}" destId="{0FEE6C0D-C704-4C51-BF6D-1B6F02362DE3}" srcOrd="5" destOrd="0" presId="urn:microsoft.com/office/officeart/2005/8/layout/default"/>
    <dgm:cxn modelId="{A36B33A2-FE68-4266-A1E2-0F0303314140}" type="presParOf" srcId="{92191464-D931-4AA7-B953-7C9CEA10BDE2}" destId="{239B5B5D-444B-4873-9744-C53699F4982D}" srcOrd="6" destOrd="0" presId="urn:microsoft.com/office/officeart/2005/8/layout/default"/>
    <dgm:cxn modelId="{B6DAC3C2-925A-4C83-8BCB-9C737990C222}" type="presParOf" srcId="{92191464-D931-4AA7-B953-7C9CEA10BDE2}" destId="{8744934D-50DA-4EC5-B399-94F8A4BB8C1E}" srcOrd="7" destOrd="0" presId="urn:microsoft.com/office/officeart/2005/8/layout/default"/>
    <dgm:cxn modelId="{571861FF-B3E8-4710-9E7E-9E1DC32B5773}" type="presParOf" srcId="{92191464-D931-4AA7-B953-7C9CEA10BDE2}" destId="{9CD6ABD4-2D7C-4A37-B500-0C4120B09CB2}" srcOrd="8" destOrd="0" presId="urn:microsoft.com/office/officeart/2005/8/layout/default"/>
    <dgm:cxn modelId="{CC050AC3-B206-43F1-AE82-EFC8DACEB650}" type="presParOf" srcId="{92191464-D931-4AA7-B953-7C9CEA10BDE2}" destId="{D0346D52-2EAB-49C8-9BFA-C38C6F935496}" srcOrd="9" destOrd="0" presId="urn:microsoft.com/office/officeart/2005/8/layout/default"/>
    <dgm:cxn modelId="{8820CF78-4E65-4492-83EF-EB9157D72340}" type="presParOf" srcId="{92191464-D931-4AA7-B953-7C9CEA10BDE2}" destId="{9FFA0121-8873-42A6-9582-15AC1FA758F1}" srcOrd="10" destOrd="0" presId="urn:microsoft.com/office/officeart/2005/8/layout/default"/>
    <dgm:cxn modelId="{159BD3DB-21D6-41A5-BE15-B8DB8AE8F22B}" type="presParOf" srcId="{92191464-D931-4AA7-B953-7C9CEA10BDE2}" destId="{A6077877-D4F5-4D02-B8E7-A4CFA0B3EEC2}" srcOrd="11" destOrd="0" presId="urn:microsoft.com/office/officeart/2005/8/layout/default"/>
    <dgm:cxn modelId="{FDD6B603-21F8-48C2-A306-DE5754D0FFA1}" type="presParOf" srcId="{92191464-D931-4AA7-B953-7C9CEA10BDE2}" destId="{533A6884-9795-4D8A-A0BB-52457E988BEE}" srcOrd="12" destOrd="0" presId="urn:microsoft.com/office/officeart/2005/8/layout/default"/>
    <dgm:cxn modelId="{8E505E4E-93F9-47CC-A247-CBEA1A697649}" type="presParOf" srcId="{92191464-D931-4AA7-B953-7C9CEA10BDE2}" destId="{3A967400-1B71-4888-AAF3-9F6E7022340A}" srcOrd="13" destOrd="0" presId="urn:microsoft.com/office/officeart/2005/8/layout/default"/>
    <dgm:cxn modelId="{6456E727-864B-4091-BCD1-369F7677F05C}" type="presParOf" srcId="{92191464-D931-4AA7-B953-7C9CEA10BDE2}" destId="{64F4DCC5-BE63-4D76-88DA-876B6EFCA536}" srcOrd="14" destOrd="0" presId="urn:microsoft.com/office/officeart/2005/8/layout/default"/>
    <dgm:cxn modelId="{9813283B-E557-4423-8E74-30B36EB2895D}" type="presParOf" srcId="{92191464-D931-4AA7-B953-7C9CEA10BDE2}" destId="{E7AC6C20-1601-48C9-9350-A78503898894}" srcOrd="15" destOrd="0" presId="urn:microsoft.com/office/officeart/2005/8/layout/default"/>
    <dgm:cxn modelId="{2F891E66-3CF2-4B56-A9D4-B7FC8D977A1F}" type="presParOf" srcId="{92191464-D931-4AA7-B953-7C9CEA10BDE2}" destId="{40EBFDBE-7D23-4640-8FDC-AB5D68C159BA}" srcOrd="1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B1A86A3-04CD-476F-BA34-8F59E1AF2C15}" type="doc">
      <dgm:prSet loTypeId="urn:microsoft.com/office/officeart/2005/8/layout/vProcess5" loCatId="process" qsTypeId="urn:microsoft.com/office/officeart/2005/8/quickstyle/simple2" qsCatId="simple" csTypeId="urn:microsoft.com/office/officeart/2005/8/colors/colorful1" csCatId="colorful" phldr="1"/>
      <dgm:spPr/>
      <dgm:t>
        <a:bodyPr/>
        <a:lstStyle/>
        <a:p>
          <a:endParaRPr lang="en-US"/>
        </a:p>
      </dgm:t>
    </dgm:pt>
    <dgm:pt modelId="{9FF4462C-572D-4615-A4FF-3EC613D4053B}">
      <dgm:prSet custT="1"/>
      <dgm:spPr/>
      <dgm:t>
        <a:bodyPr/>
        <a:lstStyle/>
        <a:p>
          <a:r>
            <a:rPr lang="en-US" sz="1200" dirty="0">
              <a:latin typeface="Arial" panose="020B0604020202020204" pitchFamily="34" charset="0"/>
              <a:cs typeface="Arial" panose="020B0604020202020204" pitchFamily="34" charset="0"/>
            </a:rPr>
            <a:t>eGFR and ACR testing Underdiagnosis common in early stages</a:t>
          </a:r>
          <a:r>
            <a:rPr lang="en-GB" sz="1200" dirty="0">
              <a:latin typeface="Arial" panose="020B0604020202020204" pitchFamily="34" charset="0"/>
              <a:cs typeface="Arial" panose="020B0604020202020204" pitchFamily="34" charset="0"/>
            </a:rPr>
            <a:t>. Urine albumin-creatinine ratio, and blood tests and fasting glucose</a:t>
          </a:r>
          <a:r>
            <a:rPr lang="en-GB" sz="1200" b="0" i="0" baseline="0" dirty="0">
              <a:latin typeface="Arial" panose="020B0604020202020204" pitchFamily="34" charset="0"/>
              <a:cs typeface="Arial" panose="020B0604020202020204" pitchFamily="34" charset="0"/>
            </a:rPr>
            <a:t> (NICE, 2021)</a:t>
          </a:r>
          <a:r>
            <a:rPr lang="en-GB" sz="1200" dirty="0">
              <a:latin typeface="Arial" panose="020B0604020202020204" pitchFamily="34" charset="0"/>
              <a:cs typeface="Arial" panose="020B0604020202020204" pitchFamily="34" charset="0"/>
            </a:rPr>
            <a:t> </a:t>
          </a:r>
          <a:endParaRPr lang="en-US" sz="1200" dirty="0">
            <a:latin typeface="Arial" panose="020B0604020202020204" pitchFamily="34" charset="0"/>
            <a:cs typeface="Arial" panose="020B0604020202020204" pitchFamily="34" charset="0"/>
          </a:endParaRPr>
        </a:p>
      </dgm:t>
    </dgm:pt>
    <dgm:pt modelId="{D14B07E4-437E-49B1-A106-B3ADEE31FAFA}" type="parTrans" cxnId="{4CCD21BE-41CF-4318-9055-C8C3E77C0902}">
      <dgm:prSet/>
      <dgm:spPr/>
      <dgm:t>
        <a:bodyPr/>
        <a:lstStyle/>
        <a:p>
          <a:endParaRPr lang="en-US"/>
        </a:p>
      </dgm:t>
    </dgm:pt>
    <dgm:pt modelId="{74B2ACFE-436B-4CDA-B916-11BBD602C2D3}" type="sibTrans" cxnId="{4CCD21BE-41CF-4318-9055-C8C3E77C0902}">
      <dgm:prSet/>
      <dgm:spPr/>
      <dgm:t>
        <a:bodyPr/>
        <a:lstStyle/>
        <a:p>
          <a:endParaRPr lang="en-US"/>
        </a:p>
      </dgm:t>
    </dgm:pt>
    <dgm:pt modelId="{83F1A54B-2981-4661-B405-73480369AD8E}">
      <dgm:prSet custT="1"/>
      <dgm:spPr/>
      <dgm:t>
        <a:bodyPr/>
        <a:lstStyle/>
        <a:p>
          <a:r>
            <a:rPr lang="en-US" sz="1200" dirty="0">
              <a:latin typeface="Arial" panose="020B0604020202020204" pitchFamily="34" charset="0"/>
              <a:cs typeface="Arial" panose="020B0604020202020204" pitchFamily="34" charset="0"/>
            </a:rPr>
            <a:t>Inconsistent screening uptake in practice</a:t>
          </a:r>
        </a:p>
      </dgm:t>
    </dgm:pt>
    <dgm:pt modelId="{C06DD8F1-19B7-4770-903A-C1A586C8266D}" type="parTrans" cxnId="{B6BA5DFF-BD60-4025-A335-262D5DF23FF8}">
      <dgm:prSet/>
      <dgm:spPr/>
      <dgm:t>
        <a:bodyPr/>
        <a:lstStyle/>
        <a:p>
          <a:endParaRPr lang="en-US"/>
        </a:p>
      </dgm:t>
    </dgm:pt>
    <dgm:pt modelId="{00EA3D90-0891-4982-B7A8-1E34069E6FAD}" type="sibTrans" cxnId="{B6BA5DFF-BD60-4025-A335-262D5DF23FF8}">
      <dgm:prSet/>
      <dgm:spPr/>
      <dgm:t>
        <a:bodyPr/>
        <a:lstStyle/>
        <a:p>
          <a:endParaRPr lang="en-US"/>
        </a:p>
      </dgm:t>
    </dgm:pt>
    <dgm:pt modelId="{2F5EE27A-3081-4AFF-A9CC-AE7070CE0133}">
      <dgm:prSet custT="1"/>
      <dgm:spPr/>
      <dgm:t>
        <a:bodyPr/>
        <a:lstStyle/>
        <a:p>
          <a:r>
            <a:rPr lang="en-GB" sz="1200" dirty="0">
              <a:latin typeface="Arial" panose="020B0604020202020204" pitchFamily="34" charset="0"/>
              <a:cs typeface="Arial" panose="020B0604020202020204" pitchFamily="34" charset="0"/>
            </a:rPr>
            <a:t>Early detection reduces complications </a:t>
          </a:r>
          <a:r>
            <a:rPr lang="en-GB" sz="1200" b="0" i="0" baseline="0" dirty="0">
              <a:latin typeface="Arial" panose="020B0604020202020204" pitchFamily="34" charset="0"/>
              <a:cs typeface="Arial" panose="020B0604020202020204" pitchFamily="34" charset="0"/>
            </a:rPr>
            <a:t>(Stevens and Levin, 2018)</a:t>
          </a:r>
          <a:r>
            <a:rPr lang="en-GB" sz="1200" dirty="0">
              <a:latin typeface="Arial" panose="020B0604020202020204" pitchFamily="34" charset="0"/>
              <a:cs typeface="Arial" panose="020B0604020202020204" pitchFamily="34" charset="0"/>
            </a:rPr>
            <a:t> </a:t>
          </a:r>
          <a:endParaRPr lang="en-US" sz="1200" dirty="0">
            <a:latin typeface="Arial" panose="020B0604020202020204" pitchFamily="34" charset="0"/>
            <a:cs typeface="Arial" panose="020B0604020202020204" pitchFamily="34" charset="0"/>
          </a:endParaRPr>
        </a:p>
      </dgm:t>
    </dgm:pt>
    <dgm:pt modelId="{816C1673-F6BC-44F0-9869-4F488F390C99}" type="parTrans" cxnId="{B6389B14-F0F7-40A8-847E-2907DFF554E8}">
      <dgm:prSet/>
      <dgm:spPr/>
      <dgm:t>
        <a:bodyPr/>
        <a:lstStyle/>
        <a:p>
          <a:endParaRPr lang="en-US"/>
        </a:p>
      </dgm:t>
    </dgm:pt>
    <dgm:pt modelId="{16BA3521-E4B1-4A2F-97A1-F960ED9A7BD2}" type="sibTrans" cxnId="{B6389B14-F0F7-40A8-847E-2907DFF554E8}">
      <dgm:prSet/>
      <dgm:spPr/>
      <dgm:t>
        <a:bodyPr/>
        <a:lstStyle/>
        <a:p>
          <a:endParaRPr lang="en-US"/>
        </a:p>
      </dgm:t>
    </dgm:pt>
    <dgm:pt modelId="{5A8C87A0-37E6-48E7-A2C1-520D126634F8}">
      <dgm:prSet custT="1"/>
      <dgm:spPr/>
      <dgm:t>
        <a:bodyPr/>
        <a:lstStyle/>
        <a:p>
          <a:pPr>
            <a:buNone/>
          </a:pPr>
          <a:r>
            <a:rPr lang="en-GB" sz="1200" b="0" i="0" dirty="0">
              <a:latin typeface="Arial" panose="020B0604020202020204" pitchFamily="34" charset="0"/>
              <a:cs typeface="Arial" panose="020B0604020202020204" pitchFamily="34" charset="0"/>
            </a:rPr>
            <a:t>Chronic Kidney Disease (CKD) is categorized into five stages according to eGFR values, indicating the extent of kidney damage.</a:t>
          </a:r>
          <a:endParaRPr lang="en-GB" sz="1200" dirty="0">
            <a:latin typeface="Arial" panose="020B0604020202020204" pitchFamily="34" charset="0"/>
            <a:cs typeface="Arial" panose="020B0604020202020204" pitchFamily="34" charset="0"/>
          </a:endParaRPr>
        </a:p>
      </dgm:t>
    </dgm:pt>
    <dgm:pt modelId="{7F4B9298-AC7F-48F0-8DDD-0EEE663AB2D9}" type="parTrans" cxnId="{376B4167-499D-495C-88BF-1978AAE3F8C1}">
      <dgm:prSet/>
      <dgm:spPr/>
      <dgm:t>
        <a:bodyPr/>
        <a:lstStyle/>
        <a:p>
          <a:endParaRPr lang="en-GB"/>
        </a:p>
      </dgm:t>
    </dgm:pt>
    <dgm:pt modelId="{A2478E23-7833-4B21-9D63-6BF5FC9FF91C}" type="sibTrans" cxnId="{376B4167-499D-495C-88BF-1978AAE3F8C1}">
      <dgm:prSet/>
      <dgm:spPr/>
      <dgm:t>
        <a:bodyPr/>
        <a:lstStyle/>
        <a:p>
          <a:endParaRPr lang="en-GB"/>
        </a:p>
      </dgm:t>
    </dgm:pt>
    <dgm:pt modelId="{A704EDAA-AE18-4EBB-88AF-0621DCFB573B}">
      <dgm:prSet custT="1"/>
      <dgm:spPr/>
      <dgm:t>
        <a:bodyPr/>
        <a:lstStyle/>
        <a:p>
          <a:pPr>
            <a:buNone/>
          </a:pPr>
          <a:r>
            <a:rPr lang="en-GB" sz="1200" b="0" i="0" dirty="0">
              <a:latin typeface="Arial" panose="020B0604020202020204" pitchFamily="34" charset="0"/>
              <a:cs typeface="Arial" panose="020B0604020202020204" pitchFamily="34" charset="0"/>
            </a:rPr>
            <a:t>GFR is determined by various factors including age, sex, ethnicity, and creatinine concentrations (and occasionally height and weight)</a:t>
          </a:r>
          <a:endParaRPr lang="en-GB" sz="1200" dirty="0">
            <a:latin typeface="Arial" panose="020B0604020202020204" pitchFamily="34" charset="0"/>
            <a:cs typeface="Arial" panose="020B0604020202020204" pitchFamily="34" charset="0"/>
          </a:endParaRPr>
        </a:p>
      </dgm:t>
    </dgm:pt>
    <dgm:pt modelId="{BBA7BB8B-AF19-4DCC-8F26-8FCD2B164A58}" type="parTrans" cxnId="{7717CBAE-29EF-4249-A6F7-F0EC8372A91F}">
      <dgm:prSet/>
      <dgm:spPr/>
      <dgm:t>
        <a:bodyPr/>
        <a:lstStyle/>
        <a:p>
          <a:endParaRPr lang="en-GB"/>
        </a:p>
      </dgm:t>
    </dgm:pt>
    <dgm:pt modelId="{C488EB54-60B9-4CD3-B5B0-E21190B971B5}" type="sibTrans" cxnId="{7717CBAE-29EF-4249-A6F7-F0EC8372A91F}">
      <dgm:prSet/>
      <dgm:spPr/>
      <dgm:t>
        <a:bodyPr/>
        <a:lstStyle/>
        <a:p>
          <a:endParaRPr lang="en-GB"/>
        </a:p>
      </dgm:t>
    </dgm:pt>
    <dgm:pt modelId="{B8CF3C16-9DD8-4C82-8FB4-6EF713FCCA8A}" type="pres">
      <dgm:prSet presAssocID="{2B1A86A3-04CD-476F-BA34-8F59E1AF2C15}" presName="outerComposite" presStyleCnt="0">
        <dgm:presLayoutVars>
          <dgm:chMax val="5"/>
          <dgm:dir/>
          <dgm:resizeHandles val="exact"/>
        </dgm:presLayoutVars>
      </dgm:prSet>
      <dgm:spPr/>
    </dgm:pt>
    <dgm:pt modelId="{0E60310F-1CD8-462E-9140-A1A59BF99545}" type="pres">
      <dgm:prSet presAssocID="{2B1A86A3-04CD-476F-BA34-8F59E1AF2C15}" presName="dummyMaxCanvas" presStyleCnt="0">
        <dgm:presLayoutVars/>
      </dgm:prSet>
      <dgm:spPr/>
    </dgm:pt>
    <dgm:pt modelId="{7A4AE48D-91C3-43CC-A8AB-D2EB09DD8DFF}" type="pres">
      <dgm:prSet presAssocID="{2B1A86A3-04CD-476F-BA34-8F59E1AF2C15}" presName="FiveNodes_1" presStyleLbl="node1" presStyleIdx="0" presStyleCnt="5" custLinFactNeighborY="7896">
        <dgm:presLayoutVars>
          <dgm:bulletEnabled val="1"/>
        </dgm:presLayoutVars>
      </dgm:prSet>
      <dgm:spPr/>
    </dgm:pt>
    <dgm:pt modelId="{41C0E6AF-2585-48E8-ACB9-A150C479B04F}" type="pres">
      <dgm:prSet presAssocID="{2B1A86A3-04CD-476F-BA34-8F59E1AF2C15}" presName="FiveNodes_2" presStyleLbl="node1" presStyleIdx="1" presStyleCnt="5">
        <dgm:presLayoutVars>
          <dgm:bulletEnabled val="1"/>
        </dgm:presLayoutVars>
      </dgm:prSet>
      <dgm:spPr/>
    </dgm:pt>
    <dgm:pt modelId="{1672BE8E-277A-470B-B886-EFA073223885}" type="pres">
      <dgm:prSet presAssocID="{2B1A86A3-04CD-476F-BA34-8F59E1AF2C15}" presName="FiveNodes_3" presStyleLbl="node1" presStyleIdx="2" presStyleCnt="5">
        <dgm:presLayoutVars>
          <dgm:bulletEnabled val="1"/>
        </dgm:presLayoutVars>
      </dgm:prSet>
      <dgm:spPr/>
    </dgm:pt>
    <dgm:pt modelId="{1021A739-4DE4-4F02-8A67-69CFBBF01C69}" type="pres">
      <dgm:prSet presAssocID="{2B1A86A3-04CD-476F-BA34-8F59E1AF2C15}" presName="FiveNodes_4" presStyleLbl="node1" presStyleIdx="3" presStyleCnt="5">
        <dgm:presLayoutVars>
          <dgm:bulletEnabled val="1"/>
        </dgm:presLayoutVars>
      </dgm:prSet>
      <dgm:spPr/>
    </dgm:pt>
    <dgm:pt modelId="{9921C39D-3B8C-47E3-B2B6-3401D14B4BD6}" type="pres">
      <dgm:prSet presAssocID="{2B1A86A3-04CD-476F-BA34-8F59E1AF2C15}" presName="FiveNodes_5" presStyleLbl="node1" presStyleIdx="4" presStyleCnt="5">
        <dgm:presLayoutVars>
          <dgm:bulletEnabled val="1"/>
        </dgm:presLayoutVars>
      </dgm:prSet>
      <dgm:spPr/>
    </dgm:pt>
    <dgm:pt modelId="{C44A16FF-DDF4-4A7E-8B46-CB1DDE4C3487}" type="pres">
      <dgm:prSet presAssocID="{2B1A86A3-04CD-476F-BA34-8F59E1AF2C15}" presName="FiveConn_1-2" presStyleLbl="fgAccFollowNode1" presStyleIdx="0" presStyleCnt="4">
        <dgm:presLayoutVars>
          <dgm:bulletEnabled val="1"/>
        </dgm:presLayoutVars>
      </dgm:prSet>
      <dgm:spPr/>
    </dgm:pt>
    <dgm:pt modelId="{D8F724BC-F438-4941-AEEE-D143119CA3E2}" type="pres">
      <dgm:prSet presAssocID="{2B1A86A3-04CD-476F-BA34-8F59E1AF2C15}" presName="FiveConn_2-3" presStyleLbl="fgAccFollowNode1" presStyleIdx="1" presStyleCnt="4">
        <dgm:presLayoutVars>
          <dgm:bulletEnabled val="1"/>
        </dgm:presLayoutVars>
      </dgm:prSet>
      <dgm:spPr/>
    </dgm:pt>
    <dgm:pt modelId="{1B2D9B8B-2F96-4E2F-B2A6-EC31F52FB8E9}" type="pres">
      <dgm:prSet presAssocID="{2B1A86A3-04CD-476F-BA34-8F59E1AF2C15}" presName="FiveConn_3-4" presStyleLbl="fgAccFollowNode1" presStyleIdx="2" presStyleCnt="4">
        <dgm:presLayoutVars>
          <dgm:bulletEnabled val="1"/>
        </dgm:presLayoutVars>
      </dgm:prSet>
      <dgm:spPr/>
    </dgm:pt>
    <dgm:pt modelId="{F869174E-9FD6-4BF6-9037-ED5546E64B0F}" type="pres">
      <dgm:prSet presAssocID="{2B1A86A3-04CD-476F-BA34-8F59E1AF2C15}" presName="FiveConn_4-5" presStyleLbl="fgAccFollowNode1" presStyleIdx="3" presStyleCnt="4">
        <dgm:presLayoutVars>
          <dgm:bulletEnabled val="1"/>
        </dgm:presLayoutVars>
      </dgm:prSet>
      <dgm:spPr/>
    </dgm:pt>
    <dgm:pt modelId="{5753E8D4-A8E3-465A-863B-985D3E53ED90}" type="pres">
      <dgm:prSet presAssocID="{2B1A86A3-04CD-476F-BA34-8F59E1AF2C15}" presName="FiveNodes_1_text" presStyleLbl="node1" presStyleIdx="4" presStyleCnt="5">
        <dgm:presLayoutVars>
          <dgm:bulletEnabled val="1"/>
        </dgm:presLayoutVars>
      </dgm:prSet>
      <dgm:spPr/>
    </dgm:pt>
    <dgm:pt modelId="{786AD45F-D060-478D-A3DF-FF071F5B895F}" type="pres">
      <dgm:prSet presAssocID="{2B1A86A3-04CD-476F-BA34-8F59E1AF2C15}" presName="FiveNodes_2_text" presStyleLbl="node1" presStyleIdx="4" presStyleCnt="5">
        <dgm:presLayoutVars>
          <dgm:bulletEnabled val="1"/>
        </dgm:presLayoutVars>
      </dgm:prSet>
      <dgm:spPr/>
    </dgm:pt>
    <dgm:pt modelId="{C8AFE9B0-A46B-4B71-9C06-23E1D2126ECF}" type="pres">
      <dgm:prSet presAssocID="{2B1A86A3-04CD-476F-BA34-8F59E1AF2C15}" presName="FiveNodes_3_text" presStyleLbl="node1" presStyleIdx="4" presStyleCnt="5">
        <dgm:presLayoutVars>
          <dgm:bulletEnabled val="1"/>
        </dgm:presLayoutVars>
      </dgm:prSet>
      <dgm:spPr/>
    </dgm:pt>
    <dgm:pt modelId="{AD08CBD2-21E6-411B-93E0-0C0783C4FD64}" type="pres">
      <dgm:prSet presAssocID="{2B1A86A3-04CD-476F-BA34-8F59E1AF2C15}" presName="FiveNodes_4_text" presStyleLbl="node1" presStyleIdx="4" presStyleCnt="5">
        <dgm:presLayoutVars>
          <dgm:bulletEnabled val="1"/>
        </dgm:presLayoutVars>
      </dgm:prSet>
      <dgm:spPr/>
    </dgm:pt>
    <dgm:pt modelId="{B69B6198-E681-48E7-AD93-78A3473D7DD8}" type="pres">
      <dgm:prSet presAssocID="{2B1A86A3-04CD-476F-BA34-8F59E1AF2C15}" presName="FiveNodes_5_text" presStyleLbl="node1" presStyleIdx="4" presStyleCnt="5">
        <dgm:presLayoutVars>
          <dgm:bulletEnabled val="1"/>
        </dgm:presLayoutVars>
      </dgm:prSet>
      <dgm:spPr/>
    </dgm:pt>
  </dgm:ptLst>
  <dgm:cxnLst>
    <dgm:cxn modelId="{B6389B14-F0F7-40A8-847E-2907DFF554E8}" srcId="{2B1A86A3-04CD-476F-BA34-8F59E1AF2C15}" destId="{2F5EE27A-3081-4AFF-A9CC-AE7070CE0133}" srcOrd="2" destOrd="0" parTransId="{816C1673-F6BC-44F0-9869-4F488F390C99}" sibTransId="{16BA3521-E4B1-4A2F-97A1-F960ED9A7BD2}"/>
    <dgm:cxn modelId="{8C557F3A-2B3E-40C1-847E-0E05A7698B7E}" type="presOf" srcId="{5A8C87A0-37E6-48E7-A2C1-520D126634F8}" destId="{9921C39D-3B8C-47E3-B2B6-3401D14B4BD6}" srcOrd="0" destOrd="0" presId="urn:microsoft.com/office/officeart/2005/8/layout/vProcess5"/>
    <dgm:cxn modelId="{5331FF44-BEC8-4B8D-A22E-84847FF1E8EC}" type="presOf" srcId="{2F5EE27A-3081-4AFF-A9CC-AE7070CE0133}" destId="{1672BE8E-277A-470B-B886-EFA073223885}" srcOrd="0" destOrd="0" presId="urn:microsoft.com/office/officeart/2005/8/layout/vProcess5"/>
    <dgm:cxn modelId="{32AE4645-4509-47E0-BA48-A9329F419246}" type="presOf" srcId="{16BA3521-E4B1-4A2F-97A1-F960ED9A7BD2}" destId="{1B2D9B8B-2F96-4E2F-B2A6-EC31F52FB8E9}" srcOrd="0" destOrd="0" presId="urn:microsoft.com/office/officeart/2005/8/layout/vProcess5"/>
    <dgm:cxn modelId="{376B4167-499D-495C-88BF-1978AAE3F8C1}" srcId="{2B1A86A3-04CD-476F-BA34-8F59E1AF2C15}" destId="{5A8C87A0-37E6-48E7-A2C1-520D126634F8}" srcOrd="4" destOrd="0" parTransId="{7F4B9298-AC7F-48F0-8DDD-0EEE663AB2D9}" sibTransId="{A2478E23-7833-4B21-9D63-6BF5FC9FF91C}"/>
    <dgm:cxn modelId="{4368624A-9C6F-4426-8180-A403A35A5941}" type="presOf" srcId="{C488EB54-60B9-4CD3-B5B0-E21190B971B5}" destId="{F869174E-9FD6-4BF6-9037-ED5546E64B0F}" srcOrd="0" destOrd="0" presId="urn:microsoft.com/office/officeart/2005/8/layout/vProcess5"/>
    <dgm:cxn modelId="{AC11694E-F41B-409D-AA02-FDA3C7F08B5E}" type="presOf" srcId="{9FF4462C-572D-4615-A4FF-3EC613D4053B}" destId="{7A4AE48D-91C3-43CC-A8AB-D2EB09DD8DFF}" srcOrd="0" destOrd="0" presId="urn:microsoft.com/office/officeart/2005/8/layout/vProcess5"/>
    <dgm:cxn modelId="{14461E52-5914-43B0-A2C6-239D2B0980B5}" type="presOf" srcId="{74B2ACFE-436B-4CDA-B916-11BBD602C2D3}" destId="{C44A16FF-DDF4-4A7E-8B46-CB1DDE4C3487}" srcOrd="0" destOrd="0" presId="urn:microsoft.com/office/officeart/2005/8/layout/vProcess5"/>
    <dgm:cxn modelId="{CFE22D54-360E-4171-818B-B55254B2CE07}" type="presOf" srcId="{A704EDAA-AE18-4EBB-88AF-0621DCFB573B}" destId="{AD08CBD2-21E6-411B-93E0-0C0783C4FD64}" srcOrd="1" destOrd="0" presId="urn:microsoft.com/office/officeart/2005/8/layout/vProcess5"/>
    <dgm:cxn modelId="{21280379-CC40-473B-BB9D-2B6EEC807F42}" type="presOf" srcId="{83F1A54B-2981-4661-B405-73480369AD8E}" destId="{786AD45F-D060-478D-A3DF-FF071F5B895F}" srcOrd="1" destOrd="0" presId="urn:microsoft.com/office/officeart/2005/8/layout/vProcess5"/>
    <dgm:cxn modelId="{079CBC59-0B89-452A-8AD9-E2BB4D78D587}" type="presOf" srcId="{00EA3D90-0891-4982-B7A8-1E34069E6FAD}" destId="{D8F724BC-F438-4941-AEEE-D143119CA3E2}" srcOrd="0" destOrd="0" presId="urn:microsoft.com/office/officeart/2005/8/layout/vProcess5"/>
    <dgm:cxn modelId="{CEDD3E83-32C1-43E7-B92E-8EA3DF1126EA}" type="presOf" srcId="{2B1A86A3-04CD-476F-BA34-8F59E1AF2C15}" destId="{B8CF3C16-9DD8-4C82-8FB4-6EF713FCCA8A}" srcOrd="0" destOrd="0" presId="urn:microsoft.com/office/officeart/2005/8/layout/vProcess5"/>
    <dgm:cxn modelId="{5EE32292-25FF-4DE1-8B88-66C3D3C6760A}" type="presOf" srcId="{5A8C87A0-37E6-48E7-A2C1-520D126634F8}" destId="{B69B6198-E681-48E7-AD93-78A3473D7DD8}" srcOrd="1" destOrd="0" presId="urn:microsoft.com/office/officeart/2005/8/layout/vProcess5"/>
    <dgm:cxn modelId="{9C35E192-1C2C-4117-86DF-0CAEBF6DABAA}" type="presOf" srcId="{2F5EE27A-3081-4AFF-A9CC-AE7070CE0133}" destId="{C8AFE9B0-A46B-4B71-9C06-23E1D2126ECF}" srcOrd="1" destOrd="0" presId="urn:microsoft.com/office/officeart/2005/8/layout/vProcess5"/>
    <dgm:cxn modelId="{7717CBAE-29EF-4249-A6F7-F0EC8372A91F}" srcId="{2B1A86A3-04CD-476F-BA34-8F59E1AF2C15}" destId="{A704EDAA-AE18-4EBB-88AF-0621DCFB573B}" srcOrd="3" destOrd="0" parTransId="{BBA7BB8B-AF19-4DCC-8F26-8FCD2B164A58}" sibTransId="{C488EB54-60B9-4CD3-B5B0-E21190B971B5}"/>
    <dgm:cxn modelId="{957100B0-39F4-4206-8E09-1841E5861131}" type="presOf" srcId="{A704EDAA-AE18-4EBB-88AF-0621DCFB573B}" destId="{1021A739-4DE4-4F02-8A67-69CFBBF01C69}" srcOrd="0" destOrd="0" presId="urn:microsoft.com/office/officeart/2005/8/layout/vProcess5"/>
    <dgm:cxn modelId="{4CCD21BE-41CF-4318-9055-C8C3E77C0902}" srcId="{2B1A86A3-04CD-476F-BA34-8F59E1AF2C15}" destId="{9FF4462C-572D-4615-A4FF-3EC613D4053B}" srcOrd="0" destOrd="0" parTransId="{D14B07E4-437E-49B1-A106-B3ADEE31FAFA}" sibTransId="{74B2ACFE-436B-4CDA-B916-11BBD602C2D3}"/>
    <dgm:cxn modelId="{EB0AE5E7-EF7F-4B7F-AA92-B0366BC22CD5}" type="presOf" srcId="{9FF4462C-572D-4615-A4FF-3EC613D4053B}" destId="{5753E8D4-A8E3-465A-863B-985D3E53ED90}" srcOrd="1" destOrd="0" presId="urn:microsoft.com/office/officeart/2005/8/layout/vProcess5"/>
    <dgm:cxn modelId="{15DE7DFD-4998-46E8-ACBD-4ED77BBF2AD2}" type="presOf" srcId="{83F1A54B-2981-4661-B405-73480369AD8E}" destId="{41C0E6AF-2585-48E8-ACB9-A150C479B04F}" srcOrd="0" destOrd="0" presId="urn:microsoft.com/office/officeart/2005/8/layout/vProcess5"/>
    <dgm:cxn modelId="{B6BA5DFF-BD60-4025-A335-262D5DF23FF8}" srcId="{2B1A86A3-04CD-476F-BA34-8F59E1AF2C15}" destId="{83F1A54B-2981-4661-B405-73480369AD8E}" srcOrd="1" destOrd="0" parTransId="{C06DD8F1-19B7-4770-903A-C1A586C8266D}" sibTransId="{00EA3D90-0891-4982-B7A8-1E34069E6FAD}"/>
    <dgm:cxn modelId="{19A95721-7627-4452-BD56-F1890C660288}" type="presParOf" srcId="{B8CF3C16-9DD8-4C82-8FB4-6EF713FCCA8A}" destId="{0E60310F-1CD8-462E-9140-A1A59BF99545}" srcOrd="0" destOrd="0" presId="urn:microsoft.com/office/officeart/2005/8/layout/vProcess5"/>
    <dgm:cxn modelId="{3B4BF59A-FEF4-435E-818F-CC747B84939F}" type="presParOf" srcId="{B8CF3C16-9DD8-4C82-8FB4-6EF713FCCA8A}" destId="{7A4AE48D-91C3-43CC-A8AB-D2EB09DD8DFF}" srcOrd="1" destOrd="0" presId="urn:microsoft.com/office/officeart/2005/8/layout/vProcess5"/>
    <dgm:cxn modelId="{A8215FD0-D563-4AD0-86E0-19E95A965762}" type="presParOf" srcId="{B8CF3C16-9DD8-4C82-8FB4-6EF713FCCA8A}" destId="{41C0E6AF-2585-48E8-ACB9-A150C479B04F}" srcOrd="2" destOrd="0" presId="urn:microsoft.com/office/officeart/2005/8/layout/vProcess5"/>
    <dgm:cxn modelId="{5F853453-1FE4-4A60-ACCA-E3E85A76159D}" type="presParOf" srcId="{B8CF3C16-9DD8-4C82-8FB4-6EF713FCCA8A}" destId="{1672BE8E-277A-470B-B886-EFA073223885}" srcOrd="3" destOrd="0" presId="urn:microsoft.com/office/officeart/2005/8/layout/vProcess5"/>
    <dgm:cxn modelId="{E8296056-E0F1-4ADD-AF28-2F15364A2720}" type="presParOf" srcId="{B8CF3C16-9DD8-4C82-8FB4-6EF713FCCA8A}" destId="{1021A739-4DE4-4F02-8A67-69CFBBF01C69}" srcOrd="4" destOrd="0" presId="urn:microsoft.com/office/officeart/2005/8/layout/vProcess5"/>
    <dgm:cxn modelId="{6362BA52-3624-4F77-AB16-375E16A2DB8B}" type="presParOf" srcId="{B8CF3C16-9DD8-4C82-8FB4-6EF713FCCA8A}" destId="{9921C39D-3B8C-47E3-B2B6-3401D14B4BD6}" srcOrd="5" destOrd="0" presId="urn:microsoft.com/office/officeart/2005/8/layout/vProcess5"/>
    <dgm:cxn modelId="{3327DBD6-FF91-45AC-B18B-2B3E2AF0A448}" type="presParOf" srcId="{B8CF3C16-9DD8-4C82-8FB4-6EF713FCCA8A}" destId="{C44A16FF-DDF4-4A7E-8B46-CB1DDE4C3487}" srcOrd="6" destOrd="0" presId="urn:microsoft.com/office/officeart/2005/8/layout/vProcess5"/>
    <dgm:cxn modelId="{B13CF471-9A38-455E-96D3-2079ABE2D0C6}" type="presParOf" srcId="{B8CF3C16-9DD8-4C82-8FB4-6EF713FCCA8A}" destId="{D8F724BC-F438-4941-AEEE-D143119CA3E2}" srcOrd="7" destOrd="0" presId="urn:microsoft.com/office/officeart/2005/8/layout/vProcess5"/>
    <dgm:cxn modelId="{467D51CD-62CF-4FB2-8B52-BA3C91867CC3}" type="presParOf" srcId="{B8CF3C16-9DD8-4C82-8FB4-6EF713FCCA8A}" destId="{1B2D9B8B-2F96-4E2F-B2A6-EC31F52FB8E9}" srcOrd="8" destOrd="0" presId="urn:microsoft.com/office/officeart/2005/8/layout/vProcess5"/>
    <dgm:cxn modelId="{92ED06B2-E0BF-4574-92EE-590EA35396B4}" type="presParOf" srcId="{B8CF3C16-9DD8-4C82-8FB4-6EF713FCCA8A}" destId="{F869174E-9FD6-4BF6-9037-ED5546E64B0F}" srcOrd="9" destOrd="0" presId="urn:microsoft.com/office/officeart/2005/8/layout/vProcess5"/>
    <dgm:cxn modelId="{333146FF-13C2-4838-ACBF-E75CE66E627C}" type="presParOf" srcId="{B8CF3C16-9DD8-4C82-8FB4-6EF713FCCA8A}" destId="{5753E8D4-A8E3-465A-863B-985D3E53ED90}" srcOrd="10" destOrd="0" presId="urn:microsoft.com/office/officeart/2005/8/layout/vProcess5"/>
    <dgm:cxn modelId="{3E5AFA0B-31D7-455E-99B3-F3FB7304EAC5}" type="presParOf" srcId="{B8CF3C16-9DD8-4C82-8FB4-6EF713FCCA8A}" destId="{786AD45F-D060-478D-A3DF-FF071F5B895F}" srcOrd="11" destOrd="0" presId="urn:microsoft.com/office/officeart/2005/8/layout/vProcess5"/>
    <dgm:cxn modelId="{D8224707-D4E2-4A9A-A56A-631BF5AF3FA5}" type="presParOf" srcId="{B8CF3C16-9DD8-4C82-8FB4-6EF713FCCA8A}" destId="{C8AFE9B0-A46B-4B71-9C06-23E1D2126ECF}" srcOrd="12" destOrd="0" presId="urn:microsoft.com/office/officeart/2005/8/layout/vProcess5"/>
    <dgm:cxn modelId="{29F89C45-EEE9-434C-9186-75E483DF1D9E}" type="presParOf" srcId="{B8CF3C16-9DD8-4C82-8FB4-6EF713FCCA8A}" destId="{AD08CBD2-21E6-411B-93E0-0C0783C4FD64}" srcOrd="13" destOrd="0" presId="urn:microsoft.com/office/officeart/2005/8/layout/vProcess5"/>
    <dgm:cxn modelId="{D48A08D2-66F2-4FDC-ADAE-12C1EB2CDD0E}" type="presParOf" srcId="{B8CF3C16-9DD8-4C82-8FB4-6EF713FCCA8A}" destId="{B69B6198-E681-48E7-AD93-78A3473D7DD8}" srcOrd="14"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3DC8AA3-ADD2-4E7A-9B53-072909334DE4}"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31CD057B-13E3-4C87-989F-5062DC38EBFB}">
      <dgm:prSet custT="1"/>
      <dgm:spPr/>
      <dgm:t>
        <a:bodyPr/>
        <a:lstStyle/>
        <a:p>
          <a:r>
            <a:rPr lang="en-US" sz="1200" b="0" i="0" baseline="0" dirty="0">
              <a:latin typeface="Arial" panose="020B0604020202020204" pitchFamily="34" charset="0"/>
              <a:cs typeface="Arial" panose="020B0604020202020204" pitchFamily="34" charset="0"/>
            </a:rPr>
            <a:t>Blood pressure</a:t>
          </a:r>
        </a:p>
      </dgm:t>
    </dgm:pt>
    <dgm:pt modelId="{4650A669-8162-4ABA-82B6-6A30D6C36B75}" type="parTrans" cxnId="{999B7488-9504-4FEF-9095-B4747BCF9C36}">
      <dgm:prSet/>
      <dgm:spPr/>
      <dgm:t>
        <a:bodyPr/>
        <a:lstStyle/>
        <a:p>
          <a:endParaRPr lang="en-US"/>
        </a:p>
      </dgm:t>
    </dgm:pt>
    <dgm:pt modelId="{07A125A8-3EA2-4C28-8721-E0440624E6BC}" type="sibTrans" cxnId="{999B7488-9504-4FEF-9095-B4747BCF9C36}">
      <dgm:prSet/>
      <dgm:spPr/>
      <dgm:t>
        <a:bodyPr/>
        <a:lstStyle/>
        <a:p>
          <a:endParaRPr lang="en-US"/>
        </a:p>
      </dgm:t>
    </dgm:pt>
    <dgm:pt modelId="{E36F5998-75DD-49FB-A0F2-3D01DEC8AE69}">
      <dgm:prSet custT="1"/>
      <dgm:spPr/>
      <dgm:t>
        <a:bodyPr/>
        <a:lstStyle/>
        <a:p>
          <a:r>
            <a:rPr lang="en-US" sz="1200" b="0" i="0" baseline="0" dirty="0">
              <a:latin typeface="Arial" panose="020B0604020202020204" pitchFamily="34" charset="0"/>
              <a:cs typeface="Arial" panose="020B0604020202020204" pitchFamily="34" charset="0"/>
            </a:rPr>
            <a:t>Cardiovascular risk </a:t>
          </a:r>
          <a:r>
            <a:rPr lang="it-IT" sz="1200" dirty="0">
              <a:latin typeface="Arial" panose="020B0604020202020204" pitchFamily="34" charset="0"/>
              <a:cs typeface="Arial" panose="020B0604020202020204" pitchFamily="34" charset="0"/>
            </a:rPr>
            <a:t>(Di Angelantonio et al., 2016).</a:t>
          </a:r>
          <a:endParaRPr lang="en-US" sz="1200" dirty="0">
            <a:latin typeface="Arial" panose="020B0604020202020204" pitchFamily="34" charset="0"/>
            <a:cs typeface="Arial" panose="020B0604020202020204" pitchFamily="34" charset="0"/>
          </a:endParaRPr>
        </a:p>
      </dgm:t>
    </dgm:pt>
    <dgm:pt modelId="{06B7E429-8351-48D3-8993-B735F4296418}" type="parTrans" cxnId="{2895517E-A3FE-419D-AD5A-F17616C446FC}">
      <dgm:prSet/>
      <dgm:spPr/>
      <dgm:t>
        <a:bodyPr/>
        <a:lstStyle/>
        <a:p>
          <a:endParaRPr lang="en-US"/>
        </a:p>
      </dgm:t>
    </dgm:pt>
    <dgm:pt modelId="{960EBC34-D2C6-4432-A4BB-824FAD83A997}" type="sibTrans" cxnId="{2895517E-A3FE-419D-AD5A-F17616C446FC}">
      <dgm:prSet/>
      <dgm:spPr/>
      <dgm:t>
        <a:bodyPr/>
        <a:lstStyle/>
        <a:p>
          <a:endParaRPr lang="en-US"/>
        </a:p>
      </dgm:t>
    </dgm:pt>
    <dgm:pt modelId="{37E33FB8-9A55-4935-8E9E-9DC5EB87A454}">
      <dgm:prSet custT="1"/>
      <dgm:spPr/>
      <dgm:t>
        <a:bodyPr/>
        <a:lstStyle/>
        <a:p>
          <a:r>
            <a:rPr lang="en-US" sz="1200" b="0" i="0" baseline="0" dirty="0">
              <a:latin typeface="Arial" panose="020B0604020202020204" pitchFamily="34" charset="0"/>
              <a:cs typeface="Arial" panose="020B0604020202020204" pitchFamily="34" charset="0"/>
            </a:rPr>
            <a:t>Medication review   ( </a:t>
          </a:r>
          <a:r>
            <a:rPr lang="en-GB" sz="1200" dirty="0">
              <a:latin typeface="Arial" panose="020B0604020202020204" pitchFamily="34" charset="0"/>
              <a:cs typeface="Arial" panose="020B0604020202020204" pitchFamily="34" charset="0"/>
            </a:rPr>
            <a:t>RCN, 2021)</a:t>
          </a:r>
          <a:r>
            <a:rPr lang="en-US" sz="1200" b="0" i="0" baseline="0" dirty="0">
              <a:latin typeface="Arial" panose="020B0604020202020204" pitchFamily="34" charset="0"/>
              <a:cs typeface="Arial" panose="020B0604020202020204" pitchFamily="34" charset="0"/>
            </a:rPr>
            <a:t> </a:t>
          </a:r>
          <a:endParaRPr lang="en-US" sz="1200" dirty="0">
            <a:latin typeface="Arial" panose="020B0604020202020204" pitchFamily="34" charset="0"/>
            <a:cs typeface="Arial" panose="020B0604020202020204" pitchFamily="34" charset="0"/>
          </a:endParaRPr>
        </a:p>
      </dgm:t>
    </dgm:pt>
    <dgm:pt modelId="{AE867463-3D2B-412B-AD9E-FB5CAFEA6A2C}" type="parTrans" cxnId="{82637DDE-AAD9-462E-ADCC-D72376E82D3D}">
      <dgm:prSet/>
      <dgm:spPr/>
      <dgm:t>
        <a:bodyPr/>
        <a:lstStyle/>
        <a:p>
          <a:endParaRPr lang="en-US"/>
        </a:p>
      </dgm:t>
    </dgm:pt>
    <dgm:pt modelId="{44002F3A-7876-4E42-AB25-C1EF71A76458}" type="sibTrans" cxnId="{82637DDE-AAD9-462E-ADCC-D72376E82D3D}">
      <dgm:prSet/>
      <dgm:spPr/>
      <dgm:t>
        <a:bodyPr/>
        <a:lstStyle/>
        <a:p>
          <a:endParaRPr lang="en-US"/>
        </a:p>
      </dgm:t>
    </dgm:pt>
    <dgm:pt modelId="{B785DC3F-4718-4618-9D48-A66F84E3ADAB}">
      <dgm:prSet custT="1"/>
      <dgm:spPr/>
      <dgm:t>
        <a:bodyPr/>
        <a:lstStyle/>
        <a:p>
          <a:r>
            <a:rPr lang="en-US" sz="1200" b="0" i="0" baseline="0" dirty="0">
              <a:latin typeface="Arial" panose="020B0604020202020204" pitchFamily="34" charset="0"/>
              <a:cs typeface="Arial" panose="020B0604020202020204" pitchFamily="34" charset="0"/>
            </a:rPr>
            <a:t>Lifestyle assessment</a:t>
          </a:r>
        </a:p>
        <a:p>
          <a:endParaRPr lang="en-US" sz="2000" dirty="0">
            <a:latin typeface="Arial" panose="020B0604020202020204" pitchFamily="34" charset="0"/>
            <a:cs typeface="Arial" panose="020B0604020202020204" pitchFamily="34" charset="0"/>
          </a:endParaRPr>
        </a:p>
      </dgm:t>
    </dgm:pt>
    <dgm:pt modelId="{B98D520B-64EC-4D32-B699-7E9EFD4C4833}" type="parTrans" cxnId="{2D8C5BB5-95B8-4592-859C-8F8A685E01A2}">
      <dgm:prSet/>
      <dgm:spPr/>
      <dgm:t>
        <a:bodyPr/>
        <a:lstStyle/>
        <a:p>
          <a:endParaRPr lang="en-US"/>
        </a:p>
      </dgm:t>
    </dgm:pt>
    <dgm:pt modelId="{74591C28-0054-49DB-A876-69FA7F3CB4D7}" type="sibTrans" cxnId="{2D8C5BB5-95B8-4592-859C-8F8A685E01A2}">
      <dgm:prSet/>
      <dgm:spPr/>
      <dgm:t>
        <a:bodyPr/>
        <a:lstStyle/>
        <a:p>
          <a:endParaRPr lang="en-US"/>
        </a:p>
      </dgm:t>
    </dgm:pt>
    <dgm:pt modelId="{146F8FA2-83C9-42BE-98D9-E11226AD7F3A}">
      <dgm:prSet custT="1"/>
      <dgm:spPr/>
      <dgm:t>
        <a:bodyPr/>
        <a:lstStyle/>
        <a:p>
          <a:r>
            <a:rPr lang="en-US" sz="1200" dirty="0">
              <a:solidFill>
                <a:schemeClr val="bg1"/>
              </a:solidFill>
              <a:latin typeface="Arial" panose="020B0604020202020204" pitchFamily="34" charset="0"/>
              <a:cs typeface="Arial" panose="020B0604020202020204" pitchFamily="34" charset="0"/>
            </a:rPr>
            <a:t>Holistic care approach</a:t>
          </a:r>
        </a:p>
      </dgm:t>
    </dgm:pt>
    <dgm:pt modelId="{4C1B9924-8044-40DE-B23A-EA00B1C0D7BD}" type="parTrans" cxnId="{1228C0FA-C500-4DD3-9006-F0788A60C77E}">
      <dgm:prSet/>
      <dgm:spPr/>
      <dgm:t>
        <a:bodyPr/>
        <a:lstStyle/>
        <a:p>
          <a:endParaRPr lang="en-US"/>
        </a:p>
      </dgm:t>
    </dgm:pt>
    <dgm:pt modelId="{08236C2B-15C2-460D-9D50-8C4582CC59F5}" type="sibTrans" cxnId="{1228C0FA-C500-4DD3-9006-F0788A60C77E}">
      <dgm:prSet/>
      <dgm:spPr/>
      <dgm:t>
        <a:bodyPr/>
        <a:lstStyle/>
        <a:p>
          <a:endParaRPr lang="en-US"/>
        </a:p>
      </dgm:t>
    </dgm:pt>
    <dgm:pt modelId="{C5451E25-3746-41CE-8FC5-ED697BA52767}">
      <dgm:prSet custT="1"/>
      <dgm:spPr/>
      <dgm:t>
        <a:bodyPr/>
        <a:lstStyle/>
        <a:p>
          <a:r>
            <a:rPr lang="en-GB" sz="1200" dirty="0">
              <a:solidFill>
                <a:schemeClr val="bg1"/>
              </a:solidFill>
              <a:latin typeface="Arial" panose="020B0604020202020204" pitchFamily="34" charset="0"/>
              <a:cs typeface="Arial" panose="020B0604020202020204" pitchFamily="34" charset="0"/>
            </a:rPr>
            <a:t>(Stevens and Levin, 2018).</a:t>
          </a:r>
          <a:endParaRPr lang="en-US" sz="1200" dirty="0">
            <a:solidFill>
              <a:schemeClr val="bg1"/>
            </a:solidFill>
            <a:latin typeface="Arial" panose="020B0604020202020204" pitchFamily="34" charset="0"/>
            <a:cs typeface="Arial" panose="020B0604020202020204" pitchFamily="34" charset="0"/>
          </a:endParaRPr>
        </a:p>
      </dgm:t>
    </dgm:pt>
    <dgm:pt modelId="{6D5BA8BE-C462-438D-8C04-BF8DC6F57362}" type="parTrans" cxnId="{47057C19-1018-4727-810F-5B3C449C9572}">
      <dgm:prSet/>
      <dgm:spPr/>
      <dgm:t>
        <a:bodyPr/>
        <a:lstStyle/>
        <a:p>
          <a:endParaRPr lang="en-US"/>
        </a:p>
      </dgm:t>
    </dgm:pt>
    <dgm:pt modelId="{CEFB0B34-C62E-4C3C-9980-068025A768FF}" type="sibTrans" cxnId="{47057C19-1018-4727-810F-5B3C449C9572}">
      <dgm:prSet/>
      <dgm:spPr/>
      <dgm:t>
        <a:bodyPr/>
        <a:lstStyle/>
        <a:p>
          <a:endParaRPr lang="en-US"/>
        </a:p>
      </dgm:t>
    </dgm:pt>
    <dgm:pt modelId="{86856C6E-CD62-48C1-BE70-E9C3B69D8015}" type="pres">
      <dgm:prSet presAssocID="{F3DC8AA3-ADD2-4E7A-9B53-072909334DE4}" presName="diagram" presStyleCnt="0">
        <dgm:presLayoutVars>
          <dgm:dir/>
          <dgm:resizeHandles val="exact"/>
        </dgm:presLayoutVars>
      </dgm:prSet>
      <dgm:spPr/>
    </dgm:pt>
    <dgm:pt modelId="{D4C5551F-772D-4D6E-9DD6-06F03BE7E378}" type="pres">
      <dgm:prSet presAssocID="{31CD057B-13E3-4C87-989F-5062DC38EBFB}" presName="node" presStyleLbl="node1" presStyleIdx="0" presStyleCnt="6">
        <dgm:presLayoutVars>
          <dgm:bulletEnabled val="1"/>
        </dgm:presLayoutVars>
      </dgm:prSet>
      <dgm:spPr/>
    </dgm:pt>
    <dgm:pt modelId="{52EC2562-0003-4946-9847-D306D1BFD8A8}" type="pres">
      <dgm:prSet presAssocID="{07A125A8-3EA2-4C28-8721-E0440624E6BC}" presName="sibTrans" presStyleCnt="0"/>
      <dgm:spPr/>
    </dgm:pt>
    <dgm:pt modelId="{7E939E95-7452-449E-962A-86F839202EA6}" type="pres">
      <dgm:prSet presAssocID="{E36F5998-75DD-49FB-A0F2-3D01DEC8AE69}" presName="node" presStyleLbl="node1" presStyleIdx="1" presStyleCnt="6">
        <dgm:presLayoutVars>
          <dgm:bulletEnabled val="1"/>
        </dgm:presLayoutVars>
      </dgm:prSet>
      <dgm:spPr/>
    </dgm:pt>
    <dgm:pt modelId="{E16C10F2-57F8-4BB5-8A3E-3586265622C1}" type="pres">
      <dgm:prSet presAssocID="{960EBC34-D2C6-4432-A4BB-824FAD83A997}" presName="sibTrans" presStyleCnt="0"/>
      <dgm:spPr/>
    </dgm:pt>
    <dgm:pt modelId="{7477BFFD-425D-439F-8FDB-EC8EC9A98428}" type="pres">
      <dgm:prSet presAssocID="{37E33FB8-9A55-4935-8E9E-9DC5EB87A454}" presName="node" presStyleLbl="node1" presStyleIdx="2" presStyleCnt="6">
        <dgm:presLayoutVars>
          <dgm:bulletEnabled val="1"/>
        </dgm:presLayoutVars>
      </dgm:prSet>
      <dgm:spPr/>
    </dgm:pt>
    <dgm:pt modelId="{22305C57-2281-4A7E-B75D-41AAF4AB21B1}" type="pres">
      <dgm:prSet presAssocID="{44002F3A-7876-4E42-AB25-C1EF71A76458}" presName="sibTrans" presStyleCnt="0"/>
      <dgm:spPr/>
    </dgm:pt>
    <dgm:pt modelId="{28456C80-B31E-48A4-B500-E783F75C6DD6}" type="pres">
      <dgm:prSet presAssocID="{B785DC3F-4718-4618-9D48-A66F84E3ADAB}" presName="node" presStyleLbl="node1" presStyleIdx="3" presStyleCnt="6">
        <dgm:presLayoutVars>
          <dgm:bulletEnabled val="1"/>
        </dgm:presLayoutVars>
      </dgm:prSet>
      <dgm:spPr/>
    </dgm:pt>
    <dgm:pt modelId="{220A64F0-47A8-462A-9640-8B65FFCB316E}" type="pres">
      <dgm:prSet presAssocID="{74591C28-0054-49DB-A876-69FA7F3CB4D7}" presName="sibTrans" presStyleCnt="0"/>
      <dgm:spPr/>
    </dgm:pt>
    <dgm:pt modelId="{DF1A25A0-15BE-4F7E-B0C3-43AAF46C330C}" type="pres">
      <dgm:prSet presAssocID="{146F8FA2-83C9-42BE-98D9-E11226AD7F3A}" presName="node" presStyleLbl="node1" presStyleIdx="4" presStyleCnt="6" custLinFactNeighborY="1275">
        <dgm:presLayoutVars>
          <dgm:bulletEnabled val="1"/>
        </dgm:presLayoutVars>
      </dgm:prSet>
      <dgm:spPr/>
    </dgm:pt>
    <dgm:pt modelId="{1BB45783-92EA-4252-B5D7-DAC06F7FD3EB}" type="pres">
      <dgm:prSet presAssocID="{08236C2B-15C2-460D-9D50-8C4582CC59F5}" presName="sibTrans" presStyleCnt="0"/>
      <dgm:spPr/>
    </dgm:pt>
    <dgm:pt modelId="{27FBC15F-506F-41AE-9A72-EAA68187B09D}" type="pres">
      <dgm:prSet presAssocID="{C5451E25-3746-41CE-8FC5-ED697BA52767}" presName="node" presStyleLbl="node1" presStyleIdx="5" presStyleCnt="6">
        <dgm:presLayoutVars>
          <dgm:bulletEnabled val="1"/>
        </dgm:presLayoutVars>
      </dgm:prSet>
      <dgm:spPr/>
    </dgm:pt>
  </dgm:ptLst>
  <dgm:cxnLst>
    <dgm:cxn modelId="{DC270119-723C-4B1E-87DE-EADCF0E6BE15}" type="presOf" srcId="{F3DC8AA3-ADD2-4E7A-9B53-072909334DE4}" destId="{86856C6E-CD62-48C1-BE70-E9C3B69D8015}" srcOrd="0" destOrd="0" presId="urn:microsoft.com/office/officeart/2005/8/layout/default"/>
    <dgm:cxn modelId="{47057C19-1018-4727-810F-5B3C449C9572}" srcId="{F3DC8AA3-ADD2-4E7A-9B53-072909334DE4}" destId="{C5451E25-3746-41CE-8FC5-ED697BA52767}" srcOrd="5" destOrd="0" parTransId="{6D5BA8BE-C462-438D-8C04-BF8DC6F57362}" sibTransId="{CEFB0B34-C62E-4C3C-9980-068025A768FF}"/>
    <dgm:cxn modelId="{CA6EE329-5AF4-4E01-B3E0-28E4E06A914B}" type="presOf" srcId="{E36F5998-75DD-49FB-A0F2-3D01DEC8AE69}" destId="{7E939E95-7452-449E-962A-86F839202EA6}" srcOrd="0" destOrd="0" presId="urn:microsoft.com/office/officeart/2005/8/layout/default"/>
    <dgm:cxn modelId="{3262E55D-50CE-4EA0-94FA-BCAA5C9C4161}" type="presOf" srcId="{37E33FB8-9A55-4935-8E9E-9DC5EB87A454}" destId="{7477BFFD-425D-439F-8FDB-EC8EC9A98428}" srcOrd="0" destOrd="0" presId="urn:microsoft.com/office/officeart/2005/8/layout/default"/>
    <dgm:cxn modelId="{2895517E-A3FE-419D-AD5A-F17616C446FC}" srcId="{F3DC8AA3-ADD2-4E7A-9B53-072909334DE4}" destId="{E36F5998-75DD-49FB-A0F2-3D01DEC8AE69}" srcOrd="1" destOrd="0" parTransId="{06B7E429-8351-48D3-8993-B735F4296418}" sibTransId="{960EBC34-D2C6-4432-A4BB-824FAD83A997}"/>
    <dgm:cxn modelId="{999B7488-9504-4FEF-9095-B4747BCF9C36}" srcId="{F3DC8AA3-ADD2-4E7A-9B53-072909334DE4}" destId="{31CD057B-13E3-4C87-989F-5062DC38EBFB}" srcOrd="0" destOrd="0" parTransId="{4650A669-8162-4ABA-82B6-6A30D6C36B75}" sibTransId="{07A125A8-3EA2-4C28-8721-E0440624E6BC}"/>
    <dgm:cxn modelId="{9BFA48AF-65E2-4A92-8239-5BA9660CDC5A}" type="presOf" srcId="{B785DC3F-4718-4618-9D48-A66F84E3ADAB}" destId="{28456C80-B31E-48A4-B500-E783F75C6DD6}" srcOrd="0" destOrd="0" presId="urn:microsoft.com/office/officeart/2005/8/layout/default"/>
    <dgm:cxn modelId="{DEC5C8B3-6707-44C5-AF7C-BC1C584505C4}" type="presOf" srcId="{146F8FA2-83C9-42BE-98D9-E11226AD7F3A}" destId="{DF1A25A0-15BE-4F7E-B0C3-43AAF46C330C}" srcOrd="0" destOrd="0" presId="urn:microsoft.com/office/officeart/2005/8/layout/default"/>
    <dgm:cxn modelId="{2D8C5BB5-95B8-4592-859C-8F8A685E01A2}" srcId="{F3DC8AA3-ADD2-4E7A-9B53-072909334DE4}" destId="{B785DC3F-4718-4618-9D48-A66F84E3ADAB}" srcOrd="3" destOrd="0" parTransId="{B98D520B-64EC-4D32-B699-7E9EFD4C4833}" sibTransId="{74591C28-0054-49DB-A876-69FA7F3CB4D7}"/>
    <dgm:cxn modelId="{4F7AEED1-5534-4FFB-8A68-23E53612D60C}" type="presOf" srcId="{31CD057B-13E3-4C87-989F-5062DC38EBFB}" destId="{D4C5551F-772D-4D6E-9DD6-06F03BE7E378}" srcOrd="0" destOrd="0" presId="urn:microsoft.com/office/officeart/2005/8/layout/default"/>
    <dgm:cxn modelId="{82637DDE-AAD9-462E-ADCC-D72376E82D3D}" srcId="{F3DC8AA3-ADD2-4E7A-9B53-072909334DE4}" destId="{37E33FB8-9A55-4935-8E9E-9DC5EB87A454}" srcOrd="2" destOrd="0" parTransId="{AE867463-3D2B-412B-AD9E-FB5CAFEA6A2C}" sibTransId="{44002F3A-7876-4E42-AB25-C1EF71A76458}"/>
    <dgm:cxn modelId="{550E6FEA-C865-4DAD-AA71-F6935D1913C9}" type="presOf" srcId="{C5451E25-3746-41CE-8FC5-ED697BA52767}" destId="{27FBC15F-506F-41AE-9A72-EAA68187B09D}" srcOrd="0" destOrd="0" presId="urn:microsoft.com/office/officeart/2005/8/layout/default"/>
    <dgm:cxn modelId="{1228C0FA-C500-4DD3-9006-F0788A60C77E}" srcId="{F3DC8AA3-ADD2-4E7A-9B53-072909334DE4}" destId="{146F8FA2-83C9-42BE-98D9-E11226AD7F3A}" srcOrd="4" destOrd="0" parTransId="{4C1B9924-8044-40DE-B23A-EA00B1C0D7BD}" sibTransId="{08236C2B-15C2-460D-9D50-8C4582CC59F5}"/>
    <dgm:cxn modelId="{F2193C0D-95D2-467A-828D-2648BE2A0451}" type="presParOf" srcId="{86856C6E-CD62-48C1-BE70-E9C3B69D8015}" destId="{D4C5551F-772D-4D6E-9DD6-06F03BE7E378}" srcOrd="0" destOrd="0" presId="urn:microsoft.com/office/officeart/2005/8/layout/default"/>
    <dgm:cxn modelId="{48AE1489-7FBF-4643-928A-5454FCFCA6DF}" type="presParOf" srcId="{86856C6E-CD62-48C1-BE70-E9C3B69D8015}" destId="{52EC2562-0003-4946-9847-D306D1BFD8A8}" srcOrd="1" destOrd="0" presId="urn:microsoft.com/office/officeart/2005/8/layout/default"/>
    <dgm:cxn modelId="{C774EF8D-3587-4F9C-A25E-FB4BDF0A9521}" type="presParOf" srcId="{86856C6E-CD62-48C1-BE70-E9C3B69D8015}" destId="{7E939E95-7452-449E-962A-86F839202EA6}" srcOrd="2" destOrd="0" presId="urn:microsoft.com/office/officeart/2005/8/layout/default"/>
    <dgm:cxn modelId="{726678FA-D40B-4922-894E-87DBE43D445D}" type="presParOf" srcId="{86856C6E-CD62-48C1-BE70-E9C3B69D8015}" destId="{E16C10F2-57F8-4BB5-8A3E-3586265622C1}" srcOrd="3" destOrd="0" presId="urn:microsoft.com/office/officeart/2005/8/layout/default"/>
    <dgm:cxn modelId="{46056527-FF37-4735-81FB-54C98A7F1FDF}" type="presParOf" srcId="{86856C6E-CD62-48C1-BE70-E9C3B69D8015}" destId="{7477BFFD-425D-439F-8FDB-EC8EC9A98428}" srcOrd="4" destOrd="0" presId="urn:microsoft.com/office/officeart/2005/8/layout/default"/>
    <dgm:cxn modelId="{42E4C6C6-EF70-401C-8CF3-658D6B3758B6}" type="presParOf" srcId="{86856C6E-CD62-48C1-BE70-E9C3B69D8015}" destId="{22305C57-2281-4A7E-B75D-41AAF4AB21B1}" srcOrd="5" destOrd="0" presId="urn:microsoft.com/office/officeart/2005/8/layout/default"/>
    <dgm:cxn modelId="{0317EEBA-B0C5-454F-A833-ACE9BD52F4A1}" type="presParOf" srcId="{86856C6E-CD62-48C1-BE70-E9C3B69D8015}" destId="{28456C80-B31E-48A4-B500-E783F75C6DD6}" srcOrd="6" destOrd="0" presId="urn:microsoft.com/office/officeart/2005/8/layout/default"/>
    <dgm:cxn modelId="{47996A8A-152D-48B1-99CA-6B7A57D4391B}" type="presParOf" srcId="{86856C6E-CD62-48C1-BE70-E9C3B69D8015}" destId="{220A64F0-47A8-462A-9640-8B65FFCB316E}" srcOrd="7" destOrd="0" presId="urn:microsoft.com/office/officeart/2005/8/layout/default"/>
    <dgm:cxn modelId="{B76807E0-6B63-41AF-841A-831D5EFE0842}" type="presParOf" srcId="{86856C6E-CD62-48C1-BE70-E9C3B69D8015}" destId="{DF1A25A0-15BE-4F7E-B0C3-43AAF46C330C}" srcOrd="8" destOrd="0" presId="urn:microsoft.com/office/officeart/2005/8/layout/default"/>
    <dgm:cxn modelId="{3FCD5A03-4B8F-4AA0-93FD-3A424306BFF2}" type="presParOf" srcId="{86856C6E-CD62-48C1-BE70-E9C3B69D8015}" destId="{1BB45783-92EA-4252-B5D7-DAC06F7FD3EB}" srcOrd="9" destOrd="0" presId="urn:microsoft.com/office/officeart/2005/8/layout/default"/>
    <dgm:cxn modelId="{9BF2132F-B678-40F3-A714-5A078150D36D}" type="presParOf" srcId="{86856C6E-CD62-48C1-BE70-E9C3B69D8015}" destId="{27FBC15F-506F-41AE-9A72-EAA68187B09D}" srcOrd="10"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FE40717-79A1-48B2-B767-46EC4E7DD592}"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0CD09A68-CA96-44B6-AC9B-82A838D20BD2}">
      <dgm:prSet custT="1"/>
      <dgm:spPr/>
      <dgm:t>
        <a:bodyPr/>
        <a:lstStyle/>
        <a:p>
          <a:r>
            <a:rPr lang="en-US" sz="1200" dirty="0">
              <a:latin typeface="Arial" panose="020B0604020202020204" pitchFamily="34" charset="0"/>
              <a:cs typeface="Arial" panose="020B0604020202020204" pitchFamily="34" charset="0"/>
            </a:rPr>
            <a:t>Focus on slowing progression</a:t>
          </a:r>
          <a:r>
            <a:rPr lang="en-GB" sz="1200" dirty="0">
              <a:latin typeface="Arial" panose="020B0604020202020204" pitchFamily="34" charset="0"/>
              <a:cs typeface="Arial" panose="020B0604020202020204" pitchFamily="34" charset="0"/>
            </a:rPr>
            <a:t>,</a:t>
          </a:r>
          <a:r>
            <a:rPr lang="en-US" sz="1200" dirty="0">
              <a:latin typeface="Arial" panose="020B0604020202020204" pitchFamily="34" charset="0"/>
              <a:cs typeface="Arial" panose="020B0604020202020204" pitchFamily="34" charset="0"/>
            </a:rPr>
            <a:t> not cure</a:t>
          </a:r>
        </a:p>
      </dgm:t>
    </dgm:pt>
    <dgm:pt modelId="{10E5EE0C-3746-4004-9579-1F4D46BF8B3E}" type="parTrans" cxnId="{59D136EF-0F18-4DF3-A0DB-0C207C5E328B}">
      <dgm:prSet/>
      <dgm:spPr/>
      <dgm:t>
        <a:bodyPr/>
        <a:lstStyle/>
        <a:p>
          <a:endParaRPr lang="en-US"/>
        </a:p>
      </dgm:t>
    </dgm:pt>
    <dgm:pt modelId="{B2485A08-3ED5-48B1-B4C1-FE1869CA4E86}" type="sibTrans" cxnId="{59D136EF-0F18-4DF3-A0DB-0C207C5E328B}">
      <dgm:prSet/>
      <dgm:spPr/>
      <dgm:t>
        <a:bodyPr/>
        <a:lstStyle/>
        <a:p>
          <a:endParaRPr lang="en-US"/>
        </a:p>
      </dgm:t>
    </dgm:pt>
    <dgm:pt modelId="{FDDFE192-3832-43A4-ADBE-F748C4DA84A2}">
      <dgm:prSet custT="1"/>
      <dgm:spPr/>
      <dgm:t>
        <a:bodyPr/>
        <a:lstStyle/>
        <a:p>
          <a:r>
            <a:rPr lang="en-US" sz="1200" dirty="0">
              <a:latin typeface="Arial" panose="020B0604020202020204" pitchFamily="34" charset="0"/>
              <a:cs typeface="Arial" panose="020B0604020202020204" pitchFamily="34" charset="0"/>
            </a:rPr>
            <a:t>Relies heavily on patient adherence</a:t>
          </a:r>
        </a:p>
      </dgm:t>
    </dgm:pt>
    <dgm:pt modelId="{7933F4D5-C0B8-4F30-AB11-9359EDAC7309}" type="parTrans" cxnId="{A2DC9876-A59F-455D-8EFB-24A57FF82F52}">
      <dgm:prSet/>
      <dgm:spPr/>
      <dgm:t>
        <a:bodyPr/>
        <a:lstStyle/>
        <a:p>
          <a:endParaRPr lang="en-US"/>
        </a:p>
      </dgm:t>
    </dgm:pt>
    <dgm:pt modelId="{A5F5C91B-3E16-4C1C-89C8-809BACA81F8E}" type="sibTrans" cxnId="{A2DC9876-A59F-455D-8EFB-24A57FF82F52}">
      <dgm:prSet/>
      <dgm:spPr/>
      <dgm:t>
        <a:bodyPr/>
        <a:lstStyle/>
        <a:p>
          <a:endParaRPr lang="en-US"/>
        </a:p>
      </dgm:t>
    </dgm:pt>
    <dgm:pt modelId="{51F2BFC4-03A3-4872-80ED-225C09F244CB}">
      <dgm:prSet custT="1"/>
      <dgm:spPr/>
      <dgm:t>
        <a:bodyPr/>
        <a:lstStyle/>
        <a:p>
          <a:r>
            <a:rPr lang="en-GB" sz="1200" dirty="0">
              <a:latin typeface="Arial" panose="020B0604020202020204" pitchFamily="34" charset="0"/>
              <a:cs typeface="Arial" panose="020B0604020202020204" pitchFamily="34" charset="0"/>
            </a:rPr>
            <a:t>Lifestyle modification is essential (WHO, 2021).</a:t>
          </a:r>
          <a:endParaRPr lang="en-US" sz="1200" dirty="0">
            <a:latin typeface="Arial" panose="020B0604020202020204" pitchFamily="34" charset="0"/>
            <a:cs typeface="Arial" panose="020B0604020202020204" pitchFamily="34" charset="0"/>
          </a:endParaRPr>
        </a:p>
      </dgm:t>
    </dgm:pt>
    <dgm:pt modelId="{545E53F4-202D-4B58-9D12-4307925C106A}" type="parTrans" cxnId="{39F126CD-3A1F-4936-A620-114FED36F630}">
      <dgm:prSet/>
      <dgm:spPr/>
      <dgm:t>
        <a:bodyPr/>
        <a:lstStyle/>
        <a:p>
          <a:endParaRPr lang="en-US"/>
        </a:p>
      </dgm:t>
    </dgm:pt>
    <dgm:pt modelId="{A9201715-229D-4160-8A0D-1E67EFFB7F6A}" type="sibTrans" cxnId="{39F126CD-3A1F-4936-A620-114FED36F630}">
      <dgm:prSet/>
      <dgm:spPr/>
      <dgm:t>
        <a:bodyPr/>
        <a:lstStyle/>
        <a:p>
          <a:endParaRPr lang="en-US"/>
        </a:p>
      </dgm:t>
    </dgm:pt>
    <dgm:pt modelId="{44F6CABC-0C65-4344-943C-A51D7C990B2C}">
      <dgm:prSet custT="1"/>
      <dgm:spPr/>
      <dgm:t>
        <a:bodyPr/>
        <a:lstStyle/>
        <a:p>
          <a:r>
            <a:rPr lang="en-US" sz="1200" dirty="0">
              <a:latin typeface="Arial" panose="020B0604020202020204" pitchFamily="34" charset="0"/>
              <a:cs typeface="Arial" panose="020B0604020202020204" pitchFamily="34" charset="0"/>
            </a:rPr>
            <a:t>Resource limitations impact effectiveness</a:t>
          </a:r>
          <a:r>
            <a:rPr lang="en-GB" sz="1200" dirty="0">
              <a:latin typeface="Arial" panose="020B0604020202020204" pitchFamily="34" charset="0"/>
              <a:cs typeface="Arial" panose="020B0604020202020204" pitchFamily="34" charset="0"/>
            </a:rPr>
            <a:t>, for example, BP and glycaemic control (NICE, 2021).</a:t>
          </a:r>
          <a:endParaRPr lang="en-US" sz="1200" dirty="0">
            <a:latin typeface="Arial" panose="020B0604020202020204" pitchFamily="34" charset="0"/>
            <a:cs typeface="Arial" panose="020B0604020202020204" pitchFamily="34" charset="0"/>
          </a:endParaRPr>
        </a:p>
      </dgm:t>
    </dgm:pt>
    <dgm:pt modelId="{26DE52F4-CCCF-439B-B3FF-A383E6263CEE}" type="parTrans" cxnId="{6C30C011-E912-4069-B5BC-B05481128657}">
      <dgm:prSet/>
      <dgm:spPr/>
      <dgm:t>
        <a:bodyPr/>
        <a:lstStyle/>
        <a:p>
          <a:endParaRPr lang="en-US"/>
        </a:p>
      </dgm:t>
    </dgm:pt>
    <dgm:pt modelId="{20C59DCC-43B9-4DFE-838F-A15FE68C0E9F}" type="sibTrans" cxnId="{6C30C011-E912-4069-B5BC-B05481128657}">
      <dgm:prSet/>
      <dgm:spPr/>
      <dgm:t>
        <a:bodyPr/>
        <a:lstStyle/>
        <a:p>
          <a:endParaRPr lang="en-US"/>
        </a:p>
      </dgm:t>
    </dgm:pt>
    <dgm:pt modelId="{BDF24E54-3D65-4101-9C5D-4F1EB2BD157A}" type="pres">
      <dgm:prSet presAssocID="{5FE40717-79A1-48B2-B767-46EC4E7DD592}" presName="linear" presStyleCnt="0">
        <dgm:presLayoutVars>
          <dgm:animLvl val="lvl"/>
          <dgm:resizeHandles val="exact"/>
        </dgm:presLayoutVars>
      </dgm:prSet>
      <dgm:spPr/>
    </dgm:pt>
    <dgm:pt modelId="{C48E0614-9627-4A60-9B70-69A07B1FB6EC}" type="pres">
      <dgm:prSet presAssocID="{0CD09A68-CA96-44B6-AC9B-82A838D20BD2}" presName="parentText" presStyleLbl="node1" presStyleIdx="0" presStyleCnt="4">
        <dgm:presLayoutVars>
          <dgm:chMax val="0"/>
          <dgm:bulletEnabled val="1"/>
        </dgm:presLayoutVars>
      </dgm:prSet>
      <dgm:spPr/>
    </dgm:pt>
    <dgm:pt modelId="{211EB2FA-1EB3-4F71-8771-A2D29A3A02E5}" type="pres">
      <dgm:prSet presAssocID="{B2485A08-3ED5-48B1-B4C1-FE1869CA4E86}" presName="spacer" presStyleCnt="0"/>
      <dgm:spPr/>
    </dgm:pt>
    <dgm:pt modelId="{64E133A3-B00D-43A8-A66F-32B0205EABD9}" type="pres">
      <dgm:prSet presAssocID="{FDDFE192-3832-43A4-ADBE-F748C4DA84A2}" presName="parentText" presStyleLbl="node1" presStyleIdx="1" presStyleCnt="4">
        <dgm:presLayoutVars>
          <dgm:chMax val="0"/>
          <dgm:bulletEnabled val="1"/>
        </dgm:presLayoutVars>
      </dgm:prSet>
      <dgm:spPr/>
    </dgm:pt>
    <dgm:pt modelId="{F6706855-27BD-4216-811F-764600E7375E}" type="pres">
      <dgm:prSet presAssocID="{A5F5C91B-3E16-4C1C-89C8-809BACA81F8E}" presName="spacer" presStyleCnt="0"/>
      <dgm:spPr/>
    </dgm:pt>
    <dgm:pt modelId="{1D7F8D58-F86B-42D0-9849-F1809774DC43}" type="pres">
      <dgm:prSet presAssocID="{51F2BFC4-03A3-4872-80ED-225C09F244CB}" presName="parentText" presStyleLbl="node1" presStyleIdx="2" presStyleCnt="4">
        <dgm:presLayoutVars>
          <dgm:chMax val="0"/>
          <dgm:bulletEnabled val="1"/>
        </dgm:presLayoutVars>
      </dgm:prSet>
      <dgm:spPr/>
    </dgm:pt>
    <dgm:pt modelId="{53077BF1-E847-49B8-8A5C-C8EC13E4DA4A}" type="pres">
      <dgm:prSet presAssocID="{A9201715-229D-4160-8A0D-1E67EFFB7F6A}" presName="spacer" presStyleCnt="0"/>
      <dgm:spPr/>
    </dgm:pt>
    <dgm:pt modelId="{97AC05E0-F241-422F-87C3-C73C6367830E}" type="pres">
      <dgm:prSet presAssocID="{44F6CABC-0C65-4344-943C-A51D7C990B2C}" presName="parentText" presStyleLbl="node1" presStyleIdx="3" presStyleCnt="4">
        <dgm:presLayoutVars>
          <dgm:chMax val="0"/>
          <dgm:bulletEnabled val="1"/>
        </dgm:presLayoutVars>
      </dgm:prSet>
      <dgm:spPr/>
    </dgm:pt>
  </dgm:ptLst>
  <dgm:cxnLst>
    <dgm:cxn modelId="{6C30C011-E912-4069-B5BC-B05481128657}" srcId="{5FE40717-79A1-48B2-B767-46EC4E7DD592}" destId="{44F6CABC-0C65-4344-943C-A51D7C990B2C}" srcOrd="3" destOrd="0" parTransId="{26DE52F4-CCCF-439B-B3FF-A383E6263CEE}" sibTransId="{20C59DCC-43B9-4DFE-838F-A15FE68C0E9F}"/>
    <dgm:cxn modelId="{230F9C14-7049-4CF9-9A38-4BA787A65F1F}" type="presOf" srcId="{51F2BFC4-03A3-4872-80ED-225C09F244CB}" destId="{1D7F8D58-F86B-42D0-9849-F1809774DC43}" srcOrd="0" destOrd="0" presId="urn:microsoft.com/office/officeart/2005/8/layout/vList2"/>
    <dgm:cxn modelId="{A2DC9876-A59F-455D-8EFB-24A57FF82F52}" srcId="{5FE40717-79A1-48B2-B767-46EC4E7DD592}" destId="{FDDFE192-3832-43A4-ADBE-F748C4DA84A2}" srcOrd="1" destOrd="0" parTransId="{7933F4D5-C0B8-4F30-AB11-9359EDAC7309}" sibTransId="{A5F5C91B-3E16-4C1C-89C8-809BACA81F8E}"/>
    <dgm:cxn modelId="{0AEE3FC0-76C7-4506-86D3-F9D25E6B6035}" type="presOf" srcId="{44F6CABC-0C65-4344-943C-A51D7C990B2C}" destId="{97AC05E0-F241-422F-87C3-C73C6367830E}" srcOrd="0" destOrd="0" presId="urn:microsoft.com/office/officeart/2005/8/layout/vList2"/>
    <dgm:cxn modelId="{302B04C9-FA13-427B-9E51-A4C2ECB34ED1}" type="presOf" srcId="{0CD09A68-CA96-44B6-AC9B-82A838D20BD2}" destId="{C48E0614-9627-4A60-9B70-69A07B1FB6EC}" srcOrd="0" destOrd="0" presId="urn:microsoft.com/office/officeart/2005/8/layout/vList2"/>
    <dgm:cxn modelId="{39F126CD-3A1F-4936-A620-114FED36F630}" srcId="{5FE40717-79A1-48B2-B767-46EC4E7DD592}" destId="{51F2BFC4-03A3-4872-80ED-225C09F244CB}" srcOrd="2" destOrd="0" parTransId="{545E53F4-202D-4B58-9D12-4307925C106A}" sibTransId="{A9201715-229D-4160-8A0D-1E67EFFB7F6A}"/>
    <dgm:cxn modelId="{59D136EF-0F18-4DF3-A0DB-0C207C5E328B}" srcId="{5FE40717-79A1-48B2-B767-46EC4E7DD592}" destId="{0CD09A68-CA96-44B6-AC9B-82A838D20BD2}" srcOrd="0" destOrd="0" parTransId="{10E5EE0C-3746-4004-9579-1F4D46BF8B3E}" sibTransId="{B2485A08-3ED5-48B1-B4C1-FE1869CA4E86}"/>
    <dgm:cxn modelId="{7D7859FB-B311-4E74-9206-BB38CCFB9B64}" type="presOf" srcId="{FDDFE192-3832-43A4-ADBE-F748C4DA84A2}" destId="{64E133A3-B00D-43A8-A66F-32B0205EABD9}" srcOrd="0" destOrd="0" presId="urn:microsoft.com/office/officeart/2005/8/layout/vList2"/>
    <dgm:cxn modelId="{488E01FC-6940-4DFA-BFB5-F2883774F004}" type="presOf" srcId="{5FE40717-79A1-48B2-B767-46EC4E7DD592}" destId="{BDF24E54-3D65-4101-9C5D-4F1EB2BD157A}" srcOrd="0" destOrd="0" presId="urn:microsoft.com/office/officeart/2005/8/layout/vList2"/>
    <dgm:cxn modelId="{BB9C133F-E652-4AB2-9A3A-5C26AB854237}" type="presParOf" srcId="{BDF24E54-3D65-4101-9C5D-4F1EB2BD157A}" destId="{C48E0614-9627-4A60-9B70-69A07B1FB6EC}" srcOrd="0" destOrd="0" presId="urn:microsoft.com/office/officeart/2005/8/layout/vList2"/>
    <dgm:cxn modelId="{C4F4E0A4-8364-4D7B-B6B0-25556DCF1A20}" type="presParOf" srcId="{BDF24E54-3D65-4101-9C5D-4F1EB2BD157A}" destId="{211EB2FA-1EB3-4F71-8771-A2D29A3A02E5}" srcOrd="1" destOrd="0" presId="urn:microsoft.com/office/officeart/2005/8/layout/vList2"/>
    <dgm:cxn modelId="{BDEF272A-B395-4087-BE14-3A5FE5443501}" type="presParOf" srcId="{BDF24E54-3D65-4101-9C5D-4F1EB2BD157A}" destId="{64E133A3-B00D-43A8-A66F-32B0205EABD9}" srcOrd="2" destOrd="0" presId="urn:microsoft.com/office/officeart/2005/8/layout/vList2"/>
    <dgm:cxn modelId="{B5D93269-7205-48B5-BED5-9DFE87C3CAF5}" type="presParOf" srcId="{BDF24E54-3D65-4101-9C5D-4F1EB2BD157A}" destId="{F6706855-27BD-4216-811F-764600E7375E}" srcOrd="3" destOrd="0" presId="urn:microsoft.com/office/officeart/2005/8/layout/vList2"/>
    <dgm:cxn modelId="{6FD24281-BB82-41EB-ACCE-11B11D2A4DAF}" type="presParOf" srcId="{BDF24E54-3D65-4101-9C5D-4F1EB2BD157A}" destId="{1D7F8D58-F86B-42D0-9849-F1809774DC43}" srcOrd="4" destOrd="0" presId="urn:microsoft.com/office/officeart/2005/8/layout/vList2"/>
    <dgm:cxn modelId="{F6F8DBB6-5A65-4C36-8C7C-599CF32209E8}" type="presParOf" srcId="{BDF24E54-3D65-4101-9C5D-4F1EB2BD157A}" destId="{53077BF1-E847-49B8-8A5C-C8EC13E4DA4A}" srcOrd="5" destOrd="0" presId="urn:microsoft.com/office/officeart/2005/8/layout/vList2"/>
    <dgm:cxn modelId="{86B47A9F-5244-4794-9B08-3628C24DA9EB}" type="presParOf" srcId="{BDF24E54-3D65-4101-9C5D-4F1EB2BD157A}" destId="{97AC05E0-F241-422F-87C3-C73C6367830E}"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8BD1516-6B96-42DE-A81F-FD3ECC9A15A2}"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13E136C7-A6EF-4C75-A8E3-4F21F1B40311}">
      <dgm:prSet custT="1"/>
      <dgm:spPr/>
      <dgm:t>
        <a:bodyPr/>
        <a:lstStyle/>
        <a:p>
          <a:r>
            <a:rPr lang="en-US" sz="1200" dirty="0">
              <a:latin typeface="Arial" panose="020B0604020202020204" pitchFamily="34" charset="0"/>
              <a:cs typeface="Arial" panose="020B0604020202020204" pitchFamily="34" charset="0"/>
            </a:rPr>
            <a:t>Shared decision-making improves outcomes</a:t>
          </a:r>
          <a:r>
            <a:rPr lang="en-GB" sz="1200" dirty="0">
              <a:latin typeface="Arial" panose="020B0604020202020204" pitchFamily="34" charset="0"/>
              <a:cs typeface="Arial" panose="020B0604020202020204" pitchFamily="34" charset="0"/>
            </a:rPr>
            <a:t> </a:t>
          </a:r>
          <a:r>
            <a:rPr lang="en-GB" sz="1200" b="0" i="0" baseline="0" dirty="0">
              <a:latin typeface="Arial" panose="020B0604020202020204" pitchFamily="34" charset="0"/>
              <a:cs typeface="Arial" panose="020B0604020202020204" pitchFamily="34" charset="0"/>
            </a:rPr>
            <a:t>(NHS England, 2019).</a:t>
          </a:r>
          <a:endParaRPr lang="en-US" sz="1200" dirty="0">
            <a:latin typeface="Arial" panose="020B0604020202020204" pitchFamily="34" charset="0"/>
            <a:cs typeface="Arial" panose="020B0604020202020204" pitchFamily="34" charset="0"/>
          </a:endParaRPr>
        </a:p>
      </dgm:t>
    </dgm:pt>
    <dgm:pt modelId="{A6FB25C5-913F-450A-B249-DD0B9930551F}" type="parTrans" cxnId="{568A7732-C4F0-4F5C-B13D-97BD8FB81703}">
      <dgm:prSet/>
      <dgm:spPr/>
      <dgm:t>
        <a:bodyPr/>
        <a:lstStyle/>
        <a:p>
          <a:endParaRPr lang="en-US"/>
        </a:p>
      </dgm:t>
    </dgm:pt>
    <dgm:pt modelId="{8106A2DD-E6D5-4E56-83DC-C29E8D7ED362}" type="sibTrans" cxnId="{568A7732-C4F0-4F5C-B13D-97BD8FB81703}">
      <dgm:prSet/>
      <dgm:spPr/>
      <dgm:t>
        <a:bodyPr/>
        <a:lstStyle/>
        <a:p>
          <a:endParaRPr lang="en-US"/>
        </a:p>
      </dgm:t>
    </dgm:pt>
    <dgm:pt modelId="{9829C1D6-7802-4C01-903E-412127C3D36D}">
      <dgm:prSet custT="1"/>
      <dgm:spPr/>
      <dgm:t>
        <a:bodyPr/>
        <a:lstStyle/>
        <a:p>
          <a:r>
            <a:rPr lang="en-US" sz="1200" dirty="0">
              <a:latin typeface="Arial" panose="020B0604020202020204" pitchFamily="34" charset="0"/>
              <a:cs typeface="Arial" panose="020B0604020202020204" pitchFamily="34" charset="0"/>
            </a:rPr>
            <a:t>Requires patient empowerment and trust</a:t>
          </a:r>
        </a:p>
      </dgm:t>
    </dgm:pt>
    <dgm:pt modelId="{0C9E3159-4A88-4182-B60A-A0C7A4160AC9}" type="parTrans" cxnId="{28DD62A8-5F99-47BC-A075-5B7DFBC28589}">
      <dgm:prSet/>
      <dgm:spPr/>
      <dgm:t>
        <a:bodyPr/>
        <a:lstStyle/>
        <a:p>
          <a:endParaRPr lang="en-US"/>
        </a:p>
      </dgm:t>
    </dgm:pt>
    <dgm:pt modelId="{0F3766EF-F160-4C59-869B-083628AB80B0}" type="sibTrans" cxnId="{28DD62A8-5F99-47BC-A075-5B7DFBC28589}">
      <dgm:prSet/>
      <dgm:spPr/>
      <dgm:t>
        <a:bodyPr/>
        <a:lstStyle/>
        <a:p>
          <a:endParaRPr lang="en-US"/>
        </a:p>
      </dgm:t>
    </dgm:pt>
    <dgm:pt modelId="{401C6076-A126-42DF-9BFE-C7DF8CCD1A81}">
      <dgm:prSet custT="1"/>
      <dgm:spPr/>
      <dgm:t>
        <a:bodyPr/>
        <a:lstStyle/>
        <a:p>
          <a:r>
            <a:rPr lang="en-US" sz="1200" dirty="0">
              <a:latin typeface="Arial" panose="020B0604020202020204" pitchFamily="34" charset="0"/>
              <a:cs typeface="Arial" panose="020B0604020202020204" pitchFamily="34" charset="0"/>
            </a:rPr>
            <a:t>Barriers include health literacy and time constraints</a:t>
          </a:r>
          <a:r>
            <a:rPr lang="en-GB" sz="1200" b="0" i="0" baseline="0" dirty="0">
              <a:latin typeface="Arial" panose="020B0604020202020204" pitchFamily="34" charset="0"/>
              <a:cs typeface="Arial" panose="020B0604020202020204" pitchFamily="34" charset="0"/>
            </a:rPr>
            <a:t> (House of Commons, 2018).</a:t>
          </a:r>
          <a:endParaRPr lang="en-US" sz="1200" dirty="0">
            <a:latin typeface="Arial" panose="020B0604020202020204" pitchFamily="34" charset="0"/>
            <a:cs typeface="Arial" panose="020B0604020202020204" pitchFamily="34" charset="0"/>
          </a:endParaRPr>
        </a:p>
      </dgm:t>
    </dgm:pt>
    <dgm:pt modelId="{FDE9676C-FABF-48B3-8AEF-A75D699506A6}" type="parTrans" cxnId="{EF96FC52-2090-4B65-A2CD-9F44A6ECF974}">
      <dgm:prSet/>
      <dgm:spPr/>
      <dgm:t>
        <a:bodyPr/>
        <a:lstStyle/>
        <a:p>
          <a:endParaRPr lang="en-US"/>
        </a:p>
      </dgm:t>
    </dgm:pt>
    <dgm:pt modelId="{3F594AA9-FA55-447D-8F2F-F6FE5C2D4EA6}" type="sibTrans" cxnId="{EF96FC52-2090-4B65-A2CD-9F44A6ECF974}">
      <dgm:prSet/>
      <dgm:spPr/>
      <dgm:t>
        <a:bodyPr/>
        <a:lstStyle/>
        <a:p>
          <a:endParaRPr lang="en-US"/>
        </a:p>
      </dgm:t>
    </dgm:pt>
    <dgm:pt modelId="{F1BCF0D0-AA83-4FE8-A4D5-32E36B108810}" type="pres">
      <dgm:prSet presAssocID="{F8BD1516-6B96-42DE-A81F-FD3ECC9A15A2}" presName="diagram" presStyleCnt="0">
        <dgm:presLayoutVars>
          <dgm:dir/>
          <dgm:resizeHandles val="exact"/>
        </dgm:presLayoutVars>
      </dgm:prSet>
      <dgm:spPr/>
    </dgm:pt>
    <dgm:pt modelId="{5E6C24BB-D024-4EC0-8DA5-93CF636F4BC3}" type="pres">
      <dgm:prSet presAssocID="{13E136C7-A6EF-4C75-A8E3-4F21F1B40311}" presName="node" presStyleLbl="node1" presStyleIdx="0" presStyleCnt="3">
        <dgm:presLayoutVars>
          <dgm:bulletEnabled val="1"/>
        </dgm:presLayoutVars>
      </dgm:prSet>
      <dgm:spPr/>
    </dgm:pt>
    <dgm:pt modelId="{78EB023F-42F2-4942-9391-4B714F305AAE}" type="pres">
      <dgm:prSet presAssocID="{8106A2DD-E6D5-4E56-83DC-C29E8D7ED362}" presName="sibTrans" presStyleCnt="0"/>
      <dgm:spPr/>
    </dgm:pt>
    <dgm:pt modelId="{2D2D0545-3306-4B82-988D-19D997EF62C2}" type="pres">
      <dgm:prSet presAssocID="{9829C1D6-7802-4C01-903E-412127C3D36D}" presName="node" presStyleLbl="node1" presStyleIdx="1" presStyleCnt="3">
        <dgm:presLayoutVars>
          <dgm:bulletEnabled val="1"/>
        </dgm:presLayoutVars>
      </dgm:prSet>
      <dgm:spPr/>
    </dgm:pt>
    <dgm:pt modelId="{CAB5E602-1DB7-4628-BD67-A7CE02FFC458}" type="pres">
      <dgm:prSet presAssocID="{0F3766EF-F160-4C59-869B-083628AB80B0}" presName="sibTrans" presStyleCnt="0"/>
      <dgm:spPr/>
    </dgm:pt>
    <dgm:pt modelId="{A270F162-9671-4215-AAFC-DF213E6C92D7}" type="pres">
      <dgm:prSet presAssocID="{401C6076-A126-42DF-9BFE-C7DF8CCD1A81}" presName="node" presStyleLbl="node1" presStyleIdx="2" presStyleCnt="3">
        <dgm:presLayoutVars>
          <dgm:bulletEnabled val="1"/>
        </dgm:presLayoutVars>
      </dgm:prSet>
      <dgm:spPr/>
    </dgm:pt>
  </dgm:ptLst>
  <dgm:cxnLst>
    <dgm:cxn modelId="{6CFCCD27-54FF-4171-A364-E967A5DA1D53}" type="presOf" srcId="{13E136C7-A6EF-4C75-A8E3-4F21F1B40311}" destId="{5E6C24BB-D024-4EC0-8DA5-93CF636F4BC3}" srcOrd="0" destOrd="0" presId="urn:microsoft.com/office/officeart/2005/8/layout/default"/>
    <dgm:cxn modelId="{568A7732-C4F0-4F5C-B13D-97BD8FB81703}" srcId="{F8BD1516-6B96-42DE-A81F-FD3ECC9A15A2}" destId="{13E136C7-A6EF-4C75-A8E3-4F21F1B40311}" srcOrd="0" destOrd="0" parTransId="{A6FB25C5-913F-450A-B249-DD0B9930551F}" sibTransId="{8106A2DD-E6D5-4E56-83DC-C29E8D7ED362}"/>
    <dgm:cxn modelId="{0BC81C6B-1EC7-43A8-B245-541B03105897}" type="presOf" srcId="{F8BD1516-6B96-42DE-A81F-FD3ECC9A15A2}" destId="{F1BCF0D0-AA83-4FE8-A4D5-32E36B108810}" srcOrd="0" destOrd="0" presId="urn:microsoft.com/office/officeart/2005/8/layout/default"/>
    <dgm:cxn modelId="{EF96FC52-2090-4B65-A2CD-9F44A6ECF974}" srcId="{F8BD1516-6B96-42DE-A81F-FD3ECC9A15A2}" destId="{401C6076-A126-42DF-9BFE-C7DF8CCD1A81}" srcOrd="2" destOrd="0" parTransId="{FDE9676C-FABF-48B3-8AEF-A75D699506A6}" sibTransId="{3F594AA9-FA55-447D-8F2F-F6FE5C2D4EA6}"/>
    <dgm:cxn modelId="{28DD62A8-5F99-47BC-A075-5B7DFBC28589}" srcId="{F8BD1516-6B96-42DE-A81F-FD3ECC9A15A2}" destId="{9829C1D6-7802-4C01-903E-412127C3D36D}" srcOrd="1" destOrd="0" parTransId="{0C9E3159-4A88-4182-B60A-A0C7A4160AC9}" sibTransId="{0F3766EF-F160-4C59-869B-083628AB80B0}"/>
    <dgm:cxn modelId="{89F4ECC2-D57C-4E74-849F-99E8CBE97B23}" type="presOf" srcId="{9829C1D6-7802-4C01-903E-412127C3D36D}" destId="{2D2D0545-3306-4B82-988D-19D997EF62C2}" srcOrd="0" destOrd="0" presId="urn:microsoft.com/office/officeart/2005/8/layout/default"/>
    <dgm:cxn modelId="{406A0AF0-5A05-47C3-90FF-C196F372C7FC}" type="presOf" srcId="{401C6076-A126-42DF-9BFE-C7DF8CCD1A81}" destId="{A270F162-9671-4215-AAFC-DF213E6C92D7}" srcOrd="0" destOrd="0" presId="urn:microsoft.com/office/officeart/2005/8/layout/default"/>
    <dgm:cxn modelId="{943DD9D6-75A7-4E23-853C-333C59E45464}" type="presParOf" srcId="{F1BCF0D0-AA83-4FE8-A4D5-32E36B108810}" destId="{5E6C24BB-D024-4EC0-8DA5-93CF636F4BC3}" srcOrd="0" destOrd="0" presId="urn:microsoft.com/office/officeart/2005/8/layout/default"/>
    <dgm:cxn modelId="{A02C68E1-F3DC-4665-88B1-B6D3D1596C7F}" type="presParOf" srcId="{F1BCF0D0-AA83-4FE8-A4D5-32E36B108810}" destId="{78EB023F-42F2-4942-9391-4B714F305AAE}" srcOrd="1" destOrd="0" presId="urn:microsoft.com/office/officeart/2005/8/layout/default"/>
    <dgm:cxn modelId="{A92B4DBA-9DB6-4E9F-9864-B0BC67BFA1BD}" type="presParOf" srcId="{F1BCF0D0-AA83-4FE8-A4D5-32E36B108810}" destId="{2D2D0545-3306-4B82-988D-19D997EF62C2}" srcOrd="2" destOrd="0" presId="urn:microsoft.com/office/officeart/2005/8/layout/default"/>
    <dgm:cxn modelId="{A441970F-5BCC-4733-9771-4A9E3D086837}" type="presParOf" srcId="{F1BCF0D0-AA83-4FE8-A4D5-32E36B108810}" destId="{CAB5E602-1DB7-4628-BD67-A7CE02FFC458}" srcOrd="3" destOrd="0" presId="urn:microsoft.com/office/officeart/2005/8/layout/default"/>
    <dgm:cxn modelId="{309888AE-5FB8-40A3-8A60-79F7094DD444}" type="presParOf" srcId="{F1BCF0D0-AA83-4FE8-A4D5-32E36B108810}" destId="{A270F162-9671-4215-AAFC-DF213E6C92D7}"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77A37DF-DA67-41AA-B74C-EF54E6268BA7}"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D6A20321-9DB0-4409-A8B0-3E80AD581B40}">
      <dgm:prSet custT="1"/>
      <dgm:spPr/>
      <dgm:t>
        <a:bodyPr/>
        <a:lstStyle/>
        <a:p>
          <a:r>
            <a:rPr lang="en-US" sz="1200" dirty="0">
              <a:latin typeface="Arial" panose="020B0604020202020204" pitchFamily="34" charset="0"/>
              <a:cs typeface="Arial" panose="020B0604020202020204" pitchFamily="34" charset="0"/>
            </a:rPr>
            <a:t>Advanced communication and empathy required</a:t>
          </a:r>
          <a:r>
            <a:rPr lang="en-GB" sz="1200" dirty="0">
              <a:latin typeface="Arial" panose="020B0604020202020204" pitchFamily="34" charset="0"/>
              <a:cs typeface="Arial" panose="020B0604020202020204" pitchFamily="34" charset="0"/>
            </a:rPr>
            <a:t> (RCN, 2021).</a:t>
          </a:r>
          <a:endParaRPr lang="en-US" sz="1200" dirty="0">
            <a:latin typeface="Arial" panose="020B0604020202020204" pitchFamily="34" charset="0"/>
            <a:cs typeface="Arial" panose="020B0604020202020204" pitchFamily="34" charset="0"/>
          </a:endParaRPr>
        </a:p>
      </dgm:t>
    </dgm:pt>
    <dgm:pt modelId="{2D126D8E-CDE3-421D-917A-536943A0A135}" type="parTrans" cxnId="{92BF370E-D9ED-4449-A78A-D34D3489F8EF}">
      <dgm:prSet/>
      <dgm:spPr/>
      <dgm:t>
        <a:bodyPr/>
        <a:lstStyle/>
        <a:p>
          <a:endParaRPr lang="en-US"/>
        </a:p>
      </dgm:t>
    </dgm:pt>
    <dgm:pt modelId="{4C8D3C34-AD99-41B0-B54A-74A7AD17E77B}" type="sibTrans" cxnId="{92BF370E-D9ED-4449-A78A-D34D3489F8EF}">
      <dgm:prSet/>
      <dgm:spPr/>
      <dgm:t>
        <a:bodyPr/>
        <a:lstStyle/>
        <a:p>
          <a:endParaRPr lang="en-US"/>
        </a:p>
      </dgm:t>
    </dgm:pt>
    <dgm:pt modelId="{B7D66C03-1848-4BDF-A9BE-DC3B6956D0EC}">
      <dgm:prSet custT="1"/>
      <dgm:spPr/>
      <dgm:t>
        <a:bodyPr/>
        <a:lstStyle/>
        <a:p>
          <a:r>
            <a:rPr lang="en-US" sz="1200" dirty="0">
              <a:latin typeface="Arial" panose="020B0604020202020204" pitchFamily="34" charset="0"/>
              <a:cs typeface="Arial" panose="020B0604020202020204" pitchFamily="34" charset="0"/>
            </a:rPr>
            <a:t>Cultural competence essential</a:t>
          </a:r>
        </a:p>
      </dgm:t>
    </dgm:pt>
    <dgm:pt modelId="{4B32474F-959C-4F37-BA3C-860DB4ECA0C3}" type="parTrans" cxnId="{32BA8441-DB5B-421F-9866-9170BF3B8360}">
      <dgm:prSet/>
      <dgm:spPr/>
      <dgm:t>
        <a:bodyPr/>
        <a:lstStyle/>
        <a:p>
          <a:endParaRPr lang="en-US"/>
        </a:p>
      </dgm:t>
    </dgm:pt>
    <dgm:pt modelId="{481483A7-368A-400B-841B-010E2908B2C0}" type="sibTrans" cxnId="{32BA8441-DB5B-421F-9866-9170BF3B8360}">
      <dgm:prSet/>
      <dgm:spPr/>
      <dgm:t>
        <a:bodyPr/>
        <a:lstStyle/>
        <a:p>
          <a:endParaRPr lang="en-US"/>
        </a:p>
      </dgm:t>
    </dgm:pt>
    <dgm:pt modelId="{F7ADA368-4E50-4A15-BF51-39164313EDB0}">
      <dgm:prSet custT="1"/>
      <dgm:spPr/>
      <dgm:t>
        <a:bodyPr/>
        <a:lstStyle/>
        <a:p>
          <a:r>
            <a:rPr lang="en-US" sz="1200" dirty="0">
              <a:latin typeface="Arial" panose="020B0604020202020204" pitchFamily="34" charset="0"/>
              <a:cs typeface="Arial" panose="020B0604020202020204" pitchFamily="34" charset="0"/>
            </a:rPr>
            <a:t>Supports </a:t>
          </a:r>
          <a:r>
            <a:rPr lang="en-US" sz="1200" dirty="0" err="1">
              <a:latin typeface="Arial" panose="020B0604020202020204" pitchFamily="34" charset="0"/>
              <a:cs typeface="Arial" panose="020B0604020202020204" pitchFamily="34" charset="0"/>
            </a:rPr>
            <a:t>personalised</a:t>
          </a:r>
          <a:r>
            <a:rPr lang="en-US" sz="1200" dirty="0">
              <a:latin typeface="Arial" panose="020B0604020202020204" pitchFamily="34" charset="0"/>
              <a:cs typeface="Arial" panose="020B0604020202020204" pitchFamily="34" charset="0"/>
            </a:rPr>
            <a:t>, ethical care</a:t>
          </a:r>
          <a:r>
            <a:rPr lang="en-GB" sz="1200" dirty="0">
              <a:latin typeface="Arial" panose="020B0604020202020204" pitchFamily="34" charset="0"/>
              <a:cs typeface="Arial" panose="020B0604020202020204" pitchFamily="34" charset="0"/>
            </a:rPr>
            <a:t>  (Marmot, 2020).</a:t>
          </a:r>
          <a:endParaRPr lang="en-US" sz="1200" dirty="0">
            <a:latin typeface="Arial" panose="020B0604020202020204" pitchFamily="34" charset="0"/>
            <a:cs typeface="Arial" panose="020B0604020202020204" pitchFamily="34" charset="0"/>
          </a:endParaRPr>
        </a:p>
      </dgm:t>
    </dgm:pt>
    <dgm:pt modelId="{476305DE-E1DC-4896-9D84-55AD58F260EA}" type="parTrans" cxnId="{6A964B79-2A42-4BE3-BAA4-3F0929C647DD}">
      <dgm:prSet/>
      <dgm:spPr/>
      <dgm:t>
        <a:bodyPr/>
        <a:lstStyle/>
        <a:p>
          <a:endParaRPr lang="en-US"/>
        </a:p>
      </dgm:t>
    </dgm:pt>
    <dgm:pt modelId="{5BAC5C2D-DD7D-4447-82AF-772D2F9948AD}" type="sibTrans" cxnId="{6A964B79-2A42-4BE3-BAA4-3F0929C647DD}">
      <dgm:prSet/>
      <dgm:spPr/>
      <dgm:t>
        <a:bodyPr/>
        <a:lstStyle/>
        <a:p>
          <a:endParaRPr lang="en-US"/>
        </a:p>
      </dgm:t>
    </dgm:pt>
    <dgm:pt modelId="{D78EAC03-822A-4247-8AE2-B40836AAD41F}" type="pres">
      <dgm:prSet presAssocID="{777A37DF-DA67-41AA-B74C-EF54E6268BA7}" presName="hierChild1" presStyleCnt="0">
        <dgm:presLayoutVars>
          <dgm:chPref val="1"/>
          <dgm:dir/>
          <dgm:animOne val="branch"/>
          <dgm:animLvl val="lvl"/>
          <dgm:resizeHandles/>
        </dgm:presLayoutVars>
      </dgm:prSet>
      <dgm:spPr/>
    </dgm:pt>
    <dgm:pt modelId="{DCB4D03D-AFF8-46C3-B641-248C4D7220C1}" type="pres">
      <dgm:prSet presAssocID="{D6A20321-9DB0-4409-A8B0-3E80AD581B40}" presName="hierRoot1" presStyleCnt="0"/>
      <dgm:spPr/>
    </dgm:pt>
    <dgm:pt modelId="{43D38F9B-A009-426A-A419-8E859BC40BD6}" type="pres">
      <dgm:prSet presAssocID="{D6A20321-9DB0-4409-A8B0-3E80AD581B40}" presName="composite" presStyleCnt="0"/>
      <dgm:spPr/>
    </dgm:pt>
    <dgm:pt modelId="{3D4E920E-0E0B-4B4D-B07F-BAAB9BA3298A}" type="pres">
      <dgm:prSet presAssocID="{D6A20321-9DB0-4409-A8B0-3E80AD581B40}" presName="background" presStyleLbl="node0" presStyleIdx="0" presStyleCnt="3"/>
      <dgm:spPr/>
    </dgm:pt>
    <dgm:pt modelId="{DFC2F2DC-E9F4-4F76-A1A7-29BDF4D1FF73}" type="pres">
      <dgm:prSet presAssocID="{D6A20321-9DB0-4409-A8B0-3E80AD581B40}" presName="text" presStyleLbl="fgAcc0" presStyleIdx="0" presStyleCnt="3">
        <dgm:presLayoutVars>
          <dgm:chPref val="3"/>
        </dgm:presLayoutVars>
      </dgm:prSet>
      <dgm:spPr/>
    </dgm:pt>
    <dgm:pt modelId="{7B7FB9CA-28BE-40C0-AC21-78522A488BFE}" type="pres">
      <dgm:prSet presAssocID="{D6A20321-9DB0-4409-A8B0-3E80AD581B40}" presName="hierChild2" presStyleCnt="0"/>
      <dgm:spPr/>
    </dgm:pt>
    <dgm:pt modelId="{E0E9C251-AAFC-40FB-87BC-4F61B1AD7E49}" type="pres">
      <dgm:prSet presAssocID="{B7D66C03-1848-4BDF-A9BE-DC3B6956D0EC}" presName="hierRoot1" presStyleCnt="0"/>
      <dgm:spPr/>
    </dgm:pt>
    <dgm:pt modelId="{B689BD7B-17BE-4C2A-81EB-649C7928FD51}" type="pres">
      <dgm:prSet presAssocID="{B7D66C03-1848-4BDF-A9BE-DC3B6956D0EC}" presName="composite" presStyleCnt="0"/>
      <dgm:spPr/>
    </dgm:pt>
    <dgm:pt modelId="{A8013F82-192E-4DC9-ADDD-6EC71BF3909B}" type="pres">
      <dgm:prSet presAssocID="{B7D66C03-1848-4BDF-A9BE-DC3B6956D0EC}" presName="background" presStyleLbl="node0" presStyleIdx="1" presStyleCnt="3"/>
      <dgm:spPr/>
    </dgm:pt>
    <dgm:pt modelId="{3221B3C6-6D6C-4686-9C7E-A50322503884}" type="pres">
      <dgm:prSet presAssocID="{B7D66C03-1848-4BDF-A9BE-DC3B6956D0EC}" presName="text" presStyleLbl="fgAcc0" presStyleIdx="1" presStyleCnt="3">
        <dgm:presLayoutVars>
          <dgm:chPref val="3"/>
        </dgm:presLayoutVars>
      </dgm:prSet>
      <dgm:spPr/>
    </dgm:pt>
    <dgm:pt modelId="{A6B36175-0818-4560-BF21-DD5148C96B81}" type="pres">
      <dgm:prSet presAssocID="{B7D66C03-1848-4BDF-A9BE-DC3B6956D0EC}" presName="hierChild2" presStyleCnt="0"/>
      <dgm:spPr/>
    </dgm:pt>
    <dgm:pt modelId="{05B0FDE5-CE5F-454E-A41E-27A1EE2341CF}" type="pres">
      <dgm:prSet presAssocID="{F7ADA368-4E50-4A15-BF51-39164313EDB0}" presName="hierRoot1" presStyleCnt="0"/>
      <dgm:spPr/>
    </dgm:pt>
    <dgm:pt modelId="{37AC1662-7828-41A6-82B8-9219AF0194E5}" type="pres">
      <dgm:prSet presAssocID="{F7ADA368-4E50-4A15-BF51-39164313EDB0}" presName="composite" presStyleCnt="0"/>
      <dgm:spPr/>
    </dgm:pt>
    <dgm:pt modelId="{AB3A4928-60A3-4925-AFF5-19C21406FDF0}" type="pres">
      <dgm:prSet presAssocID="{F7ADA368-4E50-4A15-BF51-39164313EDB0}" presName="background" presStyleLbl="node0" presStyleIdx="2" presStyleCnt="3"/>
      <dgm:spPr/>
    </dgm:pt>
    <dgm:pt modelId="{F6EC4B7E-0910-457D-89B9-D2F078148611}" type="pres">
      <dgm:prSet presAssocID="{F7ADA368-4E50-4A15-BF51-39164313EDB0}" presName="text" presStyleLbl="fgAcc0" presStyleIdx="2" presStyleCnt="3">
        <dgm:presLayoutVars>
          <dgm:chPref val="3"/>
        </dgm:presLayoutVars>
      </dgm:prSet>
      <dgm:spPr/>
    </dgm:pt>
    <dgm:pt modelId="{CA3F7632-E72A-4B13-B447-42C15C72DF0F}" type="pres">
      <dgm:prSet presAssocID="{F7ADA368-4E50-4A15-BF51-39164313EDB0}" presName="hierChild2" presStyleCnt="0"/>
      <dgm:spPr/>
    </dgm:pt>
  </dgm:ptLst>
  <dgm:cxnLst>
    <dgm:cxn modelId="{0BBB7C04-1FD0-45B2-B566-CEAF2E45279B}" type="presOf" srcId="{F7ADA368-4E50-4A15-BF51-39164313EDB0}" destId="{F6EC4B7E-0910-457D-89B9-D2F078148611}" srcOrd="0" destOrd="0" presId="urn:microsoft.com/office/officeart/2005/8/layout/hierarchy1"/>
    <dgm:cxn modelId="{92BF370E-D9ED-4449-A78A-D34D3489F8EF}" srcId="{777A37DF-DA67-41AA-B74C-EF54E6268BA7}" destId="{D6A20321-9DB0-4409-A8B0-3E80AD581B40}" srcOrd="0" destOrd="0" parTransId="{2D126D8E-CDE3-421D-917A-536943A0A135}" sibTransId="{4C8D3C34-AD99-41B0-B54A-74A7AD17E77B}"/>
    <dgm:cxn modelId="{B273811B-D4D5-42E3-B650-1A5B36C58152}" type="presOf" srcId="{D6A20321-9DB0-4409-A8B0-3E80AD581B40}" destId="{DFC2F2DC-E9F4-4F76-A1A7-29BDF4D1FF73}" srcOrd="0" destOrd="0" presId="urn:microsoft.com/office/officeart/2005/8/layout/hierarchy1"/>
    <dgm:cxn modelId="{32BA8441-DB5B-421F-9866-9170BF3B8360}" srcId="{777A37DF-DA67-41AA-B74C-EF54E6268BA7}" destId="{B7D66C03-1848-4BDF-A9BE-DC3B6956D0EC}" srcOrd="1" destOrd="0" parTransId="{4B32474F-959C-4F37-BA3C-860DB4ECA0C3}" sibTransId="{481483A7-368A-400B-841B-010E2908B2C0}"/>
    <dgm:cxn modelId="{C0A23644-0763-4CF8-9BA2-A7902FDC1328}" type="presOf" srcId="{777A37DF-DA67-41AA-B74C-EF54E6268BA7}" destId="{D78EAC03-822A-4247-8AE2-B40836AAD41F}" srcOrd="0" destOrd="0" presId="urn:microsoft.com/office/officeart/2005/8/layout/hierarchy1"/>
    <dgm:cxn modelId="{6A964B79-2A42-4BE3-BAA4-3F0929C647DD}" srcId="{777A37DF-DA67-41AA-B74C-EF54E6268BA7}" destId="{F7ADA368-4E50-4A15-BF51-39164313EDB0}" srcOrd="2" destOrd="0" parTransId="{476305DE-E1DC-4896-9D84-55AD58F260EA}" sibTransId="{5BAC5C2D-DD7D-4447-82AF-772D2F9948AD}"/>
    <dgm:cxn modelId="{D20ADFEE-6F2E-4A13-A8C7-5375ABD1A6C0}" type="presOf" srcId="{B7D66C03-1848-4BDF-A9BE-DC3B6956D0EC}" destId="{3221B3C6-6D6C-4686-9C7E-A50322503884}" srcOrd="0" destOrd="0" presId="urn:microsoft.com/office/officeart/2005/8/layout/hierarchy1"/>
    <dgm:cxn modelId="{F31A1BED-AE24-424B-B451-EE0DD9A09A89}" type="presParOf" srcId="{D78EAC03-822A-4247-8AE2-B40836AAD41F}" destId="{DCB4D03D-AFF8-46C3-B641-248C4D7220C1}" srcOrd="0" destOrd="0" presId="urn:microsoft.com/office/officeart/2005/8/layout/hierarchy1"/>
    <dgm:cxn modelId="{1953ED8B-0C1A-4CE8-9C32-127D5399D363}" type="presParOf" srcId="{DCB4D03D-AFF8-46C3-B641-248C4D7220C1}" destId="{43D38F9B-A009-426A-A419-8E859BC40BD6}" srcOrd="0" destOrd="0" presId="urn:microsoft.com/office/officeart/2005/8/layout/hierarchy1"/>
    <dgm:cxn modelId="{E8AA12D6-DBEF-4552-9BEF-05B504D6B9D2}" type="presParOf" srcId="{43D38F9B-A009-426A-A419-8E859BC40BD6}" destId="{3D4E920E-0E0B-4B4D-B07F-BAAB9BA3298A}" srcOrd="0" destOrd="0" presId="urn:microsoft.com/office/officeart/2005/8/layout/hierarchy1"/>
    <dgm:cxn modelId="{3D99FDF6-6E60-46B3-8F30-1AAC33C533CB}" type="presParOf" srcId="{43D38F9B-A009-426A-A419-8E859BC40BD6}" destId="{DFC2F2DC-E9F4-4F76-A1A7-29BDF4D1FF73}" srcOrd="1" destOrd="0" presId="urn:microsoft.com/office/officeart/2005/8/layout/hierarchy1"/>
    <dgm:cxn modelId="{A65E3368-6B50-415C-930F-01EB52761DF8}" type="presParOf" srcId="{DCB4D03D-AFF8-46C3-B641-248C4D7220C1}" destId="{7B7FB9CA-28BE-40C0-AC21-78522A488BFE}" srcOrd="1" destOrd="0" presId="urn:microsoft.com/office/officeart/2005/8/layout/hierarchy1"/>
    <dgm:cxn modelId="{F7CF98C5-11CB-465A-BDF2-772E08212E61}" type="presParOf" srcId="{D78EAC03-822A-4247-8AE2-B40836AAD41F}" destId="{E0E9C251-AAFC-40FB-87BC-4F61B1AD7E49}" srcOrd="1" destOrd="0" presId="urn:microsoft.com/office/officeart/2005/8/layout/hierarchy1"/>
    <dgm:cxn modelId="{EF0AECD2-051C-4EE6-BE4A-247BCA3AAC5F}" type="presParOf" srcId="{E0E9C251-AAFC-40FB-87BC-4F61B1AD7E49}" destId="{B689BD7B-17BE-4C2A-81EB-649C7928FD51}" srcOrd="0" destOrd="0" presId="urn:microsoft.com/office/officeart/2005/8/layout/hierarchy1"/>
    <dgm:cxn modelId="{84B681EA-8254-47FA-8E71-8E5A1141FFB3}" type="presParOf" srcId="{B689BD7B-17BE-4C2A-81EB-649C7928FD51}" destId="{A8013F82-192E-4DC9-ADDD-6EC71BF3909B}" srcOrd="0" destOrd="0" presId="urn:microsoft.com/office/officeart/2005/8/layout/hierarchy1"/>
    <dgm:cxn modelId="{FA16ED6B-71BF-478B-AA1E-F84AA079BDCD}" type="presParOf" srcId="{B689BD7B-17BE-4C2A-81EB-649C7928FD51}" destId="{3221B3C6-6D6C-4686-9C7E-A50322503884}" srcOrd="1" destOrd="0" presId="urn:microsoft.com/office/officeart/2005/8/layout/hierarchy1"/>
    <dgm:cxn modelId="{EA10BCAD-D3E2-46DE-9116-86BADD287213}" type="presParOf" srcId="{E0E9C251-AAFC-40FB-87BC-4F61B1AD7E49}" destId="{A6B36175-0818-4560-BF21-DD5148C96B81}" srcOrd="1" destOrd="0" presId="urn:microsoft.com/office/officeart/2005/8/layout/hierarchy1"/>
    <dgm:cxn modelId="{643CCC20-B8A4-4696-9575-B992D30377C8}" type="presParOf" srcId="{D78EAC03-822A-4247-8AE2-B40836AAD41F}" destId="{05B0FDE5-CE5F-454E-A41E-27A1EE2341CF}" srcOrd="2" destOrd="0" presId="urn:microsoft.com/office/officeart/2005/8/layout/hierarchy1"/>
    <dgm:cxn modelId="{D412DD40-F559-4B5E-A707-2415EE3A0982}" type="presParOf" srcId="{05B0FDE5-CE5F-454E-A41E-27A1EE2341CF}" destId="{37AC1662-7828-41A6-82B8-9219AF0194E5}" srcOrd="0" destOrd="0" presId="urn:microsoft.com/office/officeart/2005/8/layout/hierarchy1"/>
    <dgm:cxn modelId="{0E6A65BA-9EF2-46E8-AFCE-A19996C7AA11}" type="presParOf" srcId="{37AC1662-7828-41A6-82B8-9219AF0194E5}" destId="{AB3A4928-60A3-4925-AFF5-19C21406FDF0}" srcOrd="0" destOrd="0" presId="urn:microsoft.com/office/officeart/2005/8/layout/hierarchy1"/>
    <dgm:cxn modelId="{CC234A98-5E2D-4EE2-8C4A-C445E06A9ECE}" type="presParOf" srcId="{37AC1662-7828-41A6-82B8-9219AF0194E5}" destId="{F6EC4B7E-0910-457D-89B9-D2F078148611}" srcOrd="1" destOrd="0" presId="urn:microsoft.com/office/officeart/2005/8/layout/hierarchy1"/>
    <dgm:cxn modelId="{5BBB85B5-D182-484F-B7A9-18D24E771734}" type="presParOf" srcId="{05B0FDE5-CE5F-454E-A41E-27A1EE2341CF}" destId="{CA3F7632-E72A-4B13-B447-42C15C72DF0F}"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E36CEE0-45EA-431F-A972-FC078D88C248}" type="doc">
      <dgm:prSet loTypeId="urn:microsoft.com/office/officeart/2016/7/layout/HorizontalActionList" loCatId="List" qsTypeId="urn:microsoft.com/office/officeart/2005/8/quickstyle/simple1" qsCatId="simple" csTypeId="urn:microsoft.com/office/officeart/2005/8/colors/accent1_2" csCatId="accent1"/>
      <dgm:spPr/>
      <dgm:t>
        <a:bodyPr/>
        <a:lstStyle/>
        <a:p>
          <a:endParaRPr lang="en-US"/>
        </a:p>
      </dgm:t>
    </dgm:pt>
    <dgm:pt modelId="{7DD03E46-0F2B-43E0-B8D4-C2C9957D1DEC}">
      <dgm:prSet custT="1"/>
      <dgm:spPr/>
      <dgm:t>
        <a:bodyPr/>
        <a:lstStyle/>
        <a:p>
          <a:r>
            <a:rPr lang="en-US" sz="2000" dirty="0">
              <a:latin typeface="Arial" panose="020B0604020202020204" pitchFamily="34" charset="0"/>
              <a:cs typeface="Arial" panose="020B0604020202020204" pitchFamily="34" charset="0"/>
            </a:rPr>
            <a:t>Strengthen</a:t>
          </a:r>
        </a:p>
      </dgm:t>
    </dgm:pt>
    <dgm:pt modelId="{9957CE72-BE51-46AD-9944-FFD642E8E600}" type="parTrans" cxnId="{DCD6CE8A-A4EE-4669-8274-FDEFBA132A5B}">
      <dgm:prSet/>
      <dgm:spPr/>
      <dgm:t>
        <a:bodyPr/>
        <a:lstStyle/>
        <a:p>
          <a:endParaRPr lang="en-US"/>
        </a:p>
      </dgm:t>
    </dgm:pt>
    <dgm:pt modelId="{0E28BDC8-A6E8-4C6C-A862-1017D0810179}" type="sibTrans" cxnId="{DCD6CE8A-A4EE-4669-8274-FDEFBA132A5B}">
      <dgm:prSet/>
      <dgm:spPr/>
      <dgm:t>
        <a:bodyPr/>
        <a:lstStyle/>
        <a:p>
          <a:endParaRPr lang="en-US"/>
        </a:p>
      </dgm:t>
    </dgm:pt>
    <dgm:pt modelId="{0EB116A4-03CC-4C45-B4D6-30C8FB830E95}">
      <dgm:prSet custT="1"/>
      <dgm:spPr/>
      <dgm:t>
        <a:bodyPr/>
        <a:lstStyle/>
        <a:p>
          <a:r>
            <a:rPr lang="en-US" sz="1200" dirty="0">
              <a:latin typeface="Arial" panose="020B0604020202020204" pitchFamily="34" charset="0"/>
              <a:cs typeface="Arial" panose="020B0604020202020204" pitchFamily="34" charset="0"/>
            </a:rPr>
            <a:t>Strengthen early detection strategies</a:t>
          </a:r>
        </a:p>
      </dgm:t>
    </dgm:pt>
    <dgm:pt modelId="{6BB2779C-0E2C-423A-B751-B292C439A618}" type="parTrans" cxnId="{E42620E4-59C1-4601-BD61-41E2F3F67EFC}">
      <dgm:prSet/>
      <dgm:spPr/>
      <dgm:t>
        <a:bodyPr/>
        <a:lstStyle/>
        <a:p>
          <a:endParaRPr lang="en-US"/>
        </a:p>
      </dgm:t>
    </dgm:pt>
    <dgm:pt modelId="{F2712940-2C52-423A-8908-1630EB574CC9}" type="sibTrans" cxnId="{E42620E4-59C1-4601-BD61-41E2F3F67EFC}">
      <dgm:prSet/>
      <dgm:spPr/>
      <dgm:t>
        <a:bodyPr/>
        <a:lstStyle/>
        <a:p>
          <a:endParaRPr lang="en-US"/>
        </a:p>
      </dgm:t>
    </dgm:pt>
    <dgm:pt modelId="{924EE783-DFBD-4295-A175-575BF3DCA3BD}">
      <dgm:prSet custT="1"/>
      <dgm:spPr/>
      <dgm:t>
        <a:bodyPr/>
        <a:lstStyle/>
        <a:p>
          <a:r>
            <a:rPr lang="en-US" sz="2000" dirty="0">
              <a:latin typeface="Arial" panose="020B0604020202020204" pitchFamily="34" charset="0"/>
              <a:cs typeface="Arial" panose="020B0604020202020204" pitchFamily="34" charset="0"/>
            </a:rPr>
            <a:t>Improve</a:t>
          </a:r>
        </a:p>
      </dgm:t>
    </dgm:pt>
    <dgm:pt modelId="{F5A794FA-6836-4C8D-87F2-3E3FA4A36429}" type="parTrans" cxnId="{10E860ED-B77F-45B6-9AD6-6C46DE39568B}">
      <dgm:prSet/>
      <dgm:spPr/>
      <dgm:t>
        <a:bodyPr/>
        <a:lstStyle/>
        <a:p>
          <a:endParaRPr lang="en-US"/>
        </a:p>
      </dgm:t>
    </dgm:pt>
    <dgm:pt modelId="{53169A43-60DF-455E-9C1F-FE37B595EA1C}" type="sibTrans" cxnId="{10E860ED-B77F-45B6-9AD6-6C46DE39568B}">
      <dgm:prSet/>
      <dgm:spPr/>
      <dgm:t>
        <a:bodyPr/>
        <a:lstStyle/>
        <a:p>
          <a:endParaRPr lang="en-US"/>
        </a:p>
      </dgm:t>
    </dgm:pt>
    <dgm:pt modelId="{3E4B9C13-CB65-41C7-BFDD-F573338CC5FD}">
      <dgm:prSet custT="1"/>
      <dgm:spPr/>
      <dgm:t>
        <a:bodyPr/>
        <a:lstStyle/>
        <a:p>
          <a:r>
            <a:rPr lang="en-US" sz="1200" dirty="0">
              <a:latin typeface="Arial" panose="020B0604020202020204" pitchFamily="34" charset="0"/>
              <a:cs typeface="Arial" panose="020B0604020202020204" pitchFamily="34" charset="0"/>
            </a:rPr>
            <a:t>Improve community-based intervention (NICE, 2021)</a:t>
          </a:r>
        </a:p>
      </dgm:t>
    </dgm:pt>
    <dgm:pt modelId="{8E6CE3E1-227C-4B66-AF17-10C99F77FD46}" type="parTrans" cxnId="{E80D15A4-4F7C-4647-8BC8-5C211DBD8DCE}">
      <dgm:prSet/>
      <dgm:spPr/>
      <dgm:t>
        <a:bodyPr/>
        <a:lstStyle/>
        <a:p>
          <a:endParaRPr lang="en-US"/>
        </a:p>
      </dgm:t>
    </dgm:pt>
    <dgm:pt modelId="{F922C508-CA0D-49CF-9D19-9EA8E61F2D6E}" type="sibTrans" cxnId="{E80D15A4-4F7C-4647-8BC8-5C211DBD8DCE}">
      <dgm:prSet/>
      <dgm:spPr/>
      <dgm:t>
        <a:bodyPr/>
        <a:lstStyle/>
        <a:p>
          <a:endParaRPr lang="en-US"/>
        </a:p>
      </dgm:t>
    </dgm:pt>
    <dgm:pt modelId="{363AC583-0F51-41E7-999B-3C3CEA855EE0}">
      <dgm:prSet custT="1"/>
      <dgm:spPr/>
      <dgm:t>
        <a:bodyPr/>
        <a:lstStyle/>
        <a:p>
          <a:r>
            <a:rPr lang="en-US" sz="2000" dirty="0">
              <a:latin typeface="Arial" panose="020B0604020202020204" pitchFamily="34" charset="0"/>
              <a:cs typeface="Arial" panose="020B0604020202020204" pitchFamily="34" charset="0"/>
            </a:rPr>
            <a:t>Address</a:t>
          </a:r>
        </a:p>
      </dgm:t>
    </dgm:pt>
    <dgm:pt modelId="{1F504CED-C5D9-4398-B39B-5E8ABC717801}" type="parTrans" cxnId="{4B9FC1EF-E11E-4341-9EDC-B930D2922395}">
      <dgm:prSet/>
      <dgm:spPr/>
      <dgm:t>
        <a:bodyPr/>
        <a:lstStyle/>
        <a:p>
          <a:endParaRPr lang="en-US"/>
        </a:p>
      </dgm:t>
    </dgm:pt>
    <dgm:pt modelId="{3D4B9640-8C6F-43D0-A2FE-D6FE905E0322}" type="sibTrans" cxnId="{4B9FC1EF-E11E-4341-9EDC-B930D2922395}">
      <dgm:prSet/>
      <dgm:spPr/>
      <dgm:t>
        <a:bodyPr/>
        <a:lstStyle/>
        <a:p>
          <a:endParaRPr lang="en-US"/>
        </a:p>
      </dgm:t>
    </dgm:pt>
    <dgm:pt modelId="{DA95660F-AB8A-49B3-B5D4-2975B9CBEDE8}">
      <dgm:prSet custT="1"/>
      <dgm:spPr/>
      <dgm:t>
        <a:bodyPr/>
        <a:lstStyle/>
        <a:p>
          <a:r>
            <a:rPr lang="en-US" sz="1200" dirty="0">
              <a:latin typeface="Arial" panose="020B0604020202020204" pitchFamily="34" charset="0"/>
              <a:cs typeface="Arial" panose="020B0604020202020204" pitchFamily="34" charset="0"/>
            </a:rPr>
            <a:t>Address health inequalities (Marmot, 2020</a:t>
          </a:r>
          <a:r>
            <a:rPr lang="en-US" sz="1200" dirty="0"/>
            <a:t>)</a:t>
          </a:r>
        </a:p>
      </dgm:t>
    </dgm:pt>
    <dgm:pt modelId="{CA462C0D-736F-4A2B-9855-2E44AE65A009}" type="parTrans" cxnId="{506778F8-4529-4EA7-9B45-A472976E38FC}">
      <dgm:prSet/>
      <dgm:spPr/>
      <dgm:t>
        <a:bodyPr/>
        <a:lstStyle/>
        <a:p>
          <a:endParaRPr lang="en-US"/>
        </a:p>
      </dgm:t>
    </dgm:pt>
    <dgm:pt modelId="{9344659C-DEFA-4102-A45B-E5CA72E1D612}" type="sibTrans" cxnId="{506778F8-4529-4EA7-9B45-A472976E38FC}">
      <dgm:prSet/>
      <dgm:spPr/>
      <dgm:t>
        <a:bodyPr/>
        <a:lstStyle/>
        <a:p>
          <a:endParaRPr lang="en-US"/>
        </a:p>
      </dgm:t>
    </dgm:pt>
    <dgm:pt modelId="{F208C9D1-D840-4CCD-AFE7-9E038CF352F6}" type="pres">
      <dgm:prSet presAssocID="{7E36CEE0-45EA-431F-A972-FC078D88C248}" presName="Name0" presStyleCnt="0">
        <dgm:presLayoutVars>
          <dgm:dir/>
          <dgm:animLvl val="lvl"/>
          <dgm:resizeHandles val="exact"/>
        </dgm:presLayoutVars>
      </dgm:prSet>
      <dgm:spPr/>
    </dgm:pt>
    <dgm:pt modelId="{A0CCE6FA-B026-4532-B360-058FC3EC4BA3}" type="pres">
      <dgm:prSet presAssocID="{7DD03E46-0F2B-43E0-B8D4-C2C9957D1DEC}" presName="composite" presStyleCnt="0"/>
      <dgm:spPr/>
    </dgm:pt>
    <dgm:pt modelId="{1885BFF9-EBD9-479A-B982-A897E8A98D60}" type="pres">
      <dgm:prSet presAssocID="{7DD03E46-0F2B-43E0-B8D4-C2C9957D1DEC}" presName="parTx" presStyleLbl="alignNode1" presStyleIdx="0" presStyleCnt="3">
        <dgm:presLayoutVars>
          <dgm:chMax val="0"/>
          <dgm:chPref val="0"/>
        </dgm:presLayoutVars>
      </dgm:prSet>
      <dgm:spPr/>
    </dgm:pt>
    <dgm:pt modelId="{234388BE-A6FD-4535-92D4-53E9D027BBFC}" type="pres">
      <dgm:prSet presAssocID="{7DD03E46-0F2B-43E0-B8D4-C2C9957D1DEC}" presName="desTx" presStyleLbl="alignAccFollowNode1" presStyleIdx="0" presStyleCnt="3">
        <dgm:presLayoutVars/>
      </dgm:prSet>
      <dgm:spPr/>
    </dgm:pt>
    <dgm:pt modelId="{EEFD176D-BC22-4847-BE4D-7110B33F74BE}" type="pres">
      <dgm:prSet presAssocID="{0E28BDC8-A6E8-4C6C-A862-1017D0810179}" presName="space" presStyleCnt="0"/>
      <dgm:spPr/>
    </dgm:pt>
    <dgm:pt modelId="{0025345A-EDD6-45AE-9538-1F3ECA168429}" type="pres">
      <dgm:prSet presAssocID="{924EE783-DFBD-4295-A175-575BF3DCA3BD}" presName="composite" presStyleCnt="0"/>
      <dgm:spPr/>
    </dgm:pt>
    <dgm:pt modelId="{52A0BC9B-FE2C-4CDA-81F2-1E390A172C67}" type="pres">
      <dgm:prSet presAssocID="{924EE783-DFBD-4295-A175-575BF3DCA3BD}" presName="parTx" presStyleLbl="alignNode1" presStyleIdx="1" presStyleCnt="3">
        <dgm:presLayoutVars>
          <dgm:chMax val="0"/>
          <dgm:chPref val="0"/>
        </dgm:presLayoutVars>
      </dgm:prSet>
      <dgm:spPr/>
    </dgm:pt>
    <dgm:pt modelId="{E5CC945A-8816-411A-9296-4504C5A9A8DA}" type="pres">
      <dgm:prSet presAssocID="{924EE783-DFBD-4295-A175-575BF3DCA3BD}" presName="desTx" presStyleLbl="alignAccFollowNode1" presStyleIdx="1" presStyleCnt="3">
        <dgm:presLayoutVars/>
      </dgm:prSet>
      <dgm:spPr/>
    </dgm:pt>
    <dgm:pt modelId="{FD1A36B5-A415-4235-9E44-B6C9EA3CEE8C}" type="pres">
      <dgm:prSet presAssocID="{53169A43-60DF-455E-9C1F-FE37B595EA1C}" presName="space" presStyleCnt="0"/>
      <dgm:spPr/>
    </dgm:pt>
    <dgm:pt modelId="{1AD90270-ECB5-41E2-A91F-886594DAFB25}" type="pres">
      <dgm:prSet presAssocID="{363AC583-0F51-41E7-999B-3C3CEA855EE0}" presName="composite" presStyleCnt="0"/>
      <dgm:spPr/>
    </dgm:pt>
    <dgm:pt modelId="{D584FD95-3503-4CBC-865D-231BDCE837F9}" type="pres">
      <dgm:prSet presAssocID="{363AC583-0F51-41E7-999B-3C3CEA855EE0}" presName="parTx" presStyleLbl="alignNode1" presStyleIdx="2" presStyleCnt="3">
        <dgm:presLayoutVars>
          <dgm:chMax val="0"/>
          <dgm:chPref val="0"/>
        </dgm:presLayoutVars>
      </dgm:prSet>
      <dgm:spPr/>
    </dgm:pt>
    <dgm:pt modelId="{1C95938E-3F12-4A93-9863-2B2D4AAAC6CA}" type="pres">
      <dgm:prSet presAssocID="{363AC583-0F51-41E7-999B-3C3CEA855EE0}" presName="desTx" presStyleLbl="alignAccFollowNode1" presStyleIdx="2" presStyleCnt="3">
        <dgm:presLayoutVars/>
      </dgm:prSet>
      <dgm:spPr/>
    </dgm:pt>
  </dgm:ptLst>
  <dgm:cxnLst>
    <dgm:cxn modelId="{F0F55A28-BCD6-4F39-8F5D-CC4E7C35D870}" type="presOf" srcId="{7E36CEE0-45EA-431F-A972-FC078D88C248}" destId="{F208C9D1-D840-4CCD-AFE7-9E038CF352F6}" srcOrd="0" destOrd="0" presId="urn:microsoft.com/office/officeart/2016/7/layout/HorizontalActionList"/>
    <dgm:cxn modelId="{853D1D5C-EBAC-4F6D-89C1-B0A862D0D25D}" type="presOf" srcId="{924EE783-DFBD-4295-A175-575BF3DCA3BD}" destId="{52A0BC9B-FE2C-4CDA-81F2-1E390A172C67}" srcOrd="0" destOrd="0" presId="urn:microsoft.com/office/officeart/2016/7/layout/HorizontalActionList"/>
    <dgm:cxn modelId="{7340436C-BBF4-4D37-853C-A29390AF6391}" type="presOf" srcId="{DA95660F-AB8A-49B3-B5D4-2975B9CBEDE8}" destId="{1C95938E-3F12-4A93-9863-2B2D4AAAC6CA}" srcOrd="0" destOrd="0" presId="urn:microsoft.com/office/officeart/2016/7/layout/HorizontalActionList"/>
    <dgm:cxn modelId="{A1A35E54-0A00-4BE6-A2F3-2AC089C373B2}" type="presOf" srcId="{0EB116A4-03CC-4C45-B4D6-30C8FB830E95}" destId="{234388BE-A6FD-4535-92D4-53E9D027BBFC}" srcOrd="0" destOrd="0" presId="urn:microsoft.com/office/officeart/2016/7/layout/HorizontalActionList"/>
    <dgm:cxn modelId="{DCD6CE8A-A4EE-4669-8274-FDEFBA132A5B}" srcId="{7E36CEE0-45EA-431F-A972-FC078D88C248}" destId="{7DD03E46-0F2B-43E0-B8D4-C2C9957D1DEC}" srcOrd="0" destOrd="0" parTransId="{9957CE72-BE51-46AD-9944-FFD642E8E600}" sibTransId="{0E28BDC8-A6E8-4C6C-A862-1017D0810179}"/>
    <dgm:cxn modelId="{3648488E-895E-43B5-B753-060E8632E017}" type="presOf" srcId="{7DD03E46-0F2B-43E0-B8D4-C2C9957D1DEC}" destId="{1885BFF9-EBD9-479A-B982-A897E8A98D60}" srcOrd="0" destOrd="0" presId="urn:microsoft.com/office/officeart/2016/7/layout/HorizontalActionList"/>
    <dgm:cxn modelId="{E80D15A4-4F7C-4647-8BC8-5C211DBD8DCE}" srcId="{924EE783-DFBD-4295-A175-575BF3DCA3BD}" destId="{3E4B9C13-CB65-41C7-BFDD-F573338CC5FD}" srcOrd="0" destOrd="0" parTransId="{8E6CE3E1-227C-4B66-AF17-10C99F77FD46}" sibTransId="{F922C508-CA0D-49CF-9D19-9EA8E61F2D6E}"/>
    <dgm:cxn modelId="{A10E56BF-AA6A-48E5-807D-4C48606B8A1E}" type="presOf" srcId="{3E4B9C13-CB65-41C7-BFDD-F573338CC5FD}" destId="{E5CC945A-8816-411A-9296-4504C5A9A8DA}" srcOrd="0" destOrd="0" presId="urn:microsoft.com/office/officeart/2016/7/layout/HorizontalActionList"/>
    <dgm:cxn modelId="{04CE43DF-3D71-47B4-B37D-1CC408CE3282}" type="presOf" srcId="{363AC583-0F51-41E7-999B-3C3CEA855EE0}" destId="{D584FD95-3503-4CBC-865D-231BDCE837F9}" srcOrd="0" destOrd="0" presId="urn:microsoft.com/office/officeart/2016/7/layout/HorizontalActionList"/>
    <dgm:cxn modelId="{E42620E4-59C1-4601-BD61-41E2F3F67EFC}" srcId="{7DD03E46-0F2B-43E0-B8D4-C2C9957D1DEC}" destId="{0EB116A4-03CC-4C45-B4D6-30C8FB830E95}" srcOrd="0" destOrd="0" parTransId="{6BB2779C-0E2C-423A-B751-B292C439A618}" sibTransId="{F2712940-2C52-423A-8908-1630EB574CC9}"/>
    <dgm:cxn modelId="{10E860ED-B77F-45B6-9AD6-6C46DE39568B}" srcId="{7E36CEE0-45EA-431F-A972-FC078D88C248}" destId="{924EE783-DFBD-4295-A175-575BF3DCA3BD}" srcOrd="1" destOrd="0" parTransId="{F5A794FA-6836-4C8D-87F2-3E3FA4A36429}" sibTransId="{53169A43-60DF-455E-9C1F-FE37B595EA1C}"/>
    <dgm:cxn modelId="{4B9FC1EF-E11E-4341-9EDC-B930D2922395}" srcId="{7E36CEE0-45EA-431F-A972-FC078D88C248}" destId="{363AC583-0F51-41E7-999B-3C3CEA855EE0}" srcOrd="2" destOrd="0" parTransId="{1F504CED-C5D9-4398-B39B-5E8ABC717801}" sibTransId="{3D4B9640-8C6F-43D0-A2FE-D6FE905E0322}"/>
    <dgm:cxn modelId="{506778F8-4529-4EA7-9B45-A472976E38FC}" srcId="{363AC583-0F51-41E7-999B-3C3CEA855EE0}" destId="{DA95660F-AB8A-49B3-B5D4-2975B9CBEDE8}" srcOrd="0" destOrd="0" parTransId="{CA462C0D-736F-4A2B-9855-2E44AE65A009}" sibTransId="{9344659C-DEFA-4102-A45B-E5CA72E1D612}"/>
    <dgm:cxn modelId="{77677A8B-6AFC-4A11-9BC8-C36D87892A74}" type="presParOf" srcId="{F208C9D1-D840-4CCD-AFE7-9E038CF352F6}" destId="{A0CCE6FA-B026-4532-B360-058FC3EC4BA3}" srcOrd="0" destOrd="0" presId="urn:microsoft.com/office/officeart/2016/7/layout/HorizontalActionList"/>
    <dgm:cxn modelId="{B87003ED-3711-4166-B4AC-ABBEBF2AA1F9}" type="presParOf" srcId="{A0CCE6FA-B026-4532-B360-058FC3EC4BA3}" destId="{1885BFF9-EBD9-479A-B982-A897E8A98D60}" srcOrd="0" destOrd="0" presId="urn:microsoft.com/office/officeart/2016/7/layout/HorizontalActionList"/>
    <dgm:cxn modelId="{35EB8E6E-304E-4E47-9029-B789CF8E01AA}" type="presParOf" srcId="{A0CCE6FA-B026-4532-B360-058FC3EC4BA3}" destId="{234388BE-A6FD-4535-92D4-53E9D027BBFC}" srcOrd="1" destOrd="0" presId="urn:microsoft.com/office/officeart/2016/7/layout/HorizontalActionList"/>
    <dgm:cxn modelId="{B5505090-37A4-4516-8BFD-5577A657DB4C}" type="presParOf" srcId="{F208C9D1-D840-4CCD-AFE7-9E038CF352F6}" destId="{EEFD176D-BC22-4847-BE4D-7110B33F74BE}" srcOrd="1" destOrd="0" presId="urn:microsoft.com/office/officeart/2016/7/layout/HorizontalActionList"/>
    <dgm:cxn modelId="{84796B4C-B9C2-45DA-AD1B-1CEFBB72092F}" type="presParOf" srcId="{F208C9D1-D840-4CCD-AFE7-9E038CF352F6}" destId="{0025345A-EDD6-45AE-9538-1F3ECA168429}" srcOrd="2" destOrd="0" presId="urn:microsoft.com/office/officeart/2016/7/layout/HorizontalActionList"/>
    <dgm:cxn modelId="{17105310-15BD-4427-867B-D4ED94CD6BA3}" type="presParOf" srcId="{0025345A-EDD6-45AE-9538-1F3ECA168429}" destId="{52A0BC9B-FE2C-4CDA-81F2-1E390A172C67}" srcOrd="0" destOrd="0" presId="urn:microsoft.com/office/officeart/2016/7/layout/HorizontalActionList"/>
    <dgm:cxn modelId="{45712464-23C1-4CF4-B63A-E966EF4AD698}" type="presParOf" srcId="{0025345A-EDD6-45AE-9538-1F3ECA168429}" destId="{E5CC945A-8816-411A-9296-4504C5A9A8DA}" srcOrd="1" destOrd="0" presId="urn:microsoft.com/office/officeart/2016/7/layout/HorizontalActionList"/>
    <dgm:cxn modelId="{1558F74A-92C2-4DA3-B839-98DDD536D2E0}" type="presParOf" srcId="{F208C9D1-D840-4CCD-AFE7-9E038CF352F6}" destId="{FD1A36B5-A415-4235-9E44-B6C9EA3CEE8C}" srcOrd="3" destOrd="0" presId="urn:microsoft.com/office/officeart/2016/7/layout/HorizontalActionList"/>
    <dgm:cxn modelId="{E411DEA9-214A-4BB8-91AA-066327620585}" type="presParOf" srcId="{F208C9D1-D840-4CCD-AFE7-9E038CF352F6}" destId="{1AD90270-ECB5-41E2-A91F-886594DAFB25}" srcOrd="4" destOrd="0" presId="urn:microsoft.com/office/officeart/2016/7/layout/HorizontalActionList"/>
    <dgm:cxn modelId="{03E22CB1-C419-48BF-B1B0-0C752326BFBA}" type="presParOf" srcId="{1AD90270-ECB5-41E2-A91F-886594DAFB25}" destId="{D584FD95-3503-4CBC-865D-231BDCE837F9}" srcOrd="0" destOrd="0" presId="urn:microsoft.com/office/officeart/2016/7/layout/HorizontalActionList"/>
    <dgm:cxn modelId="{3963F592-14D8-4552-AC0E-DA057DC1E257}" type="presParOf" srcId="{1AD90270-ECB5-41E2-A91F-886594DAFB25}" destId="{1C95938E-3F12-4A93-9863-2B2D4AAAC6CA}" srcOrd="1" destOrd="0" presId="urn:microsoft.com/office/officeart/2016/7/layout/HorizontalAc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53CE27-8D4F-442E-86D1-ADF6D25B7924}">
      <dsp:nvSpPr>
        <dsp:cNvPr id="0" name=""/>
        <dsp:cNvSpPr/>
      </dsp:nvSpPr>
      <dsp:spPr>
        <a:xfrm>
          <a:off x="990" y="707853"/>
          <a:ext cx="3863485" cy="2318091"/>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latin typeface="Arial" panose="020B0604020202020204" pitchFamily="34" charset="0"/>
              <a:cs typeface="Arial" panose="020B0604020202020204" pitchFamily="34" charset="0"/>
            </a:rPr>
            <a:t>Community nurses in primary care</a:t>
          </a:r>
        </a:p>
      </dsp:txBody>
      <dsp:txXfrm>
        <a:off x="990" y="707853"/>
        <a:ext cx="3863485" cy="2318091"/>
      </dsp:txXfrm>
    </dsp:sp>
    <dsp:sp modelId="{E3ABF107-0155-4D7F-9326-08D07FFC3E39}">
      <dsp:nvSpPr>
        <dsp:cNvPr id="0" name=""/>
        <dsp:cNvSpPr/>
      </dsp:nvSpPr>
      <dsp:spPr>
        <a:xfrm>
          <a:off x="4250824" y="707853"/>
          <a:ext cx="3863485" cy="2318091"/>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latin typeface="Arial" panose="020B0604020202020204" pitchFamily="34" charset="0"/>
              <a:cs typeface="Arial" panose="020B0604020202020204" pitchFamily="34" charset="0"/>
            </a:rPr>
            <a:t>Key role in early detection, monitoring and education</a:t>
          </a:r>
        </a:p>
      </dsp:txBody>
      <dsp:txXfrm>
        <a:off x="4250824" y="707853"/>
        <a:ext cx="3863485" cy="231809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8C35B5-D561-4FEF-81B1-1FB28ECC356F}">
      <dsp:nvSpPr>
        <dsp:cNvPr id="0" name=""/>
        <dsp:cNvSpPr/>
      </dsp:nvSpPr>
      <dsp:spPr>
        <a:xfrm>
          <a:off x="2596896" y="2159"/>
          <a:ext cx="2921508" cy="1038552"/>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22860" rIns="45720" bIns="22860" numCol="1" spcCol="1270" anchor="ctr" anchorCtr="0">
          <a:noAutofit/>
        </a:bodyPr>
        <a:lstStyle/>
        <a:p>
          <a:pPr marL="0" lvl="0" indent="0" algn="ctr" defTabSz="533400">
            <a:lnSpc>
              <a:spcPct val="90000"/>
            </a:lnSpc>
            <a:spcBef>
              <a:spcPct val="0"/>
            </a:spcBef>
            <a:spcAft>
              <a:spcPct val="35000"/>
            </a:spcAft>
            <a:buNone/>
          </a:pPr>
          <a:r>
            <a:rPr lang="en-US" sz="1200" kern="1200" dirty="0">
              <a:latin typeface="Arial" panose="020B0604020202020204" pitchFamily="34" charset="0"/>
              <a:cs typeface="Arial" panose="020B0604020202020204" pitchFamily="34" charset="0"/>
            </a:rPr>
            <a:t>CKD is a growing global public health challenge (WHO, 2021)</a:t>
          </a:r>
          <a:r>
            <a:rPr lang="en-GB" sz="1200" kern="1200" dirty="0">
              <a:latin typeface="Arial" panose="020B0604020202020204" pitchFamily="34" charset="0"/>
              <a:cs typeface="Arial" panose="020B0604020202020204" pitchFamily="34" charset="0"/>
            </a:rPr>
            <a:t>.</a:t>
          </a:r>
          <a:endParaRPr lang="en-US" sz="1200" kern="1200" dirty="0">
            <a:latin typeface="Arial" panose="020B0604020202020204" pitchFamily="34" charset="0"/>
            <a:cs typeface="Arial" panose="020B0604020202020204" pitchFamily="34" charset="0"/>
          </a:endParaRPr>
        </a:p>
      </dsp:txBody>
      <dsp:txXfrm>
        <a:off x="2647594" y="52857"/>
        <a:ext cx="2820112" cy="937156"/>
      </dsp:txXfrm>
    </dsp:sp>
    <dsp:sp modelId="{A36A833A-6820-4039-92EC-E38BEF726547}">
      <dsp:nvSpPr>
        <dsp:cNvPr id="0" name=""/>
        <dsp:cNvSpPr/>
      </dsp:nvSpPr>
      <dsp:spPr>
        <a:xfrm>
          <a:off x="2596896" y="1092639"/>
          <a:ext cx="2921508" cy="1038552"/>
        </a:xfrm>
        <a:prstGeom prst="roundRect">
          <a:avLst/>
        </a:prstGeom>
        <a:solidFill>
          <a:schemeClr val="accent2">
            <a:hueOff val="2147871"/>
            <a:satOff val="-6164"/>
            <a:lumOff val="-987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22860" rIns="45720" bIns="22860" numCol="1" spcCol="1270" anchor="ctr" anchorCtr="0">
          <a:noAutofit/>
        </a:bodyPr>
        <a:lstStyle/>
        <a:p>
          <a:pPr marL="0" lvl="0" indent="0" algn="ctr" defTabSz="533400">
            <a:lnSpc>
              <a:spcPct val="90000"/>
            </a:lnSpc>
            <a:spcBef>
              <a:spcPct val="0"/>
            </a:spcBef>
            <a:spcAft>
              <a:spcPct val="35000"/>
            </a:spcAft>
            <a:buNone/>
          </a:pPr>
          <a:r>
            <a:rPr lang="en-US" sz="1200" kern="1200" dirty="0">
              <a:latin typeface="Arial" panose="020B0604020202020204" pitchFamily="34" charset="0"/>
              <a:cs typeface="Arial" panose="020B0604020202020204" pitchFamily="34" charset="0"/>
            </a:rPr>
            <a:t>Driven by ageing, diabetes and inequalities</a:t>
          </a:r>
          <a:r>
            <a:rPr lang="en-GB" sz="1200" kern="1200" dirty="0">
              <a:latin typeface="Arial" panose="020B0604020202020204" pitchFamily="34" charset="0"/>
              <a:cs typeface="Arial" panose="020B0604020202020204" pitchFamily="34" charset="0"/>
            </a:rPr>
            <a:t> (Hill et al., 2016).</a:t>
          </a:r>
          <a:endParaRPr lang="en-US" sz="1200" kern="1200" dirty="0">
            <a:latin typeface="Arial" panose="020B0604020202020204" pitchFamily="34" charset="0"/>
            <a:cs typeface="Arial" panose="020B0604020202020204" pitchFamily="34" charset="0"/>
          </a:endParaRPr>
        </a:p>
      </dsp:txBody>
      <dsp:txXfrm>
        <a:off x="2647594" y="1143337"/>
        <a:ext cx="2820112" cy="937156"/>
      </dsp:txXfrm>
    </dsp:sp>
    <dsp:sp modelId="{9FF13C25-ED2F-419A-9A61-A537BD6A0D12}">
      <dsp:nvSpPr>
        <dsp:cNvPr id="0" name=""/>
        <dsp:cNvSpPr/>
      </dsp:nvSpPr>
      <dsp:spPr>
        <a:xfrm>
          <a:off x="2596896" y="2183119"/>
          <a:ext cx="2921508" cy="1038552"/>
        </a:xfrm>
        <a:prstGeom prst="roundRect">
          <a:avLst/>
        </a:prstGeom>
        <a:solidFill>
          <a:schemeClr val="accent2">
            <a:hueOff val="4295743"/>
            <a:satOff val="-12329"/>
            <a:lumOff val="-1973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22860" rIns="45720" bIns="2286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Significant burden on healthcare systems</a:t>
          </a:r>
          <a:endParaRPr lang="en-US" sz="1200" kern="1200" dirty="0">
            <a:latin typeface="Arial" panose="020B0604020202020204" pitchFamily="34" charset="0"/>
            <a:cs typeface="Arial" panose="020B0604020202020204" pitchFamily="34" charset="0"/>
          </a:endParaRPr>
        </a:p>
      </dsp:txBody>
      <dsp:txXfrm>
        <a:off x="2647594" y="2233817"/>
        <a:ext cx="2820112" cy="937156"/>
      </dsp:txXfrm>
    </dsp:sp>
    <dsp:sp modelId="{D8853879-EA19-48A3-B9C6-84E76535A0F7}">
      <dsp:nvSpPr>
        <dsp:cNvPr id="0" name=""/>
        <dsp:cNvSpPr/>
      </dsp:nvSpPr>
      <dsp:spPr>
        <a:xfrm>
          <a:off x="2596896" y="3273600"/>
          <a:ext cx="2921508" cy="1038552"/>
        </a:xfrm>
        <a:prstGeom prst="round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22860" rIns="45720" bIns="22860" numCol="1" spcCol="1270" anchor="ctr" anchorCtr="0">
          <a:noAutofit/>
        </a:bodyPr>
        <a:lstStyle/>
        <a:p>
          <a:pPr marL="0" lvl="0" indent="0" algn="ctr" defTabSz="533400">
            <a:lnSpc>
              <a:spcPct val="90000"/>
            </a:lnSpc>
            <a:spcBef>
              <a:spcPct val="0"/>
            </a:spcBef>
            <a:spcAft>
              <a:spcPct val="35000"/>
            </a:spcAft>
            <a:buNone/>
          </a:pPr>
          <a:r>
            <a:rPr lang="en-US" sz="1200" kern="1200" dirty="0">
              <a:latin typeface="Arial" panose="020B0604020202020204" pitchFamily="34" charset="0"/>
              <a:cs typeface="Arial" panose="020B0604020202020204" pitchFamily="34" charset="0"/>
            </a:rPr>
            <a:t>Requires integrated and preventative approaches</a:t>
          </a:r>
          <a:r>
            <a:rPr lang="en-GB" sz="1200" b="0" i="0" kern="1200" baseline="0" dirty="0">
              <a:latin typeface="Arial" panose="020B0604020202020204" pitchFamily="34" charset="0"/>
              <a:cs typeface="Arial" panose="020B0604020202020204" pitchFamily="34" charset="0"/>
            </a:rPr>
            <a:t> (NHS England, 2019).</a:t>
          </a:r>
          <a:endParaRPr lang="en-US" sz="1200" kern="1200" dirty="0">
            <a:latin typeface="Arial" panose="020B0604020202020204" pitchFamily="34" charset="0"/>
            <a:cs typeface="Arial" panose="020B0604020202020204" pitchFamily="34" charset="0"/>
          </a:endParaRPr>
        </a:p>
      </dsp:txBody>
      <dsp:txXfrm>
        <a:off x="2647594" y="3324298"/>
        <a:ext cx="2820112" cy="93715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156CB2-E745-404F-843B-D2F626E7FC17}">
      <dsp:nvSpPr>
        <dsp:cNvPr id="0" name=""/>
        <dsp:cNvSpPr/>
      </dsp:nvSpPr>
      <dsp:spPr>
        <a:xfrm>
          <a:off x="1045320" y="2124"/>
          <a:ext cx="2868885" cy="1721331"/>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Arial" panose="020B0604020202020204" pitchFamily="34" charset="0"/>
              <a:cs typeface="Arial" panose="020B0604020202020204" pitchFamily="34" charset="0"/>
            </a:rPr>
            <a:t>eGFR</a:t>
          </a:r>
          <a:r>
            <a:rPr lang="en-GB" sz="2000" kern="1200" dirty="0">
              <a:latin typeface="Arial" panose="020B0604020202020204" pitchFamily="34" charset="0"/>
              <a:cs typeface="Arial" panose="020B0604020202020204" pitchFamily="34" charset="0"/>
            </a:rPr>
            <a:t> &lt;</a:t>
          </a:r>
          <a:r>
            <a:rPr lang="en-US" sz="2000" kern="1200" dirty="0">
              <a:latin typeface="Arial" panose="020B0604020202020204" pitchFamily="34" charset="0"/>
              <a:cs typeface="Arial" panose="020B0604020202020204" pitchFamily="34" charset="0"/>
            </a:rPr>
            <a:t>60 or kidney damage</a:t>
          </a:r>
          <a:r>
            <a:rPr lang="en-GB" sz="2000" kern="1200" dirty="0">
              <a:latin typeface="Arial" panose="020B0604020202020204" pitchFamily="34" charset="0"/>
              <a:cs typeface="Arial" panose="020B0604020202020204" pitchFamily="34" charset="0"/>
            </a:rPr>
            <a:t> ≥</a:t>
          </a:r>
          <a:r>
            <a:rPr lang="en-US" sz="2000" kern="1200" dirty="0">
              <a:latin typeface="Arial" panose="020B0604020202020204" pitchFamily="34" charset="0"/>
              <a:cs typeface="Arial" panose="020B0604020202020204" pitchFamily="34" charset="0"/>
            </a:rPr>
            <a:t>3 months</a:t>
          </a:r>
          <a:r>
            <a:rPr lang="en-GB" sz="2000" b="0" i="0" kern="1200" baseline="0" dirty="0">
              <a:latin typeface="Arial" panose="020B0604020202020204" pitchFamily="34" charset="0"/>
              <a:cs typeface="Arial" panose="020B0604020202020204" pitchFamily="34" charset="0"/>
            </a:rPr>
            <a:t> (NICE, 2021).</a:t>
          </a:r>
          <a:endParaRPr lang="en-US" sz="2000" kern="1200" dirty="0">
            <a:latin typeface="Arial" panose="020B0604020202020204" pitchFamily="34" charset="0"/>
            <a:cs typeface="Arial" panose="020B0604020202020204" pitchFamily="34" charset="0"/>
          </a:endParaRPr>
        </a:p>
      </dsp:txBody>
      <dsp:txXfrm>
        <a:off x="1045320" y="2124"/>
        <a:ext cx="2868885" cy="1721331"/>
      </dsp:txXfrm>
    </dsp:sp>
    <dsp:sp modelId="{102051A9-B55E-479C-A24F-8841A2A984E0}">
      <dsp:nvSpPr>
        <dsp:cNvPr id="0" name=""/>
        <dsp:cNvSpPr/>
      </dsp:nvSpPr>
      <dsp:spPr>
        <a:xfrm>
          <a:off x="4201094" y="2124"/>
          <a:ext cx="2868885" cy="1721331"/>
        </a:xfrm>
        <a:prstGeom prst="rect">
          <a:avLst/>
        </a:prstGeom>
        <a:solidFill>
          <a:schemeClr val="accent2">
            <a:hueOff val="3221807"/>
            <a:satOff val="-9246"/>
            <a:lumOff val="-1480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Arial" panose="020B0604020202020204" pitchFamily="34" charset="0"/>
              <a:cs typeface="Arial" panose="020B0604020202020204" pitchFamily="34" charset="0"/>
            </a:rPr>
            <a:t>Often asymptomatic</a:t>
          </a:r>
          <a:r>
            <a:rPr lang="en-GB" sz="2000" kern="1200" dirty="0">
              <a:latin typeface="Arial" panose="020B0604020202020204" pitchFamily="34" charset="0"/>
              <a:cs typeface="Arial" panose="020B0604020202020204" pitchFamily="34" charset="0"/>
            </a:rPr>
            <a:t>, </a:t>
          </a:r>
          <a:r>
            <a:rPr lang="en-US" sz="2000" kern="1200" dirty="0">
              <a:latin typeface="Arial" panose="020B0604020202020204" pitchFamily="34" charset="0"/>
              <a:cs typeface="Arial" panose="020B0604020202020204" pitchFamily="34" charset="0"/>
            </a:rPr>
            <a:t>delayed diagnosis</a:t>
          </a:r>
        </a:p>
      </dsp:txBody>
      <dsp:txXfrm>
        <a:off x="4201094" y="2124"/>
        <a:ext cx="2868885" cy="1721331"/>
      </dsp:txXfrm>
    </dsp:sp>
    <dsp:sp modelId="{A2DC4E14-35DF-4BB5-AC46-B3BF5CEE6066}">
      <dsp:nvSpPr>
        <dsp:cNvPr id="0" name=""/>
        <dsp:cNvSpPr/>
      </dsp:nvSpPr>
      <dsp:spPr>
        <a:xfrm>
          <a:off x="2623207" y="2010343"/>
          <a:ext cx="2868885" cy="1721331"/>
        </a:xfrm>
        <a:prstGeom prst="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Arial" panose="020B0604020202020204" pitchFamily="34" charset="0"/>
              <a:cs typeface="Arial" panose="020B0604020202020204" pitchFamily="34" charset="0"/>
            </a:rPr>
            <a:t>Highlights need for proactive screening</a:t>
          </a:r>
          <a:r>
            <a:rPr lang="en-GB" sz="2000" kern="1200" dirty="0">
              <a:latin typeface="Arial" panose="020B0604020202020204" pitchFamily="34" charset="0"/>
              <a:cs typeface="Arial" panose="020B0604020202020204" pitchFamily="34" charset="0"/>
            </a:rPr>
            <a:t> (Levey et al., 2020).</a:t>
          </a:r>
          <a:endParaRPr lang="en-US" sz="2000" kern="1200" dirty="0">
            <a:latin typeface="Arial" panose="020B0604020202020204" pitchFamily="34" charset="0"/>
            <a:cs typeface="Arial" panose="020B0604020202020204" pitchFamily="34" charset="0"/>
          </a:endParaRPr>
        </a:p>
      </dsp:txBody>
      <dsp:txXfrm>
        <a:off x="2623207" y="2010343"/>
        <a:ext cx="2868885" cy="172133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F8DB6F-3E68-4648-A149-7B05C71EC67B}">
      <dsp:nvSpPr>
        <dsp:cNvPr id="0" name=""/>
        <dsp:cNvSpPr/>
      </dsp:nvSpPr>
      <dsp:spPr>
        <a:xfrm>
          <a:off x="0" y="142874"/>
          <a:ext cx="2638425" cy="158305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Diabetes</a:t>
          </a:r>
          <a:endParaRPr lang="en-US" sz="1200" kern="1200" dirty="0">
            <a:latin typeface="Arial" panose="020B0604020202020204" pitchFamily="34" charset="0"/>
            <a:cs typeface="Arial" panose="020B0604020202020204" pitchFamily="34" charset="0"/>
          </a:endParaRPr>
        </a:p>
      </dsp:txBody>
      <dsp:txXfrm>
        <a:off x="0" y="142874"/>
        <a:ext cx="2638425" cy="1583055"/>
      </dsp:txXfrm>
    </dsp:sp>
    <dsp:sp modelId="{AE55A621-363D-484D-BD44-AEB9B1427634}">
      <dsp:nvSpPr>
        <dsp:cNvPr id="0" name=""/>
        <dsp:cNvSpPr/>
      </dsp:nvSpPr>
      <dsp:spPr>
        <a:xfrm>
          <a:off x="2902267" y="142874"/>
          <a:ext cx="2638425" cy="158305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Heart Disease </a:t>
          </a:r>
          <a:endParaRPr lang="en-US" sz="1200" kern="1200" dirty="0">
            <a:latin typeface="Arial" panose="020B0604020202020204" pitchFamily="34" charset="0"/>
            <a:cs typeface="Arial" panose="020B0604020202020204" pitchFamily="34" charset="0"/>
          </a:endParaRPr>
        </a:p>
      </dsp:txBody>
      <dsp:txXfrm>
        <a:off x="2902267" y="142874"/>
        <a:ext cx="2638425" cy="1583055"/>
      </dsp:txXfrm>
    </dsp:sp>
    <dsp:sp modelId="{AF198D0D-DC3E-4F03-A618-7A4D268F349B}">
      <dsp:nvSpPr>
        <dsp:cNvPr id="0" name=""/>
        <dsp:cNvSpPr/>
      </dsp:nvSpPr>
      <dsp:spPr>
        <a:xfrm>
          <a:off x="5804534" y="142874"/>
          <a:ext cx="2638425" cy="158305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smoking </a:t>
          </a:r>
          <a:endParaRPr lang="en-US" sz="1200" kern="1200" dirty="0">
            <a:latin typeface="Arial" panose="020B0604020202020204" pitchFamily="34" charset="0"/>
            <a:cs typeface="Arial" panose="020B0604020202020204" pitchFamily="34" charset="0"/>
          </a:endParaRPr>
        </a:p>
      </dsp:txBody>
      <dsp:txXfrm>
        <a:off x="5804534" y="142874"/>
        <a:ext cx="2638425" cy="1583055"/>
      </dsp:txXfrm>
    </dsp:sp>
    <dsp:sp modelId="{239B5B5D-444B-4873-9744-C53699F4982D}">
      <dsp:nvSpPr>
        <dsp:cNvPr id="0" name=""/>
        <dsp:cNvSpPr/>
      </dsp:nvSpPr>
      <dsp:spPr>
        <a:xfrm>
          <a:off x="0" y="1989772"/>
          <a:ext cx="2638425" cy="158305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Unhealthy diets</a:t>
          </a:r>
          <a:endParaRPr lang="en-US" sz="1200" kern="1200" dirty="0">
            <a:latin typeface="Arial" panose="020B0604020202020204" pitchFamily="34" charset="0"/>
            <a:cs typeface="Arial" panose="020B0604020202020204" pitchFamily="34" charset="0"/>
          </a:endParaRPr>
        </a:p>
      </dsp:txBody>
      <dsp:txXfrm>
        <a:off x="0" y="1989772"/>
        <a:ext cx="2638425" cy="1583055"/>
      </dsp:txXfrm>
    </dsp:sp>
    <dsp:sp modelId="{9CD6ABD4-2D7C-4A37-B500-0C4120B09CB2}">
      <dsp:nvSpPr>
        <dsp:cNvPr id="0" name=""/>
        <dsp:cNvSpPr/>
      </dsp:nvSpPr>
      <dsp:spPr>
        <a:xfrm>
          <a:off x="2902267" y="1989772"/>
          <a:ext cx="2638425" cy="158305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High blood pressure (hypertension)</a:t>
          </a:r>
          <a:endParaRPr lang="en-US" sz="1200" kern="1200" dirty="0">
            <a:latin typeface="Arial" panose="020B0604020202020204" pitchFamily="34" charset="0"/>
            <a:cs typeface="Arial" panose="020B0604020202020204" pitchFamily="34" charset="0"/>
          </a:endParaRPr>
        </a:p>
      </dsp:txBody>
      <dsp:txXfrm>
        <a:off x="2902267" y="1989772"/>
        <a:ext cx="2638425" cy="1583055"/>
      </dsp:txXfrm>
    </dsp:sp>
    <dsp:sp modelId="{9FFA0121-8873-42A6-9582-15AC1FA758F1}">
      <dsp:nvSpPr>
        <dsp:cNvPr id="0" name=""/>
        <dsp:cNvSpPr/>
      </dsp:nvSpPr>
      <dsp:spPr>
        <a:xfrm>
          <a:off x="5804534" y="1989772"/>
          <a:ext cx="2638425" cy="158305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Inflammation of the kidneys (glomerulonephritis</a:t>
          </a:r>
          <a:r>
            <a:rPr lang="en-GB" sz="1500" kern="1200" dirty="0"/>
            <a:t>)</a:t>
          </a:r>
          <a:endParaRPr lang="en-US" sz="1500" kern="1200" dirty="0"/>
        </a:p>
      </dsp:txBody>
      <dsp:txXfrm>
        <a:off x="5804534" y="1989772"/>
        <a:ext cx="2638425" cy="1583055"/>
      </dsp:txXfrm>
    </dsp:sp>
    <dsp:sp modelId="{533A6884-9795-4D8A-A0BB-52457E988BEE}">
      <dsp:nvSpPr>
        <dsp:cNvPr id="0" name=""/>
        <dsp:cNvSpPr/>
      </dsp:nvSpPr>
      <dsp:spPr>
        <a:xfrm>
          <a:off x="0" y="3836670"/>
          <a:ext cx="2638425" cy="158305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Prolonged, consistent use of specific medications, including non-steroidal anti-inflammatory drugs (NSAIDs) like ibuprofen and naproxen</a:t>
          </a:r>
          <a:endParaRPr lang="en-US" sz="1200" kern="1200" dirty="0">
            <a:latin typeface="Arial" panose="020B0604020202020204" pitchFamily="34" charset="0"/>
            <a:cs typeface="Arial" panose="020B0604020202020204" pitchFamily="34" charset="0"/>
          </a:endParaRPr>
        </a:p>
      </dsp:txBody>
      <dsp:txXfrm>
        <a:off x="0" y="3836670"/>
        <a:ext cx="2638425" cy="1583055"/>
      </dsp:txXfrm>
    </dsp:sp>
    <dsp:sp modelId="{64F4DCC5-BE63-4D76-88DA-876B6EFCA536}">
      <dsp:nvSpPr>
        <dsp:cNvPr id="0" name=""/>
        <dsp:cNvSpPr/>
      </dsp:nvSpPr>
      <dsp:spPr>
        <a:xfrm>
          <a:off x="2902267" y="3836670"/>
          <a:ext cx="2638425" cy="158305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A family history that includes inherited kidney disorders and uncommon diseases, which represent one in ten instances of chronic kidney disease (CKD) in adults and nearly all cases in children.</a:t>
          </a:r>
          <a:endParaRPr lang="en-US" sz="1200" kern="1200" dirty="0">
            <a:latin typeface="Arial" panose="020B0604020202020204" pitchFamily="34" charset="0"/>
            <a:cs typeface="Arial" panose="020B0604020202020204" pitchFamily="34" charset="0"/>
          </a:endParaRPr>
        </a:p>
      </dsp:txBody>
      <dsp:txXfrm>
        <a:off x="2902267" y="3836670"/>
        <a:ext cx="2638425" cy="1583055"/>
      </dsp:txXfrm>
    </dsp:sp>
    <dsp:sp modelId="{40EBFDBE-7D23-4640-8FDC-AB5D68C159BA}">
      <dsp:nvSpPr>
        <dsp:cNvPr id="0" name=""/>
        <dsp:cNvSpPr/>
      </dsp:nvSpPr>
      <dsp:spPr>
        <a:xfrm>
          <a:off x="5804534" y="3836670"/>
          <a:ext cx="2638425" cy="1583055"/>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0" i="0" kern="1200" baseline="0" dirty="0">
              <a:latin typeface="Arial" panose="020B0604020202020204" pitchFamily="34" charset="0"/>
              <a:cs typeface="Arial" panose="020B0604020202020204" pitchFamily="34" charset="0"/>
            </a:rPr>
            <a:t>(Kidney Care UK, 2024)</a:t>
          </a:r>
          <a:endParaRPr lang="en-US" sz="1200" kern="1200" dirty="0">
            <a:latin typeface="Arial" panose="020B0604020202020204" pitchFamily="34" charset="0"/>
            <a:cs typeface="Arial" panose="020B0604020202020204" pitchFamily="34" charset="0"/>
          </a:endParaRPr>
        </a:p>
      </dsp:txBody>
      <dsp:txXfrm>
        <a:off x="5804534" y="3836670"/>
        <a:ext cx="2638425" cy="158305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4AE48D-91C3-43CC-A8AB-D2EB09DD8DFF}">
      <dsp:nvSpPr>
        <dsp:cNvPr id="0" name=""/>
        <dsp:cNvSpPr/>
      </dsp:nvSpPr>
      <dsp:spPr>
        <a:xfrm>
          <a:off x="0" y="76203"/>
          <a:ext cx="6193419" cy="965092"/>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dirty="0">
              <a:latin typeface="Arial" panose="020B0604020202020204" pitchFamily="34" charset="0"/>
              <a:cs typeface="Arial" panose="020B0604020202020204" pitchFamily="34" charset="0"/>
            </a:rPr>
            <a:t>eGFR and ACR testing Underdiagnosis common in early stages</a:t>
          </a:r>
          <a:r>
            <a:rPr lang="en-GB" sz="1200" kern="1200" dirty="0">
              <a:latin typeface="Arial" panose="020B0604020202020204" pitchFamily="34" charset="0"/>
              <a:cs typeface="Arial" panose="020B0604020202020204" pitchFamily="34" charset="0"/>
            </a:rPr>
            <a:t>. Urine albumin-creatinine ratio, and blood tests and fasting glucose</a:t>
          </a:r>
          <a:r>
            <a:rPr lang="en-GB" sz="1200" b="0" i="0" kern="1200" baseline="0" dirty="0">
              <a:latin typeface="Arial" panose="020B0604020202020204" pitchFamily="34" charset="0"/>
              <a:cs typeface="Arial" panose="020B0604020202020204" pitchFamily="34" charset="0"/>
            </a:rPr>
            <a:t> (NICE, 2021)</a:t>
          </a:r>
          <a:r>
            <a:rPr lang="en-GB" sz="1200" kern="1200" dirty="0">
              <a:latin typeface="Arial" panose="020B0604020202020204" pitchFamily="34" charset="0"/>
              <a:cs typeface="Arial" panose="020B0604020202020204" pitchFamily="34" charset="0"/>
            </a:rPr>
            <a:t> </a:t>
          </a:r>
          <a:endParaRPr lang="en-US" sz="1200" kern="1200" dirty="0">
            <a:latin typeface="Arial" panose="020B0604020202020204" pitchFamily="34" charset="0"/>
            <a:cs typeface="Arial" panose="020B0604020202020204" pitchFamily="34" charset="0"/>
          </a:endParaRPr>
        </a:p>
      </dsp:txBody>
      <dsp:txXfrm>
        <a:off x="28267" y="104470"/>
        <a:ext cx="5039093" cy="908558"/>
      </dsp:txXfrm>
    </dsp:sp>
    <dsp:sp modelId="{41C0E6AF-2585-48E8-ACB9-A150C479B04F}">
      <dsp:nvSpPr>
        <dsp:cNvPr id="0" name=""/>
        <dsp:cNvSpPr/>
      </dsp:nvSpPr>
      <dsp:spPr>
        <a:xfrm>
          <a:off x="462495" y="1099132"/>
          <a:ext cx="6193419" cy="965092"/>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dirty="0">
              <a:latin typeface="Arial" panose="020B0604020202020204" pitchFamily="34" charset="0"/>
              <a:cs typeface="Arial" panose="020B0604020202020204" pitchFamily="34" charset="0"/>
            </a:rPr>
            <a:t>Inconsistent screening uptake in practice</a:t>
          </a:r>
        </a:p>
      </dsp:txBody>
      <dsp:txXfrm>
        <a:off x="490762" y="1127399"/>
        <a:ext cx="5047080" cy="908558"/>
      </dsp:txXfrm>
    </dsp:sp>
    <dsp:sp modelId="{1672BE8E-277A-470B-B886-EFA073223885}">
      <dsp:nvSpPr>
        <dsp:cNvPr id="0" name=""/>
        <dsp:cNvSpPr/>
      </dsp:nvSpPr>
      <dsp:spPr>
        <a:xfrm>
          <a:off x="924991" y="2198265"/>
          <a:ext cx="6193419" cy="965092"/>
        </a:xfrm>
        <a:prstGeom prst="roundRect">
          <a:avLst>
            <a:gd name="adj" fmla="val 1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Early detection reduces complications </a:t>
          </a:r>
          <a:r>
            <a:rPr lang="en-GB" sz="1200" b="0" i="0" kern="1200" baseline="0" dirty="0">
              <a:latin typeface="Arial" panose="020B0604020202020204" pitchFamily="34" charset="0"/>
              <a:cs typeface="Arial" panose="020B0604020202020204" pitchFamily="34" charset="0"/>
            </a:rPr>
            <a:t>(Stevens and Levin, 2018)</a:t>
          </a:r>
          <a:r>
            <a:rPr lang="en-GB" sz="1200" kern="1200" dirty="0">
              <a:latin typeface="Arial" panose="020B0604020202020204" pitchFamily="34" charset="0"/>
              <a:cs typeface="Arial" panose="020B0604020202020204" pitchFamily="34" charset="0"/>
            </a:rPr>
            <a:t> </a:t>
          </a:r>
          <a:endParaRPr lang="en-US" sz="1200" kern="1200" dirty="0">
            <a:latin typeface="Arial" panose="020B0604020202020204" pitchFamily="34" charset="0"/>
            <a:cs typeface="Arial" panose="020B0604020202020204" pitchFamily="34" charset="0"/>
          </a:endParaRPr>
        </a:p>
      </dsp:txBody>
      <dsp:txXfrm>
        <a:off x="953258" y="2226532"/>
        <a:ext cx="5047080" cy="908558"/>
      </dsp:txXfrm>
    </dsp:sp>
    <dsp:sp modelId="{1021A739-4DE4-4F02-8A67-69CFBBF01C69}">
      <dsp:nvSpPr>
        <dsp:cNvPr id="0" name=""/>
        <dsp:cNvSpPr/>
      </dsp:nvSpPr>
      <dsp:spPr>
        <a:xfrm>
          <a:off x="1387486" y="3297398"/>
          <a:ext cx="6193419" cy="965092"/>
        </a:xfrm>
        <a:prstGeom prst="roundRect">
          <a:avLst>
            <a:gd name="adj" fmla="val 1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0" i="0" kern="1200" dirty="0">
              <a:latin typeface="Arial" panose="020B0604020202020204" pitchFamily="34" charset="0"/>
              <a:cs typeface="Arial" panose="020B0604020202020204" pitchFamily="34" charset="0"/>
            </a:rPr>
            <a:t>GFR is determined by various factors including age, sex, ethnicity, and creatinine concentrations (and occasionally height and weight)</a:t>
          </a:r>
          <a:endParaRPr lang="en-GB" sz="1200" kern="1200" dirty="0">
            <a:latin typeface="Arial" panose="020B0604020202020204" pitchFamily="34" charset="0"/>
            <a:cs typeface="Arial" panose="020B0604020202020204" pitchFamily="34" charset="0"/>
          </a:endParaRPr>
        </a:p>
      </dsp:txBody>
      <dsp:txXfrm>
        <a:off x="1415753" y="3325665"/>
        <a:ext cx="5047080" cy="908558"/>
      </dsp:txXfrm>
    </dsp:sp>
    <dsp:sp modelId="{9921C39D-3B8C-47E3-B2B6-3401D14B4BD6}">
      <dsp:nvSpPr>
        <dsp:cNvPr id="0" name=""/>
        <dsp:cNvSpPr/>
      </dsp:nvSpPr>
      <dsp:spPr>
        <a:xfrm>
          <a:off x="1849982" y="4396530"/>
          <a:ext cx="6193419" cy="965092"/>
        </a:xfrm>
        <a:prstGeom prst="roundRect">
          <a:avLst>
            <a:gd name="adj" fmla="val 10000"/>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b="0" i="0" kern="1200" dirty="0">
              <a:latin typeface="Arial" panose="020B0604020202020204" pitchFamily="34" charset="0"/>
              <a:cs typeface="Arial" panose="020B0604020202020204" pitchFamily="34" charset="0"/>
            </a:rPr>
            <a:t>Chronic Kidney Disease (CKD) is categorized into five stages according to eGFR values, indicating the extent of kidney damage.</a:t>
          </a:r>
          <a:endParaRPr lang="en-GB" sz="1200" kern="1200" dirty="0">
            <a:latin typeface="Arial" panose="020B0604020202020204" pitchFamily="34" charset="0"/>
            <a:cs typeface="Arial" panose="020B0604020202020204" pitchFamily="34" charset="0"/>
          </a:endParaRPr>
        </a:p>
      </dsp:txBody>
      <dsp:txXfrm>
        <a:off x="1878249" y="4424797"/>
        <a:ext cx="5047080" cy="908558"/>
      </dsp:txXfrm>
    </dsp:sp>
    <dsp:sp modelId="{C44A16FF-DDF4-4A7E-8B46-CB1DDE4C3487}">
      <dsp:nvSpPr>
        <dsp:cNvPr id="0" name=""/>
        <dsp:cNvSpPr/>
      </dsp:nvSpPr>
      <dsp:spPr>
        <a:xfrm>
          <a:off x="5566109" y="705053"/>
          <a:ext cx="627309" cy="627309"/>
        </a:xfrm>
        <a:prstGeom prst="downArrow">
          <a:avLst>
            <a:gd name="adj1" fmla="val 55000"/>
            <a:gd name="adj2" fmla="val 45000"/>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5707254" y="705053"/>
        <a:ext cx="345019" cy="472050"/>
      </dsp:txXfrm>
    </dsp:sp>
    <dsp:sp modelId="{D8F724BC-F438-4941-AEEE-D143119CA3E2}">
      <dsp:nvSpPr>
        <dsp:cNvPr id="0" name=""/>
        <dsp:cNvSpPr/>
      </dsp:nvSpPr>
      <dsp:spPr>
        <a:xfrm>
          <a:off x="6028605" y="1804186"/>
          <a:ext cx="627309" cy="627309"/>
        </a:xfrm>
        <a:prstGeom prst="downArrow">
          <a:avLst>
            <a:gd name="adj1" fmla="val 55000"/>
            <a:gd name="adj2" fmla="val 45000"/>
          </a:avLst>
        </a:prstGeom>
        <a:solidFill>
          <a:schemeClr val="accent3">
            <a:tint val="40000"/>
            <a:alpha val="90000"/>
            <a:hueOff val="0"/>
            <a:satOff val="0"/>
            <a:lumOff val="0"/>
            <a:alphaOff val="0"/>
          </a:schemeClr>
        </a:solidFill>
        <a:ln w="1905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6169750" y="1804186"/>
        <a:ext cx="345019" cy="472050"/>
      </dsp:txXfrm>
    </dsp:sp>
    <dsp:sp modelId="{1B2D9B8B-2F96-4E2F-B2A6-EC31F52FB8E9}">
      <dsp:nvSpPr>
        <dsp:cNvPr id="0" name=""/>
        <dsp:cNvSpPr/>
      </dsp:nvSpPr>
      <dsp:spPr>
        <a:xfrm>
          <a:off x="6491100" y="2887233"/>
          <a:ext cx="627309" cy="627309"/>
        </a:xfrm>
        <a:prstGeom prst="downArrow">
          <a:avLst>
            <a:gd name="adj1" fmla="val 55000"/>
            <a:gd name="adj2" fmla="val 45000"/>
          </a:avLst>
        </a:prstGeom>
        <a:solidFill>
          <a:schemeClr val="accent4">
            <a:tint val="40000"/>
            <a:alpha val="90000"/>
            <a:hueOff val="0"/>
            <a:satOff val="0"/>
            <a:lumOff val="0"/>
            <a:alphaOff val="0"/>
          </a:schemeClr>
        </a:solidFill>
        <a:ln w="1905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6632245" y="2887233"/>
        <a:ext cx="345019" cy="472050"/>
      </dsp:txXfrm>
    </dsp:sp>
    <dsp:sp modelId="{F869174E-9FD6-4BF6-9037-ED5546E64B0F}">
      <dsp:nvSpPr>
        <dsp:cNvPr id="0" name=""/>
        <dsp:cNvSpPr/>
      </dsp:nvSpPr>
      <dsp:spPr>
        <a:xfrm>
          <a:off x="6953596" y="3997089"/>
          <a:ext cx="627309" cy="627309"/>
        </a:xfrm>
        <a:prstGeom prst="downArrow">
          <a:avLst>
            <a:gd name="adj1" fmla="val 55000"/>
            <a:gd name="adj2" fmla="val 45000"/>
          </a:avLst>
        </a:prstGeom>
        <a:solidFill>
          <a:schemeClr val="accent5">
            <a:tint val="40000"/>
            <a:alpha val="90000"/>
            <a:hueOff val="0"/>
            <a:satOff val="0"/>
            <a:lumOff val="0"/>
            <a:alphaOff val="0"/>
          </a:schemeClr>
        </a:solidFill>
        <a:ln w="1905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GB" sz="2800" kern="1200"/>
        </a:p>
      </dsp:txBody>
      <dsp:txXfrm>
        <a:off x="7094741" y="3997089"/>
        <a:ext cx="345019" cy="47205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5551F-772D-4D6E-9DD6-06F03BE7E378}">
      <dsp:nvSpPr>
        <dsp:cNvPr id="0" name=""/>
        <dsp:cNvSpPr/>
      </dsp:nvSpPr>
      <dsp:spPr>
        <a:xfrm>
          <a:off x="0" y="573683"/>
          <a:ext cx="2464593" cy="1478756"/>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0" i="0" kern="1200" baseline="0" dirty="0">
              <a:latin typeface="Arial" panose="020B0604020202020204" pitchFamily="34" charset="0"/>
              <a:cs typeface="Arial" panose="020B0604020202020204" pitchFamily="34" charset="0"/>
            </a:rPr>
            <a:t>Blood pressure</a:t>
          </a:r>
        </a:p>
      </dsp:txBody>
      <dsp:txXfrm>
        <a:off x="0" y="573683"/>
        <a:ext cx="2464593" cy="1478756"/>
      </dsp:txXfrm>
    </dsp:sp>
    <dsp:sp modelId="{7E939E95-7452-449E-962A-86F839202EA6}">
      <dsp:nvSpPr>
        <dsp:cNvPr id="0" name=""/>
        <dsp:cNvSpPr/>
      </dsp:nvSpPr>
      <dsp:spPr>
        <a:xfrm>
          <a:off x="2711053" y="573683"/>
          <a:ext cx="2464593" cy="1478756"/>
        </a:xfrm>
        <a:prstGeom prst="rect">
          <a:avLst/>
        </a:prstGeom>
        <a:solidFill>
          <a:schemeClr val="accent2">
            <a:hueOff val="1288723"/>
            <a:satOff val="-3699"/>
            <a:lumOff val="-592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0" i="0" kern="1200" baseline="0" dirty="0">
              <a:latin typeface="Arial" panose="020B0604020202020204" pitchFamily="34" charset="0"/>
              <a:cs typeface="Arial" panose="020B0604020202020204" pitchFamily="34" charset="0"/>
            </a:rPr>
            <a:t>Cardiovascular risk </a:t>
          </a:r>
          <a:r>
            <a:rPr lang="it-IT" sz="1200" kern="1200" dirty="0">
              <a:latin typeface="Arial" panose="020B0604020202020204" pitchFamily="34" charset="0"/>
              <a:cs typeface="Arial" panose="020B0604020202020204" pitchFamily="34" charset="0"/>
            </a:rPr>
            <a:t>(Di Angelantonio et al., 2016).</a:t>
          </a:r>
          <a:endParaRPr lang="en-US" sz="1200" kern="1200" dirty="0">
            <a:latin typeface="Arial" panose="020B0604020202020204" pitchFamily="34" charset="0"/>
            <a:cs typeface="Arial" panose="020B0604020202020204" pitchFamily="34" charset="0"/>
          </a:endParaRPr>
        </a:p>
      </dsp:txBody>
      <dsp:txXfrm>
        <a:off x="2711053" y="573683"/>
        <a:ext cx="2464593" cy="1478756"/>
      </dsp:txXfrm>
    </dsp:sp>
    <dsp:sp modelId="{7477BFFD-425D-439F-8FDB-EC8EC9A98428}">
      <dsp:nvSpPr>
        <dsp:cNvPr id="0" name=""/>
        <dsp:cNvSpPr/>
      </dsp:nvSpPr>
      <dsp:spPr>
        <a:xfrm>
          <a:off x="5422106" y="573683"/>
          <a:ext cx="2464593" cy="1478756"/>
        </a:xfrm>
        <a:prstGeom prst="rect">
          <a:avLst/>
        </a:prstGeom>
        <a:solidFill>
          <a:schemeClr val="accent2">
            <a:hueOff val="2577445"/>
            <a:satOff val="-7397"/>
            <a:lumOff val="-1184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0" i="0" kern="1200" baseline="0" dirty="0">
              <a:latin typeface="Arial" panose="020B0604020202020204" pitchFamily="34" charset="0"/>
              <a:cs typeface="Arial" panose="020B0604020202020204" pitchFamily="34" charset="0"/>
            </a:rPr>
            <a:t>Medication review   ( </a:t>
          </a:r>
          <a:r>
            <a:rPr lang="en-GB" sz="1200" kern="1200" dirty="0">
              <a:latin typeface="Arial" panose="020B0604020202020204" pitchFamily="34" charset="0"/>
              <a:cs typeface="Arial" panose="020B0604020202020204" pitchFamily="34" charset="0"/>
            </a:rPr>
            <a:t>RCN, 2021)</a:t>
          </a:r>
          <a:r>
            <a:rPr lang="en-US" sz="1200" b="0" i="0" kern="1200" baseline="0" dirty="0">
              <a:latin typeface="Arial" panose="020B0604020202020204" pitchFamily="34" charset="0"/>
              <a:cs typeface="Arial" panose="020B0604020202020204" pitchFamily="34" charset="0"/>
            </a:rPr>
            <a:t> </a:t>
          </a:r>
          <a:endParaRPr lang="en-US" sz="1200" kern="1200" dirty="0">
            <a:latin typeface="Arial" panose="020B0604020202020204" pitchFamily="34" charset="0"/>
            <a:cs typeface="Arial" panose="020B0604020202020204" pitchFamily="34" charset="0"/>
          </a:endParaRPr>
        </a:p>
      </dsp:txBody>
      <dsp:txXfrm>
        <a:off x="5422106" y="573683"/>
        <a:ext cx="2464593" cy="1478756"/>
      </dsp:txXfrm>
    </dsp:sp>
    <dsp:sp modelId="{28456C80-B31E-48A4-B500-E783F75C6DD6}">
      <dsp:nvSpPr>
        <dsp:cNvPr id="0" name=""/>
        <dsp:cNvSpPr/>
      </dsp:nvSpPr>
      <dsp:spPr>
        <a:xfrm>
          <a:off x="0" y="2298898"/>
          <a:ext cx="2464593" cy="1478756"/>
        </a:xfrm>
        <a:prstGeom prst="rect">
          <a:avLst/>
        </a:prstGeom>
        <a:solidFill>
          <a:schemeClr val="accent2">
            <a:hueOff val="3866169"/>
            <a:satOff val="-11096"/>
            <a:lumOff val="-1776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b="0" i="0" kern="1200" baseline="0" dirty="0">
              <a:latin typeface="Arial" panose="020B0604020202020204" pitchFamily="34" charset="0"/>
              <a:cs typeface="Arial" panose="020B0604020202020204" pitchFamily="34" charset="0"/>
            </a:rPr>
            <a:t>Lifestyle assessment</a:t>
          </a:r>
        </a:p>
        <a:p>
          <a:pPr marL="0" lvl="0" indent="0" algn="ctr" defTabSz="533400">
            <a:lnSpc>
              <a:spcPct val="90000"/>
            </a:lnSpc>
            <a:spcBef>
              <a:spcPct val="0"/>
            </a:spcBef>
            <a:spcAft>
              <a:spcPct val="35000"/>
            </a:spcAft>
            <a:buNone/>
          </a:pPr>
          <a:endParaRPr lang="en-US" sz="2000" kern="1200" dirty="0">
            <a:latin typeface="Arial" panose="020B0604020202020204" pitchFamily="34" charset="0"/>
            <a:cs typeface="Arial" panose="020B0604020202020204" pitchFamily="34" charset="0"/>
          </a:endParaRPr>
        </a:p>
      </dsp:txBody>
      <dsp:txXfrm>
        <a:off x="0" y="2298898"/>
        <a:ext cx="2464593" cy="1478756"/>
      </dsp:txXfrm>
    </dsp:sp>
    <dsp:sp modelId="{DF1A25A0-15BE-4F7E-B0C3-43AAF46C330C}">
      <dsp:nvSpPr>
        <dsp:cNvPr id="0" name=""/>
        <dsp:cNvSpPr/>
      </dsp:nvSpPr>
      <dsp:spPr>
        <a:xfrm>
          <a:off x="2711053" y="2317752"/>
          <a:ext cx="2464593" cy="1478756"/>
        </a:xfrm>
        <a:prstGeom prst="rect">
          <a:avLst/>
        </a:prstGeom>
        <a:solidFill>
          <a:schemeClr val="accent2">
            <a:hueOff val="5154891"/>
            <a:satOff val="-14794"/>
            <a:lumOff val="-2368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solidFill>
                <a:schemeClr val="bg1"/>
              </a:solidFill>
              <a:latin typeface="Arial" panose="020B0604020202020204" pitchFamily="34" charset="0"/>
              <a:cs typeface="Arial" panose="020B0604020202020204" pitchFamily="34" charset="0"/>
            </a:rPr>
            <a:t>Holistic care approach</a:t>
          </a:r>
        </a:p>
      </dsp:txBody>
      <dsp:txXfrm>
        <a:off x="2711053" y="2317752"/>
        <a:ext cx="2464593" cy="1478756"/>
      </dsp:txXfrm>
    </dsp:sp>
    <dsp:sp modelId="{27FBC15F-506F-41AE-9A72-EAA68187B09D}">
      <dsp:nvSpPr>
        <dsp:cNvPr id="0" name=""/>
        <dsp:cNvSpPr/>
      </dsp:nvSpPr>
      <dsp:spPr>
        <a:xfrm>
          <a:off x="5422106" y="2298898"/>
          <a:ext cx="2464593" cy="1478756"/>
        </a:xfrm>
        <a:prstGeom prst="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solidFill>
                <a:schemeClr val="bg1"/>
              </a:solidFill>
              <a:latin typeface="Arial" panose="020B0604020202020204" pitchFamily="34" charset="0"/>
              <a:cs typeface="Arial" panose="020B0604020202020204" pitchFamily="34" charset="0"/>
            </a:rPr>
            <a:t>(Stevens and Levin, 2018).</a:t>
          </a:r>
          <a:endParaRPr lang="en-US" sz="1200" kern="1200" dirty="0">
            <a:solidFill>
              <a:schemeClr val="bg1"/>
            </a:solidFill>
            <a:latin typeface="Arial" panose="020B0604020202020204" pitchFamily="34" charset="0"/>
            <a:cs typeface="Arial" panose="020B0604020202020204" pitchFamily="34" charset="0"/>
          </a:endParaRPr>
        </a:p>
      </dsp:txBody>
      <dsp:txXfrm>
        <a:off x="5422106" y="2298898"/>
        <a:ext cx="2464593" cy="147875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8E0614-9627-4A60-9B70-69A07B1FB6EC}">
      <dsp:nvSpPr>
        <dsp:cNvPr id="0" name=""/>
        <dsp:cNvSpPr/>
      </dsp:nvSpPr>
      <dsp:spPr>
        <a:xfrm>
          <a:off x="0" y="4149"/>
          <a:ext cx="7886700" cy="97344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dirty="0">
              <a:latin typeface="Arial" panose="020B0604020202020204" pitchFamily="34" charset="0"/>
              <a:cs typeface="Arial" panose="020B0604020202020204" pitchFamily="34" charset="0"/>
            </a:rPr>
            <a:t>Focus on slowing progression</a:t>
          </a:r>
          <a:r>
            <a:rPr lang="en-GB" sz="1200" kern="1200" dirty="0">
              <a:latin typeface="Arial" panose="020B0604020202020204" pitchFamily="34" charset="0"/>
              <a:cs typeface="Arial" panose="020B0604020202020204" pitchFamily="34" charset="0"/>
            </a:rPr>
            <a:t>,</a:t>
          </a:r>
          <a:r>
            <a:rPr lang="en-US" sz="1200" kern="1200" dirty="0">
              <a:latin typeface="Arial" panose="020B0604020202020204" pitchFamily="34" charset="0"/>
              <a:cs typeface="Arial" panose="020B0604020202020204" pitchFamily="34" charset="0"/>
            </a:rPr>
            <a:t> not cure</a:t>
          </a:r>
        </a:p>
      </dsp:txBody>
      <dsp:txXfrm>
        <a:off x="47519" y="51668"/>
        <a:ext cx="7791662" cy="878402"/>
      </dsp:txXfrm>
    </dsp:sp>
    <dsp:sp modelId="{64E133A3-B00D-43A8-A66F-32B0205EABD9}">
      <dsp:nvSpPr>
        <dsp:cNvPr id="0" name=""/>
        <dsp:cNvSpPr/>
      </dsp:nvSpPr>
      <dsp:spPr>
        <a:xfrm>
          <a:off x="0" y="1127349"/>
          <a:ext cx="7886700" cy="973440"/>
        </a:xfrm>
        <a:prstGeom prst="roundRect">
          <a:avLst/>
        </a:prstGeom>
        <a:solidFill>
          <a:schemeClr val="accent2">
            <a:hueOff val="2147871"/>
            <a:satOff val="-6164"/>
            <a:lumOff val="-987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dirty="0">
              <a:latin typeface="Arial" panose="020B0604020202020204" pitchFamily="34" charset="0"/>
              <a:cs typeface="Arial" panose="020B0604020202020204" pitchFamily="34" charset="0"/>
            </a:rPr>
            <a:t>Relies heavily on patient adherence</a:t>
          </a:r>
        </a:p>
      </dsp:txBody>
      <dsp:txXfrm>
        <a:off x="47519" y="1174868"/>
        <a:ext cx="7791662" cy="878402"/>
      </dsp:txXfrm>
    </dsp:sp>
    <dsp:sp modelId="{1D7F8D58-F86B-42D0-9849-F1809774DC43}">
      <dsp:nvSpPr>
        <dsp:cNvPr id="0" name=""/>
        <dsp:cNvSpPr/>
      </dsp:nvSpPr>
      <dsp:spPr>
        <a:xfrm>
          <a:off x="0" y="2250549"/>
          <a:ext cx="7886700" cy="973440"/>
        </a:xfrm>
        <a:prstGeom prst="roundRect">
          <a:avLst/>
        </a:prstGeom>
        <a:solidFill>
          <a:schemeClr val="accent2">
            <a:hueOff val="4295743"/>
            <a:satOff val="-12329"/>
            <a:lumOff val="-1973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Lifestyle modification is essential (WHO, 2021).</a:t>
          </a:r>
          <a:endParaRPr lang="en-US" sz="1200" kern="1200" dirty="0">
            <a:latin typeface="Arial" panose="020B0604020202020204" pitchFamily="34" charset="0"/>
            <a:cs typeface="Arial" panose="020B0604020202020204" pitchFamily="34" charset="0"/>
          </a:endParaRPr>
        </a:p>
      </dsp:txBody>
      <dsp:txXfrm>
        <a:off x="47519" y="2298068"/>
        <a:ext cx="7791662" cy="878402"/>
      </dsp:txXfrm>
    </dsp:sp>
    <dsp:sp modelId="{97AC05E0-F241-422F-87C3-C73C6367830E}">
      <dsp:nvSpPr>
        <dsp:cNvPr id="0" name=""/>
        <dsp:cNvSpPr/>
      </dsp:nvSpPr>
      <dsp:spPr>
        <a:xfrm>
          <a:off x="0" y="3373749"/>
          <a:ext cx="7886700" cy="973440"/>
        </a:xfrm>
        <a:prstGeom prst="round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l" defTabSz="533400">
            <a:lnSpc>
              <a:spcPct val="90000"/>
            </a:lnSpc>
            <a:spcBef>
              <a:spcPct val="0"/>
            </a:spcBef>
            <a:spcAft>
              <a:spcPct val="35000"/>
            </a:spcAft>
            <a:buNone/>
          </a:pPr>
          <a:r>
            <a:rPr lang="en-US" sz="1200" kern="1200" dirty="0">
              <a:latin typeface="Arial" panose="020B0604020202020204" pitchFamily="34" charset="0"/>
              <a:cs typeface="Arial" panose="020B0604020202020204" pitchFamily="34" charset="0"/>
            </a:rPr>
            <a:t>Resource limitations impact effectiveness</a:t>
          </a:r>
          <a:r>
            <a:rPr lang="en-GB" sz="1200" kern="1200" dirty="0">
              <a:latin typeface="Arial" panose="020B0604020202020204" pitchFamily="34" charset="0"/>
              <a:cs typeface="Arial" panose="020B0604020202020204" pitchFamily="34" charset="0"/>
            </a:rPr>
            <a:t>, for example, BP and glycaemic control (NICE, 2021).</a:t>
          </a:r>
          <a:endParaRPr lang="en-US" sz="1200" kern="1200" dirty="0">
            <a:latin typeface="Arial" panose="020B0604020202020204" pitchFamily="34" charset="0"/>
            <a:cs typeface="Arial" panose="020B0604020202020204" pitchFamily="34" charset="0"/>
          </a:endParaRPr>
        </a:p>
      </dsp:txBody>
      <dsp:txXfrm>
        <a:off x="47519" y="3421268"/>
        <a:ext cx="7791662" cy="87840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6C24BB-D024-4EC0-8DA5-93CF636F4BC3}">
      <dsp:nvSpPr>
        <dsp:cNvPr id="0" name=""/>
        <dsp:cNvSpPr/>
      </dsp:nvSpPr>
      <dsp:spPr>
        <a:xfrm>
          <a:off x="1045320" y="2124"/>
          <a:ext cx="2868885" cy="1721331"/>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latin typeface="Arial" panose="020B0604020202020204" pitchFamily="34" charset="0"/>
              <a:cs typeface="Arial" panose="020B0604020202020204" pitchFamily="34" charset="0"/>
            </a:rPr>
            <a:t>Shared decision-making improves outcomes</a:t>
          </a:r>
          <a:r>
            <a:rPr lang="en-GB" sz="1200" kern="1200" dirty="0">
              <a:latin typeface="Arial" panose="020B0604020202020204" pitchFamily="34" charset="0"/>
              <a:cs typeface="Arial" panose="020B0604020202020204" pitchFamily="34" charset="0"/>
            </a:rPr>
            <a:t> </a:t>
          </a:r>
          <a:r>
            <a:rPr lang="en-GB" sz="1200" b="0" i="0" kern="1200" baseline="0" dirty="0">
              <a:latin typeface="Arial" panose="020B0604020202020204" pitchFamily="34" charset="0"/>
              <a:cs typeface="Arial" panose="020B0604020202020204" pitchFamily="34" charset="0"/>
            </a:rPr>
            <a:t>(NHS England, 2019).</a:t>
          </a:r>
          <a:endParaRPr lang="en-US" sz="1200" kern="1200" dirty="0">
            <a:latin typeface="Arial" panose="020B0604020202020204" pitchFamily="34" charset="0"/>
            <a:cs typeface="Arial" panose="020B0604020202020204" pitchFamily="34" charset="0"/>
          </a:endParaRPr>
        </a:p>
      </dsp:txBody>
      <dsp:txXfrm>
        <a:off x="1045320" y="2124"/>
        <a:ext cx="2868885" cy="1721331"/>
      </dsp:txXfrm>
    </dsp:sp>
    <dsp:sp modelId="{2D2D0545-3306-4B82-988D-19D997EF62C2}">
      <dsp:nvSpPr>
        <dsp:cNvPr id="0" name=""/>
        <dsp:cNvSpPr/>
      </dsp:nvSpPr>
      <dsp:spPr>
        <a:xfrm>
          <a:off x="4201094" y="2124"/>
          <a:ext cx="2868885" cy="1721331"/>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latin typeface="Arial" panose="020B0604020202020204" pitchFamily="34" charset="0"/>
              <a:cs typeface="Arial" panose="020B0604020202020204" pitchFamily="34" charset="0"/>
            </a:rPr>
            <a:t>Requires patient empowerment and trust</a:t>
          </a:r>
        </a:p>
      </dsp:txBody>
      <dsp:txXfrm>
        <a:off x="4201094" y="2124"/>
        <a:ext cx="2868885" cy="1721331"/>
      </dsp:txXfrm>
    </dsp:sp>
    <dsp:sp modelId="{A270F162-9671-4215-AAFC-DF213E6C92D7}">
      <dsp:nvSpPr>
        <dsp:cNvPr id="0" name=""/>
        <dsp:cNvSpPr/>
      </dsp:nvSpPr>
      <dsp:spPr>
        <a:xfrm>
          <a:off x="2623207" y="2010343"/>
          <a:ext cx="2868885" cy="1721331"/>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latin typeface="Arial" panose="020B0604020202020204" pitchFamily="34" charset="0"/>
              <a:cs typeface="Arial" panose="020B0604020202020204" pitchFamily="34" charset="0"/>
            </a:rPr>
            <a:t>Barriers include health literacy and time constraints</a:t>
          </a:r>
          <a:r>
            <a:rPr lang="en-GB" sz="1200" b="0" i="0" kern="1200" baseline="0" dirty="0">
              <a:latin typeface="Arial" panose="020B0604020202020204" pitchFamily="34" charset="0"/>
              <a:cs typeface="Arial" panose="020B0604020202020204" pitchFamily="34" charset="0"/>
            </a:rPr>
            <a:t> (House of Commons, 2018).</a:t>
          </a:r>
          <a:endParaRPr lang="en-US" sz="1200" kern="1200" dirty="0">
            <a:latin typeface="Arial" panose="020B0604020202020204" pitchFamily="34" charset="0"/>
            <a:cs typeface="Arial" panose="020B0604020202020204" pitchFamily="34" charset="0"/>
          </a:endParaRPr>
        </a:p>
      </dsp:txBody>
      <dsp:txXfrm>
        <a:off x="2623207" y="2010343"/>
        <a:ext cx="2868885" cy="172133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4E920E-0E0B-4B4D-B07F-BAAB9BA3298A}">
      <dsp:nvSpPr>
        <dsp:cNvPr id="0" name=""/>
        <dsp:cNvSpPr/>
      </dsp:nvSpPr>
      <dsp:spPr>
        <a:xfrm>
          <a:off x="0" y="1021767"/>
          <a:ext cx="2282428" cy="1449341"/>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FC2F2DC-E9F4-4F76-A1A7-29BDF4D1FF73}">
      <dsp:nvSpPr>
        <dsp:cNvPr id="0" name=""/>
        <dsp:cNvSpPr/>
      </dsp:nvSpPr>
      <dsp:spPr>
        <a:xfrm>
          <a:off x="253603" y="1262690"/>
          <a:ext cx="2282428" cy="1449341"/>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latin typeface="Arial" panose="020B0604020202020204" pitchFamily="34" charset="0"/>
              <a:cs typeface="Arial" panose="020B0604020202020204" pitchFamily="34" charset="0"/>
            </a:rPr>
            <a:t>Advanced communication and empathy required</a:t>
          </a:r>
          <a:r>
            <a:rPr lang="en-GB" sz="1200" kern="1200" dirty="0">
              <a:latin typeface="Arial" panose="020B0604020202020204" pitchFamily="34" charset="0"/>
              <a:cs typeface="Arial" panose="020B0604020202020204" pitchFamily="34" charset="0"/>
            </a:rPr>
            <a:t> (RCN, 2021).</a:t>
          </a:r>
          <a:endParaRPr lang="en-US" sz="1200" kern="1200" dirty="0">
            <a:latin typeface="Arial" panose="020B0604020202020204" pitchFamily="34" charset="0"/>
            <a:cs typeface="Arial" panose="020B0604020202020204" pitchFamily="34" charset="0"/>
          </a:endParaRPr>
        </a:p>
      </dsp:txBody>
      <dsp:txXfrm>
        <a:off x="296053" y="1305140"/>
        <a:ext cx="2197528" cy="1364441"/>
      </dsp:txXfrm>
    </dsp:sp>
    <dsp:sp modelId="{A8013F82-192E-4DC9-ADDD-6EC71BF3909B}">
      <dsp:nvSpPr>
        <dsp:cNvPr id="0" name=""/>
        <dsp:cNvSpPr/>
      </dsp:nvSpPr>
      <dsp:spPr>
        <a:xfrm>
          <a:off x="2789634" y="1021767"/>
          <a:ext cx="2282428" cy="1449341"/>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221B3C6-6D6C-4686-9C7E-A50322503884}">
      <dsp:nvSpPr>
        <dsp:cNvPr id="0" name=""/>
        <dsp:cNvSpPr/>
      </dsp:nvSpPr>
      <dsp:spPr>
        <a:xfrm>
          <a:off x="3043237" y="1262690"/>
          <a:ext cx="2282428" cy="1449341"/>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latin typeface="Arial" panose="020B0604020202020204" pitchFamily="34" charset="0"/>
              <a:cs typeface="Arial" panose="020B0604020202020204" pitchFamily="34" charset="0"/>
            </a:rPr>
            <a:t>Cultural competence essential</a:t>
          </a:r>
        </a:p>
      </dsp:txBody>
      <dsp:txXfrm>
        <a:off x="3085687" y="1305140"/>
        <a:ext cx="2197528" cy="1364441"/>
      </dsp:txXfrm>
    </dsp:sp>
    <dsp:sp modelId="{AB3A4928-60A3-4925-AFF5-19C21406FDF0}">
      <dsp:nvSpPr>
        <dsp:cNvPr id="0" name=""/>
        <dsp:cNvSpPr/>
      </dsp:nvSpPr>
      <dsp:spPr>
        <a:xfrm>
          <a:off x="5579268" y="1021767"/>
          <a:ext cx="2282428" cy="1449341"/>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6EC4B7E-0910-457D-89B9-D2F078148611}">
      <dsp:nvSpPr>
        <dsp:cNvPr id="0" name=""/>
        <dsp:cNvSpPr/>
      </dsp:nvSpPr>
      <dsp:spPr>
        <a:xfrm>
          <a:off x="5832871" y="1262690"/>
          <a:ext cx="2282428" cy="1449341"/>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latin typeface="Arial" panose="020B0604020202020204" pitchFamily="34" charset="0"/>
              <a:cs typeface="Arial" panose="020B0604020202020204" pitchFamily="34" charset="0"/>
            </a:rPr>
            <a:t>Supports </a:t>
          </a:r>
          <a:r>
            <a:rPr lang="en-US" sz="1200" kern="1200" dirty="0" err="1">
              <a:latin typeface="Arial" panose="020B0604020202020204" pitchFamily="34" charset="0"/>
              <a:cs typeface="Arial" panose="020B0604020202020204" pitchFamily="34" charset="0"/>
            </a:rPr>
            <a:t>personalised</a:t>
          </a:r>
          <a:r>
            <a:rPr lang="en-US" sz="1200" kern="1200" dirty="0">
              <a:latin typeface="Arial" panose="020B0604020202020204" pitchFamily="34" charset="0"/>
              <a:cs typeface="Arial" panose="020B0604020202020204" pitchFamily="34" charset="0"/>
            </a:rPr>
            <a:t>, ethical care</a:t>
          </a:r>
          <a:r>
            <a:rPr lang="en-GB" sz="1200" kern="1200" dirty="0">
              <a:latin typeface="Arial" panose="020B0604020202020204" pitchFamily="34" charset="0"/>
              <a:cs typeface="Arial" panose="020B0604020202020204" pitchFamily="34" charset="0"/>
            </a:rPr>
            <a:t>  (Marmot, 2020).</a:t>
          </a:r>
          <a:endParaRPr lang="en-US" sz="1200" kern="1200" dirty="0">
            <a:latin typeface="Arial" panose="020B0604020202020204" pitchFamily="34" charset="0"/>
            <a:cs typeface="Arial" panose="020B0604020202020204" pitchFamily="34" charset="0"/>
          </a:endParaRPr>
        </a:p>
      </dsp:txBody>
      <dsp:txXfrm>
        <a:off x="5875321" y="1305140"/>
        <a:ext cx="2197528" cy="1364441"/>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85BFF9-EBD9-479A-B982-A897E8A98D60}">
      <dsp:nvSpPr>
        <dsp:cNvPr id="0" name=""/>
        <dsp:cNvSpPr/>
      </dsp:nvSpPr>
      <dsp:spPr>
        <a:xfrm>
          <a:off x="5602" y="870267"/>
          <a:ext cx="2553165" cy="765949"/>
        </a:xfrm>
        <a:prstGeom prst="rect">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757" tIns="201757" rIns="201757" bIns="201757"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Arial" panose="020B0604020202020204" pitchFamily="34" charset="0"/>
              <a:cs typeface="Arial" panose="020B0604020202020204" pitchFamily="34" charset="0"/>
            </a:rPr>
            <a:t>Strengthen</a:t>
          </a:r>
        </a:p>
      </dsp:txBody>
      <dsp:txXfrm>
        <a:off x="5602" y="870267"/>
        <a:ext cx="2553165" cy="765949"/>
      </dsp:txXfrm>
    </dsp:sp>
    <dsp:sp modelId="{234388BE-A6FD-4535-92D4-53E9D027BBFC}">
      <dsp:nvSpPr>
        <dsp:cNvPr id="0" name=""/>
        <dsp:cNvSpPr/>
      </dsp:nvSpPr>
      <dsp:spPr>
        <a:xfrm>
          <a:off x="5602" y="1636217"/>
          <a:ext cx="2553165" cy="1844853"/>
        </a:xfrm>
        <a:prstGeom prst="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2196" tIns="252196" rIns="252196" bIns="252196" numCol="1" spcCol="1270" anchor="t" anchorCtr="0">
          <a:noAutofit/>
        </a:bodyPr>
        <a:lstStyle/>
        <a:p>
          <a:pPr marL="0" lvl="0" indent="0" algn="l" defTabSz="533400">
            <a:lnSpc>
              <a:spcPct val="90000"/>
            </a:lnSpc>
            <a:spcBef>
              <a:spcPct val="0"/>
            </a:spcBef>
            <a:spcAft>
              <a:spcPct val="35000"/>
            </a:spcAft>
            <a:buNone/>
          </a:pPr>
          <a:r>
            <a:rPr lang="en-US" sz="1200" kern="1200" dirty="0">
              <a:latin typeface="Arial" panose="020B0604020202020204" pitchFamily="34" charset="0"/>
              <a:cs typeface="Arial" panose="020B0604020202020204" pitchFamily="34" charset="0"/>
            </a:rPr>
            <a:t>Strengthen early detection strategies</a:t>
          </a:r>
        </a:p>
      </dsp:txBody>
      <dsp:txXfrm>
        <a:off x="5602" y="1636217"/>
        <a:ext cx="2553165" cy="1844853"/>
      </dsp:txXfrm>
    </dsp:sp>
    <dsp:sp modelId="{52A0BC9B-FE2C-4CDA-81F2-1E390A172C67}">
      <dsp:nvSpPr>
        <dsp:cNvPr id="0" name=""/>
        <dsp:cNvSpPr/>
      </dsp:nvSpPr>
      <dsp:spPr>
        <a:xfrm>
          <a:off x="2666767" y="870267"/>
          <a:ext cx="2553165" cy="765949"/>
        </a:xfrm>
        <a:prstGeom prst="rect">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757" tIns="201757" rIns="201757" bIns="201757"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Arial" panose="020B0604020202020204" pitchFamily="34" charset="0"/>
              <a:cs typeface="Arial" panose="020B0604020202020204" pitchFamily="34" charset="0"/>
            </a:rPr>
            <a:t>Improve</a:t>
          </a:r>
        </a:p>
      </dsp:txBody>
      <dsp:txXfrm>
        <a:off x="2666767" y="870267"/>
        <a:ext cx="2553165" cy="765949"/>
      </dsp:txXfrm>
    </dsp:sp>
    <dsp:sp modelId="{E5CC945A-8816-411A-9296-4504C5A9A8DA}">
      <dsp:nvSpPr>
        <dsp:cNvPr id="0" name=""/>
        <dsp:cNvSpPr/>
      </dsp:nvSpPr>
      <dsp:spPr>
        <a:xfrm>
          <a:off x="2666767" y="1636217"/>
          <a:ext cx="2553165" cy="1844853"/>
        </a:xfrm>
        <a:prstGeom prst="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2196" tIns="252196" rIns="252196" bIns="252196" numCol="1" spcCol="1270" anchor="t" anchorCtr="0">
          <a:noAutofit/>
        </a:bodyPr>
        <a:lstStyle/>
        <a:p>
          <a:pPr marL="0" lvl="0" indent="0" algn="l" defTabSz="533400">
            <a:lnSpc>
              <a:spcPct val="90000"/>
            </a:lnSpc>
            <a:spcBef>
              <a:spcPct val="0"/>
            </a:spcBef>
            <a:spcAft>
              <a:spcPct val="35000"/>
            </a:spcAft>
            <a:buNone/>
          </a:pPr>
          <a:r>
            <a:rPr lang="en-US" sz="1200" kern="1200" dirty="0">
              <a:latin typeface="Arial" panose="020B0604020202020204" pitchFamily="34" charset="0"/>
              <a:cs typeface="Arial" panose="020B0604020202020204" pitchFamily="34" charset="0"/>
            </a:rPr>
            <a:t>Improve community-based intervention (NICE, 2021)</a:t>
          </a:r>
        </a:p>
      </dsp:txBody>
      <dsp:txXfrm>
        <a:off x="2666767" y="1636217"/>
        <a:ext cx="2553165" cy="1844853"/>
      </dsp:txXfrm>
    </dsp:sp>
    <dsp:sp modelId="{D584FD95-3503-4CBC-865D-231BDCE837F9}">
      <dsp:nvSpPr>
        <dsp:cNvPr id="0" name=""/>
        <dsp:cNvSpPr/>
      </dsp:nvSpPr>
      <dsp:spPr>
        <a:xfrm>
          <a:off x="5327932" y="870267"/>
          <a:ext cx="2553165" cy="765949"/>
        </a:xfrm>
        <a:prstGeom prst="rect">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757" tIns="201757" rIns="201757" bIns="201757"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Arial" panose="020B0604020202020204" pitchFamily="34" charset="0"/>
              <a:cs typeface="Arial" panose="020B0604020202020204" pitchFamily="34" charset="0"/>
            </a:rPr>
            <a:t>Address</a:t>
          </a:r>
        </a:p>
      </dsp:txBody>
      <dsp:txXfrm>
        <a:off x="5327932" y="870267"/>
        <a:ext cx="2553165" cy="765949"/>
      </dsp:txXfrm>
    </dsp:sp>
    <dsp:sp modelId="{1C95938E-3F12-4A93-9863-2B2D4AAAC6CA}">
      <dsp:nvSpPr>
        <dsp:cNvPr id="0" name=""/>
        <dsp:cNvSpPr/>
      </dsp:nvSpPr>
      <dsp:spPr>
        <a:xfrm>
          <a:off x="5327932" y="1636217"/>
          <a:ext cx="2553165" cy="1844853"/>
        </a:xfrm>
        <a:prstGeom prst="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2196" tIns="252196" rIns="252196" bIns="252196" numCol="1" spcCol="1270" anchor="t" anchorCtr="0">
          <a:noAutofit/>
        </a:bodyPr>
        <a:lstStyle/>
        <a:p>
          <a:pPr marL="0" lvl="0" indent="0" algn="l" defTabSz="533400">
            <a:lnSpc>
              <a:spcPct val="90000"/>
            </a:lnSpc>
            <a:spcBef>
              <a:spcPct val="0"/>
            </a:spcBef>
            <a:spcAft>
              <a:spcPct val="35000"/>
            </a:spcAft>
            <a:buNone/>
          </a:pPr>
          <a:r>
            <a:rPr lang="en-US" sz="1200" kern="1200" dirty="0">
              <a:latin typeface="Arial" panose="020B0604020202020204" pitchFamily="34" charset="0"/>
              <a:cs typeface="Arial" panose="020B0604020202020204" pitchFamily="34" charset="0"/>
            </a:rPr>
            <a:t>Address health inequalities (Marmot, 2020</a:t>
          </a:r>
          <a:r>
            <a:rPr lang="en-US" sz="1200" kern="1200" dirty="0"/>
            <a:t>)</a:t>
          </a:r>
        </a:p>
      </dsp:txBody>
      <dsp:txXfrm>
        <a:off x="5327932" y="1636217"/>
        <a:ext cx="2553165" cy="184485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16/7/layout/HorizontalActionList">
  <dgm:title val="Horizontal Action List"/>
  <dgm:desc val="Used to show non-sequential or grouped lists of information. Works well with large amounts of text. All text has the same level of emphasis, and direction is not implied."/>
  <dgm:catLst>
    <dgm:cat type="list"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fact="0.6"/>
      <dgm:constr type="h" for="des" forName="composite" op="equ"/>
      <dgm:constr type="w" for="ch" forName="composite" refType="w"/>
      <dgm:constr type="w" for="des" forName="parTx"/>
      <dgm:constr type="h" for="des" forName="parTx" op="equ"/>
      <dgm:constr type="w" for="des" forName="desTx"/>
      <dgm:constr type="primFontSz" for="des" forName="parTx" val="54"/>
      <dgm:constr type="primFontSz" for="des" forName="desTx" refType="primFontSz" refFor="des" refForName="parTx" op="lte" fact="0.75"/>
      <dgm:constr type="h" for="des" forName="desTx" op="equ"/>
      <dgm:constr type="w" for="ch" forName="space" op="equ" val="3"/>
    </dgm:constrLst>
    <dgm:ruleLst>
      <dgm:rule type="w" for="ch" forName="composite" val="0" fact="NaN" max="NaN"/>
    </dgm:ruleLst>
    <dgm:forEach name="Name6"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varLst>
          <dgm:alg type="tx"/>
          <dgm:shape xmlns:r="http://schemas.openxmlformats.org/officeDocument/2006/relationships" type="rect" r:blip="">
            <dgm:adjLst/>
          </dgm:shape>
          <dgm:presOf axis="self" ptType="node"/>
          <dgm:constrLst>
            <dgm:constr type="h" refType="w" op="lte" fact="0.3"/>
            <dgm:constr type="h"/>
            <dgm:constr type="tMarg" refType="w" fact="0.224"/>
            <dgm:constr type="bMarg" refType="w" fact="0.224"/>
            <dgm:constr type="lMarg" refType="w" fact="0.224"/>
            <dgm:constr type="rMarg" refType="w" fact="0.224"/>
          </dgm:constrLst>
          <dgm:ruleLst>
            <dgm:rule type="h" val="INF" fact="NaN" max="NaN"/>
            <dgm:rule type="primFontSz" val="14" fact="NaN" max="NaN"/>
          </dgm:ruleLst>
        </dgm:layoutNode>
        <dgm:layoutNode name="desTx" styleLbl="alignAccFollowNode1">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primFontSz" val="28"/>
            <dgm:constr type="tMarg" refType="w" fact="0.28"/>
            <dgm:constr type="bMarg" refType="w" fact="0.28"/>
            <dgm:constr type="lMarg" refType="w" fact="0.28"/>
            <dgm:constr type="rMarg" refType="w" fact="0.28"/>
          </dgm:constrLst>
          <dgm:ruleLst>
            <dgm:rule type="h" val="INF" fact="NaN" max="NaN"/>
            <dgm:rule type="primFontSz" val="11"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60DF0C0-87F2-4705-9730-952B086F4554}" type="datetimeFigureOut">
              <a:rPr lang="en-GB" smtClean="0"/>
              <a:t>15/04/2026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20EF92-8EE5-49A5-97F9-30CE8E09F449}" type="slidenum">
              <a:rPr lang="en-GB" smtClean="0"/>
              <a:t>‹#›</a:t>
            </a:fld>
            <a:endParaRPr lang="en-GB"/>
          </a:p>
        </p:txBody>
      </p:sp>
    </p:spTree>
    <p:extLst>
      <p:ext uri="{BB962C8B-B14F-4D97-AF65-F5344CB8AC3E}">
        <p14:creationId xmlns:p14="http://schemas.microsoft.com/office/powerpoint/2010/main" val="40564564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Arial" panose="020B0604020202020204" pitchFamily="34" charset="0"/>
                <a:ea typeface="+mn-ea"/>
                <a:cs typeface="Arial" panose="020B0604020202020204" pitchFamily="34" charset="0"/>
              </a:rPr>
              <a:t>When diagnosed with chronic kidney disease (CKD), this means that a persons’ kidneys are not functioning optimally. As a result, waste products begin to accumulate in your body because your kidneys are unable to eliminate them effectively. This makes damage to the filtering system of the kidneys allows blood and protein to escape into your urine.</a:t>
            </a:r>
            <a:endParaRPr lang="en-GB" sz="1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A020EF92-8EE5-49A5-97F9-30CE8E09F449}" type="slidenum">
              <a:rPr lang="en-GB" smtClean="0"/>
              <a:t>4</a:t>
            </a:fld>
            <a:endParaRPr lang="en-GB"/>
          </a:p>
        </p:txBody>
      </p:sp>
    </p:spTree>
    <p:extLst>
      <p:ext uri="{BB962C8B-B14F-4D97-AF65-F5344CB8AC3E}">
        <p14:creationId xmlns:p14="http://schemas.microsoft.com/office/powerpoint/2010/main" val="36786687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Arial" panose="020B0604020202020204" pitchFamily="34" charset="0"/>
                <a:cs typeface="Arial" panose="020B0604020202020204" pitchFamily="34" charset="0"/>
              </a:rPr>
              <a:t>Community nurses play a key role in early detection, monitoring, patient education, and long-term management of CKD.</a:t>
            </a:r>
          </a:p>
        </p:txBody>
      </p:sp>
      <p:sp>
        <p:nvSpPr>
          <p:cNvPr id="4" name="Slide Number Placeholder 3"/>
          <p:cNvSpPr>
            <a:spLocks noGrp="1"/>
          </p:cNvSpPr>
          <p:nvPr>
            <p:ph type="sldNum" sz="quarter" idx="5"/>
          </p:nvPr>
        </p:nvSpPr>
        <p:spPr/>
        <p:txBody>
          <a:bodyPr/>
          <a:lstStyle/>
          <a:p>
            <a:fld id="{A020EF92-8EE5-49A5-97F9-30CE8E09F449}" type="slidenum">
              <a:rPr lang="en-GB" smtClean="0"/>
              <a:t>5</a:t>
            </a:fld>
            <a:endParaRPr lang="en-GB"/>
          </a:p>
        </p:txBody>
      </p:sp>
    </p:spTree>
    <p:extLst>
      <p:ext uri="{BB962C8B-B14F-4D97-AF65-F5344CB8AC3E}">
        <p14:creationId xmlns:p14="http://schemas.microsoft.com/office/powerpoint/2010/main" val="13477420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50000"/>
              </a:lnSpc>
              <a:spcBef>
                <a:spcPct val="20000"/>
              </a:spcBef>
              <a:spcAft>
                <a:spcPts val="0"/>
              </a:spcAft>
              <a:buClrTx/>
              <a:buSzTx/>
              <a:buFont typeface="Arial"/>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According to Kidney Care UK, 2024. Chronic kidney disease (CKD) is a prolonged condition characterised by the kidneys' inability to function optimally. This ailment harms the kidneys, preventing them from effectively filtering blood, which leads to the accumulation of waste in the body.</a:t>
            </a:r>
          </a:p>
          <a:p>
            <a:endParaRPr lang="en-GB" dirty="0"/>
          </a:p>
        </p:txBody>
      </p:sp>
      <p:sp>
        <p:nvSpPr>
          <p:cNvPr id="4" name="Slide Number Placeholder 3"/>
          <p:cNvSpPr>
            <a:spLocks noGrp="1"/>
          </p:cNvSpPr>
          <p:nvPr>
            <p:ph type="sldNum" sz="quarter" idx="5"/>
          </p:nvPr>
        </p:nvSpPr>
        <p:spPr/>
        <p:txBody>
          <a:bodyPr/>
          <a:lstStyle/>
          <a:p>
            <a:fld id="{A020EF92-8EE5-49A5-97F9-30CE8E09F449}" type="slidenum">
              <a:rPr lang="en-GB" smtClean="0"/>
              <a:t>6</a:t>
            </a:fld>
            <a:endParaRPr lang="en-GB"/>
          </a:p>
        </p:txBody>
      </p:sp>
    </p:spTree>
    <p:extLst>
      <p:ext uri="{BB962C8B-B14F-4D97-AF65-F5344CB8AC3E}">
        <p14:creationId xmlns:p14="http://schemas.microsoft.com/office/powerpoint/2010/main" val="26694484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Arial" panose="020B0604020202020204" pitchFamily="34" charset="0"/>
                <a:cs typeface="Arial" panose="020B0604020202020204" pitchFamily="34" charset="0"/>
              </a:rPr>
              <a:t>CKD is often asymptomatic in early stages, making early detection challenging yet essential.</a:t>
            </a:r>
          </a:p>
        </p:txBody>
      </p:sp>
      <p:sp>
        <p:nvSpPr>
          <p:cNvPr id="4" name="Slide Number Placeholder 3"/>
          <p:cNvSpPr>
            <a:spLocks noGrp="1"/>
          </p:cNvSpPr>
          <p:nvPr>
            <p:ph type="sldNum" sz="quarter" idx="5"/>
          </p:nvPr>
        </p:nvSpPr>
        <p:spPr/>
        <p:txBody>
          <a:bodyPr/>
          <a:lstStyle/>
          <a:p>
            <a:fld id="{A020EF92-8EE5-49A5-97F9-30CE8E09F449}" type="slidenum">
              <a:rPr lang="en-GB" smtClean="0"/>
              <a:t>7</a:t>
            </a:fld>
            <a:endParaRPr lang="en-GB"/>
          </a:p>
        </p:txBody>
      </p:sp>
    </p:spTree>
    <p:extLst>
      <p:ext uri="{BB962C8B-B14F-4D97-AF65-F5344CB8AC3E}">
        <p14:creationId xmlns:p14="http://schemas.microsoft.com/office/powerpoint/2010/main" val="1183941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Arial" panose="020B0604020202020204" pitchFamily="34" charset="0"/>
                <a:cs typeface="Arial" panose="020B0604020202020204" pitchFamily="34" charset="0"/>
              </a:rPr>
              <a:t>CKD is multifactorial, strongly linked to social determinants such as deprivation and access to care.</a:t>
            </a:r>
          </a:p>
          <a:p>
            <a:endParaRPr lang="en-GB" dirty="0"/>
          </a:p>
        </p:txBody>
      </p:sp>
      <p:sp>
        <p:nvSpPr>
          <p:cNvPr id="4" name="Slide Number Placeholder 3"/>
          <p:cNvSpPr>
            <a:spLocks noGrp="1"/>
          </p:cNvSpPr>
          <p:nvPr>
            <p:ph type="sldNum" sz="quarter" idx="5"/>
          </p:nvPr>
        </p:nvSpPr>
        <p:spPr/>
        <p:txBody>
          <a:bodyPr/>
          <a:lstStyle/>
          <a:p>
            <a:fld id="{A020EF92-8EE5-49A5-97F9-30CE8E09F449}" type="slidenum">
              <a:rPr lang="en-GB" smtClean="0"/>
              <a:t>10</a:t>
            </a:fld>
            <a:endParaRPr lang="en-GB"/>
          </a:p>
        </p:txBody>
      </p:sp>
    </p:spTree>
    <p:extLst>
      <p:ext uri="{BB962C8B-B14F-4D97-AF65-F5344CB8AC3E}">
        <p14:creationId xmlns:p14="http://schemas.microsoft.com/office/powerpoint/2010/main" val="35991116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Arial" panose="020B0604020202020204" pitchFamily="34" charset="0"/>
                <a:cs typeface="Arial" panose="020B0604020202020204" pitchFamily="34" charset="0"/>
              </a:rPr>
              <a:t>Prevalence is increasing globally, driven by chronic disease patterns. Inequalities highlight the need for targeted interventions.</a:t>
            </a:r>
          </a:p>
        </p:txBody>
      </p:sp>
      <p:sp>
        <p:nvSpPr>
          <p:cNvPr id="4" name="Slide Number Placeholder 3"/>
          <p:cNvSpPr>
            <a:spLocks noGrp="1"/>
          </p:cNvSpPr>
          <p:nvPr>
            <p:ph type="sldNum" sz="quarter" idx="5"/>
          </p:nvPr>
        </p:nvSpPr>
        <p:spPr/>
        <p:txBody>
          <a:bodyPr/>
          <a:lstStyle/>
          <a:p>
            <a:fld id="{A020EF92-8EE5-49A5-97F9-30CE8E09F449}" type="slidenum">
              <a:rPr lang="en-GB" smtClean="0"/>
              <a:t>11</a:t>
            </a:fld>
            <a:endParaRPr lang="en-GB"/>
          </a:p>
        </p:txBody>
      </p:sp>
    </p:spTree>
    <p:extLst>
      <p:ext uri="{BB962C8B-B14F-4D97-AF65-F5344CB8AC3E}">
        <p14:creationId xmlns:p14="http://schemas.microsoft.com/office/powerpoint/2010/main" val="1138246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Arial" panose="020B0604020202020204" pitchFamily="34" charset="0"/>
                <a:cs typeface="Arial" panose="020B0604020202020204" pitchFamily="34" charset="0"/>
              </a:rPr>
              <a:t>Late-stage CKD significantly increases healthcare costs. Preventative strategies are more cost-effective.</a:t>
            </a:r>
          </a:p>
        </p:txBody>
      </p:sp>
      <p:sp>
        <p:nvSpPr>
          <p:cNvPr id="4" name="Slide Number Placeholder 3"/>
          <p:cNvSpPr>
            <a:spLocks noGrp="1"/>
          </p:cNvSpPr>
          <p:nvPr>
            <p:ph type="sldNum" sz="quarter" idx="5"/>
          </p:nvPr>
        </p:nvSpPr>
        <p:spPr/>
        <p:txBody>
          <a:bodyPr/>
          <a:lstStyle/>
          <a:p>
            <a:fld id="{A020EF92-8EE5-49A5-97F9-30CE8E09F449}" type="slidenum">
              <a:rPr lang="en-GB" smtClean="0"/>
              <a:t>13</a:t>
            </a:fld>
            <a:endParaRPr lang="en-GB"/>
          </a:p>
        </p:txBody>
      </p:sp>
    </p:spTree>
    <p:extLst>
      <p:ext uri="{BB962C8B-B14F-4D97-AF65-F5344CB8AC3E}">
        <p14:creationId xmlns:p14="http://schemas.microsoft.com/office/powerpoint/2010/main" val="16125602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Arial" panose="020B0604020202020204" pitchFamily="34" charset="0"/>
                <a:cs typeface="Arial" panose="020B0604020202020204" pitchFamily="34" charset="0"/>
              </a:rPr>
              <a:t>Early diagnosis relies on routine screening in high-risk populations, yet uptake remains inconsistent.</a:t>
            </a:r>
          </a:p>
        </p:txBody>
      </p:sp>
      <p:sp>
        <p:nvSpPr>
          <p:cNvPr id="4" name="Slide Number Placeholder 3"/>
          <p:cNvSpPr>
            <a:spLocks noGrp="1"/>
          </p:cNvSpPr>
          <p:nvPr>
            <p:ph type="sldNum" sz="quarter" idx="5"/>
          </p:nvPr>
        </p:nvSpPr>
        <p:spPr/>
        <p:txBody>
          <a:bodyPr/>
          <a:lstStyle/>
          <a:p>
            <a:fld id="{A020EF92-8EE5-49A5-97F9-30CE8E09F449}" type="slidenum">
              <a:rPr lang="en-GB" smtClean="0"/>
              <a:t>14</a:t>
            </a:fld>
            <a:endParaRPr lang="en-GB"/>
          </a:p>
        </p:txBody>
      </p:sp>
    </p:spTree>
    <p:extLst>
      <p:ext uri="{BB962C8B-B14F-4D97-AF65-F5344CB8AC3E}">
        <p14:creationId xmlns:p14="http://schemas.microsoft.com/office/powerpoint/2010/main" val="37185640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Arial" panose="020B0604020202020204" pitchFamily="34" charset="0"/>
                <a:cs typeface="Arial" panose="020B0604020202020204" pitchFamily="34" charset="0"/>
              </a:rPr>
              <a:t>A comprehensive assessment is crucial because of the significant comorbidity associated with cardiovascular disease. Consequently, the initial evaluation includes monitoring blood pressure, assessing lifestyle factors, and reviewing medications to adopt a holistic approach (Stevens and Levin, 2018).</a:t>
            </a:r>
          </a:p>
        </p:txBody>
      </p:sp>
      <p:sp>
        <p:nvSpPr>
          <p:cNvPr id="4" name="Slide Number Placeholder 3"/>
          <p:cNvSpPr>
            <a:spLocks noGrp="1"/>
          </p:cNvSpPr>
          <p:nvPr>
            <p:ph type="sldNum" sz="quarter" idx="5"/>
          </p:nvPr>
        </p:nvSpPr>
        <p:spPr/>
        <p:txBody>
          <a:bodyPr/>
          <a:lstStyle/>
          <a:p>
            <a:fld id="{A020EF92-8EE5-49A5-97F9-30CE8E09F449}" type="slidenum">
              <a:rPr lang="en-GB" smtClean="0"/>
              <a:t>15</a:t>
            </a:fld>
            <a:endParaRPr lang="en-GB"/>
          </a:p>
        </p:txBody>
      </p:sp>
    </p:spTree>
    <p:extLst>
      <p:ext uri="{BB962C8B-B14F-4D97-AF65-F5344CB8AC3E}">
        <p14:creationId xmlns:p14="http://schemas.microsoft.com/office/powerpoint/2010/main" val="273453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Arial" panose="020B0604020202020204" pitchFamily="34" charset="0"/>
                <a:cs typeface="Arial" panose="020B0604020202020204" pitchFamily="34" charset="0"/>
              </a:rPr>
              <a:t>NICE guidelines emphasise risk reduction rather than cure, highlighting chronic care management which is important for the regulation of blood pressure, enhancement of glycaemic control, and encouragement of lifestyle modifications to decelerate the progression of the disease (NICE, 2021).</a:t>
            </a:r>
          </a:p>
          <a:p>
            <a:endParaRPr lang="en-GB" dirty="0"/>
          </a:p>
        </p:txBody>
      </p:sp>
      <p:sp>
        <p:nvSpPr>
          <p:cNvPr id="4" name="Slide Number Placeholder 3"/>
          <p:cNvSpPr>
            <a:spLocks noGrp="1"/>
          </p:cNvSpPr>
          <p:nvPr>
            <p:ph type="sldNum" sz="quarter" idx="5"/>
          </p:nvPr>
        </p:nvSpPr>
        <p:spPr/>
        <p:txBody>
          <a:bodyPr/>
          <a:lstStyle/>
          <a:p>
            <a:fld id="{A020EF92-8EE5-49A5-97F9-30CE8E09F449}" type="slidenum">
              <a:rPr lang="en-GB" smtClean="0"/>
              <a:t>16</a:t>
            </a:fld>
            <a:endParaRPr lang="en-GB"/>
          </a:p>
        </p:txBody>
      </p:sp>
    </p:spTree>
    <p:extLst>
      <p:ext uri="{BB962C8B-B14F-4D97-AF65-F5344CB8AC3E}">
        <p14:creationId xmlns:p14="http://schemas.microsoft.com/office/powerpoint/2010/main" val="26826881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2"/>
                </a:solidFill>
                <a:latin typeface="Arial" panose="020B0604020202020204" pitchFamily="34" charset="0"/>
                <a:cs typeface="Arial" panose="020B0604020202020204" pitchFamily="34" charset="0"/>
              </a:rPr>
              <a:t>Nevertheless, there remain implementation gaps and health inequalities throughout the UK.. T</a:t>
            </a:r>
            <a:r>
              <a:rPr lang="en-GB" sz="1200" b="0" i="0" kern="1200" dirty="0">
                <a:solidFill>
                  <a:schemeClr val="tx1"/>
                </a:solidFill>
                <a:effectLst/>
                <a:latin typeface="Arial" panose="020B0604020202020204" pitchFamily="34" charset="0"/>
                <a:ea typeface="+mn-ea"/>
                <a:cs typeface="Arial" panose="020B0604020202020204" pitchFamily="34" charset="0"/>
              </a:rPr>
              <a:t>hese frameworks establish a solid basis for CKD management, their effectiveness relies on proper implementation, sufficient resources, and active patient involvement.</a:t>
            </a:r>
            <a:endParaRPr lang="en-GB" sz="1200" dirty="0">
              <a:solidFill>
                <a:schemeClr val="tx2"/>
              </a:solidFill>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A020EF92-8EE5-49A5-97F9-30CE8E09F449}" type="slidenum">
              <a:rPr lang="en-GB" smtClean="0"/>
              <a:t>17</a:t>
            </a:fld>
            <a:endParaRPr lang="en-GB"/>
          </a:p>
        </p:txBody>
      </p:sp>
    </p:spTree>
    <p:extLst>
      <p:ext uri="{BB962C8B-B14F-4D97-AF65-F5344CB8AC3E}">
        <p14:creationId xmlns:p14="http://schemas.microsoft.com/office/powerpoint/2010/main" val="6614378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Arial" panose="020B0604020202020204" pitchFamily="34" charset="0"/>
                <a:cs typeface="Arial" panose="020B0604020202020204" pitchFamily="34" charset="0"/>
              </a:rPr>
              <a:t>While pharmacological treatments slow progression, advanced CKD requires costly interventions like dialysis.</a:t>
            </a:r>
          </a:p>
          <a:p>
            <a:endParaRPr lang="en-GB" dirty="0"/>
          </a:p>
        </p:txBody>
      </p:sp>
      <p:sp>
        <p:nvSpPr>
          <p:cNvPr id="4" name="Slide Number Placeholder 3"/>
          <p:cNvSpPr>
            <a:spLocks noGrp="1"/>
          </p:cNvSpPr>
          <p:nvPr>
            <p:ph type="sldNum" sz="quarter" idx="5"/>
          </p:nvPr>
        </p:nvSpPr>
        <p:spPr/>
        <p:txBody>
          <a:bodyPr/>
          <a:lstStyle/>
          <a:p>
            <a:fld id="{A020EF92-8EE5-49A5-97F9-30CE8E09F449}" type="slidenum">
              <a:rPr lang="en-GB" smtClean="0"/>
              <a:t>18</a:t>
            </a:fld>
            <a:endParaRPr lang="en-GB"/>
          </a:p>
        </p:txBody>
      </p:sp>
    </p:spTree>
    <p:extLst>
      <p:ext uri="{BB962C8B-B14F-4D97-AF65-F5344CB8AC3E}">
        <p14:creationId xmlns:p14="http://schemas.microsoft.com/office/powerpoint/2010/main" val="37586186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Arial" panose="020B0604020202020204" pitchFamily="34" charset="0"/>
                <a:cs typeface="Arial" panose="020B0604020202020204" pitchFamily="34" charset="0"/>
              </a:rPr>
              <a:t>Multimorbidity complicates care, requiring integrated service delivery.</a:t>
            </a:r>
          </a:p>
        </p:txBody>
      </p:sp>
      <p:sp>
        <p:nvSpPr>
          <p:cNvPr id="4" name="Slide Number Placeholder 3"/>
          <p:cNvSpPr>
            <a:spLocks noGrp="1"/>
          </p:cNvSpPr>
          <p:nvPr>
            <p:ph type="sldNum" sz="quarter" idx="5"/>
          </p:nvPr>
        </p:nvSpPr>
        <p:spPr/>
        <p:txBody>
          <a:bodyPr/>
          <a:lstStyle/>
          <a:p>
            <a:fld id="{A020EF92-8EE5-49A5-97F9-30CE8E09F449}" type="slidenum">
              <a:rPr lang="en-GB" smtClean="0"/>
              <a:t>19</a:t>
            </a:fld>
            <a:endParaRPr lang="en-GB"/>
          </a:p>
        </p:txBody>
      </p:sp>
    </p:spTree>
    <p:extLst>
      <p:ext uri="{BB962C8B-B14F-4D97-AF65-F5344CB8AC3E}">
        <p14:creationId xmlns:p14="http://schemas.microsoft.com/office/powerpoint/2010/main" val="10593985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dirty="0">
                <a:latin typeface="Arial" panose="020B0604020202020204" pitchFamily="34" charset="0"/>
                <a:cs typeface="Arial" panose="020B0604020202020204" pitchFamily="34" charset="0"/>
              </a:rPr>
              <a:t>The prevention of Chronic Kidney Disease (CKD) encompasses primary, secondary, and tertiary levels, underpinned by both global and UK policy frameworks. Nevertheless, in spite of the existence of explicit guidance, the efficacy of these strategies is frequently constrained by disparities in access to care, health literacy, and inconsistencies in service delivery.</a:t>
            </a:r>
          </a:p>
          <a:p>
            <a:endParaRPr lang="en-GB" dirty="0"/>
          </a:p>
        </p:txBody>
      </p:sp>
      <p:sp>
        <p:nvSpPr>
          <p:cNvPr id="4" name="Slide Number Placeholder 3"/>
          <p:cNvSpPr>
            <a:spLocks noGrp="1"/>
          </p:cNvSpPr>
          <p:nvPr>
            <p:ph type="sldNum" sz="quarter" idx="5"/>
          </p:nvPr>
        </p:nvSpPr>
        <p:spPr/>
        <p:txBody>
          <a:bodyPr/>
          <a:lstStyle/>
          <a:p>
            <a:fld id="{A020EF92-8EE5-49A5-97F9-30CE8E09F449}" type="slidenum">
              <a:rPr lang="en-GB" smtClean="0"/>
              <a:t>20</a:t>
            </a:fld>
            <a:endParaRPr lang="en-GB"/>
          </a:p>
        </p:txBody>
      </p:sp>
    </p:spTree>
    <p:extLst>
      <p:ext uri="{BB962C8B-B14F-4D97-AF65-F5344CB8AC3E}">
        <p14:creationId xmlns:p14="http://schemas.microsoft.com/office/powerpoint/2010/main" val="30907400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Arial" panose="020B0604020202020204" pitchFamily="34" charset="0"/>
                <a:cs typeface="Arial" panose="020B0604020202020204" pitchFamily="34" charset="0"/>
              </a:rPr>
              <a:t>Effective CKD management requires collaboration between patients and professionals, though barriers include health literacy.</a:t>
            </a:r>
          </a:p>
        </p:txBody>
      </p:sp>
      <p:sp>
        <p:nvSpPr>
          <p:cNvPr id="4" name="Slide Number Placeholder 3"/>
          <p:cNvSpPr>
            <a:spLocks noGrp="1"/>
          </p:cNvSpPr>
          <p:nvPr>
            <p:ph type="sldNum" sz="quarter" idx="5"/>
          </p:nvPr>
        </p:nvSpPr>
        <p:spPr/>
        <p:txBody>
          <a:bodyPr/>
          <a:lstStyle/>
          <a:p>
            <a:fld id="{A020EF92-8EE5-49A5-97F9-30CE8E09F449}" type="slidenum">
              <a:rPr lang="en-GB" smtClean="0"/>
              <a:t>21</a:t>
            </a:fld>
            <a:endParaRPr lang="en-GB"/>
          </a:p>
        </p:txBody>
      </p:sp>
    </p:spTree>
    <p:extLst>
      <p:ext uri="{BB962C8B-B14F-4D97-AF65-F5344CB8AC3E}">
        <p14:creationId xmlns:p14="http://schemas.microsoft.com/office/powerpoint/2010/main" val="16292193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dirty="0">
                <a:latin typeface="Arial" panose="020B0604020202020204" pitchFamily="34" charset="0"/>
                <a:cs typeface="Arial" panose="020B0604020202020204" pitchFamily="34" charset="0"/>
              </a:rPr>
              <a:t>Community nurses must adapt communication styles to support diverse populations.</a:t>
            </a:r>
          </a:p>
          <a:p>
            <a:endParaRPr lang="en-GB" dirty="0"/>
          </a:p>
        </p:txBody>
      </p:sp>
      <p:sp>
        <p:nvSpPr>
          <p:cNvPr id="4" name="Slide Number Placeholder 3"/>
          <p:cNvSpPr>
            <a:spLocks noGrp="1"/>
          </p:cNvSpPr>
          <p:nvPr>
            <p:ph type="sldNum" sz="quarter" idx="5"/>
          </p:nvPr>
        </p:nvSpPr>
        <p:spPr/>
        <p:txBody>
          <a:bodyPr/>
          <a:lstStyle/>
          <a:p>
            <a:fld id="{A020EF92-8EE5-49A5-97F9-30CE8E09F449}" type="slidenum">
              <a:rPr lang="en-GB" smtClean="0"/>
              <a:t>22</a:t>
            </a:fld>
            <a:endParaRPr lang="en-GB"/>
          </a:p>
        </p:txBody>
      </p:sp>
    </p:spTree>
    <p:extLst>
      <p:ext uri="{BB962C8B-B14F-4D97-AF65-F5344CB8AC3E}">
        <p14:creationId xmlns:p14="http://schemas.microsoft.com/office/powerpoint/2010/main" val="3863496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Arial" panose="020B0604020202020204" pitchFamily="34" charset="0"/>
                <a:cs typeface="Arial" panose="020B0604020202020204" pitchFamily="34" charset="0"/>
              </a:rPr>
              <a:t>These components empower patients but require system-level support for full implementation</a:t>
            </a:r>
            <a:r>
              <a:rPr lang="en-GB" dirty="0"/>
              <a:t>.</a:t>
            </a:r>
          </a:p>
        </p:txBody>
      </p:sp>
      <p:sp>
        <p:nvSpPr>
          <p:cNvPr id="4" name="Slide Number Placeholder 3"/>
          <p:cNvSpPr>
            <a:spLocks noGrp="1"/>
          </p:cNvSpPr>
          <p:nvPr>
            <p:ph type="sldNum" sz="quarter" idx="5"/>
          </p:nvPr>
        </p:nvSpPr>
        <p:spPr/>
        <p:txBody>
          <a:bodyPr/>
          <a:lstStyle/>
          <a:p>
            <a:fld id="{A020EF92-8EE5-49A5-97F9-30CE8E09F449}" type="slidenum">
              <a:rPr lang="en-GB" smtClean="0"/>
              <a:t>23</a:t>
            </a:fld>
            <a:endParaRPr lang="en-GB"/>
          </a:p>
        </p:txBody>
      </p:sp>
    </p:spTree>
    <p:extLst>
      <p:ext uri="{BB962C8B-B14F-4D97-AF65-F5344CB8AC3E}">
        <p14:creationId xmlns:p14="http://schemas.microsoft.com/office/powerpoint/2010/main" val="26968074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dirty="0">
                <a:latin typeface="Arial" panose="020B0604020202020204" pitchFamily="34" charset="0"/>
                <a:cs typeface="Arial" panose="020B0604020202020204" pitchFamily="34" charset="0"/>
              </a:rPr>
              <a:t>Policy and practice must align to reduce disparities and improve outcomes.</a:t>
            </a:r>
          </a:p>
          <a:p>
            <a:endParaRPr lang="en-GB" dirty="0"/>
          </a:p>
        </p:txBody>
      </p:sp>
      <p:sp>
        <p:nvSpPr>
          <p:cNvPr id="4" name="Slide Number Placeholder 3"/>
          <p:cNvSpPr>
            <a:spLocks noGrp="1"/>
          </p:cNvSpPr>
          <p:nvPr>
            <p:ph type="sldNum" sz="quarter" idx="5"/>
          </p:nvPr>
        </p:nvSpPr>
        <p:spPr/>
        <p:txBody>
          <a:bodyPr/>
          <a:lstStyle/>
          <a:p>
            <a:fld id="{A020EF92-8EE5-49A5-97F9-30CE8E09F449}" type="slidenum">
              <a:rPr lang="en-GB" smtClean="0"/>
              <a:t>24</a:t>
            </a:fld>
            <a:endParaRPr lang="en-GB"/>
          </a:p>
        </p:txBody>
      </p:sp>
    </p:spTree>
    <p:extLst>
      <p:ext uri="{BB962C8B-B14F-4D97-AF65-F5344CB8AC3E}">
        <p14:creationId xmlns:p14="http://schemas.microsoft.com/office/powerpoint/2010/main" val="36883741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dirty="0">
                <a:latin typeface="Arial" panose="020B0604020202020204" pitchFamily="34" charset="0"/>
                <a:cs typeface="Arial" panose="020B0604020202020204" pitchFamily="34" charset="0"/>
              </a:rPr>
              <a:t>A shift towards prevention and integrated care is essential for sustainable management.</a:t>
            </a:r>
          </a:p>
          <a:p>
            <a:endParaRPr lang="en-GB" dirty="0"/>
          </a:p>
        </p:txBody>
      </p:sp>
      <p:sp>
        <p:nvSpPr>
          <p:cNvPr id="4" name="Slide Number Placeholder 3"/>
          <p:cNvSpPr>
            <a:spLocks noGrp="1"/>
          </p:cNvSpPr>
          <p:nvPr>
            <p:ph type="sldNum" sz="quarter" idx="5"/>
          </p:nvPr>
        </p:nvSpPr>
        <p:spPr/>
        <p:txBody>
          <a:bodyPr/>
          <a:lstStyle/>
          <a:p>
            <a:fld id="{A020EF92-8EE5-49A5-97F9-30CE8E09F449}" type="slidenum">
              <a:rPr lang="en-GB" smtClean="0"/>
              <a:t>25</a:t>
            </a:fld>
            <a:endParaRPr lang="en-GB"/>
          </a:p>
        </p:txBody>
      </p:sp>
    </p:spTree>
    <p:extLst>
      <p:ext uri="{BB962C8B-B14F-4D97-AF65-F5344CB8AC3E}">
        <p14:creationId xmlns:p14="http://schemas.microsoft.com/office/powerpoint/2010/main" val="16605580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020EF92-8EE5-49A5-97F9-30CE8E09F449}" type="slidenum">
              <a:rPr lang="en-GB" smtClean="0"/>
              <a:t>27</a:t>
            </a:fld>
            <a:endParaRPr lang="en-GB"/>
          </a:p>
        </p:txBody>
      </p:sp>
    </p:spTree>
    <p:extLst>
      <p:ext uri="{BB962C8B-B14F-4D97-AF65-F5344CB8AC3E}">
        <p14:creationId xmlns:p14="http://schemas.microsoft.com/office/powerpoint/2010/main" val="29519707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F61A59-6CB8-B724-B6FF-C203A82F8024}"/>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8F34527F-2299-77DB-658E-A3F5C5C83635}"/>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C0F9BEF-A03B-88FD-AC8B-9CF7F6EF6306}"/>
              </a:ext>
            </a:extLst>
          </p:cNvPr>
          <p:cNvSpPr>
            <a:spLocks noGrp="1"/>
          </p:cNvSpPr>
          <p:nvPr>
            <p:ph type="dt" sz="half" idx="10"/>
          </p:nvPr>
        </p:nvSpPr>
        <p:spPr/>
        <p:txBody>
          <a:bodyPr/>
          <a:lstStyle/>
          <a:p>
            <a:fld id="{5BCAD085-E8A6-8845-BD4E-CB4CCA059FC4}" type="datetimeFigureOut">
              <a:rPr lang="en-US" smtClean="0"/>
              <a:t>4/15/2026</a:t>
            </a:fld>
            <a:endParaRPr lang="en-US"/>
          </a:p>
        </p:txBody>
      </p:sp>
      <p:sp>
        <p:nvSpPr>
          <p:cNvPr id="5" name="Footer Placeholder 4">
            <a:extLst>
              <a:ext uri="{FF2B5EF4-FFF2-40B4-BE49-F238E27FC236}">
                <a16:creationId xmlns:a16="http://schemas.microsoft.com/office/drawing/2014/main" id="{D181FA79-D0DA-EA75-1CAA-0B23B67D78D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956DC4-CA84-E1C4-72FA-D1AF538F7C8C}"/>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2939446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DD7D4-59C6-140D-8E9C-48DBBE59E9F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1BF694E-C2B9-2599-9BE0-D382963145A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8A16641-A571-E3F5-28E4-FE922FAFC95B}"/>
              </a:ext>
            </a:extLst>
          </p:cNvPr>
          <p:cNvSpPr>
            <a:spLocks noGrp="1"/>
          </p:cNvSpPr>
          <p:nvPr>
            <p:ph type="dt" sz="half" idx="10"/>
          </p:nvPr>
        </p:nvSpPr>
        <p:spPr/>
        <p:txBody>
          <a:bodyPr/>
          <a:lstStyle/>
          <a:p>
            <a:fld id="{5BCAD085-E8A6-8845-BD4E-CB4CCA059FC4}" type="datetimeFigureOut">
              <a:rPr lang="en-US" smtClean="0"/>
              <a:t>4/15/2026</a:t>
            </a:fld>
            <a:endParaRPr lang="en-US"/>
          </a:p>
        </p:txBody>
      </p:sp>
      <p:sp>
        <p:nvSpPr>
          <p:cNvPr id="5" name="Footer Placeholder 4">
            <a:extLst>
              <a:ext uri="{FF2B5EF4-FFF2-40B4-BE49-F238E27FC236}">
                <a16:creationId xmlns:a16="http://schemas.microsoft.com/office/drawing/2014/main" id="{362604EB-71B0-9CE4-4043-32DED54650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EEA89D-C270-8556-D761-EB7F724C0463}"/>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6847676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E1E8BF-7F45-8891-99D5-90BEF4BE206C}"/>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6CAC16A-AADC-B247-FAB9-AC27DFCBE729}"/>
              </a:ext>
            </a:extLst>
          </p:cNvPr>
          <p:cNvSpPr>
            <a:spLocks noGrp="1"/>
          </p:cNvSpPr>
          <p:nvPr>
            <p:ph type="body" idx="1"/>
          </p:nvPr>
        </p:nvSpPr>
        <p:spPr>
          <a:xfrm>
            <a:off x="623888"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0671F33-C5FF-63E0-2274-D2A817A60D86}"/>
              </a:ext>
            </a:extLst>
          </p:cNvPr>
          <p:cNvSpPr>
            <a:spLocks noGrp="1"/>
          </p:cNvSpPr>
          <p:nvPr>
            <p:ph type="dt" sz="half" idx="10"/>
          </p:nvPr>
        </p:nvSpPr>
        <p:spPr/>
        <p:txBody>
          <a:bodyPr/>
          <a:lstStyle/>
          <a:p>
            <a:fld id="{5BCAD085-E8A6-8845-BD4E-CB4CCA059FC4}" type="datetimeFigureOut">
              <a:rPr lang="en-US" smtClean="0"/>
              <a:t>4/15/2026</a:t>
            </a:fld>
            <a:endParaRPr lang="en-US"/>
          </a:p>
        </p:txBody>
      </p:sp>
      <p:sp>
        <p:nvSpPr>
          <p:cNvPr id="5" name="Footer Placeholder 4">
            <a:extLst>
              <a:ext uri="{FF2B5EF4-FFF2-40B4-BE49-F238E27FC236}">
                <a16:creationId xmlns:a16="http://schemas.microsoft.com/office/drawing/2014/main" id="{0980F343-3487-6677-CCD4-AC8541D3022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3B3595-34B8-C084-FBF7-F81D5552D07A}"/>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580574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CF4068-781D-600A-97F8-1536370423A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E7BD3AE-61A8-239D-ED57-EDE74E56CF83}"/>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5CE2A16-9512-A5D0-6C88-95282F15EE98}"/>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3776737-FB15-D08E-2449-9FFA817318E5}"/>
              </a:ext>
            </a:extLst>
          </p:cNvPr>
          <p:cNvSpPr>
            <a:spLocks noGrp="1"/>
          </p:cNvSpPr>
          <p:nvPr>
            <p:ph type="dt" sz="half" idx="10"/>
          </p:nvPr>
        </p:nvSpPr>
        <p:spPr/>
        <p:txBody>
          <a:bodyPr/>
          <a:lstStyle/>
          <a:p>
            <a:fld id="{5BCAD085-E8A6-8845-BD4E-CB4CCA059FC4}" type="datetimeFigureOut">
              <a:rPr lang="en-US" smtClean="0"/>
              <a:t>4/15/2026</a:t>
            </a:fld>
            <a:endParaRPr lang="en-US"/>
          </a:p>
        </p:txBody>
      </p:sp>
      <p:sp>
        <p:nvSpPr>
          <p:cNvPr id="6" name="Footer Placeholder 5">
            <a:extLst>
              <a:ext uri="{FF2B5EF4-FFF2-40B4-BE49-F238E27FC236}">
                <a16:creationId xmlns:a16="http://schemas.microsoft.com/office/drawing/2014/main" id="{43866B9E-E92C-4FF6-1E66-F7C92080853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81B4013-DEC9-585F-48F6-3A3C46E965F5}"/>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561199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1647DF-C1E1-EF2C-03B0-71569F386C18}"/>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CDAF7F5-AA27-3955-093F-F59EEF74371B}"/>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4D2F7028-7597-4DFF-DD7C-61BA91D8D58C}"/>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9C87970-0040-8441-8C24-D942B9A237E1}"/>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516A6CE8-5886-F217-FFAB-728000080B46}"/>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7CEA9C6-AE23-2A5E-FDD7-E8F8607CBCBB}"/>
              </a:ext>
            </a:extLst>
          </p:cNvPr>
          <p:cNvSpPr>
            <a:spLocks noGrp="1"/>
          </p:cNvSpPr>
          <p:nvPr>
            <p:ph type="dt" sz="half" idx="10"/>
          </p:nvPr>
        </p:nvSpPr>
        <p:spPr/>
        <p:txBody>
          <a:bodyPr/>
          <a:lstStyle/>
          <a:p>
            <a:fld id="{5BCAD085-E8A6-8845-BD4E-CB4CCA059FC4}" type="datetimeFigureOut">
              <a:rPr lang="en-US" smtClean="0"/>
              <a:t>4/15/2026</a:t>
            </a:fld>
            <a:endParaRPr lang="en-US"/>
          </a:p>
        </p:txBody>
      </p:sp>
      <p:sp>
        <p:nvSpPr>
          <p:cNvPr id="8" name="Footer Placeholder 7">
            <a:extLst>
              <a:ext uri="{FF2B5EF4-FFF2-40B4-BE49-F238E27FC236}">
                <a16:creationId xmlns:a16="http://schemas.microsoft.com/office/drawing/2014/main" id="{A8C59167-3E57-0412-8BB4-29F47E49965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A57509B-45D1-E10E-413F-820F538185BE}"/>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415344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30D411-508A-3B02-BFF1-E35F8EF2326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DEF1220-68A5-6657-EE52-22ECF689DF0D}"/>
              </a:ext>
            </a:extLst>
          </p:cNvPr>
          <p:cNvSpPr>
            <a:spLocks noGrp="1"/>
          </p:cNvSpPr>
          <p:nvPr>
            <p:ph type="dt" sz="half" idx="10"/>
          </p:nvPr>
        </p:nvSpPr>
        <p:spPr/>
        <p:txBody>
          <a:bodyPr/>
          <a:lstStyle/>
          <a:p>
            <a:fld id="{5BCAD085-E8A6-8845-BD4E-CB4CCA059FC4}" type="datetimeFigureOut">
              <a:rPr lang="en-US" smtClean="0"/>
              <a:t>4/15/2026</a:t>
            </a:fld>
            <a:endParaRPr lang="en-US"/>
          </a:p>
        </p:txBody>
      </p:sp>
      <p:sp>
        <p:nvSpPr>
          <p:cNvPr id="4" name="Footer Placeholder 3">
            <a:extLst>
              <a:ext uri="{FF2B5EF4-FFF2-40B4-BE49-F238E27FC236}">
                <a16:creationId xmlns:a16="http://schemas.microsoft.com/office/drawing/2014/main" id="{31307A7A-0BB8-BAF7-063A-FFAC2270DB0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980B7C2-EF5F-F555-0A58-175C8C6C527F}"/>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7422022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A25186F-DD4F-E2AC-E593-82815B6D2D7A}"/>
              </a:ext>
            </a:extLst>
          </p:cNvPr>
          <p:cNvSpPr>
            <a:spLocks noGrp="1"/>
          </p:cNvSpPr>
          <p:nvPr>
            <p:ph type="dt" sz="half" idx="10"/>
          </p:nvPr>
        </p:nvSpPr>
        <p:spPr/>
        <p:txBody>
          <a:bodyPr/>
          <a:lstStyle/>
          <a:p>
            <a:fld id="{5BCAD085-E8A6-8845-BD4E-CB4CCA059FC4}" type="datetimeFigureOut">
              <a:rPr lang="en-US" smtClean="0"/>
              <a:t>4/15/2026</a:t>
            </a:fld>
            <a:endParaRPr lang="en-US"/>
          </a:p>
        </p:txBody>
      </p:sp>
      <p:sp>
        <p:nvSpPr>
          <p:cNvPr id="3" name="Footer Placeholder 2">
            <a:extLst>
              <a:ext uri="{FF2B5EF4-FFF2-40B4-BE49-F238E27FC236}">
                <a16:creationId xmlns:a16="http://schemas.microsoft.com/office/drawing/2014/main" id="{308943F1-48FE-579F-48DB-8F129AB1528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8975057-1ABA-A01D-F989-F1ACD3376A92}"/>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4720305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34F2C-F23B-5721-2038-B55CC8A18D39}"/>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1016463-3BBF-6890-10D4-60387A9A9E28}"/>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C673904-5C13-7010-81D7-F2976B34B6C8}"/>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1F306F57-75CA-24EB-8013-2C3C64C84603}"/>
              </a:ext>
            </a:extLst>
          </p:cNvPr>
          <p:cNvSpPr>
            <a:spLocks noGrp="1"/>
          </p:cNvSpPr>
          <p:nvPr>
            <p:ph type="dt" sz="half" idx="10"/>
          </p:nvPr>
        </p:nvSpPr>
        <p:spPr/>
        <p:txBody>
          <a:bodyPr/>
          <a:lstStyle/>
          <a:p>
            <a:fld id="{5BCAD085-E8A6-8845-BD4E-CB4CCA059FC4}" type="datetimeFigureOut">
              <a:rPr lang="en-US" smtClean="0"/>
              <a:t>4/15/2026</a:t>
            </a:fld>
            <a:endParaRPr lang="en-US"/>
          </a:p>
        </p:txBody>
      </p:sp>
      <p:sp>
        <p:nvSpPr>
          <p:cNvPr id="6" name="Footer Placeholder 5">
            <a:extLst>
              <a:ext uri="{FF2B5EF4-FFF2-40B4-BE49-F238E27FC236}">
                <a16:creationId xmlns:a16="http://schemas.microsoft.com/office/drawing/2014/main" id="{187E8FFC-005B-932F-1267-21BB1712048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C372FFA-86E2-A3F6-712D-58E454118D98}"/>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317238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9816A5-3CC8-D2BC-4E49-8D2D6E3EA07F}"/>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C32795A-FD9B-5989-680F-6A20D315C648}"/>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9851F812-B58A-FD81-812C-C5612D8AC894}"/>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B346F723-0B3C-89A4-40A4-D9983F9C300A}"/>
              </a:ext>
            </a:extLst>
          </p:cNvPr>
          <p:cNvSpPr>
            <a:spLocks noGrp="1"/>
          </p:cNvSpPr>
          <p:nvPr>
            <p:ph type="dt" sz="half" idx="10"/>
          </p:nvPr>
        </p:nvSpPr>
        <p:spPr/>
        <p:txBody>
          <a:bodyPr/>
          <a:lstStyle/>
          <a:p>
            <a:fld id="{5BCAD085-E8A6-8845-BD4E-CB4CCA059FC4}" type="datetimeFigureOut">
              <a:rPr lang="en-US" smtClean="0"/>
              <a:t>4/15/2026</a:t>
            </a:fld>
            <a:endParaRPr lang="en-US"/>
          </a:p>
        </p:txBody>
      </p:sp>
      <p:sp>
        <p:nvSpPr>
          <p:cNvPr id="6" name="Footer Placeholder 5">
            <a:extLst>
              <a:ext uri="{FF2B5EF4-FFF2-40B4-BE49-F238E27FC236}">
                <a16:creationId xmlns:a16="http://schemas.microsoft.com/office/drawing/2014/main" id="{5010EA4C-ACF2-622B-27B2-D3DDCE4D5D9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F54547E-D89B-0432-D169-E1B67E22807D}"/>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941131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86F78-B0D7-D1C5-F618-970ED676196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6F18F9C-A169-4018-518E-A2F21F19FE7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0A03CD-28A0-34D7-17DC-A6E00252D95C}"/>
              </a:ext>
            </a:extLst>
          </p:cNvPr>
          <p:cNvSpPr>
            <a:spLocks noGrp="1"/>
          </p:cNvSpPr>
          <p:nvPr>
            <p:ph type="dt" sz="half" idx="10"/>
          </p:nvPr>
        </p:nvSpPr>
        <p:spPr/>
        <p:txBody>
          <a:bodyPr/>
          <a:lstStyle/>
          <a:p>
            <a:fld id="{5BCAD085-E8A6-8845-BD4E-CB4CCA059FC4}" type="datetimeFigureOut">
              <a:rPr lang="en-US" smtClean="0"/>
              <a:t>4/15/2026</a:t>
            </a:fld>
            <a:endParaRPr lang="en-US"/>
          </a:p>
        </p:txBody>
      </p:sp>
      <p:sp>
        <p:nvSpPr>
          <p:cNvPr id="5" name="Footer Placeholder 4">
            <a:extLst>
              <a:ext uri="{FF2B5EF4-FFF2-40B4-BE49-F238E27FC236}">
                <a16:creationId xmlns:a16="http://schemas.microsoft.com/office/drawing/2014/main" id="{17090067-04A6-7D18-F4DF-7BB47FAAF4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4EAA06-ABE8-BFF1-FAAF-27E17D5EEEA8}"/>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9533008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D2550F8-A5A2-8ED9-7D41-4B63E53EE2C9}"/>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8EF736F-6E1A-AEA5-C416-C1E02D27858C}"/>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A85A0D-7027-B307-DD0C-536CEB8D1813}"/>
              </a:ext>
            </a:extLst>
          </p:cNvPr>
          <p:cNvSpPr>
            <a:spLocks noGrp="1"/>
          </p:cNvSpPr>
          <p:nvPr>
            <p:ph type="dt" sz="half" idx="10"/>
          </p:nvPr>
        </p:nvSpPr>
        <p:spPr/>
        <p:txBody>
          <a:bodyPr/>
          <a:lstStyle/>
          <a:p>
            <a:fld id="{5BCAD085-E8A6-8845-BD4E-CB4CCA059FC4}" type="datetimeFigureOut">
              <a:rPr lang="en-US" smtClean="0"/>
              <a:t>4/15/2026</a:t>
            </a:fld>
            <a:endParaRPr lang="en-US"/>
          </a:p>
        </p:txBody>
      </p:sp>
      <p:sp>
        <p:nvSpPr>
          <p:cNvPr id="5" name="Footer Placeholder 4">
            <a:extLst>
              <a:ext uri="{FF2B5EF4-FFF2-40B4-BE49-F238E27FC236}">
                <a16:creationId xmlns:a16="http://schemas.microsoft.com/office/drawing/2014/main" id="{4EB4D91B-BE96-6A80-0855-81BDD6DEA85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C61FD9-6AF1-5F6E-8A07-7B6336279E75}"/>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811396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52BD3FC-489F-76C0-28CF-80B58188322E}"/>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07333F0-7701-23B0-73B8-6AF64AB10E02}"/>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51FE283-CF44-E3D2-2772-B4E0628A6209}"/>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fld id="{5BCAD085-E8A6-8845-BD4E-CB4CCA059FC4}" type="datetimeFigureOut">
              <a:rPr lang="en-US" smtClean="0"/>
              <a:t>4/15/2026</a:t>
            </a:fld>
            <a:endParaRPr lang="en-US"/>
          </a:p>
        </p:txBody>
      </p:sp>
      <p:sp>
        <p:nvSpPr>
          <p:cNvPr id="5" name="Footer Placeholder 4">
            <a:extLst>
              <a:ext uri="{FF2B5EF4-FFF2-40B4-BE49-F238E27FC236}">
                <a16:creationId xmlns:a16="http://schemas.microsoft.com/office/drawing/2014/main" id="{1AEBF5E5-D0BF-981A-941D-725F7470FFB2}"/>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E7AA9FAD-4C53-6958-0C51-6789B9CA8F11}"/>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9424451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9.jpeg"/><Relationship Id="rId7" Type="http://schemas.openxmlformats.org/officeDocument/2006/relationships/diagramColors" Target="../diagrams/colors5.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5.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10.jpeg"/><Relationship Id="rId7" Type="http://schemas.openxmlformats.org/officeDocument/2006/relationships/diagramColors" Target="../diagrams/colors6.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16.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11.jpeg"/><Relationship Id="rId7" Type="http://schemas.openxmlformats.org/officeDocument/2006/relationships/diagramColors" Target="../diagrams/colors7.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58297"/>
            <a:ext cx="8229600" cy="3922323"/>
          </a:xfrm>
        </p:spPr>
        <p:txBody>
          <a:bodyPr/>
          <a:lstStyle/>
          <a:p>
            <a:endParaRPr dirty="0"/>
          </a:p>
          <a:p>
            <a:pPr marL="0" indent="0">
              <a:lnSpc>
                <a:spcPct val="150000"/>
              </a:lnSpc>
              <a:buNone/>
            </a:pPr>
            <a:endParaRPr sz="1400"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8855CBA7-6777-8411-BCD1-0D28C41C9A2D}"/>
              </a:ext>
            </a:extLst>
          </p:cNvPr>
          <p:cNvSpPr txBox="1"/>
          <p:nvPr/>
        </p:nvSpPr>
        <p:spPr>
          <a:xfrm>
            <a:off x="6784258" y="6252567"/>
            <a:ext cx="1902542" cy="307777"/>
          </a:xfrm>
          <a:prstGeom prst="rect">
            <a:avLst/>
          </a:prstGeom>
          <a:noFill/>
        </p:spPr>
        <p:txBody>
          <a:bodyPr wrap="square">
            <a:spAutoFit/>
          </a:bodyPr>
          <a:lstStyle/>
          <a:p>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endParaRPr lang="en-GB" dirty="0"/>
          </a:p>
        </p:txBody>
      </p:sp>
      <p:sp>
        <p:nvSpPr>
          <p:cNvPr id="8" name="TextBox 7">
            <a:extLst>
              <a:ext uri="{FF2B5EF4-FFF2-40B4-BE49-F238E27FC236}">
                <a16:creationId xmlns:a16="http://schemas.microsoft.com/office/drawing/2014/main" id="{7897B746-038C-BFF3-D7F3-9E28E3D59CE2}"/>
              </a:ext>
            </a:extLst>
          </p:cNvPr>
          <p:cNvSpPr txBox="1"/>
          <p:nvPr/>
        </p:nvSpPr>
        <p:spPr>
          <a:xfrm>
            <a:off x="221226" y="1696993"/>
            <a:ext cx="8568811" cy="4686668"/>
          </a:xfrm>
          <a:prstGeom prst="rect">
            <a:avLst/>
          </a:prstGeom>
          <a:noFill/>
        </p:spPr>
        <p:txBody>
          <a:bodyPr wrap="square">
            <a:spAutoFit/>
          </a:bodyPr>
          <a:lstStyle/>
          <a:p>
            <a:pPr algn="ctr">
              <a:lnSpc>
                <a:spcPct val="150000"/>
              </a:lnSpc>
              <a:buNone/>
            </a:pPr>
            <a:endParaRPr lang="nl-NL" sz="1800" b="1" kern="100" dirty="0">
              <a:effectLst/>
              <a:latin typeface="Arial" panose="020B0604020202020204" pitchFamily="34" charset="0"/>
              <a:ea typeface="Aptos" panose="020B0004020202020204" pitchFamily="34" charset="0"/>
              <a:cs typeface="Arial" panose="020B0604020202020204" pitchFamily="34" charset="0"/>
            </a:endParaRPr>
          </a:p>
          <a:p>
            <a:pPr algn="ctr">
              <a:lnSpc>
                <a:spcPct val="150000"/>
              </a:lnSpc>
              <a:buNone/>
            </a:pPr>
            <a:r>
              <a:rPr lang="nl-NL" sz="2400" b="1" kern="100" dirty="0">
                <a:effectLst/>
                <a:latin typeface="Arial" panose="020B0604020202020204" pitchFamily="34" charset="0"/>
                <a:ea typeface="Aptos" panose="020B0004020202020204" pitchFamily="34" charset="0"/>
                <a:cs typeface="Arial" panose="020B0604020202020204" pitchFamily="34" charset="0"/>
              </a:rPr>
              <a:t>Module name</a:t>
            </a:r>
            <a:endParaRPr lang="en-GB" sz="2400" kern="100" dirty="0">
              <a:effectLst/>
              <a:latin typeface="Arial" panose="020B0604020202020204" pitchFamily="34" charset="0"/>
              <a:ea typeface="Aptos" panose="020B0004020202020204" pitchFamily="34" charset="0"/>
              <a:cs typeface="Arial" panose="020B0604020202020204" pitchFamily="34" charset="0"/>
            </a:endParaRPr>
          </a:p>
          <a:p>
            <a:pPr algn="ctr">
              <a:lnSpc>
                <a:spcPct val="150000"/>
              </a:lnSpc>
              <a:buNone/>
            </a:pPr>
            <a:r>
              <a:rPr lang="nl-NL" sz="2400" kern="100" dirty="0">
                <a:effectLst/>
                <a:latin typeface="Arial" panose="020B0604020202020204" pitchFamily="34" charset="0"/>
                <a:ea typeface="Aptos" panose="020B0004020202020204" pitchFamily="34" charset="0"/>
                <a:cs typeface="Arial" panose="020B0604020202020204" pitchFamily="34" charset="0"/>
              </a:rPr>
              <a:t>Community Care and Management of Long-term Conditions</a:t>
            </a:r>
            <a:endParaRPr lang="en-GB" sz="2400" kern="100" dirty="0">
              <a:effectLst/>
              <a:latin typeface="Arial" panose="020B0604020202020204" pitchFamily="34" charset="0"/>
              <a:ea typeface="Aptos" panose="020B0004020202020204" pitchFamily="34" charset="0"/>
              <a:cs typeface="Arial" panose="020B0604020202020204" pitchFamily="34" charset="0"/>
            </a:endParaRPr>
          </a:p>
          <a:p>
            <a:pPr>
              <a:buNone/>
            </a:pPr>
            <a:endParaRPr lang="en-GB" sz="2400" dirty="0">
              <a:effectLst/>
              <a:latin typeface="Arial" panose="020B0604020202020204" pitchFamily="34" charset="0"/>
              <a:ea typeface="Times New Roman" panose="02020603050405020304" pitchFamily="18" charset="0"/>
              <a:cs typeface="Arial" panose="020B0604020202020204" pitchFamily="34" charset="0"/>
            </a:endParaRPr>
          </a:p>
          <a:p>
            <a:pPr algn="ctr">
              <a:lnSpc>
                <a:spcPct val="150000"/>
              </a:lnSpc>
              <a:buNone/>
            </a:pPr>
            <a:r>
              <a:rPr lang="en-GB" sz="2400" kern="100" dirty="0">
                <a:effectLst/>
                <a:latin typeface="Arial" panose="020B0604020202020204" pitchFamily="34" charset="0"/>
                <a:ea typeface="Aptos" panose="020B0004020202020204" pitchFamily="34" charset="0"/>
                <a:cs typeface="Arial" panose="020B0604020202020204" pitchFamily="34" charset="0"/>
              </a:rPr>
              <a:t>	</a:t>
            </a:r>
            <a:r>
              <a:rPr lang="nl-NL" sz="2400" b="1" kern="100" dirty="0">
                <a:effectLst/>
                <a:latin typeface="Arial" panose="020B0604020202020204" pitchFamily="34" charset="0"/>
                <a:ea typeface="Aptos" panose="020B0004020202020204" pitchFamily="34" charset="0"/>
                <a:cs typeface="Arial" panose="020B0604020202020204" pitchFamily="34" charset="0"/>
              </a:rPr>
              <a:t>Student</a:t>
            </a:r>
            <a:r>
              <a:rPr lang="nl-NL" sz="2400" b="1" kern="100" cap="small" dirty="0">
                <a:effectLst/>
                <a:latin typeface="Arial" panose="020B0604020202020204" pitchFamily="34" charset="0"/>
                <a:ea typeface="Aptos" panose="020B0004020202020204" pitchFamily="34" charset="0"/>
                <a:cs typeface="Arial" panose="020B0604020202020204" pitchFamily="34" charset="0"/>
              </a:rPr>
              <a:t> </a:t>
            </a:r>
            <a:r>
              <a:rPr lang="nl-NL" sz="2400" b="1" kern="100" dirty="0">
                <a:effectLst/>
                <a:latin typeface="Arial" panose="020B0604020202020204" pitchFamily="34" charset="0"/>
                <a:ea typeface="Aptos" panose="020B0004020202020204" pitchFamily="34" charset="0"/>
                <a:cs typeface="Arial" panose="020B0604020202020204" pitchFamily="34" charset="0"/>
              </a:rPr>
              <a:t>name:</a:t>
            </a:r>
            <a:r>
              <a:rPr lang="nl-NL" sz="2400" b="1" kern="100" cap="small" dirty="0">
                <a:effectLst/>
                <a:latin typeface="Arial" panose="020B0604020202020204" pitchFamily="34" charset="0"/>
                <a:ea typeface="Aptos" panose="020B0004020202020204" pitchFamily="34" charset="0"/>
                <a:cs typeface="Arial" panose="020B0604020202020204" pitchFamily="34" charset="0"/>
              </a:rPr>
              <a:t> </a:t>
            </a:r>
            <a:r>
              <a:rPr lang="nl-NL" sz="2400" kern="100" dirty="0">
                <a:effectLst/>
                <a:latin typeface="Arial" panose="020B0604020202020204" pitchFamily="34" charset="0"/>
                <a:ea typeface="Aptos" panose="020B0004020202020204" pitchFamily="34" charset="0"/>
                <a:cs typeface="Arial" panose="020B0604020202020204" pitchFamily="34" charset="0"/>
              </a:rPr>
              <a:t>Josephine</a:t>
            </a:r>
            <a:r>
              <a:rPr lang="nl-NL" sz="2400" kern="100" cap="small" dirty="0">
                <a:effectLst/>
                <a:latin typeface="Arial" panose="020B0604020202020204" pitchFamily="34" charset="0"/>
                <a:ea typeface="Aptos" panose="020B0004020202020204" pitchFamily="34" charset="0"/>
                <a:cs typeface="Arial" panose="020B0604020202020204" pitchFamily="34" charset="0"/>
              </a:rPr>
              <a:t> </a:t>
            </a:r>
            <a:r>
              <a:rPr lang="nl-NL" sz="2400" kern="100" dirty="0">
                <a:effectLst/>
                <a:latin typeface="Arial" panose="020B0604020202020204" pitchFamily="34" charset="0"/>
                <a:ea typeface="Aptos" panose="020B0004020202020204" pitchFamily="34" charset="0"/>
                <a:cs typeface="Arial" panose="020B0604020202020204" pitchFamily="34" charset="0"/>
              </a:rPr>
              <a:t>Osei</a:t>
            </a:r>
            <a:r>
              <a:rPr lang="nl-NL" sz="2400" kern="100" cap="small" dirty="0">
                <a:effectLst/>
                <a:latin typeface="Arial" panose="020B0604020202020204" pitchFamily="34" charset="0"/>
                <a:ea typeface="Aptos" panose="020B0004020202020204" pitchFamily="34" charset="0"/>
                <a:cs typeface="Arial" panose="020B0604020202020204" pitchFamily="34" charset="0"/>
              </a:rPr>
              <a:t> </a:t>
            </a:r>
            <a:r>
              <a:rPr lang="nl-NL" sz="2400" kern="100" dirty="0">
                <a:effectLst/>
                <a:latin typeface="Arial" panose="020B0604020202020204" pitchFamily="34" charset="0"/>
                <a:ea typeface="Aptos" panose="020B0004020202020204" pitchFamily="34" charset="0"/>
                <a:cs typeface="Arial" panose="020B0604020202020204" pitchFamily="34" charset="0"/>
              </a:rPr>
              <a:t>Amoah</a:t>
            </a:r>
            <a:endParaRPr lang="en-GB" sz="2400" kern="100" dirty="0">
              <a:effectLst/>
              <a:latin typeface="Arial" panose="020B0604020202020204" pitchFamily="34" charset="0"/>
              <a:ea typeface="Aptos" panose="020B0004020202020204" pitchFamily="34" charset="0"/>
              <a:cs typeface="Arial" panose="020B0604020202020204" pitchFamily="34" charset="0"/>
            </a:endParaRPr>
          </a:p>
          <a:p>
            <a:pPr algn="ctr">
              <a:lnSpc>
                <a:spcPct val="150000"/>
              </a:lnSpc>
              <a:buNone/>
            </a:pPr>
            <a:r>
              <a:rPr lang="nl-NL" sz="2400" kern="100" dirty="0">
                <a:effectLst/>
                <a:latin typeface="Arial" panose="020B0604020202020204" pitchFamily="34" charset="0"/>
                <a:ea typeface="Aptos" panose="020B0004020202020204" pitchFamily="34" charset="0"/>
                <a:cs typeface="Arial" panose="020B0604020202020204" pitchFamily="34" charset="0"/>
              </a:rPr>
              <a:t>Student</a:t>
            </a:r>
            <a:r>
              <a:rPr lang="nl-NL" sz="2400" kern="100" cap="small" dirty="0">
                <a:effectLst/>
                <a:latin typeface="Arial" panose="020B0604020202020204" pitchFamily="34" charset="0"/>
                <a:ea typeface="Aptos" panose="020B0004020202020204" pitchFamily="34" charset="0"/>
                <a:cs typeface="Arial" panose="020B0604020202020204" pitchFamily="34" charset="0"/>
              </a:rPr>
              <a:t> </a:t>
            </a:r>
            <a:r>
              <a:rPr lang="nl-NL" sz="2400" kern="100" dirty="0">
                <a:effectLst/>
                <a:latin typeface="Arial" panose="020B0604020202020204" pitchFamily="34" charset="0"/>
                <a:ea typeface="Aptos" panose="020B0004020202020204" pitchFamily="34" charset="0"/>
                <a:cs typeface="Arial" panose="020B0604020202020204" pitchFamily="34" charset="0"/>
              </a:rPr>
              <a:t>ID:</a:t>
            </a:r>
            <a:r>
              <a:rPr lang="nl-NL" sz="2400" kern="100" cap="small" dirty="0">
                <a:effectLst/>
                <a:latin typeface="Arial" panose="020B0604020202020204" pitchFamily="34" charset="0"/>
                <a:ea typeface="Aptos" panose="020B0004020202020204" pitchFamily="34" charset="0"/>
                <a:cs typeface="Arial" panose="020B0604020202020204" pitchFamily="34" charset="0"/>
              </a:rPr>
              <a:t> </a:t>
            </a:r>
            <a:r>
              <a:rPr lang="nl-NL" sz="2400" kern="100" dirty="0">
                <a:effectLst/>
                <a:latin typeface="Arial" panose="020B0604020202020204" pitchFamily="34" charset="0"/>
                <a:ea typeface="Aptos" panose="020B0004020202020204" pitchFamily="34" charset="0"/>
                <a:cs typeface="Arial" panose="020B0604020202020204" pitchFamily="34" charset="0"/>
              </a:rPr>
              <a:t>2233505</a:t>
            </a:r>
            <a:endParaRPr lang="en-GB" sz="2400" kern="100" dirty="0">
              <a:effectLst/>
              <a:latin typeface="Arial" panose="020B0604020202020204" pitchFamily="34" charset="0"/>
              <a:ea typeface="Aptos" panose="020B0004020202020204" pitchFamily="34" charset="0"/>
              <a:cs typeface="Arial" panose="020B0604020202020204" pitchFamily="34" charset="0"/>
            </a:endParaRPr>
          </a:p>
          <a:p>
            <a:pPr algn="ctr">
              <a:lnSpc>
                <a:spcPct val="150000"/>
              </a:lnSpc>
              <a:buNone/>
            </a:pPr>
            <a:r>
              <a:rPr lang="en-US" sz="2400" b="1" kern="100" dirty="0">
                <a:effectLst/>
                <a:latin typeface="Arial" panose="020B0604020202020204" pitchFamily="34" charset="0"/>
                <a:ea typeface="Aptos" panose="020B0004020202020204" pitchFamily="34" charset="0"/>
                <a:cs typeface="Arial" panose="020B0604020202020204" pitchFamily="34" charset="0"/>
              </a:rPr>
              <a:t>Module</a:t>
            </a:r>
            <a:r>
              <a:rPr lang="en-US" sz="2400" b="1" kern="100" cap="small" dirty="0">
                <a:effectLst/>
                <a:latin typeface="Arial" panose="020B0604020202020204" pitchFamily="34" charset="0"/>
                <a:ea typeface="Aptos" panose="020B0004020202020204" pitchFamily="34" charset="0"/>
                <a:cs typeface="Arial" panose="020B0604020202020204" pitchFamily="34" charset="0"/>
              </a:rPr>
              <a:t> </a:t>
            </a:r>
            <a:r>
              <a:rPr lang="en-US" sz="2400" b="1" kern="100" dirty="0">
                <a:effectLst/>
                <a:latin typeface="Arial" panose="020B0604020202020204" pitchFamily="34" charset="0"/>
                <a:ea typeface="Aptos" panose="020B0004020202020204" pitchFamily="34" charset="0"/>
                <a:cs typeface="Arial" panose="020B0604020202020204" pitchFamily="34" charset="0"/>
              </a:rPr>
              <a:t>code:</a:t>
            </a:r>
            <a:r>
              <a:rPr lang="en-US" sz="2400" b="1" kern="100" cap="small" dirty="0">
                <a:effectLst/>
                <a:latin typeface="Arial" panose="020B0604020202020204" pitchFamily="34" charset="0"/>
                <a:ea typeface="Aptos" panose="020B0004020202020204" pitchFamily="34" charset="0"/>
                <a:cs typeface="Arial" panose="020B0604020202020204" pitchFamily="34" charset="0"/>
              </a:rPr>
              <a:t> </a:t>
            </a:r>
            <a:r>
              <a:rPr lang="en-US" sz="2400" kern="100" dirty="0">
                <a:effectLst/>
                <a:latin typeface="Arial" panose="020B0604020202020204" pitchFamily="34" charset="0"/>
                <a:ea typeface="Aptos" panose="020B0004020202020204" pitchFamily="34" charset="0"/>
                <a:cs typeface="Arial" panose="020B0604020202020204" pitchFamily="34" charset="0"/>
              </a:rPr>
              <a:t>(LCHS7003_LON)</a:t>
            </a:r>
            <a:endParaRPr lang="en-GB" sz="2400" kern="100" dirty="0">
              <a:effectLst/>
              <a:latin typeface="Arial" panose="020B0604020202020204" pitchFamily="34" charset="0"/>
              <a:ea typeface="Aptos" panose="020B0004020202020204" pitchFamily="34" charset="0"/>
              <a:cs typeface="Arial" panose="020B0604020202020204" pitchFamily="34" charset="0"/>
            </a:endParaRPr>
          </a:p>
          <a:p>
            <a:pPr algn="ctr">
              <a:lnSpc>
                <a:spcPct val="150000"/>
              </a:lnSpc>
              <a:buNone/>
            </a:pPr>
            <a:r>
              <a:rPr lang="en-US" sz="2400" b="1" kern="100" dirty="0">
                <a:effectLst/>
                <a:latin typeface="Arial" panose="020B0604020202020204" pitchFamily="34" charset="0"/>
                <a:ea typeface="Aptos" panose="020B0004020202020204" pitchFamily="34" charset="0"/>
                <a:cs typeface="Arial" panose="020B0604020202020204" pitchFamily="34" charset="0"/>
              </a:rPr>
              <a:t>Lecturer</a:t>
            </a:r>
            <a:r>
              <a:rPr lang="en-US" sz="2400" b="1" kern="100" cap="small" dirty="0">
                <a:effectLst/>
                <a:latin typeface="Arial" panose="020B0604020202020204" pitchFamily="34" charset="0"/>
                <a:ea typeface="Aptos" panose="020B0004020202020204" pitchFamily="34" charset="0"/>
                <a:cs typeface="Arial" panose="020B0604020202020204" pitchFamily="34" charset="0"/>
              </a:rPr>
              <a:t> </a:t>
            </a:r>
            <a:r>
              <a:rPr lang="en-US" sz="2400" b="1" kern="100" dirty="0">
                <a:effectLst/>
                <a:latin typeface="Arial" panose="020B0604020202020204" pitchFamily="34" charset="0"/>
                <a:ea typeface="Aptos" panose="020B0004020202020204" pitchFamily="34" charset="0"/>
                <a:cs typeface="Arial" panose="020B0604020202020204" pitchFamily="34" charset="0"/>
              </a:rPr>
              <a:t>name: </a:t>
            </a:r>
            <a:r>
              <a:rPr lang="en-US" sz="2400" kern="100" dirty="0">
                <a:effectLst/>
                <a:latin typeface="Arial" panose="020B0604020202020204" pitchFamily="34" charset="0"/>
                <a:ea typeface="Aptos" panose="020B0004020202020204" pitchFamily="34" charset="0"/>
                <a:cs typeface="Arial" panose="020B0604020202020204" pitchFamily="34" charset="0"/>
              </a:rPr>
              <a:t>Muhammed Khan</a:t>
            </a:r>
            <a:endParaRPr lang="en-GB" sz="2400" kern="100" dirty="0">
              <a:effectLst/>
              <a:latin typeface="Arial" panose="020B0604020202020204" pitchFamily="34" charset="0"/>
              <a:ea typeface="Aptos" panose="020B0004020202020204" pitchFamily="34" charset="0"/>
              <a:cs typeface="Arial" panose="020B0604020202020204" pitchFamily="34" charset="0"/>
            </a:endParaRPr>
          </a:p>
          <a:p>
            <a:pPr algn="ctr">
              <a:lnSpc>
                <a:spcPct val="150000"/>
              </a:lnSpc>
              <a:buNone/>
            </a:pPr>
            <a:r>
              <a:rPr lang="en-US" sz="2400" b="1" kern="100" dirty="0">
                <a:effectLst/>
                <a:latin typeface="Arial" panose="020B0604020202020204" pitchFamily="34" charset="0"/>
                <a:ea typeface="Aptos" panose="020B0004020202020204" pitchFamily="34" charset="0"/>
                <a:cs typeface="Arial" panose="020B0604020202020204" pitchFamily="34" charset="0"/>
              </a:rPr>
              <a:t>Subject: </a:t>
            </a:r>
            <a:r>
              <a:rPr lang="en-GB" sz="2400" b="1" dirty="0">
                <a:latin typeface="Arial" panose="020B0604020202020204" pitchFamily="34" charset="0"/>
                <a:cs typeface="Arial" panose="020B0604020202020204" pitchFamily="34" charset="0"/>
              </a:rPr>
              <a:t>Chronic Kidney Disease (CKD)</a:t>
            </a:r>
            <a:endParaRPr lang="en-GB" sz="2400" kern="100" dirty="0">
              <a:effectLst/>
              <a:latin typeface="Arial" panose="020B0604020202020204" pitchFamily="34" charset="0"/>
              <a:ea typeface="Aptos" panose="020B0004020202020204" pitchFamily="34" charset="0"/>
              <a:cs typeface="Arial" panose="020B0604020202020204" pitchFamily="34" charset="0"/>
            </a:endParaRPr>
          </a:p>
        </p:txBody>
      </p:sp>
      <p:pic>
        <p:nvPicPr>
          <p:cNvPr id="9" name="Picture 8" descr="UWTSD Named UK University of the Year ...">
            <a:extLst>
              <a:ext uri="{FF2B5EF4-FFF2-40B4-BE49-F238E27FC236}">
                <a16:creationId xmlns:a16="http://schemas.microsoft.com/office/drawing/2014/main" id="{5C781555-CF4E-0AB9-BF03-92081453657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3962" y="54825"/>
            <a:ext cx="3324688" cy="204511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022AA09-0DED-7D18-DDFD-4164A35E54FE}"/>
              </a:ext>
            </a:extLst>
          </p:cNvPr>
          <p:cNvSpPr>
            <a:spLocks noGrp="1"/>
          </p:cNvSpPr>
          <p:nvPr>
            <p:ph idx="1"/>
          </p:nvPr>
        </p:nvSpPr>
        <p:spPr>
          <a:xfrm>
            <a:off x="516195" y="1327355"/>
            <a:ext cx="7599106" cy="3854245"/>
          </a:xfrm>
        </p:spPr>
        <p:txBody>
          <a:bodyPr>
            <a:normAutofit/>
          </a:bodyPr>
          <a:lstStyle/>
          <a:p>
            <a:pPr marL="342900" marR="0" lvl="0" indent="-342900" algn="ctr" defTabSz="457200" rtl="0" eaLnBrk="1" fontAlgn="auto" latinLnBrk="0" hangingPunct="1">
              <a:lnSpc>
                <a:spcPct val="90000"/>
              </a:lnSpc>
              <a:spcBef>
                <a:spcPct val="20000"/>
              </a:spcBef>
              <a:spcAft>
                <a:spcPts val="0"/>
              </a:spcAft>
              <a:buClrTx/>
              <a:buSzTx/>
              <a:buFont typeface="Arial"/>
              <a:buNone/>
              <a:tabLst/>
              <a:defRPr/>
            </a:pPr>
            <a:r>
              <a:rPr kumimoji="0" lang="en-GB" sz="2000" b="0" i="0" u="none" strike="noStrike" kern="1200" cap="none" spc="0" normalizeH="0" baseline="0" noProof="0" dirty="0">
                <a:ln>
                  <a:noFill/>
                </a:ln>
                <a:solidFill>
                  <a:schemeClr val="tx1">
                    <a:alpha val="55000"/>
                  </a:schemeClr>
                </a:solidFill>
                <a:effectLst/>
                <a:uLnTx/>
                <a:uFillTx/>
                <a:latin typeface="Arial" panose="020B0604020202020204" pitchFamily="34" charset="0"/>
                <a:ea typeface="Times New Roman" panose="02020603050405020304" pitchFamily="18" charset="0"/>
                <a:cs typeface="Arial" panose="020B0604020202020204" pitchFamily="34" charset="0"/>
              </a:rPr>
              <a:t>I confirm that I have not used any AI tools in the research and creation of this assignment. I confirm that I have not presented any AI-generated materials as my own work. I confirm I have copies of my drafts, notes, and other resources I used, which I may be asked to provide in evidence.</a:t>
            </a:r>
          </a:p>
          <a:p>
            <a:pPr>
              <a:lnSpc>
                <a:spcPct val="90000"/>
              </a:lnSpc>
            </a:pPr>
            <a:endParaRPr lang="en-GB" sz="2000" dirty="0">
              <a:solidFill>
                <a:schemeClr val="tx1">
                  <a:alpha val="55000"/>
                </a:schemeClr>
              </a:solidFill>
            </a:endParaRPr>
          </a:p>
        </p:txBody>
      </p:sp>
    </p:spTree>
    <p:extLst>
      <p:ext uri="{BB962C8B-B14F-4D97-AF65-F5344CB8AC3E}">
        <p14:creationId xmlns:p14="http://schemas.microsoft.com/office/powerpoint/2010/main" val="27951161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8EF84-D1DF-FAFE-C72C-25C68DD70726}"/>
              </a:ext>
            </a:extLst>
          </p:cNvPr>
          <p:cNvSpPr>
            <a:spLocks noGrp="1"/>
          </p:cNvSpPr>
          <p:nvPr>
            <p:ph type="title"/>
          </p:nvPr>
        </p:nvSpPr>
        <p:spPr>
          <a:xfrm>
            <a:off x="353961" y="132735"/>
            <a:ext cx="3702569" cy="1002891"/>
          </a:xfrm>
        </p:spPr>
        <p:txBody>
          <a:bodyPr anchor="ctr">
            <a:noAutofit/>
          </a:bodyPr>
          <a:lstStyle/>
          <a:p>
            <a:r>
              <a:rPr lang="en-GB" sz="3200" b="1" dirty="0">
                <a:latin typeface="Arial" panose="020B0604020202020204" pitchFamily="34" charset="0"/>
                <a:cs typeface="Arial" panose="020B0604020202020204" pitchFamily="34" charset="0"/>
              </a:rPr>
              <a:t>Content Page</a:t>
            </a:r>
            <a:br>
              <a:rPr lang="en-GB" sz="3200" b="1" dirty="0">
                <a:latin typeface="Arial" panose="020B0604020202020204" pitchFamily="34" charset="0"/>
                <a:cs typeface="Arial" panose="020B0604020202020204" pitchFamily="34" charset="0"/>
              </a:rPr>
            </a:br>
            <a:endParaRPr lang="en-GB" sz="3200" dirty="0"/>
          </a:p>
        </p:txBody>
      </p:sp>
      <p:sp>
        <p:nvSpPr>
          <p:cNvPr id="3" name="Content Placeholder 2">
            <a:extLst>
              <a:ext uri="{FF2B5EF4-FFF2-40B4-BE49-F238E27FC236}">
                <a16:creationId xmlns:a16="http://schemas.microsoft.com/office/drawing/2014/main" id="{42D1C095-08BF-042C-E41C-A8ADA809C378}"/>
              </a:ext>
            </a:extLst>
          </p:cNvPr>
          <p:cNvSpPr>
            <a:spLocks noGrp="1"/>
          </p:cNvSpPr>
          <p:nvPr>
            <p:ph idx="1"/>
          </p:nvPr>
        </p:nvSpPr>
        <p:spPr>
          <a:xfrm>
            <a:off x="147484" y="1135626"/>
            <a:ext cx="4424515" cy="5220723"/>
          </a:xfrm>
        </p:spPr>
        <p:txBody>
          <a:bodyPr anchor="ctr">
            <a:normAutofit/>
          </a:bodyPr>
          <a:lstStyle/>
          <a:p>
            <a:pPr marL="0" indent="0">
              <a:lnSpc>
                <a:spcPct val="90000"/>
              </a:lnSpc>
              <a:buNone/>
            </a:pPr>
            <a:r>
              <a:rPr lang="en-GB" sz="1000">
                <a:latin typeface="Arial" panose="020B0604020202020204" pitchFamily="34" charset="0"/>
                <a:cs typeface="Arial" panose="020B0604020202020204" pitchFamily="34" charset="0"/>
              </a:rPr>
              <a:t> Definition… </a:t>
            </a:r>
            <a:r>
              <a:rPr lang="en-GB" sz="1000" dirty="0">
                <a:latin typeface="Arial" panose="020B0604020202020204" pitchFamily="34" charset="0"/>
                <a:cs typeface="Arial" panose="020B0604020202020204" pitchFamily="34" charset="0"/>
              </a:rPr>
              <a:t>…………………………………………………………………6</a:t>
            </a:r>
          </a:p>
          <a:p>
            <a:pPr marL="0" indent="0">
              <a:lnSpc>
                <a:spcPct val="90000"/>
              </a:lnSpc>
              <a:buNone/>
            </a:pPr>
            <a:r>
              <a:rPr lang="en-GB" sz="1000" dirty="0">
                <a:latin typeface="Arial" panose="020B0604020202020204" pitchFamily="34" charset="0"/>
                <a:cs typeface="Arial" panose="020B0604020202020204" pitchFamily="34" charset="0"/>
              </a:rPr>
              <a:t> Overview of Chronic Kidney Disease …………………………………….7</a:t>
            </a:r>
          </a:p>
          <a:p>
            <a:pPr marL="0" indent="0">
              <a:lnSpc>
                <a:spcPct val="90000"/>
              </a:lnSpc>
              <a:buNone/>
            </a:pPr>
            <a:r>
              <a:rPr lang="en-GB" sz="1000" dirty="0">
                <a:latin typeface="Arial" panose="020B0604020202020204" pitchFamily="34" charset="0"/>
                <a:cs typeface="Arial" panose="020B0604020202020204" pitchFamily="34" charset="0"/>
              </a:rPr>
              <a:t> Symptoms and Aetiology ……………………………………………………9</a:t>
            </a:r>
          </a:p>
          <a:p>
            <a:pPr marL="0" indent="0">
              <a:lnSpc>
                <a:spcPct val="90000"/>
              </a:lnSpc>
              <a:buNone/>
            </a:pPr>
            <a:r>
              <a:rPr lang="en-GB" sz="1000" dirty="0">
                <a:latin typeface="Arial" panose="020B0604020202020204" pitchFamily="34" charset="0"/>
                <a:cs typeface="Arial" panose="020B0604020202020204" pitchFamily="34" charset="0"/>
              </a:rPr>
              <a:t> Prevalence (UK and Global) .……………………………………………..10</a:t>
            </a:r>
          </a:p>
          <a:p>
            <a:pPr marL="0" indent="0">
              <a:lnSpc>
                <a:spcPct val="90000"/>
              </a:lnSpc>
              <a:buNone/>
            </a:pPr>
            <a:r>
              <a:rPr lang="en-GB" sz="1000" dirty="0">
                <a:latin typeface="Arial" panose="020B0604020202020204" pitchFamily="34" charset="0"/>
                <a:cs typeface="Arial" panose="020B0604020202020204" pitchFamily="34" charset="0"/>
              </a:rPr>
              <a:t> Economic and Social Burden ……………………………………………..11</a:t>
            </a:r>
          </a:p>
          <a:p>
            <a:pPr marL="0" indent="0">
              <a:lnSpc>
                <a:spcPct val="90000"/>
              </a:lnSpc>
              <a:buNone/>
            </a:pPr>
            <a:r>
              <a:rPr lang="en-GB" sz="1000" dirty="0">
                <a:latin typeface="Arial" panose="020B0604020202020204" pitchFamily="34" charset="0"/>
                <a:cs typeface="Arial" panose="020B0604020202020204" pitchFamily="34" charset="0"/>
              </a:rPr>
              <a:t> Diagnosis and Initial Assessment ………………………………………...12</a:t>
            </a:r>
          </a:p>
          <a:p>
            <a:pPr marL="0" indent="0">
              <a:lnSpc>
                <a:spcPct val="90000"/>
              </a:lnSpc>
              <a:buNone/>
            </a:pPr>
            <a:r>
              <a:rPr lang="en-GB" sz="1000" dirty="0">
                <a:latin typeface="Arial" panose="020B0604020202020204" pitchFamily="34" charset="0"/>
                <a:cs typeface="Arial" panose="020B0604020202020204" pitchFamily="34" charset="0"/>
              </a:rPr>
              <a:t> Management (NICE Guidelines) ………………………………………….13</a:t>
            </a:r>
          </a:p>
          <a:p>
            <a:pPr marL="0" indent="0">
              <a:lnSpc>
                <a:spcPct val="90000"/>
              </a:lnSpc>
              <a:buNone/>
            </a:pPr>
            <a:r>
              <a:rPr lang="en-GB" sz="1000" dirty="0">
                <a:latin typeface="Arial" panose="020B0604020202020204" pitchFamily="34" charset="0"/>
                <a:cs typeface="Arial" panose="020B0604020202020204" pitchFamily="34" charset="0"/>
              </a:rPr>
              <a:t> Models and Frameworks of Care …………………………………………14</a:t>
            </a:r>
          </a:p>
          <a:p>
            <a:pPr marL="0" indent="0">
              <a:lnSpc>
                <a:spcPct val="90000"/>
              </a:lnSpc>
              <a:buNone/>
            </a:pPr>
            <a:r>
              <a:rPr lang="en-GB" sz="1000" dirty="0">
                <a:latin typeface="Arial" panose="020B0604020202020204" pitchFamily="34" charset="0"/>
                <a:cs typeface="Arial" panose="020B0604020202020204" pitchFamily="34" charset="0"/>
              </a:rPr>
              <a:t>Treatment Options in the UK ………………………………………………15</a:t>
            </a:r>
          </a:p>
          <a:p>
            <a:pPr marL="0" indent="0">
              <a:lnSpc>
                <a:spcPct val="90000"/>
              </a:lnSpc>
              <a:buNone/>
            </a:pPr>
            <a:r>
              <a:rPr lang="en-GB" sz="1000" dirty="0">
                <a:latin typeface="Arial" panose="020B0604020202020204" pitchFamily="34" charset="0"/>
                <a:cs typeface="Arial" panose="020B0604020202020204" pitchFamily="34" charset="0"/>
              </a:rPr>
              <a:t>Comorbidities ………………………………………………………………..16</a:t>
            </a:r>
          </a:p>
          <a:p>
            <a:pPr marL="0" indent="0">
              <a:lnSpc>
                <a:spcPct val="90000"/>
              </a:lnSpc>
              <a:buNone/>
            </a:pPr>
            <a:r>
              <a:rPr lang="en-GB" sz="1000" dirty="0">
                <a:latin typeface="Arial" panose="020B0604020202020204" pitchFamily="34" charset="0"/>
                <a:cs typeface="Arial" panose="020B0604020202020204" pitchFamily="34" charset="0"/>
              </a:rPr>
              <a:t>Prevention Strategies ……………………………………………………….17 </a:t>
            </a:r>
          </a:p>
          <a:p>
            <a:pPr marL="0" indent="0">
              <a:lnSpc>
                <a:spcPct val="90000"/>
              </a:lnSpc>
              <a:buNone/>
            </a:pPr>
            <a:r>
              <a:rPr lang="en-GB" sz="1000" dirty="0">
                <a:latin typeface="Arial" panose="020B0604020202020204" pitchFamily="34" charset="0"/>
                <a:cs typeface="Arial" panose="020B0604020202020204" pitchFamily="34" charset="0"/>
              </a:rPr>
              <a:t>Co-productive Care …………………………………………………………18 </a:t>
            </a:r>
          </a:p>
          <a:p>
            <a:pPr marL="0" indent="0">
              <a:lnSpc>
                <a:spcPct val="90000"/>
              </a:lnSpc>
              <a:buNone/>
            </a:pPr>
            <a:r>
              <a:rPr lang="en-GB" sz="1000" dirty="0">
                <a:latin typeface="Arial" panose="020B0604020202020204" pitchFamily="34" charset="0"/>
                <a:cs typeface="Arial" panose="020B0604020202020204" pitchFamily="34" charset="0"/>
              </a:rPr>
              <a:t>Skills, Values and Professional Practice ………………………………….19 </a:t>
            </a:r>
          </a:p>
          <a:p>
            <a:pPr marL="0" indent="0">
              <a:lnSpc>
                <a:spcPct val="90000"/>
              </a:lnSpc>
              <a:buNone/>
            </a:pPr>
            <a:r>
              <a:rPr lang="en-GB" sz="1000" dirty="0">
                <a:latin typeface="Arial" panose="020B0604020202020204" pitchFamily="34" charset="0"/>
                <a:cs typeface="Arial" panose="020B0604020202020204" pitchFamily="34" charset="0"/>
              </a:rPr>
              <a:t>Personalised Care and Self-Management ……………………………….20</a:t>
            </a:r>
          </a:p>
          <a:p>
            <a:pPr marL="0" indent="0">
              <a:lnSpc>
                <a:spcPct val="90000"/>
              </a:lnSpc>
              <a:buNone/>
            </a:pPr>
            <a:r>
              <a:rPr lang="en-GB" sz="1000" dirty="0">
                <a:latin typeface="Arial" panose="020B0604020202020204" pitchFamily="34" charset="0"/>
                <a:cs typeface="Arial" panose="020B0604020202020204" pitchFamily="34" charset="0"/>
              </a:rPr>
              <a:t>Recommendations ………………………………………………………….21 </a:t>
            </a:r>
          </a:p>
          <a:p>
            <a:pPr marL="0" indent="0">
              <a:lnSpc>
                <a:spcPct val="90000"/>
              </a:lnSpc>
              <a:buNone/>
            </a:pPr>
            <a:r>
              <a:rPr lang="en-GB" sz="1000" dirty="0">
                <a:latin typeface="Arial" panose="020B0604020202020204" pitchFamily="34" charset="0"/>
                <a:cs typeface="Arial" panose="020B0604020202020204" pitchFamily="34" charset="0"/>
              </a:rPr>
              <a:t>Conclusion …………………………………………………………………..22 </a:t>
            </a:r>
          </a:p>
          <a:p>
            <a:pPr marL="0" indent="0">
              <a:lnSpc>
                <a:spcPct val="90000"/>
              </a:lnSpc>
              <a:buNone/>
            </a:pPr>
            <a:r>
              <a:rPr lang="en-GB" sz="1000" dirty="0">
                <a:latin typeface="Arial" panose="020B0604020202020204" pitchFamily="34" charset="0"/>
                <a:cs typeface="Arial" panose="020B0604020202020204" pitchFamily="34" charset="0"/>
              </a:rPr>
              <a:t>References ………………………………………………………………….24</a:t>
            </a:r>
          </a:p>
          <a:p>
            <a:pPr marL="0" indent="0">
              <a:lnSpc>
                <a:spcPct val="90000"/>
              </a:lnSpc>
              <a:buNone/>
            </a:pPr>
            <a:endParaRPr lang="en-GB" sz="800" dirty="0"/>
          </a:p>
        </p:txBody>
      </p:sp>
      <p:pic>
        <p:nvPicPr>
          <p:cNvPr id="5" name="Picture 4">
            <a:extLst>
              <a:ext uri="{FF2B5EF4-FFF2-40B4-BE49-F238E27FC236}">
                <a16:creationId xmlns:a16="http://schemas.microsoft.com/office/drawing/2014/main" id="{FDD87781-ACDF-62C6-B4F7-C0B9417D6006}"/>
              </a:ext>
            </a:extLst>
          </p:cNvPr>
          <p:cNvPicPr>
            <a:picLocks noChangeAspect="1"/>
          </p:cNvPicPr>
          <p:nvPr/>
        </p:nvPicPr>
        <p:blipFill>
          <a:blip r:embed="rId2"/>
          <a:srcRect l="24079" r="31371" b="-2"/>
          <a:stretch>
            <a:fillRect/>
          </a:stretch>
        </p:blipFill>
        <p:spPr>
          <a:xfrm>
            <a:off x="4572000" y="1"/>
            <a:ext cx="4577118" cy="6858000"/>
          </a:xfrm>
          <a:prstGeom prst="rect">
            <a:avLst/>
          </a:prstGeom>
        </p:spPr>
      </p:pic>
    </p:spTree>
    <p:extLst>
      <p:ext uri="{BB962C8B-B14F-4D97-AF65-F5344CB8AC3E}">
        <p14:creationId xmlns:p14="http://schemas.microsoft.com/office/powerpoint/2010/main" val="38586929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08DBCA-4220-8DE0-37AF-4D2899FD09B4}"/>
              </a:ext>
            </a:extLst>
          </p:cNvPr>
          <p:cNvSpPr>
            <a:spLocks noGrp="1"/>
          </p:cNvSpPr>
          <p:nvPr>
            <p:ph type="title"/>
          </p:nvPr>
        </p:nvSpPr>
        <p:spPr>
          <a:xfrm>
            <a:off x="628650" y="30705"/>
            <a:ext cx="7886700" cy="794795"/>
          </a:xfrm>
        </p:spPr>
        <p:txBody>
          <a:bodyPr>
            <a:normAutofit/>
          </a:bodyPr>
          <a:lstStyle/>
          <a:p>
            <a:pPr algn="ctr"/>
            <a:r>
              <a:rPr lang="en-GB" sz="3200" b="1" dirty="0">
                <a:latin typeface="Arial" panose="020B0604020202020204" pitchFamily="34" charset="0"/>
                <a:cs typeface="Arial" panose="020B0604020202020204" pitchFamily="34" charset="0"/>
              </a:rPr>
              <a:t>Chronic Kidney Disease (CKD)</a:t>
            </a:r>
            <a:endParaRPr lang="en-GB" sz="3200" dirty="0"/>
          </a:p>
        </p:txBody>
      </p:sp>
      <p:sp>
        <p:nvSpPr>
          <p:cNvPr id="3" name="Content Placeholder 2">
            <a:extLst>
              <a:ext uri="{FF2B5EF4-FFF2-40B4-BE49-F238E27FC236}">
                <a16:creationId xmlns:a16="http://schemas.microsoft.com/office/drawing/2014/main" id="{9DC5311F-4CCA-D043-D6E1-29CBB6DABFBE}"/>
              </a:ext>
            </a:extLst>
          </p:cNvPr>
          <p:cNvSpPr>
            <a:spLocks noGrp="1"/>
          </p:cNvSpPr>
          <p:nvPr>
            <p:ph idx="1"/>
          </p:nvPr>
        </p:nvSpPr>
        <p:spPr>
          <a:xfrm>
            <a:off x="457200" y="1213653"/>
            <a:ext cx="8229600" cy="5806272"/>
          </a:xfrm>
        </p:spPr>
        <p:txBody>
          <a:bodyPr/>
          <a:lstStyle/>
          <a:p>
            <a:pPr marL="0" lvl="0" indent="0">
              <a:lnSpc>
                <a:spcPct val="150000"/>
              </a:lnSpc>
              <a:buNone/>
              <a:defRPr/>
            </a:pPr>
            <a:r>
              <a:rPr lang="en-GB" sz="1200" dirty="0">
                <a:latin typeface="Arial" panose="020B0604020202020204" pitchFamily="34" charset="0"/>
                <a:cs typeface="Arial" panose="020B0604020202020204" pitchFamily="34" charset="0"/>
              </a:rPr>
              <a:t>According to Kidney Care UK, 2024.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Chronic kidney disease (CKD) is a prolonged condition characterised by the kidneys' inability to function optimally. This ailment harms the kidneys, preventing them from effectively filtering blood, which leads to the accumulation of waste in the body.</a:t>
            </a:r>
          </a:p>
          <a:p>
            <a:pPr marL="0" indent="0">
              <a:buNone/>
            </a:pPr>
            <a:endParaRPr lang="en-GB" dirty="0"/>
          </a:p>
        </p:txBody>
      </p:sp>
      <p:pic>
        <p:nvPicPr>
          <p:cNvPr id="4" name="Picture 3">
            <a:extLst>
              <a:ext uri="{FF2B5EF4-FFF2-40B4-BE49-F238E27FC236}">
                <a16:creationId xmlns:a16="http://schemas.microsoft.com/office/drawing/2014/main" id="{6FDADFAB-F15D-D823-895D-701657AD3F5E}"/>
              </a:ext>
            </a:extLst>
          </p:cNvPr>
          <p:cNvPicPr>
            <a:picLocks noChangeAspect="1"/>
          </p:cNvPicPr>
          <p:nvPr/>
        </p:nvPicPr>
        <p:blipFill>
          <a:blip r:embed="rId3"/>
          <a:stretch>
            <a:fillRect/>
          </a:stretch>
        </p:blipFill>
        <p:spPr>
          <a:xfrm>
            <a:off x="457200" y="2171700"/>
            <a:ext cx="8082115" cy="3992814"/>
          </a:xfrm>
          <a:prstGeom prst="rect">
            <a:avLst/>
          </a:prstGeom>
        </p:spPr>
      </p:pic>
      <p:sp>
        <p:nvSpPr>
          <p:cNvPr id="6" name="TextBox 5">
            <a:extLst>
              <a:ext uri="{FF2B5EF4-FFF2-40B4-BE49-F238E27FC236}">
                <a16:creationId xmlns:a16="http://schemas.microsoft.com/office/drawing/2014/main" id="{1761BFF7-3B53-D7E8-1175-CC263F0B1B7C}"/>
              </a:ext>
            </a:extLst>
          </p:cNvPr>
          <p:cNvSpPr txBox="1"/>
          <p:nvPr/>
        </p:nvSpPr>
        <p:spPr>
          <a:xfrm>
            <a:off x="6253317" y="6164514"/>
            <a:ext cx="2433483" cy="276999"/>
          </a:xfrm>
          <a:prstGeom prst="rect">
            <a:avLst/>
          </a:prstGeom>
          <a:noFill/>
        </p:spPr>
        <p:txBody>
          <a:bodyPr wrap="square">
            <a:spAutoFit/>
          </a:bodyPr>
          <a:lstStyle/>
          <a:p>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(Kidney Cares, (n.d.) </a:t>
            </a:r>
            <a:endParaRPr lang="en-GB" sz="1200" dirty="0"/>
          </a:p>
        </p:txBody>
      </p:sp>
    </p:spTree>
    <p:extLst>
      <p:ext uri="{BB962C8B-B14F-4D97-AF65-F5344CB8AC3E}">
        <p14:creationId xmlns:p14="http://schemas.microsoft.com/office/powerpoint/2010/main" val="16276076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57250" y="990599"/>
            <a:ext cx="7429500" cy="685800"/>
          </a:xfrm>
        </p:spPr>
        <p:txBody>
          <a:bodyPr anchor="t">
            <a:normAutofit/>
          </a:bodyPr>
          <a:lstStyle/>
          <a:p>
            <a:pPr algn="ctr"/>
            <a:r>
              <a:rPr lang="en-GB" sz="3200" b="1" dirty="0">
                <a:latin typeface="Arial" panose="020B0604020202020204" pitchFamily="34" charset="0"/>
                <a:cs typeface="Arial" panose="020B0604020202020204" pitchFamily="34" charset="0"/>
              </a:rPr>
              <a:t>Audience</a:t>
            </a:r>
          </a:p>
        </p:txBody>
      </p:sp>
      <p:graphicFrame>
        <p:nvGraphicFramePr>
          <p:cNvPr id="5" name="Content Placeholder 2">
            <a:extLst>
              <a:ext uri="{FF2B5EF4-FFF2-40B4-BE49-F238E27FC236}">
                <a16:creationId xmlns:a16="http://schemas.microsoft.com/office/drawing/2014/main" id="{1093A507-4F0E-F19B-44A7-0F55F6C6E52F}"/>
              </a:ext>
            </a:extLst>
          </p:cNvPr>
          <p:cNvGraphicFramePr>
            <a:graphicFrameLocks noGrp="1"/>
          </p:cNvGraphicFramePr>
          <p:nvPr>
            <p:ph idx="1"/>
            <p:extLst>
              <p:ext uri="{D42A27DB-BD31-4B8C-83A1-F6EECF244321}">
                <p14:modId xmlns:p14="http://schemas.microsoft.com/office/powerpoint/2010/main" val="3039757720"/>
              </p:ext>
            </p:extLst>
          </p:nvPr>
        </p:nvGraphicFramePr>
        <p:xfrm>
          <a:off x="514350" y="2137228"/>
          <a:ext cx="8115300" cy="37337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57249" y="87629"/>
            <a:ext cx="7429500" cy="1475700"/>
          </a:xfrm>
        </p:spPr>
        <p:txBody>
          <a:bodyPr anchor="t">
            <a:normAutofit fontScale="90000"/>
          </a:bodyPr>
          <a:lstStyle/>
          <a:p>
            <a:pPr marL="0" marR="0" lvl="0" indent="0" algn="just" defTabSz="457200" rtl="0" eaLnBrk="1" fontAlgn="auto" latinLnBrk="0" hangingPunct="1">
              <a:lnSpc>
                <a:spcPct val="150000"/>
              </a:lnSpc>
              <a:spcBef>
                <a:spcPct val="20000"/>
              </a:spcBef>
              <a:spcAft>
                <a:spcPts val="0"/>
              </a:spcAft>
              <a:buClrTx/>
              <a:buSzTx/>
              <a:buFont typeface="Arial"/>
              <a:buNone/>
              <a:tabLst/>
              <a:defRPr/>
            </a:pPr>
            <a:r>
              <a:rPr lang="en-GB" sz="3600" b="1" dirty="0">
                <a:latin typeface="Arial" panose="020B0604020202020204" pitchFamily="34" charset="0"/>
                <a:cs typeface="Arial" panose="020B0604020202020204" pitchFamily="34" charset="0"/>
              </a:rPr>
              <a:t>Definition</a:t>
            </a:r>
            <a:br>
              <a:rPr lang="en-GB" sz="3200" b="1" dirty="0">
                <a:latin typeface="Arial" panose="020B0604020202020204" pitchFamily="34" charset="0"/>
                <a:cs typeface="Arial" panose="020B0604020202020204" pitchFamily="34" charset="0"/>
              </a:rPr>
            </a:br>
            <a:r>
              <a:rPr kumimoji="0" lang="en-GB" sz="13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Kidney Care UK, 2024. Chronic kidney disease (CKD) is a prolonged condition characterised by the kidneys' inability to function optimally. This ailment harms the kidneys, preventing them from effectively filtering blood, which leads to the accumulation of waste in the body.</a:t>
            </a:r>
            <a:br>
              <a:rPr kumimoji="0" lang="en-GB" sz="13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br>
            <a:endParaRPr lang="en-GB" sz="1300" b="1" dirty="0">
              <a:latin typeface="Arial" panose="020B0604020202020204" pitchFamily="34" charset="0"/>
              <a:cs typeface="Arial" panose="020B0604020202020204" pitchFamily="34" charset="0"/>
            </a:endParaRPr>
          </a:p>
        </p:txBody>
      </p:sp>
      <p:graphicFrame>
        <p:nvGraphicFramePr>
          <p:cNvPr id="5" name="Content Placeholder 2">
            <a:extLst>
              <a:ext uri="{FF2B5EF4-FFF2-40B4-BE49-F238E27FC236}">
                <a16:creationId xmlns:a16="http://schemas.microsoft.com/office/drawing/2014/main" id="{3D087635-FC94-B137-F10C-D5C1A8ECE39D}"/>
              </a:ext>
            </a:extLst>
          </p:cNvPr>
          <p:cNvGraphicFramePr>
            <a:graphicFrameLocks noGrp="1"/>
          </p:cNvGraphicFramePr>
          <p:nvPr>
            <p:ph idx="1"/>
            <p:extLst>
              <p:ext uri="{D42A27DB-BD31-4B8C-83A1-F6EECF244321}">
                <p14:modId xmlns:p14="http://schemas.microsoft.com/office/powerpoint/2010/main" val="1264029042"/>
              </p:ext>
            </p:extLst>
          </p:nvPr>
        </p:nvGraphicFramePr>
        <p:xfrm>
          <a:off x="514349" y="1968500"/>
          <a:ext cx="8115300" cy="43143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57250" y="990599"/>
            <a:ext cx="7429500" cy="685800"/>
          </a:xfrm>
        </p:spPr>
        <p:txBody>
          <a:bodyPr anchor="t">
            <a:normAutofit/>
          </a:bodyPr>
          <a:lstStyle/>
          <a:p>
            <a:pPr algn="ctr"/>
            <a:r>
              <a:rPr lang="en-GB" sz="3200" b="1" dirty="0">
                <a:latin typeface="Arial" panose="020B0604020202020204" pitchFamily="34" charset="0"/>
                <a:cs typeface="Arial" panose="020B0604020202020204" pitchFamily="34" charset="0"/>
              </a:rPr>
              <a:t> Complexity</a:t>
            </a:r>
          </a:p>
        </p:txBody>
      </p:sp>
      <p:graphicFrame>
        <p:nvGraphicFramePr>
          <p:cNvPr id="5" name="Content Placeholder 2">
            <a:extLst>
              <a:ext uri="{FF2B5EF4-FFF2-40B4-BE49-F238E27FC236}">
                <a16:creationId xmlns:a16="http://schemas.microsoft.com/office/drawing/2014/main" id="{D7040B65-51FA-F247-51F9-A7AA16C2421A}"/>
              </a:ext>
            </a:extLst>
          </p:cNvPr>
          <p:cNvGraphicFramePr>
            <a:graphicFrameLocks noGrp="1"/>
          </p:cNvGraphicFramePr>
          <p:nvPr>
            <p:ph idx="1"/>
            <p:extLst>
              <p:ext uri="{D42A27DB-BD31-4B8C-83A1-F6EECF244321}">
                <p14:modId xmlns:p14="http://schemas.microsoft.com/office/powerpoint/2010/main" val="2358993740"/>
              </p:ext>
            </p:extLst>
          </p:nvPr>
        </p:nvGraphicFramePr>
        <p:xfrm>
          <a:off x="514350" y="2137228"/>
          <a:ext cx="8115300" cy="37337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9DFCF8-A0B0-C3FD-63A2-1C6D85206AD7}"/>
              </a:ext>
            </a:extLst>
          </p:cNvPr>
          <p:cNvSpPr>
            <a:spLocks noGrp="1"/>
          </p:cNvSpPr>
          <p:nvPr>
            <p:ph type="title"/>
          </p:nvPr>
        </p:nvSpPr>
        <p:spPr>
          <a:xfrm>
            <a:off x="628650" y="174626"/>
            <a:ext cx="7886700" cy="634999"/>
          </a:xfrm>
        </p:spPr>
        <p:txBody>
          <a:bodyPr>
            <a:normAutofit/>
          </a:bodyPr>
          <a:lstStyle/>
          <a:p>
            <a:pPr algn="ctr"/>
            <a:r>
              <a:rPr kumimoji="0" lang="en-GB" sz="3200" b="1" i="0" u="none" strike="noStrike" kern="1200" cap="none" spc="0" normalizeH="0" baseline="0" noProof="0" dirty="0">
                <a:ln>
                  <a:noFill/>
                </a:ln>
                <a:solidFill>
                  <a:prstClr val="black"/>
                </a:solidFill>
                <a:effectLst/>
                <a:uLnTx/>
                <a:uFillTx/>
                <a:latin typeface="Arial" panose="020B0604020202020204" pitchFamily="34" charset="0"/>
                <a:ea typeface="+mj-ea"/>
                <a:cs typeface="Arial" panose="020B0604020202020204" pitchFamily="34" charset="0"/>
              </a:rPr>
              <a:t>Symptoms</a:t>
            </a:r>
            <a:endParaRPr lang="en-GB" sz="3200" dirty="0"/>
          </a:p>
        </p:txBody>
      </p:sp>
      <p:sp>
        <p:nvSpPr>
          <p:cNvPr id="3" name="Content Placeholder 2">
            <a:extLst>
              <a:ext uri="{FF2B5EF4-FFF2-40B4-BE49-F238E27FC236}">
                <a16:creationId xmlns:a16="http://schemas.microsoft.com/office/drawing/2014/main" id="{B00983B7-4953-D666-2DFD-42D7780D310A}"/>
              </a:ext>
            </a:extLst>
          </p:cNvPr>
          <p:cNvSpPr>
            <a:spLocks noGrp="1"/>
          </p:cNvSpPr>
          <p:nvPr>
            <p:ph idx="1"/>
          </p:nvPr>
        </p:nvSpPr>
        <p:spPr>
          <a:xfrm>
            <a:off x="628650" y="885825"/>
            <a:ext cx="7886700" cy="5972175"/>
          </a:xfrm>
        </p:spPr>
        <p:txBody>
          <a:bodyPr/>
          <a:lstStyle/>
          <a:p>
            <a:pPr marL="171450" marR="0" lvl="0" indent="-171450" algn="l" defTabSz="685800" rtl="0" eaLnBrk="1" fontAlgn="auto" latinLnBrk="0" hangingPunct="1">
              <a:lnSpc>
                <a:spcPct val="100000"/>
              </a:lnSpc>
              <a:spcBef>
                <a:spcPts val="75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Fatigue </a:t>
            </a:r>
          </a:p>
          <a:p>
            <a:pPr marL="171450" marR="0" lvl="0" indent="-171450" algn="l" defTabSz="685800" rtl="0" eaLnBrk="1" fontAlgn="auto" latinLnBrk="0" hangingPunct="1">
              <a:lnSpc>
                <a:spcPct val="100000"/>
              </a:lnSpc>
              <a:spcBef>
                <a:spcPts val="75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Oedema </a:t>
            </a:r>
          </a:p>
          <a:p>
            <a:pPr marL="171450" marR="0" lvl="0" indent="-171450" algn="l" defTabSz="685800" rtl="0" eaLnBrk="1" fontAlgn="auto" latinLnBrk="0" hangingPunct="1">
              <a:lnSpc>
                <a:spcPct val="100000"/>
              </a:lnSpc>
              <a:spcBef>
                <a:spcPts val="75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Nausea </a:t>
            </a:r>
          </a:p>
          <a:p>
            <a:pPr marL="171450" marR="0" lvl="0" indent="-171450" algn="l" defTabSz="685800" rtl="0" eaLnBrk="1" fontAlgn="auto" latinLnBrk="0" hangingPunct="1">
              <a:lnSpc>
                <a:spcPct val="100000"/>
              </a:lnSpc>
              <a:spcBef>
                <a:spcPts val="75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Reduced urine output (NHS, 2023). </a:t>
            </a:r>
          </a:p>
          <a:p>
            <a:pPr marL="171450" marR="0" lvl="0" indent="-171450" algn="l" defTabSz="685800" rtl="0" eaLnBrk="1" fontAlgn="auto" latinLnBrk="0" hangingPunct="1">
              <a:lnSpc>
                <a:spcPct val="100000"/>
              </a:lnSpc>
              <a:spcBef>
                <a:spcPts val="75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Often asymptomatic early (Webster et al., 2017).</a:t>
            </a:r>
          </a:p>
          <a:p>
            <a:pPr marL="0" marR="0" lvl="0" indent="0" algn="ctr" defTabSz="685800" rtl="0" eaLnBrk="1" fontAlgn="auto" latinLnBrk="0" hangingPunct="1">
              <a:lnSpc>
                <a:spcPct val="100000"/>
              </a:lnSpc>
              <a:spcBef>
                <a:spcPts val="750"/>
              </a:spcBef>
              <a:spcAft>
                <a:spcPts val="0"/>
              </a:spcAft>
              <a:buClrTx/>
              <a:buSzTx/>
              <a:buFont typeface="Arial" panose="020B0604020202020204" pitchFamily="34" charset="0"/>
              <a:buNone/>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diagram below showing some steps of chronic Disease appears</a:t>
            </a:r>
          </a:p>
          <a:p>
            <a:pPr marL="0" indent="0">
              <a:buNone/>
            </a:pPr>
            <a:endParaRPr lang="en-GB" dirty="0"/>
          </a:p>
        </p:txBody>
      </p:sp>
      <p:pic>
        <p:nvPicPr>
          <p:cNvPr id="4" name="Picture 3" descr="Chronic Kidney Disease Causes, Symptoms, and Treatments">
            <a:extLst>
              <a:ext uri="{FF2B5EF4-FFF2-40B4-BE49-F238E27FC236}">
                <a16:creationId xmlns:a16="http://schemas.microsoft.com/office/drawing/2014/main" id="{EBFF6B6E-7AEC-C6CB-0BA6-F2C16FDAEC7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2924" y="2858121"/>
            <a:ext cx="7972425" cy="3203024"/>
          </a:xfrm>
          <a:prstGeom prst="rect">
            <a:avLst/>
          </a:prstGeom>
          <a:noFill/>
          <a:ln>
            <a:noFill/>
          </a:ln>
        </p:spPr>
      </p:pic>
      <p:sp>
        <p:nvSpPr>
          <p:cNvPr id="6" name="TextBox 5">
            <a:extLst>
              <a:ext uri="{FF2B5EF4-FFF2-40B4-BE49-F238E27FC236}">
                <a16:creationId xmlns:a16="http://schemas.microsoft.com/office/drawing/2014/main" id="{AD070B82-EDDC-EA12-E409-64C153394380}"/>
              </a:ext>
            </a:extLst>
          </p:cNvPr>
          <p:cNvSpPr txBox="1"/>
          <p:nvPr/>
        </p:nvSpPr>
        <p:spPr>
          <a:xfrm>
            <a:off x="6743700" y="6137345"/>
            <a:ext cx="1685925" cy="369332"/>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(UPMC (2025) </a:t>
            </a:r>
            <a:endParaRPr kumimoji="0" lang="en-GB"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7446299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66DEBF-0D90-32F5-8D40-5FA2DAAB3BE4}"/>
              </a:ext>
            </a:extLst>
          </p:cNvPr>
          <p:cNvSpPr>
            <a:spLocks noGrp="1"/>
          </p:cNvSpPr>
          <p:nvPr>
            <p:ph type="title"/>
          </p:nvPr>
        </p:nvSpPr>
        <p:spPr>
          <a:xfrm>
            <a:off x="167640" y="274638"/>
            <a:ext cx="8229600" cy="601662"/>
          </a:xfrm>
        </p:spPr>
        <p:txBody>
          <a:bodyPr>
            <a:normAutofit/>
          </a:bodyPr>
          <a:lstStyle/>
          <a:p>
            <a:pPr algn="ctr"/>
            <a:r>
              <a:rPr lang="en-GB" sz="3200" b="1" dirty="0">
                <a:latin typeface="Arial" panose="020B0604020202020204" pitchFamily="34" charset="0"/>
                <a:cs typeface="Arial" panose="020B0604020202020204" pitchFamily="34" charset="0"/>
              </a:rPr>
              <a:t>Causes of CKD</a:t>
            </a:r>
          </a:p>
        </p:txBody>
      </p:sp>
      <p:graphicFrame>
        <p:nvGraphicFramePr>
          <p:cNvPr id="5" name="Content Placeholder 2">
            <a:extLst>
              <a:ext uri="{FF2B5EF4-FFF2-40B4-BE49-F238E27FC236}">
                <a16:creationId xmlns:a16="http://schemas.microsoft.com/office/drawing/2014/main" id="{7B62CAA5-2D6B-A5DF-8F78-04596927C209}"/>
              </a:ext>
            </a:extLst>
          </p:cNvPr>
          <p:cNvGraphicFramePr>
            <a:graphicFrameLocks noGrp="1"/>
          </p:cNvGraphicFramePr>
          <p:nvPr>
            <p:ph idx="1"/>
            <p:extLst>
              <p:ext uri="{D42A27DB-BD31-4B8C-83A1-F6EECF244321}">
                <p14:modId xmlns:p14="http://schemas.microsoft.com/office/powerpoint/2010/main" val="1985289767"/>
              </p:ext>
            </p:extLst>
          </p:nvPr>
        </p:nvGraphicFramePr>
        <p:xfrm>
          <a:off x="60960" y="876300"/>
          <a:ext cx="8442960" cy="5562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097280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90485"/>
          </a:xfrm>
        </p:spPr>
        <p:txBody>
          <a:bodyPr>
            <a:normAutofit/>
          </a:bodyPr>
          <a:lstStyle/>
          <a:p>
            <a:r>
              <a:rPr sz="3200" b="1" dirty="0" err="1">
                <a:latin typeface="Arial" panose="020B0604020202020204" pitchFamily="34" charset="0"/>
                <a:cs typeface="Arial" panose="020B0604020202020204" pitchFamily="34" charset="0"/>
              </a:rPr>
              <a:t>Aetiology</a:t>
            </a:r>
            <a:r>
              <a:rPr sz="3200" b="1" dirty="0">
                <a:latin typeface="Arial" panose="020B0604020202020204" pitchFamily="34" charset="0"/>
                <a:cs typeface="Arial" panose="020B0604020202020204" pitchFamily="34" charset="0"/>
              </a:rPr>
              <a:t> </a:t>
            </a:r>
            <a:r>
              <a:rPr lang="en-GB" sz="3200" b="1" dirty="0">
                <a:latin typeface="Arial" panose="020B0604020202020204" pitchFamily="34" charset="0"/>
                <a:cs typeface="Arial" panose="020B0604020202020204" pitchFamily="34" charset="0"/>
              </a:rPr>
              <a:t>and</a:t>
            </a:r>
            <a:r>
              <a:rPr sz="3200" b="1" dirty="0">
                <a:latin typeface="Arial" panose="020B0604020202020204" pitchFamily="34" charset="0"/>
                <a:cs typeface="Arial" panose="020B0604020202020204" pitchFamily="34" charset="0"/>
              </a:rPr>
              <a:t> Determinants</a:t>
            </a:r>
          </a:p>
        </p:txBody>
      </p:sp>
      <p:sp>
        <p:nvSpPr>
          <p:cNvPr id="3" name="Content Placeholder 2"/>
          <p:cNvSpPr>
            <a:spLocks noGrp="1"/>
          </p:cNvSpPr>
          <p:nvPr>
            <p:ph idx="1"/>
          </p:nvPr>
        </p:nvSpPr>
        <p:spPr>
          <a:xfrm>
            <a:off x="457200" y="1308893"/>
            <a:ext cx="8229600" cy="4525963"/>
          </a:xfrm>
        </p:spPr>
        <p:txBody>
          <a:bodyPr>
            <a:normAutofit/>
          </a:bodyPr>
          <a:lstStyle/>
          <a:p>
            <a:pPr>
              <a:lnSpc>
                <a:spcPct val="150000"/>
              </a:lnSpc>
            </a:pPr>
            <a:r>
              <a:rPr sz="1200" dirty="0">
                <a:latin typeface="Arial" panose="020B0604020202020204" pitchFamily="34" charset="0"/>
                <a:cs typeface="Arial" panose="020B0604020202020204" pitchFamily="34" charset="0"/>
              </a:rPr>
              <a:t>Strong link to social determinants of health</a:t>
            </a:r>
          </a:p>
          <a:p>
            <a:pPr>
              <a:lnSpc>
                <a:spcPct val="150000"/>
              </a:lnSpc>
            </a:pPr>
            <a:r>
              <a:rPr sz="1200" dirty="0">
                <a:latin typeface="Arial" panose="020B0604020202020204" pitchFamily="34" charset="0"/>
                <a:cs typeface="Arial" panose="020B0604020202020204" pitchFamily="34" charset="0"/>
              </a:rPr>
              <a:t>Health inequalities significantly influence outcomes</a:t>
            </a:r>
            <a:r>
              <a:rPr lang="en-GB" sz="1200" dirty="0">
                <a:latin typeface="Arial" panose="020B0604020202020204" pitchFamily="34" charset="0"/>
                <a:cs typeface="Arial" panose="020B0604020202020204" pitchFamily="34" charset="0"/>
              </a:rPr>
              <a:t> (Marmot, 2020).</a:t>
            </a:r>
          </a:p>
          <a:p>
            <a:pPr marL="0" indent="0" algn="ctr">
              <a:lnSpc>
                <a:spcPct val="150000"/>
              </a:lnSpc>
              <a:buNone/>
            </a:pPr>
            <a:r>
              <a:rPr lang="en-GB" sz="1200" b="1" dirty="0">
                <a:latin typeface="Arial" panose="020B0604020202020204" pitchFamily="34" charset="0"/>
                <a:cs typeface="Arial" panose="020B0604020202020204" pitchFamily="34" charset="0"/>
              </a:rPr>
              <a:t>Diagram show some determinants of Kidney disease</a:t>
            </a:r>
            <a:endParaRPr sz="1200" b="1"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78DD160A-9136-F764-9A84-E2B463515FC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84200" y="2581616"/>
            <a:ext cx="7975600" cy="3253239"/>
          </a:xfrm>
          <a:prstGeom prst="rect">
            <a:avLst/>
          </a:prstGeom>
          <a:noFill/>
        </p:spPr>
      </p:pic>
      <p:sp>
        <p:nvSpPr>
          <p:cNvPr id="6" name="TextBox 5">
            <a:extLst>
              <a:ext uri="{FF2B5EF4-FFF2-40B4-BE49-F238E27FC236}">
                <a16:creationId xmlns:a16="http://schemas.microsoft.com/office/drawing/2014/main" id="{27990193-32DF-03AF-776B-D23FCE12A1CE}"/>
              </a:ext>
            </a:extLst>
          </p:cNvPr>
          <p:cNvSpPr txBox="1"/>
          <p:nvPr/>
        </p:nvSpPr>
        <p:spPr>
          <a:xfrm>
            <a:off x="5943600" y="6280398"/>
            <a:ext cx="2743200" cy="276999"/>
          </a:xfrm>
          <a:prstGeom prst="rect">
            <a:avLst/>
          </a:prstGeom>
          <a:noFill/>
        </p:spPr>
        <p:txBody>
          <a:bodyPr wrap="square">
            <a:spAutoFit/>
          </a:bodyPr>
          <a:lstStyle/>
          <a:p>
            <a:r>
              <a:rPr lang="en-GB" sz="1200" dirty="0">
                <a:latin typeface="Arial" panose="020B0604020202020204" pitchFamily="34" charset="0"/>
                <a:cs typeface="Arial" panose="020B0604020202020204" pitchFamily="34" charset="0"/>
              </a:rPr>
              <a:t>(</a:t>
            </a:r>
            <a:r>
              <a:rPr lang="en-GB" sz="1200" dirty="0" err="1">
                <a:latin typeface="Arial" panose="020B0604020202020204" pitchFamily="34" charset="0"/>
                <a:cs typeface="Arial" panose="020B0604020202020204" pitchFamily="34" charset="0"/>
              </a:rPr>
              <a:t>OncoDaily</a:t>
            </a:r>
            <a:r>
              <a:rPr lang="en-GB" sz="1200" dirty="0">
                <a:latin typeface="Arial" panose="020B0604020202020204" pitchFamily="34" charset="0"/>
                <a:cs typeface="Arial" panose="020B0604020202020204" pitchFamily="34" charset="0"/>
              </a:rPr>
              <a:t>, 2025)</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31355"/>
            <a:ext cx="8229600" cy="377975"/>
          </a:xfrm>
        </p:spPr>
        <p:txBody>
          <a:bodyPr>
            <a:noAutofit/>
          </a:bodyPr>
          <a:lstStyle/>
          <a:p>
            <a:pPr algn="ctr"/>
            <a:r>
              <a:rPr sz="3200" b="1" dirty="0">
                <a:latin typeface="Arial" panose="020B0604020202020204" pitchFamily="34" charset="0"/>
                <a:cs typeface="Arial" panose="020B0604020202020204" pitchFamily="34" charset="0"/>
              </a:rPr>
              <a:t>Prevalence &amp; Inequalities</a:t>
            </a:r>
            <a:r>
              <a:rPr lang="en-GB" sz="3200" b="1" dirty="0">
                <a:latin typeface="Arial" panose="020B0604020202020204" pitchFamily="34" charset="0"/>
                <a:cs typeface="Arial" panose="020B0604020202020204" pitchFamily="34" charset="0"/>
              </a:rPr>
              <a:t> of UK and worldwide</a:t>
            </a:r>
            <a:endParaRPr sz="32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0" y="850900"/>
            <a:ext cx="9001125" cy="5866891"/>
          </a:xfrm>
        </p:spPr>
        <p:txBody>
          <a:bodyPr>
            <a:normAutofit/>
          </a:bodyPr>
          <a:lstStyle/>
          <a:p>
            <a:pPr>
              <a:lnSpc>
                <a:spcPct val="150000"/>
              </a:lnSpc>
            </a:pPr>
            <a:r>
              <a:rPr lang="en-GB" sz="1200" kern="0" dirty="0">
                <a:effectLst/>
                <a:latin typeface="Arial" panose="020B0604020202020204" pitchFamily="34" charset="0"/>
                <a:ea typeface="Times New Roman" panose="02020603050405020304" pitchFamily="18" charset="0"/>
                <a:cs typeface="Times New Roman" panose="02020603050405020304" pitchFamily="18" charset="0"/>
              </a:rPr>
              <a:t>Accor</a:t>
            </a:r>
            <a:r>
              <a:rPr lang="en-GB" sz="1200" dirty="0">
                <a:latin typeface="Arial" panose="020B0604020202020204" pitchFamily="34" charset="0"/>
                <a:cs typeface="Arial" panose="020B0604020202020204" pitchFamily="34" charset="0"/>
              </a:rPr>
              <a:t>7.2 million people are affected by CKD in the United Kingdom</a:t>
            </a:r>
            <a:r>
              <a:rPr lang="en-GB" sz="1200" dirty="0">
                <a:solidFill>
                  <a:prstClr val="black"/>
                </a:solidFill>
                <a:latin typeface="Arial" panose="020B0604020202020204" pitchFamily="34" charset="0"/>
                <a:cs typeface="Arial" panose="020B0604020202020204" pitchFamily="34" charset="0"/>
              </a:rPr>
              <a:t> (Public Health England, 2021).</a:t>
            </a:r>
            <a:endParaRPr lang="en-GB" sz="1200" dirty="0">
              <a:latin typeface="Arial" panose="020B0604020202020204" pitchFamily="34" charset="0"/>
              <a:cs typeface="Arial" panose="020B0604020202020204" pitchFamily="34" charset="0"/>
            </a:endParaRPr>
          </a:p>
          <a:p>
            <a:pPr>
              <a:lnSpc>
                <a:spcPct val="150000"/>
              </a:lnSpc>
            </a:pPr>
            <a:r>
              <a:rPr lang="en-GB" sz="1200" dirty="0">
                <a:latin typeface="Arial" panose="020B0604020202020204" pitchFamily="34" charset="0"/>
                <a:cs typeface="Arial" panose="020B0604020202020204" pitchFamily="34" charset="0"/>
              </a:rPr>
              <a:t>Higher in deprived and ethnic minority groups</a:t>
            </a:r>
          </a:p>
          <a:p>
            <a:pPr>
              <a:lnSpc>
                <a:spcPct val="150000"/>
              </a:lnSpc>
            </a:pPr>
            <a:r>
              <a:rPr lang="en-GB" sz="1200" dirty="0">
                <a:latin typeface="Arial" panose="020B0604020202020204" pitchFamily="34" charset="0"/>
                <a:cs typeface="Arial" panose="020B0604020202020204" pitchFamily="34" charset="0"/>
              </a:rPr>
              <a:t>Indicates systemic inequities in healthcare access (NHS Digital, 2022)</a:t>
            </a:r>
          </a:p>
          <a:p>
            <a:pPr marL="342900" marR="0" lvl="0" indent="-342900" algn="l" defTabSz="685800" rtl="0" eaLnBrk="1" fontAlgn="auto" latinLnBrk="0" hangingPunct="1">
              <a:lnSpc>
                <a:spcPct val="107000"/>
              </a:lnSpc>
              <a:spcBef>
                <a:spcPts val="750"/>
              </a:spcBef>
              <a:spcAft>
                <a:spcPts val="800"/>
              </a:spcAft>
              <a:buClrTx/>
              <a:buSzTx/>
              <a:buFont typeface="Symbol" panose="05050102010706020507" pitchFamily="18" charset="2"/>
              <a:buChar char=""/>
              <a:tabLst/>
              <a:defRPr/>
            </a:pPr>
            <a:r>
              <a:rPr kumimoji="0" lang="en-GB" sz="1200" b="0" i="0" u="none" strike="noStrike" kern="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The NHS in England spends about £1.45 billion per year on CKD, which is around 1.3% of total NHS spending (</a:t>
            </a:r>
            <a:r>
              <a:rPr lang="da-DK" sz="1200" dirty="0">
                <a:latin typeface="Arial" panose="020B0604020202020204" pitchFamily="34" charset="0"/>
                <a:cs typeface="Arial" panose="020B0604020202020204" pitchFamily="34" charset="0"/>
              </a:rPr>
              <a:t>Kerr, M. </a:t>
            </a:r>
            <a:r>
              <a:rPr lang="da-DK" sz="1200" i="1" dirty="0">
                <a:latin typeface="Arial" panose="020B0604020202020204" pitchFamily="34" charset="0"/>
                <a:cs typeface="Arial" panose="020B0604020202020204" pitchFamily="34" charset="0"/>
              </a:rPr>
              <a:t>et al.</a:t>
            </a:r>
            <a:r>
              <a:rPr lang="da-DK" sz="1200" dirty="0">
                <a:latin typeface="Arial" panose="020B0604020202020204" pitchFamily="34" charset="0"/>
                <a:cs typeface="Arial" panose="020B0604020202020204" pitchFamily="34" charset="0"/>
              </a:rPr>
              <a:t> (2012)</a:t>
            </a:r>
            <a:endParaRPr kumimoji="0" lang="en-GB" sz="1200" b="0" i="0" u="none" strike="noStrike" kern="100" cap="none" spc="0" normalizeH="0" baseline="0" noProof="0" dirty="0">
              <a:ln>
                <a:noFill/>
              </a:ln>
              <a:solidFill>
                <a:prstClr val="black"/>
              </a:solidFill>
              <a:effectLst/>
              <a:uLnTx/>
              <a:uFillTx/>
              <a:latin typeface="Arial" panose="020B0604020202020204" pitchFamily="34" charset="0"/>
              <a:ea typeface="Aptos" panose="020B0004020202020204" pitchFamily="34" charset="0"/>
              <a:cs typeface="Arial" panose="020B0604020202020204" pitchFamily="34" charset="0"/>
            </a:endParaRPr>
          </a:p>
          <a:p>
            <a:pPr marL="342900" marR="0" lvl="0" indent="-342900" algn="l" defTabSz="685800" rtl="0" eaLnBrk="1" fontAlgn="auto" latinLnBrk="0" hangingPunct="1">
              <a:lnSpc>
                <a:spcPct val="107000"/>
              </a:lnSpc>
              <a:spcBef>
                <a:spcPts val="750"/>
              </a:spcBef>
              <a:spcAft>
                <a:spcPts val="800"/>
              </a:spcAft>
              <a:buClrTx/>
              <a:buSzTx/>
              <a:buFont typeface="Symbol" panose="05050102010706020507" pitchFamily="18" charset="2"/>
              <a:buChar char=""/>
              <a:tabLst/>
              <a:defRPr/>
            </a:pPr>
            <a:r>
              <a:rPr kumimoji="0" lang="en-GB" sz="1200" b="0" i="0" u="none" strike="noStrike" kern="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All kidney disease (including CKD and kidney failure) costs the UK about: £6.4 billion per year to the NHS, £7 billion total to the UK economy (including wider costs like lost productivity) (</a:t>
            </a:r>
            <a:r>
              <a:rPr lang="en-GB" sz="1200" dirty="0">
                <a:latin typeface="Arial" panose="020B0604020202020204" pitchFamily="34" charset="0"/>
                <a:cs typeface="Arial" panose="020B0604020202020204" pitchFamily="34" charset="0"/>
              </a:rPr>
              <a:t>Kidney Research UK , 2023) </a:t>
            </a:r>
            <a:endParaRPr kumimoji="0" lang="en-GB" sz="1200" b="0" i="0" u="none" strike="noStrike" kern="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endParaRPr>
          </a:p>
          <a:p>
            <a:pPr marL="0" marR="0" lvl="0" indent="0" algn="ctr" defTabSz="685800" rtl="0" eaLnBrk="1" fontAlgn="auto" latinLnBrk="0" hangingPunct="1">
              <a:lnSpc>
                <a:spcPct val="107000"/>
              </a:lnSpc>
              <a:spcBef>
                <a:spcPts val="750"/>
              </a:spcBef>
              <a:spcAft>
                <a:spcPts val="800"/>
              </a:spcAft>
              <a:buClrTx/>
              <a:buSzTx/>
              <a:buNone/>
              <a:tabLst/>
              <a:defRPr/>
            </a:pPr>
            <a:r>
              <a:rPr lang="en-GB" sz="1200" b="1" dirty="0">
                <a:latin typeface="Arial" panose="020B0604020202020204" pitchFamily="34" charset="0"/>
                <a:cs typeface="Arial" panose="020B0604020202020204" pitchFamily="34" charset="0"/>
              </a:rPr>
              <a:t>Table shows CKD Burdens in UK </a:t>
            </a:r>
          </a:p>
          <a:p>
            <a:pPr marL="914400" marR="0" lvl="0" indent="-171450" algn="l" defTabSz="685800" rtl="0" eaLnBrk="1" fontAlgn="auto" latinLnBrk="0" hangingPunct="1">
              <a:lnSpc>
                <a:spcPct val="107000"/>
              </a:lnSpc>
              <a:spcBef>
                <a:spcPts val="750"/>
              </a:spcBef>
              <a:spcAft>
                <a:spcPts val="800"/>
              </a:spcAft>
              <a:buClrTx/>
              <a:buSzTx/>
              <a:buFont typeface="Arial" panose="020B0604020202020204" pitchFamily="34" charset="0"/>
              <a:buNone/>
              <a:tabLst/>
              <a:defRPr/>
            </a:pPr>
            <a:endParaRPr kumimoji="0" lang="en-GB" sz="1700" b="0" i="0" u="none" strike="noStrike" kern="100" cap="none" spc="0" normalizeH="0" baseline="0" noProof="0" dirty="0">
              <a:ln>
                <a:noFill/>
              </a:ln>
              <a:solidFill>
                <a:prstClr val="black"/>
              </a:solidFill>
              <a:effectLst/>
              <a:uLnTx/>
              <a:uFillTx/>
              <a:latin typeface="Arial" panose="020B0604020202020204" pitchFamily="34" charset="0"/>
              <a:ea typeface="Aptos" panose="020B000402020202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endParaRPr sz="1600" b="1" dirty="0">
              <a:latin typeface="Arial" panose="020B0604020202020204" pitchFamily="34" charset="0"/>
              <a:cs typeface="Arial" panose="020B0604020202020204" pitchFamily="34" charset="0"/>
            </a:endParaRPr>
          </a:p>
        </p:txBody>
      </p:sp>
      <p:pic>
        <p:nvPicPr>
          <p:cNvPr id="4" name="Picture 3" descr="London kidney facts and figures">
            <a:extLst>
              <a:ext uri="{FF2B5EF4-FFF2-40B4-BE49-F238E27FC236}">
                <a16:creationId xmlns:a16="http://schemas.microsoft.com/office/drawing/2014/main" id="{02649B1C-5043-C1F0-2FF6-49125622D2F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0975" y="3641778"/>
            <a:ext cx="6247766" cy="3216222"/>
          </a:xfrm>
          <a:prstGeom prst="rect">
            <a:avLst/>
          </a:prstGeom>
          <a:noFill/>
          <a:ln>
            <a:noFill/>
          </a:ln>
        </p:spPr>
      </p:pic>
      <p:sp>
        <p:nvSpPr>
          <p:cNvPr id="6" name="TextBox 5">
            <a:extLst>
              <a:ext uri="{FF2B5EF4-FFF2-40B4-BE49-F238E27FC236}">
                <a16:creationId xmlns:a16="http://schemas.microsoft.com/office/drawing/2014/main" id="{A54EB59F-4B9E-978D-32A8-E98583CAE751}"/>
              </a:ext>
            </a:extLst>
          </p:cNvPr>
          <p:cNvSpPr txBox="1"/>
          <p:nvPr/>
        </p:nvSpPr>
        <p:spPr>
          <a:xfrm>
            <a:off x="6553200" y="6088560"/>
            <a:ext cx="2409826" cy="276999"/>
          </a:xfrm>
          <a:prstGeom prst="rect">
            <a:avLst/>
          </a:prstGeom>
          <a:noFill/>
        </p:spPr>
        <p:txBody>
          <a:bodyPr wrap="square">
            <a:spAutoFit/>
          </a:bodyPr>
          <a:lstStyle/>
          <a:p>
            <a:pPr algn="r"/>
            <a:r>
              <a:rPr lang="en-GB" sz="1200" dirty="0">
                <a:latin typeface="Arial" panose="020B0604020202020204" pitchFamily="34" charset="0"/>
                <a:cs typeface="Arial" panose="020B0604020202020204" pitchFamily="34" charset="0"/>
              </a:rPr>
              <a:t>(London Kidney Network, 2023).</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57CE24-FF6A-95E9-7225-6A7554F86C10}"/>
              </a:ext>
            </a:extLst>
          </p:cNvPr>
          <p:cNvSpPr>
            <a:spLocks noGrp="1"/>
          </p:cNvSpPr>
          <p:nvPr>
            <p:ph type="title"/>
          </p:nvPr>
        </p:nvSpPr>
        <p:spPr>
          <a:xfrm>
            <a:off x="209550" y="137161"/>
            <a:ext cx="7886700" cy="1144588"/>
          </a:xfrm>
        </p:spPr>
        <p:txBody>
          <a:bodyPr>
            <a:normAutofit/>
          </a:bodyPr>
          <a:lstStyle/>
          <a:p>
            <a:pPr algn="ctr"/>
            <a:r>
              <a:rPr lang="en-GB" sz="3200" b="1" kern="100" dirty="0">
                <a:solidFill>
                  <a:prstClr val="black"/>
                </a:solidFill>
                <a:latin typeface="Arial" panose="020B0604020202020204" pitchFamily="34" charset="0"/>
                <a:ea typeface="Aptos" panose="020B0004020202020204" pitchFamily="34" charset="0"/>
                <a:cs typeface="Arial" panose="020B0604020202020204" pitchFamily="34" charset="0"/>
              </a:rPr>
              <a:t>Worldwide</a:t>
            </a:r>
            <a:br>
              <a:rPr lang="en-GB" sz="3200" b="1" dirty="0">
                <a:latin typeface="Arial" panose="020B0604020202020204" pitchFamily="34" charset="0"/>
                <a:cs typeface="Arial" panose="020B0604020202020204" pitchFamily="34" charset="0"/>
              </a:rPr>
            </a:br>
            <a:endParaRPr lang="en-GB" sz="3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5BD3E54-2768-79CD-CB12-E9CA397A2C1A}"/>
              </a:ext>
            </a:extLst>
          </p:cNvPr>
          <p:cNvSpPr>
            <a:spLocks noGrp="1"/>
          </p:cNvSpPr>
          <p:nvPr>
            <p:ph idx="1"/>
          </p:nvPr>
        </p:nvSpPr>
        <p:spPr>
          <a:xfrm>
            <a:off x="586740" y="890619"/>
            <a:ext cx="8167116" cy="5953204"/>
          </a:xfrm>
        </p:spPr>
        <p:txBody>
          <a:bodyPr>
            <a:normAutofit/>
          </a:bodyPr>
          <a:lstStyle/>
          <a:p>
            <a:pPr marL="342900" marR="0" lvl="0" indent="-342900" algn="l" defTabSz="685800" rtl="0" eaLnBrk="1" fontAlgn="auto" latinLnBrk="0" hangingPunct="1">
              <a:lnSpc>
                <a:spcPct val="107000"/>
              </a:lnSpc>
              <a:spcBef>
                <a:spcPts val="750"/>
              </a:spcBef>
              <a:spcAft>
                <a:spcPts val="800"/>
              </a:spcAft>
              <a:buClrTx/>
              <a:buSzPts val="1000"/>
              <a:buFont typeface="Symbol" panose="05050102010706020507" pitchFamily="18" charset="2"/>
              <a:buChar char=""/>
              <a:tabLst>
                <a:tab pos="457200" algn="l"/>
              </a:tabLst>
              <a:defRPr/>
            </a:pPr>
            <a:r>
              <a:rPr kumimoji="0" lang="en-GB" sz="1200" b="0" i="0" u="none" strike="noStrike" kern="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According to </a:t>
            </a:r>
            <a:r>
              <a:rPr kumimoji="0" lang="en-GB" sz="1200" b="0" i="0" u="none" strike="noStrike" kern="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Bikbov</a:t>
            </a:r>
            <a:r>
              <a:rPr kumimoji="0" lang="en-GB" sz="1200" b="0" i="0" u="none" strike="noStrike" kern="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GB" sz="1200" b="0" i="1" u="none" strike="noStrike" kern="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et al</a:t>
            </a:r>
            <a:r>
              <a:rPr kumimoji="0" lang="en-GB" sz="1200" b="0" i="0" u="none" strike="noStrike" kern="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2020; </a:t>
            </a:r>
            <a:r>
              <a:rPr kumimoji="0" lang="en-GB" sz="1200" b="0" i="0" u="none" strike="noStrike" kern="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Kovesdy</a:t>
            </a:r>
            <a:r>
              <a:rPr kumimoji="0" lang="en-GB" sz="1200" b="0" i="0" u="none" strike="noStrike" kern="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2022. CKD affects around 10–13% of the global population (over 700 million people), making it a major worldwide health issue. </a:t>
            </a:r>
            <a:endParaRPr kumimoji="0" lang="en-GB" sz="1200" b="0" i="0" u="none" strike="noStrike" kern="100" cap="none" spc="0" normalizeH="0" baseline="0" noProof="0" dirty="0">
              <a:ln>
                <a:noFill/>
              </a:ln>
              <a:solidFill>
                <a:prstClr val="black"/>
              </a:solidFill>
              <a:effectLst/>
              <a:uLnTx/>
              <a:uFillTx/>
              <a:latin typeface="Arial" panose="020B0604020202020204" pitchFamily="34" charset="0"/>
              <a:ea typeface="Aptos" panose="020B000402020202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defRPr/>
            </a:pPr>
            <a:r>
              <a:rPr kumimoji="0" lang="en-GB" sz="1200" b="0" i="0" u="none" strike="noStrike" kern="100" cap="none" spc="0" normalizeH="0" baseline="0" noProof="0" dirty="0">
                <a:ln>
                  <a:noFill/>
                </a:ln>
                <a:solidFill>
                  <a:prstClr val="black"/>
                </a:solidFill>
                <a:effectLst/>
                <a:uLnTx/>
                <a:uFillTx/>
                <a:latin typeface="Arial" panose="020B0604020202020204" pitchFamily="34" charset="0"/>
                <a:ea typeface="Aptos" panose="020B0004020202020204" pitchFamily="34" charset="0"/>
                <a:cs typeface="Arial" panose="020B0604020202020204" pitchFamily="34" charset="0"/>
              </a:rPr>
              <a:t>The financial implications of CKD are substantial, with treatment costs varying from several thousand dollars in the initial stages to exceeding $50,000 annually per patient for dialysis (</a:t>
            </a:r>
            <a:r>
              <a:rPr kumimoji="0" lang="en-GB" sz="1200" b="0" i="0" u="none" strike="noStrike" kern="100" cap="none" spc="0" normalizeH="0" baseline="0" noProof="0" dirty="0" err="1">
                <a:ln>
                  <a:noFill/>
                </a:ln>
                <a:solidFill>
                  <a:prstClr val="black"/>
                </a:solidFill>
                <a:effectLst/>
                <a:uLnTx/>
                <a:uFillTx/>
                <a:latin typeface="Arial" panose="020B0604020202020204" pitchFamily="34" charset="0"/>
                <a:ea typeface="Aptos" panose="020B0004020202020204" pitchFamily="34" charset="0"/>
                <a:cs typeface="Arial" panose="020B0604020202020204" pitchFamily="34" charset="0"/>
              </a:rPr>
              <a:t>Vanholder</a:t>
            </a:r>
            <a:r>
              <a:rPr kumimoji="0" lang="en-GB" sz="1200" b="0" i="0" u="none" strike="noStrike" kern="100" cap="none" spc="0" normalizeH="0" baseline="0" noProof="0" dirty="0">
                <a:ln>
                  <a:noFill/>
                </a:ln>
                <a:solidFill>
                  <a:prstClr val="black"/>
                </a:solidFill>
                <a:effectLst/>
                <a:uLnTx/>
                <a:uFillTx/>
                <a:latin typeface="Arial" panose="020B0604020202020204" pitchFamily="34" charset="0"/>
                <a:ea typeface="Aptos" panose="020B0004020202020204" pitchFamily="34" charset="0"/>
                <a:cs typeface="Arial" panose="020B0604020202020204" pitchFamily="34" charset="0"/>
              </a:rPr>
              <a:t> et al., 2017).</a:t>
            </a:r>
            <a:r>
              <a:rPr lang="en-GB" sz="1200" dirty="0">
                <a:latin typeface="Arial" panose="020B0604020202020204" pitchFamily="34" charset="0"/>
                <a:cs typeface="Arial" panose="020B0604020202020204" pitchFamily="34" charset="0"/>
              </a:rPr>
              <a:t> </a:t>
            </a:r>
          </a:p>
          <a:p>
            <a:pPr marL="0" lvl="0" indent="0" algn="ctr">
              <a:lnSpc>
                <a:spcPct val="107000"/>
              </a:lnSpc>
              <a:spcAft>
                <a:spcPts val="800"/>
              </a:spcAft>
              <a:buSzPts val="1000"/>
              <a:buNone/>
              <a:tabLst>
                <a:tab pos="457200" algn="l"/>
              </a:tabLst>
              <a:defRPr/>
            </a:pPr>
            <a:r>
              <a:rPr lang="en-GB" sz="1200" b="1" dirty="0">
                <a:latin typeface="Arial" panose="020B0604020202020204" pitchFamily="34" charset="0"/>
                <a:cs typeface="Arial" panose="020B0604020202020204" pitchFamily="34" charset="0"/>
              </a:rPr>
              <a:t>Table showing  global Kidney Health Atlas</a:t>
            </a:r>
            <a:endParaRPr kumimoji="0" lang="en-GB" sz="1200" b="1" i="0" u="none" strike="noStrike" kern="100" cap="none" spc="0" normalizeH="0" baseline="0" noProof="0" dirty="0">
              <a:ln>
                <a:noFill/>
              </a:ln>
              <a:solidFill>
                <a:prstClr val="black"/>
              </a:solidFill>
              <a:effectLst/>
              <a:uLnTx/>
              <a:uFillTx/>
              <a:latin typeface="Arial" panose="020B0604020202020204" pitchFamily="34" charset="0"/>
              <a:ea typeface="Aptos" panose="020B00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3AF7CFF6-64BE-A9B4-2C69-2B78B009E96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3588" y="2425700"/>
            <a:ext cx="7886700" cy="4018013"/>
          </a:xfrm>
          <a:prstGeom prst="rect">
            <a:avLst/>
          </a:prstGeom>
          <a:noFill/>
          <a:ln>
            <a:noFill/>
          </a:ln>
        </p:spPr>
      </p:pic>
      <p:sp>
        <p:nvSpPr>
          <p:cNvPr id="6" name="TextBox 5">
            <a:extLst>
              <a:ext uri="{FF2B5EF4-FFF2-40B4-BE49-F238E27FC236}">
                <a16:creationId xmlns:a16="http://schemas.microsoft.com/office/drawing/2014/main" id="{2F083EA1-F168-7B30-D4BA-5D58E5D72611}"/>
              </a:ext>
            </a:extLst>
          </p:cNvPr>
          <p:cNvSpPr txBox="1"/>
          <p:nvPr/>
        </p:nvSpPr>
        <p:spPr>
          <a:xfrm>
            <a:off x="6708648" y="6443713"/>
            <a:ext cx="2045208" cy="276999"/>
          </a:xfrm>
          <a:prstGeom prst="rect">
            <a:avLst/>
          </a:prstGeom>
          <a:noFill/>
        </p:spPr>
        <p:txBody>
          <a:bodyPr wrap="square">
            <a:spAutoFit/>
          </a:bodyPr>
          <a:lstStyle/>
          <a:p>
            <a:pPr algn="r"/>
            <a:r>
              <a:rPr lang="en-GB" sz="1200" dirty="0">
                <a:latin typeface="Arial" panose="020B0604020202020204" pitchFamily="34" charset="0"/>
                <a:cs typeface="Arial" panose="020B0604020202020204" pitchFamily="34" charset="0"/>
              </a:rPr>
              <a:t>(</a:t>
            </a:r>
            <a:r>
              <a:rPr lang="en-GB" sz="1200" dirty="0" err="1">
                <a:latin typeface="Arial" panose="020B0604020202020204" pitchFamily="34" charset="0"/>
                <a:cs typeface="Arial" panose="020B0604020202020204" pitchFamily="34" charset="0"/>
              </a:rPr>
              <a:t>NephJC</a:t>
            </a:r>
            <a:r>
              <a:rPr lang="en-GB" sz="1200" dirty="0">
                <a:latin typeface="Arial" panose="020B0604020202020204" pitchFamily="34" charset="0"/>
                <a:cs typeface="Arial" panose="020B0604020202020204" pitchFamily="34" charset="0"/>
              </a:rPr>
              <a:t>, 2024). </a:t>
            </a:r>
          </a:p>
        </p:txBody>
      </p:sp>
    </p:spTree>
    <p:extLst>
      <p:ext uri="{BB962C8B-B14F-4D97-AF65-F5344CB8AC3E}">
        <p14:creationId xmlns:p14="http://schemas.microsoft.com/office/powerpoint/2010/main" val="42747369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29659" y="175389"/>
            <a:ext cx="5927798" cy="532182"/>
          </a:xfrm>
        </p:spPr>
        <p:txBody>
          <a:bodyPr anchor="b">
            <a:normAutofit/>
          </a:bodyPr>
          <a:lstStyle/>
          <a:p>
            <a:r>
              <a:rPr lang="en-GB" sz="3200" b="1" dirty="0">
                <a:latin typeface="Arial" panose="020B0604020202020204" pitchFamily="34" charset="0"/>
                <a:cs typeface="Arial" panose="020B0604020202020204" pitchFamily="34" charset="0"/>
              </a:rPr>
              <a:t>Economic and Social Burden</a:t>
            </a:r>
          </a:p>
        </p:txBody>
      </p:sp>
      <p:sp>
        <p:nvSpPr>
          <p:cNvPr id="3" name="Content Placeholder 2"/>
          <p:cNvSpPr>
            <a:spLocks noGrp="1"/>
          </p:cNvSpPr>
          <p:nvPr>
            <p:ph idx="1"/>
          </p:nvPr>
        </p:nvSpPr>
        <p:spPr>
          <a:xfrm>
            <a:off x="257482" y="763384"/>
            <a:ext cx="3914468" cy="6094615"/>
          </a:xfrm>
        </p:spPr>
        <p:txBody>
          <a:bodyPr anchor="t">
            <a:normAutofit fontScale="25000" lnSpcReduction="20000"/>
          </a:bodyPr>
          <a:lstStyle/>
          <a:p>
            <a:pPr>
              <a:lnSpc>
                <a:spcPct val="90000"/>
              </a:lnSpc>
            </a:pPr>
            <a:endParaRPr lang="en-GB" sz="1400" dirty="0">
              <a:latin typeface="Arial" panose="020B0604020202020204" pitchFamily="34" charset="0"/>
              <a:cs typeface="Arial" panose="020B0604020202020204" pitchFamily="34" charset="0"/>
            </a:endParaRPr>
          </a:p>
          <a:p>
            <a:pPr>
              <a:lnSpc>
                <a:spcPct val="170000"/>
              </a:lnSpc>
            </a:pPr>
            <a:r>
              <a:rPr lang="en-GB" sz="4800" dirty="0">
                <a:latin typeface="Arial" panose="020B0604020202020204" pitchFamily="34" charset="0"/>
                <a:cs typeface="Arial" panose="020B0604020202020204" pitchFamily="34" charset="0"/>
              </a:rPr>
              <a:t>High direct healthcare costs: CKD significantly impacts NHS spending, especially on dialysis and managing complications, highlighting a reactive treatment approach (NHS England, 2019).</a:t>
            </a:r>
          </a:p>
          <a:p>
            <a:pPr>
              <a:lnSpc>
                <a:spcPct val="170000"/>
              </a:lnSpc>
            </a:pPr>
            <a:r>
              <a:rPr lang="en-GB" sz="4800" dirty="0">
                <a:latin typeface="Arial" panose="020B0604020202020204" pitchFamily="34" charset="0"/>
                <a:cs typeface="Arial" panose="020B0604020202020204" pitchFamily="34" charset="0"/>
              </a:rPr>
              <a:t>Inefficiency in resource allocation: Excessive funding for advanced disease indicates a lack of investment in early detection and prevention, which hampers cost-effectiveness.</a:t>
            </a:r>
          </a:p>
          <a:p>
            <a:pPr>
              <a:lnSpc>
                <a:spcPct val="170000"/>
              </a:lnSpc>
            </a:pPr>
            <a:r>
              <a:rPr lang="en-GB" sz="4800" dirty="0">
                <a:latin typeface="Arial" panose="020B0604020202020204" pitchFamily="34" charset="0"/>
                <a:cs typeface="Arial" panose="020B0604020202020204" pitchFamily="34" charset="0"/>
              </a:rPr>
              <a:t>Productivity losses: CKD leads to decreased workforce participation due to fatigue, comorbidities, and lengthy treatments, resulting in broader economic losses (CF Analysis, CF and NHS Confed, 2024).</a:t>
            </a:r>
          </a:p>
          <a:p>
            <a:pPr>
              <a:lnSpc>
                <a:spcPct val="170000"/>
              </a:lnSpc>
            </a:pPr>
            <a:r>
              <a:rPr lang="en-GB" sz="4800" dirty="0">
                <a:latin typeface="Arial" panose="020B0604020202020204" pitchFamily="34" charset="0"/>
                <a:cs typeface="Arial" panose="020B0604020202020204" pitchFamily="34" charset="0"/>
              </a:rPr>
              <a:t>Health inequalities: The burden of CKD is disproportionately felt in deprived populations, leading to greater prevalence and poorer outcomes, which intensifies social and economic inequalities.</a:t>
            </a:r>
          </a:p>
          <a:p>
            <a:pPr>
              <a:lnSpc>
                <a:spcPct val="170000"/>
              </a:lnSpc>
            </a:pPr>
            <a:r>
              <a:rPr lang="en-GB" sz="4800" dirty="0">
                <a:latin typeface="Arial" panose="020B0604020202020204" pitchFamily="34" charset="0"/>
                <a:cs typeface="Arial" panose="020B0604020202020204" pitchFamily="34" charset="0"/>
              </a:rPr>
              <a:t>Quality of life impact: Dependence on long-term treatments like dialysis severely affects physical, psychological, and social wellbeing.</a:t>
            </a:r>
          </a:p>
          <a:p>
            <a:pPr>
              <a:lnSpc>
                <a:spcPct val="170000"/>
              </a:lnSpc>
            </a:pPr>
            <a:r>
              <a:rPr lang="en-GB" sz="4800" dirty="0">
                <a:latin typeface="Arial" panose="020B0604020202020204" pitchFamily="34" charset="0"/>
                <a:cs typeface="Arial" panose="020B0604020202020204" pitchFamily="34" charset="0"/>
              </a:rPr>
              <a:t>Critical insight: The existing system is both financially and socially unsustainable, necessitating a transition from expensive end-stage care to preventative, community-focused strategies.</a:t>
            </a:r>
          </a:p>
          <a:p>
            <a:pPr marL="0" indent="0">
              <a:lnSpc>
                <a:spcPct val="170000"/>
              </a:lnSpc>
              <a:buNone/>
            </a:pPr>
            <a:endParaRPr lang="en-GB" sz="2200" dirty="0">
              <a:latin typeface="Arial" panose="020B0604020202020204" pitchFamily="34" charset="0"/>
              <a:cs typeface="Arial" panose="020B0604020202020204" pitchFamily="34" charset="0"/>
            </a:endParaRPr>
          </a:p>
          <a:p>
            <a:pPr marL="0" indent="0">
              <a:lnSpc>
                <a:spcPct val="170000"/>
              </a:lnSpc>
              <a:buNone/>
            </a:pPr>
            <a:endParaRPr lang="en-GB" sz="2200" dirty="0">
              <a:latin typeface="Arial" panose="020B0604020202020204" pitchFamily="34" charset="0"/>
              <a:cs typeface="Arial" panose="020B0604020202020204" pitchFamily="34" charset="0"/>
            </a:endParaRPr>
          </a:p>
          <a:p>
            <a:pPr marL="0" indent="0">
              <a:lnSpc>
                <a:spcPct val="90000"/>
              </a:lnSpc>
              <a:buNone/>
            </a:pPr>
            <a:endParaRPr lang="en-GB" sz="2200" dirty="0">
              <a:latin typeface="Arial" panose="020B0604020202020204" pitchFamily="34" charset="0"/>
              <a:cs typeface="Arial" panose="020B0604020202020204" pitchFamily="34" charset="0"/>
            </a:endParaRPr>
          </a:p>
          <a:p>
            <a:pPr marL="0" indent="0">
              <a:lnSpc>
                <a:spcPct val="90000"/>
              </a:lnSpc>
              <a:buNone/>
            </a:pPr>
            <a:endParaRPr lang="en-GB" sz="2200" dirty="0">
              <a:latin typeface="Arial" panose="020B0604020202020204" pitchFamily="34" charset="0"/>
              <a:cs typeface="Arial" panose="020B0604020202020204" pitchFamily="34" charset="0"/>
            </a:endParaRPr>
          </a:p>
          <a:p>
            <a:pPr marL="0" indent="0">
              <a:lnSpc>
                <a:spcPct val="90000"/>
              </a:lnSpc>
              <a:buNone/>
            </a:pPr>
            <a:endParaRPr lang="en-GB" sz="2200" dirty="0">
              <a:latin typeface="Arial" panose="020B0604020202020204" pitchFamily="34" charset="0"/>
              <a:cs typeface="Arial" panose="020B0604020202020204" pitchFamily="34" charset="0"/>
            </a:endParaRPr>
          </a:p>
          <a:p>
            <a:pPr marL="0" indent="0">
              <a:lnSpc>
                <a:spcPct val="90000"/>
              </a:lnSpc>
              <a:buNone/>
            </a:pPr>
            <a:endParaRPr lang="en-GB" sz="2200" dirty="0">
              <a:latin typeface="Arial" panose="020B0604020202020204" pitchFamily="34" charset="0"/>
              <a:cs typeface="Arial" panose="020B0604020202020204" pitchFamily="34" charset="0"/>
            </a:endParaRPr>
          </a:p>
          <a:p>
            <a:pPr marL="0" indent="0">
              <a:lnSpc>
                <a:spcPct val="90000"/>
              </a:lnSpc>
              <a:buNone/>
            </a:pPr>
            <a:endParaRPr lang="en-GB" sz="2200" dirty="0">
              <a:latin typeface="Arial" panose="020B0604020202020204" pitchFamily="34" charset="0"/>
              <a:cs typeface="Arial" panose="020B0604020202020204" pitchFamily="34" charset="0"/>
            </a:endParaRPr>
          </a:p>
          <a:p>
            <a:pPr marL="0" indent="0">
              <a:lnSpc>
                <a:spcPct val="90000"/>
              </a:lnSpc>
              <a:buNone/>
            </a:pPr>
            <a:endParaRPr lang="en-GB" sz="1100" dirty="0">
              <a:latin typeface="Arial" panose="020B0604020202020204" pitchFamily="34" charset="0"/>
              <a:cs typeface="Arial" panose="020B0604020202020204" pitchFamily="34" charset="0"/>
            </a:endParaRPr>
          </a:p>
        </p:txBody>
      </p:sp>
      <p:pic>
        <p:nvPicPr>
          <p:cNvPr id="4" name="Picture 3" descr="Value in health: Improving productivity, quality and prevention in the NHS  - CF">
            <a:extLst>
              <a:ext uri="{FF2B5EF4-FFF2-40B4-BE49-F238E27FC236}">
                <a16:creationId xmlns:a16="http://schemas.microsoft.com/office/drawing/2014/main" id="{F108C379-DA34-7813-86CE-A57150187B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4572000" y="1007789"/>
            <a:ext cx="4314518" cy="4702909"/>
          </a:xfrm>
          <a:prstGeom prst="rect">
            <a:avLst/>
          </a:prstGeom>
          <a:noFill/>
        </p:spPr>
      </p:pic>
      <p:sp>
        <p:nvSpPr>
          <p:cNvPr id="6" name="TextBox 5">
            <a:extLst>
              <a:ext uri="{FF2B5EF4-FFF2-40B4-BE49-F238E27FC236}">
                <a16:creationId xmlns:a16="http://schemas.microsoft.com/office/drawing/2014/main" id="{D36EB520-3EE0-B6F4-64DB-F69449590556}"/>
              </a:ext>
            </a:extLst>
          </p:cNvPr>
          <p:cNvSpPr txBox="1"/>
          <p:nvPr/>
        </p:nvSpPr>
        <p:spPr>
          <a:xfrm>
            <a:off x="4572000" y="6282501"/>
            <a:ext cx="3994797" cy="400110"/>
          </a:xfrm>
          <a:prstGeom prst="rect">
            <a:avLst/>
          </a:prstGeom>
          <a:noFill/>
        </p:spPr>
        <p:txBody>
          <a:bodyPr wrap="square">
            <a:spAutoFit/>
          </a:bodyPr>
          <a:lstStyle/>
          <a:p>
            <a:r>
              <a:rPr lang="en-GB" sz="2000" dirty="0">
                <a:latin typeface="Arial" panose="020B0604020202020204" pitchFamily="34" charset="0"/>
                <a:cs typeface="Arial" panose="020B0604020202020204" pitchFamily="34" charset="0"/>
              </a:rPr>
              <a:t>(Kidney Care UK, 2023).</a:t>
            </a:r>
            <a:endParaRPr lang="en-GB" sz="2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EA93B03-BC94-A389-2AE9-4216E3131598}"/>
              </a:ext>
            </a:extLst>
          </p:cNvPr>
          <p:cNvPicPr>
            <a:picLocks noChangeAspect="1"/>
          </p:cNvPicPr>
          <p:nvPr/>
        </p:nvPicPr>
        <p:blipFill>
          <a:blip r:embed="rId3">
            <a:duotone>
              <a:schemeClr val="bg2">
                <a:shade val="45000"/>
                <a:satMod val="135000"/>
              </a:schemeClr>
              <a:prstClr val="white"/>
            </a:duotone>
          </a:blip>
          <a:srcRect l="4556" t="9091" r="14536"/>
          <a:stretch>
            <a:fillRect/>
          </a:stretch>
        </p:blipFill>
        <p:spPr>
          <a:xfrm>
            <a:off x="20" y="10"/>
            <a:ext cx="9143980" cy="6857990"/>
          </a:xfrm>
          <a:prstGeom prst="rect">
            <a:avLst/>
          </a:prstGeom>
        </p:spPr>
      </p:pic>
      <p:sp>
        <p:nvSpPr>
          <p:cNvPr id="2" name="Title 1"/>
          <p:cNvSpPr>
            <a:spLocks noGrp="1"/>
          </p:cNvSpPr>
          <p:nvPr>
            <p:ph type="title"/>
          </p:nvPr>
        </p:nvSpPr>
        <p:spPr>
          <a:xfrm>
            <a:off x="628650" y="76200"/>
            <a:ext cx="7886700" cy="525873"/>
          </a:xfrm>
        </p:spPr>
        <p:txBody>
          <a:bodyPr>
            <a:noAutofit/>
          </a:bodyPr>
          <a:lstStyle/>
          <a:p>
            <a:pPr algn="ctr"/>
            <a:r>
              <a:rPr lang="en-GB" sz="3200" b="1" dirty="0">
                <a:latin typeface="Arial" panose="020B0604020202020204" pitchFamily="34" charset="0"/>
                <a:cs typeface="Arial" panose="020B0604020202020204" pitchFamily="34" charset="0"/>
              </a:rPr>
              <a:t>Diagnosis</a:t>
            </a:r>
          </a:p>
        </p:txBody>
      </p:sp>
      <p:graphicFrame>
        <p:nvGraphicFramePr>
          <p:cNvPr id="5" name="Content Placeholder 2">
            <a:extLst>
              <a:ext uri="{FF2B5EF4-FFF2-40B4-BE49-F238E27FC236}">
                <a16:creationId xmlns:a16="http://schemas.microsoft.com/office/drawing/2014/main" id="{7A922659-D6B0-E93D-6FE0-79AE7703B161}"/>
              </a:ext>
            </a:extLst>
          </p:cNvPr>
          <p:cNvGraphicFramePr>
            <a:graphicFrameLocks noGrp="1"/>
          </p:cNvGraphicFramePr>
          <p:nvPr>
            <p:ph idx="1"/>
            <p:extLst>
              <p:ext uri="{D42A27DB-BD31-4B8C-83A1-F6EECF244321}">
                <p14:modId xmlns:p14="http://schemas.microsoft.com/office/powerpoint/2010/main" val="1176676043"/>
              </p:ext>
            </p:extLst>
          </p:nvPr>
        </p:nvGraphicFramePr>
        <p:xfrm>
          <a:off x="628650" y="815340"/>
          <a:ext cx="8043402" cy="536162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B68B9F2-D6B4-EA12-D922-0D3678C10A74}"/>
              </a:ext>
            </a:extLst>
          </p:cNvPr>
          <p:cNvPicPr>
            <a:picLocks noChangeAspect="1"/>
          </p:cNvPicPr>
          <p:nvPr/>
        </p:nvPicPr>
        <p:blipFill>
          <a:blip r:embed="rId3">
            <a:duotone>
              <a:schemeClr val="bg2">
                <a:shade val="45000"/>
                <a:satMod val="135000"/>
              </a:schemeClr>
              <a:prstClr val="white"/>
            </a:duotone>
          </a:blip>
          <a:srcRect r="11334"/>
          <a:stretch>
            <a:fillRect/>
          </a:stretch>
        </p:blipFill>
        <p:spPr>
          <a:xfrm>
            <a:off x="20" y="10"/>
            <a:ext cx="9143980" cy="6857990"/>
          </a:xfrm>
          <a:prstGeom prst="rect">
            <a:avLst/>
          </a:prstGeom>
        </p:spPr>
      </p:pic>
      <p:sp>
        <p:nvSpPr>
          <p:cNvPr id="2" name="Title 1">
            <a:extLst>
              <a:ext uri="{FF2B5EF4-FFF2-40B4-BE49-F238E27FC236}">
                <a16:creationId xmlns:a16="http://schemas.microsoft.com/office/drawing/2014/main" id="{B7E7FC79-96DD-7E09-6A73-39CBE04F4B10}"/>
              </a:ext>
            </a:extLst>
          </p:cNvPr>
          <p:cNvSpPr>
            <a:spLocks noGrp="1"/>
          </p:cNvSpPr>
          <p:nvPr>
            <p:ph type="title"/>
          </p:nvPr>
        </p:nvSpPr>
        <p:spPr/>
        <p:txBody>
          <a:bodyPr>
            <a:normAutofit/>
          </a:bodyPr>
          <a:lstStyle/>
          <a:p>
            <a:pPr algn="ctr"/>
            <a:r>
              <a:rPr lang="en-GB" sz="3200" b="1" dirty="0">
                <a:latin typeface="Arial" panose="020B0604020202020204" pitchFamily="34" charset="0"/>
                <a:cs typeface="Arial" panose="020B0604020202020204" pitchFamily="34" charset="0"/>
              </a:rPr>
              <a:t>Initial Assessment</a:t>
            </a:r>
          </a:p>
        </p:txBody>
      </p:sp>
      <p:graphicFrame>
        <p:nvGraphicFramePr>
          <p:cNvPr id="7" name="Rectangle 2">
            <a:extLst>
              <a:ext uri="{FF2B5EF4-FFF2-40B4-BE49-F238E27FC236}">
                <a16:creationId xmlns:a16="http://schemas.microsoft.com/office/drawing/2014/main" id="{5E32261A-8C65-1AFC-2187-42E69FBD447A}"/>
              </a:ext>
            </a:extLst>
          </p:cNvPr>
          <p:cNvGraphicFramePr>
            <a:graphicFrameLocks noGrp="1"/>
          </p:cNvGraphicFramePr>
          <p:nvPr>
            <p:ph idx="1"/>
            <p:extLst>
              <p:ext uri="{D42A27DB-BD31-4B8C-83A1-F6EECF244321}">
                <p14:modId xmlns:p14="http://schemas.microsoft.com/office/powerpoint/2010/main" val="2955649600"/>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Arrow: Down 2">
            <a:extLst>
              <a:ext uri="{FF2B5EF4-FFF2-40B4-BE49-F238E27FC236}">
                <a16:creationId xmlns:a16="http://schemas.microsoft.com/office/drawing/2014/main" id="{1A600E84-BA80-E708-E339-681A7C91835C}"/>
              </a:ext>
            </a:extLst>
          </p:cNvPr>
          <p:cNvSpPr/>
          <p:nvPr/>
        </p:nvSpPr>
        <p:spPr>
          <a:xfrm>
            <a:off x="1643634" y="3857624"/>
            <a:ext cx="484632" cy="285751"/>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Arrow: Down 3">
            <a:extLst>
              <a:ext uri="{FF2B5EF4-FFF2-40B4-BE49-F238E27FC236}">
                <a16:creationId xmlns:a16="http://schemas.microsoft.com/office/drawing/2014/main" id="{E410791D-E56C-D45F-1B9F-D30E5929AE4D}"/>
              </a:ext>
            </a:extLst>
          </p:cNvPr>
          <p:cNvSpPr/>
          <p:nvPr/>
        </p:nvSpPr>
        <p:spPr>
          <a:xfrm rot="16470839">
            <a:off x="2967609" y="4571999"/>
            <a:ext cx="484632" cy="285751"/>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Arrow: Down 4">
            <a:extLst>
              <a:ext uri="{FF2B5EF4-FFF2-40B4-BE49-F238E27FC236}">
                <a16:creationId xmlns:a16="http://schemas.microsoft.com/office/drawing/2014/main" id="{202821F9-5E14-2442-BEEB-A981F3E3E854}"/>
              </a:ext>
            </a:extLst>
          </p:cNvPr>
          <p:cNvSpPr/>
          <p:nvPr/>
        </p:nvSpPr>
        <p:spPr>
          <a:xfrm rot="16470839">
            <a:off x="5681391" y="4724398"/>
            <a:ext cx="484632" cy="285751"/>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493858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F3AB0A4-9087-80D1-261F-05FDF14936C3}"/>
              </a:ext>
            </a:extLst>
          </p:cNvPr>
          <p:cNvPicPr>
            <a:picLocks noChangeAspect="1"/>
          </p:cNvPicPr>
          <p:nvPr/>
        </p:nvPicPr>
        <p:blipFill>
          <a:blip r:embed="rId3">
            <a:duotone>
              <a:schemeClr val="bg2">
                <a:shade val="45000"/>
                <a:satMod val="135000"/>
              </a:schemeClr>
              <a:prstClr val="white"/>
            </a:duotone>
          </a:blip>
          <a:srcRect t="13043"/>
          <a:stretch>
            <a:fillRect/>
          </a:stretch>
        </p:blipFill>
        <p:spPr>
          <a:xfrm>
            <a:off x="20" y="10"/>
            <a:ext cx="9143980" cy="6857990"/>
          </a:xfrm>
          <a:prstGeom prst="rect">
            <a:avLst/>
          </a:prstGeom>
        </p:spPr>
      </p:pic>
      <p:sp>
        <p:nvSpPr>
          <p:cNvPr id="2" name="Title 1"/>
          <p:cNvSpPr>
            <a:spLocks noGrp="1"/>
          </p:cNvSpPr>
          <p:nvPr>
            <p:ph type="title"/>
          </p:nvPr>
        </p:nvSpPr>
        <p:spPr/>
        <p:txBody>
          <a:bodyPr>
            <a:normAutofit/>
          </a:bodyPr>
          <a:lstStyle/>
          <a:p>
            <a:pPr algn="ctr"/>
            <a:r>
              <a:rPr lang="en-GB" sz="3200" b="1" dirty="0">
                <a:latin typeface="Arial" panose="020B0604020202020204" pitchFamily="34" charset="0"/>
                <a:cs typeface="Arial" panose="020B0604020202020204" pitchFamily="34" charset="0"/>
              </a:rPr>
              <a:t>Management (Critical View)</a:t>
            </a:r>
          </a:p>
        </p:txBody>
      </p:sp>
      <p:graphicFrame>
        <p:nvGraphicFramePr>
          <p:cNvPr id="5" name="Content Placeholder 2">
            <a:extLst>
              <a:ext uri="{FF2B5EF4-FFF2-40B4-BE49-F238E27FC236}">
                <a16:creationId xmlns:a16="http://schemas.microsoft.com/office/drawing/2014/main" id="{E9DDC7BD-5771-8699-037B-0C4AAE8CDF77}"/>
              </a:ext>
            </a:extLst>
          </p:cNvPr>
          <p:cNvGraphicFramePr>
            <a:graphicFrameLocks noGrp="1"/>
          </p:cNvGraphicFramePr>
          <p:nvPr>
            <p:ph idx="1"/>
            <p:extLst>
              <p:ext uri="{D42A27DB-BD31-4B8C-83A1-F6EECF244321}">
                <p14:modId xmlns:p14="http://schemas.microsoft.com/office/powerpoint/2010/main" val="772587056"/>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3504" y="145820"/>
            <a:ext cx="7111746" cy="657135"/>
          </a:xfrm>
        </p:spPr>
        <p:txBody>
          <a:bodyPr>
            <a:normAutofit/>
          </a:bodyPr>
          <a:lstStyle/>
          <a:p>
            <a:pPr algn="ctr"/>
            <a:r>
              <a:rPr lang="en-GB" sz="3200" b="1" dirty="0">
                <a:solidFill>
                  <a:schemeClr val="tx2"/>
                </a:solidFill>
                <a:latin typeface="Arial" panose="020B0604020202020204" pitchFamily="34" charset="0"/>
                <a:cs typeface="Arial" panose="020B0604020202020204" pitchFamily="34" charset="0"/>
              </a:rPr>
              <a:t>Models and Frameworks</a:t>
            </a:r>
          </a:p>
        </p:txBody>
      </p:sp>
      <p:sp>
        <p:nvSpPr>
          <p:cNvPr id="3" name="Content Placeholder 2"/>
          <p:cNvSpPr>
            <a:spLocks noGrp="1"/>
          </p:cNvSpPr>
          <p:nvPr>
            <p:ph idx="1"/>
          </p:nvPr>
        </p:nvSpPr>
        <p:spPr>
          <a:xfrm>
            <a:off x="95250" y="829401"/>
            <a:ext cx="4685991" cy="3960957"/>
          </a:xfrm>
        </p:spPr>
        <p:txBody>
          <a:bodyPr anchor="t">
            <a:noAutofit/>
          </a:bodyPr>
          <a:lstStyle/>
          <a:p>
            <a:pPr>
              <a:lnSpc>
                <a:spcPct val="150000"/>
              </a:lnSpc>
            </a:pPr>
            <a:r>
              <a:rPr lang="en-GB" sz="1200" dirty="0">
                <a:solidFill>
                  <a:schemeClr val="tx2"/>
                </a:solidFill>
                <a:latin typeface="Arial" panose="020B0604020202020204" pitchFamily="34" charset="0"/>
                <a:cs typeface="Arial" panose="020B0604020202020204" pitchFamily="34" charset="0"/>
              </a:rPr>
              <a:t>The Chronic Care Model promotes proactive and structured  care, leading to enhanced outcomes (WHO, 2021).</a:t>
            </a:r>
          </a:p>
          <a:p>
            <a:pPr>
              <a:lnSpc>
                <a:spcPct val="150000"/>
              </a:lnSpc>
            </a:pPr>
            <a:r>
              <a:rPr lang="en-GB" sz="1200" dirty="0">
                <a:solidFill>
                  <a:schemeClr val="tx2"/>
                </a:solidFill>
                <a:latin typeface="Arial" panose="020B0604020202020204" pitchFamily="34" charset="0"/>
                <a:cs typeface="Arial" panose="020B0604020202020204" pitchFamily="34" charset="0"/>
              </a:rPr>
              <a:t>The Biopsychosocial Model focuses on addressing the comprehensive biological, psychological, and social needs of individuals (Marmot, 2020).</a:t>
            </a:r>
          </a:p>
          <a:p>
            <a:pPr>
              <a:lnSpc>
                <a:spcPct val="150000"/>
              </a:lnSpc>
            </a:pPr>
            <a:r>
              <a:rPr lang="en-GB" sz="1200" dirty="0">
                <a:solidFill>
                  <a:schemeClr val="tx2"/>
                </a:solidFill>
                <a:latin typeface="Arial" panose="020B0604020202020204" pitchFamily="34" charset="0"/>
                <a:cs typeface="Arial" panose="020B0604020202020204" pitchFamily="34" charset="0"/>
              </a:rPr>
              <a:t>The Comprehensive Model of Personalised Care, which consists of six components, improves patient-centred management (NHS England, 2019</a:t>
            </a:r>
            <a:r>
              <a:rPr lang="en-GB" sz="900" dirty="0">
                <a:solidFill>
                  <a:schemeClr val="tx2"/>
                </a:solidFill>
                <a:latin typeface="Arial" panose="020B0604020202020204" pitchFamily="34" charset="0"/>
                <a:cs typeface="Arial" panose="020B0604020202020204" pitchFamily="34" charset="0"/>
              </a:rPr>
              <a:t>):          </a:t>
            </a:r>
          </a:p>
          <a:p>
            <a:pPr>
              <a:lnSpc>
                <a:spcPct val="150000"/>
              </a:lnSpc>
            </a:pPr>
            <a:r>
              <a:rPr lang="en-GB" sz="1200" dirty="0">
                <a:solidFill>
                  <a:schemeClr val="tx2"/>
                </a:solidFill>
                <a:latin typeface="Arial" panose="020B0604020202020204" pitchFamily="34" charset="0"/>
                <a:cs typeface="Arial" panose="020B0604020202020204" pitchFamily="34" charset="0"/>
              </a:rPr>
              <a:t>Shared decision-making</a:t>
            </a:r>
          </a:p>
          <a:p>
            <a:pPr>
              <a:lnSpc>
                <a:spcPct val="150000"/>
              </a:lnSpc>
            </a:pPr>
            <a:r>
              <a:rPr lang="en-GB" sz="1200" dirty="0">
                <a:solidFill>
                  <a:schemeClr val="tx2"/>
                </a:solidFill>
                <a:latin typeface="Arial" panose="020B0604020202020204" pitchFamily="34" charset="0"/>
                <a:cs typeface="Arial" panose="020B0604020202020204" pitchFamily="34" charset="0"/>
              </a:rPr>
              <a:t> Personalised care planning</a:t>
            </a:r>
          </a:p>
          <a:p>
            <a:pPr>
              <a:lnSpc>
                <a:spcPct val="150000"/>
              </a:lnSpc>
            </a:pPr>
            <a:r>
              <a:rPr lang="en-GB" sz="1200" dirty="0">
                <a:solidFill>
                  <a:schemeClr val="tx2"/>
                </a:solidFill>
                <a:latin typeface="Arial" panose="020B0604020202020204" pitchFamily="34" charset="0"/>
                <a:cs typeface="Arial" panose="020B0604020202020204" pitchFamily="34" charset="0"/>
              </a:rPr>
              <a:t> Social prescribing</a:t>
            </a:r>
          </a:p>
          <a:p>
            <a:pPr>
              <a:lnSpc>
                <a:spcPct val="150000"/>
              </a:lnSpc>
            </a:pPr>
            <a:r>
              <a:rPr lang="en-GB" sz="1200" dirty="0">
                <a:solidFill>
                  <a:schemeClr val="tx2"/>
                </a:solidFill>
                <a:latin typeface="Arial" panose="020B0604020202020204" pitchFamily="34" charset="0"/>
                <a:cs typeface="Arial" panose="020B0604020202020204" pitchFamily="34" charset="0"/>
              </a:rPr>
              <a:t> Supported self-management</a:t>
            </a:r>
          </a:p>
          <a:p>
            <a:pPr>
              <a:lnSpc>
                <a:spcPct val="150000"/>
              </a:lnSpc>
            </a:pPr>
            <a:r>
              <a:rPr lang="en-GB" sz="1200" dirty="0">
                <a:solidFill>
                  <a:schemeClr val="tx2"/>
                </a:solidFill>
                <a:latin typeface="Arial" panose="020B0604020202020204" pitchFamily="34" charset="0"/>
                <a:cs typeface="Arial" panose="020B0604020202020204" pitchFamily="34" charset="0"/>
              </a:rPr>
              <a:t> Personal health budgets</a:t>
            </a:r>
          </a:p>
          <a:p>
            <a:pPr>
              <a:lnSpc>
                <a:spcPct val="150000"/>
              </a:lnSpc>
            </a:pPr>
            <a:r>
              <a:rPr lang="en-GB" sz="1200" dirty="0">
                <a:solidFill>
                  <a:schemeClr val="tx2"/>
                </a:solidFill>
                <a:latin typeface="Arial" panose="020B0604020202020204" pitchFamily="34" charset="0"/>
                <a:cs typeface="Arial" panose="020B0604020202020204" pitchFamily="34" charset="0"/>
              </a:rPr>
              <a:t> Choice</a:t>
            </a:r>
          </a:p>
          <a:p>
            <a:pPr>
              <a:lnSpc>
                <a:spcPct val="150000"/>
              </a:lnSpc>
            </a:pPr>
            <a:r>
              <a:rPr lang="en-GB" sz="1200" dirty="0">
                <a:solidFill>
                  <a:schemeClr val="tx2"/>
                </a:solidFill>
                <a:latin typeface="Arial" panose="020B0604020202020204" pitchFamily="34" charset="0"/>
                <a:cs typeface="Arial" panose="020B0604020202020204" pitchFamily="34" charset="0"/>
              </a:rPr>
              <a:t>Integrated Care Systems facilitate better coordination among services (NHS England, 2022).</a:t>
            </a:r>
          </a:p>
          <a:p>
            <a:pPr>
              <a:lnSpc>
                <a:spcPct val="90000"/>
              </a:lnSpc>
            </a:pPr>
            <a:endParaRPr lang="en-GB" sz="1200" dirty="0">
              <a:solidFill>
                <a:schemeClr val="tx2"/>
              </a:solidFill>
              <a:latin typeface="Arial" panose="020B0604020202020204" pitchFamily="34" charset="0"/>
              <a:cs typeface="Arial" panose="020B0604020202020204" pitchFamily="34" charset="0"/>
            </a:endParaRPr>
          </a:p>
          <a:p>
            <a:pPr>
              <a:lnSpc>
                <a:spcPct val="90000"/>
              </a:lnSpc>
            </a:pPr>
            <a:r>
              <a:rPr lang="en-GB" sz="1200" dirty="0">
                <a:solidFill>
                  <a:schemeClr val="tx2"/>
                </a:solidFill>
                <a:latin typeface="Arial" panose="020B0604020202020204" pitchFamily="34" charset="0"/>
                <a:cs typeface="Arial" panose="020B0604020202020204" pitchFamily="34" charset="0"/>
              </a:rPr>
              <a:t>NICE guidelines establish a standard for evidence-based management of Chronic Kidney Disease (CKD) (NICE, 2021).</a:t>
            </a:r>
          </a:p>
          <a:p>
            <a:pPr marL="0" indent="0">
              <a:lnSpc>
                <a:spcPct val="90000"/>
              </a:lnSpc>
              <a:buNone/>
            </a:pPr>
            <a:endParaRPr lang="en-GB" sz="1200" dirty="0">
              <a:solidFill>
                <a:schemeClr val="tx2"/>
              </a:solidFill>
              <a:latin typeface="Arial" panose="020B0604020202020204" pitchFamily="34" charset="0"/>
              <a:cs typeface="Arial" panose="020B0604020202020204" pitchFamily="34" charset="0"/>
            </a:endParaRPr>
          </a:p>
        </p:txBody>
      </p:sp>
      <p:pic>
        <p:nvPicPr>
          <p:cNvPr id="4" name="Picture 3" descr="NHS England » Supported self-management: peer support guide">
            <a:extLst>
              <a:ext uri="{FF2B5EF4-FFF2-40B4-BE49-F238E27FC236}">
                <a16:creationId xmlns:a16="http://schemas.microsoft.com/office/drawing/2014/main" id="{57A90F76-D984-7537-927A-6EF8A9D4E1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4781241" y="1031074"/>
            <a:ext cx="4106727" cy="2760341"/>
          </a:xfrm>
          <a:prstGeom prst="rect">
            <a:avLst/>
          </a:prstGeom>
          <a:noFill/>
        </p:spPr>
      </p:pic>
      <p:sp>
        <p:nvSpPr>
          <p:cNvPr id="6" name="TextBox 5">
            <a:extLst>
              <a:ext uri="{FF2B5EF4-FFF2-40B4-BE49-F238E27FC236}">
                <a16:creationId xmlns:a16="http://schemas.microsoft.com/office/drawing/2014/main" id="{D0C68D19-2BD4-4D2F-FC2B-1668A7169427}"/>
              </a:ext>
            </a:extLst>
          </p:cNvPr>
          <p:cNvSpPr txBox="1"/>
          <p:nvPr/>
        </p:nvSpPr>
        <p:spPr>
          <a:xfrm>
            <a:off x="7440782" y="3942389"/>
            <a:ext cx="1703218" cy="258532"/>
          </a:xfrm>
          <a:prstGeom prst="rect">
            <a:avLst/>
          </a:prstGeom>
          <a:noFill/>
        </p:spPr>
        <p:txBody>
          <a:bodyPr wrap="square">
            <a:spAutoFit/>
          </a:bodyPr>
          <a:lstStyle/>
          <a:p>
            <a:pPr marL="0" marR="0" lvl="0" indent="0" algn="l" defTabSz="457200" rtl="0" eaLnBrk="1" fontAlgn="auto" latinLnBrk="0" hangingPunct="1">
              <a:lnSpc>
                <a:spcPct val="90000"/>
              </a:lnSpc>
              <a:spcBef>
                <a:spcPct val="20000"/>
              </a:spcBef>
              <a:spcAft>
                <a:spcPts val="0"/>
              </a:spcAft>
              <a:buClrTx/>
              <a:buSzTx/>
              <a:buFont typeface="Arial"/>
              <a:buNone/>
              <a:tabLst/>
              <a:defRPr/>
            </a:pPr>
            <a:r>
              <a:rPr kumimoji="0" lang="en-GB" sz="1200" b="0" i="0" u="none" strike="noStrike" kern="1200" cap="none" spc="0" normalizeH="0" baseline="0" noProof="0" dirty="0">
                <a:ln>
                  <a:noFill/>
                </a:ln>
                <a:solidFill>
                  <a:srgbClr val="1F497D"/>
                </a:solidFill>
                <a:effectLst/>
                <a:uLnTx/>
                <a:uFillTx/>
                <a:latin typeface="Arial" panose="020B0604020202020204" pitchFamily="34" charset="0"/>
                <a:ea typeface="+mn-ea"/>
                <a:cs typeface="Arial" panose="020B0604020202020204" pitchFamily="34" charset="0"/>
              </a:rPr>
              <a:t>(NHS England, 2023)</a:t>
            </a:r>
          </a:p>
        </p:txBody>
      </p:sp>
      <p:sp>
        <p:nvSpPr>
          <p:cNvPr id="7" name="TextBox 6">
            <a:extLst>
              <a:ext uri="{FF2B5EF4-FFF2-40B4-BE49-F238E27FC236}">
                <a16:creationId xmlns:a16="http://schemas.microsoft.com/office/drawing/2014/main" id="{12BEE1BE-8625-2519-3286-23FDA38526D0}"/>
              </a:ext>
            </a:extLst>
          </p:cNvPr>
          <p:cNvSpPr txBox="1"/>
          <p:nvPr/>
        </p:nvSpPr>
        <p:spPr>
          <a:xfrm>
            <a:off x="5429250" y="657794"/>
            <a:ext cx="3619500" cy="369332"/>
          </a:xfrm>
          <a:prstGeom prst="rect">
            <a:avLst/>
          </a:prstGeom>
          <a:noFill/>
        </p:spPr>
        <p:txBody>
          <a:bodyPr wrap="square">
            <a:spAutoFit/>
          </a:bodyPr>
          <a:lstStyle/>
          <a:p>
            <a:r>
              <a:rPr lang="en-GB" sz="1800" dirty="0">
                <a:solidFill>
                  <a:schemeClr val="tx2"/>
                </a:solidFill>
                <a:latin typeface="Arial" panose="020B0604020202020204" pitchFamily="34" charset="0"/>
                <a:cs typeface="Arial" panose="020B0604020202020204" pitchFamily="34" charset="0"/>
              </a:rPr>
              <a:t>Biopsychosocial Model diagram </a:t>
            </a:r>
            <a:endParaRPr lang="en-GB" dirty="0"/>
          </a:p>
        </p:txBody>
      </p:sp>
      <p:pic>
        <p:nvPicPr>
          <p:cNvPr id="8" name="Picture 7" descr="A diagram of a personalized care&#10;&#10;Description automatically generated">
            <a:extLst>
              <a:ext uri="{FF2B5EF4-FFF2-40B4-BE49-F238E27FC236}">
                <a16:creationId xmlns:a16="http://schemas.microsoft.com/office/drawing/2014/main" id="{42D55013-637B-8192-E5EF-54DBB25B0CB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570705" y="3679901"/>
            <a:ext cx="2695265" cy="2004035"/>
          </a:xfrm>
          <a:prstGeom prst="rect">
            <a:avLst/>
          </a:prstGeom>
          <a:noFill/>
          <a:ln>
            <a:noFill/>
          </a:ln>
        </p:spPr>
      </p:pic>
      <p:sp>
        <p:nvSpPr>
          <p:cNvPr id="12" name="TextBox 11">
            <a:extLst>
              <a:ext uri="{FF2B5EF4-FFF2-40B4-BE49-F238E27FC236}">
                <a16:creationId xmlns:a16="http://schemas.microsoft.com/office/drawing/2014/main" id="{E5DCC315-774A-01A8-66A1-0334F86A5E03}"/>
              </a:ext>
            </a:extLst>
          </p:cNvPr>
          <p:cNvSpPr txBox="1"/>
          <p:nvPr/>
        </p:nvSpPr>
        <p:spPr>
          <a:xfrm>
            <a:off x="4781241" y="5341472"/>
            <a:ext cx="2564808" cy="276999"/>
          </a:xfrm>
          <a:prstGeom prst="rect">
            <a:avLst/>
          </a:prstGeom>
          <a:noFill/>
        </p:spPr>
        <p:txBody>
          <a:bodyPr wrap="square">
            <a:spAutoFit/>
          </a:bodyPr>
          <a:lstStyle/>
          <a:p>
            <a:r>
              <a:rPr lang="en-GB" sz="1200" dirty="0">
                <a:latin typeface="Arial" panose="020B0604020202020204" pitchFamily="34" charset="0"/>
                <a:cs typeface="Arial" panose="020B0604020202020204" pitchFamily="34" charset="0"/>
              </a:rPr>
              <a:t>(Personalised Care Institute, 2023)</a:t>
            </a:r>
          </a:p>
        </p:txBody>
      </p:sp>
      <p:sp>
        <p:nvSpPr>
          <p:cNvPr id="19" name="TextBox 18">
            <a:extLst>
              <a:ext uri="{FF2B5EF4-FFF2-40B4-BE49-F238E27FC236}">
                <a16:creationId xmlns:a16="http://schemas.microsoft.com/office/drawing/2014/main" id="{2BB0AE7F-C2A3-0655-D545-7CDA5A91AA12}"/>
              </a:ext>
            </a:extLst>
          </p:cNvPr>
          <p:cNvSpPr txBox="1"/>
          <p:nvPr/>
        </p:nvSpPr>
        <p:spPr>
          <a:xfrm>
            <a:off x="2570705" y="3154630"/>
            <a:ext cx="2525403" cy="612155"/>
          </a:xfrm>
          <a:prstGeom prst="rect">
            <a:avLst/>
          </a:prstGeom>
          <a:noFill/>
        </p:spPr>
        <p:txBody>
          <a:bodyPr wrap="square">
            <a:spAutoFit/>
          </a:bodyPr>
          <a:lstStyle/>
          <a:p>
            <a:pPr marL="171450" marR="0" lvl="0" indent="-171450" algn="ctr" defTabSz="685800" rtl="0" eaLnBrk="1" fontAlgn="auto" latinLnBrk="0" hangingPunct="1">
              <a:lnSpc>
                <a:spcPct val="150000"/>
              </a:lnSpc>
              <a:spcBef>
                <a:spcPts val="75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srgbClr val="0E2841"/>
                </a:solidFill>
                <a:effectLst/>
                <a:uLnTx/>
                <a:uFillTx/>
                <a:latin typeface="Arial" panose="020B0604020202020204" pitchFamily="34" charset="0"/>
                <a:ea typeface="+mn-ea"/>
                <a:cs typeface="Arial" panose="020B0604020202020204" pitchFamily="34" charset="0"/>
              </a:rPr>
              <a:t>6 comprehensive model diagram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87246"/>
          </a:xfrm>
        </p:spPr>
        <p:txBody>
          <a:bodyPr>
            <a:normAutofit/>
          </a:bodyPr>
          <a:lstStyle/>
          <a:p>
            <a:pPr algn="ctr"/>
            <a:r>
              <a:rPr sz="3200" b="1" dirty="0">
                <a:latin typeface="Arial" panose="020B0604020202020204" pitchFamily="34" charset="0"/>
                <a:cs typeface="Arial" panose="020B0604020202020204" pitchFamily="34" charset="0"/>
              </a:rPr>
              <a:t>Treatment Options</a:t>
            </a:r>
          </a:p>
        </p:txBody>
      </p:sp>
      <p:sp>
        <p:nvSpPr>
          <p:cNvPr id="3" name="Content Placeholder 2"/>
          <p:cNvSpPr>
            <a:spLocks noGrp="1"/>
          </p:cNvSpPr>
          <p:nvPr>
            <p:ph idx="1"/>
          </p:nvPr>
        </p:nvSpPr>
        <p:spPr>
          <a:xfrm>
            <a:off x="457200" y="1030595"/>
            <a:ext cx="8229600" cy="5552767"/>
          </a:xfrm>
        </p:spPr>
        <p:txBody>
          <a:bodyPr>
            <a:normAutofit/>
          </a:bodyPr>
          <a:lstStyle/>
          <a:p>
            <a:pPr algn="just">
              <a:lnSpc>
                <a:spcPct val="150000"/>
              </a:lnSpc>
              <a:buFont typeface="Arial" panose="020B0604020202020204" pitchFamily="34" charset="0"/>
              <a:buChar char="•"/>
            </a:pPr>
            <a:r>
              <a:rPr sz="1200" dirty="0">
                <a:latin typeface="Arial" panose="020B0604020202020204" pitchFamily="34" charset="0"/>
                <a:cs typeface="Arial" panose="020B0604020202020204" pitchFamily="34" charset="0"/>
              </a:rPr>
              <a:t>Dialysis and transplantation for advanced CKD</a:t>
            </a:r>
          </a:p>
          <a:p>
            <a:pPr algn="just">
              <a:lnSpc>
                <a:spcPct val="150000"/>
              </a:lnSpc>
            </a:pPr>
            <a:r>
              <a:rPr sz="1200" dirty="0">
                <a:latin typeface="Arial" panose="020B0604020202020204" pitchFamily="34" charset="0"/>
                <a:cs typeface="Arial" panose="020B0604020202020204" pitchFamily="34" charset="0"/>
              </a:rPr>
              <a:t>Access to treatment may vary regionally</a:t>
            </a:r>
            <a:r>
              <a:rPr lang="en-GB" sz="1200" dirty="0">
                <a:latin typeface="Arial" panose="020B0604020202020204" pitchFamily="34" charset="0"/>
                <a:cs typeface="Arial" panose="020B0604020202020204" pitchFamily="34" charset="0"/>
              </a:rPr>
              <a:t> </a:t>
            </a:r>
            <a:r>
              <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(Webster et al., 2017) </a:t>
            </a:r>
            <a:endParaRPr lang="en-GB" altLang="en-US" sz="1200" noProof="0" dirty="0">
              <a:latin typeface="Arial" panose="020B0604020202020204" pitchFamily="34" charset="0"/>
              <a:cs typeface="Arial" panose="020B0604020202020204" pitchFamily="34" charset="0"/>
            </a:endParaRPr>
          </a:p>
          <a:p>
            <a:pPr algn="just">
              <a:lnSpc>
                <a:spcPct val="150000"/>
              </a:lnSpc>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ACE inhibitors, SGLT2 inhibitors recommendation </a:t>
            </a:r>
            <a:r>
              <a:rPr lang="en-GB" sz="1200" dirty="0">
                <a:latin typeface="Arial" panose="020B0604020202020204" pitchFamily="34" charset="0"/>
                <a:cs typeface="Arial" panose="020B0604020202020204" pitchFamily="34" charset="0"/>
              </a:rPr>
              <a:t>(United Kingdom Kidney Association, 2022)</a:t>
            </a:r>
          </a:p>
        </p:txBody>
      </p:sp>
      <p:pic>
        <p:nvPicPr>
          <p:cNvPr id="7" name="Picture 6" descr="SGLT2 inhibitors | Kidney Care UK">
            <a:extLst>
              <a:ext uri="{FF2B5EF4-FFF2-40B4-BE49-F238E27FC236}">
                <a16:creationId xmlns:a16="http://schemas.microsoft.com/office/drawing/2014/main" id="{3A2E6225-9559-44A0-CE72-149701A97B5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89936" y="2543213"/>
            <a:ext cx="7792064" cy="3670817"/>
          </a:xfrm>
          <a:prstGeom prst="rect">
            <a:avLst/>
          </a:prstGeom>
          <a:noFill/>
          <a:ln>
            <a:noFill/>
          </a:ln>
        </p:spPr>
      </p:pic>
      <p:sp>
        <p:nvSpPr>
          <p:cNvPr id="9" name="TextBox 8">
            <a:extLst>
              <a:ext uri="{FF2B5EF4-FFF2-40B4-BE49-F238E27FC236}">
                <a16:creationId xmlns:a16="http://schemas.microsoft.com/office/drawing/2014/main" id="{6DE7DCA6-BC45-73BF-5B3B-27CC863CC5AE}"/>
              </a:ext>
            </a:extLst>
          </p:cNvPr>
          <p:cNvSpPr txBox="1"/>
          <p:nvPr/>
        </p:nvSpPr>
        <p:spPr>
          <a:xfrm>
            <a:off x="6268065" y="6488667"/>
            <a:ext cx="2418735" cy="369332"/>
          </a:xfrm>
          <a:prstGeom prst="rect">
            <a:avLst/>
          </a:prstGeom>
          <a:noFill/>
        </p:spPr>
        <p:txBody>
          <a:bodyPr wrap="square">
            <a:spAutoFit/>
          </a:bodyPr>
          <a:lstStyle/>
          <a:p>
            <a:r>
              <a:rPr lang="en-GB" dirty="0"/>
              <a:t>Kidney Care UK (2025)</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8879"/>
            <a:ext cx="8229600" cy="684007"/>
          </a:xfrm>
        </p:spPr>
        <p:txBody>
          <a:bodyPr>
            <a:normAutofit/>
          </a:bodyPr>
          <a:lstStyle/>
          <a:p>
            <a:pPr algn="ctr"/>
            <a:r>
              <a:rPr sz="3200" b="1" dirty="0">
                <a:latin typeface="Arial" panose="020B0604020202020204" pitchFamily="34" charset="0"/>
                <a:cs typeface="Arial" panose="020B0604020202020204" pitchFamily="34" charset="0"/>
              </a:rPr>
              <a:t>Comorbidities</a:t>
            </a:r>
          </a:p>
        </p:txBody>
      </p:sp>
      <p:sp>
        <p:nvSpPr>
          <p:cNvPr id="3" name="Content Placeholder 2"/>
          <p:cNvSpPr>
            <a:spLocks noGrp="1"/>
          </p:cNvSpPr>
          <p:nvPr>
            <p:ph idx="1"/>
          </p:nvPr>
        </p:nvSpPr>
        <p:spPr>
          <a:xfrm>
            <a:off x="457200" y="809177"/>
            <a:ext cx="8229600" cy="5981558"/>
          </a:xfrm>
        </p:spPr>
        <p:txBody>
          <a:bodyPr>
            <a:normAutofit/>
          </a:bodyPr>
          <a:lstStyle/>
          <a:p>
            <a:pPr algn="just">
              <a:lnSpc>
                <a:spcPct val="150000"/>
              </a:lnSpc>
            </a:pPr>
            <a:r>
              <a:rPr lang="en-GB" sz="1200" dirty="0">
                <a:latin typeface="Arial" panose="020B0604020202020204" pitchFamily="34" charset="0"/>
                <a:cs typeface="Arial" panose="020B0604020202020204" pitchFamily="34" charset="0"/>
              </a:rPr>
              <a:t>Cardiovascular disease, which is the leading cause of mortality (Tonelli et al., 2017)</a:t>
            </a:r>
          </a:p>
          <a:p>
            <a:pPr algn="just">
              <a:lnSpc>
                <a:spcPct val="150000"/>
              </a:lnSpc>
            </a:pPr>
            <a:r>
              <a:rPr lang="en-GB" sz="1200" dirty="0">
                <a:latin typeface="Arial" panose="020B0604020202020204" pitchFamily="34" charset="0"/>
                <a:cs typeface="Arial" panose="020B0604020202020204" pitchFamily="34" charset="0"/>
              </a:rPr>
              <a:t>Diabetes mellitus, recognized as a major cause and comorbidity (NICE, 2021)</a:t>
            </a:r>
          </a:p>
          <a:p>
            <a:pPr algn="just">
              <a:lnSpc>
                <a:spcPct val="150000"/>
              </a:lnSpc>
            </a:pPr>
            <a:r>
              <a:rPr lang="en-GB" sz="1200" dirty="0">
                <a:latin typeface="Arial" panose="020B0604020202020204" pitchFamily="34" charset="0"/>
                <a:cs typeface="Arial" panose="020B0604020202020204" pitchFamily="34" charset="0"/>
              </a:rPr>
              <a:t>Hypertension, identified as both a cause and a consequence (NICE, 2021)</a:t>
            </a:r>
          </a:p>
          <a:p>
            <a:pPr algn="just">
              <a:lnSpc>
                <a:spcPct val="150000"/>
              </a:lnSpc>
            </a:pPr>
            <a:r>
              <a:rPr lang="en-GB" sz="1200" dirty="0">
                <a:latin typeface="Arial" panose="020B0604020202020204" pitchFamily="34" charset="0"/>
                <a:cs typeface="Arial" panose="020B0604020202020204" pitchFamily="34" charset="0"/>
              </a:rPr>
              <a:t>Anaemia, resulting from reduced erythropoietin production (UK Kidney Association, 2022)</a:t>
            </a:r>
          </a:p>
          <a:p>
            <a:pPr algn="just">
              <a:lnSpc>
                <a:spcPct val="150000"/>
              </a:lnSpc>
            </a:pPr>
            <a:r>
              <a:rPr lang="en-GB" sz="1200" dirty="0">
                <a:latin typeface="Arial" panose="020B0604020202020204" pitchFamily="34" charset="0"/>
                <a:cs typeface="Arial" panose="020B0604020202020204" pitchFamily="34" charset="0"/>
              </a:rPr>
              <a:t>Bone and mineral disorders, referred to as CKD-MBD (NICE, 2021)</a:t>
            </a:r>
          </a:p>
          <a:p>
            <a:pPr algn="just">
              <a:lnSpc>
                <a:spcPct val="150000"/>
              </a:lnSpc>
            </a:pPr>
            <a:r>
              <a:rPr lang="en-GB" sz="1200" dirty="0">
                <a:latin typeface="Arial" panose="020B0604020202020204" pitchFamily="34" charset="0"/>
                <a:cs typeface="Arial" panose="020B0604020202020204" pitchFamily="34" charset="0"/>
              </a:rPr>
              <a:t>Depression and anxiety, representing a significant psychological burden (Marmot, 2020)</a:t>
            </a:r>
          </a:p>
          <a:p>
            <a:pPr algn="just">
              <a:lnSpc>
                <a:spcPct val="150000"/>
              </a:lnSpc>
            </a:pPr>
            <a:r>
              <a:rPr lang="en-GB" sz="1200" dirty="0">
                <a:latin typeface="Arial" panose="020B0604020202020204" pitchFamily="34" charset="0"/>
                <a:cs typeface="Arial" panose="020B0604020202020204" pitchFamily="34" charset="0"/>
              </a:rPr>
              <a:t>Fluid overload and electrolyte imbalance (Stevens and Levin, 2018)</a:t>
            </a:r>
          </a:p>
          <a:p>
            <a:pPr marL="0" indent="0" algn="ctr">
              <a:lnSpc>
                <a:spcPct val="150000"/>
              </a:lnSpc>
              <a:buNone/>
            </a:pPr>
            <a:r>
              <a:rPr lang="en-GB" sz="1200" b="1" dirty="0">
                <a:latin typeface="Arial" panose="020B0604020202020204" pitchFamily="34" charset="0"/>
                <a:cs typeface="Arial" panose="020B0604020202020204" pitchFamily="34" charset="0"/>
              </a:rPr>
              <a:t>Diagram showing how when the kidney is strong and when it is </a:t>
            </a:r>
            <a:r>
              <a:rPr lang="en-GB" sz="1200" b="1" dirty="0" err="1">
                <a:latin typeface="Arial" panose="020B0604020202020204" pitchFamily="34" charset="0"/>
                <a:cs typeface="Arial" panose="020B0604020202020204" pitchFamily="34" charset="0"/>
              </a:rPr>
              <a:t>inffected</a:t>
            </a:r>
            <a:endParaRPr lang="en-GB" sz="1200" b="1" dirty="0">
              <a:latin typeface="Arial" panose="020B0604020202020204" pitchFamily="34" charset="0"/>
              <a:cs typeface="Arial" panose="020B0604020202020204" pitchFamily="34" charset="0"/>
            </a:endParaRPr>
          </a:p>
        </p:txBody>
      </p:sp>
      <p:pic>
        <p:nvPicPr>
          <p:cNvPr id="4" name="Picture 3" descr="Comorbidities - Gout Education">
            <a:extLst>
              <a:ext uri="{FF2B5EF4-FFF2-40B4-BE49-F238E27FC236}">
                <a16:creationId xmlns:a16="http://schemas.microsoft.com/office/drawing/2014/main" id="{DA01013E-F3B8-2492-C287-C0FBF8FA83F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93534" y="3891776"/>
            <a:ext cx="7256206" cy="2334745"/>
          </a:xfrm>
          <a:prstGeom prst="rect">
            <a:avLst/>
          </a:prstGeom>
          <a:noFill/>
          <a:ln>
            <a:noFill/>
          </a:ln>
        </p:spPr>
      </p:pic>
      <p:sp>
        <p:nvSpPr>
          <p:cNvPr id="6" name="TextBox 5">
            <a:extLst>
              <a:ext uri="{FF2B5EF4-FFF2-40B4-BE49-F238E27FC236}">
                <a16:creationId xmlns:a16="http://schemas.microsoft.com/office/drawing/2014/main" id="{DD98D38A-D387-0A43-8B2D-66BDAB1A01D7}"/>
              </a:ext>
            </a:extLst>
          </p:cNvPr>
          <p:cNvSpPr txBox="1"/>
          <p:nvPr/>
        </p:nvSpPr>
        <p:spPr>
          <a:xfrm>
            <a:off x="5229922" y="6421403"/>
            <a:ext cx="3353639" cy="276999"/>
          </a:xfrm>
          <a:prstGeom prst="rect">
            <a:avLst/>
          </a:prstGeom>
          <a:noFill/>
        </p:spPr>
        <p:txBody>
          <a:bodyPr wrap="square">
            <a:spAutoFit/>
          </a:bodyPr>
          <a:lstStyle/>
          <a:p>
            <a:r>
              <a:rPr lang="en-GB" sz="1200" dirty="0">
                <a:latin typeface="Arial" panose="020B0604020202020204" pitchFamily="34" charset="0"/>
                <a:cs typeface="Arial" panose="020B0604020202020204" pitchFamily="34" charset="0"/>
              </a:rPr>
              <a:t>(Gout Education Society, 2025)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Shape 36">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2" name="Title 1"/>
          <p:cNvSpPr>
            <a:spLocks noGrp="1"/>
          </p:cNvSpPr>
          <p:nvPr>
            <p:ph type="title"/>
          </p:nvPr>
        </p:nvSpPr>
        <p:spPr>
          <a:xfrm>
            <a:off x="628650" y="401221"/>
            <a:ext cx="7886700" cy="981531"/>
          </a:xfrm>
        </p:spPr>
        <p:txBody>
          <a:bodyPr vert="horz" lIns="91440" tIns="45720" rIns="91440" bIns="45720" rtlCol="0">
            <a:normAutofit/>
          </a:bodyPr>
          <a:lstStyle/>
          <a:p>
            <a:pPr algn="ctr" defTabSz="914400"/>
            <a:r>
              <a:rPr lang="en-US" sz="3200" b="1" kern="1200" dirty="0">
                <a:solidFill>
                  <a:srgbClr val="FFFFFF"/>
                </a:solidFill>
                <a:latin typeface="Arial" panose="020B0604020202020204" pitchFamily="34" charset="0"/>
                <a:cs typeface="Arial" panose="020B0604020202020204" pitchFamily="34" charset="0"/>
              </a:rPr>
              <a:t>Prevention </a:t>
            </a:r>
          </a:p>
        </p:txBody>
      </p:sp>
      <p:sp>
        <p:nvSpPr>
          <p:cNvPr id="7" name="Content Placeholder 6">
            <a:extLst>
              <a:ext uri="{FF2B5EF4-FFF2-40B4-BE49-F238E27FC236}">
                <a16:creationId xmlns:a16="http://schemas.microsoft.com/office/drawing/2014/main" id="{9782D2D2-2CF5-D40E-2EDA-17B68FEC5638}"/>
              </a:ext>
            </a:extLst>
          </p:cNvPr>
          <p:cNvSpPr>
            <a:spLocks noGrp="1"/>
          </p:cNvSpPr>
          <p:nvPr>
            <p:ph idx="1"/>
          </p:nvPr>
        </p:nvSpPr>
        <p:spPr>
          <a:xfrm>
            <a:off x="167268" y="1382752"/>
            <a:ext cx="8742556" cy="5185316"/>
          </a:xfrm>
        </p:spPr>
        <p:txBody>
          <a:bodyPr vert="horz" lIns="91440" tIns="45720" rIns="91440" bIns="45720" rtlCol="0">
            <a:normAutofit fontScale="40000" lnSpcReduction="20000"/>
          </a:bodyPr>
          <a:lstStyle/>
          <a:p>
            <a:pPr marL="0" indent="-228600" defTabSz="914400"/>
            <a:r>
              <a:rPr lang="en-US" sz="500" b="1" dirty="0">
                <a:latin typeface="Arial" panose="020B0604020202020204" pitchFamily="34" charset="0"/>
                <a:cs typeface="Arial" panose="020B0604020202020204" pitchFamily="34" charset="0"/>
              </a:rPr>
              <a:t>Primary Prevention (Prevent onset)</a:t>
            </a:r>
            <a:endParaRPr lang="en-US" sz="500" dirty="0">
              <a:latin typeface="Arial" panose="020B0604020202020204" pitchFamily="34" charset="0"/>
              <a:cs typeface="Arial" panose="020B0604020202020204" pitchFamily="34" charset="0"/>
            </a:endParaRPr>
          </a:p>
          <a:p>
            <a:pPr indent="-228600" defTabSz="914400"/>
            <a:r>
              <a:rPr lang="en-US" sz="3000" dirty="0">
                <a:latin typeface="Arial" panose="020B0604020202020204" pitchFamily="34" charset="0"/>
                <a:cs typeface="Arial" panose="020B0604020202020204" pitchFamily="34" charset="0"/>
              </a:rPr>
              <a:t>A nutritious diet (low salt, balanced nutrition) </a:t>
            </a:r>
          </a:p>
          <a:p>
            <a:pPr indent="-228600" defTabSz="914400"/>
            <a:r>
              <a:rPr lang="en-US" sz="3000" dirty="0">
                <a:latin typeface="Arial" panose="020B0604020202020204" pitchFamily="34" charset="0"/>
                <a:cs typeface="Arial" panose="020B0604020202020204" pitchFamily="34" charset="0"/>
              </a:rPr>
              <a:t>Consistent physical activity (World Health Organization, 2021).</a:t>
            </a:r>
          </a:p>
          <a:p>
            <a:pPr indent="-228600" defTabSz="914400"/>
            <a:r>
              <a:rPr lang="en-US" sz="3000" dirty="0">
                <a:latin typeface="Arial" panose="020B0604020202020204" pitchFamily="34" charset="0"/>
                <a:cs typeface="Arial" panose="020B0604020202020204" pitchFamily="34" charset="0"/>
              </a:rPr>
              <a:t>Weight control</a:t>
            </a:r>
          </a:p>
          <a:p>
            <a:pPr indent="-228600" defTabSz="914400"/>
            <a:r>
              <a:rPr lang="en-US" sz="3000" dirty="0">
                <a:latin typeface="Arial" panose="020B0604020202020204" pitchFamily="34" charset="0"/>
                <a:cs typeface="Arial" panose="020B0604020202020204" pitchFamily="34" charset="0"/>
              </a:rPr>
              <a:t>Quitting smoking </a:t>
            </a:r>
          </a:p>
          <a:p>
            <a:pPr indent="-228600" defTabSz="914400"/>
            <a:r>
              <a:rPr lang="en-US" sz="3000" dirty="0">
                <a:latin typeface="Arial" panose="020B0604020202020204" pitchFamily="34" charset="0"/>
                <a:cs typeface="Arial" panose="020B0604020202020204" pitchFamily="34" charset="0"/>
              </a:rPr>
              <a:t>Limiting alcohol consumption (Public Health England, 2020).</a:t>
            </a:r>
          </a:p>
          <a:p>
            <a:pPr marL="0" indent="0" defTabSz="914400">
              <a:buNone/>
            </a:pPr>
            <a:r>
              <a:rPr lang="en-US" sz="3000" dirty="0">
                <a:latin typeface="Arial" panose="020B0604020202020204" pitchFamily="34" charset="0"/>
                <a:cs typeface="Arial" panose="020B0604020202020204" pitchFamily="34" charset="0"/>
              </a:rPr>
              <a:t> </a:t>
            </a:r>
          </a:p>
          <a:p>
            <a:pPr marL="0" indent="-228600" defTabSz="914400"/>
            <a:r>
              <a:rPr lang="en-US" sz="3000" b="1" dirty="0">
                <a:latin typeface="Arial" panose="020B0604020202020204" pitchFamily="34" charset="0"/>
                <a:cs typeface="Arial" panose="020B0604020202020204" pitchFamily="34" charset="0"/>
              </a:rPr>
              <a:t>Secondary Prevention (Early detection)</a:t>
            </a:r>
            <a:endParaRPr lang="en-US" sz="3000" dirty="0">
              <a:latin typeface="Arial" panose="020B0604020202020204" pitchFamily="34" charset="0"/>
              <a:cs typeface="Arial" panose="020B0604020202020204" pitchFamily="34" charset="0"/>
            </a:endParaRPr>
          </a:p>
          <a:p>
            <a:pPr indent="-228600" defTabSz="914400"/>
            <a:r>
              <a:rPr lang="en-US" sz="3000" dirty="0">
                <a:latin typeface="Arial" panose="020B0604020202020204" pitchFamily="34" charset="0"/>
                <a:cs typeface="Arial" panose="020B0604020202020204" pitchFamily="34" charset="0"/>
              </a:rPr>
              <a:t>Screening for high-risk populations (diabetes, hypertension)</a:t>
            </a:r>
          </a:p>
          <a:p>
            <a:pPr indent="-228600" defTabSz="914400"/>
            <a:r>
              <a:rPr lang="en-US" sz="3000" dirty="0">
                <a:latin typeface="Arial" panose="020B0604020202020204" pitchFamily="34" charset="0"/>
                <a:cs typeface="Arial" panose="020B0604020202020204" pitchFamily="34" charset="0"/>
              </a:rPr>
              <a:t>eGFR and urine ACR assessments (National Institute for Health and Care Excellence, 2021)</a:t>
            </a:r>
          </a:p>
          <a:p>
            <a:pPr indent="-228600" defTabSz="914400"/>
            <a:r>
              <a:rPr lang="en-US" sz="3000" dirty="0">
                <a:latin typeface="Arial" panose="020B0604020202020204" pitchFamily="34" charset="0"/>
                <a:cs typeface="Arial" panose="020B0604020202020204" pitchFamily="34" charset="0"/>
              </a:rPr>
              <a:t>NHS Health Checks (NHS England, 2019).</a:t>
            </a:r>
          </a:p>
          <a:p>
            <a:pPr marL="0" indent="0" defTabSz="914400">
              <a:buNone/>
            </a:pPr>
            <a:r>
              <a:rPr lang="en-US" sz="3000" dirty="0">
                <a:latin typeface="Arial" panose="020B0604020202020204" pitchFamily="34" charset="0"/>
                <a:cs typeface="Arial" panose="020B0604020202020204" pitchFamily="34" charset="0"/>
              </a:rPr>
              <a:t> </a:t>
            </a:r>
          </a:p>
          <a:p>
            <a:pPr marL="0" indent="-228600" defTabSz="914400"/>
            <a:r>
              <a:rPr lang="en-US" sz="3000" b="1" dirty="0">
                <a:latin typeface="Arial" panose="020B0604020202020204" pitchFamily="34" charset="0"/>
                <a:cs typeface="Arial" panose="020B0604020202020204" pitchFamily="34" charset="0"/>
              </a:rPr>
              <a:t>Tertiary Prevention (Prevent progression)</a:t>
            </a:r>
            <a:endParaRPr lang="en-US" sz="3000" dirty="0">
              <a:latin typeface="Arial" panose="020B0604020202020204" pitchFamily="34" charset="0"/>
              <a:cs typeface="Arial" panose="020B0604020202020204" pitchFamily="34" charset="0"/>
            </a:endParaRPr>
          </a:p>
          <a:p>
            <a:pPr indent="-228600" defTabSz="914400"/>
            <a:r>
              <a:rPr lang="en-US" sz="3000" dirty="0">
                <a:latin typeface="Arial" panose="020B0604020202020204" pitchFamily="34" charset="0"/>
                <a:cs typeface="Arial" panose="020B0604020202020204" pitchFamily="34" charset="0"/>
              </a:rPr>
              <a:t>Managing blood pressure</a:t>
            </a:r>
          </a:p>
          <a:p>
            <a:pPr indent="-228600" defTabSz="914400"/>
            <a:r>
              <a:rPr lang="en-US" sz="3000" dirty="0">
                <a:latin typeface="Arial" panose="020B0604020202020204" pitchFamily="34" charset="0"/>
                <a:cs typeface="Arial" panose="020B0604020202020204" pitchFamily="34" charset="0"/>
              </a:rPr>
              <a:t>Controlling glycaemia (National Institute for Health and Care Excellence, 2021).</a:t>
            </a:r>
          </a:p>
          <a:p>
            <a:pPr indent="-228600" defTabSz="914400"/>
            <a:r>
              <a:rPr lang="en-US" sz="3000" dirty="0">
                <a:latin typeface="Arial" panose="020B0604020202020204" pitchFamily="34" charset="0"/>
                <a:cs typeface="Arial" panose="020B0604020202020204" pitchFamily="34" charset="0"/>
              </a:rPr>
              <a:t>Medications (ACE inhibitors) (UK Kidney Association, 2022).</a:t>
            </a:r>
          </a:p>
          <a:p>
            <a:pPr indent="-228600" defTabSz="914400"/>
            <a:r>
              <a:rPr lang="en-US" sz="3000" dirty="0">
                <a:latin typeface="Arial" panose="020B0604020202020204" pitchFamily="34" charset="0"/>
                <a:cs typeface="Arial" panose="020B0604020202020204" pitchFamily="34" charset="0"/>
              </a:rPr>
              <a:t> Lifestyle modification (NHS England, 2019).</a:t>
            </a:r>
          </a:p>
          <a:p>
            <a:pPr marL="0" indent="0" defTabSz="914400">
              <a:buNone/>
            </a:pPr>
            <a:r>
              <a:rPr lang="en-US" sz="3000" b="1" dirty="0">
                <a:latin typeface="Arial" panose="020B0604020202020204" pitchFamily="34" charset="0"/>
                <a:cs typeface="Arial" panose="020B0604020202020204" pitchFamily="34" charset="0"/>
              </a:rPr>
              <a:t> </a:t>
            </a:r>
            <a:endParaRPr lang="en-US" sz="3000" dirty="0">
              <a:latin typeface="Arial" panose="020B0604020202020204" pitchFamily="34" charset="0"/>
              <a:cs typeface="Arial" panose="020B0604020202020204" pitchFamily="34" charset="0"/>
            </a:endParaRPr>
          </a:p>
          <a:p>
            <a:pPr marL="0" indent="-228600" defTabSz="914400"/>
            <a:r>
              <a:rPr lang="en-US" sz="3000" b="1" dirty="0">
                <a:latin typeface="Arial" panose="020B0604020202020204" pitchFamily="34" charset="0"/>
                <a:cs typeface="Arial" panose="020B0604020202020204" pitchFamily="34" charset="0"/>
              </a:rPr>
              <a:t>Public Health &amp; Policy</a:t>
            </a:r>
            <a:endParaRPr lang="en-US" sz="3000" dirty="0">
              <a:latin typeface="Arial" panose="020B0604020202020204" pitchFamily="34" charset="0"/>
              <a:cs typeface="Arial" panose="020B0604020202020204" pitchFamily="34" charset="0"/>
            </a:endParaRPr>
          </a:p>
          <a:p>
            <a:pPr indent="-228600" defTabSz="914400"/>
            <a:r>
              <a:rPr lang="en-US" sz="3000" dirty="0">
                <a:latin typeface="Arial" panose="020B0604020202020204" pitchFamily="34" charset="0"/>
                <a:cs typeface="Arial" panose="020B0604020202020204" pitchFamily="34" charset="0"/>
              </a:rPr>
              <a:t>NHS England prevention initiatives (NHS England, 2019).</a:t>
            </a:r>
          </a:p>
          <a:p>
            <a:pPr indent="-228600" defTabSz="914400"/>
            <a:r>
              <a:rPr lang="en-US" sz="3000" dirty="0">
                <a:latin typeface="Arial" panose="020B0604020202020204" pitchFamily="34" charset="0"/>
                <a:cs typeface="Arial" panose="020B0604020202020204" pitchFamily="34" charset="0"/>
              </a:rPr>
              <a:t>Addressing health disparities (Marmot, 2020).</a:t>
            </a:r>
          </a:p>
          <a:p>
            <a:pPr indent="-228600" defTabSz="914400"/>
            <a:r>
              <a:rPr lang="en-US" sz="3000" dirty="0">
                <a:latin typeface="Arial" panose="020B0604020202020204" pitchFamily="34" charset="0"/>
                <a:cs typeface="Arial" panose="020B0604020202020204" pitchFamily="34" charset="0"/>
              </a:rPr>
              <a:t>Patient education and self-management strategies (Kidney Care UK, 2023). </a:t>
            </a:r>
          </a:p>
          <a:p>
            <a:pPr marL="0" indent="-228600" defTabSz="914400"/>
            <a:r>
              <a:rPr lang="en-US" sz="3000" dirty="0">
                <a:latin typeface="Arial" panose="020B0604020202020204" pitchFamily="34" charset="0"/>
                <a:cs typeface="Arial" panose="020B0604020202020204" pitchFamily="34" charset="0"/>
              </a:rPr>
              <a:t> </a:t>
            </a:r>
          </a:p>
          <a:p>
            <a:pPr marL="0" indent="-228600" defTabSz="914400"/>
            <a:endParaRPr lang="en-US" sz="5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57250" y="990599"/>
            <a:ext cx="7429500" cy="685800"/>
          </a:xfrm>
        </p:spPr>
        <p:txBody>
          <a:bodyPr anchor="t">
            <a:normAutofit/>
          </a:bodyPr>
          <a:lstStyle/>
          <a:p>
            <a:pPr algn="ctr"/>
            <a:r>
              <a:rPr lang="en-GB" sz="3200" b="1" dirty="0">
                <a:latin typeface="Arial" panose="020B0604020202020204" pitchFamily="34" charset="0"/>
                <a:cs typeface="Arial" panose="020B0604020202020204" pitchFamily="34" charset="0"/>
              </a:rPr>
              <a:t>Co-productive Care</a:t>
            </a:r>
          </a:p>
        </p:txBody>
      </p:sp>
      <p:graphicFrame>
        <p:nvGraphicFramePr>
          <p:cNvPr id="5" name="Content Placeholder 2">
            <a:extLst>
              <a:ext uri="{FF2B5EF4-FFF2-40B4-BE49-F238E27FC236}">
                <a16:creationId xmlns:a16="http://schemas.microsoft.com/office/drawing/2014/main" id="{382A802C-8CB3-DB10-917B-76AA1545A50C}"/>
              </a:ext>
            </a:extLst>
          </p:cNvPr>
          <p:cNvGraphicFramePr>
            <a:graphicFrameLocks noGrp="1"/>
          </p:cNvGraphicFramePr>
          <p:nvPr>
            <p:ph idx="1"/>
            <p:extLst>
              <p:ext uri="{D42A27DB-BD31-4B8C-83A1-F6EECF244321}">
                <p14:modId xmlns:p14="http://schemas.microsoft.com/office/powerpoint/2010/main" val="1974610926"/>
              </p:ext>
            </p:extLst>
          </p:nvPr>
        </p:nvGraphicFramePr>
        <p:xfrm>
          <a:off x="514350" y="2137228"/>
          <a:ext cx="8115300" cy="37337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57250" y="990599"/>
            <a:ext cx="7429500" cy="685800"/>
          </a:xfrm>
        </p:spPr>
        <p:txBody>
          <a:bodyPr anchor="t">
            <a:normAutofit/>
          </a:bodyPr>
          <a:lstStyle/>
          <a:p>
            <a:r>
              <a:rPr lang="en-GB" sz="3200" b="1" dirty="0">
                <a:latin typeface="Arial" panose="020B0604020202020204" pitchFamily="34" charset="0"/>
                <a:cs typeface="Arial" panose="020B0604020202020204" pitchFamily="34" charset="0"/>
              </a:rPr>
              <a:t>Skills and Professional Practice</a:t>
            </a:r>
          </a:p>
        </p:txBody>
      </p:sp>
      <p:graphicFrame>
        <p:nvGraphicFramePr>
          <p:cNvPr id="5" name="Content Placeholder 2">
            <a:extLst>
              <a:ext uri="{FF2B5EF4-FFF2-40B4-BE49-F238E27FC236}">
                <a16:creationId xmlns:a16="http://schemas.microsoft.com/office/drawing/2014/main" id="{87F6F2F4-7DDB-BC7D-06F8-4D6B75401D5A}"/>
              </a:ext>
            </a:extLst>
          </p:cNvPr>
          <p:cNvGraphicFramePr>
            <a:graphicFrameLocks noGrp="1"/>
          </p:cNvGraphicFramePr>
          <p:nvPr>
            <p:ph idx="1"/>
            <p:extLst>
              <p:ext uri="{D42A27DB-BD31-4B8C-83A1-F6EECF244321}">
                <p14:modId xmlns:p14="http://schemas.microsoft.com/office/powerpoint/2010/main" val="805416660"/>
              </p:ext>
            </p:extLst>
          </p:nvPr>
        </p:nvGraphicFramePr>
        <p:xfrm>
          <a:off x="514350" y="2137228"/>
          <a:ext cx="8115300" cy="37337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2657"/>
            <a:ext cx="7886700" cy="825988"/>
          </a:xfrm>
        </p:spPr>
        <p:txBody>
          <a:bodyPr>
            <a:normAutofit/>
          </a:bodyPr>
          <a:lstStyle/>
          <a:p>
            <a:pPr algn="ctr"/>
            <a:r>
              <a:rPr sz="3200" b="1" dirty="0" err="1">
                <a:latin typeface="Arial" panose="020B0604020202020204" pitchFamily="34" charset="0"/>
                <a:cs typeface="Arial" panose="020B0604020202020204" pitchFamily="34" charset="0"/>
              </a:rPr>
              <a:t>Personalised</a:t>
            </a:r>
            <a:r>
              <a:rPr sz="3200" b="1" dirty="0">
                <a:latin typeface="Arial" panose="020B0604020202020204" pitchFamily="34" charset="0"/>
                <a:cs typeface="Arial" panose="020B0604020202020204" pitchFamily="34" charset="0"/>
              </a:rPr>
              <a:t> Care Model</a:t>
            </a:r>
          </a:p>
        </p:txBody>
      </p:sp>
      <p:sp>
        <p:nvSpPr>
          <p:cNvPr id="3" name="Content Placeholder 2"/>
          <p:cNvSpPr>
            <a:spLocks noGrp="1"/>
          </p:cNvSpPr>
          <p:nvPr>
            <p:ph idx="1"/>
          </p:nvPr>
        </p:nvSpPr>
        <p:spPr>
          <a:xfrm>
            <a:off x="457200" y="992077"/>
            <a:ext cx="8229600" cy="5292878"/>
          </a:xfrm>
        </p:spPr>
        <p:txBody>
          <a:bodyPr>
            <a:normAutofit/>
          </a:bodyPr>
          <a:lstStyle/>
          <a:p>
            <a:r>
              <a:rPr lang="en-GB" sz="1200" dirty="0">
                <a:latin typeface="Arial" panose="020B0604020202020204" pitchFamily="34" charset="0"/>
                <a:cs typeface="Arial" panose="020B0604020202020204" pitchFamily="34" charset="0"/>
              </a:rPr>
              <a:t>Patient education and self-management strategies (Kidney Care UK, 2023). </a:t>
            </a:r>
          </a:p>
          <a:p>
            <a:r>
              <a:rPr lang="en-GB" sz="1200" dirty="0">
                <a:latin typeface="Arial" panose="020B0604020202020204" pitchFamily="34" charset="0"/>
                <a:cs typeface="Arial" panose="020B0604020202020204" pitchFamily="34" charset="0"/>
              </a:rPr>
              <a:t>The NHS England personalised care model comprises six key components: shared decision-making, personalised care planning, social prescribing, supported self-management, personal health budgets, and patient choice (NHS England, 2019)</a:t>
            </a:r>
          </a:p>
          <a:p>
            <a:r>
              <a:rPr lang="en-GB" sz="1200" dirty="0">
                <a:latin typeface="Arial" panose="020B0604020202020204" pitchFamily="34" charset="0"/>
                <a:cs typeface="Arial" panose="020B0604020202020204" pitchFamily="34" charset="0"/>
              </a:rPr>
              <a:t>It enhances patient self-management by empowering individuals to actively participate in managing chronic kidney disease (CKD), which includes making lifestyle changes and adhering to treatment plans.</a:t>
            </a:r>
          </a:p>
          <a:p>
            <a:r>
              <a:rPr lang="en-GB" sz="1200" dirty="0">
                <a:latin typeface="Arial" panose="020B0604020202020204" pitchFamily="34" charset="0"/>
                <a:cs typeface="Arial" panose="020B0604020202020204" pitchFamily="34" charset="0"/>
              </a:rPr>
              <a:t>This model promotes holistic, patient-centred care that is tailored to meet individual needs, preferences, and comorbidities.</a:t>
            </a:r>
          </a:p>
          <a:p>
            <a:r>
              <a:rPr lang="en-GB" sz="1200" dirty="0">
                <a:latin typeface="Arial" panose="020B0604020202020204" pitchFamily="34" charset="0"/>
                <a:cs typeface="Arial" panose="020B0604020202020204" pitchFamily="34" charset="0"/>
              </a:rPr>
              <a:t>Nevertheless, successful implementation necessitates system-wide support, workforce training, and integration across various services (NHS England, 2023).</a:t>
            </a:r>
          </a:p>
          <a:p>
            <a:r>
              <a:rPr lang="en-GB" sz="1200" dirty="0">
                <a:latin typeface="Arial" panose="020B0604020202020204" pitchFamily="34" charset="0"/>
                <a:cs typeface="Arial" panose="020B0604020202020204" pitchFamily="34" charset="0"/>
              </a:rPr>
              <a:t>Challenges include health literacy, resource limitations, and inconsistencies in service delivery across different regions.</a:t>
            </a:r>
          </a:p>
          <a:p>
            <a:pPr algn="just">
              <a:lnSpc>
                <a:spcPct val="150000"/>
              </a:lnSpc>
              <a:buFont typeface="Arial" panose="020B0604020202020204" pitchFamily="34" charset="0"/>
              <a:buChar char="•"/>
            </a:pPr>
            <a:endPar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pic>
        <p:nvPicPr>
          <p:cNvPr id="4" name="Picture 3" descr="NHS Comprehensive Personalised Care Model - Explainer Animation">
            <a:extLst>
              <a:ext uri="{FF2B5EF4-FFF2-40B4-BE49-F238E27FC236}">
                <a16:creationId xmlns:a16="http://schemas.microsoft.com/office/drawing/2014/main" id="{6986C2E6-7CF8-E17F-ED29-B9165E126B7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98574" y="3713356"/>
            <a:ext cx="7034980" cy="2676293"/>
          </a:xfrm>
          <a:prstGeom prst="rect">
            <a:avLst/>
          </a:prstGeom>
          <a:noFill/>
          <a:ln>
            <a:noFill/>
          </a:ln>
        </p:spPr>
      </p:pic>
      <p:sp>
        <p:nvSpPr>
          <p:cNvPr id="6" name="TextBox 5">
            <a:extLst>
              <a:ext uri="{FF2B5EF4-FFF2-40B4-BE49-F238E27FC236}">
                <a16:creationId xmlns:a16="http://schemas.microsoft.com/office/drawing/2014/main" id="{1389A9B5-75EA-9BFE-1597-6883ED849BD1}"/>
              </a:ext>
            </a:extLst>
          </p:cNvPr>
          <p:cNvSpPr txBox="1"/>
          <p:nvPr/>
        </p:nvSpPr>
        <p:spPr>
          <a:xfrm>
            <a:off x="5586761" y="6469107"/>
            <a:ext cx="3200400" cy="307777"/>
          </a:xfrm>
          <a:prstGeom prst="rect">
            <a:avLst/>
          </a:prstGeom>
          <a:noFill/>
        </p:spPr>
        <p:txBody>
          <a:bodyPr wrap="square">
            <a:spAutoFit/>
          </a:bodyPr>
          <a:lstStyle/>
          <a:p>
            <a:pPr marL="0" marR="0" lvl="0" indent="0" algn="r" defTabSz="457200" rtl="0" eaLnBrk="1" fontAlgn="auto" latinLnBrk="0" hangingPunct="1">
              <a:lnSpc>
                <a:spcPct val="100000"/>
              </a:lnSpc>
              <a:spcBef>
                <a:spcPct val="20000"/>
              </a:spcBef>
              <a:spcAft>
                <a:spcPts val="0"/>
              </a:spcAft>
              <a:buClrTx/>
              <a:buSzTx/>
              <a:buFont typeface="Arial"/>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(NHS England, 2018)</a:t>
            </a:r>
            <a:endParaRPr kumimoji="0" lang="en-GB" sz="14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200" b="1" dirty="0">
                <a:latin typeface="Arial" panose="020B0604020202020204" pitchFamily="34" charset="0"/>
                <a:cs typeface="Arial" panose="020B0604020202020204" pitchFamily="34" charset="0"/>
              </a:rPr>
              <a:t>Recommendations</a:t>
            </a:r>
          </a:p>
        </p:txBody>
      </p:sp>
      <p:graphicFrame>
        <p:nvGraphicFramePr>
          <p:cNvPr id="17" name="Content Placeholder 2">
            <a:extLst>
              <a:ext uri="{FF2B5EF4-FFF2-40B4-BE49-F238E27FC236}">
                <a16:creationId xmlns:a16="http://schemas.microsoft.com/office/drawing/2014/main" id="{EBFEF4ED-5C95-E6EC-A40E-BE5282CE850A}"/>
              </a:ext>
            </a:extLst>
          </p:cNvPr>
          <p:cNvGraphicFramePr>
            <a:graphicFrameLocks noGrp="1"/>
          </p:cNvGraphicFramePr>
          <p:nvPr>
            <p:ph idx="1"/>
            <p:extLst>
              <p:ext uri="{D42A27DB-BD31-4B8C-83A1-F6EECF244321}">
                <p14:modId xmlns:p14="http://schemas.microsoft.com/office/powerpoint/2010/main" val="821708185"/>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50041" y="586855"/>
            <a:ext cx="2401025" cy="3387497"/>
          </a:xfrm>
        </p:spPr>
        <p:txBody>
          <a:bodyPr anchor="b">
            <a:normAutofit/>
          </a:bodyPr>
          <a:lstStyle/>
          <a:p>
            <a:pPr algn="r"/>
            <a:r>
              <a:rPr lang="en-GB" sz="3200" b="1" dirty="0">
                <a:solidFill>
                  <a:srgbClr val="FFFFFF"/>
                </a:solidFill>
                <a:latin typeface="Arial" panose="020B0604020202020204" pitchFamily="34" charset="0"/>
                <a:cs typeface="Arial" panose="020B0604020202020204" pitchFamily="34" charset="0"/>
              </a:rPr>
              <a:t>Conclusion</a:t>
            </a:r>
          </a:p>
        </p:txBody>
      </p:sp>
      <p:sp>
        <p:nvSpPr>
          <p:cNvPr id="3" name="Content Placeholder 2"/>
          <p:cNvSpPr>
            <a:spLocks noGrp="1"/>
          </p:cNvSpPr>
          <p:nvPr>
            <p:ph idx="1"/>
          </p:nvPr>
        </p:nvSpPr>
        <p:spPr>
          <a:xfrm>
            <a:off x="713678" y="1516565"/>
            <a:ext cx="7810526" cy="3557239"/>
          </a:xfrm>
        </p:spPr>
        <p:txBody>
          <a:bodyPr anchor="ctr">
            <a:normAutofit fontScale="85000" lnSpcReduction="20000"/>
          </a:bodyPr>
          <a:lstStyle/>
          <a:p>
            <a:pPr marL="0" indent="0" algn="ctr">
              <a:buNone/>
            </a:pPr>
            <a:endParaRPr lang="en-GB" sz="3200" dirty="0">
              <a:latin typeface="Arial" panose="020B0604020202020204" pitchFamily="34" charset="0"/>
              <a:cs typeface="Arial" panose="020B0604020202020204" pitchFamily="34" charset="0"/>
            </a:endParaRPr>
          </a:p>
          <a:p>
            <a:pPr>
              <a:lnSpc>
                <a:spcPct val="170000"/>
              </a:lnSpc>
            </a:pPr>
            <a:r>
              <a:rPr lang="en-GB" sz="1400" dirty="0">
                <a:latin typeface="Arial" panose="020B0604020202020204" pitchFamily="34" charset="0"/>
                <a:cs typeface="Arial" panose="020B0604020202020204" pitchFamily="34" charset="0"/>
              </a:rPr>
              <a:t>Chronic Kidney Disease (CKD) represents a major and escalating public health issue both in the United Kingdom and worldwide.</a:t>
            </a:r>
          </a:p>
          <a:p>
            <a:pPr>
              <a:lnSpc>
                <a:spcPct val="170000"/>
              </a:lnSpc>
            </a:pPr>
            <a:r>
              <a:rPr lang="en-GB" sz="1400" dirty="0">
                <a:latin typeface="Arial" panose="020B0604020202020204" pitchFamily="34" charset="0"/>
                <a:cs typeface="Arial" panose="020B0604020202020204" pitchFamily="34" charset="0"/>
              </a:rPr>
              <a:t>Timely diagnosis and preventive measures are crucial for minimizing progression and associated complications.</a:t>
            </a:r>
          </a:p>
          <a:p>
            <a:pPr>
              <a:lnSpc>
                <a:spcPct val="170000"/>
              </a:lnSpc>
            </a:pPr>
            <a:r>
              <a:rPr lang="en-GB" sz="1400" dirty="0">
                <a:latin typeface="Arial" panose="020B0604020202020204" pitchFamily="34" charset="0"/>
                <a:cs typeface="Arial" panose="020B0604020202020204" pitchFamily="34" charset="0"/>
              </a:rPr>
              <a:t>Successful management necessitates the incorporation of NICE guidelines, tailored care, and collaborative multidisciplinary strategies.</a:t>
            </a:r>
          </a:p>
          <a:p>
            <a:pPr>
              <a:lnSpc>
                <a:spcPct val="170000"/>
              </a:lnSpc>
            </a:pPr>
            <a:r>
              <a:rPr lang="en-GB" sz="1400" dirty="0">
                <a:latin typeface="Arial" panose="020B0604020202020204" pitchFamily="34" charset="0"/>
                <a:cs typeface="Arial" panose="020B0604020202020204" pitchFamily="34" charset="0"/>
              </a:rPr>
              <a:t>The presence of comorbidities and health disparities adds to the complexity of care delivery.</a:t>
            </a:r>
          </a:p>
          <a:p>
            <a:pPr>
              <a:lnSpc>
                <a:spcPct val="170000"/>
              </a:lnSpc>
            </a:pPr>
            <a:r>
              <a:rPr lang="en-GB" sz="1400" dirty="0">
                <a:latin typeface="Arial" panose="020B0604020202020204" pitchFamily="34" charset="0"/>
                <a:cs typeface="Arial" panose="020B0604020202020204" pitchFamily="34" charset="0"/>
              </a:rPr>
              <a:t>Future advancements hinge on early intervention, active patient participation, and the comprehensive implementation of care models across the healthcare system.</a:t>
            </a:r>
          </a:p>
          <a:p>
            <a:pPr marL="0" indent="0">
              <a:lnSpc>
                <a:spcPct val="170000"/>
              </a:lnSpc>
              <a:buNone/>
            </a:pPr>
            <a:endParaRPr lang="en-GB" sz="14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81057828-A174-7E32-1EE9-38AB804D9A83}"/>
              </a:ext>
            </a:extLst>
          </p:cNvPr>
          <p:cNvSpPr txBox="1"/>
          <p:nvPr/>
        </p:nvSpPr>
        <p:spPr>
          <a:xfrm>
            <a:off x="2185639" y="139040"/>
            <a:ext cx="4572000" cy="535531"/>
          </a:xfrm>
          <a:prstGeom prst="rect">
            <a:avLst/>
          </a:prstGeom>
          <a:noFill/>
        </p:spPr>
        <p:txBody>
          <a:bodyPr wrap="square">
            <a:spAutoFit/>
          </a:bodyPr>
          <a:lstStyle/>
          <a:p>
            <a:pPr marL="0" marR="0" lvl="0" indent="0" algn="ctr" defTabSz="685800" rtl="0" eaLnBrk="1" fontAlgn="auto" latinLnBrk="0" hangingPunct="1">
              <a:lnSpc>
                <a:spcPct val="90000"/>
              </a:lnSpc>
              <a:spcBef>
                <a:spcPts val="750"/>
              </a:spcBef>
              <a:spcAft>
                <a:spcPts val="0"/>
              </a:spcAft>
              <a:buClrTx/>
              <a:buSzTx/>
              <a:buFont typeface="Arial" panose="020B0604020202020204" pitchFamily="34" charset="0"/>
              <a:buNone/>
              <a:tabLst/>
              <a:defRPr/>
            </a:pPr>
            <a:r>
              <a:rPr kumimoji="0" lang="en-GB" sz="3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Conclusion</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298" y="981307"/>
            <a:ext cx="8931404" cy="3677606"/>
          </a:xfrm>
        </p:spPr>
        <p:txBody>
          <a:bodyPr anchor="ctr">
            <a:normAutofit/>
          </a:bodyPr>
          <a:lstStyle/>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a:lnSpc>
                <a:spcPct val="90000"/>
              </a:lnSpc>
              <a:buNone/>
            </a:pPr>
            <a:endParaRPr lang="en-GB" sz="4400" dirty="0">
              <a:latin typeface="Arial" panose="020B0604020202020204" pitchFamily="34" charset="0"/>
              <a:cs typeface="Arial" panose="020B0604020202020204" pitchFamily="34" charset="0"/>
            </a:endParaRPr>
          </a:p>
          <a:p>
            <a:pPr marL="0" indent="0">
              <a:lnSpc>
                <a:spcPct val="90000"/>
              </a:lnSpc>
              <a:buNone/>
            </a:pPr>
            <a:endParaRPr lang="en-GB" sz="600" dirty="0"/>
          </a:p>
        </p:txBody>
      </p:sp>
      <p:sp>
        <p:nvSpPr>
          <p:cNvPr id="5" name="Title 4">
            <a:extLst>
              <a:ext uri="{FF2B5EF4-FFF2-40B4-BE49-F238E27FC236}">
                <a16:creationId xmlns:a16="http://schemas.microsoft.com/office/drawing/2014/main" id="{502992BF-142C-E66C-D9F8-EC71BAEABC39}"/>
              </a:ext>
            </a:extLst>
          </p:cNvPr>
          <p:cNvSpPr>
            <a:spLocks noGrp="1"/>
          </p:cNvSpPr>
          <p:nvPr>
            <p:ph type="title"/>
          </p:nvPr>
        </p:nvSpPr>
        <p:spPr>
          <a:xfrm>
            <a:off x="628650" y="365126"/>
            <a:ext cx="7886700" cy="616181"/>
          </a:xfrm>
        </p:spPr>
        <p:txBody>
          <a:bodyPr>
            <a:normAutofit/>
          </a:bodyPr>
          <a:lstStyle/>
          <a:p>
            <a:pPr algn="ctr"/>
            <a:r>
              <a:rPr lang="en-GB" sz="3200" b="1" dirty="0">
                <a:latin typeface="Arial" panose="020B0604020202020204" pitchFamily="34" charset="0"/>
                <a:cs typeface="Arial" panose="020B0604020202020204" pitchFamily="34" charset="0"/>
              </a:rPr>
              <a:t>REFERENCES</a:t>
            </a:r>
          </a:p>
        </p:txBody>
      </p:sp>
      <p:sp>
        <p:nvSpPr>
          <p:cNvPr id="9" name="TextBox 8">
            <a:extLst>
              <a:ext uri="{FF2B5EF4-FFF2-40B4-BE49-F238E27FC236}">
                <a16:creationId xmlns:a16="http://schemas.microsoft.com/office/drawing/2014/main" id="{C0BC4D3E-4F66-1D20-9D82-C84FBB7AACA8}"/>
              </a:ext>
            </a:extLst>
          </p:cNvPr>
          <p:cNvSpPr txBox="1"/>
          <p:nvPr/>
        </p:nvSpPr>
        <p:spPr>
          <a:xfrm>
            <a:off x="212597" y="884525"/>
            <a:ext cx="8931403" cy="4413965"/>
          </a:xfrm>
          <a:prstGeom prst="rect">
            <a:avLst/>
          </a:prstGeom>
          <a:noFill/>
        </p:spPr>
        <p:txBody>
          <a:bodyPr wrap="square">
            <a:spAutoFit/>
          </a:bodyPr>
          <a:lstStyle/>
          <a:p>
            <a:pPr>
              <a:lnSpc>
                <a:spcPct val="115000"/>
              </a:lnSpc>
              <a:spcAft>
                <a:spcPts val="1000"/>
              </a:spcAft>
              <a:buNone/>
            </a:pPr>
            <a:r>
              <a:rPr lang="en-US" sz="1200" dirty="0">
                <a:effectLst/>
                <a:latin typeface="Arial" panose="020B0604020202020204" pitchFamily="34" charset="0"/>
                <a:ea typeface="MS Mincho" panose="02020609040205080304" pitchFamily="49" charset="-128"/>
                <a:cs typeface="Arial" panose="020B0604020202020204" pitchFamily="34" charset="0"/>
              </a:rPr>
              <a:t>Bello, A.K. et al. (2017) Global kidney disease. The Lancet, 390(10105), pp. 197–213.</a:t>
            </a:r>
            <a:endParaRPr lang="en-GB" sz="1200" dirty="0">
              <a:effectLst/>
              <a:latin typeface="Arial" panose="020B0604020202020204" pitchFamily="34" charset="0"/>
              <a:ea typeface="MS Mincho" panose="02020609040205080304" pitchFamily="49" charset="-128"/>
              <a:cs typeface="Arial" panose="020B0604020202020204" pitchFamily="34" charset="0"/>
            </a:endParaRPr>
          </a:p>
          <a:p>
            <a:pPr>
              <a:lnSpc>
                <a:spcPct val="115000"/>
              </a:lnSpc>
              <a:spcAft>
                <a:spcPts val="1000"/>
              </a:spcAft>
              <a:buNone/>
            </a:pPr>
            <a:r>
              <a:rPr lang="en-US" sz="1200" dirty="0" err="1">
                <a:effectLst/>
                <a:latin typeface="Arial" panose="020B0604020202020204" pitchFamily="34" charset="0"/>
                <a:ea typeface="MS Mincho" panose="02020609040205080304" pitchFamily="49" charset="-128"/>
                <a:cs typeface="Arial" panose="020B0604020202020204" pitchFamily="34" charset="0"/>
              </a:rPr>
              <a:t>Bikbov</a:t>
            </a:r>
            <a:r>
              <a:rPr lang="en-US" sz="1200" dirty="0">
                <a:effectLst/>
                <a:latin typeface="Arial" panose="020B0604020202020204" pitchFamily="34" charset="0"/>
                <a:ea typeface="MS Mincho" panose="02020609040205080304" pitchFamily="49" charset="-128"/>
                <a:cs typeface="Arial" panose="020B0604020202020204" pitchFamily="34" charset="0"/>
              </a:rPr>
              <a:t>, B. et al. (2020) Global, regional, and national burden of chronic kidney disease, 1990–2017. The Lancet, 395(10225), pp. 709–733. https://doi.org/10.1016/S0140-6736(20)30045-3 (Accessed: 14 April 2026).</a:t>
            </a:r>
            <a:endParaRPr lang="en-GB" sz="1200" dirty="0">
              <a:effectLst/>
              <a:latin typeface="Arial" panose="020B0604020202020204" pitchFamily="34" charset="0"/>
              <a:ea typeface="MS Mincho" panose="02020609040205080304" pitchFamily="49" charset="-128"/>
              <a:cs typeface="Arial" panose="020B0604020202020204" pitchFamily="34" charset="0"/>
            </a:endParaRPr>
          </a:p>
          <a:p>
            <a:pPr>
              <a:lnSpc>
                <a:spcPct val="115000"/>
              </a:lnSpc>
              <a:spcAft>
                <a:spcPts val="1000"/>
              </a:spcAft>
              <a:buNone/>
            </a:pPr>
            <a:r>
              <a:rPr lang="en-US" sz="1200" dirty="0">
                <a:effectLst/>
                <a:latin typeface="Arial" panose="020B0604020202020204" pitchFamily="34" charset="0"/>
                <a:ea typeface="MS Mincho" panose="02020609040205080304" pitchFamily="49" charset="-128"/>
                <a:cs typeface="Arial" panose="020B0604020202020204" pitchFamily="34" charset="0"/>
              </a:rPr>
              <a:t>British Medical Association (BMA) (2022) Chronic kidney disease statistics. London: BMA.</a:t>
            </a:r>
            <a:endParaRPr lang="en-GB" sz="1200" dirty="0">
              <a:effectLst/>
              <a:latin typeface="Arial" panose="020B0604020202020204" pitchFamily="34" charset="0"/>
              <a:ea typeface="MS Mincho" panose="02020609040205080304" pitchFamily="49" charset="-128"/>
              <a:cs typeface="Arial" panose="020B0604020202020204" pitchFamily="34" charset="0"/>
            </a:endParaRPr>
          </a:p>
          <a:p>
            <a:pPr>
              <a:lnSpc>
                <a:spcPct val="115000"/>
              </a:lnSpc>
              <a:spcAft>
                <a:spcPts val="1000"/>
              </a:spcAft>
              <a:buNone/>
            </a:pPr>
            <a:r>
              <a:rPr lang="en-US" sz="1200" dirty="0">
                <a:effectLst/>
                <a:latin typeface="Arial" panose="020B0604020202020204" pitchFamily="34" charset="0"/>
                <a:ea typeface="MS Mincho" panose="02020609040205080304" pitchFamily="49" charset="-128"/>
                <a:cs typeface="Arial" panose="020B0604020202020204" pitchFamily="34" charset="0"/>
              </a:rPr>
              <a:t>Centers for Disease Control and Prevention (CDC) (2022) Chronic kidney disease in the United States. Atlanta: CDC. https://www.cdc.gov/kidneydisease (Accessed: 5 April 2026).</a:t>
            </a:r>
            <a:endParaRPr lang="en-GB" sz="1200" dirty="0">
              <a:effectLst/>
              <a:latin typeface="Arial" panose="020B0604020202020204" pitchFamily="34" charset="0"/>
              <a:ea typeface="MS Mincho" panose="02020609040205080304" pitchFamily="49" charset="-128"/>
              <a:cs typeface="Arial" panose="020B0604020202020204" pitchFamily="34" charset="0"/>
            </a:endParaRPr>
          </a:p>
          <a:p>
            <a:pPr>
              <a:lnSpc>
                <a:spcPct val="115000"/>
              </a:lnSpc>
              <a:spcAft>
                <a:spcPts val="1000"/>
              </a:spcAft>
              <a:buNone/>
            </a:pPr>
            <a:r>
              <a:rPr lang="en-US" sz="1200" dirty="0">
                <a:effectLst/>
                <a:latin typeface="Arial" panose="020B0604020202020204" pitchFamily="34" charset="0"/>
                <a:ea typeface="MS Mincho" panose="02020609040205080304" pitchFamily="49" charset="-128"/>
                <a:cs typeface="Arial" panose="020B0604020202020204" pitchFamily="34" charset="0"/>
              </a:rPr>
              <a:t>Couser, W.G. et al. (2011) The contribution of chronic kidney disease to the global burden of major noncommunicable diseases. Kidney International, 80(12), pp. 1258–1270.</a:t>
            </a:r>
            <a:endParaRPr lang="en-GB" sz="1200" dirty="0">
              <a:effectLst/>
              <a:latin typeface="Arial" panose="020B0604020202020204" pitchFamily="34" charset="0"/>
              <a:ea typeface="MS Mincho" panose="02020609040205080304" pitchFamily="49" charset="-128"/>
              <a:cs typeface="Arial" panose="020B0604020202020204" pitchFamily="34" charset="0"/>
            </a:endParaRPr>
          </a:p>
          <a:p>
            <a:pPr>
              <a:lnSpc>
                <a:spcPct val="115000"/>
              </a:lnSpc>
              <a:spcAft>
                <a:spcPts val="1000"/>
              </a:spcAft>
              <a:buNone/>
            </a:pPr>
            <a:r>
              <a:rPr lang="en-US" sz="1200" dirty="0">
                <a:effectLst/>
                <a:latin typeface="Arial" panose="020B0604020202020204" pitchFamily="34" charset="0"/>
                <a:ea typeface="MS Mincho" panose="02020609040205080304" pitchFamily="49" charset="-128"/>
                <a:cs typeface="Arial" panose="020B0604020202020204" pitchFamily="34" charset="0"/>
              </a:rPr>
              <a:t>Diabetes UK (2023) Diabetes and kidney disease. London: Diabetes UK. https://www.diabetes.org.uk (Accessed: 5 April 2026).</a:t>
            </a:r>
            <a:endParaRPr lang="en-GB" sz="1200" dirty="0">
              <a:effectLst/>
              <a:latin typeface="Arial" panose="020B0604020202020204" pitchFamily="34" charset="0"/>
              <a:ea typeface="MS Mincho" panose="02020609040205080304" pitchFamily="49" charset="-128"/>
              <a:cs typeface="Arial" panose="020B0604020202020204" pitchFamily="34" charset="0"/>
            </a:endParaRPr>
          </a:p>
          <a:p>
            <a:pPr>
              <a:lnSpc>
                <a:spcPct val="115000"/>
              </a:lnSpc>
              <a:spcAft>
                <a:spcPts val="1000"/>
              </a:spcAft>
              <a:buNone/>
            </a:pPr>
            <a:r>
              <a:rPr lang="en-US" sz="1200" dirty="0">
                <a:effectLst/>
                <a:latin typeface="Arial" panose="020B0604020202020204" pitchFamily="34" charset="0"/>
                <a:ea typeface="MS Mincho" panose="02020609040205080304" pitchFamily="49" charset="-128"/>
                <a:cs typeface="Arial" panose="020B0604020202020204" pitchFamily="34" charset="0"/>
              </a:rPr>
              <a:t>Di </a:t>
            </a:r>
            <a:r>
              <a:rPr lang="en-US" sz="1200" dirty="0" err="1">
                <a:effectLst/>
                <a:latin typeface="Arial" panose="020B0604020202020204" pitchFamily="34" charset="0"/>
                <a:ea typeface="MS Mincho" panose="02020609040205080304" pitchFamily="49" charset="-128"/>
                <a:cs typeface="Arial" panose="020B0604020202020204" pitchFamily="34" charset="0"/>
              </a:rPr>
              <a:t>Angelantonio</a:t>
            </a:r>
            <a:r>
              <a:rPr lang="en-US" sz="1200" dirty="0">
                <a:effectLst/>
                <a:latin typeface="Arial" panose="020B0604020202020204" pitchFamily="34" charset="0"/>
                <a:ea typeface="MS Mincho" panose="02020609040205080304" pitchFamily="49" charset="-128"/>
                <a:cs typeface="Arial" panose="020B0604020202020204" pitchFamily="34" charset="0"/>
              </a:rPr>
              <a:t>, E. et al. (2016) Chronic kidney disease and risk of major cardiovascular disease and non-vascular mortality. BMJ, 354, i4481.</a:t>
            </a:r>
            <a:endParaRPr lang="en-GB" sz="1200" dirty="0">
              <a:effectLst/>
              <a:latin typeface="Arial" panose="020B0604020202020204" pitchFamily="34" charset="0"/>
              <a:ea typeface="MS Mincho" panose="02020609040205080304" pitchFamily="49" charset="-128"/>
              <a:cs typeface="Arial" panose="020B0604020202020204" pitchFamily="34" charset="0"/>
            </a:endParaRPr>
          </a:p>
          <a:p>
            <a:pPr>
              <a:lnSpc>
                <a:spcPct val="115000"/>
              </a:lnSpc>
              <a:spcAft>
                <a:spcPts val="1000"/>
              </a:spcAft>
              <a:buNone/>
            </a:pPr>
            <a:r>
              <a:rPr lang="en-US" sz="1200" dirty="0">
                <a:effectLst/>
                <a:latin typeface="Arial" panose="020B0604020202020204" pitchFamily="34" charset="0"/>
                <a:ea typeface="MS Mincho" panose="02020609040205080304" pitchFamily="49" charset="-128"/>
                <a:cs typeface="Arial" panose="020B0604020202020204" pitchFamily="34" charset="0"/>
              </a:rPr>
              <a:t>Fraser, S.D.S. and Roderick, P.J. (2019) Kidney disease in the UK: a view from primary care. BMJ, 364, l135.</a:t>
            </a:r>
            <a:endParaRPr lang="en-GB" sz="1200" dirty="0">
              <a:effectLst/>
              <a:latin typeface="Arial" panose="020B0604020202020204" pitchFamily="34" charset="0"/>
              <a:ea typeface="MS Mincho" panose="02020609040205080304" pitchFamily="49" charset="-128"/>
              <a:cs typeface="Arial" panose="020B0604020202020204" pitchFamily="34" charset="0"/>
            </a:endParaRPr>
          </a:p>
          <a:p>
            <a:pPr>
              <a:lnSpc>
                <a:spcPct val="115000"/>
              </a:lnSpc>
              <a:spcAft>
                <a:spcPts val="1000"/>
              </a:spcAft>
              <a:buNone/>
            </a:pPr>
            <a:r>
              <a:rPr lang="en-US" sz="1200" dirty="0">
                <a:effectLst/>
                <a:latin typeface="Arial" panose="020B0604020202020204" pitchFamily="34" charset="0"/>
                <a:ea typeface="MS Mincho" panose="02020609040205080304" pitchFamily="49" charset="-128"/>
                <a:cs typeface="Arial" panose="020B0604020202020204" pitchFamily="34" charset="0"/>
              </a:rPr>
              <a:t>Gout Education Society (2025) Comorbidities. https://gouteducation.org/medical-professionals/treating-gout/comorbidities/ (Accessed: 27 March 2026).</a:t>
            </a:r>
            <a:endParaRPr lang="en-GB" sz="1200" dirty="0">
              <a:effectLst/>
              <a:latin typeface="Arial" panose="020B0604020202020204" pitchFamily="34" charset="0"/>
              <a:ea typeface="MS Mincho" panose="02020609040205080304" pitchFamily="49" charset="-128"/>
              <a:cs typeface="Arial" panose="020B0604020202020204" pitchFamily="34" charset="0"/>
            </a:endParaRPr>
          </a:p>
          <a:p>
            <a:pPr>
              <a:lnSpc>
                <a:spcPct val="115000"/>
              </a:lnSpc>
              <a:spcAft>
                <a:spcPts val="1000"/>
              </a:spcAft>
              <a:buNone/>
            </a:pPr>
            <a:r>
              <a:rPr lang="en-US" sz="1200" dirty="0">
                <a:effectLst/>
                <a:latin typeface="Arial" panose="020B0604020202020204" pitchFamily="34" charset="0"/>
                <a:ea typeface="MS Mincho" panose="02020609040205080304" pitchFamily="49" charset="-128"/>
                <a:cs typeface="Arial" panose="020B0604020202020204" pitchFamily="34" charset="0"/>
              </a:rPr>
              <a:t>Hill, N.R. et al. (2016) Global prevalence of chronic kidney disease. PLOS ONE, 11(7), e0158765.</a:t>
            </a:r>
            <a:endParaRPr lang="en-GB" sz="1200" dirty="0">
              <a:effectLst/>
              <a:latin typeface="Arial" panose="020B0604020202020204" pitchFamily="34" charset="0"/>
              <a:ea typeface="MS Mincho" panose="02020609040205080304" pitchFamily="49" charset="-128"/>
              <a:cs typeface="Arial" panose="020B0604020202020204"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40507C5-D7B9-67FE-5D94-43B2FE9DE35A}"/>
              </a:ext>
            </a:extLst>
          </p:cNvPr>
          <p:cNvSpPr>
            <a:spLocks noGrp="1"/>
          </p:cNvSpPr>
          <p:nvPr>
            <p:ph idx="1"/>
          </p:nvPr>
        </p:nvSpPr>
        <p:spPr>
          <a:xfrm>
            <a:off x="133815" y="90836"/>
            <a:ext cx="8798311" cy="6767164"/>
          </a:xfrm>
        </p:spPr>
        <p:txBody>
          <a:bodyPr>
            <a:normAutofit fontScale="25000" lnSpcReduction="20000"/>
          </a:bodyPr>
          <a:lstStyle/>
          <a:p>
            <a:pPr>
              <a:lnSpc>
                <a:spcPct val="115000"/>
              </a:lnSpc>
              <a:spcAft>
                <a:spcPts val="1000"/>
              </a:spcAft>
              <a:buNone/>
            </a:pPr>
            <a:r>
              <a:rPr lang="en-US" sz="4800" dirty="0">
                <a:effectLst/>
                <a:latin typeface="Arial" panose="020B0604020202020204" pitchFamily="34" charset="0"/>
                <a:ea typeface="MS Mincho" panose="02020609040205080304" pitchFamily="49" charset="-128"/>
                <a:cs typeface="Arial" panose="020B0604020202020204" pitchFamily="34" charset="0"/>
              </a:rPr>
              <a:t>House of Commons Health Committee (2018) Prevention in health and social care. London: HMSO.</a:t>
            </a:r>
            <a:endParaRPr lang="en-GB" sz="4800" dirty="0">
              <a:effectLst/>
              <a:latin typeface="Arial" panose="020B0604020202020204" pitchFamily="34" charset="0"/>
              <a:ea typeface="MS Mincho" panose="02020609040205080304" pitchFamily="49" charset="-128"/>
              <a:cs typeface="Arial" panose="020B0604020202020204" pitchFamily="34" charset="0"/>
            </a:endParaRPr>
          </a:p>
          <a:p>
            <a:pPr>
              <a:lnSpc>
                <a:spcPct val="115000"/>
              </a:lnSpc>
              <a:spcAft>
                <a:spcPts val="1000"/>
              </a:spcAft>
              <a:buNone/>
            </a:pPr>
            <a:r>
              <a:rPr lang="en-US" sz="4800" dirty="0">
                <a:effectLst/>
                <a:latin typeface="Arial" panose="020B0604020202020204" pitchFamily="34" charset="0"/>
                <a:ea typeface="MS Mincho" panose="02020609040205080304" pitchFamily="49" charset="-128"/>
                <a:cs typeface="Arial" panose="020B0604020202020204" pitchFamily="34" charset="0"/>
              </a:rPr>
              <a:t>Kerr, M. et al. (2012) Estimating the financial cost of CKD to the NHS in England. Nephrology Dialysis Transplantation, 27(suppl_3), iii73–iii80. https://doi.org/10.1093/ndt/gfs269 (Accessed: 14 April 2026).</a:t>
            </a:r>
            <a:endParaRPr lang="en-GB" sz="4800" dirty="0">
              <a:effectLst/>
              <a:latin typeface="Arial" panose="020B0604020202020204" pitchFamily="34" charset="0"/>
              <a:ea typeface="MS Mincho" panose="02020609040205080304" pitchFamily="49" charset="-128"/>
              <a:cs typeface="Arial" panose="020B0604020202020204" pitchFamily="34" charset="0"/>
            </a:endParaRPr>
          </a:p>
          <a:p>
            <a:pPr>
              <a:lnSpc>
                <a:spcPct val="115000"/>
              </a:lnSpc>
              <a:spcAft>
                <a:spcPts val="1000"/>
              </a:spcAft>
              <a:buNone/>
            </a:pPr>
            <a:r>
              <a:rPr lang="en-US" sz="4800" dirty="0">
                <a:effectLst/>
                <a:latin typeface="Arial" panose="020B0604020202020204" pitchFamily="34" charset="0"/>
                <a:ea typeface="MS Mincho" panose="02020609040205080304" pitchFamily="49" charset="-128"/>
                <a:cs typeface="Arial" panose="020B0604020202020204" pitchFamily="34" charset="0"/>
              </a:rPr>
              <a:t>Kidney Care UK (2023) Living with kidney disease. https://www.kidneycareuk.org (Accessed: 6 April 2026).</a:t>
            </a:r>
            <a:endParaRPr lang="en-GB" sz="4800" dirty="0">
              <a:effectLst/>
              <a:latin typeface="Arial" panose="020B0604020202020204" pitchFamily="34" charset="0"/>
              <a:ea typeface="MS Mincho" panose="02020609040205080304" pitchFamily="49" charset="-128"/>
              <a:cs typeface="Arial" panose="020B0604020202020204" pitchFamily="34" charset="0"/>
            </a:endParaRPr>
          </a:p>
          <a:p>
            <a:pPr>
              <a:lnSpc>
                <a:spcPct val="115000"/>
              </a:lnSpc>
              <a:spcAft>
                <a:spcPts val="1000"/>
              </a:spcAft>
              <a:buNone/>
            </a:pPr>
            <a:r>
              <a:rPr lang="en-US" sz="4800" dirty="0">
                <a:effectLst/>
                <a:latin typeface="Arial" panose="020B0604020202020204" pitchFamily="34" charset="0"/>
                <a:ea typeface="MS Mincho" panose="02020609040205080304" pitchFamily="49" charset="-128"/>
                <a:cs typeface="Arial" panose="020B0604020202020204" pitchFamily="34" charset="0"/>
              </a:rPr>
              <a:t>Kidney Care UK (2024) Chronic kidney disease (CKD). https://kidneycareuk.org/get-support/free-resources/patient-information-booklets/chronic-kidney-disease/ (Accessed: 11 April 2026).</a:t>
            </a:r>
            <a:endParaRPr lang="en-GB" sz="4800" dirty="0">
              <a:effectLst/>
              <a:latin typeface="Arial" panose="020B0604020202020204" pitchFamily="34" charset="0"/>
              <a:ea typeface="MS Mincho" panose="02020609040205080304" pitchFamily="49" charset="-128"/>
              <a:cs typeface="Arial" panose="020B0604020202020204" pitchFamily="34" charset="0"/>
            </a:endParaRPr>
          </a:p>
          <a:p>
            <a:pPr>
              <a:lnSpc>
                <a:spcPct val="115000"/>
              </a:lnSpc>
              <a:spcAft>
                <a:spcPts val="1000"/>
              </a:spcAft>
              <a:buNone/>
            </a:pPr>
            <a:r>
              <a:rPr lang="en-US" sz="4800" dirty="0">
                <a:effectLst/>
                <a:latin typeface="Arial" panose="020B0604020202020204" pitchFamily="34" charset="0"/>
                <a:ea typeface="MS Mincho" panose="02020609040205080304" pitchFamily="49" charset="-128"/>
                <a:cs typeface="Arial" panose="020B0604020202020204" pitchFamily="34" charset="0"/>
              </a:rPr>
              <a:t>Kidney Care UK (2025) SGLT2 inhibitors information. https://kidneycareuk.org/get-support/free-resources/patient-information-booklets/sglt2-inhibitors/ (Accessed: 24 March 2026).</a:t>
            </a:r>
            <a:endParaRPr lang="en-GB" sz="4800" dirty="0">
              <a:effectLst/>
              <a:latin typeface="Arial" panose="020B0604020202020204" pitchFamily="34" charset="0"/>
              <a:ea typeface="MS Mincho" panose="02020609040205080304" pitchFamily="49" charset="-128"/>
              <a:cs typeface="Arial" panose="020B0604020202020204" pitchFamily="34" charset="0"/>
            </a:endParaRPr>
          </a:p>
          <a:p>
            <a:pPr>
              <a:lnSpc>
                <a:spcPct val="115000"/>
              </a:lnSpc>
              <a:spcAft>
                <a:spcPts val="1000"/>
              </a:spcAft>
              <a:buNone/>
            </a:pPr>
            <a:r>
              <a:rPr lang="en-US" sz="4800" dirty="0">
                <a:effectLst/>
                <a:latin typeface="Arial" panose="020B0604020202020204" pitchFamily="34" charset="0"/>
                <a:ea typeface="MS Mincho" panose="02020609040205080304" pitchFamily="49" charset="-128"/>
                <a:cs typeface="Arial" panose="020B0604020202020204" pitchFamily="34" charset="0"/>
              </a:rPr>
              <a:t>Kidney Cares (n.d.) Chronic kidney disease (CKD). https://kidneycares.com/chronic-kidney-disease-ckd/ (Accessed: 17 March 2026).</a:t>
            </a:r>
            <a:endParaRPr lang="en-GB" sz="4800" dirty="0">
              <a:effectLst/>
              <a:latin typeface="Arial" panose="020B0604020202020204" pitchFamily="34" charset="0"/>
              <a:ea typeface="MS Mincho" panose="02020609040205080304" pitchFamily="49" charset="-128"/>
              <a:cs typeface="Arial" panose="020B0604020202020204" pitchFamily="34" charset="0"/>
            </a:endParaRPr>
          </a:p>
          <a:p>
            <a:pPr>
              <a:lnSpc>
                <a:spcPct val="115000"/>
              </a:lnSpc>
              <a:spcAft>
                <a:spcPts val="1000"/>
              </a:spcAft>
              <a:buNone/>
            </a:pPr>
            <a:r>
              <a:rPr lang="en-US" sz="4800" dirty="0">
                <a:effectLst/>
                <a:latin typeface="Arial" panose="020B0604020202020204" pitchFamily="34" charset="0"/>
                <a:ea typeface="MS Mincho" panose="02020609040205080304" pitchFamily="49" charset="-128"/>
                <a:cs typeface="Arial" panose="020B0604020202020204" pitchFamily="34" charset="0"/>
              </a:rPr>
              <a:t>Kidney Research UK (2023) The economic impact of kidney disease in the UK. https://www.kidneyresearchuk.org (Accessed: 11 April 2026).</a:t>
            </a:r>
            <a:endParaRPr lang="en-GB" sz="4800" dirty="0">
              <a:effectLst/>
              <a:latin typeface="Arial" panose="020B0604020202020204" pitchFamily="34" charset="0"/>
              <a:ea typeface="MS Mincho" panose="02020609040205080304" pitchFamily="49" charset="-128"/>
              <a:cs typeface="Arial" panose="020B0604020202020204" pitchFamily="34" charset="0"/>
            </a:endParaRPr>
          </a:p>
          <a:p>
            <a:pPr>
              <a:lnSpc>
                <a:spcPct val="115000"/>
              </a:lnSpc>
              <a:spcAft>
                <a:spcPts val="1000"/>
              </a:spcAft>
              <a:buNone/>
            </a:pPr>
            <a:r>
              <a:rPr lang="en-US" sz="4800" dirty="0" err="1">
                <a:effectLst/>
                <a:latin typeface="Arial" panose="020B0604020202020204" pitchFamily="34" charset="0"/>
                <a:ea typeface="MS Mincho" panose="02020609040205080304" pitchFamily="49" charset="-128"/>
                <a:cs typeface="Arial" panose="020B0604020202020204" pitchFamily="34" charset="0"/>
              </a:rPr>
              <a:t>Kovesdy</a:t>
            </a:r>
            <a:r>
              <a:rPr lang="en-US" sz="4800" dirty="0">
                <a:effectLst/>
                <a:latin typeface="Arial" panose="020B0604020202020204" pitchFamily="34" charset="0"/>
                <a:ea typeface="MS Mincho" panose="02020609040205080304" pitchFamily="49" charset="-128"/>
                <a:cs typeface="Arial" panose="020B0604020202020204" pitchFamily="34" charset="0"/>
              </a:rPr>
              <a:t>, C.P. (2022) Epidemiology of chronic kidney disease: an update 2022. Kidney International Supplements, 12(1), pp. 7–11. https://doi.org/10.1016/j.kisu.2021.11.003 (Accessed: 12 April 2026).</a:t>
            </a:r>
            <a:endParaRPr lang="en-GB" sz="4800" dirty="0">
              <a:effectLst/>
              <a:latin typeface="Arial" panose="020B0604020202020204" pitchFamily="34" charset="0"/>
              <a:ea typeface="MS Mincho" panose="02020609040205080304" pitchFamily="49" charset="-128"/>
              <a:cs typeface="Arial" panose="020B0604020202020204" pitchFamily="34" charset="0"/>
            </a:endParaRPr>
          </a:p>
          <a:p>
            <a:pPr>
              <a:lnSpc>
                <a:spcPct val="115000"/>
              </a:lnSpc>
              <a:spcAft>
                <a:spcPts val="1000"/>
              </a:spcAft>
              <a:buNone/>
            </a:pPr>
            <a:r>
              <a:rPr lang="en-US" sz="4800" dirty="0">
                <a:effectLst/>
                <a:latin typeface="Arial" panose="020B0604020202020204" pitchFamily="34" charset="0"/>
                <a:ea typeface="MS Mincho" panose="02020609040205080304" pitchFamily="49" charset="-128"/>
                <a:cs typeface="Arial" panose="020B0604020202020204" pitchFamily="34" charset="0"/>
              </a:rPr>
              <a:t>Levey, A.S. et al. (2020) Nomenclature for kidney function and disease. Kidney International, 97(6), pp. 1117–1129.</a:t>
            </a:r>
            <a:endParaRPr lang="en-GB" sz="4800" dirty="0">
              <a:effectLst/>
              <a:latin typeface="Arial" panose="020B0604020202020204" pitchFamily="34" charset="0"/>
              <a:ea typeface="MS Mincho" panose="02020609040205080304" pitchFamily="49" charset="-128"/>
              <a:cs typeface="Arial" panose="020B0604020202020204" pitchFamily="34" charset="0"/>
            </a:endParaRPr>
          </a:p>
          <a:p>
            <a:pPr>
              <a:lnSpc>
                <a:spcPct val="115000"/>
              </a:lnSpc>
              <a:spcAft>
                <a:spcPts val="1000"/>
              </a:spcAft>
              <a:buNone/>
            </a:pPr>
            <a:r>
              <a:rPr lang="en-US" sz="4800" dirty="0">
                <a:effectLst/>
                <a:latin typeface="Arial" panose="020B0604020202020204" pitchFamily="34" charset="0"/>
                <a:ea typeface="MS Mincho" panose="02020609040205080304" pitchFamily="49" charset="-128"/>
                <a:cs typeface="Arial" panose="020B0604020202020204" pitchFamily="34" charset="0"/>
              </a:rPr>
              <a:t>London Kidney Network (2023) Kidney facts and figures. https://www.londonkidneynetwork.nhs.uk (Accessed: 24 March 2026).</a:t>
            </a:r>
            <a:endParaRPr lang="en-GB" sz="4800" dirty="0">
              <a:effectLst/>
              <a:latin typeface="Arial" panose="020B0604020202020204" pitchFamily="34" charset="0"/>
              <a:ea typeface="MS Mincho" panose="02020609040205080304" pitchFamily="49" charset="-128"/>
              <a:cs typeface="Arial" panose="020B0604020202020204" pitchFamily="34" charset="0"/>
            </a:endParaRPr>
          </a:p>
          <a:p>
            <a:pPr>
              <a:lnSpc>
                <a:spcPct val="115000"/>
              </a:lnSpc>
              <a:spcAft>
                <a:spcPts val="1000"/>
              </a:spcAft>
              <a:buNone/>
            </a:pPr>
            <a:r>
              <a:rPr lang="en-US" sz="4800" dirty="0">
                <a:effectLst/>
                <a:latin typeface="Arial" panose="020B0604020202020204" pitchFamily="34" charset="0"/>
                <a:ea typeface="MS Mincho" panose="02020609040205080304" pitchFamily="49" charset="-128"/>
                <a:cs typeface="Arial" panose="020B0604020202020204" pitchFamily="34" charset="0"/>
              </a:rPr>
              <a:t>Marmot, M. (2020) Health equity in England: The Marmot Review 10 years on. London: Institute of Health Equity.</a:t>
            </a:r>
            <a:endParaRPr lang="en-GB" sz="4800" dirty="0">
              <a:effectLst/>
              <a:latin typeface="Arial" panose="020B0604020202020204" pitchFamily="34" charset="0"/>
              <a:ea typeface="MS Mincho" panose="02020609040205080304" pitchFamily="49" charset="-128"/>
              <a:cs typeface="Arial" panose="020B0604020202020204" pitchFamily="34" charset="0"/>
            </a:endParaRPr>
          </a:p>
          <a:p>
            <a:pPr>
              <a:lnSpc>
                <a:spcPct val="115000"/>
              </a:lnSpc>
              <a:spcAft>
                <a:spcPts val="1000"/>
              </a:spcAft>
              <a:buNone/>
            </a:pPr>
            <a:r>
              <a:rPr lang="en-US" sz="4800" dirty="0">
                <a:effectLst/>
                <a:latin typeface="Arial" panose="020B0604020202020204" pitchFamily="34" charset="0"/>
                <a:ea typeface="MS Mincho" panose="02020609040205080304" pitchFamily="49" charset="-128"/>
                <a:cs typeface="Arial" panose="020B0604020202020204" pitchFamily="34" charset="0"/>
              </a:rPr>
              <a:t>NICE (2021) Chronic kidney disease: assessment and management (NG203). https://www.nice.org.uk/guidance/ng203 (Accessed: 1 April 2026).</a:t>
            </a:r>
            <a:endParaRPr lang="en-GB" sz="4800" dirty="0">
              <a:effectLst/>
              <a:latin typeface="Arial" panose="020B0604020202020204" pitchFamily="34" charset="0"/>
              <a:ea typeface="MS Mincho" panose="02020609040205080304" pitchFamily="49" charset="-128"/>
              <a:cs typeface="Arial" panose="020B0604020202020204" pitchFamily="34" charset="0"/>
            </a:endParaRPr>
          </a:p>
          <a:p>
            <a:pPr>
              <a:lnSpc>
                <a:spcPct val="115000"/>
              </a:lnSpc>
              <a:spcAft>
                <a:spcPts val="1000"/>
              </a:spcAft>
              <a:buNone/>
            </a:pPr>
            <a:r>
              <a:rPr lang="en-US" sz="4800" dirty="0">
                <a:effectLst/>
                <a:latin typeface="Arial" panose="020B0604020202020204" pitchFamily="34" charset="0"/>
                <a:ea typeface="MS Mincho" panose="02020609040205080304" pitchFamily="49" charset="-128"/>
                <a:cs typeface="Arial" panose="020B0604020202020204" pitchFamily="34" charset="0"/>
              </a:rPr>
              <a:t>National Kidney Foundation (2022) Clinical practice guidelines for chronic kidney disease. New York: NKF.</a:t>
            </a:r>
            <a:endParaRPr lang="en-GB" sz="4800" dirty="0">
              <a:effectLst/>
              <a:latin typeface="Arial" panose="020B0604020202020204" pitchFamily="34" charset="0"/>
              <a:ea typeface="MS Mincho" panose="02020609040205080304" pitchFamily="49" charset="-128"/>
              <a:cs typeface="Arial" panose="020B0604020202020204" pitchFamily="34" charset="0"/>
            </a:endParaRPr>
          </a:p>
          <a:p>
            <a:pPr>
              <a:lnSpc>
                <a:spcPct val="115000"/>
              </a:lnSpc>
              <a:spcAft>
                <a:spcPts val="1000"/>
              </a:spcAft>
              <a:buNone/>
            </a:pPr>
            <a:r>
              <a:rPr lang="en-US" sz="4800" dirty="0">
                <a:effectLst/>
                <a:latin typeface="Arial" panose="020B0604020202020204" pitchFamily="34" charset="0"/>
                <a:ea typeface="MS Mincho" panose="02020609040205080304" pitchFamily="49" charset="-128"/>
                <a:cs typeface="Arial" panose="020B0604020202020204" pitchFamily="34" charset="0"/>
              </a:rPr>
              <a:t>NHS Digital (2022) Health Survey for England. Leeds: NHS Digital.</a:t>
            </a:r>
            <a:endParaRPr lang="en-GB" sz="4800" dirty="0">
              <a:effectLst/>
              <a:latin typeface="Arial" panose="020B0604020202020204" pitchFamily="34" charset="0"/>
              <a:ea typeface="MS Mincho" panose="02020609040205080304" pitchFamily="49" charset="-128"/>
              <a:cs typeface="Arial" panose="020B0604020202020204" pitchFamily="34" charset="0"/>
            </a:endParaRPr>
          </a:p>
          <a:p>
            <a:pPr marL="0" indent="0">
              <a:buNone/>
            </a:pPr>
            <a:endParaRPr lang="en-GB" dirty="0"/>
          </a:p>
        </p:txBody>
      </p:sp>
    </p:spTree>
    <p:extLst>
      <p:ext uri="{BB962C8B-B14F-4D97-AF65-F5344CB8AC3E}">
        <p14:creationId xmlns:p14="http://schemas.microsoft.com/office/powerpoint/2010/main" val="13125862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8CBA685-5027-51BF-2DAB-A36D1A2A407E}"/>
              </a:ext>
            </a:extLst>
          </p:cNvPr>
          <p:cNvSpPr>
            <a:spLocks noGrp="1"/>
          </p:cNvSpPr>
          <p:nvPr>
            <p:ph idx="1"/>
          </p:nvPr>
        </p:nvSpPr>
        <p:spPr>
          <a:xfrm>
            <a:off x="133815" y="492125"/>
            <a:ext cx="8381535" cy="5774860"/>
          </a:xfrm>
        </p:spPr>
        <p:txBody>
          <a:bodyPr>
            <a:normAutofit/>
          </a:bodyPr>
          <a:lstStyle/>
          <a:p>
            <a:pPr algn="just">
              <a:lnSpc>
                <a:spcPct val="115000"/>
              </a:lnSpc>
              <a:spcAft>
                <a:spcPts val="1000"/>
              </a:spcAft>
              <a:buNone/>
            </a:pPr>
            <a:r>
              <a:rPr lang="en-US" sz="1200" dirty="0">
                <a:effectLst/>
                <a:latin typeface="Arial" panose="020B0604020202020204" pitchFamily="34" charset="0"/>
                <a:ea typeface="MS Mincho" panose="02020609040205080304" pitchFamily="49" charset="-128"/>
                <a:cs typeface="Arial" panose="020B0604020202020204" pitchFamily="34" charset="0"/>
              </a:rPr>
              <a:t>NHS England (2018) </a:t>
            </a:r>
            <a:r>
              <a:rPr lang="en-US" sz="1200" dirty="0" err="1">
                <a:effectLst/>
                <a:latin typeface="Arial" panose="020B0604020202020204" pitchFamily="34" charset="0"/>
                <a:ea typeface="MS Mincho" panose="02020609040205080304" pitchFamily="49" charset="-128"/>
                <a:cs typeface="Arial" panose="020B0604020202020204" pitchFamily="34" charset="0"/>
              </a:rPr>
              <a:t>Personalised</a:t>
            </a:r>
            <a:r>
              <a:rPr lang="en-US" sz="1200" dirty="0">
                <a:effectLst/>
                <a:latin typeface="Arial" panose="020B0604020202020204" pitchFamily="34" charset="0"/>
                <a:ea typeface="MS Mincho" panose="02020609040205080304" pitchFamily="49" charset="-128"/>
                <a:cs typeface="Arial" panose="020B0604020202020204" pitchFamily="34" charset="0"/>
              </a:rPr>
              <a:t> Care Model Video. https://www.youtube.com/watch?v=jkzLP1_Y6Mw (Accessed: 17 March 2026).</a:t>
            </a:r>
            <a:endParaRPr lang="en-GB" sz="1200" dirty="0">
              <a:effectLst/>
              <a:latin typeface="Arial" panose="020B0604020202020204" pitchFamily="34" charset="0"/>
              <a:ea typeface="MS Mincho" panose="02020609040205080304" pitchFamily="49" charset="-128"/>
              <a:cs typeface="Arial" panose="020B0604020202020204" pitchFamily="34" charset="0"/>
            </a:endParaRPr>
          </a:p>
          <a:p>
            <a:pPr algn="just">
              <a:lnSpc>
                <a:spcPct val="115000"/>
              </a:lnSpc>
              <a:spcAft>
                <a:spcPts val="1000"/>
              </a:spcAft>
              <a:buNone/>
            </a:pPr>
            <a:r>
              <a:rPr lang="en-US" sz="1200" dirty="0">
                <a:effectLst/>
                <a:latin typeface="Arial" panose="020B0604020202020204" pitchFamily="34" charset="0"/>
                <a:ea typeface="MS Mincho" panose="02020609040205080304" pitchFamily="49" charset="-128"/>
                <a:cs typeface="Arial" panose="020B0604020202020204" pitchFamily="34" charset="0"/>
              </a:rPr>
              <a:t>NHS England (2019) The NHS Long Term Plan. London: NHS England.</a:t>
            </a:r>
            <a:endParaRPr lang="en-GB" sz="1200" dirty="0">
              <a:effectLst/>
              <a:latin typeface="Arial" panose="020B0604020202020204" pitchFamily="34" charset="0"/>
              <a:ea typeface="MS Mincho" panose="02020609040205080304" pitchFamily="49" charset="-128"/>
              <a:cs typeface="Arial" panose="020B0604020202020204" pitchFamily="34" charset="0"/>
            </a:endParaRPr>
          </a:p>
          <a:p>
            <a:pPr algn="just">
              <a:lnSpc>
                <a:spcPct val="115000"/>
              </a:lnSpc>
              <a:spcAft>
                <a:spcPts val="1000"/>
              </a:spcAft>
              <a:buNone/>
            </a:pPr>
            <a:r>
              <a:rPr lang="en-US" sz="1200" dirty="0">
                <a:effectLst/>
                <a:latin typeface="Arial" panose="020B0604020202020204" pitchFamily="34" charset="0"/>
                <a:ea typeface="MS Mincho" panose="02020609040205080304" pitchFamily="49" charset="-128"/>
                <a:cs typeface="Arial" panose="020B0604020202020204" pitchFamily="34" charset="0"/>
              </a:rPr>
              <a:t>NHS England (2022) Health inequalities improvement framework. London: NHS England.</a:t>
            </a:r>
            <a:endParaRPr lang="en-GB" sz="1200" dirty="0">
              <a:effectLst/>
              <a:latin typeface="Arial" panose="020B0604020202020204" pitchFamily="34" charset="0"/>
              <a:ea typeface="MS Mincho" panose="02020609040205080304" pitchFamily="49" charset="-128"/>
              <a:cs typeface="Arial" panose="020B0604020202020204" pitchFamily="34" charset="0"/>
            </a:endParaRPr>
          </a:p>
          <a:p>
            <a:pPr algn="just">
              <a:lnSpc>
                <a:spcPct val="115000"/>
              </a:lnSpc>
              <a:spcAft>
                <a:spcPts val="1000"/>
              </a:spcAft>
              <a:buNone/>
            </a:pPr>
            <a:r>
              <a:rPr lang="en-US" sz="1200" dirty="0">
                <a:effectLst/>
                <a:latin typeface="Arial" panose="020B0604020202020204" pitchFamily="34" charset="0"/>
                <a:ea typeface="MS Mincho" panose="02020609040205080304" pitchFamily="49" charset="-128"/>
                <a:cs typeface="Arial" panose="020B0604020202020204" pitchFamily="34" charset="0"/>
              </a:rPr>
              <a:t>NHS England (2023a) Chronic kidney disease pathway. London: NHS England.</a:t>
            </a:r>
            <a:endParaRPr lang="en-GB" sz="1200" dirty="0">
              <a:effectLst/>
              <a:latin typeface="Arial" panose="020B0604020202020204" pitchFamily="34" charset="0"/>
              <a:ea typeface="MS Mincho" panose="02020609040205080304" pitchFamily="49" charset="-128"/>
              <a:cs typeface="Arial" panose="020B0604020202020204" pitchFamily="34" charset="0"/>
            </a:endParaRPr>
          </a:p>
          <a:p>
            <a:pPr algn="just">
              <a:lnSpc>
                <a:spcPct val="115000"/>
              </a:lnSpc>
              <a:spcAft>
                <a:spcPts val="1000"/>
              </a:spcAft>
              <a:buNone/>
            </a:pPr>
            <a:r>
              <a:rPr lang="en-US" sz="1200" dirty="0">
                <a:effectLst/>
                <a:latin typeface="Arial" panose="020B0604020202020204" pitchFamily="34" charset="0"/>
                <a:ea typeface="MS Mincho" panose="02020609040205080304" pitchFamily="49" charset="-128"/>
                <a:cs typeface="Arial" panose="020B0604020202020204" pitchFamily="34" charset="0"/>
              </a:rPr>
              <a:t>NHS England (2023b) </a:t>
            </a:r>
            <a:r>
              <a:rPr lang="en-US" sz="1200" dirty="0" err="1">
                <a:effectLst/>
                <a:latin typeface="Arial" panose="020B0604020202020204" pitchFamily="34" charset="0"/>
                <a:ea typeface="MS Mincho" panose="02020609040205080304" pitchFamily="49" charset="-128"/>
                <a:cs typeface="Arial" panose="020B0604020202020204" pitchFamily="34" charset="0"/>
              </a:rPr>
              <a:t>Personalised</a:t>
            </a:r>
            <a:r>
              <a:rPr lang="en-US" sz="1200" dirty="0">
                <a:effectLst/>
                <a:latin typeface="Arial" panose="020B0604020202020204" pitchFamily="34" charset="0"/>
                <a:ea typeface="MS Mincho" panose="02020609040205080304" pitchFamily="49" charset="-128"/>
                <a:cs typeface="Arial" panose="020B0604020202020204" pitchFamily="34" charset="0"/>
              </a:rPr>
              <a:t> care model. London: NHS England.</a:t>
            </a:r>
            <a:endParaRPr lang="en-GB" sz="1200" dirty="0">
              <a:effectLst/>
              <a:latin typeface="Arial" panose="020B0604020202020204" pitchFamily="34" charset="0"/>
              <a:ea typeface="MS Mincho" panose="02020609040205080304" pitchFamily="49" charset="-128"/>
              <a:cs typeface="Arial" panose="020B0604020202020204" pitchFamily="34" charset="0"/>
            </a:endParaRPr>
          </a:p>
          <a:p>
            <a:pPr algn="just">
              <a:lnSpc>
                <a:spcPct val="115000"/>
              </a:lnSpc>
              <a:spcAft>
                <a:spcPts val="1000"/>
              </a:spcAft>
              <a:buNone/>
            </a:pPr>
            <a:r>
              <a:rPr lang="en-US" sz="1200" dirty="0" err="1">
                <a:effectLst/>
                <a:latin typeface="Arial" panose="020B0604020202020204" pitchFamily="34" charset="0"/>
                <a:ea typeface="MS Mincho" panose="02020609040205080304" pitchFamily="49" charset="-128"/>
                <a:cs typeface="Arial" panose="020B0604020202020204" pitchFamily="34" charset="0"/>
              </a:rPr>
              <a:t>NephJC</a:t>
            </a:r>
            <a:r>
              <a:rPr lang="en-US" sz="1200" dirty="0">
                <a:effectLst/>
                <a:latin typeface="Arial" panose="020B0604020202020204" pitchFamily="34" charset="0"/>
                <a:ea typeface="MS Mincho" panose="02020609040205080304" pitchFamily="49" charset="-128"/>
                <a:cs typeface="Arial" panose="020B0604020202020204" pitchFamily="34" charset="0"/>
              </a:rPr>
              <a:t> (2024) Global Kidney Health Atlas. https://www.nephjc.com/news/global-kidney-atlas (Accessed: 11 April 2026).</a:t>
            </a:r>
            <a:endParaRPr lang="en-GB" sz="1200" dirty="0">
              <a:effectLst/>
              <a:latin typeface="Arial" panose="020B0604020202020204" pitchFamily="34" charset="0"/>
              <a:ea typeface="MS Mincho" panose="02020609040205080304" pitchFamily="49" charset="-128"/>
              <a:cs typeface="Arial" panose="020B0604020202020204" pitchFamily="34" charset="0"/>
            </a:endParaRPr>
          </a:p>
          <a:p>
            <a:pPr algn="just">
              <a:lnSpc>
                <a:spcPct val="115000"/>
              </a:lnSpc>
              <a:spcAft>
                <a:spcPts val="1000"/>
              </a:spcAft>
              <a:buNone/>
            </a:pPr>
            <a:r>
              <a:rPr lang="en-US" sz="1200" dirty="0" err="1">
                <a:effectLst/>
                <a:latin typeface="Arial" panose="020B0604020202020204" pitchFamily="34" charset="0"/>
                <a:ea typeface="MS Mincho" panose="02020609040205080304" pitchFamily="49" charset="-128"/>
                <a:cs typeface="Arial" panose="020B0604020202020204" pitchFamily="34" charset="0"/>
              </a:rPr>
              <a:t>OncoDaily</a:t>
            </a:r>
            <a:r>
              <a:rPr lang="en-US" sz="1200" dirty="0">
                <a:effectLst/>
                <a:latin typeface="Arial" panose="020B0604020202020204" pitchFamily="34" charset="0"/>
                <a:ea typeface="MS Mincho" panose="02020609040205080304" pitchFamily="49" charset="-128"/>
                <a:cs typeface="Arial" panose="020B0604020202020204" pitchFamily="34" charset="0"/>
              </a:rPr>
              <a:t> (2025) Etiology. https://oncodaily.com/oncolibrary/etiology (Accessed: 21 March 2026).</a:t>
            </a:r>
            <a:endParaRPr lang="en-GB" sz="1200" dirty="0">
              <a:effectLst/>
              <a:latin typeface="Arial" panose="020B0604020202020204" pitchFamily="34" charset="0"/>
              <a:ea typeface="MS Mincho" panose="02020609040205080304" pitchFamily="49" charset="-128"/>
              <a:cs typeface="Arial" panose="020B0604020202020204" pitchFamily="34" charset="0"/>
            </a:endParaRPr>
          </a:p>
          <a:p>
            <a:pPr>
              <a:lnSpc>
                <a:spcPct val="115000"/>
              </a:lnSpc>
              <a:spcAft>
                <a:spcPts val="1000"/>
              </a:spcAft>
              <a:buNone/>
            </a:pPr>
            <a:r>
              <a:rPr lang="en-US" sz="1200" dirty="0" err="1">
                <a:effectLst/>
                <a:latin typeface="Arial" panose="020B0604020202020204" pitchFamily="34" charset="0"/>
                <a:ea typeface="MS Mincho" panose="02020609040205080304" pitchFamily="49" charset="-128"/>
                <a:cs typeface="Arial" panose="020B0604020202020204" pitchFamily="34" charset="0"/>
              </a:rPr>
              <a:t>Personalised</a:t>
            </a:r>
            <a:r>
              <a:rPr lang="en-US" sz="1200" dirty="0">
                <a:effectLst/>
                <a:latin typeface="Arial" panose="020B0604020202020204" pitchFamily="34" charset="0"/>
                <a:ea typeface="MS Mincho" panose="02020609040205080304" pitchFamily="49" charset="-128"/>
                <a:cs typeface="Arial" panose="020B0604020202020204" pitchFamily="34" charset="0"/>
              </a:rPr>
              <a:t> Care Institute (2023) Embedding </a:t>
            </a:r>
            <a:r>
              <a:rPr lang="en-US" sz="1200" dirty="0" err="1">
                <a:effectLst/>
                <a:latin typeface="Arial" panose="020B0604020202020204" pitchFamily="34" charset="0"/>
                <a:ea typeface="MS Mincho" panose="02020609040205080304" pitchFamily="49" charset="-128"/>
                <a:cs typeface="Arial" panose="020B0604020202020204" pitchFamily="34" charset="0"/>
              </a:rPr>
              <a:t>personalised</a:t>
            </a:r>
            <a:r>
              <a:rPr lang="en-US" sz="1200" dirty="0">
                <a:effectLst/>
                <a:latin typeface="Arial" panose="020B0604020202020204" pitchFamily="34" charset="0"/>
                <a:ea typeface="MS Mincho" panose="02020609040205080304" pitchFamily="49" charset="-128"/>
                <a:cs typeface="Arial" panose="020B0604020202020204" pitchFamily="34" charset="0"/>
              </a:rPr>
              <a:t> care. https://www.personalisedcareinstitute.org.uk/2023/09/25/embedding-personalised-care-an-organisational-journey/ (Accessed: 7 April 2026).</a:t>
            </a:r>
            <a:endParaRPr lang="en-GB" sz="1200" dirty="0">
              <a:effectLst/>
              <a:latin typeface="Arial" panose="020B0604020202020204" pitchFamily="34" charset="0"/>
              <a:ea typeface="MS Mincho" panose="02020609040205080304" pitchFamily="49" charset="-128"/>
              <a:cs typeface="Arial" panose="020B0604020202020204" pitchFamily="34" charset="0"/>
            </a:endParaRPr>
          </a:p>
          <a:p>
            <a:pPr algn="just">
              <a:lnSpc>
                <a:spcPct val="115000"/>
              </a:lnSpc>
              <a:spcAft>
                <a:spcPts val="1000"/>
              </a:spcAft>
              <a:buNone/>
            </a:pPr>
            <a:r>
              <a:rPr lang="en-US" sz="1200" dirty="0">
                <a:effectLst/>
                <a:latin typeface="Arial" panose="020B0604020202020204" pitchFamily="34" charset="0"/>
                <a:ea typeface="MS Mincho" panose="02020609040205080304" pitchFamily="49" charset="-128"/>
                <a:cs typeface="Arial" panose="020B0604020202020204" pitchFamily="34" charset="0"/>
              </a:rPr>
              <a:t>Public Health England (2020) Health matters: preventing cardiovascular disease. London: PHE.</a:t>
            </a:r>
            <a:endParaRPr lang="en-GB" sz="1200" dirty="0">
              <a:effectLst/>
              <a:latin typeface="Arial" panose="020B0604020202020204" pitchFamily="34" charset="0"/>
              <a:ea typeface="MS Mincho" panose="02020609040205080304" pitchFamily="49" charset="-128"/>
              <a:cs typeface="Arial" panose="020B0604020202020204" pitchFamily="34" charset="0"/>
            </a:endParaRPr>
          </a:p>
          <a:p>
            <a:pPr algn="just">
              <a:lnSpc>
                <a:spcPct val="115000"/>
              </a:lnSpc>
              <a:spcAft>
                <a:spcPts val="1000"/>
              </a:spcAft>
              <a:buNone/>
            </a:pPr>
            <a:r>
              <a:rPr lang="en-US" sz="1200" dirty="0">
                <a:effectLst/>
                <a:latin typeface="Arial" panose="020B0604020202020204" pitchFamily="34" charset="0"/>
                <a:ea typeface="MS Mincho" panose="02020609040205080304" pitchFamily="49" charset="-128"/>
                <a:cs typeface="Arial" panose="020B0604020202020204" pitchFamily="34" charset="0"/>
              </a:rPr>
              <a:t>Public Health England (2021) Chronic kidney disease prevalence model. London: PHE.</a:t>
            </a:r>
            <a:endParaRPr lang="en-GB" sz="1200" dirty="0">
              <a:effectLst/>
              <a:latin typeface="Arial" panose="020B0604020202020204" pitchFamily="34" charset="0"/>
              <a:ea typeface="MS Mincho" panose="02020609040205080304" pitchFamily="49" charset="-128"/>
              <a:cs typeface="Arial" panose="020B0604020202020204" pitchFamily="34" charset="0"/>
            </a:endParaRPr>
          </a:p>
          <a:p>
            <a:pPr marL="0" indent="0">
              <a:buNone/>
            </a:pPr>
            <a:endParaRPr lang="en-GB" dirty="0"/>
          </a:p>
        </p:txBody>
      </p:sp>
    </p:spTree>
    <p:extLst>
      <p:ext uri="{BB962C8B-B14F-4D97-AF65-F5344CB8AC3E}">
        <p14:creationId xmlns:p14="http://schemas.microsoft.com/office/powerpoint/2010/main" val="41244728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58F3751-BF2B-60EE-8E71-C953FC06687B}"/>
              </a:ext>
            </a:extLst>
          </p:cNvPr>
          <p:cNvSpPr>
            <a:spLocks noGrp="1"/>
          </p:cNvSpPr>
          <p:nvPr>
            <p:ph idx="1"/>
          </p:nvPr>
        </p:nvSpPr>
        <p:spPr>
          <a:xfrm>
            <a:off x="505987" y="755108"/>
            <a:ext cx="7886700" cy="4965468"/>
          </a:xfrm>
        </p:spPr>
        <p:txBody>
          <a:bodyPr>
            <a:normAutofit fontScale="47500" lnSpcReduction="20000"/>
          </a:bodyPr>
          <a:lstStyle/>
          <a:p>
            <a:pPr algn="just">
              <a:lnSpc>
                <a:spcPct val="115000"/>
              </a:lnSpc>
              <a:spcAft>
                <a:spcPts val="1000"/>
              </a:spcAft>
              <a:buNone/>
            </a:pPr>
            <a:r>
              <a:rPr lang="en-US" sz="2500" dirty="0">
                <a:effectLst/>
                <a:latin typeface="Arial" panose="020B0604020202020204" pitchFamily="34" charset="0"/>
                <a:ea typeface="MS Mincho" panose="02020609040205080304" pitchFamily="49" charset="-128"/>
                <a:cs typeface="Arial" panose="020B0604020202020204" pitchFamily="34" charset="0"/>
              </a:rPr>
              <a:t>Royal College of Nursing (2021) Advanced nursing practice framework. London: RCN.</a:t>
            </a:r>
            <a:endParaRPr lang="en-GB" sz="2500" dirty="0">
              <a:effectLst/>
              <a:latin typeface="Arial" panose="020B0604020202020204" pitchFamily="34" charset="0"/>
              <a:ea typeface="MS Mincho" panose="02020609040205080304" pitchFamily="49" charset="-128"/>
              <a:cs typeface="Arial" panose="020B0604020202020204" pitchFamily="34" charset="0"/>
            </a:endParaRPr>
          </a:p>
          <a:p>
            <a:pPr algn="just">
              <a:lnSpc>
                <a:spcPct val="115000"/>
              </a:lnSpc>
              <a:spcAft>
                <a:spcPts val="1000"/>
              </a:spcAft>
              <a:buNone/>
            </a:pPr>
            <a:r>
              <a:rPr lang="en-US" sz="2500" dirty="0">
                <a:effectLst/>
                <a:latin typeface="Arial" panose="020B0604020202020204" pitchFamily="34" charset="0"/>
                <a:ea typeface="MS Mincho" panose="02020609040205080304" pitchFamily="49" charset="-128"/>
                <a:cs typeface="Arial" panose="020B0604020202020204" pitchFamily="34" charset="0"/>
              </a:rPr>
              <a:t>Stevens, P.E. and Levin, A. (2018) Evaluation and management of chronic kidney disease. Kidney International Supplements, 8(1), pp. 1–150.</a:t>
            </a:r>
            <a:endParaRPr lang="en-GB" sz="2500" dirty="0">
              <a:effectLst/>
              <a:latin typeface="Arial" panose="020B0604020202020204" pitchFamily="34" charset="0"/>
              <a:ea typeface="MS Mincho" panose="02020609040205080304" pitchFamily="49" charset="-128"/>
              <a:cs typeface="Arial" panose="020B0604020202020204" pitchFamily="34" charset="0"/>
            </a:endParaRPr>
          </a:p>
          <a:p>
            <a:pPr algn="just">
              <a:lnSpc>
                <a:spcPct val="115000"/>
              </a:lnSpc>
              <a:spcAft>
                <a:spcPts val="1000"/>
              </a:spcAft>
              <a:buNone/>
            </a:pPr>
            <a:r>
              <a:rPr lang="en-US" sz="2500" dirty="0">
                <a:effectLst/>
                <a:latin typeface="Arial" panose="020B0604020202020204" pitchFamily="34" charset="0"/>
                <a:ea typeface="MS Mincho" panose="02020609040205080304" pitchFamily="49" charset="-128"/>
                <a:cs typeface="Arial" panose="020B0604020202020204" pitchFamily="34" charset="0"/>
              </a:rPr>
              <a:t>Tonelli, M. et al. (2017) Chronic kidney disease and mortality risk. The Lancet, 380(9844), pp. 807–814.</a:t>
            </a:r>
            <a:endParaRPr lang="en-GB" sz="2500" dirty="0">
              <a:effectLst/>
              <a:latin typeface="Arial" panose="020B0604020202020204" pitchFamily="34" charset="0"/>
              <a:ea typeface="MS Mincho" panose="02020609040205080304" pitchFamily="49" charset="-128"/>
              <a:cs typeface="Arial" panose="020B0604020202020204" pitchFamily="34" charset="0"/>
            </a:endParaRPr>
          </a:p>
          <a:p>
            <a:pPr algn="just">
              <a:lnSpc>
                <a:spcPct val="115000"/>
              </a:lnSpc>
              <a:spcAft>
                <a:spcPts val="1000"/>
              </a:spcAft>
              <a:buNone/>
            </a:pPr>
            <a:r>
              <a:rPr lang="en-US" sz="2500" dirty="0">
                <a:effectLst/>
                <a:latin typeface="Arial" panose="020B0604020202020204" pitchFamily="34" charset="0"/>
                <a:ea typeface="MS Mincho" panose="02020609040205080304" pitchFamily="49" charset="-128"/>
                <a:cs typeface="Arial" panose="020B0604020202020204" pitchFamily="34" charset="0"/>
              </a:rPr>
              <a:t>UPMC (2025) Chronic kidney disease. https://www.upmc.com/services/kidney-disease/conditions/chronic-kidney-disease/ (Accessed: 28 March 2026).</a:t>
            </a:r>
            <a:endParaRPr lang="en-GB" sz="2500" dirty="0">
              <a:effectLst/>
              <a:latin typeface="Arial" panose="020B0604020202020204" pitchFamily="34" charset="0"/>
              <a:ea typeface="MS Mincho" panose="02020609040205080304" pitchFamily="49" charset="-128"/>
              <a:cs typeface="Arial" panose="020B0604020202020204" pitchFamily="34" charset="0"/>
            </a:endParaRPr>
          </a:p>
          <a:p>
            <a:pPr algn="just">
              <a:lnSpc>
                <a:spcPct val="115000"/>
              </a:lnSpc>
              <a:spcAft>
                <a:spcPts val="1000"/>
              </a:spcAft>
              <a:buNone/>
            </a:pPr>
            <a:r>
              <a:rPr lang="en-US" sz="2500" dirty="0">
                <a:effectLst/>
                <a:latin typeface="Arial" panose="020B0604020202020204" pitchFamily="34" charset="0"/>
                <a:ea typeface="MS Mincho" panose="02020609040205080304" pitchFamily="49" charset="-128"/>
                <a:cs typeface="Arial" panose="020B0604020202020204" pitchFamily="34" charset="0"/>
              </a:rPr>
              <a:t>UK Kidney Association (2022) Clinical practice guidelines for chronic kidney disease. London: UKKA.</a:t>
            </a:r>
            <a:endParaRPr lang="en-GB" sz="2500" dirty="0">
              <a:effectLst/>
              <a:latin typeface="Arial" panose="020B0604020202020204" pitchFamily="34" charset="0"/>
              <a:ea typeface="MS Mincho" panose="02020609040205080304" pitchFamily="49" charset="-128"/>
              <a:cs typeface="Arial" panose="020B0604020202020204" pitchFamily="34" charset="0"/>
            </a:endParaRPr>
          </a:p>
          <a:p>
            <a:pPr algn="just">
              <a:lnSpc>
                <a:spcPct val="115000"/>
              </a:lnSpc>
              <a:spcAft>
                <a:spcPts val="1000"/>
              </a:spcAft>
              <a:buNone/>
            </a:pPr>
            <a:r>
              <a:rPr lang="en-US" sz="2500" dirty="0">
                <a:effectLst/>
                <a:latin typeface="Arial" panose="020B0604020202020204" pitchFamily="34" charset="0"/>
                <a:ea typeface="MS Mincho" panose="02020609040205080304" pitchFamily="49" charset="-128"/>
                <a:cs typeface="Arial" panose="020B0604020202020204" pitchFamily="34" charset="0"/>
              </a:rPr>
              <a:t>United Nations (2021) Non-communicable diseases progress monitor. New York: UN.</a:t>
            </a:r>
            <a:endParaRPr lang="en-GB" sz="2500" dirty="0">
              <a:effectLst/>
              <a:latin typeface="Arial" panose="020B0604020202020204" pitchFamily="34" charset="0"/>
              <a:ea typeface="MS Mincho" panose="02020609040205080304" pitchFamily="49" charset="-128"/>
              <a:cs typeface="Arial" panose="020B0604020202020204" pitchFamily="34" charset="0"/>
            </a:endParaRPr>
          </a:p>
          <a:p>
            <a:pPr algn="just">
              <a:lnSpc>
                <a:spcPct val="115000"/>
              </a:lnSpc>
              <a:spcAft>
                <a:spcPts val="1000"/>
              </a:spcAft>
              <a:buNone/>
            </a:pPr>
            <a:r>
              <a:rPr lang="en-US" sz="2500" dirty="0" err="1">
                <a:effectLst/>
                <a:latin typeface="Arial" panose="020B0604020202020204" pitchFamily="34" charset="0"/>
                <a:ea typeface="MS Mincho" panose="02020609040205080304" pitchFamily="49" charset="-128"/>
                <a:cs typeface="Arial" panose="020B0604020202020204" pitchFamily="34" charset="0"/>
              </a:rPr>
              <a:t>Vanholder</a:t>
            </a:r>
            <a:r>
              <a:rPr lang="en-US" sz="2500" dirty="0">
                <a:effectLst/>
                <a:latin typeface="Arial" panose="020B0604020202020204" pitchFamily="34" charset="0"/>
                <a:ea typeface="MS Mincho" panose="02020609040205080304" pitchFamily="49" charset="-128"/>
                <a:cs typeface="Arial" panose="020B0604020202020204" pitchFamily="34" charset="0"/>
              </a:rPr>
              <a:t>, R. et al. (2017) The cost of kidney disease and CKD burden. Nature Reviews Nephrology, 13(4), pp. 193–205. https://doi.org/10.1038/nrneph.2017.17 (Accessed: 14 April 2026).</a:t>
            </a:r>
            <a:endParaRPr lang="en-GB" sz="2500" dirty="0">
              <a:effectLst/>
              <a:latin typeface="Arial" panose="020B0604020202020204" pitchFamily="34" charset="0"/>
              <a:ea typeface="MS Mincho" panose="02020609040205080304" pitchFamily="49" charset="-128"/>
              <a:cs typeface="Arial" panose="020B0604020202020204" pitchFamily="34" charset="0"/>
            </a:endParaRPr>
          </a:p>
          <a:p>
            <a:pPr algn="just">
              <a:lnSpc>
                <a:spcPct val="115000"/>
              </a:lnSpc>
              <a:spcAft>
                <a:spcPts val="1000"/>
              </a:spcAft>
              <a:buNone/>
            </a:pPr>
            <a:r>
              <a:rPr lang="en-US" sz="2500" dirty="0">
                <a:effectLst/>
                <a:latin typeface="Arial" panose="020B0604020202020204" pitchFamily="34" charset="0"/>
                <a:ea typeface="MS Mincho" panose="02020609040205080304" pitchFamily="49" charset="-128"/>
                <a:cs typeface="Arial" panose="020B0604020202020204" pitchFamily="34" charset="0"/>
              </a:rPr>
              <a:t>Webster, A.C. et al. (2017) Chronic kidney disease. The Lancet, 389(10075), pp. 1238–1252.</a:t>
            </a:r>
            <a:endParaRPr lang="en-GB" sz="2500" dirty="0">
              <a:effectLst/>
              <a:latin typeface="Arial" panose="020B0604020202020204" pitchFamily="34" charset="0"/>
              <a:ea typeface="MS Mincho" panose="02020609040205080304" pitchFamily="49" charset="-128"/>
              <a:cs typeface="Arial" panose="020B0604020202020204" pitchFamily="34" charset="0"/>
            </a:endParaRPr>
          </a:p>
          <a:p>
            <a:pPr algn="just">
              <a:lnSpc>
                <a:spcPct val="115000"/>
              </a:lnSpc>
              <a:spcAft>
                <a:spcPts val="1000"/>
              </a:spcAft>
              <a:buNone/>
            </a:pPr>
            <a:r>
              <a:rPr lang="en-US" sz="2500" dirty="0">
                <a:effectLst/>
                <a:latin typeface="Arial" panose="020B0604020202020204" pitchFamily="34" charset="0"/>
                <a:ea typeface="MS Mincho" panose="02020609040205080304" pitchFamily="49" charset="-128"/>
                <a:cs typeface="Arial" panose="020B0604020202020204" pitchFamily="34" charset="0"/>
              </a:rPr>
              <a:t>World Health Organization (2021) Global burden of disease. Geneva: WHO.</a:t>
            </a:r>
            <a:endParaRPr lang="en-GB" sz="2500" dirty="0">
              <a:effectLst/>
              <a:latin typeface="Arial" panose="020B0604020202020204" pitchFamily="34" charset="0"/>
              <a:ea typeface="MS Mincho" panose="02020609040205080304" pitchFamily="49" charset="-128"/>
              <a:cs typeface="Arial" panose="020B0604020202020204" pitchFamily="34" charset="0"/>
            </a:endParaRPr>
          </a:p>
          <a:p>
            <a:pPr algn="just">
              <a:lnSpc>
                <a:spcPct val="115000"/>
              </a:lnSpc>
              <a:spcAft>
                <a:spcPts val="1000"/>
              </a:spcAft>
              <a:buNone/>
            </a:pPr>
            <a:r>
              <a:rPr lang="en-US" sz="2500" dirty="0">
                <a:effectLst/>
                <a:latin typeface="Arial" panose="020B0604020202020204" pitchFamily="34" charset="0"/>
                <a:ea typeface="MS Mincho" panose="02020609040205080304" pitchFamily="49" charset="-128"/>
                <a:cs typeface="Arial" panose="020B0604020202020204" pitchFamily="34" charset="0"/>
              </a:rPr>
              <a:t>World Health Organization (2022) Noncommunicable diseases country profiles. Geneva: WHO.</a:t>
            </a:r>
            <a:endParaRPr lang="en-GB" sz="2500" dirty="0">
              <a:effectLst/>
              <a:latin typeface="Arial" panose="020B0604020202020204" pitchFamily="34" charset="0"/>
              <a:ea typeface="MS Mincho" panose="02020609040205080304" pitchFamily="49" charset="-128"/>
              <a:cs typeface="Arial" panose="020B0604020202020204" pitchFamily="34" charset="0"/>
            </a:endParaRPr>
          </a:p>
          <a:p>
            <a:pPr algn="just">
              <a:lnSpc>
                <a:spcPct val="115000"/>
              </a:lnSpc>
              <a:spcAft>
                <a:spcPts val="1000"/>
              </a:spcAft>
              <a:buNone/>
            </a:pPr>
            <a:r>
              <a:rPr lang="en-US" sz="2500" dirty="0">
                <a:effectLst/>
                <a:latin typeface="Arial" panose="020B0604020202020204" pitchFamily="34" charset="0"/>
                <a:ea typeface="MS Mincho" panose="02020609040205080304" pitchFamily="49" charset="-128"/>
                <a:cs typeface="Arial" panose="020B0604020202020204" pitchFamily="34" charset="0"/>
              </a:rPr>
              <a:t>Zoccali, C. et al. (2017) CKD-related cardiovascular risk. Nephrology Dialysis Transplantation, 32(2), ii1–ii9.</a:t>
            </a:r>
            <a:endParaRPr lang="en-GB" sz="2500" dirty="0">
              <a:effectLst/>
              <a:latin typeface="Arial" panose="020B0604020202020204" pitchFamily="34" charset="0"/>
              <a:ea typeface="MS Mincho" panose="02020609040205080304" pitchFamily="49" charset="-128"/>
              <a:cs typeface="Arial" panose="020B0604020202020204" pitchFamily="34" charset="0"/>
            </a:endParaRPr>
          </a:p>
          <a:p>
            <a:pPr marL="0" indent="0">
              <a:buNone/>
            </a:pPr>
            <a:endParaRPr lang="en-GB" dirty="0"/>
          </a:p>
        </p:txBody>
      </p:sp>
    </p:spTree>
    <p:extLst>
      <p:ext uri="{BB962C8B-B14F-4D97-AF65-F5344CB8AC3E}">
        <p14:creationId xmlns:p14="http://schemas.microsoft.com/office/powerpoint/2010/main" val="28431170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6918</TotalTime>
  <Words>3632</Words>
  <Application>Microsoft Office PowerPoint</Application>
  <PresentationFormat>On-screen Show (4:3)</PresentationFormat>
  <Paragraphs>363</Paragraphs>
  <Slides>29</Slides>
  <Notes>20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Aptos</vt:lpstr>
      <vt:lpstr>Aptos Display</vt:lpstr>
      <vt:lpstr>Arial</vt:lpstr>
      <vt:lpstr>Calibri</vt:lpstr>
      <vt:lpstr>Symbol</vt:lpstr>
      <vt:lpstr>Office Theme</vt:lpstr>
      <vt:lpstr>PowerPoint Presentation</vt:lpstr>
      <vt:lpstr>PowerPoint Presentation</vt:lpstr>
      <vt:lpstr>Content Page </vt:lpstr>
      <vt:lpstr>Chronic Kidney Disease (CKD)</vt:lpstr>
      <vt:lpstr>Audience</vt:lpstr>
      <vt:lpstr>Definition  Kidney Care UK, 2024. Chronic kidney disease (CKD) is a prolonged condition characterised by the kidneys' inability to function optimally. This ailment harms the kidneys, preventing them from effectively filtering blood, which leads to the accumulation of waste in the body. </vt:lpstr>
      <vt:lpstr> Complexity</vt:lpstr>
      <vt:lpstr>Symptoms</vt:lpstr>
      <vt:lpstr>Causes of CKD</vt:lpstr>
      <vt:lpstr>Aetiology and Determinants</vt:lpstr>
      <vt:lpstr>Prevalence &amp; Inequalities of UK and worldwide</vt:lpstr>
      <vt:lpstr>Worldwide </vt:lpstr>
      <vt:lpstr>Economic and Social Burden</vt:lpstr>
      <vt:lpstr>Diagnosis</vt:lpstr>
      <vt:lpstr>Initial Assessment</vt:lpstr>
      <vt:lpstr>Management (Critical View)</vt:lpstr>
      <vt:lpstr>Models and Frameworks</vt:lpstr>
      <vt:lpstr>Treatment Options</vt:lpstr>
      <vt:lpstr>Comorbidities</vt:lpstr>
      <vt:lpstr>Prevention </vt:lpstr>
      <vt:lpstr>Co-productive Care</vt:lpstr>
      <vt:lpstr>Skills and Professional Practice</vt:lpstr>
      <vt:lpstr>Personalised Care Model</vt:lpstr>
      <vt:lpstr>Recommendations</vt:lpstr>
      <vt:lpstr>Conclusion</vt:lpstr>
      <vt:lpstr>REFERENCES</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Josephne</dc:creator>
  <cp:keywords/>
  <dc:description>generated using python-pptx</dc:description>
  <cp:lastModifiedBy>Josephine Amoah (2233505)</cp:lastModifiedBy>
  <cp:revision>9</cp:revision>
  <dcterms:created xsi:type="dcterms:W3CDTF">2013-01-27T09:14:16Z</dcterms:created>
  <dcterms:modified xsi:type="dcterms:W3CDTF">2026-04-15T14:23:06Z</dcterms:modified>
  <cp:category/>
</cp:coreProperties>
</file>