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notesSlides/notesSlide4.xml" ContentType="application/vnd.openxmlformats-officedocument.presentationml.notesSlide+xml"/>
  <Override PartName="/ppt/slides/slide9.xml" ContentType="application/vnd.openxmlformats-officedocument.presentationml.slide+xml"/>
  <Default Extension="emf" ContentType="image/x-emf"/>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notesSlides/notesSlide9.xml" ContentType="application/vnd.openxmlformats-officedocument.presentationml.notes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Override PartName="/ppt/slideLayouts/slideLayout5.xml" ContentType="application/vnd.openxmlformats-officedocument.presentationml.slideLayout+xml"/>
  <Override PartName="/ppt/notesSlides/notesSlide12.xml" ContentType="application/vnd.openxmlformats-officedocument.presentationml.notesSlide+xml"/>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s/slide6.xml" ContentType="application/vnd.openxmlformats-officedocument.presentationml.slide+xml"/>
  <Default Extension="doc" ContentType="application/msword"/>
  <Override PartName="/ppt/embeddings/oleObject1.bin" ContentType="application/vnd.openxmlformats-officedocument.oleObject"/>
  <Override PartName="/ppt/charts/chart1.xml" ContentType="application/vnd.openxmlformats-officedocument.drawingml.chart+xml"/>
  <Override PartName="/ppt/slides/slide11.xml" ContentType="application/vnd.openxmlformats-officedocument.presentationml.slide+xml"/>
  <Override PartName="/ppt/slideLayouts/slideLayout6.xml" ContentType="application/vnd.openxmlformats-officedocument.presentationml.slideLayout+xml"/>
  <Override PartName="/docProps/core.xml" ContentType="application/vnd.openxmlformats-package.core-properties+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notesSlides/notesSlide6.xml" ContentType="application/vnd.openxmlformats-officedocument.presentationml.notesSlide+xml"/>
  <Override PartName="/ppt/slides/slide16.xml" ContentType="application/vnd.openxmlformats-officedocument.presentationml.slide+xml"/>
  <Override PartName="/ppt/slideLayouts/slideLayout13.xml" ContentType="application/vnd.openxmlformats-officedocument.presentationml.slideLayout+xml"/>
  <Override PartName="/ppt/notesSlides/notesSlide2.xml" ContentType="application/vnd.openxmlformats-officedocument.presentationml.notesSlide+xml"/>
  <Override PartName="/ppt/slides/slide7.xml" ContentType="application/vnd.openxmlformats-officedocument.presentationml.slide+xml"/>
  <Override PartName="/ppt/embeddings/oleObject2.bin" ContentType="application/vnd.openxmlformats-officedocument.oleObject"/>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Default Extension="vml" ContentType="application/vnd.openxmlformats-officedocument.vmlDrawing"/>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notesSlides/notesSlide7.xml" ContentType="application/vnd.openxmlformats-officedocument.presentationml.notesSlide+xml"/>
  <Override PartName="/ppt/slides/slide17.xml" ContentType="application/vnd.openxmlformats-officedocument.presentationml.slide+xml"/>
  <Override PartName="/ppt/slideLayouts/slideLayout14.xml" ContentType="application/vnd.openxmlformats-officedocument.presentationml.slideLayout+xml"/>
  <Override PartName="/ppt/notesSlides/notesSlide3.xml" ContentType="application/vnd.openxmlformats-officedocument.presentationml.notesSlide+xml"/>
  <Override PartName="/ppt/slides/slide8.xml" ContentType="application/vnd.openxmlformats-officedocument.presentationml.slide+xml"/>
  <Override PartName="/ppt/notesSlides/notesSlide10.xml" ContentType="application/vnd.openxmlformats-officedocument.presentationml.notes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Default Extension="wmf" ContentType="image/x-wmf"/>
  <Override PartName="/ppt/notesSlides/notesSlide8.xml" ContentType="application/vnd.openxmlformats-officedocument.presentationml.notesSlide+xml"/>
  <Override PartName="/ppt/notesSlides/notesSlide11.xml" ContentType="application/vnd.openxmlformats-officedocument.presentationml.notes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93" r:id="rId1"/>
  </p:sldMasterIdLst>
  <p:notesMasterIdLst>
    <p:notesMasterId r:id="rId35"/>
  </p:notesMasterIdLst>
  <p:sldIdLst>
    <p:sldId id="256" r:id="rId2"/>
    <p:sldId id="257" r:id="rId3"/>
    <p:sldId id="300" r:id="rId4"/>
    <p:sldId id="270" r:id="rId5"/>
    <p:sldId id="301" r:id="rId6"/>
    <p:sldId id="260" r:id="rId7"/>
    <p:sldId id="264" r:id="rId8"/>
    <p:sldId id="265" r:id="rId9"/>
    <p:sldId id="261" r:id="rId10"/>
    <p:sldId id="262" r:id="rId11"/>
    <p:sldId id="263" r:id="rId12"/>
    <p:sldId id="302" r:id="rId13"/>
    <p:sldId id="303" r:id="rId14"/>
    <p:sldId id="280" r:id="rId15"/>
    <p:sldId id="281" r:id="rId16"/>
    <p:sldId id="267" r:id="rId17"/>
    <p:sldId id="269" r:id="rId18"/>
    <p:sldId id="271" r:id="rId19"/>
    <p:sldId id="272" r:id="rId20"/>
    <p:sldId id="273" r:id="rId21"/>
    <p:sldId id="274" r:id="rId22"/>
    <p:sldId id="275" r:id="rId23"/>
    <p:sldId id="276" r:id="rId24"/>
    <p:sldId id="277" r:id="rId25"/>
    <p:sldId id="284" r:id="rId26"/>
    <p:sldId id="285" r:id="rId27"/>
    <p:sldId id="286" r:id="rId28"/>
    <p:sldId id="304" r:id="rId29"/>
    <p:sldId id="287" r:id="rId30"/>
    <p:sldId id="288" r:id="rId31"/>
    <p:sldId id="289" r:id="rId32"/>
    <p:sldId id="290" r:id="rId33"/>
    <p:sldId id="292"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0"/>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4717"/>
    <p:restoredTop sz="93233"/>
  </p:normalViewPr>
  <p:slideViewPr>
    <p:cSldViewPr snapToGrid="0" snapToObjects="1">
      <p:cViewPr>
        <p:scale>
          <a:sx n="75" d="100"/>
          <a:sy n="75" d="100"/>
        </p:scale>
        <p:origin x="-1640" y="-41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c:lang val="en-US"/>
  <c:style val="2"/>
  <c:chart>
    <c:plotArea>
      <c:layout>
        <c:manualLayout>
          <c:layoutTarget val="inner"/>
          <c:xMode val="edge"/>
          <c:yMode val="edge"/>
          <c:x val="0.0740940065977991"/>
          <c:y val="0.0628654970760246"/>
          <c:w val="0.68609706470178"/>
          <c:h val="0.802024911359765"/>
        </c:manualLayout>
      </c:layout>
      <c:lineChart>
        <c:grouping val="standard"/>
        <c:ser>
          <c:idx val="0"/>
          <c:order val="0"/>
          <c:tx>
            <c:strRef>
              <c:f>Sheet1!$A$2</c:f>
              <c:strCache>
                <c:ptCount val="1"/>
                <c:pt idx="0">
                  <c:v>LA</c:v>
                </c:pt>
              </c:strCache>
            </c:strRef>
          </c:tx>
          <c:spPr>
            <a:ln w="63500">
              <a:solidFill>
                <a:srgbClr val="002060"/>
              </a:solidFill>
            </a:ln>
          </c:spPr>
          <c:marker>
            <c:symbol val="diamond"/>
            <c:size val="15"/>
            <c:spPr>
              <a:solidFill>
                <a:srgbClr val="002060"/>
              </a:solidFill>
            </c:spPr>
          </c:marker>
          <c:cat>
            <c:strRef>
              <c:f>Sheet1!$B$1:$D$1</c:f>
              <c:strCache>
                <c:ptCount val="3"/>
                <c:pt idx="0">
                  <c:v>Pretest</c:v>
                </c:pt>
                <c:pt idx="1">
                  <c:v>Posttest</c:v>
                </c:pt>
                <c:pt idx="2">
                  <c:v>Retention</c:v>
                </c:pt>
              </c:strCache>
            </c:strRef>
          </c:cat>
          <c:val>
            <c:numRef>
              <c:f>Sheet1!$B$2:$D$2</c:f>
              <c:numCache>
                <c:formatCode>General</c:formatCode>
                <c:ptCount val="3"/>
                <c:pt idx="0">
                  <c:v>10.63</c:v>
                </c:pt>
                <c:pt idx="1">
                  <c:v>33.56</c:v>
                </c:pt>
                <c:pt idx="2">
                  <c:v>27.17</c:v>
                </c:pt>
              </c:numCache>
            </c:numRef>
          </c:val>
        </c:ser>
        <c:ser>
          <c:idx val="1"/>
          <c:order val="1"/>
          <c:tx>
            <c:strRef>
              <c:f>Sheet1!$A$3</c:f>
              <c:strCache>
                <c:ptCount val="1"/>
                <c:pt idx="0">
                  <c:v>HA</c:v>
                </c:pt>
              </c:strCache>
            </c:strRef>
          </c:tx>
          <c:spPr>
            <a:ln w="63500">
              <a:solidFill>
                <a:srgbClr val="FF6600"/>
              </a:solidFill>
            </a:ln>
          </c:spPr>
          <c:marker>
            <c:symbol val="square"/>
            <c:size val="15"/>
            <c:spPr>
              <a:solidFill>
                <a:srgbClr val="FF6600"/>
              </a:solidFill>
            </c:spPr>
          </c:marker>
          <c:cat>
            <c:strRef>
              <c:f>Sheet1!$B$1:$D$1</c:f>
              <c:strCache>
                <c:ptCount val="3"/>
                <c:pt idx="0">
                  <c:v>Pretest</c:v>
                </c:pt>
                <c:pt idx="1">
                  <c:v>Posttest</c:v>
                </c:pt>
                <c:pt idx="2">
                  <c:v>Retention</c:v>
                </c:pt>
              </c:strCache>
            </c:strRef>
          </c:cat>
          <c:val>
            <c:numRef>
              <c:f>Sheet1!$B$3:$D$3</c:f>
              <c:numCache>
                <c:formatCode>General</c:formatCode>
                <c:ptCount val="3"/>
                <c:pt idx="0">
                  <c:v>10.85000000000003</c:v>
                </c:pt>
                <c:pt idx="1">
                  <c:v>34.75</c:v>
                </c:pt>
                <c:pt idx="2">
                  <c:v>31.0</c:v>
                </c:pt>
              </c:numCache>
            </c:numRef>
          </c:val>
        </c:ser>
        <c:ser>
          <c:idx val="2"/>
          <c:order val="2"/>
          <c:tx>
            <c:strRef>
              <c:f>Sheet1!$A$4</c:f>
              <c:strCache>
                <c:ptCount val="1"/>
                <c:pt idx="0">
                  <c:v>Comparison</c:v>
                </c:pt>
              </c:strCache>
            </c:strRef>
          </c:tx>
          <c:spPr>
            <a:ln w="63500">
              <a:solidFill>
                <a:schemeClr val="tx1"/>
              </a:solidFill>
            </a:ln>
          </c:spPr>
          <c:marker>
            <c:symbol val="triangle"/>
            <c:size val="15"/>
            <c:spPr>
              <a:solidFill>
                <a:schemeClr val="tx1"/>
              </a:solidFill>
            </c:spPr>
          </c:marker>
          <c:cat>
            <c:strRef>
              <c:f>Sheet1!$B$1:$D$1</c:f>
              <c:strCache>
                <c:ptCount val="3"/>
                <c:pt idx="0">
                  <c:v>Pretest</c:v>
                </c:pt>
                <c:pt idx="1">
                  <c:v>Posttest</c:v>
                </c:pt>
                <c:pt idx="2">
                  <c:v>Retention</c:v>
                </c:pt>
              </c:strCache>
            </c:strRef>
          </c:cat>
          <c:val>
            <c:numRef>
              <c:f>Sheet1!$B$4:$D$4</c:f>
              <c:numCache>
                <c:formatCode>General</c:formatCode>
                <c:ptCount val="3"/>
                <c:pt idx="0">
                  <c:v>11.56</c:v>
                </c:pt>
                <c:pt idx="1">
                  <c:v>13.5</c:v>
                </c:pt>
                <c:pt idx="2">
                  <c:v>14.19</c:v>
                </c:pt>
              </c:numCache>
            </c:numRef>
          </c:val>
        </c:ser>
        <c:dLbls/>
        <c:marker val="1"/>
        <c:axId val="311096968"/>
        <c:axId val="203296776"/>
      </c:lineChart>
      <c:catAx>
        <c:axId val="311096968"/>
        <c:scaling>
          <c:orientation val="minMax"/>
        </c:scaling>
        <c:axPos val="b"/>
        <c:numFmt formatCode="General" sourceLinked="0"/>
        <c:tickLblPos val="nextTo"/>
        <c:crossAx val="203296776"/>
        <c:crosses val="autoZero"/>
        <c:auto val="1"/>
        <c:lblAlgn val="ctr"/>
        <c:lblOffset val="100"/>
      </c:catAx>
      <c:valAx>
        <c:axId val="203296776"/>
        <c:scaling>
          <c:orientation val="minMax"/>
          <c:max val="48.0"/>
          <c:min val="0.0"/>
        </c:scaling>
        <c:axPos val="l"/>
        <c:numFmt formatCode="General" sourceLinked="1"/>
        <c:tickLblPos val="nextTo"/>
        <c:crossAx val="311096968"/>
        <c:crosses val="autoZero"/>
        <c:crossBetween val="between"/>
      </c:valAx>
    </c:plotArea>
    <c:legend>
      <c:legendPos val="r"/>
    </c:legend>
    <c:plotVisOnly val="1"/>
    <c:dispBlanksAs val="gap"/>
  </c:chart>
  <c:spPr>
    <a:ln>
      <a:noFill/>
    </a:ln>
  </c:spPr>
  <c:txPr>
    <a:bodyPr/>
    <a:lstStyle/>
    <a:p>
      <a:pPr>
        <a:defRPr sz="2000"/>
      </a:pPr>
      <a:endParaRPr lang="en-US"/>
    </a:p>
  </c:txPr>
  <c:externalData r:id="rId1"/>
</c:chartSpace>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2207D2-5654-0040-992C-BF205CE52BEB}" type="datetimeFigureOut">
              <a:rPr lang="en-US" smtClean="0"/>
              <a:pPr/>
              <a:t>10/15/19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1D5912-14D1-F149-A8A5-AB5FDB6EE7CC}"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8493603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the heart of the model is the dynamic and synergistic relationship between MC and PA. Explain………..</a:t>
            </a:r>
          </a:p>
          <a:p>
            <a:endParaRPr lang="en-US" dirty="0" smtClean="0"/>
          </a:p>
          <a:p>
            <a:r>
              <a:rPr lang="en-US" dirty="0" smtClean="0"/>
              <a:t>In the early years, opportunities to be</a:t>
            </a:r>
            <a:r>
              <a:rPr lang="en-US" baseline="0" dirty="0" smtClean="0"/>
              <a:t> PA will drive children’s ability to develop MC.  This is a weak relationship and is </a:t>
            </a:r>
            <a:r>
              <a:rPr lang="en-US" baseline="0" dirty="0" err="1" smtClean="0"/>
              <a:t>stongly</a:t>
            </a:r>
            <a:r>
              <a:rPr lang="en-US" baseline="0" dirty="0" smtClean="0"/>
              <a:t> </a:t>
            </a:r>
            <a:r>
              <a:rPr lang="en-US" baseline="0" dirty="0" err="1" smtClean="0"/>
              <a:t>influcenced</a:t>
            </a:r>
            <a:r>
              <a:rPr lang="en-US" baseline="0" dirty="0" smtClean="0"/>
              <a:t> by context.  </a:t>
            </a:r>
          </a:p>
          <a:p>
            <a:endParaRPr lang="en-US" baseline="0" dirty="0" smtClean="0"/>
          </a:p>
          <a:p>
            <a:r>
              <a:rPr lang="en-US" baseline="0" dirty="0" smtClean="0"/>
              <a:t>By middle and later children, this relationship begins to strengthen with trajectories changing.  Now MC drives PA because children with poor MC will be less likely to choose to be PA.  </a:t>
            </a:r>
            <a:endParaRPr lang="en-US" dirty="0"/>
          </a:p>
        </p:txBody>
      </p:sp>
      <p:sp>
        <p:nvSpPr>
          <p:cNvPr id="4" name="Slide Number Placeholder 3"/>
          <p:cNvSpPr>
            <a:spLocks noGrp="1"/>
          </p:cNvSpPr>
          <p:nvPr>
            <p:ph type="sldNum" sz="quarter" idx="10"/>
          </p:nvPr>
        </p:nvSpPr>
        <p:spPr/>
        <p:txBody>
          <a:bodyPr/>
          <a:lstStyle/>
          <a:p>
            <a:pPr>
              <a:defRPr/>
            </a:pPr>
            <a:fld id="{A1E37552-27B9-4AE5-9BA7-1996636E8CFC}" type="slidenum">
              <a:rPr lang="en-US" smtClean="0"/>
              <a:pPr>
                <a:defRPr/>
              </a:pPr>
              <a:t>12</a:t>
            </a:fld>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16449330"/>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While we believe that MC is important</a:t>
            </a:r>
            <a:r>
              <a:rPr lang="en-US" baseline="0" dirty="0" smtClean="0"/>
              <a:t> in determining PA behaviors over time, we also recognize the critical role that PMC plays in mediating the relationship between MC and PC. Explain…….</a:t>
            </a:r>
            <a:endParaRPr lang="en-US" dirty="0"/>
          </a:p>
        </p:txBody>
      </p:sp>
      <p:sp>
        <p:nvSpPr>
          <p:cNvPr id="4" name="Slide Number Placeholder 3"/>
          <p:cNvSpPr>
            <a:spLocks noGrp="1"/>
          </p:cNvSpPr>
          <p:nvPr>
            <p:ph type="sldNum" sz="quarter" idx="10"/>
          </p:nvPr>
        </p:nvSpPr>
        <p:spPr/>
        <p:txBody>
          <a:bodyPr/>
          <a:lstStyle/>
          <a:p>
            <a:pPr>
              <a:defRPr/>
            </a:pPr>
            <a:fld id="{A1E37552-27B9-4AE5-9BA7-1996636E8CFC}" type="slidenum">
              <a:rPr lang="en-US" smtClean="0"/>
              <a:pPr>
                <a:defRPr/>
              </a:pPr>
              <a:t>13</a:t>
            </a:fld>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6046987"/>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3A112240-C0B1-4EF0-8BFF-505E163C0FA1}" type="slidenum">
              <a:rPr lang="en-US"/>
              <a:pPr/>
              <a:t>19</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55136-877E-43DC-B4D3-116D53CE476A}" type="slidenum">
              <a:rPr lang="en-US"/>
              <a:pPr/>
              <a:t>23</a:t>
            </a:fld>
            <a:endParaRPr lang="en-US"/>
          </a:p>
        </p:txBody>
      </p:sp>
      <p:sp>
        <p:nvSpPr>
          <p:cNvPr id="17510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5107" name="Rectangle 3"/>
          <p:cNvSpPr>
            <a:spLocks noGrp="1" noChangeArrowheads="1"/>
          </p:cNvSpPr>
          <p:nvPr>
            <p:ph type="body" idx="1"/>
          </p:nvPr>
        </p:nvSpPr>
        <p:spPr bwMode="auto">
          <a:xfrm>
            <a:off x="458133" y="4344025"/>
            <a:ext cx="5865639" cy="4495488"/>
          </a:xfrm>
          <a:prstGeom prst="rect">
            <a:avLst/>
          </a:prstGeom>
          <a:solidFill>
            <a:srgbClr val="FFFFFF"/>
          </a:solidFill>
          <a:ln>
            <a:solidFill>
              <a:srgbClr val="000000"/>
            </a:solidFill>
            <a:miter lim="800000"/>
            <a:headEnd/>
            <a:tailEnd/>
          </a:ln>
        </p:spPr>
        <p:txBody>
          <a:bodyPr lIns="91434" tIns="45717" rIns="91434" bIns="45717">
            <a:normAutofit/>
          </a:bodyPr>
          <a:lstStyle/>
          <a:p>
            <a:r>
              <a:rPr lang="en-US" altLang="en-US" sz="1600" dirty="0"/>
              <a:t>I have been fortunate enough to work with young children identified as at-risk for the last 8 years.</a:t>
            </a:r>
          </a:p>
          <a:p>
            <a:r>
              <a:rPr lang="en-US" altLang="en-US" sz="1600" dirty="0"/>
              <a:t>These children are often a group of </a:t>
            </a:r>
            <a:r>
              <a:rPr lang="en-US" altLang="en-US" sz="1600" dirty="0" err="1"/>
              <a:t>preshoolers</a:t>
            </a:r>
            <a:r>
              <a:rPr lang="en-US" altLang="en-US" sz="1600" dirty="0"/>
              <a:t> who face many barriers to educational achievement and limited support of typical development.</a:t>
            </a:r>
          </a:p>
          <a:p>
            <a:r>
              <a:rPr lang="en-US" altLang="en-US" sz="1600" dirty="0"/>
              <a:t>At-risk children tend to grow up in poor under-educated families and become poor uneducated adults.  There is a documented cycle of inter-generational poverty and failure in these families which seems hard to break.  In fact, many of these children enter school expecting to experience failure, and consequently drop out years later with limited life aspirations and role models.</a:t>
            </a:r>
          </a:p>
          <a:p>
            <a:r>
              <a:rPr lang="en-US" altLang="en-US" sz="1600" dirty="0"/>
              <a:t>These children are often under-served and the programs that are provided for them do not “fit” with their unique developmental characteristics.</a:t>
            </a:r>
          </a:p>
          <a:p>
            <a:r>
              <a:rPr lang="en-US" altLang="en-US" sz="1600" dirty="0"/>
              <a:t>But on a positive note, they demonstrate tremendous resiliency to the forces of their environment and are extremely rewarding to work with.</a:t>
            </a:r>
          </a:p>
          <a:p>
            <a:endParaRPr lang="en-US" altLang="en-US" sz="16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5A1784-07A5-46B4-95CB-EF12E630ED6B}" type="slidenum">
              <a:rPr lang="en-US"/>
              <a:pPr/>
              <a:t>24</a:t>
            </a:fld>
            <a:endParaRPr lang="en-US"/>
          </a:p>
        </p:txBody>
      </p:sp>
      <p:sp>
        <p:nvSpPr>
          <p:cNvPr id="17920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9203" name="Rectangle 3"/>
          <p:cNvSpPr>
            <a:spLocks noGrp="1" noChangeArrowheads="1"/>
          </p:cNvSpPr>
          <p:nvPr>
            <p:ph type="body" idx="1"/>
          </p:nvPr>
        </p:nvSpPr>
        <p:spPr bwMode="auto">
          <a:xfrm>
            <a:off x="914711" y="4344025"/>
            <a:ext cx="5028579" cy="4114488"/>
          </a:xfrm>
          <a:prstGeom prst="rect">
            <a:avLst/>
          </a:prstGeom>
          <a:solidFill>
            <a:srgbClr val="FFFFFF"/>
          </a:solidFill>
          <a:ln>
            <a:solidFill>
              <a:srgbClr val="000000"/>
            </a:solidFill>
            <a:miter lim="800000"/>
            <a:headEnd/>
            <a:tailEnd/>
          </a:ln>
        </p:spPr>
        <p:txBody>
          <a:bodyPr lIns="91434" tIns="45717" rIns="91434" bIns="45717"/>
          <a:lstStyle/>
          <a:p>
            <a:r>
              <a:rPr lang="en-US" altLang="en-US" sz="1600" dirty="0"/>
              <a:t>Risk is a </a:t>
            </a:r>
            <a:r>
              <a:rPr lang="en-US" altLang="en-US" sz="1600" dirty="0" err="1"/>
              <a:t>probablistic</a:t>
            </a:r>
            <a:r>
              <a:rPr lang="en-US" altLang="en-US" sz="1600" dirty="0"/>
              <a:t> concept and is typically broken up into 2 major areas:</a:t>
            </a:r>
          </a:p>
          <a:p>
            <a:r>
              <a:rPr lang="en-US" altLang="en-US" sz="1600" dirty="0"/>
              <a:t>	- biological risk factors and</a:t>
            </a:r>
          </a:p>
          <a:p>
            <a:r>
              <a:rPr lang="en-US" altLang="en-US" sz="1600" dirty="0"/>
              <a:t>	- environmental risk factors.</a:t>
            </a:r>
          </a:p>
          <a:p>
            <a:r>
              <a:rPr lang="en-US" altLang="en-US" sz="1600" dirty="0"/>
              <a:t>The research suggests that the presence of these factors in the child’s life will increase the probability that they will experience developmental delay and/or school failure.</a:t>
            </a:r>
          </a:p>
          <a:p>
            <a:endParaRPr lang="en-US" altLang="en-US" sz="1600" dirty="0"/>
          </a:p>
          <a:p>
            <a:r>
              <a:rPr lang="en-US" altLang="en-US" sz="1600" dirty="0"/>
              <a:t>Children are typically evaluated for the presence or absence of such factors  as a means to determine their eligibility for early intervention services. </a:t>
            </a:r>
          </a:p>
          <a:p>
            <a:endParaRPr lang="en-US" altLang="en-US" sz="1600" dirty="0"/>
          </a:p>
          <a:p>
            <a:endParaRPr lang="en-US" altLang="en-US" sz="1600" dirty="0"/>
          </a:p>
          <a:p>
            <a:endParaRPr lang="en-US" altLang="en-US" sz="1600" dirty="0"/>
          </a:p>
          <a:p>
            <a:endParaRPr lang="en-US" altLang="en-US" sz="16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87A1DB50-8ED3-4399-AA89-0247038A23D1}" type="slidenum">
              <a:rPr lang="en-US" smtClean="0"/>
              <a:pPr/>
              <a:t>25</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xfrm>
            <a:off x="304800" y="4495800"/>
            <a:ext cx="6019800" cy="4267200"/>
          </a:xfrm>
          <a:noFill/>
          <a:ln/>
        </p:spPr>
        <p:txBody>
          <a:bodyPr lIns="91438" tIns="45719" rIns="91438" bIns="45719"/>
          <a:lstStyle/>
          <a:p>
            <a:pPr eaLnBrk="1" hangingPunct="1"/>
            <a:r>
              <a:rPr lang="en-US" altLang="en-US" sz="1600" smtClean="0"/>
              <a:t>In Intervention 1, a 12-week motor skill program yielded powerful results.  Thirty minutes of skill instruction, twice per week resulted in significant improvements in locomotor and object control skills by the experimental group.  In addition to improvements in fundamental motor skills, the experimental children also increased their perceived motor competence as a result of the instructional program. Thus it appeared, although delayed entering the program, young at-risk children were able to significantly benefit from motor skill instruction.  When looking at the relationship of contextual factors to motor performance, the number of risk factors, maternal education, and a preschool readiness test score significantly predicted motor skill performance.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87A1DB50-8ED3-4399-AA89-0247038A23D1}" type="slidenum">
              <a:rPr lang="en-US" smtClean="0"/>
              <a:pPr/>
              <a:t>26</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xfrm>
            <a:off x="304800" y="4495800"/>
            <a:ext cx="6019800" cy="4267200"/>
          </a:xfrm>
          <a:noFill/>
          <a:ln/>
        </p:spPr>
        <p:txBody>
          <a:bodyPr lIns="91438" tIns="45719" rIns="91438" bIns="45719"/>
          <a:lstStyle/>
          <a:p>
            <a:pPr eaLnBrk="1" hangingPunct="1"/>
            <a:r>
              <a:rPr lang="en-US" altLang="en-US" sz="1600" smtClean="0"/>
              <a:t>In Intervention 1, a 12-week motor skill program yielded powerful results.  Thirty minutes of skill instruction, twice per week resulted in significant improvements in locomotor and object control skills by the experimental group.  In addition to improvements in fundamental motor skills, the experimental children also increased their perceived motor competence as a result of the instructional program. Thus it appeared, although delayed entering the program, young at-risk children were able to significantly benefit from motor skill instruction.  When looking at the relationship of contextual factors to motor performance, the number of risk factors, maternal education, and a preschool readiness test score significantly predicted motor skill performance.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4" name="Rectangle 6"/>
          <p:cNvSpPr>
            <a:spLocks noGrp="1" noChangeArrowheads="1"/>
          </p:cNvSpPr>
          <p:nvPr>
            <p:ph type="ftr" sz="quarter" idx="4"/>
          </p:nvPr>
        </p:nvSpPr>
        <p:spPr>
          <a:noFill/>
        </p:spPr>
        <p:txBody>
          <a:bodyPr/>
          <a:lstStyle/>
          <a:p>
            <a:r>
              <a:rPr lang="en-US" dirty="0"/>
              <a:t>*</a:t>
            </a:r>
          </a:p>
        </p:txBody>
      </p:sp>
      <p:sp>
        <p:nvSpPr>
          <p:cNvPr id="35845" name="Rectangle 7"/>
          <p:cNvSpPr>
            <a:spLocks noGrp="1" noChangeArrowheads="1"/>
          </p:cNvSpPr>
          <p:nvPr>
            <p:ph type="sldNum" sz="quarter" idx="5"/>
          </p:nvPr>
        </p:nvSpPr>
        <p:spPr>
          <a:noFill/>
        </p:spPr>
        <p:txBody>
          <a:bodyPr/>
          <a:lstStyle/>
          <a:p>
            <a:fld id="{17E9CEDF-007C-4FA2-A762-53D00C845B86}" type="slidenum">
              <a:rPr lang="en-US"/>
              <a:pPr/>
              <a:t>27</a:t>
            </a:fld>
            <a:r>
              <a:rPr lang="en-US" dirty="0"/>
              <a:t>##</a:t>
            </a:r>
          </a:p>
        </p:txBody>
      </p:sp>
      <p:sp>
        <p:nvSpPr>
          <p:cNvPr id="35846" name="Rectangle 1026"/>
          <p:cNvSpPr>
            <a:spLocks noGrp="1" noRot="1" noChangeAspect="1" noChangeArrowheads="1" noTextEdit="1"/>
          </p:cNvSpPr>
          <p:nvPr>
            <p:ph type="sldImg"/>
          </p:nvPr>
        </p:nvSpPr>
        <p:spPr>
          <a:xfrm>
            <a:off x="1144588" y="685800"/>
            <a:ext cx="4572000" cy="3429000"/>
          </a:xfrm>
          <a:ln/>
        </p:spPr>
      </p:sp>
      <p:sp>
        <p:nvSpPr>
          <p:cNvPr id="35847" name="Rectangle 1027"/>
          <p:cNvSpPr>
            <a:spLocks noGrp="1" noChangeArrowheads="1"/>
          </p:cNvSpPr>
          <p:nvPr>
            <p:ph type="body" idx="1"/>
          </p:nvPr>
        </p:nvSpPr>
        <p:spPr>
          <a:noFill/>
          <a:ln/>
        </p:spPr>
        <p:txBody>
          <a:bodyPr/>
          <a:lstStyle/>
          <a:p>
            <a:pPr lvl="8" eaLnBrk="1" hangingPunct="1">
              <a:buFontTx/>
              <a:buNone/>
            </a:pPr>
            <a:endParaRPr lang="en-US" sz="1600" dirty="0"/>
          </a:p>
        </p:txBody>
      </p:sp>
      <p:sp>
        <p:nvSpPr>
          <p:cNvPr id="6" name="Header Placeholder 5"/>
          <p:cNvSpPr>
            <a:spLocks noGrp="1"/>
          </p:cNvSpPr>
          <p:nvPr>
            <p:ph type="hdr" sz="quarter" idx="10"/>
          </p:nvPr>
        </p:nvSpPr>
        <p:spPr/>
        <p:txBody>
          <a:bodyPr/>
          <a:lstStyle/>
          <a:p>
            <a:pPr>
              <a:defRPr/>
            </a:pPr>
            <a:endParaRPr lang="en-US" dirty="0"/>
          </a:p>
        </p:txBody>
      </p:sp>
      <p:sp>
        <p:nvSpPr>
          <p:cNvPr id="7" name="Date Placeholder 6"/>
          <p:cNvSpPr>
            <a:spLocks noGrp="1"/>
          </p:cNvSpPr>
          <p:nvPr>
            <p:ph type="dt" idx="11"/>
          </p:nvPr>
        </p:nvSpPr>
        <p:spPr/>
        <p:txBody>
          <a:bodyPr/>
          <a:lstStyle/>
          <a:p>
            <a:pPr>
              <a:defRPr/>
            </a:pP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87A1DB50-8ED3-4399-AA89-0247038A23D1}" type="slidenum">
              <a:rPr lang="en-US" smtClean="0"/>
              <a:pPr/>
              <a:t>29</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xfrm>
            <a:off x="304800" y="4495800"/>
            <a:ext cx="6019800" cy="4267200"/>
          </a:xfrm>
          <a:noFill/>
          <a:ln/>
        </p:spPr>
        <p:txBody>
          <a:bodyPr lIns="91438" tIns="45719" rIns="91438" bIns="45719"/>
          <a:lstStyle/>
          <a:p>
            <a:pPr eaLnBrk="1" hangingPunct="1"/>
            <a:r>
              <a:rPr lang="en-US" altLang="en-US" sz="1600" smtClean="0"/>
              <a:t>In Intervention 1, a 12-week motor skill program yielded powerful results.  Thirty minutes of skill instruction, twice per week resulted in significant improvements in locomotor and object control skills by the experimental group.  In addition to improvements in fundamental motor skills, the experimental children also increased their perceived motor competence as a result of the instructional program. Thus it appeared, although delayed entering the program, young at-risk children were able to significantly benefit from motor skill instruction.  When looking at the relationship of contextual factors to motor performance, the number of risk factors, maternal education, and a preschool readiness test score significantly predicted motor skill performance.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21" name="Rectangle 7"/>
          <p:cNvSpPr>
            <a:spLocks noGrp="1" noChangeArrowheads="1"/>
          </p:cNvSpPr>
          <p:nvPr>
            <p:ph type="sldNum" sz="quarter" idx="5"/>
          </p:nvPr>
        </p:nvSpPr>
        <p:spPr>
          <a:noFill/>
        </p:spPr>
        <p:txBody>
          <a:bodyPr/>
          <a:lstStyle/>
          <a:p>
            <a:fld id="{D5C2040E-0B0C-4603-ADC2-CA9D6F9AF8BA}" type="slidenum">
              <a:rPr lang="en-US"/>
              <a:pPr/>
              <a:t>30</a:t>
            </a:fld>
            <a:r>
              <a:rPr lang="en-US" dirty="0"/>
              <a:t>##</a:t>
            </a:r>
          </a:p>
        </p:txBody>
      </p:sp>
      <p:sp>
        <p:nvSpPr>
          <p:cNvPr id="34822" name="Rectangle 2"/>
          <p:cNvSpPr>
            <a:spLocks noGrp="1" noRot="1" noChangeAspect="1" noChangeArrowheads="1" noTextEdit="1"/>
          </p:cNvSpPr>
          <p:nvPr>
            <p:ph type="sldImg"/>
          </p:nvPr>
        </p:nvSpPr>
        <p:spPr>
          <a:xfrm>
            <a:off x="1144588" y="685800"/>
            <a:ext cx="4572000" cy="3429000"/>
          </a:xfrm>
          <a:ln/>
        </p:spPr>
      </p:sp>
      <p:sp>
        <p:nvSpPr>
          <p:cNvPr id="34823" name="Rectangle 3"/>
          <p:cNvSpPr>
            <a:spLocks noGrp="1" noChangeArrowheads="1"/>
          </p:cNvSpPr>
          <p:nvPr>
            <p:ph type="body" idx="1"/>
          </p:nvPr>
        </p:nvSpPr>
        <p:spPr>
          <a:xfrm>
            <a:off x="685800" y="4343401"/>
            <a:ext cx="5486400" cy="4114800"/>
          </a:xfrm>
          <a:noFill/>
          <a:ln/>
        </p:spPr>
        <p:txBody>
          <a:bodyPr/>
          <a:lstStyle/>
          <a:p>
            <a:pPr>
              <a:spcBef>
                <a:spcPct val="40000"/>
              </a:spcBef>
              <a:spcAft>
                <a:spcPct val="30000"/>
              </a:spcAft>
              <a:buFont typeface="Wingdings" pitchFamily="2" charset="2"/>
              <a:buChar char="§"/>
            </a:pPr>
            <a:r>
              <a:rPr lang="en-US" sz="1400" b="1" dirty="0"/>
              <a:t>IS A SYSTEMATIC, INSTRUCTIONALLY APPROACH THAT ACCOMMODATE ALL STUDENTS WITHIN A LEARNING ENVIRONMENT. </a:t>
            </a:r>
          </a:p>
          <a:p>
            <a:pPr>
              <a:spcBef>
                <a:spcPct val="40000"/>
              </a:spcBef>
              <a:spcAft>
                <a:spcPct val="30000"/>
              </a:spcAft>
              <a:buFont typeface="Wingdings" pitchFamily="2" charset="2"/>
              <a:buChar char="§"/>
            </a:pPr>
            <a:r>
              <a:rPr lang="en-US" sz="1400" b="1" dirty="0"/>
              <a:t>SPECIFICALLY, IT IS A STUDENT CENTERED, FOCUSES ON MOTIVATIONAL LEVEL OF THE PARTICIPANTS AND THE PROCESS OF LEARNING,</a:t>
            </a:r>
          </a:p>
          <a:p>
            <a:pPr>
              <a:spcBef>
                <a:spcPct val="40000"/>
              </a:spcBef>
              <a:spcAft>
                <a:spcPct val="30000"/>
              </a:spcAft>
              <a:buFont typeface="Wingdings" pitchFamily="2" charset="2"/>
              <a:buChar char="§"/>
            </a:pPr>
            <a:r>
              <a:rPr lang="en-US" sz="1400" b="1" dirty="0"/>
              <a:t>BASIC TENETS OF MASTERY MOTIVATION IS THAT CHILDREN ARE INTRINSICALLY DERIVED TO MASTER TASKS DESPITE CHALLENGE OR FAILURE AND THAT THEY INDEPENDENTLY SELECT CHALLENGING TASK TO MASTER (WITH OR WITHOUT ADULT INTERVENTION). </a:t>
            </a:r>
          </a:p>
          <a:p>
            <a:pPr>
              <a:spcBef>
                <a:spcPct val="40000"/>
              </a:spcBef>
              <a:spcAft>
                <a:spcPct val="30000"/>
              </a:spcAft>
              <a:buFont typeface="Wingdings" pitchFamily="2" charset="2"/>
              <a:buChar char="§"/>
            </a:pPr>
            <a:r>
              <a:rPr lang="en-US" dirty="0" smtClean="0"/>
              <a:t>CHILD’S </a:t>
            </a:r>
            <a:r>
              <a:rPr lang="en-US" baseline="0" dirty="0" smtClean="0"/>
              <a:t>INTRINSIC DRIVE TO LEARN COMPETENCE MOTIVATION IS BASED ON 4 PSYCHOLOGICAL CONSTRUCTS: ONE’S PAST EXPERIENCES, DIFFICULTY OR CHALLENGE ASSOCIATED WITH A TASK, REINFORCEMENT AND PERSONAL INTERACTION WITH SIGNIFICANT OTHERS, AND INTRINSIC MOTIVATION. SO  AS MOTOR BEHAVIORIST,</a:t>
            </a:r>
            <a:r>
              <a:rPr lang="en-US" dirty="0" smtClean="0"/>
              <a:t> WE </a:t>
            </a:r>
            <a:r>
              <a:rPr lang="en-US" baseline="0" dirty="0" smtClean="0"/>
              <a:t>NEED TO ENSURE</a:t>
            </a:r>
            <a:r>
              <a:rPr lang="en-US" dirty="0" smtClean="0"/>
              <a:t> THAT LEARNERS ARE </a:t>
            </a:r>
            <a:r>
              <a:rPr lang="en-US" baseline="0" dirty="0" smtClean="0"/>
              <a:t>RECEIVING</a:t>
            </a:r>
            <a:r>
              <a:rPr lang="en-US" dirty="0" smtClean="0"/>
              <a:t> </a:t>
            </a:r>
            <a:r>
              <a:rPr lang="en-US" baseline="0" dirty="0" smtClean="0"/>
              <a:t>ENCOURAGEMENT, FEEDBACK, AND REINFORCEMENT FROM A TEACHER, PEER, AND SELF AND A WELL-DESIGNED/PLANNED MMC MOVEMENT PROGRAM WILL PROVIDE AN EXCELLENT OPPORTUNITY FOR ALL OF THESE CONSTRUCTS TO BE MEET. </a:t>
            </a:r>
          </a:p>
          <a:p>
            <a:pPr>
              <a:spcBef>
                <a:spcPct val="40000"/>
              </a:spcBef>
              <a:spcAft>
                <a:spcPct val="30000"/>
              </a:spcAft>
              <a:buFont typeface="Wingdings" pitchFamily="2" charset="2"/>
              <a:buChar char="§"/>
            </a:pPr>
            <a:endParaRPr lang="en-US" sz="1400" dirty="0"/>
          </a:p>
        </p:txBody>
      </p:sp>
      <p:sp>
        <p:nvSpPr>
          <p:cNvPr id="5" name="Header Placeholder 4"/>
          <p:cNvSpPr>
            <a:spLocks noGrp="1"/>
          </p:cNvSpPr>
          <p:nvPr>
            <p:ph type="hdr" sz="quarter" idx="10"/>
          </p:nvPr>
        </p:nvSpPr>
        <p:spPr/>
        <p:txBody>
          <a:bodyPr/>
          <a:lstStyle/>
          <a:p>
            <a:pPr>
              <a:defRPr/>
            </a:pPr>
            <a:endParaRPr lang="en-US" dirty="0"/>
          </a:p>
        </p:txBody>
      </p:sp>
      <p:sp>
        <p:nvSpPr>
          <p:cNvPr id="6" name="Date Placeholder 5"/>
          <p:cNvSpPr>
            <a:spLocks noGrp="1"/>
          </p:cNvSpPr>
          <p:nvPr>
            <p:ph type="dt" idx="11"/>
          </p:nvPr>
        </p:nvSpPr>
        <p:spPr/>
        <p:txBody>
          <a:bodyPr/>
          <a:lstStyle/>
          <a:p>
            <a:pPr>
              <a:defRPr/>
            </a:pP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87A1DB50-8ED3-4399-AA89-0247038A23D1}" type="slidenum">
              <a:rPr lang="en-US" smtClean="0"/>
              <a:pPr/>
              <a:t>31</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xfrm>
            <a:off x="304800" y="4495800"/>
            <a:ext cx="6019800" cy="4267200"/>
          </a:xfrm>
          <a:noFill/>
          <a:ln/>
        </p:spPr>
        <p:txBody>
          <a:bodyPr lIns="91438" tIns="45719" rIns="91438" bIns="45719"/>
          <a:lstStyle/>
          <a:p>
            <a:pPr eaLnBrk="1" hangingPunct="1"/>
            <a:r>
              <a:rPr lang="en-US" altLang="en-US" sz="1600" smtClean="0"/>
              <a:t>In Intervention 1, a 12-week motor skill program yielded powerful results.  Thirty minutes of skill instruction, twice per week resulted in significant improvements in locomotor and object control skills by the experimental group.  In addition to improvements in fundamental motor skills, the experimental children also increased their perceived motor competence as a result of the instructional program. Thus it appeared, although delayed entering the program, young at-risk children were able to significantly benefit from motor skill instruction.  When looking at the relationship of contextual factors to motor performance, the number of risk factors, maternal education, and a preschool readiness test score significantly predicted motor skill performance.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pPr>
              <a:defRPr/>
            </a:pPr>
            <a:endParaRPr lang="en-US" dirty="0"/>
          </a:p>
        </p:txBody>
      </p:sp>
      <p:sp>
        <p:nvSpPr>
          <p:cNvPr id="5" name="Slide Number Placeholder 4"/>
          <p:cNvSpPr>
            <a:spLocks noGrp="1"/>
          </p:cNvSpPr>
          <p:nvPr>
            <p:ph type="sldNum" sz="quarter" idx="11"/>
          </p:nvPr>
        </p:nvSpPr>
        <p:spPr/>
        <p:txBody>
          <a:bodyPr/>
          <a:lstStyle/>
          <a:p>
            <a:pPr>
              <a:defRPr/>
            </a:pPr>
            <a:fld id="{62F300EB-A231-4C88-A309-5ABF409F2D7A}" type="slidenum">
              <a:rPr lang="en-US" smtClean="0"/>
              <a:pPr>
                <a:defRPr/>
              </a:pPr>
              <a:t>33</a:t>
            </a:fld>
            <a:endParaRPr lang="en-US" dirty="0"/>
          </a:p>
        </p:txBody>
      </p:sp>
      <p:sp>
        <p:nvSpPr>
          <p:cNvPr id="6" name="Date Placeholder 5"/>
          <p:cNvSpPr>
            <a:spLocks noGrp="1"/>
          </p:cNvSpPr>
          <p:nvPr>
            <p:ph type="dt" idx="12"/>
          </p:nvPr>
        </p:nvSpPr>
        <p:spPr/>
        <p:txBody>
          <a:bodyPr/>
          <a:lstStyle/>
          <a:p>
            <a:pPr>
              <a:defRPr/>
            </a:pP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E0C09E6-547F-AB44-832B-87637E2583E7}" type="datetimeFigureOut">
              <a:rPr lang="en-US" smtClean="0"/>
              <a:pPr/>
              <a:t>10/15/19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E0C09E6-547F-AB44-832B-87637E2583E7}" type="datetimeFigureOut">
              <a:rPr lang="en-US" smtClean="0"/>
              <a:pPr/>
              <a:t>10/15/19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0C09E6-547F-AB44-832B-87637E2583E7}" type="datetimeFigureOut">
              <a:rPr lang="en-US" smtClean="0"/>
              <a:pPr/>
              <a:t>10/15/19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25963"/>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0F1F639-1B59-43EA-A555-ECD67F854E85}" type="slidenum">
              <a:rPr lang="en-US"/>
              <a:pPr>
                <a:defRPr/>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01171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990600" y="1828800"/>
            <a:ext cx="7772400" cy="4114800"/>
          </a:xfrm>
        </p:spPr>
        <p:txBody>
          <a:bodyPr/>
          <a:lstStyle/>
          <a:p>
            <a:endParaRPr lang="en-US"/>
          </a:p>
        </p:txBody>
      </p:sp>
      <p:sp>
        <p:nvSpPr>
          <p:cNvPr id="4" name="Date Placeholder 3"/>
          <p:cNvSpPr>
            <a:spLocks noGrp="1"/>
          </p:cNvSpPr>
          <p:nvPr>
            <p:ph type="dt" sz="half" idx="10"/>
          </p:nvPr>
        </p:nvSpPr>
        <p:spPr>
          <a:xfrm>
            <a:off x="990600" y="6096000"/>
            <a:ext cx="1905000" cy="457200"/>
          </a:xfrm>
        </p:spPr>
        <p:txBody>
          <a:bodyPr/>
          <a:lstStyle>
            <a:lvl1pPr>
              <a:defRPr/>
            </a:lvl1pPr>
          </a:lstStyle>
          <a:p>
            <a:endParaRPr lang="en-US"/>
          </a:p>
        </p:txBody>
      </p:sp>
      <p:sp>
        <p:nvSpPr>
          <p:cNvPr id="5" name="Footer Placeholder 4"/>
          <p:cNvSpPr>
            <a:spLocks noGrp="1"/>
          </p:cNvSpPr>
          <p:nvPr>
            <p:ph type="ftr" sz="quarter" idx="11"/>
          </p:nvPr>
        </p:nvSpPr>
        <p:spPr>
          <a:xfrm>
            <a:off x="3429000" y="60960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858000" y="6096000"/>
            <a:ext cx="1905000" cy="457200"/>
          </a:xfrm>
        </p:spPr>
        <p:txBody>
          <a:bodyPr/>
          <a:lstStyle>
            <a:lvl1pPr>
              <a:defRPr/>
            </a:lvl1pPr>
          </a:lstStyle>
          <a:p>
            <a:fld id="{7992C24D-06FA-4494-AB6C-7F0DD54D6E6C}" type="slidenum">
              <a:rPr lang="en-US"/>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895788702"/>
      </p:ext>
    </p:extLst>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11188"/>
            <a:ext cx="7620000" cy="487362"/>
          </a:xfrm>
        </p:spPr>
        <p:txBody>
          <a:bodyPr/>
          <a:lstStyle/>
          <a:p>
            <a:r>
              <a:rPr lang="en-US" smtClean="0"/>
              <a:t>Click to edit Master title style</a:t>
            </a:r>
            <a:endParaRPr lang="en-US"/>
          </a:p>
        </p:txBody>
      </p:sp>
      <p:sp>
        <p:nvSpPr>
          <p:cNvPr id="3" name="Chart Placeholder 2"/>
          <p:cNvSpPr>
            <a:spLocks noGrp="1"/>
          </p:cNvSpPr>
          <p:nvPr>
            <p:ph type="chart" idx="1"/>
          </p:nvPr>
        </p:nvSpPr>
        <p:spPr>
          <a:xfrm>
            <a:off x="838200" y="1600200"/>
            <a:ext cx="6629400" cy="4648200"/>
          </a:xfrm>
        </p:spPr>
        <p:txBody>
          <a:bodyPr/>
          <a:lstStyle/>
          <a:p>
            <a:pPr lvl="0"/>
            <a:endParaRPr lang="en-US" noProof="0"/>
          </a:p>
        </p:txBody>
      </p:sp>
      <p:sp>
        <p:nvSpPr>
          <p:cNvPr id="4" name="Date Placeholder 3"/>
          <p:cNvSpPr>
            <a:spLocks noGrp="1"/>
          </p:cNvSpPr>
          <p:nvPr>
            <p:ph type="dt" sz="half" idx="10"/>
          </p:nvPr>
        </p:nvSpPr>
        <p:spPr>
          <a:xfrm>
            <a:off x="0" y="6400800"/>
            <a:ext cx="2225675" cy="457200"/>
          </a:xfrm>
        </p:spPr>
        <p:txBody>
          <a:bodyPr/>
          <a:lstStyle>
            <a:lvl1pPr>
              <a:defRPr/>
            </a:lvl1pPr>
          </a:lstStyle>
          <a:p>
            <a:pPr>
              <a:defRPr/>
            </a:pPr>
            <a:endParaRPr lang="en-AU"/>
          </a:p>
        </p:txBody>
      </p:sp>
      <p:sp>
        <p:nvSpPr>
          <p:cNvPr id="5" name="Footer Placeholder 4"/>
          <p:cNvSpPr>
            <a:spLocks noGrp="1"/>
          </p:cNvSpPr>
          <p:nvPr>
            <p:ph type="ftr" sz="quarter" idx="11"/>
          </p:nvPr>
        </p:nvSpPr>
        <p:spPr>
          <a:xfrm>
            <a:off x="2914650" y="6400800"/>
            <a:ext cx="3390900" cy="457200"/>
          </a:xfrm>
        </p:spPr>
        <p:txBody>
          <a:bodyPr/>
          <a:lstStyle>
            <a:lvl1pPr>
              <a:defRPr/>
            </a:lvl1pPr>
          </a:lstStyle>
          <a:p>
            <a:pPr>
              <a:defRPr/>
            </a:pPr>
            <a:endParaRPr lang="en-AU"/>
          </a:p>
        </p:txBody>
      </p:sp>
      <p:sp>
        <p:nvSpPr>
          <p:cNvPr id="6" name="Slide Number Placeholder 5"/>
          <p:cNvSpPr>
            <a:spLocks noGrp="1"/>
          </p:cNvSpPr>
          <p:nvPr>
            <p:ph type="sldNum" sz="quarter" idx="12"/>
          </p:nvPr>
        </p:nvSpPr>
        <p:spPr>
          <a:xfrm>
            <a:off x="7065963" y="6400800"/>
            <a:ext cx="2001837" cy="457200"/>
          </a:xfrm>
        </p:spPr>
        <p:txBody>
          <a:bodyPr/>
          <a:lstStyle>
            <a:lvl1pPr>
              <a:defRPr/>
            </a:lvl1pPr>
          </a:lstStyle>
          <a:p>
            <a:pPr>
              <a:defRPr/>
            </a:pPr>
            <a:endParaRPr lang="en-AU"/>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82268980"/>
      </p:ext>
    </p:extLst>
  </p:cSld>
  <p:clrMapOvr>
    <a:masterClrMapping/>
  </p:clrMapOvr>
  <p:transition>
    <p:checker/>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E0C09E6-547F-AB44-832B-87637E2583E7}" type="datetimeFigureOut">
              <a:rPr lang="en-US" smtClean="0"/>
              <a:pPr/>
              <a:t>10/15/19</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9B88A481-78DE-A147-BE63-9EE9806572D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png"/><Relationship Id="rId3" Type="http://schemas.openxmlformats.org/officeDocument/2006/relationships/image" Target="../media/image4.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3.xml"/><Relationship Id="rId4" Type="http://schemas.openxmlformats.org/officeDocument/2006/relationships/oleObject" Target="../embeddings/Microsoft_Word_97_-_2004_Document1.doc"/><Relationship Id="rId1" Type="http://schemas.openxmlformats.org/officeDocument/2006/relationships/vmlDrawing" Target="../drawings/vmlDrawing1.vml"/><Relationship Id="rId2"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4.xml"/><Relationship Id="rId4" Type="http://schemas.openxmlformats.org/officeDocument/2006/relationships/oleObject" Target="../embeddings/oleObject1.bin"/><Relationship Id="rId1" Type="http://schemas.openxmlformats.org/officeDocument/2006/relationships/vmlDrawing" Target="../drawings/vmlDrawing2.vml"/><Relationship Id="rId2"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4" Type="http://schemas.openxmlformats.org/officeDocument/2006/relationships/image" Target="../media/image19.jpe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 Id="rId3" Type="http://schemas.openxmlformats.org/officeDocument/2006/relationships/image" Target="../media/image2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2.bin"/><Relationship Id="rId4" Type="http://schemas.openxmlformats.org/officeDocument/2006/relationships/image" Target="../media/image19.jpeg"/><Relationship Id="rId1" Type="http://schemas.openxmlformats.org/officeDocument/2006/relationships/vmlDrawing" Target="../drawings/vmlDrawing3.vml"/><Relationship Id="rId2"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image" Target="../media/image19.jpeg"/><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3094" y="1574145"/>
            <a:ext cx="6498158" cy="1724867"/>
          </a:xfrm>
        </p:spPr>
        <p:txBody>
          <a:bodyPr/>
          <a:lstStyle/>
          <a:p>
            <a:r>
              <a:rPr lang="en-US" dirty="0" smtClean="0"/>
              <a:t>Physical development  and the Foundation Phase</a:t>
            </a:r>
            <a:endParaRPr lang="en-US" dirty="0"/>
          </a:p>
        </p:txBody>
      </p:sp>
      <p:sp>
        <p:nvSpPr>
          <p:cNvPr id="3" name="Subtitle 2"/>
          <p:cNvSpPr>
            <a:spLocks noGrp="1"/>
          </p:cNvSpPr>
          <p:nvPr>
            <p:ph type="subTitle" idx="1"/>
          </p:nvPr>
        </p:nvSpPr>
        <p:spPr/>
        <p:txBody>
          <a:bodyPr>
            <a:normAutofit/>
          </a:bodyPr>
          <a:lstStyle/>
          <a:p>
            <a:r>
              <a:rPr lang="en-US" dirty="0" smtClean="0"/>
              <a:t>Desks to dens </a:t>
            </a:r>
          </a:p>
          <a:p>
            <a:endParaRPr lang="en-US" dirty="0"/>
          </a:p>
        </p:txBody>
      </p:sp>
      <p:sp>
        <p:nvSpPr>
          <p:cNvPr id="4" name="TextBox 3"/>
          <p:cNvSpPr txBox="1"/>
          <p:nvPr/>
        </p:nvSpPr>
        <p:spPr>
          <a:xfrm>
            <a:off x="705372" y="1339643"/>
            <a:ext cx="3896801" cy="800173"/>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182885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Goals</a:t>
            </a:r>
            <a:endParaRPr lang="en-US" dirty="0"/>
          </a:p>
        </p:txBody>
      </p:sp>
      <p:sp>
        <p:nvSpPr>
          <p:cNvPr id="3" name="Content Placeholder 2"/>
          <p:cNvSpPr>
            <a:spLocks noGrp="1"/>
          </p:cNvSpPr>
          <p:nvPr>
            <p:ph idx="1"/>
          </p:nvPr>
        </p:nvSpPr>
        <p:spPr/>
        <p:txBody>
          <a:bodyPr>
            <a:normAutofit/>
          </a:bodyPr>
          <a:lstStyle/>
          <a:p>
            <a:r>
              <a:rPr lang="en-US" dirty="0" smtClean="0"/>
              <a:t>To understand PD in Foundation Phase –what the research says</a:t>
            </a:r>
          </a:p>
          <a:p>
            <a:r>
              <a:rPr lang="en-US" dirty="0" smtClean="0"/>
              <a:t>To understand the importance of early motor development – SKIP -</a:t>
            </a:r>
            <a:r>
              <a:rPr lang="en-US" dirty="0" err="1" smtClean="0"/>
              <a:t>Cymru</a:t>
            </a:r>
            <a:endParaRPr lang="en-US" dirty="0" smtClean="0"/>
          </a:p>
          <a:p>
            <a:r>
              <a:rPr lang="en-US" dirty="0" smtClean="0"/>
              <a:t>To understand the developmental </a:t>
            </a:r>
            <a:r>
              <a:rPr lang="en-US" dirty="0"/>
              <a:t>Sequences of Fundamental Motor </a:t>
            </a:r>
            <a:r>
              <a:rPr lang="en-US" dirty="0" smtClean="0"/>
              <a:t>Skills-</a:t>
            </a:r>
            <a:r>
              <a:rPr lang="en-US" dirty="0"/>
              <a:t>Object Control </a:t>
            </a:r>
            <a:r>
              <a:rPr lang="en-US" dirty="0" smtClean="0"/>
              <a:t>Skills</a:t>
            </a:r>
          </a:p>
          <a:p>
            <a:r>
              <a:rPr lang="en-GB" dirty="0" smtClean="0">
                <a:effectLst/>
              </a:rPr>
              <a:t>To experience a range of activities to develop motor skills for the Foundation Phase</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254109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70424"/>
          </a:xfrm>
        </p:spPr>
        <p:txBody>
          <a:bodyPr/>
          <a:lstStyle/>
          <a:p>
            <a:r>
              <a:rPr lang="en-US" dirty="0" smtClean="0"/>
              <a:t>The Foundation Phase- identifying a gap</a:t>
            </a:r>
            <a:endParaRPr lang="en-US" dirty="0"/>
          </a:p>
        </p:txBody>
      </p:sp>
      <p:sp>
        <p:nvSpPr>
          <p:cNvPr id="3" name="Content Placeholder 2"/>
          <p:cNvSpPr>
            <a:spLocks noGrp="1"/>
          </p:cNvSpPr>
          <p:nvPr>
            <p:ph idx="1"/>
          </p:nvPr>
        </p:nvSpPr>
        <p:spPr>
          <a:xfrm>
            <a:off x="549275" y="1998133"/>
            <a:ext cx="8042276" cy="3945468"/>
          </a:xfrm>
        </p:spPr>
        <p:txBody>
          <a:bodyPr/>
          <a:lstStyle/>
          <a:p>
            <a:r>
              <a:rPr lang="en-GB" b="1" dirty="0"/>
              <a:t>Wainwright, N. </a:t>
            </a:r>
            <a:r>
              <a:rPr lang="en-GB" dirty="0"/>
              <a:t>(2017)</a:t>
            </a:r>
            <a:r>
              <a:rPr lang="en-GB" b="1" dirty="0"/>
              <a:t> </a:t>
            </a:r>
            <a:r>
              <a:rPr lang="en-GB" dirty="0"/>
              <a:t>Physical Literacy in Wales (part two) – identifying the gap </a:t>
            </a:r>
            <a:r>
              <a:rPr lang="en-GB" i="1" dirty="0"/>
              <a:t>Physical Education Matters </a:t>
            </a:r>
            <a:r>
              <a:rPr lang="en-GB" dirty="0"/>
              <a:t>Autumn Vol 12 (3)  </a:t>
            </a:r>
            <a:endParaRPr lang="en-US" dirty="0"/>
          </a:p>
          <a:p>
            <a:r>
              <a:rPr lang="en-US" b="1" dirty="0"/>
              <a:t>Wainwright, N.,</a:t>
            </a:r>
            <a:r>
              <a:rPr lang="en-US" dirty="0"/>
              <a:t> </a:t>
            </a:r>
            <a:r>
              <a:rPr lang="en-US" dirty="0" err="1"/>
              <a:t>Goodway</a:t>
            </a:r>
            <a:r>
              <a:rPr lang="en-US" dirty="0"/>
              <a:t>, J., Whitehead, M., Williams, A. and Kirk, D. (2018) Laying the foundations for physical literacy in the Foundation Phase in Wales: The contribution of the Foundation Phase to the development of Physical literacy. </a:t>
            </a:r>
            <a:r>
              <a:rPr lang="en-US" i="1" dirty="0"/>
              <a:t>Physical Education and Sport Pedagogy </a:t>
            </a:r>
            <a:r>
              <a:rPr lang="en-US" dirty="0"/>
              <a:t>(in press)</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2175091"/>
      </p:ext>
    </p:extLst>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899321" y="563358"/>
            <a:ext cx="7605713" cy="638175"/>
          </a:xfrm>
          <a:ln w="28575">
            <a:solidFill>
              <a:schemeClr val="tx1"/>
            </a:solidFill>
          </a:ln>
        </p:spPr>
        <p:txBody>
          <a:bodyPr>
            <a:normAutofit fontScale="90000"/>
          </a:bodyPr>
          <a:lstStyle/>
          <a:p>
            <a:pPr eaLnBrk="1" hangingPunct="1"/>
            <a:r>
              <a:rPr lang="en-US" sz="4000" b="1" dirty="0" smtClean="0">
                <a:solidFill>
                  <a:srgbClr val="FF0000"/>
                </a:solidFill>
                <a:latin typeface="Verdana" pitchFamily="34" charset="0"/>
              </a:rPr>
              <a:t>Developmental Approach</a:t>
            </a:r>
          </a:p>
        </p:txBody>
      </p:sp>
      <p:pic>
        <p:nvPicPr>
          <p:cNvPr id="28675" name="Picture 3" descr="kids on sidewalk"/>
          <p:cNvPicPr>
            <a:picLocks noChangeAspect="1" noChangeArrowheads="1"/>
          </p:cNvPicPr>
          <p:nvPr/>
        </p:nvPicPr>
        <p:blipFill>
          <a:blip r:embed="rId2" cstate="print"/>
          <a:srcRect/>
          <a:stretch>
            <a:fillRect/>
          </a:stretch>
        </p:blipFill>
        <p:spPr bwMode="auto">
          <a:xfrm>
            <a:off x="1176333" y="1556279"/>
            <a:ext cx="6781800" cy="3532188"/>
          </a:xfrm>
          <a:prstGeom prst="rect">
            <a:avLst/>
          </a:prstGeom>
          <a:noFill/>
          <a:ln w="9525">
            <a:noFill/>
            <a:miter lim="800000"/>
            <a:headEnd/>
            <a:tailEnd/>
          </a:ln>
        </p:spPr>
      </p:pic>
      <p:sp>
        <p:nvSpPr>
          <p:cNvPr id="28678" name="Text Box 6"/>
          <p:cNvSpPr txBox="1">
            <a:spLocks noChangeArrowheads="1"/>
          </p:cNvSpPr>
          <p:nvPr/>
        </p:nvSpPr>
        <p:spPr bwMode="auto">
          <a:xfrm>
            <a:off x="1311278" y="5226784"/>
            <a:ext cx="6511911" cy="1631216"/>
          </a:xfrm>
          <a:prstGeom prst="rect">
            <a:avLst/>
          </a:prstGeom>
          <a:solidFill>
            <a:srgbClr val="FFFF00"/>
          </a:solidFill>
          <a:ln w="19050">
            <a:solidFill>
              <a:schemeClr val="tx1"/>
            </a:solidFill>
            <a:miter lim="800000"/>
            <a:headEnd/>
            <a:tailEnd/>
          </a:ln>
        </p:spPr>
        <p:txBody>
          <a:bodyPr wrap="none">
            <a:spAutoFit/>
          </a:bodyPr>
          <a:lstStyle/>
          <a:p>
            <a:pPr algn="ctr"/>
            <a:r>
              <a:rPr lang="en-US" sz="2000" b="1" dirty="0" smtClean="0">
                <a:latin typeface="+mj-lt"/>
              </a:rPr>
              <a:t>We need to </a:t>
            </a:r>
            <a:r>
              <a:rPr lang="en-US" sz="2000" b="1" dirty="0" err="1" smtClean="0">
                <a:latin typeface="+mj-lt"/>
              </a:rPr>
              <a:t>recognise</a:t>
            </a:r>
            <a:r>
              <a:rPr lang="en-US" sz="2000" b="1" dirty="0" smtClean="0">
                <a:latin typeface="+mj-lt"/>
              </a:rPr>
              <a:t> that there is a </a:t>
            </a:r>
          </a:p>
          <a:p>
            <a:pPr algn="ctr"/>
            <a:r>
              <a:rPr lang="en-US" sz="2000" b="1" dirty="0" smtClean="0">
                <a:latin typeface="+mj-lt"/>
              </a:rPr>
              <a:t>developmental </a:t>
            </a:r>
            <a:r>
              <a:rPr lang="en-US" sz="2000" b="1" dirty="0">
                <a:latin typeface="+mj-lt"/>
              </a:rPr>
              <a:t>trajectory to </a:t>
            </a:r>
            <a:r>
              <a:rPr lang="en-US" sz="2000" b="1" dirty="0" smtClean="0">
                <a:latin typeface="+mj-lt"/>
              </a:rPr>
              <a:t>physical literacy, motor </a:t>
            </a:r>
          </a:p>
          <a:p>
            <a:pPr algn="ctr"/>
            <a:r>
              <a:rPr lang="en-US" sz="2000" b="1" dirty="0" smtClean="0">
                <a:latin typeface="+mj-lt"/>
              </a:rPr>
              <a:t>development &amp; </a:t>
            </a:r>
            <a:r>
              <a:rPr lang="en-US" sz="2000" b="1" dirty="0">
                <a:latin typeface="+mj-lt"/>
              </a:rPr>
              <a:t>physical </a:t>
            </a:r>
            <a:r>
              <a:rPr lang="en-US" sz="2000" b="1" dirty="0" smtClean="0">
                <a:latin typeface="+mj-lt"/>
              </a:rPr>
              <a:t>activity </a:t>
            </a:r>
            <a:r>
              <a:rPr lang="en-US" sz="2000" b="1" dirty="0">
                <a:latin typeface="+mj-lt"/>
              </a:rPr>
              <a:t>&amp; the factors that </a:t>
            </a:r>
            <a:endParaRPr lang="en-US" sz="2000" b="1" dirty="0" smtClean="0">
              <a:latin typeface="+mj-lt"/>
            </a:endParaRPr>
          </a:p>
          <a:p>
            <a:pPr algn="ctr"/>
            <a:r>
              <a:rPr lang="en-US" sz="2000" b="1" dirty="0" smtClean="0">
                <a:latin typeface="+mj-lt"/>
              </a:rPr>
              <a:t>influence them. </a:t>
            </a:r>
          </a:p>
          <a:p>
            <a:pPr algn="ctr"/>
            <a:r>
              <a:rPr lang="en-US" sz="2000" b="1" dirty="0" smtClean="0">
                <a:latin typeface="+mj-lt"/>
              </a:rPr>
              <a:t>3 MODELS OF DEVELOPMENT</a:t>
            </a:r>
            <a:endParaRPr lang="en-US" sz="2000" b="1" dirty="0">
              <a:latin typeface="+mj-lt"/>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712823489"/>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Motor development</a:t>
            </a:r>
            <a:endParaRPr lang="en-US" dirty="0"/>
          </a:p>
        </p:txBody>
      </p:sp>
      <p:sp>
        <p:nvSpPr>
          <p:cNvPr id="3" name="Content Placeholder 2"/>
          <p:cNvSpPr>
            <a:spLocks noGrp="1"/>
          </p:cNvSpPr>
          <p:nvPr>
            <p:ph idx="1"/>
          </p:nvPr>
        </p:nvSpPr>
        <p:spPr/>
        <p:txBody>
          <a:bodyPr/>
          <a:lstStyle/>
          <a:p>
            <a:r>
              <a:rPr lang="en-US" dirty="0" smtClean="0"/>
              <a:t>2 chapters for you to read on Moodle </a:t>
            </a:r>
          </a:p>
          <a:p>
            <a:r>
              <a:rPr lang="en-US" dirty="0" smtClean="0"/>
              <a:t>Haywood and Getchell </a:t>
            </a:r>
            <a:r>
              <a:rPr lang="en-US" dirty="0" err="1" smtClean="0"/>
              <a:t>Ch</a:t>
            </a:r>
            <a:r>
              <a:rPr lang="en-US" dirty="0" smtClean="0"/>
              <a:t> 1 &amp; 2</a:t>
            </a:r>
          </a:p>
          <a:p>
            <a:endParaRPr lang="en-US" dirty="0"/>
          </a:p>
          <a:p>
            <a:r>
              <a:rPr lang="en-US" dirty="0" smtClean="0"/>
              <a:t>Newell’s constraints model</a:t>
            </a:r>
            <a:endParaRPr lang="en-US" dirty="0"/>
          </a:p>
        </p:txBody>
      </p:sp>
      <p:sp>
        <p:nvSpPr>
          <p:cNvPr id="4" name="Isosceles Triangle 8"/>
          <p:cNvSpPr/>
          <p:nvPr/>
        </p:nvSpPr>
        <p:spPr>
          <a:xfrm>
            <a:off x="4993095" y="3413738"/>
            <a:ext cx="2105086" cy="2370222"/>
          </a:xfrm>
          <a:prstGeom prst="triangle">
            <a:avLst/>
          </a:prstGeom>
          <a:gradFill>
            <a:gsLst>
              <a:gs pos="0">
                <a:srgbClr val="000082"/>
              </a:gs>
              <a:gs pos="30000">
                <a:srgbClr val="66008F"/>
              </a:gs>
              <a:gs pos="64999">
                <a:srgbClr val="BA0066"/>
              </a:gs>
              <a:gs pos="89999">
                <a:srgbClr val="FF0000"/>
              </a:gs>
              <a:gs pos="100000">
                <a:srgbClr val="FF8200"/>
              </a:gs>
            </a:gsLst>
            <a:lin ang="162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TextBox 5"/>
          <p:cNvSpPr txBox="1"/>
          <p:nvPr/>
        </p:nvSpPr>
        <p:spPr>
          <a:xfrm>
            <a:off x="1860571" y="5917460"/>
            <a:ext cx="3132524" cy="369332"/>
          </a:xfrm>
          <a:prstGeom prst="rect">
            <a:avLst/>
          </a:prstGeom>
          <a:solidFill>
            <a:srgbClr val="FFFF00"/>
          </a:solidFill>
        </p:spPr>
        <p:txBody>
          <a:bodyPr wrap="none" rtlCol="0">
            <a:spAutoFit/>
          </a:bodyPr>
          <a:lstStyle/>
          <a:p>
            <a:r>
              <a:rPr lang="en-US" b="1" smtClean="0"/>
              <a:t>Environmental constraints </a:t>
            </a:r>
            <a:endParaRPr lang="en-US" b="1" dirty="0"/>
          </a:p>
        </p:txBody>
      </p:sp>
      <p:sp>
        <p:nvSpPr>
          <p:cNvPr id="8" name="TextBox 7"/>
          <p:cNvSpPr txBox="1"/>
          <p:nvPr/>
        </p:nvSpPr>
        <p:spPr>
          <a:xfrm>
            <a:off x="7098181" y="5891250"/>
            <a:ext cx="1958037" cy="369332"/>
          </a:xfrm>
          <a:prstGeom prst="rect">
            <a:avLst/>
          </a:prstGeom>
          <a:solidFill>
            <a:srgbClr val="FFFF00"/>
          </a:solidFill>
        </p:spPr>
        <p:txBody>
          <a:bodyPr wrap="none" rtlCol="0">
            <a:spAutoFit/>
          </a:bodyPr>
          <a:lstStyle/>
          <a:p>
            <a:r>
              <a:rPr lang="en-US" b="1" smtClean="0"/>
              <a:t>Task constraints</a:t>
            </a:r>
            <a:endParaRPr lang="en-US" b="1" dirty="0"/>
          </a:p>
        </p:txBody>
      </p:sp>
      <p:sp>
        <p:nvSpPr>
          <p:cNvPr id="9" name="TextBox 8"/>
          <p:cNvSpPr txBox="1"/>
          <p:nvPr/>
        </p:nvSpPr>
        <p:spPr>
          <a:xfrm>
            <a:off x="5519195" y="2776229"/>
            <a:ext cx="2777836" cy="646331"/>
          </a:xfrm>
          <a:prstGeom prst="rect">
            <a:avLst/>
          </a:prstGeom>
          <a:solidFill>
            <a:srgbClr val="FFFF00"/>
          </a:solidFill>
        </p:spPr>
        <p:txBody>
          <a:bodyPr wrap="square" rtlCol="0">
            <a:spAutoFit/>
          </a:bodyPr>
          <a:lstStyle/>
          <a:p>
            <a:pPr algn="ctr"/>
            <a:r>
              <a:rPr lang="en-US" b="1" dirty="0" smtClean="0"/>
              <a:t>Organism/Individual</a:t>
            </a:r>
          </a:p>
          <a:p>
            <a:pPr algn="ctr"/>
            <a:r>
              <a:rPr lang="en-US" b="1" dirty="0" smtClean="0"/>
              <a:t>constraints</a:t>
            </a:r>
            <a:endParaRPr lang="en-US" b="1"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37363925"/>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Physical literacy</a:t>
            </a:r>
            <a:endParaRPr lang="en-US" dirty="0"/>
          </a:p>
        </p:txBody>
      </p:sp>
      <p:sp>
        <p:nvSpPr>
          <p:cNvPr id="3" name="Content Placeholder 2"/>
          <p:cNvSpPr>
            <a:spLocks noGrp="1"/>
          </p:cNvSpPr>
          <p:nvPr>
            <p:ph idx="1"/>
          </p:nvPr>
        </p:nvSpPr>
        <p:spPr/>
        <p:txBody>
          <a:bodyPr/>
          <a:lstStyle/>
          <a:p>
            <a:pPr marL="0" indent="0">
              <a:buNone/>
            </a:pPr>
            <a:r>
              <a:rPr lang="en-US" dirty="0" smtClean="0"/>
              <a:t>…the motivation, confidence, </a:t>
            </a:r>
            <a:r>
              <a:rPr lang="en-US" dirty="0" smtClean="0">
                <a:solidFill>
                  <a:srgbClr val="FF0000"/>
                </a:solidFill>
              </a:rPr>
              <a:t>physical competence</a:t>
            </a:r>
            <a:r>
              <a:rPr lang="en-US" dirty="0" smtClean="0"/>
              <a:t>, knowledge and understanding to  value and take responsibility for engagement in physical activities for life.</a:t>
            </a:r>
          </a:p>
          <a:p>
            <a:pPr marL="0" indent="0">
              <a:buNone/>
            </a:pPr>
            <a:endParaRPr lang="en-US" dirty="0" smtClean="0"/>
          </a:p>
          <a:p>
            <a:pPr marL="0" indent="0">
              <a:buNone/>
            </a:pPr>
            <a:endParaRPr lang="en-US" dirty="0"/>
          </a:p>
          <a:p>
            <a:pPr marL="0" indent="0">
              <a:buNone/>
            </a:pPr>
            <a:r>
              <a:rPr lang="en-US" dirty="0" smtClean="0"/>
              <a:t>The foundations of this come from children developing a broad movement vocabulary</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73121197"/>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Movement vocabulary</a:t>
            </a:r>
            <a:endParaRPr lang="en-US" dirty="0"/>
          </a:p>
        </p:txBody>
      </p:sp>
      <p:sp>
        <p:nvSpPr>
          <p:cNvPr id="3" name="Content Placeholder 2"/>
          <p:cNvSpPr>
            <a:spLocks noGrp="1"/>
          </p:cNvSpPr>
          <p:nvPr>
            <p:ph idx="1"/>
          </p:nvPr>
        </p:nvSpPr>
        <p:spPr/>
        <p:txBody>
          <a:bodyPr/>
          <a:lstStyle/>
          <a:p>
            <a:r>
              <a:rPr lang="en-US" dirty="0" smtClean="0"/>
              <a:t>Spatial Awareness – how we move in our own personal space and how we move in general space</a:t>
            </a:r>
          </a:p>
          <a:p>
            <a:endParaRPr lang="en-US" dirty="0"/>
          </a:p>
          <a:p>
            <a:r>
              <a:rPr lang="en-US" dirty="0" smtClean="0"/>
              <a:t>Body awareness – how different parts of our bodies can be used for travel, balance, shape, manipulation and object control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472967545"/>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Children need to develop..</a:t>
            </a:r>
            <a:endParaRPr lang="en-US" dirty="0"/>
          </a:p>
        </p:txBody>
      </p:sp>
      <p:sp>
        <p:nvSpPr>
          <p:cNvPr id="3" name="Content Placeholder 2"/>
          <p:cNvSpPr>
            <a:spLocks noGrp="1"/>
          </p:cNvSpPr>
          <p:nvPr>
            <p:ph idx="1"/>
          </p:nvPr>
        </p:nvSpPr>
        <p:spPr/>
        <p:txBody>
          <a:bodyPr/>
          <a:lstStyle/>
          <a:p>
            <a:r>
              <a:rPr lang="en-US" dirty="0" smtClean="0"/>
              <a:t>Balance, coordination and flexibility</a:t>
            </a:r>
            <a:endParaRPr lang="en-US" dirty="0"/>
          </a:p>
          <a:p>
            <a:endParaRPr lang="en-US" dirty="0" smtClean="0"/>
          </a:p>
          <a:p>
            <a:pPr marL="0" indent="0">
              <a:buNone/>
            </a:pPr>
            <a:r>
              <a:rPr lang="en-US" dirty="0" smtClean="0"/>
              <a:t>From these…</a:t>
            </a:r>
          </a:p>
          <a:p>
            <a:pPr marL="0" indent="0">
              <a:buNone/>
            </a:pPr>
            <a:r>
              <a:rPr lang="en-US" dirty="0" smtClean="0"/>
              <a:t>Poise and agility</a:t>
            </a:r>
          </a:p>
          <a:p>
            <a:pPr marL="0" indent="0">
              <a:buNone/>
            </a:pPr>
            <a:endParaRPr lang="en-US" dirty="0"/>
          </a:p>
          <a:p>
            <a:pPr marL="0" indent="0">
              <a:buNone/>
            </a:pPr>
            <a:r>
              <a:rPr lang="en-US" dirty="0" smtClean="0"/>
              <a:t>From these…</a:t>
            </a:r>
          </a:p>
          <a:p>
            <a:pPr marL="0" indent="0">
              <a:buNone/>
            </a:pPr>
            <a:r>
              <a:rPr lang="en-US" dirty="0" smtClean="0"/>
              <a:t>hand eye coordination and refined actions</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789552000"/>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2" descr="mdmountain"/>
          <p:cNvPicPr>
            <a:picLocks noChangeAspect="1" noChangeArrowheads="1"/>
          </p:cNvPicPr>
          <p:nvPr/>
        </p:nvPicPr>
        <p:blipFill>
          <a:blip r:embed="rId2" cstate="print"/>
          <a:srcRect/>
          <a:stretch>
            <a:fillRect/>
          </a:stretch>
        </p:blipFill>
        <p:spPr bwMode="auto">
          <a:xfrm>
            <a:off x="152400" y="0"/>
            <a:ext cx="6781800" cy="6778625"/>
          </a:xfrm>
          <a:prstGeom prst="rect">
            <a:avLst/>
          </a:prstGeom>
          <a:solidFill>
            <a:schemeClr val="accent1"/>
          </a:solidFill>
          <a:ln w="9525">
            <a:noFill/>
            <a:miter lim="800000"/>
            <a:headEnd/>
            <a:tailEnd/>
          </a:ln>
        </p:spPr>
      </p:pic>
      <p:sp>
        <p:nvSpPr>
          <p:cNvPr id="79875" name="AutoShape 3"/>
          <p:cNvSpPr>
            <a:spLocks noChangeArrowheads="1"/>
          </p:cNvSpPr>
          <p:nvPr/>
        </p:nvSpPr>
        <p:spPr bwMode="auto">
          <a:xfrm>
            <a:off x="5715000" y="3962400"/>
            <a:ext cx="1676400" cy="457200"/>
          </a:xfrm>
          <a:prstGeom prst="leftArrow">
            <a:avLst>
              <a:gd name="adj1" fmla="val 50000"/>
              <a:gd name="adj2" fmla="val 91667"/>
            </a:avLst>
          </a:prstGeom>
          <a:solidFill>
            <a:srgbClr val="FF0000"/>
          </a:solidFill>
          <a:ln w="9525">
            <a:solidFill>
              <a:schemeClr val="tx1"/>
            </a:solidFill>
            <a:miter lim="800000"/>
            <a:headEnd/>
            <a:tailEnd/>
          </a:ln>
        </p:spPr>
        <p:txBody>
          <a:bodyPr wrap="none" anchor="ctr"/>
          <a:lstStyle/>
          <a:p>
            <a:pPr algn="ctr" eaLnBrk="0" hangingPunct="0"/>
            <a:r>
              <a:rPr lang="en-US" b="1">
                <a:latin typeface="Comic Sans MS" pitchFamily="66" charset="0"/>
              </a:rPr>
              <a:t>Critical</a:t>
            </a:r>
          </a:p>
        </p:txBody>
      </p:sp>
      <p:pic>
        <p:nvPicPr>
          <p:cNvPr id="26628" name="Picture 4" descr="bs01318_"/>
          <p:cNvPicPr>
            <a:picLocks noChangeAspect="1" noChangeArrowheads="1"/>
          </p:cNvPicPr>
          <p:nvPr/>
        </p:nvPicPr>
        <p:blipFill>
          <a:blip r:embed="rId3" cstate="print"/>
          <a:srcRect/>
          <a:stretch>
            <a:fillRect/>
          </a:stretch>
        </p:blipFill>
        <p:spPr bwMode="auto">
          <a:xfrm>
            <a:off x="2667000" y="609600"/>
            <a:ext cx="1890713" cy="1050925"/>
          </a:xfrm>
          <a:prstGeom prst="rect">
            <a:avLst/>
          </a:prstGeom>
          <a:noFill/>
          <a:ln w="9525">
            <a:noFill/>
            <a:miter lim="800000"/>
            <a:headEnd/>
            <a:tailEnd/>
          </a:ln>
        </p:spPr>
      </p:pic>
      <p:sp>
        <p:nvSpPr>
          <p:cNvPr id="26629" name="Text Box 5"/>
          <p:cNvSpPr txBox="1">
            <a:spLocks noChangeArrowheads="1"/>
          </p:cNvSpPr>
          <p:nvPr/>
        </p:nvSpPr>
        <p:spPr bwMode="auto">
          <a:xfrm>
            <a:off x="3175" y="600075"/>
            <a:ext cx="2789238" cy="915988"/>
          </a:xfrm>
          <a:prstGeom prst="rect">
            <a:avLst/>
          </a:prstGeom>
          <a:noFill/>
          <a:ln w="9525">
            <a:noFill/>
            <a:miter lim="800000"/>
            <a:headEnd/>
            <a:tailEnd/>
          </a:ln>
        </p:spPr>
        <p:txBody>
          <a:bodyPr wrap="none">
            <a:spAutoFit/>
          </a:bodyPr>
          <a:lstStyle/>
          <a:p>
            <a:pPr algn="ctr" eaLnBrk="0" hangingPunct="0"/>
            <a:r>
              <a:rPr lang="en-US" b="1" dirty="0">
                <a:solidFill>
                  <a:srgbClr val="FF0000"/>
                </a:solidFill>
                <a:latin typeface="Verdana" pitchFamily="34" charset="0"/>
              </a:rPr>
              <a:t>Climbing the  Motor </a:t>
            </a:r>
          </a:p>
          <a:p>
            <a:pPr algn="ctr" eaLnBrk="0" hangingPunct="0"/>
            <a:r>
              <a:rPr lang="en-US" b="1" dirty="0">
                <a:solidFill>
                  <a:srgbClr val="FF0000"/>
                </a:solidFill>
                <a:latin typeface="Verdana" pitchFamily="34" charset="0"/>
              </a:rPr>
              <a:t>Development</a:t>
            </a:r>
          </a:p>
          <a:p>
            <a:pPr algn="ctr" eaLnBrk="0" hangingPunct="0"/>
            <a:r>
              <a:rPr lang="en-US" b="1" dirty="0">
                <a:solidFill>
                  <a:srgbClr val="FF0000"/>
                </a:solidFill>
                <a:latin typeface="Verdana" pitchFamily="34" charset="0"/>
              </a:rPr>
              <a:t>Mountain</a:t>
            </a:r>
          </a:p>
        </p:txBody>
      </p:sp>
      <p:sp>
        <p:nvSpPr>
          <p:cNvPr id="79878" name="AutoShape 6"/>
          <p:cNvSpPr>
            <a:spLocks noChangeArrowheads="1"/>
          </p:cNvSpPr>
          <p:nvPr/>
        </p:nvSpPr>
        <p:spPr bwMode="auto">
          <a:xfrm>
            <a:off x="6019800" y="4343400"/>
            <a:ext cx="1981200" cy="1371600"/>
          </a:xfrm>
          <a:custGeom>
            <a:avLst/>
            <a:gdLst>
              <a:gd name="T0" fmla="*/ 136290047 w 21600"/>
              <a:gd name="T1" fmla="*/ 0 h 21600"/>
              <a:gd name="T2" fmla="*/ 0 w 21600"/>
              <a:gd name="T3" fmla="*/ 43548300 h 21600"/>
              <a:gd name="T4" fmla="*/ 136290047 w 21600"/>
              <a:gd name="T5" fmla="*/ 87096600 h 21600"/>
              <a:gd name="T6" fmla="*/ 181720047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a:latin typeface="Comic Sans MS" pitchFamily="66" charset="0"/>
              </a:rPr>
              <a:t>Lower Elementary</a:t>
            </a:r>
          </a:p>
        </p:txBody>
      </p:sp>
      <p:sp>
        <p:nvSpPr>
          <p:cNvPr id="79879" name="AutoShape 7"/>
          <p:cNvSpPr>
            <a:spLocks noChangeArrowheads="1"/>
          </p:cNvSpPr>
          <p:nvPr/>
        </p:nvSpPr>
        <p:spPr bwMode="auto">
          <a:xfrm>
            <a:off x="5257800" y="2667000"/>
            <a:ext cx="1905000" cy="1371600"/>
          </a:xfrm>
          <a:custGeom>
            <a:avLst/>
            <a:gdLst>
              <a:gd name="T0" fmla="*/ 126007811 w 21600"/>
              <a:gd name="T1" fmla="*/ 0 h 21600"/>
              <a:gd name="T2" fmla="*/ 0 w 21600"/>
              <a:gd name="T3" fmla="*/ 43548300 h 21600"/>
              <a:gd name="T4" fmla="*/ 126007811 w 21600"/>
              <a:gd name="T5" fmla="*/ 87096600 h 21600"/>
              <a:gd name="T6" fmla="*/ 168010400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a:latin typeface="Comic Sans MS" pitchFamily="66" charset="0"/>
              </a:rPr>
              <a:t>Upper Elementary</a:t>
            </a:r>
          </a:p>
        </p:txBody>
      </p:sp>
      <p:sp>
        <p:nvSpPr>
          <p:cNvPr id="79880" name="AutoShape 8"/>
          <p:cNvSpPr>
            <a:spLocks noChangeArrowheads="1"/>
          </p:cNvSpPr>
          <p:nvPr/>
        </p:nvSpPr>
        <p:spPr bwMode="auto">
          <a:xfrm>
            <a:off x="4876800" y="1219200"/>
            <a:ext cx="1981200" cy="1371600"/>
          </a:xfrm>
          <a:custGeom>
            <a:avLst/>
            <a:gdLst>
              <a:gd name="T0" fmla="*/ 136290047 w 21600"/>
              <a:gd name="T1" fmla="*/ 0 h 21600"/>
              <a:gd name="T2" fmla="*/ 0 w 21600"/>
              <a:gd name="T3" fmla="*/ 43548300 h 21600"/>
              <a:gd name="T4" fmla="*/ 136290047 w 21600"/>
              <a:gd name="T5" fmla="*/ 87096600 h 21600"/>
              <a:gd name="T6" fmla="*/ 181720047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a:latin typeface="Comic Sans MS" pitchFamily="66" charset="0"/>
              </a:rPr>
              <a:t>Secondary</a:t>
            </a:r>
          </a:p>
        </p:txBody>
      </p:sp>
      <p:grpSp>
        <p:nvGrpSpPr>
          <p:cNvPr id="2" name="Group 49"/>
          <p:cNvGrpSpPr>
            <a:grpSpLocks/>
          </p:cNvGrpSpPr>
          <p:nvPr/>
        </p:nvGrpSpPr>
        <p:grpSpPr bwMode="auto">
          <a:xfrm>
            <a:off x="5562600" y="685800"/>
            <a:ext cx="2857500" cy="114300"/>
            <a:chOff x="3096" y="3600"/>
            <a:chExt cx="4500" cy="180"/>
          </a:xfrm>
        </p:grpSpPr>
        <p:sp>
          <p:nvSpPr>
            <p:cNvPr id="26635" name="Oval 50"/>
            <p:cNvSpPr>
              <a:spLocks noChangeArrowheads="1"/>
            </p:cNvSpPr>
            <p:nvPr/>
          </p:nvSpPr>
          <p:spPr bwMode="auto">
            <a:xfrm>
              <a:off x="309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36" name="Oval 51"/>
            <p:cNvSpPr>
              <a:spLocks noChangeArrowheads="1"/>
            </p:cNvSpPr>
            <p:nvPr/>
          </p:nvSpPr>
          <p:spPr bwMode="auto">
            <a:xfrm>
              <a:off x="3528"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37" name="Oval 52"/>
            <p:cNvSpPr>
              <a:spLocks noChangeArrowheads="1"/>
            </p:cNvSpPr>
            <p:nvPr/>
          </p:nvSpPr>
          <p:spPr bwMode="auto">
            <a:xfrm>
              <a:off x="3960"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38" name="Oval 53"/>
            <p:cNvSpPr>
              <a:spLocks noChangeArrowheads="1"/>
            </p:cNvSpPr>
            <p:nvPr/>
          </p:nvSpPr>
          <p:spPr bwMode="auto">
            <a:xfrm>
              <a:off x="4392"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39" name="Oval 54"/>
            <p:cNvSpPr>
              <a:spLocks noChangeArrowheads="1"/>
            </p:cNvSpPr>
            <p:nvPr/>
          </p:nvSpPr>
          <p:spPr bwMode="auto">
            <a:xfrm>
              <a:off x="4824"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0" name="Oval 55"/>
            <p:cNvSpPr>
              <a:spLocks noChangeArrowheads="1"/>
            </p:cNvSpPr>
            <p:nvPr/>
          </p:nvSpPr>
          <p:spPr bwMode="auto">
            <a:xfrm>
              <a:off x="525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1" name="Oval 56"/>
            <p:cNvSpPr>
              <a:spLocks noChangeArrowheads="1"/>
            </p:cNvSpPr>
            <p:nvPr/>
          </p:nvSpPr>
          <p:spPr bwMode="auto">
            <a:xfrm>
              <a:off x="5688"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2" name="Oval 57"/>
            <p:cNvSpPr>
              <a:spLocks noChangeArrowheads="1"/>
            </p:cNvSpPr>
            <p:nvPr/>
          </p:nvSpPr>
          <p:spPr bwMode="auto">
            <a:xfrm>
              <a:off x="6120"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3" name="Oval 58"/>
            <p:cNvSpPr>
              <a:spLocks noChangeArrowheads="1"/>
            </p:cNvSpPr>
            <p:nvPr/>
          </p:nvSpPr>
          <p:spPr bwMode="auto">
            <a:xfrm>
              <a:off x="6552"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4" name="Oval 59"/>
            <p:cNvSpPr>
              <a:spLocks noChangeArrowheads="1"/>
            </p:cNvSpPr>
            <p:nvPr/>
          </p:nvSpPr>
          <p:spPr bwMode="auto">
            <a:xfrm>
              <a:off x="6984"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6645" name="Oval 60"/>
            <p:cNvSpPr>
              <a:spLocks noChangeArrowheads="1"/>
            </p:cNvSpPr>
            <p:nvPr/>
          </p:nvSpPr>
          <p:spPr bwMode="auto">
            <a:xfrm>
              <a:off x="741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grpSp>
      <p:sp>
        <p:nvSpPr>
          <p:cNvPr id="26634" name="TextBox 20"/>
          <p:cNvSpPr txBox="1">
            <a:spLocks noChangeArrowheads="1"/>
          </p:cNvSpPr>
          <p:nvPr/>
        </p:nvSpPr>
        <p:spPr bwMode="auto">
          <a:xfrm>
            <a:off x="7162800" y="914400"/>
            <a:ext cx="1828800" cy="3140075"/>
          </a:xfrm>
          <a:prstGeom prst="rect">
            <a:avLst/>
          </a:prstGeom>
          <a:noFill/>
          <a:ln w="9525">
            <a:noFill/>
            <a:miter lim="800000"/>
            <a:headEnd/>
            <a:tailEnd/>
          </a:ln>
        </p:spPr>
        <p:txBody>
          <a:bodyPr>
            <a:spAutoFit/>
          </a:bodyPr>
          <a:lstStyle/>
          <a:p>
            <a:r>
              <a:rPr lang="en-US"/>
              <a:t>Competence in </a:t>
            </a:r>
          </a:p>
          <a:p>
            <a:r>
              <a:rPr lang="en-US"/>
              <a:t>FMS are necessary in order to be able to engage in sports &amp; games. Children must break through the proficiency barrier.</a:t>
            </a:r>
          </a:p>
        </p:txBody>
      </p:sp>
      <p:sp>
        <p:nvSpPr>
          <p:cNvPr id="22" name="AutoShape 8"/>
          <p:cNvSpPr>
            <a:spLocks noChangeArrowheads="1"/>
          </p:cNvSpPr>
          <p:nvPr/>
        </p:nvSpPr>
        <p:spPr bwMode="auto">
          <a:xfrm rot="20483267">
            <a:off x="394068" y="1534588"/>
            <a:ext cx="2048569" cy="1097005"/>
          </a:xfrm>
          <a:custGeom>
            <a:avLst/>
            <a:gdLst>
              <a:gd name="T0" fmla="*/ 136290047 w 21600"/>
              <a:gd name="T1" fmla="*/ 0 h 21600"/>
              <a:gd name="T2" fmla="*/ 0 w 21600"/>
              <a:gd name="T3" fmla="*/ 43548300 h 21600"/>
              <a:gd name="T4" fmla="*/ 136290047 w 21600"/>
              <a:gd name="T5" fmla="*/ 87096600 h 21600"/>
              <a:gd name="T6" fmla="*/ 181720047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smtClean="0">
                <a:latin typeface="Comic Sans MS" pitchFamily="66" charset="0"/>
              </a:rPr>
              <a:t>Physical Literacy</a:t>
            </a:r>
            <a:endParaRPr lang="en-US" sz="1600" dirty="0">
              <a:latin typeface="Comic Sans MS" pitchFamily="66" charset="0"/>
            </a:endParaRPr>
          </a:p>
        </p:txBody>
      </p:sp>
      <p:sp>
        <p:nvSpPr>
          <p:cNvPr id="23" name="AutoShape 8"/>
          <p:cNvSpPr>
            <a:spLocks noChangeArrowheads="1"/>
          </p:cNvSpPr>
          <p:nvPr/>
        </p:nvSpPr>
        <p:spPr bwMode="auto">
          <a:xfrm rot="3438826">
            <a:off x="66676" y="3086059"/>
            <a:ext cx="1801545" cy="1143000"/>
          </a:xfrm>
          <a:custGeom>
            <a:avLst/>
            <a:gdLst>
              <a:gd name="T0" fmla="*/ 136290047 w 21600"/>
              <a:gd name="T1" fmla="*/ 0 h 21600"/>
              <a:gd name="T2" fmla="*/ 0 w 21600"/>
              <a:gd name="T3" fmla="*/ 43548300 h 21600"/>
              <a:gd name="T4" fmla="*/ 136290047 w 21600"/>
              <a:gd name="T5" fmla="*/ 87096600 h 21600"/>
              <a:gd name="T6" fmla="*/ 181720047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smtClean="0">
                <a:latin typeface="Comic Sans MS" pitchFamily="66" charset="0"/>
              </a:rPr>
              <a:t>Foundations </a:t>
            </a:r>
          </a:p>
          <a:p>
            <a:pPr algn="ctr" eaLnBrk="0" hangingPunct="0"/>
            <a:r>
              <a:rPr lang="en-US" sz="1600" dirty="0" smtClean="0">
                <a:latin typeface="Comic Sans MS" pitchFamily="66" charset="0"/>
              </a:rPr>
              <a:t>Of PL </a:t>
            </a:r>
            <a:endParaRPr lang="en-US" sz="1600" dirty="0">
              <a:latin typeface="Comic Sans MS" pitchFamily="66" charset="0"/>
            </a:endParaRPr>
          </a:p>
        </p:txBody>
      </p:sp>
      <p:sp>
        <p:nvSpPr>
          <p:cNvPr id="25" name="AutoShape 8"/>
          <p:cNvSpPr>
            <a:spLocks noChangeArrowheads="1"/>
          </p:cNvSpPr>
          <p:nvPr/>
        </p:nvSpPr>
        <p:spPr bwMode="auto">
          <a:xfrm>
            <a:off x="228600" y="4419600"/>
            <a:ext cx="1026050" cy="1143000"/>
          </a:xfrm>
          <a:custGeom>
            <a:avLst/>
            <a:gdLst>
              <a:gd name="T0" fmla="*/ 136290047 w 21600"/>
              <a:gd name="T1" fmla="*/ 0 h 21600"/>
              <a:gd name="T2" fmla="*/ 0 w 21600"/>
              <a:gd name="T3" fmla="*/ 43548300 h 21600"/>
              <a:gd name="T4" fmla="*/ 136290047 w 21600"/>
              <a:gd name="T5" fmla="*/ 87096600 h 21600"/>
              <a:gd name="T6" fmla="*/ 181720047 w 21600"/>
              <a:gd name="T7" fmla="*/ 43548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smtClean="0">
                <a:latin typeface="Comic Sans MS" pitchFamily="66" charset="0"/>
              </a:rPr>
              <a:t>FMS</a:t>
            </a:r>
            <a:endParaRPr lang="en-US" sz="1600" dirty="0">
              <a:latin typeface="Comic Sans MS" pitchFamily="66" charset="0"/>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6442904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20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9878"/>
                                        </p:tgtEl>
                                        <p:attrNameLst>
                                          <p:attrName>style.visibility</p:attrName>
                                        </p:attrNameLst>
                                      </p:cBhvr>
                                      <p:to>
                                        <p:strVal val="visible"/>
                                      </p:to>
                                    </p:set>
                                    <p:animEffect transition="in" filter="fade">
                                      <p:cBhvr>
                                        <p:cTn id="12" dur="2000"/>
                                        <p:tgtEl>
                                          <p:spTgt spid="7987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9879"/>
                                        </p:tgtEl>
                                        <p:attrNameLst>
                                          <p:attrName>style.visibility</p:attrName>
                                        </p:attrNameLst>
                                      </p:cBhvr>
                                      <p:to>
                                        <p:strVal val="visible"/>
                                      </p:to>
                                    </p:set>
                                    <p:animEffect transition="in" filter="fade">
                                      <p:cBhvr>
                                        <p:cTn id="17" dur="2000"/>
                                        <p:tgtEl>
                                          <p:spTgt spid="7987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9880"/>
                                        </p:tgtEl>
                                        <p:attrNameLst>
                                          <p:attrName>style.visibility</p:attrName>
                                        </p:attrNameLst>
                                      </p:cBhvr>
                                      <p:to>
                                        <p:strVal val="visible"/>
                                      </p:to>
                                    </p:set>
                                    <p:animEffect transition="in" filter="fade">
                                      <p:cBhvr>
                                        <p:cTn id="22" dur="2000"/>
                                        <p:tgtEl>
                                          <p:spTgt spid="79880"/>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9875"/>
                                        </p:tgtEl>
                                        <p:attrNameLst>
                                          <p:attrName>style.visibility</p:attrName>
                                        </p:attrNameLst>
                                      </p:cBhvr>
                                      <p:to>
                                        <p:strVal val="visible"/>
                                      </p:to>
                                    </p:set>
                                    <p:anim calcmode="lin" valueType="num">
                                      <p:cBhvr additive="base">
                                        <p:cTn id="27" dur="500" fill="hold"/>
                                        <p:tgtEl>
                                          <p:spTgt spid="79875"/>
                                        </p:tgtEl>
                                        <p:attrNameLst>
                                          <p:attrName>ppt_x</p:attrName>
                                        </p:attrNameLst>
                                      </p:cBhvr>
                                      <p:tavLst>
                                        <p:tav tm="0">
                                          <p:val>
                                            <p:strVal val="#ppt_x"/>
                                          </p:val>
                                        </p:tav>
                                        <p:tav tm="100000">
                                          <p:val>
                                            <p:strVal val="#ppt_x"/>
                                          </p:val>
                                        </p:tav>
                                      </p:tavLst>
                                    </p:anim>
                                    <p:anim calcmode="lin" valueType="num">
                                      <p:cBhvr additive="base">
                                        <p:cTn id="28" dur="500" fill="hold"/>
                                        <p:tgtEl>
                                          <p:spTgt spid="7987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fade">
                                      <p:cBhvr>
                                        <p:cTn id="33" dur="2000"/>
                                        <p:tgtEl>
                                          <p:spTgt spid="2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animBg="1"/>
      <p:bldP spid="79878" grpId="0" animBg="1"/>
      <p:bldP spid="79879" grpId="0" animBg="1"/>
      <p:bldP spid="79880" grpId="0" animBg="1"/>
      <p:bldP spid="22" grpId="0" animBg="1"/>
      <p:bldP spid="23" grpId="0" animBg="1"/>
      <p:bldP spid="25" grpId="0" animBg="1"/>
    </p:bld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2"/>
          <p:cNvSpPr>
            <a:spLocks noGrp="1" noChangeArrowheads="1"/>
          </p:cNvSpPr>
          <p:nvPr>
            <p:ph idx="1"/>
          </p:nvPr>
        </p:nvSpPr>
        <p:spPr>
          <a:xfrm>
            <a:off x="5334000" y="1600200"/>
            <a:ext cx="3810000" cy="4525963"/>
          </a:xfrm>
        </p:spPr>
        <p:txBody>
          <a:bodyPr/>
          <a:lstStyle/>
          <a:p>
            <a:pPr eaLnBrk="1" hangingPunct="1"/>
            <a:endParaRPr lang="en-US" sz="2400" dirty="0" smtClean="0"/>
          </a:p>
          <a:p>
            <a:pPr eaLnBrk="1" hangingPunct="1"/>
            <a:endParaRPr lang="en-US" dirty="0" smtClean="0"/>
          </a:p>
        </p:txBody>
      </p:sp>
      <p:grpSp>
        <p:nvGrpSpPr>
          <p:cNvPr id="2" name="Group 49"/>
          <p:cNvGrpSpPr>
            <a:grpSpLocks/>
          </p:cNvGrpSpPr>
          <p:nvPr/>
        </p:nvGrpSpPr>
        <p:grpSpPr bwMode="auto">
          <a:xfrm>
            <a:off x="2895600" y="6553200"/>
            <a:ext cx="2857500" cy="114300"/>
            <a:chOff x="3096" y="3600"/>
            <a:chExt cx="4500" cy="180"/>
          </a:xfrm>
        </p:grpSpPr>
        <p:sp>
          <p:nvSpPr>
            <p:cNvPr id="27674" name="Oval 50"/>
            <p:cNvSpPr>
              <a:spLocks noChangeArrowheads="1"/>
            </p:cNvSpPr>
            <p:nvPr/>
          </p:nvSpPr>
          <p:spPr bwMode="auto">
            <a:xfrm>
              <a:off x="309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75" name="Oval 51"/>
            <p:cNvSpPr>
              <a:spLocks noChangeArrowheads="1"/>
            </p:cNvSpPr>
            <p:nvPr/>
          </p:nvSpPr>
          <p:spPr bwMode="auto">
            <a:xfrm>
              <a:off x="3528"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76" name="Oval 52"/>
            <p:cNvSpPr>
              <a:spLocks noChangeArrowheads="1"/>
            </p:cNvSpPr>
            <p:nvPr/>
          </p:nvSpPr>
          <p:spPr bwMode="auto">
            <a:xfrm>
              <a:off x="3960"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77" name="Oval 53"/>
            <p:cNvSpPr>
              <a:spLocks noChangeArrowheads="1"/>
            </p:cNvSpPr>
            <p:nvPr/>
          </p:nvSpPr>
          <p:spPr bwMode="auto">
            <a:xfrm>
              <a:off x="4392"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78" name="Oval 54"/>
            <p:cNvSpPr>
              <a:spLocks noChangeArrowheads="1"/>
            </p:cNvSpPr>
            <p:nvPr/>
          </p:nvSpPr>
          <p:spPr bwMode="auto">
            <a:xfrm>
              <a:off x="4824"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79" name="Oval 55"/>
            <p:cNvSpPr>
              <a:spLocks noChangeArrowheads="1"/>
            </p:cNvSpPr>
            <p:nvPr/>
          </p:nvSpPr>
          <p:spPr bwMode="auto">
            <a:xfrm>
              <a:off x="525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80" name="Oval 56"/>
            <p:cNvSpPr>
              <a:spLocks noChangeArrowheads="1"/>
            </p:cNvSpPr>
            <p:nvPr/>
          </p:nvSpPr>
          <p:spPr bwMode="auto">
            <a:xfrm>
              <a:off x="5688"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81" name="Oval 57"/>
            <p:cNvSpPr>
              <a:spLocks noChangeArrowheads="1"/>
            </p:cNvSpPr>
            <p:nvPr/>
          </p:nvSpPr>
          <p:spPr bwMode="auto">
            <a:xfrm>
              <a:off x="6120"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82" name="Oval 58"/>
            <p:cNvSpPr>
              <a:spLocks noChangeArrowheads="1"/>
            </p:cNvSpPr>
            <p:nvPr/>
          </p:nvSpPr>
          <p:spPr bwMode="auto">
            <a:xfrm>
              <a:off x="6552"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83" name="Oval 59"/>
            <p:cNvSpPr>
              <a:spLocks noChangeArrowheads="1"/>
            </p:cNvSpPr>
            <p:nvPr/>
          </p:nvSpPr>
          <p:spPr bwMode="auto">
            <a:xfrm>
              <a:off x="6984"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sp>
          <p:nvSpPr>
            <p:cNvPr id="27684" name="Oval 60"/>
            <p:cNvSpPr>
              <a:spLocks noChangeArrowheads="1"/>
            </p:cNvSpPr>
            <p:nvPr/>
          </p:nvSpPr>
          <p:spPr bwMode="auto">
            <a:xfrm>
              <a:off x="7416" y="3600"/>
              <a:ext cx="180" cy="180"/>
            </a:xfrm>
            <a:prstGeom prst="ellipse">
              <a:avLst/>
            </a:prstGeom>
            <a:solidFill>
              <a:srgbClr val="990000"/>
            </a:solidFill>
            <a:ln w="9525">
              <a:noFill/>
              <a:round/>
              <a:headEnd/>
              <a:tailEnd/>
            </a:ln>
          </p:spPr>
          <p:txBody>
            <a:bodyPr/>
            <a:lstStyle/>
            <a:p>
              <a:endParaRPr lang="en-US">
                <a:ea typeface="ＭＳ Ｐゴシック"/>
                <a:cs typeface="ＭＳ Ｐゴシック"/>
              </a:endParaRPr>
            </a:p>
          </p:txBody>
        </p:sp>
      </p:grpSp>
      <p:sp>
        <p:nvSpPr>
          <p:cNvPr id="27652" name="Text Box 19"/>
          <p:cNvSpPr txBox="1">
            <a:spLocks noChangeArrowheads="1"/>
          </p:cNvSpPr>
          <p:nvPr/>
        </p:nvSpPr>
        <p:spPr bwMode="auto">
          <a:xfrm>
            <a:off x="2133600" y="152400"/>
            <a:ext cx="5108575" cy="971550"/>
          </a:xfrm>
          <a:prstGeom prst="rect">
            <a:avLst/>
          </a:prstGeom>
          <a:noFill/>
          <a:ln w="25400">
            <a:solidFill>
              <a:schemeClr val="tx1"/>
            </a:solidFill>
            <a:miter lim="800000"/>
            <a:headEnd/>
            <a:tailEnd/>
          </a:ln>
        </p:spPr>
        <p:txBody>
          <a:bodyPr>
            <a:spAutoFit/>
          </a:bodyPr>
          <a:lstStyle/>
          <a:p>
            <a:pPr algn="ctr"/>
            <a:r>
              <a:rPr lang="en-US" sz="2800" b="1" dirty="0">
                <a:solidFill>
                  <a:srgbClr val="FF0000"/>
                </a:solidFill>
                <a:latin typeface="Verdana" pitchFamily="34" charset="0"/>
              </a:rPr>
              <a:t>Mountain of Motor Development</a:t>
            </a:r>
          </a:p>
        </p:txBody>
      </p:sp>
      <p:sp>
        <p:nvSpPr>
          <p:cNvPr id="27653" name="Text Box 20"/>
          <p:cNvSpPr txBox="1">
            <a:spLocks noChangeArrowheads="1"/>
          </p:cNvSpPr>
          <p:nvPr/>
        </p:nvSpPr>
        <p:spPr bwMode="auto">
          <a:xfrm>
            <a:off x="228600" y="1447800"/>
            <a:ext cx="8382000" cy="457200"/>
          </a:xfrm>
          <a:prstGeom prst="rect">
            <a:avLst/>
          </a:prstGeom>
          <a:noFill/>
          <a:ln w="9525">
            <a:noFill/>
            <a:miter lim="800000"/>
            <a:headEnd/>
            <a:tailEnd/>
          </a:ln>
        </p:spPr>
        <p:txBody>
          <a:bodyPr>
            <a:spAutoFit/>
          </a:bodyPr>
          <a:lstStyle/>
          <a:p>
            <a:pPr>
              <a:buFontTx/>
              <a:buChar char="•"/>
            </a:pPr>
            <a:endParaRPr lang="en-US" sz="2400"/>
          </a:p>
        </p:txBody>
      </p:sp>
      <p:pic>
        <p:nvPicPr>
          <p:cNvPr id="27654" name="Picture 23"/>
          <p:cNvPicPr>
            <a:picLocks noChangeAspect="1" noChangeArrowheads="1"/>
          </p:cNvPicPr>
          <p:nvPr/>
        </p:nvPicPr>
        <p:blipFill>
          <a:blip r:embed="rId2" cstate="print"/>
          <a:srcRect/>
          <a:stretch>
            <a:fillRect/>
          </a:stretch>
        </p:blipFill>
        <p:spPr bwMode="auto">
          <a:xfrm>
            <a:off x="457200" y="1143000"/>
            <a:ext cx="7945438" cy="8991600"/>
          </a:xfrm>
          <a:prstGeom prst="rect">
            <a:avLst/>
          </a:prstGeom>
          <a:noFill/>
          <a:ln w="9525">
            <a:noFill/>
            <a:miter lim="800000"/>
            <a:headEnd/>
            <a:tailEnd/>
          </a:ln>
        </p:spPr>
      </p:pic>
      <p:sp>
        <p:nvSpPr>
          <p:cNvPr id="27655" name="Text Box 24"/>
          <p:cNvSpPr txBox="1">
            <a:spLocks noChangeArrowheads="1"/>
          </p:cNvSpPr>
          <p:nvPr/>
        </p:nvSpPr>
        <p:spPr bwMode="auto">
          <a:xfrm>
            <a:off x="5105400" y="5334000"/>
            <a:ext cx="2903359" cy="369332"/>
          </a:xfrm>
          <a:prstGeom prst="rect">
            <a:avLst/>
          </a:prstGeom>
          <a:noFill/>
          <a:ln w="9525">
            <a:noFill/>
            <a:miter lim="800000"/>
            <a:headEnd/>
            <a:tailEnd/>
          </a:ln>
        </p:spPr>
        <p:txBody>
          <a:bodyPr wrap="none">
            <a:spAutoFit/>
          </a:bodyPr>
          <a:lstStyle/>
          <a:p>
            <a:r>
              <a:rPr lang="en-US" b="1" dirty="0"/>
              <a:t>Clarke &amp; </a:t>
            </a:r>
            <a:r>
              <a:rPr lang="en-US" b="1" dirty="0" smtClean="0"/>
              <a:t>Metcalfe (2003)</a:t>
            </a:r>
            <a:endParaRPr lang="en-US" b="1" dirty="0"/>
          </a:p>
        </p:txBody>
      </p:sp>
      <p:sp>
        <p:nvSpPr>
          <p:cNvPr id="39961" name="AutoShape 25"/>
          <p:cNvSpPr>
            <a:spLocks noChangeArrowheads="1"/>
          </p:cNvSpPr>
          <p:nvPr/>
        </p:nvSpPr>
        <p:spPr bwMode="auto">
          <a:xfrm>
            <a:off x="1905000" y="3962400"/>
            <a:ext cx="1371600" cy="609600"/>
          </a:xfrm>
          <a:custGeom>
            <a:avLst/>
            <a:gdLst>
              <a:gd name="T0" fmla="*/ 65322442 w 21600"/>
              <a:gd name="T1" fmla="*/ 0 h 21600"/>
              <a:gd name="T2" fmla="*/ 0 w 21600"/>
              <a:gd name="T3" fmla="*/ 8602134 h 21600"/>
              <a:gd name="T4" fmla="*/ 65322442 w 21600"/>
              <a:gd name="T5" fmla="*/ 17204267 h 21600"/>
              <a:gd name="T6" fmla="*/ 87096600 w 21600"/>
              <a:gd name="T7" fmla="*/ 8602134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a:latin typeface="Comic Sans MS" pitchFamily="66" charset="0"/>
              </a:rPr>
              <a:t>FMS</a:t>
            </a:r>
          </a:p>
        </p:txBody>
      </p:sp>
      <p:sp>
        <p:nvSpPr>
          <p:cNvPr id="39962" name="AutoShape 26"/>
          <p:cNvSpPr>
            <a:spLocks noChangeArrowheads="1"/>
          </p:cNvSpPr>
          <p:nvPr/>
        </p:nvSpPr>
        <p:spPr bwMode="auto">
          <a:xfrm>
            <a:off x="2133600" y="3276600"/>
            <a:ext cx="1371600" cy="609600"/>
          </a:xfrm>
          <a:custGeom>
            <a:avLst/>
            <a:gdLst>
              <a:gd name="T0" fmla="*/ 65322442 w 21600"/>
              <a:gd name="T1" fmla="*/ 0 h 21600"/>
              <a:gd name="T2" fmla="*/ 0 w 21600"/>
              <a:gd name="T3" fmla="*/ 8602134 h 21600"/>
              <a:gd name="T4" fmla="*/ 65322442 w 21600"/>
              <a:gd name="T5" fmla="*/ 17204267 h 21600"/>
              <a:gd name="T6" fmla="*/ 87096600 w 21600"/>
              <a:gd name="T7" fmla="*/ 8602134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a:latin typeface="Comic Sans MS" pitchFamily="66" charset="0"/>
              </a:rPr>
              <a:t>Context </a:t>
            </a:r>
          </a:p>
        </p:txBody>
      </p:sp>
      <p:sp>
        <p:nvSpPr>
          <p:cNvPr id="39963" name="AutoShape 27"/>
          <p:cNvSpPr>
            <a:spLocks noChangeArrowheads="1"/>
          </p:cNvSpPr>
          <p:nvPr/>
        </p:nvSpPr>
        <p:spPr bwMode="auto">
          <a:xfrm>
            <a:off x="4419600" y="2057400"/>
            <a:ext cx="1447800" cy="381000"/>
          </a:xfrm>
          <a:prstGeom prst="leftArrow">
            <a:avLst>
              <a:gd name="adj1" fmla="val 50000"/>
              <a:gd name="adj2" fmla="val 95000"/>
            </a:avLst>
          </a:prstGeom>
          <a:solidFill>
            <a:srgbClr val="FF0000"/>
          </a:solidFill>
          <a:ln w="9525">
            <a:solidFill>
              <a:schemeClr val="tx1"/>
            </a:solidFill>
            <a:miter lim="800000"/>
            <a:headEnd/>
            <a:tailEnd/>
          </a:ln>
        </p:spPr>
        <p:txBody>
          <a:bodyPr wrap="none" anchor="ctr"/>
          <a:lstStyle/>
          <a:p>
            <a:pPr algn="ctr" eaLnBrk="0" hangingPunct="0"/>
            <a:r>
              <a:rPr lang="en-US">
                <a:latin typeface="Comic Sans MS" pitchFamily="66" charset="0"/>
              </a:rPr>
              <a:t>High</a:t>
            </a:r>
          </a:p>
        </p:txBody>
      </p:sp>
      <p:sp>
        <p:nvSpPr>
          <p:cNvPr id="39964" name="AutoShape 28"/>
          <p:cNvSpPr>
            <a:spLocks noChangeArrowheads="1"/>
          </p:cNvSpPr>
          <p:nvPr/>
        </p:nvSpPr>
        <p:spPr bwMode="auto">
          <a:xfrm>
            <a:off x="6019800" y="3048000"/>
            <a:ext cx="990600" cy="381000"/>
          </a:xfrm>
          <a:prstGeom prst="leftArrow">
            <a:avLst>
              <a:gd name="adj1" fmla="val 50000"/>
              <a:gd name="adj2" fmla="val 65000"/>
            </a:avLst>
          </a:prstGeom>
          <a:solidFill>
            <a:srgbClr val="FF0000"/>
          </a:solidFill>
          <a:ln w="9525">
            <a:solidFill>
              <a:schemeClr val="tx1"/>
            </a:solidFill>
            <a:miter lim="800000"/>
            <a:headEnd/>
            <a:tailEnd/>
          </a:ln>
        </p:spPr>
        <p:txBody>
          <a:bodyPr wrap="none" anchor="ctr"/>
          <a:lstStyle/>
          <a:p>
            <a:pPr algn="ctr" eaLnBrk="0" hangingPunct="0"/>
            <a:r>
              <a:rPr lang="en-US">
                <a:latin typeface="Comic Sans MS" pitchFamily="66" charset="0"/>
              </a:rPr>
              <a:t>Low</a:t>
            </a:r>
          </a:p>
        </p:txBody>
      </p:sp>
      <p:sp>
        <p:nvSpPr>
          <p:cNvPr id="39965" name="AutoShape 29"/>
          <p:cNvSpPr>
            <a:spLocks noChangeArrowheads="1"/>
          </p:cNvSpPr>
          <p:nvPr/>
        </p:nvSpPr>
        <p:spPr bwMode="auto">
          <a:xfrm>
            <a:off x="2438400" y="2514600"/>
            <a:ext cx="1371600" cy="609600"/>
          </a:xfrm>
          <a:custGeom>
            <a:avLst/>
            <a:gdLst>
              <a:gd name="T0" fmla="*/ 65322442 w 21600"/>
              <a:gd name="T1" fmla="*/ 0 h 21600"/>
              <a:gd name="T2" fmla="*/ 0 w 21600"/>
              <a:gd name="T3" fmla="*/ 8602134 h 21600"/>
              <a:gd name="T4" fmla="*/ 65322442 w 21600"/>
              <a:gd name="T5" fmla="*/ 17204267 h 21600"/>
              <a:gd name="T6" fmla="*/ 87096600 w 21600"/>
              <a:gd name="T7" fmla="*/ 8602134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FFFF00"/>
          </a:solidFill>
          <a:ln w="9525">
            <a:solidFill>
              <a:schemeClr val="tx1"/>
            </a:solidFill>
            <a:miter lim="800000"/>
            <a:headEnd/>
            <a:tailEnd/>
          </a:ln>
        </p:spPr>
        <p:txBody>
          <a:bodyPr wrap="none" anchor="ctr"/>
          <a:lstStyle/>
          <a:p>
            <a:pPr algn="ctr" eaLnBrk="0" hangingPunct="0"/>
            <a:r>
              <a:rPr lang="en-US" sz="1600" dirty="0">
                <a:latin typeface="Comic Sans MS" pitchFamily="66" charset="0"/>
              </a:rPr>
              <a:t>Skillful </a:t>
            </a:r>
          </a:p>
        </p:txBody>
      </p:sp>
      <p:sp>
        <p:nvSpPr>
          <p:cNvPr id="27662" name="TextBox 35"/>
          <p:cNvSpPr txBox="1">
            <a:spLocks noChangeArrowheads="1"/>
          </p:cNvSpPr>
          <p:nvPr/>
        </p:nvSpPr>
        <p:spPr bwMode="auto">
          <a:xfrm>
            <a:off x="381000" y="5867400"/>
            <a:ext cx="8161273" cy="646331"/>
          </a:xfrm>
          <a:prstGeom prst="rect">
            <a:avLst/>
          </a:prstGeom>
          <a:noFill/>
          <a:ln w="9525">
            <a:noFill/>
            <a:miter lim="800000"/>
            <a:headEnd/>
            <a:tailEnd/>
          </a:ln>
        </p:spPr>
        <p:txBody>
          <a:bodyPr wrap="none">
            <a:spAutoFit/>
          </a:bodyPr>
          <a:lstStyle/>
          <a:p>
            <a:r>
              <a:rPr lang="en-US" dirty="0"/>
              <a:t>FMS  are the “base camp” to the mount of motor </a:t>
            </a:r>
            <a:r>
              <a:rPr lang="en-US" dirty="0" smtClean="0"/>
              <a:t>development that allow. Each</a:t>
            </a:r>
          </a:p>
          <a:p>
            <a:r>
              <a:rPr lang="en-US" dirty="0" smtClean="0"/>
              <a:t>child to travel up the mountain on their own path. </a:t>
            </a:r>
            <a:endParaRPr lang="en-US" dirty="0"/>
          </a:p>
        </p:txBody>
      </p:sp>
      <p:sp>
        <p:nvSpPr>
          <p:cNvPr id="39" name="Left Arrow Callout 38"/>
          <p:cNvSpPr/>
          <p:nvPr/>
        </p:nvSpPr>
        <p:spPr>
          <a:xfrm rot="19068660">
            <a:off x="6260582" y="1168933"/>
            <a:ext cx="2319012" cy="1157789"/>
          </a:xfrm>
          <a:prstGeom prst="leftArrowCallout">
            <a:avLst/>
          </a:prstGeom>
          <a:solidFill>
            <a:srgbClr val="FFFF00"/>
          </a:solidFill>
          <a:ln w="1905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PL is an individual journey</a:t>
            </a:r>
            <a:endParaRPr lang="en-US" b="1" dirty="0">
              <a:solidFill>
                <a:schemeClr val="tx1"/>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4265508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961"/>
                                        </p:tgtEl>
                                        <p:attrNameLst>
                                          <p:attrName>style.visibility</p:attrName>
                                        </p:attrNameLst>
                                      </p:cBhvr>
                                      <p:to>
                                        <p:strVal val="visible"/>
                                      </p:to>
                                    </p:set>
                                    <p:animEffect transition="in" filter="fade">
                                      <p:cBhvr>
                                        <p:cTn id="7" dur="2000"/>
                                        <p:tgtEl>
                                          <p:spTgt spid="399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962"/>
                                        </p:tgtEl>
                                        <p:attrNameLst>
                                          <p:attrName>style.visibility</p:attrName>
                                        </p:attrNameLst>
                                      </p:cBhvr>
                                      <p:to>
                                        <p:strVal val="visible"/>
                                      </p:to>
                                    </p:set>
                                    <p:animEffect transition="in" filter="fade">
                                      <p:cBhvr>
                                        <p:cTn id="12" dur="2000"/>
                                        <p:tgtEl>
                                          <p:spTgt spid="3996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965"/>
                                        </p:tgtEl>
                                        <p:attrNameLst>
                                          <p:attrName>style.visibility</p:attrName>
                                        </p:attrNameLst>
                                      </p:cBhvr>
                                      <p:to>
                                        <p:strVal val="visible"/>
                                      </p:to>
                                    </p:set>
                                    <p:animEffect transition="in" filter="fade">
                                      <p:cBhvr>
                                        <p:cTn id="17" dur="2000"/>
                                        <p:tgtEl>
                                          <p:spTgt spid="3996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9963"/>
                                        </p:tgtEl>
                                        <p:attrNameLst>
                                          <p:attrName>style.visibility</p:attrName>
                                        </p:attrNameLst>
                                      </p:cBhvr>
                                      <p:to>
                                        <p:strVal val="visible"/>
                                      </p:to>
                                    </p:set>
                                    <p:anim calcmode="lin" valueType="num">
                                      <p:cBhvr additive="base">
                                        <p:cTn id="22" dur="500" fill="hold"/>
                                        <p:tgtEl>
                                          <p:spTgt spid="39963"/>
                                        </p:tgtEl>
                                        <p:attrNameLst>
                                          <p:attrName>ppt_x</p:attrName>
                                        </p:attrNameLst>
                                      </p:cBhvr>
                                      <p:tavLst>
                                        <p:tav tm="0">
                                          <p:val>
                                            <p:strVal val="#ppt_x"/>
                                          </p:val>
                                        </p:tav>
                                        <p:tav tm="100000">
                                          <p:val>
                                            <p:strVal val="#ppt_x"/>
                                          </p:val>
                                        </p:tav>
                                      </p:tavLst>
                                    </p:anim>
                                    <p:anim calcmode="lin" valueType="num">
                                      <p:cBhvr additive="base">
                                        <p:cTn id="23" dur="500" fill="hold"/>
                                        <p:tgtEl>
                                          <p:spTgt spid="39963"/>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39964"/>
                                        </p:tgtEl>
                                        <p:attrNameLst>
                                          <p:attrName>style.visibility</p:attrName>
                                        </p:attrNameLst>
                                      </p:cBhvr>
                                      <p:to>
                                        <p:strVal val="visible"/>
                                      </p:to>
                                    </p:set>
                                    <p:anim calcmode="lin" valueType="num">
                                      <p:cBhvr additive="base">
                                        <p:cTn id="28" dur="500" fill="hold"/>
                                        <p:tgtEl>
                                          <p:spTgt spid="39964"/>
                                        </p:tgtEl>
                                        <p:attrNameLst>
                                          <p:attrName>ppt_x</p:attrName>
                                        </p:attrNameLst>
                                      </p:cBhvr>
                                      <p:tavLst>
                                        <p:tav tm="0">
                                          <p:val>
                                            <p:strVal val="#ppt_x"/>
                                          </p:val>
                                        </p:tav>
                                        <p:tav tm="100000">
                                          <p:val>
                                            <p:strVal val="#ppt_x"/>
                                          </p:val>
                                        </p:tav>
                                      </p:tavLst>
                                    </p:anim>
                                    <p:anim calcmode="lin" valueType="num">
                                      <p:cBhvr additive="base">
                                        <p:cTn id="29" dur="500" fill="hold"/>
                                        <p:tgtEl>
                                          <p:spTgt spid="39964"/>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39"/>
                                        </p:tgtEl>
                                        <p:attrNameLst>
                                          <p:attrName>style.visibility</p:attrName>
                                        </p:attrNameLst>
                                      </p:cBhvr>
                                      <p:to>
                                        <p:strVal val="visible"/>
                                      </p:to>
                                    </p:set>
                                    <p:animEffect transition="in" filter="dissolve">
                                      <p:cBhvr>
                                        <p:cTn id="34"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61" grpId="0" animBg="1"/>
      <p:bldP spid="39962" grpId="0" animBg="1"/>
      <p:bldP spid="39963" grpId="0" animBg="1"/>
      <p:bldP spid="39964" grpId="0" animBg="1"/>
      <p:bldP spid="39965" grpId="0" animBg="1"/>
      <p:bldP spid="39" grpId="0" animBg="1"/>
    </p:bld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pPr eaLnBrk="1" hangingPunct="1"/>
            <a:endParaRPr lang="en-US" smtClean="0"/>
          </a:p>
        </p:txBody>
      </p:sp>
      <p:pic>
        <p:nvPicPr>
          <p:cNvPr id="39939" name="Picture 6" descr="Final Quest model nov 15 2007 (2)"/>
          <p:cNvPicPr>
            <a:picLocks noChangeAspect="1" noChangeArrowheads="1"/>
          </p:cNvPicPr>
          <p:nvPr/>
        </p:nvPicPr>
        <p:blipFill>
          <a:blip r:embed="rId2" cstate="print"/>
          <a:srcRect/>
          <a:stretch>
            <a:fillRect/>
          </a:stretch>
        </p:blipFill>
        <p:spPr bwMode="auto">
          <a:xfrm>
            <a:off x="228600" y="190500"/>
            <a:ext cx="8763000" cy="6459538"/>
          </a:xfrm>
          <a:prstGeom prst="rect">
            <a:avLst/>
          </a:prstGeom>
          <a:noFill/>
          <a:ln w="9525">
            <a:noFill/>
            <a:miter lim="800000"/>
            <a:headEnd/>
            <a:tailEnd/>
          </a:ln>
        </p:spPr>
      </p:pic>
      <p:sp>
        <p:nvSpPr>
          <p:cNvPr id="39940" name="Text Box 7"/>
          <p:cNvSpPr txBox="1">
            <a:spLocks noChangeArrowheads="1"/>
          </p:cNvSpPr>
          <p:nvPr/>
        </p:nvSpPr>
        <p:spPr bwMode="auto">
          <a:xfrm>
            <a:off x="304800" y="152400"/>
            <a:ext cx="8351838" cy="730250"/>
          </a:xfrm>
          <a:prstGeom prst="rect">
            <a:avLst/>
          </a:prstGeom>
          <a:noFill/>
          <a:ln w="28575">
            <a:solidFill>
              <a:schemeClr val="tx1"/>
            </a:solidFill>
            <a:miter lim="800000"/>
            <a:headEnd/>
            <a:tailEnd/>
          </a:ln>
        </p:spPr>
        <p:txBody>
          <a:bodyPr wrap="none">
            <a:spAutoFit/>
          </a:bodyPr>
          <a:lstStyle/>
          <a:p>
            <a:pPr algn="ctr"/>
            <a:r>
              <a:rPr lang="en-US" sz="2000" b="1">
                <a:solidFill>
                  <a:srgbClr val="FF0000"/>
                </a:solidFill>
                <a:latin typeface="Verdana" pitchFamily="34" charset="0"/>
              </a:rPr>
              <a:t>Developmental Mechanisms Influencing Physical Activity</a:t>
            </a:r>
          </a:p>
          <a:p>
            <a:pPr algn="ctr"/>
            <a:r>
              <a:rPr lang="en-US" sz="2000" b="1">
                <a:solidFill>
                  <a:srgbClr val="FF0000"/>
                </a:solidFill>
                <a:latin typeface="Verdana" pitchFamily="34" charset="0"/>
              </a:rPr>
              <a:t>Trajectories of Children</a:t>
            </a:r>
          </a:p>
        </p:txBody>
      </p:sp>
      <p:sp>
        <p:nvSpPr>
          <p:cNvPr id="39941" name="TextBox 5"/>
          <p:cNvSpPr txBox="1">
            <a:spLocks noChangeArrowheads="1"/>
          </p:cNvSpPr>
          <p:nvPr/>
        </p:nvSpPr>
        <p:spPr bwMode="auto">
          <a:xfrm>
            <a:off x="0" y="6057900"/>
            <a:ext cx="6489700" cy="800100"/>
          </a:xfrm>
          <a:prstGeom prst="rect">
            <a:avLst/>
          </a:prstGeom>
          <a:noFill/>
          <a:ln w="9525">
            <a:noFill/>
            <a:miter lim="800000"/>
            <a:headEnd/>
            <a:tailEnd/>
          </a:ln>
        </p:spPr>
        <p:txBody>
          <a:bodyPr wrap="none">
            <a:spAutoFit/>
          </a:bodyPr>
          <a:lstStyle/>
          <a:p>
            <a:r>
              <a:rPr lang="en-US" sz="1400"/>
              <a:t>Stodden, D. F., </a:t>
            </a:r>
            <a:r>
              <a:rPr lang="en-US" sz="1400" b="1"/>
              <a:t>Goodway, J. D.</a:t>
            </a:r>
            <a:r>
              <a:rPr lang="en-US" sz="1400"/>
              <a:t>, Lagendorfer, S. A, Roberton, M. A., Rudisill, M.</a:t>
            </a:r>
          </a:p>
          <a:p>
            <a:r>
              <a:rPr lang="pt-BR" sz="1400"/>
              <a:t>E., Garcia, C., &amp; Garcia, L. (2008). </a:t>
            </a:r>
            <a:r>
              <a:rPr lang="en-US" sz="1400" i="1"/>
              <a:t>Quest,60, </a:t>
            </a:r>
            <a:r>
              <a:rPr lang="en-US" sz="1400"/>
              <a:t>290-306.</a:t>
            </a:r>
            <a:r>
              <a:rPr lang="en-US" sz="1400" i="1"/>
              <a:t> </a:t>
            </a:r>
            <a:endParaRPr lang="en-US" sz="1400"/>
          </a:p>
          <a:p>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4101629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28850" y="1028701"/>
            <a:ext cx="5600700" cy="502444"/>
          </a:xfrm>
        </p:spPr>
        <p:txBody>
          <a:bodyPr>
            <a:normAutofit fontScale="90000"/>
          </a:bodyPr>
          <a:lstStyle/>
          <a:p>
            <a:pPr eaLnBrk="1" hangingPunct="1"/>
            <a:r>
              <a:rPr lang="en-US" sz="3000" b="1" dirty="0">
                <a:solidFill>
                  <a:srgbClr val="000000"/>
                </a:solidFill>
                <a:latin typeface="Verdana" pitchFamily="34" charset="0"/>
              </a:rPr>
              <a:t>PA &amp; Motor Competence</a:t>
            </a:r>
          </a:p>
        </p:txBody>
      </p:sp>
      <p:sp>
        <p:nvSpPr>
          <p:cNvPr id="18435" name="Rectangle 3"/>
          <p:cNvSpPr>
            <a:spLocks noGrp="1" noChangeArrowheads="1"/>
          </p:cNvSpPr>
          <p:nvPr>
            <p:ph type="body" idx="1"/>
          </p:nvPr>
        </p:nvSpPr>
        <p:spPr>
          <a:xfrm>
            <a:off x="337458" y="4036384"/>
            <a:ext cx="8654143" cy="2004389"/>
          </a:xfrm>
          <a:noFill/>
        </p:spPr>
        <p:txBody>
          <a:bodyPr>
            <a:noAutofit/>
          </a:bodyPr>
          <a:lstStyle/>
          <a:p>
            <a:pPr eaLnBrk="1" hangingPunct="1">
              <a:buSzPct val="100000"/>
              <a:buFont typeface="Arial"/>
              <a:buChar char="•"/>
            </a:pPr>
            <a:r>
              <a:rPr lang="en-US" sz="1500" dirty="0"/>
              <a:t>Movement opportunities in the preschool and early primary school years  (3-8 years) influences the ability to develop motor competence.  </a:t>
            </a:r>
          </a:p>
          <a:p>
            <a:pPr eaLnBrk="1" hangingPunct="1">
              <a:buSzPct val="100000"/>
              <a:buFont typeface="Arial"/>
              <a:buChar char="•"/>
            </a:pPr>
            <a:r>
              <a:rPr lang="en-US" sz="1500" dirty="0"/>
              <a:t>By middle &amp; later childhood if a child is not motor competent he/she will not chose to be physically active. If she/he is not active then their motor competence will get worse.</a:t>
            </a:r>
          </a:p>
          <a:p>
            <a:pPr marL="0" indent="0">
              <a:buSzPct val="100000"/>
              <a:buNone/>
            </a:pPr>
            <a:r>
              <a:rPr lang="en-US" sz="1500" b="1" u="sng" dirty="0">
                <a:solidFill>
                  <a:srgbClr val="FF0000"/>
                </a:solidFill>
              </a:rPr>
              <a:t>TAKE HOME MESSAGE</a:t>
            </a:r>
          </a:p>
          <a:p>
            <a:pPr eaLnBrk="1" hangingPunct="1">
              <a:buSzPct val="100000"/>
              <a:buFont typeface="Arial"/>
              <a:buChar char="•"/>
            </a:pPr>
            <a:r>
              <a:rPr lang="en-US" sz="1500" b="1" dirty="0">
                <a:solidFill>
                  <a:srgbClr val="FF0000"/>
                </a:solidFill>
              </a:rPr>
              <a:t>We need structured physical activity programs for young children that focus on developing fundamental motor skill competence. </a:t>
            </a:r>
          </a:p>
          <a:p>
            <a:pPr eaLnBrk="1" hangingPunct="1">
              <a:buSzPct val="100000"/>
              <a:buFont typeface="Arial"/>
              <a:buChar char="•"/>
            </a:pPr>
            <a:endParaRPr lang="en-US" sz="1500" dirty="0">
              <a:solidFill>
                <a:srgbClr val="FF0000"/>
              </a:solidFill>
            </a:endParaRPr>
          </a:p>
        </p:txBody>
      </p:sp>
      <p:sp>
        <p:nvSpPr>
          <p:cNvPr id="3" name="Oval 2"/>
          <p:cNvSpPr/>
          <p:nvPr/>
        </p:nvSpPr>
        <p:spPr>
          <a:xfrm>
            <a:off x="1016000" y="2234934"/>
            <a:ext cx="1689100" cy="128128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rPr>
              <a:t>Motor</a:t>
            </a:r>
          </a:p>
          <a:p>
            <a:pPr algn="ctr"/>
            <a:r>
              <a:rPr lang="en-US" sz="1200" b="1" dirty="0">
                <a:solidFill>
                  <a:schemeClr val="tx1"/>
                </a:solidFill>
              </a:rPr>
              <a:t>Competence</a:t>
            </a:r>
          </a:p>
          <a:p>
            <a:pPr algn="ctr"/>
            <a:r>
              <a:rPr lang="en-US" sz="1200" b="1" dirty="0">
                <a:solidFill>
                  <a:schemeClr val="tx1"/>
                </a:solidFill>
              </a:rPr>
              <a:t>(MC)</a:t>
            </a:r>
          </a:p>
        </p:txBody>
      </p:sp>
      <p:sp>
        <p:nvSpPr>
          <p:cNvPr id="4" name="Left-Right Arrow 3"/>
          <p:cNvSpPr/>
          <p:nvPr/>
        </p:nvSpPr>
        <p:spPr>
          <a:xfrm>
            <a:off x="2971800" y="2491810"/>
            <a:ext cx="2057400" cy="592074"/>
          </a:xfrm>
          <a:prstGeom prst="lef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Oval 9"/>
          <p:cNvSpPr/>
          <p:nvPr/>
        </p:nvSpPr>
        <p:spPr>
          <a:xfrm>
            <a:off x="5351576" y="2182878"/>
            <a:ext cx="1658824" cy="1288467"/>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rPr>
              <a:t>Physical</a:t>
            </a:r>
          </a:p>
          <a:p>
            <a:pPr algn="ctr"/>
            <a:r>
              <a:rPr lang="en-US" sz="1200" b="1" dirty="0">
                <a:solidFill>
                  <a:schemeClr val="tx1"/>
                </a:solidFill>
              </a:rPr>
              <a:t>Activity</a:t>
            </a:r>
          </a:p>
          <a:p>
            <a:pPr algn="ctr"/>
            <a:r>
              <a:rPr lang="en-US" sz="1200" b="1" dirty="0">
                <a:solidFill>
                  <a:schemeClr val="tx1"/>
                </a:solidFill>
              </a:rPr>
              <a:t>(PA)</a:t>
            </a:r>
          </a:p>
        </p:txBody>
      </p:sp>
      <p:sp>
        <p:nvSpPr>
          <p:cNvPr id="5" name="Left Arrow 4"/>
          <p:cNvSpPr/>
          <p:nvPr/>
        </p:nvSpPr>
        <p:spPr>
          <a:xfrm>
            <a:off x="3218062" y="2234934"/>
            <a:ext cx="1543050" cy="181737"/>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Left Arrow 11"/>
          <p:cNvSpPr/>
          <p:nvPr/>
        </p:nvSpPr>
        <p:spPr>
          <a:xfrm rot="10800000">
            <a:off x="3314700" y="3159022"/>
            <a:ext cx="1543050" cy="22311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 name="TextBox 6"/>
          <p:cNvSpPr txBox="1"/>
          <p:nvPr/>
        </p:nvSpPr>
        <p:spPr>
          <a:xfrm>
            <a:off x="3178601" y="1882796"/>
            <a:ext cx="1988686" cy="300082"/>
          </a:xfrm>
          <a:prstGeom prst="rect">
            <a:avLst/>
          </a:prstGeom>
          <a:noFill/>
        </p:spPr>
        <p:txBody>
          <a:bodyPr wrap="none" rtlCol="0">
            <a:spAutoFit/>
          </a:bodyPr>
          <a:lstStyle/>
          <a:p>
            <a:r>
              <a:rPr lang="en-US" sz="1350" dirty="0">
                <a:solidFill>
                  <a:srgbClr val="3366FF"/>
                </a:solidFill>
              </a:rPr>
              <a:t>Early Childhood (ECH)</a:t>
            </a:r>
          </a:p>
        </p:txBody>
      </p:sp>
      <p:sp>
        <p:nvSpPr>
          <p:cNvPr id="15" name="TextBox 14"/>
          <p:cNvSpPr txBox="1"/>
          <p:nvPr/>
        </p:nvSpPr>
        <p:spPr>
          <a:xfrm>
            <a:off x="2951447" y="3401452"/>
            <a:ext cx="4228338" cy="507831"/>
          </a:xfrm>
          <a:prstGeom prst="rect">
            <a:avLst/>
          </a:prstGeom>
          <a:noFill/>
        </p:spPr>
        <p:txBody>
          <a:bodyPr wrap="none" rtlCol="0">
            <a:spAutoFit/>
          </a:bodyPr>
          <a:lstStyle/>
          <a:p>
            <a:r>
              <a:rPr lang="en-US" sz="1350" dirty="0">
                <a:solidFill>
                  <a:srgbClr val="3366FF"/>
                </a:solidFill>
              </a:rPr>
              <a:t>Middle &amp; Later  Childhood</a:t>
            </a:r>
          </a:p>
          <a:p>
            <a:pPr algn="ctr"/>
            <a:r>
              <a:rPr lang="en-US" sz="1350" dirty="0">
                <a:solidFill>
                  <a:srgbClr val="3366FF"/>
                </a:solidFill>
              </a:rPr>
              <a:t>(MCH=Middle Childhood &amp; LCH=Later Childhood)</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9296963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995646" y="926873"/>
            <a:ext cx="5600700" cy="446528"/>
          </a:xfrm>
        </p:spPr>
        <p:txBody>
          <a:bodyPr/>
          <a:lstStyle/>
          <a:p>
            <a:pPr eaLnBrk="1" hangingPunct="1"/>
            <a:r>
              <a:rPr lang="en-US" sz="2100" b="1" dirty="0">
                <a:latin typeface="Verdana" pitchFamily="34" charset="0"/>
              </a:rPr>
              <a:t>Relationship Between PA, MC &amp; PMC</a:t>
            </a:r>
          </a:p>
        </p:txBody>
      </p:sp>
      <p:sp>
        <p:nvSpPr>
          <p:cNvPr id="3" name="Oval 2"/>
          <p:cNvSpPr/>
          <p:nvPr/>
        </p:nvSpPr>
        <p:spPr>
          <a:xfrm>
            <a:off x="3288851" y="3321498"/>
            <a:ext cx="1320750" cy="89172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rPr>
              <a:t>Motor</a:t>
            </a:r>
          </a:p>
          <a:p>
            <a:pPr algn="ctr"/>
            <a:r>
              <a:rPr lang="en-US" sz="900" b="1" dirty="0">
                <a:solidFill>
                  <a:schemeClr val="tx1"/>
                </a:solidFill>
              </a:rPr>
              <a:t>Competence</a:t>
            </a:r>
          </a:p>
        </p:txBody>
      </p:sp>
      <p:sp>
        <p:nvSpPr>
          <p:cNvPr id="4" name="Left-Right Arrow 3"/>
          <p:cNvSpPr/>
          <p:nvPr/>
        </p:nvSpPr>
        <p:spPr>
          <a:xfrm>
            <a:off x="4795996" y="3519870"/>
            <a:ext cx="1658141" cy="442723"/>
          </a:xfrm>
          <a:prstGeom prst="lef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Oval 13"/>
          <p:cNvSpPr/>
          <p:nvPr/>
        </p:nvSpPr>
        <p:spPr>
          <a:xfrm>
            <a:off x="6572251" y="3298651"/>
            <a:ext cx="1299571" cy="88020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rPr>
              <a:t>Physical</a:t>
            </a:r>
          </a:p>
          <a:p>
            <a:pPr algn="ctr"/>
            <a:r>
              <a:rPr lang="en-US" sz="900" b="1" dirty="0">
                <a:solidFill>
                  <a:schemeClr val="tx1"/>
                </a:solidFill>
              </a:rPr>
              <a:t>Activity</a:t>
            </a:r>
          </a:p>
        </p:txBody>
      </p:sp>
      <p:sp>
        <p:nvSpPr>
          <p:cNvPr id="16" name="Oval 15"/>
          <p:cNvSpPr/>
          <p:nvPr/>
        </p:nvSpPr>
        <p:spPr>
          <a:xfrm>
            <a:off x="4780956" y="1662423"/>
            <a:ext cx="1299571" cy="88020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tx1"/>
                </a:solidFill>
              </a:rPr>
              <a:t>Perceived Motor</a:t>
            </a:r>
          </a:p>
          <a:p>
            <a:pPr algn="ctr"/>
            <a:r>
              <a:rPr lang="en-US" sz="900" b="1" dirty="0">
                <a:solidFill>
                  <a:schemeClr val="tx1"/>
                </a:solidFill>
              </a:rPr>
              <a:t>Competence</a:t>
            </a:r>
          </a:p>
        </p:txBody>
      </p:sp>
      <p:sp>
        <p:nvSpPr>
          <p:cNvPr id="17" name="Left Arrow 16"/>
          <p:cNvSpPr/>
          <p:nvPr/>
        </p:nvSpPr>
        <p:spPr>
          <a:xfrm>
            <a:off x="5075135" y="3335693"/>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extBox 1"/>
          <p:cNvSpPr txBox="1"/>
          <p:nvPr/>
        </p:nvSpPr>
        <p:spPr>
          <a:xfrm>
            <a:off x="5462040" y="3110471"/>
            <a:ext cx="360996" cy="253916"/>
          </a:xfrm>
          <a:prstGeom prst="rect">
            <a:avLst/>
          </a:prstGeom>
          <a:noFill/>
        </p:spPr>
        <p:txBody>
          <a:bodyPr wrap="none" rtlCol="0">
            <a:spAutoFit/>
          </a:bodyPr>
          <a:lstStyle/>
          <a:p>
            <a:r>
              <a:rPr lang="en-US" sz="1050" b="1" dirty="0"/>
              <a:t>EC</a:t>
            </a:r>
          </a:p>
        </p:txBody>
      </p:sp>
      <p:sp>
        <p:nvSpPr>
          <p:cNvPr id="18" name="TextBox 17"/>
          <p:cNvSpPr txBox="1"/>
          <p:nvPr/>
        </p:nvSpPr>
        <p:spPr>
          <a:xfrm>
            <a:off x="5275692" y="4163064"/>
            <a:ext cx="745717" cy="253916"/>
          </a:xfrm>
          <a:prstGeom prst="rect">
            <a:avLst/>
          </a:prstGeom>
          <a:noFill/>
        </p:spPr>
        <p:txBody>
          <a:bodyPr wrap="none" rtlCol="0">
            <a:spAutoFit/>
          </a:bodyPr>
          <a:lstStyle/>
          <a:p>
            <a:r>
              <a:rPr lang="en-US" sz="1050" b="1" dirty="0"/>
              <a:t>MC &amp; LC</a:t>
            </a:r>
          </a:p>
        </p:txBody>
      </p:sp>
      <p:sp>
        <p:nvSpPr>
          <p:cNvPr id="19" name="Left Arrow 18"/>
          <p:cNvSpPr/>
          <p:nvPr/>
        </p:nvSpPr>
        <p:spPr>
          <a:xfrm rot="10800000">
            <a:off x="5075135" y="3953477"/>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Left Arrow 19"/>
          <p:cNvSpPr/>
          <p:nvPr/>
        </p:nvSpPr>
        <p:spPr>
          <a:xfrm rot="2798861">
            <a:off x="6065893" y="2659240"/>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Left Arrow 20"/>
          <p:cNvSpPr/>
          <p:nvPr/>
        </p:nvSpPr>
        <p:spPr>
          <a:xfrm rot="13699590">
            <a:off x="5884102" y="2785520"/>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Left Arrow 14"/>
          <p:cNvSpPr/>
          <p:nvPr/>
        </p:nvSpPr>
        <p:spPr>
          <a:xfrm rot="18994186">
            <a:off x="3889651" y="2757722"/>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TextBox 22"/>
          <p:cNvSpPr txBox="1"/>
          <p:nvPr/>
        </p:nvSpPr>
        <p:spPr>
          <a:xfrm rot="2803278">
            <a:off x="6695829" y="2395391"/>
            <a:ext cx="381964" cy="276999"/>
          </a:xfrm>
          <a:prstGeom prst="rect">
            <a:avLst/>
          </a:prstGeom>
          <a:noFill/>
        </p:spPr>
        <p:txBody>
          <a:bodyPr wrap="none" rtlCol="0">
            <a:spAutoFit/>
          </a:bodyPr>
          <a:lstStyle/>
          <a:p>
            <a:r>
              <a:rPr lang="en-US" sz="1200" b="1" dirty="0"/>
              <a:t>EC</a:t>
            </a:r>
          </a:p>
        </p:txBody>
      </p:sp>
      <p:sp>
        <p:nvSpPr>
          <p:cNvPr id="25" name="TextBox 24"/>
          <p:cNvSpPr txBox="1"/>
          <p:nvPr/>
        </p:nvSpPr>
        <p:spPr>
          <a:xfrm rot="2869245">
            <a:off x="5842349" y="2857719"/>
            <a:ext cx="745717" cy="253916"/>
          </a:xfrm>
          <a:prstGeom prst="rect">
            <a:avLst/>
          </a:prstGeom>
          <a:noFill/>
        </p:spPr>
        <p:txBody>
          <a:bodyPr wrap="none" rtlCol="0">
            <a:spAutoFit/>
          </a:bodyPr>
          <a:lstStyle/>
          <a:p>
            <a:r>
              <a:rPr lang="en-US" sz="1050" b="1" dirty="0"/>
              <a:t>MC &amp; LC</a:t>
            </a:r>
          </a:p>
        </p:txBody>
      </p:sp>
      <p:sp>
        <p:nvSpPr>
          <p:cNvPr id="26" name="TextBox 25"/>
          <p:cNvSpPr txBox="1"/>
          <p:nvPr/>
        </p:nvSpPr>
        <p:spPr>
          <a:xfrm rot="18743041">
            <a:off x="4480885" y="2835641"/>
            <a:ext cx="381964" cy="276999"/>
          </a:xfrm>
          <a:prstGeom prst="rect">
            <a:avLst/>
          </a:prstGeom>
          <a:noFill/>
        </p:spPr>
        <p:txBody>
          <a:bodyPr wrap="none" rtlCol="0">
            <a:spAutoFit/>
          </a:bodyPr>
          <a:lstStyle/>
          <a:p>
            <a:r>
              <a:rPr lang="en-US" sz="1200" b="1" dirty="0"/>
              <a:t>EC</a:t>
            </a:r>
          </a:p>
        </p:txBody>
      </p:sp>
      <p:sp>
        <p:nvSpPr>
          <p:cNvPr id="28" name="TextBox 27"/>
          <p:cNvSpPr txBox="1"/>
          <p:nvPr/>
        </p:nvSpPr>
        <p:spPr>
          <a:xfrm rot="19003759">
            <a:off x="3723392" y="2447274"/>
            <a:ext cx="745717" cy="253916"/>
          </a:xfrm>
          <a:prstGeom prst="rect">
            <a:avLst/>
          </a:prstGeom>
          <a:noFill/>
        </p:spPr>
        <p:txBody>
          <a:bodyPr wrap="none" rtlCol="0">
            <a:spAutoFit/>
          </a:bodyPr>
          <a:lstStyle/>
          <a:p>
            <a:r>
              <a:rPr lang="en-US" sz="1050" b="1" dirty="0"/>
              <a:t>MC &amp; LC</a:t>
            </a:r>
          </a:p>
        </p:txBody>
      </p:sp>
      <p:sp>
        <p:nvSpPr>
          <p:cNvPr id="6" name="Left-Right Arrow 5"/>
          <p:cNvSpPr/>
          <p:nvPr/>
        </p:nvSpPr>
        <p:spPr>
          <a:xfrm rot="19062233">
            <a:off x="3556857" y="2670914"/>
            <a:ext cx="1312164" cy="155778"/>
          </a:xfrm>
          <a:prstGeom prst="leftRigh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 name="TextBox 4"/>
          <p:cNvSpPr txBox="1"/>
          <p:nvPr/>
        </p:nvSpPr>
        <p:spPr>
          <a:xfrm>
            <a:off x="239164" y="2284884"/>
            <a:ext cx="2773802" cy="3831818"/>
          </a:xfrm>
          <a:prstGeom prst="rect">
            <a:avLst/>
          </a:prstGeom>
          <a:noFill/>
        </p:spPr>
        <p:txBody>
          <a:bodyPr wrap="square" rtlCol="0">
            <a:spAutoFit/>
          </a:bodyPr>
          <a:lstStyle/>
          <a:p>
            <a:r>
              <a:rPr lang="en-US" sz="1350" b="1" u="sng" dirty="0"/>
              <a:t>Early Childhood</a:t>
            </a:r>
            <a:r>
              <a:rPr lang="en-US" sz="1350" dirty="0"/>
              <a:t> – children have limited ability to accurately judge PMC.</a:t>
            </a:r>
          </a:p>
          <a:p>
            <a:r>
              <a:rPr lang="en-US" sz="1350" dirty="0"/>
              <a:t>Weak relationship between PA    &amp; PMC &amp; MC &amp; PMC. This can be used as an asset to promote  motor acquisition in PE. </a:t>
            </a:r>
          </a:p>
          <a:p>
            <a:endParaRPr lang="en-US" sz="1350" dirty="0"/>
          </a:p>
          <a:p>
            <a:endParaRPr lang="en-US" sz="1350" dirty="0"/>
          </a:p>
          <a:p>
            <a:r>
              <a:rPr lang="en-US" sz="1350" b="1" u="sng" dirty="0"/>
              <a:t>Middle Childhood</a:t>
            </a:r>
            <a:r>
              <a:rPr lang="en-US" sz="1350" dirty="0"/>
              <a:t> – Children’s cognitive capacity changes &amp; PMC  </a:t>
            </a:r>
          </a:p>
          <a:p>
            <a:r>
              <a:rPr lang="en-US" sz="1350" dirty="0"/>
              <a:t>begins to play a more critical  role. PMC &amp; MC more closely approximate each other. By 7 years of age, children with low MC &amp; low PMC are vulnerable and be much less PA. </a:t>
            </a:r>
          </a:p>
        </p:txBody>
      </p:sp>
      <p:sp>
        <p:nvSpPr>
          <p:cNvPr id="7" name="TextBox 6"/>
          <p:cNvSpPr txBox="1"/>
          <p:nvPr/>
        </p:nvSpPr>
        <p:spPr>
          <a:xfrm>
            <a:off x="3977263" y="4791944"/>
            <a:ext cx="4665995" cy="1131079"/>
          </a:xfrm>
          <a:prstGeom prst="rect">
            <a:avLst/>
          </a:prstGeom>
          <a:noFill/>
        </p:spPr>
        <p:txBody>
          <a:bodyPr wrap="square" rtlCol="0">
            <a:spAutoFit/>
          </a:bodyPr>
          <a:lstStyle/>
          <a:p>
            <a:r>
              <a:rPr lang="en-US" sz="1350" b="1" u="sng" dirty="0"/>
              <a:t>Later Childhood</a:t>
            </a:r>
            <a:r>
              <a:rPr lang="en-US" sz="1350" dirty="0"/>
              <a:t> – By LCH the interaction between these factors can strongly push children into a negative spiral of  disengagement  with low MC influencing PMC &amp; PA negatively.  It is hard to change the PA behaviors of these children at this point in time.</a:t>
            </a:r>
          </a:p>
        </p:txBody>
      </p:sp>
      <p:sp>
        <p:nvSpPr>
          <p:cNvPr id="8" name="TextBox 7"/>
          <p:cNvSpPr txBox="1"/>
          <p:nvPr/>
        </p:nvSpPr>
        <p:spPr>
          <a:xfrm>
            <a:off x="2686050" y="1314450"/>
            <a:ext cx="4795608" cy="300082"/>
          </a:xfrm>
          <a:prstGeom prst="rect">
            <a:avLst/>
          </a:prstGeom>
          <a:noFill/>
        </p:spPr>
        <p:txBody>
          <a:bodyPr wrap="none" rtlCol="0">
            <a:spAutoFit/>
          </a:bodyPr>
          <a:lstStyle/>
          <a:p>
            <a:r>
              <a:rPr lang="en-US" sz="1350" dirty="0"/>
              <a:t>Perceptions of MC (PMC) become increasingly important</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04416814"/>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p14:dur="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914400" y="152400"/>
            <a:ext cx="8229600" cy="609600"/>
          </a:xfrm>
        </p:spPr>
        <p:txBody>
          <a:bodyPr>
            <a:normAutofit fontScale="90000"/>
          </a:bodyPr>
          <a:lstStyle/>
          <a:p>
            <a:pPr algn="ctr"/>
            <a:r>
              <a:rPr lang="en-US" sz="4000" b="1" dirty="0">
                <a:solidFill>
                  <a:srgbClr val="FF0000"/>
                </a:solidFill>
              </a:rPr>
              <a:t>Perceived Motor Competence  </a:t>
            </a:r>
          </a:p>
        </p:txBody>
      </p:sp>
      <p:sp>
        <p:nvSpPr>
          <p:cNvPr id="183299" name="Rectangle 3"/>
          <p:cNvSpPr>
            <a:spLocks noGrp="1" noChangeArrowheads="1"/>
          </p:cNvSpPr>
          <p:nvPr>
            <p:ph type="body" sz="half" idx="1"/>
          </p:nvPr>
        </p:nvSpPr>
        <p:spPr>
          <a:xfrm>
            <a:off x="228600" y="914400"/>
            <a:ext cx="7696200" cy="5715000"/>
          </a:xfrm>
        </p:spPr>
        <p:txBody>
          <a:bodyPr>
            <a:normAutofit fontScale="92500" lnSpcReduction="10000"/>
          </a:bodyPr>
          <a:lstStyle/>
          <a:p>
            <a:pPr>
              <a:lnSpc>
                <a:spcPct val="80000"/>
              </a:lnSpc>
              <a:buFont typeface="Wingdings" pitchFamily="2" charset="2"/>
              <a:buChar char="Ø"/>
            </a:pPr>
            <a:r>
              <a:rPr lang="en-US" sz="2400" dirty="0"/>
              <a:t>The extent to which a child perceives that </a:t>
            </a:r>
            <a:r>
              <a:rPr lang="en-US" sz="2400" dirty="0" smtClean="0"/>
              <a:t>he/she </a:t>
            </a:r>
            <a:r>
              <a:rPr lang="en-US" sz="2400" dirty="0"/>
              <a:t>is competent in an activity – domain </a:t>
            </a:r>
            <a:r>
              <a:rPr lang="en-US" sz="2400" dirty="0" smtClean="0"/>
              <a:t>specific </a:t>
            </a:r>
            <a:r>
              <a:rPr lang="en-US" sz="2400" dirty="0"/>
              <a:t>&amp; </a:t>
            </a:r>
            <a:r>
              <a:rPr lang="en-US" sz="2400" dirty="0" smtClean="0"/>
              <a:t>developmental</a:t>
            </a:r>
            <a:r>
              <a:rPr lang="en-US" sz="2400" dirty="0"/>
              <a:t>.</a:t>
            </a:r>
          </a:p>
          <a:p>
            <a:pPr>
              <a:lnSpc>
                <a:spcPct val="80000"/>
              </a:lnSpc>
              <a:buFont typeface="Wingdings" pitchFamily="2" charset="2"/>
              <a:buChar char="Ø"/>
            </a:pPr>
            <a:r>
              <a:rPr lang="en-US" sz="2400" dirty="0"/>
              <a:t>Susan </a:t>
            </a:r>
            <a:r>
              <a:rPr lang="en-US" sz="2400" dirty="0" smtClean="0"/>
              <a:t>Harter </a:t>
            </a:r>
            <a:r>
              <a:rPr lang="en-US" sz="2400" dirty="0"/>
              <a:t>– developed a series of </a:t>
            </a:r>
            <a:endParaRPr lang="en-US" sz="2400" dirty="0" smtClean="0"/>
          </a:p>
          <a:p>
            <a:pPr marL="0" indent="0">
              <a:lnSpc>
                <a:spcPct val="80000"/>
              </a:lnSpc>
              <a:buNone/>
            </a:pPr>
            <a:r>
              <a:rPr lang="en-US" sz="2400" dirty="0"/>
              <a:t> </a:t>
            </a:r>
            <a:r>
              <a:rPr lang="en-US" sz="2400" dirty="0" smtClean="0"/>
              <a:t>   developmental </a:t>
            </a:r>
            <a:r>
              <a:rPr lang="en-US" sz="2400" dirty="0"/>
              <a:t>scales that vary with </a:t>
            </a:r>
            <a:r>
              <a:rPr lang="en-US" sz="2400" dirty="0" smtClean="0"/>
              <a:t>children’s</a:t>
            </a:r>
          </a:p>
          <a:p>
            <a:pPr marL="0" indent="0">
              <a:lnSpc>
                <a:spcPct val="80000"/>
              </a:lnSpc>
              <a:buNone/>
            </a:pPr>
            <a:r>
              <a:rPr lang="en-US" sz="2400" dirty="0" smtClean="0"/>
              <a:t>    changing cognition.</a:t>
            </a:r>
            <a:endParaRPr lang="en-US" sz="2400" dirty="0"/>
          </a:p>
          <a:p>
            <a:pPr>
              <a:lnSpc>
                <a:spcPct val="80000"/>
              </a:lnSpc>
              <a:buFont typeface="Wingdings" pitchFamily="2" charset="2"/>
              <a:buChar char="Ø"/>
            </a:pPr>
            <a:endParaRPr lang="en-US" sz="2400" dirty="0" smtClean="0"/>
          </a:p>
          <a:p>
            <a:pPr>
              <a:lnSpc>
                <a:spcPct val="80000"/>
              </a:lnSpc>
              <a:buFont typeface="Wingdings" pitchFamily="2" charset="2"/>
              <a:buChar char="Ø"/>
            </a:pPr>
            <a:r>
              <a:rPr lang="en-US" sz="2400" b="1" dirty="0" smtClean="0"/>
              <a:t>Pictorial </a:t>
            </a:r>
            <a:r>
              <a:rPr lang="en-US" sz="2400" b="1" dirty="0"/>
              <a:t>Scale of Perceived Competence &amp; Social Acceptance </a:t>
            </a:r>
            <a:r>
              <a:rPr lang="en-US" sz="1600" dirty="0"/>
              <a:t>(Harter &amp; Pike, 1984</a:t>
            </a:r>
            <a:r>
              <a:rPr lang="en-US" sz="1600" dirty="0" smtClean="0"/>
              <a:t>)</a:t>
            </a:r>
          </a:p>
          <a:p>
            <a:pPr lvl="1">
              <a:lnSpc>
                <a:spcPct val="80000"/>
              </a:lnSpc>
              <a:buFont typeface="Wingdings" pitchFamily="2" charset="2"/>
              <a:buChar char="Ø"/>
            </a:pPr>
            <a:r>
              <a:rPr lang="en-US" sz="1800" dirty="0" smtClean="0"/>
              <a:t>Cognitive competence &amp; </a:t>
            </a:r>
            <a:r>
              <a:rPr lang="en-US" sz="1800" b="1" u="sng" dirty="0" smtClean="0"/>
              <a:t>Physical competence</a:t>
            </a:r>
          </a:p>
          <a:p>
            <a:pPr lvl="1">
              <a:lnSpc>
                <a:spcPct val="80000"/>
              </a:lnSpc>
              <a:buFont typeface="Wingdings" pitchFamily="2" charset="2"/>
              <a:buChar char="Ø"/>
            </a:pPr>
            <a:r>
              <a:rPr lang="en-US" sz="1800" dirty="0" smtClean="0"/>
              <a:t>Peer acceptance &amp; maternal acceptance</a:t>
            </a:r>
          </a:p>
          <a:p>
            <a:pPr lvl="1">
              <a:lnSpc>
                <a:spcPct val="80000"/>
              </a:lnSpc>
              <a:buFont typeface="Wingdings" pitchFamily="2" charset="2"/>
              <a:buChar char="Ø"/>
            </a:pPr>
            <a:r>
              <a:rPr lang="en-US" sz="1800" dirty="0" smtClean="0"/>
              <a:t>No global self esteem</a:t>
            </a:r>
            <a:endParaRPr lang="en-US" sz="1800" dirty="0"/>
          </a:p>
          <a:p>
            <a:pPr>
              <a:lnSpc>
                <a:spcPct val="80000"/>
              </a:lnSpc>
              <a:buFont typeface="Wingdings" pitchFamily="2" charset="2"/>
              <a:buChar char="Ø"/>
            </a:pPr>
            <a:r>
              <a:rPr lang="en-US" sz="2400" b="1" dirty="0" smtClean="0"/>
              <a:t>Self </a:t>
            </a:r>
            <a:r>
              <a:rPr lang="en-US" sz="2400" b="1" dirty="0"/>
              <a:t>Perception Profile for Children</a:t>
            </a:r>
            <a:r>
              <a:rPr lang="en-US" sz="2400" dirty="0"/>
              <a:t> </a:t>
            </a:r>
            <a:r>
              <a:rPr lang="en-US" sz="1600" dirty="0"/>
              <a:t>(Harter, 1982, 1985</a:t>
            </a:r>
            <a:r>
              <a:rPr lang="en-US" sz="1600" dirty="0" smtClean="0"/>
              <a:t>)</a:t>
            </a:r>
          </a:p>
          <a:p>
            <a:pPr lvl="1">
              <a:lnSpc>
                <a:spcPct val="90000"/>
              </a:lnSpc>
            </a:pPr>
            <a:r>
              <a:rPr lang="en-US" altLang="en-US" sz="1800" dirty="0"/>
              <a:t>Scholastic </a:t>
            </a:r>
            <a:r>
              <a:rPr lang="en-US" altLang="en-US" sz="1800" dirty="0" smtClean="0"/>
              <a:t>achievement, </a:t>
            </a:r>
            <a:r>
              <a:rPr lang="en-US" altLang="en-US" sz="1800" dirty="0"/>
              <a:t>Physical </a:t>
            </a:r>
            <a:r>
              <a:rPr lang="en-US" altLang="en-US" sz="1800" dirty="0" smtClean="0"/>
              <a:t>Appearance, </a:t>
            </a:r>
            <a:r>
              <a:rPr lang="en-US" altLang="en-US" sz="1800" dirty="0"/>
              <a:t>Peer </a:t>
            </a:r>
            <a:r>
              <a:rPr lang="en-US" altLang="en-US" sz="1800" dirty="0" smtClean="0"/>
              <a:t>Acceptance Behavioral </a:t>
            </a:r>
            <a:r>
              <a:rPr lang="en-US" altLang="en-US" sz="1800" dirty="0"/>
              <a:t>Conduct</a:t>
            </a:r>
          </a:p>
          <a:p>
            <a:pPr lvl="1">
              <a:lnSpc>
                <a:spcPct val="90000"/>
              </a:lnSpc>
            </a:pPr>
            <a:r>
              <a:rPr lang="en-US" altLang="en-US" sz="1800" b="1" dirty="0" smtClean="0"/>
              <a:t>Athletic achievement       =</a:t>
            </a:r>
            <a:r>
              <a:rPr lang="en-US" altLang="en-US" sz="1800" b="1" i="1" dirty="0" smtClean="0"/>
              <a:t>GLOBAL SELF ESTEEM</a:t>
            </a:r>
            <a:endParaRPr lang="en-US" altLang="en-US" sz="1800" b="1" dirty="0"/>
          </a:p>
          <a:p>
            <a:pPr>
              <a:lnSpc>
                <a:spcPct val="80000"/>
              </a:lnSpc>
              <a:buFont typeface="Wingdings" pitchFamily="2" charset="2"/>
              <a:buChar char="Ø"/>
            </a:pPr>
            <a:endParaRPr lang="en-US" sz="1600" dirty="0"/>
          </a:p>
          <a:p>
            <a:pPr>
              <a:lnSpc>
                <a:spcPct val="80000"/>
              </a:lnSpc>
            </a:pPr>
            <a:endParaRPr lang="en-US" sz="2000" dirty="0"/>
          </a:p>
        </p:txBody>
      </p:sp>
      <p:pic>
        <p:nvPicPr>
          <p:cNvPr id="183300" name="Picture 4" descr="Haarter 2"/>
          <p:cNvPicPr>
            <a:picLocks noGrp="1" noChangeAspect="1" noChangeArrowheads="1"/>
          </p:cNvPicPr>
          <p:nvPr>
            <p:ph type="clipArt" sz="half" idx="2"/>
          </p:nvPr>
        </p:nvPicPr>
        <p:blipFill>
          <a:blip r:embed="rId2" cstate="print"/>
          <a:srcRect/>
          <a:stretch>
            <a:fillRect/>
          </a:stretch>
        </p:blipFill>
        <p:spPr>
          <a:xfrm>
            <a:off x="6922293" y="1253066"/>
            <a:ext cx="2005013" cy="2216150"/>
          </a:xfr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35769884"/>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ext Placeholder 4"/>
          <p:cNvSpPr>
            <a:spLocks noGrp="1"/>
          </p:cNvSpPr>
          <p:nvPr>
            <p:ph type="body" sz="half" idx="1"/>
          </p:nvPr>
        </p:nvSpPr>
        <p:spPr>
          <a:xfrm>
            <a:off x="457200" y="1600201"/>
            <a:ext cx="4038600" cy="4287022"/>
          </a:xfrm>
        </p:spPr>
        <p:txBody>
          <a:bodyPr/>
          <a:lstStyle/>
          <a:p>
            <a:endParaRPr lang="en-US" dirty="0"/>
          </a:p>
        </p:txBody>
      </p:sp>
      <p:sp>
        <p:nvSpPr>
          <p:cNvPr id="4" name="ClipArt Placeholder 3"/>
          <p:cNvSpPr>
            <a:spLocks noGrp="1"/>
          </p:cNvSpPr>
          <p:nvPr>
            <p:ph type="clipArt" sz="half" idx="2"/>
          </p:nvPr>
        </p:nvSpPr>
        <p:spPr>
          <a:xfrm>
            <a:off x="4648200" y="1600201"/>
            <a:ext cx="4038600" cy="4287022"/>
          </a:xfrm>
        </p:spPr>
      </p:sp>
      <p:pic>
        <p:nvPicPr>
          <p:cNvPr id="399362" name="Picture 2"/>
          <p:cNvPicPr>
            <a:picLocks noChangeAspect="1" noChangeArrowheads="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57200" y="152400"/>
            <a:ext cx="8610600" cy="5734822"/>
          </a:xfrm>
          <a:prstGeom prst="rect">
            <a:avLst/>
          </a:prstGeom>
          <a:noFill/>
          <a:ln>
            <a:noFill/>
          </a:ln>
          <a:effectLst/>
          <a:extLst>
            <a:ext uri="{909E8E84-426E-40dd-AFC4-6F175D3DCCD1}">
              <a14:hiddenFill xmlns:a14="http://schemas.microsoft.com/office/drawing/2010/main" xmlns="" xmlns:p="http://schemas.openxmlformats.org/presentationml/2006/main" xmlns:r="http://schemas.openxmlformats.org/officeDocument/2006/relationships" xmlns:a="http://schemas.openxmlformats.org/drawingml/2006/main">
                <a:solidFill>
                  <a:schemeClr val="accent1"/>
                </a:solidFill>
              </a14:hiddenFill>
            </a:ext>
            <a:ext uri="{91240B29-F687-4f45-9708-019B960494DF}">
              <a14:hiddenLine xmlns:a14="http://schemas.microsoft.com/office/drawing/2010/main" xmlns="" xmlns:p="http://schemas.openxmlformats.org/presentationml/2006/main" xmlns:r="http://schemas.openxmlformats.org/officeDocument/2006/relationships" xmlns:a="http://schemas.openxmlformats.org/drawingml/2006/main" w="9525">
                <a:solidFill>
                  <a:schemeClr val="tx1"/>
                </a:solidFill>
                <a:miter lim="800000"/>
                <a:headEnd/>
                <a:tailEnd/>
              </a14:hiddenLine>
            </a:ext>
            <a:ext uri="{AF507438-7753-43e0-B8FC-AC1667EBCBE1}">
              <a14:hiddenEffects xmlns:a14="http://schemas.microsoft.com/office/drawing/2010/main" xmlns="" xmlns:p="http://schemas.openxmlformats.org/presentationml/2006/main" xmlns:r="http://schemas.openxmlformats.org/officeDocument/2006/relationships" xmlns:a="http://schemas.openxmlformats.org/drawingml/2006/main">
                <a:effectLst>
                  <a:outerShdw dist="35921" dir="2700000" algn="ctr" rotWithShape="0">
                    <a:schemeClr val="bg2"/>
                  </a:outerShdw>
                </a:effectLst>
              </a14:hiddenEffects>
            </a:ext>
          </a:extLst>
        </p:spPr>
      </p:pic>
      <p:sp>
        <p:nvSpPr>
          <p:cNvPr id="7" name="TextBox 6"/>
          <p:cNvSpPr txBox="1"/>
          <p:nvPr/>
        </p:nvSpPr>
        <p:spPr>
          <a:xfrm>
            <a:off x="7086600" y="4387334"/>
            <a:ext cx="1402948" cy="369332"/>
          </a:xfrm>
          <a:prstGeom prst="rect">
            <a:avLst/>
          </a:prstGeom>
          <a:noFill/>
        </p:spPr>
        <p:txBody>
          <a:bodyPr wrap="none" rtlCol="0">
            <a:spAutoFit/>
          </a:bodyPr>
          <a:lstStyle/>
          <a:p>
            <a:r>
              <a:rPr lang="en-US" dirty="0" smtClean="0"/>
              <a:t>Really good</a:t>
            </a:r>
            <a:endParaRPr lang="en-US" dirty="0"/>
          </a:p>
        </p:txBody>
      </p:sp>
      <p:sp>
        <p:nvSpPr>
          <p:cNvPr id="9" name="TextBox 8"/>
          <p:cNvSpPr txBox="1"/>
          <p:nvPr/>
        </p:nvSpPr>
        <p:spPr>
          <a:xfrm>
            <a:off x="4953000" y="4387698"/>
            <a:ext cx="1364476" cy="369332"/>
          </a:xfrm>
          <a:prstGeom prst="rect">
            <a:avLst/>
          </a:prstGeom>
          <a:noFill/>
        </p:spPr>
        <p:txBody>
          <a:bodyPr wrap="none" rtlCol="0">
            <a:spAutoFit/>
          </a:bodyPr>
          <a:lstStyle/>
          <a:p>
            <a:r>
              <a:rPr lang="en-US" dirty="0" smtClean="0"/>
              <a:t>Pretty good</a:t>
            </a:r>
            <a:endParaRPr lang="en-US" dirty="0"/>
          </a:p>
        </p:txBody>
      </p:sp>
      <p:sp>
        <p:nvSpPr>
          <p:cNvPr id="10" name="TextBox 9"/>
          <p:cNvSpPr txBox="1"/>
          <p:nvPr/>
        </p:nvSpPr>
        <p:spPr>
          <a:xfrm>
            <a:off x="838200" y="4387334"/>
            <a:ext cx="1505540" cy="369332"/>
          </a:xfrm>
          <a:prstGeom prst="rect">
            <a:avLst/>
          </a:prstGeom>
          <a:noFill/>
        </p:spPr>
        <p:txBody>
          <a:bodyPr wrap="none" rtlCol="0">
            <a:spAutoFit/>
          </a:bodyPr>
          <a:lstStyle/>
          <a:p>
            <a:r>
              <a:rPr lang="en-US" dirty="0" smtClean="0"/>
              <a:t>Not too good</a:t>
            </a:r>
            <a:endParaRPr lang="en-US" dirty="0"/>
          </a:p>
        </p:txBody>
      </p:sp>
      <p:sp>
        <p:nvSpPr>
          <p:cNvPr id="11" name="TextBox 10"/>
          <p:cNvSpPr txBox="1"/>
          <p:nvPr/>
        </p:nvSpPr>
        <p:spPr>
          <a:xfrm>
            <a:off x="3048000" y="4387698"/>
            <a:ext cx="1441420" cy="369332"/>
          </a:xfrm>
          <a:prstGeom prst="rect">
            <a:avLst/>
          </a:prstGeom>
          <a:noFill/>
        </p:spPr>
        <p:txBody>
          <a:bodyPr wrap="none" rtlCol="0">
            <a:spAutoFit/>
          </a:bodyPr>
          <a:lstStyle/>
          <a:p>
            <a:r>
              <a:rPr lang="en-US" dirty="0" smtClean="0"/>
              <a:t>Sort of good</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31545066"/>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990600" y="228600"/>
            <a:ext cx="7924800" cy="609600"/>
          </a:xfrm>
        </p:spPr>
        <p:txBody>
          <a:bodyPr>
            <a:normAutofit fontScale="90000"/>
          </a:bodyPr>
          <a:lstStyle/>
          <a:p>
            <a:pPr eaLnBrk="1" hangingPunct="1"/>
            <a:r>
              <a:rPr lang="en-US" sz="4000" b="1" dirty="0" smtClean="0">
                <a:solidFill>
                  <a:srgbClr val="FF0000"/>
                </a:solidFill>
                <a:latin typeface="Verdana" pitchFamily="34" charset="0"/>
              </a:rPr>
              <a:t>FMS Competence is Critical</a:t>
            </a:r>
          </a:p>
        </p:txBody>
      </p:sp>
      <p:sp>
        <p:nvSpPr>
          <p:cNvPr id="156675" name="Rectangle 3"/>
          <p:cNvSpPr>
            <a:spLocks noGrp="1" noChangeArrowheads="1"/>
          </p:cNvSpPr>
          <p:nvPr>
            <p:ph idx="1"/>
          </p:nvPr>
        </p:nvSpPr>
        <p:spPr>
          <a:xfrm>
            <a:off x="228600" y="1219200"/>
            <a:ext cx="8686800" cy="5181600"/>
          </a:xfrm>
        </p:spPr>
        <p:txBody>
          <a:bodyPr/>
          <a:lstStyle/>
          <a:p>
            <a:pPr eaLnBrk="1" hangingPunct="1">
              <a:buFont typeface="Wingdings" pitchFamily="2" charset="2"/>
              <a:buChar char="§"/>
            </a:pPr>
            <a:r>
              <a:rPr lang="en-US" altLang="en-US" sz="2400" dirty="0" smtClean="0">
                <a:latin typeface="+mj-lt"/>
              </a:rPr>
              <a:t>Fundamental Motor Skills (FMS) are the building blocks to more advanced movement skills and sports &amp; games = MOTOR COMPETENCE.</a:t>
            </a:r>
          </a:p>
          <a:p>
            <a:pPr eaLnBrk="1" hangingPunct="1">
              <a:buFont typeface="Wingdings" pitchFamily="2" charset="2"/>
              <a:buChar char="§"/>
            </a:pPr>
            <a:r>
              <a:rPr lang="en-US" altLang="en-US" sz="2400" dirty="0" smtClean="0">
                <a:latin typeface="+mj-lt"/>
              </a:rPr>
              <a:t>FMS = equivalent to the movement ABC. </a:t>
            </a:r>
          </a:p>
          <a:p>
            <a:pPr eaLnBrk="1" hangingPunct="1">
              <a:buFont typeface="Wingdings" pitchFamily="2" charset="2"/>
              <a:buChar char="§"/>
            </a:pPr>
            <a:r>
              <a:rPr lang="en-US" altLang="en-US" sz="2400" dirty="0" smtClean="0">
                <a:latin typeface="+mj-lt"/>
              </a:rPr>
              <a:t>Early childhood is commonly accepted as the “window of opportunity” in which to develop FMS competence.</a:t>
            </a:r>
          </a:p>
          <a:p>
            <a:pPr eaLnBrk="1" hangingPunct="1">
              <a:buFont typeface="Wingdings" pitchFamily="2" charset="2"/>
              <a:buChar char="§"/>
            </a:pPr>
            <a:r>
              <a:rPr lang="en-US" altLang="en-US" sz="2400" b="1" dirty="0" smtClean="0">
                <a:solidFill>
                  <a:srgbClr val="FF0000"/>
                </a:solidFill>
                <a:latin typeface="Verdana" pitchFamily="34" charset="0"/>
              </a:rPr>
              <a:t>FMS do not “naturally emerge”  but must be taught &amp; reinforced by teachers &amp; parents.</a:t>
            </a:r>
          </a:p>
        </p:txBody>
      </p:sp>
      <p:pic>
        <p:nvPicPr>
          <p:cNvPr id="31748" name="Picture 4" descr="celeste"/>
          <p:cNvPicPr>
            <a:picLocks noChangeAspect="1" noChangeArrowheads="1"/>
          </p:cNvPicPr>
          <p:nvPr/>
        </p:nvPicPr>
        <p:blipFill>
          <a:blip r:embed="rId2" cstate="print"/>
          <a:srcRect/>
          <a:stretch>
            <a:fillRect/>
          </a:stretch>
        </p:blipFill>
        <p:spPr bwMode="auto">
          <a:xfrm>
            <a:off x="3657600" y="5410200"/>
            <a:ext cx="1268270" cy="1219200"/>
          </a:xfrm>
          <a:prstGeom prst="rect">
            <a:avLst/>
          </a:prstGeom>
          <a:noFill/>
          <a:ln w="19050">
            <a:solidFill>
              <a:srgbClr val="FF0000"/>
            </a:solidFill>
            <a:miter lim="800000"/>
            <a:headEnd/>
            <a:tailEnd/>
          </a:ln>
        </p:spPr>
      </p:pic>
      <p:pic>
        <p:nvPicPr>
          <p:cNvPr id="7" name="Picture 7" descr="106_0683_r1"/>
          <p:cNvPicPr>
            <a:picLocks noChangeAspect="1" noChangeArrowheads="1"/>
          </p:cNvPicPr>
          <p:nvPr/>
        </p:nvPicPr>
        <p:blipFill>
          <a:blip r:embed="rId3" cstate="print"/>
          <a:srcRect/>
          <a:stretch>
            <a:fillRect/>
          </a:stretch>
        </p:blipFill>
        <p:spPr>
          <a:xfrm>
            <a:off x="990600" y="5334000"/>
            <a:ext cx="1009650" cy="1346200"/>
          </a:xfrm>
          <a:prstGeom prst="rect">
            <a:avLst/>
          </a:prstGeom>
          <a:ln w="25400">
            <a:solidFill>
              <a:srgbClr val="FF0000"/>
            </a:solidFill>
          </a:ln>
        </p:spPr>
      </p:pic>
      <p:pic>
        <p:nvPicPr>
          <p:cNvPr id="8" name="Picture 9" descr="106_0690"/>
          <p:cNvPicPr>
            <a:picLocks noChangeAspect="1" noChangeArrowheads="1"/>
          </p:cNvPicPr>
          <p:nvPr/>
        </p:nvPicPr>
        <p:blipFill>
          <a:blip r:embed="rId4" cstate="print"/>
          <a:srcRect/>
          <a:stretch>
            <a:fillRect/>
          </a:stretch>
        </p:blipFill>
        <p:spPr bwMode="auto">
          <a:xfrm>
            <a:off x="6248400" y="5334000"/>
            <a:ext cx="1676400" cy="1257300"/>
          </a:xfrm>
          <a:prstGeom prst="rect">
            <a:avLst/>
          </a:prstGeom>
          <a:noFill/>
          <a:ln w="25400">
            <a:solidFill>
              <a:srgbClr val="FF0000"/>
            </a:solid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53617619"/>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6675">
                                            <p:txEl>
                                              <p:pRg st="3" end="3"/>
                                            </p:txEl>
                                          </p:spTgt>
                                        </p:tgtEl>
                                        <p:attrNameLst>
                                          <p:attrName>style.visibility</p:attrName>
                                        </p:attrNameLst>
                                      </p:cBhvr>
                                      <p:to>
                                        <p:strVal val="visible"/>
                                      </p:to>
                                    </p:set>
                                    <p:animEffect transition="in" filter="fade">
                                      <p:cBhvr>
                                        <p:cTn id="7" dur="2000"/>
                                        <p:tgtEl>
                                          <p:spTgt spid="156675">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156675">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US" b="1" dirty="0" smtClean="0">
                <a:solidFill>
                  <a:srgbClr val="FF0000"/>
                </a:solidFill>
              </a:rPr>
              <a:t>Fundamental Motor Skills</a:t>
            </a:r>
          </a:p>
        </p:txBody>
      </p:sp>
      <p:sp>
        <p:nvSpPr>
          <p:cNvPr id="30723" name="Text Placeholder 2"/>
          <p:cNvSpPr>
            <a:spLocks noGrp="1"/>
          </p:cNvSpPr>
          <p:nvPr>
            <p:ph type="body" sz="half" idx="1"/>
          </p:nvPr>
        </p:nvSpPr>
        <p:spPr>
          <a:xfrm>
            <a:off x="4648200" y="1775618"/>
            <a:ext cx="4191000" cy="4602163"/>
          </a:xfrm>
        </p:spPr>
        <p:txBody>
          <a:bodyPr/>
          <a:lstStyle/>
          <a:p>
            <a:pPr eaLnBrk="1" hangingPunct="1"/>
            <a:r>
              <a:rPr lang="en-US" b="1" u="sng" dirty="0" smtClean="0">
                <a:solidFill>
                  <a:schemeClr val="tx1"/>
                </a:solidFill>
              </a:rPr>
              <a:t>Object Control</a:t>
            </a:r>
            <a:r>
              <a:rPr lang="en-US" dirty="0" smtClean="0">
                <a:solidFill>
                  <a:schemeClr val="tx1"/>
                </a:solidFill>
              </a:rPr>
              <a:t> – manipulation of an object:</a:t>
            </a:r>
          </a:p>
          <a:p>
            <a:pPr lvl="1" eaLnBrk="1" hangingPunct="1"/>
            <a:r>
              <a:rPr lang="en-US" sz="2400" dirty="0" smtClean="0">
                <a:solidFill>
                  <a:schemeClr val="tx1"/>
                </a:solidFill>
              </a:rPr>
              <a:t>Throw</a:t>
            </a:r>
          </a:p>
          <a:p>
            <a:pPr lvl="1" eaLnBrk="1" hangingPunct="1"/>
            <a:r>
              <a:rPr lang="en-US" sz="2400" dirty="0" smtClean="0">
                <a:solidFill>
                  <a:schemeClr val="tx1"/>
                </a:solidFill>
              </a:rPr>
              <a:t>Kick/Punt</a:t>
            </a:r>
          </a:p>
          <a:p>
            <a:pPr lvl="1" eaLnBrk="1" hangingPunct="1"/>
            <a:r>
              <a:rPr lang="en-US" sz="2400" dirty="0" smtClean="0">
                <a:solidFill>
                  <a:schemeClr val="tx1"/>
                </a:solidFill>
              </a:rPr>
              <a:t>Catch</a:t>
            </a:r>
          </a:p>
          <a:p>
            <a:pPr lvl="1" eaLnBrk="1" hangingPunct="1"/>
            <a:r>
              <a:rPr lang="en-US" sz="2400" dirty="0" smtClean="0">
                <a:solidFill>
                  <a:schemeClr val="tx1"/>
                </a:solidFill>
              </a:rPr>
              <a:t>Roll</a:t>
            </a:r>
          </a:p>
          <a:p>
            <a:pPr lvl="1" eaLnBrk="1" hangingPunct="1"/>
            <a:r>
              <a:rPr lang="en-US" sz="2400" dirty="0" smtClean="0">
                <a:solidFill>
                  <a:schemeClr val="tx1"/>
                </a:solidFill>
              </a:rPr>
              <a:t>Bounce</a:t>
            </a:r>
          </a:p>
          <a:p>
            <a:pPr lvl="1" eaLnBrk="1" hangingPunct="1"/>
            <a:r>
              <a:rPr lang="en-US" sz="2400" dirty="0" smtClean="0">
                <a:solidFill>
                  <a:schemeClr val="tx1"/>
                </a:solidFill>
              </a:rPr>
              <a:t>Strike</a:t>
            </a:r>
          </a:p>
        </p:txBody>
      </p:sp>
      <p:sp>
        <p:nvSpPr>
          <p:cNvPr id="8" name="Text Placeholder 2"/>
          <p:cNvSpPr txBox="1">
            <a:spLocks/>
          </p:cNvSpPr>
          <p:nvPr/>
        </p:nvSpPr>
        <p:spPr bwMode="auto">
          <a:xfrm>
            <a:off x="304800" y="1524000"/>
            <a:ext cx="4343400" cy="5105400"/>
          </a:xfrm>
          <a:prstGeom prst="rect">
            <a:avLst/>
          </a:prstGeom>
          <a:noFill/>
          <a:ln w="9525">
            <a:noFill/>
            <a:miter lim="800000"/>
            <a:headEnd/>
            <a:tailEnd/>
          </a:ln>
          <a:effectLst/>
        </p:spPr>
        <p:txBody>
          <a:bodyPr/>
          <a:lstStyle/>
          <a:p>
            <a:pPr marL="342900" indent="-342900">
              <a:spcBef>
                <a:spcPct val="20000"/>
              </a:spcBef>
              <a:buFontTx/>
              <a:buChar char="•"/>
              <a:defRPr/>
            </a:pPr>
            <a:r>
              <a:rPr lang="en-US" sz="2400" b="1" u="sng" kern="0" dirty="0">
                <a:latin typeface="+mn-lt"/>
              </a:rPr>
              <a:t>Locomotor</a:t>
            </a:r>
            <a:r>
              <a:rPr lang="en-US" sz="2400" kern="0" dirty="0">
                <a:latin typeface="+mn-lt"/>
              </a:rPr>
              <a:t> – move body in space from </a:t>
            </a:r>
            <a:r>
              <a:rPr lang="en-US" sz="2400" kern="0" dirty="0" smtClean="0">
                <a:latin typeface="+mn-lt"/>
              </a:rPr>
              <a:t>one </a:t>
            </a:r>
            <a:r>
              <a:rPr lang="en-US" sz="2400" kern="0" dirty="0">
                <a:latin typeface="+mn-lt"/>
              </a:rPr>
              <a:t>point to </a:t>
            </a:r>
            <a:r>
              <a:rPr lang="en-US" sz="2400" kern="0" dirty="0" smtClean="0">
                <a:latin typeface="+mn-lt"/>
              </a:rPr>
              <a:t>another</a:t>
            </a:r>
            <a:r>
              <a:rPr lang="en-US" sz="2800" kern="0" dirty="0" smtClean="0">
                <a:latin typeface="+mn-lt"/>
              </a:rPr>
              <a:t>:</a:t>
            </a:r>
          </a:p>
          <a:p>
            <a:pPr marL="342900" indent="-342900">
              <a:spcBef>
                <a:spcPct val="20000"/>
              </a:spcBef>
              <a:buFontTx/>
              <a:buChar char="•"/>
              <a:defRPr/>
            </a:pPr>
            <a:r>
              <a:rPr lang="en-US" sz="2400" kern="0" dirty="0" smtClean="0">
                <a:latin typeface="+mn-lt"/>
              </a:rPr>
              <a:t>Run</a:t>
            </a:r>
            <a:endParaRPr lang="en-US" sz="2400" kern="0" dirty="0"/>
          </a:p>
          <a:p>
            <a:pPr marL="342900" indent="-342900">
              <a:spcBef>
                <a:spcPct val="20000"/>
              </a:spcBef>
              <a:buFontTx/>
              <a:buChar char="•"/>
              <a:defRPr/>
            </a:pPr>
            <a:r>
              <a:rPr lang="en-US" sz="2400" kern="0" dirty="0" smtClean="0">
                <a:latin typeface="+mn-lt"/>
              </a:rPr>
              <a:t>Hop</a:t>
            </a:r>
            <a:endParaRPr lang="en-US" sz="2400" kern="0" dirty="0"/>
          </a:p>
          <a:p>
            <a:pPr marL="342900" indent="-342900">
              <a:spcBef>
                <a:spcPct val="20000"/>
              </a:spcBef>
              <a:buFontTx/>
              <a:buChar char="•"/>
              <a:defRPr/>
            </a:pPr>
            <a:r>
              <a:rPr lang="en-US" sz="2400" kern="0" dirty="0" smtClean="0">
                <a:latin typeface="+mn-lt"/>
              </a:rPr>
              <a:t>Skip</a:t>
            </a:r>
            <a:endParaRPr lang="en-US" sz="2400" kern="0" dirty="0"/>
          </a:p>
          <a:p>
            <a:pPr marL="342900" indent="-342900">
              <a:spcBef>
                <a:spcPct val="20000"/>
              </a:spcBef>
              <a:buFontTx/>
              <a:buChar char="•"/>
              <a:defRPr/>
            </a:pPr>
            <a:r>
              <a:rPr lang="en-US" sz="2400" kern="0" dirty="0" smtClean="0">
                <a:latin typeface="+mn-lt"/>
              </a:rPr>
              <a:t>Gallop</a:t>
            </a:r>
            <a:endParaRPr lang="en-US" sz="2400" kern="0" dirty="0"/>
          </a:p>
          <a:p>
            <a:pPr marL="342900" indent="-342900">
              <a:spcBef>
                <a:spcPct val="20000"/>
              </a:spcBef>
              <a:buFontTx/>
              <a:buChar char="•"/>
              <a:defRPr/>
            </a:pPr>
            <a:r>
              <a:rPr lang="en-US" sz="2400" kern="0" dirty="0" smtClean="0">
                <a:latin typeface="+mn-lt"/>
              </a:rPr>
              <a:t>Slide</a:t>
            </a:r>
            <a:endParaRPr lang="en-US" sz="2400" kern="0" dirty="0"/>
          </a:p>
          <a:p>
            <a:pPr marL="342900" indent="-342900">
              <a:spcBef>
                <a:spcPct val="20000"/>
              </a:spcBef>
              <a:buFontTx/>
              <a:buChar char="•"/>
              <a:defRPr/>
            </a:pPr>
            <a:r>
              <a:rPr lang="en-US" sz="2400" kern="0" dirty="0" smtClean="0">
                <a:latin typeface="+mn-lt"/>
              </a:rPr>
              <a:t>Leap</a:t>
            </a:r>
            <a:endParaRPr lang="en-US" sz="2400" kern="0" dirty="0"/>
          </a:p>
          <a:p>
            <a:pPr marL="342900" indent="-342900">
              <a:spcBef>
                <a:spcPct val="20000"/>
              </a:spcBef>
              <a:buFontTx/>
              <a:buChar char="•"/>
              <a:defRPr/>
            </a:pPr>
            <a:r>
              <a:rPr lang="en-US" sz="2400" kern="0" dirty="0" smtClean="0">
                <a:latin typeface="+mn-lt"/>
              </a:rPr>
              <a:t>Jump </a:t>
            </a:r>
            <a:endParaRPr lang="en-US" sz="2400" kern="0" dirty="0">
              <a:latin typeface="+mn-lt"/>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5271367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US" b="1" dirty="0" smtClean="0">
                <a:solidFill>
                  <a:srgbClr val="FF0000"/>
                </a:solidFill>
              </a:rPr>
              <a:t>Process Measures of FMS</a:t>
            </a:r>
          </a:p>
        </p:txBody>
      </p:sp>
      <p:sp>
        <p:nvSpPr>
          <p:cNvPr id="2" name="Text Placeholder 1"/>
          <p:cNvSpPr>
            <a:spLocks noGrp="1"/>
          </p:cNvSpPr>
          <p:nvPr>
            <p:ph type="body" sz="half" idx="1"/>
          </p:nvPr>
        </p:nvSpPr>
        <p:spPr/>
        <p:txBody>
          <a:bodyPr/>
          <a:lstStyle/>
          <a:p>
            <a:endParaRPr lang="en-US" dirty="0"/>
          </a:p>
        </p:txBody>
      </p:sp>
      <p:sp>
        <p:nvSpPr>
          <p:cNvPr id="8" name="Text Placeholder 2"/>
          <p:cNvSpPr txBox="1">
            <a:spLocks/>
          </p:cNvSpPr>
          <p:nvPr/>
        </p:nvSpPr>
        <p:spPr bwMode="auto">
          <a:xfrm>
            <a:off x="152400" y="1524000"/>
            <a:ext cx="4572000" cy="4754563"/>
          </a:xfrm>
          <a:prstGeom prst="rect">
            <a:avLst/>
          </a:prstGeom>
          <a:noFill/>
          <a:ln w="9525">
            <a:noFill/>
            <a:miter lim="800000"/>
            <a:headEnd/>
            <a:tailEnd/>
          </a:ln>
          <a:effectLst/>
        </p:spPr>
        <p:txBody>
          <a:bodyPr/>
          <a:lstStyle/>
          <a:p>
            <a:pPr marL="342900" indent="-342900">
              <a:spcBef>
                <a:spcPct val="20000"/>
              </a:spcBef>
              <a:buFontTx/>
              <a:buChar char="•"/>
              <a:defRPr/>
            </a:pPr>
            <a:r>
              <a:rPr lang="en-US" sz="3200" b="1" kern="0" dirty="0">
                <a:solidFill>
                  <a:srgbClr val="FF0000"/>
                </a:solidFill>
                <a:latin typeface="+mn-lt"/>
              </a:rPr>
              <a:t>Developmental Sequences</a:t>
            </a:r>
            <a:r>
              <a:rPr lang="en-US" sz="3200" b="1" kern="0" dirty="0">
                <a:latin typeface="+mn-lt"/>
              </a:rPr>
              <a:t> </a:t>
            </a:r>
          </a:p>
          <a:p>
            <a:pPr marL="342900" indent="-342900">
              <a:spcBef>
                <a:spcPct val="20000"/>
              </a:spcBef>
              <a:buFont typeface="Arial" pitchFamily="34" charset="0"/>
              <a:buChar char="•"/>
              <a:defRPr/>
            </a:pPr>
            <a:r>
              <a:rPr lang="en-US" sz="2400" kern="0" dirty="0">
                <a:latin typeface="+mn-lt"/>
              </a:rPr>
              <a:t>All FMS develop in </a:t>
            </a:r>
            <a:r>
              <a:rPr lang="en-US" sz="2400" kern="0" dirty="0" smtClean="0">
                <a:latin typeface="+mn-lt"/>
              </a:rPr>
              <a:t>a orderly </a:t>
            </a:r>
            <a:r>
              <a:rPr lang="en-US" sz="2400" kern="0" dirty="0">
                <a:latin typeface="+mn-lt"/>
              </a:rPr>
              <a:t>sequences from inefficient performance to efficient </a:t>
            </a:r>
            <a:r>
              <a:rPr lang="en-US" sz="2400" kern="0" dirty="0" smtClean="0">
                <a:latin typeface="+mn-lt"/>
              </a:rPr>
              <a:t>performance</a:t>
            </a:r>
          </a:p>
          <a:p>
            <a:pPr marL="800100" lvl="1" indent="-342900">
              <a:spcBef>
                <a:spcPct val="20000"/>
              </a:spcBef>
              <a:buFont typeface="Wingdings" pitchFamily="2" charset="2"/>
              <a:buChar char="Ø"/>
              <a:defRPr/>
            </a:pPr>
            <a:r>
              <a:rPr lang="en-US" sz="2400" kern="0" dirty="0" smtClean="0">
                <a:latin typeface="+mn-lt"/>
              </a:rPr>
              <a:t>Range 3-5 developmental sequences</a:t>
            </a:r>
          </a:p>
          <a:p>
            <a:pPr marL="800100" lvl="1" indent="-342900">
              <a:spcBef>
                <a:spcPct val="20000"/>
              </a:spcBef>
              <a:buFont typeface="Wingdings" pitchFamily="2" charset="2"/>
              <a:buChar char="Ø"/>
              <a:defRPr/>
            </a:pPr>
            <a:endParaRPr lang="en-US" sz="3200" kern="0" dirty="0" smtClean="0">
              <a:latin typeface="+mn-lt"/>
            </a:endParaRPr>
          </a:p>
          <a:p>
            <a:pPr marL="800100" lvl="1" indent="-342900">
              <a:spcBef>
                <a:spcPct val="20000"/>
              </a:spcBef>
              <a:defRPr/>
            </a:pPr>
            <a:r>
              <a:rPr lang="en-US" sz="3200" b="1" kern="0" dirty="0" smtClean="0">
                <a:latin typeface="+mn-lt"/>
              </a:rPr>
              <a:t> </a:t>
            </a:r>
            <a:endParaRPr lang="en-US" sz="2800" b="1" kern="0" dirty="0">
              <a:latin typeface="+mn-lt"/>
            </a:endParaRPr>
          </a:p>
        </p:txBody>
      </p:sp>
      <p:sp>
        <p:nvSpPr>
          <p:cNvPr id="6" name="TextBox 5"/>
          <p:cNvSpPr txBox="1"/>
          <p:nvPr/>
        </p:nvSpPr>
        <p:spPr>
          <a:xfrm>
            <a:off x="304800" y="5410200"/>
            <a:ext cx="3843745" cy="369332"/>
          </a:xfrm>
          <a:prstGeom prst="rect">
            <a:avLst/>
          </a:prstGeom>
          <a:noFill/>
        </p:spPr>
        <p:txBody>
          <a:bodyPr wrap="none" rtlCol="0">
            <a:spAutoFit/>
          </a:bodyPr>
          <a:lstStyle/>
          <a:p>
            <a:r>
              <a:rPr lang="en-US" dirty="0" err="1" smtClean="0"/>
              <a:t>Gallahue</a:t>
            </a:r>
            <a:r>
              <a:rPr lang="en-US" dirty="0" smtClean="0"/>
              <a:t>, </a:t>
            </a:r>
            <a:r>
              <a:rPr lang="en-US" dirty="0" err="1" smtClean="0"/>
              <a:t>Ozmun</a:t>
            </a:r>
            <a:r>
              <a:rPr lang="en-US" dirty="0" smtClean="0"/>
              <a:t> &amp; </a:t>
            </a:r>
            <a:r>
              <a:rPr lang="en-US" dirty="0" err="1" smtClean="0"/>
              <a:t>Goodway</a:t>
            </a:r>
            <a:r>
              <a:rPr lang="en-US" dirty="0" smtClean="0"/>
              <a:t>, 2011</a:t>
            </a:r>
            <a:endParaRPr lang="en-US" dirty="0"/>
          </a:p>
        </p:txBody>
      </p:sp>
      <p:sp>
        <p:nvSpPr>
          <p:cNvPr id="7" name="TextBox 6"/>
          <p:cNvSpPr txBox="1"/>
          <p:nvPr/>
        </p:nvSpPr>
        <p:spPr>
          <a:xfrm>
            <a:off x="6934200" y="6248400"/>
            <a:ext cx="1479892" cy="369332"/>
          </a:xfrm>
          <a:prstGeom prst="rect">
            <a:avLst/>
          </a:prstGeom>
          <a:noFill/>
        </p:spPr>
        <p:txBody>
          <a:bodyPr wrap="none" rtlCol="0">
            <a:spAutoFit/>
          </a:bodyPr>
          <a:lstStyle/>
          <a:p>
            <a:r>
              <a:rPr lang="en-US" b="1" dirty="0" smtClean="0">
                <a:solidFill>
                  <a:schemeClr val="bg1"/>
                </a:solidFill>
              </a:rPr>
              <a:t>Ulrich, 2000</a:t>
            </a:r>
            <a:endParaRPr lang="en-US" b="1" dirty="0">
              <a:solidFill>
                <a:schemeClr val="bg1"/>
              </a:solidFill>
            </a:endParaRPr>
          </a:p>
        </p:txBody>
      </p:sp>
      <p:pic>
        <p:nvPicPr>
          <p:cNvPr id="9" name="Picture 11" descr="DSC00017"/>
          <p:cNvPicPr>
            <a:picLocks noChangeAspect="1" noChangeArrowheads="1"/>
          </p:cNvPicPr>
          <p:nvPr/>
        </p:nvPicPr>
        <p:blipFill>
          <a:blip r:embed="rId2" cstate="print"/>
          <a:srcRect l="36024" t="24162" r="28937" b="11810"/>
          <a:stretch>
            <a:fillRect/>
          </a:stretch>
        </p:blipFill>
        <p:spPr bwMode="auto">
          <a:xfrm>
            <a:off x="5670892" y="1700463"/>
            <a:ext cx="2743200" cy="3760470"/>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56732094"/>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8600" y="0"/>
            <a:ext cx="8610600" cy="838200"/>
          </a:xfrm>
        </p:spPr>
        <p:txBody>
          <a:bodyPr/>
          <a:lstStyle/>
          <a:p>
            <a:pPr algn="ctr"/>
            <a:r>
              <a:rPr lang="en-US" sz="4000" b="1" dirty="0" smtClean="0">
                <a:solidFill>
                  <a:srgbClr val="FF0000"/>
                </a:solidFill>
                <a:latin typeface="Verdana" pitchFamily="34" charset="0"/>
              </a:rPr>
              <a:t>Object Control Skill </a:t>
            </a:r>
            <a:r>
              <a:rPr lang="en-US" sz="4000" b="1" dirty="0">
                <a:solidFill>
                  <a:srgbClr val="FF0000"/>
                </a:solidFill>
                <a:latin typeface="Verdana" pitchFamily="34" charset="0"/>
              </a:rPr>
              <a:t>Summary</a:t>
            </a:r>
          </a:p>
        </p:txBody>
      </p:sp>
      <p:graphicFrame>
        <p:nvGraphicFramePr>
          <p:cNvPr id="18435" name="Object 3"/>
          <p:cNvGraphicFramePr>
            <a:graphicFrameLocks noGrp="1" noChangeAspect="1"/>
          </p:cNvGraphicFramePr>
          <p:nvPr>
            <p:ph type="tbl" idx="1"/>
            <p:extLst>
              <p:ext uri="{D42A27DB-BD31-4B8C-83A1-F6EECF244321}">
                <p14:modId xmlns:p14="http://schemas.microsoft.com/office/powerpoint/2010/main" xmlns:p="http://schemas.openxmlformats.org/presentationml/2006/main" xmlns:r="http://schemas.openxmlformats.org/officeDocument/2006/relationships" xmlns:a="http://schemas.openxmlformats.org/drawingml/2006/main" xmlns="" val="2107673267"/>
              </p:ext>
            </p:extLst>
          </p:nvPr>
        </p:nvGraphicFramePr>
        <p:xfrm>
          <a:off x="321231" y="838201"/>
          <a:ext cx="8009969" cy="6745856"/>
        </p:xfrm>
        <a:graphic>
          <a:graphicData uri="http://schemas.openxmlformats.org/presentationml/2006/ole">
            <p:oleObj spid="_x0000_s1039" name="Document" r:id="rId4" imgW="7759700" imgH="7239000" progId="Word.Document.8">
              <p:embed/>
            </p:oleObj>
          </a:graphicData>
        </a:graphic>
      </p:graphicFrame>
      <p:sp>
        <p:nvSpPr>
          <p:cNvPr id="4" name="TextBox 3"/>
          <p:cNvSpPr txBox="1"/>
          <p:nvPr/>
        </p:nvSpPr>
        <p:spPr>
          <a:xfrm>
            <a:off x="228600" y="5672666"/>
            <a:ext cx="8839199" cy="1477328"/>
          </a:xfrm>
          <a:prstGeom prst="rect">
            <a:avLst/>
          </a:prstGeom>
          <a:noFill/>
        </p:spPr>
        <p:txBody>
          <a:bodyPr wrap="square" rtlCol="0">
            <a:spAutoFit/>
          </a:bodyPr>
          <a:lstStyle/>
          <a:p>
            <a:r>
              <a:rPr lang="en-US" b="1" dirty="0" smtClean="0">
                <a:solidFill>
                  <a:srgbClr val="FF0000"/>
                </a:solidFill>
              </a:rPr>
              <a:t>Many children will progress through these sequences in order, others will skip, and re-order the developmental sequences. However, knowledge of these sequences can help us develop instructional tasks that meet the needs of children.</a:t>
            </a:r>
          </a:p>
          <a:p>
            <a:r>
              <a:rPr lang="en-US"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75769719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228600"/>
            <a:ext cx="8229600" cy="914400"/>
          </a:xfrm>
        </p:spPr>
        <p:txBody>
          <a:bodyPr/>
          <a:lstStyle/>
          <a:p>
            <a:pPr eaLnBrk="1" hangingPunct="1"/>
            <a:r>
              <a:rPr lang="en-US" sz="4000" b="1" dirty="0" smtClean="0">
                <a:solidFill>
                  <a:srgbClr val="FF0000"/>
                </a:solidFill>
              </a:rPr>
              <a:t>60% Chart – “Typical Child”</a:t>
            </a:r>
          </a:p>
        </p:txBody>
      </p:sp>
      <p:sp>
        <p:nvSpPr>
          <p:cNvPr id="8" name="Text Placeholder 2"/>
          <p:cNvSpPr txBox="1">
            <a:spLocks/>
          </p:cNvSpPr>
          <p:nvPr/>
        </p:nvSpPr>
        <p:spPr bwMode="auto">
          <a:xfrm>
            <a:off x="304800" y="1371600"/>
            <a:ext cx="8610600" cy="4906963"/>
          </a:xfrm>
          <a:prstGeom prst="rect">
            <a:avLst/>
          </a:prstGeom>
          <a:noFill/>
          <a:ln w="9525">
            <a:noFill/>
            <a:miter lim="800000"/>
            <a:headEnd/>
            <a:tailEnd/>
          </a:ln>
          <a:effectLst/>
        </p:spPr>
        <p:txBody>
          <a:bodyPr/>
          <a:lstStyle/>
          <a:p>
            <a:pPr>
              <a:defRPr/>
            </a:pPr>
            <a:endParaRPr lang="en-US" sz="2800" b="1" kern="0" dirty="0">
              <a:latin typeface="+mj-lt"/>
            </a:endParaRPr>
          </a:p>
        </p:txBody>
      </p:sp>
      <p:pic>
        <p:nvPicPr>
          <p:cNvPr id="80898" name="Picture 2"/>
          <p:cNvPicPr>
            <a:picLocks noChangeAspect="1" noChangeArrowheads="1"/>
          </p:cNvPicPr>
          <p:nvPr/>
        </p:nvPicPr>
        <p:blipFill>
          <a:blip r:embed="rId2" cstate="print"/>
          <a:srcRect l="-156" t="-256" r="-156" b="-256"/>
          <a:stretch>
            <a:fillRect/>
          </a:stretch>
        </p:blipFill>
        <p:spPr bwMode="auto">
          <a:xfrm rot="5400000">
            <a:off x="2099467" y="-575467"/>
            <a:ext cx="4716463" cy="8153400"/>
          </a:xfrm>
          <a:prstGeom prst="rect">
            <a:avLst/>
          </a:prstGeom>
          <a:noFill/>
          <a:ln w="9525">
            <a:noFill/>
            <a:miter lim="800000"/>
            <a:headEnd/>
            <a:tailEnd/>
          </a:ln>
        </p:spPr>
      </p:pic>
      <p:cxnSp>
        <p:nvCxnSpPr>
          <p:cNvPr id="7" name="Straight Connector 6"/>
          <p:cNvCxnSpPr/>
          <p:nvPr/>
        </p:nvCxnSpPr>
        <p:spPr>
          <a:xfrm rot="16200000" flipV="1">
            <a:off x="609600" y="3276600"/>
            <a:ext cx="4191000" cy="7620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V="1">
            <a:off x="1981200" y="3276600"/>
            <a:ext cx="4191000" cy="7620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33400" y="6324600"/>
            <a:ext cx="8315097" cy="369332"/>
          </a:xfrm>
          <a:prstGeom prst="rect">
            <a:avLst/>
          </a:prstGeom>
          <a:noFill/>
        </p:spPr>
        <p:txBody>
          <a:bodyPr wrap="none" rtlCol="0">
            <a:spAutoFit/>
          </a:bodyPr>
          <a:lstStyle/>
          <a:p>
            <a:r>
              <a:rPr lang="en-US" b="1" dirty="0" smtClean="0">
                <a:solidFill>
                  <a:schemeClr val="bg1"/>
                </a:solidFill>
              </a:rPr>
              <a:t>Be aware some children will be early developers &amp; others later developers</a:t>
            </a:r>
            <a:endParaRPr lang="en-US" b="1" dirty="0">
              <a:solidFill>
                <a:schemeClr val="bg1"/>
              </a:solidFill>
            </a:endParaRPr>
          </a:p>
        </p:txBody>
      </p:sp>
      <p:sp>
        <p:nvSpPr>
          <p:cNvPr id="12" name="TextBox 11"/>
          <p:cNvSpPr txBox="1"/>
          <p:nvPr/>
        </p:nvSpPr>
        <p:spPr>
          <a:xfrm>
            <a:off x="2971800" y="914400"/>
            <a:ext cx="889987" cy="369332"/>
          </a:xfrm>
          <a:prstGeom prst="rect">
            <a:avLst/>
          </a:prstGeom>
          <a:noFill/>
        </p:spPr>
        <p:txBody>
          <a:bodyPr wrap="none" rtlCol="0">
            <a:spAutoFit/>
          </a:bodyPr>
          <a:lstStyle/>
          <a:p>
            <a:r>
              <a:rPr lang="en-US" dirty="0" smtClean="0"/>
              <a:t>3-5 yrs</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5848366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152400"/>
            <a:ext cx="8229600" cy="838200"/>
          </a:xfrm>
        </p:spPr>
        <p:txBody>
          <a:bodyPr/>
          <a:lstStyle/>
          <a:p>
            <a:pPr eaLnBrk="1" hangingPunct="1"/>
            <a:r>
              <a:rPr lang="en-US" sz="4000" b="1" dirty="0" smtClean="0">
                <a:solidFill>
                  <a:srgbClr val="FF0000"/>
                </a:solidFill>
              </a:rPr>
              <a:t>Throwing Sequences</a:t>
            </a:r>
          </a:p>
        </p:txBody>
      </p:sp>
      <p:sp>
        <p:nvSpPr>
          <p:cNvPr id="8" name="Text Placeholder 2"/>
          <p:cNvSpPr txBox="1">
            <a:spLocks/>
          </p:cNvSpPr>
          <p:nvPr/>
        </p:nvSpPr>
        <p:spPr bwMode="auto">
          <a:xfrm>
            <a:off x="304800" y="1066800"/>
            <a:ext cx="8610600" cy="5211763"/>
          </a:xfrm>
          <a:prstGeom prst="rect">
            <a:avLst/>
          </a:prstGeom>
          <a:noFill/>
          <a:ln w="9525">
            <a:noFill/>
            <a:miter lim="800000"/>
            <a:headEnd/>
            <a:tailEnd/>
          </a:ln>
          <a:effectLst/>
        </p:spPr>
        <p:txBody>
          <a:bodyPr/>
          <a:lstStyle/>
          <a:p>
            <a:pPr>
              <a:buFont typeface="Arial" pitchFamily="34" charset="0"/>
              <a:buChar char="•"/>
              <a:defRPr/>
            </a:pPr>
            <a:r>
              <a:rPr lang="en-US" altLang="en-US" sz="2800" i="1" dirty="0">
                <a:latin typeface="+mj-lt"/>
              </a:rPr>
              <a:t> </a:t>
            </a:r>
            <a:r>
              <a:rPr lang="en-US" altLang="en-US" sz="2800" b="1" dirty="0" smtClean="0">
                <a:latin typeface="+mj-lt"/>
              </a:rPr>
              <a:t>1</a:t>
            </a:r>
            <a:r>
              <a:rPr lang="en-US" altLang="en-US" sz="2800" b="1" i="1" dirty="0">
                <a:latin typeface="+mj-lt"/>
              </a:rPr>
              <a:t>=</a:t>
            </a:r>
            <a:r>
              <a:rPr lang="en-US" altLang="en-US" sz="2800" b="1" i="1" dirty="0" smtClean="0">
                <a:solidFill>
                  <a:srgbClr val="FF0000"/>
                </a:solidFill>
                <a:latin typeface="+mj-lt"/>
              </a:rPr>
              <a:t>Chop </a:t>
            </a:r>
            <a:r>
              <a:rPr lang="en-US" altLang="en-US" sz="2800" b="1" i="1" dirty="0">
                <a:solidFill>
                  <a:srgbClr val="FF0000"/>
                </a:solidFill>
                <a:latin typeface="+mj-lt"/>
              </a:rPr>
              <a:t>throw</a:t>
            </a:r>
            <a:r>
              <a:rPr lang="en-US" altLang="en-US" sz="2800" i="1" dirty="0">
                <a:latin typeface="+mj-lt"/>
              </a:rPr>
              <a:t> </a:t>
            </a:r>
            <a:r>
              <a:rPr lang="en-US" altLang="en-US" sz="2800" i="1" dirty="0" smtClean="0">
                <a:latin typeface="+mj-lt"/>
              </a:rPr>
              <a:t>-</a:t>
            </a:r>
            <a:r>
              <a:rPr lang="en-US" altLang="en-US" sz="2800" dirty="0" smtClean="0">
                <a:latin typeface="+mj-lt"/>
              </a:rPr>
              <a:t> </a:t>
            </a:r>
            <a:r>
              <a:rPr lang="en-US" altLang="en-US" sz="2800" dirty="0">
                <a:latin typeface="+mj-lt"/>
              </a:rPr>
              <a:t>ball thrown from the shoulder with</a:t>
            </a:r>
          </a:p>
          <a:p>
            <a:pPr>
              <a:defRPr/>
            </a:pPr>
            <a:r>
              <a:rPr lang="en-US" altLang="en-US" sz="2800" dirty="0">
                <a:latin typeface="+mj-lt"/>
              </a:rPr>
              <a:t>  some hip flexion.</a:t>
            </a:r>
          </a:p>
          <a:p>
            <a:pPr>
              <a:buFont typeface="Arial" pitchFamily="34" charset="0"/>
              <a:buChar char="•"/>
              <a:defRPr/>
            </a:pPr>
            <a:r>
              <a:rPr lang="en-US" altLang="en-US" sz="2800" dirty="0">
                <a:latin typeface="+mj-lt"/>
              </a:rPr>
              <a:t> </a:t>
            </a:r>
            <a:r>
              <a:rPr lang="en-US" altLang="en-US" sz="2800" b="1" dirty="0" smtClean="0">
                <a:latin typeface="+mj-lt"/>
              </a:rPr>
              <a:t>2=</a:t>
            </a:r>
            <a:r>
              <a:rPr lang="en-US" altLang="en-US" sz="2800" b="1" i="1" dirty="0" smtClean="0">
                <a:solidFill>
                  <a:srgbClr val="FF0000"/>
                </a:solidFill>
                <a:latin typeface="+mj-lt"/>
              </a:rPr>
              <a:t>Sling </a:t>
            </a:r>
            <a:r>
              <a:rPr lang="en-US" altLang="en-US" sz="2800" b="1" i="1" dirty="0">
                <a:solidFill>
                  <a:srgbClr val="FF0000"/>
                </a:solidFill>
                <a:latin typeface="+mj-lt"/>
              </a:rPr>
              <a:t>shot throw</a:t>
            </a:r>
            <a:r>
              <a:rPr lang="en-US" altLang="en-US" sz="2800" dirty="0">
                <a:latin typeface="+mj-lt"/>
              </a:rPr>
              <a:t> – sideways orientation, arm</a:t>
            </a:r>
          </a:p>
          <a:p>
            <a:pPr>
              <a:defRPr/>
            </a:pPr>
            <a:r>
              <a:rPr lang="en-US" altLang="en-US" sz="2800" dirty="0">
                <a:latin typeface="+mj-lt"/>
              </a:rPr>
              <a:t>  swings across the body.</a:t>
            </a:r>
          </a:p>
          <a:p>
            <a:pPr>
              <a:buFont typeface="Arial" pitchFamily="34" charset="0"/>
              <a:buChar char="•"/>
              <a:defRPr/>
            </a:pPr>
            <a:r>
              <a:rPr lang="en-US" altLang="en-US" sz="2800" i="1" dirty="0" smtClean="0"/>
              <a:t> </a:t>
            </a:r>
            <a:r>
              <a:rPr lang="en-US" altLang="en-US" sz="2800" b="1" i="1" dirty="0" smtClean="0"/>
              <a:t>3=</a:t>
            </a:r>
            <a:r>
              <a:rPr lang="en-US" altLang="en-US" sz="2800" b="1" i="1" dirty="0" err="1" smtClean="0">
                <a:solidFill>
                  <a:srgbClr val="FF0000"/>
                </a:solidFill>
              </a:rPr>
              <a:t>Ipsilateral</a:t>
            </a:r>
            <a:r>
              <a:rPr lang="en-US" altLang="en-US" sz="2800" b="1" i="1" dirty="0" smtClean="0">
                <a:solidFill>
                  <a:srgbClr val="FF0000"/>
                </a:solidFill>
              </a:rPr>
              <a:t> </a:t>
            </a:r>
            <a:r>
              <a:rPr lang="en-US" altLang="en-US" sz="2800" b="1" i="1" dirty="0">
                <a:solidFill>
                  <a:srgbClr val="FF0000"/>
                </a:solidFill>
              </a:rPr>
              <a:t>step &amp; throw</a:t>
            </a:r>
            <a:r>
              <a:rPr lang="en-US" altLang="en-US" sz="2800" i="1" dirty="0"/>
              <a:t> </a:t>
            </a:r>
            <a:r>
              <a:rPr lang="en-US" altLang="en-US" sz="2800" dirty="0" smtClean="0"/>
              <a:t>- </a:t>
            </a:r>
            <a:r>
              <a:rPr lang="en-US" altLang="en-US" sz="2800" dirty="0"/>
              <a:t>child steps and throws with the same hand and same foot. </a:t>
            </a:r>
          </a:p>
          <a:p>
            <a:pPr>
              <a:buFont typeface="Arial" pitchFamily="34" charset="0"/>
              <a:buChar char="•"/>
              <a:defRPr/>
            </a:pPr>
            <a:r>
              <a:rPr lang="en-US" altLang="en-US" sz="2800" dirty="0"/>
              <a:t> </a:t>
            </a:r>
            <a:r>
              <a:rPr lang="en-US" altLang="en-US" sz="2800" b="1" dirty="0" smtClean="0"/>
              <a:t>4=</a:t>
            </a:r>
            <a:r>
              <a:rPr lang="en-US" altLang="en-US" sz="2800" b="1" i="1" dirty="0" err="1" smtClean="0">
                <a:solidFill>
                  <a:srgbClr val="FF0000"/>
                </a:solidFill>
              </a:rPr>
              <a:t>Contralateral</a:t>
            </a:r>
            <a:r>
              <a:rPr lang="en-US" altLang="en-US" sz="2800" b="1" dirty="0" smtClean="0">
                <a:solidFill>
                  <a:srgbClr val="FF0000"/>
                </a:solidFill>
              </a:rPr>
              <a:t> </a:t>
            </a:r>
            <a:r>
              <a:rPr lang="en-US" altLang="en-US" sz="2800" b="1" dirty="0">
                <a:solidFill>
                  <a:srgbClr val="FF0000"/>
                </a:solidFill>
              </a:rPr>
              <a:t>step &amp; throw</a:t>
            </a:r>
            <a:r>
              <a:rPr lang="en-US" altLang="en-US" sz="2800" dirty="0"/>
              <a:t> – child steps and throws with opposite arm to leg.</a:t>
            </a:r>
            <a:endParaRPr lang="en-US" altLang="en-US" sz="2800" dirty="0">
              <a:latin typeface="+mj-lt"/>
            </a:endParaRPr>
          </a:p>
          <a:p>
            <a:pPr>
              <a:buFont typeface="Arial" pitchFamily="34" charset="0"/>
              <a:buChar char="•"/>
              <a:defRPr/>
            </a:pPr>
            <a:r>
              <a:rPr lang="en-US" altLang="en-US" sz="2800" dirty="0" smtClean="0"/>
              <a:t> </a:t>
            </a:r>
            <a:r>
              <a:rPr lang="en-US" altLang="en-US" sz="2800" b="1" dirty="0" smtClean="0"/>
              <a:t>5=</a:t>
            </a:r>
            <a:r>
              <a:rPr lang="en-US" altLang="en-US" sz="2800" b="1" i="1" dirty="0" err="1" smtClean="0">
                <a:solidFill>
                  <a:srgbClr val="FF0000"/>
                </a:solidFill>
              </a:rPr>
              <a:t>Contralateral</a:t>
            </a:r>
            <a:r>
              <a:rPr lang="en-US" altLang="en-US" sz="2800" b="1" dirty="0" smtClean="0">
                <a:solidFill>
                  <a:srgbClr val="FF0000"/>
                </a:solidFill>
              </a:rPr>
              <a:t> </a:t>
            </a:r>
            <a:r>
              <a:rPr lang="en-US" altLang="en-US" sz="2800" b="1" dirty="0">
                <a:solidFill>
                  <a:srgbClr val="FF0000"/>
                </a:solidFill>
              </a:rPr>
              <a:t>step</a:t>
            </a:r>
            <a:r>
              <a:rPr lang="en-US" altLang="en-US" sz="2800" dirty="0"/>
              <a:t> </a:t>
            </a:r>
            <a:r>
              <a:rPr lang="en-US" altLang="en-US" sz="2800" b="1" dirty="0" smtClean="0">
                <a:solidFill>
                  <a:srgbClr val="FF0000"/>
                </a:solidFill>
              </a:rPr>
              <a:t>with wind up</a:t>
            </a:r>
            <a:r>
              <a:rPr lang="en-US" altLang="en-US" sz="2800" dirty="0" smtClean="0"/>
              <a:t> – </a:t>
            </a:r>
            <a:r>
              <a:rPr lang="en-US" altLang="en-US" sz="2800" dirty="0"/>
              <a:t>child steps and throws with opposite </a:t>
            </a:r>
            <a:r>
              <a:rPr lang="en-US" altLang="en-US" sz="2800" dirty="0" smtClean="0"/>
              <a:t>arm </a:t>
            </a:r>
            <a:r>
              <a:rPr lang="en-US" altLang="en-US" sz="2800" dirty="0"/>
              <a:t>to leg. The arm circles down and back before throwing.</a:t>
            </a:r>
          </a:p>
          <a:p>
            <a:pPr>
              <a:defRPr/>
            </a:pPr>
            <a:endParaRPr lang="en-US" altLang="en-US" sz="2800" dirty="0">
              <a:latin typeface="+mj-lt"/>
            </a:endParaRPr>
          </a:p>
          <a:p>
            <a:pPr marL="342900" indent="-342900">
              <a:spcBef>
                <a:spcPct val="20000"/>
              </a:spcBef>
              <a:buFontTx/>
              <a:buChar char="•"/>
              <a:defRPr/>
            </a:pPr>
            <a:endParaRPr lang="en-US" sz="2800" b="1" kern="0" dirty="0">
              <a:latin typeface="+mj-lt"/>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1058514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a:xfrm>
            <a:off x="1219200" y="228600"/>
            <a:ext cx="7696200" cy="990600"/>
          </a:xfrm>
        </p:spPr>
        <p:txBody>
          <a:bodyPr/>
          <a:lstStyle/>
          <a:p>
            <a:pPr algn="ctr"/>
            <a:r>
              <a:rPr lang="en-US" b="1" dirty="0" smtClean="0">
                <a:solidFill>
                  <a:srgbClr val="FF0000"/>
                </a:solidFill>
                <a:latin typeface="Verdana" pitchFamily="34" charset="0"/>
              </a:rPr>
              <a:t>Every child has a right..</a:t>
            </a:r>
            <a:endParaRPr lang="en-US" b="1" dirty="0">
              <a:solidFill>
                <a:srgbClr val="FF0000"/>
              </a:solidFill>
              <a:latin typeface="Verdana" pitchFamily="34" charset="0"/>
            </a:endParaRPr>
          </a:p>
        </p:txBody>
      </p:sp>
      <p:sp>
        <p:nvSpPr>
          <p:cNvPr id="217091" name="Rectangle 3"/>
          <p:cNvSpPr>
            <a:spLocks noGrp="1" noChangeArrowheads="1"/>
          </p:cNvSpPr>
          <p:nvPr>
            <p:ph idx="1"/>
          </p:nvPr>
        </p:nvSpPr>
        <p:spPr>
          <a:xfrm>
            <a:off x="304800" y="1219200"/>
            <a:ext cx="8686800" cy="4953000"/>
          </a:xfrm>
        </p:spPr>
        <p:txBody>
          <a:bodyPr>
            <a:normAutofit fontScale="92500" lnSpcReduction="20000"/>
          </a:bodyPr>
          <a:lstStyle/>
          <a:p>
            <a:pPr>
              <a:buClr>
                <a:srgbClr val="FF0000"/>
              </a:buClr>
              <a:buSzPct val="130000"/>
              <a:buFont typeface="Wingdings" pitchFamily="2" charset="2"/>
              <a:buChar char="Ø"/>
            </a:pPr>
            <a:r>
              <a:rPr lang="en-US" sz="2400" i="1" dirty="0" smtClean="0">
                <a:latin typeface="+mj-lt"/>
                <a:cs typeface="Arial" charset="0"/>
              </a:rPr>
              <a:t>Every young person has a right to be physically literate. Every individual should have all the support they need to establish and maintain their physical literacy and so experience the benefits this offers.</a:t>
            </a:r>
          </a:p>
          <a:p>
            <a:pPr>
              <a:buClr>
                <a:srgbClr val="FF0000"/>
              </a:buClr>
              <a:buSzPct val="130000"/>
              <a:buFont typeface="Wingdings" pitchFamily="2" charset="2"/>
              <a:buChar char="Ø"/>
            </a:pPr>
            <a:endParaRPr lang="en-US" sz="2400" i="1" dirty="0" smtClean="0">
              <a:latin typeface="+mj-lt"/>
              <a:cs typeface="Arial" charset="0"/>
            </a:endParaRPr>
          </a:p>
          <a:p>
            <a:pPr>
              <a:buClr>
                <a:srgbClr val="FF0000"/>
              </a:buClr>
              <a:buSzPct val="130000"/>
              <a:buNone/>
            </a:pPr>
            <a:endParaRPr lang="en-US" sz="2400" i="1" dirty="0" smtClean="0">
              <a:latin typeface="+mj-lt"/>
              <a:cs typeface="Arial" charset="0"/>
            </a:endParaRPr>
          </a:p>
          <a:p>
            <a:pPr>
              <a:buClr>
                <a:srgbClr val="FF0000"/>
              </a:buClr>
              <a:buSzPct val="130000"/>
              <a:buFont typeface="Wingdings" pitchFamily="2" charset="2"/>
              <a:buChar char="Ø"/>
            </a:pPr>
            <a:endParaRPr lang="en-US" sz="2400" i="1" dirty="0" smtClean="0">
              <a:latin typeface="+mj-lt"/>
              <a:cs typeface="Arial" charset="0"/>
            </a:endParaRPr>
          </a:p>
          <a:p>
            <a:pPr>
              <a:buClr>
                <a:srgbClr val="FF0000"/>
              </a:buClr>
              <a:buSzPct val="130000"/>
              <a:buFont typeface="Wingdings" pitchFamily="2" charset="2"/>
              <a:buChar char="Ø"/>
            </a:pPr>
            <a:endParaRPr lang="en-US" sz="2400" i="1" dirty="0" smtClean="0">
              <a:latin typeface="+mj-lt"/>
              <a:cs typeface="Arial" charset="0"/>
            </a:endParaRPr>
          </a:p>
          <a:p>
            <a:pPr>
              <a:buClr>
                <a:srgbClr val="FF0000"/>
              </a:buClr>
              <a:buSzPct val="130000"/>
              <a:buFont typeface="Wingdings" pitchFamily="2" charset="2"/>
              <a:buChar char="Ø"/>
            </a:pPr>
            <a:r>
              <a:rPr lang="en-US" sz="2400" i="1" dirty="0" smtClean="0">
                <a:latin typeface="+mj-lt"/>
                <a:cs typeface="Arial" charset="0"/>
              </a:rPr>
              <a:t>But many of our most disadvantaged &amp; underserved children do not receive appropriate opportunities &amp; support to become physically literate &amp; motor competent. This can have devastating life consequences.</a:t>
            </a:r>
            <a:endParaRPr lang="en-US" sz="2400" i="1" dirty="0">
              <a:latin typeface="+mj-lt"/>
              <a:cs typeface="Arial" charset="0"/>
            </a:endParaRPr>
          </a:p>
          <a:p>
            <a:pPr>
              <a:buFontTx/>
              <a:buNone/>
            </a:pPr>
            <a:endParaRPr lang="en-US" sz="2400" b="1" i="1" u="sng" dirty="0">
              <a:latin typeface="Verdana" pitchFamily="34" charset="0"/>
              <a:cs typeface="Arial" charset="0"/>
            </a:endParaRPr>
          </a:p>
        </p:txBody>
      </p:sp>
      <p:pic>
        <p:nvPicPr>
          <p:cNvPr id="5" name="Picture 54" descr="jump bend"/>
          <p:cNvPicPr>
            <a:picLocks noChangeAspect="1" noChangeArrowheads="1"/>
          </p:cNvPicPr>
          <p:nvPr/>
        </p:nvPicPr>
        <p:blipFill>
          <a:blip r:embed="rId2" cstate="print"/>
          <a:srcRect/>
          <a:stretch>
            <a:fillRect/>
          </a:stretch>
        </p:blipFill>
        <p:spPr bwMode="auto">
          <a:xfrm>
            <a:off x="3848100" y="2879872"/>
            <a:ext cx="1219200" cy="1502387"/>
          </a:xfrm>
          <a:prstGeom prst="rect">
            <a:avLst/>
          </a:prstGeom>
          <a:noFill/>
          <a:ln w="19050">
            <a:solidFill>
              <a:schemeClr val="tx1"/>
            </a:solidFill>
          </a:ln>
        </p:spPr>
      </p:pic>
      <p:pic>
        <p:nvPicPr>
          <p:cNvPr id="6" name="Picture 1" descr="C:\Documents and Settings\jgoodway\Desktop\Throwing pics\throwing 010.jpg"/>
          <p:cNvPicPr>
            <a:picLocks noChangeAspect="1" noChangeArrowheads="1"/>
          </p:cNvPicPr>
          <p:nvPr/>
        </p:nvPicPr>
        <p:blipFill>
          <a:blip r:embed="rId3"/>
          <a:srcRect/>
          <a:stretch>
            <a:fillRect/>
          </a:stretch>
        </p:blipFill>
        <p:spPr bwMode="auto">
          <a:xfrm>
            <a:off x="6417734" y="2895600"/>
            <a:ext cx="1625600" cy="1219200"/>
          </a:xfrm>
          <a:prstGeom prst="rect">
            <a:avLst/>
          </a:prstGeom>
          <a:noFill/>
          <a:ln w="19050">
            <a:solidFill>
              <a:schemeClr val="tx1"/>
            </a:solidFill>
          </a:ln>
        </p:spPr>
      </p:pic>
      <p:pic>
        <p:nvPicPr>
          <p:cNvPr id="7" name="Picture 11" descr="celeste"/>
          <p:cNvPicPr>
            <a:picLocks noChangeAspect="1" noChangeArrowheads="1"/>
          </p:cNvPicPr>
          <p:nvPr/>
        </p:nvPicPr>
        <p:blipFill>
          <a:blip r:embed="rId4" cstate="print"/>
          <a:srcRect/>
          <a:stretch>
            <a:fillRect/>
          </a:stretch>
        </p:blipFill>
        <p:spPr bwMode="auto">
          <a:xfrm>
            <a:off x="1143000" y="2971800"/>
            <a:ext cx="1371600" cy="1318532"/>
          </a:xfrm>
          <a:prstGeom prst="rect">
            <a:avLst/>
          </a:prstGeom>
          <a:noFill/>
          <a:ln w="19050">
            <a:solidFill>
              <a:schemeClr val="tx1"/>
            </a:solidFill>
            <a:miter lim="800000"/>
            <a:headEnd/>
            <a:tailEnd/>
          </a:ln>
        </p:spPr>
      </p:pic>
      <p:sp>
        <p:nvSpPr>
          <p:cNvPr id="2" name="TextBox 1"/>
          <p:cNvSpPr txBox="1"/>
          <p:nvPr/>
        </p:nvSpPr>
        <p:spPr>
          <a:xfrm>
            <a:off x="2133600" y="6292334"/>
            <a:ext cx="4942379" cy="461665"/>
          </a:xfrm>
          <a:prstGeom prst="rect">
            <a:avLst/>
          </a:prstGeom>
          <a:noFill/>
        </p:spPr>
        <p:txBody>
          <a:bodyPr wrap="none" rtlCol="0">
            <a:spAutoFit/>
          </a:bodyPr>
          <a:lstStyle/>
          <a:p>
            <a:r>
              <a:rPr lang="en-US" sz="2400" dirty="0" smtClean="0">
                <a:solidFill>
                  <a:schemeClr val="bg1"/>
                </a:solidFill>
              </a:rPr>
              <a:t>Nature of disadvantaged children?</a:t>
            </a:r>
            <a:r>
              <a:rPr lang="en-US"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3604264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1905000" y="152400"/>
            <a:ext cx="5867400" cy="990600"/>
          </a:xfrm>
          <a:ln w="28575">
            <a:solidFill>
              <a:schemeClr val="tx1"/>
            </a:solidFill>
          </a:ln>
        </p:spPr>
        <p:txBody>
          <a:bodyPr/>
          <a:lstStyle/>
          <a:p>
            <a:r>
              <a:rPr lang="en-US" altLang="en-US" b="1" dirty="0">
                <a:solidFill>
                  <a:srgbClr val="FF0000"/>
                </a:solidFill>
              </a:rPr>
              <a:t>The Child At Risk</a:t>
            </a:r>
          </a:p>
        </p:txBody>
      </p:sp>
      <p:sp>
        <p:nvSpPr>
          <p:cNvPr id="174083" name="Rectangle 3"/>
          <p:cNvSpPr>
            <a:spLocks noGrp="1" noChangeArrowheads="1"/>
          </p:cNvSpPr>
          <p:nvPr>
            <p:ph idx="1"/>
          </p:nvPr>
        </p:nvSpPr>
        <p:spPr>
          <a:xfrm>
            <a:off x="304800" y="2776538"/>
            <a:ext cx="8534400" cy="3319462"/>
          </a:xfrm>
        </p:spPr>
        <p:txBody>
          <a:bodyPr>
            <a:normAutofit fontScale="92500" lnSpcReduction="20000"/>
          </a:bodyPr>
          <a:lstStyle/>
          <a:p>
            <a:pPr>
              <a:lnSpc>
                <a:spcPct val="90000"/>
              </a:lnSpc>
            </a:pPr>
            <a:r>
              <a:rPr lang="en-US" altLang="en-US" sz="2400" dirty="0"/>
              <a:t>Children who are at risk are often a group of children who face many barriers to educational achievement, </a:t>
            </a:r>
            <a:r>
              <a:rPr lang="en-US" altLang="en-US" sz="2400" dirty="0" smtClean="0"/>
              <a:t>development </a:t>
            </a:r>
            <a:r>
              <a:rPr lang="en-US" altLang="en-US" sz="2400" dirty="0"/>
              <a:t>in general, and </a:t>
            </a:r>
            <a:r>
              <a:rPr lang="en-US" altLang="en-US" sz="2400" dirty="0" smtClean="0"/>
              <a:t>long term health</a:t>
            </a:r>
            <a:r>
              <a:rPr lang="en-US" altLang="en-US" sz="2400" dirty="0"/>
              <a:t>.</a:t>
            </a:r>
          </a:p>
          <a:p>
            <a:pPr>
              <a:lnSpc>
                <a:spcPct val="90000"/>
              </a:lnSpc>
            </a:pPr>
            <a:r>
              <a:rPr lang="en-US" altLang="en-US" sz="2400" dirty="0"/>
              <a:t>Intergenerational cycle of poverty &amp; </a:t>
            </a:r>
            <a:r>
              <a:rPr lang="en-US" altLang="en-US" sz="2400" dirty="0" smtClean="0"/>
              <a:t>educational failure</a:t>
            </a:r>
            <a:r>
              <a:rPr lang="en-US" altLang="en-US" sz="2400" dirty="0"/>
              <a:t>.</a:t>
            </a:r>
          </a:p>
          <a:p>
            <a:pPr>
              <a:lnSpc>
                <a:spcPct val="90000"/>
              </a:lnSpc>
            </a:pPr>
            <a:r>
              <a:rPr lang="en-US" altLang="en-US" sz="2400" dirty="0"/>
              <a:t>Children are often under-served and programs provided for them do not “fit” with their unique characteristics.</a:t>
            </a:r>
          </a:p>
          <a:p>
            <a:pPr>
              <a:lnSpc>
                <a:spcPct val="90000"/>
              </a:lnSpc>
            </a:pPr>
            <a:r>
              <a:rPr lang="en-US" altLang="en-US" sz="2400" dirty="0"/>
              <a:t>Disproportionately come from single parent </a:t>
            </a:r>
            <a:r>
              <a:rPr lang="en-US" altLang="en-US" sz="2400" dirty="0" smtClean="0"/>
              <a:t>racially diverse families </a:t>
            </a:r>
            <a:r>
              <a:rPr lang="en-US" altLang="en-US" sz="2400" dirty="0"/>
              <a:t>living in poor urban neighborhoods</a:t>
            </a:r>
            <a:r>
              <a:rPr lang="en-US" altLang="en-US" sz="2400" dirty="0" smtClean="0"/>
              <a:t>.</a:t>
            </a:r>
          </a:p>
          <a:p>
            <a:pPr>
              <a:lnSpc>
                <a:spcPct val="90000"/>
              </a:lnSpc>
            </a:pPr>
            <a:r>
              <a:rPr lang="en-US" altLang="en-US" sz="2400" dirty="0" smtClean="0"/>
              <a:t>Specific early intervention programs provided for them.</a:t>
            </a:r>
            <a:endParaRPr lang="en-US" altLang="en-US" sz="2800" dirty="0"/>
          </a:p>
        </p:txBody>
      </p:sp>
      <p:graphicFrame>
        <p:nvGraphicFramePr>
          <p:cNvPr id="174084" name="Object 4"/>
          <p:cNvGraphicFramePr>
            <a:graphicFrameLocks/>
          </p:cNvGraphicFramePr>
          <p:nvPr/>
        </p:nvGraphicFramePr>
        <p:xfrm>
          <a:off x="381000" y="1295400"/>
          <a:ext cx="8077200" cy="1600200"/>
        </p:xfrm>
        <a:graphic>
          <a:graphicData uri="http://schemas.openxmlformats.org/presentationml/2006/ole">
            <p:oleObj spid="_x0000_s2063" name="Clip" r:id="rId4" imgW="3657600" imgH="2055600" progId="">
              <p:embed/>
            </p:oleObj>
          </a:graphicData>
        </a:graphic>
      </p:graphicFrame>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04484876"/>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a:xfrm>
            <a:off x="1524000" y="228600"/>
            <a:ext cx="7162800" cy="1371600"/>
          </a:xfrm>
          <a:ln w="28575">
            <a:solidFill>
              <a:schemeClr val="tx1"/>
            </a:solidFill>
          </a:ln>
        </p:spPr>
        <p:txBody>
          <a:bodyPr/>
          <a:lstStyle/>
          <a:p>
            <a:r>
              <a:rPr lang="en-US" altLang="en-US" sz="4000" b="1" dirty="0">
                <a:solidFill>
                  <a:srgbClr val="FF0000"/>
                </a:solidFill>
              </a:rPr>
              <a:t>Possible Risk Factors for </a:t>
            </a:r>
            <a:r>
              <a:rPr lang="en-US" altLang="en-US" sz="4000" b="1" dirty="0" smtClean="0">
                <a:solidFill>
                  <a:srgbClr val="FF0000"/>
                </a:solidFill>
              </a:rPr>
              <a:t>Disadvantaged Preschoolers</a:t>
            </a:r>
            <a:endParaRPr lang="en-US" altLang="en-US" sz="4000" b="1" dirty="0">
              <a:solidFill>
                <a:srgbClr val="FF0000"/>
              </a:solidFill>
            </a:endParaRPr>
          </a:p>
        </p:txBody>
      </p:sp>
      <p:sp>
        <p:nvSpPr>
          <p:cNvPr id="178179" name="Rectangle 3"/>
          <p:cNvSpPr>
            <a:spLocks noGrp="1" noChangeArrowheads="1"/>
          </p:cNvSpPr>
          <p:nvPr>
            <p:ph sz="half" idx="1"/>
          </p:nvPr>
        </p:nvSpPr>
        <p:spPr>
          <a:xfrm>
            <a:off x="4267200" y="1828800"/>
            <a:ext cx="4419600" cy="4572000"/>
          </a:xfrm>
        </p:spPr>
        <p:txBody>
          <a:bodyPr>
            <a:normAutofit fontScale="92500" lnSpcReduction="20000"/>
          </a:bodyPr>
          <a:lstStyle/>
          <a:p>
            <a:pPr algn="ctr">
              <a:lnSpc>
                <a:spcPct val="90000"/>
              </a:lnSpc>
              <a:buFontTx/>
              <a:buNone/>
            </a:pPr>
            <a:r>
              <a:rPr lang="en-US" altLang="en-US" b="1" dirty="0">
                <a:solidFill>
                  <a:srgbClr val="FF0000"/>
                </a:solidFill>
              </a:rPr>
              <a:t>Biological</a:t>
            </a:r>
            <a:endParaRPr lang="en-US" altLang="en-US" dirty="0">
              <a:solidFill>
                <a:srgbClr val="FF0000"/>
              </a:solidFill>
            </a:endParaRPr>
          </a:p>
          <a:p>
            <a:pPr>
              <a:lnSpc>
                <a:spcPct val="90000"/>
              </a:lnSpc>
            </a:pPr>
            <a:r>
              <a:rPr lang="en-US" altLang="en-US" sz="2400" dirty="0"/>
              <a:t>Low birth weight</a:t>
            </a:r>
          </a:p>
          <a:p>
            <a:pPr>
              <a:lnSpc>
                <a:spcPct val="90000"/>
              </a:lnSpc>
            </a:pPr>
            <a:r>
              <a:rPr lang="en-US" altLang="en-US" sz="2400" dirty="0" smtClean="0"/>
              <a:t>Prematurity</a:t>
            </a:r>
          </a:p>
          <a:p>
            <a:pPr>
              <a:lnSpc>
                <a:spcPct val="90000"/>
              </a:lnSpc>
            </a:pPr>
            <a:r>
              <a:rPr lang="en-US" altLang="en-US" sz="2400" dirty="0" smtClean="0"/>
              <a:t>Small </a:t>
            </a:r>
            <a:r>
              <a:rPr lang="en-US" altLang="en-US" sz="2400" dirty="0"/>
              <a:t>for gestational age</a:t>
            </a:r>
          </a:p>
          <a:p>
            <a:pPr>
              <a:lnSpc>
                <a:spcPct val="90000"/>
              </a:lnSpc>
            </a:pPr>
            <a:r>
              <a:rPr lang="en-US" altLang="en-US" sz="2400" dirty="0" err="1"/>
              <a:t>Peri</a:t>
            </a:r>
            <a:r>
              <a:rPr lang="en-US" altLang="en-US" sz="2400" dirty="0"/>
              <a:t>/prenatal complications</a:t>
            </a:r>
          </a:p>
          <a:p>
            <a:pPr>
              <a:lnSpc>
                <a:spcPct val="90000"/>
              </a:lnSpc>
            </a:pPr>
            <a:r>
              <a:rPr lang="en-US" altLang="en-US" sz="2400" dirty="0"/>
              <a:t>Prenatal drug exposure</a:t>
            </a:r>
          </a:p>
          <a:p>
            <a:pPr>
              <a:lnSpc>
                <a:spcPct val="90000"/>
              </a:lnSpc>
            </a:pPr>
            <a:r>
              <a:rPr lang="en-US" altLang="en-US" sz="2400" dirty="0"/>
              <a:t>Genetic history</a:t>
            </a:r>
          </a:p>
          <a:p>
            <a:pPr>
              <a:lnSpc>
                <a:spcPct val="90000"/>
              </a:lnSpc>
            </a:pPr>
            <a:r>
              <a:rPr lang="en-US" altLang="en-US" sz="2400" dirty="0"/>
              <a:t>Irritable/tremulous baby</a:t>
            </a:r>
          </a:p>
          <a:p>
            <a:pPr>
              <a:lnSpc>
                <a:spcPct val="90000"/>
              </a:lnSpc>
            </a:pPr>
            <a:r>
              <a:rPr lang="en-US" altLang="en-US" sz="2400" dirty="0"/>
              <a:t>Failure to thrive</a:t>
            </a:r>
            <a:endParaRPr lang="en-US" altLang="en-US" dirty="0"/>
          </a:p>
          <a:p>
            <a:pPr>
              <a:lnSpc>
                <a:spcPct val="90000"/>
              </a:lnSpc>
              <a:buFontTx/>
              <a:buNone/>
            </a:pPr>
            <a:endParaRPr lang="en-US" altLang="en-US" dirty="0">
              <a:solidFill>
                <a:srgbClr val="FF0000"/>
              </a:solidFill>
            </a:endParaRPr>
          </a:p>
        </p:txBody>
      </p:sp>
      <p:sp>
        <p:nvSpPr>
          <p:cNvPr id="178180" name="Rectangle 4"/>
          <p:cNvSpPr>
            <a:spLocks noGrp="1" noChangeArrowheads="1"/>
          </p:cNvSpPr>
          <p:nvPr>
            <p:ph sz="half" idx="2"/>
          </p:nvPr>
        </p:nvSpPr>
        <p:spPr>
          <a:xfrm>
            <a:off x="457200" y="1828800"/>
            <a:ext cx="3773488" cy="4343400"/>
          </a:xfrm>
        </p:spPr>
        <p:txBody>
          <a:bodyPr>
            <a:normAutofit fontScale="92500" lnSpcReduction="20000"/>
          </a:bodyPr>
          <a:lstStyle/>
          <a:p>
            <a:pPr algn="ctr">
              <a:lnSpc>
                <a:spcPct val="90000"/>
              </a:lnSpc>
              <a:buFontTx/>
              <a:buNone/>
            </a:pPr>
            <a:r>
              <a:rPr lang="en-US" altLang="en-US" b="1" dirty="0">
                <a:solidFill>
                  <a:srgbClr val="FF0000"/>
                </a:solidFill>
              </a:rPr>
              <a:t>Environmental</a:t>
            </a:r>
            <a:endParaRPr lang="en-US" altLang="en-US" dirty="0">
              <a:solidFill>
                <a:srgbClr val="FF0000"/>
              </a:solidFill>
            </a:endParaRPr>
          </a:p>
          <a:p>
            <a:pPr>
              <a:lnSpc>
                <a:spcPct val="90000"/>
              </a:lnSpc>
            </a:pPr>
            <a:r>
              <a:rPr lang="en-US" altLang="en-US" sz="2400" dirty="0"/>
              <a:t>Teenage mother</a:t>
            </a:r>
          </a:p>
          <a:p>
            <a:pPr>
              <a:lnSpc>
                <a:spcPct val="90000"/>
              </a:lnSpc>
            </a:pPr>
            <a:r>
              <a:rPr lang="en-US" altLang="en-US" sz="2400" dirty="0" smtClean="0"/>
              <a:t> Family </a:t>
            </a:r>
            <a:r>
              <a:rPr lang="en-US" altLang="en-US" sz="2400" dirty="0"/>
              <a:t>crisis</a:t>
            </a:r>
          </a:p>
          <a:p>
            <a:pPr>
              <a:lnSpc>
                <a:spcPct val="90000"/>
              </a:lnSpc>
            </a:pPr>
            <a:r>
              <a:rPr lang="en-US" altLang="en-US" sz="2400" dirty="0" smtClean="0"/>
              <a:t> Low </a:t>
            </a:r>
            <a:r>
              <a:rPr lang="en-US" altLang="en-US" sz="2400" dirty="0"/>
              <a:t>income </a:t>
            </a:r>
          </a:p>
          <a:p>
            <a:pPr>
              <a:lnSpc>
                <a:spcPct val="90000"/>
              </a:lnSpc>
            </a:pPr>
            <a:r>
              <a:rPr lang="en-US" altLang="en-US" sz="2400" dirty="0" smtClean="0"/>
              <a:t> Single </a:t>
            </a:r>
            <a:r>
              <a:rPr lang="en-US" altLang="en-US" sz="2400" dirty="0"/>
              <a:t>parent</a:t>
            </a:r>
          </a:p>
          <a:p>
            <a:pPr>
              <a:lnSpc>
                <a:spcPct val="90000"/>
              </a:lnSpc>
            </a:pPr>
            <a:r>
              <a:rPr lang="en-US" altLang="en-US" sz="2400" dirty="0" smtClean="0"/>
              <a:t> Low </a:t>
            </a:r>
            <a:r>
              <a:rPr lang="en-US" altLang="en-US" sz="2400" dirty="0"/>
              <a:t>education</a:t>
            </a:r>
          </a:p>
          <a:p>
            <a:pPr>
              <a:lnSpc>
                <a:spcPct val="90000"/>
              </a:lnSpc>
            </a:pPr>
            <a:r>
              <a:rPr lang="en-US" altLang="en-US" sz="2400" dirty="0" smtClean="0"/>
              <a:t> Unstable </a:t>
            </a:r>
            <a:r>
              <a:rPr lang="en-US" altLang="en-US" sz="2400" dirty="0"/>
              <a:t>residence</a:t>
            </a:r>
          </a:p>
          <a:p>
            <a:pPr>
              <a:lnSpc>
                <a:spcPct val="90000"/>
              </a:lnSpc>
            </a:pPr>
            <a:r>
              <a:rPr lang="en-US" altLang="en-US" sz="2400" dirty="0" smtClean="0"/>
              <a:t> 4</a:t>
            </a:r>
            <a:r>
              <a:rPr lang="en-US" altLang="en-US" sz="2400" dirty="0"/>
              <a:t>+ preschool children</a:t>
            </a:r>
          </a:p>
          <a:p>
            <a:pPr>
              <a:lnSpc>
                <a:spcPct val="90000"/>
              </a:lnSpc>
            </a:pPr>
            <a:r>
              <a:rPr lang="en-US" altLang="en-US" sz="2400" dirty="0" smtClean="0"/>
              <a:t> Family delinquency</a:t>
            </a:r>
          </a:p>
          <a:p>
            <a:pPr>
              <a:lnSpc>
                <a:spcPct val="90000"/>
              </a:lnSpc>
            </a:pPr>
            <a:r>
              <a:rPr lang="en-US" altLang="en-US" sz="2400" dirty="0" smtClean="0"/>
              <a:t>Family incarceration</a:t>
            </a:r>
            <a:endParaRPr lang="en-US" altLang="en-US" sz="24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68292277"/>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219200" y="92075"/>
            <a:ext cx="7696200" cy="974725"/>
          </a:xfrm>
        </p:spPr>
        <p:txBody>
          <a:bodyPr/>
          <a:lstStyle/>
          <a:p>
            <a:pPr eaLnBrk="1" hangingPunct="1"/>
            <a:r>
              <a:rPr lang="en-US" altLang="en-US" sz="3600" b="1" dirty="0" smtClean="0">
                <a:solidFill>
                  <a:srgbClr val="FF0000"/>
                </a:solidFill>
                <a:latin typeface="Verdana" pitchFamily="34" charset="0"/>
              </a:rPr>
              <a:t>Project “SKIP”</a:t>
            </a:r>
          </a:p>
        </p:txBody>
      </p:sp>
      <p:sp>
        <p:nvSpPr>
          <p:cNvPr id="49155" name="Rectangle 3"/>
          <p:cNvSpPr>
            <a:spLocks noGrp="1" noChangeArrowheads="1"/>
          </p:cNvSpPr>
          <p:nvPr>
            <p:ph idx="1"/>
          </p:nvPr>
        </p:nvSpPr>
        <p:spPr>
          <a:xfrm>
            <a:off x="228600" y="1219200"/>
            <a:ext cx="8610600" cy="5334000"/>
          </a:xfrm>
        </p:spPr>
        <p:txBody>
          <a:bodyPr>
            <a:normAutofit fontScale="92500" lnSpcReduction="20000"/>
          </a:bodyPr>
          <a:lstStyle/>
          <a:p>
            <a:pPr eaLnBrk="1" hangingPunct="1"/>
            <a:r>
              <a:rPr lang="en-US" altLang="en-US" sz="2400" b="1" u="sng" dirty="0" smtClean="0">
                <a:solidFill>
                  <a:srgbClr val="FF0000"/>
                </a:solidFill>
                <a:latin typeface="Verdana" pitchFamily="34" charset="0"/>
              </a:rPr>
              <a:t>S</a:t>
            </a:r>
            <a:r>
              <a:rPr lang="en-US" altLang="en-US" sz="2400" b="1" dirty="0" smtClean="0">
                <a:solidFill>
                  <a:srgbClr val="FF0000"/>
                </a:solidFill>
                <a:latin typeface="Verdana" pitchFamily="34" charset="0"/>
              </a:rPr>
              <a:t>uccessful </a:t>
            </a:r>
            <a:r>
              <a:rPr lang="en-US" altLang="en-US" sz="2400" b="1" u="sng" dirty="0" smtClean="0">
                <a:solidFill>
                  <a:srgbClr val="FF0000"/>
                </a:solidFill>
                <a:latin typeface="Verdana" pitchFamily="34" charset="0"/>
              </a:rPr>
              <a:t>K</a:t>
            </a:r>
            <a:r>
              <a:rPr lang="en-US" altLang="en-US" sz="2400" b="1" dirty="0" smtClean="0">
                <a:solidFill>
                  <a:srgbClr val="FF0000"/>
                </a:solidFill>
                <a:latin typeface="Verdana" pitchFamily="34" charset="0"/>
              </a:rPr>
              <a:t>inesthetic </a:t>
            </a:r>
            <a:r>
              <a:rPr lang="en-US" altLang="en-US" sz="2400" b="1" u="sng" dirty="0" smtClean="0">
                <a:solidFill>
                  <a:srgbClr val="FF0000"/>
                </a:solidFill>
                <a:latin typeface="Verdana" pitchFamily="34" charset="0"/>
              </a:rPr>
              <a:t>I</a:t>
            </a:r>
            <a:r>
              <a:rPr lang="en-US" altLang="en-US" sz="2400" b="1" dirty="0" smtClean="0">
                <a:solidFill>
                  <a:srgbClr val="FF0000"/>
                </a:solidFill>
                <a:latin typeface="Verdana" pitchFamily="34" charset="0"/>
              </a:rPr>
              <a:t>nstruction for </a:t>
            </a:r>
            <a:r>
              <a:rPr lang="en-US" altLang="en-US" sz="2400" b="1" u="sng" dirty="0" smtClean="0">
                <a:solidFill>
                  <a:srgbClr val="FF0000"/>
                </a:solidFill>
                <a:latin typeface="Verdana" pitchFamily="34" charset="0"/>
              </a:rPr>
              <a:t>P</a:t>
            </a:r>
            <a:r>
              <a:rPr lang="en-US" altLang="en-US" sz="2400" b="1" dirty="0" smtClean="0">
                <a:solidFill>
                  <a:srgbClr val="FF0000"/>
                </a:solidFill>
                <a:latin typeface="Verdana" pitchFamily="34" charset="0"/>
              </a:rPr>
              <a:t>reschoolers</a:t>
            </a:r>
          </a:p>
          <a:p>
            <a:pPr eaLnBrk="1" hangingPunct="1"/>
            <a:r>
              <a:rPr lang="en-US" altLang="en-US" sz="2000" dirty="0" smtClean="0">
                <a:latin typeface="Verdana" pitchFamily="34" charset="0"/>
              </a:rPr>
              <a:t>Motor skill programs in preschools</a:t>
            </a:r>
          </a:p>
          <a:p>
            <a:pPr lvl="1" eaLnBrk="1" hangingPunct="1"/>
            <a:r>
              <a:rPr lang="en-US" altLang="en-US" sz="2000" dirty="0" smtClean="0">
                <a:latin typeface="Verdana" pitchFamily="34" charset="0"/>
              </a:rPr>
              <a:t>Midwest – Michigan &amp; Ohio</a:t>
            </a:r>
          </a:p>
          <a:p>
            <a:pPr lvl="1" eaLnBrk="1" hangingPunct="1"/>
            <a:r>
              <a:rPr lang="en-US" altLang="en-US" sz="2000" dirty="0" smtClean="0">
                <a:latin typeface="Verdana" pitchFamily="34" charset="0"/>
              </a:rPr>
              <a:t>Southwest/South – Texas &amp; Alabama</a:t>
            </a:r>
            <a:endParaRPr lang="en-US" altLang="en-US" sz="2400" dirty="0" smtClean="0">
              <a:latin typeface="Verdana" pitchFamily="34" charset="0"/>
            </a:endParaRPr>
          </a:p>
          <a:p>
            <a:pPr lvl="1" eaLnBrk="1" hangingPunct="1">
              <a:buFontTx/>
              <a:buNone/>
            </a:pPr>
            <a:endParaRPr lang="en-US" altLang="en-US" sz="2000" dirty="0" smtClean="0">
              <a:latin typeface="Verdana" pitchFamily="34" charset="0"/>
            </a:endParaRPr>
          </a:p>
          <a:p>
            <a:pPr eaLnBrk="1" hangingPunct="1"/>
            <a:r>
              <a:rPr lang="en-US" altLang="en-US" sz="2000" dirty="0" smtClean="0">
                <a:latin typeface="Verdana" pitchFamily="34" charset="0"/>
              </a:rPr>
              <a:t>Focus on FMS, MVPA, &amp; movement knowledge</a:t>
            </a:r>
          </a:p>
          <a:p>
            <a:pPr eaLnBrk="1" hangingPunct="1"/>
            <a:r>
              <a:rPr lang="en-US" altLang="en-US" sz="2000" dirty="0" smtClean="0">
                <a:latin typeface="Verdana" pitchFamily="34" charset="0"/>
              </a:rPr>
              <a:t>9-12 weeks in length</a:t>
            </a:r>
          </a:p>
          <a:p>
            <a:pPr eaLnBrk="1" hangingPunct="1"/>
            <a:r>
              <a:rPr lang="en-US" altLang="en-US" sz="2000" dirty="0" smtClean="0">
                <a:latin typeface="Verdana" pitchFamily="34" charset="0"/>
              </a:rPr>
              <a:t>2 X per week for 30 to 45 </a:t>
            </a:r>
            <a:r>
              <a:rPr lang="en-US" altLang="en-US" sz="2000" dirty="0" err="1" smtClean="0">
                <a:latin typeface="Verdana" pitchFamily="34" charset="0"/>
              </a:rPr>
              <a:t>mins</a:t>
            </a:r>
            <a:r>
              <a:rPr lang="en-US" altLang="en-US" sz="2000" dirty="0" smtClean="0">
                <a:latin typeface="Verdana" pitchFamily="34" charset="0"/>
              </a:rPr>
              <a:t>/session </a:t>
            </a:r>
          </a:p>
          <a:p>
            <a:pPr eaLnBrk="1" hangingPunct="1"/>
            <a:r>
              <a:rPr lang="en-US" altLang="en-US" sz="2000" dirty="0" smtClean="0">
                <a:latin typeface="Verdana" pitchFamily="34" charset="0"/>
              </a:rPr>
              <a:t>Each sessions consisted of:</a:t>
            </a:r>
          </a:p>
          <a:p>
            <a:pPr lvl="1" eaLnBrk="1" hangingPunct="1"/>
            <a:r>
              <a:rPr lang="en-US" altLang="en-US" sz="2000" dirty="0" smtClean="0">
                <a:latin typeface="Verdana" pitchFamily="34" charset="0"/>
              </a:rPr>
              <a:t>10 </a:t>
            </a:r>
            <a:r>
              <a:rPr lang="en-US" altLang="en-US" sz="2000" dirty="0" err="1" smtClean="0">
                <a:latin typeface="Verdana" pitchFamily="34" charset="0"/>
              </a:rPr>
              <a:t>mins</a:t>
            </a:r>
            <a:r>
              <a:rPr lang="en-US" altLang="en-US" sz="2000" dirty="0" smtClean="0">
                <a:latin typeface="Verdana" pitchFamily="34" charset="0"/>
              </a:rPr>
              <a:t> of sustained activity introduction (games, dance)</a:t>
            </a:r>
          </a:p>
          <a:p>
            <a:pPr lvl="1" eaLnBrk="1" hangingPunct="1"/>
            <a:r>
              <a:rPr lang="en-US" altLang="en-US" sz="2000" dirty="0" smtClean="0">
                <a:latin typeface="Verdana" pitchFamily="34" charset="0"/>
              </a:rPr>
              <a:t>30 </a:t>
            </a:r>
            <a:r>
              <a:rPr lang="en-US" altLang="en-US" sz="2000" dirty="0" err="1" smtClean="0">
                <a:latin typeface="Verdana" pitchFamily="34" charset="0"/>
              </a:rPr>
              <a:t>mins</a:t>
            </a:r>
            <a:r>
              <a:rPr lang="en-US" altLang="en-US" sz="2000" dirty="0" smtClean="0">
                <a:latin typeface="Verdana" pitchFamily="34" charset="0"/>
              </a:rPr>
              <a:t> (3 X 10 </a:t>
            </a:r>
            <a:r>
              <a:rPr lang="en-US" altLang="en-US" sz="2000" dirty="0" err="1" smtClean="0">
                <a:latin typeface="Verdana" pitchFamily="34" charset="0"/>
              </a:rPr>
              <a:t>mins</a:t>
            </a:r>
            <a:r>
              <a:rPr lang="en-US" altLang="en-US" sz="2000" dirty="0" smtClean="0">
                <a:latin typeface="Verdana" pitchFamily="34" charset="0"/>
              </a:rPr>
              <a:t>) of skill instruction stations</a:t>
            </a:r>
          </a:p>
          <a:p>
            <a:pPr eaLnBrk="1" hangingPunct="1"/>
            <a:r>
              <a:rPr lang="en-US" altLang="en-US" sz="2200" dirty="0" smtClean="0">
                <a:latin typeface="Verdana" pitchFamily="34" charset="0"/>
              </a:rPr>
              <a:t>Participants - </a:t>
            </a:r>
            <a:r>
              <a:rPr lang="en-US" altLang="en-US" sz="2000" dirty="0" smtClean="0">
                <a:latin typeface="Verdana" pitchFamily="34" charset="0"/>
              </a:rPr>
              <a:t>4-6 year olds</a:t>
            </a:r>
          </a:p>
          <a:p>
            <a:pPr lvl="1" eaLnBrk="1" hangingPunct="1"/>
            <a:r>
              <a:rPr lang="en-US" altLang="en-US" sz="2000" dirty="0" smtClean="0">
                <a:latin typeface="Verdana" pitchFamily="34" charset="0"/>
              </a:rPr>
              <a:t>African American, Hispanic, low income</a:t>
            </a:r>
          </a:p>
          <a:p>
            <a:pPr lvl="2" eaLnBrk="1" hangingPunct="1"/>
            <a:endParaRPr lang="en-US" altLang="en-US" dirty="0" smtClean="0">
              <a:solidFill>
                <a:schemeClr val="folHlink"/>
              </a:solidFill>
              <a:latin typeface="Verdana" pitchFamily="34" charset="0"/>
            </a:endParaRPr>
          </a:p>
          <a:p>
            <a:pPr eaLnBrk="1" hangingPunct="1"/>
            <a:endParaRPr lang="en-US" altLang="en-US" sz="2800" dirty="0" smtClean="0"/>
          </a:p>
        </p:txBody>
      </p:sp>
      <p:pic>
        <p:nvPicPr>
          <p:cNvPr id="49156" name="Picture 4" descr="hop1"/>
          <p:cNvPicPr>
            <a:picLocks noChangeAspect="1" noChangeArrowheads="1"/>
          </p:cNvPicPr>
          <p:nvPr/>
        </p:nvPicPr>
        <p:blipFill>
          <a:blip r:embed="rId3" cstate="print"/>
          <a:srcRect/>
          <a:stretch>
            <a:fillRect/>
          </a:stretch>
        </p:blipFill>
        <p:spPr bwMode="auto">
          <a:xfrm>
            <a:off x="7010400" y="1828800"/>
            <a:ext cx="1849044" cy="1385888"/>
          </a:xfrm>
          <a:prstGeom prst="rect">
            <a:avLst/>
          </a:prstGeom>
          <a:noFill/>
          <a:ln w="9525">
            <a:noFill/>
            <a:miter lim="800000"/>
            <a:headEnd/>
            <a:tailEnd/>
          </a:ln>
        </p:spPr>
      </p:pic>
      <p:pic>
        <p:nvPicPr>
          <p:cNvPr id="49157" name="Picture 5" descr="osulogo_color"/>
          <p:cNvPicPr>
            <a:picLocks noChangeAspect="1" noChangeArrowheads="1"/>
          </p:cNvPicPr>
          <p:nvPr/>
        </p:nvPicPr>
        <p:blipFill>
          <a:blip r:embed="rId4" cstate="print"/>
          <a:srcRect/>
          <a:stretch>
            <a:fillRect/>
          </a:stretch>
        </p:blipFill>
        <p:spPr bwMode="auto">
          <a:xfrm>
            <a:off x="0" y="0"/>
            <a:ext cx="914400" cy="914400"/>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1016949"/>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723900" y="-195791"/>
            <a:ext cx="7696200" cy="974725"/>
          </a:xfrm>
        </p:spPr>
        <p:txBody>
          <a:bodyPr/>
          <a:lstStyle/>
          <a:p>
            <a:pPr eaLnBrk="1" hangingPunct="1"/>
            <a:r>
              <a:rPr lang="en-US" altLang="en-US" sz="3600" b="1" smtClean="0">
                <a:solidFill>
                  <a:srgbClr val="FF0000"/>
                </a:solidFill>
                <a:latin typeface="Verdana" pitchFamily="34" charset="0"/>
              </a:rPr>
              <a:t>SKIP approach</a:t>
            </a:r>
            <a:endParaRPr lang="en-US" altLang="en-US" sz="3600" b="1" dirty="0" smtClean="0">
              <a:solidFill>
                <a:srgbClr val="FF0000"/>
              </a:solidFill>
              <a:latin typeface="Verdana" pitchFamily="34" charset="0"/>
            </a:endParaRPr>
          </a:p>
        </p:txBody>
      </p:sp>
      <p:sp>
        <p:nvSpPr>
          <p:cNvPr id="49155" name="Rectangle 3"/>
          <p:cNvSpPr>
            <a:spLocks noGrp="1" noChangeArrowheads="1"/>
          </p:cNvSpPr>
          <p:nvPr>
            <p:ph idx="1"/>
          </p:nvPr>
        </p:nvSpPr>
        <p:spPr>
          <a:xfrm>
            <a:off x="152400" y="990600"/>
            <a:ext cx="8839200" cy="5562600"/>
          </a:xfrm>
        </p:spPr>
        <p:txBody>
          <a:bodyPr>
            <a:normAutofit fontScale="92500" lnSpcReduction="20000"/>
          </a:bodyPr>
          <a:lstStyle/>
          <a:p>
            <a:pPr eaLnBrk="1" hangingPunct="1">
              <a:buFont typeface="Wingdings" pitchFamily="2" charset="2"/>
              <a:buChar char="ü"/>
            </a:pPr>
            <a:r>
              <a:rPr lang="en-US" altLang="en-US" sz="2400" dirty="0" smtClean="0"/>
              <a:t>Evaluation of the array of skill development of children</a:t>
            </a:r>
          </a:p>
          <a:p>
            <a:pPr eaLnBrk="1" hangingPunct="1">
              <a:buFont typeface="Wingdings" pitchFamily="2" charset="2"/>
              <a:buChar char="ü"/>
            </a:pPr>
            <a:r>
              <a:rPr lang="en-US" altLang="en-US" sz="2400" dirty="0" smtClean="0"/>
              <a:t>Developmental task analysis of each of the skills ranging from easy to more complex in line with skill assessment</a:t>
            </a:r>
          </a:p>
          <a:p>
            <a:pPr eaLnBrk="1" hangingPunct="1">
              <a:buFont typeface="Wingdings" pitchFamily="2" charset="2"/>
              <a:buChar char="ü"/>
            </a:pPr>
            <a:r>
              <a:rPr lang="en-US" altLang="en-US" sz="2400" dirty="0" smtClean="0"/>
              <a:t>Individualized &amp; inclusive instruction</a:t>
            </a:r>
          </a:p>
          <a:p>
            <a:pPr eaLnBrk="1" hangingPunct="1">
              <a:buFont typeface="Wingdings" pitchFamily="2" charset="2"/>
              <a:buChar char="ü"/>
            </a:pPr>
            <a:r>
              <a:rPr lang="en-US" altLang="en-US" sz="2400" dirty="0" smtClean="0"/>
              <a:t>Repetitive cycle of skills &amp; tasks with opportunities to increase &amp; decrease task complexity</a:t>
            </a:r>
          </a:p>
          <a:p>
            <a:pPr eaLnBrk="1" hangingPunct="1">
              <a:buFont typeface="Wingdings" pitchFamily="2" charset="2"/>
              <a:buChar char="ü"/>
            </a:pPr>
            <a:r>
              <a:rPr lang="en-US" altLang="en-US" sz="2400" dirty="0" smtClean="0"/>
              <a:t>Focus on critical elements &amp; key words for children to remember</a:t>
            </a:r>
          </a:p>
          <a:p>
            <a:pPr eaLnBrk="1" hangingPunct="1">
              <a:buFont typeface="Wingdings" pitchFamily="2" charset="2"/>
              <a:buChar char="ü"/>
            </a:pPr>
            <a:r>
              <a:rPr lang="en-US" altLang="en-US" sz="2400" dirty="0" smtClean="0"/>
              <a:t>Children as self and peer coaches</a:t>
            </a:r>
          </a:p>
          <a:p>
            <a:pPr eaLnBrk="1" hangingPunct="1">
              <a:buFont typeface="Wingdings" pitchFamily="2" charset="2"/>
              <a:buChar char="ü"/>
            </a:pPr>
            <a:r>
              <a:rPr lang="en-US" altLang="en-US" sz="2400" dirty="0" smtClean="0"/>
              <a:t>Self reflection &amp; evaluation</a:t>
            </a:r>
          </a:p>
          <a:p>
            <a:pPr eaLnBrk="1" hangingPunct="1">
              <a:buFont typeface="Wingdings" pitchFamily="2" charset="2"/>
              <a:buChar char="ü"/>
            </a:pPr>
            <a:r>
              <a:rPr lang="en-US" altLang="en-US" sz="2400" dirty="0" smtClean="0"/>
              <a:t>“Feel” the skill – focus on </a:t>
            </a:r>
            <a:r>
              <a:rPr lang="en-US" altLang="en-US" sz="2400" dirty="0" err="1" smtClean="0"/>
              <a:t>proprio-ception</a:t>
            </a:r>
            <a:r>
              <a:rPr lang="en-US" altLang="en-US" sz="2400" dirty="0" smtClean="0"/>
              <a:t> </a:t>
            </a:r>
          </a:p>
          <a:p>
            <a:pPr eaLnBrk="1" hangingPunct="1">
              <a:buFont typeface="Wingdings" pitchFamily="2" charset="2"/>
              <a:buChar char="ü"/>
            </a:pPr>
            <a:r>
              <a:rPr lang="en-US" altLang="en-US" sz="2400" dirty="0" smtClean="0"/>
              <a:t>“Passport” to motor competence &amp; physical literacy</a:t>
            </a:r>
          </a:p>
          <a:p>
            <a:pPr eaLnBrk="1" hangingPunct="1"/>
            <a:endParaRPr lang="en-US" altLang="en-US" sz="2800" dirty="0" smtClean="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621848746"/>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81000" y="228600"/>
            <a:ext cx="8763000" cy="466725"/>
          </a:xfrm>
        </p:spPr>
        <p:txBody>
          <a:bodyPr>
            <a:normAutofit fontScale="90000"/>
          </a:bodyPr>
          <a:lstStyle/>
          <a:p>
            <a:pPr algn="ctr"/>
            <a:r>
              <a:rPr lang="en-US" sz="3600" b="1" dirty="0" smtClean="0">
                <a:solidFill>
                  <a:srgbClr val="FF0000"/>
                </a:solidFill>
                <a:effectLst/>
                <a:latin typeface="+mn-lt"/>
              </a:rPr>
              <a:t>Instructional Approaches</a:t>
            </a:r>
          </a:p>
        </p:txBody>
      </p:sp>
      <p:sp>
        <p:nvSpPr>
          <p:cNvPr id="13315" name="Line 4"/>
          <p:cNvSpPr>
            <a:spLocks noChangeShapeType="1"/>
          </p:cNvSpPr>
          <p:nvPr/>
        </p:nvSpPr>
        <p:spPr bwMode="auto">
          <a:xfrm flipV="1">
            <a:off x="1079500" y="1600200"/>
            <a:ext cx="6731000" cy="25400"/>
          </a:xfrm>
          <a:prstGeom prst="line">
            <a:avLst/>
          </a:prstGeom>
          <a:noFill/>
          <a:ln w="9525">
            <a:noFill/>
            <a:round/>
            <a:headEnd/>
            <a:tailEnd type="triangle" w="med" len="med"/>
          </a:ln>
        </p:spPr>
        <p:txBody>
          <a:bodyPr/>
          <a:lstStyle/>
          <a:p>
            <a:endParaRPr lang="en-US" dirty="0"/>
          </a:p>
        </p:txBody>
      </p:sp>
      <p:sp>
        <p:nvSpPr>
          <p:cNvPr id="13316" name="AutoShape 5"/>
          <p:cNvSpPr>
            <a:spLocks noChangeArrowheads="1"/>
          </p:cNvSpPr>
          <p:nvPr/>
        </p:nvSpPr>
        <p:spPr bwMode="auto">
          <a:xfrm>
            <a:off x="1600200" y="1143000"/>
            <a:ext cx="6457950" cy="449262"/>
          </a:xfrm>
          <a:prstGeom prst="leftRightArrow">
            <a:avLst>
              <a:gd name="adj1" fmla="val 50000"/>
              <a:gd name="adj2" fmla="val 287491"/>
            </a:avLst>
          </a:prstGeom>
          <a:solidFill>
            <a:srgbClr val="0000FF"/>
          </a:solidFill>
          <a:ln w="9525">
            <a:noFill/>
            <a:miter lim="800000"/>
            <a:headEnd/>
            <a:tailEnd/>
          </a:ln>
        </p:spPr>
        <p:txBody>
          <a:bodyPr wrap="none" anchor="ctr"/>
          <a:lstStyle/>
          <a:p>
            <a:endParaRPr lang="en-US" dirty="0">
              <a:solidFill>
                <a:srgbClr val="E37222"/>
              </a:solidFill>
            </a:endParaRPr>
          </a:p>
        </p:txBody>
      </p:sp>
      <p:sp>
        <p:nvSpPr>
          <p:cNvPr id="13317" name="Text Box 6"/>
          <p:cNvSpPr txBox="1">
            <a:spLocks noChangeArrowheads="1"/>
          </p:cNvSpPr>
          <p:nvPr/>
        </p:nvSpPr>
        <p:spPr bwMode="auto">
          <a:xfrm>
            <a:off x="2667000" y="762000"/>
            <a:ext cx="4470400" cy="457200"/>
          </a:xfrm>
          <a:prstGeom prst="rect">
            <a:avLst/>
          </a:prstGeom>
          <a:noFill/>
          <a:ln w="9525">
            <a:noFill/>
            <a:miter lim="800000"/>
            <a:headEnd/>
            <a:tailEnd/>
          </a:ln>
        </p:spPr>
        <p:txBody>
          <a:bodyPr>
            <a:spAutoFit/>
          </a:bodyPr>
          <a:lstStyle/>
          <a:p>
            <a:pPr algn="ctr">
              <a:spcBef>
                <a:spcPct val="50000"/>
              </a:spcBef>
            </a:pPr>
            <a:r>
              <a:rPr lang="en-US" sz="2400" b="1" dirty="0"/>
              <a:t>Continuum of Autonomy</a:t>
            </a:r>
          </a:p>
        </p:txBody>
      </p:sp>
      <p:sp>
        <p:nvSpPr>
          <p:cNvPr id="13318" name="Text Box 10"/>
          <p:cNvSpPr txBox="1">
            <a:spLocks noChangeArrowheads="1"/>
          </p:cNvSpPr>
          <p:nvPr/>
        </p:nvSpPr>
        <p:spPr bwMode="auto">
          <a:xfrm>
            <a:off x="304800" y="1676400"/>
            <a:ext cx="3835400" cy="1169551"/>
          </a:xfrm>
          <a:prstGeom prst="rect">
            <a:avLst/>
          </a:prstGeom>
          <a:noFill/>
          <a:ln w="9525">
            <a:noFill/>
            <a:miter lim="800000"/>
            <a:headEnd/>
            <a:tailEnd/>
          </a:ln>
        </p:spPr>
        <p:txBody>
          <a:bodyPr>
            <a:spAutoFit/>
          </a:bodyPr>
          <a:lstStyle/>
          <a:p>
            <a:pPr algn="ctr">
              <a:spcBef>
                <a:spcPct val="50000"/>
              </a:spcBef>
            </a:pPr>
            <a:r>
              <a:rPr lang="en-US" sz="2000" b="1" u="sng" dirty="0">
                <a:latin typeface="Verdana" pitchFamily="34" charset="0"/>
                <a:ea typeface="Verdana" pitchFamily="34" charset="0"/>
                <a:cs typeface="Verdana" pitchFamily="34" charset="0"/>
              </a:rPr>
              <a:t>Low </a:t>
            </a:r>
            <a:r>
              <a:rPr lang="en-US" sz="2000" b="1" u="sng" dirty="0" smtClean="0">
                <a:latin typeface="Verdana" pitchFamily="34" charset="0"/>
                <a:ea typeface="Verdana" pitchFamily="34" charset="0"/>
                <a:cs typeface="Verdana" pitchFamily="34" charset="0"/>
              </a:rPr>
              <a:t>Autonomy - Direct </a:t>
            </a:r>
            <a:endParaRPr lang="en-US" sz="2000" b="1" u="sng" dirty="0">
              <a:latin typeface="Verdana" pitchFamily="34" charset="0"/>
              <a:ea typeface="Verdana" pitchFamily="34" charset="0"/>
              <a:cs typeface="Verdana" pitchFamily="34" charset="0"/>
            </a:endParaRPr>
          </a:p>
          <a:p>
            <a:pPr>
              <a:spcBef>
                <a:spcPct val="50000"/>
              </a:spcBef>
              <a:buFont typeface="Wingdings" pitchFamily="2" charset="2"/>
              <a:buNone/>
            </a:pPr>
            <a:r>
              <a:rPr lang="en-US" sz="2000" dirty="0">
                <a:latin typeface="Verdana" pitchFamily="34" charset="0"/>
                <a:ea typeface="Verdana" pitchFamily="34" charset="0"/>
                <a:cs typeface="Verdana" pitchFamily="34" charset="0"/>
              </a:rPr>
              <a:t>Is characterized by learners having </a:t>
            </a:r>
            <a:r>
              <a:rPr lang="en-US" sz="2000" dirty="0" smtClean="0">
                <a:latin typeface="Verdana" pitchFamily="34" charset="0"/>
                <a:ea typeface="Verdana" pitchFamily="34" charset="0"/>
                <a:cs typeface="Verdana" pitchFamily="34" charset="0"/>
              </a:rPr>
              <a:t>limited control of: </a:t>
            </a:r>
            <a:endParaRPr lang="en-US" sz="1600" dirty="0">
              <a:latin typeface="Verdana" pitchFamily="34" charset="0"/>
              <a:ea typeface="Verdana" pitchFamily="34" charset="0"/>
              <a:cs typeface="Verdana" pitchFamily="34" charset="0"/>
            </a:endParaRPr>
          </a:p>
        </p:txBody>
      </p:sp>
      <p:sp>
        <p:nvSpPr>
          <p:cNvPr id="13319" name="Text Box 11"/>
          <p:cNvSpPr txBox="1">
            <a:spLocks noChangeArrowheads="1"/>
          </p:cNvSpPr>
          <p:nvPr/>
        </p:nvSpPr>
        <p:spPr bwMode="auto">
          <a:xfrm>
            <a:off x="5181600" y="1676400"/>
            <a:ext cx="3962400" cy="1415772"/>
          </a:xfrm>
          <a:prstGeom prst="rect">
            <a:avLst/>
          </a:prstGeom>
          <a:noFill/>
          <a:ln w="9525">
            <a:noFill/>
            <a:miter lim="800000"/>
            <a:headEnd/>
            <a:tailEnd/>
          </a:ln>
        </p:spPr>
        <p:txBody>
          <a:bodyPr wrap="square">
            <a:spAutoFit/>
          </a:bodyPr>
          <a:lstStyle/>
          <a:p>
            <a:pPr algn="ctr">
              <a:spcBef>
                <a:spcPct val="50000"/>
              </a:spcBef>
            </a:pPr>
            <a:r>
              <a:rPr lang="en-US" sz="2000" b="1" u="sng" dirty="0" smtClean="0">
                <a:latin typeface="Verdana" pitchFamily="34" charset="0"/>
                <a:ea typeface="Verdana" pitchFamily="34" charset="0"/>
                <a:cs typeface="Verdana" pitchFamily="34" charset="0"/>
              </a:rPr>
              <a:t>High Autonomy </a:t>
            </a:r>
            <a:br>
              <a:rPr lang="en-US" sz="2000" b="1" u="sng" dirty="0" smtClean="0">
                <a:latin typeface="Verdana" pitchFamily="34" charset="0"/>
                <a:ea typeface="Verdana" pitchFamily="34" charset="0"/>
                <a:cs typeface="Verdana" pitchFamily="34" charset="0"/>
              </a:rPr>
            </a:br>
            <a:r>
              <a:rPr lang="en-US" sz="1600" b="1" u="sng" dirty="0" smtClean="0">
                <a:latin typeface="Verdana" pitchFamily="34" charset="0"/>
                <a:ea typeface="Verdana" pitchFamily="34" charset="0"/>
                <a:cs typeface="Verdana" pitchFamily="34" charset="0"/>
              </a:rPr>
              <a:t>(Mastery Motivational Climate)</a:t>
            </a:r>
            <a:endParaRPr lang="en-US" sz="1600" b="1" u="sng" dirty="0">
              <a:latin typeface="Verdana" pitchFamily="34" charset="0"/>
              <a:ea typeface="Verdana" pitchFamily="34" charset="0"/>
              <a:cs typeface="Verdana" pitchFamily="34" charset="0"/>
            </a:endParaRPr>
          </a:p>
          <a:p>
            <a:pPr>
              <a:spcBef>
                <a:spcPct val="50000"/>
              </a:spcBef>
              <a:buFont typeface="Wingdings" pitchFamily="2" charset="2"/>
              <a:buNone/>
            </a:pPr>
            <a:r>
              <a:rPr lang="en-US" sz="2000" dirty="0">
                <a:latin typeface="Verdana" pitchFamily="34" charset="0"/>
                <a:ea typeface="Verdana" pitchFamily="34" charset="0"/>
                <a:cs typeface="Verdana" pitchFamily="34" charset="0"/>
              </a:rPr>
              <a:t>Is characterized by learners having </a:t>
            </a:r>
            <a:r>
              <a:rPr lang="en-US" sz="2000" dirty="0" smtClean="0">
                <a:latin typeface="Verdana" pitchFamily="34" charset="0"/>
                <a:ea typeface="Verdana" pitchFamily="34" charset="0"/>
                <a:cs typeface="Verdana" pitchFamily="34" charset="0"/>
              </a:rPr>
              <a:t>maximum control of:</a:t>
            </a:r>
            <a:endParaRPr lang="en-US" sz="2000" dirty="0">
              <a:latin typeface="Verdana" pitchFamily="34" charset="0"/>
              <a:ea typeface="Verdana" pitchFamily="34" charset="0"/>
              <a:cs typeface="Verdana" pitchFamily="34" charset="0"/>
            </a:endParaRPr>
          </a:p>
        </p:txBody>
      </p:sp>
      <p:sp>
        <p:nvSpPr>
          <p:cNvPr id="13320" name="Text Box 12"/>
          <p:cNvSpPr txBox="1">
            <a:spLocks noChangeArrowheads="1"/>
          </p:cNvSpPr>
          <p:nvPr/>
        </p:nvSpPr>
        <p:spPr bwMode="auto">
          <a:xfrm>
            <a:off x="685800" y="6400800"/>
            <a:ext cx="7329488" cy="304800"/>
          </a:xfrm>
          <a:prstGeom prst="rect">
            <a:avLst/>
          </a:prstGeom>
          <a:noFill/>
          <a:ln w="9525">
            <a:noFill/>
            <a:miter lim="800000"/>
            <a:headEnd/>
            <a:tailEnd/>
          </a:ln>
        </p:spPr>
        <p:txBody>
          <a:bodyPr>
            <a:spAutoFit/>
          </a:bodyPr>
          <a:lstStyle/>
          <a:p>
            <a:pPr>
              <a:spcBef>
                <a:spcPct val="50000"/>
              </a:spcBef>
            </a:pPr>
            <a:r>
              <a:rPr lang="en-US" sz="1400" dirty="0"/>
              <a:t>(Rink, </a:t>
            </a:r>
            <a:r>
              <a:rPr lang="en-US" sz="1400" dirty="0" smtClean="0"/>
              <a:t>2006</a:t>
            </a:r>
            <a:r>
              <a:rPr lang="en-US" sz="1400" dirty="0"/>
              <a:t>; Valentini &amp; Rudisill, 2004)</a:t>
            </a:r>
          </a:p>
        </p:txBody>
      </p:sp>
      <p:sp>
        <p:nvSpPr>
          <p:cNvPr id="9" name="TextBox 8"/>
          <p:cNvSpPr txBox="1"/>
          <p:nvPr/>
        </p:nvSpPr>
        <p:spPr>
          <a:xfrm>
            <a:off x="228600" y="3429000"/>
            <a:ext cx="8686800" cy="2677656"/>
          </a:xfrm>
          <a:prstGeom prst="rect">
            <a:avLst/>
          </a:prstGeom>
          <a:noFill/>
          <a:ln w="76200">
            <a:solidFill>
              <a:srgbClr val="E37222"/>
            </a:solidFill>
          </a:ln>
        </p:spPr>
        <p:txBody>
          <a:bodyPr wrap="square" rtlCol="0">
            <a:spAutoFit/>
          </a:bodyPr>
          <a:lstStyle/>
          <a:p>
            <a:pPr>
              <a:spcBef>
                <a:spcPct val="50000"/>
              </a:spcBef>
              <a:buFont typeface="Wingdings" pitchFamily="2" charset="2"/>
              <a:buChar char="ü"/>
            </a:pPr>
            <a:r>
              <a:rPr lang="en-US" sz="2400" b="1" dirty="0" smtClean="0">
                <a:latin typeface="Verdana" pitchFamily="34" charset="0"/>
                <a:ea typeface="Verdana" pitchFamily="34" charset="0"/>
                <a:cs typeface="Verdana" pitchFamily="34" charset="0"/>
              </a:rPr>
              <a:t>participation in instructional decision making</a:t>
            </a:r>
          </a:p>
          <a:p>
            <a:pPr>
              <a:spcBef>
                <a:spcPct val="50000"/>
              </a:spcBef>
              <a:buFont typeface="Wingdings" pitchFamily="2" charset="2"/>
              <a:buChar char="ü"/>
            </a:pPr>
            <a:r>
              <a:rPr lang="en-US" sz="2400" b="1" dirty="0" smtClean="0">
                <a:latin typeface="Verdana" pitchFamily="34" charset="0"/>
                <a:ea typeface="Verdana" pitchFamily="34" charset="0"/>
                <a:cs typeface="Verdana" pitchFamily="34" charset="0"/>
              </a:rPr>
              <a:t>choice of grouping</a:t>
            </a:r>
          </a:p>
          <a:p>
            <a:pPr>
              <a:spcBef>
                <a:spcPct val="50000"/>
              </a:spcBef>
              <a:buFont typeface="Wingdings" pitchFamily="2" charset="2"/>
              <a:buChar char="ü"/>
            </a:pPr>
            <a:r>
              <a:rPr lang="en-US" sz="2400" b="1" dirty="0" smtClean="0">
                <a:latin typeface="Verdana" pitchFamily="34" charset="0"/>
                <a:ea typeface="Verdana" pitchFamily="34" charset="0"/>
                <a:cs typeface="Verdana" pitchFamily="34" charset="0"/>
              </a:rPr>
              <a:t>flexibility in scheduled or time at each station   </a:t>
            </a:r>
          </a:p>
          <a:p>
            <a:pPr>
              <a:spcBef>
                <a:spcPct val="50000"/>
              </a:spcBef>
              <a:buFont typeface="Wingdings" pitchFamily="2" charset="2"/>
              <a:buChar char="ü"/>
            </a:pPr>
            <a:r>
              <a:rPr lang="en-US" sz="2400" b="1" dirty="0" smtClean="0">
                <a:latin typeface="Verdana" pitchFamily="34" charset="0"/>
                <a:ea typeface="Verdana" pitchFamily="34" charset="0"/>
                <a:cs typeface="Verdana" pitchFamily="34" charset="0"/>
              </a:rPr>
              <a:t>option to establish or modify rules</a:t>
            </a:r>
          </a:p>
          <a:p>
            <a:pPr>
              <a:spcBef>
                <a:spcPct val="50000"/>
              </a:spcBef>
              <a:buFont typeface="Wingdings" pitchFamily="2" charset="2"/>
              <a:buChar char="ü"/>
            </a:pPr>
            <a:r>
              <a:rPr lang="en-US" sz="2400" b="1" dirty="0" smtClean="0">
                <a:latin typeface="Verdana" pitchFamily="34" charset="0"/>
                <a:ea typeface="Verdana" pitchFamily="34" charset="0"/>
                <a:cs typeface="Verdana" pitchFamily="34" charset="0"/>
              </a:rPr>
              <a:t>choice of difficulty</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93728847"/>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en-US" altLang="en-US" sz="4800" b="1" dirty="0" smtClean="0">
                <a:solidFill>
                  <a:srgbClr val="FF0000"/>
                </a:solidFill>
                <a:latin typeface="Verdana" pitchFamily="34" charset="0"/>
              </a:rPr>
              <a:t>SKIP-</a:t>
            </a:r>
            <a:r>
              <a:rPr lang="en-US" altLang="en-US" sz="4800" b="1" dirty="0" err="1" smtClean="0">
                <a:solidFill>
                  <a:srgbClr val="FF0000"/>
                </a:solidFill>
                <a:latin typeface="Verdana" pitchFamily="34" charset="0"/>
              </a:rPr>
              <a:t>Cymru</a:t>
            </a:r>
            <a:r>
              <a:rPr lang="en-US" altLang="en-US" sz="4800" b="1" dirty="0" smtClean="0">
                <a:solidFill>
                  <a:srgbClr val="FF0000"/>
                </a:solidFill>
                <a:latin typeface="Verdana" pitchFamily="34" charset="0"/>
              </a:rPr>
              <a:t> </a:t>
            </a:r>
            <a:r>
              <a:rPr lang="is-IS" altLang="en-US" sz="4800" b="1" dirty="0" smtClean="0">
                <a:solidFill>
                  <a:srgbClr val="FF0000"/>
                </a:solidFill>
                <a:latin typeface="Verdana" pitchFamily="34" charset="0"/>
              </a:rPr>
              <a:t>…plugging the gap</a:t>
            </a:r>
            <a:endParaRPr lang="en-US" dirty="0"/>
          </a:p>
        </p:txBody>
      </p:sp>
      <p:sp>
        <p:nvSpPr>
          <p:cNvPr id="3" name="Content Placeholder 2"/>
          <p:cNvSpPr>
            <a:spLocks noGrp="1"/>
          </p:cNvSpPr>
          <p:nvPr>
            <p:ph idx="1"/>
          </p:nvPr>
        </p:nvSpPr>
        <p:spPr/>
        <p:txBody>
          <a:bodyPr/>
          <a:lstStyle/>
          <a:p>
            <a:r>
              <a:rPr lang="en-US" dirty="0" smtClean="0"/>
              <a:t>Takes SKIP and embeds it in the Foundation Phase play based approach</a:t>
            </a:r>
          </a:p>
          <a:p>
            <a:r>
              <a:rPr lang="en-US" dirty="0" smtClean="0"/>
              <a:t>High autonomy</a:t>
            </a:r>
          </a:p>
          <a:p>
            <a:r>
              <a:rPr lang="en-US" dirty="0" smtClean="0"/>
              <a:t>In PD focused time </a:t>
            </a:r>
          </a:p>
          <a:p>
            <a:r>
              <a:rPr lang="en-US" dirty="0" smtClean="0"/>
              <a:t>In cross curricular learning another layer of outcomes </a:t>
            </a:r>
          </a:p>
          <a:p>
            <a:r>
              <a:rPr lang="en-US" dirty="0" smtClean="0"/>
              <a:t>Parental engagement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46955437"/>
      </p:ext>
    </p:extLst>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219200" y="92075"/>
            <a:ext cx="7696200" cy="974725"/>
          </a:xfrm>
        </p:spPr>
        <p:txBody>
          <a:bodyPr/>
          <a:lstStyle/>
          <a:p>
            <a:pPr eaLnBrk="1" hangingPunct="1"/>
            <a:r>
              <a:rPr lang="en-US" altLang="en-US" sz="3600" b="1" dirty="0" smtClean="0">
                <a:solidFill>
                  <a:srgbClr val="FF0000"/>
                </a:solidFill>
                <a:latin typeface="Verdana" pitchFamily="34" charset="0"/>
              </a:rPr>
              <a:t>Project SKIP -</a:t>
            </a:r>
          </a:p>
        </p:txBody>
      </p:sp>
      <p:sp>
        <p:nvSpPr>
          <p:cNvPr id="49155" name="Rectangle 3"/>
          <p:cNvSpPr>
            <a:spLocks noGrp="1" noChangeArrowheads="1"/>
          </p:cNvSpPr>
          <p:nvPr>
            <p:ph idx="1"/>
          </p:nvPr>
        </p:nvSpPr>
        <p:spPr>
          <a:xfrm>
            <a:off x="228600" y="990600"/>
            <a:ext cx="8686800" cy="5562600"/>
          </a:xfrm>
        </p:spPr>
        <p:txBody>
          <a:bodyPr>
            <a:normAutofit lnSpcReduction="10000"/>
          </a:bodyPr>
          <a:lstStyle/>
          <a:p>
            <a:pPr eaLnBrk="1" hangingPunct="1"/>
            <a:r>
              <a:rPr lang="en-US" altLang="en-US" sz="2000" b="1" dirty="0" smtClean="0">
                <a:solidFill>
                  <a:srgbClr val="FF0000"/>
                </a:solidFill>
                <a:latin typeface="Verdana" pitchFamily="34" charset="0"/>
              </a:rPr>
              <a:t>OPENING ACTIVITY</a:t>
            </a:r>
            <a:r>
              <a:rPr lang="en-US" altLang="en-US" sz="2000" dirty="0" smtClean="0">
                <a:latin typeface="Verdana" pitchFamily="34" charset="0"/>
              </a:rPr>
              <a:t> </a:t>
            </a:r>
            <a:r>
              <a:rPr lang="en-US" altLang="en-US" sz="2000" dirty="0" smtClean="0">
                <a:solidFill>
                  <a:srgbClr val="FF0000"/>
                </a:solidFill>
                <a:latin typeface="Verdana" pitchFamily="34" charset="0"/>
              </a:rPr>
              <a:t>(10 mins) – </a:t>
            </a:r>
            <a:r>
              <a:rPr lang="en-US" altLang="en-US" sz="2000" b="1" dirty="0" smtClean="0">
                <a:solidFill>
                  <a:srgbClr val="FF0000"/>
                </a:solidFill>
                <a:latin typeface="Verdana" pitchFamily="34" charset="0"/>
              </a:rPr>
              <a:t>“Tails”</a:t>
            </a:r>
          </a:p>
          <a:p>
            <a:pPr lvl="1" eaLnBrk="1" hangingPunct="1"/>
            <a:r>
              <a:rPr lang="en-US" altLang="en-US" sz="1600" dirty="0" smtClean="0">
                <a:latin typeface="Verdana" pitchFamily="34" charset="0"/>
              </a:rPr>
              <a:t>Children place a scarf in their waistband. Mark off a small area and when you say go children run and dodge to steal other children’s tails and try and dodge to not loose their own tail. After 3-4 </a:t>
            </a:r>
            <a:r>
              <a:rPr lang="en-US" altLang="en-US" sz="1600" dirty="0" err="1" smtClean="0">
                <a:latin typeface="Verdana" pitchFamily="34" charset="0"/>
              </a:rPr>
              <a:t>mins</a:t>
            </a:r>
            <a:r>
              <a:rPr lang="en-US" altLang="en-US" sz="1600" dirty="0" smtClean="0">
                <a:latin typeface="Verdana" pitchFamily="34" charset="0"/>
              </a:rPr>
              <a:t> “freeze” the children and re-distribute tails. </a:t>
            </a:r>
          </a:p>
          <a:p>
            <a:pPr eaLnBrk="1" hangingPunct="1"/>
            <a:r>
              <a:rPr lang="en-US" altLang="en-US" sz="2000" b="1" dirty="0" smtClean="0">
                <a:solidFill>
                  <a:srgbClr val="FF0000"/>
                </a:solidFill>
                <a:latin typeface="Verdana" pitchFamily="34" charset="0"/>
              </a:rPr>
              <a:t>3 X 10 Min SKILL STATIONS - Kick, Throw, Jump</a:t>
            </a:r>
          </a:p>
          <a:p>
            <a:pPr eaLnBrk="1" hangingPunct="1"/>
            <a:r>
              <a:rPr lang="en-US" altLang="en-US" sz="2000" b="1" dirty="0" smtClean="0">
                <a:latin typeface="Verdana" pitchFamily="34" charset="0"/>
              </a:rPr>
              <a:t>Kicking – 10 mins </a:t>
            </a:r>
            <a:endParaRPr lang="en-US" altLang="en-US" sz="2000" dirty="0" smtClean="0">
              <a:latin typeface="Verdana" pitchFamily="34" charset="0"/>
            </a:endParaRPr>
          </a:p>
          <a:p>
            <a:pPr lvl="1" eaLnBrk="1" hangingPunct="1"/>
            <a:r>
              <a:rPr lang="en-US" altLang="en-US" sz="1800" dirty="0" smtClean="0">
                <a:latin typeface="Verdana" pitchFamily="34" charset="0"/>
              </a:rPr>
              <a:t>Kicking milk jugs with beans in, kicking with different levels of force, trapping, switching milk jugs. </a:t>
            </a:r>
          </a:p>
          <a:p>
            <a:pPr lvl="1" eaLnBrk="1" hangingPunct="1"/>
            <a:r>
              <a:rPr lang="en-US" altLang="en-US" sz="1800" dirty="0" smtClean="0">
                <a:latin typeface="Verdana" pitchFamily="34" charset="0"/>
              </a:rPr>
              <a:t>Puppy walking – kick a playground ball around the area, puppy near, puppy far, puppy play (knock over pins)</a:t>
            </a:r>
          </a:p>
          <a:p>
            <a:pPr eaLnBrk="1" hangingPunct="1"/>
            <a:r>
              <a:rPr lang="en-US" altLang="en-US" sz="2000" b="1" dirty="0" smtClean="0">
                <a:solidFill>
                  <a:srgbClr val="FF0000"/>
                </a:solidFill>
                <a:latin typeface="Verdana" pitchFamily="34" charset="0"/>
              </a:rPr>
              <a:t>CLOSURE</a:t>
            </a:r>
            <a:r>
              <a:rPr lang="en-US" altLang="en-US" sz="2000" dirty="0" smtClean="0">
                <a:solidFill>
                  <a:srgbClr val="FF0000"/>
                </a:solidFill>
                <a:latin typeface="Verdana" pitchFamily="34" charset="0"/>
              </a:rPr>
              <a:t>  (10 mins) </a:t>
            </a:r>
            <a:r>
              <a:rPr lang="en-US" altLang="en-US" sz="2200" dirty="0" smtClean="0">
                <a:solidFill>
                  <a:srgbClr val="FF0000"/>
                </a:solidFill>
                <a:latin typeface="Verdana" pitchFamily="34" charset="0"/>
              </a:rPr>
              <a:t>–</a:t>
            </a:r>
          </a:p>
          <a:p>
            <a:pPr eaLnBrk="1" hangingPunct="1"/>
            <a:r>
              <a:rPr lang="en-US" altLang="en-US" sz="1800" dirty="0" smtClean="0">
                <a:latin typeface="Verdana" pitchFamily="34" charset="0"/>
              </a:rPr>
              <a:t>Children sit with legs straight out in front of them. As a child what kind of  “</a:t>
            </a:r>
            <a:r>
              <a:rPr lang="en-US" altLang="en-US" sz="1800" dirty="0" err="1" smtClean="0">
                <a:latin typeface="Verdana" pitchFamily="34" charset="0"/>
              </a:rPr>
              <a:t>kidwich</a:t>
            </a:r>
            <a:r>
              <a:rPr lang="en-US" altLang="en-US" sz="1800" dirty="0" smtClean="0">
                <a:latin typeface="Verdana" pitchFamily="34" charset="0"/>
              </a:rPr>
              <a:t>” (sandwich) they want to make. E.g. PBJ – spread the peanut butter down the legs &amp; then the jelly. Reach arms up tall and then fold your upper body to legs.</a:t>
            </a:r>
          </a:p>
          <a:p>
            <a:pPr eaLnBrk="1" hangingPunct="1"/>
            <a:endParaRPr lang="en-US" altLang="en-US" sz="2800" dirty="0" smtClean="0"/>
          </a:p>
        </p:txBody>
      </p:sp>
      <p:pic>
        <p:nvPicPr>
          <p:cNvPr id="49157" name="Picture 5" descr="osulogo_color"/>
          <p:cNvPicPr>
            <a:picLocks noChangeAspect="1" noChangeArrowheads="1"/>
          </p:cNvPicPr>
          <p:nvPr/>
        </p:nvPicPr>
        <p:blipFill>
          <a:blip r:embed="rId3" cstate="print"/>
          <a:srcRect/>
          <a:stretch>
            <a:fillRect/>
          </a:stretch>
        </p:blipFill>
        <p:spPr bwMode="auto">
          <a:xfrm>
            <a:off x="0" y="0"/>
            <a:ext cx="914400" cy="914400"/>
          </a:xfrm>
          <a:prstGeom prst="rect">
            <a:avLst/>
          </a:prstGeom>
          <a:noFill/>
          <a:ln w="9525">
            <a:noFill/>
            <a:miter lim="800000"/>
            <a:headEnd/>
            <a:tailEnd/>
          </a:ln>
        </p:spPr>
      </p:pic>
      <p:pic>
        <p:nvPicPr>
          <p:cNvPr id="6" name="Picture 7" descr="jump to hoola hoop"/>
          <p:cNvPicPr>
            <a:picLocks noChangeAspect="1" noChangeArrowheads="1"/>
          </p:cNvPicPr>
          <p:nvPr/>
        </p:nvPicPr>
        <p:blipFill>
          <a:blip r:embed="rId4" cstate="print"/>
          <a:srcRect/>
          <a:stretch>
            <a:fillRect/>
          </a:stretch>
        </p:blipFill>
        <p:spPr bwMode="auto">
          <a:xfrm rot="923455">
            <a:off x="7491069" y="5861144"/>
            <a:ext cx="976807" cy="883067"/>
          </a:xfrm>
          <a:prstGeom prst="rect">
            <a:avLst/>
          </a:prstGeom>
          <a:noFill/>
          <a:ln w="38100">
            <a:solidFill>
              <a:srgbClr val="FF3300"/>
            </a:solid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91249237"/>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2"/>
          <p:cNvSpPr>
            <a:spLocks noGrp="1" noChangeArrowheads="1"/>
          </p:cNvSpPr>
          <p:nvPr>
            <p:ph sz="half" idx="1"/>
          </p:nvPr>
        </p:nvSpPr>
        <p:spPr>
          <a:xfrm>
            <a:off x="1828800" y="1371600"/>
            <a:ext cx="7315199" cy="5157788"/>
          </a:xfrm>
        </p:spPr>
        <p:txBody>
          <a:bodyPr>
            <a:normAutofit/>
          </a:bodyPr>
          <a:lstStyle/>
          <a:p>
            <a:pPr>
              <a:buFont typeface="Wingdings" pitchFamily="2" charset="2"/>
              <a:buChar char="§"/>
              <a:defRPr/>
            </a:pPr>
            <a:r>
              <a:rPr lang="en-US" dirty="0" smtClean="0">
                <a:effectLst/>
                <a:latin typeface="+mn-lt"/>
                <a:cs typeface="Arial" pitchFamily="34" charset="0"/>
              </a:rPr>
              <a:t>Grounded in Achievement Goal Theory </a:t>
            </a:r>
            <a:r>
              <a:rPr lang="en-US" sz="1600" dirty="0" smtClean="0">
                <a:effectLst/>
                <a:latin typeface="+mn-lt"/>
                <a:cs typeface="Arial" pitchFamily="34" charset="0"/>
              </a:rPr>
              <a:t>(Ames, 1992a; Epstein, 1989)</a:t>
            </a:r>
          </a:p>
          <a:p>
            <a:pPr>
              <a:buFont typeface="Wingdings" pitchFamily="2" charset="2"/>
              <a:buChar char="§"/>
              <a:defRPr/>
            </a:pPr>
            <a:r>
              <a:rPr lang="en-US" dirty="0" smtClean="0">
                <a:effectLst/>
                <a:latin typeface="+mn-lt"/>
                <a:cs typeface="Arial" pitchFamily="34" charset="0"/>
              </a:rPr>
              <a:t>Motivates children to master skills or tasks that are moderately challenging based on an intrinsic interest </a:t>
            </a:r>
            <a:r>
              <a:rPr lang="en-US" sz="2000" dirty="0" smtClean="0">
                <a:effectLst/>
                <a:latin typeface="+mn-lt"/>
                <a:cs typeface="Arial" pitchFamily="34" charset="0"/>
              </a:rPr>
              <a:t>(Hauser-Cram, 1998; Robinson et al., 2009)</a:t>
            </a:r>
          </a:p>
          <a:p>
            <a:pPr lvl="1">
              <a:buFont typeface="Wingdings" pitchFamily="2" charset="2"/>
              <a:buChar char="ü"/>
              <a:defRPr/>
            </a:pPr>
            <a:r>
              <a:rPr lang="en-US" sz="2200" dirty="0" smtClean="0">
                <a:effectLst/>
                <a:latin typeface="+mn-lt"/>
                <a:cs typeface="Arial" pitchFamily="34" charset="0"/>
              </a:rPr>
              <a:t>opportunity to self-govern</a:t>
            </a:r>
          </a:p>
          <a:p>
            <a:pPr lvl="1">
              <a:buFont typeface="Wingdings" pitchFamily="2" charset="2"/>
              <a:buChar char="ü"/>
              <a:defRPr/>
            </a:pPr>
            <a:r>
              <a:rPr lang="en-US" sz="2200" dirty="0" smtClean="0">
                <a:effectLst/>
                <a:latin typeface="+mn-lt"/>
                <a:cs typeface="Arial" pitchFamily="34" charset="0"/>
              </a:rPr>
              <a:t>navigate their own learning  environment</a:t>
            </a:r>
          </a:p>
          <a:p>
            <a:pPr lvl="1">
              <a:buFont typeface="Wingdings" pitchFamily="2" charset="2"/>
              <a:buChar char="ü"/>
              <a:defRPr/>
            </a:pPr>
            <a:r>
              <a:rPr lang="en-US" sz="2200" dirty="0" smtClean="0">
                <a:effectLst/>
                <a:latin typeface="+mn-lt"/>
                <a:cs typeface="Arial" pitchFamily="34" charset="0"/>
              </a:rPr>
              <a:t>think and learn on their own</a:t>
            </a:r>
          </a:p>
          <a:p>
            <a:pPr lvl="1">
              <a:buFont typeface="Wingdings" pitchFamily="2" charset="2"/>
              <a:buChar char="ü"/>
              <a:defRPr/>
            </a:pPr>
            <a:r>
              <a:rPr lang="en-US" sz="2200" dirty="0" smtClean="0">
                <a:cs typeface="Arial" pitchFamily="34" charset="0"/>
              </a:rPr>
              <a:t>emphasis on </a:t>
            </a:r>
            <a:r>
              <a:rPr lang="en-US" sz="2200" dirty="0" smtClean="0">
                <a:effectLst/>
                <a:latin typeface="+mn-lt"/>
                <a:cs typeface="Arial" pitchFamily="34" charset="0"/>
              </a:rPr>
              <a:t>process of learning</a:t>
            </a:r>
          </a:p>
          <a:p>
            <a:pPr lvl="1">
              <a:buFont typeface="Wingdings" pitchFamily="2" charset="2"/>
              <a:buChar char="ü"/>
              <a:defRPr/>
            </a:pPr>
            <a:r>
              <a:rPr lang="en-US" sz="2200" dirty="0" smtClean="0">
                <a:cs typeface="Arial" pitchFamily="34" charset="0"/>
              </a:rPr>
              <a:t>c</a:t>
            </a:r>
            <a:r>
              <a:rPr lang="en-US" sz="2200" dirty="0" smtClean="0">
                <a:effectLst/>
                <a:latin typeface="+mn-lt"/>
                <a:cs typeface="Arial" pitchFamily="34" charset="0"/>
              </a:rPr>
              <a:t>enters around </a:t>
            </a:r>
            <a:r>
              <a:rPr lang="en-US" sz="2200" b="1" dirty="0" smtClean="0">
                <a:solidFill>
                  <a:srgbClr val="E37217"/>
                </a:solidFill>
                <a:effectLst/>
                <a:latin typeface="+mn-lt"/>
                <a:cs typeface="Arial" pitchFamily="34" charset="0"/>
              </a:rPr>
              <a:t>TARGET</a:t>
            </a:r>
            <a:r>
              <a:rPr lang="en-US" sz="2200" dirty="0" smtClean="0">
                <a:effectLst/>
                <a:latin typeface="+mn-lt"/>
                <a:cs typeface="Arial" pitchFamily="34" charset="0"/>
              </a:rPr>
              <a:t> structures </a:t>
            </a:r>
            <a:br>
              <a:rPr lang="en-US" sz="2200" dirty="0" smtClean="0">
                <a:effectLst/>
                <a:latin typeface="+mn-lt"/>
                <a:cs typeface="Arial" pitchFamily="34" charset="0"/>
              </a:rPr>
            </a:br>
            <a:r>
              <a:rPr lang="en-US" dirty="0" smtClean="0">
                <a:effectLst/>
                <a:latin typeface="+mn-lt"/>
                <a:cs typeface="Arial" pitchFamily="34" charset="0"/>
              </a:rPr>
              <a:t/>
            </a:r>
            <a:br>
              <a:rPr lang="en-US" dirty="0" smtClean="0">
                <a:effectLst/>
                <a:latin typeface="+mn-lt"/>
                <a:cs typeface="Arial" pitchFamily="34" charset="0"/>
              </a:rPr>
            </a:br>
            <a:endParaRPr lang="en-US" dirty="0" smtClean="0">
              <a:effectLst/>
              <a:latin typeface="+mn-lt"/>
              <a:cs typeface="Arial" pitchFamily="34" charset="0"/>
            </a:endParaRPr>
          </a:p>
        </p:txBody>
      </p:sp>
      <p:sp>
        <p:nvSpPr>
          <p:cNvPr id="12291" name="Rectangle 3"/>
          <p:cNvSpPr>
            <a:spLocks noChangeArrowheads="1"/>
          </p:cNvSpPr>
          <p:nvPr/>
        </p:nvSpPr>
        <p:spPr bwMode="auto">
          <a:xfrm>
            <a:off x="939248" y="0"/>
            <a:ext cx="7115175" cy="837152"/>
          </a:xfrm>
          <a:prstGeom prst="rect">
            <a:avLst/>
          </a:prstGeom>
          <a:noFill/>
          <a:ln w="9525">
            <a:noFill/>
            <a:miter lim="800000"/>
            <a:headEnd/>
            <a:tailEnd/>
          </a:ln>
        </p:spPr>
        <p:txBody>
          <a:bodyPr wrap="square" lIns="0" tIns="0" rIns="0" bIns="0" anchor="ctr">
            <a:spAutoFit/>
          </a:bodyPr>
          <a:lstStyle/>
          <a:p>
            <a:pPr algn="ctr">
              <a:lnSpc>
                <a:spcPct val="85000"/>
              </a:lnSpc>
            </a:pPr>
            <a:r>
              <a:rPr lang="en-US" sz="3200" b="1" dirty="0" smtClean="0">
                <a:solidFill>
                  <a:srgbClr val="FF0000"/>
                </a:solidFill>
                <a:latin typeface="Verdana" pitchFamily="34" charset="0"/>
                <a:ea typeface="Verdana" pitchFamily="34" charset="0"/>
                <a:cs typeface="Verdana" pitchFamily="34" charset="0"/>
              </a:rPr>
              <a:t/>
            </a:r>
            <a:br>
              <a:rPr lang="en-US" sz="3200" b="1" dirty="0" smtClean="0">
                <a:solidFill>
                  <a:srgbClr val="FF0000"/>
                </a:solidFill>
                <a:latin typeface="Verdana" pitchFamily="34" charset="0"/>
                <a:ea typeface="Verdana" pitchFamily="34" charset="0"/>
                <a:cs typeface="Verdana" pitchFamily="34" charset="0"/>
              </a:rPr>
            </a:br>
            <a:r>
              <a:rPr lang="en-US" sz="3200" b="1" dirty="0" smtClean="0">
                <a:solidFill>
                  <a:srgbClr val="FF0000"/>
                </a:solidFill>
                <a:latin typeface="Verdana" pitchFamily="34" charset="0"/>
                <a:ea typeface="Verdana" pitchFamily="34" charset="0"/>
                <a:cs typeface="Verdana" pitchFamily="34" charset="0"/>
              </a:rPr>
              <a:t>Mastery Motivational Climates</a:t>
            </a:r>
          </a:p>
        </p:txBody>
      </p:sp>
      <p:pic>
        <p:nvPicPr>
          <p:cNvPr id="7" name="Picture 6" descr="New Image4.JPG"/>
          <p:cNvPicPr>
            <a:picLocks noChangeAspect="1"/>
          </p:cNvPicPr>
          <p:nvPr/>
        </p:nvPicPr>
        <p:blipFill>
          <a:blip r:embed="rId3" cstate="print"/>
          <a:srcRect l="26667" t="22222" r="40833" b="26666"/>
          <a:stretch>
            <a:fillRect/>
          </a:stretch>
        </p:blipFill>
        <p:spPr>
          <a:xfrm>
            <a:off x="228600" y="1752600"/>
            <a:ext cx="1421296" cy="1676400"/>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9060674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219200" y="92075"/>
            <a:ext cx="7696200" cy="974725"/>
          </a:xfrm>
        </p:spPr>
        <p:txBody>
          <a:bodyPr/>
          <a:lstStyle/>
          <a:p>
            <a:pPr eaLnBrk="1" hangingPunct="1"/>
            <a:r>
              <a:rPr lang="en-US" altLang="en-US" sz="3600" b="1" dirty="0" smtClean="0">
                <a:solidFill>
                  <a:srgbClr val="FF0000"/>
                </a:solidFill>
                <a:latin typeface="Verdana" pitchFamily="34" charset="0"/>
              </a:rPr>
              <a:t>Catching Task</a:t>
            </a:r>
          </a:p>
        </p:txBody>
      </p:sp>
      <p:sp>
        <p:nvSpPr>
          <p:cNvPr id="49155" name="Rectangle 3"/>
          <p:cNvSpPr>
            <a:spLocks noGrp="1" noChangeArrowheads="1"/>
          </p:cNvSpPr>
          <p:nvPr>
            <p:ph idx="1"/>
          </p:nvPr>
        </p:nvSpPr>
        <p:spPr>
          <a:xfrm>
            <a:off x="152400" y="990600"/>
            <a:ext cx="8839200" cy="5562600"/>
          </a:xfrm>
        </p:spPr>
        <p:txBody>
          <a:bodyPr/>
          <a:lstStyle/>
          <a:p>
            <a:pPr eaLnBrk="1" hangingPunct="1">
              <a:buNone/>
            </a:pPr>
            <a:endParaRPr lang="en-US" altLang="en-US" sz="2800" dirty="0" smtClean="0"/>
          </a:p>
        </p:txBody>
      </p:sp>
      <p:sp>
        <p:nvSpPr>
          <p:cNvPr id="5" name="Oval 4"/>
          <p:cNvSpPr/>
          <p:nvPr/>
        </p:nvSpPr>
        <p:spPr>
          <a:xfrm>
            <a:off x="1447800" y="26670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1</a:t>
            </a:r>
            <a:endParaRPr lang="en-US" b="1" dirty="0">
              <a:solidFill>
                <a:schemeClr val="tx1"/>
              </a:solidFill>
            </a:endParaRPr>
          </a:p>
        </p:txBody>
      </p:sp>
      <p:sp>
        <p:nvSpPr>
          <p:cNvPr id="6" name="Oval 5"/>
          <p:cNvSpPr/>
          <p:nvPr/>
        </p:nvSpPr>
        <p:spPr>
          <a:xfrm>
            <a:off x="1447800" y="36576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1</a:t>
            </a:r>
            <a:endParaRPr lang="en-US" b="1" dirty="0">
              <a:solidFill>
                <a:schemeClr val="tx1"/>
              </a:solidFill>
            </a:endParaRPr>
          </a:p>
        </p:txBody>
      </p:sp>
      <p:sp>
        <p:nvSpPr>
          <p:cNvPr id="7" name="Oval 6"/>
          <p:cNvSpPr/>
          <p:nvPr/>
        </p:nvSpPr>
        <p:spPr>
          <a:xfrm>
            <a:off x="2895600" y="20574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2</a:t>
            </a:r>
            <a:endParaRPr lang="en-US" b="1" dirty="0">
              <a:solidFill>
                <a:schemeClr val="tx1"/>
              </a:solidFill>
            </a:endParaRPr>
          </a:p>
        </p:txBody>
      </p:sp>
      <p:sp>
        <p:nvSpPr>
          <p:cNvPr id="8" name="Oval 7"/>
          <p:cNvSpPr/>
          <p:nvPr/>
        </p:nvSpPr>
        <p:spPr>
          <a:xfrm>
            <a:off x="2819400" y="40386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2</a:t>
            </a:r>
            <a:endParaRPr lang="en-US" b="1" dirty="0">
              <a:solidFill>
                <a:schemeClr val="tx1"/>
              </a:solidFill>
            </a:endParaRPr>
          </a:p>
        </p:txBody>
      </p:sp>
      <p:sp>
        <p:nvSpPr>
          <p:cNvPr id="9" name="Oval 8"/>
          <p:cNvSpPr/>
          <p:nvPr/>
        </p:nvSpPr>
        <p:spPr>
          <a:xfrm>
            <a:off x="4419600" y="16002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3</a:t>
            </a:r>
            <a:endParaRPr lang="en-US" b="1" dirty="0">
              <a:solidFill>
                <a:schemeClr val="tx1"/>
              </a:solidFill>
            </a:endParaRPr>
          </a:p>
        </p:txBody>
      </p:sp>
      <p:sp>
        <p:nvSpPr>
          <p:cNvPr id="10" name="Oval 9"/>
          <p:cNvSpPr/>
          <p:nvPr/>
        </p:nvSpPr>
        <p:spPr>
          <a:xfrm>
            <a:off x="4419600" y="44958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3</a:t>
            </a:r>
            <a:endParaRPr lang="en-US" b="1" dirty="0">
              <a:solidFill>
                <a:schemeClr val="tx1"/>
              </a:solidFill>
            </a:endParaRPr>
          </a:p>
        </p:txBody>
      </p:sp>
      <p:sp>
        <p:nvSpPr>
          <p:cNvPr id="11" name="Oval 10"/>
          <p:cNvSpPr/>
          <p:nvPr/>
        </p:nvSpPr>
        <p:spPr>
          <a:xfrm>
            <a:off x="6019800" y="52578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4</a:t>
            </a:r>
            <a:endParaRPr lang="en-US" b="1" dirty="0">
              <a:solidFill>
                <a:schemeClr val="tx1"/>
              </a:solidFill>
            </a:endParaRPr>
          </a:p>
        </p:txBody>
      </p:sp>
      <p:sp>
        <p:nvSpPr>
          <p:cNvPr id="12" name="Oval 11"/>
          <p:cNvSpPr/>
          <p:nvPr/>
        </p:nvSpPr>
        <p:spPr>
          <a:xfrm>
            <a:off x="6019800" y="1066800"/>
            <a:ext cx="533400" cy="53340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chemeClr val="tx1"/>
                </a:solidFill>
              </a:rPr>
              <a:t>4</a:t>
            </a:r>
            <a:endParaRPr lang="en-US" b="1" dirty="0">
              <a:solidFill>
                <a:schemeClr val="tx1"/>
              </a:solidFill>
            </a:endParaRPr>
          </a:p>
        </p:txBody>
      </p:sp>
      <p:sp>
        <p:nvSpPr>
          <p:cNvPr id="14" name="Striped Right Arrow 13"/>
          <p:cNvSpPr/>
          <p:nvPr/>
        </p:nvSpPr>
        <p:spPr>
          <a:xfrm rot="19981702">
            <a:off x="2065594" y="2607180"/>
            <a:ext cx="798876" cy="227715"/>
          </a:xfrm>
          <a:prstGeom prst="striped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Striped Right Arrow 14"/>
          <p:cNvSpPr/>
          <p:nvPr/>
        </p:nvSpPr>
        <p:spPr>
          <a:xfrm rot="19981702">
            <a:off x="5113594" y="1540381"/>
            <a:ext cx="798876" cy="227715"/>
          </a:xfrm>
          <a:prstGeom prst="striped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Striped Right Arrow 15"/>
          <p:cNvSpPr/>
          <p:nvPr/>
        </p:nvSpPr>
        <p:spPr>
          <a:xfrm rot="19981702">
            <a:off x="3513394" y="2073780"/>
            <a:ext cx="798876" cy="227715"/>
          </a:xfrm>
          <a:prstGeom prst="stripedRigh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Curved Left Arrow 16"/>
          <p:cNvSpPr/>
          <p:nvPr/>
        </p:nvSpPr>
        <p:spPr>
          <a:xfrm rot="744552">
            <a:off x="6604750" y="1292720"/>
            <a:ext cx="1112520" cy="1524815"/>
          </a:xfrm>
          <a:prstGeom prst="curvedLeftArrow">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20" name="Oval 19"/>
          <p:cNvSpPr/>
          <p:nvPr/>
        </p:nvSpPr>
        <p:spPr>
          <a:xfrm>
            <a:off x="6096000" y="2895600"/>
            <a:ext cx="533400" cy="533400"/>
          </a:xfrm>
          <a:prstGeom prst="ellipse">
            <a:avLst/>
          </a:prstGeom>
          <a:solidFill>
            <a:srgbClr val="FF00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1" name="TextBox 20"/>
          <p:cNvSpPr txBox="1"/>
          <p:nvPr/>
        </p:nvSpPr>
        <p:spPr>
          <a:xfrm>
            <a:off x="6705600" y="2971800"/>
            <a:ext cx="1800493" cy="369332"/>
          </a:xfrm>
          <a:prstGeom prst="rect">
            <a:avLst/>
          </a:prstGeom>
          <a:noFill/>
        </p:spPr>
        <p:txBody>
          <a:bodyPr wrap="none" rtlCol="0">
            <a:spAutoFit/>
          </a:bodyPr>
          <a:lstStyle/>
          <a:p>
            <a:r>
              <a:rPr lang="en-US" dirty="0" smtClean="0"/>
              <a:t>6 inch foam ball</a:t>
            </a:r>
            <a:endParaRPr lang="en-US" dirty="0"/>
          </a:p>
        </p:txBody>
      </p:sp>
      <p:sp>
        <p:nvSpPr>
          <p:cNvPr id="22" name="Oval 21"/>
          <p:cNvSpPr/>
          <p:nvPr/>
        </p:nvSpPr>
        <p:spPr>
          <a:xfrm>
            <a:off x="6248400" y="3581400"/>
            <a:ext cx="304800" cy="304800"/>
          </a:xfrm>
          <a:prstGeom prst="ellipse">
            <a:avLst/>
          </a:prstGeom>
          <a:solidFill>
            <a:srgbClr val="FF00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3" name="TextBox 22"/>
          <p:cNvSpPr txBox="1"/>
          <p:nvPr/>
        </p:nvSpPr>
        <p:spPr>
          <a:xfrm>
            <a:off x="6705600" y="3505200"/>
            <a:ext cx="1800493" cy="369332"/>
          </a:xfrm>
          <a:prstGeom prst="rect">
            <a:avLst/>
          </a:prstGeom>
          <a:noFill/>
        </p:spPr>
        <p:txBody>
          <a:bodyPr wrap="none" rtlCol="0">
            <a:spAutoFit/>
          </a:bodyPr>
          <a:lstStyle/>
          <a:p>
            <a:r>
              <a:rPr lang="en-US" dirty="0" smtClean="0"/>
              <a:t>4 inch foam ball</a:t>
            </a:r>
            <a:endParaRPr lang="en-US" dirty="0"/>
          </a:p>
        </p:txBody>
      </p:sp>
      <p:sp>
        <p:nvSpPr>
          <p:cNvPr id="24" name="Oval 23"/>
          <p:cNvSpPr/>
          <p:nvPr/>
        </p:nvSpPr>
        <p:spPr>
          <a:xfrm>
            <a:off x="6248400" y="4114800"/>
            <a:ext cx="228600" cy="228600"/>
          </a:xfrm>
          <a:prstGeom prst="ellipse">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TextBox 25"/>
          <p:cNvSpPr txBox="1"/>
          <p:nvPr/>
        </p:nvSpPr>
        <p:spPr>
          <a:xfrm>
            <a:off x="6781800" y="4038600"/>
            <a:ext cx="1223412" cy="369332"/>
          </a:xfrm>
          <a:prstGeom prst="rect">
            <a:avLst/>
          </a:prstGeom>
          <a:noFill/>
        </p:spPr>
        <p:txBody>
          <a:bodyPr wrap="none" rtlCol="0">
            <a:spAutoFit/>
          </a:bodyPr>
          <a:lstStyle/>
          <a:p>
            <a:r>
              <a:rPr lang="en-US" dirty="0" smtClean="0"/>
              <a:t>tennis ball</a:t>
            </a:r>
            <a:endParaRPr lang="en-US" dirty="0"/>
          </a:p>
        </p:txBody>
      </p:sp>
      <p:sp>
        <p:nvSpPr>
          <p:cNvPr id="27" name="Rectangle 26"/>
          <p:cNvSpPr/>
          <p:nvPr/>
        </p:nvSpPr>
        <p:spPr>
          <a:xfrm>
            <a:off x="6248400" y="4572000"/>
            <a:ext cx="381000" cy="228600"/>
          </a:xfrm>
          <a:prstGeom prst="rect">
            <a:avLst/>
          </a:prstGeom>
          <a:solidFill>
            <a:srgbClr val="00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TextBox 27"/>
          <p:cNvSpPr txBox="1"/>
          <p:nvPr/>
        </p:nvSpPr>
        <p:spPr>
          <a:xfrm>
            <a:off x="6934200" y="4495800"/>
            <a:ext cx="1172116" cy="369332"/>
          </a:xfrm>
          <a:prstGeom prst="rect">
            <a:avLst/>
          </a:prstGeom>
          <a:noFill/>
        </p:spPr>
        <p:txBody>
          <a:bodyPr wrap="none" rtlCol="0">
            <a:spAutoFit/>
          </a:bodyPr>
          <a:lstStyle/>
          <a:p>
            <a:r>
              <a:rPr lang="en-US" dirty="0" smtClean="0"/>
              <a:t>Bean bag</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9433896"/>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7170" name="Object 2"/>
          <p:cNvGraphicFramePr>
            <a:graphicFrameLocks noGrp="1" noChangeAspect="1"/>
          </p:cNvGraphicFramePr>
          <p:nvPr>
            <p:ph type="chart" idx="1"/>
            <p:extLst>
              <p:ext uri="{D42A27DB-BD31-4B8C-83A1-F6EECF244321}">
                <p14:modId xmlns:p14="http://schemas.microsoft.com/office/powerpoint/2010/main" xmlns:p="http://schemas.openxmlformats.org/presentationml/2006/main" xmlns:r="http://schemas.openxmlformats.org/officeDocument/2006/relationships" xmlns:a="http://schemas.openxmlformats.org/drawingml/2006/main" xmlns="" val="2651281203"/>
              </p:ext>
            </p:extLst>
          </p:nvPr>
        </p:nvGraphicFramePr>
        <p:xfrm>
          <a:off x="1219200" y="1143000"/>
          <a:ext cx="7239000" cy="5029200"/>
        </p:xfrm>
        <a:graphic>
          <a:graphicData uri="http://schemas.openxmlformats.org/presentationml/2006/ole">
            <p:oleObj spid="_x0000_s5134" name="Chart" r:id="rId3" imgW="7239000" imgH="5029200" progId="MSGraph.Chart.8">
              <p:embed followColorScheme="full"/>
            </p:oleObj>
          </a:graphicData>
        </a:graphic>
      </p:graphicFrame>
      <p:sp>
        <p:nvSpPr>
          <p:cNvPr id="7171" name="Text Box 3"/>
          <p:cNvSpPr txBox="1">
            <a:spLocks noChangeArrowheads="1"/>
          </p:cNvSpPr>
          <p:nvPr/>
        </p:nvSpPr>
        <p:spPr bwMode="auto">
          <a:xfrm>
            <a:off x="762000" y="228600"/>
            <a:ext cx="7772400" cy="946150"/>
          </a:xfrm>
          <a:prstGeom prst="rect">
            <a:avLst/>
          </a:prstGeom>
          <a:noFill/>
          <a:ln w="9525">
            <a:noFill/>
            <a:miter lim="800000"/>
            <a:headEnd/>
            <a:tailEnd/>
          </a:ln>
        </p:spPr>
        <p:txBody>
          <a:bodyPr>
            <a:spAutoFit/>
          </a:bodyPr>
          <a:lstStyle/>
          <a:p>
            <a:pPr algn="ctr"/>
            <a:r>
              <a:rPr lang="en-US" sz="2800" b="1">
                <a:solidFill>
                  <a:srgbClr val="FF0000"/>
                </a:solidFill>
                <a:latin typeface="Verdana" pitchFamily="34" charset="0"/>
              </a:rPr>
              <a:t>Pre-and Post-Intervention FMS Performance</a:t>
            </a:r>
          </a:p>
        </p:txBody>
      </p:sp>
      <p:sp>
        <p:nvSpPr>
          <p:cNvPr id="7172" name="Text Box 4"/>
          <p:cNvSpPr txBox="1">
            <a:spLocks noChangeArrowheads="1"/>
          </p:cNvSpPr>
          <p:nvPr/>
        </p:nvSpPr>
        <p:spPr bwMode="auto">
          <a:xfrm>
            <a:off x="7010400" y="762000"/>
            <a:ext cx="1752600" cy="2308225"/>
          </a:xfrm>
          <a:prstGeom prst="rect">
            <a:avLst/>
          </a:prstGeom>
          <a:solidFill>
            <a:srgbClr val="FFFF00"/>
          </a:solidFill>
          <a:ln w="15875">
            <a:solidFill>
              <a:schemeClr val="tx1"/>
            </a:solidFill>
            <a:miter lim="800000"/>
            <a:headEnd/>
            <a:tailEnd/>
          </a:ln>
        </p:spPr>
        <p:txBody>
          <a:bodyPr>
            <a:spAutoFit/>
          </a:bodyPr>
          <a:lstStyle/>
          <a:p>
            <a:r>
              <a:rPr lang="en-US">
                <a:latin typeface="Comic Sans MS" pitchFamily="66" charset="0"/>
              </a:rPr>
              <a:t>Significant</a:t>
            </a:r>
          </a:p>
          <a:p>
            <a:r>
              <a:rPr lang="en-US">
                <a:latin typeface="Comic Sans MS" pitchFamily="66" charset="0"/>
              </a:rPr>
              <a:t>Group X Time</a:t>
            </a:r>
          </a:p>
          <a:p>
            <a:r>
              <a:rPr lang="en-US">
                <a:latin typeface="Comic Sans MS" pitchFamily="66" charset="0"/>
              </a:rPr>
              <a:t>Interaction. MSI significantly better than Comparison from pre-post</a:t>
            </a:r>
          </a:p>
        </p:txBody>
      </p:sp>
      <p:sp>
        <p:nvSpPr>
          <p:cNvPr id="196613" name="Text Box 5"/>
          <p:cNvSpPr txBox="1">
            <a:spLocks noChangeArrowheads="1"/>
          </p:cNvSpPr>
          <p:nvPr/>
        </p:nvSpPr>
        <p:spPr bwMode="auto">
          <a:xfrm>
            <a:off x="2422525" y="5908675"/>
            <a:ext cx="842963" cy="376238"/>
          </a:xfrm>
          <a:prstGeom prst="rect">
            <a:avLst/>
          </a:prstGeom>
          <a:solidFill>
            <a:srgbClr val="FFFF00"/>
          </a:solidFill>
          <a:ln w="9525">
            <a:solidFill>
              <a:schemeClr val="tx1"/>
            </a:solidFill>
            <a:miter lim="800000"/>
            <a:headEnd/>
            <a:tailEnd/>
          </a:ln>
        </p:spPr>
        <p:txBody>
          <a:bodyPr wrap="none">
            <a:spAutoFit/>
          </a:bodyPr>
          <a:lstStyle/>
          <a:p>
            <a:r>
              <a:rPr lang="en-US">
                <a:solidFill>
                  <a:srgbClr val="FF0000"/>
                </a:solidFill>
                <a:latin typeface="Comic Sans MS" pitchFamily="66" charset="0"/>
              </a:rPr>
              <a:t>p&lt;.001</a:t>
            </a:r>
          </a:p>
        </p:txBody>
      </p:sp>
      <p:sp>
        <p:nvSpPr>
          <p:cNvPr id="196614" name="Text Box 6"/>
          <p:cNvSpPr txBox="1">
            <a:spLocks noChangeArrowheads="1"/>
          </p:cNvSpPr>
          <p:nvPr/>
        </p:nvSpPr>
        <p:spPr bwMode="auto">
          <a:xfrm>
            <a:off x="4784725" y="5908675"/>
            <a:ext cx="958850" cy="376238"/>
          </a:xfrm>
          <a:prstGeom prst="rect">
            <a:avLst/>
          </a:prstGeom>
          <a:solidFill>
            <a:srgbClr val="FFFF00"/>
          </a:solidFill>
          <a:ln w="9525">
            <a:solidFill>
              <a:schemeClr val="tx1"/>
            </a:solidFill>
            <a:miter lim="800000"/>
            <a:headEnd/>
            <a:tailEnd/>
          </a:ln>
        </p:spPr>
        <p:txBody>
          <a:bodyPr wrap="none">
            <a:spAutoFit/>
          </a:bodyPr>
          <a:lstStyle/>
          <a:p>
            <a:r>
              <a:rPr lang="en-US">
                <a:solidFill>
                  <a:srgbClr val="FF0000"/>
                </a:solidFill>
                <a:latin typeface="Comic Sans MS" pitchFamily="66" charset="0"/>
              </a:rPr>
              <a:t>p=&lt;.001</a:t>
            </a:r>
          </a:p>
        </p:txBody>
      </p:sp>
      <p:pic>
        <p:nvPicPr>
          <p:cNvPr id="7175" name="Picture 7" descr="osulogo_color"/>
          <p:cNvPicPr>
            <a:picLocks noChangeAspect="1" noChangeArrowheads="1"/>
          </p:cNvPicPr>
          <p:nvPr/>
        </p:nvPicPr>
        <p:blipFill>
          <a:blip r:embed="rId4" cstate="print"/>
          <a:srcRect/>
          <a:stretch>
            <a:fillRect/>
          </a:stretch>
        </p:blipFill>
        <p:spPr bwMode="auto">
          <a:xfrm>
            <a:off x="0" y="0"/>
            <a:ext cx="914400" cy="914400"/>
          </a:xfrm>
          <a:prstGeom prst="rect">
            <a:avLst/>
          </a:prstGeom>
          <a:noFill/>
          <a:ln w="9525">
            <a:noFill/>
            <a:miter lim="800000"/>
            <a:headEnd/>
            <a:tailEnd/>
          </a:ln>
        </p:spPr>
      </p:pic>
      <p:sp>
        <p:nvSpPr>
          <p:cNvPr id="7176" name="Text Box 8"/>
          <p:cNvSpPr txBox="1">
            <a:spLocks noChangeArrowheads="1"/>
          </p:cNvSpPr>
          <p:nvPr/>
        </p:nvSpPr>
        <p:spPr bwMode="auto">
          <a:xfrm>
            <a:off x="6705600" y="4267200"/>
            <a:ext cx="2438400" cy="1016000"/>
          </a:xfrm>
          <a:prstGeom prst="rect">
            <a:avLst/>
          </a:prstGeom>
          <a:noFill/>
          <a:ln w="28575">
            <a:noFill/>
            <a:miter lim="800000"/>
            <a:headEnd/>
            <a:tailEnd/>
          </a:ln>
        </p:spPr>
        <p:txBody>
          <a:bodyPr>
            <a:spAutoFit/>
          </a:bodyPr>
          <a:lstStyle/>
          <a:p>
            <a:r>
              <a:rPr lang="en-US" sz="2000">
                <a:latin typeface="Verdana" pitchFamily="34" charset="0"/>
              </a:rPr>
              <a:t>Midwestern African American </a:t>
            </a:r>
            <a:r>
              <a:rPr lang="en-US" sz="2000" i="1">
                <a:latin typeface="Verdana" pitchFamily="34" charset="0"/>
              </a:rPr>
              <a:t>N</a:t>
            </a:r>
            <a:r>
              <a:rPr lang="en-US" sz="2000">
                <a:latin typeface="Verdana" pitchFamily="34" charset="0"/>
              </a:rPr>
              <a:t>=137</a:t>
            </a:r>
          </a:p>
        </p:txBody>
      </p:sp>
      <p:sp>
        <p:nvSpPr>
          <p:cNvPr id="9" name="TextBox 8"/>
          <p:cNvSpPr txBox="1"/>
          <p:nvPr/>
        </p:nvSpPr>
        <p:spPr>
          <a:xfrm>
            <a:off x="4953000" y="6324600"/>
            <a:ext cx="3865161" cy="369332"/>
          </a:xfrm>
          <a:prstGeom prst="rect">
            <a:avLst/>
          </a:prstGeom>
          <a:noFill/>
        </p:spPr>
        <p:txBody>
          <a:bodyPr wrap="none" rtlCol="0">
            <a:spAutoFit/>
          </a:bodyPr>
          <a:lstStyle/>
          <a:p>
            <a:r>
              <a:rPr lang="en-US" b="1" dirty="0" smtClean="0">
                <a:solidFill>
                  <a:schemeClr val="bg1"/>
                </a:solidFill>
              </a:rPr>
              <a:t>12 weeks  - 2/week for 45 minutes</a:t>
            </a:r>
            <a:endParaRPr lang="en-US" b="1" dirty="0">
              <a:solidFill>
                <a:schemeClr val="bg1"/>
              </a:solidFill>
            </a:endParaRPr>
          </a:p>
        </p:txBody>
      </p:sp>
      <p:sp>
        <p:nvSpPr>
          <p:cNvPr id="10" name="TextBox 9"/>
          <p:cNvSpPr txBox="1"/>
          <p:nvPr/>
        </p:nvSpPr>
        <p:spPr>
          <a:xfrm>
            <a:off x="381000" y="2971800"/>
            <a:ext cx="1287532" cy="369332"/>
          </a:xfrm>
          <a:prstGeom prst="rect">
            <a:avLst/>
          </a:prstGeom>
          <a:noFill/>
        </p:spPr>
        <p:txBody>
          <a:bodyPr wrap="none" rtlCol="0">
            <a:spAutoFit/>
          </a:bodyPr>
          <a:lstStyle/>
          <a:p>
            <a:r>
              <a:rPr lang="en-US" b="1" dirty="0" smtClean="0"/>
              <a:t>Percentile</a:t>
            </a:r>
            <a:endParaRPr lang="en-US" b="1"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33199362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6613"/>
                                        </p:tgtEl>
                                        <p:attrNameLst>
                                          <p:attrName>style.visibility</p:attrName>
                                        </p:attrNameLst>
                                      </p:cBhvr>
                                      <p:to>
                                        <p:strVal val="visible"/>
                                      </p:to>
                                    </p:set>
                                    <p:anim calcmode="lin" valueType="num">
                                      <p:cBhvr additive="base">
                                        <p:cTn id="7" dur="500" fill="hold"/>
                                        <p:tgtEl>
                                          <p:spTgt spid="196613"/>
                                        </p:tgtEl>
                                        <p:attrNameLst>
                                          <p:attrName>ppt_x</p:attrName>
                                        </p:attrNameLst>
                                      </p:cBhvr>
                                      <p:tavLst>
                                        <p:tav tm="0">
                                          <p:val>
                                            <p:strVal val="#ppt_x"/>
                                          </p:val>
                                        </p:tav>
                                        <p:tav tm="100000">
                                          <p:val>
                                            <p:strVal val="#ppt_x"/>
                                          </p:val>
                                        </p:tav>
                                      </p:tavLst>
                                    </p:anim>
                                    <p:anim calcmode="lin" valueType="num">
                                      <p:cBhvr additive="base">
                                        <p:cTn id="8" dur="500" fill="hold"/>
                                        <p:tgtEl>
                                          <p:spTgt spid="1966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6614"/>
                                        </p:tgtEl>
                                        <p:attrNameLst>
                                          <p:attrName>style.visibility</p:attrName>
                                        </p:attrNameLst>
                                      </p:cBhvr>
                                      <p:to>
                                        <p:strVal val="visible"/>
                                      </p:to>
                                    </p:set>
                                    <p:anim calcmode="lin" valueType="num">
                                      <p:cBhvr additive="base">
                                        <p:cTn id="13" dur="500" fill="hold"/>
                                        <p:tgtEl>
                                          <p:spTgt spid="196614"/>
                                        </p:tgtEl>
                                        <p:attrNameLst>
                                          <p:attrName>ppt_x</p:attrName>
                                        </p:attrNameLst>
                                      </p:cBhvr>
                                      <p:tavLst>
                                        <p:tav tm="0">
                                          <p:val>
                                            <p:strVal val="#ppt_x"/>
                                          </p:val>
                                        </p:tav>
                                        <p:tav tm="100000">
                                          <p:val>
                                            <p:strVal val="#ppt_x"/>
                                          </p:val>
                                        </p:tav>
                                      </p:tavLst>
                                    </p:anim>
                                    <p:anim calcmode="lin" valueType="num">
                                      <p:cBhvr additive="base">
                                        <p:cTn id="14" dur="500" fill="hold"/>
                                        <p:tgtEl>
                                          <p:spTgt spid="1966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3" grpId="0" animBg="1"/>
      <p:bldP spid="196614" grpId="0" animBg="1"/>
    </p:bld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610600" cy="1066800"/>
          </a:xfrm>
        </p:spPr>
        <p:txBody>
          <a:bodyPr>
            <a:normAutofit fontScale="90000"/>
          </a:bodyPr>
          <a:lstStyle/>
          <a:p>
            <a:r>
              <a:rPr lang="en-US" sz="2600" b="1" dirty="0" smtClean="0">
                <a:solidFill>
                  <a:srgbClr val="FF0000"/>
                </a:solidFill>
                <a:effectLst/>
                <a:latin typeface="Verdana" pitchFamily="34" charset="0"/>
                <a:ea typeface="Verdana" pitchFamily="34" charset="0"/>
                <a:cs typeface="Verdana" pitchFamily="34" charset="0"/>
              </a:rPr>
              <a:t>Effect of Instructional Climates on OC Skill Development (measured with TGMD-2</a:t>
            </a:r>
            <a:r>
              <a:rPr lang="en-US" b="1" dirty="0" smtClean="0">
                <a:solidFill>
                  <a:srgbClr val="FF0000"/>
                </a:solidFill>
                <a:effectLst/>
                <a:latin typeface="Verdana" pitchFamily="34" charset="0"/>
                <a:ea typeface="Verdana" pitchFamily="34" charset="0"/>
                <a:cs typeface="Verdana" pitchFamily="34" charset="0"/>
              </a:rPr>
              <a:t>)</a:t>
            </a:r>
            <a:endParaRPr lang="en-US" dirty="0">
              <a:solidFill>
                <a:srgbClr val="FF0000"/>
              </a:solidFill>
              <a:effectLst/>
              <a:latin typeface="Verdana" pitchFamily="34" charset="0"/>
              <a:ea typeface="Verdana" pitchFamily="34" charset="0"/>
              <a:cs typeface="Verdana" pitchFamily="34" charset="0"/>
            </a:endParaRPr>
          </a:p>
        </p:txBody>
      </p:sp>
      <p:graphicFrame>
        <p:nvGraphicFramePr>
          <p:cNvPr id="8" name="Chart 7"/>
          <p:cNvGraphicFramePr/>
          <p:nvPr/>
        </p:nvGraphicFramePr>
        <p:xfrm>
          <a:off x="2209800" y="1600200"/>
          <a:ext cx="6781800" cy="419100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p:cNvSpPr txBox="1"/>
          <p:nvPr/>
        </p:nvSpPr>
        <p:spPr>
          <a:xfrm rot="16200000">
            <a:off x="451366" y="3434834"/>
            <a:ext cx="3124200" cy="369332"/>
          </a:xfrm>
          <a:prstGeom prst="rect">
            <a:avLst/>
          </a:prstGeom>
          <a:noFill/>
        </p:spPr>
        <p:txBody>
          <a:bodyPr wrap="square" rtlCol="0">
            <a:spAutoFit/>
          </a:bodyPr>
          <a:lstStyle/>
          <a:p>
            <a:pPr algn="ctr"/>
            <a:r>
              <a:rPr lang="en-US" b="1" dirty="0" smtClean="0"/>
              <a:t>OC Skills (0 – 48)</a:t>
            </a:r>
            <a:endParaRPr lang="en-US" b="1" dirty="0"/>
          </a:p>
        </p:txBody>
      </p:sp>
      <p:sp>
        <p:nvSpPr>
          <p:cNvPr id="6" name="TextBox 5"/>
          <p:cNvSpPr txBox="1"/>
          <p:nvPr/>
        </p:nvSpPr>
        <p:spPr>
          <a:xfrm>
            <a:off x="3962400" y="3124200"/>
            <a:ext cx="457200" cy="646331"/>
          </a:xfrm>
          <a:prstGeom prst="rect">
            <a:avLst/>
          </a:prstGeom>
          <a:noFill/>
        </p:spPr>
        <p:txBody>
          <a:bodyPr wrap="square" rtlCol="0">
            <a:spAutoFit/>
          </a:bodyPr>
          <a:lstStyle/>
          <a:p>
            <a:r>
              <a:rPr lang="en-US" sz="3600" dirty="0" smtClean="0"/>
              <a:t>*</a:t>
            </a:r>
            <a:endParaRPr lang="en-US" sz="3600" dirty="0"/>
          </a:p>
        </p:txBody>
      </p:sp>
      <p:sp>
        <p:nvSpPr>
          <p:cNvPr id="7" name="Rectangle 6"/>
          <p:cNvSpPr/>
          <p:nvPr/>
        </p:nvSpPr>
        <p:spPr>
          <a:xfrm>
            <a:off x="3467100" y="6202978"/>
            <a:ext cx="5562600" cy="338554"/>
          </a:xfrm>
          <a:prstGeom prst="rect">
            <a:avLst/>
          </a:prstGeom>
        </p:spPr>
        <p:txBody>
          <a:bodyPr wrap="square">
            <a:spAutoFit/>
          </a:bodyPr>
          <a:lstStyle/>
          <a:p>
            <a:r>
              <a:rPr lang="en-US" sz="1600" dirty="0" smtClean="0">
                <a:solidFill>
                  <a:schemeClr val="bg1"/>
                </a:solidFill>
              </a:rPr>
              <a:t>(Robinson, 2007; Robinson, Rudisill, &amp; Goodway, 2009)</a:t>
            </a:r>
            <a:endParaRPr kumimoji="1" lang="en-US" sz="1600" dirty="0">
              <a:solidFill>
                <a:schemeClr val="bg1"/>
              </a:solidFill>
            </a:endParaRPr>
          </a:p>
        </p:txBody>
      </p:sp>
      <p:sp>
        <p:nvSpPr>
          <p:cNvPr id="11" name="Rectangle 10"/>
          <p:cNvSpPr/>
          <p:nvPr/>
        </p:nvSpPr>
        <p:spPr>
          <a:xfrm>
            <a:off x="1905000" y="6172200"/>
            <a:ext cx="5562600" cy="369332"/>
          </a:xfrm>
          <a:prstGeom prst="rect">
            <a:avLst/>
          </a:prstGeom>
        </p:spPr>
        <p:txBody>
          <a:bodyPr wrap="square">
            <a:spAutoFit/>
          </a:bodyPr>
          <a:lstStyle/>
          <a:p>
            <a:r>
              <a:rPr lang="en-US" b="1" i="1" dirty="0" smtClean="0">
                <a:solidFill>
                  <a:schemeClr val="bg1"/>
                </a:solidFill>
              </a:rPr>
              <a:t>*(p</a:t>
            </a:r>
            <a:r>
              <a:rPr lang="en-US" b="1" dirty="0" smtClean="0">
                <a:solidFill>
                  <a:schemeClr val="bg1"/>
                </a:solidFill>
              </a:rPr>
              <a:t> = .001)</a:t>
            </a:r>
            <a:endParaRPr lang="en-US" dirty="0">
              <a:solidFill>
                <a:schemeClr val="bg1"/>
              </a:solidFill>
            </a:endParaRPr>
          </a:p>
        </p:txBody>
      </p:sp>
      <p:sp>
        <p:nvSpPr>
          <p:cNvPr id="12" name="TextBox 11"/>
          <p:cNvSpPr txBox="1"/>
          <p:nvPr/>
        </p:nvSpPr>
        <p:spPr>
          <a:xfrm>
            <a:off x="5867400" y="2438400"/>
            <a:ext cx="381000" cy="646331"/>
          </a:xfrm>
          <a:prstGeom prst="rect">
            <a:avLst/>
          </a:prstGeom>
          <a:noFill/>
        </p:spPr>
        <p:txBody>
          <a:bodyPr wrap="square" rtlCol="0">
            <a:spAutoFit/>
          </a:bodyPr>
          <a:lstStyle/>
          <a:p>
            <a:r>
              <a:rPr lang="en-US" sz="3600" dirty="0" smtClean="0"/>
              <a:t>*</a:t>
            </a:r>
            <a:endParaRPr lang="en-US" sz="3600" dirty="0"/>
          </a:p>
        </p:txBody>
      </p:sp>
      <p:pic>
        <p:nvPicPr>
          <p:cNvPr id="9" name="Picture 5" descr="osulogo_color"/>
          <p:cNvPicPr>
            <a:picLocks noChangeAspect="1" noChangeArrowheads="1"/>
          </p:cNvPicPr>
          <p:nvPr/>
        </p:nvPicPr>
        <p:blipFill>
          <a:blip r:embed="rId4" cstate="print"/>
          <a:srcRect/>
          <a:stretch>
            <a:fillRect/>
          </a:stretch>
        </p:blipFill>
        <p:spPr bwMode="auto">
          <a:xfrm>
            <a:off x="0" y="0"/>
            <a:ext cx="914400" cy="914400"/>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5413353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292</TotalTime>
  <Words>3111</Words>
  <Application>Microsoft Macintosh PowerPoint</Application>
  <PresentationFormat>On-screen Show (4:3)</PresentationFormat>
  <Paragraphs>325</Paragraphs>
  <Slides>33</Slides>
  <Notes>12</Notes>
  <HiddenSlides>0</HiddenSlides>
  <MMClips>0</MMClips>
  <ScaleCrop>false</ScaleCrop>
  <HeadingPairs>
    <vt:vector size="6" baseType="variant">
      <vt:variant>
        <vt:lpstr>Design Template</vt:lpstr>
      </vt:variant>
      <vt:variant>
        <vt:i4>1</vt:i4>
      </vt:variant>
      <vt:variant>
        <vt:lpstr>Embedded OLE Servers</vt:lpstr>
      </vt:variant>
      <vt:variant>
        <vt:i4>3</vt:i4>
      </vt:variant>
      <vt:variant>
        <vt:lpstr>Slide Titles</vt:lpstr>
      </vt:variant>
      <vt:variant>
        <vt:i4>33</vt:i4>
      </vt:variant>
    </vt:vector>
  </HeadingPairs>
  <TitlesOfParts>
    <vt:vector size="37" baseType="lpstr">
      <vt:lpstr>Breeze</vt:lpstr>
      <vt:lpstr>Document</vt:lpstr>
      <vt:lpstr>Clip</vt:lpstr>
      <vt:lpstr>Chart</vt:lpstr>
      <vt:lpstr>Physical development  and the Foundation Phase</vt:lpstr>
      <vt:lpstr>Goals</vt:lpstr>
      <vt:lpstr>The Foundation Phase- identifying a gap</vt:lpstr>
      <vt:lpstr>Developmental Approach</vt:lpstr>
      <vt:lpstr>Motor development</vt:lpstr>
      <vt:lpstr>Physical literacy</vt:lpstr>
      <vt:lpstr>Movement vocabulary</vt:lpstr>
      <vt:lpstr>Children need to develop..</vt:lpstr>
      <vt:lpstr>Slide 9</vt:lpstr>
      <vt:lpstr>Slide 10</vt:lpstr>
      <vt:lpstr>Slide 11</vt:lpstr>
      <vt:lpstr>PA &amp; Motor Competence</vt:lpstr>
      <vt:lpstr>Relationship Between PA, MC &amp; PMC</vt:lpstr>
      <vt:lpstr>Perceived Motor Competence  </vt:lpstr>
      <vt:lpstr>Slide 15</vt:lpstr>
      <vt:lpstr>FMS Competence is Critical</vt:lpstr>
      <vt:lpstr>Fundamental Motor Skills</vt:lpstr>
      <vt:lpstr>Process Measures of FMS</vt:lpstr>
      <vt:lpstr>Object Control Skill Summary</vt:lpstr>
      <vt:lpstr>60% Chart – “Typical Child”</vt:lpstr>
      <vt:lpstr>Throwing Sequences</vt:lpstr>
      <vt:lpstr>Every child has a right..</vt:lpstr>
      <vt:lpstr>The Child At Risk</vt:lpstr>
      <vt:lpstr>Possible Risk Factors for Disadvantaged Preschoolers</vt:lpstr>
      <vt:lpstr>Project “SKIP”</vt:lpstr>
      <vt:lpstr>SKIP approach</vt:lpstr>
      <vt:lpstr>Instructional Approaches</vt:lpstr>
      <vt:lpstr>SKIP-Cymru …plugging the gap</vt:lpstr>
      <vt:lpstr>Project SKIP -</vt:lpstr>
      <vt:lpstr>Slide 30</vt:lpstr>
      <vt:lpstr>Catching Task</vt:lpstr>
      <vt:lpstr>Slide 32</vt:lpstr>
      <vt:lpstr>Effect of Instructional Climates on OC Skill Development (measured with TGMD-2)</vt:lpstr>
    </vt:vector>
  </TitlesOfParts>
  <Company>IPLA</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and the Foundation Phase</dc:title>
  <dc:creator>Nalda Wainwright</dc:creator>
  <cp:lastModifiedBy>swwcte</cp:lastModifiedBy>
  <cp:revision>20</cp:revision>
  <dcterms:created xsi:type="dcterms:W3CDTF">2019-10-15T13:42:16Z</dcterms:created>
  <dcterms:modified xsi:type="dcterms:W3CDTF">2019-10-15T13:42:41Z</dcterms:modified>
</cp:coreProperties>
</file>