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6"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88"/>
    <p:restoredTop sz="94681"/>
  </p:normalViewPr>
  <p:slideViewPr>
    <p:cSldViewPr snapToGrid="0" snapToObjects="1">
      <p:cViewPr>
        <p:scale>
          <a:sx n="95" d="100"/>
          <a:sy n="95" d="100"/>
        </p:scale>
        <p:origin x="952" y="9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0FED-E2DD-9E4B-AE0D-896A31D6A3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E7B086D-CEA8-8744-8490-05BB66E519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DC5B69F-E058-9743-9B58-F7059EDF93BF}"/>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5" name="Footer Placeholder 4">
            <a:extLst>
              <a:ext uri="{FF2B5EF4-FFF2-40B4-BE49-F238E27FC236}">
                <a16:creationId xmlns:a16="http://schemas.microsoft.com/office/drawing/2014/main" id="{2578B826-424C-0944-A739-3346A6C48D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2284-986F-CF4E-8FD1-BEC39081F587}"/>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1901436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D708D-DB29-754E-A2CA-C59DB7C6170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A3593B-6EE6-B04B-87C8-5B54BBE3B9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81D25D-F4B6-074D-A04B-93961417D142}"/>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5" name="Footer Placeholder 4">
            <a:extLst>
              <a:ext uri="{FF2B5EF4-FFF2-40B4-BE49-F238E27FC236}">
                <a16:creationId xmlns:a16="http://schemas.microsoft.com/office/drawing/2014/main" id="{7C5C240D-3E13-BC44-BD7F-2525EDD7D1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E066C0-4B5C-FB45-8988-2B597A3D457F}"/>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305907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5727-89C2-564A-98C6-24878F0D15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E9008FB-582F-0E4E-ACDB-7BE17006AB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61889B-7F46-2A48-9BFA-B4A7991557FC}"/>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5" name="Footer Placeholder 4">
            <a:extLst>
              <a:ext uri="{FF2B5EF4-FFF2-40B4-BE49-F238E27FC236}">
                <a16:creationId xmlns:a16="http://schemas.microsoft.com/office/drawing/2014/main" id="{D314143F-7D67-3243-A2E7-66F2D7BF35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D35923-66E6-DD42-B6BC-FFA7A5728D49}"/>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2506259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5B39-52C2-5A4B-B99B-334389A271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7E9FF7-8B1C-0D4B-9AA0-25A12E8C84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731846A-634A-E64F-B9CB-4C13C22940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64CF821-471A-7F48-83D9-BC5364EC6EBB}"/>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6" name="Footer Placeholder 5">
            <a:extLst>
              <a:ext uri="{FF2B5EF4-FFF2-40B4-BE49-F238E27FC236}">
                <a16:creationId xmlns:a16="http://schemas.microsoft.com/office/drawing/2014/main" id="{189AE10A-89F1-3F4A-AB3B-F43ED2114A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4B0406-BEC2-AF43-B580-9830FCBD4D25}"/>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3550070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9FEF-4F99-334D-96EE-EA867A9C157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BDEFEB6-8FE2-2D41-8459-5B58E11C14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BD8DA4-E133-1349-8F14-2CC9A304EB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0D88F84-EC28-6B41-A2DE-EE40ED5472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B45214-B85D-2140-8EF2-8F813028DA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5197DC9-1146-C348-8CA2-ED5EEA391BC6}"/>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8" name="Footer Placeholder 7">
            <a:extLst>
              <a:ext uri="{FF2B5EF4-FFF2-40B4-BE49-F238E27FC236}">
                <a16:creationId xmlns:a16="http://schemas.microsoft.com/office/drawing/2014/main" id="{A0AA6179-05C9-BB4F-81FB-5B30EC4873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77E4BC-7C06-BC46-9978-BCBFEC27237B}"/>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344834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1DEC-7227-D84D-88D7-4832CDE15A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587B517-DF11-5742-993B-B2A09C4612EB}"/>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4" name="Footer Placeholder 3">
            <a:extLst>
              <a:ext uri="{FF2B5EF4-FFF2-40B4-BE49-F238E27FC236}">
                <a16:creationId xmlns:a16="http://schemas.microsoft.com/office/drawing/2014/main" id="{364A45F5-91FB-7E4A-B1FC-A54DA2CEF3A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06B99C-0262-4C42-A2B5-1B041B04D469}"/>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2189452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33ADD2-1EEC-9248-9A56-CC4B7FF11988}"/>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3" name="Footer Placeholder 2">
            <a:extLst>
              <a:ext uri="{FF2B5EF4-FFF2-40B4-BE49-F238E27FC236}">
                <a16:creationId xmlns:a16="http://schemas.microsoft.com/office/drawing/2014/main" id="{CA51988F-07E6-2E41-A594-E643A5E510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DCCFE1-BF0A-BA44-B0CD-C48B5142DAB1}"/>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1017275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10DF2-391F-3F47-9C3A-9FF2BA6935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559BEC1-8B7C-F749-8474-05FF53080A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FE2887-44AD-254F-9B1A-090ECF0F7A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0CB0D0-3E29-4D41-80CE-10B89ED6EC4B}"/>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6" name="Footer Placeholder 5">
            <a:extLst>
              <a:ext uri="{FF2B5EF4-FFF2-40B4-BE49-F238E27FC236}">
                <a16:creationId xmlns:a16="http://schemas.microsoft.com/office/drawing/2014/main" id="{6E4BBB9C-1A68-BC46-90B1-FFD2273248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F0A399-2D71-5C4A-A15D-879E8C3A7B8C}"/>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422614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48C06-34BA-EF43-BEAD-1BDE0B0453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2DE030D-AE89-CF40-B738-DD0DC42FF4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1B3CDF-0866-DF40-96C5-B5D12A8B83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5D8C46-B025-B146-B822-4B7AB3032CF6}"/>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6" name="Footer Placeholder 5">
            <a:extLst>
              <a:ext uri="{FF2B5EF4-FFF2-40B4-BE49-F238E27FC236}">
                <a16:creationId xmlns:a16="http://schemas.microsoft.com/office/drawing/2014/main" id="{109B4C2C-5222-BA4B-8D18-7C15229BDF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4E8A08-B344-954F-BDCC-56D74472AA9E}"/>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1880624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E2A2F-A07D-E141-9213-228D8DB7B78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E3A217-91E3-AD47-9DC8-97A6693D94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AADC8B-2BE3-634F-BD02-249D4D9F8370}"/>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5" name="Footer Placeholder 4">
            <a:extLst>
              <a:ext uri="{FF2B5EF4-FFF2-40B4-BE49-F238E27FC236}">
                <a16:creationId xmlns:a16="http://schemas.microsoft.com/office/drawing/2014/main" id="{36767E6F-DBE5-2848-8A09-B0C841A5A3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3E09A0-A67D-4242-9995-DD3FF3FB1633}"/>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3049710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006C4F-1CBE-DC45-85C1-A7E43A5FD22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443664D-085A-F940-A3F3-DBCB855788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F5A445-91EF-A04B-B09C-0A81E52F74A1}"/>
              </a:ext>
            </a:extLst>
          </p:cNvPr>
          <p:cNvSpPr>
            <a:spLocks noGrp="1"/>
          </p:cNvSpPr>
          <p:nvPr>
            <p:ph type="dt" sz="half" idx="10"/>
          </p:nvPr>
        </p:nvSpPr>
        <p:spPr/>
        <p:txBody>
          <a:bodyPr/>
          <a:lstStyle/>
          <a:p>
            <a:fld id="{42B41743-A0A1-C74C-AB95-79D2D1976DE2}" type="datetimeFigureOut">
              <a:rPr lang="en-US" smtClean="0"/>
              <a:t>7/27/21</a:t>
            </a:fld>
            <a:endParaRPr lang="en-US"/>
          </a:p>
        </p:txBody>
      </p:sp>
      <p:sp>
        <p:nvSpPr>
          <p:cNvPr id="5" name="Footer Placeholder 4">
            <a:extLst>
              <a:ext uri="{FF2B5EF4-FFF2-40B4-BE49-F238E27FC236}">
                <a16:creationId xmlns:a16="http://schemas.microsoft.com/office/drawing/2014/main" id="{89143737-89D2-A048-8321-40DD7F40D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AB2621-811B-B640-AD2B-17428AA4B199}"/>
              </a:ext>
            </a:extLst>
          </p:cNvPr>
          <p:cNvSpPr>
            <a:spLocks noGrp="1"/>
          </p:cNvSpPr>
          <p:nvPr>
            <p:ph type="sldNum" sz="quarter" idx="12"/>
          </p:nvPr>
        </p:nvSpPr>
        <p:spPr/>
        <p:txBody>
          <a:bodyPr/>
          <a:lstStyle/>
          <a:p>
            <a:fld id="{421A72CC-4133-7E4A-BA99-9F3E0B0C836E}" type="slidenum">
              <a:rPr lang="en-US" smtClean="0"/>
              <a:t>‹#›</a:t>
            </a:fld>
            <a:endParaRPr lang="en-US"/>
          </a:p>
        </p:txBody>
      </p:sp>
    </p:spTree>
    <p:extLst>
      <p:ext uri="{BB962C8B-B14F-4D97-AF65-F5344CB8AC3E}">
        <p14:creationId xmlns:p14="http://schemas.microsoft.com/office/powerpoint/2010/main" val="1945939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123EA3-6B5C-3641-AB70-2B1B916C16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11AFA52-1449-F545-B15D-617B589CC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075151-ECE7-634B-AB92-6B64F9EEA0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B41743-A0A1-C74C-AB95-79D2D1976DE2}" type="datetimeFigureOut">
              <a:rPr lang="en-US" smtClean="0"/>
              <a:t>7/27/21</a:t>
            </a:fld>
            <a:endParaRPr lang="en-US"/>
          </a:p>
        </p:txBody>
      </p:sp>
      <p:sp>
        <p:nvSpPr>
          <p:cNvPr id="5" name="Footer Placeholder 4">
            <a:extLst>
              <a:ext uri="{FF2B5EF4-FFF2-40B4-BE49-F238E27FC236}">
                <a16:creationId xmlns:a16="http://schemas.microsoft.com/office/drawing/2014/main" id="{D1B22F32-5885-3046-9CD3-083BA63497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F6B5D7-310B-B649-BD3F-7C57F6B5A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1A72CC-4133-7E4A-BA99-9F3E0B0C836E}" type="slidenum">
              <a:rPr lang="en-US" smtClean="0"/>
              <a:t>‹#›</a:t>
            </a:fld>
            <a:endParaRPr lang="en-US"/>
          </a:p>
        </p:txBody>
      </p:sp>
    </p:spTree>
    <p:extLst>
      <p:ext uri="{BB962C8B-B14F-4D97-AF65-F5344CB8AC3E}">
        <p14:creationId xmlns:p14="http://schemas.microsoft.com/office/powerpoint/2010/main" val="1189658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Freeform: Shape 192">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9664E1-3988-7242-A3B6-2829837D2BDD}"/>
              </a:ext>
            </a:extLst>
          </p:cNvPr>
          <p:cNvSpPr>
            <a:spLocks noGrp="1"/>
          </p:cNvSpPr>
          <p:nvPr>
            <p:ph type="title"/>
          </p:nvPr>
        </p:nvSpPr>
        <p:spPr>
          <a:xfrm>
            <a:off x="543278" y="496728"/>
            <a:ext cx="4019964" cy="2484236"/>
          </a:xfrm>
        </p:spPr>
        <p:txBody>
          <a:bodyPr vert="horz" lIns="91440" tIns="45720" rIns="91440" bIns="45720" rtlCol="0" anchor="ctr">
            <a:noAutofit/>
          </a:bodyPr>
          <a:lstStyle/>
          <a:p>
            <a:r>
              <a:rPr lang="en-US" sz="4800" dirty="0"/>
              <a:t>Staying Alive</a:t>
            </a:r>
            <a:br>
              <a:rPr lang="en-US" sz="3600" dirty="0"/>
            </a:br>
            <a:r>
              <a:rPr lang="en-US" sz="3600" i="1" dirty="0"/>
              <a:t>Women, Ecology and Survival in India</a:t>
            </a:r>
          </a:p>
        </p:txBody>
      </p:sp>
      <p:sp>
        <p:nvSpPr>
          <p:cNvPr id="8" name="TextBox 7">
            <a:extLst>
              <a:ext uri="{FF2B5EF4-FFF2-40B4-BE49-F238E27FC236}">
                <a16:creationId xmlns:a16="http://schemas.microsoft.com/office/drawing/2014/main" id="{87DFA3CC-E9DB-7E46-AE48-F8B00B86CF1F}"/>
              </a:ext>
            </a:extLst>
          </p:cNvPr>
          <p:cNvSpPr txBox="1"/>
          <p:nvPr/>
        </p:nvSpPr>
        <p:spPr>
          <a:xfrm>
            <a:off x="539444" y="3598597"/>
            <a:ext cx="3898086" cy="985382"/>
          </a:xfrm>
          <a:prstGeom prst="rect">
            <a:avLst/>
          </a:prstGeom>
        </p:spPr>
        <p:txBody>
          <a:bodyPr vert="horz" lIns="91440" tIns="45720" rIns="91440" bIns="45720" rtlCol="0">
            <a:normAutofit/>
          </a:bodyPr>
          <a:lstStyle/>
          <a:p>
            <a:pPr>
              <a:lnSpc>
                <a:spcPct val="90000"/>
              </a:lnSpc>
              <a:spcAft>
                <a:spcPts val="600"/>
              </a:spcAft>
            </a:pPr>
            <a:r>
              <a:rPr lang="en-US" sz="2000" dirty="0"/>
              <a:t>By: Dr. Vandana Shiva </a:t>
            </a:r>
          </a:p>
          <a:p>
            <a:pPr>
              <a:lnSpc>
                <a:spcPct val="90000"/>
              </a:lnSpc>
              <a:spcAft>
                <a:spcPts val="600"/>
              </a:spcAft>
            </a:pPr>
            <a:r>
              <a:rPr lang="en-US" sz="2000" dirty="0"/>
              <a:t>Written in 1995</a:t>
            </a:r>
          </a:p>
        </p:txBody>
      </p:sp>
      <p:pic>
        <p:nvPicPr>
          <p:cNvPr id="2052" name="Picture 4">
            <a:extLst>
              <a:ext uri="{FF2B5EF4-FFF2-40B4-BE49-F238E27FC236}">
                <a16:creationId xmlns:a16="http://schemas.microsoft.com/office/drawing/2014/main" id="{ADB2BF69-0B07-BC4C-8E0D-C0A75D3441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567763" y="272954"/>
            <a:ext cx="3992398" cy="63120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Dr. Vandana Shiva (@drvandanashiva) | Twitter">
            <a:extLst>
              <a:ext uri="{FF2B5EF4-FFF2-40B4-BE49-F238E27FC236}">
                <a16:creationId xmlns:a16="http://schemas.microsoft.com/office/drawing/2014/main" id="{273CDE4F-CD3B-344D-AA9F-8F5B22BCF47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3233" y="4652632"/>
            <a:ext cx="1834611" cy="18346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D6D07D-E6C1-DE4B-A6BA-693A9E9CC8D4}"/>
              </a:ext>
            </a:extLst>
          </p:cNvPr>
          <p:cNvSpPr txBox="1"/>
          <p:nvPr/>
        </p:nvSpPr>
        <p:spPr>
          <a:xfrm>
            <a:off x="6248400" y="2497257"/>
            <a:ext cx="5105398" cy="3679705"/>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10" name="TextBox 9">
            <a:extLst>
              <a:ext uri="{FF2B5EF4-FFF2-40B4-BE49-F238E27FC236}">
                <a16:creationId xmlns:a16="http://schemas.microsoft.com/office/drawing/2014/main" id="{D9321D44-0192-4742-A798-192D170551B7}"/>
              </a:ext>
            </a:extLst>
          </p:cNvPr>
          <p:cNvSpPr txBox="1"/>
          <p:nvPr/>
        </p:nvSpPr>
        <p:spPr>
          <a:xfrm>
            <a:off x="552430" y="2898508"/>
            <a:ext cx="1201867" cy="400110"/>
          </a:xfrm>
          <a:prstGeom prst="rect">
            <a:avLst/>
          </a:prstGeom>
          <a:noFill/>
        </p:spPr>
        <p:txBody>
          <a:bodyPr wrap="none" rtlCol="0">
            <a:spAutoFit/>
          </a:bodyPr>
          <a:lstStyle/>
          <a:p>
            <a:pPr>
              <a:spcAft>
                <a:spcPts val="600"/>
              </a:spcAft>
            </a:pPr>
            <a:r>
              <a:rPr lang="en-US" sz="2000" i="1" dirty="0"/>
              <a:t>Chapter 1</a:t>
            </a:r>
          </a:p>
        </p:txBody>
      </p:sp>
    </p:spTree>
    <p:extLst>
      <p:ext uri="{BB962C8B-B14F-4D97-AF65-F5344CB8AC3E}">
        <p14:creationId xmlns:p14="http://schemas.microsoft.com/office/powerpoint/2010/main" val="1593224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B4A941E-A999-5049-996A-81A7E3E172AF}"/>
              </a:ext>
            </a:extLst>
          </p:cNvPr>
          <p:cNvSpPr txBox="1"/>
          <p:nvPr/>
        </p:nvSpPr>
        <p:spPr>
          <a:xfrm>
            <a:off x="773408" y="1207247"/>
            <a:ext cx="3616913" cy="2795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kern="1200" dirty="0">
                <a:solidFill>
                  <a:schemeClr val="tx1"/>
                </a:solidFill>
                <a:latin typeface="+mj-lt"/>
                <a:ea typeface="+mj-ea"/>
                <a:cs typeface="+mj-cs"/>
              </a:rPr>
              <a:t>Chapter 1: Development, Ecology and Women</a:t>
            </a:r>
          </a:p>
          <a:p>
            <a:pPr algn="ctr">
              <a:lnSpc>
                <a:spcPct val="90000"/>
              </a:lnSpc>
              <a:spcBef>
                <a:spcPct val="0"/>
              </a:spcBef>
              <a:spcAft>
                <a:spcPts val="600"/>
              </a:spcAft>
            </a:pPr>
            <a:r>
              <a:rPr lang="en-US" sz="3100" b="1" kern="1200" dirty="0">
                <a:solidFill>
                  <a:schemeClr val="tx1"/>
                </a:solidFill>
                <a:latin typeface="+mj-lt"/>
                <a:ea typeface="+mj-ea"/>
                <a:cs typeface="+mj-cs"/>
              </a:rPr>
              <a:t>Development as a new project of western patriarchy  </a:t>
            </a:r>
          </a:p>
        </p:txBody>
      </p:sp>
      <p:sp>
        <p:nvSpPr>
          <p:cNvPr id="6" name="TextBox 5">
            <a:extLst>
              <a:ext uri="{FF2B5EF4-FFF2-40B4-BE49-F238E27FC236}">
                <a16:creationId xmlns:a16="http://schemas.microsoft.com/office/drawing/2014/main" id="{72AA5ED1-56FA-3C40-970F-53CB6ACB4254}"/>
              </a:ext>
            </a:extLst>
          </p:cNvPr>
          <p:cNvSpPr txBox="1"/>
          <p:nvPr/>
        </p:nvSpPr>
        <p:spPr>
          <a:xfrm>
            <a:off x="996287" y="4336406"/>
            <a:ext cx="3394034" cy="1136843"/>
          </a:xfrm>
          <a:prstGeom prst="rect">
            <a:avLst/>
          </a:prstGeom>
        </p:spPr>
        <p:txBody>
          <a:bodyPr vert="horz" lIns="91440" tIns="45720" rIns="91440" bIns="45720" rtlCol="0">
            <a:noAutofit/>
          </a:bodyPr>
          <a:lstStyle/>
          <a:p>
            <a:pPr algn="ctr">
              <a:lnSpc>
                <a:spcPct val="90000"/>
              </a:lnSpc>
              <a:spcBef>
                <a:spcPts val="1000"/>
              </a:spcBef>
            </a:pPr>
            <a:r>
              <a:rPr lang="en-US" i="1" kern="1200" dirty="0">
                <a:solidFill>
                  <a:schemeClr val="tx1"/>
                </a:solidFill>
                <a:latin typeface="+mn-lt"/>
                <a:ea typeface="+mn-ea"/>
                <a:cs typeface="+mn-cs"/>
              </a:rPr>
              <a:t>Development, as it is often known, reflects domination of modern patriarchal economic priority which values profit over life</a:t>
            </a:r>
          </a:p>
        </p:txBody>
      </p:sp>
      <p:sp>
        <p:nvSpPr>
          <p:cNvPr id="5" name="TextBox 4">
            <a:extLst>
              <a:ext uri="{FF2B5EF4-FFF2-40B4-BE49-F238E27FC236}">
                <a16:creationId xmlns:a16="http://schemas.microsoft.com/office/drawing/2014/main" id="{2272F459-82B9-4044-A6AC-0A04215C1153}"/>
              </a:ext>
            </a:extLst>
          </p:cNvPr>
          <p:cNvSpPr txBox="1"/>
          <p:nvPr/>
        </p:nvSpPr>
        <p:spPr>
          <a:xfrm>
            <a:off x="6197368" y="992094"/>
            <a:ext cx="5221224" cy="4653845"/>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Development is a kind of neo colonialism </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It destroys natural and local economies – co-opting people and resources as profit drivers</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It assumes wealth creation/accumulation as the goal, and any other </a:t>
            </a:r>
            <a:r>
              <a:rPr lang="en-US" sz="1700" dirty="0" err="1">
                <a:solidFill>
                  <a:schemeClr val="tx2">
                    <a:lumMod val="50000"/>
                  </a:schemeClr>
                </a:solidFill>
                <a:latin typeface="Proxima Nova Thin" panose="02000506030000020004" pitchFamily="2" charset="0"/>
              </a:rPr>
              <a:t>nautral</a:t>
            </a:r>
            <a:r>
              <a:rPr lang="en-US" sz="1700" dirty="0">
                <a:solidFill>
                  <a:schemeClr val="tx2">
                    <a:lumMod val="50000"/>
                  </a:schemeClr>
                </a:solidFill>
                <a:latin typeface="Proxima Nova Thin" panose="02000506030000020004" pitchFamily="2" charset="0"/>
              </a:rPr>
              <a:t> regenerative effort or necessity as ‘unproductive’</a:t>
            </a:r>
          </a:p>
          <a:p>
            <a:pPr marL="1200150" lvl="2"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Examples: A river, and a forest</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This type </a:t>
            </a:r>
            <a:r>
              <a:rPr lang="en-US" sz="1700" b="1" dirty="0">
                <a:solidFill>
                  <a:schemeClr val="tx2">
                    <a:lumMod val="50000"/>
                  </a:schemeClr>
                </a:solidFill>
                <a:latin typeface="PROXIMA NOVA THIN" panose="02000506030000020004" pitchFamily="2" charset="0"/>
              </a:rPr>
              <a:t>of development is aligned with patriarchy in two ways:</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It undermines, and renders invisible the feminine principle of creating, nurturing, sustaining and regenerating life</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As </a:t>
            </a:r>
            <a:r>
              <a:rPr lang="en-US" sz="1700" dirty="0" err="1">
                <a:solidFill>
                  <a:schemeClr val="tx2">
                    <a:lumMod val="50000"/>
                  </a:schemeClr>
                </a:solidFill>
                <a:latin typeface="Proxima Nova Thin" panose="02000506030000020004" pitchFamily="2" charset="0"/>
              </a:rPr>
              <a:t>nautral</a:t>
            </a:r>
            <a:r>
              <a:rPr lang="en-US" sz="1700" dirty="0">
                <a:solidFill>
                  <a:schemeClr val="tx2">
                    <a:lumMod val="50000"/>
                  </a:schemeClr>
                </a:solidFill>
                <a:latin typeface="Proxima Nova Thin" panose="02000506030000020004" pitchFamily="2" charset="0"/>
              </a:rPr>
              <a:t> resources – land, soils, water, etc. – are appropriated, women no longer have the resources to provide vital basic needs for themselves and people in their care.</a:t>
            </a:r>
          </a:p>
        </p:txBody>
      </p:sp>
    </p:spTree>
    <p:extLst>
      <p:ext uri="{BB962C8B-B14F-4D97-AF65-F5344CB8AC3E}">
        <p14:creationId xmlns:p14="http://schemas.microsoft.com/office/powerpoint/2010/main" val="1386418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B4A941E-A999-5049-996A-81A7E3E172AF}"/>
              </a:ext>
            </a:extLst>
          </p:cNvPr>
          <p:cNvSpPr txBox="1"/>
          <p:nvPr/>
        </p:nvSpPr>
        <p:spPr>
          <a:xfrm>
            <a:off x="814105" y="1261034"/>
            <a:ext cx="3616913" cy="29613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kern="1200" dirty="0">
                <a:solidFill>
                  <a:schemeClr val="tx1"/>
                </a:solidFill>
                <a:latin typeface="+mj-lt"/>
                <a:ea typeface="+mj-ea"/>
                <a:cs typeface="+mj-cs"/>
              </a:rPr>
              <a:t>Chapter 1: Development, Ecology and Women</a:t>
            </a:r>
          </a:p>
          <a:p>
            <a:pPr algn="ctr">
              <a:lnSpc>
                <a:spcPct val="90000"/>
              </a:lnSpc>
              <a:spcBef>
                <a:spcPct val="0"/>
              </a:spcBef>
              <a:spcAft>
                <a:spcPts val="600"/>
              </a:spcAft>
            </a:pPr>
            <a:r>
              <a:rPr lang="en-US" sz="3600" dirty="0"/>
              <a:t>Maldevelopment as death of the feminine principle</a:t>
            </a:r>
            <a:r>
              <a:rPr lang="en-US" sz="3600" dirty="0">
                <a:effectLst/>
              </a:rPr>
              <a:t> </a:t>
            </a:r>
            <a:endParaRPr lang="en-US" sz="3600" b="1"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72AA5ED1-56FA-3C40-970F-53CB6ACB4254}"/>
              </a:ext>
            </a:extLst>
          </p:cNvPr>
          <p:cNvSpPr txBox="1"/>
          <p:nvPr/>
        </p:nvSpPr>
        <p:spPr>
          <a:xfrm>
            <a:off x="1036984" y="4390194"/>
            <a:ext cx="3125337" cy="1136843"/>
          </a:xfrm>
          <a:prstGeom prst="rect">
            <a:avLst/>
          </a:prstGeom>
        </p:spPr>
        <p:txBody>
          <a:bodyPr vert="horz" lIns="91440" tIns="45720" rIns="91440" bIns="45720" rtlCol="0">
            <a:normAutofit/>
          </a:bodyPr>
          <a:lstStyle/>
          <a:p>
            <a:pPr algn="ctr"/>
            <a:r>
              <a:rPr lang="en-US" i="1" dirty="0"/>
              <a:t>'There is enough in the world for everyone’s need, but not for some people’s greed’ - Gandhi</a:t>
            </a:r>
          </a:p>
        </p:txBody>
      </p:sp>
      <p:sp>
        <p:nvSpPr>
          <p:cNvPr id="5" name="TextBox 4">
            <a:extLst>
              <a:ext uri="{FF2B5EF4-FFF2-40B4-BE49-F238E27FC236}">
                <a16:creationId xmlns:a16="http://schemas.microsoft.com/office/drawing/2014/main" id="{2272F459-82B9-4044-A6AC-0A04215C1153}"/>
              </a:ext>
            </a:extLst>
          </p:cNvPr>
          <p:cNvSpPr txBox="1"/>
          <p:nvPr/>
        </p:nvSpPr>
        <p:spPr>
          <a:xfrm>
            <a:off x="6096000" y="992093"/>
            <a:ext cx="5221224" cy="5180107"/>
          </a:xfrm>
          <a:prstGeom prst="rect">
            <a:avLst/>
          </a:prstGeom>
        </p:spPr>
        <p:txBody>
          <a:bodyPr vert="horz" lIns="91440" tIns="45720" rIns="91440" bIns="45720" rtlCol="0" anchor="ctr">
            <a:normAutofit fontScale="92500" lnSpcReduction="20000"/>
          </a:bodyPr>
          <a:lstStyle/>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Development, as it is known, is actually maldevelopment, and represents a fragmented anti-life model</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It violates the integrity, diversity, interconnection and interdependence present and required for subsistence and regeneration in natural systems</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Superimposes linear, reductionist concepts on women, non-western/modern peoples, and nature considering these categories ‘deficient’ and in need of ‘development’.</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Women and nature are considered ‘passive’ – to be used, controlled or forced to produce according to the desires of development.</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Patriarchal maldevelopment harms men and women alike:</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By separating man and placing him ‘above’ nature and women he is robbed of the regenerative feminine principle which benefits his own humanity</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Although suffered first by women charged with providing sustenance for their families and nature which they depend on, the debasement and destruction of the feminine principle threatens survival and sustenance for all.</a:t>
            </a:r>
          </a:p>
        </p:txBody>
      </p:sp>
    </p:spTree>
    <p:extLst>
      <p:ext uri="{BB962C8B-B14F-4D97-AF65-F5344CB8AC3E}">
        <p14:creationId xmlns:p14="http://schemas.microsoft.com/office/powerpoint/2010/main" val="611442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B4A941E-A999-5049-996A-81A7E3E172AF}"/>
              </a:ext>
            </a:extLst>
          </p:cNvPr>
          <p:cNvSpPr txBox="1"/>
          <p:nvPr/>
        </p:nvSpPr>
        <p:spPr>
          <a:xfrm>
            <a:off x="814105" y="1193798"/>
            <a:ext cx="3616913" cy="29613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kern="1200" dirty="0">
                <a:solidFill>
                  <a:schemeClr val="tx1"/>
                </a:solidFill>
                <a:latin typeface="+mj-lt"/>
                <a:ea typeface="+mj-ea"/>
                <a:cs typeface="+mj-cs"/>
              </a:rPr>
              <a:t>Chapter 1: Development, Ecology and Women</a:t>
            </a:r>
          </a:p>
          <a:p>
            <a:pPr algn="ctr">
              <a:lnSpc>
                <a:spcPct val="90000"/>
              </a:lnSpc>
              <a:spcBef>
                <a:spcPct val="0"/>
              </a:spcBef>
              <a:spcAft>
                <a:spcPts val="600"/>
              </a:spcAft>
            </a:pPr>
            <a:r>
              <a:rPr lang="en-US" sz="3600" dirty="0"/>
              <a:t>Two kinds of growth, two kinds of productivity</a:t>
            </a:r>
            <a:endParaRPr lang="en-US" sz="3600" b="1"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72AA5ED1-56FA-3C40-970F-53CB6ACB4254}"/>
              </a:ext>
            </a:extLst>
          </p:cNvPr>
          <p:cNvSpPr txBox="1"/>
          <p:nvPr/>
        </p:nvSpPr>
        <p:spPr>
          <a:xfrm>
            <a:off x="1036984" y="4322958"/>
            <a:ext cx="3125337" cy="1432382"/>
          </a:xfrm>
          <a:prstGeom prst="rect">
            <a:avLst/>
          </a:prstGeom>
        </p:spPr>
        <p:txBody>
          <a:bodyPr vert="horz" lIns="91440" tIns="45720" rIns="91440" bIns="45720" rtlCol="0">
            <a:normAutofit fontScale="92500" lnSpcReduction="20000"/>
          </a:bodyPr>
          <a:lstStyle/>
          <a:p>
            <a:pPr algn="ctr"/>
            <a:r>
              <a:rPr lang="en-US" i="1" dirty="0"/>
              <a:t>The organizing principle of the market economy is maximization of profits and capital accumulation and managing human need through market mechanisms.</a:t>
            </a:r>
          </a:p>
        </p:txBody>
      </p:sp>
      <p:sp>
        <p:nvSpPr>
          <p:cNvPr id="5" name="TextBox 4">
            <a:extLst>
              <a:ext uri="{FF2B5EF4-FFF2-40B4-BE49-F238E27FC236}">
                <a16:creationId xmlns:a16="http://schemas.microsoft.com/office/drawing/2014/main" id="{2272F459-82B9-4044-A6AC-0A04215C1153}"/>
              </a:ext>
            </a:extLst>
          </p:cNvPr>
          <p:cNvSpPr txBox="1"/>
          <p:nvPr/>
        </p:nvSpPr>
        <p:spPr>
          <a:xfrm>
            <a:off x="6096000" y="992093"/>
            <a:ext cx="5221224" cy="5166660"/>
          </a:xfrm>
          <a:prstGeom prst="rect">
            <a:avLst/>
          </a:prstGeom>
        </p:spPr>
        <p:txBody>
          <a:bodyPr vert="horz" lIns="91440" tIns="45720" rIns="91440" bIns="45720" rtlCol="0" anchor="ctr">
            <a:normAutofit fontScale="85000" lnSpcReduction="10000"/>
          </a:bodyPr>
          <a:lstStyle/>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Maldevelopment is synonymous with ‘economic growth’</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GNP is typically used as the indicator for ’production’ and ’development’ yet as commodities and cash increase for some– usually life and wellbeing decrease for the majority</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Patriarchal perspective on ‘productivity’ is highly destructive ecologically speaking</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Productivity, as it is understood in the modern developed world often derides or is completely blind to the necessity for regeneration</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This blindness leads to inefficiencies, burdens and hidden costs largely borne by women and ecological systems </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Work which satisfies needs, honors the cycles of necessary regeneration and ensures sustenance is devalued in general</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A dark equivalent to these invisible costs…</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A. </a:t>
            </a:r>
            <a:r>
              <a:rPr lang="en-US" sz="1700" dirty="0" err="1">
                <a:solidFill>
                  <a:schemeClr val="tx2">
                    <a:lumMod val="50000"/>
                  </a:schemeClr>
                </a:solidFill>
                <a:latin typeface="Proxima Nova Thin" panose="02000506030000020004" pitchFamily="2" charset="0"/>
              </a:rPr>
              <a:t>Lovins</a:t>
            </a:r>
            <a:r>
              <a:rPr lang="en-US" sz="1700" dirty="0">
                <a:solidFill>
                  <a:schemeClr val="tx2">
                    <a:lumMod val="50000"/>
                  </a:schemeClr>
                </a:solidFill>
                <a:latin typeface="Proxima Nova Thin" panose="02000506030000020004" pitchFamily="2" charset="0"/>
              </a:rPr>
              <a:t> calculated that these hidden costs of human energy usage across the globe amount to each person owning 50 slaves, working a 40-hr work week on average. More specifically, the average American has 250 slaves compared to the average Nigerian’s 1 slave.</a:t>
            </a:r>
          </a:p>
          <a:p>
            <a:pPr marL="742950" lvl="1" indent="-228600">
              <a:lnSpc>
                <a:spcPct val="90000"/>
              </a:lnSpc>
              <a:spcAft>
                <a:spcPts val="600"/>
              </a:spcAft>
              <a:buFont typeface="Arial" panose="020B0604020202020204" pitchFamily="34" charset="0"/>
              <a:buChar char="•"/>
            </a:pPr>
            <a:r>
              <a:rPr lang="en-US" sz="1700" dirty="0" err="1">
                <a:solidFill>
                  <a:schemeClr val="tx2">
                    <a:lumMod val="50000"/>
                  </a:schemeClr>
                </a:solidFill>
                <a:latin typeface="Proxima Nova Thin" panose="02000506030000020004" pitchFamily="2" charset="0"/>
              </a:rPr>
              <a:t>Lovins</a:t>
            </a:r>
            <a:r>
              <a:rPr lang="en-US" sz="1700" dirty="0">
                <a:solidFill>
                  <a:schemeClr val="tx2">
                    <a:lumMod val="50000"/>
                  </a:schemeClr>
                </a:solidFill>
                <a:latin typeface="Proxima Nova Thin" panose="02000506030000020004" pitchFamily="2" charset="0"/>
              </a:rPr>
              <a:t> asks, how ‘productive’ would we truly be if we no longer had stolen resources and labor?</a:t>
            </a:r>
          </a:p>
          <a:p>
            <a:pPr marL="742950" lvl="1" indent="-228600">
              <a:lnSpc>
                <a:spcPct val="90000"/>
              </a:lnSpc>
              <a:spcAft>
                <a:spcPts val="600"/>
              </a:spcAft>
              <a:buFont typeface="Arial" panose="020B0604020202020204" pitchFamily="34" charset="0"/>
              <a:buChar char="•"/>
            </a:pPr>
            <a:endParaRPr lang="en-US" sz="1700" b="1" dirty="0">
              <a:solidFill>
                <a:schemeClr val="tx2">
                  <a:lumMod val="50000"/>
                </a:schemeClr>
              </a:solidFill>
              <a:latin typeface="Proxima Nova Thin" panose="02000506030000020004" pitchFamily="2" charset="0"/>
            </a:endParaRPr>
          </a:p>
        </p:txBody>
      </p:sp>
    </p:spTree>
    <p:extLst>
      <p:ext uri="{BB962C8B-B14F-4D97-AF65-F5344CB8AC3E}">
        <p14:creationId xmlns:p14="http://schemas.microsoft.com/office/powerpoint/2010/main" val="4032722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B4A941E-A999-5049-996A-81A7E3E172AF}"/>
              </a:ext>
            </a:extLst>
          </p:cNvPr>
          <p:cNvSpPr txBox="1"/>
          <p:nvPr/>
        </p:nvSpPr>
        <p:spPr>
          <a:xfrm>
            <a:off x="814105" y="1140011"/>
            <a:ext cx="3616913" cy="29613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kern="1200" dirty="0">
                <a:solidFill>
                  <a:schemeClr val="tx1"/>
                </a:solidFill>
                <a:latin typeface="+mj-lt"/>
                <a:ea typeface="+mj-ea"/>
                <a:cs typeface="+mj-cs"/>
              </a:rPr>
              <a:t>Chapter 1: Development, Ecology and Women</a:t>
            </a:r>
          </a:p>
          <a:p>
            <a:pPr algn="ctr">
              <a:lnSpc>
                <a:spcPct val="90000"/>
              </a:lnSpc>
              <a:spcBef>
                <a:spcPct val="0"/>
              </a:spcBef>
              <a:spcAft>
                <a:spcPts val="600"/>
              </a:spcAft>
            </a:pPr>
            <a:r>
              <a:rPr lang="en-US" sz="3600" dirty="0"/>
              <a:t>Two kinds of poverty</a:t>
            </a:r>
            <a:endParaRPr lang="en-US" sz="3600" b="1"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72AA5ED1-56FA-3C40-970F-53CB6ACB4254}"/>
              </a:ext>
            </a:extLst>
          </p:cNvPr>
          <p:cNvSpPr txBox="1"/>
          <p:nvPr/>
        </p:nvSpPr>
        <p:spPr>
          <a:xfrm>
            <a:off x="1130540" y="4269171"/>
            <a:ext cx="2984042" cy="1744654"/>
          </a:xfrm>
          <a:prstGeom prst="rect">
            <a:avLst/>
          </a:prstGeom>
        </p:spPr>
        <p:txBody>
          <a:bodyPr vert="horz" lIns="91440" tIns="45720" rIns="91440" bIns="45720" rtlCol="0">
            <a:normAutofit/>
          </a:bodyPr>
          <a:lstStyle/>
          <a:p>
            <a:pPr algn="ctr"/>
            <a:r>
              <a:rPr lang="en-US" i="1" dirty="0"/>
              <a:t>My people are tired of ‘development’ – they just want to live.</a:t>
            </a:r>
          </a:p>
        </p:txBody>
      </p:sp>
      <p:sp>
        <p:nvSpPr>
          <p:cNvPr id="5" name="TextBox 4">
            <a:extLst>
              <a:ext uri="{FF2B5EF4-FFF2-40B4-BE49-F238E27FC236}">
                <a16:creationId xmlns:a16="http://schemas.microsoft.com/office/drawing/2014/main" id="{2272F459-82B9-4044-A6AC-0A04215C1153}"/>
              </a:ext>
            </a:extLst>
          </p:cNvPr>
          <p:cNvSpPr txBox="1"/>
          <p:nvPr/>
        </p:nvSpPr>
        <p:spPr>
          <a:xfrm>
            <a:off x="6096000" y="992093"/>
            <a:ext cx="5221224" cy="5166660"/>
          </a:xfrm>
          <a:prstGeom prst="rect">
            <a:avLst/>
          </a:prstGeom>
        </p:spPr>
        <p:txBody>
          <a:bodyPr vert="horz" lIns="91440" tIns="45720" rIns="91440" bIns="45720" rtlCol="0" anchor="ctr">
            <a:normAutofit fontScale="92500" lnSpcReduction="10000"/>
          </a:bodyPr>
          <a:lstStyle/>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Subsistence poverty is different from real material poverty</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Modern cultural perception that subsistence lifestyles are deprived, miserable and must be corrected through production and development devalues wholesome, sustainable lifestyles and perpetuates real material poverty and misery.</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Traditional economies are often called the original affluent society as vital needs are more than satisfied by local environment.</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Patriarchal productivity based on phenomenon of colonialism</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Cultural discomfort – even ignorance - with subsistence poverty has legitimized patriarchal productivity</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Industrial societies compared with traditional economies require longer, more inefficient technological chains to fulfill needs and desires that deplete resources, demean people and remove meaningful labor with automation. </a:t>
            </a:r>
          </a:p>
          <a:p>
            <a:pPr marL="742950" lvl="1" indent="-228600">
              <a:lnSpc>
                <a:spcPct val="90000"/>
              </a:lnSpc>
              <a:spcAft>
                <a:spcPts val="600"/>
              </a:spcAft>
              <a:buFont typeface="Arial" panose="020B0604020202020204" pitchFamily="34" charset="0"/>
              <a:buChar char="•"/>
            </a:pPr>
            <a:r>
              <a:rPr lang="en-US" sz="1700" dirty="0">
                <a:solidFill>
                  <a:schemeClr val="tx2">
                    <a:lumMod val="50000"/>
                  </a:schemeClr>
                </a:solidFill>
                <a:latin typeface="Proxima Nova Thin" panose="02000506030000020004" pitchFamily="2" charset="0"/>
              </a:rPr>
              <a:t>Commodity production can never be the solution of poverty when it is the biggest cause of real material poverty and misery</a:t>
            </a:r>
            <a:r>
              <a:rPr lang="en-US" sz="1700" b="1" dirty="0">
                <a:solidFill>
                  <a:schemeClr val="tx2">
                    <a:lumMod val="50000"/>
                  </a:schemeClr>
                </a:solidFill>
                <a:latin typeface="Proxima Nova Thin" panose="02000506030000020004" pitchFamily="2" charset="0"/>
              </a:rPr>
              <a:t>.</a:t>
            </a:r>
          </a:p>
        </p:txBody>
      </p:sp>
    </p:spTree>
    <p:extLst>
      <p:ext uri="{BB962C8B-B14F-4D97-AF65-F5344CB8AC3E}">
        <p14:creationId xmlns:p14="http://schemas.microsoft.com/office/powerpoint/2010/main" val="1190974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B4A941E-A999-5049-996A-81A7E3E172AF}"/>
              </a:ext>
            </a:extLst>
          </p:cNvPr>
          <p:cNvSpPr txBox="1"/>
          <p:nvPr/>
        </p:nvSpPr>
        <p:spPr>
          <a:xfrm>
            <a:off x="750498" y="1648489"/>
            <a:ext cx="3616913" cy="29613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kern="1200" dirty="0">
                <a:solidFill>
                  <a:schemeClr val="tx1"/>
                </a:solidFill>
                <a:latin typeface="+mj-lt"/>
                <a:ea typeface="+mj-ea"/>
                <a:cs typeface="+mj-cs"/>
              </a:rPr>
              <a:t>Chapter 1: Development, Ecology and Women</a:t>
            </a:r>
          </a:p>
          <a:p>
            <a:pPr algn="ctr">
              <a:lnSpc>
                <a:spcPct val="90000"/>
              </a:lnSpc>
              <a:spcBef>
                <a:spcPct val="0"/>
              </a:spcBef>
              <a:spcAft>
                <a:spcPts val="600"/>
              </a:spcAft>
            </a:pPr>
            <a:r>
              <a:rPr lang="en-US" sz="3600" dirty="0"/>
              <a:t>Reflection and Questions</a:t>
            </a:r>
            <a:endParaRPr lang="en-US" sz="3600" b="1"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72AA5ED1-56FA-3C40-970F-53CB6ACB4254}"/>
              </a:ext>
            </a:extLst>
          </p:cNvPr>
          <p:cNvSpPr txBox="1"/>
          <p:nvPr/>
        </p:nvSpPr>
        <p:spPr>
          <a:xfrm>
            <a:off x="996287" y="4121253"/>
            <a:ext cx="3125337" cy="1744654"/>
          </a:xfrm>
          <a:prstGeom prst="rect">
            <a:avLst/>
          </a:prstGeom>
        </p:spPr>
        <p:txBody>
          <a:bodyPr vert="horz" lIns="91440" tIns="45720" rIns="91440" bIns="45720" rtlCol="0">
            <a:normAutofit/>
          </a:bodyPr>
          <a:lstStyle/>
          <a:p>
            <a:pPr algn="ctr"/>
            <a:endParaRPr lang="en-US" dirty="0"/>
          </a:p>
        </p:txBody>
      </p:sp>
      <p:sp>
        <p:nvSpPr>
          <p:cNvPr id="5" name="TextBox 4">
            <a:extLst>
              <a:ext uri="{FF2B5EF4-FFF2-40B4-BE49-F238E27FC236}">
                <a16:creationId xmlns:a16="http://schemas.microsoft.com/office/drawing/2014/main" id="{2272F459-82B9-4044-A6AC-0A04215C1153}"/>
              </a:ext>
            </a:extLst>
          </p:cNvPr>
          <p:cNvSpPr txBox="1"/>
          <p:nvPr/>
        </p:nvSpPr>
        <p:spPr>
          <a:xfrm>
            <a:off x="6096000" y="992093"/>
            <a:ext cx="5221224" cy="516666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How do you feel about Dr. Shiva’s gendered split of maldevelopment as patriarchal and regeneration/sustenance as feminine? </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Do you agree with Dr. Shiva’s assessment that development, as she outlines it, is neo-colonial maldevelopment and why?</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Could subsistence living be considered a new form of affluence (as in traditional economies) rather than as poverty to be eradicated?</a:t>
            </a:r>
          </a:p>
          <a:p>
            <a:pPr marL="285750" indent="-228600">
              <a:lnSpc>
                <a:spcPct val="90000"/>
              </a:lnSpc>
              <a:spcAft>
                <a:spcPts val="600"/>
              </a:spcAft>
              <a:buFont typeface="Arial" panose="020B0604020202020204" pitchFamily="34" charset="0"/>
              <a:buChar char="•"/>
            </a:pPr>
            <a:r>
              <a:rPr lang="en-US" sz="1700" b="1" dirty="0">
                <a:solidFill>
                  <a:schemeClr val="tx2">
                    <a:lumMod val="50000"/>
                  </a:schemeClr>
                </a:solidFill>
                <a:latin typeface="Proxima Nova Thin" panose="02000506030000020004" pitchFamily="2" charset="0"/>
              </a:rPr>
              <a:t>In reflecting on your own life, how does the pressure to produce in accordance with </a:t>
            </a:r>
            <a:r>
              <a:rPr lang="en-US" sz="1700" b="1">
                <a:solidFill>
                  <a:schemeClr val="tx2">
                    <a:lumMod val="50000"/>
                  </a:schemeClr>
                </a:solidFill>
                <a:latin typeface="Proxima Nova Thin" panose="02000506030000020004" pitchFamily="2" charset="0"/>
              </a:rPr>
              <a:t>modern expectations </a:t>
            </a:r>
            <a:r>
              <a:rPr lang="en-US" sz="1700" b="1" dirty="0">
                <a:solidFill>
                  <a:schemeClr val="tx2">
                    <a:lumMod val="50000"/>
                  </a:schemeClr>
                </a:solidFill>
                <a:latin typeface="Proxima Nova Thin" panose="02000506030000020004" pitchFamily="2" charset="0"/>
              </a:rPr>
              <a:t>affect your behaviors and your own nested ecologies from micro to macro scale (EX: the ecology of your body, ecology of your family and relationships, your ecology within the wider net of your community local and global, human and non-human?)</a:t>
            </a:r>
          </a:p>
        </p:txBody>
      </p:sp>
    </p:spTree>
    <p:extLst>
      <p:ext uri="{BB962C8B-B14F-4D97-AF65-F5344CB8AC3E}">
        <p14:creationId xmlns:p14="http://schemas.microsoft.com/office/powerpoint/2010/main" val="2323129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3707</TotalTime>
  <Words>887</Words>
  <Application>Microsoft Macintosh PowerPoint</Application>
  <PresentationFormat>Widescreen</PresentationFormat>
  <Paragraphs>52</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Proxima Nova Thin</vt:lpstr>
      <vt:lpstr>Proxima Nova Thin</vt:lpstr>
      <vt:lpstr>Office Theme</vt:lpstr>
      <vt:lpstr>Staying Alive Women, Ecology and Survival in India</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Staying alive Women, Ecology and Survival in India</dc:title>
  <dc:creator>Laura Stuart Obenauf (2008365)</dc:creator>
  <cp:lastModifiedBy>Laura Stuart Obenauf (2008365)</cp:lastModifiedBy>
  <cp:revision>19</cp:revision>
  <dcterms:created xsi:type="dcterms:W3CDTF">2021-07-27T19:57:46Z</dcterms:created>
  <dcterms:modified xsi:type="dcterms:W3CDTF">2021-07-30T09:45:40Z</dcterms:modified>
</cp:coreProperties>
</file>