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7" r:id="rId5"/>
    <p:sldId id="300" r:id="rId6"/>
    <p:sldId id="295" r:id="rId7"/>
    <p:sldId id="352" r:id="rId8"/>
    <p:sldId id="297" r:id="rId9"/>
    <p:sldId id="296" r:id="rId10"/>
    <p:sldId id="347" r:id="rId11"/>
    <p:sldId id="301" r:id="rId12"/>
    <p:sldId id="302" r:id="rId13"/>
    <p:sldId id="309" r:id="rId14"/>
    <p:sldId id="303" r:id="rId15"/>
    <p:sldId id="306" r:id="rId16"/>
    <p:sldId id="307" r:id="rId17"/>
    <p:sldId id="305" r:id="rId18"/>
    <p:sldId id="308" r:id="rId19"/>
    <p:sldId id="311" r:id="rId20"/>
    <p:sldId id="310" r:id="rId21"/>
    <p:sldId id="348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40" autoAdjust="0"/>
    <p:restoredTop sz="86536" autoAdjust="0"/>
  </p:normalViewPr>
  <p:slideViewPr>
    <p:cSldViewPr>
      <p:cViewPr varScale="1">
        <p:scale>
          <a:sx n="101" d="100"/>
          <a:sy n="101" d="100"/>
        </p:scale>
        <p:origin x="1890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F28479-7A88-465D-B2F0-D0B0C2D29694}" type="doc">
      <dgm:prSet loTypeId="urn:microsoft.com/office/officeart/2005/8/layout/radial6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D2EA495D-0232-43AD-ABCA-D7E607B44382}">
      <dgm:prSet phldrT="[Text]"/>
      <dgm:spPr/>
      <dgm:t>
        <a:bodyPr/>
        <a:lstStyle/>
        <a:p>
          <a:r>
            <a:rPr lang="en-GB" dirty="0" smtClean="0"/>
            <a:t>5’s</a:t>
          </a:r>
          <a:endParaRPr lang="en-GB" dirty="0"/>
        </a:p>
      </dgm:t>
    </dgm:pt>
    <dgm:pt modelId="{1906EEAB-5A19-4750-9071-318405FBE9F1}" type="parTrans" cxnId="{12B9FBF3-E8D4-4802-9FD7-73177D2DB31C}">
      <dgm:prSet/>
      <dgm:spPr/>
      <dgm:t>
        <a:bodyPr/>
        <a:lstStyle/>
        <a:p>
          <a:endParaRPr lang="en-GB"/>
        </a:p>
      </dgm:t>
    </dgm:pt>
    <dgm:pt modelId="{10539F45-D4DD-4148-9510-3F52895E5A72}" type="sibTrans" cxnId="{12B9FBF3-E8D4-4802-9FD7-73177D2DB31C}">
      <dgm:prSet/>
      <dgm:spPr/>
      <dgm:t>
        <a:bodyPr/>
        <a:lstStyle/>
        <a:p>
          <a:endParaRPr lang="en-GB"/>
        </a:p>
      </dgm:t>
    </dgm:pt>
    <dgm:pt modelId="{73261E02-321E-4124-9347-6E68AF07768D}">
      <dgm:prSet phldrT="[Text]"/>
      <dgm:spPr/>
      <dgm:t>
        <a:bodyPr/>
        <a:lstStyle/>
        <a:p>
          <a:r>
            <a:rPr lang="en-GB" dirty="0" smtClean="0"/>
            <a:t>Sell</a:t>
          </a:r>
          <a:endParaRPr lang="en-GB" dirty="0"/>
        </a:p>
      </dgm:t>
    </dgm:pt>
    <dgm:pt modelId="{F3B27D02-5CDC-49F2-85D5-70C945BC0291}" type="parTrans" cxnId="{5D809485-E278-48F8-9314-24089E0D9702}">
      <dgm:prSet/>
      <dgm:spPr/>
      <dgm:t>
        <a:bodyPr/>
        <a:lstStyle/>
        <a:p>
          <a:endParaRPr lang="en-GB"/>
        </a:p>
      </dgm:t>
    </dgm:pt>
    <dgm:pt modelId="{3084A8CD-F82B-4B28-B1E2-C2FD93F03CE2}" type="sibTrans" cxnId="{5D809485-E278-48F8-9314-24089E0D9702}">
      <dgm:prSet/>
      <dgm:spPr/>
      <dgm:t>
        <a:bodyPr/>
        <a:lstStyle/>
        <a:p>
          <a:endParaRPr lang="en-GB"/>
        </a:p>
      </dgm:t>
    </dgm:pt>
    <dgm:pt modelId="{AD5244BC-01EA-44BF-AF79-3D68D9ACB104}">
      <dgm:prSet phldrT="[Text]"/>
      <dgm:spPr/>
      <dgm:t>
        <a:bodyPr/>
        <a:lstStyle/>
        <a:p>
          <a:r>
            <a:rPr lang="en-GB" dirty="0" smtClean="0"/>
            <a:t>Serve</a:t>
          </a:r>
          <a:endParaRPr lang="en-GB" dirty="0"/>
        </a:p>
      </dgm:t>
    </dgm:pt>
    <dgm:pt modelId="{DE029DE9-A40F-45E4-B6D9-B8805C57D9A8}" type="parTrans" cxnId="{86645F3B-01A2-4D98-AD07-ECC0242291FC}">
      <dgm:prSet/>
      <dgm:spPr/>
      <dgm:t>
        <a:bodyPr/>
        <a:lstStyle/>
        <a:p>
          <a:endParaRPr lang="en-GB"/>
        </a:p>
      </dgm:t>
    </dgm:pt>
    <dgm:pt modelId="{DBB2ED4C-D659-47AF-87A1-17938A805786}" type="sibTrans" cxnId="{86645F3B-01A2-4D98-AD07-ECC0242291FC}">
      <dgm:prSet/>
      <dgm:spPr/>
      <dgm:t>
        <a:bodyPr/>
        <a:lstStyle/>
        <a:p>
          <a:endParaRPr lang="en-GB"/>
        </a:p>
      </dgm:t>
    </dgm:pt>
    <dgm:pt modelId="{4B002DE0-5DDC-4932-A846-0859EE98A831}">
      <dgm:prSet phldrT="[Text]"/>
      <dgm:spPr/>
      <dgm:t>
        <a:bodyPr/>
        <a:lstStyle/>
        <a:p>
          <a:r>
            <a:rPr lang="en-GB" dirty="0" smtClean="0"/>
            <a:t>Speak</a:t>
          </a:r>
          <a:endParaRPr lang="en-GB" dirty="0"/>
        </a:p>
      </dgm:t>
    </dgm:pt>
    <dgm:pt modelId="{D09C074E-6ADB-4308-B178-A79BF71755CF}" type="parTrans" cxnId="{4254E9DF-23F1-4F8E-A61D-9CEF30F8416B}">
      <dgm:prSet/>
      <dgm:spPr/>
      <dgm:t>
        <a:bodyPr/>
        <a:lstStyle/>
        <a:p>
          <a:endParaRPr lang="en-GB"/>
        </a:p>
      </dgm:t>
    </dgm:pt>
    <dgm:pt modelId="{7837F28C-23CC-4F1C-81B4-5E84A7A35625}" type="sibTrans" cxnId="{4254E9DF-23F1-4F8E-A61D-9CEF30F8416B}">
      <dgm:prSet/>
      <dgm:spPr/>
      <dgm:t>
        <a:bodyPr/>
        <a:lstStyle/>
        <a:p>
          <a:endParaRPr lang="en-GB"/>
        </a:p>
      </dgm:t>
    </dgm:pt>
    <dgm:pt modelId="{A59F63D2-98BE-4D0D-9EA1-3E474BD0446E}">
      <dgm:prSet phldrT="[Text]"/>
      <dgm:spPr/>
      <dgm:t>
        <a:bodyPr/>
        <a:lstStyle/>
        <a:p>
          <a:r>
            <a:rPr lang="en-GB" dirty="0" smtClean="0"/>
            <a:t>Save</a:t>
          </a:r>
          <a:endParaRPr lang="en-GB" dirty="0"/>
        </a:p>
      </dgm:t>
    </dgm:pt>
    <dgm:pt modelId="{7E607D26-EB2D-4808-99F7-9C918558DD7A}" type="parTrans" cxnId="{51C42F2D-D28F-4A6F-9FCB-35AA268A0875}">
      <dgm:prSet/>
      <dgm:spPr/>
      <dgm:t>
        <a:bodyPr/>
        <a:lstStyle/>
        <a:p>
          <a:endParaRPr lang="en-GB"/>
        </a:p>
      </dgm:t>
    </dgm:pt>
    <dgm:pt modelId="{E64F851E-2C43-496E-8155-D9EF137099CB}" type="sibTrans" cxnId="{51C42F2D-D28F-4A6F-9FCB-35AA268A0875}">
      <dgm:prSet/>
      <dgm:spPr/>
      <dgm:t>
        <a:bodyPr/>
        <a:lstStyle/>
        <a:p>
          <a:endParaRPr lang="en-GB"/>
        </a:p>
      </dgm:t>
    </dgm:pt>
    <dgm:pt modelId="{297F7C8A-3DDF-4B44-AC9B-43B13BDB48F6}">
      <dgm:prSet phldrT="[Text]"/>
      <dgm:spPr/>
      <dgm:t>
        <a:bodyPr/>
        <a:lstStyle/>
        <a:p>
          <a:r>
            <a:rPr lang="en-GB" dirty="0" smtClean="0"/>
            <a:t>Sizzle</a:t>
          </a:r>
          <a:endParaRPr lang="en-GB" dirty="0"/>
        </a:p>
      </dgm:t>
    </dgm:pt>
    <dgm:pt modelId="{43FA0FC9-D05C-4473-9B02-A1D771C5AFFA}" type="parTrans" cxnId="{931534C5-640D-425E-A88E-227943A11DDF}">
      <dgm:prSet/>
      <dgm:spPr/>
      <dgm:t>
        <a:bodyPr/>
        <a:lstStyle/>
        <a:p>
          <a:endParaRPr lang="en-GB"/>
        </a:p>
      </dgm:t>
    </dgm:pt>
    <dgm:pt modelId="{B5BEA469-922E-4258-990C-9F104A88C127}" type="sibTrans" cxnId="{931534C5-640D-425E-A88E-227943A11DDF}">
      <dgm:prSet/>
      <dgm:spPr/>
      <dgm:t>
        <a:bodyPr/>
        <a:lstStyle/>
        <a:p>
          <a:endParaRPr lang="en-GB"/>
        </a:p>
      </dgm:t>
    </dgm:pt>
    <dgm:pt modelId="{8EA6E8D6-EE5A-4E75-9EFC-9C8AD0B03D28}" type="pres">
      <dgm:prSet presAssocID="{D1F28479-7A88-465D-B2F0-D0B0C2D2969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3F22CEF-2963-42F6-B42D-08BE77D04318}" type="pres">
      <dgm:prSet presAssocID="{D2EA495D-0232-43AD-ABCA-D7E607B44382}" presName="centerShape" presStyleLbl="node0" presStyleIdx="0" presStyleCnt="1"/>
      <dgm:spPr/>
      <dgm:t>
        <a:bodyPr/>
        <a:lstStyle/>
        <a:p>
          <a:endParaRPr lang="en-GB"/>
        </a:p>
      </dgm:t>
    </dgm:pt>
    <dgm:pt modelId="{5C190B73-4DDC-41BE-A9B4-70EB9D1BD2B7}" type="pres">
      <dgm:prSet presAssocID="{73261E02-321E-4124-9347-6E68AF07768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C08AF44-2892-436C-9DA2-9F89F8BBF09B}" type="pres">
      <dgm:prSet presAssocID="{73261E02-321E-4124-9347-6E68AF07768D}" presName="dummy" presStyleCnt="0"/>
      <dgm:spPr/>
    </dgm:pt>
    <dgm:pt modelId="{0818D2BB-14CE-4E0B-BA0B-AF5BACDE1C4C}" type="pres">
      <dgm:prSet presAssocID="{3084A8CD-F82B-4B28-B1E2-C2FD93F03CE2}" presName="sibTrans" presStyleLbl="sibTrans2D1" presStyleIdx="0" presStyleCnt="5"/>
      <dgm:spPr/>
      <dgm:t>
        <a:bodyPr/>
        <a:lstStyle/>
        <a:p>
          <a:endParaRPr lang="en-GB"/>
        </a:p>
      </dgm:t>
    </dgm:pt>
    <dgm:pt modelId="{4E542394-A1B0-4599-A522-A306816BB2C8}" type="pres">
      <dgm:prSet presAssocID="{AD5244BC-01EA-44BF-AF79-3D68D9ACB104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5AB54A-360F-48F5-8977-6B1CDFD3DC20}" type="pres">
      <dgm:prSet presAssocID="{AD5244BC-01EA-44BF-AF79-3D68D9ACB104}" presName="dummy" presStyleCnt="0"/>
      <dgm:spPr/>
    </dgm:pt>
    <dgm:pt modelId="{75A53F22-8D49-4B42-8B29-813F662D53AB}" type="pres">
      <dgm:prSet presAssocID="{DBB2ED4C-D659-47AF-87A1-17938A805786}" presName="sibTrans" presStyleLbl="sibTrans2D1" presStyleIdx="1" presStyleCnt="5"/>
      <dgm:spPr/>
      <dgm:t>
        <a:bodyPr/>
        <a:lstStyle/>
        <a:p>
          <a:endParaRPr lang="en-GB"/>
        </a:p>
      </dgm:t>
    </dgm:pt>
    <dgm:pt modelId="{91074C8F-1B1F-4E96-95B8-56498416B296}" type="pres">
      <dgm:prSet presAssocID="{4B002DE0-5DDC-4932-A846-0859EE98A83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0694FF4-B97E-49C9-B489-745B19AFD963}" type="pres">
      <dgm:prSet presAssocID="{4B002DE0-5DDC-4932-A846-0859EE98A831}" presName="dummy" presStyleCnt="0"/>
      <dgm:spPr/>
    </dgm:pt>
    <dgm:pt modelId="{58C25A8F-1482-4967-84FE-C477F884D732}" type="pres">
      <dgm:prSet presAssocID="{7837F28C-23CC-4F1C-81B4-5E84A7A35625}" presName="sibTrans" presStyleLbl="sibTrans2D1" presStyleIdx="2" presStyleCnt="5"/>
      <dgm:spPr/>
      <dgm:t>
        <a:bodyPr/>
        <a:lstStyle/>
        <a:p>
          <a:endParaRPr lang="en-GB"/>
        </a:p>
      </dgm:t>
    </dgm:pt>
    <dgm:pt modelId="{A3EDB935-CD46-4C87-8C89-03AA5F61F3AC}" type="pres">
      <dgm:prSet presAssocID="{A59F63D2-98BE-4D0D-9EA1-3E474BD0446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D35C4C0-3108-401C-A73B-E56B823A3E49}" type="pres">
      <dgm:prSet presAssocID="{A59F63D2-98BE-4D0D-9EA1-3E474BD0446E}" presName="dummy" presStyleCnt="0"/>
      <dgm:spPr/>
    </dgm:pt>
    <dgm:pt modelId="{493A42DA-2061-40DA-B74D-83AFDF0CCA87}" type="pres">
      <dgm:prSet presAssocID="{E64F851E-2C43-496E-8155-D9EF137099CB}" presName="sibTrans" presStyleLbl="sibTrans2D1" presStyleIdx="3" presStyleCnt="5"/>
      <dgm:spPr/>
      <dgm:t>
        <a:bodyPr/>
        <a:lstStyle/>
        <a:p>
          <a:endParaRPr lang="en-GB"/>
        </a:p>
      </dgm:t>
    </dgm:pt>
    <dgm:pt modelId="{A5AD9571-B496-4E98-B8E1-C61592BD798A}" type="pres">
      <dgm:prSet presAssocID="{297F7C8A-3DDF-4B44-AC9B-43B13BDB48F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2B3D95-85A3-4EC3-8C58-34CB0B63E9AF}" type="pres">
      <dgm:prSet presAssocID="{297F7C8A-3DDF-4B44-AC9B-43B13BDB48F6}" presName="dummy" presStyleCnt="0"/>
      <dgm:spPr/>
    </dgm:pt>
    <dgm:pt modelId="{DDF089AF-CC0D-4BB8-A353-FC93C974BC8B}" type="pres">
      <dgm:prSet presAssocID="{B5BEA469-922E-4258-990C-9F104A88C127}" presName="sibTrans" presStyleLbl="sibTrans2D1" presStyleIdx="4" presStyleCnt="5"/>
      <dgm:spPr/>
      <dgm:t>
        <a:bodyPr/>
        <a:lstStyle/>
        <a:p>
          <a:endParaRPr lang="en-GB"/>
        </a:p>
      </dgm:t>
    </dgm:pt>
  </dgm:ptLst>
  <dgm:cxnLst>
    <dgm:cxn modelId="{51C42F2D-D28F-4A6F-9FCB-35AA268A0875}" srcId="{D2EA495D-0232-43AD-ABCA-D7E607B44382}" destId="{A59F63D2-98BE-4D0D-9EA1-3E474BD0446E}" srcOrd="3" destOrd="0" parTransId="{7E607D26-EB2D-4808-99F7-9C918558DD7A}" sibTransId="{E64F851E-2C43-496E-8155-D9EF137099CB}"/>
    <dgm:cxn modelId="{04C8DD42-F0AA-4198-8646-2143032289CE}" type="presOf" srcId="{7837F28C-23CC-4F1C-81B4-5E84A7A35625}" destId="{58C25A8F-1482-4967-84FE-C477F884D732}" srcOrd="0" destOrd="0" presId="urn:microsoft.com/office/officeart/2005/8/layout/radial6"/>
    <dgm:cxn modelId="{9F668798-5B19-471D-8BE7-5309557D2318}" type="presOf" srcId="{E64F851E-2C43-496E-8155-D9EF137099CB}" destId="{493A42DA-2061-40DA-B74D-83AFDF0CCA87}" srcOrd="0" destOrd="0" presId="urn:microsoft.com/office/officeart/2005/8/layout/radial6"/>
    <dgm:cxn modelId="{10143D32-33D6-494C-937F-014B52433293}" type="presOf" srcId="{B5BEA469-922E-4258-990C-9F104A88C127}" destId="{DDF089AF-CC0D-4BB8-A353-FC93C974BC8B}" srcOrd="0" destOrd="0" presId="urn:microsoft.com/office/officeart/2005/8/layout/radial6"/>
    <dgm:cxn modelId="{62D70C82-7795-4476-B4D3-12661C540A41}" type="presOf" srcId="{4B002DE0-5DDC-4932-A846-0859EE98A831}" destId="{91074C8F-1B1F-4E96-95B8-56498416B296}" srcOrd="0" destOrd="0" presId="urn:microsoft.com/office/officeart/2005/8/layout/radial6"/>
    <dgm:cxn modelId="{86645F3B-01A2-4D98-AD07-ECC0242291FC}" srcId="{D2EA495D-0232-43AD-ABCA-D7E607B44382}" destId="{AD5244BC-01EA-44BF-AF79-3D68D9ACB104}" srcOrd="1" destOrd="0" parTransId="{DE029DE9-A40F-45E4-B6D9-B8805C57D9A8}" sibTransId="{DBB2ED4C-D659-47AF-87A1-17938A805786}"/>
    <dgm:cxn modelId="{311D6C4C-FF35-4D0F-BA09-55530D9CAB6D}" type="presOf" srcId="{A59F63D2-98BE-4D0D-9EA1-3E474BD0446E}" destId="{A3EDB935-CD46-4C87-8C89-03AA5F61F3AC}" srcOrd="0" destOrd="0" presId="urn:microsoft.com/office/officeart/2005/8/layout/radial6"/>
    <dgm:cxn modelId="{8B8E92A5-0F7B-4482-BD7F-706113088B40}" type="presOf" srcId="{AD5244BC-01EA-44BF-AF79-3D68D9ACB104}" destId="{4E542394-A1B0-4599-A522-A306816BB2C8}" srcOrd="0" destOrd="0" presId="urn:microsoft.com/office/officeart/2005/8/layout/radial6"/>
    <dgm:cxn modelId="{CF6F6BF1-EC52-441E-A29D-576095A9FF74}" type="presOf" srcId="{DBB2ED4C-D659-47AF-87A1-17938A805786}" destId="{75A53F22-8D49-4B42-8B29-813F662D53AB}" srcOrd="0" destOrd="0" presId="urn:microsoft.com/office/officeart/2005/8/layout/radial6"/>
    <dgm:cxn modelId="{4CE23B3B-0666-4EE9-A157-94F5DF1D7BEF}" type="presOf" srcId="{297F7C8A-3DDF-4B44-AC9B-43B13BDB48F6}" destId="{A5AD9571-B496-4E98-B8E1-C61592BD798A}" srcOrd="0" destOrd="0" presId="urn:microsoft.com/office/officeart/2005/8/layout/radial6"/>
    <dgm:cxn modelId="{F8C75486-41DF-43A9-90E9-A6AA74BF447B}" type="presOf" srcId="{3084A8CD-F82B-4B28-B1E2-C2FD93F03CE2}" destId="{0818D2BB-14CE-4E0B-BA0B-AF5BACDE1C4C}" srcOrd="0" destOrd="0" presId="urn:microsoft.com/office/officeart/2005/8/layout/radial6"/>
    <dgm:cxn modelId="{93A72D1C-B650-4A65-9C2B-DE3230F078D6}" type="presOf" srcId="{D1F28479-7A88-465D-B2F0-D0B0C2D29694}" destId="{8EA6E8D6-EE5A-4E75-9EFC-9C8AD0B03D28}" srcOrd="0" destOrd="0" presId="urn:microsoft.com/office/officeart/2005/8/layout/radial6"/>
    <dgm:cxn modelId="{931534C5-640D-425E-A88E-227943A11DDF}" srcId="{D2EA495D-0232-43AD-ABCA-D7E607B44382}" destId="{297F7C8A-3DDF-4B44-AC9B-43B13BDB48F6}" srcOrd="4" destOrd="0" parTransId="{43FA0FC9-D05C-4473-9B02-A1D771C5AFFA}" sibTransId="{B5BEA469-922E-4258-990C-9F104A88C127}"/>
    <dgm:cxn modelId="{5CBFADDE-3D69-4E4D-A89D-E33DC3876131}" type="presOf" srcId="{D2EA495D-0232-43AD-ABCA-D7E607B44382}" destId="{73F22CEF-2963-42F6-B42D-08BE77D04318}" srcOrd="0" destOrd="0" presId="urn:microsoft.com/office/officeart/2005/8/layout/radial6"/>
    <dgm:cxn modelId="{94A63B45-2BE0-4591-A706-80B087032CAE}" type="presOf" srcId="{73261E02-321E-4124-9347-6E68AF07768D}" destId="{5C190B73-4DDC-41BE-A9B4-70EB9D1BD2B7}" srcOrd="0" destOrd="0" presId="urn:microsoft.com/office/officeart/2005/8/layout/radial6"/>
    <dgm:cxn modelId="{5D809485-E278-48F8-9314-24089E0D9702}" srcId="{D2EA495D-0232-43AD-ABCA-D7E607B44382}" destId="{73261E02-321E-4124-9347-6E68AF07768D}" srcOrd="0" destOrd="0" parTransId="{F3B27D02-5CDC-49F2-85D5-70C945BC0291}" sibTransId="{3084A8CD-F82B-4B28-B1E2-C2FD93F03CE2}"/>
    <dgm:cxn modelId="{12B9FBF3-E8D4-4802-9FD7-73177D2DB31C}" srcId="{D1F28479-7A88-465D-B2F0-D0B0C2D29694}" destId="{D2EA495D-0232-43AD-ABCA-D7E607B44382}" srcOrd="0" destOrd="0" parTransId="{1906EEAB-5A19-4750-9071-318405FBE9F1}" sibTransId="{10539F45-D4DD-4148-9510-3F52895E5A72}"/>
    <dgm:cxn modelId="{4254E9DF-23F1-4F8E-A61D-9CEF30F8416B}" srcId="{D2EA495D-0232-43AD-ABCA-D7E607B44382}" destId="{4B002DE0-5DDC-4932-A846-0859EE98A831}" srcOrd="2" destOrd="0" parTransId="{D09C074E-6ADB-4308-B178-A79BF71755CF}" sibTransId="{7837F28C-23CC-4F1C-81B4-5E84A7A35625}"/>
    <dgm:cxn modelId="{7EF77BDB-789D-40F0-87A2-04CA4AECD178}" type="presParOf" srcId="{8EA6E8D6-EE5A-4E75-9EFC-9C8AD0B03D28}" destId="{73F22CEF-2963-42F6-B42D-08BE77D04318}" srcOrd="0" destOrd="0" presId="urn:microsoft.com/office/officeart/2005/8/layout/radial6"/>
    <dgm:cxn modelId="{CED7D2A4-70C8-4D06-A3F7-55FD8FE93C7E}" type="presParOf" srcId="{8EA6E8D6-EE5A-4E75-9EFC-9C8AD0B03D28}" destId="{5C190B73-4DDC-41BE-A9B4-70EB9D1BD2B7}" srcOrd="1" destOrd="0" presId="urn:microsoft.com/office/officeart/2005/8/layout/radial6"/>
    <dgm:cxn modelId="{4077EE5E-2832-4658-98B6-3478CB23BA68}" type="presParOf" srcId="{8EA6E8D6-EE5A-4E75-9EFC-9C8AD0B03D28}" destId="{AC08AF44-2892-436C-9DA2-9F89F8BBF09B}" srcOrd="2" destOrd="0" presId="urn:microsoft.com/office/officeart/2005/8/layout/radial6"/>
    <dgm:cxn modelId="{AEDEBC0D-84C8-4476-A85F-D96427334FF1}" type="presParOf" srcId="{8EA6E8D6-EE5A-4E75-9EFC-9C8AD0B03D28}" destId="{0818D2BB-14CE-4E0B-BA0B-AF5BACDE1C4C}" srcOrd="3" destOrd="0" presId="urn:microsoft.com/office/officeart/2005/8/layout/radial6"/>
    <dgm:cxn modelId="{9CE25811-A31E-4E1C-AB30-09AD4FF5D1FF}" type="presParOf" srcId="{8EA6E8D6-EE5A-4E75-9EFC-9C8AD0B03D28}" destId="{4E542394-A1B0-4599-A522-A306816BB2C8}" srcOrd="4" destOrd="0" presId="urn:microsoft.com/office/officeart/2005/8/layout/radial6"/>
    <dgm:cxn modelId="{08FEEC8F-D1FC-452A-9C5A-ADC4CA21105E}" type="presParOf" srcId="{8EA6E8D6-EE5A-4E75-9EFC-9C8AD0B03D28}" destId="{975AB54A-360F-48F5-8977-6B1CDFD3DC20}" srcOrd="5" destOrd="0" presId="urn:microsoft.com/office/officeart/2005/8/layout/radial6"/>
    <dgm:cxn modelId="{4E9F7499-5DEA-4417-B141-08FA86900FAD}" type="presParOf" srcId="{8EA6E8D6-EE5A-4E75-9EFC-9C8AD0B03D28}" destId="{75A53F22-8D49-4B42-8B29-813F662D53AB}" srcOrd="6" destOrd="0" presId="urn:microsoft.com/office/officeart/2005/8/layout/radial6"/>
    <dgm:cxn modelId="{E1DD4788-7A00-4E6D-8F4A-5224F9592C32}" type="presParOf" srcId="{8EA6E8D6-EE5A-4E75-9EFC-9C8AD0B03D28}" destId="{91074C8F-1B1F-4E96-95B8-56498416B296}" srcOrd="7" destOrd="0" presId="urn:microsoft.com/office/officeart/2005/8/layout/radial6"/>
    <dgm:cxn modelId="{46D7370D-AA7E-4C12-A433-3AF1B30F32E6}" type="presParOf" srcId="{8EA6E8D6-EE5A-4E75-9EFC-9C8AD0B03D28}" destId="{80694FF4-B97E-49C9-B489-745B19AFD963}" srcOrd="8" destOrd="0" presId="urn:microsoft.com/office/officeart/2005/8/layout/radial6"/>
    <dgm:cxn modelId="{E7935057-5B51-4172-A90C-8D860ECFE02F}" type="presParOf" srcId="{8EA6E8D6-EE5A-4E75-9EFC-9C8AD0B03D28}" destId="{58C25A8F-1482-4967-84FE-C477F884D732}" srcOrd="9" destOrd="0" presId="urn:microsoft.com/office/officeart/2005/8/layout/radial6"/>
    <dgm:cxn modelId="{9B43D698-F553-42AF-8551-AA00BEDEED85}" type="presParOf" srcId="{8EA6E8D6-EE5A-4E75-9EFC-9C8AD0B03D28}" destId="{A3EDB935-CD46-4C87-8C89-03AA5F61F3AC}" srcOrd="10" destOrd="0" presId="urn:microsoft.com/office/officeart/2005/8/layout/radial6"/>
    <dgm:cxn modelId="{883E1F2E-6FE7-4151-BF6A-956BA9D8D8E2}" type="presParOf" srcId="{8EA6E8D6-EE5A-4E75-9EFC-9C8AD0B03D28}" destId="{FD35C4C0-3108-401C-A73B-E56B823A3E49}" srcOrd="11" destOrd="0" presId="urn:microsoft.com/office/officeart/2005/8/layout/radial6"/>
    <dgm:cxn modelId="{CBD70C74-6166-44AD-AE15-D2BC7D399092}" type="presParOf" srcId="{8EA6E8D6-EE5A-4E75-9EFC-9C8AD0B03D28}" destId="{493A42DA-2061-40DA-B74D-83AFDF0CCA87}" srcOrd="12" destOrd="0" presId="urn:microsoft.com/office/officeart/2005/8/layout/radial6"/>
    <dgm:cxn modelId="{5E6FE9E0-DD2D-4281-A801-E3316317B6C0}" type="presParOf" srcId="{8EA6E8D6-EE5A-4E75-9EFC-9C8AD0B03D28}" destId="{A5AD9571-B496-4E98-B8E1-C61592BD798A}" srcOrd="13" destOrd="0" presId="urn:microsoft.com/office/officeart/2005/8/layout/radial6"/>
    <dgm:cxn modelId="{EFCE17F9-C314-4BDC-8376-6033B92717C6}" type="presParOf" srcId="{8EA6E8D6-EE5A-4E75-9EFC-9C8AD0B03D28}" destId="{B42B3D95-85A3-4EC3-8C58-34CB0B63E9AF}" srcOrd="14" destOrd="0" presId="urn:microsoft.com/office/officeart/2005/8/layout/radial6"/>
    <dgm:cxn modelId="{E44734FA-BE66-452A-865E-CBB64882C414}" type="presParOf" srcId="{8EA6E8D6-EE5A-4E75-9EFC-9C8AD0B03D28}" destId="{DDF089AF-CC0D-4BB8-A353-FC93C974BC8B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B81693-86FB-4756-BE3C-B14286CF409E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720737-962F-4718-9970-A8DDA178B1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518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 where do</a:t>
            </a:r>
            <a:r>
              <a:rPr lang="en-GB" baseline="0" dirty="0" smtClean="0"/>
              <a:t> you start? Well the internet has all of these useful charts.  But they can become quite confusing.  Which model to use and why?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3489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most popular internet activities among adults in Wales in 2016 were general surfing/browsing (87%) and sending/ receiving email (86%). These were also reported as being the most used in the past week.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266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Talk about</a:t>
            </a:r>
            <a:r>
              <a:rPr lang="en-GB" baseline="0" dirty="0" smtClean="0"/>
              <a:t> the 5S’s + Sell, Serve, Speak, Save, Sizzle and refer them towards 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795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414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Three key elements of behaviour; what motivates an audience,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where they are located digitally, and how they participate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the consumer-brand dialogue.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6231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27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gs.statcounter.com/press/android-overtakes-windows-for-first-time" TargetMode="External"/><Relationship Id="rId2" Type="http://schemas.openxmlformats.org/officeDocument/2006/relationships/hyperlink" Target="https://www.ofcom.org.uk/research-and-data/cmr/cmr16/wal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22" y="3949"/>
            <a:ext cx="9144000" cy="57350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785"/>
            <a:ext cx="248376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err="1" smtClean="0">
                <a:solidFill>
                  <a:schemeClr val="bg1"/>
                </a:solidFill>
              </a:rPr>
              <a:t>Croeso</a:t>
            </a:r>
            <a:r>
              <a:rPr lang="en-GB" dirty="0" smtClean="0">
                <a:solidFill>
                  <a:schemeClr val="bg1"/>
                </a:solidFill>
              </a:rPr>
              <a:t> /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Welcome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444208" y="246549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@</a:t>
            </a:r>
            <a:r>
              <a:rPr lang="en-GB" dirty="0" err="1" smtClean="0">
                <a:solidFill>
                  <a:schemeClr val="bg1"/>
                </a:solidFill>
              </a:rPr>
              <a:t>Carys_Ifan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@GWLAD_UWTSD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DIGITAL MARKETING STRATEGY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74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727" y="620688"/>
            <a:ext cx="3075232" cy="1924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1842" y="2999077"/>
            <a:ext cx="3904167" cy="277796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504" y="-25179"/>
            <a:ext cx="6076950" cy="30099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59090" y="3717032"/>
            <a:ext cx="3682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Where to start?!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240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 are various models you could use to assist with creating your marketing strategy.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Here I use SOSTAC as developed by PR Smith (2017).  You could use this or RACE, 4 M’s or another model of your choice.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31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45435"/>
            <a:ext cx="7006559" cy="5443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36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C00000"/>
                </a:solidFill>
              </a:rPr>
              <a:t>S</a:t>
            </a:r>
            <a:r>
              <a:rPr lang="en-GB" b="1" dirty="0" smtClean="0"/>
              <a:t>ITUATION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Where are we now?</a:t>
            </a:r>
          </a:p>
          <a:p>
            <a:r>
              <a:rPr lang="en-GB" dirty="0" smtClean="0"/>
              <a:t>Company / Business Vision and Values</a:t>
            </a:r>
          </a:p>
          <a:p>
            <a:r>
              <a:rPr lang="en-GB" dirty="0"/>
              <a:t>Brand perception</a:t>
            </a:r>
          </a:p>
          <a:p>
            <a:r>
              <a:rPr lang="en-GB" dirty="0" smtClean="0"/>
              <a:t>Digital SWOT</a:t>
            </a:r>
          </a:p>
          <a:p>
            <a:r>
              <a:rPr lang="en-GB" dirty="0" smtClean="0"/>
              <a:t>Internal </a:t>
            </a:r>
            <a:r>
              <a:rPr lang="en-GB" dirty="0"/>
              <a:t>capacity &amp; skills </a:t>
            </a:r>
            <a:r>
              <a:rPr lang="en-GB" dirty="0" smtClean="0"/>
              <a:t>audit</a:t>
            </a:r>
          </a:p>
          <a:p>
            <a:r>
              <a:rPr lang="en-GB" dirty="0" smtClean="0"/>
              <a:t>External factors</a:t>
            </a:r>
          </a:p>
        </p:txBody>
      </p:sp>
    </p:spTree>
    <p:extLst>
      <p:ext uri="{BB962C8B-B14F-4D97-AF65-F5344CB8AC3E}">
        <p14:creationId xmlns:p14="http://schemas.microsoft.com/office/powerpoint/2010/main" val="93330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6" y="829933"/>
            <a:ext cx="6588224" cy="484408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1476672" y="-115498"/>
            <a:ext cx="77291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 smtClean="0"/>
          </a:p>
          <a:p>
            <a:pPr algn="ctr"/>
            <a:r>
              <a:rPr lang="en-GB" b="1" dirty="0" smtClean="0"/>
              <a:t>MOST POPULAR INTERNET ACTIVITIES</a:t>
            </a:r>
          </a:p>
          <a:p>
            <a:pPr algn="ctr"/>
            <a:r>
              <a:rPr lang="en-GB" b="1" dirty="0" smtClean="0"/>
              <a:t>AMONG ADULTS IN WALES (2016)  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79512" y="2048040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87%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Surfing / Browsing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9512" y="2897923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86%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Sending and receiving email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57537" y="4293096"/>
            <a:ext cx="1968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67%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Purchasing goods /services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1511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S</a:t>
            </a:r>
            <a:r>
              <a:rPr lang="en-GB" b="1" dirty="0"/>
              <a:t>ITUATION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6164" y="1318998"/>
            <a:ext cx="8229600" cy="53265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54995" y="1929343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TOWs</a:t>
            </a: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54995" y="2539688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PESTLE</a:t>
            </a:r>
            <a:endParaRPr lang="en-GB" dirty="0"/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454995" y="3129219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Audit of Digital output &gt; KPI’s</a:t>
            </a:r>
            <a:endParaRPr lang="en-GB" dirty="0"/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454995" y="3748901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Market Research &gt; Customers</a:t>
            </a:r>
            <a:endParaRPr lang="en-GB" dirty="0"/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454995" y="4345034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Resource Analysis</a:t>
            </a:r>
            <a:endParaRPr lang="en-GB" dirty="0"/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454995" y="4941168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Competitor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70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TOWs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Strengths and Opportunities (SO) </a:t>
            </a:r>
            <a:r>
              <a:rPr lang="en-GB" dirty="0"/>
              <a:t>– How can you use your strengths to take advantage of these opportunities?</a:t>
            </a:r>
          </a:p>
          <a:p>
            <a:pPr lvl="0"/>
            <a:r>
              <a:rPr lang="en-GB" b="1" dirty="0"/>
              <a:t>Strengths and Threats (ST) </a:t>
            </a:r>
            <a:r>
              <a:rPr lang="en-GB" dirty="0"/>
              <a:t>– How can you take advantage of your strengths to avoid real and potential threats?</a:t>
            </a:r>
          </a:p>
          <a:p>
            <a:pPr lvl="0"/>
            <a:r>
              <a:rPr lang="en-GB" b="1" dirty="0"/>
              <a:t>Weaknesses and Opportunities (WO) </a:t>
            </a:r>
            <a:r>
              <a:rPr lang="en-GB" dirty="0"/>
              <a:t>– How can you use your opportunities to overcome the weaknesses you are experiencing?</a:t>
            </a:r>
          </a:p>
          <a:p>
            <a:pPr lvl="0"/>
            <a:r>
              <a:rPr lang="en-GB" b="1" dirty="0"/>
              <a:t>Weaknesses and Threats (WT) </a:t>
            </a:r>
            <a:r>
              <a:rPr lang="en-GB" dirty="0"/>
              <a:t>– How can you minimize your weaknesses and avoid threats?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49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Where are we going?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en-GB" b="1" dirty="0" smtClean="0"/>
              <a:t>BJECTIVES</a:t>
            </a:r>
            <a:endParaRPr lang="en-GB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20343843"/>
              </p:ext>
            </p:extLst>
          </p:nvPr>
        </p:nvGraphicFramePr>
        <p:xfrm>
          <a:off x="2590800" y="1600201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586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en-GB" b="1" dirty="0" smtClean="0"/>
              <a:t>BJECTIVES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Where are we going?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2564904"/>
            <a:ext cx="6480720" cy="2790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04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184" y="69954"/>
            <a:ext cx="8229600" cy="1143000"/>
          </a:xfrm>
        </p:spPr>
        <p:txBody>
          <a:bodyPr/>
          <a:lstStyle/>
          <a:p>
            <a:r>
              <a:rPr lang="en-GB" dirty="0" smtClean="0"/>
              <a:t>Example of SMART objective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87382"/>
            <a:ext cx="8229600" cy="460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/>
              <a:t>Non SMART objective : I </a:t>
            </a:r>
            <a:r>
              <a:rPr lang="en-GB" sz="1600" dirty="0"/>
              <a:t>want </a:t>
            </a:r>
            <a:r>
              <a:rPr lang="en-GB" sz="1600" dirty="0" smtClean="0"/>
              <a:t>to be better at Digital Marketing</a:t>
            </a:r>
            <a:endParaRPr lang="en-GB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2420888"/>
            <a:ext cx="7632848" cy="3168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9087059"/>
              </p:ext>
            </p:extLst>
          </p:nvPr>
        </p:nvGraphicFramePr>
        <p:xfrm>
          <a:off x="0" y="1548029"/>
          <a:ext cx="9144000" cy="51933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38776"/>
                <a:gridCol w="6405224"/>
              </a:tblGrid>
              <a:tr h="93917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Specific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What it the specific task?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8047" marR="38047" marT="20080" marB="2008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I want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 t</a:t>
                      </a: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o write,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implement  and review a digital marketing strategy for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career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 development and to enhance the business.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 marL="38047" marR="38047" marT="20080" marB="2008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15361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Measurable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What metrics are you going to use to determine if you meet the goal? Set milestones if needed</a:t>
                      </a:r>
                      <a:r>
                        <a:rPr lang="en-US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8047" marR="38047" marT="20080" marB="2008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The strategy will increase –</a:t>
                      </a:r>
                    </a:p>
                    <a:p>
                      <a:pPr marL="285750" indent="-285750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number of website visits by 10%</a:t>
                      </a:r>
                    </a:p>
                    <a:p>
                      <a:pPr marL="285750" indent="-285750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E-newsletter sign up by 100</a:t>
                      </a:r>
                    </a:p>
                    <a:p>
                      <a:pPr marL="285750" indent="-285750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positive customer feedback on Social (15 x 5* or 4* reviews).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 marL="38047" marR="38047" marT="20080" marB="2008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93917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Achievable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Is it possible to complete your target given your resources</a:t>
                      </a:r>
                      <a:r>
                        <a:rPr lang="en-US" sz="1200" dirty="0" smtClean="0">
                          <a:effectLst/>
                        </a:rPr>
                        <a:t>?</a:t>
                      </a:r>
                      <a:endParaRPr lang="en-GB" sz="1200" dirty="0" smtClean="0">
                        <a:effectLst/>
                      </a:endParaRPr>
                    </a:p>
                  </a:txBody>
                  <a:tcPr marL="38047" marR="38047" marT="20080" marB="2008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Schedule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 the work - 2 mornings </a:t>
                      </a: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weekly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 for 4 hours to research and write,  4 x training days.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Budget for training agreed.</a:t>
                      </a:r>
                    </a:p>
                  </a:txBody>
                  <a:tcPr marL="38047" marR="38047" marT="20080" marB="2008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8396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Realistic 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Are you sure that you’re not being over-ambitious?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8047" marR="38047" marT="20080" marB="2008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All directors, coworkers and staff aware.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Access</a:t>
                      </a:r>
                      <a:r>
                        <a:rPr lang="en-GB" b="1" baseline="0" dirty="0" smtClean="0">
                          <a:solidFill>
                            <a:schemeClr val="bg1"/>
                          </a:solidFill>
                        </a:rPr>
                        <a:t> to library, analytics and passwords.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 marL="38047" marR="38047" marT="20080" marB="2008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93917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Time-based 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What are the start and end dates?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8047" marR="38047" marT="20080" marB="2008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Start 28 January 2017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Complete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, implement and review </a:t>
                      </a: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Digital Marketing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 Strategy by 26 June 2017.  </a:t>
                      </a:r>
                    </a:p>
                  </a:txBody>
                  <a:tcPr marL="38047" marR="38047" marT="20080" marB="2008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542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SMART objective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2109438"/>
              </p:ext>
            </p:extLst>
          </p:nvPr>
        </p:nvGraphicFramePr>
        <p:xfrm>
          <a:off x="133164" y="1700808"/>
          <a:ext cx="8877672" cy="22653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59006"/>
                <a:gridCol w="6218666"/>
              </a:tblGrid>
              <a:tr h="5792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Non</a:t>
                      </a:r>
                      <a:r>
                        <a:rPr lang="en-GB" sz="1200" baseline="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SMART objective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8047" marR="38047" marT="20080" marB="2008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r>
                        <a:rPr lang="en-GB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want to be better at</a:t>
                      </a:r>
                      <a:r>
                        <a:rPr lang="en-GB" b="1" baseline="0" dirty="0" smtClean="0">
                          <a:solidFill>
                            <a:schemeClr val="bg1"/>
                          </a:solidFill>
                        </a:rPr>
                        <a:t> digital marketing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 marL="38047" marR="38047" marT="20080" marB="2008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5792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SMART objective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8047" marR="38047" marT="20080" marB="2008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For career development and to enhance the business f</a:t>
                      </a:r>
                      <a:r>
                        <a:rPr lang="en-US" b="1" dirty="0" smtClean="0">
                          <a:solidFill>
                            <a:schemeClr val="bg1"/>
                          </a:solidFill>
                        </a:rPr>
                        <a:t>rom 28 January </a:t>
                      </a:r>
                      <a:r>
                        <a:rPr lang="en-US" b="1" baseline="0" dirty="0" smtClean="0">
                          <a:solidFill>
                            <a:schemeClr val="bg1"/>
                          </a:solidFill>
                        </a:rPr>
                        <a:t>until the 26 June 2017 a Digital Marketing Strategy will be researched, implemented and assessed in order to achieve a 10% increase in website visits, e-newsletter sign up by 100 and 15 x 5* or 4* reviews on social.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 marL="38047" marR="38047" marT="20080" marB="2008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244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77" y="301183"/>
            <a:ext cx="8578846" cy="5023811"/>
          </a:xfrm>
        </p:spPr>
      </p:pic>
    </p:spTree>
    <p:extLst>
      <p:ext uri="{BB962C8B-B14F-4D97-AF65-F5344CB8AC3E}">
        <p14:creationId xmlns:p14="http://schemas.microsoft.com/office/powerpoint/2010/main" val="204571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C000"/>
                </a:solidFill>
              </a:rPr>
              <a:t>S</a:t>
            </a:r>
            <a:r>
              <a:rPr lang="en-GB" b="1" dirty="0" smtClean="0"/>
              <a:t>TRATEGY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9"/>
            <a:ext cx="8229600" cy="229939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How do we get there?</a:t>
            </a:r>
          </a:p>
          <a:p>
            <a:endParaRPr lang="en-GB" sz="800" dirty="0"/>
          </a:p>
          <a:p>
            <a:pPr marL="0" indent="0">
              <a:buNone/>
            </a:pPr>
            <a:r>
              <a:rPr lang="en-GB" dirty="0" smtClean="0"/>
              <a:t>What to include in your strategy?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Segments : who is the target market?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50653" y="4005064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New customers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44008" y="4005064"/>
            <a:ext cx="31563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accent6">
                    <a:lumMod val="75000"/>
                  </a:schemeClr>
                </a:solidFill>
              </a:rPr>
              <a:t>Current customer retention</a:t>
            </a:r>
            <a:endParaRPr lang="en-GB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4985593"/>
            <a:ext cx="2807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</a:rPr>
              <a:t>Demographics</a:t>
            </a:r>
            <a:endParaRPr lang="en-GB" sz="2800" dirty="0"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490913" y="4985593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Geography</a:t>
            </a:r>
            <a:endParaRPr lang="en-GB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948264" y="4989587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6600"/>
                </a:solidFill>
              </a:rPr>
              <a:t>Behavioural</a:t>
            </a:r>
            <a:endParaRPr lang="en-GB" sz="28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450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C000"/>
                </a:solidFill>
              </a:rPr>
              <a:t>S</a:t>
            </a:r>
            <a:r>
              <a:rPr lang="en-GB" b="1" dirty="0" smtClean="0"/>
              <a:t>TRATEGY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How do we get there?</a:t>
            </a:r>
          </a:p>
          <a:p>
            <a:endParaRPr lang="en-GB" sz="800" dirty="0"/>
          </a:p>
          <a:p>
            <a:pPr marL="0" indent="0">
              <a:buNone/>
            </a:pPr>
            <a:r>
              <a:rPr lang="en-GB" i="1" dirty="0" smtClean="0"/>
              <a:t>What to include in your strategy?</a:t>
            </a:r>
          </a:p>
          <a:p>
            <a:r>
              <a:rPr lang="en-GB" dirty="0" smtClean="0"/>
              <a:t>Segments : who is the target market?</a:t>
            </a:r>
          </a:p>
          <a:p>
            <a:r>
              <a:rPr lang="en-GB" dirty="0" smtClean="0"/>
              <a:t>Objectives : will the strategy achieve the objective?</a:t>
            </a:r>
          </a:p>
          <a:p>
            <a:r>
              <a:rPr lang="en-GB" dirty="0" smtClean="0"/>
              <a:t>Positioning : how do you want to be perceived? </a:t>
            </a:r>
          </a:p>
          <a:p>
            <a:r>
              <a:rPr lang="en-GB" dirty="0" smtClean="0"/>
              <a:t>Resources : work within what’s available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81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T</a:t>
            </a:r>
            <a:r>
              <a:rPr lang="en-GB" dirty="0" smtClean="0"/>
              <a:t>ACTICS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600201"/>
            <a:ext cx="7571184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Tools</a:t>
            </a:r>
          </a:p>
          <a:p>
            <a:pPr marL="0" indent="0">
              <a:buNone/>
            </a:pPr>
            <a:r>
              <a:rPr lang="en-GB" dirty="0" smtClean="0"/>
              <a:t>Details of the strategy</a:t>
            </a:r>
          </a:p>
          <a:p>
            <a:r>
              <a:rPr lang="en-GB" dirty="0" smtClean="0"/>
              <a:t>Where and how?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85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The Communications Market: </a:t>
            </a:r>
            <a:r>
              <a:rPr lang="en-GB" b="1" dirty="0" smtClean="0"/>
              <a:t>Wales</a:t>
            </a:r>
          </a:p>
          <a:p>
            <a:pPr marL="0" indent="0">
              <a:buNone/>
            </a:pPr>
            <a:r>
              <a:rPr lang="en-GB" dirty="0" smtClean="0"/>
              <a:t>Ofcom, 4 August 2016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www.ofcom.org.uk/research-and-data/cmr/cmr16/wales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err="1" smtClean="0"/>
              <a:t>Statcounter</a:t>
            </a:r>
            <a:r>
              <a:rPr lang="en-GB" dirty="0"/>
              <a:t>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3 April 2017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gs.statcounter.com/press/android-overtakes-windows-for-first-time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801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dcmitype/"/>
    <ds:schemaRef ds:uri="http://purl.org/dc/elements/1.1/"/>
    <ds:schemaRef ds:uri="303dbf9b-b85b-46a0-94f1-894078c07ecd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2468</TotalTime>
  <Words>710</Words>
  <Application>Microsoft Office PowerPoint</Application>
  <PresentationFormat>On-screen Show (4:3)</PresentationFormat>
  <Paragraphs>121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Myriad Pro</vt:lpstr>
      <vt:lpstr>Times New Roman</vt:lpstr>
      <vt:lpstr>20140311PresentationUWTSDTemplate</vt:lpstr>
      <vt:lpstr>Croeso /  Welcome</vt:lpstr>
      <vt:lpstr>DIGITAL MARKETING STRATEGY</vt:lpstr>
      <vt:lpstr>PowerPoint Presentation</vt:lpstr>
      <vt:lpstr>PowerPoint Presentation</vt:lpstr>
      <vt:lpstr>PowerPoint Presentation</vt:lpstr>
      <vt:lpstr>SITUATION</vt:lpstr>
      <vt:lpstr>PowerPoint Presentation</vt:lpstr>
      <vt:lpstr>SITUATION</vt:lpstr>
      <vt:lpstr>TOWs</vt:lpstr>
      <vt:lpstr>OBJECTIVES</vt:lpstr>
      <vt:lpstr>OBJECTIVES</vt:lpstr>
      <vt:lpstr>Example of SMART objective</vt:lpstr>
      <vt:lpstr>Example of SMART objective</vt:lpstr>
      <vt:lpstr>PowerPoint Presentation</vt:lpstr>
      <vt:lpstr>STRATEGY</vt:lpstr>
      <vt:lpstr>STRATEGY</vt:lpstr>
      <vt:lpstr>TACTICS</vt:lpstr>
      <vt:lpstr>Resources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Carys Ifan</cp:lastModifiedBy>
  <cp:revision>101</cp:revision>
  <cp:lastPrinted>2017-06-05T15:20:25Z</cp:lastPrinted>
  <dcterms:created xsi:type="dcterms:W3CDTF">2015-04-14T15:21:28Z</dcterms:created>
  <dcterms:modified xsi:type="dcterms:W3CDTF">2017-09-12T13:50:47Z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