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60"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6" r:id="rId11"/>
    <p:sldId id="267" r:id="rId12"/>
    <p:sldId id="268" r:id="rId13"/>
    <p:sldId id="272" r:id="rId14"/>
    <p:sldId id="269" r:id="rId15"/>
    <p:sldId id="271" r:id="rId16"/>
    <p:sldId id="275" r:id="rId17"/>
    <p:sldId id="265" r:id="rId18"/>
  </p:sldIdLst>
  <p:sldSz cx="18288000" cy="10287000"/>
  <p:notesSz cx="6858000" cy="9144000"/>
  <p:embeddedFontLst>
    <p:embeddedFont>
      <p:font typeface="Chewy" panose="02000000000000000000"/>
      <p:regular r:id="rId20"/>
    </p:embeddedFont>
    <p:embeddedFont>
      <p:font typeface="Corbel" panose="020B0503020204020204" pitchFamily="34" charset="0"/>
      <p:regular r:id="rId21"/>
      <p:bold r:id="rId22"/>
      <p:italic r:id="rId23"/>
      <p:boldItalic r:id="rId24"/>
    </p:embeddedFont>
    <p:embeddedFont>
      <p:font typeface="Handy Casual"/>
      <p:regular r:id="rId25"/>
    </p:embeddedFont>
    <p:embeddedFont>
      <p:font typeface="Londrina Solid" pitchFamily="2" charset="0"/>
      <p:regular r:id="rId26"/>
    </p:embeddedFont>
    <p:embeddedFont>
      <p:font typeface="Nunito" panose="02000000000000000000" pitchFamily="2" charset="0"/>
      <p:regular r:id="rId27"/>
      <p:bold r:id="rId28"/>
      <p:italic r:id="rId29"/>
      <p:boldItalic r:id="rId30"/>
    </p:embeddedFont>
    <p:embeddedFont>
      <p:font typeface="Nunito Bold Italics" pitchFamily="2" charset="0"/>
      <p:regular r:id="rId31"/>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87347" autoAdjust="0"/>
  </p:normalViewPr>
  <p:slideViewPr>
    <p:cSldViewPr>
      <p:cViewPr varScale="1">
        <p:scale>
          <a:sx n="39" d="100"/>
          <a:sy n="39" d="100"/>
        </p:scale>
        <p:origin x="940" y="2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26" Type="http://schemas.openxmlformats.org/officeDocument/2006/relationships/font" Target="fonts/font7.fntdata" /><Relationship Id="rId3" Type="http://schemas.openxmlformats.org/officeDocument/2006/relationships/slide" Target="slides/slide2.xml" /><Relationship Id="rId21" Type="http://schemas.openxmlformats.org/officeDocument/2006/relationships/font" Target="fonts/font2.fntdata" /><Relationship Id="rId34" Type="http://schemas.openxmlformats.org/officeDocument/2006/relationships/theme" Target="theme/theme1.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font" Target="fonts/font6.fntdata" /><Relationship Id="rId33" Type="http://schemas.openxmlformats.org/officeDocument/2006/relationships/viewProps" Target="viewProps.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font" Target="fonts/font1.fntdata" /><Relationship Id="rId29" Type="http://schemas.openxmlformats.org/officeDocument/2006/relationships/font" Target="fonts/font10.fntdata"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font" Target="fonts/font5.fntdata" /><Relationship Id="rId32" Type="http://schemas.openxmlformats.org/officeDocument/2006/relationships/presProps" Target="presProps.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font" Target="fonts/font4.fntdata" /><Relationship Id="rId28" Type="http://schemas.openxmlformats.org/officeDocument/2006/relationships/font" Target="fonts/font9.fntdata" /><Relationship Id="rId10" Type="http://schemas.openxmlformats.org/officeDocument/2006/relationships/slide" Target="slides/slide9.xml" /><Relationship Id="rId19" Type="http://schemas.openxmlformats.org/officeDocument/2006/relationships/notesMaster" Target="notesMasters/notesMaster1.xml" /><Relationship Id="rId31" Type="http://schemas.openxmlformats.org/officeDocument/2006/relationships/font" Target="fonts/font12.fntdata"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font" Target="fonts/font3.fntdata" /><Relationship Id="rId27" Type="http://schemas.openxmlformats.org/officeDocument/2006/relationships/font" Target="fonts/font8.fntdata" /><Relationship Id="rId30" Type="http://schemas.openxmlformats.org/officeDocument/2006/relationships/font" Target="fonts/font11.fntdata" /><Relationship Id="rId35" Type="http://schemas.openxmlformats.org/officeDocument/2006/relationships/tableStyles" Target="tableStyle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C58BA64-258C-46F3-89D4-F28B3A9710F4}" type="datetimeFigureOut">
              <a:rPr lang="en-US" smtClean="0"/>
              <a:t>4/15/2026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A1BBD95-C2B8-434F-8A6F-58C0F1A8C7A1}" type="slidenum">
              <a:rPr lang="en-US" smtClean="0"/>
              <a:t>‹#›</a:t>
            </a:fld>
            <a:endParaRPr lang="en-US"/>
          </a:p>
        </p:txBody>
      </p:sp>
    </p:spTree>
    <p:extLst>
      <p:ext uri="{BB962C8B-B14F-4D97-AF65-F5344CB8AC3E}">
        <p14:creationId xmlns:p14="http://schemas.microsoft.com/office/powerpoint/2010/main" val="8008778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1BBD95-C2B8-434F-8A6F-58C0F1A8C7A1}" type="slidenum">
              <a:rPr lang="en-US" smtClean="0"/>
              <a:t>7</a:t>
            </a:fld>
            <a:endParaRPr lang="en-US"/>
          </a:p>
        </p:txBody>
      </p:sp>
    </p:spTree>
    <p:extLst>
      <p:ext uri="{BB962C8B-B14F-4D97-AF65-F5344CB8AC3E}">
        <p14:creationId xmlns:p14="http://schemas.microsoft.com/office/powerpoint/2010/main" val="35518553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indent="0">
              <a:buFont typeface="+mj-lt"/>
              <a:buNone/>
            </a:pP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9FF6A408-B0AB-4CAF-8A42-618892A7F993}" type="slidenum">
              <a:rPr lang="en-US" smtClean="0"/>
              <a:t>16</a:t>
            </a:fld>
            <a:endParaRPr lang="en-US"/>
          </a:p>
        </p:txBody>
      </p:sp>
    </p:spTree>
    <p:extLst>
      <p:ext uri="{BB962C8B-B14F-4D97-AF65-F5344CB8AC3E}">
        <p14:creationId xmlns:p14="http://schemas.microsoft.com/office/powerpoint/2010/main" val="27390476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314700" y="6696042"/>
            <a:ext cx="13716000" cy="2462235"/>
          </a:xfrm>
        </p:spPr>
        <p:txBody>
          <a:bodyPr wrap="none" anchor="t">
            <a:normAutofit/>
          </a:bodyPr>
          <a:lstStyle>
            <a:lvl1pPr algn="r">
              <a:defRPr sz="14400" b="0" spc="-45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3" name="Subtitle 2"/>
          <p:cNvSpPr>
            <a:spLocks noGrp="1"/>
          </p:cNvSpPr>
          <p:nvPr>
            <p:ph type="subTitle" idx="1"/>
          </p:nvPr>
        </p:nvSpPr>
        <p:spPr>
          <a:xfrm>
            <a:off x="3314699" y="5541563"/>
            <a:ext cx="13716000" cy="1131038"/>
          </a:xfrm>
        </p:spPr>
        <p:txBody>
          <a:bodyPr anchor="b">
            <a:normAutofit/>
          </a:bodyPr>
          <a:lstStyle>
            <a:lvl1pPr marL="0" indent="0" algn="r">
              <a:buNone/>
              <a:defRPr sz="48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685800" indent="0" algn="ctr">
              <a:buNone/>
              <a:defRPr sz="3000"/>
            </a:lvl2pPr>
            <a:lvl3pPr marL="1371600" indent="0" algn="ctr">
              <a:buNone/>
              <a:defRPr sz="2700"/>
            </a:lvl3pPr>
            <a:lvl4pPr marL="2057400" indent="0" algn="ctr">
              <a:buNone/>
              <a:defRPr sz="2400"/>
            </a:lvl4pPr>
            <a:lvl5pPr marL="2743200" indent="0" algn="ctr">
              <a:buNone/>
              <a:defRPr sz="2400"/>
            </a:lvl5pPr>
            <a:lvl6pPr marL="3429000" indent="0" algn="ctr">
              <a:buNone/>
              <a:defRPr sz="2400"/>
            </a:lvl6pPr>
            <a:lvl7pPr marL="4114800" indent="0" algn="ctr">
              <a:buNone/>
              <a:defRPr sz="2400"/>
            </a:lvl7pPr>
            <a:lvl8pPr marL="4800600" indent="0" algn="ctr">
              <a:buNone/>
              <a:defRPr sz="2400"/>
            </a:lvl8pPr>
            <a:lvl9pPr marL="5486400" indent="0" algn="ctr">
              <a:buNone/>
              <a:defRPr sz="24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4/15/2026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5070708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4/15/2026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1544023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Title 1"/>
          <p:cNvSpPr>
            <a:spLocks noGrp="1"/>
          </p:cNvSpPr>
          <p:nvPr>
            <p:ph type="ctrTitle"/>
          </p:nvPr>
        </p:nvSpPr>
        <p:spPr>
          <a:xfrm>
            <a:off x="1281798" y="6696042"/>
            <a:ext cx="13716000" cy="2462235"/>
          </a:xfrm>
        </p:spPr>
        <p:txBody>
          <a:bodyPr wrap="none" anchor="t">
            <a:normAutofit/>
          </a:bodyPr>
          <a:lstStyle>
            <a:lvl1pPr algn="l">
              <a:defRPr sz="14400" b="0" spc="-450">
                <a:gradFill flip="none" rotWithShape="1">
                  <a:gsLst>
                    <a:gs pos="32000">
                      <a:schemeClr val="tx1">
                        <a:lumMod val="89000"/>
                      </a:schemeClr>
                    </a:gs>
                    <a:gs pos="0">
                      <a:schemeClr val="bg1">
                        <a:lumMod val="47000"/>
                        <a:lumOff val="53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8" name="Subtitle 2"/>
          <p:cNvSpPr>
            <a:spLocks noGrp="1"/>
          </p:cNvSpPr>
          <p:nvPr>
            <p:ph type="subTitle" idx="1"/>
          </p:nvPr>
        </p:nvSpPr>
        <p:spPr>
          <a:xfrm>
            <a:off x="1281798" y="5540512"/>
            <a:ext cx="13716000" cy="1131038"/>
          </a:xfrm>
        </p:spPr>
        <p:txBody>
          <a:bodyPr anchor="b">
            <a:normAutofit/>
          </a:bodyPr>
          <a:lstStyle>
            <a:lvl1pPr marL="0" indent="0" algn="l">
              <a:buNone/>
              <a:defRPr sz="48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685800" indent="0" algn="ctr">
              <a:buNone/>
              <a:defRPr sz="3000"/>
            </a:lvl2pPr>
            <a:lvl3pPr marL="1371600" indent="0" algn="ctr">
              <a:buNone/>
              <a:defRPr sz="2700"/>
            </a:lvl3pPr>
            <a:lvl4pPr marL="2057400" indent="0" algn="ctr">
              <a:buNone/>
              <a:defRPr sz="2400"/>
            </a:lvl4pPr>
            <a:lvl5pPr marL="2743200" indent="0" algn="ctr">
              <a:buNone/>
              <a:defRPr sz="2400"/>
            </a:lvl5pPr>
            <a:lvl6pPr marL="3429000" indent="0" algn="ctr">
              <a:buNone/>
              <a:defRPr sz="2400"/>
            </a:lvl6pPr>
            <a:lvl7pPr marL="4114800" indent="0" algn="ctr">
              <a:buNone/>
              <a:defRPr sz="2400"/>
            </a:lvl7pPr>
            <a:lvl8pPr marL="4800600" indent="0" algn="ctr">
              <a:buNone/>
              <a:defRPr sz="2400"/>
            </a:lvl8pPr>
            <a:lvl9pPr marL="5486400" indent="0" algn="ctr">
              <a:buNone/>
              <a:defRPr sz="24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4/15/2026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2638315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680000" y="2738438"/>
            <a:ext cx="7537824" cy="65270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9479760" y="2738438"/>
            <a:ext cx="7550940" cy="65270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4/15/2026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2283006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9682" y="547688"/>
            <a:ext cx="15773400" cy="1988345"/>
          </a:xfrm>
        </p:spPr>
        <p:txBody>
          <a:bodyPr/>
          <a:lstStyle/>
          <a:p>
            <a:r>
              <a:rPr lang="en-US"/>
              <a:t>Click to edit Master title style</a:t>
            </a:r>
            <a:endParaRPr lang="en-US" dirty="0"/>
          </a:p>
        </p:txBody>
      </p:sp>
      <p:sp>
        <p:nvSpPr>
          <p:cNvPr id="3" name="Text Placeholder 2"/>
          <p:cNvSpPr>
            <a:spLocks noGrp="1"/>
          </p:cNvSpPr>
          <p:nvPr>
            <p:ph type="body" idx="1"/>
          </p:nvPr>
        </p:nvSpPr>
        <p:spPr>
          <a:xfrm>
            <a:off x="1680000" y="2521745"/>
            <a:ext cx="7537824" cy="1235868"/>
          </a:xfrm>
        </p:spPr>
        <p:txBody>
          <a:bodyPr anchor="b"/>
          <a:lstStyle>
            <a:lvl1pPr marL="0" indent="0">
              <a:buNone/>
              <a:defRPr sz="36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4" name="Content Placeholder 3"/>
          <p:cNvSpPr>
            <a:spLocks noGrp="1"/>
          </p:cNvSpPr>
          <p:nvPr>
            <p:ph sz="half" idx="2"/>
          </p:nvPr>
        </p:nvSpPr>
        <p:spPr>
          <a:xfrm>
            <a:off x="1680000" y="3757613"/>
            <a:ext cx="7537824" cy="55268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9479760" y="2521745"/>
            <a:ext cx="7553322" cy="1235868"/>
          </a:xfrm>
        </p:spPr>
        <p:txBody>
          <a:bodyPr vert="horz" lIns="91440" tIns="45720" rIns="91440" bIns="45720" rtlCol="0" anchor="b">
            <a:normAutofit/>
          </a:bodyPr>
          <a:lstStyle>
            <a:lvl1pPr>
              <a:buNone/>
              <a:defRPr lang="en-US" sz="36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6" name="Content Placeholder 5"/>
          <p:cNvSpPr>
            <a:spLocks noGrp="1"/>
          </p:cNvSpPr>
          <p:nvPr>
            <p:ph sz="quarter" idx="4"/>
          </p:nvPr>
        </p:nvSpPr>
        <p:spPr>
          <a:xfrm>
            <a:off x="9479760" y="3757613"/>
            <a:ext cx="7553322" cy="55268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4/15/2026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7808163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pPr/>
              <a:t>4/15/2026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4518425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0632027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59683" y="685800"/>
            <a:ext cx="5898356" cy="2400300"/>
          </a:xfrm>
        </p:spPr>
        <p:txBody>
          <a:bodyPr anchor="b"/>
          <a:lstStyle>
            <a:lvl1pPr>
              <a:defRPr sz="4800"/>
            </a:lvl1pPr>
          </a:lstStyle>
          <a:p>
            <a:r>
              <a:rPr lang="en-US"/>
              <a:t>Click to edit Master title style</a:t>
            </a:r>
            <a:endParaRPr lang="en-US" dirty="0"/>
          </a:p>
        </p:txBody>
      </p:sp>
      <p:sp>
        <p:nvSpPr>
          <p:cNvPr id="3" name="Content Placeholder 2"/>
          <p:cNvSpPr>
            <a:spLocks noGrp="1"/>
          </p:cNvSpPr>
          <p:nvPr>
            <p:ph idx="1"/>
          </p:nvPr>
        </p:nvSpPr>
        <p:spPr>
          <a:xfrm>
            <a:off x="7774782" y="1481138"/>
            <a:ext cx="9258300" cy="73104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680001" y="3086100"/>
            <a:ext cx="5478038" cy="5717382"/>
          </a:xfrm>
        </p:spPr>
        <p:txBody>
          <a:bodyPr/>
          <a:lstStyle>
            <a:lvl1pPr marL="0" indent="0">
              <a:buNone/>
              <a:defRPr sz="24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471868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59683" y="685800"/>
            <a:ext cx="5898356" cy="2400300"/>
          </a:xfrm>
        </p:spPr>
        <p:txBody>
          <a:bodyPr anchor="b"/>
          <a:lstStyle>
            <a:lvl1pPr>
              <a:defRPr sz="4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774782" y="1481138"/>
            <a:ext cx="9258300" cy="7310438"/>
          </a:xfrm>
        </p:spPr>
        <p:txBody>
          <a:bodyPr anchor="t"/>
          <a:lstStyle>
            <a:lvl1pPr marL="0" indent="0">
              <a:buNone/>
              <a:defRPr sz="4800"/>
            </a:lvl1pPr>
            <a:lvl2pPr marL="685800" indent="0">
              <a:buNone/>
              <a:defRPr sz="4200"/>
            </a:lvl2pPr>
            <a:lvl3pPr marL="1371600" indent="0">
              <a:buNone/>
              <a:defRPr sz="3600"/>
            </a:lvl3pPr>
            <a:lvl4pPr marL="2057400" indent="0">
              <a:buNone/>
              <a:defRPr sz="3000"/>
            </a:lvl4pPr>
            <a:lvl5pPr marL="2743200" indent="0">
              <a:buNone/>
              <a:defRPr sz="3000"/>
            </a:lvl5pPr>
            <a:lvl6pPr marL="3429000" indent="0">
              <a:buNone/>
              <a:defRPr sz="3000"/>
            </a:lvl6pPr>
            <a:lvl7pPr marL="4114800" indent="0">
              <a:buNone/>
              <a:defRPr sz="3000"/>
            </a:lvl7pPr>
            <a:lvl8pPr marL="4800600" indent="0">
              <a:buNone/>
              <a:defRPr sz="3000"/>
            </a:lvl8pPr>
            <a:lvl9pPr marL="5486400" indent="0">
              <a:buNone/>
              <a:defRPr sz="3000"/>
            </a:lvl9pPr>
          </a:lstStyle>
          <a:p>
            <a:r>
              <a:rPr lang="en-US"/>
              <a:t>Click icon to add picture</a:t>
            </a:r>
            <a:endParaRPr lang="en-US" dirty="0"/>
          </a:p>
        </p:txBody>
      </p:sp>
      <p:sp>
        <p:nvSpPr>
          <p:cNvPr id="4" name="Text Placeholder 3"/>
          <p:cNvSpPr>
            <a:spLocks noGrp="1"/>
          </p:cNvSpPr>
          <p:nvPr>
            <p:ph type="body" sz="half" idx="2"/>
          </p:nvPr>
        </p:nvSpPr>
        <p:spPr>
          <a:xfrm>
            <a:off x="1680001" y="3086100"/>
            <a:ext cx="5478038" cy="5717382"/>
          </a:xfrm>
        </p:spPr>
        <p:txBody>
          <a:bodyPr/>
          <a:lstStyle>
            <a:lvl1pPr marL="0" indent="0">
              <a:buNone/>
              <a:defRPr sz="24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789804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59682" y="6550740"/>
            <a:ext cx="15773400" cy="1229033"/>
          </a:xfrm>
        </p:spPr>
        <p:txBody>
          <a:bodyPr anchor="b"/>
          <a:lstStyle>
            <a:lvl1pPr>
              <a:defRPr sz="4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259682" y="1481138"/>
            <a:ext cx="15773400" cy="5069603"/>
          </a:xfrm>
        </p:spPr>
        <p:txBody>
          <a:bodyPr anchor="t"/>
          <a:lstStyle>
            <a:lvl1pPr marL="0" indent="0">
              <a:buNone/>
              <a:defRPr sz="4800"/>
            </a:lvl1pPr>
            <a:lvl2pPr marL="685800" indent="0">
              <a:buNone/>
              <a:defRPr sz="4200"/>
            </a:lvl2pPr>
            <a:lvl3pPr marL="1371600" indent="0">
              <a:buNone/>
              <a:defRPr sz="3600"/>
            </a:lvl3pPr>
            <a:lvl4pPr marL="2057400" indent="0">
              <a:buNone/>
              <a:defRPr sz="3000"/>
            </a:lvl4pPr>
            <a:lvl5pPr marL="2743200" indent="0">
              <a:buNone/>
              <a:defRPr sz="3000"/>
            </a:lvl5pPr>
            <a:lvl6pPr marL="3429000" indent="0">
              <a:buNone/>
              <a:defRPr sz="3000"/>
            </a:lvl6pPr>
            <a:lvl7pPr marL="4114800" indent="0">
              <a:buNone/>
              <a:defRPr sz="3000"/>
            </a:lvl7pPr>
            <a:lvl8pPr marL="4800600" indent="0">
              <a:buNone/>
              <a:defRPr sz="3000"/>
            </a:lvl8pPr>
            <a:lvl9pPr marL="5486400" indent="0">
              <a:buNone/>
              <a:defRPr sz="3000"/>
            </a:lvl9pPr>
          </a:lstStyle>
          <a:p>
            <a:r>
              <a:rPr lang="en-US"/>
              <a:t>Click icon to add picture</a:t>
            </a:r>
            <a:endParaRPr lang="en-US" dirty="0"/>
          </a:p>
        </p:txBody>
      </p:sp>
      <p:sp>
        <p:nvSpPr>
          <p:cNvPr id="4" name="Text Placeholder 3"/>
          <p:cNvSpPr>
            <a:spLocks noGrp="1"/>
          </p:cNvSpPr>
          <p:nvPr>
            <p:ph type="body" sz="half" idx="2"/>
          </p:nvPr>
        </p:nvSpPr>
        <p:spPr>
          <a:xfrm>
            <a:off x="1259682" y="7779774"/>
            <a:ext cx="15771018" cy="1023708"/>
          </a:xfrm>
        </p:spPr>
        <p:txBody>
          <a:bodyPr/>
          <a:lstStyle>
            <a:lvl1pPr marL="0" indent="0">
              <a:buNone/>
              <a:defRPr sz="24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1340994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259682" y="547688"/>
            <a:ext cx="15773400" cy="5301516"/>
          </a:xfrm>
        </p:spPr>
        <p:txBody>
          <a:bodyPr anchor="ctr"/>
          <a:lstStyle>
            <a:lvl1pPr>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1259682" y="6734099"/>
            <a:ext cx="15771018" cy="2252739"/>
          </a:xfrm>
        </p:spPr>
        <p:txBody>
          <a:bodyPr anchor="ctr"/>
          <a:lstStyle>
            <a:lvl1pPr marL="0" indent="0">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9872973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69318" y="547687"/>
            <a:ext cx="13954128" cy="4489356"/>
          </a:xfrm>
        </p:spPr>
        <p:txBody>
          <a:bodyPr anchor="ctr"/>
          <a:lstStyle>
            <a:lvl1pPr>
              <a:defRPr sz="6600"/>
            </a:lvl1pPr>
          </a:lstStyle>
          <a:p>
            <a:r>
              <a:rPr lang="en-US"/>
              <a:t>Click to edit Master title style</a:t>
            </a:r>
            <a:endParaRPr lang="en-US" dirty="0"/>
          </a:p>
        </p:txBody>
      </p:sp>
      <p:sp>
        <p:nvSpPr>
          <p:cNvPr id="12" name="Text Placeholder 3"/>
          <p:cNvSpPr>
            <a:spLocks noGrp="1"/>
          </p:cNvSpPr>
          <p:nvPr>
            <p:ph type="body" sz="half" idx="13"/>
          </p:nvPr>
        </p:nvSpPr>
        <p:spPr>
          <a:xfrm>
            <a:off x="2580967" y="5048336"/>
            <a:ext cx="13128449" cy="823452"/>
          </a:xfrm>
        </p:spPr>
        <p:txBody>
          <a:bodyPr anchor="t">
            <a:normAutofit/>
          </a:bodyPr>
          <a:lstStyle>
            <a:lvl1pPr marL="0" indent="0">
              <a:buNone/>
              <a:defRPr sz="21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US"/>
              <a:t>Click to edit Master text styles</a:t>
            </a:r>
          </a:p>
        </p:txBody>
      </p:sp>
      <p:sp>
        <p:nvSpPr>
          <p:cNvPr id="4" name="Text Placeholder 3"/>
          <p:cNvSpPr>
            <a:spLocks noGrp="1"/>
          </p:cNvSpPr>
          <p:nvPr>
            <p:ph type="body" sz="half" idx="2"/>
          </p:nvPr>
        </p:nvSpPr>
        <p:spPr>
          <a:xfrm>
            <a:off x="1257300" y="6752594"/>
            <a:ext cx="15768636" cy="2234244"/>
          </a:xfrm>
        </p:spPr>
        <p:txBody>
          <a:bodyPr anchor="ctr">
            <a:normAutofit/>
          </a:bodyPr>
          <a:lstStyle>
            <a:lvl1pPr marL="0" indent="0">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9" name="TextBox 8"/>
          <p:cNvSpPr txBox="1"/>
          <p:nvPr/>
        </p:nvSpPr>
        <p:spPr>
          <a:xfrm>
            <a:off x="1666566" y="1180236"/>
            <a:ext cx="914400" cy="877164"/>
          </a:xfrm>
          <a:prstGeom prst="rect">
            <a:avLst/>
          </a:prstGeom>
        </p:spPr>
        <p:txBody>
          <a:bodyPr vert="horz" lIns="137160" tIns="68580" rIns="137160" bIns="6858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12000" dirty="0">
                <a:solidFill>
                  <a:schemeClr val="tx1"/>
                </a:solidFill>
                <a:effectLst/>
              </a:rPr>
              <a:t>“</a:t>
            </a:r>
          </a:p>
        </p:txBody>
      </p:sp>
      <p:sp>
        <p:nvSpPr>
          <p:cNvPr id="10" name="TextBox 9"/>
          <p:cNvSpPr txBox="1"/>
          <p:nvPr/>
        </p:nvSpPr>
        <p:spPr>
          <a:xfrm>
            <a:off x="15656718" y="4114800"/>
            <a:ext cx="914400" cy="877164"/>
          </a:xfrm>
          <a:prstGeom prst="rect">
            <a:avLst/>
          </a:prstGeom>
        </p:spPr>
        <p:txBody>
          <a:bodyPr vert="horz" lIns="137160" tIns="68580" rIns="137160" bIns="6858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12000" dirty="0">
                <a:solidFill>
                  <a:schemeClr val="tx1"/>
                </a:solidFill>
                <a:effectLst/>
              </a:rPr>
              <a:t>”</a:t>
            </a:r>
          </a:p>
        </p:txBody>
      </p:sp>
    </p:spTree>
    <p:extLst>
      <p:ext uri="{BB962C8B-B14F-4D97-AF65-F5344CB8AC3E}">
        <p14:creationId xmlns:p14="http://schemas.microsoft.com/office/powerpoint/2010/main" val="9105020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59682" y="3490451"/>
            <a:ext cx="15773400" cy="3767753"/>
          </a:xfrm>
        </p:spPr>
        <p:txBody>
          <a:bodyPr anchor="b">
            <a:normAutofit/>
          </a:bodyPr>
          <a:lstStyle>
            <a:lvl1pPr>
              <a:defRPr sz="8100"/>
            </a:lvl1pPr>
          </a:lstStyle>
          <a:p>
            <a:r>
              <a:rPr lang="en-US"/>
              <a:t>Click to edit Master title style</a:t>
            </a:r>
            <a:endParaRPr lang="en-US" dirty="0"/>
          </a:p>
        </p:txBody>
      </p:sp>
      <p:sp>
        <p:nvSpPr>
          <p:cNvPr id="4" name="Text Placeholder 3"/>
          <p:cNvSpPr>
            <a:spLocks noGrp="1"/>
          </p:cNvSpPr>
          <p:nvPr>
            <p:ph type="body" sz="half" idx="2"/>
          </p:nvPr>
        </p:nvSpPr>
        <p:spPr>
          <a:xfrm>
            <a:off x="1259682" y="7275872"/>
            <a:ext cx="15771018" cy="1710966"/>
          </a:xfrm>
        </p:spPr>
        <p:txBody>
          <a:bodyPr anchor="t"/>
          <a:lstStyle>
            <a:lvl1pPr marL="0" indent="0">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7868999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257300" y="547688"/>
            <a:ext cx="15773400" cy="1988345"/>
          </a:xfrm>
        </p:spPr>
        <p:txBody>
          <a:bodyPr/>
          <a:lstStyle/>
          <a:p>
            <a:r>
              <a:rPr lang="en-US"/>
              <a:t>Click to edit Master title style</a:t>
            </a:r>
            <a:endParaRPr lang="en-US" dirty="0"/>
          </a:p>
        </p:txBody>
      </p:sp>
      <p:sp>
        <p:nvSpPr>
          <p:cNvPr id="7" name="Text Placeholder 2"/>
          <p:cNvSpPr>
            <a:spLocks noGrp="1"/>
          </p:cNvSpPr>
          <p:nvPr>
            <p:ph type="body" idx="1"/>
          </p:nvPr>
        </p:nvSpPr>
        <p:spPr>
          <a:xfrm>
            <a:off x="2005923" y="2828925"/>
            <a:ext cx="4420299" cy="864393"/>
          </a:xfrm>
        </p:spPr>
        <p:txBody>
          <a:bodyPr anchor="b">
            <a:noAutofit/>
          </a:bodyPr>
          <a:lstStyle>
            <a:lvl1pPr marL="0" indent="0">
              <a:buNone/>
              <a:defRPr sz="36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8" name="Text Placeholder 3"/>
          <p:cNvSpPr>
            <a:spLocks noGrp="1"/>
          </p:cNvSpPr>
          <p:nvPr>
            <p:ph type="body" sz="half" idx="15"/>
          </p:nvPr>
        </p:nvSpPr>
        <p:spPr>
          <a:xfrm>
            <a:off x="2035197" y="3857625"/>
            <a:ext cx="4391025" cy="5384007"/>
          </a:xfrm>
        </p:spPr>
        <p:txBody>
          <a:bodyPr anchor="t">
            <a:normAutofit/>
          </a:bodyPr>
          <a:lstStyle>
            <a:lvl1pPr marL="0" indent="0">
              <a:buNone/>
              <a:defRPr sz="21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9" name="Text Placeholder 4"/>
          <p:cNvSpPr>
            <a:spLocks noGrp="1"/>
          </p:cNvSpPr>
          <p:nvPr>
            <p:ph type="body" sz="quarter" idx="3"/>
          </p:nvPr>
        </p:nvSpPr>
        <p:spPr>
          <a:xfrm>
            <a:off x="6881992" y="2828925"/>
            <a:ext cx="4404362" cy="864393"/>
          </a:xfrm>
        </p:spPr>
        <p:txBody>
          <a:bodyPr vert="horz" lIns="91440" tIns="45720" rIns="91440" bIns="45720" rtlCol="0" anchor="b">
            <a:noAutofit/>
          </a:bodyPr>
          <a:lstStyle>
            <a:lvl1pPr>
              <a:buNone/>
              <a:defRPr lang="en-US" sz="36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0" name="Text Placeholder 3"/>
          <p:cNvSpPr>
            <a:spLocks noGrp="1"/>
          </p:cNvSpPr>
          <p:nvPr>
            <p:ph type="body" sz="half" idx="16"/>
          </p:nvPr>
        </p:nvSpPr>
        <p:spPr>
          <a:xfrm>
            <a:off x="6866162" y="3857625"/>
            <a:ext cx="4420191" cy="5384007"/>
          </a:xfrm>
        </p:spPr>
        <p:txBody>
          <a:bodyPr anchor="t">
            <a:normAutofit/>
          </a:bodyPr>
          <a:lstStyle>
            <a:lvl1pPr marL="0" indent="0">
              <a:buNone/>
              <a:defRPr sz="21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11" name="Text Placeholder 4"/>
          <p:cNvSpPr>
            <a:spLocks noGrp="1"/>
          </p:cNvSpPr>
          <p:nvPr>
            <p:ph type="body" sz="quarter" idx="13"/>
          </p:nvPr>
        </p:nvSpPr>
        <p:spPr>
          <a:xfrm>
            <a:off x="11743553" y="2828925"/>
            <a:ext cx="4398170" cy="864393"/>
          </a:xfrm>
        </p:spPr>
        <p:txBody>
          <a:bodyPr vert="horz" lIns="91440" tIns="45720" rIns="91440" bIns="45720" rtlCol="0" anchor="b">
            <a:noAutofit/>
          </a:bodyPr>
          <a:lstStyle>
            <a:lvl1pPr>
              <a:buNone/>
              <a:defRPr lang="en-US" sz="3600" b="0" dirty="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2" name="Text Placeholder 3"/>
          <p:cNvSpPr>
            <a:spLocks noGrp="1"/>
          </p:cNvSpPr>
          <p:nvPr>
            <p:ph type="body" sz="half" idx="17"/>
          </p:nvPr>
        </p:nvSpPr>
        <p:spPr>
          <a:xfrm>
            <a:off x="11743553" y="3857625"/>
            <a:ext cx="4398170" cy="5384007"/>
          </a:xfrm>
        </p:spPr>
        <p:txBody>
          <a:bodyPr anchor="t">
            <a:normAutofit/>
          </a:bodyPr>
          <a:lstStyle>
            <a:lvl1pPr marL="0" indent="0">
              <a:buNone/>
              <a:defRPr sz="21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3" name="Date Placeholder 2"/>
          <p:cNvSpPr>
            <a:spLocks noGrp="1"/>
          </p:cNvSpPr>
          <p:nvPr>
            <p:ph type="dt" sz="half" idx="10"/>
          </p:nvPr>
        </p:nvSpPr>
        <p:spPr/>
        <p:txBody>
          <a:bodyPr/>
          <a:lstStyle/>
          <a:p>
            <a:fld id="{1D8BD707-D9CF-40AE-B4C6-C98DA3205C09}" type="datetimeFigureOut">
              <a:rPr lang="en-US" smtClean="0"/>
              <a:pPr/>
              <a:t>4/15/2026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65979310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257300" y="547688"/>
            <a:ext cx="15773400" cy="1988345"/>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998128" y="6446255"/>
            <a:ext cx="4410075" cy="864393"/>
          </a:xfrm>
        </p:spPr>
        <p:txBody>
          <a:bodyPr anchor="b">
            <a:noAutofit/>
          </a:bodyPr>
          <a:lstStyle>
            <a:lvl1pPr marL="0" indent="0">
              <a:buNone/>
              <a:defRPr sz="36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20" name="Picture Placeholder 2"/>
          <p:cNvSpPr>
            <a:spLocks noGrp="1" noChangeAspect="1"/>
          </p:cNvSpPr>
          <p:nvPr>
            <p:ph type="pic" idx="15"/>
          </p:nvPr>
        </p:nvSpPr>
        <p:spPr>
          <a:xfrm>
            <a:off x="1998128" y="3384531"/>
            <a:ext cx="4410075" cy="2286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2400"/>
            </a:lvl1pPr>
            <a:lvl2pPr marL="685800" indent="0">
              <a:buNone/>
              <a:defRPr sz="2400"/>
            </a:lvl2pPr>
            <a:lvl3pPr marL="1371600" indent="0">
              <a:buNone/>
              <a:defRPr sz="2400"/>
            </a:lvl3pPr>
            <a:lvl4pPr marL="2057400" indent="0">
              <a:buNone/>
              <a:defRPr sz="2400"/>
            </a:lvl4pPr>
            <a:lvl5pPr marL="2743200" indent="0">
              <a:buNone/>
              <a:defRPr sz="2400"/>
            </a:lvl5pPr>
            <a:lvl6pPr marL="3429000" indent="0">
              <a:buNone/>
              <a:defRPr sz="2400"/>
            </a:lvl6pPr>
            <a:lvl7pPr marL="4114800" indent="0">
              <a:buNone/>
              <a:defRPr sz="2400"/>
            </a:lvl7pPr>
            <a:lvl8pPr marL="4800600" indent="0">
              <a:buNone/>
              <a:defRPr sz="2400"/>
            </a:lvl8pPr>
            <a:lvl9pPr marL="5486400" indent="0">
              <a:buNone/>
              <a:defRPr sz="2400"/>
            </a:lvl9pPr>
          </a:lstStyle>
          <a:p>
            <a:r>
              <a:rPr lang="en-US"/>
              <a:t>Click icon to add picture</a:t>
            </a:r>
            <a:endParaRPr lang="en-US" dirty="0"/>
          </a:p>
        </p:txBody>
      </p:sp>
      <p:sp>
        <p:nvSpPr>
          <p:cNvPr id="21" name="Text Placeholder 3"/>
          <p:cNvSpPr>
            <a:spLocks noGrp="1"/>
          </p:cNvSpPr>
          <p:nvPr>
            <p:ph type="body" sz="half" idx="18"/>
          </p:nvPr>
        </p:nvSpPr>
        <p:spPr>
          <a:xfrm>
            <a:off x="1998128" y="7310648"/>
            <a:ext cx="4410075" cy="988784"/>
          </a:xfrm>
        </p:spPr>
        <p:txBody>
          <a:bodyPr anchor="t">
            <a:normAutofit/>
          </a:bodyPr>
          <a:lstStyle>
            <a:lvl1pPr marL="0" indent="0">
              <a:buNone/>
              <a:defRPr sz="21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22" name="Text Placeholder 4"/>
          <p:cNvSpPr>
            <a:spLocks noGrp="1"/>
          </p:cNvSpPr>
          <p:nvPr>
            <p:ph type="body" sz="quarter" idx="3"/>
          </p:nvPr>
        </p:nvSpPr>
        <p:spPr>
          <a:xfrm>
            <a:off x="6853496" y="6446255"/>
            <a:ext cx="4395788" cy="864393"/>
          </a:xfrm>
        </p:spPr>
        <p:txBody>
          <a:bodyPr anchor="b">
            <a:noAutofit/>
          </a:bodyPr>
          <a:lstStyle>
            <a:lvl1pPr marL="0" indent="0">
              <a:buNone/>
              <a:defRPr sz="36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23" name="Picture Placeholder 2"/>
          <p:cNvSpPr>
            <a:spLocks noGrp="1" noChangeAspect="1"/>
          </p:cNvSpPr>
          <p:nvPr>
            <p:ph type="pic" idx="21"/>
          </p:nvPr>
        </p:nvSpPr>
        <p:spPr>
          <a:xfrm>
            <a:off x="6853495" y="3384531"/>
            <a:ext cx="4395788" cy="2286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2400"/>
            </a:lvl1pPr>
            <a:lvl2pPr marL="685800" indent="0">
              <a:buNone/>
              <a:defRPr sz="2400"/>
            </a:lvl2pPr>
            <a:lvl3pPr marL="1371600" indent="0">
              <a:buNone/>
              <a:defRPr sz="2400"/>
            </a:lvl3pPr>
            <a:lvl4pPr marL="2057400" indent="0">
              <a:buNone/>
              <a:defRPr sz="2400"/>
            </a:lvl4pPr>
            <a:lvl5pPr marL="2743200" indent="0">
              <a:buNone/>
              <a:defRPr sz="2400"/>
            </a:lvl5pPr>
            <a:lvl6pPr marL="3429000" indent="0">
              <a:buNone/>
              <a:defRPr sz="2400"/>
            </a:lvl6pPr>
            <a:lvl7pPr marL="4114800" indent="0">
              <a:buNone/>
              <a:defRPr sz="2400"/>
            </a:lvl7pPr>
            <a:lvl8pPr marL="4800600" indent="0">
              <a:buNone/>
              <a:defRPr sz="2400"/>
            </a:lvl8pPr>
            <a:lvl9pPr marL="5486400" indent="0">
              <a:buNone/>
              <a:defRPr sz="2400"/>
            </a:lvl9pPr>
          </a:lstStyle>
          <a:p>
            <a:r>
              <a:rPr lang="en-US"/>
              <a:t>Click icon to add picture</a:t>
            </a:r>
            <a:endParaRPr lang="en-US" dirty="0"/>
          </a:p>
        </p:txBody>
      </p:sp>
      <p:sp>
        <p:nvSpPr>
          <p:cNvPr id="24" name="Text Placeholder 3"/>
          <p:cNvSpPr>
            <a:spLocks noGrp="1"/>
          </p:cNvSpPr>
          <p:nvPr>
            <p:ph type="body" sz="half" idx="19"/>
          </p:nvPr>
        </p:nvSpPr>
        <p:spPr>
          <a:xfrm>
            <a:off x="6851466" y="7310647"/>
            <a:ext cx="4401609" cy="988784"/>
          </a:xfrm>
        </p:spPr>
        <p:txBody>
          <a:bodyPr anchor="t">
            <a:normAutofit/>
          </a:bodyPr>
          <a:lstStyle>
            <a:lvl1pPr marL="0" indent="0">
              <a:buNone/>
              <a:defRPr sz="21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25" name="Text Placeholder 4"/>
          <p:cNvSpPr>
            <a:spLocks noGrp="1"/>
          </p:cNvSpPr>
          <p:nvPr>
            <p:ph type="body" sz="quarter" idx="13"/>
          </p:nvPr>
        </p:nvSpPr>
        <p:spPr>
          <a:xfrm>
            <a:off x="11706484" y="6446255"/>
            <a:ext cx="4398170" cy="864393"/>
          </a:xfrm>
        </p:spPr>
        <p:txBody>
          <a:bodyPr anchor="b">
            <a:noAutofit/>
          </a:bodyPr>
          <a:lstStyle>
            <a:lvl1pPr marL="0" indent="0">
              <a:buNone/>
              <a:defRPr sz="36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26" name="Picture Placeholder 2"/>
          <p:cNvSpPr>
            <a:spLocks noGrp="1" noChangeAspect="1"/>
          </p:cNvSpPr>
          <p:nvPr>
            <p:ph type="pic" idx="22"/>
          </p:nvPr>
        </p:nvSpPr>
        <p:spPr>
          <a:xfrm>
            <a:off x="11706482" y="3384531"/>
            <a:ext cx="4398170" cy="2286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2400"/>
            </a:lvl1pPr>
            <a:lvl2pPr marL="685800" indent="0">
              <a:buNone/>
              <a:defRPr sz="2400"/>
            </a:lvl2pPr>
            <a:lvl3pPr marL="1371600" indent="0">
              <a:buNone/>
              <a:defRPr sz="2400"/>
            </a:lvl3pPr>
            <a:lvl4pPr marL="2057400" indent="0">
              <a:buNone/>
              <a:defRPr sz="2400"/>
            </a:lvl4pPr>
            <a:lvl5pPr marL="2743200" indent="0">
              <a:buNone/>
              <a:defRPr sz="2400"/>
            </a:lvl5pPr>
            <a:lvl6pPr marL="3429000" indent="0">
              <a:buNone/>
              <a:defRPr sz="2400"/>
            </a:lvl6pPr>
            <a:lvl7pPr marL="4114800" indent="0">
              <a:buNone/>
              <a:defRPr sz="2400"/>
            </a:lvl7pPr>
            <a:lvl8pPr marL="4800600" indent="0">
              <a:buNone/>
              <a:defRPr sz="2400"/>
            </a:lvl8pPr>
            <a:lvl9pPr marL="5486400" indent="0">
              <a:buNone/>
              <a:defRPr sz="2400"/>
            </a:lvl9pPr>
          </a:lstStyle>
          <a:p>
            <a:r>
              <a:rPr lang="en-US"/>
              <a:t>Click icon to add picture</a:t>
            </a:r>
            <a:endParaRPr lang="en-US" dirty="0"/>
          </a:p>
        </p:txBody>
      </p:sp>
      <p:sp>
        <p:nvSpPr>
          <p:cNvPr id="27" name="Text Placeholder 3"/>
          <p:cNvSpPr>
            <a:spLocks noGrp="1"/>
          </p:cNvSpPr>
          <p:nvPr>
            <p:ph type="body" sz="half" idx="20"/>
          </p:nvPr>
        </p:nvSpPr>
        <p:spPr>
          <a:xfrm>
            <a:off x="11706296" y="7310644"/>
            <a:ext cx="4403996" cy="988784"/>
          </a:xfrm>
        </p:spPr>
        <p:txBody>
          <a:bodyPr anchor="t">
            <a:normAutofit/>
          </a:bodyPr>
          <a:lstStyle>
            <a:lvl1pPr marL="0" indent="0">
              <a:buNone/>
              <a:defRPr sz="21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3" name="Date Placeholder 2"/>
          <p:cNvSpPr>
            <a:spLocks noGrp="1"/>
          </p:cNvSpPr>
          <p:nvPr>
            <p:ph type="dt" sz="half" idx="10"/>
          </p:nvPr>
        </p:nvSpPr>
        <p:spPr/>
        <p:txBody>
          <a:bodyPr/>
          <a:lstStyle/>
          <a:p>
            <a:fld id="{1D8BD707-D9CF-40AE-B4C6-C98DA3205C09}" type="datetimeFigureOut">
              <a:rPr lang="en-US" smtClean="0"/>
              <a:pPr/>
              <a:t>4/15/2026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89696413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4/15/2026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05712706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3087350" y="547688"/>
            <a:ext cx="3943350" cy="8717757"/>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57300" y="547688"/>
            <a:ext cx="11601450" cy="871775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4/15/2026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1035165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1.pn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7300" y="547688"/>
            <a:ext cx="15773400" cy="198834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680000" y="2738438"/>
            <a:ext cx="15350700" cy="65270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57300" y="9534526"/>
            <a:ext cx="4114800" cy="547688"/>
          </a:xfrm>
          <a:prstGeom prst="rect">
            <a:avLst/>
          </a:prstGeom>
        </p:spPr>
        <p:txBody>
          <a:bodyPr vert="horz" lIns="91440" tIns="45720" rIns="91440" bIns="45720" rtlCol="0" anchor="ctr"/>
          <a:lstStyle>
            <a:lvl1pPr algn="l">
              <a:defRPr sz="18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1D8BD707-D9CF-40AE-B4C6-C98DA3205C09}" type="datetimeFigureOut">
              <a:rPr lang="en-US" smtClean="0"/>
              <a:pPr/>
              <a:t>4/15/2026</a:t>
            </a:fld>
            <a:endParaRPr lang="en-US"/>
          </a:p>
        </p:txBody>
      </p:sp>
      <p:sp>
        <p:nvSpPr>
          <p:cNvPr id="5" name="Footer Placeholder 4"/>
          <p:cNvSpPr>
            <a:spLocks noGrp="1"/>
          </p:cNvSpPr>
          <p:nvPr>
            <p:ph type="ftr" sz="quarter" idx="3"/>
          </p:nvPr>
        </p:nvSpPr>
        <p:spPr>
          <a:xfrm>
            <a:off x="6057900" y="9534526"/>
            <a:ext cx="6172200" cy="547688"/>
          </a:xfrm>
          <a:prstGeom prst="rect">
            <a:avLst/>
          </a:prstGeom>
        </p:spPr>
        <p:txBody>
          <a:bodyPr vert="horz" lIns="91440" tIns="45720" rIns="91440" bIns="45720" rtlCol="0" anchor="ctr"/>
          <a:lstStyle>
            <a:lvl1pPr algn="ctr">
              <a:defRPr sz="18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endParaRPr lang="en-US"/>
          </a:p>
        </p:txBody>
      </p:sp>
      <p:sp>
        <p:nvSpPr>
          <p:cNvPr id="6" name="Slide Number Placeholder 5"/>
          <p:cNvSpPr>
            <a:spLocks noGrp="1"/>
          </p:cNvSpPr>
          <p:nvPr>
            <p:ph type="sldNum" sz="quarter" idx="4"/>
          </p:nvPr>
        </p:nvSpPr>
        <p:spPr>
          <a:xfrm>
            <a:off x="12915900" y="9534526"/>
            <a:ext cx="4114800" cy="547688"/>
          </a:xfrm>
          <a:prstGeom prst="rect">
            <a:avLst/>
          </a:prstGeom>
        </p:spPr>
        <p:txBody>
          <a:bodyPr vert="horz" lIns="91440" tIns="45720" rIns="91440" bIns="45720" rtlCol="0" anchor="ctr"/>
          <a:lstStyle>
            <a:lvl1pPr algn="r">
              <a:defRPr sz="18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638025373"/>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1371600" rtl="0" eaLnBrk="1" latinLnBrk="0" hangingPunct="1">
        <a:lnSpc>
          <a:spcPct val="90000"/>
        </a:lnSpc>
        <a:spcBef>
          <a:spcPct val="0"/>
        </a:spcBef>
        <a:buNone/>
        <a:defRPr sz="8100" b="0" kern="1200">
          <a:gradFill flip="none" rotWithShape="1">
            <a:gsLst>
              <a:gs pos="28000">
                <a:schemeClr val="tx1">
                  <a:lumMod val="93000"/>
                </a:schemeClr>
              </a:gs>
              <a:gs pos="0">
                <a:schemeClr val="bg1">
                  <a:lumMod val="25000"/>
                  <a:lumOff val="75000"/>
                </a:schemeClr>
              </a:gs>
              <a:gs pos="100000">
                <a:schemeClr val="tx2">
                  <a:lumMod val="0"/>
                  <a:lumOff val="100000"/>
                </a:schemeClr>
              </a:gs>
            </a:gsLst>
            <a:lin ang="4800000" scaled="0"/>
            <a:tileRect/>
          </a:gra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 /><Relationship Id="rId2" Type="http://schemas.openxmlformats.org/officeDocument/2006/relationships/image" Target="../media/image2.png" /><Relationship Id="rId1" Type="http://schemas.openxmlformats.org/officeDocument/2006/relationships/slideLayout" Target="../slideLayouts/slideLayout7.xml" /></Relationships>
</file>

<file path=ppt/slides/_rels/slide2.xml.rels><?xml version="1.0" encoding="UTF-8" standalone="yes"?>
<Relationships xmlns="http://schemas.openxmlformats.org/package/2006/relationships"><Relationship Id="rId8" Type="http://schemas.openxmlformats.org/officeDocument/2006/relationships/image" Target="../media/image9.svg" /><Relationship Id="rId3" Type="http://schemas.openxmlformats.org/officeDocument/2006/relationships/image" Target="../media/image4.svg" /><Relationship Id="rId7" Type="http://schemas.openxmlformats.org/officeDocument/2006/relationships/image" Target="../media/image8.png" /><Relationship Id="rId2" Type="http://schemas.openxmlformats.org/officeDocument/2006/relationships/image" Target="../media/image3.png" /><Relationship Id="rId1" Type="http://schemas.openxmlformats.org/officeDocument/2006/relationships/slideLayout" Target="../slideLayouts/slideLayout7.xml" /><Relationship Id="rId6" Type="http://schemas.openxmlformats.org/officeDocument/2006/relationships/image" Target="../media/image7.png" /><Relationship Id="rId5" Type="http://schemas.openxmlformats.org/officeDocument/2006/relationships/image" Target="../media/image6.svg" /><Relationship Id="rId10" Type="http://schemas.openxmlformats.org/officeDocument/2006/relationships/image" Target="../media/image11.svg" /><Relationship Id="rId4" Type="http://schemas.openxmlformats.org/officeDocument/2006/relationships/image" Target="../media/image5.png" /><Relationship Id="rId9" Type="http://schemas.openxmlformats.org/officeDocument/2006/relationships/image" Target="../media/image10.png" /></Relationships>
</file>

<file path=ppt/slides/_rels/slide3.xml.rels><?xml version="1.0" encoding="UTF-8" standalone="yes"?>
<Relationships xmlns="http://schemas.openxmlformats.org/package/2006/relationships"><Relationship Id="rId8" Type="http://schemas.openxmlformats.org/officeDocument/2006/relationships/image" Target="../media/image18.png" /><Relationship Id="rId3" Type="http://schemas.openxmlformats.org/officeDocument/2006/relationships/image" Target="../media/image13.svg" /><Relationship Id="rId7" Type="http://schemas.openxmlformats.org/officeDocument/2006/relationships/image" Target="../media/image17.svg" /><Relationship Id="rId2" Type="http://schemas.openxmlformats.org/officeDocument/2006/relationships/image" Target="../media/image12.png" /><Relationship Id="rId1" Type="http://schemas.openxmlformats.org/officeDocument/2006/relationships/slideLayout" Target="../slideLayouts/slideLayout7.xml" /><Relationship Id="rId6" Type="http://schemas.openxmlformats.org/officeDocument/2006/relationships/image" Target="../media/image16.png" /><Relationship Id="rId11" Type="http://schemas.openxmlformats.org/officeDocument/2006/relationships/image" Target="../media/image21.png" /><Relationship Id="rId5" Type="http://schemas.openxmlformats.org/officeDocument/2006/relationships/image" Target="../media/image15.svg" /><Relationship Id="rId10" Type="http://schemas.openxmlformats.org/officeDocument/2006/relationships/image" Target="../media/image20.jpeg" /><Relationship Id="rId4" Type="http://schemas.openxmlformats.org/officeDocument/2006/relationships/image" Target="../media/image14.png" /><Relationship Id="rId9" Type="http://schemas.openxmlformats.org/officeDocument/2006/relationships/image" Target="../media/image19.svg" /></Relationships>
</file>

<file path=ppt/slides/_rels/slide4.xml.rels><?xml version="1.0" encoding="UTF-8" standalone="yes"?>
<Relationships xmlns="http://schemas.openxmlformats.org/package/2006/relationships"><Relationship Id="rId8" Type="http://schemas.openxmlformats.org/officeDocument/2006/relationships/image" Target="../media/image28.png" /><Relationship Id="rId13" Type="http://schemas.openxmlformats.org/officeDocument/2006/relationships/image" Target="../media/image33.svg" /><Relationship Id="rId3" Type="http://schemas.openxmlformats.org/officeDocument/2006/relationships/image" Target="../media/image23.svg" /><Relationship Id="rId7" Type="http://schemas.openxmlformats.org/officeDocument/2006/relationships/image" Target="../media/image27.svg" /><Relationship Id="rId12" Type="http://schemas.openxmlformats.org/officeDocument/2006/relationships/image" Target="../media/image32.png" /><Relationship Id="rId2" Type="http://schemas.openxmlformats.org/officeDocument/2006/relationships/image" Target="../media/image22.png" /><Relationship Id="rId1" Type="http://schemas.openxmlformats.org/officeDocument/2006/relationships/slideLayout" Target="../slideLayouts/slideLayout7.xml" /><Relationship Id="rId6" Type="http://schemas.openxmlformats.org/officeDocument/2006/relationships/image" Target="../media/image26.png" /><Relationship Id="rId11" Type="http://schemas.openxmlformats.org/officeDocument/2006/relationships/image" Target="../media/image31.svg" /><Relationship Id="rId5" Type="http://schemas.openxmlformats.org/officeDocument/2006/relationships/image" Target="../media/image25.svg" /><Relationship Id="rId10" Type="http://schemas.openxmlformats.org/officeDocument/2006/relationships/image" Target="../media/image30.png" /><Relationship Id="rId4" Type="http://schemas.openxmlformats.org/officeDocument/2006/relationships/image" Target="../media/image24.png" /><Relationship Id="rId9" Type="http://schemas.openxmlformats.org/officeDocument/2006/relationships/image" Target="../media/image29.svg" /></Relationships>
</file>

<file path=ppt/slides/_rels/slide5.xml.rels><?xml version="1.0" encoding="UTF-8" standalone="yes"?>
<Relationships xmlns="http://schemas.openxmlformats.org/package/2006/relationships"><Relationship Id="rId8" Type="http://schemas.openxmlformats.org/officeDocument/2006/relationships/image" Target="../media/image38.png" /><Relationship Id="rId3" Type="http://schemas.openxmlformats.org/officeDocument/2006/relationships/image" Target="../media/image35.svg" /><Relationship Id="rId7" Type="http://schemas.openxmlformats.org/officeDocument/2006/relationships/image" Target="../media/image37.svg" /><Relationship Id="rId2" Type="http://schemas.openxmlformats.org/officeDocument/2006/relationships/image" Target="../media/image34.png" /><Relationship Id="rId1" Type="http://schemas.openxmlformats.org/officeDocument/2006/relationships/slideLayout" Target="../slideLayouts/slideLayout7.xml" /><Relationship Id="rId6" Type="http://schemas.openxmlformats.org/officeDocument/2006/relationships/image" Target="../media/image36.png" /><Relationship Id="rId5" Type="http://schemas.openxmlformats.org/officeDocument/2006/relationships/image" Target="../media/image19.svg" /><Relationship Id="rId4" Type="http://schemas.openxmlformats.org/officeDocument/2006/relationships/image" Target="../media/image18.png" /></Relationships>
</file>

<file path=ppt/slides/_rels/slide6.xml.rels><?xml version="1.0" encoding="UTF-8" standalone="yes"?>
<Relationships xmlns="http://schemas.openxmlformats.org/package/2006/relationships"><Relationship Id="rId3" Type="http://schemas.openxmlformats.org/officeDocument/2006/relationships/image" Target="../media/image40.svg" /><Relationship Id="rId7" Type="http://schemas.openxmlformats.org/officeDocument/2006/relationships/image" Target="../media/image31.svg" /><Relationship Id="rId2" Type="http://schemas.openxmlformats.org/officeDocument/2006/relationships/image" Target="../media/image39.png" /><Relationship Id="rId1" Type="http://schemas.openxmlformats.org/officeDocument/2006/relationships/slideLayout" Target="../slideLayouts/slideLayout7.xml" /><Relationship Id="rId6" Type="http://schemas.openxmlformats.org/officeDocument/2006/relationships/image" Target="../media/image30.png" /><Relationship Id="rId5" Type="http://schemas.openxmlformats.org/officeDocument/2006/relationships/image" Target="../media/image27.svg" /><Relationship Id="rId4" Type="http://schemas.openxmlformats.org/officeDocument/2006/relationships/image" Target="../media/image26.png" /></Relationships>
</file>

<file path=ppt/slides/_rels/slide7.xml.rels><?xml version="1.0" encoding="UTF-8" standalone="yes"?>
<Relationships xmlns="http://schemas.openxmlformats.org/package/2006/relationships"><Relationship Id="rId8" Type="http://schemas.openxmlformats.org/officeDocument/2006/relationships/image" Target="../media/image44.svg" /><Relationship Id="rId13" Type="http://schemas.openxmlformats.org/officeDocument/2006/relationships/image" Target="../media/image49.png" /><Relationship Id="rId3" Type="http://schemas.openxmlformats.org/officeDocument/2006/relationships/image" Target="../media/image14.png" /><Relationship Id="rId7" Type="http://schemas.openxmlformats.org/officeDocument/2006/relationships/image" Target="../media/image43.png" /><Relationship Id="rId12" Type="http://schemas.openxmlformats.org/officeDocument/2006/relationships/image" Target="../media/image48.svg" /><Relationship Id="rId2" Type="http://schemas.openxmlformats.org/officeDocument/2006/relationships/notesSlide" Target="../notesSlides/notesSlide1.xml" /><Relationship Id="rId1" Type="http://schemas.openxmlformats.org/officeDocument/2006/relationships/slideLayout" Target="../slideLayouts/slideLayout7.xml" /><Relationship Id="rId6" Type="http://schemas.openxmlformats.org/officeDocument/2006/relationships/image" Target="../media/image42.svg" /><Relationship Id="rId11" Type="http://schemas.openxmlformats.org/officeDocument/2006/relationships/image" Target="../media/image47.png" /><Relationship Id="rId5" Type="http://schemas.openxmlformats.org/officeDocument/2006/relationships/image" Target="../media/image41.png" /><Relationship Id="rId10" Type="http://schemas.openxmlformats.org/officeDocument/2006/relationships/image" Target="../media/image46.svg" /><Relationship Id="rId4" Type="http://schemas.openxmlformats.org/officeDocument/2006/relationships/image" Target="../media/image15.svg" /><Relationship Id="rId9" Type="http://schemas.openxmlformats.org/officeDocument/2006/relationships/image" Target="../media/image45.png" /></Relationships>
</file>

<file path=ppt/slides/_rels/slide8.xml.rels><?xml version="1.0" encoding="UTF-8" standalone="yes"?>
<Relationships xmlns="http://schemas.openxmlformats.org/package/2006/relationships"><Relationship Id="rId8" Type="http://schemas.openxmlformats.org/officeDocument/2006/relationships/image" Target="../media/image54.png" /><Relationship Id="rId3" Type="http://schemas.openxmlformats.org/officeDocument/2006/relationships/image" Target="../media/image51.svg" /><Relationship Id="rId7" Type="http://schemas.openxmlformats.org/officeDocument/2006/relationships/image" Target="../media/image4.svg" /><Relationship Id="rId2" Type="http://schemas.openxmlformats.org/officeDocument/2006/relationships/image" Target="../media/image50.png" /><Relationship Id="rId1" Type="http://schemas.openxmlformats.org/officeDocument/2006/relationships/slideLayout" Target="../slideLayouts/slideLayout7.xml" /><Relationship Id="rId6" Type="http://schemas.openxmlformats.org/officeDocument/2006/relationships/image" Target="../media/image3.png" /><Relationship Id="rId5" Type="http://schemas.openxmlformats.org/officeDocument/2006/relationships/image" Target="../media/image53.svg" /><Relationship Id="rId4" Type="http://schemas.openxmlformats.org/officeDocument/2006/relationships/image" Target="../media/image52.png" /><Relationship Id="rId9" Type="http://schemas.openxmlformats.org/officeDocument/2006/relationships/image" Target="../media/image55.svg" /></Relationships>
</file>

<file path=ppt/slides/_rels/slide9.xml.rels><?xml version="1.0" encoding="UTF-8" standalone="yes"?>
<Relationships xmlns="http://schemas.openxmlformats.org/package/2006/relationships"><Relationship Id="rId8" Type="http://schemas.openxmlformats.org/officeDocument/2006/relationships/image" Target="../media/image60.png" /><Relationship Id="rId13" Type="http://schemas.openxmlformats.org/officeDocument/2006/relationships/image" Target="../media/image63.png" /><Relationship Id="rId3" Type="http://schemas.openxmlformats.org/officeDocument/2006/relationships/image" Target="../media/image57.svg" /><Relationship Id="rId7" Type="http://schemas.openxmlformats.org/officeDocument/2006/relationships/image" Target="../media/image59.svg" /><Relationship Id="rId12" Type="http://schemas.openxmlformats.org/officeDocument/2006/relationships/image" Target="../media/image62.png" /><Relationship Id="rId2" Type="http://schemas.openxmlformats.org/officeDocument/2006/relationships/image" Target="../media/image56.png" /><Relationship Id="rId1" Type="http://schemas.openxmlformats.org/officeDocument/2006/relationships/slideLayout" Target="../slideLayouts/slideLayout7.xml" /><Relationship Id="rId6" Type="http://schemas.openxmlformats.org/officeDocument/2006/relationships/image" Target="../media/image58.png" /><Relationship Id="rId11" Type="http://schemas.openxmlformats.org/officeDocument/2006/relationships/image" Target="../media/image19.svg" /><Relationship Id="rId5" Type="http://schemas.openxmlformats.org/officeDocument/2006/relationships/image" Target="../media/image9.svg" /><Relationship Id="rId10" Type="http://schemas.openxmlformats.org/officeDocument/2006/relationships/image" Target="../media/image18.png" /><Relationship Id="rId4" Type="http://schemas.openxmlformats.org/officeDocument/2006/relationships/image" Target="../media/image8.png" /><Relationship Id="rId9" Type="http://schemas.openxmlformats.org/officeDocument/2006/relationships/image" Target="../media/image61.svg" /><Relationship Id="rId14" Type="http://schemas.openxmlformats.org/officeDocument/2006/relationships/image" Target="../media/image64.png" /></Relationships>
</file>

<file path=ppt/slides/_rels/slide10.xml.rels><?xml version="1.0" encoding="UTF-8" standalone="yes"?>
<Relationships xmlns="http://schemas.openxmlformats.org/package/2006/relationships"><Relationship Id="rId2" Type="http://schemas.openxmlformats.org/officeDocument/2006/relationships/image" Target="../media/image65.png" /><Relationship Id="rId1" Type="http://schemas.openxmlformats.org/officeDocument/2006/relationships/slideLayout" Target="../slideLayouts/slideLayout7.xml" /></Relationships>
</file>

<file path=ppt/slides/_rels/slide11.xml.rels><?xml version="1.0" encoding="UTF-8" standalone="yes"?>
<Relationships xmlns="http://schemas.openxmlformats.org/package/2006/relationships"><Relationship Id="rId3" Type="http://schemas.openxmlformats.org/officeDocument/2006/relationships/image" Target="../media/image67.png" /><Relationship Id="rId2" Type="http://schemas.openxmlformats.org/officeDocument/2006/relationships/image" Target="../media/image66.png" /><Relationship Id="rId1" Type="http://schemas.openxmlformats.org/officeDocument/2006/relationships/slideLayout" Target="../slideLayouts/slideLayout7.xml" /><Relationship Id="rId4" Type="http://schemas.openxmlformats.org/officeDocument/2006/relationships/image" Target="../media/image68.svg" /></Relationships>
</file>

<file path=ppt/slides/_rels/slide12.xml.rels><?xml version="1.0" encoding="UTF-8" standalone="yes"?>
<Relationships xmlns="http://schemas.openxmlformats.org/package/2006/relationships"><Relationship Id="rId3" Type="http://schemas.openxmlformats.org/officeDocument/2006/relationships/image" Target="../media/image70.jpeg" /><Relationship Id="rId2" Type="http://schemas.openxmlformats.org/officeDocument/2006/relationships/image" Target="../media/image69.png" /><Relationship Id="rId1" Type="http://schemas.openxmlformats.org/officeDocument/2006/relationships/slideLayout" Target="../slideLayouts/slideLayout7.xml" /><Relationship Id="rId4" Type="http://schemas.openxmlformats.org/officeDocument/2006/relationships/image" Target="../media/image71.png" /></Relationships>
</file>

<file path=ppt/slides/_rels/slide13.xml.rels><?xml version="1.0" encoding="UTF-8" standalone="yes"?>
<Relationships xmlns="http://schemas.openxmlformats.org/package/2006/relationships"><Relationship Id="rId3" Type="http://schemas.openxmlformats.org/officeDocument/2006/relationships/image" Target="../media/image40.svg" /><Relationship Id="rId7" Type="http://schemas.openxmlformats.org/officeDocument/2006/relationships/image" Target="../media/image31.svg" /><Relationship Id="rId2" Type="http://schemas.openxmlformats.org/officeDocument/2006/relationships/image" Target="../media/image39.png" /><Relationship Id="rId1" Type="http://schemas.openxmlformats.org/officeDocument/2006/relationships/slideLayout" Target="../slideLayouts/slideLayout7.xml" /><Relationship Id="rId6" Type="http://schemas.openxmlformats.org/officeDocument/2006/relationships/image" Target="../media/image30.png" /><Relationship Id="rId5" Type="http://schemas.openxmlformats.org/officeDocument/2006/relationships/image" Target="../media/image27.svg" /><Relationship Id="rId4" Type="http://schemas.openxmlformats.org/officeDocument/2006/relationships/image" Target="../media/image26.png" /></Relationships>
</file>

<file path=ppt/slides/_rels/slide14.xml.rels><?xml version="1.0" encoding="UTF-8" standalone="yes"?>
<Relationships xmlns="http://schemas.openxmlformats.org/package/2006/relationships"><Relationship Id="rId3" Type="http://schemas.openxmlformats.org/officeDocument/2006/relationships/image" Target="../media/image72.png" /><Relationship Id="rId2" Type="http://schemas.openxmlformats.org/officeDocument/2006/relationships/image" Target="../media/image69.png" /><Relationship Id="rId1" Type="http://schemas.openxmlformats.org/officeDocument/2006/relationships/slideLayout" Target="../slideLayouts/slideLayout7.xml" /><Relationship Id="rId5" Type="http://schemas.openxmlformats.org/officeDocument/2006/relationships/image" Target="../media/image70.jpeg" /><Relationship Id="rId4" Type="http://schemas.openxmlformats.org/officeDocument/2006/relationships/image" Target="../media/image73.svg" /></Relationships>
</file>

<file path=ppt/slides/_rels/slide15.xml.rels><?xml version="1.0" encoding="UTF-8" standalone="yes"?>
<Relationships xmlns="http://schemas.openxmlformats.org/package/2006/relationships"><Relationship Id="rId2" Type="http://schemas.openxmlformats.org/officeDocument/2006/relationships/image" Target="../media/image74.png" /><Relationship Id="rId1" Type="http://schemas.openxmlformats.org/officeDocument/2006/relationships/slideLayout" Target="../slideLayouts/slideLayout7.xml" /></Relationships>
</file>

<file path=ppt/slides/_rels/slide16.xml.rels><?xml version="1.0" encoding="UTF-8" standalone="yes"?>
<Relationships xmlns="http://schemas.openxmlformats.org/package/2006/relationships"><Relationship Id="rId8" Type="http://schemas.openxmlformats.org/officeDocument/2006/relationships/hyperlink" Target="https://www.gov.uk/government/publications" TargetMode="External" /><Relationship Id="rId13" Type="http://schemas.openxmlformats.org/officeDocument/2006/relationships/hyperlink" Target="https://www.kingsfund.org.uk/publications" TargetMode="External" /><Relationship Id="rId18" Type="http://schemas.openxmlformats.org/officeDocument/2006/relationships/hyperlink" Target="https://digital.nhs.uk/" TargetMode="External" /><Relationship Id="rId26" Type="http://schemas.openxmlformats.org/officeDocument/2006/relationships/hyperlink" Target="https://data.worldbank.org/" TargetMode="External" /><Relationship Id="rId3" Type="http://schemas.openxmlformats.org/officeDocument/2006/relationships/hyperlink" Target="https://www.commonwealthfund.org/publications" TargetMode="External" /><Relationship Id="rId21" Type="http://schemas.openxmlformats.org/officeDocument/2006/relationships/hyperlink" Target="https://www.nice.org.uk/guidance/ng185" TargetMode="External" /><Relationship Id="rId7" Type="http://schemas.openxmlformats.org/officeDocument/2006/relationships/hyperlink" Target="https://www.cochranelibrary.com/" TargetMode="External" /><Relationship Id="rId12" Type="http://schemas.openxmlformats.org/officeDocument/2006/relationships/hyperlink" Target="https://www.health.org.uk/" TargetMode="External" /><Relationship Id="rId17" Type="http://schemas.openxmlformats.org/officeDocument/2006/relationships/hyperlink" Target="https://www.nhs.uk/conditions/coronary-heart-disease/" TargetMode="External" /><Relationship Id="rId25" Type="http://schemas.openxmlformats.org/officeDocument/2006/relationships/hyperlink" Target="https://academic.oup.com/eurheartj" TargetMode="External" /><Relationship Id="rId2" Type="http://schemas.openxmlformats.org/officeDocument/2006/relationships/notesSlide" Target="../notesSlides/notesSlide2.xml" /><Relationship Id="rId16" Type="http://schemas.openxmlformats.org/officeDocument/2006/relationships/hyperlink" Target="https://www.nao.org.uk/" TargetMode="External" /><Relationship Id="rId20" Type="http://schemas.openxmlformats.org/officeDocument/2006/relationships/hyperlink" Target="https://www.nice.org.uk/guidance/cg181" TargetMode="External" /><Relationship Id="rId1" Type="http://schemas.openxmlformats.org/officeDocument/2006/relationships/slideLayout" Target="../slideLayouts/slideLayout7.xml" /><Relationship Id="rId6" Type="http://schemas.openxmlformats.org/officeDocument/2006/relationships/hyperlink" Target="https://www.bma.org.uk/" TargetMode="External" /><Relationship Id="rId11" Type="http://schemas.openxmlformats.org/officeDocument/2006/relationships/hyperlink" Target="https://www.thelancet.com/" TargetMode="External" /><Relationship Id="rId24" Type="http://schemas.openxmlformats.org/officeDocument/2006/relationships/hyperlink" Target="https://www.rcn.org.uk/" TargetMode="External" /><Relationship Id="rId5" Type="http://schemas.openxmlformats.org/officeDocument/2006/relationships/hyperlink" Target="https://www.bmj.com/" TargetMode="External" /><Relationship Id="rId15" Type="http://schemas.openxmlformats.org/officeDocument/2006/relationships/hyperlink" Target="https://www.who.int/publications" TargetMode="External" /><Relationship Id="rId23" Type="http://schemas.openxmlformats.org/officeDocument/2006/relationships/hyperlink" Target="https://www.gov.uk/government/organisations/public-health-england" TargetMode="External" /><Relationship Id="rId10" Type="http://schemas.openxmlformats.org/officeDocument/2006/relationships/hyperlink" Target="https://www.escardio.org/Guidelines" TargetMode="External" /><Relationship Id="rId19" Type="http://schemas.openxmlformats.org/officeDocument/2006/relationships/hyperlink" Target="https://www.longtermplan.nhs.uk/" TargetMode="External" /><Relationship Id="rId4" Type="http://schemas.openxmlformats.org/officeDocument/2006/relationships/hyperlink" Target="https://www.bhf.org.uk/what-we-do/our-research/heart-statistics" TargetMode="External" /><Relationship Id="rId9" Type="http://schemas.openxmlformats.org/officeDocument/2006/relationships/hyperlink" Target="https://www.science.org/" TargetMode="External" /><Relationship Id="rId14" Type="http://schemas.openxmlformats.org/officeDocument/2006/relationships/hyperlink" Target="https://www.nature.com/" TargetMode="External" /><Relationship Id="rId22" Type="http://schemas.openxmlformats.org/officeDocument/2006/relationships/hyperlink" Target="https://www.oecd.org/health/health-at-a-glance" TargetMode="External" /><Relationship Id="rId27" Type="http://schemas.openxmlformats.org/officeDocument/2006/relationships/hyperlink" Target="https://bjcardio.co.uk/" TargetMode="External" /></Relationships>
</file>

<file path=ppt/slides/_rels/slide17.xml.rels><?xml version="1.0" encoding="UTF-8" standalone="yes"?>
<Relationships xmlns="http://schemas.openxmlformats.org/package/2006/relationships"><Relationship Id="rId8" Type="http://schemas.openxmlformats.org/officeDocument/2006/relationships/image" Target="../media/image77.png" /><Relationship Id="rId3" Type="http://schemas.openxmlformats.org/officeDocument/2006/relationships/image" Target="../media/image13.svg" /><Relationship Id="rId7" Type="http://schemas.openxmlformats.org/officeDocument/2006/relationships/image" Target="../media/image9.svg" /><Relationship Id="rId2" Type="http://schemas.openxmlformats.org/officeDocument/2006/relationships/image" Target="../media/image12.png" /><Relationship Id="rId1" Type="http://schemas.openxmlformats.org/officeDocument/2006/relationships/slideLayout" Target="../slideLayouts/slideLayout7.xml" /><Relationship Id="rId6" Type="http://schemas.openxmlformats.org/officeDocument/2006/relationships/image" Target="../media/image8.png" /><Relationship Id="rId11" Type="http://schemas.openxmlformats.org/officeDocument/2006/relationships/image" Target="../media/image80.svg" /><Relationship Id="rId5" Type="http://schemas.openxmlformats.org/officeDocument/2006/relationships/image" Target="../media/image76.svg" /><Relationship Id="rId10" Type="http://schemas.openxmlformats.org/officeDocument/2006/relationships/image" Target="../media/image79.png" /><Relationship Id="rId4" Type="http://schemas.openxmlformats.org/officeDocument/2006/relationships/image" Target="../media/image75.png" /><Relationship Id="rId9" Type="http://schemas.openxmlformats.org/officeDocument/2006/relationships/image" Target="../media/image78.svg"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3590EB"/>
        </a:solidFill>
        <a:effectLst/>
      </p:bgPr>
    </p:bg>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4B4D6749-86C5-A4D7-903C-B59E46108850}"/>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50000"/>
                    </a14:imgEffect>
                    <a14:imgEffect>
                      <a14:saturation sat="400000"/>
                    </a14:imgEffect>
                  </a14:imgLayer>
                </a14:imgProps>
              </a:ext>
            </a:extLst>
          </a:blip>
          <a:stretch>
            <a:fillRect/>
          </a:stretch>
        </p:blipFill>
        <p:spPr>
          <a:xfrm>
            <a:off x="6630026" y="225102"/>
            <a:ext cx="5172270" cy="1717998"/>
          </a:xfrm>
          <a:prstGeom prst="rect">
            <a:avLst/>
          </a:prstGeom>
        </p:spPr>
      </p:pic>
      <p:sp>
        <p:nvSpPr>
          <p:cNvPr id="17" name="TextBox 16">
            <a:extLst>
              <a:ext uri="{FF2B5EF4-FFF2-40B4-BE49-F238E27FC236}">
                <a16:creationId xmlns:a16="http://schemas.microsoft.com/office/drawing/2014/main" id="{496DA10C-8C65-92EA-D23F-8809F3E728E9}"/>
              </a:ext>
            </a:extLst>
          </p:cNvPr>
          <p:cNvSpPr txBox="1"/>
          <p:nvPr/>
        </p:nvSpPr>
        <p:spPr>
          <a:xfrm>
            <a:off x="2743200" y="2628900"/>
            <a:ext cx="13487400" cy="1077218"/>
          </a:xfrm>
          <a:prstGeom prst="rect">
            <a:avLst/>
          </a:prstGeom>
          <a:noFill/>
        </p:spPr>
        <p:txBody>
          <a:bodyPr wrap="square">
            <a:spAutoFit/>
          </a:bodyPr>
          <a:lstStyle/>
          <a:p>
            <a:pPr algn="ctr" defTabSz="685835">
              <a:defRPr/>
            </a:pPr>
            <a:r>
              <a:rPr lang="en-US" sz="3200" b="1" dirty="0">
                <a:solidFill>
                  <a:prstClr val="black"/>
                </a:solidFill>
                <a:latin typeface="Times New Roman" panose="02020603050405020304" pitchFamily="18" charset="0"/>
                <a:cs typeface="Times New Roman" panose="02020603050405020304" pitchFamily="18" charset="0"/>
              </a:rPr>
              <a:t>Module &amp; code: Community Care and Management of Longer-term Conditions (LCHS7003) </a:t>
            </a:r>
          </a:p>
        </p:txBody>
      </p:sp>
      <p:sp>
        <p:nvSpPr>
          <p:cNvPr id="18" name="TextBox 17">
            <a:extLst>
              <a:ext uri="{FF2B5EF4-FFF2-40B4-BE49-F238E27FC236}">
                <a16:creationId xmlns:a16="http://schemas.microsoft.com/office/drawing/2014/main" id="{9C757AE6-BDF2-FAAD-EF46-C39602EE6DC7}"/>
              </a:ext>
            </a:extLst>
          </p:cNvPr>
          <p:cNvSpPr txBox="1"/>
          <p:nvPr/>
        </p:nvSpPr>
        <p:spPr>
          <a:xfrm>
            <a:off x="3581400" y="3762970"/>
            <a:ext cx="11269522" cy="1015663"/>
          </a:xfrm>
          <a:prstGeom prst="rect">
            <a:avLst/>
          </a:prstGeom>
          <a:noFill/>
        </p:spPr>
        <p:txBody>
          <a:bodyPr wrap="square">
            <a:spAutoFit/>
          </a:bodyPr>
          <a:lstStyle/>
          <a:p>
            <a:pPr algn="ctr" defTabSz="685835">
              <a:defRPr/>
            </a:pPr>
            <a:r>
              <a:rPr lang="en-US" sz="3000" b="1" dirty="0">
                <a:solidFill>
                  <a:prstClr val="black"/>
                </a:solidFill>
                <a:latin typeface="Times New Roman" panose="02020603050405020304" pitchFamily="18" charset="0"/>
                <a:cs typeface="Times New Roman" panose="02020603050405020304" pitchFamily="18" charset="0"/>
              </a:rPr>
              <a:t>Title: </a:t>
            </a:r>
            <a:r>
              <a:rPr lang="en-US" sz="3000" b="1" dirty="0">
                <a:latin typeface="Times New Roman" panose="02020603050405020304" pitchFamily="18" charset="0"/>
                <a:cs typeface="Times New Roman" panose="02020603050405020304" pitchFamily="18" charset="0"/>
              </a:rPr>
              <a:t>“Presentation for coronary heart disease Professionals in the NHS.”</a:t>
            </a:r>
          </a:p>
        </p:txBody>
      </p:sp>
      <p:sp>
        <p:nvSpPr>
          <p:cNvPr id="19" name="TextBox 18">
            <a:extLst>
              <a:ext uri="{FF2B5EF4-FFF2-40B4-BE49-F238E27FC236}">
                <a16:creationId xmlns:a16="http://schemas.microsoft.com/office/drawing/2014/main" id="{5740911F-5539-BC54-CF2D-4BDC63098D2A}"/>
              </a:ext>
            </a:extLst>
          </p:cNvPr>
          <p:cNvSpPr txBox="1"/>
          <p:nvPr/>
        </p:nvSpPr>
        <p:spPr>
          <a:xfrm>
            <a:off x="6504866" y="5143500"/>
            <a:ext cx="5964067" cy="553998"/>
          </a:xfrm>
          <a:prstGeom prst="rect">
            <a:avLst/>
          </a:prstGeom>
          <a:noFill/>
        </p:spPr>
        <p:txBody>
          <a:bodyPr wrap="square">
            <a:spAutoFit/>
          </a:bodyPr>
          <a:lstStyle/>
          <a:p>
            <a:pPr lvl="0">
              <a:defRPr/>
            </a:pPr>
            <a:r>
              <a:rPr lang="en-US" sz="3000" b="1" dirty="0">
                <a:solidFill>
                  <a:prstClr val="black"/>
                </a:solidFill>
                <a:latin typeface="Times New Roman" panose="02020603050405020304" pitchFamily="18" charset="0"/>
                <a:cs typeface="Times New Roman" panose="02020603050405020304" pitchFamily="18" charset="0"/>
              </a:rPr>
              <a:t>Lecturer: Muhammed Khan</a:t>
            </a:r>
          </a:p>
        </p:txBody>
      </p:sp>
      <p:graphicFrame>
        <p:nvGraphicFramePr>
          <p:cNvPr id="20" name="Table 19">
            <a:extLst>
              <a:ext uri="{FF2B5EF4-FFF2-40B4-BE49-F238E27FC236}">
                <a16:creationId xmlns:a16="http://schemas.microsoft.com/office/drawing/2014/main" id="{C3DE630E-FC29-3649-756B-451883430BD1}"/>
              </a:ext>
            </a:extLst>
          </p:cNvPr>
          <p:cNvGraphicFramePr>
            <a:graphicFrameLocks noGrp="1"/>
          </p:cNvGraphicFramePr>
          <p:nvPr>
            <p:extLst>
              <p:ext uri="{D42A27DB-BD31-4B8C-83A1-F6EECF244321}">
                <p14:modId xmlns:p14="http://schemas.microsoft.com/office/powerpoint/2010/main" val="2807425822"/>
              </p:ext>
            </p:extLst>
          </p:nvPr>
        </p:nvGraphicFramePr>
        <p:xfrm>
          <a:off x="2033838" y="6252440"/>
          <a:ext cx="14196762" cy="1481860"/>
        </p:xfrm>
        <a:graphic>
          <a:graphicData uri="http://schemas.openxmlformats.org/drawingml/2006/table">
            <a:tbl>
              <a:tblPr firstRow="1" bandRow="1">
                <a:tableStyleId>{F5AB1C69-6EDB-4FF4-983F-18BD219EF322}</a:tableStyleId>
              </a:tblPr>
              <a:tblGrid>
                <a:gridCol w="7098381">
                  <a:extLst>
                    <a:ext uri="{9D8B030D-6E8A-4147-A177-3AD203B41FA5}">
                      <a16:colId xmlns:a16="http://schemas.microsoft.com/office/drawing/2014/main" val="319627994"/>
                    </a:ext>
                  </a:extLst>
                </a:gridCol>
                <a:gridCol w="7098381">
                  <a:extLst>
                    <a:ext uri="{9D8B030D-6E8A-4147-A177-3AD203B41FA5}">
                      <a16:colId xmlns:a16="http://schemas.microsoft.com/office/drawing/2014/main" val="1916085107"/>
                    </a:ext>
                  </a:extLst>
                </a:gridCol>
              </a:tblGrid>
              <a:tr h="769886">
                <a:tc>
                  <a:txBody>
                    <a:bodyPr/>
                    <a:lstStyle/>
                    <a:p>
                      <a:pPr algn="ctr"/>
                      <a:r>
                        <a:rPr lang="en-GB" sz="3000" dirty="0"/>
                        <a:t>Name</a:t>
                      </a:r>
                      <a:endParaRPr lang="en-US" sz="3000" dirty="0">
                        <a:latin typeface="Times New Roman" panose="02020603050405020304" pitchFamily="18" charset="0"/>
                        <a:cs typeface="Times New Roman" panose="02020603050405020304" pitchFamily="18" charset="0"/>
                      </a:endParaRPr>
                    </a:p>
                  </a:txBody>
                  <a:tcPr marL="137160" marR="137160" marT="68580" marB="68580"/>
                </a:tc>
                <a:tc>
                  <a:txBody>
                    <a:bodyPr/>
                    <a:lstStyle/>
                    <a:p>
                      <a:pPr algn="ctr"/>
                      <a:r>
                        <a:rPr lang="en-GB" sz="3000" dirty="0"/>
                        <a:t>I.D.</a:t>
                      </a:r>
                      <a:endParaRPr lang="en-US" sz="3000" dirty="0">
                        <a:latin typeface="Times New Roman" panose="02020603050405020304" pitchFamily="18" charset="0"/>
                        <a:cs typeface="Times New Roman" panose="02020603050405020304" pitchFamily="18" charset="0"/>
                      </a:endParaRPr>
                    </a:p>
                  </a:txBody>
                  <a:tcPr marL="137160" marR="137160" marT="68580" marB="68580"/>
                </a:tc>
                <a:extLst>
                  <a:ext uri="{0D108BD9-81ED-4DB2-BD59-A6C34878D82A}">
                    <a16:rowId xmlns:a16="http://schemas.microsoft.com/office/drawing/2014/main" val="3504085249"/>
                  </a:ext>
                </a:extLst>
              </a:tr>
              <a:tr h="711974">
                <a:tc>
                  <a:txBody>
                    <a:bodyPr/>
                    <a:lstStyle/>
                    <a:p>
                      <a:pPr algn="ctr"/>
                      <a:r>
                        <a:rPr lang="en-US" sz="3000" b="1" dirty="0">
                          <a:latin typeface="Arial" panose="020B0604020202020204" pitchFamily="34" charset="0"/>
                          <a:cs typeface="Arial" panose="020B0604020202020204" pitchFamily="34" charset="0"/>
                        </a:rPr>
                        <a:t>MD MOTIUR RAHMAN</a:t>
                      </a:r>
                    </a:p>
                  </a:txBody>
                  <a:tcPr marL="137160" marR="137160" marT="68580" marB="68580"/>
                </a:tc>
                <a:tc>
                  <a:txBody>
                    <a:bodyPr/>
                    <a:lstStyle/>
                    <a:p>
                      <a:pPr algn="ctr"/>
                      <a:r>
                        <a:rPr lang="en-US" sz="3000" dirty="0">
                          <a:latin typeface="Arial" panose="020B0604020202020204" pitchFamily="34" charset="0"/>
                          <a:cs typeface="Arial" panose="020B0604020202020204" pitchFamily="34" charset="0"/>
                        </a:rPr>
                        <a:t>2518275</a:t>
                      </a:r>
                    </a:p>
                  </a:txBody>
                  <a:tcPr marL="137160" marR="137160" marT="68580" marB="68580"/>
                </a:tc>
                <a:extLst>
                  <a:ext uri="{0D108BD9-81ED-4DB2-BD59-A6C34878D82A}">
                    <a16:rowId xmlns:a16="http://schemas.microsoft.com/office/drawing/2014/main" val="121888873"/>
                  </a:ext>
                </a:extLst>
              </a:tr>
            </a:tbl>
          </a:graphicData>
        </a:graphic>
      </p:graphicFrame>
      <p:sp>
        <p:nvSpPr>
          <p:cNvPr id="21" name="TextBox 20">
            <a:extLst>
              <a:ext uri="{FF2B5EF4-FFF2-40B4-BE49-F238E27FC236}">
                <a16:creationId xmlns:a16="http://schemas.microsoft.com/office/drawing/2014/main" id="{0422AFF0-CDED-E85C-CF0A-9EA15C4ADC3A}"/>
              </a:ext>
            </a:extLst>
          </p:cNvPr>
          <p:cNvSpPr txBox="1"/>
          <p:nvPr/>
        </p:nvSpPr>
        <p:spPr>
          <a:xfrm>
            <a:off x="6398195" y="8420100"/>
            <a:ext cx="6692648" cy="507831"/>
          </a:xfrm>
          <a:prstGeom prst="rect">
            <a:avLst/>
          </a:prstGeom>
          <a:noFill/>
        </p:spPr>
        <p:txBody>
          <a:bodyPr wrap="square">
            <a:spAutoFit/>
          </a:bodyPr>
          <a:lstStyle/>
          <a:p>
            <a:pPr defTabSz="685835">
              <a:defRPr/>
            </a:pPr>
            <a:r>
              <a:rPr lang="en-US" sz="2700" b="1" dirty="0">
                <a:latin typeface="Times New Roman" panose="02020603050405020304" pitchFamily="18" charset="0"/>
                <a:cs typeface="Times New Roman" panose="02020603050405020304" pitchFamily="18" charset="0"/>
              </a:rPr>
              <a:t>Presentation Date: 16</a:t>
            </a:r>
            <a:r>
              <a:rPr lang="en-US" sz="2700" b="1" baseline="30000" dirty="0">
                <a:latin typeface="Times New Roman" panose="02020603050405020304" pitchFamily="18" charset="0"/>
                <a:cs typeface="Times New Roman" panose="02020603050405020304" pitchFamily="18" charset="0"/>
              </a:rPr>
              <a:t>th</a:t>
            </a:r>
            <a:r>
              <a:rPr lang="en-US" sz="2700" b="1" dirty="0">
                <a:latin typeface="Times New Roman" panose="02020603050405020304" pitchFamily="18" charset="0"/>
                <a:cs typeface="Times New Roman" panose="02020603050405020304" pitchFamily="18" charset="0"/>
              </a:rPr>
              <a:t> April 2026</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3590EB"/>
        </a:solidFill>
        <a:effectLst/>
      </p:bgPr>
    </p:bg>
    <p:spTree>
      <p:nvGrpSpPr>
        <p:cNvPr id="1" name=""/>
        <p:cNvGrpSpPr/>
        <p:nvPr/>
      </p:nvGrpSpPr>
      <p:grpSpPr>
        <a:xfrm>
          <a:off x="0" y="0"/>
          <a:ext cx="0" cy="0"/>
          <a:chOff x="0" y="0"/>
          <a:chExt cx="0" cy="0"/>
        </a:xfrm>
      </p:grpSpPr>
      <p:sp>
        <p:nvSpPr>
          <p:cNvPr id="4" name="Freeform 4"/>
          <p:cNvSpPr/>
          <p:nvPr/>
        </p:nvSpPr>
        <p:spPr>
          <a:xfrm rot="5400000">
            <a:off x="8180061" y="168632"/>
            <a:ext cx="3119407" cy="1953529"/>
          </a:xfrm>
          <a:custGeom>
            <a:avLst/>
            <a:gdLst/>
            <a:ahLst/>
            <a:cxnLst/>
            <a:rect l="l" t="t" r="r" b="b"/>
            <a:pathLst>
              <a:path w="3119407" h="1953529">
                <a:moveTo>
                  <a:pt x="0" y="0"/>
                </a:moveTo>
                <a:lnTo>
                  <a:pt x="3119407" y="0"/>
                </a:lnTo>
                <a:lnTo>
                  <a:pt x="3119407" y="1953528"/>
                </a:lnTo>
                <a:lnTo>
                  <a:pt x="0" y="1953528"/>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5" name="Freeform 5"/>
          <p:cNvSpPr/>
          <p:nvPr/>
        </p:nvSpPr>
        <p:spPr>
          <a:xfrm rot="5400000">
            <a:off x="-1064660" y="-3306387"/>
            <a:ext cx="4186720" cy="5970367"/>
          </a:xfrm>
          <a:custGeom>
            <a:avLst/>
            <a:gdLst/>
            <a:ahLst/>
            <a:cxnLst/>
            <a:rect l="l" t="t" r="r" b="b"/>
            <a:pathLst>
              <a:path w="4186720" h="5970367">
                <a:moveTo>
                  <a:pt x="0" y="0"/>
                </a:moveTo>
                <a:lnTo>
                  <a:pt x="4186720" y="0"/>
                </a:lnTo>
                <a:lnTo>
                  <a:pt x="4186720" y="5970368"/>
                </a:lnTo>
                <a:lnTo>
                  <a:pt x="0" y="597036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6" name="TextBox 6"/>
          <p:cNvSpPr txBox="1"/>
          <p:nvPr/>
        </p:nvSpPr>
        <p:spPr>
          <a:xfrm>
            <a:off x="1028700" y="1714500"/>
            <a:ext cx="8191500" cy="615553"/>
          </a:xfrm>
          <a:prstGeom prst="rect">
            <a:avLst/>
          </a:prstGeom>
        </p:spPr>
        <p:txBody>
          <a:bodyPr wrap="square" lIns="0" tIns="0" rIns="0" bIns="0" rtlCol="0" anchor="t">
            <a:spAutoFit/>
          </a:bodyPr>
          <a:lstStyle/>
          <a:p>
            <a:pPr algn="l"/>
            <a:r>
              <a:rPr lang="en-US" sz="4000" dirty="0">
                <a:solidFill>
                  <a:srgbClr val="FFFFFF"/>
                </a:solidFill>
                <a:latin typeface="Londrina Solid"/>
                <a:ea typeface="Londrina Solid"/>
                <a:cs typeface="Londrina Solid"/>
                <a:sym typeface="Londrina Solid"/>
              </a:rPr>
              <a:t>Overview of Coronary Heart Disease (CHD)</a:t>
            </a:r>
          </a:p>
        </p:txBody>
      </p:sp>
      <p:sp>
        <p:nvSpPr>
          <p:cNvPr id="8" name="TextBox 8"/>
          <p:cNvSpPr txBox="1"/>
          <p:nvPr/>
        </p:nvSpPr>
        <p:spPr>
          <a:xfrm>
            <a:off x="1028700" y="2933700"/>
            <a:ext cx="9258300" cy="5815053"/>
          </a:xfrm>
          <a:prstGeom prst="rect">
            <a:avLst/>
          </a:prstGeom>
        </p:spPr>
        <p:txBody>
          <a:bodyPr wrap="square" lIns="0" tIns="0" rIns="0" bIns="0" rtlCol="0" anchor="t">
            <a:spAutoFit/>
          </a:bodyPr>
          <a:lstStyle/>
          <a:p>
            <a:pPr algn="just">
              <a:lnSpc>
                <a:spcPts val="3483"/>
              </a:lnSpc>
            </a:pPr>
            <a:r>
              <a:rPr lang="en-US" sz="2400" b="1" dirty="0">
                <a:solidFill>
                  <a:srgbClr val="FFFFFF"/>
                </a:solidFill>
                <a:latin typeface="Nunito"/>
                <a:ea typeface="Nunito"/>
                <a:cs typeface="Nunito"/>
                <a:sym typeface="Nunito"/>
              </a:rPr>
              <a:t>Coronary Heart Disease (CHD) </a:t>
            </a:r>
            <a:r>
              <a:rPr lang="en-US" sz="2400" dirty="0">
                <a:solidFill>
                  <a:srgbClr val="FFFFFF"/>
                </a:solidFill>
                <a:latin typeface="Nunito"/>
                <a:ea typeface="Nunito"/>
                <a:cs typeface="Nunito"/>
                <a:sym typeface="Nunito"/>
              </a:rPr>
              <a:t>is a chronic cardiovascular condition where coronary arteries narrow due to atherosclerotic plaque accumulation (NHS, 2023). This reduction in blood flow limits myocardial oxygen, causing symptoms like angina, fatigue, and </a:t>
            </a:r>
            <a:r>
              <a:rPr lang="en-US" sz="2400" dirty="0" err="1">
                <a:solidFill>
                  <a:srgbClr val="FFFFFF"/>
                </a:solidFill>
                <a:latin typeface="Nunito"/>
                <a:ea typeface="Nunito"/>
                <a:cs typeface="Nunito"/>
                <a:sym typeface="Nunito"/>
              </a:rPr>
              <a:t>dyspnoea</a:t>
            </a:r>
            <a:r>
              <a:rPr lang="en-US" sz="2400" dirty="0">
                <a:solidFill>
                  <a:srgbClr val="FFFFFF"/>
                </a:solidFill>
                <a:latin typeface="Nunito"/>
                <a:ea typeface="Nunito"/>
                <a:cs typeface="Nunito"/>
                <a:sym typeface="Nunito"/>
              </a:rPr>
              <a:t>, particularly during physical exertion (NICE, 2023). If untreated, total blockages can lead to myocardial infarction (CDC, 2024).</a:t>
            </a:r>
          </a:p>
          <a:p>
            <a:pPr algn="just">
              <a:lnSpc>
                <a:spcPts val="3483"/>
              </a:lnSpc>
            </a:pPr>
            <a:r>
              <a:rPr lang="en-US" sz="2400" b="1" dirty="0">
                <a:solidFill>
                  <a:srgbClr val="FFFFFF"/>
                </a:solidFill>
                <a:latin typeface="Nunito"/>
                <a:ea typeface="Nunito"/>
                <a:cs typeface="Nunito"/>
                <a:sym typeface="Nunito"/>
              </a:rPr>
              <a:t>The </a:t>
            </a:r>
            <a:r>
              <a:rPr lang="en-US" sz="2400" b="1" dirty="0" err="1">
                <a:solidFill>
                  <a:srgbClr val="FFFFFF"/>
                </a:solidFill>
                <a:latin typeface="Nunito"/>
                <a:ea typeface="Nunito"/>
                <a:cs typeface="Nunito"/>
                <a:sym typeface="Nunito"/>
              </a:rPr>
              <a:t>aetiology</a:t>
            </a:r>
            <a:r>
              <a:rPr lang="en-US" sz="2400" b="1" dirty="0">
                <a:solidFill>
                  <a:srgbClr val="FFFFFF"/>
                </a:solidFill>
                <a:latin typeface="Nunito"/>
                <a:ea typeface="Nunito"/>
                <a:cs typeface="Nunito"/>
                <a:sym typeface="Nunito"/>
              </a:rPr>
              <a:t> </a:t>
            </a:r>
            <a:r>
              <a:rPr lang="en-US" sz="2400" dirty="0">
                <a:solidFill>
                  <a:srgbClr val="FFFFFF"/>
                </a:solidFill>
                <a:latin typeface="Nunito"/>
                <a:ea typeface="Nunito"/>
                <a:cs typeface="Nunito"/>
                <a:sym typeface="Nunito"/>
              </a:rPr>
              <a:t>is multifactorial; non-modifiable risks include genetics and age, while modifiable factors like </a:t>
            </a:r>
            <a:r>
              <a:rPr lang="en-US" sz="2400" b="1" dirty="0">
                <a:solidFill>
                  <a:srgbClr val="FFFFFF"/>
                </a:solidFill>
                <a:latin typeface="Nunito"/>
                <a:ea typeface="Nunito"/>
                <a:cs typeface="Nunito"/>
                <a:sym typeface="Nunito"/>
              </a:rPr>
              <a:t>hypertension, smoking, and diabetes </a:t>
            </a:r>
            <a:r>
              <a:rPr lang="en-US" sz="2400" dirty="0">
                <a:solidFill>
                  <a:srgbClr val="FFFFFF"/>
                </a:solidFill>
                <a:latin typeface="Nunito"/>
                <a:ea typeface="Nunito"/>
                <a:cs typeface="Nunito"/>
                <a:sym typeface="Nunito"/>
              </a:rPr>
              <a:t>accelerate endothelial dysfunction (Yusuf et al., 2020). Managing these risks is vital to slowing disease progression and reducing overall cardiovascular mortality (Timmis et al., 2022).</a:t>
            </a:r>
          </a:p>
        </p:txBody>
      </p:sp>
      <p:pic>
        <p:nvPicPr>
          <p:cNvPr id="12" name="Picture 11">
            <a:extLst>
              <a:ext uri="{FF2B5EF4-FFF2-40B4-BE49-F238E27FC236}">
                <a16:creationId xmlns:a16="http://schemas.microsoft.com/office/drawing/2014/main" id="{B1117849-1454-A8FB-2727-DECE69B20787}"/>
              </a:ext>
            </a:extLst>
          </p:cNvPr>
          <p:cNvPicPr>
            <a:picLocks noChangeAspect="1"/>
          </p:cNvPicPr>
          <p:nvPr/>
        </p:nvPicPr>
        <p:blipFill>
          <a:blip r:embed="rId6"/>
          <a:stretch>
            <a:fillRect/>
          </a:stretch>
        </p:blipFill>
        <p:spPr>
          <a:xfrm>
            <a:off x="10792729" y="228600"/>
            <a:ext cx="7419072" cy="9791700"/>
          </a:xfrm>
          <a:prstGeom prst="rect">
            <a:avLst/>
          </a:prstGeom>
        </p:spPr>
      </p:pic>
      <p:sp>
        <p:nvSpPr>
          <p:cNvPr id="15" name="Freeform 9">
            <a:extLst>
              <a:ext uri="{FF2B5EF4-FFF2-40B4-BE49-F238E27FC236}">
                <a16:creationId xmlns:a16="http://schemas.microsoft.com/office/drawing/2014/main" id="{4F4DDD7D-02BF-A162-F25A-668EB6EEC763}"/>
              </a:ext>
            </a:extLst>
          </p:cNvPr>
          <p:cNvSpPr/>
          <p:nvPr/>
        </p:nvSpPr>
        <p:spPr>
          <a:xfrm>
            <a:off x="4915212" y="8556869"/>
            <a:ext cx="7439386" cy="4724010"/>
          </a:xfrm>
          <a:custGeom>
            <a:avLst/>
            <a:gdLst/>
            <a:ahLst/>
            <a:cxnLst/>
            <a:rect l="l" t="t" r="r" b="b"/>
            <a:pathLst>
              <a:path w="7439386" h="4724010">
                <a:moveTo>
                  <a:pt x="0" y="0"/>
                </a:moveTo>
                <a:lnTo>
                  <a:pt x="7439386" y="0"/>
                </a:lnTo>
                <a:lnTo>
                  <a:pt x="7439386" y="4724010"/>
                </a:lnTo>
                <a:lnTo>
                  <a:pt x="0" y="472401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16" name="Freeform 10">
            <a:extLst>
              <a:ext uri="{FF2B5EF4-FFF2-40B4-BE49-F238E27FC236}">
                <a16:creationId xmlns:a16="http://schemas.microsoft.com/office/drawing/2014/main" id="{9D5081CD-5D78-39D2-277B-656D122E71B7}"/>
              </a:ext>
            </a:extLst>
          </p:cNvPr>
          <p:cNvSpPr/>
          <p:nvPr/>
        </p:nvSpPr>
        <p:spPr>
          <a:xfrm rot="-232942">
            <a:off x="8419266" y="9401227"/>
            <a:ext cx="3548391" cy="1712099"/>
          </a:xfrm>
          <a:custGeom>
            <a:avLst/>
            <a:gdLst/>
            <a:ahLst/>
            <a:cxnLst/>
            <a:rect l="l" t="t" r="r" b="b"/>
            <a:pathLst>
              <a:path w="3548391" h="1712099">
                <a:moveTo>
                  <a:pt x="0" y="0"/>
                </a:moveTo>
                <a:lnTo>
                  <a:pt x="3548391" y="0"/>
                </a:lnTo>
                <a:lnTo>
                  <a:pt x="3548391" y="1712098"/>
                </a:lnTo>
                <a:lnTo>
                  <a:pt x="0" y="1712098"/>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3590EB"/>
        </a:solidFill>
        <a:effectLst/>
      </p:bgPr>
    </p:bg>
    <p:spTree>
      <p:nvGrpSpPr>
        <p:cNvPr id="1" name=""/>
        <p:cNvGrpSpPr/>
        <p:nvPr/>
      </p:nvGrpSpPr>
      <p:grpSpPr>
        <a:xfrm>
          <a:off x="0" y="0"/>
          <a:ext cx="0" cy="0"/>
          <a:chOff x="0" y="0"/>
          <a:chExt cx="0" cy="0"/>
        </a:xfrm>
      </p:grpSpPr>
      <p:sp>
        <p:nvSpPr>
          <p:cNvPr id="2" name="Freeform 2"/>
          <p:cNvSpPr/>
          <p:nvPr/>
        </p:nvSpPr>
        <p:spPr>
          <a:xfrm rot="8874307">
            <a:off x="8243970" y="61319"/>
            <a:ext cx="6008936" cy="4363990"/>
          </a:xfrm>
          <a:custGeom>
            <a:avLst/>
            <a:gdLst/>
            <a:ahLst/>
            <a:cxnLst/>
            <a:rect l="l" t="t" r="r" b="b"/>
            <a:pathLst>
              <a:path w="6008936" h="4363990">
                <a:moveTo>
                  <a:pt x="0" y="0"/>
                </a:moveTo>
                <a:lnTo>
                  <a:pt x="6008937" y="0"/>
                </a:lnTo>
                <a:lnTo>
                  <a:pt x="6008937" y="4363990"/>
                </a:lnTo>
                <a:lnTo>
                  <a:pt x="0" y="436399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Freeform 3"/>
          <p:cNvSpPr/>
          <p:nvPr/>
        </p:nvSpPr>
        <p:spPr>
          <a:xfrm rot="-5400000">
            <a:off x="9710422" y="1368289"/>
            <a:ext cx="11105273" cy="6964337"/>
          </a:xfrm>
          <a:custGeom>
            <a:avLst/>
            <a:gdLst/>
            <a:ahLst/>
            <a:cxnLst/>
            <a:rect l="l" t="t" r="r" b="b"/>
            <a:pathLst>
              <a:path w="11105273" h="6964337">
                <a:moveTo>
                  <a:pt x="0" y="0"/>
                </a:moveTo>
                <a:lnTo>
                  <a:pt x="11105273" y="0"/>
                </a:lnTo>
                <a:lnTo>
                  <a:pt x="11105273" y="6964336"/>
                </a:lnTo>
                <a:lnTo>
                  <a:pt x="0" y="6964336"/>
                </a:lnTo>
                <a:lnTo>
                  <a:pt x="0" y="0"/>
                </a:lnTo>
                <a:close/>
              </a:path>
            </a:pathLst>
          </a:custGeom>
          <a:blipFill>
            <a:blip r:embed="rId4">
              <a:extLst>
                <a:ext uri="{96DAC541-7B7A-43D3-8B79-37D633B846F1}">
                  <asvg:svgBlip xmlns:asvg="http://schemas.microsoft.com/office/drawing/2016/SVG/main" r:embed="rId5"/>
                </a:ext>
              </a:extLst>
            </a:blip>
            <a:stretch>
              <a:fillRect l="-30378" b="-1351"/>
            </a:stretch>
          </a:blipFill>
        </p:spPr>
        <p:txBody>
          <a:bodyPr/>
          <a:lstStyle/>
          <a:p>
            <a:endParaRPr lang="en-US"/>
          </a:p>
        </p:txBody>
      </p:sp>
      <p:sp>
        <p:nvSpPr>
          <p:cNvPr id="8" name="TextBox 8"/>
          <p:cNvSpPr txBox="1"/>
          <p:nvPr/>
        </p:nvSpPr>
        <p:spPr>
          <a:xfrm>
            <a:off x="1028700" y="1255410"/>
            <a:ext cx="6488276" cy="1068690"/>
          </a:xfrm>
          <a:prstGeom prst="rect">
            <a:avLst/>
          </a:prstGeom>
        </p:spPr>
        <p:txBody>
          <a:bodyPr lIns="0" tIns="0" rIns="0" bIns="0" rtlCol="0" anchor="t">
            <a:spAutoFit/>
          </a:bodyPr>
          <a:lstStyle/>
          <a:p>
            <a:pPr algn="l">
              <a:lnSpc>
                <a:spcPts val="9623"/>
              </a:lnSpc>
            </a:pPr>
            <a:r>
              <a:rPr lang="en-US" sz="4000" dirty="0">
                <a:solidFill>
                  <a:srgbClr val="FFFFFF"/>
                </a:solidFill>
                <a:latin typeface="Chewy"/>
                <a:ea typeface="Chewy"/>
                <a:cs typeface="Chewy"/>
                <a:sym typeface="Chewy"/>
              </a:rPr>
              <a:t>Pathophysiology of CHD</a:t>
            </a:r>
          </a:p>
        </p:txBody>
      </p:sp>
      <p:sp>
        <p:nvSpPr>
          <p:cNvPr id="9" name="TextBox 9"/>
          <p:cNvSpPr txBox="1"/>
          <p:nvPr/>
        </p:nvSpPr>
        <p:spPr>
          <a:xfrm>
            <a:off x="1028700" y="2906611"/>
            <a:ext cx="7658100" cy="1093889"/>
          </a:xfrm>
          <a:prstGeom prst="rect">
            <a:avLst/>
          </a:prstGeom>
        </p:spPr>
        <p:txBody>
          <a:bodyPr wrap="square" lIns="0" tIns="0" rIns="0" bIns="0" rtlCol="0" anchor="t">
            <a:spAutoFit/>
          </a:bodyPr>
          <a:lstStyle/>
          <a:p>
            <a:pPr algn="l">
              <a:lnSpc>
                <a:spcPts val="4579"/>
              </a:lnSpc>
              <a:spcBef>
                <a:spcPct val="0"/>
              </a:spcBef>
            </a:pPr>
            <a:r>
              <a:rPr lang="en-US" sz="2400" dirty="0">
                <a:solidFill>
                  <a:srgbClr val="FFFFFF"/>
                </a:solidFill>
                <a:latin typeface="Handy Casual"/>
                <a:ea typeface="Handy Casual"/>
                <a:cs typeface="Handy Casual"/>
                <a:sym typeface="Handy Casual"/>
              </a:rPr>
              <a:t>The pathophysiology of Coronary Heart Disease is primarily driven by atherosclerosis, a chronic inflammatory process (Libby et al., 2021).</a:t>
            </a:r>
          </a:p>
        </p:txBody>
      </p:sp>
      <p:sp>
        <p:nvSpPr>
          <p:cNvPr id="10" name="TextBox 10"/>
          <p:cNvSpPr txBox="1"/>
          <p:nvPr/>
        </p:nvSpPr>
        <p:spPr>
          <a:xfrm>
            <a:off x="1028699" y="4305300"/>
            <a:ext cx="9960083" cy="3356688"/>
          </a:xfrm>
          <a:prstGeom prst="rect">
            <a:avLst/>
          </a:prstGeom>
        </p:spPr>
        <p:txBody>
          <a:bodyPr wrap="square" lIns="0" tIns="0" rIns="0" bIns="0" rtlCol="0" anchor="t">
            <a:spAutoFit/>
          </a:bodyPr>
          <a:lstStyle/>
          <a:p>
            <a:pPr marL="342900" indent="-342900" algn="l">
              <a:lnSpc>
                <a:spcPts val="3349"/>
              </a:lnSpc>
              <a:buFont typeface="Arial" panose="020B0604020202020204" pitchFamily="34" charset="0"/>
              <a:buChar char="•"/>
            </a:pPr>
            <a:r>
              <a:rPr lang="en-US" sz="2000" b="1" dirty="0">
                <a:solidFill>
                  <a:srgbClr val="FFFFFF"/>
                </a:solidFill>
                <a:latin typeface="Nunito"/>
                <a:ea typeface="Nunito"/>
                <a:cs typeface="Nunito"/>
                <a:sym typeface="Nunito"/>
              </a:rPr>
              <a:t>Endothelial Injury: </a:t>
            </a:r>
            <a:r>
              <a:rPr lang="en-US" sz="2000" dirty="0">
                <a:solidFill>
                  <a:srgbClr val="FFFFFF"/>
                </a:solidFill>
                <a:latin typeface="Nunito"/>
                <a:ea typeface="Nunito"/>
                <a:cs typeface="Nunito"/>
                <a:sym typeface="Nunito"/>
              </a:rPr>
              <a:t>Triggered by hypertension or smoking, causing lipid infiltration and "fatty streaks" (Libby et al., 2021).</a:t>
            </a:r>
          </a:p>
          <a:p>
            <a:pPr marL="342900" indent="-342900" algn="l">
              <a:lnSpc>
                <a:spcPts val="3349"/>
              </a:lnSpc>
              <a:buFont typeface="Arial" panose="020B0604020202020204" pitchFamily="34" charset="0"/>
              <a:buChar char="•"/>
            </a:pPr>
            <a:r>
              <a:rPr lang="en-US" sz="2000" b="1" dirty="0">
                <a:solidFill>
                  <a:srgbClr val="FFFFFF"/>
                </a:solidFill>
                <a:latin typeface="Nunito"/>
                <a:ea typeface="Nunito"/>
                <a:cs typeface="Nunito"/>
                <a:sym typeface="Nunito"/>
              </a:rPr>
              <a:t>Plaque Evolution: </a:t>
            </a:r>
            <a:r>
              <a:rPr lang="en-US" sz="2000" dirty="0">
                <a:solidFill>
                  <a:srgbClr val="FFFFFF"/>
                </a:solidFill>
                <a:latin typeface="Nunito"/>
                <a:ea typeface="Nunito"/>
                <a:cs typeface="Nunito"/>
                <a:sym typeface="Nunito"/>
              </a:rPr>
              <a:t>Deposits become fibrous plaques, narrowing the arterial lumen and causing myocardial </a:t>
            </a:r>
            <a:r>
              <a:rPr lang="en-US" sz="2000" dirty="0" err="1">
                <a:solidFill>
                  <a:srgbClr val="FFFFFF"/>
                </a:solidFill>
                <a:latin typeface="Nunito"/>
                <a:ea typeface="Nunito"/>
                <a:cs typeface="Nunito"/>
                <a:sym typeface="Nunito"/>
              </a:rPr>
              <a:t>ischaemia</a:t>
            </a:r>
            <a:r>
              <a:rPr lang="en-US" sz="2000" dirty="0">
                <a:solidFill>
                  <a:srgbClr val="FFFFFF"/>
                </a:solidFill>
                <a:latin typeface="Nunito"/>
                <a:ea typeface="Nunito"/>
                <a:cs typeface="Nunito"/>
                <a:sym typeface="Nunito"/>
              </a:rPr>
              <a:t> during exertion (Mackay and Mensah, 2021).</a:t>
            </a:r>
          </a:p>
          <a:p>
            <a:pPr marL="342900" indent="-342900" algn="l">
              <a:lnSpc>
                <a:spcPts val="3349"/>
              </a:lnSpc>
              <a:buFont typeface="Arial" panose="020B0604020202020204" pitchFamily="34" charset="0"/>
              <a:buChar char="•"/>
            </a:pPr>
            <a:r>
              <a:rPr lang="en-US" sz="2000" b="1" dirty="0">
                <a:solidFill>
                  <a:srgbClr val="FFFFFF"/>
                </a:solidFill>
                <a:latin typeface="Nunito"/>
                <a:ea typeface="Nunito"/>
                <a:cs typeface="Nunito"/>
                <a:sym typeface="Nunito"/>
              </a:rPr>
              <a:t>Acute Complications: </a:t>
            </a:r>
            <a:r>
              <a:rPr lang="en-US" sz="2000" dirty="0">
                <a:solidFill>
                  <a:srgbClr val="FFFFFF"/>
                </a:solidFill>
                <a:latin typeface="Nunito"/>
                <a:ea typeface="Nunito"/>
                <a:cs typeface="Nunito"/>
                <a:sym typeface="Nunito"/>
              </a:rPr>
              <a:t>Unstable plaque rupture triggers platelet aggregation and thrombus formation (Libby et al., 2021).</a:t>
            </a:r>
          </a:p>
          <a:p>
            <a:pPr marL="342900" indent="-342900" algn="l">
              <a:lnSpc>
                <a:spcPts val="3349"/>
              </a:lnSpc>
              <a:buFont typeface="Arial" panose="020B0604020202020204" pitchFamily="34" charset="0"/>
              <a:buChar char="•"/>
            </a:pPr>
            <a:r>
              <a:rPr lang="en-US" sz="2000" b="1" dirty="0">
                <a:solidFill>
                  <a:srgbClr val="FFFFFF"/>
                </a:solidFill>
                <a:latin typeface="Nunito"/>
                <a:ea typeface="Nunito"/>
                <a:cs typeface="Nunito"/>
                <a:sym typeface="Nunito"/>
              </a:rPr>
              <a:t>Clinical Impact: </a:t>
            </a:r>
            <a:r>
              <a:rPr lang="en-US" sz="2000" dirty="0">
                <a:solidFill>
                  <a:srgbClr val="FFFFFF"/>
                </a:solidFill>
                <a:latin typeface="Nunito"/>
                <a:ea typeface="Nunito"/>
                <a:cs typeface="Nunito"/>
                <a:sym typeface="Nunito"/>
              </a:rPr>
              <a:t>This abrupt occlusion can lead to myocardial infarction or sudden cardiac death, necessitating early clinical intervention (Libby et al., 2021).</a:t>
            </a:r>
          </a:p>
        </p:txBody>
      </p:sp>
      <p:sp>
        <p:nvSpPr>
          <p:cNvPr id="11" name="TextBox 11"/>
          <p:cNvSpPr txBox="1"/>
          <p:nvPr/>
        </p:nvSpPr>
        <p:spPr>
          <a:xfrm>
            <a:off x="12474710" y="7011293"/>
            <a:ext cx="4784590" cy="1479251"/>
          </a:xfrm>
          <a:prstGeom prst="rect">
            <a:avLst/>
          </a:prstGeom>
        </p:spPr>
        <p:txBody>
          <a:bodyPr lIns="0" tIns="0" rIns="0" bIns="0" rtlCol="0" anchor="t">
            <a:spAutoFit/>
          </a:bodyPr>
          <a:lstStyle/>
          <a:p>
            <a:pPr algn="l">
              <a:lnSpc>
                <a:spcPts val="2947"/>
              </a:lnSpc>
            </a:pPr>
            <a:r>
              <a:rPr lang="en-US" sz="2199" b="1" i="1" dirty="0">
                <a:solidFill>
                  <a:srgbClr val="FFFFFF"/>
                </a:solidFill>
                <a:latin typeface="Nunito Bold Italics"/>
                <a:ea typeface="Nunito Bold Italics"/>
                <a:cs typeface="Nunito Bold Italics"/>
                <a:sym typeface="Nunito Bold Italics"/>
              </a:rPr>
              <a:t>The pathophysiology of CHD is primarily driven by atherosclerosis, a chronic inflammatory process affecting arterial walls.</a:t>
            </a:r>
          </a:p>
        </p:txBody>
      </p:sp>
      <p:sp>
        <p:nvSpPr>
          <p:cNvPr id="12" name="Freeform 12"/>
          <p:cNvSpPr/>
          <p:nvPr/>
        </p:nvSpPr>
        <p:spPr>
          <a:xfrm rot="-10800000">
            <a:off x="0" y="-2456298"/>
            <a:ext cx="3481044" cy="3733023"/>
          </a:xfrm>
          <a:custGeom>
            <a:avLst/>
            <a:gdLst/>
            <a:ahLst/>
            <a:cxnLst/>
            <a:rect l="l" t="t" r="r" b="b"/>
            <a:pathLst>
              <a:path w="3481044" h="3733023">
                <a:moveTo>
                  <a:pt x="0" y="0"/>
                </a:moveTo>
                <a:lnTo>
                  <a:pt x="3481044" y="0"/>
                </a:lnTo>
                <a:lnTo>
                  <a:pt x="3481044" y="3733024"/>
                </a:lnTo>
                <a:lnTo>
                  <a:pt x="0" y="3733024"/>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a:p>
        </p:txBody>
      </p:sp>
      <p:sp>
        <p:nvSpPr>
          <p:cNvPr id="13" name="Freeform 13"/>
          <p:cNvSpPr/>
          <p:nvPr/>
        </p:nvSpPr>
        <p:spPr>
          <a:xfrm>
            <a:off x="-513712" y="9430951"/>
            <a:ext cx="3548391" cy="1712099"/>
          </a:xfrm>
          <a:custGeom>
            <a:avLst/>
            <a:gdLst/>
            <a:ahLst/>
            <a:cxnLst/>
            <a:rect l="l" t="t" r="r" b="b"/>
            <a:pathLst>
              <a:path w="3548391" h="1712099">
                <a:moveTo>
                  <a:pt x="0" y="0"/>
                </a:moveTo>
                <a:lnTo>
                  <a:pt x="3548391" y="0"/>
                </a:lnTo>
                <a:lnTo>
                  <a:pt x="3548391" y="1712098"/>
                </a:lnTo>
                <a:lnTo>
                  <a:pt x="0" y="1712098"/>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US"/>
          </a:p>
        </p:txBody>
      </p:sp>
      <p:pic>
        <p:nvPicPr>
          <p:cNvPr id="1027" name="Picture 3" descr="ESA - 3D views of a normal artery versus a narrowed artery">
            <a:extLst>
              <a:ext uri="{FF2B5EF4-FFF2-40B4-BE49-F238E27FC236}">
                <a16:creationId xmlns:a16="http://schemas.microsoft.com/office/drawing/2014/main" id="{E9F4AAEA-B50A-DA87-4DDC-4A1EFE0EBE90}"/>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2146358" y="419100"/>
            <a:ext cx="5419055" cy="6122256"/>
          </a:xfrm>
          <a:prstGeom prst="ellipse">
            <a:avLst/>
          </a:prstGeom>
          <a:ln>
            <a:solidFill>
              <a:srgbClr val="FFFF00"/>
            </a:solid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20" name="Picture 19">
            <a:extLst>
              <a:ext uri="{FF2B5EF4-FFF2-40B4-BE49-F238E27FC236}">
                <a16:creationId xmlns:a16="http://schemas.microsoft.com/office/drawing/2014/main" id="{980C008E-92BE-40BC-144B-53D1790F4051}"/>
              </a:ext>
            </a:extLst>
          </p:cNvPr>
          <p:cNvPicPr>
            <a:picLocks noChangeAspect="1"/>
          </p:cNvPicPr>
          <p:nvPr/>
        </p:nvPicPr>
        <p:blipFill>
          <a:blip r:embed="rId11"/>
          <a:stretch>
            <a:fillRect/>
          </a:stretch>
        </p:blipFill>
        <p:spPr>
          <a:xfrm>
            <a:off x="8534400" y="1439537"/>
            <a:ext cx="2813824" cy="2941963"/>
          </a:xfrm>
          <a:prstGeom prst="ellipse">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3590EB"/>
        </a:solidFill>
        <a:effectLst/>
      </p:bgPr>
    </p:bg>
    <p:spTree>
      <p:nvGrpSpPr>
        <p:cNvPr id="1" name=""/>
        <p:cNvGrpSpPr/>
        <p:nvPr/>
      </p:nvGrpSpPr>
      <p:grpSpPr>
        <a:xfrm>
          <a:off x="0" y="0"/>
          <a:ext cx="0" cy="0"/>
          <a:chOff x="0" y="0"/>
          <a:chExt cx="0" cy="0"/>
        </a:xfrm>
      </p:grpSpPr>
      <p:sp>
        <p:nvSpPr>
          <p:cNvPr id="2" name="Freeform 2"/>
          <p:cNvSpPr/>
          <p:nvPr/>
        </p:nvSpPr>
        <p:spPr>
          <a:xfrm>
            <a:off x="1511479" y="4305300"/>
            <a:ext cx="4670340" cy="5981700"/>
          </a:xfrm>
          <a:custGeom>
            <a:avLst/>
            <a:gdLst/>
            <a:ahLst/>
            <a:cxnLst/>
            <a:rect l="l" t="t" r="r" b="b"/>
            <a:pathLst>
              <a:path w="4670340" h="5453268">
                <a:moveTo>
                  <a:pt x="0" y="0"/>
                </a:moveTo>
                <a:lnTo>
                  <a:pt x="4670340" y="0"/>
                </a:lnTo>
                <a:lnTo>
                  <a:pt x="4670340" y="5453268"/>
                </a:lnTo>
                <a:lnTo>
                  <a:pt x="0" y="5453268"/>
                </a:lnTo>
                <a:lnTo>
                  <a:pt x="0" y="0"/>
                </a:lnTo>
                <a:close/>
              </a:path>
            </a:pathLst>
          </a:custGeom>
          <a:blipFill>
            <a:blip r:embed="rId2">
              <a:extLst>
                <a:ext uri="{96DAC541-7B7A-43D3-8B79-37D633B846F1}">
                  <asvg:svgBlip xmlns:asvg="http://schemas.microsoft.com/office/drawing/2016/SVG/main" r:embed="rId3"/>
                </a:ext>
              </a:extLst>
            </a:blip>
            <a:stretch>
              <a:fillRect b="-30008"/>
            </a:stretch>
          </a:blipFill>
        </p:spPr>
        <p:txBody>
          <a:bodyPr/>
          <a:lstStyle/>
          <a:p>
            <a:endParaRPr lang="en-US"/>
          </a:p>
        </p:txBody>
      </p:sp>
      <p:sp>
        <p:nvSpPr>
          <p:cNvPr id="3" name="Freeform 3"/>
          <p:cNvSpPr/>
          <p:nvPr/>
        </p:nvSpPr>
        <p:spPr>
          <a:xfrm>
            <a:off x="6808830" y="4381500"/>
            <a:ext cx="4670340" cy="5905500"/>
          </a:xfrm>
          <a:custGeom>
            <a:avLst/>
            <a:gdLst/>
            <a:ahLst/>
            <a:cxnLst/>
            <a:rect l="l" t="t" r="r" b="b"/>
            <a:pathLst>
              <a:path w="4670340" h="5453268">
                <a:moveTo>
                  <a:pt x="0" y="0"/>
                </a:moveTo>
                <a:lnTo>
                  <a:pt x="4670340" y="0"/>
                </a:lnTo>
                <a:lnTo>
                  <a:pt x="4670340" y="5453268"/>
                </a:lnTo>
                <a:lnTo>
                  <a:pt x="0" y="5453268"/>
                </a:lnTo>
                <a:lnTo>
                  <a:pt x="0" y="0"/>
                </a:lnTo>
                <a:close/>
              </a:path>
            </a:pathLst>
          </a:custGeom>
          <a:blipFill>
            <a:blip r:embed="rId2">
              <a:extLst>
                <a:ext uri="{96DAC541-7B7A-43D3-8B79-37D633B846F1}">
                  <asvg:svgBlip xmlns:asvg="http://schemas.microsoft.com/office/drawing/2016/SVG/main" r:embed="rId3"/>
                </a:ext>
              </a:extLst>
            </a:blip>
            <a:stretch>
              <a:fillRect b="-30008"/>
            </a:stretch>
          </a:blipFill>
        </p:spPr>
        <p:txBody>
          <a:bodyPr/>
          <a:lstStyle/>
          <a:p>
            <a:endParaRPr lang="en-US"/>
          </a:p>
        </p:txBody>
      </p:sp>
      <p:sp>
        <p:nvSpPr>
          <p:cNvPr id="4" name="Freeform 4"/>
          <p:cNvSpPr/>
          <p:nvPr/>
        </p:nvSpPr>
        <p:spPr>
          <a:xfrm>
            <a:off x="12106181" y="4381500"/>
            <a:ext cx="4670340" cy="5905500"/>
          </a:xfrm>
          <a:custGeom>
            <a:avLst/>
            <a:gdLst/>
            <a:ahLst/>
            <a:cxnLst/>
            <a:rect l="l" t="t" r="r" b="b"/>
            <a:pathLst>
              <a:path w="4670340" h="5453268">
                <a:moveTo>
                  <a:pt x="0" y="0"/>
                </a:moveTo>
                <a:lnTo>
                  <a:pt x="4670340" y="0"/>
                </a:lnTo>
                <a:lnTo>
                  <a:pt x="4670340" y="5453268"/>
                </a:lnTo>
                <a:lnTo>
                  <a:pt x="0" y="5453268"/>
                </a:lnTo>
                <a:lnTo>
                  <a:pt x="0" y="0"/>
                </a:lnTo>
                <a:close/>
              </a:path>
            </a:pathLst>
          </a:custGeom>
          <a:blipFill>
            <a:blip r:embed="rId2">
              <a:extLst>
                <a:ext uri="{96DAC541-7B7A-43D3-8B79-37D633B846F1}">
                  <asvg:svgBlip xmlns:asvg="http://schemas.microsoft.com/office/drawing/2016/SVG/main" r:embed="rId3"/>
                </a:ext>
              </a:extLst>
            </a:blip>
            <a:stretch>
              <a:fillRect b="-30008"/>
            </a:stretch>
          </a:blipFill>
        </p:spPr>
        <p:txBody>
          <a:bodyPr/>
          <a:lstStyle/>
          <a:p>
            <a:endParaRPr lang="en-US" dirty="0"/>
          </a:p>
        </p:txBody>
      </p:sp>
      <p:sp>
        <p:nvSpPr>
          <p:cNvPr id="5" name="Freeform 5"/>
          <p:cNvSpPr/>
          <p:nvPr/>
        </p:nvSpPr>
        <p:spPr>
          <a:xfrm>
            <a:off x="3341926" y="4533900"/>
            <a:ext cx="1009446" cy="1006923"/>
          </a:xfrm>
          <a:custGeom>
            <a:avLst/>
            <a:gdLst/>
            <a:ahLst/>
            <a:cxnLst/>
            <a:rect l="l" t="t" r="r" b="b"/>
            <a:pathLst>
              <a:path w="1009446" h="1006923">
                <a:moveTo>
                  <a:pt x="0" y="0"/>
                </a:moveTo>
                <a:lnTo>
                  <a:pt x="1009446" y="0"/>
                </a:lnTo>
                <a:lnTo>
                  <a:pt x="1009446" y="1006923"/>
                </a:lnTo>
                <a:lnTo>
                  <a:pt x="0" y="100692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6" name="Freeform 6"/>
          <p:cNvSpPr/>
          <p:nvPr/>
        </p:nvSpPr>
        <p:spPr>
          <a:xfrm>
            <a:off x="8639277" y="4533900"/>
            <a:ext cx="1009446" cy="1006923"/>
          </a:xfrm>
          <a:custGeom>
            <a:avLst/>
            <a:gdLst/>
            <a:ahLst/>
            <a:cxnLst/>
            <a:rect l="l" t="t" r="r" b="b"/>
            <a:pathLst>
              <a:path w="1009446" h="1006923">
                <a:moveTo>
                  <a:pt x="0" y="0"/>
                </a:moveTo>
                <a:lnTo>
                  <a:pt x="1009446" y="0"/>
                </a:lnTo>
                <a:lnTo>
                  <a:pt x="1009446" y="1006923"/>
                </a:lnTo>
                <a:lnTo>
                  <a:pt x="0" y="100692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7" name="Freeform 7"/>
          <p:cNvSpPr/>
          <p:nvPr/>
        </p:nvSpPr>
        <p:spPr>
          <a:xfrm>
            <a:off x="13936628" y="4533900"/>
            <a:ext cx="1009446" cy="1006923"/>
          </a:xfrm>
          <a:custGeom>
            <a:avLst/>
            <a:gdLst/>
            <a:ahLst/>
            <a:cxnLst/>
            <a:rect l="l" t="t" r="r" b="b"/>
            <a:pathLst>
              <a:path w="1009446" h="1006923">
                <a:moveTo>
                  <a:pt x="0" y="0"/>
                </a:moveTo>
                <a:lnTo>
                  <a:pt x="1009446" y="0"/>
                </a:lnTo>
                <a:lnTo>
                  <a:pt x="1009446" y="1006923"/>
                </a:lnTo>
                <a:lnTo>
                  <a:pt x="0" y="100692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8" name="Freeform 8"/>
          <p:cNvSpPr/>
          <p:nvPr/>
        </p:nvSpPr>
        <p:spPr>
          <a:xfrm rot="1543914">
            <a:off x="-1426932" y="-1551948"/>
            <a:ext cx="3698263" cy="6896528"/>
          </a:xfrm>
          <a:custGeom>
            <a:avLst/>
            <a:gdLst/>
            <a:ahLst/>
            <a:cxnLst/>
            <a:rect l="l" t="t" r="r" b="b"/>
            <a:pathLst>
              <a:path w="3698263" h="6896528">
                <a:moveTo>
                  <a:pt x="0" y="0"/>
                </a:moveTo>
                <a:lnTo>
                  <a:pt x="3698263" y="0"/>
                </a:lnTo>
                <a:lnTo>
                  <a:pt x="3698263" y="6896528"/>
                </a:lnTo>
                <a:lnTo>
                  <a:pt x="0" y="689652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a:p>
        </p:txBody>
      </p:sp>
      <p:sp>
        <p:nvSpPr>
          <p:cNvPr id="9" name="Freeform 9"/>
          <p:cNvSpPr/>
          <p:nvPr/>
        </p:nvSpPr>
        <p:spPr>
          <a:xfrm rot="-2857810">
            <a:off x="16008818" y="8424075"/>
            <a:ext cx="5786438" cy="6172200"/>
          </a:xfrm>
          <a:custGeom>
            <a:avLst/>
            <a:gdLst/>
            <a:ahLst/>
            <a:cxnLst/>
            <a:rect l="l" t="t" r="r" b="b"/>
            <a:pathLst>
              <a:path w="5786438" h="6172200">
                <a:moveTo>
                  <a:pt x="0" y="0"/>
                </a:moveTo>
                <a:lnTo>
                  <a:pt x="5786437" y="0"/>
                </a:lnTo>
                <a:lnTo>
                  <a:pt x="5786437" y="6172200"/>
                </a:lnTo>
                <a:lnTo>
                  <a:pt x="0" y="617220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US"/>
          </a:p>
        </p:txBody>
      </p:sp>
      <p:sp>
        <p:nvSpPr>
          <p:cNvPr id="10" name="Freeform 10"/>
          <p:cNvSpPr/>
          <p:nvPr/>
        </p:nvSpPr>
        <p:spPr>
          <a:xfrm rot="745816">
            <a:off x="14651901" y="-189151"/>
            <a:ext cx="4249241" cy="2857614"/>
          </a:xfrm>
          <a:custGeom>
            <a:avLst/>
            <a:gdLst/>
            <a:ahLst/>
            <a:cxnLst/>
            <a:rect l="l" t="t" r="r" b="b"/>
            <a:pathLst>
              <a:path w="4249241" h="2857614">
                <a:moveTo>
                  <a:pt x="0" y="0"/>
                </a:moveTo>
                <a:lnTo>
                  <a:pt x="4249241" y="0"/>
                </a:lnTo>
                <a:lnTo>
                  <a:pt x="4249241" y="2857615"/>
                </a:lnTo>
                <a:lnTo>
                  <a:pt x="0" y="2857615"/>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US"/>
          </a:p>
        </p:txBody>
      </p:sp>
      <p:sp>
        <p:nvSpPr>
          <p:cNvPr id="11" name="Freeform 11"/>
          <p:cNvSpPr/>
          <p:nvPr/>
        </p:nvSpPr>
        <p:spPr>
          <a:xfrm>
            <a:off x="-1326408" y="2066047"/>
            <a:ext cx="3167078" cy="2129860"/>
          </a:xfrm>
          <a:custGeom>
            <a:avLst/>
            <a:gdLst/>
            <a:ahLst/>
            <a:cxnLst/>
            <a:rect l="l" t="t" r="r" b="b"/>
            <a:pathLst>
              <a:path w="3167078" h="2129860">
                <a:moveTo>
                  <a:pt x="0" y="0"/>
                </a:moveTo>
                <a:lnTo>
                  <a:pt x="3167078" y="0"/>
                </a:lnTo>
                <a:lnTo>
                  <a:pt x="3167078" y="2129860"/>
                </a:lnTo>
                <a:lnTo>
                  <a:pt x="0" y="2129860"/>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US"/>
          </a:p>
        </p:txBody>
      </p:sp>
      <p:sp>
        <p:nvSpPr>
          <p:cNvPr id="12" name="Freeform 12"/>
          <p:cNvSpPr/>
          <p:nvPr/>
        </p:nvSpPr>
        <p:spPr>
          <a:xfrm>
            <a:off x="-524305" y="8769686"/>
            <a:ext cx="2364975" cy="2054572"/>
          </a:xfrm>
          <a:custGeom>
            <a:avLst/>
            <a:gdLst/>
            <a:ahLst/>
            <a:cxnLst/>
            <a:rect l="l" t="t" r="r" b="b"/>
            <a:pathLst>
              <a:path w="2364975" h="2054572">
                <a:moveTo>
                  <a:pt x="0" y="0"/>
                </a:moveTo>
                <a:lnTo>
                  <a:pt x="2364975" y="0"/>
                </a:lnTo>
                <a:lnTo>
                  <a:pt x="2364975" y="2054572"/>
                </a:lnTo>
                <a:lnTo>
                  <a:pt x="0" y="2054572"/>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US"/>
          </a:p>
        </p:txBody>
      </p:sp>
      <p:sp>
        <p:nvSpPr>
          <p:cNvPr id="13" name="TextBox 13"/>
          <p:cNvSpPr txBox="1"/>
          <p:nvPr/>
        </p:nvSpPr>
        <p:spPr>
          <a:xfrm>
            <a:off x="3341926" y="1273710"/>
            <a:ext cx="11604149" cy="1126590"/>
          </a:xfrm>
          <a:prstGeom prst="rect">
            <a:avLst/>
          </a:prstGeom>
        </p:spPr>
        <p:txBody>
          <a:bodyPr lIns="0" tIns="0" rIns="0" bIns="0" rtlCol="0" anchor="t">
            <a:spAutoFit/>
          </a:bodyPr>
          <a:lstStyle/>
          <a:p>
            <a:pPr algn="ctr">
              <a:lnSpc>
                <a:spcPts val="9938"/>
              </a:lnSpc>
            </a:pPr>
            <a:r>
              <a:rPr lang="en-US" sz="4000" dirty="0">
                <a:solidFill>
                  <a:srgbClr val="FFFFFF"/>
                </a:solidFill>
                <a:latin typeface="Chewy"/>
                <a:ea typeface="Chewy"/>
                <a:cs typeface="Chewy"/>
                <a:sym typeface="Chewy"/>
              </a:rPr>
              <a:t>Prevalence of CHD (UK &amp; Global)</a:t>
            </a:r>
          </a:p>
        </p:txBody>
      </p:sp>
      <p:sp>
        <p:nvSpPr>
          <p:cNvPr id="14" name="TextBox 14"/>
          <p:cNvSpPr txBox="1"/>
          <p:nvPr/>
        </p:nvSpPr>
        <p:spPr>
          <a:xfrm>
            <a:off x="1840670" y="5905500"/>
            <a:ext cx="4011957" cy="474782"/>
          </a:xfrm>
          <a:prstGeom prst="rect">
            <a:avLst/>
          </a:prstGeom>
        </p:spPr>
        <p:txBody>
          <a:bodyPr lIns="0" tIns="0" rIns="0" bIns="0" rtlCol="0" anchor="t">
            <a:spAutoFit/>
          </a:bodyPr>
          <a:lstStyle/>
          <a:p>
            <a:pPr algn="ctr">
              <a:lnSpc>
                <a:spcPts val="3742"/>
              </a:lnSpc>
              <a:spcBef>
                <a:spcPct val="0"/>
              </a:spcBef>
            </a:pPr>
            <a:r>
              <a:rPr lang="en-US" sz="3171" dirty="0">
                <a:solidFill>
                  <a:srgbClr val="FFFFFF"/>
                </a:solidFill>
                <a:latin typeface="Handy Casual"/>
                <a:ea typeface="Handy Casual"/>
                <a:cs typeface="Handy Casual"/>
                <a:sym typeface="Handy Casual"/>
              </a:rPr>
              <a:t>UK Impact</a:t>
            </a:r>
          </a:p>
        </p:txBody>
      </p:sp>
      <p:sp>
        <p:nvSpPr>
          <p:cNvPr id="15" name="TextBox 15"/>
          <p:cNvSpPr txBox="1"/>
          <p:nvPr/>
        </p:nvSpPr>
        <p:spPr>
          <a:xfrm>
            <a:off x="7138021" y="5905500"/>
            <a:ext cx="4011957" cy="474489"/>
          </a:xfrm>
          <a:prstGeom prst="rect">
            <a:avLst/>
          </a:prstGeom>
        </p:spPr>
        <p:txBody>
          <a:bodyPr lIns="0" tIns="0" rIns="0" bIns="0" rtlCol="0" anchor="t">
            <a:spAutoFit/>
          </a:bodyPr>
          <a:lstStyle/>
          <a:p>
            <a:pPr algn="ctr">
              <a:lnSpc>
                <a:spcPts val="3742"/>
              </a:lnSpc>
              <a:spcBef>
                <a:spcPct val="0"/>
              </a:spcBef>
            </a:pPr>
            <a:r>
              <a:rPr lang="en-GB" sz="3171" dirty="0">
                <a:solidFill>
                  <a:srgbClr val="FFFFFF"/>
                </a:solidFill>
                <a:latin typeface="Handy Casual"/>
                <a:ea typeface="Handy Casual"/>
                <a:cs typeface="Handy Casual"/>
                <a:sym typeface="Handy Casual"/>
              </a:rPr>
              <a:t>Mortality </a:t>
            </a:r>
          </a:p>
        </p:txBody>
      </p:sp>
      <p:sp>
        <p:nvSpPr>
          <p:cNvPr id="16" name="TextBox 16"/>
          <p:cNvSpPr txBox="1"/>
          <p:nvPr/>
        </p:nvSpPr>
        <p:spPr>
          <a:xfrm>
            <a:off x="12435373" y="5905500"/>
            <a:ext cx="4011957" cy="474782"/>
          </a:xfrm>
          <a:prstGeom prst="rect">
            <a:avLst/>
          </a:prstGeom>
        </p:spPr>
        <p:txBody>
          <a:bodyPr lIns="0" tIns="0" rIns="0" bIns="0" rtlCol="0" anchor="t">
            <a:spAutoFit/>
          </a:bodyPr>
          <a:lstStyle/>
          <a:p>
            <a:pPr algn="ctr">
              <a:lnSpc>
                <a:spcPts val="3742"/>
              </a:lnSpc>
              <a:spcBef>
                <a:spcPct val="0"/>
              </a:spcBef>
            </a:pPr>
            <a:r>
              <a:rPr lang="en-GB" sz="3171">
                <a:solidFill>
                  <a:srgbClr val="FFFFFF"/>
                </a:solidFill>
                <a:latin typeface="Handy Casual"/>
                <a:ea typeface="Handy Casual"/>
                <a:cs typeface="Handy Casual"/>
                <a:sym typeface="Handy Casual"/>
              </a:rPr>
              <a:t>Global Impact </a:t>
            </a:r>
            <a:endParaRPr lang="en-US" sz="3171" dirty="0">
              <a:solidFill>
                <a:srgbClr val="FFFFFF"/>
              </a:solidFill>
              <a:latin typeface="Handy Casual"/>
              <a:ea typeface="Handy Casual"/>
              <a:cs typeface="Handy Casual"/>
              <a:sym typeface="Handy Casual"/>
            </a:endParaRPr>
          </a:p>
        </p:txBody>
      </p:sp>
      <p:sp>
        <p:nvSpPr>
          <p:cNvPr id="17" name="TextBox 17"/>
          <p:cNvSpPr txBox="1"/>
          <p:nvPr/>
        </p:nvSpPr>
        <p:spPr>
          <a:xfrm>
            <a:off x="1840670" y="6896100"/>
            <a:ext cx="4011957" cy="2269852"/>
          </a:xfrm>
          <a:prstGeom prst="rect">
            <a:avLst/>
          </a:prstGeom>
        </p:spPr>
        <p:txBody>
          <a:bodyPr lIns="0" tIns="0" rIns="0" bIns="0" rtlCol="0" anchor="t">
            <a:spAutoFit/>
          </a:bodyPr>
          <a:lstStyle/>
          <a:p>
            <a:pPr algn="ctr">
              <a:lnSpc>
                <a:spcPts val="3617"/>
              </a:lnSpc>
            </a:pPr>
            <a:r>
              <a:rPr lang="en-US" sz="2000" dirty="0">
                <a:solidFill>
                  <a:srgbClr val="FFFFFF"/>
                </a:solidFill>
                <a:latin typeface="Nunito"/>
                <a:ea typeface="Nunito"/>
                <a:cs typeface="Nunito"/>
                <a:sym typeface="Nunito"/>
              </a:rPr>
              <a:t>Approximately 7.6 million people live with circulatory diseases, with CHD causing 66,000 annual deaths (British Heart Foundation, 2024; Townsend et al., 2022).</a:t>
            </a:r>
          </a:p>
        </p:txBody>
      </p:sp>
      <p:sp>
        <p:nvSpPr>
          <p:cNvPr id="18" name="TextBox 18"/>
          <p:cNvSpPr txBox="1"/>
          <p:nvPr/>
        </p:nvSpPr>
        <p:spPr>
          <a:xfrm>
            <a:off x="7138021" y="6972300"/>
            <a:ext cx="4011957" cy="1808187"/>
          </a:xfrm>
          <a:prstGeom prst="rect">
            <a:avLst/>
          </a:prstGeom>
        </p:spPr>
        <p:txBody>
          <a:bodyPr lIns="0" tIns="0" rIns="0" bIns="0" rtlCol="0" anchor="t">
            <a:spAutoFit/>
          </a:bodyPr>
          <a:lstStyle/>
          <a:p>
            <a:pPr algn="ctr">
              <a:lnSpc>
                <a:spcPts val="3617"/>
              </a:lnSpc>
            </a:pPr>
            <a:r>
              <a:rPr lang="en-US" sz="2000" dirty="0">
                <a:solidFill>
                  <a:srgbClr val="FFFFFF"/>
                </a:solidFill>
                <a:latin typeface="Nunito"/>
                <a:ea typeface="Nunito"/>
                <a:cs typeface="Nunito"/>
                <a:sym typeface="Nunito"/>
              </a:rPr>
              <a:t>Cardiovascular diseases account for 17.9 million deaths yearly—32% of all global mortality (WHO, 2023).</a:t>
            </a:r>
          </a:p>
        </p:txBody>
      </p:sp>
      <p:sp>
        <p:nvSpPr>
          <p:cNvPr id="19" name="TextBox 19"/>
          <p:cNvSpPr txBox="1"/>
          <p:nvPr/>
        </p:nvSpPr>
        <p:spPr>
          <a:xfrm>
            <a:off x="12435373" y="6972300"/>
            <a:ext cx="4011957" cy="2269852"/>
          </a:xfrm>
          <a:prstGeom prst="rect">
            <a:avLst/>
          </a:prstGeom>
        </p:spPr>
        <p:txBody>
          <a:bodyPr lIns="0" tIns="0" rIns="0" bIns="0" rtlCol="0" anchor="t">
            <a:spAutoFit/>
          </a:bodyPr>
          <a:lstStyle/>
          <a:p>
            <a:pPr algn="ctr">
              <a:lnSpc>
                <a:spcPts val="3617"/>
              </a:lnSpc>
            </a:pPr>
            <a:r>
              <a:rPr lang="en-US" sz="2000" dirty="0">
                <a:solidFill>
                  <a:srgbClr val="FFFFFF"/>
                </a:solidFill>
                <a:latin typeface="Nunito"/>
                <a:ea typeface="Nunito"/>
                <a:cs typeface="Nunito"/>
                <a:sym typeface="Nunito"/>
              </a:rPr>
              <a:t>Low- and middle-income countries face a disproportionate burden due to limited healthcare access and rising obesity or diabetes rates (Gupta et al., 2021).</a:t>
            </a:r>
          </a:p>
        </p:txBody>
      </p:sp>
      <p:sp>
        <p:nvSpPr>
          <p:cNvPr id="20" name="TextBox 9">
            <a:extLst>
              <a:ext uri="{FF2B5EF4-FFF2-40B4-BE49-F238E27FC236}">
                <a16:creationId xmlns:a16="http://schemas.microsoft.com/office/drawing/2014/main" id="{FB612D94-5459-142A-463A-7C4B5A0670A6}"/>
              </a:ext>
            </a:extLst>
          </p:cNvPr>
          <p:cNvSpPr txBox="1"/>
          <p:nvPr/>
        </p:nvSpPr>
        <p:spPr>
          <a:xfrm>
            <a:off x="2611713" y="2857500"/>
            <a:ext cx="13618887" cy="1104148"/>
          </a:xfrm>
          <a:prstGeom prst="rect">
            <a:avLst/>
          </a:prstGeom>
        </p:spPr>
        <p:txBody>
          <a:bodyPr wrap="square" lIns="0" tIns="0" rIns="0" bIns="0" rtlCol="0" anchor="t">
            <a:spAutoFit/>
          </a:bodyPr>
          <a:lstStyle/>
          <a:p>
            <a:pPr algn="l">
              <a:lnSpc>
                <a:spcPts val="4579"/>
              </a:lnSpc>
              <a:spcBef>
                <a:spcPct val="0"/>
              </a:spcBef>
            </a:pPr>
            <a:r>
              <a:rPr lang="en-US" sz="2800" dirty="0">
                <a:solidFill>
                  <a:srgbClr val="FFFFFF"/>
                </a:solidFill>
                <a:latin typeface="Handy Casual"/>
                <a:ea typeface="Handy Casual"/>
                <a:cs typeface="Handy Casual"/>
                <a:sym typeface="Handy Casual"/>
              </a:rPr>
              <a:t>Coronary Heart Disease (CHD) is a leading global cause of morbidity and mortality . The rising prevalence necessitates urgent public health interventions and improved healthcare systems to enhance patient outcomes globally.</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3590EB"/>
        </a:solidFill>
        <a:effectLst/>
      </p:bgPr>
    </p:bg>
    <p:spTree>
      <p:nvGrpSpPr>
        <p:cNvPr id="1" name=""/>
        <p:cNvGrpSpPr/>
        <p:nvPr/>
      </p:nvGrpSpPr>
      <p:grpSpPr>
        <a:xfrm>
          <a:off x="0" y="0"/>
          <a:ext cx="0" cy="0"/>
          <a:chOff x="0" y="0"/>
          <a:chExt cx="0" cy="0"/>
        </a:xfrm>
      </p:grpSpPr>
      <p:sp>
        <p:nvSpPr>
          <p:cNvPr id="2" name="Freeform 2"/>
          <p:cNvSpPr/>
          <p:nvPr/>
        </p:nvSpPr>
        <p:spPr>
          <a:xfrm>
            <a:off x="10363200" y="98244"/>
            <a:ext cx="7924800" cy="10753561"/>
          </a:xfrm>
          <a:custGeom>
            <a:avLst/>
            <a:gdLst/>
            <a:ahLst/>
            <a:cxnLst/>
            <a:rect l="l" t="t" r="r" b="b"/>
            <a:pathLst>
              <a:path w="10753561" h="10753561">
                <a:moveTo>
                  <a:pt x="0" y="0"/>
                </a:moveTo>
                <a:lnTo>
                  <a:pt x="10753561" y="0"/>
                </a:lnTo>
                <a:lnTo>
                  <a:pt x="10753561" y="10753561"/>
                </a:lnTo>
                <a:lnTo>
                  <a:pt x="0" y="10753561"/>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Freeform 3"/>
          <p:cNvSpPr/>
          <p:nvPr/>
        </p:nvSpPr>
        <p:spPr>
          <a:xfrm rot="-9838754">
            <a:off x="12085290" y="-1172712"/>
            <a:ext cx="6785113" cy="3273817"/>
          </a:xfrm>
          <a:custGeom>
            <a:avLst/>
            <a:gdLst/>
            <a:ahLst/>
            <a:cxnLst/>
            <a:rect l="l" t="t" r="r" b="b"/>
            <a:pathLst>
              <a:path w="6785113" h="3273817">
                <a:moveTo>
                  <a:pt x="0" y="0"/>
                </a:moveTo>
                <a:lnTo>
                  <a:pt x="6785114" y="0"/>
                </a:lnTo>
                <a:lnTo>
                  <a:pt x="6785114" y="3273818"/>
                </a:lnTo>
                <a:lnTo>
                  <a:pt x="0" y="327381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4" name="TextBox 4"/>
          <p:cNvSpPr txBox="1"/>
          <p:nvPr/>
        </p:nvSpPr>
        <p:spPr>
          <a:xfrm>
            <a:off x="1028699" y="1181100"/>
            <a:ext cx="9834181" cy="1119537"/>
          </a:xfrm>
          <a:prstGeom prst="rect">
            <a:avLst/>
          </a:prstGeom>
        </p:spPr>
        <p:txBody>
          <a:bodyPr wrap="square" lIns="0" tIns="0" rIns="0" bIns="0" rtlCol="0" anchor="t">
            <a:spAutoFit/>
          </a:bodyPr>
          <a:lstStyle/>
          <a:p>
            <a:pPr algn="l">
              <a:lnSpc>
                <a:spcPts val="9623"/>
              </a:lnSpc>
            </a:pPr>
            <a:r>
              <a:rPr lang="en-US" sz="4400" dirty="0">
                <a:solidFill>
                  <a:srgbClr val="FFFFFF"/>
                </a:solidFill>
                <a:latin typeface="Chewy"/>
                <a:ea typeface="Chewy"/>
                <a:cs typeface="Chewy"/>
                <a:sym typeface="Chewy"/>
              </a:rPr>
              <a:t>Economic and Social Burden</a:t>
            </a:r>
          </a:p>
        </p:txBody>
      </p:sp>
      <p:sp>
        <p:nvSpPr>
          <p:cNvPr id="5" name="TextBox 5"/>
          <p:cNvSpPr txBox="1"/>
          <p:nvPr/>
        </p:nvSpPr>
        <p:spPr>
          <a:xfrm>
            <a:off x="757619" y="3390900"/>
            <a:ext cx="9834181" cy="5719514"/>
          </a:xfrm>
          <a:prstGeom prst="rect">
            <a:avLst/>
          </a:prstGeom>
        </p:spPr>
        <p:txBody>
          <a:bodyPr wrap="square" lIns="0" tIns="0" rIns="0" bIns="0" rtlCol="0" anchor="t">
            <a:spAutoFit/>
          </a:bodyPr>
          <a:lstStyle/>
          <a:p>
            <a:pPr marL="716279" lvl="1" indent="-457200" algn="l">
              <a:lnSpc>
                <a:spcPts val="3215"/>
              </a:lnSpc>
              <a:buFont typeface="+mj-lt"/>
              <a:buAutoNum type="arabicPeriod"/>
            </a:pPr>
            <a:r>
              <a:rPr lang="en-US" sz="2200" b="1" dirty="0">
                <a:solidFill>
                  <a:srgbClr val="FFFFFF"/>
                </a:solidFill>
                <a:latin typeface="Nunito"/>
                <a:ea typeface="Nunito"/>
                <a:cs typeface="Nunito"/>
                <a:sym typeface="Nunito"/>
              </a:rPr>
              <a:t>Economic Impact: </a:t>
            </a:r>
            <a:r>
              <a:rPr lang="en-US" sz="2200" dirty="0">
                <a:solidFill>
                  <a:srgbClr val="FFFFFF"/>
                </a:solidFill>
                <a:latin typeface="Nunito"/>
                <a:ea typeface="Nunito"/>
                <a:cs typeface="Nunito"/>
                <a:sym typeface="Nunito"/>
              </a:rPr>
              <a:t>In the UK, cardiovascular diseases cost the NHS roughly £9 billion every year (BHF, 2024). Beyond direct medical spending, the economy suffers from indirect costs associated with disability, informal caregiving, and lost productivity (BHF, 2024).</a:t>
            </a:r>
          </a:p>
          <a:p>
            <a:pPr marL="716279" lvl="1" indent="-457200" algn="l">
              <a:lnSpc>
                <a:spcPts val="3215"/>
              </a:lnSpc>
              <a:buFont typeface="+mj-lt"/>
              <a:buAutoNum type="arabicPeriod"/>
            </a:pPr>
            <a:r>
              <a:rPr lang="en-US" sz="2200" b="1" dirty="0">
                <a:solidFill>
                  <a:srgbClr val="FFFFFF"/>
                </a:solidFill>
                <a:latin typeface="Nunito"/>
                <a:ea typeface="Nunito"/>
                <a:cs typeface="Nunito"/>
                <a:sym typeface="Nunito"/>
              </a:rPr>
              <a:t>Social and Psychological Toll: </a:t>
            </a:r>
            <a:r>
              <a:rPr lang="en-US" sz="2200" dirty="0">
                <a:solidFill>
                  <a:srgbClr val="FFFFFF"/>
                </a:solidFill>
                <a:latin typeface="Nunito"/>
                <a:ea typeface="Nunito"/>
                <a:cs typeface="Nunito"/>
                <a:sym typeface="Nunito"/>
              </a:rPr>
              <a:t>Patients often face a diminished quality of life characterized by physical limitations, chronic pain, and significant psychological distress, such as anxiety and depression (Public Health England, 2022).</a:t>
            </a:r>
          </a:p>
          <a:p>
            <a:pPr marL="716279" lvl="1" indent="-457200" algn="l">
              <a:lnSpc>
                <a:spcPts val="3215"/>
              </a:lnSpc>
              <a:buFont typeface="+mj-lt"/>
              <a:buAutoNum type="arabicPeriod"/>
            </a:pPr>
            <a:r>
              <a:rPr lang="en-US" sz="2200" b="1" dirty="0">
                <a:solidFill>
                  <a:srgbClr val="FFFFFF"/>
                </a:solidFill>
                <a:latin typeface="Nunito"/>
                <a:ea typeface="Nunito"/>
                <a:cs typeface="Nunito"/>
                <a:sym typeface="Nunito"/>
              </a:rPr>
              <a:t>Socioeconomic Inequalities: </a:t>
            </a:r>
            <a:r>
              <a:rPr lang="en-US" sz="2200" dirty="0">
                <a:solidFill>
                  <a:srgbClr val="FFFFFF"/>
                </a:solidFill>
                <a:latin typeface="Nunito"/>
                <a:ea typeface="Nunito"/>
                <a:cs typeface="Nunito"/>
                <a:sym typeface="Nunito"/>
              </a:rPr>
              <a:t>The burden is not distributed equally; individuals from deprived backgrounds face a higher risk of developing CHD and frequently experience poorer clinical outcomes (Health Foundation, 2022).</a:t>
            </a:r>
          </a:p>
          <a:p>
            <a:pPr marL="259079" lvl="1" algn="l">
              <a:lnSpc>
                <a:spcPts val="3215"/>
              </a:lnSpc>
            </a:pPr>
            <a:r>
              <a:rPr lang="en-US" sz="2000" dirty="0">
                <a:solidFill>
                  <a:srgbClr val="FFFFFF"/>
                </a:solidFill>
                <a:latin typeface="Nunito"/>
                <a:ea typeface="Nunito"/>
                <a:cs typeface="Nunito"/>
                <a:sym typeface="Nunito"/>
              </a:rPr>
              <a:t>These dual burdens highlight the urgent requirement for early intervention and improved healthcare access to bridge the gap in health equity.</a:t>
            </a:r>
          </a:p>
        </p:txBody>
      </p:sp>
      <p:sp>
        <p:nvSpPr>
          <p:cNvPr id="7" name="Freeform 7"/>
          <p:cNvSpPr/>
          <p:nvPr/>
        </p:nvSpPr>
        <p:spPr>
          <a:xfrm>
            <a:off x="17259300" y="8751503"/>
            <a:ext cx="2094585" cy="1311734"/>
          </a:xfrm>
          <a:custGeom>
            <a:avLst/>
            <a:gdLst/>
            <a:ahLst/>
            <a:cxnLst/>
            <a:rect l="l" t="t" r="r" b="b"/>
            <a:pathLst>
              <a:path w="2094585" h="1311734">
                <a:moveTo>
                  <a:pt x="0" y="0"/>
                </a:moveTo>
                <a:lnTo>
                  <a:pt x="2094585" y="0"/>
                </a:lnTo>
                <a:lnTo>
                  <a:pt x="2094585" y="1311734"/>
                </a:lnTo>
                <a:lnTo>
                  <a:pt x="0" y="1311734"/>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a:p>
        </p:txBody>
      </p:sp>
      <p:sp>
        <p:nvSpPr>
          <p:cNvPr id="8" name="Freeform 8"/>
          <p:cNvSpPr/>
          <p:nvPr/>
        </p:nvSpPr>
        <p:spPr>
          <a:xfrm>
            <a:off x="-1065885" y="60144"/>
            <a:ext cx="2094585" cy="1311734"/>
          </a:xfrm>
          <a:custGeom>
            <a:avLst/>
            <a:gdLst/>
            <a:ahLst/>
            <a:cxnLst/>
            <a:rect l="l" t="t" r="r" b="b"/>
            <a:pathLst>
              <a:path w="2094585" h="1311734">
                <a:moveTo>
                  <a:pt x="0" y="0"/>
                </a:moveTo>
                <a:lnTo>
                  <a:pt x="2094585" y="0"/>
                </a:lnTo>
                <a:lnTo>
                  <a:pt x="2094585" y="1311733"/>
                </a:lnTo>
                <a:lnTo>
                  <a:pt x="0" y="1311733"/>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a:p>
        </p:txBody>
      </p:sp>
      <p:sp>
        <p:nvSpPr>
          <p:cNvPr id="12" name="TextBox 11">
            <a:extLst>
              <a:ext uri="{FF2B5EF4-FFF2-40B4-BE49-F238E27FC236}">
                <a16:creationId xmlns:a16="http://schemas.microsoft.com/office/drawing/2014/main" id="{764CDA4E-944E-BD6B-33BC-136BA239255A}"/>
              </a:ext>
            </a:extLst>
          </p:cNvPr>
          <p:cNvSpPr txBox="1"/>
          <p:nvPr/>
        </p:nvSpPr>
        <p:spPr>
          <a:xfrm>
            <a:off x="655956" y="2296912"/>
            <a:ext cx="12145644" cy="879728"/>
          </a:xfrm>
          <a:prstGeom prst="rect">
            <a:avLst/>
          </a:prstGeom>
          <a:noFill/>
        </p:spPr>
        <p:txBody>
          <a:bodyPr wrap="square">
            <a:spAutoFit/>
          </a:bodyPr>
          <a:lstStyle/>
          <a:p>
            <a:pPr marL="259079" lvl="1" algn="l">
              <a:lnSpc>
                <a:spcPts val="3215"/>
              </a:lnSpc>
            </a:pPr>
            <a:r>
              <a:rPr lang="en-US" sz="1800" dirty="0">
                <a:solidFill>
                  <a:srgbClr val="FFFFFF"/>
                </a:solidFill>
                <a:latin typeface="Nunito"/>
                <a:ea typeface="Nunito"/>
                <a:cs typeface="Nunito"/>
                <a:sym typeface="Nunito"/>
              </a:rPr>
              <a:t>Coronary Heart Disease (CHD) places an immense strain on both national economies and individual well-being, necessitating a shift toward equitable, preventative care.</a:t>
            </a:r>
          </a:p>
        </p:txBody>
      </p:sp>
      <p:pic>
        <p:nvPicPr>
          <p:cNvPr id="13" name="Picture 12">
            <a:extLst>
              <a:ext uri="{FF2B5EF4-FFF2-40B4-BE49-F238E27FC236}">
                <a16:creationId xmlns:a16="http://schemas.microsoft.com/office/drawing/2014/main" id="{E53039CC-6F13-ED5B-E885-D4CDC7E7C68E}"/>
              </a:ext>
            </a:extLst>
          </p:cNvPr>
          <p:cNvPicPr>
            <a:picLocks noChangeAspect="1"/>
          </p:cNvPicPr>
          <p:nvPr/>
        </p:nvPicPr>
        <p:blipFill>
          <a:blip r:embed="rId8"/>
          <a:stretch>
            <a:fillRect/>
          </a:stretch>
        </p:blipFill>
        <p:spPr>
          <a:xfrm>
            <a:off x="11963400" y="3166620"/>
            <a:ext cx="5970960" cy="5787695"/>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3590EB"/>
        </a:solidFill>
        <a:effectLst/>
      </p:bgPr>
    </p:bg>
    <p:spTree>
      <p:nvGrpSpPr>
        <p:cNvPr id="1" name=""/>
        <p:cNvGrpSpPr/>
        <p:nvPr/>
      </p:nvGrpSpPr>
      <p:grpSpPr>
        <a:xfrm>
          <a:off x="0" y="0"/>
          <a:ext cx="0" cy="0"/>
          <a:chOff x="0" y="0"/>
          <a:chExt cx="0" cy="0"/>
        </a:xfrm>
      </p:grpSpPr>
      <p:sp>
        <p:nvSpPr>
          <p:cNvPr id="2" name="AutoShape 2"/>
          <p:cNvSpPr/>
          <p:nvPr/>
        </p:nvSpPr>
        <p:spPr>
          <a:xfrm>
            <a:off x="1028700" y="6460158"/>
            <a:ext cx="16230600" cy="0"/>
          </a:xfrm>
          <a:prstGeom prst="line">
            <a:avLst/>
          </a:prstGeom>
          <a:ln w="28575" cap="flat">
            <a:solidFill>
              <a:srgbClr val="FFF4DB"/>
            </a:solidFill>
            <a:prstDash val="sysDash"/>
            <a:headEnd type="none" w="sm" len="sm"/>
            <a:tailEnd type="none" w="sm" len="sm"/>
          </a:ln>
        </p:spPr>
        <p:txBody>
          <a:bodyPr/>
          <a:lstStyle/>
          <a:p>
            <a:endParaRPr lang="en-US"/>
          </a:p>
        </p:txBody>
      </p:sp>
      <p:sp>
        <p:nvSpPr>
          <p:cNvPr id="3" name="AutoShape 3"/>
          <p:cNvSpPr/>
          <p:nvPr/>
        </p:nvSpPr>
        <p:spPr>
          <a:xfrm flipH="1">
            <a:off x="6173074" y="4002968"/>
            <a:ext cx="0" cy="5255332"/>
          </a:xfrm>
          <a:prstGeom prst="line">
            <a:avLst/>
          </a:prstGeom>
          <a:ln w="28575" cap="flat">
            <a:solidFill>
              <a:srgbClr val="FFF4DB"/>
            </a:solidFill>
            <a:prstDash val="sysDash"/>
            <a:headEnd type="none" w="sm" len="sm"/>
            <a:tailEnd type="none" w="sm" len="sm"/>
          </a:ln>
        </p:spPr>
        <p:txBody>
          <a:bodyPr/>
          <a:lstStyle/>
          <a:p>
            <a:endParaRPr lang="en-US"/>
          </a:p>
        </p:txBody>
      </p:sp>
      <p:sp>
        <p:nvSpPr>
          <p:cNvPr id="4" name="AutoShape 4"/>
          <p:cNvSpPr/>
          <p:nvPr/>
        </p:nvSpPr>
        <p:spPr>
          <a:xfrm>
            <a:off x="11914503" y="3869259"/>
            <a:ext cx="0" cy="5255332"/>
          </a:xfrm>
          <a:prstGeom prst="line">
            <a:avLst/>
          </a:prstGeom>
          <a:ln w="28575" cap="flat">
            <a:solidFill>
              <a:srgbClr val="FFF4DB"/>
            </a:solidFill>
            <a:prstDash val="sysDash"/>
            <a:headEnd type="none" w="sm" len="sm"/>
            <a:tailEnd type="none" w="sm" len="sm"/>
          </a:ln>
        </p:spPr>
        <p:txBody>
          <a:bodyPr/>
          <a:lstStyle/>
          <a:p>
            <a:endParaRPr lang="en-US"/>
          </a:p>
        </p:txBody>
      </p:sp>
      <p:sp>
        <p:nvSpPr>
          <p:cNvPr id="5" name="Freeform 5"/>
          <p:cNvSpPr/>
          <p:nvPr/>
        </p:nvSpPr>
        <p:spPr>
          <a:xfrm rot="-6111258">
            <a:off x="15830145" y="7559839"/>
            <a:ext cx="2570722" cy="4222951"/>
          </a:xfrm>
          <a:custGeom>
            <a:avLst/>
            <a:gdLst/>
            <a:ahLst/>
            <a:cxnLst/>
            <a:rect l="l" t="t" r="r" b="b"/>
            <a:pathLst>
              <a:path w="2570722" h="4222951">
                <a:moveTo>
                  <a:pt x="0" y="0"/>
                </a:moveTo>
                <a:lnTo>
                  <a:pt x="2570722" y="0"/>
                </a:lnTo>
                <a:lnTo>
                  <a:pt x="2570722" y="4222951"/>
                </a:lnTo>
                <a:lnTo>
                  <a:pt x="0" y="4222951"/>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6" name="TextBox 6"/>
          <p:cNvSpPr txBox="1"/>
          <p:nvPr/>
        </p:nvSpPr>
        <p:spPr>
          <a:xfrm>
            <a:off x="1028700" y="1133475"/>
            <a:ext cx="12238071" cy="1119537"/>
          </a:xfrm>
          <a:prstGeom prst="rect">
            <a:avLst/>
          </a:prstGeom>
        </p:spPr>
        <p:txBody>
          <a:bodyPr lIns="0" tIns="0" rIns="0" bIns="0" rtlCol="0" anchor="t">
            <a:spAutoFit/>
          </a:bodyPr>
          <a:lstStyle/>
          <a:p>
            <a:pPr algn="l">
              <a:lnSpc>
                <a:spcPts val="9623"/>
              </a:lnSpc>
            </a:pPr>
            <a:r>
              <a:rPr lang="en-US" sz="4400" dirty="0">
                <a:solidFill>
                  <a:srgbClr val="FFFFFF"/>
                </a:solidFill>
                <a:latin typeface="Chewy"/>
                <a:ea typeface="Chewy"/>
                <a:cs typeface="Chewy"/>
                <a:sym typeface="Chewy"/>
              </a:rPr>
              <a:t>Diagnosis and Initial Assessment</a:t>
            </a:r>
          </a:p>
        </p:txBody>
      </p:sp>
      <p:sp>
        <p:nvSpPr>
          <p:cNvPr id="7" name="TextBox 7"/>
          <p:cNvSpPr txBox="1"/>
          <p:nvPr/>
        </p:nvSpPr>
        <p:spPr>
          <a:xfrm>
            <a:off x="1028700" y="2525902"/>
            <a:ext cx="14897100" cy="1124667"/>
          </a:xfrm>
          <a:prstGeom prst="rect">
            <a:avLst/>
          </a:prstGeom>
        </p:spPr>
        <p:txBody>
          <a:bodyPr wrap="square" lIns="0" tIns="0" rIns="0" bIns="0" rtlCol="0" anchor="t">
            <a:spAutoFit/>
          </a:bodyPr>
          <a:lstStyle/>
          <a:p>
            <a:pPr algn="l">
              <a:lnSpc>
                <a:spcPts val="4579"/>
              </a:lnSpc>
              <a:spcBef>
                <a:spcPct val="0"/>
              </a:spcBef>
            </a:pPr>
            <a:r>
              <a:rPr lang="en-US" sz="3600" dirty="0">
                <a:solidFill>
                  <a:srgbClr val="FFFFFF"/>
                </a:solidFill>
                <a:latin typeface="Handy Casual"/>
                <a:ea typeface="Handy Casual"/>
                <a:cs typeface="Handy Casual"/>
                <a:sym typeface="Handy Casual"/>
              </a:rPr>
              <a:t>Effective diagnosis of Coronary Heart Disease (CHD) relies on a multifaceted clinical approach to ensure timely intervention:</a:t>
            </a:r>
          </a:p>
        </p:txBody>
      </p:sp>
      <p:sp>
        <p:nvSpPr>
          <p:cNvPr id="8" name="TextBox 8"/>
          <p:cNvSpPr txBox="1"/>
          <p:nvPr/>
        </p:nvSpPr>
        <p:spPr>
          <a:xfrm>
            <a:off x="1028700" y="3869259"/>
            <a:ext cx="4011957" cy="474489"/>
          </a:xfrm>
          <a:prstGeom prst="rect">
            <a:avLst/>
          </a:prstGeom>
        </p:spPr>
        <p:txBody>
          <a:bodyPr lIns="0" tIns="0" rIns="0" bIns="0" rtlCol="0" anchor="t">
            <a:spAutoFit/>
          </a:bodyPr>
          <a:lstStyle/>
          <a:p>
            <a:pPr algn="l">
              <a:lnSpc>
                <a:spcPts val="3742"/>
              </a:lnSpc>
              <a:spcBef>
                <a:spcPct val="0"/>
              </a:spcBef>
            </a:pPr>
            <a:r>
              <a:rPr lang="en-US" sz="3171" dirty="0">
                <a:solidFill>
                  <a:srgbClr val="FFFFFF"/>
                </a:solidFill>
                <a:latin typeface="Handy Casual"/>
                <a:ea typeface="Handy Casual"/>
                <a:cs typeface="Handy Casual"/>
                <a:sym typeface="Handy Casual"/>
              </a:rPr>
              <a:t>Clinical Assessment</a:t>
            </a:r>
          </a:p>
        </p:txBody>
      </p:sp>
      <p:sp>
        <p:nvSpPr>
          <p:cNvPr id="9" name="TextBox 9"/>
          <p:cNvSpPr txBox="1"/>
          <p:nvPr/>
        </p:nvSpPr>
        <p:spPr>
          <a:xfrm>
            <a:off x="1028700" y="6940460"/>
            <a:ext cx="4011957" cy="474489"/>
          </a:xfrm>
          <a:prstGeom prst="rect">
            <a:avLst/>
          </a:prstGeom>
        </p:spPr>
        <p:txBody>
          <a:bodyPr lIns="0" tIns="0" rIns="0" bIns="0" rtlCol="0" anchor="t">
            <a:spAutoFit/>
          </a:bodyPr>
          <a:lstStyle/>
          <a:p>
            <a:pPr algn="l">
              <a:lnSpc>
                <a:spcPts val="3742"/>
              </a:lnSpc>
              <a:spcBef>
                <a:spcPct val="0"/>
              </a:spcBef>
            </a:pPr>
            <a:r>
              <a:rPr lang="en-US" sz="3171" dirty="0">
                <a:solidFill>
                  <a:srgbClr val="FFFFFF"/>
                </a:solidFill>
                <a:latin typeface="Handy Casual"/>
                <a:ea typeface="Handy Casual"/>
                <a:cs typeface="Handy Casual"/>
                <a:sym typeface="Handy Casual"/>
              </a:rPr>
              <a:t>Biomarker Analysis</a:t>
            </a:r>
          </a:p>
        </p:txBody>
      </p:sp>
      <p:sp>
        <p:nvSpPr>
          <p:cNvPr id="10" name="TextBox 10"/>
          <p:cNvSpPr txBox="1"/>
          <p:nvPr/>
        </p:nvSpPr>
        <p:spPr>
          <a:xfrm>
            <a:off x="6768785" y="3869259"/>
            <a:ext cx="4011957" cy="482944"/>
          </a:xfrm>
          <a:prstGeom prst="rect">
            <a:avLst/>
          </a:prstGeom>
        </p:spPr>
        <p:txBody>
          <a:bodyPr lIns="0" tIns="0" rIns="0" bIns="0" rtlCol="0" anchor="t">
            <a:spAutoFit/>
          </a:bodyPr>
          <a:lstStyle/>
          <a:p>
            <a:pPr algn="l">
              <a:lnSpc>
                <a:spcPts val="3742"/>
              </a:lnSpc>
              <a:spcBef>
                <a:spcPct val="0"/>
              </a:spcBef>
            </a:pPr>
            <a:r>
              <a:rPr lang="en-US" sz="3171" dirty="0">
                <a:solidFill>
                  <a:srgbClr val="FFFFFF"/>
                </a:solidFill>
                <a:latin typeface="Handy Casual"/>
                <a:ea typeface="Handy Casual"/>
                <a:cs typeface="Handy Casual"/>
                <a:sym typeface="Handy Casual"/>
              </a:rPr>
              <a:t>Risk Identification</a:t>
            </a:r>
          </a:p>
        </p:txBody>
      </p:sp>
      <p:sp>
        <p:nvSpPr>
          <p:cNvPr id="11" name="TextBox 11"/>
          <p:cNvSpPr txBox="1"/>
          <p:nvPr/>
        </p:nvSpPr>
        <p:spPr>
          <a:xfrm>
            <a:off x="6768785" y="6940460"/>
            <a:ext cx="4011957" cy="482944"/>
          </a:xfrm>
          <a:prstGeom prst="rect">
            <a:avLst/>
          </a:prstGeom>
        </p:spPr>
        <p:txBody>
          <a:bodyPr lIns="0" tIns="0" rIns="0" bIns="0" rtlCol="0" anchor="t">
            <a:spAutoFit/>
          </a:bodyPr>
          <a:lstStyle/>
          <a:p>
            <a:pPr algn="l">
              <a:lnSpc>
                <a:spcPts val="3742"/>
              </a:lnSpc>
              <a:spcBef>
                <a:spcPct val="0"/>
              </a:spcBef>
            </a:pPr>
            <a:r>
              <a:rPr lang="en-US" sz="3171" dirty="0">
                <a:solidFill>
                  <a:srgbClr val="FFFFFF"/>
                </a:solidFill>
                <a:latin typeface="Handy Casual"/>
                <a:ea typeface="Handy Casual"/>
                <a:cs typeface="Handy Casual"/>
                <a:sym typeface="Handy Casual"/>
              </a:rPr>
              <a:t>Advanced Imaging</a:t>
            </a:r>
          </a:p>
        </p:txBody>
      </p:sp>
      <p:sp>
        <p:nvSpPr>
          <p:cNvPr id="12" name="TextBox 12"/>
          <p:cNvSpPr txBox="1"/>
          <p:nvPr/>
        </p:nvSpPr>
        <p:spPr>
          <a:xfrm>
            <a:off x="12309790" y="6940460"/>
            <a:ext cx="4011957" cy="482944"/>
          </a:xfrm>
          <a:prstGeom prst="rect">
            <a:avLst/>
          </a:prstGeom>
        </p:spPr>
        <p:txBody>
          <a:bodyPr lIns="0" tIns="0" rIns="0" bIns="0" rtlCol="0" anchor="t">
            <a:spAutoFit/>
          </a:bodyPr>
          <a:lstStyle/>
          <a:p>
            <a:pPr algn="l">
              <a:lnSpc>
                <a:spcPts val="3742"/>
              </a:lnSpc>
              <a:spcBef>
                <a:spcPct val="0"/>
              </a:spcBef>
            </a:pPr>
            <a:r>
              <a:rPr lang="en-US" sz="3171" dirty="0">
                <a:solidFill>
                  <a:srgbClr val="FFFFFF"/>
                </a:solidFill>
                <a:latin typeface="Handy Casual"/>
                <a:ea typeface="Handy Casual"/>
                <a:cs typeface="Handy Casual"/>
                <a:sym typeface="Handy Casual"/>
              </a:rPr>
              <a:t>Predictive Tools</a:t>
            </a:r>
          </a:p>
        </p:txBody>
      </p:sp>
      <p:sp>
        <p:nvSpPr>
          <p:cNvPr id="13" name="TextBox 13"/>
          <p:cNvSpPr txBox="1"/>
          <p:nvPr/>
        </p:nvSpPr>
        <p:spPr>
          <a:xfrm>
            <a:off x="12309790" y="3869259"/>
            <a:ext cx="4011957" cy="474489"/>
          </a:xfrm>
          <a:prstGeom prst="rect">
            <a:avLst/>
          </a:prstGeom>
        </p:spPr>
        <p:txBody>
          <a:bodyPr lIns="0" tIns="0" rIns="0" bIns="0" rtlCol="0" anchor="t">
            <a:spAutoFit/>
          </a:bodyPr>
          <a:lstStyle/>
          <a:p>
            <a:pPr algn="l">
              <a:lnSpc>
                <a:spcPts val="3742"/>
              </a:lnSpc>
              <a:spcBef>
                <a:spcPct val="0"/>
              </a:spcBef>
            </a:pPr>
            <a:r>
              <a:rPr lang="en-US" sz="3171" dirty="0">
                <a:solidFill>
                  <a:srgbClr val="FFFFFF"/>
                </a:solidFill>
                <a:latin typeface="Handy Casual"/>
                <a:ea typeface="Handy Casual"/>
                <a:cs typeface="Handy Casual"/>
                <a:sym typeface="Handy Casual"/>
              </a:rPr>
              <a:t>Electrical Monitoring</a:t>
            </a:r>
          </a:p>
        </p:txBody>
      </p:sp>
      <p:sp>
        <p:nvSpPr>
          <p:cNvPr id="14" name="TextBox 14"/>
          <p:cNvSpPr txBox="1"/>
          <p:nvPr/>
        </p:nvSpPr>
        <p:spPr>
          <a:xfrm>
            <a:off x="1028700" y="4699254"/>
            <a:ext cx="4750430" cy="915635"/>
          </a:xfrm>
          <a:prstGeom prst="rect">
            <a:avLst/>
          </a:prstGeom>
        </p:spPr>
        <p:txBody>
          <a:bodyPr lIns="0" tIns="0" rIns="0" bIns="0" rtlCol="0" anchor="t">
            <a:spAutoFit/>
          </a:bodyPr>
          <a:lstStyle/>
          <a:p>
            <a:pPr algn="l">
              <a:lnSpc>
                <a:spcPts val="2412"/>
              </a:lnSpc>
            </a:pPr>
            <a:r>
              <a:rPr lang="en-US" sz="2000" dirty="0">
                <a:solidFill>
                  <a:srgbClr val="FFFFFF"/>
                </a:solidFill>
                <a:latin typeface="Nunito"/>
                <a:ea typeface="Nunito"/>
                <a:cs typeface="Nunito"/>
                <a:sym typeface="Nunito"/>
              </a:rPr>
              <a:t>Initial evaluation focuses on detailed patient history and identifying symptoms like angina (NICE, 2023).</a:t>
            </a:r>
          </a:p>
        </p:txBody>
      </p:sp>
      <p:sp>
        <p:nvSpPr>
          <p:cNvPr id="15" name="TextBox 15"/>
          <p:cNvSpPr txBox="1"/>
          <p:nvPr/>
        </p:nvSpPr>
        <p:spPr>
          <a:xfrm>
            <a:off x="1028700" y="7658100"/>
            <a:ext cx="4750430" cy="615553"/>
          </a:xfrm>
          <a:prstGeom prst="rect">
            <a:avLst/>
          </a:prstGeom>
        </p:spPr>
        <p:txBody>
          <a:bodyPr lIns="0" tIns="0" rIns="0" bIns="0" rtlCol="0" anchor="t">
            <a:spAutoFit/>
          </a:bodyPr>
          <a:lstStyle/>
          <a:p>
            <a:pPr algn="l">
              <a:lnSpc>
                <a:spcPts val="2412"/>
              </a:lnSpc>
            </a:pPr>
            <a:r>
              <a:rPr lang="en-US" sz="2000" dirty="0">
                <a:solidFill>
                  <a:srgbClr val="FFFFFF"/>
                </a:solidFill>
                <a:latin typeface="Nunito"/>
                <a:ea typeface="Nunito"/>
                <a:cs typeface="Nunito"/>
                <a:sym typeface="Nunito"/>
              </a:rPr>
              <a:t>Blood tests measure troponin levels to identify myocardial damage (NHS, 2023).</a:t>
            </a:r>
          </a:p>
        </p:txBody>
      </p:sp>
      <p:sp>
        <p:nvSpPr>
          <p:cNvPr id="16" name="TextBox 16"/>
          <p:cNvSpPr txBox="1"/>
          <p:nvPr/>
        </p:nvSpPr>
        <p:spPr>
          <a:xfrm>
            <a:off x="6768785" y="4686300"/>
            <a:ext cx="4750430" cy="915635"/>
          </a:xfrm>
          <a:prstGeom prst="rect">
            <a:avLst/>
          </a:prstGeom>
        </p:spPr>
        <p:txBody>
          <a:bodyPr lIns="0" tIns="0" rIns="0" bIns="0" rtlCol="0" anchor="t">
            <a:spAutoFit/>
          </a:bodyPr>
          <a:lstStyle/>
          <a:p>
            <a:pPr algn="l">
              <a:lnSpc>
                <a:spcPts val="2412"/>
              </a:lnSpc>
            </a:pPr>
            <a:r>
              <a:rPr lang="en-US" sz="2000" dirty="0">
                <a:solidFill>
                  <a:srgbClr val="FFFFFF"/>
                </a:solidFill>
                <a:latin typeface="Nunito"/>
                <a:ea typeface="Nunito"/>
                <a:cs typeface="Nunito"/>
                <a:sym typeface="Nunito"/>
              </a:rPr>
              <a:t>Assessing modifiable and non-modifiable factors remains a diagnostic priority (NICE, 2023).</a:t>
            </a:r>
          </a:p>
        </p:txBody>
      </p:sp>
      <p:sp>
        <p:nvSpPr>
          <p:cNvPr id="17" name="TextBox 17"/>
          <p:cNvSpPr txBox="1"/>
          <p:nvPr/>
        </p:nvSpPr>
        <p:spPr>
          <a:xfrm>
            <a:off x="6768785" y="7658100"/>
            <a:ext cx="4750430" cy="915635"/>
          </a:xfrm>
          <a:prstGeom prst="rect">
            <a:avLst/>
          </a:prstGeom>
        </p:spPr>
        <p:txBody>
          <a:bodyPr lIns="0" tIns="0" rIns="0" bIns="0" rtlCol="0" anchor="t">
            <a:spAutoFit/>
          </a:bodyPr>
          <a:lstStyle/>
          <a:p>
            <a:pPr algn="l">
              <a:lnSpc>
                <a:spcPts val="2412"/>
              </a:lnSpc>
            </a:pPr>
            <a:r>
              <a:rPr lang="en-US" sz="2000" dirty="0">
                <a:solidFill>
                  <a:srgbClr val="FFFFFF"/>
                </a:solidFill>
                <a:latin typeface="Nunito"/>
                <a:ea typeface="Nunito"/>
                <a:cs typeface="Nunito"/>
                <a:sym typeface="Nunito"/>
              </a:rPr>
              <a:t>Coronary angiography provides direct </a:t>
            </a:r>
            <a:r>
              <a:rPr lang="en-US" sz="2000" dirty="0" err="1">
                <a:solidFill>
                  <a:srgbClr val="FFFFFF"/>
                </a:solidFill>
                <a:latin typeface="Nunito"/>
                <a:ea typeface="Nunito"/>
                <a:cs typeface="Nunito"/>
                <a:sym typeface="Nunito"/>
              </a:rPr>
              <a:t>visualisation</a:t>
            </a:r>
            <a:r>
              <a:rPr lang="en-US" sz="2000" dirty="0">
                <a:solidFill>
                  <a:srgbClr val="FFFFFF"/>
                </a:solidFill>
                <a:latin typeface="Nunito"/>
                <a:ea typeface="Nunito"/>
                <a:cs typeface="Nunito"/>
                <a:sym typeface="Nunito"/>
              </a:rPr>
              <a:t> of arterial blockages (NHS, 2023).</a:t>
            </a:r>
          </a:p>
        </p:txBody>
      </p:sp>
      <p:sp>
        <p:nvSpPr>
          <p:cNvPr id="18" name="TextBox 18"/>
          <p:cNvSpPr txBox="1"/>
          <p:nvPr/>
        </p:nvSpPr>
        <p:spPr>
          <a:xfrm>
            <a:off x="12309790" y="7658100"/>
            <a:ext cx="4750430" cy="915635"/>
          </a:xfrm>
          <a:prstGeom prst="rect">
            <a:avLst/>
          </a:prstGeom>
        </p:spPr>
        <p:txBody>
          <a:bodyPr lIns="0" tIns="0" rIns="0" bIns="0" rtlCol="0" anchor="t">
            <a:spAutoFit/>
          </a:bodyPr>
          <a:lstStyle/>
          <a:p>
            <a:pPr algn="l">
              <a:lnSpc>
                <a:spcPts val="2412"/>
              </a:lnSpc>
            </a:pPr>
            <a:r>
              <a:rPr lang="en-US" sz="2000" dirty="0">
                <a:solidFill>
                  <a:srgbClr val="FFFFFF"/>
                </a:solidFill>
                <a:latin typeface="Nunito"/>
                <a:ea typeface="Nunito"/>
                <a:cs typeface="Nunito"/>
                <a:sym typeface="Nunito"/>
              </a:rPr>
              <a:t>In the UK, QRISK3 estimates 10-year cardiovascular risk to guide preventative care (NICE, 2023).</a:t>
            </a:r>
          </a:p>
        </p:txBody>
      </p:sp>
      <p:sp>
        <p:nvSpPr>
          <p:cNvPr id="19" name="TextBox 19"/>
          <p:cNvSpPr txBox="1"/>
          <p:nvPr/>
        </p:nvSpPr>
        <p:spPr>
          <a:xfrm>
            <a:off x="12309790" y="4686300"/>
            <a:ext cx="4750430" cy="915635"/>
          </a:xfrm>
          <a:prstGeom prst="rect">
            <a:avLst/>
          </a:prstGeom>
        </p:spPr>
        <p:txBody>
          <a:bodyPr lIns="0" tIns="0" rIns="0" bIns="0" rtlCol="0" anchor="t">
            <a:spAutoFit/>
          </a:bodyPr>
          <a:lstStyle/>
          <a:p>
            <a:pPr algn="l">
              <a:lnSpc>
                <a:spcPts val="2412"/>
              </a:lnSpc>
            </a:pPr>
            <a:r>
              <a:rPr lang="en-US" sz="2000" dirty="0">
                <a:solidFill>
                  <a:srgbClr val="FFFFFF"/>
                </a:solidFill>
                <a:latin typeface="Nunito"/>
                <a:ea typeface="Nunito"/>
                <a:cs typeface="Nunito"/>
                <a:sym typeface="Nunito"/>
              </a:rPr>
              <a:t>Electroclardiograms (ECG) are </a:t>
            </a:r>
            <a:r>
              <a:rPr lang="en-US" sz="2000" dirty="0" err="1">
                <a:solidFill>
                  <a:srgbClr val="FFFFFF"/>
                </a:solidFill>
                <a:latin typeface="Nunito"/>
                <a:ea typeface="Nunito"/>
                <a:cs typeface="Nunito"/>
                <a:sym typeface="Nunito"/>
              </a:rPr>
              <a:t>utilised</a:t>
            </a:r>
            <a:r>
              <a:rPr lang="en-US" sz="2000" dirty="0">
                <a:solidFill>
                  <a:srgbClr val="FFFFFF"/>
                </a:solidFill>
                <a:latin typeface="Nunito"/>
                <a:ea typeface="Nunito"/>
                <a:cs typeface="Nunito"/>
                <a:sym typeface="Nunito"/>
              </a:rPr>
              <a:t> to detect specific cardiac electrical abnormalities (NHS, 2023).</a:t>
            </a:r>
          </a:p>
        </p:txBody>
      </p:sp>
      <p:sp>
        <p:nvSpPr>
          <p:cNvPr id="20" name="Freeform 20"/>
          <p:cNvSpPr/>
          <p:nvPr/>
        </p:nvSpPr>
        <p:spPr>
          <a:xfrm rot="8562532">
            <a:off x="16101881" y="-2023213"/>
            <a:ext cx="3698263" cy="6896528"/>
          </a:xfrm>
          <a:custGeom>
            <a:avLst/>
            <a:gdLst/>
            <a:ahLst/>
            <a:cxnLst/>
            <a:rect l="l" t="t" r="r" b="b"/>
            <a:pathLst>
              <a:path w="3698263" h="6896528">
                <a:moveTo>
                  <a:pt x="0" y="0"/>
                </a:moveTo>
                <a:lnTo>
                  <a:pt x="3698264" y="0"/>
                </a:lnTo>
                <a:lnTo>
                  <a:pt x="3698264" y="6896528"/>
                </a:lnTo>
                <a:lnTo>
                  <a:pt x="0" y="689652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21" name="Freeform 21"/>
          <p:cNvSpPr/>
          <p:nvPr/>
        </p:nvSpPr>
        <p:spPr>
          <a:xfrm rot="7669253">
            <a:off x="15446112" y="-234965"/>
            <a:ext cx="3626377" cy="2438738"/>
          </a:xfrm>
          <a:custGeom>
            <a:avLst/>
            <a:gdLst/>
            <a:ahLst/>
            <a:cxnLst/>
            <a:rect l="l" t="t" r="r" b="b"/>
            <a:pathLst>
              <a:path w="3626377" h="2438738">
                <a:moveTo>
                  <a:pt x="0" y="0"/>
                </a:moveTo>
                <a:lnTo>
                  <a:pt x="3626376" y="0"/>
                </a:lnTo>
                <a:lnTo>
                  <a:pt x="3626376" y="2438738"/>
                </a:lnTo>
                <a:lnTo>
                  <a:pt x="0" y="243873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3590EB"/>
        </a:solidFill>
        <a:effectLst/>
      </p:bgPr>
    </p:bg>
    <p:spTree>
      <p:nvGrpSpPr>
        <p:cNvPr id="1" name=""/>
        <p:cNvGrpSpPr/>
        <p:nvPr/>
      </p:nvGrpSpPr>
      <p:grpSpPr>
        <a:xfrm>
          <a:off x="0" y="0"/>
          <a:ext cx="0" cy="0"/>
          <a:chOff x="0" y="0"/>
          <a:chExt cx="0" cy="0"/>
        </a:xfrm>
      </p:grpSpPr>
      <p:sp>
        <p:nvSpPr>
          <p:cNvPr id="2" name="Freeform 2"/>
          <p:cNvSpPr/>
          <p:nvPr/>
        </p:nvSpPr>
        <p:spPr>
          <a:xfrm>
            <a:off x="12268200" y="5302420"/>
            <a:ext cx="6019800" cy="4984580"/>
          </a:xfrm>
          <a:custGeom>
            <a:avLst/>
            <a:gdLst/>
            <a:ahLst/>
            <a:cxnLst/>
            <a:rect l="l" t="t" r="r" b="b"/>
            <a:pathLst>
              <a:path w="9144000" h="5827946">
                <a:moveTo>
                  <a:pt x="0" y="0"/>
                </a:moveTo>
                <a:lnTo>
                  <a:pt x="9144000" y="0"/>
                </a:lnTo>
                <a:lnTo>
                  <a:pt x="9144000" y="5827946"/>
                </a:lnTo>
                <a:lnTo>
                  <a:pt x="0" y="5827946"/>
                </a:lnTo>
                <a:lnTo>
                  <a:pt x="0" y="0"/>
                </a:lnTo>
                <a:close/>
              </a:path>
            </a:pathLst>
          </a:custGeom>
          <a:blipFill>
            <a:blip r:embed="rId3">
              <a:extLst>
                <a:ext uri="{96DAC541-7B7A-43D3-8B79-37D633B846F1}">
                  <asvg:svgBlip xmlns:asvg="http://schemas.microsoft.com/office/drawing/2016/SVG/main" r:embed="rId4"/>
                </a:ext>
              </a:extLst>
            </a:blip>
            <a:stretch>
              <a:fillRect r="-30738"/>
            </a:stretch>
          </a:blipFill>
        </p:spPr>
        <p:txBody>
          <a:bodyPr/>
          <a:lstStyle/>
          <a:p>
            <a:endParaRPr lang="en-US"/>
          </a:p>
        </p:txBody>
      </p:sp>
      <p:sp>
        <p:nvSpPr>
          <p:cNvPr id="9" name="Freeform 9"/>
          <p:cNvSpPr/>
          <p:nvPr/>
        </p:nvSpPr>
        <p:spPr>
          <a:xfrm rot="-1072837">
            <a:off x="15174026" y="1755739"/>
            <a:ext cx="3252029" cy="4510771"/>
          </a:xfrm>
          <a:custGeom>
            <a:avLst/>
            <a:gdLst/>
            <a:ahLst/>
            <a:cxnLst/>
            <a:rect l="l" t="t" r="r" b="b"/>
            <a:pathLst>
              <a:path w="4759268" h="6053123">
                <a:moveTo>
                  <a:pt x="0" y="0"/>
                </a:moveTo>
                <a:lnTo>
                  <a:pt x="4759268" y="0"/>
                </a:lnTo>
                <a:lnTo>
                  <a:pt x="4759268" y="6053123"/>
                </a:lnTo>
                <a:lnTo>
                  <a:pt x="0" y="605312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10" name="Freeform 10"/>
          <p:cNvSpPr/>
          <p:nvPr/>
        </p:nvSpPr>
        <p:spPr>
          <a:xfrm rot="3367824">
            <a:off x="-708316" y="-2248125"/>
            <a:ext cx="3772452" cy="3874149"/>
          </a:xfrm>
          <a:custGeom>
            <a:avLst/>
            <a:gdLst/>
            <a:ahLst/>
            <a:cxnLst/>
            <a:rect l="l" t="t" r="r" b="b"/>
            <a:pathLst>
              <a:path w="3772452" h="3874149">
                <a:moveTo>
                  <a:pt x="0" y="0"/>
                </a:moveTo>
                <a:lnTo>
                  <a:pt x="3772453" y="0"/>
                </a:lnTo>
                <a:lnTo>
                  <a:pt x="3772453" y="3874149"/>
                </a:lnTo>
                <a:lnTo>
                  <a:pt x="0" y="3874149"/>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11" name="TextBox 11"/>
          <p:cNvSpPr txBox="1"/>
          <p:nvPr/>
        </p:nvSpPr>
        <p:spPr>
          <a:xfrm>
            <a:off x="1028700" y="952500"/>
            <a:ext cx="8159836" cy="1155445"/>
          </a:xfrm>
          <a:prstGeom prst="rect">
            <a:avLst/>
          </a:prstGeom>
        </p:spPr>
        <p:txBody>
          <a:bodyPr lIns="0" tIns="0" rIns="0" bIns="0" rtlCol="0" anchor="t">
            <a:spAutoFit/>
          </a:bodyPr>
          <a:lstStyle/>
          <a:p>
            <a:pPr algn="l">
              <a:lnSpc>
                <a:spcPts val="10156"/>
              </a:lnSpc>
            </a:pPr>
            <a:r>
              <a:rPr lang="en-US" sz="4000" dirty="0">
                <a:solidFill>
                  <a:srgbClr val="FFFFFF"/>
                </a:solidFill>
                <a:latin typeface="Chewy"/>
                <a:ea typeface="Chewy"/>
                <a:cs typeface="Chewy"/>
                <a:sym typeface="Chewy"/>
              </a:rPr>
              <a:t>UK Guidelines and Frameworks</a:t>
            </a:r>
          </a:p>
        </p:txBody>
      </p:sp>
      <p:sp>
        <p:nvSpPr>
          <p:cNvPr id="12" name="TextBox 12"/>
          <p:cNvSpPr txBox="1"/>
          <p:nvPr/>
        </p:nvSpPr>
        <p:spPr>
          <a:xfrm>
            <a:off x="1028700" y="2476500"/>
            <a:ext cx="11956377" cy="834011"/>
          </a:xfrm>
          <a:prstGeom prst="rect">
            <a:avLst/>
          </a:prstGeom>
        </p:spPr>
        <p:txBody>
          <a:bodyPr wrap="square" lIns="0" tIns="0" rIns="0" bIns="0" rtlCol="0" anchor="t">
            <a:spAutoFit/>
          </a:bodyPr>
          <a:lstStyle/>
          <a:p>
            <a:pPr algn="l">
              <a:lnSpc>
                <a:spcPts val="3252"/>
              </a:lnSpc>
            </a:pPr>
            <a:r>
              <a:rPr lang="en-US" sz="2400" dirty="0">
                <a:solidFill>
                  <a:srgbClr val="FFFFFF"/>
                </a:solidFill>
                <a:latin typeface="Nunito"/>
                <a:ea typeface="Nunito"/>
                <a:cs typeface="Nunito"/>
                <a:sym typeface="Nunito"/>
              </a:rPr>
              <a:t>The management of CHD in the UK is anchored in evidence-based frameworks and holistic care models to improve long-term patient outcomes.</a:t>
            </a:r>
          </a:p>
        </p:txBody>
      </p:sp>
      <p:sp>
        <p:nvSpPr>
          <p:cNvPr id="13" name="TextBox 13"/>
          <p:cNvSpPr txBox="1"/>
          <p:nvPr/>
        </p:nvSpPr>
        <p:spPr>
          <a:xfrm>
            <a:off x="1033248" y="3642508"/>
            <a:ext cx="11199831" cy="2154436"/>
          </a:xfrm>
          <a:prstGeom prst="rect">
            <a:avLst/>
          </a:prstGeom>
        </p:spPr>
        <p:txBody>
          <a:bodyPr wrap="square" lIns="0" tIns="0" rIns="0" bIns="0" rtlCol="0" anchor="t">
            <a:spAutoFit/>
          </a:bodyPr>
          <a:lstStyle/>
          <a:p>
            <a:r>
              <a:rPr lang="en-US" sz="2000" b="1" dirty="0">
                <a:latin typeface="Nunito" pitchFamily="2" charset="0"/>
              </a:rPr>
              <a:t>National Guidelines and Strategy:</a:t>
            </a:r>
            <a:r>
              <a:rPr lang="en-US" sz="2000" dirty="0">
                <a:latin typeface="Nunito" pitchFamily="2" charset="0"/>
              </a:rPr>
              <a:t> * </a:t>
            </a:r>
            <a:r>
              <a:rPr lang="en-US" sz="2000" b="1" dirty="0">
                <a:latin typeface="Nunito" pitchFamily="2" charset="0"/>
              </a:rPr>
              <a:t>NICE Guideline NG185:</a:t>
            </a:r>
            <a:r>
              <a:rPr lang="en-US" sz="2000" dirty="0">
                <a:latin typeface="Nunito" pitchFamily="2" charset="0"/>
              </a:rPr>
              <a:t> Provides a rigorous, evidence-based pathway for the clinical assessment and management of stable angina, ensuring consistency in treatment across the NHS (NICE, 2023).</a:t>
            </a:r>
          </a:p>
          <a:p>
            <a:endParaRPr lang="en-US" sz="2000" dirty="0">
              <a:latin typeface="Nunito" pitchFamily="2" charset="0"/>
            </a:endParaRPr>
          </a:p>
          <a:p>
            <a:pPr marL="342900" indent="-342900">
              <a:buFont typeface="Arial" panose="020B0604020202020204" pitchFamily="34" charset="0"/>
              <a:buChar char="•"/>
            </a:pPr>
            <a:r>
              <a:rPr lang="en-US" sz="2000" b="1" dirty="0">
                <a:latin typeface="Nunito" pitchFamily="2" charset="0"/>
              </a:rPr>
              <a:t>NHS Long Term Plan:</a:t>
            </a:r>
            <a:r>
              <a:rPr lang="en-US" sz="2000" dirty="0">
                <a:latin typeface="Nunito" pitchFamily="2" charset="0"/>
              </a:rPr>
              <a:t> Aims to prevent 150,000 vascular incidents over ten years by </a:t>
            </a:r>
            <a:r>
              <a:rPr lang="en-US" sz="2000" dirty="0" err="1">
                <a:latin typeface="Nunito" pitchFamily="2" charset="0"/>
              </a:rPr>
              <a:t>prioritising</a:t>
            </a:r>
            <a:r>
              <a:rPr lang="en-US" sz="2000" dirty="0">
                <a:latin typeface="Nunito" pitchFamily="2" charset="0"/>
              </a:rPr>
              <a:t> early detection of high-risk conditions like hypertension and atrial fibrillation through integrated community care (NHS England, 2022).</a:t>
            </a:r>
          </a:p>
        </p:txBody>
      </p:sp>
      <p:sp>
        <p:nvSpPr>
          <p:cNvPr id="17" name="Freeform 17"/>
          <p:cNvSpPr/>
          <p:nvPr/>
        </p:nvSpPr>
        <p:spPr>
          <a:xfrm rot="-2557921">
            <a:off x="-1195617" y="8150453"/>
            <a:ext cx="2391233" cy="2385255"/>
          </a:xfrm>
          <a:custGeom>
            <a:avLst/>
            <a:gdLst/>
            <a:ahLst/>
            <a:cxnLst/>
            <a:rect l="l" t="t" r="r" b="b"/>
            <a:pathLst>
              <a:path w="2391233" h="2385255">
                <a:moveTo>
                  <a:pt x="0" y="0"/>
                </a:moveTo>
                <a:lnTo>
                  <a:pt x="2391234" y="0"/>
                </a:lnTo>
                <a:lnTo>
                  <a:pt x="2391234" y="2385255"/>
                </a:lnTo>
                <a:lnTo>
                  <a:pt x="0" y="2385255"/>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18" name="Freeform 18"/>
          <p:cNvSpPr/>
          <p:nvPr/>
        </p:nvSpPr>
        <p:spPr>
          <a:xfrm rot="9198195">
            <a:off x="14041352" y="7605691"/>
            <a:ext cx="5196691" cy="3699102"/>
          </a:xfrm>
          <a:custGeom>
            <a:avLst/>
            <a:gdLst/>
            <a:ahLst/>
            <a:cxnLst/>
            <a:rect l="l" t="t" r="r" b="b"/>
            <a:pathLst>
              <a:path w="7439386" h="4724010">
                <a:moveTo>
                  <a:pt x="0" y="0"/>
                </a:moveTo>
                <a:lnTo>
                  <a:pt x="7439386" y="0"/>
                </a:lnTo>
                <a:lnTo>
                  <a:pt x="7439386" y="4724010"/>
                </a:lnTo>
                <a:lnTo>
                  <a:pt x="0" y="4724010"/>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US"/>
          </a:p>
        </p:txBody>
      </p:sp>
      <p:pic>
        <p:nvPicPr>
          <p:cNvPr id="19" name="Picture 18">
            <a:extLst>
              <a:ext uri="{FF2B5EF4-FFF2-40B4-BE49-F238E27FC236}">
                <a16:creationId xmlns:a16="http://schemas.microsoft.com/office/drawing/2014/main" id="{0DF9D830-B977-D8B0-9698-8A4486FBD8DC}"/>
              </a:ext>
            </a:extLst>
          </p:cNvPr>
          <p:cNvPicPr>
            <a:picLocks noChangeAspect="1"/>
          </p:cNvPicPr>
          <p:nvPr/>
        </p:nvPicPr>
        <p:blipFill>
          <a:blip r:embed="rId13"/>
          <a:stretch>
            <a:fillRect/>
          </a:stretch>
        </p:blipFill>
        <p:spPr>
          <a:xfrm>
            <a:off x="12985077" y="2492290"/>
            <a:ext cx="5182217" cy="4984579"/>
          </a:xfrm>
          <a:prstGeom prst="ellipse">
            <a:avLst/>
          </a:prstGeom>
          <a:ln>
            <a:solidFill>
              <a:srgbClr val="FFFF00"/>
            </a:solidFill>
          </a:ln>
          <a:effectLst/>
        </p:spPr>
      </p:pic>
      <p:sp>
        <p:nvSpPr>
          <p:cNvPr id="15" name="TextBox 12">
            <a:extLst>
              <a:ext uri="{FF2B5EF4-FFF2-40B4-BE49-F238E27FC236}">
                <a16:creationId xmlns:a16="http://schemas.microsoft.com/office/drawing/2014/main" id="{1DF08C97-EC54-14A0-8D5B-A2E1AEE78BA8}"/>
              </a:ext>
            </a:extLst>
          </p:cNvPr>
          <p:cNvSpPr txBox="1"/>
          <p:nvPr/>
        </p:nvSpPr>
        <p:spPr>
          <a:xfrm>
            <a:off x="1028700" y="6057900"/>
            <a:ext cx="8786603" cy="394339"/>
          </a:xfrm>
          <a:prstGeom prst="rect">
            <a:avLst/>
          </a:prstGeom>
        </p:spPr>
        <p:txBody>
          <a:bodyPr lIns="0" tIns="0" rIns="0" bIns="0" rtlCol="0" anchor="t">
            <a:spAutoFit/>
          </a:bodyPr>
          <a:lstStyle/>
          <a:p>
            <a:pPr algn="l">
              <a:lnSpc>
                <a:spcPts val="3252"/>
              </a:lnSpc>
            </a:pPr>
            <a:r>
              <a:rPr lang="en-US" sz="2000" b="1" dirty="0">
                <a:solidFill>
                  <a:srgbClr val="FFFFFF"/>
                </a:solidFill>
                <a:latin typeface="Nunito"/>
                <a:ea typeface="Nunito"/>
                <a:cs typeface="Nunito"/>
                <a:sym typeface="Nunito"/>
              </a:rPr>
              <a:t>Holistic and Integrative Models:</a:t>
            </a:r>
          </a:p>
        </p:txBody>
      </p:sp>
      <p:sp>
        <p:nvSpPr>
          <p:cNvPr id="21" name="Rectangle 3">
            <a:extLst>
              <a:ext uri="{FF2B5EF4-FFF2-40B4-BE49-F238E27FC236}">
                <a16:creationId xmlns:a16="http://schemas.microsoft.com/office/drawing/2014/main" id="{0101C418-7671-2EB3-71E5-8DBEC94B96E7}"/>
              </a:ext>
            </a:extLst>
          </p:cNvPr>
          <p:cNvSpPr>
            <a:spLocks noChangeArrowheads="1"/>
          </p:cNvSpPr>
          <p:nvPr/>
        </p:nvSpPr>
        <p:spPr bwMode="auto">
          <a:xfrm rot="10800000" flipV="1">
            <a:off x="1028700" y="6481616"/>
            <a:ext cx="11083673" cy="28623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000" b="1" i="0" u="none" strike="noStrike" cap="none" normalizeH="0" baseline="0" dirty="0">
                <a:ln>
                  <a:noFill/>
                </a:ln>
                <a:solidFill>
                  <a:schemeClr val="tx1"/>
                </a:solidFill>
                <a:effectLst/>
                <a:latin typeface="Nunito" pitchFamily="2" charset="0"/>
              </a:rPr>
              <a:t>The Chronic Care Model (CCM):</a:t>
            </a:r>
            <a:r>
              <a:rPr kumimoji="0" lang="en-US" altLang="en-US" sz="2000" b="0" i="0" u="none" strike="noStrike" cap="none" normalizeH="0" baseline="0" dirty="0">
                <a:ln>
                  <a:noFill/>
                </a:ln>
                <a:solidFill>
                  <a:schemeClr val="tx1"/>
                </a:solidFill>
                <a:effectLst/>
                <a:latin typeface="Nunito" pitchFamily="2" charset="0"/>
              </a:rPr>
              <a:t> Shifts the focus from reactive, acute care to proactive, planned management. It </a:t>
            </a:r>
            <a:r>
              <a:rPr kumimoji="0" lang="en-US" altLang="en-US" sz="2000" b="0" i="0" u="none" strike="noStrike" cap="none" normalizeH="0" baseline="0" dirty="0" err="1">
                <a:ln>
                  <a:noFill/>
                </a:ln>
                <a:solidFill>
                  <a:schemeClr val="tx1"/>
                </a:solidFill>
                <a:effectLst/>
                <a:latin typeface="Nunito" pitchFamily="2" charset="0"/>
              </a:rPr>
              <a:t>emphasises</a:t>
            </a:r>
            <a:r>
              <a:rPr kumimoji="0" lang="en-US" altLang="en-US" sz="2000" b="0" i="0" u="none" strike="noStrike" cap="none" normalizeH="0" baseline="0" dirty="0">
                <a:ln>
                  <a:noFill/>
                </a:ln>
                <a:solidFill>
                  <a:schemeClr val="tx1"/>
                </a:solidFill>
                <a:effectLst/>
                <a:latin typeface="Nunito" pitchFamily="2" charset="0"/>
              </a:rPr>
              <a:t> six pillars: health system </a:t>
            </a:r>
            <a:r>
              <a:rPr kumimoji="0" lang="en-US" altLang="en-US" sz="2000" b="0" i="0" u="none" strike="noStrike" cap="none" normalizeH="0" baseline="0" dirty="0" err="1">
                <a:ln>
                  <a:noFill/>
                </a:ln>
                <a:solidFill>
                  <a:schemeClr val="tx1"/>
                </a:solidFill>
                <a:effectLst/>
                <a:latin typeface="Nunito" pitchFamily="2" charset="0"/>
              </a:rPr>
              <a:t>organisation</a:t>
            </a:r>
            <a:r>
              <a:rPr kumimoji="0" lang="en-US" altLang="en-US" sz="2000" b="0" i="0" u="none" strike="noStrike" cap="none" normalizeH="0" baseline="0" dirty="0">
                <a:ln>
                  <a:noFill/>
                </a:ln>
                <a:solidFill>
                  <a:schemeClr val="tx1"/>
                </a:solidFill>
                <a:effectLst/>
                <a:latin typeface="Nunito" pitchFamily="2" charset="0"/>
              </a:rPr>
              <a:t>, clinical information systems, delivery system design, decision support, self-management support, and community resources (Bodenheimer et al., 2020).</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sz="2000" b="0" i="0" u="none" strike="noStrike" cap="none" normalizeH="0" baseline="0" dirty="0">
              <a:ln>
                <a:noFill/>
              </a:ln>
              <a:solidFill>
                <a:schemeClr val="tx1"/>
              </a:solidFill>
              <a:effectLst/>
              <a:latin typeface="Nunito" pitchFamily="2" charset="0"/>
            </a:endParaRP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000" b="1" i="0" u="none" strike="noStrike" cap="none" normalizeH="0" baseline="0" dirty="0">
                <a:ln>
                  <a:noFill/>
                </a:ln>
                <a:solidFill>
                  <a:schemeClr val="tx1"/>
                </a:solidFill>
                <a:effectLst/>
                <a:latin typeface="Nunito" pitchFamily="2" charset="0"/>
              </a:rPr>
              <a:t>The Biopsychosocial Model:</a:t>
            </a:r>
            <a:r>
              <a:rPr kumimoji="0" lang="en-US" altLang="en-US" sz="2000" b="0" i="0" u="none" strike="noStrike" cap="none" normalizeH="0" baseline="0" dirty="0">
                <a:ln>
                  <a:noFill/>
                </a:ln>
                <a:solidFill>
                  <a:schemeClr val="tx1"/>
                </a:solidFill>
                <a:effectLst/>
                <a:latin typeface="Nunito" pitchFamily="2" charset="0"/>
              </a:rPr>
              <a:t> </a:t>
            </a:r>
            <a:r>
              <a:rPr kumimoji="0" lang="en-US" altLang="en-US" sz="2000" b="0" i="0" u="none" strike="noStrike" cap="none" normalizeH="0" baseline="0" dirty="0" err="1">
                <a:ln>
                  <a:noFill/>
                </a:ln>
                <a:solidFill>
                  <a:schemeClr val="tx1"/>
                </a:solidFill>
                <a:effectLst/>
                <a:latin typeface="Nunito" pitchFamily="2" charset="0"/>
              </a:rPr>
              <a:t>Recognises</a:t>
            </a:r>
            <a:r>
              <a:rPr kumimoji="0" lang="en-US" altLang="en-US" sz="2000" b="0" i="0" u="none" strike="noStrike" cap="none" normalizeH="0" baseline="0" dirty="0">
                <a:ln>
                  <a:noFill/>
                </a:ln>
                <a:solidFill>
                  <a:schemeClr val="tx1"/>
                </a:solidFill>
                <a:effectLst/>
                <a:latin typeface="Nunito" pitchFamily="2" charset="0"/>
              </a:rPr>
              <a:t> that cardiac recovery is not merely biological. It addresses psychological impacts, such as post-event anxiety, and social determinants, such as financial stability or social isolation, which significantly influence rehabilitation adherence (Engel, 2021).</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3590EB"/>
        </a:solidFill>
        <a:effectLst/>
      </p:bgPr>
    </p:bg>
    <p:spTree>
      <p:nvGrpSpPr>
        <p:cNvPr id="1" name=""/>
        <p:cNvGrpSpPr/>
        <p:nvPr/>
      </p:nvGrpSpPr>
      <p:grpSpPr>
        <a:xfrm>
          <a:off x="0" y="0"/>
          <a:ext cx="0" cy="0"/>
          <a:chOff x="0" y="0"/>
          <a:chExt cx="0" cy="0"/>
        </a:xfrm>
      </p:grpSpPr>
      <p:grpSp>
        <p:nvGrpSpPr>
          <p:cNvPr id="2" name="Group 2"/>
          <p:cNvGrpSpPr/>
          <p:nvPr/>
        </p:nvGrpSpPr>
        <p:grpSpPr>
          <a:xfrm>
            <a:off x="1506183" y="3504058"/>
            <a:ext cx="7393700" cy="2532003"/>
            <a:chOff x="0" y="0"/>
            <a:chExt cx="1789157" cy="612704"/>
          </a:xfrm>
        </p:grpSpPr>
        <p:sp>
          <p:nvSpPr>
            <p:cNvPr id="3" name="Freeform 3"/>
            <p:cNvSpPr/>
            <p:nvPr/>
          </p:nvSpPr>
          <p:spPr>
            <a:xfrm>
              <a:off x="0" y="0"/>
              <a:ext cx="1789157" cy="612704"/>
            </a:xfrm>
            <a:custGeom>
              <a:avLst/>
              <a:gdLst/>
              <a:ahLst/>
              <a:cxnLst/>
              <a:rect l="l" t="t" r="r" b="b"/>
              <a:pathLst>
                <a:path w="1789157" h="612704">
                  <a:moveTo>
                    <a:pt x="53402" y="0"/>
                  </a:moveTo>
                  <a:lnTo>
                    <a:pt x="1735755" y="0"/>
                  </a:lnTo>
                  <a:cubicBezTo>
                    <a:pt x="1749918" y="0"/>
                    <a:pt x="1763501" y="5626"/>
                    <a:pt x="1773516" y="15641"/>
                  </a:cubicBezTo>
                  <a:cubicBezTo>
                    <a:pt x="1783530" y="25656"/>
                    <a:pt x="1789157" y="39239"/>
                    <a:pt x="1789157" y="53402"/>
                  </a:cubicBezTo>
                  <a:lnTo>
                    <a:pt x="1789157" y="559302"/>
                  </a:lnTo>
                  <a:cubicBezTo>
                    <a:pt x="1789157" y="573465"/>
                    <a:pt x="1783530" y="587048"/>
                    <a:pt x="1773516" y="597063"/>
                  </a:cubicBezTo>
                  <a:cubicBezTo>
                    <a:pt x="1763501" y="607078"/>
                    <a:pt x="1749918" y="612704"/>
                    <a:pt x="1735755" y="612704"/>
                  </a:cubicBezTo>
                  <a:lnTo>
                    <a:pt x="53402" y="612704"/>
                  </a:lnTo>
                  <a:cubicBezTo>
                    <a:pt x="39239" y="612704"/>
                    <a:pt x="25656" y="607078"/>
                    <a:pt x="15641" y="597063"/>
                  </a:cubicBezTo>
                  <a:cubicBezTo>
                    <a:pt x="5626" y="587048"/>
                    <a:pt x="0" y="573465"/>
                    <a:pt x="0" y="559302"/>
                  </a:cubicBezTo>
                  <a:lnTo>
                    <a:pt x="0" y="53402"/>
                  </a:lnTo>
                  <a:cubicBezTo>
                    <a:pt x="0" y="39239"/>
                    <a:pt x="5626" y="25656"/>
                    <a:pt x="15641" y="15641"/>
                  </a:cubicBezTo>
                  <a:cubicBezTo>
                    <a:pt x="25656" y="5626"/>
                    <a:pt x="39239" y="0"/>
                    <a:pt x="53402" y="0"/>
                  </a:cubicBezTo>
                  <a:close/>
                </a:path>
              </a:pathLst>
            </a:custGeom>
            <a:solidFill>
              <a:srgbClr val="FFFFFF"/>
            </a:solidFill>
          </p:spPr>
          <p:txBody>
            <a:bodyPr/>
            <a:lstStyle/>
            <a:p>
              <a:endParaRPr lang="en-US"/>
            </a:p>
          </p:txBody>
        </p:sp>
        <p:sp>
          <p:nvSpPr>
            <p:cNvPr id="4" name="TextBox 4"/>
            <p:cNvSpPr txBox="1"/>
            <p:nvPr/>
          </p:nvSpPr>
          <p:spPr>
            <a:xfrm>
              <a:off x="0" y="-9525"/>
              <a:ext cx="1789157" cy="622229"/>
            </a:xfrm>
            <a:prstGeom prst="rect">
              <a:avLst/>
            </a:prstGeom>
          </p:spPr>
          <p:txBody>
            <a:bodyPr lIns="50800" tIns="50800" rIns="50800" bIns="50800" rtlCol="0" anchor="ctr"/>
            <a:lstStyle/>
            <a:p>
              <a:pPr algn="ctr">
                <a:lnSpc>
                  <a:spcPts val="2949"/>
                </a:lnSpc>
              </a:pPr>
              <a:endParaRPr/>
            </a:p>
          </p:txBody>
        </p:sp>
      </p:grpSp>
      <p:grpSp>
        <p:nvGrpSpPr>
          <p:cNvPr id="5" name="Group 5"/>
          <p:cNvGrpSpPr/>
          <p:nvPr/>
        </p:nvGrpSpPr>
        <p:grpSpPr>
          <a:xfrm>
            <a:off x="1506183" y="6427876"/>
            <a:ext cx="7393700" cy="2532003"/>
            <a:chOff x="0" y="0"/>
            <a:chExt cx="1789157" cy="612704"/>
          </a:xfrm>
        </p:grpSpPr>
        <p:sp>
          <p:nvSpPr>
            <p:cNvPr id="6" name="Freeform 6"/>
            <p:cNvSpPr/>
            <p:nvPr/>
          </p:nvSpPr>
          <p:spPr>
            <a:xfrm>
              <a:off x="0" y="0"/>
              <a:ext cx="1789157" cy="612704"/>
            </a:xfrm>
            <a:custGeom>
              <a:avLst/>
              <a:gdLst/>
              <a:ahLst/>
              <a:cxnLst/>
              <a:rect l="l" t="t" r="r" b="b"/>
              <a:pathLst>
                <a:path w="1789157" h="612704">
                  <a:moveTo>
                    <a:pt x="53402" y="0"/>
                  </a:moveTo>
                  <a:lnTo>
                    <a:pt x="1735755" y="0"/>
                  </a:lnTo>
                  <a:cubicBezTo>
                    <a:pt x="1749918" y="0"/>
                    <a:pt x="1763501" y="5626"/>
                    <a:pt x="1773516" y="15641"/>
                  </a:cubicBezTo>
                  <a:cubicBezTo>
                    <a:pt x="1783530" y="25656"/>
                    <a:pt x="1789157" y="39239"/>
                    <a:pt x="1789157" y="53402"/>
                  </a:cubicBezTo>
                  <a:lnTo>
                    <a:pt x="1789157" y="559302"/>
                  </a:lnTo>
                  <a:cubicBezTo>
                    <a:pt x="1789157" y="573465"/>
                    <a:pt x="1783530" y="587048"/>
                    <a:pt x="1773516" y="597063"/>
                  </a:cubicBezTo>
                  <a:cubicBezTo>
                    <a:pt x="1763501" y="607078"/>
                    <a:pt x="1749918" y="612704"/>
                    <a:pt x="1735755" y="612704"/>
                  </a:cubicBezTo>
                  <a:lnTo>
                    <a:pt x="53402" y="612704"/>
                  </a:lnTo>
                  <a:cubicBezTo>
                    <a:pt x="39239" y="612704"/>
                    <a:pt x="25656" y="607078"/>
                    <a:pt x="15641" y="597063"/>
                  </a:cubicBezTo>
                  <a:cubicBezTo>
                    <a:pt x="5626" y="587048"/>
                    <a:pt x="0" y="573465"/>
                    <a:pt x="0" y="559302"/>
                  </a:cubicBezTo>
                  <a:lnTo>
                    <a:pt x="0" y="53402"/>
                  </a:lnTo>
                  <a:cubicBezTo>
                    <a:pt x="0" y="39239"/>
                    <a:pt x="5626" y="25656"/>
                    <a:pt x="15641" y="15641"/>
                  </a:cubicBezTo>
                  <a:cubicBezTo>
                    <a:pt x="25656" y="5626"/>
                    <a:pt x="39239" y="0"/>
                    <a:pt x="53402" y="0"/>
                  </a:cubicBezTo>
                  <a:close/>
                </a:path>
              </a:pathLst>
            </a:custGeom>
            <a:solidFill>
              <a:srgbClr val="FFFFFF"/>
            </a:solidFill>
          </p:spPr>
          <p:txBody>
            <a:bodyPr/>
            <a:lstStyle/>
            <a:p>
              <a:endParaRPr lang="en-US"/>
            </a:p>
          </p:txBody>
        </p:sp>
        <p:sp>
          <p:nvSpPr>
            <p:cNvPr id="7" name="TextBox 7"/>
            <p:cNvSpPr txBox="1"/>
            <p:nvPr/>
          </p:nvSpPr>
          <p:spPr>
            <a:xfrm>
              <a:off x="0" y="-9525"/>
              <a:ext cx="1789157" cy="622229"/>
            </a:xfrm>
            <a:prstGeom prst="rect">
              <a:avLst/>
            </a:prstGeom>
          </p:spPr>
          <p:txBody>
            <a:bodyPr lIns="50800" tIns="50800" rIns="50800" bIns="50800" rtlCol="0" anchor="ctr"/>
            <a:lstStyle/>
            <a:p>
              <a:pPr algn="ctr">
                <a:lnSpc>
                  <a:spcPts val="2949"/>
                </a:lnSpc>
              </a:pPr>
              <a:endParaRPr/>
            </a:p>
          </p:txBody>
        </p:sp>
      </p:grpSp>
      <p:grpSp>
        <p:nvGrpSpPr>
          <p:cNvPr id="8" name="Group 8"/>
          <p:cNvGrpSpPr/>
          <p:nvPr/>
        </p:nvGrpSpPr>
        <p:grpSpPr>
          <a:xfrm>
            <a:off x="9388117" y="3504058"/>
            <a:ext cx="7393700" cy="2532003"/>
            <a:chOff x="0" y="0"/>
            <a:chExt cx="1789157" cy="612704"/>
          </a:xfrm>
        </p:grpSpPr>
        <p:sp>
          <p:nvSpPr>
            <p:cNvPr id="9" name="Freeform 9"/>
            <p:cNvSpPr/>
            <p:nvPr/>
          </p:nvSpPr>
          <p:spPr>
            <a:xfrm>
              <a:off x="0" y="0"/>
              <a:ext cx="1789157" cy="612704"/>
            </a:xfrm>
            <a:custGeom>
              <a:avLst/>
              <a:gdLst/>
              <a:ahLst/>
              <a:cxnLst/>
              <a:rect l="l" t="t" r="r" b="b"/>
              <a:pathLst>
                <a:path w="1789157" h="612704">
                  <a:moveTo>
                    <a:pt x="53402" y="0"/>
                  </a:moveTo>
                  <a:lnTo>
                    <a:pt x="1735755" y="0"/>
                  </a:lnTo>
                  <a:cubicBezTo>
                    <a:pt x="1749918" y="0"/>
                    <a:pt x="1763501" y="5626"/>
                    <a:pt x="1773516" y="15641"/>
                  </a:cubicBezTo>
                  <a:cubicBezTo>
                    <a:pt x="1783530" y="25656"/>
                    <a:pt x="1789157" y="39239"/>
                    <a:pt x="1789157" y="53402"/>
                  </a:cubicBezTo>
                  <a:lnTo>
                    <a:pt x="1789157" y="559302"/>
                  </a:lnTo>
                  <a:cubicBezTo>
                    <a:pt x="1789157" y="573465"/>
                    <a:pt x="1783530" y="587048"/>
                    <a:pt x="1773516" y="597063"/>
                  </a:cubicBezTo>
                  <a:cubicBezTo>
                    <a:pt x="1763501" y="607078"/>
                    <a:pt x="1749918" y="612704"/>
                    <a:pt x="1735755" y="612704"/>
                  </a:cubicBezTo>
                  <a:lnTo>
                    <a:pt x="53402" y="612704"/>
                  </a:lnTo>
                  <a:cubicBezTo>
                    <a:pt x="39239" y="612704"/>
                    <a:pt x="25656" y="607078"/>
                    <a:pt x="15641" y="597063"/>
                  </a:cubicBezTo>
                  <a:cubicBezTo>
                    <a:pt x="5626" y="587048"/>
                    <a:pt x="0" y="573465"/>
                    <a:pt x="0" y="559302"/>
                  </a:cubicBezTo>
                  <a:lnTo>
                    <a:pt x="0" y="53402"/>
                  </a:lnTo>
                  <a:cubicBezTo>
                    <a:pt x="0" y="39239"/>
                    <a:pt x="5626" y="25656"/>
                    <a:pt x="15641" y="15641"/>
                  </a:cubicBezTo>
                  <a:cubicBezTo>
                    <a:pt x="25656" y="5626"/>
                    <a:pt x="39239" y="0"/>
                    <a:pt x="53402" y="0"/>
                  </a:cubicBezTo>
                  <a:close/>
                </a:path>
              </a:pathLst>
            </a:custGeom>
            <a:solidFill>
              <a:srgbClr val="FFFFFF"/>
            </a:solidFill>
          </p:spPr>
          <p:txBody>
            <a:bodyPr/>
            <a:lstStyle/>
            <a:p>
              <a:endParaRPr lang="en-US"/>
            </a:p>
          </p:txBody>
        </p:sp>
        <p:sp>
          <p:nvSpPr>
            <p:cNvPr id="10" name="TextBox 10"/>
            <p:cNvSpPr txBox="1"/>
            <p:nvPr/>
          </p:nvSpPr>
          <p:spPr>
            <a:xfrm>
              <a:off x="0" y="-9525"/>
              <a:ext cx="1789157" cy="622229"/>
            </a:xfrm>
            <a:prstGeom prst="rect">
              <a:avLst/>
            </a:prstGeom>
          </p:spPr>
          <p:txBody>
            <a:bodyPr lIns="50800" tIns="50800" rIns="50800" bIns="50800" rtlCol="0" anchor="ctr"/>
            <a:lstStyle/>
            <a:p>
              <a:pPr algn="ctr">
                <a:lnSpc>
                  <a:spcPts val="2949"/>
                </a:lnSpc>
              </a:pPr>
              <a:endParaRPr/>
            </a:p>
          </p:txBody>
        </p:sp>
      </p:grpSp>
      <p:grpSp>
        <p:nvGrpSpPr>
          <p:cNvPr id="11" name="Group 11"/>
          <p:cNvGrpSpPr/>
          <p:nvPr/>
        </p:nvGrpSpPr>
        <p:grpSpPr>
          <a:xfrm>
            <a:off x="9388117" y="6427876"/>
            <a:ext cx="7393700" cy="2532003"/>
            <a:chOff x="0" y="0"/>
            <a:chExt cx="1789157" cy="612704"/>
          </a:xfrm>
        </p:grpSpPr>
        <p:sp>
          <p:nvSpPr>
            <p:cNvPr id="12" name="Freeform 12"/>
            <p:cNvSpPr/>
            <p:nvPr/>
          </p:nvSpPr>
          <p:spPr>
            <a:xfrm>
              <a:off x="0" y="0"/>
              <a:ext cx="1789157" cy="612704"/>
            </a:xfrm>
            <a:custGeom>
              <a:avLst/>
              <a:gdLst/>
              <a:ahLst/>
              <a:cxnLst/>
              <a:rect l="l" t="t" r="r" b="b"/>
              <a:pathLst>
                <a:path w="1789157" h="612704">
                  <a:moveTo>
                    <a:pt x="53402" y="0"/>
                  </a:moveTo>
                  <a:lnTo>
                    <a:pt x="1735755" y="0"/>
                  </a:lnTo>
                  <a:cubicBezTo>
                    <a:pt x="1749918" y="0"/>
                    <a:pt x="1763501" y="5626"/>
                    <a:pt x="1773516" y="15641"/>
                  </a:cubicBezTo>
                  <a:cubicBezTo>
                    <a:pt x="1783530" y="25656"/>
                    <a:pt x="1789157" y="39239"/>
                    <a:pt x="1789157" y="53402"/>
                  </a:cubicBezTo>
                  <a:lnTo>
                    <a:pt x="1789157" y="559302"/>
                  </a:lnTo>
                  <a:cubicBezTo>
                    <a:pt x="1789157" y="573465"/>
                    <a:pt x="1783530" y="587048"/>
                    <a:pt x="1773516" y="597063"/>
                  </a:cubicBezTo>
                  <a:cubicBezTo>
                    <a:pt x="1763501" y="607078"/>
                    <a:pt x="1749918" y="612704"/>
                    <a:pt x="1735755" y="612704"/>
                  </a:cubicBezTo>
                  <a:lnTo>
                    <a:pt x="53402" y="612704"/>
                  </a:lnTo>
                  <a:cubicBezTo>
                    <a:pt x="39239" y="612704"/>
                    <a:pt x="25656" y="607078"/>
                    <a:pt x="15641" y="597063"/>
                  </a:cubicBezTo>
                  <a:cubicBezTo>
                    <a:pt x="5626" y="587048"/>
                    <a:pt x="0" y="573465"/>
                    <a:pt x="0" y="559302"/>
                  </a:cubicBezTo>
                  <a:lnTo>
                    <a:pt x="0" y="53402"/>
                  </a:lnTo>
                  <a:cubicBezTo>
                    <a:pt x="0" y="39239"/>
                    <a:pt x="5626" y="25656"/>
                    <a:pt x="15641" y="15641"/>
                  </a:cubicBezTo>
                  <a:cubicBezTo>
                    <a:pt x="25656" y="5626"/>
                    <a:pt x="39239" y="0"/>
                    <a:pt x="53402" y="0"/>
                  </a:cubicBezTo>
                  <a:close/>
                </a:path>
              </a:pathLst>
            </a:custGeom>
            <a:solidFill>
              <a:srgbClr val="FFFFFF"/>
            </a:solidFill>
          </p:spPr>
          <p:txBody>
            <a:bodyPr/>
            <a:lstStyle/>
            <a:p>
              <a:endParaRPr lang="en-US"/>
            </a:p>
          </p:txBody>
        </p:sp>
        <p:sp>
          <p:nvSpPr>
            <p:cNvPr id="13" name="TextBox 13"/>
            <p:cNvSpPr txBox="1"/>
            <p:nvPr/>
          </p:nvSpPr>
          <p:spPr>
            <a:xfrm>
              <a:off x="0" y="-9525"/>
              <a:ext cx="1789157" cy="622229"/>
            </a:xfrm>
            <a:prstGeom prst="rect">
              <a:avLst/>
            </a:prstGeom>
          </p:spPr>
          <p:txBody>
            <a:bodyPr lIns="50800" tIns="50800" rIns="50800" bIns="50800" rtlCol="0" anchor="ctr"/>
            <a:lstStyle/>
            <a:p>
              <a:pPr algn="ctr">
                <a:lnSpc>
                  <a:spcPts val="2949"/>
                </a:lnSpc>
              </a:pPr>
              <a:endParaRPr/>
            </a:p>
          </p:txBody>
        </p:sp>
      </p:grpSp>
      <p:sp>
        <p:nvSpPr>
          <p:cNvPr id="14" name="Freeform 14"/>
          <p:cNvSpPr/>
          <p:nvPr/>
        </p:nvSpPr>
        <p:spPr>
          <a:xfrm rot="-10800000">
            <a:off x="15386025" y="-264765"/>
            <a:ext cx="3204401" cy="4114800"/>
          </a:xfrm>
          <a:custGeom>
            <a:avLst/>
            <a:gdLst/>
            <a:ahLst/>
            <a:cxnLst/>
            <a:rect l="l" t="t" r="r" b="b"/>
            <a:pathLst>
              <a:path w="3204401" h="4114800">
                <a:moveTo>
                  <a:pt x="0" y="0"/>
                </a:moveTo>
                <a:lnTo>
                  <a:pt x="3204400" y="0"/>
                </a:lnTo>
                <a:lnTo>
                  <a:pt x="3204400"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15" name="TextBox 15"/>
          <p:cNvSpPr txBox="1"/>
          <p:nvPr/>
        </p:nvSpPr>
        <p:spPr>
          <a:xfrm>
            <a:off x="3067910" y="1498930"/>
            <a:ext cx="12152180" cy="1097736"/>
          </a:xfrm>
          <a:prstGeom prst="rect">
            <a:avLst/>
          </a:prstGeom>
        </p:spPr>
        <p:txBody>
          <a:bodyPr lIns="0" tIns="0" rIns="0" bIns="0" rtlCol="0" anchor="t">
            <a:spAutoFit/>
          </a:bodyPr>
          <a:lstStyle/>
          <a:p>
            <a:pPr algn="ctr">
              <a:lnSpc>
                <a:spcPts val="9623"/>
              </a:lnSpc>
            </a:pPr>
            <a:r>
              <a:rPr lang="en-US" sz="4400" dirty="0">
                <a:solidFill>
                  <a:srgbClr val="FFFFFF"/>
                </a:solidFill>
                <a:latin typeface="Chewy"/>
                <a:ea typeface="Chewy"/>
                <a:cs typeface="Chewy"/>
                <a:sym typeface="Chewy"/>
              </a:rPr>
              <a:t>Treatment Options in the UK</a:t>
            </a:r>
          </a:p>
        </p:txBody>
      </p:sp>
      <p:sp>
        <p:nvSpPr>
          <p:cNvPr id="16" name="TextBox 16"/>
          <p:cNvSpPr txBox="1"/>
          <p:nvPr/>
        </p:nvSpPr>
        <p:spPr>
          <a:xfrm>
            <a:off x="1826159" y="3850035"/>
            <a:ext cx="4307470" cy="466794"/>
          </a:xfrm>
          <a:prstGeom prst="rect">
            <a:avLst/>
          </a:prstGeom>
        </p:spPr>
        <p:txBody>
          <a:bodyPr lIns="0" tIns="0" rIns="0" bIns="0" rtlCol="0" anchor="t">
            <a:spAutoFit/>
          </a:bodyPr>
          <a:lstStyle/>
          <a:p>
            <a:pPr algn="l">
              <a:lnSpc>
                <a:spcPts val="4018"/>
              </a:lnSpc>
              <a:spcBef>
                <a:spcPct val="0"/>
              </a:spcBef>
            </a:pPr>
            <a:r>
              <a:rPr lang="en-US" sz="2800" dirty="0">
                <a:solidFill>
                  <a:srgbClr val="021E42"/>
                </a:solidFill>
                <a:latin typeface="Handy Casual"/>
                <a:ea typeface="Handy Casual"/>
                <a:cs typeface="Handy Casual"/>
                <a:sym typeface="Handy Casual"/>
              </a:rPr>
              <a:t>Pharmacological Therapy:</a:t>
            </a:r>
          </a:p>
        </p:txBody>
      </p:sp>
      <p:sp>
        <p:nvSpPr>
          <p:cNvPr id="17" name="TextBox 17"/>
          <p:cNvSpPr txBox="1"/>
          <p:nvPr/>
        </p:nvSpPr>
        <p:spPr>
          <a:xfrm>
            <a:off x="1826159" y="6788535"/>
            <a:ext cx="4307470" cy="466794"/>
          </a:xfrm>
          <a:prstGeom prst="rect">
            <a:avLst/>
          </a:prstGeom>
        </p:spPr>
        <p:txBody>
          <a:bodyPr lIns="0" tIns="0" rIns="0" bIns="0" rtlCol="0" anchor="t">
            <a:spAutoFit/>
          </a:bodyPr>
          <a:lstStyle/>
          <a:p>
            <a:pPr algn="l">
              <a:lnSpc>
                <a:spcPts val="4018"/>
              </a:lnSpc>
              <a:spcBef>
                <a:spcPct val="0"/>
              </a:spcBef>
            </a:pPr>
            <a:r>
              <a:rPr lang="en-US" sz="2800" dirty="0">
                <a:solidFill>
                  <a:srgbClr val="021E42"/>
                </a:solidFill>
                <a:latin typeface="Handy Casual"/>
                <a:ea typeface="Handy Casual"/>
                <a:cs typeface="Handy Casual"/>
                <a:sym typeface="Handy Casual"/>
              </a:rPr>
              <a:t>Surgical Options:</a:t>
            </a:r>
          </a:p>
        </p:txBody>
      </p:sp>
      <p:sp>
        <p:nvSpPr>
          <p:cNvPr id="18" name="TextBox 18"/>
          <p:cNvSpPr txBox="1"/>
          <p:nvPr/>
        </p:nvSpPr>
        <p:spPr>
          <a:xfrm>
            <a:off x="9741458" y="3850035"/>
            <a:ext cx="4307470" cy="466794"/>
          </a:xfrm>
          <a:prstGeom prst="rect">
            <a:avLst/>
          </a:prstGeom>
        </p:spPr>
        <p:txBody>
          <a:bodyPr lIns="0" tIns="0" rIns="0" bIns="0" rtlCol="0" anchor="t">
            <a:spAutoFit/>
          </a:bodyPr>
          <a:lstStyle/>
          <a:p>
            <a:pPr algn="l">
              <a:lnSpc>
                <a:spcPts val="4018"/>
              </a:lnSpc>
              <a:spcBef>
                <a:spcPct val="0"/>
              </a:spcBef>
            </a:pPr>
            <a:r>
              <a:rPr lang="en-US" sz="2800" dirty="0">
                <a:solidFill>
                  <a:srgbClr val="021E42"/>
                </a:solidFill>
                <a:latin typeface="Handy Casual"/>
                <a:ea typeface="Handy Casual"/>
                <a:cs typeface="Handy Casual"/>
                <a:sym typeface="Handy Casual"/>
              </a:rPr>
              <a:t>Interventional Procedures</a:t>
            </a:r>
          </a:p>
        </p:txBody>
      </p:sp>
      <p:sp>
        <p:nvSpPr>
          <p:cNvPr id="19" name="TextBox 19"/>
          <p:cNvSpPr txBox="1"/>
          <p:nvPr/>
        </p:nvSpPr>
        <p:spPr>
          <a:xfrm>
            <a:off x="9741458" y="6788535"/>
            <a:ext cx="4307470" cy="466794"/>
          </a:xfrm>
          <a:prstGeom prst="rect">
            <a:avLst/>
          </a:prstGeom>
        </p:spPr>
        <p:txBody>
          <a:bodyPr lIns="0" tIns="0" rIns="0" bIns="0" rtlCol="0" anchor="t">
            <a:spAutoFit/>
          </a:bodyPr>
          <a:lstStyle/>
          <a:p>
            <a:pPr algn="l">
              <a:lnSpc>
                <a:spcPts val="4018"/>
              </a:lnSpc>
              <a:spcBef>
                <a:spcPct val="0"/>
              </a:spcBef>
            </a:pPr>
            <a:r>
              <a:rPr lang="en-US" sz="2800" dirty="0">
                <a:solidFill>
                  <a:srgbClr val="021E42"/>
                </a:solidFill>
                <a:latin typeface="Handy Casual"/>
                <a:ea typeface="Handy Casual"/>
                <a:cs typeface="Handy Casual"/>
                <a:sym typeface="Handy Casual"/>
              </a:rPr>
              <a:t>Lifestyle Modification:</a:t>
            </a:r>
          </a:p>
        </p:txBody>
      </p:sp>
      <p:sp>
        <p:nvSpPr>
          <p:cNvPr id="20" name="TextBox 20"/>
          <p:cNvSpPr txBox="1"/>
          <p:nvPr/>
        </p:nvSpPr>
        <p:spPr>
          <a:xfrm>
            <a:off x="1826159" y="4305300"/>
            <a:ext cx="7073724" cy="1558119"/>
          </a:xfrm>
          <a:prstGeom prst="rect">
            <a:avLst/>
          </a:prstGeom>
        </p:spPr>
        <p:txBody>
          <a:bodyPr wrap="square" lIns="0" tIns="0" rIns="0" bIns="0" rtlCol="0" anchor="t">
            <a:spAutoFit/>
          </a:bodyPr>
          <a:lstStyle/>
          <a:p>
            <a:pPr algn="l">
              <a:lnSpc>
                <a:spcPts val="4153"/>
              </a:lnSpc>
            </a:pPr>
            <a:r>
              <a:rPr lang="en-US" sz="2000" dirty="0">
                <a:solidFill>
                  <a:srgbClr val="021E42"/>
                </a:solidFill>
                <a:latin typeface="Nunito"/>
                <a:ea typeface="Nunito"/>
                <a:cs typeface="Nunito"/>
                <a:sym typeface="Nunito"/>
              </a:rPr>
              <a:t>Statins are used to lower cholesterol, beta-blockers reduce cardiac workload, and antiplatelets like aspirin prevent thrombus formation (NICE, 2023).</a:t>
            </a:r>
          </a:p>
        </p:txBody>
      </p:sp>
      <p:sp>
        <p:nvSpPr>
          <p:cNvPr id="21" name="TextBox 21"/>
          <p:cNvSpPr txBox="1"/>
          <p:nvPr/>
        </p:nvSpPr>
        <p:spPr>
          <a:xfrm>
            <a:off x="1826159" y="7200900"/>
            <a:ext cx="6687017" cy="1558119"/>
          </a:xfrm>
          <a:prstGeom prst="rect">
            <a:avLst/>
          </a:prstGeom>
        </p:spPr>
        <p:txBody>
          <a:bodyPr lIns="0" tIns="0" rIns="0" bIns="0" rtlCol="0" anchor="t">
            <a:spAutoFit/>
          </a:bodyPr>
          <a:lstStyle/>
          <a:p>
            <a:pPr algn="l">
              <a:lnSpc>
                <a:spcPts val="4153"/>
              </a:lnSpc>
            </a:pPr>
            <a:r>
              <a:rPr lang="en-US" sz="2000" dirty="0">
                <a:solidFill>
                  <a:srgbClr val="021E42"/>
                </a:solidFill>
                <a:latin typeface="Nunito"/>
                <a:ea typeface="Nunito"/>
                <a:cs typeface="Nunito"/>
                <a:sym typeface="Nunito"/>
              </a:rPr>
              <a:t>Coronary artery bypass grafting (CABG) involves creating new pathways to bypass severely blocked vessels (European Society of Cardiology, 2022).</a:t>
            </a:r>
          </a:p>
        </p:txBody>
      </p:sp>
      <p:sp>
        <p:nvSpPr>
          <p:cNvPr id="22" name="TextBox 22"/>
          <p:cNvSpPr txBox="1"/>
          <p:nvPr/>
        </p:nvSpPr>
        <p:spPr>
          <a:xfrm>
            <a:off x="9741458" y="7200900"/>
            <a:ext cx="6687017" cy="1558119"/>
          </a:xfrm>
          <a:prstGeom prst="rect">
            <a:avLst/>
          </a:prstGeom>
        </p:spPr>
        <p:txBody>
          <a:bodyPr lIns="0" tIns="0" rIns="0" bIns="0" rtlCol="0" anchor="t">
            <a:spAutoFit/>
          </a:bodyPr>
          <a:lstStyle/>
          <a:p>
            <a:pPr algn="l">
              <a:lnSpc>
                <a:spcPts val="4153"/>
              </a:lnSpc>
            </a:pPr>
            <a:r>
              <a:rPr lang="en-US" sz="2000" dirty="0">
                <a:solidFill>
                  <a:srgbClr val="021E42"/>
                </a:solidFill>
                <a:latin typeface="Nunito"/>
                <a:ea typeface="Nunito"/>
                <a:cs typeface="Nunito"/>
                <a:sym typeface="Nunito"/>
              </a:rPr>
              <a:t>Essential strategies including smoking cessation, nutritional changes, and regular exercise significantly slow disease progression (Cochrane Review, 2021).</a:t>
            </a:r>
          </a:p>
        </p:txBody>
      </p:sp>
      <p:sp>
        <p:nvSpPr>
          <p:cNvPr id="23" name="TextBox 23"/>
          <p:cNvSpPr txBox="1"/>
          <p:nvPr/>
        </p:nvSpPr>
        <p:spPr>
          <a:xfrm>
            <a:off x="9741458" y="4271181"/>
            <a:ext cx="6687017" cy="1558119"/>
          </a:xfrm>
          <a:prstGeom prst="rect">
            <a:avLst/>
          </a:prstGeom>
        </p:spPr>
        <p:txBody>
          <a:bodyPr lIns="0" tIns="0" rIns="0" bIns="0" rtlCol="0" anchor="t">
            <a:spAutoFit/>
          </a:bodyPr>
          <a:lstStyle/>
          <a:p>
            <a:pPr algn="l">
              <a:lnSpc>
                <a:spcPts val="4153"/>
              </a:lnSpc>
            </a:pPr>
            <a:r>
              <a:rPr lang="en-US" sz="2000" dirty="0">
                <a:solidFill>
                  <a:srgbClr val="021E42"/>
                </a:solidFill>
                <a:latin typeface="Nunito"/>
                <a:ea typeface="Nunito"/>
                <a:cs typeface="Nunito"/>
                <a:sym typeface="Nunito"/>
              </a:rPr>
              <a:t>Percutaneous coronary intervention (PCI) employs stents to open narrowed arteries and restore perfusion (European Society of Cardiology, 2022).</a:t>
            </a:r>
          </a:p>
        </p:txBody>
      </p:sp>
      <p:sp>
        <p:nvSpPr>
          <p:cNvPr id="24" name="Freeform 24"/>
          <p:cNvSpPr/>
          <p:nvPr/>
        </p:nvSpPr>
        <p:spPr>
          <a:xfrm rot="-10800000" flipH="1">
            <a:off x="-299159" y="-264765"/>
            <a:ext cx="3204400" cy="4114800"/>
          </a:xfrm>
          <a:custGeom>
            <a:avLst/>
            <a:gdLst/>
            <a:ahLst/>
            <a:cxnLst/>
            <a:rect l="l" t="t" r="r" b="b"/>
            <a:pathLst>
              <a:path w="3204400" h="4114800">
                <a:moveTo>
                  <a:pt x="3204401" y="0"/>
                </a:moveTo>
                <a:lnTo>
                  <a:pt x="0" y="0"/>
                </a:lnTo>
                <a:lnTo>
                  <a:pt x="0" y="4114800"/>
                </a:lnTo>
                <a:lnTo>
                  <a:pt x="3204401" y="4114800"/>
                </a:lnTo>
                <a:lnTo>
                  <a:pt x="3204401"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25" name="Freeform 25"/>
          <p:cNvSpPr/>
          <p:nvPr/>
        </p:nvSpPr>
        <p:spPr>
          <a:xfrm rot="-8858552">
            <a:off x="13595668" y="-1331285"/>
            <a:ext cx="6785113" cy="3273817"/>
          </a:xfrm>
          <a:custGeom>
            <a:avLst/>
            <a:gdLst/>
            <a:ahLst/>
            <a:cxnLst/>
            <a:rect l="l" t="t" r="r" b="b"/>
            <a:pathLst>
              <a:path w="6785113" h="3273817">
                <a:moveTo>
                  <a:pt x="0" y="0"/>
                </a:moveTo>
                <a:lnTo>
                  <a:pt x="6785114" y="0"/>
                </a:lnTo>
                <a:lnTo>
                  <a:pt x="6785114" y="3273817"/>
                </a:lnTo>
                <a:lnTo>
                  <a:pt x="0" y="327381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26" name="Freeform 26"/>
          <p:cNvSpPr/>
          <p:nvPr/>
        </p:nvSpPr>
        <p:spPr>
          <a:xfrm>
            <a:off x="17259300" y="8751503"/>
            <a:ext cx="2094585" cy="1311734"/>
          </a:xfrm>
          <a:custGeom>
            <a:avLst/>
            <a:gdLst/>
            <a:ahLst/>
            <a:cxnLst/>
            <a:rect l="l" t="t" r="r" b="b"/>
            <a:pathLst>
              <a:path w="2094585" h="1311734">
                <a:moveTo>
                  <a:pt x="0" y="0"/>
                </a:moveTo>
                <a:lnTo>
                  <a:pt x="2094585" y="0"/>
                </a:lnTo>
                <a:lnTo>
                  <a:pt x="2094585" y="1311734"/>
                </a:lnTo>
                <a:lnTo>
                  <a:pt x="0" y="1311734"/>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a:p>
        </p:txBody>
      </p:sp>
      <p:sp>
        <p:nvSpPr>
          <p:cNvPr id="27" name="Freeform 27"/>
          <p:cNvSpPr/>
          <p:nvPr/>
        </p:nvSpPr>
        <p:spPr>
          <a:xfrm rot="-9538665">
            <a:off x="-2124620" y="8341847"/>
            <a:ext cx="4249241" cy="2857614"/>
          </a:xfrm>
          <a:custGeom>
            <a:avLst/>
            <a:gdLst/>
            <a:ahLst/>
            <a:cxnLst/>
            <a:rect l="l" t="t" r="r" b="b"/>
            <a:pathLst>
              <a:path w="4249241" h="2857614">
                <a:moveTo>
                  <a:pt x="0" y="0"/>
                </a:moveTo>
                <a:lnTo>
                  <a:pt x="4249240" y="0"/>
                </a:lnTo>
                <a:lnTo>
                  <a:pt x="4249240" y="2857615"/>
                </a:lnTo>
                <a:lnTo>
                  <a:pt x="0" y="2857615"/>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US"/>
          </a:p>
        </p:txBody>
      </p:sp>
      <p:sp>
        <p:nvSpPr>
          <p:cNvPr id="28" name="Freeform 28"/>
          <p:cNvSpPr/>
          <p:nvPr/>
        </p:nvSpPr>
        <p:spPr>
          <a:xfrm rot="6068372">
            <a:off x="-1594198" y="-1428807"/>
            <a:ext cx="4249241" cy="2857614"/>
          </a:xfrm>
          <a:custGeom>
            <a:avLst/>
            <a:gdLst/>
            <a:ahLst/>
            <a:cxnLst/>
            <a:rect l="l" t="t" r="r" b="b"/>
            <a:pathLst>
              <a:path w="4249241" h="2857614">
                <a:moveTo>
                  <a:pt x="0" y="0"/>
                </a:moveTo>
                <a:lnTo>
                  <a:pt x="4249240" y="0"/>
                </a:lnTo>
                <a:lnTo>
                  <a:pt x="4249240" y="2857614"/>
                </a:lnTo>
                <a:lnTo>
                  <a:pt x="0" y="2857614"/>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3590EB"/>
        </a:solidFill>
        <a:effectLst/>
      </p:bgPr>
    </p:bg>
    <p:spTree>
      <p:nvGrpSpPr>
        <p:cNvPr id="1" name=""/>
        <p:cNvGrpSpPr/>
        <p:nvPr/>
      </p:nvGrpSpPr>
      <p:grpSpPr>
        <a:xfrm>
          <a:off x="0" y="0"/>
          <a:ext cx="0" cy="0"/>
          <a:chOff x="0" y="0"/>
          <a:chExt cx="0" cy="0"/>
        </a:xfrm>
      </p:grpSpPr>
      <p:sp>
        <p:nvSpPr>
          <p:cNvPr id="2" name="Freeform 2"/>
          <p:cNvSpPr/>
          <p:nvPr/>
        </p:nvSpPr>
        <p:spPr>
          <a:xfrm rot="1593656">
            <a:off x="1263989" y="3181056"/>
            <a:ext cx="2829343" cy="3318877"/>
          </a:xfrm>
          <a:custGeom>
            <a:avLst/>
            <a:gdLst/>
            <a:ahLst/>
            <a:cxnLst/>
            <a:rect l="l" t="t" r="r" b="b"/>
            <a:pathLst>
              <a:path w="2829343" h="3318877">
                <a:moveTo>
                  <a:pt x="0" y="0"/>
                </a:moveTo>
                <a:lnTo>
                  <a:pt x="2829342" y="0"/>
                </a:lnTo>
                <a:lnTo>
                  <a:pt x="2829342" y="3318877"/>
                </a:lnTo>
                <a:lnTo>
                  <a:pt x="0" y="331887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Freeform 3"/>
          <p:cNvSpPr/>
          <p:nvPr/>
        </p:nvSpPr>
        <p:spPr>
          <a:xfrm rot="1593656">
            <a:off x="6737362" y="3755292"/>
            <a:ext cx="2829343" cy="3318877"/>
          </a:xfrm>
          <a:custGeom>
            <a:avLst/>
            <a:gdLst/>
            <a:ahLst/>
            <a:cxnLst/>
            <a:rect l="l" t="t" r="r" b="b"/>
            <a:pathLst>
              <a:path w="2829343" h="3318877">
                <a:moveTo>
                  <a:pt x="0" y="0"/>
                </a:moveTo>
                <a:lnTo>
                  <a:pt x="2829343" y="0"/>
                </a:lnTo>
                <a:lnTo>
                  <a:pt x="2829343" y="3318877"/>
                </a:lnTo>
                <a:lnTo>
                  <a:pt x="0" y="331887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8" name="Freeform 8"/>
          <p:cNvSpPr/>
          <p:nvPr/>
        </p:nvSpPr>
        <p:spPr>
          <a:xfrm rot="4894271">
            <a:off x="14265360" y="1920641"/>
            <a:ext cx="7439386" cy="4724010"/>
          </a:xfrm>
          <a:custGeom>
            <a:avLst/>
            <a:gdLst/>
            <a:ahLst/>
            <a:cxnLst/>
            <a:rect l="l" t="t" r="r" b="b"/>
            <a:pathLst>
              <a:path w="7439386" h="4724010">
                <a:moveTo>
                  <a:pt x="0" y="0"/>
                </a:moveTo>
                <a:lnTo>
                  <a:pt x="7439387" y="0"/>
                </a:lnTo>
                <a:lnTo>
                  <a:pt x="7439387" y="4724010"/>
                </a:lnTo>
                <a:lnTo>
                  <a:pt x="0" y="472401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9" name="Freeform 9"/>
          <p:cNvSpPr/>
          <p:nvPr/>
        </p:nvSpPr>
        <p:spPr>
          <a:xfrm rot="1593656">
            <a:off x="12210736" y="3181056"/>
            <a:ext cx="2829343" cy="3318877"/>
          </a:xfrm>
          <a:custGeom>
            <a:avLst/>
            <a:gdLst/>
            <a:ahLst/>
            <a:cxnLst/>
            <a:rect l="l" t="t" r="r" b="b"/>
            <a:pathLst>
              <a:path w="2829343" h="3318877">
                <a:moveTo>
                  <a:pt x="0" y="0"/>
                </a:moveTo>
                <a:lnTo>
                  <a:pt x="2829342" y="0"/>
                </a:lnTo>
                <a:lnTo>
                  <a:pt x="2829342" y="3318877"/>
                </a:lnTo>
                <a:lnTo>
                  <a:pt x="0" y="331887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12" name="Freeform 12"/>
          <p:cNvSpPr/>
          <p:nvPr/>
        </p:nvSpPr>
        <p:spPr>
          <a:xfrm rot="9450317">
            <a:off x="-767200" y="-1339825"/>
            <a:ext cx="4597055" cy="2988086"/>
          </a:xfrm>
          <a:custGeom>
            <a:avLst/>
            <a:gdLst/>
            <a:ahLst/>
            <a:cxnLst/>
            <a:rect l="l" t="t" r="r" b="b"/>
            <a:pathLst>
              <a:path w="4597055" h="2988086">
                <a:moveTo>
                  <a:pt x="0" y="0"/>
                </a:moveTo>
                <a:lnTo>
                  <a:pt x="4597055" y="0"/>
                </a:lnTo>
                <a:lnTo>
                  <a:pt x="4597055" y="2988086"/>
                </a:lnTo>
                <a:lnTo>
                  <a:pt x="0" y="2988086"/>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a:p>
        </p:txBody>
      </p:sp>
      <p:sp>
        <p:nvSpPr>
          <p:cNvPr id="13" name="Freeform 13"/>
          <p:cNvSpPr/>
          <p:nvPr/>
        </p:nvSpPr>
        <p:spPr>
          <a:xfrm rot="9255442">
            <a:off x="-4455775" y="6673316"/>
            <a:ext cx="6583680" cy="6172200"/>
          </a:xfrm>
          <a:custGeom>
            <a:avLst/>
            <a:gdLst/>
            <a:ahLst/>
            <a:cxnLst/>
            <a:rect l="l" t="t" r="r" b="b"/>
            <a:pathLst>
              <a:path w="6583680" h="6172200">
                <a:moveTo>
                  <a:pt x="0" y="0"/>
                </a:moveTo>
                <a:lnTo>
                  <a:pt x="6583680" y="0"/>
                </a:lnTo>
                <a:lnTo>
                  <a:pt x="6583680" y="6172200"/>
                </a:lnTo>
                <a:lnTo>
                  <a:pt x="0" y="617220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US"/>
          </a:p>
        </p:txBody>
      </p:sp>
      <p:sp>
        <p:nvSpPr>
          <p:cNvPr id="14" name="TextBox 14"/>
          <p:cNvSpPr txBox="1"/>
          <p:nvPr/>
        </p:nvSpPr>
        <p:spPr>
          <a:xfrm>
            <a:off x="2014771" y="1434600"/>
            <a:ext cx="14258458" cy="1289025"/>
          </a:xfrm>
          <a:prstGeom prst="rect">
            <a:avLst/>
          </a:prstGeom>
        </p:spPr>
        <p:txBody>
          <a:bodyPr lIns="0" tIns="0" rIns="0" bIns="0" rtlCol="0" anchor="t">
            <a:spAutoFit/>
          </a:bodyPr>
          <a:lstStyle/>
          <a:p>
            <a:pPr algn="ctr">
              <a:lnSpc>
                <a:spcPts val="9623"/>
              </a:lnSpc>
            </a:pPr>
            <a:r>
              <a:rPr lang="en-US" sz="9165" dirty="0">
                <a:solidFill>
                  <a:srgbClr val="FFFFFF"/>
                </a:solidFill>
                <a:latin typeface="Chewy"/>
                <a:ea typeface="Chewy"/>
                <a:cs typeface="Chewy"/>
                <a:sym typeface="Chewy"/>
              </a:rPr>
              <a:t>Treatment (Visual)</a:t>
            </a:r>
          </a:p>
        </p:txBody>
      </p:sp>
      <p:sp>
        <p:nvSpPr>
          <p:cNvPr id="15" name="TextBox 15"/>
          <p:cNvSpPr txBox="1"/>
          <p:nvPr/>
        </p:nvSpPr>
        <p:spPr>
          <a:xfrm>
            <a:off x="6794715" y="7504608"/>
            <a:ext cx="4416968" cy="1091966"/>
          </a:xfrm>
          <a:prstGeom prst="rect">
            <a:avLst/>
          </a:prstGeom>
        </p:spPr>
        <p:txBody>
          <a:bodyPr wrap="square" lIns="0" tIns="0" rIns="0" bIns="0" rtlCol="0" anchor="t">
            <a:spAutoFit/>
          </a:bodyPr>
          <a:lstStyle/>
          <a:p>
            <a:pPr algn="ctr">
              <a:lnSpc>
                <a:spcPts val="2949"/>
              </a:lnSpc>
              <a:spcBef>
                <a:spcPct val="0"/>
              </a:spcBef>
            </a:pPr>
            <a:r>
              <a:rPr lang="en-US" sz="2000" dirty="0">
                <a:solidFill>
                  <a:srgbClr val="FFFFFF"/>
                </a:solidFill>
                <a:latin typeface="Nunito"/>
                <a:ea typeface="Nunito"/>
                <a:cs typeface="Nunito"/>
                <a:sym typeface="Nunito"/>
              </a:rPr>
              <a:t>Heart treatment with drugs. Cardiovascular diseases. Life with the constant intake of pills</a:t>
            </a:r>
          </a:p>
        </p:txBody>
      </p:sp>
      <p:sp>
        <p:nvSpPr>
          <p:cNvPr id="16" name="Freeform 16"/>
          <p:cNvSpPr/>
          <p:nvPr/>
        </p:nvSpPr>
        <p:spPr>
          <a:xfrm rot="-3578242">
            <a:off x="14935015" y="7653518"/>
            <a:ext cx="5403761" cy="2607315"/>
          </a:xfrm>
          <a:custGeom>
            <a:avLst/>
            <a:gdLst/>
            <a:ahLst/>
            <a:cxnLst/>
            <a:rect l="l" t="t" r="r" b="b"/>
            <a:pathLst>
              <a:path w="5403761" h="2607315">
                <a:moveTo>
                  <a:pt x="0" y="0"/>
                </a:moveTo>
                <a:lnTo>
                  <a:pt x="5403761" y="0"/>
                </a:lnTo>
                <a:lnTo>
                  <a:pt x="5403761" y="2607315"/>
                </a:lnTo>
                <a:lnTo>
                  <a:pt x="0" y="2607315"/>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US"/>
          </a:p>
        </p:txBody>
      </p:sp>
      <p:pic>
        <p:nvPicPr>
          <p:cNvPr id="17" name="Picture 16">
            <a:extLst>
              <a:ext uri="{FF2B5EF4-FFF2-40B4-BE49-F238E27FC236}">
                <a16:creationId xmlns:a16="http://schemas.microsoft.com/office/drawing/2014/main" id="{84D1A976-ED2A-4D90-D1A3-FD46AEC3DD75}"/>
              </a:ext>
            </a:extLst>
          </p:cNvPr>
          <p:cNvPicPr>
            <a:picLocks noChangeAspect="1"/>
          </p:cNvPicPr>
          <p:nvPr/>
        </p:nvPicPr>
        <p:blipFill>
          <a:blip r:embed="rId12"/>
          <a:stretch>
            <a:fillRect/>
          </a:stretch>
        </p:blipFill>
        <p:spPr>
          <a:xfrm>
            <a:off x="1740674" y="3557605"/>
            <a:ext cx="3351710" cy="3204209"/>
          </a:xfrm>
          <a:prstGeom prst="ellipse">
            <a:avLst/>
          </a:prstGeom>
          <a:ln>
            <a:solidFill>
              <a:schemeClr val="bg1"/>
            </a:solidFill>
          </a:ln>
        </p:spPr>
      </p:pic>
      <p:sp>
        <p:nvSpPr>
          <p:cNvPr id="18" name="TextBox 15">
            <a:extLst>
              <a:ext uri="{FF2B5EF4-FFF2-40B4-BE49-F238E27FC236}">
                <a16:creationId xmlns:a16="http://schemas.microsoft.com/office/drawing/2014/main" id="{8D1640B0-53F2-7919-269C-20D8BD06B249}"/>
              </a:ext>
            </a:extLst>
          </p:cNvPr>
          <p:cNvSpPr txBox="1"/>
          <p:nvPr/>
        </p:nvSpPr>
        <p:spPr>
          <a:xfrm>
            <a:off x="1080343" y="7049312"/>
            <a:ext cx="4416968" cy="727763"/>
          </a:xfrm>
          <a:prstGeom prst="rect">
            <a:avLst/>
          </a:prstGeom>
        </p:spPr>
        <p:txBody>
          <a:bodyPr wrap="square" lIns="0" tIns="0" rIns="0" bIns="0" rtlCol="0" anchor="t">
            <a:spAutoFit/>
          </a:bodyPr>
          <a:lstStyle/>
          <a:p>
            <a:pPr algn="ctr">
              <a:lnSpc>
                <a:spcPts val="2949"/>
              </a:lnSpc>
              <a:spcBef>
                <a:spcPct val="0"/>
              </a:spcBef>
            </a:pPr>
            <a:r>
              <a:rPr lang="en-US" sz="2000" dirty="0">
                <a:solidFill>
                  <a:srgbClr val="FFFFFF"/>
                </a:solidFill>
                <a:latin typeface="Nunito"/>
                <a:ea typeface="Nunito"/>
                <a:cs typeface="Nunito"/>
                <a:sym typeface="Nunito"/>
              </a:rPr>
              <a:t>Cardiac Rehabilitation: Exercise &amp; Fitness</a:t>
            </a:r>
          </a:p>
        </p:txBody>
      </p:sp>
      <p:sp>
        <p:nvSpPr>
          <p:cNvPr id="19" name="TextBox 15">
            <a:extLst>
              <a:ext uri="{FF2B5EF4-FFF2-40B4-BE49-F238E27FC236}">
                <a16:creationId xmlns:a16="http://schemas.microsoft.com/office/drawing/2014/main" id="{B49D5DFE-B69A-E3C1-AF9C-41AA5A3C007D}"/>
              </a:ext>
            </a:extLst>
          </p:cNvPr>
          <p:cNvSpPr txBox="1"/>
          <p:nvPr/>
        </p:nvSpPr>
        <p:spPr>
          <a:xfrm>
            <a:off x="12344400" y="7325773"/>
            <a:ext cx="4416968" cy="727763"/>
          </a:xfrm>
          <a:prstGeom prst="rect">
            <a:avLst/>
          </a:prstGeom>
        </p:spPr>
        <p:txBody>
          <a:bodyPr wrap="square" lIns="0" tIns="0" rIns="0" bIns="0" rtlCol="0" anchor="t">
            <a:spAutoFit/>
          </a:bodyPr>
          <a:lstStyle/>
          <a:p>
            <a:pPr algn="ctr">
              <a:lnSpc>
                <a:spcPts val="2949"/>
              </a:lnSpc>
              <a:spcBef>
                <a:spcPct val="0"/>
              </a:spcBef>
            </a:pPr>
            <a:r>
              <a:rPr lang="en-US" sz="2000" dirty="0">
                <a:solidFill>
                  <a:srgbClr val="FFFFFF"/>
                </a:solidFill>
                <a:latin typeface="Nunito"/>
                <a:ea typeface="Nunito"/>
                <a:cs typeface="Nunito"/>
                <a:sym typeface="Nunito"/>
              </a:rPr>
              <a:t>Cardiac Rehab Exercise Program: What Does It Involve?</a:t>
            </a:r>
          </a:p>
        </p:txBody>
      </p:sp>
      <p:pic>
        <p:nvPicPr>
          <p:cNvPr id="20" name="Picture 19">
            <a:extLst>
              <a:ext uri="{FF2B5EF4-FFF2-40B4-BE49-F238E27FC236}">
                <a16:creationId xmlns:a16="http://schemas.microsoft.com/office/drawing/2014/main" id="{B856D363-0171-745E-748B-23CA4150CCBD}"/>
              </a:ext>
            </a:extLst>
          </p:cNvPr>
          <p:cNvPicPr>
            <a:picLocks noChangeAspect="1"/>
          </p:cNvPicPr>
          <p:nvPr/>
        </p:nvPicPr>
        <p:blipFill>
          <a:blip r:embed="rId13"/>
          <a:stretch>
            <a:fillRect/>
          </a:stretch>
        </p:blipFill>
        <p:spPr>
          <a:xfrm>
            <a:off x="7124985" y="4187565"/>
            <a:ext cx="3192203" cy="3115330"/>
          </a:xfrm>
          <a:prstGeom prst="ellipse">
            <a:avLst/>
          </a:prstGeom>
        </p:spPr>
      </p:pic>
      <p:pic>
        <p:nvPicPr>
          <p:cNvPr id="21" name="Picture 20">
            <a:extLst>
              <a:ext uri="{FF2B5EF4-FFF2-40B4-BE49-F238E27FC236}">
                <a16:creationId xmlns:a16="http://schemas.microsoft.com/office/drawing/2014/main" id="{BA3B4678-29B9-27D5-3B74-4EAB6F213AE3}"/>
              </a:ext>
            </a:extLst>
          </p:cNvPr>
          <p:cNvPicPr>
            <a:picLocks noChangeAspect="1"/>
          </p:cNvPicPr>
          <p:nvPr/>
        </p:nvPicPr>
        <p:blipFill>
          <a:blip r:embed="rId14"/>
          <a:stretch>
            <a:fillRect/>
          </a:stretch>
        </p:blipFill>
        <p:spPr>
          <a:xfrm>
            <a:off x="12650135" y="3640904"/>
            <a:ext cx="3486664" cy="3633681"/>
          </a:xfrm>
          <a:prstGeom prst="ellipse">
            <a:avLst/>
          </a:prstGeom>
          <a:ln>
            <a:solidFill>
              <a:schemeClr val="bg1"/>
            </a:solid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414430" y="2001135"/>
            <a:ext cx="10395069" cy="1313565"/>
          </a:xfrm>
          <a:prstGeom prst="rect">
            <a:avLst/>
          </a:prstGeom>
        </p:spPr>
        <p:txBody>
          <a:bodyPr lIns="0" tIns="0" rIns="0" bIns="0" rtlCol="0" anchor="t">
            <a:spAutoFit/>
          </a:bodyPr>
          <a:lstStyle/>
          <a:p>
            <a:pPr algn="l">
              <a:lnSpc>
                <a:spcPts val="12204"/>
              </a:lnSpc>
            </a:pPr>
            <a:r>
              <a:rPr lang="en-US" sz="4400" b="1" dirty="0">
                <a:solidFill>
                  <a:srgbClr val="0097B2"/>
                </a:solidFill>
                <a:latin typeface="Funtastic"/>
                <a:ea typeface="Funtastic"/>
                <a:cs typeface="Funtastic"/>
                <a:sym typeface="Funtastic"/>
              </a:rPr>
              <a:t>Comorbidities</a:t>
            </a:r>
          </a:p>
        </p:txBody>
      </p:sp>
      <p:sp>
        <p:nvSpPr>
          <p:cNvPr id="3" name="TextBox 3"/>
          <p:cNvSpPr txBox="1"/>
          <p:nvPr/>
        </p:nvSpPr>
        <p:spPr>
          <a:xfrm>
            <a:off x="1478382" y="3860744"/>
            <a:ext cx="16047618" cy="5523563"/>
          </a:xfrm>
          <a:prstGeom prst="rect">
            <a:avLst/>
          </a:prstGeom>
        </p:spPr>
        <p:txBody>
          <a:bodyPr lIns="0" tIns="0" rIns="0" bIns="0" rtlCol="0" anchor="t">
            <a:spAutoFit/>
          </a:bodyPr>
          <a:lstStyle/>
          <a:p>
            <a:pPr algn="l">
              <a:lnSpc>
                <a:spcPts val="6299"/>
              </a:lnSpc>
            </a:pPr>
            <a:r>
              <a:rPr lang="en-US" sz="2400" dirty="0">
                <a:solidFill>
                  <a:srgbClr val="FFFFFF"/>
                </a:solidFill>
                <a:latin typeface="Dreaming Outloud Sans"/>
                <a:ea typeface="Dreaming Outloud Sans"/>
                <a:cs typeface="Dreaming Outloud Sans"/>
                <a:sym typeface="Dreaming Outloud Sans"/>
              </a:rPr>
              <a:t>CHD is frequently associated with comorbid conditions such as </a:t>
            </a:r>
            <a:r>
              <a:rPr lang="en-US" sz="2400" b="1" i="1" dirty="0">
                <a:solidFill>
                  <a:srgbClr val="FFFFFF"/>
                </a:solidFill>
                <a:latin typeface="Dreaming Outloud Sans"/>
                <a:ea typeface="Dreaming Outloud Sans"/>
                <a:cs typeface="Dreaming Outloud Sans"/>
                <a:sym typeface="Dreaming Outloud Sans"/>
              </a:rPr>
              <a:t>diabetes, hypertension, obesity, chronic kidney disease, and depression</a:t>
            </a:r>
            <a:r>
              <a:rPr lang="en-US" sz="2400" dirty="0">
                <a:solidFill>
                  <a:srgbClr val="FFFFFF"/>
                </a:solidFill>
                <a:latin typeface="Dreaming Outloud Sans"/>
                <a:ea typeface="Dreaming Outloud Sans"/>
                <a:cs typeface="Dreaming Outloud Sans"/>
                <a:sym typeface="Dreaming Outloud Sans"/>
              </a:rPr>
              <a:t>. These conditions share common risk factors and pathophysiological mechanisms, leading to increased disease complexity and poorer prognosis (WHO, 2023).</a:t>
            </a:r>
          </a:p>
          <a:p>
            <a:pPr algn="l">
              <a:lnSpc>
                <a:spcPts val="6299"/>
              </a:lnSpc>
            </a:pPr>
            <a:r>
              <a:rPr lang="en-US" sz="2400" dirty="0">
                <a:solidFill>
                  <a:srgbClr val="FFFFFF"/>
                </a:solidFill>
                <a:latin typeface="Dreaming Outloud Sans"/>
                <a:ea typeface="Dreaming Outloud Sans"/>
                <a:cs typeface="Dreaming Outloud Sans"/>
                <a:sym typeface="Dreaming Outloud Sans"/>
              </a:rPr>
              <a:t>For example, diabetes accelerates atherosclerosis, while hypertension increases arterial stress, both contributing to CHD progression (NICE, 2023). Depression is also prevalent among </a:t>
            </a:r>
            <a:r>
              <a:rPr lang="en-US" sz="2400" b="1" i="1" dirty="0">
                <a:solidFill>
                  <a:srgbClr val="FFFFFF"/>
                </a:solidFill>
                <a:latin typeface="Dreaming Outloud Sans"/>
                <a:ea typeface="Dreaming Outloud Sans"/>
                <a:cs typeface="Dreaming Outloud Sans"/>
                <a:sym typeface="Dreaming Outloud Sans"/>
              </a:rPr>
              <a:t>CHD patients and negatively </a:t>
            </a:r>
            <a:r>
              <a:rPr lang="en-US" sz="2400" dirty="0">
                <a:solidFill>
                  <a:srgbClr val="FFFFFF"/>
                </a:solidFill>
                <a:latin typeface="Dreaming Outloud Sans"/>
                <a:ea typeface="Dreaming Outloud Sans"/>
                <a:cs typeface="Dreaming Outloud Sans"/>
                <a:sym typeface="Dreaming Outloud Sans"/>
              </a:rPr>
              <a:t>impacts treatment adherence and recovery (British Medical Journal, 2022).</a:t>
            </a:r>
          </a:p>
          <a:p>
            <a:pPr algn="l">
              <a:lnSpc>
                <a:spcPts val="6299"/>
              </a:lnSpc>
            </a:pPr>
            <a:r>
              <a:rPr lang="en-US" sz="2400" dirty="0">
                <a:solidFill>
                  <a:srgbClr val="FFFFFF"/>
                </a:solidFill>
                <a:latin typeface="Dreaming Outloud Sans"/>
                <a:ea typeface="Dreaming Outloud Sans"/>
                <a:cs typeface="Dreaming Outloud Sans"/>
                <a:sym typeface="Dreaming Outloud Sans"/>
              </a:rPr>
              <a:t>Effective management requires a holistic approach addressing all comorbidities to improve overall health outcomes.</a:t>
            </a:r>
          </a:p>
        </p:txBody>
      </p:sp>
      <p:sp>
        <p:nvSpPr>
          <p:cNvPr id="4" name="Freeform 4"/>
          <p:cNvSpPr/>
          <p:nvPr/>
        </p:nvSpPr>
        <p:spPr>
          <a:xfrm>
            <a:off x="12918780" y="-133445"/>
            <a:ext cx="5666176" cy="4112682"/>
          </a:xfrm>
          <a:custGeom>
            <a:avLst/>
            <a:gdLst/>
            <a:ahLst/>
            <a:cxnLst/>
            <a:rect l="l" t="t" r="r" b="b"/>
            <a:pathLst>
              <a:path w="5666176" h="4112682">
                <a:moveTo>
                  <a:pt x="0" y="0"/>
                </a:moveTo>
                <a:lnTo>
                  <a:pt x="5666175" y="0"/>
                </a:lnTo>
                <a:lnTo>
                  <a:pt x="5666175" y="4112681"/>
                </a:lnTo>
                <a:lnTo>
                  <a:pt x="0" y="4112681"/>
                </a:lnTo>
                <a:lnTo>
                  <a:pt x="0" y="0"/>
                </a:lnTo>
                <a:close/>
              </a:path>
            </a:pathLst>
          </a:custGeom>
          <a:blipFill>
            <a:blip r:embed="rId2"/>
            <a:stretch>
              <a:fillRect l="-244" t="-9373" r="-244"/>
            </a:stretch>
          </a:blipFill>
        </p:spPr>
        <p:txBody>
          <a:bodyPr/>
          <a:lstStyle/>
          <a:p>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897360" y="342900"/>
            <a:ext cx="7055744" cy="948080"/>
          </a:xfrm>
          <a:prstGeom prst="rect">
            <a:avLst/>
          </a:prstGeom>
        </p:spPr>
        <p:txBody>
          <a:bodyPr lIns="0" tIns="0" rIns="0" bIns="0" rtlCol="0" anchor="t">
            <a:spAutoFit/>
          </a:bodyPr>
          <a:lstStyle/>
          <a:p>
            <a:pPr algn="l">
              <a:lnSpc>
                <a:spcPts val="8427"/>
              </a:lnSpc>
            </a:pPr>
            <a:r>
              <a:rPr lang="en-US" sz="4800" dirty="0">
                <a:solidFill>
                  <a:srgbClr val="0097B2"/>
                </a:solidFill>
                <a:latin typeface="Funtastic"/>
                <a:ea typeface="Funtastic"/>
                <a:cs typeface="Funtastic"/>
                <a:sym typeface="Funtastic"/>
              </a:rPr>
              <a:t>Prevention of CHD</a:t>
            </a:r>
          </a:p>
        </p:txBody>
      </p:sp>
      <p:grpSp>
        <p:nvGrpSpPr>
          <p:cNvPr id="3" name="Group 3"/>
          <p:cNvGrpSpPr/>
          <p:nvPr/>
        </p:nvGrpSpPr>
        <p:grpSpPr>
          <a:xfrm>
            <a:off x="1687995" y="2933700"/>
            <a:ext cx="8059196" cy="4800600"/>
            <a:chOff x="0" y="0"/>
            <a:chExt cx="1914691" cy="705892"/>
          </a:xfrm>
        </p:grpSpPr>
        <p:sp>
          <p:nvSpPr>
            <p:cNvPr id="4" name="Freeform 4"/>
            <p:cNvSpPr/>
            <p:nvPr/>
          </p:nvSpPr>
          <p:spPr>
            <a:xfrm>
              <a:off x="0" y="0"/>
              <a:ext cx="1914691" cy="705892"/>
            </a:xfrm>
            <a:custGeom>
              <a:avLst/>
              <a:gdLst/>
              <a:ahLst/>
              <a:cxnLst/>
              <a:rect l="l" t="t" r="r" b="b"/>
              <a:pathLst>
                <a:path w="1914691" h="705892">
                  <a:moveTo>
                    <a:pt x="48992" y="0"/>
                  </a:moveTo>
                  <a:lnTo>
                    <a:pt x="1865699" y="0"/>
                  </a:lnTo>
                  <a:cubicBezTo>
                    <a:pt x="1878693" y="0"/>
                    <a:pt x="1891154" y="5162"/>
                    <a:pt x="1900342" y="14349"/>
                  </a:cubicBezTo>
                  <a:cubicBezTo>
                    <a:pt x="1909530" y="23537"/>
                    <a:pt x="1914691" y="35999"/>
                    <a:pt x="1914691" y="48992"/>
                  </a:cubicBezTo>
                  <a:lnTo>
                    <a:pt x="1914691" y="656900"/>
                  </a:lnTo>
                  <a:cubicBezTo>
                    <a:pt x="1914691" y="669894"/>
                    <a:pt x="1909530" y="682355"/>
                    <a:pt x="1900342" y="691543"/>
                  </a:cubicBezTo>
                  <a:cubicBezTo>
                    <a:pt x="1891154" y="700731"/>
                    <a:pt x="1878693" y="705892"/>
                    <a:pt x="1865699" y="705892"/>
                  </a:cubicBezTo>
                  <a:lnTo>
                    <a:pt x="48992" y="705892"/>
                  </a:lnTo>
                  <a:cubicBezTo>
                    <a:pt x="35999" y="705892"/>
                    <a:pt x="23537" y="700731"/>
                    <a:pt x="14349" y="691543"/>
                  </a:cubicBezTo>
                  <a:cubicBezTo>
                    <a:pt x="5162" y="682355"/>
                    <a:pt x="0" y="669894"/>
                    <a:pt x="0" y="656900"/>
                  </a:cubicBezTo>
                  <a:lnTo>
                    <a:pt x="0" y="48992"/>
                  </a:lnTo>
                  <a:cubicBezTo>
                    <a:pt x="0" y="35999"/>
                    <a:pt x="5162" y="23537"/>
                    <a:pt x="14349" y="14349"/>
                  </a:cubicBezTo>
                  <a:cubicBezTo>
                    <a:pt x="23537" y="5162"/>
                    <a:pt x="35999" y="0"/>
                    <a:pt x="48992" y="0"/>
                  </a:cubicBezTo>
                  <a:close/>
                </a:path>
              </a:pathLst>
            </a:custGeom>
            <a:solidFill>
              <a:srgbClr val="FFFFFF"/>
            </a:solidFill>
          </p:spPr>
          <p:txBody>
            <a:bodyPr/>
            <a:lstStyle/>
            <a:p>
              <a:endParaRPr lang="en-US"/>
            </a:p>
          </p:txBody>
        </p:sp>
        <p:sp>
          <p:nvSpPr>
            <p:cNvPr id="5" name="TextBox 5"/>
            <p:cNvSpPr txBox="1"/>
            <p:nvPr/>
          </p:nvSpPr>
          <p:spPr>
            <a:xfrm>
              <a:off x="0" y="-19050"/>
              <a:ext cx="1914691" cy="724942"/>
            </a:xfrm>
            <a:prstGeom prst="rect">
              <a:avLst/>
            </a:prstGeom>
          </p:spPr>
          <p:txBody>
            <a:bodyPr lIns="44761" tIns="44761" rIns="44761" bIns="44761" rtlCol="0" anchor="ctr"/>
            <a:lstStyle/>
            <a:p>
              <a:pPr algn="ctr">
                <a:lnSpc>
                  <a:spcPts val="1953"/>
                </a:lnSpc>
              </a:pPr>
              <a:endParaRPr/>
            </a:p>
          </p:txBody>
        </p:sp>
      </p:grpSp>
      <p:sp>
        <p:nvSpPr>
          <p:cNvPr id="6" name="TextBox 6"/>
          <p:cNvSpPr txBox="1"/>
          <p:nvPr/>
        </p:nvSpPr>
        <p:spPr>
          <a:xfrm>
            <a:off x="2094076" y="3335984"/>
            <a:ext cx="7372389" cy="3636316"/>
          </a:xfrm>
          <a:prstGeom prst="rect">
            <a:avLst/>
          </a:prstGeom>
        </p:spPr>
        <p:txBody>
          <a:bodyPr lIns="0" tIns="0" rIns="0" bIns="0" rtlCol="0" anchor="t">
            <a:spAutoFit/>
          </a:bodyPr>
          <a:lstStyle/>
          <a:p>
            <a:pPr algn="l">
              <a:lnSpc>
                <a:spcPct val="150000"/>
              </a:lnSpc>
            </a:pPr>
            <a:r>
              <a:rPr lang="en-US" sz="2000" b="1" dirty="0">
                <a:solidFill>
                  <a:srgbClr val="000000"/>
                </a:solidFill>
                <a:latin typeface="Dreaming Outloud Sans"/>
                <a:ea typeface="Dreaming Outloud Sans"/>
                <a:cs typeface="Dreaming Outloud Sans"/>
                <a:sym typeface="Dreaming Outloud Sans"/>
              </a:rPr>
              <a:t>Primary Prevention: </a:t>
            </a:r>
            <a:r>
              <a:rPr lang="en-US" sz="2000" dirty="0">
                <a:solidFill>
                  <a:srgbClr val="000000"/>
                </a:solidFill>
                <a:latin typeface="Dreaming Outloud Sans"/>
                <a:ea typeface="Dreaming Outloud Sans"/>
                <a:cs typeface="Dreaming Outloud Sans"/>
                <a:sym typeface="Dreaming Outloud Sans"/>
              </a:rPr>
              <a:t>Focuses on reducing risk factors in healthy individuals through lifestyle modifications, including balanced nutrition, regular physical activity, and smoking cessation (Public Health England, 2022).</a:t>
            </a:r>
          </a:p>
          <a:p>
            <a:pPr algn="l">
              <a:lnSpc>
                <a:spcPct val="150000"/>
              </a:lnSpc>
            </a:pPr>
            <a:r>
              <a:rPr lang="en-US" sz="2000" b="1" dirty="0">
                <a:solidFill>
                  <a:srgbClr val="000000"/>
                </a:solidFill>
                <a:latin typeface="Dreaming Outloud Sans"/>
                <a:ea typeface="Dreaming Outloud Sans"/>
                <a:cs typeface="Dreaming Outloud Sans"/>
                <a:sym typeface="Dreaming Outloud Sans"/>
              </a:rPr>
              <a:t>Secondary Prevention: </a:t>
            </a:r>
            <a:r>
              <a:rPr lang="en-US" sz="2000" dirty="0">
                <a:solidFill>
                  <a:srgbClr val="000000"/>
                </a:solidFill>
                <a:latin typeface="Dreaming Outloud Sans"/>
                <a:ea typeface="Dreaming Outloud Sans"/>
                <a:cs typeface="Dreaming Outloud Sans"/>
                <a:sym typeface="Dreaming Outloud Sans"/>
              </a:rPr>
              <a:t>Targets diagnosed patients to prevent disease progression. This involves strict medication adherence, routine clinical monitoring, and participation in structured cardiac rehabilitation </a:t>
            </a:r>
            <a:r>
              <a:rPr lang="en-US" sz="2000" dirty="0" err="1">
                <a:solidFill>
                  <a:srgbClr val="000000"/>
                </a:solidFill>
                <a:latin typeface="Dreaming Outloud Sans"/>
                <a:ea typeface="Dreaming Outloud Sans"/>
                <a:cs typeface="Dreaming Outloud Sans"/>
                <a:sym typeface="Dreaming Outloud Sans"/>
              </a:rPr>
              <a:t>programmes</a:t>
            </a:r>
            <a:r>
              <a:rPr lang="en-US" sz="2000" dirty="0">
                <a:solidFill>
                  <a:srgbClr val="000000"/>
                </a:solidFill>
                <a:latin typeface="Dreaming Outloud Sans"/>
                <a:ea typeface="Dreaming Outloud Sans"/>
                <a:cs typeface="Dreaming Outloud Sans"/>
                <a:sym typeface="Dreaming Outloud Sans"/>
              </a:rPr>
              <a:t> (NHS England, 2022).</a:t>
            </a:r>
          </a:p>
        </p:txBody>
      </p:sp>
      <p:sp>
        <p:nvSpPr>
          <p:cNvPr id="7" name="Freeform 7"/>
          <p:cNvSpPr/>
          <p:nvPr/>
        </p:nvSpPr>
        <p:spPr>
          <a:xfrm>
            <a:off x="10621237" y="1317088"/>
            <a:ext cx="5978768" cy="7652824"/>
          </a:xfrm>
          <a:custGeom>
            <a:avLst/>
            <a:gdLst/>
            <a:ahLst/>
            <a:cxnLst/>
            <a:rect l="l" t="t" r="r" b="b"/>
            <a:pathLst>
              <a:path w="5978768" h="7652824">
                <a:moveTo>
                  <a:pt x="0" y="0"/>
                </a:moveTo>
                <a:lnTo>
                  <a:pt x="5978768" y="0"/>
                </a:lnTo>
                <a:lnTo>
                  <a:pt x="5978768" y="7652824"/>
                </a:lnTo>
                <a:lnTo>
                  <a:pt x="0" y="7652824"/>
                </a:lnTo>
                <a:lnTo>
                  <a:pt x="0" y="0"/>
                </a:lnTo>
                <a:close/>
              </a:path>
            </a:pathLst>
          </a:custGeom>
          <a:blipFill>
            <a:blip r:embed="rId2"/>
            <a:stretch>
              <a:fillRect/>
            </a:stretch>
          </a:blipFill>
        </p:spPr>
        <p:txBody>
          <a:bodyPr/>
          <a:lstStyle/>
          <a:p>
            <a:endParaRPr lang="en-US"/>
          </a:p>
        </p:txBody>
      </p:sp>
      <p:sp>
        <p:nvSpPr>
          <p:cNvPr id="8" name="Freeform 8"/>
          <p:cNvSpPr/>
          <p:nvPr/>
        </p:nvSpPr>
        <p:spPr>
          <a:xfrm>
            <a:off x="12942790" y="6711587"/>
            <a:ext cx="482037" cy="457497"/>
          </a:xfrm>
          <a:custGeom>
            <a:avLst/>
            <a:gdLst/>
            <a:ahLst/>
            <a:cxnLst/>
            <a:rect l="l" t="t" r="r" b="b"/>
            <a:pathLst>
              <a:path w="482037" h="457497">
                <a:moveTo>
                  <a:pt x="0" y="0"/>
                </a:moveTo>
                <a:lnTo>
                  <a:pt x="482037" y="0"/>
                </a:lnTo>
                <a:lnTo>
                  <a:pt x="482037" y="457497"/>
                </a:lnTo>
                <a:lnTo>
                  <a:pt x="0" y="45749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10" name="TextBox 9">
            <a:extLst>
              <a:ext uri="{FF2B5EF4-FFF2-40B4-BE49-F238E27FC236}">
                <a16:creationId xmlns:a16="http://schemas.microsoft.com/office/drawing/2014/main" id="{CB42B872-2241-B4BD-A7C7-BA9B9E2721D7}"/>
              </a:ext>
            </a:extLst>
          </p:cNvPr>
          <p:cNvSpPr txBox="1"/>
          <p:nvPr/>
        </p:nvSpPr>
        <p:spPr>
          <a:xfrm>
            <a:off x="1501776" y="1763062"/>
            <a:ext cx="9699624" cy="830997"/>
          </a:xfrm>
          <a:prstGeom prst="rect">
            <a:avLst/>
          </a:prstGeom>
          <a:noFill/>
        </p:spPr>
        <p:txBody>
          <a:bodyPr wrap="square">
            <a:spAutoFit/>
          </a:bodyPr>
          <a:lstStyle/>
          <a:p>
            <a:r>
              <a:rPr lang="en-US" sz="2400" dirty="0"/>
              <a:t>Effective CHD management relies on a dual-layered prevention strategy to reduce both incidence and recurrence.</a:t>
            </a:r>
          </a:p>
        </p:txBody>
      </p:sp>
      <p:sp>
        <p:nvSpPr>
          <p:cNvPr id="11" name="TextBox 10">
            <a:extLst>
              <a:ext uri="{FF2B5EF4-FFF2-40B4-BE49-F238E27FC236}">
                <a16:creationId xmlns:a16="http://schemas.microsoft.com/office/drawing/2014/main" id="{3A0B8A8B-84C5-14E2-A0FD-8951DDEBB1D7}"/>
              </a:ext>
            </a:extLst>
          </p:cNvPr>
          <p:cNvSpPr txBox="1"/>
          <p:nvPr/>
        </p:nvSpPr>
        <p:spPr>
          <a:xfrm>
            <a:off x="1501776" y="8519915"/>
            <a:ext cx="9699624" cy="1200329"/>
          </a:xfrm>
          <a:prstGeom prst="rect">
            <a:avLst/>
          </a:prstGeom>
          <a:noFill/>
        </p:spPr>
        <p:txBody>
          <a:bodyPr wrap="square">
            <a:spAutoFit/>
          </a:bodyPr>
          <a:lstStyle/>
          <a:p>
            <a:r>
              <a:rPr lang="en-US" sz="2400" dirty="0"/>
              <a:t>Public health initiatives, such as national awareness campaigns and targeted screening </a:t>
            </a:r>
            <a:r>
              <a:rPr lang="en-US" sz="2400" dirty="0" err="1"/>
              <a:t>programmes</a:t>
            </a:r>
            <a:r>
              <a:rPr lang="en-US" sz="2400" dirty="0"/>
              <a:t>, remain vital for decreasing overall CHD incidence and mortality rates across the population.</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9634320" y="7221803"/>
            <a:ext cx="3996318" cy="6748607"/>
          </a:xfrm>
          <a:custGeom>
            <a:avLst/>
            <a:gdLst/>
            <a:ahLst/>
            <a:cxnLst/>
            <a:rect l="l" t="t" r="r" b="b"/>
            <a:pathLst>
              <a:path w="3996318" h="6748607">
                <a:moveTo>
                  <a:pt x="0" y="0"/>
                </a:moveTo>
                <a:lnTo>
                  <a:pt x="3996318" y="0"/>
                </a:lnTo>
                <a:lnTo>
                  <a:pt x="3996318" y="6748607"/>
                </a:lnTo>
                <a:lnTo>
                  <a:pt x="0" y="6748607"/>
                </a:lnTo>
                <a:lnTo>
                  <a:pt x="0" y="0"/>
                </a:lnTo>
                <a:close/>
              </a:path>
            </a:pathLst>
          </a:custGeom>
          <a:blipFill>
            <a:blip r:embed="rId2"/>
            <a:stretch>
              <a:fillRect/>
            </a:stretch>
          </a:blipFill>
        </p:spPr>
        <p:txBody>
          <a:bodyPr/>
          <a:lstStyle/>
          <a:p>
            <a:endParaRPr lang="en-US"/>
          </a:p>
        </p:txBody>
      </p:sp>
      <p:grpSp>
        <p:nvGrpSpPr>
          <p:cNvPr id="3" name="Group 3"/>
          <p:cNvGrpSpPr/>
          <p:nvPr/>
        </p:nvGrpSpPr>
        <p:grpSpPr>
          <a:xfrm>
            <a:off x="-3233077" y="-1045642"/>
            <a:ext cx="13204991" cy="12378285"/>
            <a:chOff x="0" y="0"/>
            <a:chExt cx="867084" cy="812800"/>
          </a:xfrm>
        </p:grpSpPr>
        <p:sp>
          <p:nvSpPr>
            <p:cNvPr id="4" name="Freeform 4"/>
            <p:cNvSpPr/>
            <p:nvPr/>
          </p:nvSpPr>
          <p:spPr>
            <a:xfrm>
              <a:off x="0" y="0"/>
              <a:ext cx="867084" cy="812800"/>
            </a:xfrm>
            <a:custGeom>
              <a:avLst/>
              <a:gdLst/>
              <a:ahLst/>
              <a:cxnLst/>
              <a:rect l="l" t="t" r="r" b="b"/>
              <a:pathLst>
                <a:path w="867084" h="812800">
                  <a:moveTo>
                    <a:pt x="433542" y="0"/>
                  </a:moveTo>
                  <a:cubicBezTo>
                    <a:pt x="194103" y="0"/>
                    <a:pt x="0" y="181951"/>
                    <a:pt x="0" y="406400"/>
                  </a:cubicBezTo>
                  <a:cubicBezTo>
                    <a:pt x="0" y="630849"/>
                    <a:pt x="194103" y="812800"/>
                    <a:pt x="433542" y="812800"/>
                  </a:cubicBezTo>
                  <a:cubicBezTo>
                    <a:pt x="672981" y="812800"/>
                    <a:pt x="867084" y="630849"/>
                    <a:pt x="867084" y="406400"/>
                  </a:cubicBezTo>
                  <a:cubicBezTo>
                    <a:pt x="867084" y="181951"/>
                    <a:pt x="672981" y="0"/>
                    <a:pt x="433542" y="0"/>
                  </a:cubicBezTo>
                  <a:close/>
                </a:path>
              </a:pathLst>
            </a:custGeom>
            <a:blipFill>
              <a:blip r:embed="rId3"/>
              <a:stretch>
                <a:fillRect l="-28116" r="-28116"/>
              </a:stretch>
            </a:blipFill>
          </p:spPr>
          <p:txBody>
            <a:bodyPr/>
            <a:lstStyle/>
            <a:p>
              <a:endParaRPr lang="en-US"/>
            </a:p>
          </p:txBody>
        </p:sp>
      </p:grpSp>
      <p:sp>
        <p:nvSpPr>
          <p:cNvPr id="9" name="Freeform 9"/>
          <p:cNvSpPr/>
          <p:nvPr/>
        </p:nvSpPr>
        <p:spPr>
          <a:xfrm>
            <a:off x="16892078" y="6938148"/>
            <a:ext cx="405210" cy="40521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p:spPr>
        <p:style>
          <a:lnRef idx="2">
            <a:schemeClr val="dk1"/>
          </a:lnRef>
          <a:fillRef idx="1">
            <a:schemeClr val="lt1"/>
          </a:fillRef>
          <a:effectRef idx="0">
            <a:schemeClr val="dk1"/>
          </a:effectRef>
          <a:fontRef idx="minor">
            <a:schemeClr val="dk1"/>
          </a:fontRef>
        </p:style>
        <p:txBody>
          <a:bodyPr/>
          <a:lstStyle/>
          <a:p>
            <a:endParaRPr lang="en-US"/>
          </a:p>
        </p:txBody>
      </p:sp>
      <p:sp>
        <p:nvSpPr>
          <p:cNvPr id="11" name="Freeform 11"/>
          <p:cNvSpPr/>
          <p:nvPr/>
        </p:nvSpPr>
        <p:spPr>
          <a:xfrm rot="-5400000">
            <a:off x="13241871" y="-2680298"/>
            <a:ext cx="3996318" cy="6748607"/>
          </a:xfrm>
          <a:custGeom>
            <a:avLst/>
            <a:gdLst/>
            <a:ahLst/>
            <a:cxnLst/>
            <a:rect l="l" t="t" r="r" b="b"/>
            <a:pathLst>
              <a:path w="3996318" h="6748607">
                <a:moveTo>
                  <a:pt x="0" y="0"/>
                </a:moveTo>
                <a:lnTo>
                  <a:pt x="3996319" y="0"/>
                </a:lnTo>
                <a:lnTo>
                  <a:pt x="3996319" y="6748607"/>
                </a:lnTo>
                <a:lnTo>
                  <a:pt x="0" y="6748607"/>
                </a:lnTo>
                <a:lnTo>
                  <a:pt x="0" y="0"/>
                </a:lnTo>
                <a:close/>
              </a:path>
            </a:pathLst>
          </a:custGeom>
          <a:blipFill>
            <a:blip r:embed="rId2"/>
            <a:stretch>
              <a:fillRect/>
            </a:stretch>
          </a:blipFill>
        </p:spPr>
        <p:txBody>
          <a:bodyPr/>
          <a:lstStyle/>
          <a:p>
            <a:endParaRPr lang="en-US"/>
          </a:p>
        </p:txBody>
      </p:sp>
      <p:sp>
        <p:nvSpPr>
          <p:cNvPr id="12" name="Freeform 12"/>
          <p:cNvSpPr/>
          <p:nvPr/>
        </p:nvSpPr>
        <p:spPr>
          <a:xfrm rot="940214">
            <a:off x="7505263" y="-749965"/>
            <a:ext cx="3733229" cy="5158175"/>
          </a:xfrm>
          <a:custGeom>
            <a:avLst/>
            <a:gdLst/>
            <a:ahLst/>
            <a:cxnLst/>
            <a:rect l="l" t="t" r="r" b="b"/>
            <a:pathLst>
              <a:path w="3733229" h="5158175">
                <a:moveTo>
                  <a:pt x="0" y="0"/>
                </a:moveTo>
                <a:lnTo>
                  <a:pt x="3733229" y="0"/>
                </a:lnTo>
                <a:lnTo>
                  <a:pt x="3733229" y="5158175"/>
                </a:lnTo>
                <a:lnTo>
                  <a:pt x="0" y="5158175"/>
                </a:lnTo>
                <a:lnTo>
                  <a:pt x="0" y="0"/>
                </a:lnTo>
                <a:close/>
              </a:path>
            </a:pathLst>
          </a:custGeom>
          <a:blipFill>
            <a:blip r:embed="rId4"/>
            <a:stretch>
              <a:fillRect/>
            </a:stretch>
          </a:blipFill>
        </p:spPr>
        <p:txBody>
          <a:bodyPr/>
          <a:lstStyle/>
          <a:p>
            <a:endParaRPr lang="en-US"/>
          </a:p>
        </p:txBody>
      </p:sp>
      <p:sp>
        <p:nvSpPr>
          <p:cNvPr id="13" name="TextBox 13"/>
          <p:cNvSpPr txBox="1"/>
          <p:nvPr/>
        </p:nvSpPr>
        <p:spPr>
          <a:xfrm>
            <a:off x="1028700" y="2400300"/>
            <a:ext cx="7505700" cy="2024400"/>
          </a:xfrm>
          <a:prstGeom prst="rect">
            <a:avLst/>
          </a:prstGeom>
        </p:spPr>
        <p:txBody>
          <a:bodyPr wrap="square" lIns="0" tIns="0" rIns="0" bIns="0" rtlCol="0" anchor="t">
            <a:spAutoFit/>
          </a:bodyPr>
          <a:lstStyle/>
          <a:p>
            <a:pPr algn="l">
              <a:lnSpc>
                <a:spcPts val="8548"/>
              </a:lnSpc>
            </a:pPr>
            <a:r>
              <a:rPr lang="en-US" sz="4000" b="1" dirty="0">
                <a:solidFill>
                  <a:srgbClr val="FFFFFF"/>
                </a:solidFill>
                <a:latin typeface="League Spartan"/>
                <a:ea typeface="League Spartan"/>
                <a:cs typeface="League Spartan"/>
                <a:sym typeface="League Spartan"/>
              </a:rPr>
              <a:t>Skills, Values, and </a:t>
            </a:r>
            <a:r>
              <a:rPr lang="en-US" sz="4000" b="1" dirty="0" err="1">
                <a:solidFill>
                  <a:srgbClr val="FFFFFF"/>
                </a:solidFill>
                <a:latin typeface="League Spartan"/>
                <a:ea typeface="League Spartan"/>
                <a:cs typeface="League Spartan"/>
                <a:sym typeface="League Spartan"/>
              </a:rPr>
              <a:t>Behaviours</a:t>
            </a:r>
            <a:r>
              <a:rPr lang="en-US" sz="4000" b="1" dirty="0">
                <a:solidFill>
                  <a:srgbClr val="FFFFFF"/>
                </a:solidFill>
                <a:latin typeface="League Spartan"/>
                <a:ea typeface="League Spartan"/>
                <a:cs typeface="League Spartan"/>
                <a:sym typeface="League Spartan"/>
              </a:rPr>
              <a:t> (Critical Evaluation)</a:t>
            </a:r>
          </a:p>
        </p:txBody>
      </p:sp>
      <p:sp>
        <p:nvSpPr>
          <p:cNvPr id="14" name="TextBox 14"/>
          <p:cNvSpPr txBox="1"/>
          <p:nvPr/>
        </p:nvSpPr>
        <p:spPr>
          <a:xfrm>
            <a:off x="1029908" y="5529570"/>
            <a:ext cx="6661181" cy="1227965"/>
          </a:xfrm>
          <a:prstGeom prst="rect">
            <a:avLst/>
          </a:prstGeom>
        </p:spPr>
        <p:txBody>
          <a:bodyPr lIns="0" tIns="0" rIns="0" bIns="0" rtlCol="0" anchor="t">
            <a:spAutoFit/>
          </a:bodyPr>
          <a:lstStyle/>
          <a:p>
            <a:pPr algn="l">
              <a:lnSpc>
                <a:spcPts val="3320"/>
              </a:lnSpc>
            </a:pPr>
            <a:r>
              <a:rPr lang="en-US" sz="2199" dirty="0">
                <a:solidFill>
                  <a:srgbClr val="FFFFFF"/>
                </a:solidFill>
                <a:latin typeface="Cerebri"/>
                <a:ea typeface="Cerebri"/>
                <a:cs typeface="Cerebri"/>
                <a:sym typeface="Cerebri"/>
              </a:rPr>
              <a:t>Delivering high-quality CHD care necessitates a synthesis of technical proficiency and compassionate practice.</a:t>
            </a:r>
          </a:p>
        </p:txBody>
      </p:sp>
      <p:sp>
        <p:nvSpPr>
          <p:cNvPr id="15" name="TextBox 15"/>
          <p:cNvSpPr txBox="1"/>
          <p:nvPr/>
        </p:nvSpPr>
        <p:spPr>
          <a:xfrm>
            <a:off x="10517239" y="4054505"/>
            <a:ext cx="5874378" cy="1846659"/>
          </a:xfrm>
          <a:prstGeom prst="rect">
            <a:avLst/>
          </a:prstGeom>
        </p:spPr>
        <p:txBody>
          <a:bodyPr lIns="0" tIns="0" rIns="0" bIns="0" rtlCol="0" anchor="t">
            <a:spAutoFit/>
          </a:bodyPr>
          <a:lstStyle/>
          <a:p>
            <a:pPr algn="r"/>
            <a:r>
              <a:rPr lang="en-US" sz="2000" dirty="0">
                <a:latin typeface="Cerebri"/>
                <a:ea typeface="Cerebri"/>
                <a:cs typeface="Cerebri"/>
                <a:sym typeface="Cerebri"/>
              </a:rPr>
              <a:t>Essential skills include robust clinical assessment and risk evaluation, supported by effective communication (Royal College of Nursing, 2022). These are underpinned by values of empathy and respect, which foster the trust necessary for person-</a:t>
            </a:r>
            <a:r>
              <a:rPr lang="en-US" sz="2000" dirty="0" err="1">
                <a:latin typeface="Cerebri"/>
                <a:ea typeface="Cerebri"/>
                <a:cs typeface="Cerebri"/>
                <a:sym typeface="Cerebri"/>
              </a:rPr>
              <a:t>centred</a:t>
            </a:r>
            <a:r>
              <a:rPr lang="en-US" sz="2000" dirty="0">
                <a:latin typeface="Cerebri"/>
                <a:ea typeface="Cerebri"/>
                <a:cs typeface="Cerebri"/>
                <a:sym typeface="Cerebri"/>
              </a:rPr>
              <a:t> care (Kings Fund, 2021).</a:t>
            </a:r>
          </a:p>
        </p:txBody>
      </p:sp>
      <p:sp>
        <p:nvSpPr>
          <p:cNvPr id="16" name="TextBox 16"/>
          <p:cNvSpPr txBox="1"/>
          <p:nvPr/>
        </p:nvSpPr>
        <p:spPr>
          <a:xfrm>
            <a:off x="10922449" y="6338469"/>
            <a:ext cx="5469169" cy="1846659"/>
          </a:xfrm>
          <a:prstGeom prst="rect">
            <a:avLst/>
          </a:prstGeom>
        </p:spPr>
        <p:txBody>
          <a:bodyPr lIns="0" tIns="0" rIns="0" bIns="0" rtlCol="0" anchor="t">
            <a:spAutoFit/>
          </a:bodyPr>
          <a:lstStyle/>
          <a:p>
            <a:pPr marL="0" lvl="0" indent="0" algn="r">
              <a:spcBef>
                <a:spcPct val="0"/>
              </a:spcBef>
            </a:pPr>
            <a:r>
              <a:rPr lang="en-US" sz="2000" u="none" strike="noStrike" dirty="0">
                <a:latin typeface="Cerebri"/>
                <a:ea typeface="Cerebri"/>
                <a:cs typeface="Cerebri"/>
                <a:sym typeface="Cerebri"/>
              </a:rPr>
              <a:t>While shared decision-making empowers patients, systemic pressures such as workload and resource limitations often challenge care delivery. Professionals must navigate these constraints to maintain efficiency without compromising patient-</a:t>
            </a:r>
            <a:r>
              <a:rPr lang="en-US" sz="2000" u="none" strike="noStrike" dirty="0" err="1">
                <a:latin typeface="Cerebri"/>
                <a:ea typeface="Cerebri"/>
                <a:cs typeface="Cerebri"/>
                <a:sym typeface="Cerebri"/>
              </a:rPr>
              <a:t>centred</a:t>
            </a:r>
            <a:r>
              <a:rPr lang="en-US" sz="2000" u="none" strike="noStrike" dirty="0">
                <a:latin typeface="Cerebri"/>
                <a:ea typeface="Cerebri"/>
                <a:cs typeface="Cerebri"/>
                <a:sym typeface="Cerebri"/>
              </a:rPr>
              <a:t> outcomes.</a:t>
            </a:r>
          </a:p>
        </p:txBody>
      </p:sp>
      <p:sp>
        <p:nvSpPr>
          <p:cNvPr id="17" name="Freeform 9">
            <a:extLst>
              <a:ext uri="{FF2B5EF4-FFF2-40B4-BE49-F238E27FC236}">
                <a16:creationId xmlns:a16="http://schemas.microsoft.com/office/drawing/2014/main" id="{A99C3255-33A9-C959-59E3-3ABD4493818B}"/>
              </a:ext>
            </a:extLst>
          </p:cNvPr>
          <p:cNvSpPr/>
          <p:nvPr/>
        </p:nvSpPr>
        <p:spPr>
          <a:xfrm>
            <a:off x="16892078" y="4738290"/>
            <a:ext cx="405210" cy="40521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p:spPr>
        <p:style>
          <a:lnRef idx="2">
            <a:schemeClr val="dk1"/>
          </a:lnRef>
          <a:fillRef idx="1">
            <a:schemeClr val="lt1"/>
          </a:fillRef>
          <a:effectRef idx="0">
            <a:schemeClr val="dk1"/>
          </a:effectRef>
          <a:fontRef idx="minor">
            <a:schemeClr val="dk1"/>
          </a:fontRef>
        </p:style>
        <p:txBody>
          <a:bodyPr/>
          <a:lstStyle/>
          <a:p>
            <a:endParaRPr 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04A148-B066-8E78-8F74-2B8AF0EAD96E}"/>
            </a:ext>
          </a:extLst>
        </p:cNvPr>
        <p:cNvGrpSpPr/>
        <p:nvPr/>
      </p:nvGrpSpPr>
      <p:grpSpPr>
        <a:xfrm>
          <a:off x="0" y="0"/>
          <a:ext cx="0" cy="0"/>
          <a:chOff x="0" y="0"/>
          <a:chExt cx="0" cy="0"/>
        </a:xfrm>
      </p:grpSpPr>
      <p:sp>
        <p:nvSpPr>
          <p:cNvPr id="2" name="AutoShape 2">
            <a:extLst>
              <a:ext uri="{FF2B5EF4-FFF2-40B4-BE49-F238E27FC236}">
                <a16:creationId xmlns:a16="http://schemas.microsoft.com/office/drawing/2014/main" id="{04145B35-3897-E4D6-7096-470FD0D5DFFB}"/>
              </a:ext>
            </a:extLst>
          </p:cNvPr>
          <p:cNvSpPr/>
          <p:nvPr/>
        </p:nvSpPr>
        <p:spPr>
          <a:xfrm>
            <a:off x="1028700" y="6460158"/>
            <a:ext cx="16230600" cy="0"/>
          </a:xfrm>
          <a:prstGeom prst="line">
            <a:avLst/>
          </a:prstGeom>
          <a:ln w="28575" cap="flat">
            <a:solidFill>
              <a:srgbClr val="FFF4DB"/>
            </a:solidFill>
            <a:prstDash val="sysDash"/>
            <a:headEnd type="none" w="sm" len="sm"/>
            <a:tailEnd type="none" w="sm" len="sm"/>
          </a:ln>
        </p:spPr>
        <p:txBody>
          <a:bodyPr/>
          <a:lstStyle/>
          <a:p>
            <a:endParaRPr lang="en-US"/>
          </a:p>
        </p:txBody>
      </p:sp>
      <p:sp>
        <p:nvSpPr>
          <p:cNvPr id="3" name="AutoShape 3">
            <a:extLst>
              <a:ext uri="{FF2B5EF4-FFF2-40B4-BE49-F238E27FC236}">
                <a16:creationId xmlns:a16="http://schemas.microsoft.com/office/drawing/2014/main" id="{C2733219-7726-0A85-6398-746B4744093D}"/>
              </a:ext>
            </a:extLst>
          </p:cNvPr>
          <p:cNvSpPr/>
          <p:nvPr/>
        </p:nvSpPr>
        <p:spPr>
          <a:xfrm flipH="1">
            <a:off x="6173074" y="4002968"/>
            <a:ext cx="0" cy="5255332"/>
          </a:xfrm>
          <a:prstGeom prst="line">
            <a:avLst/>
          </a:prstGeom>
          <a:ln w="28575" cap="flat">
            <a:solidFill>
              <a:srgbClr val="FFF4DB"/>
            </a:solidFill>
            <a:prstDash val="sysDash"/>
            <a:headEnd type="none" w="sm" len="sm"/>
            <a:tailEnd type="none" w="sm" len="sm"/>
          </a:ln>
        </p:spPr>
        <p:txBody>
          <a:bodyPr/>
          <a:lstStyle/>
          <a:p>
            <a:endParaRPr lang="en-US"/>
          </a:p>
        </p:txBody>
      </p:sp>
      <p:sp>
        <p:nvSpPr>
          <p:cNvPr id="4" name="AutoShape 4">
            <a:extLst>
              <a:ext uri="{FF2B5EF4-FFF2-40B4-BE49-F238E27FC236}">
                <a16:creationId xmlns:a16="http://schemas.microsoft.com/office/drawing/2014/main" id="{979D9E73-0136-B3E4-01A8-6F878991BEDC}"/>
              </a:ext>
            </a:extLst>
          </p:cNvPr>
          <p:cNvSpPr/>
          <p:nvPr/>
        </p:nvSpPr>
        <p:spPr>
          <a:xfrm>
            <a:off x="11914503" y="3869259"/>
            <a:ext cx="0" cy="5255332"/>
          </a:xfrm>
          <a:prstGeom prst="line">
            <a:avLst/>
          </a:prstGeom>
          <a:ln w="28575" cap="flat">
            <a:solidFill>
              <a:srgbClr val="FFF4DB"/>
            </a:solidFill>
            <a:prstDash val="sysDash"/>
            <a:headEnd type="none" w="sm" len="sm"/>
            <a:tailEnd type="none" w="sm" len="sm"/>
          </a:ln>
        </p:spPr>
        <p:txBody>
          <a:bodyPr/>
          <a:lstStyle/>
          <a:p>
            <a:endParaRPr lang="en-US"/>
          </a:p>
        </p:txBody>
      </p:sp>
      <p:sp>
        <p:nvSpPr>
          <p:cNvPr id="5" name="Freeform 5">
            <a:extLst>
              <a:ext uri="{FF2B5EF4-FFF2-40B4-BE49-F238E27FC236}">
                <a16:creationId xmlns:a16="http://schemas.microsoft.com/office/drawing/2014/main" id="{304D33F2-2D12-CBFD-B415-2B9D626A90C8}"/>
              </a:ext>
            </a:extLst>
          </p:cNvPr>
          <p:cNvSpPr/>
          <p:nvPr/>
        </p:nvSpPr>
        <p:spPr>
          <a:xfrm rot="-6111258">
            <a:off x="15830145" y="7559839"/>
            <a:ext cx="2570722" cy="4222951"/>
          </a:xfrm>
          <a:custGeom>
            <a:avLst/>
            <a:gdLst/>
            <a:ahLst/>
            <a:cxnLst/>
            <a:rect l="l" t="t" r="r" b="b"/>
            <a:pathLst>
              <a:path w="2570722" h="4222951">
                <a:moveTo>
                  <a:pt x="0" y="0"/>
                </a:moveTo>
                <a:lnTo>
                  <a:pt x="2570722" y="0"/>
                </a:lnTo>
                <a:lnTo>
                  <a:pt x="2570722" y="4222951"/>
                </a:lnTo>
                <a:lnTo>
                  <a:pt x="0" y="4222951"/>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6" name="TextBox 6">
            <a:extLst>
              <a:ext uri="{FF2B5EF4-FFF2-40B4-BE49-F238E27FC236}">
                <a16:creationId xmlns:a16="http://schemas.microsoft.com/office/drawing/2014/main" id="{4524D884-9AF6-3BCF-C560-9E82BAEB7A12}"/>
              </a:ext>
            </a:extLst>
          </p:cNvPr>
          <p:cNvSpPr txBox="1"/>
          <p:nvPr/>
        </p:nvSpPr>
        <p:spPr>
          <a:xfrm>
            <a:off x="1028700" y="1133475"/>
            <a:ext cx="12238071" cy="1119537"/>
          </a:xfrm>
          <a:prstGeom prst="rect">
            <a:avLst/>
          </a:prstGeom>
        </p:spPr>
        <p:txBody>
          <a:bodyPr lIns="0" tIns="0" rIns="0" bIns="0" rtlCol="0" anchor="t">
            <a:spAutoFit/>
          </a:bodyPr>
          <a:lstStyle/>
          <a:p>
            <a:pPr algn="l">
              <a:lnSpc>
                <a:spcPts val="9623"/>
              </a:lnSpc>
            </a:pPr>
            <a:r>
              <a:rPr lang="en-US" sz="4400" dirty="0" err="1">
                <a:solidFill>
                  <a:srgbClr val="FFFFFF"/>
                </a:solidFill>
                <a:latin typeface="Chewy"/>
                <a:ea typeface="Chewy"/>
                <a:cs typeface="Chewy"/>
                <a:sym typeface="Chewy"/>
              </a:rPr>
              <a:t>Personalised</a:t>
            </a:r>
            <a:r>
              <a:rPr lang="en-US" sz="4400" dirty="0">
                <a:solidFill>
                  <a:srgbClr val="FFFFFF"/>
                </a:solidFill>
                <a:latin typeface="Chewy"/>
                <a:ea typeface="Chewy"/>
                <a:cs typeface="Chewy"/>
                <a:sym typeface="Chewy"/>
              </a:rPr>
              <a:t> Care Model</a:t>
            </a:r>
          </a:p>
        </p:txBody>
      </p:sp>
      <p:sp>
        <p:nvSpPr>
          <p:cNvPr id="7" name="TextBox 7">
            <a:extLst>
              <a:ext uri="{FF2B5EF4-FFF2-40B4-BE49-F238E27FC236}">
                <a16:creationId xmlns:a16="http://schemas.microsoft.com/office/drawing/2014/main" id="{AF6F1402-F7DF-C3C7-465A-4332B3EBA0A8}"/>
              </a:ext>
            </a:extLst>
          </p:cNvPr>
          <p:cNvSpPr txBox="1"/>
          <p:nvPr/>
        </p:nvSpPr>
        <p:spPr>
          <a:xfrm>
            <a:off x="1028700" y="2525902"/>
            <a:ext cx="14897100" cy="1124667"/>
          </a:xfrm>
          <a:prstGeom prst="rect">
            <a:avLst/>
          </a:prstGeom>
        </p:spPr>
        <p:txBody>
          <a:bodyPr wrap="square" lIns="0" tIns="0" rIns="0" bIns="0" rtlCol="0" anchor="t">
            <a:spAutoFit/>
          </a:bodyPr>
          <a:lstStyle/>
          <a:p>
            <a:pPr algn="l">
              <a:lnSpc>
                <a:spcPts val="4579"/>
              </a:lnSpc>
              <a:spcBef>
                <a:spcPct val="0"/>
              </a:spcBef>
            </a:pPr>
            <a:r>
              <a:rPr lang="en-US" sz="3600" dirty="0">
                <a:solidFill>
                  <a:srgbClr val="FFFFFF"/>
                </a:solidFill>
                <a:latin typeface="Handy Casual"/>
                <a:ea typeface="Handy Casual"/>
                <a:cs typeface="Handy Casual"/>
                <a:sym typeface="Handy Casual"/>
              </a:rPr>
              <a:t>The NHS </a:t>
            </a:r>
            <a:r>
              <a:rPr lang="en-US" sz="3600" dirty="0" err="1">
                <a:solidFill>
                  <a:srgbClr val="FFFFFF"/>
                </a:solidFill>
                <a:latin typeface="Handy Casual"/>
                <a:ea typeface="Handy Casual"/>
                <a:cs typeface="Handy Casual"/>
                <a:sym typeface="Handy Casual"/>
              </a:rPr>
              <a:t>personalised</a:t>
            </a:r>
            <a:r>
              <a:rPr lang="en-US" sz="3600" dirty="0">
                <a:solidFill>
                  <a:srgbClr val="FFFFFF"/>
                </a:solidFill>
                <a:latin typeface="Handy Casual"/>
                <a:ea typeface="Handy Casual"/>
                <a:cs typeface="Handy Casual"/>
                <a:sym typeface="Handy Casual"/>
              </a:rPr>
              <a:t> care model employs six components to transition from a "one-size-fits-all" approach to one that values individual needs and strengths (NHS England, 2022).</a:t>
            </a:r>
          </a:p>
        </p:txBody>
      </p:sp>
      <p:sp>
        <p:nvSpPr>
          <p:cNvPr id="8" name="TextBox 8">
            <a:extLst>
              <a:ext uri="{FF2B5EF4-FFF2-40B4-BE49-F238E27FC236}">
                <a16:creationId xmlns:a16="http://schemas.microsoft.com/office/drawing/2014/main" id="{07014042-0155-2A87-B396-DDB4E1BC25AD}"/>
              </a:ext>
            </a:extLst>
          </p:cNvPr>
          <p:cNvSpPr txBox="1"/>
          <p:nvPr/>
        </p:nvSpPr>
        <p:spPr>
          <a:xfrm>
            <a:off x="1028700" y="3869259"/>
            <a:ext cx="4011957" cy="474489"/>
          </a:xfrm>
          <a:prstGeom prst="rect">
            <a:avLst/>
          </a:prstGeom>
        </p:spPr>
        <p:txBody>
          <a:bodyPr lIns="0" tIns="0" rIns="0" bIns="0" rtlCol="0" anchor="t">
            <a:spAutoFit/>
          </a:bodyPr>
          <a:lstStyle/>
          <a:p>
            <a:pPr algn="l">
              <a:lnSpc>
                <a:spcPts val="3742"/>
              </a:lnSpc>
              <a:spcBef>
                <a:spcPct val="0"/>
              </a:spcBef>
            </a:pPr>
            <a:r>
              <a:rPr lang="en-US" sz="3171" dirty="0">
                <a:solidFill>
                  <a:srgbClr val="FFFFFF"/>
                </a:solidFill>
                <a:latin typeface="Handy Casual"/>
                <a:ea typeface="Handy Casual"/>
                <a:cs typeface="Handy Casual"/>
                <a:sym typeface="Handy Casual"/>
              </a:rPr>
              <a:t>Shared Decision-Making</a:t>
            </a:r>
          </a:p>
        </p:txBody>
      </p:sp>
      <p:sp>
        <p:nvSpPr>
          <p:cNvPr id="9" name="TextBox 9">
            <a:extLst>
              <a:ext uri="{FF2B5EF4-FFF2-40B4-BE49-F238E27FC236}">
                <a16:creationId xmlns:a16="http://schemas.microsoft.com/office/drawing/2014/main" id="{1A75CE78-DC9A-D9DA-1751-879AA964DC67}"/>
              </a:ext>
            </a:extLst>
          </p:cNvPr>
          <p:cNvSpPr txBox="1"/>
          <p:nvPr/>
        </p:nvSpPr>
        <p:spPr>
          <a:xfrm>
            <a:off x="1028700" y="6940460"/>
            <a:ext cx="4011957" cy="474489"/>
          </a:xfrm>
          <a:prstGeom prst="rect">
            <a:avLst/>
          </a:prstGeom>
        </p:spPr>
        <p:txBody>
          <a:bodyPr lIns="0" tIns="0" rIns="0" bIns="0" rtlCol="0" anchor="t">
            <a:spAutoFit/>
          </a:bodyPr>
          <a:lstStyle/>
          <a:p>
            <a:pPr algn="l">
              <a:lnSpc>
                <a:spcPts val="3742"/>
              </a:lnSpc>
              <a:spcBef>
                <a:spcPct val="0"/>
              </a:spcBef>
            </a:pPr>
            <a:r>
              <a:rPr lang="en-US" sz="3171" dirty="0">
                <a:solidFill>
                  <a:srgbClr val="FFFFFF"/>
                </a:solidFill>
                <a:latin typeface="Handy Casual"/>
                <a:ea typeface="Handy Casual"/>
                <a:cs typeface="Handy Casual"/>
                <a:sym typeface="Handy Casual"/>
              </a:rPr>
              <a:t>Social Prescribing</a:t>
            </a:r>
          </a:p>
        </p:txBody>
      </p:sp>
      <p:sp>
        <p:nvSpPr>
          <p:cNvPr id="10" name="TextBox 10">
            <a:extLst>
              <a:ext uri="{FF2B5EF4-FFF2-40B4-BE49-F238E27FC236}">
                <a16:creationId xmlns:a16="http://schemas.microsoft.com/office/drawing/2014/main" id="{5E1C0454-A94B-018F-6E05-BD29212739A4}"/>
              </a:ext>
            </a:extLst>
          </p:cNvPr>
          <p:cNvSpPr txBox="1"/>
          <p:nvPr/>
        </p:nvSpPr>
        <p:spPr>
          <a:xfrm>
            <a:off x="6768785" y="3869259"/>
            <a:ext cx="4011957" cy="482944"/>
          </a:xfrm>
          <a:prstGeom prst="rect">
            <a:avLst/>
          </a:prstGeom>
        </p:spPr>
        <p:txBody>
          <a:bodyPr lIns="0" tIns="0" rIns="0" bIns="0" rtlCol="0" anchor="t">
            <a:spAutoFit/>
          </a:bodyPr>
          <a:lstStyle/>
          <a:p>
            <a:pPr algn="l">
              <a:lnSpc>
                <a:spcPts val="3742"/>
              </a:lnSpc>
              <a:spcBef>
                <a:spcPct val="0"/>
              </a:spcBef>
            </a:pPr>
            <a:r>
              <a:rPr lang="en-US" sz="3171" dirty="0" err="1">
                <a:solidFill>
                  <a:srgbClr val="FFFFFF"/>
                </a:solidFill>
                <a:latin typeface="Handy Casual"/>
                <a:ea typeface="Handy Casual"/>
                <a:cs typeface="Handy Casual"/>
                <a:sym typeface="Handy Casual"/>
              </a:rPr>
              <a:t>Personalised</a:t>
            </a:r>
            <a:r>
              <a:rPr lang="en-US" sz="3171" dirty="0">
                <a:solidFill>
                  <a:srgbClr val="FFFFFF"/>
                </a:solidFill>
                <a:latin typeface="Handy Casual"/>
                <a:ea typeface="Handy Casual"/>
                <a:cs typeface="Handy Casual"/>
                <a:sym typeface="Handy Casual"/>
              </a:rPr>
              <a:t> Care Planning</a:t>
            </a:r>
          </a:p>
        </p:txBody>
      </p:sp>
      <p:sp>
        <p:nvSpPr>
          <p:cNvPr id="11" name="TextBox 11">
            <a:extLst>
              <a:ext uri="{FF2B5EF4-FFF2-40B4-BE49-F238E27FC236}">
                <a16:creationId xmlns:a16="http://schemas.microsoft.com/office/drawing/2014/main" id="{86319FA2-D301-E1DA-5795-6A316142C363}"/>
              </a:ext>
            </a:extLst>
          </p:cNvPr>
          <p:cNvSpPr txBox="1"/>
          <p:nvPr/>
        </p:nvSpPr>
        <p:spPr>
          <a:xfrm>
            <a:off x="6768785" y="6940460"/>
            <a:ext cx="4011957" cy="482944"/>
          </a:xfrm>
          <a:prstGeom prst="rect">
            <a:avLst/>
          </a:prstGeom>
        </p:spPr>
        <p:txBody>
          <a:bodyPr lIns="0" tIns="0" rIns="0" bIns="0" rtlCol="0" anchor="t">
            <a:spAutoFit/>
          </a:bodyPr>
          <a:lstStyle/>
          <a:p>
            <a:pPr algn="l">
              <a:lnSpc>
                <a:spcPts val="3742"/>
              </a:lnSpc>
              <a:spcBef>
                <a:spcPct val="0"/>
              </a:spcBef>
            </a:pPr>
            <a:r>
              <a:rPr lang="en-US" sz="3171" dirty="0">
                <a:solidFill>
                  <a:srgbClr val="FFFFFF"/>
                </a:solidFill>
                <a:latin typeface="Handy Casual"/>
                <a:ea typeface="Handy Casual"/>
                <a:cs typeface="Handy Casual"/>
                <a:sym typeface="Handy Casual"/>
              </a:rPr>
              <a:t>Supported Self-Management</a:t>
            </a:r>
          </a:p>
        </p:txBody>
      </p:sp>
      <p:sp>
        <p:nvSpPr>
          <p:cNvPr id="12" name="TextBox 12">
            <a:extLst>
              <a:ext uri="{FF2B5EF4-FFF2-40B4-BE49-F238E27FC236}">
                <a16:creationId xmlns:a16="http://schemas.microsoft.com/office/drawing/2014/main" id="{7EB01C7F-D5A4-9E06-749E-F46C78EFBB4D}"/>
              </a:ext>
            </a:extLst>
          </p:cNvPr>
          <p:cNvSpPr txBox="1"/>
          <p:nvPr/>
        </p:nvSpPr>
        <p:spPr>
          <a:xfrm>
            <a:off x="12309790" y="6940460"/>
            <a:ext cx="4011957" cy="482944"/>
          </a:xfrm>
          <a:prstGeom prst="rect">
            <a:avLst/>
          </a:prstGeom>
        </p:spPr>
        <p:txBody>
          <a:bodyPr lIns="0" tIns="0" rIns="0" bIns="0" rtlCol="0" anchor="t">
            <a:spAutoFit/>
          </a:bodyPr>
          <a:lstStyle/>
          <a:p>
            <a:pPr algn="l">
              <a:lnSpc>
                <a:spcPts val="3742"/>
              </a:lnSpc>
              <a:spcBef>
                <a:spcPct val="0"/>
              </a:spcBef>
            </a:pPr>
            <a:r>
              <a:rPr lang="en-US" sz="3171" dirty="0">
                <a:solidFill>
                  <a:srgbClr val="FFFFFF"/>
                </a:solidFill>
                <a:latin typeface="Handy Casual"/>
                <a:ea typeface="Handy Casual"/>
                <a:cs typeface="Handy Casual"/>
                <a:sym typeface="Handy Casual"/>
              </a:rPr>
              <a:t>Personal Health Budgets</a:t>
            </a:r>
          </a:p>
        </p:txBody>
      </p:sp>
      <p:sp>
        <p:nvSpPr>
          <p:cNvPr id="13" name="TextBox 13">
            <a:extLst>
              <a:ext uri="{FF2B5EF4-FFF2-40B4-BE49-F238E27FC236}">
                <a16:creationId xmlns:a16="http://schemas.microsoft.com/office/drawing/2014/main" id="{D1485AD9-7EEA-144A-EDF6-F9DAB7576B2F}"/>
              </a:ext>
            </a:extLst>
          </p:cNvPr>
          <p:cNvSpPr txBox="1"/>
          <p:nvPr/>
        </p:nvSpPr>
        <p:spPr>
          <a:xfrm>
            <a:off x="12309790" y="3869259"/>
            <a:ext cx="4011957" cy="474489"/>
          </a:xfrm>
          <a:prstGeom prst="rect">
            <a:avLst/>
          </a:prstGeom>
        </p:spPr>
        <p:txBody>
          <a:bodyPr lIns="0" tIns="0" rIns="0" bIns="0" rtlCol="0" anchor="t">
            <a:spAutoFit/>
          </a:bodyPr>
          <a:lstStyle/>
          <a:p>
            <a:pPr algn="l">
              <a:lnSpc>
                <a:spcPts val="3742"/>
              </a:lnSpc>
              <a:spcBef>
                <a:spcPct val="0"/>
              </a:spcBef>
            </a:pPr>
            <a:r>
              <a:rPr lang="en-US" sz="3171" dirty="0">
                <a:solidFill>
                  <a:srgbClr val="FFFFFF"/>
                </a:solidFill>
                <a:latin typeface="Handy Casual"/>
                <a:ea typeface="Handy Casual"/>
                <a:cs typeface="Handy Casual"/>
                <a:sym typeface="Handy Casual"/>
              </a:rPr>
              <a:t>Enabling Choice</a:t>
            </a:r>
          </a:p>
        </p:txBody>
      </p:sp>
      <p:sp>
        <p:nvSpPr>
          <p:cNvPr id="14" name="TextBox 14">
            <a:extLst>
              <a:ext uri="{FF2B5EF4-FFF2-40B4-BE49-F238E27FC236}">
                <a16:creationId xmlns:a16="http://schemas.microsoft.com/office/drawing/2014/main" id="{0ED36223-729E-AC42-E870-6B6D1B0BEE15}"/>
              </a:ext>
            </a:extLst>
          </p:cNvPr>
          <p:cNvSpPr txBox="1"/>
          <p:nvPr/>
        </p:nvSpPr>
        <p:spPr>
          <a:xfrm>
            <a:off x="1028700" y="4699254"/>
            <a:ext cx="4750430" cy="615553"/>
          </a:xfrm>
          <a:prstGeom prst="rect">
            <a:avLst/>
          </a:prstGeom>
        </p:spPr>
        <p:txBody>
          <a:bodyPr lIns="0" tIns="0" rIns="0" bIns="0" rtlCol="0" anchor="t">
            <a:spAutoFit/>
          </a:bodyPr>
          <a:lstStyle/>
          <a:p>
            <a:pPr algn="l">
              <a:lnSpc>
                <a:spcPts val="2412"/>
              </a:lnSpc>
            </a:pPr>
            <a:r>
              <a:rPr lang="en-US" sz="2000" dirty="0">
                <a:solidFill>
                  <a:srgbClr val="FFFFFF"/>
                </a:solidFill>
                <a:latin typeface="Nunito"/>
                <a:ea typeface="Nunito"/>
                <a:cs typeface="Nunito"/>
                <a:sym typeface="Nunito"/>
              </a:rPr>
              <a:t>Ensuring patients and clinicians collaborate on treatment choices.</a:t>
            </a:r>
          </a:p>
        </p:txBody>
      </p:sp>
      <p:sp>
        <p:nvSpPr>
          <p:cNvPr id="15" name="TextBox 15">
            <a:extLst>
              <a:ext uri="{FF2B5EF4-FFF2-40B4-BE49-F238E27FC236}">
                <a16:creationId xmlns:a16="http://schemas.microsoft.com/office/drawing/2014/main" id="{34709A7C-5301-68E1-3FC2-6554C53E824A}"/>
              </a:ext>
            </a:extLst>
          </p:cNvPr>
          <p:cNvSpPr txBox="1"/>
          <p:nvPr/>
        </p:nvSpPr>
        <p:spPr>
          <a:xfrm>
            <a:off x="1028700" y="7658100"/>
            <a:ext cx="4750430" cy="615553"/>
          </a:xfrm>
          <a:prstGeom prst="rect">
            <a:avLst/>
          </a:prstGeom>
        </p:spPr>
        <p:txBody>
          <a:bodyPr lIns="0" tIns="0" rIns="0" bIns="0" rtlCol="0" anchor="t">
            <a:spAutoFit/>
          </a:bodyPr>
          <a:lstStyle/>
          <a:p>
            <a:pPr algn="l">
              <a:lnSpc>
                <a:spcPts val="2412"/>
              </a:lnSpc>
            </a:pPr>
            <a:r>
              <a:rPr lang="en-US" sz="2000" dirty="0">
                <a:solidFill>
                  <a:srgbClr val="FFFFFF"/>
                </a:solidFill>
                <a:latin typeface="Nunito"/>
                <a:ea typeface="Nunito"/>
                <a:cs typeface="Nunito"/>
                <a:sym typeface="Nunito"/>
              </a:rPr>
              <a:t>Connecting individuals to community-based resources for holistic support.</a:t>
            </a:r>
          </a:p>
        </p:txBody>
      </p:sp>
      <p:sp>
        <p:nvSpPr>
          <p:cNvPr id="16" name="TextBox 16">
            <a:extLst>
              <a:ext uri="{FF2B5EF4-FFF2-40B4-BE49-F238E27FC236}">
                <a16:creationId xmlns:a16="http://schemas.microsoft.com/office/drawing/2014/main" id="{C7C31908-D2D7-6A8B-7DCC-B6B760249720}"/>
              </a:ext>
            </a:extLst>
          </p:cNvPr>
          <p:cNvSpPr txBox="1"/>
          <p:nvPr/>
        </p:nvSpPr>
        <p:spPr>
          <a:xfrm>
            <a:off x="6768785" y="4686300"/>
            <a:ext cx="4750430" cy="915635"/>
          </a:xfrm>
          <a:prstGeom prst="rect">
            <a:avLst/>
          </a:prstGeom>
        </p:spPr>
        <p:txBody>
          <a:bodyPr lIns="0" tIns="0" rIns="0" bIns="0" rtlCol="0" anchor="t">
            <a:spAutoFit/>
          </a:bodyPr>
          <a:lstStyle/>
          <a:p>
            <a:pPr algn="l">
              <a:lnSpc>
                <a:spcPts val="2412"/>
              </a:lnSpc>
            </a:pPr>
            <a:r>
              <a:rPr lang="en-US" sz="2000" dirty="0">
                <a:solidFill>
                  <a:srgbClr val="FFFFFF"/>
                </a:solidFill>
                <a:latin typeface="Nunito"/>
                <a:ea typeface="Nunito"/>
                <a:cs typeface="Nunito"/>
                <a:sym typeface="Nunito"/>
              </a:rPr>
              <a:t>Developing tailored intervention strategies based on individual circumstances.</a:t>
            </a:r>
          </a:p>
        </p:txBody>
      </p:sp>
      <p:sp>
        <p:nvSpPr>
          <p:cNvPr id="17" name="TextBox 17">
            <a:extLst>
              <a:ext uri="{FF2B5EF4-FFF2-40B4-BE49-F238E27FC236}">
                <a16:creationId xmlns:a16="http://schemas.microsoft.com/office/drawing/2014/main" id="{E63684F2-A3EA-83A7-B7A2-32854CE98C23}"/>
              </a:ext>
            </a:extLst>
          </p:cNvPr>
          <p:cNvSpPr txBox="1"/>
          <p:nvPr/>
        </p:nvSpPr>
        <p:spPr>
          <a:xfrm>
            <a:off x="6768785" y="7658100"/>
            <a:ext cx="4750430" cy="615553"/>
          </a:xfrm>
          <a:prstGeom prst="rect">
            <a:avLst/>
          </a:prstGeom>
        </p:spPr>
        <p:txBody>
          <a:bodyPr lIns="0" tIns="0" rIns="0" bIns="0" rtlCol="0" anchor="t">
            <a:spAutoFit/>
          </a:bodyPr>
          <a:lstStyle/>
          <a:p>
            <a:pPr algn="l">
              <a:lnSpc>
                <a:spcPts val="2412"/>
              </a:lnSpc>
            </a:pPr>
            <a:r>
              <a:rPr lang="en-US" sz="2000" dirty="0">
                <a:solidFill>
                  <a:srgbClr val="FFFFFF"/>
                </a:solidFill>
                <a:latin typeface="Nunito"/>
                <a:ea typeface="Nunito"/>
                <a:cs typeface="Nunito"/>
                <a:sym typeface="Nunito"/>
              </a:rPr>
              <a:t>Providing the tools and confidence for patients to manage their own health.</a:t>
            </a:r>
          </a:p>
        </p:txBody>
      </p:sp>
      <p:sp>
        <p:nvSpPr>
          <p:cNvPr id="18" name="TextBox 18">
            <a:extLst>
              <a:ext uri="{FF2B5EF4-FFF2-40B4-BE49-F238E27FC236}">
                <a16:creationId xmlns:a16="http://schemas.microsoft.com/office/drawing/2014/main" id="{27EE185E-0E12-6180-EF7C-5F52372E74DD}"/>
              </a:ext>
            </a:extLst>
          </p:cNvPr>
          <p:cNvSpPr txBox="1"/>
          <p:nvPr/>
        </p:nvSpPr>
        <p:spPr>
          <a:xfrm>
            <a:off x="12309790" y="7658100"/>
            <a:ext cx="4750430" cy="615553"/>
          </a:xfrm>
          <a:prstGeom prst="rect">
            <a:avLst/>
          </a:prstGeom>
        </p:spPr>
        <p:txBody>
          <a:bodyPr lIns="0" tIns="0" rIns="0" bIns="0" rtlCol="0" anchor="t">
            <a:spAutoFit/>
          </a:bodyPr>
          <a:lstStyle/>
          <a:p>
            <a:pPr algn="l">
              <a:lnSpc>
                <a:spcPts val="2412"/>
              </a:lnSpc>
            </a:pPr>
            <a:r>
              <a:rPr lang="en-US" sz="2000" dirty="0">
                <a:solidFill>
                  <a:srgbClr val="FFFFFF"/>
                </a:solidFill>
                <a:latin typeface="Nunito"/>
                <a:ea typeface="Nunito"/>
                <a:cs typeface="Nunito"/>
                <a:sym typeface="Nunito"/>
              </a:rPr>
              <a:t>Offering financial flexibility to fund specific care needs.</a:t>
            </a:r>
          </a:p>
        </p:txBody>
      </p:sp>
      <p:sp>
        <p:nvSpPr>
          <p:cNvPr id="19" name="TextBox 19">
            <a:extLst>
              <a:ext uri="{FF2B5EF4-FFF2-40B4-BE49-F238E27FC236}">
                <a16:creationId xmlns:a16="http://schemas.microsoft.com/office/drawing/2014/main" id="{68A4E037-10EB-CE6D-CAD4-056B34690DB7}"/>
              </a:ext>
            </a:extLst>
          </p:cNvPr>
          <p:cNvSpPr txBox="1"/>
          <p:nvPr/>
        </p:nvSpPr>
        <p:spPr>
          <a:xfrm>
            <a:off x="12309790" y="4686300"/>
            <a:ext cx="4750430" cy="615553"/>
          </a:xfrm>
          <a:prstGeom prst="rect">
            <a:avLst/>
          </a:prstGeom>
        </p:spPr>
        <p:txBody>
          <a:bodyPr lIns="0" tIns="0" rIns="0" bIns="0" rtlCol="0" anchor="t">
            <a:spAutoFit/>
          </a:bodyPr>
          <a:lstStyle/>
          <a:p>
            <a:pPr algn="l">
              <a:lnSpc>
                <a:spcPts val="2412"/>
              </a:lnSpc>
            </a:pPr>
            <a:r>
              <a:rPr lang="en-US" sz="2000" dirty="0">
                <a:solidFill>
                  <a:srgbClr val="FFFFFF"/>
                </a:solidFill>
                <a:latin typeface="Nunito"/>
                <a:ea typeface="Nunito"/>
                <a:cs typeface="Nunito"/>
                <a:sym typeface="Nunito"/>
              </a:rPr>
              <a:t>Empowering patients to select the services most appropriate for them.</a:t>
            </a:r>
          </a:p>
        </p:txBody>
      </p:sp>
      <p:sp>
        <p:nvSpPr>
          <p:cNvPr id="20" name="Freeform 20">
            <a:extLst>
              <a:ext uri="{FF2B5EF4-FFF2-40B4-BE49-F238E27FC236}">
                <a16:creationId xmlns:a16="http://schemas.microsoft.com/office/drawing/2014/main" id="{C7C77441-0822-D1D5-09A9-1B945FBE69AE}"/>
              </a:ext>
            </a:extLst>
          </p:cNvPr>
          <p:cNvSpPr/>
          <p:nvPr/>
        </p:nvSpPr>
        <p:spPr>
          <a:xfrm rot="8562532">
            <a:off x="16101881" y="-2023213"/>
            <a:ext cx="3698263" cy="6896528"/>
          </a:xfrm>
          <a:custGeom>
            <a:avLst/>
            <a:gdLst/>
            <a:ahLst/>
            <a:cxnLst/>
            <a:rect l="l" t="t" r="r" b="b"/>
            <a:pathLst>
              <a:path w="3698263" h="6896528">
                <a:moveTo>
                  <a:pt x="0" y="0"/>
                </a:moveTo>
                <a:lnTo>
                  <a:pt x="3698264" y="0"/>
                </a:lnTo>
                <a:lnTo>
                  <a:pt x="3698264" y="6896528"/>
                </a:lnTo>
                <a:lnTo>
                  <a:pt x="0" y="689652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21" name="Freeform 21">
            <a:extLst>
              <a:ext uri="{FF2B5EF4-FFF2-40B4-BE49-F238E27FC236}">
                <a16:creationId xmlns:a16="http://schemas.microsoft.com/office/drawing/2014/main" id="{1A605E24-A1B9-6ABC-786A-B131F03077F3}"/>
              </a:ext>
            </a:extLst>
          </p:cNvPr>
          <p:cNvSpPr/>
          <p:nvPr/>
        </p:nvSpPr>
        <p:spPr>
          <a:xfrm rot="7669253">
            <a:off x="15446112" y="-234965"/>
            <a:ext cx="3626377" cy="2438738"/>
          </a:xfrm>
          <a:custGeom>
            <a:avLst/>
            <a:gdLst/>
            <a:ahLst/>
            <a:cxnLst/>
            <a:rect l="l" t="t" r="r" b="b"/>
            <a:pathLst>
              <a:path w="3626377" h="2438738">
                <a:moveTo>
                  <a:pt x="0" y="0"/>
                </a:moveTo>
                <a:lnTo>
                  <a:pt x="3626376" y="0"/>
                </a:lnTo>
                <a:lnTo>
                  <a:pt x="3626376" y="2438738"/>
                </a:lnTo>
                <a:lnTo>
                  <a:pt x="0" y="243873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a:p>
        </p:txBody>
      </p:sp>
    </p:spTree>
    <p:extLst>
      <p:ext uri="{BB962C8B-B14F-4D97-AF65-F5344CB8AC3E}">
        <p14:creationId xmlns:p14="http://schemas.microsoft.com/office/powerpoint/2010/main" val="24419394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755552" y="370030"/>
            <a:ext cx="3996318" cy="6748607"/>
          </a:xfrm>
          <a:custGeom>
            <a:avLst/>
            <a:gdLst/>
            <a:ahLst/>
            <a:cxnLst/>
            <a:rect l="l" t="t" r="r" b="b"/>
            <a:pathLst>
              <a:path w="3996318" h="6748607">
                <a:moveTo>
                  <a:pt x="0" y="0"/>
                </a:moveTo>
                <a:lnTo>
                  <a:pt x="3996318" y="0"/>
                </a:lnTo>
                <a:lnTo>
                  <a:pt x="3996318" y="6748608"/>
                </a:lnTo>
                <a:lnTo>
                  <a:pt x="0" y="6748608"/>
                </a:lnTo>
                <a:lnTo>
                  <a:pt x="0" y="0"/>
                </a:lnTo>
                <a:close/>
              </a:path>
            </a:pathLst>
          </a:custGeom>
          <a:blipFill>
            <a:blip r:embed="rId2"/>
            <a:stretch>
              <a:fillRect/>
            </a:stretch>
          </a:blipFill>
        </p:spPr>
        <p:txBody>
          <a:bodyPr/>
          <a:lstStyle/>
          <a:p>
            <a:endParaRPr lang="en-US"/>
          </a:p>
        </p:txBody>
      </p:sp>
      <p:sp>
        <p:nvSpPr>
          <p:cNvPr id="3" name="Freeform 3"/>
          <p:cNvSpPr/>
          <p:nvPr/>
        </p:nvSpPr>
        <p:spPr>
          <a:xfrm>
            <a:off x="16833892" y="6487722"/>
            <a:ext cx="2908216" cy="4911123"/>
          </a:xfrm>
          <a:custGeom>
            <a:avLst/>
            <a:gdLst/>
            <a:ahLst/>
            <a:cxnLst/>
            <a:rect l="l" t="t" r="r" b="b"/>
            <a:pathLst>
              <a:path w="2908216" h="4911123">
                <a:moveTo>
                  <a:pt x="0" y="0"/>
                </a:moveTo>
                <a:lnTo>
                  <a:pt x="2908216" y="0"/>
                </a:lnTo>
                <a:lnTo>
                  <a:pt x="2908216" y="4911123"/>
                </a:lnTo>
                <a:lnTo>
                  <a:pt x="0" y="4911123"/>
                </a:lnTo>
                <a:lnTo>
                  <a:pt x="0" y="0"/>
                </a:lnTo>
                <a:close/>
              </a:path>
            </a:pathLst>
          </a:custGeom>
          <a:blipFill>
            <a:blip r:embed="rId2"/>
            <a:stretch>
              <a:fillRect/>
            </a:stretch>
          </a:blipFill>
        </p:spPr>
        <p:txBody>
          <a:bodyPr/>
          <a:lstStyle/>
          <a:p>
            <a:endParaRPr lang="en-US"/>
          </a:p>
        </p:txBody>
      </p:sp>
      <p:sp>
        <p:nvSpPr>
          <p:cNvPr id="4" name="Freeform 4"/>
          <p:cNvSpPr/>
          <p:nvPr/>
        </p:nvSpPr>
        <p:spPr>
          <a:xfrm rot="5400000">
            <a:off x="2204120" y="6524368"/>
            <a:ext cx="4188092" cy="4114800"/>
          </a:xfrm>
          <a:custGeom>
            <a:avLst/>
            <a:gdLst/>
            <a:ahLst/>
            <a:cxnLst/>
            <a:rect l="l" t="t" r="r" b="b"/>
            <a:pathLst>
              <a:path w="4188092" h="4114800">
                <a:moveTo>
                  <a:pt x="0" y="0"/>
                </a:moveTo>
                <a:lnTo>
                  <a:pt x="4188092" y="0"/>
                </a:lnTo>
                <a:lnTo>
                  <a:pt x="4188092"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7" name="TextBox 7"/>
          <p:cNvSpPr txBox="1"/>
          <p:nvPr/>
        </p:nvSpPr>
        <p:spPr>
          <a:xfrm>
            <a:off x="4810983" y="876300"/>
            <a:ext cx="7156648" cy="1116844"/>
          </a:xfrm>
          <a:prstGeom prst="rect">
            <a:avLst/>
          </a:prstGeom>
        </p:spPr>
        <p:txBody>
          <a:bodyPr lIns="0" tIns="0" rIns="0" bIns="0" rtlCol="0" anchor="t">
            <a:spAutoFit/>
          </a:bodyPr>
          <a:lstStyle/>
          <a:p>
            <a:pPr algn="ctr">
              <a:lnSpc>
                <a:spcPts val="9543"/>
              </a:lnSpc>
            </a:pPr>
            <a:r>
              <a:rPr lang="en-US" sz="4800" b="1" dirty="0">
                <a:latin typeface="League Spartan"/>
                <a:ea typeface="League Spartan"/>
                <a:cs typeface="League Spartan"/>
                <a:sym typeface="League Spartan"/>
              </a:rPr>
              <a:t>Recommendations</a:t>
            </a:r>
          </a:p>
        </p:txBody>
      </p:sp>
      <p:sp>
        <p:nvSpPr>
          <p:cNvPr id="8" name="TextBox 8"/>
          <p:cNvSpPr txBox="1"/>
          <p:nvPr/>
        </p:nvSpPr>
        <p:spPr>
          <a:xfrm>
            <a:off x="2667000" y="2476500"/>
            <a:ext cx="13214340" cy="6601807"/>
          </a:xfrm>
          <a:prstGeom prst="rect">
            <a:avLst/>
          </a:prstGeom>
        </p:spPr>
        <p:txBody>
          <a:bodyPr wrap="square" lIns="0" tIns="0" rIns="0" bIns="0" rtlCol="0" anchor="t">
            <a:spAutoFit/>
          </a:bodyPr>
          <a:lstStyle/>
          <a:p>
            <a:pPr>
              <a:lnSpc>
                <a:spcPct val="150000"/>
              </a:lnSpc>
            </a:pPr>
            <a:r>
              <a:rPr lang="en-US" sz="2400" dirty="0">
                <a:latin typeface="Nunito" pitchFamily="2" charset="0"/>
              </a:rPr>
              <a:t>To </a:t>
            </a:r>
            <a:r>
              <a:rPr lang="en-US" sz="2400" dirty="0" err="1">
                <a:latin typeface="Nunito" pitchFamily="2" charset="0"/>
              </a:rPr>
              <a:t>optimise</a:t>
            </a:r>
            <a:r>
              <a:rPr lang="en-US" sz="2400" dirty="0">
                <a:latin typeface="Nunito" pitchFamily="2" charset="0"/>
              </a:rPr>
              <a:t> cardiovascular outcomes and system efficiency, future CHD management must </a:t>
            </a:r>
            <a:r>
              <a:rPr lang="en-US" sz="2400" dirty="0" err="1">
                <a:latin typeface="Nunito" pitchFamily="2" charset="0"/>
              </a:rPr>
              <a:t>prioritise</a:t>
            </a:r>
            <a:r>
              <a:rPr lang="en-US" sz="2400" dirty="0">
                <a:latin typeface="Nunito" pitchFamily="2" charset="0"/>
              </a:rPr>
              <a:t> education, technology, and equity.</a:t>
            </a:r>
          </a:p>
          <a:p>
            <a:pPr marL="342900" indent="-342900">
              <a:lnSpc>
                <a:spcPct val="150000"/>
              </a:lnSpc>
              <a:buFont typeface="Arial" panose="020B0604020202020204" pitchFamily="34" charset="0"/>
              <a:buChar char="•"/>
            </a:pPr>
            <a:r>
              <a:rPr lang="en-US" sz="2400" b="1" dirty="0">
                <a:latin typeface="Nunito" pitchFamily="2" charset="0"/>
              </a:rPr>
              <a:t>Nurse-Led and Digital Innovation:</a:t>
            </a:r>
            <a:r>
              <a:rPr lang="en-US" sz="2400" dirty="0">
                <a:latin typeface="Nunito" pitchFamily="2" charset="0"/>
              </a:rPr>
              <a:t> Strengthening nurse-led education enhances patient self-management, while integrating digital health technologies, such as remote monitoring, facilitates proactive early detection and consistent follow-up (NHS Digital, 2023).</a:t>
            </a:r>
          </a:p>
          <a:p>
            <a:pPr marL="342900" indent="-342900">
              <a:lnSpc>
                <a:spcPct val="150000"/>
              </a:lnSpc>
              <a:buFont typeface="Arial" panose="020B0604020202020204" pitchFamily="34" charset="0"/>
              <a:buChar char="•"/>
            </a:pPr>
            <a:r>
              <a:rPr lang="en-US" sz="2400" b="1" dirty="0">
                <a:latin typeface="Nunito" pitchFamily="2" charset="0"/>
              </a:rPr>
              <a:t>Access and Integration:</a:t>
            </a:r>
            <a:r>
              <a:rPr lang="en-US" sz="2400" dirty="0">
                <a:latin typeface="Nunito" pitchFamily="2" charset="0"/>
              </a:rPr>
              <a:t> Expanding access to cardiac rehabilitation is critical for recovery, supported by integrated care pathways that ensure seamless coordination between primary and secondary healthcare providers.</a:t>
            </a:r>
          </a:p>
          <a:p>
            <a:pPr marL="342900" indent="-342900">
              <a:lnSpc>
                <a:spcPct val="150000"/>
              </a:lnSpc>
              <a:buFont typeface="Arial" panose="020B0604020202020204" pitchFamily="34" charset="0"/>
              <a:buChar char="•"/>
            </a:pPr>
            <a:r>
              <a:rPr lang="en-US" sz="2400" b="1" dirty="0">
                <a:latin typeface="Nunito" pitchFamily="2" charset="0"/>
              </a:rPr>
              <a:t>Targeted Equity:</a:t>
            </a:r>
            <a:r>
              <a:rPr lang="en-US" sz="2400" dirty="0">
                <a:latin typeface="Nunito" pitchFamily="2" charset="0"/>
              </a:rPr>
              <a:t> Implementing specific interventions for high-risk populations is essential to reducing health inequalities and improving cardiovascular health across all demographics.</a:t>
            </a:r>
          </a:p>
          <a:p>
            <a:pPr>
              <a:lnSpc>
                <a:spcPct val="150000"/>
              </a:lnSpc>
            </a:pPr>
            <a:r>
              <a:rPr lang="en-US" sz="2400" dirty="0">
                <a:latin typeface="Nunito" pitchFamily="2" charset="0"/>
              </a:rPr>
              <a:t>By focusing on these strategic areas, healthcare systems can reduce the global burden of CHD and foster more resilient, patient-</a:t>
            </a:r>
            <a:r>
              <a:rPr lang="en-US" sz="2400" dirty="0" err="1">
                <a:latin typeface="Nunito" pitchFamily="2" charset="0"/>
              </a:rPr>
              <a:t>centred</a:t>
            </a:r>
            <a:r>
              <a:rPr lang="en-US" sz="2400" dirty="0">
                <a:latin typeface="Nunito" pitchFamily="2" charset="0"/>
              </a:rPr>
              <a:t> care environments.</a:t>
            </a:r>
          </a:p>
        </p:txBody>
      </p:sp>
      <p:grpSp>
        <p:nvGrpSpPr>
          <p:cNvPr id="9" name="Group 9"/>
          <p:cNvGrpSpPr/>
          <p:nvPr/>
        </p:nvGrpSpPr>
        <p:grpSpPr>
          <a:xfrm>
            <a:off x="14706600" y="-2272204"/>
            <a:ext cx="6742901" cy="6320758"/>
            <a:chOff x="0" y="0"/>
            <a:chExt cx="867084" cy="812800"/>
          </a:xfrm>
        </p:grpSpPr>
        <p:sp>
          <p:nvSpPr>
            <p:cNvPr id="10" name="Freeform 10"/>
            <p:cNvSpPr/>
            <p:nvPr/>
          </p:nvSpPr>
          <p:spPr>
            <a:xfrm>
              <a:off x="0" y="0"/>
              <a:ext cx="867084" cy="812800"/>
            </a:xfrm>
            <a:custGeom>
              <a:avLst/>
              <a:gdLst/>
              <a:ahLst/>
              <a:cxnLst/>
              <a:rect l="l" t="t" r="r" b="b"/>
              <a:pathLst>
                <a:path w="867084" h="812800">
                  <a:moveTo>
                    <a:pt x="433542" y="0"/>
                  </a:moveTo>
                  <a:cubicBezTo>
                    <a:pt x="194103" y="0"/>
                    <a:pt x="0" y="181951"/>
                    <a:pt x="0" y="406400"/>
                  </a:cubicBezTo>
                  <a:cubicBezTo>
                    <a:pt x="0" y="630849"/>
                    <a:pt x="194103" y="812800"/>
                    <a:pt x="433542" y="812800"/>
                  </a:cubicBezTo>
                  <a:cubicBezTo>
                    <a:pt x="672981" y="812800"/>
                    <a:pt x="867084" y="630849"/>
                    <a:pt x="867084" y="406400"/>
                  </a:cubicBezTo>
                  <a:cubicBezTo>
                    <a:pt x="867084" y="181951"/>
                    <a:pt x="672981" y="0"/>
                    <a:pt x="433542" y="0"/>
                  </a:cubicBezTo>
                  <a:close/>
                </a:path>
              </a:pathLst>
            </a:custGeom>
            <a:blipFill>
              <a:blip r:embed="rId5"/>
              <a:stretch>
                <a:fillRect l="-28116" r="-28116"/>
              </a:stretch>
            </a:blipFill>
          </p:spPr>
          <p:txBody>
            <a:bodyPr/>
            <a:lstStyle/>
            <a:p>
              <a:endParaRPr lang="en-US"/>
            </a:p>
          </p:txBody>
        </p:sp>
      </p:gr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7">
            <a:extLst>
              <a:ext uri="{FF2B5EF4-FFF2-40B4-BE49-F238E27FC236}">
                <a16:creationId xmlns:a16="http://schemas.microsoft.com/office/drawing/2014/main" id="{A12B7C87-50B5-3ADB-12BC-F03C9C933027}"/>
              </a:ext>
            </a:extLst>
          </p:cNvPr>
          <p:cNvSpPr txBox="1"/>
          <p:nvPr/>
        </p:nvSpPr>
        <p:spPr>
          <a:xfrm>
            <a:off x="4810983" y="876300"/>
            <a:ext cx="7156648" cy="738664"/>
          </a:xfrm>
          <a:prstGeom prst="rect">
            <a:avLst/>
          </a:prstGeom>
        </p:spPr>
        <p:txBody>
          <a:bodyPr lIns="0" tIns="0" rIns="0" bIns="0" rtlCol="0" anchor="t">
            <a:spAutoFit/>
          </a:bodyPr>
          <a:lstStyle/>
          <a:p>
            <a:pPr algn="ctr"/>
            <a:r>
              <a:rPr lang="en-US" sz="4800" b="1" dirty="0"/>
              <a:t>Conclusion</a:t>
            </a:r>
          </a:p>
        </p:txBody>
      </p:sp>
      <p:sp>
        <p:nvSpPr>
          <p:cNvPr id="3" name="TextBox 8">
            <a:extLst>
              <a:ext uri="{FF2B5EF4-FFF2-40B4-BE49-F238E27FC236}">
                <a16:creationId xmlns:a16="http://schemas.microsoft.com/office/drawing/2014/main" id="{B4E4D4F9-C9CF-9F77-138A-788A444195B6}"/>
              </a:ext>
            </a:extLst>
          </p:cNvPr>
          <p:cNvSpPr txBox="1"/>
          <p:nvPr/>
        </p:nvSpPr>
        <p:spPr>
          <a:xfrm>
            <a:off x="2667000" y="2171700"/>
            <a:ext cx="13214340" cy="2723823"/>
          </a:xfrm>
          <a:prstGeom prst="rect">
            <a:avLst/>
          </a:prstGeom>
        </p:spPr>
        <p:txBody>
          <a:bodyPr wrap="square" lIns="0" tIns="0" rIns="0" bIns="0" rtlCol="0" anchor="t">
            <a:spAutoFit/>
          </a:bodyPr>
          <a:lstStyle/>
          <a:p>
            <a:pPr>
              <a:lnSpc>
                <a:spcPct val="150000"/>
              </a:lnSpc>
            </a:pPr>
            <a:r>
              <a:rPr lang="en-US" sz="2400" dirty="0">
                <a:latin typeface="Nunito" pitchFamily="2" charset="0"/>
              </a:rPr>
              <a:t>Coronary Heart Disease remains a significant global health challenge, necessitating a multifaceted approach for effective management. By integrating evidence-based frameworks, </a:t>
            </a:r>
            <a:r>
              <a:rPr lang="en-US" sz="2400" dirty="0" err="1">
                <a:latin typeface="Nunito" pitchFamily="2" charset="0"/>
              </a:rPr>
              <a:t>personalised</a:t>
            </a:r>
            <a:r>
              <a:rPr lang="en-US" sz="2400" dirty="0">
                <a:latin typeface="Nunito" pitchFamily="2" charset="0"/>
              </a:rPr>
              <a:t> care, and multidisciplinary collaboration, healthcare systems can improve patient outcomes. </a:t>
            </a:r>
            <a:r>
              <a:rPr lang="en-US" sz="2400" dirty="0" err="1">
                <a:latin typeface="Nunito" pitchFamily="2" charset="0"/>
              </a:rPr>
              <a:t>Prioritising</a:t>
            </a:r>
            <a:r>
              <a:rPr lang="en-US" sz="2400" dirty="0">
                <a:latin typeface="Nunito" pitchFamily="2" charset="0"/>
              </a:rPr>
              <a:t> early intervention, lifestyle modification, and equitable access is essential to reducing the long-term socioeconomic burden of cardiovascular disease.</a:t>
            </a:r>
          </a:p>
        </p:txBody>
      </p:sp>
      <p:pic>
        <p:nvPicPr>
          <p:cNvPr id="4" name="Picture 3">
            <a:extLst>
              <a:ext uri="{FF2B5EF4-FFF2-40B4-BE49-F238E27FC236}">
                <a16:creationId xmlns:a16="http://schemas.microsoft.com/office/drawing/2014/main" id="{0BF6EE5D-47E1-870E-F598-3F2CD9C23CF7}"/>
              </a:ext>
            </a:extLst>
          </p:cNvPr>
          <p:cNvPicPr>
            <a:picLocks noChangeAspect="1"/>
          </p:cNvPicPr>
          <p:nvPr/>
        </p:nvPicPr>
        <p:blipFill>
          <a:blip r:embed="rId2"/>
          <a:stretch>
            <a:fillRect/>
          </a:stretch>
        </p:blipFill>
        <p:spPr>
          <a:xfrm>
            <a:off x="8229600" y="5494165"/>
            <a:ext cx="5791200" cy="4632670"/>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845781" y="273360"/>
            <a:ext cx="4977438" cy="733534"/>
          </a:xfrm>
          <a:prstGeom prst="rect">
            <a:avLst/>
          </a:prstGeom>
          <a:noFill/>
        </p:spPr>
        <p:txBody>
          <a:bodyPr wrap="square" rtlCol="0">
            <a:spAutoFit/>
          </a:bodyPr>
          <a:lstStyle/>
          <a:p>
            <a:pPr algn="ctr">
              <a:lnSpc>
                <a:spcPts val="5003"/>
              </a:lnSpc>
            </a:pPr>
            <a:r>
              <a:rPr lang="en-US" sz="4800" b="1" dirty="0">
                <a:latin typeface="Arial" panose="020B0604020202020204" pitchFamily="34" charset="0"/>
                <a:cs typeface="Arial" panose="020B0604020202020204" pitchFamily="34" charset="0"/>
              </a:rPr>
              <a:t>References</a:t>
            </a:r>
          </a:p>
        </p:txBody>
      </p:sp>
      <p:sp>
        <p:nvSpPr>
          <p:cNvPr id="3" name="Rectangle 1">
            <a:extLst>
              <a:ext uri="{FF2B5EF4-FFF2-40B4-BE49-F238E27FC236}">
                <a16:creationId xmlns:a16="http://schemas.microsoft.com/office/drawing/2014/main" id="{2419CF3C-A0E4-8F8B-0B99-B746202D19E9}"/>
              </a:ext>
            </a:extLst>
          </p:cNvPr>
          <p:cNvSpPr>
            <a:spLocks noChangeArrowheads="1"/>
          </p:cNvSpPr>
          <p:nvPr/>
        </p:nvSpPr>
        <p:spPr bwMode="auto">
          <a:xfrm>
            <a:off x="838200" y="1219348"/>
            <a:ext cx="16230600" cy="784830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342900" indent="-342900">
              <a:buFont typeface="+mj-lt"/>
              <a:buAutoNum type="arabicPeriod"/>
            </a:pPr>
            <a:r>
              <a:rPr lang="en-US" sz="1600" dirty="0"/>
              <a:t>Bodenheimer, T. et al. (2020) </a:t>
            </a:r>
            <a:r>
              <a:rPr lang="en-US" sz="1600" i="1" dirty="0"/>
              <a:t>Improving Primary Care for Patients with Chronic Illness</a:t>
            </a:r>
            <a:r>
              <a:rPr lang="en-US" sz="1600" dirty="0"/>
              <a:t>. Available at: </a:t>
            </a:r>
            <a:r>
              <a:rPr lang="en-US" sz="1600" dirty="0">
                <a:hlinkClick r:id="rId3"/>
              </a:rPr>
              <a:t>https://www.commonwealthfund.org/publications</a:t>
            </a:r>
            <a:r>
              <a:rPr lang="en-US" sz="1600" dirty="0"/>
              <a:t> (Accessed: 7 April 2026).</a:t>
            </a:r>
          </a:p>
          <a:p>
            <a:pPr marL="342900" indent="-342900">
              <a:buFont typeface="+mj-lt"/>
              <a:buAutoNum type="arabicPeriod"/>
            </a:pPr>
            <a:r>
              <a:rPr lang="en-US" sz="1600" dirty="0"/>
              <a:t>British Heart Foundation (2024) </a:t>
            </a:r>
            <a:r>
              <a:rPr lang="en-US" sz="1600" i="1" dirty="0"/>
              <a:t>UK Heart Statistics</a:t>
            </a:r>
            <a:r>
              <a:rPr lang="en-US" sz="1600" dirty="0"/>
              <a:t>. Available at: </a:t>
            </a:r>
            <a:r>
              <a:rPr lang="en-US" sz="1600" dirty="0">
                <a:hlinkClick r:id="rId4"/>
              </a:rPr>
              <a:t>https://www.bhf.org.uk/what-we-do/our-research/heart-statistics</a:t>
            </a:r>
            <a:r>
              <a:rPr lang="en-US" sz="1600" dirty="0"/>
              <a:t> (Accessed: 7 April 2026).</a:t>
            </a:r>
          </a:p>
          <a:p>
            <a:pPr marL="342900" indent="-342900">
              <a:buFont typeface="+mj-lt"/>
              <a:buAutoNum type="arabicPeriod"/>
            </a:pPr>
            <a:r>
              <a:rPr lang="en-US" sz="1600" dirty="0"/>
              <a:t>British Medical Journal (2022) ‘Depression and coronary heart disease’. Available at: </a:t>
            </a:r>
            <a:r>
              <a:rPr lang="en-US" sz="1600" dirty="0">
                <a:hlinkClick r:id="rId5"/>
              </a:rPr>
              <a:t>https://www.bmj.com</a:t>
            </a:r>
            <a:r>
              <a:rPr lang="en-US" sz="1600" dirty="0"/>
              <a:t> (Accessed: 7 April 2026).</a:t>
            </a:r>
          </a:p>
          <a:p>
            <a:pPr marL="342900" indent="-342900">
              <a:buFont typeface="+mj-lt"/>
              <a:buAutoNum type="arabicPeriod"/>
            </a:pPr>
            <a:r>
              <a:rPr lang="en-US" sz="1600" dirty="0"/>
              <a:t>British Medical Association (2023) </a:t>
            </a:r>
            <a:r>
              <a:rPr lang="en-US" sz="1600" i="1" dirty="0"/>
              <a:t>Healthcare burden in the UK</a:t>
            </a:r>
            <a:r>
              <a:rPr lang="en-US" sz="1600" dirty="0"/>
              <a:t>. Available at: </a:t>
            </a:r>
            <a:r>
              <a:rPr lang="en-US" sz="1600" dirty="0">
                <a:hlinkClick r:id="rId6"/>
              </a:rPr>
              <a:t>https://www.bma.org.uk</a:t>
            </a:r>
            <a:r>
              <a:rPr lang="en-US" sz="1600" dirty="0"/>
              <a:t> (Accessed: 7 April 2026).</a:t>
            </a:r>
          </a:p>
          <a:p>
            <a:pPr marL="342900" indent="-342900">
              <a:buFont typeface="+mj-lt"/>
              <a:buAutoNum type="arabicPeriod"/>
            </a:pPr>
            <a:r>
              <a:rPr lang="en-US" sz="1600" dirty="0"/>
              <a:t>Centers for Disease Control and Prevention (2024) </a:t>
            </a:r>
            <a:r>
              <a:rPr lang="en-US" sz="1600" i="1" dirty="0"/>
              <a:t>Coronary Artery Disease Overview</a:t>
            </a:r>
            <a:r>
              <a:rPr lang="en-US" sz="1600" dirty="0"/>
              <a:t>. Available at: https://www.cdc.gov/heartdisease/coronary_ad.htm (Accessed: 7 April 2026).</a:t>
            </a:r>
          </a:p>
          <a:p>
            <a:pPr marL="342900" indent="-342900">
              <a:buFont typeface="+mj-lt"/>
              <a:buAutoNum type="arabicPeriod"/>
            </a:pPr>
            <a:r>
              <a:rPr lang="en-US" sz="1600" dirty="0"/>
              <a:t>Cochrane Library (2021) </a:t>
            </a:r>
            <a:r>
              <a:rPr lang="en-US" sz="1600" i="1" dirty="0"/>
              <a:t>Lifestyle interventions for coronary heart disease</a:t>
            </a:r>
            <a:r>
              <a:rPr lang="en-US" sz="1600" dirty="0"/>
              <a:t>. Available at: </a:t>
            </a:r>
            <a:r>
              <a:rPr lang="en-US" sz="1600" dirty="0">
                <a:hlinkClick r:id="rId7"/>
              </a:rPr>
              <a:t>https://www.cochranelibrary.com</a:t>
            </a:r>
            <a:r>
              <a:rPr lang="en-US" sz="1600" dirty="0"/>
              <a:t> (Accessed: 7 April 2026).</a:t>
            </a:r>
          </a:p>
          <a:p>
            <a:pPr marL="342900" indent="-342900">
              <a:buFont typeface="+mj-lt"/>
              <a:buAutoNum type="arabicPeriod"/>
            </a:pPr>
            <a:r>
              <a:rPr lang="en-US" sz="1600" dirty="0"/>
              <a:t>Department of Health and Social Care (2022) </a:t>
            </a:r>
            <a:r>
              <a:rPr lang="en-US" sz="1600" i="1" dirty="0"/>
              <a:t>Cardiovascular Disease Strategy</a:t>
            </a:r>
            <a:r>
              <a:rPr lang="en-US" sz="1600" dirty="0"/>
              <a:t>. Available at: </a:t>
            </a:r>
            <a:r>
              <a:rPr lang="en-US" sz="1600" dirty="0">
                <a:hlinkClick r:id="rId8"/>
              </a:rPr>
              <a:t>https://www.gov.uk/government/publications</a:t>
            </a:r>
            <a:r>
              <a:rPr lang="en-US" sz="1600" dirty="0"/>
              <a:t> (Accessed: 7 April 2026).</a:t>
            </a:r>
          </a:p>
          <a:p>
            <a:pPr marL="342900" indent="-342900">
              <a:buFont typeface="+mj-lt"/>
              <a:buAutoNum type="arabicPeriod"/>
            </a:pPr>
            <a:r>
              <a:rPr lang="en-US" sz="1600" dirty="0"/>
              <a:t>Engel, G. (2021) ‘The biopsychosocial model revisited’, </a:t>
            </a:r>
            <a:r>
              <a:rPr lang="en-US" sz="1600" i="1" dirty="0"/>
              <a:t>Science</a:t>
            </a:r>
            <a:r>
              <a:rPr lang="en-US" sz="1600" dirty="0"/>
              <a:t>. Available at: </a:t>
            </a:r>
            <a:r>
              <a:rPr lang="en-US" sz="1600" dirty="0">
                <a:hlinkClick r:id="rId9"/>
              </a:rPr>
              <a:t>https://www.science.org</a:t>
            </a:r>
            <a:r>
              <a:rPr lang="en-US" sz="1600" dirty="0"/>
              <a:t> (Accessed: 7 April 2026).</a:t>
            </a:r>
          </a:p>
          <a:p>
            <a:pPr marL="342900" indent="-342900">
              <a:buFont typeface="+mj-lt"/>
              <a:buAutoNum type="arabicPeriod"/>
            </a:pPr>
            <a:r>
              <a:rPr lang="en-US" sz="1600" dirty="0"/>
              <a:t>European Society of Cardiology (2022) </a:t>
            </a:r>
            <a:r>
              <a:rPr lang="en-US" sz="1600" i="1" dirty="0"/>
              <a:t>Guidelines on cardiovascular disease</a:t>
            </a:r>
            <a:r>
              <a:rPr lang="en-US" sz="1600" dirty="0"/>
              <a:t>. Available at: </a:t>
            </a:r>
            <a:r>
              <a:rPr lang="en-US" sz="1600" dirty="0">
                <a:hlinkClick r:id="rId10"/>
              </a:rPr>
              <a:t>https://www.escardio.org/Guidelines</a:t>
            </a:r>
            <a:r>
              <a:rPr lang="en-US" sz="1600" dirty="0"/>
              <a:t> (Accessed: 7 April 2026).</a:t>
            </a:r>
          </a:p>
          <a:p>
            <a:pPr marL="342900" indent="-342900">
              <a:buFont typeface="+mj-lt"/>
              <a:buAutoNum type="arabicPeriod"/>
            </a:pPr>
            <a:r>
              <a:rPr lang="en-US" sz="1600" dirty="0"/>
              <a:t>Gupta, R. et al. (2021) ‘Global burden of coronary heart disease’, </a:t>
            </a:r>
            <a:r>
              <a:rPr lang="en-US" sz="1600" i="1" dirty="0"/>
              <a:t>The Lancet</a:t>
            </a:r>
            <a:r>
              <a:rPr lang="en-US" sz="1600" dirty="0"/>
              <a:t>. Available at: </a:t>
            </a:r>
            <a:r>
              <a:rPr lang="en-US" sz="1600" dirty="0">
                <a:hlinkClick r:id="rId11"/>
              </a:rPr>
              <a:t>https://www.thelancet.com</a:t>
            </a:r>
            <a:r>
              <a:rPr lang="en-US" sz="1600" dirty="0"/>
              <a:t> (Accessed: 7 April 2026).</a:t>
            </a:r>
          </a:p>
          <a:p>
            <a:pPr marL="342900" indent="-342900">
              <a:buFont typeface="+mj-lt"/>
              <a:buAutoNum type="arabicPeriod"/>
            </a:pPr>
            <a:r>
              <a:rPr lang="en-US" sz="1600" dirty="0"/>
              <a:t>Health Foundation (2022) </a:t>
            </a:r>
            <a:r>
              <a:rPr lang="en-US" sz="1600" i="1" dirty="0"/>
              <a:t>Health inequalities in the UK</a:t>
            </a:r>
            <a:r>
              <a:rPr lang="en-US" sz="1600" dirty="0"/>
              <a:t>. Available at: </a:t>
            </a:r>
            <a:r>
              <a:rPr lang="en-US" sz="1600" dirty="0">
                <a:hlinkClick r:id="rId12"/>
              </a:rPr>
              <a:t>https://www.health.org.uk</a:t>
            </a:r>
            <a:r>
              <a:rPr lang="en-US" sz="1600" dirty="0"/>
              <a:t> (Accessed: 7 April 2026).</a:t>
            </a:r>
          </a:p>
          <a:p>
            <a:pPr marL="342900" indent="-342900">
              <a:buFont typeface="+mj-lt"/>
              <a:buAutoNum type="arabicPeriod"/>
            </a:pPr>
            <a:r>
              <a:rPr lang="en-US" sz="1600" dirty="0"/>
              <a:t>The King’s Fund (2021) </a:t>
            </a:r>
            <a:r>
              <a:rPr lang="en-US" sz="1600" i="1" dirty="0"/>
              <a:t>Person-</a:t>
            </a:r>
            <a:r>
              <a:rPr lang="en-US" sz="1600" i="1" dirty="0" err="1"/>
              <a:t>centred</a:t>
            </a:r>
            <a:r>
              <a:rPr lang="en-US" sz="1600" i="1" dirty="0"/>
              <a:t> care made simple</a:t>
            </a:r>
            <a:r>
              <a:rPr lang="en-US" sz="1600" dirty="0"/>
              <a:t>. Available at: </a:t>
            </a:r>
            <a:r>
              <a:rPr lang="en-US" sz="1600" dirty="0">
                <a:hlinkClick r:id="rId13"/>
              </a:rPr>
              <a:t>https://www.kingsfund.org.uk/publications</a:t>
            </a:r>
            <a:r>
              <a:rPr lang="en-US" sz="1600" dirty="0"/>
              <a:t> (Accessed: 7 April 2026).</a:t>
            </a:r>
          </a:p>
          <a:p>
            <a:pPr marL="342900" indent="-342900">
              <a:buFont typeface="+mj-lt"/>
              <a:buAutoNum type="arabicPeriod"/>
            </a:pPr>
            <a:r>
              <a:rPr lang="en-US" sz="1600" dirty="0"/>
              <a:t>Libby, P. et al. (2021) ‘Atherosclerosis’, </a:t>
            </a:r>
            <a:r>
              <a:rPr lang="en-US" sz="1600" i="1" dirty="0"/>
              <a:t>Nature</a:t>
            </a:r>
            <a:r>
              <a:rPr lang="en-US" sz="1600" dirty="0"/>
              <a:t>. Available at: </a:t>
            </a:r>
            <a:r>
              <a:rPr lang="en-US" sz="1600" dirty="0">
                <a:hlinkClick r:id="rId14"/>
              </a:rPr>
              <a:t>https://www.nature.com</a:t>
            </a:r>
            <a:r>
              <a:rPr lang="en-US" sz="1600" dirty="0"/>
              <a:t> (Accessed: 7 April 2026).</a:t>
            </a:r>
          </a:p>
          <a:p>
            <a:pPr marL="342900" indent="-342900">
              <a:buFont typeface="+mj-lt"/>
              <a:buAutoNum type="arabicPeriod"/>
            </a:pPr>
            <a:r>
              <a:rPr lang="en-US" sz="1600" dirty="0"/>
              <a:t>Mackay, J. and Mensah, G. (2021) </a:t>
            </a:r>
            <a:r>
              <a:rPr lang="en-US" sz="1600" i="1" dirty="0"/>
              <a:t>Atlas of Heart Disease and Stroke</a:t>
            </a:r>
            <a:r>
              <a:rPr lang="en-US" sz="1600" dirty="0"/>
              <a:t>. Available at: </a:t>
            </a:r>
            <a:r>
              <a:rPr lang="en-US" sz="1600" dirty="0">
                <a:hlinkClick r:id="rId15"/>
              </a:rPr>
              <a:t>https://www.who.int/publications</a:t>
            </a:r>
            <a:r>
              <a:rPr lang="en-US" sz="1600" dirty="0"/>
              <a:t> (Accessed: 7 April 2026).</a:t>
            </a:r>
          </a:p>
          <a:p>
            <a:pPr marL="342900" indent="-342900">
              <a:buFont typeface="+mj-lt"/>
              <a:buAutoNum type="arabicPeriod"/>
            </a:pPr>
            <a:r>
              <a:rPr lang="en-US" sz="1600" dirty="0"/>
              <a:t>National Audit Office (2023) </a:t>
            </a:r>
            <a:r>
              <a:rPr lang="en-US" sz="1600" i="1" dirty="0"/>
              <a:t>NHS efficiency and sustainability</a:t>
            </a:r>
            <a:r>
              <a:rPr lang="en-US" sz="1600" dirty="0"/>
              <a:t>. Available at: </a:t>
            </a:r>
            <a:r>
              <a:rPr lang="en-US" sz="1600" dirty="0">
                <a:hlinkClick r:id="rId16"/>
              </a:rPr>
              <a:t>https://www.nao.org.uk</a:t>
            </a:r>
            <a:r>
              <a:rPr lang="en-US" sz="1600" dirty="0"/>
              <a:t> (Accessed: 7 April 2026).</a:t>
            </a:r>
          </a:p>
          <a:p>
            <a:pPr marL="342900" indent="-342900">
              <a:buFont typeface="+mj-lt"/>
              <a:buAutoNum type="arabicPeriod"/>
            </a:pPr>
            <a:r>
              <a:rPr lang="en-US" sz="1600" dirty="0"/>
              <a:t>NHS (2023) </a:t>
            </a:r>
            <a:r>
              <a:rPr lang="en-US" sz="1600" i="1" dirty="0"/>
              <a:t>Coronary Heart Disease</a:t>
            </a:r>
            <a:r>
              <a:rPr lang="en-US" sz="1600" dirty="0"/>
              <a:t>. Available at: </a:t>
            </a:r>
            <a:r>
              <a:rPr lang="en-US" sz="1600" dirty="0">
                <a:hlinkClick r:id="rId17"/>
              </a:rPr>
              <a:t>https://www.nhs.uk/conditions/coronary-heart-disease/</a:t>
            </a:r>
            <a:r>
              <a:rPr lang="en-US" sz="1600" dirty="0"/>
              <a:t> (Accessed: 7 April 2026).</a:t>
            </a:r>
          </a:p>
          <a:p>
            <a:pPr marL="342900" indent="-342900">
              <a:buFont typeface="+mj-lt"/>
              <a:buAutoNum type="arabicPeriod"/>
            </a:pPr>
            <a:r>
              <a:rPr lang="en-US" sz="1600" dirty="0"/>
              <a:t>NHS Digital (2023) </a:t>
            </a:r>
            <a:r>
              <a:rPr lang="en-US" sz="1600" i="1" dirty="0"/>
              <a:t>Digital health report</a:t>
            </a:r>
            <a:r>
              <a:rPr lang="en-US" sz="1600" dirty="0"/>
              <a:t>. Available at: </a:t>
            </a:r>
            <a:r>
              <a:rPr lang="en-US" sz="1600" dirty="0">
                <a:hlinkClick r:id="rId18"/>
              </a:rPr>
              <a:t>https://digital.nhs.uk</a:t>
            </a:r>
            <a:r>
              <a:rPr lang="en-US" sz="1600" dirty="0"/>
              <a:t> (Accessed: 7 April 2026).</a:t>
            </a:r>
          </a:p>
          <a:p>
            <a:pPr marL="342900" indent="-342900">
              <a:buFont typeface="+mj-lt"/>
              <a:buAutoNum type="arabicPeriod"/>
            </a:pPr>
            <a:r>
              <a:rPr lang="en-US" sz="1600" dirty="0"/>
              <a:t>NHS England (2022) </a:t>
            </a:r>
            <a:r>
              <a:rPr lang="en-US" sz="1600" i="1" dirty="0"/>
              <a:t>The NHS Long Term Plan</a:t>
            </a:r>
            <a:r>
              <a:rPr lang="en-US" sz="1600" dirty="0"/>
              <a:t>. Available at: </a:t>
            </a:r>
            <a:r>
              <a:rPr lang="en-US" sz="1600" dirty="0">
                <a:hlinkClick r:id="rId19"/>
              </a:rPr>
              <a:t>https://www.longtermplan.nhs.uk</a:t>
            </a:r>
            <a:r>
              <a:rPr lang="en-US" sz="1600" dirty="0"/>
              <a:t> (Accessed: 7 April 2026).</a:t>
            </a:r>
          </a:p>
          <a:p>
            <a:pPr marL="342900" indent="-342900">
              <a:buFont typeface="+mj-lt"/>
              <a:buAutoNum type="arabicPeriod"/>
            </a:pPr>
            <a:r>
              <a:rPr lang="en-US" sz="1600" dirty="0"/>
              <a:t>National Institute for Health and Care Excellence (2021) </a:t>
            </a:r>
            <a:r>
              <a:rPr lang="en-US" sz="1600" i="1" dirty="0"/>
              <a:t>Lipid modification guideline (CG181)</a:t>
            </a:r>
            <a:r>
              <a:rPr lang="en-US" sz="1600" dirty="0"/>
              <a:t>. Available at: </a:t>
            </a:r>
            <a:r>
              <a:rPr lang="en-US" sz="1600" dirty="0">
                <a:hlinkClick r:id="rId20"/>
              </a:rPr>
              <a:t>https://www.nice.org.uk/guidance/cg181</a:t>
            </a:r>
            <a:r>
              <a:rPr lang="en-US" sz="1600" dirty="0"/>
              <a:t> (Accessed: 7 April 2026).</a:t>
            </a:r>
          </a:p>
          <a:p>
            <a:pPr marL="342900" indent="-342900">
              <a:buFont typeface="+mj-lt"/>
              <a:buAutoNum type="arabicPeriod"/>
            </a:pPr>
            <a:r>
              <a:rPr lang="en-US" sz="1600" dirty="0"/>
              <a:t>National Institute for Health and Care Excellence (2023) </a:t>
            </a:r>
            <a:r>
              <a:rPr lang="en-US" sz="1600" i="1" dirty="0"/>
              <a:t>Cardiovascular disease: risk assessment and reduction (NG185)</a:t>
            </a:r>
            <a:r>
              <a:rPr lang="en-US" sz="1600" dirty="0"/>
              <a:t>. Available at: </a:t>
            </a:r>
            <a:r>
              <a:rPr lang="en-US" sz="1600" dirty="0">
                <a:hlinkClick r:id="rId21"/>
              </a:rPr>
              <a:t>https://www.nice.org.uk/guidance/ng185</a:t>
            </a:r>
            <a:r>
              <a:rPr lang="en-US" sz="1600" dirty="0"/>
              <a:t> (Accessed: 7 April 2026).</a:t>
            </a:r>
          </a:p>
          <a:p>
            <a:pPr marL="342900" indent="-342900">
              <a:buFont typeface="+mj-lt"/>
              <a:buAutoNum type="arabicPeriod"/>
            </a:pPr>
            <a:r>
              <a:rPr lang="en-US" sz="1600" dirty="0" err="1"/>
              <a:t>Organisation</a:t>
            </a:r>
            <a:r>
              <a:rPr lang="en-US" sz="1600" dirty="0"/>
              <a:t> for Economic Co-operation and Development (2021) </a:t>
            </a:r>
            <a:r>
              <a:rPr lang="en-US" sz="1600" i="1" dirty="0"/>
              <a:t>Health at a Glance</a:t>
            </a:r>
            <a:r>
              <a:rPr lang="en-US" sz="1600" dirty="0"/>
              <a:t>. Available at: </a:t>
            </a:r>
            <a:r>
              <a:rPr lang="en-US" sz="1600" dirty="0">
                <a:hlinkClick r:id="rId22"/>
              </a:rPr>
              <a:t>https://www.oecd.org/health/health-at-a-glance</a:t>
            </a:r>
            <a:r>
              <a:rPr lang="en-US" sz="1600" dirty="0"/>
              <a:t> (Accessed: 7 April 2026).</a:t>
            </a:r>
          </a:p>
          <a:p>
            <a:pPr marL="342900" indent="-342900">
              <a:buFont typeface="+mj-lt"/>
              <a:buAutoNum type="arabicPeriod"/>
            </a:pPr>
            <a:r>
              <a:rPr lang="en-US" sz="1600" dirty="0"/>
              <a:t>Public Health England (2022) </a:t>
            </a:r>
            <a:r>
              <a:rPr lang="en-US" sz="1600" i="1" dirty="0"/>
              <a:t>Prevention of cardiovascular disease</a:t>
            </a:r>
            <a:r>
              <a:rPr lang="en-US" sz="1600" dirty="0"/>
              <a:t>. Available at: </a:t>
            </a:r>
            <a:r>
              <a:rPr lang="en-US" sz="1600" dirty="0">
                <a:hlinkClick r:id="rId23"/>
              </a:rPr>
              <a:t>https://www.gov.uk/government/organisations/public-health-england</a:t>
            </a:r>
            <a:r>
              <a:rPr lang="en-US" sz="1600" dirty="0"/>
              <a:t> (Accessed: 7 April 2026).</a:t>
            </a:r>
          </a:p>
          <a:p>
            <a:pPr marL="342900" indent="-342900">
              <a:buFont typeface="+mj-lt"/>
              <a:buAutoNum type="arabicPeriod"/>
            </a:pPr>
            <a:r>
              <a:rPr lang="en-US" sz="1600" dirty="0"/>
              <a:t>Royal College of Nursing (2022) </a:t>
            </a:r>
            <a:r>
              <a:rPr lang="en-US" sz="1600" i="1" dirty="0"/>
              <a:t>Nursing standards and competencies</a:t>
            </a:r>
            <a:r>
              <a:rPr lang="en-US" sz="1600" dirty="0"/>
              <a:t>. Available at: </a:t>
            </a:r>
            <a:r>
              <a:rPr lang="en-US" sz="1600" dirty="0">
                <a:hlinkClick r:id="rId24"/>
              </a:rPr>
              <a:t>https://www.rcn.org.uk</a:t>
            </a:r>
            <a:r>
              <a:rPr lang="en-US" sz="1600" dirty="0"/>
              <a:t> (Accessed: 7 April 2026).</a:t>
            </a:r>
          </a:p>
          <a:p>
            <a:pPr marL="342900" indent="-342900">
              <a:buFont typeface="+mj-lt"/>
              <a:buAutoNum type="arabicPeriod"/>
            </a:pPr>
            <a:r>
              <a:rPr lang="en-US" sz="1600" dirty="0"/>
              <a:t>Townsend, N. et al. (2022) </a:t>
            </a:r>
            <a:r>
              <a:rPr lang="en-US" sz="1600" i="1" dirty="0"/>
              <a:t>Cardiovascular disease statistics in the UK</a:t>
            </a:r>
            <a:r>
              <a:rPr lang="en-US" sz="1600" dirty="0"/>
              <a:t>. Available at: </a:t>
            </a:r>
            <a:r>
              <a:rPr lang="en-US" sz="1600" dirty="0">
                <a:hlinkClick r:id="rId4"/>
              </a:rPr>
              <a:t>https://www.bhf.org.uk/what-we-do/our-research/heart-statistics</a:t>
            </a:r>
            <a:r>
              <a:rPr lang="en-US" sz="1600" dirty="0"/>
              <a:t> (Accessed: 7 April 2026).</a:t>
            </a:r>
          </a:p>
          <a:p>
            <a:pPr marL="342900" indent="-342900">
              <a:buFont typeface="+mj-lt"/>
              <a:buAutoNum type="arabicPeriod"/>
            </a:pPr>
            <a:r>
              <a:rPr lang="en-US" sz="1600" dirty="0"/>
              <a:t>Timmis, A. et al. (2022) ‘European cardiovascular disease statistics’, </a:t>
            </a:r>
            <a:r>
              <a:rPr lang="en-US" sz="1600" i="1" dirty="0"/>
              <a:t>European Heart Journal</a:t>
            </a:r>
            <a:r>
              <a:rPr lang="en-US" sz="1600" dirty="0"/>
              <a:t>. Available at: </a:t>
            </a:r>
            <a:r>
              <a:rPr lang="en-US" sz="1600" dirty="0">
                <a:hlinkClick r:id="rId25"/>
              </a:rPr>
              <a:t>https://academic.oup.com/eurheartj</a:t>
            </a:r>
            <a:r>
              <a:rPr lang="en-US" sz="1600" dirty="0"/>
              <a:t> (Accessed: 7 April 2026).</a:t>
            </a:r>
          </a:p>
          <a:p>
            <a:pPr marL="342900" indent="-342900">
              <a:buFont typeface="+mj-lt"/>
              <a:buAutoNum type="arabicPeriod"/>
            </a:pPr>
            <a:r>
              <a:rPr lang="en-US" sz="1600" dirty="0"/>
              <a:t>World Health Organization (2023) </a:t>
            </a:r>
            <a:r>
              <a:rPr lang="en-US" sz="1600" i="1" dirty="0"/>
              <a:t>Cardiovascular diseases (CVDs)</a:t>
            </a:r>
            <a:r>
              <a:rPr lang="en-US" sz="1600" dirty="0"/>
              <a:t>. Available at: https://www.who.int/news-room/fact-sheets/detail/cardiovascular-diseases-(cvds) (Accessed: 7 April 2026).</a:t>
            </a:r>
          </a:p>
          <a:p>
            <a:pPr marL="342900" indent="-342900">
              <a:buFont typeface="+mj-lt"/>
              <a:buAutoNum type="arabicPeriod"/>
            </a:pPr>
            <a:r>
              <a:rPr lang="en-US" sz="1600" dirty="0"/>
              <a:t>World Bank (2022) </a:t>
            </a:r>
            <a:r>
              <a:rPr lang="en-US" sz="1600" i="1" dirty="0"/>
              <a:t>Health expenditure data</a:t>
            </a:r>
            <a:r>
              <a:rPr lang="en-US" sz="1600" dirty="0"/>
              <a:t>. Available at: </a:t>
            </a:r>
            <a:r>
              <a:rPr lang="en-US" sz="1600" dirty="0">
                <a:hlinkClick r:id="rId26"/>
              </a:rPr>
              <a:t>https://data.worldbank.org</a:t>
            </a:r>
            <a:r>
              <a:rPr lang="en-US" sz="1600" dirty="0"/>
              <a:t> (Accessed: 7 April 2026).</a:t>
            </a:r>
          </a:p>
          <a:p>
            <a:pPr marL="342900" indent="-342900">
              <a:buFont typeface="+mj-lt"/>
              <a:buAutoNum type="arabicPeriod"/>
            </a:pPr>
            <a:r>
              <a:rPr lang="en-US" sz="1600" dirty="0"/>
              <a:t>Yusuf, S. et al. (2020) ‘Global burden of cardiovascular risk factors’, </a:t>
            </a:r>
            <a:r>
              <a:rPr lang="en-US" sz="1600" i="1" dirty="0"/>
              <a:t>The Lancet</a:t>
            </a:r>
            <a:r>
              <a:rPr lang="en-US" sz="1600" dirty="0"/>
              <a:t>. Available at: </a:t>
            </a:r>
            <a:r>
              <a:rPr lang="en-US" sz="1600" dirty="0">
                <a:hlinkClick r:id="rId11"/>
              </a:rPr>
              <a:t>https://www.thelancet.com</a:t>
            </a:r>
            <a:r>
              <a:rPr lang="en-US" sz="1600" dirty="0"/>
              <a:t> (Accessed: 7 April 2026).</a:t>
            </a:r>
          </a:p>
          <a:p>
            <a:pPr marL="342900" indent="-342900">
              <a:buFont typeface="+mj-lt"/>
              <a:buAutoNum type="arabicPeriod"/>
            </a:pPr>
            <a:r>
              <a:rPr lang="en-US" sz="1600" dirty="0"/>
              <a:t>The Lancet Commission (2020) </a:t>
            </a:r>
            <a:r>
              <a:rPr lang="en-US" sz="1600" i="1" dirty="0"/>
              <a:t>Global health report</a:t>
            </a:r>
            <a:r>
              <a:rPr lang="en-US" sz="1600" dirty="0"/>
              <a:t>. Available at: https://www.thelancet.com/commissions (Accessed: 7 April 2026).</a:t>
            </a:r>
          </a:p>
          <a:p>
            <a:pPr marL="342900" indent="-342900">
              <a:buFont typeface="+mj-lt"/>
              <a:buAutoNum type="arabicPeriod"/>
            </a:pPr>
            <a:r>
              <a:rPr lang="en-US" sz="1600" dirty="0"/>
              <a:t>British Journal of Cardiology (2023) </a:t>
            </a:r>
            <a:r>
              <a:rPr lang="en-US" sz="1600" i="1" dirty="0"/>
              <a:t>Coronary heart disease management</a:t>
            </a:r>
            <a:r>
              <a:rPr lang="en-US" sz="1600" dirty="0"/>
              <a:t>. Available at: </a:t>
            </a:r>
            <a:r>
              <a:rPr lang="en-US" sz="1600" dirty="0">
                <a:hlinkClick r:id="rId27"/>
              </a:rPr>
              <a:t>https://bjcardio.co.uk</a:t>
            </a:r>
            <a:r>
              <a:rPr lang="en-US" sz="1600" dirty="0"/>
              <a:t> (Accessed: 7 April 2026).</a:t>
            </a:r>
          </a:p>
        </p:txBody>
      </p:sp>
    </p:spTree>
    <p:extLst>
      <p:ext uri="{BB962C8B-B14F-4D97-AF65-F5344CB8AC3E}">
        <p14:creationId xmlns:p14="http://schemas.microsoft.com/office/powerpoint/2010/main" val="25541963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3590EB"/>
        </a:solidFill>
        <a:effectLst/>
      </p:bgPr>
    </p:bg>
    <p:spTree>
      <p:nvGrpSpPr>
        <p:cNvPr id="1" name=""/>
        <p:cNvGrpSpPr/>
        <p:nvPr/>
      </p:nvGrpSpPr>
      <p:grpSpPr>
        <a:xfrm>
          <a:off x="0" y="0"/>
          <a:ext cx="0" cy="0"/>
          <a:chOff x="0" y="0"/>
          <a:chExt cx="0" cy="0"/>
        </a:xfrm>
      </p:grpSpPr>
      <p:sp>
        <p:nvSpPr>
          <p:cNvPr id="2" name="Freeform 2"/>
          <p:cNvSpPr/>
          <p:nvPr/>
        </p:nvSpPr>
        <p:spPr>
          <a:xfrm rot="-3751728">
            <a:off x="-4898095" y="-6654256"/>
            <a:ext cx="12201747" cy="8861519"/>
          </a:xfrm>
          <a:custGeom>
            <a:avLst/>
            <a:gdLst/>
            <a:ahLst/>
            <a:cxnLst/>
            <a:rect l="l" t="t" r="r" b="b"/>
            <a:pathLst>
              <a:path w="12201747" h="8861519">
                <a:moveTo>
                  <a:pt x="0" y="0"/>
                </a:moveTo>
                <a:lnTo>
                  <a:pt x="12201747" y="0"/>
                </a:lnTo>
                <a:lnTo>
                  <a:pt x="12201747" y="8861519"/>
                </a:lnTo>
                <a:lnTo>
                  <a:pt x="0" y="886151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TextBox 3"/>
          <p:cNvSpPr txBox="1"/>
          <p:nvPr/>
        </p:nvSpPr>
        <p:spPr>
          <a:xfrm>
            <a:off x="2511168" y="3295249"/>
            <a:ext cx="13491019" cy="3157275"/>
          </a:xfrm>
          <a:prstGeom prst="rect">
            <a:avLst/>
          </a:prstGeom>
        </p:spPr>
        <p:txBody>
          <a:bodyPr wrap="square" lIns="0" tIns="0" rIns="0" bIns="0" rtlCol="0" anchor="t">
            <a:spAutoFit/>
          </a:bodyPr>
          <a:lstStyle/>
          <a:p>
            <a:pPr algn="ctr">
              <a:lnSpc>
                <a:spcPts val="13012"/>
              </a:lnSpc>
            </a:pPr>
            <a:r>
              <a:rPr lang="en-US" sz="6600" spc="297" dirty="0">
                <a:solidFill>
                  <a:srgbClr val="FFFFFF"/>
                </a:solidFill>
                <a:latin typeface="Chewy"/>
                <a:ea typeface="Chewy"/>
                <a:cs typeface="Chewy"/>
                <a:sym typeface="Chewy"/>
              </a:rPr>
              <a:t>THANK YOU</a:t>
            </a:r>
          </a:p>
          <a:p>
            <a:pPr algn="ctr">
              <a:lnSpc>
                <a:spcPts val="13012"/>
              </a:lnSpc>
            </a:pPr>
            <a:r>
              <a:rPr lang="en-US" sz="6600" spc="297" dirty="0">
                <a:solidFill>
                  <a:srgbClr val="FFFFFF"/>
                </a:solidFill>
                <a:latin typeface="Chewy"/>
                <a:ea typeface="Chewy"/>
                <a:cs typeface="Chewy"/>
                <a:sym typeface="Chewy"/>
              </a:rPr>
              <a:t>FOR YOUR ATTENTION</a:t>
            </a:r>
          </a:p>
        </p:txBody>
      </p:sp>
      <p:sp>
        <p:nvSpPr>
          <p:cNvPr id="12" name="TextBox 12"/>
          <p:cNvSpPr txBox="1"/>
          <p:nvPr/>
        </p:nvSpPr>
        <p:spPr>
          <a:xfrm>
            <a:off x="12577078" y="5877380"/>
            <a:ext cx="6850219" cy="575144"/>
          </a:xfrm>
          <a:prstGeom prst="rect">
            <a:avLst/>
          </a:prstGeom>
        </p:spPr>
        <p:txBody>
          <a:bodyPr lIns="50800" tIns="50800" rIns="50800" bIns="50800" rtlCol="0" anchor="ctr"/>
          <a:lstStyle/>
          <a:p>
            <a:pPr algn="ctr">
              <a:lnSpc>
                <a:spcPts val="2949"/>
              </a:lnSpc>
            </a:pPr>
            <a:endParaRPr/>
          </a:p>
        </p:txBody>
      </p:sp>
      <p:sp>
        <p:nvSpPr>
          <p:cNvPr id="25" name="Freeform 25"/>
          <p:cNvSpPr/>
          <p:nvPr/>
        </p:nvSpPr>
        <p:spPr>
          <a:xfrm rot="2791771">
            <a:off x="4970327" y="-1617958"/>
            <a:ext cx="3216220" cy="3208180"/>
          </a:xfrm>
          <a:custGeom>
            <a:avLst/>
            <a:gdLst/>
            <a:ahLst/>
            <a:cxnLst/>
            <a:rect l="l" t="t" r="r" b="b"/>
            <a:pathLst>
              <a:path w="3216220" h="3208180">
                <a:moveTo>
                  <a:pt x="0" y="0"/>
                </a:moveTo>
                <a:lnTo>
                  <a:pt x="3216220" y="0"/>
                </a:lnTo>
                <a:lnTo>
                  <a:pt x="3216220" y="3208180"/>
                </a:lnTo>
                <a:lnTo>
                  <a:pt x="0" y="320818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26" name="Freeform 26"/>
          <p:cNvSpPr/>
          <p:nvPr/>
        </p:nvSpPr>
        <p:spPr>
          <a:xfrm rot="10534844">
            <a:off x="-964327" y="7497853"/>
            <a:ext cx="7439386" cy="4724010"/>
          </a:xfrm>
          <a:custGeom>
            <a:avLst/>
            <a:gdLst/>
            <a:ahLst/>
            <a:cxnLst/>
            <a:rect l="l" t="t" r="r" b="b"/>
            <a:pathLst>
              <a:path w="7439386" h="4724010">
                <a:moveTo>
                  <a:pt x="0" y="0"/>
                </a:moveTo>
                <a:lnTo>
                  <a:pt x="7439387" y="0"/>
                </a:lnTo>
                <a:lnTo>
                  <a:pt x="7439387" y="4724010"/>
                </a:lnTo>
                <a:lnTo>
                  <a:pt x="0" y="472401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a:p>
        </p:txBody>
      </p:sp>
      <p:sp>
        <p:nvSpPr>
          <p:cNvPr id="27" name="Freeform 27"/>
          <p:cNvSpPr/>
          <p:nvPr/>
        </p:nvSpPr>
        <p:spPr>
          <a:xfrm>
            <a:off x="16803849" y="9054336"/>
            <a:ext cx="2364975" cy="2054572"/>
          </a:xfrm>
          <a:custGeom>
            <a:avLst/>
            <a:gdLst/>
            <a:ahLst/>
            <a:cxnLst/>
            <a:rect l="l" t="t" r="r" b="b"/>
            <a:pathLst>
              <a:path w="2364975" h="2054572">
                <a:moveTo>
                  <a:pt x="0" y="0"/>
                </a:moveTo>
                <a:lnTo>
                  <a:pt x="2364975" y="0"/>
                </a:lnTo>
                <a:lnTo>
                  <a:pt x="2364975" y="2054572"/>
                </a:lnTo>
                <a:lnTo>
                  <a:pt x="0" y="2054572"/>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US"/>
          </a:p>
        </p:txBody>
      </p:sp>
      <p:sp>
        <p:nvSpPr>
          <p:cNvPr id="28" name="Freeform 28"/>
          <p:cNvSpPr/>
          <p:nvPr/>
        </p:nvSpPr>
        <p:spPr>
          <a:xfrm>
            <a:off x="15748374" y="-772480"/>
            <a:ext cx="2364975" cy="2054572"/>
          </a:xfrm>
          <a:custGeom>
            <a:avLst/>
            <a:gdLst/>
            <a:ahLst/>
            <a:cxnLst/>
            <a:rect l="l" t="t" r="r" b="b"/>
            <a:pathLst>
              <a:path w="2364975" h="2054572">
                <a:moveTo>
                  <a:pt x="0" y="0"/>
                </a:moveTo>
                <a:lnTo>
                  <a:pt x="2364975" y="0"/>
                </a:lnTo>
                <a:lnTo>
                  <a:pt x="2364975" y="2054572"/>
                </a:lnTo>
                <a:lnTo>
                  <a:pt x="0" y="2054572"/>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US"/>
          </a:p>
        </p:txBody>
      </p:sp>
    </p:spTree>
  </p:cSld>
  <p:clrMapOvr>
    <a:masterClrMapping/>
  </p:clrMapOvr>
</p:sld>
</file>

<file path=ppt/theme/theme1.xml><?xml version="1.0" encoding="utf-8"?>
<a:theme xmlns:a="http://schemas.openxmlformats.org/drawingml/2006/main" name="Depth">
  <a:themeElements>
    <a:clrScheme name="Depth">
      <a:dk1>
        <a:sysClr val="windowText" lastClr="000000"/>
      </a:dk1>
      <a:lt1>
        <a:sysClr val="window" lastClr="FFFFFF"/>
      </a:lt1>
      <a:dk2>
        <a:srgbClr val="455F51"/>
      </a:dk2>
      <a:lt2>
        <a:srgbClr val="94D7E4"/>
      </a:lt2>
      <a:accent1>
        <a:srgbClr val="41AEBD"/>
      </a:accent1>
      <a:accent2>
        <a:srgbClr val="97E9D5"/>
      </a:accent2>
      <a:accent3>
        <a:srgbClr val="A2CF49"/>
      </a:accent3>
      <a:accent4>
        <a:srgbClr val="608F3D"/>
      </a:accent4>
      <a:accent5>
        <a:srgbClr val="F4DE3A"/>
      </a:accent5>
      <a:accent6>
        <a:srgbClr val="FCB11C"/>
      </a:accent6>
      <a:hlink>
        <a:srgbClr val="FBCA98"/>
      </a:hlink>
      <a:folHlink>
        <a:srgbClr val="D3B86D"/>
      </a:folHlink>
    </a:clrScheme>
    <a:fontScheme name="Depth">
      <a:maj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pth" id="{7BEAFC2A-325C-49C4-AC08-2B765DA903F9}" vid="{1735E755-43E6-43AA-ABA2-C989ECC79AF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Depth</Template>
  <TotalTime>161</TotalTime>
  <Words>2726</Words>
  <Application>Microsoft Office PowerPoint</Application>
  <PresentationFormat>Custom</PresentationFormat>
  <Paragraphs>138</Paragraphs>
  <Slides>17</Slides>
  <Notes>2</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Depth</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Blue And Yellow Modern Illustrative Health Educational Awareness And Support Asthma Awareness Presentation</dc:title>
  <cp:lastModifiedBy>Md Motiur Rahman (2518275)</cp:lastModifiedBy>
  <cp:revision>9</cp:revision>
  <dcterms:created xsi:type="dcterms:W3CDTF">2006-08-16T00:00:00Z</dcterms:created>
  <dcterms:modified xsi:type="dcterms:W3CDTF">2026-04-15T14:27:21Z</dcterms:modified>
  <dc:identifier>DAHGI6qqQb4</dc:identifier>
</cp:coreProperties>
</file>