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4"/>
  </p:notesMasterIdLst>
  <p:handoutMasterIdLst>
    <p:handoutMasterId r:id="rId35"/>
  </p:handoutMasterIdLst>
  <p:sldIdLst>
    <p:sldId id="256" r:id="rId2"/>
    <p:sldId id="292" r:id="rId3"/>
    <p:sldId id="257" r:id="rId4"/>
    <p:sldId id="258" r:id="rId5"/>
    <p:sldId id="259" r:id="rId6"/>
    <p:sldId id="294" r:id="rId7"/>
    <p:sldId id="296" r:id="rId8"/>
    <p:sldId id="260" r:id="rId9"/>
    <p:sldId id="261" r:id="rId10"/>
    <p:sldId id="262" r:id="rId11"/>
    <p:sldId id="271" r:id="rId12"/>
    <p:sldId id="266" r:id="rId13"/>
    <p:sldId id="268" r:id="rId14"/>
    <p:sldId id="272" r:id="rId15"/>
    <p:sldId id="273" r:id="rId16"/>
    <p:sldId id="274" r:id="rId17"/>
    <p:sldId id="280" r:id="rId18"/>
    <p:sldId id="275" r:id="rId19"/>
    <p:sldId id="282" r:id="rId20"/>
    <p:sldId id="283" r:id="rId21"/>
    <p:sldId id="285" r:id="rId22"/>
    <p:sldId id="276" r:id="rId23"/>
    <p:sldId id="286" r:id="rId24"/>
    <p:sldId id="287" r:id="rId25"/>
    <p:sldId id="288" r:id="rId26"/>
    <p:sldId id="289" r:id="rId27"/>
    <p:sldId id="295" r:id="rId28"/>
    <p:sldId id="277" r:id="rId29"/>
    <p:sldId id="278" r:id="rId30"/>
    <p:sldId id="279" r:id="rId31"/>
    <p:sldId id="290" r:id="rId32"/>
    <p:sldId id="291" r:id="rId3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116" autoAdjust="0"/>
  </p:normalViewPr>
  <p:slideViewPr>
    <p:cSldViewPr>
      <p:cViewPr varScale="1">
        <p:scale>
          <a:sx n="95" d="100"/>
          <a:sy n="95" d="100"/>
        </p:scale>
        <p:origin x="-209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46D4F3-8451-4F20-9247-19445CE9BFDC}"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7C2D3D54-3963-4301-867E-3B2323DE7C3D}">
      <dgm:prSet phldrT="[Text]"/>
      <dgm:spPr/>
      <dgm:t>
        <a:bodyPr/>
        <a:lstStyle/>
        <a:p>
          <a:r>
            <a:rPr lang="en-GB" dirty="0" smtClean="0"/>
            <a:t>Forming</a:t>
          </a:r>
          <a:endParaRPr lang="en-GB" dirty="0"/>
        </a:p>
      </dgm:t>
    </dgm:pt>
    <dgm:pt modelId="{F1D679B9-2FFA-4C07-9725-373C13B982FF}" type="parTrans" cxnId="{2B69B729-C65E-482D-9FC5-725BCB4F496A}">
      <dgm:prSet/>
      <dgm:spPr/>
      <dgm:t>
        <a:bodyPr/>
        <a:lstStyle/>
        <a:p>
          <a:endParaRPr lang="en-GB"/>
        </a:p>
      </dgm:t>
    </dgm:pt>
    <dgm:pt modelId="{593CA431-D08A-4FED-9CD7-C3779EA3C70E}" type="sibTrans" cxnId="{2B69B729-C65E-482D-9FC5-725BCB4F496A}">
      <dgm:prSet/>
      <dgm:spPr/>
      <dgm:t>
        <a:bodyPr/>
        <a:lstStyle/>
        <a:p>
          <a:endParaRPr lang="en-GB" dirty="0"/>
        </a:p>
      </dgm:t>
    </dgm:pt>
    <dgm:pt modelId="{4E9DAD2E-7EBD-49CD-853D-9F09FE11C680}">
      <dgm:prSet phldrT="[Text]"/>
      <dgm:spPr/>
      <dgm:t>
        <a:bodyPr/>
        <a:lstStyle/>
        <a:p>
          <a:r>
            <a:rPr lang="en-GB" dirty="0" smtClean="0"/>
            <a:t>Storming</a:t>
          </a:r>
          <a:endParaRPr lang="en-GB" dirty="0"/>
        </a:p>
      </dgm:t>
    </dgm:pt>
    <dgm:pt modelId="{84626997-730F-41D1-96F4-D5DB8EF9BB47}" type="parTrans" cxnId="{998A95A8-A71D-4839-95F6-FA916BF3E1EA}">
      <dgm:prSet/>
      <dgm:spPr/>
      <dgm:t>
        <a:bodyPr/>
        <a:lstStyle/>
        <a:p>
          <a:endParaRPr lang="en-GB"/>
        </a:p>
      </dgm:t>
    </dgm:pt>
    <dgm:pt modelId="{4914D240-913C-488D-9AF7-567B049F8A01}" type="sibTrans" cxnId="{998A95A8-A71D-4839-95F6-FA916BF3E1EA}">
      <dgm:prSet/>
      <dgm:spPr/>
      <dgm:t>
        <a:bodyPr/>
        <a:lstStyle/>
        <a:p>
          <a:endParaRPr lang="en-GB" dirty="0"/>
        </a:p>
      </dgm:t>
    </dgm:pt>
    <dgm:pt modelId="{09A4F46D-EE44-4852-B707-7D9A55B0639A}">
      <dgm:prSet phldrT="[Text]"/>
      <dgm:spPr/>
      <dgm:t>
        <a:bodyPr/>
        <a:lstStyle/>
        <a:p>
          <a:r>
            <a:rPr lang="en-GB" dirty="0" err="1" smtClean="0"/>
            <a:t>Norming</a:t>
          </a:r>
          <a:endParaRPr lang="en-GB" dirty="0"/>
        </a:p>
      </dgm:t>
    </dgm:pt>
    <dgm:pt modelId="{A37198B1-727E-49E1-B401-F142949D1E88}" type="parTrans" cxnId="{A41BCFFA-F421-4B7F-8063-581A301A8928}">
      <dgm:prSet/>
      <dgm:spPr/>
      <dgm:t>
        <a:bodyPr/>
        <a:lstStyle/>
        <a:p>
          <a:endParaRPr lang="en-GB"/>
        </a:p>
      </dgm:t>
    </dgm:pt>
    <dgm:pt modelId="{D96CEF2F-DC17-42A8-AEC2-3C94A75A7809}" type="sibTrans" cxnId="{A41BCFFA-F421-4B7F-8063-581A301A8928}">
      <dgm:prSet/>
      <dgm:spPr/>
      <dgm:t>
        <a:bodyPr/>
        <a:lstStyle/>
        <a:p>
          <a:endParaRPr lang="en-GB"/>
        </a:p>
      </dgm:t>
    </dgm:pt>
    <dgm:pt modelId="{C00B5543-B189-4DCB-B03E-B7B1F7029A0F}">
      <dgm:prSet phldrT="[Text]"/>
      <dgm:spPr/>
      <dgm:t>
        <a:bodyPr/>
        <a:lstStyle/>
        <a:p>
          <a:r>
            <a:rPr lang="en-GB" dirty="0" smtClean="0"/>
            <a:t>Performing</a:t>
          </a:r>
          <a:endParaRPr lang="en-GB" dirty="0"/>
        </a:p>
      </dgm:t>
    </dgm:pt>
    <dgm:pt modelId="{CFE2AD13-8F6B-47DA-9B22-1AD10D413E4F}" type="parTrans" cxnId="{0D30164C-D2D5-4517-9BF2-F842EA8DA894}">
      <dgm:prSet/>
      <dgm:spPr/>
      <dgm:t>
        <a:bodyPr/>
        <a:lstStyle/>
        <a:p>
          <a:endParaRPr lang="en-GB"/>
        </a:p>
      </dgm:t>
    </dgm:pt>
    <dgm:pt modelId="{8818A3FC-E331-404C-BEF7-07EA9CA6931E}" type="sibTrans" cxnId="{0D30164C-D2D5-4517-9BF2-F842EA8DA894}">
      <dgm:prSet/>
      <dgm:spPr/>
      <dgm:t>
        <a:bodyPr/>
        <a:lstStyle/>
        <a:p>
          <a:endParaRPr lang="en-GB"/>
        </a:p>
      </dgm:t>
    </dgm:pt>
    <dgm:pt modelId="{382817DD-59D2-4952-A99C-1EADDB091525}">
      <dgm:prSet phldrT="[Text]"/>
      <dgm:spPr/>
      <dgm:t>
        <a:bodyPr/>
        <a:lstStyle/>
        <a:p>
          <a:r>
            <a:rPr lang="en-GB" dirty="0" smtClean="0"/>
            <a:t>Mourning</a:t>
          </a:r>
          <a:endParaRPr lang="en-GB" dirty="0"/>
        </a:p>
      </dgm:t>
    </dgm:pt>
    <dgm:pt modelId="{B2901AEA-CB33-4945-94D8-1278CF9F56F9}" type="parTrans" cxnId="{0011E62A-FF1E-427D-9BE7-7D29D659AD6B}">
      <dgm:prSet/>
      <dgm:spPr/>
      <dgm:t>
        <a:bodyPr/>
        <a:lstStyle/>
        <a:p>
          <a:endParaRPr lang="en-GB"/>
        </a:p>
      </dgm:t>
    </dgm:pt>
    <dgm:pt modelId="{76920B62-7D72-45F6-9864-3FDD65A1676A}" type="sibTrans" cxnId="{0011E62A-FF1E-427D-9BE7-7D29D659AD6B}">
      <dgm:prSet/>
      <dgm:spPr/>
      <dgm:t>
        <a:bodyPr/>
        <a:lstStyle/>
        <a:p>
          <a:endParaRPr lang="en-GB"/>
        </a:p>
      </dgm:t>
    </dgm:pt>
    <dgm:pt modelId="{BCB8AF3A-85E5-42D7-B3DC-EEF30ADACEFE}" type="pres">
      <dgm:prSet presAssocID="{5C46D4F3-8451-4F20-9247-19445CE9BFDC}" presName="cycle" presStyleCnt="0">
        <dgm:presLayoutVars>
          <dgm:dir/>
          <dgm:resizeHandles val="exact"/>
        </dgm:presLayoutVars>
      </dgm:prSet>
      <dgm:spPr/>
      <dgm:t>
        <a:bodyPr/>
        <a:lstStyle/>
        <a:p>
          <a:endParaRPr lang="en-GB"/>
        </a:p>
      </dgm:t>
    </dgm:pt>
    <dgm:pt modelId="{29FE004E-DB5E-4D92-9456-017BF0289822}" type="pres">
      <dgm:prSet presAssocID="{7C2D3D54-3963-4301-867E-3B2323DE7C3D}" presName="node" presStyleLbl="node1" presStyleIdx="0" presStyleCnt="5">
        <dgm:presLayoutVars>
          <dgm:bulletEnabled val="1"/>
        </dgm:presLayoutVars>
      </dgm:prSet>
      <dgm:spPr/>
      <dgm:t>
        <a:bodyPr/>
        <a:lstStyle/>
        <a:p>
          <a:endParaRPr lang="en-GB"/>
        </a:p>
      </dgm:t>
    </dgm:pt>
    <dgm:pt modelId="{3581E4D7-A58E-4768-ABC9-4B3CE9126CF7}" type="pres">
      <dgm:prSet presAssocID="{593CA431-D08A-4FED-9CD7-C3779EA3C70E}" presName="sibTrans" presStyleLbl="sibTrans2D1" presStyleIdx="0" presStyleCnt="5"/>
      <dgm:spPr/>
      <dgm:t>
        <a:bodyPr/>
        <a:lstStyle/>
        <a:p>
          <a:endParaRPr lang="en-GB"/>
        </a:p>
      </dgm:t>
    </dgm:pt>
    <dgm:pt modelId="{080A70B9-E8CC-4B4B-8F49-074C0C704C63}" type="pres">
      <dgm:prSet presAssocID="{593CA431-D08A-4FED-9CD7-C3779EA3C70E}" presName="connectorText" presStyleLbl="sibTrans2D1" presStyleIdx="0" presStyleCnt="5"/>
      <dgm:spPr/>
      <dgm:t>
        <a:bodyPr/>
        <a:lstStyle/>
        <a:p>
          <a:endParaRPr lang="en-GB"/>
        </a:p>
      </dgm:t>
    </dgm:pt>
    <dgm:pt modelId="{460670C8-336E-4D51-8F24-CA7A585B5222}" type="pres">
      <dgm:prSet presAssocID="{4E9DAD2E-7EBD-49CD-853D-9F09FE11C680}" presName="node" presStyleLbl="node1" presStyleIdx="1" presStyleCnt="5">
        <dgm:presLayoutVars>
          <dgm:bulletEnabled val="1"/>
        </dgm:presLayoutVars>
      </dgm:prSet>
      <dgm:spPr/>
      <dgm:t>
        <a:bodyPr/>
        <a:lstStyle/>
        <a:p>
          <a:endParaRPr lang="en-GB"/>
        </a:p>
      </dgm:t>
    </dgm:pt>
    <dgm:pt modelId="{09AA0759-41D0-48C0-955B-CC4DB65AB262}" type="pres">
      <dgm:prSet presAssocID="{4914D240-913C-488D-9AF7-567B049F8A01}" presName="sibTrans" presStyleLbl="sibTrans2D1" presStyleIdx="1" presStyleCnt="5"/>
      <dgm:spPr/>
      <dgm:t>
        <a:bodyPr/>
        <a:lstStyle/>
        <a:p>
          <a:endParaRPr lang="en-GB"/>
        </a:p>
      </dgm:t>
    </dgm:pt>
    <dgm:pt modelId="{4222F1C7-043F-4F5E-84A5-F656F7047FC1}" type="pres">
      <dgm:prSet presAssocID="{4914D240-913C-488D-9AF7-567B049F8A01}" presName="connectorText" presStyleLbl="sibTrans2D1" presStyleIdx="1" presStyleCnt="5"/>
      <dgm:spPr/>
      <dgm:t>
        <a:bodyPr/>
        <a:lstStyle/>
        <a:p>
          <a:endParaRPr lang="en-GB"/>
        </a:p>
      </dgm:t>
    </dgm:pt>
    <dgm:pt modelId="{6F68F23C-68E4-4E67-9D33-593293442C68}" type="pres">
      <dgm:prSet presAssocID="{09A4F46D-EE44-4852-B707-7D9A55B0639A}" presName="node" presStyleLbl="node1" presStyleIdx="2" presStyleCnt="5">
        <dgm:presLayoutVars>
          <dgm:bulletEnabled val="1"/>
        </dgm:presLayoutVars>
      </dgm:prSet>
      <dgm:spPr/>
      <dgm:t>
        <a:bodyPr/>
        <a:lstStyle/>
        <a:p>
          <a:endParaRPr lang="en-GB"/>
        </a:p>
      </dgm:t>
    </dgm:pt>
    <dgm:pt modelId="{A75D5ADA-1AB8-4D5F-8A4B-608D93747981}" type="pres">
      <dgm:prSet presAssocID="{D96CEF2F-DC17-42A8-AEC2-3C94A75A7809}" presName="sibTrans" presStyleLbl="sibTrans2D1" presStyleIdx="2" presStyleCnt="5"/>
      <dgm:spPr/>
      <dgm:t>
        <a:bodyPr/>
        <a:lstStyle/>
        <a:p>
          <a:endParaRPr lang="en-GB"/>
        </a:p>
      </dgm:t>
    </dgm:pt>
    <dgm:pt modelId="{4FF8A0BE-6941-4A77-91C7-CD5577D07355}" type="pres">
      <dgm:prSet presAssocID="{D96CEF2F-DC17-42A8-AEC2-3C94A75A7809}" presName="connectorText" presStyleLbl="sibTrans2D1" presStyleIdx="2" presStyleCnt="5"/>
      <dgm:spPr/>
      <dgm:t>
        <a:bodyPr/>
        <a:lstStyle/>
        <a:p>
          <a:endParaRPr lang="en-GB"/>
        </a:p>
      </dgm:t>
    </dgm:pt>
    <dgm:pt modelId="{A1310517-C8CC-4F75-B0D9-E303EBEFD172}" type="pres">
      <dgm:prSet presAssocID="{C00B5543-B189-4DCB-B03E-B7B1F7029A0F}" presName="node" presStyleLbl="node1" presStyleIdx="3" presStyleCnt="5">
        <dgm:presLayoutVars>
          <dgm:bulletEnabled val="1"/>
        </dgm:presLayoutVars>
      </dgm:prSet>
      <dgm:spPr/>
      <dgm:t>
        <a:bodyPr/>
        <a:lstStyle/>
        <a:p>
          <a:endParaRPr lang="en-GB"/>
        </a:p>
      </dgm:t>
    </dgm:pt>
    <dgm:pt modelId="{65748CC1-0539-4B26-92F2-CE9DFE2542FC}" type="pres">
      <dgm:prSet presAssocID="{8818A3FC-E331-404C-BEF7-07EA9CA6931E}" presName="sibTrans" presStyleLbl="sibTrans2D1" presStyleIdx="3" presStyleCnt="5"/>
      <dgm:spPr/>
      <dgm:t>
        <a:bodyPr/>
        <a:lstStyle/>
        <a:p>
          <a:endParaRPr lang="en-GB"/>
        </a:p>
      </dgm:t>
    </dgm:pt>
    <dgm:pt modelId="{A25E76BC-B4BB-4080-B4FD-9269A3635765}" type="pres">
      <dgm:prSet presAssocID="{8818A3FC-E331-404C-BEF7-07EA9CA6931E}" presName="connectorText" presStyleLbl="sibTrans2D1" presStyleIdx="3" presStyleCnt="5"/>
      <dgm:spPr/>
      <dgm:t>
        <a:bodyPr/>
        <a:lstStyle/>
        <a:p>
          <a:endParaRPr lang="en-GB"/>
        </a:p>
      </dgm:t>
    </dgm:pt>
    <dgm:pt modelId="{34E75C13-51DB-4035-AB01-F2B01B4B85FF}" type="pres">
      <dgm:prSet presAssocID="{382817DD-59D2-4952-A99C-1EADDB091525}" presName="node" presStyleLbl="node1" presStyleIdx="4" presStyleCnt="5">
        <dgm:presLayoutVars>
          <dgm:bulletEnabled val="1"/>
        </dgm:presLayoutVars>
      </dgm:prSet>
      <dgm:spPr/>
      <dgm:t>
        <a:bodyPr/>
        <a:lstStyle/>
        <a:p>
          <a:endParaRPr lang="en-GB"/>
        </a:p>
      </dgm:t>
    </dgm:pt>
    <dgm:pt modelId="{B2534A8A-97E4-42D4-B1E2-FF0E1DDA9DB7}" type="pres">
      <dgm:prSet presAssocID="{76920B62-7D72-45F6-9864-3FDD65A1676A}" presName="sibTrans" presStyleLbl="sibTrans2D1" presStyleIdx="4" presStyleCnt="5"/>
      <dgm:spPr/>
      <dgm:t>
        <a:bodyPr/>
        <a:lstStyle/>
        <a:p>
          <a:endParaRPr lang="en-GB"/>
        </a:p>
      </dgm:t>
    </dgm:pt>
    <dgm:pt modelId="{D9160919-B8D8-4F0D-915B-393CC37DA427}" type="pres">
      <dgm:prSet presAssocID="{76920B62-7D72-45F6-9864-3FDD65A1676A}" presName="connectorText" presStyleLbl="sibTrans2D1" presStyleIdx="4" presStyleCnt="5"/>
      <dgm:spPr/>
      <dgm:t>
        <a:bodyPr/>
        <a:lstStyle/>
        <a:p>
          <a:endParaRPr lang="en-GB"/>
        </a:p>
      </dgm:t>
    </dgm:pt>
  </dgm:ptLst>
  <dgm:cxnLst>
    <dgm:cxn modelId="{31D7517C-1B07-402D-86CB-76D96F8CF65D}" type="presOf" srcId="{C00B5543-B189-4DCB-B03E-B7B1F7029A0F}" destId="{A1310517-C8CC-4F75-B0D9-E303EBEFD172}" srcOrd="0" destOrd="0" presId="urn:microsoft.com/office/officeart/2005/8/layout/cycle2"/>
    <dgm:cxn modelId="{31376AA9-1745-406F-9CE7-72F3C8067DE3}" type="presOf" srcId="{D96CEF2F-DC17-42A8-AEC2-3C94A75A7809}" destId="{A75D5ADA-1AB8-4D5F-8A4B-608D93747981}" srcOrd="0" destOrd="0" presId="urn:microsoft.com/office/officeart/2005/8/layout/cycle2"/>
    <dgm:cxn modelId="{A1FC467A-3E83-4783-985C-D62599317CB9}" type="presOf" srcId="{7C2D3D54-3963-4301-867E-3B2323DE7C3D}" destId="{29FE004E-DB5E-4D92-9456-017BF0289822}" srcOrd="0" destOrd="0" presId="urn:microsoft.com/office/officeart/2005/8/layout/cycle2"/>
    <dgm:cxn modelId="{E68FFEE9-2594-4832-83D0-7B57F4E2EE3A}" type="presOf" srcId="{4914D240-913C-488D-9AF7-567B049F8A01}" destId="{4222F1C7-043F-4F5E-84A5-F656F7047FC1}" srcOrd="1" destOrd="0" presId="urn:microsoft.com/office/officeart/2005/8/layout/cycle2"/>
    <dgm:cxn modelId="{2E243C32-5EB9-4CEB-BFEE-EB7F922EE1EF}" type="presOf" srcId="{76920B62-7D72-45F6-9864-3FDD65A1676A}" destId="{B2534A8A-97E4-42D4-B1E2-FF0E1DDA9DB7}" srcOrd="0" destOrd="0" presId="urn:microsoft.com/office/officeart/2005/8/layout/cycle2"/>
    <dgm:cxn modelId="{A41BCFFA-F421-4B7F-8063-581A301A8928}" srcId="{5C46D4F3-8451-4F20-9247-19445CE9BFDC}" destId="{09A4F46D-EE44-4852-B707-7D9A55B0639A}" srcOrd="2" destOrd="0" parTransId="{A37198B1-727E-49E1-B401-F142949D1E88}" sibTransId="{D96CEF2F-DC17-42A8-AEC2-3C94A75A7809}"/>
    <dgm:cxn modelId="{53A44FAE-7AC2-4571-8112-7C1F4CE5F09F}" type="presOf" srcId="{09A4F46D-EE44-4852-B707-7D9A55B0639A}" destId="{6F68F23C-68E4-4E67-9D33-593293442C68}" srcOrd="0" destOrd="0" presId="urn:microsoft.com/office/officeart/2005/8/layout/cycle2"/>
    <dgm:cxn modelId="{2B69B729-C65E-482D-9FC5-725BCB4F496A}" srcId="{5C46D4F3-8451-4F20-9247-19445CE9BFDC}" destId="{7C2D3D54-3963-4301-867E-3B2323DE7C3D}" srcOrd="0" destOrd="0" parTransId="{F1D679B9-2FFA-4C07-9725-373C13B982FF}" sibTransId="{593CA431-D08A-4FED-9CD7-C3779EA3C70E}"/>
    <dgm:cxn modelId="{B1D79D95-E1E1-4928-A225-4E4EAC6D4647}" type="presOf" srcId="{593CA431-D08A-4FED-9CD7-C3779EA3C70E}" destId="{080A70B9-E8CC-4B4B-8F49-074C0C704C63}" srcOrd="1" destOrd="0" presId="urn:microsoft.com/office/officeart/2005/8/layout/cycle2"/>
    <dgm:cxn modelId="{66DD9C27-ADF6-4E33-909D-0C61C68BF355}" type="presOf" srcId="{382817DD-59D2-4952-A99C-1EADDB091525}" destId="{34E75C13-51DB-4035-AB01-F2B01B4B85FF}" srcOrd="0" destOrd="0" presId="urn:microsoft.com/office/officeart/2005/8/layout/cycle2"/>
    <dgm:cxn modelId="{998A95A8-A71D-4839-95F6-FA916BF3E1EA}" srcId="{5C46D4F3-8451-4F20-9247-19445CE9BFDC}" destId="{4E9DAD2E-7EBD-49CD-853D-9F09FE11C680}" srcOrd="1" destOrd="0" parTransId="{84626997-730F-41D1-96F4-D5DB8EF9BB47}" sibTransId="{4914D240-913C-488D-9AF7-567B049F8A01}"/>
    <dgm:cxn modelId="{9D1E6111-E2D5-4A24-A46D-5D01C47E69A0}" type="presOf" srcId="{4E9DAD2E-7EBD-49CD-853D-9F09FE11C680}" destId="{460670C8-336E-4D51-8F24-CA7A585B5222}" srcOrd="0" destOrd="0" presId="urn:microsoft.com/office/officeart/2005/8/layout/cycle2"/>
    <dgm:cxn modelId="{C82AABD1-843D-43C4-80D8-DF2E3CF3D5B1}" type="presOf" srcId="{8818A3FC-E331-404C-BEF7-07EA9CA6931E}" destId="{A25E76BC-B4BB-4080-B4FD-9269A3635765}" srcOrd="1" destOrd="0" presId="urn:microsoft.com/office/officeart/2005/8/layout/cycle2"/>
    <dgm:cxn modelId="{F1EE6787-10C6-445F-A35B-9BA64DB6A928}" type="presOf" srcId="{4914D240-913C-488D-9AF7-567B049F8A01}" destId="{09AA0759-41D0-48C0-955B-CC4DB65AB262}" srcOrd="0" destOrd="0" presId="urn:microsoft.com/office/officeart/2005/8/layout/cycle2"/>
    <dgm:cxn modelId="{62D190B5-1DB9-4C20-BAE1-72C1E983283B}" type="presOf" srcId="{593CA431-D08A-4FED-9CD7-C3779EA3C70E}" destId="{3581E4D7-A58E-4768-ABC9-4B3CE9126CF7}" srcOrd="0" destOrd="0" presId="urn:microsoft.com/office/officeart/2005/8/layout/cycle2"/>
    <dgm:cxn modelId="{0D30164C-D2D5-4517-9BF2-F842EA8DA894}" srcId="{5C46D4F3-8451-4F20-9247-19445CE9BFDC}" destId="{C00B5543-B189-4DCB-B03E-B7B1F7029A0F}" srcOrd="3" destOrd="0" parTransId="{CFE2AD13-8F6B-47DA-9B22-1AD10D413E4F}" sibTransId="{8818A3FC-E331-404C-BEF7-07EA9CA6931E}"/>
    <dgm:cxn modelId="{ABB165D0-176B-48C6-82A7-52DF0CD3461B}" type="presOf" srcId="{D96CEF2F-DC17-42A8-AEC2-3C94A75A7809}" destId="{4FF8A0BE-6941-4A77-91C7-CD5577D07355}" srcOrd="1" destOrd="0" presId="urn:microsoft.com/office/officeart/2005/8/layout/cycle2"/>
    <dgm:cxn modelId="{0011E62A-FF1E-427D-9BE7-7D29D659AD6B}" srcId="{5C46D4F3-8451-4F20-9247-19445CE9BFDC}" destId="{382817DD-59D2-4952-A99C-1EADDB091525}" srcOrd="4" destOrd="0" parTransId="{B2901AEA-CB33-4945-94D8-1278CF9F56F9}" sibTransId="{76920B62-7D72-45F6-9864-3FDD65A1676A}"/>
    <dgm:cxn modelId="{558DEE71-6A91-4CE4-AB9E-849ABB14A815}" type="presOf" srcId="{5C46D4F3-8451-4F20-9247-19445CE9BFDC}" destId="{BCB8AF3A-85E5-42D7-B3DC-EEF30ADACEFE}" srcOrd="0" destOrd="0" presId="urn:microsoft.com/office/officeart/2005/8/layout/cycle2"/>
    <dgm:cxn modelId="{0229E155-C759-4274-91D7-D6DF7BEC4843}" type="presOf" srcId="{8818A3FC-E331-404C-BEF7-07EA9CA6931E}" destId="{65748CC1-0539-4B26-92F2-CE9DFE2542FC}" srcOrd="0" destOrd="0" presId="urn:microsoft.com/office/officeart/2005/8/layout/cycle2"/>
    <dgm:cxn modelId="{D8C891B9-F163-4531-B360-BC8D8C8C9824}" type="presOf" srcId="{76920B62-7D72-45F6-9864-3FDD65A1676A}" destId="{D9160919-B8D8-4F0D-915B-393CC37DA427}" srcOrd="1" destOrd="0" presId="urn:microsoft.com/office/officeart/2005/8/layout/cycle2"/>
    <dgm:cxn modelId="{DD7DED87-3D27-4192-90A0-8D996E495C14}" type="presParOf" srcId="{BCB8AF3A-85E5-42D7-B3DC-EEF30ADACEFE}" destId="{29FE004E-DB5E-4D92-9456-017BF0289822}" srcOrd="0" destOrd="0" presId="urn:microsoft.com/office/officeart/2005/8/layout/cycle2"/>
    <dgm:cxn modelId="{83D6D7F0-A896-418D-ACD9-D8D1C0904C8D}" type="presParOf" srcId="{BCB8AF3A-85E5-42D7-B3DC-EEF30ADACEFE}" destId="{3581E4D7-A58E-4768-ABC9-4B3CE9126CF7}" srcOrd="1" destOrd="0" presId="urn:microsoft.com/office/officeart/2005/8/layout/cycle2"/>
    <dgm:cxn modelId="{1CB0B6BE-0A5B-47B1-B415-F861A5A69702}" type="presParOf" srcId="{3581E4D7-A58E-4768-ABC9-4B3CE9126CF7}" destId="{080A70B9-E8CC-4B4B-8F49-074C0C704C63}" srcOrd="0" destOrd="0" presId="urn:microsoft.com/office/officeart/2005/8/layout/cycle2"/>
    <dgm:cxn modelId="{FF354AD1-FEBA-4CB5-A537-9430FCF9D55D}" type="presParOf" srcId="{BCB8AF3A-85E5-42D7-B3DC-EEF30ADACEFE}" destId="{460670C8-336E-4D51-8F24-CA7A585B5222}" srcOrd="2" destOrd="0" presId="urn:microsoft.com/office/officeart/2005/8/layout/cycle2"/>
    <dgm:cxn modelId="{C047BF9D-9E11-4FBD-BE5E-E442FC739167}" type="presParOf" srcId="{BCB8AF3A-85E5-42D7-B3DC-EEF30ADACEFE}" destId="{09AA0759-41D0-48C0-955B-CC4DB65AB262}" srcOrd="3" destOrd="0" presId="urn:microsoft.com/office/officeart/2005/8/layout/cycle2"/>
    <dgm:cxn modelId="{A734A688-1DC7-47C4-81EB-83584E7C5C7B}" type="presParOf" srcId="{09AA0759-41D0-48C0-955B-CC4DB65AB262}" destId="{4222F1C7-043F-4F5E-84A5-F656F7047FC1}" srcOrd="0" destOrd="0" presId="urn:microsoft.com/office/officeart/2005/8/layout/cycle2"/>
    <dgm:cxn modelId="{0367358C-A25E-4B10-A5C6-0DD371BEC263}" type="presParOf" srcId="{BCB8AF3A-85E5-42D7-B3DC-EEF30ADACEFE}" destId="{6F68F23C-68E4-4E67-9D33-593293442C68}" srcOrd="4" destOrd="0" presId="urn:microsoft.com/office/officeart/2005/8/layout/cycle2"/>
    <dgm:cxn modelId="{69F9BB13-7ABB-47BF-9C82-F00A8210DEE9}" type="presParOf" srcId="{BCB8AF3A-85E5-42D7-B3DC-EEF30ADACEFE}" destId="{A75D5ADA-1AB8-4D5F-8A4B-608D93747981}" srcOrd="5" destOrd="0" presId="urn:microsoft.com/office/officeart/2005/8/layout/cycle2"/>
    <dgm:cxn modelId="{C67E040C-808D-4A54-BCCE-56900EFF0945}" type="presParOf" srcId="{A75D5ADA-1AB8-4D5F-8A4B-608D93747981}" destId="{4FF8A0BE-6941-4A77-91C7-CD5577D07355}" srcOrd="0" destOrd="0" presId="urn:microsoft.com/office/officeart/2005/8/layout/cycle2"/>
    <dgm:cxn modelId="{BCEF0AF9-DE01-4E16-B0E9-0F60865DCDFC}" type="presParOf" srcId="{BCB8AF3A-85E5-42D7-B3DC-EEF30ADACEFE}" destId="{A1310517-C8CC-4F75-B0D9-E303EBEFD172}" srcOrd="6" destOrd="0" presId="urn:microsoft.com/office/officeart/2005/8/layout/cycle2"/>
    <dgm:cxn modelId="{AE798668-AA56-4FF8-8F2C-545649CF7E60}" type="presParOf" srcId="{BCB8AF3A-85E5-42D7-B3DC-EEF30ADACEFE}" destId="{65748CC1-0539-4B26-92F2-CE9DFE2542FC}" srcOrd="7" destOrd="0" presId="urn:microsoft.com/office/officeart/2005/8/layout/cycle2"/>
    <dgm:cxn modelId="{03FCD945-E4BE-436F-82B9-A946475713FE}" type="presParOf" srcId="{65748CC1-0539-4B26-92F2-CE9DFE2542FC}" destId="{A25E76BC-B4BB-4080-B4FD-9269A3635765}" srcOrd="0" destOrd="0" presId="urn:microsoft.com/office/officeart/2005/8/layout/cycle2"/>
    <dgm:cxn modelId="{21C903F2-5D2D-419A-8D5B-FBFD4A448603}" type="presParOf" srcId="{BCB8AF3A-85E5-42D7-B3DC-EEF30ADACEFE}" destId="{34E75C13-51DB-4035-AB01-F2B01B4B85FF}" srcOrd="8" destOrd="0" presId="urn:microsoft.com/office/officeart/2005/8/layout/cycle2"/>
    <dgm:cxn modelId="{A40CFB5D-816D-408C-B961-73E9156096B2}" type="presParOf" srcId="{BCB8AF3A-85E5-42D7-B3DC-EEF30ADACEFE}" destId="{B2534A8A-97E4-42D4-B1E2-FF0E1DDA9DB7}" srcOrd="9" destOrd="0" presId="urn:microsoft.com/office/officeart/2005/8/layout/cycle2"/>
    <dgm:cxn modelId="{2D950398-85D0-4208-B1DF-3B46527F9104}" type="presParOf" srcId="{B2534A8A-97E4-42D4-B1E2-FF0E1DDA9DB7}" destId="{D9160919-B8D8-4F0D-915B-393CC37DA427}"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FE004E-DB5E-4D92-9456-017BF0289822}">
      <dsp:nvSpPr>
        <dsp:cNvPr id="0" name=""/>
        <dsp:cNvSpPr/>
      </dsp:nvSpPr>
      <dsp:spPr>
        <a:xfrm>
          <a:off x="2998161" y="1778"/>
          <a:ext cx="1471277" cy="147127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smtClean="0"/>
            <a:t>Forming</a:t>
          </a:r>
          <a:endParaRPr lang="en-GB" sz="1500" kern="1200" dirty="0"/>
        </a:p>
      </dsp:txBody>
      <dsp:txXfrm>
        <a:off x="3213625" y="217242"/>
        <a:ext cx="1040349" cy="1040349"/>
      </dsp:txXfrm>
    </dsp:sp>
    <dsp:sp modelId="{3581E4D7-A58E-4768-ABC9-4B3CE9126CF7}">
      <dsp:nvSpPr>
        <dsp:cNvPr id="0" name=""/>
        <dsp:cNvSpPr/>
      </dsp:nvSpPr>
      <dsp:spPr>
        <a:xfrm rot="2160000">
          <a:off x="4422868" y="1131749"/>
          <a:ext cx="390816" cy="4965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dirty="0"/>
        </a:p>
      </dsp:txBody>
      <dsp:txXfrm>
        <a:off x="4434064" y="1196603"/>
        <a:ext cx="273571" cy="297934"/>
      </dsp:txXfrm>
    </dsp:sp>
    <dsp:sp modelId="{460670C8-336E-4D51-8F24-CA7A585B5222}">
      <dsp:nvSpPr>
        <dsp:cNvPr id="0" name=""/>
        <dsp:cNvSpPr/>
      </dsp:nvSpPr>
      <dsp:spPr>
        <a:xfrm>
          <a:off x="4785010" y="1300000"/>
          <a:ext cx="1471277" cy="147127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smtClean="0"/>
            <a:t>Storming</a:t>
          </a:r>
          <a:endParaRPr lang="en-GB" sz="1500" kern="1200" dirty="0"/>
        </a:p>
      </dsp:txBody>
      <dsp:txXfrm>
        <a:off x="5000474" y="1515464"/>
        <a:ext cx="1040349" cy="1040349"/>
      </dsp:txXfrm>
    </dsp:sp>
    <dsp:sp modelId="{09AA0759-41D0-48C0-955B-CC4DB65AB262}">
      <dsp:nvSpPr>
        <dsp:cNvPr id="0" name=""/>
        <dsp:cNvSpPr/>
      </dsp:nvSpPr>
      <dsp:spPr>
        <a:xfrm rot="6480000">
          <a:off x="4987401" y="2827125"/>
          <a:ext cx="390816" cy="4965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dirty="0"/>
        </a:p>
      </dsp:txBody>
      <dsp:txXfrm rot="10800000">
        <a:off x="5064139" y="2870683"/>
        <a:ext cx="273571" cy="297934"/>
      </dsp:txXfrm>
    </dsp:sp>
    <dsp:sp modelId="{6F68F23C-68E4-4E67-9D33-593293442C68}">
      <dsp:nvSpPr>
        <dsp:cNvPr id="0" name=""/>
        <dsp:cNvSpPr/>
      </dsp:nvSpPr>
      <dsp:spPr>
        <a:xfrm>
          <a:off x="4102494" y="3400568"/>
          <a:ext cx="1471277" cy="147127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err="1" smtClean="0"/>
            <a:t>Norming</a:t>
          </a:r>
          <a:endParaRPr lang="en-GB" sz="1500" kern="1200" dirty="0"/>
        </a:p>
      </dsp:txBody>
      <dsp:txXfrm>
        <a:off x="4317958" y="3616032"/>
        <a:ext cx="1040349" cy="1040349"/>
      </dsp:txXfrm>
    </dsp:sp>
    <dsp:sp modelId="{A75D5ADA-1AB8-4D5F-8A4B-608D93747981}">
      <dsp:nvSpPr>
        <dsp:cNvPr id="0" name=""/>
        <dsp:cNvSpPr/>
      </dsp:nvSpPr>
      <dsp:spPr>
        <a:xfrm rot="10800000">
          <a:off x="3549452" y="3887929"/>
          <a:ext cx="390816" cy="4965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rot="10800000">
        <a:off x="3666697" y="3987240"/>
        <a:ext cx="273571" cy="297934"/>
      </dsp:txXfrm>
    </dsp:sp>
    <dsp:sp modelId="{A1310517-C8CC-4F75-B0D9-E303EBEFD172}">
      <dsp:nvSpPr>
        <dsp:cNvPr id="0" name=""/>
        <dsp:cNvSpPr/>
      </dsp:nvSpPr>
      <dsp:spPr>
        <a:xfrm>
          <a:off x="1893827" y="3400568"/>
          <a:ext cx="1471277" cy="147127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smtClean="0"/>
            <a:t>Performing</a:t>
          </a:r>
          <a:endParaRPr lang="en-GB" sz="1500" kern="1200" dirty="0"/>
        </a:p>
      </dsp:txBody>
      <dsp:txXfrm>
        <a:off x="2109291" y="3616032"/>
        <a:ext cx="1040349" cy="1040349"/>
      </dsp:txXfrm>
    </dsp:sp>
    <dsp:sp modelId="{65748CC1-0539-4B26-92F2-CE9DFE2542FC}">
      <dsp:nvSpPr>
        <dsp:cNvPr id="0" name=""/>
        <dsp:cNvSpPr/>
      </dsp:nvSpPr>
      <dsp:spPr>
        <a:xfrm rot="15120000">
          <a:off x="2096218" y="2848164"/>
          <a:ext cx="390816" cy="4965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rot="10800000">
        <a:off x="2172956" y="3003228"/>
        <a:ext cx="273571" cy="297934"/>
      </dsp:txXfrm>
    </dsp:sp>
    <dsp:sp modelId="{34E75C13-51DB-4035-AB01-F2B01B4B85FF}">
      <dsp:nvSpPr>
        <dsp:cNvPr id="0" name=""/>
        <dsp:cNvSpPr/>
      </dsp:nvSpPr>
      <dsp:spPr>
        <a:xfrm>
          <a:off x="1211311" y="1300000"/>
          <a:ext cx="1471277" cy="147127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smtClean="0"/>
            <a:t>Mourning</a:t>
          </a:r>
          <a:endParaRPr lang="en-GB" sz="1500" kern="1200" dirty="0"/>
        </a:p>
      </dsp:txBody>
      <dsp:txXfrm>
        <a:off x="1426775" y="1515464"/>
        <a:ext cx="1040349" cy="1040349"/>
      </dsp:txXfrm>
    </dsp:sp>
    <dsp:sp modelId="{B2534A8A-97E4-42D4-B1E2-FF0E1DDA9DB7}">
      <dsp:nvSpPr>
        <dsp:cNvPr id="0" name=""/>
        <dsp:cNvSpPr/>
      </dsp:nvSpPr>
      <dsp:spPr>
        <a:xfrm rot="19440000">
          <a:off x="2636018" y="1144752"/>
          <a:ext cx="390816" cy="4965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a:off x="2647214" y="1278520"/>
        <a:ext cx="273571" cy="297934"/>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7AA7DD1A-4930-427E-A95A-C0A5F28B0544}" type="datetimeFigureOut">
              <a:rPr lang="en-GB" smtClean="0"/>
              <a:pPr/>
              <a:t>08/05/2014</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5D156E32-11A2-4870-8EEC-B7C5B7B395DC}" type="slidenum">
              <a:rPr lang="en-GB" smtClean="0"/>
              <a:pPr/>
              <a:t>‹#›</a:t>
            </a:fld>
            <a:endParaRPr lang="en-GB"/>
          </a:p>
        </p:txBody>
      </p:sp>
    </p:spTree>
    <p:extLst>
      <p:ext uri="{BB962C8B-B14F-4D97-AF65-F5344CB8AC3E}">
        <p14:creationId xmlns:p14="http://schemas.microsoft.com/office/powerpoint/2010/main" val="245142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E3A75B67-784B-4422-9A8E-06413FA853CF}" type="datetimeFigureOut">
              <a:rPr lang="en-GB" smtClean="0"/>
              <a:pPr/>
              <a:t>08/05/2014</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F9EFA0B9-F8A8-4086-86A8-2353971521E8}" type="slidenum">
              <a:rPr lang="en-GB" smtClean="0"/>
              <a:pPr/>
              <a:t>‹#›</a:t>
            </a:fld>
            <a:endParaRPr lang="en-GB"/>
          </a:p>
        </p:txBody>
      </p:sp>
    </p:spTree>
    <p:extLst>
      <p:ext uri="{BB962C8B-B14F-4D97-AF65-F5344CB8AC3E}">
        <p14:creationId xmlns:p14="http://schemas.microsoft.com/office/powerpoint/2010/main" val="1706873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Groups and teams are a major feature of organisational life</a:t>
            </a:r>
          </a:p>
          <a:p>
            <a:endParaRPr lang="en-GB" dirty="0" smtClean="0"/>
          </a:p>
          <a:p>
            <a:r>
              <a:rPr lang="en-GB" dirty="0" smtClean="0"/>
              <a:t>The work organisation and its sub-unit re made up of groups</a:t>
            </a:r>
            <a:r>
              <a:rPr lang="en-GB" baseline="0" dirty="0" smtClean="0"/>
              <a:t> of people</a:t>
            </a:r>
          </a:p>
          <a:p>
            <a:endParaRPr lang="en-GB" baseline="0" dirty="0" smtClean="0"/>
          </a:p>
          <a:p>
            <a:r>
              <a:rPr lang="en-GB" baseline="0" dirty="0" smtClean="0"/>
              <a:t>Because of the importance of groups it is vital a manager has an understanding of how a group works and functions manager needs to be aware and recognise the nature of human relationships</a:t>
            </a:r>
            <a:endParaRPr lang="en-GB" dirty="0"/>
          </a:p>
        </p:txBody>
      </p:sp>
      <p:sp>
        <p:nvSpPr>
          <p:cNvPr id="4" name="Slide Number Placeholder 3"/>
          <p:cNvSpPr>
            <a:spLocks noGrp="1"/>
          </p:cNvSpPr>
          <p:nvPr>
            <p:ph type="sldNum" sz="quarter" idx="10"/>
          </p:nvPr>
        </p:nvSpPr>
        <p:spPr/>
        <p:txBody>
          <a:bodyPr/>
          <a:lstStyle/>
          <a:p>
            <a:fld id="{F9EFA0B9-F8A8-4086-86A8-2353971521E8}"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EFA0B9-F8A8-4086-86A8-2353971521E8}"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EFA0B9-F8A8-4086-86A8-2353971521E8}" type="slidenum">
              <a:rPr lang="en-GB" smtClean="0"/>
              <a:pPr/>
              <a:t>4</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 team is then created to deliver</a:t>
            </a:r>
            <a:r>
              <a:rPr lang="en-GB" baseline="0" dirty="0" smtClean="0"/>
              <a:t> on a project (one-off) or to work together on an ongoing basis.</a:t>
            </a:r>
          </a:p>
          <a:p>
            <a:endParaRPr lang="en-GB" baseline="0" dirty="0" smtClean="0"/>
          </a:p>
          <a:p>
            <a:r>
              <a:rPr lang="en-GB" dirty="0" smtClean="0"/>
              <a:t>A group/team is something which is</a:t>
            </a:r>
            <a:r>
              <a:rPr lang="en-GB" baseline="0" dirty="0" smtClean="0"/>
              <a:t> deliberately planned and created by management as part of the formal organisation structure. However groups will arise from social processes and the informal </a:t>
            </a:r>
            <a:r>
              <a:rPr lang="en-GB" baseline="0" dirty="0" smtClean="0"/>
              <a:t>organisation</a:t>
            </a:r>
            <a:endParaRPr lang="en-GB" dirty="0"/>
          </a:p>
        </p:txBody>
      </p:sp>
      <p:sp>
        <p:nvSpPr>
          <p:cNvPr id="4" name="Slide Number Placeholder 3"/>
          <p:cNvSpPr>
            <a:spLocks noGrp="1"/>
          </p:cNvSpPr>
          <p:nvPr>
            <p:ph type="sldNum" sz="quarter" idx="10"/>
          </p:nvPr>
        </p:nvSpPr>
        <p:spPr/>
        <p:txBody>
          <a:bodyPr/>
          <a:lstStyle/>
          <a:p>
            <a:fld id="{F9EFA0B9-F8A8-4086-86A8-2353971521E8}"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Formal groups are created deliberately by management whilst an informal group is created from the interaction of people working</a:t>
            </a:r>
            <a:r>
              <a:rPr lang="en-GB" baseline="0" dirty="0" smtClean="0"/>
              <a:t> within an organisation and the development of groups with their own relationships. An informal group will have their own ways of behaving irrespective of those defined by the formal structure of the organisation.</a:t>
            </a:r>
          </a:p>
          <a:p>
            <a:endParaRPr lang="en-GB" baseline="0" dirty="0" smtClean="0"/>
          </a:p>
          <a:p>
            <a:r>
              <a:rPr lang="en-GB" u="sng" baseline="0" dirty="0" smtClean="0"/>
              <a:t>The major functions of informal groups</a:t>
            </a:r>
          </a:p>
          <a:p>
            <a:pPr>
              <a:buFont typeface="Arial" pitchFamily="34" charset="0"/>
              <a:buChar char="•"/>
            </a:pPr>
            <a:r>
              <a:rPr lang="en-GB" dirty="0" smtClean="0"/>
              <a:t>The culture</a:t>
            </a:r>
            <a:r>
              <a:rPr lang="en-GB" baseline="0" dirty="0" smtClean="0"/>
              <a:t> which is being created, so the group devise their own set of  values, norms, etc</a:t>
            </a:r>
          </a:p>
          <a:p>
            <a:pPr>
              <a:buFont typeface="Arial" pitchFamily="34" charset="0"/>
              <a:buChar char="•"/>
            </a:pPr>
            <a:r>
              <a:rPr lang="en-GB" baseline="0" dirty="0" smtClean="0"/>
              <a:t>Maintenance of a </a:t>
            </a:r>
            <a:r>
              <a:rPr lang="en-GB" baseline="0" dirty="0" smtClean="0"/>
              <a:t>communication </a:t>
            </a:r>
            <a:r>
              <a:rPr lang="en-GB" baseline="0" dirty="0" smtClean="0"/>
              <a:t>system: </a:t>
            </a:r>
          </a:p>
          <a:p>
            <a:pPr>
              <a:buFont typeface="Arial" pitchFamily="34" charset="0"/>
              <a:buChar char="•"/>
            </a:pPr>
            <a:r>
              <a:rPr lang="en-GB" baseline="0" dirty="0" smtClean="0"/>
              <a:t>Implementation of social control: </a:t>
            </a:r>
          </a:p>
          <a:p>
            <a:pPr>
              <a:buFont typeface="Arial" pitchFamily="34" charset="0"/>
              <a:buChar char="•"/>
            </a:pPr>
            <a:r>
              <a:rPr lang="en-GB" baseline="0" dirty="0" smtClean="0"/>
              <a:t>Provision and interest and fun in work life</a:t>
            </a:r>
          </a:p>
          <a:p>
            <a:pPr>
              <a:buFont typeface="Arial" pitchFamily="34" charset="0"/>
              <a:buChar char="•"/>
            </a:pPr>
            <a:endParaRPr lang="en-GB" dirty="0"/>
          </a:p>
        </p:txBody>
      </p:sp>
      <p:sp>
        <p:nvSpPr>
          <p:cNvPr id="4" name="Slide Number Placeholder 3"/>
          <p:cNvSpPr>
            <a:spLocks noGrp="1"/>
          </p:cNvSpPr>
          <p:nvPr>
            <p:ph type="sldNum" sz="quarter" idx="10"/>
          </p:nvPr>
        </p:nvSpPr>
        <p:spPr/>
        <p:txBody>
          <a:bodyPr/>
          <a:lstStyle/>
          <a:p>
            <a:fld id="{F9EFA0B9-F8A8-4086-86A8-2353971521E8}"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EFA0B9-F8A8-4086-86A8-2353971521E8}" type="slidenum">
              <a:rPr lang="en-GB" smtClean="0"/>
              <a:pPr/>
              <a:t>9</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Advisory </a:t>
            </a:r>
            <a:r>
              <a:rPr lang="en-GB" dirty="0" err="1" smtClean="0"/>
              <a:t>Concilliation</a:t>
            </a:r>
            <a:r>
              <a:rPr lang="en-GB" dirty="0" smtClean="0"/>
              <a:t> </a:t>
            </a:r>
            <a:r>
              <a:rPr lang="en-GB" dirty="0" err="1" smtClean="0"/>
              <a:t>Arbatration</a:t>
            </a:r>
            <a:r>
              <a:rPr lang="en-GB" baseline="0" dirty="0" smtClean="0"/>
              <a:t> Services</a:t>
            </a:r>
            <a:endParaRPr lang="en-GB" dirty="0"/>
          </a:p>
        </p:txBody>
      </p:sp>
      <p:sp>
        <p:nvSpPr>
          <p:cNvPr id="4" name="Slide Number Placeholder 3"/>
          <p:cNvSpPr>
            <a:spLocks noGrp="1"/>
          </p:cNvSpPr>
          <p:nvPr>
            <p:ph type="sldNum" sz="quarter" idx="10"/>
          </p:nvPr>
        </p:nvSpPr>
        <p:spPr/>
        <p:txBody>
          <a:bodyPr/>
          <a:lstStyle/>
          <a:p>
            <a:fld id="{F9EFA0B9-F8A8-4086-86A8-2353971521E8}" type="slidenum">
              <a:rPr lang="en-GB" smtClean="0"/>
              <a:pPr/>
              <a:t>11</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EFA0B9-F8A8-4086-86A8-2353971521E8}" type="slidenum">
              <a:rPr lang="en-GB" smtClean="0"/>
              <a:pPr/>
              <a:t>16</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EFA0B9-F8A8-4086-86A8-2353971521E8}" type="slidenum">
              <a:rPr lang="en-GB" smtClean="0"/>
              <a:pPr/>
              <a:t>17</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EFA0B9-F8A8-4086-86A8-2353971521E8}" type="slidenum">
              <a:rPr lang="en-GB" smtClean="0"/>
              <a:pPr/>
              <a:t>18</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EFA0B9-F8A8-4086-86A8-2353971521E8}" type="slidenum">
              <a:rPr lang="en-GB" smtClean="0"/>
              <a:pPr/>
              <a:t>19</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EFA0B9-F8A8-4086-86A8-2353971521E8}" type="slidenum">
              <a:rPr lang="en-GB" smtClean="0"/>
              <a:pPr/>
              <a:t>20</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EFA0B9-F8A8-4086-86A8-2353971521E8}" type="slidenum">
              <a:rPr lang="en-GB" smtClean="0"/>
              <a:pPr/>
              <a:t>21</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EFA0B9-F8A8-4086-86A8-2353971521E8}" type="slidenum">
              <a:rPr lang="en-GB" smtClean="0"/>
              <a:pPr/>
              <a:t>24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Tx/>
              <a:buChar char="-"/>
            </a:pPr>
            <a:endParaRPr lang="en-GB" baseline="0" dirty="0" smtClean="0"/>
          </a:p>
          <a:p>
            <a:pPr>
              <a:buFontTx/>
              <a:buChar char="-"/>
            </a:pPr>
            <a:endParaRPr lang="en-GB" baseline="0" dirty="0" smtClean="0"/>
          </a:p>
        </p:txBody>
      </p:sp>
      <p:sp>
        <p:nvSpPr>
          <p:cNvPr id="4" name="Slide Number Placeholder 3"/>
          <p:cNvSpPr>
            <a:spLocks noGrp="1"/>
          </p:cNvSpPr>
          <p:nvPr>
            <p:ph type="sldNum" sz="quarter" idx="10"/>
          </p:nvPr>
        </p:nvSpPr>
        <p:spPr/>
        <p:txBody>
          <a:bodyPr/>
          <a:lstStyle/>
          <a:p>
            <a:fld id="{F9EFA0B9-F8A8-4086-86A8-2353971521E8}" type="slidenum">
              <a:rPr lang="en-GB" smtClean="0"/>
              <a:pPr/>
              <a:t>26</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Brian </a:t>
            </a:r>
            <a:r>
              <a:rPr lang="en-GB" dirty="0" err="1" smtClean="0"/>
              <a:t>Truckman</a:t>
            </a:r>
            <a:r>
              <a:rPr lang="en-GB" dirty="0" smtClean="0"/>
              <a:t>:</a:t>
            </a:r>
            <a:r>
              <a:rPr lang="en-GB" baseline="0" dirty="0" smtClean="0"/>
              <a:t> theory  developed in the 1960s Group development: </a:t>
            </a:r>
            <a:r>
              <a:rPr lang="en-GB" dirty="0" smtClean="0"/>
              <a:t>Forming: This</a:t>
            </a:r>
            <a:r>
              <a:rPr lang="en-GB" baseline="0" dirty="0" smtClean="0"/>
              <a:t> is the first stage of team development, individuals are still working as individuals rather than a team. There is uncertainty here as the team is unsure of the group’s purpose, structure and leadership.</a:t>
            </a:r>
          </a:p>
          <a:p>
            <a:r>
              <a:rPr lang="en-GB" baseline="0" dirty="0" smtClean="0"/>
              <a:t>Storming: The team becomes more confident and expressive with one another. At this stage there is intragroup conflict, there is conflict regarding who will control the group. When this stage is overcome the team ill then have a clearer vision.</a:t>
            </a:r>
          </a:p>
          <a:p>
            <a:r>
              <a:rPr lang="en-GB" baseline="0" dirty="0" smtClean="0"/>
              <a:t>Norming: At this stage  close relationships are created within the team, there is now a sense of team identity and camaraderie.</a:t>
            </a:r>
          </a:p>
          <a:p>
            <a:r>
              <a:rPr lang="en-GB" baseline="0" dirty="0" smtClean="0"/>
              <a:t>Performing: The team members now understand one another, any issues have been ironed out at the storming stage, relationships were formed at the norming stage and here the team focus on  achieving and meting the team objective.  </a:t>
            </a:r>
            <a:r>
              <a:rPr lang="en-GB" b="1" baseline="0" dirty="0" smtClean="0"/>
              <a:t>For permanent groups this is the last stage of group development, however for temporary teams </a:t>
            </a:r>
            <a:r>
              <a:rPr lang="en-GB" b="0" baseline="0" dirty="0" smtClean="0"/>
              <a:t>the final stage is the mourning stage:</a:t>
            </a:r>
          </a:p>
          <a:p>
            <a:r>
              <a:rPr lang="en-GB" b="0" baseline="0" dirty="0" smtClean="0"/>
              <a:t>This is when the team </a:t>
            </a:r>
            <a:r>
              <a:rPr lang="en-GB" b="0" baseline="0" dirty="0" err="1" smtClean="0"/>
              <a:t>disabands</a:t>
            </a:r>
            <a:r>
              <a:rPr lang="en-GB" b="0" baseline="0" dirty="0" smtClean="0"/>
              <a:t>.</a:t>
            </a:r>
            <a:endParaRPr lang="en-GB" baseline="0" dirty="0" smtClean="0"/>
          </a:p>
          <a:p>
            <a:endParaRPr lang="en-GB" dirty="0"/>
          </a:p>
        </p:txBody>
      </p:sp>
      <p:sp>
        <p:nvSpPr>
          <p:cNvPr id="4" name="Slide Number Placeholder 3"/>
          <p:cNvSpPr>
            <a:spLocks noGrp="1"/>
          </p:cNvSpPr>
          <p:nvPr>
            <p:ph type="sldNum" sz="quarter" idx="10"/>
          </p:nvPr>
        </p:nvSpPr>
        <p:spPr/>
        <p:txBody>
          <a:bodyPr/>
          <a:lstStyle/>
          <a:p>
            <a:fld id="{F9EFA0B9-F8A8-4086-86A8-2353971521E8}" type="slidenum">
              <a:rPr lang="en-GB" smtClean="0"/>
              <a:pPr/>
              <a:t>28</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EFA0B9-F8A8-4086-86A8-2353971521E8}" type="slidenum">
              <a:rPr lang="en-GB" smtClean="0"/>
              <a:pPr/>
              <a:t>29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D0135C72-4D03-4596-B165-88E0E63FE9BE}" type="datetimeFigureOut">
              <a:rPr lang="en-GB" smtClean="0"/>
              <a:pPr/>
              <a:t>08/05/2014</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ADD84D75-FFEA-4FA4-A6E7-55D4218C7CA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D0135C72-4D03-4596-B165-88E0E63FE9BE}" type="datetimeFigureOut">
              <a:rPr lang="en-GB" smtClean="0"/>
              <a:pPr/>
              <a:t>08/05/2014</a:t>
            </a:fld>
            <a:endParaRPr lang="en-GB"/>
          </a:p>
        </p:txBody>
      </p:sp>
      <p:sp>
        <p:nvSpPr>
          <p:cNvPr id="9" name="Slide Number Placeholder 8"/>
          <p:cNvSpPr>
            <a:spLocks noGrp="1"/>
          </p:cNvSpPr>
          <p:nvPr>
            <p:ph type="sldNum" sz="quarter" idx="15"/>
          </p:nvPr>
        </p:nvSpPr>
        <p:spPr/>
        <p:txBody>
          <a:bodyPr rtlCol="0"/>
          <a:lstStyle/>
          <a:p>
            <a:fld id="{ADD84D75-FFEA-4FA4-A6E7-55D4218C7CA5}" type="slidenum">
              <a:rPr lang="en-GB" smtClean="0"/>
              <a:pPr/>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D0135C72-4D03-4596-B165-88E0E63FE9BE}" type="datetimeFigureOut">
              <a:rPr lang="en-GB" smtClean="0"/>
              <a:pPr/>
              <a:t>08/05/2014</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ADD84D75-FFEA-4FA4-A6E7-55D4218C7CA5}"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D0135C72-4D03-4596-B165-88E0E63FE9BE}" type="datetimeFigureOut">
              <a:rPr lang="en-GB" smtClean="0"/>
              <a:pPr/>
              <a:t>08/05/2014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D84D75-FFEA-4FA4-A6E7-55D4218C7CA5}" type="slidenum">
              <a:rPr lang="en-GB" smtClean="0"/>
              <a:pPr/>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D0135C72-4D03-4596-B165-88E0E63FE9BE}" type="datetimeFigureOut">
              <a:rPr lang="en-GB" smtClean="0"/>
              <a:pPr/>
              <a:t>08/05/2014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DD84D75-FFEA-4FA4-A6E7-55D4218C7CA5}" type="slidenum">
              <a:rPr lang="en-GB" smtClean="0"/>
              <a:pPr/>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D0135C72-4D03-4596-B165-88E0E63FE9BE}" type="datetimeFigureOut">
              <a:rPr lang="en-GB" smtClean="0"/>
              <a:pPr/>
              <a:t>08/05/2014</a:t>
            </a:fld>
            <a:endParaRPr lang="en-GB"/>
          </a:p>
        </p:txBody>
      </p:sp>
      <p:sp>
        <p:nvSpPr>
          <p:cNvPr id="7" name="Slide Number Placeholder 6"/>
          <p:cNvSpPr>
            <a:spLocks noGrp="1"/>
          </p:cNvSpPr>
          <p:nvPr>
            <p:ph type="sldNum" sz="quarter" idx="11"/>
          </p:nvPr>
        </p:nvSpPr>
        <p:spPr/>
        <p:txBody>
          <a:bodyPr rtlCol="0"/>
          <a:lstStyle/>
          <a:p>
            <a:fld id="{ADD84D75-FFEA-4FA4-A6E7-55D4218C7CA5}" type="slidenum">
              <a:rPr lang="en-GB" smtClean="0"/>
              <a:pPr/>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0135C72-4D03-4596-B165-88E0E63FE9BE}" type="datetimeFigureOut">
              <a:rPr lang="en-GB" smtClean="0"/>
              <a:pPr/>
              <a:t>08/05/2014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DD84D75-FFEA-4FA4-A6E7-55D4218C7CA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D0135C72-4D03-4596-B165-88E0E63FE9BE}" type="datetimeFigureOut">
              <a:rPr lang="en-GB" smtClean="0"/>
              <a:pPr/>
              <a:t>08/05/2014</a:t>
            </a:fld>
            <a:endParaRPr lang="en-GB"/>
          </a:p>
        </p:txBody>
      </p:sp>
      <p:sp>
        <p:nvSpPr>
          <p:cNvPr id="22" name="Slide Number Placeholder 21"/>
          <p:cNvSpPr>
            <a:spLocks noGrp="1"/>
          </p:cNvSpPr>
          <p:nvPr>
            <p:ph type="sldNum" sz="quarter" idx="15"/>
          </p:nvPr>
        </p:nvSpPr>
        <p:spPr/>
        <p:txBody>
          <a:bodyPr rtlCol="0"/>
          <a:lstStyle/>
          <a:p>
            <a:fld id="{ADD84D75-FFEA-4FA4-A6E7-55D4218C7CA5}" type="slidenum">
              <a:rPr lang="en-GB" smtClean="0"/>
              <a:pPr/>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D0135C72-4D03-4596-B165-88E0E63FE9BE}" type="datetimeFigureOut">
              <a:rPr lang="en-GB" smtClean="0"/>
              <a:pPr/>
              <a:t>08/05/2014</a:t>
            </a:fld>
            <a:endParaRPr lang="en-GB"/>
          </a:p>
        </p:txBody>
      </p:sp>
      <p:sp>
        <p:nvSpPr>
          <p:cNvPr id="18" name="Slide Number Placeholder 17"/>
          <p:cNvSpPr>
            <a:spLocks noGrp="1"/>
          </p:cNvSpPr>
          <p:nvPr>
            <p:ph type="sldNum" sz="quarter" idx="11"/>
          </p:nvPr>
        </p:nvSpPr>
        <p:spPr/>
        <p:txBody>
          <a:bodyPr rtlCol="0"/>
          <a:lstStyle/>
          <a:p>
            <a:fld id="{ADD84D75-FFEA-4FA4-A6E7-55D4218C7CA5}" type="slidenum">
              <a:rPr lang="en-GB" smtClean="0"/>
              <a:pPr/>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0135C72-4D03-4596-B165-88E0E63FE9BE}" type="datetimeFigureOut">
              <a:rPr lang="en-GB" smtClean="0"/>
              <a:pPr/>
              <a:t>08/05/2014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D84D75-FFEA-4FA4-A6E7-55D4218C7CA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0135C72-4D03-4596-B165-88E0E63FE9BE}" type="datetimeFigureOut">
              <a:rPr lang="en-GB" smtClean="0"/>
              <a:pPr/>
              <a:t>08/05/2014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D84D75-FFEA-4FA4-A6E7-55D4218C7CA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D0135C72-4D03-4596-B165-88E0E63FE9BE}" type="datetimeFigureOut">
              <a:rPr lang="en-GB" smtClean="0"/>
              <a:pPr/>
              <a:t>08/05/2014</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ADD84D75-FFEA-4FA4-A6E7-55D4218C7CA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gif"/></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www.mindtools.com/pages/article.newDR_86.htm"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marshmallowchallenge.com/Welcome.html"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www.prenhall.com/sal_v3_demo/wwo/q34.html"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620689"/>
            <a:ext cx="7772400" cy="1224136"/>
          </a:xfrm>
        </p:spPr>
        <p:txBody>
          <a:bodyPr>
            <a:normAutofit fontScale="90000"/>
          </a:bodyPr>
          <a:lstStyle/>
          <a:p>
            <a:pPr algn="ctr"/>
            <a:r>
              <a:rPr lang="en-GB" dirty="0" smtClean="0"/>
              <a:t>Team-Working</a:t>
            </a:r>
            <a:br>
              <a:rPr lang="en-GB" dirty="0" smtClean="0"/>
            </a:br>
            <a:r>
              <a:rPr lang="en-GB" dirty="0" smtClean="0"/>
              <a:t>MSc Applied Computing</a:t>
            </a:r>
            <a:br>
              <a:rPr lang="en-GB" dirty="0" smtClean="0"/>
            </a:br>
            <a:r>
              <a:rPr lang="en-GB" dirty="0" smtClean="0"/>
              <a:t>Human and Organisational Management</a:t>
            </a:r>
            <a:endParaRPr lang="en-GB" dirty="0"/>
          </a:p>
        </p:txBody>
      </p:sp>
      <p:pic>
        <p:nvPicPr>
          <p:cNvPr id="1028" name="Picture 4" descr="http://ccsmallbusiness.files.wordpress.com/2009/11/teamwork.gif"/>
          <p:cNvPicPr>
            <a:picLocks noChangeAspect="1" noChangeArrowheads="1"/>
          </p:cNvPicPr>
          <p:nvPr/>
        </p:nvPicPr>
        <p:blipFill>
          <a:blip r:embed="rId3" cstate="print"/>
          <a:srcRect/>
          <a:stretch>
            <a:fillRect/>
          </a:stretch>
        </p:blipFill>
        <p:spPr bwMode="auto">
          <a:xfrm>
            <a:off x="3059832" y="2204864"/>
            <a:ext cx="3048000" cy="2724151"/>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 Manager’s perspective </a:t>
            </a:r>
            <a:br>
              <a:rPr lang="en-GB" dirty="0" smtClean="0"/>
            </a:br>
            <a:r>
              <a:rPr lang="en-GB" dirty="0" smtClean="0"/>
              <a:t>of teamwork</a:t>
            </a:r>
            <a:endParaRPr lang="en-GB" dirty="0"/>
          </a:p>
        </p:txBody>
      </p:sp>
      <p:sp>
        <p:nvSpPr>
          <p:cNvPr id="3" name="Content Placeholder 2"/>
          <p:cNvSpPr>
            <a:spLocks noGrp="1"/>
          </p:cNvSpPr>
          <p:nvPr>
            <p:ph sz="quarter" idx="1"/>
          </p:nvPr>
        </p:nvSpPr>
        <p:spPr/>
        <p:txBody>
          <a:bodyPr/>
          <a:lstStyle/>
          <a:p>
            <a:r>
              <a:rPr lang="en-GB" dirty="0" smtClean="0"/>
              <a:t>To build good teams you need a wide pool of staff with different talents to draw upon...good managers should delight in the diversity and excellence of their staff and know that one of their main jobs is to manage the problems that come with any diverse group of talented people. In any group of talented people you will naturally get interpersonal tensions. It is important that you show you respect all the different skills and personalities in your team.</a:t>
            </a:r>
          </a:p>
          <a:p>
            <a:pPr algn="r">
              <a:buNone/>
            </a:pPr>
            <a:r>
              <a:rPr lang="en-GB" dirty="0" smtClean="0"/>
              <a:t>						</a:t>
            </a:r>
            <a:r>
              <a:rPr lang="en-GB" sz="1100" i="1" dirty="0" smtClean="0"/>
              <a:t>Nic Peeling, Frontline manager </a:t>
            </a:r>
            <a:r>
              <a:rPr lang="en-GB" sz="1100" i="1" dirty="0" err="1" smtClean="0"/>
              <a:t>Qinetiq</a:t>
            </a:r>
            <a:r>
              <a:rPr lang="en-GB" sz="1100" i="1" dirty="0" smtClean="0"/>
              <a:t> </a:t>
            </a:r>
            <a:endParaRPr lang="en-GB" sz="1100" i="1"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dirty="0" smtClean="0"/>
              <a:t>Team Working </a:t>
            </a:r>
            <a:br>
              <a:rPr lang="en-GB" dirty="0" smtClean="0"/>
            </a:br>
            <a:r>
              <a:rPr lang="en-GB" dirty="0" smtClean="0"/>
              <a:t>Class Aim</a:t>
            </a:r>
            <a:endParaRPr lang="en-GB" dirty="0"/>
          </a:p>
        </p:txBody>
      </p:sp>
      <p:sp>
        <p:nvSpPr>
          <p:cNvPr id="2" name="Content Placeholder 1"/>
          <p:cNvSpPr>
            <a:spLocks noGrp="1"/>
          </p:cNvSpPr>
          <p:nvPr>
            <p:ph sz="quarter" idx="1"/>
          </p:nvPr>
        </p:nvSpPr>
        <p:spPr/>
        <p:txBody>
          <a:bodyPr>
            <a:normAutofit/>
          </a:bodyPr>
          <a:lstStyle/>
          <a:p>
            <a:r>
              <a:rPr lang="en-GB" dirty="0" smtClean="0"/>
              <a:t>By the end of the class today you should be able to:</a:t>
            </a:r>
          </a:p>
          <a:p>
            <a:r>
              <a:rPr lang="en-GB" i="1" dirty="0" smtClean="0"/>
              <a:t>Define the meaning of teams;</a:t>
            </a:r>
          </a:p>
          <a:p>
            <a:r>
              <a:rPr lang="en-GB" i="1" dirty="0" smtClean="0"/>
              <a:t>Explore the main reasons for the formation of teams; examine the factors which influence group cohesiveness and performance</a:t>
            </a:r>
          </a:p>
          <a:p>
            <a:r>
              <a:rPr lang="en-GB" i="1" dirty="0" smtClean="0"/>
              <a:t>Explore an individuals role within a team</a:t>
            </a:r>
          </a:p>
          <a:p>
            <a:r>
              <a:rPr lang="en-GB" i="1" dirty="0" smtClean="0"/>
              <a:t>Evaluate the importance of team working and the effect it will have on the organisation</a:t>
            </a:r>
          </a:p>
          <a:p>
            <a:pPr>
              <a:buNone/>
            </a:pPr>
            <a:endParaRPr lang="en-GB" i="1" dirty="0" smtClean="0"/>
          </a:p>
          <a:p>
            <a:endParaRPr lang="en-GB" i="1"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Team Working Definition</a:t>
            </a:r>
            <a:endParaRPr lang="en-GB" dirty="0"/>
          </a:p>
        </p:txBody>
      </p:sp>
      <p:sp>
        <p:nvSpPr>
          <p:cNvPr id="2" name="Content Placeholder 1"/>
          <p:cNvSpPr>
            <a:spLocks noGrp="1"/>
          </p:cNvSpPr>
          <p:nvPr>
            <p:ph sz="quarter" idx="1"/>
          </p:nvPr>
        </p:nvSpPr>
        <p:spPr/>
        <p:txBody>
          <a:bodyPr/>
          <a:lstStyle/>
          <a:p>
            <a:r>
              <a:rPr lang="en-GB" dirty="0" smtClean="0"/>
              <a:t>What is a team?</a:t>
            </a:r>
          </a:p>
          <a:p>
            <a:pPr>
              <a:buNone/>
            </a:pPr>
            <a:endParaRPr lang="en-GB" dirty="0" smtClean="0"/>
          </a:p>
          <a:p>
            <a:r>
              <a:rPr lang="en-GB" dirty="0" smtClean="0"/>
              <a:t>A team can be defined as....</a:t>
            </a:r>
          </a:p>
          <a:p>
            <a:pPr>
              <a:buNone/>
            </a:pPr>
            <a:endParaRPr lang="en-GB" dirty="0" smtClean="0"/>
          </a:p>
          <a:p>
            <a:pPr>
              <a:buNone/>
            </a:pPr>
            <a:r>
              <a:rPr lang="en-GB" i="1" dirty="0" smtClean="0"/>
              <a:t>   Work practice based on the use of teams, or group of limited numbers of people who have shared objectives at work and who co-operate on a permanent or temporary basis.</a:t>
            </a:r>
          </a:p>
          <a:p>
            <a:pPr>
              <a:buNone/>
            </a:pPr>
            <a:r>
              <a:rPr lang="en-GB" dirty="0" smtClean="0"/>
              <a:t>   (CIPD Factsheet)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animEffect transition="in" filter="blinds(horizontal)">
                                      <p:cBhvr>
                                        <p:cTn id="15" dur="500"/>
                                        <p:tgtEl>
                                          <p:spTgt spid="2">
                                            <p:txEl>
                                              <p:pRg st="4" end="4"/>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2">
                                            <p:txEl>
                                              <p:pRg st="5" end="5"/>
                                            </p:txEl>
                                          </p:spTgt>
                                        </p:tgtEl>
                                        <p:attrNameLst>
                                          <p:attrName>style.visibility</p:attrName>
                                        </p:attrNameLst>
                                      </p:cBhvr>
                                      <p:to>
                                        <p:strVal val="visible"/>
                                      </p:to>
                                    </p:set>
                                    <p:animEffect transition="in" filter="blinds(horizontal)">
                                      <p:cBhvr>
                                        <p:cTn id="18"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What is a team?</a:t>
            </a:r>
            <a:endParaRPr lang="en-GB" dirty="0"/>
          </a:p>
        </p:txBody>
      </p:sp>
      <p:sp>
        <p:nvSpPr>
          <p:cNvPr id="2" name="Content Placeholder 1"/>
          <p:cNvSpPr>
            <a:spLocks noGrp="1"/>
          </p:cNvSpPr>
          <p:nvPr>
            <p:ph sz="quarter" idx="1"/>
          </p:nvPr>
        </p:nvSpPr>
        <p:spPr/>
        <p:txBody>
          <a:bodyPr>
            <a:normAutofit fontScale="92500"/>
          </a:bodyPr>
          <a:lstStyle/>
          <a:p>
            <a:r>
              <a:rPr lang="en-GB" i="1" dirty="0" smtClean="0"/>
              <a:t>A team is more than just a group with a common aim. It is a group in which contributions of individuals are seen as complementary. Collaboration, working together is the keynote of a team activity.</a:t>
            </a:r>
          </a:p>
          <a:p>
            <a:pPr>
              <a:buNone/>
            </a:pPr>
            <a:r>
              <a:rPr lang="en-GB" dirty="0" smtClean="0"/>
              <a:t>   (Adair, 1986)</a:t>
            </a:r>
          </a:p>
          <a:p>
            <a:pPr>
              <a:buNone/>
            </a:pPr>
            <a:endParaRPr lang="en-GB" dirty="0" smtClean="0"/>
          </a:p>
          <a:p>
            <a:r>
              <a:rPr lang="en-GB" i="1" dirty="0" smtClean="0"/>
              <a:t>Teams occur when a number of people have a common goal and recognise that their personal  success is dependent on the success of others. They are all interdependent. In practice, this means that in most teams people will contribute individual skills many of which will be different.</a:t>
            </a:r>
          </a:p>
          <a:p>
            <a:pPr>
              <a:buNone/>
            </a:pPr>
            <a:r>
              <a:rPr lang="en-GB" dirty="0" smtClean="0"/>
              <a:t>    (Crainer, 1998)</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Informal </a:t>
            </a:r>
            <a:r>
              <a:rPr lang="en-GB" dirty="0" err="1" smtClean="0"/>
              <a:t>vs</a:t>
            </a:r>
            <a:r>
              <a:rPr lang="en-GB" dirty="0" smtClean="0"/>
              <a:t> formal groups</a:t>
            </a:r>
            <a:endParaRPr lang="en-GB" dirty="0"/>
          </a:p>
        </p:txBody>
      </p:sp>
      <p:graphicFrame>
        <p:nvGraphicFramePr>
          <p:cNvPr id="4" name="Content Placeholder 3"/>
          <p:cNvGraphicFramePr>
            <a:graphicFrameLocks noGrp="1"/>
          </p:cNvGraphicFramePr>
          <p:nvPr>
            <p:ph sz="quarter" idx="1"/>
          </p:nvPr>
        </p:nvGraphicFramePr>
        <p:xfrm>
          <a:off x="457200" y="1600200"/>
          <a:ext cx="7467600" cy="3119120"/>
        </p:xfrm>
        <a:graphic>
          <a:graphicData uri="http://schemas.openxmlformats.org/drawingml/2006/table">
            <a:tbl>
              <a:tblPr firstRow="1" bandRow="1">
                <a:tableStyleId>{5C22544A-7EE6-4342-B048-85BDC9FD1C3A}</a:tableStyleId>
              </a:tblPr>
              <a:tblGrid>
                <a:gridCol w="3733800"/>
                <a:gridCol w="3733800"/>
              </a:tblGrid>
              <a:tr h="370840">
                <a:tc>
                  <a:txBody>
                    <a:bodyPr/>
                    <a:lstStyle/>
                    <a:p>
                      <a:r>
                        <a:rPr lang="en-GB" dirty="0" smtClean="0"/>
                        <a:t>Formal</a:t>
                      </a:r>
                      <a:endParaRPr lang="en-GB" dirty="0"/>
                    </a:p>
                  </a:txBody>
                  <a:tcPr/>
                </a:tc>
                <a:tc>
                  <a:txBody>
                    <a:bodyPr/>
                    <a:lstStyle/>
                    <a:p>
                      <a:r>
                        <a:rPr lang="en-GB" dirty="0" smtClean="0"/>
                        <a:t>Informal </a:t>
                      </a:r>
                      <a:endParaRPr lang="en-GB" dirty="0"/>
                    </a:p>
                  </a:txBody>
                  <a:tcPr/>
                </a:tc>
              </a:tr>
              <a:tr h="370840">
                <a:tc>
                  <a:txBody>
                    <a:bodyPr/>
                    <a:lstStyle/>
                    <a:p>
                      <a:r>
                        <a:rPr lang="en-GB" dirty="0" smtClean="0"/>
                        <a:t>Devised</a:t>
                      </a:r>
                      <a:r>
                        <a:rPr lang="en-GB" baseline="0" dirty="0" smtClean="0"/>
                        <a:t> because of the organisation structure and groupings of the division of labour </a:t>
                      </a:r>
                      <a:endParaRPr lang="en-GB" dirty="0"/>
                    </a:p>
                  </a:txBody>
                  <a:tcPr/>
                </a:tc>
                <a:tc>
                  <a:txBody>
                    <a:bodyPr/>
                    <a:lstStyle/>
                    <a:p>
                      <a:r>
                        <a:rPr lang="en-GB" dirty="0" smtClean="0"/>
                        <a:t>Based on personal relationships</a:t>
                      </a:r>
                      <a:r>
                        <a:rPr lang="en-GB" baseline="0" dirty="0" smtClean="0"/>
                        <a:t> rather than what is prescribed by the organisational structure</a:t>
                      </a:r>
                      <a:endParaRPr lang="en-GB" dirty="0"/>
                    </a:p>
                  </a:txBody>
                  <a:tcPr/>
                </a:tc>
              </a:tr>
              <a:tr h="370840">
                <a:tc>
                  <a:txBody>
                    <a:bodyPr/>
                    <a:lstStyle/>
                    <a:p>
                      <a:r>
                        <a:rPr lang="en-GB" dirty="0" smtClean="0"/>
                        <a:t>Number of people of the same level</a:t>
                      </a:r>
                      <a:r>
                        <a:rPr lang="en-GB" baseline="0" dirty="0" smtClean="0"/>
                        <a:t> or status see themselves as a group</a:t>
                      </a:r>
                      <a:endParaRPr lang="en-GB" dirty="0"/>
                    </a:p>
                  </a:txBody>
                  <a:tcPr/>
                </a:tc>
                <a:tc>
                  <a:txBody>
                    <a:bodyPr/>
                    <a:lstStyle/>
                    <a:p>
                      <a:r>
                        <a:rPr lang="en-GB" dirty="0" smtClean="0"/>
                        <a:t>Membership of informal groups can comprise of individuals from across all levels of the organisation.</a:t>
                      </a:r>
                      <a:endParaRPr lang="en-GB" dirty="0"/>
                    </a:p>
                  </a:txBody>
                  <a:tcPr/>
                </a:tc>
              </a:tr>
              <a:tr h="370840">
                <a:tc>
                  <a:txBody>
                    <a:bodyPr/>
                    <a:lstStyle/>
                    <a:p>
                      <a:r>
                        <a:rPr lang="en-GB" dirty="0" smtClean="0"/>
                        <a:t>Tend to be permanent </a:t>
                      </a:r>
                      <a:endParaRPr lang="en-GB" dirty="0"/>
                    </a:p>
                  </a:txBody>
                  <a:tcPr/>
                </a:tc>
                <a:tc>
                  <a:txBody>
                    <a:bodyPr/>
                    <a:lstStyle/>
                    <a:p>
                      <a:r>
                        <a:rPr lang="en-GB" dirty="0" smtClean="0"/>
                        <a:t> Appoint their own leader</a:t>
                      </a:r>
                      <a:endParaRPr lang="en-GB" dirty="0"/>
                    </a:p>
                  </a:txBody>
                  <a:tcPr/>
                </a:tc>
              </a:tr>
            </a:tbl>
          </a:graphicData>
        </a:graphic>
      </p:graphicFrame>
      <p:sp>
        <p:nvSpPr>
          <p:cNvPr id="5" name="TextBox 4"/>
          <p:cNvSpPr txBox="1"/>
          <p:nvPr/>
        </p:nvSpPr>
        <p:spPr>
          <a:xfrm>
            <a:off x="683568" y="4869160"/>
            <a:ext cx="6336704" cy="646331"/>
          </a:xfrm>
          <a:prstGeom prst="rect">
            <a:avLst/>
          </a:prstGeom>
          <a:noFill/>
        </p:spPr>
        <p:txBody>
          <a:bodyPr wrap="square" rtlCol="0">
            <a:spAutoFit/>
          </a:bodyPr>
          <a:lstStyle/>
          <a:p>
            <a:r>
              <a:rPr lang="en-GB" dirty="0" smtClean="0">
                <a:solidFill>
                  <a:srgbClr val="FF0000"/>
                </a:solidFill>
              </a:rPr>
              <a:t>Which of these groupings do you consider to be more effective, and why?</a:t>
            </a:r>
            <a:endParaRPr lang="en-GB" dirty="0">
              <a:solidFill>
                <a:srgbClr val="FF0000"/>
              </a:solidFil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dirty="0" smtClean="0"/>
              <a:t>Some Interesting Team-working Facts</a:t>
            </a:r>
            <a:endParaRPr lang="en-GB" dirty="0"/>
          </a:p>
        </p:txBody>
      </p:sp>
      <p:sp>
        <p:nvSpPr>
          <p:cNvPr id="2" name="Content Placeholder 1"/>
          <p:cNvSpPr>
            <a:spLocks noGrp="1"/>
          </p:cNvSpPr>
          <p:nvPr>
            <p:ph sz="quarter" idx="1"/>
          </p:nvPr>
        </p:nvSpPr>
        <p:spPr/>
        <p:txBody>
          <a:bodyPr/>
          <a:lstStyle/>
          <a:p>
            <a:r>
              <a:rPr lang="en-GB" dirty="0" smtClean="0"/>
              <a:t>Cohen &amp; Ledford (1994) carried out research on 80 self-managing teams at an American telecommunications company, and they found that self-managing teams had significantly better job performance and higher employee job satisfaction than traditional working groups or departments. </a:t>
            </a:r>
            <a:endParaRPr lang="en-GB" dirty="0"/>
          </a:p>
        </p:txBody>
      </p:sp>
    </p:spTree>
    <p:extLst>
      <p:ext uri="{BB962C8B-B14F-4D97-AF65-F5344CB8AC3E}">
        <p14:creationId xmlns:p14="http://schemas.microsoft.com/office/powerpoint/2010/main" val="159864789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dirty="0" smtClean="0"/>
              <a:t>The Development of Team-Working</a:t>
            </a:r>
            <a:endParaRPr lang="en-GB" dirty="0"/>
          </a:p>
        </p:txBody>
      </p:sp>
      <p:sp>
        <p:nvSpPr>
          <p:cNvPr id="2" name="Content Placeholder 1"/>
          <p:cNvSpPr>
            <a:spLocks noGrp="1"/>
          </p:cNvSpPr>
          <p:nvPr>
            <p:ph sz="quarter" idx="1"/>
          </p:nvPr>
        </p:nvSpPr>
        <p:spPr/>
        <p:txBody>
          <a:bodyPr/>
          <a:lstStyle/>
          <a:p>
            <a:r>
              <a:rPr lang="en-GB" dirty="0" smtClean="0"/>
              <a:t>When Volvo and General Foods, introduced team-working in their production process this made the news.</a:t>
            </a:r>
          </a:p>
          <a:p>
            <a:pPr>
              <a:buNone/>
            </a:pPr>
            <a:endParaRPr lang="en-GB" dirty="0" smtClean="0"/>
          </a:p>
          <a:p>
            <a:r>
              <a:rPr lang="en-GB" dirty="0" smtClean="0"/>
              <a:t>In recent decades team -working has grown in importance, </a:t>
            </a:r>
            <a:r>
              <a:rPr lang="en-GB" dirty="0" smtClean="0">
                <a:solidFill>
                  <a:srgbClr val="FF0000"/>
                </a:solidFill>
              </a:rPr>
              <a:t>take a moment to reflect why it has become so important</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dirty="0" smtClean="0"/>
              <a:t>Why has team-working become so popular?</a:t>
            </a:r>
            <a:endParaRPr lang="en-GB" dirty="0"/>
          </a:p>
        </p:txBody>
      </p:sp>
      <p:sp>
        <p:nvSpPr>
          <p:cNvPr id="2" name="Content Placeholder 1"/>
          <p:cNvSpPr>
            <a:spLocks noGrp="1"/>
          </p:cNvSpPr>
          <p:nvPr>
            <p:ph sz="quarter" idx="1"/>
          </p:nvPr>
        </p:nvSpPr>
        <p:spPr/>
        <p:txBody>
          <a:bodyPr>
            <a:normAutofit/>
          </a:bodyPr>
          <a:lstStyle/>
          <a:p>
            <a:r>
              <a:rPr lang="en-GB" dirty="0" smtClean="0"/>
              <a:t>The classical approach associated with </a:t>
            </a:r>
            <a:r>
              <a:rPr lang="en-GB" dirty="0" err="1" smtClean="0"/>
              <a:t>Taylorism</a:t>
            </a:r>
            <a:r>
              <a:rPr lang="en-GB" dirty="0" smtClean="0"/>
              <a:t> tended to ignore the importance of team-working and the social factors one would associate with the working day.</a:t>
            </a:r>
          </a:p>
          <a:p>
            <a:pPr>
              <a:buNone/>
            </a:pPr>
            <a:endParaRPr lang="en-GB" dirty="0" smtClean="0"/>
          </a:p>
          <a:p>
            <a:r>
              <a:rPr lang="en-GB" dirty="0" smtClean="0"/>
              <a:t>Using teams within an organisation can be seen as the “breaking down of the hierarchical and </a:t>
            </a:r>
            <a:r>
              <a:rPr lang="en-GB" dirty="0" err="1" smtClean="0"/>
              <a:t>conflictual</a:t>
            </a:r>
            <a:r>
              <a:rPr lang="en-GB" dirty="0" smtClean="0"/>
              <a:t> nature of a traditional </a:t>
            </a:r>
            <a:r>
              <a:rPr lang="en-GB" dirty="0" err="1" smtClean="0"/>
              <a:t>Taylorist</a:t>
            </a:r>
            <a:r>
              <a:rPr lang="en-GB" dirty="0" smtClean="0"/>
              <a:t> forms of work by promoting an organisational design that promotes managerial objectives, increases productivity and encourages employee initiative and well-being” (</a:t>
            </a:r>
            <a:r>
              <a:rPr lang="en-GB" dirty="0" err="1" smtClean="0"/>
              <a:t>Gallie</a:t>
            </a:r>
            <a:r>
              <a:rPr lang="en-GB" dirty="0" smtClean="0"/>
              <a:t> et al 2012)</a:t>
            </a:r>
          </a:p>
          <a:p>
            <a:endParaRPr lang="en-GB" dirty="0" smtClean="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dirty="0" smtClean="0"/>
              <a:t>Why has team-working become so popular?</a:t>
            </a:r>
            <a:endParaRPr lang="en-GB" dirty="0"/>
          </a:p>
        </p:txBody>
      </p:sp>
      <p:sp>
        <p:nvSpPr>
          <p:cNvPr id="2" name="Content Placeholder 1"/>
          <p:cNvSpPr>
            <a:spLocks noGrp="1"/>
          </p:cNvSpPr>
          <p:nvPr>
            <p:ph sz="quarter" idx="1"/>
          </p:nvPr>
        </p:nvSpPr>
        <p:spPr/>
        <p:txBody>
          <a:bodyPr>
            <a:normAutofit fontScale="92500"/>
          </a:bodyPr>
          <a:lstStyle/>
          <a:p>
            <a:r>
              <a:rPr lang="en-GB" dirty="0" smtClean="0"/>
              <a:t>Due to continual technological and educational advancement employers have placed an emphasis on versatility and flexibility within the workplace this then has catalysed the interest in team-working at all levels.</a:t>
            </a:r>
          </a:p>
          <a:p>
            <a:endParaRPr lang="en-GB" dirty="0" smtClean="0"/>
          </a:p>
          <a:p>
            <a:r>
              <a:rPr lang="en-GB" dirty="0" smtClean="0"/>
              <a:t>Teams are flexible and have the capability to quickly assemble, deploy, refocus and disband.</a:t>
            </a:r>
          </a:p>
          <a:p>
            <a:endParaRPr lang="en-GB" dirty="0" smtClean="0"/>
          </a:p>
          <a:p>
            <a:r>
              <a:rPr lang="en-GB" dirty="0" smtClean="0"/>
              <a:t>Team-working has become a way for management to democratise their organisations and increase employee motivation which in turn will increase productivity and reduce absenteeism.</a:t>
            </a:r>
          </a:p>
          <a:p>
            <a:pPr>
              <a:buNone/>
            </a:pP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Why </a:t>
            </a:r>
            <a:r>
              <a:rPr lang="en-GB" dirty="0" err="1" smtClean="0"/>
              <a:t>teamworking</a:t>
            </a:r>
            <a:r>
              <a:rPr lang="en-GB" dirty="0" smtClean="0"/>
              <a:t> has become so popular?</a:t>
            </a:r>
            <a:endParaRPr lang="en-GB" dirty="0"/>
          </a:p>
        </p:txBody>
      </p:sp>
      <p:sp>
        <p:nvSpPr>
          <p:cNvPr id="2" name="Content Placeholder 1"/>
          <p:cNvSpPr>
            <a:spLocks noGrp="1"/>
          </p:cNvSpPr>
          <p:nvPr>
            <p:ph sz="quarter" idx="1"/>
          </p:nvPr>
        </p:nvSpPr>
        <p:spPr/>
        <p:txBody>
          <a:bodyPr/>
          <a:lstStyle/>
          <a:p>
            <a:r>
              <a:rPr lang="en-GB" dirty="0" smtClean="0"/>
              <a:t>Teamwork, according to ACAS (2003), increases organisational competiveness by:</a:t>
            </a:r>
          </a:p>
          <a:p>
            <a:pPr marL="624078" indent="-514350">
              <a:buAutoNum type="arabicPeriod"/>
            </a:pPr>
            <a:r>
              <a:rPr lang="en-GB" i="1" dirty="0" smtClean="0"/>
              <a:t>Improving productivity</a:t>
            </a:r>
          </a:p>
          <a:p>
            <a:pPr marL="624078" indent="-514350">
              <a:buAutoNum type="arabicPeriod"/>
            </a:pPr>
            <a:r>
              <a:rPr lang="en-GB" i="1" dirty="0" smtClean="0"/>
              <a:t>Improving quality and encouraging innovation</a:t>
            </a:r>
          </a:p>
          <a:p>
            <a:pPr marL="624078" indent="-514350">
              <a:buAutoNum type="arabicPeriod"/>
            </a:pPr>
            <a:r>
              <a:rPr lang="en-GB" i="1" dirty="0" smtClean="0"/>
              <a:t>Improving employee motivation and commitment </a:t>
            </a:r>
          </a:p>
          <a:p>
            <a:endParaRPr lang="en-GB" i="1"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dirty="0" smtClean="0"/>
              <a:t>Some interesting Team-working Facts</a:t>
            </a:r>
            <a:endParaRPr lang="en-GB" dirty="0"/>
          </a:p>
        </p:txBody>
      </p:sp>
      <p:sp>
        <p:nvSpPr>
          <p:cNvPr id="2" name="Content Placeholder 1"/>
          <p:cNvSpPr>
            <a:spLocks noGrp="1"/>
          </p:cNvSpPr>
          <p:nvPr>
            <p:ph sz="quarter" idx="1"/>
          </p:nvPr>
        </p:nvSpPr>
        <p:spPr/>
        <p:txBody>
          <a:bodyPr>
            <a:normAutofit/>
          </a:bodyPr>
          <a:lstStyle/>
          <a:p>
            <a:r>
              <a:rPr lang="en-GB" dirty="0" smtClean="0"/>
              <a:t>60% of EU workers perform part or all of their work in teams.</a:t>
            </a:r>
          </a:p>
          <a:p>
            <a:pPr>
              <a:buNone/>
            </a:pPr>
            <a:endParaRPr lang="en-GB" dirty="0" smtClean="0"/>
          </a:p>
          <a:p>
            <a:r>
              <a:rPr lang="en-GB" dirty="0" smtClean="0"/>
              <a:t>Across the EU teamwork is most common in the UK and Estonia, 81% of workers report working in teams whilst the lowest recording of team-working is in Lithuania and Italy at 38% and 41% respectively.</a:t>
            </a:r>
          </a:p>
          <a:p>
            <a:pPr>
              <a:buNone/>
            </a:pPr>
            <a:endParaRPr lang="en-GB" dirty="0" smtClean="0"/>
          </a:p>
          <a:p>
            <a:r>
              <a:rPr lang="en-GB" dirty="0" smtClean="0"/>
              <a:t>There is a predominance of team-working in industrial sectors in comparison to the services sector. </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solidFill>
                  <a:srgbClr val="FF0000"/>
                </a:solidFill>
              </a:rPr>
              <a:t>Activity</a:t>
            </a:r>
            <a:endParaRPr lang="en-GB" dirty="0">
              <a:solidFill>
                <a:srgbClr val="FF0000"/>
              </a:solidFill>
            </a:endParaRPr>
          </a:p>
        </p:txBody>
      </p:sp>
      <p:sp>
        <p:nvSpPr>
          <p:cNvPr id="2" name="Content Placeholder 1"/>
          <p:cNvSpPr>
            <a:spLocks noGrp="1"/>
          </p:cNvSpPr>
          <p:nvPr>
            <p:ph sz="quarter" idx="1"/>
          </p:nvPr>
        </p:nvSpPr>
        <p:spPr/>
        <p:txBody>
          <a:bodyPr/>
          <a:lstStyle/>
          <a:p>
            <a:r>
              <a:rPr lang="en-GB" dirty="0" smtClean="0">
                <a:solidFill>
                  <a:srgbClr val="FF0000"/>
                </a:solidFill>
              </a:rPr>
              <a:t>Individually  write down the advantages of teamwork</a:t>
            </a:r>
            <a:endParaRPr lang="en-GB" dirty="0">
              <a:solidFill>
                <a:srgbClr val="FF0000"/>
              </a:solidFill>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b="0" dirty="0" smtClean="0">
                <a:solidFill>
                  <a:schemeClr val="tx1"/>
                </a:solidFill>
              </a:rPr>
              <a:t>Benefits of Team-Working </a:t>
            </a:r>
            <a:endParaRPr lang="en-GB" b="0" dirty="0">
              <a:solidFill>
                <a:schemeClr val="tx1"/>
              </a:solidFill>
            </a:endParaRPr>
          </a:p>
        </p:txBody>
      </p:sp>
      <p:sp>
        <p:nvSpPr>
          <p:cNvPr id="2" name="Content Placeholder 1"/>
          <p:cNvSpPr>
            <a:spLocks noGrp="1"/>
          </p:cNvSpPr>
          <p:nvPr>
            <p:ph sz="quarter" idx="1"/>
          </p:nvPr>
        </p:nvSpPr>
        <p:spPr/>
        <p:txBody>
          <a:bodyPr>
            <a:normAutofit fontScale="70000" lnSpcReduction="20000"/>
          </a:bodyPr>
          <a:lstStyle/>
          <a:p>
            <a:r>
              <a:rPr lang="en-GB" dirty="0" smtClean="0"/>
              <a:t>Sharing of knowledge and ideas</a:t>
            </a:r>
          </a:p>
          <a:p>
            <a:r>
              <a:rPr lang="en-GB" dirty="0" smtClean="0"/>
              <a:t>Share strengths to compensate for areas of weakness</a:t>
            </a:r>
          </a:p>
          <a:p>
            <a:r>
              <a:rPr lang="en-GB" dirty="0" smtClean="0"/>
              <a:t>Acts as a motivator, its a way to support and inspire each other.</a:t>
            </a:r>
          </a:p>
          <a:p>
            <a:r>
              <a:rPr lang="en-GB" dirty="0" smtClean="0"/>
              <a:t>Assists in bonding and social needs</a:t>
            </a:r>
          </a:p>
          <a:p>
            <a:r>
              <a:rPr lang="en-GB" dirty="0" smtClean="0"/>
              <a:t>Helps individuals understand themselves better and to develop social skills</a:t>
            </a:r>
          </a:p>
          <a:p>
            <a:r>
              <a:rPr lang="en-GB" dirty="0" smtClean="0"/>
              <a:t>Typically results in lower absenteeism and better quality of work.</a:t>
            </a:r>
          </a:p>
          <a:p>
            <a:r>
              <a:rPr lang="en-GB" dirty="0" smtClean="0"/>
              <a:t>Improve productivity</a:t>
            </a:r>
          </a:p>
          <a:p>
            <a:r>
              <a:rPr lang="en-GB" dirty="0" smtClean="0"/>
              <a:t>Improve customer focus</a:t>
            </a:r>
          </a:p>
          <a:p>
            <a:r>
              <a:rPr lang="en-GB" dirty="0" smtClean="0"/>
              <a:t>Speed the spread of ideas</a:t>
            </a:r>
          </a:p>
          <a:p>
            <a:r>
              <a:rPr lang="en-GB" dirty="0" smtClean="0"/>
              <a:t>Respond to threats and opportunities as a collective</a:t>
            </a:r>
          </a:p>
          <a:p>
            <a:r>
              <a:rPr lang="en-GB" dirty="0" smtClean="0"/>
              <a:t>Introduce multi-skilling and employee flexibility</a:t>
            </a:r>
          </a:p>
          <a:p>
            <a:r>
              <a:rPr lang="en-GB" dirty="0" smtClean="0"/>
              <a:t>Certain tasks can be performed only through the combined efforts of a number of individuals working together</a:t>
            </a:r>
          </a:p>
          <a:p>
            <a:r>
              <a:rPr lang="en-GB" dirty="0" smtClean="0"/>
              <a:t>Collusion between members</a:t>
            </a:r>
          </a:p>
          <a:p>
            <a:r>
              <a:rPr lang="en-GB" dirty="0" smtClean="0"/>
              <a:t>Provides guidelines on generally acceptable behaviours</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solidFill>
                  <a:srgbClr val="FF0000"/>
                </a:solidFill>
              </a:rPr>
              <a:t>Activity</a:t>
            </a:r>
            <a:endParaRPr lang="en-GB" dirty="0">
              <a:solidFill>
                <a:srgbClr val="FF0000"/>
              </a:solidFill>
            </a:endParaRPr>
          </a:p>
        </p:txBody>
      </p:sp>
      <p:sp>
        <p:nvSpPr>
          <p:cNvPr id="2" name="Content Placeholder 1"/>
          <p:cNvSpPr>
            <a:spLocks noGrp="1"/>
          </p:cNvSpPr>
          <p:nvPr>
            <p:ph sz="quarter" idx="1"/>
          </p:nvPr>
        </p:nvSpPr>
        <p:spPr/>
        <p:txBody>
          <a:bodyPr/>
          <a:lstStyle/>
          <a:p>
            <a:r>
              <a:rPr lang="en-GB" dirty="0" smtClean="0">
                <a:solidFill>
                  <a:srgbClr val="FF0000"/>
                </a:solidFill>
              </a:rPr>
              <a:t>In pairs, write down disadvantages of teamwork</a:t>
            </a:r>
            <a:endParaRPr lang="en-GB" dirty="0">
              <a:solidFill>
                <a:srgbClr val="FF0000"/>
              </a:solidFill>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solidFill>
                  <a:schemeClr val="tx1"/>
                </a:solidFill>
              </a:rPr>
              <a:t>Disadvantages of Team-Working</a:t>
            </a:r>
            <a:endParaRPr lang="en-GB" dirty="0">
              <a:solidFill>
                <a:schemeClr val="tx1"/>
              </a:solidFill>
            </a:endParaRPr>
          </a:p>
        </p:txBody>
      </p:sp>
      <p:sp>
        <p:nvSpPr>
          <p:cNvPr id="2" name="Content Placeholder 1"/>
          <p:cNvSpPr>
            <a:spLocks noGrp="1"/>
          </p:cNvSpPr>
          <p:nvPr>
            <p:ph sz="quarter" idx="1"/>
          </p:nvPr>
        </p:nvSpPr>
        <p:spPr/>
        <p:txBody>
          <a:bodyPr/>
          <a:lstStyle/>
          <a:p>
            <a:r>
              <a:rPr lang="en-GB" dirty="0" smtClean="0"/>
              <a:t>Too great a diversity of ideas and opinions</a:t>
            </a:r>
          </a:p>
          <a:p>
            <a:r>
              <a:rPr lang="en-GB" dirty="0" smtClean="0"/>
              <a:t>Difference in standards and performance</a:t>
            </a:r>
          </a:p>
          <a:p>
            <a:r>
              <a:rPr lang="en-GB" dirty="0" smtClean="0"/>
              <a:t>Over-reliance on the leader</a:t>
            </a:r>
          </a:p>
          <a:p>
            <a:r>
              <a:rPr lang="en-GB" dirty="0" smtClean="0"/>
              <a:t>Personality Clashes</a:t>
            </a:r>
          </a:p>
          <a:p>
            <a:r>
              <a:rPr lang="en-GB" dirty="0" smtClean="0"/>
              <a:t>Self-nominated leader</a:t>
            </a:r>
          </a:p>
          <a:p>
            <a:r>
              <a:rPr lang="en-GB" dirty="0" smtClean="0"/>
              <a:t>Lack of commitment</a:t>
            </a:r>
          </a:p>
          <a:p>
            <a:r>
              <a:rPr lang="en-GB" dirty="0" smtClean="0"/>
              <a:t>Lack of confidence in working as part of a team</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There are a variety of different teams to be had...</a:t>
            </a:r>
            <a:endParaRPr lang="en-GB" dirty="0"/>
          </a:p>
        </p:txBody>
      </p:sp>
      <p:pic>
        <p:nvPicPr>
          <p:cNvPr id="1026" name="Picture 2" descr="http://www.pathways.cu.edu.eg/subpages/training_courses/teams/images/2_1.gif"/>
          <p:cNvPicPr>
            <a:picLocks noChangeAspect="1" noChangeArrowheads="1"/>
          </p:cNvPicPr>
          <p:nvPr/>
        </p:nvPicPr>
        <p:blipFill>
          <a:blip r:embed="rId3" cstate="print"/>
          <a:srcRect/>
          <a:stretch>
            <a:fillRect/>
          </a:stretch>
        </p:blipFill>
        <p:spPr bwMode="auto">
          <a:xfrm>
            <a:off x="683568" y="1484784"/>
            <a:ext cx="2896706" cy="2363867"/>
          </a:xfrm>
          <a:prstGeom prst="rect">
            <a:avLst/>
          </a:prstGeom>
          <a:noFill/>
        </p:spPr>
      </p:pic>
      <p:pic>
        <p:nvPicPr>
          <p:cNvPr id="1028" name="Picture 4" descr="http://www.pathways.cu.edu.eg/subpages/training_courses/teams/images/2_3.gif"/>
          <p:cNvPicPr>
            <a:picLocks noChangeAspect="1" noChangeArrowheads="1"/>
          </p:cNvPicPr>
          <p:nvPr/>
        </p:nvPicPr>
        <p:blipFill>
          <a:blip r:embed="rId4" cstate="print"/>
          <a:srcRect/>
          <a:stretch>
            <a:fillRect/>
          </a:stretch>
        </p:blipFill>
        <p:spPr bwMode="auto">
          <a:xfrm>
            <a:off x="4744412" y="1340768"/>
            <a:ext cx="3514194" cy="2376264"/>
          </a:xfrm>
          <a:prstGeom prst="rect">
            <a:avLst/>
          </a:prstGeom>
          <a:noFill/>
        </p:spPr>
      </p:pic>
      <p:pic>
        <p:nvPicPr>
          <p:cNvPr id="1030" name="Picture 6" descr="http://www.emeraldinsight.com/content_images/fig/1570090203012.png"/>
          <p:cNvPicPr>
            <a:picLocks noChangeAspect="1" noChangeArrowheads="1"/>
          </p:cNvPicPr>
          <p:nvPr/>
        </p:nvPicPr>
        <p:blipFill>
          <a:blip r:embed="rId5" cstate="print"/>
          <a:srcRect/>
          <a:stretch>
            <a:fillRect/>
          </a:stretch>
        </p:blipFill>
        <p:spPr bwMode="auto">
          <a:xfrm>
            <a:off x="467545" y="4221089"/>
            <a:ext cx="3528392" cy="1872208"/>
          </a:xfrm>
          <a:prstGeom prst="rect">
            <a:avLst/>
          </a:prstGeom>
          <a:noFill/>
        </p:spPr>
      </p:pic>
      <p:pic>
        <p:nvPicPr>
          <p:cNvPr id="1032" name="Picture 8" descr="http://newsite.virtualteambuilders.com/blog/wp-content/uploads/2010/01/virtual-meeting.jpg"/>
          <p:cNvPicPr>
            <a:picLocks noChangeAspect="1" noChangeArrowheads="1"/>
          </p:cNvPicPr>
          <p:nvPr/>
        </p:nvPicPr>
        <p:blipFill>
          <a:blip r:embed="rId6" cstate="print"/>
          <a:srcRect/>
          <a:stretch>
            <a:fillRect/>
          </a:stretch>
        </p:blipFill>
        <p:spPr bwMode="auto">
          <a:xfrm>
            <a:off x="5275042" y="3429000"/>
            <a:ext cx="3181248" cy="2880320"/>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39552" y="476672"/>
            <a:ext cx="7467600" cy="652934"/>
          </a:xfrm>
        </p:spPr>
        <p:txBody>
          <a:bodyPr>
            <a:normAutofit/>
          </a:bodyPr>
          <a:lstStyle/>
          <a:p>
            <a:pPr algn="ctr"/>
            <a:r>
              <a:rPr lang="en-GB" sz="2800" dirty="0" smtClean="0"/>
              <a:t>Problem Solving Team</a:t>
            </a:r>
            <a:endParaRPr lang="en-GB" sz="2800" dirty="0"/>
          </a:p>
        </p:txBody>
      </p:sp>
      <p:graphicFrame>
        <p:nvGraphicFramePr>
          <p:cNvPr id="4" name="Content Placeholder 3"/>
          <p:cNvGraphicFramePr>
            <a:graphicFrameLocks noGrp="1"/>
          </p:cNvGraphicFramePr>
          <p:nvPr>
            <p:ph sz="quarter" idx="1"/>
          </p:nvPr>
        </p:nvGraphicFramePr>
        <p:xfrm>
          <a:off x="457200" y="1600200"/>
          <a:ext cx="7467600" cy="5303520"/>
        </p:xfrm>
        <a:graphic>
          <a:graphicData uri="http://schemas.openxmlformats.org/drawingml/2006/table">
            <a:tbl>
              <a:tblPr firstRow="1" bandRow="1">
                <a:tableStyleId>{5C22544A-7EE6-4342-B048-85BDC9FD1C3A}</a:tableStyleId>
              </a:tblPr>
              <a:tblGrid>
                <a:gridCol w="3733800"/>
                <a:gridCol w="3733800"/>
              </a:tblGrid>
              <a:tr h="370840">
                <a:tc>
                  <a:txBody>
                    <a:bodyPr/>
                    <a:lstStyle/>
                    <a:p>
                      <a:r>
                        <a:rPr lang="en-GB" dirty="0" smtClean="0">
                          <a:solidFill>
                            <a:schemeClr val="tx1"/>
                          </a:solidFill>
                        </a:rPr>
                        <a:t>Problem solving Teams</a:t>
                      </a:r>
                      <a:endParaRPr lang="en-GB" dirty="0">
                        <a:solidFill>
                          <a:schemeClr val="tx1"/>
                        </a:solidFill>
                      </a:endParaRPr>
                    </a:p>
                  </a:txBody>
                  <a:tcPr marL="82973" marR="8297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smtClean="0">
                          <a:solidFill>
                            <a:schemeClr val="tx1"/>
                          </a:solidFill>
                        </a:rPr>
                        <a:t>Most earliest example</a:t>
                      </a:r>
                      <a:r>
                        <a:rPr lang="en-GB" baseline="0" dirty="0" smtClean="0">
                          <a:solidFill>
                            <a:schemeClr val="tx1"/>
                          </a:solidFill>
                        </a:rPr>
                        <a:t> of a team in the working environment.</a:t>
                      </a:r>
                    </a:p>
                    <a:p>
                      <a:endParaRPr lang="en-GB" baseline="0" dirty="0" smtClean="0">
                        <a:solidFill>
                          <a:schemeClr val="tx1"/>
                        </a:solidFill>
                      </a:endParaRPr>
                    </a:p>
                    <a:p>
                      <a:r>
                        <a:rPr lang="en-GB" baseline="0" dirty="0" smtClean="0">
                          <a:solidFill>
                            <a:schemeClr val="tx1"/>
                          </a:solidFill>
                        </a:rPr>
                        <a:t>Made up of 5-12 members</a:t>
                      </a:r>
                    </a:p>
                    <a:p>
                      <a:endParaRPr lang="en-GB" baseline="0" dirty="0" smtClean="0">
                        <a:solidFill>
                          <a:schemeClr val="tx1"/>
                        </a:solidFill>
                      </a:endParaRPr>
                    </a:p>
                    <a:p>
                      <a:r>
                        <a:rPr lang="en-GB" baseline="0" dirty="0" smtClean="0">
                          <a:solidFill>
                            <a:schemeClr val="tx1"/>
                          </a:solidFill>
                        </a:rPr>
                        <a:t>All work for the same department and meet for  few hours a week to discuss ways of improving quality, efficiency and the work environment. </a:t>
                      </a:r>
                    </a:p>
                    <a:p>
                      <a:endParaRPr lang="en-GB" baseline="0" dirty="0" smtClean="0">
                        <a:solidFill>
                          <a:schemeClr val="tx1"/>
                        </a:solidFill>
                      </a:endParaRPr>
                    </a:p>
                    <a:p>
                      <a:r>
                        <a:rPr lang="en-GB" baseline="0" dirty="0" smtClean="0">
                          <a:solidFill>
                            <a:schemeClr val="tx1"/>
                          </a:solidFill>
                        </a:rPr>
                        <a:t>Members share ideas or offer suggestions on how work processes could be improved; however they </a:t>
                      </a:r>
                      <a:r>
                        <a:rPr lang="en-GB" b="0" baseline="0" dirty="0" smtClean="0">
                          <a:solidFill>
                            <a:schemeClr val="tx1"/>
                          </a:solidFill>
                        </a:rPr>
                        <a:t> </a:t>
                      </a:r>
                      <a:r>
                        <a:rPr lang="en-GB" b="1" baseline="0" dirty="0" smtClean="0">
                          <a:solidFill>
                            <a:schemeClr val="tx1"/>
                          </a:solidFill>
                        </a:rPr>
                        <a:t>rarely have the authority to implement one of their ideas</a:t>
                      </a:r>
                      <a:endParaRPr lang="en-GB" dirty="0">
                        <a:solidFill>
                          <a:schemeClr val="tx1"/>
                        </a:solidFill>
                      </a:endParaRPr>
                    </a:p>
                  </a:txBody>
                  <a:tcPr marL="82973" marR="8297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dirty="0" smtClean="0"/>
              <a:t>Self-Managed Team</a:t>
            </a:r>
            <a:endParaRPr lang="en-GB" dirty="0"/>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538685122"/>
              </p:ext>
            </p:extLst>
          </p:nvPr>
        </p:nvGraphicFramePr>
        <p:xfrm>
          <a:off x="457200" y="1600200"/>
          <a:ext cx="7467600" cy="3931920"/>
        </p:xfrm>
        <a:graphic>
          <a:graphicData uri="http://schemas.openxmlformats.org/drawingml/2006/table">
            <a:tbl>
              <a:tblPr firstRow="1" bandRow="1">
                <a:tableStyleId>{5C22544A-7EE6-4342-B048-85BDC9FD1C3A}</a:tableStyleId>
              </a:tblPr>
              <a:tblGrid>
                <a:gridCol w="3733800"/>
                <a:gridCol w="3733800"/>
              </a:tblGrid>
              <a:tr h="370840">
                <a:tc>
                  <a:txBody>
                    <a:bodyPr/>
                    <a:lstStyle/>
                    <a:p>
                      <a:r>
                        <a:rPr lang="en-GB" dirty="0" smtClean="0">
                          <a:solidFill>
                            <a:schemeClr val="tx1"/>
                          </a:solidFill>
                        </a:rPr>
                        <a:t>Self-Managed</a:t>
                      </a:r>
                      <a:r>
                        <a:rPr lang="en-GB" baseline="0" dirty="0" smtClean="0">
                          <a:solidFill>
                            <a:schemeClr val="tx1"/>
                          </a:solidFill>
                        </a:rPr>
                        <a:t> Teams</a:t>
                      </a:r>
                      <a:endParaRPr lang="en-GB" dirty="0">
                        <a:solidFill>
                          <a:schemeClr val="tx1"/>
                        </a:solidFill>
                      </a:endParaRPr>
                    </a:p>
                  </a:txBody>
                  <a:tcPr marL="82973" marR="8297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baseline="0" dirty="0" smtClean="0">
                          <a:solidFill>
                            <a:schemeClr val="tx1"/>
                          </a:solidFill>
                        </a:rPr>
                        <a:t>Typically 10-15 members who perform highly related or interdependent jobs</a:t>
                      </a:r>
                    </a:p>
                    <a:p>
                      <a:endParaRPr lang="en-GB" baseline="0" dirty="0" smtClean="0">
                        <a:solidFill>
                          <a:schemeClr val="tx1"/>
                        </a:solidFill>
                      </a:endParaRPr>
                    </a:p>
                    <a:p>
                      <a:r>
                        <a:rPr lang="en-GB" baseline="0" dirty="0" smtClean="0">
                          <a:solidFill>
                            <a:schemeClr val="tx1"/>
                          </a:solidFill>
                        </a:rPr>
                        <a:t>Take on many jobs and responsibilities of their former supervisor</a:t>
                      </a:r>
                    </a:p>
                    <a:p>
                      <a:endParaRPr lang="en-GB" baseline="0" dirty="0" smtClean="0">
                        <a:solidFill>
                          <a:schemeClr val="tx1"/>
                        </a:solidFill>
                      </a:endParaRPr>
                    </a:p>
                    <a:p>
                      <a:r>
                        <a:rPr lang="en-GB" baseline="0" dirty="0" smtClean="0">
                          <a:solidFill>
                            <a:schemeClr val="tx1"/>
                          </a:solidFill>
                        </a:rPr>
                        <a:t>Tasks usually involve planning and scheduling of work, assigning tasks to members, making decisions, taking action on problems</a:t>
                      </a:r>
                    </a:p>
                    <a:p>
                      <a:endParaRPr lang="en-GB" baseline="0" dirty="0" smtClean="0">
                        <a:solidFill>
                          <a:schemeClr val="tx1"/>
                        </a:solidFill>
                      </a:endParaRPr>
                    </a:p>
                  </a:txBody>
                  <a:tcPr marL="82973" marR="8297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7467600" cy="850106"/>
          </a:xfrm>
        </p:spPr>
        <p:txBody>
          <a:bodyPr>
            <a:normAutofit/>
          </a:bodyPr>
          <a:lstStyle/>
          <a:p>
            <a:pPr algn="ctr"/>
            <a:r>
              <a:rPr lang="en-GB" sz="2000" dirty="0" smtClean="0"/>
              <a:t>Cross-Functional Teams</a:t>
            </a:r>
            <a:endParaRPr lang="en-GB" sz="2000" dirty="0"/>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3198985410"/>
              </p:ext>
            </p:extLst>
          </p:nvPr>
        </p:nvGraphicFramePr>
        <p:xfrm>
          <a:off x="539552" y="1268760"/>
          <a:ext cx="7467600" cy="5616624"/>
        </p:xfrm>
        <a:graphic>
          <a:graphicData uri="http://schemas.openxmlformats.org/drawingml/2006/table">
            <a:tbl>
              <a:tblPr firstRow="1" bandRow="1">
                <a:tableStyleId>{5C22544A-7EE6-4342-B048-85BDC9FD1C3A}</a:tableStyleId>
              </a:tblPr>
              <a:tblGrid>
                <a:gridCol w="3733800"/>
                <a:gridCol w="3733800"/>
              </a:tblGrid>
              <a:tr h="5616624">
                <a:tc>
                  <a:txBody>
                    <a:bodyPr/>
                    <a:lstStyle/>
                    <a:p>
                      <a:r>
                        <a:rPr lang="en-GB" dirty="0" smtClean="0">
                          <a:solidFill>
                            <a:schemeClr val="tx1"/>
                          </a:solidFill>
                        </a:rPr>
                        <a:t>Cross-Functional Teams</a:t>
                      </a:r>
                      <a:endParaRPr lang="en-GB" dirty="0">
                        <a:solidFill>
                          <a:schemeClr val="tx1"/>
                        </a:solidFill>
                      </a:endParaRPr>
                    </a:p>
                  </a:txBody>
                  <a:tcPr marL="82973" marR="8297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baseline="0" dirty="0" smtClean="0">
                          <a:solidFill>
                            <a:schemeClr val="tx1"/>
                          </a:solidFill>
                        </a:rPr>
                        <a:t>Usually created  from employees who are from the same hierarchical level within the organisation but from different departments. But they work together to complete the tasks.</a:t>
                      </a:r>
                    </a:p>
                    <a:p>
                      <a:endParaRPr lang="en-GB" sz="1600" baseline="0" dirty="0" smtClean="0">
                        <a:solidFill>
                          <a:schemeClr val="tx1"/>
                        </a:solidFill>
                      </a:endParaRPr>
                    </a:p>
                    <a:p>
                      <a:r>
                        <a:rPr lang="en-GB" sz="1600" baseline="0" dirty="0" smtClean="0">
                          <a:solidFill>
                            <a:schemeClr val="tx1"/>
                          </a:solidFill>
                        </a:rPr>
                        <a:t>These type of teams are so popular that it is difficult to imagine an organisation without such a team.</a:t>
                      </a:r>
                    </a:p>
                    <a:p>
                      <a:endParaRPr lang="en-GB" sz="1600" baseline="0" dirty="0" smtClean="0">
                        <a:solidFill>
                          <a:schemeClr val="tx1"/>
                        </a:solidFill>
                      </a:endParaRPr>
                    </a:p>
                    <a:p>
                      <a:r>
                        <a:rPr lang="en-GB" sz="1600" baseline="0" dirty="0" smtClean="0">
                          <a:solidFill>
                            <a:schemeClr val="tx1"/>
                          </a:solidFill>
                        </a:rPr>
                        <a:t>Major car companies use this team formation to coordinate difficult projects (Toyota, BMW, Honda etc) </a:t>
                      </a:r>
                    </a:p>
                    <a:p>
                      <a:endParaRPr lang="en-GB" sz="1600" baseline="0" dirty="0" smtClean="0">
                        <a:solidFill>
                          <a:schemeClr val="tx1"/>
                        </a:solidFill>
                      </a:endParaRPr>
                    </a:p>
                    <a:p>
                      <a:r>
                        <a:rPr lang="en-GB" sz="1600" baseline="0" dirty="0" smtClean="0">
                          <a:solidFill>
                            <a:schemeClr val="tx1"/>
                          </a:solidFill>
                        </a:rPr>
                        <a:t>This team formation is an effective way  for employees to exchange information, develop new ideas etc.</a:t>
                      </a:r>
                    </a:p>
                    <a:p>
                      <a:endParaRPr lang="en-GB" baseline="0" dirty="0" smtClean="0">
                        <a:solidFill>
                          <a:schemeClr val="tx1"/>
                        </a:solidFill>
                      </a:endParaRPr>
                    </a:p>
                  </a:txBody>
                  <a:tcPr marL="82973" marR="8297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7467600" cy="922114"/>
          </a:xfrm>
        </p:spPr>
        <p:txBody>
          <a:bodyPr>
            <a:normAutofit/>
          </a:bodyPr>
          <a:lstStyle/>
          <a:p>
            <a:pPr algn="ctr"/>
            <a:r>
              <a:rPr lang="en-GB" sz="2000" dirty="0" smtClean="0"/>
              <a:t>Virtual Teams</a:t>
            </a:r>
            <a:endParaRPr lang="en-GB" sz="2000" dirty="0"/>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324991086"/>
              </p:ext>
            </p:extLst>
          </p:nvPr>
        </p:nvGraphicFramePr>
        <p:xfrm>
          <a:off x="251520" y="1196752"/>
          <a:ext cx="8435280" cy="6197506"/>
        </p:xfrm>
        <a:graphic>
          <a:graphicData uri="http://schemas.openxmlformats.org/drawingml/2006/table">
            <a:tbl>
              <a:tblPr firstRow="1" bandRow="1">
                <a:tableStyleId>{5C22544A-7EE6-4342-B048-85BDC9FD1C3A}</a:tableStyleId>
              </a:tblPr>
              <a:tblGrid>
                <a:gridCol w="4217640"/>
                <a:gridCol w="4217640"/>
              </a:tblGrid>
              <a:tr h="6197506">
                <a:tc>
                  <a:txBody>
                    <a:bodyPr/>
                    <a:lstStyle/>
                    <a:p>
                      <a:r>
                        <a:rPr lang="en-GB" dirty="0" smtClean="0">
                          <a:solidFill>
                            <a:schemeClr val="tx1"/>
                          </a:solidFill>
                        </a:rPr>
                        <a:t>Virtual Teams</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baseline="0" dirty="0" smtClean="0">
                          <a:solidFill>
                            <a:schemeClr val="tx1"/>
                          </a:solidFill>
                        </a:rPr>
                        <a:t>This type of team uses technology to connect  physically dispersed members to meet a common goal.</a:t>
                      </a:r>
                    </a:p>
                    <a:p>
                      <a:endParaRPr lang="en-GB" sz="1400" baseline="0" dirty="0" smtClean="0">
                        <a:solidFill>
                          <a:schemeClr val="tx1"/>
                        </a:solidFill>
                      </a:endParaRPr>
                    </a:p>
                    <a:p>
                      <a:r>
                        <a:rPr lang="en-GB" sz="1400" baseline="0" dirty="0" smtClean="0">
                          <a:solidFill>
                            <a:schemeClr val="tx1"/>
                          </a:solidFill>
                        </a:rPr>
                        <a:t>Through this formation people work collaboratively  online-via video conferencing, email etc </a:t>
                      </a:r>
                    </a:p>
                    <a:p>
                      <a:endParaRPr lang="en-GB" sz="1400" baseline="0" dirty="0" smtClean="0">
                        <a:solidFill>
                          <a:schemeClr val="tx1"/>
                        </a:solidFill>
                      </a:endParaRPr>
                    </a:p>
                    <a:p>
                      <a:r>
                        <a:rPr lang="en-GB" sz="1400" baseline="0" dirty="0" smtClean="0">
                          <a:solidFill>
                            <a:schemeClr val="tx1"/>
                          </a:solidFill>
                        </a:rPr>
                        <a:t>There are some difficulties associated with these teams, for instance there is a lack of social rapport and less interaction amongst the employees</a:t>
                      </a:r>
                    </a:p>
                    <a:p>
                      <a:endParaRPr lang="en-GB" sz="1400" baseline="0" dirty="0" smtClean="0">
                        <a:solidFill>
                          <a:schemeClr val="tx1"/>
                        </a:solidFill>
                      </a:endParaRPr>
                    </a:p>
                    <a:p>
                      <a:r>
                        <a:rPr lang="en-GB" sz="1400" baseline="0" dirty="0" smtClean="0">
                          <a:solidFill>
                            <a:schemeClr val="tx1"/>
                          </a:solidFill>
                        </a:rPr>
                        <a:t>For these teams to be effective  management need to try and make sure that:</a:t>
                      </a:r>
                    </a:p>
                    <a:p>
                      <a:endParaRPr lang="en-GB" sz="1400" baseline="0" dirty="0" smtClean="0">
                        <a:solidFill>
                          <a:schemeClr val="tx1"/>
                        </a:solidFill>
                      </a:endParaRPr>
                    </a:p>
                    <a:p>
                      <a:pPr>
                        <a:buFont typeface="Arial" pitchFamily="34" charset="0"/>
                        <a:buChar char="•"/>
                      </a:pPr>
                      <a:r>
                        <a:rPr lang="en-GB" sz="1400" baseline="0" dirty="0" smtClean="0">
                          <a:solidFill>
                            <a:schemeClr val="tx1"/>
                          </a:solidFill>
                        </a:rPr>
                        <a:t>Trust is established amongst team members.</a:t>
                      </a:r>
                    </a:p>
                    <a:p>
                      <a:pPr>
                        <a:buFont typeface="Arial" pitchFamily="34" charset="0"/>
                        <a:buNone/>
                      </a:pPr>
                      <a:endParaRPr lang="en-GB" sz="1400" baseline="0" dirty="0" smtClean="0">
                        <a:solidFill>
                          <a:schemeClr val="tx1"/>
                        </a:solidFill>
                      </a:endParaRPr>
                    </a:p>
                    <a:p>
                      <a:pPr>
                        <a:buFont typeface="Arial" pitchFamily="34" charset="0"/>
                        <a:buChar char="•"/>
                      </a:pPr>
                      <a:r>
                        <a:rPr lang="en-GB" sz="1400" baseline="0" dirty="0" smtClean="0">
                          <a:solidFill>
                            <a:schemeClr val="tx1"/>
                          </a:solidFill>
                        </a:rPr>
                        <a:t>Team progress is monitored closely </a:t>
                      </a:r>
                    </a:p>
                    <a:p>
                      <a:pPr>
                        <a:buFont typeface="Arial" pitchFamily="34" charset="0"/>
                        <a:buNone/>
                      </a:pPr>
                      <a:endParaRPr lang="en-GB" sz="1400" baseline="0" dirty="0" smtClean="0">
                        <a:solidFill>
                          <a:schemeClr val="tx1"/>
                        </a:solidFill>
                      </a:endParaRPr>
                    </a:p>
                    <a:p>
                      <a:pPr>
                        <a:buFont typeface="Arial" pitchFamily="34" charset="0"/>
                        <a:buChar char="•"/>
                      </a:pPr>
                      <a:r>
                        <a:rPr lang="en-GB" sz="1400" baseline="0" dirty="0" smtClean="0">
                          <a:solidFill>
                            <a:schemeClr val="tx1"/>
                          </a:solidFill>
                        </a:rPr>
                        <a:t>Efforts and success of the virtual team are announced to the whole organisation , in doing so this avoids the team from feeling invisible. </a:t>
                      </a:r>
                    </a:p>
                    <a:p>
                      <a:pPr>
                        <a:buFont typeface="Arial" pitchFamily="34" charset="0"/>
                        <a:buChar char="•"/>
                      </a:pPr>
                      <a:endParaRPr lang="en-GB" baseline="0" dirty="0" smtClean="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7467600" cy="850106"/>
          </a:xfrm>
        </p:spPr>
        <p:txBody>
          <a:bodyPr/>
          <a:lstStyle/>
          <a:p>
            <a:r>
              <a:rPr lang="en-GB" dirty="0" smtClean="0"/>
              <a:t>How to create an effective team</a:t>
            </a:r>
            <a:endParaRPr lang="en-GB" dirty="0"/>
          </a:p>
        </p:txBody>
      </p:sp>
      <p:sp>
        <p:nvSpPr>
          <p:cNvPr id="4" name="Rectangle 3"/>
          <p:cNvSpPr/>
          <p:nvPr/>
        </p:nvSpPr>
        <p:spPr>
          <a:xfrm>
            <a:off x="1331640" y="1196752"/>
            <a:ext cx="2376264"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t>Context</a:t>
            </a:r>
          </a:p>
          <a:p>
            <a:pPr algn="ctr"/>
            <a:r>
              <a:rPr lang="en-GB" sz="1200" dirty="0" smtClean="0"/>
              <a:t>Adequate resources</a:t>
            </a:r>
          </a:p>
          <a:p>
            <a:pPr algn="ctr"/>
            <a:r>
              <a:rPr lang="en-GB" sz="1200" dirty="0" smtClean="0"/>
              <a:t>Leadership and structure</a:t>
            </a:r>
          </a:p>
          <a:p>
            <a:pPr algn="ctr"/>
            <a:r>
              <a:rPr lang="en-GB" sz="1200" dirty="0" smtClean="0"/>
              <a:t>Performance evaluation</a:t>
            </a:r>
          </a:p>
          <a:p>
            <a:pPr algn="ctr"/>
            <a:r>
              <a:rPr lang="en-GB" sz="1200" dirty="0" smtClean="0"/>
              <a:t>Reward</a:t>
            </a:r>
            <a:endParaRPr lang="en-GB" sz="1200" dirty="0"/>
          </a:p>
        </p:txBody>
      </p:sp>
      <p:sp>
        <p:nvSpPr>
          <p:cNvPr id="5" name="Rectangle 4"/>
          <p:cNvSpPr/>
          <p:nvPr/>
        </p:nvSpPr>
        <p:spPr>
          <a:xfrm>
            <a:off x="1331640" y="2564904"/>
            <a:ext cx="2376264"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t>Composition</a:t>
            </a:r>
          </a:p>
          <a:p>
            <a:pPr algn="ctr"/>
            <a:r>
              <a:rPr lang="en-GB" sz="1200" dirty="0" smtClean="0"/>
              <a:t>Abilities of members</a:t>
            </a:r>
          </a:p>
          <a:p>
            <a:pPr algn="ctr"/>
            <a:r>
              <a:rPr lang="en-GB" sz="1200" dirty="0" smtClean="0"/>
              <a:t>Personality</a:t>
            </a:r>
          </a:p>
          <a:p>
            <a:pPr algn="ctr"/>
            <a:r>
              <a:rPr lang="en-GB" sz="1200" dirty="0" smtClean="0"/>
              <a:t>Allocating roles</a:t>
            </a:r>
          </a:p>
          <a:p>
            <a:pPr algn="ctr"/>
            <a:r>
              <a:rPr lang="en-GB" sz="1200" dirty="0" smtClean="0"/>
              <a:t>Diversity </a:t>
            </a:r>
          </a:p>
          <a:p>
            <a:pPr algn="ctr"/>
            <a:r>
              <a:rPr lang="en-GB" sz="1200" dirty="0" smtClean="0"/>
              <a:t>Size of teams</a:t>
            </a:r>
            <a:endParaRPr lang="en-GB" sz="1200" dirty="0"/>
          </a:p>
        </p:txBody>
      </p:sp>
      <p:sp>
        <p:nvSpPr>
          <p:cNvPr id="6" name="Rectangle 5"/>
          <p:cNvSpPr/>
          <p:nvPr/>
        </p:nvSpPr>
        <p:spPr>
          <a:xfrm>
            <a:off x="1403648" y="4005064"/>
            <a:ext cx="2376264"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t>Work design</a:t>
            </a:r>
          </a:p>
          <a:p>
            <a:pPr algn="ctr"/>
            <a:r>
              <a:rPr lang="en-GB" sz="1200" dirty="0" smtClean="0"/>
              <a:t>Autonomy</a:t>
            </a:r>
          </a:p>
          <a:p>
            <a:pPr algn="ctr"/>
            <a:r>
              <a:rPr lang="en-GB" sz="1200" dirty="0" smtClean="0"/>
              <a:t>Skill variety</a:t>
            </a:r>
          </a:p>
          <a:p>
            <a:pPr algn="ctr"/>
            <a:r>
              <a:rPr lang="en-GB" sz="1200" dirty="0" smtClean="0"/>
              <a:t>Task identity</a:t>
            </a:r>
          </a:p>
          <a:p>
            <a:pPr algn="ctr"/>
            <a:r>
              <a:rPr lang="en-GB" sz="1200" dirty="0" smtClean="0"/>
              <a:t>Task significance</a:t>
            </a:r>
            <a:endParaRPr lang="en-GB" sz="1200" dirty="0"/>
          </a:p>
        </p:txBody>
      </p:sp>
      <p:sp>
        <p:nvSpPr>
          <p:cNvPr id="7" name="Rectangle 6"/>
          <p:cNvSpPr/>
          <p:nvPr/>
        </p:nvSpPr>
        <p:spPr>
          <a:xfrm>
            <a:off x="1403648" y="5301208"/>
            <a:ext cx="2376264"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t>Processes</a:t>
            </a:r>
          </a:p>
          <a:p>
            <a:pPr algn="ctr"/>
            <a:r>
              <a:rPr lang="en-GB" sz="1200" dirty="0" smtClean="0"/>
              <a:t>Common purpose</a:t>
            </a:r>
          </a:p>
          <a:p>
            <a:pPr algn="ctr"/>
            <a:r>
              <a:rPr lang="en-GB" sz="1200" dirty="0" smtClean="0"/>
              <a:t>Specific goals</a:t>
            </a:r>
          </a:p>
          <a:p>
            <a:pPr algn="ctr"/>
            <a:r>
              <a:rPr lang="en-GB" sz="1200" dirty="0" smtClean="0"/>
              <a:t>Conflict levels</a:t>
            </a:r>
          </a:p>
          <a:p>
            <a:pPr algn="ctr"/>
            <a:r>
              <a:rPr lang="en-GB" sz="1200" dirty="0" smtClean="0"/>
              <a:t>Social loafing</a:t>
            </a:r>
          </a:p>
        </p:txBody>
      </p:sp>
      <p:sp>
        <p:nvSpPr>
          <p:cNvPr id="8" name="Rectangle 7"/>
          <p:cNvSpPr/>
          <p:nvPr/>
        </p:nvSpPr>
        <p:spPr>
          <a:xfrm>
            <a:off x="6372200" y="3140968"/>
            <a:ext cx="2376264"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Team Effectiveness</a:t>
            </a:r>
            <a:endParaRPr lang="en-GB" dirty="0"/>
          </a:p>
        </p:txBody>
      </p:sp>
      <p:cxnSp>
        <p:nvCxnSpPr>
          <p:cNvPr id="10" name="Straight Arrow Connector 9"/>
          <p:cNvCxnSpPr/>
          <p:nvPr/>
        </p:nvCxnSpPr>
        <p:spPr>
          <a:xfrm>
            <a:off x="3779912" y="1628800"/>
            <a:ext cx="2520280" cy="158417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endCxn id="8" idx="1"/>
          </p:cNvCxnSpPr>
          <p:nvPr/>
        </p:nvCxnSpPr>
        <p:spPr>
          <a:xfrm>
            <a:off x="3779912" y="3284984"/>
            <a:ext cx="2592288" cy="39604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V="1">
            <a:off x="3851920" y="4149080"/>
            <a:ext cx="2376264" cy="64807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V="1">
            <a:off x="3923928" y="4293096"/>
            <a:ext cx="2664296" cy="158417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Context Factors</a:t>
            </a:r>
            <a:endParaRPr lang="en-GB" dirty="0"/>
          </a:p>
        </p:txBody>
      </p:sp>
      <p:sp>
        <p:nvSpPr>
          <p:cNvPr id="2" name="Content Placeholder 1"/>
          <p:cNvSpPr>
            <a:spLocks noGrp="1"/>
          </p:cNvSpPr>
          <p:nvPr>
            <p:ph sz="quarter" idx="1"/>
          </p:nvPr>
        </p:nvSpPr>
        <p:spPr/>
        <p:txBody>
          <a:bodyPr>
            <a:normAutofit fontScale="62500" lnSpcReduction="20000"/>
          </a:bodyPr>
          <a:lstStyle/>
          <a:p>
            <a:r>
              <a:rPr lang="en-GB" b="1" u="sng" dirty="0" smtClean="0"/>
              <a:t>Adequate Resources</a:t>
            </a:r>
            <a:r>
              <a:rPr lang="en-GB" b="1" dirty="0" smtClean="0"/>
              <a:t>:</a:t>
            </a:r>
          </a:p>
          <a:p>
            <a:r>
              <a:rPr lang="en-GB" dirty="0" smtClean="0"/>
              <a:t>A shortage of resources directly impacts the teams ability to perform its job effectively.  Findings of a recent study indicates that “one of the most important characteristics of an effective team is the support they receive from the organisation.” I.e. Sufficient equipment, administrative assistance. For a team to succeed you need support from management.</a:t>
            </a:r>
          </a:p>
          <a:p>
            <a:r>
              <a:rPr lang="en-GB" b="1" u="sng" dirty="0" smtClean="0"/>
              <a:t>Leadership and Structure</a:t>
            </a:r>
          </a:p>
          <a:p>
            <a:r>
              <a:rPr lang="en-GB" dirty="0" smtClean="0"/>
              <a:t>Teams cannot function if they cannot agree on what they want to achieve, it is thus imperative that a team has leadership and structure. A leader provides a team with a sense of direction, a sense of credibility, support etc.</a:t>
            </a:r>
          </a:p>
          <a:p>
            <a:r>
              <a:rPr lang="en-GB" b="1" u="sng" dirty="0" smtClean="0"/>
              <a:t>Climate of Trust</a:t>
            </a:r>
          </a:p>
          <a:p>
            <a:r>
              <a:rPr lang="en-GB" dirty="0" smtClean="0"/>
              <a:t>It is imperative that members of the team trust each other and that trust is directed towards the teams leader. Having trust within a team reduces the need to monitor each other’s behaviour. Trust in leadership is important in that it allows a team to be willing to accept and commit to it’s leaders goals and decisions.</a:t>
            </a:r>
          </a:p>
          <a:p>
            <a:r>
              <a:rPr lang="en-GB" b="1" u="sng" dirty="0" smtClean="0"/>
              <a:t>Performance and Rewards</a:t>
            </a:r>
          </a:p>
          <a:p>
            <a:r>
              <a:rPr lang="en-GB" dirty="0" smtClean="0"/>
              <a:t>The typical individually oriented evaluation and reward system can be applied to team performance. For example, group based appraisals, small group incentives. </a:t>
            </a:r>
          </a:p>
          <a:p>
            <a:endParaRPr lang="en-GB"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Composition</a:t>
            </a:r>
            <a:endParaRPr lang="en-GB" dirty="0"/>
          </a:p>
        </p:txBody>
      </p:sp>
      <p:sp>
        <p:nvSpPr>
          <p:cNvPr id="2" name="Content Placeholder 1"/>
          <p:cNvSpPr>
            <a:spLocks noGrp="1"/>
          </p:cNvSpPr>
          <p:nvPr>
            <p:ph sz="quarter" idx="1"/>
          </p:nvPr>
        </p:nvSpPr>
        <p:spPr/>
        <p:txBody>
          <a:bodyPr>
            <a:normAutofit fontScale="40000" lnSpcReduction="20000"/>
          </a:bodyPr>
          <a:lstStyle/>
          <a:p>
            <a:r>
              <a:rPr lang="en-GB" b="1" u="sng" dirty="0" smtClean="0"/>
              <a:t>Abilities of Members</a:t>
            </a:r>
          </a:p>
          <a:p>
            <a:r>
              <a:rPr lang="en-GB" dirty="0" smtClean="0"/>
              <a:t>For a team to succeed  it needs people who have </a:t>
            </a:r>
            <a:r>
              <a:rPr lang="en-GB" i="1" dirty="0" smtClean="0"/>
              <a:t>technical skills, problem-solving skills </a:t>
            </a:r>
            <a:r>
              <a:rPr lang="en-GB" dirty="0" smtClean="0"/>
              <a:t>&amp; </a:t>
            </a:r>
            <a:r>
              <a:rPr lang="en-GB" i="1" dirty="0" smtClean="0"/>
              <a:t>decision –making skills. </a:t>
            </a:r>
            <a:r>
              <a:rPr lang="en-GB" dirty="0" smtClean="0"/>
              <a:t>Finally teams need people with </a:t>
            </a:r>
            <a:r>
              <a:rPr lang="en-GB" i="1" dirty="0" smtClean="0"/>
              <a:t>interpersonal skills </a:t>
            </a:r>
            <a:r>
              <a:rPr lang="en-GB" dirty="0" smtClean="0"/>
              <a:t>(good listening</a:t>
            </a:r>
            <a:r>
              <a:rPr lang="en-GB" i="1" dirty="0" smtClean="0"/>
              <a:t> skills, feedback, conflict resolution)</a:t>
            </a:r>
            <a:r>
              <a:rPr lang="en-GB" dirty="0" smtClean="0"/>
              <a:t>. You need to make sure that your team has the correct balance of all skills.</a:t>
            </a:r>
          </a:p>
          <a:p>
            <a:r>
              <a:rPr lang="en-GB" b="1" u="sng" dirty="0" smtClean="0"/>
              <a:t>Personality of Members</a:t>
            </a:r>
          </a:p>
          <a:p>
            <a:r>
              <a:rPr lang="en-GB" b="1" u="sng" dirty="0" smtClean="0"/>
              <a:t>Look at the Big Five Personality model</a:t>
            </a:r>
          </a:p>
          <a:p>
            <a:r>
              <a:rPr lang="en-GB" dirty="0" smtClean="0"/>
              <a:t>Extraversion: Looks at one’s comfort level with relationships (extraverts: gregarious, assertive, introverts: reserved, timid, quiet)</a:t>
            </a:r>
          </a:p>
          <a:p>
            <a:r>
              <a:rPr lang="en-GB" dirty="0" smtClean="0"/>
              <a:t>Agreeableness: Looks at the good natured side of one’s personality (highly agreeable: cooperative, warm &amp; trusting, non-agreeable: cold, hostile) </a:t>
            </a:r>
          </a:p>
          <a:p>
            <a:r>
              <a:rPr lang="en-GB" dirty="0" smtClean="0"/>
              <a:t>Conscientiousness: A personality dimension which is a measure of reliability ( conscientious individual: responsible, organised, those who score low are : easily distracted, disorganised &amp; unreliable)</a:t>
            </a:r>
          </a:p>
          <a:p>
            <a:r>
              <a:rPr lang="en-GB" dirty="0" smtClean="0"/>
              <a:t>Emotional stability: A personality dimension  that describes one as being calm and self-confident.</a:t>
            </a:r>
          </a:p>
          <a:p>
            <a:r>
              <a:rPr lang="en-GB" dirty="0" smtClean="0"/>
              <a:t>Openness to experience: A personality dimension that looks at an individuals interests, sensitivity and creativity</a:t>
            </a:r>
          </a:p>
          <a:p>
            <a:r>
              <a:rPr lang="en-GB" dirty="0" smtClean="0"/>
              <a:t>Need to have an amalgamation of all the </a:t>
            </a:r>
            <a:r>
              <a:rPr lang="en-GB" b="1" dirty="0" smtClean="0"/>
              <a:t>Big Five Personality Traits</a:t>
            </a:r>
          </a:p>
          <a:p>
            <a:r>
              <a:rPr lang="en-GB" b="1" u="sng" dirty="0" smtClean="0"/>
              <a:t>Allocation of Roles</a:t>
            </a:r>
          </a:p>
          <a:p>
            <a:r>
              <a:rPr lang="en-GB" dirty="0" smtClean="0"/>
              <a:t>Teams have different needs and people should be selected for a team to ensure that all the various roles are filled. Dr Meredith </a:t>
            </a:r>
            <a:r>
              <a:rPr lang="en-GB" dirty="0" err="1" smtClean="0"/>
              <a:t>Belbin</a:t>
            </a:r>
            <a:r>
              <a:rPr lang="en-GB" dirty="0" smtClean="0"/>
              <a:t> identified nine clusters of behaviour and each role has particular strengths and allowable weaknesses. Managers refer to this model to help create more balanced teams.</a:t>
            </a:r>
          </a:p>
          <a:p>
            <a:r>
              <a:rPr lang="en-GB" b="1" u="sng" dirty="0" smtClean="0"/>
              <a:t>Diversity of Members </a:t>
            </a:r>
          </a:p>
          <a:p>
            <a:r>
              <a:rPr lang="en-GB" dirty="0" smtClean="0"/>
              <a:t>Diverse teams should do better because of the differing of perspectives, However this might cause friction within the team due their differing of opinions. The key for diverse teams is to communicate what they uniquely know and also what they do not know.</a:t>
            </a:r>
          </a:p>
          <a:p>
            <a:r>
              <a:rPr lang="en-GB" b="1" u="sng" dirty="0" smtClean="0"/>
              <a:t>Size of Teams</a:t>
            </a:r>
          </a:p>
          <a:p>
            <a:r>
              <a:rPr lang="en-GB" dirty="0" smtClean="0"/>
              <a:t>The president of AOL Technologies stated that “ the key to great team is to think small. Ideally your team should have seven to nine people.”If you have too large a number it becomes difficult to have cohesiveness and have trouble coordinating  with one another.</a:t>
            </a:r>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Work Design</a:t>
            </a:r>
            <a:endParaRPr lang="en-GB" dirty="0"/>
          </a:p>
        </p:txBody>
      </p:sp>
      <p:sp>
        <p:nvSpPr>
          <p:cNvPr id="2" name="Content Placeholder 1"/>
          <p:cNvSpPr>
            <a:spLocks noGrp="1"/>
          </p:cNvSpPr>
          <p:nvPr>
            <p:ph sz="quarter" idx="1"/>
          </p:nvPr>
        </p:nvSpPr>
        <p:spPr/>
        <p:txBody>
          <a:bodyPr/>
          <a:lstStyle/>
          <a:p>
            <a:r>
              <a:rPr lang="en-GB" dirty="0" smtClean="0"/>
              <a:t>For a team to be effective they need to work together and take collective responsibility for their decisions and actions. By having team autonomy, the opportunity to use different skills and talents to enhance team members motivation and increases team effectiveness.</a:t>
            </a:r>
            <a:endParaRPr lang="en-GB"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Process</a:t>
            </a:r>
            <a:endParaRPr lang="en-GB" dirty="0"/>
          </a:p>
        </p:txBody>
      </p:sp>
      <p:sp>
        <p:nvSpPr>
          <p:cNvPr id="2" name="Content Placeholder 1"/>
          <p:cNvSpPr>
            <a:spLocks noGrp="1"/>
          </p:cNvSpPr>
          <p:nvPr>
            <p:ph sz="quarter" idx="1"/>
          </p:nvPr>
        </p:nvSpPr>
        <p:spPr/>
        <p:txBody>
          <a:bodyPr>
            <a:normAutofit fontScale="55000" lnSpcReduction="20000"/>
          </a:bodyPr>
          <a:lstStyle/>
          <a:p>
            <a:r>
              <a:rPr lang="en-GB" b="1" u="sng" dirty="0" smtClean="0"/>
              <a:t>Common Plan and Purpose</a:t>
            </a:r>
          </a:p>
          <a:p>
            <a:r>
              <a:rPr lang="en-GB" dirty="0" smtClean="0"/>
              <a:t>An effective team has a common plan and purpose that provides direction to team members.</a:t>
            </a:r>
          </a:p>
          <a:p>
            <a:r>
              <a:rPr lang="en-GB" dirty="0" smtClean="0"/>
              <a:t>But teams also need to be flexible to change and adapt their plans if needs be.</a:t>
            </a:r>
          </a:p>
          <a:p>
            <a:r>
              <a:rPr lang="en-GB" b="1" u="sng" dirty="0" smtClean="0"/>
              <a:t>Specific Goals</a:t>
            </a:r>
          </a:p>
          <a:p>
            <a:r>
              <a:rPr lang="en-GB" dirty="0" smtClean="0"/>
              <a:t>Teams translate their common plans by using SMART objectives, as this aids them to focus on getting the results. The more difficult the goal the team naturally performs better.</a:t>
            </a:r>
          </a:p>
          <a:p>
            <a:r>
              <a:rPr lang="en-GB" b="1" u="sng" dirty="0" smtClean="0"/>
              <a:t>Team Efficacy</a:t>
            </a:r>
          </a:p>
          <a:p>
            <a:r>
              <a:rPr lang="en-GB" dirty="0" smtClean="0"/>
              <a:t>The more effective the team the more confident the team becomes. Managers should provide training to improve members technical and interpersonal skills.</a:t>
            </a:r>
          </a:p>
          <a:p>
            <a:r>
              <a:rPr lang="en-GB" b="1" u="sng" dirty="0" smtClean="0"/>
              <a:t>Mental Models</a:t>
            </a:r>
          </a:p>
          <a:p>
            <a:r>
              <a:rPr lang="en-GB" dirty="0" smtClean="0"/>
              <a:t>Successful teams share knowledge and beliefs on how they should get the work done. If they do not have the balance then this results in stress, hence their performance is effected.</a:t>
            </a:r>
          </a:p>
          <a:p>
            <a:r>
              <a:rPr lang="en-GB" b="1" u="sng" dirty="0" smtClean="0"/>
              <a:t>Conflict Levels</a:t>
            </a:r>
          </a:p>
          <a:p>
            <a:r>
              <a:rPr lang="en-GB" dirty="0" smtClean="0"/>
              <a:t>It should not be viewed in a negative way. By having some conflict in a group it should deter groupthink. Team conflict can also be positive as it stimulates discussion, promote critical assessment</a:t>
            </a:r>
          </a:p>
          <a:p>
            <a:r>
              <a:rPr lang="en-GB" b="1" u="sng" dirty="0" smtClean="0"/>
              <a:t>Social Loafing</a:t>
            </a:r>
          </a:p>
          <a:p>
            <a:r>
              <a:rPr lang="en-GB" dirty="0" smtClean="0"/>
              <a:t>When your part of the group you cant hide within it, they coast along on the group’s efforts because their individual contributions can’t be identified.  Successful teams make members individual and jointly accountable for the team’s purpose and goals.</a:t>
            </a:r>
          </a:p>
          <a:p>
            <a:endParaRPr lang="en-GB" b="1" u="sng" dirty="0" smtClean="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 Two Heads are Better than One</a:t>
            </a:r>
            <a:endParaRPr lang="en-GB" dirty="0"/>
          </a:p>
        </p:txBody>
      </p:sp>
      <p:sp>
        <p:nvSpPr>
          <p:cNvPr id="2" name="Content Placeholder 1"/>
          <p:cNvSpPr>
            <a:spLocks noGrp="1"/>
          </p:cNvSpPr>
          <p:nvPr>
            <p:ph sz="quarter" idx="1"/>
          </p:nvPr>
        </p:nvSpPr>
        <p:spPr/>
        <p:txBody>
          <a:bodyPr/>
          <a:lstStyle/>
          <a:p>
            <a:r>
              <a:rPr lang="en-GB" i="1" dirty="0" smtClean="0"/>
              <a:t> Teams are formed because they can achieve far more than their individual members can on their own, and while being part of a high-performing team can be fun, it can take patience and professionalism to get to that stage.</a:t>
            </a:r>
          </a:p>
          <a:p>
            <a:r>
              <a:rPr lang="en-GB" sz="1000" dirty="0" smtClean="0">
                <a:hlinkClick r:id="rId2"/>
              </a:rPr>
              <a:t>www.mindtools.com/pages/article.newDR_86.htm</a:t>
            </a:r>
            <a:r>
              <a:rPr lang="en-GB" dirty="0" smtClean="0"/>
              <a:t> </a:t>
            </a:r>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Team Life Cycle</a:t>
            </a:r>
            <a:endParaRPr lang="en-GB" dirty="0"/>
          </a:p>
        </p:txBody>
      </p:sp>
      <p:graphicFrame>
        <p:nvGraphicFramePr>
          <p:cNvPr id="4" name="Content Placeholder 3"/>
          <p:cNvGraphicFramePr>
            <a:graphicFrameLocks noGrp="1"/>
          </p:cNvGraphicFramePr>
          <p:nvPr>
            <p:ph sz="quarter" idx="1"/>
          </p:nvPr>
        </p:nvGraphicFramePr>
        <p:xfrm>
          <a:off x="457200" y="1600200"/>
          <a:ext cx="7467600" cy="4873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7544" y="404664"/>
            <a:ext cx="8229600" cy="1143000"/>
          </a:xfrm>
        </p:spPr>
        <p:txBody>
          <a:bodyPr/>
          <a:lstStyle/>
          <a:p>
            <a:r>
              <a:rPr lang="en-GB" dirty="0" smtClean="0"/>
              <a:t>Your role in the team</a:t>
            </a:r>
            <a:endParaRPr lang="en-GB" dirty="0"/>
          </a:p>
        </p:txBody>
      </p:sp>
      <p:sp>
        <p:nvSpPr>
          <p:cNvPr id="2" name="Content Placeholder 1"/>
          <p:cNvSpPr>
            <a:spLocks noGrp="1"/>
          </p:cNvSpPr>
          <p:nvPr>
            <p:ph sz="quarter" idx="1"/>
          </p:nvPr>
        </p:nvSpPr>
        <p:spPr/>
        <p:txBody>
          <a:bodyPr>
            <a:normAutofit fontScale="85000" lnSpcReduction="20000"/>
          </a:bodyPr>
          <a:lstStyle/>
          <a:p>
            <a:r>
              <a:rPr lang="en-GB" dirty="0" smtClean="0"/>
              <a:t>Are you perplexed why some team work better than others? </a:t>
            </a:r>
          </a:p>
          <a:p>
            <a:endParaRPr lang="en-GB" dirty="0" smtClean="0"/>
          </a:p>
          <a:p>
            <a:r>
              <a:rPr lang="en-GB" dirty="0" err="1" smtClean="0"/>
              <a:t>Belbin’s</a:t>
            </a:r>
            <a:r>
              <a:rPr lang="en-GB" dirty="0" smtClean="0"/>
              <a:t> 9 Team Roles, and each team role  has a strength and allowable weakness</a:t>
            </a:r>
          </a:p>
          <a:p>
            <a:pPr>
              <a:buNone/>
            </a:pPr>
            <a:endParaRPr lang="en-GB" dirty="0" smtClean="0"/>
          </a:p>
          <a:p>
            <a:r>
              <a:rPr lang="en-GB" dirty="0" smtClean="0"/>
              <a:t>And these nine team roles were broken down into three groups:</a:t>
            </a:r>
          </a:p>
          <a:p>
            <a:pPr>
              <a:buNone/>
            </a:pPr>
            <a:endParaRPr lang="en-GB" dirty="0" smtClean="0"/>
          </a:p>
          <a:p>
            <a:r>
              <a:rPr lang="en-GB" b="1" dirty="0" smtClean="0"/>
              <a:t>Action Oriented (Shaper, </a:t>
            </a:r>
            <a:r>
              <a:rPr lang="en-GB" b="1" dirty="0" err="1" smtClean="0"/>
              <a:t>Implementer,Completer</a:t>
            </a:r>
            <a:r>
              <a:rPr lang="en-GB" b="1" dirty="0" smtClean="0"/>
              <a:t> Finisher)</a:t>
            </a:r>
          </a:p>
          <a:p>
            <a:pPr>
              <a:buNone/>
            </a:pPr>
            <a:endParaRPr lang="en-GB" b="1" dirty="0" smtClean="0"/>
          </a:p>
          <a:p>
            <a:r>
              <a:rPr lang="en-GB" b="1" dirty="0" smtClean="0"/>
              <a:t>People Oriented ( Co-ordinator, </a:t>
            </a:r>
            <a:r>
              <a:rPr lang="en-GB" b="1" dirty="0" err="1" smtClean="0"/>
              <a:t>Teamworker</a:t>
            </a:r>
            <a:r>
              <a:rPr lang="en-GB" b="1" dirty="0" smtClean="0"/>
              <a:t>, Resource  Investigator)</a:t>
            </a:r>
          </a:p>
          <a:p>
            <a:endParaRPr lang="en-GB" b="1" dirty="0" smtClean="0"/>
          </a:p>
          <a:p>
            <a:r>
              <a:rPr lang="en-GB" b="1" dirty="0" smtClean="0"/>
              <a:t>Thought Oriented (Plan, Monitor Evaluator , Specialist) </a:t>
            </a:r>
            <a:r>
              <a:rPr lang="en-GB" dirty="0" smtClean="0"/>
              <a:t> </a:t>
            </a:r>
          </a:p>
          <a:p>
            <a:pPr>
              <a:buNone/>
            </a:pPr>
            <a:endParaRPr lang="en-GB" dirty="0" smtClean="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Build a Marshmallow Tower</a:t>
            </a:r>
            <a:endParaRPr lang="en-GB" dirty="0"/>
          </a:p>
        </p:txBody>
      </p:sp>
      <p:sp>
        <p:nvSpPr>
          <p:cNvPr id="2" name="Content Placeholder 1"/>
          <p:cNvSpPr>
            <a:spLocks noGrp="1"/>
          </p:cNvSpPr>
          <p:nvPr>
            <p:ph sz="quarter" idx="1"/>
          </p:nvPr>
        </p:nvSpPr>
        <p:spPr/>
        <p:txBody>
          <a:bodyPr>
            <a:normAutofit/>
          </a:bodyPr>
          <a:lstStyle/>
          <a:p>
            <a:r>
              <a:rPr lang="en-GB" dirty="0" smtClean="0">
                <a:hlinkClick r:id="rId2"/>
              </a:rPr>
              <a:t>http://marshmallowchallenge.com/Welcome.html</a:t>
            </a:r>
            <a:endParaRPr lang="en-GB" dirty="0" smtClean="0"/>
          </a:p>
          <a:p>
            <a:r>
              <a:rPr lang="en-GB" dirty="0" smtClean="0"/>
              <a:t>From completing this activity you should benefit from the following learning outcomes</a:t>
            </a:r>
          </a:p>
          <a:p>
            <a:pPr lvl="0"/>
            <a:r>
              <a:rPr lang="en-GB" dirty="0" smtClean="0"/>
              <a:t>Develop critical thinking skills</a:t>
            </a:r>
          </a:p>
          <a:p>
            <a:pPr lvl="0"/>
            <a:r>
              <a:rPr lang="en-GB" b="1" dirty="0" smtClean="0"/>
              <a:t>Team working and its importance</a:t>
            </a:r>
          </a:p>
          <a:p>
            <a:pPr lvl="0"/>
            <a:r>
              <a:rPr lang="en-GB" dirty="0" smtClean="0"/>
              <a:t>Problem solving skills</a:t>
            </a:r>
          </a:p>
          <a:p>
            <a:pPr lvl="0"/>
            <a:r>
              <a:rPr lang="en-GB" dirty="0" smtClean="0"/>
              <a:t>Time management </a:t>
            </a:r>
          </a:p>
          <a:p>
            <a:pPr lvl="0"/>
            <a:r>
              <a:rPr lang="en-GB" dirty="0" smtClean="0"/>
              <a:t>Value of prototyping</a:t>
            </a:r>
          </a:p>
          <a:p>
            <a:pPr lvl="0"/>
            <a:r>
              <a:rPr lang="en-GB" dirty="0" smtClean="0"/>
              <a:t>Nature of collaborating</a:t>
            </a:r>
          </a:p>
          <a:p>
            <a:pPr>
              <a:buNone/>
            </a:pPr>
            <a:endParaRPr lang="en-GB" dirty="0" smtClean="0"/>
          </a:p>
          <a:p>
            <a:endParaRPr lang="en-GB"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ctr"/>
            <a:r>
              <a:rPr lang="en-GB" sz="3200" dirty="0" smtClean="0"/>
              <a:t>Something To Think About....Do I Have a Negative Attitude Towards Working in A Group </a:t>
            </a:r>
            <a:endParaRPr lang="en-GB" sz="3200" dirty="0"/>
          </a:p>
        </p:txBody>
      </p:sp>
      <p:sp>
        <p:nvSpPr>
          <p:cNvPr id="2" name="Content Placeholder 1"/>
          <p:cNvSpPr>
            <a:spLocks noGrp="1"/>
          </p:cNvSpPr>
          <p:nvPr>
            <p:ph sz="quarter" idx="1"/>
          </p:nvPr>
        </p:nvSpPr>
        <p:spPr/>
        <p:txBody>
          <a:bodyPr>
            <a:normAutofit/>
          </a:bodyPr>
          <a:lstStyle/>
          <a:p>
            <a:r>
              <a:rPr lang="en-GB" dirty="0" smtClean="0"/>
              <a:t>Follow this link which will take you to the self-assessment  library </a:t>
            </a:r>
          </a:p>
          <a:p>
            <a:endParaRPr lang="en-GB" dirty="0" smtClean="0"/>
          </a:p>
          <a:p>
            <a:r>
              <a:rPr lang="en-GB" dirty="0" smtClean="0">
                <a:hlinkClick r:id="rId2"/>
              </a:rPr>
              <a:t>http://www.prenhall.com/sal_v3_demo/wwo/q34.html</a:t>
            </a:r>
            <a:r>
              <a:rPr lang="en-GB" dirty="0" smtClean="0"/>
              <a:t> </a:t>
            </a:r>
          </a:p>
          <a:p>
            <a:endParaRPr lang="en-GB" dirty="0" smtClean="0"/>
          </a:p>
          <a:p>
            <a:r>
              <a:rPr lang="en-GB" dirty="0" smtClean="0"/>
              <a:t>Think of the following:</a:t>
            </a:r>
          </a:p>
          <a:p>
            <a:pPr marL="624078" indent="-514350">
              <a:buAutoNum type="alphaLcParenR"/>
            </a:pPr>
            <a:r>
              <a:rPr lang="en-GB" dirty="0" smtClean="0"/>
              <a:t>Are you surprised by your results? If yes why?</a:t>
            </a:r>
          </a:p>
          <a:p>
            <a:pPr marL="624078" indent="-514350">
              <a:buAutoNum type="alphaLcParenR"/>
            </a:pPr>
            <a:r>
              <a:rPr lang="en-GB" dirty="0" smtClean="0"/>
              <a:t>Do you think it is important to always have a positive attitude towards working in group?</a:t>
            </a:r>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References</a:t>
            </a:r>
            <a:endParaRPr lang="en-GB" dirty="0"/>
          </a:p>
        </p:txBody>
      </p:sp>
      <p:sp>
        <p:nvSpPr>
          <p:cNvPr id="2" name="Content Placeholder 1"/>
          <p:cNvSpPr>
            <a:spLocks noGrp="1"/>
          </p:cNvSpPr>
          <p:nvPr>
            <p:ph sz="quarter" idx="1"/>
          </p:nvPr>
        </p:nvSpPr>
        <p:spPr/>
        <p:txBody>
          <a:bodyPr>
            <a:normAutofit fontScale="92500" lnSpcReduction="20000"/>
          </a:bodyPr>
          <a:lstStyle/>
          <a:p>
            <a:r>
              <a:rPr lang="en-GB" dirty="0" smtClean="0"/>
              <a:t>ACAS (2003) </a:t>
            </a:r>
            <a:r>
              <a:rPr lang="en-GB" i="1" dirty="0" smtClean="0"/>
              <a:t>Teamwork: Success through People, Advisory Booklet</a:t>
            </a:r>
          </a:p>
          <a:p>
            <a:r>
              <a:rPr lang="en-GB" dirty="0" err="1" smtClean="0"/>
              <a:t>Adair,J</a:t>
            </a:r>
            <a:r>
              <a:rPr lang="en-GB" dirty="0" smtClean="0"/>
              <a:t>. (1986) E</a:t>
            </a:r>
            <a:r>
              <a:rPr lang="en-GB" i="1" dirty="0" smtClean="0"/>
              <a:t>ffective Team Building, </a:t>
            </a:r>
            <a:r>
              <a:rPr lang="en-GB" dirty="0" smtClean="0"/>
              <a:t>Gower Press: </a:t>
            </a:r>
            <a:r>
              <a:rPr lang="en-GB" dirty="0" err="1" smtClean="0"/>
              <a:t>Bassingstoke</a:t>
            </a:r>
            <a:endParaRPr lang="en-GB" dirty="0" smtClean="0"/>
          </a:p>
          <a:p>
            <a:r>
              <a:rPr lang="en-GB" dirty="0" smtClean="0"/>
              <a:t>Crainer, S. (1998) </a:t>
            </a:r>
            <a:r>
              <a:rPr lang="en-GB" i="1" dirty="0" smtClean="0"/>
              <a:t>Key Management Ideas: Thinkers That Changed the Management World, </a:t>
            </a:r>
            <a:r>
              <a:rPr lang="en-GB" dirty="0" smtClean="0"/>
              <a:t>3</a:t>
            </a:r>
            <a:r>
              <a:rPr lang="en-GB" baseline="30000" dirty="0" smtClean="0"/>
              <a:t>rd</a:t>
            </a:r>
            <a:r>
              <a:rPr lang="en-GB" dirty="0" smtClean="0"/>
              <a:t> Edition, Harlow: Prentice Hall</a:t>
            </a:r>
          </a:p>
          <a:p>
            <a:r>
              <a:rPr lang="en-GB" dirty="0" smtClean="0"/>
              <a:t>Mullins, L.J. ( 2010) </a:t>
            </a:r>
            <a:r>
              <a:rPr lang="en-GB" i="1" dirty="0" smtClean="0"/>
              <a:t>Management &amp; Organisational Behaviour, </a:t>
            </a:r>
            <a:r>
              <a:rPr lang="en-GB" dirty="0" smtClean="0"/>
              <a:t>9</a:t>
            </a:r>
            <a:r>
              <a:rPr lang="en-GB" baseline="30000" dirty="0" smtClean="0"/>
              <a:t>th</a:t>
            </a:r>
            <a:r>
              <a:rPr lang="en-GB" dirty="0" smtClean="0"/>
              <a:t> Edition. Harlow: Prentice Hall.</a:t>
            </a:r>
          </a:p>
          <a:p>
            <a:r>
              <a:rPr lang="en-GB" dirty="0" smtClean="0"/>
              <a:t>Robbins, S.P, Judge. T.A &amp; Campbell. T. (2010)</a:t>
            </a:r>
            <a:r>
              <a:rPr lang="en-GB" i="1" dirty="0" smtClean="0"/>
              <a:t>Organisational Behaviour. </a:t>
            </a:r>
            <a:r>
              <a:rPr lang="en-GB" dirty="0" smtClean="0"/>
              <a:t>Harlow: Prentice Hall. </a:t>
            </a:r>
          </a:p>
          <a:p>
            <a:r>
              <a:rPr lang="en-GB" dirty="0" err="1" smtClean="0"/>
              <a:t>Tuckman,B.W</a:t>
            </a:r>
            <a:r>
              <a:rPr lang="en-GB" dirty="0" smtClean="0"/>
              <a:t>,. (1965) “Development Sequence in Small Groups,” </a:t>
            </a:r>
            <a:r>
              <a:rPr lang="en-GB" i="1" dirty="0" smtClean="0"/>
              <a:t>Psychological Bulletin, </a:t>
            </a:r>
            <a:r>
              <a:rPr lang="en-GB" dirty="0" smtClean="0"/>
              <a:t>vol.63, pp.384-99</a:t>
            </a:r>
          </a:p>
          <a:p>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1463</TotalTime>
  <Words>2872</Words>
  <Application>Microsoft Office PowerPoint</Application>
  <PresentationFormat>On-screen Show (4:3)</PresentationFormat>
  <Paragraphs>276</Paragraphs>
  <Slides>32</Slides>
  <Notes>17</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Oriel</vt:lpstr>
      <vt:lpstr>Team-Working MSc Applied Computing Human and Organisational Management</vt:lpstr>
      <vt:lpstr>A Manager’s perspective  of teamwork</vt:lpstr>
      <vt:lpstr>Team Working  Class Aim</vt:lpstr>
      <vt:lpstr>Team Working Definition</vt:lpstr>
      <vt:lpstr>What is a team?</vt:lpstr>
      <vt:lpstr>Informal vs formal groups</vt:lpstr>
      <vt:lpstr>Some Interesting Team-working Facts</vt:lpstr>
      <vt:lpstr>The Development of Team-Working</vt:lpstr>
      <vt:lpstr>Why has team-working become so popular?</vt:lpstr>
      <vt:lpstr>Why has team-working become so popular?</vt:lpstr>
      <vt:lpstr>Why teamworking has become so popular?</vt:lpstr>
      <vt:lpstr>Some interesting Team-working Facts</vt:lpstr>
      <vt:lpstr>Activity</vt:lpstr>
      <vt:lpstr>Benefits of Team-Working </vt:lpstr>
      <vt:lpstr>Activity</vt:lpstr>
      <vt:lpstr>Disadvantages of Team-Working</vt:lpstr>
      <vt:lpstr>There are a variety of different teams to be had...</vt:lpstr>
      <vt:lpstr>Problem Solving Team</vt:lpstr>
      <vt:lpstr>Self-Managed Team</vt:lpstr>
      <vt:lpstr>Cross-Functional Teams</vt:lpstr>
      <vt:lpstr>Virtual Teams</vt:lpstr>
      <vt:lpstr>How to create an effective team</vt:lpstr>
      <vt:lpstr>Context Factors</vt:lpstr>
      <vt:lpstr>Composition</vt:lpstr>
      <vt:lpstr>Work Design</vt:lpstr>
      <vt:lpstr>Process</vt:lpstr>
      <vt:lpstr> Two Heads are Better than One</vt:lpstr>
      <vt:lpstr>Team Life Cycle</vt:lpstr>
      <vt:lpstr>Your role in the team</vt:lpstr>
      <vt:lpstr>Build a Marshmallow Tower</vt:lpstr>
      <vt:lpstr>Something To Think About....Do I Have a Negative Attitude Towards Working in A Group </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Team-Working</dc:title>
  <dc:creator>kevlar</dc:creator>
  <cp:lastModifiedBy>sc-ft</cp:lastModifiedBy>
  <cp:revision>102</cp:revision>
  <cp:lastPrinted>2014-04-24T08:29:43Z</cp:lastPrinted>
  <dcterms:created xsi:type="dcterms:W3CDTF">2013-04-10T18:43:56Z</dcterms:created>
  <dcterms:modified xsi:type="dcterms:W3CDTF">2014-05-08T12:40:25Z</dcterms:modified>
</cp:coreProperties>
</file>