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71" r:id="rId5"/>
    <p:sldId id="260" r:id="rId6"/>
    <p:sldId id="261" r:id="rId7"/>
    <p:sldId id="262" r:id="rId8"/>
    <p:sldId id="263" r:id="rId9"/>
    <p:sldId id="268" r:id="rId10"/>
    <p:sldId id="264" r:id="rId11"/>
    <p:sldId id="265" r:id="rId12"/>
    <p:sldId id="266" r:id="rId13"/>
    <p:sldId id="269" r:id="rId14"/>
    <p:sldId id="272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3A96DD6-9C8C-CDD9-B205-F3741033792F}" v="397" dt="2025-06-09T02:52:28.479"/>
    <p1510:client id="{AC9D118A-DB4E-4989-E13D-8D16855DA153}" v="5" dt="2025-06-09T03:16:13.7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6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55B3B7-6614-4ADA-BE08-E3F7E99072F0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466AD2-DC42-451D-86D7-BF9EC432F4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09817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466AD2-DC42-451D-86D7-BF9EC432F44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9096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6466AD2-DC42-451D-86D7-BF9EC432F44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751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34015-9FAF-2AF4-93E3-D1533C692D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7B4E06-FEDE-12BC-D9B5-E50CAB2E17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66848E-DE40-2FF5-C7B0-CBBB77F01A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4F838-44B6-C443-A7EF-19103F2AB6ED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272A34-5471-5251-77A1-CD2885B64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225AB0-ECB5-BB07-034A-B50C3C3A79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E7230-9F49-7341-B6AD-6ADDDA8E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0059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07DF5-E01B-C999-BD3B-189BEBA3EE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1FB9B-D810-EA33-8791-151398AA7E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3D7B49-9DB1-2939-8333-4FA5026167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4F838-44B6-C443-A7EF-19103F2AB6ED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9B58BE-1ADB-543B-E0F7-1F0B012500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1D553-02F8-9E88-6AAB-7DE34B1B46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E7230-9F49-7341-B6AD-6ADDDA8E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62347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672AB-B07A-827B-FEBA-C86A3739F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E9CFC0-1155-562A-C510-4A613AC922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6C48E5-1634-46E8-B06F-3160B0724B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4F838-44B6-C443-A7EF-19103F2AB6ED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090817-5C48-368A-3F60-5D4CAB943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59591F-CD0C-5370-C6FC-EB84361CD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E7230-9F49-7341-B6AD-6ADDDA8E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71957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7AE5E-1D41-01FA-559C-80960D5748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54E97-8142-DE83-3FBB-7B53D24179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478949-5870-A864-00F7-BD6FA53030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8E69E3-F446-EBE6-F710-0D064355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4F838-44B6-C443-A7EF-19103F2AB6ED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2C207-87AB-6ED4-4897-A473D2E9F9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93F6D8-73B2-831F-8A6E-AAC43E174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E7230-9F49-7341-B6AD-6ADDDA8E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769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8E05C-0804-D5B5-2A86-E8DB3AF8E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D07A9B-C729-2352-44C1-BCFAB69634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1E786A-DBCF-59BD-5E3E-C0EF95C236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D4B923D-533A-5C56-DBDE-CA676E4054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481F1AD-8AAF-0E63-665C-83CF1945DB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4C815D-1938-7094-362D-09853D2CBF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4F838-44B6-C443-A7EF-19103F2AB6ED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5B739E-67F6-332A-60B5-48BDB574F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0C195E-DF71-27F2-F535-EC3E4355ED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E7230-9F49-7341-B6AD-6ADDDA8E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1818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E113C-32A7-195C-C5DF-D566239B7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966EED-1F3F-9319-7304-4A2D3025A4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4F838-44B6-C443-A7EF-19103F2AB6ED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DA0EB3-59B0-F497-AD0D-8985D8DD0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CEC758-A3F2-9801-7A12-6AE243970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E7230-9F49-7341-B6AD-6ADDDA8E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0253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DE79DD-91B2-C3AA-775D-54626B2F0E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4F838-44B6-C443-A7EF-19103F2AB6ED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FE89DF-F88E-5462-4769-47E5525A51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6A1D86-5DB0-BBB8-DF5F-7C65E9EE79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E7230-9F49-7341-B6AD-6ADDDA8E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67457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7E3EF-2546-AE55-4819-FF3884078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99589-BC29-52DE-F719-E449D53EE4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6D9B4A-AFE6-3F21-F4FD-A8552B2487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B85450-12CB-A3D3-0535-924BD42CCE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4F838-44B6-C443-A7EF-19103F2AB6ED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053195-9D33-A802-760E-933FD47AF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DC4006-37FE-DD1F-9C47-0DEB53591A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E7230-9F49-7341-B6AD-6ADDDA8E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8104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0C52D-2857-9683-33FA-3B3B8045F9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396D93-C522-5A82-C46C-86E0C221FA2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293652-8ABB-1284-5B0B-1A281D733D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D831D4-568D-39C0-3F23-5A6C048B1A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4F838-44B6-C443-A7EF-19103F2AB6ED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357F57-79C4-F76B-4060-B2A5012D3A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3AD75A-632A-FCB7-630C-CC4C8BEB46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E7230-9F49-7341-B6AD-6ADDDA8E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725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8A71D-6EFE-17C5-F355-2A144F090D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53C160-3EB8-FA28-FD53-E8BFA8579F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DA6254-726A-D268-6444-D5EF44D03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4F838-44B6-C443-A7EF-19103F2AB6ED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474ED-0BE8-F11B-98D1-304C5997CE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F5720-00A7-9208-F468-7B53469A2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E7230-9F49-7341-B6AD-6ADDDA8E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1768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A6F3C5-906B-2B81-9D20-DA2E6DCE0D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8190621-C455-AB7C-7179-C1D6A41D03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385865-724E-D579-2C61-EA0FDD5E2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84F838-44B6-C443-A7EF-19103F2AB6ED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62A70-2D4F-7A2F-B465-8B54BC5097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2DF1A6-DC4B-60A0-A291-43C1A1F8C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2E7230-9F49-7341-B6AD-6ADDDA8E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74023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895AE8-7138-84BC-8CF3-A473776C4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483698-24E5-18F8-DF39-82B66D55C2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0F0902-960A-648B-2E66-B445CA9E09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E84F838-44B6-C443-A7EF-19103F2AB6ED}" type="datetimeFigureOut">
              <a:rPr lang="en-US" smtClean="0"/>
              <a:t>6/9/2025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CF4098-841D-7B70-B60B-3C29C7E9B2C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4E29E1-6B72-2830-FCDC-CF4A89E470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32E7230-9F49-7341-B6AD-6ADDDA8EC0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999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news/national-living-wage-increases-to-1221" TargetMode="External"/><Relationship Id="rId13" Type="http://schemas.openxmlformats.org/officeDocument/2006/relationships/hyperlink" Target="https://researchbriefings.files.parliament.uk/documents/CBP-7552/CBP-7552.pdf" TargetMode="External"/><Relationship Id="rId18" Type="http://schemas.openxmlformats.org/officeDocument/2006/relationships/hyperlink" Target="https://www.travelodge.co.uk/our-business/sustainability/conscious/" TargetMode="External"/><Relationship Id="rId3" Type="http://schemas.openxmlformats.org/officeDocument/2006/relationships/hyperlink" Target="https://news.booking.com/bookingcoms-2021-sustainable-travel-report-affirms-potential-watershed-moment-for-industry-and-consumers/" TargetMode="External"/><Relationship Id="rId7" Type="http://schemas.openxmlformats.org/officeDocument/2006/relationships/hyperlink" Target="https://fooddigital.com/restaurants/marriott-hotels-ai-technology-leads-to-food-waste-reduction" TargetMode="External"/><Relationship Id="rId12" Type="http://schemas.openxmlformats.org/officeDocument/2006/relationships/hyperlink" Target="https://modernhospitality.co.uk/energy-costs-hospitality-face-some-of-the-biggest-rises-in-bills-this-winter/" TargetMode="External"/><Relationship Id="rId17" Type="http://schemas.openxmlformats.org/officeDocument/2006/relationships/hyperlink" Target="https://www.thepighotel.com/media/61507/the-pig-impact-report-2022.pdf" TargetMode="External"/><Relationship Id="rId2" Type="http://schemas.openxmlformats.org/officeDocument/2006/relationships/notesSlide" Target="../notesSlides/notesSlide2.xml"/><Relationship Id="rId16" Type="http://schemas.openxmlformats.org/officeDocument/2006/relationships/hyperlink" Target="https://www.statista.com/statistics/1056522/sustainable-shopping-behaviour-of-uk-shoppers/" TargetMode="External"/><Relationship Id="rId20" Type="http://schemas.openxmlformats.org/officeDocument/2006/relationships/hyperlink" Target="https://cdn.whitbread.co.uk/media/2024/05/Whitbread-PLC-ESG-Report-2023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eloitte.com/uk/en/Industries/consumer/perspectives/the-sustainable-consumer.html" TargetMode="External"/><Relationship Id="rId11" Type="http://schemas.openxmlformats.org/officeDocument/2006/relationships/hyperlink" Target="https://medium.com/purpose-and-social-impact/the-importance-of-employee-engagement-in-sustainability-a1c32c3603ab" TargetMode="External"/><Relationship Id="rId5" Type="http://schemas.openxmlformats.org/officeDocument/2006/relationships/hyperlink" Target="https://www.carbonbrief.org/tourism-responsible-for-8-of-global-greenhouse-gas-emissions-study-finds/" TargetMode="External"/><Relationship Id="rId15" Type="http://schemas.openxmlformats.org/officeDocument/2006/relationships/hyperlink" Target="https://www.restaurantonline.co.uk/Article/2025/02/25/rise-in-national-insurance-contributions-to-hit-hospitality-employment-and-investment/" TargetMode="External"/><Relationship Id="rId10" Type="http://schemas.openxmlformats.org/officeDocument/2006/relationships/hyperlink" Target="https://www.linkedin.com/posts/rosie-willan_60-of-uk-travellers-prioritise-greener-holidays-activity-7128373586632794112-305G" TargetMode="External"/><Relationship Id="rId19" Type="http://schemas.openxmlformats.org/officeDocument/2006/relationships/hyperlink" Target="https://ukgbc.org/our-work/climate-change-mitigation/" TargetMode="External"/><Relationship Id="rId4" Type="http://schemas.openxmlformats.org/officeDocument/2006/relationships/hyperlink" Target="https://www.britsafe.org/safety-management/2024/why-change-to-recycling-legislation-in-England-are-an-opportunity-not-a-burde" TargetMode="External"/><Relationship Id="rId9" Type="http://schemas.openxmlformats.org/officeDocument/2006/relationships/hyperlink" Target="https://esg.hilton.com/wp-content/uploads/sites/4/2023/04/Hilton-2022-Environmental-Social-and-Governance-Report.pdf" TargetMode="External"/><Relationship Id="rId14" Type="http://schemas.openxmlformats.org/officeDocument/2006/relationships/hyperlink" Target="https://www.prnewswire.com/news-releases/two-marriott-costa-rica-hotels-cut-food-waste-by-25-in-just-months-using-leanpath-302060237.html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3C752-F610-DB70-8BB6-1A32FADA6F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01428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Sustainability and transition to net –zero emission in the hotel industry</a:t>
            </a:r>
            <a:br>
              <a:rPr lang="en-GB" sz="4400" b="1" dirty="0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</a:br>
            <a:r>
              <a:rPr lang="en-GB" sz="4400" b="1" dirty="0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Conference research paper</a:t>
            </a:r>
            <a:br>
              <a:rPr lang="en-GB" sz="4400" b="1" dirty="0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</a:br>
            <a:r>
              <a:rPr lang="en-GB" sz="4400" b="1" dirty="0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Presentation</a:t>
            </a:r>
            <a:endParaRPr lang="en-US" sz="4400" b="1" dirty="0">
              <a:solidFill>
                <a:schemeClr val="accent2"/>
              </a:solidFill>
              <a:latin typeface="Century Gothic" panose="020B0502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504212-104D-2A14-C593-27C9771529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44069" y="3078051"/>
            <a:ext cx="9144000" cy="2854535"/>
          </a:xfrm>
        </p:spPr>
        <p:txBody>
          <a:bodyPr>
            <a:normAutofit fontScale="77500" lnSpcReduction="20000"/>
          </a:bodyPr>
          <a:lstStyle/>
          <a:p>
            <a:r>
              <a:rPr lang="en-GB" sz="2600" b="1" dirty="0">
                <a:latin typeface="Century Gothic" panose="020B0502020202020204" pitchFamily="34" charset="0"/>
              </a:rPr>
              <a:t>Student name:</a:t>
            </a:r>
            <a:r>
              <a:rPr lang="en-GB" sz="2600" dirty="0">
                <a:latin typeface="Century Gothic" panose="020B0502020202020204" pitchFamily="34" charset="0"/>
              </a:rPr>
              <a:t> Monica Clementina </a:t>
            </a:r>
            <a:r>
              <a:rPr lang="en-GB" sz="2600" dirty="0" err="1">
                <a:latin typeface="Century Gothic" panose="020B0502020202020204" pitchFamily="34" charset="0"/>
              </a:rPr>
              <a:t>Radu</a:t>
            </a:r>
            <a:endParaRPr lang="en-GB" sz="2600" dirty="0">
              <a:latin typeface="Century Gothic" panose="020B0502020202020204" pitchFamily="34" charset="0"/>
            </a:endParaRPr>
          </a:p>
          <a:p>
            <a:r>
              <a:rPr lang="en-GB" sz="2600" b="1" dirty="0">
                <a:latin typeface="Century Gothic" panose="020B0502020202020204" pitchFamily="34" charset="0"/>
              </a:rPr>
              <a:t>Module name</a:t>
            </a:r>
            <a:r>
              <a:rPr lang="en-GB" sz="2600" dirty="0">
                <a:latin typeface="Century Gothic" panose="020B0502020202020204" pitchFamily="34" charset="0"/>
              </a:rPr>
              <a:t>: BMIH6001</a:t>
            </a:r>
          </a:p>
          <a:p>
            <a:r>
              <a:rPr lang="en-GB" sz="2600" b="1" dirty="0">
                <a:latin typeface="Century Gothic" panose="020B0502020202020204" pitchFamily="34" charset="0"/>
              </a:rPr>
              <a:t>Module title</a:t>
            </a:r>
            <a:r>
              <a:rPr lang="en-GB" sz="2600" dirty="0">
                <a:latin typeface="Century Gothic" panose="020B0502020202020204" pitchFamily="34" charset="0"/>
              </a:rPr>
              <a:t> : Contemporary Themes in the Hotel and Hospitality Sector</a:t>
            </a:r>
          </a:p>
          <a:p>
            <a:r>
              <a:rPr lang="en-GB" sz="2600" b="1" dirty="0">
                <a:latin typeface="Century Gothic" panose="020B0502020202020204" pitchFamily="34" charset="0"/>
              </a:rPr>
              <a:t>Lecturer</a:t>
            </a:r>
            <a:r>
              <a:rPr lang="en-GB" sz="2600" dirty="0">
                <a:latin typeface="Century Gothic" panose="020B0502020202020204" pitchFamily="34" charset="0"/>
              </a:rPr>
              <a:t>: Dr Ernest </a:t>
            </a:r>
            <a:r>
              <a:rPr lang="en-GB" sz="2600" dirty="0" err="1">
                <a:latin typeface="Century Gothic" panose="020B0502020202020204" pitchFamily="34" charset="0"/>
              </a:rPr>
              <a:t>Balutie</a:t>
            </a:r>
            <a:r>
              <a:rPr lang="en-GB" sz="2600" dirty="0">
                <a:latin typeface="Century Gothic" panose="020B0502020202020204" pitchFamily="34" charset="0"/>
              </a:rPr>
              <a:t> </a:t>
            </a:r>
            <a:r>
              <a:rPr lang="en-GB" sz="2600" dirty="0" err="1">
                <a:latin typeface="Century Gothic" panose="020B0502020202020204" pitchFamily="34" charset="0"/>
              </a:rPr>
              <a:t>Wavei</a:t>
            </a:r>
            <a:endParaRPr lang="en-GB" sz="2600" dirty="0">
              <a:latin typeface="Century Gothic" panose="020B0502020202020204" pitchFamily="34" charset="0"/>
            </a:endParaRPr>
          </a:p>
          <a:p>
            <a:r>
              <a:rPr lang="en-GB" sz="2600" b="1" dirty="0">
                <a:latin typeface="Century Gothic" panose="020B0502020202020204" pitchFamily="34" charset="0"/>
              </a:rPr>
              <a:t>Date</a:t>
            </a:r>
            <a:r>
              <a:rPr lang="en-GB" sz="2600" dirty="0">
                <a:latin typeface="Century Gothic" panose="020B0502020202020204" pitchFamily="34" charset="0"/>
              </a:rPr>
              <a:t>: 09.06.2025</a:t>
            </a:r>
          </a:p>
          <a:p>
            <a:endParaRPr lang="en-GB" sz="3100" dirty="0">
              <a:latin typeface="Century Gothic" panose="020B0502020202020204" pitchFamily="34" charset="0"/>
            </a:endParaRPr>
          </a:p>
          <a:p>
            <a:r>
              <a:rPr lang="en-GB" sz="1800" kern="100" dirty="0">
                <a:effectLst/>
                <a:latin typeface="Century Gothic" panose="020B0502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  <a:p>
            <a:endParaRPr lang="en-US" sz="1200" dirty="0"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31741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A72AD420-C59B-5179-4B21-7729057D18DB}"/>
              </a:ext>
            </a:extLst>
          </p:cNvPr>
          <p:cNvSpPr txBox="1">
            <a:spLocks/>
          </p:cNvSpPr>
          <p:nvPr/>
        </p:nvSpPr>
        <p:spPr>
          <a:xfrm>
            <a:off x="259882" y="1883229"/>
            <a:ext cx="7139866" cy="47908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endParaRPr lang="en-GB" sz="2400" b="1" dirty="0">
              <a:solidFill>
                <a:schemeClr val="accent2"/>
              </a:solidFill>
              <a:latin typeface="Century Gothic" panose="020B0502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400" dirty="0">
                <a:latin typeface="Century Gothic" panose="020B0502020202020204" pitchFamily="34" charset="0"/>
              </a:rPr>
              <a:t>Introduction </a:t>
            </a:r>
            <a:endParaRPr lang="en-GB" sz="2400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2400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400" dirty="0">
                <a:latin typeface="Century Gothic" panose="020B0502020202020204" pitchFamily="34" charset="0"/>
              </a:rPr>
              <a:t>Literature review</a:t>
            </a:r>
            <a:endParaRPr lang="en-GB" sz="2400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24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400" dirty="0">
                <a:latin typeface="Century Gothic" panose="020B0502020202020204" pitchFamily="34" charset="0"/>
              </a:rPr>
              <a:t>Method</a:t>
            </a:r>
            <a:endParaRPr lang="en-GB" sz="24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24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400" dirty="0">
                <a:latin typeface="Century Gothic" panose="020B0502020202020204" pitchFamily="34" charset="0"/>
              </a:rPr>
              <a:t>Theme impact – PESTLE </a:t>
            </a:r>
            <a:r>
              <a:rPr lang="en-GB" sz="2400" dirty="0" err="1">
                <a:latin typeface="Century Gothic" panose="020B0502020202020204" pitchFamily="34" charset="0"/>
              </a:rPr>
              <a:t>analaysis</a:t>
            </a:r>
            <a:endParaRPr lang="en-GB" sz="24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24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400" dirty="0">
                <a:latin typeface="Century Gothic" panose="020B0502020202020204" pitchFamily="34" charset="0"/>
              </a:rPr>
              <a:t>Conclusion</a:t>
            </a:r>
            <a:endParaRPr lang="en-GB" sz="24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24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400" dirty="0" err="1">
                <a:latin typeface="Century Gothic" panose="020B0502020202020204" pitchFamily="34" charset="0"/>
              </a:rPr>
              <a:t>Recommmendation</a:t>
            </a:r>
            <a:endParaRPr lang="en-GB" sz="24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32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32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1406D0-379C-89BB-23F0-62EA2000462E}"/>
              </a:ext>
            </a:extLst>
          </p:cNvPr>
          <p:cNvSpPr txBox="1"/>
          <p:nvPr/>
        </p:nvSpPr>
        <p:spPr>
          <a:xfrm>
            <a:off x="631371" y="533791"/>
            <a:ext cx="961208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b="1" dirty="0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CONTENT OF THE PRESENTATION</a:t>
            </a:r>
            <a:endParaRPr lang="en-GB" sz="40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FE06526-3169-109D-B8BC-BA9366A26C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97663" y="1827184"/>
            <a:ext cx="3332480" cy="312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1753D2AB-C815-6346-859A-DEFD38828358}"/>
              </a:ext>
            </a:extLst>
          </p:cNvPr>
          <p:cNvSpPr txBox="1"/>
          <p:nvPr/>
        </p:nvSpPr>
        <p:spPr>
          <a:xfrm>
            <a:off x="8650705" y="5085166"/>
            <a:ext cx="29092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Source: Hotelowner,2022)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56347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ow CO2 Emissions Affect the Hospitality Industry - and How We are Leading  the Way to Net">
            <a:extLst>
              <a:ext uri="{FF2B5EF4-FFF2-40B4-BE49-F238E27FC236}">
                <a16:creationId xmlns:a16="http://schemas.microsoft.com/office/drawing/2014/main" id="{721A52D0-EFC3-E0BA-D4BD-7544C62AAB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389682" y="1202059"/>
            <a:ext cx="3259368" cy="3223723"/>
          </a:xfrm>
          <a:prstGeom prst="rect">
            <a:avLst/>
          </a:prstGeom>
          <a:noFill/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6DA78C2F-5DB3-2E86-3311-EB7F2356C740}"/>
              </a:ext>
            </a:extLst>
          </p:cNvPr>
          <p:cNvSpPr txBox="1">
            <a:spLocks/>
          </p:cNvSpPr>
          <p:nvPr/>
        </p:nvSpPr>
        <p:spPr>
          <a:xfrm>
            <a:off x="193728" y="769521"/>
            <a:ext cx="8010771" cy="4945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               INTRODUCTION</a:t>
            </a:r>
          </a:p>
          <a:p>
            <a:endParaRPr lang="en-GB" sz="4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Hospitality and hotel industry globally accounts for 8% of       GHG emission (CB,2018).</a:t>
            </a:r>
          </a:p>
          <a:p>
            <a:pPr algn="just"/>
            <a:endParaRPr lang="en-GB" sz="2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Sustainability theme </a:t>
            </a:r>
          </a:p>
          <a:p>
            <a:pPr algn="just"/>
            <a:endParaRPr lang="en-GB" sz="2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Major consumer  of natural resources</a:t>
            </a:r>
          </a:p>
          <a:p>
            <a:pPr algn="just"/>
            <a:endParaRPr lang="en-GB" sz="2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Net-zero goals aligned with UNSDG(United Nation Sustainable Development Goals).</a:t>
            </a:r>
            <a:r>
              <a:rPr lang="en-GB" sz="4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 </a:t>
            </a:r>
          </a:p>
          <a:p>
            <a:pPr algn="just"/>
            <a:endParaRPr lang="en-US" sz="4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21B3C9C-B75B-97F1-EB42-FF7D8BDA1BE5}"/>
              </a:ext>
            </a:extLst>
          </p:cNvPr>
          <p:cNvSpPr txBox="1"/>
          <p:nvPr/>
        </p:nvSpPr>
        <p:spPr>
          <a:xfrm>
            <a:off x="9045722" y="4810530"/>
            <a:ext cx="223508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Source</a:t>
            </a:r>
            <a:r>
              <a:rPr lang="en-GB" sz="1800" dirty="0">
                <a:sym typeface="Wingdings" panose="05000000000000000000" pitchFamily="2" charset="2"/>
              </a:rPr>
              <a:t>:( CB,2018).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54084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18D68-94E9-571E-FA26-9274AD93C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8744527" cy="1935085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           </a:t>
            </a:r>
            <a:endParaRPr lang="en-US" sz="4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08C636-D6CF-ACDF-6583-99FBC8A646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56" y="87922"/>
            <a:ext cx="9200838" cy="629671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44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		   LITERATURE REVIEW </a:t>
            </a:r>
            <a:br>
              <a:rPr lang="en-GB" sz="4400" b="1" dirty="0">
                <a:solidFill>
                  <a:schemeClr val="accent2"/>
                </a:solidFill>
                <a:latin typeface="Century Gothic" panose="020B0502020202020204" pitchFamily="34" charset="0"/>
              </a:rPr>
            </a:br>
            <a:r>
              <a:rPr lang="en-GB" sz="44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        </a:t>
            </a:r>
            <a:r>
              <a:rPr lang="en-GB" sz="24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WASTE REDUCTION AND RECYCLING PROGRAMS</a:t>
            </a:r>
          </a:p>
          <a:p>
            <a:pPr marL="0" indent="0">
              <a:buNone/>
            </a:pPr>
            <a:endParaRPr lang="en-GB" sz="24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28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b="1" dirty="0">
                <a:latin typeface="Century Gothic" panose="020B0502020202020204" pitchFamily="34" charset="0"/>
              </a:rPr>
              <a:t>Triple bottom line framework</a:t>
            </a:r>
            <a:r>
              <a:rPr lang="en-GB" sz="2000" dirty="0">
                <a:latin typeface="Century Gothic" panose="020B0502020202020204" pitchFamily="34" charset="0"/>
              </a:rPr>
              <a:t> : maintaining environmental balance and stability for achieving a competitive advantage ( Cooper and Hall, 2019).</a:t>
            </a:r>
          </a:p>
          <a:p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 Waste reduction practices are recognised as strategic tools for enhancing business performance</a:t>
            </a:r>
          </a:p>
          <a:p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 </a:t>
            </a:r>
            <a:r>
              <a:rPr lang="en-GB" sz="2000" dirty="0">
                <a:latin typeface="Century Gothic" panose="020B0502020202020204" pitchFamily="34" charset="0"/>
              </a:rPr>
              <a:t>Hilton hotel achieved a 63,7% reduction in landfill waste from 2008 to 2023 ( Hilton, 2024). </a:t>
            </a:r>
            <a:endParaRPr lang="en-GB" sz="2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Premier Inn- reduce food waste production using digital inventory systems and achieved 26% reduction in business costs.</a:t>
            </a:r>
          </a:p>
          <a:p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 </a:t>
            </a:r>
            <a:r>
              <a:rPr lang="en-GB" sz="2000" dirty="0">
                <a:latin typeface="Century Gothic" panose="020B0502020202020204" pitchFamily="34" charset="0"/>
              </a:rPr>
              <a:t>Institutional Marriott hotel implementing AI powered technology which resulted in a 25% reduction in food waste and £ 30.000 per location reduction in business cost( PR Newswire, 2024).</a:t>
            </a:r>
            <a:endParaRPr lang="en-GB" sz="2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b="1" dirty="0">
                <a:latin typeface="Century Gothic" panose="020B0502020202020204" pitchFamily="34" charset="0"/>
              </a:rPr>
              <a:t>RBV theory</a:t>
            </a:r>
            <a:r>
              <a:rPr lang="en-GB" sz="2000" dirty="0">
                <a:latin typeface="Century Gothic" panose="020B0502020202020204" pitchFamily="34" charset="0"/>
              </a:rPr>
              <a:t>(Resource –Based View): Sustainable recycling practices are unique resource for sustainable competitive advantage( Costa and Costa, 2022).</a:t>
            </a:r>
          </a:p>
          <a:p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Travelodge increased recycling rates by 31% over two years(Travelodge, 2025).</a:t>
            </a:r>
          </a:p>
          <a:p>
            <a:endParaRPr lang="en-GB" sz="2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endParaRPr lang="en-GB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0" indent="0">
              <a:buNone/>
            </a:pPr>
            <a:endParaRPr lang="en-GB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endParaRPr lang="en-GB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</p:txBody>
      </p:sp>
      <p:pic>
        <p:nvPicPr>
          <p:cNvPr id="6" name="Picture 5" descr="What is John Elkington's Triple Bottom Line Model – Dr. Vidya Hattangadi">
            <a:extLst>
              <a:ext uri="{FF2B5EF4-FFF2-40B4-BE49-F238E27FC236}">
                <a16:creationId xmlns:a16="http://schemas.microsoft.com/office/drawing/2014/main" id="{3230CEA0-BB0A-6633-94FF-D5C8F8BF01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9172876" y="1641454"/>
            <a:ext cx="2643786" cy="2916337"/>
          </a:xfrm>
          <a:prstGeom prst="rect">
            <a:avLst/>
          </a:prstGeom>
          <a:noFill/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A85A0C6-3AF8-2196-BF85-201AC89EAA99}"/>
              </a:ext>
            </a:extLst>
          </p:cNvPr>
          <p:cNvSpPr txBox="1"/>
          <p:nvPr/>
        </p:nvSpPr>
        <p:spPr>
          <a:xfrm>
            <a:off x="9490557" y="4771584"/>
            <a:ext cx="2326105" cy="659965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1800" dirty="0">
                <a:latin typeface="Century Gothic" panose="020B0502020202020204" pitchFamily="34" charset="0"/>
                <a:cs typeface="Times New Roman" pitchFamily="18" charset="0"/>
              </a:rPr>
              <a:t>Source:(Cooper and Hall, 2019).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06262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737BE-7F04-DC09-BF3F-E93397ADDD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0981" y="5231978"/>
            <a:ext cx="3741020" cy="1242358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Century Gothic" panose="020B0502020202020204" pitchFamily="34" charset="0"/>
              </a:rPr>
              <a:t>Source:(Marriott,2025).</a:t>
            </a:r>
            <a:endParaRPr lang="en-US" sz="2000" dirty="0">
              <a:latin typeface="Century Gothic" panose="020B0502020202020204" pitchFamily="34" charset="0"/>
            </a:endParaRP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16C3FEB3-968A-61F5-F668-A5DCAAC5E464}"/>
              </a:ext>
            </a:extLst>
          </p:cNvPr>
          <p:cNvSpPr txBox="1">
            <a:spLocks/>
          </p:cNvSpPr>
          <p:nvPr/>
        </p:nvSpPr>
        <p:spPr>
          <a:xfrm>
            <a:off x="266434" y="195385"/>
            <a:ext cx="7554812" cy="5981578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4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         </a:t>
            </a:r>
          </a:p>
          <a:p>
            <a:pPr marL="0" indent="0">
              <a:buNone/>
            </a:pPr>
            <a:r>
              <a:rPr lang="en-GB" sz="4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		 </a:t>
            </a:r>
            <a:r>
              <a:rPr lang="en-GB" sz="43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LITERATURE REVIEW</a:t>
            </a:r>
          </a:p>
          <a:p>
            <a:pPr marL="0" indent="0">
              <a:buNone/>
            </a:pPr>
            <a:r>
              <a:rPr lang="en-GB" sz="34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    Employee engagement in Sustainable Practices</a:t>
            </a:r>
            <a:endParaRPr lang="en-GB" sz="3400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2600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600" dirty="0">
                <a:latin typeface="Century Gothic" panose="020B0502020202020204" pitchFamily="34" charset="0"/>
              </a:rPr>
              <a:t> </a:t>
            </a:r>
            <a:r>
              <a:rPr lang="en-GB" sz="2900" dirty="0">
                <a:latin typeface="Century Gothic" panose="020B0502020202020204" pitchFamily="34" charset="0"/>
              </a:rPr>
              <a:t>Significance of employee engagement in implementing sustainable recycling and  waste reduction(Vovk and Vovk, 2024).</a:t>
            </a:r>
          </a:p>
          <a:p>
            <a:pPr marL="0" indent="0">
              <a:buNone/>
            </a:pPr>
            <a:endParaRPr lang="en-GB" sz="2900" dirty="0">
              <a:latin typeface="Century Gothic" panose="020B0502020202020204" pitchFamily="34" charset="0"/>
            </a:endParaRPr>
          </a:p>
          <a:p>
            <a:r>
              <a:rPr lang="en-GB" sz="29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900" dirty="0">
                <a:latin typeface="Century Gothic" panose="020B0502020202020204" pitchFamily="34" charset="0"/>
              </a:rPr>
              <a:t>Active </a:t>
            </a:r>
            <a:r>
              <a:rPr lang="en-GB" sz="2900" dirty="0" err="1">
                <a:latin typeface="Century Gothic" panose="020B0502020202020204" pitchFamily="34" charset="0"/>
              </a:rPr>
              <a:t>partcipation</a:t>
            </a:r>
            <a:r>
              <a:rPr lang="en-GB" sz="2900" dirty="0">
                <a:latin typeface="Century Gothic" panose="020B0502020202020204" pitchFamily="34" charset="0"/>
              </a:rPr>
              <a:t> of employees in green initiatives boosts job satisfaction(Medium, 2021).</a:t>
            </a:r>
            <a:r>
              <a:rPr lang="en-GB" sz="29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</a:p>
          <a:p>
            <a:pPr marL="0" indent="0">
              <a:buNone/>
            </a:pPr>
            <a:endParaRPr lang="en-GB" sz="29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2900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900" dirty="0">
                <a:latin typeface="Century Gothic" panose="020B0502020202020204" pitchFamily="34" charset="0"/>
              </a:rPr>
              <a:t>Arranging training, boosting communication and offering incentives to promote  employee engagement in sustainable initiatives(</a:t>
            </a:r>
            <a:r>
              <a:rPr lang="en-GB" sz="2900" dirty="0" err="1">
                <a:latin typeface="Century Gothic" panose="020B0502020202020204" pitchFamily="34" charset="0"/>
              </a:rPr>
              <a:t>Arwab</a:t>
            </a:r>
            <a:r>
              <a:rPr lang="en-GB" sz="2900" dirty="0">
                <a:latin typeface="Century Gothic" panose="020B0502020202020204" pitchFamily="34" charset="0"/>
              </a:rPr>
              <a:t> </a:t>
            </a:r>
            <a:r>
              <a:rPr lang="en-GB" sz="2900" i="1" dirty="0">
                <a:latin typeface="Century Gothic" panose="020B0502020202020204" pitchFamily="34" charset="0"/>
              </a:rPr>
              <a:t>et al., </a:t>
            </a:r>
            <a:r>
              <a:rPr lang="en-GB" sz="2900" dirty="0">
                <a:latin typeface="Century Gothic" panose="020B0502020202020204" pitchFamily="34" charset="0"/>
              </a:rPr>
              <a:t>2023).</a:t>
            </a:r>
          </a:p>
          <a:p>
            <a:pPr marL="0" indent="0">
              <a:buNone/>
            </a:pPr>
            <a:endParaRPr lang="en-GB" sz="2900" dirty="0">
              <a:latin typeface="Century Gothic" panose="020B0502020202020204" pitchFamily="34" charset="0"/>
            </a:endParaRPr>
          </a:p>
          <a:p>
            <a:r>
              <a:rPr lang="en-GB" sz="29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900" dirty="0">
                <a:latin typeface="Century Gothic" panose="020B0502020202020204" pitchFamily="34" charset="0"/>
              </a:rPr>
              <a:t>The employees of Marriott reduce food waste by 25% by using Winnow AI Technology (F&amp;D, 2024).</a:t>
            </a:r>
          </a:p>
          <a:p>
            <a:pPr marL="0" indent="0">
              <a:buNone/>
            </a:pPr>
            <a:endParaRPr lang="en-GB" sz="2900" dirty="0">
              <a:latin typeface="Century Gothic" panose="020B0502020202020204" pitchFamily="34" charset="0"/>
            </a:endParaRPr>
          </a:p>
          <a:p>
            <a:r>
              <a:rPr lang="en-GB" sz="29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900" b="1" dirty="0">
                <a:latin typeface="Century Gothic" panose="020B0502020202020204" pitchFamily="34" charset="0"/>
              </a:rPr>
              <a:t>Transformational Leadership Theory</a:t>
            </a:r>
            <a:r>
              <a:rPr lang="en-GB" sz="2900" dirty="0">
                <a:latin typeface="Century Gothic" panose="020B0502020202020204" pitchFamily="34" charset="0"/>
              </a:rPr>
              <a:t>: leadership approach to motivate their workers to invest in their efforts in inventing solutions for collective goals( </a:t>
            </a:r>
            <a:r>
              <a:rPr lang="en-GB" sz="2900" dirty="0" err="1">
                <a:latin typeface="Century Gothic" panose="020B0502020202020204" pitchFamily="34" charset="0"/>
              </a:rPr>
              <a:t>Ladkin</a:t>
            </a:r>
            <a:r>
              <a:rPr lang="en-GB" sz="2900" dirty="0">
                <a:latin typeface="Century Gothic" panose="020B0502020202020204" pitchFamily="34" charset="0"/>
              </a:rPr>
              <a:t> and Patrick, 2022).</a:t>
            </a:r>
            <a:endParaRPr lang="en-GB" sz="2900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0" indent="0">
              <a:buNone/>
            </a:pPr>
            <a:r>
              <a:rPr lang="en-GB" sz="2900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endParaRPr lang="en-GB" sz="29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7027757-7038-F081-C2B9-1D4A63FBCA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04" r="17004"/>
          <a:stretch/>
        </p:blipFill>
        <p:spPr bwMode="auto">
          <a:xfrm>
            <a:off x="7821246" y="1145664"/>
            <a:ext cx="4230432" cy="43783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255339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67291A5D-1F10-ED28-3012-ECDA5C3352B3}"/>
              </a:ext>
            </a:extLst>
          </p:cNvPr>
          <p:cNvSpPr txBox="1">
            <a:spLocks/>
          </p:cNvSpPr>
          <p:nvPr/>
        </p:nvSpPr>
        <p:spPr>
          <a:xfrm>
            <a:off x="87086" y="1"/>
            <a:ext cx="9198428" cy="666205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                        		  </a:t>
            </a:r>
            <a:r>
              <a:rPr lang="en-GB" sz="4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LITERATURE REVIEW</a:t>
            </a:r>
          </a:p>
          <a:p>
            <a:pPr marL="0" indent="0">
              <a:buNone/>
            </a:pPr>
            <a:r>
              <a:rPr lang="en-GB" sz="2000" dirty="0">
                <a:solidFill>
                  <a:schemeClr val="accent2"/>
                </a:solidFill>
                <a:latin typeface="Century Gothic" panose="020B0502020202020204" pitchFamily="34" charset="0"/>
              </a:rPr>
              <a:t>     </a:t>
            </a:r>
            <a:r>
              <a:rPr lang="en-GB" sz="24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Customer Satisfaction, Loyalty Programs and CSR Practices</a:t>
            </a:r>
            <a:endParaRPr lang="en-GB" sz="2400" dirty="0">
              <a:solidFill>
                <a:schemeClr val="accent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  <a:cs typeface="Arial" panose="020B0604020202020204" pitchFamily="34" charset="0"/>
              </a:rPr>
              <a:t>Green practices positively impact customer satisfaction( Gupta </a:t>
            </a:r>
            <a:r>
              <a:rPr lang="en-GB" sz="2000" i="1" dirty="0">
                <a:latin typeface="Century Gothic" panose="020B0502020202020204" pitchFamily="34" charset="0"/>
                <a:cs typeface="Arial" panose="020B0604020202020204" pitchFamily="34" charset="0"/>
              </a:rPr>
              <a:t>et al.,</a:t>
            </a:r>
            <a:r>
              <a:rPr lang="en-GB" sz="2000" dirty="0">
                <a:latin typeface="Century Gothic" panose="020B0502020202020204" pitchFamily="34" charset="0"/>
                <a:cs typeface="Arial" panose="020B0604020202020204" pitchFamily="34" charset="0"/>
              </a:rPr>
              <a:t>2023).</a:t>
            </a:r>
            <a:endParaRPr lang="en-GB" sz="2000" b="1" dirty="0">
              <a:solidFill>
                <a:schemeClr val="accent2"/>
              </a:solidFill>
              <a:latin typeface="Century Gothic" panose="020B0502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Century Gothic" panose="020B0502020202020204" pitchFamily="34" charset="0"/>
                <a:cs typeface="Arial" panose="020B0604020202020204" pitchFamily="34" charset="0"/>
              </a:rPr>
              <a:t>Theory of planned behaviour</a:t>
            </a:r>
            <a:r>
              <a:rPr lang="en-GB" sz="2000" dirty="0">
                <a:latin typeface="Century Gothic" panose="020B0502020202020204" pitchFamily="34" charset="0"/>
                <a:cs typeface="Arial" panose="020B0604020202020204" pitchFamily="34" charset="0"/>
              </a:rPr>
              <a:t>: people’s rational acts, are influenced by perceived attitudes,  behavioural control and subjective norms( Xu </a:t>
            </a:r>
            <a:r>
              <a:rPr lang="en-GB" sz="2000" i="1" dirty="0">
                <a:latin typeface="Century Gothic" panose="020B0502020202020204" pitchFamily="34" charset="0"/>
                <a:cs typeface="Arial" panose="020B0604020202020204" pitchFamily="34" charset="0"/>
              </a:rPr>
              <a:t>et al., </a:t>
            </a:r>
            <a:r>
              <a:rPr lang="en-GB" sz="2000" dirty="0">
                <a:latin typeface="Century Gothic" panose="020B0502020202020204" pitchFamily="34" charset="0"/>
                <a:cs typeface="Arial" panose="020B0604020202020204" pitchFamily="34" charset="0"/>
              </a:rPr>
              <a:t>2022).</a:t>
            </a:r>
          </a:p>
          <a:p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More than 60% of UK travellers prefer staying in environmentally certified accommodations (Hotelowner,2022).</a:t>
            </a:r>
            <a:endParaRPr lang="en-GB" sz="2000" b="1" dirty="0">
              <a:solidFill>
                <a:schemeClr val="accent2"/>
              </a:solidFill>
              <a:latin typeface="Century Gothic" panose="020B0502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  <a:cs typeface="Arial" panose="020B0604020202020204" pitchFamily="34" charset="0"/>
              </a:rPr>
              <a:t> 84%  of people have become environmentally aware of their travel </a:t>
            </a:r>
            <a:r>
              <a:rPr lang="en-GB" sz="2000" dirty="0" err="1">
                <a:latin typeface="Century Gothic" panose="020B0502020202020204" pitchFamily="34" charset="0"/>
                <a:cs typeface="Arial" panose="020B0604020202020204" pitchFamily="34" charset="0"/>
              </a:rPr>
              <a:t>choises</a:t>
            </a:r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  <a:cs typeface="Arial" panose="020B0604020202020204" pitchFamily="34" charset="0"/>
              </a:rPr>
              <a:t>(Booking.com,2021).</a:t>
            </a:r>
            <a:endParaRPr lang="en-GB" sz="2000" b="1" dirty="0">
              <a:solidFill>
                <a:schemeClr val="accent2"/>
              </a:solidFill>
              <a:latin typeface="Century Gothic" panose="020B0502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  <a:cs typeface="Arial" panose="020B0604020202020204" pitchFamily="34" charset="0"/>
              </a:rPr>
              <a:t>Waste ( England and Wales) Regulation 2011 , guide organisation to manage waste and encourage recycling behaviour (Mashiane and Odeku, 2024).</a:t>
            </a:r>
            <a:endParaRPr lang="en-GB" sz="2000" dirty="0">
              <a:solidFill>
                <a:schemeClr val="accent2"/>
              </a:solidFill>
              <a:latin typeface="Century Gothic" panose="020B0502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>
                <a:latin typeface="Century Gothic" panose="020B0502020202020204" pitchFamily="34" charset="0"/>
                <a:cs typeface="Arial" panose="020B0604020202020204" pitchFamily="34" charset="0"/>
              </a:rPr>
              <a:t>Stakeholder Theory </a:t>
            </a:r>
            <a:r>
              <a:rPr lang="en-GB" sz="2000" dirty="0">
                <a:latin typeface="Century Gothic" panose="020B0502020202020204" pitchFamily="34" charset="0"/>
                <a:cs typeface="Arial" panose="020B0604020202020204" pitchFamily="34" charset="0"/>
              </a:rPr>
              <a:t>: balancing regulatory obligations with CSR initiatives, enhances long-term  business legitimacy and resilience.</a:t>
            </a:r>
          </a:p>
          <a:p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 </a:t>
            </a:r>
            <a:r>
              <a:rPr lang="en-GB" sz="2000" b="1" dirty="0" err="1">
                <a:latin typeface="Century Gothic" panose="020B0502020202020204" pitchFamily="34" charset="0"/>
              </a:rPr>
              <a:t>Legitimicy</a:t>
            </a:r>
            <a:r>
              <a:rPr lang="en-GB" sz="2000" b="1" dirty="0">
                <a:latin typeface="Century Gothic" panose="020B0502020202020204" pitchFamily="34" charset="0"/>
              </a:rPr>
              <a:t> theory</a:t>
            </a:r>
            <a:r>
              <a:rPr lang="en-GB" sz="2000" dirty="0">
                <a:latin typeface="Century Gothic" panose="020B0502020202020204" pitchFamily="34" charset="0"/>
              </a:rPr>
              <a:t>: the organisation aim to act and remain transparent  regarding their sustainability reporting.</a:t>
            </a:r>
          </a:p>
          <a:p>
            <a:pPr marL="0" indent="0">
              <a:buNone/>
            </a:pPr>
            <a:endParaRPr lang="en-GB" sz="2000" dirty="0">
              <a:latin typeface="Century Gothic" panose="020B0502020202020204" pitchFamily="34" charset="0"/>
            </a:endParaRPr>
          </a:p>
          <a:p>
            <a:pPr algn="just"/>
            <a:endParaRPr lang="en-GB" sz="2000" b="1" dirty="0">
              <a:solidFill>
                <a:schemeClr val="accent2"/>
              </a:solidFill>
              <a:latin typeface="Century Gothic" panose="020B0502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2000" b="1" dirty="0">
              <a:solidFill>
                <a:schemeClr val="accent2"/>
              </a:solidFill>
              <a:latin typeface="Century Gothic" panose="020B0502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Century Gothic" panose="020B0502020202020204" pitchFamily="34" charset="0"/>
              </a:rPr>
              <a:t>    </a:t>
            </a:r>
          </a:p>
          <a:p>
            <a:pPr marL="0" indent="0">
              <a:buNone/>
            </a:pPr>
            <a:endParaRPr lang="en-GB" sz="2000" dirty="0">
              <a:latin typeface="Century Gothic" panose="020B0502020202020204" pitchFamily="34" charset="0"/>
            </a:endParaRPr>
          </a:p>
        </p:txBody>
      </p:sp>
      <p:pic>
        <p:nvPicPr>
          <p:cNvPr id="13" name="Picture 12" descr="Green Key — certification criteria">
            <a:extLst>
              <a:ext uri="{FF2B5EF4-FFF2-40B4-BE49-F238E27FC236}">
                <a16:creationId xmlns:a16="http://schemas.microsoft.com/office/drawing/2014/main" id="{0195C9CB-3C23-229C-DF44-00CF7DB7D5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 l="19023" t="11765" r="18718" b="12941"/>
          <a:stretch>
            <a:fillRect/>
          </a:stretch>
        </p:blipFill>
        <p:spPr bwMode="auto">
          <a:xfrm>
            <a:off x="9285513" y="1397620"/>
            <a:ext cx="2819399" cy="4252066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229EF92-D9B9-A9EB-BE26-226B17CDB5C7}"/>
              </a:ext>
            </a:extLst>
          </p:cNvPr>
          <p:cNvSpPr txBox="1"/>
          <p:nvPr/>
        </p:nvSpPr>
        <p:spPr>
          <a:xfrm>
            <a:off x="8933188" y="6182894"/>
            <a:ext cx="61232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latin typeface="Century Gothic" panose="020B0502020202020204" pitchFamily="34" charset="0"/>
              </a:rPr>
              <a:t>Source: ( </a:t>
            </a:r>
            <a:r>
              <a:rPr lang="en-GB" sz="1800" dirty="0" err="1">
                <a:latin typeface="Century Gothic" panose="020B0502020202020204" pitchFamily="34" charset="0"/>
              </a:rPr>
              <a:t>Hotelowner</a:t>
            </a:r>
            <a:r>
              <a:rPr lang="en-GB" sz="1800" dirty="0">
                <a:latin typeface="Century Gothic" panose="020B0502020202020204" pitchFamily="34" charset="0"/>
              </a:rPr>
              <a:t>, 2022).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02904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68E4A-534E-8158-6D90-57E3C1131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9522" y="5755602"/>
            <a:ext cx="3667904" cy="395118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Century Gothic" panose="020B0502020202020204" pitchFamily="34" charset="0"/>
              </a:rPr>
              <a:t>Source(Hilton, 2024).</a:t>
            </a:r>
            <a:endParaRPr lang="en-US" sz="2000" dirty="0">
              <a:latin typeface="Century Gothic" panose="020B0502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1331B37-F32F-FFFC-ADD7-1E6334ED71B3}"/>
              </a:ext>
            </a:extLst>
          </p:cNvPr>
          <p:cNvSpPr txBox="1">
            <a:spLocks/>
          </p:cNvSpPr>
          <p:nvPr/>
        </p:nvSpPr>
        <p:spPr>
          <a:xfrm>
            <a:off x="417411" y="764775"/>
            <a:ext cx="7300281" cy="50612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                 LITERATURE REVIEW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Hospitality UK’ Environmental Act 2021 demands that all commercial buildings achieve an EPC rating of B by 2030 ( GOV.UK, 2021).</a:t>
            </a:r>
            <a:endParaRPr lang="en-GB" sz="2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Rising energy  costs and financial loss due to food waste are intensifying the situation. </a:t>
            </a:r>
            <a:endParaRPr lang="en-GB" sz="2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b="1" dirty="0">
                <a:latin typeface="Century Gothic" panose="020B0502020202020204" pitchFamily="34" charset="0"/>
              </a:rPr>
              <a:t>Institutional theory</a:t>
            </a:r>
            <a:r>
              <a:rPr lang="en-GB" sz="2000" dirty="0">
                <a:latin typeface="Century Gothic" panose="020B0502020202020204" pitchFamily="34" charset="0"/>
              </a:rPr>
              <a:t>: organisations need to adopt sustainable practices to remain viable in the market  (Foster </a:t>
            </a:r>
            <a:r>
              <a:rPr lang="en-GB" sz="2000" i="1" dirty="0">
                <a:latin typeface="Century Gothic" panose="020B0502020202020204" pitchFamily="34" charset="0"/>
              </a:rPr>
              <a:t>et al., </a:t>
            </a:r>
            <a:r>
              <a:rPr lang="en-GB" sz="2000" dirty="0">
                <a:latin typeface="Century Gothic" panose="020B0502020202020204" pitchFamily="34" charset="0"/>
              </a:rPr>
              <a:t>2025).</a:t>
            </a:r>
            <a:endParaRPr lang="en-GB" sz="2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 </a:t>
            </a:r>
            <a:r>
              <a:rPr lang="en-GB" sz="2000" dirty="0">
                <a:latin typeface="Century Gothic" panose="020B0502020202020204" pitchFamily="34" charset="0"/>
              </a:rPr>
              <a:t>Low-carbon heating solution and advanced building management systems of Premier Inn reduced carbon footprint by 35% per room(UKGBC, 2025).</a:t>
            </a:r>
            <a:endParaRPr lang="en-GB" sz="2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endParaRPr lang="en-US" sz="4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61EE325-9556-A3B6-D52F-69F9ABBCE7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38296" y="1713556"/>
            <a:ext cx="4236293" cy="40420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5886690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7BBBF2FD-1FEA-7BDE-2868-74612940BC3B}"/>
              </a:ext>
            </a:extLst>
          </p:cNvPr>
          <p:cNvSpPr txBox="1">
            <a:spLocks/>
          </p:cNvSpPr>
          <p:nvPr/>
        </p:nvSpPr>
        <p:spPr>
          <a:xfrm>
            <a:off x="890758" y="933650"/>
            <a:ext cx="7490159" cy="363656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       METHODS</a:t>
            </a:r>
          </a:p>
          <a:p>
            <a:pPr algn="just"/>
            <a:endParaRPr lang="en-GB" sz="4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Qualitative research using secondary data.</a:t>
            </a:r>
          </a:p>
          <a:p>
            <a:pPr algn="just"/>
            <a:endParaRPr lang="en-GB" sz="2000" dirty="0">
              <a:latin typeface="Century Gothic" panose="020B0502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Resources include : academic journal, industry reports, case studies, article, publication, website.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endParaRPr lang="en-GB" sz="2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 Tools like Pestel analysis</a:t>
            </a:r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endParaRPr lang="en-US" sz="2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8838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5CF93-6F67-4D5A-0998-2F121E2A05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3706" y="0"/>
            <a:ext cx="10337623" cy="595035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4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          THEME IMPACT- PESTEL ANALYSIS</a:t>
            </a:r>
            <a:endParaRPr lang="en-US" sz="4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0C07E3E-79D7-D95C-0E14-D862B9AC74D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40971" y="595035"/>
            <a:ext cx="10107323" cy="6093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05435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D7A4E-3BFC-7B40-83C9-5C463534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1977" y="5544152"/>
            <a:ext cx="4168975" cy="594977"/>
          </a:xfrm>
        </p:spPr>
        <p:txBody>
          <a:bodyPr>
            <a:normAutofit fontScale="90000"/>
          </a:bodyPr>
          <a:lstStyle/>
          <a:p>
            <a:r>
              <a:rPr lang="en-GB" sz="2000" dirty="0">
                <a:latin typeface="Century Gothic" panose="020B0502020202020204" pitchFamily="34" charset="0"/>
                <a:cs typeface="Arial" panose="020B0604020202020204" pitchFamily="34" charset="0"/>
              </a:rPr>
              <a:t>Source:(UKGBC,2025).</a:t>
            </a:r>
            <a:br>
              <a:rPr lang="en-US" sz="2000" dirty="0">
                <a:latin typeface="Century Gothic" panose="020B0502020202020204" pitchFamily="34" charset="0"/>
                <a:cs typeface="Arial" panose="020B0604020202020204" pitchFamily="34" charset="0"/>
              </a:rPr>
            </a:br>
            <a:endParaRPr lang="en-US" sz="2000" dirty="0">
              <a:latin typeface="Century Gothic" panose="020B050202020202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D1B865B-DC4A-E5D8-141B-57832B31A6EE}"/>
              </a:ext>
            </a:extLst>
          </p:cNvPr>
          <p:cNvSpPr txBox="1">
            <a:spLocks/>
          </p:cNvSpPr>
          <p:nvPr/>
        </p:nvSpPr>
        <p:spPr>
          <a:xfrm>
            <a:off x="284196" y="692727"/>
            <a:ext cx="7338558" cy="63433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               CONCLUSION</a:t>
            </a:r>
          </a:p>
          <a:p>
            <a:endParaRPr lang="en-GB" sz="4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000" dirty="0">
                <a:latin typeface="Century Gothic" panose="020B0502020202020204" pitchFamily="34" charset="0"/>
              </a:rPr>
              <a:t>Collective impact of recycling initiatives and waste reduction methods play a profound role in fostering sustainability in the hotel and hospitality industry.</a:t>
            </a:r>
          </a:p>
          <a:p>
            <a:endParaRPr lang="en-GB" sz="2000" dirty="0">
              <a:latin typeface="Century Gothic" panose="020B0502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  <a:cs typeface="Arial" panose="020B0604020202020204" pitchFamily="34" charset="0"/>
              </a:rPr>
              <a:t>Aligning waste reduction goals with sustainable objectives, hotel can improve  their operational performance and contribute to long term  environmental stewardship.</a:t>
            </a:r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</a:p>
          <a:p>
            <a:endParaRPr lang="en-GB" sz="2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Benefits: economical, environmental and social, reduction in business cost, conserving resources, improving customer satisfaction and brand reputation.</a:t>
            </a:r>
          </a:p>
          <a:p>
            <a:endParaRPr lang="en-GB" sz="2000" dirty="0">
              <a:latin typeface="Century Gothic" panose="020B0502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Contributes to net zero target, by 2050(UKGBC,2025).</a:t>
            </a:r>
            <a:endParaRPr lang="en-GB" sz="2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4000" b="1" dirty="0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 </a:t>
            </a:r>
            <a:endParaRPr lang="en-GB" sz="4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algn="just"/>
            <a:endParaRPr lang="en-US" sz="4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</p:txBody>
      </p:sp>
      <p:pic>
        <p:nvPicPr>
          <p:cNvPr id="11" name="Picture 10" descr="Net-Zero Emissions and the Sustainable Development Goals">
            <a:extLst>
              <a:ext uri="{FF2B5EF4-FFF2-40B4-BE49-F238E27FC236}">
                <a16:creationId xmlns:a16="http://schemas.microsoft.com/office/drawing/2014/main" id="{FCC34C28-9E2F-2AE3-B661-1C811BFC57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2754" y="1625246"/>
            <a:ext cx="4411161" cy="33046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100844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3A42602-48DA-E667-8181-CB82A1E0E328}"/>
              </a:ext>
            </a:extLst>
          </p:cNvPr>
          <p:cNvSpPr txBox="1">
            <a:spLocks/>
          </p:cNvSpPr>
          <p:nvPr/>
        </p:nvSpPr>
        <p:spPr>
          <a:xfrm>
            <a:off x="825854" y="359596"/>
            <a:ext cx="10746244" cy="631447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40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</a:t>
            </a:r>
            <a:r>
              <a:rPr lang="en-GB" sz="4000" b="1" dirty="0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RECOMMENDATION</a:t>
            </a:r>
            <a:r>
              <a:rPr lang="en-GB" sz="40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24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400" b="1" dirty="0">
              <a:solidFill>
                <a:schemeClr val="accent2"/>
              </a:solidFill>
              <a:latin typeface="Century Gothic" panose="020B0502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Hotel industry balance the interests of the regulators and all stakeholder of the hospitality industry( Shah and Guild, 2022).</a:t>
            </a:r>
          </a:p>
          <a:p>
            <a:pPr marL="0" indent="0">
              <a:buNone/>
            </a:pPr>
            <a:endParaRPr lang="en-GB" sz="2000" dirty="0">
              <a:latin typeface="Century Gothic" panose="020B0502020202020204" pitchFamily="34" charset="0"/>
            </a:endParaRPr>
          </a:p>
          <a:p>
            <a:r>
              <a:rPr lang="en-GB" sz="2000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Guests, stakeholders and governments- demanding great accountability and sustainable operation from hospitality provider.</a:t>
            </a:r>
          </a:p>
          <a:p>
            <a:pPr marL="0" indent="0">
              <a:buNone/>
            </a:pPr>
            <a:endParaRPr lang="en-GB" sz="2000" dirty="0">
              <a:latin typeface="Century Gothic" panose="020B0502020202020204" pitchFamily="34" charset="0"/>
            </a:endParaRPr>
          </a:p>
          <a:p>
            <a:r>
              <a:rPr lang="en-GB" sz="2000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Remaining transparent  regarding their </a:t>
            </a:r>
            <a:r>
              <a:rPr lang="en-GB" sz="2000" dirty="0" err="1">
                <a:latin typeface="Century Gothic" panose="020B0502020202020204" pitchFamily="34" charset="0"/>
              </a:rPr>
              <a:t>legalicy</a:t>
            </a:r>
            <a:r>
              <a:rPr lang="en-GB" sz="2000" dirty="0">
                <a:latin typeface="Century Gothic" panose="020B0502020202020204" pitchFamily="34" charset="0"/>
              </a:rPr>
              <a:t> and sustainability reporting.</a:t>
            </a:r>
          </a:p>
          <a:p>
            <a:pPr marL="0" indent="0">
              <a:buNone/>
            </a:pPr>
            <a:endParaRPr lang="en-GB" sz="2000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2000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Expanding collaboration with the local farmers and suppliers.</a:t>
            </a:r>
          </a:p>
          <a:p>
            <a:pPr marL="0" indent="0">
              <a:buNone/>
            </a:pPr>
            <a:endParaRPr lang="en-GB" sz="2000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Accessing resources and capabilities from local suppliers (Khanra </a:t>
            </a:r>
            <a:r>
              <a:rPr lang="en-GB" sz="2000" i="1" dirty="0">
                <a:latin typeface="Century Gothic" panose="020B0502020202020204" pitchFamily="34" charset="0"/>
              </a:rPr>
              <a:t>et al., </a:t>
            </a:r>
            <a:r>
              <a:rPr lang="en-GB" sz="2000" dirty="0">
                <a:latin typeface="Century Gothic" panose="020B0502020202020204" pitchFamily="34" charset="0"/>
              </a:rPr>
              <a:t>2022).</a:t>
            </a:r>
          </a:p>
          <a:p>
            <a:pPr marL="0" indent="0">
              <a:buNone/>
            </a:pPr>
            <a:endParaRPr lang="en-GB" sz="2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Open system of interaction within organisations.</a:t>
            </a:r>
          </a:p>
          <a:p>
            <a:pPr marL="0" indent="0">
              <a:buNone/>
            </a:pPr>
            <a:endParaRPr lang="en-GB" sz="2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Century Gothic" panose="020B0502020202020204" pitchFamily="34" charset="0"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</a:p>
          <a:p>
            <a:pPr marL="0" indent="0">
              <a:buNone/>
            </a:pPr>
            <a:endParaRPr lang="en-GB" sz="2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32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32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60964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73AA205-8D12-6ADA-CC15-F92559E26462}"/>
              </a:ext>
            </a:extLst>
          </p:cNvPr>
          <p:cNvSpPr txBox="1">
            <a:spLocks/>
          </p:cNvSpPr>
          <p:nvPr/>
        </p:nvSpPr>
        <p:spPr>
          <a:xfrm>
            <a:off x="825853" y="359596"/>
            <a:ext cx="10843937" cy="631447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40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</a:t>
            </a:r>
            <a:r>
              <a:rPr lang="en-GB" sz="4000" b="1" dirty="0">
                <a:solidFill>
                  <a:schemeClr val="accent2"/>
                </a:solidFill>
                <a:latin typeface="Century Gothic" panose="020B0502020202020204" pitchFamily="34" charset="0"/>
                <a:cs typeface="Arial" panose="020B0604020202020204" pitchFamily="34" charset="0"/>
              </a:rPr>
              <a:t>RECOMMENDATIONS</a:t>
            </a:r>
            <a:r>
              <a:rPr lang="en-GB" sz="4000" b="1" dirty="0">
                <a:solidFill>
                  <a:schemeClr val="accent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dirty="0">
              <a:latin typeface="Century Gothic" panose="020B0502020202020204" pitchFamily="34" charset="0"/>
            </a:endParaRPr>
          </a:p>
          <a:p>
            <a:r>
              <a:rPr lang="en-GB" sz="32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Reliable, adaptive and innovative strategies to improve customer preference and staff behaviour ( Ford and Sturman, 2020).</a:t>
            </a:r>
          </a:p>
          <a:p>
            <a:pPr marL="0" indent="0">
              <a:buNone/>
            </a:pPr>
            <a:endParaRPr lang="en-GB" sz="2000" dirty="0">
              <a:latin typeface="Century Gothic" panose="020B0502020202020204" pitchFamily="34" charset="0"/>
            </a:endParaRPr>
          </a:p>
          <a:p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Hotels must be encouraged to take up more proactive waste management strategies and invest heavily in employee training to </a:t>
            </a:r>
            <a:r>
              <a:rPr lang="en-GB" sz="2000" dirty="0" err="1">
                <a:latin typeface="Century Gothic" panose="020B0502020202020204" pitchFamily="34" charset="0"/>
              </a:rPr>
              <a:t>maximaise</a:t>
            </a:r>
            <a:r>
              <a:rPr lang="en-GB" sz="2000" dirty="0">
                <a:latin typeface="Century Gothic" panose="020B0502020202020204" pitchFamily="34" charset="0"/>
              </a:rPr>
              <a:t> the effectiveness of such programs.</a:t>
            </a:r>
          </a:p>
          <a:p>
            <a:pPr marL="0" indent="0">
              <a:buNone/>
            </a:pPr>
            <a:endParaRPr lang="en-GB" sz="2000" dirty="0">
              <a:latin typeface="Century Gothic" panose="020B0502020202020204" pitchFamily="34" charset="0"/>
            </a:endParaRPr>
          </a:p>
          <a:p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Empowering them with necessary training facilities to </a:t>
            </a:r>
            <a:r>
              <a:rPr lang="en-GB" sz="2000" dirty="0" err="1">
                <a:latin typeface="Century Gothic" panose="020B0502020202020204" pitchFamily="34" charset="0"/>
              </a:rPr>
              <a:t>bosst</a:t>
            </a:r>
            <a:r>
              <a:rPr lang="en-GB" sz="2000" dirty="0">
                <a:latin typeface="Century Gothic" panose="020B0502020202020204" pitchFamily="34" charset="0"/>
              </a:rPr>
              <a:t> capabilities and engagement.(Gurmani </a:t>
            </a:r>
            <a:r>
              <a:rPr lang="en-GB" sz="2000" i="1" dirty="0">
                <a:latin typeface="Century Gothic" panose="020B0502020202020204" pitchFamily="34" charset="0"/>
              </a:rPr>
              <a:t>et al., </a:t>
            </a:r>
            <a:r>
              <a:rPr lang="en-GB" sz="2000" dirty="0">
                <a:latin typeface="Century Gothic" panose="020B0502020202020204" pitchFamily="34" charset="0"/>
              </a:rPr>
              <a:t>2021).</a:t>
            </a:r>
          </a:p>
          <a:p>
            <a:pPr marL="0" indent="0">
              <a:buNone/>
            </a:pPr>
            <a:endParaRPr lang="en-GB" sz="2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  <a:r>
              <a:rPr lang="en-GB" sz="2000" dirty="0">
                <a:latin typeface="Century Gothic" panose="020B0502020202020204" pitchFamily="34" charset="0"/>
              </a:rPr>
              <a:t>Leadership approach- to motivate their workers to invest in their efforts in inventing solutions for collective goals( </a:t>
            </a:r>
            <a:r>
              <a:rPr lang="en-GB" sz="2000" dirty="0" err="1">
                <a:latin typeface="Century Gothic" panose="020B0502020202020204" pitchFamily="34" charset="0"/>
              </a:rPr>
              <a:t>Ladkin</a:t>
            </a:r>
            <a:r>
              <a:rPr lang="en-GB" sz="2000" dirty="0">
                <a:latin typeface="Century Gothic" panose="020B0502020202020204" pitchFamily="34" charset="0"/>
              </a:rPr>
              <a:t> and Patrick, 2022).</a:t>
            </a:r>
          </a:p>
          <a:p>
            <a:pPr marL="0" indent="0">
              <a:buNone/>
            </a:pPr>
            <a:endParaRPr lang="en-GB" sz="2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r>
              <a:rPr lang="en-GB" sz="2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 </a:t>
            </a:r>
            <a:r>
              <a:rPr lang="en-GB" sz="2000" dirty="0">
                <a:latin typeface="Century Gothic" panose="020B0502020202020204" pitchFamily="34" charset="0"/>
              </a:rPr>
              <a:t>To avoid greenwashing</a:t>
            </a:r>
            <a:endParaRPr lang="en-GB" sz="20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0" indent="0">
              <a:buNone/>
            </a:pPr>
            <a:r>
              <a:rPr lang="en-GB" sz="36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 </a:t>
            </a:r>
          </a:p>
          <a:p>
            <a:endParaRPr lang="en-GB" sz="36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0" indent="0">
              <a:buNone/>
            </a:pPr>
            <a:endParaRPr lang="en-GB" sz="36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0" indent="0">
              <a:buNone/>
            </a:pPr>
            <a:endParaRPr lang="en-GB" sz="36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0" indent="0">
              <a:buNone/>
            </a:pPr>
            <a:endParaRPr lang="en-GB" sz="32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sz="32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3200" b="1" dirty="0">
              <a:solidFill>
                <a:schemeClr val="accent2"/>
              </a:solidFill>
              <a:latin typeface="Century Gothic" panose="020B0502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35094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F4F265-7A1A-BEED-0568-E623779063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3702" y="72983"/>
            <a:ext cx="10711367" cy="685909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References   </a:t>
            </a:r>
            <a:r>
              <a:rPr lang="en-GB" sz="900" i="1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GB" sz="900" i="1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     *Awab,M.,Adil,M.,</a:t>
            </a:r>
            <a:r>
              <a:rPr lang="en-GB" sz="900" i="1" kern="100" dirty="0" err="1">
                <a:latin typeface="Century Gothic"/>
                <a:ea typeface="Times New Roman" panose="02020603050405020304" pitchFamily="18" charset="0"/>
                <a:cs typeface="Times New Roman"/>
              </a:rPr>
              <a:t>Nasir,M</a:t>
            </a:r>
            <a:r>
              <a:rPr lang="en-GB" sz="900" i="1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, and Ali, M.A.(2023). Task performance and training of employees: the mediating role of employee engagement in the tourism and hospitality </a:t>
            </a:r>
            <a:r>
              <a:rPr lang="en-GB" sz="900" i="1" kern="100" dirty="0" err="1">
                <a:latin typeface="Century Gothic"/>
                <a:ea typeface="Times New Roman" panose="02020603050405020304" pitchFamily="18" charset="0"/>
                <a:cs typeface="Times New Roman"/>
              </a:rPr>
              <a:t>industry.European</a:t>
            </a:r>
            <a:r>
              <a:rPr lang="en-GB" sz="900" i="1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 Journal</a:t>
            </a:r>
            <a:r>
              <a:rPr lang="en-GB" sz="900" i="1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of training and Development, 47(9),pp. 900-920.     </a:t>
            </a:r>
            <a:r>
              <a:rPr lang="en-GB" sz="900" i="1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*Barakat, S.R and Wada, E.K(2021).Stakeholder theory in the hospitality fields: insights drawn form a systematic literature review.</a:t>
            </a:r>
            <a:r>
              <a:rPr lang="en-GB" sz="900" i="1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Hospitality&amp;Society,11(2),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pp183-207.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*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Booking.com, (2021). </a:t>
            </a:r>
            <a:r>
              <a:rPr lang="en-GB" sz="900" kern="100" dirty="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Booking.com’s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2021 Sustainable Travel report Affirms Potential Watershed.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3"/>
              </a:rPr>
              <a:t>https://news.booking.com/bookingcoms-2021-sustainable-travel-report-affirms-potential-watershed-moment-for-industry-and-consumers/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on: 14 May 2025].                                                                                                                                                                                       *Britsafe.com(2021). </a:t>
            </a:r>
            <a:r>
              <a:rPr lang="en-GB" sz="900" i="1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Booking.com’ s 2021. Sustainable Travel Report Affirms Potential Watershed. 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Available at: 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4"/>
              </a:rPr>
              <a:t>https://www.britsafe.org/safety-management/2024/why-change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  <a:hlinkClick r:id="rId4"/>
              </a:rPr>
              <a:t>-to-recycling-legislation-in-England-are-an-opportunity-not-a-burde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 [Accessed on 15 May 2025].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             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*CB, (2018). Tourism </a:t>
            </a:r>
            <a:r>
              <a:rPr lang="en-GB" sz="900" kern="100" dirty="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responsabile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for 8% of global greenhouse gas emissions, study finds.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5"/>
              </a:rPr>
              <a:t>https://www.carbonbrief.org/tourism-responsible-for-8-of-global-greenhouse-gas-emissions-study-finds/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 : 14 May, 2025).                                                                                                                                                                                                                                                         *</a:t>
            </a:r>
            <a:r>
              <a:rPr lang="en-GB" sz="900" kern="100" dirty="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Cooper,C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. and Hall, M.(2019)</a:t>
            </a:r>
            <a:r>
              <a:rPr lang="en-GB" sz="900" i="1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Contemporary Tourism: An International Approach,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4</a:t>
            </a:r>
            <a:r>
              <a:rPr lang="en-GB" sz="900" kern="100" baseline="30000" dirty="0">
                <a:latin typeface="Century Gothic"/>
                <a:ea typeface="Times New Roman" panose="02020603050405020304" pitchFamily="18" charset="0"/>
                <a:cs typeface="Times New Roman"/>
              </a:rPr>
              <a:t>th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 </a:t>
            </a:r>
            <a:r>
              <a:rPr lang="en-GB" sz="900" kern="100" dirty="0" err="1">
                <a:latin typeface="Century Gothic"/>
                <a:ea typeface="Times New Roman" panose="02020603050405020304" pitchFamily="18" charset="0"/>
                <a:cs typeface="Times New Roman"/>
              </a:rPr>
              <a:t>Edn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. Goodfellows: Oxford                                                                                                                                               *</a:t>
            </a:r>
            <a:r>
              <a:rPr lang="en-GB" sz="900" kern="100" dirty="0" err="1">
                <a:latin typeface="Century Gothic"/>
                <a:ea typeface="Times New Roman" panose="02020603050405020304" pitchFamily="18" charset="0"/>
                <a:cs typeface="Times New Roman"/>
              </a:rPr>
              <a:t>Costa,V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. and </a:t>
            </a:r>
            <a:r>
              <a:rPr lang="en-GB" sz="900" kern="100" dirty="0" err="1">
                <a:latin typeface="Century Gothic"/>
                <a:ea typeface="Times New Roman" panose="02020603050405020304" pitchFamily="18" charset="0"/>
                <a:cs typeface="Times New Roman"/>
              </a:rPr>
              <a:t>Costa.C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(eds) (2022)</a:t>
            </a:r>
            <a:r>
              <a:rPr lang="en-GB" sz="900" i="1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 Sustainability and competitiveness in the hospitality industry.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Hershey, Pennsylvania: Business Science Reference.                                                                            *</a:t>
            </a:r>
            <a:r>
              <a:rPr lang="en-GB" sz="900" kern="100" dirty="0" err="1">
                <a:latin typeface="Century Gothic"/>
                <a:ea typeface="Times New Roman" panose="02020603050405020304" pitchFamily="18" charset="0"/>
                <a:cs typeface="Times New Roman"/>
              </a:rPr>
              <a:t>Dixit,A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, </a:t>
            </a:r>
            <a:r>
              <a:rPr lang="en-GB" sz="900" kern="100" dirty="0" err="1">
                <a:latin typeface="Century Gothic"/>
                <a:ea typeface="Times New Roman" panose="02020603050405020304" pitchFamily="18" charset="0"/>
                <a:cs typeface="Times New Roman"/>
              </a:rPr>
              <a:t>andSingh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, D.(2022). </a:t>
            </a:r>
            <a:r>
              <a:rPr lang="en-GB" sz="900" kern="100" dirty="0" err="1">
                <a:latin typeface="Century Gothic"/>
                <a:ea typeface="Times New Roman" panose="02020603050405020304" pitchFamily="18" charset="0"/>
                <a:cs typeface="Times New Roman"/>
              </a:rPr>
              <a:t>Signifiance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 of Landfills on Climate Change: Challenges and opportunities.</a:t>
            </a:r>
            <a:r>
              <a:rPr lang="en-GB" sz="900" i="1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 Water and Energy International, 65(9),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pp.15-21.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              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              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*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Chang, R., Chanda, R.C., </a:t>
            </a:r>
            <a:r>
              <a:rPr lang="en-GB" sz="900" kern="100" dirty="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Vafaei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-Zadeh, A., Hanifah, H. And Gui, A., (2024). Assessing green practices on eco-friendly hotel customer loyalty : a partial least </a:t>
            </a:r>
            <a:r>
              <a:rPr lang="en-GB" sz="900" kern="100" dirty="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aquares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structural equation </a:t>
            </a:r>
            <a:r>
              <a:rPr lang="en-GB" sz="900" kern="100" dirty="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modeling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and fuzzy-set qualitative comparative analysis hybrid approach. Sustainability, 16(9),p.3834.                                                                                                                                   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*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Clarke, B. (2022). Posthuman metamorphosis: Narrative and systems. Fordham </a:t>
            </a:r>
            <a:r>
              <a:rPr lang="en-GB" sz="900" kern="100" dirty="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Universty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Press.                                    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                          *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Deloitte, (2025). The Sustainable Consumer / Deloitte Uk.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6"/>
              </a:rPr>
              <a:t>https://www.deloitte.com/uk/en/Industries/consumer/perspectives/the-sustainable-consumer.html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 [Accessed on 14 May 2025].             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*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F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&amp;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D, (2024). Marriotte Hotels Reduces Food Waste by 25% with Winnow AI in Sustainability Push.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7"/>
              </a:rPr>
              <a:t>https://fooddigital.com/restaurants/marriott-hotels-ai-technology-leads-to-food-waste-reduction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 14 May, 2025].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*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Forster, R., Lyons, A., Caldwell, N., Davies, J. And Sharifi, H., (2025). A lifecycle analysis of complex public procurement: an agency-institutional theory perspective. </a:t>
            </a:r>
            <a:r>
              <a:rPr lang="en-GB" sz="900" kern="100" dirty="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Iternational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Journal of Operations &amp; Production Management , 45(1), pp.62-87.       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*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GOV UK, 2025.  National Living Wage increases to £12.21.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8"/>
              </a:rPr>
              <a:t>https://www.gov.uk/government/news/national-living-wage-increases-to-1221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 : 14 May 2025].                                                                                                          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*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Gupta, V., Sajnani, M., Dixit, S.K., Mishra, A. And Gani, M.O., (2023). Are consumers influenced by the use of green practices in five-star hotels: an assessment of guest’s revisit intensions, inclusive ratings and hotel performance. International Journal of Tourism Cities, 9(1), pp.159-181.                                                                                                                                             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*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Hilton, (2023). Hilton 2022 Environmental, Social and Governance Report.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9"/>
              </a:rPr>
              <a:t>https://esg.hilton.com/wp-content/uploads/sites/4/2023/04/Hilton-2022-Environmental-Social-and-Governance-Report.pdf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on: 14 May 2025].         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*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Khanra, S., Kaur, P., Joseph, R.P., Malik, A. And Dhir, A., (2022). A resource-based view of green innovation as a strategic firm resource: Present status and future directions. Business Strategy and the Environment 31(4), pp.1395-1413.                   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*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Khatter, A., White, L., Pyke, J. And McGrath, M., (2021). Barriers and drivers of environmental sustainability: Australian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 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hotels. International Journal of Contemporary Hospitality Management, 33(5), pp.1pp.-1849.                                                                                                                                                                                                         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*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Kruesi, M.A. and Remy, D., (2024). How can Hotels of Every Size Create the Right Technology Roadmap.                        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      *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Lankin, D. And Patrick, C.B., (2022). Whiteness in a Leadership Theorizing: A critical analysis of race in Bass’ transformational leadership theory. Leadership, 18(2), pp. 205-223.                                                                                                              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*</a:t>
            </a:r>
            <a:r>
              <a:rPr lang="en-GB" sz="900" kern="100" dirty="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Linkedin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, (2024). 60% of Uk travellers prioritise greener holidays, study finds.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10"/>
              </a:rPr>
              <a:t>https://www.linkedin.com/posts/rosie-willan_60-of-uk-travellers-prioritise-greener-holidays-activity-7128373586632794112-305G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</a:t>
            </a:r>
            <a:r>
              <a:rPr lang="en-GB" sz="900" kern="100" dirty="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Accesed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on: 15 May, 2025].      Martens, W. And Bui, C.N.M., (2023). An exploration of legitimacy theory in accounting literature. Open Access Library Journal, 10(1), pp. 1-20.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*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Martinsuo, M. And Huemann, M., (2021). Reporting case studies for making an impact. International Journal of Project Management, 39(8), pp. 827-833.                                                                                                                                                       *Mashiane, K. And Odeku, K.O., (2024). Sustainable Solid Waste Management Practices in South Africa: A Comparative Legal Analysis. Journal of Comparative Law in </a:t>
            </a:r>
            <a:r>
              <a:rPr lang="en-GB" sz="900" kern="100" dirty="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africa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, 11(2), pp. 1-42.                                                                                           *Medium, (2021). The Importance of Employee Engagement n Sustainability / by Christopher Nial.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11"/>
              </a:rPr>
              <a:t>https://medium.com/purpose-and-social-impact/the-importance-of-employee-engagement-in-sustainability-a1c32c3603ab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   [Accessed on: 15 May, 2025].                                                                                                                                                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                            *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Modern Hospitality, (2024).  Energy costs: Hospitality face some of the biggest rises. Available at 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12"/>
              </a:rPr>
              <a:t>https://modernhospitality.co.uk/energy-costs-hospitality-face-some-of-the-biggest-rises-in-bills-this-winter/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on: 15 May, 2025].                                                                                                                                                                                                                                                                    *Parliament UK, (2024).  Food waste in the Uk.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13"/>
              </a:rPr>
              <a:t>https://researchbriefings.files.parliament.uk/documents/CBP-7552/CBP-7552.pdf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 [Accessed on: 15 May, 2025].                                                                                                                              *PR Newswire, (2024). Two Marriott Costa Rica Hotels Cut Food Waste By 25%. 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14"/>
              </a:rPr>
              <a:t>https://www.prnewswire.com/news-releases/two-marriott-costa-rica-hotels-cut-food-waste-by-25-in-just-months-using-leanpath-302060237.html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on: 15 May, 2025].                                                                                                                          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*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Restaurant Online, (2025). </a:t>
            </a:r>
            <a:r>
              <a:rPr lang="en-GB" sz="900" kern="100" dirty="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NICsrise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to hit hospitality employment and investment.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15"/>
              </a:rPr>
              <a:t>https://www.restaurantonline.co.uk/Article/2025/02/25/rise-in-national-insurance-contributions-to-hit-hospitality-employment-and-investment/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on: 15 May, 2025].                                                                                                                                 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                                      *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Shah, M.U. and Guild, P.D., (2022). Stakeholder engagement strategy of technology firms: A review and applied view of stakeholder theory. Technovation, 114, p. 102460.                                                                                                                    *Shahzadi, G., John, A., Qadeer, F., Jia, F. And Yan, J., (2024). CSR beyond symbolism: The importance of substantive attributions for employee CSR engagement. Journal of </a:t>
            </a:r>
            <a:r>
              <a:rPr lang="en-GB" sz="900" kern="100" dirty="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Clener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Production, 436, p. 140440.                                                                                                                                                                                                                                                                                   *Statista, (2025). Uk shoppers: sustainable shopping behaviours 2024.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16"/>
              </a:rPr>
              <a:t>https://www.statista.com/statistics/1056522/sustainable-shopping-behaviour-of-uk-shoppers/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 : 15 May, 2025].      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The Pig Hotel, (2023). The PIG Hotels Impact Report 2022.  Available at 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17"/>
              </a:rPr>
              <a:t>https://www.thepighotel.com/media/61507/the-pig-impact-report-2022.pdf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on: 16 May, 2025].                                                                                                                          Travelodge, (2025). Conscious-Travelodge Corporate Website.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18"/>
              </a:rPr>
              <a:t>https://www.travelodge.co.uk/our-business/sustainability/conscious/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on: 16 May, 2025].                                                                                                           UKGBC, (2025).  Climate Change Mitigation /UKGBC.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19"/>
              </a:rPr>
              <a:t>https://ukgbc.org/our-work/climate-change-mitigation/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on: 16 May, 2025]                                                                                                                                                                            </a:t>
            </a:r>
            <a:r>
              <a:rPr lang="en-GB" sz="900" kern="100" dirty="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Vannyaroson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, E., Chowdhury, S., Mangla, </a:t>
            </a:r>
            <a:r>
              <a:rPr lang="en-GB" sz="900" kern="100" dirty="0" err="1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s.K.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, Dey, P., Chan, F.T. and Roux, M., (2024). A systematic literature review exploring and linking circular economy and sustainable development goals in the past three decades (1991-2022). International Journal of production Research, 62(4), pp. 1399-1433.                                                                                                                                      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                                                                                                                          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Whitbread Group, (2025). Whitbread PLC ESG Report 2023. Available at: </a:t>
            </a:r>
            <a:r>
              <a:rPr lang="en-GB" sz="900" u="sng" kern="100" dirty="0">
                <a:solidFill>
                  <a:srgbClr val="467886"/>
                </a:solidFill>
                <a:effectLst/>
                <a:latin typeface="Century Gothic"/>
                <a:ea typeface="Times New Roman" panose="02020603050405020304" pitchFamily="18" charset="0"/>
                <a:cs typeface="Times New Roman"/>
                <a:hlinkClick r:id="rId20"/>
              </a:rPr>
              <a:t>https://cdn.whitbread.co.uk/media/2024/05/Whitbread-PLC-ESG-Report-2023.pdf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 [Accessed on: 16 May, 2025].                                 </a:t>
            </a:r>
            <a:r>
              <a:rPr lang="en-GB" sz="900" kern="100" dirty="0">
                <a:latin typeface="Century Gothic"/>
                <a:ea typeface="Times New Roman" panose="02020603050405020304" pitchFamily="18" charset="0"/>
                <a:cs typeface="Times New Roman"/>
              </a:rPr>
              <a:t>                                                                      </a:t>
            </a:r>
            <a:r>
              <a:rPr lang="en-GB" sz="900" kern="100" dirty="0">
                <a:effectLst/>
                <a:latin typeface="Century Gothic"/>
                <a:ea typeface="Times New Roman" panose="02020603050405020304" pitchFamily="18" charset="0"/>
                <a:cs typeface="Times New Roman"/>
              </a:rPr>
              <a:t>Xu, Y., Du, J., Khan, M.A.S., Jin, S., Altaf, M., Anwar, F. And Sharif, I.,(2022). Effects of subjective norms and environmental mechanism on green purchase behaviour: an extended model of the theory of planned behaviour. Frontiers in Environmental Science, 10, p 779629. </a:t>
            </a:r>
          </a:p>
          <a:p>
            <a:pPr marL="0" indent="0">
              <a:buNone/>
            </a:pPr>
            <a:endParaRPr lang="en-GB" sz="900" kern="100" dirty="0">
              <a:effectLst/>
              <a:latin typeface="Century Gothic" panose="020B0502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900" kern="100" dirty="0">
              <a:effectLst/>
              <a:latin typeface="Century Gothic" panose="020B0502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900" kern="100" dirty="0">
              <a:effectLst/>
              <a:latin typeface="Century Gothic" panose="020B0502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60920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2FE06-2924-C689-D8F1-E8D15E4C8BD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2"/>
                </a:solidFill>
                <a:latin typeface="Century Gothic" panose="020B0502020202020204" pitchFamily="34" charset="0"/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36082285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337</TotalTime>
  <Words>2695</Words>
  <Application>Microsoft Office PowerPoint</Application>
  <PresentationFormat>Widescreen</PresentationFormat>
  <Paragraphs>131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Century Gothic</vt:lpstr>
      <vt:lpstr>Wingdings</vt:lpstr>
      <vt:lpstr>Office Theme</vt:lpstr>
      <vt:lpstr>Sustainability and transition to net –zero emission in the hotel industry Conference research paper Presentation</vt:lpstr>
      <vt:lpstr>PowerPoint Presentation</vt:lpstr>
      <vt:lpstr>PowerPoint Presentation</vt:lpstr>
      <vt:lpstr>            </vt:lpstr>
      <vt:lpstr>Source:(Marriott,2025).</vt:lpstr>
      <vt:lpstr>PowerPoint Presentation</vt:lpstr>
      <vt:lpstr>Source(Hilton, 2024).</vt:lpstr>
      <vt:lpstr>PowerPoint Presentation</vt:lpstr>
      <vt:lpstr>PowerPoint Presentation</vt:lpstr>
      <vt:lpstr>Source:(UKGBC,2025). </vt:lpstr>
      <vt:lpstr>PowerPoint Presentation</vt:lpstr>
      <vt:lpstr>PowerPoint Presentation</vt:lpstr>
      <vt:lpstr>PowerPoint Presentation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Sustainability and net –zero in the hotel industry research Paper</dc:title>
  <dc:creator>Monica Clementina Radu</dc:creator>
  <cp:lastModifiedBy>Monica Clementina Radu</cp:lastModifiedBy>
  <cp:revision>64</cp:revision>
  <dcterms:created xsi:type="dcterms:W3CDTF">2025-06-06T10:54:40Z</dcterms:created>
  <dcterms:modified xsi:type="dcterms:W3CDTF">2025-06-09T22:59:27Z</dcterms:modified>
</cp:coreProperties>
</file>