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4630400" cy="8229600"/>
  <p:notesSz cx="8229600" cy="14630400"/>
  <p:embeddedFontLst>
    <p:embeddedFont>
      <p:font typeface="DM Sans Medium" panose="020F0502020204030204" pitchFamily="2" charset="0"/>
      <p:regular r:id="rId12"/>
    </p:embeddedFont>
    <p:embeddedFont>
      <p:font typeface="Inter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9" d="100"/>
          <a:sy n="89" d="100"/>
        </p:scale>
        <p:origin x="46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92086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121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D3133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121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D3133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121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D3133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121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D3133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121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D3133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121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D3133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121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D3133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121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D3133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121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D3133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tackling-child-exploitation-progress-report" TargetMode="External"/><Relationship Id="rId3" Type="http://schemas.openxmlformats.org/officeDocument/2006/relationships/hyperlink" Target="https://www.gov.uk/government/publications/serious-violence-strategy" TargetMode="External"/><Relationship Id="rId7" Type="http://schemas.openxmlformats.org/officeDocument/2006/relationships/hyperlink" Target="https://www.justiceinspectorates.gov.uk/hmicfrs/publications/both-sides-of-the-coin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childrenssociety.org.uk/information/professionals/resources/counting-lives" TargetMode="External"/><Relationship Id="rId5" Type="http://schemas.openxmlformats.org/officeDocument/2006/relationships/hyperlink" Target="https://www.gov.uk/government/statistics/modern-slavery-national-referral-mechanism-statistics" TargetMode="External"/><Relationship Id="rId4" Type="http://schemas.openxmlformats.org/officeDocument/2006/relationships/hyperlink" Target="https://www.nationalcrimeagency.gov.uk/what-we-do/crime-threats/drug-trafficking/county-lin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872978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Understanding County Lines Drug Operations: 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4630698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critical examination of the exploitation networks operating between urban and rural areas across the United Kingdom</a:t>
            </a:r>
            <a:endParaRPr lang="en-US" sz="17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21638" y="566976"/>
            <a:ext cx="8699897" cy="6443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50"/>
              </a:lnSpc>
              <a:buNone/>
            </a:pPr>
            <a:r>
              <a:rPr lang="en-US" sz="40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What Are County Lines Operations?</a:t>
            </a:r>
            <a:endParaRPr lang="en-US" sz="4050" dirty="0"/>
          </a:p>
        </p:txBody>
      </p:sp>
      <p:sp>
        <p:nvSpPr>
          <p:cNvPr id="3" name="Text 1"/>
          <p:cNvSpPr/>
          <p:nvPr/>
        </p:nvSpPr>
        <p:spPr>
          <a:xfrm>
            <a:off x="721638" y="1706047"/>
            <a:ext cx="6342102" cy="989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40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County Lines refers to drug distribution networks where urban gangs expand operations into smaller towns and rural areas, using dedicated mobile phone lines to manage sales.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721638" y="2881313"/>
            <a:ext cx="6342102" cy="3299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21638" y="3396734"/>
            <a:ext cx="6342102" cy="3299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721638" y="3912156"/>
            <a:ext cx="6342102" cy="989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40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term derives from the phone lines used to cross county boundaries, creating a business model that minimises risk for gang leaders whilst maximising profit through exploitation.</a:t>
            </a:r>
            <a:endParaRPr lang="en-US" sz="2400" dirty="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7160" y="1356360"/>
            <a:ext cx="6873240" cy="687324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74388"/>
            <a:ext cx="8173522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Key Terminology and Practices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936796"/>
            <a:ext cx="566976" cy="56697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378725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D6D9D7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County Lines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793790" y="4277678"/>
            <a:ext cx="4158615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practice of transporting illegal drugs from metropolitan centres to provincial areas, using dedicated mobile phone lines to take orders and coordinate distribution.</a:t>
            </a:r>
            <a:endParaRPr lang="en-US" sz="17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5893" y="2936796"/>
            <a:ext cx="566976" cy="56697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235893" y="378725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D6D9D7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Cuckooing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5235893" y="4277678"/>
            <a:ext cx="4158615" cy="2177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process whereby dealers take over the residence of a vulnerable person—often an addict, elderly individual, or someone with learning disabilities—to establish a base for dealing operations.</a:t>
            </a:r>
            <a:endParaRPr lang="en-US" sz="17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77995" y="2936796"/>
            <a:ext cx="566976" cy="566976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677995" y="3787259"/>
            <a:ext cx="3526631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D6D9D7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Child Criminal Exploitation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9677995" y="4277678"/>
            <a:ext cx="4158615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practice of manipulating children and vulnerable adults to transport drugs and money between locations, often involving coercion, intimidation, violence and weapons.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70798"/>
            <a:ext cx="1022377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The Scale and Structure of Operations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1946553"/>
            <a:ext cx="3402330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Operational Scale</a:t>
            </a:r>
            <a:endParaRPr lang="en-US" sz="2650" dirty="0"/>
          </a:p>
        </p:txBody>
      </p:sp>
      <p:sp>
        <p:nvSpPr>
          <p:cNvPr id="4" name="Text 2"/>
          <p:cNvSpPr/>
          <p:nvPr/>
        </p:nvSpPr>
        <p:spPr>
          <a:xfrm>
            <a:off x="793790" y="2598658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Affects approximately 90% of UK police forces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793790" y="3040856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Estimated 2,000 individual deal line numbers active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793790" y="3483054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Approximately £500 million annual market value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93790" y="3925253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Directly linked to increases in knife crime, trafficking, and sexual exploitation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7599521" y="1946553"/>
            <a:ext cx="3520440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Hierarchical Structure</a:t>
            </a:r>
            <a:endParaRPr lang="en-US" sz="2650" dirty="0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9521" y="2626995"/>
            <a:ext cx="6244709" cy="3746778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7599521" y="6628924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Operations typically follow a business-like structure with clear chains of command and </a:t>
            </a:r>
            <a:r>
              <a:rPr lang="en-US" sz="1750" dirty="0" err="1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specialised</a:t>
            </a: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roles.</a:t>
            </a:r>
            <a:endParaRPr lang="en-US" sz="1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24733" y="734854"/>
            <a:ext cx="9485471" cy="6471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50"/>
              </a:lnSpc>
              <a:buNone/>
            </a:pPr>
            <a:r>
              <a:rPr lang="en-US" sz="40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Exploitation Tactics and Victim Profiles</a:t>
            </a:r>
            <a:endParaRPr lang="en-US" sz="40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733" y="1796058"/>
            <a:ext cx="6590467" cy="828199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31783" y="2831306"/>
            <a:ext cx="2588419" cy="3234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D6D9D7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Targeting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931783" y="3278981"/>
            <a:ext cx="6176367" cy="1324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Gang members identify vulnerable individuals in schools, care homes, and online. Primary targets include children in care, those with learning disabilities, and individuals with substance abuse issues.</a:t>
            </a:r>
            <a:endParaRPr lang="en-US" sz="16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0" y="1796058"/>
            <a:ext cx="6590467" cy="828199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522250" y="2831306"/>
            <a:ext cx="2588419" cy="3234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D6D9D7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Grooming</a:t>
            </a:r>
            <a:endParaRPr lang="en-US" sz="2000" dirty="0"/>
          </a:p>
        </p:txBody>
      </p:sp>
      <p:sp>
        <p:nvSpPr>
          <p:cNvPr id="8" name="Text 4"/>
          <p:cNvSpPr/>
          <p:nvPr/>
        </p:nvSpPr>
        <p:spPr>
          <a:xfrm>
            <a:off x="7522250" y="3278981"/>
            <a:ext cx="6176367" cy="9936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Initial recruitment involves gifts, money, status, and protection. Victims are gradually introduced to the criminal environment and isolated from support systems.</a:t>
            </a:r>
            <a:endParaRPr lang="en-US" sz="16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733" y="4810958"/>
            <a:ext cx="6590467" cy="828199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31783" y="5846207"/>
            <a:ext cx="2588419" cy="3234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D6D9D7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Debt Bondage</a:t>
            </a:r>
            <a:endParaRPr lang="en-US" sz="2000" dirty="0"/>
          </a:p>
        </p:txBody>
      </p:sp>
      <p:sp>
        <p:nvSpPr>
          <p:cNvPr id="11" name="Text 6"/>
          <p:cNvSpPr/>
          <p:nvPr/>
        </p:nvSpPr>
        <p:spPr>
          <a:xfrm>
            <a:off x="931783" y="6293882"/>
            <a:ext cx="6176367" cy="9936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Victims are set up to accrue "debts" through staged robberies or confiscations, forcing them into ongoing exploitation to repay fictional debts under threat of violence.</a:t>
            </a:r>
            <a:endParaRPr lang="en-US" sz="16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5200" y="4810958"/>
            <a:ext cx="6590467" cy="828199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7522250" y="5846207"/>
            <a:ext cx="2588419" cy="3234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D6D9D7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Control</a:t>
            </a:r>
            <a:endParaRPr lang="en-US" sz="2000" dirty="0"/>
          </a:p>
        </p:txBody>
      </p:sp>
      <p:sp>
        <p:nvSpPr>
          <p:cNvPr id="14" name="Text 8"/>
          <p:cNvSpPr/>
          <p:nvPr/>
        </p:nvSpPr>
        <p:spPr>
          <a:xfrm>
            <a:off x="7522250" y="6293882"/>
            <a:ext cx="6176367" cy="9936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Victims are controlled through violence, threats to family, sexual abuse, and psychological manipulation. Many develop trauma bonds with their exploiters.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5453" y="601385"/>
            <a:ext cx="8408789" cy="6835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50"/>
              </a:lnSpc>
              <a:buNone/>
            </a:pPr>
            <a:r>
              <a:rPr lang="en-US" sz="430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Identifying County Lines Activity</a:t>
            </a:r>
            <a:endParaRPr lang="en-US" sz="4300" dirty="0"/>
          </a:p>
        </p:txBody>
      </p:sp>
      <p:sp>
        <p:nvSpPr>
          <p:cNvPr id="3" name="Text 1"/>
          <p:cNvSpPr/>
          <p:nvPr/>
        </p:nvSpPr>
        <p:spPr>
          <a:xfrm>
            <a:off x="765453" y="1831658"/>
            <a:ext cx="4684514" cy="410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5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Warning Signs in Communities</a:t>
            </a:r>
            <a:endParaRPr lang="en-US" sz="2550" dirty="0"/>
          </a:p>
        </p:txBody>
      </p:sp>
      <p:sp>
        <p:nvSpPr>
          <p:cNvPr id="4" name="Text 2"/>
          <p:cNvSpPr/>
          <p:nvPr/>
        </p:nvSpPr>
        <p:spPr>
          <a:xfrm>
            <a:off x="765453" y="2460546"/>
            <a:ext cx="6282928" cy="699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Unusual activity at a local address (frequent visitors at odd hours)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765453" y="3236833"/>
            <a:ext cx="6282928" cy="3499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Increase in anti-social behaviour and violent incidents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765453" y="3663196"/>
            <a:ext cx="6282928" cy="699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Presence of luxury items, weapons, or multiple mobile phones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765453" y="4439483"/>
            <a:ext cx="6282928" cy="699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Unfamiliar young people arriving and departing on public transport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7589639" y="1831658"/>
            <a:ext cx="3280886" cy="410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5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Signs of Exploitation</a:t>
            </a:r>
            <a:endParaRPr lang="en-US" sz="2550" dirty="0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9639" y="2487811"/>
            <a:ext cx="6282928" cy="3769757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7589639" y="6503551"/>
            <a:ext cx="6282928" cy="3499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Unexplained absence from school</a:t>
            </a:r>
            <a:endParaRPr lang="en-US" sz="1700" dirty="0"/>
          </a:p>
        </p:txBody>
      </p:sp>
      <p:sp>
        <p:nvSpPr>
          <p:cNvPr id="11" name="Text 8"/>
          <p:cNvSpPr/>
          <p:nvPr/>
        </p:nvSpPr>
        <p:spPr>
          <a:xfrm>
            <a:off x="7589639" y="6929914"/>
            <a:ext cx="6282928" cy="3499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Unexplained money, clothes, or phones</a:t>
            </a:r>
            <a:endParaRPr lang="en-US" sz="1700" dirty="0"/>
          </a:p>
        </p:txBody>
      </p:sp>
      <p:sp>
        <p:nvSpPr>
          <p:cNvPr id="12" name="Text 9"/>
          <p:cNvSpPr/>
          <p:nvPr/>
        </p:nvSpPr>
        <p:spPr>
          <a:xfrm>
            <a:off x="7589639" y="7356277"/>
            <a:ext cx="6282928" cy="3499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Significant changes in emotional wellbeing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86828"/>
            <a:ext cx="12136755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Legislative Framework and Policing Strategies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2449235"/>
            <a:ext cx="510302" cy="510302"/>
          </a:xfrm>
          <a:prstGeom prst="roundRect">
            <a:avLst>
              <a:gd name="adj" fmla="val 6667"/>
            </a:avLst>
          </a:prstGeom>
          <a:solidFill>
            <a:srgbClr val="4C505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530906" y="2527102"/>
            <a:ext cx="3300174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D6D9D7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Modern Slavery Act 2015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1530906" y="3017520"/>
            <a:ext cx="5642491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Provides powers to prosecute gang leaders for human trafficking offences with potential sentences of up to life imprisonment, whilst offering protection to victims through the National Referral Mechanism.</a:t>
            </a:r>
            <a:endParaRPr lang="en-US" sz="1750" dirty="0"/>
          </a:p>
        </p:txBody>
      </p:sp>
      <p:sp>
        <p:nvSpPr>
          <p:cNvPr id="6" name="Shape 4"/>
          <p:cNvSpPr/>
          <p:nvPr/>
        </p:nvSpPr>
        <p:spPr>
          <a:xfrm>
            <a:off x="7456884" y="2449235"/>
            <a:ext cx="510302" cy="510302"/>
          </a:xfrm>
          <a:prstGeom prst="roundRect">
            <a:avLst>
              <a:gd name="adj" fmla="val 6667"/>
            </a:avLst>
          </a:prstGeom>
          <a:solidFill>
            <a:srgbClr val="4C505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194000" y="2527102"/>
            <a:ext cx="324409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D6D9D7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Misuse of Drugs Act 1971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8194000" y="3017520"/>
            <a:ext cx="564261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Remains the primary legislation for prosecuting drug-related offences, with Section 4 (supply) carrying up to life imprisonment for Class A substances.</a:t>
            </a:r>
            <a:endParaRPr lang="en-US" sz="1750" dirty="0"/>
          </a:p>
        </p:txBody>
      </p:sp>
      <p:sp>
        <p:nvSpPr>
          <p:cNvPr id="9" name="Shape 7"/>
          <p:cNvSpPr/>
          <p:nvPr/>
        </p:nvSpPr>
        <p:spPr>
          <a:xfrm>
            <a:off x="793790" y="4922758"/>
            <a:ext cx="510302" cy="510302"/>
          </a:xfrm>
          <a:prstGeom prst="roundRect">
            <a:avLst>
              <a:gd name="adj" fmla="val 6667"/>
            </a:avLst>
          </a:prstGeom>
          <a:solidFill>
            <a:srgbClr val="4C505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530906" y="5000625"/>
            <a:ext cx="3798927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D6D9D7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Proceeds of Crime Act 2002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1530906" y="5491043"/>
            <a:ext cx="564249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Enables confiscation of assets gained through criminal activity, disrupting the financial incentives for county lines operations.</a:t>
            </a:r>
            <a:endParaRPr lang="en-US" sz="1750" dirty="0"/>
          </a:p>
        </p:txBody>
      </p:sp>
      <p:sp>
        <p:nvSpPr>
          <p:cNvPr id="12" name="Shape 10"/>
          <p:cNvSpPr/>
          <p:nvPr/>
        </p:nvSpPr>
        <p:spPr>
          <a:xfrm>
            <a:off x="7456884" y="4922758"/>
            <a:ext cx="510302" cy="510302"/>
          </a:xfrm>
          <a:prstGeom prst="roundRect">
            <a:avLst>
              <a:gd name="adj" fmla="val 6667"/>
            </a:avLst>
          </a:prstGeom>
          <a:solidFill>
            <a:srgbClr val="4C505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194000" y="5000625"/>
            <a:ext cx="3202424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D6D9D7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Multi-Agency Approach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8194000" y="5491043"/>
            <a:ext cx="564261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National County Lines Coordination Centre brings together police, NCA, social services, and NGOs to share intelligence and coordinate interventions across force boundaries.</a:t>
            </a:r>
            <a:endParaRPr lang="en-US" sz="1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75936"/>
            <a:ext cx="9939695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Key Challenges and Future Directions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051691"/>
            <a:ext cx="3402330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Current Challenges</a:t>
            </a:r>
            <a:endParaRPr lang="en-US" sz="2650" dirty="0"/>
          </a:p>
        </p:txBody>
      </p:sp>
      <p:sp>
        <p:nvSpPr>
          <p:cNvPr id="4" name="Text 2"/>
          <p:cNvSpPr/>
          <p:nvPr/>
        </p:nvSpPr>
        <p:spPr>
          <a:xfrm>
            <a:off x="793790" y="3703796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Identifying victims who don't self-identify as exploited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793790" y="4145994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Rapid adaptation of gang tactics to evade detection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793790" y="4588193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Resource constraints limiting proactive interventions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93790" y="5030391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Cross-border coordination issues between forces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7599521" y="3051691"/>
            <a:ext cx="3402330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Future Approaches</a:t>
            </a:r>
            <a:endParaRPr lang="en-US" sz="2650" dirty="0"/>
          </a:p>
        </p:txBody>
      </p:sp>
      <p:sp>
        <p:nvSpPr>
          <p:cNvPr id="9" name="Text 7"/>
          <p:cNvSpPr/>
          <p:nvPr/>
        </p:nvSpPr>
        <p:spPr>
          <a:xfrm>
            <a:off x="7599521" y="3703796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Trauma-informed policing to better support victims</a:t>
            </a:r>
            <a:endParaRPr lang="en-US" sz="1750" dirty="0"/>
          </a:p>
        </p:txBody>
      </p:sp>
      <p:sp>
        <p:nvSpPr>
          <p:cNvPr id="10" name="Text 8"/>
          <p:cNvSpPr/>
          <p:nvPr/>
        </p:nvSpPr>
        <p:spPr>
          <a:xfrm>
            <a:off x="7599521" y="4145994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Enhanced technological capabilities to track digital footprints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7599521" y="4951095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Public health approach to drug markets and addiction</a:t>
            </a:r>
            <a:endParaRPr lang="en-US" sz="1750" dirty="0"/>
          </a:p>
        </p:txBody>
      </p:sp>
      <p:sp>
        <p:nvSpPr>
          <p:cNvPr id="12" name="Text 10"/>
          <p:cNvSpPr/>
          <p:nvPr/>
        </p:nvSpPr>
        <p:spPr>
          <a:xfrm>
            <a:off x="7599521" y="5393293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Earlier intervention in schools and care settings</a:t>
            </a:r>
            <a:endParaRPr lang="en-US" sz="1750" dirty="0"/>
          </a:p>
        </p:txBody>
      </p:sp>
      <p:sp>
        <p:nvSpPr>
          <p:cNvPr id="13" name="Text 11"/>
          <p:cNvSpPr/>
          <p:nvPr/>
        </p:nvSpPr>
        <p:spPr>
          <a:xfrm>
            <a:off x="793790" y="6090642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850"/>
              </a:lnSpc>
              <a:buNone/>
            </a:pPr>
            <a:r>
              <a:rPr lang="en-US" sz="17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Remember: Victims of county lines are first and foremost victims, not offenders.</a:t>
            </a:r>
            <a:endParaRPr lang="en-US" sz="17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21625" y="680085"/>
            <a:ext cx="4440436" cy="5550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dirty="0">
                <a:solidFill>
                  <a:srgbClr val="F7F7F8"/>
                </a:solidFill>
                <a:latin typeface="DM Sans Medium" pitchFamily="34" charset="0"/>
                <a:ea typeface="DM Sans Medium" pitchFamily="34" charset="-122"/>
                <a:cs typeface="DM Sans Medium" pitchFamily="34" charset="-120"/>
              </a:rPr>
              <a:t>Further Reading</a:t>
            </a:r>
            <a:endParaRPr lang="en-US" sz="3450" dirty="0"/>
          </a:p>
        </p:txBody>
      </p:sp>
      <p:sp>
        <p:nvSpPr>
          <p:cNvPr id="3" name="Text 1"/>
          <p:cNvSpPr/>
          <p:nvPr/>
        </p:nvSpPr>
        <p:spPr>
          <a:xfrm>
            <a:off x="621625" y="1590318"/>
            <a:ext cx="13387149" cy="2842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Font typeface="+mj-lt"/>
              <a:buAutoNum type="arabicPeriod"/>
            </a:pPr>
            <a:r>
              <a:rPr lang="en-US" sz="1350" b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Harding, S. (2020)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r>
              <a:rPr lang="en-US" sz="1350" i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County Lines: Exploitation and Drug Dealing in the UK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Bristol: Policy Press.</a:t>
            </a:r>
            <a:endParaRPr lang="en-US" sz="1350" dirty="0"/>
          </a:p>
        </p:txBody>
      </p:sp>
      <p:sp>
        <p:nvSpPr>
          <p:cNvPr id="4" name="Text 2"/>
          <p:cNvSpPr/>
          <p:nvPr/>
        </p:nvSpPr>
        <p:spPr>
          <a:xfrm>
            <a:off x="621625" y="1936671"/>
            <a:ext cx="13387149" cy="568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Font typeface="+mj-lt"/>
              <a:buAutoNum type="arabicPeriod" startAt="2"/>
            </a:pPr>
            <a:r>
              <a:rPr lang="en-US" sz="1350" b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Home Office (2018)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r>
              <a:rPr lang="en-US" sz="1350" i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Serious Violence Strategy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</a:t>
            </a:r>
            <a:r>
              <a:rPr lang="en-US" sz="1350" u="sng" dirty="0">
                <a:solidFill>
                  <a:srgbClr val="AC9EF5"/>
                </a:solidFill>
                <a:latin typeface="Inter" pitchFamily="34" charset="0"/>
                <a:ea typeface="Inter" pitchFamily="34" charset="-122"/>
                <a:cs typeface="Inter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https://www.gov.uk/government/publications/serious-violence-strategy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(Accessed: 2 July 2025).</a:t>
            </a:r>
            <a:endParaRPr lang="en-US" sz="1350" dirty="0"/>
          </a:p>
        </p:txBody>
      </p:sp>
      <p:sp>
        <p:nvSpPr>
          <p:cNvPr id="5" name="Text 3"/>
          <p:cNvSpPr/>
          <p:nvPr/>
        </p:nvSpPr>
        <p:spPr>
          <a:xfrm>
            <a:off x="621625" y="2567226"/>
            <a:ext cx="13387149" cy="568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Font typeface="+mj-lt"/>
              <a:buAutoNum type="arabicPeriod" startAt="3"/>
            </a:pPr>
            <a:r>
              <a:rPr lang="en-US" sz="1350" b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National Crime Agency (2021)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r>
              <a:rPr lang="en-US" sz="1350" i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County Lines: Criminal Exploitation of Children and Vulnerable Adults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</a:t>
            </a:r>
            <a:r>
              <a:rPr lang="en-US" sz="1350" u="sng" dirty="0">
                <a:solidFill>
                  <a:srgbClr val="AC9EF5"/>
                </a:solidFill>
                <a:latin typeface="Inter" pitchFamily="34" charset="0"/>
                <a:ea typeface="Inter" pitchFamily="34" charset="-122"/>
                <a:cs typeface="Inter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https://www.nationalcrimeagency.gov.uk/what-we-do/crime-threats/drug-trafficking/county-lines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(Accessed: 2 July 2025).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621625" y="3197781"/>
            <a:ext cx="13387149" cy="568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Font typeface="+mj-lt"/>
              <a:buAutoNum type="arabicPeriod" startAt="4"/>
            </a:pPr>
            <a:r>
              <a:rPr lang="en-US" sz="1350" b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HM Government (2019)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r>
              <a:rPr lang="en-US" sz="1350" i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Modern Slavery: National Referral Mechanism Statistics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</a:t>
            </a:r>
            <a:r>
              <a:rPr lang="en-US" sz="1350" u="sng" dirty="0">
                <a:solidFill>
                  <a:srgbClr val="AC9EF5"/>
                </a:solidFill>
                <a:latin typeface="Inter" pitchFamily="34" charset="0"/>
                <a:ea typeface="Inter" pitchFamily="34" charset="-122"/>
                <a:cs typeface="Inter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https://www.gov.uk/government/statistics/modern-slavery-national-referral-mechanism-statistics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(Accessed: 2 July 2025).</a:t>
            </a:r>
            <a:endParaRPr lang="en-US" sz="1350" dirty="0"/>
          </a:p>
        </p:txBody>
      </p:sp>
      <p:sp>
        <p:nvSpPr>
          <p:cNvPr id="7" name="Text 5"/>
          <p:cNvSpPr/>
          <p:nvPr/>
        </p:nvSpPr>
        <p:spPr>
          <a:xfrm>
            <a:off x="621625" y="3828336"/>
            <a:ext cx="13387149" cy="568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Font typeface="+mj-lt"/>
              <a:buAutoNum type="arabicPeriod" startAt="5"/>
            </a:pPr>
            <a:r>
              <a:rPr lang="en-US" sz="1350" b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Children's Society (2019)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r>
              <a:rPr lang="en-US" sz="1350" i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Counting Lives: Responding to Children who are Criminally Exploited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</a:t>
            </a:r>
            <a:r>
              <a:rPr lang="en-US" sz="1350" u="sng" dirty="0">
                <a:solidFill>
                  <a:srgbClr val="AC9EF5"/>
                </a:solidFill>
                <a:latin typeface="Inter" pitchFamily="34" charset="0"/>
                <a:ea typeface="Inter" pitchFamily="34" charset="-122"/>
                <a:cs typeface="Inter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https://www.childrenssociety.org.uk/information/professionals/resources/counting-lives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(Accessed: 2 July 2025).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621625" y="4458891"/>
            <a:ext cx="13387149" cy="568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Font typeface="+mj-lt"/>
              <a:buAutoNum type="arabicPeriod" startAt="6"/>
            </a:pPr>
            <a:r>
              <a:rPr lang="en-US" sz="1350" b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Coomber, R. and Moyle, L. (2018)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r>
              <a:rPr lang="en-US" sz="1350" i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Changing Shape of Street-Level Heroin and Crack Supply in England: Commuting, Holidaying and Cuckooing Drug Dealers Across 'County Lines'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r>
              <a:rPr lang="en-US" sz="1350" i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British Journal of Criminology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58(6), pp. 1323-1342.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621625" y="5089446"/>
            <a:ext cx="13387149" cy="2842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Font typeface="+mj-lt"/>
              <a:buAutoNum type="arabicPeriod" startAt="7"/>
            </a:pPr>
            <a:r>
              <a:rPr lang="en-US" sz="1350" b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Spicer, J. (2019)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r>
              <a:rPr lang="en-US" sz="1350" i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County Lines: A New Frontline in the War on Drugs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r>
              <a:rPr lang="en-US" sz="1350" i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Policing and Society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29(3), pp. 407-419.</a:t>
            </a:r>
            <a:endParaRPr lang="en-US" sz="1350" dirty="0"/>
          </a:p>
        </p:txBody>
      </p:sp>
      <p:sp>
        <p:nvSpPr>
          <p:cNvPr id="10" name="Text 8"/>
          <p:cNvSpPr/>
          <p:nvPr/>
        </p:nvSpPr>
        <p:spPr>
          <a:xfrm>
            <a:off x="621625" y="5435798"/>
            <a:ext cx="13387149" cy="85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Font typeface="+mj-lt"/>
              <a:buAutoNum type="arabicPeriod" startAt="8"/>
            </a:pPr>
            <a:r>
              <a:rPr lang="en-US" sz="1350" b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HM Inspectorate of Constabulary and Fire &amp; Rescue Services (2019)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r>
              <a:rPr lang="en-US" sz="1350" i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Both Sides of the Coin: The Police and National Crime Agency's Response to Vulnerable People in 'County Lines' Drug Offending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</a:t>
            </a:r>
            <a:r>
              <a:rPr lang="en-US" sz="1350" u="sng" dirty="0">
                <a:solidFill>
                  <a:srgbClr val="AC9EF5"/>
                </a:solidFill>
                <a:latin typeface="Inter" pitchFamily="34" charset="0"/>
                <a:ea typeface="Inter" pitchFamily="34" charset="-122"/>
                <a:cs typeface="Inter" pitchFamily="34" charset="-12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https://www.justiceinspectorates.gov.uk/hmicfrs/publications/both-sides-of-the-coin/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(Accessed: 2 July 2025).</a:t>
            </a:r>
            <a:endParaRPr lang="en-US" sz="1350" dirty="0"/>
          </a:p>
        </p:txBody>
      </p:sp>
      <p:sp>
        <p:nvSpPr>
          <p:cNvPr id="11" name="Text 9"/>
          <p:cNvSpPr/>
          <p:nvPr/>
        </p:nvSpPr>
        <p:spPr>
          <a:xfrm>
            <a:off x="621625" y="6350556"/>
            <a:ext cx="13387149" cy="568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Font typeface="+mj-lt"/>
              <a:buAutoNum type="arabicPeriod" startAt="9"/>
            </a:pPr>
            <a:r>
              <a:rPr lang="en-US" sz="1350" b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Windle, J. and Briggs, D. (2015)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r>
              <a:rPr lang="en-US" sz="1350" i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It's Like Working Away for Two Weeks: The Harms Associated with Young Drug Dealers Commuting from a Saturated London Drug Market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r>
              <a:rPr lang="en-US" sz="1350" i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Crime Prevention and Community Safety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17(2), pp. 105-119.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621625" y="6981111"/>
            <a:ext cx="13387149" cy="568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Font typeface="+mj-lt"/>
              <a:buAutoNum type="arabicPeriod" startAt="10"/>
            </a:pPr>
            <a:r>
              <a:rPr lang="en-US" sz="1350" b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HM Government (2020)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r>
              <a:rPr lang="en-US" sz="1350" i="1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Tackling Child Exploitation: Progress Report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</a:t>
            </a:r>
            <a:r>
              <a:rPr lang="en-US" sz="1350" u="sng" dirty="0">
                <a:solidFill>
                  <a:srgbClr val="AC9EF5"/>
                </a:solidFill>
                <a:latin typeface="Inter" pitchFamily="34" charset="0"/>
                <a:ea typeface="Inter" pitchFamily="34" charset="-122"/>
                <a:cs typeface="Inter" pitchFamily="34" charset="-12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https://www.gov.uk/government/publications/tackling-child-exploitation-progress-report</a:t>
            </a:r>
            <a:r>
              <a:rPr lang="en-US" sz="1350" dirty="0">
                <a:solidFill>
                  <a:srgbClr val="D6D9D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(Accessed: 2 July 2025).</a:t>
            </a:r>
            <a:endParaRPr lang="en-US" sz="13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1036</Words>
  <Application>Microsoft Office PowerPoint</Application>
  <PresentationFormat>Custom</PresentationFormat>
  <Paragraphs>80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DM Sans Medium</vt:lpstr>
      <vt:lpstr>Arial</vt:lpstr>
      <vt:lpstr>Inter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Laura Knight</dc:creator>
  <cp:lastModifiedBy>Laura Knight</cp:lastModifiedBy>
  <cp:revision>2</cp:revision>
  <dcterms:created xsi:type="dcterms:W3CDTF">2025-07-02T10:48:13Z</dcterms:created>
  <dcterms:modified xsi:type="dcterms:W3CDTF">2025-07-02T11:02:36Z</dcterms:modified>
</cp:coreProperties>
</file>