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1" r:id="rId1"/>
  </p:sldMasterIdLst>
  <p:notesMasterIdLst>
    <p:notesMasterId r:id="rId12"/>
  </p:notesMasterIdLst>
  <p:sldIdLst>
    <p:sldId id="257" r:id="rId2"/>
    <p:sldId id="827" r:id="rId3"/>
    <p:sldId id="833" r:id="rId4"/>
    <p:sldId id="799" r:id="rId5"/>
    <p:sldId id="832" r:id="rId6"/>
    <p:sldId id="828" r:id="rId7"/>
    <p:sldId id="835" r:id="rId8"/>
    <p:sldId id="830" r:id="rId9"/>
    <p:sldId id="831" r:id="rId10"/>
    <p:sldId id="83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431" autoAdjust="0"/>
    <p:restoredTop sz="76667" autoAdjust="0"/>
  </p:normalViewPr>
  <p:slideViewPr>
    <p:cSldViewPr snapToGrid="0">
      <p:cViewPr varScale="1">
        <p:scale>
          <a:sx n="79" d="100"/>
          <a:sy n="79" d="100"/>
        </p:scale>
        <p:origin x="696"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969960-2F78-46F0-BD09-DCF76EF0B89A}" type="datetimeFigureOut">
              <a:rPr lang="en-GB" smtClean="0"/>
              <a:t>24/06/2025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A5AA75-38C3-4CD8-A0CC-2519A0D456E8}" type="slidenum">
              <a:rPr lang="en-GB" smtClean="0"/>
              <a:t>‹#›</a:t>
            </a:fld>
            <a:endParaRPr lang="en-GB"/>
          </a:p>
        </p:txBody>
      </p:sp>
    </p:spTree>
    <p:extLst>
      <p:ext uri="{BB962C8B-B14F-4D97-AF65-F5344CB8AC3E}">
        <p14:creationId xmlns:p14="http://schemas.microsoft.com/office/powerpoint/2010/main" val="5394294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5A5AA75-38C3-4CD8-A0CC-2519A0D456E8}" type="slidenum">
              <a:rPr lang="en-GB" smtClean="0"/>
              <a:t>3</a:t>
            </a:fld>
            <a:endParaRPr lang="en-GB"/>
          </a:p>
        </p:txBody>
      </p:sp>
    </p:spTree>
    <p:extLst>
      <p:ext uri="{BB962C8B-B14F-4D97-AF65-F5344CB8AC3E}">
        <p14:creationId xmlns:p14="http://schemas.microsoft.com/office/powerpoint/2010/main" val="97697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6</a:t>
            </a:fld>
            <a:endParaRPr lang="en-GB"/>
          </a:p>
        </p:txBody>
      </p:sp>
    </p:spTree>
    <p:extLst>
      <p:ext uri="{BB962C8B-B14F-4D97-AF65-F5344CB8AC3E}">
        <p14:creationId xmlns:p14="http://schemas.microsoft.com/office/powerpoint/2010/main" val="26747134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7</a:t>
            </a:fld>
            <a:endParaRPr lang="en-GB"/>
          </a:p>
        </p:txBody>
      </p:sp>
    </p:spTree>
    <p:extLst>
      <p:ext uri="{BB962C8B-B14F-4D97-AF65-F5344CB8AC3E}">
        <p14:creationId xmlns:p14="http://schemas.microsoft.com/office/powerpoint/2010/main" val="38592715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A5AA75-38C3-4CD8-A0CC-2519A0D456E8}" type="slidenum">
              <a:rPr lang="en-GB" smtClean="0"/>
              <a:t>10</a:t>
            </a:fld>
            <a:endParaRPr lang="en-GB"/>
          </a:p>
        </p:txBody>
      </p:sp>
    </p:spTree>
    <p:extLst>
      <p:ext uri="{BB962C8B-B14F-4D97-AF65-F5344CB8AC3E}">
        <p14:creationId xmlns:p14="http://schemas.microsoft.com/office/powerpoint/2010/main" val="34160316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6/24/2025</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7329789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6/24/2025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082406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none"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6/24/2025</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029866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6/24/2025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74964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A7F15D8-96D1-4781-BC50-CA8A088B2FE4}" type="datetime1">
              <a:rPr lang="en-US" smtClean="0"/>
              <a:t>6/24/2025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68229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6/24/2025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033059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6/24/2025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02738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6/24/2025</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9744665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6/24/2025</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139201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6/24/2025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227369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6/24/2025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5034804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3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Text Placeholder 7"/>
          <p:cNvSpPr>
            <a:spLocks noGrp="1"/>
          </p:cNvSpPr>
          <p:nvPr>
            <p:ph type="body" sz="quarter" idx="13"/>
          </p:nvPr>
        </p:nvSpPr>
        <p:spPr>
          <a:xfrm>
            <a:off x="1219200" y="1524000"/>
            <a:ext cx="9550400" cy="381000"/>
          </a:xfrm>
        </p:spPr>
        <p:txBody>
          <a:bodyPr/>
          <a:lstStyle>
            <a:lvl1pPr algn="ctr">
              <a:buNone/>
              <a:defRPr sz="2800" b="1" i="0">
                <a:solidFill>
                  <a:schemeClr val="tx2"/>
                </a:solidFill>
              </a:defRPr>
            </a:lvl1pPr>
          </a:lstStyle>
          <a:p>
            <a:pPr lvl="0"/>
            <a:r>
              <a:rPr lang="en-US" dirty="0"/>
              <a:t>Click to edit Master text styles</a:t>
            </a:r>
          </a:p>
        </p:txBody>
      </p:sp>
      <p:sp>
        <p:nvSpPr>
          <p:cNvPr id="4" name="Date Placeholder 2">
            <a:extLst>
              <a:ext uri="{FF2B5EF4-FFF2-40B4-BE49-F238E27FC236}">
                <a16:creationId xmlns:a16="http://schemas.microsoft.com/office/drawing/2014/main" id="{57CDB042-C9E2-4402-B780-1CC90DF4B69F}"/>
              </a:ext>
            </a:extLst>
          </p:cNvPr>
          <p:cNvSpPr>
            <a:spLocks noGrp="1"/>
          </p:cNvSpPr>
          <p:nvPr>
            <p:ph type="dt" sz="half" idx="14"/>
          </p:nvPr>
        </p:nvSpPr>
        <p:spPr>
          <a:xfrm>
            <a:off x="914400" y="6248400"/>
            <a:ext cx="25400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5" name="Footer Placeholder 3">
            <a:extLst>
              <a:ext uri="{FF2B5EF4-FFF2-40B4-BE49-F238E27FC236}">
                <a16:creationId xmlns:a16="http://schemas.microsoft.com/office/drawing/2014/main" id="{A8687AC2-30FE-4DAA-AE9F-F250E08BD3E8}"/>
              </a:ext>
            </a:extLst>
          </p:cNvPr>
          <p:cNvSpPr>
            <a:spLocks noGrp="1"/>
          </p:cNvSpPr>
          <p:nvPr>
            <p:ph type="ftr" sz="quarter" idx="15"/>
          </p:nvPr>
        </p:nvSpPr>
        <p:spPr>
          <a:xfrm>
            <a:off x="4165600" y="6248400"/>
            <a:ext cx="38608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Tree>
    <p:extLst>
      <p:ext uri="{BB962C8B-B14F-4D97-AF65-F5344CB8AC3E}">
        <p14:creationId xmlns:p14="http://schemas.microsoft.com/office/powerpoint/2010/main" val="14591852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6/24/2025</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111194120"/>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35" r:id="rId5"/>
    <p:sldLayoutId id="2147483730" r:id="rId6"/>
    <p:sldLayoutId id="2147483731" r:id="rId7"/>
    <p:sldLayoutId id="2147483732" r:id="rId8"/>
    <p:sldLayoutId id="2147483733" r:id="rId9"/>
    <p:sldLayoutId id="2147483734" r:id="rId10"/>
    <p:sldLayoutId id="2147483736" r:id="rId11"/>
    <p:sldLayoutId id="2147483742" r:id="rId12"/>
  </p:sldLayoutIdLst>
  <p:hf sldNum="0" hdr="0" ftr="0" dt="0"/>
  <p:txStyles>
    <p:titleStyle>
      <a:lvl1pPr algn="l" defTabSz="914400" rtl="0" eaLnBrk="1" latinLnBrk="0" hangingPunct="1">
        <a:lnSpc>
          <a:spcPct val="90000"/>
        </a:lnSpc>
        <a:spcBef>
          <a:spcPct val="0"/>
        </a:spcBef>
        <a:buNone/>
        <a:defRPr lang="en-US" sz="4800" i="0" kern="1200" cap="none" spc="-7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2" name="Straight Connector 31">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4" name="Rectangle 33">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D02BBAA3-ED6F-AD14-7C94-609F54751193}"/>
              </a:ext>
            </a:extLst>
          </p:cNvPr>
          <p:cNvSpPr>
            <a:spLocks noGrp="1"/>
          </p:cNvSpPr>
          <p:nvPr>
            <p:ph type="title"/>
          </p:nvPr>
        </p:nvSpPr>
        <p:spPr>
          <a:xfrm>
            <a:off x="866440" y="1000370"/>
            <a:ext cx="3462079" cy="4857262"/>
          </a:xfrm>
        </p:spPr>
        <p:txBody>
          <a:bodyPr>
            <a:normAutofit/>
          </a:bodyPr>
          <a:lstStyle/>
          <a:p>
            <a:pPr algn="r"/>
            <a:r>
              <a:rPr lang="en-GB" sz="4400" b="1">
                <a:solidFill>
                  <a:srgbClr val="FFFFFF"/>
                </a:solidFill>
                <a:latin typeface="Arial" panose="020B0604020202020204" pitchFamily="34" charset="0"/>
                <a:cs typeface="Arial" panose="020B0604020202020204" pitchFamily="34" charset="0"/>
              </a:rPr>
              <a:t>MBA BMMB7026</a:t>
            </a:r>
            <a:br>
              <a:rPr lang="en-GB" sz="4400" b="1">
                <a:solidFill>
                  <a:srgbClr val="FFFFFF"/>
                </a:solidFill>
                <a:latin typeface="Arial" panose="020B0604020202020204" pitchFamily="34" charset="0"/>
                <a:cs typeface="Arial" panose="020B0604020202020204" pitchFamily="34" charset="0"/>
              </a:rPr>
            </a:br>
            <a:br>
              <a:rPr lang="en-GB" sz="4400" b="1">
                <a:solidFill>
                  <a:srgbClr val="FFFFFF"/>
                </a:solidFill>
                <a:latin typeface="Arial" panose="020B0604020202020204" pitchFamily="34" charset="0"/>
                <a:cs typeface="Arial" panose="020B0604020202020204" pitchFamily="34" charset="0"/>
              </a:rPr>
            </a:br>
            <a:r>
              <a:rPr lang="en-GB" sz="4400" b="1">
                <a:solidFill>
                  <a:srgbClr val="FFFFFF"/>
                </a:solidFill>
                <a:latin typeface="Arial" panose="020B0604020202020204" pitchFamily="34" charset="0"/>
                <a:cs typeface="Arial" panose="020B0604020202020204" pitchFamily="34" charset="0"/>
              </a:rPr>
              <a:t>Managing Marketing Change</a:t>
            </a:r>
          </a:p>
        </p:txBody>
      </p:sp>
      <p:sp>
        <p:nvSpPr>
          <p:cNvPr id="3" name="Content Placeholder 2">
            <a:extLst>
              <a:ext uri="{FF2B5EF4-FFF2-40B4-BE49-F238E27FC236}">
                <a16:creationId xmlns:a16="http://schemas.microsoft.com/office/drawing/2014/main" id="{554972A4-0BB8-E1B2-3F54-B52891847EB0}"/>
              </a:ext>
            </a:extLst>
          </p:cNvPr>
          <p:cNvSpPr>
            <a:spLocks noGrp="1"/>
          </p:cNvSpPr>
          <p:nvPr>
            <p:ph idx="1"/>
          </p:nvPr>
        </p:nvSpPr>
        <p:spPr>
          <a:xfrm>
            <a:off x="4963691" y="1000370"/>
            <a:ext cx="6212310" cy="4857262"/>
          </a:xfrm>
        </p:spPr>
        <p:txBody>
          <a:bodyPr anchor="ctr">
            <a:normAutofit/>
          </a:bodyPr>
          <a:lstStyle/>
          <a:p>
            <a:pPr marL="0" indent="0">
              <a:buNone/>
            </a:pPr>
            <a:endParaRPr lang="en-GB" sz="2000" b="1" dirty="0">
              <a:solidFill>
                <a:srgbClr val="FFFFFF"/>
              </a:solidFill>
              <a:latin typeface="Arial" panose="020B0604020202020204" pitchFamily="34" charset="0"/>
              <a:cs typeface="Arial" panose="020B0604020202020204" pitchFamily="34" charset="0"/>
            </a:endParaRPr>
          </a:p>
          <a:p>
            <a:pPr marL="0" indent="0">
              <a:buNone/>
            </a:pPr>
            <a:r>
              <a:rPr lang="en-GB" sz="3600" b="1" dirty="0">
                <a:solidFill>
                  <a:srgbClr val="FFFFFF"/>
                </a:solidFill>
                <a:latin typeface="Arial" panose="020B0604020202020204" pitchFamily="34" charset="0"/>
                <a:cs typeface="Arial" panose="020B0604020202020204" pitchFamily="34" charset="0"/>
              </a:rPr>
              <a:t>Assignment 2 Review </a:t>
            </a:r>
          </a:p>
          <a:p>
            <a:endParaRPr lang="en-GB" sz="2000" dirty="0">
              <a:solidFill>
                <a:srgbClr val="FFFFFF"/>
              </a:solidFill>
            </a:endParaRPr>
          </a:p>
        </p:txBody>
      </p:sp>
    </p:spTree>
    <p:extLst>
      <p:ext uri="{BB962C8B-B14F-4D97-AF65-F5344CB8AC3E}">
        <p14:creationId xmlns:p14="http://schemas.microsoft.com/office/powerpoint/2010/main" val="3208801379"/>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97408" y="451105"/>
            <a:ext cx="10370312" cy="938784"/>
          </a:xfrm>
        </p:spPr>
        <p:txBody>
          <a:bodyPr>
            <a:normAutofit/>
          </a:bodyPr>
          <a:lstStyle/>
          <a:p>
            <a:r>
              <a:rPr lang="en-GB" b="1" dirty="0">
                <a:latin typeface="Arial" panose="020B0604020202020204" pitchFamily="34" charset="0"/>
                <a:cs typeface="Arial" panose="020B0604020202020204" pitchFamily="34" charset="0"/>
              </a:rPr>
              <a:t>ASSIGNMENT 2</a:t>
            </a: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2</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
        <p:nvSpPr>
          <p:cNvPr id="4" name="Content Placeholder 3">
            <a:extLst>
              <a:ext uri="{FF2B5EF4-FFF2-40B4-BE49-F238E27FC236}">
                <a16:creationId xmlns:a16="http://schemas.microsoft.com/office/drawing/2014/main" id="{CB9912CC-3C0D-FC10-B2E4-FAF7C17F3639}"/>
              </a:ext>
            </a:extLst>
          </p:cNvPr>
          <p:cNvSpPr>
            <a:spLocks noGrp="1"/>
          </p:cNvSpPr>
          <p:nvPr>
            <p:ph idx="1"/>
          </p:nvPr>
        </p:nvSpPr>
        <p:spPr>
          <a:xfrm>
            <a:off x="597408" y="1755647"/>
            <a:ext cx="10863072" cy="4465525"/>
          </a:xfrm>
        </p:spPr>
        <p:txBody>
          <a:bodyPr>
            <a:normAutofit fontScale="92500" lnSpcReduction="10000"/>
          </a:bodyPr>
          <a:lstStyle/>
          <a:p>
            <a:r>
              <a:rPr lang="en-GB" sz="2800" dirty="0">
                <a:latin typeface="Arial" panose="020B0604020202020204" pitchFamily="34" charset="0"/>
                <a:cs typeface="Arial" panose="020B0604020202020204" pitchFamily="34" charset="0"/>
              </a:rPr>
              <a:t>Individual Report</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3,750 words +/– 10%</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Minimum of 30 credible references using Harvard Referencing </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75% of total module grade</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Submission date 24</a:t>
            </a:r>
            <a:r>
              <a:rPr lang="en-GB" sz="2800" baseline="30000" dirty="0">
                <a:latin typeface="Arial" panose="020B0604020202020204" pitchFamily="34" charset="0"/>
                <a:cs typeface="Arial" panose="020B0604020202020204" pitchFamily="34" charset="0"/>
              </a:rPr>
              <a:t>th</a:t>
            </a:r>
            <a:r>
              <a:rPr lang="en-GB" sz="2800" dirty="0">
                <a:latin typeface="Arial" panose="020B0604020202020204" pitchFamily="34" charset="0"/>
                <a:cs typeface="Arial" panose="020B0604020202020204" pitchFamily="34" charset="0"/>
              </a:rPr>
              <a:t> July 2025 (23:59 UK time).</a:t>
            </a:r>
          </a:p>
          <a:p>
            <a:endParaRPr lang="en-GB" dirty="0"/>
          </a:p>
        </p:txBody>
      </p:sp>
    </p:spTree>
    <p:extLst>
      <p:ext uri="{BB962C8B-B14F-4D97-AF65-F5344CB8AC3E}">
        <p14:creationId xmlns:p14="http://schemas.microsoft.com/office/powerpoint/2010/main" val="23626187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97408" y="451105"/>
            <a:ext cx="10370312" cy="938784"/>
          </a:xfrm>
        </p:spPr>
        <p:txBody>
          <a:bodyPr>
            <a:normAutofit/>
          </a:bodyPr>
          <a:lstStyle/>
          <a:p>
            <a:r>
              <a:rPr lang="en-GB" b="1" dirty="0">
                <a:latin typeface="Arial" panose="020B0604020202020204" pitchFamily="34" charset="0"/>
                <a:cs typeface="Arial" panose="020B0604020202020204" pitchFamily="34" charset="0"/>
              </a:rPr>
              <a:t>ASSIGNMENT 2 - Format</a:t>
            </a: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3</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
        <p:nvSpPr>
          <p:cNvPr id="4" name="Content Placeholder 3">
            <a:extLst>
              <a:ext uri="{FF2B5EF4-FFF2-40B4-BE49-F238E27FC236}">
                <a16:creationId xmlns:a16="http://schemas.microsoft.com/office/drawing/2014/main" id="{CB9912CC-3C0D-FC10-B2E4-FAF7C17F3639}"/>
              </a:ext>
            </a:extLst>
          </p:cNvPr>
          <p:cNvSpPr>
            <a:spLocks noGrp="1"/>
          </p:cNvSpPr>
          <p:nvPr>
            <p:ph idx="1"/>
          </p:nvPr>
        </p:nvSpPr>
        <p:spPr>
          <a:xfrm>
            <a:off x="597408" y="1755648"/>
            <a:ext cx="10863072" cy="4465525"/>
          </a:xfrm>
        </p:spPr>
        <p:txBody>
          <a:bodyPr>
            <a:normAutofit lnSpcReduction="10000"/>
          </a:bodyPr>
          <a:lstStyle/>
          <a:p>
            <a:pPr marL="342900" lvl="0" indent="-342900" algn="just" rtl="0" hangingPunct="0">
              <a:spcBef>
                <a:spcPts val="1200"/>
              </a:spcBef>
              <a:spcAft>
                <a:spcPts val="600"/>
              </a:spcAft>
              <a:buFont typeface="Wingdings" panose="05000000000000000000" pitchFamily="2" charset="2"/>
              <a:buChar char=""/>
              <a:tabLst>
                <a:tab pos="457200" algn="l"/>
                <a:tab pos="914400" algn="l"/>
                <a:tab pos="1371600" algn="l"/>
                <a:tab pos="1828800" algn="l"/>
              </a:tabLst>
            </a:pPr>
            <a:r>
              <a:rPr lang="en-GB" sz="2000" b="1" dirty="0">
                <a:effectLst/>
                <a:latin typeface="Arial" panose="020B0604020202020204" pitchFamily="34" charset="0"/>
                <a:ea typeface="Times New Roman" panose="02020603050405020304" pitchFamily="18" charset="0"/>
                <a:cs typeface="Arial" panose="020B0604020202020204" pitchFamily="34" charset="0"/>
              </a:rPr>
              <a:t>Format: </a:t>
            </a:r>
            <a:r>
              <a:rPr lang="en-GB" sz="2000" b="0" dirty="0">
                <a:effectLst/>
                <a:latin typeface="Arial" panose="020B0604020202020204" pitchFamily="34" charset="0"/>
                <a:ea typeface="Times New Roman" panose="02020603050405020304" pitchFamily="18" charset="0"/>
                <a:cs typeface="Arial" panose="020B0604020202020204" pitchFamily="34" charset="0"/>
              </a:rPr>
              <a:t>Report that contains a Title Page, Executive Summary, Content Page, Introduction, Main Findings, Conclusion, Recommendations, References, Appendices (If Appropriate)</a:t>
            </a:r>
            <a:endParaRPr lang="en-GB" sz="2000" b="1"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hangingPunct="0">
              <a:spcBef>
                <a:spcPts val="1200"/>
              </a:spcBef>
              <a:spcAft>
                <a:spcPts val="600"/>
              </a:spcAft>
              <a:buFont typeface="Wingdings" panose="05000000000000000000" pitchFamily="2" charset="2"/>
              <a:buChar char=""/>
              <a:tabLst>
                <a:tab pos="457200" algn="l"/>
                <a:tab pos="914400" algn="l"/>
                <a:tab pos="1371600" algn="l"/>
                <a:tab pos="1828800" algn="l"/>
              </a:tabLst>
            </a:pPr>
            <a:r>
              <a:rPr lang="en-GB" sz="2000" b="1" dirty="0">
                <a:effectLst/>
                <a:latin typeface="Arial" panose="020B0604020202020204" pitchFamily="34" charset="0"/>
                <a:ea typeface="Times New Roman" panose="02020603050405020304" pitchFamily="18" charset="0"/>
                <a:cs typeface="Arial" panose="020B0604020202020204" pitchFamily="34" charset="0"/>
              </a:rPr>
              <a:t>Length:</a:t>
            </a:r>
            <a:r>
              <a:rPr lang="en-GB" sz="2000" b="0" dirty="0">
                <a:effectLst/>
                <a:latin typeface="Arial" panose="020B0604020202020204" pitchFamily="34" charset="0"/>
                <a:ea typeface="Times New Roman" panose="02020603050405020304" pitchFamily="18" charset="0"/>
                <a:cs typeface="Arial" panose="020B0604020202020204" pitchFamily="34" charset="0"/>
              </a:rPr>
              <a:t> 3,750 words (+/- 10%) – However, please note that your word count starts at your Introduction and finishes with your Recommendations.  Everything that is included before and after these sections do not form part of the word count. </a:t>
            </a:r>
            <a:endParaRPr lang="en-GB" sz="2000" b="1"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hangingPunct="0">
              <a:lnSpc>
                <a:spcPct val="150000"/>
              </a:lnSpc>
              <a:spcBef>
                <a:spcPts val="1200"/>
              </a:spcBef>
              <a:spcAft>
                <a:spcPts val="600"/>
              </a:spcAft>
              <a:buFont typeface="Wingdings" panose="05000000000000000000" pitchFamily="2" charset="2"/>
              <a:buChar char=""/>
              <a:tabLst>
                <a:tab pos="457200" algn="l"/>
                <a:tab pos="914400" algn="l"/>
                <a:tab pos="1371600" algn="l"/>
                <a:tab pos="1828800" algn="l"/>
              </a:tabLst>
            </a:pPr>
            <a:r>
              <a:rPr lang="en-GB" sz="2000" b="1" dirty="0">
                <a:effectLst/>
                <a:latin typeface="Arial" panose="020B0604020202020204" pitchFamily="34" charset="0"/>
                <a:ea typeface="Times New Roman" panose="02020603050405020304" pitchFamily="18" charset="0"/>
                <a:cs typeface="Arial" panose="020B0604020202020204" pitchFamily="34" charset="0"/>
              </a:rPr>
              <a:t>Writing:</a:t>
            </a:r>
            <a:r>
              <a:rPr lang="en-GB" sz="2000" b="0" dirty="0">
                <a:effectLst/>
                <a:latin typeface="Arial" panose="020B0604020202020204" pitchFamily="34" charset="0"/>
                <a:ea typeface="Times New Roman" panose="02020603050405020304" pitchFamily="18" charset="0"/>
                <a:cs typeface="Arial" panose="020B0604020202020204" pitchFamily="34" charset="0"/>
              </a:rPr>
              <a:t> Written in UK English in an appropriate business / academic style and in the third person.</a:t>
            </a:r>
            <a:endParaRPr lang="en-GB" sz="2000" b="1" dirty="0">
              <a:effectLst/>
              <a:latin typeface="Arial" panose="020B0604020202020204" pitchFamily="34" charset="0"/>
              <a:ea typeface="Times New Roman" panose="02020603050405020304" pitchFamily="18" charset="0"/>
              <a:cs typeface="Arial" panose="020B0604020202020204" pitchFamily="34" charset="0"/>
            </a:endParaRPr>
          </a:p>
          <a:p>
            <a:pPr marL="342900" lvl="0" indent="-342900" algn="just" hangingPunct="0">
              <a:spcBef>
                <a:spcPts val="1200"/>
              </a:spcBef>
              <a:spcAft>
                <a:spcPts val="600"/>
              </a:spcAft>
              <a:buFont typeface="Wingdings" panose="05000000000000000000" pitchFamily="2" charset="2"/>
              <a:buChar char=""/>
              <a:tabLst>
                <a:tab pos="457200" algn="l"/>
                <a:tab pos="914400" algn="l"/>
                <a:tab pos="1371600" algn="l"/>
                <a:tab pos="1828800" algn="l"/>
              </a:tabLst>
            </a:pPr>
            <a:r>
              <a:rPr lang="en-GB" sz="2000" b="1" dirty="0">
                <a:effectLst/>
                <a:latin typeface="Arial" panose="020B0604020202020204" pitchFamily="34" charset="0"/>
                <a:ea typeface="Times New Roman" panose="02020603050405020304" pitchFamily="18" charset="0"/>
                <a:cs typeface="Arial" panose="020B0604020202020204" pitchFamily="34" charset="0"/>
              </a:rPr>
              <a:t>Formatting:</a:t>
            </a:r>
            <a:r>
              <a:rPr lang="en-GB" sz="2000" b="0" dirty="0">
                <a:effectLst/>
                <a:latin typeface="Arial" panose="020B0604020202020204" pitchFamily="34" charset="0"/>
                <a:ea typeface="Times New Roman" panose="02020603050405020304" pitchFamily="18" charset="0"/>
                <a:cs typeface="Arial" panose="020B0604020202020204" pitchFamily="34" charset="0"/>
              </a:rPr>
              <a:t> Your report should be typed using a legible font such as Times New Roman, Ariel or Calibri with a font size 12 for the main body and font size 14 for Headings and Sub-Headings.  Headings and Sub-Headings from the Introduction to the Recommendations sections should be numbered appropriately. Please use 1.5 or double line spacing.</a:t>
            </a:r>
            <a:endParaRPr lang="en-GB" sz="2000" b="1" dirty="0">
              <a:effectLst/>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Tree>
    <p:extLst>
      <p:ext uri="{BB962C8B-B14F-4D97-AF65-F5344CB8AC3E}">
        <p14:creationId xmlns:p14="http://schemas.microsoft.com/office/powerpoint/2010/main" val="13964523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Task</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374197"/>
            <a:ext cx="10637486" cy="5011855"/>
          </a:xfrm>
        </p:spPr>
        <p:txBody>
          <a:bodyPr>
            <a:normAutofit/>
          </a:bodyPr>
          <a:lstStyle/>
          <a:p>
            <a:pPr>
              <a:lnSpc>
                <a:spcPct val="115000"/>
              </a:lnSpc>
              <a:spcAft>
                <a:spcPts val="1000"/>
              </a:spcAft>
            </a:pPr>
            <a:r>
              <a:rPr lang="en-GB" sz="2800" dirty="0">
                <a:latin typeface="Arial" panose="020B0604020202020204" pitchFamily="34" charset="0"/>
                <a:ea typeface="Calibri" panose="020F0502020204030204" pitchFamily="34" charset="0"/>
                <a:cs typeface="Arial" panose="020B0604020202020204" pitchFamily="34" charset="0"/>
              </a:rPr>
              <a:t>Produce a r</a:t>
            </a:r>
            <a:r>
              <a:rPr lang="en-GB" sz="2800" dirty="0">
                <a:effectLst/>
                <a:latin typeface="Arial" panose="020B0604020202020204" pitchFamily="34" charset="0"/>
                <a:ea typeface="Calibri" panose="020F0502020204030204" pitchFamily="34" charset="0"/>
                <a:cs typeface="Arial" panose="020B0604020202020204" pitchFamily="34" charset="0"/>
              </a:rPr>
              <a:t>eport that critically evaluates the role and activities of the marketing department </a:t>
            </a:r>
            <a:r>
              <a:rPr lang="en-GB" sz="2800" b="1" i="1" dirty="0">
                <a:effectLst/>
                <a:latin typeface="Arial" panose="020B0604020202020204" pitchFamily="34" charset="0"/>
                <a:ea typeface="Calibri" panose="020F0502020204030204" pitchFamily="34" charset="0"/>
                <a:cs typeface="Arial" panose="020B0604020202020204" pitchFamily="34" charset="0"/>
              </a:rPr>
              <a:t>within the same organisation that you researched for assignment 1</a:t>
            </a:r>
            <a:r>
              <a:rPr lang="en-GB" sz="2800" dirty="0">
                <a:effectLst/>
                <a:latin typeface="Arial" panose="020B0604020202020204" pitchFamily="34" charset="0"/>
                <a:ea typeface="Calibri" panose="020F0502020204030204" pitchFamily="34" charset="0"/>
                <a:cs typeface="Arial" panose="020B0604020202020204" pitchFamily="34" charset="0"/>
              </a:rPr>
              <a:t> that will outline their future developments (what their marketing plan will be) to address the earlier identified challenges.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buFont typeface="+mj-lt"/>
              <a:buAutoNum type="arabicPeriod"/>
            </a:pPr>
            <a:r>
              <a:rPr lang="en-GB" sz="2400" dirty="0">
                <a:latin typeface="Arial" panose="020B0604020202020204" pitchFamily="34" charset="0"/>
                <a:cs typeface="Arial" panose="020B0604020202020204" pitchFamily="34" charset="0"/>
              </a:rPr>
              <a:t>Critically evaluate your chosen organisation’s marketing activities</a:t>
            </a:r>
          </a:p>
          <a:p>
            <a:pPr marL="457200" indent="-457200">
              <a:buFont typeface="+mj-lt"/>
              <a:buAutoNum type="arabicPeriod"/>
            </a:pPr>
            <a:r>
              <a:rPr lang="en-GB" sz="2400" dirty="0">
                <a:latin typeface="Arial" panose="020B0604020202020204" pitchFamily="34" charset="0"/>
                <a:cs typeface="Arial" panose="020B0604020202020204" pitchFamily="34" charset="0"/>
              </a:rPr>
              <a:t>Draw conclusions addressing the shortcomings of your chosen organisation’s marketing strategy</a:t>
            </a:r>
          </a:p>
          <a:p>
            <a:pPr marL="457200" indent="-457200">
              <a:buFont typeface="+mj-lt"/>
              <a:buAutoNum type="arabicPeriod"/>
            </a:pPr>
            <a:r>
              <a:rPr lang="en-GB" sz="2400" dirty="0">
                <a:latin typeface="Arial" panose="020B0604020202020204" pitchFamily="34" charset="0"/>
                <a:cs typeface="Arial" panose="020B0604020202020204" pitchFamily="34" charset="0"/>
              </a:rPr>
              <a:t>Recommend how your organisation’s marketing strategy could be improved.</a:t>
            </a: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4</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732350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Critical Evaluation</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374197"/>
            <a:ext cx="10637486" cy="5011855"/>
          </a:xfrm>
        </p:spPr>
        <p:txBody>
          <a:bodyPr>
            <a:normAutofit fontScale="92500" lnSpcReduction="20000"/>
          </a:bodyPr>
          <a:lstStyle/>
          <a:p>
            <a:pPr>
              <a:lnSpc>
                <a:spcPct val="115000"/>
              </a:lnSpc>
              <a:spcAft>
                <a:spcPts val="1000"/>
              </a:spcAft>
            </a:pPr>
            <a:r>
              <a:rPr lang="en-GB" sz="2400" b="1" dirty="0">
                <a:latin typeface="Arial" panose="020B0604020202020204" pitchFamily="34" charset="0"/>
                <a:cs typeface="Arial" panose="020B0604020202020204" pitchFamily="34" charset="0"/>
              </a:rPr>
              <a:t>Do not simply describe the activities of your organisation without critical evaluation.</a:t>
            </a:r>
          </a:p>
          <a:p>
            <a:pPr algn="l"/>
            <a:r>
              <a:rPr lang="en-GB" sz="2400" b="0" i="0" dirty="0">
                <a:solidFill>
                  <a:srgbClr val="000000"/>
                </a:solidFill>
                <a:effectLst/>
                <a:latin typeface="Arial" panose="020B0604020202020204" pitchFamily="34" charset="0"/>
                <a:cs typeface="Arial" panose="020B0604020202020204" pitchFamily="34" charset="0"/>
              </a:rPr>
              <a:t>When you</a:t>
            </a:r>
            <a:r>
              <a:rPr lang="en-GB" sz="2400" b="1" i="0" dirty="0">
                <a:solidFill>
                  <a:srgbClr val="000000"/>
                </a:solidFill>
                <a:effectLst/>
                <a:latin typeface="Arial" panose="020B0604020202020204" pitchFamily="34" charset="0"/>
                <a:cs typeface="Arial" panose="020B0604020202020204" pitchFamily="34" charset="0"/>
              </a:rPr>
              <a:t> critique, </a:t>
            </a:r>
            <a:r>
              <a:rPr lang="en-GB" sz="2400" b="0" i="0" dirty="0">
                <a:solidFill>
                  <a:srgbClr val="000000"/>
                </a:solidFill>
                <a:effectLst/>
                <a:latin typeface="Arial" panose="020B0604020202020204" pitchFamily="34" charset="0"/>
                <a:cs typeface="Arial" panose="020B0604020202020204" pitchFamily="34" charset="0"/>
              </a:rPr>
              <a:t>you offer both negative and positive analysis of your chosen organisation’s marketing strategies and activities, their response key macro and micro environmental factors and to your chosen key driver of change.</a:t>
            </a:r>
          </a:p>
          <a:p>
            <a:pPr algn="l"/>
            <a:endParaRPr lang="en-GB" sz="2400" dirty="0">
              <a:solidFill>
                <a:srgbClr val="000000"/>
              </a:solidFill>
              <a:latin typeface="Arial" panose="020B0604020202020204" pitchFamily="34" charset="0"/>
              <a:cs typeface="Arial" panose="020B0604020202020204" pitchFamily="34" charset="0"/>
            </a:endParaRPr>
          </a:p>
          <a:p>
            <a:pPr algn="l"/>
            <a:r>
              <a:rPr lang="en-GB" sz="2400" b="0" i="0" dirty="0">
                <a:solidFill>
                  <a:srgbClr val="000000"/>
                </a:solidFill>
                <a:effectLst/>
                <a:latin typeface="Arial" panose="020B0604020202020204" pitchFamily="34" charset="0"/>
                <a:cs typeface="Arial" panose="020B0604020202020204" pitchFamily="34" charset="0"/>
              </a:rPr>
              <a:t>When</a:t>
            </a:r>
            <a:r>
              <a:rPr lang="en-GB" sz="2400" b="1" i="1" dirty="0">
                <a:solidFill>
                  <a:srgbClr val="000000"/>
                </a:solidFill>
                <a:effectLst/>
                <a:latin typeface="Arial" panose="020B0604020202020204" pitchFamily="34" charset="0"/>
                <a:cs typeface="Arial" panose="020B0604020202020204" pitchFamily="34" charset="0"/>
              </a:rPr>
              <a:t> </a:t>
            </a:r>
            <a:r>
              <a:rPr lang="en-GB" sz="2400" b="0" i="0" dirty="0">
                <a:solidFill>
                  <a:srgbClr val="000000"/>
                </a:solidFill>
                <a:effectLst/>
                <a:latin typeface="Arial" panose="020B0604020202020204" pitchFamily="34" charset="0"/>
                <a:cs typeface="Arial" panose="020B0604020202020204" pitchFamily="34" charset="0"/>
              </a:rPr>
              <a:t>you </a:t>
            </a:r>
            <a:r>
              <a:rPr lang="en-GB" sz="2400" b="1" i="0" dirty="0">
                <a:solidFill>
                  <a:srgbClr val="000000"/>
                </a:solidFill>
                <a:effectLst/>
                <a:latin typeface="Arial" panose="020B0604020202020204" pitchFamily="34" charset="0"/>
                <a:cs typeface="Arial" panose="020B0604020202020204" pitchFamily="34" charset="0"/>
              </a:rPr>
              <a:t>evaluate</a:t>
            </a:r>
            <a:r>
              <a:rPr lang="en-GB" sz="2400" b="0" i="0" dirty="0">
                <a:solidFill>
                  <a:srgbClr val="000000"/>
                </a:solidFill>
                <a:effectLst/>
                <a:latin typeface="Arial" panose="020B0604020202020204" pitchFamily="34" charset="0"/>
                <a:cs typeface="Arial" panose="020B0604020202020204" pitchFamily="34" charset="0"/>
              </a:rPr>
              <a:t>, you assess how successful your organisation’s chosen marketing strategies are. These should be measured against key criteria such as differentiation, gaining competitive advantage, first mover advantage, retaining customer loyalty, effective use of their resources etc….</a:t>
            </a:r>
          </a:p>
          <a:p>
            <a:pPr algn="l"/>
            <a:endParaRPr lang="en-GB" sz="2400" b="0" i="0" dirty="0">
              <a:solidFill>
                <a:srgbClr val="000000"/>
              </a:solidFill>
              <a:effectLst/>
              <a:latin typeface="Arial" panose="020B0604020202020204" pitchFamily="34" charset="0"/>
              <a:cs typeface="Arial" panose="020B0604020202020204" pitchFamily="34" charset="0"/>
            </a:endParaRPr>
          </a:p>
          <a:p>
            <a:pPr algn="l"/>
            <a:r>
              <a:rPr lang="en-GB" sz="2400" b="0" i="0" dirty="0">
                <a:solidFill>
                  <a:srgbClr val="000000"/>
                </a:solidFill>
                <a:effectLst/>
                <a:latin typeface="Arial" panose="020B0604020202020204" pitchFamily="34" charset="0"/>
                <a:cs typeface="Arial" panose="020B0604020202020204" pitchFamily="34" charset="0"/>
              </a:rPr>
              <a:t>Use evidence from citations to support your opinion when evaluating the success of your organisation’s marketing strategy. Marketing theory, current research on marketing trends and market statistics are useful sources to support critical evaluation.</a:t>
            </a:r>
            <a:endParaRPr lang="en-GB" sz="2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5</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0470610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Task 1</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578704"/>
            <a:ext cx="10637486" cy="4807348"/>
          </a:xfrm>
        </p:spPr>
        <p:txBody>
          <a:bodyPr>
            <a:normAutofit fontScale="85000" lnSpcReduction="10000"/>
          </a:bodyPr>
          <a:lstStyle/>
          <a:p>
            <a:r>
              <a:rPr lang="en-GB" sz="2400" dirty="0">
                <a:latin typeface="Arial" panose="020B0604020202020204" pitchFamily="34" charset="0"/>
                <a:cs typeface="Arial" panose="020B0604020202020204" pitchFamily="34" charset="0"/>
              </a:rPr>
              <a:t>Concept and importance of marketing – analyse resources invested by your organisation.</a:t>
            </a:r>
          </a:p>
          <a:p>
            <a:pPr lvl="1"/>
            <a:r>
              <a:rPr lang="en-GB" sz="2200" dirty="0">
                <a:latin typeface="Arial" panose="020B0604020202020204" pitchFamily="34" charset="0"/>
                <a:cs typeface="Arial" panose="020B0604020202020204" pitchFamily="34" charset="0"/>
              </a:rPr>
              <a:t>E.g. define the role of marketing, evaluate the role of marketing within your organisation.</a:t>
            </a:r>
          </a:p>
          <a:p>
            <a:pPr lvl="1"/>
            <a:r>
              <a:rPr lang="en-GB" sz="2200" dirty="0">
                <a:latin typeface="Arial" panose="020B0604020202020204" pitchFamily="34" charset="0"/>
                <a:cs typeface="Arial" panose="020B0604020202020204" pitchFamily="34" charset="0"/>
              </a:rPr>
              <a:t>How important is marketing in defining success – discuss specifics and evaluate.    </a:t>
            </a:r>
          </a:p>
          <a:p>
            <a:endParaRPr lang="en-GB" sz="10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Macro and Micro market – how have these influenced the strategy? Include your chosen key driver of change and discuss its impact on your organisations marketing strategy. </a:t>
            </a:r>
          </a:p>
          <a:p>
            <a:pPr lvl="1"/>
            <a:r>
              <a:rPr lang="en-GB" sz="2200" dirty="0">
                <a:latin typeface="Arial" panose="020B0604020202020204" pitchFamily="34" charset="0"/>
                <a:cs typeface="Arial" panose="020B0604020202020204" pitchFamily="34" charset="0"/>
              </a:rPr>
              <a:t>Evaluate strategies your organisation have adopted in response to the external environment and key driver of change. </a:t>
            </a:r>
          </a:p>
          <a:p>
            <a:endParaRPr lang="en-GB" sz="10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STP strategy and marketing mix – analyse effectiveness.</a:t>
            </a:r>
          </a:p>
          <a:p>
            <a:pPr lvl="1"/>
            <a:r>
              <a:rPr lang="en-GB" sz="2200" dirty="0">
                <a:latin typeface="Arial" panose="020B0604020202020204" pitchFamily="34" charset="0"/>
                <a:cs typeface="Arial" panose="020B0604020202020204" pitchFamily="34" charset="0"/>
              </a:rPr>
              <a:t>What </a:t>
            </a:r>
            <a:r>
              <a:rPr lang="en-GB" sz="2200" dirty="0" err="1">
                <a:latin typeface="Arial" panose="020B0604020202020204" pitchFamily="34" charset="0"/>
                <a:cs typeface="Arial" panose="020B0604020202020204" pitchFamily="34" charset="0"/>
              </a:rPr>
              <a:t>STP</a:t>
            </a:r>
            <a:r>
              <a:rPr lang="en-GB" sz="2200" dirty="0">
                <a:latin typeface="Arial" panose="020B0604020202020204" pitchFamily="34" charset="0"/>
                <a:cs typeface="Arial" panose="020B0604020202020204" pitchFamily="34" charset="0"/>
              </a:rPr>
              <a:t> strategies are used?  How effective are they?</a:t>
            </a:r>
          </a:p>
          <a:p>
            <a:pPr lvl="1"/>
            <a:r>
              <a:rPr lang="en-GB" sz="2200" dirty="0">
                <a:latin typeface="Arial" panose="020B0604020202020204" pitchFamily="34" charset="0"/>
                <a:cs typeface="Arial" panose="020B0604020202020204" pitchFamily="34" charset="0"/>
              </a:rPr>
              <a:t>Consider dynamic competitive environment, effective focus of resources, clear positioning, customer centric strategies</a:t>
            </a:r>
          </a:p>
          <a:p>
            <a:pPr lvl="1"/>
            <a:r>
              <a:rPr lang="en-GB" sz="2200" dirty="0">
                <a:latin typeface="Arial" panose="020B0604020202020204" pitchFamily="34" charset="0"/>
                <a:cs typeface="Arial" panose="020B0604020202020204" pitchFamily="34" charset="0"/>
              </a:rPr>
              <a:t>Marketing mix strategy – appropriate coordination and alignment with market and competitive environment</a:t>
            </a:r>
          </a:p>
          <a:p>
            <a:endParaRPr lang="en-GB" sz="10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6</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2019201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Task 1</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578704"/>
            <a:ext cx="10637486" cy="4807348"/>
          </a:xfrm>
        </p:spPr>
        <p:txBody>
          <a:bodyPr>
            <a:normAutofit/>
          </a:bodyPr>
          <a:lstStyle/>
          <a:p>
            <a:endParaRPr lang="en-GB" sz="10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Communications media mix – are they appropriate why, why not?</a:t>
            </a:r>
          </a:p>
          <a:p>
            <a:pPr lvl="1"/>
            <a:r>
              <a:rPr lang="en-GB" sz="2200" dirty="0">
                <a:latin typeface="Arial" panose="020B0604020202020204" pitchFamily="34" charset="0"/>
                <a:cs typeface="Arial" panose="020B0604020202020204" pitchFamily="34" charset="0"/>
              </a:rPr>
              <a:t>Evaluate the communications (promotional) strategy. </a:t>
            </a:r>
          </a:p>
          <a:p>
            <a:pPr lvl="1"/>
            <a:r>
              <a:rPr lang="en-GB" sz="2200" dirty="0">
                <a:latin typeface="Arial" panose="020B0604020202020204" pitchFamily="34" charset="0"/>
                <a:cs typeface="Arial" panose="020B0604020202020204" pitchFamily="34" charset="0"/>
              </a:rPr>
              <a:t>Media and channels used and effectiveness.</a:t>
            </a:r>
          </a:p>
          <a:p>
            <a:endParaRPr lang="en-GB" sz="10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Marketing metrics – what metrics are used? Are their strategies appropriate / effective. How do they control and optimise their marketing strategies?</a:t>
            </a: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7</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975204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Task 2</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578704"/>
            <a:ext cx="10637486" cy="4807348"/>
          </a:xfrm>
        </p:spPr>
        <p:txBody>
          <a:bodyPr>
            <a:normAutofit/>
          </a:bodyPr>
          <a:lstStyle/>
          <a:p>
            <a:r>
              <a:rPr lang="en-GB" sz="2800" b="0" dirty="0">
                <a:effectLst/>
                <a:latin typeface="Arial" panose="020B0604020202020204" pitchFamily="34" charset="0"/>
                <a:ea typeface="Times New Roman" panose="02020603050405020304" pitchFamily="18" charset="0"/>
                <a:cs typeface="Arial" panose="020B0604020202020204" pitchFamily="34" charset="0"/>
              </a:rPr>
              <a:t>Draw conclusions based on the strengths and shortcomings of your chosen organisation’s marketing strategy.</a:t>
            </a:r>
          </a:p>
          <a:p>
            <a:endParaRPr lang="en-GB" sz="2800" dirty="0">
              <a:latin typeface="Arial" panose="020B0604020202020204" pitchFamily="34" charset="0"/>
              <a:ea typeface="Times New Roman" panose="02020603050405020304" pitchFamily="18" charset="0"/>
              <a:cs typeface="Arial" panose="020B0604020202020204" pitchFamily="34" charset="0"/>
            </a:endParaRPr>
          </a:p>
          <a:p>
            <a:r>
              <a:rPr lang="en-GB" sz="2800" b="0" dirty="0">
                <a:effectLst/>
                <a:latin typeface="Arial" panose="020B0604020202020204" pitchFamily="34" charset="0"/>
                <a:ea typeface="Times New Roman" panose="02020603050405020304" pitchFamily="18" charset="0"/>
                <a:cs typeface="Arial" panose="020B0604020202020204" pitchFamily="34" charset="0"/>
              </a:rPr>
              <a:t>It is important the conclusions drawn are based on your prior discussion and critical evaluation.</a:t>
            </a:r>
          </a:p>
          <a:p>
            <a:endParaRPr lang="en-GB" sz="2800" b="0" dirty="0">
              <a:effectLst/>
              <a:latin typeface="Arial" panose="020B0604020202020204" pitchFamily="34" charset="0"/>
              <a:ea typeface="Times New Roman" panose="02020603050405020304" pitchFamily="18" charset="0"/>
              <a:cs typeface="Arial" panose="020B0604020202020204" pitchFamily="34" charset="0"/>
            </a:endParaRPr>
          </a:p>
          <a:p>
            <a:r>
              <a:rPr lang="en-GB" sz="2800" b="0" dirty="0">
                <a:effectLst/>
                <a:latin typeface="Arial" panose="020B0604020202020204" pitchFamily="34" charset="0"/>
                <a:ea typeface="Times New Roman" panose="02020603050405020304" pitchFamily="18" charset="0"/>
                <a:cs typeface="Arial" panose="020B0604020202020204" pitchFamily="34" charset="0"/>
              </a:rPr>
              <a:t>The conclusion should not introduce new material, nor should the conclusions be ‘surprising’ based on what has been evaluated up to this point. </a:t>
            </a:r>
            <a:endParaRPr lang="en-GB" sz="2800" b="1" dirty="0">
              <a:effectLst/>
              <a:latin typeface="Arial" panose="020B0604020202020204" pitchFamily="34" charset="0"/>
              <a:ea typeface="Times New Roman" panose="02020603050405020304" pitchFamily="18"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8</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4647698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A0715598-2435-0B78-53CA-B3F333527039}"/>
              </a:ext>
            </a:extLst>
          </p:cNvPr>
          <p:cNvSpPr>
            <a:spLocks noGrp="1"/>
          </p:cNvSpPr>
          <p:nvPr>
            <p:ph type="title"/>
          </p:nvPr>
        </p:nvSpPr>
        <p:spPr>
          <a:xfrm>
            <a:off x="569626" y="248824"/>
            <a:ext cx="10398094" cy="1103214"/>
          </a:xfrm>
        </p:spPr>
        <p:txBody>
          <a:bodyPr>
            <a:normAutofit/>
          </a:bodyPr>
          <a:lstStyle/>
          <a:p>
            <a:r>
              <a:rPr lang="en-GB" b="1" dirty="0">
                <a:latin typeface="Arial" panose="020B0604020202020204" pitchFamily="34" charset="0"/>
                <a:cs typeface="Arial" panose="020B0604020202020204" pitchFamily="34" charset="0"/>
              </a:rPr>
              <a:t>Task 3</a:t>
            </a:r>
          </a:p>
        </p:txBody>
      </p:sp>
      <p:sp>
        <p:nvSpPr>
          <p:cNvPr id="3" name="Content Placeholder 2">
            <a:extLst>
              <a:ext uri="{FF2B5EF4-FFF2-40B4-BE49-F238E27FC236}">
                <a16:creationId xmlns:a16="http://schemas.microsoft.com/office/drawing/2014/main" id="{AE65748F-B606-BD6F-1EFA-0670E731F548}"/>
              </a:ext>
            </a:extLst>
          </p:cNvPr>
          <p:cNvSpPr>
            <a:spLocks noGrp="1"/>
          </p:cNvSpPr>
          <p:nvPr>
            <p:ph idx="1"/>
          </p:nvPr>
        </p:nvSpPr>
        <p:spPr>
          <a:xfrm>
            <a:off x="689548" y="1352038"/>
            <a:ext cx="10637486" cy="5034014"/>
          </a:xfrm>
        </p:spPr>
        <p:txBody>
          <a:bodyPr>
            <a:normAutofit fontScale="92500" lnSpcReduction="10000"/>
          </a:bodyPr>
          <a:lstStyle/>
          <a:p>
            <a:r>
              <a:rPr lang="en-GB" sz="2400" b="0" dirty="0">
                <a:effectLst/>
                <a:latin typeface="Arial" panose="020B0604020202020204" pitchFamily="34" charset="0"/>
                <a:ea typeface="Times New Roman" panose="02020603050405020304" pitchFamily="18" charset="0"/>
                <a:cs typeface="Arial" panose="020B0604020202020204" pitchFamily="34" charset="0"/>
              </a:rPr>
              <a:t>Provide recommendations on how your organisation’s marketing strategy could be improved. </a:t>
            </a:r>
          </a:p>
          <a:p>
            <a:pPr marL="0" indent="0">
              <a:buNone/>
            </a:pPr>
            <a:endParaRPr lang="en-GB" sz="2400" dirty="0">
              <a:latin typeface="Arial" panose="020B0604020202020204" pitchFamily="34" charset="0"/>
              <a:cs typeface="Arial" panose="020B0604020202020204" pitchFamily="34" charset="0"/>
            </a:endParaRPr>
          </a:p>
          <a:p>
            <a:r>
              <a:rPr lang="en-GB" sz="2400" b="0" dirty="0">
                <a:effectLst/>
                <a:latin typeface="Arial" panose="020B0604020202020204" pitchFamily="34" charset="0"/>
                <a:ea typeface="Times New Roman" panose="02020603050405020304" pitchFamily="18" charset="0"/>
                <a:cs typeface="Arial" panose="020B0604020202020204" pitchFamily="34" charset="0"/>
              </a:rPr>
              <a:t>These recommendations should be based on the conclusions provided for Task 2. </a:t>
            </a:r>
          </a:p>
          <a:p>
            <a:endParaRPr lang="en-GB" sz="2400" dirty="0">
              <a:latin typeface="Arial" panose="020B0604020202020204" pitchFamily="34" charset="0"/>
              <a:ea typeface="Times New Roman" panose="02020603050405020304" pitchFamily="18" charset="0"/>
              <a:cs typeface="Arial" panose="020B0604020202020204" pitchFamily="34" charset="0"/>
            </a:endParaRPr>
          </a:p>
          <a:p>
            <a:r>
              <a:rPr lang="en-GB" sz="2400" b="0" dirty="0">
                <a:effectLst/>
                <a:latin typeface="Arial" panose="020B0604020202020204" pitchFamily="34" charset="0"/>
                <a:ea typeface="Times New Roman" panose="02020603050405020304" pitchFamily="18" charset="0"/>
                <a:cs typeface="Arial" panose="020B0604020202020204" pitchFamily="34" charset="0"/>
              </a:rPr>
              <a:t>Recommendations not based on the conclusions drawn could be considered inappropriate. </a:t>
            </a:r>
          </a:p>
          <a:p>
            <a:endParaRPr lang="en-GB" sz="2400" b="0" dirty="0">
              <a:effectLst/>
              <a:latin typeface="Arial" panose="020B0604020202020204" pitchFamily="34" charset="0"/>
              <a:ea typeface="Times New Roman" panose="02020603050405020304" pitchFamily="18" charset="0"/>
              <a:cs typeface="Arial" panose="020B0604020202020204" pitchFamily="34" charset="0"/>
            </a:endParaRPr>
          </a:p>
          <a:p>
            <a:r>
              <a:rPr lang="en-GB" sz="2400" b="0" dirty="0">
                <a:effectLst/>
                <a:latin typeface="Arial" panose="020B0604020202020204" pitchFamily="34" charset="0"/>
                <a:ea typeface="Times New Roman" panose="02020603050405020304" pitchFamily="18" charset="0"/>
                <a:cs typeface="Arial" panose="020B0604020202020204" pitchFamily="34" charset="0"/>
              </a:rPr>
              <a:t>You could follow the SOSTAC model. </a:t>
            </a:r>
            <a:endParaRPr lang="en-GB" sz="2400" dirty="0">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sz="2400" dirty="0">
              <a:latin typeface="Arial" panose="020B0604020202020204" pitchFamily="34" charset="0"/>
              <a:ea typeface="Times New Roman" panose="02020603050405020304" pitchFamily="18" charset="0"/>
              <a:cs typeface="Arial" panose="020B0604020202020204" pitchFamily="34" charset="0"/>
            </a:endParaRPr>
          </a:p>
          <a:p>
            <a:r>
              <a:rPr lang="en-GB" sz="2400" b="0" dirty="0">
                <a:effectLst/>
                <a:latin typeface="Arial" panose="020B0604020202020204" pitchFamily="34" charset="0"/>
                <a:ea typeface="Times New Roman" panose="02020603050405020304" pitchFamily="18" charset="0"/>
                <a:cs typeface="Arial" panose="020B0604020202020204" pitchFamily="34" charset="0"/>
              </a:rPr>
              <a:t>You should give due attention to the feasibility of the recommendations you make: i.e., are these realistic within the budget and resource-limitations of your organisation? </a:t>
            </a:r>
            <a:endParaRPr lang="en-GB" sz="2400" b="1" dirty="0">
              <a:effectLst/>
              <a:latin typeface="Arial" panose="020B0604020202020204" pitchFamily="34" charset="0"/>
              <a:ea typeface="Times New Roman" panose="02020603050405020304" pitchFamily="18"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F455157-360F-564A-5024-D913B4C46106}"/>
              </a:ext>
            </a:extLst>
          </p:cNvPr>
          <p:cNvSpPr>
            <a:spLocks noGrp="1"/>
          </p:cNvSpPr>
          <p:nvPr>
            <p:ph type="sldNum" sz="quarter" idx="12"/>
          </p:nvPr>
        </p:nvSpPr>
        <p:spPr>
          <a:xfrm>
            <a:off x="9504680" y="6221173"/>
            <a:ext cx="1463040" cy="274320"/>
          </a:xfrm>
        </p:spPr>
        <p:txBody>
          <a:bodyPr>
            <a:normAutofit/>
          </a:bodyPr>
          <a:lstStyle/>
          <a:p>
            <a:pPr marL="0" marR="0" lvl="0" indent="0" defTabSz="914400" rtl="0" eaLnBrk="1" fontAlgn="auto" latinLnBrk="0" hangingPunct="1">
              <a:spcBef>
                <a:spcPts val="0"/>
              </a:spcBef>
              <a:spcAft>
                <a:spcPts val="600"/>
              </a:spcAft>
              <a:buClrTx/>
              <a:buSzTx/>
              <a:buFontTx/>
              <a:buNone/>
              <a:tabLst/>
              <a:defRPr/>
            </a:pPr>
            <a:fld id="{3A98EE3D-8CD1-4C3F-BD1C-C98C9596463C}" type="slidenum">
              <a:rPr kumimoji="0" lang="en-US" b="0" i="0" u="none" strike="noStrike" kern="1200" cap="none" spc="0" normalizeH="0" baseline="0" noProof="0" smtClean="0">
                <a:ln>
                  <a:noFill/>
                </a:ln>
                <a:effectLst/>
                <a:uLnTx/>
                <a:uFillTx/>
                <a:latin typeface="Franklin Gothic Book" panose="020B0502020104020203"/>
                <a:ea typeface="+mn-ea"/>
                <a:cs typeface="+mn-cs"/>
              </a:rPr>
              <a:pPr marL="0" marR="0" lvl="0" indent="0" defTabSz="914400" rtl="0" eaLnBrk="1" fontAlgn="auto" latinLnBrk="0" hangingPunct="1">
                <a:spcBef>
                  <a:spcPts val="0"/>
                </a:spcBef>
                <a:spcAft>
                  <a:spcPts val="600"/>
                </a:spcAft>
                <a:buClrTx/>
                <a:buSzTx/>
                <a:buFontTx/>
                <a:buNone/>
                <a:tabLst/>
                <a:defRPr/>
              </a:pPr>
              <a:t>9</a:t>
            </a:fld>
            <a:endParaRPr kumimoji="0" lang="en-US" b="0" i="0" u="none" strike="noStrike" kern="1200" cap="none" spc="0" normalizeH="0" baseline="0" noProof="0">
              <a:ln>
                <a:noFill/>
              </a:ln>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5463115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20">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3" name="Rectangle 22">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sp>
        <p:nvSpPr>
          <p:cNvPr id="25" name="Rectangle 24">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grpSp>
        <p:nvGrpSpPr>
          <p:cNvPr id="27" name="Group 2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28" name="Straight Connector 27">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2" name="Rectangle 31">
            <a:extLst>
              <a:ext uri="{FF2B5EF4-FFF2-40B4-BE49-F238E27FC236}">
                <a16:creationId xmlns:a16="http://schemas.microsoft.com/office/drawing/2014/main" id="{C8AC92D2-D6DE-4772-A874-5D65F883FC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useBgFill="1">
        <p:nvSpPr>
          <p:cNvPr id="34" name="Rectangle 33">
            <a:extLst>
              <a:ext uri="{FF2B5EF4-FFF2-40B4-BE49-F238E27FC236}">
                <a16:creationId xmlns:a16="http://schemas.microsoft.com/office/drawing/2014/main" id="{0F2E3678-25D0-49F9-9BD6-8D4D60565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ln w="6350" cap="sq" cmpd="sng" algn="ctr">
            <a:solidFill>
              <a:schemeClr val="tx1">
                <a:lumMod val="75000"/>
                <a:lumOff val="25000"/>
              </a:schemeClr>
            </a:solidFill>
            <a:prstDash val="solid"/>
            <a:miter lim="800000"/>
          </a:ln>
          <a:effectLst/>
        </p:spPr>
        <p:txBody>
          <a:bodyPr/>
          <a:lstStyle/>
          <a:p>
            <a:endParaRPr lang="en-GB"/>
          </a:p>
        </p:txBody>
      </p:sp>
      <p:sp>
        <p:nvSpPr>
          <p:cNvPr id="2" name="Title 1">
            <a:extLst>
              <a:ext uri="{FF2B5EF4-FFF2-40B4-BE49-F238E27FC236}">
                <a16:creationId xmlns:a16="http://schemas.microsoft.com/office/drawing/2014/main" id="{9CFBF425-0070-410D-1CAD-606C184D3E42}"/>
              </a:ext>
            </a:extLst>
          </p:cNvPr>
          <p:cNvSpPr>
            <a:spLocks noGrp="1"/>
          </p:cNvSpPr>
          <p:nvPr>
            <p:ph type="title"/>
          </p:nvPr>
        </p:nvSpPr>
        <p:spPr>
          <a:xfrm>
            <a:off x="1136849" y="1348844"/>
            <a:ext cx="5716338" cy="3042706"/>
          </a:xfrm>
        </p:spPr>
        <p:txBody>
          <a:bodyPr vert="horz" lIns="91440" tIns="45720" rIns="91440" bIns="45720" rtlCol="0" anchor="ctr">
            <a:normAutofit/>
          </a:bodyPr>
          <a:lstStyle/>
          <a:p>
            <a:pPr algn="ctr">
              <a:lnSpc>
                <a:spcPct val="83000"/>
              </a:lnSpc>
            </a:pPr>
            <a:r>
              <a:rPr lang="en-US" sz="6000" b="1" cap="all" spc="-100" dirty="0">
                <a:latin typeface="Arial" panose="020B0604020202020204" pitchFamily="34" charset="0"/>
                <a:cs typeface="Arial" panose="020B0604020202020204" pitchFamily="34" charset="0"/>
              </a:rPr>
              <a:t>Any Questions?</a:t>
            </a:r>
          </a:p>
        </p:txBody>
      </p:sp>
      <p:sp>
        <p:nvSpPr>
          <p:cNvPr id="36" name="Rectangle 35">
            <a:extLst>
              <a:ext uri="{FF2B5EF4-FFF2-40B4-BE49-F238E27FC236}">
                <a16:creationId xmlns:a16="http://schemas.microsoft.com/office/drawing/2014/main" id="{63A45CD5-61B0-48E1-8090-7584418C27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4898"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8" name="Straight Connector 37">
            <a:extLst>
              <a:ext uri="{FF2B5EF4-FFF2-40B4-BE49-F238E27FC236}">
                <a16:creationId xmlns:a16="http://schemas.microsoft.com/office/drawing/2014/main" id="{C6D4C1FD-C274-4FA8-939A-09E6498EFC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C13D4426-8AD5-43D7-8033-05DBB3BFE6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083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1EC8029B-C6E2-4459-859A-7539865E00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16" name="Graphic 15" descr="Help">
            <a:extLst>
              <a:ext uri="{FF2B5EF4-FFF2-40B4-BE49-F238E27FC236}">
                <a16:creationId xmlns:a16="http://schemas.microsoft.com/office/drawing/2014/main" id="{E38EF649-2D8D-6C8C-E3D1-EEA88DF09CD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66549" y="1681469"/>
            <a:ext cx="3513108" cy="3513108"/>
          </a:xfrm>
          <a:prstGeom prst="rect">
            <a:avLst/>
          </a:prstGeom>
        </p:spPr>
      </p:pic>
      <p:sp>
        <p:nvSpPr>
          <p:cNvPr id="5" name="Slide Number Placeholder 4">
            <a:extLst>
              <a:ext uri="{FF2B5EF4-FFF2-40B4-BE49-F238E27FC236}">
                <a16:creationId xmlns:a16="http://schemas.microsoft.com/office/drawing/2014/main" id="{AD10C4BB-DA8B-389F-18CB-5B57FE93283E}"/>
              </a:ext>
            </a:extLst>
          </p:cNvPr>
          <p:cNvSpPr>
            <a:spLocks noGrp="1"/>
          </p:cNvSpPr>
          <p:nvPr>
            <p:ph type="sldNum" sz="quarter" idx="12"/>
          </p:nvPr>
        </p:nvSpPr>
        <p:spPr>
          <a:xfrm>
            <a:off x="9253834" y="5858088"/>
            <a:ext cx="2111881" cy="228600"/>
          </a:xfrm>
        </p:spPr>
        <p:txBody>
          <a:bodyPr vert="horz" lIns="91440" tIns="45720" rIns="91440" bIns="45720" rtlCol="0" anchor="b">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sz="900" b="0" i="0" u="none" strike="noStrike" cap="none" spc="0" normalizeH="0" baseline="0" noProof="0">
                <a:ln>
                  <a:noFill/>
                </a:ln>
                <a:solidFill>
                  <a:schemeClr val="tx1">
                    <a:lumMod val="85000"/>
                    <a:lumOff val="15000"/>
                  </a:schemeClr>
                </a:solidFill>
                <a:effectLst/>
                <a:uLnTx/>
                <a:uFillTx/>
              </a:rPr>
              <a:pPr marR="0" lvl="0" indent="0" defTabSz="457200" fontAlgn="auto">
                <a:spcBef>
                  <a:spcPts val="0"/>
                </a:spcBef>
                <a:spcAft>
                  <a:spcPts val="600"/>
                </a:spcAft>
                <a:buClrTx/>
                <a:buSzTx/>
                <a:buFontTx/>
                <a:buNone/>
                <a:tabLst/>
                <a:defRPr/>
              </a:pPr>
              <a:t>10</a:t>
            </a:fld>
            <a:endParaRPr kumimoji="0" lang="en-US" sz="900" b="0" i="0" u="none" strike="noStrike" cap="none" spc="0" normalizeH="0" baseline="0" noProof="0">
              <a:ln>
                <a:noFill/>
              </a:ln>
              <a:solidFill>
                <a:schemeClr val="tx1">
                  <a:lumMod val="85000"/>
                  <a:lumOff val="15000"/>
                </a:schemeClr>
              </a:solidFill>
              <a:effectLst/>
              <a:uLnTx/>
              <a:uFillTx/>
            </a:endParaRPr>
          </a:p>
        </p:txBody>
      </p:sp>
    </p:spTree>
    <p:extLst>
      <p:ext uri="{BB962C8B-B14F-4D97-AF65-F5344CB8AC3E}">
        <p14:creationId xmlns:p14="http://schemas.microsoft.com/office/powerpoint/2010/main" val="18064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DarkSeedRightStep">
      <a:dk1>
        <a:srgbClr val="000000"/>
      </a:dk1>
      <a:lt1>
        <a:srgbClr val="FFFFFF"/>
      </a:lt1>
      <a:dk2>
        <a:srgbClr val="413324"/>
      </a:dk2>
      <a:lt2>
        <a:srgbClr val="E3E8E2"/>
      </a:lt2>
      <a:accent1>
        <a:srgbClr val="B24DC3"/>
      </a:accent1>
      <a:accent2>
        <a:srgbClr val="B13B92"/>
      </a:accent2>
      <a:accent3>
        <a:srgbClr val="C34D72"/>
      </a:accent3>
      <a:accent4>
        <a:srgbClr val="B1473B"/>
      </a:accent4>
      <a:accent5>
        <a:srgbClr val="C38A4D"/>
      </a:accent5>
      <a:accent6>
        <a:srgbClr val="AEA63A"/>
      </a:accent6>
      <a:hlink>
        <a:srgbClr val="3C8AB4"/>
      </a:hlink>
      <a:folHlink>
        <a:srgbClr val="7F7F7F"/>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759</Words>
  <Application>Microsoft Office PowerPoint</Application>
  <PresentationFormat>Widescreen</PresentationFormat>
  <Paragraphs>79</Paragraphs>
  <Slides>10</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Franklin Gothic Book</vt:lpstr>
      <vt:lpstr>Garamond</vt:lpstr>
      <vt:lpstr>Wingdings</vt:lpstr>
      <vt:lpstr>SavonVTI</vt:lpstr>
      <vt:lpstr>MBA BMMB7026  Managing Marketing Change</vt:lpstr>
      <vt:lpstr>ASSIGNMENT 2</vt:lpstr>
      <vt:lpstr>ASSIGNMENT 2 - Format</vt:lpstr>
      <vt:lpstr>Task</vt:lpstr>
      <vt:lpstr>Critical Evaluation</vt:lpstr>
      <vt:lpstr>Task 1</vt:lpstr>
      <vt:lpstr>Task 1</vt:lpstr>
      <vt:lpstr>Task 2</vt:lpstr>
      <vt:lpstr>Task 3</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Fundamentals Tutorial 4</dc:title>
  <dc:creator>Rachel Cook</dc:creator>
  <cp:lastModifiedBy>Gwyneth Jones</cp:lastModifiedBy>
  <cp:revision>117</cp:revision>
  <dcterms:created xsi:type="dcterms:W3CDTF">2020-02-19T10:23:55Z</dcterms:created>
  <dcterms:modified xsi:type="dcterms:W3CDTF">2025-06-24T01:37:51Z</dcterms:modified>
</cp:coreProperties>
</file>