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26"/>
  </p:notesMasterIdLst>
  <p:handoutMasterIdLst>
    <p:handoutMasterId r:id="rId27"/>
  </p:handoutMasterIdLst>
  <p:sldIdLst>
    <p:sldId id="332" r:id="rId5"/>
    <p:sldId id="428" r:id="rId6"/>
    <p:sldId id="380" r:id="rId7"/>
    <p:sldId id="417" r:id="rId8"/>
    <p:sldId id="418" r:id="rId9"/>
    <p:sldId id="419" r:id="rId10"/>
    <p:sldId id="420" r:id="rId11"/>
    <p:sldId id="395" r:id="rId12"/>
    <p:sldId id="396" r:id="rId13"/>
    <p:sldId id="397" r:id="rId14"/>
    <p:sldId id="398" r:id="rId15"/>
    <p:sldId id="421" r:id="rId16"/>
    <p:sldId id="422" r:id="rId17"/>
    <p:sldId id="423" r:id="rId18"/>
    <p:sldId id="424" r:id="rId19"/>
    <p:sldId id="425" r:id="rId20"/>
    <p:sldId id="426" r:id="rId21"/>
    <p:sldId id="427" r:id="rId22"/>
    <p:sldId id="429" r:id="rId23"/>
    <p:sldId id="369" r:id="rId24"/>
    <p:sldId id="393" r:id="rId25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582" autoAdjust="0"/>
    <p:restoredTop sz="94576" autoAdjust="0"/>
  </p:normalViewPr>
  <p:slideViewPr>
    <p:cSldViewPr>
      <p:cViewPr varScale="1">
        <p:scale>
          <a:sx n="70" d="100"/>
          <a:sy n="70" d="100"/>
        </p:scale>
        <p:origin x="163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09F6C21-E255-9CB9-B308-623B4FA5D40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FA22DD95-9F41-2FDF-54D7-A016F6DB8F7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678658C5-9FD4-8236-4219-205E10C3A96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02E28262-FD0C-F902-BDA0-931D5D3A3E5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9DE60278-4B17-4AE6-80BB-0FEAD25A2B8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E969C1AE-35EB-7276-5B14-1F25C173D0B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8E68F41B-5309-C858-0918-92A26E56BDC8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F93ACB5F-187D-1F5D-0EC9-27A64381B2D2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AE14F37-68CA-733E-629E-5F9E5495F2B2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444DF636-B668-5D8C-0558-2CA5F352131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5BA18080-1143-0CE3-5CAB-B71173B997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D5EEE29-C40E-4E28-9310-25D6960014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621663-AD65-17C4-2F0A-2530FBF16E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65A97F-2D94-4EFC-9FAC-EA2166157B8D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D60BC-1424-43CE-85D2-AA1EDFB60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EA59BB-C6BD-7F4C-3323-70E3D02E5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AFBB3-F4AC-438A-A477-20B672CDB25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3844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ED224-47E1-0AD0-8473-B3C47E672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99441-DF5E-43A1-907C-EEE51D832205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8B7238-25CD-2599-5AE2-642492A46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3474B6-F110-C204-AF2E-D402F956F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AC4B12-5E10-4C8D-B2EB-240193E429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9246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AD4C0-EFD4-CD50-BFD9-9BC741611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EA467E-A594-427E-B071-09A3392DEE35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919AF4E-BBDD-C1B1-5DE4-2190F3A240B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E6176-229A-4AA5-9B81-E29B8391F2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5203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8045D2-F955-273F-083C-8FCF6E3BF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8AECB-F398-429C-A4CF-3BAE95DCEED6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1E3A0-AD87-61D0-921A-4EC5368A73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0341E-2E85-42BD-95F3-4BDBF4E8B2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9365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B0B6E0F-01EA-7DF4-02DE-255A5BCF6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374A80-C0C7-430E-BE0C-D11AE11F50DA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7B10610-E653-0BC7-7A9D-8DE41B3C6D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8FCF2-658B-4D82-93B2-47F728B696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310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A697533-C75A-73FD-C252-7E6B7E8AA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81781-AF2C-4753-87B4-16AC08585EC1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FA67B53-EB3B-9784-4196-3EF9D6831D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89ABF-54AF-42C1-A924-F87490FB39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2295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61F13D8-49D8-04FC-0BF8-760042907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9D417A-EAE3-4F9C-9D90-F5FBD26F8196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69A5357-1592-4B20-513E-EC34E1A8E4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498DF-9F5D-49A3-AAFB-C4E494BB4D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9613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B1A8F2-9580-528D-8930-7B4AB6BDC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D6CCE-AE3B-4A54-9B6C-E75B2390B616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3F1A7F-8B80-564E-7809-CFCDAD88CD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C7E63-8044-48C4-AD07-A7F0BB8683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0568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AA91E0F-0BE0-53D5-AE0D-5433C4F27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2B1E4-F8E9-467B-80DD-D2AD093FC409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43FAB-843B-B565-73A7-201492E063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758B78-137E-4B8C-8DDD-448580649A3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9082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3BD31-723D-2C77-CA6D-4772DF5FE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158E5-5D48-4560-A9F5-D223D996C4EA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C005BE1-613D-012E-AB8B-DAC02424A1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9D726-0F92-4704-807B-C4B44AAA89E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9587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6949EA-DF7D-CDAB-F685-2999D84F34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68E7A-8E5C-4327-9ADD-0EFA67E5AF65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4CFA945-9637-3A5C-ACC1-CF9B233493C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6BB3A-EA38-4BB1-8497-381B0ECC933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8476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0285964-728A-48B3-E011-D4E61FB21F4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29C4E4D0-4B33-C15D-4499-5180885C9F1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8E654-BA72-28CF-A622-FCFF9DD998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1BBD288-516C-4D17-900A-A68BE8FAF3C4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6AFEF-930D-30B5-182E-B2CB87E356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5E377C3B-3794-403E-BD30-68A18D1C9F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ckinsey.com/featured-insights/future-of-work/skill-shift-automation-and-the-future-of-the-workforce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779A5DF9-E697-3916-1DDD-A1201E5B02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/>
              <a:t>LCBB5004 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647EDD85-4E08-5459-F80F-8E16EAF6A7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1413" y="2081213"/>
            <a:ext cx="6400800" cy="3363912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Ma</a:t>
            </a:r>
            <a:r>
              <a:rPr lang="en-US" altLang="en-US" b="1" dirty="0" err="1">
                <a:solidFill>
                  <a:schemeClr val="tx1"/>
                </a:solidFill>
              </a:rPr>
              <a:t>naging</a:t>
            </a:r>
            <a:r>
              <a:rPr lang="en-US" altLang="en-US" b="1" dirty="0">
                <a:solidFill>
                  <a:schemeClr val="tx1"/>
                </a:solidFill>
              </a:rPr>
              <a:t> People</a:t>
            </a:r>
          </a:p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Week 5 </a:t>
            </a:r>
            <a:r>
              <a:rPr lang="en-US" altLang="en-US" b="1" dirty="0">
                <a:solidFill>
                  <a:schemeClr val="tx1"/>
                </a:solidFill>
              </a:rPr>
              <a:t>:Session 2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Strategic Training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412A32-A48A-2708-25C7-ED7937DDDD8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A9D9EC1C-BB1C-28B5-4884-266F6F10389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F56FEEC-B08F-485A-BCDC-94B3FB21CF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A7B41CA-C754-BF8E-A051-79702222B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Learning outcomes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726DB4CF-99C7-8138-5759-FFEB74D79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lvl="0"/>
            <a:r>
              <a:rPr lang="en-US" sz="2400" dirty="0"/>
              <a:t>Discuss the advantages and disadvantages of centralizing the training function</a:t>
            </a:r>
          </a:p>
          <a:p>
            <a:pPr lvl="0"/>
            <a:r>
              <a:rPr lang="en-US" sz="2400" dirty="0"/>
              <a:t>Explain a corporate university and its benefits</a:t>
            </a:r>
          </a:p>
          <a:p>
            <a:pPr lvl="0"/>
            <a:r>
              <a:rPr lang="en-US" sz="2400" dirty="0"/>
              <a:t>Discuss the strengths of a business-embedded learning function</a:t>
            </a:r>
          </a:p>
          <a:p>
            <a:pPr lvl="0"/>
            <a:r>
              <a:rPr lang="en-US" sz="2400" dirty="0"/>
              <a:t>Discuss how to create a learning or training brand and why it is important</a:t>
            </a:r>
          </a:p>
          <a:p>
            <a:pPr lvl="0"/>
            <a:r>
              <a:rPr lang="en-US" sz="2400" dirty="0"/>
              <a:t>Develop a marketing campaign for a training course or program</a:t>
            </a:r>
          </a:p>
          <a:p>
            <a:pPr lvl="0">
              <a:buNone/>
            </a:pPr>
            <a:endParaRPr lang="en-US" sz="2400" dirty="0"/>
          </a:p>
          <a:p>
            <a:pPr lvl="0">
              <a:buNone/>
            </a:pP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3BB50-68C1-CCBC-70E6-8E438DAECE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268DF8-2FE3-43EC-BD75-3FF36714AA41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4F0C27-AF9E-3FFB-F84B-99473D962B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33A81C8-6A17-4121-B514-3EC55CA20287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2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A7B41CA-C754-BF8E-A051-79702222B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Staffing Strategy &amp; Training </a:t>
            </a:r>
            <a:endParaRPr lang="en-GB" altLang="en-US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726DB4CF-99C7-8138-5759-FFEB74D79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lvl="0">
              <a:spcBef>
                <a:spcPts val="0"/>
              </a:spcBef>
            </a:pPr>
            <a:r>
              <a:rPr lang="en-US" sz="2400" dirty="0"/>
              <a:t>Fortress—limited resources for training; recruit from the outside</a:t>
            </a:r>
          </a:p>
          <a:p>
            <a:pPr lvl="0">
              <a:spcBef>
                <a:spcPts val="0"/>
              </a:spcBef>
            </a:pPr>
            <a:endParaRPr lang="en-US" sz="1000" dirty="0"/>
          </a:p>
          <a:p>
            <a:pPr lvl="0">
              <a:spcBef>
                <a:spcPts val="0"/>
              </a:spcBef>
            </a:pPr>
            <a:r>
              <a:rPr lang="en-US" sz="2400" dirty="0"/>
              <a:t>Baseball team—creativity needed; recruit from other companies or new graduates</a:t>
            </a:r>
          </a:p>
          <a:p>
            <a:pPr lvl="0">
              <a:spcBef>
                <a:spcPts val="0"/>
              </a:spcBef>
            </a:pPr>
            <a:endParaRPr lang="en-US" sz="1000" dirty="0"/>
          </a:p>
          <a:p>
            <a:pPr lvl="0">
              <a:spcBef>
                <a:spcPts val="0"/>
              </a:spcBef>
            </a:pPr>
            <a:r>
              <a:rPr lang="en-US" sz="2400" dirty="0"/>
              <a:t>Club—highly regulated industries; develop own talent</a:t>
            </a:r>
          </a:p>
          <a:p>
            <a:pPr lvl="0">
              <a:spcBef>
                <a:spcPts val="0"/>
              </a:spcBef>
            </a:pPr>
            <a:endParaRPr lang="en-US" sz="1000" dirty="0"/>
          </a:p>
          <a:p>
            <a:pPr lvl="0">
              <a:spcBef>
                <a:spcPts val="0"/>
              </a:spcBef>
            </a:pPr>
            <a:r>
              <a:rPr lang="en-US" sz="2400" dirty="0"/>
              <a:t>Academy—specialized skills; heavy focus on developing employees </a:t>
            </a:r>
          </a:p>
          <a:p>
            <a:pPr lvl="0">
              <a:buNone/>
            </a:pP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3BB50-68C1-CCBC-70E6-8E438DAECE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268DF8-2FE3-43EC-BD75-3FF36714AA41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4F0C27-AF9E-3FFB-F84B-99473D962B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33A81C8-6A17-4121-B514-3EC55CA20287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A7B41CA-C754-BF8E-A051-79702222B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Strategic Value &amp; Uniqueness</a:t>
            </a:r>
            <a:endParaRPr lang="en-GB" altLang="en-US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726DB4CF-99C7-8138-5759-FFEB74D79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lvl="0"/>
            <a:r>
              <a:rPr lang="en-US" sz="2400" dirty="0"/>
              <a:t>Knowledge-based workers—heavy training</a:t>
            </a:r>
          </a:p>
          <a:p>
            <a:pPr lvl="0"/>
            <a:endParaRPr lang="en-US" sz="1000" dirty="0"/>
          </a:p>
          <a:p>
            <a:pPr lvl="0"/>
            <a:r>
              <a:rPr lang="en-US" sz="2400" dirty="0"/>
              <a:t>Job-based employees—less training than knowledge workers</a:t>
            </a:r>
          </a:p>
          <a:p>
            <a:pPr marL="0" lvl="0" indent="0">
              <a:buNone/>
            </a:pPr>
            <a:endParaRPr lang="en-US" sz="1000" dirty="0"/>
          </a:p>
          <a:p>
            <a:pPr lvl="0"/>
            <a:r>
              <a:rPr lang="en-US" sz="2400" dirty="0"/>
              <a:t>Contract employees—limited training</a:t>
            </a:r>
          </a:p>
          <a:p>
            <a:pPr lvl="0"/>
            <a:endParaRPr lang="en-US" sz="1000" dirty="0"/>
          </a:p>
          <a:p>
            <a:pPr lvl="0"/>
            <a:r>
              <a:rPr lang="en-US" sz="2400" dirty="0"/>
              <a:t>Alliance/partnerships—sharing expertise and team training</a:t>
            </a:r>
          </a:p>
          <a:p>
            <a:pPr lvl="0">
              <a:buNone/>
            </a:pPr>
            <a:endParaRPr lang="en-US" sz="2400" dirty="0"/>
          </a:p>
          <a:p>
            <a:pPr lvl="0">
              <a:buNone/>
            </a:pP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3BB50-68C1-CCBC-70E6-8E438DAECE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268DF8-2FE3-43EC-BD75-3FF36714AA41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4F0C27-AF9E-3FFB-F84B-99473D962B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33A81C8-6A17-4121-B514-3EC55CA20287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4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A7B41CA-C754-BF8E-A051-79702222B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Extent of Unionization</a:t>
            </a:r>
            <a:endParaRPr lang="en-GB" altLang="en-US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726DB4CF-99C7-8138-5759-FFEB74D79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4071966"/>
          </a:xfrm>
        </p:spPr>
        <p:txBody>
          <a:bodyPr/>
          <a:lstStyle/>
          <a:p>
            <a:r>
              <a:rPr lang="en-US" sz="2800" dirty="0"/>
              <a:t>Presence of a union leads to joint union-management programs for preparing employees for jobs</a:t>
            </a:r>
          </a:p>
          <a:p>
            <a:endParaRPr lang="en-US" sz="1600" dirty="0"/>
          </a:p>
          <a:p>
            <a:r>
              <a:rPr lang="en-US" sz="2800" dirty="0"/>
              <a:t>Given that unions have a significant impact on HRM practices, they must be involved in determining strategic training priorities</a:t>
            </a:r>
          </a:p>
          <a:p>
            <a:endParaRPr lang="en-US" sz="1600" dirty="0"/>
          </a:p>
          <a:p>
            <a:r>
              <a:rPr lang="en-US" sz="2800" dirty="0"/>
              <a:t>Collaboration is key</a:t>
            </a:r>
          </a:p>
          <a:p>
            <a:pPr lvl="0">
              <a:buNone/>
            </a:pPr>
            <a:endParaRPr lang="en-US" sz="2400" dirty="0"/>
          </a:p>
          <a:p>
            <a:pPr lvl="0">
              <a:buNone/>
            </a:pP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3BB50-68C1-CCBC-70E6-8E438DAECE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268DF8-2FE3-43EC-BD75-3FF36714AA41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4F0C27-AF9E-3FFB-F84B-99473D962B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33A81C8-6A17-4121-B514-3EC55CA20287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5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A7B41CA-C754-BF8E-A051-79702222B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Staff Involvement</a:t>
            </a:r>
            <a:endParaRPr lang="en-GB" altLang="en-US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726DB4CF-99C7-8138-5759-FFEB74D79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4071966"/>
          </a:xfrm>
        </p:spPr>
        <p:txBody>
          <a:bodyPr/>
          <a:lstStyle/>
          <a:p>
            <a:r>
              <a:rPr lang="en-US" sz="2600" dirty="0"/>
              <a:t>Managers need to be involved so training links to business needs and transfer can be supported</a:t>
            </a:r>
          </a:p>
          <a:p>
            <a:endParaRPr lang="en-US" sz="2600" dirty="0"/>
          </a:p>
          <a:p>
            <a:r>
              <a:rPr lang="en-US" sz="2600" dirty="0"/>
              <a:t>Managers will be more involved if they are rewarded for doing so</a:t>
            </a:r>
          </a:p>
          <a:p>
            <a:r>
              <a:rPr lang="en-US" sz="2600" dirty="0"/>
              <a:t>+</a:t>
            </a:r>
          </a:p>
          <a:p>
            <a:r>
              <a:rPr lang="en-US" sz="2600" dirty="0"/>
              <a:t>Employees now assume greater responsibility for planning their own development</a:t>
            </a:r>
          </a:p>
          <a:p>
            <a:pPr lvl="0">
              <a:buNone/>
            </a:pPr>
            <a:endParaRPr lang="en-US" sz="2400" dirty="0"/>
          </a:p>
          <a:p>
            <a:pPr lvl="0">
              <a:buNone/>
            </a:pP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3BB50-68C1-CCBC-70E6-8E438DAECE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268DF8-2FE3-43EC-BD75-3FF36714AA41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4F0C27-AF9E-3FFB-F84B-99473D962B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33A81C8-6A17-4121-B514-3EC55CA20287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6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A7B41CA-C754-BF8E-A051-79702222B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Training in Different Strategies</a:t>
            </a:r>
            <a:endParaRPr lang="en-GB" altLang="en-US" sz="4000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726DB4CF-99C7-8138-5759-FFEB74D79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4071966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en-US" dirty="0"/>
              <a:t>Concentration Strategy </a:t>
            </a:r>
          </a:p>
          <a:p>
            <a:pPr lvl="1">
              <a:spcBef>
                <a:spcPts val="0"/>
              </a:spcBef>
            </a:pPr>
            <a:r>
              <a:rPr lang="en-US" dirty="0"/>
              <a:t>Skill currency and the development of the existing workforce</a:t>
            </a:r>
          </a:p>
          <a:p>
            <a:pPr lvl="1">
              <a:spcBef>
                <a:spcPts val="0"/>
              </a:spcBef>
            </a:pPr>
            <a:endParaRPr lang="en-US" dirty="0"/>
          </a:p>
          <a:p>
            <a:pPr>
              <a:spcBef>
                <a:spcPts val="0"/>
              </a:spcBef>
            </a:pPr>
            <a:r>
              <a:rPr lang="en-US" dirty="0"/>
              <a:t>Internal Growth Strategy </a:t>
            </a:r>
          </a:p>
          <a:p>
            <a:pPr lvl="1">
              <a:spcBef>
                <a:spcPts val="0"/>
              </a:spcBef>
            </a:pPr>
            <a:r>
              <a:rPr lang="en-US" dirty="0"/>
              <a:t>Creation of new jobs and tasks, innovation, and talent management</a:t>
            </a:r>
          </a:p>
          <a:p>
            <a:pPr lvl="0">
              <a:buNone/>
            </a:pPr>
            <a:endParaRPr lang="en-US" sz="2400" dirty="0"/>
          </a:p>
          <a:p>
            <a:pPr lvl="0">
              <a:buNone/>
            </a:pP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3BB50-68C1-CCBC-70E6-8E438DAECE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268DF8-2FE3-43EC-BD75-3FF36714AA41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4F0C27-AF9E-3FFB-F84B-99473D962B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33A81C8-6A17-4121-B514-3EC55CA20287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7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F78C7-0F2C-9956-030D-7D9850EBA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Training in Different Strategies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DEF90B-7CEB-B0EC-226E-31ABF2C9F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B274F8-DCA5-D782-C442-6013C53E2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External Growth Strategy </a:t>
            </a:r>
          </a:p>
          <a:p>
            <a:pPr lvl="1"/>
            <a:r>
              <a:rPr lang="en-US" dirty="0"/>
              <a:t>Integration, redundancy, and restructuring</a:t>
            </a:r>
          </a:p>
          <a:p>
            <a:pPr lvl="1"/>
            <a:endParaRPr lang="en-US" sz="1400" dirty="0"/>
          </a:p>
          <a:p>
            <a:r>
              <a:rPr lang="en-US" dirty="0"/>
              <a:t>Disinvestment Strategy </a:t>
            </a:r>
          </a:p>
          <a:p>
            <a:pPr lvl="1"/>
            <a:r>
              <a:rPr lang="en-US" dirty="0"/>
              <a:t>Efficiency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54749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507D7-3EEE-C62A-1788-227A264AA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Centralized Training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3C965-8C61-E7C3-1B61-DF2711456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500" dirty="0"/>
              <a:t>There are several advantages:</a:t>
            </a:r>
          </a:p>
          <a:p>
            <a:pPr lvl="1"/>
            <a:r>
              <a:rPr lang="en-US" sz="2500" dirty="0"/>
              <a:t>Stronger alignment with strategy</a:t>
            </a:r>
          </a:p>
          <a:p>
            <a:pPr lvl="1"/>
            <a:r>
              <a:rPr lang="en-US" sz="2500" dirty="0"/>
              <a:t>Common set of metrics or scorecards to evaluate training</a:t>
            </a:r>
          </a:p>
          <a:p>
            <a:pPr lvl="1"/>
            <a:r>
              <a:rPr lang="en-US" sz="2500" dirty="0"/>
              <a:t>Streamlined processes</a:t>
            </a:r>
          </a:p>
          <a:p>
            <a:pPr lvl="1"/>
            <a:r>
              <a:rPr lang="en-US" sz="2500" dirty="0"/>
              <a:t>Better integration of programs to develop leaders </a:t>
            </a:r>
          </a:p>
          <a:p>
            <a:pPr lvl="1"/>
            <a:r>
              <a:rPr lang="en-US" sz="2500" dirty="0"/>
              <a:t>Easier to manage talent during times of change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A97763-B4EF-4462-432F-8159B1BCC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6002EC-CEAC-A366-9653-204FCA5A4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15491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E5072-968F-ABC9-86B5-113136374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Corporate University Model</a:t>
            </a:r>
            <a:endParaRPr lang="en-GB" sz="4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B0030-5C13-CC0B-2A01-703FBCD76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C1A389-9D6C-3D78-98D4-126DEAF5E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1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811348" y="1600200"/>
            <a:ext cx="5521304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515374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3600" dirty="0"/>
              <a:t>Corporate University Model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US" sz="2600" dirty="0"/>
              <a:t>There are several advantages :</a:t>
            </a:r>
          </a:p>
          <a:p>
            <a:pPr lvl="1">
              <a:spcBef>
                <a:spcPts val="0"/>
              </a:spcBef>
            </a:pPr>
            <a:r>
              <a:rPr lang="en-US" sz="2600" dirty="0"/>
              <a:t>Dissemination of best practices</a:t>
            </a:r>
          </a:p>
          <a:p>
            <a:pPr lvl="1">
              <a:spcBef>
                <a:spcPts val="0"/>
              </a:spcBef>
            </a:pPr>
            <a:r>
              <a:rPr lang="en-US" sz="2600" dirty="0"/>
              <a:t>Alignment of training with business needs</a:t>
            </a:r>
          </a:p>
          <a:p>
            <a:pPr lvl="1">
              <a:spcBef>
                <a:spcPts val="0"/>
              </a:spcBef>
            </a:pPr>
            <a:r>
              <a:rPr lang="en-US" sz="2600" dirty="0"/>
              <a:t>Integration of training initiatives</a:t>
            </a:r>
          </a:p>
          <a:p>
            <a:pPr lvl="1">
              <a:spcBef>
                <a:spcPts val="0"/>
              </a:spcBef>
            </a:pPr>
            <a:r>
              <a:rPr lang="en-US" sz="2600" dirty="0"/>
              <a:t>Effective use of new technology and methods</a:t>
            </a:r>
          </a:p>
          <a:p>
            <a:pPr lvl="1">
              <a:spcBef>
                <a:spcPts val="0"/>
              </a:spcBef>
            </a:pPr>
            <a:r>
              <a:rPr lang="en-US" sz="2600" dirty="0"/>
              <a:t>Clear vision and mission</a:t>
            </a:r>
          </a:p>
          <a:p>
            <a:pPr lvl="1">
              <a:spcBef>
                <a:spcPts val="0"/>
              </a:spcBef>
            </a:pPr>
            <a:r>
              <a:rPr lang="en-US" sz="2600" dirty="0"/>
              <a:t>Evaluation of learning focused on employee and business results</a:t>
            </a:r>
          </a:p>
          <a:p>
            <a:pPr lvl="1">
              <a:spcBef>
                <a:spcPts val="0"/>
              </a:spcBef>
            </a:pPr>
            <a:r>
              <a:rPr lang="en-US" sz="2600" dirty="0"/>
              <a:t>Partnership with academia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3600" dirty="0"/>
              <a:t>Business-Embedded Function</a:t>
            </a:r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917344" y="1285860"/>
            <a:ext cx="4942116" cy="4230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Change Model Perspective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3917032"/>
          </a:xfrm>
        </p:spPr>
        <p:txBody>
          <a:bodyPr/>
          <a:lstStyle/>
          <a:p>
            <a:r>
              <a:rPr lang="en-US" dirty="0"/>
              <a:t>Four change-related problems need to be addressed before the implementation of any new training practice. </a:t>
            </a:r>
          </a:p>
          <a:p>
            <a:pPr lvl="1"/>
            <a:r>
              <a:rPr lang="en-US" dirty="0"/>
              <a:t>Resistance to change</a:t>
            </a:r>
          </a:p>
          <a:p>
            <a:pPr lvl="1"/>
            <a:r>
              <a:rPr lang="en-US" dirty="0"/>
              <a:t>Loss of control</a:t>
            </a:r>
          </a:p>
          <a:p>
            <a:pPr lvl="1"/>
            <a:r>
              <a:rPr lang="en-US" dirty="0"/>
              <a:t>Power imbalance</a:t>
            </a:r>
          </a:p>
          <a:p>
            <a:pPr lvl="1"/>
            <a:r>
              <a:rPr lang="en-US" dirty="0"/>
              <a:t>Task redefinition challenges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A Change Model</a:t>
            </a:r>
            <a:endParaRPr lang="en-GB" sz="4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6" name="Picture 2" descr="C:\Users\Vasundhara\Desktop\Untitled.pn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039325" y="1500174"/>
            <a:ext cx="5065349" cy="401638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Marketing Training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Despite its value, some individuals may not necessarily value training</a:t>
            </a:r>
          </a:p>
          <a:p>
            <a:endParaRPr lang="en-US" sz="1050" dirty="0"/>
          </a:p>
          <a:p>
            <a:r>
              <a:rPr lang="en-US" sz="2800" dirty="0"/>
              <a:t>Training often needs to be marketed so key constituents value learning</a:t>
            </a:r>
          </a:p>
          <a:p>
            <a:endParaRPr lang="en-US" sz="1050" dirty="0"/>
          </a:p>
          <a:p>
            <a:r>
              <a:rPr lang="en-US" sz="2800" dirty="0"/>
              <a:t>Internal marketing involves making employees and managers excited about training and learning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Internal Marketing Tactics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0"/>
              </a:spcBef>
            </a:pPr>
            <a:r>
              <a:rPr lang="en-US" sz="2800" dirty="0"/>
              <a:t>Involve the target audience </a:t>
            </a:r>
          </a:p>
          <a:p>
            <a:pPr lvl="0">
              <a:spcBef>
                <a:spcPts val="0"/>
              </a:spcBef>
            </a:pPr>
            <a:r>
              <a:rPr lang="en-US" sz="2800" dirty="0"/>
              <a:t>Demonstrate how training can solve business problems</a:t>
            </a:r>
          </a:p>
          <a:p>
            <a:pPr lvl="0">
              <a:spcBef>
                <a:spcPts val="0"/>
              </a:spcBef>
            </a:pPr>
            <a:r>
              <a:rPr lang="en-US" sz="2800" dirty="0"/>
              <a:t>Show examples of previous successes</a:t>
            </a:r>
          </a:p>
          <a:p>
            <a:pPr lvl="0">
              <a:spcBef>
                <a:spcPts val="0"/>
              </a:spcBef>
            </a:pPr>
            <a:r>
              <a:rPr lang="en-US" sz="2800" dirty="0"/>
              <a:t>Identify a “champion” who supports training</a:t>
            </a:r>
          </a:p>
          <a:p>
            <a:pPr lvl="0">
              <a:spcBef>
                <a:spcPts val="0"/>
              </a:spcBef>
            </a:pPr>
            <a:r>
              <a:rPr lang="en-US" sz="2800" dirty="0"/>
              <a:t>Advertise through multiple channels</a:t>
            </a:r>
          </a:p>
          <a:p>
            <a:pPr lvl="0">
              <a:spcBef>
                <a:spcPts val="0"/>
              </a:spcBef>
            </a:pPr>
            <a:r>
              <a:rPr lang="en-US" sz="2800" dirty="0"/>
              <a:t>Speak in terms employees understand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Outsourcing Training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US" sz="1200" dirty="0"/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 txBox="1">
            <a:spLocks/>
          </p:cNvSpPr>
          <p:nvPr/>
        </p:nvSpPr>
        <p:spPr bwMode="auto">
          <a:xfrm>
            <a:off x="609600" y="1752601"/>
            <a:ext cx="8229600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Font typeface="Arial" pitchFamily="34" charset="0"/>
              <a:buChar char="•"/>
            </a:pPr>
            <a:r>
              <a:rPr lang="en-US" sz="2800" dirty="0">
                <a:latin typeface="+mn-lt"/>
              </a:rPr>
              <a:t>Reasons for outsourcing:</a:t>
            </a:r>
          </a:p>
          <a:p>
            <a:pPr lvl="1">
              <a:buFont typeface="Arial" pitchFamily="34" charset="0"/>
              <a:buChar char="•"/>
            </a:pPr>
            <a:r>
              <a:rPr lang="en-US" sz="2800" dirty="0">
                <a:latin typeface="+mn-lt"/>
              </a:rPr>
              <a:t>Cost savings</a:t>
            </a:r>
          </a:p>
          <a:p>
            <a:pPr lvl="1">
              <a:buFont typeface="Arial" pitchFamily="34" charset="0"/>
              <a:buChar char="•"/>
            </a:pPr>
            <a:r>
              <a:rPr lang="en-US" sz="2800" dirty="0">
                <a:latin typeface="+mn-lt"/>
              </a:rPr>
              <a:t>Time savings that allow a company to focus on business strategy</a:t>
            </a:r>
          </a:p>
          <a:p>
            <a:pPr lvl="1">
              <a:buFont typeface="Arial" pitchFamily="34" charset="0"/>
              <a:buChar char="•"/>
            </a:pPr>
            <a:r>
              <a:rPr lang="en-US" sz="2800" dirty="0">
                <a:latin typeface="+mn-lt"/>
              </a:rPr>
              <a:t>Improvements in compliance with regulatory training</a:t>
            </a:r>
          </a:p>
          <a:p>
            <a:pPr lvl="1">
              <a:buFont typeface="Arial" pitchFamily="34" charset="0"/>
              <a:buChar char="•"/>
            </a:pPr>
            <a:r>
              <a:rPr lang="en-US" sz="2800" dirty="0">
                <a:latin typeface="+mn-lt"/>
              </a:rPr>
              <a:t>Lack of internal capability to meet learning demands</a:t>
            </a:r>
          </a:p>
          <a:p>
            <a:pPr lvl="1">
              <a:buFont typeface="Arial" pitchFamily="34" charset="0"/>
              <a:buChar char="•"/>
            </a:pPr>
            <a:r>
              <a:rPr lang="en-US" sz="2800" dirty="0">
                <a:latin typeface="+mn-lt"/>
              </a:rPr>
              <a:t>Desire to access best training practices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</p:spPr>
        <p:txBody>
          <a:bodyPr/>
          <a:lstStyle/>
          <a:p>
            <a:r>
              <a:rPr lang="en-US" sz="4000" dirty="0"/>
              <a:t>Be Strategic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US" sz="1200" dirty="0"/>
          </a:p>
          <a:p>
            <a:pPr>
              <a:spcBef>
                <a:spcPts val="0"/>
              </a:spcBef>
            </a:pPr>
            <a:r>
              <a:rPr lang="en-US" sz="2500" dirty="0"/>
              <a:t>Outsourcing may not necessarily be the solution</a:t>
            </a:r>
          </a:p>
          <a:p>
            <a:pPr>
              <a:spcBef>
                <a:spcPts val="0"/>
              </a:spcBef>
            </a:pPr>
            <a:endParaRPr lang="en-US" sz="2500" dirty="0"/>
          </a:p>
          <a:p>
            <a:pPr>
              <a:spcBef>
                <a:spcPts val="0"/>
              </a:spcBef>
            </a:pPr>
            <a:r>
              <a:rPr lang="en-US" sz="2500" dirty="0"/>
              <a:t>Be sure to consider:</a:t>
            </a:r>
          </a:p>
          <a:p>
            <a:pPr lvl="1">
              <a:spcBef>
                <a:spcPts val="0"/>
              </a:spcBef>
            </a:pPr>
            <a:r>
              <a:rPr lang="en-US" sz="2500" dirty="0"/>
              <a:t>the skill set in question</a:t>
            </a:r>
          </a:p>
          <a:p>
            <a:pPr lvl="1">
              <a:spcBef>
                <a:spcPts val="0"/>
              </a:spcBef>
            </a:pPr>
            <a:r>
              <a:rPr lang="en-US" sz="2500" dirty="0"/>
              <a:t>resources and expertise</a:t>
            </a:r>
          </a:p>
          <a:p>
            <a:pPr lvl="1">
              <a:spcBef>
                <a:spcPts val="0"/>
              </a:spcBef>
            </a:pPr>
            <a:r>
              <a:rPr lang="en-US" sz="2500" dirty="0"/>
              <a:t>desire for control </a:t>
            </a:r>
          </a:p>
          <a:p>
            <a:pPr lvl="1">
              <a:spcBef>
                <a:spcPts val="0"/>
              </a:spcBef>
            </a:pPr>
            <a:r>
              <a:rPr lang="en-US" sz="2500" dirty="0"/>
              <a:t>the quality of the potential vendor</a:t>
            </a:r>
          </a:p>
          <a:p>
            <a:pPr lvl="1">
              <a:spcBef>
                <a:spcPts val="0"/>
              </a:spcBef>
            </a:pPr>
            <a:r>
              <a:rPr lang="en-US" sz="2500" dirty="0"/>
              <a:t>the importance of training in the organization</a:t>
            </a:r>
          </a:p>
          <a:p>
            <a:pPr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 txBox="1">
            <a:spLocks/>
          </p:cNvSpPr>
          <p:nvPr/>
        </p:nvSpPr>
        <p:spPr bwMode="auto">
          <a:xfrm>
            <a:off x="642910" y="1500174"/>
            <a:ext cx="8229600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96873-D786-1C74-811C-4F328BF7D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Seminar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0B87F-B0D4-BC15-8AC4-4A34C2E48E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https://www.mckinsey.com/featured-insights/future-of-work/skill-shift-automation-and-the-future-of-the-workforce</a:t>
            </a:r>
            <a:endParaRPr lang="en-GB" dirty="0"/>
          </a:p>
          <a:p>
            <a:r>
              <a:rPr lang="en-GB" sz="2800" dirty="0"/>
              <a:t>Analyse the findings and focus on the benefits of technology based training programmes from your research and the reading the </a:t>
            </a:r>
            <a:r>
              <a:rPr lang="en-GB" sz="2800"/>
              <a:t>above Research Article.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F1DA6B-B442-7C26-6067-A0444F719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4BD508-FDAD-20FB-1558-A04077F37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14489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6" y="2377678"/>
            <a:ext cx="1930004" cy="2102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3629" y="3073003"/>
            <a:ext cx="3165872" cy="71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3300" dirty="0">
                <a:solidFill>
                  <a:schemeClr val="tx1"/>
                </a:solidFill>
              </a:rPr>
              <a:t>Thank You </a:t>
            </a:r>
            <a:r>
              <a:rPr lang="en-GB" altLang="en-US" sz="33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1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0F4D3CD7-9AEA-66C2-DAF0-1A3256B79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Sources</a:t>
            </a:r>
          </a:p>
        </p:txBody>
      </p:sp>
      <p:sp>
        <p:nvSpPr>
          <p:cNvPr id="39939" name="Content Placeholder 2">
            <a:extLst>
              <a:ext uri="{FF2B5EF4-FFF2-40B4-BE49-F238E27FC236}">
                <a16:creationId xmlns:a16="http://schemas.microsoft.com/office/drawing/2014/main" id="{961BE9A9-1559-10EB-8821-000549B0D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/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Armstrong, M., Taylor, S., (2017) Armstrong's Handbook of Human Resource Management Practice, 14th Edition, Kogan Page 	</a:t>
            </a:r>
          </a:p>
          <a:p>
            <a:pPr algn="just"/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Torrington, D., Hall, L., Taylor, S., Atkinson, C., (2014) Human Resource Management 9th Edition, Pearson 	</a:t>
            </a:r>
          </a:p>
          <a:p>
            <a:pPr algn="just"/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Taylor, S. ,(2010) Resourcing and talent management. 5th ed. London: Chartered Institute of Personnel and Development. 	</a:t>
            </a:r>
          </a:p>
          <a:p>
            <a:pPr marL="0" indent="0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0FC173-191C-8785-9D78-F52A3922E0C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5F879B5-8B38-4995-BAE4-F31F1A034C4F}" type="datetime1">
              <a:rPr lang="en-GB" altLang="en-US" smtClean="0"/>
              <a:pPr>
                <a:defRPr/>
              </a:pPr>
              <a:t>17/07/2024</a:t>
            </a:fld>
            <a:endParaRPr lang="en-GB" altLang="en-US"/>
          </a:p>
        </p:txBody>
      </p:sp>
      <p:sp>
        <p:nvSpPr>
          <p:cNvPr id="39941" name="Slide Number Placeholder 4">
            <a:extLst>
              <a:ext uri="{FF2B5EF4-FFF2-40B4-BE49-F238E27FC236}">
                <a16:creationId xmlns:a16="http://schemas.microsoft.com/office/drawing/2014/main" id="{2FE34D3F-2147-12BA-DA0C-73C536749A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5EBA1CC-E388-4305-9DE7-846B0D806E7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4f6ffa-9f28-4e2a-a23f-4264c91c95c3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5" ma:contentTypeDescription="Create a new document." ma:contentTypeScope="" ma:versionID="4c913a3fd121b6e11f2f6a36e75cbd76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186273b08091400b8b276fe06c71163d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4786044-B4C8-4AD3-BE4A-7333246F9D1A}">
  <ds:schemaRefs>
    <ds:schemaRef ds:uri="http://www.w3.org/XML/1998/namespace"/>
    <ds:schemaRef ds:uri="http://schemas.microsoft.com/office/2006/documentManagement/types"/>
    <ds:schemaRef ds:uri="0d4f6ffa-9f28-4e2a-a23f-4264c91c95c3"/>
    <ds:schemaRef ds:uri="http://schemas.openxmlformats.org/package/2006/metadata/core-properties"/>
    <ds:schemaRef ds:uri="http://purl.org/dc/dcmitype/"/>
    <ds:schemaRef ds:uri="http://purl.org/dc/elements/1.1/"/>
    <ds:schemaRef ds:uri="http://purl.org/dc/terms/"/>
    <ds:schemaRef ds:uri="http://schemas.microsoft.com/office/infopath/2007/PartnerControls"/>
    <ds:schemaRef ds:uri="a5bd8bae-d77b-4579-b242-1f3afbf66184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EB649BE4-2228-4608-A0E5-B4EE872B29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F44DE51-5A69-46BC-B459-7EC49F1FB83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1460</TotalTime>
  <Words>701</Words>
  <Application>Microsoft Office PowerPoint</Application>
  <PresentationFormat>On-screen Show (4:3)</PresentationFormat>
  <Paragraphs>156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Myriad Pro</vt:lpstr>
      <vt:lpstr>Symbol</vt:lpstr>
      <vt:lpstr>Verdana</vt:lpstr>
      <vt:lpstr>Wingdings</vt:lpstr>
      <vt:lpstr>20140311PresentationUWTSDTemplate</vt:lpstr>
      <vt:lpstr>LCBB5004  </vt:lpstr>
      <vt:lpstr>Learning outcomes</vt:lpstr>
      <vt:lpstr>Staffing Strategy &amp; Training </vt:lpstr>
      <vt:lpstr>Strategic Value &amp; Uniqueness</vt:lpstr>
      <vt:lpstr>Extent of Unionization</vt:lpstr>
      <vt:lpstr>Staff Involvement</vt:lpstr>
      <vt:lpstr>Training in Different Strategies</vt:lpstr>
      <vt:lpstr>Training in Different Strategies</vt:lpstr>
      <vt:lpstr>Centralized Training</vt:lpstr>
      <vt:lpstr>Corporate University Model</vt:lpstr>
      <vt:lpstr>Corporate University Model</vt:lpstr>
      <vt:lpstr>Business-Embedded Function</vt:lpstr>
      <vt:lpstr>Change Model Perspective</vt:lpstr>
      <vt:lpstr>A Change Model</vt:lpstr>
      <vt:lpstr>Marketing Training</vt:lpstr>
      <vt:lpstr>Internal Marketing Tactics</vt:lpstr>
      <vt:lpstr>Outsourcing Training</vt:lpstr>
      <vt:lpstr>Be Strategic</vt:lpstr>
      <vt:lpstr>Seminar Activity</vt:lpstr>
      <vt:lpstr>Any Questions?</vt:lpstr>
      <vt:lpstr>Sources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Jayalakshmi Gopalkrishnan</cp:lastModifiedBy>
  <cp:revision>85</cp:revision>
  <cp:lastPrinted>1601-01-01T00:00:00Z</cp:lastPrinted>
  <dcterms:created xsi:type="dcterms:W3CDTF">2002-10-07T19:43:58Z</dcterms:created>
  <dcterms:modified xsi:type="dcterms:W3CDTF">2024-07-17T09:50:18Z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</Properties>
</file>