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982"/>
    <p:restoredTop sz="94743"/>
  </p:normalViewPr>
  <p:slideViewPr>
    <p:cSldViewPr snapToGrid="0" snapToObjects="1">
      <p:cViewPr varScale="1">
        <p:scale>
          <a:sx n="68" d="100"/>
          <a:sy n="68" d="100"/>
        </p:scale>
        <p:origin x="24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395C5C9-164C-46B3-A87E-7660D39D3106}" type="datetime2">
              <a:rPr lang="en-US" smtClean="0"/>
              <a:t>Monday, February 6,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400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CFF8A-AAF8-4A12-8A91-9CA0EAF6CBB9}" type="datetime2">
              <a:rPr lang="en-US" smtClean="0"/>
              <a:t>Monday, February 6,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917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C25C3-021A-4B0B-8F70-0C181FE1CF45}" type="datetime2">
              <a:rPr lang="en-US" smtClean="0"/>
              <a:t>Monday, February 6,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57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3D88D-8CEC-4ED9-A53B-5596187D9A16}" type="datetime2">
              <a:rPr lang="en-US" smtClean="0"/>
              <a:t>Monday, February 6,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149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CD382-DFDA-4722-A27A-59C21AD112F2}" type="datetime2">
              <a:rPr lang="en-US" smtClean="0"/>
              <a:t>Monday, February 6,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198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2A30D-1C09-413F-AAB1-38F366000715}" type="datetime2">
              <a:rPr lang="en-US" smtClean="0"/>
              <a:t>Monday, February 6,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697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2B9C-D65E-4F64-95C3-B10F3B00F0D9}" type="datetime2">
              <a:rPr lang="en-US" smtClean="0"/>
              <a:t>Monday, February 6,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353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FDCC-6AAC-4A08-B9E0-3793AB5E64C3}" type="datetime2">
              <a:rPr lang="en-US" smtClean="0"/>
              <a:t>Monday, February 6,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000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FE94D-439C-40F1-900E-BC07940E3988}" type="datetime2">
              <a:rPr lang="en-US" smtClean="0"/>
              <a:t>Monday, February 6,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854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Monday, February 6, 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23332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Monday, February 6,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53202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Monday, February 6,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39694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Monday, February 6,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19853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Monday, February 6, 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93023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Monday, February 6, 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1561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B75179A-1E2B-41AB-B400-4F1B4022FAEE}" type="datetime2">
              <a:rPr lang="en-US" smtClean="0"/>
              <a:t>Monday, February 6,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4691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5681D0F-6595-4F14-8EF3-954CD87C797B}" type="datetime2">
              <a:rPr lang="en-US" smtClean="0"/>
              <a:t>Monday, February 6,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62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DEA2CF1-0EB2-4673-802D-3371233E4A77}" type="datetime2">
              <a:rPr lang="en-US" smtClean="0"/>
              <a:t>Monday, February 6,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666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F05B5-85ED-3440-8DF4-0F455A779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91754" y="797273"/>
            <a:ext cx="5222251" cy="525597"/>
          </a:xfrm>
        </p:spPr>
        <p:txBody>
          <a:bodyPr>
            <a:normAutofit fontScale="90000"/>
          </a:bodyPr>
          <a:lstStyle/>
          <a:p>
            <a:r>
              <a:rPr lang="ro-RO" b="1" dirty="0">
                <a:solidFill>
                  <a:srgbClr val="EBEBEB"/>
                </a:solidFill>
              </a:rPr>
              <a:t>    </a:t>
            </a:r>
            <a:r>
              <a:rPr lang="en-GB" b="1" dirty="0">
                <a:solidFill>
                  <a:srgbClr val="EBEBEB"/>
                </a:solidFill>
              </a:rPr>
              <a:t> </a:t>
            </a:r>
            <a:r>
              <a:rPr lang="ro-RO" sz="3600" b="1" dirty="0">
                <a:solidFill>
                  <a:srgbClr val="EBEBEB"/>
                </a:solidFill>
              </a:rPr>
              <a:t>PRESENTATION</a:t>
            </a:r>
            <a:endParaRPr lang="en-GB" sz="3600" dirty="0">
              <a:solidFill>
                <a:srgbClr val="EBEBEB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4BBC3C-5F66-0144-803B-444FD8FD3A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35352" y="1806678"/>
            <a:ext cx="6290488" cy="2940034"/>
          </a:xfrm>
        </p:spPr>
        <p:txBody>
          <a:bodyPr>
            <a:normAutofit fontScale="77500" lnSpcReduction="20000"/>
          </a:bodyPr>
          <a:lstStyle/>
          <a:p>
            <a:r>
              <a:rPr lang="ro-RO" sz="2500" dirty="0">
                <a:solidFill>
                  <a:schemeClr val="tx1"/>
                </a:solidFill>
                <a:latin typeface="Arial Black" panose="020B0A04020102020204" pitchFamily="34" charset="0"/>
              </a:rPr>
              <a:t>Assignment 1: </a:t>
            </a:r>
            <a:r>
              <a:rPr lang="ro-RO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role &amp; importance of hospitality &amp; guest services within the hotel industry </a:t>
            </a:r>
            <a:r>
              <a:rPr lang="en-GB" sz="2500" dirty="0"/>
              <a:t> </a:t>
            </a:r>
            <a:endParaRPr lang="ro-RO" sz="2500" dirty="0"/>
          </a:p>
          <a:p>
            <a:r>
              <a:rPr lang="ro-RO" sz="2500" dirty="0">
                <a:solidFill>
                  <a:schemeClr val="tx1"/>
                </a:solidFill>
                <a:latin typeface="Arial Black" panose="020B0A04020102020204" pitchFamily="34" charset="0"/>
              </a:rPr>
              <a:t>Module : </a:t>
            </a:r>
            <a:r>
              <a:rPr lang="ro-RO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and guest services</a:t>
            </a:r>
          </a:p>
          <a:p>
            <a:r>
              <a:rPr lang="ro-RO" sz="2500" dirty="0">
                <a:solidFill>
                  <a:schemeClr val="tx1"/>
                </a:solidFill>
                <a:latin typeface="Arial Black" panose="020B0A04020102020204" pitchFamily="34" charset="0"/>
              </a:rPr>
              <a:t>Module code : </a:t>
            </a:r>
            <a:r>
              <a:rPr lang="ro-RO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bmih4003</a:t>
            </a:r>
          </a:p>
          <a:p>
            <a:r>
              <a:rPr lang="ro-RO" sz="2500" dirty="0">
                <a:solidFill>
                  <a:schemeClr val="tx1"/>
                </a:solidFill>
                <a:latin typeface="Arial Black" panose="020B0A04020102020204" pitchFamily="34" charset="0"/>
              </a:rPr>
              <a:t>Student name :</a:t>
            </a:r>
            <a:r>
              <a:rPr lang="ro-RO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georgiana ramona cucu</a:t>
            </a:r>
          </a:p>
          <a:p>
            <a:r>
              <a:rPr lang="ro-RO" sz="2500" dirty="0">
                <a:solidFill>
                  <a:schemeClr val="tx1"/>
                </a:solidFill>
                <a:latin typeface="Arial Black" panose="020B0A04020102020204" pitchFamily="34" charset="0"/>
              </a:rPr>
              <a:t>Student id : </a:t>
            </a:r>
            <a:r>
              <a:rPr lang="ro-RO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2213957</a:t>
            </a:r>
          </a:p>
          <a:p>
            <a:r>
              <a:rPr lang="ro-RO" sz="2500" dirty="0">
                <a:solidFill>
                  <a:schemeClr val="tx1"/>
                </a:solidFill>
                <a:latin typeface="Arial Black" panose="020B0A04020102020204" pitchFamily="34" charset="0"/>
              </a:rPr>
              <a:t>tutor :</a:t>
            </a:r>
            <a:r>
              <a:rPr lang="ro-RO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muhammad cassamo</a:t>
            </a:r>
            <a:r>
              <a:rPr lang="ro-RO" sz="2500" dirty="0">
                <a:solidFill>
                  <a:schemeClr val="tx1"/>
                </a:solidFill>
                <a:latin typeface="Arial Black" panose="020B0A04020102020204" pitchFamily="34" charset="0"/>
              </a:rPr>
              <a:t> </a:t>
            </a:r>
            <a:endParaRPr lang="en-GB" sz="2500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2" descr="Marriott International Marks Another Year of Strong Acceleration in Signings">
            <a:extLst>
              <a:ext uri="{FF2B5EF4-FFF2-40B4-BE49-F238E27FC236}">
                <a16:creationId xmlns:a16="http://schemas.microsoft.com/office/drawing/2014/main" id="{22C3DB89-B263-214B-B31F-F19405290B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9764" y="2118556"/>
            <a:ext cx="3547815" cy="1862602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124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A8E87-1B43-DD42-92C8-2945AFD87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 of Contents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18EE61-E1AF-0844-BC45-204BD1E9B0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954" y="2556932"/>
            <a:ext cx="9613900" cy="332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854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A6F0A-40AC-1B47-A92D-DAFCD746A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b="1" u="sng" dirty="0"/>
              <a:t>The introduction</a:t>
            </a:r>
          </a:p>
        </p:txBody>
      </p:sp>
      <p:pic>
        <p:nvPicPr>
          <p:cNvPr id="2050" name="Picture 2" descr="What is the Definition of Excellent Guest Service?">
            <a:extLst>
              <a:ext uri="{FF2B5EF4-FFF2-40B4-BE49-F238E27FC236}">
                <a16:creationId xmlns:a16="http://schemas.microsoft.com/office/drawing/2014/main" id="{FD6D3633-FF3A-634D-8481-5D32A28B57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0" r="4" b="4"/>
          <a:stretch/>
        </p:blipFill>
        <p:spPr bwMode="auto">
          <a:xfrm>
            <a:off x="705418" y="2778068"/>
            <a:ext cx="4345024" cy="3067163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D6E92-BC8B-6B4A-8AA7-0C63C11B7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702" y="2430966"/>
            <a:ext cx="6467708" cy="4148253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500" dirty="0"/>
              <a:t>The hospitality industry is very complex and the guest services is a part of it supporting the hotels reach the expectations of the customers (Riley, 2018). </a:t>
            </a:r>
          </a:p>
          <a:p>
            <a:pPr>
              <a:lnSpc>
                <a:spcPct val="150000"/>
              </a:lnSpc>
            </a:pPr>
            <a:r>
              <a:rPr lang="en-GB" sz="1500" dirty="0"/>
              <a:t>Therefore, the upcoming slides of the presentation will include relevant information about guest services in accordance with the selected brand from the Marriott International, which is Marriott Hotels &amp; Resorts, to make sure that the role and function is being understood. </a:t>
            </a:r>
          </a:p>
          <a:p>
            <a:pPr>
              <a:lnSpc>
                <a:spcPct val="150000"/>
              </a:lnSpc>
            </a:pPr>
            <a:r>
              <a:rPr lang="en-GB" sz="1500" dirty="0"/>
              <a:t>Guest services is applied by the staff of hotels following clear approaches and frameworks which to make this concept strategic and at the same time more efficient. </a:t>
            </a:r>
          </a:p>
        </p:txBody>
      </p:sp>
    </p:spTree>
    <p:extLst>
      <p:ext uri="{BB962C8B-B14F-4D97-AF65-F5344CB8AC3E}">
        <p14:creationId xmlns:p14="http://schemas.microsoft.com/office/powerpoint/2010/main" val="4088890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10B27-95F1-9D4D-AE73-E7470276E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Guest services: what is it?</a:t>
            </a:r>
          </a:p>
        </p:txBody>
      </p:sp>
      <p:pic>
        <p:nvPicPr>
          <p:cNvPr id="4098" name="Picture 2" descr="9 Excellent Customer Service Tips for Hospitality Industry | Delight your  Guests | SOEG Hospitality">
            <a:extLst>
              <a:ext uri="{FF2B5EF4-FFF2-40B4-BE49-F238E27FC236}">
                <a16:creationId xmlns:a16="http://schemas.microsoft.com/office/drawing/2014/main" id="{A2DA203D-FA2D-344C-9BAE-CAE1102A93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7" r="3" b="3"/>
          <a:stretch/>
        </p:blipFill>
        <p:spPr bwMode="auto">
          <a:xfrm>
            <a:off x="6723306" y="2940782"/>
            <a:ext cx="4613872" cy="31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6FBA3D0-CE89-C449-ABE9-7491FD5D7A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84" y="2470957"/>
            <a:ext cx="568960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559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0C1F-F765-BC48-8C20-4866656D5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u="sng">
                <a:solidFill>
                  <a:srgbClr val="EBEBEB"/>
                </a:solidFill>
              </a:rPr>
              <a:t>The selected brand of Marriott International</a:t>
            </a:r>
          </a:p>
        </p:txBody>
      </p:sp>
      <p:pic>
        <p:nvPicPr>
          <p:cNvPr id="1026" name="Picture 2" descr="Logo, icon&#10;&#10;Description automatically generated">
            <a:extLst>
              <a:ext uri="{FF2B5EF4-FFF2-40B4-BE49-F238E27FC236}">
                <a16:creationId xmlns:a16="http://schemas.microsoft.com/office/drawing/2014/main" id="{3792EF64-0E05-CE4F-97DC-57A6AC83A7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20571" y="3098047"/>
            <a:ext cx="3080048" cy="2422971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5894FF-646A-E94D-AB6E-5E1308B129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680" y="2601382"/>
            <a:ext cx="6413500" cy="341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092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57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059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14C50B-EF0C-354C-B90B-FA17C35A3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The target market of the selected brand</a:t>
            </a:r>
          </a:p>
        </p:txBody>
      </p:sp>
      <p:pic>
        <p:nvPicPr>
          <p:cNvPr id="2050" name="Picture 2" descr="Marcus® Hotels &amp; Resorts Re-Affiliates The Cornhusker Hotel with Marriott  International • Strictly Business Magazine | Lincoln">
            <a:extLst>
              <a:ext uri="{FF2B5EF4-FFF2-40B4-BE49-F238E27FC236}">
                <a16:creationId xmlns:a16="http://schemas.microsoft.com/office/drawing/2014/main" id="{B7F98FE0-6DD1-7546-8709-2EDD7B7FDD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72" r="25333" b="-2"/>
          <a:stretch/>
        </p:blipFill>
        <p:spPr bwMode="auto"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3" name="Oval 2062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5" name="Oval 2064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715772-88B0-C74A-8883-B2B6A82D2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335" y="2434742"/>
            <a:ext cx="6096000" cy="386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333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09662-6EE3-CE46-A564-A73F927E7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2700" b="1" dirty="0"/>
              <a:t>Nature and Scope of Guest Services in the selected brand</a:t>
            </a:r>
          </a:p>
        </p:txBody>
      </p:sp>
      <p:pic>
        <p:nvPicPr>
          <p:cNvPr id="6146" name="Picture 2" descr="Dimensions of service quality">
            <a:extLst>
              <a:ext uri="{FF2B5EF4-FFF2-40B4-BE49-F238E27FC236}">
                <a16:creationId xmlns:a16="http://schemas.microsoft.com/office/drawing/2014/main" id="{9E26B222-B3DD-1C4B-AC1B-99D713BD49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43" r="17588" b="-1"/>
          <a:stretch/>
        </p:blipFill>
        <p:spPr bwMode="auto">
          <a:xfrm>
            <a:off x="7536325" y="2453268"/>
            <a:ext cx="4181960" cy="421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BB2AF6-BE31-714D-B049-5FCB1C4653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715" y="2439329"/>
            <a:ext cx="6400800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342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76BD99-88D5-C84B-9398-4FFB73F5E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Guest Services: Role and Function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4D41F3-50A6-3E47-892D-2D694076F8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212" y="2115081"/>
            <a:ext cx="97155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275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EED2E2BB-3846-41EB-9F1E-92C33C4A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F7689D68-C339-4D5B-9DAA-E13F6BD4D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B9CC3E5-EA42-4393-A2C0-5192B91BD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7CF8630F-40BF-E34C-B3FE-2D20FC74E5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6929" y="1899036"/>
            <a:ext cx="5448111" cy="2124763"/>
          </a:xfrm>
          <a:prstGeom prst="roundRect">
            <a:avLst>
              <a:gd name="adj" fmla="val 0"/>
            </a:avLst>
          </a:prstGeom>
          <a:effectLst/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B8DBC8E-FBA7-466C-8D97-75B15FBE9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F44E242A-A54D-6343-AF20-9BA392CB2BB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0946"/>
          <a:stretch/>
        </p:blipFill>
        <p:spPr bwMode="auto">
          <a:xfrm>
            <a:off x="457200" y="502590"/>
            <a:ext cx="5149970" cy="3675723"/>
          </a:xfrm>
          <a:prstGeom prst="roundRect">
            <a:avLst>
              <a:gd name="adj" fmla="val 0"/>
            </a:avLst>
          </a:prstGeom>
          <a:effectLst/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6FFF64E-1FE4-4AE0-9D62-567AA183C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133850"/>
            <a:ext cx="11277600" cy="2250018"/>
          </a:xfrm>
          <a:custGeom>
            <a:avLst/>
            <a:gdLst>
              <a:gd name="connsiteX0" fmla="*/ 5264150 w 11277600"/>
              <a:gd name="connsiteY0" fmla="*/ 0 h 2250018"/>
              <a:gd name="connsiteX1" fmla="*/ 5499100 w 11277600"/>
              <a:gd name="connsiteY1" fmla="*/ 1588 h 2250018"/>
              <a:gd name="connsiteX2" fmla="*/ 5730875 w 11277600"/>
              <a:gd name="connsiteY2" fmla="*/ 1588 h 2250018"/>
              <a:gd name="connsiteX3" fmla="*/ 5961063 w 11277600"/>
              <a:gd name="connsiteY3" fmla="*/ 4763 h 2250018"/>
              <a:gd name="connsiteX4" fmla="*/ 6186488 w 11277600"/>
              <a:gd name="connsiteY4" fmla="*/ 9525 h 2250018"/>
              <a:gd name="connsiteX5" fmla="*/ 6410325 w 11277600"/>
              <a:gd name="connsiteY5" fmla="*/ 14288 h 2250018"/>
              <a:gd name="connsiteX6" fmla="*/ 6629400 w 11277600"/>
              <a:gd name="connsiteY6" fmla="*/ 19050 h 2250018"/>
              <a:gd name="connsiteX7" fmla="*/ 6846888 w 11277600"/>
              <a:gd name="connsiteY7" fmla="*/ 26988 h 2250018"/>
              <a:gd name="connsiteX8" fmla="*/ 7061200 w 11277600"/>
              <a:gd name="connsiteY8" fmla="*/ 34925 h 2250018"/>
              <a:gd name="connsiteX9" fmla="*/ 7270750 w 11277600"/>
              <a:gd name="connsiteY9" fmla="*/ 42863 h 2250018"/>
              <a:gd name="connsiteX10" fmla="*/ 7680325 w 11277600"/>
              <a:gd name="connsiteY10" fmla="*/ 63500 h 2250018"/>
              <a:gd name="connsiteX11" fmla="*/ 8072438 w 11277600"/>
              <a:gd name="connsiteY11" fmla="*/ 85725 h 2250018"/>
              <a:gd name="connsiteX12" fmla="*/ 8448675 w 11277600"/>
              <a:gd name="connsiteY12" fmla="*/ 109538 h 2250018"/>
              <a:gd name="connsiteX13" fmla="*/ 8805862 w 11277600"/>
              <a:gd name="connsiteY13" fmla="*/ 134938 h 2250018"/>
              <a:gd name="connsiteX14" fmla="*/ 9145588 w 11277600"/>
              <a:gd name="connsiteY14" fmla="*/ 161925 h 2250018"/>
              <a:gd name="connsiteX15" fmla="*/ 9461500 w 11277600"/>
              <a:gd name="connsiteY15" fmla="*/ 190500 h 2250018"/>
              <a:gd name="connsiteX16" fmla="*/ 9758362 w 11277600"/>
              <a:gd name="connsiteY16" fmla="*/ 219075 h 2250018"/>
              <a:gd name="connsiteX17" fmla="*/ 10031412 w 11277600"/>
              <a:gd name="connsiteY17" fmla="*/ 247650 h 2250018"/>
              <a:gd name="connsiteX18" fmla="*/ 10282238 w 11277600"/>
              <a:gd name="connsiteY18" fmla="*/ 274638 h 2250018"/>
              <a:gd name="connsiteX19" fmla="*/ 10504488 w 11277600"/>
              <a:gd name="connsiteY19" fmla="*/ 300038 h 2250018"/>
              <a:gd name="connsiteX20" fmla="*/ 10704512 w 11277600"/>
              <a:gd name="connsiteY20" fmla="*/ 323850 h 2250018"/>
              <a:gd name="connsiteX21" fmla="*/ 10874375 w 11277600"/>
              <a:gd name="connsiteY21" fmla="*/ 344488 h 2250018"/>
              <a:gd name="connsiteX22" fmla="*/ 11015662 w 11277600"/>
              <a:gd name="connsiteY22" fmla="*/ 363538 h 2250018"/>
              <a:gd name="connsiteX23" fmla="*/ 11210925 w 11277600"/>
              <a:gd name="connsiteY23" fmla="*/ 390525 h 2250018"/>
              <a:gd name="connsiteX24" fmla="*/ 11277600 w 11277600"/>
              <a:gd name="connsiteY24" fmla="*/ 400050 h 2250018"/>
              <a:gd name="connsiteX25" fmla="*/ 11277600 w 11277600"/>
              <a:gd name="connsiteY25" fmla="*/ 2250018 h 2250018"/>
              <a:gd name="connsiteX26" fmla="*/ 0 w 11277600"/>
              <a:gd name="connsiteY26" fmla="*/ 2250018 h 2250018"/>
              <a:gd name="connsiteX27" fmla="*/ 0 w 11277600"/>
              <a:gd name="connsiteY27" fmla="*/ 398463 h 2250018"/>
              <a:gd name="connsiteX28" fmla="*/ 255588 w 11277600"/>
              <a:gd name="connsiteY28" fmla="*/ 358775 h 2250018"/>
              <a:gd name="connsiteX29" fmla="*/ 511175 w 11277600"/>
              <a:gd name="connsiteY29" fmla="*/ 320675 h 2250018"/>
              <a:gd name="connsiteX30" fmla="*/ 766762 w 11277600"/>
              <a:gd name="connsiteY30" fmla="*/ 284163 h 2250018"/>
              <a:gd name="connsiteX31" fmla="*/ 1023938 w 11277600"/>
              <a:gd name="connsiteY31" fmla="*/ 252413 h 2250018"/>
              <a:gd name="connsiteX32" fmla="*/ 1279525 w 11277600"/>
              <a:gd name="connsiteY32" fmla="*/ 220663 h 2250018"/>
              <a:gd name="connsiteX33" fmla="*/ 1536700 w 11277600"/>
              <a:gd name="connsiteY33" fmla="*/ 190500 h 2250018"/>
              <a:gd name="connsiteX34" fmla="*/ 1790700 w 11277600"/>
              <a:gd name="connsiteY34" fmla="*/ 165100 h 2250018"/>
              <a:gd name="connsiteX35" fmla="*/ 2047875 w 11277600"/>
              <a:gd name="connsiteY35" fmla="*/ 141288 h 2250018"/>
              <a:gd name="connsiteX36" fmla="*/ 2303462 w 11277600"/>
              <a:gd name="connsiteY36" fmla="*/ 119063 h 2250018"/>
              <a:gd name="connsiteX37" fmla="*/ 2555875 w 11277600"/>
              <a:gd name="connsiteY37" fmla="*/ 100013 h 2250018"/>
              <a:gd name="connsiteX38" fmla="*/ 2809875 w 11277600"/>
              <a:gd name="connsiteY38" fmla="*/ 80963 h 2250018"/>
              <a:gd name="connsiteX39" fmla="*/ 3062288 w 11277600"/>
              <a:gd name="connsiteY39" fmla="*/ 65088 h 2250018"/>
              <a:gd name="connsiteX40" fmla="*/ 3313113 w 11277600"/>
              <a:gd name="connsiteY40" fmla="*/ 52388 h 2250018"/>
              <a:gd name="connsiteX41" fmla="*/ 3563938 w 11277600"/>
              <a:gd name="connsiteY41" fmla="*/ 39688 h 2250018"/>
              <a:gd name="connsiteX42" fmla="*/ 3811588 w 11277600"/>
              <a:gd name="connsiteY42" fmla="*/ 28575 h 2250018"/>
              <a:gd name="connsiteX43" fmla="*/ 4057650 w 11277600"/>
              <a:gd name="connsiteY43" fmla="*/ 20638 h 2250018"/>
              <a:gd name="connsiteX44" fmla="*/ 4303713 w 11277600"/>
              <a:gd name="connsiteY44" fmla="*/ 14288 h 2250018"/>
              <a:gd name="connsiteX45" fmla="*/ 4546600 w 11277600"/>
              <a:gd name="connsiteY45" fmla="*/ 7938 h 2250018"/>
              <a:gd name="connsiteX46" fmla="*/ 4787900 w 11277600"/>
              <a:gd name="connsiteY46" fmla="*/ 4763 h 2250018"/>
              <a:gd name="connsiteX47" fmla="*/ 5027613 w 11277600"/>
              <a:gd name="connsiteY47" fmla="*/ 1588 h 2250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1277600" h="2250018">
                <a:moveTo>
                  <a:pt x="5264150" y="0"/>
                </a:moveTo>
                <a:lnTo>
                  <a:pt x="5499100" y="1588"/>
                </a:lnTo>
                <a:lnTo>
                  <a:pt x="5730875" y="1588"/>
                </a:lnTo>
                <a:lnTo>
                  <a:pt x="5961063" y="4763"/>
                </a:lnTo>
                <a:lnTo>
                  <a:pt x="6186488" y="9525"/>
                </a:lnTo>
                <a:lnTo>
                  <a:pt x="6410325" y="14288"/>
                </a:lnTo>
                <a:lnTo>
                  <a:pt x="6629400" y="19050"/>
                </a:lnTo>
                <a:lnTo>
                  <a:pt x="6846888" y="26988"/>
                </a:lnTo>
                <a:lnTo>
                  <a:pt x="7061200" y="34925"/>
                </a:lnTo>
                <a:lnTo>
                  <a:pt x="7270750" y="42863"/>
                </a:lnTo>
                <a:lnTo>
                  <a:pt x="7680325" y="63500"/>
                </a:lnTo>
                <a:lnTo>
                  <a:pt x="8072438" y="85725"/>
                </a:lnTo>
                <a:lnTo>
                  <a:pt x="8448675" y="109538"/>
                </a:lnTo>
                <a:lnTo>
                  <a:pt x="8805862" y="134938"/>
                </a:lnTo>
                <a:lnTo>
                  <a:pt x="9145588" y="161925"/>
                </a:lnTo>
                <a:lnTo>
                  <a:pt x="9461500" y="190500"/>
                </a:lnTo>
                <a:lnTo>
                  <a:pt x="9758362" y="219075"/>
                </a:lnTo>
                <a:lnTo>
                  <a:pt x="10031412" y="247650"/>
                </a:lnTo>
                <a:lnTo>
                  <a:pt x="10282238" y="274638"/>
                </a:lnTo>
                <a:lnTo>
                  <a:pt x="10504488" y="300038"/>
                </a:lnTo>
                <a:lnTo>
                  <a:pt x="10704512" y="323850"/>
                </a:lnTo>
                <a:lnTo>
                  <a:pt x="10874375" y="344488"/>
                </a:lnTo>
                <a:lnTo>
                  <a:pt x="11015662" y="363538"/>
                </a:lnTo>
                <a:lnTo>
                  <a:pt x="11210925" y="390525"/>
                </a:lnTo>
                <a:lnTo>
                  <a:pt x="11277600" y="400050"/>
                </a:lnTo>
                <a:lnTo>
                  <a:pt x="11277600" y="2250018"/>
                </a:lnTo>
                <a:lnTo>
                  <a:pt x="0" y="2250018"/>
                </a:lnTo>
                <a:lnTo>
                  <a:pt x="0" y="398463"/>
                </a:lnTo>
                <a:lnTo>
                  <a:pt x="255588" y="358775"/>
                </a:lnTo>
                <a:lnTo>
                  <a:pt x="511175" y="320675"/>
                </a:lnTo>
                <a:lnTo>
                  <a:pt x="766762" y="284163"/>
                </a:lnTo>
                <a:lnTo>
                  <a:pt x="1023938" y="252413"/>
                </a:lnTo>
                <a:lnTo>
                  <a:pt x="1279525" y="220663"/>
                </a:lnTo>
                <a:lnTo>
                  <a:pt x="1536700" y="190500"/>
                </a:lnTo>
                <a:lnTo>
                  <a:pt x="1790700" y="165100"/>
                </a:lnTo>
                <a:lnTo>
                  <a:pt x="2047875" y="141288"/>
                </a:lnTo>
                <a:lnTo>
                  <a:pt x="2303462" y="119063"/>
                </a:lnTo>
                <a:lnTo>
                  <a:pt x="2555875" y="100013"/>
                </a:lnTo>
                <a:lnTo>
                  <a:pt x="2809875" y="80963"/>
                </a:lnTo>
                <a:lnTo>
                  <a:pt x="3062288" y="65088"/>
                </a:lnTo>
                <a:lnTo>
                  <a:pt x="3313113" y="52388"/>
                </a:lnTo>
                <a:lnTo>
                  <a:pt x="3563938" y="39688"/>
                </a:lnTo>
                <a:lnTo>
                  <a:pt x="3811588" y="28575"/>
                </a:lnTo>
                <a:lnTo>
                  <a:pt x="4057650" y="20638"/>
                </a:lnTo>
                <a:lnTo>
                  <a:pt x="4303713" y="14288"/>
                </a:lnTo>
                <a:lnTo>
                  <a:pt x="4546600" y="7938"/>
                </a:lnTo>
                <a:lnTo>
                  <a:pt x="4787900" y="4763"/>
                </a:lnTo>
                <a:lnTo>
                  <a:pt x="5027613" y="158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9C80E52D-DE5C-4267-9C99-8741F2E42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3767" y="4117124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3F177D-12F3-6C4A-8E0F-D73504885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75" y="4517136"/>
            <a:ext cx="10893095" cy="11749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977754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{A45BFBFB-FB21-1F4B-AF32-CDDB84AB596B}tf10001076</Template>
  <TotalTime>71</TotalTime>
  <Words>187</Words>
  <Application>Microsoft Office PowerPoint</Application>
  <PresentationFormat>Widescreen</PresentationFormat>
  <Paragraphs>18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Century Gothic</vt:lpstr>
      <vt:lpstr>Wingdings 3</vt:lpstr>
      <vt:lpstr>Ion Boardroom</vt:lpstr>
      <vt:lpstr>     PRESENTATION</vt:lpstr>
      <vt:lpstr>Table of Contents </vt:lpstr>
      <vt:lpstr>The introduction</vt:lpstr>
      <vt:lpstr>Guest services: what is it?</vt:lpstr>
      <vt:lpstr>The selected brand of Marriott International</vt:lpstr>
      <vt:lpstr>The target market of the selected brand</vt:lpstr>
      <vt:lpstr>Nature and Scope of Guest Services in the selected brand</vt:lpstr>
      <vt:lpstr>Guest Services: Role and Function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Services - P1 </dc:title>
  <dc:creator>Policica Dansatoarea</dc:creator>
  <cp:lastModifiedBy>Georgiana Cucu</cp:lastModifiedBy>
  <cp:revision>5</cp:revision>
  <dcterms:created xsi:type="dcterms:W3CDTF">2022-10-24T05:31:54Z</dcterms:created>
  <dcterms:modified xsi:type="dcterms:W3CDTF">2023-02-06T10:48:14Z</dcterms:modified>
</cp:coreProperties>
</file>