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colors1.xml" ContentType="application/vnd.openxmlformats-officedocument.drawingml.diagramColors+xml"/>
  <Default Extension="png" ContentType="image/png"/>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15"/>
  </p:notesMasterIdLst>
  <p:sldIdLst>
    <p:sldId id="256" r:id="rId2"/>
    <p:sldId id="260" r:id="rId3"/>
    <p:sldId id="261" r:id="rId4"/>
    <p:sldId id="262" r:id="rId5"/>
    <p:sldId id="263" r:id="rId6"/>
    <p:sldId id="264" r:id="rId7"/>
    <p:sldId id="265" r:id="rId8"/>
    <p:sldId id="266" r:id="rId9"/>
    <p:sldId id="267" r:id="rId10"/>
    <p:sldId id="268" r:id="rId11"/>
    <p:sldId id="269" r:id="rId12"/>
    <p:sldId id="270" r:id="rId13"/>
    <p:sldId id="271"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CA6A8"/>
    <a:srgbClr val="388994"/>
    <a:srgbClr val="416351"/>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9" d="100"/>
          <a:sy n="89" d="100"/>
        </p:scale>
        <p:origin x="-114" y="-52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8A46F4-FA58-474E-BB79-F52131E179E5}" type="doc">
      <dgm:prSet loTypeId="urn:microsoft.com/office/officeart/2005/8/layout/chevron1" loCatId="process" qsTypeId="urn:microsoft.com/office/officeart/2005/8/quickstyle/simple1" qsCatId="simple" csTypeId="urn:microsoft.com/office/officeart/2005/8/colors/accent1_2" csCatId="accent1" phldr="1"/>
      <dgm:spPr/>
      <dgm:t>
        <a:bodyPr/>
        <a:lstStyle/>
        <a:p>
          <a:endParaRPr lang="en-GB"/>
        </a:p>
      </dgm:t>
    </dgm:pt>
    <dgm:pt modelId="{1BAC1ED4-46F9-40FA-A995-099F1C2D87A9}">
      <dgm:prSet phldrT="[Text]" custT="1"/>
      <dgm:spPr/>
      <dgm:t>
        <a:bodyPr/>
        <a:lstStyle/>
        <a:p>
          <a:r>
            <a:rPr lang="en-GB" sz="1600" b="1" dirty="0" smtClean="0">
              <a:latin typeface="Arial" pitchFamily="34" charset="0"/>
              <a:cs typeface="Arial" pitchFamily="34" charset="0"/>
            </a:rPr>
            <a:t>Forecast demand</a:t>
          </a:r>
        </a:p>
        <a:p>
          <a:r>
            <a:rPr lang="en-GB" sz="1100" b="0" dirty="0" smtClean="0">
              <a:latin typeface="Arial" pitchFamily="34" charset="0"/>
              <a:cs typeface="Arial" pitchFamily="34" charset="0"/>
            </a:rPr>
            <a:t>Strategy, growth</a:t>
          </a:r>
          <a:endParaRPr lang="en-GB" sz="1100" b="0" dirty="0">
            <a:latin typeface="Arial" pitchFamily="34" charset="0"/>
            <a:cs typeface="Arial" pitchFamily="34" charset="0"/>
          </a:endParaRPr>
        </a:p>
      </dgm:t>
    </dgm:pt>
    <dgm:pt modelId="{CEFC067F-5216-4BEA-9766-CC18A6305EA2}" type="parTrans" cxnId="{6E909A1A-5E86-4E78-A5BC-A13331841D65}">
      <dgm:prSet/>
      <dgm:spPr/>
      <dgm:t>
        <a:bodyPr/>
        <a:lstStyle/>
        <a:p>
          <a:endParaRPr lang="en-GB"/>
        </a:p>
      </dgm:t>
    </dgm:pt>
    <dgm:pt modelId="{6785365E-2C11-4A78-83BA-675285CF9C7B}" type="sibTrans" cxnId="{6E909A1A-5E86-4E78-A5BC-A13331841D65}">
      <dgm:prSet/>
      <dgm:spPr/>
      <dgm:t>
        <a:bodyPr/>
        <a:lstStyle/>
        <a:p>
          <a:endParaRPr lang="en-GB"/>
        </a:p>
      </dgm:t>
    </dgm:pt>
    <dgm:pt modelId="{0A87CB43-08FA-43EB-9904-24B799B34A07}">
      <dgm:prSet phldrT="[Text]" custT="1"/>
      <dgm:spPr/>
      <dgm:t>
        <a:bodyPr/>
        <a:lstStyle/>
        <a:p>
          <a:r>
            <a:rPr lang="en-GB" sz="1600" b="1" dirty="0" smtClean="0">
              <a:latin typeface="Arial" pitchFamily="34" charset="0"/>
              <a:cs typeface="Arial" pitchFamily="34" charset="0"/>
            </a:rPr>
            <a:t>Audit supply</a:t>
          </a:r>
        </a:p>
        <a:p>
          <a:r>
            <a:rPr lang="en-GB" sz="1100" b="0" dirty="0" smtClean="0">
              <a:latin typeface="Arial" pitchFamily="34" charset="0"/>
              <a:cs typeface="Arial" pitchFamily="34" charset="0"/>
            </a:rPr>
            <a:t>Turnover, skills</a:t>
          </a:r>
          <a:endParaRPr lang="en-GB" sz="1100" b="0" dirty="0">
            <a:latin typeface="Arial" pitchFamily="34" charset="0"/>
            <a:cs typeface="Arial" pitchFamily="34" charset="0"/>
          </a:endParaRPr>
        </a:p>
      </dgm:t>
    </dgm:pt>
    <dgm:pt modelId="{02C6B825-F6A8-4979-853A-DCECE3AFDF9B}" type="parTrans" cxnId="{7B9CBFA1-CE04-484F-A23F-20BDE835B763}">
      <dgm:prSet/>
      <dgm:spPr/>
      <dgm:t>
        <a:bodyPr/>
        <a:lstStyle/>
        <a:p>
          <a:endParaRPr lang="en-GB"/>
        </a:p>
      </dgm:t>
    </dgm:pt>
    <dgm:pt modelId="{95BAD5E2-F206-44AF-B93E-53FE2C5A6F0C}" type="sibTrans" cxnId="{7B9CBFA1-CE04-484F-A23F-20BDE835B763}">
      <dgm:prSet/>
      <dgm:spPr/>
      <dgm:t>
        <a:bodyPr/>
        <a:lstStyle/>
        <a:p>
          <a:endParaRPr lang="en-GB"/>
        </a:p>
      </dgm:t>
    </dgm:pt>
    <dgm:pt modelId="{AA647F2A-CA1C-4C85-9F5A-C1AFD6B77C43}">
      <dgm:prSet phldrT="[Text]" custT="1"/>
      <dgm:spPr/>
      <dgm:t>
        <a:bodyPr/>
        <a:lstStyle/>
        <a:p>
          <a:r>
            <a:rPr lang="en-GB" sz="1600" b="1" dirty="0" smtClean="0">
              <a:latin typeface="Arial" pitchFamily="34" charset="0"/>
              <a:cs typeface="Arial" pitchFamily="34" charset="0"/>
            </a:rPr>
            <a:t>Identify gaps</a:t>
          </a:r>
        </a:p>
        <a:p>
          <a:r>
            <a:rPr lang="en-GB" sz="1100" b="0" dirty="0" smtClean="0">
              <a:latin typeface="Arial" pitchFamily="34" charset="0"/>
              <a:cs typeface="Arial" pitchFamily="34" charset="0"/>
            </a:rPr>
            <a:t>Now and future</a:t>
          </a:r>
          <a:endParaRPr lang="en-GB" sz="1100" b="0" dirty="0">
            <a:latin typeface="Arial" pitchFamily="34" charset="0"/>
            <a:cs typeface="Arial" pitchFamily="34" charset="0"/>
          </a:endParaRPr>
        </a:p>
      </dgm:t>
    </dgm:pt>
    <dgm:pt modelId="{FC86F96F-138A-4609-930C-00A5BDCFE6AE}" type="parTrans" cxnId="{782A627A-2344-4B00-9752-441C6D1A78F9}">
      <dgm:prSet/>
      <dgm:spPr/>
      <dgm:t>
        <a:bodyPr/>
        <a:lstStyle/>
        <a:p>
          <a:endParaRPr lang="en-GB"/>
        </a:p>
      </dgm:t>
    </dgm:pt>
    <dgm:pt modelId="{51890636-B5E9-472C-90B2-4C6A00099D70}" type="sibTrans" cxnId="{782A627A-2344-4B00-9752-441C6D1A78F9}">
      <dgm:prSet/>
      <dgm:spPr/>
      <dgm:t>
        <a:bodyPr/>
        <a:lstStyle/>
        <a:p>
          <a:endParaRPr lang="en-GB"/>
        </a:p>
      </dgm:t>
    </dgm:pt>
    <dgm:pt modelId="{452562B7-9D87-49E4-A66F-0D2E02608700}">
      <dgm:prSet phldrT="[Text]" custT="1"/>
      <dgm:spPr/>
      <dgm:t>
        <a:bodyPr/>
        <a:lstStyle/>
        <a:p>
          <a:r>
            <a:rPr lang="en-GB" sz="1600" b="1" dirty="0" smtClean="0">
              <a:latin typeface="Arial" pitchFamily="34" charset="0"/>
              <a:cs typeface="Arial" pitchFamily="34" charset="0"/>
            </a:rPr>
            <a:t>Act and review</a:t>
          </a:r>
        </a:p>
        <a:p>
          <a:r>
            <a:rPr lang="en-GB" sz="1100" b="0" dirty="0" smtClean="0">
              <a:latin typeface="Arial" pitchFamily="34" charset="0"/>
              <a:cs typeface="Arial" pitchFamily="34" charset="0"/>
            </a:rPr>
            <a:t>Hire, train, retain</a:t>
          </a:r>
          <a:endParaRPr lang="en-GB" sz="1100" b="0" dirty="0">
            <a:latin typeface="Arial" pitchFamily="34" charset="0"/>
            <a:cs typeface="Arial" pitchFamily="34" charset="0"/>
          </a:endParaRPr>
        </a:p>
      </dgm:t>
    </dgm:pt>
    <dgm:pt modelId="{B79C9128-BE17-42A6-B7FB-D4F0624CD3B4}" type="parTrans" cxnId="{88F893EB-5B34-402A-B688-61D23E3C947E}">
      <dgm:prSet/>
      <dgm:spPr/>
      <dgm:t>
        <a:bodyPr/>
        <a:lstStyle/>
        <a:p>
          <a:endParaRPr lang="en-GB"/>
        </a:p>
      </dgm:t>
    </dgm:pt>
    <dgm:pt modelId="{0A86C559-7A96-41FB-BAFB-4876FAE2F22C}" type="sibTrans" cxnId="{88F893EB-5B34-402A-B688-61D23E3C947E}">
      <dgm:prSet/>
      <dgm:spPr/>
      <dgm:t>
        <a:bodyPr/>
        <a:lstStyle/>
        <a:p>
          <a:endParaRPr lang="en-GB"/>
        </a:p>
      </dgm:t>
    </dgm:pt>
    <dgm:pt modelId="{5E5A3210-E5B5-46F1-AA7C-CE269F643582}" type="pres">
      <dgm:prSet presAssocID="{D78A46F4-FA58-474E-BB79-F52131E179E5}" presName="Name0" presStyleCnt="0">
        <dgm:presLayoutVars>
          <dgm:dir/>
          <dgm:animLvl val="lvl"/>
          <dgm:resizeHandles val="exact"/>
        </dgm:presLayoutVars>
      </dgm:prSet>
      <dgm:spPr/>
    </dgm:pt>
    <dgm:pt modelId="{72EC56E1-2064-492D-AB32-BC81CC92FE35}" type="pres">
      <dgm:prSet presAssocID="{1BAC1ED4-46F9-40FA-A995-099F1C2D87A9}" presName="parTxOnly" presStyleLbl="node1" presStyleIdx="0" presStyleCnt="4" custScaleX="109980">
        <dgm:presLayoutVars>
          <dgm:chMax val="0"/>
          <dgm:chPref val="0"/>
          <dgm:bulletEnabled val="1"/>
        </dgm:presLayoutVars>
      </dgm:prSet>
      <dgm:spPr/>
    </dgm:pt>
    <dgm:pt modelId="{3347DF16-DFF7-4973-BAA4-FFC017F38DF7}" type="pres">
      <dgm:prSet presAssocID="{6785365E-2C11-4A78-83BA-675285CF9C7B}" presName="parTxOnlySpace" presStyleCnt="0"/>
      <dgm:spPr/>
    </dgm:pt>
    <dgm:pt modelId="{23DB9167-7274-43C7-B5BA-A6DF5D2F1155}" type="pres">
      <dgm:prSet presAssocID="{0A87CB43-08FA-43EB-9904-24B799B34A07}" presName="parTxOnly" presStyleLbl="node1" presStyleIdx="1" presStyleCnt="4">
        <dgm:presLayoutVars>
          <dgm:chMax val="0"/>
          <dgm:chPref val="0"/>
          <dgm:bulletEnabled val="1"/>
        </dgm:presLayoutVars>
      </dgm:prSet>
      <dgm:spPr/>
    </dgm:pt>
    <dgm:pt modelId="{8C18DF46-5327-46CD-BE55-CDF47CB1FCDB}" type="pres">
      <dgm:prSet presAssocID="{95BAD5E2-F206-44AF-B93E-53FE2C5A6F0C}" presName="parTxOnlySpace" presStyleCnt="0"/>
      <dgm:spPr/>
    </dgm:pt>
    <dgm:pt modelId="{7EC75A71-96B2-4CDC-B6C5-9DE73A5E3E6A}" type="pres">
      <dgm:prSet presAssocID="{AA647F2A-CA1C-4C85-9F5A-C1AFD6B77C43}" presName="parTxOnly" presStyleLbl="node1" presStyleIdx="2" presStyleCnt="4">
        <dgm:presLayoutVars>
          <dgm:chMax val="0"/>
          <dgm:chPref val="0"/>
          <dgm:bulletEnabled val="1"/>
        </dgm:presLayoutVars>
      </dgm:prSet>
      <dgm:spPr/>
      <dgm:t>
        <a:bodyPr/>
        <a:lstStyle/>
        <a:p>
          <a:endParaRPr lang="en-GB"/>
        </a:p>
      </dgm:t>
    </dgm:pt>
    <dgm:pt modelId="{0F52F892-F5C9-4E40-94C9-60CE506AC98E}" type="pres">
      <dgm:prSet presAssocID="{51890636-B5E9-472C-90B2-4C6A00099D70}" presName="parTxOnlySpace" presStyleCnt="0"/>
      <dgm:spPr/>
    </dgm:pt>
    <dgm:pt modelId="{FFE57823-7DBC-40C7-BF3A-1DB35FBB2ED1}" type="pres">
      <dgm:prSet presAssocID="{452562B7-9D87-49E4-A66F-0D2E02608700}" presName="parTxOnly" presStyleLbl="node1" presStyleIdx="3" presStyleCnt="4">
        <dgm:presLayoutVars>
          <dgm:chMax val="0"/>
          <dgm:chPref val="0"/>
          <dgm:bulletEnabled val="1"/>
        </dgm:presLayoutVars>
      </dgm:prSet>
      <dgm:spPr/>
    </dgm:pt>
  </dgm:ptLst>
  <dgm:cxnLst>
    <dgm:cxn modelId="{88F893EB-5B34-402A-B688-61D23E3C947E}" srcId="{D78A46F4-FA58-474E-BB79-F52131E179E5}" destId="{452562B7-9D87-49E4-A66F-0D2E02608700}" srcOrd="3" destOrd="0" parTransId="{B79C9128-BE17-42A6-B7FB-D4F0624CD3B4}" sibTransId="{0A86C559-7A96-41FB-BAFB-4876FAE2F22C}"/>
    <dgm:cxn modelId="{5BFA0839-8322-4769-8D45-CF9A1A7A1DDA}" type="presOf" srcId="{0A87CB43-08FA-43EB-9904-24B799B34A07}" destId="{23DB9167-7274-43C7-B5BA-A6DF5D2F1155}" srcOrd="0" destOrd="0" presId="urn:microsoft.com/office/officeart/2005/8/layout/chevron1"/>
    <dgm:cxn modelId="{EF68B8CF-EE38-4522-B2DE-0267F4B2AD40}" type="presOf" srcId="{452562B7-9D87-49E4-A66F-0D2E02608700}" destId="{FFE57823-7DBC-40C7-BF3A-1DB35FBB2ED1}" srcOrd="0" destOrd="0" presId="urn:microsoft.com/office/officeart/2005/8/layout/chevron1"/>
    <dgm:cxn modelId="{F5BBCD12-862F-482E-B1A0-B302A1B92E3E}" type="presOf" srcId="{AA647F2A-CA1C-4C85-9F5A-C1AFD6B77C43}" destId="{7EC75A71-96B2-4CDC-B6C5-9DE73A5E3E6A}" srcOrd="0" destOrd="0" presId="urn:microsoft.com/office/officeart/2005/8/layout/chevron1"/>
    <dgm:cxn modelId="{7B9CBFA1-CE04-484F-A23F-20BDE835B763}" srcId="{D78A46F4-FA58-474E-BB79-F52131E179E5}" destId="{0A87CB43-08FA-43EB-9904-24B799B34A07}" srcOrd="1" destOrd="0" parTransId="{02C6B825-F6A8-4979-853A-DCECE3AFDF9B}" sibTransId="{95BAD5E2-F206-44AF-B93E-53FE2C5A6F0C}"/>
    <dgm:cxn modelId="{260569D1-CC42-4537-9FE4-32A6F295C59A}" type="presOf" srcId="{1BAC1ED4-46F9-40FA-A995-099F1C2D87A9}" destId="{72EC56E1-2064-492D-AB32-BC81CC92FE35}" srcOrd="0" destOrd="0" presId="urn:microsoft.com/office/officeart/2005/8/layout/chevron1"/>
    <dgm:cxn modelId="{782A627A-2344-4B00-9752-441C6D1A78F9}" srcId="{D78A46F4-FA58-474E-BB79-F52131E179E5}" destId="{AA647F2A-CA1C-4C85-9F5A-C1AFD6B77C43}" srcOrd="2" destOrd="0" parTransId="{FC86F96F-138A-4609-930C-00A5BDCFE6AE}" sibTransId="{51890636-B5E9-472C-90B2-4C6A00099D70}"/>
    <dgm:cxn modelId="{6E909A1A-5E86-4E78-A5BC-A13331841D65}" srcId="{D78A46F4-FA58-474E-BB79-F52131E179E5}" destId="{1BAC1ED4-46F9-40FA-A995-099F1C2D87A9}" srcOrd="0" destOrd="0" parTransId="{CEFC067F-5216-4BEA-9766-CC18A6305EA2}" sibTransId="{6785365E-2C11-4A78-83BA-675285CF9C7B}"/>
    <dgm:cxn modelId="{A4FE2E15-A104-45B0-8552-FED698C377FB}" type="presOf" srcId="{D78A46F4-FA58-474E-BB79-F52131E179E5}" destId="{5E5A3210-E5B5-46F1-AA7C-CE269F643582}" srcOrd="0" destOrd="0" presId="urn:microsoft.com/office/officeart/2005/8/layout/chevron1"/>
    <dgm:cxn modelId="{39000567-4571-4CD0-8BBD-A2A982E0F2E0}" type="presParOf" srcId="{5E5A3210-E5B5-46F1-AA7C-CE269F643582}" destId="{72EC56E1-2064-492D-AB32-BC81CC92FE35}" srcOrd="0" destOrd="0" presId="urn:microsoft.com/office/officeart/2005/8/layout/chevron1"/>
    <dgm:cxn modelId="{EC0DC14A-B326-4D7E-9014-97F884F59B2F}" type="presParOf" srcId="{5E5A3210-E5B5-46F1-AA7C-CE269F643582}" destId="{3347DF16-DFF7-4973-BAA4-FFC017F38DF7}" srcOrd="1" destOrd="0" presId="urn:microsoft.com/office/officeart/2005/8/layout/chevron1"/>
    <dgm:cxn modelId="{217213C7-655D-4D6C-B939-B86F631AE1D9}" type="presParOf" srcId="{5E5A3210-E5B5-46F1-AA7C-CE269F643582}" destId="{23DB9167-7274-43C7-B5BA-A6DF5D2F1155}" srcOrd="2" destOrd="0" presId="urn:microsoft.com/office/officeart/2005/8/layout/chevron1"/>
    <dgm:cxn modelId="{DA86264B-7A0C-49CA-BAD9-734A083C4553}" type="presParOf" srcId="{5E5A3210-E5B5-46F1-AA7C-CE269F643582}" destId="{8C18DF46-5327-46CD-BE55-CDF47CB1FCDB}" srcOrd="3" destOrd="0" presId="urn:microsoft.com/office/officeart/2005/8/layout/chevron1"/>
    <dgm:cxn modelId="{F66051F6-3163-4347-B7C3-019E44F9A4B7}" type="presParOf" srcId="{5E5A3210-E5B5-46F1-AA7C-CE269F643582}" destId="{7EC75A71-96B2-4CDC-B6C5-9DE73A5E3E6A}" srcOrd="4" destOrd="0" presId="urn:microsoft.com/office/officeart/2005/8/layout/chevron1"/>
    <dgm:cxn modelId="{E23C3360-295D-4918-991A-79F64EAC8CB2}" type="presParOf" srcId="{5E5A3210-E5B5-46F1-AA7C-CE269F643582}" destId="{0F52F892-F5C9-4E40-94C9-60CE506AC98E}" srcOrd="5" destOrd="0" presId="urn:microsoft.com/office/officeart/2005/8/layout/chevron1"/>
    <dgm:cxn modelId="{7412DAEF-E215-46C8-87AF-18D81BFB02A2}" type="presParOf" srcId="{5E5A3210-E5B5-46F1-AA7C-CE269F643582}" destId="{FFE57823-7DBC-40C7-BF3A-1DB35FBB2ED1}" srcOrd="6" destOrd="0" presId="urn:microsoft.com/office/officeart/2005/8/layout/chevron1"/>
  </dgm:cxnLst>
  <dgm:bg/>
  <dgm:whole/>
</dgm:dataModel>
</file>

<file path=ppt/diagrams/layout1.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3DF9E15-3341-4104-8FCB-A53CD5D238D5}" type="datetimeFigureOut">
              <a:rPr lang="en-US" smtClean="0"/>
              <a:t>10/11/2026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76519F8-C2F0-4058-9F29-0570CD595534}" type="slidenum">
              <a:rPr lang="en-GB" smtClean="0"/>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6519F8-C2F0-4058-9F29-0570CD595534}" type="slidenum">
              <a:rPr lang="en-GB" smtClean="0"/>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6519F8-C2F0-4058-9F29-0570CD595534}" type="slidenum">
              <a:rPr lang="en-GB" smtClean="0"/>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176519F8-C2F0-4058-9F29-0570CD595534}" type="slidenum">
              <a:rPr lang="en-GB" smtClean="0"/>
              <a:t>13</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Isosceles Triangle 6"/>
          <p:cNvSpPr/>
          <p:nvPr/>
        </p:nvSpPr>
        <p:spPr>
          <a:xfrm rot="16200000">
            <a:off x="7554353" y="5254283"/>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540544" y="776288"/>
            <a:ext cx="8062912" cy="1470025"/>
          </a:xfrm>
        </p:spPr>
        <p:txBody>
          <a:bodyPr anchor="b">
            <a:normAutofit/>
          </a:bodyPr>
          <a:lstStyle>
            <a:lvl1pPr algn="r">
              <a:defRPr sz="4400"/>
            </a:lvl1pPr>
          </a:lstStyle>
          <a:p>
            <a:r>
              <a:rPr kumimoji="0" lang="en-US" smtClean="0"/>
              <a:t>Click to edit Master title style</a:t>
            </a:r>
            <a:endParaRPr kumimoji="0" lang="en-US"/>
          </a:p>
        </p:txBody>
      </p:sp>
      <p:sp>
        <p:nvSpPr>
          <p:cNvPr id="9" name="Subtitle 8"/>
          <p:cNvSpPr>
            <a:spLocks noGrp="1"/>
          </p:cNvSpPr>
          <p:nvPr>
            <p:ph type="subTitle" idx="1"/>
          </p:nvPr>
        </p:nvSpPr>
        <p:spPr>
          <a:xfrm>
            <a:off x="540544" y="2250280"/>
            <a:ext cx="8062912" cy="1752600"/>
          </a:xfrm>
        </p:spPr>
        <p:txBody>
          <a:bodyPr/>
          <a:lstStyle>
            <a:lvl1pPr marL="0" marR="36576" indent="0" algn="r">
              <a:spcBef>
                <a:spcPts val="0"/>
              </a:spcBef>
              <a:buNone/>
              <a:defRPr>
                <a:ln>
                  <a:solidFill>
                    <a:schemeClr val="bg2"/>
                  </a:solidFill>
                </a:ln>
                <a:solidFill>
                  <a:schemeClr val="tx1">
                    <a:tint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1371600" y="6012656"/>
            <a:ext cx="5791200" cy="365125"/>
          </a:xfrm>
        </p:spPr>
        <p:txBody>
          <a:bodyPr tIns="0" bIns="0" anchor="t"/>
          <a:lstStyle>
            <a:lvl1pPr algn="r">
              <a:defRPr sz="1000"/>
            </a:lvl1pPr>
          </a:lstStyle>
          <a:p>
            <a:fld id="{063CFCF7-2CEC-450A-AD09-C0DFCCA64390}" type="datetimeFigureOut">
              <a:rPr lang="en-US" smtClean="0"/>
              <a:t>10/10/2026</a:t>
            </a:fld>
            <a:endParaRPr lang="en-GB"/>
          </a:p>
        </p:txBody>
      </p:sp>
      <p:sp>
        <p:nvSpPr>
          <p:cNvPr id="17" name="Footer Placeholder 16"/>
          <p:cNvSpPr>
            <a:spLocks noGrp="1"/>
          </p:cNvSpPr>
          <p:nvPr>
            <p:ph type="ftr" sz="quarter" idx="11"/>
          </p:nvPr>
        </p:nvSpPr>
        <p:spPr>
          <a:xfrm>
            <a:off x="1371600" y="5650704"/>
            <a:ext cx="5791200" cy="365125"/>
          </a:xfrm>
        </p:spPr>
        <p:txBody>
          <a:bodyPr tIns="0" bIns="0" anchor="b"/>
          <a:lstStyle>
            <a:lvl1pPr algn="r">
              <a:defRPr sz="1100"/>
            </a:lvl1pPr>
          </a:lstStyle>
          <a:p>
            <a:endParaRPr lang="en-GB"/>
          </a:p>
        </p:txBody>
      </p:sp>
      <p:sp>
        <p:nvSpPr>
          <p:cNvPr id="29" name="Slide Number Placeholder 28"/>
          <p:cNvSpPr>
            <a:spLocks noGrp="1"/>
          </p:cNvSpPr>
          <p:nvPr>
            <p:ph type="sldNum" sz="quarter" idx="12"/>
          </p:nvPr>
        </p:nvSpPr>
        <p:spPr>
          <a:xfrm>
            <a:off x="8392247" y="5752307"/>
            <a:ext cx="502920" cy="365125"/>
          </a:xfrm>
        </p:spPr>
        <p:txBody>
          <a:bodyPr anchor="ctr"/>
          <a:lstStyle>
            <a:lvl1pPr algn="ctr">
              <a:defRPr sz="1300">
                <a:solidFill>
                  <a:srgbClr val="FFFFFF"/>
                </a:solidFill>
              </a:defRPr>
            </a:lvl1pPr>
          </a:lstStyle>
          <a:p>
            <a:fld id="{A4101A1B-4CA2-42CA-A8C4-32D38F6E2583}"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1399032"/>
          </a:xfrm>
        </p:spPr>
        <p:txBody>
          <a:bodyPr/>
          <a:lstStyle/>
          <a:p>
            <a:r>
              <a:rPr kumimoji="0" lang="en-US" smtClean="0"/>
              <a:t>Click to edit Master title style</a:t>
            </a:r>
            <a:endParaRPr kumimoji="0" lang="en-US"/>
          </a:p>
        </p:txBody>
      </p:sp>
      <p:sp>
        <p:nvSpPr>
          <p:cNvPr id="3" name="Content Placeholder 2"/>
          <p:cNvSpPr>
            <a:spLocks noGrp="1"/>
          </p:cNvSpPr>
          <p:nvPr>
            <p:ph idx="1"/>
          </p:nvPr>
        </p:nvSpPr>
        <p:spPr>
          <a:xfrm>
            <a:off x="457200" y="1882808"/>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791456" y="6480048"/>
            <a:ext cx="2133600" cy="301752"/>
          </a:xfrm>
        </p:spPr>
        <p:txBody>
          <a:bodyPr/>
          <a:lstStyle/>
          <a:p>
            <a:fld id="{063CFCF7-2CEC-450A-AD09-C0DFCCA64390}" type="datetimeFigureOut">
              <a:rPr lang="en-US" smtClean="0"/>
              <a:t>10/10/2026</a:t>
            </a:fld>
            <a:endParaRPr lang="en-GB"/>
          </a:p>
        </p:txBody>
      </p:sp>
      <p:sp>
        <p:nvSpPr>
          <p:cNvPr id="5" name="Footer Placeholder 4"/>
          <p:cNvSpPr>
            <a:spLocks noGrp="1"/>
          </p:cNvSpPr>
          <p:nvPr>
            <p:ph type="ftr" sz="quarter" idx="11"/>
          </p:nvPr>
        </p:nvSpPr>
        <p:spPr>
          <a:xfrm>
            <a:off x="457200" y="6480969"/>
            <a:ext cx="4260056" cy="300831"/>
          </a:xfrm>
        </p:spPr>
        <p:txBody>
          <a:bodyPr/>
          <a:lstStyle/>
          <a:p>
            <a:endParaRPr lang="en-GB"/>
          </a:p>
        </p:txBody>
      </p:sp>
      <p:sp>
        <p:nvSpPr>
          <p:cNvPr id="6" name="Slide Number Placeholder 5"/>
          <p:cNvSpPr>
            <a:spLocks noGrp="1"/>
          </p:cNvSpPr>
          <p:nvPr>
            <p:ph type="sldNum" sz="quarter" idx="12"/>
          </p:nvPr>
        </p:nvSpPr>
        <p:spPr/>
        <p:txBody>
          <a:bodyPr/>
          <a:lstStyle/>
          <a:p>
            <a:fld id="{A4101A1B-4CA2-42CA-A8C4-32D38F6E2583}"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1"/>
      </p:bgRef>
    </p:bg>
    <p:spTree>
      <p:nvGrpSpPr>
        <p:cNvPr id="1" name=""/>
        <p:cNvGrpSpPr/>
        <p:nvPr/>
      </p:nvGrpSpPr>
      <p:grpSpPr>
        <a:xfrm>
          <a:off x="0" y="0"/>
          <a:ext cx="0" cy="0"/>
          <a:chOff x="0" y="0"/>
          <a:chExt cx="0" cy="0"/>
        </a:xfrm>
      </p:grpSpPr>
      <p:sp>
        <p:nvSpPr>
          <p:cNvPr id="9" name="Right Triangle 8"/>
          <p:cNvSpPr/>
          <p:nvPr/>
        </p:nvSpPr>
        <p:spPr>
          <a:xfrm flipV="1">
            <a:off x="7034" y="7034"/>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marL="0" algn="ctr" defTabSz="914400" rtl="0" eaLnBrk="1" latinLnBrk="0" hangingPunct="1"/>
            <a:endParaRPr kumimoji="0" lang="en-US" sz="1800" kern="1200">
              <a:solidFill>
                <a:schemeClr val="lt1"/>
              </a:solidFill>
              <a:latin typeface="+mn-lt"/>
              <a:ea typeface="+mn-ea"/>
              <a:cs typeface="+mn-cs"/>
            </a:endParaRPr>
          </a:p>
        </p:txBody>
      </p:sp>
      <p:sp>
        <p:nvSpPr>
          <p:cNvPr id="8" name="Isosceles Triangle 7"/>
          <p:cNvSpPr/>
          <p:nvPr/>
        </p:nvSpPr>
        <p:spPr>
          <a:xfrm rot="5400000" flipV="1">
            <a:off x="7554353" y="309490"/>
            <a:ext cx="1892949" cy="1294228"/>
          </a:xfrm>
          <a:prstGeom prst="triangle">
            <a:avLst>
              <a:gd name="adj" fmla="val 51323"/>
            </a:avLst>
          </a:prstGeom>
          <a:gradFill flip="none" rotWithShape="1">
            <a:gsLst>
              <a:gs pos="0">
                <a:schemeClr val="accent1">
                  <a:shade val="30000"/>
                  <a:satMod val="155000"/>
                  <a:alpha val="100000"/>
                </a:schemeClr>
              </a:gs>
              <a:gs pos="60000">
                <a:schemeClr val="accent1">
                  <a:satMod val="160000"/>
                  <a:alpha val="100000"/>
                </a:schemeClr>
              </a:gs>
              <a:gs pos="100000">
                <a:schemeClr val="accent1">
                  <a:tint val="70000"/>
                  <a:satMod val="200000"/>
                  <a:alpha val="100000"/>
                </a:schemeClr>
              </a:gs>
            </a:gsLst>
            <a:lin ang="155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 name="Date Placeholder 3"/>
          <p:cNvSpPr>
            <a:spLocks noGrp="1"/>
          </p:cNvSpPr>
          <p:nvPr>
            <p:ph type="dt" sz="half" idx="10"/>
          </p:nvPr>
        </p:nvSpPr>
        <p:spPr>
          <a:xfrm>
            <a:off x="6955632" y="6477000"/>
            <a:ext cx="2133600" cy="304800"/>
          </a:xfrm>
        </p:spPr>
        <p:txBody>
          <a:bodyPr/>
          <a:lstStyle/>
          <a:p>
            <a:fld id="{063CFCF7-2CEC-450A-AD09-C0DFCCA64390}" type="datetimeFigureOut">
              <a:rPr lang="en-US" smtClean="0"/>
              <a:t>10/10/2026</a:t>
            </a:fld>
            <a:endParaRPr lang="en-GB"/>
          </a:p>
        </p:txBody>
      </p:sp>
      <p:sp>
        <p:nvSpPr>
          <p:cNvPr id="5" name="Footer Placeholder 4"/>
          <p:cNvSpPr>
            <a:spLocks noGrp="1"/>
          </p:cNvSpPr>
          <p:nvPr>
            <p:ph type="ftr" sz="quarter" idx="11"/>
          </p:nvPr>
        </p:nvSpPr>
        <p:spPr>
          <a:xfrm>
            <a:off x="2619376" y="6480969"/>
            <a:ext cx="4260056" cy="300831"/>
          </a:xfrm>
        </p:spPr>
        <p:txBody>
          <a:bodyPr/>
          <a:lstStyle/>
          <a:p>
            <a:endParaRPr lang="en-GB"/>
          </a:p>
        </p:txBody>
      </p:sp>
      <p:sp>
        <p:nvSpPr>
          <p:cNvPr id="6" name="Slide Number Placeholder 5"/>
          <p:cNvSpPr>
            <a:spLocks noGrp="1"/>
          </p:cNvSpPr>
          <p:nvPr>
            <p:ph type="sldNum" sz="quarter" idx="12"/>
          </p:nvPr>
        </p:nvSpPr>
        <p:spPr>
          <a:xfrm>
            <a:off x="8451056" y="809624"/>
            <a:ext cx="502920" cy="300831"/>
          </a:xfrm>
        </p:spPr>
        <p:txBody>
          <a:bodyPr/>
          <a:lstStyle/>
          <a:p>
            <a:fld id="{A4101A1B-4CA2-42CA-A8C4-32D38F6E2583}" type="slidenum">
              <a:rPr lang="en-GB" smtClean="0"/>
              <a:t>‹#›</a:t>
            </a:fld>
            <a:endParaRPr lang="en-GB"/>
          </a:p>
        </p:txBody>
      </p:sp>
      <p:cxnSp>
        <p:nvCxnSpPr>
          <p:cNvPr id="11" name="Straight Connector 10"/>
          <p:cNvCxnSpPr/>
          <p:nvPr/>
        </p:nvCxnSpPr>
        <p:spPr>
          <a:xfrm rot="10800000">
            <a:off x="6468794" y="9381"/>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V="1">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381000" y="271464"/>
            <a:ext cx="7239000" cy="1362075"/>
          </a:xfrm>
        </p:spPr>
        <p:txBody>
          <a:bodyPr anchor="ctr"/>
          <a:lstStyle>
            <a:lvl1pPr marL="0" algn="l">
              <a:buNone/>
              <a:defRPr sz="36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1633536"/>
            <a:ext cx="3886200" cy="2286000"/>
          </a:xfrm>
        </p:spPr>
        <p:txBody>
          <a:bodyPr anchor="t"/>
          <a:lstStyle>
            <a:lvl1pPr marL="54864" indent="0" algn="l">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lgn="l">
              <a:defRPr/>
            </a:lvl1p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722437"/>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4791456" y="6480969"/>
            <a:ext cx="2133600" cy="301752"/>
          </a:xfrm>
        </p:spPr>
        <p:txBody>
          <a:bodyPr/>
          <a:lstStyle/>
          <a:p>
            <a:fld id="{063CFCF7-2CEC-450A-AD09-C0DFCCA64390}" type="datetimeFigureOut">
              <a:rPr lang="en-US" smtClean="0"/>
              <a:t>10/10/2026</a:t>
            </a:fld>
            <a:endParaRPr lang="en-GB"/>
          </a:p>
        </p:txBody>
      </p:sp>
      <p:sp>
        <p:nvSpPr>
          <p:cNvPr id="6" name="Footer Placeholder 5"/>
          <p:cNvSpPr>
            <a:spLocks noGrp="1"/>
          </p:cNvSpPr>
          <p:nvPr>
            <p:ph type="ftr" sz="quarter" idx="11"/>
          </p:nvPr>
        </p:nvSpPr>
        <p:spPr>
          <a:xfrm>
            <a:off x="457200" y="6480969"/>
            <a:ext cx="4260056" cy="301752"/>
          </a:xfrm>
        </p:spPr>
        <p:txBody>
          <a:bodyPr/>
          <a:lstStyle/>
          <a:p>
            <a:endParaRPr lang="en-GB"/>
          </a:p>
        </p:txBody>
      </p:sp>
      <p:sp>
        <p:nvSpPr>
          <p:cNvPr id="7" name="Slide Number Placeholder 6"/>
          <p:cNvSpPr>
            <a:spLocks noGrp="1"/>
          </p:cNvSpPr>
          <p:nvPr>
            <p:ph type="sldNum" sz="quarter" idx="12"/>
          </p:nvPr>
        </p:nvSpPr>
        <p:spPr>
          <a:xfrm>
            <a:off x="7589520" y="6480969"/>
            <a:ext cx="502920" cy="301752"/>
          </a:xfrm>
        </p:spPr>
        <p:txBody>
          <a:bodyPr/>
          <a:lstStyle/>
          <a:p>
            <a:fld id="{A4101A1B-4CA2-42CA-A8C4-32D38F6E2583}"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48198" y="290732"/>
            <a:ext cx="1066800" cy="6153912"/>
          </a:xfrm>
        </p:spPr>
        <p:txBody>
          <a:bodyPr vert="vert270" anchor="b"/>
          <a:lstStyle>
            <a:lvl1pPr marL="0" algn="ctr">
              <a:defRPr sz="3300" b="1">
                <a:ln w="6350">
                  <a:solidFill>
                    <a:schemeClr val="tx1"/>
                  </a:solidFill>
                </a:ln>
                <a:solidFill>
                  <a:schemeClr val="tx1"/>
                </a:solidFill>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365006" y="290732"/>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1365006" y="3427124"/>
            <a:ext cx="581024" cy="3017520"/>
          </a:xfrm>
          <a:solidFill>
            <a:schemeClr val="bg1"/>
          </a:solidFill>
          <a:ln w="12700">
            <a:noFill/>
          </a:ln>
        </p:spPr>
        <p:txBody>
          <a:bodyPr vert="vert270" anchor="ctr"/>
          <a:lstStyle>
            <a:lvl1pPr marL="0" indent="0" algn="ctr">
              <a:buNone/>
              <a:defRPr sz="16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2022230" y="290732"/>
            <a:ext cx="6858000" cy="3017520"/>
          </a:xfrm>
        </p:spPr>
        <p:txBody>
          <a:bodyPr/>
          <a:lstStyle>
            <a:lvl1pPr algn="l">
              <a:defRPr sz="2400"/>
            </a:lvl1pPr>
            <a:lvl2pPr algn="l">
              <a:defRPr sz="2000"/>
            </a:lvl2pPr>
            <a:lvl3pPr algn="l">
              <a:defRPr sz="1800"/>
            </a:lvl3pPr>
            <a:lvl4pPr algn="l">
              <a:defRPr sz="1600"/>
            </a:lvl4pPr>
            <a:lvl5pPr algn="l">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2022230" y="3427124"/>
            <a:ext cx="6858000" cy="3017520"/>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a:xfrm>
            <a:off x="4791456" y="6480969"/>
            <a:ext cx="2130552" cy="301752"/>
          </a:xfrm>
        </p:spPr>
        <p:txBody>
          <a:bodyPr/>
          <a:lstStyle/>
          <a:p>
            <a:fld id="{063CFCF7-2CEC-450A-AD09-C0DFCCA64390}" type="datetimeFigureOut">
              <a:rPr lang="en-US" smtClean="0"/>
              <a:t>10/10/2026</a:t>
            </a:fld>
            <a:endParaRPr lang="en-GB"/>
          </a:p>
        </p:txBody>
      </p:sp>
      <p:sp>
        <p:nvSpPr>
          <p:cNvPr id="8" name="Footer Placeholder 7"/>
          <p:cNvSpPr>
            <a:spLocks noGrp="1"/>
          </p:cNvSpPr>
          <p:nvPr>
            <p:ph type="ftr" sz="quarter" idx="11"/>
          </p:nvPr>
        </p:nvSpPr>
        <p:spPr>
          <a:xfrm>
            <a:off x="457200" y="6480969"/>
            <a:ext cx="4261104" cy="301752"/>
          </a:xfrm>
        </p:spPr>
        <p:txBody>
          <a:bodyPr/>
          <a:lstStyle/>
          <a:p>
            <a:endParaRPr lang="en-GB"/>
          </a:p>
        </p:txBody>
      </p:sp>
      <p:sp>
        <p:nvSpPr>
          <p:cNvPr id="9" name="Slide Number Placeholder 8"/>
          <p:cNvSpPr>
            <a:spLocks noGrp="1"/>
          </p:cNvSpPr>
          <p:nvPr>
            <p:ph type="sldNum" sz="quarter" idx="12"/>
          </p:nvPr>
        </p:nvSpPr>
        <p:spPr>
          <a:xfrm>
            <a:off x="7589520" y="6483096"/>
            <a:ext cx="502920" cy="301752"/>
          </a:xfrm>
        </p:spPr>
        <p:txBody>
          <a:bodyPr/>
          <a:lstStyle>
            <a:lvl1pPr algn="ctr">
              <a:defRPr/>
            </a:lvl1pPr>
          </a:lstStyle>
          <a:p>
            <a:fld id="{A4101A1B-4CA2-42CA-A8C4-32D38F6E2583}"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0"/>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63CFCF7-2CEC-450A-AD09-C0DFCCA64390}" type="datetimeFigureOut">
              <a:rPr lang="en-US" smtClean="0"/>
              <a:t>10/10/2026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4101A1B-4CA2-42CA-A8C4-32D38F6E2583}"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791456" y="6480969"/>
            <a:ext cx="2133600" cy="301752"/>
          </a:xfrm>
        </p:spPr>
        <p:txBody>
          <a:bodyPr/>
          <a:lstStyle/>
          <a:p>
            <a:fld id="{063CFCF7-2CEC-450A-AD09-C0DFCCA64390}" type="datetimeFigureOut">
              <a:rPr lang="en-US" smtClean="0"/>
              <a:t>10/10/2026</a:t>
            </a:fld>
            <a:endParaRPr lang="en-GB"/>
          </a:p>
        </p:txBody>
      </p:sp>
      <p:sp>
        <p:nvSpPr>
          <p:cNvPr id="3" name="Footer Placeholder 2"/>
          <p:cNvSpPr>
            <a:spLocks noGrp="1"/>
          </p:cNvSpPr>
          <p:nvPr>
            <p:ph type="ftr" sz="quarter" idx="11"/>
          </p:nvPr>
        </p:nvSpPr>
        <p:spPr>
          <a:xfrm>
            <a:off x="457200" y="6481890"/>
            <a:ext cx="4260056" cy="300831"/>
          </a:xfrm>
        </p:spPr>
        <p:txBody>
          <a:bodyPr/>
          <a:lstStyle/>
          <a:p>
            <a:endParaRPr lang="en-GB"/>
          </a:p>
        </p:txBody>
      </p:sp>
      <p:sp>
        <p:nvSpPr>
          <p:cNvPr id="4" name="Slide Number Placeholder 3"/>
          <p:cNvSpPr>
            <a:spLocks noGrp="1"/>
          </p:cNvSpPr>
          <p:nvPr>
            <p:ph type="sldNum" sz="quarter" idx="12"/>
          </p:nvPr>
        </p:nvSpPr>
        <p:spPr>
          <a:xfrm>
            <a:off x="7589520" y="6480969"/>
            <a:ext cx="502920" cy="301752"/>
          </a:xfrm>
        </p:spPr>
        <p:txBody>
          <a:bodyPr/>
          <a:lstStyle/>
          <a:p>
            <a:fld id="{A4101A1B-4CA2-42CA-A8C4-32D38F6E258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367664"/>
            <a:ext cx="914400" cy="5943600"/>
          </a:xfrm>
        </p:spPr>
        <p:txBody>
          <a:bodyPr vert="vert270" anchor="b"/>
          <a:lstStyle>
            <a:lvl1pPr marL="0" marR="18288" algn="r">
              <a:spcBef>
                <a:spcPts val="0"/>
              </a:spcBef>
              <a:buNone/>
              <a:defRPr sz="2900" b="0"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1135856" y="367664"/>
            <a:ext cx="2438400" cy="5943600"/>
          </a:xfrm>
        </p:spPr>
        <p:txBody>
          <a:bodyPr anchor="t"/>
          <a:lstStyle>
            <a:lvl1pPr marL="0" indent="0">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651250" y="320040"/>
            <a:ext cx="5276088" cy="5989320"/>
          </a:xfrm>
        </p:spPr>
        <p:txBody>
          <a:bodyPr/>
          <a:lstStyle>
            <a:lvl1pPr>
              <a:spcBef>
                <a:spcPts val="0"/>
              </a:spcBef>
              <a:defRPr sz="3000"/>
            </a:lvl1pPr>
            <a:lvl2pPr>
              <a:defRPr sz="26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278976" y="6556248"/>
            <a:ext cx="2133600" cy="301752"/>
          </a:xfrm>
        </p:spPr>
        <p:txBody>
          <a:bodyPr/>
          <a:lstStyle>
            <a:lvl1pPr>
              <a:defRPr sz="900"/>
            </a:lvl1pPr>
          </a:lstStyle>
          <a:p>
            <a:fld id="{063CFCF7-2CEC-450A-AD09-C0DFCCA64390}" type="datetimeFigureOut">
              <a:rPr lang="en-US" smtClean="0"/>
              <a:t>10/10/2026</a:t>
            </a:fld>
            <a:endParaRPr lang="en-GB"/>
          </a:p>
        </p:txBody>
      </p:sp>
      <p:sp>
        <p:nvSpPr>
          <p:cNvPr id="6" name="Footer Placeholder 5"/>
          <p:cNvSpPr>
            <a:spLocks noGrp="1"/>
          </p:cNvSpPr>
          <p:nvPr>
            <p:ph type="ftr" sz="quarter" idx="11"/>
          </p:nvPr>
        </p:nvSpPr>
        <p:spPr>
          <a:xfrm>
            <a:off x="1135856" y="6556248"/>
            <a:ext cx="5143120"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410576" y="6556248"/>
            <a:ext cx="502920" cy="301752"/>
          </a:xfrm>
        </p:spPr>
        <p:txBody>
          <a:bodyPr/>
          <a:lstStyle>
            <a:lvl1pPr>
              <a:defRPr sz="900"/>
            </a:lvl1pPr>
          </a:lstStyle>
          <a:p>
            <a:fld id="{A4101A1B-4CA2-42CA-A8C4-32D38F6E2583}"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19456" y="150896"/>
            <a:ext cx="914400" cy="6400800"/>
          </a:xfrm>
        </p:spPr>
        <p:txBody>
          <a:bodyPr vert="vert270" anchor="b"/>
          <a:lstStyle>
            <a:lvl1pPr marL="0" algn="l">
              <a:buNone/>
              <a:defRPr sz="3000" b="0" cap="all" baseline="0"/>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138237" y="373966"/>
            <a:ext cx="7333488" cy="5486400"/>
          </a:xfrm>
          <a:solidFill>
            <a:schemeClr val="bg2">
              <a:shade val="50000"/>
            </a:schemeClr>
          </a:solidFill>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143000" y="5867400"/>
            <a:ext cx="7333488" cy="685800"/>
          </a:xfrm>
          <a:solidFill>
            <a:schemeClr val="accent1">
              <a:alpha val="15000"/>
            </a:schemeClr>
          </a:solidFill>
          <a:ln>
            <a:solidFill>
              <a:schemeClr val="accent1"/>
            </a:solidFill>
            <a:miter lim="800000"/>
          </a:ln>
        </p:spPr>
        <p:txBody>
          <a:bodyPr/>
          <a:lstStyle>
            <a:lvl1pPr marL="0" indent="0">
              <a:spcBef>
                <a:spcPts val="0"/>
              </a:spcBef>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6108192" y="6556248"/>
            <a:ext cx="2103120" cy="301752"/>
          </a:xfrm>
        </p:spPr>
        <p:txBody>
          <a:bodyPr/>
          <a:lstStyle>
            <a:lvl1pPr>
              <a:defRPr sz="900"/>
            </a:lvl1pPr>
          </a:lstStyle>
          <a:p>
            <a:fld id="{063CFCF7-2CEC-450A-AD09-C0DFCCA64390}" type="datetimeFigureOut">
              <a:rPr lang="en-US" smtClean="0"/>
              <a:t>10/10/2026</a:t>
            </a:fld>
            <a:endParaRPr lang="en-GB"/>
          </a:p>
        </p:txBody>
      </p:sp>
      <p:sp>
        <p:nvSpPr>
          <p:cNvPr id="6" name="Footer Placeholder 5"/>
          <p:cNvSpPr>
            <a:spLocks noGrp="1"/>
          </p:cNvSpPr>
          <p:nvPr>
            <p:ph type="ftr" sz="quarter" idx="11"/>
          </p:nvPr>
        </p:nvSpPr>
        <p:spPr>
          <a:xfrm>
            <a:off x="1170432" y="6557169"/>
            <a:ext cx="4948072" cy="301752"/>
          </a:xfrm>
        </p:spPr>
        <p:txBody>
          <a:bodyPr/>
          <a:lstStyle>
            <a:lvl1pPr>
              <a:defRPr sz="900"/>
            </a:lvl1pPr>
          </a:lstStyle>
          <a:p>
            <a:endParaRPr lang="en-GB"/>
          </a:p>
        </p:txBody>
      </p:sp>
      <p:sp>
        <p:nvSpPr>
          <p:cNvPr id="7" name="Slide Number Placeholder 6"/>
          <p:cNvSpPr>
            <a:spLocks noGrp="1"/>
          </p:cNvSpPr>
          <p:nvPr>
            <p:ph type="sldNum" sz="quarter" idx="12"/>
          </p:nvPr>
        </p:nvSpPr>
        <p:spPr>
          <a:xfrm>
            <a:off x="8217192" y="6556248"/>
            <a:ext cx="365760" cy="301752"/>
          </a:xfrm>
        </p:spPr>
        <p:txBody>
          <a:bodyPr/>
          <a:lstStyle>
            <a:lvl1pPr algn="ctr">
              <a:defRPr sz="900"/>
            </a:lvl1pPr>
          </a:lstStyle>
          <a:p>
            <a:fld id="{A4101A1B-4CA2-42CA-A8C4-32D38F6E2583}"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3CFCF7-2CEC-450A-AD09-C0DFCCA64390}" type="datetimeFigureOut">
              <a:rPr lang="en-US" smtClean="0"/>
              <a:t>10/10/2026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101A1B-4CA2-42CA-A8C4-32D38F6E258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381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381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63CFCF7-2CEC-450A-AD09-C0DFCCA64390}" type="datetimeFigureOut">
              <a:rPr lang="en-US" smtClean="0"/>
              <a:t>10/10/2026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4101A1B-4CA2-42CA-A8C4-32D38F6E2583}"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1" name="Right Triangle 10"/>
          <p:cNvSpPr/>
          <p:nvPr/>
        </p:nvSpPr>
        <p:spPr>
          <a:xfrm>
            <a:off x="7034" y="14068"/>
            <a:ext cx="9129932" cy="6836899"/>
          </a:xfrm>
          <a:prstGeom prst="rtTriangle">
            <a:avLst/>
          </a:prstGeom>
          <a:gradFill flip="none" rotWithShape="1">
            <a:gsLst>
              <a:gs pos="0">
                <a:schemeClr val="tx2">
                  <a:alpha val="10000"/>
                </a:schemeClr>
              </a:gs>
              <a:gs pos="70000">
                <a:schemeClr val="tx2">
                  <a:alpha val="8000"/>
                </a:schemeClr>
              </a:gs>
              <a:gs pos="100000">
                <a:schemeClr val="tx2">
                  <a:alpha val="1000"/>
                </a:schemeClr>
              </a:gs>
            </a:gsLst>
            <a:lin ang="8000000" scaled="1"/>
            <a:tileRect/>
          </a:gra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cxnSp>
        <p:nvCxnSpPr>
          <p:cNvPr id="8" name="Straight Connector 7"/>
          <p:cNvCxnSpPr/>
          <p:nvPr/>
        </p:nvCxnSpPr>
        <p:spPr>
          <a:xfrm>
            <a:off x="0" y="7034"/>
            <a:ext cx="9136966" cy="6843933"/>
          </a:xfrm>
          <a:prstGeom prst="line">
            <a:avLst/>
          </a:prstGeom>
          <a:noFill/>
          <a:ln w="5000" cap="rnd" cmpd="sng" algn="ctr">
            <a:solidFill>
              <a:schemeClr val="bg2">
                <a:tint val="55000"/>
                <a:satMod val="200000"/>
                <a:alpha val="35000"/>
              </a:scheme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rot="10800000" flipV="1">
            <a:off x="6468794" y="4948410"/>
            <a:ext cx="2672861" cy="1900210"/>
          </a:xfrm>
          <a:prstGeom prst="line">
            <a:avLst/>
          </a:prstGeom>
          <a:noFill/>
          <a:ln w="6000" cap="rnd" cmpd="sng" algn="ctr">
            <a:solidFill>
              <a:schemeClr val="bg2">
                <a:tint val="50000"/>
                <a:satMod val="200000"/>
                <a:alpha val="45000"/>
              </a:schemeClr>
            </a:solidFill>
            <a:prstDash val="solid"/>
          </a:ln>
          <a:effectLst/>
        </p:spPr>
        <p:style>
          <a:lnRef idx="2">
            <a:schemeClr val="accent1"/>
          </a:lnRef>
          <a:fillRef idx="0">
            <a:schemeClr val="accent1"/>
          </a:fillRef>
          <a:effectRef idx="1">
            <a:schemeClr val="accent1"/>
          </a:effectRef>
          <a:fontRef idx="minor">
            <a:schemeClr val="tx1"/>
          </a:fontRef>
        </p:style>
      </p:cxnSp>
      <p:sp>
        <p:nvSpPr>
          <p:cNvPr id="22" name="Title Placeholder 21"/>
          <p:cNvSpPr>
            <a:spLocks noGrp="1"/>
          </p:cNvSpPr>
          <p:nvPr>
            <p:ph type="title"/>
          </p:nvPr>
        </p:nvSpPr>
        <p:spPr>
          <a:xfrm>
            <a:off x="457200" y="267494"/>
            <a:ext cx="8229600" cy="1399032"/>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882808"/>
            <a:ext cx="8229600" cy="4572000"/>
          </a:xfrm>
          <a:prstGeom prst="rect">
            <a:avLst/>
          </a:prstGeom>
        </p:spPr>
        <p:txBody>
          <a:bodyPr vert="horz" anchor="t">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791456" y="6480969"/>
            <a:ext cx="2133600" cy="301752"/>
          </a:xfrm>
          <a:prstGeom prst="rect">
            <a:avLst/>
          </a:prstGeom>
        </p:spPr>
        <p:txBody>
          <a:bodyPr vert="horz" anchor="b"/>
          <a:lstStyle>
            <a:lvl1pPr algn="l" eaLnBrk="1" latinLnBrk="0" hangingPunct="1">
              <a:defRPr kumimoji="0" sz="1000" b="0">
                <a:solidFill>
                  <a:schemeClr val="tx1"/>
                </a:solidFill>
              </a:defRPr>
            </a:lvl1pPr>
          </a:lstStyle>
          <a:p>
            <a:fld id="{063CFCF7-2CEC-450A-AD09-C0DFCCA64390}" type="datetimeFigureOut">
              <a:rPr lang="en-US" smtClean="0"/>
              <a:t>10/10/2026</a:t>
            </a:fld>
            <a:endParaRPr lang="en-GB"/>
          </a:p>
        </p:txBody>
      </p:sp>
      <p:sp>
        <p:nvSpPr>
          <p:cNvPr id="3" name="Footer Placeholder 2"/>
          <p:cNvSpPr>
            <a:spLocks noGrp="1"/>
          </p:cNvSpPr>
          <p:nvPr>
            <p:ph type="ftr" sz="quarter" idx="3"/>
          </p:nvPr>
        </p:nvSpPr>
        <p:spPr>
          <a:xfrm>
            <a:off x="457200" y="6481890"/>
            <a:ext cx="4260056" cy="300831"/>
          </a:xfrm>
          <a:prstGeom prst="rect">
            <a:avLst/>
          </a:prstGeom>
        </p:spPr>
        <p:txBody>
          <a:bodyPr vert="horz" anchor="b"/>
          <a:lstStyle>
            <a:lvl1pPr algn="r" eaLnBrk="1" latinLnBrk="0" hangingPunct="1">
              <a:defRPr kumimoji="0" sz="1000">
                <a:solidFill>
                  <a:schemeClr val="tx1"/>
                </a:solidFill>
              </a:defRPr>
            </a:lvl1pPr>
          </a:lstStyle>
          <a:p>
            <a:endParaRPr lang="en-GB"/>
          </a:p>
        </p:txBody>
      </p:sp>
      <p:sp>
        <p:nvSpPr>
          <p:cNvPr id="23" name="Slide Number Placeholder 22"/>
          <p:cNvSpPr>
            <a:spLocks noGrp="1"/>
          </p:cNvSpPr>
          <p:nvPr>
            <p:ph type="sldNum" sz="quarter" idx="4"/>
          </p:nvPr>
        </p:nvSpPr>
        <p:spPr>
          <a:xfrm>
            <a:off x="7589520" y="6480969"/>
            <a:ext cx="502920" cy="301752"/>
          </a:xfrm>
          <a:prstGeom prst="rect">
            <a:avLst/>
          </a:prstGeom>
        </p:spPr>
        <p:txBody>
          <a:bodyPr vert="horz" anchor="b"/>
          <a:lstStyle>
            <a:lvl1pPr algn="ctr" eaLnBrk="1" latinLnBrk="0" hangingPunct="1">
              <a:defRPr kumimoji="0" sz="1200">
                <a:solidFill>
                  <a:schemeClr val="tx1"/>
                </a:solidFill>
              </a:defRPr>
            </a:lvl1pPr>
          </a:lstStyle>
          <a:p>
            <a:fld id="{A4101A1B-4CA2-42CA-A8C4-32D38F6E2583}"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marL="484632" algn="l" rtl="0" eaLnBrk="1" latinLnBrk="0" hangingPunct="1">
        <a:spcBef>
          <a:spcPct val="0"/>
        </a:spcBef>
        <a:buNone/>
        <a:defRPr kumimoji="0" sz="4200" kern="1200">
          <a:ln w="6350">
            <a:solidFill>
              <a:schemeClr val="accent1">
                <a:shade val="43000"/>
              </a:schemeClr>
            </a:solidFill>
          </a:ln>
          <a:solidFill>
            <a:schemeClr val="accent1">
              <a:tint val="83000"/>
              <a:satMod val="150000"/>
            </a:schemeClr>
          </a:solidFill>
          <a:effectLst>
            <a:outerShdw blurRad="26000" dist="26000" dir="14500000" algn="tl" rotWithShape="0">
              <a:srgbClr val="000000">
                <a:alpha val="40000"/>
              </a:srgbClr>
            </a:outerShdw>
          </a:effectLst>
          <a:latin typeface="+mj-lt"/>
          <a:ea typeface="+mj-ea"/>
          <a:cs typeface="+mj-cs"/>
        </a:defRPr>
      </a:lvl1pPr>
    </p:titleStyle>
    <p:bodyStyle>
      <a:lvl1pPr marL="448056" indent="-384048" algn="l" rtl="0"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822960" indent="-285750" algn="l" rtl="0" eaLnBrk="1" latinLnBrk="0" hangingPunct="1">
        <a:spcBef>
          <a:spcPct val="20000"/>
        </a:spcBef>
        <a:buClr>
          <a:schemeClr val="accent1"/>
        </a:buClr>
        <a:buSzPct val="95000"/>
        <a:buFont typeface="Verdana"/>
        <a:buChar char="›"/>
        <a:defRPr kumimoji="0" sz="2600" kern="1200">
          <a:solidFill>
            <a:schemeClr val="tx1"/>
          </a:solidFill>
          <a:latin typeface="+mn-lt"/>
          <a:ea typeface="+mn-ea"/>
          <a:cs typeface="+mn-cs"/>
        </a:defRPr>
      </a:lvl2pPr>
      <a:lvl3pPr marL="1106424" indent="-228600" algn="l" rtl="0" eaLnBrk="1" latinLnBrk="0" hangingPunct="1">
        <a:spcBef>
          <a:spcPct val="20000"/>
        </a:spcBef>
        <a:buClr>
          <a:schemeClr val="accent1"/>
        </a:buClr>
        <a:buFont typeface="Wingdings 2"/>
        <a:buChar char=""/>
        <a:defRPr kumimoji="0" sz="2400" kern="1200">
          <a:solidFill>
            <a:schemeClr val="tx1"/>
          </a:solidFill>
          <a:latin typeface="+mn-lt"/>
          <a:ea typeface="+mn-ea"/>
          <a:cs typeface="+mn-cs"/>
        </a:defRPr>
      </a:lvl3pPr>
      <a:lvl4pPr marL="1371600" indent="-210312" algn="l" rtl="0" eaLnBrk="1" latinLnBrk="0" hangingPunct="1">
        <a:spcBef>
          <a:spcPct val="20000"/>
        </a:spcBef>
        <a:buClr>
          <a:schemeClr val="accent1"/>
        </a:buClr>
        <a:buFont typeface="Wingdings 2"/>
        <a:buChar char=""/>
        <a:defRPr kumimoji="0" sz="2000" kern="1200">
          <a:solidFill>
            <a:schemeClr val="tx1"/>
          </a:solidFill>
          <a:latin typeface="+mn-lt"/>
          <a:ea typeface="+mn-ea"/>
          <a:cs typeface="+mn-cs"/>
        </a:defRPr>
      </a:lvl4pPr>
      <a:lvl5pPr marL="1600200" indent="-210312" algn="l" rtl="0" eaLnBrk="1" latinLnBrk="0" hangingPunct="1">
        <a:spcBef>
          <a:spcPct val="20000"/>
        </a:spcBef>
        <a:buClr>
          <a:schemeClr val="accent1">
            <a:tint val="75000"/>
          </a:schemeClr>
        </a:buClr>
        <a:buFont typeface="Wingdings 2"/>
        <a:buChar char=""/>
        <a:defRPr kumimoji="0" sz="1900" kern="1200">
          <a:solidFill>
            <a:schemeClr val="tx1"/>
          </a:solidFill>
          <a:latin typeface="+mn-lt"/>
          <a:ea typeface="+mn-ea"/>
          <a:cs typeface="+mn-cs"/>
        </a:defRPr>
      </a:lvl5pPr>
      <a:lvl6pPr marL="1828800" indent="-210312" algn="l" rtl="0" eaLnBrk="1" latinLnBrk="0" hangingPunct="1">
        <a:spcBef>
          <a:spcPct val="20000"/>
        </a:spcBef>
        <a:buClr>
          <a:schemeClr val="accent1">
            <a:tint val="75000"/>
          </a:schemeClr>
        </a:buClr>
        <a:buFont typeface="Wingdings 2"/>
        <a:buChar char=""/>
        <a:defRPr kumimoji="0" sz="1800" kern="1200">
          <a:solidFill>
            <a:schemeClr val="tx1"/>
          </a:solidFill>
          <a:latin typeface="+mn-lt"/>
          <a:ea typeface="+mn-ea"/>
          <a:cs typeface="+mn-cs"/>
        </a:defRPr>
      </a:lvl6pPr>
      <a:lvl7pPr marL="2084832" indent="-210312"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7pPr>
      <a:lvl8pPr marL="22860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8pPr>
      <a:lvl9pPr marL="2514600" indent="-182880" algn="l" rtl="0" eaLnBrk="1" latinLnBrk="0" hangingPunct="1">
        <a:spcBef>
          <a:spcPct val="20000"/>
        </a:spcBef>
        <a:buClr>
          <a:schemeClr val="accent1">
            <a:tint val="75000"/>
          </a:schemeClr>
        </a:buClr>
        <a:buFont typeface="Wingdings 2"/>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85918" y="714356"/>
            <a:ext cx="6072230" cy="1470025"/>
          </a:xfrm>
        </p:spPr>
        <p:txBody>
          <a:bodyPr/>
          <a:lstStyle/>
          <a:p>
            <a:r>
              <a:rPr lang="en-GB" b="1" dirty="0" err="1" smtClean="0">
                <a:solidFill>
                  <a:schemeClr val="accent1">
                    <a:lumMod val="75000"/>
                  </a:schemeClr>
                </a:solidFill>
              </a:rPr>
              <a:t>HealthConnect</a:t>
            </a:r>
            <a:r>
              <a:rPr lang="en-GB" b="1" dirty="0" smtClean="0"/>
              <a:t> </a:t>
            </a:r>
            <a:r>
              <a:rPr lang="en-GB" b="1" dirty="0" smtClean="0">
                <a:solidFill>
                  <a:schemeClr val="accent1">
                    <a:lumMod val="75000"/>
                  </a:schemeClr>
                </a:solidFill>
              </a:rPr>
              <a:t>UK</a:t>
            </a:r>
            <a:r>
              <a:rPr lang="en-GB" b="1" dirty="0" smtClean="0"/>
              <a:t> </a:t>
            </a:r>
            <a:endParaRPr lang="en-GB" b="1" dirty="0"/>
          </a:p>
        </p:txBody>
      </p:sp>
      <p:sp>
        <p:nvSpPr>
          <p:cNvPr id="3" name="Subtitle 2"/>
          <p:cNvSpPr>
            <a:spLocks noGrp="1"/>
          </p:cNvSpPr>
          <p:nvPr>
            <p:ph type="subTitle" idx="1"/>
          </p:nvPr>
        </p:nvSpPr>
        <p:spPr>
          <a:xfrm>
            <a:off x="540544" y="2250280"/>
            <a:ext cx="8062912" cy="607216"/>
          </a:xfrm>
        </p:spPr>
        <p:txBody>
          <a:bodyPr>
            <a:normAutofit/>
          </a:bodyPr>
          <a:lstStyle/>
          <a:p>
            <a:r>
              <a:rPr lang="en-GB" sz="2400" b="1" dirty="0" smtClean="0">
                <a:solidFill>
                  <a:schemeClr val="accent1">
                    <a:lumMod val="75000"/>
                  </a:schemeClr>
                </a:solidFill>
              </a:rPr>
              <a:t>An HRM strategy for current and future challenges</a:t>
            </a:r>
          </a:p>
        </p:txBody>
      </p:sp>
      <p:sp>
        <p:nvSpPr>
          <p:cNvPr id="4" name="TextBox 3"/>
          <p:cNvSpPr txBox="1"/>
          <p:nvPr/>
        </p:nvSpPr>
        <p:spPr>
          <a:xfrm>
            <a:off x="1142976" y="3667598"/>
            <a:ext cx="4143404" cy="1384995"/>
          </a:xfrm>
          <a:prstGeom prst="rect">
            <a:avLst/>
          </a:prstGeom>
          <a:noFill/>
        </p:spPr>
        <p:txBody>
          <a:bodyPr wrap="square" rtlCol="0">
            <a:spAutoFit/>
          </a:bodyPr>
          <a:lstStyle/>
          <a:p>
            <a:r>
              <a:rPr lang="en-GB" sz="1400" dirty="0" smtClean="0">
                <a:solidFill>
                  <a:schemeClr val="accent1">
                    <a:lumMod val="75000"/>
                  </a:schemeClr>
                </a:solidFill>
                <a:latin typeface="Arial" pitchFamily="34" charset="0"/>
                <a:cs typeface="Arial" pitchFamily="34" charset="0"/>
              </a:rPr>
              <a:t>Marius </a:t>
            </a:r>
            <a:r>
              <a:rPr lang="en-GB" sz="1400" dirty="0" err="1" smtClean="0">
                <a:solidFill>
                  <a:schemeClr val="accent1">
                    <a:lumMod val="75000"/>
                  </a:schemeClr>
                </a:solidFill>
                <a:latin typeface="Arial" pitchFamily="34" charset="0"/>
                <a:cs typeface="Arial" pitchFamily="34" charset="0"/>
              </a:rPr>
              <a:t>Popovici</a:t>
            </a:r>
            <a:r>
              <a:rPr lang="en-GB" sz="1400" dirty="0" smtClean="0">
                <a:solidFill>
                  <a:schemeClr val="accent1">
                    <a:lumMod val="75000"/>
                  </a:schemeClr>
                </a:solidFill>
                <a:latin typeface="Arial" pitchFamily="34" charset="0"/>
                <a:cs typeface="Arial" pitchFamily="34" charset="0"/>
              </a:rPr>
              <a:t>,  2424014</a:t>
            </a:r>
          </a:p>
          <a:p>
            <a:r>
              <a:rPr lang="en-GB" sz="1400" dirty="0" smtClean="0">
                <a:solidFill>
                  <a:schemeClr val="accent1">
                    <a:lumMod val="75000"/>
                  </a:schemeClr>
                </a:solidFill>
                <a:latin typeface="Arial" pitchFamily="34" charset="0"/>
                <a:cs typeface="Arial" pitchFamily="34" charset="0"/>
              </a:rPr>
              <a:t>UWTSD</a:t>
            </a:r>
          </a:p>
          <a:p>
            <a:r>
              <a:rPr lang="en-GB" sz="1400" dirty="0" smtClean="0">
                <a:solidFill>
                  <a:schemeClr val="accent1">
                    <a:lumMod val="75000"/>
                  </a:schemeClr>
                </a:solidFill>
                <a:latin typeface="Arial" pitchFamily="34" charset="0"/>
                <a:cs typeface="Arial" pitchFamily="34" charset="0"/>
              </a:rPr>
              <a:t>Developing and managing Individuals and Teams</a:t>
            </a:r>
          </a:p>
          <a:p>
            <a:r>
              <a:rPr lang="en-GB" sz="1400" dirty="0" smtClean="0">
                <a:solidFill>
                  <a:schemeClr val="accent1">
                    <a:lumMod val="75000"/>
                  </a:schemeClr>
                </a:solidFill>
                <a:latin typeface="Arial" pitchFamily="34" charset="0"/>
                <a:cs typeface="Arial" pitchFamily="34" charset="0"/>
              </a:rPr>
              <a:t>LCLM5002_ BIRMINGHAM</a:t>
            </a:r>
          </a:p>
          <a:p>
            <a:endParaRPr lang="en-GB" sz="1400" dirty="0">
              <a:solidFill>
                <a:schemeClr val="accent1">
                  <a:lumMod val="75000"/>
                </a:schemeClr>
              </a:solidFill>
              <a:latin typeface="Arial" pitchFamily="34" charset="0"/>
              <a:cs typeface="Arial" pitchFamily="34" charset="0"/>
            </a:endParaRPr>
          </a:p>
          <a:p>
            <a:r>
              <a:rPr lang="en-GB" sz="1400" dirty="0" smtClean="0">
                <a:solidFill>
                  <a:schemeClr val="accent1">
                    <a:lumMod val="75000"/>
                  </a:schemeClr>
                </a:solidFill>
                <a:latin typeface="Arial" pitchFamily="34" charset="0"/>
                <a:cs typeface="Arial" pitchFamily="34" charset="0"/>
              </a:rPr>
              <a:t>Module leader: Dr.  </a:t>
            </a:r>
            <a:r>
              <a:rPr lang="en-GB" sz="1400" dirty="0" err="1" smtClean="0">
                <a:solidFill>
                  <a:schemeClr val="accent1">
                    <a:lumMod val="75000"/>
                  </a:schemeClr>
                </a:solidFill>
                <a:latin typeface="Arial" pitchFamily="34" charset="0"/>
                <a:cs typeface="Arial" pitchFamily="34" charset="0"/>
              </a:rPr>
              <a:t>Shujun</a:t>
            </a:r>
            <a:r>
              <a:rPr lang="en-GB" sz="1400" dirty="0" smtClean="0">
                <a:solidFill>
                  <a:schemeClr val="accent1">
                    <a:lumMod val="75000"/>
                  </a:schemeClr>
                </a:solidFill>
                <a:latin typeface="Arial" pitchFamily="34" charset="0"/>
                <a:cs typeface="Arial" pitchFamily="34" charset="0"/>
              </a:rPr>
              <a:t> Xiao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42910" y="357166"/>
            <a:ext cx="7929618" cy="338554"/>
          </a:xfrm>
          <a:prstGeom prst="rect">
            <a:avLst/>
          </a:prstGeom>
          <a:noFill/>
        </p:spPr>
        <p:txBody>
          <a:bodyPr wrap="square" rtlCol="0">
            <a:spAutoFit/>
          </a:bodyPr>
          <a:lstStyle/>
          <a:p>
            <a:r>
              <a:rPr lang="en-GB" sz="1600" dirty="0" smtClean="0"/>
              <a:t>          </a:t>
            </a:r>
            <a:r>
              <a:rPr lang="en-GB" sz="1600" b="1" dirty="0" smtClean="0">
                <a:latin typeface="Arial" pitchFamily="34" charset="0"/>
                <a:cs typeface="Arial" pitchFamily="34" charset="0"/>
              </a:rPr>
              <a:t>Few consideration about organisation and workforces challenges</a:t>
            </a:r>
            <a:endParaRPr lang="en-GB" sz="1600" b="1" dirty="0">
              <a:latin typeface="Arial" pitchFamily="34" charset="0"/>
              <a:cs typeface="Arial" pitchFamily="34" charset="0"/>
            </a:endParaRPr>
          </a:p>
        </p:txBody>
      </p:sp>
      <p:sp>
        <p:nvSpPr>
          <p:cNvPr id="3" name="TextBox 2"/>
          <p:cNvSpPr txBox="1"/>
          <p:nvPr/>
        </p:nvSpPr>
        <p:spPr>
          <a:xfrm>
            <a:off x="785786" y="857232"/>
            <a:ext cx="2571768" cy="1585049"/>
          </a:xfrm>
          <a:prstGeom prst="rect">
            <a:avLst/>
          </a:prstGeom>
          <a:noFill/>
        </p:spPr>
        <p:txBody>
          <a:bodyPr wrap="square" rtlCol="0">
            <a:spAutoFit/>
          </a:bodyPr>
          <a:lstStyle/>
          <a:p>
            <a:r>
              <a:rPr lang="en-GB" sz="1600" b="1" dirty="0" err="1" smtClean="0">
                <a:solidFill>
                  <a:schemeClr val="accent1">
                    <a:lumMod val="75000"/>
                  </a:schemeClr>
                </a:solidFill>
                <a:latin typeface="Arial" pitchFamily="34" charset="0"/>
                <a:cs typeface="Arial" pitchFamily="34" charset="0"/>
              </a:rPr>
              <a:t>HealthConnect</a:t>
            </a:r>
            <a:r>
              <a:rPr lang="en-GB" sz="1600" b="1" dirty="0" smtClean="0">
                <a:solidFill>
                  <a:schemeClr val="accent1">
                    <a:lumMod val="75000"/>
                  </a:schemeClr>
                </a:solidFill>
                <a:latin typeface="Arial" pitchFamily="34" charset="0"/>
                <a:cs typeface="Arial" pitchFamily="34" charset="0"/>
              </a:rPr>
              <a:t> UK</a:t>
            </a:r>
          </a:p>
          <a:p>
            <a:endParaRPr lang="en-GB" sz="1600" dirty="0">
              <a:latin typeface="Arial" pitchFamily="34" charset="0"/>
              <a:cs typeface="Arial" pitchFamily="34" charset="0"/>
            </a:endParaRPr>
          </a:p>
          <a:p>
            <a:endParaRPr lang="en-GB" sz="1600" dirty="0" smtClean="0">
              <a:latin typeface="Arial" pitchFamily="34" charset="0"/>
              <a:cs typeface="Arial" pitchFamily="34" charset="0"/>
            </a:endParaRPr>
          </a:p>
          <a:p>
            <a:endParaRPr lang="en-GB" sz="1600" dirty="0">
              <a:latin typeface="Arial" pitchFamily="34" charset="0"/>
              <a:cs typeface="Arial" pitchFamily="34" charset="0"/>
            </a:endParaRPr>
          </a:p>
          <a:p>
            <a:endParaRPr lang="en-GB" sz="1100" dirty="0" smtClean="0">
              <a:latin typeface="Arial" pitchFamily="34" charset="0"/>
              <a:cs typeface="Arial" pitchFamily="34" charset="0"/>
            </a:endParaRPr>
          </a:p>
          <a:p>
            <a:endParaRPr lang="en-GB" sz="1100" dirty="0">
              <a:latin typeface="Arial" pitchFamily="34" charset="0"/>
              <a:cs typeface="Arial" pitchFamily="34" charset="0"/>
            </a:endParaRPr>
          </a:p>
          <a:p>
            <a:endParaRPr lang="en-GB" sz="1100" dirty="0">
              <a:latin typeface="Arial" pitchFamily="34" charset="0"/>
              <a:cs typeface="Arial" pitchFamily="34" charset="0"/>
            </a:endParaRPr>
          </a:p>
        </p:txBody>
      </p:sp>
      <p:sp>
        <p:nvSpPr>
          <p:cNvPr id="4" name="TextBox 3"/>
          <p:cNvSpPr txBox="1"/>
          <p:nvPr/>
        </p:nvSpPr>
        <p:spPr>
          <a:xfrm>
            <a:off x="428596" y="1285860"/>
            <a:ext cx="3429024" cy="938719"/>
          </a:xfrm>
          <a:prstGeom prst="rect">
            <a:avLst/>
          </a:prstGeom>
          <a:noFill/>
        </p:spPr>
        <p:txBody>
          <a:bodyPr wrap="square" rtlCol="0">
            <a:spAutoFit/>
          </a:bodyPr>
          <a:lstStyle/>
          <a:p>
            <a:r>
              <a:rPr lang="en-GB" sz="1100" dirty="0" err="1" smtClean="0">
                <a:latin typeface="Arial" pitchFamily="34" charset="0"/>
                <a:cs typeface="Arial" pitchFamily="34" charset="0"/>
              </a:rPr>
              <a:t>HealthConnect</a:t>
            </a:r>
            <a:r>
              <a:rPr lang="en-GB" sz="1100" dirty="0" smtClean="0">
                <a:latin typeface="Arial" pitchFamily="34" charset="0"/>
                <a:cs typeface="Arial" pitchFamily="34" charset="0"/>
              </a:rPr>
              <a:t> UK is a British health-tech company that builds artificial intelligence platforms to automate administrative tasks and manage risk data for care providers. A fast-growing digital healthcare provider</a:t>
            </a:r>
            <a:r>
              <a:rPr lang="en-GB" sz="1100" dirty="0">
                <a:latin typeface="Arial" pitchFamily="34" charset="0"/>
                <a:cs typeface="Arial" pitchFamily="34" charset="0"/>
              </a:rPr>
              <a:t> </a:t>
            </a:r>
            <a:r>
              <a:rPr lang="en-GB" sz="1100" dirty="0" smtClean="0">
                <a:latin typeface="Arial" pitchFamily="34" charset="0"/>
                <a:cs typeface="Arial" pitchFamily="34" charset="0"/>
              </a:rPr>
              <a:t>serving patients across the UK through:</a:t>
            </a:r>
            <a:endParaRPr lang="en-GB" sz="1100" dirty="0">
              <a:latin typeface="Arial" pitchFamily="34" charset="0"/>
              <a:cs typeface="Arial" pitchFamily="34" charset="0"/>
            </a:endParaRPr>
          </a:p>
        </p:txBody>
      </p:sp>
      <p:sp>
        <p:nvSpPr>
          <p:cNvPr id="5" name="TextBox 4"/>
          <p:cNvSpPr txBox="1"/>
          <p:nvPr/>
        </p:nvSpPr>
        <p:spPr>
          <a:xfrm>
            <a:off x="785786" y="2357430"/>
            <a:ext cx="2357454" cy="461665"/>
          </a:xfrm>
          <a:prstGeom prst="rect">
            <a:avLst/>
          </a:prstGeom>
          <a:noFill/>
        </p:spPr>
        <p:txBody>
          <a:bodyPr wrap="square" rtlCol="0">
            <a:spAutoFit/>
          </a:bodyPr>
          <a:lstStyle/>
          <a:p>
            <a:r>
              <a:rPr lang="en-GB" sz="2400" b="1" dirty="0" smtClean="0">
                <a:solidFill>
                  <a:schemeClr val="accent1">
                    <a:lumMod val="75000"/>
                  </a:schemeClr>
                </a:solidFill>
                <a:latin typeface="Arial" pitchFamily="34" charset="0"/>
                <a:cs typeface="Arial" pitchFamily="34" charset="0"/>
              </a:rPr>
              <a:t>V</a:t>
            </a:r>
            <a:r>
              <a:rPr lang="en-GB" sz="1100" b="1" dirty="0" smtClean="0">
                <a:latin typeface="Arial" pitchFamily="34" charset="0"/>
                <a:cs typeface="Arial" pitchFamily="34" charset="0"/>
              </a:rPr>
              <a:t>irtual consultations</a:t>
            </a:r>
            <a:endParaRPr lang="en-GB" sz="2400" b="1" dirty="0">
              <a:solidFill>
                <a:schemeClr val="accent2">
                  <a:lumMod val="60000"/>
                  <a:lumOff val="40000"/>
                </a:schemeClr>
              </a:solidFill>
              <a:latin typeface="Arial" pitchFamily="34" charset="0"/>
              <a:cs typeface="Arial" pitchFamily="34" charset="0"/>
            </a:endParaRPr>
          </a:p>
        </p:txBody>
      </p:sp>
      <p:sp>
        <p:nvSpPr>
          <p:cNvPr id="7" name="TextBox 6"/>
          <p:cNvSpPr txBox="1"/>
          <p:nvPr/>
        </p:nvSpPr>
        <p:spPr>
          <a:xfrm>
            <a:off x="785786" y="3214686"/>
            <a:ext cx="2286016" cy="461665"/>
          </a:xfrm>
          <a:prstGeom prst="rect">
            <a:avLst/>
          </a:prstGeom>
          <a:noFill/>
        </p:spPr>
        <p:txBody>
          <a:bodyPr wrap="square" rtlCol="0">
            <a:spAutoFit/>
          </a:bodyPr>
          <a:lstStyle/>
          <a:p>
            <a:r>
              <a:rPr lang="en-GB" sz="2400" b="1" dirty="0" smtClean="0">
                <a:solidFill>
                  <a:schemeClr val="accent1">
                    <a:lumMod val="75000"/>
                  </a:schemeClr>
                </a:solidFill>
                <a:latin typeface="Arial" pitchFamily="34" charset="0"/>
                <a:cs typeface="Arial" pitchFamily="34" charset="0"/>
              </a:rPr>
              <a:t>R</a:t>
            </a:r>
            <a:r>
              <a:rPr lang="en-GB" sz="1100" b="1" dirty="0" smtClean="0">
                <a:latin typeface="Arial" pitchFamily="34" charset="0"/>
                <a:cs typeface="Arial" pitchFamily="34" charset="0"/>
              </a:rPr>
              <a:t>emote patient monitoring</a:t>
            </a:r>
            <a:endParaRPr lang="en-GB" sz="2400" b="1" dirty="0">
              <a:solidFill>
                <a:schemeClr val="accent2">
                  <a:lumMod val="60000"/>
                  <a:lumOff val="40000"/>
                </a:schemeClr>
              </a:solidFill>
              <a:latin typeface="Arial" pitchFamily="34" charset="0"/>
              <a:cs typeface="Arial" pitchFamily="34" charset="0"/>
            </a:endParaRPr>
          </a:p>
        </p:txBody>
      </p:sp>
      <p:sp>
        <p:nvSpPr>
          <p:cNvPr id="8" name="TextBox 7"/>
          <p:cNvSpPr txBox="1"/>
          <p:nvPr/>
        </p:nvSpPr>
        <p:spPr>
          <a:xfrm>
            <a:off x="785786" y="4071942"/>
            <a:ext cx="3000396" cy="461665"/>
          </a:xfrm>
          <a:prstGeom prst="rect">
            <a:avLst/>
          </a:prstGeom>
          <a:noFill/>
        </p:spPr>
        <p:txBody>
          <a:bodyPr wrap="square" rtlCol="0">
            <a:spAutoFit/>
          </a:bodyPr>
          <a:lstStyle/>
          <a:p>
            <a:r>
              <a:rPr lang="en-GB" sz="2400" b="1" dirty="0" smtClean="0">
                <a:solidFill>
                  <a:schemeClr val="accent1">
                    <a:lumMod val="75000"/>
                  </a:schemeClr>
                </a:solidFill>
                <a:latin typeface="Arial" pitchFamily="34" charset="0"/>
                <a:cs typeface="Arial" pitchFamily="34" charset="0"/>
              </a:rPr>
              <a:t>D</a:t>
            </a:r>
            <a:r>
              <a:rPr lang="en-GB" sz="1100" b="1" dirty="0" smtClean="0">
                <a:latin typeface="Arial" pitchFamily="34" charset="0"/>
                <a:cs typeface="Arial" pitchFamily="34" charset="0"/>
              </a:rPr>
              <a:t>igital healthcare services</a:t>
            </a:r>
            <a:endParaRPr lang="en-GB" sz="2400" b="1" dirty="0">
              <a:solidFill>
                <a:schemeClr val="accent2">
                  <a:lumMod val="60000"/>
                  <a:lumOff val="40000"/>
                </a:schemeClr>
              </a:solidFill>
              <a:latin typeface="Arial" pitchFamily="34" charset="0"/>
              <a:cs typeface="Arial" pitchFamily="34" charset="0"/>
            </a:endParaRPr>
          </a:p>
        </p:txBody>
      </p:sp>
      <p:sp>
        <p:nvSpPr>
          <p:cNvPr id="9" name="TextBox 8"/>
          <p:cNvSpPr txBox="1"/>
          <p:nvPr/>
        </p:nvSpPr>
        <p:spPr>
          <a:xfrm>
            <a:off x="1000100" y="5643578"/>
            <a:ext cx="7572428" cy="261610"/>
          </a:xfrm>
          <a:prstGeom prst="rect">
            <a:avLst/>
          </a:prstGeom>
          <a:noFill/>
        </p:spPr>
        <p:txBody>
          <a:bodyPr wrap="square" rtlCol="0">
            <a:spAutoFit/>
          </a:bodyPr>
          <a:lstStyle/>
          <a:p>
            <a:r>
              <a:rPr lang="en-GB" sz="1100" b="1" i="1" dirty="0" smtClean="0">
                <a:solidFill>
                  <a:schemeClr val="accent1">
                    <a:lumMod val="75000"/>
                  </a:schemeClr>
                </a:solidFill>
                <a:latin typeface="Arial" pitchFamily="34" charset="0"/>
                <a:cs typeface="Arial" pitchFamily="34" charset="0"/>
              </a:rPr>
              <a:t>In digital service world the workforce is the product, quality of care depends on skilled engaged people</a:t>
            </a:r>
            <a:r>
              <a:rPr lang="en-GB" sz="1100" dirty="0" smtClean="0">
                <a:solidFill>
                  <a:schemeClr val="accent2">
                    <a:lumMod val="60000"/>
                    <a:lumOff val="40000"/>
                  </a:schemeClr>
                </a:solidFill>
                <a:latin typeface="Arial" pitchFamily="34" charset="0"/>
                <a:cs typeface="Arial" pitchFamily="34" charset="0"/>
              </a:rPr>
              <a:t>.</a:t>
            </a:r>
            <a:endParaRPr lang="en-GB" sz="1100" dirty="0">
              <a:solidFill>
                <a:schemeClr val="accent2">
                  <a:lumMod val="60000"/>
                  <a:lumOff val="40000"/>
                </a:schemeClr>
              </a:solidFill>
              <a:latin typeface="Arial" pitchFamily="34" charset="0"/>
              <a:cs typeface="Arial" pitchFamily="34" charset="0"/>
            </a:endParaRPr>
          </a:p>
        </p:txBody>
      </p:sp>
      <p:sp>
        <p:nvSpPr>
          <p:cNvPr id="19" name="TextBox 18"/>
          <p:cNvSpPr txBox="1"/>
          <p:nvPr/>
        </p:nvSpPr>
        <p:spPr>
          <a:xfrm>
            <a:off x="3929058" y="2000240"/>
            <a:ext cx="1714512" cy="276999"/>
          </a:xfrm>
          <a:prstGeom prst="rect">
            <a:avLst/>
          </a:prstGeom>
          <a:noFill/>
        </p:spPr>
        <p:txBody>
          <a:bodyPr wrap="square" rtlCol="0">
            <a:spAutoFit/>
          </a:bodyPr>
          <a:lstStyle/>
          <a:p>
            <a:r>
              <a:rPr lang="en-GB" sz="1200" b="1" dirty="0" smtClean="0">
                <a:solidFill>
                  <a:schemeClr val="accent1">
                    <a:lumMod val="75000"/>
                  </a:schemeClr>
                </a:solidFill>
                <a:latin typeface="Arial" pitchFamily="34" charset="0"/>
                <a:cs typeface="Arial" pitchFamily="34" charset="0"/>
              </a:rPr>
              <a:t>Attraction</a:t>
            </a:r>
            <a:endParaRPr lang="en-GB" sz="1200" b="1" dirty="0">
              <a:solidFill>
                <a:schemeClr val="accent1">
                  <a:lumMod val="75000"/>
                </a:schemeClr>
              </a:solidFill>
              <a:latin typeface="Arial" pitchFamily="34" charset="0"/>
              <a:cs typeface="Arial" pitchFamily="34" charset="0"/>
            </a:endParaRPr>
          </a:p>
        </p:txBody>
      </p:sp>
      <p:sp>
        <p:nvSpPr>
          <p:cNvPr id="20" name="TextBox 19"/>
          <p:cNvSpPr txBox="1"/>
          <p:nvPr/>
        </p:nvSpPr>
        <p:spPr>
          <a:xfrm>
            <a:off x="6357950" y="2000240"/>
            <a:ext cx="1714512" cy="276999"/>
          </a:xfrm>
          <a:prstGeom prst="rect">
            <a:avLst/>
          </a:prstGeom>
          <a:noFill/>
        </p:spPr>
        <p:txBody>
          <a:bodyPr wrap="square" rtlCol="0">
            <a:spAutoFit/>
          </a:bodyPr>
          <a:lstStyle/>
          <a:p>
            <a:r>
              <a:rPr lang="en-GB" sz="1200" b="1" dirty="0" smtClean="0">
                <a:solidFill>
                  <a:schemeClr val="accent1">
                    <a:lumMod val="75000"/>
                  </a:schemeClr>
                </a:solidFill>
                <a:latin typeface="Arial" pitchFamily="34" charset="0"/>
                <a:cs typeface="Arial" pitchFamily="34" charset="0"/>
              </a:rPr>
              <a:t>Wellbeing</a:t>
            </a:r>
            <a:endParaRPr lang="en-GB" sz="1200" b="1" dirty="0">
              <a:solidFill>
                <a:schemeClr val="accent1">
                  <a:lumMod val="75000"/>
                </a:schemeClr>
              </a:solidFill>
              <a:latin typeface="Arial" pitchFamily="34" charset="0"/>
              <a:cs typeface="Arial" pitchFamily="34" charset="0"/>
            </a:endParaRPr>
          </a:p>
        </p:txBody>
      </p:sp>
      <p:sp>
        <p:nvSpPr>
          <p:cNvPr id="21" name="TextBox 20"/>
          <p:cNvSpPr txBox="1"/>
          <p:nvPr/>
        </p:nvSpPr>
        <p:spPr>
          <a:xfrm>
            <a:off x="3929058" y="2857496"/>
            <a:ext cx="1714512" cy="276999"/>
          </a:xfrm>
          <a:prstGeom prst="rect">
            <a:avLst/>
          </a:prstGeom>
          <a:noFill/>
        </p:spPr>
        <p:txBody>
          <a:bodyPr wrap="square" rtlCol="0">
            <a:spAutoFit/>
          </a:bodyPr>
          <a:lstStyle/>
          <a:p>
            <a:r>
              <a:rPr lang="en-GB" sz="1200" b="1" dirty="0" smtClean="0">
                <a:solidFill>
                  <a:schemeClr val="accent1">
                    <a:lumMod val="75000"/>
                  </a:schemeClr>
                </a:solidFill>
                <a:latin typeface="Arial" pitchFamily="34" charset="0"/>
                <a:cs typeface="Arial" pitchFamily="34" charset="0"/>
              </a:rPr>
              <a:t>Turnover</a:t>
            </a:r>
            <a:endParaRPr lang="en-GB" sz="1200" b="1" dirty="0">
              <a:solidFill>
                <a:schemeClr val="accent1">
                  <a:lumMod val="75000"/>
                </a:schemeClr>
              </a:solidFill>
              <a:latin typeface="Arial" pitchFamily="34" charset="0"/>
              <a:cs typeface="Arial" pitchFamily="34" charset="0"/>
            </a:endParaRPr>
          </a:p>
        </p:txBody>
      </p:sp>
      <p:sp>
        <p:nvSpPr>
          <p:cNvPr id="22" name="TextBox 21"/>
          <p:cNvSpPr txBox="1"/>
          <p:nvPr/>
        </p:nvSpPr>
        <p:spPr>
          <a:xfrm>
            <a:off x="6357950" y="2857496"/>
            <a:ext cx="1714512" cy="276999"/>
          </a:xfrm>
          <a:prstGeom prst="rect">
            <a:avLst/>
          </a:prstGeom>
          <a:noFill/>
        </p:spPr>
        <p:txBody>
          <a:bodyPr wrap="square" rtlCol="0">
            <a:spAutoFit/>
          </a:bodyPr>
          <a:lstStyle/>
          <a:p>
            <a:r>
              <a:rPr lang="en-GB" sz="1200" b="1" dirty="0" smtClean="0">
                <a:solidFill>
                  <a:schemeClr val="accent1">
                    <a:lumMod val="75000"/>
                  </a:schemeClr>
                </a:solidFill>
                <a:latin typeface="Arial" pitchFamily="34" charset="0"/>
                <a:cs typeface="Arial" pitchFamily="34" charset="0"/>
              </a:rPr>
              <a:t>Engagement</a:t>
            </a:r>
            <a:endParaRPr lang="en-GB" sz="1200" b="1" dirty="0">
              <a:solidFill>
                <a:schemeClr val="accent1">
                  <a:lumMod val="75000"/>
                </a:schemeClr>
              </a:solidFill>
              <a:latin typeface="Arial" pitchFamily="34" charset="0"/>
              <a:cs typeface="Arial" pitchFamily="34" charset="0"/>
            </a:endParaRPr>
          </a:p>
        </p:txBody>
      </p:sp>
      <p:sp>
        <p:nvSpPr>
          <p:cNvPr id="23" name="TextBox 22"/>
          <p:cNvSpPr txBox="1"/>
          <p:nvPr/>
        </p:nvSpPr>
        <p:spPr>
          <a:xfrm>
            <a:off x="3929058" y="3714752"/>
            <a:ext cx="1714512" cy="276999"/>
          </a:xfrm>
          <a:prstGeom prst="rect">
            <a:avLst/>
          </a:prstGeom>
          <a:noFill/>
        </p:spPr>
        <p:txBody>
          <a:bodyPr wrap="square" rtlCol="0">
            <a:spAutoFit/>
          </a:bodyPr>
          <a:lstStyle/>
          <a:p>
            <a:r>
              <a:rPr lang="en-GB" sz="1200" b="1" dirty="0" smtClean="0">
                <a:solidFill>
                  <a:schemeClr val="accent1">
                    <a:lumMod val="75000"/>
                  </a:schemeClr>
                </a:solidFill>
                <a:latin typeface="Arial" pitchFamily="34" charset="0"/>
                <a:cs typeface="Arial" pitchFamily="34" charset="0"/>
              </a:rPr>
              <a:t>Skills shortages</a:t>
            </a:r>
            <a:endParaRPr lang="en-GB" sz="1200" b="1" dirty="0">
              <a:solidFill>
                <a:schemeClr val="accent1">
                  <a:lumMod val="75000"/>
                </a:schemeClr>
              </a:solidFill>
              <a:latin typeface="Arial" pitchFamily="34" charset="0"/>
              <a:cs typeface="Arial" pitchFamily="34" charset="0"/>
            </a:endParaRPr>
          </a:p>
        </p:txBody>
      </p:sp>
      <p:sp>
        <p:nvSpPr>
          <p:cNvPr id="24" name="TextBox 23"/>
          <p:cNvSpPr txBox="1"/>
          <p:nvPr/>
        </p:nvSpPr>
        <p:spPr>
          <a:xfrm>
            <a:off x="6357950" y="3714752"/>
            <a:ext cx="1928826" cy="276999"/>
          </a:xfrm>
          <a:prstGeom prst="rect">
            <a:avLst/>
          </a:prstGeom>
          <a:noFill/>
        </p:spPr>
        <p:txBody>
          <a:bodyPr wrap="square" rtlCol="0">
            <a:spAutoFit/>
          </a:bodyPr>
          <a:lstStyle/>
          <a:p>
            <a:r>
              <a:rPr lang="en-GB" sz="1200" b="1" dirty="0" smtClean="0">
                <a:solidFill>
                  <a:schemeClr val="accent1">
                    <a:lumMod val="75000"/>
                  </a:schemeClr>
                </a:solidFill>
                <a:latin typeface="Arial" pitchFamily="34" charset="0"/>
                <a:cs typeface="Arial" pitchFamily="34" charset="0"/>
              </a:rPr>
              <a:t>Multidisciplinary teams</a:t>
            </a:r>
            <a:endParaRPr lang="en-GB" sz="1200" b="1" dirty="0">
              <a:solidFill>
                <a:schemeClr val="accent1">
                  <a:lumMod val="75000"/>
                </a:schemeClr>
              </a:solidFill>
              <a:latin typeface="Arial" pitchFamily="34" charset="0"/>
              <a:cs typeface="Arial" pitchFamily="34" charset="0"/>
            </a:endParaRPr>
          </a:p>
        </p:txBody>
      </p:sp>
      <p:sp>
        <p:nvSpPr>
          <p:cNvPr id="25" name="TextBox 24"/>
          <p:cNvSpPr txBox="1"/>
          <p:nvPr/>
        </p:nvSpPr>
        <p:spPr>
          <a:xfrm>
            <a:off x="3929058" y="4572008"/>
            <a:ext cx="1714512" cy="276999"/>
          </a:xfrm>
          <a:prstGeom prst="rect">
            <a:avLst/>
          </a:prstGeom>
          <a:noFill/>
        </p:spPr>
        <p:txBody>
          <a:bodyPr wrap="square" rtlCol="0">
            <a:spAutoFit/>
          </a:bodyPr>
          <a:lstStyle/>
          <a:p>
            <a:r>
              <a:rPr lang="en-GB" sz="1200" b="1" dirty="0" smtClean="0">
                <a:solidFill>
                  <a:schemeClr val="accent1">
                    <a:lumMod val="75000"/>
                  </a:schemeClr>
                </a:solidFill>
                <a:latin typeface="Arial" pitchFamily="34" charset="0"/>
                <a:cs typeface="Arial" pitchFamily="34" charset="0"/>
              </a:rPr>
              <a:t>Leadership gaps</a:t>
            </a:r>
            <a:endParaRPr lang="en-GB" sz="1200" b="1" dirty="0">
              <a:solidFill>
                <a:schemeClr val="accent1">
                  <a:lumMod val="75000"/>
                </a:schemeClr>
              </a:solidFill>
              <a:latin typeface="Arial" pitchFamily="34" charset="0"/>
              <a:cs typeface="Arial" pitchFamily="34" charset="0"/>
            </a:endParaRPr>
          </a:p>
        </p:txBody>
      </p:sp>
      <p:sp>
        <p:nvSpPr>
          <p:cNvPr id="26" name="TextBox 25"/>
          <p:cNvSpPr txBox="1"/>
          <p:nvPr/>
        </p:nvSpPr>
        <p:spPr>
          <a:xfrm>
            <a:off x="3929058" y="2214554"/>
            <a:ext cx="1785950" cy="430887"/>
          </a:xfrm>
          <a:prstGeom prst="rect">
            <a:avLst/>
          </a:prstGeom>
          <a:noFill/>
        </p:spPr>
        <p:txBody>
          <a:bodyPr wrap="square" rtlCol="0">
            <a:spAutoFit/>
          </a:bodyPr>
          <a:lstStyle/>
          <a:p>
            <a:r>
              <a:rPr lang="en-GB" sz="1100" dirty="0" smtClean="0">
                <a:latin typeface="Arial" pitchFamily="34" charset="0"/>
                <a:cs typeface="Arial" pitchFamily="34" charset="0"/>
              </a:rPr>
              <a:t>Deficit of clinical and </a:t>
            </a:r>
          </a:p>
          <a:p>
            <a:r>
              <a:rPr lang="en-GB" sz="1100" dirty="0">
                <a:latin typeface="Arial" pitchFamily="34" charset="0"/>
                <a:cs typeface="Arial" pitchFamily="34" charset="0"/>
              </a:rPr>
              <a:t>d</a:t>
            </a:r>
            <a:r>
              <a:rPr lang="en-GB" sz="1100" dirty="0" smtClean="0">
                <a:latin typeface="Arial" pitchFamily="34" charset="0"/>
                <a:cs typeface="Arial" pitchFamily="34" charset="0"/>
              </a:rPr>
              <a:t>igital talent.</a:t>
            </a:r>
            <a:endParaRPr lang="en-GB" sz="1100" dirty="0">
              <a:latin typeface="Arial" pitchFamily="34" charset="0"/>
              <a:cs typeface="Arial" pitchFamily="34" charset="0"/>
            </a:endParaRPr>
          </a:p>
        </p:txBody>
      </p:sp>
      <p:sp>
        <p:nvSpPr>
          <p:cNvPr id="27" name="TextBox 26"/>
          <p:cNvSpPr txBox="1"/>
          <p:nvPr/>
        </p:nvSpPr>
        <p:spPr>
          <a:xfrm>
            <a:off x="6357950" y="2214554"/>
            <a:ext cx="1785950" cy="430887"/>
          </a:xfrm>
          <a:prstGeom prst="rect">
            <a:avLst/>
          </a:prstGeom>
          <a:noFill/>
        </p:spPr>
        <p:txBody>
          <a:bodyPr wrap="square" rtlCol="0">
            <a:spAutoFit/>
          </a:bodyPr>
          <a:lstStyle/>
          <a:p>
            <a:r>
              <a:rPr lang="en-GB" sz="1100" dirty="0" smtClean="0">
                <a:latin typeface="Arial" pitchFamily="34" charset="0"/>
                <a:cs typeface="Arial" pitchFamily="34" charset="0"/>
              </a:rPr>
              <a:t>Burnout risk in digital care.</a:t>
            </a:r>
            <a:endParaRPr lang="en-GB" sz="1100" dirty="0">
              <a:latin typeface="Arial" pitchFamily="34" charset="0"/>
              <a:cs typeface="Arial" pitchFamily="34" charset="0"/>
            </a:endParaRPr>
          </a:p>
        </p:txBody>
      </p:sp>
      <p:sp>
        <p:nvSpPr>
          <p:cNvPr id="29" name="TextBox 28"/>
          <p:cNvSpPr txBox="1"/>
          <p:nvPr/>
        </p:nvSpPr>
        <p:spPr>
          <a:xfrm>
            <a:off x="3929058" y="3071810"/>
            <a:ext cx="1785950" cy="430887"/>
          </a:xfrm>
          <a:prstGeom prst="rect">
            <a:avLst/>
          </a:prstGeom>
          <a:noFill/>
        </p:spPr>
        <p:txBody>
          <a:bodyPr wrap="square" rtlCol="0">
            <a:spAutoFit/>
          </a:bodyPr>
          <a:lstStyle/>
          <a:p>
            <a:r>
              <a:rPr lang="en-GB" sz="1100" dirty="0" smtClean="0">
                <a:latin typeface="Arial" pitchFamily="34" charset="0"/>
                <a:cs typeface="Arial" pitchFamily="34" charset="0"/>
              </a:rPr>
              <a:t>Rising leavers, lost </a:t>
            </a:r>
          </a:p>
          <a:p>
            <a:r>
              <a:rPr lang="en-GB" sz="1100" dirty="0" smtClean="0">
                <a:latin typeface="Arial" pitchFamily="34" charset="0"/>
                <a:cs typeface="Arial" pitchFamily="34" charset="0"/>
              </a:rPr>
              <a:t>know-how.</a:t>
            </a:r>
            <a:endParaRPr lang="en-GB" sz="1100" dirty="0">
              <a:latin typeface="Arial" pitchFamily="34" charset="0"/>
              <a:cs typeface="Arial" pitchFamily="34" charset="0"/>
            </a:endParaRPr>
          </a:p>
        </p:txBody>
      </p:sp>
      <p:sp>
        <p:nvSpPr>
          <p:cNvPr id="30" name="TextBox 29"/>
          <p:cNvSpPr txBox="1"/>
          <p:nvPr/>
        </p:nvSpPr>
        <p:spPr>
          <a:xfrm>
            <a:off x="6357950" y="3071810"/>
            <a:ext cx="1785950" cy="430887"/>
          </a:xfrm>
          <a:prstGeom prst="rect">
            <a:avLst/>
          </a:prstGeom>
          <a:noFill/>
        </p:spPr>
        <p:txBody>
          <a:bodyPr wrap="square" rtlCol="0">
            <a:spAutoFit/>
          </a:bodyPr>
          <a:lstStyle/>
          <a:p>
            <a:r>
              <a:rPr lang="en-GB" sz="1100" dirty="0" smtClean="0">
                <a:latin typeface="Arial" pitchFamily="34" charset="0"/>
                <a:cs typeface="Arial" pitchFamily="34" charset="0"/>
              </a:rPr>
              <a:t>Reduced discretionary effort.</a:t>
            </a:r>
            <a:endParaRPr lang="en-GB" sz="1100" dirty="0">
              <a:latin typeface="Arial" pitchFamily="34" charset="0"/>
              <a:cs typeface="Arial" pitchFamily="34" charset="0"/>
            </a:endParaRPr>
          </a:p>
        </p:txBody>
      </p:sp>
      <p:sp>
        <p:nvSpPr>
          <p:cNvPr id="31" name="TextBox 30"/>
          <p:cNvSpPr txBox="1"/>
          <p:nvPr/>
        </p:nvSpPr>
        <p:spPr>
          <a:xfrm>
            <a:off x="3929058" y="3929066"/>
            <a:ext cx="1785950" cy="430887"/>
          </a:xfrm>
          <a:prstGeom prst="rect">
            <a:avLst/>
          </a:prstGeom>
          <a:noFill/>
        </p:spPr>
        <p:txBody>
          <a:bodyPr wrap="square" rtlCol="0">
            <a:spAutoFit/>
          </a:bodyPr>
          <a:lstStyle/>
          <a:p>
            <a:r>
              <a:rPr lang="en-GB" sz="1100" dirty="0" smtClean="0">
                <a:latin typeface="Arial" pitchFamily="34" charset="0"/>
                <a:cs typeface="Arial" pitchFamily="34" charset="0"/>
              </a:rPr>
              <a:t>Digital healthcare technology.</a:t>
            </a:r>
            <a:endParaRPr lang="en-GB" sz="1100" dirty="0">
              <a:latin typeface="Arial" pitchFamily="34" charset="0"/>
              <a:cs typeface="Arial" pitchFamily="34" charset="0"/>
            </a:endParaRPr>
          </a:p>
        </p:txBody>
      </p:sp>
      <p:sp>
        <p:nvSpPr>
          <p:cNvPr id="32" name="TextBox 31"/>
          <p:cNvSpPr txBox="1"/>
          <p:nvPr/>
        </p:nvSpPr>
        <p:spPr>
          <a:xfrm>
            <a:off x="6357950" y="3929066"/>
            <a:ext cx="1785950" cy="430887"/>
          </a:xfrm>
          <a:prstGeom prst="rect">
            <a:avLst/>
          </a:prstGeom>
          <a:noFill/>
        </p:spPr>
        <p:txBody>
          <a:bodyPr wrap="square" rtlCol="0">
            <a:spAutoFit/>
          </a:bodyPr>
          <a:lstStyle/>
          <a:p>
            <a:r>
              <a:rPr lang="en-GB" sz="1100" dirty="0" smtClean="0">
                <a:latin typeface="Arial" pitchFamily="34" charset="0"/>
                <a:cs typeface="Arial" pitchFamily="34" charset="0"/>
              </a:rPr>
              <a:t>Clinical, tech and data cultures.</a:t>
            </a:r>
            <a:endParaRPr lang="en-GB" sz="1100" dirty="0">
              <a:latin typeface="Arial" pitchFamily="34" charset="0"/>
              <a:cs typeface="Arial" pitchFamily="34" charset="0"/>
            </a:endParaRPr>
          </a:p>
        </p:txBody>
      </p:sp>
      <p:sp>
        <p:nvSpPr>
          <p:cNvPr id="33" name="TextBox 32"/>
          <p:cNvSpPr txBox="1"/>
          <p:nvPr/>
        </p:nvSpPr>
        <p:spPr>
          <a:xfrm>
            <a:off x="3929058" y="4786322"/>
            <a:ext cx="1785950" cy="430887"/>
          </a:xfrm>
          <a:prstGeom prst="rect">
            <a:avLst/>
          </a:prstGeom>
          <a:noFill/>
        </p:spPr>
        <p:txBody>
          <a:bodyPr wrap="square" rtlCol="0">
            <a:spAutoFit/>
          </a:bodyPr>
          <a:lstStyle/>
          <a:p>
            <a:r>
              <a:rPr lang="en-GB" sz="1100" dirty="0" smtClean="0">
                <a:latin typeface="Arial" pitchFamily="34" charset="0"/>
                <a:cs typeface="Arial" pitchFamily="34" charset="0"/>
              </a:rPr>
              <a:t>Just few ready-now leaders.</a:t>
            </a:r>
            <a:endParaRPr lang="en-GB" sz="1100" dirty="0">
              <a:latin typeface="Arial" pitchFamily="34" charset="0"/>
              <a:cs typeface="Arial" pitchFamily="34" charset="0"/>
            </a:endParaRPr>
          </a:p>
        </p:txBody>
      </p:sp>
      <p:sp>
        <p:nvSpPr>
          <p:cNvPr id="34" name="Rounded Rectangle 33"/>
          <p:cNvSpPr/>
          <p:nvPr/>
        </p:nvSpPr>
        <p:spPr>
          <a:xfrm>
            <a:off x="785786" y="2357430"/>
            <a:ext cx="2143140" cy="57150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ounded Rectangle 34"/>
          <p:cNvSpPr/>
          <p:nvPr/>
        </p:nvSpPr>
        <p:spPr>
          <a:xfrm>
            <a:off x="785786" y="3214686"/>
            <a:ext cx="2143140" cy="57150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Rounded Rectangle 35"/>
          <p:cNvSpPr/>
          <p:nvPr/>
        </p:nvSpPr>
        <p:spPr>
          <a:xfrm>
            <a:off x="785786" y="4071942"/>
            <a:ext cx="2143140" cy="64294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214546" y="285728"/>
            <a:ext cx="5072098" cy="369332"/>
          </a:xfrm>
          <a:prstGeom prst="rect">
            <a:avLst/>
          </a:prstGeom>
          <a:noFill/>
        </p:spPr>
        <p:txBody>
          <a:bodyPr wrap="square" rtlCol="0">
            <a:spAutoFit/>
          </a:bodyPr>
          <a:lstStyle/>
          <a:p>
            <a:r>
              <a:rPr lang="en-GB" b="1" dirty="0" smtClean="0">
                <a:latin typeface="Arial" pitchFamily="34" charset="0"/>
                <a:cs typeface="Arial" pitchFamily="34" charset="0"/>
              </a:rPr>
              <a:t>Why</a:t>
            </a:r>
            <a:r>
              <a:rPr lang="en-GB" dirty="0" smtClean="0">
                <a:latin typeface="Arial" pitchFamily="34" charset="0"/>
                <a:cs typeface="Arial" pitchFamily="34" charset="0"/>
              </a:rPr>
              <a:t> </a:t>
            </a:r>
            <a:r>
              <a:rPr lang="en-GB" b="1" dirty="0" smtClean="0">
                <a:latin typeface="Arial" pitchFamily="34" charset="0"/>
                <a:cs typeface="Arial" pitchFamily="34" charset="0"/>
              </a:rPr>
              <a:t>HRM is strategic for </a:t>
            </a:r>
            <a:r>
              <a:rPr lang="en-GB" b="1" dirty="0" err="1" smtClean="0">
                <a:latin typeface="Arial" pitchFamily="34" charset="0"/>
                <a:cs typeface="Arial" pitchFamily="34" charset="0"/>
              </a:rPr>
              <a:t>HealthConnect</a:t>
            </a:r>
            <a:r>
              <a:rPr lang="en-GB" b="1" dirty="0" smtClean="0">
                <a:latin typeface="Arial" pitchFamily="34" charset="0"/>
                <a:cs typeface="Arial" pitchFamily="34" charset="0"/>
              </a:rPr>
              <a:t> UK</a:t>
            </a:r>
            <a:endParaRPr lang="en-GB" b="1" dirty="0">
              <a:latin typeface="Arial" pitchFamily="34" charset="0"/>
              <a:cs typeface="Arial" pitchFamily="34" charset="0"/>
            </a:endParaRPr>
          </a:p>
        </p:txBody>
      </p:sp>
      <p:sp>
        <p:nvSpPr>
          <p:cNvPr id="6" name="TextBox 5"/>
          <p:cNvSpPr txBox="1"/>
          <p:nvPr/>
        </p:nvSpPr>
        <p:spPr>
          <a:xfrm>
            <a:off x="642910" y="1714488"/>
            <a:ext cx="1714512" cy="707886"/>
          </a:xfrm>
          <a:prstGeom prst="rect">
            <a:avLst/>
          </a:prstGeom>
          <a:noFill/>
        </p:spPr>
        <p:txBody>
          <a:bodyPr wrap="square" rtlCol="0">
            <a:spAutoFit/>
          </a:bodyPr>
          <a:lstStyle/>
          <a:p>
            <a:r>
              <a:rPr lang="en-GB" b="1" dirty="0" smtClean="0">
                <a:solidFill>
                  <a:schemeClr val="accent2">
                    <a:lumMod val="60000"/>
                    <a:lumOff val="40000"/>
                  </a:schemeClr>
                </a:solidFill>
                <a:latin typeface="Arial" pitchFamily="34" charset="0"/>
                <a:cs typeface="Arial" pitchFamily="34" charset="0"/>
              </a:rPr>
              <a:t>Ability</a:t>
            </a:r>
          </a:p>
          <a:p>
            <a:r>
              <a:rPr lang="en-GB" sz="1100" dirty="0" smtClean="0">
                <a:latin typeface="Arial" pitchFamily="34" charset="0"/>
                <a:cs typeface="Arial" pitchFamily="34" charset="0"/>
              </a:rPr>
              <a:t>Recruit and train skilled people.</a:t>
            </a:r>
            <a:endParaRPr lang="en-GB" sz="1100" dirty="0">
              <a:latin typeface="Arial" pitchFamily="34" charset="0"/>
              <a:cs typeface="Arial" pitchFamily="34" charset="0"/>
            </a:endParaRPr>
          </a:p>
        </p:txBody>
      </p:sp>
      <p:sp>
        <p:nvSpPr>
          <p:cNvPr id="7" name="TextBox 6"/>
          <p:cNvSpPr txBox="1"/>
          <p:nvPr/>
        </p:nvSpPr>
        <p:spPr>
          <a:xfrm>
            <a:off x="642910" y="2786058"/>
            <a:ext cx="1643074" cy="707886"/>
          </a:xfrm>
          <a:prstGeom prst="rect">
            <a:avLst/>
          </a:prstGeom>
          <a:noFill/>
        </p:spPr>
        <p:txBody>
          <a:bodyPr wrap="square" rtlCol="0">
            <a:spAutoFit/>
          </a:bodyPr>
          <a:lstStyle/>
          <a:p>
            <a:r>
              <a:rPr lang="en-GB" b="1" dirty="0" smtClean="0">
                <a:solidFill>
                  <a:schemeClr val="accent2">
                    <a:lumMod val="60000"/>
                    <a:lumOff val="40000"/>
                  </a:schemeClr>
                </a:solidFill>
                <a:latin typeface="Arial" pitchFamily="34" charset="0"/>
                <a:cs typeface="Arial" pitchFamily="34" charset="0"/>
              </a:rPr>
              <a:t>Motivation</a:t>
            </a:r>
          </a:p>
          <a:p>
            <a:r>
              <a:rPr lang="en-GB" sz="1100" dirty="0" smtClean="0">
                <a:latin typeface="Arial" pitchFamily="34" charset="0"/>
                <a:cs typeface="Arial" pitchFamily="34" charset="0"/>
              </a:rPr>
              <a:t>Reward, recognise and engage.</a:t>
            </a:r>
            <a:endParaRPr lang="en-GB" sz="1100" dirty="0">
              <a:latin typeface="Arial" pitchFamily="34" charset="0"/>
              <a:cs typeface="Arial" pitchFamily="34" charset="0"/>
            </a:endParaRPr>
          </a:p>
        </p:txBody>
      </p:sp>
      <p:sp>
        <p:nvSpPr>
          <p:cNvPr id="8" name="TextBox 7"/>
          <p:cNvSpPr txBox="1"/>
          <p:nvPr/>
        </p:nvSpPr>
        <p:spPr>
          <a:xfrm>
            <a:off x="642910" y="3857628"/>
            <a:ext cx="1785950" cy="707886"/>
          </a:xfrm>
          <a:prstGeom prst="rect">
            <a:avLst/>
          </a:prstGeom>
          <a:noFill/>
        </p:spPr>
        <p:txBody>
          <a:bodyPr wrap="square" rtlCol="0">
            <a:spAutoFit/>
          </a:bodyPr>
          <a:lstStyle/>
          <a:p>
            <a:r>
              <a:rPr lang="en-GB" b="1" dirty="0" smtClean="0">
                <a:solidFill>
                  <a:schemeClr val="accent2">
                    <a:lumMod val="60000"/>
                    <a:lumOff val="40000"/>
                  </a:schemeClr>
                </a:solidFill>
                <a:latin typeface="Arial" pitchFamily="34" charset="0"/>
                <a:cs typeface="Arial" pitchFamily="34" charset="0"/>
              </a:rPr>
              <a:t>Opportunity</a:t>
            </a:r>
          </a:p>
          <a:p>
            <a:r>
              <a:rPr lang="en-GB" sz="1100" dirty="0" smtClean="0">
                <a:latin typeface="Arial" pitchFamily="34" charset="0"/>
                <a:cs typeface="Arial" pitchFamily="34" charset="0"/>
              </a:rPr>
              <a:t>Job design, voice and teamwork.</a:t>
            </a:r>
            <a:endParaRPr lang="en-GB" sz="1100" dirty="0">
              <a:latin typeface="Arial" pitchFamily="34" charset="0"/>
              <a:cs typeface="Arial" pitchFamily="34" charset="0"/>
            </a:endParaRPr>
          </a:p>
        </p:txBody>
      </p:sp>
      <p:sp>
        <p:nvSpPr>
          <p:cNvPr id="9" name="TextBox 8"/>
          <p:cNvSpPr txBox="1"/>
          <p:nvPr/>
        </p:nvSpPr>
        <p:spPr>
          <a:xfrm>
            <a:off x="928662" y="1142984"/>
            <a:ext cx="3143272" cy="369332"/>
          </a:xfrm>
          <a:prstGeom prst="rect">
            <a:avLst/>
          </a:prstGeom>
          <a:noFill/>
        </p:spPr>
        <p:txBody>
          <a:bodyPr wrap="square" rtlCol="0">
            <a:spAutoFit/>
          </a:bodyPr>
          <a:lstStyle/>
          <a:p>
            <a:r>
              <a:rPr lang="en-GB" b="1" dirty="0" smtClean="0">
                <a:solidFill>
                  <a:schemeClr val="accent1">
                    <a:lumMod val="75000"/>
                  </a:schemeClr>
                </a:solidFill>
                <a:latin typeface="Arial" pitchFamily="34" charset="0"/>
                <a:cs typeface="Arial" pitchFamily="34" charset="0"/>
              </a:rPr>
              <a:t>  AMO framework </a:t>
            </a:r>
            <a:r>
              <a:rPr lang="en-GB" sz="1200" dirty="0" smtClean="0">
                <a:solidFill>
                  <a:schemeClr val="accent1">
                    <a:lumMod val="75000"/>
                  </a:schemeClr>
                </a:solidFill>
                <a:latin typeface="Arial" pitchFamily="34" charset="0"/>
                <a:cs typeface="Arial" pitchFamily="34" charset="0"/>
              </a:rPr>
              <a:t>(Bailey, 1993)</a:t>
            </a:r>
            <a:r>
              <a:rPr lang="en-GB" sz="1200" b="1" dirty="0" smtClean="0">
                <a:solidFill>
                  <a:schemeClr val="accent1">
                    <a:lumMod val="75000"/>
                  </a:schemeClr>
                </a:solidFill>
                <a:latin typeface="Arial" pitchFamily="34" charset="0"/>
                <a:cs typeface="Arial" pitchFamily="34" charset="0"/>
              </a:rPr>
              <a:t> </a:t>
            </a:r>
            <a:endParaRPr lang="en-GB" sz="1200" b="1" dirty="0">
              <a:solidFill>
                <a:schemeClr val="accent1">
                  <a:lumMod val="75000"/>
                </a:schemeClr>
              </a:solidFill>
              <a:latin typeface="Arial" pitchFamily="34" charset="0"/>
              <a:cs typeface="Arial" pitchFamily="34" charset="0"/>
            </a:endParaRPr>
          </a:p>
        </p:txBody>
      </p:sp>
      <p:sp>
        <p:nvSpPr>
          <p:cNvPr id="10" name="Rounded Rectangle 9"/>
          <p:cNvSpPr/>
          <p:nvPr/>
        </p:nvSpPr>
        <p:spPr>
          <a:xfrm>
            <a:off x="642910" y="1714488"/>
            <a:ext cx="1643074" cy="7143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642910" y="2786058"/>
            <a:ext cx="1643074" cy="7143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642910" y="3857628"/>
            <a:ext cx="1643074" cy="71438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ight Arrow 12"/>
          <p:cNvSpPr/>
          <p:nvPr/>
        </p:nvSpPr>
        <p:spPr>
          <a:xfrm>
            <a:off x="2357422" y="1928802"/>
            <a:ext cx="571504"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ight Arrow 13"/>
          <p:cNvSpPr/>
          <p:nvPr/>
        </p:nvSpPr>
        <p:spPr>
          <a:xfrm>
            <a:off x="2357422" y="3000372"/>
            <a:ext cx="571504"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ight Arrow 14"/>
          <p:cNvSpPr/>
          <p:nvPr/>
        </p:nvSpPr>
        <p:spPr>
          <a:xfrm>
            <a:off x="2357422" y="4071942"/>
            <a:ext cx="571504" cy="2857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3000364" y="2071678"/>
            <a:ext cx="1500198" cy="1831271"/>
          </a:xfrm>
          <a:prstGeom prst="rect">
            <a:avLst/>
          </a:prstGeom>
          <a:noFill/>
        </p:spPr>
        <p:txBody>
          <a:bodyPr wrap="square" rtlCol="0">
            <a:spAutoFit/>
          </a:bodyPr>
          <a:lstStyle/>
          <a:p>
            <a:endParaRPr lang="en-GB" sz="1600" dirty="0" smtClean="0">
              <a:solidFill>
                <a:schemeClr val="accent2">
                  <a:lumMod val="60000"/>
                  <a:lumOff val="40000"/>
                </a:schemeClr>
              </a:solidFill>
              <a:latin typeface="Arial" pitchFamily="34" charset="0"/>
              <a:cs typeface="Arial" pitchFamily="34" charset="0"/>
            </a:endParaRPr>
          </a:p>
          <a:p>
            <a:endParaRPr lang="en-GB" sz="1600" dirty="0">
              <a:solidFill>
                <a:schemeClr val="accent2">
                  <a:lumMod val="60000"/>
                  <a:lumOff val="40000"/>
                </a:schemeClr>
              </a:solidFill>
              <a:latin typeface="Arial" pitchFamily="34" charset="0"/>
              <a:cs typeface="Arial" pitchFamily="34" charset="0"/>
            </a:endParaRPr>
          </a:p>
          <a:p>
            <a:r>
              <a:rPr lang="en-GB" sz="1600" dirty="0" smtClean="0">
                <a:solidFill>
                  <a:schemeClr val="accent2">
                    <a:lumMod val="60000"/>
                    <a:lumOff val="40000"/>
                  </a:schemeClr>
                </a:solidFill>
                <a:latin typeface="Arial" pitchFamily="34" charset="0"/>
                <a:cs typeface="Arial" pitchFamily="34" charset="0"/>
              </a:rPr>
              <a:t>Organisational</a:t>
            </a:r>
          </a:p>
          <a:p>
            <a:r>
              <a:rPr lang="en-GB" sz="1600" dirty="0" smtClean="0">
                <a:solidFill>
                  <a:schemeClr val="accent2">
                    <a:lumMod val="60000"/>
                    <a:lumOff val="40000"/>
                  </a:schemeClr>
                </a:solidFill>
                <a:latin typeface="Arial" pitchFamily="34" charset="0"/>
                <a:cs typeface="Arial" pitchFamily="34" charset="0"/>
              </a:rPr>
              <a:t>  performance</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      Quality of care, </a:t>
            </a:r>
          </a:p>
          <a:p>
            <a:r>
              <a:rPr lang="en-GB" sz="1100" dirty="0" smtClean="0">
                <a:latin typeface="Arial" pitchFamily="34" charset="0"/>
                <a:cs typeface="Arial" pitchFamily="34" charset="0"/>
              </a:rPr>
              <a:t>    retention, growth</a:t>
            </a:r>
          </a:p>
          <a:p>
            <a:endParaRPr lang="en-GB" sz="1600" dirty="0">
              <a:latin typeface="Arial" pitchFamily="34" charset="0"/>
              <a:cs typeface="Arial" pitchFamily="34" charset="0"/>
            </a:endParaRPr>
          </a:p>
        </p:txBody>
      </p:sp>
      <p:sp>
        <p:nvSpPr>
          <p:cNvPr id="17" name="Rounded Rectangle 16"/>
          <p:cNvSpPr/>
          <p:nvPr/>
        </p:nvSpPr>
        <p:spPr>
          <a:xfrm>
            <a:off x="3000364" y="1714488"/>
            <a:ext cx="1500198" cy="285752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5143504" y="1285860"/>
            <a:ext cx="3429024" cy="1214446"/>
          </a:xfrm>
          <a:prstGeom prst="roundRect">
            <a:avLst/>
          </a:prstGeom>
          <a:noFill/>
          <a:ln>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Rounded Rectangle 18"/>
          <p:cNvSpPr/>
          <p:nvPr/>
        </p:nvSpPr>
        <p:spPr>
          <a:xfrm>
            <a:off x="5143504" y="2714620"/>
            <a:ext cx="3429024" cy="1214446"/>
          </a:xfrm>
          <a:prstGeom prst="roundRect">
            <a:avLst/>
          </a:prstGeom>
          <a:no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ounded Rectangle 19"/>
          <p:cNvSpPr/>
          <p:nvPr/>
        </p:nvSpPr>
        <p:spPr>
          <a:xfrm>
            <a:off x="5143504" y="4143380"/>
            <a:ext cx="3429024" cy="1214446"/>
          </a:xfrm>
          <a:prstGeom prst="roundRect">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5143504" y="1357298"/>
            <a:ext cx="3429024" cy="1015663"/>
          </a:xfrm>
          <a:prstGeom prst="rect">
            <a:avLst/>
          </a:prstGeom>
          <a:noFill/>
        </p:spPr>
        <p:txBody>
          <a:bodyPr wrap="square" rtlCol="0">
            <a:spAutoFit/>
          </a:bodyPr>
          <a:lstStyle/>
          <a:p>
            <a:r>
              <a:rPr lang="en-GB" sz="1600" dirty="0" smtClean="0">
                <a:solidFill>
                  <a:schemeClr val="accent4">
                    <a:lumMod val="40000"/>
                    <a:lumOff val="60000"/>
                  </a:schemeClr>
                </a:solidFill>
                <a:latin typeface="Arial" pitchFamily="34" charset="0"/>
                <a:cs typeface="Arial" pitchFamily="34" charset="0"/>
              </a:rPr>
              <a:t>Ulrich’s HR roles (1997)</a:t>
            </a:r>
          </a:p>
          <a:p>
            <a:r>
              <a:rPr lang="en-GB" sz="1100" dirty="0" smtClean="0">
                <a:latin typeface="Arial" pitchFamily="34" charset="0"/>
                <a:cs typeface="Arial" pitchFamily="34" charset="0"/>
              </a:rPr>
              <a:t>Strategic partner, change agent, employee champion and  administrative expert. </a:t>
            </a:r>
            <a:r>
              <a:rPr lang="en-GB" sz="1100" dirty="0" err="1" smtClean="0">
                <a:latin typeface="Arial" pitchFamily="34" charset="0"/>
                <a:cs typeface="Arial" pitchFamily="34" charset="0"/>
              </a:rPr>
              <a:t>HealthConnect</a:t>
            </a:r>
            <a:r>
              <a:rPr lang="en-GB" sz="1100" dirty="0" smtClean="0">
                <a:latin typeface="Arial" pitchFamily="34" charset="0"/>
                <a:cs typeface="Arial" pitchFamily="34" charset="0"/>
              </a:rPr>
              <a:t> need HR as a partner of Board level, not only administration.</a:t>
            </a:r>
            <a:endParaRPr lang="en-GB" sz="1600" dirty="0">
              <a:solidFill>
                <a:schemeClr val="accent4">
                  <a:lumMod val="40000"/>
                  <a:lumOff val="60000"/>
                </a:schemeClr>
              </a:solidFill>
              <a:latin typeface="Arial" pitchFamily="34" charset="0"/>
              <a:cs typeface="Arial" pitchFamily="34" charset="0"/>
            </a:endParaRPr>
          </a:p>
        </p:txBody>
      </p:sp>
      <p:sp>
        <p:nvSpPr>
          <p:cNvPr id="22" name="TextBox 21"/>
          <p:cNvSpPr txBox="1"/>
          <p:nvPr/>
        </p:nvSpPr>
        <p:spPr>
          <a:xfrm>
            <a:off x="5143504" y="2786058"/>
            <a:ext cx="3429024" cy="846386"/>
          </a:xfrm>
          <a:prstGeom prst="rect">
            <a:avLst/>
          </a:prstGeom>
          <a:noFill/>
        </p:spPr>
        <p:txBody>
          <a:bodyPr wrap="square" rtlCol="0">
            <a:spAutoFit/>
          </a:bodyPr>
          <a:lstStyle/>
          <a:p>
            <a:r>
              <a:rPr lang="en-GB" sz="1600" dirty="0" smtClean="0">
                <a:solidFill>
                  <a:schemeClr val="accent6">
                    <a:lumMod val="40000"/>
                    <a:lumOff val="60000"/>
                  </a:schemeClr>
                </a:solidFill>
                <a:latin typeface="Arial" pitchFamily="34" charset="0"/>
                <a:cs typeface="Arial" pitchFamily="34" charset="0"/>
              </a:rPr>
              <a:t>Resource based-view</a:t>
            </a:r>
          </a:p>
          <a:p>
            <a:r>
              <a:rPr lang="en-GB" sz="1100" dirty="0" smtClean="0">
                <a:latin typeface="Arial" pitchFamily="34" charset="0"/>
                <a:cs typeface="Arial" pitchFamily="34" charset="0"/>
              </a:rPr>
              <a:t>Deficit, hard-to-copy people capabilities in </a:t>
            </a:r>
            <a:r>
              <a:rPr lang="en-GB" sz="1100" dirty="0" err="1" smtClean="0">
                <a:latin typeface="Arial" pitchFamily="34" charset="0"/>
                <a:cs typeface="Arial" pitchFamily="34" charset="0"/>
              </a:rPr>
              <a:t>telehealth</a:t>
            </a:r>
            <a:r>
              <a:rPr lang="en-GB" sz="1100" dirty="0" smtClean="0">
                <a:latin typeface="Arial" pitchFamily="34" charset="0"/>
                <a:cs typeface="Arial" pitchFamily="34" charset="0"/>
              </a:rPr>
              <a:t> and data create advantage, so talent is a strategic asset (</a:t>
            </a:r>
            <a:r>
              <a:rPr lang="en-GB" sz="1100" dirty="0" err="1" smtClean="0">
                <a:latin typeface="Arial" pitchFamily="34" charset="0"/>
                <a:cs typeface="Arial" pitchFamily="34" charset="0"/>
              </a:rPr>
              <a:t>Boxall</a:t>
            </a:r>
            <a:r>
              <a:rPr lang="en-GB" sz="1100" dirty="0" smtClean="0">
                <a:latin typeface="Arial" pitchFamily="34" charset="0"/>
                <a:cs typeface="Arial" pitchFamily="34" charset="0"/>
              </a:rPr>
              <a:t> and Purcell, 2016).</a:t>
            </a:r>
            <a:endParaRPr lang="en-GB" sz="1100" dirty="0">
              <a:latin typeface="Arial" pitchFamily="34" charset="0"/>
              <a:cs typeface="Arial" pitchFamily="34" charset="0"/>
            </a:endParaRPr>
          </a:p>
        </p:txBody>
      </p:sp>
      <p:sp>
        <p:nvSpPr>
          <p:cNvPr id="23" name="TextBox 22"/>
          <p:cNvSpPr txBox="1"/>
          <p:nvPr/>
        </p:nvSpPr>
        <p:spPr>
          <a:xfrm>
            <a:off x="5143504" y="4143380"/>
            <a:ext cx="3429024" cy="1184940"/>
          </a:xfrm>
          <a:prstGeom prst="rect">
            <a:avLst/>
          </a:prstGeom>
          <a:noFill/>
        </p:spPr>
        <p:txBody>
          <a:bodyPr wrap="square" rtlCol="0">
            <a:spAutoFit/>
          </a:bodyPr>
          <a:lstStyle/>
          <a:p>
            <a:r>
              <a:rPr lang="en-GB" sz="1600" dirty="0" smtClean="0">
                <a:solidFill>
                  <a:schemeClr val="accent2">
                    <a:lumMod val="75000"/>
                  </a:schemeClr>
                </a:solidFill>
                <a:latin typeface="Arial" pitchFamily="34" charset="0"/>
                <a:cs typeface="Arial" pitchFamily="34" charset="0"/>
              </a:rPr>
              <a:t>Critical view</a:t>
            </a:r>
          </a:p>
          <a:p>
            <a:r>
              <a:rPr lang="en-GB" sz="1100" dirty="0" smtClean="0">
                <a:latin typeface="Arial" pitchFamily="34" charset="0"/>
                <a:cs typeface="Arial" pitchFamily="34" charset="0"/>
              </a:rPr>
              <a:t>Evidence links HR practice to performance, but causality is contested (Guest, 1997). ‘Best fit’ with context beats copying ‘best practice’ (Armstrong and Taylor, 2020).</a:t>
            </a:r>
          </a:p>
          <a:p>
            <a:endParaRPr lang="en-GB" sz="1100" dirty="0">
              <a:solidFill>
                <a:schemeClr val="accent2">
                  <a:lumMod val="75000"/>
                </a:schemeClr>
              </a:solidFill>
            </a:endParaRPr>
          </a:p>
        </p:txBody>
      </p:sp>
      <p:sp>
        <p:nvSpPr>
          <p:cNvPr id="24" name="TextBox 23"/>
          <p:cNvSpPr txBox="1"/>
          <p:nvPr/>
        </p:nvSpPr>
        <p:spPr>
          <a:xfrm>
            <a:off x="500034" y="4857760"/>
            <a:ext cx="4286280" cy="600164"/>
          </a:xfrm>
          <a:prstGeom prst="rect">
            <a:avLst/>
          </a:prstGeom>
          <a:noFill/>
        </p:spPr>
        <p:txBody>
          <a:bodyPr wrap="square" rtlCol="0">
            <a:spAutoFit/>
          </a:bodyPr>
          <a:lstStyle/>
          <a:p>
            <a:r>
              <a:rPr lang="en-GB" sz="1100" i="1" dirty="0" smtClean="0">
                <a:solidFill>
                  <a:schemeClr val="accent2">
                    <a:lumMod val="75000"/>
                  </a:schemeClr>
                </a:solidFill>
                <a:latin typeface="Arial" pitchFamily="34" charset="0"/>
                <a:cs typeface="Arial" pitchFamily="34" charset="0"/>
              </a:rPr>
              <a:t>AMO framework is a tools for HRM., stating that employee performance depends on Ability, Motivation and Opportunity.</a:t>
            </a:r>
          </a:p>
          <a:p>
            <a:r>
              <a:rPr lang="en-GB" sz="1100" i="1" dirty="0" smtClean="0">
                <a:solidFill>
                  <a:schemeClr val="accent2">
                    <a:lumMod val="75000"/>
                  </a:schemeClr>
                </a:solidFill>
                <a:latin typeface="Arial" pitchFamily="34" charset="0"/>
                <a:cs typeface="Arial" pitchFamily="34" charset="0"/>
              </a:rPr>
              <a:t>                        Performance=f(A x M x O)</a:t>
            </a:r>
            <a:endParaRPr lang="en-GB" sz="1100" i="1" dirty="0">
              <a:solidFill>
                <a:schemeClr val="accent2">
                  <a:lumMod val="75000"/>
                </a:schemeClr>
              </a:solidFill>
              <a:latin typeface="Arial" pitchFamily="34" charset="0"/>
              <a:cs typeface="Arial"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0232" y="500042"/>
            <a:ext cx="5214974" cy="369332"/>
          </a:xfrm>
          <a:prstGeom prst="rect">
            <a:avLst/>
          </a:prstGeom>
          <a:noFill/>
        </p:spPr>
        <p:txBody>
          <a:bodyPr wrap="square" rtlCol="0">
            <a:spAutoFit/>
          </a:bodyPr>
          <a:lstStyle/>
          <a:p>
            <a:r>
              <a:rPr lang="en-GB" b="1" dirty="0" smtClean="0">
                <a:latin typeface="Arial" pitchFamily="34" charset="0"/>
                <a:cs typeface="Arial" pitchFamily="34" charset="0"/>
              </a:rPr>
              <a:t>Workforce planning and skills gap analysis</a:t>
            </a:r>
            <a:endParaRPr lang="en-GB" b="1" dirty="0">
              <a:latin typeface="Arial" pitchFamily="34" charset="0"/>
              <a:cs typeface="Arial" pitchFamily="34" charset="0"/>
            </a:endParaRPr>
          </a:p>
        </p:txBody>
      </p:sp>
      <p:graphicFrame>
        <p:nvGraphicFramePr>
          <p:cNvPr id="3" name="Diagram 2"/>
          <p:cNvGraphicFramePr/>
          <p:nvPr/>
        </p:nvGraphicFramePr>
        <p:xfrm>
          <a:off x="142844" y="285728"/>
          <a:ext cx="8905916" cy="26035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4" name="Table 3"/>
          <p:cNvGraphicFramePr>
            <a:graphicFrameLocks noGrp="1"/>
          </p:cNvGraphicFramePr>
          <p:nvPr/>
        </p:nvGraphicFramePr>
        <p:xfrm>
          <a:off x="500034" y="2285992"/>
          <a:ext cx="8215371" cy="2829891"/>
        </p:xfrm>
        <a:graphic>
          <a:graphicData uri="http://schemas.openxmlformats.org/drawingml/2006/table">
            <a:tbl>
              <a:tblPr firstRow="1" bandRow="1">
                <a:tableStyleId>{5C22544A-7EE6-4342-B048-85BDC9FD1C3A}</a:tableStyleId>
              </a:tblPr>
              <a:tblGrid>
                <a:gridCol w="2738457"/>
                <a:gridCol w="2738457"/>
                <a:gridCol w="2738457"/>
              </a:tblGrid>
              <a:tr h="557217">
                <a:tc>
                  <a:txBody>
                    <a:bodyPr/>
                    <a:lstStyle/>
                    <a:p>
                      <a:pPr algn="ctr"/>
                      <a:r>
                        <a:rPr lang="en-GB" sz="1600" dirty="0" smtClean="0">
                          <a:latin typeface="Arial" pitchFamily="34" charset="0"/>
                          <a:cs typeface="Arial" pitchFamily="34" charset="0"/>
                        </a:rPr>
                        <a:t>Skill area</a:t>
                      </a:r>
                      <a:endParaRPr lang="en-GB" sz="1600" dirty="0">
                        <a:latin typeface="Arial" pitchFamily="34" charset="0"/>
                        <a:cs typeface="Arial" pitchFamily="34" charset="0"/>
                      </a:endParaRPr>
                    </a:p>
                  </a:txBody>
                  <a:tcPr/>
                </a:tc>
                <a:tc>
                  <a:txBody>
                    <a:bodyPr/>
                    <a:lstStyle/>
                    <a:p>
                      <a:pPr algn="ctr"/>
                      <a:r>
                        <a:rPr lang="en-GB" sz="1600" dirty="0" smtClean="0">
                          <a:latin typeface="Arial" pitchFamily="34" charset="0"/>
                          <a:cs typeface="Arial" pitchFamily="34" charset="0"/>
                        </a:rPr>
                        <a:t>Why it matters</a:t>
                      </a:r>
                      <a:endParaRPr lang="en-GB" sz="1600" dirty="0">
                        <a:latin typeface="Arial" pitchFamily="34" charset="0"/>
                        <a:cs typeface="Arial" pitchFamily="34" charset="0"/>
                      </a:endParaRPr>
                    </a:p>
                  </a:txBody>
                  <a:tcPr/>
                </a:tc>
                <a:tc>
                  <a:txBody>
                    <a:bodyPr/>
                    <a:lstStyle/>
                    <a:p>
                      <a:pPr algn="ctr"/>
                      <a:r>
                        <a:rPr lang="en-GB" sz="1600" dirty="0" smtClean="0">
                          <a:latin typeface="Arial" pitchFamily="34" charset="0"/>
                          <a:cs typeface="Arial" pitchFamily="34" charset="0"/>
                        </a:rPr>
                        <a:t>Planning response</a:t>
                      </a:r>
                      <a:endParaRPr lang="en-GB" sz="1600" dirty="0">
                        <a:latin typeface="Arial" pitchFamily="34" charset="0"/>
                        <a:cs typeface="Arial" pitchFamily="34" charset="0"/>
                      </a:endParaRPr>
                    </a:p>
                  </a:txBody>
                  <a:tcPr/>
                </a:tc>
              </a:tr>
              <a:tr h="557217">
                <a:tc>
                  <a:txBody>
                    <a:bodyPr/>
                    <a:lstStyle/>
                    <a:p>
                      <a:pPr algn="l"/>
                      <a:r>
                        <a:rPr lang="en-GB" sz="1600" dirty="0" smtClean="0">
                          <a:latin typeface="Arial" pitchFamily="34" charset="0"/>
                          <a:cs typeface="Arial" pitchFamily="34" charset="0"/>
                        </a:rPr>
                        <a:t>Digital clinical skills</a:t>
                      </a:r>
                      <a:endParaRPr lang="en-GB" sz="1600" dirty="0">
                        <a:latin typeface="Arial" pitchFamily="34" charset="0"/>
                        <a:cs typeface="Arial" pitchFamily="34" charset="0"/>
                      </a:endParaRPr>
                    </a:p>
                  </a:txBody>
                  <a:tcPr/>
                </a:tc>
                <a:tc>
                  <a:txBody>
                    <a:bodyPr/>
                    <a:lstStyle/>
                    <a:p>
                      <a:pPr algn="l"/>
                      <a:r>
                        <a:rPr lang="en-GB" sz="1100" dirty="0" smtClean="0">
                          <a:latin typeface="Arial" pitchFamily="34" charset="0"/>
                          <a:cs typeface="Arial" pitchFamily="34" charset="0"/>
                        </a:rPr>
                        <a:t>Safe, effective virtual care</a:t>
                      </a:r>
                      <a:endParaRPr lang="en-GB" sz="1100" dirty="0">
                        <a:latin typeface="Arial" pitchFamily="34" charset="0"/>
                        <a:cs typeface="Arial" pitchFamily="34" charset="0"/>
                      </a:endParaRPr>
                    </a:p>
                  </a:txBody>
                  <a:tcPr/>
                </a:tc>
                <a:tc>
                  <a:txBody>
                    <a:bodyPr/>
                    <a:lstStyle/>
                    <a:p>
                      <a:pPr algn="l"/>
                      <a:r>
                        <a:rPr lang="en-GB" sz="1100" dirty="0" smtClean="0">
                          <a:latin typeface="Arial" pitchFamily="34" charset="0"/>
                          <a:cs typeface="Arial" pitchFamily="34" charset="0"/>
                        </a:rPr>
                        <a:t>Competency framework, simulation</a:t>
                      </a:r>
                      <a:endParaRPr lang="en-GB" sz="1100" dirty="0">
                        <a:latin typeface="Arial" pitchFamily="34" charset="0"/>
                        <a:cs typeface="Arial" pitchFamily="34" charset="0"/>
                      </a:endParaRPr>
                    </a:p>
                  </a:txBody>
                  <a:tcPr/>
                </a:tc>
              </a:tr>
              <a:tr h="557217">
                <a:tc>
                  <a:txBody>
                    <a:bodyPr/>
                    <a:lstStyle/>
                    <a:p>
                      <a:pPr algn="l"/>
                      <a:r>
                        <a:rPr lang="en-GB" sz="1600" dirty="0" smtClean="0">
                          <a:latin typeface="Arial" pitchFamily="34" charset="0"/>
                          <a:cs typeface="Arial" pitchFamily="34" charset="0"/>
                        </a:rPr>
                        <a:t>Cyber and informational governance</a:t>
                      </a:r>
                      <a:endParaRPr lang="en-GB" sz="1600" dirty="0">
                        <a:latin typeface="Arial" pitchFamily="34" charset="0"/>
                        <a:cs typeface="Arial" pitchFamily="34" charset="0"/>
                      </a:endParaRPr>
                    </a:p>
                  </a:txBody>
                  <a:tcPr/>
                </a:tc>
                <a:tc>
                  <a:txBody>
                    <a:bodyPr/>
                    <a:lstStyle/>
                    <a:p>
                      <a:pPr algn="l"/>
                      <a:r>
                        <a:rPr lang="en-GB" sz="1100" dirty="0" smtClean="0">
                          <a:latin typeface="Arial" pitchFamily="34" charset="0"/>
                          <a:cs typeface="Arial" pitchFamily="34" charset="0"/>
                        </a:rPr>
                        <a:t>Patient</a:t>
                      </a:r>
                      <a:r>
                        <a:rPr lang="en-GB" sz="1100" baseline="0" dirty="0" smtClean="0">
                          <a:latin typeface="Arial" pitchFamily="34" charset="0"/>
                          <a:cs typeface="Arial" pitchFamily="34" charset="0"/>
                        </a:rPr>
                        <a:t> trust and UK GDPR</a:t>
                      </a:r>
                      <a:endParaRPr lang="en-GB" sz="1100" dirty="0">
                        <a:latin typeface="Arial" pitchFamily="34" charset="0"/>
                        <a:cs typeface="Arial" pitchFamily="34" charset="0"/>
                      </a:endParaRPr>
                    </a:p>
                  </a:txBody>
                  <a:tcPr/>
                </a:tc>
                <a:tc>
                  <a:txBody>
                    <a:bodyPr/>
                    <a:lstStyle/>
                    <a:p>
                      <a:pPr algn="l"/>
                      <a:r>
                        <a:rPr lang="en-GB" sz="1100" dirty="0" smtClean="0">
                          <a:latin typeface="Arial" pitchFamily="34" charset="0"/>
                          <a:cs typeface="Arial" pitchFamily="34" charset="0"/>
                        </a:rPr>
                        <a:t>Targeted hires; mandatory </a:t>
                      </a:r>
                      <a:r>
                        <a:rPr lang="en-GB" sz="1100" dirty="0" err="1" smtClean="0">
                          <a:latin typeface="Arial" pitchFamily="34" charset="0"/>
                          <a:cs typeface="Arial" pitchFamily="34" charset="0"/>
                        </a:rPr>
                        <a:t>upskilling</a:t>
                      </a:r>
                      <a:endParaRPr lang="en-GB" sz="1100" dirty="0">
                        <a:latin typeface="Arial" pitchFamily="34" charset="0"/>
                        <a:cs typeface="Arial" pitchFamily="34" charset="0"/>
                      </a:endParaRPr>
                    </a:p>
                  </a:txBody>
                  <a:tcPr/>
                </a:tc>
              </a:tr>
              <a:tr h="557217">
                <a:tc>
                  <a:txBody>
                    <a:bodyPr/>
                    <a:lstStyle/>
                    <a:p>
                      <a:pPr algn="l"/>
                      <a:r>
                        <a:rPr lang="en-GB" sz="1600" dirty="0" smtClean="0">
                          <a:latin typeface="Arial" pitchFamily="34" charset="0"/>
                          <a:cs typeface="Arial" pitchFamily="34" charset="0"/>
                        </a:rPr>
                        <a:t>Data, AI and analytics</a:t>
                      </a:r>
                      <a:endParaRPr lang="en-GB" sz="1600" dirty="0">
                        <a:latin typeface="Arial" pitchFamily="34" charset="0"/>
                        <a:cs typeface="Arial" pitchFamily="34" charset="0"/>
                      </a:endParaRPr>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100" dirty="0" smtClean="0">
                          <a:latin typeface="Arial" pitchFamily="34" charset="0"/>
                          <a:cs typeface="Arial" pitchFamily="34" charset="0"/>
                        </a:rPr>
                        <a:t>Powers monitoring and insight</a:t>
                      </a:r>
                    </a:p>
                    <a:p>
                      <a:pPr algn="l"/>
                      <a:endParaRPr lang="en-GB" dirty="0">
                        <a:latin typeface="Arial" pitchFamily="34" charset="0"/>
                        <a:cs typeface="Arial" pitchFamily="34" charset="0"/>
                      </a:endParaRPr>
                    </a:p>
                  </a:txBody>
                  <a:tcPr/>
                </a:tc>
                <a:tc>
                  <a:txBody>
                    <a:bodyPr/>
                    <a:lstStyle/>
                    <a:p>
                      <a:pPr algn="l"/>
                      <a:r>
                        <a:rPr lang="en-GB" sz="1100" dirty="0" smtClean="0">
                          <a:latin typeface="Arial" pitchFamily="34" charset="0"/>
                          <a:cs typeface="Arial" pitchFamily="34" charset="0"/>
                        </a:rPr>
                        <a:t>Build via academy; hire specialists</a:t>
                      </a:r>
                      <a:endParaRPr lang="en-GB" sz="1100" dirty="0">
                        <a:latin typeface="Arial" pitchFamily="34" charset="0"/>
                        <a:cs typeface="Arial" pitchFamily="34" charset="0"/>
                      </a:endParaRPr>
                    </a:p>
                  </a:txBody>
                  <a:tcPr/>
                </a:tc>
              </a:tr>
              <a:tr h="557217">
                <a:tc>
                  <a:txBody>
                    <a:bodyPr/>
                    <a:lstStyle/>
                    <a:p>
                      <a:pPr algn="l"/>
                      <a:r>
                        <a:rPr lang="en-GB" sz="1600" dirty="0" smtClean="0">
                          <a:latin typeface="Arial" pitchFamily="34" charset="0"/>
                          <a:cs typeface="Arial" pitchFamily="34" charset="0"/>
                        </a:rPr>
                        <a:t>Leading multidisciplinary</a:t>
                      </a:r>
                    </a:p>
                    <a:p>
                      <a:pPr algn="l"/>
                      <a:r>
                        <a:rPr lang="en-GB" sz="1600" dirty="0" smtClean="0">
                          <a:latin typeface="Arial" pitchFamily="34" charset="0"/>
                          <a:cs typeface="Arial" pitchFamily="34" charset="0"/>
                        </a:rPr>
                        <a:t>teams</a:t>
                      </a:r>
                      <a:endParaRPr lang="en-GB" sz="1600" dirty="0">
                        <a:latin typeface="Arial" pitchFamily="34" charset="0"/>
                        <a:cs typeface="Arial" pitchFamily="34" charset="0"/>
                      </a:endParaRPr>
                    </a:p>
                  </a:txBody>
                  <a:tcPr/>
                </a:tc>
                <a:tc>
                  <a:txBody>
                    <a:bodyPr/>
                    <a:lstStyle/>
                    <a:p>
                      <a:pPr algn="l"/>
                      <a:r>
                        <a:rPr lang="en-GB" sz="1100" dirty="0" smtClean="0">
                          <a:latin typeface="Arial" pitchFamily="34" charset="0"/>
                          <a:cs typeface="Arial" pitchFamily="34" charset="0"/>
                        </a:rPr>
                        <a:t>Coordinating across professions</a:t>
                      </a:r>
                      <a:endParaRPr lang="en-GB" sz="1100" dirty="0">
                        <a:latin typeface="Arial" pitchFamily="34" charset="0"/>
                        <a:cs typeface="Arial" pitchFamily="34" charset="0"/>
                      </a:endParaRPr>
                    </a:p>
                  </a:txBody>
                  <a:tcPr/>
                </a:tc>
                <a:tc>
                  <a:txBody>
                    <a:bodyPr/>
                    <a:lstStyle/>
                    <a:p>
                      <a:pPr algn="l"/>
                      <a:r>
                        <a:rPr lang="en-GB" sz="1100" dirty="0" smtClean="0">
                          <a:latin typeface="Arial" pitchFamily="34" charset="0"/>
                          <a:cs typeface="Arial" pitchFamily="34" charset="0"/>
                        </a:rPr>
                        <a:t>Leadership development programme</a:t>
                      </a:r>
                      <a:endParaRPr lang="en-GB" sz="1100" dirty="0">
                        <a:latin typeface="Arial" pitchFamily="34" charset="0"/>
                        <a:cs typeface="Arial" pitchFamily="34" charset="0"/>
                      </a:endParaRPr>
                    </a:p>
                  </a:txBody>
                  <a:tcPr/>
                </a:tc>
              </a:tr>
            </a:tbl>
          </a:graphicData>
        </a:graphic>
      </p:graphicFrame>
      <p:sp>
        <p:nvSpPr>
          <p:cNvPr id="5" name="TextBox 4"/>
          <p:cNvSpPr txBox="1"/>
          <p:nvPr/>
        </p:nvSpPr>
        <p:spPr>
          <a:xfrm>
            <a:off x="357158" y="5429264"/>
            <a:ext cx="8358246" cy="507831"/>
          </a:xfrm>
          <a:prstGeom prst="rect">
            <a:avLst/>
          </a:prstGeom>
          <a:noFill/>
        </p:spPr>
        <p:txBody>
          <a:bodyPr wrap="square" rtlCol="0">
            <a:spAutoFit/>
          </a:bodyPr>
          <a:lstStyle/>
          <a:p>
            <a:r>
              <a:rPr lang="en-GB" sz="1600" dirty="0" smtClean="0">
                <a:solidFill>
                  <a:schemeClr val="accent1">
                    <a:lumMod val="75000"/>
                  </a:schemeClr>
                </a:solidFill>
                <a:latin typeface="Arial" pitchFamily="34" charset="0"/>
                <a:cs typeface="Arial" pitchFamily="34" charset="0"/>
              </a:rPr>
              <a:t>Critical view</a:t>
            </a:r>
            <a:r>
              <a:rPr lang="en-GB" sz="1600" dirty="0" smtClean="0">
                <a:solidFill>
                  <a:schemeClr val="accent2">
                    <a:lumMod val="60000"/>
                    <a:lumOff val="40000"/>
                  </a:schemeClr>
                </a:solidFill>
                <a:latin typeface="Arial" pitchFamily="34" charset="0"/>
                <a:cs typeface="Arial" pitchFamily="34" charset="0"/>
              </a:rPr>
              <a:t>: </a:t>
            </a:r>
            <a:r>
              <a:rPr lang="en-GB" sz="1100" i="1" dirty="0" smtClean="0">
                <a:latin typeface="Arial" pitchFamily="34" charset="0"/>
                <a:cs typeface="Arial" pitchFamily="34" charset="0"/>
              </a:rPr>
              <a:t>Forecast are uncertain in fast-moving digital health, so use scenario planning and a core-plus-flexible work force rather than one static plan </a:t>
            </a:r>
            <a:r>
              <a:rPr lang="en-GB" sz="1100" dirty="0" smtClean="0">
                <a:latin typeface="Arial" pitchFamily="34" charset="0"/>
                <a:cs typeface="Arial" pitchFamily="34" charset="0"/>
              </a:rPr>
              <a:t>(Taylor, 2018, Armstrong and Taylor, 2020)</a:t>
            </a:r>
            <a:endParaRPr lang="en-GB" sz="1600" dirty="0">
              <a:solidFill>
                <a:schemeClr val="accent2">
                  <a:lumMod val="60000"/>
                  <a:lumOff val="40000"/>
                </a:schemeClr>
              </a:solidFill>
              <a:latin typeface="Arial" pitchFamily="34" charset="0"/>
              <a:cs typeface="Arial"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57356" y="428604"/>
            <a:ext cx="4857784" cy="369332"/>
          </a:xfrm>
          <a:prstGeom prst="rect">
            <a:avLst/>
          </a:prstGeom>
          <a:noFill/>
        </p:spPr>
        <p:txBody>
          <a:bodyPr wrap="square" rtlCol="0">
            <a:spAutoFit/>
          </a:bodyPr>
          <a:lstStyle/>
          <a:p>
            <a:r>
              <a:rPr lang="en-GB" b="1" dirty="0" smtClean="0">
                <a:latin typeface="Arial" pitchFamily="34" charset="0"/>
                <a:cs typeface="Arial" pitchFamily="34" charset="0"/>
              </a:rPr>
              <a:t>Recruitment challenges: in a realistic view</a:t>
            </a:r>
            <a:endParaRPr lang="en-GB" b="1" dirty="0">
              <a:latin typeface="Arial" pitchFamily="34" charset="0"/>
              <a:cs typeface="Arial" pitchFamily="34" charset="0"/>
            </a:endParaRPr>
          </a:p>
        </p:txBody>
      </p:sp>
      <p:sp>
        <p:nvSpPr>
          <p:cNvPr id="3" name="TextBox 2"/>
          <p:cNvSpPr txBox="1"/>
          <p:nvPr/>
        </p:nvSpPr>
        <p:spPr>
          <a:xfrm>
            <a:off x="500034" y="1357298"/>
            <a:ext cx="3929090" cy="677108"/>
          </a:xfrm>
          <a:prstGeom prst="rect">
            <a:avLst/>
          </a:prstGeom>
          <a:noFill/>
        </p:spPr>
        <p:txBody>
          <a:bodyPr wrap="square" rtlCol="0">
            <a:spAutoFit/>
          </a:bodyPr>
          <a:lstStyle/>
          <a:p>
            <a:r>
              <a:rPr lang="en-GB" sz="1600" dirty="0" smtClean="0">
                <a:latin typeface="Arial" pitchFamily="34" charset="0"/>
                <a:cs typeface="Arial" pitchFamily="34" charset="0"/>
              </a:rPr>
              <a:t>Competition for deficit talent</a:t>
            </a:r>
          </a:p>
          <a:p>
            <a:r>
              <a:rPr lang="en-GB" sz="1100" dirty="0" smtClean="0">
                <a:latin typeface="Arial" pitchFamily="34" charset="0"/>
                <a:cs typeface="Arial" pitchFamily="34" charset="0"/>
              </a:rPr>
              <a:t>The NHS, private providers and technology firms compete for the same clinicians and digital specialists.</a:t>
            </a:r>
            <a:endParaRPr lang="en-GB" sz="1100" dirty="0">
              <a:latin typeface="Arial" pitchFamily="34" charset="0"/>
              <a:cs typeface="Arial" pitchFamily="34" charset="0"/>
            </a:endParaRPr>
          </a:p>
        </p:txBody>
      </p:sp>
      <p:sp>
        <p:nvSpPr>
          <p:cNvPr id="4" name="TextBox 3"/>
          <p:cNvSpPr txBox="1"/>
          <p:nvPr/>
        </p:nvSpPr>
        <p:spPr>
          <a:xfrm>
            <a:off x="500034" y="2500306"/>
            <a:ext cx="3786214" cy="677108"/>
          </a:xfrm>
          <a:prstGeom prst="rect">
            <a:avLst/>
          </a:prstGeom>
          <a:noFill/>
        </p:spPr>
        <p:txBody>
          <a:bodyPr wrap="square" rtlCol="0">
            <a:spAutoFit/>
          </a:bodyPr>
          <a:lstStyle/>
          <a:p>
            <a:r>
              <a:rPr lang="en-GB" sz="1600" dirty="0" smtClean="0">
                <a:latin typeface="Arial" pitchFamily="34" charset="0"/>
                <a:cs typeface="Arial" pitchFamily="34" charset="0"/>
              </a:rPr>
              <a:t>Unclear employer brand</a:t>
            </a:r>
          </a:p>
          <a:p>
            <a:r>
              <a:rPr lang="en-GB" sz="1100" dirty="0" smtClean="0">
                <a:latin typeface="Arial" pitchFamily="34" charset="0"/>
                <a:cs typeface="Arial" pitchFamily="34" charset="0"/>
              </a:rPr>
              <a:t>Fast growth may have outrun a defined employee value proposition, weakening attraction (Taylor, 2018)</a:t>
            </a:r>
            <a:endParaRPr lang="en-GB" sz="1100" dirty="0">
              <a:latin typeface="Arial" pitchFamily="34" charset="0"/>
              <a:cs typeface="Arial" pitchFamily="34" charset="0"/>
            </a:endParaRPr>
          </a:p>
        </p:txBody>
      </p:sp>
      <p:sp>
        <p:nvSpPr>
          <p:cNvPr id="5" name="TextBox 4"/>
          <p:cNvSpPr txBox="1"/>
          <p:nvPr/>
        </p:nvSpPr>
        <p:spPr>
          <a:xfrm>
            <a:off x="500034" y="3643314"/>
            <a:ext cx="3714776" cy="846386"/>
          </a:xfrm>
          <a:prstGeom prst="rect">
            <a:avLst/>
          </a:prstGeom>
          <a:noFill/>
        </p:spPr>
        <p:txBody>
          <a:bodyPr wrap="square" rtlCol="0">
            <a:spAutoFit/>
          </a:bodyPr>
          <a:lstStyle/>
          <a:p>
            <a:r>
              <a:rPr lang="en-GB" sz="1600" dirty="0" smtClean="0">
                <a:latin typeface="Arial" pitchFamily="34" charset="0"/>
                <a:cs typeface="Arial" pitchFamily="34" charset="0"/>
              </a:rPr>
              <a:t>Inconsistent selection</a:t>
            </a:r>
          </a:p>
          <a:p>
            <a:r>
              <a:rPr lang="en-GB" sz="1100" dirty="0" smtClean="0">
                <a:latin typeface="Arial" pitchFamily="34" charset="0"/>
                <a:cs typeface="Arial" pitchFamily="34" charset="0"/>
              </a:rPr>
              <a:t>Unstructured interviews are weaker predictors of performance than structured methods (Schmidt and Hunter, 1988)</a:t>
            </a:r>
            <a:endParaRPr lang="en-GB" sz="1100" dirty="0">
              <a:latin typeface="Arial" pitchFamily="34" charset="0"/>
              <a:cs typeface="Arial" pitchFamily="34" charset="0"/>
            </a:endParaRPr>
          </a:p>
        </p:txBody>
      </p:sp>
      <p:sp>
        <p:nvSpPr>
          <p:cNvPr id="6" name="TextBox 5"/>
          <p:cNvSpPr txBox="1"/>
          <p:nvPr/>
        </p:nvSpPr>
        <p:spPr>
          <a:xfrm>
            <a:off x="500034" y="4929198"/>
            <a:ext cx="3571900" cy="846386"/>
          </a:xfrm>
          <a:prstGeom prst="rect">
            <a:avLst/>
          </a:prstGeom>
          <a:noFill/>
        </p:spPr>
        <p:txBody>
          <a:bodyPr wrap="square" rtlCol="0">
            <a:spAutoFit/>
          </a:bodyPr>
          <a:lstStyle/>
          <a:p>
            <a:r>
              <a:rPr lang="en-GB" sz="1600" dirty="0" smtClean="0">
                <a:latin typeface="Arial" pitchFamily="34" charset="0"/>
                <a:cs typeface="Arial" pitchFamily="34" charset="0"/>
              </a:rPr>
              <a:t>Compliance and fairness</a:t>
            </a:r>
          </a:p>
          <a:p>
            <a:r>
              <a:rPr lang="en-GB" sz="1100" dirty="0" smtClean="0">
                <a:latin typeface="Arial" pitchFamily="34" charset="0"/>
                <a:cs typeface="Arial" pitchFamily="34" charset="0"/>
              </a:rPr>
              <a:t>Professional registration, right-to-work and pre-employment checks, the Equality Act 2010 and UK GDPR for candidate data</a:t>
            </a:r>
            <a:endParaRPr lang="en-GB" sz="1100" dirty="0">
              <a:latin typeface="Arial" pitchFamily="34" charset="0"/>
              <a:cs typeface="Arial" pitchFamily="34" charset="0"/>
            </a:endParaRPr>
          </a:p>
        </p:txBody>
      </p:sp>
      <p:sp>
        <p:nvSpPr>
          <p:cNvPr id="7" name="Rounded Rectangle 6"/>
          <p:cNvSpPr/>
          <p:nvPr/>
        </p:nvSpPr>
        <p:spPr>
          <a:xfrm>
            <a:off x="571472" y="1357298"/>
            <a:ext cx="3714776" cy="642942"/>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571472" y="2500306"/>
            <a:ext cx="3714776" cy="642942"/>
          </a:xfrm>
          <a:prstGeom prst="roundRect">
            <a:avLst/>
          </a:prstGeom>
          <a:no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571472" y="3643314"/>
            <a:ext cx="3714776" cy="857256"/>
          </a:xfrm>
          <a:prstGeom prst="roundRect">
            <a:avLst/>
          </a:prstGeom>
          <a:noFill/>
          <a:ln>
            <a:solidFill>
              <a:schemeClr val="accent4">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9"/>
          <p:cNvSpPr/>
          <p:nvPr/>
        </p:nvSpPr>
        <p:spPr>
          <a:xfrm>
            <a:off x="571472" y="4929198"/>
            <a:ext cx="3714776" cy="857256"/>
          </a:xfrm>
          <a:prstGeom prst="roundRect">
            <a:avLst/>
          </a:prstGeom>
          <a:no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4857752" y="1500174"/>
            <a:ext cx="3857652" cy="3616375"/>
          </a:xfrm>
          <a:prstGeom prst="rect">
            <a:avLst/>
          </a:prstGeom>
          <a:noFill/>
        </p:spPr>
        <p:txBody>
          <a:bodyPr wrap="square" rtlCol="0">
            <a:spAutoFit/>
          </a:bodyPr>
          <a:lstStyle/>
          <a:p>
            <a:r>
              <a:rPr lang="en-GB" sz="1600" dirty="0" smtClean="0">
                <a:solidFill>
                  <a:schemeClr val="accent2">
                    <a:lumMod val="60000"/>
                    <a:lumOff val="40000"/>
                  </a:schemeClr>
                </a:solidFill>
                <a:latin typeface="Arial" pitchFamily="34" charset="0"/>
                <a:cs typeface="Arial" pitchFamily="34" charset="0"/>
              </a:rPr>
              <a:t>               Few considerations</a:t>
            </a:r>
          </a:p>
          <a:p>
            <a:endParaRPr lang="en-GB" sz="1600" dirty="0">
              <a:latin typeface="Arial" pitchFamily="34" charset="0"/>
              <a:cs typeface="Arial" pitchFamily="34" charset="0"/>
            </a:endParaRPr>
          </a:p>
          <a:p>
            <a:r>
              <a:rPr lang="en-GB" sz="1100" dirty="0" smtClean="0">
                <a:latin typeface="Arial" pitchFamily="34" charset="0"/>
                <a:cs typeface="Arial" pitchFamily="34" charset="0"/>
              </a:rPr>
              <a:t>Recruitment alone  treats the symptom. Turnover cancels hiring gains, so attraction and retention must be planned together.</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Strategic HRM is defined as “a distinctive approach  to employment management which seeks to achieve competitive advantage through the strategic development of highly committed and capable workforce, using an integrated array of cultural, structural and personnel techniques” (Storey, 1995, p.5)</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HRM works providing structure and support, not hiring alone and top management support should be </a:t>
            </a:r>
            <a:r>
              <a:rPr lang="en-GB" sz="1100" dirty="0" err="1" smtClean="0">
                <a:latin typeface="Arial" pitchFamily="34" charset="0"/>
                <a:cs typeface="Arial" pitchFamily="34" charset="0"/>
              </a:rPr>
              <a:t>tehere</a:t>
            </a:r>
            <a:r>
              <a:rPr lang="en-GB" sz="1100" dirty="0" smtClean="0">
                <a:latin typeface="Arial" pitchFamily="34" charset="0"/>
                <a:cs typeface="Arial" pitchFamily="34" charset="0"/>
              </a:rPr>
              <a:t>.</a:t>
            </a:r>
          </a:p>
          <a:p>
            <a:endParaRPr lang="en-GB" sz="1100" dirty="0">
              <a:latin typeface="Arial" pitchFamily="34" charset="0"/>
              <a:cs typeface="Arial" pitchFamily="34" charset="0"/>
            </a:endParaRPr>
          </a:p>
          <a:p>
            <a:endParaRPr lang="en-GB" sz="1100" dirty="0" smtClean="0">
              <a:latin typeface="Arial" pitchFamily="34" charset="0"/>
              <a:cs typeface="Arial" pitchFamily="34" charset="0"/>
            </a:endParaRPr>
          </a:p>
          <a:p>
            <a:r>
              <a:rPr lang="en-GB" sz="1600" dirty="0" smtClean="0">
                <a:solidFill>
                  <a:schemeClr val="accent2">
                    <a:lumMod val="60000"/>
                    <a:lumOff val="40000"/>
                  </a:schemeClr>
                </a:solidFill>
                <a:latin typeface="Arial" pitchFamily="34" charset="0"/>
                <a:cs typeface="Arial" pitchFamily="34" charset="0"/>
              </a:rPr>
              <a:t>                   HRM is the lever.</a:t>
            </a:r>
          </a:p>
          <a:p>
            <a:r>
              <a:rPr lang="en-GB" sz="1600" dirty="0" smtClean="0">
                <a:solidFill>
                  <a:schemeClr val="accent2">
                    <a:lumMod val="60000"/>
                    <a:lumOff val="40000"/>
                  </a:schemeClr>
                </a:solidFill>
                <a:latin typeface="Arial" pitchFamily="34" charset="0"/>
                <a:cs typeface="Arial" pitchFamily="34" charset="0"/>
              </a:rPr>
              <a:t>     Attract, develop, motivate, retain.</a:t>
            </a:r>
            <a:endParaRPr lang="en-GB" sz="1600" dirty="0">
              <a:solidFill>
                <a:schemeClr val="accent2">
                  <a:lumMod val="60000"/>
                  <a:lumOff val="40000"/>
                </a:schemeClr>
              </a:solidFill>
              <a:latin typeface="Arial" pitchFamily="34" charset="0"/>
              <a:cs typeface="Arial" pitchFamily="34" charset="0"/>
            </a:endParaRPr>
          </a:p>
        </p:txBody>
      </p:sp>
      <p:sp>
        <p:nvSpPr>
          <p:cNvPr id="12" name="Rounded Rectangle 11"/>
          <p:cNvSpPr/>
          <p:nvPr/>
        </p:nvSpPr>
        <p:spPr>
          <a:xfrm>
            <a:off x="4786314" y="1357298"/>
            <a:ext cx="4000528" cy="4429156"/>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57356" y="357166"/>
            <a:ext cx="4786346" cy="369332"/>
          </a:xfrm>
          <a:prstGeom prst="rect">
            <a:avLst/>
          </a:prstGeom>
          <a:noFill/>
        </p:spPr>
        <p:txBody>
          <a:bodyPr wrap="square" rtlCol="0">
            <a:spAutoFit/>
          </a:bodyPr>
          <a:lstStyle/>
          <a:p>
            <a:pPr algn="ctr"/>
            <a:r>
              <a:rPr lang="en-GB" b="1" dirty="0" smtClean="0">
                <a:latin typeface="Arial" pitchFamily="34" charset="0"/>
                <a:cs typeface="Arial" pitchFamily="34" charset="0"/>
              </a:rPr>
              <a:t>Evaluating recruiting method</a:t>
            </a:r>
            <a:endParaRPr lang="en-GB" b="1" dirty="0">
              <a:latin typeface="Arial" pitchFamily="34" charset="0"/>
              <a:cs typeface="Arial" pitchFamily="34" charset="0"/>
            </a:endParaRPr>
          </a:p>
        </p:txBody>
      </p:sp>
      <p:graphicFrame>
        <p:nvGraphicFramePr>
          <p:cNvPr id="3" name="Table 0"/>
          <p:cNvGraphicFramePr>
            <a:graphicFrameLocks noGrp="1"/>
          </p:cNvGraphicFramePr>
          <p:nvPr>
            <p:extLst>
              <p:ext uri="{D42A27DB-BD31-4B8C-83A1-F6EECF244321}">
                <p14:modId xmlns:p14="http://schemas.microsoft.com/office/powerpoint/2010/main" xmlns="" val="1579011935"/>
              </p:ext>
            </p:extLst>
          </p:nvPr>
        </p:nvGraphicFramePr>
        <p:xfrm>
          <a:off x="457200" y="1005840"/>
          <a:ext cx="8229600" cy="2011680"/>
        </p:xfrm>
        <a:graphic>
          <a:graphicData uri="http://schemas.openxmlformats.org/drawingml/2006/table">
            <a:tbl>
              <a:tblPr/>
              <a:tblGrid>
                <a:gridCol w="2834640"/>
                <a:gridCol w="640080"/>
                <a:gridCol w="640080"/>
                <a:gridCol w="960120"/>
                <a:gridCol w="822960"/>
                <a:gridCol w="640080"/>
                <a:gridCol w="868680"/>
                <a:gridCol w="822960"/>
              </a:tblGrid>
              <a:tr h="365760">
                <a:tc>
                  <a:txBody>
                    <a:bodyPr/>
                    <a:lstStyle/>
                    <a:p>
                      <a:pPr marL="0" indent="0">
                        <a:buNone/>
                      </a:pPr>
                      <a:r>
                        <a:rPr lang="en-US" sz="1100" b="1" dirty="0">
                          <a:solidFill>
                            <a:srgbClr val="FFFFFF"/>
                          </a:solidFill>
                        </a:rPr>
                        <a:t>Method</a:t>
                      </a:r>
                      <a:endParaRPr lang="en-US" sz="1100" dirty="0"/>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2">
                        <a:lumMod val="75000"/>
                      </a:schemeClr>
                    </a:solidFill>
                  </a:tcPr>
                </a:tc>
                <a:tc>
                  <a:txBody>
                    <a:bodyPr/>
                    <a:lstStyle/>
                    <a:p>
                      <a:pPr marL="0" indent="0" algn="ctr">
                        <a:buNone/>
                      </a:pPr>
                      <a:r>
                        <a:rPr lang="en-US" sz="1100" b="1" dirty="0">
                          <a:solidFill>
                            <a:srgbClr val="FFFFFF"/>
                          </a:solidFill>
                        </a:rPr>
                        <a:t>Cost</a:t>
                      </a:r>
                      <a:endParaRPr lang="en-US" sz="1100" dirty="0"/>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2">
                        <a:lumMod val="75000"/>
                      </a:schemeClr>
                    </a:solidFill>
                  </a:tcPr>
                </a:tc>
                <a:tc>
                  <a:txBody>
                    <a:bodyPr/>
                    <a:lstStyle/>
                    <a:p>
                      <a:pPr marL="0" indent="0" algn="ctr">
                        <a:buNone/>
                      </a:pPr>
                      <a:r>
                        <a:rPr lang="en-US" sz="1100" b="1" dirty="0">
                          <a:solidFill>
                            <a:srgbClr val="FFFFFF"/>
                          </a:solidFill>
                        </a:rPr>
                        <a:t>Speed</a:t>
                      </a:r>
                      <a:endParaRPr lang="en-US" sz="1100" dirty="0"/>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2">
                        <a:lumMod val="75000"/>
                      </a:schemeClr>
                    </a:solidFill>
                  </a:tcPr>
                </a:tc>
                <a:tc>
                  <a:txBody>
                    <a:bodyPr/>
                    <a:lstStyle/>
                    <a:p>
                      <a:pPr marL="0" indent="0" algn="ctr">
                        <a:buNone/>
                      </a:pPr>
                      <a:r>
                        <a:rPr lang="en-US" sz="1100" b="1" dirty="0">
                          <a:solidFill>
                            <a:srgbClr val="FFFFFF"/>
                          </a:solidFill>
                        </a:rPr>
                        <a:t>Skills reach</a:t>
                      </a:r>
                      <a:endParaRPr lang="en-US" sz="1100" dirty="0"/>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2">
                        <a:lumMod val="75000"/>
                      </a:schemeClr>
                    </a:solidFill>
                  </a:tcPr>
                </a:tc>
                <a:tc>
                  <a:txBody>
                    <a:bodyPr/>
                    <a:lstStyle/>
                    <a:p>
                      <a:pPr marL="0" indent="0" algn="ctr">
                        <a:buNone/>
                      </a:pPr>
                      <a:r>
                        <a:rPr lang="en-US" sz="1100" b="1" dirty="0">
                          <a:solidFill>
                            <a:srgbClr val="FFFFFF"/>
                          </a:solidFill>
                        </a:rPr>
                        <a:t>Diversity</a:t>
                      </a:r>
                      <a:endParaRPr lang="en-US" sz="1100" dirty="0"/>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2">
                        <a:lumMod val="75000"/>
                      </a:schemeClr>
                    </a:solidFill>
                  </a:tcPr>
                </a:tc>
                <a:tc>
                  <a:txBody>
                    <a:bodyPr/>
                    <a:lstStyle/>
                    <a:p>
                      <a:pPr marL="0" indent="0" algn="ctr">
                        <a:buNone/>
                      </a:pPr>
                      <a:r>
                        <a:rPr lang="en-US" sz="1100" b="1" dirty="0">
                          <a:solidFill>
                            <a:srgbClr val="FFFFFF"/>
                          </a:solidFill>
                        </a:rPr>
                        <a:t>Brand</a:t>
                      </a:r>
                      <a:endParaRPr lang="en-US" sz="1100" dirty="0"/>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2">
                        <a:lumMod val="75000"/>
                      </a:schemeClr>
                    </a:solidFill>
                  </a:tcPr>
                </a:tc>
                <a:tc>
                  <a:txBody>
                    <a:bodyPr/>
                    <a:lstStyle/>
                    <a:p>
                      <a:pPr marL="0" indent="0" algn="ctr">
                        <a:buNone/>
                      </a:pPr>
                      <a:r>
                        <a:rPr lang="en-US" sz="1100" b="1" dirty="0">
                          <a:solidFill>
                            <a:srgbClr val="FFFFFF"/>
                          </a:solidFill>
                        </a:rPr>
                        <a:t>Retention</a:t>
                      </a:r>
                      <a:endParaRPr lang="en-US" sz="1100" dirty="0"/>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2">
                        <a:lumMod val="75000"/>
                      </a:schemeClr>
                    </a:solidFill>
                  </a:tcPr>
                </a:tc>
                <a:tc>
                  <a:txBody>
                    <a:bodyPr/>
                    <a:lstStyle/>
                    <a:p>
                      <a:pPr marL="0" indent="0" algn="ctr">
                        <a:buNone/>
                      </a:pPr>
                      <a:r>
                        <a:rPr lang="en-US" sz="1100" b="1" dirty="0">
                          <a:solidFill>
                            <a:srgbClr val="FFFFFF"/>
                          </a:solidFill>
                        </a:rPr>
                        <a:t>Total /30</a:t>
                      </a:r>
                      <a:endParaRPr lang="en-US" sz="1100" dirty="0"/>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2">
                        <a:lumMod val="75000"/>
                      </a:schemeClr>
                    </a:solidFill>
                  </a:tcPr>
                </a:tc>
              </a:tr>
              <a:tr h="411480">
                <a:tc>
                  <a:txBody>
                    <a:bodyPr/>
                    <a:lstStyle/>
                    <a:p>
                      <a:pPr marL="0" indent="0">
                        <a:buNone/>
                      </a:pPr>
                      <a:r>
                        <a:rPr lang="en-US" sz="1100" b="1" dirty="0">
                          <a:solidFill>
                            <a:srgbClr val="1B2B34"/>
                          </a:solidFill>
                          <a:latin typeface="Arial" pitchFamily="34" charset="0"/>
                          <a:cs typeface="Arial" pitchFamily="34" charset="0"/>
                        </a:rPr>
                        <a:t>Internal (promotion, secondment)</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tcPr>
                </a:tc>
                <a:tc>
                  <a:txBody>
                    <a:bodyPr/>
                    <a:lstStyle/>
                    <a:p>
                      <a:pPr marL="0" indent="0" algn="ctr">
                        <a:buNone/>
                      </a:pPr>
                      <a:r>
                        <a:rPr lang="en-US" sz="1100" b="1" dirty="0">
                          <a:solidFill>
                            <a:srgbClr val="FFFFFF"/>
                          </a:solidFill>
                          <a:latin typeface="Arial" pitchFamily="34" charset="0"/>
                          <a:cs typeface="Arial" pitchFamily="34" charset="0"/>
                        </a:rPr>
                        <a:t>5</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5">
                        <a:lumMod val="75000"/>
                      </a:schemeClr>
                    </a:solidFill>
                  </a:tcPr>
                </a:tc>
                <a:tc>
                  <a:txBody>
                    <a:bodyPr/>
                    <a:lstStyle/>
                    <a:p>
                      <a:pPr marL="0" indent="0" algn="ctr">
                        <a:buNone/>
                      </a:pPr>
                      <a:r>
                        <a:rPr lang="en-US" sz="1100" b="1" dirty="0">
                          <a:solidFill>
                            <a:srgbClr val="1B2B34"/>
                          </a:solidFill>
                          <a:latin typeface="Arial" pitchFamily="34" charset="0"/>
                          <a:cs typeface="Arial" pitchFamily="34" charset="0"/>
                        </a:rPr>
                        <a:t>4</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7FBFC4"/>
                    </a:solidFill>
                  </a:tcPr>
                </a:tc>
                <a:tc>
                  <a:txBody>
                    <a:bodyPr/>
                    <a:lstStyle/>
                    <a:p>
                      <a:pPr marL="0" indent="0" algn="ctr">
                        <a:buNone/>
                      </a:pPr>
                      <a:r>
                        <a:rPr lang="en-US" sz="1100" b="1" dirty="0">
                          <a:solidFill>
                            <a:srgbClr val="1B2B34"/>
                          </a:solidFill>
                          <a:latin typeface="Arial" pitchFamily="34" charset="0"/>
                          <a:cs typeface="Arial" pitchFamily="34" charset="0"/>
                        </a:rPr>
                        <a:t>2</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ADBD2"/>
                    </a:solidFill>
                  </a:tcPr>
                </a:tc>
                <a:tc>
                  <a:txBody>
                    <a:bodyPr/>
                    <a:lstStyle/>
                    <a:p>
                      <a:pPr marL="0" indent="0" algn="ctr">
                        <a:buNone/>
                      </a:pPr>
                      <a:r>
                        <a:rPr lang="en-US" sz="1100" b="1" dirty="0">
                          <a:solidFill>
                            <a:srgbClr val="1B2B34"/>
                          </a:solidFill>
                          <a:latin typeface="Arial" pitchFamily="34" charset="0"/>
                          <a:cs typeface="Arial" pitchFamily="34" charset="0"/>
                        </a:rPr>
                        <a:t>2</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ADBD2"/>
                    </a:solidFill>
                  </a:tcPr>
                </a:tc>
                <a:tc>
                  <a:txBody>
                    <a:bodyPr/>
                    <a:lstStyle/>
                    <a:p>
                      <a:pPr marL="0" indent="0" algn="ctr">
                        <a:buNone/>
                      </a:pPr>
                      <a:r>
                        <a:rPr lang="en-US" sz="1100" b="1" dirty="0">
                          <a:solidFill>
                            <a:srgbClr val="1B2B34"/>
                          </a:solidFill>
                          <a:latin typeface="Arial" pitchFamily="34" charset="0"/>
                          <a:cs typeface="Arial" pitchFamily="34" charset="0"/>
                        </a:rPr>
                        <a:t>3</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4EBEC"/>
                    </a:solidFill>
                  </a:tcPr>
                </a:tc>
                <a:tc>
                  <a:txBody>
                    <a:bodyPr/>
                    <a:lstStyle/>
                    <a:p>
                      <a:pPr marL="0" indent="0" algn="ctr">
                        <a:buNone/>
                      </a:pPr>
                      <a:r>
                        <a:rPr lang="en-US" sz="1100" b="1" dirty="0">
                          <a:solidFill>
                            <a:srgbClr val="FFFFFF"/>
                          </a:solidFill>
                          <a:latin typeface="Arial" pitchFamily="34" charset="0"/>
                          <a:cs typeface="Arial" pitchFamily="34" charset="0"/>
                        </a:rPr>
                        <a:t>5</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5">
                        <a:lumMod val="75000"/>
                      </a:schemeClr>
                    </a:solidFill>
                  </a:tcPr>
                </a:tc>
                <a:tc>
                  <a:txBody>
                    <a:bodyPr/>
                    <a:lstStyle/>
                    <a:p>
                      <a:pPr marL="0" indent="0" algn="ctr">
                        <a:buNone/>
                      </a:pPr>
                      <a:r>
                        <a:rPr lang="en-US" sz="1100" b="1" dirty="0">
                          <a:solidFill>
                            <a:srgbClr val="1B2B34"/>
                          </a:solidFill>
                          <a:latin typeface="Arial" pitchFamily="34" charset="0"/>
                          <a:cs typeface="Arial" pitchFamily="34" charset="0"/>
                        </a:rPr>
                        <a:t>21</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AF4F4"/>
                    </a:solidFill>
                  </a:tcPr>
                </a:tc>
              </a:tr>
              <a:tr h="411480">
                <a:tc>
                  <a:txBody>
                    <a:bodyPr/>
                    <a:lstStyle/>
                    <a:p>
                      <a:pPr marL="0" indent="0">
                        <a:buNone/>
                      </a:pPr>
                      <a:r>
                        <a:rPr lang="en-US" sz="1100" b="1" dirty="0">
                          <a:solidFill>
                            <a:srgbClr val="1B2B34"/>
                          </a:solidFill>
                          <a:latin typeface="Arial" pitchFamily="34" charset="0"/>
                          <a:cs typeface="Arial" pitchFamily="34" charset="0"/>
                        </a:rPr>
                        <a:t>External (agencies, headhunters)</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tcPr>
                </a:tc>
                <a:tc>
                  <a:txBody>
                    <a:bodyPr/>
                    <a:lstStyle/>
                    <a:p>
                      <a:pPr marL="0" indent="0" algn="ctr">
                        <a:buNone/>
                      </a:pPr>
                      <a:r>
                        <a:rPr lang="en-US" sz="1100" b="1" dirty="0">
                          <a:solidFill>
                            <a:srgbClr val="1B2B34"/>
                          </a:solidFill>
                          <a:latin typeface="Arial" pitchFamily="34" charset="0"/>
                          <a:cs typeface="Arial" pitchFamily="34" charset="0"/>
                        </a:rPr>
                        <a:t>2</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ADBD2"/>
                    </a:solidFill>
                  </a:tcPr>
                </a:tc>
                <a:tc>
                  <a:txBody>
                    <a:bodyPr/>
                    <a:lstStyle/>
                    <a:p>
                      <a:pPr marL="0" indent="0" algn="ctr">
                        <a:buNone/>
                      </a:pPr>
                      <a:r>
                        <a:rPr lang="en-US" sz="1100" b="1" dirty="0">
                          <a:solidFill>
                            <a:srgbClr val="1B2B34"/>
                          </a:solidFill>
                          <a:latin typeface="Arial" pitchFamily="34" charset="0"/>
                          <a:cs typeface="Arial" pitchFamily="34" charset="0"/>
                        </a:rPr>
                        <a:t>3</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4EBEC"/>
                    </a:solidFill>
                  </a:tcPr>
                </a:tc>
                <a:tc>
                  <a:txBody>
                    <a:bodyPr/>
                    <a:lstStyle/>
                    <a:p>
                      <a:pPr marL="0" indent="0" algn="ctr">
                        <a:buNone/>
                      </a:pPr>
                      <a:r>
                        <a:rPr lang="en-US" sz="1100" b="1" dirty="0">
                          <a:solidFill>
                            <a:srgbClr val="FFFFFF"/>
                          </a:solidFill>
                          <a:latin typeface="Arial" pitchFamily="34" charset="0"/>
                          <a:cs typeface="Arial" pitchFamily="34" charset="0"/>
                        </a:rPr>
                        <a:t>5</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5">
                        <a:lumMod val="75000"/>
                      </a:schemeClr>
                    </a:solidFill>
                  </a:tcPr>
                </a:tc>
                <a:tc>
                  <a:txBody>
                    <a:bodyPr/>
                    <a:lstStyle/>
                    <a:p>
                      <a:pPr marL="0" indent="0" algn="ctr">
                        <a:buNone/>
                      </a:pPr>
                      <a:r>
                        <a:rPr lang="en-US" sz="1100" b="1" dirty="0">
                          <a:solidFill>
                            <a:srgbClr val="1B2B34"/>
                          </a:solidFill>
                          <a:latin typeface="Arial" pitchFamily="34" charset="0"/>
                          <a:cs typeface="Arial" pitchFamily="34" charset="0"/>
                        </a:rPr>
                        <a:t>4</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7FBFC4"/>
                    </a:solidFill>
                  </a:tcPr>
                </a:tc>
                <a:tc>
                  <a:txBody>
                    <a:bodyPr/>
                    <a:lstStyle/>
                    <a:p>
                      <a:pPr marL="0" indent="0" algn="ctr">
                        <a:buNone/>
                      </a:pPr>
                      <a:r>
                        <a:rPr lang="en-US" sz="1100" b="1" dirty="0">
                          <a:solidFill>
                            <a:srgbClr val="1B2B34"/>
                          </a:solidFill>
                          <a:latin typeface="Arial" pitchFamily="34" charset="0"/>
                          <a:cs typeface="Arial" pitchFamily="34" charset="0"/>
                        </a:rPr>
                        <a:t>2</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FADBD2"/>
                    </a:solidFill>
                  </a:tcPr>
                </a:tc>
                <a:tc>
                  <a:txBody>
                    <a:bodyPr/>
                    <a:lstStyle/>
                    <a:p>
                      <a:pPr marL="0" indent="0" algn="ctr">
                        <a:buNone/>
                      </a:pPr>
                      <a:r>
                        <a:rPr lang="en-US" sz="1100" b="1" dirty="0">
                          <a:solidFill>
                            <a:srgbClr val="1B2B34"/>
                          </a:solidFill>
                          <a:latin typeface="Arial" pitchFamily="34" charset="0"/>
                          <a:cs typeface="Arial" pitchFamily="34" charset="0"/>
                        </a:rPr>
                        <a:t>3</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4EBEC"/>
                    </a:solidFill>
                  </a:tcPr>
                </a:tc>
                <a:tc>
                  <a:txBody>
                    <a:bodyPr/>
                    <a:lstStyle/>
                    <a:p>
                      <a:pPr marL="0" indent="0" algn="ctr">
                        <a:buNone/>
                      </a:pPr>
                      <a:r>
                        <a:rPr lang="en-US" sz="1100" b="1" dirty="0">
                          <a:solidFill>
                            <a:srgbClr val="1B2B34"/>
                          </a:solidFill>
                          <a:latin typeface="Arial" pitchFamily="34" charset="0"/>
                          <a:cs typeface="Arial" pitchFamily="34" charset="0"/>
                        </a:rPr>
                        <a:t>19</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AF4F4"/>
                    </a:solidFill>
                  </a:tcPr>
                </a:tc>
              </a:tr>
              <a:tr h="411480">
                <a:tc>
                  <a:txBody>
                    <a:bodyPr/>
                    <a:lstStyle/>
                    <a:p>
                      <a:pPr marL="0" indent="0">
                        <a:buNone/>
                      </a:pPr>
                      <a:r>
                        <a:rPr lang="en-US" sz="1100" b="1" dirty="0" smtClean="0">
                          <a:solidFill>
                            <a:srgbClr val="1B2B34"/>
                          </a:solidFill>
                          <a:latin typeface="Arial" pitchFamily="34" charset="0"/>
                          <a:cs typeface="Arial" pitchFamily="34" charset="0"/>
                        </a:rPr>
                        <a:t>Online (job boards, careers site)</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tcPr>
                </a:tc>
                <a:tc>
                  <a:txBody>
                    <a:bodyPr/>
                    <a:lstStyle/>
                    <a:p>
                      <a:pPr marL="0" indent="0" algn="ctr">
                        <a:buNone/>
                      </a:pPr>
                      <a:r>
                        <a:rPr lang="en-US" sz="1100" b="1" dirty="0">
                          <a:solidFill>
                            <a:srgbClr val="1B2B34"/>
                          </a:solidFill>
                          <a:latin typeface="Arial" pitchFamily="34" charset="0"/>
                          <a:cs typeface="Arial" pitchFamily="34" charset="0"/>
                        </a:rPr>
                        <a:t>4</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7FBFC4"/>
                    </a:solidFill>
                  </a:tcPr>
                </a:tc>
                <a:tc>
                  <a:txBody>
                    <a:bodyPr/>
                    <a:lstStyle/>
                    <a:p>
                      <a:pPr marL="0" indent="0" algn="ctr">
                        <a:buNone/>
                      </a:pPr>
                      <a:r>
                        <a:rPr lang="en-US" sz="1100" b="1" dirty="0">
                          <a:solidFill>
                            <a:srgbClr val="1B2B34"/>
                          </a:solidFill>
                          <a:latin typeface="Arial" pitchFamily="34" charset="0"/>
                          <a:cs typeface="Arial" pitchFamily="34" charset="0"/>
                        </a:rPr>
                        <a:t>4</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7FBFC4"/>
                    </a:solidFill>
                  </a:tcPr>
                </a:tc>
                <a:tc>
                  <a:txBody>
                    <a:bodyPr/>
                    <a:lstStyle/>
                    <a:p>
                      <a:pPr marL="0" indent="0" algn="ctr">
                        <a:buNone/>
                      </a:pPr>
                      <a:r>
                        <a:rPr lang="en-US" sz="1100" b="1" dirty="0">
                          <a:solidFill>
                            <a:srgbClr val="1B2B34"/>
                          </a:solidFill>
                          <a:latin typeface="Arial" pitchFamily="34" charset="0"/>
                          <a:cs typeface="Arial" pitchFamily="34" charset="0"/>
                        </a:rPr>
                        <a:t>4</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7FBFC4"/>
                    </a:solidFill>
                  </a:tcPr>
                </a:tc>
                <a:tc>
                  <a:txBody>
                    <a:bodyPr/>
                    <a:lstStyle/>
                    <a:p>
                      <a:pPr marL="0" indent="0" algn="ctr">
                        <a:buNone/>
                      </a:pPr>
                      <a:r>
                        <a:rPr lang="en-US" sz="1100" b="1" dirty="0">
                          <a:solidFill>
                            <a:srgbClr val="1B2B34"/>
                          </a:solidFill>
                          <a:latin typeface="Arial" pitchFamily="34" charset="0"/>
                          <a:cs typeface="Arial" pitchFamily="34" charset="0"/>
                        </a:rPr>
                        <a:t>4</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7FBFC4"/>
                    </a:solidFill>
                  </a:tcPr>
                </a:tc>
                <a:tc>
                  <a:txBody>
                    <a:bodyPr/>
                    <a:lstStyle/>
                    <a:p>
                      <a:pPr marL="0" indent="0" algn="ctr">
                        <a:buNone/>
                      </a:pPr>
                      <a:r>
                        <a:rPr lang="en-US" sz="1100" b="1" dirty="0">
                          <a:solidFill>
                            <a:srgbClr val="1B2B34"/>
                          </a:solidFill>
                          <a:latin typeface="Arial" pitchFamily="34" charset="0"/>
                          <a:cs typeface="Arial" pitchFamily="34" charset="0"/>
                        </a:rPr>
                        <a:t>3</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4EBEC"/>
                    </a:solidFill>
                  </a:tcPr>
                </a:tc>
                <a:tc>
                  <a:txBody>
                    <a:bodyPr/>
                    <a:lstStyle/>
                    <a:p>
                      <a:pPr marL="0" indent="0" algn="ctr">
                        <a:buNone/>
                      </a:pPr>
                      <a:r>
                        <a:rPr lang="en-US" sz="1100" b="1" dirty="0">
                          <a:solidFill>
                            <a:srgbClr val="1B2B34"/>
                          </a:solidFill>
                          <a:latin typeface="Arial" pitchFamily="34" charset="0"/>
                          <a:cs typeface="Arial" pitchFamily="34" charset="0"/>
                        </a:rPr>
                        <a:t>3</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4EBEC"/>
                    </a:solidFill>
                  </a:tcPr>
                </a:tc>
                <a:tc>
                  <a:txBody>
                    <a:bodyPr/>
                    <a:lstStyle/>
                    <a:p>
                      <a:pPr marL="0" indent="0" algn="ctr">
                        <a:buNone/>
                      </a:pPr>
                      <a:r>
                        <a:rPr lang="en-US" sz="1100" b="1" dirty="0">
                          <a:solidFill>
                            <a:srgbClr val="1B2B34"/>
                          </a:solidFill>
                          <a:latin typeface="Arial" pitchFamily="34" charset="0"/>
                          <a:cs typeface="Arial" pitchFamily="34" charset="0"/>
                        </a:rPr>
                        <a:t>22</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AF4F4"/>
                    </a:solidFill>
                  </a:tcPr>
                </a:tc>
              </a:tr>
              <a:tr h="411480">
                <a:tc>
                  <a:txBody>
                    <a:bodyPr/>
                    <a:lstStyle/>
                    <a:p>
                      <a:pPr marL="0" indent="0">
                        <a:buNone/>
                      </a:pPr>
                      <a:r>
                        <a:rPr lang="en-US" sz="1100" b="1" dirty="0">
                          <a:solidFill>
                            <a:srgbClr val="1B2B34"/>
                          </a:solidFill>
                          <a:latin typeface="Arial" pitchFamily="34" charset="0"/>
                          <a:cs typeface="Arial" pitchFamily="34" charset="0"/>
                        </a:rPr>
                        <a:t>Social media (LinkedIn, communities)</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tcPr>
                </a:tc>
                <a:tc>
                  <a:txBody>
                    <a:bodyPr/>
                    <a:lstStyle/>
                    <a:p>
                      <a:pPr marL="0" indent="0" algn="ctr">
                        <a:buNone/>
                      </a:pPr>
                      <a:r>
                        <a:rPr lang="en-US" sz="1100" b="1" dirty="0">
                          <a:solidFill>
                            <a:srgbClr val="1B2B34"/>
                          </a:solidFill>
                          <a:latin typeface="Arial" pitchFamily="34" charset="0"/>
                          <a:cs typeface="Arial" pitchFamily="34" charset="0"/>
                        </a:rPr>
                        <a:t>4</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7FBFC4"/>
                    </a:solidFill>
                  </a:tcPr>
                </a:tc>
                <a:tc>
                  <a:txBody>
                    <a:bodyPr/>
                    <a:lstStyle/>
                    <a:p>
                      <a:pPr marL="0" indent="0" algn="ctr">
                        <a:buNone/>
                      </a:pPr>
                      <a:r>
                        <a:rPr lang="en-US" sz="1100" b="1" dirty="0">
                          <a:solidFill>
                            <a:srgbClr val="1B2B34"/>
                          </a:solidFill>
                          <a:latin typeface="Arial" pitchFamily="34" charset="0"/>
                          <a:cs typeface="Arial" pitchFamily="34" charset="0"/>
                        </a:rPr>
                        <a:t>4</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7FBFC4"/>
                    </a:solidFill>
                  </a:tcPr>
                </a:tc>
                <a:tc>
                  <a:txBody>
                    <a:bodyPr/>
                    <a:lstStyle/>
                    <a:p>
                      <a:pPr marL="0" indent="0" algn="ctr">
                        <a:buNone/>
                      </a:pPr>
                      <a:r>
                        <a:rPr lang="en-US" sz="1100" b="1" dirty="0">
                          <a:solidFill>
                            <a:srgbClr val="1B2B34"/>
                          </a:solidFill>
                          <a:latin typeface="Arial" pitchFamily="34" charset="0"/>
                          <a:cs typeface="Arial" pitchFamily="34" charset="0"/>
                        </a:rPr>
                        <a:t>4</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7FBFC4"/>
                    </a:solidFill>
                  </a:tcPr>
                </a:tc>
                <a:tc>
                  <a:txBody>
                    <a:bodyPr/>
                    <a:lstStyle/>
                    <a:p>
                      <a:pPr marL="0" indent="0" algn="ctr">
                        <a:buNone/>
                      </a:pPr>
                      <a:r>
                        <a:rPr lang="en-US" sz="1100" b="1" dirty="0">
                          <a:solidFill>
                            <a:srgbClr val="1B2B34"/>
                          </a:solidFill>
                          <a:latin typeface="Arial" pitchFamily="34" charset="0"/>
                          <a:cs typeface="Arial" pitchFamily="34" charset="0"/>
                        </a:rPr>
                        <a:t>3</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4EBEC"/>
                    </a:solidFill>
                  </a:tcPr>
                </a:tc>
                <a:tc>
                  <a:txBody>
                    <a:bodyPr/>
                    <a:lstStyle/>
                    <a:p>
                      <a:pPr marL="0" indent="0" algn="ctr">
                        <a:buNone/>
                      </a:pPr>
                      <a:r>
                        <a:rPr lang="en-US" sz="1100" b="1" dirty="0">
                          <a:solidFill>
                            <a:srgbClr val="FFFFFF"/>
                          </a:solidFill>
                          <a:latin typeface="Arial" pitchFamily="34" charset="0"/>
                          <a:cs typeface="Arial" pitchFamily="34" charset="0"/>
                        </a:rPr>
                        <a:t>5</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chemeClr val="accent5">
                        <a:lumMod val="75000"/>
                      </a:schemeClr>
                    </a:solidFill>
                  </a:tcPr>
                </a:tc>
                <a:tc>
                  <a:txBody>
                    <a:bodyPr/>
                    <a:lstStyle/>
                    <a:p>
                      <a:pPr marL="0" indent="0" algn="ctr">
                        <a:buNone/>
                      </a:pPr>
                      <a:r>
                        <a:rPr lang="en-US" sz="1100" b="1" dirty="0">
                          <a:solidFill>
                            <a:srgbClr val="1B2B34"/>
                          </a:solidFill>
                          <a:latin typeface="Arial" pitchFamily="34" charset="0"/>
                          <a:cs typeface="Arial" pitchFamily="34" charset="0"/>
                        </a:rPr>
                        <a:t>3</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D4EBEC"/>
                    </a:solidFill>
                  </a:tcPr>
                </a:tc>
                <a:tc>
                  <a:txBody>
                    <a:bodyPr/>
                    <a:lstStyle/>
                    <a:p>
                      <a:pPr marL="0" indent="0" algn="ctr">
                        <a:buNone/>
                      </a:pPr>
                      <a:r>
                        <a:rPr lang="en-US" sz="1100" b="1" dirty="0">
                          <a:solidFill>
                            <a:srgbClr val="1B2B34"/>
                          </a:solidFill>
                          <a:latin typeface="Arial" pitchFamily="34" charset="0"/>
                          <a:cs typeface="Arial" pitchFamily="34" charset="0"/>
                        </a:rPr>
                        <a:t>23</a:t>
                      </a:r>
                      <a:endParaRPr lang="en-US" sz="1100" dirty="0">
                        <a:latin typeface="Arial" pitchFamily="34" charset="0"/>
                        <a:cs typeface="Arial" pitchFamily="34" charset="0"/>
                      </a:endParaRPr>
                    </a:p>
                  </a:txBody>
                  <a:tcPr marL="73152" marR="73152" marT="27432" marB="27432" anchor="ctr">
                    <a:lnL w="6350" cap="flat" cmpd="sng" algn="ctr">
                      <a:solidFill>
                        <a:srgbClr val="FFFFFF"/>
                      </a:solidFill>
                      <a:prstDash val="solid"/>
                      <a:round/>
                      <a:headEnd type="none" w="med" len="med"/>
                      <a:tailEnd type="none" w="med" len="med"/>
                    </a:lnL>
                    <a:lnR w="6350" cap="flat" cmpd="sng" algn="ctr">
                      <a:solidFill>
                        <a:srgbClr val="FFFFFF"/>
                      </a:solidFill>
                      <a:prstDash val="solid"/>
                      <a:round/>
                      <a:headEnd type="none" w="med" len="med"/>
                      <a:tailEnd type="none" w="med" len="med"/>
                    </a:lnR>
                    <a:lnT w="6350" cap="flat" cmpd="sng" algn="ctr">
                      <a:solidFill>
                        <a:srgbClr val="FFFFFF"/>
                      </a:solidFill>
                      <a:prstDash val="solid"/>
                      <a:round/>
                      <a:headEnd type="none" w="med" len="med"/>
                      <a:tailEnd type="none" w="med" len="med"/>
                    </a:lnT>
                    <a:lnB w="6350" cap="flat" cmpd="sng" algn="ctr">
                      <a:solidFill>
                        <a:srgbClr val="FFFFFF"/>
                      </a:solidFill>
                      <a:prstDash val="solid"/>
                      <a:round/>
                      <a:headEnd type="none" w="med" len="med"/>
                      <a:tailEnd type="none" w="med" len="med"/>
                    </a:lnB>
                    <a:solidFill>
                      <a:srgbClr val="EAF4F4"/>
                    </a:solidFill>
                  </a:tcPr>
                </a:tc>
              </a:tr>
            </a:tbl>
          </a:graphicData>
        </a:graphic>
      </p:graphicFrame>
      <p:sp>
        <p:nvSpPr>
          <p:cNvPr id="4" name="Evaluation card Internal"/>
          <p:cNvSpPr/>
          <p:nvPr/>
        </p:nvSpPr>
        <p:spPr>
          <a:xfrm>
            <a:off x="387468" y="4597726"/>
            <a:ext cx="2651760" cy="1188720"/>
          </a:xfrm>
          <a:prstGeom prst="roundRect">
            <a:avLst>
              <a:gd name="adj" fmla="val 6154"/>
            </a:avLst>
          </a:prstGeom>
          <a:solidFill>
            <a:schemeClr val="accent5">
              <a:lumMod val="75000"/>
            </a:schemeClr>
          </a:solidFill>
          <a:ln/>
        </p:spPr>
      </p:sp>
      <p:sp>
        <p:nvSpPr>
          <p:cNvPr id="5" name="Text 3"/>
          <p:cNvSpPr txBox="1"/>
          <p:nvPr/>
        </p:nvSpPr>
        <p:spPr>
          <a:xfrm>
            <a:off x="501740" y="4597726"/>
            <a:ext cx="2432304" cy="1097280"/>
          </a:xfrm>
          <a:prstGeom prst="rect">
            <a:avLst/>
          </a:prstGeom>
          <a:noFill/>
          <a:ln/>
        </p:spPr>
        <p:txBody>
          <a:bodyPr wrap="square" lIns="0" tIns="0" rIns="0" bIns="0" rtlCol="0" anchor="ctr"/>
          <a:lstStyle/>
          <a:p>
            <a:pPr marL="0" indent="0">
              <a:buNone/>
            </a:pPr>
            <a:r>
              <a:rPr lang="en-US" sz="1100" b="1" dirty="0">
                <a:solidFill>
                  <a:schemeClr val="tx2"/>
                </a:solidFill>
                <a:latin typeface="Arial" pitchFamily="34" charset="0"/>
                <a:cs typeface="Arial" pitchFamily="34" charset="0"/>
              </a:rPr>
              <a:t>Internal</a:t>
            </a:r>
            <a:endParaRPr lang="en-US" sz="1100" dirty="0">
              <a:latin typeface="Arial" pitchFamily="34" charset="0"/>
              <a:cs typeface="Arial" pitchFamily="34" charset="0"/>
            </a:endParaRPr>
          </a:p>
          <a:p>
            <a:pPr marL="0" indent="0">
              <a:buNone/>
            </a:pPr>
            <a:r>
              <a:rPr lang="en-US" sz="1100" dirty="0">
                <a:solidFill>
                  <a:schemeClr val="tx1"/>
                </a:solidFill>
                <a:latin typeface="Arial" pitchFamily="34" charset="0"/>
                <a:cs typeface="Arial" pitchFamily="34" charset="0"/>
              </a:rPr>
              <a:t>Boosts motivation, retention and speed, but narrows the talent pool and can entrench existing skills (Armstrong and Taylor, 2020).</a:t>
            </a:r>
            <a:endParaRPr lang="en-US" sz="1100" dirty="0">
              <a:latin typeface="Arial" pitchFamily="34" charset="0"/>
              <a:cs typeface="Arial" pitchFamily="34" charset="0"/>
            </a:endParaRPr>
          </a:p>
        </p:txBody>
      </p:sp>
      <p:sp>
        <p:nvSpPr>
          <p:cNvPr id="6" name="Evaluation card External"/>
          <p:cNvSpPr/>
          <p:nvPr/>
        </p:nvSpPr>
        <p:spPr>
          <a:xfrm>
            <a:off x="3176388" y="4597726"/>
            <a:ext cx="2651760" cy="1188720"/>
          </a:xfrm>
          <a:prstGeom prst="roundRect">
            <a:avLst>
              <a:gd name="adj" fmla="val 6154"/>
            </a:avLst>
          </a:prstGeom>
          <a:solidFill>
            <a:srgbClr val="388994"/>
          </a:solidFill>
          <a:ln/>
        </p:spPr>
      </p:sp>
      <p:sp>
        <p:nvSpPr>
          <p:cNvPr id="7" name="Text 5"/>
          <p:cNvSpPr txBox="1"/>
          <p:nvPr/>
        </p:nvSpPr>
        <p:spPr>
          <a:xfrm>
            <a:off x="3286116" y="4643446"/>
            <a:ext cx="2432304" cy="1097280"/>
          </a:xfrm>
          <a:prstGeom prst="rect">
            <a:avLst/>
          </a:prstGeom>
          <a:noFill/>
          <a:ln/>
        </p:spPr>
        <p:txBody>
          <a:bodyPr wrap="square" lIns="0" tIns="0" rIns="0" bIns="0" rtlCol="0" anchor="ctr"/>
          <a:lstStyle/>
          <a:p>
            <a:pPr marL="0" indent="0">
              <a:buNone/>
            </a:pPr>
            <a:r>
              <a:rPr lang="en-US" sz="1100" b="1" dirty="0">
                <a:solidFill>
                  <a:schemeClr val="tx2"/>
                </a:solidFill>
                <a:latin typeface="Arial" pitchFamily="34" charset="0"/>
                <a:cs typeface="Arial" pitchFamily="34" charset="0"/>
              </a:rPr>
              <a:t>External</a:t>
            </a:r>
            <a:endParaRPr lang="en-US" sz="1100" dirty="0">
              <a:latin typeface="Arial" pitchFamily="34" charset="0"/>
              <a:cs typeface="Arial" pitchFamily="34" charset="0"/>
            </a:endParaRPr>
          </a:p>
          <a:p>
            <a:pPr marL="0" indent="0">
              <a:buNone/>
            </a:pPr>
            <a:r>
              <a:rPr lang="en-US" sz="1100" dirty="0">
                <a:solidFill>
                  <a:schemeClr val="tx1"/>
                </a:solidFill>
                <a:latin typeface="Arial" pitchFamily="34" charset="0"/>
                <a:cs typeface="Arial" pitchFamily="34" charset="0"/>
              </a:rPr>
              <a:t>Brings scarce skills and fresh thinking; costly, with higher risk on fit and integration (Taylor, 2018).</a:t>
            </a:r>
            <a:endParaRPr lang="en-US" sz="1100" dirty="0">
              <a:latin typeface="Arial" pitchFamily="34" charset="0"/>
              <a:cs typeface="Arial" pitchFamily="34" charset="0"/>
            </a:endParaRPr>
          </a:p>
        </p:txBody>
      </p:sp>
      <p:sp>
        <p:nvSpPr>
          <p:cNvPr id="8" name="Evaluation card Online and social"/>
          <p:cNvSpPr/>
          <p:nvPr/>
        </p:nvSpPr>
        <p:spPr>
          <a:xfrm>
            <a:off x="5965308" y="4597726"/>
            <a:ext cx="2651760" cy="1188720"/>
          </a:xfrm>
          <a:prstGeom prst="roundRect">
            <a:avLst>
              <a:gd name="adj" fmla="val 6154"/>
            </a:avLst>
          </a:prstGeom>
          <a:solidFill>
            <a:srgbClr val="FCA6A8"/>
          </a:solidFill>
          <a:ln/>
        </p:spPr>
      </p:sp>
      <p:sp>
        <p:nvSpPr>
          <p:cNvPr id="9" name="Text 7"/>
          <p:cNvSpPr txBox="1"/>
          <p:nvPr/>
        </p:nvSpPr>
        <p:spPr>
          <a:xfrm>
            <a:off x="6075036" y="4643446"/>
            <a:ext cx="2432304" cy="1097280"/>
          </a:xfrm>
          <a:prstGeom prst="rect">
            <a:avLst/>
          </a:prstGeom>
          <a:noFill/>
          <a:ln/>
        </p:spPr>
        <p:txBody>
          <a:bodyPr wrap="square" lIns="0" tIns="0" rIns="0" bIns="0" rtlCol="0" anchor="ctr"/>
          <a:lstStyle/>
          <a:p>
            <a:pPr marL="0" indent="0">
              <a:buNone/>
            </a:pPr>
            <a:r>
              <a:rPr lang="en-US" sz="1100" b="1" dirty="0">
                <a:solidFill>
                  <a:schemeClr val="tx2"/>
                </a:solidFill>
                <a:latin typeface="Arial" pitchFamily="34" charset="0"/>
                <a:cs typeface="Arial" pitchFamily="34" charset="0"/>
              </a:rPr>
              <a:t>Online and social</a:t>
            </a:r>
            <a:endParaRPr lang="en-US" sz="1100" dirty="0">
              <a:latin typeface="Arial" pitchFamily="34" charset="0"/>
              <a:cs typeface="Arial" pitchFamily="34" charset="0"/>
            </a:endParaRPr>
          </a:p>
          <a:p>
            <a:pPr marL="0" indent="0">
              <a:buNone/>
            </a:pPr>
            <a:r>
              <a:rPr lang="en-US" sz="1100" dirty="0">
                <a:solidFill>
                  <a:schemeClr val="tx1"/>
                </a:solidFill>
                <a:latin typeface="Arial" pitchFamily="34" charset="0"/>
                <a:cs typeface="Arial" pitchFamily="34" charset="0"/>
              </a:rPr>
              <a:t>Wide, low-cost reach to digital talent and strong brand-building; needs screening for volume and steady content effort (Taylor, 2018).</a:t>
            </a:r>
            <a:endParaRPr lang="en-US" sz="1100" dirty="0">
              <a:latin typeface="Arial" pitchFamily="34" charset="0"/>
              <a:cs typeface="Arial" pitchFamily="34" charset="0"/>
            </a:endParaRPr>
          </a:p>
        </p:txBody>
      </p:sp>
      <p:sp>
        <p:nvSpPr>
          <p:cNvPr id="10" name="TextBox 9"/>
          <p:cNvSpPr txBox="1"/>
          <p:nvPr/>
        </p:nvSpPr>
        <p:spPr>
          <a:xfrm>
            <a:off x="571472" y="3214686"/>
            <a:ext cx="8001056" cy="430887"/>
          </a:xfrm>
          <a:prstGeom prst="rect">
            <a:avLst/>
          </a:prstGeom>
          <a:noFill/>
        </p:spPr>
        <p:txBody>
          <a:bodyPr wrap="square" rtlCol="0">
            <a:spAutoFit/>
          </a:bodyPr>
          <a:lstStyle/>
          <a:p>
            <a:pPr algn="ctr"/>
            <a:r>
              <a:rPr lang="en-GB" sz="1100" dirty="0" smtClean="0">
                <a:latin typeface="Arial" pitchFamily="34" charset="0"/>
                <a:cs typeface="Arial" pitchFamily="34" charset="0"/>
              </a:rPr>
              <a:t>The scoring above takes into consideration each factor, ranging from a 1 (lowest score) to a 5 (highest score). </a:t>
            </a:r>
          </a:p>
          <a:p>
            <a:pPr algn="ctr"/>
            <a:r>
              <a:rPr lang="en-GB" sz="1100" dirty="0" smtClean="0">
                <a:latin typeface="Arial" pitchFamily="34" charset="0"/>
                <a:cs typeface="Arial" pitchFamily="34" charset="0"/>
              </a:rPr>
              <a:t>These values are based on Taylor’s (Taylor 2018) findings, matched against the </a:t>
            </a:r>
            <a:r>
              <a:rPr lang="en-GB" sz="1100" dirty="0" err="1" smtClean="0">
                <a:latin typeface="Arial" pitchFamily="34" charset="0"/>
                <a:cs typeface="Arial" pitchFamily="34" charset="0"/>
              </a:rPr>
              <a:t>HealthConnect</a:t>
            </a:r>
            <a:r>
              <a:rPr lang="en-GB" sz="1100" dirty="0" smtClean="0">
                <a:latin typeface="Arial" pitchFamily="34" charset="0"/>
                <a:cs typeface="Arial" pitchFamily="34" charset="0"/>
              </a:rPr>
              <a:t> hiring data.</a:t>
            </a:r>
            <a:endParaRPr lang="en-GB" sz="1100" dirty="0">
              <a:latin typeface="Arial" pitchFamily="34" charset="0"/>
              <a:cs typeface="Arial"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58" y="357166"/>
            <a:ext cx="8215370" cy="369332"/>
          </a:xfrm>
          <a:prstGeom prst="rect">
            <a:avLst/>
          </a:prstGeom>
        </p:spPr>
        <p:txBody>
          <a:bodyPr wrap="square">
            <a:spAutoFit/>
          </a:bodyPr>
          <a:lstStyle/>
          <a:p>
            <a:pPr algn="ctr"/>
            <a:r>
              <a:rPr lang="en-US" b="1" dirty="0" smtClean="0">
                <a:latin typeface="Arial" pitchFamily="34" charset="0"/>
                <a:cs typeface="Arial" pitchFamily="34" charset="0"/>
              </a:rPr>
              <a:t>Recommended  recruitment and selection strategy</a:t>
            </a:r>
            <a:endParaRPr lang="en-GB" dirty="0">
              <a:latin typeface="Arial" pitchFamily="34" charset="0"/>
              <a:cs typeface="Arial" pitchFamily="34" charset="0"/>
            </a:endParaRPr>
          </a:p>
        </p:txBody>
      </p:sp>
      <p:sp>
        <p:nvSpPr>
          <p:cNvPr id="23" name="Role card Clinicians"/>
          <p:cNvSpPr/>
          <p:nvPr/>
        </p:nvSpPr>
        <p:spPr>
          <a:xfrm>
            <a:off x="457200" y="1371600"/>
            <a:ext cx="1920240" cy="2240280"/>
          </a:xfrm>
          <a:prstGeom prst="roundRect">
            <a:avLst>
              <a:gd name="adj" fmla="val 3810"/>
            </a:avLst>
          </a:prstGeom>
          <a:solidFill>
            <a:srgbClr val="FFFFFF"/>
          </a:solidFill>
          <a:ln w="28575">
            <a:solidFill>
              <a:schemeClr val="accent2">
                <a:lumMod val="60000"/>
                <a:lumOff val="40000"/>
              </a:schemeClr>
            </a:solidFill>
          </a:ln>
          <a:effectLst>
            <a:outerShdw blurRad="76200" dist="25400" dir="5400000" algn="bl" rotWithShape="0">
              <a:srgbClr val="000000">
                <a:alpha val="12000"/>
              </a:srgbClr>
            </a:outerShdw>
          </a:effectLst>
        </p:spPr>
      </p:sp>
      <p:sp>
        <p:nvSpPr>
          <p:cNvPr id="26" name="Text 4"/>
          <p:cNvSpPr txBox="1"/>
          <p:nvPr/>
        </p:nvSpPr>
        <p:spPr>
          <a:xfrm>
            <a:off x="785786" y="1500174"/>
            <a:ext cx="1234440" cy="420624"/>
          </a:xfrm>
          <a:prstGeom prst="rect">
            <a:avLst/>
          </a:prstGeom>
          <a:noFill/>
          <a:ln/>
        </p:spPr>
        <p:txBody>
          <a:bodyPr wrap="square" lIns="0" tIns="0" rIns="0" bIns="0" rtlCol="0" anchor="ctr"/>
          <a:lstStyle/>
          <a:p>
            <a:pPr marL="0" indent="0" algn="ctr">
              <a:buNone/>
            </a:pPr>
            <a:r>
              <a:rPr lang="en-US" sz="1100" b="1" dirty="0">
                <a:solidFill>
                  <a:schemeClr val="bg1"/>
                </a:solidFill>
                <a:latin typeface="Arial" pitchFamily="34" charset="0"/>
                <a:cs typeface="Arial" pitchFamily="34" charset="0"/>
              </a:rPr>
              <a:t>Clinicians</a:t>
            </a:r>
            <a:endParaRPr lang="en-US" sz="1100" dirty="0">
              <a:solidFill>
                <a:schemeClr val="bg1"/>
              </a:solidFill>
              <a:latin typeface="Arial" pitchFamily="34" charset="0"/>
              <a:cs typeface="Arial" pitchFamily="34" charset="0"/>
            </a:endParaRPr>
          </a:p>
        </p:txBody>
      </p:sp>
      <p:sp>
        <p:nvSpPr>
          <p:cNvPr id="27" name="Text 5"/>
          <p:cNvSpPr txBox="1"/>
          <p:nvPr/>
        </p:nvSpPr>
        <p:spPr>
          <a:xfrm>
            <a:off x="566928" y="2011680"/>
            <a:ext cx="1737360" cy="1554480"/>
          </a:xfrm>
          <a:prstGeom prst="rect">
            <a:avLst/>
          </a:prstGeom>
          <a:noFill/>
          <a:ln/>
        </p:spPr>
        <p:txBody>
          <a:bodyPr wrap="square" lIns="0" tIns="0" rIns="0" bIns="0" rtlCol="0" anchor="t"/>
          <a:lstStyle/>
          <a:p>
            <a:pPr marL="152400" indent="-152400">
              <a:spcAft>
                <a:spcPts val="400"/>
              </a:spcAft>
              <a:buSzPct val="100000"/>
              <a:buChar char="•"/>
            </a:pPr>
            <a:r>
              <a:rPr lang="en-US" sz="1100" dirty="0">
                <a:solidFill>
                  <a:schemeClr val="bg1"/>
                </a:solidFill>
                <a:latin typeface="Arial" pitchFamily="34" charset="0"/>
                <a:cs typeface="Arial" pitchFamily="34" charset="0"/>
              </a:rPr>
              <a:t>Professional bodies and specialist boards</a:t>
            </a:r>
          </a:p>
          <a:p>
            <a:pPr marL="152400" indent="-152400">
              <a:spcAft>
                <a:spcPts val="400"/>
              </a:spcAft>
              <a:buSzPct val="100000"/>
              <a:buChar char="•"/>
            </a:pPr>
            <a:r>
              <a:rPr lang="en-US" sz="1100" dirty="0">
                <a:solidFill>
                  <a:schemeClr val="bg1"/>
                </a:solidFill>
                <a:latin typeface="Arial" pitchFamily="34" charset="0"/>
                <a:cs typeface="Arial" pitchFamily="34" charset="0"/>
              </a:rPr>
              <a:t>Returner and flexible-working offers</a:t>
            </a:r>
          </a:p>
          <a:p>
            <a:pPr marL="152400" indent="-152400">
              <a:spcAft>
                <a:spcPts val="400"/>
              </a:spcAft>
              <a:buSzPct val="100000"/>
              <a:buChar char="•"/>
            </a:pPr>
            <a:r>
              <a:rPr lang="en-US" sz="1100" dirty="0">
                <a:solidFill>
                  <a:schemeClr val="bg1"/>
                </a:solidFill>
                <a:latin typeface="Arial" pitchFamily="34" charset="0"/>
                <a:cs typeface="Arial" pitchFamily="34" charset="0"/>
              </a:rPr>
              <a:t>Remote-first roles as a differentiator</a:t>
            </a:r>
          </a:p>
        </p:txBody>
      </p:sp>
      <p:sp>
        <p:nvSpPr>
          <p:cNvPr id="28" name="Role card Digital and data"/>
          <p:cNvSpPr/>
          <p:nvPr/>
        </p:nvSpPr>
        <p:spPr>
          <a:xfrm>
            <a:off x="2560320" y="1371600"/>
            <a:ext cx="1920240" cy="2240280"/>
          </a:xfrm>
          <a:prstGeom prst="roundRect">
            <a:avLst>
              <a:gd name="adj" fmla="val 3810"/>
            </a:avLst>
          </a:prstGeom>
          <a:solidFill>
            <a:srgbClr val="FFFFFF"/>
          </a:solidFill>
          <a:ln w="28575">
            <a:solidFill>
              <a:schemeClr val="accent6">
                <a:lumMod val="40000"/>
                <a:lumOff val="60000"/>
              </a:schemeClr>
            </a:solidFill>
          </a:ln>
          <a:effectLst>
            <a:outerShdw blurRad="76200" dist="25400" dir="5400000" algn="bl" rotWithShape="0">
              <a:srgbClr val="000000">
                <a:alpha val="12000"/>
              </a:srgbClr>
            </a:outerShdw>
          </a:effectLst>
        </p:spPr>
      </p:sp>
      <p:sp>
        <p:nvSpPr>
          <p:cNvPr id="31" name="Text 8"/>
          <p:cNvSpPr txBox="1"/>
          <p:nvPr/>
        </p:nvSpPr>
        <p:spPr>
          <a:xfrm>
            <a:off x="2928926" y="1500174"/>
            <a:ext cx="1234440" cy="420624"/>
          </a:xfrm>
          <a:prstGeom prst="rect">
            <a:avLst/>
          </a:prstGeom>
          <a:noFill/>
          <a:ln/>
        </p:spPr>
        <p:txBody>
          <a:bodyPr wrap="square" lIns="0" tIns="0" rIns="0" bIns="0" rtlCol="0" anchor="ctr"/>
          <a:lstStyle/>
          <a:p>
            <a:pPr marL="0" indent="0" algn="ctr">
              <a:buNone/>
            </a:pPr>
            <a:r>
              <a:rPr lang="en-US" sz="1100" b="1" dirty="0">
                <a:solidFill>
                  <a:schemeClr val="bg1"/>
                </a:solidFill>
                <a:latin typeface="Arial" pitchFamily="34" charset="0"/>
                <a:cs typeface="Arial" pitchFamily="34" charset="0"/>
              </a:rPr>
              <a:t>Digital and data</a:t>
            </a:r>
            <a:endParaRPr lang="en-US" sz="1100" dirty="0">
              <a:solidFill>
                <a:schemeClr val="bg1"/>
              </a:solidFill>
              <a:latin typeface="Arial" pitchFamily="34" charset="0"/>
              <a:cs typeface="Arial" pitchFamily="34" charset="0"/>
            </a:endParaRPr>
          </a:p>
        </p:txBody>
      </p:sp>
      <p:sp>
        <p:nvSpPr>
          <p:cNvPr id="32" name="Text 9"/>
          <p:cNvSpPr txBox="1"/>
          <p:nvPr/>
        </p:nvSpPr>
        <p:spPr>
          <a:xfrm>
            <a:off x="2670048" y="2011680"/>
            <a:ext cx="1737360" cy="1554480"/>
          </a:xfrm>
          <a:prstGeom prst="rect">
            <a:avLst/>
          </a:prstGeom>
          <a:noFill/>
          <a:ln/>
        </p:spPr>
        <p:txBody>
          <a:bodyPr wrap="square" lIns="0" tIns="0" rIns="0" bIns="0" rtlCol="0" anchor="t"/>
          <a:lstStyle/>
          <a:p>
            <a:pPr marL="152400" indent="-152400">
              <a:spcAft>
                <a:spcPts val="400"/>
              </a:spcAft>
              <a:buSzPct val="100000"/>
              <a:buChar char="•"/>
            </a:pPr>
            <a:r>
              <a:rPr lang="en-US" sz="1100" dirty="0">
                <a:solidFill>
                  <a:schemeClr val="bg1"/>
                </a:solidFill>
                <a:latin typeface="Arial" pitchFamily="34" charset="0"/>
                <a:cs typeface="Arial" pitchFamily="34" charset="0"/>
              </a:rPr>
              <a:t>LinkedIn and tech community outreach</a:t>
            </a:r>
          </a:p>
          <a:p>
            <a:pPr marL="152400" indent="-152400">
              <a:spcAft>
                <a:spcPts val="400"/>
              </a:spcAft>
              <a:buSzPct val="100000"/>
              <a:buChar char="•"/>
            </a:pPr>
            <a:r>
              <a:rPr lang="en-US" sz="1100" dirty="0">
                <a:solidFill>
                  <a:schemeClr val="bg1"/>
                </a:solidFill>
                <a:latin typeface="Arial" pitchFamily="34" charset="0"/>
                <a:cs typeface="Arial" pitchFamily="34" charset="0"/>
              </a:rPr>
              <a:t>Employee referral scheme</a:t>
            </a:r>
          </a:p>
          <a:p>
            <a:pPr marL="152400" indent="-152400">
              <a:spcAft>
                <a:spcPts val="400"/>
              </a:spcAft>
              <a:buSzPct val="100000"/>
              <a:buChar char="•"/>
            </a:pPr>
            <a:r>
              <a:rPr lang="en-US" sz="1100" dirty="0">
                <a:solidFill>
                  <a:schemeClr val="bg1"/>
                </a:solidFill>
                <a:latin typeface="Arial" pitchFamily="34" charset="0"/>
                <a:cs typeface="Arial" pitchFamily="34" charset="0"/>
              </a:rPr>
              <a:t>Agency only for niche roles</a:t>
            </a:r>
          </a:p>
        </p:txBody>
      </p:sp>
      <p:sp>
        <p:nvSpPr>
          <p:cNvPr id="33" name="Role card Future leaders"/>
          <p:cNvSpPr/>
          <p:nvPr/>
        </p:nvSpPr>
        <p:spPr>
          <a:xfrm>
            <a:off x="4663440" y="1371600"/>
            <a:ext cx="1920240" cy="2240280"/>
          </a:xfrm>
          <a:prstGeom prst="roundRect">
            <a:avLst>
              <a:gd name="adj" fmla="val 3810"/>
            </a:avLst>
          </a:prstGeom>
          <a:solidFill>
            <a:srgbClr val="FFFFFF"/>
          </a:solidFill>
          <a:ln w="28575">
            <a:solidFill>
              <a:schemeClr val="accent4">
                <a:lumMod val="40000"/>
                <a:lumOff val="60000"/>
              </a:schemeClr>
            </a:solidFill>
          </a:ln>
          <a:effectLst>
            <a:outerShdw blurRad="76200" dist="25400" dir="5400000" algn="bl" rotWithShape="0">
              <a:srgbClr val="000000">
                <a:alpha val="12000"/>
              </a:srgbClr>
            </a:outerShdw>
          </a:effectLst>
        </p:spPr>
      </p:sp>
      <p:sp>
        <p:nvSpPr>
          <p:cNvPr id="36" name="Text 12"/>
          <p:cNvSpPr txBox="1"/>
          <p:nvPr/>
        </p:nvSpPr>
        <p:spPr>
          <a:xfrm>
            <a:off x="5000628" y="1500174"/>
            <a:ext cx="1234440" cy="420624"/>
          </a:xfrm>
          <a:prstGeom prst="rect">
            <a:avLst/>
          </a:prstGeom>
          <a:noFill/>
          <a:ln/>
        </p:spPr>
        <p:txBody>
          <a:bodyPr wrap="square" lIns="0" tIns="0" rIns="0" bIns="0" rtlCol="0" anchor="ctr"/>
          <a:lstStyle/>
          <a:p>
            <a:pPr marL="0" indent="0" algn="ctr">
              <a:buNone/>
            </a:pPr>
            <a:r>
              <a:rPr lang="en-US" sz="1100" b="1" dirty="0">
                <a:solidFill>
                  <a:schemeClr val="bg1"/>
                </a:solidFill>
                <a:latin typeface="Arial" pitchFamily="34" charset="0"/>
                <a:cs typeface="Arial" pitchFamily="34" charset="0"/>
              </a:rPr>
              <a:t>Future leaders</a:t>
            </a:r>
            <a:endParaRPr lang="en-US" sz="1100" dirty="0">
              <a:solidFill>
                <a:schemeClr val="bg1"/>
              </a:solidFill>
              <a:latin typeface="Arial" pitchFamily="34" charset="0"/>
              <a:cs typeface="Arial" pitchFamily="34" charset="0"/>
            </a:endParaRPr>
          </a:p>
        </p:txBody>
      </p:sp>
      <p:sp>
        <p:nvSpPr>
          <p:cNvPr id="37" name="Text 13"/>
          <p:cNvSpPr txBox="1"/>
          <p:nvPr/>
        </p:nvSpPr>
        <p:spPr>
          <a:xfrm>
            <a:off x="4786314" y="1928802"/>
            <a:ext cx="1737360" cy="1554480"/>
          </a:xfrm>
          <a:prstGeom prst="rect">
            <a:avLst/>
          </a:prstGeom>
          <a:noFill/>
          <a:ln/>
        </p:spPr>
        <p:txBody>
          <a:bodyPr wrap="square" lIns="0" tIns="0" rIns="0" bIns="0" rtlCol="0" anchor="t"/>
          <a:lstStyle/>
          <a:p>
            <a:pPr marL="152400" indent="-152400">
              <a:spcAft>
                <a:spcPts val="400"/>
              </a:spcAft>
              <a:buSzPct val="100000"/>
              <a:buChar char="•"/>
            </a:pPr>
            <a:r>
              <a:rPr lang="en-US" sz="1100" dirty="0">
                <a:solidFill>
                  <a:schemeClr val="bg1"/>
                </a:solidFill>
                <a:latin typeface="Arial" pitchFamily="34" charset="0"/>
                <a:cs typeface="Arial" pitchFamily="34" charset="0"/>
              </a:rPr>
              <a:t>Internal promotion and secondments</a:t>
            </a:r>
          </a:p>
          <a:p>
            <a:pPr marL="152400" indent="-152400">
              <a:spcAft>
                <a:spcPts val="400"/>
              </a:spcAft>
              <a:buSzPct val="100000"/>
              <a:buChar char="•"/>
            </a:pPr>
            <a:r>
              <a:rPr lang="en-US" sz="1100" dirty="0">
                <a:solidFill>
                  <a:schemeClr val="bg1"/>
                </a:solidFill>
                <a:latin typeface="Arial" pitchFamily="34" charset="0"/>
                <a:cs typeface="Arial" pitchFamily="34" charset="0"/>
              </a:rPr>
              <a:t>Succession plans for key roles</a:t>
            </a:r>
          </a:p>
          <a:p>
            <a:pPr marL="152400" indent="-152400">
              <a:spcAft>
                <a:spcPts val="400"/>
              </a:spcAft>
              <a:buSzPct val="100000"/>
              <a:buChar char="•"/>
            </a:pPr>
            <a:r>
              <a:rPr lang="en-US" sz="1100" dirty="0">
                <a:solidFill>
                  <a:schemeClr val="bg1"/>
                </a:solidFill>
                <a:latin typeface="Arial" pitchFamily="34" charset="0"/>
                <a:cs typeface="Arial" pitchFamily="34" charset="0"/>
              </a:rPr>
              <a:t>Leadership pipeline programme</a:t>
            </a:r>
          </a:p>
        </p:txBody>
      </p:sp>
      <p:sp>
        <p:nvSpPr>
          <p:cNvPr id="38" name="Role card Entry level"/>
          <p:cNvSpPr/>
          <p:nvPr/>
        </p:nvSpPr>
        <p:spPr>
          <a:xfrm>
            <a:off x="6766560" y="1371600"/>
            <a:ext cx="1920240" cy="2240280"/>
          </a:xfrm>
          <a:prstGeom prst="roundRect">
            <a:avLst>
              <a:gd name="adj" fmla="val 3810"/>
            </a:avLst>
          </a:prstGeom>
          <a:solidFill>
            <a:srgbClr val="FFFFFF"/>
          </a:solidFill>
          <a:ln w="28575">
            <a:solidFill>
              <a:schemeClr val="accent2">
                <a:lumMod val="75000"/>
              </a:schemeClr>
            </a:solidFill>
          </a:ln>
          <a:effectLst>
            <a:outerShdw blurRad="76200" dist="25400" dir="5400000" algn="bl" rotWithShape="0">
              <a:srgbClr val="000000">
                <a:alpha val="12000"/>
              </a:srgbClr>
            </a:outerShdw>
          </a:effectLst>
        </p:spPr>
      </p:sp>
      <p:pic>
        <p:nvPicPr>
          <p:cNvPr id="40" name="Image 3" descr="Seedling icon"/>
          <p:cNvPicPr>
            <a:picLocks noChangeAspect="1"/>
          </p:cNvPicPr>
          <p:nvPr/>
        </p:nvPicPr>
        <p:blipFill>
          <a:blip r:embed="rId2" cstate="print"/>
          <a:stretch>
            <a:fillRect/>
          </a:stretch>
        </p:blipFill>
        <p:spPr>
          <a:xfrm>
            <a:off x="6981444" y="1586484"/>
            <a:ext cx="210312" cy="210312"/>
          </a:xfrm>
          <a:prstGeom prst="rect">
            <a:avLst/>
          </a:prstGeom>
        </p:spPr>
      </p:pic>
      <p:sp>
        <p:nvSpPr>
          <p:cNvPr id="41" name="Text 16"/>
          <p:cNvSpPr txBox="1"/>
          <p:nvPr/>
        </p:nvSpPr>
        <p:spPr>
          <a:xfrm>
            <a:off x="7143768" y="1500174"/>
            <a:ext cx="1234440" cy="420624"/>
          </a:xfrm>
          <a:prstGeom prst="rect">
            <a:avLst/>
          </a:prstGeom>
          <a:noFill/>
          <a:ln/>
        </p:spPr>
        <p:txBody>
          <a:bodyPr wrap="square" lIns="0" tIns="0" rIns="0" bIns="0" rtlCol="0" anchor="ctr"/>
          <a:lstStyle/>
          <a:p>
            <a:pPr marL="0" indent="0" algn="ctr">
              <a:buNone/>
            </a:pPr>
            <a:r>
              <a:rPr lang="en-US" sz="1100" b="1" dirty="0">
                <a:solidFill>
                  <a:schemeClr val="bg1"/>
                </a:solidFill>
                <a:latin typeface="Arial" pitchFamily="34" charset="0"/>
                <a:cs typeface="Arial" pitchFamily="34" charset="0"/>
              </a:rPr>
              <a:t>Entry level</a:t>
            </a:r>
            <a:endParaRPr lang="en-US" sz="1100" dirty="0">
              <a:solidFill>
                <a:schemeClr val="bg1"/>
              </a:solidFill>
              <a:latin typeface="Arial" pitchFamily="34" charset="0"/>
              <a:cs typeface="Arial" pitchFamily="34" charset="0"/>
            </a:endParaRPr>
          </a:p>
        </p:txBody>
      </p:sp>
      <p:sp>
        <p:nvSpPr>
          <p:cNvPr id="42" name="Text 17"/>
          <p:cNvSpPr txBox="1"/>
          <p:nvPr/>
        </p:nvSpPr>
        <p:spPr>
          <a:xfrm>
            <a:off x="6876288" y="2011680"/>
            <a:ext cx="1737360" cy="1554480"/>
          </a:xfrm>
          <a:prstGeom prst="rect">
            <a:avLst/>
          </a:prstGeom>
          <a:noFill/>
          <a:ln/>
        </p:spPr>
        <p:txBody>
          <a:bodyPr wrap="square" lIns="0" tIns="0" rIns="0" bIns="0" rtlCol="0" anchor="t"/>
          <a:lstStyle/>
          <a:p>
            <a:pPr marL="152400" indent="-152400">
              <a:spcAft>
                <a:spcPts val="400"/>
              </a:spcAft>
              <a:buSzPct val="100000"/>
              <a:buChar char="•"/>
            </a:pPr>
            <a:r>
              <a:rPr lang="en-US" sz="1100" dirty="0">
                <a:solidFill>
                  <a:schemeClr val="bg1"/>
                </a:solidFill>
                <a:latin typeface="Arial" pitchFamily="34" charset="0"/>
                <a:cs typeface="Arial" pitchFamily="34" charset="0"/>
              </a:rPr>
              <a:t>Apprenticeships and graduate routes</a:t>
            </a:r>
          </a:p>
          <a:p>
            <a:pPr marL="152400" indent="-152400">
              <a:spcAft>
                <a:spcPts val="400"/>
              </a:spcAft>
              <a:buSzPct val="100000"/>
              <a:buChar char="•"/>
            </a:pPr>
            <a:r>
              <a:rPr lang="en-US" sz="1100" dirty="0">
                <a:solidFill>
                  <a:schemeClr val="bg1"/>
                </a:solidFill>
                <a:latin typeface="Arial" pitchFamily="34" charset="0"/>
                <a:cs typeface="Arial" pitchFamily="34" charset="0"/>
              </a:rPr>
              <a:t>Careers site with clear pathways</a:t>
            </a:r>
          </a:p>
          <a:p>
            <a:pPr marL="152400" indent="-152400">
              <a:spcAft>
                <a:spcPts val="400"/>
              </a:spcAft>
              <a:buSzPct val="100000"/>
              <a:buChar char="•"/>
            </a:pPr>
            <a:r>
              <a:rPr lang="en-US" sz="1100" dirty="0">
                <a:solidFill>
                  <a:schemeClr val="bg1"/>
                </a:solidFill>
                <a:latin typeface="Arial" pitchFamily="34" charset="0"/>
                <a:cs typeface="Arial" pitchFamily="34" charset="0"/>
              </a:rPr>
              <a:t>Digital Skills Academy intake</a:t>
            </a:r>
          </a:p>
        </p:txBody>
      </p:sp>
      <p:sp>
        <p:nvSpPr>
          <p:cNvPr id="43" name="Selection box"/>
          <p:cNvSpPr/>
          <p:nvPr/>
        </p:nvSpPr>
        <p:spPr>
          <a:xfrm>
            <a:off x="656146" y="4143380"/>
            <a:ext cx="7670185" cy="1428760"/>
          </a:xfrm>
          <a:prstGeom prst="roundRect">
            <a:avLst>
              <a:gd name="adj" fmla="val 8421"/>
            </a:avLst>
          </a:prstGeom>
          <a:solidFill>
            <a:schemeClr val="bg2"/>
          </a:solidFill>
          <a:ln w="28575">
            <a:solidFill>
              <a:schemeClr val="accent1">
                <a:lumMod val="75000"/>
              </a:schemeClr>
            </a:solidFill>
          </a:ln>
        </p:spPr>
      </p:sp>
      <p:sp>
        <p:nvSpPr>
          <p:cNvPr id="44" name="Text 21"/>
          <p:cNvSpPr txBox="1"/>
          <p:nvPr/>
        </p:nvSpPr>
        <p:spPr>
          <a:xfrm>
            <a:off x="785786" y="4143380"/>
            <a:ext cx="7286676" cy="1428760"/>
          </a:xfrm>
          <a:prstGeom prst="rect">
            <a:avLst/>
          </a:prstGeom>
          <a:noFill/>
          <a:ln/>
        </p:spPr>
        <p:txBody>
          <a:bodyPr wrap="square" lIns="0" tIns="0" rIns="0" bIns="0" rtlCol="0" anchor="ctr"/>
          <a:lstStyle/>
          <a:p>
            <a:pPr marL="0" indent="0">
              <a:buNone/>
            </a:pPr>
            <a:r>
              <a:rPr lang="en-US" sz="1100" b="1" dirty="0">
                <a:solidFill>
                  <a:schemeClr val="tx2"/>
                </a:solidFill>
                <a:latin typeface="Arial" pitchFamily="34" charset="0"/>
                <a:cs typeface="Arial" pitchFamily="34" charset="0"/>
              </a:rPr>
              <a:t>Selection: structured, job-related and fair</a:t>
            </a:r>
            <a:endParaRPr lang="en-US" sz="1100" dirty="0">
              <a:latin typeface="Arial" pitchFamily="34" charset="0"/>
              <a:cs typeface="Arial" pitchFamily="34" charset="0"/>
            </a:endParaRPr>
          </a:p>
          <a:p>
            <a:pPr marL="0" indent="0">
              <a:buNone/>
            </a:pPr>
            <a:r>
              <a:rPr lang="en-US" sz="1100" dirty="0">
                <a:solidFill>
                  <a:schemeClr val="tx1"/>
                </a:solidFill>
                <a:latin typeface="Arial" pitchFamily="34" charset="0"/>
                <a:cs typeface="Arial" pitchFamily="34" charset="0"/>
              </a:rPr>
              <a:t>Competency and values-based </a:t>
            </a:r>
            <a:r>
              <a:rPr lang="en-US" sz="1100" dirty="0" smtClean="0">
                <a:solidFill>
                  <a:schemeClr val="tx1"/>
                </a:solidFill>
                <a:latin typeface="Arial" pitchFamily="34" charset="0"/>
                <a:cs typeface="Arial" pitchFamily="34" charset="0"/>
              </a:rPr>
              <a:t> interviews</a:t>
            </a:r>
            <a:r>
              <a:rPr lang="en-US" sz="1100" dirty="0">
                <a:solidFill>
                  <a:schemeClr val="tx1"/>
                </a:solidFill>
                <a:latin typeface="Arial" pitchFamily="34" charset="0"/>
                <a:cs typeface="Arial" pitchFamily="34" charset="0"/>
              </a:rPr>
              <a:t>, work samples, diverse panels. Structured interviews and work samples are among the strongest predictors of performance (Schmidt and Hunter, 1998</a:t>
            </a:r>
            <a:r>
              <a:rPr lang="en-US" sz="1100" dirty="0" smtClean="0">
                <a:solidFill>
                  <a:schemeClr val="tx1"/>
                </a:solidFill>
                <a:latin typeface="Arial" pitchFamily="34" charset="0"/>
                <a:cs typeface="Arial" pitchFamily="34" charset="0"/>
              </a:rPr>
              <a:t>).</a:t>
            </a:r>
            <a:br>
              <a:rPr lang="en-US" sz="1100" dirty="0" smtClean="0">
                <a:solidFill>
                  <a:schemeClr val="tx1"/>
                </a:solidFill>
                <a:latin typeface="Arial" pitchFamily="34" charset="0"/>
                <a:cs typeface="Arial" pitchFamily="34" charset="0"/>
              </a:rPr>
            </a:br>
            <a:r>
              <a:rPr lang="en-US" sz="1100" dirty="0" smtClean="0">
                <a:solidFill>
                  <a:schemeClr val="tx1"/>
                </a:solidFill>
                <a:latin typeface="Arial" pitchFamily="34" charset="0"/>
                <a:cs typeface="Arial" pitchFamily="34" charset="0"/>
              </a:rPr>
              <a:t/>
            </a:r>
            <a:br>
              <a:rPr lang="en-US" sz="1100" dirty="0" smtClean="0">
                <a:solidFill>
                  <a:schemeClr val="tx1"/>
                </a:solidFill>
                <a:latin typeface="Arial" pitchFamily="34" charset="0"/>
                <a:cs typeface="Arial" pitchFamily="34" charset="0"/>
              </a:rPr>
            </a:br>
            <a:r>
              <a:rPr lang="en-US" sz="1100" dirty="0" smtClean="0">
                <a:solidFill>
                  <a:schemeClr val="tx1"/>
                </a:solidFill>
                <a:latin typeface="Arial" pitchFamily="34" charset="0"/>
                <a:cs typeface="Arial" pitchFamily="34" charset="0"/>
              </a:rPr>
              <a:t>Despite of this, no single channel is best if every criteria is taken into consideration, hence a blended model is recommended.</a:t>
            </a:r>
            <a:endParaRPr lang="en-US" sz="1100" dirty="0">
              <a:latin typeface="Arial" pitchFamily="34" charset="0"/>
              <a:cs typeface="Arial"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olb 1 Experience"/>
          <p:cNvSpPr/>
          <p:nvPr/>
        </p:nvSpPr>
        <p:spPr>
          <a:xfrm>
            <a:off x="71438" y="1571612"/>
            <a:ext cx="2009194" cy="1297324"/>
          </a:xfrm>
          <a:prstGeom prst="roundRect">
            <a:avLst>
              <a:gd name="adj" fmla="val 7619"/>
            </a:avLst>
          </a:prstGeom>
          <a:solidFill>
            <a:schemeClr val="accent1"/>
          </a:solidFill>
          <a:ln/>
        </p:spPr>
      </p:sp>
      <p:sp>
        <p:nvSpPr>
          <p:cNvPr id="3" name="Text 3"/>
          <p:cNvSpPr txBox="1"/>
          <p:nvPr/>
        </p:nvSpPr>
        <p:spPr>
          <a:xfrm>
            <a:off x="162878" y="1571612"/>
            <a:ext cx="1785950" cy="1297324"/>
          </a:xfrm>
          <a:prstGeom prst="rect">
            <a:avLst/>
          </a:prstGeom>
          <a:noFill/>
          <a:ln/>
        </p:spPr>
        <p:txBody>
          <a:bodyPr wrap="square" lIns="0" tIns="0" rIns="0" bIns="0" rtlCol="0" anchor="ctr"/>
          <a:lstStyle/>
          <a:p>
            <a:pPr marL="0" indent="0">
              <a:buNone/>
            </a:pPr>
            <a:r>
              <a:rPr lang="en-US" sz="1100" b="1" dirty="0">
                <a:solidFill>
                  <a:schemeClr val="bg1"/>
                </a:solidFill>
                <a:latin typeface="Arial" pitchFamily="34" charset="0"/>
                <a:cs typeface="Arial" pitchFamily="34" charset="0"/>
              </a:rPr>
              <a:t>1 Experience</a:t>
            </a:r>
            <a:endParaRPr lang="en-US" sz="1100" dirty="0">
              <a:latin typeface="Arial" pitchFamily="34" charset="0"/>
              <a:cs typeface="Arial" pitchFamily="34" charset="0"/>
            </a:endParaRPr>
          </a:p>
          <a:p>
            <a:pPr marL="0" indent="0">
              <a:buNone/>
            </a:pPr>
            <a:r>
              <a:rPr lang="en-US" sz="1100" dirty="0">
                <a:solidFill>
                  <a:schemeClr val="bg1"/>
                </a:solidFill>
                <a:latin typeface="Arial" pitchFamily="34" charset="0"/>
                <a:cs typeface="Arial" pitchFamily="34" charset="0"/>
              </a:rPr>
              <a:t>Shadow live virtual consults</a:t>
            </a:r>
            <a:endParaRPr lang="en-US" sz="1100" dirty="0">
              <a:latin typeface="Arial" pitchFamily="34" charset="0"/>
              <a:cs typeface="Arial" pitchFamily="34" charset="0"/>
            </a:endParaRPr>
          </a:p>
        </p:txBody>
      </p:sp>
      <p:sp>
        <p:nvSpPr>
          <p:cNvPr id="4" name="Kolb 2 Reflect"/>
          <p:cNvSpPr/>
          <p:nvPr/>
        </p:nvSpPr>
        <p:spPr>
          <a:xfrm>
            <a:off x="2714644" y="1571612"/>
            <a:ext cx="2009194" cy="1297324"/>
          </a:xfrm>
          <a:prstGeom prst="roundRect">
            <a:avLst>
              <a:gd name="adj" fmla="val 7619"/>
            </a:avLst>
          </a:prstGeom>
          <a:solidFill>
            <a:schemeClr val="accent4">
              <a:lumMod val="60000"/>
              <a:lumOff val="40000"/>
            </a:schemeClr>
          </a:solidFill>
          <a:ln/>
        </p:spPr>
      </p:sp>
      <p:sp>
        <p:nvSpPr>
          <p:cNvPr id="5" name="Text 5"/>
          <p:cNvSpPr txBox="1"/>
          <p:nvPr/>
        </p:nvSpPr>
        <p:spPr>
          <a:xfrm>
            <a:off x="2786082" y="1571612"/>
            <a:ext cx="1785950" cy="1297324"/>
          </a:xfrm>
          <a:prstGeom prst="rect">
            <a:avLst/>
          </a:prstGeom>
          <a:noFill/>
          <a:ln/>
        </p:spPr>
        <p:txBody>
          <a:bodyPr wrap="square" lIns="0" tIns="0" rIns="0" bIns="0" rtlCol="0" anchor="ctr"/>
          <a:lstStyle/>
          <a:p>
            <a:pPr marL="0" indent="0">
              <a:buNone/>
            </a:pPr>
            <a:r>
              <a:rPr lang="en-US" sz="1100" b="1" dirty="0">
                <a:solidFill>
                  <a:schemeClr val="bg1"/>
                </a:solidFill>
                <a:latin typeface="Arial" pitchFamily="34" charset="0"/>
                <a:cs typeface="Arial" pitchFamily="34" charset="0"/>
              </a:rPr>
              <a:t>2 Reflect</a:t>
            </a:r>
            <a:endParaRPr lang="en-US" sz="1100" dirty="0">
              <a:latin typeface="Arial" pitchFamily="34" charset="0"/>
              <a:cs typeface="Arial" pitchFamily="34" charset="0"/>
            </a:endParaRPr>
          </a:p>
          <a:p>
            <a:pPr marL="0" indent="0">
              <a:buNone/>
            </a:pPr>
            <a:r>
              <a:rPr lang="en-US" sz="1100" dirty="0">
                <a:solidFill>
                  <a:schemeClr val="bg1"/>
                </a:solidFill>
                <a:latin typeface="Arial" pitchFamily="34" charset="0"/>
                <a:cs typeface="Arial" pitchFamily="34" charset="0"/>
              </a:rPr>
              <a:t>Peer debriefs and case review</a:t>
            </a:r>
            <a:endParaRPr lang="en-US" sz="1100" dirty="0">
              <a:latin typeface="Arial" pitchFamily="34" charset="0"/>
              <a:cs typeface="Arial" pitchFamily="34" charset="0"/>
            </a:endParaRPr>
          </a:p>
        </p:txBody>
      </p:sp>
      <p:sp>
        <p:nvSpPr>
          <p:cNvPr id="6" name="Kolb 3 Conceptualise"/>
          <p:cNvSpPr/>
          <p:nvPr/>
        </p:nvSpPr>
        <p:spPr>
          <a:xfrm>
            <a:off x="2694642" y="3500438"/>
            <a:ext cx="2009194" cy="1297324"/>
          </a:xfrm>
          <a:prstGeom prst="roundRect">
            <a:avLst>
              <a:gd name="adj" fmla="val 7619"/>
            </a:avLst>
          </a:prstGeom>
          <a:solidFill>
            <a:schemeClr val="accent5"/>
          </a:solidFill>
          <a:ln/>
        </p:spPr>
      </p:sp>
      <p:sp>
        <p:nvSpPr>
          <p:cNvPr id="7" name="Text 7"/>
          <p:cNvSpPr txBox="1"/>
          <p:nvPr/>
        </p:nvSpPr>
        <p:spPr>
          <a:xfrm>
            <a:off x="2786082" y="3500438"/>
            <a:ext cx="1785950" cy="1297324"/>
          </a:xfrm>
          <a:prstGeom prst="rect">
            <a:avLst/>
          </a:prstGeom>
          <a:noFill/>
          <a:ln/>
        </p:spPr>
        <p:txBody>
          <a:bodyPr wrap="square" lIns="0" tIns="0" rIns="0" bIns="0" rtlCol="0" anchor="ctr"/>
          <a:lstStyle/>
          <a:p>
            <a:pPr marL="0" indent="0">
              <a:buNone/>
            </a:pPr>
            <a:r>
              <a:rPr lang="en-US" sz="1100" b="1" dirty="0">
                <a:solidFill>
                  <a:schemeClr val="bg1"/>
                </a:solidFill>
                <a:latin typeface="Arial" pitchFamily="34" charset="0"/>
                <a:cs typeface="Arial" pitchFamily="34" charset="0"/>
              </a:rPr>
              <a:t>3 Conceptualise</a:t>
            </a:r>
            <a:endParaRPr lang="en-US" sz="1100" dirty="0">
              <a:latin typeface="Arial" pitchFamily="34" charset="0"/>
              <a:cs typeface="Arial" pitchFamily="34" charset="0"/>
            </a:endParaRPr>
          </a:p>
          <a:p>
            <a:pPr marL="0" indent="0">
              <a:buNone/>
            </a:pPr>
            <a:r>
              <a:rPr lang="en-US" sz="1100" dirty="0">
                <a:solidFill>
                  <a:schemeClr val="bg1"/>
                </a:solidFill>
                <a:latin typeface="Arial" pitchFamily="34" charset="0"/>
                <a:cs typeface="Arial" pitchFamily="34" charset="0"/>
              </a:rPr>
              <a:t>Protocols and digital standards</a:t>
            </a:r>
            <a:endParaRPr lang="en-US" sz="1100" dirty="0">
              <a:latin typeface="Arial" pitchFamily="34" charset="0"/>
              <a:cs typeface="Arial" pitchFamily="34" charset="0"/>
            </a:endParaRPr>
          </a:p>
        </p:txBody>
      </p:sp>
      <p:sp>
        <p:nvSpPr>
          <p:cNvPr id="8" name="Kolb 4 Experiment"/>
          <p:cNvSpPr/>
          <p:nvPr/>
        </p:nvSpPr>
        <p:spPr>
          <a:xfrm>
            <a:off x="71438" y="3500438"/>
            <a:ext cx="2009194" cy="1297324"/>
          </a:xfrm>
          <a:prstGeom prst="roundRect">
            <a:avLst>
              <a:gd name="adj" fmla="val 7619"/>
            </a:avLst>
          </a:prstGeom>
          <a:solidFill>
            <a:schemeClr val="accent2"/>
          </a:solidFill>
          <a:ln/>
        </p:spPr>
      </p:sp>
      <p:sp>
        <p:nvSpPr>
          <p:cNvPr id="9" name="Text 9"/>
          <p:cNvSpPr txBox="1"/>
          <p:nvPr/>
        </p:nvSpPr>
        <p:spPr>
          <a:xfrm>
            <a:off x="162878" y="3500438"/>
            <a:ext cx="1785950" cy="1297324"/>
          </a:xfrm>
          <a:prstGeom prst="rect">
            <a:avLst/>
          </a:prstGeom>
          <a:noFill/>
          <a:ln/>
        </p:spPr>
        <p:txBody>
          <a:bodyPr wrap="square" lIns="0" tIns="0" rIns="0" bIns="0" rtlCol="0" anchor="ctr"/>
          <a:lstStyle/>
          <a:p>
            <a:pPr marL="0" indent="0">
              <a:buNone/>
            </a:pPr>
            <a:r>
              <a:rPr lang="en-US" sz="1100" b="1" dirty="0">
                <a:solidFill>
                  <a:schemeClr val="bg1"/>
                </a:solidFill>
                <a:latin typeface="Arial" pitchFamily="34" charset="0"/>
                <a:cs typeface="Arial" pitchFamily="34" charset="0"/>
              </a:rPr>
              <a:t>4 Experiment</a:t>
            </a:r>
            <a:endParaRPr lang="en-US" sz="1100" dirty="0">
              <a:latin typeface="Arial" pitchFamily="34" charset="0"/>
              <a:cs typeface="Arial" pitchFamily="34" charset="0"/>
            </a:endParaRPr>
          </a:p>
          <a:p>
            <a:pPr marL="0" indent="0">
              <a:buNone/>
            </a:pPr>
            <a:r>
              <a:rPr lang="en-US" sz="1100" dirty="0">
                <a:solidFill>
                  <a:schemeClr val="bg1"/>
                </a:solidFill>
                <a:latin typeface="Arial" pitchFamily="34" charset="0"/>
                <a:cs typeface="Arial" pitchFamily="34" charset="0"/>
              </a:rPr>
              <a:t>Simulation and tool pilots</a:t>
            </a:r>
            <a:endParaRPr lang="en-US" sz="1100" dirty="0">
              <a:latin typeface="Arial" pitchFamily="34" charset="0"/>
              <a:cs typeface="Arial" pitchFamily="34" charset="0"/>
            </a:endParaRPr>
          </a:p>
        </p:txBody>
      </p:sp>
      <p:sp>
        <p:nvSpPr>
          <p:cNvPr id="10" name="Kolb arrow 1"/>
          <p:cNvSpPr/>
          <p:nvPr/>
        </p:nvSpPr>
        <p:spPr>
          <a:xfrm>
            <a:off x="2214578" y="1928802"/>
            <a:ext cx="379514" cy="345953"/>
          </a:xfrm>
          <a:prstGeom prst="rightArrow">
            <a:avLst/>
          </a:prstGeom>
          <a:solidFill>
            <a:schemeClr val="accent6"/>
          </a:solidFill>
          <a:ln/>
        </p:spPr>
      </p:sp>
      <p:sp>
        <p:nvSpPr>
          <p:cNvPr id="11" name="Kolb arrow 2"/>
          <p:cNvSpPr/>
          <p:nvPr/>
        </p:nvSpPr>
        <p:spPr>
          <a:xfrm>
            <a:off x="3500462" y="2928934"/>
            <a:ext cx="312541" cy="494219"/>
          </a:xfrm>
          <a:prstGeom prst="downArrow">
            <a:avLst/>
          </a:prstGeom>
          <a:solidFill>
            <a:schemeClr val="accent6"/>
          </a:solidFill>
          <a:ln/>
        </p:spPr>
      </p:sp>
      <p:sp>
        <p:nvSpPr>
          <p:cNvPr id="12" name="Kolb arrow 3"/>
          <p:cNvSpPr/>
          <p:nvPr/>
        </p:nvSpPr>
        <p:spPr>
          <a:xfrm>
            <a:off x="2143140" y="3929066"/>
            <a:ext cx="379514" cy="345953"/>
          </a:xfrm>
          <a:prstGeom prst="leftArrow">
            <a:avLst/>
          </a:prstGeom>
          <a:solidFill>
            <a:schemeClr val="accent6"/>
          </a:solidFill>
          <a:ln/>
        </p:spPr>
      </p:sp>
      <p:sp>
        <p:nvSpPr>
          <p:cNvPr id="13" name="Kolb arrow 4"/>
          <p:cNvSpPr/>
          <p:nvPr/>
        </p:nvSpPr>
        <p:spPr>
          <a:xfrm>
            <a:off x="877258" y="2928934"/>
            <a:ext cx="312541" cy="494219"/>
          </a:xfrm>
          <a:prstGeom prst="upArrow">
            <a:avLst/>
          </a:prstGeom>
          <a:solidFill>
            <a:schemeClr val="accent6"/>
          </a:solidFill>
          <a:ln/>
        </p:spPr>
      </p:sp>
      <p:sp>
        <p:nvSpPr>
          <p:cNvPr id="14" name="Rectangle 13"/>
          <p:cNvSpPr/>
          <p:nvPr/>
        </p:nvSpPr>
        <p:spPr>
          <a:xfrm>
            <a:off x="1500166" y="285728"/>
            <a:ext cx="5786446" cy="369332"/>
          </a:xfrm>
          <a:prstGeom prst="rect">
            <a:avLst/>
          </a:prstGeom>
        </p:spPr>
        <p:txBody>
          <a:bodyPr wrap="square">
            <a:spAutoFit/>
          </a:bodyPr>
          <a:lstStyle/>
          <a:p>
            <a:pPr algn="ctr"/>
            <a:r>
              <a:rPr lang="en-US" b="1" dirty="0" smtClean="0">
                <a:latin typeface="Arial" pitchFamily="34" charset="0"/>
                <a:cs typeface="Arial" pitchFamily="34" charset="0"/>
              </a:rPr>
              <a:t>Learning, development and talent management</a:t>
            </a:r>
            <a:endParaRPr lang="en-GB" dirty="0">
              <a:latin typeface="Arial" pitchFamily="34" charset="0"/>
              <a:cs typeface="Arial" pitchFamily="34" charset="0"/>
            </a:endParaRPr>
          </a:p>
        </p:txBody>
      </p:sp>
      <p:sp>
        <p:nvSpPr>
          <p:cNvPr id="16" name="Rectangle 15"/>
          <p:cNvSpPr/>
          <p:nvPr/>
        </p:nvSpPr>
        <p:spPr>
          <a:xfrm>
            <a:off x="0" y="1000108"/>
            <a:ext cx="4572000" cy="261610"/>
          </a:xfrm>
          <a:prstGeom prst="rect">
            <a:avLst/>
          </a:prstGeom>
        </p:spPr>
        <p:txBody>
          <a:bodyPr>
            <a:spAutoFit/>
          </a:bodyPr>
          <a:lstStyle/>
          <a:p>
            <a:r>
              <a:rPr lang="en-US" sz="1100" b="1" dirty="0" smtClean="0">
                <a:latin typeface="Arial" pitchFamily="34" charset="0"/>
                <a:cs typeface="Arial" pitchFamily="34" charset="0"/>
              </a:rPr>
              <a:t>Kolb's learning cycle (1984) applied to digital care</a:t>
            </a:r>
            <a:endParaRPr lang="en-US" sz="1100" dirty="0">
              <a:latin typeface="Arial" pitchFamily="34" charset="0"/>
              <a:cs typeface="Arial" pitchFamily="34" charset="0"/>
            </a:endParaRPr>
          </a:p>
        </p:txBody>
      </p:sp>
      <p:sp>
        <p:nvSpPr>
          <p:cNvPr id="17" name="Kolb 1 Experience"/>
          <p:cNvSpPr/>
          <p:nvPr/>
        </p:nvSpPr>
        <p:spPr>
          <a:xfrm>
            <a:off x="5072066" y="1000108"/>
            <a:ext cx="3786214" cy="928694"/>
          </a:xfrm>
          <a:prstGeom prst="roundRect">
            <a:avLst>
              <a:gd name="adj" fmla="val 7619"/>
            </a:avLst>
          </a:prstGeom>
          <a:solidFill>
            <a:schemeClr val="accent1"/>
          </a:solidFill>
          <a:ln/>
        </p:spPr>
      </p:sp>
      <p:sp>
        <p:nvSpPr>
          <p:cNvPr id="18" name="TextBox 17"/>
          <p:cNvSpPr txBox="1"/>
          <p:nvPr/>
        </p:nvSpPr>
        <p:spPr>
          <a:xfrm>
            <a:off x="5214942" y="1214422"/>
            <a:ext cx="3500462" cy="430887"/>
          </a:xfrm>
          <a:prstGeom prst="rect">
            <a:avLst/>
          </a:prstGeom>
          <a:noFill/>
        </p:spPr>
        <p:txBody>
          <a:bodyPr wrap="square" rtlCol="0">
            <a:spAutoFit/>
          </a:bodyPr>
          <a:lstStyle/>
          <a:p>
            <a:r>
              <a:rPr lang="en-GB" sz="1100" b="1" dirty="0" smtClean="0">
                <a:latin typeface="Arial" pitchFamily="34" charset="0"/>
                <a:cs typeface="Arial" pitchFamily="34" charset="0"/>
              </a:rPr>
              <a:t>Concrete experience (Doing) :</a:t>
            </a:r>
            <a:r>
              <a:rPr lang="en-GB" sz="1100" dirty="0" smtClean="0">
                <a:latin typeface="Arial" pitchFamily="34" charset="0"/>
                <a:cs typeface="Arial" pitchFamily="34" charset="0"/>
              </a:rPr>
              <a:t> An employee  takes part in a new task, project or role-play.</a:t>
            </a:r>
            <a:endParaRPr lang="en-GB" sz="1100" b="1" dirty="0">
              <a:latin typeface="Arial" pitchFamily="34" charset="0"/>
              <a:cs typeface="Arial" pitchFamily="34" charset="0"/>
            </a:endParaRPr>
          </a:p>
        </p:txBody>
      </p:sp>
      <p:sp>
        <p:nvSpPr>
          <p:cNvPr id="19" name="Kolb 2 Reflect"/>
          <p:cNvSpPr/>
          <p:nvPr/>
        </p:nvSpPr>
        <p:spPr>
          <a:xfrm>
            <a:off x="5072066" y="2071678"/>
            <a:ext cx="3786214" cy="857256"/>
          </a:xfrm>
          <a:prstGeom prst="roundRect">
            <a:avLst>
              <a:gd name="adj" fmla="val 7619"/>
            </a:avLst>
          </a:prstGeom>
          <a:solidFill>
            <a:schemeClr val="accent4">
              <a:lumMod val="60000"/>
              <a:lumOff val="40000"/>
            </a:schemeClr>
          </a:solidFill>
          <a:ln/>
        </p:spPr>
      </p:sp>
      <p:sp>
        <p:nvSpPr>
          <p:cNvPr id="20" name="TextBox 19"/>
          <p:cNvSpPr txBox="1"/>
          <p:nvPr/>
        </p:nvSpPr>
        <p:spPr>
          <a:xfrm>
            <a:off x="5214942" y="2214554"/>
            <a:ext cx="3500462" cy="600164"/>
          </a:xfrm>
          <a:prstGeom prst="rect">
            <a:avLst/>
          </a:prstGeom>
          <a:noFill/>
        </p:spPr>
        <p:txBody>
          <a:bodyPr wrap="square" rtlCol="0">
            <a:spAutoFit/>
          </a:bodyPr>
          <a:lstStyle/>
          <a:p>
            <a:r>
              <a:rPr lang="en-GB" sz="1100" b="1" dirty="0" smtClean="0">
                <a:latin typeface="Arial" pitchFamily="34" charset="0"/>
                <a:cs typeface="Arial" pitchFamily="34" charset="0"/>
              </a:rPr>
              <a:t>Reflective observation (Reflecting</a:t>
            </a:r>
            <a:r>
              <a:rPr lang="en-GB" sz="1100" dirty="0" smtClean="0">
                <a:latin typeface="Arial" pitchFamily="34" charset="0"/>
                <a:cs typeface="Arial" pitchFamily="34" charset="0"/>
              </a:rPr>
              <a:t>): The employee steps back to review and think about what happened and how they felt.</a:t>
            </a:r>
            <a:endParaRPr lang="en-GB" sz="1100" dirty="0">
              <a:latin typeface="Arial" pitchFamily="34" charset="0"/>
              <a:cs typeface="Arial" pitchFamily="34" charset="0"/>
            </a:endParaRPr>
          </a:p>
        </p:txBody>
      </p:sp>
      <p:sp>
        <p:nvSpPr>
          <p:cNvPr id="21" name="Kolb 3 Conceptualise"/>
          <p:cNvSpPr/>
          <p:nvPr/>
        </p:nvSpPr>
        <p:spPr>
          <a:xfrm>
            <a:off x="5072066" y="3071810"/>
            <a:ext cx="3786214" cy="857256"/>
          </a:xfrm>
          <a:prstGeom prst="roundRect">
            <a:avLst>
              <a:gd name="adj" fmla="val 7619"/>
            </a:avLst>
          </a:prstGeom>
          <a:solidFill>
            <a:schemeClr val="accent5"/>
          </a:solidFill>
          <a:ln/>
        </p:spPr>
      </p:sp>
      <p:sp>
        <p:nvSpPr>
          <p:cNvPr id="22" name="TextBox 21"/>
          <p:cNvSpPr txBox="1"/>
          <p:nvPr/>
        </p:nvSpPr>
        <p:spPr>
          <a:xfrm>
            <a:off x="5214942" y="3214686"/>
            <a:ext cx="3429024" cy="600164"/>
          </a:xfrm>
          <a:prstGeom prst="rect">
            <a:avLst/>
          </a:prstGeom>
          <a:noFill/>
        </p:spPr>
        <p:txBody>
          <a:bodyPr wrap="square" rtlCol="0">
            <a:spAutoFit/>
          </a:bodyPr>
          <a:lstStyle/>
          <a:p>
            <a:r>
              <a:rPr lang="en-GB" sz="1100" b="1" dirty="0" smtClean="0">
                <a:latin typeface="Arial" pitchFamily="34" charset="0"/>
                <a:cs typeface="Arial" pitchFamily="34" charset="0"/>
              </a:rPr>
              <a:t>Abstract conceptualization (Thinking): </a:t>
            </a:r>
            <a:r>
              <a:rPr lang="en-GB" sz="1100" dirty="0" smtClean="0">
                <a:latin typeface="Arial" pitchFamily="34" charset="0"/>
                <a:cs typeface="Arial" pitchFamily="34" charset="0"/>
              </a:rPr>
              <a:t> The employee analyzes the event, draws conclusion and builds a new idea or theory.</a:t>
            </a:r>
            <a:endParaRPr lang="en-GB" sz="1100" b="1" dirty="0">
              <a:latin typeface="Arial" pitchFamily="34" charset="0"/>
              <a:cs typeface="Arial" pitchFamily="34" charset="0"/>
            </a:endParaRPr>
          </a:p>
        </p:txBody>
      </p:sp>
      <p:sp>
        <p:nvSpPr>
          <p:cNvPr id="23" name="Kolb 4 Experiment"/>
          <p:cNvSpPr/>
          <p:nvPr/>
        </p:nvSpPr>
        <p:spPr>
          <a:xfrm>
            <a:off x="5072066" y="4071942"/>
            <a:ext cx="3786214" cy="857256"/>
          </a:xfrm>
          <a:prstGeom prst="roundRect">
            <a:avLst>
              <a:gd name="adj" fmla="val 7619"/>
            </a:avLst>
          </a:prstGeom>
          <a:solidFill>
            <a:schemeClr val="accent2"/>
          </a:solidFill>
          <a:ln/>
        </p:spPr>
      </p:sp>
      <p:sp>
        <p:nvSpPr>
          <p:cNvPr id="24" name="TextBox 23"/>
          <p:cNvSpPr txBox="1"/>
          <p:nvPr/>
        </p:nvSpPr>
        <p:spPr>
          <a:xfrm>
            <a:off x="5214943" y="4214818"/>
            <a:ext cx="3500462" cy="600164"/>
          </a:xfrm>
          <a:prstGeom prst="rect">
            <a:avLst/>
          </a:prstGeom>
          <a:noFill/>
        </p:spPr>
        <p:txBody>
          <a:bodyPr wrap="square" rtlCol="0">
            <a:spAutoFit/>
          </a:bodyPr>
          <a:lstStyle/>
          <a:p>
            <a:r>
              <a:rPr lang="en-GB" sz="1100" b="1" dirty="0" smtClean="0">
                <a:latin typeface="Arial" pitchFamily="34" charset="0"/>
                <a:cs typeface="Arial" pitchFamily="34" charset="0"/>
              </a:rPr>
              <a:t>Active experimentation (Applying); </a:t>
            </a:r>
            <a:r>
              <a:rPr lang="en-GB" sz="1100" dirty="0" smtClean="0">
                <a:latin typeface="Arial" pitchFamily="34" charset="0"/>
                <a:cs typeface="Arial" pitchFamily="34" charset="0"/>
              </a:rPr>
              <a:t>The employee </a:t>
            </a:r>
          </a:p>
          <a:p>
            <a:r>
              <a:rPr lang="en-GB" sz="1100" dirty="0">
                <a:latin typeface="Arial" pitchFamily="34" charset="0"/>
                <a:cs typeface="Arial" pitchFamily="34" charset="0"/>
              </a:rPr>
              <a:t>t</a:t>
            </a:r>
            <a:r>
              <a:rPr lang="en-GB" sz="1100" dirty="0" smtClean="0">
                <a:latin typeface="Arial" pitchFamily="34" charset="0"/>
                <a:cs typeface="Arial" pitchFamily="34" charset="0"/>
              </a:rPr>
              <a:t>ests the new idea in a real-life work situation, starting a  fresh experience.</a:t>
            </a:r>
            <a:endParaRPr lang="en-GB" sz="1100" b="1" dirty="0">
              <a:latin typeface="Arial" pitchFamily="34" charset="0"/>
              <a:cs typeface="Arial" pitchFamily="34" charset="0"/>
            </a:endParaRPr>
          </a:p>
        </p:txBody>
      </p:sp>
      <p:sp>
        <p:nvSpPr>
          <p:cNvPr id="25" name="TextBox 24"/>
          <p:cNvSpPr txBox="1"/>
          <p:nvPr/>
        </p:nvSpPr>
        <p:spPr>
          <a:xfrm>
            <a:off x="500034" y="5429264"/>
            <a:ext cx="8143932" cy="261610"/>
          </a:xfrm>
          <a:prstGeom prst="rect">
            <a:avLst/>
          </a:prstGeom>
          <a:noFill/>
        </p:spPr>
        <p:txBody>
          <a:bodyPr wrap="square" rtlCol="0">
            <a:spAutoFit/>
          </a:bodyPr>
          <a:lstStyle/>
          <a:p>
            <a:r>
              <a:rPr lang="en-GB" sz="1100" i="1" dirty="0" smtClean="0">
                <a:solidFill>
                  <a:schemeClr val="accent1">
                    <a:lumMod val="75000"/>
                  </a:schemeClr>
                </a:solidFill>
                <a:latin typeface="Arial" pitchFamily="34" charset="0"/>
                <a:cs typeface="Arial" pitchFamily="34" charset="0"/>
              </a:rPr>
              <a:t>Kolb’s Learning cycle is a four-step model that shows how people learn best by doing, reflecting, thinking and trying things out. </a:t>
            </a:r>
            <a:endParaRPr lang="en-GB" sz="1100" i="1" dirty="0">
              <a:solidFill>
                <a:schemeClr val="accent1">
                  <a:lumMod val="75000"/>
                </a:schemeClr>
              </a:solidFill>
              <a:latin typeface="Arial" pitchFamily="34" charset="0"/>
              <a:cs typeface="Arial"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57422" y="500042"/>
            <a:ext cx="4357718" cy="369332"/>
          </a:xfrm>
          <a:prstGeom prst="rect">
            <a:avLst/>
          </a:prstGeom>
          <a:noFill/>
        </p:spPr>
        <p:txBody>
          <a:bodyPr wrap="square" rtlCol="0">
            <a:spAutoFit/>
          </a:bodyPr>
          <a:lstStyle/>
          <a:p>
            <a:r>
              <a:rPr lang="en-GB" b="1" dirty="0" smtClean="0">
                <a:latin typeface="Arial" pitchFamily="34" charset="0"/>
                <a:cs typeface="Arial" pitchFamily="34" charset="0"/>
              </a:rPr>
              <a:t> Performance, reward and motivation</a:t>
            </a:r>
            <a:endParaRPr lang="en-GB" b="1" dirty="0">
              <a:latin typeface="Arial" pitchFamily="34" charset="0"/>
              <a:cs typeface="Arial" pitchFamily="34" charset="0"/>
            </a:endParaRPr>
          </a:p>
        </p:txBody>
      </p:sp>
      <p:sp>
        <p:nvSpPr>
          <p:cNvPr id="3" name="TextBox 2"/>
          <p:cNvSpPr txBox="1"/>
          <p:nvPr/>
        </p:nvSpPr>
        <p:spPr>
          <a:xfrm>
            <a:off x="928662" y="1285860"/>
            <a:ext cx="7286676" cy="600164"/>
          </a:xfrm>
          <a:prstGeom prst="rect">
            <a:avLst/>
          </a:prstGeom>
          <a:noFill/>
        </p:spPr>
        <p:txBody>
          <a:bodyPr wrap="square" rtlCol="0">
            <a:spAutoFit/>
          </a:bodyPr>
          <a:lstStyle/>
          <a:p>
            <a:r>
              <a:rPr lang="en-GB" sz="1100" dirty="0" smtClean="0">
                <a:latin typeface="Arial" pitchFamily="34" charset="0"/>
                <a:cs typeface="Arial" pitchFamily="34" charset="0"/>
              </a:rPr>
              <a:t>An </a:t>
            </a:r>
            <a:r>
              <a:rPr lang="en-GB" sz="1100" b="1" dirty="0" smtClean="0">
                <a:solidFill>
                  <a:schemeClr val="accent1">
                    <a:lumMod val="75000"/>
                  </a:schemeClr>
                </a:solidFill>
                <a:latin typeface="Arial" pitchFamily="34" charset="0"/>
                <a:cs typeface="Arial" pitchFamily="34" charset="0"/>
              </a:rPr>
              <a:t>EVP </a:t>
            </a:r>
            <a:r>
              <a:rPr lang="en-GB" sz="1100" dirty="0" smtClean="0">
                <a:solidFill>
                  <a:schemeClr val="accent1">
                    <a:lumMod val="75000"/>
                  </a:schemeClr>
                </a:solidFill>
                <a:latin typeface="Arial" pitchFamily="34" charset="0"/>
                <a:cs typeface="Arial" pitchFamily="34" charset="0"/>
              </a:rPr>
              <a:t>(Employee Value Proposition) </a:t>
            </a:r>
            <a:r>
              <a:rPr lang="en-GB" sz="1100" dirty="0" smtClean="0">
                <a:latin typeface="Arial" pitchFamily="34" charset="0"/>
                <a:cs typeface="Arial" pitchFamily="34" charset="0"/>
              </a:rPr>
              <a:t> in HRM is the unique set of benefits, rewards and cultural experiences a company offers employees in exchange for their skills, experience and commitment. It answer two fundamental questions for workers: </a:t>
            </a:r>
            <a:r>
              <a:rPr lang="en-GB" sz="1100" i="1" dirty="0" smtClean="0">
                <a:solidFill>
                  <a:schemeClr val="accent1">
                    <a:lumMod val="75000"/>
                  </a:schemeClr>
                </a:solidFill>
                <a:latin typeface="Arial" pitchFamily="34" charset="0"/>
                <a:cs typeface="Arial" pitchFamily="34" charset="0"/>
              </a:rPr>
              <a:t>Why should I join this company? </a:t>
            </a:r>
            <a:r>
              <a:rPr lang="en-GB" sz="1100" i="1" dirty="0">
                <a:solidFill>
                  <a:schemeClr val="accent1">
                    <a:lumMod val="75000"/>
                  </a:schemeClr>
                </a:solidFill>
                <a:latin typeface="Arial" pitchFamily="34" charset="0"/>
                <a:cs typeface="Arial" pitchFamily="34" charset="0"/>
              </a:rPr>
              <a:t> </a:t>
            </a:r>
            <a:r>
              <a:rPr lang="en-GB" sz="1100" dirty="0" smtClean="0">
                <a:latin typeface="Arial" pitchFamily="34" charset="0"/>
                <a:cs typeface="Arial" pitchFamily="34" charset="0"/>
              </a:rPr>
              <a:t>and  </a:t>
            </a:r>
            <a:r>
              <a:rPr lang="en-GB" sz="1100" i="1" dirty="0" smtClean="0">
                <a:solidFill>
                  <a:schemeClr val="accent1">
                    <a:lumMod val="75000"/>
                  </a:schemeClr>
                </a:solidFill>
                <a:latin typeface="Arial" pitchFamily="34" charset="0"/>
                <a:cs typeface="Arial" pitchFamily="34" charset="0"/>
              </a:rPr>
              <a:t>Why should I stay here?</a:t>
            </a:r>
            <a:endParaRPr lang="en-GB" sz="1100" dirty="0">
              <a:latin typeface="Arial" pitchFamily="34" charset="0"/>
              <a:cs typeface="Arial" pitchFamily="34" charset="0"/>
            </a:endParaRPr>
          </a:p>
        </p:txBody>
      </p:sp>
      <p:sp>
        <p:nvSpPr>
          <p:cNvPr id="4" name="TextBox 3"/>
          <p:cNvSpPr txBox="1"/>
          <p:nvPr/>
        </p:nvSpPr>
        <p:spPr>
          <a:xfrm>
            <a:off x="1000100" y="2214554"/>
            <a:ext cx="7000924" cy="3816429"/>
          </a:xfrm>
          <a:prstGeom prst="rect">
            <a:avLst/>
          </a:prstGeom>
          <a:noFill/>
        </p:spPr>
        <p:txBody>
          <a:bodyPr wrap="square" rtlCol="0">
            <a:spAutoFit/>
          </a:bodyPr>
          <a:lstStyle/>
          <a:p>
            <a:r>
              <a:rPr lang="en-GB" sz="1100" b="1" dirty="0" smtClean="0">
                <a:solidFill>
                  <a:schemeClr val="accent1">
                    <a:lumMod val="75000"/>
                  </a:schemeClr>
                </a:solidFill>
                <a:latin typeface="Arial" pitchFamily="34" charset="0"/>
                <a:cs typeface="Arial" pitchFamily="34" charset="0"/>
              </a:rPr>
              <a:t>Compensation &amp; Benefits:</a:t>
            </a:r>
          </a:p>
          <a:p>
            <a:r>
              <a:rPr lang="en-GB" sz="1100" b="1" dirty="0" smtClean="0">
                <a:solidFill>
                  <a:schemeClr val="accent1">
                    <a:lumMod val="75000"/>
                  </a:schemeClr>
                </a:solidFill>
                <a:latin typeface="Arial" pitchFamily="34" charset="0"/>
                <a:cs typeface="Arial" pitchFamily="34" charset="0"/>
              </a:rPr>
              <a:t>       </a:t>
            </a:r>
            <a:r>
              <a:rPr lang="en-GB" sz="1100" dirty="0" smtClean="0">
                <a:solidFill>
                  <a:schemeClr val="tx1">
                    <a:lumMod val="95000"/>
                  </a:schemeClr>
                </a:solidFill>
                <a:latin typeface="Arial" pitchFamily="34" charset="0"/>
                <a:cs typeface="Arial" pitchFamily="34" charset="0"/>
              </a:rPr>
              <a:t>- Direct financial rewards like base salary, bonuses and incentives</a:t>
            </a:r>
          </a:p>
          <a:p>
            <a:r>
              <a:rPr lang="en-GB" sz="1100" b="1" dirty="0">
                <a:solidFill>
                  <a:schemeClr val="tx1">
                    <a:lumMod val="95000"/>
                  </a:schemeClr>
                </a:solidFill>
                <a:latin typeface="Arial" pitchFamily="34" charset="0"/>
                <a:cs typeface="Arial" pitchFamily="34" charset="0"/>
              </a:rPr>
              <a:t> </a:t>
            </a:r>
            <a:r>
              <a:rPr lang="en-GB" sz="1100" b="1" dirty="0" smtClean="0">
                <a:solidFill>
                  <a:schemeClr val="tx1">
                    <a:lumMod val="95000"/>
                  </a:schemeClr>
                </a:solidFill>
                <a:latin typeface="Arial" pitchFamily="34" charset="0"/>
                <a:cs typeface="Arial" pitchFamily="34" charset="0"/>
              </a:rPr>
              <a:t>      </a:t>
            </a:r>
            <a:r>
              <a:rPr lang="en-GB" sz="1100" dirty="0" smtClean="0">
                <a:solidFill>
                  <a:schemeClr val="tx1">
                    <a:lumMod val="95000"/>
                  </a:schemeClr>
                </a:solidFill>
                <a:latin typeface="Arial" pitchFamily="34" charset="0"/>
                <a:cs typeface="Arial" pitchFamily="34" charset="0"/>
              </a:rPr>
              <a:t>- Indirect perks such as health insurance, retirement plans and financial protection.</a:t>
            </a:r>
          </a:p>
          <a:p>
            <a:endParaRPr lang="en-GB" sz="1100" dirty="0">
              <a:solidFill>
                <a:schemeClr val="tx1">
                  <a:lumMod val="95000"/>
                </a:schemeClr>
              </a:solidFill>
              <a:latin typeface="Arial" pitchFamily="34" charset="0"/>
              <a:cs typeface="Arial" pitchFamily="34" charset="0"/>
            </a:endParaRPr>
          </a:p>
          <a:p>
            <a:r>
              <a:rPr lang="en-GB" sz="1100" b="1" dirty="0" smtClean="0">
                <a:solidFill>
                  <a:schemeClr val="accent1">
                    <a:lumMod val="75000"/>
                  </a:schemeClr>
                </a:solidFill>
                <a:latin typeface="Arial" pitchFamily="34" charset="0"/>
                <a:cs typeface="Arial" pitchFamily="34" charset="0"/>
              </a:rPr>
              <a:t>Career growth &amp; Development: </a:t>
            </a:r>
            <a:endParaRPr lang="en-GB" sz="1100" dirty="0" smtClean="0">
              <a:latin typeface="Arial" pitchFamily="34" charset="0"/>
              <a:cs typeface="Arial" pitchFamily="34" charset="0"/>
            </a:endParaRPr>
          </a:p>
          <a:p>
            <a:r>
              <a:rPr lang="en-GB" sz="1100" dirty="0">
                <a:latin typeface="Arial" pitchFamily="34" charset="0"/>
                <a:cs typeface="Arial" pitchFamily="34" charset="0"/>
              </a:rPr>
              <a:t> </a:t>
            </a:r>
            <a:r>
              <a:rPr lang="en-GB" sz="1100" dirty="0" smtClean="0">
                <a:latin typeface="Arial" pitchFamily="34" charset="0"/>
                <a:cs typeface="Arial" pitchFamily="34" charset="0"/>
              </a:rPr>
              <a:t>      - Opportunities for </a:t>
            </a:r>
            <a:r>
              <a:rPr lang="en-GB" sz="1100" dirty="0" err="1" smtClean="0">
                <a:latin typeface="Arial" pitchFamily="34" charset="0"/>
                <a:cs typeface="Arial" pitchFamily="34" charset="0"/>
              </a:rPr>
              <a:t>upskilling</a:t>
            </a:r>
            <a:r>
              <a:rPr lang="en-GB" sz="1100" dirty="0" smtClean="0">
                <a:latin typeface="Arial" pitchFamily="34" charset="0"/>
                <a:cs typeface="Arial" pitchFamily="34" charset="0"/>
              </a:rPr>
              <a:t>, training, internal promotions and mentorship.</a:t>
            </a:r>
          </a:p>
          <a:p>
            <a:r>
              <a:rPr lang="en-GB" sz="1100" dirty="0">
                <a:latin typeface="Arial" pitchFamily="34" charset="0"/>
                <a:cs typeface="Arial" pitchFamily="34" charset="0"/>
              </a:rPr>
              <a:t> </a:t>
            </a:r>
            <a:r>
              <a:rPr lang="en-GB" sz="1100" dirty="0" smtClean="0">
                <a:latin typeface="Arial" pitchFamily="34" charset="0"/>
                <a:cs typeface="Arial" pitchFamily="34" charset="0"/>
              </a:rPr>
              <a:t>      - Clear path for long-term professional progress and skill.</a:t>
            </a:r>
          </a:p>
          <a:p>
            <a:endParaRPr lang="en-GB" sz="1100" dirty="0">
              <a:latin typeface="Arial" pitchFamily="34" charset="0"/>
              <a:cs typeface="Arial" pitchFamily="34" charset="0"/>
            </a:endParaRPr>
          </a:p>
          <a:p>
            <a:r>
              <a:rPr lang="en-GB" sz="1100" b="1" dirty="0" smtClean="0">
                <a:solidFill>
                  <a:schemeClr val="accent1">
                    <a:lumMod val="75000"/>
                  </a:schemeClr>
                </a:solidFill>
                <a:latin typeface="Arial" pitchFamily="34" charset="0"/>
                <a:cs typeface="Arial" pitchFamily="34" charset="0"/>
              </a:rPr>
              <a:t>Work Environment &amp; Culture: </a:t>
            </a:r>
          </a:p>
          <a:p>
            <a:r>
              <a:rPr lang="en-GB" sz="1100" dirty="0">
                <a:latin typeface="Arial" pitchFamily="34" charset="0"/>
                <a:cs typeface="Arial" pitchFamily="34" charset="0"/>
              </a:rPr>
              <a:t> </a:t>
            </a:r>
            <a:r>
              <a:rPr lang="en-GB" sz="1100" dirty="0" smtClean="0">
                <a:latin typeface="Arial" pitchFamily="34" charset="0"/>
                <a:cs typeface="Arial" pitchFamily="34" charset="0"/>
              </a:rPr>
              <a:t>      - Daily atmosphere, team collaboration and leadership style.</a:t>
            </a:r>
          </a:p>
          <a:p>
            <a:r>
              <a:rPr lang="en-GB" sz="1100" dirty="0">
                <a:latin typeface="Arial" pitchFamily="34" charset="0"/>
                <a:cs typeface="Arial" pitchFamily="34" charset="0"/>
              </a:rPr>
              <a:t> </a:t>
            </a:r>
            <a:r>
              <a:rPr lang="en-GB" sz="1100" dirty="0" smtClean="0">
                <a:latin typeface="Arial" pitchFamily="34" charset="0"/>
                <a:cs typeface="Arial" pitchFamily="34" charset="0"/>
              </a:rPr>
              <a:t>      - Inclusion, psychological safety and peer recognition.</a:t>
            </a:r>
          </a:p>
          <a:p>
            <a:endParaRPr lang="en-GB" sz="1100" dirty="0">
              <a:latin typeface="Arial" pitchFamily="34" charset="0"/>
              <a:cs typeface="Arial" pitchFamily="34" charset="0"/>
            </a:endParaRPr>
          </a:p>
          <a:p>
            <a:r>
              <a:rPr lang="en-GB" sz="1100" b="1" dirty="0" smtClean="0">
                <a:solidFill>
                  <a:schemeClr val="accent1">
                    <a:lumMod val="75000"/>
                  </a:schemeClr>
                </a:solidFill>
                <a:latin typeface="Arial" pitchFamily="34" charset="0"/>
                <a:cs typeface="Arial" pitchFamily="34" charset="0"/>
              </a:rPr>
              <a:t>Purpose &amp; Mission: </a:t>
            </a:r>
          </a:p>
          <a:p>
            <a:r>
              <a:rPr lang="en-GB" sz="1100" dirty="0">
                <a:latin typeface="Arial" pitchFamily="34" charset="0"/>
                <a:cs typeface="Arial" pitchFamily="34" charset="0"/>
              </a:rPr>
              <a:t> </a:t>
            </a:r>
            <a:r>
              <a:rPr lang="en-GB" sz="1100" dirty="0" smtClean="0">
                <a:latin typeface="Arial" pitchFamily="34" charset="0"/>
                <a:cs typeface="Arial" pitchFamily="34" charset="0"/>
              </a:rPr>
              <a:t>      - A sense of meaningful and challenging work.</a:t>
            </a:r>
          </a:p>
          <a:p>
            <a:r>
              <a:rPr lang="en-GB" sz="1100" dirty="0">
                <a:latin typeface="Arial" pitchFamily="34" charset="0"/>
                <a:cs typeface="Arial" pitchFamily="34" charset="0"/>
              </a:rPr>
              <a:t> </a:t>
            </a:r>
            <a:r>
              <a:rPr lang="en-GB" sz="1100" dirty="0" smtClean="0">
                <a:latin typeface="Arial" pitchFamily="34" charset="0"/>
                <a:cs typeface="Arial" pitchFamily="34" charset="0"/>
              </a:rPr>
              <a:t>      - Alignment with the organisation’s corporate social responsibility, ethics and wider societal impact.</a:t>
            </a:r>
          </a:p>
          <a:p>
            <a:endParaRPr lang="en-GB" sz="1100" dirty="0">
              <a:latin typeface="Arial" pitchFamily="34" charset="0"/>
              <a:cs typeface="Arial" pitchFamily="34" charset="0"/>
            </a:endParaRPr>
          </a:p>
          <a:p>
            <a:r>
              <a:rPr lang="en-GB" sz="1100" b="1" dirty="0" smtClean="0">
                <a:solidFill>
                  <a:schemeClr val="accent1">
                    <a:lumMod val="75000"/>
                  </a:schemeClr>
                </a:solidFill>
                <a:latin typeface="Arial" pitchFamily="34" charset="0"/>
                <a:cs typeface="Arial" pitchFamily="34" charset="0"/>
              </a:rPr>
              <a:t>Work-Life Balance &amp; Wellbeing: </a:t>
            </a:r>
          </a:p>
          <a:p>
            <a:r>
              <a:rPr lang="en-GB" sz="1100" dirty="0">
                <a:latin typeface="Arial" pitchFamily="34" charset="0"/>
                <a:cs typeface="Arial" pitchFamily="34" charset="0"/>
              </a:rPr>
              <a:t> </a:t>
            </a:r>
            <a:r>
              <a:rPr lang="en-GB" sz="1100" dirty="0" smtClean="0">
                <a:latin typeface="Arial" pitchFamily="34" charset="0"/>
                <a:cs typeface="Arial" pitchFamily="34" charset="0"/>
              </a:rPr>
              <a:t>      - Flexible hours. Hybrid or remote work options and paid time off.</a:t>
            </a:r>
          </a:p>
          <a:p>
            <a:r>
              <a:rPr lang="en-GB" sz="1100" dirty="0">
                <a:latin typeface="Arial" pitchFamily="34" charset="0"/>
                <a:cs typeface="Arial" pitchFamily="34" charset="0"/>
              </a:rPr>
              <a:t> </a:t>
            </a:r>
            <a:r>
              <a:rPr lang="en-GB" sz="1100" dirty="0" smtClean="0">
                <a:latin typeface="Arial" pitchFamily="34" charset="0"/>
                <a:cs typeface="Arial" pitchFamily="34" charset="0"/>
              </a:rPr>
              <a:t>     - Programs that support mental and physical health outside of regular duties.</a:t>
            </a:r>
          </a:p>
          <a:p>
            <a:endParaRPr lang="en-GB" sz="1100" b="1" dirty="0">
              <a:solidFill>
                <a:schemeClr val="tx1">
                  <a:lumMod val="95000"/>
                </a:schemeClr>
              </a:solidFill>
              <a:latin typeface="Arial" pitchFamily="34" charset="0"/>
              <a:cs typeface="Arial" pitchFamily="34" charset="0"/>
            </a:endParaRPr>
          </a:p>
          <a:p>
            <a:endParaRPr lang="en-GB" sz="1100" b="1" dirty="0" smtClean="0">
              <a:solidFill>
                <a:schemeClr val="accent1">
                  <a:lumMod val="75000"/>
                </a:schemeClr>
              </a:solidFill>
              <a:latin typeface="Arial" pitchFamily="34" charset="0"/>
              <a:cs typeface="Arial" pitchFamily="34" charset="0"/>
            </a:endParaRPr>
          </a:p>
          <a:p>
            <a:endParaRPr lang="en-GB" sz="1100" b="1" dirty="0">
              <a:solidFill>
                <a:schemeClr val="accent1">
                  <a:lumMod val="75000"/>
                </a:schemeClr>
              </a:solidFill>
              <a:latin typeface="Arial" pitchFamily="34" charset="0"/>
              <a:cs typeface="Arial"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3108" y="357166"/>
            <a:ext cx="4572000" cy="369332"/>
          </a:xfrm>
          <a:prstGeom prst="rect">
            <a:avLst/>
          </a:prstGeom>
        </p:spPr>
        <p:txBody>
          <a:bodyPr>
            <a:spAutoFit/>
          </a:bodyPr>
          <a:lstStyle/>
          <a:p>
            <a:pPr algn="ctr"/>
            <a:r>
              <a:rPr lang="en-US" b="1" dirty="0" smtClean="0">
                <a:latin typeface="Arial" pitchFamily="34" charset="0"/>
                <a:cs typeface="Arial" pitchFamily="34" charset="0"/>
              </a:rPr>
              <a:t>The risks in HRM</a:t>
            </a:r>
            <a:endParaRPr lang="en-GB" dirty="0">
              <a:latin typeface="Arial" pitchFamily="34" charset="0"/>
              <a:cs typeface="Arial" pitchFamily="34" charset="0"/>
            </a:endParaRPr>
          </a:p>
        </p:txBody>
      </p:sp>
      <p:sp>
        <p:nvSpPr>
          <p:cNvPr id="3" name="TextBox 2"/>
          <p:cNvSpPr txBox="1"/>
          <p:nvPr/>
        </p:nvSpPr>
        <p:spPr>
          <a:xfrm>
            <a:off x="1000100" y="1000108"/>
            <a:ext cx="6715172" cy="769441"/>
          </a:xfrm>
          <a:prstGeom prst="rect">
            <a:avLst/>
          </a:prstGeom>
          <a:noFill/>
        </p:spPr>
        <p:txBody>
          <a:bodyPr wrap="square" rtlCol="0">
            <a:spAutoFit/>
          </a:bodyPr>
          <a:lstStyle/>
          <a:p>
            <a:r>
              <a:rPr lang="en-GB" sz="1100" dirty="0" smtClean="0">
                <a:latin typeface="Arial" pitchFamily="34" charset="0"/>
                <a:cs typeface="Arial" pitchFamily="34" charset="0"/>
              </a:rPr>
              <a:t>Digital healthcare blends human resources, workforce management and sensitive medical technology. This create unique challenge for HR leaders in hospitals and health systems. The main risks in HRM for digital healthcare involve </a:t>
            </a:r>
            <a:r>
              <a:rPr lang="en-GB" sz="1100" b="1" dirty="0" smtClean="0">
                <a:latin typeface="Arial" pitchFamily="34" charset="0"/>
                <a:cs typeface="Arial" pitchFamily="34" charset="0"/>
              </a:rPr>
              <a:t>data privacy violation, workforce burnout from new technology </a:t>
            </a:r>
            <a:r>
              <a:rPr lang="en-GB" sz="1100" dirty="0" smtClean="0">
                <a:latin typeface="Arial" pitchFamily="34" charset="0"/>
                <a:cs typeface="Arial" pitchFamily="34" charset="0"/>
              </a:rPr>
              <a:t>and </a:t>
            </a:r>
            <a:r>
              <a:rPr lang="en-GB" sz="1100" b="1" dirty="0" smtClean="0">
                <a:latin typeface="Arial" pitchFamily="34" charset="0"/>
                <a:cs typeface="Arial" pitchFamily="34" charset="0"/>
              </a:rPr>
              <a:t>compliance failures with strict regulations.</a:t>
            </a:r>
            <a:endParaRPr lang="en-GB" sz="1100" dirty="0">
              <a:latin typeface="Arial" pitchFamily="34" charset="0"/>
              <a:cs typeface="Arial" pitchFamily="34" charset="0"/>
            </a:endParaRPr>
          </a:p>
        </p:txBody>
      </p:sp>
      <p:sp>
        <p:nvSpPr>
          <p:cNvPr id="4" name="TextBox 3"/>
          <p:cNvSpPr txBox="1"/>
          <p:nvPr/>
        </p:nvSpPr>
        <p:spPr>
          <a:xfrm>
            <a:off x="1071538" y="1928802"/>
            <a:ext cx="7500990" cy="4293483"/>
          </a:xfrm>
          <a:prstGeom prst="rect">
            <a:avLst/>
          </a:prstGeom>
          <a:noFill/>
        </p:spPr>
        <p:txBody>
          <a:bodyPr wrap="square" rtlCol="0">
            <a:spAutoFit/>
          </a:bodyPr>
          <a:lstStyle/>
          <a:p>
            <a:r>
              <a:rPr lang="en-GB" sz="1400" dirty="0" smtClean="0">
                <a:solidFill>
                  <a:schemeClr val="accent1">
                    <a:lumMod val="75000"/>
                  </a:schemeClr>
                </a:solidFill>
                <a:latin typeface="Arial" pitchFamily="34" charset="0"/>
                <a:cs typeface="Arial" pitchFamily="34" charset="0"/>
              </a:rPr>
              <a:t>Data Privacy and Security Risks</a:t>
            </a:r>
          </a:p>
          <a:p>
            <a:r>
              <a:rPr lang="en-GB" sz="1400" dirty="0">
                <a:latin typeface="Arial" pitchFamily="34" charset="0"/>
                <a:cs typeface="Arial" pitchFamily="34" charset="0"/>
              </a:rPr>
              <a:t> </a:t>
            </a:r>
            <a:r>
              <a:rPr lang="en-GB" sz="1400" dirty="0" smtClean="0">
                <a:latin typeface="Arial" pitchFamily="34" charset="0"/>
                <a:cs typeface="Arial" pitchFamily="34" charset="0"/>
              </a:rPr>
              <a:t>      </a:t>
            </a:r>
            <a:r>
              <a:rPr lang="en-GB" sz="1200" b="1" dirty="0" smtClean="0">
                <a:latin typeface="Arial" pitchFamily="34" charset="0"/>
                <a:cs typeface="Arial" pitchFamily="34" charset="0"/>
              </a:rPr>
              <a:t>Data Breaches: </a:t>
            </a:r>
            <a:r>
              <a:rPr lang="en-GB" sz="1100" dirty="0" smtClean="0">
                <a:latin typeface="Arial" pitchFamily="34" charset="0"/>
                <a:cs typeface="Arial" pitchFamily="34" charset="0"/>
              </a:rPr>
              <a:t>Handling employee records, digital credentials and health tracking tools exposes organisation </a:t>
            </a:r>
          </a:p>
          <a:p>
            <a:r>
              <a:rPr lang="en-GB" sz="1100" dirty="0">
                <a:latin typeface="Arial" pitchFamily="34" charset="0"/>
                <a:cs typeface="Arial" pitchFamily="34" charset="0"/>
              </a:rPr>
              <a:t> </a:t>
            </a:r>
            <a:r>
              <a:rPr lang="en-GB" sz="1100" dirty="0" smtClean="0">
                <a:latin typeface="Arial" pitchFamily="34" charset="0"/>
                <a:cs typeface="Arial" pitchFamily="34" charset="0"/>
              </a:rPr>
              <a:t>                                      to cyber attacks and insider threats.</a:t>
            </a:r>
          </a:p>
          <a:p>
            <a:r>
              <a:rPr lang="en-GB" sz="1100" dirty="0">
                <a:latin typeface="Arial" pitchFamily="34" charset="0"/>
                <a:cs typeface="Arial" pitchFamily="34" charset="0"/>
              </a:rPr>
              <a:t> </a:t>
            </a:r>
            <a:r>
              <a:rPr lang="en-GB" sz="1100" dirty="0" smtClean="0">
                <a:latin typeface="Arial" pitchFamily="34" charset="0"/>
                <a:cs typeface="Arial" pitchFamily="34" charset="0"/>
              </a:rPr>
              <a:t>        </a:t>
            </a:r>
            <a:r>
              <a:rPr lang="en-GB" sz="1200" b="1" dirty="0" smtClean="0">
                <a:latin typeface="Arial" pitchFamily="34" charset="0"/>
                <a:cs typeface="Arial" pitchFamily="34" charset="0"/>
              </a:rPr>
              <a:t>Regulatory Penalties: </a:t>
            </a:r>
            <a:r>
              <a:rPr lang="en-GB" sz="1100" dirty="0" smtClean="0">
                <a:latin typeface="Arial" pitchFamily="34" charset="0"/>
                <a:cs typeface="Arial" pitchFamily="34" charset="0"/>
              </a:rPr>
              <a:t>Failing to protect sensitive worker and patient data violates laws like GDPR or HIPAA, </a:t>
            </a:r>
          </a:p>
          <a:p>
            <a:r>
              <a:rPr lang="en-GB" sz="1100" dirty="0">
                <a:latin typeface="Arial" pitchFamily="34" charset="0"/>
                <a:cs typeface="Arial" pitchFamily="34" charset="0"/>
              </a:rPr>
              <a:t> </a:t>
            </a:r>
            <a:r>
              <a:rPr lang="en-GB" sz="1100" dirty="0" smtClean="0">
                <a:latin typeface="Arial" pitchFamily="34" charset="0"/>
                <a:cs typeface="Arial" pitchFamily="34" charset="0"/>
              </a:rPr>
              <a:t>                                      leading to severe legal and financial.</a:t>
            </a:r>
          </a:p>
          <a:p>
            <a:r>
              <a:rPr lang="en-GB" sz="1100" dirty="0">
                <a:latin typeface="Arial" pitchFamily="34" charset="0"/>
                <a:cs typeface="Arial" pitchFamily="34" charset="0"/>
              </a:rPr>
              <a:t> </a:t>
            </a:r>
            <a:r>
              <a:rPr lang="en-GB" sz="1100" dirty="0" smtClean="0">
                <a:latin typeface="Arial" pitchFamily="34" charset="0"/>
                <a:cs typeface="Arial" pitchFamily="34" charset="0"/>
              </a:rPr>
              <a:t>        </a:t>
            </a:r>
            <a:r>
              <a:rPr lang="en-GB" sz="1200" b="1" dirty="0" smtClean="0">
                <a:latin typeface="Arial" pitchFamily="34" charset="0"/>
                <a:cs typeface="Arial" pitchFamily="34" charset="0"/>
              </a:rPr>
              <a:t>Surveillance Overreach: </a:t>
            </a:r>
            <a:r>
              <a:rPr lang="en-GB" sz="1100" dirty="0" smtClean="0">
                <a:latin typeface="Arial" pitchFamily="34" charset="0"/>
                <a:cs typeface="Arial" pitchFamily="34" charset="0"/>
              </a:rPr>
              <a:t>Over-monitoring staff through continuous tracking or wearable tech can damage </a:t>
            </a:r>
          </a:p>
          <a:p>
            <a:r>
              <a:rPr lang="en-GB" sz="1100" dirty="0">
                <a:latin typeface="Arial" pitchFamily="34" charset="0"/>
                <a:cs typeface="Arial" pitchFamily="34" charset="0"/>
              </a:rPr>
              <a:t> </a:t>
            </a:r>
            <a:r>
              <a:rPr lang="en-GB" sz="1100" dirty="0" smtClean="0">
                <a:latin typeface="Arial" pitchFamily="34" charset="0"/>
                <a:cs typeface="Arial" pitchFamily="34" charset="0"/>
              </a:rPr>
              <a:t>                                      trust and violate employee privacy.</a:t>
            </a:r>
          </a:p>
          <a:p>
            <a:endParaRPr lang="en-GB" sz="1100" dirty="0">
              <a:latin typeface="Arial" pitchFamily="34" charset="0"/>
              <a:cs typeface="Arial" pitchFamily="34" charset="0"/>
            </a:endParaRPr>
          </a:p>
          <a:p>
            <a:r>
              <a:rPr lang="en-GB" sz="1400" b="1" dirty="0" smtClean="0">
                <a:solidFill>
                  <a:srgbClr val="00B0F0"/>
                </a:solidFill>
                <a:latin typeface="Arial" pitchFamily="34" charset="0"/>
                <a:cs typeface="Arial" pitchFamily="34" charset="0"/>
              </a:rPr>
              <a:t>Workforce and Operational Risks </a:t>
            </a:r>
          </a:p>
          <a:p>
            <a:r>
              <a:rPr lang="en-GB" sz="1200" b="1" dirty="0">
                <a:latin typeface="Arial" pitchFamily="34" charset="0"/>
                <a:cs typeface="Arial" pitchFamily="34" charset="0"/>
              </a:rPr>
              <a:t> </a:t>
            </a:r>
            <a:r>
              <a:rPr lang="en-GB" sz="1200" b="1" dirty="0" smtClean="0">
                <a:latin typeface="Arial" pitchFamily="34" charset="0"/>
                <a:cs typeface="Arial" pitchFamily="34" charset="0"/>
              </a:rPr>
              <a:t>        Technology Resistance and Low Literacy: </a:t>
            </a:r>
            <a:r>
              <a:rPr lang="en-GB" sz="1100" dirty="0" smtClean="0">
                <a:latin typeface="Arial" pitchFamily="34" charset="0"/>
                <a:cs typeface="Arial" pitchFamily="34" charset="0"/>
              </a:rPr>
              <a:t>Staff may struggle to adopt new digital platforms, leading to </a:t>
            </a:r>
          </a:p>
          <a:p>
            <a:r>
              <a:rPr lang="en-GB" sz="1100" dirty="0">
                <a:latin typeface="Arial" pitchFamily="34" charset="0"/>
                <a:cs typeface="Arial" pitchFamily="34" charset="0"/>
              </a:rPr>
              <a:t> </a:t>
            </a:r>
            <a:r>
              <a:rPr lang="en-GB" sz="1100" dirty="0" smtClean="0">
                <a:latin typeface="Arial" pitchFamily="34" charset="0"/>
                <a:cs typeface="Arial" pitchFamily="34" charset="0"/>
              </a:rPr>
              <a:t>                                      workflow delays and user mistakes.</a:t>
            </a:r>
          </a:p>
          <a:p>
            <a:r>
              <a:rPr lang="en-GB" sz="1100" b="1" dirty="0">
                <a:latin typeface="Arial" pitchFamily="34" charset="0"/>
                <a:cs typeface="Arial" pitchFamily="34" charset="0"/>
              </a:rPr>
              <a:t> </a:t>
            </a:r>
            <a:r>
              <a:rPr lang="en-GB" sz="1100" b="1" dirty="0" smtClean="0">
                <a:latin typeface="Arial" pitchFamily="34" charset="0"/>
                <a:cs typeface="Arial" pitchFamily="34" charset="0"/>
              </a:rPr>
              <a:t>         </a:t>
            </a:r>
            <a:r>
              <a:rPr lang="en-GB" sz="1200" b="1" dirty="0" smtClean="0">
                <a:latin typeface="Arial" pitchFamily="34" charset="0"/>
                <a:cs typeface="Arial" pitchFamily="34" charset="0"/>
              </a:rPr>
              <a:t>Digital Burnout: </a:t>
            </a:r>
            <a:r>
              <a:rPr lang="en-GB" sz="1100" dirty="0" smtClean="0">
                <a:latin typeface="Arial" pitchFamily="34" charset="0"/>
                <a:cs typeface="Arial" pitchFamily="34" charset="0"/>
              </a:rPr>
              <a:t>Constant notifications, remote communication tools and complex software can increase</a:t>
            </a:r>
          </a:p>
          <a:p>
            <a:r>
              <a:rPr lang="en-GB" sz="1100" dirty="0">
                <a:latin typeface="Arial" pitchFamily="34" charset="0"/>
                <a:cs typeface="Arial" pitchFamily="34" charset="0"/>
              </a:rPr>
              <a:t> </a:t>
            </a:r>
            <a:r>
              <a:rPr lang="en-GB" sz="1100" dirty="0" smtClean="0">
                <a:latin typeface="Arial" pitchFamily="34" charset="0"/>
                <a:cs typeface="Arial" pitchFamily="34" charset="0"/>
              </a:rPr>
              <a:t>                                     psychological stress and staff turnover.</a:t>
            </a:r>
          </a:p>
          <a:p>
            <a:r>
              <a:rPr lang="en-GB" sz="1100" b="1" dirty="0">
                <a:latin typeface="Arial" pitchFamily="34" charset="0"/>
                <a:cs typeface="Arial" pitchFamily="34" charset="0"/>
              </a:rPr>
              <a:t> </a:t>
            </a:r>
            <a:r>
              <a:rPr lang="en-GB" sz="1100" b="1" dirty="0" smtClean="0">
                <a:latin typeface="Arial" pitchFamily="34" charset="0"/>
                <a:cs typeface="Arial" pitchFamily="34" charset="0"/>
              </a:rPr>
              <a:t>         </a:t>
            </a:r>
            <a:r>
              <a:rPr lang="en-GB" sz="1200" b="1" dirty="0" smtClean="0">
                <a:latin typeface="Arial" pitchFamily="34" charset="0"/>
                <a:cs typeface="Arial" pitchFamily="34" charset="0"/>
              </a:rPr>
              <a:t>Human Error: </a:t>
            </a:r>
            <a:r>
              <a:rPr lang="en-GB" sz="1100" dirty="0" smtClean="0">
                <a:latin typeface="Arial" pitchFamily="34" charset="0"/>
                <a:cs typeface="Arial" pitchFamily="34" charset="0"/>
              </a:rPr>
              <a:t>Mistakes by insufficiently trained employees account for a vast majority of security incidents </a:t>
            </a:r>
          </a:p>
          <a:p>
            <a:r>
              <a:rPr lang="en-GB" sz="1100" dirty="0">
                <a:latin typeface="Arial" pitchFamily="34" charset="0"/>
                <a:cs typeface="Arial" pitchFamily="34" charset="0"/>
              </a:rPr>
              <a:t> </a:t>
            </a:r>
            <a:r>
              <a:rPr lang="en-GB" sz="1100" dirty="0" smtClean="0">
                <a:latin typeface="Arial" pitchFamily="34" charset="0"/>
                <a:cs typeface="Arial" pitchFamily="34" charset="0"/>
              </a:rPr>
              <a:t>                                     and system vulnerabilities.</a:t>
            </a:r>
          </a:p>
          <a:p>
            <a:endParaRPr lang="en-GB" sz="1100" b="1" dirty="0">
              <a:latin typeface="Arial" pitchFamily="34" charset="0"/>
              <a:cs typeface="Arial" pitchFamily="34" charset="0"/>
            </a:endParaRPr>
          </a:p>
          <a:p>
            <a:r>
              <a:rPr lang="en-GB" sz="1400" b="1" dirty="0" smtClean="0">
                <a:solidFill>
                  <a:schemeClr val="accent3">
                    <a:lumMod val="40000"/>
                    <a:lumOff val="60000"/>
                  </a:schemeClr>
                </a:solidFill>
                <a:latin typeface="Arial" pitchFamily="34" charset="0"/>
                <a:cs typeface="Arial" pitchFamily="34" charset="0"/>
              </a:rPr>
              <a:t>Compliance and Governance Risks</a:t>
            </a:r>
          </a:p>
          <a:p>
            <a:r>
              <a:rPr lang="en-GB" sz="1200" b="1" dirty="0">
                <a:latin typeface="Arial" pitchFamily="34" charset="0"/>
                <a:cs typeface="Arial" pitchFamily="34" charset="0"/>
              </a:rPr>
              <a:t> </a:t>
            </a:r>
            <a:r>
              <a:rPr lang="en-GB" sz="1200" b="1" dirty="0" smtClean="0">
                <a:latin typeface="Arial" pitchFamily="34" charset="0"/>
                <a:cs typeface="Arial" pitchFamily="34" charset="0"/>
              </a:rPr>
              <a:t>         Credentialing and System Integration: </a:t>
            </a:r>
            <a:r>
              <a:rPr lang="en-GB" sz="1100" dirty="0" smtClean="0">
                <a:latin typeface="Arial" pitchFamily="34" charset="0"/>
                <a:cs typeface="Arial" pitchFamily="34" charset="0"/>
              </a:rPr>
              <a:t>Difficult integrating legacy HR systems with new digital health </a:t>
            </a:r>
          </a:p>
          <a:p>
            <a:r>
              <a:rPr lang="en-GB" sz="1100" dirty="0">
                <a:latin typeface="Arial" pitchFamily="34" charset="0"/>
                <a:cs typeface="Arial" pitchFamily="34" charset="0"/>
              </a:rPr>
              <a:t> </a:t>
            </a:r>
            <a:r>
              <a:rPr lang="en-GB" sz="1100" dirty="0" smtClean="0">
                <a:latin typeface="Arial" pitchFamily="34" charset="0"/>
                <a:cs typeface="Arial" pitchFamily="34" charset="0"/>
              </a:rPr>
              <a:t>                                     tools creates compliance and record-keeping gaps.</a:t>
            </a:r>
          </a:p>
          <a:p>
            <a:r>
              <a:rPr lang="en-GB" sz="1100" b="1" dirty="0">
                <a:latin typeface="Arial" pitchFamily="34" charset="0"/>
                <a:cs typeface="Arial" pitchFamily="34" charset="0"/>
              </a:rPr>
              <a:t> </a:t>
            </a:r>
            <a:r>
              <a:rPr lang="en-GB" sz="1100" b="1" dirty="0" smtClean="0">
                <a:latin typeface="Arial" pitchFamily="34" charset="0"/>
                <a:cs typeface="Arial" pitchFamily="34" charset="0"/>
              </a:rPr>
              <a:t>     </a:t>
            </a:r>
            <a:r>
              <a:rPr lang="en-GB" sz="1200" b="1" dirty="0" smtClean="0">
                <a:latin typeface="Arial" pitchFamily="34" charset="0"/>
                <a:cs typeface="Arial" pitchFamily="34" charset="0"/>
              </a:rPr>
              <a:t>     Algorithmic Bias in Hiring: </a:t>
            </a:r>
            <a:r>
              <a:rPr lang="en-GB" sz="1100" dirty="0" smtClean="0">
                <a:latin typeface="Arial" pitchFamily="34" charset="0"/>
                <a:cs typeface="Arial" pitchFamily="34" charset="0"/>
              </a:rPr>
              <a:t> Using artificial intelligence for recruitment or performance evaluation can</a:t>
            </a:r>
          </a:p>
          <a:p>
            <a:r>
              <a:rPr lang="en-GB" sz="1100" dirty="0">
                <a:latin typeface="Arial" pitchFamily="34" charset="0"/>
                <a:cs typeface="Arial" pitchFamily="34" charset="0"/>
              </a:rPr>
              <a:t> </a:t>
            </a:r>
            <a:r>
              <a:rPr lang="en-GB" sz="1100" dirty="0" smtClean="0">
                <a:latin typeface="Arial" pitchFamily="34" charset="0"/>
                <a:cs typeface="Arial" pitchFamily="34" charset="0"/>
              </a:rPr>
              <a:t>                                     unintentionally reinforce discrimination.</a:t>
            </a:r>
            <a:endParaRPr lang="en-GB" sz="1200" b="1" dirty="0" smtClean="0">
              <a:latin typeface="Arial" pitchFamily="34" charset="0"/>
              <a:cs typeface="Arial" pitchFamily="34" charset="0"/>
            </a:endParaRPr>
          </a:p>
          <a:p>
            <a:endParaRPr lang="en-GB" sz="1100" dirty="0">
              <a:latin typeface="Arial" pitchFamily="34" charset="0"/>
              <a:cs typeface="Arial" pitchFamily="34" charset="0"/>
            </a:endParaRPr>
          </a:p>
          <a:p>
            <a:endParaRPr lang="en-GB" sz="1200" dirty="0">
              <a:latin typeface="Arial" pitchFamily="34" charset="0"/>
              <a:cs typeface="Arial"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txBox="1"/>
          <p:nvPr/>
        </p:nvSpPr>
        <p:spPr>
          <a:xfrm>
            <a:off x="357158" y="1000108"/>
            <a:ext cx="4023360" cy="256032"/>
          </a:xfrm>
          <a:prstGeom prst="rect">
            <a:avLst/>
          </a:prstGeom>
          <a:noFill/>
          <a:ln/>
        </p:spPr>
        <p:txBody>
          <a:bodyPr wrap="square" lIns="0" tIns="0" rIns="0" bIns="0" rtlCol="0" anchor="t"/>
          <a:lstStyle/>
          <a:p>
            <a:pPr marL="0" indent="0" algn="ctr">
              <a:buNone/>
            </a:pPr>
            <a:r>
              <a:rPr lang="en-US" sz="1200" b="1" dirty="0">
                <a:latin typeface="Arial" pitchFamily="34" charset="0"/>
                <a:cs typeface="Arial" pitchFamily="34" charset="0"/>
              </a:rPr>
              <a:t>Key findings</a:t>
            </a:r>
            <a:endParaRPr lang="en-US" sz="1200" dirty="0">
              <a:latin typeface="Arial" pitchFamily="34" charset="0"/>
              <a:cs typeface="Arial" pitchFamily="34" charset="0"/>
            </a:endParaRPr>
          </a:p>
        </p:txBody>
      </p:sp>
      <p:sp>
        <p:nvSpPr>
          <p:cNvPr id="4" name="Text 2"/>
          <p:cNvSpPr txBox="1"/>
          <p:nvPr/>
        </p:nvSpPr>
        <p:spPr>
          <a:xfrm>
            <a:off x="642910" y="1571612"/>
            <a:ext cx="3786214" cy="868680"/>
          </a:xfrm>
          <a:prstGeom prst="rect">
            <a:avLst/>
          </a:prstGeom>
          <a:noFill/>
          <a:ln/>
        </p:spPr>
        <p:txBody>
          <a:bodyPr wrap="square" lIns="0" tIns="0" rIns="0" bIns="0" rtlCol="0" anchor="t"/>
          <a:lstStyle/>
          <a:p>
            <a:pPr marL="152400" indent="-152400">
              <a:spcAft>
                <a:spcPts val="400"/>
              </a:spcAft>
              <a:buSzPct val="100000"/>
              <a:buChar char="•"/>
            </a:pPr>
            <a:r>
              <a:rPr lang="en-US" sz="1100" dirty="0">
                <a:latin typeface="Arial" pitchFamily="34" charset="0"/>
                <a:cs typeface="Arial" pitchFamily="34" charset="0"/>
              </a:rPr>
              <a:t>Attraction, retention and wellbeing are linked problems.</a:t>
            </a:r>
          </a:p>
          <a:p>
            <a:pPr marL="152400" indent="-152400">
              <a:spcAft>
                <a:spcPts val="400"/>
              </a:spcAft>
              <a:buSzPct val="100000"/>
              <a:buChar char="•"/>
            </a:pPr>
            <a:r>
              <a:rPr lang="en-US" sz="1100" dirty="0">
                <a:latin typeface="Arial" pitchFamily="34" charset="0"/>
                <a:cs typeface="Arial" pitchFamily="34" charset="0"/>
              </a:rPr>
              <a:t>Integrated HRM builds ability, motivation and opportunity (Boxall and Purcell, 2016).</a:t>
            </a:r>
          </a:p>
        </p:txBody>
      </p:sp>
      <p:sp>
        <p:nvSpPr>
          <p:cNvPr id="5" name="Text 3"/>
          <p:cNvSpPr txBox="1"/>
          <p:nvPr/>
        </p:nvSpPr>
        <p:spPr>
          <a:xfrm>
            <a:off x="642910" y="2428868"/>
            <a:ext cx="3786214" cy="256032"/>
          </a:xfrm>
          <a:prstGeom prst="rect">
            <a:avLst/>
          </a:prstGeom>
          <a:noFill/>
          <a:ln/>
        </p:spPr>
        <p:txBody>
          <a:bodyPr wrap="square" lIns="0" tIns="0" rIns="0" bIns="0" rtlCol="0" anchor="t"/>
          <a:lstStyle/>
          <a:p>
            <a:pPr marL="0" indent="0">
              <a:buNone/>
            </a:pPr>
            <a:r>
              <a:rPr lang="en-US" sz="1200" b="1" dirty="0">
                <a:latin typeface="Arial" pitchFamily="34" charset="0"/>
                <a:cs typeface="Arial" pitchFamily="34" charset="0"/>
              </a:rPr>
              <a:t>Main recommendations</a:t>
            </a:r>
            <a:endParaRPr lang="en-US" sz="1200" dirty="0">
              <a:latin typeface="Arial" pitchFamily="34" charset="0"/>
              <a:cs typeface="Arial" pitchFamily="34" charset="0"/>
            </a:endParaRPr>
          </a:p>
        </p:txBody>
      </p:sp>
      <p:sp>
        <p:nvSpPr>
          <p:cNvPr id="6" name="Text 4"/>
          <p:cNvSpPr txBox="1"/>
          <p:nvPr/>
        </p:nvSpPr>
        <p:spPr>
          <a:xfrm>
            <a:off x="642910" y="2703188"/>
            <a:ext cx="3786214" cy="1571644"/>
          </a:xfrm>
          <a:prstGeom prst="rect">
            <a:avLst/>
          </a:prstGeom>
          <a:noFill/>
          <a:ln/>
        </p:spPr>
        <p:txBody>
          <a:bodyPr wrap="square" lIns="0" tIns="0" rIns="0" bIns="0" rtlCol="0" anchor="t"/>
          <a:lstStyle/>
          <a:p>
            <a:pPr marL="152400" indent="-152400">
              <a:spcAft>
                <a:spcPts val="300"/>
              </a:spcAft>
              <a:buSzPct val="100000"/>
              <a:buChar char="•"/>
            </a:pPr>
            <a:r>
              <a:rPr lang="en-US" sz="1100" dirty="0">
                <a:latin typeface="Arial" pitchFamily="34" charset="0"/>
                <a:cs typeface="Arial" pitchFamily="34" charset="0"/>
              </a:rPr>
              <a:t>Blend internal, external, online and social recruitment by role</a:t>
            </a:r>
          </a:p>
          <a:p>
            <a:pPr marL="152400" indent="-152400">
              <a:spcAft>
                <a:spcPts val="300"/>
              </a:spcAft>
              <a:buSzPct val="100000"/>
              <a:buChar char="•"/>
            </a:pPr>
            <a:r>
              <a:rPr lang="en-US" sz="1100" dirty="0">
                <a:latin typeface="Arial" pitchFamily="34" charset="0"/>
                <a:cs typeface="Arial" pitchFamily="34" charset="0"/>
              </a:rPr>
              <a:t>Build an EVP and structured, fair selection</a:t>
            </a:r>
          </a:p>
          <a:p>
            <a:pPr marL="152400" indent="-152400">
              <a:spcAft>
                <a:spcPts val="300"/>
              </a:spcAft>
              <a:buSzPct val="100000"/>
              <a:buChar char="•"/>
            </a:pPr>
            <a:r>
              <a:rPr lang="en-US" sz="1100" dirty="0">
                <a:latin typeface="Arial" pitchFamily="34" charset="0"/>
                <a:cs typeface="Arial" pitchFamily="34" charset="0"/>
              </a:rPr>
              <a:t>Launch a Digital Skills Academy and dual career ladders</a:t>
            </a:r>
          </a:p>
          <a:p>
            <a:pPr marL="152400" indent="-152400">
              <a:spcAft>
                <a:spcPts val="300"/>
              </a:spcAft>
              <a:buSzPct val="100000"/>
              <a:buChar char="•"/>
            </a:pPr>
            <a:r>
              <a:rPr lang="en-US" sz="1100" dirty="0">
                <a:latin typeface="Arial" pitchFamily="34" charset="0"/>
                <a:cs typeface="Arial" pitchFamily="34" charset="0"/>
              </a:rPr>
              <a:t>Adopt continuous performance conversations and total reward</a:t>
            </a:r>
          </a:p>
          <a:p>
            <a:pPr marL="152400" indent="-152400">
              <a:spcAft>
                <a:spcPts val="300"/>
              </a:spcAft>
              <a:buSzPct val="100000"/>
              <a:buChar char="•"/>
            </a:pPr>
            <a:r>
              <a:rPr lang="en-US" sz="1100" dirty="0">
                <a:latin typeface="Arial" pitchFamily="34" charset="0"/>
                <a:cs typeface="Arial" pitchFamily="34" charset="0"/>
              </a:rPr>
              <a:t>Tackle burnout and develop transformational leaders</a:t>
            </a:r>
          </a:p>
        </p:txBody>
      </p:sp>
      <p:sp>
        <p:nvSpPr>
          <p:cNvPr id="7" name="Text 5"/>
          <p:cNvSpPr txBox="1"/>
          <p:nvPr/>
        </p:nvSpPr>
        <p:spPr>
          <a:xfrm>
            <a:off x="5997898" y="1000108"/>
            <a:ext cx="3146102" cy="285752"/>
          </a:xfrm>
          <a:prstGeom prst="rect">
            <a:avLst/>
          </a:prstGeom>
          <a:noFill/>
          <a:ln/>
        </p:spPr>
        <p:txBody>
          <a:bodyPr wrap="square" lIns="0" tIns="0" rIns="0" bIns="0" rtlCol="0" anchor="t"/>
          <a:lstStyle/>
          <a:p>
            <a:pPr marL="0" indent="0">
              <a:buNone/>
            </a:pPr>
            <a:r>
              <a:rPr lang="en-US" sz="1200" b="1" dirty="0">
                <a:latin typeface="Arial" pitchFamily="34" charset="0"/>
                <a:cs typeface="Arial" pitchFamily="34" charset="0"/>
              </a:rPr>
              <a:t>Expected organisational benefits</a:t>
            </a:r>
            <a:endParaRPr lang="en-US" sz="1200" dirty="0">
              <a:latin typeface="Arial" pitchFamily="34" charset="0"/>
              <a:cs typeface="Arial" pitchFamily="34" charset="0"/>
            </a:endParaRPr>
          </a:p>
        </p:txBody>
      </p:sp>
      <p:sp>
        <p:nvSpPr>
          <p:cNvPr id="8" name="Benefit tile 1"/>
          <p:cNvSpPr/>
          <p:nvPr/>
        </p:nvSpPr>
        <p:spPr>
          <a:xfrm>
            <a:off x="6200820" y="1494466"/>
            <a:ext cx="1920240" cy="640080"/>
          </a:xfrm>
          <a:prstGeom prst="roundRect">
            <a:avLst>
              <a:gd name="adj" fmla="val 11429"/>
            </a:avLst>
          </a:prstGeom>
          <a:solidFill>
            <a:schemeClr val="accent1"/>
          </a:solidFill>
          <a:ln/>
        </p:spPr>
      </p:sp>
      <p:sp>
        <p:nvSpPr>
          <p:cNvPr id="10" name="Text 7"/>
          <p:cNvSpPr txBox="1"/>
          <p:nvPr/>
        </p:nvSpPr>
        <p:spPr>
          <a:xfrm>
            <a:off x="6500826" y="1500174"/>
            <a:ext cx="1371600" cy="640080"/>
          </a:xfrm>
          <a:prstGeom prst="rect">
            <a:avLst/>
          </a:prstGeom>
          <a:noFill/>
          <a:ln/>
        </p:spPr>
        <p:txBody>
          <a:bodyPr wrap="square" lIns="0" tIns="0" rIns="0" bIns="0" rtlCol="0" anchor="ctr"/>
          <a:lstStyle/>
          <a:p>
            <a:pPr marL="0" indent="0">
              <a:buNone/>
            </a:pPr>
            <a:r>
              <a:rPr lang="en-US" sz="1100" b="1" dirty="0">
                <a:latin typeface="Arial" pitchFamily="34" charset="0"/>
                <a:cs typeface="Arial" pitchFamily="34" charset="0"/>
              </a:rPr>
              <a:t>Faster, better hiring</a:t>
            </a:r>
            <a:endParaRPr lang="en-US" sz="1100" dirty="0">
              <a:latin typeface="Arial" pitchFamily="34" charset="0"/>
              <a:cs typeface="Arial" pitchFamily="34" charset="0"/>
            </a:endParaRPr>
          </a:p>
        </p:txBody>
      </p:sp>
      <p:sp>
        <p:nvSpPr>
          <p:cNvPr id="11" name="Benefit tile 2"/>
          <p:cNvSpPr/>
          <p:nvPr/>
        </p:nvSpPr>
        <p:spPr>
          <a:xfrm>
            <a:off x="6212220" y="2928934"/>
            <a:ext cx="1920240" cy="640080"/>
          </a:xfrm>
          <a:prstGeom prst="roundRect">
            <a:avLst>
              <a:gd name="adj" fmla="val 11429"/>
            </a:avLst>
          </a:prstGeom>
          <a:solidFill>
            <a:schemeClr val="accent1"/>
          </a:solidFill>
          <a:ln/>
        </p:spPr>
      </p:sp>
      <p:sp>
        <p:nvSpPr>
          <p:cNvPr id="13" name="Text 9"/>
          <p:cNvSpPr txBox="1"/>
          <p:nvPr/>
        </p:nvSpPr>
        <p:spPr>
          <a:xfrm>
            <a:off x="6643702" y="2928934"/>
            <a:ext cx="1371600" cy="640080"/>
          </a:xfrm>
          <a:prstGeom prst="rect">
            <a:avLst/>
          </a:prstGeom>
          <a:noFill/>
          <a:ln/>
        </p:spPr>
        <p:txBody>
          <a:bodyPr wrap="square" lIns="0" tIns="0" rIns="0" bIns="0" rtlCol="0" anchor="ctr"/>
          <a:lstStyle/>
          <a:p>
            <a:pPr marL="0" indent="0">
              <a:buNone/>
            </a:pPr>
            <a:r>
              <a:rPr lang="en-US" sz="1100" b="1" dirty="0">
                <a:latin typeface="Arial" pitchFamily="34" charset="0"/>
                <a:cs typeface="Arial" pitchFamily="34" charset="0"/>
              </a:rPr>
              <a:t>Lower turnover</a:t>
            </a:r>
            <a:endParaRPr lang="en-US" sz="1100" dirty="0">
              <a:latin typeface="Arial" pitchFamily="34" charset="0"/>
              <a:cs typeface="Arial" pitchFamily="34" charset="0"/>
            </a:endParaRPr>
          </a:p>
        </p:txBody>
      </p:sp>
      <p:sp>
        <p:nvSpPr>
          <p:cNvPr id="14" name="Benefit tile 3"/>
          <p:cNvSpPr/>
          <p:nvPr/>
        </p:nvSpPr>
        <p:spPr>
          <a:xfrm>
            <a:off x="6212220" y="2231694"/>
            <a:ext cx="1920240" cy="640080"/>
          </a:xfrm>
          <a:prstGeom prst="roundRect">
            <a:avLst>
              <a:gd name="adj" fmla="val 11429"/>
            </a:avLst>
          </a:prstGeom>
          <a:solidFill>
            <a:schemeClr val="accent1"/>
          </a:solidFill>
          <a:ln/>
        </p:spPr>
      </p:sp>
      <p:sp>
        <p:nvSpPr>
          <p:cNvPr id="16" name="Text 11"/>
          <p:cNvSpPr txBox="1"/>
          <p:nvPr/>
        </p:nvSpPr>
        <p:spPr>
          <a:xfrm>
            <a:off x="6500826" y="2214554"/>
            <a:ext cx="1371600" cy="640080"/>
          </a:xfrm>
          <a:prstGeom prst="rect">
            <a:avLst/>
          </a:prstGeom>
          <a:noFill/>
          <a:ln/>
        </p:spPr>
        <p:txBody>
          <a:bodyPr wrap="square" lIns="0" tIns="0" rIns="0" bIns="0" rtlCol="0" anchor="ctr"/>
          <a:lstStyle/>
          <a:p>
            <a:pPr marL="0" indent="0">
              <a:buNone/>
            </a:pPr>
            <a:r>
              <a:rPr lang="en-US" sz="1100" b="1" dirty="0">
                <a:latin typeface="Arial" pitchFamily="34" charset="0"/>
                <a:cs typeface="Arial" pitchFamily="34" charset="0"/>
              </a:rPr>
              <a:t>Higher engagement</a:t>
            </a:r>
            <a:endParaRPr lang="en-US" sz="1100" dirty="0">
              <a:latin typeface="Arial" pitchFamily="34" charset="0"/>
              <a:cs typeface="Arial" pitchFamily="34" charset="0"/>
            </a:endParaRPr>
          </a:p>
        </p:txBody>
      </p:sp>
      <p:sp>
        <p:nvSpPr>
          <p:cNvPr id="17" name="Benefit tile 4"/>
          <p:cNvSpPr/>
          <p:nvPr/>
        </p:nvSpPr>
        <p:spPr>
          <a:xfrm>
            <a:off x="6212220" y="3660454"/>
            <a:ext cx="1920240" cy="640080"/>
          </a:xfrm>
          <a:prstGeom prst="roundRect">
            <a:avLst>
              <a:gd name="adj" fmla="val 11429"/>
            </a:avLst>
          </a:prstGeom>
          <a:solidFill>
            <a:schemeClr val="accent1"/>
          </a:solidFill>
          <a:ln/>
        </p:spPr>
      </p:sp>
      <p:sp>
        <p:nvSpPr>
          <p:cNvPr id="19" name="Text 13"/>
          <p:cNvSpPr txBox="1"/>
          <p:nvPr/>
        </p:nvSpPr>
        <p:spPr>
          <a:xfrm>
            <a:off x="6572264" y="3643314"/>
            <a:ext cx="1371600" cy="640080"/>
          </a:xfrm>
          <a:prstGeom prst="rect">
            <a:avLst/>
          </a:prstGeom>
          <a:noFill/>
          <a:ln/>
        </p:spPr>
        <p:txBody>
          <a:bodyPr wrap="square" lIns="0" tIns="0" rIns="0" bIns="0" rtlCol="0" anchor="ctr"/>
          <a:lstStyle/>
          <a:p>
            <a:pPr marL="0" indent="0">
              <a:buNone/>
            </a:pPr>
            <a:r>
              <a:rPr lang="en-US" sz="1100" b="1" dirty="0" smtClean="0">
                <a:latin typeface="Arial" pitchFamily="34" charset="0"/>
                <a:cs typeface="Arial" pitchFamily="34" charset="0"/>
              </a:rPr>
              <a:t> Stronger </a:t>
            </a:r>
            <a:r>
              <a:rPr lang="en-US" sz="1100" b="1" dirty="0">
                <a:latin typeface="Arial" pitchFamily="34" charset="0"/>
                <a:cs typeface="Arial" pitchFamily="34" charset="0"/>
              </a:rPr>
              <a:t>leaders</a:t>
            </a:r>
            <a:endParaRPr lang="en-US" sz="1100" dirty="0">
              <a:latin typeface="Arial" pitchFamily="34" charset="0"/>
              <a:cs typeface="Arial" pitchFamily="34" charset="0"/>
            </a:endParaRPr>
          </a:p>
        </p:txBody>
      </p:sp>
      <p:sp>
        <p:nvSpPr>
          <p:cNvPr id="20" name="Text 14"/>
          <p:cNvSpPr txBox="1"/>
          <p:nvPr/>
        </p:nvSpPr>
        <p:spPr>
          <a:xfrm>
            <a:off x="214282" y="4357694"/>
            <a:ext cx="5572164" cy="731520"/>
          </a:xfrm>
          <a:prstGeom prst="rect">
            <a:avLst/>
          </a:prstGeom>
          <a:noFill/>
          <a:ln/>
        </p:spPr>
        <p:txBody>
          <a:bodyPr wrap="square" lIns="0" tIns="0" rIns="0" bIns="0" rtlCol="0" anchor="t"/>
          <a:lstStyle/>
          <a:p>
            <a:pPr marL="0" indent="0">
              <a:buNone/>
            </a:pPr>
            <a:r>
              <a:rPr lang="en-US" sz="1100" b="1" dirty="0">
                <a:latin typeface="Arial" pitchFamily="34" charset="0"/>
                <a:cs typeface="Arial" pitchFamily="34" charset="0"/>
              </a:rPr>
              <a:t>Measure success: </a:t>
            </a:r>
            <a:r>
              <a:rPr lang="en-US" sz="1100" dirty="0">
                <a:latin typeface="Arial" pitchFamily="34" charset="0"/>
                <a:cs typeface="Arial" pitchFamily="34" charset="0"/>
              </a:rPr>
              <a:t>time-to-hire, offer acceptance, 12-month turnover, engagement score and absence.</a:t>
            </a:r>
          </a:p>
        </p:txBody>
      </p:sp>
      <p:sp>
        <p:nvSpPr>
          <p:cNvPr id="21" name="Roadmap phase 1"/>
          <p:cNvSpPr/>
          <p:nvPr/>
        </p:nvSpPr>
        <p:spPr>
          <a:xfrm>
            <a:off x="334319" y="4786322"/>
            <a:ext cx="2594607" cy="1000132"/>
          </a:xfrm>
          <a:prstGeom prst="homePlate">
            <a:avLst/>
          </a:prstGeom>
          <a:solidFill>
            <a:schemeClr val="accent4">
              <a:lumMod val="60000"/>
              <a:lumOff val="40000"/>
            </a:schemeClr>
          </a:solidFill>
          <a:ln/>
        </p:spPr>
      </p:sp>
      <p:sp>
        <p:nvSpPr>
          <p:cNvPr id="22" name="Text 16"/>
          <p:cNvSpPr txBox="1"/>
          <p:nvPr/>
        </p:nvSpPr>
        <p:spPr>
          <a:xfrm>
            <a:off x="471478" y="4786322"/>
            <a:ext cx="2452737" cy="1057252"/>
          </a:xfrm>
          <a:prstGeom prst="rect">
            <a:avLst/>
          </a:prstGeom>
          <a:noFill/>
          <a:ln/>
        </p:spPr>
        <p:txBody>
          <a:bodyPr wrap="square" lIns="0" tIns="0" rIns="0" bIns="0" rtlCol="0" anchor="ctr"/>
          <a:lstStyle/>
          <a:p>
            <a:pPr marL="0" indent="0">
              <a:buNone/>
            </a:pPr>
            <a:r>
              <a:rPr lang="en-US" sz="1100" b="1" dirty="0">
                <a:solidFill>
                  <a:schemeClr val="bg1"/>
                </a:solidFill>
                <a:latin typeface="Arial" pitchFamily="34" charset="0"/>
                <a:cs typeface="Arial" pitchFamily="34" charset="0"/>
              </a:rPr>
              <a:t>0–3 months</a:t>
            </a:r>
            <a:endParaRPr lang="en-US" sz="1100" dirty="0">
              <a:latin typeface="Arial" pitchFamily="34" charset="0"/>
              <a:cs typeface="Arial" pitchFamily="34" charset="0"/>
            </a:endParaRPr>
          </a:p>
          <a:p>
            <a:pPr marL="0" indent="0">
              <a:buNone/>
            </a:pPr>
            <a:r>
              <a:rPr lang="en-US" sz="1100" dirty="0">
                <a:solidFill>
                  <a:schemeClr val="bg1"/>
                </a:solidFill>
                <a:latin typeface="Arial" pitchFamily="34" charset="0"/>
                <a:cs typeface="Arial" pitchFamily="34" charset="0"/>
              </a:rPr>
              <a:t>EVP, hiring process, wellbeing quick wins</a:t>
            </a:r>
            <a:endParaRPr lang="en-US" sz="1100" dirty="0">
              <a:latin typeface="Arial" pitchFamily="34" charset="0"/>
              <a:cs typeface="Arial" pitchFamily="34" charset="0"/>
            </a:endParaRPr>
          </a:p>
        </p:txBody>
      </p:sp>
      <p:sp>
        <p:nvSpPr>
          <p:cNvPr id="23" name="Roadmap phase 2"/>
          <p:cNvSpPr/>
          <p:nvPr/>
        </p:nvSpPr>
        <p:spPr>
          <a:xfrm>
            <a:off x="3077519" y="4786322"/>
            <a:ext cx="2780365" cy="1000132"/>
          </a:xfrm>
          <a:prstGeom prst="homePlate">
            <a:avLst/>
          </a:prstGeom>
          <a:solidFill>
            <a:schemeClr val="accent5"/>
          </a:solidFill>
          <a:ln/>
        </p:spPr>
      </p:sp>
      <p:sp>
        <p:nvSpPr>
          <p:cNvPr id="24" name="Text 18"/>
          <p:cNvSpPr txBox="1"/>
          <p:nvPr/>
        </p:nvSpPr>
        <p:spPr>
          <a:xfrm>
            <a:off x="3214678" y="4786322"/>
            <a:ext cx="2452737" cy="1057252"/>
          </a:xfrm>
          <a:prstGeom prst="rect">
            <a:avLst/>
          </a:prstGeom>
          <a:noFill/>
          <a:ln/>
        </p:spPr>
        <p:txBody>
          <a:bodyPr wrap="square" lIns="0" tIns="0" rIns="0" bIns="0" rtlCol="0" anchor="ctr"/>
          <a:lstStyle/>
          <a:p>
            <a:pPr marL="0" indent="0">
              <a:buNone/>
            </a:pPr>
            <a:r>
              <a:rPr lang="en-US" sz="1100" b="1" dirty="0">
                <a:solidFill>
                  <a:schemeClr val="bg1"/>
                </a:solidFill>
                <a:latin typeface="Arial" pitchFamily="34" charset="0"/>
                <a:cs typeface="Arial" pitchFamily="34" charset="0"/>
              </a:rPr>
              <a:t>3–12 months</a:t>
            </a:r>
            <a:endParaRPr lang="en-US" sz="1100" dirty="0">
              <a:latin typeface="Arial" pitchFamily="34" charset="0"/>
              <a:cs typeface="Arial" pitchFamily="34" charset="0"/>
            </a:endParaRPr>
          </a:p>
          <a:p>
            <a:pPr marL="0" indent="0">
              <a:buNone/>
            </a:pPr>
            <a:r>
              <a:rPr lang="en-US" sz="1100" dirty="0">
                <a:solidFill>
                  <a:schemeClr val="bg1"/>
                </a:solidFill>
                <a:latin typeface="Arial" pitchFamily="34" charset="0"/>
                <a:cs typeface="Arial" pitchFamily="34" charset="0"/>
              </a:rPr>
              <a:t>Academy, performance reset, leader programme</a:t>
            </a:r>
            <a:endParaRPr lang="en-US" sz="1100" dirty="0">
              <a:latin typeface="Arial" pitchFamily="34" charset="0"/>
              <a:cs typeface="Arial" pitchFamily="34" charset="0"/>
            </a:endParaRPr>
          </a:p>
        </p:txBody>
      </p:sp>
      <p:sp>
        <p:nvSpPr>
          <p:cNvPr id="25" name="Roadmap phase 3"/>
          <p:cNvSpPr/>
          <p:nvPr/>
        </p:nvSpPr>
        <p:spPr>
          <a:xfrm>
            <a:off x="6006477" y="4786322"/>
            <a:ext cx="2680371" cy="1000132"/>
          </a:xfrm>
          <a:prstGeom prst="homePlate">
            <a:avLst/>
          </a:prstGeom>
          <a:solidFill>
            <a:schemeClr val="accent2"/>
          </a:solidFill>
          <a:ln/>
        </p:spPr>
      </p:sp>
      <p:sp>
        <p:nvSpPr>
          <p:cNvPr id="26" name="Text 20"/>
          <p:cNvSpPr txBox="1"/>
          <p:nvPr/>
        </p:nvSpPr>
        <p:spPr>
          <a:xfrm>
            <a:off x="6143636" y="4786322"/>
            <a:ext cx="2452737" cy="1057252"/>
          </a:xfrm>
          <a:prstGeom prst="rect">
            <a:avLst/>
          </a:prstGeom>
          <a:noFill/>
          <a:ln/>
        </p:spPr>
        <p:txBody>
          <a:bodyPr wrap="square" lIns="0" tIns="0" rIns="0" bIns="0" rtlCol="0" anchor="ctr"/>
          <a:lstStyle/>
          <a:p>
            <a:pPr marL="0" indent="0">
              <a:buNone/>
            </a:pPr>
            <a:r>
              <a:rPr lang="en-US" sz="1100" b="1" dirty="0">
                <a:solidFill>
                  <a:schemeClr val="bg1"/>
                </a:solidFill>
                <a:latin typeface="Arial" pitchFamily="34" charset="0"/>
                <a:cs typeface="Arial" pitchFamily="34" charset="0"/>
              </a:rPr>
              <a:t>12–24 months</a:t>
            </a:r>
            <a:endParaRPr lang="en-US" sz="1100" dirty="0">
              <a:latin typeface="Arial" pitchFamily="34" charset="0"/>
              <a:cs typeface="Arial" pitchFamily="34" charset="0"/>
            </a:endParaRPr>
          </a:p>
          <a:p>
            <a:pPr marL="0" indent="0">
              <a:buNone/>
            </a:pPr>
            <a:r>
              <a:rPr lang="en-US" sz="1100" dirty="0">
                <a:solidFill>
                  <a:schemeClr val="bg1"/>
                </a:solidFill>
                <a:latin typeface="Arial" pitchFamily="34" charset="0"/>
                <a:cs typeface="Arial" pitchFamily="34" charset="0"/>
              </a:rPr>
              <a:t>Succession plans, KPI review, refine</a:t>
            </a:r>
            <a:endParaRPr lang="en-US" sz="1100" dirty="0">
              <a:latin typeface="Arial" pitchFamily="34" charset="0"/>
              <a:cs typeface="Arial" pitchFamily="34" charset="0"/>
            </a:endParaRPr>
          </a:p>
        </p:txBody>
      </p:sp>
      <p:sp>
        <p:nvSpPr>
          <p:cNvPr id="27" name="TextBox 26"/>
          <p:cNvSpPr txBox="1"/>
          <p:nvPr/>
        </p:nvSpPr>
        <p:spPr>
          <a:xfrm>
            <a:off x="1285852" y="285728"/>
            <a:ext cx="5715040" cy="369332"/>
          </a:xfrm>
          <a:prstGeom prst="rect">
            <a:avLst/>
          </a:prstGeom>
          <a:noFill/>
        </p:spPr>
        <p:txBody>
          <a:bodyPr wrap="square" rtlCol="0">
            <a:spAutoFit/>
          </a:bodyPr>
          <a:lstStyle/>
          <a:p>
            <a:pPr algn="ctr"/>
            <a:r>
              <a:rPr lang="en-GB" b="1" dirty="0" smtClean="0">
                <a:latin typeface="Arial" pitchFamily="34" charset="0"/>
                <a:cs typeface="Arial" pitchFamily="34" charset="0"/>
              </a:rPr>
              <a:t>Conclusion and expected benefits</a:t>
            </a:r>
            <a:endParaRPr lang="en-GB" b="1" dirty="0">
              <a:latin typeface="Arial" pitchFamily="34" charset="0"/>
              <a:cs typeface="Arial"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494"/>
            <a:ext cx="8229600" cy="518300"/>
          </a:xfrm>
        </p:spPr>
        <p:txBody>
          <a:bodyPr>
            <a:normAutofit/>
          </a:bodyPr>
          <a:lstStyle/>
          <a:p>
            <a:r>
              <a:rPr lang="en-GB" sz="2400" b="1" dirty="0" smtClean="0">
                <a:latin typeface="Arial" pitchFamily="34" charset="0"/>
                <a:cs typeface="Arial" pitchFamily="34" charset="0"/>
              </a:rPr>
              <a:t>References</a:t>
            </a:r>
            <a:endParaRPr lang="en-GB" sz="2400" b="1" dirty="0">
              <a:latin typeface="Arial" pitchFamily="34" charset="0"/>
              <a:cs typeface="Arial" pitchFamily="34" charset="0"/>
            </a:endParaRPr>
          </a:p>
        </p:txBody>
      </p:sp>
      <p:sp>
        <p:nvSpPr>
          <p:cNvPr id="3" name="TextBox 2"/>
          <p:cNvSpPr txBox="1"/>
          <p:nvPr/>
        </p:nvSpPr>
        <p:spPr>
          <a:xfrm>
            <a:off x="285720" y="857232"/>
            <a:ext cx="8572560" cy="5678478"/>
          </a:xfrm>
          <a:prstGeom prst="rect">
            <a:avLst/>
          </a:prstGeom>
          <a:noFill/>
        </p:spPr>
        <p:txBody>
          <a:bodyPr wrap="square" rtlCol="0">
            <a:spAutoFit/>
          </a:bodyPr>
          <a:lstStyle/>
          <a:p>
            <a:r>
              <a:rPr lang="en-GB" sz="1100" dirty="0" smtClean="0">
                <a:latin typeface="Arial" pitchFamily="34" charset="0"/>
                <a:cs typeface="Arial" pitchFamily="34" charset="0"/>
              </a:rPr>
              <a:t>Armstrong, M. And Taylor, S. (2020) </a:t>
            </a:r>
            <a:r>
              <a:rPr lang="en-GB" sz="1100" i="1" dirty="0" smtClean="0">
                <a:latin typeface="Arial" pitchFamily="34" charset="0"/>
                <a:cs typeface="Arial" pitchFamily="34" charset="0"/>
              </a:rPr>
              <a:t>Armstrong’s Handbook of Human Resources Management Practice.</a:t>
            </a:r>
            <a:r>
              <a:rPr lang="en-GB" sz="1100" dirty="0" smtClean="0">
                <a:latin typeface="Arial" pitchFamily="34" charset="0"/>
                <a:cs typeface="Arial" pitchFamily="34" charset="0"/>
              </a:rPr>
              <a:t> 15</a:t>
            </a:r>
            <a:r>
              <a:rPr lang="en-GB" sz="1100" baseline="30000" dirty="0" smtClean="0">
                <a:latin typeface="Arial" pitchFamily="34" charset="0"/>
                <a:cs typeface="Arial" pitchFamily="34" charset="0"/>
              </a:rPr>
              <a:t>th</a:t>
            </a:r>
            <a:r>
              <a:rPr lang="en-GB" sz="1100" dirty="0" smtClean="0">
                <a:latin typeface="Arial" pitchFamily="34" charset="0"/>
                <a:cs typeface="Arial" pitchFamily="34" charset="0"/>
              </a:rPr>
              <a:t> </a:t>
            </a:r>
            <a:r>
              <a:rPr lang="en-GB" sz="1100" dirty="0" err="1" smtClean="0">
                <a:latin typeface="Arial" pitchFamily="34" charset="0"/>
                <a:cs typeface="Arial" pitchFamily="34" charset="0"/>
              </a:rPr>
              <a:t>edn.London:Kogan</a:t>
            </a:r>
            <a:r>
              <a:rPr lang="en-GB" sz="1100" dirty="0" smtClean="0">
                <a:latin typeface="Arial" pitchFamily="34" charset="0"/>
                <a:cs typeface="Arial" pitchFamily="34" charset="0"/>
              </a:rPr>
              <a:t> Page.</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Bakker, A.B. </a:t>
            </a:r>
            <a:r>
              <a:rPr lang="en-GB" sz="1100" dirty="0">
                <a:latin typeface="Arial" pitchFamily="34" charset="0"/>
                <a:cs typeface="Arial" pitchFamily="34" charset="0"/>
              </a:rPr>
              <a:t>a</a:t>
            </a:r>
            <a:r>
              <a:rPr lang="en-GB" sz="1100" dirty="0" smtClean="0">
                <a:latin typeface="Arial" pitchFamily="34" charset="0"/>
                <a:cs typeface="Arial" pitchFamily="34" charset="0"/>
              </a:rPr>
              <a:t>nd  </a:t>
            </a:r>
            <a:r>
              <a:rPr lang="en-GB" sz="1100" dirty="0" err="1" smtClean="0">
                <a:latin typeface="Arial" pitchFamily="34" charset="0"/>
                <a:cs typeface="Arial" pitchFamily="34" charset="0"/>
              </a:rPr>
              <a:t>Demerouti</a:t>
            </a:r>
            <a:r>
              <a:rPr lang="en-GB" sz="1100" dirty="0" smtClean="0">
                <a:latin typeface="Arial" pitchFamily="34" charset="0"/>
                <a:cs typeface="Arial" pitchFamily="34" charset="0"/>
              </a:rPr>
              <a:t>, E. (2007) ‘The Job Demands-Resources </a:t>
            </a:r>
            <a:r>
              <a:rPr lang="en-GB" sz="1100" dirty="0" err="1" smtClean="0">
                <a:latin typeface="Arial" pitchFamily="34" charset="0"/>
                <a:cs typeface="Arial" pitchFamily="34" charset="0"/>
              </a:rPr>
              <a:t>model:state</a:t>
            </a:r>
            <a:r>
              <a:rPr lang="en-GB" sz="1100" dirty="0" smtClean="0">
                <a:latin typeface="Arial" pitchFamily="34" charset="0"/>
                <a:cs typeface="Arial" pitchFamily="34" charset="0"/>
              </a:rPr>
              <a:t> of the art’, </a:t>
            </a:r>
            <a:r>
              <a:rPr lang="en-GB" sz="1100" i="1" dirty="0" smtClean="0">
                <a:latin typeface="Arial" pitchFamily="34" charset="0"/>
                <a:cs typeface="Arial" pitchFamily="34" charset="0"/>
              </a:rPr>
              <a:t>Journal of Managerial Psychology,</a:t>
            </a:r>
            <a:r>
              <a:rPr lang="en-GB" sz="1100" dirty="0" smtClean="0">
                <a:latin typeface="Arial" pitchFamily="34" charset="0"/>
                <a:cs typeface="Arial" pitchFamily="34" charset="0"/>
              </a:rPr>
              <a:t> 22(3), pp. 309-328.</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Bass, B.M. (1995) </a:t>
            </a:r>
            <a:r>
              <a:rPr lang="en-GB" sz="1100" i="1" dirty="0" smtClean="0">
                <a:latin typeface="Arial" pitchFamily="34" charset="0"/>
                <a:cs typeface="Arial" pitchFamily="34" charset="0"/>
              </a:rPr>
              <a:t>Leadership and Performance Beyond Expectations.</a:t>
            </a:r>
            <a:r>
              <a:rPr lang="en-GB" sz="1100" dirty="0" smtClean="0">
                <a:latin typeface="Arial" pitchFamily="34" charset="0"/>
                <a:cs typeface="Arial" pitchFamily="34" charset="0"/>
              </a:rPr>
              <a:t> New York: Free Press.</a:t>
            </a:r>
          </a:p>
          <a:p>
            <a:endParaRPr lang="en-GB" sz="1100" dirty="0">
              <a:latin typeface="Arial" pitchFamily="34" charset="0"/>
              <a:cs typeface="Arial" pitchFamily="34" charset="0"/>
            </a:endParaRPr>
          </a:p>
          <a:p>
            <a:r>
              <a:rPr lang="en-GB" sz="1100" dirty="0" err="1" smtClean="0">
                <a:latin typeface="Arial" pitchFamily="34" charset="0"/>
                <a:cs typeface="Arial" pitchFamily="34" charset="0"/>
              </a:rPr>
              <a:t>Belbin</a:t>
            </a:r>
            <a:r>
              <a:rPr lang="en-GB" sz="1100" dirty="0" smtClean="0">
                <a:latin typeface="Arial" pitchFamily="34" charset="0"/>
                <a:cs typeface="Arial" pitchFamily="34" charset="0"/>
              </a:rPr>
              <a:t>, R.M. (2010) </a:t>
            </a:r>
            <a:r>
              <a:rPr lang="en-GB" sz="1100" i="1" dirty="0" smtClean="0">
                <a:latin typeface="Arial" pitchFamily="34" charset="0"/>
                <a:cs typeface="Arial" pitchFamily="34" charset="0"/>
              </a:rPr>
              <a:t>Team Roles at Work. </a:t>
            </a:r>
            <a:r>
              <a:rPr lang="en-GB" sz="1100" dirty="0" smtClean="0">
                <a:latin typeface="Arial" pitchFamily="34" charset="0"/>
                <a:cs typeface="Arial" pitchFamily="34" charset="0"/>
              </a:rPr>
              <a:t>2</a:t>
            </a:r>
            <a:r>
              <a:rPr lang="en-GB" sz="1100" baseline="30000" dirty="0" smtClean="0">
                <a:latin typeface="Arial" pitchFamily="34" charset="0"/>
                <a:cs typeface="Arial" pitchFamily="34" charset="0"/>
              </a:rPr>
              <a:t>nd</a:t>
            </a:r>
            <a:r>
              <a:rPr lang="en-GB" sz="1100" dirty="0" smtClean="0">
                <a:latin typeface="Arial" pitchFamily="34" charset="0"/>
                <a:cs typeface="Arial" pitchFamily="34" charset="0"/>
              </a:rPr>
              <a:t> </a:t>
            </a:r>
            <a:r>
              <a:rPr lang="en-GB" sz="1100" dirty="0" err="1" smtClean="0">
                <a:latin typeface="Arial" pitchFamily="34" charset="0"/>
                <a:cs typeface="Arial" pitchFamily="34" charset="0"/>
              </a:rPr>
              <a:t>edn</a:t>
            </a:r>
            <a:r>
              <a:rPr lang="en-GB" sz="1100" dirty="0" smtClean="0">
                <a:latin typeface="Arial" pitchFamily="34" charset="0"/>
                <a:cs typeface="Arial" pitchFamily="34" charset="0"/>
              </a:rPr>
              <a:t>. Oxford: Butterworth-Heinemann.</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Bailey, T. (1993) ‘Organisational Innovation in the Apparel Industry’, </a:t>
            </a:r>
            <a:r>
              <a:rPr lang="en-GB" sz="1100" i="1" dirty="0" smtClean="0">
                <a:latin typeface="Arial" pitchFamily="34" charset="0"/>
                <a:cs typeface="Arial" pitchFamily="34" charset="0"/>
              </a:rPr>
              <a:t>Industrial Relations</a:t>
            </a:r>
            <a:r>
              <a:rPr lang="en-GB" sz="1100" dirty="0" smtClean="0">
                <a:latin typeface="Arial" pitchFamily="34" charset="0"/>
                <a:cs typeface="Arial" pitchFamily="34" charset="0"/>
              </a:rPr>
              <a:t>, New York: Wiley</a:t>
            </a:r>
            <a:r>
              <a:rPr lang="en-GB" sz="1100" i="1" dirty="0" smtClean="0">
                <a:latin typeface="Arial" pitchFamily="34" charset="0"/>
                <a:cs typeface="Arial" pitchFamily="34" charset="0"/>
              </a:rPr>
              <a:t>, </a:t>
            </a:r>
            <a:r>
              <a:rPr lang="en-GB" sz="1100" dirty="0" smtClean="0">
                <a:latin typeface="Arial" pitchFamily="34" charset="0"/>
                <a:cs typeface="Arial" pitchFamily="34" charset="0"/>
              </a:rPr>
              <a:t>vol. 32, pp. 30-48.</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CIPD (2023) </a:t>
            </a:r>
            <a:r>
              <a:rPr lang="en-GB" sz="1100" i="1" dirty="0" smtClean="0">
                <a:latin typeface="Arial" pitchFamily="34" charset="0"/>
                <a:cs typeface="Arial" pitchFamily="34" charset="0"/>
              </a:rPr>
              <a:t>Health and Wellbeing at work 2023.</a:t>
            </a:r>
            <a:r>
              <a:rPr lang="en-GB" sz="1100" dirty="0" smtClean="0">
                <a:latin typeface="Arial" pitchFamily="34" charset="0"/>
                <a:cs typeface="Arial" pitchFamily="34" charset="0"/>
              </a:rPr>
              <a:t> London: Chartered Institute of Personnel and Development.</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Edmondson, A. (1998) ‘Psychological safety and learning </a:t>
            </a:r>
            <a:r>
              <a:rPr lang="en-GB" sz="1100" dirty="0" err="1" smtClean="0">
                <a:latin typeface="Arial" pitchFamily="34" charset="0"/>
                <a:cs typeface="Arial" pitchFamily="34" charset="0"/>
              </a:rPr>
              <a:t>behavior</a:t>
            </a:r>
            <a:r>
              <a:rPr lang="en-GB" sz="1100" dirty="0" smtClean="0">
                <a:latin typeface="Arial" pitchFamily="34" charset="0"/>
                <a:cs typeface="Arial" pitchFamily="34" charset="0"/>
              </a:rPr>
              <a:t> in work teams’, </a:t>
            </a:r>
            <a:r>
              <a:rPr lang="en-GB" sz="1100" i="1" dirty="0" smtClean="0">
                <a:latin typeface="Arial" pitchFamily="34" charset="0"/>
                <a:cs typeface="Arial" pitchFamily="34" charset="0"/>
              </a:rPr>
              <a:t>Administrative Science Quarterly, </a:t>
            </a:r>
            <a:r>
              <a:rPr lang="en-GB" sz="1100" dirty="0" smtClean="0">
                <a:latin typeface="Arial" pitchFamily="34" charset="0"/>
                <a:cs typeface="Arial" pitchFamily="34" charset="0"/>
              </a:rPr>
              <a:t>44(2), pp. 350-383.</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Guest, D.E. (1997) ‘Human resource management and performance: a review and research agenda’, </a:t>
            </a:r>
            <a:r>
              <a:rPr lang="en-GB" sz="1100" i="1" dirty="0" smtClean="0">
                <a:latin typeface="Arial" pitchFamily="34" charset="0"/>
                <a:cs typeface="Arial" pitchFamily="34" charset="0"/>
              </a:rPr>
              <a:t>International Journal of Human Resource Management, </a:t>
            </a:r>
            <a:r>
              <a:rPr lang="en-GB" sz="1100" dirty="0" smtClean="0">
                <a:latin typeface="Arial" pitchFamily="34" charset="0"/>
                <a:cs typeface="Arial" pitchFamily="34" charset="0"/>
              </a:rPr>
              <a:t>8(3), pp. 263-276.</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Herzberg, F. (1968) ‘One more time: how do you motivate employees?’, </a:t>
            </a:r>
            <a:r>
              <a:rPr lang="en-GB" sz="1100" i="1" dirty="0" smtClean="0">
                <a:latin typeface="Arial" pitchFamily="34" charset="0"/>
                <a:cs typeface="Arial" pitchFamily="34" charset="0"/>
              </a:rPr>
              <a:t>Harvard Business Review,</a:t>
            </a:r>
            <a:r>
              <a:rPr lang="en-GB" sz="1100" dirty="0" smtClean="0">
                <a:latin typeface="Arial" pitchFamily="34" charset="0"/>
                <a:cs typeface="Arial" pitchFamily="34" charset="0"/>
              </a:rPr>
              <a:t> 46(1), pp.53-62.</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Kolb, D.A. (1984) </a:t>
            </a:r>
            <a:r>
              <a:rPr lang="en-GB" sz="1100" i="1" dirty="0" smtClean="0">
                <a:latin typeface="Arial" pitchFamily="34" charset="0"/>
                <a:cs typeface="Arial" pitchFamily="34" charset="0"/>
              </a:rPr>
              <a:t>Experimental Learning Experience as the Source of Learning and Development. </a:t>
            </a:r>
            <a:r>
              <a:rPr lang="en-GB" sz="1100" dirty="0" smtClean="0">
                <a:latin typeface="Arial" pitchFamily="34" charset="0"/>
                <a:cs typeface="Arial" pitchFamily="34" charset="0"/>
              </a:rPr>
              <a:t>Englewood Cliffs, NJ: Prentice Hall.</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Locke, E.A. </a:t>
            </a:r>
            <a:r>
              <a:rPr lang="en-GB" sz="1100" dirty="0">
                <a:latin typeface="Arial" pitchFamily="34" charset="0"/>
                <a:cs typeface="Arial" pitchFamily="34" charset="0"/>
              </a:rPr>
              <a:t>a</a:t>
            </a:r>
            <a:r>
              <a:rPr lang="en-GB" sz="1100" dirty="0" smtClean="0">
                <a:latin typeface="Arial" pitchFamily="34" charset="0"/>
                <a:cs typeface="Arial" pitchFamily="34" charset="0"/>
              </a:rPr>
              <a:t>nd Latham, G.P. (2002) ‘Building a practically useful theory of goal setting and task motivation’, </a:t>
            </a:r>
            <a:r>
              <a:rPr lang="en-GB" sz="1100" i="1" dirty="0" smtClean="0">
                <a:latin typeface="Arial" pitchFamily="34" charset="0"/>
                <a:cs typeface="Arial" pitchFamily="34" charset="0"/>
              </a:rPr>
              <a:t>American Psychologist,</a:t>
            </a:r>
            <a:r>
              <a:rPr lang="en-GB" sz="1100" dirty="0" smtClean="0">
                <a:latin typeface="Arial" pitchFamily="34" charset="0"/>
                <a:cs typeface="Arial" pitchFamily="34" charset="0"/>
              </a:rPr>
              <a:t> 57(9), pp. 705-717.</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Ryan, R.M. and </a:t>
            </a:r>
            <a:r>
              <a:rPr lang="en-GB" sz="1100" dirty="0" err="1" smtClean="0">
                <a:latin typeface="Arial" pitchFamily="34" charset="0"/>
                <a:cs typeface="Arial" pitchFamily="34" charset="0"/>
              </a:rPr>
              <a:t>Deci</a:t>
            </a:r>
            <a:r>
              <a:rPr lang="en-GB" sz="1100" dirty="0" smtClean="0">
                <a:latin typeface="Arial" pitchFamily="34" charset="0"/>
                <a:cs typeface="Arial" pitchFamily="34" charset="0"/>
              </a:rPr>
              <a:t>, E.L. (2000) ‘Self-determination theory and the facilitation of intrinsic motivation, social development and well-being’, </a:t>
            </a:r>
            <a:r>
              <a:rPr lang="en-GB" sz="1100" i="1" dirty="0" smtClean="0">
                <a:latin typeface="Arial" pitchFamily="34" charset="0"/>
                <a:cs typeface="Arial" pitchFamily="34" charset="0"/>
              </a:rPr>
              <a:t>American Psychologist, </a:t>
            </a:r>
            <a:r>
              <a:rPr lang="en-GB" sz="1100" dirty="0" smtClean="0">
                <a:latin typeface="Arial" pitchFamily="34" charset="0"/>
                <a:cs typeface="Arial" pitchFamily="34" charset="0"/>
              </a:rPr>
              <a:t>55(1), pp. 68-78.</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Schmidt, F.L. and Hunter, J.E. (1998) ‘The validity and utility of selection methods in personnel psychology’, </a:t>
            </a:r>
            <a:r>
              <a:rPr lang="en-GB" sz="1100" i="1" dirty="0" smtClean="0">
                <a:latin typeface="Arial" pitchFamily="34" charset="0"/>
                <a:cs typeface="Arial" pitchFamily="34" charset="0"/>
              </a:rPr>
              <a:t>Psychological Bulletin, </a:t>
            </a:r>
            <a:r>
              <a:rPr lang="en-GB" sz="1100" dirty="0" smtClean="0">
                <a:latin typeface="Arial" pitchFamily="34" charset="0"/>
                <a:cs typeface="Arial" pitchFamily="34" charset="0"/>
              </a:rPr>
              <a:t>124(2), pp. 262-274.</a:t>
            </a:r>
          </a:p>
          <a:p>
            <a:endParaRPr lang="en-GB" sz="1100" i="1" dirty="0">
              <a:latin typeface="Arial" pitchFamily="34" charset="0"/>
              <a:cs typeface="Arial" pitchFamily="34" charset="0"/>
            </a:endParaRPr>
          </a:p>
          <a:p>
            <a:r>
              <a:rPr lang="en-GB" sz="1100" dirty="0" smtClean="0">
                <a:latin typeface="Arial" pitchFamily="34" charset="0"/>
                <a:cs typeface="Arial" pitchFamily="34" charset="0"/>
              </a:rPr>
              <a:t>Taylor, S. (2018) </a:t>
            </a:r>
            <a:r>
              <a:rPr lang="en-GB" sz="1100" i="1" dirty="0" smtClean="0">
                <a:latin typeface="Arial" pitchFamily="34" charset="0"/>
                <a:cs typeface="Arial" pitchFamily="34" charset="0"/>
              </a:rPr>
              <a:t>Resourcing and Talent Management. </a:t>
            </a:r>
            <a:r>
              <a:rPr lang="en-GB" sz="1100" dirty="0" smtClean="0">
                <a:latin typeface="Arial" pitchFamily="34" charset="0"/>
                <a:cs typeface="Arial" pitchFamily="34" charset="0"/>
              </a:rPr>
              <a:t>7</a:t>
            </a:r>
            <a:r>
              <a:rPr lang="en-GB" sz="1100" baseline="30000" dirty="0" smtClean="0">
                <a:latin typeface="Arial" pitchFamily="34" charset="0"/>
                <a:cs typeface="Arial" pitchFamily="34" charset="0"/>
              </a:rPr>
              <a:t>th</a:t>
            </a:r>
            <a:r>
              <a:rPr lang="en-GB" sz="1100" dirty="0" smtClean="0">
                <a:latin typeface="Arial" pitchFamily="34" charset="0"/>
                <a:cs typeface="Arial" pitchFamily="34" charset="0"/>
              </a:rPr>
              <a:t> </a:t>
            </a:r>
            <a:r>
              <a:rPr lang="en-GB" sz="1100" dirty="0" err="1" smtClean="0">
                <a:latin typeface="Arial" pitchFamily="34" charset="0"/>
                <a:cs typeface="Arial" pitchFamily="34" charset="0"/>
              </a:rPr>
              <a:t>edn</a:t>
            </a:r>
            <a:r>
              <a:rPr lang="en-GB" sz="1100" dirty="0" smtClean="0">
                <a:latin typeface="Arial" pitchFamily="34" charset="0"/>
                <a:cs typeface="Arial" pitchFamily="34" charset="0"/>
              </a:rPr>
              <a:t>. London: </a:t>
            </a:r>
            <a:r>
              <a:rPr lang="en-GB" sz="1100" dirty="0" err="1" smtClean="0">
                <a:latin typeface="Arial" pitchFamily="34" charset="0"/>
                <a:cs typeface="Arial" pitchFamily="34" charset="0"/>
              </a:rPr>
              <a:t>Kogan</a:t>
            </a:r>
            <a:r>
              <a:rPr lang="en-GB" sz="1100" dirty="0" smtClean="0">
                <a:latin typeface="Arial" pitchFamily="34" charset="0"/>
                <a:cs typeface="Arial" pitchFamily="34" charset="0"/>
              </a:rPr>
              <a:t> Page.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500042"/>
            <a:ext cx="8286808" cy="1107996"/>
          </a:xfrm>
          <a:prstGeom prst="rect">
            <a:avLst/>
          </a:prstGeom>
          <a:noFill/>
        </p:spPr>
        <p:txBody>
          <a:bodyPr wrap="square" rtlCol="0">
            <a:spAutoFit/>
          </a:bodyPr>
          <a:lstStyle/>
          <a:p>
            <a:r>
              <a:rPr lang="en-GB" sz="1100" dirty="0" smtClean="0">
                <a:latin typeface="Arial" pitchFamily="34" charset="0"/>
                <a:cs typeface="Arial" pitchFamily="34" charset="0"/>
              </a:rPr>
              <a:t>Ulrich, D. (1997) </a:t>
            </a:r>
            <a:r>
              <a:rPr lang="en-GB" sz="1100" i="1" dirty="0" smtClean="0">
                <a:latin typeface="Arial" pitchFamily="34" charset="0"/>
                <a:cs typeface="Arial" pitchFamily="34" charset="0"/>
              </a:rPr>
              <a:t>Human Resource Champions: The Next Agenda for Adding Value and Delivering Results. </a:t>
            </a:r>
            <a:r>
              <a:rPr lang="en-GB" sz="1100" dirty="0" smtClean="0">
                <a:latin typeface="Arial" pitchFamily="34" charset="0"/>
                <a:cs typeface="Arial" pitchFamily="34" charset="0"/>
              </a:rPr>
              <a:t>Boston, MA: Harvard Business School Press.</a:t>
            </a:r>
          </a:p>
          <a:p>
            <a:endParaRPr lang="en-GB" sz="1100" dirty="0">
              <a:latin typeface="Arial" pitchFamily="34" charset="0"/>
              <a:cs typeface="Arial" pitchFamily="34" charset="0"/>
            </a:endParaRPr>
          </a:p>
          <a:p>
            <a:r>
              <a:rPr lang="en-GB" sz="1100" dirty="0" err="1" smtClean="0">
                <a:latin typeface="Arial" pitchFamily="34" charset="0"/>
                <a:cs typeface="Arial" pitchFamily="34" charset="0"/>
              </a:rPr>
              <a:t>Boxall</a:t>
            </a:r>
            <a:r>
              <a:rPr lang="en-GB" sz="1100" dirty="0" smtClean="0">
                <a:latin typeface="Arial" pitchFamily="34" charset="0"/>
                <a:cs typeface="Arial" pitchFamily="34" charset="0"/>
              </a:rPr>
              <a:t>, P. </a:t>
            </a:r>
            <a:r>
              <a:rPr lang="en-GB" sz="1100" dirty="0">
                <a:latin typeface="Arial" pitchFamily="34" charset="0"/>
                <a:cs typeface="Arial" pitchFamily="34" charset="0"/>
              </a:rPr>
              <a:t>a</a:t>
            </a:r>
            <a:r>
              <a:rPr lang="en-GB" sz="1100" dirty="0" smtClean="0">
                <a:latin typeface="Arial" pitchFamily="34" charset="0"/>
                <a:cs typeface="Arial" pitchFamily="34" charset="0"/>
              </a:rPr>
              <a:t>nd Purcell, J. (2016) </a:t>
            </a:r>
            <a:r>
              <a:rPr lang="en-GB" sz="1100" i="1" dirty="0" smtClean="0">
                <a:latin typeface="Arial" pitchFamily="34" charset="0"/>
                <a:cs typeface="Arial" pitchFamily="34" charset="0"/>
              </a:rPr>
              <a:t>Strategy and Human Resource Management, </a:t>
            </a:r>
            <a:r>
              <a:rPr lang="en-GB" sz="1100" dirty="0" smtClean="0">
                <a:latin typeface="Arial" pitchFamily="34" charset="0"/>
                <a:cs typeface="Arial" pitchFamily="34" charset="0"/>
              </a:rPr>
              <a:t>4</a:t>
            </a:r>
            <a:r>
              <a:rPr lang="en-GB" sz="1100" baseline="30000" dirty="0" smtClean="0">
                <a:latin typeface="Arial" pitchFamily="34" charset="0"/>
                <a:cs typeface="Arial" pitchFamily="34" charset="0"/>
              </a:rPr>
              <a:t>th</a:t>
            </a:r>
            <a:r>
              <a:rPr lang="en-GB" sz="1100" dirty="0" smtClean="0">
                <a:latin typeface="Arial" pitchFamily="34" charset="0"/>
                <a:cs typeface="Arial" pitchFamily="34" charset="0"/>
              </a:rPr>
              <a:t> </a:t>
            </a:r>
            <a:r>
              <a:rPr lang="en-GB" sz="1100" dirty="0" err="1" smtClean="0">
                <a:latin typeface="Arial" pitchFamily="34" charset="0"/>
                <a:cs typeface="Arial" pitchFamily="34" charset="0"/>
              </a:rPr>
              <a:t>edn</a:t>
            </a:r>
            <a:r>
              <a:rPr lang="en-GB" sz="1100" dirty="0" smtClean="0">
                <a:latin typeface="Arial" pitchFamily="34" charset="0"/>
                <a:cs typeface="Arial" pitchFamily="34" charset="0"/>
              </a:rPr>
              <a:t>. London: Palgrave Macmillan.</a:t>
            </a:r>
          </a:p>
          <a:p>
            <a:endParaRPr lang="en-GB" sz="1100" dirty="0">
              <a:latin typeface="Arial" pitchFamily="34" charset="0"/>
              <a:cs typeface="Arial" pitchFamily="34" charset="0"/>
            </a:endParaRPr>
          </a:p>
          <a:p>
            <a:r>
              <a:rPr lang="en-GB" sz="1100" dirty="0" smtClean="0">
                <a:latin typeface="Arial" pitchFamily="34" charset="0"/>
                <a:cs typeface="Arial" pitchFamily="34" charset="0"/>
              </a:rPr>
              <a:t>Vroom, V. H (1964) </a:t>
            </a:r>
            <a:r>
              <a:rPr lang="en-GB" sz="1100" i="1" dirty="0" smtClean="0">
                <a:latin typeface="Arial" pitchFamily="34" charset="0"/>
                <a:cs typeface="Arial" pitchFamily="34" charset="0"/>
              </a:rPr>
              <a:t>Work and Motivation, </a:t>
            </a:r>
            <a:r>
              <a:rPr lang="en-GB" sz="1100" dirty="0" smtClean="0">
                <a:latin typeface="Arial" pitchFamily="34" charset="0"/>
                <a:cs typeface="Arial" pitchFamily="34" charset="0"/>
              </a:rPr>
              <a:t>New York: Wiley.</a:t>
            </a:r>
            <a:endParaRPr lang="en-GB" sz="1100" dirty="0">
              <a:latin typeface="Arial" pitchFamily="34" charset="0"/>
              <a:cs typeface="Arial"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erve">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Ver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gradFill rotWithShape="1">
          <a:gsLst>
            <a:gs pos="0">
              <a:schemeClr val="phClr">
                <a:shade val="48000"/>
                <a:satMod val="230000"/>
              </a:schemeClr>
            </a:gs>
            <a:gs pos="60000">
              <a:schemeClr val="phClr">
                <a:shade val="92000"/>
                <a:satMod val="230000"/>
              </a:schemeClr>
            </a:gs>
            <a:gs pos="100000">
              <a:schemeClr val="phClr">
                <a:tint val="85000"/>
                <a:satMod val="400000"/>
              </a:schemeClr>
            </a:gs>
          </a:gsLst>
          <a:lin ang="5400000" scaled="0"/>
        </a:gradFill>
        <a:blipFill>
          <a:blip xmlns:r="http://schemas.openxmlformats.org/officeDocument/2006/relationships" r:embed="rId1">
            <a:duotone>
              <a:schemeClr val="phClr">
                <a:shade val="1200"/>
                <a:satMod val="150000"/>
              </a:schemeClr>
              <a:schemeClr val="phClr">
                <a:tint val="90000"/>
                <a:satMod val="150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Verve</Template>
  <TotalTime>1590</TotalTime>
  <Words>2128</Words>
  <Application>Microsoft Office PowerPoint</Application>
  <PresentationFormat>On-screen Show (4:3)</PresentationFormat>
  <Paragraphs>291</Paragraphs>
  <Slides>13</Slides>
  <Notes>3</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Verve</vt:lpstr>
      <vt:lpstr>HealthConnect UK </vt:lpstr>
      <vt:lpstr>Slide 2</vt:lpstr>
      <vt:lpstr>Slide 3</vt:lpstr>
      <vt:lpstr>Slide 4</vt:lpstr>
      <vt:lpstr>Slide 5</vt:lpstr>
      <vt:lpstr>Slide 6</vt:lpstr>
      <vt:lpstr>Slide 7</vt:lpstr>
      <vt:lpstr>Slide 8</vt:lpstr>
      <vt:lpstr>Slide 9</vt:lpstr>
      <vt:lpstr>Slide 10</vt:lpstr>
      <vt:lpstr>Slide 11</vt:lpstr>
      <vt:lpstr>References</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HealthConnect UK</dc:title>
  <dc:creator>customer</dc:creator>
  <cp:lastModifiedBy>customer</cp:lastModifiedBy>
  <cp:revision>116</cp:revision>
  <dcterms:created xsi:type="dcterms:W3CDTF">2026-10-10T21:16:31Z</dcterms:created>
  <dcterms:modified xsi:type="dcterms:W3CDTF">2026-10-11T23:47:14Z</dcterms:modified>
</cp:coreProperties>
</file>