
<file path=[Content_Types].xml><?xml version="1.0" encoding="utf-8"?>
<Types xmlns="http://schemas.openxmlformats.org/package/2006/content-types">
  <Default Extension="wmf" ContentType="image/x-wmf"/>
  <Default Extension="png" ContentType="image/png"/>
  <Default Extension="jpg" ContentType="image/jpeg"/>
  <Default Extension="jpeg" ContentType="image/jpeg"/>
  <Default Extension="xml" ContentType="application/xml"/>
  <Default Extension="rels" ContentType="application/vnd.openxmlformats-package.relationships+xml"/>
  <Default Extension="bin" ContentType="application/vnd.openxmlformats-officedocument.oleObject"/>
  <Override PartName="/ppt/notesSlides/notesSlide49.xml" ContentType="application/vnd.openxmlformats-officedocument.presentationml.notesSlide+xml"/>
  <Override PartName="/ppt/notesSlides/notesSlide51.xml" ContentType="application/vnd.openxmlformats-officedocument.presentationml.notesSlide+xml"/>
  <Override PartName="/ppt/notesSlides/notesSlide48.xml" ContentType="application/vnd.openxmlformats-officedocument.presentationml.notesSlide+xml"/>
  <Override PartName="/ppt/notesSlides/notesSlide45.xml" ContentType="application/vnd.openxmlformats-officedocument.presentationml.notesSlide+xml"/>
  <Override PartName="/ppt/notesSlides/notesSlide44.xml" ContentType="application/vnd.openxmlformats-officedocument.presentationml.notesSlide+xml"/>
  <Override PartName="/ppt/notesSlides/notesSlide41.xml" ContentType="application/vnd.openxmlformats-officedocument.presentationml.notesSlide+xml"/>
  <Override PartName="/ppt/notesSlides/notesSlide40.xml" ContentType="application/vnd.openxmlformats-officedocument.presentationml.notesSlide+xml"/>
  <Override PartName="/ppt/notesSlides/notesSlide39.xml" ContentType="application/vnd.openxmlformats-officedocument.presentationml.notesSlide+xml"/>
  <Override PartName="/ppt/notesSlides/notesSlide33.xml" ContentType="application/vnd.openxmlformats-officedocument.presentationml.notesSlide+xml"/>
  <Override PartName="/ppt/notesSlides/notesSlide32.xml" ContentType="application/vnd.openxmlformats-officedocument.presentationml.notesSlide+xml"/>
  <Override PartName="/ppt/notesSlides/notesSlide28.xml" ContentType="application/vnd.openxmlformats-officedocument.presentationml.notesSlide+xml"/>
  <Override PartName="/ppt/notesSlides/notesSlide27.xml" ContentType="application/vnd.openxmlformats-officedocument.presentationml.notesSlide+xml"/>
  <Override PartName="/ppt/notesSlides/notesSlide26.xml" ContentType="application/vnd.openxmlformats-officedocument.presentationml.notesSlide+xml"/>
  <Override PartName="/ppt/notesSlides/notesSlide25.xml" ContentType="application/vnd.openxmlformats-officedocument.presentationml.notesSlide+xml"/>
  <Override PartName="/ppt/notesSlides/notesSlide24.xml" ContentType="application/vnd.openxmlformats-officedocument.presentationml.notesSlide+xml"/>
  <Override PartName="/ppt/notesSlides/notesSlide23.xml" ContentType="application/vnd.openxmlformats-officedocument.presentationml.notesSlide+xml"/>
  <Override PartName="/ppt/notesSlides/notesSlide22.xml" ContentType="application/vnd.openxmlformats-officedocument.presentationml.notesSlide+xml"/>
  <Override PartName="/ppt/notesSlides/notesSlide15.xml" ContentType="application/vnd.openxmlformats-officedocument.presentationml.notesSlide+xml"/>
  <Override PartName="/ppt/notesSlides/notesSlide13.xml" ContentType="application/vnd.openxmlformats-officedocument.presentationml.notesSlide+xml"/>
  <Override PartName="/ppt/notesSlides/notesSlide12.xml" ContentType="application/vnd.openxmlformats-officedocument.presentationml.notesSlide+xml"/>
  <Override PartName="/ppt/notesSlides/notesSlide11.xml" ContentType="application/vnd.openxmlformats-officedocument.presentationml.notesSlide+xml"/>
  <Override PartName="/ppt/notesSlides/notesSlide10.xml" ContentType="application/vnd.openxmlformats-officedocument.presentationml.notesSlide+xml"/>
  <Override PartName="/ppt/notesSlides/notesSlide20.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42.xml" ContentType="application/vnd.openxmlformats-officedocument.presentationml.notesSlide+xml"/>
  <Override PartName="/ppt/notesSlides/notesSlide38.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1.xml" ContentType="application/vnd.openxmlformats-officedocument.presentationml.notesSlide+xml"/>
  <Override PartName="/ppt/slides/slide50.xml" ContentType="application/vnd.openxmlformats-officedocument.presentationml.slide+xml"/>
  <Override PartName="/ppt/slides/slide45.xml" ContentType="application/vnd.openxmlformats-officedocument.presentationml.slide+xml"/>
  <Override PartName="/ppt/slides/slide51.xml" ContentType="application/vnd.openxmlformats-officedocument.presentationml.slide+xml"/>
  <Override PartName="/ppt/slides/slide46.xml" ContentType="application/vnd.openxmlformats-officedocument.presentationml.slide+xml"/>
  <Override PartName="/ppt/slides/slide41.xml" ContentType="application/vnd.openxmlformats-officedocument.presentationml.slide+xml"/>
  <Override PartName="/ppt/notesSlides/notesSlide47.xml" ContentType="application/vnd.openxmlformats-officedocument.presentationml.notesSlide+xml"/>
  <Override PartName="/ppt/notesSlides/notesSlide18.xml" ContentType="application/vnd.openxmlformats-officedocument.presentationml.notesSlide+xml"/>
  <Override PartName="/ppt/slides/slide32.xml" ContentType="application/vnd.openxmlformats-officedocument.presentationml.slide+xml"/>
  <Override PartName="/ppt/slides/slide36.xml" ContentType="application/vnd.openxmlformats-officedocument.presentationml.slide+xml"/>
  <Override PartName="/ppt/slides/slide30.xml" ContentType="application/vnd.openxmlformats-officedocument.presentationml.slide+xml"/>
  <Override PartName="/ppt/notesSlides/notesSlide36.xml" ContentType="application/vnd.openxmlformats-officedocument.presentationml.notesSlide+xml"/>
  <Override PartName="/ppt/slides/slide28.xml" ContentType="application/vnd.openxmlformats-officedocument.presentationml.slide+xml"/>
  <Override PartName="/ppt/slides/slide34.xml" ContentType="application/vnd.openxmlformats-officedocument.presentationml.slide+xml"/>
  <Override PartName="/ppt/notesSlides/notesSlide29.xml" ContentType="application/vnd.openxmlformats-officedocument.presentationml.notesSlide+xml"/>
  <Override PartName="/ppt/slides/slide27.xml" ContentType="application/vnd.openxmlformats-officedocument.presentationml.slide+xml"/>
  <Override PartName="/ppt/slides/slide24.xml" ContentType="application/vnd.openxmlformats-officedocument.presentationml.slide+xml"/>
  <Override PartName="/ppt/notesSlides/notesSlide14.xml" ContentType="application/vnd.openxmlformats-officedocument.presentationml.notesSlide+xml"/>
  <Override PartName="/ppt/notesSlides/notesSlide2.xml" ContentType="application/vnd.openxmlformats-officedocument.presentationml.notesSlide+xml"/>
  <Override PartName="/ppt/slides/slide23.xml" ContentType="application/vnd.openxmlformats-officedocument.presentationml.slide+xml"/>
  <Override PartName="/ppt/slides/slide18.xml" ContentType="application/vnd.openxmlformats-officedocument.presentationml.slide+xml"/>
  <Override PartName="/ppt/notesSlides/notesSlide5.xml" ContentType="application/vnd.openxmlformats-officedocument.presentationml.notesSlide+xml"/>
  <Override PartName="/ppt/slides/slide17.xml" ContentType="application/vnd.openxmlformats-officedocument.presentationml.slide+xml"/>
  <Override PartName="/ppt/slides/slide16.xml" ContentType="application/vnd.openxmlformats-officedocument.presentationml.slide+xml"/>
  <Override PartName="/ppt/slides/slide15.xml" ContentType="application/vnd.openxmlformats-officedocument.presentationml.slide+xml"/>
  <Override PartName="/ppt/slides/slide14.xml" ContentType="application/vnd.openxmlformats-officedocument.presentationml.slide+xml"/>
  <Override PartName="/ppt/notesSlides/notesSlide37.xml" ContentType="application/vnd.openxmlformats-officedocument.presentationml.notesSlide+xml"/>
  <Override PartName="/ppt/slides/slide13.xml" ContentType="application/vnd.openxmlformats-officedocument.presentationml.slide+xml"/>
  <Override PartName="/ppt/slides/slide43.xml" ContentType="application/vnd.openxmlformats-officedocument.presentationml.slide+xml"/>
  <Override PartName="/ppt/slides/slide12.xml" ContentType="application/vnd.openxmlformats-officedocument.presentationml.slide+xml"/>
  <Override PartName="/ppt/notesSlides/notesSlide46.xml" ContentType="application/vnd.openxmlformats-officedocument.presentationml.notesSlide+xml"/>
  <Override PartName="/ppt/notesSlides/notesSlide43.xml" ContentType="application/vnd.openxmlformats-officedocument.presentationml.notesSlide+xml"/>
  <Override PartName="/ppt/slides/slide9.xml" ContentType="application/vnd.openxmlformats-officedocument.presentationml.slide+xml"/>
  <Override PartName="/ppt/slides/slide42.xml" ContentType="application/vnd.openxmlformats-officedocument.presentationml.slide+xml"/>
  <Override PartName="/ppt/notesSlides/notesSlide16.xml" ContentType="application/vnd.openxmlformats-officedocument.presentationml.notesSlide+xml"/>
  <Override PartName="/ppt/slides/slide20.xml" ContentType="application/vnd.openxmlformats-officedocument.presentationml.slide+xml"/>
  <Override PartName="/ppt/slides/slide33.xml" ContentType="application/vnd.openxmlformats-officedocument.presentationml.slide+xml"/>
  <Override PartName="/ppt/notesSlides/notesSlide31.xml" ContentType="application/vnd.openxmlformats-officedocument.presentationml.notesSlide+xml"/>
  <Override PartName="/ppt/slides/slide10.xml" ContentType="application/vnd.openxmlformats-officedocument.presentationml.slide+xml"/>
  <Override PartName="/ppt/slides/slide35.xml" ContentType="application/vnd.openxmlformats-officedocument.presentationml.slide+xml"/>
  <Override PartName="/ppt/slides/slide6.xml" ContentType="application/vnd.openxmlformats-officedocument.presentationml.slide+xml"/>
  <Override PartName="/ppt/slides/slide3.xml" ContentType="application/vnd.openxmlformats-officedocument.presentationml.slide+xml"/>
  <Override PartName="/ppt/slides/slide40.xml" ContentType="application/vnd.openxmlformats-officedocument.presentationml.slide+xml"/>
  <Override PartName="/ppt/notesSlides/notesSlide21.xml" ContentType="application/vnd.openxmlformats-officedocument.presentationml.notesSlide+xml"/>
  <Override PartName="/ppt/slides/slide2.xml" ContentType="application/vnd.openxmlformats-officedocument.presentationml.slide+xml"/>
  <Override PartName="/ppt/slides/slide1.xml" ContentType="application/vnd.openxmlformats-officedocument.presentationml.slide+xml"/>
  <Override PartName="/ppt/slideLayouts/slideLayout4.xml" ContentType="application/vnd.openxmlformats-officedocument.presentationml.slideLayout+xml"/>
  <Override PartName="/ppt/slideLayouts/slideLayout7.xml" ContentType="application/vnd.openxmlformats-officedocument.presentationml.slideLayout+xml"/>
  <Override PartName="/ppt/slideLayouts/slideLayout3.xml" ContentType="application/vnd.openxmlformats-officedocument.presentationml.slideLayout+xml"/>
  <Override PartName="/ppt/slides/slide44.xml" ContentType="application/vnd.openxmlformats-officedocument.presentationml.slide+xml"/>
  <Override PartName="/ppt/notesSlides/notesSlide7.xml" ContentType="application/vnd.openxmlformats-officedocument.presentationml.notesSlide+xml"/>
  <Override PartName="/ppt/slideLayouts/slideLayout2.xml" ContentType="application/vnd.openxmlformats-officedocument.presentationml.slideLayout+xml"/>
  <Override PartName="/ppt/slides/slide37.xml" ContentType="application/vnd.openxmlformats-officedocument.presentationml.slide+xml"/>
  <Override PartName="/ppt/notesSlides/notesSlide35.xml" ContentType="application/vnd.openxmlformats-officedocument.presentationml.notesSlide+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1.xml" ContentType="application/vnd.openxmlformats-officedocument.presentationml.slideLayout+xml"/>
  <Override PartName="/ppt/slides/slide49.xml" ContentType="application/vnd.openxmlformats-officedocument.presentationml.slide+xml"/>
  <Override PartName="/ppt/notesMasters/notesMaster1.xml" ContentType="application/vnd.openxmlformats-officedocument.presentationml.notesMaster+xml"/>
  <Override PartName="/ppt/notesSlides/notesSlide34.xml" ContentType="application/vnd.openxmlformats-officedocument.presentationml.notesSlide+xml"/>
  <Override PartName="/ppt/slides/slide48.xml" ContentType="application/vnd.openxmlformats-officedocument.presentationml.slide+xml"/>
  <Override PartName="/ppt/theme/theme2.xml" ContentType="application/vnd.openxmlformats-officedocument.theme+xml"/>
  <Override PartName="/ppt/notesSlides/notesSlide17.xml" ContentType="application/vnd.openxmlformats-officedocument.presentationml.notesSlide+xml"/>
  <Override PartName="/ppt/slides/slide8.xml" ContentType="application/vnd.openxmlformats-officedocument.presentationml.slide+xml"/>
  <Override PartName="/ppt/slideLayouts/slideLayout6.xml" ContentType="application/vnd.openxmlformats-officedocument.presentationml.slideLayout+xml"/>
  <Override PartName="/ppt/slides/slide22.xml" ContentType="application/vnd.openxmlformats-officedocument.presentationml.slide+xml"/>
  <Override PartName="/docProps/app.xml" ContentType="application/vnd.openxmlformats-officedocument.extended-properties+xml"/>
  <Override PartName="/ppt/slides/slide29.xml" ContentType="application/vnd.openxmlformats-officedocument.presentationml.slide+xml"/>
  <Override PartName="/ppt/slideLayouts/slideLayout5.xml" ContentType="application/vnd.openxmlformats-officedocument.presentationml.slideLayout+xml"/>
  <Override PartName="/ppt/slides/slide4.xml" ContentType="application/vnd.openxmlformats-officedocument.presentationml.slide+xml"/>
  <Override PartName="/ppt/slides/slide21.xml" ContentType="application/vnd.openxmlformats-officedocument.presentationml.slide+xml"/>
  <Override PartName="/docProps/core.xml" ContentType="application/vnd.openxmlformats-package.core-properties+xml"/>
  <Override PartName="/ppt/slides/slide19.xml" ContentType="application/vnd.openxmlformats-officedocument.presentationml.slide+xml"/>
  <Override PartName="/ppt/viewProps.xml" ContentType="application/vnd.openxmlformats-officedocument.presentationml.viewProps+xml"/>
  <Override PartName="/ppt/slides/slide7.xml" ContentType="application/vnd.openxmlformats-officedocument.presentationml.slide+xml"/>
  <Override PartName="/ppt/slides/slide26.xml" ContentType="application/vnd.openxmlformats-officedocument.presentationml.slide+xml"/>
  <Override PartName="/ppt/slides/slide31.xml" ContentType="application/vnd.openxmlformats-officedocument.presentationml.slide+xml"/>
  <Override PartName="/ppt/notesSlides/notesSlide50.xml" ContentType="application/vnd.openxmlformats-officedocument.presentationml.notesSlide+xml"/>
  <Override PartName="/ppt/notesSlides/notesSlide8.xml" ContentType="application/vnd.openxmlformats-officedocument.presentationml.notesSlide+xml"/>
  <Override PartName="/ppt/slides/slide47.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slides/slide39.xml" ContentType="application/vnd.openxmlformats-officedocument.presentationml.slide+xml"/>
  <Override PartName="/ppt/slides/slide5.xml" ContentType="application/vnd.openxmlformats-officedocument.presentationml.slide+xml"/>
  <Override PartName="/ppt/slideMasters/slideMaster1.xml" ContentType="application/vnd.openxmlformats-officedocument.presentationml.slideMaster+xml"/>
  <Override PartName="/ppt/slides/slide25.xml" ContentType="application/vnd.openxmlformats-officedocument.presentationml.slide+xml"/>
  <Override PartName="/ppt/notesSlides/notesSlide30.xml" ContentType="application/vnd.openxmlformats-officedocument.presentationml.notesSlide+xml"/>
  <Override PartName="/ppt/notesSlides/notesSlide19.xml" ContentType="application/vnd.openxmlformats-officedocument.presentationml.notesSlide+xml"/>
  <Override PartName="/ppt/presentation.xml" ContentType="application/vnd.openxmlformats-officedocument.presentationml.presentation.main+xml"/>
  <Override PartName="/ppt/tableStyles.xml" ContentType="application/vnd.openxmlformats-officedocument.presentationml.tableStyles+xml"/>
  <Override PartName="/ppt/slides/slide38.xml" ContentType="application/vnd.openxmlformats-officedocument.presentationml.slide+xml"/>
  <Override PartName="/docProps/custom.xml" ContentType="application/vnd.openxmlformats-officedocument.custom-properties+xml"/>
  <Override PartName="/ppt/theme/theme1.xml" ContentType="application/vnd.openxmlformats-officedocument.theme+xml"/>
</Types>
</file>

<file path=_rels/.rels><?xml version="1.0" encoding="UTF-8" standalone="yes"?><Relationships xmlns="http://schemas.openxmlformats.org/package/2006/relationships"><Relationship Id="rId3" Type="http://schemas.openxmlformats.org/package/2006/relationships/metadata/core-properties" Target="docProps/core.xml"/><Relationship Id="rId1" Type="http://schemas.openxmlformats.org/officeDocument/2006/relationships/officeDocument" Target="ppt/presentation.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sldMasterIdLst>
    <p:sldMasterId id="2147483648" r:id="rId1"/>
  </p:sldMasterIdLst>
  <p:notesMasterIdLst>
    <p:notesMasterId r:id="rId55"/>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 id="288" r:id="rId36"/>
    <p:sldId id="289" r:id="rId37"/>
    <p:sldId id="290" r:id="rId38"/>
    <p:sldId id="291" r:id="rId39"/>
    <p:sldId id="292" r:id="rId40"/>
    <p:sldId id="293" r:id="rId41"/>
    <p:sldId id="294" r:id="rId42"/>
    <p:sldId id="295" r:id="rId43"/>
    <p:sldId id="296" r:id="rId44"/>
    <p:sldId id="297" r:id="rId45"/>
    <p:sldId id="298" r:id="rId46"/>
    <p:sldId id="299" r:id="rId47"/>
    <p:sldId id="300" r:id="rId48"/>
    <p:sldId id="301" r:id="rId49"/>
    <p:sldId id="302" r:id="rId50"/>
    <p:sldId id="303" r:id="rId51"/>
    <p:sldId id="304" r:id="rId52"/>
    <p:sldId id="305" r:id="rId53"/>
    <p:sldId id="306" r:id="rId54"/>
  </p:sldIdLst>
  <p:sldSz cx="9144000" cy="6858000" type="screen4x3"/>
  <p:notesSz cx="6858000" cy="9144000"/>
  <p:defaultTextStyle>
    <a:def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defRPr>
    </a:defPPr>
    <a:lvl1pPr marL="0" marR="0" indent="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1pPr>
    <a:lvl2pPr marL="0" marR="0" indent="457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2pPr>
    <a:lvl3pPr marL="0" marR="0" indent="914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3pPr>
    <a:lvl4pPr marL="0" marR="0" indent="1371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4pPr>
    <a:lvl5pPr marL="0" marR="0" indent="18288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5pPr>
    <a:lvl6pPr marL="0" marR="0" indent="22860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6pPr>
    <a:lvl7pPr marL="0" marR="0" indent="27432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7pPr>
    <a:lvl8pPr marL="0" marR="0" indent="32004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8pPr>
    <a:lvl9pPr marL="0" marR="0" indent="3657600" algn="l" defTabSz="914400">
      <a:lnSpc>
        <a:spcPct val="100000"/>
      </a:lnSpc>
      <a:spcBef>
        <a:spcPts val="0"/>
      </a:spcBef>
      <a:spcAft>
        <a:spcPts val="0"/>
      </a:spcAft>
      <a:buClrTx/>
      <a:buSzTx/>
      <a:buFontTx/>
      <a:buNone/>
      <a:defRPr sz="1800" b="0" i="0" u="none" strike="noStrike" cap="none" spc="0">
        <a:ln>
          <a:noFill/>
        </a:ln>
        <a:solidFill>
          <a:srgbClr val="000000"/>
        </a:solidFill>
        <a:latin typeface="Myriad Pro"/>
        <a:ea typeface="Myriad Pro"/>
        <a:cs typeface="Myriad Pro"/>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showPr>
</p:presentationPr>
</file>

<file path=ppt/tableStyles.xml><?xml version="1.0" encoding="utf-8"?>
<a:tblStyleLst xmlns:a="http://schemas.openxmlformats.org/drawingml/2006/main" def="{5940675A-B579-460E-94D1-54222C63F5DA}">
  <a:tblStyle styleId="{5940675A-B579-460E-94D1-54222C63F5DA}" styleName="No Style, Table Grid">
    <a:wholeTbl>
      <a:tcTxStyle>
        <a:fontRef idx="minor">
          <a:srgbClr val="000000"/>
        </a:fontRef>
        <a:schemeClr val="tx1"/>
      </a:tcTxStyle>
      <a:tcStyle>
        <a:tcBdr>
          <a:left>
            <a:ln w="12700">
              <a:solidFill>
                <a:schemeClr val="tx1"/>
              </a:solidFill>
            </a:ln>
          </a:left>
          <a:right>
            <a:ln w="12700">
              <a:solidFill>
                <a:schemeClr val="tx1"/>
              </a:solidFill>
            </a:ln>
          </a:right>
          <a:top>
            <a:ln w="12700">
              <a:solidFill>
                <a:schemeClr val="tx1"/>
              </a:solidFill>
            </a:ln>
          </a:top>
          <a:bottom>
            <a:ln w="12700">
              <a:solidFill>
                <a:schemeClr val="tx1"/>
              </a:solidFill>
            </a:ln>
          </a:bottom>
          <a:insideH>
            <a:ln w="12700">
              <a:solidFill>
                <a:schemeClr val="tx1"/>
              </a:solidFill>
            </a:ln>
          </a:insideH>
          <a:insideV>
            <a:ln w="12700">
              <a:solidFill>
                <a:schemeClr val="tx1"/>
              </a:solidFill>
            </a:ln>
          </a:insideV>
        </a:tcBdr>
        <a:fill>
          <a:noFill/>
        </a:fill>
      </a:tcStyle>
    </a:wholeTbl>
    <a:band1H>
      <a:tcStyle>
        <a:tcBdr/>
      </a:tcStyle>
    </a:band1H>
    <a:band2H>
      <a:tcStyle>
        <a:tcBdr/>
      </a:tcStyle>
    </a:band2H>
    <a:band1V>
      <a:tcStyle>
        <a:tcBdr/>
      </a:tcStyle>
    </a:band1V>
    <a:band2V>
      <a:tcStyle>
        <a:tcBdr/>
      </a:tcStyle>
    </a:band2V>
    <a:lastCol>
      <a:tcStyle>
        <a:tcBdr/>
      </a:tcStyle>
    </a:lastCol>
    <a:firstCol>
      <a:tcStyle>
        <a:tcBdr/>
      </a:tcStyle>
    </a:firstCol>
    <a:lastRow>
      <a:tcStyle>
        <a:tcBdr/>
      </a:tcStyle>
    </a:lastRow>
    <a:seCell>
      <a:tcStyle>
        <a:tcBdr/>
      </a:tcStyle>
    </a:seCell>
    <a:swCell>
      <a:tcStyle>
        <a:tcBdr/>
      </a:tcStyle>
    </a:swCell>
    <a:firstRow>
      <a:tcStyle>
        <a:tcBdr/>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varScale="1">
        <p:scale>
          <a:sx n="59" d="100"/>
          <a:sy n="59" d="100"/>
        </p:scale>
        <p:origin x="1500" y="52"/>
      </p:cViewPr>
      <p:guideLst>
        <p:guide pos="2880"/>
        <p:guide pos="2160" orient="horz"/>
      </p:guideLst>
    </p:cSldViewPr>
  </p:slideViewPr>
  <p:gridSpacing cx="72008" cy="72008"/>
</p:viewPr>
</file>

<file path=ppt/_rels/presentation.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theme" Target="theme/theme1.xml"/><Relationship Id="rId3" Type="http://schemas.openxmlformats.org/officeDocument/2006/relationships/theme" Target="theme/theme2.xml"/><Relationship Id="rId4" Type="http://schemas.openxmlformats.org/officeDocument/2006/relationships/slide" Target="slides/slide1.xml"/><Relationship Id="rId5" Type="http://schemas.openxmlformats.org/officeDocument/2006/relationships/slide" Target="slides/slide2.xml"/><Relationship Id="rId6" Type="http://schemas.openxmlformats.org/officeDocument/2006/relationships/slide" Target="slides/slide3.xml"/><Relationship Id="rId7" Type="http://schemas.openxmlformats.org/officeDocument/2006/relationships/slide" Target="slides/slide4.xml"/><Relationship Id="rId8" Type="http://schemas.openxmlformats.org/officeDocument/2006/relationships/slide" Target="slides/slide5.xml"/><Relationship Id="rId9" Type="http://schemas.openxmlformats.org/officeDocument/2006/relationships/slide" Target="slides/slide6.xml"/><Relationship Id="rId10" Type="http://schemas.openxmlformats.org/officeDocument/2006/relationships/slide" Target="slides/slide7.xml"/><Relationship Id="rId11" Type="http://schemas.openxmlformats.org/officeDocument/2006/relationships/slide" Target="slides/slide8.xml"/><Relationship Id="rId12" Type="http://schemas.openxmlformats.org/officeDocument/2006/relationships/slide" Target="slides/slide9.xml"/><Relationship Id="rId13" Type="http://schemas.openxmlformats.org/officeDocument/2006/relationships/slide" Target="slides/slide10.xml"/><Relationship Id="rId14" Type="http://schemas.openxmlformats.org/officeDocument/2006/relationships/slide" Target="slides/slide11.xml"/><Relationship Id="rId15" Type="http://schemas.openxmlformats.org/officeDocument/2006/relationships/slide" Target="slides/slide12.xml"/><Relationship Id="rId16" Type="http://schemas.openxmlformats.org/officeDocument/2006/relationships/slide" Target="slides/slide13.xml"/><Relationship Id="rId17" Type="http://schemas.openxmlformats.org/officeDocument/2006/relationships/slide" Target="slides/slide14.xml"/><Relationship Id="rId18" Type="http://schemas.openxmlformats.org/officeDocument/2006/relationships/slide" Target="slides/slide15.xml"/><Relationship Id="rId19" Type="http://schemas.openxmlformats.org/officeDocument/2006/relationships/slide" Target="slides/slide16.xml"/><Relationship Id="rId20" Type="http://schemas.openxmlformats.org/officeDocument/2006/relationships/slide" Target="slides/slide17.xml"/><Relationship Id="rId21" Type="http://schemas.openxmlformats.org/officeDocument/2006/relationships/slide" Target="slides/slide18.xml"/><Relationship Id="rId22" Type="http://schemas.openxmlformats.org/officeDocument/2006/relationships/slide" Target="slides/slide19.xml"/><Relationship Id="rId23" Type="http://schemas.openxmlformats.org/officeDocument/2006/relationships/slide" Target="slides/slide20.xml"/><Relationship Id="rId24" Type="http://schemas.openxmlformats.org/officeDocument/2006/relationships/slide" Target="slides/slide21.xml"/><Relationship Id="rId25" Type="http://schemas.openxmlformats.org/officeDocument/2006/relationships/slide" Target="slides/slide22.xml"/><Relationship Id="rId26" Type="http://schemas.openxmlformats.org/officeDocument/2006/relationships/slide" Target="slides/slide23.xml"/><Relationship Id="rId27" Type="http://schemas.openxmlformats.org/officeDocument/2006/relationships/slide" Target="slides/slide24.xml"/><Relationship Id="rId28" Type="http://schemas.openxmlformats.org/officeDocument/2006/relationships/slide" Target="slides/slide25.xml"/><Relationship Id="rId29" Type="http://schemas.openxmlformats.org/officeDocument/2006/relationships/slide" Target="slides/slide26.xml"/><Relationship Id="rId30" Type="http://schemas.openxmlformats.org/officeDocument/2006/relationships/slide" Target="slides/slide27.xml"/><Relationship Id="rId31" Type="http://schemas.openxmlformats.org/officeDocument/2006/relationships/slide" Target="slides/slide28.xml"/><Relationship Id="rId32" Type="http://schemas.openxmlformats.org/officeDocument/2006/relationships/slide" Target="slides/slide29.xml"/><Relationship Id="rId33" Type="http://schemas.openxmlformats.org/officeDocument/2006/relationships/slide" Target="slides/slide30.xml"/><Relationship Id="rId34" Type="http://schemas.openxmlformats.org/officeDocument/2006/relationships/slide" Target="slides/slide31.xml"/><Relationship Id="rId35" Type="http://schemas.openxmlformats.org/officeDocument/2006/relationships/slide" Target="slides/slide32.xml"/><Relationship Id="rId36" Type="http://schemas.openxmlformats.org/officeDocument/2006/relationships/slide" Target="slides/slide33.xml"/><Relationship Id="rId37" Type="http://schemas.openxmlformats.org/officeDocument/2006/relationships/slide" Target="slides/slide34.xml"/><Relationship Id="rId38" Type="http://schemas.openxmlformats.org/officeDocument/2006/relationships/slide" Target="slides/slide35.xml"/><Relationship Id="rId39" Type="http://schemas.openxmlformats.org/officeDocument/2006/relationships/slide" Target="slides/slide36.xml"/><Relationship Id="rId40" Type="http://schemas.openxmlformats.org/officeDocument/2006/relationships/slide" Target="slides/slide37.xml"/><Relationship Id="rId41" Type="http://schemas.openxmlformats.org/officeDocument/2006/relationships/slide" Target="slides/slide38.xml"/><Relationship Id="rId42" Type="http://schemas.openxmlformats.org/officeDocument/2006/relationships/slide" Target="slides/slide39.xml"/><Relationship Id="rId43" Type="http://schemas.openxmlformats.org/officeDocument/2006/relationships/slide" Target="slides/slide40.xml"/><Relationship Id="rId44" Type="http://schemas.openxmlformats.org/officeDocument/2006/relationships/slide" Target="slides/slide41.xml"/><Relationship Id="rId45" Type="http://schemas.openxmlformats.org/officeDocument/2006/relationships/slide" Target="slides/slide42.xml"/><Relationship Id="rId46" Type="http://schemas.openxmlformats.org/officeDocument/2006/relationships/slide" Target="slides/slide43.xml"/><Relationship Id="rId47" Type="http://schemas.openxmlformats.org/officeDocument/2006/relationships/slide" Target="slides/slide44.xml"/><Relationship Id="rId48" Type="http://schemas.openxmlformats.org/officeDocument/2006/relationships/slide" Target="slides/slide45.xml"/><Relationship Id="rId49" Type="http://schemas.openxmlformats.org/officeDocument/2006/relationships/slide" Target="slides/slide46.xml"/><Relationship Id="rId50" Type="http://schemas.openxmlformats.org/officeDocument/2006/relationships/slide" Target="slides/slide47.xml"/><Relationship Id="rId51" Type="http://schemas.openxmlformats.org/officeDocument/2006/relationships/slide" Target="slides/slide48.xml"/><Relationship Id="rId52" Type="http://schemas.openxmlformats.org/officeDocument/2006/relationships/slide" Target="slides/slide49.xml"/><Relationship Id="rId53" Type="http://schemas.openxmlformats.org/officeDocument/2006/relationships/slide" Target="slides/slide50.xml"/><Relationship Id="rId54" Type="http://schemas.openxmlformats.org/officeDocument/2006/relationships/slide" Target="slides/slide51.xml"/><Relationship Id="rId55" Type="http://schemas.openxmlformats.org/officeDocument/2006/relationships/notesMaster" Target="notesMasters/notesMaster1.xml"/><Relationship Id="rId56" Type="http://schemas.openxmlformats.org/officeDocument/2006/relationships/presProps" Target="presProps.xml" /><Relationship Id="rId57" Type="http://schemas.openxmlformats.org/officeDocument/2006/relationships/tableStyles" Target="tableStyles.xml" /><Relationship Id="rId58" Type="http://schemas.openxmlformats.org/officeDocument/2006/relationships/viewProps" Target="viewProps.xml" /></Relationships>
</file>

<file path=ppt/notesMasters/_rels/notesMaster1.xml.rels><?xml version="1.0" encoding="UTF-8" standalone="yes"?><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name="">
    <p:bg>
      <p:bgRef idx="1001">
        <a:schemeClr val="bg1"/>
      </p:bgRef>
    </p:bg>
    <p:spTree>
      <p:nvGrpSpPr>
        <p:cNvPr id="1" name=""/>
        <p:cNvGrpSpPr/>
        <p:nvPr/>
      </p:nvGrpSpPr>
      <p:grpSpPr bwMode="auto">
        <a:xfrm>
          <a:off x="0" y="0"/>
          <a:ext cx="0" cy="0"/>
          <a:chOff x="0" y="0"/>
          <a:chExt cx="0" cy="0"/>
        </a:xfrm>
      </p:grpSpPr>
      <p:sp>
        <p:nvSpPr>
          <p:cNvPr id="109" name="Shape 109"/>
          <p:cNvSpPr>
            <a:spLocks noChangeAspect="1" noGrp="1" noRot="1"/>
          </p:cNvSpPr>
          <p:nvPr>
            <p:ph type="sldImg"/>
          </p:nvPr>
        </p:nvSpPr>
        <p:spPr bwMode="auto">
          <a:xfrm>
            <a:off x="1143000" y="685800"/>
            <a:ext cx="4572000" cy="3429000"/>
          </a:xfrm>
          <a:prstGeom prst="rect">
            <a:avLst/>
          </a:prstGeom>
        </p:spPr>
        <p:txBody>
          <a:bodyPr/>
          <a:lstStyle/>
          <a:p>
            <a:pPr>
              <a:defRPr/>
            </a:pPr>
            <a:endParaRPr/>
          </a:p>
        </p:txBody>
      </p:sp>
      <p:sp>
        <p:nvSpPr>
          <p:cNvPr id="110" name="Shape 110"/>
          <p:cNvSpPr>
            <a:spLocks noGrp="1"/>
          </p:cNvSpPr>
          <p:nvPr>
            <p:ph type="body" sz="quarter" idx="1"/>
          </p:nvPr>
        </p:nvSpPr>
        <p:spPr bwMode="auto">
          <a:xfrm>
            <a:off x="914400" y="4343400"/>
            <a:ext cx="5029200" cy="4114800"/>
          </a:xfrm>
          <a:prstGeom prst="rect">
            <a:avLst/>
          </a:prstGeom>
        </p:spPr>
        <p:txBody>
          <a:bodyPr/>
          <a:lstStyle/>
          <a:p>
            <a:pPr>
              <a:defRPr/>
            </a:pPr>
            <a:endParaRPr/>
          </a:p>
        </p:txBody>
      </p:sp>
    </p:spTree>
  </p:cSld>
  <p:clrMap bg1="lt1" tx1="dk1" bg2="lt2" tx2="dk2" accent1="accent1" accent2="accent2" accent3="accent3" accent4="accent4" accent5="accent5" accent6="accent6" hlink="hlink" folHlink="folHlink"/>
  <p:notesStyle>
    <a:lvl1pPr>
      <a:defRPr sz="1200">
        <a:latin typeface="+mn-lt"/>
        <a:ea typeface="+mn-ea"/>
        <a:cs typeface="+mn-cs"/>
      </a:defRPr>
    </a:lvl1pPr>
    <a:lvl2pPr indent="228600">
      <a:defRPr sz="1200">
        <a:latin typeface="+mn-lt"/>
        <a:ea typeface="+mn-ea"/>
        <a:cs typeface="+mn-cs"/>
      </a:defRPr>
    </a:lvl2pPr>
    <a:lvl3pPr indent="457200">
      <a:defRPr sz="1200">
        <a:latin typeface="+mn-lt"/>
        <a:ea typeface="+mn-ea"/>
        <a:cs typeface="+mn-cs"/>
      </a:defRPr>
    </a:lvl3pPr>
    <a:lvl4pPr indent="685800">
      <a:defRPr sz="1200">
        <a:latin typeface="+mn-lt"/>
        <a:ea typeface="+mn-ea"/>
        <a:cs typeface="+mn-cs"/>
      </a:defRPr>
    </a:lvl4pPr>
    <a:lvl5pPr indent="914400">
      <a:defRPr sz="1200">
        <a:latin typeface="+mn-lt"/>
        <a:ea typeface="+mn-ea"/>
        <a:cs typeface="+mn-cs"/>
      </a:defRPr>
    </a:lvl5pPr>
    <a:lvl6pPr indent="1143000">
      <a:defRPr sz="1200">
        <a:latin typeface="+mn-lt"/>
        <a:ea typeface="+mn-ea"/>
        <a:cs typeface="+mn-cs"/>
      </a:defRPr>
    </a:lvl6pPr>
    <a:lvl7pPr indent="1371600">
      <a:defRPr sz="1200">
        <a:latin typeface="+mn-lt"/>
        <a:ea typeface="+mn-ea"/>
        <a:cs typeface="+mn-cs"/>
      </a:defRPr>
    </a:lvl7pPr>
    <a:lvl8pPr indent="1600200">
      <a:defRPr sz="1200">
        <a:latin typeface="+mn-lt"/>
        <a:ea typeface="+mn-ea"/>
        <a:cs typeface="+mn-cs"/>
      </a:defRPr>
    </a:lvl8pPr>
    <a:lvl9pPr indent="1828800">
      <a:defRPr sz="1200">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9AEECB3-F8C8-C748-5B8C-7D2C5C9B846C}" type="slidenum">
              <a:rPr/>
              <a:t/>
            </a:fld>
            <a:endParaRPr/>
          </a:p>
        </p:txBody>
      </p:sp>
    </p:spTree>
  </p:cSld>
</p:notes>
</file>

<file path=ppt/notesSlides/notesSlide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8D6B72D0-691E-B540-EE5E-FA06091FC3E5}" type="slidenum">
              <a:rPr/>
              <a:t/>
            </a:fld>
            <a:endParaRPr/>
          </a:p>
        </p:txBody>
      </p:sp>
    </p:spTree>
  </p:cSld>
</p:notes>
</file>

<file path=ppt/notesSlides/notesSlide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6F479F0-EA9F-1494-20A0-B3669F629CEF}" type="slidenum">
              <a:rPr/>
              <a:t/>
            </a:fld>
            <a:endParaRPr/>
          </a:p>
        </p:txBody>
      </p:sp>
    </p:spTree>
  </p:cSld>
</p:notes>
</file>

<file path=ppt/notesSlides/notesSlide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5ECBE702-F1C2-ED8D-C9B0-ACB129348A04}" type="slidenum">
              <a:rPr/>
              <a:t/>
            </a:fld>
            <a:endParaRPr/>
          </a:p>
        </p:txBody>
      </p:sp>
    </p:spTree>
  </p:cSld>
</p:notes>
</file>

<file path=ppt/notesSlides/notesSlide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42C586E-15ED-587A-D553-0D92CC030AED}" type="slidenum">
              <a:rPr/>
              <a:t/>
            </a:fld>
            <a:endParaRPr/>
          </a:p>
        </p:txBody>
      </p:sp>
    </p:spTree>
  </p:cSld>
</p:notes>
</file>

<file path=ppt/notesSlides/notesSlide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374B05C-134D-A5EE-3A21-9A648F453A10}" type="slidenum">
              <a:rPr/>
              <a:t/>
            </a:fld>
            <a:endParaRPr/>
          </a:p>
        </p:txBody>
      </p:sp>
    </p:spTree>
  </p:cSld>
</p:notes>
</file>

<file path=ppt/notesSlides/notesSlide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E8D84BC-FCD9-1AEC-C452-A76E771DE1B7}" type="slidenum">
              <a:rPr/>
              <a:t/>
            </a:fld>
            <a:endParaRPr/>
          </a:p>
        </p:txBody>
      </p:sp>
    </p:spTree>
  </p:cSld>
</p:notes>
</file>

<file path=ppt/notesSlides/notesSlide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D703D92-B67B-32AC-95F7-8FE258EE0CEF}" type="slidenum">
              <a:rPr/>
              <a:t/>
            </a:fld>
            <a:endParaRPr/>
          </a:p>
        </p:txBody>
      </p:sp>
    </p:spTree>
  </p:cSld>
</p:notes>
</file>

<file path=ppt/notesSlides/notesSlide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77A7646-C855-0CC6-96F2-F80B36B7CB27}" type="slidenum">
              <a:rPr/>
              <a:t/>
            </a:fld>
            <a:endParaRPr/>
          </a:p>
        </p:txBody>
      </p:sp>
    </p:spTree>
  </p:cSld>
</p:notes>
</file>

<file path=ppt/notesSlides/notesSlide1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7031E7C-EA91-D92D-AFD8-B5561F2A9577}" type="slidenum">
              <a:rPr/>
              <a:t/>
            </a:fld>
            <a:endParaRPr/>
          </a:p>
        </p:txBody>
      </p:sp>
    </p:spTree>
  </p:cSld>
</p:notes>
</file>

<file path=ppt/notesSlides/notesSlide1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FE8626A-EABD-36A6-FBCB-A0C5EE349BE9}" type="slidenum">
              <a:rPr/>
              <a:t/>
            </a:fld>
            <a:endParaRPr/>
          </a:p>
        </p:txBody>
      </p:sp>
    </p:spTree>
  </p:cSld>
</p:notes>
</file>

<file path=ppt/notesSlides/notesSlide1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7342615-8FB6-6D18-FE10-FFDE8BD26C41}" type="slidenum">
              <a:rPr/>
              <a:t/>
            </a:fld>
            <a:endParaRPr/>
          </a:p>
        </p:txBody>
      </p:sp>
    </p:spTree>
  </p:cSld>
</p:notes>
</file>

<file path=ppt/notesSlides/notesSlide1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B0BF894-6643-7174-1246-DC2085737722}" type="slidenum">
              <a:rPr/>
              <a:t/>
            </a:fld>
            <a:endParaRPr/>
          </a:p>
        </p:txBody>
      </p:sp>
    </p:spTree>
  </p:cSld>
</p:notes>
</file>

<file path=ppt/notesSlides/notesSlide1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DDB2837-3FE9-CD8D-6D65-88EC99A27B9F}" type="slidenum">
              <a:rPr/>
              <a:t/>
            </a:fld>
            <a:endParaRPr/>
          </a:p>
        </p:txBody>
      </p:sp>
    </p:spTree>
  </p:cSld>
</p:notes>
</file>

<file path=ppt/notesSlides/notesSlide1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5D6FBDF-7246-BAC3-27D7-F91388FDC6BF}" type="slidenum">
              <a:rPr/>
              <a:t/>
            </a:fld>
            <a:endParaRPr/>
          </a:p>
        </p:txBody>
      </p:sp>
    </p:spTree>
  </p:cSld>
</p:notes>
</file>

<file path=ppt/notesSlides/notesSlide1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5E70EC1-394B-ED32-1D2A-D266D49B6051}" type="slidenum">
              <a:rPr/>
              <a:t/>
            </a:fld>
            <a:endParaRPr/>
          </a:p>
        </p:txBody>
      </p:sp>
    </p:spTree>
  </p:cSld>
</p:notes>
</file>

<file path=ppt/notesSlides/notesSlide1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D7FDEA3-1415-D671-2E8E-43B6BB84CCA9}" type="slidenum">
              <a:rPr/>
              <a:t/>
            </a:fld>
            <a:endParaRPr/>
          </a:p>
        </p:txBody>
      </p:sp>
    </p:spTree>
  </p:cSld>
</p:notes>
</file>

<file path=ppt/notesSlides/notesSlide1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3F0BE5F-C902-623F-FE3E-96598A67F060}" type="slidenum">
              <a:rPr/>
              <a:t/>
            </a:fld>
            <a:endParaRPr/>
          </a:p>
        </p:txBody>
      </p:sp>
    </p:spTree>
  </p:cSld>
</p:notes>
</file>

<file path=ppt/notesSlides/notesSlide1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23DBCF78-31C9-F44B-EFF3-D2D3BA77918E}" type="slidenum">
              <a:rPr/>
              <a:t/>
            </a:fld>
            <a:endParaRPr/>
          </a:p>
        </p:txBody>
      </p:sp>
    </p:spTree>
  </p:cSld>
</p:notes>
</file>

<file path=ppt/notesSlides/notesSlide2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EB4FAF7-9142-CD15-409F-FCDA3A8FB583}" type="slidenum">
              <a:rPr/>
              <a:t/>
            </a:fld>
            <a:endParaRPr/>
          </a:p>
        </p:txBody>
      </p:sp>
    </p:spTree>
  </p:cSld>
</p:notes>
</file>

<file path=ppt/notesSlides/notesSlide2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6EA708A-61D9-8554-E54E-E17AA2AD7D0F}" type="slidenum">
              <a:rPr/>
              <a:t/>
            </a:fld>
            <a:endParaRPr/>
          </a:p>
        </p:txBody>
      </p:sp>
    </p:spTree>
  </p:cSld>
</p:notes>
</file>

<file path=ppt/notesSlides/notesSlide2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39F7790-BCF9-5BBA-42B0-E16172B83548}" type="slidenum">
              <a:rPr/>
              <a:t/>
            </a:fld>
            <a:endParaRPr/>
          </a:p>
        </p:txBody>
      </p:sp>
    </p:spTree>
  </p:cSld>
</p:notes>
</file>

<file path=ppt/notesSlides/notesSlide2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E8B17802-FA4E-D86C-53C7-3B209B6AD80C}" type="slidenum">
              <a:rPr/>
              <a:t/>
            </a:fld>
            <a:endParaRPr/>
          </a:p>
        </p:txBody>
      </p:sp>
    </p:spTree>
  </p:cSld>
</p:notes>
</file>

<file path=ppt/notesSlides/notesSlide2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1AF2F63-E542-3CD5-AD15-CC9E0AB38214}" type="slidenum">
              <a:rPr/>
              <a:t/>
            </a:fld>
            <a:endParaRPr/>
          </a:p>
        </p:txBody>
      </p:sp>
    </p:spTree>
  </p:cSld>
</p:notes>
</file>

<file path=ppt/notesSlides/notesSlide2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20AA253-7D10-AC9D-866E-5F2E298C7EC8}" type="slidenum">
              <a:rPr/>
              <a:t/>
            </a:fld>
            <a:endParaRPr/>
          </a:p>
        </p:txBody>
      </p:sp>
    </p:spTree>
  </p:cSld>
</p:notes>
</file>

<file path=ppt/notesSlides/notesSlide2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779F22B-5AE2-D654-5B9B-1080A0C44528}" type="slidenum">
              <a:rPr/>
              <a:t/>
            </a:fld>
            <a:endParaRPr/>
          </a:p>
        </p:txBody>
      </p:sp>
    </p:spTree>
  </p:cSld>
</p:notes>
</file>

<file path=ppt/notesSlides/notesSlide2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60640B72-9C5F-C561-692E-737AA8738F81}" type="slidenum">
              <a:rPr/>
              <a:t/>
            </a:fld>
            <a:endParaRPr/>
          </a:p>
        </p:txBody>
      </p:sp>
    </p:spTree>
  </p:cSld>
</p:notes>
</file>

<file path=ppt/notesSlides/notesSlide2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7A8B45E-7E81-44DF-97F3-38840F8E4445}" type="slidenum">
              <a:rPr/>
              <a:t/>
            </a:fld>
            <a:endParaRPr/>
          </a:p>
        </p:txBody>
      </p:sp>
    </p:spTree>
  </p:cSld>
</p:notes>
</file>

<file path=ppt/notesSlides/notesSlide2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A425D2EE-5C6D-EBA3-29CC-94D1F3D56866}" type="slidenum">
              <a:rPr/>
              <a:t/>
            </a:fld>
            <a:endParaRPr/>
          </a:p>
        </p:txBody>
      </p:sp>
    </p:spTree>
  </p:cSld>
</p:notes>
</file>

<file path=ppt/notesSlides/notesSlide3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51F8022-74F7-AAE6-F718-FC05FE585B29}" type="slidenum">
              <a:rPr/>
              <a:t/>
            </a:fld>
            <a:endParaRPr/>
          </a:p>
        </p:txBody>
      </p:sp>
    </p:spTree>
  </p:cSld>
</p:notes>
</file>

<file path=ppt/notesSlides/notesSlide3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44FD460-FA1D-5E17-1132-863DA62F43E1}" type="slidenum">
              <a:rPr/>
              <a:t/>
            </a:fld>
            <a:endParaRPr/>
          </a:p>
        </p:txBody>
      </p:sp>
    </p:spTree>
  </p:cSld>
</p:notes>
</file>

<file path=ppt/notesSlides/notesSlide3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0E7FEF7E-BA3A-3EBF-BF4A-4E2B5C00C114}" type="slidenum">
              <a:rPr/>
              <a:t/>
            </a:fld>
            <a:endParaRPr/>
          </a:p>
        </p:txBody>
      </p:sp>
    </p:spTree>
  </p:cSld>
</p:notes>
</file>

<file path=ppt/notesSlides/notesSlide3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0F14651-CA68-2124-A259-45646C51149B}" type="slidenum">
              <a:rPr/>
              <a:t/>
            </a:fld>
            <a:endParaRPr/>
          </a:p>
        </p:txBody>
      </p:sp>
    </p:spTree>
  </p:cSld>
</p:notes>
</file>

<file path=ppt/notesSlides/notesSlide3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012DAEE-B14B-644E-B5D3-31D9F084D291}" type="slidenum">
              <a:rPr/>
              <a:t/>
            </a:fld>
            <a:endParaRPr/>
          </a:p>
        </p:txBody>
      </p:sp>
    </p:spTree>
  </p:cSld>
</p:notes>
</file>

<file path=ppt/notesSlides/notesSlide3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B097AFA-0F7E-9BBD-8242-98DBEC69D8C3}" type="slidenum">
              <a:rPr/>
              <a:t/>
            </a:fld>
            <a:endParaRPr/>
          </a:p>
        </p:txBody>
      </p:sp>
    </p:spTree>
  </p:cSld>
</p:notes>
</file>

<file path=ppt/notesSlides/notesSlide3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C695168D-0702-F729-827C-052280AB0DD5}" type="slidenum">
              <a:rPr/>
              <a:t/>
            </a:fld>
            <a:endParaRPr/>
          </a:p>
        </p:txBody>
      </p:sp>
    </p:spTree>
  </p:cSld>
</p:notes>
</file>

<file path=ppt/notesSlides/notesSlide3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1830138-94E5-2FB7-CF4A-73F7E74E9644}" type="slidenum">
              <a:rPr/>
              <a:t/>
            </a:fld>
            <a:endParaRPr/>
          </a:p>
        </p:txBody>
      </p:sp>
    </p:spTree>
  </p:cSld>
</p:notes>
</file>

<file path=ppt/notesSlides/notesSlide3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7F5F3638-3032-9D85-85E4-5FC7883F810E}" type="slidenum">
              <a:rPr/>
              <a:t/>
            </a:fld>
            <a:endParaRPr/>
          </a:p>
        </p:txBody>
      </p:sp>
    </p:spTree>
  </p:cSld>
</p:notes>
</file>

<file path=ppt/notesSlides/notesSlide3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8418FFF-021E-90C6-8518-4492CCC39E99}" type="slidenum">
              <a:rPr/>
              <a:t/>
            </a:fld>
            <a:endParaRPr/>
          </a:p>
        </p:txBody>
      </p:sp>
    </p:spTree>
  </p:cSld>
</p:notes>
</file>

<file path=ppt/notesSlides/notesSlide4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25B503E-E08C-F628-37F1-7C2E24733BBA}" type="slidenum">
              <a:rPr/>
              <a:t/>
            </a:fld>
            <a:endParaRPr/>
          </a:p>
        </p:txBody>
      </p:sp>
    </p:spTree>
  </p:cSld>
</p:notes>
</file>

<file path=ppt/notesSlides/notesSlide4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3865191C-6E54-52EE-BF3C-92C5236CE5AC}" type="slidenum">
              <a:rPr/>
              <a:t/>
            </a:fld>
            <a:endParaRPr/>
          </a:p>
        </p:txBody>
      </p:sp>
    </p:spTree>
  </p:cSld>
</p:notes>
</file>

<file path=ppt/notesSlides/notesSlide42.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DC988B6F-858D-1ED4-54D6-8652FF0E98D0}" type="slidenum">
              <a:rPr/>
              <a:t/>
            </a:fld>
            <a:endParaRPr/>
          </a:p>
        </p:txBody>
      </p:sp>
    </p:spTree>
  </p:cSld>
</p:notes>
</file>

<file path=ppt/notesSlides/notesSlide43.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98028308-FEC2-281D-501F-C84407817519}" type="slidenum">
              <a:rPr/>
              <a:t/>
            </a:fld>
            <a:endParaRPr/>
          </a:p>
        </p:txBody>
      </p:sp>
    </p:spTree>
  </p:cSld>
</p:notes>
</file>

<file path=ppt/notesSlides/notesSlide44.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3EA76DE-D66E-8CC6-A9E2-D88D8091E344}" type="slidenum">
              <a:rPr/>
              <a:t/>
            </a:fld>
            <a:endParaRPr/>
          </a:p>
        </p:txBody>
      </p:sp>
    </p:spTree>
  </p:cSld>
</p:notes>
</file>

<file path=ppt/notesSlides/notesSlide45.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4EA3ED4-89EE-8948-BB76-4CEFE5FE5B31}" type="slidenum">
              <a:rPr/>
              <a:t/>
            </a:fld>
            <a:endParaRPr/>
          </a:p>
        </p:txBody>
      </p:sp>
    </p:spTree>
  </p:cSld>
</p:notes>
</file>

<file path=ppt/notesSlides/notesSlide46.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BC7B3DA-1528-9752-B2A2-6CA3E51399EA}" type="slidenum">
              <a:rPr/>
              <a:t/>
            </a:fld>
            <a:endParaRPr/>
          </a:p>
        </p:txBody>
      </p:sp>
    </p:spTree>
  </p:cSld>
</p:notes>
</file>

<file path=ppt/notesSlides/notesSlide47.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4E416925-CD10-8C36-4FD0-238F6F13537C}" type="slidenum">
              <a:rPr/>
              <a:t/>
            </a:fld>
            <a:endParaRPr/>
          </a:p>
        </p:txBody>
      </p:sp>
    </p:spTree>
  </p:cSld>
</p:notes>
</file>

<file path=ppt/notesSlides/notesSlide48.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0A94A6F-FE73-B8D0-B266-6A923A3E6F2E}" type="slidenum">
              <a:rPr/>
              <a:t/>
            </a:fld>
            <a:endParaRPr/>
          </a:p>
        </p:txBody>
      </p:sp>
    </p:spTree>
  </p:cSld>
</p:notes>
</file>

<file path=ppt/notesSlides/notesSlide49.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B240C579-8E08-0F89-CD53-8EA182449B36}" type="slidenum">
              <a:rPr/>
              <a:t/>
            </a:fld>
            <a:endParaRPr/>
          </a:p>
        </p:txBody>
      </p:sp>
    </p:spTree>
  </p:cSld>
</p:notes>
</file>

<file path=ppt/notesSlides/notesSlide50.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1A17891B-C43A-FC7B-6D36-3CA29ABECD72}" type="slidenum">
              <a:rPr/>
              <a:t/>
            </a:fld>
            <a:endParaRPr/>
          </a:p>
        </p:txBody>
      </p:sp>
    </p:spTree>
  </p:cSld>
</p:notes>
</file>

<file path=ppt/notesSlides/notesSlide51.xml><?xml version="1.0" encoding="utf-8"?>
<p:notes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cSld name="">
    <p:spTree>
      <p:nvGrpSpPr>
        <p:cNvPr id="1" name=""/>
        <p:cNvGrpSpPr/>
        <p:nvPr/>
      </p:nvGrpSpPr>
      <p:grpSpPr bwMode="auto">
        <a:xfrm>
          <a:off x="0" y="0"/>
          <a:ext cx="0" cy="0"/>
          <a:chOff x="0" y="0"/>
          <a:chExt cx="0" cy="0"/>
        </a:xfrm>
      </p:grpSpPr>
      <p:sp>
        <p:nvSpPr>
          <p:cNvPr id="2" name="Slide Image Placeholder 1"/>
          <p:cNvSpPr>
            <a:spLocks noChangeAspect="1" noGrp="1" noRot="1"/>
          </p:cNvSpPr>
          <p:nvPr>
            <p:ph type="sldImg"/>
          </p:nvPr>
        </p:nvSpPr>
        <p:spPr bwMode="auto"/>
      </p:sp>
      <p:sp>
        <p:nvSpPr>
          <p:cNvPr id="3" name="Notes Placeholder 2"/>
          <p:cNvSpPr>
            <a:spLocks noGrp="1"/>
          </p:cNvSpPr>
          <p:nvPr>
            <p:ph type="body" idx="1"/>
          </p:nvPr>
        </p:nvSpPr>
        <p:spPr bwMode="auto"/>
        <p:txBody>
          <a:bodyPr/>
          <a:lstStyle/>
          <a:p>
            <a:pPr>
              <a:defRPr/>
            </a:pPr>
            <a:endParaRPr/>
          </a:p>
        </p:txBody>
      </p:sp>
      <p:sp>
        <p:nvSpPr>
          <p:cNvPr id="4" name="Slide Number Placeholder 3"/>
          <p:cNvSpPr>
            <a:spLocks noGrp="1"/>
          </p:cNvSpPr>
          <p:nvPr>
            <p:ph type="sldNum" sz="quarter" idx="10"/>
          </p:nvPr>
        </p:nvSpPr>
        <p:spPr bwMode="auto"/>
        <p:txBody>
          <a:bodyPr/>
          <a:lstStyle/>
          <a:p>
            <a:pPr>
              <a:defRPr/>
            </a:pPr>
            <a:fld id="{FE39DBAD-3B73-EA3E-72D8-B5B4178BA5AE}" type="slidenum">
              <a:rPr/>
              <a:t/>
            </a:fld>
            <a:endParaRPr/>
          </a:p>
        </p:txBody>
      </p:sp>
    </p:spTree>
  </p:cSld>
</p:notes>
</file>

<file path=ppt/slideLayouts/_rels/slideLayout1.xml.rels><?xml version="1.0" encoding="UTF-8" standalone="yes"?><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itle" userDrawn="1">
  <p:cSld name="Title Slide">
    <p:bg>
      <p:bgPr shadeToTitle="0">
        <a:blipFill>
          <a:blip r:embed="rId2"/>
          <a:stretch/>
        </a:blipFill>
      </p:bgPr>
    </p:bg>
    <p:spTree>
      <p:nvGrpSpPr>
        <p:cNvPr id="1" name=""/>
        <p:cNvGrpSpPr/>
        <p:nvPr/>
      </p:nvGrpSpPr>
      <p:grpSpPr bwMode="auto">
        <a:xfrm>
          <a:off x="0" y="0"/>
          <a:ext cx="0" cy="0"/>
          <a:chOff x="0" y="0"/>
          <a:chExt cx="0" cy="0"/>
        </a:xfrm>
      </p:grpSpPr>
      <p:sp>
        <p:nvSpPr>
          <p:cNvPr id="11" name="Title Text"/>
          <p:cNvSpPr txBox="1">
            <a:spLocks noGrp="1"/>
          </p:cNvSpPr>
          <p:nvPr>
            <p:ph type="title"/>
          </p:nvPr>
        </p:nvSpPr>
        <p:spPr bwMode="auto">
          <a:xfrm>
            <a:off x="683568" y="1988843"/>
            <a:ext cx="7772401" cy="1470026"/>
          </a:xfrm>
          <a:prstGeom prst="rect">
            <a:avLst/>
          </a:prstGeom>
        </p:spPr>
        <p:txBody>
          <a:bodyPr/>
          <a:lstStyle/>
          <a:p>
            <a:pPr>
              <a:defRPr/>
            </a:pPr>
            <a:r>
              <a:rPr/>
              <a:t>Title Text</a:t>
            </a:r>
            <a:endParaRPr/>
          </a:p>
        </p:txBody>
      </p:sp>
      <p:sp>
        <p:nvSpPr>
          <p:cNvPr id="12" name="Body Level One…"/>
          <p:cNvSpPr txBox="1">
            <a:spLocks noGrp="1"/>
          </p:cNvSpPr>
          <p:nvPr>
            <p:ph type="body" sz="quarter" idx="1"/>
          </p:nvPr>
        </p:nvSpPr>
        <p:spPr bwMode="auto">
          <a:xfrm>
            <a:off x="1369367" y="3744614"/>
            <a:ext cx="6400801" cy="1752601"/>
          </a:xfrm>
          <a:prstGeom prst="rect">
            <a:avLst/>
          </a:prstGeom>
        </p:spPr>
        <p:txBody>
          <a:bodyPr/>
          <a:lstStyle>
            <a:lvl1pPr marL="0" indent="0" algn="ctr">
              <a:buSzTx/>
              <a:buFontTx/>
              <a:buNone/>
              <a:defRPr>
                <a:solidFill>
                  <a:srgbClr val="888888"/>
                </a:solidFill>
              </a:defRPr>
            </a:lvl1pPr>
            <a:lvl2pPr marL="0" indent="342900" algn="ctr">
              <a:buSzTx/>
              <a:buFontTx/>
              <a:buNone/>
              <a:defRPr>
                <a:solidFill>
                  <a:srgbClr val="888888"/>
                </a:solidFill>
              </a:defRPr>
            </a:lvl2pPr>
            <a:lvl3pPr marL="0" indent="685800" algn="ctr">
              <a:buSzTx/>
              <a:buFontTx/>
              <a:buNone/>
              <a:defRPr>
                <a:solidFill>
                  <a:srgbClr val="888888"/>
                </a:solidFill>
              </a:defRPr>
            </a:lvl3pPr>
            <a:lvl4pPr marL="0" indent="1028700" algn="ctr">
              <a:buSzTx/>
              <a:buFontTx/>
              <a:buNone/>
              <a:defRPr>
                <a:solidFill>
                  <a:srgbClr val="888888"/>
                </a:solidFill>
              </a:defRPr>
            </a:lvl4pPr>
            <a:lvl5pPr marL="0" indent="1371600" algn="ctr">
              <a:buSzTx/>
              <a:buFontTx/>
              <a:buNone/>
              <a:defRPr>
                <a:solidFill>
                  <a:srgbClr val="888888"/>
                </a:solidFill>
              </a:defRPr>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13"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itle and Content">
    <p:spTree>
      <p:nvGrpSpPr>
        <p:cNvPr id="1" name=""/>
        <p:cNvGrpSpPr/>
        <p:nvPr/>
      </p:nvGrpSpPr>
      <p:grpSpPr bwMode="auto">
        <a:xfrm>
          <a:off x="0" y="0"/>
          <a:ext cx="0" cy="0"/>
          <a:chOff x="0" y="0"/>
          <a:chExt cx="0" cy="0"/>
        </a:xfrm>
      </p:grpSpPr>
      <p:sp>
        <p:nvSpPr>
          <p:cNvPr id="20" name="Title Text"/>
          <p:cNvSpPr txBox="1">
            <a:spLocks noGrp="1"/>
          </p:cNvSpPr>
          <p:nvPr>
            <p:ph type="title"/>
          </p:nvPr>
        </p:nvSpPr>
        <p:spPr bwMode="auto">
          <a:prstGeom prst="rect">
            <a:avLst/>
          </a:prstGeom>
        </p:spPr>
        <p:txBody>
          <a:bodyPr/>
          <a:lstStyle/>
          <a:p>
            <a:pPr>
              <a:defRPr/>
            </a:pPr>
            <a:r>
              <a:rPr/>
              <a:t>Title Text</a:t>
            </a:r>
            <a:endParaRPr/>
          </a:p>
        </p:txBody>
      </p:sp>
      <p:sp>
        <p:nvSpPr>
          <p:cNvPr id="21" name="Body Level One…"/>
          <p:cNvSpPr txBox="1">
            <a:spLocks noGrp="1"/>
          </p:cNvSpPr>
          <p:nvPr>
            <p:ph type="body" idx="1"/>
          </p:nvPr>
        </p:nvSpPr>
        <p:spPr bwMode="auto">
          <a:xfrm>
            <a:off x="457200" y="1600200"/>
            <a:ext cx="8229600" cy="3917033"/>
          </a:xfrm>
          <a:prstGeom prst="rect">
            <a:avLst/>
          </a:prstGeom>
        </p:spPr>
        <p:txBody>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22"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Section Header">
    <p:spTree>
      <p:nvGrpSpPr>
        <p:cNvPr id="1" name=""/>
        <p:cNvGrpSpPr/>
        <p:nvPr/>
      </p:nvGrpSpPr>
      <p:grpSpPr bwMode="auto">
        <a:xfrm>
          <a:off x="0" y="0"/>
          <a:ext cx="0" cy="0"/>
          <a:chOff x="0" y="0"/>
          <a:chExt cx="0" cy="0"/>
        </a:xfrm>
      </p:grpSpPr>
      <p:sp>
        <p:nvSpPr>
          <p:cNvPr id="29" name="Title Text"/>
          <p:cNvSpPr txBox="1">
            <a:spLocks noGrp="1"/>
          </p:cNvSpPr>
          <p:nvPr>
            <p:ph type="title"/>
          </p:nvPr>
        </p:nvSpPr>
        <p:spPr bwMode="auto">
          <a:xfrm>
            <a:off x="683568" y="3993086"/>
            <a:ext cx="7772401" cy="1362075"/>
          </a:xfrm>
          <a:prstGeom prst="rect">
            <a:avLst/>
          </a:prstGeom>
        </p:spPr>
        <p:txBody>
          <a:bodyPr anchor="t"/>
          <a:lstStyle>
            <a:lvl1pPr algn="l">
              <a:defRPr sz="3000" b="1" cap="all"/>
            </a:lvl1pPr>
          </a:lstStyle>
          <a:p>
            <a:pPr>
              <a:defRPr/>
            </a:pPr>
            <a:r>
              <a:rPr/>
              <a:t>Title Text</a:t>
            </a:r>
            <a:endParaRPr/>
          </a:p>
        </p:txBody>
      </p:sp>
      <p:sp>
        <p:nvSpPr>
          <p:cNvPr id="30" name="Body Level One…"/>
          <p:cNvSpPr txBox="1">
            <a:spLocks noGrp="1"/>
          </p:cNvSpPr>
          <p:nvPr>
            <p:ph type="body" sz="quarter" idx="1"/>
          </p:nvPr>
        </p:nvSpPr>
        <p:spPr bwMode="auto">
          <a:xfrm>
            <a:off x="683568" y="2492899"/>
            <a:ext cx="7772401" cy="1500188"/>
          </a:xfrm>
          <a:prstGeom prst="rect">
            <a:avLst/>
          </a:prstGeom>
        </p:spPr>
        <p:txBody>
          <a:bodyPr anchor="b"/>
          <a:lstStyle>
            <a:lvl1pPr marL="0" indent="0">
              <a:spcBef>
                <a:spcPts val="300"/>
              </a:spcBef>
              <a:buSzTx/>
              <a:buFontTx/>
              <a:buNone/>
              <a:defRPr sz="1500">
                <a:solidFill>
                  <a:srgbClr val="888888"/>
                </a:solidFill>
              </a:defRPr>
            </a:lvl1pPr>
            <a:lvl2pPr marL="0" indent="342900">
              <a:spcBef>
                <a:spcPts val="300"/>
              </a:spcBef>
              <a:buSzTx/>
              <a:buFontTx/>
              <a:buNone/>
              <a:defRPr sz="1500">
                <a:solidFill>
                  <a:srgbClr val="888888"/>
                </a:solidFill>
              </a:defRPr>
            </a:lvl2pPr>
            <a:lvl3pPr marL="0" indent="685800">
              <a:spcBef>
                <a:spcPts val="300"/>
              </a:spcBef>
              <a:buSzTx/>
              <a:buFontTx/>
              <a:buNone/>
              <a:defRPr sz="1500">
                <a:solidFill>
                  <a:srgbClr val="888888"/>
                </a:solidFill>
              </a:defRPr>
            </a:lvl3pPr>
            <a:lvl4pPr marL="0" indent="1028700">
              <a:spcBef>
                <a:spcPts val="300"/>
              </a:spcBef>
              <a:buSzTx/>
              <a:buFontTx/>
              <a:buNone/>
              <a:defRPr sz="1500">
                <a:solidFill>
                  <a:srgbClr val="888888"/>
                </a:solidFill>
              </a:defRPr>
            </a:lvl4pPr>
            <a:lvl5pPr marL="0" indent="1371600">
              <a:spcBef>
                <a:spcPts val="300"/>
              </a:spcBef>
              <a:buSzTx/>
              <a:buFontTx/>
              <a:buNone/>
              <a:defRPr sz="1500">
                <a:solidFill>
                  <a:srgbClr val="888888"/>
                </a:solidFill>
              </a:defRPr>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31"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wo Content">
    <p:spTree>
      <p:nvGrpSpPr>
        <p:cNvPr id="1" name=""/>
        <p:cNvGrpSpPr/>
        <p:nvPr/>
      </p:nvGrpSpPr>
      <p:grpSpPr bwMode="auto">
        <a:xfrm>
          <a:off x="0" y="0"/>
          <a:ext cx="0" cy="0"/>
          <a:chOff x="0" y="0"/>
          <a:chExt cx="0" cy="0"/>
        </a:xfrm>
      </p:grpSpPr>
      <p:sp>
        <p:nvSpPr>
          <p:cNvPr id="38" name="Title Text"/>
          <p:cNvSpPr txBox="1">
            <a:spLocks noGrp="1"/>
          </p:cNvSpPr>
          <p:nvPr>
            <p:ph type="title"/>
          </p:nvPr>
        </p:nvSpPr>
        <p:spPr bwMode="auto">
          <a:prstGeom prst="rect">
            <a:avLst/>
          </a:prstGeom>
        </p:spPr>
        <p:txBody>
          <a:bodyPr/>
          <a:lstStyle/>
          <a:p>
            <a:pPr>
              <a:defRPr/>
            </a:pPr>
            <a:r>
              <a:rPr/>
              <a:t>Title Text</a:t>
            </a:r>
            <a:endParaRPr/>
          </a:p>
        </p:txBody>
      </p:sp>
      <p:sp>
        <p:nvSpPr>
          <p:cNvPr id="39" name="Body Level One…"/>
          <p:cNvSpPr txBox="1">
            <a:spLocks noGrp="1"/>
          </p:cNvSpPr>
          <p:nvPr>
            <p:ph type="body" sz="half" idx="1"/>
          </p:nvPr>
        </p:nvSpPr>
        <p:spPr bwMode="auto">
          <a:xfrm>
            <a:off x="457200" y="1600200"/>
            <a:ext cx="4038600" cy="3989041"/>
          </a:xfrm>
          <a:prstGeom prst="rect">
            <a:avLst/>
          </a:prstGeom>
        </p:spPr>
        <p:txBody>
          <a:bodyPr/>
          <a:lstStyle>
            <a:lvl1pPr>
              <a:defRPr sz="2100"/>
            </a:lvl1pPr>
            <a:lvl2pPr marL="592931" indent="-250031">
              <a:defRPr sz="2100"/>
            </a:lvl2pPr>
            <a:lvl3pPr marL="925830" indent="-240030">
              <a:defRPr sz="2100"/>
            </a:lvl3pPr>
            <a:lvl4pPr marL="1305657" indent="-276957">
              <a:defRPr sz="2100"/>
            </a:lvl4pPr>
            <a:lvl5pPr marL="1648557" indent="-276957">
              <a:defRPr sz="2100"/>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Comparison">
    <p:spTree>
      <p:nvGrpSpPr>
        <p:cNvPr id="1" name=""/>
        <p:cNvGrpSpPr/>
        <p:nvPr/>
      </p:nvGrpSpPr>
      <p:grpSpPr bwMode="auto">
        <a:xfrm>
          <a:off x="0" y="0"/>
          <a:ext cx="0" cy="0"/>
          <a:chOff x="0" y="0"/>
          <a:chExt cx="0" cy="0"/>
        </a:xfrm>
      </p:grpSpPr>
      <p:sp>
        <p:nvSpPr>
          <p:cNvPr id="47" name="Title Text"/>
          <p:cNvSpPr txBox="1">
            <a:spLocks noGrp="1"/>
          </p:cNvSpPr>
          <p:nvPr>
            <p:ph type="title"/>
          </p:nvPr>
        </p:nvSpPr>
        <p:spPr bwMode="auto">
          <a:prstGeom prst="rect">
            <a:avLst/>
          </a:prstGeom>
        </p:spPr>
        <p:txBody>
          <a:bodyPr/>
          <a:lstStyle/>
          <a:p>
            <a:pPr>
              <a:defRPr/>
            </a:pPr>
            <a:r>
              <a:rPr/>
              <a:t>Title Text</a:t>
            </a:r>
            <a:endParaRPr/>
          </a:p>
        </p:txBody>
      </p:sp>
      <p:sp>
        <p:nvSpPr>
          <p:cNvPr id="48" name="Body Level One…"/>
          <p:cNvSpPr txBox="1">
            <a:spLocks noGrp="1"/>
          </p:cNvSpPr>
          <p:nvPr>
            <p:ph type="body" sz="quarter" idx="1"/>
          </p:nvPr>
        </p:nvSpPr>
        <p:spPr bwMode="auto">
          <a:xfrm>
            <a:off x="457200" y="1535112"/>
            <a:ext cx="4040188" cy="639763"/>
          </a:xfrm>
          <a:prstGeom prst="rect">
            <a:avLst/>
          </a:prstGeom>
        </p:spPr>
        <p:txBody>
          <a:bodyPr anchor="b"/>
          <a:lstStyle>
            <a:lvl1pPr marL="0" indent="0">
              <a:spcBef>
                <a:spcPts val="400"/>
              </a:spcBef>
              <a:buSzTx/>
              <a:buFontTx/>
              <a:buNone/>
              <a:defRPr sz="1800" b="1"/>
            </a:lvl1pPr>
            <a:lvl2pPr marL="0" indent="342900">
              <a:spcBef>
                <a:spcPts val="400"/>
              </a:spcBef>
              <a:buSzTx/>
              <a:buFontTx/>
              <a:buNone/>
              <a:defRPr sz="1800" b="1"/>
            </a:lvl2pPr>
            <a:lvl3pPr marL="0" indent="685800">
              <a:spcBef>
                <a:spcPts val="400"/>
              </a:spcBef>
              <a:buSzTx/>
              <a:buFontTx/>
              <a:buNone/>
              <a:defRPr sz="1800" b="1"/>
            </a:lvl3pPr>
            <a:lvl4pPr marL="0" indent="1028700">
              <a:spcBef>
                <a:spcPts val="400"/>
              </a:spcBef>
              <a:buSzTx/>
              <a:buFontTx/>
              <a:buNone/>
              <a:defRPr sz="1800" b="1"/>
            </a:lvl4pPr>
            <a:lvl5pPr marL="0" indent="1371600">
              <a:spcBef>
                <a:spcPts val="400"/>
              </a:spcBef>
              <a:buSzTx/>
              <a:buFontTx/>
              <a:buNone/>
              <a:defRPr sz="1800" b="1"/>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9" name="Text Placeholder 4"/>
          <p:cNvSpPr>
            <a:spLocks noGrp="1"/>
          </p:cNvSpPr>
          <p:nvPr>
            <p:ph type="body" sz="quarter" idx="21"/>
          </p:nvPr>
        </p:nvSpPr>
        <p:spPr bwMode="auto">
          <a:xfrm>
            <a:off x="4645026" y="1535112"/>
            <a:ext cx="4041776" cy="639763"/>
          </a:xfrm>
          <a:prstGeom prst="rect">
            <a:avLst/>
          </a:prstGeom>
        </p:spPr>
        <p:txBody>
          <a:bodyPr anchor="b"/>
          <a:lstStyle/>
          <a:p>
            <a:pPr marL="0" indent="0">
              <a:spcBef>
                <a:spcPts val="400"/>
              </a:spcBef>
              <a:buSzTx/>
              <a:buFontTx/>
              <a:buNone/>
              <a:defRPr sz="1800" b="1"/>
            </a:pPr>
            <a:endParaRPr/>
          </a:p>
        </p:txBody>
      </p:sp>
      <p:sp>
        <p:nvSpPr>
          <p:cNvPr id="50"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Title Only">
    <p:spTree>
      <p:nvGrpSpPr>
        <p:cNvPr id="1" name=""/>
        <p:cNvGrpSpPr/>
        <p:nvPr/>
      </p:nvGrpSpPr>
      <p:grpSpPr bwMode="auto">
        <a:xfrm>
          <a:off x="0" y="0"/>
          <a:ext cx="0" cy="0"/>
          <a:chOff x="0" y="0"/>
          <a:chExt cx="0" cy="0"/>
        </a:xfrm>
      </p:grpSpPr>
      <p:sp>
        <p:nvSpPr>
          <p:cNvPr id="57" name="Title Text"/>
          <p:cNvSpPr txBox="1">
            <a:spLocks noGrp="1"/>
          </p:cNvSpPr>
          <p:nvPr>
            <p:ph type="title"/>
          </p:nvPr>
        </p:nvSpPr>
        <p:spPr bwMode="auto">
          <a:prstGeom prst="rect">
            <a:avLst/>
          </a:prstGeom>
        </p:spPr>
        <p:txBody>
          <a:bodyPr/>
          <a:lstStyle/>
          <a:p>
            <a:pPr>
              <a:defRPr/>
            </a:pPr>
            <a:r>
              <a:rPr/>
              <a:t>Title Text</a:t>
            </a:r>
            <a:endParaRPr/>
          </a:p>
        </p:txBody>
      </p:sp>
      <p:sp>
        <p:nvSpPr>
          <p:cNvPr id="58"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Blank">
    <p:spTree>
      <p:nvGrpSpPr>
        <p:cNvPr id="1" name=""/>
        <p:cNvGrpSpPr/>
        <p:nvPr/>
      </p:nvGrpSpPr>
      <p:grpSpPr bwMode="auto">
        <a:xfrm>
          <a:off x="0" y="0"/>
          <a:ext cx="0" cy="0"/>
          <a:chOff x="0" y="0"/>
          <a:chExt cx="0" cy="0"/>
        </a:xfrm>
      </p:grpSpPr>
      <p:sp>
        <p:nvSpPr>
          <p:cNvPr id="6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Content with Caption">
    <p:spTree>
      <p:nvGrpSpPr>
        <p:cNvPr id="1" name=""/>
        <p:cNvGrpSpPr/>
        <p:nvPr/>
      </p:nvGrpSpPr>
      <p:grpSpPr bwMode="auto">
        <a:xfrm>
          <a:off x="0" y="0"/>
          <a:ext cx="0" cy="0"/>
          <a:chOff x="0" y="0"/>
          <a:chExt cx="0" cy="0"/>
        </a:xfrm>
      </p:grpSpPr>
      <p:sp>
        <p:nvSpPr>
          <p:cNvPr id="72" name="Title Text"/>
          <p:cNvSpPr txBox="1">
            <a:spLocks noGrp="1"/>
          </p:cNvSpPr>
          <p:nvPr>
            <p:ph type="title"/>
          </p:nvPr>
        </p:nvSpPr>
        <p:spPr bwMode="auto">
          <a:xfrm>
            <a:off x="457201" y="273050"/>
            <a:ext cx="3008315" cy="1162050"/>
          </a:xfrm>
          <a:prstGeom prst="rect">
            <a:avLst/>
          </a:prstGeom>
        </p:spPr>
        <p:txBody>
          <a:bodyPr anchor="b"/>
          <a:lstStyle>
            <a:lvl1pPr algn="l">
              <a:defRPr sz="1500" b="1"/>
            </a:lvl1pPr>
          </a:lstStyle>
          <a:p>
            <a:pPr>
              <a:defRPr/>
            </a:pPr>
            <a:r>
              <a:rPr/>
              <a:t>Title Text</a:t>
            </a:r>
            <a:endParaRPr/>
          </a:p>
        </p:txBody>
      </p:sp>
      <p:sp>
        <p:nvSpPr>
          <p:cNvPr id="73" name="Body Level One…"/>
          <p:cNvSpPr txBox="1">
            <a:spLocks noGrp="1"/>
          </p:cNvSpPr>
          <p:nvPr>
            <p:ph type="body" idx="1"/>
          </p:nvPr>
        </p:nvSpPr>
        <p:spPr bwMode="auto">
          <a:xfrm>
            <a:off x="3575050" y="273053"/>
            <a:ext cx="5111750" cy="5172175"/>
          </a:xfrm>
          <a:prstGeom prst="rect">
            <a:avLst/>
          </a:prstGeom>
        </p:spPr>
        <p:txBody>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74" name="Text Placeholder 3"/>
          <p:cNvSpPr>
            <a:spLocks noGrp="1"/>
          </p:cNvSpPr>
          <p:nvPr>
            <p:ph type="body" sz="quarter" idx="21"/>
          </p:nvPr>
        </p:nvSpPr>
        <p:spPr bwMode="auto">
          <a:xfrm>
            <a:off x="457201" y="1435103"/>
            <a:ext cx="3008315" cy="4029892"/>
          </a:xfrm>
          <a:prstGeom prst="rect">
            <a:avLst/>
          </a:prstGeom>
        </p:spPr>
        <p:txBody>
          <a:bodyPr/>
          <a:lstStyle/>
          <a:p>
            <a:pPr marL="0" indent="0">
              <a:spcBef>
                <a:spcPts val="200"/>
              </a:spcBef>
              <a:buSzTx/>
              <a:buFontTx/>
              <a:buNone/>
              <a:defRPr sz="1000"/>
            </a:pPr>
            <a:endParaRPr/>
          </a:p>
        </p:txBody>
      </p:sp>
      <p:sp>
        <p:nvSpPr>
          <p:cNvPr id="7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matchingName="" preserve="0" showMasterPhAnim="0" showMasterSp="1" type="tx" userDrawn="1">
  <p:cSld name="Picture with Caption">
    <p:spTree>
      <p:nvGrpSpPr>
        <p:cNvPr id="1" name=""/>
        <p:cNvGrpSpPr/>
        <p:nvPr/>
      </p:nvGrpSpPr>
      <p:grpSpPr bwMode="auto">
        <a:xfrm>
          <a:off x="0" y="0"/>
          <a:ext cx="0" cy="0"/>
          <a:chOff x="0" y="0"/>
          <a:chExt cx="0" cy="0"/>
        </a:xfrm>
      </p:grpSpPr>
      <p:sp>
        <p:nvSpPr>
          <p:cNvPr id="82" name="Title Text"/>
          <p:cNvSpPr txBox="1">
            <a:spLocks noGrp="1"/>
          </p:cNvSpPr>
          <p:nvPr>
            <p:ph type="title"/>
          </p:nvPr>
        </p:nvSpPr>
        <p:spPr bwMode="auto">
          <a:xfrm>
            <a:off x="1792288" y="4509120"/>
            <a:ext cx="5486401" cy="566739"/>
          </a:xfrm>
          <a:prstGeom prst="rect">
            <a:avLst/>
          </a:prstGeom>
        </p:spPr>
        <p:txBody>
          <a:bodyPr anchor="b"/>
          <a:lstStyle>
            <a:lvl1pPr algn="l">
              <a:defRPr sz="1500" b="1"/>
            </a:lvl1pPr>
          </a:lstStyle>
          <a:p>
            <a:pPr>
              <a:defRPr/>
            </a:pPr>
            <a:r>
              <a:rPr/>
              <a:t>Title Text</a:t>
            </a:r>
            <a:endParaRPr/>
          </a:p>
        </p:txBody>
      </p:sp>
      <p:sp>
        <p:nvSpPr>
          <p:cNvPr id="83" name="Picture Placeholder 2"/>
          <p:cNvSpPr>
            <a:spLocks noGrp="1"/>
          </p:cNvSpPr>
          <p:nvPr>
            <p:ph type="pic" sz="half" idx="21"/>
          </p:nvPr>
        </p:nvSpPr>
        <p:spPr bwMode="auto">
          <a:xfrm>
            <a:off x="1792288" y="612778"/>
            <a:ext cx="5486401" cy="3824338"/>
          </a:xfrm>
          <a:prstGeom prst="rect">
            <a:avLst/>
          </a:prstGeom>
        </p:spPr>
        <p:txBody>
          <a:bodyPr lIns="91439" rIns="91439">
            <a:noAutofit/>
          </a:bodyPr>
          <a:lstStyle/>
          <a:p>
            <a:pPr>
              <a:defRPr/>
            </a:pPr>
            <a:endParaRPr/>
          </a:p>
        </p:txBody>
      </p:sp>
      <p:sp>
        <p:nvSpPr>
          <p:cNvPr id="84" name="Body Level One…"/>
          <p:cNvSpPr txBox="1">
            <a:spLocks noGrp="1"/>
          </p:cNvSpPr>
          <p:nvPr>
            <p:ph type="body" sz="quarter" idx="1"/>
          </p:nvPr>
        </p:nvSpPr>
        <p:spPr bwMode="auto">
          <a:xfrm>
            <a:off x="1792288" y="5157192"/>
            <a:ext cx="5486401" cy="432049"/>
          </a:xfrm>
          <a:prstGeom prst="rect">
            <a:avLst/>
          </a:prstGeom>
        </p:spPr>
        <p:txBody>
          <a:bodyPr/>
          <a:lstStyle>
            <a:lvl1pPr marL="0" indent="0">
              <a:spcBef>
                <a:spcPts val="200"/>
              </a:spcBef>
              <a:buSzTx/>
              <a:buFontTx/>
              <a:buNone/>
              <a:defRPr sz="1000"/>
            </a:lvl1pPr>
            <a:lvl2pPr marL="0" indent="342900">
              <a:spcBef>
                <a:spcPts val="200"/>
              </a:spcBef>
              <a:buSzTx/>
              <a:buFontTx/>
              <a:buNone/>
              <a:defRPr sz="1000"/>
            </a:lvl2pPr>
            <a:lvl3pPr marL="0" indent="685800">
              <a:spcBef>
                <a:spcPts val="200"/>
              </a:spcBef>
              <a:buSzTx/>
              <a:buFontTx/>
              <a:buNone/>
              <a:defRPr sz="1000"/>
            </a:lvl3pPr>
            <a:lvl4pPr marL="0" indent="1028700">
              <a:spcBef>
                <a:spcPts val="200"/>
              </a:spcBef>
              <a:buSzTx/>
              <a:buFontTx/>
              <a:buNone/>
              <a:defRPr sz="1000"/>
            </a:lvl4pPr>
            <a:lvl5pPr marL="0" indent="1371600">
              <a:spcBef>
                <a:spcPts val="200"/>
              </a:spcBef>
              <a:buSzTx/>
              <a:buFontTx/>
              <a:buNone/>
              <a:defRPr sz="1000"/>
            </a:lvl5p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85" name="Slide Number"/>
          <p:cNvSpPr txBox="1">
            <a:spLocks noGrp="1"/>
          </p:cNvSpPr>
          <p:nvPr>
            <p:ph type="sldNum" sz="quarter" idx="2"/>
          </p:nvPr>
        </p:nvSpPr>
        <p:spPr bwMode="auto">
          <a:prstGeom prst="rect">
            <a:avLst/>
          </a:prstGeom>
        </p:spPr>
        <p:txBody>
          <a:bodyPr/>
          <a:lstStyle/>
          <a:p>
            <a:pPr>
              <a:defRPr/>
            </a:pPr>
            <a:fld id="{86CB4B4D-7CA3-9044-876B-883B54F8677D}" type="slidenum">
              <a:rPr/>
              <a:t>‹#›</a:t>
            </a:fld>
            <a:endParaRPr/>
          </a:p>
        </p:txBody>
      </p:sp>
    </p:spTree>
  </p:cSld>
  <p:clrMapOvr>
    <a:masterClrMapping/>
  </p:clrMapOvr>
</p:sldLayout>
</file>

<file path=ppt/slideMasters/_rels/slideMaster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theme" Target="../theme/theme1.xml"/><Relationship Id="rId11"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preserve="0">
  <p:cSld name="">
    <p:bg>
      <p:bgPr shadeToTitle="0">
        <a:blipFill>
          <a:blip r:embed="rId11"/>
          <a:stretch/>
        </a:blipFill>
      </p:bgPr>
    </p:bg>
    <p:spTree>
      <p:nvGrpSpPr>
        <p:cNvPr id="1" name=""/>
        <p:cNvGrpSpPr/>
        <p:nvPr/>
      </p:nvGrpSpPr>
      <p:grpSpPr bwMode="auto">
        <a:xfrm>
          <a:off x="0" y="0"/>
          <a:ext cx="0" cy="0"/>
          <a:chOff x="0" y="0"/>
          <a:chExt cx="0" cy="0"/>
        </a:xfrm>
      </p:grpSpPr>
      <p:sp>
        <p:nvSpPr>
          <p:cNvPr id="2" name="Title Text"/>
          <p:cNvSpPr txBox="1">
            <a:spLocks noGrp="1"/>
          </p:cNvSpPr>
          <p:nvPr>
            <p:ph type="title"/>
          </p:nvPr>
        </p:nvSpPr>
        <p:spPr bwMode="auto">
          <a:xfrm>
            <a:off x="457200" y="274638"/>
            <a:ext cx="8229600" cy="1143001"/>
          </a:xfrm>
          <a:prstGeom prst="rect">
            <a:avLst/>
          </a:prstGeom>
          <a:ln w="12700">
            <a:miter lim="400000"/>
          </a:ln>
        </p:spPr>
        <p:txBody>
          <a:bodyPr lIns="45719" rIns="45719" anchor="ctr">
            <a:normAutofit/>
          </a:bodyPr>
          <a:lstStyle/>
          <a:p>
            <a:pPr>
              <a:defRPr/>
            </a:pPr>
            <a:r>
              <a:rPr/>
              <a:t>Title Text</a:t>
            </a:r>
            <a:endParaRPr/>
          </a:p>
        </p:txBody>
      </p:sp>
      <p:sp>
        <p:nvSpPr>
          <p:cNvPr id="3" name="Body Level One…"/>
          <p:cNvSpPr txBox="1">
            <a:spLocks noGrp="1"/>
          </p:cNvSpPr>
          <p:nvPr>
            <p:ph type="body" idx="1"/>
          </p:nvPr>
        </p:nvSpPr>
        <p:spPr bwMode="auto">
          <a:xfrm>
            <a:off x="457200" y="1600200"/>
            <a:ext cx="8229600" cy="5257800"/>
          </a:xfrm>
          <a:prstGeom prst="rect">
            <a:avLst/>
          </a:prstGeom>
          <a:ln w="12700">
            <a:miter lim="400000"/>
          </a:ln>
        </p:spPr>
        <p:txBody>
          <a:bodyPr lIns="45719" rIns="45719">
            <a:normAutofit/>
          </a:bodyPr>
          <a:lstStyle/>
          <a:p>
            <a:pPr>
              <a:defRPr/>
            </a:pPr>
            <a:r>
              <a:rPr/>
              <a:t>Body Level One</a:t>
            </a:r>
            <a:endParaRPr/>
          </a:p>
          <a:p>
            <a:pPr lvl="1">
              <a:defRPr/>
            </a:pPr>
            <a:r>
              <a:rPr/>
              <a:t>Body Level Two</a:t>
            </a:r>
            <a:endParaRPr/>
          </a:p>
          <a:p>
            <a:pPr lvl="2">
              <a:defRPr/>
            </a:pPr>
            <a:r>
              <a:rPr/>
              <a:t>Body Level Three</a:t>
            </a:r>
            <a:endParaRPr/>
          </a:p>
          <a:p>
            <a:pPr lvl="3">
              <a:defRPr/>
            </a:pPr>
            <a:r>
              <a:rPr/>
              <a:t>Body Level Four</a:t>
            </a:r>
            <a:endParaRPr/>
          </a:p>
          <a:p>
            <a:pPr lvl="4">
              <a:defRPr/>
            </a:pPr>
            <a:r>
              <a:rPr/>
              <a:t>Body Level Five</a:t>
            </a:r>
            <a:endParaRPr/>
          </a:p>
        </p:txBody>
      </p:sp>
      <p:sp>
        <p:nvSpPr>
          <p:cNvPr id="4" name="Slide Number"/>
          <p:cNvSpPr txBox="1">
            <a:spLocks noGrp="1"/>
          </p:cNvSpPr>
          <p:nvPr>
            <p:ph type="sldNum" sz="quarter" idx="2"/>
          </p:nvPr>
        </p:nvSpPr>
        <p:spPr bwMode="auto">
          <a:xfrm>
            <a:off x="8455523" y="6435657"/>
            <a:ext cx="231278" cy="231141"/>
          </a:xfrm>
          <a:prstGeom prst="rect">
            <a:avLst/>
          </a:prstGeom>
          <a:ln w="12700">
            <a:miter lim="400000"/>
          </a:ln>
        </p:spPr>
        <p:txBody>
          <a:bodyPr wrap="none" lIns="45719" rIns="45719" anchor="ctr">
            <a:spAutoFit/>
          </a:bodyPr>
          <a:lstStyle>
            <a:lvl1pPr algn="r">
              <a:defRPr sz="900">
                <a:solidFill>
                  <a:srgbClr val="888888"/>
                </a:solidFill>
              </a:defRPr>
            </a:lvl1pPr>
          </a:lstStyle>
          <a:p>
            <a:pPr>
              <a:defRPr/>
            </a:pPr>
            <a:fld id="{86CB4B4D-7CA3-9044-876B-883B54F8677D}" type="slidenum">
              <a:rPr/>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txStyles>
    <p:titleStyle>
      <a:lvl1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1pPr>
      <a:lvl2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2pPr>
      <a:lvl3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3pPr>
      <a:lvl4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4pPr>
      <a:lvl5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5pPr>
      <a:lvl6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6pPr>
      <a:lvl7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7pPr>
      <a:lvl8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8pPr>
      <a:lvl9pPr marL="0" marR="0" indent="0" algn="ctr" defTabSz="685800">
        <a:lnSpc>
          <a:spcPct val="100000"/>
        </a:lnSpc>
        <a:spcBef>
          <a:spcPts val="0"/>
        </a:spcBef>
        <a:spcAft>
          <a:spcPts val="0"/>
        </a:spcAft>
        <a:buClrTx/>
        <a:buSzTx/>
        <a:buFontTx/>
        <a:buNone/>
        <a:defRPr sz="3300" b="0" i="0" u="none" strike="noStrike" cap="none" spc="0">
          <a:solidFill>
            <a:srgbClr val="000000"/>
          </a:solidFill>
          <a:latin typeface="Myriad Pro"/>
          <a:ea typeface="Myriad Pro"/>
          <a:cs typeface="Myriad Pro"/>
        </a:defRPr>
      </a:lvl9pPr>
    </p:titleStyle>
    <p:bodyStyle>
      <a:lvl1pPr marL="257175" marR="0" indent="-257175"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1pPr>
      <a:lvl2pPr marL="587829" marR="0" indent="-24492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2pPr>
      <a:lvl3pPr marL="914400" marR="0" indent="-22860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3pPr>
      <a:lvl4pPr marL="1303019" marR="0" indent="-274319"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4pPr>
      <a:lvl5pPr marL="16459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5pPr>
      <a:lvl6pPr marL="19888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6pPr>
      <a:lvl7pPr marL="23317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7pPr>
      <a:lvl8pPr marL="2674620"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8pPr>
      <a:lvl9pPr marL="3017519" marR="0" indent="-274320" algn="l" defTabSz="685800">
        <a:lnSpc>
          <a:spcPct val="100000"/>
        </a:lnSpc>
        <a:spcBef>
          <a:spcPts val="500"/>
        </a:spcBef>
        <a:spcAft>
          <a:spcPts val="0"/>
        </a:spcAft>
        <a:buClrTx/>
        <a:buSzPct val="100000"/>
        <a:buFont typeface="Arial"/>
        <a:buChar char="•"/>
        <a:defRPr sz="2400" b="0" i="0" u="none" strike="noStrike" cap="none" spc="0">
          <a:solidFill>
            <a:srgbClr val="000000"/>
          </a:solidFill>
          <a:latin typeface="Myriad Pro"/>
          <a:ea typeface="Myriad Pro"/>
          <a:cs typeface="Myriad Pro"/>
        </a:defRPr>
      </a:lvl9pPr>
    </p:bodyStyle>
    <p:otherStyle>
      <a:lvl1pPr marL="0" marR="0" indent="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1pPr>
      <a:lvl2pPr marL="0" marR="0" indent="457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2pPr>
      <a:lvl3pPr marL="0" marR="0" indent="914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3pPr>
      <a:lvl4pPr marL="0" marR="0" indent="1371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4pPr>
      <a:lvl5pPr marL="0" marR="0" indent="18288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5pPr>
      <a:lvl6pPr marL="0" marR="0" indent="22860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6pPr>
      <a:lvl7pPr marL="0" marR="0" indent="27432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7pPr>
      <a:lvl8pPr marL="0" marR="0" indent="32004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8pPr>
      <a:lvl9pPr marL="0" marR="0" indent="3657600" algn="r" defTabSz="914400">
        <a:lnSpc>
          <a:spcPct val="100000"/>
        </a:lnSpc>
        <a:spcBef>
          <a:spcPts val="0"/>
        </a:spcBef>
        <a:spcAft>
          <a:spcPts val="0"/>
        </a:spcAft>
        <a:buClrTx/>
        <a:buSzTx/>
        <a:buFontTx/>
        <a:buNone/>
        <a:defRPr sz="900" b="0" i="0" u="none" strike="noStrike" cap="none" spc="0">
          <a:solidFill>
            <a:schemeClr val="tx1"/>
          </a:solidFill>
          <a:latin typeface="+mn-lt"/>
          <a:ea typeface="+mn-ea"/>
          <a:cs typeface="+mn-cs"/>
        </a:defRPr>
      </a:lvl9pPr>
    </p:otherStyle>
  </p:txStyles>
</p:sldMaster>
</file>

<file path=ppt/slides/_rels/slide1.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4.png"/></Relationships>
</file>

<file path=ppt/slides/_rels/slide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5.png"/></Relationships>
</file>

<file path=ppt/slides/_rels/slide1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6.jpg"/></Relationships>
</file>

<file path=ppt/slides/_rels/slide1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7.jpg"/></Relationships>
</file>

<file path=ppt/slides/_rels/slide1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 Id="rId3" Type="http://schemas.openxmlformats.org/officeDocument/2006/relationships/image" Target="../media/image8.jpg"/></Relationships>
</file>

<file path=ppt/slides/_rels/slide1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s>
</file>

<file path=ppt/slides/_rels/slide2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_rels/slide2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2.xml"/></Relationships>
</file>

<file path=ppt/slides/_rels/slide2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3.xml"/></Relationships>
</file>

<file path=ppt/slides/_rels/slide2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4.xml"/></Relationships>
</file>

<file path=ppt/slides/_rels/slide2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5.xml"/></Relationships>
</file>

<file path=ppt/slides/_rels/slide2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6.xml"/></Relationships>
</file>

<file path=ppt/slides/_rels/slide2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7.xml"/></Relationships>
</file>

<file path=ppt/slides/_rels/slide2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8.xml"/></Relationships>
</file>

<file path=ppt/slides/_rels/slide2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9.xml"/><Relationship Id="rId3" Type="http://schemas.openxmlformats.org/officeDocument/2006/relationships/image" Target="../media/image9.png"/></Relationships>
</file>

<file path=ppt/slides/_rels/slide3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0.xml"/></Relationships>
</file>

<file path=ppt/slides/_rels/slide3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1.xml"/><Relationship Id="rId3" Type="http://schemas.openxmlformats.org/officeDocument/2006/relationships/image" Target="../media/image10.png"/></Relationships>
</file>

<file path=ppt/slides/_rels/slide32.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2.xml"/><Relationship Id="rId3" Type="http://schemas.openxmlformats.org/officeDocument/2006/relationships/image" Target="../media/image11.png"/><Relationship Id="rId4" Type="http://schemas.openxmlformats.org/officeDocument/2006/relationships/image" Target="../media/image12.png"/><Relationship Id="rId5" Type="http://schemas.openxmlformats.org/officeDocument/2006/relationships/oleObject" Target="../embeddings/oleObject1.bin"/></Relationships>
</file>

<file path=ppt/slides/_rels/slide3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3.xml"/></Relationships>
</file>

<file path=ppt/slides/_rels/slide3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4.xml"/></Relationships>
</file>

<file path=ppt/slides/_rels/slide3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5.xml"/></Relationships>
</file>

<file path=ppt/slides/_rels/slide3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6.xml"/></Relationships>
</file>

<file path=ppt/slides/_rels/slide3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7.xml"/></Relationships>
</file>

<file path=ppt/slides/_rels/slide3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8.xml"/><Relationship Id="rId3" Type="http://schemas.openxmlformats.org/officeDocument/2006/relationships/image" Target="../media/image13.png"/><Relationship Id="rId4" Type="http://schemas.openxmlformats.org/officeDocument/2006/relationships/oleObject" Target="../embeddings/oleObject2.bin"/></Relationships>
</file>

<file path=ppt/slides/_rels/slide3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9.xml"/><Relationship Id="rId3" Type="http://schemas.openxmlformats.org/officeDocument/2006/relationships/image" Target="../media/image14.png"/></Relationships>
</file>

<file path=ppt/slides/_rels/slide4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0.xml"/></Relationships>
</file>

<file path=ppt/slides/_rels/slide4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1.xml"/></Relationships>
</file>

<file path=ppt/slides/_rels/slide42.xml.rels><?xml version="1.0" encoding="UTF-8" standalone="yes"?><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2.xml"/></Relationships>
</file>

<file path=ppt/slides/_rels/slide43.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3.xml"/></Relationships>
</file>

<file path=ppt/slides/_rels/slide44.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4.xml"/></Relationships>
</file>

<file path=ppt/slides/_rels/slide45.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5.xml"/></Relationships>
</file>

<file path=ppt/slides/_rels/slide46.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6.xml"/></Relationships>
</file>

<file path=ppt/slides/_rels/slide47.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7.xml"/></Relationships>
</file>

<file path=ppt/slides/_rels/slide48.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8.xml"/></Relationships>
</file>

<file path=ppt/slides/_rels/slide49.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9.xml"/><Relationship Id="rId3" Type="http://schemas.openxmlformats.org/officeDocument/2006/relationships/image" Target="../media/image15.png"/></Relationships>
</file>

<file path=ppt/slides/_rels/slide50.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0.xml"/></Relationships>
</file>

<file path=ppt/slides/_rels/slide51.xml.rels><?xml version="1.0" encoding="UTF-8" standalone="yes"?><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1.xml"/><Relationship Id="rId3" Type="http://schemas.openxmlformats.org/officeDocument/2006/relationships/hyperlink" Target="https://www.sciencedirect.com/journal/journal-of-business-research" TargetMode="External"/><Relationship Id="rId4" Type="http://schemas.openxmlformats.org/officeDocument/2006/relationships/hyperlink" Target="https://www.sciencedirect.com/journal/journal-of-business-research/vol/67/issue/8" TargetMode="External"/></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2" name="Title 1"/>
          <p:cNvSpPr txBox="1">
            <a:spLocks noGrp="1"/>
          </p:cNvSpPr>
          <p:nvPr>
            <p:ph type="ctrTitle"/>
          </p:nvPr>
        </p:nvSpPr>
        <p:spPr bwMode="auto">
          <a:xfrm>
            <a:off x="452063" y="2166100"/>
            <a:ext cx="8378854" cy="3853347"/>
          </a:xfrm>
          <a:prstGeom prst="rect">
            <a:avLst/>
          </a:prstGeom>
        </p:spPr>
        <p:txBody>
          <a:bodyPr>
            <a:normAutofit fontScale="90000"/>
          </a:bodyPr>
          <a:lstStyle/>
          <a:p>
            <a:pPr defTabSz="562355">
              <a:defRPr sz="3050" b="1">
                <a:solidFill>
                  <a:schemeClr val="accent2"/>
                </a:solidFill>
              </a:defRPr>
            </a:pPr>
            <a:br>
              <a:rPr lang="en-GB"/>
            </a:br>
            <a:br>
              <a:rPr lang="en-GB"/>
            </a:br>
            <a:br>
              <a:rPr lang="en-GB"/>
            </a:br>
            <a:r>
              <a:rPr lang="en-GB" sz="3600"/>
              <a:t>LCLM 5005</a:t>
            </a:r>
            <a:br>
              <a:rPr sz="3600"/>
            </a:br>
            <a:r>
              <a:rPr sz="3600">
                <a:solidFill>
                  <a:srgbClr val="000000"/>
                </a:solidFill>
              </a:rPr>
              <a:t> </a:t>
            </a:r>
            <a:r>
              <a:rPr lang="en-GB" sz="3600"/>
              <a:t>Organisational Culture</a:t>
            </a:r>
            <a:endParaRPr sz="3600"/>
          </a:p>
          <a:p>
            <a:pPr defTabSz="562355">
              <a:defRPr sz="2600" b="1">
                <a:solidFill>
                  <a:schemeClr val="accent2"/>
                </a:solidFill>
              </a:defRPr>
            </a:pPr>
            <a:r>
              <a:rPr lang="en-GB" sz="3600" b="1">
                <a:ea typeface="Calibri"/>
                <a:cs typeface="Times New Roman"/>
              </a:rPr>
              <a:t>Week 1</a:t>
            </a:r>
            <a:r>
              <a:rPr lang="en-GB" sz="3600" b="1">
                <a:ea typeface="Calibri"/>
                <a:cs typeface="Times New Roman"/>
              </a:rPr>
              <a:t>:</a:t>
            </a:r>
            <a:r>
              <a:rPr lang="en-GB" sz="3600">
                <a:ea typeface="Calibri"/>
                <a:cs typeface="Times New Roman"/>
              </a:rPr>
              <a:t> </a:t>
            </a:r>
            <a:br>
              <a:rPr lang="en-GB" sz="3600">
                <a:ea typeface="Calibri"/>
                <a:cs typeface="Times New Roman"/>
              </a:rPr>
            </a:br>
            <a:r>
              <a:rPr lang="en-GB" sz="3600" b="1">
                <a:ea typeface="Calibri"/>
                <a:cs typeface="Times New Roman"/>
              </a:rPr>
              <a:t>Introduction to Organisational Culture</a:t>
            </a:r>
            <a:br>
              <a:rPr lang="en-GB" sz="3100" b="1">
                <a:ea typeface="Calibri"/>
                <a:cs typeface="Times New Roman"/>
              </a:rPr>
            </a:br>
            <a:br>
              <a:rPr lang="en-GB" sz="3100"/>
            </a:br>
            <a:br>
              <a:rPr sz="2950">
                <a:solidFill>
                  <a:srgbClr val="FF0000"/>
                </a:solidFill>
              </a:rPr>
            </a:br>
            <a:br>
              <a:rPr sz="2950">
                <a:solidFill>
                  <a:srgbClr val="FF0000"/>
                </a:solidFill>
              </a:rPr>
            </a:br>
            <a:endParaRPr sz="2950">
              <a:solidFill>
                <a:srgbClr val="FF0000"/>
              </a:solidFill>
            </a:endParaRPr>
          </a:p>
        </p:txBody>
      </p:sp>
      <p:sp>
        <p:nvSpPr>
          <p:cNvPr id="113" name="TextBox 1"/>
          <p:cNvSpPr txBox="1"/>
          <p:nvPr/>
        </p:nvSpPr>
        <p:spPr bwMode="auto">
          <a:xfrm>
            <a:off x="313083" y="965771"/>
            <a:ext cx="8235017" cy="1200329"/>
          </a:xfrm>
          <a:prstGeom prst="rect">
            <a:avLst/>
          </a:prstGeom>
          <a:ln w="12700">
            <a:miter lim="400000"/>
          </a:ln>
        </p:spPr>
        <p:txBody>
          <a:bodyPr wrap="square" lIns="45719" rIns="45719">
            <a:spAutoFit/>
          </a:bodyPr>
          <a:lstStyle>
            <a:lvl1pPr>
              <a:defRPr sz="4000" b="1"/>
            </a:lvl1pPr>
          </a:lstStyle>
          <a:p>
            <a:pPr algn="ctr">
              <a:defRPr/>
            </a:pPr>
            <a:r>
              <a:rPr lang="en-US" sz="3600">
                <a:latin typeface="Arial"/>
                <a:ea typeface="Arial"/>
              </a:rPr>
              <a:t>BA</a:t>
            </a:r>
            <a:r>
              <a:rPr lang="en-US" sz="3600" spc="-35">
                <a:latin typeface="Arial"/>
                <a:ea typeface="Arial"/>
              </a:rPr>
              <a:t> </a:t>
            </a:r>
            <a:r>
              <a:rPr lang="en-US" sz="3600">
                <a:latin typeface="Arial"/>
                <a:ea typeface="Arial"/>
              </a:rPr>
              <a:t>(Hons)</a:t>
            </a:r>
            <a:r>
              <a:rPr lang="en-US" sz="3600" spc="-35">
                <a:latin typeface="Arial"/>
                <a:ea typeface="Arial"/>
              </a:rPr>
              <a:t> </a:t>
            </a:r>
            <a:r>
              <a:rPr lang="en-US" sz="3600">
                <a:latin typeface="Arial"/>
                <a:ea typeface="Arial"/>
              </a:rPr>
              <a:t>Leadership</a:t>
            </a:r>
            <a:r>
              <a:rPr lang="en-US" sz="3600" spc="-30">
                <a:latin typeface="Arial"/>
                <a:ea typeface="Arial"/>
              </a:rPr>
              <a:t> </a:t>
            </a:r>
            <a:r>
              <a:rPr lang="en-US" sz="3600">
                <a:latin typeface="Arial"/>
                <a:ea typeface="Arial"/>
              </a:rPr>
              <a:t>and</a:t>
            </a:r>
            <a:r>
              <a:rPr lang="en-US" sz="3600" spc="-25">
                <a:latin typeface="Arial"/>
                <a:ea typeface="Arial"/>
              </a:rPr>
              <a:t> </a:t>
            </a:r>
            <a:r>
              <a:rPr lang="en-US" sz="3600">
                <a:latin typeface="Arial"/>
                <a:ea typeface="Arial"/>
              </a:rPr>
              <a:t>Management</a:t>
            </a:r>
            <a:r>
              <a:rPr lang="en-US" sz="3600" spc="-35">
                <a:latin typeface="Arial"/>
                <a:ea typeface="Arial"/>
              </a:rPr>
              <a:t> </a:t>
            </a:r>
            <a:r>
              <a:rPr lang="en-US" sz="3600">
                <a:latin typeface="Arial"/>
                <a:ea typeface="Arial"/>
              </a:rPr>
              <a:t>Skills</a:t>
            </a:r>
            <a:r>
              <a:rPr lang="en-US" sz="3600" spc="-30">
                <a:latin typeface="Arial"/>
                <a:ea typeface="Arial"/>
              </a:rPr>
              <a:t> </a:t>
            </a:r>
            <a:r>
              <a:rPr lang="en-US" sz="3600">
                <a:latin typeface="Arial"/>
                <a:ea typeface="Arial"/>
              </a:rPr>
              <a:t>for</a:t>
            </a:r>
            <a:r>
              <a:rPr lang="en-US" sz="3600" spc="-30">
                <a:latin typeface="Arial"/>
                <a:ea typeface="Arial"/>
              </a:rPr>
              <a:t> </a:t>
            </a:r>
            <a:r>
              <a:rPr lang="en-US" sz="3600">
                <a:latin typeface="Arial"/>
                <a:ea typeface="Arial"/>
              </a:rPr>
              <a:t>the</a:t>
            </a:r>
            <a:r>
              <a:rPr lang="en-US" sz="3600" spc="-25">
                <a:latin typeface="Arial"/>
                <a:ea typeface="Arial"/>
              </a:rPr>
              <a:t> </a:t>
            </a:r>
            <a:r>
              <a:rPr lang="en-US" sz="3600" spc="-10">
                <a:latin typeface="Arial"/>
                <a:ea typeface="Arial"/>
              </a:rPr>
              <a:t>Workplace</a:t>
            </a:r>
            <a:endParaRPr sz="36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2" grpId="0" animBg="1"/>
      <p:bldP spid="113" grpId="0" animBg="1"/>
    </p:bldLst>
  </p:timing>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15" name="Content Placeholder 2"/>
          <p:cNvSpPr txBox="1">
            <a:spLocks noGrp="1"/>
          </p:cNvSpPr>
          <p:nvPr>
            <p:ph type="body" idx="1"/>
          </p:nvPr>
        </p:nvSpPr>
        <p:spPr bwMode="auto">
          <a:xfrm>
            <a:off x="349321" y="1107549"/>
            <a:ext cx="8421464" cy="4414247"/>
          </a:xfrm>
          <a:prstGeom prst="rect">
            <a:avLst/>
          </a:prstGeom>
        </p:spPr>
        <p:txBody>
          <a:bodyPr>
            <a:normAutofit/>
          </a:bodyPr>
          <a:lstStyle/>
          <a:p>
            <a:pPr>
              <a:defRPr/>
            </a:pPr>
            <a:r>
              <a:rPr/>
              <a:t>Get to know each other</a:t>
            </a:r>
            <a:r>
              <a:rPr lang="en-GB"/>
              <a:t> – introduction.</a:t>
            </a:r>
            <a:endParaRPr/>
          </a:p>
          <a:p>
            <a:pPr>
              <a:defRPr/>
            </a:pPr>
            <a:r>
              <a:rPr lang="en-GB"/>
              <a:t>Setting class expectations.</a:t>
            </a:r>
            <a:endParaRPr/>
          </a:p>
          <a:p>
            <a:pPr>
              <a:defRPr/>
            </a:pPr>
            <a:r>
              <a:rPr lang="en-GB"/>
              <a:t>Module overview.</a:t>
            </a:r>
            <a:endParaRPr/>
          </a:p>
          <a:p>
            <a:pPr>
              <a:defRPr/>
            </a:pPr>
            <a:r>
              <a:rPr lang="en-GB"/>
              <a:t>Learning aim/objective &amp; Learning outcomes.</a:t>
            </a:r>
            <a:endParaRPr/>
          </a:p>
          <a:p>
            <a:pPr>
              <a:defRPr/>
            </a:pPr>
            <a:r>
              <a:rPr lang="en-GB"/>
              <a:t>Module Assessment type.</a:t>
            </a:r>
            <a:endParaRPr/>
          </a:p>
          <a:p>
            <a:pPr>
              <a:defRPr/>
            </a:pPr>
            <a:r>
              <a:rPr lang="en-GB" sz="2400"/>
              <a:t>Learning and Teaching Strategy.</a:t>
            </a:r>
            <a:endParaRPr/>
          </a:p>
          <a:p>
            <a:pPr>
              <a:defRPr/>
            </a:pPr>
            <a:r>
              <a:rPr lang="en-GB"/>
              <a:t>I</a:t>
            </a:r>
            <a:r>
              <a:rPr lang="en-GB" sz="2400"/>
              <a:t>ntroduction to </a:t>
            </a:r>
            <a:r>
              <a:rPr lang="en-GB"/>
              <a:t>O</a:t>
            </a:r>
            <a:r>
              <a:rPr lang="en-GB" sz="2400"/>
              <a:t>rganisational </a:t>
            </a:r>
            <a:r>
              <a:rPr lang="en-GB"/>
              <a:t>C</a:t>
            </a:r>
            <a:r>
              <a:rPr lang="en-GB" sz="2400"/>
              <a:t>ulture.</a:t>
            </a:r>
            <a:endParaRPr/>
          </a:p>
          <a:p>
            <a:pPr>
              <a:defRPr/>
            </a:pPr>
            <a:r>
              <a:rPr lang="en-GB"/>
              <a:t>Understanding Organisational Culture.</a:t>
            </a:r>
            <a:endParaRPr/>
          </a:p>
          <a:p>
            <a:pPr lvl="0">
              <a:defRPr/>
            </a:pPr>
            <a:r>
              <a:rPr lang="en-GB"/>
              <a:t>The importance of Organisational Culture, ethos and values.</a:t>
            </a:r>
            <a:endParaRPr/>
          </a:p>
        </p:txBody>
      </p:sp>
      <p:sp>
        <p:nvSpPr>
          <p:cNvPr id="116" name="Slide Number Placeholder 3"/>
          <p:cNvSpPr txBox="1">
            <a:spLocks noGrp="1"/>
          </p:cNvSpPr>
          <p:nvPr>
            <p:ph type="sldNum" sz="quarter" idx="4294967295"/>
          </p:nvPr>
        </p:nvSpPr>
        <p:spPr bwMode="auto">
          <a:xfrm>
            <a:off x="8524728" y="6448270"/>
            <a:ext cx="162072" cy="205915"/>
          </a:xfrm>
          <a:prstGeom prst="rect">
            <a:avLst/>
          </a:prstGeom>
        </p:spPr>
        <p:txBody>
          <a:bodyPr/>
          <a:lstStyle>
            <a:lvl1pPr>
              <a:defRPr>
                <a:latin typeface="+mn-lt"/>
                <a:ea typeface="+mn-ea"/>
                <a:cs typeface="+mn-cs"/>
              </a:defRPr>
            </a:lvl1pPr>
          </a:lstStyle>
          <a:p>
            <a:pPr>
              <a:defRPr/>
            </a:pPr>
            <a:fld id="{86CB4B4D-7CA3-9044-876B-883B54F8677D}" type="slidenum">
              <a:rPr/>
              <a:t>2</a:t>
            </a:fld>
            <a:endParaRPr/>
          </a:p>
        </p:txBody>
      </p:sp>
      <p:sp>
        <p:nvSpPr>
          <p:cNvPr id="117" name="Title 1"/>
          <p:cNvSpPr txBox="1">
            <a:spLocks noGrp="1"/>
          </p:cNvSpPr>
          <p:nvPr>
            <p:ph type="title"/>
          </p:nvPr>
        </p:nvSpPr>
        <p:spPr bwMode="auto">
          <a:xfrm>
            <a:off x="606175" y="250298"/>
            <a:ext cx="7918553" cy="857251"/>
          </a:xfrm>
          <a:prstGeom prst="rect">
            <a:avLst/>
          </a:prstGeom>
        </p:spPr>
        <p:txBody>
          <a:bodyPr>
            <a:normAutofit fontScale="90000"/>
          </a:bodyPr>
          <a:lstStyle>
            <a:lvl1pPr defTabSz="630936">
              <a:defRPr sz="3300" b="1">
                <a:solidFill>
                  <a:srgbClr val="0070C0"/>
                </a:solidFill>
              </a:defRPr>
            </a:lvl1pPr>
          </a:lstStyle>
          <a:p>
            <a:pPr>
              <a:defRPr/>
            </a:pPr>
            <a:r>
              <a:rPr lang="en-US"/>
              <a:t>We aim to do the followings:</a:t>
            </a:r>
            <a:br>
              <a:rPr lang="en-US"/>
            </a:br>
            <a:endParaRPr/>
          </a:p>
        </p:txBody>
      </p:sp>
      <p:sp>
        <p:nvSpPr>
          <p:cNvPr id="118" name="TextBox 7"/>
          <p:cNvSpPr txBox="1"/>
          <p:nvPr/>
        </p:nvSpPr>
        <p:spPr bwMode="auto">
          <a:xfrm>
            <a:off x="133564" y="1300157"/>
            <a:ext cx="8213975" cy="457560"/>
          </a:xfrm>
          <a:prstGeom prst="rect">
            <a:avLst/>
          </a:prstGeom>
          <a:ln w="12700">
            <a:miter lim="400000"/>
          </a:ln>
        </p:spPr>
        <p:txBody>
          <a:bodyPr wrap="square" lIns="45719" rIns="45719">
            <a:spAutoFit/>
          </a:bodyPr>
          <a:lstStyle>
            <a:lvl1pPr>
              <a:defRPr sz="2400" b="1"/>
            </a:lvl1pPr>
          </a:lstStyle>
          <a:p>
            <a:pPr>
              <a:defRPr/>
            </a:pPr>
            <a:r>
              <a:rPr lang="en-GB"/>
              <a:t>I</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15" grpId="0" build="p" animBg="1"/>
      <p:bldP spid="117" grpId="0" animBg="1"/>
      <p:bldP spid="118" grpId="0" animBg="1"/>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GB"/>
              <a:t>Lecturer Introduction </a:t>
            </a:r>
            <a:endParaRPr/>
          </a:p>
        </p:txBody>
      </p:sp>
      <p:pic>
        <p:nvPicPr>
          <p:cNvPr id="6" name="Picture 5"/>
          <p:cNvPicPr>
            <a:picLocks noChangeAspect="1"/>
          </p:cNvPicPr>
          <p:nvPr/>
        </p:nvPicPr>
        <p:blipFill>
          <a:blip r:embed="rId3"/>
          <a:stretch/>
        </p:blipFill>
        <p:spPr bwMode="auto">
          <a:xfrm>
            <a:off x="2319337" y="2162175"/>
            <a:ext cx="4505325" cy="2533650"/>
          </a:xfrm>
          <a:prstGeom prst="rect">
            <a:avLst/>
          </a:prstGeom>
        </p:spPr>
      </p:pic>
      <p:sp>
        <p:nvSpPr>
          <p:cNvPr id="3" name="Text Placeholder 2"/>
          <p:cNvSpPr>
            <a:spLocks noGrp="1"/>
          </p:cNvSpPr>
          <p:nvPr>
            <p:ph type="body" idx="1"/>
          </p:nvPr>
        </p:nvSpPr>
        <p:spPr bwMode="auto"/>
        <p:txBody>
          <a:bodyPr/>
          <a:lstStyle/>
          <a:p>
            <a:pPr>
              <a:defRPr/>
            </a:pPr>
            <a:r>
              <a:rPr lang="en-GB"/>
              <a:t>Hello Class,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0" name="Who is here?"/>
          <p:cNvSpPr txBox="1">
            <a:spLocks noGrp="1"/>
          </p:cNvSpPr>
          <p:nvPr>
            <p:ph type="title"/>
          </p:nvPr>
        </p:nvSpPr>
        <p:spPr bwMode="auto">
          <a:prstGeom prst="rect">
            <a:avLst/>
          </a:prstGeom>
        </p:spPr>
        <p:txBody>
          <a:bodyPr>
            <a:normAutofit/>
          </a:bodyPr>
          <a:lstStyle>
            <a:lvl1pPr>
              <a:defRPr b="1"/>
            </a:lvl1pPr>
          </a:lstStyle>
          <a:p>
            <a:pPr>
              <a:defRPr/>
            </a:pPr>
            <a:r>
              <a:rPr lang="en-GB" sz="4800"/>
              <a:t>Class Introduction….</a:t>
            </a:r>
            <a:endParaRPr sz="4800"/>
          </a:p>
        </p:txBody>
      </p:sp>
      <p:sp>
        <p:nvSpPr>
          <p:cNvPr id="121" name="Please introduce yourself and say…"/>
          <p:cNvSpPr txBox="1">
            <a:spLocks noGrp="1"/>
          </p:cNvSpPr>
          <p:nvPr>
            <p:ph type="body" idx="1"/>
          </p:nvPr>
        </p:nvSpPr>
        <p:spPr bwMode="auto">
          <a:xfrm>
            <a:off x="174661" y="1222626"/>
            <a:ext cx="8835775" cy="4294608"/>
          </a:xfrm>
          <a:prstGeom prst="rect">
            <a:avLst/>
          </a:prstGeom>
        </p:spPr>
        <p:txBody>
          <a:bodyPr>
            <a:normAutofit/>
          </a:bodyPr>
          <a:lstStyle/>
          <a:p>
            <a:pPr marL="0" indent="0" algn="ctr">
              <a:buNone/>
              <a:defRPr/>
            </a:pPr>
            <a:endParaRPr lang="en-GB" b="1"/>
          </a:p>
          <a:p>
            <a:pPr marL="0" indent="0">
              <a:buNone/>
              <a:defRPr/>
            </a:pPr>
            <a:r>
              <a:rPr lang="en-GB" sz="4000" b="1"/>
              <a:t>Now that you know your lecturer,</a:t>
            </a:r>
            <a:endParaRPr/>
          </a:p>
          <a:p>
            <a:pPr marL="0" indent="0">
              <a:buNone/>
              <a:defRPr/>
            </a:pPr>
            <a:r>
              <a:rPr lang="en-GB" sz="4000" b="1"/>
              <a:t>It is your time to take turn to introduce yourself to your lecturer…..</a:t>
            </a:r>
            <a:endParaRPr/>
          </a:p>
          <a:p>
            <a:pPr marL="0" indent="0">
              <a:buNone/>
              <a:defRPr/>
            </a:pPr>
            <a:endParaRPr sz="4000" b="1"/>
          </a:p>
        </p:txBody>
      </p:sp>
      <p:pic>
        <p:nvPicPr>
          <p:cNvPr id="3" name="Picture 2"/>
          <p:cNvPicPr>
            <a:picLocks noChangeAspect="1"/>
          </p:cNvPicPr>
          <p:nvPr/>
        </p:nvPicPr>
        <p:blipFill>
          <a:blip r:embed="rId3"/>
          <a:stretch/>
        </p:blipFill>
        <p:spPr bwMode="auto">
          <a:xfrm>
            <a:off x="6286500" y="4058292"/>
            <a:ext cx="2857500" cy="1681109"/>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0" grpId="0" animBg="1"/>
      <p:bldP spid="121" grpId="0" build="p" animBg="1"/>
    </p:bldLst>
  </p:timing>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0" name="Who is here?"/>
          <p:cNvSpPr txBox="1">
            <a:spLocks noGrp="1"/>
          </p:cNvSpPr>
          <p:nvPr>
            <p:ph type="title"/>
          </p:nvPr>
        </p:nvSpPr>
        <p:spPr bwMode="auto">
          <a:prstGeom prst="rect">
            <a:avLst/>
          </a:prstGeom>
        </p:spPr>
        <p:txBody>
          <a:bodyPr>
            <a:normAutofit/>
          </a:bodyPr>
          <a:lstStyle>
            <a:lvl1pPr>
              <a:defRPr b="1"/>
            </a:lvl1pPr>
          </a:lstStyle>
          <a:p>
            <a:pPr>
              <a:defRPr/>
            </a:pPr>
            <a:r>
              <a:rPr lang="en-GB" sz="4800"/>
              <a:t>Class Expectations….</a:t>
            </a:r>
            <a:endParaRPr sz="4800"/>
          </a:p>
        </p:txBody>
      </p:sp>
      <p:sp>
        <p:nvSpPr>
          <p:cNvPr id="121" name="Please introduce yourself and say…"/>
          <p:cNvSpPr txBox="1">
            <a:spLocks noGrp="1"/>
          </p:cNvSpPr>
          <p:nvPr>
            <p:ph type="body" idx="1"/>
          </p:nvPr>
        </p:nvSpPr>
        <p:spPr bwMode="auto">
          <a:xfrm>
            <a:off x="174661" y="1222626"/>
            <a:ext cx="8835775" cy="4294608"/>
          </a:xfrm>
          <a:prstGeom prst="rect">
            <a:avLst/>
          </a:prstGeom>
        </p:spPr>
        <p:txBody>
          <a:bodyPr>
            <a:normAutofit fontScale="77500" lnSpcReduction="20000"/>
          </a:bodyPr>
          <a:lstStyle/>
          <a:p>
            <a:pPr marL="0" indent="0" algn="ctr">
              <a:buNone/>
              <a:defRPr/>
            </a:pPr>
            <a:endParaRPr lang="en-GB" b="1"/>
          </a:p>
          <a:p>
            <a:pPr>
              <a:buFont typeface="Wingdings"/>
              <a:buChar char="Ø"/>
              <a:defRPr/>
            </a:pPr>
            <a:r>
              <a:rPr lang="en-GB" sz="4000" b="1"/>
              <a:t>Please do adhere to the University Code of Conduct.</a:t>
            </a:r>
            <a:endParaRPr/>
          </a:p>
          <a:p>
            <a:pPr marL="0" indent="0">
              <a:buNone/>
              <a:defRPr/>
            </a:pPr>
            <a:endParaRPr lang="en-GB" sz="4000" b="1"/>
          </a:p>
          <a:p>
            <a:pPr>
              <a:buFont typeface="Wingdings"/>
              <a:buChar char="Ø"/>
              <a:defRPr/>
            </a:pPr>
            <a:r>
              <a:rPr lang="en-GB" sz="4000" b="1"/>
              <a:t>For example, </a:t>
            </a:r>
            <a:r>
              <a:rPr lang="en-GB" sz="4000" b="1">
                <a:solidFill>
                  <a:srgbClr val="FF0000"/>
                </a:solidFill>
              </a:rPr>
              <a:t>be polite, respectful and be professional in all your interaction with your lecturers and fellow students.</a:t>
            </a:r>
            <a:endParaRPr/>
          </a:p>
          <a:p>
            <a:pPr marL="0" indent="0">
              <a:buNone/>
              <a:defRPr/>
            </a:pPr>
            <a:endParaRPr lang="en-GB" sz="4000" b="1"/>
          </a:p>
          <a:p>
            <a:pPr>
              <a:buFont typeface="Wingdings"/>
              <a:buChar char="Ø"/>
              <a:defRPr/>
            </a:pPr>
            <a:r>
              <a:rPr lang="en-GB" sz="4000" b="1"/>
              <a:t>No eating in class while lecture is ongoing.</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0" grpId="0" animBg="1"/>
      <p:bldP spid="121" grpId="0" build="p" animBg="1"/>
    </p:bldLst>
  </p:timing>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0" name="Who is here?"/>
          <p:cNvSpPr txBox="1">
            <a:spLocks noGrp="1"/>
          </p:cNvSpPr>
          <p:nvPr>
            <p:ph type="title"/>
          </p:nvPr>
        </p:nvSpPr>
        <p:spPr bwMode="auto">
          <a:xfrm>
            <a:off x="457200" y="123289"/>
            <a:ext cx="8229600" cy="1217476"/>
          </a:xfrm>
          <a:prstGeom prst="rect">
            <a:avLst/>
          </a:prstGeom>
        </p:spPr>
        <p:txBody>
          <a:bodyPr>
            <a:normAutofit/>
          </a:bodyPr>
          <a:lstStyle>
            <a:lvl1pPr>
              <a:defRPr b="1"/>
            </a:lvl1pPr>
          </a:lstStyle>
          <a:p>
            <a:pPr>
              <a:defRPr/>
            </a:pPr>
            <a:r>
              <a:rPr lang="en-GB" sz="4800"/>
              <a:t>Class Expectations….</a:t>
            </a:r>
            <a:endParaRPr sz="4800"/>
          </a:p>
        </p:txBody>
      </p:sp>
      <p:sp>
        <p:nvSpPr>
          <p:cNvPr id="121" name="Please introduce yourself and say…"/>
          <p:cNvSpPr txBox="1">
            <a:spLocks noGrp="1"/>
          </p:cNvSpPr>
          <p:nvPr>
            <p:ph type="body" idx="1"/>
          </p:nvPr>
        </p:nvSpPr>
        <p:spPr bwMode="auto">
          <a:xfrm>
            <a:off x="174661" y="1222626"/>
            <a:ext cx="8835775" cy="4294608"/>
          </a:xfrm>
          <a:prstGeom prst="rect">
            <a:avLst/>
          </a:prstGeom>
        </p:spPr>
        <p:txBody>
          <a:bodyPr>
            <a:normAutofit/>
          </a:bodyPr>
          <a:lstStyle/>
          <a:p>
            <a:pPr marL="0" indent="0" algn="ctr">
              <a:buNone/>
              <a:defRPr/>
            </a:pPr>
            <a:endParaRPr lang="en-GB" b="1"/>
          </a:p>
          <a:p>
            <a:pPr>
              <a:buFont typeface="Wingdings"/>
              <a:buChar char="Ø"/>
              <a:defRPr/>
            </a:pPr>
            <a:r>
              <a:rPr lang="en-GB" sz="4000" b="1"/>
              <a:t>University pays important attention to </a:t>
            </a:r>
            <a:r>
              <a:rPr lang="en-GB" sz="4000" b="1">
                <a:solidFill>
                  <a:srgbClr val="FF0000"/>
                </a:solidFill>
              </a:rPr>
              <a:t>Engagement policy </a:t>
            </a:r>
            <a:r>
              <a:rPr lang="en-GB" sz="4000" b="1"/>
              <a:t>this term (i.e., engagement with the Moodle page, class attendance including  active participation in class activities).</a:t>
            </a:r>
            <a:endParaRPr sz="4000" b="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0" grpId="0" animBg="1"/>
      <p:bldP spid="121" grpId="0" build="p" animBg="1"/>
    </p:bldLst>
  </p:timing>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0" name="Business problem?"/>
          <p:cNvSpPr txBox="1">
            <a:spLocks noGrp="1"/>
          </p:cNvSpPr>
          <p:nvPr>
            <p:ph type="title"/>
          </p:nvPr>
        </p:nvSpPr>
        <p:spPr bwMode="auto">
          <a:xfrm>
            <a:off x="457200" y="274639"/>
            <a:ext cx="8229600" cy="834970"/>
          </a:xfrm>
          <a:prstGeom prst="rect">
            <a:avLst/>
          </a:prstGeom>
        </p:spPr>
        <p:txBody>
          <a:bodyPr>
            <a:normAutofit/>
          </a:bodyPr>
          <a:lstStyle>
            <a:lvl1pPr>
              <a:defRPr b="1"/>
            </a:lvl1pPr>
          </a:lstStyle>
          <a:p>
            <a:pPr>
              <a:defRPr/>
            </a:pPr>
            <a:r>
              <a:rPr lang="en-GB" sz="4400"/>
              <a:t>About this Module….</a:t>
            </a:r>
            <a:endParaRPr sz="4400"/>
          </a:p>
        </p:txBody>
      </p:sp>
      <p:sp>
        <p:nvSpPr>
          <p:cNvPr id="131" name="= current or medium to long-term challenges a business faces…"/>
          <p:cNvSpPr txBox="1">
            <a:spLocks noGrp="1"/>
          </p:cNvSpPr>
          <p:nvPr>
            <p:ph type="body" idx="1"/>
          </p:nvPr>
        </p:nvSpPr>
        <p:spPr bwMode="auto">
          <a:xfrm>
            <a:off x="102742" y="1222626"/>
            <a:ext cx="8784404" cy="4294608"/>
          </a:xfrm>
          <a:prstGeom prst="rect">
            <a:avLst/>
          </a:prstGeom>
        </p:spPr>
        <p:txBody>
          <a:bodyPr/>
          <a:lstStyle/>
          <a:p>
            <a:pPr algn="l">
              <a:defRPr/>
            </a:pPr>
            <a:endParaRPr lang="en-GB" sz="1800" b="0" i="0" u="none" strike="noStrike">
              <a:solidFill>
                <a:srgbClr val="000000"/>
              </a:solidFill>
              <a:latin typeface="Arial"/>
            </a:endParaRPr>
          </a:p>
          <a:p>
            <a:pPr marL="0" indent="0" algn="ctr">
              <a:buNone/>
              <a:defRPr/>
            </a:pPr>
            <a:endParaRPr lang="en-GB" sz="4400" b="1" i="0" u="none" strike="noStrike">
              <a:solidFill>
                <a:srgbClr val="000000"/>
              </a:solidFill>
            </a:endParaRPr>
          </a:p>
          <a:p>
            <a:pPr marL="0" indent="0" algn="ctr">
              <a:buNone/>
              <a:defRPr/>
            </a:pPr>
            <a:r>
              <a:rPr lang="en-GB" sz="4400" b="1" i="0" u="none" strike="noStrike">
                <a:solidFill>
                  <a:srgbClr val="FF0000"/>
                </a:solidFill>
              </a:rPr>
              <a:t>Module Overview</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30" grpId="0" animBg="1"/>
      <p:bldP spid="131"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0" name="Business problem?"/>
          <p:cNvSpPr txBox="1">
            <a:spLocks noGrp="1"/>
          </p:cNvSpPr>
          <p:nvPr>
            <p:ph type="title"/>
          </p:nvPr>
        </p:nvSpPr>
        <p:spPr bwMode="auto">
          <a:xfrm>
            <a:off x="457200" y="274639"/>
            <a:ext cx="8229600" cy="947987"/>
          </a:xfrm>
          <a:prstGeom prst="rect">
            <a:avLst/>
          </a:prstGeom>
        </p:spPr>
        <p:txBody>
          <a:bodyPr>
            <a:normAutofit/>
          </a:bodyPr>
          <a:lstStyle>
            <a:lvl1pPr>
              <a:defRPr b="1"/>
            </a:lvl1pPr>
          </a:lstStyle>
          <a:p>
            <a:pPr>
              <a:defRPr/>
            </a:pPr>
            <a:r>
              <a:rPr lang="en-GB" sz="4400"/>
              <a:t>Module Aim/Objective</a:t>
            </a:r>
            <a:endParaRPr sz="4400"/>
          </a:p>
        </p:txBody>
      </p:sp>
      <p:sp>
        <p:nvSpPr>
          <p:cNvPr id="131" name="= current or medium to long-term challenges a business faces…"/>
          <p:cNvSpPr txBox="1">
            <a:spLocks noGrp="1"/>
          </p:cNvSpPr>
          <p:nvPr>
            <p:ph type="body" idx="1"/>
          </p:nvPr>
        </p:nvSpPr>
        <p:spPr bwMode="auto">
          <a:xfrm>
            <a:off x="102742" y="1222626"/>
            <a:ext cx="8784404" cy="4294608"/>
          </a:xfrm>
          <a:prstGeom prst="rect">
            <a:avLst/>
          </a:prstGeom>
        </p:spPr>
        <p:txBody>
          <a:bodyPr/>
          <a:lstStyle/>
          <a:p>
            <a:pPr lvl="0">
              <a:buFont typeface="Wingdings"/>
              <a:buChar char="Ø"/>
              <a:defRPr/>
            </a:pPr>
            <a:r>
              <a:rPr sz="3600" b="0" i="0" u="none">
                <a:solidFill>
                  <a:srgbClr val="000000"/>
                </a:solidFill>
                <a:latin typeface="Arial"/>
                <a:ea typeface="Arial"/>
                <a:cs typeface="Arial"/>
              </a:rPr>
              <a:t>To develop an understanding of organisational culture and context in order to improve one’s ability to function within organisational norms.</a:t>
            </a:r>
            <a:endParaRPr sz="3600">
              <a:latin typeface="Arial"/>
              <a:cs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30" grpId="0" animBg="1"/>
      <p:bldP spid="131"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0" name="Business problem?"/>
          <p:cNvSpPr txBox="1">
            <a:spLocks noGrp="1"/>
          </p:cNvSpPr>
          <p:nvPr>
            <p:ph type="title"/>
          </p:nvPr>
        </p:nvSpPr>
        <p:spPr bwMode="auto">
          <a:xfrm>
            <a:off x="457200" y="274639"/>
            <a:ext cx="8229600" cy="783599"/>
          </a:xfrm>
          <a:prstGeom prst="rect">
            <a:avLst/>
          </a:prstGeom>
        </p:spPr>
        <p:txBody>
          <a:bodyPr>
            <a:normAutofit/>
          </a:bodyPr>
          <a:lstStyle>
            <a:lvl1pPr>
              <a:defRPr b="1"/>
            </a:lvl1pPr>
          </a:lstStyle>
          <a:p>
            <a:pPr>
              <a:defRPr/>
            </a:pPr>
            <a:r>
              <a:rPr lang="en-GB" sz="4400"/>
              <a:t>Module Learning Outcomes</a:t>
            </a:r>
            <a:endParaRPr sz="4400"/>
          </a:p>
        </p:txBody>
      </p:sp>
      <p:sp>
        <p:nvSpPr>
          <p:cNvPr id="131" name="= current or medium to long-term challenges a business faces…"/>
          <p:cNvSpPr txBox="1">
            <a:spLocks noGrp="1"/>
          </p:cNvSpPr>
          <p:nvPr>
            <p:ph type="body" idx="1"/>
          </p:nvPr>
        </p:nvSpPr>
        <p:spPr bwMode="auto">
          <a:xfrm>
            <a:off x="102741" y="1058238"/>
            <a:ext cx="8856323" cy="4458996"/>
          </a:xfrm>
          <a:prstGeom prst="rect">
            <a:avLst/>
          </a:prstGeom>
        </p:spPr>
        <p:txBody>
          <a:bodyPr>
            <a:normAutofit/>
          </a:bodyPr>
          <a:lstStyle/>
          <a:p>
            <a:pPr marL="0" indent="0" algn="just">
              <a:buNone/>
              <a:defRPr/>
            </a:pPr>
            <a:r>
              <a:rPr lang="en-GB" sz="3200" b="1" i="0" u="none" strike="noStrike">
                <a:solidFill>
                  <a:srgbClr val="000000"/>
                </a:solidFill>
              </a:rPr>
              <a:t>Upon the successful completion of this module, the student should be able to: </a:t>
            </a:r>
            <a:endParaRPr sz="1200" b="0" i="0" u="none">
              <a:solidFill>
                <a:srgbClr val="000000"/>
              </a:solidFill>
              <a:latin typeface="Times New Roman"/>
              <a:ea typeface="Times New Roman"/>
              <a:cs typeface="Times New Roman"/>
            </a:endParaRPr>
          </a:p>
          <a:p>
            <a:pPr marL="0" indent="0" algn="just">
              <a:buNone/>
              <a:defRPr/>
            </a:pPr>
            <a:endParaRPr/>
          </a:p>
          <a:p>
            <a:pPr algn="just">
              <a:defRPr/>
            </a:pPr>
            <a:r>
              <a:rPr sz="2800" b="0" i="0" u="none">
                <a:solidFill>
                  <a:srgbClr val="000000"/>
                </a:solidFill>
                <a:latin typeface="Arial"/>
                <a:ea typeface="Arial"/>
                <a:cs typeface="Arial"/>
              </a:rPr>
              <a:t>Critically assess the culture and context of an organisation</a:t>
            </a:r>
            <a:endParaRPr sz="2800" b="0" i="0" u="none">
              <a:solidFill>
                <a:srgbClr val="000000"/>
              </a:solidFill>
              <a:latin typeface="Arial"/>
              <a:cs typeface="Arial"/>
            </a:endParaRPr>
          </a:p>
          <a:p>
            <a:pPr algn="just">
              <a:defRPr/>
            </a:pPr>
            <a:r>
              <a:rPr sz="2800" b="0" i="0" u="none">
                <a:solidFill>
                  <a:srgbClr val="000000"/>
                </a:solidFill>
                <a:latin typeface="Arial"/>
                <a:ea typeface="Arial"/>
                <a:cs typeface="Arial"/>
              </a:rPr>
              <a:t>Evaluate the impact of external environment on the organisational culture</a:t>
            </a:r>
            <a:endParaRPr sz="2800" b="0" i="0" u="none">
              <a:solidFill>
                <a:srgbClr val="000000"/>
              </a:solidFill>
              <a:latin typeface="Arial"/>
              <a:cs typeface="Arial"/>
            </a:endParaRPr>
          </a:p>
          <a:p>
            <a:pPr algn="just">
              <a:defRPr/>
            </a:pPr>
            <a:r>
              <a:rPr sz="2800" b="0" i="0" u="none">
                <a:solidFill>
                  <a:srgbClr val="000000"/>
                </a:solidFill>
                <a:latin typeface="Arial"/>
                <a:ea typeface="Arial"/>
                <a:cs typeface="Arial"/>
              </a:rPr>
              <a:t>Review and suggest improvements to the organisational culture</a:t>
            </a:r>
            <a:endParaRPr sz="2800" b="0" i="0" u="none">
              <a:solidFill>
                <a:srgbClr val="000000"/>
              </a:solidFill>
              <a:latin typeface="Arial"/>
              <a:cs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30" grpId="0" animBg="1"/>
      <p:bldP spid="131"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30" name="Business problem?"/>
          <p:cNvSpPr txBox="1">
            <a:spLocks noGrp="1"/>
          </p:cNvSpPr>
          <p:nvPr>
            <p:ph type="title"/>
          </p:nvPr>
        </p:nvSpPr>
        <p:spPr bwMode="auto">
          <a:xfrm>
            <a:off x="287676" y="274639"/>
            <a:ext cx="8399123" cy="845244"/>
          </a:xfrm>
          <a:prstGeom prst="rect">
            <a:avLst/>
          </a:prstGeom>
        </p:spPr>
        <p:txBody>
          <a:bodyPr vertOverflow="overflow" horzOverflow="overflow" vert="horz" wrap="square" lIns="45718" tIns="45720" rIns="45718" bIns="45720" numCol="1" spcCol="0" rtlCol="0" fromWordArt="0" anchor="ctr" anchorCtr="0" forceAA="0" upright="0" compatLnSpc="0">
            <a:normAutofit/>
          </a:bodyPr>
          <a:lstStyle>
            <a:lvl1pPr>
              <a:defRPr b="1"/>
            </a:lvl1pPr>
          </a:lstStyle>
          <a:p>
            <a:pPr>
              <a:defRPr/>
            </a:pPr>
            <a:r>
              <a:rPr lang="en-GB" sz="3600"/>
              <a:t>Learning and Teaching Strategy - I</a:t>
            </a:r>
            <a:endParaRPr sz="3600"/>
          </a:p>
        </p:txBody>
      </p:sp>
      <p:sp>
        <p:nvSpPr>
          <p:cNvPr id="131" name="= current or medium to long-term challenges a business faces…"/>
          <p:cNvSpPr txBox="1">
            <a:spLocks noGrp="1"/>
          </p:cNvSpPr>
          <p:nvPr>
            <p:ph type="body" idx="1"/>
          </p:nvPr>
        </p:nvSpPr>
        <p:spPr bwMode="auto">
          <a:xfrm>
            <a:off x="102741" y="1119883"/>
            <a:ext cx="8856323" cy="4397351"/>
          </a:xfrm>
          <a:prstGeom prst="rect">
            <a:avLst/>
          </a:prstGeom>
        </p:spPr>
        <p:txBody>
          <a:bodyPr>
            <a:normAutofit/>
          </a:bodyPr>
          <a:lstStyle/>
          <a:p>
            <a:pPr marL="0" indent="0" algn="just">
              <a:buNone/>
              <a:defRPr/>
            </a:pPr>
            <a:r>
              <a:rPr lang="en-GB" sz="3200"/>
              <a:t>You need to pay attention to this in this module</a:t>
            </a:r>
            <a:r>
              <a:rPr lang="en-GB" sz="3200" b="0" i="0" u="none" strike="noStrike">
                <a:solidFill>
                  <a:srgbClr val="000000"/>
                </a:solidFill>
              </a:rPr>
              <a:t>: </a:t>
            </a:r>
            <a:endParaRPr/>
          </a:p>
          <a:p>
            <a:pPr marL="0" indent="0" algn="just">
              <a:buNone/>
              <a:defRPr/>
            </a:pPr>
            <a:endParaRPr lang="en-GB" sz="3200" b="0" i="0" u="none" strike="noStrike">
              <a:solidFill>
                <a:srgbClr val="000000"/>
              </a:solidFill>
            </a:endParaRPr>
          </a:p>
        </p:txBody>
      </p:sp>
      <p:pic>
        <p:nvPicPr>
          <p:cNvPr id="2" name="Picture 1" descr="A screenshot of a white sheet with black text&#10;&#10;Description automatically generated"/>
          <p:cNvPicPr>
            <a:picLocks noChangeAspect="1"/>
          </p:cNvPicPr>
          <p:nvPr/>
        </p:nvPicPr>
        <p:blipFill>
          <a:blip r:embed="rId3"/>
          <a:stretch/>
        </p:blipFill>
        <p:spPr bwMode="auto">
          <a:xfrm>
            <a:off x="104508" y="2288753"/>
            <a:ext cx="8582291" cy="3053809"/>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30" grpId="0" animBg="1"/>
      <p:bldP spid="131"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74639"/>
            <a:ext cx="8229600" cy="937714"/>
          </a:xfrm>
          <a:prstGeom prst="rect">
            <a:avLst/>
          </a:prstGeom>
        </p:spPr>
        <p:txBody>
          <a:bodyPr/>
          <a:lstStyle/>
          <a:p>
            <a:pPr>
              <a:defRPr/>
            </a:pPr>
            <a:r>
              <a:rPr lang="en-GB" sz="3600" b="1"/>
              <a:t>Learning and Teaching Strategy - II</a:t>
            </a:r>
            <a:endParaRPr b="1"/>
          </a:p>
        </p:txBody>
      </p:sp>
      <p:sp>
        <p:nvSpPr>
          <p:cNvPr id="124" name="Clarifying the core concepts in this module"/>
          <p:cNvSpPr txBox="1">
            <a:spLocks noGrp="1"/>
          </p:cNvSpPr>
          <p:nvPr>
            <p:ph type="body" idx="1"/>
          </p:nvPr>
        </p:nvSpPr>
        <p:spPr bwMode="auto">
          <a:xfrm>
            <a:off x="195209" y="1212352"/>
            <a:ext cx="8743307" cy="4304882"/>
          </a:xfrm>
          <a:prstGeom prst="rect">
            <a:avLst/>
          </a:prstGeom>
        </p:spPr>
        <p:txBody>
          <a:bodyPr>
            <a:normAutofit/>
          </a:bodyPr>
          <a:lstStyle/>
          <a:p>
            <a:pPr>
              <a:defRPr/>
            </a:pPr>
            <a:endParaRPr/>
          </a:p>
          <a:p>
            <a:pPr>
              <a:defRPr/>
            </a:pPr>
            <a:r>
              <a:rPr lang="en-GB" sz="3200"/>
              <a:t>10 weeks of teaching</a:t>
            </a:r>
            <a:endParaRPr/>
          </a:p>
          <a:p>
            <a:pPr>
              <a:defRPr/>
            </a:pPr>
            <a:endParaRPr lang="en-GB" sz="3200"/>
          </a:p>
          <a:p>
            <a:pPr>
              <a:defRPr/>
            </a:pPr>
            <a:r>
              <a:rPr lang="en-GB" sz="3200"/>
              <a:t>4 hours each week</a:t>
            </a:r>
            <a:endParaRPr/>
          </a:p>
          <a:p>
            <a:pPr>
              <a:defRPr/>
            </a:pPr>
            <a:endParaRPr lang="en-GB" sz="3200"/>
          </a:p>
          <a:p>
            <a:pPr>
              <a:defRPr/>
            </a:pPr>
            <a:r>
              <a:rPr lang="en-GB" sz="3200"/>
              <a:t>Plus weekly independent reading by students amounting to160 hours for the term (16 hours per week).</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74639"/>
            <a:ext cx="8229600" cy="906890"/>
          </a:xfrm>
          <a:prstGeom prst="rect">
            <a:avLst/>
          </a:prstGeom>
        </p:spPr>
        <p:txBody>
          <a:bodyPr/>
          <a:lstStyle/>
          <a:p>
            <a:pPr>
              <a:defRPr/>
            </a:pPr>
            <a:r>
              <a:rPr lang="en-GB" b="1"/>
              <a:t>Module Assessment Mode - I</a:t>
            </a:r>
            <a:endParaRPr b="1"/>
          </a:p>
        </p:txBody>
      </p:sp>
      <p:graphicFrame>
        <p:nvGraphicFramePr>
          <p:cNvPr id="3" name="Table 2"/>
          <p:cNvGraphicFramePr>
            <a:graphicFrameLocks xmlns:a="http://schemas.openxmlformats.org/drawingml/2006/main" noGrp="1"/>
          </p:cNvGraphicFramePr>
          <p:nvPr/>
        </p:nvGraphicFramePr>
        <p:xfrm>
          <a:off x="626725" y="2815119"/>
          <a:ext cx="8003567" cy="1962364"/>
        </p:xfrm>
        <a:graphic>
          <a:graphicData uri="http://schemas.openxmlformats.org/drawingml/2006/table">
            <a:tbl>
              <a:tblPr firstRow="1" firstCol="1" lastRow="0" lastCol="0" bandRow="1" bandCol="0">
                <a:tableStyleId>{5940675A-B579-460E-94D1-54222C63F5DA}</a:tableStyleId>
              </a:tblPr>
              <a:tblGrid>
                <a:gridCol w="2788767"/>
                <a:gridCol w="3405637"/>
                <a:gridCol w="1809163"/>
              </a:tblGrid>
              <a:tr h="465636">
                <a:tc>
                  <a:txBody>
                    <a:bodyPr/>
                    <a:p>
                      <a:pPr marL="94615" indent="-6350">
                        <a:lnSpc>
                          <a:spcPct val="102000"/>
                        </a:lnSpc>
                        <a:spcAft>
                          <a:spcPts val="535"/>
                        </a:spcAft>
                        <a:defRPr/>
                      </a:pPr>
                      <a:r>
                        <a:rPr lang="en-GB" sz="2000" b="1">
                          <a:latin typeface="Myriad Pro"/>
                        </a:rPr>
                        <a:t>Mode of Assessment</a:t>
                      </a:r>
                      <a:endParaRPr lang="en-GB" sz="2000" b="1">
                        <a:solidFill>
                          <a:srgbClr val="000000"/>
                        </a:solidFill>
                        <a:latin typeface="Myriad Pro"/>
                        <a:ea typeface="Arial"/>
                        <a:cs typeface="Arial"/>
                      </a:endParaRPr>
                    </a:p>
                  </a:txBody>
                  <a:tcPr marL="68580" marR="68580" marT="0" marB="0"/>
                </a:tc>
                <a:tc>
                  <a:txBody>
                    <a:bodyPr/>
                    <a:p>
                      <a:pPr marL="94615" indent="-6350">
                        <a:lnSpc>
                          <a:spcPct val="102000"/>
                        </a:lnSpc>
                        <a:spcAft>
                          <a:spcPts val="535"/>
                        </a:spcAft>
                        <a:defRPr/>
                      </a:pPr>
                      <a:r>
                        <a:rPr lang="en-GB" sz="2000" b="1">
                          <a:latin typeface="Myriad Pro"/>
                        </a:rPr>
                        <a:t>Volume</a:t>
                      </a:r>
                      <a:endParaRPr lang="en-GB" sz="2000" b="1">
                        <a:solidFill>
                          <a:srgbClr val="000000"/>
                        </a:solidFill>
                        <a:latin typeface="Myriad Pro"/>
                        <a:ea typeface="Arial"/>
                        <a:cs typeface="Arial"/>
                      </a:endParaRPr>
                    </a:p>
                  </a:txBody>
                  <a:tcPr marL="68580" marR="68580" marT="0" marB="0"/>
                </a:tc>
                <a:tc>
                  <a:txBody>
                    <a:bodyPr/>
                    <a:p>
                      <a:pPr marL="94615" indent="-6350">
                        <a:lnSpc>
                          <a:spcPct val="102000"/>
                        </a:lnSpc>
                        <a:spcAft>
                          <a:spcPts val="535"/>
                        </a:spcAft>
                        <a:defRPr/>
                      </a:pPr>
                      <a:r>
                        <a:rPr lang="en-GB" sz="2000" b="1">
                          <a:latin typeface="Myriad Pro"/>
                        </a:rPr>
                        <a:t>Weighting</a:t>
                      </a:r>
                      <a:endParaRPr lang="en-GB" sz="2000" b="1">
                        <a:solidFill>
                          <a:srgbClr val="000000"/>
                        </a:solidFill>
                        <a:latin typeface="Myriad Pro"/>
                        <a:ea typeface="Arial"/>
                        <a:cs typeface="Arial"/>
                      </a:endParaRPr>
                    </a:p>
                  </a:txBody>
                  <a:tcPr marL="68580" marR="68580" marT="0" marB="0"/>
                </a:tc>
              </a:tr>
              <a:tr h="1496728">
                <a:tc>
                  <a:txBody>
                    <a:bodyPr/>
                    <a:p>
                      <a:pPr marL="94615" indent="-6350">
                        <a:lnSpc>
                          <a:spcPct val="102000"/>
                        </a:lnSpc>
                        <a:spcAft>
                          <a:spcPts val="535"/>
                        </a:spcAft>
                        <a:defRPr/>
                      </a:pPr>
                      <a:r>
                        <a:rPr lang="en-GB" sz="2000">
                          <a:latin typeface="Myriad Pro"/>
                        </a:rPr>
                        <a:t>Individual Report </a:t>
                      </a:r>
                      <a:endParaRPr lang="en-GB" sz="2000">
                        <a:solidFill>
                          <a:srgbClr val="000000"/>
                        </a:solidFill>
                        <a:latin typeface="Myriad Pro"/>
                        <a:ea typeface="Arial"/>
                        <a:cs typeface="Arial"/>
                      </a:endParaRPr>
                    </a:p>
                  </a:txBody>
                  <a:tcPr marL="68580" marR="68580" marT="0" marB="0"/>
                </a:tc>
                <a:tc>
                  <a:txBody>
                    <a:bodyPr/>
                    <a:p>
                      <a:pPr marL="94615" indent="-6350">
                        <a:lnSpc>
                          <a:spcPct val="102000"/>
                        </a:lnSpc>
                        <a:spcAft>
                          <a:spcPts val="535"/>
                        </a:spcAft>
                        <a:defRPr/>
                      </a:pPr>
                      <a:r>
                        <a:rPr lang="en-GB" sz="2000">
                          <a:latin typeface="Myriad Pro"/>
                        </a:rPr>
                        <a:t>3000 words</a:t>
                      </a:r>
                      <a:endParaRPr lang="en-GB" sz="2000">
                        <a:solidFill>
                          <a:srgbClr val="000000"/>
                        </a:solidFill>
                        <a:latin typeface="Myriad Pro"/>
                        <a:ea typeface="Arial"/>
                        <a:cs typeface="Arial"/>
                      </a:endParaRPr>
                    </a:p>
                  </a:txBody>
                  <a:tcPr marL="68580" marR="68580" marT="0" marB="0"/>
                </a:tc>
                <a:tc>
                  <a:txBody>
                    <a:bodyPr/>
                    <a:p>
                      <a:pPr marL="94615" indent="-6350">
                        <a:lnSpc>
                          <a:spcPct val="102000"/>
                        </a:lnSpc>
                        <a:spcAft>
                          <a:spcPts val="535"/>
                        </a:spcAft>
                        <a:defRPr/>
                      </a:pPr>
                      <a:r>
                        <a:rPr lang="en-GB" sz="2000">
                          <a:latin typeface="Myriad Pro"/>
                        </a:rPr>
                        <a:t>70%</a:t>
                      </a:r>
                      <a:endParaRPr lang="en-GB" sz="2000">
                        <a:solidFill>
                          <a:srgbClr val="000000"/>
                        </a:solidFill>
                        <a:latin typeface="Myriad Pro"/>
                        <a:ea typeface="Arial"/>
                        <a:cs typeface="Arial"/>
                      </a:endParaRPr>
                    </a:p>
                  </a:txBody>
                  <a:tcPr marL="68580" marR="68580" marT="0" marB="0"/>
                </a:tc>
              </a:tr>
            </a:tbl>
          </a:graphicData>
        </a:graphic>
      </p:graphicFrame>
      <p:sp>
        <p:nvSpPr>
          <p:cNvPr id="4" name="Rectangle 1"/>
          <p:cNvSpPr>
            <a:spLocks noChangeArrowheads="1" noGrp="1"/>
          </p:cNvSpPr>
          <p:nvPr>
            <p:ph type="body" idx="1"/>
          </p:nvPr>
        </p:nvSpPr>
        <p:spPr bwMode="auto">
          <a:xfrm>
            <a:off x="297951" y="1608990"/>
            <a:ext cx="8137132" cy="1088105"/>
          </a:xfrm>
          <a:prstGeom prst="rect">
            <a:avLst/>
          </a:prstGeom>
          <a:noFill/>
          <a:ln>
            <a:noFill/>
          </a:ln>
          <a:effectLst/>
        </p:spPr>
        <p:txBody>
          <a:bodyPr vert="horz" wrap="square" lIns="6348" tIns="45720" rIns="91440" bIns="41261" numCol="1" anchor="ctr" anchorCtr="0" compatLnSpc="1">
            <a:prstTxWarp prst="textNoShape"/>
            <a:spAutoFit/>
          </a:bodyPr>
          <a:lstStyle>
            <a:lvl1pPr>
              <a:spcBef>
                <a:spcPts val="0"/>
              </a:spcBef>
              <a:spcAft>
                <a:spcPts val="0"/>
              </a:spcAft>
              <a:defRPr>
                <a:solidFill>
                  <a:schemeClr val="tx1"/>
                </a:solidFill>
                <a:latin typeface="Arial"/>
              </a:defRPr>
            </a:lvl1pPr>
            <a:lvl2pPr marL="457200">
              <a:spcBef>
                <a:spcPts val="0"/>
              </a:spcBef>
              <a:spcAft>
                <a:spcPts val="0"/>
              </a:spcAft>
              <a:defRPr>
                <a:solidFill>
                  <a:schemeClr val="tx1"/>
                </a:solidFill>
                <a:latin typeface="Arial"/>
              </a:defRPr>
            </a:lvl2pPr>
            <a:lvl3pPr marL="914400">
              <a:spcBef>
                <a:spcPts val="0"/>
              </a:spcBef>
              <a:spcAft>
                <a:spcPts val="0"/>
              </a:spcAft>
              <a:defRPr>
                <a:solidFill>
                  <a:schemeClr val="tx1"/>
                </a:solidFill>
                <a:latin typeface="Arial"/>
              </a:defRPr>
            </a:lvl3pPr>
            <a:lvl4pPr marL="1371600">
              <a:spcBef>
                <a:spcPts val="0"/>
              </a:spcBef>
              <a:spcAft>
                <a:spcPts val="0"/>
              </a:spcAft>
              <a:defRPr>
                <a:solidFill>
                  <a:schemeClr val="tx1"/>
                </a:solidFill>
                <a:latin typeface="Arial"/>
              </a:defRPr>
            </a:lvl4pPr>
            <a:lvl5pPr marL="1828800">
              <a:spcBef>
                <a:spcPts val="0"/>
              </a:spcBef>
              <a:spcAft>
                <a:spcPts val="0"/>
              </a:spcAft>
              <a:defRPr>
                <a:solidFill>
                  <a:schemeClr val="tx1"/>
                </a:solidFill>
                <a:latin typeface="Arial"/>
              </a:defRPr>
            </a:lvl5pPr>
            <a:lvl6pPr marL="2286000">
              <a:spcBef>
                <a:spcPts val="0"/>
              </a:spcBef>
              <a:spcAft>
                <a:spcPts val="0"/>
              </a:spcAft>
              <a:defRPr>
                <a:solidFill>
                  <a:schemeClr val="tx1"/>
                </a:solidFill>
                <a:latin typeface="Arial"/>
              </a:defRPr>
            </a:lvl6pPr>
            <a:lvl7pPr marL="2743200">
              <a:spcBef>
                <a:spcPts val="0"/>
              </a:spcBef>
              <a:spcAft>
                <a:spcPts val="0"/>
              </a:spcAft>
              <a:defRPr>
                <a:solidFill>
                  <a:schemeClr val="tx1"/>
                </a:solidFill>
                <a:latin typeface="Arial"/>
              </a:defRPr>
            </a:lvl7pPr>
            <a:lvl8pPr marL="3200400">
              <a:spcBef>
                <a:spcPts val="0"/>
              </a:spcBef>
              <a:spcAft>
                <a:spcPts val="0"/>
              </a:spcAft>
              <a:defRPr>
                <a:solidFill>
                  <a:schemeClr val="tx1"/>
                </a:solidFill>
                <a:latin typeface="Arial"/>
              </a:defRPr>
            </a:lvl8pPr>
            <a:lvl9pPr marL="3657600">
              <a:spcBef>
                <a:spcPts val="0"/>
              </a:spcBef>
              <a:spcAft>
                <a:spcPts val="0"/>
              </a:spcAft>
              <a:defRPr>
                <a:solidFill>
                  <a:schemeClr val="tx1"/>
                </a:solidFill>
                <a:latin typeface="Arial"/>
              </a:defRPr>
            </a:lvl9pPr>
          </a:lstStyle>
          <a:p>
            <a:pPr marL="0" marR="0" lvl="0" indent="0" algn="l" defTabSz="914400">
              <a:lnSpc>
                <a:spcPct val="100000"/>
              </a:lnSpc>
              <a:spcBef>
                <a:spcPts val="0"/>
              </a:spcBef>
              <a:spcAft>
                <a:spcPts val="0"/>
              </a:spcAft>
              <a:buClrTx/>
              <a:buSzTx/>
              <a:buFontTx/>
              <a:buNone/>
              <a:defRPr/>
            </a:pPr>
            <a:r>
              <a:rPr lang="en-GB" sz="1800" b="1" i="0" u="none" strike="noStrike" cap="none">
                <a:ln>
                  <a:noFill/>
                </a:ln>
                <a:solidFill>
                  <a:srgbClr val="000000"/>
                </a:solidFill>
                <a:latin typeface="Myriad Pro"/>
                <a:ea typeface="Arial"/>
              </a:rPr>
              <a:t>Assessment Component 1 </a:t>
            </a:r>
            <a:endParaRPr/>
          </a:p>
          <a:p>
            <a:pPr marL="0" marR="0" lvl="0" indent="0" algn="l" defTabSz="914400">
              <a:lnSpc>
                <a:spcPct val="100000"/>
              </a:lnSpc>
              <a:spcBef>
                <a:spcPts val="0"/>
              </a:spcBef>
              <a:spcAft>
                <a:spcPts val="0"/>
              </a:spcAft>
              <a:buClrTx/>
              <a:buSzTx/>
              <a:buFontTx/>
              <a:buNone/>
              <a:defRPr/>
            </a:pPr>
            <a:r>
              <a:rPr lang="en-GB" sz="1800" b="1" i="1" u="none" strike="noStrike" cap="none">
                <a:ln>
                  <a:noFill/>
                </a:ln>
                <a:solidFill>
                  <a:srgbClr val="000000"/>
                </a:solidFill>
                <a:latin typeface="Myriad Pro"/>
                <a:ea typeface="Arial"/>
              </a:rPr>
              <a:t>(Tick one) </a:t>
            </a:r>
            <a:endParaRPr lang="en-GB" sz="1800" b="1" i="0" u="none" strike="noStrike" cap="none">
              <a:ln>
                <a:noFill/>
              </a:ln>
              <a:solidFill>
                <a:srgbClr val="000000"/>
              </a:solidFill>
              <a:latin typeface="Myriad Pro"/>
              <a:ea typeface="Arial"/>
            </a:endParaRPr>
          </a:p>
          <a:p>
            <a:pPr marL="0" marR="0" lvl="0" indent="0" algn="l" defTabSz="914400">
              <a:lnSpc>
                <a:spcPct val="100000"/>
              </a:lnSpc>
              <a:spcBef>
                <a:spcPts val="0"/>
              </a:spcBef>
              <a:spcAft>
                <a:spcPts val="0"/>
              </a:spcAft>
              <a:buClrTx/>
              <a:buSzTx/>
              <a:buFontTx/>
              <a:buNone/>
              <a:defRPr/>
            </a:pPr>
            <a:r>
              <a:rPr lang="en-GB" sz="1800" b="0" i="0" u="none" strike="noStrike" cap="none">
                <a:ln>
                  <a:noFill/>
                </a:ln>
                <a:solidFill>
                  <a:srgbClr val="000000"/>
                </a:solidFill>
                <a:latin typeface="Myriad Pro"/>
                <a:ea typeface="Segoe UI Symbol"/>
                <a:cs typeface="Segoe UI Symbol"/>
              </a:rPr>
              <a:t>☐ </a:t>
            </a:r>
            <a:r>
              <a:rPr lang="en-GB" sz="1800" b="1" i="0" u="none" strike="noStrike" cap="none">
                <a:ln>
                  <a:noFill/>
                </a:ln>
                <a:solidFill>
                  <a:srgbClr val="000000"/>
                </a:solidFill>
                <a:latin typeface="Myriad Pro"/>
                <a:ea typeface="Arial"/>
              </a:rPr>
              <a:t>	Written exam 	</a:t>
            </a:r>
            <a:r>
              <a:rPr lang="en-GB" sz="1800" b="0" i="0" u="none" strike="noStrike" cap="none">
                <a:ln>
                  <a:noFill/>
                </a:ln>
                <a:solidFill>
                  <a:srgbClr val="000000"/>
                </a:solidFill>
                <a:latin typeface="Myriad Pro"/>
                <a:ea typeface="Arial"/>
                <a:cs typeface="MS Gothic"/>
              </a:rPr>
              <a:t>☒ </a:t>
            </a:r>
            <a:r>
              <a:rPr lang="en-GB" sz="1800" b="1" i="0" u="none" strike="noStrike" cap="none">
                <a:ln>
                  <a:noFill/>
                </a:ln>
                <a:solidFill>
                  <a:srgbClr val="000000"/>
                </a:solidFill>
                <a:latin typeface="Myriad Pro"/>
                <a:ea typeface="Arial"/>
              </a:rPr>
              <a:t>	Coursework 	</a:t>
            </a:r>
            <a:r>
              <a:rPr lang="en-GB" sz="1800" b="0" i="0" u="none" strike="noStrike" cap="none">
                <a:ln>
                  <a:noFill/>
                </a:ln>
                <a:solidFill>
                  <a:srgbClr val="000000"/>
                </a:solidFill>
                <a:latin typeface="Myriad Pro"/>
                <a:ea typeface="Arial"/>
                <a:cs typeface="MS Gothic"/>
              </a:rPr>
              <a:t>☐ </a:t>
            </a:r>
            <a:r>
              <a:rPr lang="en-GB" sz="1800" b="1" i="0" u="none" strike="noStrike" cap="none">
                <a:ln>
                  <a:noFill/>
                </a:ln>
                <a:solidFill>
                  <a:srgbClr val="000000"/>
                </a:solidFill>
                <a:latin typeface="Myriad Pro"/>
                <a:ea typeface="Arial"/>
              </a:rPr>
              <a:t>	Practical </a:t>
            </a:r>
            <a:endParaRPr/>
          </a:p>
          <a:p>
            <a:pPr marL="0" marR="0" lvl="0" indent="0" algn="l" defTabSz="914400">
              <a:lnSpc>
                <a:spcPct val="100000"/>
              </a:lnSpc>
              <a:spcBef>
                <a:spcPts val="0"/>
              </a:spcBef>
              <a:spcAft>
                <a:spcPts val="0"/>
              </a:spcAft>
              <a:buClrTx/>
              <a:buSzTx/>
              <a:buFontTx/>
              <a:buNone/>
              <a:defRPr/>
            </a:pPr>
            <a:r>
              <a:rPr lang="en-GB" sz="1100" b="0" i="0" u="none" strike="noStrike" cap="none">
                <a:ln>
                  <a:noFill/>
                </a:ln>
                <a:solidFill>
                  <a:srgbClr val="000000"/>
                </a:solidFill>
                <a:latin typeface="Arial"/>
                <a:ea typeface="Arial"/>
              </a:rPr>
              <a:t> </a:t>
            </a:r>
            <a:endParaRPr lang="en-GB" sz="1800" b="0" i="0" u="none" strike="noStrike" cap="none">
              <a:ln>
                <a:noFill/>
              </a:ln>
              <a:solidFill>
                <a:schemeClr val="tx1"/>
              </a:solidFill>
              <a:latin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4" grpId="0" build="p"/>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74639"/>
            <a:ext cx="8229600" cy="680858"/>
          </a:xfrm>
          <a:prstGeom prst="rect">
            <a:avLst/>
          </a:prstGeom>
        </p:spPr>
        <p:txBody>
          <a:bodyPr/>
          <a:lstStyle/>
          <a:p>
            <a:pPr>
              <a:defRPr/>
            </a:pPr>
            <a:r>
              <a:rPr lang="en-GB" b="1"/>
              <a:t>Module Assessment Mode - II</a:t>
            </a:r>
            <a:endParaRPr b="1"/>
          </a:p>
        </p:txBody>
      </p:sp>
      <p:sp>
        <p:nvSpPr>
          <p:cNvPr id="124" name="Clarifying the core concepts in this module"/>
          <p:cNvSpPr txBox="1">
            <a:spLocks noGrp="1"/>
          </p:cNvSpPr>
          <p:nvPr>
            <p:ph type="body" idx="1"/>
          </p:nvPr>
        </p:nvSpPr>
        <p:spPr bwMode="auto">
          <a:xfrm>
            <a:off x="195209" y="955497"/>
            <a:ext cx="8491591" cy="1160980"/>
          </a:xfrm>
          <a:prstGeom prst="rect">
            <a:avLst/>
          </a:prstGeom>
        </p:spPr>
        <p:txBody>
          <a:bodyPr>
            <a:normAutofit fontScale="70000" lnSpcReduction="20000"/>
          </a:bodyPr>
          <a:lstStyle/>
          <a:p>
            <a:pPr marL="0" indent="0" algn="ctr">
              <a:spcBef>
                <a:spcPts val="0"/>
              </a:spcBef>
              <a:buSzTx/>
              <a:buFontTx/>
              <a:buNone/>
              <a:defRPr sz="3300" b="1"/>
            </a:pPr>
            <a:r>
              <a:rPr lang="en-GB" sz="4500"/>
              <a:t>Assessment Component 2 </a:t>
            </a:r>
            <a:endParaRPr/>
          </a:p>
          <a:p>
            <a:pPr marL="0" indent="0" algn="ctr">
              <a:spcBef>
                <a:spcPts val="0"/>
              </a:spcBef>
              <a:buSzTx/>
              <a:buFontTx/>
              <a:buNone/>
              <a:defRPr sz="3300" b="1"/>
            </a:pPr>
            <a:endParaRPr lang="en-GB" sz="1900"/>
          </a:p>
          <a:p>
            <a:pPr marL="0" indent="0" algn="ctr">
              <a:spcBef>
                <a:spcPts val="0"/>
              </a:spcBef>
              <a:buSzTx/>
              <a:buFontTx/>
              <a:buNone/>
              <a:defRPr sz="3300" b="1"/>
            </a:pPr>
            <a:r>
              <a:rPr lang="en-GB" sz="1900"/>
              <a:t>	</a:t>
            </a:r>
            <a:endParaRPr/>
          </a:p>
          <a:p>
            <a:pPr marL="0" indent="0" algn="ctr">
              <a:spcBef>
                <a:spcPts val="0"/>
              </a:spcBef>
              <a:buSzTx/>
              <a:buFontTx/>
              <a:buNone/>
              <a:defRPr sz="3300" b="1"/>
            </a:pPr>
            <a:r>
              <a:rPr lang="en-GB"/>
              <a:t> </a:t>
            </a:r>
            <a:endParaRPr/>
          </a:p>
          <a:p>
            <a:pPr marL="0" indent="0" algn="ctr">
              <a:spcBef>
                <a:spcPts val="0"/>
              </a:spcBef>
              <a:buSzTx/>
              <a:buFontTx/>
              <a:buNone/>
              <a:defRPr sz="3300" b="1"/>
            </a:pPr>
            <a:endParaRPr/>
          </a:p>
        </p:txBody>
      </p:sp>
      <p:sp>
        <p:nvSpPr>
          <p:cNvPr id="3" name="Rectangle 1"/>
          <p:cNvSpPr>
            <a:spLocks noChangeArrowheads="1"/>
          </p:cNvSpPr>
          <p:nvPr/>
        </p:nvSpPr>
        <p:spPr bwMode="auto">
          <a:xfrm>
            <a:off x="1790700" y="3692525"/>
            <a:ext cx="9144000" cy="457200"/>
          </a:xfrm>
          <a:prstGeom prst="rect">
            <a:avLst/>
          </a:prstGeom>
          <a:noFill/>
          <a:ln>
            <a:noFill/>
          </a:ln>
          <a:effectLst/>
        </p:spPr>
        <p:txBody>
          <a:bodyPr vert="horz" wrap="none" lIns="91440" tIns="45720" rIns="91440" bIns="45720" numCol="1" anchor="ctr" anchorCtr="0" compatLnSpc="1">
            <a:prstTxWarp prst="textNoShape"/>
            <a:spAutoFit/>
          </a:bodyPr>
          <a:lstStyle/>
          <a:p>
            <a:pPr marL="0" marR="0" lvl="0" indent="0" algn="l" defTabSz="914400">
              <a:lnSpc>
                <a:spcPct val="100000"/>
              </a:lnSpc>
              <a:spcBef>
                <a:spcPts val="0"/>
              </a:spcBef>
              <a:spcAft>
                <a:spcPts val="0"/>
              </a:spcAft>
              <a:buClrTx/>
              <a:buSzTx/>
              <a:buFontTx/>
              <a:buNone/>
              <a:defRPr/>
            </a:pPr>
            <a:r>
              <a:rPr lang="en-GB" sz="1200" b="0" i="0" u="none" strike="noStrike" cap="none">
                <a:ln>
                  <a:noFill/>
                </a:ln>
                <a:solidFill>
                  <a:srgbClr val="000000"/>
                </a:solidFill>
                <a:latin typeface="Arial"/>
                <a:ea typeface="Arial"/>
              </a:rPr>
              <a:t> </a:t>
            </a:r>
            <a:endParaRPr lang="en-GB" sz="1800" b="0" i="0" u="none" strike="noStrike" cap="none">
              <a:ln>
                <a:noFill/>
              </a:ln>
              <a:solidFill>
                <a:schemeClr val="tx1"/>
              </a:solidFill>
              <a:latin typeface="Arial"/>
            </a:endParaRPr>
          </a:p>
        </p:txBody>
      </p:sp>
      <p:graphicFrame>
        <p:nvGraphicFramePr>
          <p:cNvPr id="4" name="Table 3"/>
          <p:cNvGraphicFramePr>
            <a:graphicFrameLocks xmlns:a="http://schemas.openxmlformats.org/drawingml/2006/main" noGrp="1"/>
          </p:cNvGraphicFramePr>
          <p:nvPr/>
        </p:nvGraphicFramePr>
        <p:xfrm>
          <a:off x="195209" y="2505860"/>
          <a:ext cx="8753582" cy="2373330"/>
        </p:xfrm>
        <a:graphic>
          <a:graphicData uri="http://schemas.openxmlformats.org/drawingml/2006/table">
            <a:tbl>
              <a:tblPr firstRow="1" firstCol="1" lastRow="0" lastCol="0" bandRow="1" bandCol="0">
                <a:tableStyleId>{5940675A-B579-460E-94D1-54222C63F5DA}</a:tableStyleId>
              </a:tblPr>
              <a:tblGrid>
                <a:gridCol w="3263138"/>
                <a:gridCol w="3316807"/>
                <a:gridCol w="2173637"/>
              </a:tblGrid>
              <a:tr h="782357">
                <a:tc>
                  <a:txBody>
                    <a:bodyPr/>
                    <a:p>
                      <a:pPr marL="94615" indent="-6350">
                        <a:lnSpc>
                          <a:spcPct val="102000"/>
                        </a:lnSpc>
                        <a:spcAft>
                          <a:spcPts val="535"/>
                        </a:spcAft>
                        <a:defRPr/>
                      </a:pPr>
                      <a:r>
                        <a:rPr lang="en-GB" sz="2400" b="1">
                          <a:latin typeface="Myriad Pro"/>
                        </a:rPr>
                        <a:t>Mode of Assessment</a:t>
                      </a:r>
                      <a:endParaRPr lang="en-GB" sz="2400" b="1">
                        <a:solidFill>
                          <a:srgbClr val="000000"/>
                        </a:solidFill>
                        <a:latin typeface="Myriad Pro"/>
                        <a:ea typeface="Arial"/>
                        <a:cs typeface="Arial"/>
                      </a:endParaRPr>
                    </a:p>
                  </a:txBody>
                  <a:tcPr marL="68580" marR="68580" marT="0" marB="0"/>
                </a:tc>
                <a:tc>
                  <a:txBody>
                    <a:bodyPr/>
                    <a:p>
                      <a:pPr marL="94615" indent="-6350">
                        <a:lnSpc>
                          <a:spcPct val="102000"/>
                        </a:lnSpc>
                        <a:spcAft>
                          <a:spcPts val="535"/>
                        </a:spcAft>
                        <a:defRPr/>
                      </a:pPr>
                      <a:r>
                        <a:rPr lang="en-GB" sz="2000" b="1">
                          <a:latin typeface="Myriad Pro"/>
                        </a:rPr>
                        <a:t>Volume</a:t>
                      </a:r>
                      <a:endParaRPr lang="en-GB" sz="2000" b="1">
                        <a:solidFill>
                          <a:srgbClr val="000000"/>
                        </a:solidFill>
                        <a:latin typeface="Myriad Pro"/>
                        <a:ea typeface="Arial"/>
                        <a:cs typeface="Arial"/>
                      </a:endParaRPr>
                    </a:p>
                  </a:txBody>
                  <a:tcPr marL="68580" marR="68580" marT="0" marB="0"/>
                </a:tc>
                <a:tc>
                  <a:txBody>
                    <a:bodyPr/>
                    <a:p>
                      <a:pPr marL="94615" indent="-6350">
                        <a:lnSpc>
                          <a:spcPct val="102000"/>
                        </a:lnSpc>
                        <a:spcAft>
                          <a:spcPts val="535"/>
                        </a:spcAft>
                        <a:defRPr/>
                      </a:pPr>
                      <a:r>
                        <a:rPr lang="en-GB" sz="2000" b="1">
                          <a:latin typeface="Myriad Pro"/>
                        </a:rPr>
                        <a:t>Weighting</a:t>
                      </a:r>
                      <a:endParaRPr lang="en-GB" sz="2000" b="1">
                        <a:solidFill>
                          <a:srgbClr val="000000"/>
                        </a:solidFill>
                        <a:latin typeface="Myriad Pro"/>
                        <a:ea typeface="Arial"/>
                        <a:cs typeface="Arial"/>
                      </a:endParaRPr>
                    </a:p>
                  </a:txBody>
                  <a:tcPr marL="68580" marR="68580" marT="0" marB="0"/>
                </a:tc>
              </a:tr>
              <a:tr h="1590973">
                <a:tc>
                  <a:txBody>
                    <a:bodyPr/>
                    <a:p>
                      <a:pPr marL="94615" indent="-6350">
                        <a:lnSpc>
                          <a:spcPct val="102000"/>
                        </a:lnSpc>
                        <a:spcAft>
                          <a:spcPts val="535"/>
                        </a:spcAft>
                        <a:defRPr/>
                      </a:pPr>
                      <a:r>
                        <a:rPr lang="en-GB" sz="2000">
                          <a:latin typeface="Myriad Pro"/>
                        </a:rPr>
                        <a:t>Academic Interview based on</a:t>
                      </a:r>
                      <a:endParaRPr/>
                    </a:p>
                    <a:p>
                      <a:pPr marL="94615" indent="-6350">
                        <a:lnSpc>
                          <a:spcPct val="102000"/>
                        </a:lnSpc>
                        <a:spcAft>
                          <a:spcPts val="535"/>
                        </a:spcAft>
                        <a:defRPr/>
                      </a:pPr>
                      <a:r>
                        <a:rPr lang="en-GB" sz="2000">
                          <a:latin typeface="Myriad Pro"/>
                        </a:rPr>
                        <a:t>Individual report. </a:t>
                      </a:r>
                      <a:endParaRPr/>
                    </a:p>
                  </a:txBody>
                  <a:tcPr marL="68580" marR="68580" marT="0" marB="0"/>
                </a:tc>
                <a:tc>
                  <a:txBody>
                    <a:bodyPr/>
                    <a:p>
                      <a:pPr marL="94615" indent="-6350">
                        <a:lnSpc>
                          <a:spcPct val="102000"/>
                        </a:lnSpc>
                        <a:spcAft>
                          <a:spcPts val="535"/>
                        </a:spcAft>
                        <a:defRPr/>
                      </a:pPr>
                      <a:r>
                        <a:rPr lang="en-GB" sz="2000">
                          <a:latin typeface="Myriad Pro"/>
                        </a:rPr>
                        <a:t>10-15 minutes per person</a:t>
                      </a:r>
                      <a:endParaRPr lang="en-GB" sz="2000">
                        <a:solidFill>
                          <a:srgbClr val="000000"/>
                        </a:solidFill>
                        <a:latin typeface="Myriad Pro"/>
                        <a:ea typeface="Arial"/>
                        <a:cs typeface="Arial"/>
                      </a:endParaRPr>
                    </a:p>
                  </a:txBody>
                  <a:tcPr marL="68580" marR="68580" marT="0" marB="0"/>
                </a:tc>
                <a:tc>
                  <a:txBody>
                    <a:bodyPr/>
                    <a:p>
                      <a:pPr marL="94615" indent="-6350">
                        <a:lnSpc>
                          <a:spcPct val="102000"/>
                        </a:lnSpc>
                        <a:spcAft>
                          <a:spcPts val="535"/>
                        </a:spcAft>
                        <a:defRPr/>
                      </a:pPr>
                      <a:r>
                        <a:rPr lang="en-GB" sz="2000">
                          <a:latin typeface="Myriad Pro"/>
                        </a:rPr>
                        <a:t>30%</a:t>
                      </a:r>
                      <a:endParaRPr lang="en-GB" sz="2000">
                        <a:solidFill>
                          <a:srgbClr val="000000"/>
                        </a:solidFill>
                        <a:latin typeface="Myriad Pro"/>
                        <a:ea typeface="Arial"/>
                        <a:cs typeface="Arial"/>
                      </a:endParaRPr>
                    </a:p>
                  </a:txBody>
                  <a:tcPr marL="68580" marR="68580" marT="0" marB="0"/>
                </a:tc>
              </a:tr>
            </a:tbl>
          </a:graphicData>
        </a:graphic>
      </p:graphicFrame>
      <p:sp>
        <p:nvSpPr>
          <p:cNvPr id="5" name="Rectangle 1"/>
          <p:cNvSpPr>
            <a:spLocks noChangeArrowheads="1"/>
          </p:cNvSpPr>
          <p:nvPr/>
        </p:nvSpPr>
        <p:spPr bwMode="auto">
          <a:xfrm>
            <a:off x="575352" y="1329161"/>
            <a:ext cx="7613151" cy="1472826"/>
          </a:xfrm>
          <a:prstGeom prst="rect">
            <a:avLst/>
          </a:prstGeom>
          <a:noFill/>
          <a:ln>
            <a:noFill/>
          </a:ln>
          <a:effectLst/>
        </p:spPr>
        <p:txBody>
          <a:bodyPr vert="horz" wrap="square" lIns="6348" tIns="45720" rIns="91440" bIns="41261" numCol="1" anchor="ctr" anchorCtr="0" compatLnSpc="1">
            <a:prstTxWarp prst="textNoShape"/>
            <a:spAutoFit/>
          </a:bodyPr>
          <a:lstStyle>
            <a:lvl1pPr>
              <a:spcBef>
                <a:spcPts val="0"/>
              </a:spcBef>
              <a:spcAft>
                <a:spcPts val="0"/>
              </a:spcAft>
              <a:defRPr>
                <a:solidFill>
                  <a:schemeClr val="tx1"/>
                </a:solidFill>
                <a:latin typeface="Arial"/>
              </a:defRPr>
            </a:lvl1pPr>
            <a:lvl2pPr marL="457200">
              <a:spcBef>
                <a:spcPts val="0"/>
              </a:spcBef>
              <a:spcAft>
                <a:spcPts val="0"/>
              </a:spcAft>
              <a:defRPr>
                <a:solidFill>
                  <a:schemeClr val="tx1"/>
                </a:solidFill>
                <a:latin typeface="Arial"/>
              </a:defRPr>
            </a:lvl2pPr>
            <a:lvl3pPr marL="914400">
              <a:spcBef>
                <a:spcPts val="0"/>
              </a:spcBef>
              <a:spcAft>
                <a:spcPts val="0"/>
              </a:spcAft>
              <a:defRPr>
                <a:solidFill>
                  <a:schemeClr val="tx1"/>
                </a:solidFill>
                <a:latin typeface="Arial"/>
              </a:defRPr>
            </a:lvl3pPr>
            <a:lvl4pPr marL="1371600">
              <a:spcBef>
                <a:spcPts val="0"/>
              </a:spcBef>
              <a:spcAft>
                <a:spcPts val="0"/>
              </a:spcAft>
              <a:defRPr>
                <a:solidFill>
                  <a:schemeClr val="tx1"/>
                </a:solidFill>
                <a:latin typeface="Arial"/>
              </a:defRPr>
            </a:lvl4pPr>
            <a:lvl5pPr marL="1828800">
              <a:spcBef>
                <a:spcPts val="0"/>
              </a:spcBef>
              <a:spcAft>
                <a:spcPts val="0"/>
              </a:spcAft>
              <a:defRPr>
                <a:solidFill>
                  <a:schemeClr val="tx1"/>
                </a:solidFill>
                <a:latin typeface="Arial"/>
              </a:defRPr>
            </a:lvl5pPr>
            <a:lvl6pPr marL="2286000">
              <a:spcBef>
                <a:spcPts val="0"/>
              </a:spcBef>
              <a:spcAft>
                <a:spcPts val="0"/>
              </a:spcAft>
              <a:defRPr>
                <a:solidFill>
                  <a:schemeClr val="tx1"/>
                </a:solidFill>
                <a:latin typeface="Arial"/>
              </a:defRPr>
            </a:lvl6pPr>
            <a:lvl7pPr marL="2743200">
              <a:spcBef>
                <a:spcPts val="0"/>
              </a:spcBef>
              <a:spcAft>
                <a:spcPts val="0"/>
              </a:spcAft>
              <a:defRPr>
                <a:solidFill>
                  <a:schemeClr val="tx1"/>
                </a:solidFill>
                <a:latin typeface="Arial"/>
              </a:defRPr>
            </a:lvl7pPr>
            <a:lvl8pPr marL="3200400">
              <a:spcBef>
                <a:spcPts val="0"/>
              </a:spcBef>
              <a:spcAft>
                <a:spcPts val="0"/>
              </a:spcAft>
              <a:defRPr>
                <a:solidFill>
                  <a:schemeClr val="tx1"/>
                </a:solidFill>
                <a:latin typeface="Arial"/>
              </a:defRPr>
            </a:lvl8pPr>
            <a:lvl9pPr marL="3657600">
              <a:spcBef>
                <a:spcPts val="0"/>
              </a:spcBef>
              <a:spcAft>
                <a:spcPts val="0"/>
              </a:spcAft>
              <a:defRPr>
                <a:solidFill>
                  <a:schemeClr val="tx1"/>
                </a:solidFill>
                <a:latin typeface="Arial"/>
              </a:defRPr>
            </a:lvl9pPr>
          </a:lstStyle>
          <a:p>
            <a:pPr marL="0" marR="0" lvl="0" indent="0" algn="l" defTabSz="914400">
              <a:lnSpc>
                <a:spcPct val="100000"/>
              </a:lnSpc>
              <a:spcBef>
                <a:spcPts val="0"/>
              </a:spcBef>
              <a:spcAft>
                <a:spcPts val="0"/>
              </a:spcAft>
              <a:buClrTx/>
              <a:buSzTx/>
              <a:buFontTx/>
              <a:buNone/>
              <a:defRPr/>
            </a:pPr>
            <a:endParaRPr lang="en-GB" sz="2400" b="1" i="0" u="none" strike="noStrike" cap="none">
              <a:ln>
                <a:noFill/>
              </a:ln>
              <a:solidFill>
                <a:srgbClr val="000000"/>
              </a:solidFill>
              <a:latin typeface="Myriad Pro"/>
              <a:ea typeface="Arial"/>
            </a:endParaRPr>
          </a:p>
          <a:p>
            <a:pPr marL="0" marR="0" lvl="0" indent="0" algn="l" defTabSz="914400">
              <a:lnSpc>
                <a:spcPct val="100000"/>
              </a:lnSpc>
              <a:spcBef>
                <a:spcPts val="0"/>
              </a:spcBef>
              <a:spcAft>
                <a:spcPts val="0"/>
              </a:spcAft>
              <a:buClrTx/>
              <a:buSzTx/>
              <a:buFontTx/>
              <a:buNone/>
              <a:defRPr/>
            </a:pPr>
            <a:r>
              <a:rPr lang="en-GB" sz="2400" b="1" i="0" u="none" strike="noStrike" cap="none">
                <a:ln>
                  <a:noFill/>
                </a:ln>
                <a:solidFill>
                  <a:srgbClr val="000000"/>
                </a:solidFill>
                <a:latin typeface="Myriad Pro"/>
                <a:ea typeface="Arial"/>
              </a:rPr>
              <a:t> 	</a:t>
            </a:r>
            <a:r>
              <a:rPr lang="en-GB" sz="2400" b="0" i="0" u="none" strike="noStrike" cap="none">
                <a:ln>
                  <a:noFill/>
                </a:ln>
                <a:solidFill>
                  <a:srgbClr val="000000"/>
                </a:solidFill>
                <a:latin typeface="Myriad Pro"/>
                <a:ea typeface="Arial"/>
                <a:cs typeface="MS Gothic"/>
              </a:rPr>
              <a:t> ☒</a:t>
            </a:r>
            <a:r>
              <a:rPr lang="en-GB" sz="2400" b="1" i="0" u="none" strike="noStrike" cap="none">
                <a:ln>
                  <a:noFill/>
                </a:ln>
                <a:solidFill>
                  <a:srgbClr val="000000"/>
                </a:solidFill>
                <a:latin typeface="Myriad Pro"/>
                <a:ea typeface="Arial"/>
              </a:rPr>
              <a:t>	Practical</a:t>
            </a:r>
            <a:endParaRPr/>
          </a:p>
          <a:p>
            <a:pPr marL="0" marR="0" lvl="0" indent="0" algn="l" defTabSz="914400">
              <a:lnSpc>
                <a:spcPct val="100000"/>
              </a:lnSpc>
              <a:spcBef>
                <a:spcPts val="0"/>
              </a:spcBef>
              <a:spcAft>
                <a:spcPts val="0"/>
              </a:spcAft>
              <a:buClrTx/>
              <a:buSzTx/>
              <a:buFontTx/>
              <a:buNone/>
              <a:defRPr/>
            </a:pPr>
            <a:endParaRPr lang="en-GB" sz="2400" b="0" i="0" u="none" strike="noStrike" cap="none">
              <a:ln>
                <a:noFill/>
              </a:ln>
              <a:solidFill>
                <a:schemeClr val="tx1"/>
              </a:solidFill>
              <a:latin typeface="Myriad Pro"/>
            </a:endParaRPr>
          </a:p>
          <a:p>
            <a:pPr marL="0" marR="0" lvl="0" indent="0" algn="l" defTabSz="914400">
              <a:lnSpc>
                <a:spcPct val="100000"/>
              </a:lnSpc>
              <a:spcBef>
                <a:spcPts val="0"/>
              </a:spcBef>
              <a:spcAft>
                <a:spcPts val="0"/>
              </a:spcAft>
              <a:buClrTx/>
              <a:buSzTx/>
              <a:buFontTx/>
              <a:buNone/>
              <a:defRPr/>
            </a:pPr>
            <a:endParaRPr lang="en-GB" sz="1800" b="0" i="0" u="none" strike="noStrike" cap="none">
              <a:ln>
                <a:noFill/>
              </a:ln>
              <a:solidFill>
                <a:schemeClr val="tx1"/>
              </a:solidFill>
              <a:latin typeface="Aria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74638"/>
            <a:ext cx="8229600" cy="865793"/>
          </a:xfrm>
          <a:prstGeom prst="rect">
            <a:avLst/>
          </a:prstGeom>
        </p:spPr>
        <p:txBody>
          <a:bodyPr>
            <a:normAutofit/>
          </a:bodyPr>
          <a:lstStyle/>
          <a:p>
            <a:pPr>
              <a:defRPr/>
            </a:pPr>
            <a:r>
              <a:rPr lang="en-GB" sz="3600" b="1">
                <a:solidFill>
                  <a:schemeClr val="bg2"/>
                </a:solidFill>
              </a:rPr>
              <a:t>Assessment Summary </a:t>
            </a:r>
            <a:endParaRPr sz="3600" b="1">
              <a:solidFill>
                <a:schemeClr val="bg2"/>
              </a:solidFill>
            </a:endParaRPr>
          </a:p>
        </p:txBody>
      </p:sp>
      <p:sp>
        <p:nvSpPr>
          <p:cNvPr id="124" name="Clarifying the core concepts in this module"/>
          <p:cNvSpPr txBox="1">
            <a:spLocks noGrp="1"/>
          </p:cNvSpPr>
          <p:nvPr>
            <p:ph type="body" idx="1"/>
          </p:nvPr>
        </p:nvSpPr>
        <p:spPr bwMode="auto">
          <a:xfrm>
            <a:off x="195209" y="1232900"/>
            <a:ext cx="8491591" cy="4284334"/>
          </a:xfrm>
          <a:prstGeom prst="rect">
            <a:avLst/>
          </a:prstGeom>
        </p:spPr>
        <p:txBody>
          <a:bodyPr/>
          <a:lstStyle/>
          <a:p>
            <a:pPr marL="0" indent="0" algn="ctr">
              <a:spcBef>
                <a:spcPts val="0"/>
              </a:spcBef>
              <a:buSzTx/>
              <a:buFontTx/>
              <a:buNone/>
              <a:defRPr sz="3300" b="1"/>
            </a:pPr>
            <a:endParaRPr lang="en-GB"/>
          </a:p>
          <a:p>
            <a:pPr marL="0" indent="0" algn="ctr">
              <a:spcBef>
                <a:spcPts val="0"/>
              </a:spcBef>
              <a:buSzTx/>
              <a:buFontTx/>
              <a:buNone/>
              <a:defRPr sz="3300" b="1"/>
            </a:pPr>
            <a:endParaRPr/>
          </a:p>
        </p:txBody>
      </p:sp>
      <p:graphicFrame>
        <p:nvGraphicFramePr>
          <p:cNvPr id="2" name="Table 1"/>
          <p:cNvGraphicFramePr>
            <a:graphicFrameLocks xmlns:a="http://schemas.openxmlformats.org/drawingml/2006/main" noGrp="1"/>
          </p:cNvGraphicFramePr>
          <p:nvPr/>
        </p:nvGraphicFramePr>
        <p:xfrm>
          <a:off x="457199" y="1396999"/>
          <a:ext cx="8229600" cy="2980746"/>
        </p:xfrm>
        <a:graphic>
          <a:graphicData uri="http://schemas.openxmlformats.org/drawingml/2006/table">
            <a:tbl>
              <a:tblPr firstRow="1" firstCol="0" lastRow="0" lastCol="0" bandRow="1" bandCol="0">
                <a:tableStyleId>{5940675A-B579-460E-94D1-54222C63F5DA}</a:tableStyleId>
              </a:tblPr>
              <a:tblGrid>
                <a:gridCol w="3909318"/>
                <a:gridCol w="4320282"/>
              </a:tblGrid>
              <a:tr h="719262">
                <a:tc>
                  <a:txBody>
                    <a:bodyPr/>
                    <a:p>
                      <a:pPr algn="ctr">
                        <a:defRPr/>
                      </a:pPr>
                      <a:r>
                        <a:rPr lang="en-GB" sz="2800" b="1">
                          <a:latin typeface="Myriad Pro"/>
                        </a:rPr>
                        <a:t>Activity Type</a:t>
                      </a:r>
                      <a:endParaRPr/>
                    </a:p>
                  </a:txBody>
                  <a:tcPr/>
                </a:tc>
                <a:tc>
                  <a:txBody>
                    <a:bodyPr/>
                    <a:p>
                      <a:pPr algn="ctr">
                        <a:defRPr/>
                      </a:pPr>
                      <a:r>
                        <a:rPr lang="en-GB" sz="2800" b="1">
                          <a:latin typeface="Myriad Pro"/>
                        </a:rPr>
                        <a:t>Percentage</a:t>
                      </a:r>
                      <a:endParaRPr/>
                    </a:p>
                  </a:txBody>
                  <a:tcPr/>
                </a:tc>
              </a:tr>
              <a:tr h="719262">
                <a:tc>
                  <a:txBody>
                    <a:bodyPr/>
                    <a:p>
                      <a:pPr>
                        <a:defRPr/>
                      </a:pPr>
                      <a:endParaRPr lang="en-GB" sz="2400" b="1">
                        <a:solidFill>
                          <a:srgbClr val="FF0000"/>
                        </a:solidFill>
                        <a:latin typeface="Myriad Pro"/>
                      </a:endParaRPr>
                    </a:p>
                    <a:p>
                      <a:pPr>
                        <a:defRPr/>
                      </a:pPr>
                      <a:r>
                        <a:rPr lang="en-GB" sz="2400" b="1">
                          <a:latin typeface="Myriad Pro"/>
                        </a:rPr>
                        <a:t>Individual Coursework</a:t>
                      </a:r>
                      <a:endParaRPr lang="en-GB" sz="2400" b="1">
                        <a:solidFill>
                          <a:srgbClr val="FF0000"/>
                        </a:solidFill>
                        <a:latin typeface="Myriad Pro"/>
                      </a:endParaRPr>
                    </a:p>
                  </a:txBody>
                  <a:tcPr/>
                </a:tc>
                <a:tc>
                  <a:txBody>
                    <a:bodyPr/>
                    <a:p>
                      <a:pPr>
                        <a:defRPr/>
                      </a:pPr>
                      <a:endParaRPr lang="en-GB" sz="2400" b="1">
                        <a:solidFill>
                          <a:srgbClr val="FF0000"/>
                        </a:solidFill>
                        <a:latin typeface="Myriad Pro"/>
                      </a:endParaRPr>
                    </a:p>
                    <a:p>
                      <a:pPr>
                        <a:defRPr/>
                      </a:pPr>
                      <a:r>
                        <a:rPr lang="en-GB" sz="2400" b="1">
                          <a:solidFill>
                            <a:srgbClr val="FF0000"/>
                          </a:solidFill>
                          <a:latin typeface="Myriad Pro"/>
                        </a:rPr>
                        <a:t>70%</a:t>
                      </a:r>
                      <a:endParaRPr/>
                    </a:p>
                  </a:txBody>
                  <a:tcPr/>
                </a:tc>
              </a:tr>
              <a:tr h="719262">
                <a:tc>
                  <a:txBody>
                    <a:bodyPr/>
                    <a:p>
                      <a:pPr>
                        <a:defRPr/>
                      </a:pPr>
                      <a:r>
                        <a:rPr lang="en-GB" sz="2400" b="1">
                          <a:solidFill>
                            <a:srgbClr val="FF0000"/>
                          </a:solidFill>
                          <a:latin typeface="Myriad Pro"/>
                        </a:rPr>
                        <a:t>Individual Practical</a:t>
                      </a:r>
                      <a:r>
                        <a:rPr lang="en-GB" sz="2400" b="1">
                          <a:latin typeface="Myriad Pro"/>
                        </a:rPr>
                        <a:t> </a:t>
                      </a:r>
                      <a:endParaRPr/>
                    </a:p>
                  </a:txBody>
                  <a:tcPr/>
                </a:tc>
                <a:tc>
                  <a:txBody>
                    <a:bodyPr/>
                    <a:p>
                      <a:pPr>
                        <a:defRPr/>
                      </a:pPr>
                      <a:r>
                        <a:rPr lang="en-GB" sz="2400" b="1">
                          <a:latin typeface="Myriad Pro"/>
                        </a:rPr>
                        <a:t>30%</a:t>
                      </a:r>
                      <a:endParaRPr/>
                    </a:p>
                  </a:txBody>
                  <a:tcPr/>
                </a:tc>
              </a:tr>
              <a:tr h="719262">
                <a:tc>
                  <a:txBody>
                    <a:bodyPr/>
                    <a:p>
                      <a:pPr>
                        <a:defRPr/>
                      </a:pPr>
                      <a:r>
                        <a:rPr lang="en-GB" sz="2400" b="1">
                          <a:solidFill>
                            <a:srgbClr val="0070C0"/>
                          </a:solidFill>
                          <a:latin typeface="Myriad Pro"/>
                        </a:rPr>
                        <a:t>Total</a:t>
                      </a:r>
                      <a:endParaRPr/>
                    </a:p>
                  </a:txBody>
                  <a:tcPr/>
                </a:tc>
                <a:tc>
                  <a:txBody>
                    <a:bodyPr/>
                    <a:p>
                      <a:pPr>
                        <a:defRPr/>
                      </a:pPr>
                      <a:r>
                        <a:rPr lang="en-GB" sz="2400" b="1">
                          <a:solidFill>
                            <a:srgbClr val="0070C0"/>
                          </a:solidFill>
                          <a:latin typeface="Myriad Pro"/>
                        </a:rPr>
                        <a:t>100%</a:t>
                      </a:r>
                      <a:endParaRPr/>
                    </a:p>
                  </a:txBody>
                  <a:tcPr/>
                </a:tc>
              </a:tr>
            </a:tbl>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3"/>
            <a:ext cx="8229600" cy="811659"/>
          </a:xfrm>
          <a:prstGeom prst="rect">
            <a:avLst/>
          </a:prstGeom>
        </p:spPr>
        <p:txBody>
          <a:bodyPr>
            <a:normAutofit fontScale="90000"/>
          </a:bodyPr>
          <a:lstStyle/>
          <a:p>
            <a:pPr>
              <a:defRPr/>
            </a:pPr>
            <a:r>
              <a:rPr lang="en-GB" sz="4800" b="1"/>
              <a:t>Note!</a:t>
            </a:r>
            <a:endParaRPr sz="4800" b="1"/>
          </a:p>
        </p:txBody>
      </p:sp>
      <p:sp>
        <p:nvSpPr>
          <p:cNvPr id="124" name="Clarifying the core concepts in this module"/>
          <p:cNvSpPr txBox="1">
            <a:spLocks noGrp="1"/>
          </p:cNvSpPr>
          <p:nvPr>
            <p:ph type="body" idx="1"/>
          </p:nvPr>
        </p:nvSpPr>
        <p:spPr bwMode="auto">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a:solidFill>
                <a:srgbClr val="FF0000"/>
              </a:solidFill>
              <a:ea typeface="Calibri"/>
              <a:cs typeface="Times New Roman"/>
            </a:endParaRPr>
          </a:p>
          <a:p>
            <a:pPr marL="0" indent="0">
              <a:spcBef>
                <a:spcPts val="0"/>
              </a:spcBef>
              <a:buSzTx/>
              <a:buFontTx/>
              <a:buNone/>
              <a:defRPr sz="3300" b="1"/>
            </a:pPr>
            <a:r>
              <a:rPr lang="en-GB" sz="3200">
                <a:solidFill>
                  <a:schemeClr val="bg2"/>
                </a:solidFill>
                <a:ea typeface="Calibri"/>
                <a:cs typeface="Times New Roman"/>
              </a:rPr>
              <a:t>The assignment brie</a:t>
            </a:r>
            <a:r>
              <a:rPr lang="en-GB" sz="3200">
                <a:solidFill>
                  <a:schemeClr val="bg2"/>
                </a:solidFill>
                <a:ea typeface="Calibri"/>
                <a:cs typeface="Times New Roman"/>
              </a:rPr>
              <a:t>fs for </a:t>
            </a:r>
            <a:r>
              <a:rPr lang="en-GB" sz="3200">
                <a:solidFill>
                  <a:schemeClr val="bg2"/>
                </a:solidFill>
                <a:ea typeface="Calibri"/>
                <a:cs typeface="Times New Roman"/>
              </a:rPr>
              <a:t> Components </a:t>
            </a:r>
            <a:endParaRPr/>
          </a:p>
          <a:p>
            <a:pPr marL="0" indent="0">
              <a:spcBef>
                <a:spcPts val="0"/>
              </a:spcBef>
              <a:buSzTx/>
              <a:buFontTx/>
              <a:buNone/>
              <a:defRPr sz="3300" b="1"/>
            </a:pPr>
            <a:r>
              <a:rPr lang="en-GB" sz="3200">
                <a:solidFill>
                  <a:schemeClr val="bg2"/>
                </a:solidFill>
                <a:ea typeface="Calibri"/>
                <a:cs typeface="Times New Roman"/>
              </a:rPr>
              <a:t>1 &amp; 2 </a:t>
            </a:r>
            <a:r>
              <a:rPr lang="en-GB" sz="3200">
                <a:solidFill>
                  <a:schemeClr val="bg2"/>
                </a:solidFill>
                <a:ea typeface="Calibri"/>
                <a:cs typeface="Times New Roman"/>
              </a:rPr>
              <a:t>are now available in Moodle (please see the folder: “Assessment briefs and final submission links...”)</a:t>
            </a:r>
            <a:endParaRPr sz="3200">
              <a:solidFill>
                <a:schemeClr val="bg2"/>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3"/>
            <a:ext cx="8229600" cy="811659"/>
          </a:xfrm>
          <a:prstGeom prst="rect">
            <a:avLst/>
          </a:prstGeom>
        </p:spPr>
        <p:txBody>
          <a:bodyPr>
            <a:normAutofit fontScale="90000"/>
          </a:bodyPr>
          <a:lstStyle/>
          <a:p>
            <a:pPr>
              <a:defRPr/>
            </a:pPr>
            <a:r>
              <a:rPr lang="en-GB" sz="4800" b="1"/>
              <a:t>So far ….. so good!</a:t>
            </a:r>
            <a:endParaRPr sz="4800" b="1"/>
          </a:p>
        </p:txBody>
      </p:sp>
      <p:sp>
        <p:nvSpPr>
          <p:cNvPr id="124" name="Clarifying the core concepts in this module"/>
          <p:cNvSpPr txBox="1">
            <a:spLocks noGrp="1"/>
          </p:cNvSpPr>
          <p:nvPr>
            <p:ph type="body" idx="1"/>
          </p:nvPr>
        </p:nvSpPr>
        <p:spPr bwMode="auto">
          <a:xfrm>
            <a:off x="457200" y="1428108"/>
            <a:ext cx="8306656" cy="4048018"/>
          </a:xfrm>
          <a:prstGeom prst="rect">
            <a:avLst/>
          </a:prstGeom>
        </p:spPr>
        <p:txBody>
          <a:bodyPr>
            <a:normAutofit/>
          </a:bodyPr>
          <a:lstStyle/>
          <a:p>
            <a:pPr marL="0" indent="0" algn="ctr">
              <a:spcBef>
                <a:spcPts val="0"/>
              </a:spcBef>
              <a:buSzTx/>
              <a:buFontTx/>
              <a:buNone/>
              <a:defRPr sz="3300" b="1"/>
            </a:pPr>
            <a:r>
              <a:rPr lang="en-GB" sz="4400" b="1">
                <a:solidFill>
                  <a:srgbClr val="FF0000"/>
                </a:solidFill>
                <a:ea typeface="Calibri"/>
                <a:cs typeface="Times New Roman"/>
              </a:rPr>
              <a:t>?????</a:t>
            </a:r>
            <a:endParaRPr/>
          </a:p>
          <a:p>
            <a:pPr marL="0" indent="0" algn="ctr">
              <a:spcBef>
                <a:spcPts val="0"/>
              </a:spcBef>
              <a:buSzTx/>
              <a:buFontTx/>
              <a:buNone/>
              <a:defRPr sz="3300" b="1"/>
            </a:pPr>
            <a:endParaRPr lang="en-GB" sz="4400" b="1">
              <a:solidFill>
                <a:srgbClr val="FF0000"/>
              </a:solidFill>
              <a:ea typeface="Calibri"/>
              <a:cs typeface="Times New Roman"/>
            </a:endParaRPr>
          </a:p>
        </p:txBody>
      </p:sp>
      <p:pic>
        <p:nvPicPr>
          <p:cNvPr id="3074" name="Picture 2" descr="Any Questions? | ATD"/>
          <p:cNvPicPr>
            <a:picLocks noChangeAspect="1" noChangeArrowheads="1"/>
          </p:cNvPicPr>
          <p:nvPr/>
        </p:nvPicPr>
        <p:blipFill>
          <a:blip r:embed="rId3"/>
          <a:stretch/>
        </p:blipFill>
        <p:spPr bwMode="auto">
          <a:xfrm>
            <a:off x="1458930" y="2342508"/>
            <a:ext cx="6287784" cy="2815119"/>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3"/>
            <a:ext cx="8229600" cy="811659"/>
          </a:xfrm>
          <a:prstGeom prst="rect">
            <a:avLst/>
          </a:prstGeom>
        </p:spPr>
        <p:txBody>
          <a:bodyPr>
            <a:normAutofit fontScale="90000"/>
          </a:bodyPr>
          <a:lstStyle/>
          <a:p>
            <a:pPr>
              <a:defRPr/>
            </a:pPr>
            <a:r>
              <a:rPr lang="en-GB" sz="4800" b="1"/>
              <a:t>What time is it now?</a:t>
            </a:r>
            <a:endParaRPr sz="4800" b="1"/>
          </a:p>
        </p:txBody>
      </p:sp>
      <p:sp>
        <p:nvSpPr>
          <p:cNvPr id="124" name="Clarifying the core concepts in this module"/>
          <p:cNvSpPr txBox="1">
            <a:spLocks noGrp="1"/>
          </p:cNvSpPr>
          <p:nvPr>
            <p:ph type="body" idx="1"/>
          </p:nvPr>
        </p:nvSpPr>
        <p:spPr bwMode="auto">
          <a:xfrm>
            <a:off x="133564" y="1273996"/>
            <a:ext cx="8763856" cy="4243238"/>
          </a:xfrm>
          <a:prstGeom prst="rect">
            <a:avLst/>
          </a:prstGeom>
        </p:spPr>
        <p:txBody>
          <a:bodyPr>
            <a:normAutofit/>
          </a:bodyPr>
          <a:lstStyle/>
          <a:p>
            <a:pPr marL="0" indent="0" algn="ctr">
              <a:spcBef>
                <a:spcPts val="0"/>
              </a:spcBef>
              <a:buSzTx/>
              <a:buFontTx/>
              <a:buNone/>
              <a:defRPr sz="3300" b="1"/>
            </a:pPr>
            <a:r>
              <a:rPr lang="en-GB" sz="4400" b="1">
                <a:solidFill>
                  <a:srgbClr val="FF0000"/>
                </a:solidFill>
                <a:ea typeface="Calibri"/>
                <a:cs typeface="Times New Roman"/>
              </a:rPr>
              <a:t>Yes!</a:t>
            </a:r>
            <a:endParaRPr/>
          </a:p>
          <a:p>
            <a:pPr marL="0" indent="0" algn="ctr">
              <a:spcBef>
                <a:spcPts val="0"/>
              </a:spcBef>
              <a:buSzTx/>
              <a:buFontTx/>
              <a:buNone/>
              <a:defRPr sz="3300" b="1"/>
            </a:pPr>
            <a:endParaRPr lang="en-GB" sz="4400" b="1">
              <a:solidFill>
                <a:srgbClr val="FF0000"/>
              </a:solidFill>
              <a:ea typeface="Calibri"/>
              <a:cs typeface="Times New Roman"/>
            </a:endParaRPr>
          </a:p>
          <a:p>
            <a:pPr marL="0" indent="0" algn="ctr">
              <a:spcBef>
                <a:spcPts val="0"/>
              </a:spcBef>
              <a:buSzTx/>
              <a:buFontTx/>
              <a:buNone/>
              <a:defRPr sz="3300" b="1"/>
            </a:pPr>
            <a:endParaRPr lang="en-GB" sz="4400" b="1">
              <a:solidFill>
                <a:srgbClr val="FF0000"/>
              </a:solidFill>
              <a:ea typeface="Calibri"/>
              <a:cs typeface="Times New Roman"/>
            </a:endParaRPr>
          </a:p>
        </p:txBody>
      </p:sp>
      <p:pic>
        <p:nvPicPr>
          <p:cNvPr id="1028" name="Picture 4" descr="Break Time – Ignite the Senses Children's Gym"/>
          <p:cNvPicPr>
            <a:picLocks noChangeAspect="1" noChangeArrowheads="1"/>
          </p:cNvPicPr>
          <p:nvPr/>
        </p:nvPicPr>
        <p:blipFill>
          <a:blip r:embed="rId3"/>
          <a:stretch/>
        </p:blipFill>
        <p:spPr bwMode="auto">
          <a:xfrm>
            <a:off x="1366463" y="2362199"/>
            <a:ext cx="6339154" cy="2682411"/>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3"/>
            <a:ext cx="8229600" cy="811659"/>
          </a:xfrm>
          <a:prstGeom prst="rect">
            <a:avLst/>
          </a:prstGeom>
        </p:spPr>
        <p:txBody>
          <a:bodyPr>
            <a:normAutofit fontScale="90000"/>
          </a:bodyPr>
          <a:lstStyle/>
          <a:p>
            <a:pPr>
              <a:defRPr/>
            </a:pPr>
            <a:r>
              <a:rPr lang="en-GB" sz="4800" b="1"/>
              <a:t>What time is it now?</a:t>
            </a:r>
            <a:endParaRPr sz="4800" b="1"/>
          </a:p>
        </p:txBody>
      </p:sp>
      <p:sp>
        <p:nvSpPr>
          <p:cNvPr id="124" name="Clarifying the core concepts in this module"/>
          <p:cNvSpPr txBox="1">
            <a:spLocks noGrp="1"/>
          </p:cNvSpPr>
          <p:nvPr>
            <p:ph type="body" idx="1"/>
          </p:nvPr>
        </p:nvSpPr>
        <p:spPr bwMode="auto">
          <a:xfrm>
            <a:off x="133564" y="1273996"/>
            <a:ext cx="8763856" cy="4243238"/>
          </a:xfrm>
          <a:prstGeom prst="rect">
            <a:avLst/>
          </a:prstGeom>
        </p:spPr>
        <p:txBody>
          <a:bodyPr>
            <a:normAutofit/>
          </a:bodyPr>
          <a:lstStyle/>
          <a:p>
            <a:pPr marL="0" indent="0" algn="ctr">
              <a:spcBef>
                <a:spcPts val="0"/>
              </a:spcBef>
              <a:buSzTx/>
              <a:buFontTx/>
              <a:buNone/>
              <a:defRPr sz="3300" b="1"/>
            </a:pPr>
            <a:r>
              <a:rPr lang="en-GB" sz="4400" b="1">
                <a:solidFill>
                  <a:srgbClr val="FF0000"/>
                </a:solidFill>
                <a:ea typeface="Calibri"/>
                <a:cs typeface="Times New Roman"/>
              </a:rPr>
              <a:t>Lecture Time!</a:t>
            </a:r>
            <a:endParaRPr/>
          </a:p>
          <a:p>
            <a:pPr marL="0" indent="0" algn="ctr">
              <a:spcBef>
                <a:spcPts val="0"/>
              </a:spcBef>
              <a:buSzTx/>
              <a:buFontTx/>
              <a:buNone/>
              <a:defRPr sz="3300" b="1"/>
            </a:pPr>
            <a:endParaRPr lang="en-GB" sz="4400" b="1">
              <a:solidFill>
                <a:srgbClr val="FF0000"/>
              </a:solidFill>
              <a:ea typeface="Calibri"/>
              <a:cs typeface="Times New Roman"/>
            </a:endParaRPr>
          </a:p>
          <a:p>
            <a:pPr marL="0" indent="0" algn="ctr">
              <a:spcBef>
                <a:spcPts val="0"/>
              </a:spcBef>
              <a:buSzTx/>
              <a:buFontTx/>
              <a:buNone/>
              <a:defRPr sz="3300" b="1"/>
            </a:pPr>
            <a:endParaRPr lang="en-GB" sz="4400" b="1">
              <a:solidFill>
                <a:srgbClr val="FF0000"/>
              </a:solidFill>
              <a:ea typeface="Calibri"/>
              <a:cs typeface="Times New Roman"/>
            </a:endParaRPr>
          </a:p>
        </p:txBody>
      </p:sp>
      <p:pic>
        <p:nvPicPr>
          <p:cNvPr id="2050" name="Picture 2" descr="Welcome Back Post It - Welcome Back Ecard | CardSnacks"/>
          <p:cNvPicPr>
            <a:picLocks noChangeAspect="1" noChangeArrowheads="1"/>
          </p:cNvPicPr>
          <p:nvPr/>
        </p:nvPicPr>
        <p:blipFill>
          <a:blip r:embed="rId3"/>
          <a:stretch/>
        </p:blipFill>
        <p:spPr bwMode="auto">
          <a:xfrm>
            <a:off x="1428109" y="2119313"/>
            <a:ext cx="6287784" cy="2619375"/>
          </a:xfrm>
          <a:prstGeom prst="rect">
            <a:avLst/>
          </a:prstGeom>
          <a:noFill/>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457200" y="205482"/>
            <a:ext cx="8229600" cy="1135283"/>
          </a:xfrm>
          <a:prstGeom prst="rect">
            <a:avLst/>
          </a:prstGeom>
        </p:spPr>
        <p:txBody>
          <a:bodyPr>
            <a:normAutofit/>
          </a:bodyPr>
          <a:lstStyle/>
          <a:p>
            <a:pPr>
              <a:defRPr/>
            </a:pPr>
            <a:r>
              <a:rPr lang="en-GB" sz="4800" b="1"/>
              <a:t>Week 1</a:t>
            </a:r>
            <a:endParaRPr sz="4800" b="1"/>
          </a:p>
        </p:txBody>
      </p:sp>
      <p:sp>
        <p:nvSpPr>
          <p:cNvPr id="124" name="Clarifying the core concepts in this module"/>
          <p:cNvSpPr txBox="1">
            <a:spLocks noGrp="1"/>
          </p:cNvSpPr>
          <p:nvPr>
            <p:ph type="body" idx="1"/>
          </p:nvPr>
        </p:nvSpPr>
        <p:spPr bwMode="auto">
          <a:xfrm>
            <a:off x="133564" y="1273996"/>
            <a:ext cx="8763856" cy="4243238"/>
          </a:xfrm>
          <a:prstGeom prst="rect">
            <a:avLst/>
          </a:prstGeom>
        </p:spPr>
        <p:txBody>
          <a:bodyPr>
            <a:normAutofit/>
          </a:bodyPr>
          <a:lstStyle/>
          <a:p>
            <a:pPr marL="0" indent="0" algn="ctr">
              <a:spcBef>
                <a:spcPts val="0"/>
              </a:spcBef>
              <a:buSzTx/>
              <a:buFontTx/>
              <a:buNone/>
              <a:defRPr sz="3300" b="1"/>
            </a:pPr>
            <a:endParaRPr lang="en-GB" sz="4400" b="1">
              <a:ea typeface="Calibri"/>
              <a:cs typeface="Times New Roman"/>
            </a:endParaRPr>
          </a:p>
          <a:p>
            <a:pPr marL="0" indent="0" algn="ctr">
              <a:spcBef>
                <a:spcPts val="0"/>
              </a:spcBef>
              <a:buSzTx/>
              <a:buFontTx/>
              <a:buNone/>
              <a:defRPr sz="3300" b="1"/>
            </a:pPr>
            <a:r>
              <a:rPr lang="en-GB" sz="4400" b="1">
                <a:ea typeface="Calibri"/>
                <a:cs typeface="Times New Roman"/>
              </a:rPr>
              <a:t>Introduction to Organisational Culture</a:t>
            </a:r>
            <a:endParaRPr sz="44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123"/>
                                        </p:tgtEl>
                                        <p:attrNameLst>
                                          <p:attrName>style.visibility</p:attrName>
                                        </p:attrNameLst>
                                      </p:cBhvr>
                                      <p:to>
                                        <p:strVal val="visible"/>
                                      </p:to>
                                    </p:set>
                                    <p:animEffect transition="in" filter="barn(inVertical)">
                                      <p:cBhvr>
                                        <p:cTn id="7" dur="500"/>
                                        <p:tgtEl>
                                          <p:spTgt spid="12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Effect transition="in" filter="fade">
                                      <p:cBhvr>
                                        <p:cTn id="12" dur="1000"/>
                                        <p:tgtEl>
                                          <p:spTgt spid="124">
                                            <p:bg/>
                                          </p:spTgt>
                                        </p:tgtEl>
                                      </p:cBhvr>
                                    </p:animEffect>
                                    <p:anim calcmode="lin" valueType="num">
                                      <p:cBhvr>
                                        <p:cTn id="13" dur="1000" fill="hold"/>
                                        <p:tgtEl>
                                          <p:spTgt spid="124">
                                            <p:bg/>
                                          </p:spTgt>
                                        </p:tgtEl>
                                        <p:attrNameLst>
                                          <p:attrName>ppt_x</p:attrName>
                                        </p:attrNameLst>
                                      </p:cBhvr>
                                      <p:tavLst>
                                        <p:tav tm="0">
                                          <p:val>
                                            <p:strVal val="#ppt_x"/>
                                          </p:val>
                                        </p:tav>
                                        <p:tav tm="100000">
                                          <p:val>
                                            <p:strVal val="#ppt_x"/>
                                          </p:val>
                                        </p:tav>
                                      </p:tavLst>
                                    </p:anim>
                                    <p:anim calcmode="lin" valueType="num">
                                      <p:cBhvr>
                                        <p:cTn id="14"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24">
                                            <p:txEl>
                                              <p:pRg st="1" end="1"/>
                                            </p:txEl>
                                          </p:spTgt>
                                        </p:tgtEl>
                                        <p:attrNameLst>
                                          <p:attrName>style.visibility</p:attrName>
                                        </p:attrNameLst>
                                      </p:cBhvr>
                                      <p:to>
                                        <p:strVal val="visible"/>
                                      </p:to>
                                    </p:set>
                                    <p:animEffect transition="in" filter="fade">
                                      <p:cBhvr>
                                        <p:cTn id="19" dur="1000"/>
                                        <p:tgtEl>
                                          <p:spTgt spid="124">
                                            <p:txEl>
                                              <p:pRg st="1" end="1"/>
                                            </p:txEl>
                                          </p:spTgt>
                                        </p:tgtEl>
                                      </p:cBhvr>
                                    </p:animEffect>
                                    <p:anim calcmode="lin" valueType="num">
                                      <p:cBhvr>
                                        <p:cTn id="20"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spcBef>
                <a:spcPts val="0"/>
              </a:spcBef>
              <a:buSzTx/>
              <a:buFontTx/>
              <a:buNone/>
              <a:defRPr sz="3300" b="1"/>
            </a:pPr>
            <a:endParaRPr lang="en-GB" sz="3600">
              <a:solidFill>
                <a:schemeClr val="tx1"/>
              </a:solidFill>
            </a:endParaRPr>
          </a:p>
          <a:p>
            <a:pPr marL="0" indent="0" algn="ctr">
              <a:buNone/>
              <a:defRPr/>
            </a:pPr>
            <a:r>
              <a:rPr lang="en-GB" sz="4000" b="1">
                <a:solidFill>
                  <a:schemeClr val="bg2"/>
                </a:solidFill>
              </a:rPr>
              <a:t>Understanding Organisational Culture</a:t>
            </a:r>
            <a:endParaRPr/>
          </a:p>
          <a:p>
            <a:pPr algn="ctr">
              <a:defRPr/>
            </a:pPr>
            <a:endParaRPr lang="en-GB" sz="4000" b="1">
              <a:solidFill>
                <a:schemeClr val="bg2"/>
              </a:solidFill>
            </a:endParaRPr>
          </a:p>
          <a:p>
            <a:pPr marL="0" indent="0">
              <a:spcBef>
                <a:spcPts val="0"/>
              </a:spcBef>
              <a:buSzTx/>
              <a:buNone/>
              <a:defRPr sz="3300" b="1"/>
            </a:pPr>
            <a:endParaRPr lang="en-GB" sz="3200">
              <a:solidFill>
                <a:srgbClr val="FF0000"/>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124">
                                            <p:bg/>
                                          </p:spTgt>
                                        </p:tgtEl>
                                        <p:attrNameLst>
                                          <p:attrName>style.visibility</p:attrName>
                                        </p:attrNameLst>
                                      </p:cBhvr>
                                      <p:to>
                                        <p:strVal val="visible"/>
                                      </p:to>
                                    </p:set>
                                    <p:anim calcmode="lin" valueType="num">
                                      <p:cBhvr additive="base">
                                        <p:cTn id="12" dur="500" fill="hold"/>
                                        <p:tgtEl>
                                          <p:spTgt spid="124">
                                            <p:bg/>
                                          </p:spTgt>
                                        </p:tgtEl>
                                        <p:attrNameLst>
                                          <p:attrName>ppt_x</p:attrName>
                                        </p:attrNameLst>
                                      </p:cBhvr>
                                      <p:tavLst>
                                        <p:tav tm="0">
                                          <p:val>
                                            <p:strVal val="#ppt_x"/>
                                          </p:val>
                                        </p:tav>
                                        <p:tav tm="100000">
                                          <p:val>
                                            <p:strVal val="#ppt_x"/>
                                          </p:val>
                                        </p:tav>
                                      </p:tavLst>
                                    </p:anim>
                                    <p:anim calcmode="lin" valueType="num">
                                      <p:cBhvr additive="base">
                                        <p:cTn id="13" dur="500" fill="hold"/>
                                        <p:tgtEl>
                                          <p:spTgt spid="124">
                                            <p:bg/>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124">
                                            <p:txEl>
                                              <p:pRg st="1" end="1"/>
                                            </p:txEl>
                                          </p:spTgt>
                                        </p:tgtEl>
                                        <p:attrNameLst>
                                          <p:attrName>style.visibility</p:attrName>
                                        </p:attrNameLst>
                                      </p:cBhvr>
                                      <p:to>
                                        <p:strVal val="visible"/>
                                      </p:to>
                                    </p:set>
                                    <p:anim calcmode="lin" valueType="num">
                                      <p:cBhvr additive="base">
                                        <p:cTn id="18" dur="500" fill="hold"/>
                                        <p:tgtEl>
                                          <p:spTgt spid="124">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12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 grpId="0" build="p" animBg="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spcBef>
                <a:spcPts val="0"/>
              </a:spcBef>
              <a:buNone/>
              <a:defRPr/>
            </a:pPr>
            <a:r>
              <a:rPr lang="en-US" sz="3600"/>
              <a:t>Organi</a:t>
            </a:r>
            <a:r>
              <a:rPr lang="en-GB" sz="3600"/>
              <a:t>s</a:t>
            </a:r>
            <a:r>
              <a:rPr lang="en-US" sz="3600"/>
              <a:t>ational Culture (also called workplace culture) ……</a:t>
            </a:r>
            <a:endParaRPr/>
          </a:p>
          <a:p>
            <a:pPr algn="just">
              <a:defRPr/>
            </a:pPr>
            <a:r>
              <a:rPr lang="en-GB" sz="3200"/>
              <a:t>Refers </a:t>
            </a:r>
            <a:r>
              <a:rPr lang="en-GB" sz="3200" b="1" i="1">
                <a:solidFill>
                  <a:srgbClr val="FF0000"/>
                </a:solidFill>
              </a:rPr>
              <a:t>to the values and beliefs that provide norms of expected behaviours that employees might follow </a:t>
            </a:r>
            <a:r>
              <a:rPr lang="en-GB" sz="3200"/>
              <a:t>(Schein, 1992; Hogan and </a:t>
            </a:r>
            <a:r>
              <a:rPr lang="en-GB" sz="3200"/>
              <a:t>Coote</a:t>
            </a:r>
            <a:r>
              <a:rPr lang="en-GB" sz="3200"/>
              <a:t>, 2014).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6" y="1171254"/>
            <a:ext cx="8784405" cy="4345979"/>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a:defRPr/>
            </a:pPr>
            <a:r>
              <a:rPr lang="en-GB" sz="3200"/>
              <a:t>Schein (1992) considers organisational culture as a social force that is largely invisible yet very powerful. </a:t>
            </a:r>
            <a:endParaRPr/>
          </a:p>
          <a:p>
            <a:pPr>
              <a:defRPr/>
            </a:pPr>
            <a:endParaRPr lang="en-GB" sz="3200"/>
          </a:p>
          <a:p>
            <a:pPr>
              <a:defRPr/>
            </a:pPr>
            <a:r>
              <a:rPr lang="en-GB" sz="3200"/>
              <a:t>Practical evidence suggests that organisational culture </a:t>
            </a:r>
            <a:r>
              <a:rPr lang="en-GB" sz="3200" b="1">
                <a:solidFill>
                  <a:srgbClr val="FF0000"/>
                </a:solidFill>
              </a:rPr>
              <a:t>significantly influences </a:t>
            </a:r>
            <a:r>
              <a:rPr lang="en-GB" sz="3200"/>
              <a:t>market-oriented behaviours, and market and financial performance (Homburg &amp; </a:t>
            </a:r>
            <a:r>
              <a:rPr lang="en-GB" sz="3200"/>
              <a:t>Pflesser</a:t>
            </a:r>
            <a:r>
              <a:rPr lang="en-GB" sz="3200"/>
              <a:t>, 2000); </a:t>
            </a:r>
            <a:endParaRPr/>
          </a:p>
          <a:p>
            <a:pPr>
              <a:defRPr/>
            </a:pPr>
            <a:endParaRPr lang="en-GB" sz="32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6" y="1171254"/>
            <a:ext cx="8784405" cy="4345979"/>
          </a:xfrm>
          <a:prstGeom prst="rect">
            <a:avLst/>
          </a:prstGeom>
        </p:spPr>
        <p:txBody>
          <a:bodyPr vertOverflow="overflow" horzOverflow="overflow" vert="horz" wrap="square" lIns="45718" tIns="45720" rIns="45718" bIns="45720" numCol="1" spcCol="0" rtlCol="0" fromWordArt="0" anchor="t" anchorCtr="0" forceAA="0" upright="0" compatLnSpc="0">
            <a:normAutofit fontScale="95000" lnSpcReduction="1000"/>
          </a:bodyPr>
          <a:lstStyle/>
          <a:p>
            <a:pPr algn="just">
              <a:defRPr/>
            </a:pPr>
            <a:r>
              <a:rPr lang="en-GB" sz="3200"/>
              <a:t>It significantly influences employee attitudes and organisational effectiveness (Gregory et al., 2009), and;</a:t>
            </a:r>
            <a:endParaRPr/>
          </a:p>
          <a:p>
            <a:pPr marL="0" indent="0" algn="just">
              <a:buClrTx/>
              <a:buSzPct val="100000"/>
              <a:buFont typeface="Arial"/>
              <a:buNone/>
              <a:defRPr/>
            </a:pPr>
            <a:endParaRPr/>
          </a:p>
          <a:p>
            <a:pPr algn="just">
              <a:defRPr/>
            </a:pPr>
            <a:r>
              <a:rPr lang="en-GB" sz="3200"/>
              <a:t>It has a greater contribution to knowledge management and organisational effectiveness than organisational strategy and structure (Zheng, Yang, &amp; McLean, 2010). </a:t>
            </a:r>
            <a:endParaRPr/>
          </a:p>
          <a:p>
            <a:pPr>
              <a:defRPr/>
            </a:pPr>
            <a:endParaRPr lang="en-GB" sz="32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6" y="1171254"/>
            <a:ext cx="8784405" cy="4345979"/>
          </a:xfrm>
          <a:prstGeom prst="rect">
            <a:avLst/>
          </a:prstGeom>
        </p:spPr>
        <p:txBody>
          <a:bodyPr>
            <a:normAutofit/>
          </a:bodyPr>
          <a:lstStyle/>
          <a:p>
            <a:pPr>
              <a:defRPr/>
            </a:pPr>
            <a:r>
              <a:rPr lang="en-GB" sz="3200"/>
              <a:t>An organisation's culture strongly influences employees' behaviours beyond formal control systems, procedures, and authority (O'Reilly, Chatman, &amp; Caldwell, 1991). </a:t>
            </a:r>
            <a:endParaRPr/>
          </a:p>
          <a:p>
            <a:pPr marL="0" indent="0">
              <a:buNone/>
              <a:defRPr/>
            </a:pPr>
            <a:endParaRPr lang="en-GB" sz="3200"/>
          </a:p>
          <a:p>
            <a:pPr>
              <a:defRPr/>
            </a:pPr>
            <a:r>
              <a:rPr lang="en-GB" sz="3200"/>
              <a:t>As such, organisational culture is a powerful means to elicit desired organisational outcomes.</a:t>
            </a:r>
            <a:endParaRPr/>
          </a:p>
          <a:p>
            <a:pPr>
              <a:defRPr/>
            </a:pPr>
            <a:endParaRPr lang="en-GB" sz="32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spcBef>
                <a:spcPts val="0"/>
              </a:spcBef>
              <a:buNone/>
              <a:defRPr/>
            </a:pPr>
            <a:endParaRPr/>
          </a:p>
          <a:p>
            <a:pPr>
              <a:spcBef>
                <a:spcPts val="0"/>
              </a:spcBef>
              <a:defRPr/>
            </a:pPr>
            <a:r>
              <a:rPr lang="en-GB" sz="3600"/>
              <a:t>Embodies the </a:t>
            </a:r>
            <a:r>
              <a:rPr lang="en-GB" sz="3600" b="1" i="1">
                <a:solidFill>
                  <a:srgbClr val="FF0000"/>
                </a:solidFill>
              </a:rPr>
              <a:t>ethos</a:t>
            </a:r>
            <a:r>
              <a:rPr lang="en-GB" sz="3600"/>
              <a:t> and </a:t>
            </a:r>
            <a:r>
              <a:rPr lang="en-GB" sz="3600" b="1" i="1">
                <a:solidFill>
                  <a:srgbClr val="FF0000"/>
                </a:solidFill>
              </a:rPr>
              <a:t>values</a:t>
            </a:r>
            <a:r>
              <a:rPr lang="en-GB" sz="3600"/>
              <a:t> of a particular organisation, which are expressed through the way it operates and the practices it undertakes (Johnson, 2013).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a:spcBef>
                <a:spcPts val="0"/>
              </a:spcBef>
              <a:defRPr/>
            </a:pPr>
            <a:r>
              <a:rPr lang="en-GB" sz="3600"/>
              <a:t>If the </a:t>
            </a:r>
            <a:r>
              <a:rPr lang="en-GB" sz="3600" b="1" i="1">
                <a:solidFill>
                  <a:srgbClr val="FF0000"/>
                </a:solidFill>
              </a:rPr>
              <a:t>workplace values </a:t>
            </a:r>
            <a:r>
              <a:rPr lang="en-GB" sz="3600"/>
              <a:t>are deemed to be wrong, then the </a:t>
            </a:r>
            <a:r>
              <a:rPr lang="en-GB" sz="3600" b="1" i="1">
                <a:solidFill>
                  <a:srgbClr val="FF0000"/>
                </a:solidFill>
              </a:rPr>
              <a:t>ethos</a:t>
            </a:r>
            <a:r>
              <a:rPr lang="en-GB" sz="3600"/>
              <a:t> needs to be addressed in order for any issues to be resolved effectively. </a:t>
            </a:r>
            <a:endParaRPr/>
          </a:p>
          <a:p>
            <a:pPr>
              <a:spcBef>
                <a:spcPts val="0"/>
              </a:spcBef>
              <a:defRPr/>
            </a:pPr>
            <a:r>
              <a:rPr lang="en-GB" sz="3600"/>
              <a:t>Anything else would be superficial change and unlikely to have a lasting impact.</a:t>
            </a:r>
            <a:endParaRPr lang="en-US" sz="3600">
              <a:latin typeface="Tahoma"/>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9" dur="1" fill="hold">
                                          <p:stCondLst>
                                            <p:cond delay="0"/>
                                          </p:stCondLst>
                                        </p:cTn>
                                        <p:tgtEl>
                                          <p:spTgt spid="124">
                                            <p:txEl>
                                              <p:pRg st="1" end="1"/>
                                            </p:txEl>
                                          </p:spTgt>
                                        </p:tgtEl>
                                        <p:attrNameLst>
                                          <p:attrName>style.visibility</p:attrName>
                                        </p:attrNameLst>
                                      </p:cBhvr>
                                      <p:to>
                                        <p:strVal val="visible"/>
                                      </p:to>
                                    </p:set>
                                    <p:animEffect transition="in" filter="fade">
                                      <p:cBhvr>
                                        <p:cTn id="8" dur="1000"/>
                                        <p:tgtEl>
                                          <p:spTgt spid="124">
                                            <p:txEl>
                                              <p:pRg st="1" end="1"/>
                                            </p:txEl>
                                          </p:spTgt>
                                        </p:tgtEl>
                                      </p:cBhvr>
                                    </p:animEffect>
                                    <p:anim calcmode="lin" valueType="num">
                                      <p:cBhvr>
                                        <p:cTn id="7" dur="1000" fill="hold"/>
                                        <p:tgtEl>
                                          <p:spTgt spid="124">
                                            <p:txEl>
                                              <p:pRg st="1" end="1"/>
                                            </p:txEl>
                                          </p:spTgt>
                                        </p:tgtEl>
                                        <p:attrNameLst>
                                          <p:attrName>ppt_x</p:attrName>
                                        </p:attrNameLst>
                                      </p:cBhvr>
                                      <p:tavLst>
                                        <p:tav tm="0">
                                          <p:val>
                                            <p:strVal val="#ppt_x"/>
                                          </p:val>
                                        </p:tav>
                                        <p:tav tm="100000">
                                          <p:val>
                                            <p:strVal val="#ppt_x"/>
                                          </p:val>
                                        </p:tav>
                                      </p:tavLst>
                                    </p:anim>
                                    <p:anim calcmode="lin" valueType="num">
                                      <p:cBhvr>
                                        <p:cTn id="6" dur="1000" fill="hold"/>
                                        <p:tgtEl>
                                          <p:spTgt spid="12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2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marL="0" indent="0">
              <a:spcBef>
                <a:spcPts val="0"/>
              </a:spcBef>
              <a:buNone/>
              <a:defRPr/>
            </a:pPr>
            <a:r>
              <a:rPr lang="en-US" sz="3600"/>
              <a:t>Organi</a:t>
            </a:r>
            <a:r>
              <a:rPr lang="en-GB" sz="3600"/>
              <a:t>s</a:t>
            </a:r>
            <a:r>
              <a:rPr lang="en-US" sz="3600"/>
              <a:t>ational Culture……</a:t>
            </a:r>
            <a:endParaRPr/>
          </a:p>
          <a:p>
            <a:pPr>
              <a:spcBef>
                <a:spcPts val="0"/>
              </a:spcBef>
              <a:defRPr/>
            </a:pPr>
            <a:r>
              <a:rPr lang="en-US" sz="3600"/>
              <a:t>Is a common perception held by the organization’s members; </a:t>
            </a:r>
            <a:endParaRPr/>
          </a:p>
          <a:p>
            <a:pPr>
              <a:spcBef>
                <a:spcPts val="0"/>
              </a:spcBef>
              <a:defRPr/>
            </a:pPr>
            <a:r>
              <a:rPr lang="en-US" sz="3600"/>
              <a:t>Is a system of shared meaning (Mullins 2016).</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a:lnSpc>
                <a:spcPct val="90000"/>
              </a:lnSpc>
              <a:defRPr/>
            </a:pPr>
            <a:r>
              <a:rPr lang="en-US" sz="3200"/>
              <a:t>Key aspects of organi</a:t>
            </a:r>
            <a:r>
              <a:rPr lang="en-GB" sz="3200"/>
              <a:t>s</a:t>
            </a:r>
            <a:r>
              <a:rPr lang="en-US" sz="3200"/>
              <a:t>ational culture</a:t>
            </a:r>
            <a:endParaRPr/>
          </a:p>
          <a:p>
            <a:pPr lvl="1">
              <a:lnSpc>
                <a:spcPct val="90000"/>
              </a:lnSpc>
              <a:defRPr/>
            </a:pPr>
            <a:r>
              <a:rPr lang="en-US" sz="2800"/>
              <a:t>Sharing of values</a:t>
            </a:r>
            <a:endParaRPr/>
          </a:p>
          <a:p>
            <a:pPr lvl="1">
              <a:lnSpc>
                <a:spcPct val="90000"/>
              </a:lnSpc>
              <a:defRPr/>
            </a:pPr>
            <a:r>
              <a:rPr lang="en-US" sz="2800"/>
              <a:t>Structuring of experiences</a:t>
            </a:r>
            <a:endParaRPr/>
          </a:p>
          <a:p>
            <a:pPr lvl="1">
              <a:lnSpc>
                <a:spcPct val="90000"/>
              </a:lnSpc>
              <a:defRPr/>
            </a:pPr>
            <a:r>
              <a:rPr lang="en-US" sz="2800"/>
              <a:t>Different sets of values can coexist</a:t>
            </a:r>
            <a:endParaRPr/>
          </a:p>
          <a:p>
            <a:pPr lvl="1">
              <a:lnSpc>
                <a:spcPct val="90000"/>
              </a:lnSpc>
              <a:defRPr/>
            </a:pPr>
            <a:r>
              <a:rPr lang="en-US" sz="2800"/>
              <a:t>Although values differ, members of each group can share a set of values</a:t>
            </a:r>
            <a:endParaRPr/>
          </a:p>
          <a:p>
            <a:pPr lvl="1">
              <a:lnSpc>
                <a:spcPct val="90000"/>
              </a:lnSpc>
              <a:defRPr/>
            </a:pPr>
            <a:r>
              <a:rPr lang="en-US" sz="2800"/>
              <a:t>If you have traveled abroad, you have already experienced what it is like to enter a new, different, and "foreign" culture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171254"/>
            <a:ext cx="8702212" cy="4345979"/>
          </a:xfrm>
          <a:prstGeom prst="rect">
            <a:avLst/>
          </a:prstGeom>
        </p:spPr>
        <p:txBody>
          <a:bodyPr>
            <a:normAutofit/>
          </a:bodyPr>
          <a:lstStyle/>
          <a:p>
            <a:pPr>
              <a:lnSpc>
                <a:spcPct val="90000"/>
              </a:lnSpc>
              <a:defRPr/>
            </a:pPr>
            <a:r>
              <a:rPr lang="en-US" sz="3200"/>
              <a:t>Organi</a:t>
            </a:r>
            <a:r>
              <a:rPr lang="en-GB" sz="3200"/>
              <a:t>s</a:t>
            </a:r>
            <a:r>
              <a:rPr lang="en-US" sz="3200"/>
              <a:t>ational Culture is illustrated as </a:t>
            </a:r>
            <a:r>
              <a:rPr lang="en-GB" sz="3200"/>
              <a:t>below</a:t>
            </a:r>
            <a:r>
              <a:rPr lang="en-US" sz="3200"/>
              <a:t>:</a:t>
            </a:r>
            <a:endParaRPr/>
          </a:p>
          <a:p>
            <a:pPr marL="0" indent="0">
              <a:lnSpc>
                <a:spcPct val="90000"/>
              </a:lnSpc>
              <a:buNone/>
              <a:defRPr/>
            </a:pPr>
            <a:endParaRPr lang="en-US" sz="3200"/>
          </a:p>
        </p:txBody>
      </p:sp>
      <p:pic>
        <p:nvPicPr>
          <p:cNvPr id="2" name="Picture 1" descr="A diagram of values and beliefs&#10;&#10;Description automatically generated"/>
          <p:cNvPicPr>
            <a:picLocks noChangeAspect="1"/>
          </p:cNvPicPr>
          <p:nvPr/>
        </p:nvPicPr>
        <p:blipFill>
          <a:blip r:embed="rId3"/>
          <a:stretch/>
        </p:blipFill>
        <p:spPr bwMode="auto">
          <a:xfrm>
            <a:off x="226032" y="1736333"/>
            <a:ext cx="8250148" cy="3975492"/>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078788"/>
            <a:ext cx="8702212" cy="4438446"/>
          </a:xfrm>
          <a:prstGeom prst="rect">
            <a:avLst/>
          </a:prstGeom>
        </p:spPr>
        <p:txBody>
          <a:bodyPr>
            <a:normAutofit fontScale="47500" lnSpcReduction="20000"/>
          </a:bodyPr>
          <a:lstStyle/>
          <a:p>
            <a:pPr marL="0" indent="0">
              <a:spcBef>
                <a:spcPts val="0"/>
              </a:spcBef>
              <a:buNone/>
              <a:defRPr/>
            </a:pPr>
            <a:r>
              <a:rPr lang="en-US" sz="4600" b="1">
                <a:solidFill>
                  <a:srgbClr val="FF0000"/>
                </a:solidFill>
              </a:rPr>
              <a:t>How Organizational Culture begins……</a:t>
            </a:r>
            <a:endParaRPr/>
          </a:p>
          <a:p>
            <a:pPr>
              <a:lnSpc>
                <a:spcPct val="90000"/>
              </a:lnSpc>
              <a:spcBef>
                <a:spcPts val="0"/>
              </a:spcBef>
              <a:defRPr/>
            </a:pPr>
            <a:r>
              <a:rPr lang="en-US" sz="5900"/>
              <a:t>Business owners employ and keep only employees who think and feel the same way they do.</a:t>
            </a:r>
            <a:endParaRPr/>
          </a:p>
          <a:p>
            <a:pPr>
              <a:lnSpc>
                <a:spcPct val="90000"/>
              </a:lnSpc>
              <a:spcBef>
                <a:spcPts val="0"/>
              </a:spcBef>
              <a:defRPr/>
            </a:pPr>
            <a:endParaRPr lang="en-US" sz="5900"/>
          </a:p>
          <a:p>
            <a:pPr>
              <a:lnSpc>
                <a:spcPct val="90000"/>
              </a:lnSpc>
              <a:spcBef>
                <a:spcPts val="0"/>
              </a:spcBef>
              <a:defRPr/>
            </a:pPr>
            <a:r>
              <a:rPr lang="en-US" sz="5900"/>
              <a:t>Business owners indoctrinate and socialize these employees to their way of thinking and feeling.</a:t>
            </a:r>
            <a:endParaRPr/>
          </a:p>
          <a:p>
            <a:pPr>
              <a:lnSpc>
                <a:spcPct val="90000"/>
              </a:lnSpc>
              <a:spcBef>
                <a:spcPts val="0"/>
              </a:spcBef>
              <a:defRPr/>
            </a:pPr>
            <a:endParaRPr lang="en-US" sz="5900"/>
          </a:p>
          <a:p>
            <a:pPr>
              <a:lnSpc>
                <a:spcPct val="90000"/>
              </a:lnSpc>
              <a:spcBef>
                <a:spcPts val="0"/>
              </a:spcBef>
              <a:defRPr/>
            </a:pPr>
            <a:r>
              <a:rPr lang="en-US" sz="5900"/>
              <a:t>The founder</a:t>
            </a:r>
            <a:r>
              <a:rPr lang="en-GB" sz="5900"/>
              <a:t>’</a:t>
            </a:r>
            <a:r>
              <a:rPr lang="en-US" sz="5900"/>
              <a:t>s own behavio</a:t>
            </a:r>
            <a:r>
              <a:rPr lang="en-GB" sz="5900"/>
              <a:t>u</a:t>
            </a:r>
            <a:r>
              <a:rPr lang="en-US" sz="5900"/>
              <a:t>r acts as a role model that encourages employees to identify with them and thereby</a:t>
            </a:r>
            <a:r>
              <a:rPr lang="en-GB" sz="5900"/>
              <a:t>,</a:t>
            </a:r>
            <a:r>
              <a:rPr lang="en-US" sz="5900"/>
              <a:t> internalize their beliefs, values and assumptions.</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p:txBody>
          <a:bodyPr/>
          <a:lstStyle/>
          <a:p>
            <a:pPr>
              <a:defRPr/>
            </a:pPr>
            <a:r>
              <a:rPr lang="en-GB"/>
              <a:t>Break Time </a:t>
            </a:r>
            <a:endParaRPr/>
          </a:p>
        </p:txBody>
      </p:sp>
      <p:pic>
        <p:nvPicPr>
          <p:cNvPr id="4" name="Picture 3"/>
          <p:cNvPicPr>
            <a:picLocks noChangeAspect="1"/>
          </p:cNvPicPr>
          <p:nvPr/>
        </p:nvPicPr>
        <p:blipFill>
          <a:blip r:embed="rId3"/>
          <a:stretch/>
        </p:blipFill>
        <p:spPr bwMode="auto">
          <a:xfrm>
            <a:off x="3200400" y="2057400"/>
            <a:ext cx="2743200" cy="2743200"/>
          </a:xfrm>
          <a:prstGeom prst="rect">
            <a:avLst/>
          </a:prstGeom>
        </p:spPr>
      </p:pic>
      <p:sp>
        <p:nvSpPr>
          <p:cNvPr id="3" name="Text Placeholder 2"/>
          <p:cNvSpPr>
            <a:spLocks noGrp="1"/>
          </p:cNvSpPr>
          <p:nvPr>
            <p:ph type="body" idx="1"/>
          </p:nvPr>
        </p:nvSpPr>
        <p:spPr bwMode="auto">
          <a:xfrm>
            <a:off x="3015343" y="2057399"/>
            <a:ext cx="3635828" cy="2743201"/>
          </a:xfrm>
        </p:spPr>
        <p:txBody>
          <a:bodyPr/>
          <a:lstStyle/>
          <a:p>
            <a:pPr>
              <a:defRPr/>
            </a:pPr>
            <a:endParaRPr lang="en-GB"/>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3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96616"/>
          </a:xfrm>
          <a:prstGeom prst="rect">
            <a:avLst/>
          </a:prstGeom>
        </p:spPr>
        <p:txBody>
          <a:bodyPr>
            <a:normAutofit/>
          </a:bodyPr>
          <a:lstStyle/>
          <a:p>
            <a:pPr>
              <a:spcBef>
                <a:spcPts val="0"/>
              </a:spcBef>
              <a:defRPr/>
            </a:pPr>
            <a:r>
              <a:rPr lang="en-US" sz="3600" b="1">
                <a:solidFill>
                  <a:srgbClr val="FF0000"/>
                </a:solidFill>
              </a:rPr>
              <a:t>How Organi</a:t>
            </a:r>
            <a:r>
              <a:rPr lang="en-GB" sz="3600" b="1">
                <a:solidFill>
                  <a:srgbClr val="FF0000"/>
                </a:solidFill>
              </a:rPr>
              <a:t>s</a:t>
            </a:r>
            <a:r>
              <a:rPr lang="en-US" sz="3600" b="1">
                <a:solidFill>
                  <a:srgbClr val="FF0000"/>
                </a:solidFill>
              </a:rPr>
              <a:t>ational Culture Begins……</a:t>
            </a:r>
            <a:endParaRPr/>
          </a:p>
        </p:txBody>
      </p:sp>
      <p:pic>
        <p:nvPicPr>
          <p:cNvPr id="3" name="Picture 2"/>
          <p:cNvPicPr>
            <a:picLocks noChangeAspect="1"/>
          </p:cNvPicPr>
          <p:nvPr/>
        </p:nvPicPr>
        <p:blipFill>
          <a:blip r:embed="rId3"/>
          <a:stretch/>
        </p:blipFill>
        <p:spPr bwMode="auto">
          <a:xfrm>
            <a:off x="4572000" y="3429000"/>
            <a:ext cx="4671502" cy="2172983"/>
          </a:xfrm>
          <a:prstGeom prst="rect">
            <a:avLst/>
          </a:prstGeom>
        </p:spPr>
      </p:pic>
      <p:sp>
        <p:nvSpPr>
          <p:cNvPr id="124" name="Clarifying the core concepts in this module"/>
          <p:cNvSpPr txBox="1">
            <a:spLocks noGrp="1"/>
          </p:cNvSpPr>
          <p:nvPr>
            <p:ph type="body" idx="1"/>
          </p:nvPr>
        </p:nvSpPr>
        <p:spPr bwMode="auto">
          <a:xfrm>
            <a:off x="256853" y="1078787"/>
            <a:ext cx="8702212" cy="4438446"/>
          </a:xfrm>
          <a:prstGeom prst="rect">
            <a:avLst/>
          </a:prstGeom>
        </p:spPr>
        <p:txBody>
          <a:bodyPr>
            <a:normAutofit/>
          </a:bodyPr>
          <a:lstStyle/>
          <a:p>
            <a:pPr marL="0" indent="0">
              <a:spcBef>
                <a:spcPts val="0"/>
              </a:spcBef>
              <a:buNone/>
              <a:defRPr/>
            </a:pPr>
            <a:endParaRPr lang="en-US" sz="4600" b="1">
              <a:solidFill>
                <a:srgbClr val="FF0000"/>
              </a:solidFill>
            </a:endParaRPr>
          </a:p>
          <a:p>
            <a:pPr marL="0" indent="0">
              <a:spcBef>
                <a:spcPts val="0"/>
              </a:spcBef>
              <a:buNone/>
              <a:defRPr/>
            </a:pPr>
            <a:endParaRPr lang="en-US" sz="4600" b="1">
              <a:solidFill>
                <a:srgbClr val="FF0000"/>
              </a:solidFill>
            </a:endParaRPr>
          </a:p>
          <a:p>
            <a:pPr marL="0" indent="0">
              <a:spcBef>
                <a:spcPts val="0"/>
              </a:spcBef>
              <a:buNone/>
              <a:defRPr/>
            </a:pPr>
            <a:endParaRPr lang="en-US" sz="4600" b="1">
              <a:solidFill>
                <a:srgbClr val="FF0000"/>
              </a:solidFill>
            </a:endParaRPr>
          </a:p>
          <a:p>
            <a:pPr marL="0" indent="0">
              <a:spcBef>
                <a:spcPts val="0"/>
              </a:spcBef>
              <a:buNone/>
              <a:defRPr/>
            </a:pPr>
            <a:endParaRPr lang="en-US" sz="4600" b="1">
              <a:solidFill>
                <a:srgbClr val="FF0000"/>
              </a:solidFill>
            </a:endParaRPr>
          </a:p>
        </p:txBody>
      </p:sp>
      <p:graphicFrame>
        <p:nvGraphicFramePr>
          <p:cNvPr id="2" name="Object 4"/>
          <p:cNvGraphicFramePr>
            <a:graphicFrameLocks xmlns:a="http://schemas.openxmlformats.org/drawingml/2006/main" noChangeAspect="1"/>
          </p:cNvGraphicFramePr>
          <p:nvPr/>
        </p:nvGraphicFramePr>
        <p:xfrm>
          <a:off x="226031" y="1171255"/>
          <a:ext cx="8620018" cy="2257745"/>
        </p:xfrm>
        <a:graphic>
          <a:graphicData uri="http://schemas.openxmlformats.org/presentationml/2006/ole">
            <p:oleObj name="oleObj" r:id="rId5" imgW="7837805" imgH="2085340" progId="MSPhotoEd.3">
              <p:embed/>
              <p:pic>
                <p:nvPicPr>
                  <p:cNvPr id="2" name="Object 4"/>
                  <p:cNvPicPr/>
                  <p:nvPr/>
                </p:nvPicPr>
                <p:blipFill>
                  <a:blip r:embed="rId4"/>
                  <a:stretch/>
                </p:blipFill>
                <p:spPr bwMode="auto">
                  <a:xfrm>
                    <a:off x="226031" y="1171255"/>
                    <a:ext cx="8620018" cy="2257745"/>
                  </a:xfrm>
                  <a:prstGeom prst="rect">
                    <a:avLst/>
                  </a:prstGeom>
                  <a:noFill/>
                  <a:ln>
                    <a:noFill/>
                  </a:ln>
                </p:spPr>
              </p:pic>
            </p:oleObj>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143839" y="102743"/>
            <a:ext cx="8856324" cy="801384"/>
          </a:xfrm>
          <a:prstGeom prst="rect">
            <a:avLst/>
          </a:prstGeom>
        </p:spPr>
        <p:txBody>
          <a:bodyPr>
            <a:normAutofit fontScale="90000"/>
          </a:bodyPr>
          <a:lstStyle/>
          <a:p>
            <a:pPr>
              <a:spcBef>
                <a:spcPts val="0"/>
              </a:spcBef>
              <a:defRPr/>
            </a:pPr>
            <a:r>
              <a:rPr lang="en-US" sz="3400" b="1">
                <a:solidFill>
                  <a:srgbClr val="FF0000"/>
                </a:solidFill>
              </a:rPr>
              <a:t>How Organi</a:t>
            </a:r>
            <a:r>
              <a:rPr lang="en-GB" sz="3400" b="1">
                <a:solidFill>
                  <a:srgbClr val="FF0000"/>
                </a:solidFill>
              </a:rPr>
              <a:t>s</a:t>
            </a:r>
            <a:r>
              <a:rPr lang="en-US" sz="3400" b="1">
                <a:solidFill>
                  <a:srgbClr val="FF0000"/>
                </a:solidFill>
              </a:rPr>
              <a:t>ational Culture Begins (cont’d)…</a:t>
            </a:r>
            <a:endParaRPr/>
          </a:p>
        </p:txBody>
      </p:sp>
      <p:sp>
        <p:nvSpPr>
          <p:cNvPr id="124" name="Clarifying the core concepts in this module"/>
          <p:cNvSpPr txBox="1">
            <a:spLocks noGrp="1"/>
          </p:cNvSpPr>
          <p:nvPr>
            <p:ph type="body" idx="1"/>
          </p:nvPr>
        </p:nvSpPr>
        <p:spPr bwMode="auto">
          <a:xfrm>
            <a:off x="143838" y="904126"/>
            <a:ext cx="8774131" cy="4613106"/>
          </a:xfrm>
          <a:prstGeom prst="rect">
            <a:avLst/>
          </a:prstGeom>
        </p:spPr>
        <p:txBody>
          <a:bodyPr>
            <a:normAutofit lnSpcReduction="10000"/>
          </a:bodyPr>
          <a:lstStyle/>
          <a:p>
            <a:pPr>
              <a:defRPr/>
            </a:pPr>
            <a:r>
              <a:rPr lang="en-US" b="1"/>
              <a:t>By people</a:t>
            </a:r>
            <a:endParaRPr/>
          </a:p>
          <a:p>
            <a:pPr lvl="1">
              <a:defRPr/>
            </a:pPr>
            <a:r>
              <a:rPr lang="en-US"/>
              <a:t>Founder(s), other leaders (as discussed in previous slides)</a:t>
            </a:r>
            <a:endParaRPr/>
          </a:p>
          <a:p>
            <a:pPr lvl="2">
              <a:defRPr/>
            </a:pPr>
            <a:r>
              <a:rPr lang="en-US"/>
              <a:t>Sometimes, but not always, a good thing</a:t>
            </a:r>
            <a:endParaRPr/>
          </a:p>
          <a:p>
            <a:pPr>
              <a:defRPr/>
            </a:pPr>
            <a:r>
              <a:rPr lang="en-US" b="1"/>
              <a:t>By society</a:t>
            </a:r>
            <a:endParaRPr/>
          </a:p>
          <a:p>
            <a:pPr lvl="1">
              <a:defRPr/>
            </a:pPr>
            <a:r>
              <a:rPr lang="en-US"/>
              <a:t>This implies by country/nation/state—but how?</a:t>
            </a:r>
            <a:endParaRPr/>
          </a:p>
          <a:p>
            <a:pPr lvl="2">
              <a:defRPr/>
            </a:pPr>
            <a:r>
              <a:rPr lang="en-US"/>
              <a:t>The home country (of multinational company, e.g., Britain is the home country of WPP)?</a:t>
            </a:r>
            <a:endParaRPr/>
          </a:p>
          <a:p>
            <a:pPr lvl="2">
              <a:defRPr/>
            </a:pPr>
            <a:r>
              <a:rPr lang="en-US"/>
              <a:t>The nation/state in which the employee/group is based?</a:t>
            </a:r>
            <a:endParaRPr/>
          </a:p>
          <a:p>
            <a:pPr>
              <a:defRPr/>
            </a:pPr>
            <a:r>
              <a:rPr lang="en-US" b="1"/>
              <a:t>By formal aspects of the organi</a:t>
            </a:r>
            <a:r>
              <a:rPr lang="en-GB" b="1"/>
              <a:t>s</a:t>
            </a:r>
            <a:r>
              <a:rPr lang="en-US" b="1"/>
              <a:t>ation</a:t>
            </a:r>
            <a:endParaRPr/>
          </a:p>
          <a:p>
            <a:pPr lvl="1">
              <a:defRPr/>
            </a:pPr>
            <a:r>
              <a:rPr lang="en-US"/>
              <a:t>Human Resource Management policies</a:t>
            </a:r>
            <a:endParaRPr/>
          </a:p>
          <a:p>
            <a:pPr lvl="1">
              <a:defRPr/>
            </a:pPr>
            <a:r>
              <a:rPr lang="en-US"/>
              <a:t>Structure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33565"/>
            <a:ext cx="8784405" cy="678094"/>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047964"/>
            <a:ext cx="8702212" cy="4469269"/>
          </a:xfrm>
          <a:prstGeom prst="rect">
            <a:avLst/>
          </a:prstGeom>
        </p:spPr>
        <p:txBody>
          <a:bodyPr>
            <a:normAutofit fontScale="92500" lnSpcReduction="10000"/>
          </a:bodyPr>
          <a:lstStyle/>
          <a:p>
            <a:pPr marL="0" indent="0">
              <a:spcBef>
                <a:spcPts val="0"/>
              </a:spcBef>
              <a:buNone/>
              <a:defRPr/>
            </a:pPr>
            <a:r>
              <a:rPr lang="en-GB" sz="2800" b="1"/>
              <a:t>Possible </a:t>
            </a:r>
            <a:r>
              <a:rPr lang="en-US" sz="2800" b="1"/>
              <a:t>Characteristic</a:t>
            </a:r>
            <a:r>
              <a:rPr lang="en-GB" sz="2800" b="1"/>
              <a:t>s</a:t>
            </a:r>
            <a:r>
              <a:rPr lang="en-US" sz="2800" b="1"/>
              <a:t> of Organi</a:t>
            </a:r>
            <a:r>
              <a:rPr lang="en-GB" sz="2800" b="1"/>
              <a:t>s</a:t>
            </a:r>
            <a:r>
              <a:rPr lang="en-US" sz="2800" b="1"/>
              <a:t>ational Culture……</a:t>
            </a:r>
            <a:endParaRPr/>
          </a:p>
          <a:p>
            <a:pPr marL="514350" indent="-514350">
              <a:spcBef>
                <a:spcPts val="0"/>
              </a:spcBef>
              <a:buFont typeface="+mj-lt"/>
              <a:buAutoNum type="arabicPeriod"/>
              <a:defRPr/>
            </a:pPr>
            <a:r>
              <a:rPr lang="en-US" sz="2800"/>
              <a:t>Aggressiveness</a:t>
            </a:r>
            <a:endParaRPr/>
          </a:p>
          <a:p>
            <a:pPr marL="514350" indent="-514350">
              <a:spcBef>
                <a:spcPts val="0"/>
              </a:spcBef>
              <a:buFont typeface="+mj-lt"/>
              <a:buAutoNum type="arabicPeriod"/>
              <a:defRPr/>
            </a:pPr>
            <a:r>
              <a:rPr lang="en-US" sz="2800"/>
              <a:t>Stability</a:t>
            </a:r>
            <a:endParaRPr/>
          </a:p>
          <a:p>
            <a:pPr marL="514350" indent="-514350">
              <a:spcBef>
                <a:spcPts val="0"/>
              </a:spcBef>
              <a:buFont typeface="+mj-lt"/>
              <a:buAutoNum type="arabicPeriod"/>
              <a:defRPr/>
            </a:pPr>
            <a:r>
              <a:rPr lang="en-US" sz="2800"/>
              <a:t>Attention to </a:t>
            </a:r>
            <a:r>
              <a:rPr lang="en-GB" sz="2800"/>
              <a:t>D</a:t>
            </a:r>
            <a:r>
              <a:rPr lang="en-US" sz="2800"/>
              <a:t>etails</a:t>
            </a:r>
            <a:endParaRPr/>
          </a:p>
          <a:p>
            <a:pPr marL="514350" indent="-514350">
              <a:spcBef>
                <a:spcPts val="0"/>
              </a:spcBef>
              <a:buFont typeface="+mj-lt"/>
              <a:buAutoNum type="arabicPeriod"/>
              <a:defRPr/>
            </a:pPr>
            <a:r>
              <a:rPr lang="en-US" sz="2800"/>
              <a:t>Innovation and </a:t>
            </a:r>
            <a:r>
              <a:rPr lang="en-GB" sz="2800"/>
              <a:t>R</a:t>
            </a:r>
            <a:r>
              <a:rPr lang="en-US" sz="2800"/>
              <a:t>isk </a:t>
            </a:r>
            <a:r>
              <a:rPr lang="en-GB" sz="2800"/>
              <a:t>T</a:t>
            </a:r>
            <a:r>
              <a:rPr lang="en-US" sz="2800"/>
              <a:t>aking</a:t>
            </a:r>
            <a:endParaRPr/>
          </a:p>
          <a:p>
            <a:pPr marL="514350" indent="-514350">
              <a:spcBef>
                <a:spcPts val="0"/>
              </a:spcBef>
              <a:buFont typeface="+mj-lt"/>
              <a:buAutoNum type="arabicPeriod"/>
              <a:defRPr/>
            </a:pPr>
            <a:r>
              <a:rPr lang="en-US" sz="2800"/>
              <a:t>Outcome Orientation</a:t>
            </a:r>
            <a:endParaRPr/>
          </a:p>
          <a:p>
            <a:pPr marL="514350" indent="-514350">
              <a:spcBef>
                <a:spcPts val="0"/>
              </a:spcBef>
              <a:buFont typeface="+mj-lt"/>
              <a:buAutoNum type="arabicPeriod"/>
              <a:defRPr/>
            </a:pPr>
            <a:r>
              <a:rPr lang="en-US" sz="2800"/>
              <a:t>Team Orientation</a:t>
            </a:r>
            <a:endParaRPr/>
          </a:p>
          <a:p>
            <a:pPr marL="514350" indent="-514350">
              <a:spcBef>
                <a:spcPts val="0"/>
              </a:spcBef>
              <a:buFont typeface="+mj-lt"/>
              <a:buAutoNum type="arabicPeriod"/>
              <a:defRPr/>
            </a:pPr>
            <a:r>
              <a:rPr lang="en-US" sz="2800"/>
              <a:t>People Orientation</a:t>
            </a:r>
            <a:r>
              <a:rPr lang="en-GB" sz="2800"/>
              <a:t>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23291"/>
            <a:ext cx="8784405" cy="811658"/>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047964"/>
            <a:ext cx="8702212" cy="4469269"/>
          </a:xfrm>
          <a:prstGeom prst="rect">
            <a:avLst/>
          </a:prstGeom>
        </p:spPr>
        <p:txBody>
          <a:bodyPr>
            <a:normAutofit/>
          </a:bodyPr>
          <a:lstStyle/>
          <a:p>
            <a:pPr marL="0" indent="0">
              <a:spcBef>
                <a:spcPts val="0"/>
              </a:spcBef>
              <a:buNone/>
              <a:defRPr/>
            </a:pPr>
            <a:r>
              <a:rPr lang="en-US" sz="2800" b="1"/>
              <a:t>Types of Organi</a:t>
            </a:r>
            <a:r>
              <a:rPr lang="en-GB" sz="2800" b="1"/>
              <a:t>s</a:t>
            </a:r>
            <a:r>
              <a:rPr lang="en-US" sz="2800" b="1"/>
              <a:t>ational Culture:</a:t>
            </a:r>
            <a:endParaRPr/>
          </a:p>
          <a:p>
            <a:pPr marL="0" indent="0">
              <a:spcBef>
                <a:spcPts val="0"/>
              </a:spcBef>
              <a:buNone/>
              <a:defRPr/>
            </a:pPr>
            <a:r>
              <a:rPr lang="en-US" sz="2800" b="1">
                <a:solidFill>
                  <a:srgbClr val="FF0000"/>
                </a:solidFill>
              </a:rPr>
              <a:t>Core Values</a:t>
            </a:r>
            <a:endParaRPr/>
          </a:p>
          <a:p>
            <a:pPr>
              <a:spcBef>
                <a:spcPts val="0"/>
              </a:spcBef>
              <a:defRPr/>
            </a:pPr>
            <a:r>
              <a:rPr lang="en-US" sz="2800">
                <a:latin typeface="Tahoma"/>
              </a:rPr>
              <a:t>The primary or dominant values that are accepted throughout the organi</a:t>
            </a:r>
            <a:r>
              <a:rPr lang="en-GB" sz="2800">
                <a:latin typeface="Tahoma"/>
              </a:rPr>
              <a:t>s</a:t>
            </a:r>
            <a:r>
              <a:rPr lang="en-US" sz="2800">
                <a:latin typeface="Tahoma"/>
              </a:rPr>
              <a:t>ation.</a:t>
            </a:r>
            <a:endParaRPr/>
          </a:p>
          <a:p>
            <a:pPr marL="0" indent="0">
              <a:spcBef>
                <a:spcPts val="0"/>
              </a:spcBef>
              <a:buNone/>
              <a:defRPr/>
            </a:pPr>
            <a:r>
              <a:rPr lang="en-US" sz="2800" b="1">
                <a:solidFill>
                  <a:srgbClr val="FF0000"/>
                </a:solidFill>
              </a:rPr>
              <a:t>Strong Culture</a:t>
            </a:r>
            <a:endParaRPr/>
          </a:p>
          <a:p>
            <a:pPr>
              <a:spcBef>
                <a:spcPts val="0"/>
              </a:spcBef>
              <a:defRPr/>
            </a:pPr>
            <a:r>
              <a:rPr lang="en-US" sz="2800">
                <a:latin typeface="Tahoma"/>
              </a:rPr>
              <a:t>A culture in which the core values are intensely held and widely shared.</a:t>
            </a:r>
            <a:endParaRPr/>
          </a:p>
          <a:p>
            <a:pPr marL="0" indent="0">
              <a:spcBef>
                <a:spcPts val="0"/>
              </a:spcBef>
              <a:buNone/>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9" dur="1" fill="hold">
                                          <p:stCondLst>
                                            <p:cond delay="0"/>
                                          </p:stCondLst>
                                        </p:cTn>
                                        <p:tgtEl>
                                          <p:spTgt spid="124">
                                            <p:bg/>
                                          </p:spTgt>
                                        </p:tgtEl>
                                        <p:attrNameLst>
                                          <p:attrName>style.visibility</p:attrName>
                                        </p:attrNameLst>
                                      </p:cBhvr>
                                      <p:to>
                                        <p:strVal val="visible"/>
                                      </p:to>
                                    </p:set>
                                    <p:animEffect transition="in" filter="fade">
                                      <p:cBhvr>
                                        <p:cTn id="8" dur="1000"/>
                                        <p:tgtEl>
                                          <p:spTgt spid="124">
                                            <p:bg/>
                                          </p:spTgt>
                                        </p:tgtEl>
                                      </p:cBhvr>
                                    </p:animEffect>
                                    <p:anim calcmode="lin" valueType="num">
                                      <p:cBhvr>
                                        <p:cTn id="7" dur="1000" fill="hold"/>
                                        <p:tgtEl>
                                          <p:spTgt spid="124">
                                            <p:bg/>
                                          </p:spTgt>
                                        </p:tgtEl>
                                        <p:attrNameLst>
                                          <p:attrName>ppt_x</p:attrName>
                                        </p:attrNameLst>
                                      </p:cBhvr>
                                      <p:tavLst>
                                        <p:tav tm="0">
                                          <p:val>
                                            <p:strVal val="#ppt_x"/>
                                          </p:val>
                                        </p:tav>
                                        <p:tav tm="100000">
                                          <p:val>
                                            <p:strVal val="#ppt_x"/>
                                          </p:val>
                                        </p:tav>
                                      </p:tavLst>
                                    </p:anim>
                                    <p:anim calcmode="lin" valueType="num">
                                      <p:cBhvr>
                                        <p:cTn id="6"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3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71919"/>
            <a:ext cx="8784405" cy="791110"/>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1047964"/>
            <a:ext cx="8702212" cy="4469269"/>
          </a:xfrm>
          <a:prstGeom prst="rect">
            <a:avLst/>
          </a:prstGeom>
        </p:spPr>
        <p:txBody>
          <a:bodyPr>
            <a:normAutofit/>
          </a:bodyPr>
          <a:lstStyle/>
          <a:p>
            <a:pPr marL="0" indent="0">
              <a:spcBef>
                <a:spcPts val="0"/>
              </a:spcBef>
              <a:buNone/>
              <a:defRPr/>
            </a:pPr>
            <a:r>
              <a:rPr lang="en-US" sz="2800" b="1"/>
              <a:t>Types of Organi</a:t>
            </a:r>
            <a:r>
              <a:rPr lang="en-GB" sz="2800" b="1"/>
              <a:t>s</a:t>
            </a:r>
            <a:r>
              <a:rPr lang="en-US" sz="2800" b="1"/>
              <a:t>ational Culture:</a:t>
            </a:r>
            <a:endParaRPr/>
          </a:p>
          <a:p>
            <a:pPr marL="0" indent="0">
              <a:spcBef>
                <a:spcPts val="0"/>
              </a:spcBef>
              <a:buNone/>
              <a:defRPr/>
            </a:pPr>
            <a:r>
              <a:rPr lang="en-US" sz="2800" b="1">
                <a:solidFill>
                  <a:srgbClr val="FF0000"/>
                </a:solidFill>
              </a:rPr>
              <a:t>Dominant Culture</a:t>
            </a:r>
            <a:endParaRPr/>
          </a:p>
          <a:p>
            <a:pPr>
              <a:spcBef>
                <a:spcPts val="0"/>
              </a:spcBef>
              <a:defRPr/>
            </a:pPr>
            <a:r>
              <a:rPr lang="en-US" sz="2800">
                <a:latin typeface="Tahoma"/>
              </a:rPr>
              <a:t>Expresses the core values that are shared by a majority of the organization’s members.</a:t>
            </a:r>
            <a:endParaRPr/>
          </a:p>
          <a:p>
            <a:pPr marL="0" indent="0">
              <a:spcBef>
                <a:spcPts val="0"/>
              </a:spcBef>
              <a:buNone/>
              <a:defRPr/>
            </a:pPr>
            <a:r>
              <a:rPr lang="en-US" sz="2800" b="1">
                <a:solidFill>
                  <a:srgbClr val="FF0000"/>
                </a:solidFill>
              </a:rPr>
              <a:t>Subcultures</a:t>
            </a:r>
            <a:endParaRPr/>
          </a:p>
          <a:p>
            <a:pPr>
              <a:spcBef>
                <a:spcPts val="0"/>
              </a:spcBef>
              <a:defRPr/>
            </a:pPr>
            <a:r>
              <a:rPr lang="en-US" sz="2800">
                <a:latin typeface="Tahoma"/>
              </a:rPr>
              <a:t>Mini-cultures within an organization, typically defined by department designations and geographical separation.</a:t>
            </a:r>
            <a:endParaRPr/>
          </a:p>
          <a:p>
            <a:pPr marL="0" indent="0">
              <a:spcBef>
                <a:spcPts val="0"/>
              </a:spcBef>
              <a:buNone/>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526745"/>
          </a:xfrm>
          <a:prstGeom prst="rect">
            <a:avLst/>
          </a:prstGeom>
        </p:spPr>
        <p:txBody>
          <a:bodyPr>
            <a:normAutofit fontScale="90000"/>
          </a:bodyPr>
          <a:lstStyle/>
          <a:p>
            <a:pPr>
              <a:defRPr sz="3300" b="1"/>
            </a:pPr>
            <a:r>
              <a:rPr lang="en-GB" sz="3600" b="1">
                <a:ea typeface="Calibri"/>
                <a:cs typeface="Times New Roman"/>
              </a:rPr>
              <a:t>Organisational Culture</a:t>
            </a:r>
            <a:endParaRPr lang="en-GB" sz="3600"/>
          </a:p>
        </p:txBody>
      </p:sp>
      <p:sp>
        <p:nvSpPr>
          <p:cNvPr id="124" name="Clarifying the core concepts in this module"/>
          <p:cNvSpPr txBox="1">
            <a:spLocks noGrp="1"/>
          </p:cNvSpPr>
          <p:nvPr>
            <p:ph type="body" idx="1"/>
          </p:nvPr>
        </p:nvSpPr>
        <p:spPr bwMode="auto">
          <a:xfrm>
            <a:off x="215757" y="1047964"/>
            <a:ext cx="8702212" cy="4469269"/>
          </a:xfrm>
          <a:prstGeom prst="rect">
            <a:avLst/>
          </a:prstGeom>
        </p:spPr>
        <p:txBody>
          <a:bodyPr>
            <a:normAutofit/>
          </a:bodyPr>
          <a:lstStyle/>
          <a:p>
            <a:pPr marL="0" indent="0">
              <a:spcBef>
                <a:spcPts val="0"/>
              </a:spcBef>
              <a:buNone/>
              <a:defRPr/>
            </a:pPr>
            <a:r>
              <a:rPr lang="en-US" sz="2800" b="1">
                <a:solidFill>
                  <a:srgbClr val="FF0000"/>
                </a:solidFill>
              </a:rPr>
              <a:t>Culture Versus Formalization</a:t>
            </a:r>
            <a:endParaRPr/>
          </a:p>
          <a:p>
            <a:pPr lvl="1">
              <a:spcBef>
                <a:spcPts val="0"/>
              </a:spcBef>
              <a:defRPr/>
            </a:pPr>
            <a:r>
              <a:rPr lang="en-US"/>
              <a:t>A strong culture increases behavioral consistency and    can act as a substitute for formalization.</a:t>
            </a:r>
            <a:endParaRPr/>
          </a:p>
          <a:p>
            <a:pPr marL="0" indent="0">
              <a:spcBef>
                <a:spcPts val="0"/>
              </a:spcBef>
              <a:buNone/>
              <a:defRPr/>
            </a:pPr>
            <a:r>
              <a:rPr lang="en-US" sz="2800" b="1">
                <a:solidFill>
                  <a:srgbClr val="FF0000"/>
                </a:solidFill>
              </a:rPr>
              <a:t>Organi</a:t>
            </a:r>
            <a:r>
              <a:rPr lang="en-GB" sz="2800" b="1">
                <a:solidFill>
                  <a:srgbClr val="FF0000"/>
                </a:solidFill>
              </a:rPr>
              <a:t>s</a:t>
            </a:r>
            <a:r>
              <a:rPr lang="en-US" sz="2800" b="1">
                <a:solidFill>
                  <a:srgbClr val="FF0000"/>
                </a:solidFill>
              </a:rPr>
              <a:t>ational Culture Versus National Culture</a:t>
            </a:r>
            <a:endParaRPr/>
          </a:p>
          <a:p>
            <a:pPr lvl="1">
              <a:spcBef>
                <a:spcPts val="0"/>
              </a:spcBef>
              <a:defRPr/>
            </a:pPr>
            <a:r>
              <a:rPr lang="en-US"/>
              <a:t>National culture has a greater impact on employees than their organi</a:t>
            </a:r>
            <a:r>
              <a:rPr lang="en-GB"/>
              <a:t>s</a:t>
            </a:r>
            <a:r>
              <a:rPr lang="en-US"/>
              <a:t>ation’s culture.</a:t>
            </a:r>
            <a:endParaRPr/>
          </a:p>
          <a:p>
            <a:pPr lvl="1">
              <a:spcBef>
                <a:spcPts val="0"/>
              </a:spcBef>
              <a:defRPr/>
            </a:pPr>
            <a:r>
              <a:rPr lang="en-US"/>
              <a:t>Nationals selected to work for foreign companies may be </a:t>
            </a:r>
            <a:r>
              <a:rPr lang="en-GB"/>
              <a:t>a</a:t>
            </a:r>
            <a:r>
              <a:rPr lang="en-US"/>
              <a:t>typical of the local/native population.</a:t>
            </a:r>
            <a:endParaRPr/>
          </a:p>
          <a:p>
            <a:pPr marL="0" indent="0">
              <a:spcBef>
                <a:spcPts val="0"/>
              </a:spcBef>
              <a:buNone/>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02742"/>
            <a:ext cx="8784405" cy="729465"/>
          </a:xfrm>
          <a:prstGeom prst="rect">
            <a:avLst/>
          </a:prstGeom>
        </p:spPr>
        <p:txBody>
          <a:bodyPr>
            <a:normAutofit/>
          </a:bodyPr>
          <a:lstStyle/>
          <a:p>
            <a:pPr>
              <a:defRPr sz="3300" b="1"/>
            </a:pPr>
            <a:r>
              <a:rPr lang="en-GB" sz="3600" b="1">
                <a:ea typeface="Calibri"/>
                <a:cs typeface="Times New Roman"/>
              </a:rPr>
              <a:t>Introduction to Organisational Culture</a:t>
            </a:r>
            <a:endParaRPr lang="en-GB" sz="3600"/>
          </a:p>
        </p:txBody>
      </p:sp>
      <p:sp>
        <p:nvSpPr>
          <p:cNvPr id="124" name="Clarifying the core concepts in this module"/>
          <p:cNvSpPr txBox="1">
            <a:spLocks noGrp="1"/>
          </p:cNvSpPr>
          <p:nvPr>
            <p:ph type="body" idx="1"/>
          </p:nvPr>
        </p:nvSpPr>
        <p:spPr bwMode="auto">
          <a:xfrm>
            <a:off x="215757" y="739740"/>
            <a:ext cx="8702212" cy="4777494"/>
          </a:xfrm>
          <a:prstGeom prst="rect">
            <a:avLst/>
          </a:prstGeom>
        </p:spPr>
        <p:txBody>
          <a:bodyPr>
            <a:normAutofit/>
          </a:bodyPr>
          <a:lstStyle/>
          <a:p>
            <a:pPr marL="0" indent="0">
              <a:spcBef>
                <a:spcPts val="0"/>
              </a:spcBef>
              <a:buNone/>
              <a:defRPr/>
            </a:pPr>
            <a:r>
              <a:rPr lang="en-US" sz="2800" b="1"/>
              <a:t>Levels of organi</a:t>
            </a:r>
            <a:r>
              <a:rPr lang="en-GB" sz="2800" b="1"/>
              <a:t>s</a:t>
            </a:r>
            <a:r>
              <a:rPr lang="en-US" sz="2800" b="1"/>
              <a:t>ational culture—observable culture and core culture:</a:t>
            </a:r>
            <a:endParaRPr/>
          </a:p>
          <a:p>
            <a:pPr marL="0" indent="0">
              <a:spcBef>
                <a:spcPts val="0"/>
              </a:spcBef>
              <a:buNone/>
              <a:defRPr/>
            </a:pPr>
            <a:endParaRPr lang="en-US" sz="2800" b="1"/>
          </a:p>
        </p:txBody>
      </p:sp>
      <p:graphicFrame>
        <p:nvGraphicFramePr>
          <p:cNvPr id="2" name="Object 3"/>
          <p:cNvGraphicFramePr>
            <a:graphicFrameLocks xmlns:a="http://schemas.openxmlformats.org/drawingml/2006/main" noChangeAspect="1"/>
          </p:cNvGraphicFramePr>
          <p:nvPr/>
        </p:nvGraphicFramePr>
        <p:xfrm>
          <a:off x="616449" y="1695236"/>
          <a:ext cx="8137133" cy="3904180"/>
        </p:xfrm>
        <a:graphic>
          <a:graphicData uri="http://schemas.openxmlformats.org/presentationml/2006/ole">
            <p:oleObj name="oleObj" r:id="rId4" imgW="11904345" imgH="7628255" progId="MSPhotoEd.3">
              <p:embed/>
              <p:pic>
                <p:nvPicPr>
                  <p:cNvPr id="2" name="Object 3"/>
                  <p:cNvPicPr/>
                  <p:nvPr/>
                </p:nvPicPr>
                <p:blipFill>
                  <a:blip r:embed="rId3"/>
                  <a:stretch/>
                </p:blipFill>
                <p:spPr bwMode="auto">
                  <a:xfrm>
                    <a:off x="616449" y="1695236"/>
                    <a:ext cx="8137133" cy="3904180"/>
                  </a:xfrm>
                  <a:prstGeom prst="rect">
                    <a:avLst/>
                  </a:prstGeom>
                  <a:noFill/>
                  <a:ln>
                    <a:noFill/>
                  </a:ln>
                </p:spPr>
              </p:pic>
            </p:oleObj>
          </a:graphicData>
        </a:graphic>
      </p:graphicFrame>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3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23289"/>
            <a:ext cx="8784405" cy="719192"/>
          </a:xfrm>
          <a:prstGeom prst="rect">
            <a:avLst/>
          </a:prstGeom>
        </p:spPr>
        <p:txBody>
          <a:bodyPr>
            <a:normAutofit/>
          </a:bodyPr>
          <a:lstStyle/>
          <a:p>
            <a:pPr>
              <a:defRPr sz="3300" b="1"/>
            </a:pPr>
            <a:r>
              <a:rPr lang="en-GB" sz="3600" b="1">
                <a:ea typeface="Calibri"/>
                <a:cs typeface="Times New Roman"/>
              </a:rPr>
              <a:t>Organisational Culture</a:t>
            </a:r>
            <a:endParaRPr lang="en-GB" sz="3600"/>
          </a:p>
        </p:txBody>
      </p:sp>
      <p:pic>
        <p:nvPicPr>
          <p:cNvPr id="2" name="Picture 1"/>
          <p:cNvPicPr>
            <a:picLocks noChangeAspect="1"/>
          </p:cNvPicPr>
          <p:nvPr/>
        </p:nvPicPr>
        <p:blipFill>
          <a:blip r:embed="rId3"/>
          <a:stretch/>
        </p:blipFill>
        <p:spPr bwMode="auto">
          <a:xfrm>
            <a:off x="503433" y="1684962"/>
            <a:ext cx="8414535" cy="4118636"/>
          </a:xfrm>
          <a:prstGeom prst="rect">
            <a:avLst/>
          </a:prstGeom>
        </p:spPr>
      </p:pic>
      <p:sp>
        <p:nvSpPr>
          <p:cNvPr id="124" name="Clarifying the core concepts in this module"/>
          <p:cNvSpPr txBox="1">
            <a:spLocks noGrp="1"/>
          </p:cNvSpPr>
          <p:nvPr>
            <p:ph type="body" idx="1"/>
          </p:nvPr>
        </p:nvSpPr>
        <p:spPr bwMode="auto">
          <a:xfrm>
            <a:off x="133564" y="842482"/>
            <a:ext cx="8784405" cy="4674752"/>
          </a:xfrm>
          <a:prstGeom prst="rect">
            <a:avLst/>
          </a:prstGeom>
        </p:spPr>
        <p:txBody>
          <a:bodyPr>
            <a:normAutofit/>
          </a:bodyPr>
          <a:lstStyle/>
          <a:p>
            <a:pPr marL="0" indent="0">
              <a:spcBef>
                <a:spcPts val="0"/>
              </a:spcBef>
              <a:buNone/>
              <a:defRPr/>
            </a:pPr>
            <a:r>
              <a:rPr lang="en-US" sz="3200" b="1">
                <a:solidFill>
                  <a:srgbClr val="FF0000"/>
                </a:solidFill>
              </a:rPr>
              <a:t>Functions of Organisational Culture: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9" dur="1" fill="hold">
                                          <p:stCondLst>
                                            <p:cond delay="0"/>
                                          </p:stCondLst>
                                        </p:cTn>
                                        <p:tgtEl>
                                          <p:spTgt spid="124">
                                            <p:bg/>
                                          </p:spTgt>
                                        </p:tgtEl>
                                        <p:attrNameLst>
                                          <p:attrName>style.visibility</p:attrName>
                                        </p:attrNameLst>
                                      </p:cBhvr>
                                      <p:to>
                                        <p:strVal val="visible"/>
                                      </p:to>
                                    </p:set>
                                    <p:animEffect transition="in" filter="fade">
                                      <p:cBhvr>
                                        <p:cTn id="8" dur="1000"/>
                                        <p:tgtEl>
                                          <p:spTgt spid="124">
                                            <p:bg/>
                                          </p:spTgt>
                                        </p:tgtEl>
                                      </p:cBhvr>
                                    </p:animEffect>
                                    <p:anim calcmode="lin" valueType="num">
                                      <p:cBhvr>
                                        <p:cTn id="7" dur="1000" fill="hold"/>
                                        <p:tgtEl>
                                          <p:spTgt spid="124">
                                            <p:bg/>
                                          </p:spTgt>
                                        </p:tgtEl>
                                        <p:attrNameLst>
                                          <p:attrName>ppt_x</p:attrName>
                                        </p:attrNameLst>
                                      </p:cBhvr>
                                      <p:tavLst>
                                        <p:tav tm="0">
                                          <p:val>
                                            <p:strVal val="#ppt_x"/>
                                          </p:val>
                                        </p:tav>
                                        <p:tav tm="100000">
                                          <p:val>
                                            <p:strVal val="#ppt_x"/>
                                          </p:val>
                                        </p:tav>
                                      </p:tavLst>
                                    </p:anim>
                                    <p:anim calcmode="lin" valueType="num">
                                      <p:cBhvr>
                                        <p:cTn id="6" dur="1000" fill="hold"/>
                                        <p:tgtEl>
                                          <p:spTgt spid="124">
                                            <p:bg/>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3" grpId="0" animBg="1"/>
      <p:bldP spid="124" grpId="0" build="p" animBg="1"/>
    </p:bldLst>
  </p:timing>
</p:sld>
</file>

<file path=ppt/slides/slide4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629487"/>
          </a:xfrm>
          <a:prstGeom prst="rect">
            <a:avLst/>
          </a:prstGeom>
        </p:spPr>
        <p:txBody>
          <a:bodyPr>
            <a:normAutofit fontScale="90000"/>
          </a:bodyPr>
          <a:lstStyle/>
          <a:p>
            <a:pPr>
              <a:defRPr sz="3300" b="1"/>
            </a:pPr>
            <a:r>
              <a:rPr lang="en-GB" sz="3600" b="1">
                <a:ea typeface="Calibri"/>
                <a:cs typeface="Times New Roman"/>
              </a:rPr>
              <a:t> </a:t>
            </a:r>
            <a:r>
              <a:rPr lang="en-GB" sz="4400" b="1">
                <a:ea typeface="Calibri"/>
                <a:cs typeface="Times New Roman"/>
              </a:rPr>
              <a:t>Creating An Ethical Organisation</a:t>
            </a:r>
            <a:endParaRPr lang="en-GB" sz="4400"/>
          </a:p>
        </p:txBody>
      </p:sp>
      <p:sp>
        <p:nvSpPr>
          <p:cNvPr id="124" name="Clarifying the core concepts in this module"/>
          <p:cNvSpPr txBox="1">
            <a:spLocks noGrp="1"/>
          </p:cNvSpPr>
          <p:nvPr>
            <p:ph type="body" idx="1"/>
          </p:nvPr>
        </p:nvSpPr>
        <p:spPr bwMode="auto">
          <a:xfrm>
            <a:off x="215757" y="1037689"/>
            <a:ext cx="8702212" cy="4479543"/>
          </a:xfrm>
          <a:prstGeom prst="rect">
            <a:avLst/>
          </a:prstGeom>
        </p:spPr>
        <p:txBody>
          <a:bodyPr>
            <a:normAutofit lnSpcReduction="10000"/>
          </a:bodyPr>
          <a:lstStyle/>
          <a:p>
            <a:pPr>
              <a:defRPr/>
            </a:pPr>
            <a:r>
              <a:rPr lang="en-US" b="1">
                <a:solidFill>
                  <a:schemeClr val="accent1">
                    <a:lumMod val="50000"/>
                  </a:schemeClr>
                </a:solidFill>
              </a:rPr>
              <a:t>Characteristics of Organi</a:t>
            </a:r>
            <a:r>
              <a:rPr lang="en-GB" b="1">
                <a:solidFill>
                  <a:schemeClr val="accent1">
                    <a:lumMod val="50000"/>
                  </a:schemeClr>
                </a:solidFill>
              </a:rPr>
              <a:t>s</a:t>
            </a:r>
            <a:r>
              <a:rPr lang="en-US" b="1">
                <a:solidFill>
                  <a:schemeClr val="accent1">
                    <a:lumMod val="50000"/>
                  </a:schemeClr>
                </a:solidFill>
              </a:rPr>
              <a:t>ations that Develop High Ethical Standards</a:t>
            </a:r>
            <a:endParaRPr/>
          </a:p>
          <a:p>
            <a:pPr lvl="1">
              <a:defRPr/>
            </a:pPr>
            <a:r>
              <a:rPr lang="en-US"/>
              <a:t>High tolerance for risk</a:t>
            </a:r>
            <a:endParaRPr/>
          </a:p>
          <a:p>
            <a:pPr lvl="1">
              <a:defRPr/>
            </a:pPr>
            <a:r>
              <a:rPr lang="en-US"/>
              <a:t>Low to moderate in aggressiveness</a:t>
            </a:r>
            <a:endParaRPr/>
          </a:p>
          <a:p>
            <a:pPr lvl="1">
              <a:defRPr/>
            </a:pPr>
            <a:r>
              <a:rPr lang="en-US"/>
              <a:t>Focus</a:t>
            </a:r>
            <a:r>
              <a:rPr lang="en-GB"/>
              <a:t>ed</a:t>
            </a:r>
            <a:r>
              <a:rPr lang="en-US"/>
              <a:t> on means as well as outcomes</a:t>
            </a:r>
            <a:endParaRPr/>
          </a:p>
          <a:p>
            <a:pPr>
              <a:defRPr/>
            </a:pPr>
            <a:r>
              <a:rPr lang="en-US" b="1">
                <a:solidFill>
                  <a:schemeClr val="accent1">
                    <a:lumMod val="50000"/>
                  </a:schemeClr>
                </a:solidFill>
              </a:rPr>
              <a:t>Managerial Practices Promoting an Ethical Culture</a:t>
            </a:r>
            <a:endParaRPr/>
          </a:p>
          <a:p>
            <a:pPr lvl="1">
              <a:defRPr/>
            </a:pPr>
            <a:r>
              <a:rPr lang="en-US"/>
              <a:t>Being a visible role model</a:t>
            </a:r>
            <a:endParaRPr/>
          </a:p>
          <a:p>
            <a:pPr lvl="1">
              <a:defRPr/>
            </a:pPr>
            <a:r>
              <a:rPr lang="en-US"/>
              <a:t>Communicating ethical expectations</a:t>
            </a:r>
            <a:endParaRPr/>
          </a:p>
          <a:p>
            <a:pPr lvl="1">
              <a:defRPr/>
            </a:pPr>
            <a:r>
              <a:rPr lang="en-US"/>
              <a:t>Providing ethical training</a:t>
            </a:r>
            <a:endParaRPr/>
          </a:p>
          <a:p>
            <a:pPr lvl="1">
              <a:defRPr/>
            </a:pPr>
            <a:r>
              <a:rPr lang="en-US"/>
              <a:t>Rewarding ethical acts and punishing unethical ones</a:t>
            </a:r>
            <a:endParaRPr/>
          </a:p>
          <a:p>
            <a:pPr lvl="1">
              <a:defRPr/>
            </a:pPr>
            <a:r>
              <a:rPr lang="en-US"/>
              <a:t>Providing protective mechanisms</a:t>
            </a:r>
            <a:endParaRPr/>
          </a:p>
          <a:p>
            <a:pPr marL="0" indent="0">
              <a:spcBef>
                <a:spcPts val="0"/>
              </a:spcBef>
              <a:buNone/>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4" name="Clarifying the core concepts in this module"/>
          <p:cNvSpPr txBox="1">
            <a:spLocks noGrp="1"/>
          </p:cNvSpPr>
          <p:nvPr>
            <p:ph type="body" idx="1"/>
          </p:nvPr>
        </p:nvSpPr>
        <p:spPr bwMode="auto">
          <a:xfrm>
            <a:off x="133564" y="904126"/>
            <a:ext cx="8784405" cy="4613106"/>
          </a:xfrm>
          <a:prstGeom prst="rect">
            <a:avLst/>
          </a:prstGeom>
        </p:spPr>
        <p:txBody>
          <a:bodyPr>
            <a:normAutofit/>
          </a:bodyPr>
          <a:lstStyle/>
          <a:p>
            <a:pPr>
              <a:defRPr/>
            </a:pPr>
            <a:endParaRPr lang="en-US" sz="3600" b="1">
              <a:solidFill>
                <a:srgbClr val="FF0000"/>
              </a:solidFill>
            </a:endParaRPr>
          </a:p>
          <a:p>
            <a:pPr algn="ctr">
              <a:defRPr/>
            </a:pPr>
            <a:endParaRPr lang="en-US" sz="4400" b="1">
              <a:solidFill>
                <a:srgbClr val="FF0000"/>
              </a:solidFill>
            </a:endParaRPr>
          </a:p>
          <a:p>
            <a:pPr algn="ctr">
              <a:defRPr/>
            </a:pPr>
            <a:r>
              <a:rPr lang="en-US" sz="4400" b="1">
                <a:solidFill>
                  <a:schemeClr val="bg2"/>
                </a:solidFill>
              </a:rPr>
              <a:t>Examples of organisational culture in practice</a:t>
            </a:r>
            <a:endParaRPr lang="en-US" sz="4400"/>
          </a:p>
          <a:p>
            <a:pPr marL="0" indent="0">
              <a:spcBef>
                <a:spcPts val="0"/>
              </a:spcBef>
              <a:buNone/>
              <a:defRPr/>
            </a:pPr>
            <a:endParaRPr lang="en-US"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4" grpId="0" build="p" animBg="1"/>
    </p:bldLst>
  </p:timing>
</p:sld>
</file>

<file path=ppt/slides/slide42.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 name="Title 1"/>
          <p:cNvSpPr>
            <a:spLocks noGrp="1"/>
          </p:cNvSpPr>
          <p:nvPr>
            <p:ph type="title"/>
          </p:nvPr>
        </p:nvSpPr>
        <p:spPr bwMode="auto">
          <a:xfrm>
            <a:off x="683568" y="1988843"/>
            <a:ext cx="7772401" cy="1470026"/>
          </a:xfrm>
        </p:spPr>
        <p:txBody>
          <a:bodyPr anchor="ctr">
            <a:normAutofit/>
          </a:bodyPr>
          <a:lstStyle/>
          <a:p>
            <a:pPr>
              <a:defRPr/>
            </a:pPr>
            <a:r>
              <a:rPr lang="en-GB"/>
              <a:t>Class Activities </a:t>
            </a:r>
            <a:endParaRPr/>
          </a:p>
        </p:txBody>
      </p:sp>
      <p:sp>
        <p:nvSpPr>
          <p:cNvPr id="3" name="Text Placeholder 2"/>
          <p:cNvSpPr>
            <a:spLocks noGrp="1"/>
          </p:cNvSpPr>
          <p:nvPr>
            <p:ph type="body" sz="quarter" idx="1"/>
          </p:nvPr>
        </p:nvSpPr>
        <p:spPr bwMode="auto">
          <a:xfrm>
            <a:off x="1369367" y="3744614"/>
            <a:ext cx="6400801" cy="1752601"/>
          </a:xfrm>
        </p:spPr>
        <p:txBody>
          <a:bodyPr>
            <a:normAutofit/>
          </a:bodyPr>
          <a:lstStyle/>
          <a:p>
            <a:pPr>
              <a:defRPr/>
            </a:pPr>
            <a:r>
              <a:rPr lang="en-GB"/>
              <a:t>Read the organisational cases and answer the </a:t>
            </a:r>
            <a:r>
              <a:rPr lang="en-GB"/>
              <a:t>questions that follow </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sld>
</file>

<file path=ppt/slides/slide43.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308225" y="154112"/>
            <a:ext cx="8691937" cy="832207"/>
          </a:xfrm>
          <a:prstGeom prst="rect">
            <a:avLst/>
          </a:prstGeom>
        </p:spPr>
        <p:txBody>
          <a:bodyPr>
            <a:normAutofit/>
          </a:bodyPr>
          <a:lstStyle/>
          <a:p>
            <a:pPr>
              <a:lnSpc>
                <a:spcPct val="110000"/>
              </a:lnSpc>
              <a:spcBef>
                <a:spcPts val="0"/>
              </a:spcBef>
              <a:defRPr/>
            </a:pPr>
            <a:r>
              <a:rPr lang="en-US" sz="4000" b="1"/>
              <a:t>Organization A</a:t>
            </a:r>
            <a:endParaRPr/>
          </a:p>
        </p:txBody>
      </p:sp>
      <p:sp>
        <p:nvSpPr>
          <p:cNvPr id="124" name="Clarifying the core concepts in this module"/>
          <p:cNvSpPr txBox="1">
            <a:spLocks noGrp="1"/>
          </p:cNvSpPr>
          <p:nvPr>
            <p:ph type="body" idx="1"/>
          </p:nvPr>
        </p:nvSpPr>
        <p:spPr bwMode="auto">
          <a:xfrm>
            <a:off x="143838" y="986319"/>
            <a:ext cx="8774131" cy="4530914"/>
          </a:xfrm>
          <a:prstGeom prst="rect">
            <a:avLst/>
          </a:prstGeom>
        </p:spPr>
        <p:txBody>
          <a:bodyPr>
            <a:normAutofit fontScale="47500" lnSpcReduction="20000"/>
          </a:bodyPr>
          <a:lstStyle/>
          <a:p>
            <a:pPr algn="just">
              <a:lnSpc>
                <a:spcPct val="110000"/>
              </a:lnSpc>
              <a:spcBef>
                <a:spcPts val="0"/>
              </a:spcBef>
              <a:defRPr/>
            </a:pPr>
            <a:r>
              <a:rPr lang="en-US" sz="3600"/>
              <a:t>This organi</a:t>
            </a:r>
            <a:r>
              <a:rPr lang="en-GB" sz="3600"/>
              <a:t>s</a:t>
            </a:r>
            <a:r>
              <a:rPr lang="en-US" sz="3600"/>
              <a:t>ation is a manufacturing firm. Managers are expected to fully document all decisions; and “good managers” are those who can provide detailed data to support their recommendations. Creative decisions that incur significant change or risk are not encouraged. Because managers of failed projects are openly criticized and penalized, managers try not to implement ideas that deviate much from the status quo. One lower-level manager quoted an often used phrase in the company: “If it </a:t>
            </a:r>
            <a:r>
              <a:rPr lang="en-US" sz="3600"/>
              <a:t>ain’t</a:t>
            </a:r>
            <a:r>
              <a:rPr lang="en-US" sz="3600"/>
              <a:t> broke, don’t fix it.” </a:t>
            </a:r>
            <a:endParaRPr/>
          </a:p>
          <a:p>
            <a:pPr algn="just">
              <a:lnSpc>
                <a:spcPct val="110000"/>
              </a:lnSpc>
              <a:spcBef>
                <a:spcPts val="0"/>
              </a:spcBef>
              <a:defRPr/>
            </a:pPr>
            <a:r>
              <a:rPr lang="en-US" sz="3600"/>
              <a:t>There are extensive rules and regulations in this firm that employees are required to follow. Managers supervise employees closely to ensure there are no deviations. Management is concerned with high productivity, regardless of the impact on employee morale or turnover. </a:t>
            </a:r>
            <a:endParaRPr/>
          </a:p>
          <a:p>
            <a:pPr algn="just">
              <a:lnSpc>
                <a:spcPct val="110000"/>
              </a:lnSpc>
              <a:spcBef>
                <a:spcPts val="0"/>
              </a:spcBef>
              <a:defRPr/>
            </a:pPr>
            <a:r>
              <a:rPr lang="en-US" sz="3600"/>
              <a:t>Work activities are designed around individuals. There are distinct departments and lines of authority, and employees are expected to minimize formal contact with other employees outside their functional area or line of command. Performance evaluations and rewards emphasize individual effort, although seniority tends to be the primary factor in the determination of pay raises and promotions.</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4.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711681"/>
          </a:xfrm>
          <a:prstGeom prst="rect">
            <a:avLst/>
          </a:prstGeom>
        </p:spPr>
        <p:txBody>
          <a:bodyPr>
            <a:normAutofit/>
          </a:bodyPr>
          <a:lstStyle/>
          <a:p>
            <a:pPr>
              <a:defRPr sz="3300" b="1"/>
            </a:pPr>
            <a:r>
              <a:rPr lang="en-GB" sz="4000" b="1">
                <a:ea typeface="Calibri"/>
                <a:cs typeface="Times New Roman"/>
              </a:rPr>
              <a:t>Task 1 – 15 Minutes </a:t>
            </a:r>
            <a:endParaRPr lang="en-GB" sz="4000"/>
          </a:p>
        </p:txBody>
      </p:sp>
      <p:sp>
        <p:nvSpPr>
          <p:cNvPr id="124" name="Clarifying the core concepts in this module"/>
          <p:cNvSpPr txBox="1">
            <a:spLocks noGrp="1"/>
          </p:cNvSpPr>
          <p:nvPr>
            <p:ph type="body" idx="1"/>
          </p:nvPr>
        </p:nvSpPr>
        <p:spPr bwMode="auto">
          <a:xfrm>
            <a:off x="143838" y="986319"/>
            <a:ext cx="8774131" cy="4530914"/>
          </a:xfrm>
          <a:prstGeom prst="rect">
            <a:avLst/>
          </a:prstGeom>
        </p:spPr>
        <p:txBody>
          <a:bodyPr>
            <a:normAutofit fontScale="92500" lnSpcReduction="10000"/>
          </a:bodyPr>
          <a:lstStyle/>
          <a:p>
            <a:pPr marL="0" indent="0">
              <a:lnSpc>
                <a:spcPct val="110000"/>
              </a:lnSpc>
              <a:spcBef>
                <a:spcPts val="0"/>
              </a:spcBef>
              <a:buNone/>
              <a:defRPr/>
            </a:pPr>
            <a:r>
              <a:rPr lang="en-US" sz="5100" b="1"/>
              <a:t>Exercise on Organi</a:t>
            </a:r>
            <a:r>
              <a:rPr lang="en-GB" sz="5100" b="1"/>
              <a:t>s</a:t>
            </a:r>
            <a:r>
              <a:rPr lang="en-US" sz="5100" b="1"/>
              <a:t>ation A:</a:t>
            </a:r>
            <a:endParaRPr/>
          </a:p>
          <a:p>
            <a:pPr>
              <a:lnSpc>
                <a:spcPct val="200000"/>
              </a:lnSpc>
              <a:spcBef>
                <a:spcPts val="0"/>
              </a:spcBef>
              <a:buFont typeface="Wingdings"/>
              <a:buChar char="Ø"/>
              <a:defRPr/>
            </a:pPr>
            <a:r>
              <a:rPr lang="en-US" sz="3200" b="1">
                <a:solidFill>
                  <a:schemeClr val="tx1">
                    <a:lumMod val="75000"/>
                    <a:lumOff val="25000"/>
                  </a:schemeClr>
                </a:solidFill>
              </a:rPr>
              <a:t>Mention </a:t>
            </a:r>
            <a:r>
              <a:rPr lang="en-US" sz="3200" b="1">
                <a:solidFill>
                  <a:schemeClr val="tx1">
                    <a:lumMod val="75000"/>
                    <a:lumOff val="25000"/>
                  </a:schemeClr>
                </a:solidFill>
                <a:highlight>
                  <a:srgbClr val="FFFF00"/>
                </a:highlight>
              </a:rPr>
              <a:t>some of the characteristics </a:t>
            </a:r>
            <a:r>
              <a:rPr lang="en-US" sz="3200" b="1">
                <a:solidFill>
                  <a:schemeClr val="tx1">
                    <a:lumMod val="75000"/>
                    <a:lumOff val="25000"/>
                  </a:schemeClr>
                </a:solidFill>
              </a:rPr>
              <a:t>of workplace culture in organization A above?</a:t>
            </a:r>
            <a:endParaRPr/>
          </a:p>
          <a:p>
            <a:pPr>
              <a:lnSpc>
                <a:spcPct val="200000"/>
              </a:lnSpc>
              <a:spcBef>
                <a:spcPts val="0"/>
              </a:spcBef>
              <a:buFont typeface="Wingdings"/>
              <a:buChar char="Ø"/>
              <a:defRPr/>
            </a:pPr>
            <a:r>
              <a:rPr lang="en-US" sz="3200" b="1">
                <a:solidFill>
                  <a:schemeClr val="tx1">
                    <a:lumMod val="75000"/>
                    <a:lumOff val="25000"/>
                  </a:schemeClr>
                </a:solidFill>
              </a:rPr>
              <a:t>How is workplace culture linked to work activities, performance and reward? </a:t>
            </a:r>
            <a:endParaRPr/>
          </a:p>
          <a:p>
            <a:pPr marL="0" indent="0">
              <a:lnSpc>
                <a:spcPct val="110000"/>
              </a:lnSpc>
              <a:spcBef>
                <a:spcPts val="0"/>
              </a:spcBef>
              <a:buNone/>
              <a:defRPr/>
            </a:pPr>
            <a:endParaRPr lang="en-US" sz="3200" b="1">
              <a:solidFill>
                <a:schemeClr val="tx1">
                  <a:lumMod val="75000"/>
                  <a:lumOff val="25000"/>
                </a:schemeClr>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5.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154112"/>
            <a:ext cx="8784405" cy="729465"/>
          </a:xfrm>
          <a:prstGeom prst="rect">
            <a:avLst/>
          </a:prstGeom>
        </p:spPr>
        <p:txBody>
          <a:bodyPr>
            <a:normAutofit/>
          </a:bodyPr>
          <a:lstStyle/>
          <a:p>
            <a:pPr>
              <a:spcBef>
                <a:spcPts val="0"/>
              </a:spcBef>
              <a:defRPr/>
            </a:pPr>
            <a:r>
              <a:rPr lang="en-US" sz="3600" b="1"/>
              <a:t>Organi</a:t>
            </a:r>
            <a:r>
              <a:rPr lang="en-GB" sz="3600" b="1"/>
              <a:t>s</a:t>
            </a:r>
            <a:r>
              <a:rPr lang="en-US" sz="3600" b="1"/>
              <a:t>ation B</a:t>
            </a:r>
            <a:endParaRPr/>
          </a:p>
        </p:txBody>
      </p:sp>
      <p:sp>
        <p:nvSpPr>
          <p:cNvPr id="124" name="Clarifying the core concepts in this module"/>
          <p:cNvSpPr txBox="1">
            <a:spLocks noGrp="1"/>
          </p:cNvSpPr>
          <p:nvPr>
            <p:ph type="body" idx="1"/>
          </p:nvPr>
        </p:nvSpPr>
        <p:spPr bwMode="auto">
          <a:xfrm>
            <a:off x="133564" y="883578"/>
            <a:ext cx="8784405" cy="4633656"/>
          </a:xfrm>
          <a:prstGeom prst="rect">
            <a:avLst/>
          </a:prstGeom>
        </p:spPr>
        <p:txBody>
          <a:bodyPr>
            <a:normAutofit fontScale="25000" lnSpcReduction="20000"/>
          </a:bodyPr>
          <a:lstStyle/>
          <a:p>
            <a:pPr algn="just">
              <a:spcBef>
                <a:spcPts val="0"/>
              </a:spcBef>
              <a:defRPr/>
            </a:pPr>
            <a:r>
              <a:rPr lang="en-US" sz="7200"/>
              <a:t>This organi</a:t>
            </a:r>
            <a:r>
              <a:rPr lang="en-GB" sz="7200"/>
              <a:t>s</a:t>
            </a:r>
            <a:r>
              <a:rPr lang="en-US" sz="7200"/>
              <a:t>ation is also a manufacturing firm. Here, however, management encourages and rewards risk taking and change. Decisions based on intuition are valued as much as those that are well rationalized. Management prides itself on its history of experimenting with new technologies and its success in regularly introducing innovation products. Managers or employees who have a good idea are encouraged to “run with it.” And failures are treated as “learning experiences.” The company prides itself on being market-driven and rapidly responsive to the changing needs of its customers.</a:t>
            </a:r>
            <a:endParaRPr/>
          </a:p>
          <a:p>
            <a:pPr algn="just">
              <a:spcBef>
                <a:spcPts val="0"/>
              </a:spcBef>
              <a:defRPr/>
            </a:pPr>
            <a:r>
              <a:rPr lang="en-US" sz="7200"/>
              <a:t>There are few rules and regulations for employees to follow, and supervision is loose because management believes that its employees are hardworking and trustworthy. Management is concerned with high productivity, but believes that this comes through treating its people right. The company is proud of its reputation as being a good place to work. </a:t>
            </a:r>
            <a:endParaRPr/>
          </a:p>
          <a:p>
            <a:pPr algn="just">
              <a:spcBef>
                <a:spcPts val="0"/>
              </a:spcBef>
              <a:defRPr/>
            </a:pPr>
            <a:r>
              <a:rPr lang="en-US" sz="7200"/>
              <a:t>Job activities are designed around work teams, and team members are encouraged to interact with people across functions and authority levels. Employees talk positively about the competition between teams. Individuals and teams have goals, and bonuses are based on achievement of these outcomes. Employees are given considerable autonomy in choosing the means by which the goals are attained</a:t>
            </a:r>
            <a:r>
              <a:rPr lang="en-US" sz="5400"/>
              <a:t>.</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6.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34970"/>
          </a:xfrm>
          <a:prstGeom prst="rect">
            <a:avLst/>
          </a:prstGeom>
        </p:spPr>
        <p:txBody>
          <a:bodyPr>
            <a:normAutofit/>
          </a:bodyPr>
          <a:lstStyle/>
          <a:p>
            <a:pPr>
              <a:defRPr sz="3300" b="1"/>
            </a:pPr>
            <a:r>
              <a:rPr lang="en-GB" sz="4000"/>
              <a:t>Task 2 – 15 minutes </a:t>
            </a:r>
            <a:endParaRPr/>
          </a:p>
        </p:txBody>
      </p:sp>
      <p:sp>
        <p:nvSpPr>
          <p:cNvPr id="124" name="Clarifying the core concepts in this module"/>
          <p:cNvSpPr txBox="1">
            <a:spLocks noGrp="1"/>
          </p:cNvSpPr>
          <p:nvPr>
            <p:ph type="body" idx="1"/>
          </p:nvPr>
        </p:nvSpPr>
        <p:spPr bwMode="auto">
          <a:xfrm>
            <a:off x="143838" y="986319"/>
            <a:ext cx="8774131" cy="4530914"/>
          </a:xfrm>
          <a:prstGeom prst="rect">
            <a:avLst/>
          </a:prstGeom>
        </p:spPr>
        <p:txBody>
          <a:bodyPr>
            <a:normAutofit fontScale="92500" lnSpcReduction="10000"/>
          </a:bodyPr>
          <a:lstStyle/>
          <a:p>
            <a:pPr marL="0" indent="0">
              <a:lnSpc>
                <a:spcPct val="110000"/>
              </a:lnSpc>
              <a:spcBef>
                <a:spcPts val="0"/>
              </a:spcBef>
              <a:buNone/>
              <a:defRPr/>
            </a:pPr>
            <a:r>
              <a:rPr lang="en-US" sz="5100" b="1"/>
              <a:t>Exercise on Organi</a:t>
            </a:r>
            <a:r>
              <a:rPr lang="en-GB" sz="5100" b="1"/>
              <a:t>s</a:t>
            </a:r>
            <a:r>
              <a:rPr lang="en-US" sz="5100" b="1"/>
              <a:t>ation B:</a:t>
            </a:r>
            <a:endParaRPr/>
          </a:p>
          <a:p>
            <a:pPr>
              <a:lnSpc>
                <a:spcPct val="200000"/>
              </a:lnSpc>
              <a:spcBef>
                <a:spcPts val="0"/>
              </a:spcBef>
              <a:buFont typeface="Wingdings"/>
              <a:buChar char="Ø"/>
              <a:defRPr/>
            </a:pPr>
            <a:r>
              <a:rPr lang="en-US" sz="3200" b="1">
                <a:solidFill>
                  <a:schemeClr val="tx1">
                    <a:lumMod val="75000"/>
                    <a:lumOff val="25000"/>
                  </a:schemeClr>
                </a:solidFill>
              </a:rPr>
              <a:t>Mention some of the characteristics of workplace culture in organization B above?</a:t>
            </a:r>
            <a:endParaRPr/>
          </a:p>
          <a:p>
            <a:pPr>
              <a:lnSpc>
                <a:spcPct val="200000"/>
              </a:lnSpc>
              <a:spcBef>
                <a:spcPts val="0"/>
              </a:spcBef>
              <a:buFont typeface="Wingdings"/>
              <a:buChar char="Ø"/>
              <a:defRPr/>
            </a:pPr>
            <a:r>
              <a:rPr lang="en-US" sz="3200" b="1">
                <a:solidFill>
                  <a:schemeClr val="tx1">
                    <a:lumMod val="75000"/>
                    <a:lumOff val="25000"/>
                  </a:schemeClr>
                </a:solidFill>
              </a:rPr>
              <a:t>How is workplace culture linked to work activities, performance and reward? </a:t>
            </a:r>
            <a:endParaRPr/>
          </a:p>
          <a:p>
            <a:pPr marL="0" indent="0" algn="ctr">
              <a:lnSpc>
                <a:spcPct val="110000"/>
              </a:lnSpc>
              <a:spcBef>
                <a:spcPts val="0"/>
              </a:spcBef>
              <a:buNone/>
              <a:defRPr/>
            </a:pPr>
            <a:endParaRPr lang="en-US" sz="3200" b="1">
              <a:solidFill>
                <a:srgbClr val="FF0000"/>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7.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123" name="Double-click to edit"/>
          <p:cNvSpPr txBox="1">
            <a:spLocks noGrp="1"/>
          </p:cNvSpPr>
          <p:nvPr>
            <p:ph type="title"/>
          </p:nvPr>
        </p:nvSpPr>
        <p:spPr bwMode="auto">
          <a:xfrm>
            <a:off x="215757" y="274639"/>
            <a:ext cx="8784405" cy="834970"/>
          </a:xfrm>
          <a:prstGeom prst="rect">
            <a:avLst/>
          </a:prstGeom>
        </p:spPr>
        <p:txBody>
          <a:bodyPr>
            <a:normAutofit/>
          </a:bodyPr>
          <a:lstStyle/>
          <a:p>
            <a:pPr>
              <a:defRPr sz="3300" b="1"/>
            </a:pPr>
            <a:r>
              <a:rPr lang="en-GB" sz="4000" b="1">
                <a:ea typeface="Calibri"/>
                <a:cs typeface="Times New Roman"/>
              </a:rPr>
              <a:t>Post your answer on the forum </a:t>
            </a:r>
            <a:endParaRPr lang="en-GB" sz="4000"/>
          </a:p>
        </p:txBody>
      </p:sp>
      <p:sp>
        <p:nvSpPr>
          <p:cNvPr id="124" name="Clarifying the core concepts in this module"/>
          <p:cNvSpPr txBox="1">
            <a:spLocks noGrp="1"/>
          </p:cNvSpPr>
          <p:nvPr>
            <p:ph type="body" idx="1"/>
          </p:nvPr>
        </p:nvSpPr>
        <p:spPr bwMode="auto">
          <a:xfrm>
            <a:off x="143838" y="986319"/>
            <a:ext cx="8774131" cy="4530914"/>
          </a:xfrm>
          <a:prstGeom prst="rect">
            <a:avLst/>
          </a:prstGeom>
        </p:spPr>
        <p:txBody>
          <a:bodyPr vertOverflow="overflow" horzOverflow="overflow" vert="horz" wrap="square" lIns="45718" tIns="45720" rIns="45718" bIns="45720" numCol="1" spcCol="0" rtlCol="0" fromWordArt="0" anchor="t" anchorCtr="0" forceAA="0" upright="0" compatLnSpc="0">
            <a:normAutofit fontScale="60000" lnSpcReduction="8000"/>
          </a:bodyPr>
          <a:lstStyle/>
          <a:p>
            <a:pPr marL="0" indent="0" algn="ctr">
              <a:lnSpc>
                <a:spcPct val="110000"/>
              </a:lnSpc>
              <a:spcBef>
                <a:spcPts val="0"/>
              </a:spcBef>
              <a:buNone/>
              <a:defRPr/>
            </a:pPr>
            <a:r>
              <a:rPr lang="en-US" sz="5100" b="1"/>
              <a:t>Organizations </a:t>
            </a:r>
            <a:endParaRPr/>
          </a:p>
          <a:p>
            <a:pPr marL="0" indent="0" algn="ctr">
              <a:lnSpc>
                <a:spcPct val="110000"/>
              </a:lnSpc>
              <a:spcBef>
                <a:spcPts val="0"/>
              </a:spcBef>
              <a:buNone/>
              <a:defRPr/>
            </a:pPr>
            <a:r>
              <a:rPr lang="en-US" sz="5100" b="1"/>
              <a:t>A &amp; B:</a:t>
            </a:r>
            <a:endParaRPr/>
          </a:p>
          <a:p>
            <a:pPr marL="514350" indent="-514350">
              <a:lnSpc>
                <a:spcPct val="210000"/>
              </a:lnSpc>
              <a:spcBef>
                <a:spcPts val="0"/>
              </a:spcBef>
              <a:buFont typeface="+mj-lt"/>
              <a:buAutoNum type="arabicPeriod"/>
              <a:defRPr/>
            </a:pPr>
            <a:r>
              <a:rPr lang="en-US" sz="3200" b="1">
                <a:solidFill>
                  <a:schemeClr val="tx1">
                    <a:lumMod val="75000"/>
                    <a:lumOff val="25000"/>
                  </a:schemeClr>
                </a:solidFill>
              </a:rPr>
              <a:t>Identify the differences in the  workplace cultures in organizations A &amp; B above</a:t>
            </a:r>
            <a:r>
              <a:rPr lang="en-GB" sz="3200" b="1">
                <a:solidFill>
                  <a:schemeClr val="tx1">
                    <a:lumMod val="75000"/>
                    <a:lumOff val="25000"/>
                  </a:schemeClr>
                </a:solidFill>
              </a:rPr>
              <a:t>.</a:t>
            </a:r>
            <a:endParaRPr/>
          </a:p>
          <a:p>
            <a:pPr marL="514350" indent="-514350">
              <a:lnSpc>
                <a:spcPct val="210000"/>
              </a:lnSpc>
              <a:spcBef>
                <a:spcPts val="0"/>
              </a:spcBef>
              <a:buFont typeface="+mj-lt"/>
              <a:buAutoNum type="arabicPeriod"/>
              <a:defRPr/>
            </a:pPr>
            <a:r>
              <a:rPr lang="en-US" sz="3200" b="1">
                <a:solidFill>
                  <a:schemeClr val="tx1">
                    <a:lumMod val="75000"/>
                    <a:lumOff val="25000"/>
                  </a:schemeClr>
                </a:solidFill>
              </a:rPr>
              <a:t>In your view, do  you think workplace</a:t>
            </a:r>
            <a:r>
              <a:rPr lang="en-GB" sz="3200" b="1">
                <a:solidFill>
                  <a:schemeClr val="tx1">
                    <a:lumMod val="75000"/>
                    <a:lumOff val="25000"/>
                  </a:schemeClr>
                </a:solidFill>
              </a:rPr>
              <a:t> or organisational</a:t>
            </a:r>
            <a:r>
              <a:rPr lang="en-US" sz="3200" b="1">
                <a:solidFill>
                  <a:schemeClr val="tx1">
                    <a:lumMod val="75000"/>
                    <a:lumOff val="25000"/>
                  </a:schemeClr>
                </a:solidFill>
              </a:rPr>
              <a:t> culture has</a:t>
            </a:r>
            <a:r>
              <a:rPr lang="en-GB" sz="3200" b="1">
                <a:solidFill>
                  <a:schemeClr val="tx1">
                    <a:lumMod val="75000"/>
                    <a:lumOff val="25000"/>
                  </a:schemeClr>
                </a:solidFill>
              </a:rPr>
              <a:t> a</a:t>
            </a:r>
            <a:r>
              <a:rPr lang="en-US" sz="3200" b="1">
                <a:solidFill>
                  <a:schemeClr val="tx1">
                    <a:lumMod val="75000"/>
                    <a:lumOff val="25000"/>
                  </a:schemeClr>
                </a:solidFill>
              </a:rPr>
              <a:t> significant impact of employee and corporate performance? </a:t>
            </a:r>
            <a:r>
              <a:rPr lang="en-GB" sz="3200" b="1">
                <a:solidFill>
                  <a:schemeClr val="tx1">
                    <a:lumMod val="75000"/>
                    <a:lumOff val="25000"/>
                  </a:schemeClr>
                </a:solidFill>
              </a:rPr>
              <a:t>Explain your answer. </a:t>
            </a:r>
            <a:endParaRPr/>
          </a:p>
          <a:p>
            <a:pPr marL="0" indent="0" algn="ctr">
              <a:lnSpc>
                <a:spcPct val="110000"/>
              </a:lnSpc>
              <a:spcBef>
                <a:spcPts val="0"/>
              </a:spcBef>
              <a:buNone/>
              <a:defRPr/>
            </a:pPr>
            <a:endParaRPr lang="en-US" sz="3200" b="1">
              <a:solidFill>
                <a:srgbClr val="FF0000"/>
              </a:solidFill>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123" grpId="0" animBg="1"/>
      <p:bldP spid="124" grpId="0" build="p" animBg="1"/>
    </p:bldLst>
  </p:timing>
</p:sld>
</file>

<file path=ppt/slides/slide48.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457200" y="236306"/>
            <a:ext cx="8229600" cy="585627"/>
          </a:xfrm>
          <a:prstGeom prst="rect">
            <a:avLst/>
          </a:prstGeom>
        </p:spPr>
        <p:txBody>
          <a:bodyPr>
            <a:normAutofit fontScale="90000"/>
          </a:bodyPr>
          <a:lstStyle>
            <a:lvl1pPr>
              <a:defRPr b="1"/>
            </a:lvl1pPr>
          </a:lstStyle>
          <a:p>
            <a:pPr>
              <a:defRPr/>
            </a:pPr>
            <a:r>
              <a:rPr/>
              <a:t>Summary</a:t>
            </a:r>
            <a:r>
              <a:rPr lang="en-GB"/>
              <a:t>…today we have:</a:t>
            </a:r>
            <a:endParaRPr/>
          </a:p>
        </p:txBody>
      </p:sp>
      <p:sp>
        <p:nvSpPr>
          <p:cNvPr id="278" name="Got to know each other…"/>
          <p:cNvSpPr txBox="1">
            <a:spLocks noGrp="1"/>
          </p:cNvSpPr>
          <p:nvPr>
            <p:ph type="body" idx="1"/>
          </p:nvPr>
        </p:nvSpPr>
        <p:spPr bwMode="auto">
          <a:xfrm>
            <a:off x="184935" y="821933"/>
            <a:ext cx="8733034" cy="4695301"/>
          </a:xfrm>
          <a:prstGeom prst="rect">
            <a:avLst/>
          </a:prstGeom>
        </p:spPr>
        <p:txBody>
          <a:bodyPr vertOverflow="overflow" horzOverflow="overflow" vert="horz" wrap="square" lIns="45718" tIns="45720" rIns="45718" bIns="45720" numCol="1" spcCol="0" rtlCol="0" fromWordArt="0" anchor="t" anchorCtr="0" forceAA="0" upright="0" compatLnSpc="0">
            <a:normAutofit fontScale="90000" lnSpcReduction="2000"/>
          </a:bodyPr>
          <a:lstStyle/>
          <a:p>
            <a:pPr>
              <a:defRPr/>
            </a:pPr>
            <a:r>
              <a:rPr sz="2800"/>
              <a:t>Got to know each other</a:t>
            </a:r>
            <a:endParaRPr lang="en-GB" sz="2800"/>
          </a:p>
          <a:p>
            <a:pPr>
              <a:defRPr/>
            </a:pPr>
            <a:r>
              <a:rPr lang="en-GB" sz="2800"/>
              <a:t>Examine the module overview</a:t>
            </a:r>
            <a:endParaRPr sz="2800"/>
          </a:p>
          <a:p>
            <a:pPr>
              <a:defRPr/>
            </a:pPr>
            <a:r>
              <a:rPr sz="2800"/>
              <a:t>Got </a:t>
            </a:r>
            <a:r>
              <a:rPr lang="en-GB" sz="2800"/>
              <a:t>introduced to the concept of organisational culture</a:t>
            </a:r>
            <a:endParaRPr sz="2800"/>
          </a:p>
          <a:p>
            <a:pPr>
              <a:defRPr/>
            </a:pPr>
            <a:r>
              <a:rPr lang="en-GB" sz="2800"/>
              <a:t>Examined the meaning of organisational culture</a:t>
            </a:r>
            <a:endParaRPr/>
          </a:p>
          <a:p>
            <a:pPr>
              <a:defRPr/>
            </a:pPr>
            <a:r>
              <a:rPr lang="en-GB" sz="2800"/>
              <a:t>Examined the characteristics of organisational culture</a:t>
            </a:r>
            <a:endParaRPr/>
          </a:p>
          <a:p>
            <a:pPr>
              <a:defRPr/>
            </a:pPr>
            <a:r>
              <a:rPr lang="en-GB" sz="2800"/>
              <a:t>Looked at different types of </a:t>
            </a:r>
            <a:r>
              <a:rPr lang="en-US" sz="2800"/>
              <a:t>organisational </a:t>
            </a:r>
            <a:r>
              <a:rPr lang="en-GB" sz="2800"/>
              <a:t>culture</a:t>
            </a:r>
            <a:endParaRPr/>
          </a:p>
          <a:p>
            <a:pPr>
              <a:defRPr/>
            </a:pPr>
            <a:r>
              <a:rPr lang="en-GB" sz="2800"/>
              <a:t>Identified </a:t>
            </a:r>
            <a:r>
              <a:rPr lang="en-GB" sz="2800"/>
              <a:t>l</a:t>
            </a:r>
            <a:r>
              <a:rPr lang="en-US" sz="2800"/>
              <a:t>evels of organisational culture</a:t>
            </a:r>
            <a:endParaRPr/>
          </a:p>
          <a:p>
            <a:pPr>
              <a:defRPr/>
            </a:pPr>
            <a:r>
              <a:rPr lang="en-GB" sz="2800">
                <a:solidFill>
                  <a:schemeClr val="tx1"/>
                </a:solidFill>
              </a:rPr>
              <a:t>Analysed  </a:t>
            </a:r>
            <a:r>
              <a:rPr lang="en-GB" sz="2800">
                <a:solidFill>
                  <a:schemeClr val="tx1"/>
                </a:solidFill>
              </a:rPr>
              <a:t>e</a:t>
            </a:r>
            <a:r>
              <a:rPr lang="en-US" sz="2800">
                <a:solidFill>
                  <a:schemeClr val="tx1"/>
                </a:solidFill>
              </a:rPr>
              <a:t>xamples of organisational culture in practice</a:t>
            </a:r>
            <a:endParaRPr/>
          </a:p>
          <a:p>
            <a:pPr>
              <a:defRPr/>
            </a:pPr>
            <a:endParaRPr lang="en-GB" sz="2800"/>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277" grpId="0" animBg="1"/>
      <p:bldP spid="278" grpId="0" build="p" animBg="1"/>
    </p:bldLst>
  </p:timing>
</p:sld>
</file>

<file path=ppt/slides/slide49.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457200" y="274639"/>
            <a:ext cx="8229600" cy="773326"/>
          </a:xfrm>
          <a:prstGeom prst="rect">
            <a:avLst/>
          </a:prstGeom>
        </p:spPr>
        <p:txBody>
          <a:bodyPr>
            <a:normAutofit/>
          </a:bodyPr>
          <a:lstStyle>
            <a:lvl1pPr>
              <a:defRPr b="1"/>
            </a:lvl1pPr>
          </a:lstStyle>
          <a:p>
            <a:pPr>
              <a:defRPr/>
            </a:pPr>
            <a:r>
              <a:rPr lang="en-GB" sz="4000"/>
              <a:t>Any…</a:t>
            </a:r>
            <a:endParaRPr sz="4000"/>
          </a:p>
        </p:txBody>
      </p:sp>
      <p:sp>
        <p:nvSpPr>
          <p:cNvPr id="278" name="Got to know each other…"/>
          <p:cNvSpPr txBox="1">
            <a:spLocks noGrp="1"/>
          </p:cNvSpPr>
          <p:nvPr>
            <p:ph type="body" idx="1"/>
          </p:nvPr>
        </p:nvSpPr>
        <p:spPr bwMode="auto">
          <a:xfrm>
            <a:off x="215757" y="1047965"/>
            <a:ext cx="8471043" cy="4469269"/>
          </a:xfrm>
          <a:prstGeom prst="rect">
            <a:avLst/>
          </a:prstGeom>
        </p:spPr>
        <p:txBody>
          <a:bodyPr>
            <a:normAutofit/>
          </a:bodyPr>
          <a:lstStyle/>
          <a:p>
            <a:pPr marL="0" indent="0" algn="ctr">
              <a:buNone/>
              <a:defRPr/>
            </a:pPr>
            <a:endParaRPr lang="en-US" sz="4000"/>
          </a:p>
        </p:txBody>
      </p:sp>
      <p:pic>
        <p:nvPicPr>
          <p:cNvPr id="2" name="Picture 1"/>
          <p:cNvPicPr>
            <a:picLocks noChangeAspect="1"/>
          </p:cNvPicPr>
          <p:nvPr/>
        </p:nvPicPr>
        <p:blipFill>
          <a:blip r:embed="rId3"/>
          <a:stretch/>
        </p:blipFill>
        <p:spPr bwMode="auto">
          <a:xfrm>
            <a:off x="1561672" y="2044557"/>
            <a:ext cx="5619964" cy="3133618"/>
          </a:xfrm>
          <a:prstGeom prst="rect">
            <a:avLst/>
          </a:prstGeom>
        </p:spPr>
      </p:pic>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77"/>
                                        </p:tgtEl>
                                        <p:attrNameLst>
                                          <p:attrName>style.visibility</p:attrName>
                                        </p:attrNameLst>
                                      </p:cBhvr>
                                      <p:to>
                                        <p:strVal val="visible"/>
                                      </p:to>
                                    </p:set>
                                    <p:animEffect transition="in" filter="barn(inVertical)">
                                      <p:cBhvr>
                                        <p:cTn id="7" dur="500"/>
                                        <p:tgtEl>
                                          <p:spTgt spid="277"/>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78">
                                            <p:bg/>
                                          </p:spTgt>
                                        </p:tgtEl>
                                        <p:attrNameLst>
                                          <p:attrName>style.visibility</p:attrName>
                                        </p:attrNameLst>
                                      </p:cBhvr>
                                      <p:to>
                                        <p:strVal val="visible"/>
                                      </p:to>
                                    </p:set>
                                    <p:animEffect transition="in" filter="fade">
                                      <p:cBhvr>
                                        <p:cTn id="12" dur="1000"/>
                                        <p:tgtEl>
                                          <p:spTgt spid="278">
                                            <p:bg/>
                                          </p:spTgt>
                                        </p:tgtEl>
                                      </p:cBhvr>
                                    </p:animEffect>
                                    <p:anim calcmode="lin" valueType="num">
                                      <p:cBhvr>
                                        <p:cTn id="13" dur="1000" fill="hold"/>
                                        <p:tgtEl>
                                          <p:spTgt spid="278">
                                            <p:bg/>
                                          </p:spTgt>
                                        </p:tgtEl>
                                        <p:attrNameLst>
                                          <p:attrName>ppt_x</p:attrName>
                                        </p:attrNameLst>
                                      </p:cBhvr>
                                      <p:tavLst>
                                        <p:tav tm="0">
                                          <p:val>
                                            <p:strVal val="#ppt_x"/>
                                          </p:val>
                                        </p:tav>
                                        <p:tav tm="100000">
                                          <p:val>
                                            <p:strVal val="#ppt_x"/>
                                          </p:val>
                                        </p:tav>
                                      </p:tavLst>
                                    </p:anim>
                                    <p:anim calcmode="lin" valueType="num">
                                      <p:cBhvr>
                                        <p:cTn id="14" dur="1000" fill="hold"/>
                                        <p:tgtEl>
                                          <p:spTgt spid="278">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78">
                                            <p:txEl>
                                              <p:pRg st="0" end="0"/>
                                            </p:txEl>
                                          </p:spTgt>
                                        </p:tgtEl>
                                        <p:attrNameLst>
                                          <p:attrName>style.visibility</p:attrName>
                                        </p:attrNameLst>
                                      </p:cBhvr>
                                      <p:to>
                                        <p:strVal val="visible"/>
                                      </p:to>
                                    </p:set>
                                    <p:animEffect transition="in" filter="fade">
                                      <p:cBhvr>
                                        <p:cTn id="19" dur="1000"/>
                                        <p:tgtEl>
                                          <p:spTgt spid="278">
                                            <p:txEl>
                                              <p:pRg st="0" end="0"/>
                                            </p:txEl>
                                          </p:spTgt>
                                        </p:tgtEl>
                                      </p:cBhvr>
                                    </p:animEffect>
                                    <p:anim calcmode="lin" valueType="num">
                                      <p:cBhvr>
                                        <p:cTn id="20" dur="1000" fill="hold"/>
                                        <p:tgtEl>
                                          <p:spTgt spid="278">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78">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7" grpId="0" animBg="1"/>
      <p:bldP spid="278" grpId="0" build="p" animBg="1"/>
    </p:bldLst>
  </p:timing>
</p:sld>
</file>

<file path=ppt/slides/slide50.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77" name="Summary"/>
          <p:cNvSpPr txBox="1">
            <a:spLocks noGrp="1"/>
          </p:cNvSpPr>
          <p:nvPr>
            <p:ph type="title"/>
          </p:nvPr>
        </p:nvSpPr>
        <p:spPr bwMode="auto">
          <a:xfrm>
            <a:off x="457200" y="274639"/>
            <a:ext cx="8229600" cy="773326"/>
          </a:xfrm>
          <a:prstGeom prst="rect">
            <a:avLst/>
          </a:prstGeom>
        </p:spPr>
        <p:txBody>
          <a:bodyPr>
            <a:normAutofit/>
          </a:bodyPr>
          <a:lstStyle>
            <a:lvl1pPr>
              <a:defRPr b="1"/>
            </a:lvl1pPr>
          </a:lstStyle>
          <a:p>
            <a:pPr>
              <a:defRPr/>
            </a:pPr>
            <a:r>
              <a:rPr lang="en-GB" sz="4000"/>
              <a:t>Next Week, we will look at…</a:t>
            </a:r>
            <a:endParaRPr sz="4000"/>
          </a:p>
        </p:txBody>
      </p:sp>
      <p:sp>
        <p:nvSpPr>
          <p:cNvPr id="278" name="Got to know each other…"/>
          <p:cNvSpPr txBox="1">
            <a:spLocks noGrp="1"/>
          </p:cNvSpPr>
          <p:nvPr>
            <p:ph type="body" idx="1"/>
          </p:nvPr>
        </p:nvSpPr>
        <p:spPr bwMode="auto">
          <a:xfrm>
            <a:off x="215757" y="955497"/>
            <a:ext cx="8471043" cy="4561737"/>
          </a:xfrm>
          <a:prstGeom prst="rect">
            <a:avLst/>
          </a:prstGeom>
        </p:spPr>
        <p:txBody>
          <a:bodyPr>
            <a:normAutofit fontScale="92500" lnSpcReduction="10000"/>
          </a:bodyPr>
          <a:lstStyle/>
          <a:p>
            <a:pPr marL="0" indent="0">
              <a:buNone/>
              <a:defRPr/>
            </a:pPr>
            <a:r>
              <a:rPr lang="en-GB" sz="3600" b="1">
                <a:solidFill>
                  <a:srgbClr val="FF0000"/>
                </a:solidFill>
              </a:rPr>
              <a:t>Analysis of External Environment in relation to Organisational Culture</a:t>
            </a:r>
            <a:endParaRPr lang="en-GB" sz="3600">
              <a:solidFill>
                <a:srgbClr val="FF0000"/>
              </a:solidFill>
            </a:endParaRPr>
          </a:p>
          <a:p>
            <a:pPr>
              <a:buFont typeface="Arial"/>
              <a:buChar char="•"/>
              <a:defRPr/>
            </a:pPr>
            <a:r>
              <a:rPr lang="en-US" sz="3600"/>
              <a:t>The external environment of organi</a:t>
            </a:r>
            <a:r>
              <a:rPr lang="en-GB" sz="3600"/>
              <a:t>s</a:t>
            </a:r>
            <a:r>
              <a:rPr lang="en-US" sz="3600"/>
              <a:t>ations.</a:t>
            </a:r>
            <a:endParaRPr/>
          </a:p>
          <a:p>
            <a:pPr>
              <a:buFont typeface="Arial"/>
              <a:buChar char="•"/>
              <a:defRPr/>
            </a:pPr>
            <a:r>
              <a:rPr lang="en-GB" sz="3600">
                <a:solidFill>
                  <a:schemeClr val="tx1"/>
                </a:solidFill>
              </a:rPr>
              <a:t>The elements of the external environment.</a:t>
            </a:r>
            <a:endParaRPr>
              <a:solidFill>
                <a:schemeClr val="tx1"/>
              </a:solidFill>
            </a:endParaRPr>
          </a:p>
          <a:p>
            <a:pPr>
              <a:buFont typeface="Arial"/>
              <a:buChar char="•"/>
              <a:defRPr/>
            </a:pPr>
            <a:r>
              <a:rPr lang="en-US" sz="3600"/>
              <a:t>Analysing</a:t>
            </a:r>
            <a:r>
              <a:rPr lang="en-US" sz="3600"/>
              <a:t> the organi</a:t>
            </a:r>
            <a:r>
              <a:rPr lang="en-GB" sz="3600"/>
              <a:t>s</a:t>
            </a:r>
            <a:r>
              <a:rPr lang="en-US" sz="3600"/>
              <a:t>ations</a:t>
            </a:r>
            <a:r>
              <a:rPr lang="en-GB" sz="3600"/>
              <a:t>’</a:t>
            </a:r>
            <a:r>
              <a:rPr lang="en-US" sz="3600"/>
              <a:t> external environment</a:t>
            </a:r>
            <a:r>
              <a:rPr lang="en-GB" sz="3600"/>
              <a:t>.</a:t>
            </a:r>
            <a:endParaRPr/>
          </a:p>
          <a:p>
            <a:pPr>
              <a:buFont typeface="Arial"/>
              <a:buChar char="•"/>
              <a:defRPr/>
            </a:pPr>
            <a:r>
              <a:rPr lang="en-US" sz="3600"/>
              <a:t>Uncertainty in organisational environment.</a:t>
            </a:r>
            <a:endParaRPr/>
          </a:p>
          <a:p>
            <a:pPr>
              <a:buFont typeface="Arial"/>
              <a:buChar char="•"/>
              <a:defRPr/>
            </a:pPr>
            <a:r>
              <a:rPr lang="en-US" sz="3600"/>
              <a:t>Practical examples of external environment and organi</a:t>
            </a:r>
            <a:r>
              <a:rPr lang="en-GB" sz="3600"/>
              <a:t>s</a:t>
            </a:r>
            <a:r>
              <a:rPr lang="en-US" sz="3600"/>
              <a:t>ation</a:t>
            </a:r>
            <a:r>
              <a:rPr lang="en-GB" sz="3600"/>
              <a:t>al</a:t>
            </a:r>
            <a:r>
              <a:rPr lang="en-US" sz="3600"/>
              <a:t> culture.</a:t>
            </a:r>
            <a:endParaRPr/>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bldLst>
      <p:bldP spid="277" grpId="0" animBg="1"/>
      <p:bldP spid="278" grpId="0" build="p" animBg="1"/>
    </p:bldLst>
  </p:timing>
</p:sld>
</file>

<file path=ppt/slides/slide51.xml><?xml version="1.0" encoding="utf-8"?>
<p:sld xmlns:a="http://schemas.openxmlformats.org/drawingml/2006/main" xmlns:r="http://schemas.openxmlformats.org/officeDocument/2006/relationships" xmlns:p="http://schemas.openxmlformats.org/presentationml/2006/main" xmlns:m="http://schemas.openxmlformats.org/officeDocument/2006/math" xmlns:w="http://schemas.openxmlformats.org/wordprocessingml/2006/main" xmlns:mc="http://schemas.openxmlformats.org/markup-compatibility/2006" showMasterPhAnim="0" showMasterSp="1" show="1">
  <p:cSld name="">
    <p:spTree>
      <p:nvGrpSpPr>
        <p:cNvPr id="1" name=""/>
        <p:cNvGrpSpPr/>
        <p:nvPr/>
      </p:nvGrpSpPr>
      <p:grpSpPr bwMode="auto">
        <a:xfrm>
          <a:off x="0" y="0"/>
          <a:ext cx="0" cy="0"/>
          <a:chOff x="0" y="0"/>
          <a:chExt cx="0" cy="0"/>
        </a:xfrm>
      </p:grpSpPr>
      <p:sp>
        <p:nvSpPr>
          <p:cNvPr id="280" name="Further information"/>
          <p:cNvSpPr txBox="1">
            <a:spLocks noGrp="1"/>
          </p:cNvSpPr>
          <p:nvPr>
            <p:ph type="title"/>
          </p:nvPr>
        </p:nvSpPr>
        <p:spPr bwMode="auto">
          <a:xfrm>
            <a:off x="457200" y="71920"/>
            <a:ext cx="8229600" cy="760288"/>
          </a:xfrm>
          <a:prstGeom prst="rect">
            <a:avLst/>
          </a:prstGeom>
        </p:spPr>
        <p:txBody>
          <a:bodyPr>
            <a:normAutofit/>
          </a:bodyPr>
          <a:lstStyle>
            <a:lvl1pPr>
              <a:defRPr b="1"/>
            </a:lvl1pPr>
          </a:lstStyle>
          <a:p>
            <a:pPr>
              <a:defRPr/>
            </a:pPr>
            <a:r>
              <a:rPr lang="en-GB"/>
              <a:t>References</a:t>
            </a:r>
            <a:endParaRPr/>
          </a:p>
        </p:txBody>
      </p:sp>
      <p:sp>
        <p:nvSpPr>
          <p:cNvPr id="281" name="Reading on the need to identify the ‘right’ business problem: Spradlin, D. (2012). Are you solving the right problem? Harvard Business Review…"/>
          <p:cNvSpPr txBox="1">
            <a:spLocks noGrp="1"/>
          </p:cNvSpPr>
          <p:nvPr>
            <p:ph type="body" idx="1"/>
          </p:nvPr>
        </p:nvSpPr>
        <p:spPr bwMode="auto">
          <a:xfrm>
            <a:off x="246579" y="760288"/>
            <a:ext cx="8743308" cy="4756946"/>
          </a:xfrm>
          <a:prstGeom prst="rect">
            <a:avLst/>
          </a:prstGeom>
        </p:spPr>
        <p:txBody>
          <a:bodyPr>
            <a:normAutofit fontScale="85000" lnSpcReduction="10000"/>
          </a:bodyPr>
          <a:lstStyle/>
          <a:p>
            <a:pPr algn="just">
              <a:defRPr/>
            </a:pPr>
            <a:r>
              <a:rPr lang="en-GB" sz="1800"/>
              <a:t>Alvesson, M. (2013) Understanding Organizational Culture. Second edition. London: SAGE. </a:t>
            </a:r>
            <a:endParaRPr/>
          </a:p>
          <a:p>
            <a:pPr algn="just">
              <a:defRPr/>
            </a:pPr>
            <a:r>
              <a:rPr lang="en-GB" sz="1800"/>
              <a:t>Gregory, B. T., Harris, S. G., </a:t>
            </a:r>
            <a:r>
              <a:rPr lang="en-GB" sz="1800"/>
              <a:t>Armenakis</a:t>
            </a:r>
            <a:r>
              <a:rPr lang="en-GB" sz="1800"/>
              <a:t>, A. A., &amp; Shook, C. L. (2009). Organizational culture and effectiveness: A study of values, attitudes, and organizational outcomes. Journal of Business Research, 62, 673–679.</a:t>
            </a:r>
            <a:endParaRPr/>
          </a:p>
          <a:p>
            <a:pPr algn="just">
              <a:defRPr/>
            </a:pPr>
            <a:r>
              <a:rPr lang="en-GB" sz="1800"/>
              <a:t>Hogan, S., J., and </a:t>
            </a:r>
            <a:r>
              <a:rPr lang="en-GB" sz="1800"/>
              <a:t>Coote</a:t>
            </a:r>
            <a:r>
              <a:rPr lang="en-GB" sz="1800"/>
              <a:t>, L., V., (2014). Organizational Culture, Innovation, and Performance: A Test of Schein's Model, </a:t>
            </a:r>
            <a:r>
              <a:rPr lang="en-GB" sz="1800" u="sng">
                <a:hlinkClick r:id="rId3" tooltip="Go to Journal of Business Research on ScienceDirect"/>
              </a:rPr>
              <a:t>Journal of Business Research</a:t>
            </a:r>
            <a:r>
              <a:rPr lang="en-GB" sz="1800"/>
              <a:t>, </a:t>
            </a:r>
            <a:r>
              <a:rPr lang="en-GB" sz="1800" u="sng">
                <a:hlinkClick r:id="rId4" tooltip="Go to table of contents for this volume/issue"/>
              </a:rPr>
              <a:t>Vol.67 (8)</a:t>
            </a:r>
            <a:r>
              <a:rPr lang="en-GB" sz="1800"/>
              <a:t> , Pages 1609-1621</a:t>
            </a:r>
            <a:endParaRPr/>
          </a:p>
          <a:p>
            <a:pPr algn="just">
              <a:defRPr/>
            </a:pPr>
            <a:r>
              <a:rPr lang="en-GB" sz="1800"/>
              <a:t>Homburg, C., &amp; </a:t>
            </a:r>
            <a:r>
              <a:rPr lang="en-GB" sz="1800"/>
              <a:t>Pflesser</a:t>
            </a:r>
            <a:r>
              <a:rPr lang="en-GB" sz="1800"/>
              <a:t>, C. (2000). A Multiple-Layer Model of Market-Oriented Organizational Culture: Measurement issues and performance outcomes. Journal of Marketing Research, 37(4), 449–462</a:t>
            </a:r>
            <a:endParaRPr/>
          </a:p>
          <a:p>
            <a:pPr algn="just">
              <a:defRPr/>
            </a:pPr>
            <a:r>
              <a:rPr lang="en-GB" sz="1800"/>
              <a:t>Johnson, R., (2013). Changing Corporate Culture, Governance &amp; Compliance, June 2013, p. 3</a:t>
            </a:r>
            <a:endParaRPr/>
          </a:p>
          <a:p>
            <a:pPr algn="just">
              <a:defRPr/>
            </a:pPr>
            <a:r>
              <a:rPr lang="en-GB" sz="1800"/>
              <a:t>Mullins, L., &amp; Christy, G. (2016). Management &amp; Organisational Behaviour (Eleventh ed., Always learning). </a:t>
            </a:r>
            <a:endParaRPr/>
          </a:p>
          <a:p>
            <a:pPr algn="just">
              <a:defRPr/>
            </a:pPr>
            <a:r>
              <a:rPr lang="en-GB" sz="1800"/>
              <a:t>O'Reilly, C. A., III, Chatman, J., &amp; Caldwell, D. F. (1991). People and Organizational Culture: A Profile Comparison Approach to Assessing Person-Organization fit. Academy of Management Journal, 34(3), 487–516.</a:t>
            </a:r>
            <a:endParaRPr/>
          </a:p>
          <a:p>
            <a:pPr algn="just">
              <a:defRPr/>
            </a:pPr>
            <a:r>
              <a:rPr lang="en-GB" sz="1800"/>
              <a:t>Schein, E. H. (1992). Organizational Culture and Leadership. San Francisco: Jossey-Bass Inc</a:t>
            </a:r>
            <a:r>
              <a:rPr lang="en-GB" sz="1800" i="0" u="none" strike="noStrike">
                <a:solidFill>
                  <a:srgbClr val="000000"/>
                </a:solidFill>
              </a:rPr>
              <a:t> </a:t>
            </a:r>
            <a:endParaRPr/>
          </a:p>
          <a:p>
            <a:pPr algn="just">
              <a:defRPr/>
            </a:pPr>
            <a:r>
              <a:rPr lang="en-GB" sz="1800"/>
              <a:t>Zheng, W., Yang, B., &amp; McLean, G. (2010). Linking organizational culture, structure, strategy, and organizational effectiveness: Mediating role of knowledge management. Journal of Business Research, 63, 763–771.</a:t>
            </a:r>
            <a:endParaRPr lang="en-GB" sz="1800" i="0" u="none" strike="noStrike">
              <a:solidFill>
                <a:srgbClr val="000000"/>
              </a:solidFill>
            </a:endParaRPr>
          </a:p>
          <a:p>
            <a:pPr marL="228885" indent="-228885" defTabSz="610361">
              <a:defRPr sz="2150"/>
            </a:pPr>
            <a:endParaRPr i="1"/>
          </a:p>
        </p:txBody>
      </p:sp>
    </p:spTree>
  </p:cSld>
  <p:clrMapOvr>
    <a:masterClrMapping/>
  </p:clrMapOvr>
  <mc:AlternateContent xmlns:mc="http://schemas.openxmlformats.org/markup-compatibility/2006">
    <mc:Choice xmlns:p159="http://schemas.microsoft.com/office/powerpoint/2015/09/main" xmlns:p14="http://schemas.microsoft.com/office/powerpoint/2010/main" Requires="p159">
      <p:transition p14:dur="2000" advClick="1"/>
    </mc:Choice>
    <mc:Fallback>
      <p:transition advClick="1"/>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80"/>
                                        </p:tgtEl>
                                        <p:attrNameLst>
                                          <p:attrName>style.visibility</p:attrName>
                                        </p:attrNameLst>
                                      </p:cBhvr>
                                      <p:to>
                                        <p:strVal val="visible"/>
                                      </p:to>
                                    </p:set>
                                    <p:animEffect transition="in" filter="barn(inVertical)">
                                      <p:cBhvr>
                                        <p:cTn id="7" dur="500"/>
                                        <p:tgtEl>
                                          <p:spTgt spid="280"/>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81">
                                            <p:bg/>
                                          </p:spTgt>
                                        </p:tgtEl>
                                        <p:attrNameLst>
                                          <p:attrName>style.visibility</p:attrName>
                                        </p:attrNameLst>
                                      </p:cBhvr>
                                      <p:to>
                                        <p:strVal val="visible"/>
                                      </p:to>
                                    </p:set>
                                    <p:animEffect transition="in" filter="fade">
                                      <p:cBhvr>
                                        <p:cTn id="12" dur="1000"/>
                                        <p:tgtEl>
                                          <p:spTgt spid="281">
                                            <p:bg/>
                                          </p:spTgt>
                                        </p:tgtEl>
                                      </p:cBhvr>
                                    </p:animEffect>
                                    <p:anim calcmode="lin" valueType="num">
                                      <p:cBhvr>
                                        <p:cTn id="13" dur="1000" fill="hold"/>
                                        <p:tgtEl>
                                          <p:spTgt spid="281">
                                            <p:bg/>
                                          </p:spTgt>
                                        </p:tgtEl>
                                        <p:attrNameLst>
                                          <p:attrName>ppt_x</p:attrName>
                                        </p:attrNameLst>
                                      </p:cBhvr>
                                      <p:tavLst>
                                        <p:tav tm="0">
                                          <p:val>
                                            <p:strVal val="#ppt_x"/>
                                          </p:val>
                                        </p:tav>
                                        <p:tav tm="100000">
                                          <p:val>
                                            <p:strVal val="#ppt_x"/>
                                          </p:val>
                                        </p:tav>
                                      </p:tavLst>
                                    </p:anim>
                                    <p:anim calcmode="lin" valueType="num">
                                      <p:cBhvr>
                                        <p:cTn id="14" dur="1000" fill="hold"/>
                                        <p:tgtEl>
                                          <p:spTgt spid="281">
                                            <p:bg/>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281">
                                            <p:txEl>
                                              <p:pRg st="0" end="0"/>
                                            </p:txEl>
                                          </p:spTgt>
                                        </p:tgtEl>
                                        <p:attrNameLst>
                                          <p:attrName>style.visibility</p:attrName>
                                        </p:attrNameLst>
                                      </p:cBhvr>
                                      <p:to>
                                        <p:strVal val="visible"/>
                                      </p:to>
                                    </p:set>
                                    <p:animEffect transition="in" filter="fade">
                                      <p:cBhvr>
                                        <p:cTn id="19" dur="1000"/>
                                        <p:tgtEl>
                                          <p:spTgt spid="281">
                                            <p:txEl>
                                              <p:pRg st="0" end="0"/>
                                            </p:txEl>
                                          </p:spTgt>
                                        </p:tgtEl>
                                      </p:cBhvr>
                                    </p:animEffect>
                                    <p:anim calcmode="lin" valueType="num">
                                      <p:cBhvr>
                                        <p:cTn id="20" dur="1000" fill="hold"/>
                                        <p:tgtEl>
                                          <p:spTgt spid="281">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28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281">
                                            <p:txEl>
                                              <p:pRg st="1" end="1"/>
                                            </p:txEl>
                                          </p:spTgt>
                                        </p:tgtEl>
                                        <p:attrNameLst>
                                          <p:attrName>style.visibility</p:attrName>
                                        </p:attrNameLst>
                                      </p:cBhvr>
                                      <p:to>
                                        <p:strVal val="visible"/>
                                      </p:to>
                                    </p:set>
                                    <p:animEffect transition="in" filter="fade">
                                      <p:cBhvr>
                                        <p:cTn id="26" dur="1000"/>
                                        <p:tgtEl>
                                          <p:spTgt spid="281">
                                            <p:txEl>
                                              <p:pRg st="1" end="1"/>
                                            </p:txEl>
                                          </p:spTgt>
                                        </p:tgtEl>
                                      </p:cBhvr>
                                    </p:animEffect>
                                    <p:anim calcmode="lin" valueType="num">
                                      <p:cBhvr>
                                        <p:cTn id="27" dur="1000" fill="hold"/>
                                        <p:tgtEl>
                                          <p:spTgt spid="281">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28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281">
                                            <p:txEl>
                                              <p:pRg st="2" end="2"/>
                                            </p:txEl>
                                          </p:spTgt>
                                        </p:tgtEl>
                                        <p:attrNameLst>
                                          <p:attrName>style.visibility</p:attrName>
                                        </p:attrNameLst>
                                      </p:cBhvr>
                                      <p:to>
                                        <p:strVal val="visible"/>
                                      </p:to>
                                    </p:set>
                                    <p:animEffect transition="in" filter="fade">
                                      <p:cBhvr>
                                        <p:cTn id="33" dur="1000"/>
                                        <p:tgtEl>
                                          <p:spTgt spid="281">
                                            <p:txEl>
                                              <p:pRg st="2" end="2"/>
                                            </p:txEl>
                                          </p:spTgt>
                                        </p:tgtEl>
                                      </p:cBhvr>
                                    </p:animEffect>
                                    <p:anim calcmode="lin" valueType="num">
                                      <p:cBhvr>
                                        <p:cTn id="34" dur="1000" fill="hold"/>
                                        <p:tgtEl>
                                          <p:spTgt spid="281">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28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281">
                                            <p:txEl>
                                              <p:pRg st="3" end="3"/>
                                            </p:txEl>
                                          </p:spTgt>
                                        </p:tgtEl>
                                        <p:attrNameLst>
                                          <p:attrName>style.visibility</p:attrName>
                                        </p:attrNameLst>
                                      </p:cBhvr>
                                      <p:to>
                                        <p:strVal val="visible"/>
                                      </p:to>
                                    </p:set>
                                    <p:animEffect transition="in" filter="fade">
                                      <p:cBhvr>
                                        <p:cTn id="40" dur="1000"/>
                                        <p:tgtEl>
                                          <p:spTgt spid="281">
                                            <p:txEl>
                                              <p:pRg st="3" end="3"/>
                                            </p:txEl>
                                          </p:spTgt>
                                        </p:tgtEl>
                                      </p:cBhvr>
                                    </p:animEffect>
                                    <p:anim calcmode="lin" valueType="num">
                                      <p:cBhvr>
                                        <p:cTn id="41" dur="1000" fill="hold"/>
                                        <p:tgtEl>
                                          <p:spTgt spid="281">
                                            <p:txEl>
                                              <p:pRg st="3" end="3"/>
                                            </p:txEl>
                                          </p:spTgt>
                                        </p:tgtEl>
                                        <p:attrNameLst>
                                          <p:attrName>ppt_x</p:attrName>
                                        </p:attrNameLst>
                                      </p:cBhvr>
                                      <p:tavLst>
                                        <p:tav tm="0">
                                          <p:val>
                                            <p:strVal val="#ppt_x"/>
                                          </p:val>
                                        </p:tav>
                                        <p:tav tm="100000">
                                          <p:val>
                                            <p:strVal val="#ppt_x"/>
                                          </p:val>
                                        </p:tav>
                                      </p:tavLst>
                                    </p:anim>
                                    <p:anim calcmode="lin" valueType="num">
                                      <p:cBhvr>
                                        <p:cTn id="42" dur="1000" fill="hold"/>
                                        <p:tgtEl>
                                          <p:spTgt spid="28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281">
                                            <p:txEl>
                                              <p:pRg st="4" end="4"/>
                                            </p:txEl>
                                          </p:spTgt>
                                        </p:tgtEl>
                                        <p:attrNameLst>
                                          <p:attrName>style.visibility</p:attrName>
                                        </p:attrNameLst>
                                      </p:cBhvr>
                                      <p:to>
                                        <p:strVal val="visible"/>
                                      </p:to>
                                    </p:set>
                                    <p:animEffect transition="in" filter="fade">
                                      <p:cBhvr>
                                        <p:cTn id="47" dur="1000"/>
                                        <p:tgtEl>
                                          <p:spTgt spid="281">
                                            <p:txEl>
                                              <p:pRg st="4" end="4"/>
                                            </p:txEl>
                                          </p:spTgt>
                                        </p:tgtEl>
                                      </p:cBhvr>
                                    </p:animEffect>
                                    <p:anim calcmode="lin" valueType="num">
                                      <p:cBhvr>
                                        <p:cTn id="48" dur="1000" fill="hold"/>
                                        <p:tgtEl>
                                          <p:spTgt spid="281">
                                            <p:txEl>
                                              <p:pRg st="4" end="4"/>
                                            </p:txEl>
                                          </p:spTgt>
                                        </p:tgtEl>
                                        <p:attrNameLst>
                                          <p:attrName>ppt_x</p:attrName>
                                        </p:attrNameLst>
                                      </p:cBhvr>
                                      <p:tavLst>
                                        <p:tav tm="0">
                                          <p:val>
                                            <p:strVal val="#ppt_x"/>
                                          </p:val>
                                        </p:tav>
                                        <p:tav tm="100000">
                                          <p:val>
                                            <p:strVal val="#ppt_x"/>
                                          </p:val>
                                        </p:tav>
                                      </p:tavLst>
                                    </p:anim>
                                    <p:anim calcmode="lin" valueType="num">
                                      <p:cBhvr>
                                        <p:cTn id="49" dur="1000" fill="hold"/>
                                        <p:tgtEl>
                                          <p:spTgt spid="28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281">
                                            <p:txEl>
                                              <p:pRg st="5" end="5"/>
                                            </p:txEl>
                                          </p:spTgt>
                                        </p:tgtEl>
                                        <p:attrNameLst>
                                          <p:attrName>style.visibility</p:attrName>
                                        </p:attrNameLst>
                                      </p:cBhvr>
                                      <p:to>
                                        <p:strVal val="visible"/>
                                      </p:to>
                                    </p:set>
                                    <p:animEffect transition="in" filter="fade">
                                      <p:cBhvr>
                                        <p:cTn id="54" dur="1000"/>
                                        <p:tgtEl>
                                          <p:spTgt spid="281">
                                            <p:txEl>
                                              <p:pRg st="5" end="5"/>
                                            </p:txEl>
                                          </p:spTgt>
                                        </p:tgtEl>
                                      </p:cBhvr>
                                    </p:animEffect>
                                    <p:anim calcmode="lin" valueType="num">
                                      <p:cBhvr>
                                        <p:cTn id="55" dur="1000" fill="hold"/>
                                        <p:tgtEl>
                                          <p:spTgt spid="281">
                                            <p:txEl>
                                              <p:pRg st="5" end="5"/>
                                            </p:txEl>
                                          </p:spTgt>
                                        </p:tgtEl>
                                        <p:attrNameLst>
                                          <p:attrName>ppt_x</p:attrName>
                                        </p:attrNameLst>
                                      </p:cBhvr>
                                      <p:tavLst>
                                        <p:tav tm="0">
                                          <p:val>
                                            <p:strVal val="#ppt_x"/>
                                          </p:val>
                                        </p:tav>
                                        <p:tav tm="100000">
                                          <p:val>
                                            <p:strVal val="#ppt_x"/>
                                          </p:val>
                                        </p:tav>
                                      </p:tavLst>
                                    </p:anim>
                                    <p:anim calcmode="lin" valueType="num">
                                      <p:cBhvr>
                                        <p:cTn id="56" dur="1000" fill="hold"/>
                                        <p:tgtEl>
                                          <p:spTgt spid="28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281">
                                            <p:txEl>
                                              <p:pRg st="6" end="6"/>
                                            </p:txEl>
                                          </p:spTgt>
                                        </p:tgtEl>
                                        <p:attrNameLst>
                                          <p:attrName>style.visibility</p:attrName>
                                        </p:attrNameLst>
                                      </p:cBhvr>
                                      <p:to>
                                        <p:strVal val="visible"/>
                                      </p:to>
                                    </p:set>
                                    <p:animEffect transition="in" filter="fade">
                                      <p:cBhvr>
                                        <p:cTn id="61" dur="1000"/>
                                        <p:tgtEl>
                                          <p:spTgt spid="281">
                                            <p:txEl>
                                              <p:pRg st="6" end="6"/>
                                            </p:txEl>
                                          </p:spTgt>
                                        </p:tgtEl>
                                      </p:cBhvr>
                                    </p:animEffect>
                                    <p:anim calcmode="lin" valueType="num">
                                      <p:cBhvr>
                                        <p:cTn id="62" dur="1000" fill="hold"/>
                                        <p:tgtEl>
                                          <p:spTgt spid="281">
                                            <p:txEl>
                                              <p:pRg st="6" end="6"/>
                                            </p:txEl>
                                          </p:spTgt>
                                        </p:tgtEl>
                                        <p:attrNameLst>
                                          <p:attrName>ppt_x</p:attrName>
                                        </p:attrNameLst>
                                      </p:cBhvr>
                                      <p:tavLst>
                                        <p:tav tm="0">
                                          <p:val>
                                            <p:strVal val="#ppt_x"/>
                                          </p:val>
                                        </p:tav>
                                        <p:tav tm="100000">
                                          <p:val>
                                            <p:strVal val="#ppt_x"/>
                                          </p:val>
                                        </p:tav>
                                      </p:tavLst>
                                    </p:anim>
                                    <p:anim calcmode="lin" valueType="num">
                                      <p:cBhvr>
                                        <p:cTn id="63" dur="1000" fill="hold"/>
                                        <p:tgtEl>
                                          <p:spTgt spid="28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64" fill="hold">
                      <p:stCondLst>
                        <p:cond delay="indefinite"/>
                      </p:stCondLst>
                      <p:childTnLst>
                        <p:par>
                          <p:cTn id="65" fill="hold">
                            <p:stCondLst>
                              <p:cond delay="0"/>
                            </p:stCondLst>
                            <p:childTnLst>
                              <p:par>
                                <p:cTn id="66" presetID="42" presetClass="entr" presetSubtype="0" fill="hold" grpId="0" nodeType="clickEffect">
                                  <p:stCondLst>
                                    <p:cond delay="0"/>
                                  </p:stCondLst>
                                  <p:childTnLst>
                                    <p:set>
                                      <p:cBhvr>
                                        <p:cTn id="67" dur="1" fill="hold">
                                          <p:stCondLst>
                                            <p:cond delay="0"/>
                                          </p:stCondLst>
                                        </p:cTn>
                                        <p:tgtEl>
                                          <p:spTgt spid="281">
                                            <p:txEl>
                                              <p:pRg st="7" end="7"/>
                                            </p:txEl>
                                          </p:spTgt>
                                        </p:tgtEl>
                                        <p:attrNameLst>
                                          <p:attrName>style.visibility</p:attrName>
                                        </p:attrNameLst>
                                      </p:cBhvr>
                                      <p:to>
                                        <p:strVal val="visible"/>
                                      </p:to>
                                    </p:set>
                                    <p:animEffect transition="in" filter="fade">
                                      <p:cBhvr>
                                        <p:cTn id="68" dur="1000"/>
                                        <p:tgtEl>
                                          <p:spTgt spid="281">
                                            <p:txEl>
                                              <p:pRg st="7" end="7"/>
                                            </p:txEl>
                                          </p:spTgt>
                                        </p:tgtEl>
                                      </p:cBhvr>
                                    </p:animEffect>
                                    <p:anim calcmode="lin" valueType="num">
                                      <p:cBhvr>
                                        <p:cTn id="69" dur="1000" fill="hold"/>
                                        <p:tgtEl>
                                          <p:spTgt spid="281">
                                            <p:txEl>
                                              <p:pRg st="7" end="7"/>
                                            </p:txEl>
                                          </p:spTgt>
                                        </p:tgtEl>
                                        <p:attrNameLst>
                                          <p:attrName>ppt_x</p:attrName>
                                        </p:attrNameLst>
                                      </p:cBhvr>
                                      <p:tavLst>
                                        <p:tav tm="0">
                                          <p:val>
                                            <p:strVal val="#ppt_x"/>
                                          </p:val>
                                        </p:tav>
                                        <p:tav tm="100000">
                                          <p:val>
                                            <p:strVal val="#ppt_x"/>
                                          </p:val>
                                        </p:tav>
                                      </p:tavLst>
                                    </p:anim>
                                    <p:anim calcmode="lin" valueType="num">
                                      <p:cBhvr>
                                        <p:cTn id="70" dur="1000" fill="hold"/>
                                        <p:tgtEl>
                                          <p:spTgt spid="281">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71" fill="hold">
                      <p:stCondLst>
                        <p:cond delay="indefinite"/>
                      </p:stCondLst>
                      <p:childTnLst>
                        <p:par>
                          <p:cTn id="72" fill="hold">
                            <p:stCondLst>
                              <p:cond delay="0"/>
                            </p:stCondLst>
                            <p:childTnLst>
                              <p:par>
                                <p:cTn id="73" presetID="42" presetClass="entr" presetSubtype="0" fill="hold" grpId="0" nodeType="clickEffect">
                                  <p:stCondLst>
                                    <p:cond delay="0"/>
                                  </p:stCondLst>
                                  <p:childTnLst>
                                    <p:set>
                                      <p:cBhvr>
                                        <p:cTn id="74" dur="1" fill="hold">
                                          <p:stCondLst>
                                            <p:cond delay="0"/>
                                          </p:stCondLst>
                                        </p:cTn>
                                        <p:tgtEl>
                                          <p:spTgt spid="281">
                                            <p:txEl>
                                              <p:pRg st="8" end="8"/>
                                            </p:txEl>
                                          </p:spTgt>
                                        </p:tgtEl>
                                        <p:attrNameLst>
                                          <p:attrName>style.visibility</p:attrName>
                                        </p:attrNameLst>
                                      </p:cBhvr>
                                      <p:to>
                                        <p:strVal val="visible"/>
                                      </p:to>
                                    </p:set>
                                    <p:animEffect transition="in" filter="fade">
                                      <p:cBhvr>
                                        <p:cTn id="75" dur="1000"/>
                                        <p:tgtEl>
                                          <p:spTgt spid="281">
                                            <p:txEl>
                                              <p:pRg st="8" end="8"/>
                                            </p:txEl>
                                          </p:spTgt>
                                        </p:tgtEl>
                                      </p:cBhvr>
                                    </p:animEffect>
                                    <p:anim calcmode="lin" valueType="num">
                                      <p:cBhvr>
                                        <p:cTn id="76" dur="1000" fill="hold"/>
                                        <p:tgtEl>
                                          <p:spTgt spid="281">
                                            <p:txEl>
                                              <p:pRg st="8" end="8"/>
                                            </p:txEl>
                                          </p:spTgt>
                                        </p:tgtEl>
                                        <p:attrNameLst>
                                          <p:attrName>ppt_x</p:attrName>
                                        </p:attrNameLst>
                                      </p:cBhvr>
                                      <p:tavLst>
                                        <p:tav tm="0">
                                          <p:val>
                                            <p:strVal val="#ppt_x"/>
                                          </p:val>
                                        </p:tav>
                                        <p:tav tm="100000">
                                          <p:val>
                                            <p:strVal val="#ppt_x"/>
                                          </p:val>
                                        </p:tav>
                                      </p:tavLst>
                                    </p:anim>
                                    <p:anim calcmode="lin" valueType="num">
                                      <p:cBhvr>
                                        <p:cTn id="77" dur="1000" fill="hold"/>
                                        <p:tgtEl>
                                          <p:spTgt spid="281">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0" grpId="0" animBg="1"/>
      <p:bldP spid="281" grpId="0" build="p" animBg="1"/>
    </p:bldLst>
  </p:timing>
</p:sld>
</file>

<file path=ppt/theme/_rels/theme1.xml.rels><?xml version="1.0" encoding="UTF-8" standalone="yes"?><Relationships xmlns="http://schemas.openxmlformats.org/package/2006/relationships"></Relationships>
</file>

<file path=ppt/theme/_rels/theme2.xml.rels><?xml version="1.0" encoding="UTF-8" standalone="yes"?><Relationships xmlns="http://schemas.openxmlformats.org/package/2006/relationships"></Relationships>
</file>

<file path=ppt/theme/theme1.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theme>
</file>

<file path=ppt/theme/theme2.xml><?xml version="1.0" encoding="utf-8"?>
<a:theme xmlns:a="http://schemas.openxmlformats.org/drawingml/2006/main" xmlns:r="http://schemas.openxmlformats.org/officeDocument/2006/relationships" xmlns:p="http://schemas.openxmlformats.org/presentationml/2006/main" name="20140311PresentationUWTSDTemplate">
  <a:themeElements>
    <a:clrScheme name="20140311PresentationUWTSDTemplate">
      <a:dk1>
        <a:srgbClr val="000000"/>
      </a:dk1>
      <a:lt1>
        <a:srgbClr val="FFFFFF"/>
      </a:lt1>
      <a:dk2>
        <a:srgbClr val="A7A7A7"/>
      </a:dk2>
      <a:lt2>
        <a:srgbClr val="535353"/>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FF00FF"/>
      </a:folHlink>
    </a:clrScheme>
    <a:fontScheme name="20140311PresentationUWTSDTemplate">
      <a:majorFont>
        <a:latin typeface="Helvetica"/>
        <a:ea typeface="Helvetica"/>
        <a:cs typeface="Helvetica"/>
      </a:majorFont>
      <a:minorFont>
        <a:latin typeface="Calibri"/>
        <a:ea typeface="Calibri"/>
        <a:cs typeface="Calibri"/>
      </a:minorFont>
    </a:fontScheme>
    <a:fmtScheme name="20140311PresentationUWTSDTemplate">
      <a:fillStyleLst>
        <a:solidFill>
          <a:schemeClr val="phClr"/>
        </a:solidFill>
        <a:gradFill>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effectStyle>
      </a:effectStyleLst>
      <a:bgFillStyleLst>
        <a:solidFill>
          <a:schemeClr val="phClr"/>
        </a:solidFill>
        <a:gradFill>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gradFill>
        <a:gradFill>
          <a:gsLst>
            <a:gs pos="0">
              <a:schemeClr val="phClr">
                <a:tint val="80000"/>
                <a:satMod val="300000"/>
              </a:schemeClr>
            </a:gs>
            <a:gs pos="100000">
              <a:schemeClr val="phClr">
                <a:shade val="30000"/>
                <a:satMod val="200000"/>
              </a:schemeClr>
            </a:gs>
          </a:gsLst>
          <a:path path="circle"/>
        </a:gradFill>
      </a:bgFillStyleLst>
    </a:fmtScheme>
  </a:themeElements>
  <a:objectDefaults>
    <a:spDef>
      <a:spPr bwMode="auto">
        <a:prstGeom prst="rect">
          <a:avLst/>
        </a:prstGeom>
        <a:solidFill>
          <a:srgbClr val="FFFFFF"/>
        </a:solid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spDef>
    <a:lnDef>
      <a:spPr bwMode="auto">
        <a:prstGeom prst="rect">
          <a:avLst/>
        </a:prstGeom>
        <a:noFill/>
        <a:ln w="25400" cap="flat">
          <a:solidFill>
            <a:schemeClr val="accent1"/>
          </a:solidFill>
          <a:prstDash val="solid"/>
          <a:round/>
        </a:ln>
      </a:spPr>
      <a:bodyPr/>
      <a:lstStyle/>
      <a:style>
        <a:lnRef idx="0">
          <a:srgbClr val="000000"/>
        </a:lnRef>
        <a:fillRef idx="0">
          <a:srgbClr val="000000"/>
        </a:fillRef>
        <a:effectRef idx="0">
          <a:srgbClr val="000000"/>
        </a:effectRef>
        <a:fontRef idx="none"/>
      </a:style>
    </a:lnDef>
    <a:txDef>
      <a:spPr bwMode="auto">
        <a:prstGeom prst="rect">
          <a:avLst/>
        </a:prstGeom>
        <a:noFill/>
        <a:ln w="12700" cap="flat">
          <a:noFill/>
          <a:miter lim="400000"/>
        </a:ln>
      </a:spPr>
      <a:bodyPr/>
      <a:lstStyle/>
      <a:style>
        <a:lnRef idx="0">
          <a:srgbClr val="000000"/>
        </a:lnRef>
        <a:fillRef idx="0">
          <a:srgbClr val="000000"/>
        </a:fillRef>
        <a:effectRef idx="0">
          <a:srgbClr val="000000"/>
        </a:effectRef>
        <a:fontRef idx="none"/>
      </a:style>
    </a:txDef>
  </a:objectDefaults>
</a:theme>
</file>

<file path=docProps/app.xml><?xml version="1.0" encoding="utf-8"?>
<Properties xmlns="http://schemas.openxmlformats.org/officeDocument/2006/extended-properties" xmlns:vt="http://schemas.openxmlformats.org/officeDocument/2006/docPropsVTypes">
  <TotalTime>0</TotalTime>
  <Words>0</Words>
  <Application>ONLYOFFICE/8.2.0.143</Application>
  <PresentationFormat>On-screen Show (4:3)</PresentationFormat>
  <Paragraphs>0</Paragraphs>
  <Slides>51</Slides>
  <Notes>51</Notes>
  <HiddenSlides>0</HiddenSlides>
  <MMClips>2</MMClips>
  <ScaleCrop>0</ScaleCrop>
  <HeadingPairs>
    <vt:vector size="4" baseType="variant">
      <vt:variant>
        <vt:lpstr>Theme</vt:lpstr>
      </vt:variant>
      <vt:variant>
        <vt:i4>1</vt:i4>
      </vt:variant>
      <vt:variant>
        <vt:lpstr>Slide Titles</vt:lpstr>
      </vt:variant>
      <vt:variant>
        <vt:i4>51</vt:i4>
      </vt:variant>
    </vt:vector>
  </HeadingPairs>
  <TitlesOfParts>
    <vt:vector size="52" baseType="lpstr">
      <vt:lpstr>Theme 1</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vector>
  </TitlesOfParts>
  <LinksUpToDate>0</LinksUpToDate>
  <SharedDoc>0</SharedDoc>
  <HyperlinksChanged>0</HyperlinksChanged>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LCLM4004  Problem Solving and Decision Making  Week 1</dc:title>
  <dc:creator>Adegbite, Oluwaseun</dc:creator>
  <cp:lastModifiedBy/>
  <cp:revision>237</cp:revision>
  <dcterms:modified xsi:type="dcterms:W3CDTF">2025-06-21T01:39:08Z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