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diagrams/data2.xml" ContentType="application/vnd.openxmlformats-officedocument.drawingml.diagramData+xml"/>
  <Override PartName="/word/diagrams/layout2.xml" ContentType="application/vnd.openxmlformats-officedocument.drawingml.diagramLayout+xml"/>
  <Override PartName="/word/diagrams/quickStyle2.xml" ContentType="application/vnd.openxmlformats-officedocument.drawingml.diagramStyle+xml"/>
  <Override PartName="/word/diagrams/colors2.xml" ContentType="application/vnd.openxmlformats-officedocument.drawingml.diagramColors+xml"/>
  <Override PartName="/word/diagrams/drawing2.xml" ContentType="application/vnd.ms-office.drawingml.diagramDrawing+xml"/>
  <Override PartName="/word/diagrams/data3.xml" ContentType="application/vnd.openxmlformats-officedocument.drawingml.diagramData+xml"/>
  <Override PartName="/word/diagrams/layout3.xml" ContentType="application/vnd.openxmlformats-officedocument.drawingml.diagramLayout+xml"/>
  <Override PartName="/word/diagrams/quickStyle3.xml" ContentType="application/vnd.openxmlformats-officedocument.drawingml.diagramStyle+xml"/>
  <Override PartName="/word/diagrams/colors3.xml" ContentType="application/vnd.openxmlformats-officedocument.drawingml.diagramColors+xml"/>
  <Override PartName="/word/diagrams/drawing3.xml" ContentType="application/vnd.ms-office.drawingml.diagramDrawing+xml"/>
  <Override PartName="/word/diagrams/data4.xml" ContentType="application/vnd.openxmlformats-officedocument.drawingml.diagramData+xml"/>
  <Override PartName="/word/diagrams/layout4.xml" ContentType="application/vnd.openxmlformats-officedocument.drawingml.diagramLayout+xml"/>
  <Override PartName="/word/diagrams/quickStyle4.xml" ContentType="application/vnd.openxmlformats-officedocument.drawingml.diagramStyle+xml"/>
  <Override PartName="/word/diagrams/colors4.xml" ContentType="application/vnd.openxmlformats-officedocument.drawingml.diagramColors+xml"/>
  <Override PartName="/word/diagrams/drawing4.xml" ContentType="application/vnd.ms-office.drawingml.diagramDrawing+xml"/>
  <Override PartName="/word/diagrams/data5.xml" ContentType="application/vnd.openxmlformats-officedocument.drawingml.diagramData+xml"/>
  <Override PartName="/word/diagrams/layout5.xml" ContentType="application/vnd.openxmlformats-officedocument.drawingml.diagramLayout+xml"/>
  <Override PartName="/word/diagrams/quickStyle5.xml" ContentType="application/vnd.openxmlformats-officedocument.drawingml.diagramStyle+xml"/>
  <Override PartName="/word/diagrams/colors5.xml" ContentType="application/vnd.openxmlformats-officedocument.drawingml.diagramColors+xml"/>
  <Override PartName="/word/diagrams/drawing5.xml" ContentType="application/vnd.ms-office.drawingml.diagramDrawing+xml"/>
  <Override PartName="/word/diagrams/data6.xml" ContentType="application/vnd.openxmlformats-officedocument.drawingml.diagramData+xml"/>
  <Override PartName="/word/diagrams/layout6.xml" ContentType="application/vnd.openxmlformats-officedocument.drawingml.diagramLayout+xml"/>
  <Override PartName="/word/diagrams/quickStyle6.xml" ContentType="application/vnd.openxmlformats-officedocument.drawingml.diagramStyle+xml"/>
  <Override PartName="/word/diagrams/colors6.xml" ContentType="application/vnd.openxmlformats-officedocument.drawingml.diagramColors+xml"/>
  <Override PartName="/word/diagrams/drawing6.xml" ContentType="application/vnd.ms-office.drawingml.diagramDrawing+xml"/>
  <Override PartName="/word/diagrams/data7.xml" ContentType="application/vnd.openxmlformats-officedocument.drawingml.diagramData+xml"/>
  <Override PartName="/word/diagrams/layout7.xml" ContentType="application/vnd.openxmlformats-officedocument.drawingml.diagramLayout+xml"/>
  <Override PartName="/word/diagrams/quickStyle7.xml" ContentType="application/vnd.openxmlformats-officedocument.drawingml.diagramStyle+xml"/>
  <Override PartName="/word/diagrams/colors7.xml" ContentType="application/vnd.openxmlformats-officedocument.drawingml.diagramColors+xml"/>
  <Override PartName="/word/diagrams/drawing7.xml" ContentType="application/vnd.ms-office.drawingml.diagramDrawing+xml"/>
  <Override PartName="/word/diagrams/data8.xml" ContentType="application/vnd.openxmlformats-officedocument.drawingml.diagramData+xml"/>
  <Override PartName="/word/diagrams/layout8.xml" ContentType="application/vnd.openxmlformats-officedocument.drawingml.diagramLayout+xml"/>
  <Override PartName="/word/diagrams/quickStyle8.xml" ContentType="application/vnd.openxmlformats-officedocument.drawingml.diagramStyle+xml"/>
  <Override PartName="/word/diagrams/colors8.xml" ContentType="application/vnd.openxmlformats-officedocument.drawingml.diagramColors+xml"/>
  <Override PartName="/word/diagrams/drawing8.xml" ContentType="application/vnd.ms-office.drawingml.diagramDrawing+xml"/>
  <Override PartName="/word/diagrams/data9.xml" ContentType="application/vnd.openxmlformats-officedocument.drawingml.diagramData+xml"/>
  <Override PartName="/word/diagrams/layout9.xml" ContentType="application/vnd.openxmlformats-officedocument.drawingml.diagramLayout+xml"/>
  <Override PartName="/word/diagrams/quickStyle9.xml" ContentType="application/vnd.openxmlformats-officedocument.drawingml.diagramStyle+xml"/>
  <Override PartName="/word/diagrams/colors9.xml" ContentType="application/vnd.openxmlformats-officedocument.drawingml.diagramColors+xml"/>
  <Override PartName="/word/diagrams/drawing9.xml" ContentType="application/vnd.ms-office.drawingml.diagramDrawing+xml"/>
  <Override PartName="/word/diagrams/data10.xml" ContentType="application/vnd.openxmlformats-officedocument.drawingml.diagramData+xml"/>
  <Override PartName="/word/diagrams/layout10.xml" ContentType="application/vnd.openxmlformats-officedocument.drawingml.diagramLayout+xml"/>
  <Override PartName="/word/diagrams/quickStyle10.xml" ContentType="application/vnd.openxmlformats-officedocument.drawingml.diagramStyle+xml"/>
  <Override PartName="/word/diagrams/colors10.xml" ContentType="application/vnd.openxmlformats-officedocument.drawingml.diagramColors+xml"/>
  <Override PartName="/word/diagrams/drawing10.xml" ContentType="application/vnd.ms-office.drawingml.diagramDrawing+xml"/>
  <Override PartName="/word/diagrams/data11.xml" ContentType="application/vnd.openxmlformats-officedocument.drawingml.diagramData+xml"/>
  <Override PartName="/word/diagrams/layout11.xml" ContentType="application/vnd.openxmlformats-officedocument.drawingml.diagramLayout+xml"/>
  <Override PartName="/word/diagrams/quickStyle11.xml" ContentType="application/vnd.openxmlformats-officedocument.drawingml.diagramStyle+xml"/>
  <Override PartName="/word/diagrams/colors11.xml" ContentType="application/vnd.openxmlformats-officedocument.drawingml.diagramColors+xml"/>
  <Override PartName="/word/diagrams/drawing11.xml" ContentType="application/vnd.ms-office.drawingml.diagramDrawing+xml"/>
  <Override PartName="/word/diagrams/data12.xml" ContentType="application/vnd.openxmlformats-officedocument.drawingml.diagramData+xml"/>
  <Override PartName="/word/diagrams/layout12.xml" ContentType="application/vnd.openxmlformats-officedocument.drawingml.diagramLayout+xml"/>
  <Override PartName="/word/diagrams/quickStyle12.xml" ContentType="application/vnd.openxmlformats-officedocument.drawingml.diagramStyle+xml"/>
  <Override PartName="/word/diagrams/colors12.xml" ContentType="application/vnd.openxmlformats-officedocument.drawingml.diagramColors+xml"/>
  <Override PartName="/word/diagrams/drawing12.xml" ContentType="application/vnd.ms-office.drawingml.diagramDrawing+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sdt>
      <w:sdtPr>
        <w:id w:val="1352073232"/>
        <w:docPartObj>
          <w:docPartGallery w:val="Cover Pages"/>
          <w:docPartUnique/>
        </w:docPartObj>
      </w:sdtPr>
      <w:sdtContent>
        <w:p w14:paraId="55229338" w14:textId="36FC1C99" w:rsidR="00581599" w:rsidRDefault="00D43E56" w:rsidP="00B62198">
          <w:pPr>
            <w:jc w:val="right"/>
          </w:pPr>
          <w:r w:rsidRPr="00D43E56">
            <w:rPr>
              <w:noProof/>
            </w:rPr>
            <w:drawing>
              <wp:inline distT="0" distB="0" distL="0" distR="0" wp14:anchorId="50F010C5" wp14:editId="0DD6D49F">
                <wp:extent cx="1654475" cy="1654475"/>
                <wp:effectExtent l="0" t="0" r="3175" b="3175"/>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1"/>
                        <a:stretch>
                          <a:fillRect/>
                        </a:stretch>
                      </pic:blipFill>
                      <pic:spPr>
                        <a:xfrm>
                          <a:off x="0" y="0"/>
                          <a:ext cx="1663856" cy="1663856"/>
                        </a:xfrm>
                        <a:prstGeom prst="rect">
                          <a:avLst/>
                        </a:prstGeom>
                      </pic:spPr>
                    </pic:pic>
                  </a:graphicData>
                </a:graphic>
              </wp:inline>
            </w:drawing>
          </w:r>
          <w:r w:rsidR="00581599">
            <w:rPr>
              <w:noProof/>
            </w:rPr>
            <mc:AlternateContent>
              <mc:Choice Requires="wpg">
                <w:drawing>
                  <wp:anchor distT="0" distB="0" distL="114300" distR="114300" simplePos="0" relativeHeight="251658240" behindDoc="1" locked="0" layoutInCell="1" allowOverlap="1" wp14:anchorId="71D3EA98" wp14:editId="622B7817">
                    <wp:simplePos x="0" y="0"/>
                    <wp:positionH relativeFrom="page">
                      <wp:align>center</wp:align>
                    </wp:positionH>
                    <wp:positionV relativeFrom="page">
                      <wp:align>center</wp:align>
                    </wp:positionV>
                    <wp:extent cx="6852920" cy="9142730"/>
                    <wp:effectExtent l="0" t="0" r="0" b="129540"/>
                    <wp:wrapNone/>
                    <wp:docPr id="119" name="Group 119"/>
                    <wp:cNvGraphicFramePr/>
                    <a:graphic xmlns:a="http://schemas.openxmlformats.org/drawingml/2006/main">
                      <a:graphicData uri="http://schemas.microsoft.com/office/word/2010/wordprocessingGroup">
                        <wpg:wgp>
                          <wpg:cNvGrpSpPr/>
                          <wpg:grpSpPr>
                            <a:xfrm>
                              <a:off x="0" y="0"/>
                              <a:ext cx="6858000" cy="9271750"/>
                              <a:chOff x="0" y="0"/>
                              <a:chExt cx="6858000" cy="9271750"/>
                            </a:xfrm>
                          </wpg:grpSpPr>
                          <wps:wsp>
                            <wps:cNvPr id="120" name="Rectangle 120"/>
                            <wps:cNvSpPr/>
                            <wps:spPr>
                              <a:xfrm>
                                <a:off x="0" y="7315200"/>
                                <a:ext cx="6858000" cy="143182"/>
                              </a:xfrm>
                              <a:prstGeom prst="rect">
                                <a:avLst/>
                              </a:prstGeom>
                              <a:solidFill>
                                <a:schemeClr val="accent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21" name="Rectangle 121"/>
                            <wps:cNvSpPr/>
                            <wps:spPr>
                              <a:xfrm>
                                <a:off x="0" y="7439025"/>
                                <a:ext cx="6858000" cy="1832725"/>
                              </a:xfrm>
                              <a:prstGeom prst="rect">
                                <a:avLst/>
                              </a:prstGeom>
                              <a:solidFill>
                                <a:srgbClr val="FFFF66"/>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sdt>
                                  <w:sdtPr>
                                    <w:rPr>
                                      <w:color w:val="FF0000"/>
                                      <w:sz w:val="32"/>
                                      <w:szCs w:val="32"/>
                                    </w:rPr>
                                    <w:alias w:val="Author"/>
                                    <w:tag w:val=""/>
                                    <w:id w:val="884141857"/>
                                    <w:dataBinding w:prefixMappings="xmlns:ns0='http://purl.org/dc/elements/1.1/' xmlns:ns1='http://schemas.openxmlformats.org/package/2006/metadata/core-properties' " w:xpath="/ns1:coreProperties[1]/ns0:creator[1]" w:storeItemID="{6C3C8BC8-F283-45AE-878A-BAB7291924A1}"/>
                                    <w:text/>
                                  </w:sdtPr>
                                  <w:sdtContent>
                                    <w:p w14:paraId="26ED93C1" w14:textId="4F0B8E7F" w:rsidR="00743F58" w:rsidRPr="00B91462" w:rsidRDefault="00743F58">
                                      <w:pPr>
                                        <w:pStyle w:val="NoSpacing"/>
                                        <w:rPr>
                                          <w:color w:val="FF0000"/>
                                          <w:sz w:val="32"/>
                                          <w:szCs w:val="32"/>
                                        </w:rPr>
                                      </w:pPr>
                                      <w:r w:rsidRPr="00B91462">
                                        <w:rPr>
                                          <w:color w:val="FF0000"/>
                                          <w:sz w:val="32"/>
                                          <w:szCs w:val="32"/>
                                        </w:rPr>
                                        <w:t>Syed Islam (1709371)</w:t>
                                      </w:r>
                                    </w:p>
                                  </w:sdtContent>
                                </w:sdt>
                                <w:p w14:paraId="034A15CE" w14:textId="6705051F" w:rsidR="00743F58" w:rsidRDefault="00743F58">
                                  <w:pPr>
                                    <w:pStyle w:val="NoSpacing"/>
                                    <w:rPr>
                                      <w:caps/>
                                      <w:color w:val="FFFFFF" w:themeColor="background1"/>
                                    </w:rPr>
                                  </w:pPr>
                                </w:p>
                              </w:txbxContent>
                            </wps:txbx>
                            <wps:bodyPr rot="0" spcFirstLastPara="0" vertOverflow="overflow" horzOverflow="overflow" vert="horz" wrap="square" lIns="457200" tIns="182880" rIns="457200" bIns="457200" numCol="1" spcCol="0" rtlCol="0" fromWordArt="0" anchor="b" anchorCtr="0" forceAA="0" compatLnSpc="1">
                              <a:prstTxWarp prst="textNoShape">
                                <a:avLst/>
                              </a:prstTxWarp>
                              <a:noAutofit/>
                            </wps:bodyPr>
                          </wps:wsp>
                          <wps:wsp>
                            <wps:cNvPr id="122" name="Text Box 122"/>
                            <wps:cNvSpPr txBox="1"/>
                            <wps:spPr>
                              <a:xfrm>
                                <a:off x="0" y="0"/>
                                <a:ext cx="6858000" cy="731520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14:paraId="5BBE04B6" w14:textId="02E2A90D" w:rsidR="00743F58" w:rsidRDefault="00743F58">
                                  <w:pPr>
                                    <w:pStyle w:val="NoSpacing"/>
                                    <w:spacing w:before="240"/>
                                    <w:rPr>
                                      <w:rFonts w:asciiTheme="majorHAnsi" w:eastAsiaTheme="majorEastAsia" w:hAnsiTheme="majorHAnsi" w:cstheme="majorBidi"/>
                                      <w:color w:val="595959" w:themeColor="text1" w:themeTint="A6"/>
                                      <w:sz w:val="108"/>
                                      <w:szCs w:val="108"/>
                                    </w:rPr>
                                  </w:pPr>
                                  <w:r w:rsidRPr="00581599">
                                    <w:rPr>
                                      <w:rFonts w:asciiTheme="majorHAnsi" w:eastAsiaTheme="majorEastAsia" w:hAnsiTheme="majorHAnsi" w:cstheme="majorBidi"/>
                                      <w:color w:val="595959" w:themeColor="text1" w:themeTint="A6"/>
                                      <w:sz w:val="108"/>
                                      <w:szCs w:val="108"/>
                                    </w:rPr>
                                    <w:t xml:space="preserve">Strategic Management for SMEs </w:t>
                                  </w:r>
                                  <w:r>
                                    <w:rPr>
                                      <w:rFonts w:asciiTheme="majorHAnsi" w:eastAsiaTheme="majorEastAsia" w:hAnsiTheme="majorHAnsi" w:cstheme="majorBidi"/>
                                      <w:color w:val="595959" w:themeColor="text1" w:themeTint="A6"/>
                                      <w:sz w:val="108"/>
                                      <w:szCs w:val="108"/>
                                    </w:rPr>
                                    <w:t>2020.</w:t>
                                  </w:r>
                                </w:p>
                                <w:p w14:paraId="4C7C1B4F" w14:textId="4EA0AE8F" w:rsidR="00743F58" w:rsidRDefault="00743F58">
                                  <w:pPr>
                                    <w:pStyle w:val="NoSpacing"/>
                                    <w:spacing w:before="240"/>
                                  </w:pPr>
                                  <w:r w:rsidRPr="006F1E26">
                                    <w:rPr>
                                      <w:rFonts w:asciiTheme="majorHAnsi" w:eastAsiaTheme="majorEastAsia" w:hAnsiTheme="majorHAnsi" w:cstheme="majorBidi"/>
                                      <w:i/>
                                      <w:iCs/>
                                      <w:color w:val="595959" w:themeColor="text1" w:themeTint="A6"/>
                                      <w:sz w:val="96"/>
                                      <w:szCs w:val="96"/>
                                    </w:rPr>
                                    <w:t>A case study of</w:t>
                                  </w:r>
                                  <w:r>
                                    <w:rPr>
                                      <w:rFonts w:asciiTheme="majorHAnsi" w:eastAsiaTheme="majorEastAsia" w:hAnsiTheme="majorHAnsi" w:cstheme="majorBidi"/>
                                      <w:i/>
                                      <w:iCs/>
                                      <w:color w:val="595959" w:themeColor="text1" w:themeTint="A6"/>
                                      <w:sz w:val="96"/>
                                      <w:szCs w:val="96"/>
                                    </w:rPr>
                                    <w:t xml:space="preserve"> Lidl supermarket</w:t>
                                  </w:r>
                                  <w:r w:rsidRPr="006F1E26">
                                    <w:rPr>
                                      <w:rFonts w:asciiTheme="majorHAnsi" w:eastAsiaTheme="majorEastAsia" w:hAnsiTheme="majorHAnsi" w:cstheme="majorBidi"/>
                                      <w:i/>
                                      <w:iCs/>
                                      <w:color w:val="595959" w:themeColor="text1" w:themeTint="A6"/>
                                      <w:sz w:val="96"/>
                                      <w:szCs w:val="96"/>
                                    </w:rPr>
                                    <w:t>.</w:t>
                                  </w:r>
                                  <w:r w:rsidRPr="00A602A5">
                                    <w:t xml:space="preserve"> </w:t>
                                  </w:r>
                                </w:p>
                                <w:p w14:paraId="05558642" w14:textId="65AEFD8D" w:rsidR="00743F58" w:rsidRPr="006F1E26" w:rsidRDefault="00743F58">
                                  <w:pPr>
                                    <w:pStyle w:val="NoSpacing"/>
                                    <w:spacing w:before="240"/>
                                    <w:rPr>
                                      <w:i/>
                                      <w:iCs/>
                                      <w:caps/>
                                      <w:color w:val="44546A" w:themeColor="text2"/>
                                      <w:sz w:val="32"/>
                                      <w:szCs w:val="32"/>
                                    </w:rPr>
                                  </w:pPr>
                                </w:p>
                              </w:txbxContent>
                            </wps:txbx>
                            <wps:bodyPr rot="0" spcFirstLastPara="0" vertOverflow="overflow" horzOverflow="overflow" vert="horz" wrap="square" lIns="457200" tIns="457200" rIns="457200" bIns="457200" numCol="1" spcCol="0" rtlCol="0" fromWordArt="0" anchor="ctr" anchorCtr="0" forceAA="0" compatLnSpc="1">
                              <a:prstTxWarp prst="textNoShape">
                                <a:avLst/>
                              </a:prstTxWarp>
                              <a:noAutofit/>
                            </wps:bodyPr>
                          </wps:wsp>
                        </wpg:wgp>
                      </a:graphicData>
                    </a:graphic>
                    <wp14:sizeRelH relativeFrom="page">
                      <wp14:pctWidth>88200</wp14:pctWidth>
                    </wp14:sizeRelH>
                    <wp14:sizeRelV relativeFrom="page">
                      <wp14:pctHeight>90900</wp14:pctHeight>
                    </wp14:sizeRelV>
                  </wp:anchor>
                </w:drawing>
              </mc:Choice>
              <mc:Fallback>
                <w:pict>
                  <v:group w14:anchorId="71D3EA98" id="Group 119" o:spid="_x0000_s1026" style="position:absolute;left:0;text-align:left;margin-left:0;margin-top:0;width:539.6pt;height:719.9pt;z-index:-251658240;mso-width-percent:882;mso-height-percent:909;mso-position-horizontal:center;mso-position-horizontal-relative:page;mso-position-vertical:center;mso-position-vertical-relative:page;mso-width-percent:882;mso-height-percent:909" coordsize="68580,9271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KMs6tAMAALcOAAAOAAAAZHJzL2Uyb0RvYy54bWzsV1tv1DoQfkfiP1h+p9lkr42aolJOK6QK&#10;KlrEs9dxLsKxfWxvk/LrGdtJurRLqQoUJNiHrC8zY8/nmW/sg5ddw9EV06aWIsPx3gQjJqjMa1Fm&#10;+MPlyYsVRsYSkRMuBcvwNTP45eHzZwetSlkiK8lzphEYESZtVYYra1UaRYZWrCFmTyomYLKQuiEW&#10;urqMck1asN7wKJlMFlErda60pMwYGH0dJvGht18UjNp3RWGYRTzDsDfrv9p/1+4bHR6QtNREVTXt&#10;t0EesYuG1AIWHU29Jpagja7vmGpqqqWRhd2jsolkUdSUeR/Am3hyy5tTLTfK+1KmbalGmADaWzg9&#10;2ix9e3WuUZ3D2cX7GAnSwCH5dZEbAHhaVaYgdarVhTrX/UAZes7jrtCN+wdfUOeBvR6BZZ1FFAYX&#10;q/lqMgH8KcztJ8t4Oe+hpxWczx09Wv33Hc1oWDhy+xu30yoII3ODlPkxpC4qopg/AOMwGJBKwJOA&#10;1HsIMCJKzlAMgx4cLzlCZVIDqH0Tp+U0nkMYhzDciVY8m8arxAmMLpNUaWNPmWyQa2RYwy589JGr&#10;M2OD6CDiljaS1/lJzbnvuNRix1yjKwJJQShlwsb9Al9JcuHkhXSawagbAcAHp3zLXnPm5Lh4zwqI&#10;JDjuxG/G5/DdhfweKpKzsP4c4sL7D+6NGt5Zb9BJF7D+aDu+z3bYZS/vVJmngFF58n3lUcOvLIUd&#10;lZtaSL3LAB/hK4L8AFKAxqG0lvk1RI+WgYCMoic1HN0ZMfacaGAciChgUfsOPgWXbYZl38Kokvrz&#10;rnEnD+ENsxi1wGAZNv9viGYY8TcCAn8/ns0c5fnObL50Uau3Z9bbM2LTHEuIhxj4WlHfdPKWD81C&#10;y+YjkO2RWxWmiKCwdoap1UPn2AZmBbqm7OjIiwHNKWLPxIWizrhD1YXmZfeRaNXHr4XIfyuHZCPp&#10;rTAOsk5TyKONlUXtY/wG1x5vSHxHV0/CAADTXQbwWeQ2AFzxYAaYTfcnyfw+BlhNk2WQ+FkUoMv1&#10;SAAn8Fss/uV/j8CvyX/brTsgp5uQfVoq8Nk/cgHUk9VqJINhbosNYO7RdLD+C8kgGcjg0pXwV7KD&#10;24Av2VtcgGwHE44C+zi4915w341g687weD4Yq7or3AjqzWIKV7LAsV/X+6GI9jcL51LYum/tqP4P&#10;KLK7S/sDFJ+6tOefhpvRN0u7S+1wgR5O9ncU+yGLt6r9r8rwP6zg+wcAvI78nbF/ybnn13bfXxBu&#10;3puHXwAAAP//AwBQSwMEFAAGAAgAAAAhAEcd6g7cAAAABwEAAA8AAABkcnMvZG93bnJldi54bWxM&#10;j81uwjAQhO+V+g7WIvVWHNKKnxAHVUj01B4gXLgZe0ki4nUUG0jfvksv5bKa1axmvs1Xg2vFFfvQ&#10;eFIwGScgkIy3DVUK9uXmdQ4iRE1Wt55QwQ8GWBXPT7nOrL/RFq+7WAkOoZBpBXWMXSZlMDU6Hca+&#10;Q2Lv5HunI699JW2vbxzuWpkmyVQ63RA31LrDdY3mvLs4Beftd8D1pqz2xplmOnx9pofSKfUyGj6W&#10;ICIO8f8Y7viMDgUzHf2FbBCtAn4k/s27l8wWKYgjq/e3xRxkkctH/uIXAAD//wMAUEsBAi0AFAAG&#10;AAgAAAAhALaDOJL+AAAA4QEAABMAAAAAAAAAAAAAAAAAAAAAAFtDb250ZW50X1R5cGVzXS54bWxQ&#10;SwECLQAUAAYACAAAACEAOP0h/9YAAACUAQAACwAAAAAAAAAAAAAAAAAvAQAAX3JlbHMvLnJlbHNQ&#10;SwECLQAUAAYACAAAACEAICjLOrQDAAC3DgAADgAAAAAAAAAAAAAAAAAuAgAAZHJzL2Uyb0RvYy54&#10;bWxQSwECLQAUAAYACAAAACEARx3qDtwAAAAHAQAADwAAAAAAAAAAAAAAAAAOBgAAZHJzL2Rvd25y&#10;ZXYueG1sUEsFBgAAAAAEAAQA8wAAABcHAAAAAA==&#10;">
                    <v:rect id="Rectangle 120" o:spid="_x0000_s1027" style="position:absolute;top:73152;width:68580;height:143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Kl5RxgAAANwAAAAPAAAAZHJzL2Rvd25yZXYueG1sRI9Ba8JA&#10;EIXvBf/DMkJvdaNCK6mriCCUIoVGPfQ2ZMdsNDsbstsY++s7h0JvM7w3732zXA++UT11sQ5sYDrJ&#10;QBGXwdZcGTgedk8LUDEhW2wCk4E7RVivRg9LzG248Sf1RaqUhHDM0YBLqc21jqUjj3ESWmLRzqHz&#10;mGTtKm07vEm4b/Qsy561x5qlwWFLW0fltfj2Bt4vL/PC9Zv+Z/5BJxdO+6/dNhrzOB42r6ASDenf&#10;/Hf9ZgV/JvjyjEygV78AAAD//wMAUEsBAi0AFAAGAAgAAAAhANvh9svuAAAAhQEAABMAAAAAAAAA&#10;AAAAAAAAAAAAAFtDb250ZW50X1R5cGVzXS54bWxQSwECLQAUAAYACAAAACEAWvQsW78AAAAVAQAA&#10;CwAAAAAAAAAAAAAAAAAfAQAAX3JlbHMvLnJlbHNQSwECLQAUAAYACAAAACEAGypeUcYAAADcAAAA&#10;DwAAAAAAAAAAAAAAAAAHAgAAZHJzL2Rvd25yZXYueG1sUEsFBgAAAAADAAMAtwAAAPoCAAAAAA==&#10;" fillcolor="#4472c4 [3204]" stroked="f" strokeweight="1pt"/>
                    <v:rect id="Rectangle 121" o:spid="_x0000_s1028" style="position:absolute;top:74390;width:68580;height:18327;visibility:visible;mso-wrap-style:square;v-text-anchor:botto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8YqN4wgAAANwAAAAPAAAAZHJzL2Rvd25yZXYueG1sRE/bisIw&#10;EH0X/Icwwr5pqqBINYoIK+uuglfwcWzGtthMSpOt9e83C4JvczjXmc4bU4iaKpdbVtDvRSCIE6tz&#10;ThWcjp/dMQjnkTUWlknBkxzMZ+3WFGNtH7yn+uBTEULYxagg876MpXRJRgZdz5bEgbvZyqAPsEql&#10;rvARwk0hB1E0kgZzDg0ZlrTMKLkffo2Cn3q12fHqGtkitedLOV5/b0dDpT46zWICwlPj3+KX+0uH&#10;+YM+/D8TLpCzPwAAAP//AwBQSwECLQAUAAYACAAAACEA2+H2y+4AAACFAQAAEwAAAAAAAAAAAAAA&#10;AAAAAAAAW0NvbnRlbnRfVHlwZXNdLnhtbFBLAQItABQABgAIAAAAIQBa9CxbvwAAABUBAAALAAAA&#10;AAAAAAAAAAAAAB8BAABfcmVscy8ucmVsc1BLAQItABQABgAIAAAAIQB8YqN4wgAAANwAAAAPAAAA&#10;AAAAAAAAAAAAAAcCAABkcnMvZG93bnJldi54bWxQSwUGAAAAAAMAAwC3AAAA9gIAAAAA&#10;" fillcolor="#ff6" stroked="f" strokeweight="1pt">
                      <v:textbox inset="36pt,14.4pt,36pt,36pt">
                        <w:txbxContent>
                          <w:sdt>
                            <w:sdtPr>
                              <w:rPr>
                                <w:color w:val="FF0000"/>
                                <w:sz w:val="32"/>
                                <w:szCs w:val="32"/>
                              </w:rPr>
                              <w:alias w:val="Author"/>
                              <w:tag w:val=""/>
                              <w:id w:val="884141857"/>
                              <w:dataBinding w:prefixMappings="xmlns:ns0='http://purl.org/dc/elements/1.1/' xmlns:ns1='http://schemas.openxmlformats.org/package/2006/metadata/core-properties' " w:xpath="/ns1:coreProperties[1]/ns0:creator[1]" w:storeItemID="{6C3C8BC8-F283-45AE-878A-BAB7291924A1}"/>
                              <w:text/>
                            </w:sdtPr>
                            <w:sdtContent>
                              <w:p w14:paraId="26ED93C1" w14:textId="4F0B8E7F" w:rsidR="00743F58" w:rsidRPr="00B91462" w:rsidRDefault="00743F58">
                                <w:pPr>
                                  <w:pStyle w:val="NoSpacing"/>
                                  <w:rPr>
                                    <w:color w:val="FF0000"/>
                                    <w:sz w:val="32"/>
                                    <w:szCs w:val="32"/>
                                  </w:rPr>
                                </w:pPr>
                                <w:r w:rsidRPr="00B91462">
                                  <w:rPr>
                                    <w:color w:val="FF0000"/>
                                    <w:sz w:val="32"/>
                                    <w:szCs w:val="32"/>
                                  </w:rPr>
                                  <w:t>Syed Islam (1709371)</w:t>
                                </w:r>
                              </w:p>
                            </w:sdtContent>
                          </w:sdt>
                          <w:p w14:paraId="034A15CE" w14:textId="6705051F" w:rsidR="00743F58" w:rsidRDefault="00743F58">
                            <w:pPr>
                              <w:pStyle w:val="NoSpacing"/>
                              <w:rPr>
                                <w:caps/>
                                <w:color w:val="FFFFFF" w:themeColor="background1"/>
                              </w:rPr>
                            </w:pPr>
                          </w:p>
                        </w:txbxContent>
                      </v:textbox>
                    </v:rect>
                    <v:shapetype id="_x0000_t202" coordsize="21600,21600" o:spt="202" path="m,l,21600r21600,l21600,xe">
                      <v:stroke joinstyle="miter"/>
                      <v:path gradientshapeok="t" o:connecttype="rect"/>
                    </v:shapetype>
                    <v:shape id="Text Box 122" o:spid="_x0000_s1029" type="#_x0000_t202" style="position:absolute;width:68580;height:7315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6hvlwgAAANwAAAAPAAAAZHJzL2Rvd25yZXYueG1sRE9Na8JA&#10;EL0X+h+WKXirm4YiJbqKiEKhXjSiHsfsmA1mZ0N2NWl/vSsUvM3jfc5k1tta3Kj1lWMFH8MEBHHh&#10;dMWlgl2+ev8C4QOyxtoxKfglD7Pp68sEM+063tBtG0oRQ9hnqMCE0GRS+sKQRT90DXHkzq61GCJs&#10;S6lb7GK4rWWaJCNpseLYYLChhaHisr1aBatDf+L872dnjsvlZ3c9FbzP10oN3vr5GESgPjzF/+5v&#10;HeenKTyeiRfI6R0AAP//AwBQSwECLQAUAAYACAAAACEA2+H2y+4AAACFAQAAEwAAAAAAAAAAAAAA&#10;AAAAAAAAW0NvbnRlbnRfVHlwZXNdLnhtbFBLAQItABQABgAIAAAAIQBa9CxbvwAAABUBAAALAAAA&#10;AAAAAAAAAAAAAB8BAABfcmVscy8ucmVsc1BLAQItABQABgAIAAAAIQDm6hvlwgAAANwAAAAPAAAA&#10;AAAAAAAAAAAAAAcCAABkcnMvZG93bnJldi54bWxQSwUGAAAAAAMAAwC3AAAA9gIAAAAA&#10;" filled="f" stroked="f" strokeweight=".5pt">
                      <v:textbox inset="36pt,36pt,36pt,36pt">
                        <w:txbxContent>
                          <w:p w14:paraId="5BBE04B6" w14:textId="02E2A90D" w:rsidR="00743F58" w:rsidRDefault="00743F58">
                            <w:pPr>
                              <w:pStyle w:val="NoSpacing"/>
                              <w:spacing w:before="240"/>
                              <w:rPr>
                                <w:rFonts w:asciiTheme="majorHAnsi" w:eastAsiaTheme="majorEastAsia" w:hAnsiTheme="majorHAnsi" w:cstheme="majorBidi"/>
                                <w:color w:val="595959" w:themeColor="text1" w:themeTint="A6"/>
                                <w:sz w:val="108"/>
                                <w:szCs w:val="108"/>
                              </w:rPr>
                            </w:pPr>
                            <w:r w:rsidRPr="00581599">
                              <w:rPr>
                                <w:rFonts w:asciiTheme="majorHAnsi" w:eastAsiaTheme="majorEastAsia" w:hAnsiTheme="majorHAnsi" w:cstheme="majorBidi"/>
                                <w:color w:val="595959" w:themeColor="text1" w:themeTint="A6"/>
                                <w:sz w:val="108"/>
                                <w:szCs w:val="108"/>
                              </w:rPr>
                              <w:t xml:space="preserve">Strategic Management for SMEs </w:t>
                            </w:r>
                            <w:r>
                              <w:rPr>
                                <w:rFonts w:asciiTheme="majorHAnsi" w:eastAsiaTheme="majorEastAsia" w:hAnsiTheme="majorHAnsi" w:cstheme="majorBidi"/>
                                <w:color w:val="595959" w:themeColor="text1" w:themeTint="A6"/>
                                <w:sz w:val="108"/>
                                <w:szCs w:val="108"/>
                              </w:rPr>
                              <w:t>2020.</w:t>
                            </w:r>
                          </w:p>
                          <w:p w14:paraId="4C7C1B4F" w14:textId="4EA0AE8F" w:rsidR="00743F58" w:rsidRDefault="00743F58">
                            <w:pPr>
                              <w:pStyle w:val="NoSpacing"/>
                              <w:spacing w:before="240"/>
                            </w:pPr>
                            <w:r w:rsidRPr="006F1E26">
                              <w:rPr>
                                <w:rFonts w:asciiTheme="majorHAnsi" w:eastAsiaTheme="majorEastAsia" w:hAnsiTheme="majorHAnsi" w:cstheme="majorBidi"/>
                                <w:i/>
                                <w:iCs/>
                                <w:color w:val="595959" w:themeColor="text1" w:themeTint="A6"/>
                                <w:sz w:val="96"/>
                                <w:szCs w:val="96"/>
                              </w:rPr>
                              <w:t>A case study of</w:t>
                            </w:r>
                            <w:r>
                              <w:rPr>
                                <w:rFonts w:asciiTheme="majorHAnsi" w:eastAsiaTheme="majorEastAsia" w:hAnsiTheme="majorHAnsi" w:cstheme="majorBidi"/>
                                <w:i/>
                                <w:iCs/>
                                <w:color w:val="595959" w:themeColor="text1" w:themeTint="A6"/>
                                <w:sz w:val="96"/>
                                <w:szCs w:val="96"/>
                              </w:rPr>
                              <w:t xml:space="preserve"> Lidl supermarket</w:t>
                            </w:r>
                            <w:r w:rsidRPr="006F1E26">
                              <w:rPr>
                                <w:rFonts w:asciiTheme="majorHAnsi" w:eastAsiaTheme="majorEastAsia" w:hAnsiTheme="majorHAnsi" w:cstheme="majorBidi"/>
                                <w:i/>
                                <w:iCs/>
                                <w:color w:val="595959" w:themeColor="text1" w:themeTint="A6"/>
                                <w:sz w:val="96"/>
                                <w:szCs w:val="96"/>
                              </w:rPr>
                              <w:t>.</w:t>
                            </w:r>
                            <w:r w:rsidRPr="00A602A5">
                              <w:t xml:space="preserve"> </w:t>
                            </w:r>
                          </w:p>
                          <w:p w14:paraId="05558642" w14:textId="65AEFD8D" w:rsidR="00743F58" w:rsidRPr="006F1E26" w:rsidRDefault="00743F58">
                            <w:pPr>
                              <w:pStyle w:val="NoSpacing"/>
                              <w:spacing w:before="240"/>
                              <w:rPr>
                                <w:i/>
                                <w:iCs/>
                                <w:caps/>
                                <w:color w:val="44546A" w:themeColor="text2"/>
                                <w:sz w:val="32"/>
                                <w:szCs w:val="32"/>
                              </w:rPr>
                            </w:pPr>
                          </w:p>
                        </w:txbxContent>
                      </v:textbox>
                    </v:shape>
                    <w10:wrap anchorx="page" anchory="page"/>
                  </v:group>
                </w:pict>
              </mc:Fallback>
            </mc:AlternateContent>
          </w:r>
          <w:r w:rsidR="00581599">
            <w:br w:type="page"/>
          </w:r>
        </w:p>
      </w:sdtContent>
    </w:sdt>
    <w:p w14:paraId="4A80FDE8" w14:textId="4DDDE838" w:rsidR="008773EE" w:rsidRPr="00581599" w:rsidRDefault="008773EE" w:rsidP="008773EE">
      <w:pPr>
        <w:jc w:val="center"/>
        <w:rPr>
          <w:bCs/>
          <w:color w:val="000000" w:themeColor="text1"/>
          <w:sz w:val="36"/>
          <w:szCs w:val="36"/>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bookmarkStart w:id="0" w:name="_Hlk53076949"/>
      <w:r w:rsidRPr="00581599">
        <w:rPr>
          <w:bCs/>
          <w:color w:val="000000" w:themeColor="text1"/>
          <w:sz w:val="36"/>
          <w:szCs w:val="36"/>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lastRenderedPageBreak/>
        <w:t xml:space="preserve">Strategic Management for SMEs </w:t>
      </w:r>
      <w:bookmarkEnd w:id="0"/>
      <w:r w:rsidRPr="00581599">
        <w:rPr>
          <w:bCs/>
          <w:color w:val="000000" w:themeColor="text1"/>
          <w:sz w:val="36"/>
          <w:szCs w:val="36"/>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(BMSW6104)</w:t>
      </w:r>
    </w:p>
    <w:p w14:paraId="2023B719" w14:textId="4107D96A" w:rsidR="008773EE" w:rsidRPr="00581599" w:rsidRDefault="008773EE" w:rsidP="00581599">
      <w:pPr>
        <w:jc w:val="center"/>
        <w:rPr>
          <w:bCs/>
          <w:color w:val="000000" w:themeColor="text1"/>
          <w:sz w:val="36"/>
          <w:szCs w:val="36"/>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581599">
        <w:rPr>
          <w:bCs/>
          <w:color w:val="000000" w:themeColor="text1"/>
          <w:sz w:val="36"/>
          <w:szCs w:val="36"/>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Student – Syed Moksudul Islam</w:t>
      </w:r>
      <w:r w:rsidR="00581599" w:rsidRPr="00581599">
        <w:rPr>
          <w:bCs/>
          <w:color w:val="000000" w:themeColor="text1"/>
          <w:sz w:val="36"/>
          <w:szCs w:val="36"/>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 xml:space="preserve"> </w:t>
      </w:r>
      <w:r w:rsidRPr="00581599">
        <w:rPr>
          <w:bCs/>
          <w:color w:val="000000" w:themeColor="text1"/>
          <w:sz w:val="36"/>
          <w:szCs w:val="36"/>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- 1709371</w:t>
      </w:r>
    </w:p>
    <w:p w14:paraId="3C1360A6" w14:textId="7F22217D" w:rsidR="00D26379" w:rsidRPr="00581599" w:rsidRDefault="008773EE" w:rsidP="008773EE">
      <w:pPr>
        <w:jc w:val="center"/>
        <w:rPr>
          <w:bCs/>
          <w:color w:val="000000" w:themeColor="text1"/>
          <w:sz w:val="36"/>
          <w:szCs w:val="36"/>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581599">
        <w:rPr>
          <w:bCs/>
          <w:color w:val="000000" w:themeColor="text1"/>
          <w:sz w:val="36"/>
          <w:szCs w:val="36"/>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 xml:space="preserve">Lecturer - Paul </w:t>
      </w:r>
      <w:proofErr w:type="spellStart"/>
      <w:r w:rsidRPr="00581599">
        <w:rPr>
          <w:bCs/>
          <w:color w:val="000000" w:themeColor="text1"/>
          <w:sz w:val="36"/>
          <w:szCs w:val="36"/>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Bocij</w:t>
      </w:r>
      <w:proofErr w:type="spellEnd"/>
    </w:p>
    <w:p w14:paraId="5B6BADE5" w14:textId="77FE7764" w:rsidR="008773EE" w:rsidRPr="00581599" w:rsidRDefault="008773EE" w:rsidP="008773EE">
      <w:pPr>
        <w:jc w:val="center"/>
        <w:rPr>
          <w:bCs/>
          <w:color w:val="000000" w:themeColor="text1"/>
          <w:sz w:val="36"/>
          <w:szCs w:val="36"/>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581599">
        <w:rPr>
          <w:bCs/>
          <w:color w:val="000000" w:themeColor="text1"/>
          <w:sz w:val="36"/>
          <w:szCs w:val="36"/>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Due Date –</w:t>
      </w:r>
      <w:r w:rsidR="00581599" w:rsidRPr="00581599">
        <w:rPr>
          <w:bCs/>
          <w:color w:val="000000" w:themeColor="text1"/>
          <w:sz w:val="36"/>
          <w:szCs w:val="36"/>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 xml:space="preserve"> 2</w:t>
      </w:r>
      <w:r w:rsidR="004723DE">
        <w:rPr>
          <w:bCs/>
          <w:color w:val="000000" w:themeColor="text1"/>
          <w:sz w:val="36"/>
          <w:szCs w:val="36"/>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0</w:t>
      </w:r>
      <w:r w:rsidR="00581599" w:rsidRPr="00581599">
        <w:rPr>
          <w:bCs/>
          <w:color w:val="000000" w:themeColor="text1"/>
          <w:sz w:val="36"/>
          <w:szCs w:val="36"/>
          <w:vertAlign w:val="superscript"/>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th</w:t>
      </w:r>
      <w:r w:rsidR="00581599" w:rsidRPr="00581599">
        <w:rPr>
          <w:bCs/>
          <w:color w:val="000000" w:themeColor="text1"/>
          <w:sz w:val="36"/>
          <w:szCs w:val="36"/>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 xml:space="preserve"> November 2020</w:t>
      </w:r>
    </w:p>
    <w:p w14:paraId="7029E808" w14:textId="068B8A03" w:rsidR="008773EE" w:rsidRDefault="008773EE" w:rsidP="008773EE">
      <w:pPr>
        <w:jc w:val="center"/>
        <w:rPr>
          <w:bCs/>
          <w:color w:val="000000" w:themeColor="text1"/>
          <w:sz w:val="36"/>
          <w:szCs w:val="36"/>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581599">
        <w:rPr>
          <w:bCs/>
          <w:color w:val="000000" w:themeColor="text1"/>
          <w:sz w:val="36"/>
          <w:szCs w:val="36"/>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 xml:space="preserve">Word Count </w:t>
      </w:r>
      <w:r w:rsidR="00076CEF">
        <w:rPr>
          <w:bCs/>
          <w:color w:val="000000" w:themeColor="text1"/>
          <w:sz w:val="36"/>
          <w:szCs w:val="36"/>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w:t>
      </w:r>
      <w:r w:rsidR="00581599" w:rsidRPr="00581599">
        <w:rPr>
          <w:bCs/>
          <w:color w:val="000000" w:themeColor="text1"/>
          <w:sz w:val="36"/>
          <w:szCs w:val="36"/>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 xml:space="preserve"> 5000</w:t>
      </w:r>
    </w:p>
    <w:p w14:paraId="0E93287C" w14:textId="323A54B5" w:rsidR="00076CEF" w:rsidRDefault="00076CEF" w:rsidP="008773EE">
      <w:pPr>
        <w:jc w:val="center"/>
        <w:rPr>
          <w:bCs/>
          <w:color w:val="000000" w:themeColor="text1"/>
          <w:sz w:val="36"/>
          <w:szCs w:val="36"/>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p>
    <w:p w14:paraId="02D05F67" w14:textId="0EE89603" w:rsidR="00076CEF" w:rsidRDefault="00076CEF" w:rsidP="008773EE">
      <w:pPr>
        <w:jc w:val="center"/>
        <w:rPr>
          <w:bCs/>
          <w:color w:val="000000" w:themeColor="text1"/>
          <w:sz w:val="36"/>
          <w:szCs w:val="36"/>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p>
    <w:p w14:paraId="0BCFAF49" w14:textId="398444DC" w:rsidR="00076CEF" w:rsidRDefault="00076CEF" w:rsidP="008773EE">
      <w:pPr>
        <w:jc w:val="center"/>
        <w:rPr>
          <w:bCs/>
          <w:color w:val="000000" w:themeColor="text1"/>
          <w:sz w:val="36"/>
          <w:szCs w:val="36"/>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p>
    <w:p w14:paraId="22526E63" w14:textId="4F6183DC" w:rsidR="00076CEF" w:rsidRDefault="00076CEF" w:rsidP="008773EE">
      <w:pPr>
        <w:jc w:val="center"/>
        <w:rPr>
          <w:bCs/>
          <w:color w:val="000000" w:themeColor="text1"/>
          <w:sz w:val="36"/>
          <w:szCs w:val="36"/>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p>
    <w:p w14:paraId="73955818" w14:textId="43619378" w:rsidR="00076CEF" w:rsidRDefault="00076CEF" w:rsidP="008E2DF0">
      <w:pPr>
        <w:rPr>
          <w:bCs/>
          <w:color w:val="000000" w:themeColor="text1"/>
          <w:sz w:val="36"/>
          <w:szCs w:val="36"/>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p>
    <w:p w14:paraId="11633B16" w14:textId="5F9C282A" w:rsidR="00076CEF" w:rsidRDefault="008E2DF0" w:rsidP="008773EE">
      <w:pPr>
        <w:jc w:val="center"/>
        <w:rPr>
          <w:bCs/>
          <w:color w:val="000000" w:themeColor="text1"/>
          <w:sz w:val="36"/>
          <w:szCs w:val="36"/>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Pr>
          <w:noProof/>
        </w:rPr>
        <w:drawing>
          <wp:inline distT="0" distB="0" distL="0" distR="0" wp14:anchorId="45111361" wp14:editId="22014AA2">
            <wp:extent cx="4763137" cy="2377440"/>
            <wp:effectExtent l="0" t="0" r="0" b="3810"/>
            <wp:docPr id="4" name="Picture 4" descr="Relationship between Strategy, Strategic Plan, and Strategic Management -  QS Stud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pic:nvPicPr>
                  <pic:blipFill>
                    <a:blip r:embed="rId12">
                      <a:extLst>
                        <a:ext uri="{28A0092B-C50C-407E-A947-70E740481C1C}">
                          <a14:useLocalDpi xmlns:a14="http://schemas.microsoft.com/office/drawing/2010/main" val="0"/>
                        </a:ext>
                      </a:extLst>
                    </a:blip>
                    <a:stretch>
                      <a:fillRect/>
                    </a:stretch>
                  </pic:blipFill>
                  <pic:spPr>
                    <a:xfrm>
                      <a:off x="0" y="0"/>
                      <a:ext cx="4763137" cy="2377440"/>
                    </a:xfrm>
                    <a:prstGeom prst="rect">
                      <a:avLst/>
                    </a:prstGeom>
                  </pic:spPr>
                </pic:pic>
              </a:graphicData>
            </a:graphic>
          </wp:inline>
        </w:drawing>
      </w:r>
    </w:p>
    <w:p w14:paraId="413A80FF" w14:textId="7C737E1D" w:rsidR="00076CEF" w:rsidRDefault="00076CEF" w:rsidP="008773EE">
      <w:pPr>
        <w:jc w:val="center"/>
        <w:rPr>
          <w:bCs/>
          <w:color w:val="000000" w:themeColor="text1"/>
          <w:sz w:val="36"/>
          <w:szCs w:val="36"/>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p>
    <w:p w14:paraId="56FAF605" w14:textId="77777777" w:rsidR="009176D7" w:rsidRDefault="009176D7" w:rsidP="00F57529">
      <w:pPr>
        <w:jc w:val="both"/>
        <w:rPr>
          <w:b/>
          <w:bCs/>
        </w:rPr>
      </w:pPr>
    </w:p>
    <w:p w14:paraId="471316F8" w14:textId="5844804D" w:rsidR="00076CEF" w:rsidRDefault="00076CEF" w:rsidP="00F57529">
      <w:pPr>
        <w:jc w:val="both"/>
        <w:rPr>
          <w:b/>
          <w:bCs/>
        </w:rPr>
      </w:pPr>
      <w:r w:rsidRPr="007F3EB0">
        <w:rPr>
          <w:b/>
          <w:bCs/>
        </w:rPr>
        <w:lastRenderedPageBreak/>
        <w:t>Executive summary</w:t>
      </w:r>
      <w:r w:rsidR="00220B92" w:rsidRPr="007F3EB0">
        <w:rPr>
          <w:b/>
          <w:bCs/>
        </w:rPr>
        <w:t>.</w:t>
      </w:r>
    </w:p>
    <w:p w14:paraId="3B8D6071" w14:textId="059CCB30" w:rsidR="009E7A57" w:rsidRPr="009D7988" w:rsidRDefault="009E7A57" w:rsidP="00F57529">
      <w:pPr>
        <w:jc w:val="both"/>
      </w:pPr>
    </w:p>
    <w:p w14:paraId="140C4460" w14:textId="254CCF99" w:rsidR="00BD1A7A" w:rsidRPr="009D7988" w:rsidRDefault="005839A4" w:rsidP="000749C1">
      <w:pPr>
        <w:tabs>
          <w:tab w:val="left" w:pos="567"/>
          <w:tab w:val="left" w:pos="8505"/>
        </w:tabs>
        <w:ind w:left="567" w:right="521"/>
        <w:jc w:val="both"/>
        <w:rPr>
          <w:i/>
          <w:iCs/>
        </w:rPr>
      </w:pPr>
      <w:r w:rsidRPr="009D7988">
        <w:rPr>
          <w:i/>
          <w:iCs/>
        </w:rPr>
        <w:t xml:space="preserve">The aim </w:t>
      </w:r>
      <w:r w:rsidR="00826C11" w:rsidRPr="009D7988">
        <w:rPr>
          <w:i/>
          <w:iCs/>
        </w:rPr>
        <w:t xml:space="preserve">and objective of this report </w:t>
      </w:r>
      <w:r w:rsidR="001720D2">
        <w:rPr>
          <w:i/>
          <w:iCs/>
        </w:rPr>
        <w:t>are</w:t>
      </w:r>
      <w:r w:rsidR="00826C11" w:rsidRPr="009D7988">
        <w:rPr>
          <w:i/>
          <w:iCs/>
        </w:rPr>
        <w:t xml:space="preserve"> to give the reader an</w:t>
      </w:r>
      <w:r w:rsidR="001359EB" w:rsidRPr="009D7988">
        <w:rPr>
          <w:i/>
          <w:iCs/>
        </w:rPr>
        <w:t xml:space="preserve"> insight </w:t>
      </w:r>
      <w:r w:rsidR="001720D2">
        <w:rPr>
          <w:i/>
          <w:iCs/>
        </w:rPr>
        <w:t>into</w:t>
      </w:r>
      <w:r w:rsidR="001359EB" w:rsidRPr="009D7988">
        <w:rPr>
          <w:i/>
          <w:iCs/>
        </w:rPr>
        <w:t xml:space="preserve"> Lidl’s </w:t>
      </w:r>
      <w:r w:rsidR="00892D4C" w:rsidRPr="009D7988">
        <w:rPr>
          <w:i/>
          <w:iCs/>
        </w:rPr>
        <w:t xml:space="preserve">business strategy. The report will </w:t>
      </w:r>
      <w:r w:rsidR="00693F43" w:rsidRPr="009D7988">
        <w:rPr>
          <w:i/>
          <w:iCs/>
        </w:rPr>
        <w:t xml:space="preserve">examine </w:t>
      </w:r>
      <w:r w:rsidR="00BD1A7A" w:rsidRPr="009D7988">
        <w:rPr>
          <w:i/>
          <w:iCs/>
        </w:rPr>
        <w:t xml:space="preserve">Lidl’s </w:t>
      </w:r>
      <w:r w:rsidR="00342EC6" w:rsidRPr="009D7988">
        <w:rPr>
          <w:i/>
          <w:iCs/>
        </w:rPr>
        <w:t>v</w:t>
      </w:r>
      <w:r w:rsidR="00D85357" w:rsidRPr="009D7988">
        <w:rPr>
          <w:i/>
          <w:iCs/>
        </w:rPr>
        <w:t>ision</w:t>
      </w:r>
      <w:r w:rsidR="00342EC6" w:rsidRPr="009D7988">
        <w:rPr>
          <w:i/>
          <w:iCs/>
        </w:rPr>
        <w:t>/m</w:t>
      </w:r>
      <w:r w:rsidR="00CD2CD3" w:rsidRPr="009D7988">
        <w:rPr>
          <w:i/>
          <w:iCs/>
        </w:rPr>
        <w:t xml:space="preserve">ission, </w:t>
      </w:r>
      <w:r w:rsidR="00693F43" w:rsidRPr="009D7988">
        <w:rPr>
          <w:i/>
          <w:iCs/>
        </w:rPr>
        <w:t>o</w:t>
      </w:r>
      <w:r w:rsidR="00CD2CD3" w:rsidRPr="009D7988">
        <w:rPr>
          <w:i/>
          <w:iCs/>
        </w:rPr>
        <w:t xml:space="preserve">bjectives, </w:t>
      </w:r>
      <w:r w:rsidR="00693F43" w:rsidRPr="009D7988">
        <w:rPr>
          <w:i/>
          <w:iCs/>
        </w:rPr>
        <w:t>current strategies</w:t>
      </w:r>
      <w:r w:rsidR="00100D74" w:rsidRPr="009D7988">
        <w:rPr>
          <w:i/>
          <w:iCs/>
        </w:rPr>
        <w:t xml:space="preserve">, </w:t>
      </w:r>
      <w:r w:rsidR="007D201F" w:rsidRPr="009D7988">
        <w:rPr>
          <w:i/>
          <w:iCs/>
        </w:rPr>
        <w:t>strategic</w:t>
      </w:r>
      <w:r w:rsidR="00100D74" w:rsidRPr="009D7988">
        <w:rPr>
          <w:i/>
          <w:iCs/>
        </w:rPr>
        <w:t xml:space="preserve"> choices, </w:t>
      </w:r>
      <w:r w:rsidR="007D201F" w:rsidRPr="009D7988">
        <w:rPr>
          <w:i/>
          <w:iCs/>
        </w:rPr>
        <w:t>strategic</w:t>
      </w:r>
      <w:r w:rsidR="00100D74" w:rsidRPr="009D7988">
        <w:rPr>
          <w:i/>
          <w:iCs/>
        </w:rPr>
        <w:t xml:space="preserve"> </w:t>
      </w:r>
      <w:r w:rsidR="009D7988" w:rsidRPr="009D7988">
        <w:rPr>
          <w:i/>
          <w:iCs/>
        </w:rPr>
        <w:t>implementation,</w:t>
      </w:r>
      <w:r w:rsidR="007D201F" w:rsidRPr="009D7988">
        <w:rPr>
          <w:i/>
          <w:iCs/>
        </w:rPr>
        <w:t xml:space="preserve"> and competitive advantage.</w:t>
      </w:r>
      <w:r w:rsidR="00313D33" w:rsidRPr="009D7988">
        <w:rPr>
          <w:i/>
          <w:iCs/>
        </w:rPr>
        <w:t xml:space="preserve"> </w:t>
      </w:r>
      <w:r w:rsidR="00E00CE5" w:rsidRPr="009D7988">
        <w:rPr>
          <w:i/>
          <w:iCs/>
        </w:rPr>
        <w:t>The report will evaluate Lidl</w:t>
      </w:r>
      <w:r w:rsidR="00955723" w:rsidRPr="009D7988">
        <w:rPr>
          <w:i/>
          <w:iCs/>
        </w:rPr>
        <w:t>’s</w:t>
      </w:r>
      <w:r w:rsidR="00660931" w:rsidRPr="009D7988">
        <w:rPr>
          <w:i/>
          <w:iCs/>
        </w:rPr>
        <w:t xml:space="preserve"> </w:t>
      </w:r>
      <w:r w:rsidR="00D52153" w:rsidRPr="009D7988">
        <w:rPr>
          <w:i/>
          <w:iCs/>
        </w:rPr>
        <w:t xml:space="preserve">current </w:t>
      </w:r>
      <w:r w:rsidR="004C3292" w:rsidRPr="009D7988">
        <w:rPr>
          <w:i/>
          <w:iCs/>
        </w:rPr>
        <w:t>tactics</w:t>
      </w:r>
      <w:r w:rsidR="00D52153" w:rsidRPr="009D7988">
        <w:rPr>
          <w:i/>
          <w:iCs/>
        </w:rPr>
        <w:t xml:space="preserve"> using</w:t>
      </w:r>
      <w:r w:rsidR="00964C79" w:rsidRPr="009D7988">
        <w:rPr>
          <w:i/>
          <w:iCs/>
        </w:rPr>
        <w:t xml:space="preserve"> McK</w:t>
      </w:r>
      <w:r w:rsidR="00FB10F0" w:rsidRPr="009D7988">
        <w:rPr>
          <w:i/>
          <w:iCs/>
        </w:rPr>
        <w:t>i</w:t>
      </w:r>
      <w:r w:rsidR="00964C79" w:rsidRPr="009D7988">
        <w:rPr>
          <w:i/>
          <w:iCs/>
        </w:rPr>
        <w:t>nsey S7</w:t>
      </w:r>
      <w:r w:rsidR="004C3292" w:rsidRPr="009D7988">
        <w:rPr>
          <w:i/>
          <w:iCs/>
        </w:rPr>
        <w:t xml:space="preserve">, </w:t>
      </w:r>
      <w:r w:rsidR="00CD769B" w:rsidRPr="009D7988">
        <w:rPr>
          <w:i/>
          <w:iCs/>
        </w:rPr>
        <w:t xml:space="preserve">its </w:t>
      </w:r>
      <w:r w:rsidR="006870D6" w:rsidRPr="009D7988">
        <w:rPr>
          <w:i/>
          <w:iCs/>
        </w:rPr>
        <w:t xml:space="preserve">external and internal </w:t>
      </w:r>
      <w:r w:rsidR="00955723" w:rsidRPr="009D7988">
        <w:rPr>
          <w:i/>
          <w:iCs/>
        </w:rPr>
        <w:t xml:space="preserve">strength and </w:t>
      </w:r>
      <w:r w:rsidR="00660931" w:rsidRPr="009D7988">
        <w:rPr>
          <w:i/>
          <w:iCs/>
        </w:rPr>
        <w:t>using, PESTLE</w:t>
      </w:r>
      <w:r w:rsidR="00802B2C">
        <w:rPr>
          <w:i/>
          <w:iCs/>
        </w:rPr>
        <w:t xml:space="preserve">, </w:t>
      </w:r>
      <w:r w:rsidR="00955723" w:rsidRPr="009D7988">
        <w:rPr>
          <w:i/>
          <w:iCs/>
        </w:rPr>
        <w:t>SWOT</w:t>
      </w:r>
      <w:r w:rsidR="00802B2C">
        <w:rPr>
          <w:i/>
          <w:iCs/>
        </w:rPr>
        <w:t xml:space="preserve"> </w:t>
      </w:r>
      <w:r w:rsidR="00A80C3A">
        <w:rPr>
          <w:i/>
          <w:iCs/>
        </w:rPr>
        <w:t>and other strategic tools</w:t>
      </w:r>
      <w:r w:rsidR="00234225" w:rsidRPr="009D7988">
        <w:rPr>
          <w:i/>
          <w:iCs/>
        </w:rPr>
        <w:t xml:space="preserve">. </w:t>
      </w:r>
      <w:r w:rsidR="00FD023B" w:rsidRPr="009D7988">
        <w:rPr>
          <w:i/>
          <w:iCs/>
        </w:rPr>
        <w:t xml:space="preserve">The report </w:t>
      </w:r>
      <w:r w:rsidR="00AA04B6" w:rsidRPr="009D7988">
        <w:rPr>
          <w:i/>
          <w:iCs/>
        </w:rPr>
        <w:t xml:space="preserve">will determine the level of competition in the industry </w:t>
      </w:r>
      <w:r w:rsidR="00616101" w:rsidRPr="009D7988">
        <w:rPr>
          <w:i/>
          <w:iCs/>
        </w:rPr>
        <w:t xml:space="preserve">using </w:t>
      </w:r>
      <w:r w:rsidR="00804532" w:rsidRPr="009D7988">
        <w:rPr>
          <w:i/>
          <w:iCs/>
        </w:rPr>
        <w:t>Porter’s Five Forces</w:t>
      </w:r>
      <w:r w:rsidR="00616101" w:rsidRPr="009D7988">
        <w:rPr>
          <w:i/>
          <w:iCs/>
        </w:rPr>
        <w:t xml:space="preserve">. </w:t>
      </w:r>
      <w:r w:rsidR="00F12828" w:rsidRPr="009D7988">
        <w:rPr>
          <w:i/>
          <w:iCs/>
        </w:rPr>
        <w:t>Th</w:t>
      </w:r>
      <w:r w:rsidR="00395C83" w:rsidRPr="009D7988">
        <w:rPr>
          <w:i/>
          <w:iCs/>
        </w:rPr>
        <w:t>e</w:t>
      </w:r>
      <w:r w:rsidR="00F12828" w:rsidRPr="009D7988">
        <w:rPr>
          <w:i/>
          <w:iCs/>
        </w:rPr>
        <w:t xml:space="preserve"> report </w:t>
      </w:r>
      <w:r w:rsidR="00395C83" w:rsidRPr="009D7988">
        <w:rPr>
          <w:i/>
          <w:iCs/>
        </w:rPr>
        <w:t xml:space="preserve">will </w:t>
      </w:r>
      <w:r w:rsidR="00D77E94" w:rsidRPr="009D7988">
        <w:rPr>
          <w:i/>
          <w:iCs/>
        </w:rPr>
        <w:t>examine</w:t>
      </w:r>
      <w:r w:rsidR="00F12828" w:rsidRPr="009D7988">
        <w:rPr>
          <w:i/>
          <w:iCs/>
        </w:rPr>
        <w:t xml:space="preserve"> other factors </w:t>
      </w:r>
      <w:r w:rsidR="00324B7D" w:rsidRPr="009D7988">
        <w:rPr>
          <w:i/>
          <w:iCs/>
        </w:rPr>
        <w:t xml:space="preserve">that may </w:t>
      </w:r>
      <w:r w:rsidR="000F0539" w:rsidRPr="009D7988">
        <w:rPr>
          <w:i/>
          <w:iCs/>
        </w:rPr>
        <w:t>affect</w:t>
      </w:r>
      <w:r w:rsidR="00324B7D" w:rsidRPr="009D7988">
        <w:rPr>
          <w:i/>
          <w:iCs/>
        </w:rPr>
        <w:t xml:space="preserve"> L</w:t>
      </w:r>
      <w:r w:rsidR="000F0539" w:rsidRPr="009D7988">
        <w:rPr>
          <w:i/>
          <w:iCs/>
        </w:rPr>
        <w:t>i</w:t>
      </w:r>
      <w:r w:rsidR="00324B7D" w:rsidRPr="009D7988">
        <w:rPr>
          <w:i/>
          <w:iCs/>
        </w:rPr>
        <w:t>dl’s performance like Value Chain,</w:t>
      </w:r>
      <w:r w:rsidR="00AF0C2E" w:rsidRPr="009D7988">
        <w:rPr>
          <w:i/>
          <w:iCs/>
        </w:rPr>
        <w:t xml:space="preserve"> Stakeholders</w:t>
      </w:r>
      <w:r w:rsidR="00526927">
        <w:rPr>
          <w:i/>
          <w:iCs/>
        </w:rPr>
        <w:t>, Product Life C</w:t>
      </w:r>
      <w:r w:rsidR="009E5E2B">
        <w:rPr>
          <w:i/>
          <w:iCs/>
        </w:rPr>
        <w:t>y</w:t>
      </w:r>
      <w:r w:rsidR="00526927">
        <w:rPr>
          <w:i/>
          <w:iCs/>
        </w:rPr>
        <w:t>cle</w:t>
      </w:r>
      <w:r w:rsidR="009E5E2B">
        <w:rPr>
          <w:i/>
          <w:iCs/>
        </w:rPr>
        <w:t xml:space="preserve"> and </w:t>
      </w:r>
      <w:r w:rsidR="00230787">
        <w:rPr>
          <w:i/>
          <w:iCs/>
        </w:rPr>
        <w:t>Stakeholder Power Matrix</w:t>
      </w:r>
      <w:r w:rsidR="00E67555">
        <w:rPr>
          <w:i/>
          <w:iCs/>
        </w:rPr>
        <w:t>.</w:t>
      </w:r>
      <w:r w:rsidR="005F105B">
        <w:rPr>
          <w:i/>
          <w:iCs/>
        </w:rPr>
        <w:t xml:space="preserve"> The report will examine the </w:t>
      </w:r>
      <w:r w:rsidR="00131AF4" w:rsidRPr="009D7988">
        <w:rPr>
          <w:i/>
          <w:iCs/>
        </w:rPr>
        <w:t xml:space="preserve">uniqueness of the product </w:t>
      </w:r>
      <w:r w:rsidR="000F0539" w:rsidRPr="009D7988">
        <w:rPr>
          <w:i/>
          <w:iCs/>
        </w:rPr>
        <w:t xml:space="preserve">using </w:t>
      </w:r>
      <w:r w:rsidR="001720D2">
        <w:rPr>
          <w:i/>
          <w:iCs/>
        </w:rPr>
        <w:t xml:space="preserve">the </w:t>
      </w:r>
      <w:r w:rsidR="000F0539" w:rsidRPr="009D7988">
        <w:rPr>
          <w:i/>
          <w:iCs/>
        </w:rPr>
        <w:t>VRIO</w:t>
      </w:r>
      <w:r w:rsidR="00395C83" w:rsidRPr="009D7988">
        <w:rPr>
          <w:i/>
          <w:iCs/>
        </w:rPr>
        <w:t xml:space="preserve"> </w:t>
      </w:r>
      <w:r w:rsidR="005073D1" w:rsidRPr="009D7988">
        <w:rPr>
          <w:i/>
          <w:iCs/>
        </w:rPr>
        <w:t>Framework</w:t>
      </w:r>
      <w:r w:rsidR="00153753">
        <w:rPr>
          <w:i/>
          <w:iCs/>
        </w:rPr>
        <w:t xml:space="preserve"> and examine </w:t>
      </w:r>
      <w:r w:rsidR="0058508B">
        <w:rPr>
          <w:i/>
          <w:iCs/>
        </w:rPr>
        <w:t>the stakeholder</w:t>
      </w:r>
      <w:r w:rsidR="00E67555">
        <w:rPr>
          <w:i/>
          <w:iCs/>
        </w:rPr>
        <w:t>'</w:t>
      </w:r>
      <w:r w:rsidR="0058508B">
        <w:rPr>
          <w:i/>
          <w:iCs/>
        </w:rPr>
        <w:t xml:space="preserve">s influence </w:t>
      </w:r>
      <w:r w:rsidR="00E67555">
        <w:rPr>
          <w:i/>
          <w:iCs/>
        </w:rPr>
        <w:t>in the organisation</w:t>
      </w:r>
      <w:r w:rsidR="00D77E94" w:rsidRPr="009D7988">
        <w:rPr>
          <w:i/>
          <w:iCs/>
        </w:rPr>
        <w:t>.</w:t>
      </w:r>
      <w:r w:rsidR="00003FFE" w:rsidRPr="009D7988">
        <w:rPr>
          <w:i/>
          <w:iCs/>
        </w:rPr>
        <w:t xml:space="preserve"> </w:t>
      </w:r>
      <w:r w:rsidR="001720D2">
        <w:rPr>
          <w:i/>
          <w:iCs/>
        </w:rPr>
        <w:t>The r</w:t>
      </w:r>
      <w:r w:rsidR="00313D33" w:rsidRPr="009D7988">
        <w:rPr>
          <w:i/>
          <w:iCs/>
        </w:rPr>
        <w:t>eport</w:t>
      </w:r>
      <w:r w:rsidR="00685FCC" w:rsidRPr="009D7988">
        <w:rPr>
          <w:i/>
          <w:iCs/>
        </w:rPr>
        <w:t xml:space="preserve"> will</w:t>
      </w:r>
      <w:r w:rsidR="00313D33" w:rsidRPr="009D7988">
        <w:rPr>
          <w:i/>
          <w:iCs/>
        </w:rPr>
        <w:t xml:space="preserve"> </w:t>
      </w:r>
      <w:r w:rsidR="00B773F9" w:rsidRPr="009D7988">
        <w:rPr>
          <w:i/>
          <w:iCs/>
        </w:rPr>
        <w:t>use th</w:t>
      </w:r>
      <w:r w:rsidR="00003FFE" w:rsidRPr="009D7988">
        <w:rPr>
          <w:i/>
          <w:iCs/>
        </w:rPr>
        <w:t xml:space="preserve">e research </w:t>
      </w:r>
      <w:r w:rsidR="00C44EDF" w:rsidRPr="009D7988">
        <w:rPr>
          <w:i/>
          <w:iCs/>
        </w:rPr>
        <w:t xml:space="preserve">from the </w:t>
      </w:r>
      <w:r w:rsidR="00313D33" w:rsidRPr="009D7988">
        <w:rPr>
          <w:i/>
          <w:iCs/>
        </w:rPr>
        <w:t>finding</w:t>
      </w:r>
      <w:r w:rsidR="0021254E" w:rsidRPr="009D7988">
        <w:rPr>
          <w:i/>
          <w:iCs/>
        </w:rPr>
        <w:t xml:space="preserve">s and </w:t>
      </w:r>
      <w:r w:rsidR="005073D1" w:rsidRPr="009D7988">
        <w:rPr>
          <w:i/>
          <w:iCs/>
        </w:rPr>
        <w:t xml:space="preserve">present </w:t>
      </w:r>
      <w:r w:rsidR="00C20378" w:rsidRPr="009D7988">
        <w:rPr>
          <w:i/>
          <w:iCs/>
        </w:rPr>
        <w:t xml:space="preserve">strategic </w:t>
      </w:r>
      <w:r w:rsidR="0021254E" w:rsidRPr="009D7988">
        <w:rPr>
          <w:i/>
          <w:iCs/>
        </w:rPr>
        <w:t>recommendation</w:t>
      </w:r>
      <w:r w:rsidR="00C239DF" w:rsidRPr="009D7988">
        <w:rPr>
          <w:i/>
          <w:iCs/>
        </w:rPr>
        <w:t>s</w:t>
      </w:r>
      <w:r w:rsidR="0021254E" w:rsidRPr="009D7988">
        <w:rPr>
          <w:i/>
          <w:iCs/>
        </w:rPr>
        <w:t xml:space="preserve"> </w:t>
      </w:r>
      <w:r w:rsidR="00115316" w:rsidRPr="009D7988">
        <w:rPr>
          <w:i/>
          <w:iCs/>
        </w:rPr>
        <w:t xml:space="preserve">and </w:t>
      </w:r>
      <w:r w:rsidR="009D7988" w:rsidRPr="009D7988">
        <w:rPr>
          <w:i/>
          <w:iCs/>
        </w:rPr>
        <w:t>d</w:t>
      </w:r>
      <w:r w:rsidR="00115316" w:rsidRPr="009D7988">
        <w:rPr>
          <w:i/>
          <w:iCs/>
        </w:rPr>
        <w:t xml:space="preserve">iscuss available strategic choices </w:t>
      </w:r>
      <w:r w:rsidR="005B77D9" w:rsidRPr="009D7988">
        <w:rPr>
          <w:i/>
          <w:iCs/>
        </w:rPr>
        <w:t xml:space="preserve">for </w:t>
      </w:r>
      <w:r w:rsidR="000B4019" w:rsidRPr="009D7988">
        <w:rPr>
          <w:i/>
          <w:iCs/>
        </w:rPr>
        <w:t>Lidl</w:t>
      </w:r>
      <w:r w:rsidR="005B77D9" w:rsidRPr="009D7988">
        <w:rPr>
          <w:i/>
          <w:iCs/>
        </w:rPr>
        <w:t>’s</w:t>
      </w:r>
      <w:r w:rsidR="009176D7" w:rsidRPr="009D7988">
        <w:rPr>
          <w:i/>
          <w:iCs/>
        </w:rPr>
        <w:t xml:space="preserve"> </w:t>
      </w:r>
      <w:r w:rsidR="005B77D9" w:rsidRPr="009D7988">
        <w:rPr>
          <w:i/>
          <w:iCs/>
        </w:rPr>
        <w:t>long</w:t>
      </w:r>
      <w:r w:rsidR="004B58BE" w:rsidRPr="009D7988">
        <w:rPr>
          <w:i/>
          <w:iCs/>
        </w:rPr>
        <w:t>-</w:t>
      </w:r>
      <w:r w:rsidR="005B77D9" w:rsidRPr="009D7988">
        <w:rPr>
          <w:i/>
          <w:iCs/>
        </w:rPr>
        <w:t xml:space="preserve">term sustainable </w:t>
      </w:r>
      <w:r w:rsidR="00B773F9" w:rsidRPr="009D7988">
        <w:rPr>
          <w:i/>
          <w:iCs/>
        </w:rPr>
        <w:t>growth</w:t>
      </w:r>
      <w:r w:rsidR="00003FFE" w:rsidRPr="009D7988">
        <w:rPr>
          <w:i/>
          <w:iCs/>
        </w:rPr>
        <w:t>.</w:t>
      </w:r>
    </w:p>
    <w:p w14:paraId="0134321A" w14:textId="4A72AF4A" w:rsidR="00435E69" w:rsidRDefault="00435E69" w:rsidP="00F57529">
      <w:pPr>
        <w:jc w:val="both"/>
      </w:pPr>
    </w:p>
    <w:p w14:paraId="2CBB8B4B" w14:textId="31DB8048" w:rsidR="00435E69" w:rsidRDefault="00435E69" w:rsidP="00F57529">
      <w:pPr>
        <w:jc w:val="both"/>
      </w:pPr>
    </w:p>
    <w:p w14:paraId="4CD5214C" w14:textId="276B43F7" w:rsidR="00435E69" w:rsidRDefault="00435E69" w:rsidP="00F57529">
      <w:pPr>
        <w:jc w:val="both"/>
      </w:pPr>
    </w:p>
    <w:p w14:paraId="591B2F06" w14:textId="02E7E049" w:rsidR="00435E69" w:rsidRDefault="00435E69" w:rsidP="00F57529">
      <w:pPr>
        <w:jc w:val="both"/>
      </w:pPr>
    </w:p>
    <w:p w14:paraId="1494019A" w14:textId="0D0E2374" w:rsidR="00435E69" w:rsidRDefault="00435E69" w:rsidP="00F57529">
      <w:pPr>
        <w:jc w:val="both"/>
      </w:pPr>
    </w:p>
    <w:p w14:paraId="7272CD96" w14:textId="3945F964" w:rsidR="00435E69" w:rsidRDefault="00435E69" w:rsidP="00F57529">
      <w:pPr>
        <w:jc w:val="both"/>
      </w:pPr>
    </w:p>
    <w:p w14:paraId="4C7D3B95" w14:textId="7B639D30" w:rsidR="00435E69" w:rsidRDefault="00435E69" w:rsidP="00F57529">
      <w:pPr>
        <w:jc w:val="both"/>
      </w:pPr>
    </w:p>
    <w:p w14:paraId="37924761" w14:textId="01C92158" w:rsidR="00435E69" w:rsidRDefault="00435E69" w:rsidP="00F57529">
      <w:pPr>
        <w:jc w:val="both"/>
      </w:pPr>
    </w:p>
    <w:p w14:paraId="1C10DCED" w14:textId="4DF82D2B" w:rsidR="00435E69" w:rsidRDefault="00435E69" w:rsidP="00F57529">
      <w:pPr>
        <w:jc w:val="both"/>
      </w:pPr>
    </w:p>
    <w:p w14:paraId="44E99686" w14:textId="50406C98" w:rsidR="00435E69" w:rsidRDefault="00435E69" w:rsidP="00F57529">
      <w:pPr>
        <w:jc w:val="both"/>
      </w:pPr>
    </w:p>
    <w:p w14:paraId="5292DBDC" w14:textId="67095C30" w:rsidR="00435E69" w:rsidRDefault="00435E69" w:rsidP="00F57529">
      <w:pPr>
        <w:jc w:val="both"/>
      </w:pPr>
    </w:p>
    <w:p w14:paraId="6D229266" w14:textId="625741A6" w:rsidR="00435E69" w:rsidRDefault="00435E69" w:rsidP="00F57529">
      <w:pPr>
        <w:jc w:val="both"/>
      </w:pPr>
    </w:p>
    <w:p w14:paraId="487E5B0A" w14:textId="7680FDD9" w:rsidR="00435E69" w:rsidRDefault="00435E69" w:rsidP="00F57529">
      <w:pPr>
        <w:jc w:val="both"/>
      </w:pPr>
    </w:p>
    <w:p w14:paraId="4D975F6C" w14:textId="43349A29" w:rsidR="009176D7" w:rsidRDefault="009176D7" w:rsidP="00F57529">
      <w:pPr>
        <w:jc w:val="both"/>
      </w:pPr>
    </w:p>
    <w:p w14:paraId="2DA65B6F" w14:textId="620E8923" w:rsidR="005E42D4" w:rsidRDefault="005E42D4" w:rsidP="00F57529">
      <w:pPr>
        <w:jc w:val="both"/>
      </w:pPr>
    </w:p>
    <w:sdt>
      <w:sdtPr>
        <w:rPr>
          <w:rFonts w:ascii="Arial" w:eastAsiaTheme="minorHAnsi" w:hAnsi="Arial" w:cs="Arial"/>
          <w:color w:val="161616"/>
          <w:sz w:val="22"/>
          <w:szCs w:val="22"/>
          <w:lang w:val="en-GB"/>
        </w:rPr>
        <w:id w:val="-1250728345"/>
        <w:docPartObj>
          <w:docPartGallery w:val="Table of Contents"/>
          <w:docPartUnique/>
        </w:docPartObj>
      </w:sdtPr>
      <w:sdtEndPr>
        <w:rPr>
          <w:b/>
          <w:bCs/>
          <w:noProof/>
        </w:rPr>
      </w:sdtEndPr>
      <w:sdtContent>
        <w:p w14:paraId="14E6A7CE" w14:textId="40641659" w:rsidR="005E42D4" w:rsidRDefault="005E42D4" w:rsidP="005E42D4">
          <w:pPr>
            <w:pStyle w:val="TOCHeading"/>
            <w:numPr>
              <w:ilvl w:val="0"/>
              <w:numId w:val="0"/>
            </w:numPr>
            <w:ind w:left="432" w:hanging="432"/>
          </w:pPr>
          <w:r>
            <w:t>Contents</w:t>
          </w:r>
        </w:p>
        <w:p w14:paraId="4F815FC8" w14:textId="57AA3ABB" w:rsidR="00743F58" w:rsidRDefault="005E42D4">
          <w:pPr>
            <w:pStyle w:val="TOC1"/>
            <w:tabs>
              <w:tab w:val="left" w:pos="440"/>
              <w:tab w:val="right" w:leader="dot" w:pos="9016"/>
            </w:tabs>
            <w:rPr>
              <w:rFonts w:asciiTheme="minorHAnsi" w:eastAsiaTheme="minorEastAsia" w:hAnsiTheme="minorHAnsi" w:cstheme="minorBidi"/>
              <w:noProof/>
              <w:color w:val="auto"/>
              <w:lang w:eastAsia="en-GB"/>
            </w:rPr>
          </w:pPr>
          <w:r>
            <w:fldChar w:fldCharType="begin"/>
          </w:r>
          <w:r>
            <w:instrText xml:space="preserve"> TOC \o "1-3" \h \z \u </w:instrText>
          </w:r>
          <w:r>
            <w:fldChar w:fldCharType="separate"/>
          </w:r>
          <w:hyperlink w:anchor="_Toc57146072" w:history="1">
            <w:r w:rsidR="00743F58" w:rsidRPr="00136BD6">
              <w:rPr>
                <w:rStyle w:val="Hyperlink"/>
                <w:noProof/>
              </w:rPr>
              <w:t>1</w:t>
            </w:r>
            <w:r w:rsidR="00743F58">
              <w:rPr>
                <w:rFonts w:asciiTheme="minorHAnsi" w:eastAsiaTheme="minorEastAsia" w:hAnsiTheme="minorHAnsi" w:cstheme="minorBidi"/>
                <w:noProof/>
                <w:color w:val="auto"/>
                <w:lang w:eastAsia="en-GB"/>
              </w:rPr>
              <w:tab/>
            </w:r>
            <w:r w:rsidR="00743F58" w:rsidRPr="00136BD6">
              <w:rPr>
                <w:rStyle w:val="Hyperlink"/>
                <w:noProof/>
              </w:rPr>
              <w:t>Introduction.</w:t>
            </w:r>
            <w:r w:rsidR="00743F58">
              <w:rPr>
                <w:noProof/>
                <w:webHidden/>
              </w:rPr>
              <w:tab/>
            </w:r>
            <w:r w:rsidR="00743F58">
              <w:rPr>
                <w:noProof/>
                <w:webHidden/>
              </w:rPr>
              <w:fldChar w:fldCharType="begin"/>
            </w:r>
            <w:r w:rsidR="00743F58">
              <w:rPr>
                <w:noProof/>
                <w:webHidden/>
              </w:rPr>
              <w:instrText xml:space="preserve"> PAGEREF _Toc57146072 \h </w:instrText>
            </w:r>
            <w:r w:rsidR="00743F58">
              <w:rPr>
                <w:noProof/>
                <w:webHidden/>
              </w:rPr>
            </w:r>
            <w:r w:rsidR="00743F58">
              <w:rPr>
                <w:noProof/>
                <w:webHidden/>
              </w:rPr>
              <w:fldChar w:fldCharType="separate"/>
            </w:r>
            <w:r w:rsidR="00743F58">
              <w:rPr>
                <w:noProof/>
                <w:webHidden/>
              </w:rPr>
              <w:t>5</w:t>
            </w:r>
            <w:r w:rsidR="00743F58">
              <w:rPr>
                <w:noProof/>
                <w:webHidden/>
              </w:rPr>
              <w:fldChar w:fldCharType="end"/>
            </w:r>
          </w:hyperlink>
        </w:p>
        <w:p w14:paraId="31445EDD" w14:textId="0592FDA1" w:rsidR="00743F58" w:rsidRDefault="00743F58">
          <w:pPr>
            <w:pStyle w:val="TOC1"/>
            <w:tabs>
              <w:tab w:val="left" w:pos="440"/>
              <w:tab w:val="right" w:leader="dot" w:pos="9016"/>
            </w:tabs>
            <w:rPr>
              <w:rFonts w:asciiTheme="minorHAnsi" w:eastAsiaTheme="minorEastAsia" w:hAnsiTheme="minorHAnsi" w:cstheme="minorBidi"/>
              <w:noProof/>
              <w:color w:val="auto"/>
              <w:lang w:eastAsia="en-GB"/>
            </w:rPr>
          </w:pPr>
          <w:hyperlink w:anchor="_Toc57146073" w:history="1">
            <w:r w:rsidRPr="00136BD6">
              <w:rPr>
                <w:rStyle w:val="Hyperlink"/>
                <w:noProof/>
              </w:rPr>
              <w:t>2</w:t>
            </w:r>
            <w:r>
              <w:rPr>
                <w:rFonts w:asciiTheme="minorHAnsi" w:eastAsiaTheme="minorEastAsia" w:hAnsiTheme="minorHAnsi" w:cstheme="minorBidi"/>
                <w:noProof/>
                <w:color w:val="auto"/>
                <w:lang w:eastAsia="en-GB"/>
              </w:rPr>
              <w:tab/>
            </w:r>
            <w:r w:rsidRPr="00136BD6">
              <w:rPr>
                <w:rStyle w:val="Hyperlink"/>
                <w:noProof/>
              </w:rPr>
              <w:t>Analysing Current Strategic Direction of Lidl.</w:t>
            </w:r>
            <w:r>
              <w:rPr>
                <w:noProof/>
                <w:webHidden/>
              </w:rPr>
              <w:tab/>
            </w:r>
            <w:r>
              <w:rPr>
                <w:noProof/>
                <w:webHidden/>
              </w:rPr>
              <w:fldChar w:fldCharType="begin"/>
            </w:r>
            <w:r>
              <w:rPr>
                <w:noProof/>
                <w:webHidden/>
              </w:rPr>
              <w:instrText xml:space="preserve"> PAGEREF _Toc57146073 \h </w:instrText>
            </w:r>
            <w:r>
              <w:rPr>
                <w:noProof/>
                <w:webHidden/>
              </w:rPr>
            </w:r>
            <w:r>
              <w:rPr>
                <w:noProof/>
                <w:webHidden/>
              </w:rPr>
              <w:fldChar w:fldCharType="separate"/>
            </w:r>
            <w:r>
              <w:rPr>
                <w:noProof/>
                <w:webHidden/>
              </w:rPr>
              <w:t>6</w:t>
            </w:r>
            <w:r>
              <w:rPr>
                <w:noProof/>
                <w:webHidden/>
              </w:rPr>
              <w:fldChar w:fldCharType="end"/>
            </w:r>
          </w:hyperlink>
        </w:p>
        <w:p w14:paraId="26F80AA5" w14:textId="31D94249" w:rsidR="00743F58" w:rsidRDefault="00743F58">
          <w:pPr>
            <w:pStyle w:val="TOC2"/>
            <w:tabs>
              <w:tab w:val="left" w:pos="880"/>
              <w:tab w:val="right" w:leader="dot" w:pos="9016"/>
            </w:tabs>
            <w:rPr>
              <w:rFonts w:asciiTheme="minorHAnsi" w:eastAsiaTheme="minorEastAsia" w:hAnsiTheme="minorHAnsi" w:cstheme="minorBidi"/>
              <w:noProof/>
              <w:color w:val="auto"/>
              <w:lang w:eastAsia="en-GB"/>
            </w:rPr>
          </w:pPr>
          <w:hyperlink w:anchor="_Toc57146074" w:history="1">
            <w:r w:rsidRPr="00136BD6">
              <w:rPr>
                <w:rStyle w:val="Hyperlink"/>
                <w:noProof/>
              </w:rPr>
              <w:t>2.1</w:t>
            </w:r>
            <w:r>
              <w:rPr>
                <w:rFonts w:asciiTheme="minorHAnsi" w:eastAsiaTheme="minorEastAsia" w:hAnsiTheme="minorHAnsi" w:cstheme="minorBidi"/>
                <w:noProof/>
                <w:color w:val="auto"/>
                <w:lang w:eastAsia="en-GB"/>
              </w:rPr>
              <w:tab/>
            </w:r>
            <w:r w:rsidRPr="00136BD6">
              <w:rPr>
                <w:rStyle w:val="Hyperlink"/>
                <w:noProof/>
              </w:rPr>
              <w:t>Lidl’s Vision Statement.</w:t>
            </w:r>
            <w:r>
              <w:rPr>
                <w:noProof/>
                <w:webHidden/>
              </w:rPr>
              <w:tab/>
            </w:r>
            <w:r>
              <w:rPr>
                <w:noProof/>
                <w:webHidden/>
              </w:rPr>
              <w:fldChar w:fldCharType="begin"/>
            </w:r>
            <w:r>
              <w:rPr>
                <w:noProof/>
                <w:webHidden/>
              </w:rPr>
              <w:instrText xml:space="preserve"> PAGEREF _Toc57146074 \h </w:instrText>
            </w:r>
            <w:r>
              <w:rPr>
                <w:noProof/>
                <w:webHidden/>
              </w:rPr>
            </w:r>
            <w:r>
              <w:rPr>
                <w:noProof/>
                <w:webHidden/>
              </w:rPr>
              <w:fldChar w:fldCharType="separate"/>
            </w:r>
            <w:r>
              <w:rPr>
                <w:noProof/>
                <w:webHidden/>
              </w:rPr>
              <w:t>7</w:t>
            </w:r>
            <w:r>
              <w:rPr>
                <w:noProof/>
                <w:webHidden/>
              </w:rPr>
              <w:fldChar w:fldCharType="end"/>
            </w:r>
          </w:hyperlink>
        </w:p>
        <w:p w14:paraId="14BD24ED" w14:textId="07CEA9BE" w:rsidR="00743F58" w:rsidRDefault="00743F58">
          <w:pPr>
            <w:pStyle w:val="TOC2"/>
            <w:tabs>
              <w:tab w:val="left" w:pos="880"/>
              <w:tab w:val="right" w:leader="dot" w:pos="9016"/>
            </w:tabs>
            <w:rPr>
              <w:rFonts w:asciiTheme="minorHAnsi" w:eastAsiaTheme="minorEastAsia" w:hAnsiTheme="minorHAnsi" w:cstheme="minorBidi"/>
              <w:noProof/>
              <w:color w:val="auto"/>
              <w:lang w:eastAsia="en-GB"/>
            </w:rPr>
          </w:pPr>
          <w:hyperlink w:anchor="_Toc57146075" w:history="1">
            <w:r w:rsidRPr="00136BD6">
              <w:rPr>
                <w:rStyle w:val="Hyperlink"/>
                <w:noProof/>
              </w:rPr>
              <w:t>2.2</w:t>
            </w:r>
            <w:r>
              <w:rPr>
                <w:rFonts w:asciiTheme="minorHAnsi" w:eastAsiaTheme="minorEastAsia" w:hAnsiTheme="minorHAnsi" w:cstheme="minorBidi"/>
                <w:noProof/>
                <w:color w:val="auto"/>
                <w:lang w:eastAsia="en-GB"/>
              </w:rPr>
              <w:tab/>
            </w:r>
            <w:r w:rsidRPr="00136BD6">
              <w:rPr>
                <w:rStyle w:val="Hyperlink"/>
                <w:noProof/>
              </w:rPr>
              <w:t>Analysing and Evaluating Lidl’s Vision Statement.</w:t>
            </w:r>
            <w:r>
              <w:rPr>
                <w:noProof/>
                <w:webHidden/>
              </w:rPr>
              <w:tab/>
            </w:r>
            <w:r>
              <w:rPr>
                <w:noProof/>
                <w:webHidden/>
              </w:rPr>
              <w:fldChar w:fldCharType="begin"/>
            </w:r>
            <w:r>
              <w:rPr>
                <w:noProof/>
                <w:webHidden/>
              </w:rPr>
              <w:instrText xml:space="preserve"> PAGEREF _Toc57146075 \h </w:instrText>
            </w:r>
            <w:r>
              <w:rPr>
                <w:noProof/>
                <w:webHidden/>
              </w:rPr>
            </w:r>
            <w:r>
              <w:rPr>
                <w:noProof/>
                <w:webHidden/>
              </w:rPr>
              <w:fldChar w:fldCharType="separate"/>
            </w:r>
            <w:r>
              <w:rPr>
                <w:noProof/>
                <w:webHidden/>
              </w:rPr>
              <w:t>7</w:t>
            </w:r>
            <w:r>
              <w:rPr>
                <w:noProof/>
                <w:webHidden/>
              </w:rPr>
              <w:fldChar w:fldCharType="end"/>
            </w:r>
          </w:hyperlink>
        </w:p>
        <w:p w14:paraId="373E486D" w14:textId="1CFBB11F" w:rsidR="00743F58" w:rsidRDefault="00743F58">
          <w:pPr>
            <w:pStyle w:val="TOC2"/>
            <w:tabs>
              <w:tab w:val="left" w:pos="880"/>
              <w:tab w:val="right" w:leader="dot" w:pos="9016"/>
            </w:tabs>
            <w:rPr>
              <w:rFonts w:asciiTheme="minorHAnsi" w:eastAsiaTheme="minorEastAsia" w:hAnsiTheme="minorHAnsi" w:cstheme="minorBidi"/>
              <w:noProof/>
              <w:color w:val="auto"/>
              <w:lang w:eastAsia="en-GB"/>
            </w:rPr>
          </w:pPr>
          <w:hyperlink w:anchor="_Toc57146076" w:history="1">
            <w:r w:rsidRPr="00136BD6">
              <w:rPr>
                <w:rStyle w:val="Hyperlink"/>
                <w:noProof/>
              </w:rPr>
              <w:t>2.3</w:t>
            </w:r>
            <w:r>
              <w:rPr>
                <w:rFonts w:asciiTheme="minorHAnsi" w:eastAsiaTheme="minorEastAsia" w:hAnsiTheme="minorHAnsi" w:cstheme="minorBidi"/>
                <w:noProof/>
                <w:color w:val="auto"/>
                <w:lang w:eastAsia="en-GB"/>
              </w:rPr>
              <w:tab/>
            </w:r>
            <w:r w:rsidRPr="00136BD6">
              <w:rPr>
                <w:rStyle w:val="Hyperlink"/>
                <w:noProof/>
              </w:rPr>
              <w:t>Lidl’s Mission Statement.</w:t>
            </w:r>
            <w:r>
              <w:rPr>
                <w:noProof/>
                <w:webHidden/>
              </w:rPr>
              <w:tab/>
            </w:r>
            <w:r>
              <w:rPr>
                <w:noProof/>
                <w:webHidden/>
              </w:rPr>
              <w:fldChar w:fldCharType="begin"/>
            </w:r>
            <w:r>
              <w:rPr>
                <w:noProof/>
                <w:webHidden/>
              </w:rPr>
              <w:instrText xml:space="preserve"> PAGEREF _Toc57146076 \h </w:instrText>
            </w:r>
            <w:r>
              <w:rPr>
                <w:noProof/>
                <w:webHidden/>
              </w:rPr>
            </w:r>
            <w:r>
              <w:rPr>
                <w:noProof/>
                <w:webHidden/>
              </w:rPr>
              <w:fldChar w:fldCharType="separate"/>
            </w:r>
            <w:r>
              <w:rPr>
                <w:noProof/>
                <w:webHidden/>
              </w:rPr>
              <w:t>7</w:t>
            </w:r>
            <w:r>
              <w:rPr>
                <w:noProof/>
                <w:webHidden/>
              </w:rPr>
              <w:fldChar w:fldCharType="end"/>
            </w:r>
          </w:hyperlink>
        </w:p>
        <w:p w14:paraId="6B6D5D81" w14:textId="261603AD" w:rsidR="00743F58" w:rsidRDefault="00743F58">
          <w:pPr>
            <w:pStyle w:val="TOC2"/>
            <w:tabs>
              <w:tab w:val="left" w:pos="880"/>
              <w:tab w:val="right" w:leader="dot" w:pos="9016"/>
            </w:tabs>
            <w:rPr>
              <w:rFonts w:asciiTheme="minorHAnsi" w:eastAsiaTheme="minorEastAsia" w:hAnsiTheme="minorHAnsi" w:cstheme="minorBidi"/>
              <w:noProof/>
              <w:color w:val="auto"/>
              <w:lang w:eastAsia="en-GB"/>
            </w:rPr>
          </w:pPr>
          <w:hyperlink w:anchor="_Toc57146077" w:history="1">
            <w:r w:rsidRPr="00136BD6">
              <w:rPr>
                <w:rStyle w:val="Hyperlink"/>
                <w:noProof/>
              </w:rPr>
              <w:t>2.4</w:t>
            </w:r>
            <w:r>
              <w:rPr>
                <w:rFonts w:asciiTheme="minorHAnsi" w:eastAsiaTheme="minorEastAsia" w:hAnsiTheme="minorHAnsi" w:cstheme="minorBidi"/>
                <w:noProof/>
                <w:color w:val="auto"/>
                <w:lang w:eastAsia="en-GB"/>
              </w:rPr>
              <w:tab/>
            </w:r>
            <w:r w:rsidRPr="00136BD6">
              <w:rPr>
                <w:rStyle w:val="Hyperlink"/>
                <w:noProof/>
              </w:rPr>
              <w:t>Analysing Lidl’s Mission Statement.</w:t>
            </w:r>
            <w:r>
              <w:rPr>
                <w:noProof/>
                <w:webHidden/>
              </w:rPr>
              <w:tab/>
            </w:r>
            <w:r>
              <w:rPr>
                <w:noProof/>
                <w:webHidden/>
              </w:rPr>
              <w:fldChar w:fldCharType="begin"/>
            </w:r>
            <w:r>
              <w:rPr>
                <w:noProof/>
                <w:webHidden/>
              </w:rPr>
              <w:instrText xml:space="preserve"> PAGEREF _Toc57146077 \h </w:instrText>
            </w:r>
            <w:r>
              <w:rPr>
                <w:noProof/>
                <w:webHidden/>
              </w:rPr>
            </w:r>
            <w:r>
              <w:rPr>
                <w:noProof/>
                <w:webHidden/>
              </w:rPr>
              <w:fldChar w:fldCharType="separate"/>
            </w:r>
            <w:r>
              <w:rPr>
                <w:noProof/>
                <w:webHidden/>
              </w:rPr>
              <w:t>7</w:t>
            </w:r>
            <w:r>
              <w:rPr>
                <w:noProof/>
                <w:webHidden/>
              </w:rPr>
              <w:fldChar w:fldCharType="end"/>
            </w:r>
          </w:hyperlink>
        </w:p>
        <w:p w14:paraId="5DA90AE2" w14:textId="72FAD0DD" w:rsidR="00743F58" w:rsidRDefault="00743F58">
          <w:pPr>
            <w:pStyle w:val="TOC2"/>
            <w:tabs>
              <w:tab w:val="left" w:pos="880"/>
              <w:tab w:val="right" w:leader="dot" w:pos="9016"/>
            </w:tabs>
            <w:rPr>
              <w:rFonts w:asciiTheme="minorHAnsi" w:eastAsiaTheme="minorEastAsia" w:hAnsiTheme="minorHAnsi" w:cstheme="minorBidi"/>
              <w:noProof/>
              <w:color w:val="auto"/>
              <w:lang w:eastAsia="en-GB"/>
            </w:rPr>
          </w:pPr>
          <w:hyperlink w:anchor="_Toc57146078" w:history="1">
            <w:r w:rsidRPr="00136BD6">
              <w:rPr>
                <w:rStyle w:val="Hyperlink"/>
                <w:noProof/>
              </w:rPr>
              <w:t>2.5</w:t>
            </w:r>
            <w:r>
              <w:rPr>
                <w:rFonts w:asciiTheme="minorHAnsi" w:eastAsiaTheme="minorEastAsia" w:hAnsiTheme="minorHAnsi" w:cstheme="minorBidi"/>
                <w:noProof/>
                <w:color w:val="auto"/>
                <w:lang w:eastAsia="en-GB"/>
              </w:rPr>
              <w:tab/>
            </w:r>
            <w:r w:rsidRPr="00136BD6">
              <w:rPr>
                <w:rStyle w:val="Hyperlink"/>
                <w:noProof/>
              </w:rPr>
              <w:t>Evaluating Lidl’s Vision/Mission Statement.</w:t>
            </w:r>
            <w:r>
              <w:rPr>
                <w:noProof/>
                <w:webHidden/>
              </w:rPr>
              <w:tab/>
            </w:r>
            <w:r>
              <w:rPr>
                <w:noProof/>
                <w:webHidden/>
              </w:rPr>
              <w:fldChar w:fldCharType="begin"/>
            </w:r>
            <w:r>
              <w:rPr>
                <w:noProof/>
                <w:webHidden/>
              </w:rPr>
              <w:instrText xml:space="preserve"> PAGEREF _Toc57146078 \h </w:instrText>
            </w:r>
            <w:r>
              <w:rPr>
                <w:noProof/>
                <w:webHidden/>
              </w:rPr>
            </w:r>
            <w:r>
              <w:rPr>
                <w:noProof/>
                <w:webHidden/>
              </w:rPr>
              <w:fldChar w:fldCharType="separate"/>
            </w:r>
            <w:r>
              <w:rPr>
                <w:noProof/>
                <w:webHidden/>
              </w:rPr>
              <w:t>8</w:t>
            </w:r>
            <w:r>
              <w:rPr>
                <w:noProof/>
                <w:webHidden/>
              </w:rPr>
              <w:fldChar w:fldCharType="end"/>
            </w:r>
          </w:hyperlink>
        </w:p>
        <w:p w14:paraId="39136508" w14:textId="586AC8B0" w:rsidR="00743F58" w:rsidRDefault="00743F58">
          <w:pPr>
            <w:pStyle w:val="TOC2"/>
            <w:tabs>
              <w:tab w:val="left" w:pos="880"/>
              <w:tab w:val="right" w:leader="dot" w:pos="9016"/>
            </w:tabs>
            <w:rPr>
              <w:rFonts w:asciiTheme="minorHAnsi" w:eastAsiaTheme="minorEastAsia" w:hAnsiTheme="minorHAnsi" w:cstheme="minorBidi"/>
              <w:noProof/>
              <w:color w:val="auto"/>
              <w:lang w:eastAsia="en-GB"/>
            </w:rPr>
          </w:pPr>
          <w:hyperlink w:anchor="_Toc57146079" w:history="1">
            <w:r w:rsidRPr="00136BD6">
              <w:rPr>
                <w:rStyle w:val="Hyperlink"/>
                <w:noProof/>
              </w:rPr>
              <w:t>2.6</w:t>
            </w:r>
            <w:r>
              <w:rPr>
                <w:rFonts w:asciiTheme="minorHAnsi" w:eastAsiaTheme="minorEastAsia" w:hAnsiTheme="minorHAnsi" w:cstheme="minorBidi"/>
                <w:noProof/>
                <w:color w:val="auto"/>
                <w:lang w:eastAsia="en-GB"/>
              </w:rPr>
              <w:tab/>
            </w:r>
            <w:r w:rsidRPr="00136BD6">
              <w:rPr>
                <w:rStyle w:val="Hyperlink"/>
                <w:noProof/>
              </w:rPr>
              <w:t>Table 1.Examining Lidl’s Strategic Position using McKinsey S7 Model.</w:t>
            </w:r>
            <w:r>
              <w:rPr>
                <w:noProof/>
                <w:webHidden/>
              </w:rPr>
              <w:tab/>
            </w:r>
            <w:r>
              <w:rPr>
                <w:noProof/>
                <w:webHidden/>
              </w:rPr>
              <w:fldChar w:fldCharType="begin"/>
            </w:r>
            <w:r>
              <w:rPr>
                <w:noProof/>
                <w:webHidden/>
              </w:rPr>
              <w:instrText xml:space="preserve"> PAGEREF _Toc57146079 \h </w:instrText>
            </w:r>
            <w:r>
              <w:rPr>
                <w:noProof/>
                <w:webHidden/>
              </w:rPr>
            </w:r>
            <w:r>
              <w:rPr>
                <w:noProof/>
                <w:webHidden/>
              </w:rPr>
              <w:fldChar w:fldCharType="separate"/>
            </w:r>
            <w:r>
              <w:rPr>
                <w:noProof/>
                <w:webHidden/>
              </w:rPr>
              <w:t>12</w:t>
            </w:r>
            <w:r>
              <w:rPr>
                <w:noProof/>
                <w:webHidden/>
              </w:rPr>
              <w:fldChar w:fldCharType="end"/>
            </w:r>
          </w:hyperlink>
        </w:p>
        <w:p w14:paraId="3817B115" w14:textId="66D13DE6" w:rsidR="00743F58" w:rsidRDefault="00743F58">
          <w:pPr>
            <w:pStyle w:val="TOC1"/>
            <w:tabs>
              <w:tab w:val="left" w:pos="440"/>
              <w:tab w:val="right" w:leader="dot" w:pos="9016"/>
            </w:tabs>
            <w:rPr>
              <w:rFonts w:asciiTheme="minorHAnsi" w:eastAsiaTheme="minorEastAsia" w:hAnsiTheme="minorHAnsi" w:cstheme="minorBidi"/>
              <w:noProof/>
              <w:color w:val="auto"/>
              <w:lang w:eastAsia="en-GB"/>
            </w:rPr>
          </w:pPr>
          <w:hyperlink w:anchor="_Toc57146080" w:history="1">
            <w:r w:rsidRPr="00136BD6">
              <w:rPr>
                <w:rStyle w:val="Hyperlink"/>
                <w:noProof/>
              </w:rPr>
              <w:t>3</w:t>
            </w:r>
            <w:r>
              <w:rPr>
                <w:rFonts w:asciiTheme="minorHAnsi" w:eastAsiaTheme="minorEastAsia" w:hAnsiTheme="minorHAnsi" w:cstheme="minorBidi"/>
                <w:noProof/>
                <w:color w:val="auto"/>
                <w:lang w:eastAsia="en-GB"/>
              </w:rPr>
              <w:tab/>
            </w:r>
            <w:r w:rsidRPr="00136BD6">
              <w:rPr>
                <w:rStyle w:val="Hyperlink"/>
                <w:noProof/>
              </w:rPr>
              <w:t>Environment Scanning Tools.</w:t>
            </w:r>
            <w:r>
              <w:rPr>
                <w:noProof/>
                <w:webHidden/>
              </w:rPr>
              <w:tab/>
            </w:r>
            <w:r>
              <w:rPr>
                <w:noProof/>
                <w:webHidden/>
              </w:rPr>
              <w:fldChar w:fldCharType="begin"/>
            </w:r>
            <w:r>
              <w:rPr>
                <w:noProof/>
                <w:webHidden/>
              </w:rPr>
              <w:instrText xml:space="preserve"> PAGEREF _Toc57146080 \h </w:instrText>
            </w:r>
            <w:r>
              <w:rPr>
                <w:noProof/>
                <w:webHidden/>
              </w:rPr>
            </w:r>
            <w:r>
              <w:rPr>
                <w:noProof/>
                <w:webHidden/>
              </w:rPr>
              <w:fldChar w:fldCharType="separate"/>
            </w:r>
            <w:r>
              <w:rPr>
                <w:noProof/>
                <w:webHidden/>
              </w:rPr>
              <w:t>14</w:t>
            </w:r>
            <w:r>
              <w:rPr>
                <w:noProof/>
                <w:webHidden/>
              </w:rPr>
              <w:fldChar w:fldCharType="end"/>
            </w:r>
          </w:hyperlink>
        </w:p>
        <w:p w14:paraId="7FF14FE9" w14:textId="33431D07" w:rsidR="00743F58" w:rsidRDefault="00743F58">
          <w:pPr>
            <w:pStyle w:val="TOC2"/>
            <w:tabs>
              <w:tab w:val="left" w:pos="880"/>
              <w:tab w:val="right" w:leader="dot" w:pos="9016"/>
            </w:tabs>
            <w:rPr>
              <w:rFonts w:asciiTheme="minorHAnsi" w:eastAsiaTheme="minorEastAsia" w:hAnsiTheme="minorHAnsi" w:cstheme="minorBidi"/>
              <w:noProof/>
              <w:color w:val="auto"/>
              <w:lang w:eastAsia="en-GB"/>
            </w:rPr>
          </w:pPr>
          <w:hyperlink w:anchor="_Toc57146081" w:history="1">
            <w:r w:rsidRPr="00136BD6">
              <w:rPr>
                <w:rStyle w:val="Hyperlink"/>
                <w:noProof/>
              </w:rPr>
              <w:t>3.1</w:t>
            </w:r>
            <w:r>
              <w:rPr>
                <w:rFonts w:asciiTheme="minorHAnsi" w:eastAsiaTheme="minorEastAsia" w:hAnsiTheme="minorHAnsi" w:cstheme="minorBidi"/>
                <w:noProof/>
                <w:color w:val="auto"/>
                <w:lang w:eastAsia="en-GB"/>
              </w:rPr>
              <w:tab/>
            </w:r>
            <w:r w:rsidRPr="00136BD6">
              <w:rPr>
                <w:rStyle w:val="Hyperlink"/>
                <w:noProof/>
              </w:rPr>
              <w:t>Table 2. Scanning the Macro-Environment using PESTLE.</w:t>
            </w:r>
            <w:r>
              <w:rPr>
                <w:noProof/>
                <w:webHidden/>
              </w:rPr>
              <w:tab/>
            </w:r>
            <w:r>
              <w:rPr>
                <w:noProof/>
                <w:webHidden/>
              </w:rPr>
              <w:fldChar w:fldCharType="begin"/>
            </w:r>
            <w:r>
              <w:rPr>
                <w:noProof/>
                <w:webHidden/>
              </w:rPr>
              <w:instrText xml:space="preserve"> PAGEREF _Toc57146081 \h </w:instrText>
            </w:r>
            <w:r>
              <w:rPr>
                <w:noProof/>
                <w:webHidden/>
              </w:rPr>
            </w:r>
            <w:r>
              <w:rPr>
                <w:noProof/>
                <w:webHidden/>
              </w:rPr>
              <w:fldChar w:fldCharType="separate"/>
            </w:r>
            <w:r>
              <w:rPr>
                <w:noProof/>
                <w:webHidden/>
              </w:rPr>
              <w:t>16</w:t>
            </w:r>
            <w:r>
              <w:rPr>
                <w:noProof/>
                <w:webHidden/>
              </w:rPr>
              <w:fldChar w:fldCharType="end"/>
            </w:r>
          </w:hyperlink>
        </w:p>
        <w:p w14:paraId="6793A351" w14:textId="5DCC3E0E" w:rsidR="00743F58" w:rsidRDefault="00743F58">
          <w:pPr>
            <w:pStyle w:val="TOC2"/>
            <w:tabs>
              <w:tab w:val="left" w:pos="880"/>
              <w:tab w:val="right" w:leader="dot" w:pos="9016"/>
            </w:tabs>
            <w:rPr>
              <w:rFonts w:asciiTheme="minorHAnsi" w:eastAsiaTheme="minorEastAsia" w:hAnsiTheme="minorHAnsi" w:cstheme="minorBidi"/>
              <w:noProof/>
              <w:color w:val="auto"/>
              <w:lang w:eastAsia="en-GB"/>
            </w:rPr>
          </w:pPr>
          <w:hyperlink w:anchor="_Toc57146082" w:history="1">
            <w:r w:rsidRPr="00136BD6">
              <w:rPr>
                <w:rStyle w:val="Hyperlink"/>
                <w:noProof/>
              </w:rPr>
              <w:t>3.2</w:t>
            </w:r>
            <w:r>
              <w:rPr>
                <w:rFonts w:asciiTheme="minorHAnsi" w:eastAsiaTheme="minorEastAsia" w:hAnsiTheme="minorHAnsi" w:cstheme="minorBidi"/>
                <w:noProof/>
                <w:color w:val="auto"/>
                <w:lang w:eastAsia="en-GB"/>
              </w:rPr>
              <w:tab/>
            </w:r>
            <w:r w:rsidRPr="00136BD6">
              <w:rPr>
                <w:rStyle w:val="Hyperlink"/>
                <w:noProof/>
              </w:rPr>
              <w:t>Evaluating the Findings from PESTLE.</w:t>
            </w:r>
            <w:r>
              <w:rPr>
                <w:noProof/>
                <w:webHidden/>
              </w:rPr>
              <w:tab/>
            </w:r>
            <w:r>
              <w:rPr>
                <w:noProof/>
                <w:webHidden/>
              </w:rPr>
              <w:fldChar w:fldCharType="begin"/>
            </w:r>
            <w:r>
              <w:rPr>
                <w:noProof/>
                <w:webHidden/>
              </w:rPr>
              <w:instrText xml:space="preserve"> PAGEREF _Toc57146082 \h </w:instrText>
            </w:r>
            <w:r>
              <w:rPr>
                <w:noProof/>
                <w:webHidden/>
              </w:rPr>
            </w:r>
            <w:r>
              <w:rPr>
                <w:noProof/>
                <w:webHidden/>
              </w:rPr>
              <w:fldChar w:fldCharType="separate"/>
            </w:r>
            <w:r>
              <w:rPr>
                <w:noProof/>
                <w:webHidden/>
              </w:rPr>
              <w:t>17</w:t>
            </w:r>
            <w:r>
              <w:rPr>
                <w:noProof/>
                <w:webHidden/>
              </w:rPr>
              <w:fldChar w:fldCharType="end"/>
            </w:r>
          </w:hyperlink>
        </w:p>
        <w:p w14:paraId="25ED3611" w14:textId="3C67956E" w:rsidR="00743F58" w:rsidRDefault="00743F58">
          <w:pPr>
            <w:pStyle w:val="TOC2"/>
            <w:tabs>
              <w:tab w:val="left" w:pos="880"/>
              <w:tab w:val="right" w:leader="dot" w:pos="9016"/>
            </w:tabs>
            <w:rPr>
              <w:rFonts w:asciiTheme="minorHAnsi" w:eastAsiaTheme="minorEastAsia" w:hAnsiTheme="minorHAnsi" w:cstheme="minorBidi"/>
              <w:noProof/>
              <w:color w:val="auto"/>
              <w:lang w:eastAsia="en-GB"/>
            </w:rPr>
          </w:pPr>
          <w:hyperlink w:anchor="_Toc57146083" w:history="1">
            <w:r w:rsidRPr="00136BD6">
              <w:rPr>
                <w:rStyle w:val="Hyperlink"/>
                <w:noProof/>
              </w:rPr>
              <w:t>3.3</w:t>
            </w:r>
            <w:r>
              <w:rPr>
                <w:rFonts w:asciiTheme="minorHAnsi" w:eastAsiaTheme="minorEastAsia" w:hAnsiTheme="minorHAnsi" w:cstheme="minorBidi"/>
                <w:noProof/>
                <w:color w:val="auto"/>
                <w:lang w:eastAsia="en-GB"/>
              </w:rPr>
              <w:tab/>
            </w:r>
            <w:r w:rsidRPr="00136BD6">
              <w:rPr>
                <w:rStyle w:val="Hyperlink"/>
                <w:noProof/>
              </w:rPr>
              <w:t>Table 3. Analysing Lidl using SWOT.</w:t>
            </w:r>
            <w:r>
              <w:rPr>
                <w:noProof/>
                <w:webHidden/>
              </w:rPr>
              <w:tab/>
            </w:r>
            <w:r>
              <w:rPr>
                <w:noProof/>
                <w:webHidden/>
              </w:rPr>
              <w:fldChar w:fldCharType="begin"/>
            </w:r>
            <w:r>
              <w:rPr>
                <w:noProof/>
                <w:webHidden/>
              </w:rPr>
              <w:instrText xml:space="preserve"> PAGEREF _Toc57146083 \h </w:instrText>
            </w:r>
            <w:r>
              <w:rPr>
                <w:noProof/>
                <w:webHidden/>
              </w:rPr>
            </w:r>
            <w:r>
              <w:rPr>
                <w:noProof/>
                <w:webHidden/>
              </w:rPr>
              <w:fldChar w:fldCharType="separate"/>
            </w:r>
            <w:r>
              <w:rPr>
                <w:noProof/>
                <w:webHidden/>
              </w:rPr>
              <w:t>19</w:t>
            </w:r>
            <w:r>
              <w:rPr>
                <w:noProof/>
                <w:webHidden/>
              </w:rPr>
              <w:fldChar w:fldCharType="end"/>
            </w:r>
          </w:hyperlink>
        </w:p>
        <w:p w14:paraId="183FE346" w14:textId="336855D7" w:rsidR="00743F58" w:rsidRDefault="00743F58">
          <w:pPr>
            <w:pStyle w:val="TOC2"/>
            <w:tabs>
              <w:tab w:val="left" w:pos="880"/>
              <w:tab w:val="right" w:leader="dot" w:pos="9016"/>
            </w:tabs>
            <w:rPr>
              <w:rFonts w:asciiTheme="minorHAnsi" w:eastAsiaTheme="minorEastAsia" w:hAnsiTheme="minorHAnsi" w:cstheme="minorBidi"/>
              <w:noProof/>
              <w:color w:val="auto"/>
              <w:lang w:eastAsia="en-GB"/>
            </w:rPr>
          </w:pPr>
          <w:hyperlink w:anchor="_Toc57146084" w:history="1">
            <w:r w:rsidRPr="00136BD6">
              <w:rPr>
                <w:rStyle w:val="Hyperlink"/>
                <w:noProof/>
              </w:rPr>
              <w:t>3.4</w:t>
            </w:r>
            <w:r>
              <w:rPr>
                <w:rFonts w:asciiTheme="minorHAnsi" w:eastAsiaTheme="minorEastAsia" w:hAnsiTheme="minorHAnsi" w:cstheme="minorBidi"/>
                <w:noProof/>
                <w:color w:val="auto"/>
                <w:lang w:eastAsia="en-GB"/>
              </w:rPr>
              <w:tab/>
            </w:r>
            <w:r w:rsidRPr="00136BD6">
              <w:rPr>
                <w:rStyle w:val="Hyperlink"/>
                <w:noProof/>
              </w:rPr>
              <w:t>Evaluating the Findings from the SWOT analysis.</w:t>
            </w:r>
            <w:r>
              <w:rPr>
                <w:noProof/>
                <w:webHidden/>
              </w:rPr>
              <w:tab/>
            </w:r>
            <w:r>
              <w:rPr>
                <w:noProof/>
                <w:webHidden/>
              </w:rPr>
              <w:fldChar w:fldCharType="begin"/>
            </w:r>
            <w:r>
              <w:rPr>
                <w:noProof/>
                <w:webHidden/>
              </w:rPr>
              <w:instrText xml:space="preserve"> PAGEREF _Toc57146084 \h </w:instrText>
            </w:r>
            <w:r>
              <w:rPr>
                <w:noProof/>
                <w:webHidden/>
              </w:rPr>
            </w:r>
            <w:r>
              <w:rPr>
                <w:noProof/>
                <w:webHidden/>
              </w:rPr>
              <w:fldChar w:fldCharType="separate"/>
            </w:r>
            <w:r>
              <w:rPr>
                <w:noProof/>
                <w:webHidden/>
              </w:rPr>
              <w:t>20</w:t>
            </w:r>
            <w:r>
              <w:rPr>
                <w:noProof/>
                <w:webHidden/>
              </w:rPr>
              <w:fldChar w:fldCharType="end"/>
            </w:r>
          </w:hyperlink>
        </w:p>
        <w:p w14:paraId="65FEB7A3" w14:textId="397E2DF2" w:rsidR="00743F58" w:rsidRDefault="00743F58">
          <w:pPr>
            <w:pStyle w:val="TOC2"/>
            <w:tabs>
              <w:tab w:val="left" w:pos="880"/>
              <w:tab w:val="right" w:leader="dot" w:pos="9016"/>
            </w:tabs>
            <w:rPr>
              <w:rFonts w:asciiTheme="minorHAnsi" w:eastAsiaTheme="minorEastAsia" w:hAnsiTheme="minorHAnsi" w:cstheme="minorBidi"/>
              <w:noProof/>
              <w:color w:val="auto"/>
              <w:lang w:eastAsia="en-GB"/>
            </w:rPr>
          </w:pPr>
          <w:hyperlink w:anchor="_Toc57146085" w:history="1">
            <w:r w:rsidRPr="00136BD6">
              <w:rPr>
                <w:rStyle w:val="Hyperlink"/>
                <w:noProof/>
              </w:rPr>
              <w:t>3.5</w:t>
            </w:r>
            <w:r>
              <w:rPr>
                <w:rFonts w:asciiTheme="minorHAnsi" w:eastAsiaTheme="minorEastAsia" w:hAnsiTheme="minorHAnsi" w:cstheme="minorBidi"/>
                <w:noProof/>
                <w:color w:val="auto"/>
                <w:lang w:eastAsia="en-GB"/>
              </w:rPr>
              <w:tab/>
            </w:r>
            <w:r w:rsidRPr="00136BD6">
              <w:rPr>
                <w:rStyle w:val="Hyperlink"/>
                <w:noProof/>
              </w:rPr>
              <w:t>Table 4. Analysing Lidl’s Competitive in the Industry using Porter’s Five Forces.</w:t>
            </w:r>
            <w:r>
              <w:rPr>
                <w:noProof/>
                <w:webHidden/>
              </w:rPr>
              <w:tab/>
            </w:r>
            <w:r>
              <w:rPr>
                <w:noProof/>
                <w:webHidden/>
              </w:rPr>
              <w:fldChar w:fldCharType="begin"/>
            </w:r>
            <w:r>
              <w:rPr>
                <w:noProof/>
                <w:webHidden/>
              </w:rPr>
              <w:instrText xml:space="preserve"> PAGEREF _Toc57146085 \h </w:instrText>
            </w:r>
            <w:r>
              <w:rPr>
                <w:noProof/>
                <w:webHidden/>
              </w:rPr>
            </w:r>
            <w:r>
              <w:rPr>
                <w:noProof/>
                <w:webHidden/>
              </w:rPr>
              <w:fldChar w:fldCharType="separate"/>
            </w:r>
            <w:r>
              <w:rPr>
                <w:noProof/>
                <w:webHidden/>
              </w:rPr>
              <w:t>22</w:t>
            </w:r>
            <w:r>
              <w:rPr>
                <w:noProof/>
                <w:webHidden/>
              </w:rPr>
              <w:fldChar w:fldCharType="end"/>
            </w:r>
          </w:hyperlink>
        </w:p>
        <w:p w14:paraId="77D7E5CB" w14:textId="18FE73DB" w:rsidR="00743F58" w:rsidRDefault="00743F58">
          <w:pPr>
            <w:pStyle w:val="TOC2"/>
            <w:tabs>
              <w:tab w:val="left" w:pos="880"/>
              <w:tab w:val="right" w:leader="dot" w:pos="9016"/>
            </w:tabs>
            <w:rPr>
              <w:rFonts w:asciiTheme="minorHAnsi" w:eastAsiaTheme="minorEastAsia" w:hAnsiTheme="minorHAnsi" w:cstheme="minorBidi"/>
              <w:noProof/>
              <w:color w:val="auto"/>
              <w:lang w:eastAsia="en-GB"/>
            </w:rPr>
          </w:pPr>
          <w:hyperlink w:anchor="_Toc57146086" w:history="1">
            <w:r w:rsidRPr="00136BD6">
              <w:rPr>
                <w:rStyle w:val="Hyperlink"/>
                <w:noProof/>
              </w:rPr>
              <w:t>3.6</w:t>
            </w:r>
            <w:r>
              <w:rPr>
                <w:rFonts w:asciiTheme="minorHAnsi" w:eastAsiaTheme="minorEastAsia" w:hAnsiTheme="minorHAnsi" w:cstheme="minorBidi"/>
                <w:noProof/>
                <w:color w:val="auto"/>
                <w:lang w:eastAsia="en-GB"/>
              </w:rPr>
              <w:tab/>
            </w:r>
            <w:r w:rsidRPr="00136BD6">
              <w:rPr>
                <w:rStyle w:val="Hyperlink"/>
                <w:noProof/>
              </w:rPr>
              <w:t>Evaluating the Findings from Porter’s Five Forces.</w:t>
            </w:r>
            <w:r>
              <w:rPr>
                <w:noProof/>
                <w:webHidden/>
              </w:rPr>
              <w:tab/>
            </w:r>
            <w:r>
              <w:rPr>
                <w:noProof/>
                <w:webHidden/>
              </w:rPr>
              <w:fldChar w:fldCharType="begin"/>
            </w:r>
            <w:r>
              <w:rPr>
                <w:noProof/>
                <w:webHidden/>
              </w:rPr>
              <w:instrText xml:space="preserve"> PAGEREF _Toc57146086 \h </w:instrText>
            </w:r>
            <w:r>
              <w:rPr>
                <w:noProof/>
                <w:webHidden/>
              </w:rPr>
            </w:r>
            <w:r>
              <w:rPr>
                <w:noProof/>
                <w:webHidden/>
              </w:rPr>
              <w:fldChar w:fldCharType="separate"/>
            </w:r>
            <w:r>
              <w:rPr>
                <w:noProof/>
                <w:webHidden/>
              </w:rPr>
              <w:t>23</w:t>
            </w:r>
            <w:r>
              <w:rPr>
                <w:noProof/>
                <w:webHidden/>
              </w:rPr>
              <w:fldChar w:fldCharType="end"/>
            </w:r>
          </w:hyperlink>
        </w:p>
        <w:p w14:paraId="30978712" w14:textId="17FF2F1A" w:rsidR="00743F58" w:rsidRDefault="00743F58">
          <w:pPr>
            <w:pStyle w:val="TOC2"/>
            <w:tabs>
              <w:tab w:val="left" w:pos="880"/>
              <w:tab w:val="right" w:leader="dot" w:pos="9016"/>
            </w:tabs>
            <w:rPr>
              <w:rFonts w:asciiTheme="minorHAnsi" w:eastAsiaTheme="minorEastAsia" w:hAnsiTheme="minorHAnsi" w:cstheme="minorBidi"/>
              <w:noProof/>
              <w:color w:val="auto"/>
              <w:lang w:eastAsia="en-GB"/>
            </w:rPr>
          </w:pPr>
          <w:hyperlink w:anchor="_Toc57146087" w:history="1">
            <w:r w:rsidRPr="00136BD6">
              <w:rPr>
                <w:rStyle w:val="Hyperlink"/>
                <w:noProof/>
              </w:rPr>
              <w:t>3.7</w:t>
            </w:r>
            <w:r>
              <w:rPr>
                <w:rFonts w:asciiTheme="minorHAnsi" w:eastAsiaTheme="minorEastAsia" w:hAnsiTheme="minorHAnsi" w:cstheme="minorBidi"/>
                <w:noProof/>
                <w:color w:val="auto"/>
                <w:lang w:eastAsia="en-GB"/>
              </w:rPr>
              <w:tab/>
            </w:r>
            <w:r w:rsidRPr="00136BD6">
              <w:rPr>
                <w:rStyle w:val="Hyperlink"/>
                <w:noProof/>
              </w:rPr>
              <w:t>Table 5. Analysing and Evaluating Lidl’s Value Chain.</w:t>
            </w:r>
            <w:r>
              <w:rPr>
                <w:noProof/>
                <w:webHidden/>
              </w:rPr>
              <w:tab/>
            </w:r>
            <w:r>
              <w:rPr>
                <w:noProof/>
                <w:webHidden/>
              </w:rPr>
              <w:fldChar w:fldCharType="begin"/>
            </w:r>
            <w:r>
              <w:rPr>
                <w:noProof/>
                <w:webHidden/>
              </w:rPr>
              <w:instrText xml:space="preserve"> PAGEREF _Toc57146087 \h </w:instrText>
            </w:r>
            <w:r>
              <w:rPr>
                <w:noProof/>
                <w:webHidden/>
              </w:rPr>
            </w:r>
            <w:r>
              <w:rPr>
                <w:noProof/>
                <w:webHidden/>
              </w:rPr>
              <w:fldChar w:fldCharType="separate"/>
            </w:r>
            <w:r>
              <w:rPr>
                <w:noProof/>
                <w:webHidden/>
              </w:rPr>
              <w:t>25</w:t>
            </w:r>
            <w:r>
              <w:rPr>
                <w:noProof/>
                <w:webHidden/>
              </w:rPr>
              <w:fldChar w:fldCharType="end"/>
            </w:r>
          </w:hyperlink>
        </w:p>
        <w:p w14:paraId="40258DCA" w14:textId="3FC11D7C" w:rsidR="00743F58" w:rsidRDefault="00743F58">
          <w:pPr>
            <w:pStyle w:val="TOC2"/>
            <w:tabs>
              <w:tab w:val="left" w:pos="880"/>
              <w:tab w:val="right" w:leader="dot" w:pos="9016"/>
            </w:tabs>
            <w:rPr>
              <w:rFonts w:asciiTheme="minorHAnsi" w:eastAsiaTheme="minorEastAsia" w:hAnsiTheme="minorHAnsi" w:cstheme="minorBidi"/>
              <w:noProof/>
              <w:color w:val="auto"/>
              <w:lang w:eastAsia="en-GB"/>
            </w:rPr>
          </w:pPr>
          <w:hyperlink w:anchor="_Toc57146088" w:history="1">
            <w:r w:rsidRPr="00136BD6">
              <w:rPr>
                <w:rStyle w:val="Hyperlink"/>
                <w:noProof/>
              </w:rPr>
              <w:t>3.8</w:t>
            </w:r>
            <w:r>
              <w:rPr>
                <w:rFonts w:asciiTheme="minorHAnsi" w:eastAsiaTheme="minorEastAsia" w:hAnsiTheme="minorHAnsi" w:cstheme="minorBidi"/>
                <w:noProof/>
                <w:color w:val="auto"/>
                <w:lang w:eastAsia="en-GB"/>
              </w:rPr>
              <w:tab/>
            </w:r>
            <w:r w:rsidRPr="00136BD6">
              <w:rPr>
                <w:rStyle w:val="Hyperlink"/>
                <w:noProof/>
              </w:rPr>
              <w:t>Table 6. Analysing Lidl using VRIO.</w:t>
            </w:r>
            <w:r>
              <w:rPr>
                <w:noProof/>
                <w:webHidden/>
              </w:rPr>
              <w:tab/>
            </w:r>
            <w:r>
              <w:rPr>
                <w:noProof/>
                <w:webHidden/>
              </w:rPr>
              <w:fldChar w:fldCharType="begin"/>
            </w:r>
            <w:r>
              <w:rPr>
                <w:noProof/>
                <w:webHidden/>
              </w:rPr>
              <w:instrText xml:space="preserve"> PAGEREF _Toc57146088 \h </w:instrText>
            </w:r>
            <w:r>
              <w:rPr>
                <w:noProof/>
                <w:webHidden/>
              </w:rPr>
            </w:r>
            <w:r>
              <w:rPr>
                <w:noProof/>
                <w:webHidden/>
              </w:rPr>
              <w:fldChar w:fldCharType="separate"/>
            </w:r>
            <w:r>
              <w:rPr>
                <w:noProof/>
                <w:webHidden/>
              </w:rPr>
              <w:t>29</w:t>
            </w:r>
            <w:r>
              <w:rPr>
                <w:noProof/>
                <w:webHidden/>
              </w:rPr>
              <w:fldChar w:fldCharType="end"/>
            </w:r>
          </w:hyperlink>
        </w:p>
        <w:p w14:paraId="7BBD4676" w14:textId="6F8E41FC" w:rsidR="00743F58" w:rsidRDefault="00743F58">
          <w:pPr>
            <w:pStyle w:val="TOC1"/>
            <w:tabs>
              <w:tab w:val="left" w:pos="440"/>
              <w:tab w:val="right" w:leader="dot" w:pos="9016"/>
            </w:tabs>
            <w:rPr>
              <w:rFonts w:asciiTheme="minorHAnsi" w:eastAsiaTheme="minorEastAsia" w:hAnsiTheme="minorHAnsi" w:cstheme="minorBidi"/>
              <w:noProof/>
              <w:color w:val="auto"/>
              <w:lang w:eastAsia="en-GB"/>
            </w:rPr>
          </w:pPr>
          <w:hyperlink w:anchor="_Toc57146089" w:history="1">
            <w:r w:rsidRPr="00136BD6">
              <w:rPr>
                <w:rStyle w:val="Hyperlink"/>
                <w:noProof/>
              </w:rPr>
              <w:t>4</w:t>
            </w:r>
            <w:r>
              <w:rPr>
                <w:rFonts w:asciiTheme="minorHAnsi" w:eastAsiaTheme="minorEastAsia" w:hAnsiTheme="minorHAnsi" w:cstheme="minorBidi"/>
                <w:noProof/>
                <w:color w:val="auto"/>
                <w:lang w:eastAsia="en-GB"/>
              </w:rPr>
              <w:tab/>
            </w:r>
            <w:r w:rsidRPr="00136BD6">
              <w:rPr>
                <w:rStyle w:val="Hyperlink"/>
                <w:noProof/>
              </w:rPr>
              <w:t>Stakeholder’s Theory.</w:t>
            </w:r>
            <w:r>
              <w:rPr>
                <w:noProof/>
                <w:webHidden/>
              </w:rPr>
              <w:tab/>
            </w:r>
            <w:r>
              <w:rPr>
                <w:noProof/>
                <w:webHidden/>
              </w:rPr>
              <w:fldChar w:fldCharType="begin"/>
            </w:r>
            <w:r>
              <w:rPr>
                <w:noProof/>
                <w:webHidden/>
              </w:rPr>
              <w:instrText xml:space="preserve"> PAGEREF _Toc57146089 \h </w:instrText>
            </w:r>
            <w:r>
              <w:rPr>
                <w:noProof/>
                <w:webHidden/>
              </w:rPr>
            </w:r>
            <w:r>
              <w:rPr>
                <w:noProof/>
                <w:webHidden/>
              </w:rPr>
              <w:fldChar w:fldCharType="separate"/>
            </w:r>
            <w:r>
              <w:rPr>
                <w:noProof/>
                <w:webHidden/>
              </w:rPr>
              <w:t>33</w:t>
            </w:r>
            <w:r>
              <w:rPr>
                <w:noProof/>
                <w:webHidden/>
              </w:rPr>
              <w:fldChar w:fldCharType="end"/>
            </w:r>
          </w:hyperlink>
        </w:p>
        <w:p w14:paraId="27451308" w14:textId="5EEF2104" w:rsidR="00743F58" w:rsidRDefault="00743F58">
          <w:pPr>
            <w:pStyle w:val="TOC1"/>
            <w:tabs>
              <w:tab w:val="left" w:pos="440"/>
              <w:tab w:val="right" w:leader="dot" w:pos="9016"/>
            </w:tabs>
            <w:rPr>
              <w:rFonts w:asciiTheme="minorHAnsi" w:eastAsiaTheme="minorEastAsia" w:hAnsiTheme="minorHAnsi" w:cstheme="minorBidi"/>
              <w:noProof/>
              <w:color w:val="auto"/>
              <w:lang w:eastAsia="en-GB"/>
            </w:rPr>
          </w:pPr>
          <w:hyperlink w:anchor="_Toc57146090" w:history="1">
            <w:r w:rsidRPr="00136BD6">
              <w:rPr>
                <w:rStyle w:val="Hyperlink"/>
                <w:noProof/>
              </w:rPr>
              <w:t>5</w:t>
            </w:r>
            <w:r>
              <w:rPr>
                <w:rFonts w:asciiTheme="minorHAnsi" w:eastAsiaTheme="minorEastAsia" w:hAnsiTheme="minorHAnsi" w:cstheme="minorBidi"/>
                <w:noProof/>
                <w:color w:val="auto"/>
                <w:lang w:eastAsia="en-GB"/>
              </w:rPr>
              <w:tab/>
            </w:r>
            <w:r w:rsidRPr="00136BD6">
              <w:rPr>
                <w:rStyle w:val="Hyperlink"/>
                <w:noProof/>
              </w:rPr>
              <w:t>Strategic Option for the Organisation.</w:t>
            </w:r>
            <w:r>
              <w:rPr>
                <w:noProof/>
                <w:webHidden/>
              </w:rPr>
              <w:tab/>
            </w:r>
            <w:r>
              <w:rPr>
                <w:noProof/>
                <w:webHidden/>
              </w:rPr>
              <w:fldChar w:fldCharType="begin"/>
            </w:r>
            <w:r>
              <w:rPr>
                <w:noProof/>
                <w:webHidden/>
              </w:rPr>
              <w:instrText xml:space="preserve"> PAGEREF _Toc57146090 \h </w:instrText>
            </w:r>
            <w:r>
              <w:rPr>
                <w:noProof/>
                <w:webHidden/>
              </w:rPr>
            </w:r>
            <w:r>
              <w:rPr>
                <w:noProof/>
                <w:webHidden/>
              </w:rPr>
              <w:fldChar w:fldCharType="separate"/>
            </w:r>
            <w:r>
              <w:rPr>
                <w:noProof/>
                <w:webHidden/>
              </w:rPr>
              <w:t>36</w:t>
            </w:r>
            <w:r>
              <w:rPr>
                <w:noProof/>
                <w:webHidden/>
              </w:rPr>
              <w:fldChar w:fldCharType="end"/>
            </w:r>
          </w:hyperlink>
        </w:p>
        <w:p w14:paraId="1FF7DE9E" w14:textId="14919FD2" w:rsidR="00743F58" w:rsidRDefault="00743F58">
          <w:pPr>
            <w:pStyle w:val="TOC2"/>
            <w:tabs>
              <w:tab w:val="left" w:pos="880"/>
              <w:tab w:val="right" w:leader="dot" w:pos="9016"/>
            </w:tabs>
            <w:rPr>
              <w:rFonts w:asciiTheme="minorHAnsi" w:eastAsiaTheme="minorEastAsia" w:hAnsiTheme="minorHAnsi" w:cstheme="minorBidi"/>
              <w:noProof/>
              <w:color w:val="auto"/>
              <w:lang w:eastAsia="en-GB"/>
            </w:rPr>
          </w:pPr>
          <w:hyperlink w:anchor="_Toc57146091" w:history="1">
            <w:r w:rsidRPr="00136BD6">
              <w:rPr>
                <w:rStyle w:val="Hyperlink"/>
                <w:noProof/>
              </w:rPr>
              <w:t>5.1</w:t>
            </w:r>
            <w:r>
              <w:rPr>
                <w:rFonts w:asciiTheme="minorHAnsi" w:eastAsiaTheme="minorEastAsia" w:hAnsiTheme="minorHAnsi" w:cstheme="minorBidi"/>
                <w:noProof/>
                <w:color w:val="auto"/>
                <w:lang w:eastAsia="en-GB"/>
              </w:rPr>
              <w:tab/>
            </w:r>
            <w:r w:rsidRPr="00136BD6">
              <w:rPr>
                <w:rStyle w:val="Hyperlink"/>
                <w:noProof/>
              </w:rPr>
              <w:t>The SAFe Analysis.</w:t>
            </w:r>
            <w:r>
              <w:rPr>
                <w:noProof/>
                <w:webHidden/>
              </w:rPr>
              <w:tab/>
            </w:r>
            <w:r>
              <w:rPr>
                <w:noProof/>
                <w:webHidden/>
              </w:rPr>
              <w:fldChar w:fldCharType="begin"/>
            </w:r>
            <w:r>
              <w:rPr>
                <w:noProof/>
                <w:webHidden/>
              </w:rPr>
              <w:instrText xml:space="preserve"> PAGEREF _Toc57146091 \h </w:instrText>
            </w:r>
            <w:r>
              <w:rPr>
                <w:noProof/>
                <w:webHidden/>
              </w:rPr>
            </w:r>
            <w:r>
              <w:rPr>
                <w:noProof/>
                <w:webHidden/>
              </w:rPr>
              <w:fldChar w:fldCharType="separate"/>
            </w:r>
            <w:r>
              <w:rPr>
                <w:noProof/>
                <w:webHidden/>
              </w:rPr>
              <w:t>36</w:t>
            </w:r>
            <w:r>
              <w:rPr>
                <w:noProof/>
                <w:webHidden/>
              </w:rPr>
              <w:fldChar w:fldCharType="end"/>
            </w:r>
          </w:hyperlink>
        </w:p>
        <w:p w14:paraId="03241C88" w14:textId="0E1EC0B6" w:rsidR="00743F58" w:rsidRDefault="00743F58">
          <w:pPr>
            <w:pStyle w:val="TOC2"/>
            <w:tabs>
              <w:tab w:val="left" w:pos="880"/>
              <w:tab w:val="right" w:leader="dot" w:pos="9016"/>
            </w:tabs>
            <w:rPr>
              <w:rFonts w:asciiTheme="minorHAnsi" w:eastAsiaTheme="minorEastAsia" w:hAnsiTheme="minorHAnsi" w:cstheme="minorBidi"/>
              <w:noProof/>
              <w:color w:val="auto"/>
              <w:lang w:eastAsia="en-GB"/>
            </w:rPr>
          </w:pPr>
          <w:hyperlink w:anchor="_Toc57146092" w:history="1">
            <w:r w:rsidRPr="00136BD6">
              <w:rPr>
                <w:rStyle w:val="Hyperlink"/>
                <w:noProof/>
              </w:rPr>
              <w:t>5.2</w:t>
            </w:r>
            <w:r>
              <w:rPr>
                <w:rFonts w:asciiTheme="minorHAnsi" w:eastAsiaTheme="minorEastAsia" w:hAnsiTheme="minorHAnsi" w:cstheme="minorBidi"/>
                <w:noProof/>
                <w:color w:val="auto"/>
                <w:lang w:eastAsia="en-GB"/>
              </w:rPr>
              <w:tab/>
            </w:r>
            <w:r w:rsidRPr="00136BD6">
              <w:rPr>
                <w:rStyle w:val="Hyperlink"/>
                <w:noProof/>
              </w:rPr>
              <w:t>Table 7. Strategy 1. Stay with Current Business Strategy.</w:t>
            </w:r>
            <w:r>
              <w:rPr>
                <w:noProof/>
                <w:webHidden/>
              </w:rPr>
              <w:tab/>
            </w:r>
            <w:r>
              <w:rPr>
                <w:noProof/>
                <w:webHidden/>
              </w:rPr>
              <w:fldChar w:fldCharType="begin"/>
            </w:r>
            <w:r>
              <w:rPr>
                <w:noProof/>
                <w:webHidden/>
              </w:rPr>
              <w:instrText xml:space="preserve"> PAGEREF _Toc57146092 \h </w:instrText>
            </w:r>
            <w:r>
              <w:rPr>
                <w:noProof/>
                <w:webHidden/>
              </w:rPr>
            </w:r>
            <w:r>
              <w:rPr>
                <w:noProof/>
                <w:webHidden/>
              </w:rPr>
              <w:fldChar w:fldCharType="separate"/>
            </w:r>
            <w:r>
              <w:rPr>
                <w:noProof/>
                <w:webHidden/>
              </w:rPr>
              <w:t>36</w:t>
            </w:r>
            <w:r>
              <w:rPr>
                <w:noProof/>
                <w:webHidden/>
              </w:rPr>
              <w:fldChar w:fldCharType="end"/>
            </w:r>
          </w:hyperlink>
        </w:p>
        <w:p w14:paraId="1B674BAD" w14:textId="5DD065C2" w:rsidR="00743F58" w:rsidRDefault="00743F58">
          <w:pPr>
            <w:pStyle w:val="TOC2"/>
            <w:tabs>
              <w:tab w:val="left" w:pos="880"/>
              <w:tab w:val="right" w:leader="dot" w:pos="9016"/>
            </w:tabs>
            <w:rPr>
              <w:rFonts w:asciiTheme="minorHAnsi" w:eastAsiaTheme="minorEastAsia" w:hAnsiTheme="minorHAnsi" w:cstheme="minorBidi"/>
              <w:noProof/>
              <w:color w:val="auto"/>
              <w:lang w:eastAsia="en-GB"/>
            </w:rPr>
          </w:pPr>
          <w:hyperlink w:anchor="_Toc57146093" w:history="1">
            <w:r w:rsidRPr="00136BD6">
              <w:rPr>
                <w:rStyle w:val="Hyperlink"/>
                <w:noProof/>
              </w:rPr>
              <w:t>5.3</w:t>
            </w:r>
            <w:r>
              <w:rPr>
                <w:rFonts w:asciiTheme="minorHAnsi" w:eastAsiaTheme="minorEastAsia" w:hAnsiTheme="minorHAnsi" w:cstheme="minorBidi"/>
                <w:noProof/>
                <w:color w:val="auto"/>
                <w:lang w:eastAsia="en-GB"/>
              </w:rPr>
              <w:tab/>
            </w:r>
            <w:r w:rsidRPr="00136BD6">
              <w:rPr>
                <w:rStyle w:val="Hyperlink"/>
                <w:noProof/>
              </w:rPr>
              <w:t>Table 8. Strategy 2. Aggressive Marketing Strategy.</w:t>
            </w:r>
            <w:r>
              <w:rPr>
                <w:noProof/>
                <w:webHidden/>
              </w:rPr>
              <w:tab/>
            </w:r>
            <w:r>
              <w:rPr>
                <w:noProof/>
                <w:webHidden/>
              </w:rPr>
              <w:fldChar w:fldCharType="begin"/>
            </w:r>
            <w:r>
              <w:rPr>
                <w:noProof/>
                <w:webHidden/>
              </w:rPr>
              <w:instrText xml:space="preserve"> PAGEREF _Toc57146093 \h </w:instrText>
            </w:r>
            <w:r>
              <w:rPr>
                <w:noProof/>
                <w:webHidden/>
              </w:rPr>
            </w:r>
            <w:r>
              <w:rPr>
                <w:noProof/>
                <w:webHidden/>
              </w:rPr>
              <w:fldChar w:fldCharType="separate"/>
            </w:r>
            <w:r>
              <w:rPr>
                <w:noProof/>
                <w:webHidden/>
              </w:rPr>
              <w:t>37</w:t>
            </w:r>
            <w:r>
              <w:rPr>
                <w:noProof/>
                <w:webHidden/>
              </w:rPr>
              <w:fldChar w:fldCharType="end"/>
            </w:r>
          </w:hyperlink>
        </w:p>
        <w:p w14:paraId="64CEDD27" w14:textId="28922C72" w:rsidR="00743F58" w:rsidRDefault="00743F58">
          <w:pPr>
            <w:pStyle w:val="TOC2"/>
            <w:tabs>
              <w:tab w:val="left" w:pos="880"/>
              <w:tab w:val="right" w:leader="dot" w:pos="9016"/>
            </w:tabs>
            <w:rPr>
              <w:rFonts w:asciiTheme="minorHAnsi" w:eastAsiaTheme="minorEastAsia" w:hAnsiTheme="minorHAnsi" w:cstheme="minorBidi"/>
              <w:noProof/>
              <w:color w:val="auto"/>
              <w:lang w:eastAsia="en-GB"/>
            </w:rPr>
          </w:pPr>
          <w:hyperlink w:anchor="_Toc57146094" w:history="1">
            <w:r w:rsidRPr="00136BD6">
              <w:rPr>
                <w:rStyle w:val="Hyperlink"/>
                <w:noProof/>
              </w:rPr>
              <w:t>5.4</w:t>
            </w:r>
            <w:r>
              <w:rPr>
                <w:rFonts w:asciiTheme="minorHAnsi" w:eastAsiaTheme="minorEastAsia" w:hAnsiTheme="minorHAnsi" w:cstheme="minorBidi"/>
                <w:noProof/>
                <w:color w:val="auto"/>
                <w:lang w:eastAsia="en-GB"/>
              </w:rPr>
              <w:tab/>
            </w:r>
            <w:r w:rsidRPr="00136BD6">
              <w:rPr>
                <w:rStyle w:val="Hyperlink"/>
                <w:noProof/>
              </w:rPr>
              <w:t>Table 9. Strategy 3. Robotic Technology and E-commerce for Lidl.</w:t>
            </w:r>
            <w:r>
              <w:rPr>
                <w:noProof/>
                <w:webHidden/>
              </w:rPr>
              <w:tab/>
            </w:r>
            <w:r>
              <w:rPr>
                <w:noProof/>
                <w:webHidden/>
              </w:rPr>
              <w:fldChar w:fldCharType="begin"/>
            </w:r>
            <w:r>
              <w:rPr>
                <w:noProof/>
                <w:webHidden/>
              </w:rPr>
              <w:instrText xml:space="preserve"> PAGEREF _Toc57146094 \h </w:instrText>
            </w:r>
            <w:r>
              <w:rPr>
                <w:noProof/>
                <w:webHidden/>
              </w:rPr>
            </w:r>
            <w:r>
              <w:rPr>
                <w:noProof/>
                <w:webHidden/>
              </w:rPr>
              <w:fldChar w:fldCharType="separate"/>
            </w:r>
            <w:r>
              <w:rPr>
                <w:noProof/>
                <w:webHidden/>
              </w:rPr>
              <w:t>38</w:t>
            </w:r>
            <w:r>
              <w:rPr>
                <w:noProof/>
                <w:webHidden/>
              </w:rPr>
              <w:fldChar w:fldCharType="end"/>
            </w:r>
          </w:hyperlink>
        </w:p>
        <w:p w14:paraId="6F06FF93" w14:textId="7C6D5BA6" w:rsidR="00743F58" w:rsidRDefault="00743F58">
          <w:pPr>
            <w:pStyle w:val="TOC2"/>
            <w:tabs>
              <w:tab w:val="left" w:pos="880"/>
              <w:tab w:val="right" w:leader="dot" w:pos="9016"/>
            </w:tabs>
            <w:rPr>
              <w:rFonts w:asciiTheme="minorHAnsi" w:eastAsiaTheme="minorEastAsia" w:hAnsiTheme="minorHAnsi" w:cstheme="minorBidi"/>
              <w:noProof/>
              <w:color w:val="auto"/>
              <w:lang w:eastAsia="en-GB"/>
            </w:rPr>
          </w:pPr>
          <w:hyperlink w:anchor="_Toc57146095" w:history="1">
            <w:r w:rsidRPr="00136BD6">
              <w:rPr>
                <w:rStyle w:val="Hyperlink"/>
                <w:noProof/>
              </w:rPr>
              <w:t>5.5</w:t>
            </w:r>
            <w:r>
              <w:rPr>
                <w:rFonts w:asciiTheme="minorHAnsi" w:eastAsiaTheme="minorEastAsia" w:hAnsiTheme="minorHAnsi" w:cstheme="minorBidi"/>
                <w:noProof/>
                <w:color w:val="auto"/>
                <w:lang w:eastAsia="en-GB"/>
              </w:rPr>
              <w:tab/>
            </w:r>
            <w:r w:rsidRPr="00136BD6">
              <w:rPr>
                <w:rStyle w:val="Hyperlink"/>
                <w:noProof/>
              </w:rPr>
              <w:t>Table 10. Evaluating the Strategic Options using SFA Matrix.</w:t>
            </w:r>
            <w:r>
              <w:rPr>
                <w:noProof/>
                <w:webHidden/>
              </w:rPr>
              <w:tab/>
            </w:r>
            <w:r>
              <w:rPr>
                <w:noProof/>
                <w:webHidden/>
              </w:rPr>
              <w:fldChar w:fldCharType="begin"/>
            </w:r>
            <w:r>
              <w:rPr>
                <w:noProof/>
                <w:webHidden/>
              </w:rPr>
              <w:instrText xml:space="preserve"> PAGEREF _Toc57146095 \h </w:instrText>
            </w:r>
            <w:r>
              <w:rPr>
                <w:noProof/>
                <w:webHidden/>
              </w:rPr>
            </w:r>
            <w:r>
              <w:rPr>
                <w:noProof/>
                <w:webHidden/>
              </w:rPr>
              <w:fldChar w:fldCharType="separate"/>
            </w:r>
            <w:r>
              <w:rPr>
                <w:noProof/>
                <w:webHidden/>
              </w:rPr>
              <w:t>39</w:t>
            </w:r>
            <w:r>
              <w:rPr>
                <w:noProof/>
                <w:webHidden/>
              </w:rPr>
              <w:fldChar w:fldCharType="end"/>
            </w:r>
          </w:hyperlink>
        </w:p>
        <w:p w14:paraId="7A87A582" w14:textId="1BA9FC77" w:rsidR="00743F58" w:rsidRDefault="00743F58">
          <w:pPr>
            <w:pStyle w:val="TOC1"/>
            <w:tabs>
              <w:tab w:val="left" w:pos="440"/>
              <w:tab w:val="right" w:leader="dot" w:pos="9016"/>
            </w:tabs>
            <w:rPr>
              <w:rFonts w:asciiTheme="minorHAnsi" w:eastAsiaTheme="minorEastAsia" w:hAnsiTheme="minorHAnsi" w:cstheme="minorBidi"/>
              <w:noProof/>
              <w:color w:val="auto"/>
              <w:lang w:eastAsia="en-GB"/>
            </w:rPr>
          </w:pPr>
          <w:hyperlink w:anchor="_Toc57146096" w:history="1">
            <w:r w:rsidRPr="00136BD6">
              <w:rPr>
                <w:rStyle w:val="Hyperlink"/>
                <w:noProof/>
              </w:rPr>
              <w:t>6</w:t>
            </w:r>
            <w:r>
              <w:rPr>
                <w:rFonts w:asciiTheme="minorHAnsi" w:eastAsiaTheme="minorEastAsia" w:hAnsiTheme="minorHAnsi" w:cstheme="minorBidi"/>
                <w:noProof/>
                <w:color w:val="auto"/>
                <w:lang w:eastAsia="en-GB"/>
              </w:rPr>
              <w:tab/>
            </w:r>
            <w:r w:rsidRPr="00136BD6">
              <w:rPr>
                <w:rStyle w:val="Hyperlink"/>
                <w:noProof/>
              </w:rPr>
              <w:t>Strategic Choice for Lidl.</w:t>
            </w:r>
            <w:r>
              <w:rPr>
                <w:noProof/>
                <w:webHidden/>
              </w:rPr>
              <w:tab/>
            </w:r>
            <w:r>
              <w:rPr>
                <w:noProof/>
                <w:webHidden/>
              </w:rPr>
              <w:fldChar w:fldCharType="begin"/>
            </w:r>
            <w:r>
              <w:rPr>
                <w:noProof/>
                <w:webHidden/>
              </w:rPr>
              <w:instrText xml:space="preserve"> PAGEREF _Toc57146096 \h </w:instrText>
            </w:r>
            <w:r>
              <w:rPr>
                <w:noProof/>
                <w:webHidden/>
              </w:rPr>
            </w:r>
            <w:r>
              <w:rPr>
                <w:noProof/>
                <w:webHidden/>
              </w:rPr>
              <w:fldChar w:fldCharType="separate"/>
            </w:r>
            <w:r>
              <w:rPr>
                <w:noProof/>
                <w:webHidden/>
              </w:rPr>
              <w:t>40</w:t>
            </w:r>
            <w:r>
              <w:rPr>
                <w:noProof/>
                <w:webHidden/>
              </w:rPr>
              <w:fldChar w:fldCharType="end"/>
            </w:r>
          </w:hyperlink>
        </w:p>
        <w:p w14:paraId="40E556DA" w14:textId="63A9573B" w:rsidR="00743F58" w:rsidRDefault="00743F58">
          <w:pPr>
            <w:pStyle w:val="TOC1"/>
            <w:tabs>
              <w:tab w:val="left" w:pos="440"/>
              <w:tab w:val="right" w:leader="dot" w:pos="9016"/>
            </w:tabs>
            <w:rPr>
              <w:rFonts w:asciiTheme="minorHAnsi" w:eastAsiaTheme="minorEastAsia" w:hAnsiTheme="minorHAnsi" w:cstheme="minorBidi"/>
              <w:noProof/>
              <w:color w:val="auto"/>
              <w:lang w:eastAsia="en-GB"/>
            </w:rPr>
          </w:pPr>
          <w:hyperlink w:anchor="_Toc57146097" w:history="1">
            <w:r w:rsidRPr="00136BD6">
              <w:rPr>
                <w:rStyle w:val="Hyperlink"/>
                <w:noProof/>
              </w:rPr>
              <w:t>7</w:t>
            </w:r>
            <w:r>
              <w:rPr>
                <w:rFonts w:asciiTheme="minorHAnsi" w:eastAsiaTheme="minorEastAsia" w:hAnsiTheme="minorHAnsi" w:cstheme="minorBidi"/>
                <w:noProof/>
                <w:color w:val="auto"/>
                <w:lang w:eastAsia="en-GB"/>
              </w:rPr>
              <w:tab/>
            </w:r>
            <w:r w:rsidRPr="00136BD6">
              <w:rPr>
                <w:rStyle w:val="Hyperlink"/>
                <w:noProof/>
              </w:rPr>
              <w:t>Recommendation and Conclusion.</w:t>
            </w:r>
            <w:r>
              <w:rPr>
                <w:noProof/>
                <w:webHidden/>
              </w:rPr>
              <w:tab/>
            </w:r>
            <w:r>
              <w:rPr>
                <w:noProof/>
                <w:webHidden/>
              </w:rPr>
              <w:fldChar w:fldCharType="begin"/>
            </w:r>
            <w:r>
              <w:rPr>
                <w:noProof/>
                <w:webHidden/>
              </w:rPr>
              <w:instrText xml:space="preserve"> PAGEREF _Toc57146097 \h </w:instrText>
            </w:r>
            <w:r>
              <w:rPr>
                <w:noProof/>
                <w:webHidden/>
              </w:rPr>
            </w:r>
            <w:r>
              <w:rPr>
                <w:noProof/>
                <w:webHidden/>
              </w:rPr>
              <w:fldChar w:fldCharType="separate"/>
            </w:r>
            <w:r>
              <w:rPr>
                <w:noProof/>
                <w:webHidden/>
              </w:rPr>
              <w:t>44</w:t>
            </w:r>
            <w:r>
              <w:rPr>
                <w:noProof/>
                <w:webHidden/>
              </w:rPr>
              <w:fldChar w:fldCharType="end"/>
            </w:r>
          </w:hyperlink>
        </w:p>
        <w:p w14:paraId="3941AEF4" w14:textId="1C6D210A" w:rsidR="00743F58" w:rsidRDefault="00743F58">
          <w:pPr>
            <w:pStyle w:val="TOC1"/>
            <w:tabs>
              <w:tab w:val="left" w:pos="440"/>
              <w:tab w:val="right" w:leader="dot" w:pos="9016"/>
            </w:tabs>
            <w:rPr>
              <w:rFonts w:asciiTheme="minorHAnsi" w:eastAsiaTheme="minorEastAsia" w:hAnsiTheme="minorHAnsi" w:cstheme="minorBidi"/>
              <w:noProof/>
              <w:color w:val="auto"/>
              <w:lang w:eastAsia="en-GB"/>
            </w:rPr>
          </w:pPr>
          <w:hyperlink w:anchor="_Toc57146098" w:history="1">
            <w:r w:rsidRPr="00136BD6">
              <w:rPr>
                <w:rStyle w:val="Hyperlink"/>
                <w:noProof/>
              </w:rPr>
              <w:t>8</w:t>
            </w:r>
            <w:r>
              <w:rPr>
                <w:rFonts w:asciiTheme="minorHAnsi" w:eastAsiaTheme="minorEastAsia" w:hAnsiTheme="minorHAnsi" w:cstheme="minorBidi"/>
                <w:noProof/>
                <w:color w:val="auto"/>
                <w:lang w:eastAsia="en-GB"/>
              </w:rPr>
              <w:tab/>
            </w:r>
            <w:r w:rsidRPr="00136BD6">
              <w:rPr>
                <w:rStyle w:val="Hyperlink"/>
                <w:noProof/>
              </w:rPr>
              <w:t>Reference Page.</w:t>
            </w:r>
            <w:r>
              <w:rPr>
                <w:noProof/>
                <w:webHidden/>
              </w:rPr>
              <w:tab/>
            </w:r>
            <w:r>
              <w:rPr>
                <w:noProof/>
                <w:webHidden/>
              </w:rPr>
              <w:fldChar w:fldCharType="begin"/>
            </w:r>
            <w:r>
              <w:rPr>
                <w:noProof/>
                <w:webHidden/>
              </w:rPr>
              <w:instrText xml:space="preserve"> PAGEREF _Toc57146098 \h </w:instrText>
            </w:r>
            <w:r>
              <w:rPr>
                <w:noProof/>
                <w:webHidden/>
              </w:rPr>
            </w:r>
            <w:r>
              <w:rPr>
                <w:noProof/>
                <w:webHidden/>
              </w:rPr>
              <w:fldChar w:fldCharType="separate"/>
            </w:r>
            <w:r>
              <w:rPr>
                <w:noProof/>
                <w:webHidden/>
              </w:rPr>
              <w:t>47</w:t>
            </w:r>
            <w:r>
              <w:rPr>
                <w:noProof/>
                <w:webHidden/>
              </w:rPr>
              <w:fldChar w:fldCharType="end"/>
            </w:r>
          </w:hyperlink>
        </w:p>
        <w:p w14:paraId="6FC04DF1" w14:textId="27E1A49A" w:rsidR="005E42D4" w:rsidRDefault="005E42D4" w:rsidP="005C4CE1">
          <w:r>
            <w:rPr>
              <w:b/>
              <w:bCs/>
              <w:noProof/>
            </w:rPr>
            <w:fldChar w:fldCharType="end"/>
          </w:r>
        </w:p>
      </w:sdtContent>
    </w:sdt>
    <w:p w14:paraId="4CBDB502" w14:textId="1C84CAA3" w:rsidR="006B5D51" w:rsidRDefault="00710889" w:rsidP="005C4CE1">
      <w:pPr>
        <w:pStyle w:val="TableofFigures"/>
        <w:tabs>
          <w:tab w:val="right" w:leader="dot" w:pos="9016"/>
        </w:tabs>
        <w:rPr>
          <w:b/>
          <w:bCs/>
        </w:rPr>
      </w:pPr>
      <w:r>
        <w:rPr>
          <w:b/>
          <w:bCs/>
        </w:rPr>
        <w:lastRenderedPageBreak/>
        <w:t>List</w:t>
      </w:r>
      <w:r w:rsidR="006B5D51">
        <w:rPr>
          <w:b/>
          <w:bCs/>
        </w:rPr>
        <w:t xml:space="preserve"> of Figure</w:t>
      </w:r>
      <w:r>
        <w:rPr>
          <w:b/>
          <w:bCs/>
        </w:rPr>
        <w:t>s</w:t>
      </w:r>
      <w:r w:rsidR="00CD2944">
        <w:rPr>
          <w:b/>
          <w:bCs/>
        </w:rPr>
        <w:t>.</w:t>
      </w:r>
    </w:p>
    <w:p w14:paraId="5D491AD6" w14:textId="69020A12" w:rsidR="00743F58" w:rsidRDefault="00C51548">
      <w:pPr>
        <w:pStyle w:val="TableofFigures"/>
        <w:tabs>
          <w:tab w:val="right" w:leader="dot" w:pos="9016"/>
        </w:tabs>
        <w:rPr>
          <w:rFonts w:asciiTheme="minorHAnsi" w:eastAsiaTheme="minorEastAsia" w:hAnsiTheme="minorHAnsi" w:cstheme="minorBidi"/>
          <w:noProof/>
          <w:color w:val="auto"/>
          <w:lang w:eastAsia="en-GB"/>
        </w:rPr>
      </w:pPr>
      <w:r>
        <w:rPr>
          <w:b/>
          <w:bCs/>
        </w:rPr>
        <w:fldChar w:fldCharType="begin"/>
      </w:r>
      <w:r>
        <w:rPr>
          <w:b/>
          <w:bCs/>
        </w:rPr>
        <w:instrText xml:space="preserve"> TOC \h \z \c "Figure" </w:instrText>
      </w:r>
      <w:r>
        <w:rPr>
          <w:b/>
          <w:bCs/>
        </w:rPr>
        <w:fldChar w:fldCharType="separate"/>
      </w:r>
      <w:hyperlink w:anchor="_Toc57146099" w:history="1">
        <w:r w:rsidR="00743F58" w:rsidRPr="007C1F9E">
          <w:rPr>
            <w:rStyle w:val="Hyperlink"/>
            <w:noProof/>
          </w:rPr>
          <w:t>Figure 1. The VMOST Model Adapted From (Taylor, 2016).</w:t>
        </w:r>
        <w:r w:rsidR="00743F58">
          <w:rPr>
            <w:noProof/>
            <w:webHidden/>
          </w:rPr>
          <w:tab/>
        </w:r>
        <w:r w:rsidR="00743F58">
          <w:rPr>
            <w:noProof/>
            <w:webHidden/>
          </w:rPr>
          <w:fldChar w:fldCharType="begin"/>
        </w:r>
        <w:r w:rsidR="00743F58">
          <w:rPr>
            <w:noProof/>
            <w:webHidden/>
          </w:rPr>
          <w:instrText xml:space="preserve"> PAGEREF _Toc57146099 \h </w:instrText>
        </w:r>
        <w:r w:rsidR="00743F58">
          <w:rPr>
            <w:noProof/>
            <w:webHidden/>
          </w:rPr>
        </w:r>
        <w:r w:rsidR="00743F58">
          <w:rPr>
            <w:noProof/>
            <w:webHidden/>
          </w:rPr>
          <w:fldChar w:fldCharType="separate"/>
        </w:r>
        <w:r w:rsidR="00743F58">
          <w:rPr>
            <w:noProof/>
            <w:webHidden/>
          </w:rPr>
          <w:t>6</w:t>
        </w:r>
        <w:r w:rsidR="00743F58">
          <w:rPr>
            <w:noProof/>
            <w:webHidden/>
          </w:rPr>
          <w:fldChar w:fldCharType="end"/>
        </w:r>
      </w:hyperlink>
    </w:p>
    <w:p w14:paraId="589765BF" w14:textId="61E1DEA0" w:rsidR="00743F58" w:rsidRDefault="00743F58">
      <w:pPr>
        <w:pStyle w:val="TableofFigures"/>
        <w:tabs>
          <w:tab w:val="right" w:leader="dot" w:pos="9016"/>
        </w:tabs>
        <w:rPr>
          <w:rFonts w:asciiTheme="minorHAnsi" w:eastAsiaTheme="minorEastAsia" w:hAnsiTheme="minorHAnsi" w:cstheme="minorBidi"/>
          <w:noProof/>
          <w:color w:val="auto"/>
          <w:lang w:eastAsia="en-GB"/>
        </w:rPr>
      </w:pPr>
      <w:hyperlink w:anchor="_Toc57146100" w:history="1">
        <w:r w:rsidRPr="007C1F9E">
          <w:rPr>
            <w:rStyle w:val="Hyperlink"/>
            <w:noProof/>
          </w:rPr>
          <w:t>Figure 2. McKinsey 7S Model Adapted From (Mindtools, 2020).</w:t>
        </w:r>
        <w:r>
          <w:rPr>
            <w:noProof/>
            <w:webHidden/>
          </w:rPr>
          <w:tab/>
        </w:r>
        <w:r>
          <w:rPr>
            <w:noProof/>
            <w:webHidden/>
          </w:rPr>
          <w:fldChar w:fldCharType="begin"/>
        </w:r>
        <w:r>
          <w:rPr>
            <w:noProof/>
            <w:webHidden/>
          </w:rPr>
          <w:instrText xml:space="preserve"> PAGEREF _Toc57146100 \h </w:instrText>
        </w:r>
        <w:r>
          <w:rPr>
            <w:noProof/>
            <w:webHidden/>
          </w:rPr>
        </w:r>
        <w:r>
          <w:rPr>
            <w:noProof/>
            <w:webHidden/>
          </w:rPr>
          <w:fldChar w:fldCharType="separate"/>
        </w:r>
        <w:r>
          <w:rPr>
            <w:noProof/>
            <w:webHidden/>
          </w:rPr>
          <w:t>9</w:t>
        </w:r>
        <w:r>
          <w:rPr>
            <w:noProof/>
            <w:webHidden/>
          </w:rPr>
          <w:fldChar w:fldCharType="end"/>
        </w:r>
      </w:hyperlink>
    </w:p>
    <w:p w14:paraId="432740B4" w14:textId="38B39FD4" w:rsidR="00743F58" w:rsidRDefault="00743F58">
      <w:pPr>
        <w:pStyle w:val="TableofFigures"/>
        <w:tabs>
          <w:tab w:val="right" w:leader="dot" w:pos="9016"/>
        </w:tabs>
        <w:rPr>
          <w:rFonts w:asciiTheme="minorHAnsi" w:eastAsiaTheme="minorEastAsia" w:hAnsiTheme="minorHAnsi" w:cstheme="minorBidi"/>
          <w:noProof/>
          <w:color w:val="auto"/>
          <w:lang w:eastAsia="en-GB"/>
        </w:rPr>
      </w:pPr>
      <w:hyperlink w:anchor="_Toc57146101" w:history="1">
        <w:r w:rsidRPr="007C1F9E">
          <w:rPr>
            <w:rStyle w:val="Hyperlink"/>
            <w:noProof/>
          </w:rPr>
          <w:t>Figure 3. The PESTLE Model Adapted From (Corporate Finance Institute, 2015).</w:t>
        </w:r>
        <w:r>
          <w:rPr>
            <w:noProof/>
            <w:webHidden/>
          </w:rPr>
          <w:tab/>
        </w:r>
        <w:r>
          <w:rPr>
            <w:noProof/>
            <w:webHidden/>
          </w:rPr>
          <w:fldChar w:fldCharType="begin"/>
        </w:r>
        <w:r>
          <w:rPr>
            <w:noProof/>
            <w:webHidden/>
          </w:rPr>
          <w:instrText xml:space="preserve"> PAGEREF _Toc57146101 \h </w:instrText>
        </w:r>
        <w:r>
          <w:rPr>
            <w:noProof/>
            <w:webHidden/>
          </w:rPr>
        </w:r>
        <w:r>
          <w:rPr>
            <w:noProof/>
            <w:webHidden/>
          </w:rPr>
          <w:fldChar w:fldCharType="separate"/>
        </w:r>
        <w:r>
          <w:rPr>
            <w:noProof/>
            <w:webHidden/>
          </w:rPr>
          <w:t>15</w:t>
        </w:r>
        <w:r>
          <w:rPr>
            <w:noProof/>
            <w:webHidden/>
          </w:rPr>
          <w:fldChar w:fldCharType="end"/>
        </w:r>
      </w:hyperlink>
    </w:p>
    <w:p w14:paraId="53EA1DF2" w14:textId="4022EA95" w:rsidR="00743F58" w:rsidRDefault="00743F58">
      <w:pPr>
        <w:pStyle w:val="TableofFigures"/>
        <w:tabs>
          <w:tab w:val="right" w:leader="dot" w:pos="9016"/>
        </w:tabs>
        <w:rPr>
          <w:rFonts w:asciiTheme="minorHAnsi" w:eastAsiaTheme="minorEastAsia" w:hAnsiTheme="minorHAnsi" w:cstheme="minorBidi"/>
          <w:noProof/>
          <w:color w:val="auto"/>
          <w:lang w:eastAsia="en-GB"/>
        </w:rPr>
      </w:pPr>
      <w:hyperlink w:anchor="_Toc57146102" w:history="1">
        <w:r w:rsidRPr="007C1F9E">
          <w:rPr>
            <w:rStyle w:val="Hyperlink"/>
            <w:noProof/>
          </w:rPr>
          <w:t>Figure 4. PESTLE Adapted From (Mullins, 2010).</w:t>
        </w:r>
        <w:r>
          <w:rPr>
            <w:noProof/>
            <w:webHidden/>
          </w:rPr>
          <w:tab/>
        </w:r>
        <w:r>
          <w:rPr>
            <w:noProof/>
            <w:webHidden/>
          </w:rPr>
          <w:fldChar w:fldCharType="begin"/>
        </w:r>
        <w:r>
          <w:rPr>
            <w:noProof/>
            <w:webHidden/>
          </w:rPr>
          <w:instrText xml:space="preserve"> PAGEREF _Toc57146102 \h </w:instrText>
        </w:r>
        <w:r>
          <w:rPr>
            <w:noProof/>
            <w:webHidden/>
          </w:rPr>
        </w:r>
        <w:r>
          <w:rPr>
            <w:noProof/>
            <w:webHidden/>
          </w:rPr>
          <w:fldChar w:fldCharType="separate"/>
        </w:r>
        <w:r>
          <w:rPr>
            <w:noProof/>
            <w:webHidden/>
          </w:rPr>
          <w:t>15</w:t>
        </w:r>
        <w:r>
          <w:rPr>
            <w:noProof/>
            <w:webHidden/>
          </w:rPr>
          <w:fldChar w:fldCharType="end"/>
        </w:r>
      </w:hyperlink>
    </w:p>
    <w:p w14:paraId="578B9D9C" w14:textId="0E98C65A" w:rsidR="00743F58" w:rsidRDefault="00743F58">
      <w:pPr>
        <w:pStyle w:val="TableofFigures"/>
        <w:tabs>
          <w:tab w:val="right" w:leader="dot" w:pos="9016"/>
        </w:tabs>
        <w:rPr>
          <w:rFonts w:asciiTheme="minorHAnsi" w:eastAsiaTheme="minorEastAsia" w:hAnsiTheme="minorHAnsi" w:cstheme="minorBidi"/>
          <w:noProof/>
          <w:color w:val="auto"/>
          <w:lang w:eastAsia="en-GB"/>
        </w:rPr>
      </w:pPr>
      <w:hyperlink w:anchor="_Toc57146103" w:history="1">
        <w:r w:rsidRPr="007C1F9E">
          <w:rPr>
            <w:rStyle w:val="Hyperlink"/>
            <w:noProof/>
          </w:rPr>
          <w:t>Figure 5. The SWOT Model Adapted From (Shaw, 2017).</w:t>
        </w:r>
        <w:r>
          <w:rPr>
            <w:noProof/>
            <w:webHidden/>
          </w:rPr>
          <w:tab/>
        </w:r>
        <w:r>
          <w:rPr>
            <w:noProof/>
            <w:webHidden/>
          </w:rPr>
          <w:fldChar w:fldCharType="begin"/>
        </w:r>
        <w:r>
          <w:rPr>
            <w:noProof/>
            <w:webHidden/>
          </w:rPr>
          <w:instrText xml:space="preserve"> PAGEREF _Toc57146103 \h </w:instrText>
        </w:r>
        <w:r>
          <w:rPr>
            <w:noProof/>
            <w:webHidden/>
          </w:rPr>
        </w:r>
        <w:r>
          <w:rPr>
            <w:noProof/>
            <w:webHidden/>
          </w:rPr>
          <w:fldChar w:fldCharType="separate"/>
        </w:r>
        <w:r>
          <w:rPr>
            <w:noProof/>
            <w:webHidden/>
          </w:rPr>
          <w:t>18</w:t>
        </w:r>
        <w:r>
          <w:rPr>
            <w:noProof/>
            <w:webHidden/>
          </w:rPr>
          <w:fldChar w:fldCharType="end"/>
        </w:r>
      </w:hyperlink>
    </w:p>
    <w:p w14:paraId="222A5B91" w14:textId="13A8A91B" w:rsidR="00743F58" w:rsidRDefault="00743F58">
      <w:pPr>
        <w:pStyle w:val="TableofFigures"/>
        <w:tabs>
          <w:tab w:val="right" w:leader="dot" w:pos="9016"/>
        </w:tabs>
        <w:rPr>
          <w:rFonts w:asciiTheme="minorHAnsi" w:eastAsiaTheme="minorEastAsia" w:hAnsiTheme="minorHAnsi" w:cstheme="minorBidi"/>
          <w:noProof/>
          <w:color w:val="auto"/>
          <w:lang w:eastAsia="en-GB"/>
        </w:rPr>
      </w:pPr>
      <w:hyperlink w:anchor="_Toc57146104" w:history="1">
        <w:r w:rsidRPr="007C1F9E">
          <w:rPr>
            <w:rStyle w:val="Hyperlink"/>
            <w:noProof/>
          </w:rPr>
          <w:t>Figure 6. SWOT Adapted From (Sanne, 2019).</w:t>
        </w:r>
        <w:r>
          <w:rPr>
            <w:noProof/>
            <w:webHidden/>
          </w:rPr>
          <w:tab/>
        </w:r>
        <w:r>
          <w:rPr>
            <w:noProof/>
            <w:webHidden/>
          </w:rPr>
          <w:fldChar w:fldCharType="begin"/>
        </w:r>
        <w:r>
          <w:rPr>
            <w:noProof/>
            <w:webHidden/>
          </w:rPr>
          <w:instrText xml:space="preserve"> PAGEREF _Toc57146104 \h </w:instrText>
        </w:r>
        <w:r>
          <w:rPr>
            <w:noProof/>
            <w:webHidden/>
          </w:rPr>
        </w:r>
        <w:r>
          <w:rPr>
            <w:noProof/>
            <w:webHidden/>
          </w:rPr>
          <w:fldChar w:fldCharType="separate"/>
        </w:r>
        <w:r>
          <w:rPr>
            <w:noProof/>
            <w:webHidden/>
          </w:rPr>
          <w:t>19</w:t>
        </w:r>
        <w:r>
          <w:rPr>
            <w:noProof/>
            <w:webHidden/>
          </w:rPr>
          <w:fldChar w:fldCharType="end"/>
        </w:r>
      </w:hyperlink>
    </w:p>
    <w:p w14:paraId="4E0780BF" w14:textId="02E286E7" w:rsidR="00743F58" w:rsidRDefault="00743F58">
      <w:pPr>
        <w:pStyle w:val="TableofFigures"/>
        <w:tabs>
          <w:tab w:val="right" w:leader="dot" w:pos="9016"/>
        </w:tabs>
        <w:rPr>
          <w:rFonts w:asciiTheme="minorHAnsi" w:eastAsiaTheme="minorEastAsia" w:hAnsiTheme="minorHAnsi" w:cstheme="minorBidi"/>
          <w:noProof/>
          <w:color w:val="auto"/>
          <w:lang w:eastAsia="en-GB"/>
        </w:rPr>
      </w:pPr>
      <w:hyperlink w:anchor="_Toc57146105" w:history="1">
        <w:r w:rsidRPr="007C1F9E">
          <w:rPr>
            <w:rStyle w:val="Hyperlink"/>
            <w:noProof/>
          </w:rPr>
          <w:t>Figure 7. Porter’s Five Forces Adapted From (Market Forecast, 2020).</w:t>
        </w:r>
        <w:r>
          <w:rPr>
            <w:noProof/>
            <w:webHidden/>
          </w:rPr>
          <w:tab/>
        </w:r>
        <w:r>
          <w:rPr>
            <w:noProof/>
            <w:webHidden/>
          </w:rPr>
          <w:fldChar w:fldCharType="begin"/>
        </w:r>
        <w:r>
          <w:rPr>
            <w:noProof/>
            <w:webHidden/>
          </w:rPr>
          <w:instrText xml:space="preserve"> PAGEREF _Toc57146105 \h </w:instrText>
        </w:r>
        <w:r>
          <w:rPr>
            <w:noProof/>
            <w:webHidden/>
          </w:rPr>
        </w:r>
        <w:r>
          <w:rPr>
            <w:noProof/>
            <w:webHidden/>
          </w:rPr>
          <w:fldChar w:fldCharType="separate"/>
        </w:r>
        <w:r>
          <w:rPr>
            <w:noProof/>
            <w:webHidden/>
          </w:rPr>
          <w:t>21</w:t>
        </w:r>
        <w:r>
          <w:rPr>
            <w:noProof/>
            <w:webHidden/>
          </w:rPr>
          <w:fldChar w:fldCharType="end"/>
        </w:r>
      </w:hyperlink>
    </w:p>
    <w:p w14:paraId="10E30CA3" w14:textId="0CBC918A" w:rsidR="00743F58" w:rsidRDefault="00743F58">
      <w:pPr>
        <w:pStyle w:val="TableofFigures"/>
        <w:tabs>
          <w:tab w:val="right" w:leader="dot" w:pos="9016"/>
        </w:tabs>
        <w:rPr>
          <w:rFonts w:asciiTheme="minorHAnsi" w:eastAsiaTheme="minorEastAsia" w:hAnsiTheme="minorHAnsi" w:cstheme="minorBidi"/>
          <w:noProof/>
          <w:color w:val="auto"/>
          <w:lang w:eastAsia="en-GB"/>
        </w:rPr>
      </w:pPr>
      <w:hyperlink w:anchor="_Toc57146106" w:history="1">
        <w:r w:rsidRPr="007C1F9E">
          <w:rPr>
            <w:rStyle w:val="Hyperlink"/>
            <w:noProof/>
          </w:rPr>
          <w:t>Figure 8. Porter’s Value Chain (Smartsheet, 2020).</w:t>
        </w:r>
        <w:r>
          <w:rPr>
            <w:noProof/>
            <w:webHidden/>
          </w:rPr>
          <w:tab/>
        </w:r>
        <w:r>
          <w:rPr>
            <w:noProof/>
            <w:webHidden/>
          </w:rPr>
          <w:fldChar w:fldCharType="begin"/>
        </w:r>
        <w:r>
          <w:rPr>
            <w:noProof/>
            <w:webHidden/>
          </w:rPr>
          <w:instrText xml:space="preserve"> PAGEREF _Toc57146106 \h </w:instrText>
        </w:r>
        <w:r>
          <w:rPr>
            <w:noProof/>
            <w:webHidden/>
          </w:rPr>
        </w:r>
        <w:r>
          <w:rPr>
            <w:noProof/>
            <w:webHidden/>
          </w:rPr>
          <w:fldChar w:fldCharType="separate"/>
        </w:r>
        <w:r>
          <w:rPr>
            <w:noProof/>
            <w:webHidden/>
          </w:rPr>
          <w:t>24</w:t>
        </w:r>
        <w:r>
          <w:rPr>
            <w:noProof/>
            <w:webHidden/>
          </w:rPr>
          <w:fldChar w:fldCharType="end"/>
        </w:r>
      </w:hyperlink>
    </w:p>
    <w:p w14:paraId="7168763E" w14:textId="3219DB91" w:rsidR="00743F58" w:rsidRDefault="00743F58">
      <w:pPr>
        <w:pStyle w:val="TableofFigures"/>
        <w:tabs>
          <w:tab w:val="right" w:leader="dot" w:pos="9016"/>
        </w:tabs>
        <w:rPr>
          <w:rFonts w:asciiTheme="minorHAnsi" w:eastAsiaTheme="minorEastAsia" w:hAnsiTheme="minorHAnsi" w:cstheme="minorBidi"/>
          <w:noProof/>
          <w:color w:val="auto"/>
          <w:lang w:eastAsia="en-GB"/>
        </w:rPr>
      </w:pPr>
      <w:hyperlink w:anchor="_Toc57146107" w:history="1">
        <w:r w:rsidRPr="007C1F9E">
          <w:rPr>
            <w:rStyle w:val="Hyperlink"/>
            <w:noProof/>
          </w:rPr>
          <w:t>Figure 9. The Virtual Value Chain (Liu and Wu, 2010. p,1467).</w:t>
        </w:r>
        <w:r>
          <w:rPr>
            <w:noProof/>
            <w:webHidden/>
          </w:rPr>
          <w:tab/>
        </w:r>
        <w:r>
          <w:rPr>
            <w:noProof/>
            <w:webHidden/>
          </w:rPr>
          <w:fldChar w:fldCharType="begin"/>
        </w:r>
        <w:r>
          <w:rPr>
            <w:noProof/>
            <w:webHidden/>
          </w:rPr>
          <w:instrText xml:space="preserve"> PAGEREF _Toc57146107 \h </w:instrText>
        </w:r>
        <w:r>
          <w:rPr>
            <w:noProof/>
            <w:webHidden/>
          </w:rPr>
        </w:r>
        <w:r>
          <w:rPr>
            <w:noProof/>
            <w:webHidden/>
          </w:rPr>
          <w:fldChar w:fldCharType="separate"/>
        </w:r>
        <w:r>
          <w:rPr>
            <w:noProof/>
            <w:webHidden/>
          </w:rPr>
          <w:t>27</w:t>
        </w:r>
        <w:r>
          <w:rPr>
            <w:noProof/>
            <w:webHidden/>
          </w:rPr>
          <w:fldChar w:fldCharType="end"/>
        </w:r>
      </w:hyperlink>
    </w:p>
    <w:p w14:paraId="4F8D2F18" w14:textId="3C663C2E" w:rsidR="00743F58" w:rsidRDefault="00743F58">
      <w:pPr>
        <w:pStyle w:val="TableofFigures"/>
        <w:tabs>
          <w:tab w:val="right" w:leader="dot" w:pos="9016"/>
        </w:tabs>
        <w:rPr>
          <w:rFonts w:asciiTheme="minorHAnsi" w:eastAsiaTheme="minorEastAsia" w:hAnsiTheme="minorHAnsi" w:cstheme="minorBidi"/>
          <w:noProof/>
          <w:color w:val="auto"/>
          <w:lang w:eastAsia="en-GB"/>
        </w:rPr>
      </w:pPr>
      <w:hyperlink w:anchor="_Toc57146108" w:history="1">
        <w:r w:rsidRPr="007C1F9E">
          <w:rPr>
            <w:rStyle w:val="Hyperlink"/>
            <w:noProof/>
          </w:rPr>
          <w:t>Figure 10. The Virtual and Physical Value Chain (Liu and Wu, 2010. p,1468).</w:t>
        </w:r>
        <w:r>
          <w:rPr>
            <w:noProof/>
            <w:webHidden/>
          </w:rPr>
          <w:tab/>
        </w:r>
        <w:r>
          <w:rPr>
            <w:noProof/>
            <w:webHidden/>
          </w:rPr>
          <w:fldChar w:fldCharType="begin"/>
        </w:r>
        <w:r>
          <w:rPr>
            <w:noProof/>
            <w:webHidden/>
          </w:rPr>
          <w:instrText xml:space="preserve"> PAGEREF _Toc57146108 \h </w:instrText>
        </w:r>
        <w:r>
          <w:rPr>
            <w:noProof/>
            <w:webHidden/>
          </w:rPr>
        </w:r>
        <w:r>
          <w:rPr>
            <w:noProof/>
            <w:webHidden/>
          </w:rPr>
          <w:fldChar w:fldCharType="separate"/>
        </w:r>
        <w:r>
          <w:rPr>
            <w:noProof/>
            <w:webHidden/>
          </w:rPr>
          <w:t>27</w:t>
        </w:r>
        <w:r>
          <w:rPr>
            <w:noProof/>
            <w:webHidden/>
          </w:rPr>
          <w:fldChar w:fldCharType="end"/>
        </w:r>
      </w:hyperlink>
    </w:p>
    <w:p w14:paraId="76548E3F" w14:textId="61442A0F" w:rsidR="00743F58" w:rsidRDefault="00743F58">
      <w:pPr>
        <w:pStyle w:val="TableofFigures"/>
        <w:tabs>
          <w:tab w:val="right" w:leader="dot" w:pos="9016"/>
        </w:tabs>
        <w:rPr>
          <w:rFonts w:asciiTheme="minorHAnsi" w:eastAsiaTheme="minorEastAsia" w:hAnsiTheme="minorHAnsi" w:cstheme="minorBidi"/>
          <w:noProof/>
          <w:color w:val="auto"/>
          <w:lang w:eastAsia="en-GB"/>
        </w:rPr>
      </w:pPr>
      <w:hyperlink w:anchor="_Toc57146109" w:history="1">
        <w:r w:rsidRPr="007C1F9E">
          <w:rPr>
            <w:rStyle w:val="Hyperlink"/>
            <w:noProof/>
          </w:rPr>
          <w:t>Figure 11. VRIO Framework Adapted From (Mirkovic, 2018).</w:t>
        </w:r>
        <w:r>
          <w:rPr>
            <w:noProof/>
            <w:webHidden/>
          </w:rPr>
          <w:tab/>
        </w:r>
        <w:r>
          <w:rPr>
            <w:noProof/>
            <w:webHidden/>
          </w:rPr>
          <w:fldChar w:fldCharType="begin"/>
        </w:r>
        <w:r>
          <w:rPr>
            <w:noProof/>
            <w:webHidden/>
          </w:rPr>
          <w:instrText xml:space="preserve"> PAGEREF _Toc57146109 \h </w:instrText>
        </w:r>
        <w:r>
          <w:rPr>
            <w:noProof/>
            <w:webHidden/>
          </w:rPr>
        </w:r>
        <w:r>
          <w:rPr>
            <w:noProof/>
            <w:webHidden/>
          </w:rPr>
          <w:fldChar w:fldCharType="separate"/>
        </w:r>
        <w:r>
          <w:rPr>
            <w:noProof/>
            <w:webHidden/>
          </w:rPr>
          <w:t>29</w:t>
        </w:r>
        <w:r>
          <w:rPr>
            <w:noProof/>
            <w:webHidden/>
          </w:rPr>
          <w:fldChar w:fldCharType="end"/>
        </w:r>
      </w:hyperlink>
    </w:p>
    <w:p w14:paraId="24E2019F" w14:textId="6D0190A3" w:rsidR="00743F58" w:rsidRDefault="00743F58">
      <w:pPr>
        <w:pStyle w:val="TableofFigures"/>
        <w:tabs>
          <w:tab w:val="right" w:leader="dot" w:pos="9016"/>
        </w:tabs>
        <w:rPr>
          <w:rFonts w:asciiTheme="minorHAnsi" w:eastAsiaTheme="minorEastAsia" w:hAnsiTheme="minorHAnsi" w:cstheme="minorBidi"/>
          <w:noProof/>
          <w:color w:val="auto"/>
          <w:lang w:eastAsia="en-GB"/>
        </w:rPr>
      </w:pPr>
      <w:hyperlink w:anchor="_Toc57146110" w:history="1">
        <w:r w:rsidRPr="007C1F9E">
          <w:rPr>
            <w:rStyle w:val="Hyperlink"/>
            <w:noProof/>
          </w:rPr>
          <w:t>Figure 12. Product Life Cycle (Sohn, 2019).</w:t>
        </w:r>
        <w:r>
          <w:rPr>
            <w:noProof/>
            <w:webHidden/>
          </w:rPr>
          <w:tab/>
        </w:r>
        <w:r>
          <w:rPr>
            <w:noProof/>
            <w:webHidden/>
          </w:rPr>
          <w:fldChar w:fldCharType="begin"/>
        </w:r>
        <w:r>
          <w:rPr>
            <w:noProof/>
            <w:webHidden/>
          </w:rPr>
          <w:instrText xml:space="preserve"> PAGEREF _Toc57146110 \h </w:instrText>
        </w:r>
        <w:r>
          <w:rPr>
            <w:noProof/>
            <w:webHidden/>
          </w:rPr>
        </w:r>
        <w:r>
          <w:rPr>
            <w:noProof/>
            <w:webHidden/>
          </w:rPr>
          <w:fldChar w:fldCharType="separate"/>
        </w:r>
        <w:r>
          <w:rPr>
            <w:noProof/>
            <w:webHidden/>
          </w:rPr>
          <w:t>31</w:t>
        </w:r>
        <w:r>
          <w:rPr>
            <w:noProof/>
            <w:webHidden/>
          </w:rPr>
          <w:fldChar w:fldCharType="end"/>
        </w:r>
      </w:hyperlink>
    </w:p>
    <w:p w14:paraId="0D64F89F" w14:textId="7FB4BCE6" w:rsidR="00743F58" w:rsidRDefault="00743F58">
      <w:pPr>
        <w:pStyle w:val="TableofFigures"/>
        <w:tabs>
          <w:tab w:val="right" w:leader="dot" w:pos="9016"/>
        </w:tabs>
        <w:rPr>
          <w:rFonts w:asciiTheme="minorHAnsi" w:eastAsiaTheme="minorEastAsia" w:hAnsiTheme="minorHAnsi" w:cstheme="minorBidi"/>
          <w:noProof/>
          <w:color w:val="auto"/>
          <w:lang w:eastAsia="en-GB"/>
        </w:rPr>
      </w:pPr>
      <w:hyperlink w:anchor="_Toc57146111" w:history="1">
        <w:r w:rsidRPr="007C1F9E">
          <w:rPr>
            <w:rStyle w:val="Hyperlink"/>
            <w:noProof/>
          </w:rPr>
          <w:t>Figure 13. Lidl’s Growth from 2010 to 2020 (Statista, 2020).</w:t>
        </w:r>
        <w:r>
          <w:rPr>
            <w:noProof/>
            <w:webHidden/>
          </w:rPr>
          <w:tab/>
        </w:r>
        <w:r>
          <w:rPr>
            <w:noProof/>
            <w:webHidden/>
          </w:rPr>
          <w:fldChar w:fldCharType="begin"/>
        </w:r>
        <w:r>
          <w:rPr>
            <w:noProof/>
            <w:webHidden/>
          </w:rPr>
          <w:instrText xml:space="preserve"> PAGEREF _Toc57146111 \h </w:instrText>
        </w:r>
        <w:r>
          <w:rPr>
            <w:noProof/>
            <w:webHidden/>
          </w:rPr>
        </w:r>
        <w:r>
          <w:rPr>
            <w:noProof/>
            <w:webHidden/>
          </w:rPr>
          <w:fldChar w:fldCharType="separate"/>
        </w:r>
        <w:r>
          <w:rPr>
            <w:noProof/>
            <w:webHidden/>
          </w:rPr>
          <w:t>32</w:t>
        </w:r>
        <w:r>
          <w:rPr>
            <w:noProof/>
            <w:webHidden/>
          </w:rPr>
          <w:fldChar w:fldCharType="end"/>
        </w:r>
      </w:hyperlink>
    </w:p>
    <w:p w14:paraId="75A2A6A7" w14:textId="11CF8601" w:rsidR="00743F58" w:rsidRDefault="00743F58">
      <w:pPr>
        <w:pStyle w:val="TableofFigures"/>
        <w:tabs>
          <w:tab w:val="right" w:leader="dot" w:pos="9016"/>
        </w:tabs>
        <w:rPr>
          <w:rFonts w:asciiTheme="minorHAnsi" w:eastAsiaTheme="minorEastAsia" w:hAnsiTheme="minorHAnsi" w:cstheme="minorBidi"/>
          <w:noProof/>
          <w:color w:val="auto"/>
          <w:lang w:eastAsia="en-GB"/>
        </w:rPr>
      </w:pPr>
      <w:hyperlink w:anchor="_Toc57146112" w:history="1">
        <w:r w:rsidRPr="007C1F9E">
          <w:rPr>
            <w:rStyle w:val="Hyperlink"/>
            <w:noProof/>
          </w:rPr>
          <w:t>Figure 14. Stakeholder Mapping Adapted From (Smith, 2000).</w:t>
        </w:r>
        <w:r>
          <w:rPr>
            <w:noProof/>
            <w:webHidden/>
          </w:rPr>
          <w:tab/>
        </w:r>
        <w:r>
          <w:rPr>
            <w:noProof/>
            <w:webHidden/>
          </w:rPr>
          <w:fldChar w:fldCharType="begin"/>
        </w:r>
        <w:r>
          <w:rPr>
            <w:noProof/>
            <w:webHidden/>
          </w:rPr>
          <w:instrText xml:space="preserve"> PAGEREF _Toc57146112 \h </w:instrText>
        </w:r>
        <w:r>
          <w:rPr>
            <w:noProof/>
            <w:webHidden/>
          </w:rPr>
        </w:r>
        <w:r>
          <w:rPr>
            <w:noProof/>
            <w:webHidden/>
          </w:rPr>
          <w:fldChar w:fldCharType="separate"/>
        </w:r>
        <w:r>
          <w:rPr>
            <w:noProof/>
            <w:webHidden/>
          </w:rPr>
          <w:t>34</w:t>
        </w:r>
        <w:r>
          <w:rPr>
            <w:noProof/>
            <w:webHidden/>
          </w:rPr>
          <w:fldChar w:fldCharType="end"/>
        </w:r>
      </w:hyperlink>
    </w:p>
    <w:p w14:paraId="7BE04C07" w14:textId="023E6E6D" w:rsidR="00743F58" w:rsidRDefault="00743F58">
      <w:pPr>
        <w:pStyle w:val="TableofFigures"/>
        <w:tabs>
          <w:tab w:val="right" w:leader="dot" w:pos="9016"/>
        </w:tabs>
        <w:rPr>
          <w:rFonts w:asciiTheme="minorHAnsi" w:eastAsiaTheme="minorEastAsia" w:hAnsiTheme="minorHAnsi" w:cstheme="minorBidi"/>
          <w:noProof/>
          <w:color w:val="auto"/>
          <w:lang w:eastAsia="en-GB"/>
        </w:rPr>
      </w:pPr>
      <w:hyperlink r:id="rId13" w:anchor="_Toc57146113" w:history="1">
        <w:r w:rsidRPr="007C1F9E">
          <w:rPr>
            <w:rStyle w:val="Hyperlink"/>
            <w:noProof/>
          </w:rPr>
          <w:t>Figure 15. Stakeholder Power Grid Adapted From (Project Management Blueprint, 2019).</w:t>
        </w:r>
        <w:r>
          <w:rPr>
            <w:noProof/>
            <w:webHidden/>
          </w:rPr>
          <w:tab/>
        </w:r>
        <w:r>
          <w:rPr>
            <w:noProof/>
            <w:webHidden/>
          </w:rPr>
          <w:fldChar w:fldCharType="begin"/>
        </w:r>
        <w:r>
          <w:rPr>
            <w:noProof/>
            <w:webHidden/>
          </w:rPr>
          <w:instrText xml:space="preserve"> PAGEREF _Toc57146113 \h </w:instrText>
        </w:r>
        <w:r>
          <w:rPr>
            <w:noProof/>
            <w:webHidden/>
          </w:rPr>
        </w:r>
        <w:r>
          <w:rPr>
            <w:noProof/>
            <w:webHidden/>
          </w:rPr>
          <w:fldChar w:fldCharType="separate"/>
        </w:r>
        <w:r>
          <w:rPr>
            <w:noProof/>
            <w:webHidden/>
          </w:rPr>
          <w:t>35</w:t>
        </w:r>
        <w:r>
          <w:rPr>
            <w:noProof/>
            <w:webHidden/>
          </w:rPr>
          <w:fldChar w:fldCharType="end"/>
        </w:r>
      </w:hyperlink>
    </w:p>
    <w:p w14:paraId="1EA6CDE1" w14:textId="66D19004" w:rsidR="00FF2C03" w:rsidRDefault="00C51548" w:rsidP="00F57529">
      <w:pPr>
        <w:jc w:val="both"/>
        <w:rPr>
          <w:b/>
          <w:bCs/>
        </w:rPr>
      </w:pPr>
      <w:r>
        <w:rPr>
          <w:b/>
          <w:bCs/>
        </w:rPr>
        <w:fldChar w:fldCharType="end"/>
      </w:r>
    </w:p>
    <w:p w14:paraId="42BC44E3" w14:textId="64683845" w:rsidR="009A654B" w:rsidRDefault="009A654B" w:rsidP="00F57529">
      <w:pPr>
        <w:jc w:val="both"/>
        <w:rPr>
          <w:b/>
          <w:bCs/>
        </w:rPr>
      </w:pPr>
      <w:r>
        <w:rPr>
          <w:b/>
          <w:bCs/>
        </w:rPr>
        <w:t>List of Tables.</w:t>
      </w:r>
    </w:p>
    <w:p w14:paraId="3044384E" w14:textId="33C4496F" w:rsidR="000F238C" w:rsidRDefault="00B611F0">
      <w:pPr>
        <w:pStyle w:val="TableofFigures"/>
        <w:tabs>
          <w:tab w:val="left" w:pos="660"/>
          <w:tab w:val="right" w:leader="dot" w:pos="9016"/>
        </w:tabs>
        <w:rPr>
          <w:rFonts w:asciiTheme="minorHAnsi" w:eastAsiaTheme="minorEastAsia" w:hAnsiTheme="minorHAnsi" w:cstheme="minorBidi"/>
          <w:noProof/>
          <w:color w:val="auto"/>
          <w:lang w:eastAsia="en-GB"/>
        </w:rPr>
      </w:pPr>
      <w:r>
        <w:rPr>
          <w:b/>
          <w:bCs/>
        </w:rPr>
        <w:fldChar w:fldCharType="begin"/>
      </w:r>
      <w:r>
        <w:rPr>
          <w:b/>
          <w:bCs/>
        </w:rPr>
        <w:instrText xml:space="preserve"> TOC \h \z \c "Table" </w:instrText>
      </w:r>
      <w:r>
        <w:rPr>
          <w:b/>
          <w:bCs/>
        </w:rPr>
        <w:fldChar w:fldCharType="separate"/>
      </w:r>
      <w:hyperlink w:anchor="_Toc57146114" w:history="1">
        <w:r w:rsidR="000F238C" w:rsidRPr="00D1199C">
          <w:rPr>
            <w:rStyle w:val="Hyperlink"/>
            <w:noProof/>
          </w:rPr>
          <w:t>2.6</w:t>
        </w:r>
        <w:r w:rsidR="000F238C">
          <w:rPr>
            <w:rFonts w:asciiTheme="minorHAnsi" w:eastAsiaTheme="minorEastAsia" w:hAnsiTheme="minorHAnsi" w:cstheme="minorBidi"/>
            <w:noProof/>
            <w:color w:val="auto"/>
            <w:lang w:eastAsia="en-GB"/>
          </w:rPr>
          <w:tab/>
        </w:r>
        <w:r w:rsidR="000F238C" w:rsidRPr="00D1199C">
          <w:rPr>
            <w:rStyle w:val="Hyperlink"/>
            <w:noProof/>
          </w:rPr>
          <w:t>Table 1.Examining Lidl’s Strategic Position using McKinsey S7 Model.</w:t>
        </w:r>
        <w:r w:rsidR="000F238C">
          <w:rPr>
            <w:noProof/>
            <w:webHidden/>
          </w:rPr>
          <w:tab/>
        </w:r>
        <w:r w:rsidR="000F238C">
          <w:rPr>
            <w:noProof/>
            <w:webHidden/>
          </w:rPr>
          <w:fldChar w:fldCharType="begin"/>
        </w:r>
        <w:r w:rsidR="000F238C">
          <w:rPr>
            <w:noProof/>
            <w:webHidden/>
          </w:rPr>
          <w:instrText xml:space="preserve"> PAGEREF _Toc57146114 \h </w:instrText>
        </w:r>
        <w:r w:rsidR="000F238C">
          <w:rPr>
            <w:noProof/>
            <w:webHidden/>
          </w:rPr>
        </w:r>
        <w:r w:rsidR="000F238C">
          <w:rPr>
            <w:noProof/>
            <w:webHidden/>
          </w:rPr>
          <w:fldChar w:fldCharType="separate"/>
        </w:r>
        <w:r w:rsidR="000F238C">
          <w:rPr>
            <w:noProof/>
            <w:webHidden/>
          </w:rPr>
          <w:t>12</w:t>
        </w:r>
        <w:r w:rsidR="000F238C">
          <w:rPr>
            <w:noProof/>
            <w:webHidden/>
          </w:rPr>
          <w:fldChar w:fldCharType="end"/>
        </w:r>
      </w:hyperlink>
    </w:p>
    <w:p w14:paraId="4430C388" w14:textId="318AE343" w:rsidR="000F238C" w:rsidRDefault="000F238C">
      <w:pPr>
        <w:pStyle w:val="TableofFigures"/>
        <w:tabs>
          <w:tab w:val="left" w:pos="660"/>
          <w:tab w:val="right" w:leader="dot" w:pos="9016"/>
        </w:tabs>
        <w:rPr>
          <w:rFonts w:asciiTheme="minorHAnsi" w:eastAsiaTheme="minorEastAsia" w:hAnsiTheme="minorHAnsi" w:cstheme="minorBidi"/>
          <w:noProof/>
          <w:color w:val="auto"/>
          <w:lang w:eastAsia="en-GB"/>
        </w:rPr>
      </w:pPr>
      <w:hyperlink w:anchor="_Toc57146115" w:history="1">
        <w:r w:rsidRPr="00D1199C">
          <w:rPr>
            <w:rStyle w:val="Hyperlink"/>
            <w:noProof/>
          </w:rPr>
          <w:t>3.1</w:t>
        </w:r>
        <w:r>
          <w:rPr>
            <w:rFonts w:asciiTheme="minorHAnsi" w:eastAsiaTheme="minorEastAsia" w:hAnsiTheme="minorHAnsi" w:cstheme="minorBidi"/>
            <w:noProof/>
            <w:color w:val="auto"/>
            <w:lang w:eastAsia="en-GB"/>
          </w:rPr>
          <w:tab/>
        </w:r>
        <w:r w:rsidRPr="00D1199C">
          <w:rPr>
            <w:rStyle w:val="Hyperlink"/>
            <w:noProof/>
          </w:rPr>
          <w:t>Table 2. Scanning the Macro-Environment using PESTLE.</w:t>
        </w:r>
        <w:r>
          <w:rPr>
            <w:noProof/>
            <w:webHidden/>
          </w:rPr>
          <w:tab/>
        </w:r>
        <w:r>
          <w:rPr>
            <w:noProof/>
            <w:webHidden/>
          </w:rPr>
          <w:fldChar w:fldCharType="begin"/>
        </w:r>
        <w:r>
          <w:rPr>
            <w:noProof/>
            <w:webHidden/>
          </w:rPr>
          <w:instrText xml:space="preserve"> PAGEREF _Toc57146115 \h </w:instrText>
        </w:r>
        <w:r>
          <w:rPr>
            <w:noProof/>
            <w:webHidden/>
          </w:rPr>
        </w:r>
        <w:r>
          <w:rPr>
            <w:noProof/>
            <w:webHidden/>
          </w:rPr>
          <w:fldChar w:fldCharType="separate"/>
        </w:r>
        <w:r>
          <w:rPr>
            <w:noProof/>
            <w:webHidden/>
          </w:rPr>
          <w:t>16</w:t>
        </w:r>
        <w:r>
          <w:rPr>
            <w:noProof/>
            <w:webHidden/>
          </w:rPr>
          <w:fldChar w:fldCharType="end"/>
        </w:r>
      </w:hyperlink>
    </w:p>
    <w:p w14:paraId="1DCA0A6B" w14:textId="6254A636" w:rsidR="000F238C" w:rsidRDefault="000F238C">
      <w:pPr>
        <w:pStyle w:val="TableofFigures"/>
        <w:tabs>
          <w:tab w:val="left" w:pos="660"/>
          <w:tab w:val="right" w:leader="dot" w:pos="9016"/>
        </w:tabs>
        <w:rPr>
          <w:rFonts w:asciiTheme="minorHAnsi" w:eastAsiaTheme="minorEastAsia" w:hAnsiTheme="minorHAnsi" w:cstheme="minorBidi"/>
          <w:noProof/>
          <w:color w:val="auto"/>
          <w:lang w:eastAsia="en-GB"/>
        </w:rPr>
      </w:pPr>
      <w:hyperlink w:anchor="_Toc57146116" w:history="1">
        <w:r w:rsidRPr="00D1199C">
          <w:rPr>
            <w:rStyle w:val="Hyperlink"/>
            <w:noProof/>
          </w:rPr>
          <w:t>3.3</w:t>
        </w:r>
        <w:r>
          <w:rPr>
            <w:rFonts w:asciiTheme="minorHAnsi" w:eastAsiaTheme="minorEastAsia" w:hAnsiTheme="minorHAnsi" w:cstheme="minorBidi"/>
            <w:noProof/>
            <w:color w:val="auto"/>
            <w:lang w:eastAsia="en-GB"/>
          </w:rPr>
          <w:tab/>
        </w:r>
        <w:r w:rsidRPr="00D1199C">
          <w:rPr>
            <w:rStyle w:val="Hyperlink"/>
            <w:noProof/>
          </w:rPr>
          <w:t>Table 3. Analysing Lidl using SWOT.</w:t>
        </w:r>
        <w:r>
          <w:rPr>
            <w:noProof/>
            <w:webHidden/>
          </w:rPr>
          <w:tab/>
        </w:r>
        <w:r>
          <w:rPr>
            <w:noProof/>
            <w:webHidden/>
          </w:rPr>
          <w:fldChar w:fldCharType="begin"/>
        </w:r>
        <w:r>
          <w:rPr>
            <w:noProof/>
            <w:webHidden/>
          </w:rPr>
          <w:instrText xml:space="preserve"> PAGEREF _Toc57146116 \h </w:instrText>
        </w:r>
        <w:r>
          <w:rPr>
            <w:noProof/>
            <w:webHidden/>
          </w:rPr>
        </w:r>
        <w:r>
          <w:rPr>
            <w:noProof/>
            <w:webHidden/>
          </w:rPr>
          <w:fldChar w:fldCharType="separate"/>
        </w:r>
        <w:r>
          <w:rPr>
            <w:noProof/>
            <w:webHidden/>
          </w:rPr>
          <w:t>19</w:t>
        </w:r>
        <w:r>
          <w:rPr>
            <w:noProof/>
            <w:webHidden/>
          </w:rPr>
          <w:fldChar w:fldCharType="end"/>
        </w:r>
      </w:hyperlink>
    </w:p>
    <w:p w14:paraId="6AFE6A1C" w14:textId="34515E26" w:rsidR="000F238C" w:rsidRDefault="000F238C">
      <w:pPr>
        <w:pStyle w:val="TableofFigures"/>
        <w:tabs>
          <w:tab w:val="left" w:pos="660"/>
          <w:tab w:val="right" w:leader="dot" w:pos="9016"/>
        </w:tabs>
        <w:rPr>
          <w:rFonts w:asciiTheme="minorHAnsi" w:eastAsiaTheme="minorEastAsia" w:hAnsiTheme="minorHAnsi" w:cstheme="minorBidi"/>
          <w:noProof/>
          <w:color w:val="auto"/>
          <w:lang w:eastAsia="en-GB"/>
        </w:rPr>
      </w:pPr>
      <w:hyperlink w:anchor="_Toc57146117" w:history="1">
        <w:r w:rsidRPr="00D1199C">
          <w:rPr>
            <w:rStyle w:val="Hyperlink"/>
            <w:noProof/>
          </w:rPr>
          <w:t>3.5</w:t>
        </w:r>
        <w:r>
          <w:rPr>
            <w:rFonts w:asciiTheme="minorHAnsi" w:eastAsiaTheme="minorEastAsia" w:hAnsiTheme="minorHAnsi" w:cstheme="minorBidi"/>
            <w:noProof/>
            <w:color w:val="auto"/>
            <w:lang w:eastAsia="en-GB"/>
          </w:rPr>
          <w:tab/>
        </w:r>
        <w:r w:rsidRPr="00D1199C">
          <w:rPr>
            <w:rStyle w:val="Hyperlink"/>
            <w:noProof/>
          </w:rPr>
          <w:t>Table 4. Analysing Lidl’s Competitive in the Industry using Porter’s Five Forces.</w:t>
        </w:r>
        <w:r>
          <w:rPr>
            <w:noProof/>
            <w:webHidden/>
          </w:rPr>
          <w:tab/>
        </w:r>
        <w:r>
          <w:rPr>
            <w:noProof/>
            <w:webHidden/>
          </w:rPr>
          <w:fldChar w:fldCharType="begin"/>
        </w:r>
        <w:r>
          <w:rPr>
            <w:noProof/>
            <w:webHidden/>
          </w:rPr>
          <w:instrText xml:space="preserve"> PAGEREF _Toc57146117 \h </w:instrText>
        </w:r>
        <w:r>
          <w:rPr>
            <w:noProof/>
            <w:webHidden/>
          </w:rPr>
        </w:r>
        <w:r>
          <w:rPr>
            <w:noProof/>
            <w:webHidden/>
          </w:rPr>
          <w:fldChar w:fldCharType="separate"/>
        </w:r>
        <w:r>
          <w:rPr>
            <w:noProof/>
            <w:webHidden/>
          </w:rPr>
          <w:t>22</w:t>
        </w:r>
        <w:r>
          <w:rPr>
            <w:noProof/>
            <w:webHidden/>
          </w:rPr>
          <w:fldChar w:fldCharType="end"/>
        </w:r>
      </w:hyperlink>
    </w:p>
    <w:p w14:paraId="3D3999B3" w14:textId="3475AC08" w:rsidR="000F238C" w:rsidRDefault="000F238C">
      <w:pPr>
        <w:pStyle w:val="TableofFigures"/>
        <w:tabs>
          <w:tab w:val="left" w:pos="660"/>
          <w:tab w:val="right" w:leader="dot" w:pos="9016"/>
        </w:tabs>
        <w:rPr>
          <w:rFonts w:asciiTheme="minorHAnsi" w:eastAsiaTheme="minorEastAsia" w:hAnsiTheme="minorHAnsi" w:cstheme="minorBidi"/>
          <w:noProof/>
          <w:color w:val="auto"/>
          <w:lang w:eastAsia="en-GB"/>
        </w:rPr>
      </w:pPr>
      <w:hyperlink w:anchor="_Toc57146118" w:history="1">
        <w:r w:rsidRPr="00D1199C">
          <w:rPr>
            <w:rStyle w:val="Hyperlink"/>
            <w:noProof/>
          </w:rPr>
          <w:t>3.7</w:t>
        </w:r>
        <w:r>
          <w:rPr>
            <w:rFonts w:asciiTheme="minorHAnsi" w:eastAsiaTheme="minorEastAsia" w:hAnsiTheme="minorHAnsi" w:cstheme="minorBidi"/>
            <w:noProof/>
            <w:color w:val="auto"/>
            <w:lang w:eastAsia="en-GB"/>
          </w:rPr>
          <w:tab/>
        </w:r>
        <w:r w:rsidRPr="00D1199C">
          <w:rPr>
            <w:rStyle w:val="Hyperlink"/>
            <w:noProof/>
          </w:rPr>
          <w:t>Table 5. Analysing and Evaluating Lidl’s Value Chain.</w:t>
        </w:r>
        <w:r>
          <w:rPr>
            <w:noProof/>
            <w:webHidden/>
          </w:rPr>
          <w:tab/>
        </w:r>
        <w:r>
          <w:rPr>
            <w:noProof/>
            <w:webHidden/>
          </w:rPr>
          <w:fldChar w:fldCharType="begin"/>
        </w:r>
        <w:r>
          <w:rPr>
            <w:noProof/>
            <w:webHidden/>
          </w:rPr>
          <w:instrText xml:space="preserve"> PAGEREF _Toc57146118 \h </w:instrText>
        </w:r>
        <w:r>
          <w:rPr>
            <w:noProof/>
            <w:webHidden/>
          </w:rPr>
        </w:r>
        <w:r>
          <w:rPr>
            <w:noProof/>
            <w:webHidden/>
          </w:rPr>
          <w:fldChar w:fldCharType="separate"/>
        </w:r>
        <w:r>
          <w:rPr>
            <w:noProof/>
            <w:webHidden/>
          </w:rPr>
          <w:t>25</w:t>
        </w:r>
        <w:r>
          <w:rPr>
            <w:noProof/>
            <w:webHidden/>
          </w:rPr>
          <w:fldChar w:fldCharType="end"/>
        </w:r>
      </w:hyperlink>
    </w:p>
    <w:p w14:paraId="65CA46A9" w14:textId="3551E88B" w:rsidR="000F238C" w:rsidRDefault="000F238C">
      <w:pPr>
        <w:pStyle w:val="TableofFigures"/>
        <w:tabs>
          <w:tab w:val="left" w:pos="660"/>
          <w:tab w:val="right" w:leader="dot" w:pos="9016"/>
        </w:tabs>
        <w:rPr>
          <w:rFonts w:asciiTheme="minorHAnsi" w:eastAsiaTheme="minorEastAsia" w:hAnsiTheme="minorHAnsi" w:cstheme="minorBidi"/>
          <w:noProof/>
          <w:color w:val="auto"/>
          <w:lang w:eastAsia="en-GB"/>
        </w:rPr>
      </w:pPr>
      <w:hyperlink w:anchor="_Toc57146119" w:history="1">
        <w:r w:rsidRPr="00D1199C">
          <w:rPr>
            <w:rStyle w:val="Hyperlink"/>
            <w:noProof/>
          </w:rPr>
          <w:t>3.8</w:t>
        </w:r>
        <w:r>
          <w:rPr>
            <w:rFonts w:asciiTheme="minorHAnsi" w:eastAsiaTheme="minorEastAsia" w:hAnsiTheme="minorHAnsi" w:cstheme="minorBidi"/>
            <w:noProof/>
            <w:color w:val="auto"/>
            <w:lang w:eastAsia="en-GB"/>
          </w:rPr>
          <w:tab/>
        </w:r>
        <w:r w:rsidRPr="00D1199C">
          <w:rPr>
            <w:rStyle w:val="Hyperlink"/>
            <w:noProof/>
          </w:rPr>
          <w:t>Table 6. Analysing Lidl using VRIO.</w:t>
        </w:r>
        <w:r>
          <w:rPr>
            <w:noProof/>
            <w:webHidden/>
          </w:rPr>
          <w:tab/>
        </w:r>
        <w:r>
          <w:rPr>
            <w:noProof/>
            <w:webHidden/>
          </w:rPr>
          <w:fldChar w:fldCharType="begin"/>
        </w:r>
        <w:r>
          <w:rPr>
            <w:noProof/>
            <w:webHidden/>
          </w:rPr>
          <w:instrText xml:space="preserve"> PAGEREF _Toc57146119 \h </w:instrText>
        </w:r>
        <w:r>
          <w:rPr>
            <w:noProof/>
            <w:webHidden/>
          </w:rPr>
        </w:r>
        <w:r>
          <w:rPr>
            <w:noProof/>
            <w:webHidden/>
          </w:rPr>
          <w:fldChar w:fldCharType="separate"/>
        </w:r>
        <w:r>
          <w:rPr>
            <w:noProof/>
            <w:webHidden/>
          </w:rPr>
          <w:t>29</w:t>
        </w:r>
        <w:r>
          <w:rPr>
            <w:noProof/>
            <w:webHidden/>
          </w:rPr>
          <w:fldChar w:fldCharType="end"/>
        </w:r>
      </w:hyperlink>
    </w:p>
    <w:p w14:paraId="1C05AB0C" w14:textId="19F81593" w:rsidR="000F238C" w:rsidRDefault="000F238C">
      <w:pPr>
        <w:pStyle w:val="TableofFigures"/>
        <w:tabs>
          <w:tab w:val="left" w:pos="660"/>
          <w:tab w:val="right" w:leader="dot" w:pos="9016"/>
        </w:tabs>
        <w:rPr>
          <w:rFonts w:asciiTheme="minorHAnsi" w:eastAsiaTheme="minorEastAsia" w:hAnsiTheme="minorHAnsi" w:cstheme="minorBidi"/>
          <w:noProof/>
          <w:color w:val="auto"/>
          <w:lang w:eastAsia="en-GB"/>
        </w:rPr>
      </w:pPr>
      <w:hyperlink w:anchor="_Toc57146120" w:history="1">
        <w:r w:rsidRPr="00D1199C">
          <w:rPr>
            <w:rStyle w:val="Hyperlink"/>
            <w:noProof/>
          </w:rPr>
          <w:t>5.2</w:t>
        </w:r>
        <w:r>
          <w:rPr>
            <w:rFonts w:asciiTheme="minorHAnsi" w:eastAsiaTheme="minorEastAsia" w:hAnsiTheme="minorHAnsi" w:cstheme="minorBidi"/>
            <w:noProof/>
            <w:color w:val="auto"/>
            <w:lang w:eastAsia="en-GB"/>
          </w:rPr>
          <w:tab/>
        </w:r>
        <w:r w:rsidRPr="00D1199C">
          <w:rPr>
            <w:rStyle w:val="Hyperlink"/>
            <w:noProof/>
          </w:rPr>
          <w:t>Table 7. Strategy 1. Stay with Current Business Strategy.</w:t>
        </w:r>
        <w:r>
          <w:rPr>
            <w:noProof/>
            <w:webHidden/>
          </w:rPr>
          <w:tab/>
        </w:r>
        <w:r>
          <w:rPr>
            <w:noProof/>
            <w:webHidden/>
          </w:rPr>
          <w:fldChar w:fldCharType="begin"/>
        </w:r>
        <w:r>
          <w:rPr>
            <w:noProof/>
            <w:webHidden/>
          </w:rPr>
          <w:instrText xml:space="preserve"> PAGEREF _Toc57146120 \h </w:instrText>
        </w:r>
        <w:r>
          <w:rPr>
            <w:noProof/>
            <w:webHidden/>
          </w:rPr>
        </w:r>
        <w:r>
          <w:rPr>
            <w:noProof/>
            <w:webHidden/>
          </w:rPr>
          <w:fldChar w:fldCharType="separate"/>
        </w:r>
        <w:r>
          <w:rPr>
            <w:noProof/>
            <w:webHidden/>
          </w:rPr>
          <w:t>36</w:t>
        </w:r>
        <w:r>
          <w:rPr>
            <w:noProof/>
            <w:webHidden/>
          </w:rPr>
          <w:fldChar w:fldCharType="end"/>
        </w:r>
      </w:hyperlink>
    </w:p>
    <w:p w14:paraId="207FA32F" w14:textId="24686B35" w:rsidR="000F238C" w:rsidRDefault="000F238C">
      <w:pPr>
        <w:pStyle w:val="TableofFigures"/>
        <w:tabs>
          <w:tab w:val="left" w:pos="660"/>
          <w:tab w:val="right" w:leader="dot" w:pos="9016"/>
        </w:tabs>
        <w:rPr>
          <w:rFonts w:asciiTheme="minorHAnsi" w:eastAsiaTheme="minorEastAsia" w:hAnsiTheme="minorHAnsi" w:cstheme="minorBidi"/>
          <w:noProof/>
          <w:color w:val="auto"/>
          <w:lang w:eastAsia="en-GB"/>
        </w:rPr>
      </w:pPr>
      <w:hyperlink w:anchor="_Toc57146121" w:history="1">
        <w:r w:rsidRPr="00D1199C">
          <w:rPr>
            <w:rStyle w:val="Hyperlink"/>
            <w:noProof/>
          </w:rPr>
          <w:t>5.3</w:t>
        </w:r>
        <w:r>
          <w:rPr>
            <w:rFonts w:asciiTheme="minorHAnsi" w:eastAsiaTheme="minorEastAsia" w:hAnsiTheme="minorHAnsi" w:cstheme="minorBidi"/>
            <w:noProof/>
            <w:color w:val="auto"/>
            <w:lang w:eastAsia="en-GB"/>
          </w:rPr>
          <w:tab/>
        </w:r>
        <w:r w:rsidRPr="00D1199C">
          <w:rPr>
            <w:rStyle w:val="Hyperlink"/>
            <w:noProof/>
          </w:rPr>
          <w:t>Table 8. Strategy 2. Aggressive Marketing Strategy.</w:t>
        </w:r>
        <w:r>
          <w:rPr>
            <w:noProof/>
            <w:webHidden/>
          </w:rPr>
          <w:tab/>
        </w:r>
        <w:r>
          <w:rPr>
            <w:noProof/>
            <w:webHidden/>
          </w:rPr>
          <w:fldChar w:fldCharType="begin"/>
        </w:r>
        <w:r>
          <w:rPr>
            <w:noProof/>
            <w:webHidden/>
          </w:rPr>
          <w:instrText xml:space="preserve"> PAGEREF _Toc57146121 \h </w:instrText>
        </w:r>
        <w:r>
          <w:rPr>
            <w:noProof/>
            <w:webHidden/>
          </w:rPr>
        </w:r>
        <w:r>
          <w:rPr>
            <w:noProof/>
            <w:webHidden/>
          </w:rPr>
          <w:fldChar w:fldCharType="separate"/>
        </w:r>
        <w:r>
          <w:rPr>
            <w:noProof/>
            <w:webHidden/>
          </w:rPr>
          <w:t>37</w:t>
        </w:r>
        <w:r>
          <w:rPr>
            <w:noProof/>
            <w:webHidden/>
          </w:rPr>
          <w:fldChar w:fldCharType="end"/>
        </w:r>
      </w:hyperlink>
    </w:p>
    <w:p w14:paraId="5BA401E9" w14:textId="674E4C75" w:rsidR="000F238C" w:rsidRDefault="000F238C">
      <w:pPr>
        <w:pStyle w:val="TableofFigures"/>
        <w:tabs>
          <w:tab w:val="left" w:pos="660"/>
          <w:tab w:val="right" w:leader="dot" w:pos="9016"/>
        </w:tabs>
        <w:rPr>
          <w:rFonts w:asciiTheme="minorHAnsi" w:eastAsiaTheme="minorEastAsia" w:hAnsiTheme="minorHAnsi" w:cstheme="minorBidi"/>
          <w:noProof/>
          <w:color w:val="auto"/>
          <w:lang w:eastAsia="en-GB"/>
        </w:rPr>
      </w:pPr>
      <w:hyperlink w:anchor="_Toc57146122" w:history="1">
        <w:r w:rsidRPr="00D1199C">
          <w:rPr>
            <w:rStyle w:val="Hyperlink"/>
            <w:noProof/>
          </w:rPr>
          <w:t>5.4</w:t>
        </w:r>
        <w:r>
          <w:rPr>
            <w:rFonts w:asciiTheme="minorHAnsi" w:eastAsiaTheme="minorEastAsia" w:hAnsiTheme="minorHAnsi" w:cstheme="minorBidi"/>
            <w:noProof/>
            <w:color w:val="auto"/>
            <w:lang w:eastAsia="en-GB"/>
          </w:rPr>
          <w:tab/>
        </w:r>
        <w:r w:rsidRPr="00D1199C">
          <w:rPr>
            <w:rStyle w:val="Hyperlink"/>
            <w:noProof/>
          </w:rPr>
          <w:t>Table 9. Strategy 3. Robotic Technology and E-commerce for Lidl.</w:t>
        </w:r>
        <w:r>
          <w:rPr>
            <w:noProof/>
            <w:webHidden/>
          </w:rPr>
          <w:tab/>
        </w:r>
        <w:r>
          <w:rPr>
            <w:noProof/>
            <w:webHidden/>
          </w:rPr>
          <w:fldChar w:fldCharType="begin"/>
        </w:r>
        <w:r>
          <w:rPr>
            <w:noProof/>
            <w:webHidden/>
          </w:rPr>
          <w:instrText xml:space="preserve"> PAGEREF _Toc57146122 \h </w:instrText>
        </w:r>
        <w:r>
          <w:rPr>
            <w:noProof/>
            <w:webHidden/>
          </w:rPr>
        </w:r>
        <w:r>
          <w:rPr>
            <w:noProof/>
            <w:webHidden/>
          </w:rPr>
          <w:fldChar w:fldCharType="separate"/>
        </w:r>
        <w:r>
          <w:rPr>
            <w:noProof/>
            <w:webHidden/>
          </w:rPr>
          <w:t>38</w:t>
        </w:r>
        <w:r>
          <w:rPr>
            <w:noProof/>
            <w:webHidden/>
          </w:rPr>
          <w:fldChar w:fldCharType="end"/>
        </w:r>
      </w:hyperlink>
    </w:p>
    <w:p w14:paraId="3DEA3E8E" w14:textId="0711FF51" w:rsidR="000F238C" w:rsidRDefault="000F238C">
      <w:pPr>
        <w:pStyle w:val="TableofFigures"/>
        <w:tabs>
          <w:tab w:val="left" w:pos="660"/>
          <w:tab w:val="right" w:leader="dot" w:pos="9016"/>
        </w:tabs>
        <w:rPr>
          <w:rFonts w:asciiTheme="minorHAnsi" w:eastAsiaTheme="minorEastAsia" w:hAnsiTheme="minorHAnsi" w:cstheme="minorBidi"/>
          <w:noProof/>
          <w:color w:val="auto"/>
          <w:lang w:eastAsia="en-GB"/>
        </w:rPr>
      </w:pPr>
      <w:hyperlink w:anchor="_Toc57146123" w:history="1">
        <w:r w:rsidRPr="00D1199C">
          <w:rPr>
            <w:rStyle w:val="Hyperlink"/>
            <w:noProof/>
          </w:rPr>
          <w:t>5.5</w:t>
        </w:r>
        <w:r>
          <w:rPr>
            <w:rFonts w:asciiTheme="minorHAnsi" w:eastAsiaTheme="minorEastAsia" w:hAnsiTheme="minorHAnsi" w:cstheme="minorBidi"/>
            <w:noProof/>
            <w:color w:val="auto"/>
            <w:lang w:eastAsia="en-GB"/>
          </w:rPr>
          <w:tab/>
        </w:r>
        <w:r w:rsidRPr="00D1199C">
          <w:rPr>
            <w:rStyle w:val="Hyperlink"/>
            <w:noProof/>
          </w:rPr>
          <w:t>Table 10. Evaluating the Strategic Options using SFA Matrix.</w:t>
        </w:r>
        <w:r>
          <w:rPr>
            <w:noProof/>
            <w:webHidden/>
          </w:rPr>
          <w:tab/>
        </w:r>
        <w:r>
          <w:rPr>
            <w:noProof/>
            <w:webHidden/>
          </w:rPr>
          <w:fldChar w:fldCharType="begin"/>
        </w:r>
        <w:r>
          <w:rPr>
            <w:noProof/>
            <w:webHidden/>
          </w:rPr>
          <w:instrText xml:space="preserve"> PAGEREF _Toc57146123 \h </w:instrText>
        </w:r>
        <w:r>
          <w:rPr>
            <w:noProof/>
            <w:webHidden/>
          </w:rPr>
        </w:r>
        <w:r>
          <w:rPr>
            <w:noProof/>
            <w:webHidden/>
          </w:rPr>
          <w:fldChar w:fldCharType="separate"/>
        </w:r>
        <w:r>
          <w:rPr>
            <w:noProof/>
            <w:webHidden/>
          </w:rPr>
          <w:t>39</w:t>
        </w:r>
        <w:r>
          <w:rPr>
            <w:noProof/>
            <w:webHidden/>
          </w:rPr>
          <w:fldChar w:fldCharType="end"/>
        </w:r>
      </w:hyperlink>
    </w:p>
    <w:p w14:paraId="6B09BDE6" w14:textId="5E6EB18A" w:rsidR="00B611F0" w:rsidRDefault="00B611F0" w:rsidP="00F57529">
      <w:pPr>
        <w:jc w:val="both"/>
        <w:rPr>
          <w:b/>
          <w:bCs/>
        </w:rPr>
      </w:pPr>
      <w:r>
        <w:rPr>
          <w:b/>
          <w:bCs/>
        </w:rPr>
        <w:fldChar w:fldCharType="end"/>
      </w:r>
    </w:p>
    <w:p w14:paraId="77CD4590" w14:textId="385300E8" w:rsidR="009A654B" w:rsidRDefault="009A654B" w:rsidP="00F57529">
      <w:pPr>
        <w:jc w:val="both"/>
        <w:rPr>
          <w:b/>
          <w:bCs/>
        </w:rPr>
      </w:pPr>
    </w:p>
    <w:p w14:paraId="6356A10A" w14:textId="3A93C21D" w:rsidR="009A654B" w:rsidRDefault="009A654B" w:rsidP="00F57529">
      <w:pPr>
        <w:jc w:val="both"/>
        <w:rPr>
          <w:b/>
          <w:bCs/>
        </w:rPr>
      </w:pPr>
    </w:p>
    <w:p w14:paraId="518AAE66" w14:textId="30BA0EF3" w:rsidR="009A654B" w:rsidRDefault="009A654B" w:rsidP="00F57529">
      <w:pPr>
        <w:jc w:val="both"/>
        <w:rPr>
          <w:b/>
          <w:bCs/>
        </w:rPr>
      </w:pPr>
    </w:p>
    <w:p w14:paraId="6CDC6009" w14:textId="502C0E13" w:rsidR="009A654B" w:rsidRDefault="009A654B" w:rsidP="00F57529">
      <w:pPr>
        <w:jc w:val="both"/>
        <w:rPr>
          <w:b/>
          <w:bCs/>
        </w:rPr>
      </w:pPr>
    </w:p>
    <w:p w14:paraId="2C6833E3" w14:textId="77777777" w:rsidR="009A654B" w:rsidRPr="007F3EB0" w:rsidRDefault="009A654B" w:rsidP="00F57529">
      <w:pPr>
        <w:jc w:val="both"/>
        <w:rPr>
          <w:b/>
          <w:bCs/>
        </w:rPr>
      </w:pPr>
    </w:p>
    <w:p w14:paraId="4C4C66F0" w14:textId="28C26C98" w:rsidR="0097147F" w:rsidRDefault="00076CEF" w:rsidP="008E6ABF">
      <w:pPr>
        <w:pStyle w:val="Heading1"/>
      </w:pPr>
      <w:bookmarkStart w:id="1" w:name="_Toc57146072"/>
      <w:r w:rsidRPr="007F3EB0">
        <w:lastRenderedPageBreak/>
        <w:t>Introduction</w:t>
      </w:r>
      <w:r w:rsidR="00220B92" w:rsidRPr="007F3EB0">
        <w:t>.</w:t>
      </w:r>
      <w:bookmarkEnd w:id="1"/>
      <w:r w:rsidR="005F0528">
        <w:t xml:space="preserve"> </w:t>
      </w:r>
    </w:p>
    <w:p w14:paraId="7F52E3AD" w14:textId="7FCF5A97" w:rsidR="00082458" w:rsidRDefault="0063383E" w:rsidP="00FC3CC5">
      <w:pPr>
        <w:jc w:val="both"/>
        <w:rPr>
          <w:i/>
          <w:iCs/>
        </w:rPr>
      </w:pPr>
      <w:r w:rsidRPr="00D52566">
        <w:t>L</w:t>
      </w:r>
      <w:r w:rsidR="00DC5879" w:rsidRPr="00D52566">
        <w:t xml:space="preserve">IDL </w:t>
      </w:r>
      <w:r w:rsidR="00AD1168" w:rsidRPr="00D52566">
        <w:t xml:space="preserve">supermarket </w:t>
      </w:r>
      <w:r w:rsidR="00D75D17" w:rsidRPr="00D52566">
        <w:t>opened its</w:t>
      </w:r>
      <w:r w:rsidR="009507DD" w:rsidRPr="00D52566">
        <w:t xml:space="preserve"> doors to the British public </w:t>
      </w:r>
      <w:r w:rsidR="005C222A" w:rsidRPr="00D52566">
        <w:t>in 1994</w:t>
      </w:r>
      <w:r w:rsidR="000731C0" w:rsidRPr="00D52566">
        <w:t xml:space="preserve">, it currently </w:t>
      </w:r>
      <w:r w:rsidR="00254415" w:rsidRPr="00D52566">
        <w:t>operates 800</w:t>
      </w:r>
      <w:r w:rsidR="000731C0" w:rsidRPr="00D52566">
        <w:t xml:space="preserve"> store</w:t>
      </w:r>
      <w:r w:rsidR="00A36CCC" w:rsidRPr="00D52566">
        <w:t>s</w:t>
      </w:r>
      <w:r w:rsidR="000731C0" w:rsidRPr="00D52566">
        <w:t xml:space="preserve"> in the </w:t>
      </w:r>
      <w:r w:rsidR="00861223" w:rsidRPr="00D52566">
        <w:t>U</w:t>
      </w:r>
      <w:r w:rsidR="00BE6B25">
        <w:t>K</w:t>
      </w:r>
      <w:r w:rsidR="00861223" w:rsidRPr="00D52566">
        <w:t xml:space="preserve"> with 2</w:t>
      </w:r>
      <w:r w:rsidR="00634541" w:rsidRPr="00D52566">
        <w:t>5</w:t>
      </w:r>
      <w:r w:rsidR="00861223" w:rsidRPr="00D52566">
        <w:t>,000 employees</w:t>
      </w:r>
      <w:r w:rsidR="001319D7" w:rsidRPr="00D52566">
        <w:t xml:space="preserve"> with 13 regional distribution centres across </w:t>
      </w:r>
      <w:r w:rsidR="004930A8" w:rsidRPr="00D52566">
        <w:t>the U</w:t>
      </w:r>
      <w:r w:rsidR="00BE6B25">
        <w:t>K</w:t>
      </w:r>
      <w:r w:rsidR="00BC6CE7" w:rsidRPr="00D52566">
        <w:t xml:space="preserve"> (</w:t>
      </w:r>
      <w:r w:rsidR="00BC6CE7" w:rsidRPr="00BC3CFA">
        <w:t>Lidl</w:t>
      </w:r>
      <w:r w:rsidR="00B66C40" w:rsidRPr="00BC3CFA">
        <w:t xml:space="preserve">, </w:t>
      </w:r>
      <w:r w:rsidR="00BC6CE7" w:rsidRPr="00BC3CFA">
        <w:t>2020)</w:t>
      </w:r>
      <w:r w:rsidR="00C936CD">
        <w:t xml:space="preserve"> is one of the fastest</w:t>
      </w:r>
      <w:r w:rsidR="00E8248A">
        <w:t>-</w:t>
      </w:r>
      <w:r w:rsidR="00C936CD">
        <w:t xml:space="preserve">growing </w:t>
      </w:r>
      <w:r w:rsidR="009A2AF5">
        <w:t>supermarkets</w:t>
      </w:r>
      <w:r w:rsidR="00D57F36" w:rsidRPr="00D52566">
        <w:t xml:space="preserve">. </w:t>
      </w:r>
      <w:r w:rsidR="00577C5C" w:rsidRPr="00D52566">
        <w:t>T</w:t>
      </w:r>
      <w:r w:rsidR="00785479" w:rsidRPr="00D52566">
        <w:t>h</w:t>
      </w:r>
      <w:r w:rsidR="00577C5C" w:rsidRPr="00D52566">
        <w:t xml:space="preserve">e paper report will attempt to </w:t>
      </w:r>
      <w:r w:rsidR="00323973" w:rsidRPr="00D52566">
        <w:t xml:space="preserve">understand </w:t>
      </w:r>
      <w:r w:rsidR="006538A0" w:rsidRPr="00D52566">
        <w:t xml:space="preserve">Lidl’s </w:t>
      </w:r>
      <w:r w:rsidR="00AA03C3" w:rsidRPr="00D52566">
        <w:t>mission, vision</w:t>
      </w:r>
      <w:r w:rsidR="00332AFF" w:rsidRPr="00D52566">
        <w:t>,</w:t>
      </w:r>
      <w:r w:rsidR="00AA03C3" w:rsidRPr="00D52566">
        <w:t xml:space="preserve"> </w:t>
      </w:r>
      <w:r w:rsidR="00740D68" w:rsidRPr="00D52566">
        <w:t>objectives,</w:t>
      </w:r>
      <w:r w:rsidR="00225A84" w:rsidRPr="00D52566">
        <w:t xml:space="preserve"> orga</w:t>
      </w:r>
      <w:r w:rsidR="0095373E" w:rsidRPr="00D52566">
        <w:t>nisational</w:t>
      </w:r>
      <w:r w:rsidR="00225A84" w:rsidRPr="00D52566">
        <w:t xml:space="preserve"> culture</w:t>
      </w:r>
      <w:r w:rsidR="00332AFF" w:rsidRPr="00D52566">
        <w:t xml:space="preserve"> and current </w:t>
      </w:r>
      <w:r w:rsidR="00F10426" w:rsidRPr="00D52566">
        <w:t xml:space="preserve">the </w:t>
      </w:r>
      <w:r w:rsidR="00740D68" w:rsidRPr="00D52566">
        <w:t xml:space="preserve">business </w:t>
      </w:r>
      <w:r w:rsidR="00332AFF" w:rsidRPr="00D52566">
        <w:t>strategy</w:t>
      </w:r>
      <w:r w:rsidR="004C546B" w:rsidRPr="00D52566">
        <w:t xml:space="preserve"> </w:t>
      </w:r>
      <w:r w:rsidR="00FB7182" w:rsidRPr="00D52566">
        <w:t xml:space="preserve">in a </w:t>
      </w:r>
      <w:r w:rsidR="004C546B" w:rsidRPr="00D52566">
        <w:t>C</w:t>
      </w:r>
      <w:r w:rsidR="00407421" w:rsidRPr="00D52566">
        <w:t>o</w:t>
      </w:r>
      <w:r w:rsidR="004C546B" w:rsidRPr="00D52566">
        <w:t>vid-19</w:t>
      </w:r>
      <w:r w:rsidR="00407421" w:rsidRPr="00D52566">
        <w:t xml:space="preserve"> pandemic</w:t>
      </w:r>
      <w:r w:rsidR="00717381">
        <w:t xml:space="preserve"> using </w:t>
      </w:r>
      <w:r w:rsidR="00645685">
        <w:t xml:space="preserve">the </w:t>
      </w:r>
      <w:r w:rsidR="00BB4F5D">
        <w:t>v</w:t>
      </w:r>
      <w:r w:rsidR="00717381">
        <w:t xml:space="preserve">arious </w:t>
      </w:r>
      <w:r w:rsidR="00645685">
        <w:t>technique</w:t>
      </w:r>
      <w:r w:rsidR="00F84462" w:rsidRPr="00D52566">
        <w:t xml:space="preserve">. </w:t>
      </w:r>
      <w:r w:rsidR="008F040A" w:rsidRPr="00BA75E9">
        <w:t>According to Ansoff (1984, p. xv)</w:t>
      </w:r>
      <w:r w:rsidR="008F040A">
        <w:rPr>
          <w:i/>
          <w:iCs/>
        </w:rPr>
        <w:t xml:space="preserve"> “</w:t>
      </w:r>
      <w:r w:rsidR="00B62603">
        <w:rPr>
          <w:i/>
          <w:iCs/>
        </w:rPr>
        <w:t>S</w:t>
      </w:r>
      <w:proofErr w:type="spellStart"/>
      <w:r w:rsidR="008F040A">
        <w:rPr>
          <w:i/>
          <w:iCs/>
          <w:lang w:val="en-US"/>
        </w:rPr>
        <w:t>trategic</w:t>
      </w:r>
      <w:proofErr w:type="spellEnd"/>
      <w:r w:rsidR="008F040A">
        <w:rPr>
          <w:i/>
          <w:iCs/>
          <w:lang w:val="en-US"/>
        </w:rPr>
        <w:t xml:space="preserve"> </w:t>
      </w:r>
      <w:r w:rsidR="00F648ED">
        <w:rPr>
          <w:i/>
          <w:iCs/>
          <w:lang w:val="en-US"/>
        </w:rPr>
        <w:t>m</w:t>
      </w:r>
      <w:r w:rsidR="008F040A">
        <w:rPr>
          <w:i/>
          <w:iCs/>
          <w:lang w:val="en-US"/>
        </w:rPr>
        <w:t xml:space="preserve">anagement is </w:t>
      </w:r>
      <w:r w:rsidR="008F040A" w:rsidRPr="00E93928">
        <w:rPr>
          <w:i/>
          <w:iCs/>
          <w:lang w:val="en-US"/>
        </w:rPr>
        <w:t>a systematic approach to a major and increasingly important responsibility of general management to position and relate the firm to its environment in a way that will assure its continued success and make it secure from surprises</w:t>
      </w:r>
      <w:r w:rsidR="008F040A">
        <w:rPr>
          <w:i/>
          <w:iCs/>
          <w:lang w:val="en-US"/>
        </w:rPr>
        <w:t>”</w:t>
      </w:r>
      <w:r w:rsidR="008F040A" w:rsidRPr="00E93928">
        <w:rPr>
          <w:i/>
          <w:iCs/>
          <w:lang w:val="en-US"/>
        </w:rPr>
        <w:t>.</w:t>
      </w:r>
      <w:r w:rsidR="00082458">
        <w:rPr>
          <w:i/>
          <w:iCs/>
        </w:rPr>
        <w:t xml:space="preserve"> </w:t>
      </w:r>
    </w:p>
    <w:p w14:paraId="451B5E76" w14:textId="55DE5B81" w:rsidR="00305876" w:rsidRDefault="00D44369" w:rsidP="00FC3CC5">
      <w:pPr>
        <w:jc w:val="both"/>
      </w:pPr>
      <w:r w:rsidRPr="00D52566">
        <w:t>This report will also present the importance of strategic management in business</w:t>
      </w:r>
      <w:r w:rsidR="00904335">
        <w:t>,</w:t>
      </w:r>
      <w:r w:rsidRPr="00D52566">
        <w:t xml:space="preserve"> and it will evaluate Lidl supermarket using various tools like PESTLE, SWOT, Porter’s </w:t>
      </w:r>
      <w:r w:rsidR="00363CEC" w:rsidRPr="00D52566">
        <w:t>Five Force</w:t>
      </w:r>
      <w:r w:rsidR="00580238" w:rsidRPr="00D52566">
        <w:t>, VMOST</w:t>
      </w:r>
      <w:r w:rsidR="003D581F">
        <w:t>,</w:t>
      </w:r>
      <w:r w:rsidR="003D611D" w:rsidRPr="00D52566">
        <w:t xml:space="preserve"> </w:t>
      </w:r>
      <w:r w:rsidR="003D581F">
        <w:t>VRIO</w:t>
      </w:r>
      <w:r w:rsidR="00BE6BCD" w:rsidRPr="00D52566">
        <w:t xml:space="preserve"> </w:t>
      </w:r>
      <w:r w:rsidR="003D581F">
        <w:t>and other decision</w:t>
      </w:r>
      <w:r w:rsidR="00FD3FF9">
        <w:t>-</w:t>
      </w:r>
      <w:r w:rsidR="003D581F">
        <w:t xml:space="preserve">making tools </w:t>
      </w:r>
      <w:r w:rsidR="00BE6BCD" w:rsidRPr="00D52566">
        <w:t>to determine any</w:t>
      </w:r>
      <w:r w:rsidR="00F37FAA" w:rsidRPr="00D52566">
        <w:t xml:space="preserve"> weakness, streng</w:t>
      </w:r>
      <w:r w:rsidR="00F65263" w:rsidRPr="00D52566">
        <w:t>th,</w:t>
      </w:r>
      <w:r w:rsidR="00BE6BCD" w:rsidRPr="00D52566">
        <w:t xml:space="preserve"> </w:t>
      </w:r>
      <w:r w:rsidR="00155ED0" w:rsidRPr="00D52566">
        <w:t>opportunity</w:t>
      </w:r>
      <w:r w:rsidR="004D3452" w:rsidRPr="00D52566">
        <w:t xml:space="preserve"> and the need </w:t>
      </w:r>
      <w:r w:rsidR="00774FCA">
        <w:t xml:space="preserve">any </w:t>
      </w:r>
      <w:r w:rsidR="004D3452" w:rsidRPr="00D52566">
        <w:t>for change</w:t>
      </w:r>
      <w:r w:rsidR="0020018E" w:rsidRPr="00D52566">
        <w:t>.</w:t>
      </w:r>
      <w:r w:rsidR="00363CEC" w:rsidRPr="00D52566">
        <w:t xml:space="preserve"> </w:t>
      </w:r>
      <w:r w:rsidRPr="00D52566">
        <w:t xml:space="preserve"> </w:t>
      </w:r>
      <w:r w:rsidR="00C97134" w:rsidRPr="00D52566">
        <w:t>The</w:t>
      </w:r>
      <w:r w:rsidR="008629F0" w:rsidRPr="00D52566">
        <w:t xml:space="preserve"> </w:t>
      </w:r>
      <w:r w:rsidR="00CE27CD" w:rsidRPr="00D52566">
        <w:t>report will attempt to</w:t>
      </w:r>
      <w:r w:rsidR="00D95EA1" w:rsidRPr="00D52566">
        <w:t xml:space="preserve"> </w:t>
      </w:r>
      <w:r w:rsidR="00ED051A" w:rsidRPr="00D52566">
        <w:t xml:space="preserve">analyse </w:t>
      </w:r>
      <w:r w:rsidR="00AD5571">
        <w:t xml:space="preserve">the </w:t>
      </w:r>
      <w:r w:rsidR="0065628C" w:rsidRPr="00D52566">
        <w:t>Macro</w:t>
      </w:r>
      <w:r w:rsidR="00152BBA" w:rsidRPr="00D52566">
        <w:t xml:space="preserve"> and </w:t>
      </w:r>
      <w:r w:rsidR="0065628C" w:rsidRPr="00D52566">
        <w:t>Micro</w:t>
      </w:r>
      <w:r w:rsidR="00FC35E7" w:rsidRPr="00D52566">
        <w:t>-</w:t>
      </w:r>
      <w:r w:rsidR="0065628C" w:rsidRPr="00D52566">
        <w:t>envir</w:t>
      </w:r>
      <w:r w:rsidR="00F51F8F" w:rsidRPr="00D52566">
        <w:t>onment</w:t>
      </w:r>
      <w:r w:rsidR="005823B5">
        <w:t>;</w:t>
      </w:r>
      <w:r w:rsidR="00F6186B" w:rsidRPr="00D52566">
        <w:t xml:space="preserve"> </w:t>
      </w:r>
      <w:r w:rsidR="00152BBA" w:rsidRPr="00D52566">
        <w:t xml:space="preserve">it will address the </w:t>
      </w:r>
      <w:r w:rsidR="00774A63" w:rsidRPr="00D52566">
        <w:t>stakeholder’s</w:t>
      </w:r>
      <w:r w:rsidR="00B5325F" w:rsidRPr="00D52566">
        <w:t xml:space="preserve"> expectation</w:t>
      </w:r>
      <w:r w:rsidR="000965D0" w:rsidRPr="00D52566">
        <w:t xml:space="preserve">. </w:t>
      </w:r>
      <w:r w:rsidR="00D26858">
        <w:t xml:space="preserve">The case study will critically analyse and evaluate Lidl supermarket against other </w:t>
      </w:r>
      <w:r w:rsidR="00736B4E">
        <w:t>S</w:t>
      </w:r>
      <w:r w:rsidR="00D26858">
        <w:t xml:space="preserve">mall </w:t>
      </w:r>
      <w:r w:rsidR="00736B4E">
        <w:t>M</w:t>
      </w:r>
      <w:r w:rsidR="00D26858">
        <w:t>edium</w:t>
      </w:r>
      <w:r w:rsidR="00904335">
        <w:t>-</w:t>
      </w:r>
      <w:r w:rsidR="00D26858">
        <w:t xml:space="preserve">size </w:t>
      </w:r>
      <w:r w:rsidR="00994968">
        <w:t>E</w:t>
      </w:r>
      <w:r w:rsidR="00D26858">
        <w:t xml:space="preserve">nterprise </w:t>
      </w:r>
      <w:r w:rsidR="00432574">
        <w:t>(</w:t>
      </w:r>
      <w:r w:rsidR="00D26858">
        <w:t>SMEs</w:t>
      </w:r>
      <w:r w:rsidR="00432574">
        <w:t>)</w:t>
      </w:r>
      <w:r w:rsidR="00D26858">
        <w:t xml:space="preserve"> in the same industry</w:t>
      </w:r>
      <w:r w:rsidR="005823B5">
        <w:t>. H</w:t>
      </w:r>
      <w:r w:rsidR="002B4411">
        <w:t>owever</w:t>
      </w:r>
      <w:r w:rsidR="005823B5">
        <w:t>,</w:t>
      </w:r>
      <w:r w:rsidR="002B4411">
        <w:t xml:space="preserve"> Lidl has a large presen</w:t>
      </w:r>
      <w:r w:rsidR="00670A6F">
        <w:t>ce</w:t>
      </w:r>
      <w:r w:rsidR="004E4784">
        <w:t xml:space="preserve"> throughout </w:t>
      </w:r>
      <w:r w:rsidR="00E760FD">
        <w:t>Europe,</w:t>
      </w:r>
      <w:r w:rsidR="004104A7">
        <w:t xml:space="preserve"> but the report will only </w:t>
      </w:r>
      <w:r w:rsidR="00662330">
        <w:t>focus</w:t>
      </w:r>
      <w:r w:rsidR="004104A7">
        <w:t xml:space="preserve"> on U</w:t>
      </w:r>
      <w:r w:rsidR="00BE6B25">
        <w:t>K</w:t>
      </w:r>
      <w:r w:rsidR="004104A7">
        <w:t xml:space="preserve"> sector</w:t>
      </w:r>
      <w:r w:rsidR="00D26858">
        <w:t>.</w:t>
      </w:r>
      <w:r w:rsidR="007A2FFE">
        <w:t xml:space="preserve"> </w:t>
      </w:r>
      <w:r w:rsidR="001E61F2">
        <w:t>The</w:t>
      </w:r>
      <w:r w:rsidR="00A808CF">
        <w:t xml:space="preserve"> objective of the</w:t>
      </w:r>
      <w:r w:rsidR="001E61F2">
        <w:t xml:space="preserve"> report </w:t>
      </w:r>
      <w:r w:rsidR="00533F1D">
        <w:t xml:space="preserve">is to </w:t>
      </w:r>
      <w:r w:rsidR="00406B23" w:rsidRPr="00D52566">
        <w:t xml:space="preserve">generate </w:t>
      </w:r>
      <w:r w:rsidR="002C23DD">
        <w:t>d</w:t>
      </w:r>
      <w:r w:rsidR="00E760FD">
        <w:t xml:space="preserve">ata, information </w:t>
      </w:r>
      <w:r w:rsidR="004B2FB3">
        <w:t>to help managers ma</w:t>
      </w:r>
      <w:r w:rsidR="00880B5D">
        <w:t>ke strategic decision</w:t>
      </w:r>
      <w:r w:rsidR="00ED43F3">
        <w:t>,</w:t>
      </w:r>
      <w:r w:rsidR="005D3142" w:rsidRPr="00D52566">
        <w:t xml:space="preserve"> recommend </w:t>
      </w:r>
      <w:r w:rsidR="00417499" w:rsidRPr="00D52566">
        <w:t>a long</w:t>
      </w:r>
      <w:r w:rsidR="00407421" w:rsidRPr="00D52566">
        <w:t>-</w:t>
      </w:r>
      <w:r w:rsidR="00417499" w:rsidRPr="00D52566">
        <w:t xml:space="preserve">term </w:t>
      </w:r>
      <w:r w:rsidR="000B47A5" w:rsidRPr="00D52566">
        <w:t xml:space="preserve">corporate </w:t>
      </w:r>
      <w:r w:rsidR="00417499" w:rsidRPr="00D52566">
        <w:t>strategy</w:t>
      </w:r>
      <w:r w:rsidR="0051546F" w:rsidRPr="00D52566">
        <w:t xml:space="preserve"> and</w:t>
      </w:r>
      <w:r w:rsidR="00191B78" w:rsidRPr="00D52566">
        <w:t xml:space="preserve"> identify </w:t>
      </w:r>
      <w:r w:rsidR="00CC3DEC" w:rsidRPr="00D52566">
        <w:t>an</w:t>
      </w:r>
      <w:r w:rsidR="009563CD" w:rsidRPr="00D52566">
        <w:t xml:space="preserve">y </w:t>
      </w:r>
      <w:r w:rsidR="00CC3DEC" w:rsidRPr="00D52566">
        <w:t>competitive advantage available</w:t>
      </w:r>
      <w:r w:rsidR="00F556E5" w:rsidRPr="00D52566">
        <w:t xml:space="preserve"> for </w:t>
      </w:r>
      <w:r w:rsidR="00EF3A56" w:rsidRPr="00D52566">
        <w:t xml:space="preserve">business </w:t>
      </w:r>
      <w:r w:rsidR="00F556E5" w:rsidRPr="00D52566">
        <w:t>growth</w:t>
      </w:r>
      <w:r w:rsidR="00F96AED" w:rsidRPr="00D52566">
        <w:t xml:space="preserve"> </w:t>
      </w:r>
      <w:r w:rsidR="00E911E5" w:rsidRPr="00D52566">
        <w:t>and addressing</w:t>
      </w:r>
      <w:r w:rsidR="00D35D2B" w:rsidRPr="00D52566">
        <w:t xml:space="preserve"> ethical and sustainability</w:t>
      </w:r>
      <w:r w:rsidR="00DD69DB" w:rsidRPr="00D52566">
        <w:t xml:space="preserve"> issues</w:t>
      </w:r>
      <w:r w:rsidR="005D3142" w:rsidRPr="00D52566">
        <w:t>.</w:t>
      </w:r>
      <w:r w:rsidR="005371D9">
        <w:t xml:space="preserve"> </w:t>
      </w:r>
    </w:p>
    <w:p w14:paraId="6718BEFA" w14:textId="6DAADC0E" w:rsidR="005B2DFF" w:rsidRPr="00082458" w:rsidRDefault="005B2DFF" w:rsidP="00FC3CC5">
      <w:pPr>
        <w:jc w:val="both"/>
        <w:rPr>
          <w:i/>
          <w:iCs/>
        </w:rPr>
      </w:pPr>
    </w:p>
    <w:p w14:paraId="070122E5" w14:textId="77777777" w:rsidR="00E93928" w:rsidRPr="00BB4F5D" w:rsidRDefault="00E93928" w:rsidP="00FC3CC5">
      <w:pPr>
        <w:jc w:val="both"/>
        <w:rPr>
          <w:i/>
          <w:iCs/>
        </w:rPr>
      </w:pPr>
    </w:p>
    <w:p w14:paraId="6F05072B" w14:textId="2EF0FC9A" w:rsidR="006D7051" w:rsidRDefault="006D7051" w:rsidP="00FC3CC5">
      <w:pPr>
        <w:jc w:val="both"/>
      </w:pPr>
    </w:p>
    <w:p w14:paraId="6E175CB6" w14:textId="114C97DF" w:rsidR="006D7051" w:rsidRDefault="006D7051" w:rsidP="00FC3CC5">
      <w:pPr>
        <w:jc w:val="both"/>
      </w:pPr>
    </w:p>
    <w:p w14:paraId="426B1343" w14:textId="20CED599" w:rsidR="006D7051" w:rsidRDefault="006D7051" w:rsidP="00FC3CC5">
      <w:pPr>
        <w:jc w:val="both"/>
      </w:pPr>
    </w:p>
    <w:p w14:paraId="39E50368" w14:textId="21C088CC" w:rsidR="006D7051" w:rsidRDefault="006D7051" w:rsidP="00FC3CC5">
      <w:pPr>
        <w:jc w:val="both"/>
      </w:pPr>
    </w:p>
    <w:p w14:paraId="724CAFAE" w14:textId="02FCA18C" w:rsidR="006D7051" w:rsidRDefault="006D7051" w:rsidP="00FC3CC5">
      <w:pPr>
        <w:jc w:val="both"/>
      </w:pPr>
    </w:p>
    <w:p w14:paraId="30CE2ABD" w14:textId="704A54F3" w:rsidR="006D7051" w:rsidRDefault="006D7051" w:rsidP="00FC3CC5">
      <w:pPr>
        <w:jc w:val="both"/>
      </w:pPr>
    </w:p>
    <w:p w14:paraId="0D030A25" w14:textId="77777777" w:rsidR="006D7051" w:rsidRDefault="006D7051" w:rsidP="00FC3CC5">
      <w:pPr>
        <w:jc w:val="both"/>
      </w:pPr>
    </w:p>
    <w:p w14:paraId="1642C63C" w14:textId="21537EED" w:rsidR="0068307C" w:rsidRPr="00207D16" w:rsidRDefault="00FF3C7B" w:rsidP="0068307C">
      <w:pPr>
        <w:pStyle w:val="IntenseQuote"/>
        <w:rPr>
          <w:rStyle w:val="SubtleReference"/>
        </w:rPr>
      </w:pPr>
      <w:r w:rsidRPr="00D03302">
        <w:rPr>
          <w:rStyle w:val="Strong"/>
        </w:rPr>
        <w:lastRenderedPageBreak/>
        <w:t>T</w:t>
      </w:r>
      <w:r w:rsidR="00305876" w:rsidRPr="00D03302">
        <w:rPr>
          <w:rStyle w:val="Strong"/>
        </w:rPr>
        <w:t>his part of the report will</w:t>
      </w:r>
      <w:r w:rsidR="006A1F43">
        <w:rPr>
          <w:rStyle w:val="Strong"/>
        </w:rPr>
        <w:t xml:space="preserve"> </w:t>
      </w:r>
      <w:r w:rsidR="009A1621">
        <w:rPr>
          <w:rStyle w:val="Strong"/>
        </w:rPr>
        <w:t>critically appraise</w:t>
      </w:r>
      <w:r w:rsidR="00447E93" w:rsidRPr="00D03302">
        <w:rPr>
          <w:rStyle w:val="Strong"/>
        </w:rPr>
        <w:t xml:space="preserve"> and </w:t>
      </w:r>
      <w:r w:rsidR="00B107BD" w:rsidRPr="00D03302">
        <w:rPr>
          <w:rStyle w:val="Strong"/>
        </w:rPr>
        <w:t>evaluate the</w:t>
      </w:r>
      <w:r w:rsidR="00305876" w:rsidRPr="00D03302">
        <w:rPr>
          <w:rStyle w:val="Strong"/>
        </w:rPr>
        <w:t xml:space="preserve"> Vision</w:t>
      </w:r>
      <w:r w:rsidR="00F878C9" w:rsidRPr="00D03302">
        <w:rPr>
          <w:rStyle w:val="Strong"/>
        </w:rPr>
        <w:t xml:space="preserve"> and the </w:t>
      </w:r>
      <w:r w:rsidR="00C03555" w:rsidRPr="00D03302">
        <w:rPr>
          <w:rStyle w:val="Strong"/>
        </w:rPr>
        <w:t>M</w:t>
      </w:r>
      <w:r w:rsidR="00F878C9" w:rsidRPr="00D03302">
        <w:rPr>
          <w:rStyle w:val="Strong"/>
        </w:rPr>
        <w:t>ission sta</w:t>
      </w:r>
      <w:r w:rsidR="00C45ABB" w:rsidRPr="00D03302">
        <w:rPr>
          <w:rStyle w:val="Strong"/>
        </w:rPr>
        <w:t>te</w:t>
      </w:r>
      <w:r w:rsidR="00F878C9" w:rsidRPr="00D03302">
        <w:rPr>
          <w:rStyle w:val="Strong"/>
        </w:rPr>
        <w:t>men</w:t>
      </w:r>
      <w:r w:rsidR="00C45ABB" w:rsidRPr="00D03302">
        <w:rPr>
          <w:rStyle w:val="Strong"/>
        </w:rPr>
        <w:t>t</w:t>
      </w:r>
      <w:r w:rsidR="004E5952" w:rsidRPr="00D03302">
        <w:rPr>
          <w:rStyle w:val="Strong"/>
        </w:rPr>
        <w:t>s</w:t>
      </w:r>
      <w:r w:rsidR="00F878C9" w:rsidRPr="00D03302">
        <w:rPr>
          <w:rStyle w:val="Strong"/>
        </w:rPr>
        <w:t xml:space="preserve"> of Lidl’s </w:t>
      </w:r>
      <w:r w:rsidR="00C45ABB" w:rsidRPr="00D03302">
        <w:rPr>
          <w:rStyle w:val="Strong"/>
        </w:rPr>
        <w:t>and how it aligns with the</w:t>
      </w:r>
      <w:r w:rsidR="00EE390F" w:rsidRPr="00D03302">
        <w:rPr>
          <w:rStyle w:val="Strong"/>
        </w:rPr>
        <w:t xml:space="preserve"> </w:t>
      </w:r>
      <w:r w:rsidR="00893F7A" w:rsidRPr="00D03302">
        <w:rPr>
          <w:rStyle w:val="Strong"/>
        </w:rPr>
        <w:t xml:space="preserve">current </w:t>
      </w:r>
      <w:r w:rsidR="004E5952" w:rsidRPr="00D03302">
        <w:rPr>
          <w:rStyle w:val="Strong"/>
        </w:rPr>
        <w:t>strategy</w:t>
      </w:r>
      <w:r w:rsidR="00EE390F" w:rsidRPr="00D03302">
        <w:rPr>
          <w:rStyle w:val="Strong"/>
        </w:rPr>
        <w:t xml:space="preserve"> of the organisation</w:t>
      </w:r>
      <w:r w:rsidR="00447E93" w:rsidRPr="00D03302">
        <w:rPr>
          <w:rStyle w:val="Strong"/>
        </w:rPr>
        <w:t>.</w:t>
      </w:r>
    </w:p>
    <w:p w14:paraId="36F0D5F1" w14:textId="2834EE21" w:rsidR="00DF5346" w:rsidRPr="00D62A70" w:rsidRDefault="00BB3060" w:rsidP="00D675B6">
      <w:pPr>
        <w:pStyle w:val="Heading1"/>
      </w:pPr>
      <w:bookmarkStart w:id="2" w:name="_Toc57146073"/>
      <w:r w:rsidRPr="00D62A70">
        <w:t xml:space="preserve">Analysing </w:t>
      </w:r>
      <w:r w:rsidR="00B36DBA" w:rsidRPr="00D62A70">
        <w:t>Current Strategic Direction</w:t>
      </w:r>
      <w:r w:rsidRPr="00D62A70">
        <w:t xml:space="preserve"> of Lidl</w:t>
      </w:r>
      <w:r w:rsidR="00D675B6" w:rsidRPr="00D62A70">
        <w:t>.</w:t>
      </w:r>
      <w:bookmarkEnd w:id="2"/>
    </w:p>
    <w:p w14:paraId="7D3EAD20" w14:textId="132A3845" w:rsidR="004E01EC" w:rsidRPr="00A67B41" w:rsidRDefault="004E01EC" w:rsidP="00710889">
      <w:pPr>
        <w:jc w:val="center"/>
        <w:rPr>
          <w:b/>
          <w:bCs/>
        </w:rPr>
      </w:pPr>
      <w:r w:rsidRPr="00A67B41">
        <w:rPr>
          <w:b/>
          <w:bCs/>
        </w:rPr>
        <w:t>The VMOST Model.</w:t>
      </w:r>
    </w:p>
    <w:p w14:paraId="74668B12" w14:textId="6B6354E7" w:rsidR="00133924" w:rsidRPr="00133924" w:rsidRDefault="00EA0E1A" w:rsidP="00133924">
      <w:pPr>
        <w:jc w:val="both"/>
      </w:pPr>
      <w:r w:rsidRPr="002B32E5">
        <w:t>VMOST Analysis</w:t>
      </w:r>
      <w:r>
        <w:t xml:space="preserve"> was</w:t>
      </w:r>
      <w:r w:rsidRPr="002B32E5">
        <w:t xml:space="preserve"> developed by </w:t>
      </w:r>
      <w:r w:rsidRPr="00D05CA2">
        <w:t xml:space="preserve">Rakesh </w:t>
      </w:r>
      <w:proofErr w:type="spellStart"/>
      <w:r w:rsidRPr="00D05CA2">
        <w:t>Sondhi</w:t>
      </w:r>
      <w:proofErr w:type="spellEnd"/>
      <w:r w:rsidRPr="00FA5CF6">
        <w:t xml:space="preserve"> in 1999</w:t>
      </w:r>
      <w:r>
        <w:t xml:space="preserve">, VMOST analysis tool </w:t>
      </w:r>
      <w:r w:rsidR="000277CE">
        <w:t xml:space="preserve">is used </w:t>
      </w:r>
      <w:r>
        <w:t xml:space="preserve">to evaluate </w:t>
      </w:r>
      <w:r w:rsidR="00ED246C">
        <w:t xml:space="preserve">an </w:t>
      </w:r>
      <w:r>
        <w:t>organisation</w:t>
      </w:r>
      <w:r w:rsidR="002D763D">
        <w:t>’s</w:t>
      </w:r>
      <w:r>
        <w:t xml:space="preserve"> current and future strategy. The tool allows an organisation to view weather all aspect of its activities is aligned towards its initial Vision, Mission, Operational, Strategic and Tactics </w:t>
      </w:r>
      <w:r w:rsidRPr="00DD0A4E">
        <w:t>(</w:t>
      </w:r>
      <w:proofErr w:type="spellStart"/>
      <w:r w:rsidRPr="00DD0A4E">
        <w:t>Rosasco</w:t>
      </w:r>
      <w:proofErr w:type="spellEnd"/>
      <w:r w:rsidRPr="00DD0A4E">
        <w:t xml:space="preserve"> and </w:t>
      </w:r>
      <w:proofErr w:type="spellStart"/>
      <w:r w:rsidRPr="00DD0A4E">
        <w:t>Dehlinger</w:t>
      </w:r>
      <w:proofErr w:type="spellEnd"/>
      <w:r w:rsidRPr="00DD0A4E">
        <w:t>, 2011)</w:t>
      </w:r>
      <w:r>
        <w:t xml:space="preserve">. </w:t>
      </w:r>
    </w:p>
    <w:p w14:paraId="1247CA71" w14:textId="0EEFFFDD" w:rsidR="00DF5346" w:rsidRPr="00DF5346" w:rsidRDefault="00DF5346" w:rsidP="000A2F70">
      <w:pPr>
        <w:jc w:val="both"/>
      </w:pPr>
    </w:p>
    <w:p w14:paraId="0D818F29" w14:textId="77777777" w:rsidR="004D4C42" w:rsidRDefault="008C2F38" w:rsidP="004D4C42">
      <w:pPr>
        <w:keepNext/>
        <w:jc w:val="center"/>
      </w:pPr>
      <w:r>
        <w:rPr>
          <w:noProof/>
        </w:rPr>
        <w:drawing>
          <wp:inline distT="0" distB="0" distL="0" distR="0" wp14:anchorId="786755B0" wp14:editId="0916F93A">
            <wp:extent cx="5486400" cy="3200400"/>
            <wp:effectExtent l="0" t="38100" r="0" b="76200"/>
            <wp:docPr id="8" name="Diagram 8"/>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4" r:lo="rId15" r:qs="rId16" r:cs="rId17"/>
              </a:graphicData>
            </a:graphic>
          </wp:inline>
        </w:drawing>
      </w:r>
    </w:p>
    <w:p w14:paraId="69B2450E" w14:textId="31B6EF1A" w:rsidR="00A45D04" w:rsidRDefault="004D4C42" w:rsidP="004D4C42">
      <w:pPr>
        <w:pStyle w:val="Caption"/>
        <w:jc w:val="center"/>
      </w:pPr>
      <w:bookmarkStart w:id="3" w:name="_Toc57146099"/>
      <w:r>
        <w:t xml:space="preserve">Figure </w:t>
      </w:r>
      <w:fldSimple w:instr=" SEQ Figure \* ARABIC ">
        <w:r w:rsidR="00BE1369">
          <w:rPr>
            <w:noProof/>
          </w:rPr>
          <w:t>1</w:t>
        </w:r>
      </w:fldSimple>
      <w:r w:rsidR="00073EF7">
        <w:rPr>
          <w:noProof/>
        </w:rPr>
        <w:t>.</w:t>
      </w:r>
      <w:r w:rsidR="009B2039">
        <w:rPr>
          <w:noProof/>
        </w:rPr>
        <w:t xml:space="preserve"> The VMOST Model</w:t>
      </w:r>
      <w:r w:rsidR="00C13F4C">
        <w:t xml:space="preserve"> Adapted From </w:t>
      </w:r>
      <w:r w:rsidR="00C13F4C" w:rsidRPr="00C13F4C">
        <w:t>(Taylor, 2016)</w:t>
      </w:r>
      <w:r w:rsidR="00C13F4C">
        <w:t>.</w:t>
      </w:r>
      <w:bookmarkEnd w:id="3"/>
    </w:p>
    <w:p w14:paraId="4E7E7E5C" w14:textId="5F136BE5" w:rsidR="00CF5433" w:rsidRDefault="00242230" w:rsidP="00110DF2">
      <w:pPr>
        <w:jc w:val="both"/>
      </w:pPr>
      <w:r>
        <w:t xml:space="preserve">According to </w:t>
      </w:r>
      <w:r w:rsidR="00ED342A" w:rsidRPr="00ED342A">
        <w:t>Bowen</w:t>
      </w:r>
      <w:r w:rsidR="003C423F">
        <w:t xml:space="preserve"> (</w:t>
      </w:r>
      <w:r w:rsidR="00ED342A" w:rsidRPr="00ED342A">
        <w:t>2018)</w:t>
      </w:r>
      <w:r w:rsidR="00FC14B1">
        <w:t>,</w:t>
      </w:r>
      <w:r w:rsidR="00ED342A">
        <w:t xml:space="preserve"> </w:t>
      </w:r>
      <w:r>
        <w:t>t</w:t>
      </w:r>
      <w:r w:rsidR="000F5EC2">
        <w:t xml:space="preserve">he </w:t>
      </w:r>
      <w:r w:rsidR="00BF518F">
        <w:t>vision</w:t>
      </w:r>
      <w:r w:rsidR="00FC14B1">
        <w:t>-</w:t>
      </w:r>
      <w:r w:rsidR="00BF518F">
        <w:t xml:space="preserve">mission statement </w:t>
      </w:r>
      <w:r w:rsidR="005C6EA5">
        <w:t>is</w:t>
      </w:r>
      <w:r w:rsidR="0078454A">
        <w:t xml:space="preserve"> built </w:t>
      </w:r>
      <w:r w:rsidR="00387422">
        <w:t>upon</w:t>
      </w:r>
      <w:r w:rsidR="005C6EA5">
        <w:t xml:space="preserve"> the core </w:t>
      </w:r>
      <w:r w:rsidR="00B6248C">
        <w:t>idea</w:t>
      </w:r>
      <w:r w:rsidR="00A31F3B">
        <w:t>s</w:t>
      </w:r>
      <w:r w:rsidR="0056438C">
        <w:t xml:space="preserve"> and believes of the </w:t>
      </w:r>
      <w:r w:rsidR="009D4B4A">
        <w:t>founders;</w:t>
      </w:r>
      <w:r w:rsidR="009C398B">
        <w:t xml:space="preserve"> it is central to the success of the organisation.</w:t>
      </w:r>
      <w:r w:rsidR="00FA1AE5">
        <w:t xml:space="preserve"> </w:t>
      </w:r>
      <w:r w:rsidR="005B5693">
        <w:t>The statement</w:t>
      </w:r>
      <w:r w:rsidR="00585F02">
        <w:t>s</w:t>
      </w:r>
      <w:r w:rsidR="005B5693">
        <w:t xml:space="preserve"> </w:t>
      </w:r>
      <w:r w:rsidR="005A64D5">
        <w:t>give</w:t>
      </w:r>
      <w:r w:rsidR="005B5693">
        <w:t xml:space="preserve"> </w:t>
      </w:r>
      <w:r w:rsidR="00FC16CB">
        <w:t xml:space="preserve">strategic direction to its employees </w:t>
      </w:r>
      <w:r w:rsidR="002403C8">
        <w:t xml:space="preserve">about the </w:t>
      </w:r>
      <w:r w:rsidR="00E16764">
        <w:t xml:space="preserve">company’s </w:t>
      </w:r>
      <w:r w:rsidR="00F94D67">
        <w:t xml:space="preserve">business tactics. </w:t>
      </w:r>
      <w:r w:rsidR="00AF1B00">
        <w:t>The vision giving long</w:t>
      </w:r>
      <w:r w:rsidR="006917FC">
        <w:t>-</w:t>
      </w:r>
      <w:r w:rsidR="00E7648D">
        <w:t xml:space="preserve">term goals and </w:t>
      </w:r>
      <w:r w:rsidR="006C741C">
        <w:t xml:space="preserve">the mission </w:t>
      </w:r>
      <w:r w:rsidR="00FC14B1">
        <w:t>is</w:t>
      </w:r>
      <w:r w:rsidR="00CD31FF">
        <w:t xml:space="preserve"> the</w:t>
      </w:r>
      <w:r w:rsidR="006C741C">
        <w:t xml:space="preserve"> current </w:t>
      </w:r>
      <w:r w:rsidR="00560499">
        <w:t xml:space="preserve">operational </w:t>
      </w:r>
      <w:r w:rsidR="006C741C">
        <w:t xml:space="preserve">strategy and </w:t>
      </w:r>
      <w:r w:rsidR="00D26B54">
        <w:t>it</w:t>
      </w:r>
      <w:r w:rsidR="00111108">
        <w:t>s</w:t>
      </w:r>
      <w:r w:rsidR="00D26B54">
        <w:t xml:space="preserve"> competitive advantage</w:t>
      </w:r>
      <w:r w:rsidR="00A17331">
        <w:t xml:space="preserve"> to get </w:t>
      </w:r>
      <w:r w:rsidR="006917FC">
        <w:t>there</w:t>
      </w:r>
      <w:r w:rsidR="00D26B54">
        <w:t>.</w:t>
      </w:r>
      <w:r w:rsidR="001E42A7">
        <w:t xml:space="preserve"> The purpose of a vision</w:t>
      </w:r>
      <w:r w:rsidR="00FC14B1">
        <w:t>-</w:t>
      </w:r>
      <w:r w:rsidR="001E42A7">
        <w:t xml:space="preserve">mission statement is to align and help every employee towards one organisational strategic </w:t>
      </w:r>
      <w:r w:rsidR="00094D8A">
        <w:t>goal</w:t>
      </w:r>
      <w:r w:rsidR="001E42A7">
        <w:t>.</w:t>
      </w:r>
      <w:r w:rsidR="00E97351">
        <w:t xml:space="preserve"> It</w:t>
      </w:r>
      <w:r w:rsidR="00CD31FF">
        <w:t xml:space="preserve"> i</w:t>
      </w:r>
      <w:r w:rsidR="00E97351">
        <w:t xml:space="preserve">s a framework for defining </w:t>
      </w:r>
      <w:r w:rsidR="00CD31FF">
        <w:t xml:space="preserve">the </w:t>
      </w:r>
      <w:r w:rsidR="00E97351">
        <w:t>organisation’s different divisions, teams, objective strategy, stakeholders and many more.</w:t>
      </w:r>
      <w:r w:rsidR="00E60F77">
        <w:t xml:space="preserve"> The </w:t>
      </w:r>
      <w:r w:rsidR="00E60F77">
        <w:lastRenderedPageBreak/>
        <w:t xml:space="preserve">strength of the model is </w:t>
      </w:r>
      <w:r w:rsidR="00165032">
        <w:t>the hierarchy</w:t>
      </w:r>
      <w:r w:rsidR="00E60F77">
        <w:t xml:space="preserve"> </w:t>
      </w:r>
      <w:r w:rsidR="005C3CBC">
        <w:t xml:space="preserve">approach of VMOST </w:t>
      </w:r>
      <w:r w:rsidR="00DC478F">
        <w:t>creates a</w:t>
      </w:r>
      <w:r w:rsidR="0098707B">
        <w:t>n</w:t>
      </w:r>
      <w:r w:rsidR="00DC478F">
        <w:t xml:space="preserve"> easy to comprehend for </w:t>
      </w:r>
      <w:r w:rsidR="00165032">
        <w:t>employees and stakeholders</w:t>
      </w:r>
      <w:r w:rsidR="007A4132">
        <w:t>.</w:t>
      </w:r>
    </w:p>
    <w:p w14:paraId="4EDEA88B" w14:textId="145927FF" w:rsidR="00DE1966" w:rsidRPr="00264F50" w:rsidRDefault="00264F50" w:rsidP="007D1EC7">
      <w:pPr>
        <w:pStyle w:val="Heading2"/>
      </w:pPr>
      <w:bookmarkStart w:id="4" w:name="_Toc57146074"/>
      <w:r w:rsidRPr="00264F50">
        <w:t xml:space="preserve">Lidl’s </w:t>
      </w:r>
      <w:r w:rsidR="00DE1966" w:rsidRPr="00264F50">
        <w:t>Vision</w:t>
      </w:r>
      <w:r w:rsidR="006E74E0">
        <w:t xml:space="preserve"> </w:t>
      </w:r>
      <w:r w:rsidR="00442F46">
        <w:t>Statement</w:t>
      </w:r>
      <w:r>
        <w:t>.</w:t>
      </w:r>
      <w:bookmarkEnd w:id="4"/>
    </w:p>
    <w:p w14:paraId="5D5E6315" w14:textId="70DE289E" w:rsidR="0070788D" w:rsidRDefault="00DE1966" w:rsidP="00993169">
      <w:pPr>
        <w:pStyle w:val="ListParagraph"/>
        <w:ind w:left="576" w:right="521"/>
        <w:jc w:val="both"/>
        <w:rPr>
          <w:b/>
          <w:bCs/>
          <w:i/>
          <w:iCs/>
        </w:rPr>
      </w:pPr>
      <w:r w:rsidRPr="005217E1">
        <w:rPr>
          <w:b/>
          <w:bCs/>
          <w:i/>
          <w:iCs/>
        </w:rPr>
        <w:t xml:space="preserve">To enhance the lives of our customers, by providing quality products at market leading value, whilst ensuring that customer satisfaction is at the heart of </w:t>
      </w:r>
      <w:r w:rsidR="00413737" w:rsidRPr="005217E1">
        <w:rPr>
          <w:b/>
          <w:bCs/>
          <w:i/>
          <w:iCs/>
        </w:rPr>
        <w:t>everything,</w:t>
      </w:r>
      <w:r w:rsidRPr="005217E1">
        <w:rPr>
          <w:b/>
          <w:bCs/>
          <w:i/>
          <w:iCs/>
        </w:rPr>
        <w:t xml:space="preserve"> we do</w:t>
      </w:r>
      <w:r w:rsidR="0085504E">
        <w:rPr>
          <w:b/>
          <w:bCs/>
          <w:i/>
          <w:iCs/>
        </w:rPr>
        <w:t>.</w:t>
      </w:r>
    </w:p>
    <w:p w14:paraId="4EF4C5D8" w14:textId="4EBF1496" w:rsidR="00DE1966" w:rsidRDefault="00AA1879" w:rsidP="00993169">
      <w:pPr>
        <w:pStyle w:val="ListParagraph"/>
        <w:ind w:left="576" w:right="521"/>
        <w:jc w:val="both"/>
        <w:rPr>
          <w:b/>
          <w:bCs/>
          <w:i/>
          <w:iCs/>
        </w:rPr>
      </w:pPr>
      <w:r w:rsidRPr="00CB43B7">
        <w:rPr>
          <w:b/>
        </w:rPr>
        <w:t>(Lidl, 2020</w:t>
      </w:r>
      <w:r w:rsidRPr="00CB43B7">
        <w:rPr>
          <w:b/>
          <w:bCs/>
        </w:rPr>
        <w:t>)</w:t>
      </w:r>
    </w:p>
    <w:p w14:paraId="1BB65F97" w14:textId="269C915F" w:rsidR="00AC72FC" w:rsidRPr="00264F50" w:rsidRDefault="00AC72FC" w:rsidP="00225398">
      <w:pPr>
        <w:pStyle w:val="Heading2"/>
      </w:pPr>
      <w:bookmarkStart w:id="5" w:name="_Toc57146075"/>
      <w:r>
        <w:t xml:space="preserve">Analysing </w:t>
      </w:r>
      <w:r w:rsidR="00416F0C">
        <w:t xml:space="preserve">and Evaluating </w:t>
      </w:r>
      <w:r w:rsidRPr="00264F50">
        <w:t>Lidl’s Vision</w:t>
      </w:r>
      <w:r>
        <w:t xml:space="preserve"> Statement.</w:t>
      </w:r>
      <w:bookmarkEnd w:id="5"/>
    </w:p>
    <w:p w14:paraId="07761ECB" w14:textId="67260ED4" w:rsidR="0024379C" w:rsidRDefault="0024379C" w:rsidP="0024379C">
      <w:pPr>
        <w:jc w:val="both"/>
      </w:pPr>
      <w:r>
        <w:t xml:space="preserve">The vision statement does align withs operational values </w:t>
      </w:r>
      <w:r w:rsidR="00AB3C0F">
        <w:t>and purpose</w:t>
      </w:r>
      <w:r w:rsidR="006F34BB">
        <w:t xml:space="preserve"> of</w:t>
      </w:r>
      <w:r w:rsidR="00AB3C0F">
        <w:t xml:space="preserve"> </w:t>
      </w:r>
      <w:r>
        <w:t>meeting the customer</w:t>
      </w:r>
      <w:r w:rsidR="006F34BB">
        <w:t>'</w:t>
      </w:r>
      <w:r>
        <w:t>s satisfaction</w:t>
      </w:r>
      <w:r w:rsidR="00D84D93">
        <w:t>;</w:t>
      </w:r>
      <w:r>
        <w:t xml:space="preserve"> </w:t>
      </w:r>
      <w:r w:rsidR="00D84D93">
        <w:t xml:space="preserve">the </w:t>
      </w:r>
      <w:r>
        <w:t xml:space="preserve">lower price is the core competitive advantage </w:t>
      </w:r>
      <w:r w:rsidR="008E2382">
        <w:t xml:space="preserve">for </w:t>
      </w:r>
      <w:r>
        <w:t xml:space="preserve">Lidl. The statement also makes clear </w:t>
      </w:r>
      <w:r w:rsidR="00F60883">
        <w:t>it</w:t>
      </w:r>
      <w:r w:rsidR="0085685D">
        <w:t xml:space="preserve"> i</w:t>
      </w:r>
      <w:r w:rsidR="00F60883">
        <w:t>s</w:t>
      </w:r>
      <w:r>
        <w:t xml:space="preserve"> here to enhance lives of customers, this gives the notion it</w:t>
      </w:r>
      <w:r w:rsidR="00D84D93">
        <w:t>'</w:t>
      </w:r>
      <w:r>
        <w:t>s targeting lower- and middle-income families and not competing for customers who may be shopping at Marks and Spencer’s or Tesco’s</w:t>
      </w:r>
      <w:r w:rsidR="000A3AD2">
        <w:t xml:space="preserve">, however many have switched to </w:t>
      </w:r>
      <w:r w:rsidR="00B3541C">
        <w:t xml:space="preserve">cheaper supermarket </w:t>
      </w:r>
      <w:r w:rsidR="00546E32">
        <w:t xml:space="preserve">due to good quality and </w:t>
      </w:r>
      <w:r w:rsidR="00591B40">
        <w:t>lower price.</w:t>
      </w:r>
      <w:r w:rsidR="00E73487">
        <w:t xml:space="preserve"> </w:t>
      </w:r>
      <w:r w:rsidR="00E0611C">
        <w:t>The mission sta</w:t>
      </w:r>
      <w:r w:rsidR="006F7847">
        <w:t>te</w:t>
      </w:r>
      <w:r w:rsidR="00E0611C">
        <w:t>men</w:t>
      </w:r>
      <w:r w:rsidR="006F7847">
        <w:t>t</w:t>
      </w:r>
      <w:r w:rsidR="00E0611C">
        <w:t xml:space="preserve"> itself is a tactical ploy to bring </w:t>
      </w:r>
      <w:r w:rsidR="00DA0620">
        <w:t>in the consumers</w:t>
      </w:r>
      <w:r w:rsidR="00B63F90">
        <w:t xml:space="preserve"> using keywords like, </w:t>
      </w:r>
      <w:r w:rsidR="00B63F90" w:rsidRPr="00305DBF">
        <w:rPr>
          <w:b/>
          <w:bCs/>
          <w:i/>
          <w:iCs/>
        </w:rPr>
        <w:t xml:space="preserve">Enhance, </w:t>
      </w:r>
      <w:r w:rsidR="00EC0381" w:rsidRPr="00305DBF">
        <w:rPr>
          <w:b/>
          <w:bCs/>
          <w:i/>
          <w:iCs/>
        </w:rPr>
        <w:t>Quality</w:t>
      </w:r>
      <w:r w:rsidR="00302C00" w:rsidRPr="00305DBF">
        <w:rPr>
          <w:b/>
          <w:bCs/>
          <w:i/>
          <w:iCs/>
        </w:rPr>
        <w:t xml:space="preserve"> </w:t>
      </w:r>
      <w:r w:rsidR="00302C00" w:rsidRPr="00A77D74">
        <w:t>and</w:t>
      </w:r>
      <w:r w:rsidR="00302C00" w:rsidRPr="00305DBF">
        <w:rPr>
          <w:b/>
          <w:bCs/>
          <w:i/>
          <w:iCs/>
        </w:rPr>
        <w:t xml:space="preserve"> Value.</w:t>
      </w:r>
    </w:p>
    <w:p w14:paraId="61AED3C3" w14:textId="2155F985" w:rsidR="00DE1966" w:rsidRPr="00357FAA" w:rsidRDefault="00264F50" w:rsidP="00AE485C">
      <w:pPr>
        <w:pStyle w:val="Heading2"/>
      </w:pPr>
      <w:bookmarkStart w:id="6" w:name="_Toc57146076"/>
      <w:r w:rsidRPr="00357FAA">
        <w:t xml:space="preserve">Lidl’s </w:t>
      </w:r>
      <w:r w:rsidR="00DE1966" w:rsidRPr="00357FAA">
        <w:t>Mission</w:t>
      </w:r>
      <w:r w:rsidR="00442F46" w:rsidRPr="00357FAA">
        <w:t xml:space="preserve"> Statement.</w:t>
      </w:r>
      <w:bookmarkEnd w:id="6"/>
    </w:p>
    <w:p w14:paraId="0AFED542" w14:textId="0B939EB8" w:rsidR="00DE1966" w:rsidRPr="00454059" w:rsidRDefault="00DE1966" w:rsidP="00007CF6">
      <w:pPr>
        <w:ind w:left="576" w:right="521"/>
        <w:jc w:val="both"/>
        <w:rPr>
          <w:b/>
          <w:bCs/>
          <w:i/>
          <w:iCs/>
        </w:rPr>
      </w:pPr>
      <w:r w:rsidRPr="00454059">
        <w:rPr>
          <w:b/>
          <w:bCs/>
          <w:i/>
          <w:iCs/>
        </w:rPr>
        <w:t>To deliver outstanding customer satisfaction</w:t>
      </w:r>
      <w:r w:rsidR="007B4E03" w:rsidRPr="00454059">
        <w:rPr>
          <w:b/>
          <w:bCs/>
          <w:i/>
          <w:iCs/>
        </w:rPr>
        <w:t>.</w:t>
      </w:r>
    </w:p>
    <w:p w14:paraId="6D47EA4A" w14:textId="393CB5C3" w:rsidR="00DE1966" w:rsidRPr="00454059" w:rsidRDefault="00DE1966" w:rsidP="00007CF6">
      <w:pPr>
        <w:ind w:left="576" w:right="521"/>
        <w:jc w:val="both"/>
        <w:rPr>
          <w:b/>
          <w:bCs/>
          <w:i/>
          <w:iCs/>
        </w:rPr>
      </w:pPr>
      <w:r w:rsidRPr="00454059">
        <w:rPr>
          <w:b/>
          <w:bCs/>
          <w:i/>
          <w:iCs/>
        </w:rPr>
        <w:t>To ensure market leading quality and value by constantly innovating and optimising our efficient processes, driven by technology and people</w:t>
      </w:r>
      <w:r w:rsidR="007B4E03" w:rsidRPr="00454059">
        <w:rPr>
          <w:b/>
          <w:bCs/>
          <w:i/>
          <w:iCs/>
        </w:rPr>
        <w:t>.</w:t>
      </w:r>
    </w:p>
    <w:p w14:paraId="7AF40440" w14:textId="6915C72A" w:rsidR="00DE1966" w:rsidRPr="00454059" w:rsidRDefault="00DE1966" w:rsidP="00007CF6">
      <w:pPr>
        <w:ind w:left="576" w:right="521"/>
        <w:jc w:val="both"/>
        <w:rPr>
          <w:b/>
          <w:bCs/>
          <w:i/>
          <w:iCs/>
        </w:rPr>
      </w:pPr>
      <w:r w:rsidRPr="00454059">
        <w:rPr>
          <w:b/>
          <w:bCs/>
          <w:i/>
          <w:iCs/>
        </w:rPr>
        <w:t>To work with business partners in sustainable relationships, contributing positively to local communities</w:t>
      </w:r>
      <w:r w:rsidR="007B4E03" w:rsidRPr="00454059">
        <w:rPr>
          <w:b/>
          <w:bCs/>
          <w:i/>
          <w:iCs/>
        </w:rPr>
        <w:t>.</w:t>
      </w:r>
    </w:p>
    <w:p w14:paraId="1E047C4B" w14:textId="77777777" w:rsidR="00CC325F" w:rsidRDefault="00DE1966" w:rsidP="00007CF6">
      <w:pPr>
        <w:ind w:left="576" w:right="521"/>
        <w:jc w:val="both"/>
        <w:rPr>
          <w:b/>
          <w:bCs/>
          <w:i/>
          <w:iCs/>
        </w:rPr>
      </w:pPr>
      <w:r w:rsidRPr="00454059">
        <w:rPr>
          <w:b/>
          <w:bCs/>
          <w:i/>
          <w:iCs/>
        </w:rPr>
        <w:t>To achieve long term success by investing in the recruitment, training and development of our people</w:t>
      </w:r>
      <w:r w:rsidR="00CC325F">
        <w:rPr>
          <w:b/>
          <w:bCs/>
          <w:i/>
          <w:iCs/>
        </w:rPr>
        <w:t>.</w:t>
      </w:r>
      <w:r w:rsidR="00CA1220" w:rsidRPr="00454059">
        <w:rPr>
          <w:b/>
          <w:bCs/>
          <w:i/>
          <w:iCs/>
        </w:rPr>
        <w:t xml:space="preserve"> </w:t>
      </w:r>
    </w:p>
    <w:p w14:paraId="5CA591F9" w14:textId="13859CAE" w:rsidR="00700F24" w:rsidRPr="00454059" w:rsidRDefault="009A4AE3" w:rsidP="00007CF6">
      <w:pPr>
        <w:ind w:left="576"/>
        <w:jc w:val="both"/>
        <w:rPr>
          <w:b/>
          <w:bCs/>
          <w:i/>
          <w:iCs/>
        </w:rPr>
      </w:pPr>
      <w:r w:rsidRPr="006714EE">
        <w:rPr>
          <w:b/>
          <w:bCs/>
          <w:i/>
          <w:iCs/>
        </w:rPr>
        <w:t>(</w:t>
      </w:r>
      <w:r w:rsidR="00CA1220" w:rsidRPr="006714EE">
        <w:rPr>
          <w:b/>
          <w:bCs/>
          <w:i/>
          <w:iCs/>
        </w:rPr>
        <w:t>Lidl</w:t>
      </w:r>
      <w:r w:rsidRPr="006714EE">
        <w:rPr>
          <w:b/>
          <w:bCs/>
          <w:i/>
          <w:iCs/>
        </w:rPr>
        <w:t>, 2020)</w:t>
      </w:r>
    </w:p>
    <w:p w14:paraId="28C27A2F" w14:textId="370284DE" w:rsidR="008C2FE3" w:rsidRPr="00F25ADD" w:rsidRDefault="00F25ADD" w:rsidP="006C0938">
      <w:pPr>
        <w:pStyle w:val="Heading2"/>
      </w:pPr>
      <w:bookmarkStart w:id="7" w:name="_Toc57146077"/>
      <w:r w:rsidRPr="00F25ADD">
        <w:t>Analysing Lidl’s Mission Statement.</w:t>
      </w:r>
      <w:bookmarkEnd w:id="7"/>
    </w:p>
    <w:p w14:paraId="12F35393" w14:textId="1D468A48" w:rsidR="00F513BC" w:rsidRDefault="00F513BC" w:rsidP="00F513BC">
      <w:pPr>
        <w:jc w:val="both"/>
      </w:pPr>
      <w:r>
        <w:t xml:space="preserve">The </w:t>
      </w:r>
      <w:r w:rsidR="00B57A1D">
        <w:t>m</w:t>
      </w:r>
      <w:r>
        <w:t xml:space="preserve">ission </w:t>
      </w:r>
      <w:r w:rsidR="00B57A1D">
        <w:t>s</w:t>
      </w:r>
      <w:r>
        <w:t xml:space="preserve">tatement </w:t>
      </w:r>
      <w:r w:rsidR="00B57A1D">
        <w:t>is more concrete</w:t>
      </w:r>
      <w:r w:rsidR="005D380D">
        <w:t>;</w:t>
      </w:r>
      <w:r w:rsidR="00B6634C">
        <w:t xml:space="preserve"> </w:t>
      </w:r>
      <w:r w:rsidR="009C0FB0">
        <w:t>it</w:t>
      </w:r>
      <w:r w:rsidR="005B4896">
        <w:t xml:space="preserve"> i</w:t>
      </w:r>
      <w:r w:rsidR="009C0FB0">
        <w:t>s</w:t>
      </w:r>
      <w:r w:rsidR="00B6634C">
        <w:t xml:space="preserve"> </w:t>
      </w:r>
      <w:r w:rsidR="005D380D">
        <w:t xml:space="preserve">the </w:t>
      </w:r>
      <w:r w:rsidR="00876548">
        <w:t xml:space="preserve">current </w:t>
      </w:r>
      <w:r w:rsidR="00B6634C">
        <w:t xml:space="preserve">operational </w:t>
      </w:r>
      <w:r w:rsidR="00541126">
        <w:t>activities</w:t>
      </w:r>
      <w:r w:rsidR="009B7160">
        <w:t xml:space="preserve"> and</w:t>
      </w:r>
      <w:r w:rsidR="00541126">
        <w:t xml:space="preserve"> </w:t>
      </w:r>
      <w:r w:rsidR="00B6634C">
        <w:t>approach</w:t>
      </w:r>
      <w:r w:rsidR="000417DE">
        <w:t xml:space="preserve"> to achi</w:t>
      </w:r>
      <w:r w:rsidR="00876548">
        <w:t>eving its d</w:t>
      </w:r>
      <w:r w:rsidR="00AF5E12">
        <w:t xml:space="preserve">aily </w:t>
      </w:r>
      <w:r w:rsidR="009B7160">
        <w:t>turnover</w:t>
      </w:r>
      <w:r w:rsidR="003B66F9">
        <w:t xml:space="preserve"> and </w:t>
      </w:r>
      <w:r w:rsidR="00F13A37">
        <w:t xml:space="preserve">its original </w:t>
      </w:r>
      <w:r w:rsidR="003B66F9">
        <w:t>vision</w:t>
      </w:r>
      <w:r w:rsidR="009B7160">
        <w:t>.</w:t>
      </w:r>
      <w:r w:rsidR="00AF5E12">
        <w:t xml:space="preserve"> </w:t>
      </w:r>
      <w:r w:rsidR="00973FB7">
        <w:t xml:space="preserve">For </w:t>
      </w:r>
      <w:r w:rsidR="00B72153">
        <w:t>instant</w:t>
      </w:r>
      <w:r w:rsidR="00925F0E">
        <w:t xml:space="preserve"> </w:t>
      </w:r>
      <w:r w:rsidR="00B72153">
        <w:t>e</w:t>
      </w:r>
      <w:r w:rsidR="005763EC">
        <w:t xml:space="preserve">fficiency is one of </w:t>
      </w:r>
      <w:r w:rsidR="00B72153">
        <w:t>the way</w:t>
      </w:r>
      <w:r w:rsidR="005D380D">
        <w:t>s</w:t>
      </w:r>
      <w:r w:rsidR="00B72153">
        <w:t xml:space="preserve"> </w:t>
      </w:r>
      <w:r w:rsidR="00E53F5E">
        <w:t>Lidl cuts operationa</w:t>
      </w:r>
      <w:r w:rsidR="006F0A9D">
        <w:t>l</w:t>
      </w:r>
      <w:r w:rsidR="00E53F5E">
        <w:t xml:space="preserve"> c</w:t>
      </w:r>
      <w:r w:rsidR="006F0A9D">
        <w:t>o</w:t>
      </w:r>
      <w:r w:rsidR="00E53F5E">
        <w:t xml:space="preserve">st and </w:t>
      </w:r>
      <w:r w:rsidR="00CA0BDD">
        <w:t>is</w:t>
      </w:r>
      <w:r w:rsidR="005D380D">
        <w:t>, therefore,</w:t>
      </w:r>
      <w:r w:rsidR="00CA0BDD">
        <w:t xml:space="preserve"> </w:t>
      </w:r>
      <w:r w:rsidR="006F0A9D">
        <w:t xml:space="preserve">able </w:t>
      </w:r>
      <w:r w:rsidR="00CA0BDD">
        <w:t xml:space="preserve">to </w:t>
      </w:r>
      <w:r w:rsidR="00B15A1D">
        <w:t xml:space="preserve">offer </w:t>
      </w:r>
      <w:r w:rsidR="00CA0BDD">
        <w:t xml:space="preserve">better </w:t>
      </w:r>
      <w:r w:rsidR="003B3C35">
        <w:t xml:space="preserve">quality at a discounted </w:t>
      </w:r>
      <w:r w:rsidR="00CA0BDD">
        <w:t>price.</w:t>
      </w:r>
      <w:r w:rsidR="002C1726">
        <w:t xml:space="preserve"> </w:t>
      </w:r>
      <w:r w:rsidR="00B15A1D">
        <w:t xml:space="preserve"> </w:t>
      </w:r>
      <w:r w:rsidR="003D1F5A">
        <w:t xml:space="preserve">This </w:t>
      </w:r>
      <w:r w:rsidR="00A85636">
        <w:t>is Lidl’s</w:t>
      </w:r>
      <w:r w:rsidR="00397315">
        <w:t xml:space="preserve"> constitution, </w:t>
      </w:r>
      <w:r w:rsidR="00F60992">
        <w:t>to help</w:t>
      </w:r>
      <w:r w:rsidR="00446172">
        <w:t xml:space="preserve"> employees and consumers to </w:t>
      </w:r>
      <w:r w:rsidR="00AC3B9A">
        <w:t>understand what company’s intention a</w:t>
      </w:r>
      <w:r w:rsidR="00B707C0">
        <w:t>nd goals are</w:t>
      </w:r>
      <w:r w:rsidR="00160844">
        <w:t>.</w:t>
      </w:r>
    </w:p>
    <w:p w14:paraId="7E8778A0" w14:textId="6EFC2AEA" w:rsidR="003074AE" w:rsidRPr="002F2A42" w:rsidRDefault="002F2A42" w:rsidP="006C0938">
      <w:pPr>
        <w:pStyle w:val="Heading2"/>
      </w:pPr>
      <w:bookmarkStart w:id="8" w:name="_Toc57146078"/>
      <w:r w:rsidRPr="002F2A42">
        <w:lastRenderedPageBreak/>
        <w:t xml:space="preserve">Evaluating </w:t>
      </w:r>
      <w:r>
        <w:t>Lidl</w:t>
      </w:r>
      <w:r w:rsidR="00B07EE5">
        <w:t xml:space="preserve">’s </w:t>
      </w:r>
      <w:r w:rsidRPr="002F2A42">
        <w:t xml:space="preserve">Vision/Mission </w:t>
      </w:r>
      <w:r w:rsidR="00B07EE5" w:rsidRPr="002F2A42">
        <w:t>Statement</w:t>
      </w:r>
      <w:r w:rsidR="00B07EE5">
        <w:t>.</w:t>
      </w:r>
      <w:bookmarkEnd w:id="8"/>
    </w:p>
    <w:p w14:paraId="514B1B6B" w14:textId="20087CF7" w:rsidR="00BB781D" w:rsidRDefault="00150873" w:rsidP="00940EA5">
      <w:pPr>
        <w:jc w:val="both"/>
        <w:rPr>
          <w:b/>
          <w:bCs/>
        </w:rPr>
      </w:pPr>
      <w:r>
        <w:t xml:space="preserve">The mission statement </w:t>
      </w:r>
      <w:r w:rsidR="00345176">
        <w:t xml:space="preserve">is </w:t>
      </w:r>
      <w:r w:rsidR="0080497D">
        <w:t>l</w:t>
      </w:r>
      <w:r w:rsidR="00FC2360">
        <w:t>engthy</w:t>
      </w:r>
      <w:r w:rsidR="00A8455F">
        <w:t>,</w:t>
      </w:r>
      <w:r w:rsidR="007569D5">
        <w:t xml:space="preserve"> </w:t>
      </w:r>
      <w:r>
        <w:t>but</w:t>
      </w:r>
      <w:r w:rsidR="007569D5">
        <w:t>,</w:t>
      </w:r>
      <w:r>
        <w:t xml:space="preserve"> it does </w:t>
      </w:r>
      <w:r w:rsidR="00562CC4">
        <w:t>give</w:t>
      </w:r>
      <w:r w:rsidR="00345176">
        <w:t xml:space="preserve"> </w:t>
      </w:r>
      <w:r w:rsidR="00562CC4">
        <w:t xml:space="preserve">emphasis to </w:t>
      </w:r>
      <w:r w:rsidR="00345176">
        <w:t xml:space="preserve">the </w:t>
      </w:r>
      <w:r w:rsidR="00B64380">
        <w:t xml:space="preserve">operation side of </w:t>
      </w:r>
      <w:r w:rsidR="005D380D">
        <w:t xml:space="preserve">the </w:t>
      </w:r>
      <w:r w:rsidR="00B64380">
        <w:t>business</w:t>
      </w:r>
      <w:r w:rsidR="0098707B">
        <w:t>.</w:t>
      </w:r>
      <w:r w:rsidR="007569D5">
        <w:t xml:space="preserve"> </w:t>
      </w:r>
      <w:r w:rsidR="008C105D">
        <w:t>Furthermore</w:t>
      </w:r>
      <w:r w:rsidR="00D551BF">
        <w:t>, t</w:t>
      </w:r>
      <w:r w:rsidR="007E2324">
        <w:t>he statement</w:t>
      </w:r>
      <w:r w:rsidR="003C0937">
        <w:t xml:space="preserve"> </w:t>
      </w:r>
      <w:r w:rsidR="007A26AE">
        <w:t>does cover</w:t>
      </w:r>
      <w:r w:rsidR="007E2324">
        <w:t xml:space="preserve"> vision, mission and how this to be achieved via objective, </w:t>
      </w:r>
      <w:r w:rsidR="002432CA">
        <w:t>strategies</w:t>
      </w:r>
      <w:r w:rsidR="007E2324">
        <w:t xml:space="preserve"> and tactics.</w:t>
      </w:r>
      <w:r w:rsidR="00CF3343">
        <w:rPr>
          <w:b/>
          <w:bCs/>
        </w:rPr>
        <w:t xml:space="preserve"> </w:t>
      </w:r>
      <w:r w:rsidR="007A26AE">
        <w:t>T</w:t>
      </w:r>
      <w:r w:rsidR="0028595D">
        <w:t xml:space="preserve">he mission statement is </w:t>
      </w:r>
      <w:r w:rsidR="00B84E45">
        <w:t>inspirational</w:t>
      </w:r>
      <w:r w:rsidR="00243475">
        <w:t xml:space="preserve"> and encourages </w:t>
      </w:r>
      <w:r w:rsidR="00A85636">
        <w:t>employee’s</w:t>
      </w:r>
      <w:r w:rsidR="00163367">
        <w:t xml:space="preserve"> </w:t>
      </w:r>
      <w:r w:rsidR="007653EF">
        <w:t>commitment</w:t>
      </w:r>
      <w:r w:rsidR="008476B5">
        <w:t xml:space="preserve"> towards the organisation</w:t>
      </w:r>
      <w:r w:rsidR="00DF2947">
        <w:t xml:space="preserve"> goals</w:t>
      </w:r>
      <w:r w:rsidR="008476B5">
        <w:t>.</w:t>
      </w:r>
      <w:r w:rsidR="00B84E45">
        <w:t xml:space="preserve"> </w:t>
      </w:r>
      <w:r w:rsidR="00D12DEF">
        <w:t xml:space="preserve">The mission statement </w:t>
      </w:r>
      <w:r w:rsidR="00DF2947">
        <w:t xml:space="preserve">is </w:t>
      </w:r>
      <w:r w:rsidR="00D12DEF">
        <w:t xml:space="preserve">also </w:t>
      </w:r>
      <w:r w:rsidR="00CE0246">
        <w:t>addressing</w:t>
      </w:r>
      <w:r w:rsidR="00D12DEF">
        <w:t xml:space="preserve"> the stakeholders</w:t>
      </w:r>
      <w:r w:rsidR="008476B5">
        <w:t xml:space="preserve"> showing that they care</w:t>
      </w:r>
      <w:r w:rsidR="00D12DEF">
        <w:t xml:space="preserve">. </w:t>
      </w:r>
      <w:r w:rsidR="00C16EDB">
        <w:t>The m</w:t>
      </w:r>
      <w:r w:rsidR="00FE7CAB">
        <w:t>ission statement also acknowledge</w:t>
      </w:r>
      <w:r w:rsidR="00806FCE">
        <w:t>s</w:t>
      </w:r>
      <w:r w:rsidR="00FE7CAB">
        <w:t xml:space="preserve"> that Lidl </w:t>
      </w:r>
      <w:r w:rsidR="00806FCE">
        <w:t>is</w:t>
      </w:r>
      <w:r w:rsidR="00FE7CAB">
        <w:t xml:space="preserve"> concerned with </w:t>
      </w:r>
      <w:r w:rsidR="0099309F">
        <w:t>sustainability</w:t>
      </w:r>
      <w:r w:rsidR="00B016E4">
        <w:t xml:space="preserve"> and local environmental issues</w:t>
      </w:r>
      <w:r w:rsidR="00C42F43">
        <w:t xml:space="preserve">; </w:t>
      </w:r>
      <w:r w:rsidR="001C0E27">
        <w:t>th</w:t>
      </w:r>
      <w:r w:rsidR="003C03FC">
        <w:t>e statement</w:t>
      </w:r>
      <w:r w:rsidR="001C0E27">
        <w:t xml:space="preserve"> assures the public and local authority </w:t>
      </w:r>
      <w:r w:rsidR="00C42F43">
        <w:t xml:space="preserve">this is an </w:t>
      </w:r>
      <w:r w:rsidR="00FC2360">
        <w:t>essential</w:t>
      </w:r>
      <w:r w:rsidR="00C42F43">
        <w:t xml:space="preserve"> issue as </w:t>
      </w:r>
      <w:r w:rsidR="00FC2360">
        <w:t>a prominent</w:t>
      </w:r>
      <w:r w:rsidR="00C42F43">
        <w:t xml:space="preserve"> </w:t>
      </w:r>
      <w:r w:rsidR="00701757">
        <w:t>organisation</w:t>
      </w:r>
      <w:r w:rsidR="00C42F43">
        <w:t xml:space="preserve"> are blamed </w:t>
      </w:r>
      <w:r w:rsidR="00701757">
        <w:t xml:space="preserve">for </w:t>
      </w:r>
      <w:r w:rsidR="000F7450">
        <w:t xml:space="preserve">the </w:t>
      </w:r>
      <w:r w:rsidR="00701757">
        <w:t>negative carbon footprint</w:t>
      </w:r>
      <w:r w:rsidR="003C03FC">
        <w:t>.</w:t>
      </w:r>
      <w:r w:rsidR="00316182">
        <w:rPr>
          <w:b/>
          <w:bCs/>
        </w:rPr>
        <w:t xml:space="preserve"> </w:t>
      </w:r>
    </w:p>
    <w:p w14:paraId="3B0C8E87" w14:textId="68CB7AF6" w:rsidR="00AB7748" w:rsidRPr="00BB781D" w:rsidRDefault="00B91609" w:rsidP="00940EA5">
      <w:pPr>
        <w:jc w:val="both"/>
        <w:rPr>
          <w:b/>
          <w:bCs/>
        </w:rPr>
      </w:pPr>
      <w:r>
        <w:t>Lidl’s business modelled around cost leadership</w:t>
      </w:r>
      <w:r w:rsidR="009C00FB">
        <w:t xml:space="preserve"> and quality</w:t>
      </w:r>
      <w:r w:rsidR="00ED0D86">
        <w:t>;</w:t>
      </w:r>
      <w:r w:rsidR="009C00FB">
        <w:t xml:space="preserve"> this reflected in i</w:t>
      </w:r>
      <w:r w:rsidR="00E91E3B">
        <w:t xml:space="preserve">ts </w:t>
      </w:r>
      <w:r w:rsidR="009C00FB">
        <w:t>mission sta</w:t>
      </w:r>
      <w:r w:rsidR="00E91E3B">
        <w:t>tement</w:t>
      </w:r>
      <w:r w:rsidR="00C16EDB">
        <w:t>;</w:t>
      </w:r>
      <w:r w:rsidR="00255B07">
        <w:t xml:space="preserve"> this helps Lidl</w:t>
      </w:r>
      <w:r w:rsidR="00A85636">
        <w:t xml:space="preserve"> </w:t>
      </w:r>
      <w:r w:rsidR="006C2F3B">
        <w:t>stay focus</w:t>
      </w:r>
      <w:r w:rsidR="00C16EDB">
        <w:t>ed</w:t>
      </w:r>
      <w:r w:rsidR="006C2F3B">
        <w:t xml:space="preserve"> </w:t>
      </w:r>
      <w:r w:rsidR="00C16EDB">
        <w:t>on</w:t>
      </w:r>
      <w:r w:rsidR="006C2F3B">
        <w:t xml:space="preserve"> </w:t>
      </w:r>
      <w:r w:rsidR="00940EA5">
        <w:t>its</w:t>
      </w:r>
      <w:r w:rsidR="006C2F3B">
        <w:t xml:space="preserve"> original </w:t>
      </w:r>
      <w:r w:rsidR="00940EA5">
        <w:t xml:space="preserve">business </w:t>
      </w:r>
      <w:r w:rsidR="00307249">
        <w:t>approac</w:t>
      </w:r>
      <w:r w:rsidR="00940EA5">
        <w:t>h</w:t>
      </w:r>
      <w:r w:rsidR="009D452B">
        <w:t xml:space="preserve">. </w:t>
      </w:r>
      <w:r w:rsidR="0067049C">
        <w:t>Tho</w:t>
      </w:r>
      <w:r w:rsidR="009B72FB">
        <w:t>u</w:t>
      </w:r>
      <w:r w:rsidR="0067049C">
        <w:t xml:space="preserve">gh the overall </w:t>
      </w:r>
      <w:r w:rsidR="009B72FB">
        <w:t xml:space="preserve">Mission/Vision statement </w:t>
      </w:r>
      <w:r w:rsidR="003A4FDA">
        <w:t xml:space="preserve">is based around the core business, </w:t>
      </w:r>
      <w:r w:rsidR="00C16EDB">
        <w:t xml:space="preserve">the </w:t>
      </w:r>
      <w:r w:rsidR="00C82DB3">
        <w:t xml:space="preserve">statement </w:t>
      </w:r>
      <w:r w:rsidR="000245BF">
        <w:t xml:space="preserve">says very </w:t>
      </w:r>
      <w:r w:rsidR="0076328E">
        <w:t xml:space="preserve">little about </w:t>
      </w:r>
      <w:r w:rsidR="00BA24EE">
        <w:t>employee cultur</w:t>
      </w:r>
      <w:r w:rsidR="00C23C45">
        <w:t>e.</w:t>
      </w:r>
      <w:r w:rsidR="00940EA5">
        <w:t xml:space="preserve"> </w:t>
      </w:r>
      <w:r w:rsidR="00AB7748">
        <w:t xml:space="preserve">The vision </w:t>
      </w:r>
      <w:r w:rsidR="00C418BA">
        <w:t xml:space="preserve">statement </w:t>
      </w:r>
      <w:r w:rsidR="009B6B73">
        <w:t xml:space="preserve">is </w:t>
      </w:r>
      <w:r w:rsidR="00A13EA5">
        <w:t>out</w:t>
      </w:r>
      <w:r w:rsidR="00BB781D">
        <w:t>-</w:t>
      </w:r>
      <w:r w:rsidR="00A13EA5">
        <w:t>dated</w:t>
      </w:r>
      <w:r w:rsidR="00C76BCD">
        <w:t xml:space="preserve">, according to the mission </w:t>
      </w:r>
      <w:r w:rsidR="00B633BF">
        <w:t xml:space="preserve">statement </w:t>
      </w:r>
      <w:r w:rsidR="004D7F90">
        <w:t xml:space="preserve">Lidl </w:t>
      </w:r>
      <w:r w:rsidR="00192BFB">
        <w:t>has already</w:t>
      </w:r>
      <w:r w:rsidR="004D7F90">
        <w:t xml:space="preserve"> </w:t>
      </w:r>
      <w:r w:rsidR="00C87DCB">
        <w:t xml:space="preserve">achieved </w:t>
      </w:r>
      <w:r w:rsidR="00B633BF">
        <w:t xml:space="preserve">its goals </w:t>
      </w:r>
      <w:r w:rsidR="00C87DCB">
        <w:t xml:space="preserve">and may need </w:t>
      </w:r>
      <w:r w:rsidR="00001B46">
        <w:t>to update</w:t>
      </w:r>
      <w:r w:rsidR="00B633BF">
        <w:t xml:space="preserve"> its statement for</w:t>
      </w:r>
      <w:r w:rsidR="001F18A9">
        <w:t xml:space="preserve"> the</w:t>
      </w:r>
      <w:r w:rsidR="00B633BF">
        <w:t xml:space="preserve"> </w:t>
      </w:r>
      <w:r w:rsidR="00604EBB">
        <w:t>foreseeable</w:t>
      </w:r>
      <w:r w:rsidR="00B633BF">
        <w:t xml:space="preserve"> future.</w:t>
      </w:r>
      <w:r w:rsidR="009D452B">
        <w:t xml:space="preserve"> The importance of any </w:t>
      </w:r>
      <w:r w:rsidR="00003C69">
        <w:t xml:space="preserve">established business is the </w:t>
      </w:r>
      <w:r w:rsidR="00236035">
        <w:t>Vision</w:t>
      </w:r>
      <w:r w:rsidR="00C16EDB">
        <w:t>,</w:t>
      </w:r>
      <w:r w:rsidR="00236035">
        <w:t xml:space="preserve"> </w:t>
      </w:r>
      <w:r w:rsidR="00003C69">
        <w:t xml:space="preserve">and </w:t>
      </w:r>
      <w:r w:rsidR="00236035">
        <w:t xml:space="preserve">Mission </w:t>
      </w:r>
      <w:r w:rsidR="00003C69">
        <w:t>sta</w:t>
      </w:r>
      <w:r w:rsidR="00236035">
        <w:t>te</w:t>
      </w:r>
      <w:r w:rsidR="00003C69">
        <w:t>men</w:t>
      </w:r>
      <w:r w:rsidR="00236035">
        <w:t>t</w:t>
      </w:r>
      <w:r w:rsidR="00003C69">
        <w:t xml:space="preserve"> </w:t>
      </w:r>
      <w:r w:rsidR="00236035">
        <w:t xml:space="preserve">is </w:t>
      </w:r>
      <w:r w:rsidR="00003C69">
        <w:t xml:space="preserve">giving </w:t>
      </w:r>
      <w:r w:rsidR="00236035">
        <w:t>direction</w:t>
      </w:r>
      <w:r w:rsidR="00003C69">
        <w:t xml:space="preserve">, understanding the goals </w:t>
      </w:r>
      <w:r w:rsidR="00236035">
        <w:t>to the employee</w:t>
      </w:r>
      <w:r w:rsidR="008F5DDC">
        <w:t>s</w:t>
      </w:r>
      <w:r w:rsidR="00236035">
        <w:t xml:space="preserve"> of an </w:t>
      </w:r>
      <w:r w:rsidR="00A2723D">
        <w:t>organisation</w:t>
      </w:r>
      <w:r w:rsidR="00454BEF">
        <w:t xml:space="preserve">, </w:t>
      </w:r>
      <w:r w:rsidR="003A3E1D">
        <w:t xml:space="preserve">particularly </w:t>
      </w:r>
      <w:r w:rsidR="00413D00">
        <w:t>if it desires</w:t>
      </w:r>
      <w:r w:rsidR="003A3E1D">
        <w:t xml:space="preserve"> to change strategic direction</w:t>
      </w:r>
      <w:r w:rsidR="00600CE0">
        <w:t>.</w:t>
      </w:r>
    </w:p>
    <w:p w14:paraId="074A71CA" w14:textId="6A31764D" w:rsidR="00143E22" w:rsidRPr="00D03302" w:rsidRDefault="00477B7D" w:rsidP="0068307C">
      <w:pPr>
        <w:pStyle w:val="IntenseQuote"/>
        <w:rPr>
          <w:rStyle w:val="Strong"/>
        </w:rPr>
      </w:pPr>
      <w:r w:rsidRPr="00D03302">
        <w:rPr>
          <w:rStyle w:val="Strong"/>
        </w:rPr>
        <w:t xml:space="preserve">This part of the report will </w:t>
      </w:r>
      <w:r w:rsidR="0066054D" w:rsidRPr="00D03302">
        <w:rPr>
          <w:rStyle w:val="Strong"/>
        </w:rPr>
        <w:t>perform internal</w:t>
      </w:r>
      <w:r w:rsidR="00BA4EFA" w:rsidRPr="00D03302">
        <w:rPr>
          <w:rStyle w:val="Strong"/>
        </w:rPr>
        <w:t xml:space="preserve"> </w:t>
      </w:r>
      <w:r w:rsidR="0032206C" w:rsidRPr="00D03302">
        <w:rPr>
          <w:rStyle w:val="Strong"/>
        </w:rPr>
        <w:t xml:space="preserve">elements </w:t>
      </w:r>
      <w:r w:rsidRPr="00D03302">
        <w:rPr>
          <w:rStyle w:val="Strong"/>
        </w:rPr>
        <w:t>analyse</w:t>
      </w:r>
      <w:r w:rsidR="00150A07" w:rsidRPr="00D03302">
        <w:rPr>
          <w:rStyle w:val="Strong"/>
        </w:rPr>
        <w:t>s</w:t>
      </w:r>
      <w:r w:rsidRPr="00D03302">
        <w:rPr>
          <w:rStyle w:val="Strong"/>
        </w:rPr>
        <w:t xml:space="preserve"> and evaluate</w:t>
      </w:r>
      <w:r w:rsidR="00671074" w:rsidRPr="00D03302">
        <w:rPr>
          <w:rStyle w:val="Strong"/>
        </w:rPr>
        <w:t xml:space="preserve"> </w:t>
      </w:r>
      <w:r w:rsidR="00E25F46" w:rsidRPr="00D03302">
        <w:rPr>
          <w:rStyle w:val="Strong"/>
        </w:rPr>
        <w:t>Lidl</w:t>
      </w:r>
      <w:r w:rsidR="00F87E42" w:rsidRPr="00D03302">
        <w:rPr>
          <w:rStyle w:val="Strong"/>
        </w:rPr>
        <w:t>’s</w:t>
      </w:r>
      <w:r w:rsidR="00E25F46" w:rsidRPr="00D03302">
        <w:rPr>
          <w:rStyle w:val="Strong"/>
        </w:rPr>
        <w:t xml:space="preserve"> </w:t>
      </w:r>
      <w:r w:rsidR="00E941C3" w:rsidRPr="00D03302">
        <w:rPr>
          <w:rStyle w:val="Strong"/>
        </w:rPr>
        <w:t xml:space="preserve">current </w:t>
      </w:r>
      <w:r w:rsidR="00087F61" w:rsidRPr="00D03302">
        <w:rPr>
          <w:rStyle w:val="Strong"/>
        </w:rPr>
        <w:t xml:space="preserve">strategic position </w:t>
      </w:r>
      <w:r w:rsidR="00CB52E6">
        <w:rPr>
          <w:rStyle w:val="Strong"/>
        </w:rPr>
        <w:t xml:space="preserve">and operations </w:t>
      </w:r>
      <w:r w:rsidR="00090EF8" w:rsidRPr="00D03302">
        <w:rPr>
          <w:rStyle w:val="Strong"/>
        </w:rPr>
        <w:t xml:space="preserve">using </w:t>
      </w:r>
      <w:r w:rsidR="00C7276F">
        <w:rPr>
          <w:rStyle w:val="Strong"/>
        </w:rPr>
        <w:t xml:space="preserve">the </w:t>
      </w:r>
      <w:r w:rsidR="00090EF8" w:rsidRPr="00D03302">
        <w:rPr>
          <w:rStyle w:val="Strong"/>
        </w:rPr>
        <w:t>McKinsey 7S Model framework</w:t>
      </w:r>
      <w:r w:rsidR="00BF6A3A" w:rsidRPr="00D03302">
        <w:rPr>
          <w:rStyle w:val="Strong"/>
        </w:rPr>
        <w:t xml:space="preserve"> to determine if </w:t>
      </w:r>
      <w:r w:rsidR="005A1E82" w:rsidRPr="00D03302">
        <w:rPr>
          <w:rStyle w:val="Strong"/>
        </w:rPr>
        <w:t>all seven elements are al</w:t>
      </w:r>
      <w:r w:rsidR="005B0B11" w:rsidRPr="00D03302">
        <w:rPr>
          <w:rStyle w:val="Strong"/>
        </w:rPr>
        <w:t>igned</w:t>
      </w:r>
      <w:r w:rsidR="00E15729" w:rsidRPr="00D03302">
        <w:rPr>
          <w:rStyle w:val="Strong"/>
        </w:rPr>
        <w:t xml:space="preserve"> to achieve its goal</w:t>
      </w:r>
      <w:r w:rsidR="005012F5" w:rsidRPr="00D03302">
        <w:rPr>
          <w:rStyle w:val="Strong"/>
        </w:rPr>
        <w:t>s</w:t>
      </w:r>
    </w:p>
    <w:p w14:paraId="7206AE3D" w14:textId="194EA588" w:rsidR="00354E4A" w:rsidRDefault="00354E4A" w:rsidP="00354E4A">
      <w:pPr>
        <w:pStyle w:val="NoSpacing"/>
        <w:spacing w:line="360" w:lineRule="auto"/>
        <w:ind w:left="720"/>
        <w:rPr>
          <w:rFonts w:ascii="Arial" w:hAnsi="Arial" w:cs="Arial"/>
          <w:b/>
          <w:bCs/>
        </w:rPr>
      </w:pPr>
    </w:p>
    <w:p w14:paraId="79311397" w14:textId="6AC9891B" w:rsidR="00D55355" w:rsidRDefault="00D55355" w:rsidP="00354E4A">
      <w:pPr>
        <w:pStyle w:val="NoSpacing"/>
        <w:spacing w:line="360" w:lineRule="auto"/>
        <w:ind w:left="720"/>
        <w:rPr>
          <w:rFonts w:ascii="Arial" w:hAnsi="Arial" w:cs="Arial"/>
          <w:b/>
          <w:bCs/>
        </w:rPr>
      </w:pPr>
    </w:p>
    <w:p w14:paraId="509DB762" w14:textId="2458ED35" w:rsidR="00D55355" w:rsidRDefault="00D55355" w:rsidP="00354E4A">
      <w:pPr>
        <w:pStyle w:val="NoSpacing"/>
        <w:spacing w:line="360" w:lineRule="auto"/>
        <w:ind w:left="720"/>
        <w:rPr>
          <w:rFonts w:ascii="Arial" w:hAnsi="Arial" w:cs="Arial"/>
          <w:b/>
          <w:bCs/>
        </w:rPr>
      </w:pPr>
    </w:p>
    <w:p w14:paraId="5DD353EC" w14:textId="3BEA3114" w:rsidR="00D55355" w:rsidRDefault="00D55355" w:rsidP="00324F20">
      <w:pPr>
        <w:pStyle w:val="NoSpacing"/>
        <w:spacing w:line="360" w:lineRule="auto"/>
        <w:rPr>
          <w:rFonts w:ascii="Arial" w:hAnsi="Arial" w:cs="Arial"/>
          <w:b/>
          <w:bCs/>
        </w:rPr>
      </w:pPr>
    </w:p>
    <w:p w14:paraId="2269AB6D" w14:textId="4AE2424C" w:rsidR="00324F20" w:rsidRDefault="00324F20" w:rsidP="00324F20">
      <w:pPr>
        <w:pStyle w:val="NoSpacing"/>
        <w:spacing w:line="360" w:lineRule="auto"/>
        <w:rPr>
          <w:rFonts w:ascii="Arial" w:hAnsi="Arial" w:cs="Arial"/>
          <w:b/>
          <w:bCs/>
        </w:rPr>
      </w:pPr>
    </w:p>
    <w:p w14:paraId="6516454F" w14:textId="226DD087" w:rsidR="00324F20" w:rsidRDefault="00324F20" w:rsidP="00324F20">
      <w:pPr>
        <w:pStyle w:val="NoSpacing"/>
        <w:spacing w:line="360" w:lineRule="auto"/>
        <w:rPr>
          <w:rFonts w:ascii="Arial" w:hAnsi="Arial" w:cs="Arial"/>
          <w:b/>
          <w:bCs/>
        </w:rPr>
      </w:pPr>
    </w:p>
    <w:p w14:paraId="69E582F0" w14:textId="24DD1E5C" w:rsidR="00324F20" w:rsidRDefault="00324F20" w:rsidP="00324F20">
      <w:pPr>
        <w:pStyle w:val="NoSpacing"/>
        <w:spacing w:line="360" w:lineRule="auto"/>
        <w:rPr>
          <w:rFonts w:ascii="Arial" w:hAnsi="Arial" w:cs="Arial"/>
          <w:b/>
          <w:bCs/>
        </w:rPr>
      </w:pPr>
    </w:p>
    <w:p w14:paraId="51E27BD9" w14:textId="78B61828" w:rsidR="00324F20" w:rsidRDefault="00324F20" w:rsidP="00324F20">
      <w:pPr>
        <w:pStyle w:val="NoSpacing"/>
        <w:spacing w:line="360" w:lineRule="auto"/>
        <w:rPr>
          <w:rFonts w:ascii="Arial" w:hAnsi="Arial" w:cs="Arial"/>
          <w:b/>
          <w:bCs/>
        </w:rPr>
      </w:pPr>
    </w:p>
    <w:p w14:paraId="7CC9BF0C" w14:textId="2F21A517" w:rsidR="00324F20" w:rsidRDefault="00324F20" w:rsidP="00324F20">
      <w:pPr>
        <w:pStyle w:val="NoSpacing"/>
        <w:spacing w:line="360" w:lineRule="auto"/>
        <w:rPr>
          <w:rFonts w:ascii="Arial" w:hAnsi="Arial" w:cs="Arial"/>
          <w:b/>
          <w:bCs/>
        </w:rPr>
      </w:pPr>
    </w:p>
    <w:p w14:paraId="38C72538" w14:textId="42B23CB1" w:rsidR="00571BB2" w:rsidRDefault="00571BB2" w:rsidP="00324F20">
      <w:pPr>
        <w:pStyle w:val="NoSpacing"/>
        <w:spacing w:line="360" w:lineRule="auto"/>
        <w:rPr>
          <w:rFonts w:ascii="Arial" w:hAnsi="Arial" w:cs="Arial"/>
          <w:b/>
          <w:bCs/>
        </w:rPr>
      </w:pPr>
    </w:p>
    <w:p w14:paraId="4ACF2C70" w14:textId="08E8B23D" w:rsidR="00571BB2" w:rsidRDefault="00571BB2" w:rsidP="00324F20">
      <w:pPr>
        <w:pStyle w:val="NoSpacing"/>
        <w:spacing w:line="360" w:lineRule="auto"/>
        <w:rPr>
          <w:rFonts w:ascii="Arial" w:hAnsi="Arial" w:cs="Arial"/>
          <w:b/>
          <w:bCs/>
        </w:rPr>
      </w:pPr>
    </w:p>
    <w:p w14:paraId="3D5DEBB9" w14:textId="77777777" w:rsidR="00D55355" w:rsidRDefault="00D55355" w:rsidP="00624976">
      <w:pPr>
        <w:pStyle w:val="NoSpacing"/>
        <w:spacing w:line="360" w:lineRule="auto"/>
        <w:rPr>
          <w:rFonts w:ascii="Arial" w:hAnsi="Arial" w:cs="Arial"/>
          <w:b/>
          <w:bCs/>
        </w:rPr>
      </w:pPr>
    </w:p>
    <w:p w14:paraId="134713F3" w14:textId="4BD1B4B2" w:rsidR="000D684E" w:rsidRPr="00DB0EC1" w:rsidRDefault="000D684E" w:rsidP="00DB0EC1">
      <w:pPr>
        <w:jc w:val="center"/>
        <w:rPr>
          <w:b/>
          <w:bCs/>
        </w:rPr>
      </w:pPr>
      <w:r w:rsidRPr="00DB0EC1">
        <w:rPr>
          <w:b/>
          <w:bCs/>
        </w:rPr>
        <w:lastRenderedPageBreak/>
        <w:t>McKinsey 7</w:t>
      </w:r>
      <w:r w:rsidR="0072369D" w:rsidRPr="00DB0EC1">
        <w:rPr>
          <w:b/>
          <w:bCs/>
        </w:rPr>
        <w:t>S</w:t>
      </w:r>
      <w:r w:rsidRPr="00DB0EC1">
        <w:rPr>
          <w:b/>
          <w:bCs/>
        </w:rPr>
        <w:t xml:space="preserve"> Model.</w:t>
      </w:r>
    </w:p>
    <w:p w14:paraId="5589DC8C" w14:textId="77777777" w:rsidR="00465D3F" w:rsidRPr="00465D3F" w:rsidRDefault="00465D3F" w:rsidP="00465D3F"/>
    <w:p w14:paraId="7065569E" w14:textId="77777777" w:rsidR="004D4C42" w:rsidRDefault="009F3563" w:rsidP="004D4C42">
      <w:pPr>
        <w:pStyle w:val="NoSpacing"/>
        <w:keepNext/>
        <w:spacing w:line="360" w:lineRule="auto"/>
        <w:jc w:val="center"/>
      </w:pPr>
      <w:r>
        <w:rPr>
          <w:rFonts w:ascii="Arial" w:hAnsi="Arial" w:cs="Arial"/>
          <w:b/>
          <w:bCs/>
          <w:noProof/>
        </w:rPr>
        <w:drawing>
          <wp:inline distT="0" distB="0" distL="0" distR="0" wp14:anchorId="5AF9B96F" wp14:editId="26083AC0">
            <wp:extent cx="5486400" cy="3200400"/>
            <wp:effectExtent l="0" t="38100" r="0" b="76200"/>
            <wp:docPr id="5" name="Diagram 5"/>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9" r:lo="rId20" r:qs="rId21" r:cs="rId22"/>
              </a:graphicData>
            </a:graphic>
          </wp:inline>
        </w:drawing>
      </w:r>
    </w:p>
    <w:p w14:paraId="1E42718E" w14:textId="399A410E" w:rsidR="000B5957" w:rsidRDefault="004D4C42" w:rsidP="004D4C42">
      <w:pPr>
        <w:pStyle w:val="Caption"/>
        <w:jc w:val="center"/>
        <w:rPr>
          <w:b/>
          <w:bCs/>
        </w:rPr>
      </w:pPr>
      <w:bookmarkStart w:id="9" w:name="_Toc57146100"/>
      <w:r>
        <w:t xml:space="preserve">Figure </w:t>
      </w:r>
      <w:fldSimple w:instr=" SEQ Figure \* ARABIC ">
        <w:r w:rsidR="00BE1369">
          <w:rPr>
            <w:noProof/>
          </w:rPr>
          <w:t>2</w:t>
        </w:r>
      </w:fldSimple>
      <w:r w:rsidR="00B22D32">
        <w:rPr>
          <w:noProof/>
        </w:rPr>
        <w:t>.</w:t>
      </w:r>
      <w:r w:rsidR="00E04E37">
        <w:t xml:space="preserve"> </w:t>
      </w:r>
      <w:r w:rsidR="00E04E37" w:rsidRPr="00D52566">
        <w:t>McKinsey 7</w:t>
      </w:r>
      <w:r w:rsidR="00E04E37">
        <w:t>S</w:t>
      </w:r>
      <w:r w:rsidR="00E04E37" w:rsidRPr="00D52566">
        <w:t xml:space="preserve"> Model</w:t>
      </w:r>
      <w:r w:rsidR="003F5871">
        <w:t xml:space="preserve"> Adapted From </w:t>
      </w:r>
      <w:r w:rsidR="003F5871" w:rsidRPr="003F5871">
        <w:t>(Mindtools, 2020)</w:t>
      </w:r>
      <w:r w:rsidR="00340889">
        <w:t>.</w:t>
      </w:r>
      <w:bookmarkEnd w:id="9"/>
    </w:p>
    <w:p w14:paraId="703ABBD7" w14:textId="64C2DDC6" w:rsidR="00642D01" w:rsidRDefault="0075522A" w:rsidP="004343A7">
      <w:pPr>
        <w:pStyle w:val="NoSpacing"/>
        <w:keepNext/>
        <w:spacing w:line="360" w:lineRule="auto"/>
        <w:jc w:val="center"/>
      </w:pPr>
      <w:r>
        <w:t xml:space="preserve"> </w:t>
      </w:r>
    </w:p>
    <w:p w14:paraId="36EB3A60" w14:textId="00AEE30E" w:rsidR="00616C00" w:rsidRDefault="002E5678" w:rsidP="00F74256">
      <w:pPr>
        <w:pStyle w:val="NoSpacing"/>
        <w:spacing w:line="360" w:lineRule="auto"/>
        <w:jc w:val="both"/>
        <w:rPr>
          <w:rFonts w:ascii="Arial" w:hAnsi="Arial" w:cs="Arial"/>
        </w:rPr>
      </w:pPr>
      <w:bookmarkStart w:id="10" w:name="_Hlk54221416"/>
      <w:r w:rsidRPr="002E5678">
        <w:rPr>
          <w:rFonts w:ascii="Arial" w:hAnsi="Arial" w:cs="Arial"/>
        </w:rPr>
        <w:t xml:space="preserve">The McKinsey 7S Model is a framework </w:t>
      </w:r>
      <w:bookmarkEnd w:id="10"/>
      <w:r w:rsidRPr="002E5678">
        <w:rPr>
          <w:rFonts w:ascii="Arial" w:hAnsi="Arial" w:cs="Arial"/>
        </w:rPr>
        <w:t xml:space="preserve">for </w:t>
      </w:r>
      <w:r w:rsidR="003F7D45" w:rsidRPr="002E5678">
        <w:rPr>
          <w:rFonts w:ascii="Arial" w:hAnsi="Arial" w:cs="Arial"/>
        </w:rPr>
        <w:t>organi</w:t>
      </w:r>
      <w:r w:rsidR="00C05F90">
        <w:rPr>
          <w:rFonts w:ascii="Arial" w:hAnsi="Arial" w:cs="Arial"/>
        </w:rPr>
        <w:t>s</w:t>
      </w:r>
      <w:r w:rsidR="003F7D45" w:rsidRPr="002E5678">
        <w:rPr>
          <w:rFonts w:ascii="Arial" w:hAnsi="Arial" w:cs="Arial"/>
        </w:rPr>
        <w:t>ational</w:t>
      </w:r>
      <w:r w:rsidRPr="002E5678">
        <w:rPr>
          <w:rFonts w:ascii="Arial" w:hAnsi="Arial" w:cs="Arial"/>
        </w:rPr>
        <w:t xml:space="preserve"> effectiveness</w:t>
      </w:r>
      <w:r w:rsidR="00C7276F">
        <w:rPr>
          <w:rFonts w:ascii="Arial" w:hAnsi="Arial" w:cs="Arial"/>
        </w:rPr>
        <w:t>;</w:t>
      </w:r>
      <w:r>
        <w:rPr>
          <w:rFonts w:ascii="Arial" w:hAnsi="Arial" w:cs="Arial"/>
        </w:rPr>
        <w:t xml:space="preserve"> </w:t>
      </w:r>
      <w:r w:rsidR="003F7D45">
        <w:rPr>
          <w:rFonts w:ascii="Arial" w:hAnsi="Arial" w:cs="Arial"/>
        </w:rPr>
        <w:t xml:space="preserve">it examines the </w:t>
      </w:r>
      <w:r w:rsidR="00D63064" w:rsidRPr="00D63064">
        <w:rPr>
          <w:rFonts w:ascii="Arial" w:hAnsi="Arial" w:cs="Arial"/>
        </w:rPr>
        <w:t>seven internal factors of an organi</w:t>
      </w:r>
      <w:r w:rsidR="00C05F90">
        <w:rPr>
          <w:rFonts w:ascii="Arial" w:hAnsi="Arial" w:cs="Arial"/>
        </w:rPr>
        <w:t>s</w:t>
      </w:r>
      <w:r w:rsidR="00D63064" w:rsidRPr="00D63064">
        <w:rPr>
          <w:rFonts w:ascii="Arial" w:hAnsi="Arial" w:cs="Arial"/>
        </w:rPr>
        <w:t xml:space="preserve">ation that need to be aligned and </w:t>
      </w:r>
      <w:r w:rsidR="001C531C" w:rsidRPr="001C531C">
        <w:rPr>
          <w:rFonts w:ascii="Arial" w:hAnsi="Arial" w:cs="Arial"/>
        </w:rPr>
        <w:t>ensuring that they all work in harmony.</w:t>
      </w:r>
      <w:r w:rsidR="007C4492">
        <w:rPr>
          <w:rFonts w:ascii="Arial" w:hAnsi="Arial" w:cs="Arial"/>
        </w:rPr>
        <w:t xml:space="preserve"> Th</w:t>
      </w:r>
      <w:r w:rsidR="00D56E56">
        <w:rPr>
          <w:rFonts w:ascii="Arial" w:hAnsi="Arial" w:cs="Arial"/>
        </w:rPr>
        <w:t xml:space="preserve">is is a strategic </w:t>
      </w:r>
      <w:r w:rsidR="00B444A3">
        <w:rPr>
          <w:rFonts w:ascii="Arial" w:hAnsi="Arial" w:cs="Arial"/>
        </w:rPr>
        <w:t>planning</w:t>
      </w:r>
      <w:r w:rsidR="00237C03">
        <w:rPr>
          <w:rFonts w:ascii="Arial" w:hAnsi="Arial" w:cs="Arial"/>
        </w:rPr>
        <w:t xml:space="preserve"> to</w:t>
      </w:r>
      <w:r w:rsidR="00554532">
        <w:rPr>
          <w:rFonts w:ascii="Arial" w:hAnsi="Arial" w:cs="Arial"/>
        </w:rPr>
        <w:t>ol that</w:t>
      </w:r>
      <w:r w:rsidR="007C4492">
        <w:rPr>
          <w:rFonts w:ascii="Arial" w:hAnsi="Arial" w:cs="Arial"/>
        </w:rPr>
        <w:t xml:space="preserve"> can be used </w:t>
      </w:r>
      <w:r w:rsidR="00E0138F">
        <w:rPr>
          <w:rFonts w:ascii="Arial" w:hAnsi="Arial" w:cs="Arial"/>
        </w:rPr>
        <w:t xml:space="preserve">to </w:t>
      </w:r>
      <w:r w:rsidR="002D6A11">
        <w:rPr>
          <w:rFonts w:ascii="Arial" w:hAnsi="Arial" w:cs="Arial"/>
        </w:rPr>
        <w:t xml:space="preserve">identify weakness, </w:t>
      </w:r>
      <w:r w:rsidR="00384AAA">
        <w:rPr>
          <w:rFonts w:ascii="Arial" w:hAnsi="Arial" w:cs="Arial"/>
        </w:rPr>
        <w:t>blind spo</w:t>
      </w:r>
      <w:r w:rsidR="006B3765">
        <w:rPr>
          <w:rFonts w:ascii="Arial" w:hAnsi="Arial" w:cs="Arial"/>
        </w:rPr>
        <w:t>ts</w:t>
      </w:r>
      <w:r w:rsidR="00384AAA">
        <w:rPr>
          <w:rFonts w:ascii="Arial" w:hAnsi="Arial" w:cs="Arial"/>
        </w:rPr>
        <w:t xml:space="preserve"> </w:t>
      </w:r>
      <w:r w:rsidR="00E0138F">
        <w:rPr>
          <w:rFonts w:ascii="Arial" w:hAnsi="Arial" w:cs="Arial"/>
        </w:rPr>
        <w:t>improve</w:t>
      </w:r>
      <w:r w:rsidR="00D414E9">
        <w:rPr>
          <w:rFonts w:ascii="Arial" w:hAnsi="Arial" w:cs="Arial"/>
        </w:rPr>
        <w:t xml:space="preserve"> </w:t>
      </w:r>
      <w:r w:rsidR="00223DB4">
        <w:rPr>
          <w:rFonts w:ascii="Arial" w:hAnsi="Arial" w:cs="Arial"/>
        </w:rPr>
        <w:t>current and future</w:t>
      </w:r>
      <w:r w:rsidR="00E0138F">
        <w:rPr>
          <w:rFonts w:ascii="Arial" w:hAnsi="Arial" w:cs="Arial"/>
        </w:rPr>
        <w:t xml:space="preserve"> performance</w:t>
      </w:r>
      <w:r w:rsidR="006B3765">
        <w:rPr>
          <w:rFonts w:ascii="Arial" w:hAnsi="Arial" w:cs="Arial"/>
        </w:rPr>
        <w:t xml:space="preserve"> the </w:t>
      </w:r>
      <w:r w:rsidR="00501558">
        <w:rPr>
          <w:rFonts w:ascii="Arial" w:hAnsi="Arial" w:cs="Arial"/>
        </w:rPr>
        <w:t>organi</w:t>
      </w:r>
      <w:r w:rsidR="00C05F90">
        <w:rPr>
          <w:rFonts w:ascii="Arial" w:hAnsi="Arial" w:cs="Arial"/>
        </w:rPr>
        <w:t>s</w:t>
      </w:r>
      <w:r w:rsidR="00501558">
        <w:rPr>
          <w:rFonts w:ascii="Arial" w:hAnsi="Arial" w:cs="Arial"/>
        </w:rPr>
        <w:t>ation</w:t>
      </w:r>
      <w:r w:rsidR="00223DB4">
        <w:rPr>
          <w:rFonts w:ascii="Arial" w:hAnsi="Arial" w:cs="Arial"/>
        </w:rPr>
        <w:t xml:space="preserve"> and</w:t>
      </w:r>
      <w:r w:rsidR="000B0FC8">
        <w:rPr>
          <w:rFonts w:ascii="Arial" w:hAnsi="Arial" w:cs="Arial"/>
        </w:rPr>
        <w:t xml:space="preserve"> determine </w:t>
      </w:r>
      <w:r w:rsidR="00A92245">
        <w:rPr>
          <w:rFonts w:ascii="Arial" w:hAnsi="Arial" w:cs="Arial"/>
        </w:rPr>
        <w:t>the best approach to strategy</w:t>
      </w:r>
      <w:r w:rsidR="00223DB4">
        <w:rPr>
          <w:rFonts w:ascii="Arial" w:hAnsi="Arial" w:cs="Arial"/>
        </w:rPr>
        <w:t>.</w:t>
      </w:r>
      <w:r w:rsidR="00D2475A">
        <w:rPr>
          <w:rFonts w:ascii="Arial" w:hAnsi="Arial" w:cs="Arial"/>
        </w:rPr>
        <w:t xml:space="preserve"> The seven elements are </w:t>
      </w:r>
      <w:r w:rsidR="00ED14C1">
        <w:rPr>
          <w:rFonts w:ascii="Arial" w:hAnsi="Arial" w:cs="Arial"/>
        </w:rPr>
        <w:t>divided into Hard Elements and Soft Element</w:t>
      </w:r>
      <w:r w:rsidR="00276769">
        <w:rPr>
          <w:rFonts w:ascii="Arial" w:hAnsi="Arial" w:cs="Arial"/>
        </w:rPr>
        <w:t>s</w:t>
      </w:r>
      <w:r w:rsidR="00A8455F">
        <w:rPr>
          <w:rFonts w:ascii="Arial" w:hAnsi="Arial" w:cs="Arial"/>
        </w:rPr>
        <w:t>,</w:t>
      </w:r>
      <w:r w:rsidR="00276769">
        <w:rPr>
          <w:rFonts w:ascii="Arial" w:hAnsi="Arial" w:cs="Arial"/>
        </w:rPr>
        <w:t xml:space="preserve"> as listed below.</w:t>
      </w:r>
    </w:p>
    <w:p w14:paraId="026BA25E" w14:textId="76409529" w:rsidR="00811623" w:rsidRDefault="00811623" w:rsidP="00F74256">
      <w:pPr>
        <w:pStyle w:val="NoSpacing"/>
        <w:spacing w:line="360" w:lineRule="auto"/>
        <w:jc w:val="both"/>
        <w:rPr>
          <w:rFonts w:ascii="Arial" w:hAnsi="Arial" w:cs="Arial"/>
        </w:rPr>
      </w:pPr>
    </w:p>
    <w:p w14:paraId="26A73BC3" w14:textId="78AC679A" w:rsidR="00811623" w:rsidRDefault="00811623" w:rsidP="00F74256">
      <w:pPr>
        <w:pStyle w:val="NoSpacing"/>
        <w:spacing w:line="360" w:lineRule="auto"/>
        <w:jc w:val="both"/>
        <w:rPr>
          <w:rFonts w:ascii="Arial" w:hAnsi="Arial" w:cs="Arial"/>
        </w:rPr>
      </w:pPr>
    </w:p>
    <w:p w14:paraId="090F6EE4" w14:textId="301DE2B1" w:rsidR="00811623" w:rsidRDefault="00811623" w:rsidP="00F74256">
      <w:pPr>
        <w:pStyle w:val="NoSpacing"/>
        <w:spacing w:line="360" w:lineRule="auto"/>
        <w:jc w:val="both"/>
        <w:rPr>
          <w:rFonts w:ascii="Arial" w:hAnsi="Arial" w:cs="Arial"/>
        </w:rPr>
      </w:pPr>
    </w:p>
    <w:p w14:paraId="058E6D2E" w14:textId="43FF3F20" w:rsidR="00811623" w:rsidRDefault="00811623" w:rsidP="00F74256">
      <w:pPr>
        <w:pStyle w:val="NoSpacing"/>
        <w:spacing w:line="360" w:lineRule="auto"/>
        <w:jc w:val="both"/>
        <w:rPr>
          <w:rFonts w:ascii="Arial" w:hAnsi="Arial" w:cs="Arial"/>
        </w:rPr>
      </w:pPr>
    </w:p>
    <w:p w14:paraId="3225780E" w14:textId="627B8B39" w:rsidR="00811623" w:rsidRDefault="00811623" w:rsidP="00F74256">
      <w:pPr>
        <w:pStyle w:val="NoSpacing"/>
        <w:spacing w:line="360" w:lineRule="auto"/>
        <w:jc w:val="both"/>
        <w:rPr>
          <w:rFonts w:ascii="Arial" w:hAnsi="Arial" w:cs="Arial"/>
        </w:rPr>
      </w:pPr>
    </w:p>
    <w:p w14:paraId="3898F741" w14:textId="5F524184" w:rsidR="00811623" w:rsidRDefault="00811623" w:rsidP="00F74256">
      <w:pPr>
        <w:pStyle w:val="NoSpacing"/>
        <w:spacing w:line="360" w:lineRule="auto"/>
        <w:jc w:val="both"/>
        <w:rPr>
          <w:rFonts w:ascii="Arial" w:hAnsi="Arial" w:cs="Arial"/>
        </w:rPr>
      </w:pPr>
    </w:p>
    <w:p w14:paraId="71A85B0A" w14:textId="62B972A9" w:rsidR="00811623" w:rsidRDefault="00811623" w:rsidP="00F74256">
      <w:pPr>
        <w:pStyle w:val="NoSpacing"/>
        <w:spacing w:line="360" w:lineRule="auto"/>
        <w:jc w:val="both"/>
        <w:rPr>
          <w:rFonts w:ascii="Arial" w:hAnsi="Arial" w:cs="Arial"/>
        </w:rPr>
      </w:pPr>
    </w:p>
    <w:p w14:paraId="7F70AA1D" w14:textId="203B09E2" w:rsidR="00811623" w:rsidRDefault="00811623" w:rsidP="00F74256">
      <w:pPr>
        <w:pStyle w:val="NoSpacing"/>
        <w:spacing w:line="360" w:lineRule="auto"/>
        <w:jc w:val="both"/>
        <w:rPr>
          <w:rFonts w:ascii="Arial" w:hAnsi="Arial" w:cs="Arial"/>
        </w:rPr>
      </w:pPr>
    </w:p>
    <w:p w14:paraId="13F6D395" w14:textId="7F1FC29B" w:rsidR="00811623" w:rsidRDefault="00811623" w:rsidP="00F74256">
      <w:pPr>
        <w:pStyle w:val="NoSpacing"/>
        <w:spacing w:line="360" w:lineRule="auto"/>
        <w:jc w:val="both"/>
        <w:rPr>
          <w:rFonts w:ascii="Arial" w:hAnsi="Arial" w:cs="Arial"/>
        </w:rPr>
      </w:pPr>
    </w:p>
    <w:p w14:paraId="0079BF74" w14:textId="32F87FEE" w:rsidR="00811623" w:rsidRDefault="00811623" w:rsidP="00F74256">
      <w:pPr>
        <w:pStyle w:val="NoSpacing"/>
        <w:spacing w:line="360" w:lineRule="auto"/>
        <w:jc w:val="both"/>
        <w:rPr>
          <w:rFonts w:ascii="Arial" w:hAnsi="Arial" w:cs="Arial"/>
        </w:rPr>
      </w:pPr>
    </w:p>
    <w:p w14:paraId="0250928D" w14:textId="77777777" w:rsidR="00570AB6" w:rsidRDefault="00570AB6" w:rsidP="00F74256">
      <w:pPr>
        <w:pStyle w:val="NoSpacing"/>
        <w:spacing w:line="360" w:lineRule="auto"/>
        <w:jc w:val="both"/>
        <w:rPr>
          <w:rFonts w:ascii="Arial" w:hAnsi="Arial" w:cs="Arial"/>
        </w:rPr>
      </w:pPr>
    </w:p>
    <w:p w14:paraId="7E978AE6" w14:textId="77777777" w:rsidR="00811623" w:rsidRDefault="00811623" w:rsidP="00F74256">
      <w:pPr>
        <w:pStyle w:val="NoSpacing"/>
        <w:spacing w:line="360" w:lineRule="auto"/>
        <w:jc w:val="both"/>
        <w:rPr>
          <w:rFonts w:ascii="Arial" w:hAnsi="Arial" w:cs="Arial"/>
        </w:rPr>
      </w:pPr>
    </w:p>
    <w:p w14:paraId="5C809B95" w14:textId="065C4E5A" w:rsidR="001E36A5" w:rsidRDefault="00C71F04" w:rsidP="00F74256">
      <w:pPr>
        <w:pStyle w:val="NoSpacing"/>
        <w:spacing w:line="360" w:lineRule="auto"/>
        <w:jc w:val="both"/>
        <w:rPr>
          <w:rFonts w:ascii="Arial" w:hAnsi="Arial" w:cs="Arial"/>
          <w:b/>
          <w:bCs/>
        </w:rPr>
      </w:pPr>
      <w:r>
        <w:rPr>
          <w:rFonts w:ascii="Arial" w:hAnsi="Arial" w:cs="Arial"/>
          <w:b/>
          <w:bCs/>
        </w:rPr>
        <w:lastRenderedPageBreak/>
        <w:t xml:space="preserve">Understanding the </w:t>
      </w:r>
      <w:r w:rsidR="008D4111">
        <w:rPr>
          <w:rFonts w:ascii="Arial" w:hAnsi="Arial" w:cs="Arial"/>
          <w:b/>
          <w:bCs/>
        </w:rPr>
        <w:t xml:space="preserve">Hard </w:t>
      </w:r>
      <w:r w:rsidR="00E05F8C">
        <w:rPr>
          <w:rFonts w:ascii="Arial" w:hAnsi="Arial" w:cs="Arial"/>
          <w:b/>
          <w:bCs/>
        </w:rPr>
        <w:t>Elements</w:t>
      </w:r>
      <w:r w:rsidR="00242E04">
        <w:rPr>
          <w:rFonts w:ascii="Arial" w:hAnsi="Arial" w:cs="Arial"/>
          <w:b/>
          <w:bCs/>
        </w:rPr>
        <w:t>.</w:t>
      </w:r>
    </w:p>
    <w:p w14:paraId="0E23941E" w14:textId="0E4E8FC6" w:rsidR="008E7753" w:rsidRDefault="00231F43" w:rsidP="00F74256">
      <w:pPr>
        <w:pStyle w:val="NoSpacing"/>
        <w:spacing w:line="360" w:lineRule="auto"/>
        <w:jc w:val="both"/>
        <w:rPr>
          <w:rFonts w:ascii="Arial" w:hAnsi="Arial" w:cs="Arial"/>
        </w:rPr>
      </w:pPr>
      <w:r w:rsidRPr="00C21358">
        <w:rPr>
          <w:rFonts w:ascii="Arial" w:hAnsi="Arial" w:cs="Arial"/>
        </w:rPr>
        <w:t xml:space="preserve">The </w:t>
      </w:r>
      <w:r w:rsidR="00C21358">
        <w:rPr>
          <w:rFonts w:ascii="Arial" w:hAnsi="Arial" w:cs="Arial"/>
        </w:rPr>
        <w:t xml:space="preserve">three hard elements </w:t>
      </w:r>
      <w:r w:rsidR="008639E2">
        <w:rPr>
          <w:rFonts w:ascii="Arial" w:hAnsi="Arial" w:cs="Arial"/>
        </w:rPr>
        <w:t xml:space="preserve">of </w:t>
      </w:r>
      <w:r w:rsidR="00684516">
        <w:rPr>
          <w:rFonts w:ascii="Arial" w:hAnsi="Arial" w:cs="Arial"/>
        </w:rPr>
        <w:t xml:space="preserve">the </w:t>
      </w:r>
      <w:r w:rsidR="008639E2">
        <w:rPr>
          <w:rFonts w:ascii="Arial" w:hAnsi="Arial" w:cs="Arial"/>
        </w:rPr>
        <w:t xml:space="preserve">framework </w:t>
      </w:r>
      <w:r w:rsidR="00085A4F">
        <w:rPr>
          <w:rFonts w:ascii="Arial" w:hAnsi="Arial" w:cs="Arial"/>
        </w:rPr>
        <w:t>are strategy, structures</w:t>
      </w:r>
      <w:r w:rsidR="008639E2">
        <w:rPr>
          <w:rFonts w:ascii="Arial" w:hAnsi="Arial" w:cs="Arial"/>
        </w:rPr>
        <w:t xml:space="preserve"> and </w:t>
      </w:r>
      <w:r w:rsidR="001C2ECE">
        <w:rPr>
          <w:rFonts w:ascii="Arial" w:hAnsi="Arial" w:cs="Arial"/>
        </w:rPr>
        <w:t>system</w:t>
      </w:r>
      <w:r w:rsidR="000C1208">
        <w:rPr>
          <w:rFonts w:ascii="Arial" w:hAnsi="Arial" w:cs="Arial"/>
        </w:rPr>
        <w:t>s</w:t>
      </w:r>
      <w:r w:rsidR="006E08A1">
        <w:rPr>
          <w:rFonts w:ascii="Arial" w:hAnsi="Arial" w:cs="Arial"/>
        </w:rPr>
        <w:t xml:space="preserve"> that are easy t</w:t>
      </w:r>
      <w:r w:rsidR="00E70794">
        <w:rPr>
          <w:rFonts w:ascii="Arial" w:hAnsi="Arial" w:cs="Arial"/>
        </w:rPr>
        <w:t xml:space="preserve">o </w:t>
      </w:r>
      <w:r w:rsidR="006E08A1">
        <w:rPr>
          <w:rFonts w:ascii="Arial" w:hAnsi="Arial" w:cs="Arial"/>
        </w:rPr>
        <w:t>identify and addressed directly</w:t>
      </w:r>
      <w:r w:rsidR="00D44C12">
        <w:rPr>
          <w:rFonts w:ascii="Arial" w:hAnsi="Arial" w:cs="Arial"/>
        </w:rPr>
        <w:t xml:space="preserve">, but more </w:t>
      </w:r>
      <w:r w:rsidR="00893CE4">
        <w:rPr>
          <w:rFonts w:ascii="Arial" w:hAnsi="Arial" w:cs="Arial"/>
        </w:rPr>
        <w:t>rigid and harder to change.</w:t>
      </w:r>
    </w:p>
    <w:p w14:paraId="76EE5FE4" w14:textId="209A9988" w:rsidR="00DD4A77" w:rsidRDefault="000E151D" w:rsidP="00F74256">
      <w:pPr>
        <w:pStyle w:val="NoSpacing"/>
        <w:spacing w:line="360" w:lineRule="auto"/>
        <w:jc w:val="both"/>
        <w:rPr>
          <w:rFonts w:ascii="Arial" w:hAnsi="Arial" w:cs="Arial"/>
        </w:rPr>
      </w:pPr>
      <w:r>
        <w:rPr>
          <w:rFonts w:ascii="Arial" w:hAnsi="Arial" w:cs="Arial"/>
          <w:noProof/>
        </w:rPr>
        <w:drawing>
          <wp:inline distT="0" distB="0" distL="0" distR="0" wp14:anchorId="6600CA8C" wp14:editId="13D3015F">
            <wp:extent cx="5709920" cy="4656779"/>
            <wp:effectExtent l="0" t="0" r="0" b="48895"/>
            <wp:docPr id="15" name="Diagram 15"/>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4" r:lo="rId25" r:qs="rId26" r:cs="rId27"/>
              </a:graphicData>
            </a:graphic>
          </wp:inline>
        </w:drawing>
      </w:r>
    </w:p>
    <w:p w14:paraId="4334761F" w14:textId="77777777" w:rsidR="00811623" w:rsidRDefault="00811623" w:rsidP="00F74256">
      <w:pPr>
        <w:pStyle w:val="NoSpacing"/>
        <w:spacing w:line="360" w:lineRule="auto"/>
        <w:jc w:val="both"/>
        <w:rPr>
          <w:rFonts w:ascii="Arial" w:hAnsi="Arial" w:cs="Arial"/>
          <w:b/>
          <w:bCs/>
        </w:rPr>
      </w:pPr>
    </w:p>
    <w:p w14:paraId="103BBB26" w14:textId="77777777" w:rsidR="00811623" w:rsidRDefault="00811623" w:rsidP="00F74256">
      <w:pPr>
        <w:pStyle w:val="NoSpacing"/>
        <w:spacing w:line="360" w:lineRule="auto"/>
        <w:jc w:val="both"/>
        <w:rPr>
          <w:rFonts w:ascii="Arial" w:hAnsi="Arial" w:cs="Arial"/>
          <w:b/>
          <w:bCs/>
        </w:rPr>
      </w:pPr>
    </w:p>
    <w:p w14:paraId="0B3FE2BC" w14:textId="77777777" w:rsidR="00811623" w:rsidRDefault="00811623" w:rsidP="00F74256">
      <w:pPr>
        <w:pStyle w:val="NoSpacing"/>
        <w:spacing w:line="360" w:lineRule="auto"/>
        <w:jc w:val="both"/>
        <w:rPr>
          <w:rFonts w:ascii="Arial" w:hAnsi="Arial" w:cs="Arial"/>
          <w:b/>
          <w:bCs/>
        </w:rPr>
      </w:pPr>
    </w:p>
    <w:p w14:paraId="26149EA1" w14:textId="77777777" w:rsidR="00811623" w:rsidRDefault="00811623" w:rsidP="00F74256">
      <w:pPr>
        <w:pStyle w:val="NoSpacing"/>
        <w:spacing w:line="360" w:lineRule="auto"/>
        <w:jc w:val="both"/>
        <w:rPr>
          <w:rFonts w:ascii="Arial" w:hAnsi="Arial" w:cs="Arial"/>
          <w:b/>
          <w:bCs/>
        </w:rPr>
      </w:pPr>
    </w:p>
    <w:p w14:paraId="755AA99B" w14:textId="77777777" w:rsidR="00811623" w:rsidRDefault="00811623" w:rsidP="00F74256">
      <w:pPr>
        <w:pStyle w:val="NoSpacing"/>
        <w:spacing w:line="360" w:lineRule="auto"/>
        <w:jc w:val="both"/>
        <w:rPr>
          <w:rFonts w:ascii="Arial" w:hAnsi="Arial" w:cs="Arial"/>
          <w:b/>
          <w:bCs/>
        </w:rPr>
      </w:pPr>
    </w:p>
    <w:p w14:paraId="02D358CD" w14:textId="77777777" w:rsidR="00811623" w:rsidRDefault="00811623" w:rsidP="00F74256">
      <w:pPr>
        <w:pStyle w:val="NoSpacing"/>
        <w:spacing w:line="360" w:lineRule="auto"/>
        <w:jc w:val="both"/>
        <w:rPr>
          <w:rFonts w:ascii="Arial" w:hAnsi="Arial" w:cs="Arial"/>
          <w:b/>
          <w:bCs/>
        </w:rPr>
      </w:pPr>
    </w:p>
    <w:p w14:paraId="54200EAF" w14:textId="46AA6A8E" w:rsidR="00811623" w:rsidRDefault="00811623" w:rsidP="00F74256">
      <w:pPr>
        <w:pStyle w:val="NoSpacing"/>
        <w:spacing w:line="360" w:lineRule="auto"/>
        <w:jc w:val="both"/>
        <w:rPr>
          <w:rFonts w:ascii="Arial" w:hAnsi="Arial" w:cs="Arial"/>
          <w:b/>
          <w:bCs/>
        </w:rPr>
      </w:pPr>
    </w:p>
    <w:p w14:paraId="12C6A095" w14:textId="690B232F" w:rsidR="009D0A32" w:rsidRDefault="009D0A32" w:rsidP="00F74256">
      <w:pPr>
        <w:pStyle w:val="NoSpacing"/>
        <w:spacing w:line="360" w:lineRule="auto"/>
        <w:jc w:val="both"/>
        <w:rPr>
          <w:rFonts w:ascii="Arial" w:hAnsi="Arial" w:cs="Arial"/>
          <w:b/>
          <w:bCs/>
        </w:rPr>
      </w:pPr>
    </w:p>
    <w:p w14:paraId="6B519E9C" w14:textId="353EAD06" w:rsidR="009D0A32" w:rsidRDefault="009D0A32" w:rsidP="00F74256">
      <w:pPr>
        <w:pStyle w:val="NoSpacing"/>
        <w:spacing w:line="360" w:lineRule="auto"/>
        <w:jc w:val="both"/>
        <w:rPr>
          <w:rFonts w:ascii="Arial" w:hAnsi="Arial" w:cs="Arial"/>
          <w:b/>
          <w:bCs/>
        </w:rPr>
      </w:pPr>
    </w:p>
    <w:p w14:paraId="40809DD0" w14:textId="77777777" w:rsidR="009D0A32" w:rsidRDefault="009D0A32" w:rsidP="00F74256">
      <w:pPr>
        <w:pStyle w:val="NoSpacing"/>
        <w:spacing w:line="360" w:lineRule="auto"/>
        <w:jc w:val="both"/>
        <w:rPr>
          <w:rFonts w:ascii="Arial" w:hAnsi="Arial" w:cs="Arial"/>
          <w:b/>
          <w:bCs/>
        </w:rPr>
      </w:pPr>
    </w:p>
    <w:p w14:paraId="6EE09CDD" w14:textId="77777777" w:rsidR="00811623" w:rsidRDefault="00811623" w:rsidP="00F74256">
      <w:pPr>
        <w:pStyle w:val="NoSpacing"/>
        <w:spacing w:line="360" w:lineRule="auto"/>
        <w:jc w:val="both"/>
        <w:rPr>
          <w:rFonts w:ascii="Arial" w:hAnsi="Arial" w:cs="Arial"/>
          <w:b/>
          <w:bCs/>
        </w:rPr>
      </w:pPr>
    </w:p>
    <w:p w14:paraId="14E15CF1" w14:textId="6812CA77" w:rsidR="00811623" w:rsidRDefault="00811623" w:rsidP="00F74256">
      <w:pPr>
        <w:pStyle w:val="NoSpacing"/>
        <w:spacing w:line="360" w:lineRule="auto"/>
        <w:jc w:val="both"/>
        <w:rPr>
          <w:rFonts w:ascii="Arial" w:hAnsi="Arial" w:cs="Arial"/>
          <w:b/>
          <w:bCs/>
        </w:rPr>
      </w:pPr>
    </w:p>
    <w:p w14:paraId="33EE2D9F" w14:textId="77777777" w:rsidR="00570AB6" w:rsidRDefault="00570AB6" w:rsidP="00F74256">
      <w:pPr>
        <w:pStyle w:val="NoSpacing"/>
        <w:spacing w:line="360" w:lineRule="auto"/>
        <w:jc w:val="both"/>
        <w:rPr>
          <w:rFonts w:ascii="Arial" w:hAnsi="Arial" w:cs="Arial"/>
          <w:b/>
          <w:bCs/>
        </w:rPr>
      </w:pPr>
    </w:p>
    <w:p w14:paraId="011AD4FC" w14:textId="77777777" w:rsidR="00811623" w:rsidRDefault="00811623" w:rsidP="00F74256">
      <w:pPr>
        <w:pStyle w:val="NoSpacing"/>
        <w:spacing w:line="360" w:lineRule="auto"/>
        <w:jc w:val="both"/>
        <w:rPr>
          <w:rFonts w:ascii="Arial" w:hAnsi="Arial" w:cs="Arial"/>
          <w:b/>
          <w:bCs/>
        </w:rPr>
      </w:pPr>
    </w:p>
    <w:p w14:paraId="6BD8A91B" w14:textId="4DDBB77B" w:rsidR="008D4111" w:rsidRDefault="00C71F04" w:rsidP="00F74256">
      <w:pPr>
        <w:pStyle w:val="NoSpacing"/>
        <w:spacing w:line="360" w:lineRule="auto"/>
        <w:jc w:val="both"/>
        <w:rPr>
          <w:rFonts w:ascii="Arial" w:hAnsi="Arial" w:cs="Arial"/>
          <w:b/>
          <w:bCs/>
        </w:rPr>
      </w:pPr>
      <w:r>
        <w:rPr>
          <w:rFonts w:ascii="Arial" w:hAnsi="Arial" w:cs="Arial"/>
          <w:b/>
          <w:bCs/>
        </w:rPr>
        <w:lastRenderedPageBreak/>
        <w:t xml:space="preserve">Understanding the </w:t>
      </w:r>
      <w:r w:rsidR="008D4111">
        <w:rPr>
          <w:rFonts w:ascii="Arial" w:hAnsi="Arial" w:cs="Arial"/>
          <w:b/>
          <w:bCs/>
        </w:rPr>
        <w:t xml:space="preserve">Soft </w:t>
      </w:r>
      <w:r w:rsidR="00E05F8C">
        <w:rPr>
          <w:rFonts w:ascii="Arial" w:hAnsi="Arial" w:cs="Arial"/>
          <w:b/>
          <w:bCs/>
        </w:rPr>
        <w:t>El</w:t>
      </w:r>
      <w:r w:rsidR="00877047">
        <w:rPr>
          <w:rFonts w:ascii="Arial" w:hAnsi="Arial" w:cs="Arial"/>
          <w:b/>
          <w:bCs/>
        </w:rPr>
        <w:t>ements</w:t>
      </w:r>
      <w:r w:rsidR="00242E04">
        <w:rPr>
          <w:rFonts w:ascii="Arial" w:hAnsi="Arial" w:cs="Arial"/>
          <w:b/>
          <w:bCs/>
        </w:rPr>
        <w:t>.</w:t>
      </w:r>
    </w:p>
    <w:p w14:paraId="5C9DCEB0" w14:textId="6C00D5BC" w:rsidR="005573B1" w:rsidRDefault="00B931F8" w:rsidP="00F74256">
      <w:pPr>
        <w:pStyle w:val="NoSpacing"/>
        <w:spacing w:line="360" w:lineRule="auto"/>
        <w:jc w:val="both"/>
        <w:rPr>
          <w:rFonts w:ascii="Arial" w:hAnsi="Arial" w:cs="Arial"/>
        </w:rPr>
      </w:pPr>
      <w:r>
        <w:rPr>
          <w:rFonts w:ascii="Arial" w:hAnsi="Arial" w:cs="Arial"/>
        </w:rPr>
        <w:t xml:space="preserve">The four soft elements </w:t>
      </w:r>
      <w:r w:rsidR="00684516">
        <w:rPr>
          <w:rFonts w:ascii="Arial" w:hAnsi="Arial" w:cs="Arial"/>
        </w:rPr>
        <w:t xml:space="preserve">of the framework are </w:t>
      </w:r>
      <w:r w:rsidR="00D34764">
        <w:rPr>
          <w:rFonts w:ascii="Arial" w:hAnsi="Arial" w:cs="Arial"/>
        </w:rPr>
        <w:t>shared values, style and staff</w:t>
      </w:r>
      <w:r w:rsidR="00F863DD">
        <w:rPr>
          <w:rFonts w:ascii="Arial" w:hAnsi="Arial" w:cs="Arial"/>
        </w:rPr>
        <w:t xml:space="preserve">s. These are less physical </w:t>
      </w:r>
      <w:r w:rsidR="008A6298">
        <w:rPr>
          <w:rFonts w:ascii="Arial" w:hAnsi="Arial" w:cs="Arial"/>
        </w:rPr>
        <w:t xml:space="preserve">and is </w:t>
      </w:r>
      <w:r w:rsidR="005D0D03">
        <w:rPr>
          <w:rFonts w:ascii="Arial" w:hAnsi="Arial" w:cs="Arial"/>
        </w:rPr>
        <w:t>influenced</w:t>
      </w:r>
      <w:r w:rsidR="008A6298">
        <w:rPr>
          <w:rFonts w:ascii="Arial" w:hAnsi="Arial" w:cs="Arial"/>
        </w:rPr>
        <w:t xml:space="preserve"> by corporate culture</w:t>
      </w:r>
      <w:r w:rsidR="007E7E6A">
        <w:rPr>
          <w:rFonts w:ascii="Arial" w:hAnsi="Arial" w:cs="Arial"/>
        </w:rPr>
        <w:t xml:space="preserve"> and just as essential as </w:t>
      </w:r>
      <w:r w:rsidR="00B7035E">
        <w:rPr>
          <w:rFonts w:ascii="Arial" w:hAnsi="Arial" w:cs="Arial"/>
        </w:rPr>
        <w:t xml:space="preserve">a </w:t>
      </w:r>
      <w:r w:rsidR="007E7E6A">
        <w:rPr>
          <w:rFonts w:ascii="Arial" w:hAnsi="Arial" w:cs="Arial"/>
        </w:rPr>
        <w:t xml:space="preserve">hard element to succeed in </w:t>
      </w:r>
      <w:r w:rsidR="005D0D03">
        <w:rPr>
          <w:rFonts w:ascii="Arial" w:hAnsi="Arial" w:cs="Arial"/>
        </w:rPr>
        <w:t>business</w:t>
      </w:r>
      <w:r w:rsidR="005B3135">
        <w:rPr>
          <w:rFonts w:ascii="Arial" w:hAnsi="Arial" w:cs="Arial"/>
        </w:rPr>
        <w:t xml:space="preserve">, but </w:t>
      </w:r>
      <w:r w:rsidR="009663FD">
        <w:rPr>
          <w:rFonts w:ascii="Arial" w:hAnsi="Arial" w:cs="Arial"/>
        </w:rPr>
        <w:t>more flexible and easier</w:t>
      </w:r>
      <w:r w:rsidR="005B3135">
        <w:rPr>
          <w:rFonts w:ascii="Arial" w:hAnsi="Arial" w:cs="Arial"/>
        </w:rPr>
        <w:t xml:space="preserve"> to change</w:t>
      </w:r>
      <w:r w:rsidR="006A76B9">
        <w:rPr>
          <w:rFonts w:ascii="Arial" w:hAnsi="Arial" w:cs="Arial"/>
        </w:rPr>
        <w:t xml:space="preserve"> (</w:t>
      </w:r>
      <w:proofErr w:type="spellStart"/>
      <w:r w:rsidR="006A76B9" w:rsidRPr="006A76B9">
        <w:rPr>
          <w:rFonts w:ascii="Arial" w:hAnsi="Arial" w:cs="Arial"/>
        </w:rPr>
        <w:t>Ravanfa</w:t>
      </w:r>
      <w:proofErr w:type="spellEnd"/>
      <w:r w:rsidR="006A76B9">
        <w:rPr>
          <w:rFonts w:ascii="Arial" w:hAnsi="Arial" w:cs="Arial"/>
        </w:rPr>
        <w:t>, 2015).</w:t>
      </w:r>
    </w:p>
    <w:p w14:paraId="77BF99E4" w14:textId="3E0E718A" w:rsidR="003D441E" w:rsidRPr="00411448" w:rsidRDefault="008920E6" w:rsidP="00411448">
      <w:pPr>
        <w:pStyle w:val="NoSpacing"/>
        <w:spacing w:line="360" w:lineRule="auto"/>
        <w:jc w:val="center"/>
        <w:rPr>
          <w:rFonts w:ascii="Arial" w:hAnsi="Arial" w:cs="Arial"/>
        </w:rPr>
      </w:pPr>
      <w:r>
        <w:rPr>
          <w:rFonts w:ascii="Arial" w:hAnsi="Arial" w:cs="Arial"/>
          <w:noProof/>
        </w:rPr>
        <w:drawing>
          <wp:inline distT="0" distB="0" distL="0" distR="0" wp14:anchorId="50E91D19" wp14:editId="3045B26A">
            <wp:extent cx="5673548" cy="6223000"/>
            <wp:effectExtent l="0" t="0" r="0" b="25400"/>
            <wp:docPr id="19" name="Diagram 19"/>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9" r:lo="rId30" r:qs="rId31" r:cs="rId32"/>
              </a:graphicData>
            </a:graphic>
          </wp:inline>
        </w:drawing>
      </w:r>
      <w:r w:rsidR="007960EC">
        <w:rPr>
          <w:rFonts w:ascii="Arial" w:hAnsi="Arial" w:cs="Arial"/>
        </w:rPr>
        <w:t xml:space="preserve"> </w:t>
      </w:r>
    </w:p>
    <w:p w14:paraId="597331DB" w14:textId="62B9C6CB" w:rsidR="0072369D" w:rsidRPr="000E7D26" w:rsidRDefault="00245462" w:rsidP="000E7D26">
      <w:pPr>
        <w:pStyle w:val="NoSpacing"/>
        <w:spacing w:line="360" w:lineRule="auto"/>
        <w:jc w:val="both"/>
        <w:rPr>
          <w:rFonts w:ascii="Arial" w:hAnsi="Arial" w:cs="Arial"/>
        </w:rPr>
      </w:pPr>
      <w:r w:rsidRPr="000E7D26">
        <w:rPr>
          <w:rFonts w:ascii="Arial" w:hAnsi="Arial" w:cs="Arial"/>
        </w:rPr>
        <w:t xml:space="preserve">The </w:t>
      </w:r>
      <w:r w:rsidR="00BD7A5E" w:rsidRPr="000E7D26">
        <w:rPr>
          <w:rFonts w:ascii="Arial" w:hAnsi="Arial" w:cs="Arial"/>
        </w:rPr>
        <w:t>key strength of the model</w:t>
      </w:r>
      <w:r w:rsidR="0095241A" w:rsidRPr="000E7D26">
        <w:rPr>
          <w:rFonts w:ascii="Arial" w:hAnsi="Arial" w:cs="Arial"/>
        </w:rPr>
        <w:t xml:space="preserve"> </w:t>
      </w:r>
      <w:r w:rsidR="008D5BCA" w:rsidRPr="000E7D26">
        <w:rPr>
          <w:rFonts w:ascii="Arial" w:hAnsi="Arial" w:cs="Arial"/>
        </w:rPr>
        <w:t>examine</w:t>
      </w:r>
      <w:r w:rsidR="004110CD">
        <w:rPr>
          <w:rFonts w:ascii="Arial" w:hAnsi="Arial" w:cs="Arial"/>
        </w:rPr>
        <w:t>s</w:t>
      </w:r>
      <w:r w:rsidR="00782B39" w:rsidRPr="000E7D26">
        <w:rPr>
          <w:rFonts w:ascii="Arial" w:hAnsi="Arial" w:cs="Arial"/>
        </w:rPr>
        <w:t xml:space="preserve"> </w:t>
      </w:r>
      <w:r w:rsidR="006A01A6" w:rsidRPr="000E7D26">
        <w:rPr>
          <w:rFonts w:ascii="Arial" w:hAnsi="Arial" w:cs="Arial"/>
        </w:rPr>
        <w:t xml:space="preserve">gaps in the </w:t>
      </w:r>
      <w:r w:rsidR="006A01A6" w:rsidRPr="00593F53">
        <w:rPr>
          <w:rFonts w:ascii="Arial" w:hAnsi="Arial" w:cs="Arial"/>
          <w:lang w:val="en-GB"/>
        </w:rPr>
        <w:t>organisation</w:t>
      </w:r>
      <w:r w:rsidR="006A01A6" w:rsidRPr="000E7D26">
        <w:rPr>
          <w:rFonts w:ascii="Arial" w:hAnsi="Arial" w:cs="Arial"/>
        </w:rPr>
        <w:t xml:space="preserve"> </w:t>
      </w:r>
      <w:r w:rsidR="00782B39" w:rsidRPr="000E7D26">
        <w:rPr>
          <w:rFonts w:ascii="Arial" w:hAnsi="Arial" w:cs="Arial"/>
        </w:rPr>
        <w:t xml:space="preserve">and aligns departments, </w:t>
      </w:r>
      <w:r w:rsidR="00197663" w:rsidRPr="000E7D26">
        <w:rPr>
          <w:rFonts w:ascii="Arial" w:hAnsi="Arial" w:cs="Arial"/>
        </w:rPr>
        <w:t xml:space="preserve">future changes that may </w:t>
      </w:r>
      <w:r w:rsidR="003A740C" w:rsidRPr="000E7D26">
        <w:rPr>
          <w:rFonts w:ascii="Arial" w:hAnsi="Arial" w:cs="Arial"/>
        </w:rPr>
        <w:t>affect</w:t>
      </w:r>
      <w:r w:rsidR="00197663" w:rsidRPr="000E7D26">
        <w:rPr>
          <w:rFonts w:ascii="Arial" w:hAnsi="Arial" w:cs="Arial"/>
        </w:rPr>
        <w:t xml:space="preserve"> the </w:t>
      </w:r>
      <w:r w:rsidR="0077093C" w:rsidRPr="00593F53">
        <w:rPr>
          <w:rFonts w:ascii="Arial" w:hAnsi="Arial" w:cs="Arial"/>
          <w:lang w:val="en-GB"/>
        </w:rPr>
        <w:t>organisation</w:t>
      </w:r>
      <w:r w:rsidR="0077093C" w:rsidRPr="000E7D26">
        <w:rPr>
          <w:rFonts w:ascii="Arial" w:hAnsi="Arial" w:cs="Arial"/>
        </w:rPr>
        <w:t xml:space="preserve"> </w:t>
      </w:r>
      <w:r w:rsidR="00DB47CF" w:rsidRPr="000E7D26">
        <w:rPr>
          <w:rFonts w:ascii="Arial" w:hAnsi="Arial" w:cs="Arial"/>
        </w:rPr>
        <w:t>and help to understand the best choice for future strategy.</w:t>
      </w:r>
      <w:r w:rsidR="00BE5889" w:rsidRPr="000E7D26">
        <w:rPr>
          <w:rFonts w:ascii="Arial" w:hAnsi="Arial" w:cs="Arial"/>
        </w:rPr>
        <w:t xml:space="preserve"> </w:t>
      </w:r>
      <w:r w:rsidR="000E7D26" w:rsidRPr="000E7D26">
        <w:rPr>
          <w:rFonts w:ascii="Arial" w:hAnsi="Arial" w:cs="Arial"/>
        </w:rPr>
        <w:t>The drawback to the model is it d</w:t>
      </w:r>
      <w:r w:rsidR="00BE5889" w:rsidRPr="000E7D26">
        <w:rPr>
          <w:rFonts w:ascii="Arial" w:hAnsi="Arial" w:cs="Arial"/>
        </w:rPr>
        <w:t xml:space="preserve">oes not </w:t>
      </w:r>
      <w:r w:rsidR="00A91337" w:rsidRPr="000E7D26">
        <w:rPr>
          <w:rFonts w:ascii="Arial" w:hAnsi="Arial" w:cs="Arial"/>
        </w:rPr>
        <w:t>evaluate</w:t>
      </w:r>
      <w:r w:rsidR="000E7D26" w:rsidRPr="000E7D26">
        <w:rPr>
          <w:rFonts w:ascii="Arial" w:hAnsi="Arial" w:cs="Arial"/>
        </w:rPr>
        <w:t xml:space="preserve"> the external environment</w:t>
      </w:r>
      <w:r w:rsidR="00A755F6">
        <w:rPr>
          <w:rFonts w:ascii="Arial" w:hAnsi="Arial" w:cs="Arial"/>
        </w:rPr>
        <w:t>;</w:t>
      </w:r>
      <w:r w:rsidR="003A740C">
        <w:rPr>
          <w:rFonts w:ascii="Arial" w:hAnsi="Arial" w:cs="Arial"/>
        </w:rPr>
        <w:t xml:space="preserve"> nonetheless</w:t>
      </w:r>
      <w:r w:rsidR="00A755F6">
        <w:rPr>
          <w:rFonts w:ascii="Arial" w:hAnsi="Arial" w:cs="Arial"/>
        </w:rPr>
        <w:t>,</w:t>
      </w:r>
      <w:r w:rsidR="003A740C">
        <w:rPr>
          <w:rFonts w:ascii="Arial" w:hAnsi="Arial" w:cs="Arial"/>
        </w:rPr>
        <w:t xml:space="preserve"> the tool is effective when used with PESTEL</w:t>
      </w:r>
      <w:r w:rsidR="000379AE">
        <w:rPr>
          <w:rFonts w:ascii="Arial" w:hAnsi="Arial" w:cs="Arial"/>
        </w:rPr>
        <w:t>/SWOT</w:t>
      </w:r>
      <w:r w:rsidR="003A740C">
        <w:rPr>
          <w:rFonts w:ascii="Arial" w:hAnsi="Arial" w:cs="Arial"/>
        </w:rPr>
        <w:t>.</w:t>
      </w:r>
    </w:p>
    <w:p w14:paraId="7C3BA13F" w14:textId="11CE8154" w:rsidR="00A3750F" w:rsidRDefault="00A3750F" w:rsidP="00072C18"/>
    <w:p w14:paraId="2C9E947B" w14:textId="66B1DCF3" w:rsidR="00732DCD" w:rsidRDefault="00732DCD" w:rsidP="00B574E5">
      <w:pPr>
        <w:pStyle w:val="Heading2"/>
      </w:pPr>
      <w:bookmarkStart w:id="11" w:name="_Toc57146079"/>
      <w:bookmarkStart w:id="12" w:name="_Toc57146114"/>
      <w:r>
        <w:lastRenderedPageBreak/>
        <w:t xml:space="preserve">Table </w:t>
      </w:r>
      <w:fldSimple w:instr=" SEQ Table \* ARABIC ">
        <w:r w:rsidR="00AC5DE8">
          <w:rPr>
            <w:noProof/>
          </w:rPr>
          <w:t>1</w:t>
        </w:r>
      </w:fldSimple>
      <w:r>
        <w:t>.</w:t>
      </w:r>
      <w:r w:rsidRPr="006E2D73">
        <w:t>Examining Lidl</w:t>
      </w:r>
      <w:r w:rsidR="00D97CD0">
        <w:t>’s</w:t>
      </w:r>
      <w:r w:rsidRPr="006E2D73">
        <w:t xml:space="preserve"> Strategic Position using McKinsey S7 Model.</w:t>
      </w:r>
      <w:bookmarkEnd w:id="11"/>
      <w:bookmarkEnd w:id="12"/>
    </w:p>
    <w:tbl>
      <w:tblPr>
        <w:tblStyle w:val="TableGrid"/>
        <w:tblW w:w="0" w:type="auto"/>
        <w:tblLook w:val="04A0" w:firstRow="1" w:lastRow="0" w:firstColumn="1" w:lastColumn="0" w:noHBand="0" w:noVBand="1"/>
      </w:tblPr>
      <w:tblGrid>
        <w:gridCol w:w="1555"/>
        <w:gridCol w:w="6095"/>
        <w:gridCol w:w="1366"/>
      </w:tblGrid>
      <w:tr w:rsidR="008E30A2" w14:paraId="2D965BF0" w14:textId="77777777" w:rsidTr="00DA475B">
        <w:tc>
          <w:tcPr>
            <w:tcW w:w="1555" w:type="dxa"/>
          </w:tcPr>
          <w:p w14:paraId="39E89336" w14:textId="42B6C668" w:rsidR="008E30A2" w:rsidRDefault="003C5D2C" w:rsidP="004E7ADF">
            <w:pPr>
              <w:pStyle w:val="NoSpacing"/>
              <w:spacing w:line="360" w:lineRule="auto"/>
              <w:rPr>
                <w:rFonts w:ascii="Arial" w:hAnsi="Arial" w:cs="Arial"/>
                <w:b/>
                <w:bCs/>
              </w:rPr>
            </w:pPr>
            <w:r>
              <w:rPr>
                <w:rFonts w:ascii="Arial" w:hAnsi="Arial" w:cs="Arial"/>
              </w:rPr>
              <w:t>7</w:t>
            </w:r>
            <w:r w:rsidR="008D417F">
              <w:rPr>
                <w:rFonts w:ascii="Arial" w:hAnsi="Arial" w:cs="Arial"/>
              </w:rPr>
              <w:t>S</w:t>
            </w:r>
            <w:r>
              <w:rPr>
                <w:rFonts w:ascii="Arial" w:hAnsi="Arial" w:cs="Arial"/>
              </w:rPr>
              <w:t xml:space="preserve"> Elements</w:t>
            </w:r>
          </w:p>
        </w:tc>
        <w:tc>
          <w:tcPr>
            <w:tcW w:w="6095" w:type="dxa"/>
          </w:tcPr>
          <w:p w14:paraId="2A6452D7" w14:textId="51374C32" w:rsidR="008E30A2" w:rsidRDefault="00F22849" w:rsidP="00F22849">
            <w:pPr>
              <w:pStyle w:val="NoSpacing"/>
              <w:spacing w:line="360" w:lineRule="auto"/>
              <w:jc w:val="center"/>
              <w:rPr>
                <w:rFonts w:ascii="Arial" w:hAnsi="Arial" w:cs="Arial"/>
                <w:b/>
                <w:bCs/>
              </w:rPr>
            </w:pPr>
            <w:r>
              <w:rPr>
                <w:rFonts w:ascii="Arial" w:hAnsi="Arial" w:cs="Arial"/>
              </w:rPr>
              <w:t>Comment</w:t>
            </w:r>
            <w:r w:rsidR="00624F07">
              <w:rPr>
                <w:rFonts w:ascii="Arial" w:hAnsi="Arial" w:cs="Arial"/>
              </w:rPr>
              <w:t>s</w:t>
            </w:r>
          </w:p>
        </w:tc>
        <w:tc>
          <w:tcPr>
            <w:tcW w:w="1366" w:type="dxa"/>
          </w:tcPr>
          <w:p w14:paraId="4CF4EDAE" w14:textId="678C3635" w:rsidR="007E1CE4" w:rsidRDefault="001151D2" w:rsidP="000028A8">
            <w:pPr>
              <w:pStyle w:val="NoSpacing"/>
              <w:spacing w:line="360" w:lineRule="auto"/>
              <w:jc w:val="center"/>
              <w:rPr>
                <w:rFonts w:ascii="Arial" w:hAnsi="Arial" w:cs="Arial"/>
              </w:rPr>
            </w:pPr>
            <w:r>
              <w:rPr>
                <w:rFonts w:ascii="Arial" w:hAnsi="Arial" w:cs="Arial"/>
              </w:rPr>
              <w:t>Aligned</w:t>
            </w:r>
          </w:p>
          <w:p w14:paraId="44F6F099" w14:textId="09086E44" w:rsidR="007E1CE4" w:rsidRDefault="00E41F7E" w:rsidP="000028A8">
            <w:pPr>
              <w:pStyle w:val="NoSpacing"/>
              <w:spacing w:line="360" w:lineRule="auto"/>
              <w:jc w:val="center"/>
              <w:rPr>
                <w:rFonts w:ascii="Arial" w:hAnsi="Arial" w:cs="Arial"/>
              </w:rPr>
            </w:pPr>
            <w:r>
              <w:rPr>
                <w:rFonts w:ascii="Arial" w:hAnsi="Arial" w:cs="Arial"/>
              </w:rPr>
              <w:t>Yes</w:t>
            </w:r>
            <w:r w:rsidR="004030B7">
              <w:rPr>
                <w:rFonts w:ascii="Arial" w:hAnsi="Arial" w:cs="Arial"/>
              </w:rPr>
              <w:t>,</w:t>
            </w:r>
            <w:r w:rsidR="007E1CE4">
              <w:rPr>
                <w:rFonts w:ascii="Arial" w:hAnsi="Arial" w:cs="Arial"/>
              </w:rPr>
              <w:t xml:space="preserve"> </w:t>
            </w:r>
            <w:r>
              <w:rPr>
                <w:rFonts w:ascii="Arial" w:hAnsi="Arial" w:cs="Arial"/>
              </w:rPr>
              <w:t>No</w:t>
            </w:r>
            <w:r w:rsidR="007E1CE4">
              <w:rPr>
                <w:rFonts w:ascii="Arial" w:hAnsi="Arial" w:cs="Arial"/>
              </w:rPr>
              <w:t xml:space="preserve"> or</w:t>
            </w:r>
          </w:p>
          <w:p w14:paraId="65CABBE0" w14:textId="2E105E1B" w:rsidR="008E30A2" w:rsidRDefault="007E1CE4" w:rsidP="000028A8">
            <w:pPr>
              <w:pStyle w:val="NoSpacing"/>
              <w:spacing w:line="360" w:lineRule="auto"/>
              <w:jc w:val="center"/>
              <w:rPr>
                <w:rFonts w:ascii="Arial" w:hAnsi="Arial" w:cs="Arial"/>
                <w:b/>
                <w:bCs/>
              </w:rPr>
            </w:pPr>
            <w:r>
              <w:rPr>
                <w:rFonts w:ascii="Arial" w:hAnsi="Arial" w:cs="Arial"/>
              </w:rPr>
              <w:t>Neutral</w:t>
            </w:r>
          </w:p>
        </w:tc>
      </w:tr>
      <w:tr w:rsidR="008E30A2" w14:paraId="79337029" w14:textId="77777777" w:rsidTr="00DA475B">
        <w:tc>
          <w:tcPr>
            <w:tcW w:w="1555" w:type="dxa"/>
          </w:tcPr>
          <w:p w14:paraId="33B51C50" w14:textId="77777777" w:rsidR="008E30A2" w:rsidRDefault="008E30A2" w:rsidP="00102A4F">
            <w:pPr>
              <w:pStyle w:val="NoSpacing"/>
              <w:spacing w:line="360" w:lineRule="auto"/>
              <w:rPr>
                <w:rFonts w:ascii="Arial" w:hAnsi="Arial" w:cs="Arial"/>
                <w:b/>
                <w:bCs/>
              </w:rPr>
            </w:pPr>
            <w:r>
              <w:rPr>
                <w:rFonts w:ascii="Arial" w:hAnsi="Arial" w:cs="Arial"/>
              </w:rPr>
              <w:t>Strategy</w:t>
            </w:r>
          </w:p>
          <w:p w14:paraId="7C51DEAD" w14:textId="77777777" w:rsidR="008E30A2" w:rsidRDefault="008E30A2" w:rsidP="004E7ADF">
            <w:pPr>
              <w:pStyle w:val="NoSpacing"/>
              <w:spacing w:line="360" w:lineRule="auto"/>
              <w:rPr>
                <w:rFonts w:ascii="Arial" w:hAnsi="Arial" w:cs="Arial"/>
                <w:b/>
                <w:bCs/>
              </w:rPr>
            </w:pPr>
          </w:p>
        </w:tc>
        <w:tc>
          <w:tcPr>
            <w:tcW w:w="6095" w:type="dxa"/>
          </w:tcPr>
          <w:p w14:paraId="29CDCBC7" w14:textId="354CA0A7" w:rsidR="003B7E17" w:rsidRPr="00327FBD" w:rsidRDefault="00843D87" w:rsidP="00C066CB">
            <w:pPr>
              <w:pStyle w:val="NoSpacing"/>
              <w:spacing w:line="360" w:lineRule="auto"/>
              <w:jc w:val="both"/>
              <w:rPr>
                <w:rFonts w:ascii="Arial" w:hAnsi="Arial" w:cs="Arial"/>
              </w:rPr>
            </w:pPr>
            <w:r w:rsidRPr="00327FBD">
              <w:rPr>
                <w:rFonts w:ascii="Arial" w:hAnsi="Arial" w:cs="Arial"/>
              </w:rPr>
              <w:t>A s</w:t>
            </w:r>
            <w:r w:rsidR="00130AB5" w:rsidRPr="00327FBD">
              <w:rPr>
                <w:rFonts w:ascii="Arial" w:hAnsi="Arial" w:cs="Arial"/>
              </w:rPr>
              <w:t xml:space="preserve">trategy </w:t>
            </w:r>
            <w:r w:rsidR="00AE3BA0" w:rsidRPr="00327FBD">
              <w:rPr>
                <w:rFonts w:ascii="Arial" w:hAnsi="Arial" w:cs="Arial"/>
              </w:rPr>
              <w:t xml:space="preserve">is about meeting the </w:t>
            </w:r>
            <w:r w:rsidR="00A0020C" w:rsidRPr="00327FBD">
              <w:rPr>
                <w:rFonts w:ascii="Arial" w:hAnsi="Arial" w:cs="Arial"/>
              </w:rPr>
              <w:t>consumer’s</w:t>
            </w:r>
            <w:r w:rsidR="00AE3BA0" w:rsidRPr="00327FBD">
              <w:rPr>
                <w:rFonts w:ascii="Arial" w:hAnsi="Arial" w:cs="Arial"/>
              </w:rPr>
              <w:t xml:space="preserve"> ne</w:t>
            </w:r>
            <w:r w:rsidR="002A4B9B" w:rsidRPr="00327FBD">
              <w:rPr>
                <w:rFonts w:ascii="Arial" w:hAnsi="Arial" w:cs="Arial"/>
              </w:rPr>
              <w:t>ed</w:t>
            </w:r>
            <w:r w:rsidR="00A0020C" w:rsidRPr="00327FBD">
              <w:rPr>
                <w:rFonts w:ascii="Arial" w:hAnsi="Arial" w:cs="Arial"/>
              </w:rPr>
              <w:t>s</w:t>
            </w:r>
            <w:r w:rsidR="002A4B9B" w:rsidRPr="00327FBD">
              <w:rPr>
                <w:rFonts w:ascii="Arial" w:hAnsi="Arial" w:cs="Arial"/>
              </w:rPr>
              <w:t xml:space="preserve">. Lidl has currently managed to </w:t>
            </w:r>
            <w:r w:rsidR="00A0020C" w:rsidRPr="00327FBD">
              <w:rPr>
                <w:rFonts w:ascii="Arial" w:hAnsi="Arial" w:cs="Arial"/>
              </w:rPr>
              <w:t>penetrate</w:t>
            </w:r>
            <w:r w:rsidR="002A4B9B" w:rsidRPr="00327FBD">
              <w:rPr>
                <w:rFonts w:ascii="Arial" w:hAnsi="Arial" w:cs="Arial"/>
              </w:rPr>
              <w:t xml:space="preserve"> th</w:t>
            </w:r>
            <w:r w:rsidR="00730288" w:rsidRPr="00327FBD">
              <w:rPr>
                <w:rFonts w:ascii="Arial" w:hAnsi="Arial" w:cs="Arial"/>
              </w:rPr>
              <w:t>e</w:t>
            </w:r>
            <w:r w:rsidR="002A4B9B" w:rsidRPr="00327FBD">
              <w:rPr>
                <w:rFonts w:ascii="Arial" w:hAnsi="Arial" w:cs="Arial"/>
              </w:rPr>
              <w:t xml:space="preserve"> market and </w:t>
            </w:r>
            <w:r w:rsidR="00DD0BC7" w:rsidRPr="00327FBD">
              <w:rPr>
                <w:rFonts w:ascii="Arial" w:hAnsi="Arial" w:cs="Arial"/>
              </w:rPr>
              <w:t>achieved its initial strateg</w:t>
            </w:r>
            <w:r w:rsidR="00910065" w:rsidRPr="00327FBD">
              <w:rPr>
                <w:rFonts w:ascii="Arial" w:hAnsi="Arial" w:cs="Arial"/>
              </w:rPr>
              <w:t xml:space="preserve">y </w:t>
            </w:r>
            <w:r w:rsidR="00697EC9" w:rsidRPr="00327FBD">
              <w:rPr>
                <w:rFonts w:ascii="Arial" w:hAnsi="Arial" w:cs="Arial"/>
              </w:rPr>
              <w:t xml:space="preserve">based on </w:t>
            </w:r>
            <w:r w:rsidR="002579E2" w:rsidRPr="00327FBD">
              <w:rPr>
                <w:rFonts w:ascii="Arial" w:hAnsi="Arial" w:cs="Arial"/>
              </w:rPr>
              <w:t>cost leadership</w:t>
            </w:r>
            <w:r w:rsidR="00C06FFD" w:rsidRPr="00327FBD">
              <w:rPr>
                <w:rFonts w:ascii="Arial" w:hAnsi="Arial" w:cs="Arial"/>
              </w:rPr>
              <w:t xml:space="preserve"> and efficiency.</w:t>
            </w:r>
            <w:r w:rsidR="00D85366" w:rsidRPr="00327FBD">
              <w:rPr>
                <w:rFonts w:ascii="Arial" w:hAnsi="Arial" w:cs="Arial"/>
              </w:rPr>
              <w:t xml:space="preserve"> </w:t>
            </w:r>
          </w:p>
          <w:p w14:paraId="6BD8808A" w14:textId="36A7919B" w:rsidR="0072578B" w:rsidRPr="00C066CB" w:rsidRDefault="00F97B43" w:rsidP="00C066CB">
            <w:pPr>
              <w:pStyle w:val="NoSpacing"/>
              <w:spacing w:line="360" w:lineRule="auto"/>
              <w:jc w:val="both"/>
              <w:rPr>
                <w:rFonts w:ascii="Arial" w:hAnsi="Arial" w:cs="Arial"/>
              </w:rPr>
            </w:pPr>
            <w:r w:rsidRPr="00327FBD">
              <w:rPr>
                <w:rFonts w:ascii="Arial" w:hAnsi="Arial" w:cs="Arial"/>
              </w:rPr>
              <w:t>As of 2019</w:t>
            </w:r>
            <w:r w:rsidR="00843D87" w:rsidRPr="00327FBD">
              <w:rPr>
                <w:rFonts w:ascii="Arial" w:hAnsi="Arial" w:cs="Arial"/>
              </w:rPr>
              <w:t>,</w:t>
            </w:r>
            <w:r w:rsidRPr="00327FBD">
              <w:rPr>
                <w:rFonts w:ascii="Arial" w:hAnsi="Arial" w:cs="Arial"/>
              </w:rPr>
              <w:t xml:space="preserve"> Lidl </w:t>
            </w:r>
            <w:r w:rsidR="00117A20" w:rsidRPr="00327FBD">
              <w:rPr>
                <w:rFonts w:ascii="Arial" w:hAnsi="Arial" w:cs="Arial"/>
              </w:rPr>
              <w:t xml:space="preserve">has </w:t>
            </w:r>
            <w:r w:rsidR="00D72EB2" w:rsidRPr="00327FBD">
              <w:rPr>
                <w:rFonts w:ascii="Arial" w:hAnsi="Arial" w:cs="Arial"/>
              </w:rPr>
              <w:t>grown to</w:t>
            </w:r>
            <w:r w:rsidR="00BF5272" w:rsidRPr="00327FBD">
              <w:rPr>
                <w:rFonts w:ascii="Arial" w:hAnsi="Arial" w:cs="Arial"/>
              </w:rPr>
              <w:t xml:space="preserve"> </w:t>
            </w:r>
            <w:r w:rsidR="006F4382" w:rsidRPr="00327FBD">
              <w:rPr>
                <w:rFonts w:ascii="Arial" w:hAnsi="Arial" w:cs="Arial"/>
              </w:rPr>
              <w:t>5</w:t>
            </w:r>
            <w:r w:rsidR="00F6691D" w:rsidRPr="00327FBD">
              <w:rPr>
                <w:rFonts w:ascii="Arial" w:hAnsi="Arial" w:cs="Arial"/>
              </w:rPr>
              <w:t xml:space="preserve">.9% of </w:t>
            </w:r>
            <w:r w:rsidR="00843D87" w:rsidRPr="00327FBD">
              <w:rPr>
                <w:rFonts w:ascii="Arial" w:hAnsi="Arial" w:cs="Arial"/>
              </w:rPr>
              <w:t xml:space="preserve">the </w:t>
            </w:r>
            <w:r w:rsidR="00F6691D" w:rsidRPr="00327FBD">
              <w:rPr>
                <w:rFonts w:ascii="Arial" w:hAnsi="Arial" w:cs="Arial"/>
              </w:rPr>
              <w:t>U</w:t>
            </w:r>
            <w:r w:rsidR="00166DD7" w:rsidRPr="00327FBD">
              <w:rPr>
                <w:rFonts w:ascii="Arial" w:hAnsi="Arial" w:cs="Arial"/>
              </w:rPr>
              <w:t>K</w:t>
            </w:r>
            <w:r w:rsidR="00D72EB2" w:rsidRPr="00327FBD">
              <w:rPr>
                <w:rFonts w:ascii="Arial" w:hAnsi="Arial" w:cs="Arial"/>
              </w:rPr>
              <w:t xml:space="preserve"> </w:t>
            </w:r>
            <w:r w:rsidR="00F6691D" w:rsidRPr="00327FBD">
              <w:rPr>
                <w:rFonts w:ascii="Arial" w:hAnsi="Arial" w:cs="Arial"/>
              </w:rPr>
              <w:t>grocery market accordi</w:t>
            </w:r>
            <w:r w:rsidR="00693902" w:rsidRPr="00327FBD">
              <w:rPr>
                <w:rFonts w:ascii="Arial" w:hAnsi="Arial" w:cs="Arial"/>
              </w:rPr>
              <w:t>ng (</w:t>
            </w:r>
            <w:proofErr w:type="spellStart"/>
            <w:r w:rsidR="00693902" w:rsidRPr="00327FBD">
              <w:rPr>
                <w:rFonts w:ascii="Arial" w:hAnsi="Arial" w:cs="Arial"/>
                <w:lang w:val="en-GB"/>
              </w:rPr>
              <w:t>Makortoff</w:t>
            </w:r>
            <w:proofErr w:type="spellEnd"/>
            <w:r w:rsidR="00693902" w:rsidRPr="00327FBD">
              <w:rPr>
                <w:rFonts w:ascii="Arial" w:hAnsi="Arial" w:cs="Arial"/>
              </w:rPr>
              <w:t>, 2019)</w:t>
            </w:r>
            <w:r w:rsidR="00DE7006" w:rsidRPr="00327FBD">
              <w:rPr>
                <w:rFonts w:ascii="Arial" w:hAnsi="Arial" w:cs="Arial"/>
              </w:rPr>
              <w:t>.</w:t>
            </w:r>
            <w:r w:rsidR="00A566B1" w:rsidRPr="00327FBD">
              <w:rPr>
                <w:rFonts w:ascii="Arial" w:hAnsi="Arial" w:cs="Arial"/>
              </w:rPr>
              <w:t xml:space="preserve"> Lidl is a </w:t>
            </w:r>
            <w:r w:rsidR="00A24A8C" w:rsidRPr="00327FBD">
              <w:rPr>
                <w:rFonts w:ascii="Arial" w:hAnsi="Arial" w:cs="Arial"/>
              </w:rPr>
              <w:t xml:space="preserve">now </w:t>
            </w:r>
            <w:r w:rsidR="0015466B">
              <w:rPr>
                <w:rFonts w:ascii="Arial" w:hAnsi="Arial" w:cs="Arial"/>
              </w:rPr>
              <w:t>established</w:t>
            </w:r>
            <w:r w:rsidR="00A566B1" w:rsidRPr="00327FBD">
              <w:rPr>
                <w:rFonts w:ascii="Arial" w:hAnsi="Arial" w:cs="Arial"/>
              </w:rPr>
              <w:t xml:space="preserve"> </w:t>
            </w:r>
            <w:r w:rsidR="00001D09" w:rsidRPr="00327FBD">
              <w:rPr>
                <w:rFonts w:ascii="Arial" w:hAnsi="Arial" w:cs="Arial"/>
              </w:rPr>
              <w:t xml:space="preserve">number two </w:t>
            </w:r>
            <w:r w:rsidR="00200EAA" w:rsidRPr="00327FBD">
              <w:rPr>
                <w:rFonts w:ascii="Arial" w:hAnsi="Arial" w:cs="Arial"/>
              </w:rPr>
              <w:t>popular</w:t>
            </w:r>
            <w:r w:rsidR="00001D09" w:rsidRPr="00327FBD">
              <w:rPr>
                <w:rFonts w:ascii="Arial" w:hAnsi="Arial" w:cs="Arial"/>
              </w:rPr>
              <w:t xml:space="preserve"> super</w:t>
            </w:r>
            <w:r w:rsidR="00815074" w:rsidRPr="00327FBD">
              <w:rPr>
                <w:rFonts w:ascii="Arial" w:hAnsi="Arial" w:cs="Arial"/>
              </w:rPr>
              <w:t>market</w:t>
            </w:r>
            <w:r w:rsidR="00200EAA" w:rsidRPr="00327FBD">
              <w:rPr>
                <w:rFonts w:ascii="Arial" w:hAnsi="Arial" w:cs="Arial"/>
              </w:rPr>
              <w:t xml:space="preserve"> </w:t>
            </w:r>
            <w:r w:rsidR="00A24A8C" w:rsidRPr="00327FBD">
              <w:rPr>
                <w:rFonts w:ascii="Arial" w:hAnsi="Arial" w:cs="Arial"/>
              </w:rPr>
              <w:t>brand</w:t>
            </w:r>
            <w:r w:rsidR="00123012" w:rsidRPr="00327FBD">
              <w:rPr>
                <w:rFonts w:ascii="Arial" w:hAnsi="Arial" w:cs="Arial"/>
              </w:rPr>
              <w:t xml:space="preserve"> </w:t>
            </w:r>
            <w:r w:rsidR="00660081" w:rsidRPr="00327FBD">
              <w:rPr>
                <w:rFonts w:ascii="Arial" w:hAnsi="Arial" w:cs="Arial"/>
              </w:rPr>
              <w:t>as reported by</w:t>
            </w:r>
            <w:r w:rsidR="00200EAA" w:rsidRPr="00327FBD">
              <w:rPr>
                <w:rFonts w:ascii="Arial" w:hAnsi="Arial" w:cs="Arial"/>
              </w:rPr>
              <w:t xml:space="preserve"> (YouGov, 201</w:t>
            </w:r>
            <w:r w:rsidR="007921C1" w:rsidRPr="00327FBD">
              <w:rPr>
                <w:rFonts w:ascii="Arial" w:hAnsi="Arial" w:cs="Arial"/>
              </w:rPr>
              <w:t>8</w:t>
            </w:r>
            <w:r w:rsidR="00200EAA" w:rsidRPr="00327FBD">
              <w:rPr>
                <w:rFonts w:ascii="Arial" w:hAnsi="Arial" w:cs="Arial"/>
              </w:rPr>
              <w:t>)</w:t>
            </w:r>
            <w:r w:rsidR="00660081" w:rsidRPr="00327FBD">
              <w:rPr>
                <w:rFonts w:ascii="Arial" w:hAnsi="Arial" w:cs="Arial"/>
              </w:rPr>
              <w:t xml:space="preserve"> </w:t>
            </w:r>
            <w:r w:rsidR="00123012" w:rsidRPr="00327FBD">
              <w:rPr>
                <w:rFonts w:ascii="Arial" w:hAnsi="Arial" w:cs="Arial"/>
              </w:rPr>
              <w:t>but Aldi the rival has grown significantly too</w:t>
            </w:r>
            <w:r w:rsidR="000A5972" w:rsidRPr="00327FBD">
              <w:rPr>
                <w:rFonts w:ascii="Arial" w:hAnsi="Arial" w:cs="Arial"/>
              </w:rPr>
              <w:t xml:space="preserve"> and is the main thr</w:t>
            </w:r>
            <w:r w:rsidR="00BB7D79" w:rsidRPr="00327FBD">
              <w:rPr>
                <w:rFonts w:ascii="Arial" w:hAnsi="Arial" w:cs="Arial"/>
              </w:rPr>
              <w:t>eat.</w:t>
            </w:r>
            <w:r w:rsidR="00116C72" w:rsidRPr="00327FBD">
              <w:rPr>
                <w:rFonts w:ascii="Arial" w:hAnsi="Arial" w:cs="Arial"/>
              </w:rPr>
              <w:t xml:space="preserve"> </w:t>
            </w:r>
            <w:r w:rsidR="00A33350" w:rsidRPr="00327FBD">
              <w:rPr>
                <w:rFonts w:ascii="Arial" w:hAnsi="Arial" w:cs="Arial"/>
              </w:rPr>
              <w:t>Lidl has installed click &amp; collect lockers at 24 U</w:t>
            </w:r>
            <w:r w:rsidR="00166DD7" w:rsidRPr="00327FBD">
              <w:rPr>
                <w:rFonts w:ascii="Arial" w:hAnsi="Arial" w:cs="Arial"/>
              </w:rPr>
              <w:t>K</w:t>
            </w:r>
            <w:r w:rsidR="00A33350" w:rsidRPr="00327FBD">
              <w:rPr>
                <w:rFonts w:ascii="Arial" w:hAnsi="Arial" w:cs="Arial"/>
              </w:rPr>
              <w:t xml:space="preserve"> stores</w:t>
            </w:r>
            <w:r w:rsidR="00B205A3" w:rsidRPr="00327FBD">
              <w:rPr>
                <w:rFonts w:ascii="Arial" w:hAnsi="Arial" w:cs="Arial"/>
              </w:rPr>
              <w:t>, the consumers have reacted</w:t>
            </w:r>
            <w:r w:rsidR="003207BC" w:rsidRPr="00327FBD">
              <w:rPr>
                <w:rFonts w:ascii="Arial" w:hAnsi="Arial" w:cs="Arial"/>
              </w:rPr>
              <w:t xml:space="preserve"> positively</w:t>
            </w:r>
            <w:r w:rsidR="00382B39" w:rsidRPr="00327FBD">
              <w:rPr>
                <w:rFonts w:ascii="Arial" w:hAnsi="Arial" w:cs="Arial"/>
              </w:rPr>
              <w:t xml:space="preserve"> as this has </w:t>
            </w:r>
            <w:r w:rsidR="005830FA" w:rsidRPr="00327FBD">
              <w:rPr>
                <w:rFonts w:ascii="Arial" w:hAnsi="Arial" w:cs="Arial"/>
              </w:rPr>
              <w:t>help</w:t>
            </w:r>
            <w:r w:rsidR="00382B39" w:rsidRPr="00327FBD">
              <w:rPr>
                <w:rFonts w:ascii="Arial" w:hAnsi="Arial" w:cs="Arial"/>
              </w:rPr>
              <w:t>ed</w:t>
            </w:r>
            <w:r w:rsidR="005830FA" w:rsidRPr="00327FBD">
              <w:rPr>
                <w:rFonts w:ascii="Arial" w:hAnsi="Arial" w:cs="Arial"/>
              </w:rPr>
              <w:t xml:space="preserve"> reduce unnecessary travel during the Covid-19 crisis</w:t>
            </w:r>
            <w:r w:rsidR="00FD6713" w:rsidRPr="00327FBD">
              <w:rPr>
                <w:rFonts w:ascii="Arial" w:hAnsi="Arial" w:cs="Arial"/>
              </w:rPr>
              <w:t xml:space="preserve"> </w:t>
            </w:r>
            <w:r w:rsidR="00DF1CD3" w:rsidRPr="00327FBD">
              <w:rPr>
                <w:rFonts w:ascii="Arial" w:hAnsi="Arial" w:cs="Arial"/>
              </w:rPr>
              <w:t>(Farrell, 2020).</w:t>
            </w:r>
          </w:p>
        </w:tc>
        <w:tc>
          <w:tcPr>
            <w:tcW w:w="1366" w:type="dxa"/>
          </w:tcPr>
          <w:p w14:paraId="6BC82B56" w14:textId="20F4BFCA" w:rsidR="008E30A2" w:rsidRPr="00C06FFD" w:rsidRDefault="00C06FFD" w:rsidP="000028A8">
            <w:pPr>
              <w:pStyle w:val="NoSpacing"/>
              <w:spacing w:line="360" w:lineRule="auto"/>
              <w:jc w:val="center"/>
              <w:rPr>
                <w:rFonts w:ascii="Arial" w:hAnsi="Arial" w:cs="Arial"/>
              </w:rPr>
            </w:pPr>
            <w:r>
              <w:rPr>
                <w:rFonts w:ascii="Arial" w:hAnsi="Arial" w:cs="Arial"/>
              </w:rPr>
              <w:t>Yes</w:t>
            </w:r>
          </w:p>
        </w:tc>
      </w:tr>
      <w:tr w:rsidR="008E30A2" w14:paraId="24631FFA" w14:textId="77777777" w:rsidTr="00DA475B">
        <w:tc>
          <w:tcPr>
            <w:tcW w:w="1555" w:type="dxa"/>
          </w:tcPr>
          <w:p w14:paraId="68500404" w14:textId="77777777" w:rsidR="008E30A2" w:rsidRDefault="008E30A2" w:rsidP="00102A4F">
            <w:pPr>
              <w:pStyle w:val="NoSpacing"/>
              <w:spacing w:line="360" w:lineRule="auto"/>
              <w:rPr>
                <w:rFonts w:ascii="Arial" w:hAnsi="Arial" w:cs="Arial"/>
                <w:b/>
                <w:bCs/>
              </w:rPr>
            </w:pPr>
            <w:r>
              <w:rPr>
                <w:rFonts w:ascii="Arial" w:hAnsi="Arial" w:cs="Arial"/>
              </w:rPr>
              <w:t>Structure</w:t>
            </w:r>
          </w:p>
          <w:p w14:paraId="4562C0B7" w14:textId="77777777" w:rsidR="008E30A2" w:rsidRDefault="008E30A2" w:rsidP="004E7ADF">
            <w:pPr>
              <w:pStyle w:val="NoSpacing"/>
              <w:spacing w:line="360" w:lineRule="auto"/>
              <w:rPr>
                <w:rFonts w:ascii="Arial" w:hAnsi="Arial" w:cs="Arial"/>
                <w:b/>
                <w:bCs/>
              </w:rPr>
            </w:pPr>
          </w:p>
        </w:tc>
        <w:tc>
          <w:tcPr>
            <w:tcW w:w="6095" w:type="dxa"/>
          </w:tcPr>
          <w:p w14:paraId="0FC635D4" w14:textId="4A55BF8E" w:rsidR="0002181E" w:rsidRDefault="00B114C3" w:rsidP="00484D65">
            <w:pPr>
              <w:pStyle w:val="NoSpacing"/>
              <w:spacing w:line="360" w:lineRule="auto"/>
              <w:jc w:val="both"/>
              <w:rPr>
                <w:rFonts w:ascii="Arial" w:hAnsi="Arial" w:cs="Arial"/>
              </w:rPr>
            </w:pPr>
            <w:r>
              <w:rPr>
                <w:rFonts w:ascii="Arial" w:hAnsi="Arial" w:cs="Arial"/>
              </w:rPr>
              <w:t>A centrali</w:t>
            </w:r>
            <w:r w:rsidR="00C05F90">
              <w:rPr>
                <w:rFonts w:ascii="Arial" w:hAnsi="Arial" w:cs="Arial"/>
              </w:rPr>
              <w:t>s</w:t>
            </w:r>
            <w:r>
              <w:rPr>
                <w:rFonts w:ascii="Arial" w:hAnsi="Arial" w:cs="Arial"/>
              </w:rPr>
              <w:t>ed hierarchy structure</w:t>
            </w:r>
            <w:r w:rsidR="00843D87">
              <w:rPr>
                <w:rFonts w:ascii="Arial" w:hAnsi="Arial" w:cs="Arial"/>
              </w:rPr>
              <w:t xml:space="preserve"> is</w:t>
            </w:r>
            <w:r w:rsidR="00520A52">
              <w:rPr>
                <w:rFonts w:ascii="Arial" w:hAnsi="Arial" w:cs="Arial"/>
              </w:rPr>
              <w:t xml:space="preserve"> </w:t>
            </w:r>
            <w:r w:rsidR="00572D55">
              <w:rPr>
                <w:rFonts w:ascii="Arial" w:hAnsi="Arial" w:cs="Arial"/>
              </w:rPr>
              <w:t xml:space="preserve">comprising of </w:t>
            </w:r>
            <w:r w:rsidR="00577526">
              <w:rPr>
                <w:rFonts w:ascii="Arial" w:hAnsi="Arial" w:cs="Arial"/>
              </w:rPr>
              <w:t>Chief Executive Officer,</w:t>
            </w:r>
            <w:r w:rsidR="00921C18">
              <w:rPr>
                <w:rFonts w:ascii="Arial" w:hAnsi="Arial" w:cs="Arial"/>
              </w:rPr>
              <w:t xml:space="preserve"> Chief Operating Officer,</w:t>
            </w:r>
            <w:r w:rsidR="00C433AF">
              <w:rPr>
                <w:rFonts w:ascii="Arial" w:hAnsi="Arial" w:cs="Arial"/>
              </w:rPr>
              <w:t xml:space="preserve"> Ch</w:t>
            </w:r>
            <w:r w:rsidR="003C6586">
              <w:rPr>
                <w:rFonts w:ascii="Arial" w:hAnsi="Arial" w:cs="Arial"/>
              </w:rPr>
              <w:t>ief Commercial Officer, Chief Human Officer</w:t>
            </w:r>
            <w:r w:rsidR="003C1AB2">
              <w:rPr>
                <w:rFonts w:ascii="Arial" w:hAnsi="Arial" w:cs="Arial"/>
              </w:rPr>
              <w:t>.</w:t>
            </w:r>
            <w:r w:rsidR="000971EE">
              <w:rPr>
                <w:rFonts w:ascii="Arial" w:hAnsi="Arial" w:cs="Arial"/>
              </w:rPr>
              <w:t xml:space="preserve"> </w:t>
            </w:r>
            <w:r w:rsidR="00AE0E70">
              <w:rPr>
                <w:rFonts w:ascii="Arial" w:hAnsi="Arial" w:cs="Arial"/>
              </w:rPr>
              <w:t xml:space="preserve">Area </w:t>
            </w:r>
            <w:r w:rsidR="00814159">
              <w:rPr>
                <w:rFonts w:ascii="Arial" w:hAnsi="Arial" w:cs="Arial"/>
              </w:rPr>
              <w:t xml:space="preserve">managers </w:t>
            </w:r>
            <w:r w:rsidR="00AE0E70">
              <w:rPr>
                <w:rFonts w:ascii="Arial" w:hAnsi="Arial" w:cs="Arial"/>
              </w:rPr>
              <w:t>are given 3 to 6 store</w:t>
            </w:r>
            <w:r w:rsidR="00814159">
              <w:rPr>
                <w:rFonts w:ascii="Arial" w:hAnsi="Arial" w:cs="Arial"/>
              </w:rPr>
              <w:t>s</w:t>
            </w:r>
            <w:r w:rsidR="002551B9">
              <w:rPr>
                <w:rFonts w:ascii="Arial" w:hAnsi="Arial" w:cs="Arial"/>
              </w:rPr>
              <w:t xml:space="preserve"> </w:t>
            </w:r>
            <w:r w:rsidR="00C15795">
              <w:rPr>
                <w:rFonts w:ascii="Arial" w:hAnsi="Arial" w:cs="Arial"/>
              </w:rPr>
              <w:t>making sure operations are managed efficiently</w:t>
            </w:r>
            <w:r w:rsidR="00946838">
              <w:rPr>
                <w:rFonts w:ascii="Arial" w:hAnsi="Arial" w:cs="Arial"/>
              </w:rPr>
              <w:t>.</w:t>
            </w:r>
          </w:p>
          <w:p w14:paraId="78881501" w14:textId="4585FF75" w:rsidR="003C1AB2" w:rsidRPr="00B327DA" w:rsidRDefault="000971EE" w:rsidP="00484D65">
            <w:pPr>
              <w:pStyle w:val="NoSpacing"/>
              <w:spacing w:line="360" w:lineRule="auto"/>
              <w:jc w:val="both"/>
              <w:rPr>
                <w:rFonts w:ascii="Arial" w:hAnsi="Arial" w:cs="Arial"/>
              </w:rPr>
            </w:pPr>
            <w:r>
              <w:rPr>
                <w:rFonts w:ascii="Arial" w:hAnsi="Arial" w:cs="Arial"/>
              </w:rPr>
              <w:t xml:space="preserve">Each location employs a </w:t>
            </w:r>
            <w:r w:rsidR="00626691">
              <w:rPr>
                <w:rFonts w:ascii="Arial" w:hAnsi="Arial" w:cs="Arial"/>
              </w:rPr>
              <w:t xml:space="preserve">store </w:t>
            </w:r>
            <w:r>
              <w:rPr>
                <w:rFonts w:ascii="Arial" w:hAnsi="Arial" w:cs="Arial"/>
              </w:rPr>
              <w:t xml:space="preserve">manager to </w:t>
            </w:r>
            <w:r w:rsidR="001F767D">
              <w:rPr>
                <w:rFonts w:ascii="Arial" w:hAnsi="Arial" w:cs="Arial"/>
              </w:rPr>
              <w:t>run daily turnovers</w:t>
            </w:r>
            <w:r w:rsidR="0002181E">
              <w:rPr>
                <w:rFonts w:ascii="Arial" w:hAnsi="Arial" w:cs="Arial"/>
              </w:rPr>
              <w:t xml:space="preserve"> wh</w:t>
            </w:r>
            <w:r w:rsidR="00843D87">
              <w:rPr>
                <w:rFonts w:ascii="Arial" w:hAnsi="Arial" w:cs="Arial"/>
              </w:rPr>
              <w:t>ich</w:t>
            </w:r>
            <w:r w:rsidR="0002181E">
              <w:rPr>
                <w:rFonts w:ascii="Arial" w:hAnsi="Arial" w:cs="Arial"/>
              </w:rPr>
              <w:t xml:space="preserve"> will report to area manager</w:t>
            </w:r>
            <w:r w:rsidR="00DE3D59">
              <w:rPr>
                <w:rFonts w:ascii="Arial" w:hAnsi="Arial" w:cs="Arial"/>
              </w:rPr>
              <w:t xml:space="preserve"> if needed</w:t>
            </w:r>
            <w:r w:rsidR="00415AC3">
              <w:rPr>
                <w:rFonts w:ascii="Arial" w:hAnsi="Arial" w:cs="Arial"/>
              </w:rPr>
              <w:t>.</w:t>
            </w:r>
            <w:r w:rsidR="00504261">
              <w:rPr>
                <w:rFonts w:ascii="Arial" w:hAnsi="Arial" w:cs="Arial"/>
              </w:rPr>
              <w:t xml:space="preserve"> </w:t>
            </w:r>
            <w:r w:rsidR="003A2A02">
              <w:rPr>
                <w:rFonts w:ascii="Arial" w:hAnsi="Arial" w:cs="Arial"/>
              </w:rPr>
              <w:t>Dep</w:t>
            </w:r>
            <w:r w:rsidR="009F03FB">
              <w:rPr>
                <w:rFonts w:ascii="Arial" w:hAnsi="Arial" w:cs="Arial"/>
              </w:rPr>
              <w:t>uty store man</w:t>
            </w:r>
            <w:r w:rsidR="00843D87">
              <w:rPr>
                <w:rFonts w:ascii="Arial" w:hAnsi="Arial" w:cs="Arial"/>
              </w:rPr>
              <w:t>a</w:t>
            </w:r>
            <w:r w:rsidR="009F03FB">
              <w:rPr>
                <w:rFonts w:ascii="Arial" w:hAnsi="Arial" w:cs="Arial"/>
              </w:rPr>
              <w:t xml:space="preserve">gers ensure the team is </w:t>
            </w:r>
            <w:r w:rsidR="00C529F8">
              <w:rPr>
                <w:rFonts w:ascii="Arial" w:hAnsi="Arial" w:cs="Arial"/>
              </w:rPr>
              <w:t>working and finishing task</w:t>
            </w:r>
            <w:r w:rsidR="0055799E">
              <w:rPr>
                <w:rFonts w:ascii="Arial" w:hAnsi="Arial" w:cs="Arial"/>
              </w:rPr>
              <w:t xml:space="preserve">s and duty accurately. </w:t>
            </w:r>
            <w:r w:rsidR="00B57949">
              <w:rPr>
                <w:rFonts w:ascii="Arial" w:hAnsi="Arial" w:cs="Arial"/>
              </w:rPr>
              <w:t>Shift managers keep stores working like clockwork</w:t>
            </w:r>
            <w:r w:rsidR="0014060D">
              <w:rPr>
                <w:rFonts w:ascii="Arial" w:hAnsi="Arial" w:cs="Arial"/>
              </w:rPr>
              <w:t>.</w:t>
            </w:r>
          </w:p>
        </w:tc>
        <w:tc>
          <w:tcPr>
            <w:tcW w:w="1366" w:type="dxa"/>
          </w:tcPr>
          <w:p w14:paraId="179AB01E" w14:textId="4A601920" w:rsidR="008E30A2" w:rsidRPr="006C5BD3" w:rsidRDefault="00F150BF" w:rsidP="006C5BD3">
            <w:pPr>
              <w:pStyle w:val="NoSpacing"/>
              <w:spacing w:line="360" w:lineRule="auto"/>
              <w:jc w:val="center"/>
              <w:rPr>
                <w:rFonts w:ascii="Arial" w:hAnsi="Arial" w:cs="Arial"/>
              </w:rPr>
            </w:pPr>
            <w:r w:rsidRPr="006C5BD3">
              <w:rPr>
                <w:rFonts w:ascii="Arial" w:hAnsi="Arial" w:cs="Arial"/>
              </w:rPr>
              <w:t>Yes</w:t>
            </w:r>
          </w:p>
        </w:tc>
      </w:tr>
      <w:tr w:rsidR="008E30A2" w14:paraId="5FFD1343" w14:textId="77777777" w:rsidTr="00DA475B">
        <w:tc>
          <w:tcPr>
            <w:tcW w:w="1555" w:type="dxa"/>
          </w:tcPr>
          <w:p w14:paraId="378B9258" w14:textId="58E349FD" w:rsidR="008E30A2" w:rsidRDefault="008E30A2" w:rsidP="008E30A2">
            <w:pPr>
              <w:pStyle w:val="NoSpacing"/>
              <w:spacing w:line="360" w:lineRule="auto"/>
              <w:rPr>
                <w:rFonts w:ascii="Arial" w:hAnsi="Arial" w:cs="Arial"/>
                <w:b/>
                <w:bCs/>
              </w:rPr>
            </w:pPr>
            <w:r>
              <w:rPr>
                <w:rFonts w:ascii="Arial" w:hAnsi="Arial" w:cs="Arial"/>
              </w:rPr>
              <w:t>System</w:t>
            </w:r>
            <w:r w:rsidR="00133707">
              <w:rPr>
                <w:rFonts w:ascii="Arial" w:hAnsi="Arial" w:cs="Arial"/>
              </w:rPr>
              <w:t>s</w:t>
            </w:r>
          </w:p>
          <w:p w14:paraId="09CE92B0" w14:textId="77777777" w:rsidR="008E30A2" w:rsidRDefault="008E30A2" w:rsidP="004E7ADF">
            <w:pPr>
              <w:pStyle w:val="NoSpacing"/>
              <w:spacing w:line="360" w:lineRule="auto"/>
              <w:rPr>
                <w:rFonts w:ascii="Arial" w:hAnsi="Arial" w:cs="Arial"/>
                <w:b/>
                <w:bCs/>
              </w:rPr>
            </w:pPr>
          </w:p>
        </w:tc>
        <w:tc>
          <w:tcPr>
            <w:tcW w:w="6095" w:type="dxa"/>
          </w:tcPr>
          <w:p w14:paraId="54DE2DBF" w14:textId="5589BF20" w:rsidR="008E30A2" w:rsidRPr="005C72DC" w:rsidRDefault="005E2F48" w:rsidP="00300FFE">
            <w:pPr>
              <w:pStyle w:val="NoSpacing"/>
              <w:spacing w:line="360" w:lineRule="auto"/>
              <w:jc w:val="both"/>
              <w:rPr>
                <w:rFonts w:ascii="Arial" w:hAnsi="Arial" w:cs="Arial"/>
              </w:rPr>
            </w:pPr>
            <w:r>
              <w:rPr>
                <w:rFonts w:ascii="Arial" w:hAnsi="Arial" w:cs="Arial"/>
              </w:rPr>
              <w:t xml:space="preserve">Lidl </w:t>
            </w:r>
            <w:r w:rsidR="000A24E0">
              <w:rPr>
                <w:rFonts w:ascii="Arial" w:hAnsi="Arial" w:cs="Arial"/>
              </w:rPr>
              <w:t xml:space="preserve">makes use </w:t>
            </w:r>
            <w:r w:rsidR="005D2D5B">
              <w:rPr>
                <w:rFonts w:ascii="Arial" w:hAnsi="Arial" w:cs="Arial"/>
              </w:rPr>
              <w:t xml:space="preserve">of </w:t>
            </w:r>
            <w:r w:rsidR="000A24E0">
              <w:rPr>
                <w:rFonts w:ascii="Arial" w:hAnsi="Arial" w:cs="Arial"/>
              </w:rPr>
              <w:t>modern technology very efficiency</w:t>
            </w:r>
            <w:r w:rsidR="00843D87">
              <w:rPr>
                <w:rFonts w:ascii="Arial" w:hAnsi="Arial" w:cs="Arial"/>
              </w:rPr>
              <w:t>;</w:t>
            </w:r>
            <w:r w:rsidR="00D96861">
              <w:rPr>
                <w:rFonts w:ascii="Arial" w:hAnsi="Arial" w:cs="Arial"/>
              </w:rPr>
              <w:t xml:space="preserve"> it has an </w:t>
            </w:r>
            <w:r w:rsidR="00BD52BD">
              <w:rPr>
                <w:rFonts w:ascii="Arial" w:hAnsi="Arial" w:cs="Arial"/>
              </w:rPr>
              <w:t>electronic cash</w:t>
            </w:r>
            <w:r w:rsidR="00A74339">
              <w:rPr>
                <w:rFonts w:ascii="Arial" w:hAnsi="Arial" w:cs="Arial"/>
              </w:rPr>
              <w:t xml:space="preserve">/card tills, </w:t>
            </w:r>
            <w:r w:rsidR="00D96861">
              <w:rPr>
                <w:rFonts w:ascii="Arial" w:hAnsi="Arial" w:cs="Arial"/>
              </w:rPr>
              <w:t xml:space="preserve">online </w:t>
            </w:r>
            <w:r w:rsidR="005C0A51">
              <w:rPr>
                <w:rFonts w:ascii="Arial" w:hAnsi="Arial" w:cs="Arial"/>
              </w:rPr>
              <w:t>shop</w:t>
            </w:r>
            <w:r w:rsidR="004B7B2A">
              <w:rPr>
                <w:rFonts w:ascii="Arial" w:hAnsi="Arial" w:cs="Arial"/>
              </w:rPr>
              <w:t>ping, delivery</w:t>
            </w:r>
            <w:r w:rsidR="0076374E">
              <w:rPr>
                <w:rFonts w:ascii="Arial" w:hAnsi="Arial" w:cs="Arial"/>
              </w:rPr>
              <w:t xml:space="preserve"> and r</w:t>
            </w:r>
            <w:r w:rsidR="001D7D07">
              <w:rPr>
                <w:rFonts w:ascii="Arial" w:hAnsi="Arial" w:cs="Arial"/>
              </w:rPr>
              <w:t>ecently included click and collect</w:t>
            </w:r>
            <w:r w:rsidR="0076374E">
              <w:rPr>
                <w:rFonts w:ascii="Arial" w:hAnsi="Arial" w:cs="Arial"/>
              </w:rPr>
              <w:t xml:space="preserve">. All </w:t>
            </w:r>
            <w:r w:rsidR="00235BE2">
              <w:rPr>
                <w:rFonts w:ascii="Arial" w:hAnsi="Arial" w:cs="Arial"/>
              </w:rPr>
              <w:t xml:space="preserve">online </w:t>
            </w:r>
            <w:r w:rsidR="00E61257">
              <w:rPr>
                <w:rFonts w:ascii="Arial" w:hAnsi="Arial" w:cs="Arial"/>
              </w:rPr>
              <w:t>payment</w:t>
            </w:r>
            <w:r w:rsidR="0076374E">
              <w:rPr>
                <w:rFonts w:ascii="Arial" w:hAnsi="Arial" w:cs="Arial"/>
              </w:rPr>
              <w:t xml:space="preserve"> </w:t>
            </w:r>
            <w:r w:rsidR="00E61257">
              <w:rPr>
                <w:rFonts w:ascii="Arial" w:hAnsi="Arial" w:cs="Arial"/>
              </w:rPr>
              <w:t>pr</w:t>
            </w:r>
            <w:r w:rsidR="00235BE2">
              <w:rPr>
                <w:rFonts w:ascii="Arial" w:hAnsi="Arial" w:cs="Arial"/>
              </w:rPr>
              <w:t>ocess</w:t>
            </w:r>
            <w:r w:rsidR="00E61257">
              <w:rPr>
                <w:rFonts w:ascii="Arial" w:hAnsi="Arial" w:cs="Arial"/>
              </w:rPr>
              <w:t>ing is</w:t>
            </w:r>
            <w:r w:rsidR="0076374E">
              <w:rPr>
                <w:rFonts w:ascii="Arial" w:hAnsi="Arial" w:cs="Arial"/>
              </w:rPr>
              <w:t xml:space="preserve"> </w:t>
            </w:r>
            <w:r w:rsidR="00E61257">
              <w:rPr>
                <w:rFonts w:ascii="Arial" w:hAnsi="Arial" w:cs="Arial"/>
              </w:rPr>
              <w:t>protected with cybersecurit</w:t>
            </w:r>
            <w:r w:rsidR="00092898">
              <w:rPr>
                <w:rFonts w:ascii="Arial" w:hAnsi="Arial" w:cs="Arial"/>
              </w:rPr>
              <w:t>y</w:t>
            </w:r>
            <w:r w:rsidR="0027735B">
              <w:rPr>
                <w:rFonts w:ascii="Arial" w:hAnsi="Arial" w:cs="Arial"/>
              </w:rPr>
              <w:t xml:space="preserve"> by the suppliers</w:t>
            </w:r>
            <w:r w:rsidR="00092898">
              <w:rPr>
                <w:rFonts w:ascii="Arial" w:hAnsi="Arial" w:cs="Arial"/>
              </w:rPr>
              <w:t xml:space="preserve">. </w:t>
            </w:r>
            <w:r w:rsidR="00DD3668">
              <w:rPr>
                <w:rFonts w:ascii="Arial" w:hAnsi="Arial" w:cs="Arial"/>
              </w:rPr>
              <w:t>Lidl protects all customer data</w:t>
            </w:r>
            <w:r w:rsidR="00843D87">
              <w:rPr>
                <w:rFonts w:ascii="Arial" w:hAnsi="Arial" w:cs="Arial"/>
              </w:rPr>
              <w:t>,</w:t>
            </w:r>
            <w:r w:rsidR="00AA15A2">
              <w:rPr>
                <w:rFonts w:ascii="Arial" w:hAnsi="Arial" w:cs="Arial"/>
              </w:rPr>
              <w:t xml:space="preserve"> and that includes employees</w:t>
            </w:r>
            <w:r w:rsidR="00DD3668">
              <w:rPr>
                <w:rFonts w:ascii="Arial" w:hAnsi="Arial" w:cs="Arial"/>
              </w:rPr>
              <w:t>,</w:t>
            </w:r>
            <w:r w:rsidR="00CC6EF0">
              <w:rPr>
                <w:rFonts w:ascii="Arial" w:hAnsi="Arial" w:cs="Arial"/>
              </w:rPr>
              <w:t xml:space="preserve"> the system </w:t>
            </w:r>
            <w:r w:rsidR="00822065">
              <w:rPr>
                <w:rFonts w:ascii="Arial" w:hAnsi="Arial" w:cs="Arial"/>
              </w:rPr>
              <w:t>is con</w:t>
            </w:r>
            <w:r w:rsidR="00843D87">
              <w:rPr>
                <w:rFonts w:ascii="Arial" w:hAnsi="Arial" w:cs="Arial"/>
              </w:rPr>
              <w:t>tinuous</w:t>
            </w:r>
            <w:r w:rsidR="00822065">
              <w:rPr>
                <w:rFonts w:ascii="Arial" w:hAnsi="Arial" w:cs="Arial"/>
              </w:rPr>
              <w:t>ly managed and monitored by Lidl’s I</w:t>
            </w:r>
            <w:r w:rsidR="005753E3">
              <w:rPr>
                <w:rFonts w:ascii="Arial" w:hAnsi="Arial" w:cs="Arial"/>
              </w:rPr>
              <w:t>T</w:t>
            </w:r>
            <w:r w:rsidR="000D17EB">
              <w:rPr>
                <w:rFonts w:ascii="Arial" w:hAnsi="Arial" w:cs="Arial"/>
              </w:rPr>
              <w:t xml:space="preserve"> department</w:t>
            </w:r>
            <w:r w:rsidR="00AA15A2">
              <w:rPr>
                <w:rFonts w:ascii="Arial" w:hAnsi="Arial" w:cs="Arial"/>
              </w:rPr>
              <w:t>.</w:t>
            </w:r>
            <w:r w:rsidR="00620612">
              <w:rPr>
                <w:rFonts w:ascii="Arial" w:hAnsi="Arial" w:cs="Arial"/>
              </w:rPr>
              <w:t xml:space="preserve"> </w:t>
            </w:r>
            <w:r w:rsidR="00B026CD">
              <w:rPr>
                <w:rFonts w:ascii="Arial" w:hAnsi="Arial" w:cs="Arial"/>
              </w:rPr>
              <w:t>H</w:t>
            </w:r>
            <w:r w:rsidR="005753E3">
              <w:rPr>
                <w:rFonts w:ascii="Arial" w:hAnsi="Arial" w:cs="Arial"/>
              </w:rPr>
              <w:t>uman Resource</w:t>
            </w:r>
            <w:r w:rsidR="00B026CD">
              <w:rPr>
                <w:rFonts w:ascii="Arial" w:hAnsi="Arial" w:cs="Arial"/>
              </w:rPr>
              <w:t xml:space="preserve"> department takes care of </w:t>
            </w:r>
            <w:r w:rsidR="00C96879">
              <w:rPr>
                <w:rFonts w:ascii="Arial" w:hAnsi="Arial" w:cs="Arial"/>
              </w:rPr>
              <w:t xml:space="preserve">wages, </w:t>
            </w:r>
            <w:r w:rsidR="006F38FB">
              <w:rPr>
                <w:rFonts w:ascii="Arial" w:hAnsi="Arial" w:cs="Arial"/>
              </w:rPr>
              <w:t>pay role, employees work record.</w:t>
            </w:r>
            <w:r w:rsidR="0027735B">
              <w:rPr>
                <w:rFonts w:ascii="Arial" w:hAnsi="Arial" w:cs="Arial"/>
              </w:rPr>
              <w:t xml:space="preserve"> </w:t>
            </w:r>
            <w:r w:rsidR="007177EC">
              <w:rPr>
                <w:rFonts w:ascii="Arial" w:hAnsi="Arial" w:cs="Arial"/>
              </w:rPr>
              <w:t xml:space="preserve">Stocktaking </w:t>
            </w:r>
            <w:r w:rsidR="00843D87">
              <w:rPr>
                <w:rFonts w:ascii="Arial" w:hAnsi="Arial" w:cs="Arial"/>
              </w:rPr>
              <w:t>is</w:t>
            </w:r>
            <w:r w:rsidR="007177EC">
              <w:rPr>
                <w:rFonts w:ascii="Arial" w:hAnsi="Arial" w:cs="Arial"/>
              </w:rPr>
              <w:t xml:space="preserve"> done by the computer system</w:t>
            </w:r>
            <w:r w:rsidR="003375A5">
              <w:rPr>
                <w:rFonts w:ascii="Arial" w:hAnsi="Arial" w:cs="Arial"/>
              </w:rPr>
              <w:t xml:space="preserve"> as items are sold a record is created for restock</w:t>
            </w:r>
            <w:r w:rsidR="00843D87">
              <w:rPr>
                <w:rFonts w:ascii="Arial" w:hAnsi="Arial" w:cs="Arial"/>
              </w:rPr>
              <w:t>ing</w:t>
            </w:r>
            <w:r w:rsidR="00794B17">
              <w:rPr>
                <w:rFonts w:ascii="Arial" w:hAnsi="Arial" w:cs="Arial"/>
              </w:rPr>
              <w:t xml:space="preserve">. Security of premises </w:t>
            </w:r>
            <w:r w:rsidR="00390C02">
              <w:rPr>
                <w:rFonts w:ascii="Arial" w:hAnsi="Arial" w:cs="Arial"/>
              </w:rPr>
              <w:t xml:space="preserve">while trading </w:t>
            </w:r>
            <w:r w:rsidR="00794B17">
              <w:rPr>
                <w:rFonts w:ascii="Arial" w:hAnsi="Arial" w:cs="Arial"/>
              </w:rPr>
              <w:t xml:space="preserve">is </w:t>
            </w:r>
            <w:r w:rsidR="00390C02">
              <w:rPr>
                <w:rFonts w:ascii="Arial" w:hAnsi="Arial" w:cs="Arial"/>
              </w:rPr>
              <w:t>outsourced to a third</w:t>
            </w:r>
            <w:r w:rsidR="00144C9B">
              <w:rPr>
                <w:rFonts w:ascii="Arial" w:hAnsi="Arial" w:cs="Arial"/>
              </w:rPr>
              <w:t>-</w:t>
            </w:r>
            <w:r w:rsidR="00390C02">
              <w:rPr>
                <w:rFonts w:ascii="Arial" w:hAnsi="Arial" w:cs="Arial"/>
              </w:rPr>
              <w:t xml:space="preserve">party company. </w:t>
            </w:r>
            <w:r w:rsidR="004E5F9E">
              <w:rPr>
                <w:rFonts w:ascii="Arial" w:hAnsi="Arial" w:cs="Arial"/>
              </w:rPr>
              <w:t>Goods</w:t>
            </w:r>
            <w:r w:rsidR="00390C02">
              <w:rPr>
                <w:rFonts w:ascii="Arial" w:hAnsi="Arial" w:cs="Arial"/>
              </w:rPr>
              <w:t xml:space="preserve"> </w:t>
            </w:r>
            <w:r w:rsidR="00D12CE9">
              <w:rPr>
                <w:rFonts w:ascii="Arial" w:hAnsi="Arial" w:cs="Arial"/>
              </w:rPr>
              <w:t>are received</w:t>
            </w:r>
            <w:r w:rsidR="003F2945">
              <w:rPr>
                <w:rFonts w:ascii="Arial" w:hAnsi="Arial" w:cs="Arial"/>
              </w:rPr>
              <w:t xml:space="preserve"> from </w:t>
            </w:r>
            <w:r w:rsidR="0074642A">
              <w:rPr>
                <w:rFonts w:ascii="Arial" w:hAnsi="Arial" w:cs="Arial"/>
              </w:rPr>
              <w:t xml:space="preserve">the warehouse that works with </w:t>
            </w:r>
            <w:r w:rsidR="004E5F9E">
              <w:rPr>
                <w:rFonts w:ascii="Arial" w:hAnsi="Arial" w:cs="Arial"/>
              </w:rPr>
              <w:t>supply</w:t>
            </w:r>
            <w:r w:rsidR="00C41605">
              <w:rPr>
                <w:rFonts w:ascii="Arial" w:hAnsi="Arial" w:cs="Arial"/>
              </w:rPr>
              <w:t>-chain on</w:t>
            </w:r>
            <w:r w:rsidR="00144C9B">
              <w:rPr>
                <w:rFonts w:ascii="Arial" w:hAnsi="Arial" w:cs="Arial"/>
              </w:rPr>
              <w:t xml:space="preserve"> regular </w:t>
            </w:r>
            <w:r w:rsidR="00144C9B">
              <w:rPr>
                <w:rFonts w:ascii="Arial" w:hAnsi="Arial" w:cs="Arial"/>
              </w:rPr>
              <w:lastRenderedPageBreak/>
              <w:t>intervals and</w:t>
            </w:r>
            <w:r w:rsidR="003401BB">
              <w:rPr>
                <w:rFonts w:ascii="Arial" w:hAnsi="Arial" w:cs="Arial"/>
              </w:rPr>
              <w:t xml:space="preserve"> stocked by separate night staffs and day staffs during work hours.</w:t>
            </w:r>
            <w:r w:rsidR="00850D59">
              <w:rPr>
                <w:rFonts w:ascii="Arial" w:hAnsi="Arial" w:cs="Arial"/>
              </w:rPr>
              <w:t xml:space="preserve"> Employees are given specific task</w:t>
            </w:r>
            <w:r w:rsidR="00BA5EDC">
              <w:rPr>
                <w:rFonts w:ascii="Arial" w:hAnsi="Arial" w:cs="Arial"/>
              </w:rPr>
              <w:t>s during their schedule</w:t>
            </w:r>
            <w:r w:rsidR="00843D87">
              <w:rPr>
                <w:rFonts w:ascii="Arial" w:hAnsi="Arial" w:cs="Arial"/>
              </w:rPr>
              <w:t>d</w:t>
            </w:r>
            <w:r w:rsidR="00BA5EDC">
              <w:rPr>
                <w:rFonts w:ascii="Arial" w:hAnsi="Arial" w:cs="Arial"/>
              </w:rPr>
              <w:t xml:space="preserve"> times.</w:t>
            </w:r>
            <w:r w:rsidR="00B03179">
              <w:rPr>
                <w:rFonts w:ascii="Arial" w:hAnsi="Arial" w:cs="Arial"/>
              </w:rPr>
              <w:t xml:space="preserve"> </w:t>
            </w:r>
            <w:r w:rsidR="00747463">
              <w:rPr>
                <w:rFonts w:ascii="Arial" w:hAnsi="Arial" w:cs="Arial"/>
              </w:rPr>
              <w:t xml:space="preserve">Lidl is very passionate about customer </w:t>
            </w:r>
            <w:r w:rsidR="00A929AD">
              <w:rPr>
                <w:rFonts w:ascii="Arial" w:hAnsi="Arial" w:cs="Arial"/>
              </w:rPr>
              <w:t>service;</w:t>
            </w:r>
            <w:r w:rsidR="00A43825">
              <w:rPr>
                <w:rFonts w:ascii="Arial" w:hAnsi="Arial" w:cs="Arial"/>
              </w:rPr>
              <w:t xml:space="preserve"> it has a dedicated complaint </w:t>
            </w:r>
            <w:proofErr w:type="spellStart"/>
            <w:r w:rsidR="00B155FA">
              <w:rPr>
                <w:rFonts w:ascii="Arial" w:hAnsi="Arial" w:cs="Arial"/>
              </w:rPr>
              <w:t>cent</w:t>
            </w:r>
            <w:r w:rsidR="002C652D">
              <w:rPr>
                <w:rFonts w:ascii="Arial" w:hAnsi="Arial" w:cs="Arial"/>
              </w:rPr>
              <w:t>re</w:t>
            </w:r>
            <w:proofErr w:type="spellEnd"/>
            <w:r w:rsidR="00A43825">
              <w:rPr>
                <w:rFonts w:ascii="Arial" w:hAnsi="Arial" w:cs="Arial"/>
              </w:rPr>
              <w:t xml:space="preserve"> accessible by phone.</w:t>
            </w:r>
          </w:p>
        </w:tc>
        <w:tc>
          <w:tcPr>
            <w:tcW w:w="1366" w:type="dxa"/>
          </w:tcPr>
          <w:p w14:paraId="6A8DE0FC" w14:textId="297C53BA" w:rsidR="008E30A2" w:rsidRPr="00D91630" w:rsidRDefault="00D91630" w:rsidP="00D91630">
            <w:pPr>
              <w:pStyle w:val="NoSpacing"/>
              <w:spacing w:line="360" w:lineRule="auto"/>
              <w:jc w:val="center"/>
              <w:rPr>
                <w:rFonts w:ascii="Arial" w:hAnsi="Arial" w:cs="Arial"/>
              </w:rPr>
            </w:pPr>
            <w:r w:rsidRPr="00D91630">
              <w:rPr>
                <w:rFonts w:ascii="Arial" w:hAnsi="Arial" w:cs="Arial"/>
              </w:rPr>
              <w:lastRenderedPageBreak/>
              <w:t>Yes</w:t>
            </w:r>
          </w:p>
        </w:tc>
      </w:tr>
      <w:tr w:rsidR="005B1A3C" w14:paraId="7D27A944" w14:textId="77777777" w:rsidTr="00DA475B">
        <w:tc>
          <w:tcPr>
            <w:tcW w:w="1555" w:type="dxa"/>
          </w:tcPr>
          <w:p w14:paraId="60A6FE8C" w14:textId="77777777" w:rsidR="005B1A3C" w:rsidRDefault="005B1A3C" w:rsidP="005B1A3C">
            <w:pPr>
              <w:pStyle w:val="NoSpacing"/>
              <w:spacing w:line="360" w:lineRule="auto"/>
              <w:rPr>
                <w:rFonts w:ascii="Arial" w:hAnsi="Arial" w:cs="Arial"/>
                <w:b/>
                <w:bCs/>
              </w:rPr>
            </w:pPr>
            <w:r>
              <w:rPr>
                <w:rFonts w:ascii="Arial" w:hAnsi="Arial" w:cs="Arial"/>
              </w:rPr>
              <w:t>Style</w:t>
            </w:r>
          </w:p>
          <w:p w14:paraId="0AD8EAE1" w14:textId="6D93F83C" w:rsidR="005B1A3C" w:rsidRDefault="005B1A3C" w:rsidP="005B1A3C">
            <w:pPr>
              <w:pStyle w:val="NoSpacing"/>
              <w:spacing w:line="360" w:lineRule="auto"/>
              <w:rPr>
                <w:rFonts w:ascii="Arial" w:hAnsi="Arial" w:cs="Arial"/>
                <w:b/>
                <w:bCs/>
              </w:rPr>
            </w:pPr>
          </w:p>
        </w:tc>
        <w:tc>
          <w:tcPr>
            <w:tcW w:w="6095" w:type="dxa"/>
          </w:tcPr>
          <w:p w14:paraId="3EB75EAE" w14:textId="1BD86F9D" w:rsidR="005B1A3C" w:rsidRDefault="005B1A3C" w:rsidP="00F518AE">
            <w:pPr>
              <w:pStyle w:val="NoSpacing"/>
              <w:spacing w:line="360" w:lineRule="auto"/>
              <w:jc w:val="both"/>
              <w:rPr>
                <w:rFonts w:ascii="Arial" w:hAnsi="Arial" w:cs="Arial"/>
                <w:b/>
                <w:bCs/>
              </w:rPr>
            </w:pPr>
            <w:r>
              <w:rPr>
                <w:rFonts w:ascii="Arial" w:hAnsi="Arial" w:cs="Arial"/>
              </w:rPr>
              <w:t xml:space="preserve">Lidl’s core principle of running the local branch is that managers see themselves as a team member. </w:t>
            </w:r>
            <w:r w:rsidR="00956919">
              <w:rPr>
                <w:rFonts w:ascii="Arial" w:hAnsi="Arial" w:cs="Arial"/>
              </w:rPr>
              <w:t xml:space="preserve">The style is </w:t>
            </w:r>
            <w:r w:rsidR="00B66594">
              <w:rPr>
                <w:rFonts w:ascii="Arial" w:hAnsi="Arial" w:cs="Arial"/>
              </w:rPr>
              <w:t xml:space="preserve">democratic </w:t>
            </w:r>
            <w:r w:rsidR="00956919">
              <w:rPr>
                <w:rFonts w:ascii="Arial" w:hAnsi="Arial" w:cs="Arial"/>
              </w:rPr>
              <w:t>lead by open communication</w:t>
            </w:r>
            <w:r w:rsidR="00F24A67">
              <w:rPr>
                <w:rFonts w:ascii="Arial" w:hAnsi="Arial" w:cs="Arial"/>
              </w:rPr>
              <w:t xml:space="preserve"> </w:t>
            </w:r>
            <w:r w:rsidR="00F518AE">
              <w:rPr>
                <w:rFonts w:ascii="Arial" w:hAnsi="Arial" w:cs="Arial"/>
              </w:rPr>
              <w:t>and example</w:t>
            </w:r>
            <w:r w:rsidR="001B6A65">
              <w:rPr>
                <w:rFonts w:ascii="Arial" w:hAnsi="Arial" w:cs="Arial"/>
              </w:rPr>
              <w:t xml:space="preserve">, where issues are dealt with </w:t>
            </w:r>
            <w:r w:rsidR="00843D87">
              <w:rPr>
                <w:rFonts w:ascii="Arial" w:hAnsi="Arial" w:cs="Arial"/>
              </w:rPr>
              <w:t>swiftly</w:t>
            </w:r>
            <w:r w:rsidR="001B6A65">
              <w:rPr>
                <w:rFonts w:ascii="Arial" w:hAnsi="Arial" w:cs="Arial"/>
              </w:rPr>
              <w:t xml:space="preserve"> and efficiently.</w:t>
            </w:r>
            <w:r w:rsidR="0096039B">
              <w:rPr>
                <w:rFonts w:ascii="Arial" w:hAnsi="Arial" w:cs="Arial"/>
              </w:rPr>
              <w:t xml:space="preserve"> </w:t>
            </w:r>
            <w:r w:rsidR="00200BAD">
              <w:rPr>
                <w:rFonts w:ascii="Arial" w:hAnsi="Arial" w:cs="Arial"/>
              </w:rPr>
              <w:t>Staffs are encouraged to ask question even critical ones</w:t>
            </w:r>
            <w:r w:rsidR="008A1C36">
              <w:rPr>
                <w:rFonts w:ascii="Arial" w:hAnsi="Arial" w:cs="Arial"/>
              </w:rPr>
              <w:t xml:space="preserve">. </w:t>
            </w:r>
            <w:r w:rsidR="00F93B1D">
              <w:rPr>
                <w:rFonts w:ascii="Arial" w:hAnsi="Arial" w:cs="Arial"/>
              </w:rPr>
              <w:t>S</w:t>
            </w:r>
            <w:r w:rsidR="00397465">
              <w:rPr>
                <w:rFonts w:ascii="Arial" w:hAnsi="Arial" w:cs="Arial"/>
              </w:rPr>
              <w:t>taffs are included in a day to decisions</w:t>
            </w:r>
            <w:r w:rsidR="000253B1">
              <w:rPr>
                <w:rFonts w:ascii="Arial" w:hAnsi="Arial" w:cs="Arial"/>
              </w:rPr>
              <w:t xml:space="preserve"> and contributions are appreciated</w:t>
            </w:r>
            <w:r w:rsidR="00C05868">
              <w:rPr>
                <w:rFonts w:ascii="Arial" w:hAnsi="Arial" w:cs="Arial"/>
              </w:rPr>
              <w:t>.</w:t>
            </w:r>
            <w:r w:rsidR="004E10C9">
              <w:rPr>
                <w:rFonts w:ascii="Arial" w:hAnsi="Arial" w:cs="Arial"/>
              </w:rPr>
              <w:t xml:space="preserve"> This a flexible approach where everyone </w:t>
            </w:r>
            <w:r w:rsidR="00690E33">
              <w:rPr>
                <w:rFonts w:ascii="Arial" w:hAnsi="Arial" w:cs="Arial"/>
              </w:rPr>
              <w:t xml:space="preserve">is </w:t>
            </w:r>
            <w:r w:rsidR="00354681">
              <w:rPr>
                <w:rFonts w:ascii="Arial" w:hAnsi="Arial" w:cs="Arial"/>
              </w:rPr>
              <w:t xml:space="preserve">encouraged </w:t>
            </w:r>
            <w:r w:rsidR="00661CE1">
              <w:rPr>
                <w:rFonts w:ascii="Arial" w:hAnsi="Arial" w:cs="Arial"/>
              </w:rPr>
              <w:t xml:space="preserve">to </w:t>
            </w:r>
            <w:r w:rsidR="00B10FC0">
              <w:rPr>
                <w:rFonts w:ascii="Arial" w:hAnsi="Arial" w:cs="Arial"/>
              </w:rPr>
              <w:t>participate, dialogues</w:t>
            </w:r>
            <w:r w:rsidR="00354681">
              <w:rPr>
                <w:rFonts w:ascii="Arial" w:hAnsi="Arial" w:cs="Arial"/>
              </w:rPr>
              <w:t xml:space="preserve"> are freely exchanged</w:t>
            </w:r>
            <w:r w:rsidR="002D7267">
              <w:rPr>
                <w:rFonts w:ascii="Arial" w:hAnsi="Arial" w:cs="Arial"/>
              </w:rPr>
              <w:t xml:space="preserve"> as Lidl employ</w:t>
            </w:r>
            <w:r w:rsidR="005E3778">
              <w:rPr>
                <w:rFonts w:ascii="Arial" w:hAnsi="Arial" w:cs="Arial"/>
              </w:rPr>
              <w:t>s</w:t>
            </w:r>
            <w:r w:rsidR="00EC2B1C">
              <w:rPr>
                <w:rFonts w:ascii="Arial" w:hAnsi="Arial" w:cs="Arial"/>
              </w:rPr>
              <w:t xml:space="preserve"> </w:t>
            </w:r>
            <w:r w:rsidR="00CE693D">
              <w:rPr>
                <w:rFonts w:ascii="Arial" w:hAnsi="Arial" w:cs="Arial"/>
              </w:rPr>
              <w:t>fewer</w:t>
            </w:r>
            <w:r w:rsidR="00EC2B1C">
              <w:rPr>
                <w:rFonts w:ascii="Arial" w:hAnsi="Arial" w:cs="Arial"/>
              </w:rPr>
              <w:t xml:space="preserve"> workers</w:t>
            </w:r>
            <w:r w:rsidR="00843D87">
              <w:rPr>
                <w:rFonts w:ascii="Arial" w:hAnsi="Arial" w:cs="Arial"/>
              </w:rPr>
              <w:t>,</w:t>
            </w:r>
            <w:r w:rsidR="00EC2B1C">
              <w:rPr>
                <w:rFonts w:ascii="Arial" w:hAnsi="Arial" w:cs="Arial"/>
              </w:rPr>
              <w:t xml:space="preserve"> unlike larger </w:t>
            </w:r>
            <w:r w:rsidR="00EC2B1C" w:rsidRPr="000D71C0">
              <w:rPr>
                <w:rFonts w:ascii="Arial" w:hAnsi="Arial" w:cs="Arial"/>
              </w:rPr>
              <w:t>brands</w:t>
            </w:r>
            <w:r w:rsidR="005E3778" w:rsidRPr="000D71C0">
              <w:rPr>
                <w:rFonts w:ascii="Arial" w:hAnsi="Arial" w:cs="Arial"/>
              </w:rPr>
              <w:t xml:space="preserve"> it can mitigate most problems that arise </w:t>
            </w:r>
            <w:r w:rsidR="00A55A91" w:rsidRPr="000D71C0">
              <w:rPr>
                <w:rFonts w:ascii="Arial" w:hAnsi="Arial" w:cs="Arial"/>
              </w:rPr>
              <w:t>(Lidl, 2020)</w:t>
            </w:r>
            <w:r w:rsidR="00AE3962" w:rsidRPr="000D71C0">
              <w:rPr>
                <w:rFonts w:ascii="Arial" w:hAnsi="Arial" w:cs="Arial"/>
              </w:rPr>
              <w:t>.</w:t>
            </w:r>
          </w:p>
        </w:tc>
        <w:tc>
          <w:tcPr>
            <w:tcW w:w="1366" w:type="dxa"/>
          </w:tcPr>
          <w:p w14:paraId="1BB801BE" w14:textId="2B114957" w:rsidR="005B1A3C" w:rsidRPr="00624F07" w:rsidRDefault="00624F07" w:rsidP="00624F07">
            <w:pPr>
              <w:pStyle w:val="NoSpacing"/>
              <w:spacing w:line="360" w:lineRule="auto"/>
              <w:jc w:val="center"/>
              <w:rPr>
                <w:rFonts w:ascii="Arial" w:hAnsi="Arial" w:cs="Arial"/>
              </w:rPr>
            </w:pPr>
            <w:r>
              <w:rPr>
                <w:rFonts w:ascii="Arial" w:hAnsi="Arial" w:cs="Arial"/>
              </w:rPr>
              <w:t>Yes</w:t>
            </w:r>
          </w:p>
        </w:tc>
      </w:tr>
      <w:tr w:rsidR="005B1A3C" w14:paraId="7CE2784D" w14:textId="77777777" w:rsidTr="00DA475B">
        <w:tc>
          <w:tcPr>
            <w:tcW w:w="1555" w:type="dxa"/>
          </w:tcPr>
          <w:p w14:paraId="2A311AD7" w14:textId="229A6154" w:rsidR="005B1A3C" w:rsidRDefault="005B1A3C" w:rsidP="005B1A3C">
            <w:pPr>
              <w:pStyle w:val="NoSpacing"/>
              <w:spacing w:line="360" w:lineRule="auto"/>
              <w:rPr>
                <w:rFonts w:ascii="Arial" w:hAnsi="Arial" w:cs="Arial"/>
                <w:b/>
                <w:bCs/>
              </w:rPr>
            </w:pPr>
            <w:r>
              <w:rPr>
                <w:rFonts w:ascii="Arial" w:hAnsi="Arial" w:cs="Arial"/>
              </w:rPr>
              <w:t>Staffs</w:t>
            </w:r>
          </w:p>
          <w:p w14:paraId="75958E56" w14:textId="0180184E" w:rsidR="005B1A3C" w:rsidRDefault="005B1A3C" w:rsidP="005B1A3C">
            <w:pPr>
              <w:pStyle w:val="NoSpacing"/>
              <w:spacing w:line="360" w:lineRule="auto"/>
              <w:rPr>
                <w:rFonts w:ascii="Arial" w:hAnsi="Arial" w:cs="Arial"/>
                <w:b/>
                <w:bCs/>
              </w:rPr>
            </w:pPr>
          </w:p>
        </w:tc>
        <w:tc>
          <w:tcPr>
            <w:tcW w:w="6095" w:type="dxa"/>
          </w:tcPr>
          <w:p w14:paraId="0582642B" w14:textId="5FAB7507" w:rsidR="00B10FC0" w:rsidRPr="00651948" w:rsidRDefault="00E25EED" w:rsidP="00651948">
            <w:pPr>
              <w:pStyle w:val="NoSpacing"/>
              <w:spacing w:line="360" w:lineRule="auto"/>
              <w:jc w:val="both"/>
              <w:rPr>
                <w:rFonts w:ascii="Arial" w:hAnsi="Arial" w:cs="Arial"/>
              </w:rPr>
            </w:pPr>
            <w:r w:rsidRPr="00651948">
              <w:rPr>
                <w:rFonts w:ascii="Arial" w:hAnsi="Arial" w:cs="Arial"/>
              </w:rPr>
              <w:t>Li</w:t>
            </w:r>
            <w:r w:rsidR="00D326F6" w:rsidRPr="00651948">
              <w:rPr>
                <w:rFonts w:ascii="Arial" w:hAnsi="Arial" w:cs="Arial"/>
              </w:rPr>
              <w:t>dl H</w:t>
            </w:r>
            <w:r w:rsidR="00485DB5">
              <w:rPr>
                <w:rFonts w:ascii="Arial" w:hAnsi="Arial" w:cs="Arial"/>
              </w:rPr>
              <w:t>uman Resource</w:t>
            </w:r>
            <w:r w:rsidR="00D326F6" w:rsidRPr="00651948">
              <w:rPr>
                <w:rFonts w:ascii="Arial" w:hAnsi="Arial" w:cs="Arial"/>
              </w:rPr>
              <w:t xml:space="preserve"> department screens the likely candidate based on their CV</w:t>
            </w:r>
            <w:r w:rsidR="00C807F0" w:rsidRPr="00651948">
              <w:rPr>
                <w:rFonts w:ascii="Arial" w:hAnsi="Arial" w:cs="Arial"/>
              </w:rPr>
              <w:t>;</w:t>
            </w:r>
            <w:r w:rsidR="00D326F6" w:rsidRPr="00651948">
              <w:rPr>
                <w:rFonts w:ascii="Arial" w:hAnsi="Arial" w:cs="Arial"/>
              </w:rPr>
              <w:t xml:space="preserve"> however</w:t>
            </w:r>
            <w:r w:rsidR="00752C6E" w:rsidRPr="00651948">
              <w:rPr>
                <w:rFonts w:ascii="Arial" w:hAnsi="Arial" w:cs="Arial"/>
              </w:rPr>
              <w:t>,</w:t>
            </w:r>
            <w:r w:rsidR="00DD34A2" w:rsidRPr="00651948">
              <w:rPr>
                <w:rFonts w:ascii="Arial" w:hAnsi="Arial" w:cs="Arial"/>
              </w:rPr>
              <w:t xml:space="preserve"> Lidl</w:t>
            </w:r>
            <w:r w:rsidR="00C807F0" w:rsidRPr="00651948">
              <w:rPr>
                <w:rFonts w:ascii="Arial" w:hAnsi="Arial" w:cs="Arial"/>
              </w:rPr>
              <w:t xml:space="preserve">’s </w:t>
            </w:r>
            <w:r w:rsidR="00DD34A2" w:rsidRPr="00651948">
              <w:rPr>
                <w:rFonts w:ascii="Arial" w:hAnsi="Arial" w:cs="Arial"/>
              </w:rPr>
              <w:t>is con</w:t>
            </w:r>
            <w:r w:rsidR="00EC55F0">
              <w:rPr>
                <w:rFonts w:ascii="Arial" w:hAnsi="Arial" w:cs="Arial"/>
              </w:rPr>
              <w:t>tinual</w:t>
            </w:r>
            <w:r w:rsidR="00DD34A2" w:rsidRPr="00651948">
              <w:rPr>
                <w:rFonts w:ascii="Arial" w:hAnsi="Arial" w:cs="Arial"/>
              </w:rPr>
              <w:t xml:space="preserve">ly </w:t>
            </w:r>
            <w:r w:rsidR="00203BAE" w:rsidRPr="00651948">
              <w:rPr>
                <w:rFonts w:ascii="Arial" w:hAnsi="Arial" w:cs="Arial"/>
              </w:rPr>
              <w:t>training</w:t>
            </w:r>
            <w:r w:rsidR="002F150D" w:rsidRPr="00651948">
              <w:rPr>
                <w:rFonts w:ascii="Arial" w:hAnsi="Arial" w:cs="Arial"/>
              </w:rPr>
              <w:t>, giving feedback</w:t>
            </w:r>
            <w:r w:rsidR="00203BAE" w:rsidRPr="00651948">
              <w:rPr>
                <w:rFonts w:ascii="Arial" w:hAnsi="Arial" w:cs="Arial"/>
              </w:rPr>
              <w:t xml:space="preserve"> and allowing s</w:t>
            </w:r>
            <w:r w:rsidR="00086541" w:rsidRPr="00651948">
              <w:rPr>
                <w:rFonts w:ascii="Arial" w:hAnsi="Arial" w:cs="Arial"/>
              </w:rPr>
              <w:t>t</w:t>
            </w:r>
            <w:r w:rsidR="00203BAE" w:rsidRPr="00651948">
              <w:rPr>
                <w:rFonts w:ascii="Arial" w:hAnsi="Arial" w:cs="Arial"/>
              </w:rPr>
              <w:t xml:space="preserve">affs to </w:t>
            </w:r>
            <w:r w:rsidR="00964A3B" w:rsidRPr="00651948">
              <w:rPr>
                <w:rFonts w:ascii="Arial" w:hAnsi="Arial" w:cs="Arial"/>
              </w:rPr>
              <w:t xml:space="preserve">meet </w:t>
            </w:r>
            <w:r w:rsidR="00203BAE" w:rsidRPr="00651948">
              <w:rPr>
                <w:rFonts w:ascii="Arial" w:hAnsi="Arial" w:cs="Arial"/>
              </w:rPr>
              <w:t xml:space="preserve">the company </w:t>
            </w:r>
            <w:r w:rsidR="00964A3B" w:rsidRPr="00651948">
              <w:rPr>
                <w:rFonts w:ascii="Arial" w:hAnsi="Arial" w:cs="Arial"/>
              </w:rPr>
              <w:t>expansion plans</w:t>
            </w:r>
            <w:r w:rsidR="00203BAE" w:rsidRPr="00651948">
              <w:rPr>
                <w:rFonts w:ascii="Arial" w:hAnsi="Arial" w:cs="Arial"/>
              </w:rPr>
              <w:t xml:space="preserve"> </w:t>
            </w:r>
            <w:r w:rsidR="00086541" w:rsidRPr="00651948">
              <w:rPr>
                <w:rFonts w:ascii="Arial" w:hAnsi="Arial" w:cs="Arial"/>
              </w:rPr>
              <w:t>nationally.</w:t>
            </w:r>
            <w:r w:rsidR="00143F1C" w:rsidRPr="00651948">
              <w:rPr>
                <w:rFonts w:ascii="Arial" w:hAnsi="Arial" w:cs="Arial"/>
              </w:rPr>
              <w:t xml:space="preserve"> Lidl is </w:t>
            </w:r>
            <w:r w:rsidR="00EC55F0">
              <w:rPr>
                <w:rFonts w:ascii="Arial" w:hAnsi="Arial" w:cs="Arial"/>
              </w:rPr>
              <w:t>constantly</w:t>
            </w:r>
            <w:r w:rsidR="00A37F18" w:rsidRPr="00651948">
              <w:rPr>
                <w:rFonts w:ascii="Arial" w:hAnsi="Arial" w:cs="Arial"/>
              </w:rPr>
              <w:t xml:space="preserve"> producing its own </w:t>
            </w:r>
            <w:r w:rsidR="00143F1C" w:rsidRPr="00651948">
              <w:rPr>
                <w:rFonts w:ascii="Arial" w:hAnsi="Arial" w:cs="Arial"/>
              </w:rPr>
              <w:t>tailer made material</w:t>
            </w:r>
            <w:r w:rsidR="00752C6E" w:rsidRPr="00651948">
              <w:rPr>
                <w:rFonts w:ascii="Arial" w:hAnsi="Arial" w:cs="Arial"/>
              </w:rPr>
              <w:t xml:space="preserve"> for training</w:t>
            </w:r>
            <w:r w:rsidR="002047E0" w:rsidRPr="00651948">
              <w:rPr>
                <w:rFonts w:ascii="Arial" w:hAnsi="Arial" w:cs="Arial"/>
              </w:rPr>
              <w:t xml:space="preserve"> catalogue features, helpful videos, podcasts, books and courses</w:t>
            </w:r>
            <w:r w:rsidR="00651948" w:rsidRPr="00651948">
              <w:rPr>
                <w:rFonts w:ascii="Arial" w:hAnsi="Arial" w:cs="Arial"/>
              </w:rPr>
              <w:t xml:space="preserve"> and </w:t>
            </w:r>
            <w:r w:rsidR="002047E0" w:rsidRPr="00651948">
              <w:rPr>
                <w:rFonts w:ascii="Arial" w:hAnsi="Arial" w:cs="Arial"/>
              </w:rPr>
              <w:t>mentors</w:t>
            </w:r>
            <w:r w:rsidR="00651948" w:rsidRPr="00651948">
              <w:rPr>
                <w:rFonts w:ascii="Arial" w:hAnsi="Arial" w:cs="Arial"/>
              </w:rPr>
              <w:t>.</w:t>
            </w:r>
            <w:r w:rsidR="00FD1472">
              <w:rPr>
                <w:rFonts w:ascii="Arial" w:hAnsi="Arial" w:cs="Arial"/>
              </w:rPr>
              <w:t xml:space="preserve"> As the policy of Lidl is to allow staffs to grow</w:t>
            </w:r>
            <w:r w:rsidR="009D2466">
              <w:rPr>
                <w:rFonts w:ascii="Arial" w:hAnsi="Arial" w:cs="Arial"/>
              </w:rPr>
              <w:t xml:space="preserve">, staffs will reward through job </w:t>
            </w:r>
            <w:r w:rsidR="00823AA8">
              <w:rPr>
                <w:rFonts w:ascii="Arial" w:hAnsi="Arial" w:cs="Arial"/>
              </w:rPr>
              <w:t>promotion.</w:t>
            </w:r>
          </w:p>
        </w:tc>
        <w:tc>
          <w:tcPr>
            <w:tcW w:w="1366" w:type="dxa"/>
          </w:tcPr>
          <w:p w14:paraId="764980E3" w14:textId="05A01F1E" w:rsidR="005B1A3C" w:rsidRPr="00874CCC" w:rsidRDefault="005F6D4D" w:rsidP="00874CCC">
            <w:pPr>
              <w:pStyle w:val="NoSpacing"/>
              <w:spacing w:line="360" w:lineRule="auto"/>
              <w:jc w:val="center"/>
              <w:rPr>
                <w:rFonts w:ascii="Arial" w:hAnsi="Arial" w:cs="Arial"/>
              </w:rPr>
            </w:pPr>
            <w:r>
              <w:rPr>
                <w:rFonts w:ascii="Arial" w:hAnsi="Arial" w:cs="Arial"/>
              </w:rPr>
              <w:t>Yes</w:t>
            </w:r>
          </w:p>
        </w:tc>
      </w:tr>
      <w:tr w:rsidR="005B1A3C" w14:paraId="5AB7A5B7" w14:textId="77777777" w:rsidTr="00DA475B">
        <w:tc>
          <w:tcPr>
            <w:tcW w:w="1555" w:type="dxa"/>
          </w:tcPr>
          <w:p w14:paraId="66E01DE0" w14:textId="55742BFB" w:rsidR="005B1A3C" w:rsidRDefault="005B1A3C" w:rsidP="005B1A3C">
            <w:pPr>
              <w:pStyle w:val="NoSpacing"/>
              <w:spacing w:line="360" w:lineRule="auto"/>
              <w:rPr>
                <w:rFonts w:ascii="Arial" w:hAnsi="Arial" w:cs="Arial"/>
                <w:b/>
                <w:bCs/>
              </w:rPr>
            </w:pPr>
            <w:r>
              <w:rPr>
                <w:rFonts w:ascii="Arial" w:hAnsi="Arial" w:cs="Arial"/>
              </w:rPr>
              <w:t xml:space="preserve">Skills </w:t>
            </w:r>
          </w:p>
          <w:p w14:paraId="172E1B49" w14:textId="77777777" w:rsidR="005B1A3C" w:rsidRDefault="005B1A3C" w:rsidP="005B1A3C">
            <w:pPr>
              <w:pStyle w:val="NoSpacing"/>
              <w:spacing w:line="360" w:lineRule="auto"/>
              <w:rPr>
                <w:rFonts w:ascii="Arial" w:hAnsi="Arial" w:cs="Arial"/>
                <w:b/>
                <w:bCs/>
              </w:rPr>
            </w:pPr>
          </w:p>
        </w:tc>
        <w:tc>
          <w:tcPr>
            <w:tcW w:w="6095" w:type="dxa"/>
          </w:tcPr>
          <w:p w14:paraId="5ED975FE" w14:textId="5F42CAD2" w:rsidR="005B1A3C" w:rsidRPr="004E1BE3" w:rsidRDefault="006C07BA" w:rsidP="00A929AD">
            <w:pPr>
              <w:pStyle w:val="NoSpacing"/>
              <w:spacing w:line="360" w:lineRule="auto"/>
              <w:jc w:val="both"/>
              <w:rPr>
                <w:rFonts w:ascii="Arial" w:hAnsi="Arial" w:cs="Arial"/>
              </w:rPr>
            </w:pPr>
            <w:r>
              <w:rPr>
                <w:rFonts w:ascii="Arial" w:hAnsi="Arial" w:cs="Arial"/>
              </w:rPr>
              <w:t xml:space="preserve">No specific </w:t>
            </w:r>
            <w:r w:rsidR="00BA6F1A">
              <w:rPr>
                <w:rFonts w:ascii="Arial" w:hAnsi="Arial" w:cs="Arial"/>
              </w:rPr>
              <w:t xml:space="preserve">skills </w:t>
            </w:r>
            <w:r w:rsidR="002F71C6">
              <w:rPr>
                <w:rFonts w:ascii="Arial" w:hAnsi="Arial" w:cs="Arial"/>
              </w:rPr>
              <w:t xml:space="preserve">are </w:t>
            </w:r>
            <w:r w:rsidR="00BA6F1A">
              <w:rPr>
                <w:rFonts w:ascii="Arial" w:hAnsi="Arial" w:cs="Arial"/>
              </w:rPr>
              <w:t xml:space="preserve">required for </w:t>
            </w:r>
            <w:r w:rsidR="009C6489">
              <w:rPr>
                <w:rFonts w:ascii="Arial" w:hAnsi="Arial" w:cs="Arial"/>
              </w:rPr>
              <w:t xml:space="preserve">working on the floor </w:t>
            </w:r>
            <w:r w:rsidR="00B9634F">
              <w:rPr>
                <w:rFonts w:ascii="Arial" w:hAnsi="Arial" w:cs="Arial"/>
              </w:rPr>
              <w:t xml:space="preserve">or cashier. </w:t>
            </w:r>
            <w:r w:rsidR="00F027B6">
              <w:rPr>
                <w:rFonts w:ascii="Arial" w:hAnsi="Arial" w:cs="Arial"/>
              </w:rPr>
              <w:t>However,</w:t>
            </w:r>
            <w:r w:rsidR="00E56217">
              <w:rPr>
                <w:rFonts w:ascii="Arial" w:hAnsi="Arial" w:cs="Arial"/>
              </w:rPr>
              <w:t xml:space="preserve"> specialist jobs like</w:t>
            </w:r>
            <w:r w:rsidR="00EF2F8E">
              <w:rPr>
                <w:rFonts w:ascii="Arial" w:hAnsi="Arial" w:cs="Arial"/>
              </w:rPr>
              <w:t xml:space="preserve"> </w:t>
            </w:r>
            <w:r w:rsidR="005B00FD">
              <w:rPr>
                <w:rFonts w:ascii="Arial" w:hAnsi="Arial" w:cs="Arial"/>
              </w:rPr>
              <w:t xml:space="preserve">the </w:t>
            </w:r>
            <w:r w:rsidR="00EF2F8E">
              <w:rPr>
                <w:rFonts w:ascii="Arial" w:hAnsi="Arial" w:cs="Arial"/>
              </w:rPr>
              <w:t xml:space="preserve">delivery driver will require </w:t>
            </w:r>
            <w:r w:rsidR="00F027B6">
              <w:rPr>
                <w:rFonts w:ascii="Arial" w:hAnsi="Arial" w:cs="Arial"/>
              </w:rPr>
              <w:t>license</w:t>
            </w:r>
            <w:r w:rsidR="004C1004">
              <w:rPr>
                <w:rFonts w:ascii="Arial" w:hAnsi="Arial" w:cs="Arial"/>
              </w:rPr>
              <w:t>s</w:t>
            </w:r>
            <w:r w:rsidR="002652E4">
              <w:rPr>
                <w:rFonts w:ascii="Arial" w:hAnsi="Arial" w:cs="Arial"/>
              </w:rPr>
              <w:t>,</w:t>
            </w:r>
            <w:r w:rsidR="005B00FD">
              <w:rPr>
                <w:rFonts w:ascii="Arial" w:hAnsi="Arial" w:cs="Arial"/>
              </w:rPr>
              <w:t xml:space="preserve"> and</w:t>
            </w:r>
            <w:r w:rsidR="002652E4">
              <w:rPr>
                <w:rFonts w:ascii="Arial" w:hAnsi="Arial" w:cs="Arial"/>
              </w:rPr>
              <w:t xml:space="preserve"> managers post</w:t>
            </w:r>
            <w:r w:rsidR="00DC3E69">
              <w:rPr>
                <w:rFonts w:ascii="Arial" w:hAnsi="Arial" w:cs="Arial"/>
              </w:rPr>
              <w:t xml:space="preserve"> will</w:t>
            </w:r>
            <w:r w:rsidR="004C1004">
              <w:rPr>
                <w:rFonts w:ascii="Arial" w:hAnsi="Arial" w:cs="Arial"/>
              </w:rPr>
              <w:t xml:space="preserve"> require manager/leadership degree</w:t>
            </w:r>
            <w:r w:rsidR="009B2CE5">
              <w:rPr>
                <w:rFonts w:ascii="Arial" w:hAnsi="Arial" w:cs="Arial"/>
              </w:rPr>
              <w:t>. Lidl does make a policy to train its workers and</w:t>
            </w:r>
            <w:r w:rsidR="00D52FA8">
              <w:t xml:space="preserve"> </w:t>
            </w:r>
            <w:r w:rsidR="00D52FA8" w:rsidRPr="00D52FA8">
              <w:rPr>
                <w:rFonts w:ascii="Arial" w:hAnsi="Arial" w:cs="Arial"/>
              </w:rPr>
              <w:t>nurture skills internally</w:t>
            </w:r>
            <w:r w:rsidR="009B2CE5">
              <w:rPr>
                <w:rFonts w:ascii="Arial" w:hAnsi="Arial" w:cs="Arial"/>
              </w:rPr>
              <w:t xml:space="preserve"> </w:t>
            </w:r>
            <w:r w:rsidR="00A92EC2">
              <w:rPr>
                <w:rFonts w:ascii="Arial" w:hAnsi="Arial" w:cs="Arial"/>
              </w:rPr>
              <w:t>for graduate</w:t>
            </w:r>
            <w:r w:rsidR="009B4F18">
              <w:rPr>
                <w:rFonts w:ascii="Arial" w:hAnsi="Arial" w:cs="Arial"/>
              </w:rPr>
              <w:t xml:space="preserve"> or </w:t>
            </w:r>
            <w:r w:rsidR="00810A4A">
              <w:rPr>
                <w:rFonts w:ascii="Arial" w:hAnsi="Arial" w:cs="Arial"/>
              </w:rPr>
              <w:t>undergraduate</w:t>
            </w:r>
            <w:r w:rsidR="009252E9">
              <w:rPr>
                <w:rFonts w:ascii="Arial" w:hAnsi="Arial" w:cs="Arial"/>
              </w:rPr>
              <w:t>.</w:t>
            </w:r>
            <w:r w:rsidR="00FF4473">
              <w:rPr>
                <w:rFonts w:ascii="Arial" w:hAnsi="Arial" w:cs="Arial"/>
              </w:rPr>
              <w:t xml:space="preserve"> </w:t>
            </w:r>
            <w:r w:rsidR="009716D3">
              <w:rPr>
                <w:rFonts w:ascii="Arial" w:hAnsi="Arial" w:cs="Arial"/>
              </w:rPr>
              <w:t>To help individuals grow their skills</w:t>
            </w:r>
            <w:r w:rsidR="00810A4A">
              <w:rPr>
                <w:rFonts w:ascii="Arial" w:hAnsi="Arial" w:cs="Arial"/>
              </w:rPr>
              <w:t xml:space="preserve"> manager</w:t>
            </w:r>
            <w:r w:rsidR="00FF4473">
              <w:rPr>
                <w:rFonts w:ascii="Arial" w:hAnsi="Arial" w:cs="Arial"/>
              </w:rPr>
              <w:t xml:space="preserve"> will give feedback very frequently</w:t>
            </w:r>
            <w:r w:rsidR="007046AA">
              <w:rPr>
                <w:rFonts w:ascii="Arial" w:hAnsi="Arial" w:cs="Arial"/>
              </w:rPr>
              <w:t xml:space="preserve"> in writ</w:t>
            </w:r>
            <w:r w:rsidR="005B00FD">
              <w:rPr>
                <w:rFonts w:ascii="Arial" w:hAnsi="Arial" w:cs="Arial"/>
              </w:rPr>
              <w:t>ing</w:t>
            </w:r>
            <w:r w:rsidR="009B4F18">
              <w:rPr>
                <w:rFonts w:ascii="Arial" w:hAnsi="Arial" w:cs="Arial"/>
              </w:rPr>
              <w:t>.</w:t>
            </w:r>
            <w:r w:rsidR="00321B54">
              <w:rPr>
                <w:rFonts w:ascii="Arial" w:hAnsi="Arial" w:cs="Arial"/>
              </w:rPr>
              <w:t xml:space="preserve"> </w:t>
            </w:r>
          </w:p>
        </w:tc>
        <w:tc>
          <w:tcPr>
            <w:tcW w:w="1366" w:type="dxa"/>
          </w:tcPr>
          <w:p w14:paraId="57906D22" w14:textId="6CF96AAB" w:rsidR="005B1A3C" w:rsidRPr="003428C4" w:rsidRDefault="003428C4" w:rsidP="003428C4">
            <w:pPr>
              <w:pStyle w:val="NoSpacing"/>
              <w:spacing w:line="360" w:lineRule="auto"/>
              <w:jc w:val="center"/>
              <w:rPr>
                <w:rFonts w:ascii="Arial" w:hAnsi="Arial" w:cs="Arial"/>
              </w:rPr>
            </w:pPr>
            <w:r w:rsidRPr="003428C4">
              <w:rPr>
                <w:rFonts w:ascii="Arial" w:hAnsi="Arial" w:cs="Arial"/>
              </w:rPr>
              <w:t>Yes</w:t>
            </w:r>
          </w:p>
        </w:tc>
      </w:tr>
      <w:tr w:rsidR="005B1A3C" w14:paraId="7470D0FC" w14:textId="77777777" w:rsidTr="00DA475B">
        <w:tc>
          <w:tcPr>
            <w:tcW w:w="1555" w:type="dxa"/>
          </w:tcPr>
          <w:p w14:paraId="6E889E1B" w14:textId="77777777" w:rsidR="005B1A3C" w:rsidRDefault="005B1A3C" w:rsidP="005B1A3C">
            <w:pPr>
              <w:pStyle w:val="NoSpacing"/>
              <w:spacing w:line="360" w:lineRule="auto"/>
              <w:rPr>
                <w:rFonts w:ascii="Arial" w:hAnsi="Arial" w:cs="Arial"/>
                <w:b/>
                <w:bCs/>
              </w:rPr>
            </w:pPr>
            <w:r>
              <w:rPr>
                <w:rFonts w:ascii="Arial" w:hAnsi="Arial" w:cs="Arial"/>
              </w:rPr>
              <w:t>Shared Values</w:t>
            </w:r>
          </w:p>
          <w:p w14:paraId="3E8946CF" w14:textId="38DF6DEB" w:rsidR="005B1A3C" w:rsidRDefault="005B1A3C" w:rsidP="005B1A3C">
            <w:pPr>
              <w:pStyle w:val="NoSpacing"/>
              <w:spacing w:line="360" w:lineRule="auto"/>
              <w:rPr>
                <w:rFonts w:ascii="Arial" w:hAnsi="Arial" w:cs="Arial"/>
                <w:b/>
                <w:bCs/>
              </w:rPr>
            </w:pPr>
          </w:p>
        </w:tc>
        <w:tc>
          <w:tcPr>
            <w:tcW w:w="6095" w:type="dxa"/>
          </w:tcPr>
          <w:p w14:paraId="336E4552" w14:textId="399D4514" w:rsidR="005B1A3C" w:rsidRPr="001534A7" w:rsidRDefault="00354876" w:rsidP="001534A7">
            <w:pPr>
              <w:pStyle w:val="NoSpacing"/>
              <w:spacing w:line="360" w:lineRule="auto"/>
              <w:jc w:val="both"/>
              <w:rPr>
                <w:rFonts w:ascii="Arial" w:hAnsi="Arial" w:cs="Arial"/>
              </w:rPr>
            </w:pPr>
            <w:r w:rsidRPr="00CF1EE3">
              <w:rPr>
                <w:rFonts w:ascii="Arial" w:hAnsi="Arial" w:cs="Arial"/>
              </w:rPr>
              <w:t xml:space="preserve">The </w:t>
            </w:r>
            <w:r w:rsidR="005B00FD" w:rsidRPr="00CF1EE3">
              <w:rPr>
                <w:rFonts w:ascii="Arial" w:hAnsi="Arial" w:cs="Arial"/>
              </w:rPr>
              <w:t>shared organisational</w:t>
            </w:r>
            <w:r w:rsidRPr="00CF1EE3">
              <w:rPr>
                <w:rFonts w:ascii="Arial" w:hAnsi="Arial" w:cs="Arial"/>
              </w:rPr>
              <w:t xml:space="preserve"> values</w:t>
            </w:r>
            <w:r w:rsidR="00EF0CB2" w:rsidRPr="00CF1EE3">
              <w:rPr>
                <w:rFonts w:ascii="Arial" w:hAnsi="Arial" w:cs="Arial"/>
              </w:rPr>
              <w:t xml:space="preserve"> </w:t>
            </w:r>
            <w:r w:rsidR="00E00A99" w:rsidRPr="00CF1EE3">
              <w:rPr>
                <w:rFonts w:ascii="Arial" w:hAnsi="Arial" w:cs="Arial"/>
              </w:rPr>
              <w:t>believe</w:t>
            </w:r>
            <w:r w:rsidR="00E00A99">
              <w:rPr>
                <w:rFonts w:ascii="Arial" w:hAnsi="Arial" w:cs="Arial"/>
              </w:rPr>
              <w:t>,</w:t>
            </w:r>
            <w:r w:rsidR="00F520D3" w:rsidRPr="00CF1EE3">
              <w:rPr>
                <w:rFonts w:ascii="Arial" w:hAnsi="Arial" w:cs="Arial"/>
              </w:rPr>
              <w:t xml:space="preserve"> and its culture</w:t>
            </w:r>
            <w:r w:rsidRPr="00CF1EE3">
              <w:rPr>
                <w:rFonts w:ascii="Arial" w:hAnsi="Arial" w:cs="Arial"/>
              </w:rPr>
              <w:t xml:space="preserve"> </w:t>
            </w:r>
            <w:r w:rsidR="00F831A2">
              <w:rPr>
                <w:rFonts w:ascii="Arial" w:hAnsi="Arial" w:cs="Arial"/>
              </w:rPr>
              <w:t>is</w:t>
            </w:r>
            <w:r w:rsidR="00F520D3" w:rsidRPr="00CF1EE3">
              <w:rPr>
                <w:rFonts w:ascii="Arial" w:hAnsi="Arial" w:cs="Arial"/>
              </w:rPr>
              <w:t xml:space="preserve"> essential </w:t>
            </w:r>
            <w:r w:rsidR="005857FE" w:rsidRPr="00CF1EE3">
              <w:rPr>
                <w:rFonts w:ascii="Arial" w:hAnsi="Arial" w:cs="Arial"/>
              </w:rPr>
              <w:t xml:space="preserve">to the </w:t>
            </w:r>
            <w:r w:rsidR="001534A7" w:rsidRPr="00CF1EE3">
              <w:rPr>
                <w:rFonts w:ascii="Arial" w:hAnsi="Arial" w:cs="Arial"/>
              </w:rPr>
              <w:t xml:space="preserve">success and the </w:t>
            </w:r>
            <w:r w:rsidR="005857FE" w:rsidRPr="00CF1EE3">
              <w:rPr>
                <w:rFonts w:ascii="Arial" w:hAnsi="Arial" w:cs="Arial"/>
              </w:rPr>
              <w:t>way it wants to be perceived</w:t>
            </w:r>
            <w:r w:rsidR="001534A7" w:rsidRPr="00CF1EE3">
              <w:rPr>
                <w:rFonts w:ascii="Arial" w:hAnsi="Arial" w:cs="Arial"/>
              </w:rPr>
              <w:t>.</w:t>
            </w:r>
            <w:r w:rsidR="00A64800" w:rsidRPr="00CF1EE3">
              <w:rPr>
                <w:rFonts w:ascii="Arial" w:hAnsi="Arial" w:cs="Arial"/>
              </w:rPr>
              <w:t xml:space="preserve"> </w:t>
            </w:r>
            <w:r w:rsidR="00B30FBF" w:rsidRPr="00CF1EE3">
              <w:rPr>
                <w:rFonts w:ascii="Arial" w:hAnsi="Arial" w:cs="Arial"/>
              </w:rPr>
              <w:t>Its outs</w:t>
            </w:r>
            <w:r w:rsidR="000A3663" w:rsidRPr="00CF1EE3">
              <w:rPr>
                <w:rFonts w:ascii="Arial" w:hAnsi="Arial" w:cs="Arial"/>
              </w:rPr>
              <w:t xml:space="preserve">tanding value propositions, </w:t>
            </w:r>
            <w:r w:rsidR="000F15BB" w:rsidRPr="00CF1EE3">
              <w:rPr>
                <w:rFonts w:ascii="Arial" w:hAnsi="Arial" w:cs="Arial"/>
              </w:rPr>
              <w:t>quality of</w:t>
            </w:r>
            <w:r w:rsidR="000F15BB">
              <w:rPr>
                <w:rFonts w:ascii="Arial" w:hAnsi="Arial" w:cs="Arial"/>
              </w:rPr>
              <w:t xml:space="preserve"> </w:t>
            </w:r>
            <w:r w:rsidR="00AB0B73">
              <w:rPr>
                <w:rFonts w:ascii="Arial" w:hAnsi="Arial" w:cs="Arial"/>
              </w:rPr>
              <w:t>food</w:t>
            </w:r>
            <w:r w:rsidR="00284A55">
              <w:rPr>
                <w:rFonts w:ascii="Arial" w:hAnsi="Arial" w:cs="Arial"/>
              </w:rPr>
              <w:t>, services, simple work practices</w:t>
            </w:r>
            <w:r w:rsidR="004362AE">
              <w:rPr>
                <w:rFonts w:ascii="Arial" w:hAnsi="Arial" w:cs="Arial"/>
              </w:rPr>
              <w:t xml:space="preserve">, and understanding </w:t>
            </w:r>
            <w:r w:rsidR="00253FE2">
              <w:rPr>
                <w:rFonts w:ascii="Arial" w:hAnsi="Arial" w:cs="Arial"/>
              </w:rPr>
              <w:t>social and environmental issues</w:t>
            </w:r>
            <w:r w:rsidR="00A86BE9">
              <w:rPr>
                <w:rFonts w:ascii="Arial" w:hAnsi="Arial" w:cs="Arial"/>
              </w:rPr>
              <w:t>.</w:t>
            </w:r>
            <w:r w:rsidR="004B2BA7">
              <w:rPr>
                <w:rFonts w:ascii="Arial" w:hAnsi="Arial" w:cs="Arial"/>
              </w:rPr>
              <w:t xml:space="preserve"> </w:t>
            </w:r>
            <w:r w:rsidR="006F3C77">
              <w:rPr>
                <w:rFonts w:ascii="Arial" w:hAnsi="Arial" w:cs="Arial"/>
              </w:rPr>
              <w:t>T</w:t>
            </w:r>
            <w:r w:rsidR="005B00FD">
              <w:rPr>
                <w:rFonts w:ascii="Arial" w:hAnsi="Arial" w:cs="Arial"/>
              </w:rPr>
              <w:t>o</w:t>
            </w:r>
            <w:r w:rsidR="006F3C77">
              <w:rPr>
                <w:rFonts w:ascii="Arial" w:hAnsi="Arial" w:cs="Arial"/>
              </w:rPr>
              <w:t xml:space="preserve">o </w:t>
            </w:r>
            <w:r w:rsidR="00972614">
              <w:rPr>
                <w:rFonts w:ascii="Arial" w:hAnsi="Arial" w:cs="Arial"/>
              </w:rPr>
              <w:t xml:space="preserve">confident, </w:t>
            </w:r>
            <w:r w:rsidR="00E9142D">
              <w:rPr>
                <w:rFonts w:ascii="Arial" w:hAnsi="Arial" w:cs="Arial"/>
              </w:rPr>
              <w:t>communicate openly</w:t>
            </w:r>
            <w:r w:rsidR="00437864">
              <w:rPr>
                <w:rFonts w:ascii="Arial" w:hAnsi="Arial" w:cs="Arial"/>
              </w:rPr>
              <w:t xml:space="preserve"> with staffs</w:t>
            </w:r>
            <w:r w:rsidR="006F3C77">
              <w:rPr>
                <w:rFonts w:ascii="Arial" w:hAnsi="Arial" w:cs="Arial"/>
              </w:rPr>
              <w:t xml:space="preserve">, </w:t>
            </w:r>
            <w:r w:rsidR="006B4C6F">
              <w:rPr>
                <w:rFonts w:ascii="Arial" w:hAnsi="Arial" w:cs="Arial"/>
              </w:rPr>
              <w:t>to create a working environ</w:t>
            </w:r>
            <w:r w:rsidR="00E47B5C">
              <w:rPr>
                <w:rFonts w:ascii="Arial" w:hAnsi="Arial" w:cs="Arial"/>
              </w:rPr>
              <w:t>ment that encourage</w:t>
            </w:r>
            <w:r w:rsidR="005B00FD">
              <w:rPr>
                <w:rFonts w:ascii="Arial" w:hAnsi="Arial" w:cs="Arial"/>
              </w:rPr>
              <w:t>s</w:t>
            </w:r>
            <w:r w:rsidR="00E47B5C">
              <w:rPr>
                <w:rFonts w:ascii="Arial" w:hAnsi="Arial" w:cs="Arial"/>
              </w:rPr>
              <w:t xml:space="preserve"> </w:t>
            </w:r>
            <w:r w:rsidR="00E47B5C">
              <w:rPr>
                <w:rFonts w:ascii="Arial" w:hAnsi="Arial" w:cs="Arial"/>
              </w:rPr>
              <w:lastRenderedPageBreak/>
              <w:t>innovative, enjoyment and satisfaction</w:t>
            </w:r>
            <w:r w:rsidR="002D60DE">
              <w:rPr>
                <w:rFonts w:ascii="Arial" w:hAnsi="Arial" w:cs="Arial"/>
              </w:rPr>
              <w:t xml:space="preserve"> </w:t>
            </w:r>
            <w:r w:rsidR="002D60DE" w:rsidRPr="002D60DE">
              <w:rPr>
                <w:rFonts w:ascii="Arial" w:hAnsi="Arial" w:cs="Arial"/>
              </w:rPr>
              <w:t xml:space="preserve">(Bengt </w:t>
            </w:r>
            <w:proofErr w:type="spellStart"/>
            <w:r w:rsidR="002D60DE" w:rsidRPr="002D60DE">
              <w:rPr>
                <w:rFonts w:ascii="Arial" w:hAnsi="Arial" w:cs="Arial"/>
              </w:rPr>
              <w:t>Karlöf</w:t>
            </w:r>
            <w:proofErr w:type="spellEnd"/>
            <w:r w:rsidR="002D60DE" w:rsidRPr="002D60DE">
              <w:rPr>
                <w:rFonts w:ascii="Arial" w:hAnsi="Arial" w:cs="Arial"/>
              </w:rPr>
              <w:t xml:space="preserve"> and Fredrik </w:t>
            </w:r>
            <w:proofErr w:type="spellStart"/>
            <w:r w:rsidR="002D60DE" w:rsidRPr="002D60DE">
              <w:rPr>
                <w:rFonts w:ascii="Arial" w:hAnsi="Arial" w:cs="Arial"/>
              </w:rPr>
              <w:t>Helin</w:t>
            </w:r>
            <w:proofErr w:type="spellEnd"/>
            <w:r w:rsidR="002D60DE" w:rsidRPr="002D60DE">
              <w:rPr>
                <w:rFonts w:ascii="Arial" w:hAnsi="Arial" w:cs="Arial"/>
              </w:rPr>
              <w:t xml:space="preserve"> </w:t>
            </w:r>
            <w:proofErr w:type="spellStart"/>
            <w:r w:rsidR="002D60DE" w:rsidRPr="002D60DE">
              <w:rPr>
                <w:rFonts w:ascii="Arial" w:hAnsi="Arial" w:cs="Arial"/>
              </w:rPr>
              <w:t>Lövingsson</w:t>
            </w:r>
            <w:proofErr w:type="spellEnd"/>
            <w:r w:rsidR="002D60DE" w:rsidRPr="002D60DE">
              <w:rPr>
                <w:rFonts w:ascii="Arial" w:hAnsi="Arial" w:cs="Arial"/>
              </w:rPr>
              <w:t>, 2005)</w:t>
            </w:r>
            <w:r w:rsidR="002D60DE">
              <w:rPr>
                <w:rFonts w:ascii="Arial" w:hAnsi="Arial" w:cs="Arial"/>
              </w:rPr>
              <w:t>.</w:t>
            </w:r>
          </w:p>
        </w:tc>
        <w:tc>
          <w:tcPr>
            <w:tcW w:w="1366" w:type="dxa"/>
          </w:tcPr>
          <w:p w14:paraId="286637A1" w14:textId="1BD394A2" w:rsidR="005B1A3C" w:rsidRPr="00874CCC" w:rsidRDefault="00874CCC" w:rsidP="00C5312D">
            <w:pPr>
              <w:pStyle w:val="NoSpacing"/>
              <w:keepNext/>
              <w:spacing w:line="360" w:lineRule="auto"/>
              <w:jc w:val="center"/>
              <w:rPr>
                <w:rFonts w:ascii="Arial" w:hAnsi="Arial" w:cs="Arial"/>
              </w:rPr>
            </w:pPr>
            <w:r w:rsidRPr="00874CCC">
              <w:rPr>
                <w:rFonts w:ascii="Arial" w:hAnsi="Arial" w:cs="Arial"/>
              </w:rPr>
              <w:lastRenderedPageBreak/>
              <w:t>Yes</w:t>
            </w:r>
          </w:p>
        </w:tc>
      </w:tr>
    </w:tbl>
    <w:p w14:paraId="0367F766" w14:textId="5777B048" w:rsidR="008E7753" w:rsidRDefault="008E7753" w:rsidP="00C5312D">
      <w:pPr>
        <w:pStyle w:val="Caption"/>
        <w:rPr>
          <w:b/>
          <w:bCs/>
        </w:rPr>
      </w:pPr>
    </w:p>
    <w:p w14:paraId="0B1BF5FB" w14:textId="10167C74" w:rsidR="00C63F99" w:rsidRDefault="00BF376A" w:rsidP="007C6C9B">
      <w:pPr>
        <w:pStyle w:val="NoSpacing"/>
        <w:spacing w:line="360" w:lineRule="auto"/>
        <w:rPr>
          <w:rFonts w:ascii="Arial" w:hAnsi="Arial" w:cs="Arial"/>
          <w:b/>
          <w:bCs/>
        </w:rPr>
      </w:pPr>
      <w:r>
        <w:rPr>
          <w:rFonts w:ascii="Arial" w:hAnsi="Arial" w:cs="Arial"/>
          <w:b/>
          <w:bCs/>
        </w:rPr>
        <w:t xml:space="preserve">Evaluating the </w:t>
      </w:r>
      <w:r w:rsidR="00B90ED8">
        <w:rPr>
          <w:rFonts w:ascii="Arial" w:hAnsi="Arial" w:cs="Arial"/>
          <w:b/>
          <w:bCs/>
        </w:rPr>
        <w:t>Fin</w:t>
      </w:r>
      <w:r w:rsidR="00EB57A7">
        <w:rPr>
          <w:rFonts w:ascii="Arial" w:hAnsi="Arial" w:cs="Arial"/>
          <w:b/>
          <w:bCs/>
        </w:rPr>
        <w:t>dings</w:t>
      </w:r>
      <w:r w:rsidR="000C3566">
        <w:rPr>
          <w:rFonts w:ascii="Arial" w:hAnsi="Arial" w:cs="Arial"/>
          <w:b/>
          <w:bCs/>
        </w:rPr>
        <w:t xml:space="preserve"> from M</w:t>
      </w:r>
      <w:r w:rsidR="009E06D4">
        <w:rPr>
          <w:rFonts w:ascii="Arial" w:hAnsi="Arial" w:cs="Arial"/>
          <w:b/>
          <w:bCs/>
        </w:rPr>
        <w:t>cKins</w:t>
      </w:r>
      <w:r w:rsidR="00FA2EDE">
        <w:rPr>
          <w:rFonts w:ascii="Arial" w:hAnsi="Arial" w:cs="Arial"/>
          <w:b/>
          <w:bCs/>
        </w:rPr>
        <w:t>e</w:t>
      </w:r>
      <w:r w:rsidR="009E06D4">
        <w:rPr>
          <w:rFonts w:ascii="Arial" w:hAnsi="Arial" w:cs="Arial"/>
          <w:b/>
          <w:bCs/>
        </w:rPr>
        <w:t>y 7S</w:t>
      </w:r>
      <w:r w:rsidR="00640920">
        <w:rPr>
          <w:rFonts w:ascii="Arial" w:hAnsi="Arial" w:cs="Arial"/>
          <w:b/>
          <w:bCs/>
        </w:rPr>
        <w:t>.</w:t>
      </w:r>
    </w:p>
    <w:p w14:paraId="130CD913" w14:textId="26C6D247" w:rsidR="00A855A5" w:rsidRPr="00AF220D" w:rsidRDefault="00A86B13" w:rsidP="00AF220D">
      <w:pPr>
        <w:pStyle w:val="NoSpacing"/>
        <w:spacing w:line="360" w:lineRule="auto"/>
        <w:jc w:val="both"/>
        <w:rPr>
          <w:rFonts w:ascii="Arial" w:hAnsi="Arial" w:cs="Arial"/>
        </w:rPr>
      </w:pPr>
      <w:r w:rsidRPr="00CF1EE3">
        <w:rPr>
          <w:rFonts w:ascii="Arial" w:hAnsi="Arial" w:cs="Arial"/>
        </w:rPr>
        <w:t>Findings by Ethical</w:t>
      </w:r>
      <w:r w:rsidR="00A4255F" w:rsidRPr="00CF1EE3">
        <w:rPr>
          <w:rFonts w:ascii="Arial" w:hAnsi="Arial" w:cs="Arial"/>
        </w:rPr>
        <w:t xml:space="preserve"> </w:t>
      </w:r>
      <w:r w:rsidR="002E7355" w:rsidRPr="00CF1EE3">
        <w:rPr>
          <w:rFonts w:ascii="Arial" w:hAnsi="Arial" w:cs="Arial"/>
        </w:rPr>
        <w:t>Consumer</w:t>
      </w:r>
      <w:r w:rsidR="007C22DA" w:rsidRPr="00CF1EE3">
        <w:rPr>
          <w:rFonts w:ascii="Arial" w:hAnsi="Arial" w:cs="Arial"/>
        </w:rPr>
        <w:t xml:space="preserve"> (</w:t>
      </w:r>
      <w:r w:rsidR="002E7355" w:rsidRPr="00CF1EE3">
        <w:rPr>
          <w:rFonts w:ascii="Arial" w:hAnsi="Arial" w:cs="Arial"/>
        </w:rPr>
        <w:t>2020</w:t>
      </w:r>
      <w:r w:rsidR="0069044D" w:rsidRPr="00CF1EE3">
        <w:rPr>
          <w:rFonts w:ascii="Arial" w:hAnsi="Arial" w:cs="Arial"/>
        </w:rPr>
        <w:t>)</w:t>
      </w:r>
      <w:r w:rsidR="002E7355" w:rsidRPr="00CF1EE3">
        <w:rPr>
          <w:rFonts w:ascii="Arial" w:hAnsi="Arial" w:cs="Arial"/>
        </w:rPr>
        <w:t xml:space="preserve"> </w:t>
      </w:r>
      <w:r w:rsidR="006071CF" w:rsidRPr="00CF1EE3">
        <w:rPr>
          <w:rFonts w:ascii="Arial" w:hAnsi="Arial" w:cs="Arial"/>
        </w:rPr>
        <w:t>suggests</w:t>
      </w:r>
      <w:r w:rsidR="002E7355" w:rsidRPr="00CF1EE3">
        <w:rPr>
          <w:rFonts w:ascii="Arial" w:hAnsi="Arial" w:cs="Arial"/>
        </w:rPr>
        <w:t xml:space="preserve"> that </w:t>
      </w:r>
      <w:r w:rsidR="00B16335" w:rsidRPr="00CF1EE3">
        <w:rPr>
          <w:rFonts w:ascii="Arial" w:hAnsi="Arial" w:cs="Arial"/>
        </w:rPr>
        <w:t xml:space="preserve">Lidl has some issue </w:t>
      </w:r>
      <w:r w:rsidR="00833413" w:rsidRPr="00CF1EE3">
        <w:rPr>
          <w:rFonts w:ascii="Arial" w:hAnsi="Arial" w:cs="Arial"/>
        </w:rPr>
        <w:t>with working rights</w:t>
      </w:r>
      <w:r w:rsidR="006071CF" w:rsidRPr="00CF1EE3">
        <w:rPr>
          <w:rFonts w:ascii="Arial" w:hAnsi="Arial" w:cs="Arial"/>
        </w:rPr>
        <w:t xml:space="preserve"> in its supply </w:t>
      </w:r>
      <w:r w:rsidR="00FC1BAF" w:rsidRPr="00CF1EE3">
        <w:rPr>
          <w:rFonts w:ascii="Arial" w:hAnsi="Arial" w:cs="Arial"/>
        </w:rPr>
        <w:t>chains. This</w:t>
      </w:r>
      <w:r w:rsidR="0067215E">
        <w:rPr>
          <w:rFonts w:ascii="Arial" w:hAnsi="Arial" w:cs="Arial"/>
        </w:rPr>
        <w:t xml:space="preserve"> has had negative </w:t>
      </w:r>
      <w:r w:rsidR="0019417A">
        <w:rPr>
          <w:rFonts w:ascii="Arial" w:hAnsi="Arial" w:cs="Arial"/>
        </w:rPr>
        <w:t>press against Lidl</w:t>
      </w:r>
      <w:r w:rsidR="007337C9">
        <w:rPr>
          <w:rFonts w:ascii="Arial" w:hAnsi="Arial" w:cs="Arial"/>
        </w:rPr>
        <w:t xml:space="preserve"> and will need to be </w:t>
      </w:r>
      <w:r w:rsidR="009C3F2C">
        <w:rPr>
          <w:rFonts w:ascii="Arial" w:hAnsi="Arial" w:cs="Arial"/>
        </w:rPr>
        <w:t>investigated</w:t>
      </w:r>
      <w:r w:rsidR="007337C9">
        <w:rPr>
          <w:rFonts w:ascii="Arial" w:hAnsi="Arial" w:cs="Arial"/>
        </w:rPr>
        <w:t xml:space="preserve"> by </w:t>
      </w:r>
      <w:r w:rsidR="005B00FD">
        <w:rPr>
          <w:rFonts w:ascii="Arial" w:hAnsi="Arial" w:cs="Arial"/>
        </w:rPr>
        <w:t xml:space="preserve">the </w:t>
      </w:r>
      <w:r w:rsidR="007337C9">
        <w:rPr>
          <w:rFonts w:ascii="Arial" w:hAnsi="Arial" w:cs="Arial"/>
        </w:rPr>
        <w:t>H</w:t>
      </w:r>
      <w:r w:rsidR="000E44F8">
        <w:rPr>
          <w:rFonts w:ascii="Arial" w:hAnsi="Arial" w:cs="Arial"/>
        </w:rPr>
        <w:t>uman Resource</w:t>
      </w:r>
      <w:r w:rsidR="007337C9">
        <w:rPr>
          <w:rFonts w:ascii="Arial" w:hAnsi="Arial" w:cs="Arial"/>
        </w:rPr>
        <w:t xml:space="preserve"> department</w:t>
      </w:r>
      <w:r w:rsidR="0040282C">
        <w:rPr>
          <w:rFonts w:ascii="Arial" w:hAnsi="Arial" w:cs="Arial"/>
        </w:rPr>
        <w:t>.</w:t>
      </w:r>
      <w:r w:rsidR="00FC1BAF">
        <w:rPr>
          <w:rFonts w:ascii="Arial" w:hAnsi="Arial" w:cs="Arial"/>
        </w:rPr>
        <w:t xml:space="preserve"> </w:t>
      </w:r>
      <w:r w:rsidR="00F4586B" w:rsidRPr="00BA08DB">
        <w:rPr>
          <w:rFonts w:ascii="Arial" w:hAnsi="Arial" w:cs="Arial"/>
        </w:rPr>
        <w:t>According to</w:t>
      </w:r>
      <w:r w:rsidR="00F4586B">
        <w:rPr>
          <w:rFonts w:ascii="Arial" w:hAnsi="Arial" w:cs="Arial"/>
        </w:rPr>
        <w:t xml:space="preserve"> </w:t>
      </w:r>
      <w:r w:rsidR="00F4586B" w:rsidRPr="004628E3">
        <w:rPr>
          <w:rFonts w:ascii="Arial" w:hAnsi="Arial" w:cs="Arial"/>
          <w:lang w:val="en-GB"/>
        </w:rPr>
        <w:t>(Armstrong, 2009)</w:t>
      </w:r>
      <w:r w:rsidR="00F4586B">
        <w:rPr>
          <w:rFonts w:ascii="Arial" w:hAnsi="Arial" w:cs="Arial"/>
          <w:lang w:val="en-GB"/>
        </w:rPr>
        <w:t xml:space="preserve"> </w:t>
      </w:r>
      <w:r w:rsidR="00F4586B">
        <w:rPr>
          <w:rFonts w:ascii="Arial" w:hAnsi="Arial" w:cs="Arial"/>
        </w:rPr>
        <w:t>H</w:t>
      </w:r>
      <w:r w:rsidR="000E44F8">
        <w:rPr>
          <w:rFonts w:ascii="Arial" w:hAnsi="Arial" w:cs="Arial"/>
        </w:rPr>
        <w:t xml:space="preserve">uman </w:t>
      </w:r>
      <w:r w:rsidR="00B54843">
        <w:rPr>
          <w:rFonts w:ascii="Arial" w:hAnsi="Arial" w:cs="Arial"/>
        </w:rPr>
        <w:t>R</w:t>
      </w:r>
      <w:r w:rsidR="000E44F8">
        <w:rPr>
          <w:rFonts w:ascii="Arial" w:hAnsi="Arial" w:cs="Arial"/>
        </w:rPr>
        <w:t>esource</w:t>
      </w:r>
      <w:r w:rsidR="00F4586B">
        <w:rPr>
          <w:rFonts w:ascii="Arial" w:hAnsi="Arial" w:cs="Arial"/>
        </w:rPr>
        <w:t xml:space="preserve"> strategy is an important part of achieving through highly skilled talented employees who bring innovation to the </w:t>
      </w:r>
      <w:r w:rsidR="00651A1E">
        <w:rPr>
          <w:rFonts w:ascii="Arial" w:hAnsi="Arial" w:cs="Arial"/>
        </w:rPr>
        <w:t>organi</w:t>
      </w:r>
      <w:r w:rsidR="00474BE5">
        <w:rPr>
          <w:rFonts w:ascii="Arial" w:hAnsi="Arial" w:cs="Arial"/>
        </w:rPr>
        <w:t>s</w:t>
      </w:r>
      <w:r w:rsidR="00651A1E">
        <w:rPr>
          <w:rFonts w:ascii="Arial" w:hAnsi="Arial" w:cs="Arial"/>
        </w:rPr>
        <w:t xml:space="preserve">ation. </w:t>
      </w:r>
      <w:r w:rsidR="00FC1BAF">
        <w:rPr>
          <w:rFonts w:ascii="Arial" w:hAnsi="Arial" w:cs="Arial"/>
        </w:rPr>
        <w:t xml:space="preserve">The </w:t>
      </w:r>
      <w:r w:rsidR="009D42EE">
        <w:rPr>
          <w:rFonts w:ascii="Arial" w:hAnsi="Arial" w:cs="Arial"/>
        </w:rPr>
        <w:t xml:space="preserve">consumer website went on say </w:t>
      </w:r>
      <w:r w:rsidR="00834459">
        <w:rPr>
          <w:rFonts w:ascii="Arial" w:hAnsi="Arial" w:cs="Arial"/>
        </w:rPr>
        <w:t xml:space="preserve">that </w:t>
      </w:r>
      <w:r w:rsidR="001C2797">
        <w:rPr>
          <w:rFonts w:ascii="Arial" w:hAnsi="Arial" w:cs="Arial"/>
        </w:rPr>
        <w:t>Lidl’s</w:t>
      </w:r>
      <w:r w:rsidR="00834459">
        <w:rPr>
          <w:rFonts w:ascii="Arial" w:hAnsi="Arial" w:cs="Arial"/>
        </w:rPr>
        <w:t xml:space="preserve"> supply chain m</w:t>
      </w:r>
      <w:r w:rsidR="001C2797">
        <w:rPr>
          <w:rFonts w:ascii="Arial" w:hAnsi="Arial" w:cs="Arial"/>
        </w:rPr>
        <w:t xml:space="preserve">ay </w:t>
      </w:r>
      <w:r w:rsidR="00C52A27">
        <w:rPr>
          <w:rFonts w:ascii="Arial" w:hAnsi="Arial" w:cs="Arial"/>
        </w:rPr>
        <w:t xml:space="preserve">have </w:t>
      </w:r>
      <w:r w:rsidR="00997526">
        <w:rPr>
          <w:rFonts w:ascii="Arial" w:hAnsi="Arial" w:cs="Arial"/>
        </w:rPr>
        <w:t xml:space="preserve">some </w:t>
      </w:r>
      <w:r w:rsidR="00C52A27">
        <w:rPr>
          <w:rFonts w:ascii="Arial" w:hAnsi="Arial" w:cs="Arial"/>
        </w:rPr>
        <w:t>inadequate working hours</w:t>
      </w:r>
      <w:r w:rsidR="009242FB">
        <w:rPr>
          <w:rFonts w:ascii="Arial" w:hAnsi="Arial" w:cs="Arial"/>
        </w:rPr>
        <w:t xml:space="preserve"> </w:t>
      </w:r>
      <w:r w:rsidR="0076603D">
        <w:rPr>
          <w:rFonts w:ascii="Arial" w:hAnsi="Arial" w:cs="Arial"/>
        </w:rPr>
        <w:t>Lidl</w:t>
      </w:r>
      <w:r w:rsidR="00CA35B7">
        <w:rPr>
          <w:rFonts w:ascii="Arial" w:hAnsi="Arial" w:cs="Arial"/>
        </w:rPr>
        <w:t>’s</w:t>
      </w:r>
      <w:r w:rsidR="00997526">
        <w:rPr>
          <w:rFonts w:ascii="Arial" w:hAnsi="Arial" w:cs="Arial"/>
        </w:rPr>
        <w:t xml:space="preserve"> </w:t>
      </w:r>
      <w:r w:rsidR="00AA0A1C">
        <w:rPr>
          <w:rFonts w:ascii="Arial" w:hAnsi="Arial" w:cs="Arial"/>
        </w:rPr>
        <w:t>l</w:t>
      </w:r>
      <w:r w:rsidR="008557A3">
        <w:rPr>
          <w:rFonts w:ascii="Arial" w:hAnsi="Arial" w:cs="Arial"/>
        </w:rPr>
        <w:t>ack of engagement with trade unions</w:t>
      </w:r>
      <w:r w:rsidR="00C7657B">
        <w:rPr>
          <w:rFonts w:ascii="Arial" w:hAnsi="Arial" w:cs="Arial"/>
        </w:rPr>
        <w:t xml:space="preserve"> </w:t>
      </w:r>
      <w:r w:rsidR="00DB7EBF">
        <w:rPr>
          <w:rFonts w:ascii="Arial" w:hAnsi="Arial" w:cs="Arial"/>
        </w:rPr>
        <w:t>a</w:t>
      </w:r>
      <w:r w:rsidR="00C7657B">
        <w:rPr>
          <w:rFonts w:ascii="Arial" w:hAnsi="Arial" w:cs="Arial"/>
        </w:rPr>
        <w:t>ffected its ratings</w:t>
      </w:r>
      <w:r w:rsidR="00ED0444">
        <w:rPr>
          <w:rFonts w:ascii="Arial" w:hAnsi="Arial" w:cs="Arial"/>
        </w:rPr>
        <w:t>.</w:t>
      </w:r>
      <w:r w:rsidR="00AA0A1C">
        <w:rPr>
          <w:rFonts w:ascii="Arial" w:hAnsi="Arial" w:cs="Arial"/>
        </w:rPr>
        <w:t xml:space="preserve"> Though not very </w:t>
      </w:r>
      <w:r w:rsidR="006B750E">
        <w:rPr>
          <w:rFonts w:ascii="Arial" w:hAnsi="Arial" w:cs="Arial"/>
        </w:rPr>
        <w:t>significant</w:t>
      </w:r>
      <w:r w:rsidR="00DE3BE5">
        <w:rPr>
          <w:rFonts w:ascii="Arial" w:hAnsi="Arial" w:cs="Arial"/>
        </w:rPr>
        <w:t>, the negative press can have an effect on the general consumer</w:t>
      </w:r>
      <w:r w:rsidR="00DB7EBF">
        <w:rPr>
          <w:rFonts w:ascii="Arial" w:hAnsi="Arial" w:cs="Arial"/>
        </w:rPr>
        <w:t>'</w:t>
      </w:r>
      <w:r w:rsidR="00181E81">
        <w:rPr>
          <w:rFonts w:ascii="Arial" w:hAnsi="Arial" w:cs="Arial"/>
        </w:rPr>
        <w:t xml:space="preserve">s </w:t>
      </w:r>
      <w:r w:rsidR="00364F37">
        <w:rPr>
          <w:rFonts w:ascii="Arial" w:hAnsi="Arial" w:cs="Arial"/>
        </w:rPr>
        <w:t xml:space="preserve">mood. </w:t>
      </w:r>
      <w:r w:rsidR="003632F7">
        <w:rPr>
          <w:rFonts w:ascii="Arial" w:hAnsi="Arial" w:cs="Arial"/>
        </w:rPr>
        <w:t xml:space="preserve">To counter the issue, a </w:t>
      </w:r>
      <w:r w:rsidR="00934533">
        <w:rPr>
          <w:rFonts w:ascii="Arial" w:hAnsi="Arial" w:cs="Arial"/>
        </w:rPr>
        <w:t>report needs to be compiled</w:t>
      </w:r>
      <w:r w:rsidR="00555FD3">
        <w:rPr>
          <w:rFonts w:ascii="Arial" w:hAnsi="Arial" w:cs="Arial"/>
        </w:rPr>
        <w:t xml:space="preserve"> </w:t>
      </w:r>
      <w:r w:rsidR="0034607C">
        <w:rPr>
          <w:rFonts w:ascii="Arial" w:hAnsi="Arial" w:cs="Arial"/>
        </w:rPr>
        <w:t>on the supply chain</w:t>
      </w:r>
      <w:r w:rsidR="00A722A8">
        <w:rPr>
          <w:rFonts w:ascii="Arial" w:hAnsi="Arial" w:cs="Arial"/>
        </w:rPr>
        <w:t>,</w:t>
      </w:r>
      <w:r w:rsidR="0034607C">
        <w:rPr>
          <w:rFonts w:ascii="Arial" w:hAnsi="Arial" w:cs="Arial"/>
        </w:rPr>
        <w:t xml:space="preserve"> </w:t>
      </w:r>
      <w:r w:rsidR="00555FD3">
        <w:rPr>
          <w:rFonts w:ascii="Arial" w:hAnsi="Arial" w:cs="Arial"/>
        </w:rPr>
        <w:t>and the problems need to be de</w:t>
      </w:r>
      <w:r w:rsidR="00A722A8">
        <w:rPr>
          <w:rFonts w:ascii="Arial" w:hAnsi="Arial" w:cs="Arial"/>
        </w:rPr>
        <w:t>a</w:t>
      </w:r>
      <w:r w:rsidR="00555FD3">
        <w:rPr>
          <w:rFonts w:ascii="Arial" w:hAnsi="Arial" w:cs="Arial"/>
        </w:rPr>
        <w:t xml:space="preserve">lt with </w:t>
      </w:r>
      <w:r w:rsidR="00550854">
        <w:rPr>
          <w:rFonts w:ascii="Arial" w:hAnsi="Arial" w:cs="Arial"/>
        </w:rPr>
        <w:t>immediately</w:t>
      </w:r>
      <w:r w:rsidR="008B39DA">
        <w:rPr>
          <w:rFonts w:ascii="Arial" w:hAnsi="Arial" w:cs="Arial"/>
        </w:rPr>
        <w:t>.</w:t>
      </w:r>
      <w:r w:rsidR="0067611D">
        <w:rPr>
          <w:rFonts w:ascii="Arial" w:hAnsi="Arial" w:cs="Arial"/>
        </w:rPr>
        <w:t xml:space="preserve"> Lidl</w:t>
      </w:r>
      <w:r w:rsidR="003E5ABD">
        <w:rPr>
          <w:rFonts w:ascii="Arial" w:hAnsi="Arial" w:cs="Arial"/>
        </w:rPr>
        <w:t>’s</w:t>
      </w:r>
      <w:r w:rsidR="0067611D">
        <w:rPr>
          <w:rFonts w:ascii="Arial" w:hAnsi="Arial" w:cs="Arial"/>
        </w:rPr>
        <w:t xml:space="preserve"> </w:t>
      </w:r>
      <w:r w:rsidR="003E5ABD">
        <w:rPr>
          <w:rFonts w:ascii="Arial" w:hAnsi="Arial" w:cs="Arial"/>
        </w:rPr>
        <w:t xml:space="preserve">public relation campaign </w:t>
      </w:r>
      <w:r w:rsidR="009638B5">
        <w:rPr>
          <w:rFonts w:ascii="Arial" w:hAnsi="Arial" w:cs="Arial"/>
        </w:rPr>
        <w:t>has cemented itself a</w:t>
      </w:r>
      <w:r w:rsidR="009A363A">
        <w:rPr>
          <w:rFonts w:ascii="Arial" w:hAnsi="Arial" w:cs="Arial"/>
        </w:rPr>
        <w:t>s top contender</w:t>
      </w:r>
      <w:r w:rsidR="00CF3CE1">
        <w:rPr>
          <w:rFonts w:ascii="Arial" w:hAnsi="Arial" w:cs="Arial"/>
        </w:rPr>
        <w:t xml:space="preserve"> amongst its rival</w:t>
      </w:r>
      <w:r w:rsidR="009A363A" w:rsidRPr="00CF1EE3">
        <w:rPr>
          <w:rFonts w:ascii="Arial" w:hAnsi="Arial" w:cs="Arial"/>
        </w:rPr>
        <w:t>.</w:t>
      </w:r>
      <w:r w:rsidR="00E05302" w:rsidRPr="00CF1EE3">
        <w:rPr>
          <w:rFonts w:ascii="Arial" w:hAnsi="Arial" w:cs="Arial"/>
        </w:rPr>
        <w:t xml:space="preserve"> The </w:t>
      </w:r>
      <w:r w:rsidR="009A363A" w:rsidRPr="00CF1EE3">
        <w:rPr>
          <w:rFonts w:ascii="Arial" w:hAnsi="Arial" w:cs="Arial"/>
        </w:rPr>
        <w:t xml:space="preserve">current </w:t>
      </w:r>
      <w:r w:rsidR="00E3763C" w:rsidRPr="00CF1EE3">
        <w:rPr>
          <w:rFonts w:ascii="Arial" w:hAnsi="Arial" w:cs="Arial"/>
        </w:rPr>
        <w:t xml:space="preserve">research finds very little negativity </w:t>
      </w:r>
      <w:r w:rsidR="00D2597D" w:rsidRPr="00CF1EE3">
        <w:rPr>
          <w:rFonts w:ascii="Arial" w:hAnsi="Arial" w:cs="Arial"/>
        </w:rPr>
        <w:t xml:space="preserve">in </w:t>
      </w:r>
      <w:r w:rsidR="00A722A8" w:rsidRPr="00CF1EE3">
        <w:rPr>
          <w:rFonts w:ascii="Arial" w:hAnsi="Arial" w:cs="Arial"/>
        </w:rPr>
        <w:t xml:space="preserve">the </w:t>
      </w:r>
      <w:r w:rsidR="00D2597D" w:rsidRPr="00CF1EE3">
        <w:rPr>
          <w:rFonts w:ascii="Arial" w:hAnsi="Arial" w:cs="Arial"/>
        </w:rPr>
        <w:t>organi</w:t>
      </w:r>
      <w:r w:rsidR="00C05F90" w:rsidRPr="00CF1EE3">
        <w:rPr>
          <w:rFonts w:ascii="Arial" w:hAnsi="Arial" w:cs="Arial"/>
        </w:rPr>
        <w:t>s</w:t>
      </w:r>
      <w:r w:rsidR="00D2597D" w:rsidRPr="00CF1EE3">
        <w:rPr>
          <w:rFonts w:ascii="Arial" w:hAnsi="Arial" w:cs="Arial"/>
        </w:rPr>
        <w:t>ation</w:t>
      </w:r>
      <w:r w:rsidR="00A722A8" w:rsidRPr="00CF1EE3">
        <w:rPr>
          <w:rFonts w:ascii="Arial" w:hAnsi="Arial" w:cs="Arial"/>
        </w:rPr>
        <w:t>,</w:t>
      </w:r>
      <w:r w:rsidR="00D2597D" w:rsidRPr="00CF1EE3">
        <w:rPr>
          <w:rFonts w:ascii="Arial" w:hAnsi="Arial" w:cs="Arial"/>
        </w:rPr>
        <w:t xml:space="preserve"> </w:t>
      </w:r>
      <w:r w:rsidR="00485036" w:rsidRPr="00CF1EE3">
        <w:rPr>
          <w:rFonts w:ascii="Arial" w:hAnsi="Arial" w:cs="Arial"/>
        </w:rPr>
        <w:t xml:space="preserve">and </w:t>
      </w:r>
      <w:r w:rsidR="005C7923" w:rsidRPr="00CF1EE3">
        <w:rPr>
          <w:rFonts w:ascii="Arial" w:hAnsi="Arial" w:cs="Arial"/>
        </w:rPr>
        <w:t xml:space="preserve">all the </w:t>
      </w:r>
      <w:r w:rsidR="00D3407A" w:rsidRPr="00CF1EE3">
        <w:rPr>
          <w:rFonts w:ascii="Arial" w:hAnsi="Arial" w:cs="Arial"/>
        </w:rPr>
        <w:t>seven</w:t>
      </w:r>
      <w:r w:rsidR="005C7923" w:rsidRPr="00CF1EE3">
        <w:rPr>
          <w:rFonts w:ascii="Arial" w:hAnsi="Arial" w:cs="Arial"/>
        </w:rPr>
        <w:t xml:space="preserve"> elements seem to be aligned.</w:t>
      </w:r>
      <w:r w:rsidR="00AF220D" w:rsidRPr="00CF1EE3">
        <w:rPr>
          <w:rFonts w:ascii="Arial" w:hAnsi="Arial" w:cs="Arial"/>
        </w:rPr>
        <w:t xml:space="preserve"> </w:t>
      </w:r>
      <w:r w:rsidR="00F81079" w:rsidRPr="00CF1EE3">
        <w:rPr>
          <w:rFonts w:ascii="Arial" w:hAnsi="Arial" w:cs="Arial"/>
        </w:rPr>
        <w:t>Nevertheless</w:t>
      </w:r>
      <w:r w:rsidR="00DC6E80" w:rsidRPr="00CF1EE3">
        <w:rPr>
          <w:rFonts w:ascii="Arial" w:hAnsi="Arial" w:cs="Arial"/>
        </w:rPr>
        <w:t xml:space="preserve">, </w:t>
      </w:r>
      <w:r w:rsidR="00640E54" w:rsidRPr="00CF1EE3">
        <w:rPr>
          <w:rFonts w:ascii="Arial" w:hAnsi="Arial" w:cs="Arial"/>
        </w:rPr>
        <w:t xml:space="preserve">what Lidl needs to have </w:t>
      </w:r>
      <w:r w:rsidR="00A82C04" w:rsidRPr="00CF1EE3">
        <w:rPr>
          <w:rFonts w:ascii="Arial" w:hAnsi="Arial" w:cs="Arial"/>
        </w:rPr>
        <w:t xml:space="preserve">is </w:t>
      </w:r>
      <w:r w:rsidR="00640E54" w:rsidRPr="00CF1EE3">
        <w:rPr>
          <w:rFonts w:ascii="Arial" w:hAnsi="Arial" w:cs="Arial"/>
        </w:rPr>
        <w:t>a long</w:t>
      </w:r>
      <w:r w:rsidR="00004AA4" w:rsidRPr="00CF1EE3">
        <w:rPr>
          <w:rFonts w:ascii="Arial" w:hAnsi="Arial" w:cs="Arial"/>
        </w:rPr>
        <w:t>-</w:t>
      </w:r>
      <w:r w:rsidR="00640E54" w:rsidRPr="00CF1EE3">
        <w:rPr>
          <w:rFonts w:ascii="Arial" w:hAnsi="Arial" w:cs="Arial"/>
        </w:rPr>
        <w:t>term</w:t>
      </w:r>
      <w:r w:rsidR="00A82C04" w:rsidRPr="00CF1EE3">
        <w:rPr>
          <w:rFonts w:ascii="Arial" w:hAnsi="Arial" w:cs="Arial"/>
        </w:rPr>
        <w:t xml:space="preserve"> strategy</w:t>
      </w:r>
      <w:r w:rsidR="008B2E6F" w:rsidRPr="00CF1EE3">
        <w:rPr>
          <w:rFonts w:ascii="Arial" w:hAnsi="Arial" w:cs="Arial"/>
        </w:rPr>
        <w:t xml:space="preserve"> if Covid-19 does not disappear. If </w:t>
      </w:r>
      <w:r w:rsidR="00C6552C" w:rsidRPr="00CF1EE3">
        <w:rPr>
          <w:rFonts w:ascii="Arial" w:hAnsi="Arial" w:cs="Arial"/>
        </w:rPr>
        <w:t xml:space="preserve">this issue </w:t>
      </w:r>
      <w:r w:rsidR="00004AA4" w:rsidRPr="00CF1EE3">
        <w:rPr>
          <w:rFonts w:ascii="Arial" w:hAnsi="Arial" w:cs="Arial"/>
        </w:rPr>
        <w:t>is not resolved</w:t>
      </w:r>
      <w:r w:rsidR="00A722A8" w:rsidRPr="00CF1EE3">
        <w:rPr>
          <w:rFonts w:ascii="Arial" w:hAnsi="Arial" w:cs="Arial"/>
        </w:rPr>
        <w:t>,</w:t>
      </w:r>
      <w:r w:rsidR="00004AA4" w:rsidRPr="00CF1EE3">
        <w:rPr>
          <w:rFonts w:ascii="Arial" w:hAnsi="Arial" w:cs="Arial"/>
        </w:rPr>
        <w:t xml:space="preserve"> it could </w:t>
      </w:r>
      <w:r w:rsidR="00294BC8" w:rsidRPr="00CF1EE3">
        <w:rPr>
          <w:rFonts w:ascii="Arial" w:hAnsi="Arial" w:cs="Arial"/>
        </w:rPr>
        <w:t xml:space="preserve">hamper any future strategy </w:t>
      </w:r>
      <w:r w:rsidR="003E0A1F" w:rsidRPr="00CF1EE3">
        <w:rPr>
          <w:rFonts w:ascii="Arial" w:hAnsi="Arial" w:cs="Arial"/>
        </w:rPr>
        <w:t xml:space="preserve">and Lidl could lose </w:t>
      </w:r>
      <w:proofErr w:type="spellStart"/>
      <w:r w:rsidR="00755566" w:rsidRPr="00CF1EE3">
        <w:rPr>
          <w:rFonts w:ascii="Arial" w:hAnsi="Arial" w:cs="Arial"/>
        </w:rPr>
        <w:t>it</w:t>
      </w:r>
      <w:r w:rsidR="00C80125">
        <w:rPr>
          <w:rFonts w:ascii="Arial" w:hAnsi="Arial" w:cs="Arial"/>
        </w:rPr>
        <w:t>'</w:t>
      </w:r>
      <w:r w:rsidR="00755566" w:rsidRPr="00CF1EE3">
        <w:rPr>
          <w:rFonts w:ascii="Arial" w:hAnsi="Arial" w:cs="Arial"/>
        </w:rPr>
        <w:t>s</w:t>
      </w:r>
      <w:proofErr w:type="spellEnd"/>
      <w:r w:rsidR="003E0A1F" w:rsidRPr="00CF1EE3">
        <w:rPr>
          <w:rFonts w:ascii="Arial" w:hAnsi="Arial" w:cs="Arial"/>
        </w:rPr>
        <w:t xml:space="preserve"> market dominant.</w:t>
      </w:r>
      <w:r w:rsidR="003E0A1F">
        <w:rPr>
          <w:rFonts w:ascii="Arial" w:hAnsi="Arial" w:cs="Arial"/>
        </w:rPr>
        <w:t xml:space="preserve"> </w:t>
      </w:r>
    </w:p>
    <w:p w14:paraId="1B19D726" w14:textId="000CDFC5" w:rsidR="00E60E55" w:rsidRPr="00D62A70" w:rsidRDefault="0097147F" w:rsidP="00F35B13">
      <w:pPr>
        <w:pStyle w:val="Heading1"/>
      </w:pPr>
      <w:bookmarkStart w:id="13" w:name="_Toc57146080"/>
      <w:r w:rsidRPr="00D62A70">
        <w:t>Environment Scanning</w:t>
      </w:r>
      <w:r w:rsidR="00A919B7" w:rsidRPr="00D62A70">
        <w:t xml:space="preserve"> Tools</w:t>
      </w:r>
      <w:r w:rsidRPr="00D62A70">
        <w:t>.</w:t>
      </w:r>
      <w:bookmarkEnd w:id="13"/>
      <w:r w:rsidR="00DE7EFD" w:rsidRPr="00D62A70">
        <w:t xml:space="preserve"> </w:t>
      </w:r>
      <w:r w:rsidR="00E60E55" w:rsidRPr="00D62A70">
        <w:tab/>
      </w:r>
    </w:p>
    <w:p w14:paraId="4C6F2412" w14:textId="6A9A0492" w:rsidR="00E37A3F" w:rsidRPr="00D03302" w:rsidRDefault="00E60E55" w:rsidP="00D03302">
      <w:pPr>
        <w:pStyle w:val="IntenseQuote"/>
        <w:rPr>
          <w:rStyle w:val="Strong"/>
        </w:rPr>
      </w:pPr>
      <w:r w:rsidRPr="00D03302">
        <w:rPr>
          <w:rStyle w:val="Strong"/>
        </w:rPr>
        <w:t xml:space="preserve">This part of the report will perform </w:t>
      </w:r>
      <w:r w:rsidR="00345B60" w:rsidRPr="00D03302">
        <w:rPr>
          <w:rStyle w:val="Strong"/>
        </w:rPr>
        <w:t>ex</w:t>
      </w:r>
      <w:r w:rsidRPr="00D03302">
        <w:rPr>
          <w:rStyle w:val="Strong"/>
        </w:rPr>
        <w:t xml:space="preserve">ternal elements analyses and evaluate </w:t>
      </w:r>
      <w:r w:rsidR="00A36C28" w:rsidRPr="00D03302">
        <w:rPr>
          <w:rStyle w:val="Strong"/>
        </w:rPr>
        <w:t>using PESTLE to de</w:t>
      </w:r>
      <w:r w:rsidR="00241496" w:rsidRPr="00D03302">
        <w:rPr>
          <w:rStyle w:val="Strong"/>
        </w:rPr>
        <w:t>termine the Macro-Environment</w:t>
      </w:r>
      <w:r w:rsidR="00A87374">
        <w:rPr>
          <w:rStyle w:val="Strong"/>
        </w:rPr>
        <w:t xml:space="preserve"> th</w:t>
      </w:r>
      <w:r w:rsidR="00F960F9">
        <w:rPr>
          <w:rStyle w:val="Strong"/>
        </w:rPr>
        <w:t>at can affect the performance of the organisation.</w:t>
      </w:r>
    </w:p>
    <w:p w14:paraId="0D8705DE" w14:textId="77777777" w:rsidR="00B262C8" w:rsidRDefault="00B262C8" w:rsidP="00B262C8">
      <w:bookmarkStart w:id="14" w:name="_Hlk54899003"/>
    </w:p>
    <w:p w14:paraId="57CCB0D6" w14:textId="77777777" w:rsidR="00B262C8" w:rsidRDefault="00B262C8" w:rsidP="00B262C8"/>
    <w:p w14:paraId="05C8749A" w14:textId="0CFD38DE" w:rsidR="00B262C8" w:rsidRDefault="00B262C8" w:rsidP="00B262C8"/>
    <w:p w14:paraId="697B6088" w14:textId="77777777" w:rsidR="000D71C0" w:rsidRDefault="000D71C0" w:rsidP="00B262C8"/>
    <w:p w14:paraId="3A98ADAF" w14:textId="2850C1FF" w:rsidR="00B262C8" w:rsidRDefault="00B262C8" w:rsidP="00B262C8"/>
    <w:p w14:paraId="3D2F25D5" w14:textId="77777777" w:rsidR="00D742B3" w:rsidRDefault="00D742B3" w:rsidP="00B262C8"/>
    <w:p w14:paraId="124EE975" w14:textId="77777777" w:rsidR="00B262C8" w:rsidRDefault="00B262C8" w:rsidP="00B262C8"/>
    <w:p w14:paraId="1EC9143B" w14:textId="77777777" w:rsidR="006A148B" w:rsidRDefault="006A148B" w:rsidP="006A148B">
      <w:pPr>
        <w:rPr>
          <w:b/>
          <w:bCs/>
        </w:rPr>
      </w:pPr>
    </w:p>
    <w:p w14:paraId="03681BDA" w14:textId="5806FA9C" w:rsidR="00FF5A9B" w:rsidRPr="006A148B" w:rsidRDefault="00AE2AD8" w:rsidP="006A148B">
      <w:pPr>
        <w:jc w:val="center"/>
        <w:rPr>
          <w:b/>
          <w:bCs/>
        </w:rPr>
      </w:pPr>
      <w:r w:rsidRPr="006A148B">
        <w:rPr>
          <w:b/>
          <w:bCs/>
        </w:rPr>
        <w:lastRenderedPageBreak/>
        <w:t xml:space="preserve">The </w:t>
      </w:r>
      <w:r w:rsidR="00710D65" w:rsidRPr="006A148B">
        <w:rPr>
          <w:b/>
          <w:bCs/>
        </w:rPr>
        <w:t xml:space="preserve">PESTLE </w:t>
      </w:r>
      <w:r w:rsidR="004C1106" w:rsidRPr="006A148B">
        <w:rPr>
          <w:b/>
          <w:bCs/>
        </w:rPr>
        <w:t>Model</w:t>
      </w:r>
      <w:r w:rsidR="00E43E61" w:rsidRPr="006A148B">
        <w:rPr>
          <w:b/>
          <w:bCs/>
        </w:rPr>
        <w:t>.</w:t>
      </w:r>
    </w:p>
    <w:bookmarkEnd w:id="14"/>
    <w:p w14:paraId="57C955D9" w14:textId="76A7B447" w:rsidR="00FF5A9B" w:rsidRDefault="009D0A32" w:rsidP="00FF5A9B">
      <w:r>
        <w:rPr>
          <w:noProof/>
        </w:rPr>
        <w:drawing>
          <wp:inline distT="0" distB="0" distL="0" distR="0" wp14:anchorId="6EBDD725" wp14:editId="03F386BA">
            <wp:extent cx="5671225" cy="1498059"/>
            <wp:effectExtent l="0" t="0" r="0" b="0"/>
            <wp:docPr id="9" name="Diagram 9"/>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4" r:lo="rId35" r:qs="rId36" r:cs="rId37"/>
              </a:graphicData>
            </a:graphic>
          </wp:inline>
        </w:drawing>
      </w:r>
    </w:p>
    <w:p w14:paraId="50D77159" w14:textId="362875A0" w:rsidR="003E5D89" w:rsidRDefault="00340889" w:rsidP="004B6BA7">
      <w:pPr>
        <w:pStyle w:val="Caption"/>
        <w:jc w:val="center"/>
      </w:pPr>
      <w:bookmarkStart w:id="15" w:name="_Toc57146101"/>
      <w:r>
        <w:t xml:space="preserve">Figure </w:t>
      </w:r>
      <w:fldSimple w:instr=" SEQ Figure \* ARABIC ">
        <w:r w:rsidR="00BE1369">
          <w:rPr>
            <w:noProof/>
          </w:rPr>
          <w:t>3</w:t>
        </w:r>
      </w:fldSimple>
      <w:r w:rsidR="00B22D32">
        <w:rPr>
          <w:noProof/>
        </w:rPr>
        <w:t>.</w:t>
      </w:r>
      <w:r w:rsidR="001A2E46">
        <w:t xml:space="preserve"> </w:t>
      </w:r>
      <w:r w:rsidR="00FF362E">
        <w:t xml:space="preserve">The PESTLE Model </w:t>
      </w:r>
      <w:r w:rsidR="000E6C9D">
        <w:t>Adapted From</w:t>
      </w:r>
      <w:r w:rsidR="00216EA9">
        <w:t xml:space="preserve"> </w:t>
      </w:r>
      <w:r w:rsidR="00216EA9" w:rsidRPr="00216EA9">
        <w:t>(Corporate Finance Institute, 2015).</w:t>
      </w:r>
      <w:bookmarkEnd w:id="15"/>
    </w:p>
    <w:p w14:paraId="7B956C73" w14:textId="54CB402F" w:rsidR="00954FA5" w:rsidRDefault="00FB724B" w:rsidP="00954FA5">
      <w:pPr>
        <w:jc w:val="both"/>
      </w:pPr>
      <w:r w:rsidRPr="00FB724B">
        <w:t>Tom Peters and Robert Waterman developed the model in the late 1970s</w:t>
      </w:r>
      <w:r w:rsidR="00B12AE9">
        <w:t>;</w:t>
      </w:r>
      <w:r w:rsidRPr="00FB724B">
        <w:t xml:space="preserve"> </w:t>
      </w:r>
      <w:r w:rsidR="0005487F">
        <w:t>PESTLE analysis is a framework for examining the six macro-environments of an organisation. It is a strategi</w:t>
      </w:r>
      <w:r w:rsidR="008A7C26">
        <w:t xml:space="preserve">c </w:t>
      </w:r>
      <w:r w:rsidR="0005487F">
        <w:t>tool for scanning and getting an overview of the external factors to take into consideration for understanding organisations position.</w:t>
      </w:r>
    </w:p>
    <w:p w14:paraId="490C4AAD" w14:textId="51F2F3E6" w:rsidR="00292BEB" w:rsidRDefault="00292BEB" w:rsidP="00954FA5">
      <w:pPr>
        <w:keepNext/>
        <w:jc w:val="both"/>
        <w:rPr>
          <w:b/>
          <w:bCs/>
        </w:rPr>
      </w:pPr>
      <w:r w:rsidRPr="00B35F39">
        <w:rPr>
          <w:b/>
          <w:bCs/>
        </w:rPr>
        <w:t xml:space="preserve">The </w:t>
      </w:r>
      <w:r w:rsidR="00B35F39" w:rsidRPr="00B35F39">
        <w:rPr>
          <w:b/>
          <w:bCs/>
        </w:rPr>
        <w:t>Six Elements</w:t>
      </w:r>
      <w:r w:rsidR="001C5A8B">
        <w:rPr>
          <w:b/>
          <w:bCs/>
        </w:rPr>
        <w:t xml:space="preserve"> of PEST</w:t>
      </w:r>
      <w:r w:rsidR="00DB28D5">
        <w:rPr>
          <w:b/>
          <w:bCs/>
        </w:rPr>
        <w:t>LE</w:t>
      </w:r>
      <w:r w:rsidR="001C5A8B">
        <w:rPr>
          <w:b/>
          <w:bCs/>
        </w:rPr>
        <w:t xml:space="preserve"> Explai</w:t>
      </w:r>
      <w:r w:rsidR="009B5BE3">
        <w:rPr>
          <w:b/>
          <w:bCs/>
        </w:rPr>
        <w:t>n</w:t>
      </w:r>
      <w:r w:rsidR="001C5A8B">
        <w:rPr>
          <w:b/>
          <w:bCs/>
        </w:rPr>
        <w:t>ed</w:t>
      </w:r>
      <w:r w:rsidR="00B35F39" w:rsidRPr="00B35F39">
        <w:rPr>
          <w:b/>
          <w:bCs/>
        </w:rPr>
        <w:t>.</w:t>
      </w:r>
    </w:p>
    <w:p w14:paraId="00486485" w14:textId="69C8357A" w:rsidR="006A02E0" w:rsidRDefault="006A02E0" w:rsidP="00954FA5">
      <w:pPr>
        <w:jc w:val="both"/>
      </w:pPr>
      <w:r w:rsidRPr="004B4D1D">
        <w:t xml:space="preserve">Some of </w:t>
      </w:r>
      <w:r w:rsidR="00CF25C1">
        <w:t xml:space="preserve">the </w:t>
      </w:r>
      <w:r w:rsidRPr="004B4D1D">
        <w:t xml:space="preserve">factors that will be </w:t>
      </w:r>
      <w:r w:rsidR="008575E2" w:rsidRPr="004B4D1D">
        <w:t xml:space="preserve">considered </w:t>
      </w:r>
      <w:r w:rsidR="00B8007F" w:rsidRPr="004B4D1D">
        <w:t>for the PESTEL examination of Lidl</w:t>
      </w:r>
      <w:r w:rsidR="00AA0142">
        <w:t xml:space="preserve"> as listed below.</w:t>
      </w:r>
      <w:r w:rsidR="00831D72">
        <w:t xml:space="preserve"> The models core strength is its ability to examine the external factors</w:t>
      </w:r>
      <w:r w:rsidR="006432B9">
        <w:t>;</w:t>
      </w:r>
      <w:r w:rsidR="00831D72">
        <w:t xml:space="preserve"> however</w:t>
      </w:r>
      <w:r w:rsidR="006432B9">
        <w:t>,</w:t>
      </w:r>
      <w:r w:rsidR="00A9068F">
        <w:t xml:space="preserve"> it</w:t>
      </w:r>
      <w:r w:rsidR="00925C92">
        <w:t>s</w:t>
      </w:r>
      <w:r w:rsidR="00A9068F">
        <w:t xml:space="preserve"> weakness</w:t>
      </w:r>
      <w:r w:rsidR="00954FA5">
        <w:t xml:space="preserve"> </w:t>
      </w:r>
      <w:r w:rsidR="00A9068F">
        <w:t xml:space="preserve">is </w:t>
      </w:r>
      <w:r w:rsidR="006432B9">
        <w:t xml:space="preserve">the </w:t>
      </w:r>
      <w:r w:rsidR="00402E31">
        <w:t>inability to</w:t>
      </w:r>
      <w:r w:rsidR="00DA3682">
        <w:t xml:space="preserve"> </w:t>
      </w:r>
      <w:r w:rsidR="00470F0F">
        <w:t xml:space="preserve">perform </w:t>
      </w:r>
      <w:r w:rsidR="00564379">
        <w:t>an</w:t>
      </w:r>
      <w:r w:rsidR="00DA3682">
        <w:t xml:space="preserve"> internal examination.</w:t>
      </w:r>
      <w:r w:rsidR="00470F0F">
        <w:t xml:space="preserve"> For that </w:t>
      </w:r>
      <w:r w:rsidR="00925C92">
        <w:t>reason,</w:t>
      </w:r>
      <w:r w:rsidR="00470F0F">
        <w:t xml:space="preserve"> </w:t>
      </w:r>
      <w:r w:rsidR="006432B9">
        <w:t xml:space="preserve">the </w:t>
      </w:r>
      <w:r w:rsidR="00470F0F">
        <w:t>SWOT model</w:t>
      </w:r>
      <w:r w:rsidR="00E47F60">
        <w:t xml:space="preserve"> will also be performed </w:t>
      </w:r>
      <w:r w:rsidR="00925C92">
        <w:t>on the report.</w:t>
      </w:r>
    </w:p>
    <w:p w14:paraId="3C8CDE16" w14:textId="77777777" w:rsidR="00A53E23" w:rsidRDefault="000B7FDE" w:rsidP="009878D3">
      <w:pPr>
        <w:keepNext/>
        <w:jc w:val="center"/>
      </w:pPr>
      <w:r>
        <w:rPr>
          <w:noProof/>
        </w:rPr>
        <w:drawing>
          <wp:inline distT="0" distB="0" distL="0" distR="0" wp14:anchorId="10625153" wp14:editId="125FB27F">
            <wp:extent cx="5486400" cy="3718063"/>
            <wp:effectExtent l="0" t="19050" r="57150" b="34925"/>
            <wp:docPr id="20" name="Diagram 20"/>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39" r:lo="rId40" r:qs="rId41" r:cs="rId42"/>
              </a:graphicData>
            </a:graphic>
          </wp:inline>
        </w:drawing>
      </w:r>
    </w:p>
    <w:p w14:paraId="298B216C" w14:textId="458B8013" w:rsidR="00D742B3" w:rsidRPr="00D742B3" w:rsidRDefault="00A53E23" w:rsidP="00D742B3">
      <w:pPr>
        <w:pStyle w:val="Caption"/>
        <w:jc w:val="center"/>
      </w:pPr>
      <w:bookmarkStart w:id="16" w:name="_Toc57146102"/>
      <w:r>
        <w:t xml:space="preserve">Figure </w:t>
      </w:r>
      <w:fldSimple w:instr=" SEQ Figure \* ARABIC ">
        <w:r w:rsidR="00BE1369">
          <w:rPr>
            <w:noProof/>
          </w:rPr>
          <w:t>4</w:t>
        </w:r>
      </w:fldSimple>
      <w:r>
        <w:t xml:space="preserve">. </w:t>
      </w:r>
      <w:r w:rsidR="00580B09">
        <w:t>PEST</w:t>
      </w:r>
      <w:r w:rsidR="00D844FA">
        <w:t xml:space="preserve">LE </w:t>
      </w:r>
      <w:r>
        <w:t xml:space="preserve">Adapted From </w:t>
      </w:r>
      <w:r w:rsidRPr="006C2654">
        <w:t>(Mullins, 2010).</w:t>
      </w:r>
      <w:bookmarkEnd w:id="16"/>
    </w:p>
    <w:p w14:paraId="1CC3BBC1" w14:textId="707996C8" w:rsidR="00072C18" w:rsidRDefault="00072C18" w:rsidP="00B574E5">
      <w:pPr>
        <w:pStyle w:val="Heading2"/>
      </w:pPr>
      <w:bookmarkStart w:id="17" w:name="_Toc57146081"/>
      <w:bookmarkStart w:id="18" w:name="_Toc57146115"/>
      <w:r>
        <w:lastRenderedPageBreak/>
        <w:t xml:space="preserve">Table </w:t>
      </w:r>
      <w:fldSimple w:instr=" SEQ Table \* ARABIC ">
        <w:r w:rsidR="00AC5DE8">
          <w:rPr>
            <w:noProof/>
          </w:rPr>
          <w:t>2</w:t>
        </w:r>
      </w:fldSimple>
      <w:r>
        <w:t xml:space="preserve">. </w:t>
      </w:r>
      <w:r w:rsidRPr="00AD3204">
        <w:t>Scanning the Macro-Environment using PESTLE.</w:t>
      </w:r>
      <w:bookmarkEnd w:id="17"/>
      <w:bookmarkEnd w:id="18"/>
    </w:p>
    <w:tbl>
      <w:tblPr>
        <w:tblStyle w:val="TableGrid"/>
        <w:tblW w:w="0" w:type="auto"/>
        <w:tblLook w:val="04A0" w:firstRow="1" w:lastRow="0" w:firstColumn="1" w:lastColumn="0" w:noHBand="0" w:noVBand="1"/>
      </w:tblPr>
      <w:tblGrid>
        <w:gridCol w:w="1696"/>
        <w:gridCol w:w="7230"/>
      </w:tblGrid>
      <w:tr w:rsidR="00212A04" w14:paraId="0675AA36" w14:textId="77777777" w:rsidTr="00DA475B">
        <w:tc>
          <w:tcPr>
            <w:tcW w:w="1696" w:type="dxa"/>
          </w:tcPr>
          <w:p w14:paraId="5145A7D9" w14:textId="6ABD4CCC" w:rsidR="00212A04" w:rsidRDefault="00B44466" w:rsidP="00705F9C">
            <w:pPr>
              <w:rPr>
                <w:b/>
                <w:bCs/>
              </w:rPr>
            </w:pPr>
            <w:r>
              <w:t>P</w:t>
            </w:r>
            <w:r w:rsidR="005D1CD4">
              <w:t>olitics</w:t>
            </w:r>
          </w:p>
        </w:tc>
        <w:tc>
          <w:tcPr>
            <w:tcW w:w="7230" w:type="dxa"/>
          </w:tcPr>
          <w:p w14:paraId="349BCF37" w14:textId="6BD7B70A" w:rsidR="00212A04" w:rsidRPr="00CF1EE3" w:rsidRDefault="000C185B" w:rsidP="00F42FBC">
            <w:pPr>
              <w:pStyle w:val="ListParagraph"/>
              <w:numPr>
                <w:ilvl w:val="0"/>
                <w:numId w:val="1"/>
              </w:numPr>
              <w:spacing w:line="360" w:lineRule="auto"/>
              <w:jc w:val="both"/>
              <w:rPr>
                <w:b/>
                <w:bCs/>
              </w:rPr>
            </w:pPr>
            <w:r w:rsidRPr="00CF1EE3">
              <w:t xml:space="preserve">With the </w:t>
            </w:r>
            <w:r w:rsidR="005D3CE2" w:rsidRPr="00CF1EE3">
              <w:t>failure</w:t>
            </w:r>
            <w:r w:rsidRPr="00CF1EE3">
              <w:t xml:space="preserve"> of the current government to handle the Covi</w:t>
            </w:r>
            <w:r w:rsidR="00C84AC9" w:rsidRPr="00CF1EE3">
              <w:t>d</w:t>
            </w:r>
            <w:r w:rsidRPr="00CF1EE3">
              <w:t>-</w:t>
            </w:r>
            <w:r w:rsidR="00373796" w:rsidRPr="00CF1EE3">
              <w:t>2019</w:t>
            </w:r>
            <w:r w:rsidR="008E3E82" w:rsidRPr="00CF1EE3">
              <w:t>,</w:t>
            </w:r>
            <w:r w:rsidR="00373796" w:rsidRPr="00CF1EE3">
              <w:t xml:space="preserve"> the</w:t>
            </w:r>
            <w:r w:rsidR="004D4AEA" w:rsidRPr="00CF1EE3">
              <w:t xml:space="preserve"> economy is expected to</w:t>
            </w:r>
            <w:r w:rsidR="0013601A" w:rsidRPr="00CF1EE3">
              <w:t xml:space="preserve"> shrink</w:t>
            </w:r>
            <w:r w:rsidR="00373796" w:rsidRPr="00CF1EE3">
              <w:t xml:space="preserve"> for 2019</w:t>
            </w:r>
            <w:r w:rsidR="008A6312" w:rsidRPr="00CF1EE3">
              <w:t>,</w:t>
            </w:r>
            <w:r w:rsidR="008E3E82" w:rsidRPr="00CF1EE3">
              <w:t xml:space="preserve"> and</w:t>
            </w:r>
            <w:r w:rsidR="00173096" w:rsidRPr="00CF1EE3">
              <w:t xml:space="preserve"> this may </w:t>
            </w:r>
            <w:r w:rsidR="00727323" w:rsidRPr="00CF1EE3">
              <w:t>affect</w:t>
            </w:r>
            <w:r w:rsidR="00173096" w:rsidRPr="00CF1EE3">
              <w:t xml:space="preserve"> </w:t>
            </w:r>
            <w:r w:rsidR="009344CD" w:rsidRPr="00CF1EE3">
              <w:t>Lidl’s revenue</w:t>
            </w:r>
            <w:r w:rsidR="0013601A" w:rsidRPr="00CF1EE3">
              <w:t>.</w:t>
            </w:r>
            <w:r w:rsidR="006F5A99" w:rsidRPr="00CF1EE3">
              <w:t xml:space="preserve"> </w:t>
            </w:r>
          </w:p>
          <w:p w14:paraId="1EA02720" w14:textId="193E2D3B" w:rsidR="00373796" w:rsidRPr="00CF1EE3" w:rsidRDefault="003162AC" w:rsidP="00F42FBC">
            <w:pPr>
              <w:pStyle w:val="ListParagraph"/>
              <w:numPr>
                <w:ilvl w:val="0"/>
                <w:numId w:val="1"/>
              </w:numPr>
              <w:spacing w:line="360" w:lineRule="auto"/>
              <w:jc w:val="both"/>
              <w:rPr>
                <w:b/>
                <w:bCs/>
              </w:rPr>
            </w:pPr>
            <w:r w:rsidRPr="00CF1EE3">
              <w:t xml:space="preserve">The public has lost faith </w:t>
            </w:r>
            <w:r w:rsidR="008E3E82" w:rsidRPr="00CF1EE3">
              <w:t>i</w:t>
            </w:r>
            <w:r w:rsidRPr="00CF1EE3">
              <w:t>n the current government</w:t>
            </w:r>
            <w:r w:rsidR="00554A20" w:rsidRPr="00CF1EE3">
              <w:t xml:space="preserve"> may seek to </w:t>
            </w:r>
            <w:r w:rsidR="005F14E2" w:rsidRPr="00CF1EE3">
              <w:t>c</w:t>
            </w:r>
            <w:r w:rsidR="00554A20" w:rsidRPr="00CF1EE3">
              <w:t>hange the administration</w:t>
            </w:r>
            <w:r w:rsidR="008E3E82" w:rsidRPr="00CF1EE3">
              <w:t>,</w:t>
            </w:r>
            <w:r w:rsidR="00554A20" w:rsidRPr="00CF1EE3">
              <w:t xml:space="preserve"> which may lead to </w:t>
            </w:r>
            <w:r w:rsidR="005F14E2" w:rsidRPr="00CF1EE3">
              <w:t>more commotion.</w:t>
            </w:r>
          </w:p>
          <w:p w14:paraId="591AAF6F" w14:textId="207603F8" w:rsidR="000411F9" w:rsidRPr="00CF1EE3" w:rsidRDefault="00B54697" w:rsidP="00F42FBC">
            <w:pPr>
              <w:pStyle w:val="ListParagraph"/>
              <w:numPr>
                <w:ilvl w:val="0"/>
                <w:numId w:val="1"/>
              </w:numPr>
              <w:spacing w:line="360" w:lineRule="auto"/>
              <w:jc w:val="both"/>
              <w:rPr>
                <w:b/>
                <w:bCs/>
              </w:rPr>
            </w:pPr>
            <w:r w:rsidRPr="00CF1EE3">
              <w:t>European</w:t>
            </w:r>
            <w:r w:rsidR="008B2B5F" w:rsidRPr="00CF1EE3">
              <w:t xml:space="preserve"> staffs may leave </w:t>
            </w:r>
            <w:r w:rsidR="00A31896" w:rsidRPr="00CF1EE3">
              <w:t xml:space="preserve">after Brexit, as it is </w:t>
            </w:r>
            <w:r w:rsidRPr="00CF1EE3">
              <w:t>unclear</w:t>
            </w:r>
            <w:r w:rsidR="00A31896" w:rsidRPr="00CF1EE3">
              <w:t xml:space="preserve"> how many will be eligible </w:t>
            </w:r>
            <w:r w:rsidRPr="00CF1EE3">
              <w:t xml:space="preserve">to remain in the </w:t>
            </w:r>
            <w:r w:rsidR="00727323" w:rsidRPr="00CF1EE3">
              <w:t>U</w:t>
            </w:r>
            <w:r w:rsidR="00166DD7" w:rsidRPr="00CF1EE3">
              <w:t>K</w:t>
            </w:r>
            <w:r w:rsidR="00727323" w:rsidRPr="00CF1EE3">
              <w:t>,</w:t>
            </w:r>
            <w:r w:rsidR="00103F40" w:rsidRPr="00CF1EE3">
              <w:t xml:space="preserve"> may</w:t>
            </w:r>
            <w:r w:rsidR="004D4E32" w:rsidRPr="00CF1EE3">
              <w:t>be a shortage of European labour.</w:t>
            </w:r>
          </w:p>
          <w:p w14:paraId="78451103" w14:textId="5B62B1B9" w:rsidR="0013601A" w:rsidRPr="00CF1EE3" w:rsidRDefault="005F14E2" w:rsidP="00F42FBC">
            <w:pPr>
              <w:pStyle w:val="ListParagraph"/>
              <w:numPr>
                <w:ilvl w:val="0"/>
                <w:numId w:val="1"/>
              </w:numPr>
              <w:spacing w:line="360" w:lineRule="auto"/>
              <w:jc w:val="both"/>
              <w:rPr>
                <w:b/>
                <w:bCs/>
              </w:rPr>
            </w:pPr>
            <w:r w:rsidRPr="00CF1EE3">
              <w:t xml:space="preserve">Brexit still uncertain, </w:t>
            </w:r>
            <w:r w:rsidR="00BC01C7" w:rsidRPr="00CF1EE3">
              <w:t>business</w:t>
            </w:r>
            <w:r w:rsidR="00BA1E89" w:rsidRPr="00CF1EE3">
              <w:t xml:space="preserve"> and public fear of a no</w:t>
            </w:r>
            <w:r w:rsidR="008E3E82" w:rsidRPr="00CF1EE3">
              <w:t>-</w:t>
            </w:r>
            <w:r w:rsidR="00BA1E89" w:rsidRPr="00CF1EE3">
              <w:t xml:space="preserve">deal with </w:t>
            </w:r>
            <w:r w:rsidR="008E3E82" w:rsidRPr="00CF1EE3">
              <w:t xml:space="preserve">the </w:t>
            </w:r>
            <w:r w:rsidR="00EC05D4" w:rsidRPr="00CF1EE3">
              <w:t>European Union</w:t>
            </w:r>
            <w:r w:rsidR="00B1142E" w:rsidRPr="00CF1EE3">
              <w:t xml:space="preserve"> (Fleming and </w:t>
            </w:r>
            <w:proofErr w:type="spellStart"/>
            <w:r w:rsidR="00B1142E" w:rsidRPr="00CF1EE3">
              <w:t>Brunsden</w:t>
            </w:r>
            <w:proofErr w:type="spellEnd"/>
            <w:r w:rsidR="00B1142E" w:rsidRPr="00CF1EE3">
              <w:t>, 2020).</w:t>
            </w:r>
            <w:r w:rsidR="00F03B31" w:rsidRPr="00CF1EE3">
              <w:t xml:space="preserve"> </w:t>
            </w:r>
            <w:r w:rsidR="00D41CA5" w:rsidRPr="00CF1EE3">
              <w:t xml:space="preserve">This may create </w:t>
            </w:r>
            <w:r w:rsidR="008E3E82" w:rsidRPr="00CF1EE3">
              <w:t xml:space="preserve">a </w:t>
            </w:r>
            <w:r w:rsidR="00BE7C9D" w:rsidRPr="00CF1EE3">
              <w:t>strategy problem, as it is on clear what the outcome may</w:t>
            </w:r>
            <w:r w:rsidR="008E3E82" w:rsidRPr="00CF1EE3">
              <w:t xml:space="preserve"> </w:t>
            </w:r>
            <w:r w:rsidR="00BE7C9D" w:rsidRPr="00CF1EE3">
              <w:t>be</w:t>
            </w:r>
            <w:r w:rsidR="00A850D7" w:rsidRPr="00CF1EE3">
              <w:t xml:space="preserve"> of </w:t>
            </w:r>
            <w:r w:rsidR="00247989" w:rsidRPr="00CF1EE3">
              <w:t>Brexit</w:t>
            </w:r>
            <w:r w:rsidR="00BE7C9D" w:rsidRPr="00CF1EE3">
              <w:t>.</w:t>
            </w:r>
          </w:p>
        </w:tc>
      </w:tr>
      <w:tr w:rsidR="00212A04" w14:paraId="36BD290D" w14:textId="77777777" w:rsidTr="00DA475B">
        <w:tc>
          <w:tcPr>
            <w:tcW w:w="1696" w:type="dxa"/>
          </w:tcPr>
          <w:p w14:paraId="6B0F7FD4" w14:textId="1B4C3C23" w:rsidR="00212A04" w:rsidRDefault="00023849" w:rsidP="00705F9C">
            <w:pPr>
              <w:rPr>
                <w:b/>
                <w:bCs/>
              </w:rPr>
            </w:pPr>
            <w:r>
              <w:t>E</w:t>
            </w:r>
            <w:r w:rsidR="0094176D">
              <w:t>conomic</w:t>
            </w:r>
          </w:p>
        </w:tc>
        <w:tc>
          <w:tcPr>
            <w:tcW w:w="7230" w:type="dxa"/>
          </w:tcPr>
          <w:p w14:paraId="4C346781" w14:textId="1E870894" w:rsidR="00212A04" w:rsidRPr="00CF1EE3" w:rsidRDefault="0089159D" w:rsidP="00920C39">
            <w:pPr>
              <w:pStyle w:val="ListParagraph"/>
              <w:numPr>
                <w:ilvl w:val="0"/>
                <w:numId w:val="3"/>
              </w:numPr>
              <w:spacing w:line="360" w:lineRule="auto"/>
              <w:jc w:val="both"/>
            </w:pPr>
            <w:r w:rsidRPr="00CF1EE3">
              <w:t>P</w:t>
            </w:r>
            <w:r w:rsidR="004C0BA1" w:rsidRPr="00CF1EE3">
              <w:t xml:space="preserve">andemic is expected to </w:t>
            </w:r>
            <w:r w:rsidRPr="00CF1EE3">
              <w:t xml:space="preserve">bring </w:t>
            </w:r>
            <w:r w:rsidR="004C0BA1" w:rsidRPr="00CF1EE3">
              <w:t>long term recession with high unemployment expected</w:t>
            </w:r>
            <w:r w:rsidR="00F37A9F" w:rsidRPr="00CF1EE3">
              <w:t xml:space="preserve"> (Partington</w:t>
            </w:r>
            <w:r w:rsidR="000C4B5C" w:rsidRPr="00CF1EE3">
              <w:t>, 2020).</w:t>
            </w:r>
          </w:p>
          <w:p w14:paraId="7142B0C1" w14:textId="569DD1AB" w:rsidR="005C5EDD" w:rsidRPr="00CF1EE3" w:rsidRDefault="00175B4C" w:rsidP="00920C39">
            <w:pPr>
              <w:pStyle w:val="ListParagraph"/>
              <w:numPr>
                <w:ilvl w:val="0"/>
                <w:numId w:val="3"/>
              </w:numPr>
              <w:spacing w:line="360" w:lineRule="auto"/>
              <w:jc w:val="both"/>
            </w:pPr>
            <w:r w:rsidRPr="00CF1EE3">
              <w:t>Supply chains are expected to be disrupted</w:t>
            </w:r>
            <w:r w:rsidR="00CD26E7" w:rsidRPr="00CF1EE3">
              <w:t xml:space="preserve"> due after </w:t>
            </w:r>
            <w:r w:rsidR="00BC4768" w:rsidRPr="00CF1EE3">
              <w:t>Brexit, will need</w:t>
            </w:r>
            <w:r w:rsidR="008E3E82" w:rsidRPr="00CF1EE3">
              <w:t xml:space="preserve"> to</w:t>
            </w:r>
            <w:r w:rsidR="00BC4768" w:rsidRPr="00CF1EE3">
              <w:t xml:space="preserve"> have </w:t>
            </w:r>
            <w:r w:rsidR="00AD1283" w:rsidRPr="00CF1EE3">
              <w:t>a</w:t>
            </w:r>
            <w:r w:rsidR="00BC4768" w:rsidRPr="00CF1EE3">
              <w:t xml:space="preserve"> </w:t>
            </w:r>
            <w:r w:rsidR="00EB5239" w:rsidRPr="00CF1EE3">
              <w:t xml:space="preserve">plan for </w:t>
            </w:r>
            <w:r w:rsidR="008E3E82" w:rsidRPr="00CF1EE3">
              <w:t xml:space="preserve">the </w:t>
            </w:r>
            <w:r w:rsidR="00EB5239" w:rsidRPr="00CF1EE3">
              <w:t>shortfall of goods</w:t>
            </w:r>
            <w:r w:rsidR="00460CF6" w:rsidRPr="00CF1EE3">
              <w:t xml:space="preserve"> coming from </w:t>
            </w:r>
            <w:r w:rsidR="00604F77" w:rsidRPr="00CF1EE3">
              <w:t>Europe</w:t>
            </w:r>
            <w:r w:rsidR="00EB5239" w:rsidRPr="00CF1EE3">
              <w:t>.</w:t>
            </w:r>
          </w:p>
          <w:p w14:paraId="1D17281B" w14:textId="0D0B0131" w:rsidR="004C0BA1" w:rsidRPr="00CF1EE3" w:rsidRDefault="00BB0418" w:rsidP="00920C39">
            <w:pPr>
              <w:pStyle w:val="ListParagraph"/>
              <w:numPr>
                <w:ilvl w:val="0"/>
                <w:numId w:val="3"/>
              </w:numPr>
              <w:spacing w:line="360" w:lineRule="auto"/>
              <w:jc w:val="both"/>
            </w:pPr>
            <w:r w:rsidRPr="00CF1EE3">
              <w:t xml:space="preserve">Price of goods are expected </w:t>
            </w:r>
            <w:r w:rsidR="00426D24" w:rsidRPr="00CF1EE3">
              <w:t xml:space="preserve">to </w:t>
            </w:r>
            <w:r w:rsidRPr="00CF1EE3">
              <w:t xml:space="preserve">rise due to </w:t>
            </w:r>
            <w:r w:rsidR="00862D5F" w:rsidRPr="00CF1EE3">
              <w:t xml:space="preserve">inflation and </w:t>
            </w:r>
            <w:r w:rsidR="00444A5D" w:rsidRPr="00CF1EE3">
              <w:t>Brexit;</w:t>
            </w:r>
            <w:r w:rsidR="00B11491" w:rsidRPr="00CF1EE3">
              <w:t xml:space="preserve"> this may </w:t>
            </w:r>
            <w:r w:rsidR="008412AE" w:rsidRPr="00CF1EE3">
              <w:t>affect</w:t>
            </w:r>
            <w:r w:rsidR="00505262" w:rsidRPr="00CF1EE3">
              <w:t xml:space="preserve"> Lidl’s </w:t>
            </w:r>
            <w:r w:rsidR="00C326E1" w:rsidRPr="00CF1EE3">
              <w:t xml:space="preserve">price </w:t>
            </w:r>
            <w:r w:rsidR="00055963" w:rsidRPr="00CF1EE3">
              <w:t xml:space="preserve">competitive advantage. </w:t>
            </w:r>
          </w:p>
          <w:p w14:paraId="08189CF9" w14:textId="5E88CAEA" w:rsidR="00BC4130" w:rsidRPr="00CF1EE3" w:rsidRDefault="004D6AF9" w:rsidP="00920C39">
            <w:pPr>
              <w:pStyle w:val="ListParagraph"/>
              <w:numPr>
                <w:ilvl w:val="0"/>
                <w:numId w:val="3"/>
              </w:numPr>
              <w:spacing w:line="360" w:lineRule="auto"/>
              <w:jc w:val="both"/>
            </w:pPr>
            <w:r w:rsidRPr="00CF1EE3">
              <w:t>Current l</w:t>
            </w:r>
            <w:r w:rsidR="00BC4130" w:rsidRPr="00CF1EE3">
              <w:t>ow</w:t>
            </w:r>
            <w:r w:rsidR="008E3E82" w:rsidRPr="00CF1EE3">
              <w:t>-</w:t>
            </w:r>
            <w:r w:rsidR="00BC4130" w:rsidRPr="00CF1EE3">
              <w:t>interest</w:t>
            </w:r>
            <w:r w:rsidR="008E3E82" w:rsidRPr="00CF1EE3">
              <w:t>-</w:t>
            </w:r>
            <w:r w:rsidR="00BC4130" w:rsidRPr="00CF1EE3">
              <w:t xml:space="preserve">rate </w:t>
            </w:r>
            <w:r w:rsidRPr="00CF1EE3">
              <w:t>gives consumers and businesses access to cheap money</w:t>
            </w:r>
            <w:r w:rsidR="008E3E82" w:rsidRPr="00CF1EE3">
              <w:t>;</w:t>
            </w:r>
            <w:r w:rsidRPr="00CF1EE3">
              <w:t xml:space="preserve"> however</w:t>
            </w:r>
            <w:r w:rsidR="008E3E82" w:rsidRPr="00CF1EE3">
              <w:t>,</w:t>
            </w:r>
            <w:r w:rsidRPr="00CF1EE3">
              <w:t xml:space="preserve"> </w:t>
            </w:r>
            <w:r w:rsidR="008E3E82" w:rsidRPr="00CF1EE3">
              <w:t xml:space="preserve">they </w:t>
            </w:r>
            <w:r w:rsidRPr="00CF1EE3">
              <w:t>may</w:t>
            </w:r>
            <w:r w:rsidR="008E3E82" w:rsidRPr="00CF1EE3">
              <w:t xml:space="preserve"> </w:t>
            </w:r>
            <w:r w:rsidRPr="00CF1EE3">
              <w:t>be r</w:t>
            </w:r>
            <w:r w:rsidR="00C84266" w:rsidRPr="00CF1EE3">
              <w:t xml:space="preserve">eluctant to give out loans due </w:t>
            </w:r>
            <w:r w:rsidR="004D2BF2" w:rsidRPr="00CF1EE3">
              <w:t>to a bad economy.</w:t>
            </w:r>
          </w:p>
          <w:p w14:paraId="4CA7DA48" w14:textId="50E2A144" w:rsidR="008F329B" w:rsidRPr="00CF1EE3" w:rsidRDefault="008F329B" w:rsidP="00920C39">
            <w:pPr>
              <w:pStyle w:val="ListParagraph"/>
              <w:numPr>
                <w:ilvl w:val="0"/>
                <w:numId w:val="3"/>
              </w:numPr>
              <w:spacing w:line="360" w:lineRule="auto"/>
              <w:jc w:val="both"/>
            </w:pPr>
            <w:r w:rsidRPr="00CF1EE3">
              <w:t>Rising fuel cost m</w:t>
            </w:r>
            <w:r w:rsidR="003B2740" w:rsidRPr="00CF1EE3">
              <w:t xml:space="preserve">ay </w:t>
            </w:r>
            <w:r w:rsidR="00DE33AD" w:rsidRPr="00CF1EE3">
              <w:t>hamper</w:t>
            </w:r>
            <w:r w:rsidR="003B2740" w:rsidRPr="00CF1EE3">
              <w:t xml:space="preserve"> profit margin</w:t>
            </w:r>
            <w:r w:rsidR="00016643" w:rsidRPr="00CF1EE3">
              <w:t xml:space="preserve"> (BBC News, 2020).</w:t>
            </w:r>
          </w:p>
        </w:tc>
      </w:tr>
      <w:tr w:rsidR="00212A04" w14:paraId="3550DBE5" w14:textId="77777777" w:rsidTr="00DA475B">
        <w:tc>
          <w:tcPr>
            <w:tcW w:w="1696" w:type="dxa"/>
          </w:tcPr>
          <w:p w14:paraId="11DCA8E0" w14:textId="7AF05BA8" w:rsidR="00212A04" w:rsidRDefault="00023849" w:rsidP="00705F9C">
            <w:pPr>
              <w:rPr>
                <w:b/>
                <w:bCs/>
              </w:rPr>
            </w:pPr>
            <w:r>
              <w:t>S</w:t>
            </w:r>
            <w:r w:rsidR="00C86B82">
              <w:t>ocial</w:t>
            </w:r>
          </w:p>
        </w:tc>
        <w:tc>
          <w:tcPr>
            <w:tcW w:w="7230" w:type="dxa"/>
          </w:tcPr>
          <w:p w14:paraId="60D7955F" w14:textId="76048E32" w:rsidR="00212A04" w:rsidRPr="00CF1EE3" w:rsidRDefault="001105DB" w:rsidP="00920C39">
            <w:pPr>
              <w:pStyle w:val="ListParagraph"/>
              <w:numPr>
                <w:ilvl w:val="0"/>
                <w:numId w:val="5"/>
              </w:numPr>
              <w:spacing w:line="360" w:lineRule="auto"/>
              <w:jc w:val="both"/>
            </w:pPr>
            <w:r w:rsidRPr="00CF1EE3">
              <w:t xml:space="preserve">Consumer </w:t>
            </w:r>
            <w:r w:rsidR="00A30ED7" w:rsidRPr="00CF1EE3">
              <w:t>confiden</w:t>
            </w:r>
            <w:r w:rsidR="00B974DF" w:rsidRPr="00CF1EE3">
              <w:t>ce</w:t>
            </w:r>
            <w:r w:rsidR="00A30ED7" w:rsidRPr="00CF1EE3">
              <w:t xml:space="preserve"> </w:t>
            </w:r>
            <w:r w:rsidRPr="00CF1EE3">
              <w:t>is low</w:t>
            </w:r>
            <w:r w:rsidR="00B974DF" w:rsidRPr="00CF1EE3">
              <w:t>;</w:t>
            </w:r>
            <w:r w:rsidR="008F12C3" w:rsidRPr="00CF1EE3">
              <w:t xml:space="preserve"> mass unemployment</w:t>
            </w:r>
            <w:r w:rsidR="00DF610C" w:rsidRPr="00CF1EE3">
              <w:t xml:space="preserve"> and</w:t>
            </w:r>
            <w:r w:rsidR="000E13BC" w:rsidRPr="00CF1EE3">
              <w:t xml:space="preserve"> low consumer </w:t>
            </w:r>
            <w:r w:rsidR="00DF610C" w:rsidRPr="00CF1EE3">
              <w:t>moral</w:t>
            </w:r>
            <w:r w:rsidR="00B974DF" w:rsidRPr="00CF1EE3">
              <w:t>e</w:t>
            </w:r>
            <w:r w:rsidR="00DF610C" w:rsidRPr="00CF1EE3">
              <w:t xml:space="preserve"> ha</w:t>
            </w:r>
            <w:r w:rsidR="00B974DF" w:rsidRPr="00CF1EE3">
              <w:t>ve</w:t>
            </w:r>
            <w:r w:rsidR="00F517E9" w:rsidRPr="00CF1EE3">
              <w:t xml:space="preserve"> </w:t>
            </w:r>
            <w:r w:rsidR="00B9246B" w:rsidRPr="00CF1EE3">
              <w:t>affected sales</w:t>
            </w:r>
            <w:r w:rsidR="0052777A" w:rsidRPr="00CF1EE3">
              <w:t xml:space="preserve"> </w:t>
            </w:r>
            <w:r w:rsidR="00CA1F29" w:rsidRPr="00CF1EE3">
              <w:t>(Reuters, 2020). </w:t>
            </w:r>
          </w:p>
          <w:p w14:paraId="5DBA151D" w14:textId="77777777" w:rsidR="008D14D4" w:rsidRPr="00CF1EE3" w:rsidRDefault="00A3387B" w:rsidP="00920C39">
            <w:pPr>
              <w:pStyle w:val="ListParagraph"/>
              <w:numPr>
                <w:ilvl w:val="0"/>
                <w:numId w:val="5"/>
              </w:numPr>
              <w:spacing w:line="360" w:lineRule="auto"/>
              <w:jc w:val="both"/>
            </w:pPr>
            <w:r w:rsidRPr="00CF1EE3">
              <w:t xml:space="preserve">Government lockdown has stopped many from </w:t>
            </w:r>
            <w:r w:rsidR="00D95E54" w:rsidRPr="00CF1EE3">
              <w:t xml:space="preserve">leaving </w:t>
            </w:r>
            <w:r w:rsidR="00580D35" w:rsidRPr="00CF1EE3">
              <w:t>their</w:t>
            </w:r>
            <w:r w:rsidR="00D95E54" w:rsidRPr="00CF1EE3">
              <w:t xml:space="preserve"> property</w:t>
            </w:r>
            <w:r w:rsidR="000E13BC" w:rsidRPr="00CF1EE3">
              <w:t xml:space="preserve">, </w:t>
            </w:r>
            <w:r w:rsidR="00D95E54" w:rsidRPr="00CF1EE3">
              <w:t>lack</w:t>
            </w:r>
            <w:r w:rsidR="00756057" w:rsidRPr="00CF1EE3">
              <w:t xml:space="preserve"> of</w:t>
            </w:r>
            <w:r w:rsidR="00D95E54" w:rsidRPr="00CF1EE3">
              <w:t xml:space="preserve"> transport and health issues.</w:t>
            </w:r>
            <w:r w:rsidR="00C60F13" w:rsidRPr="00CF1EE3">
              <w:t xml:space="preserve"> </w:t>
            </w:r>
            <w:r w:rsidR="006A32E4" w:rsidRPr="00CF1EE3">
              <w:t>To resolve these issues</w:t>
            </w:r>
            <w:r w:rsidR="00756057" w:rsidRPr="00CF1EE3">
              <w:t>,</w:t>
            </w:r>
            <w:r w:rsidR="006A32E4" w:rsidRPr="00CF1EE3">
              <w:t xml:space="preserve"> </w:t>
            </w:r>
            <w:r w:rsidR="00C60F13" w:rsidRPr="00CF1EE3">
              <w:t>Lidl has delivery service and collection point for click and collect</w:t>
            </w:r>
            <w:r w:rsidR="006A32E4" w:rsidRPr="00CF1EE3">
              <w:t>.</w:t>
            </w:r>
          </w:p>
          <w:p w14:paraId="594741FC" w14:textId="185B2C20" w:rsidR="00F3171C" w:rsidRPr="00CF1EE3" w:rsidRDefault="00F3171C" w:rsidP="00920C39">
            <w:pPr>
              <w:pStyle w:val="ListParagraph"/>
              <w:numPr>
                <w:ilvl w:val="0"/>
                <w:numId w:val="5"/>
              </w:numPr>
              <w:spacing w:line="360" w:lineRule="auto"/>
              <w:jc w:val="both"/>
            </w:pPr>
            <w:r w:rsidRPr="00CF1EE3">
              <w:t xml:space="preserve">Consumer </w:t>
            </w:r>
            <w:r w:rsidR="00485403" w:rsidRPr="00CF1EE3">
              <w:t>are very health conscience</w:t>
            </w:r>
            <w:r w:rsidR="00885EC1" w:rsidRPr="00CF1EE3">
              <w:t>, searching healthy option</w:t>
            </w:r>
            <w:r w:rsidR="00485403" w:rsidRPr="00CF1EE3">
              <w:t xml:space="preserve">. </w:t>
            </w:r>
          </w:p>
        </w:tc>
      </w:tr>
      <w:tr w:rsidR="00212A04" w14:paraId="40C192E1" w14:textId="77777777" w:rsidTr="00DA475B">
        <w:tc>
          <w:tcPr>
            <w:tcW w:w="1696" w:type="dxa"/>
          </w:tcPr>
          <w:p w14:paraId="7A109E74" w14:textId="697A1129" w:rsidR="00212A04" w:rsidRDefault="00023849" w:rsidP="00705F9C">
            <w:pPr>
              <w:rPr>
                <w:b/>
                <w:bCs/>
              </w:rPr>
            </w:pPr>
            <w:r>
              <w:t>T</w:t>
            </w:r>
            <w:r w:rsidR="000D6CC8">
              <w:t>echnologies</w:t>
            </w:r>
          </w:p>
        </w:tc>
        <w:tc>
          <w:tcPr>
            <w:tcW w:w="7230" w:type="dxa"/>
          </w:tcPr>
          <w:p w14:paraId="6A9BC62B" w14:textId="5C70A2F3" w:rsidR="00BB6D25" w:rsidRPr="00CF1EE3" w:rsidRDefault="000247B9" w:rsidP="00920C39">
            <w:pPr>
              <w:pStyle w:val="ListParagraph"/>
              <w:numPr>
                <w:ilvl w:val="0"/>
                <w:numId w:val="6"/>
              </w:numPr>
              <w:spacing w:line="360" w:lineRule="auto"/>
              <w:jc w:val="both"/>
            </w:pPr>
            <w:r w:rsidRPr="00CF1EE3">
              <w:t xml:space="preserve">Lidl has invested in </w:t>
            </w:r>
            <w:r w:rsidR="00756057" w:rsidRPr="00CF1EE3">
              <w:t xml:space="preserve">a </w:t>
            </w:r>
            <w:r w:rsidRPr="00CF1EE3">
              <w:t>reward point system</w:t>
            </w:r>
            <w:r w:rsidR="001154BA" w:rsidRPr="00CF1EE3">
              <w:t xml:space="preserve"> for members</w:t>
            </w:r>
            <w:r w:rsidR="00756057" w:rsidRPr="00CF1EE3">
              <w:t>;</w:t>
            </w:r>
            <w:r w:rsidR="001154BA" w:rsidRPr="00CF1EE3">
              <w:t xml:space="preserve"> this will allow </w:t>
            </w:r>
            <w:r w:rsidR="002B0CB8" w:rsidRPr="00CF1EE3">
              <w:t>Lidl</w:t>
            </w:r>
            <w:r w:rsidR="001154BA" w:rsidRPr="00CF1EE3">
              <w:t xml:space="preserve"> to collect data </w:t>
            </w:r>
            <w:r w:rsidR="007F5DE4" w:rsidRPr="00CF1EE3">
              <w:t>and harvest for future offers</w:t>
            </w:r>
            <w:r w:rsidR="00EC46E1" w:rsidRPr="00CF1EE3">
              <w:t xml:space="preserve"> </w:t>
            </w:r>
            <w:r w:rsidR="001A5F0F" w:rsidRPr="00CF1EE3">
              <w:t xml:space="preserve">to have </w:t>
            </w:r>
            <w:r w:rsidR="001B3F17" w:rsidRPr="00CF1EE3">
              <w:t>a</w:t>
            </w:r>
            <w:r w:rsidR="001A5F0F" w:rsidRPr="00CF1EE3">
              <w:t xml:space="preserve"> competitive advantage </w:t>
            </w:r>
            <w:r w:rsidR="00EC46E1" w:rsidRPr="00CF1EE3">
              <w:t>(Denton, 2020).</w:t>
            </w:r>
            <w:r w:rsidR="007449EC" w:rsidRPr="00CF1EE3">
              <w:t xml:space="preserve"> The offers and coupons will </w:t>
            </w:r>
            <w:r w:rsidR="000F14C1" w:rsidRPr="00CF1EE3">
              <w:t xml:space="preserve">help retain </w:t>
            </w:r>
            <w:r w:rsidR="007B66E0">
              <w:t>their</w:t>
            </w:r>
            <w:r w:rsidR="000F14C1" w:rsidRPr="00CF1EE3">
              <w:t xml:space="preserve"> customers.</w:t>
            </w:r>
          </w:p>
        </w:tc>
      </w:tr>
      <w:tr w:rsidR="00212A04" w14:paraId="03947A95" w14:textId="77777777" w:rsidTr="00DA475B">
        <w:tc>
          <w:tcPr>
            <w:tcW w:w="1696" w:type="dxa"/>
          </w:tcPr>
          <w:p w14:paraId="5D2CA35E" w14:textId="1B5B9CB4" w:rsidR="00212A04" w:rsidRDefault="007B30A5" w:rsidP="00705F9C">
            <w:pPr>
              <w:rPr>
                <w:b/>
                <w:bCs/>
              </w:rPr>
            </w:pPr>
            <w:r>
              <w:lastRenderedPageBreak/>
              <w:t>Legal</w:t>
            </w:r>
          </w:p>
        </w:tc>
        <w:tc>
          <w:tcPr>
            <w:tcW w:w="7230" w:type="dxa"/>
          </w:tcPr>
          <w:p w14:paraId="7989FE17" w14:textId="23B05DB0" w:rsidR="00212A04" w:rsidRPr="00CF1EE3" w:rsidRDefault="00C20625" w:rsidP="00920C39">
            <w:pPr>
              <w:pStyle w:val="ListParagraph"/>
              <w:numPr>
                <w:ilvl w:val="0"/>
                <w:numId w:val="4"/>
              </w:numPr>
              <w:spacing w:line="360" w:lineRule="auto"/>
              <w:jc w:val="both"/>
            </w:pPr>
            <w:r w:rsidRPr="00CF1EE3">
              <w:t xml:space="preserve">Many laws and </w:t>
            </w:r>
            <w:r w:rsidR="00416A08" w:rsidRPr="00CF1EE3">
              <w:t>agreements expected to change</w:t>
            </w:r>
            <w:r w:rsidR="00756057" w:rsidRPr="00CF1EE3">
              <w:t>;</w:t>
            </w:r>
            <w:r w:rsidR="00416A08" w:rsidRPr="00CF1EE3">
              <w:t xml:space="preserve"> it is still unclear what </w:t>
            </w:r>
            <w:r w:rsidR="00175B4C" w:rsidRPr="00CF1EE3">
              <w:t>these new laws</w:t>
            </w:r>
            <w:r w:rsidR="00416A08" w:rsidRPr="00CF1EE3">
              <w:t xml:space="preserve"> are </w:t>
            </w:r>
            <w:r w:rsidR="00912CF8" w:rsidRPr="00CF1EE3">
              <w:t xml:space="preserve">and how it will </w:t>
            </w:r>
            <w:r w:rsidR="00B54697" w:rsidRPr="00CF1EE3">
              <w:t>affect</w:t>
            </w:r>
            <w:r w:rsidR="00912CF8" w:rsidRPr="00CF1EE3">
              <w:t xml:space="preserve"> </w:t>
            </w:r>
            <w:r w:rsidR="00175B4C" w:rsidRPr="00CF1EE3">
              <w:t>cross border trades</w:t>
            </w:r>
            <w:r w:rsidR="00075571" w:rsidRPr="00CF1EE3">
              <w:t>.</w:t>
            </w:r>
          </w:p>
          <w:p w14:paraId="72C1CDA7" w14:textId="4007004E" w:rsidR="00B54697" w:rsidRPr="00CF1EE3" w:rsidRDefault="00B54697" w:rsidP="00920C39">
            <w:pPr>
              <w:pStyle w:val="ListParagraph"/>
              <w:numPr>
                <w:ilvl w:val="0"/>
                <w:numId w:val="4"/>
              </w:numPr>
              <w:spacing w:line="360" w:lineRule="auto"/>
              <w:jc w:val="both"/>
            </w:pPr>
            <w:r w:rsidRPr="00CF1EE3">
              <w:t>Travel</w:t>
            </w:r>
            <w:r w:rsidR="002B5D9F" w:rsidRPr="00CF1EE3">
              <w:t xml:space="preserve"> visa and extra red</w:t>
            </w:r>
            <w:r w:rsidR="008D6884" w:rsidRPr="00CF1EE3">
              <w:t xml:space="preserve"> tapes </w:t>
            </w:r>
            <w:r w:rsidR="00AD1283" w:rsidRPr="00CF1EE3">
              <w:t xml:space="preserve">after </w:t>
            </w:r>
            <w:r w:rsidR="008D6884" w:rsidRPr="00CF1EE3">
              <w:t>Brexit</w:t>
            </w:r>
            <w:r w:rsidR="002B5D9F" w:rsidRPr="00CF1EE3">
              <w:t xml:space="preserve"> will slow </w:t>
            </w:r>
            <w:r w:rsidR="002D6CFB" w:rsidRPr="00CF1EE3">
              <w:t>logistics</w:t>
            </w:r>
            <w:r w:rsidR="00756057" w:rsidRPr="00CF1EE3">
              <w:t>,</w:t>
            </w:r>
            <w:r w:rsidR="002D6CFB" w:rsidRPr="00CF1EE3">
              <w:t xml:space="preserve"> and business journey</w:t>
            </w:r>
            <w:r w:rsidR="008D6884" w:rsidRPr="00CF1EE3">
              <w:t>s</w:t>
            </w:r>
            <w:r w:rsidR="00E626B2" w:rsidRPr="00CF1EE3">
              <w:t xml:space="preserve"> cost will</w:t>
            </w:r>
            <w:r w:rsidR="00ED3C45" w:rsidRPr="00CF1EE3">
              <w:t xml:space="preserve"> rise;</w:t>
            </w:r>
            <w:r w:rsidR="00371F7F" w:rsidRPr="00CF1EE3">
              <w:t xml:space="preserve"> will need to have a plan</w:t>
            </w:r>
            <w:r w:rsidR="00594C5D" w:rsidRPr="00CF1EE3">
              <w:t>.</w:t>
            </w:r>
          </w:p>
          <w:p w14:paraId="4C05DEDD" w14:textId="06C7FFBB" w:rsidR="00BF61C8" w:rsidRPr="00CF1EE3" w:rsidRDefault="007E03C9" w:rsidP="00920C39">
            <w:pPr>
              <w:pStyle w:val="ListParagraph"/>
              <w:numPr>
                <w:ilvl w:val="0"/>
                <w:numId w:val="4"/>
              </w:numPr>
              <w:spacing w:line="360" w:lineRule="auto"/>
              <w:jc w:val="both"/>
            </w:pPr>
            <w:r w:rsidRPr="00CF1EE3">
              <w:t>New tar</w:t>
            </w:r>
            <w:r w:rsidR="007265C5" w:rsidRPr="00CF1EE3">
              <w:t xml:space="preserve">iffs may </w:t>
            </w:r>
            <w:r w:rsidR="0008021B" w:rsidRPr="00CF1EE3">
              <w:t>affect</w:t>
            </w:r>
            <w:r w:rsidR="007265C5" w:rsidRPr="00CF1EE3">
              <w:t xml:space="preserve"> buying power</w:t>
            </w:r>
            <w:r w:rsidR="00756057" w:rsidRPr="00CF1EE3">
              <w:t>;</w:t>
            </w:r>
            <w:r w:rsidR="00CD3CBE" w:rsidRPr="00CF1EE3">
              <w:t xml:space="preserve"> the cost will have to be </w:t>
            </w:r>
            <w:r w:rsidR="0008021B" w:rsidRPr="00CF1EE3">
              <w:t>passed</w:t>
            </w:r>
            <w:r w:rsidR="00CD3CBE" w:rsidRPr="00CF1EE3">
              <w:t xml:space="preserve"> onto the co</w:t>
            </w:r>
            <w:r w:rsidR="00444A5D" w:rsidRPr="00CF1EE3">
              <w:t>nsumer</w:t>
            </w:r>
            <w:r w:rsidR="00B56F3E" w:rsidRPr="00CF1EE3">
              <w:t xml:space="preserve"> (Braithwaite, 2017).</w:t>
            </w:r>
          </w:p>
          <w:p w14:paraId="148440FE" w14:textId="387DC706" w:rsidR="00366475" w:rsidRPr="00CF1EE3" w:rsidRDefault="00833EDF" w:rsidP="00920C39">
            <w:pPr>
              <w:pStyle w:val="ListParagraph"/>
              <w:numPr>
                <w:ilvl w:val="0"/>
                <w:numId w:val="4"/>
              </w:numPr>
              <w:spacing w:line="360" w:lineRule="auto"/>
              <w:jc w:val="both"/>
            </w:pPr>
            <w:r w:rsidRPr="00CF1EE3">
              <w:t xml:space="preserve">New laws imposed </w:t>
            </w:r>
            <w:r w:rsidR="00B07ADA" w:rsidRPr="00CF1EE3">
              <w:t>on businesses t</w:t>
            </w:r>
            <w:r w:rsidR="00202C91" w:rsidRPr="00CF1EE3">
              <w:t xml:space="preserve">o be more </w:t>
            </w:r>
            <w:r w:rsidR="009B269D" w:rsidRPr="00CF1EE3">
              <w:t>eco-friendly and sustainable approach t</w:t>
            </w:r>
            <w:r w:rsidR="00366475" w:rsidRPr="00CF1EE3">
              <w:t>o trade</w:t>
            </w:r>
            <w:r w:rsidR="00F447A4" w:rsidRPr="00CF1EE3">
              <w:t xml:space="preserve">, more investment money will be required </w:t>
            </w:r>
            <w:r w:rsidR="00E232FB" w:rsidRPr="00CF1EE3">
              <w:t>to fulfil these regulations.</w:t>
            </w:r>
          </w:p>
        </w:tc>
      </w:tr>
      <w:tr w:rsidR="00212A04" w14:paraId="3EFF9C4A" w14:textId="77777777" w:rsidTr="00DA475B">
        <w:tc>
          <w:tcPr>
            <w:tcW w:w="1696" w:type="dxa"/>
          </w:tcPr>
          <w:p w14:paraId="722F5CE6" w14:textId="3F48E825" w:rsidR="00212A04" w:rsidRDefault="00023849" w:rsidP="00705F9C">
            <w:pPr>
              <w:rPr>
                <w:b/>
                <w:bCs/>
              </w:rPr>
            </w:pPr>
            <w:r>
              <w:t>E</w:t>
            </w:r>
            <w:r w:rsidR="00594373">
              <w:t>nvironment</w:t>
            </w:r>
          </w:p>
        </w:tc>
        <w:tc>
          <w:tcPr>
            <w:tcW w:w="7230" w:type="dxa"/>
          </w:tcPr>
          <w:p w14:paraId="4C73E40B" w14:textId="42093BDE" w:rsidR="00212A04" w:rsidRPr="00CF1EE3" w:rsidRDefault="00E60F38" w:rsidP="00920C39">
            <w:pPr>
              <w:pStyle w:val="ListParagraph"/>
              <w:numPr>
                <w:ilvl w:val="0"/>
                <w:numId w:val="7"/>
              </w:numPr>
              <w:spacing w:line="360" w:lineRule="auto"/>
              <w:jc w:val="both"/>
            </w:pPr>
            <w:r w:rsidRPr="00CF1EE3">
              <w:t xml:space="preserve">Many businesses are criticised for not being </w:t>
            </w:r>
            <w:r w:rsidR="002372B4" w:rsidRPr="00CF1EE3">
              <w:t xml:space="preserve">sustainable </w:t>
            </w:r>
            <w:r w:rsidR="0068437C" w:rsidRPr="00CF1EE3">
              <w:t>Lidl is investing</w:t>
            </w:r>
            <w:r w:rsidR="00F462BE" w:rsidRPr="00CF1EE3">
              <w:t xml:space="preserve"> 25 million </w:t>
            </w:r>
            <w:r w:rsidR="007A03C9" w:rsidRPr="00CF1EE3">
              <w:t xml:space="preserve">in installing </w:t>
            </w:r>
            <w:r w:rsidR="00FB2912" w:rsidRPr="00CF1EE3">
              <w:t xml:space="preserve">300 charging points </w:t>
            </w:r>
            <w:r w:rsidR="00A61376" w:rsidRPr="00CF1EE3">
              <w:t>across th</w:t>
            </w:r>
            <w:r w:rsidR="005D59D8" w:rsidRPr="00CF1EE3">
              <w:t>e U</w:t>
            </w:r>
            <w:r w:rsidR="00BE6B25">
              <w:t>K</w:t>
            </w:r>
            <w:r w:rsidR="005D59D8" w:rsidRPr="00CF1EE3">
              <w:t xml:space="preserve"> to </w:t>
            </w:r>
            <w:r w:rsidR="00202D05" w:rsidRPr="00CF1EE3">
              <w:t>me</w:t>
            </w:r>
            <w:r w:rsidR="00540AEC" w:rsidRPr="00CF1EE3">
              <w:t>et</w:t>
            </w:r>
            <w:r w:rsidR="00202D05" w:rsidRPr="00CF1EE3">
              <w:t xml:space="preserve"> consumer demand and taking </w:t>
            </w:r>
            <w:r w:rsidR="006619EB" w:rsidRPr="00CF1EE3">
              <w:t xml:space="preserve">a </w:t>
            </w:r>
            <w:r w:rsidR="00202D05" w:rsidRPr="00CF1EE3">
              <w:t>sustainable approach to business</w:t>
            </w:r>
            <w:r w:rsidR="00075571" w:rsidRPr="00CF1EE3">
              <w:t xml:space="preserve"> (Hull, 2019)</w:t>
            </w:r>
            <w:r w:rsidR="002372B4" w:rsidRPr="00CF1EE3">
              <w:t>.</w:t>
            </w:r>
          </w:p>
          <w:p w14:paraId="658FD09A" w14:textId="02C69EB7" w:rsidR="000F6E33" w:rsidRPr="00CF1EE3" w:rsidRDefault="002372B4" w:rsidP="00920C39">
            <w:pPr>
              <w:pStyle w:val="ListParagraph"/>
              <w:numPr>
                <w:ilvl w:val="0"/>
                <w:numId w:val="7"/>
              </w:numPr>
              <w:spacing w:line="360" w:lineRule="auto"/>
              <w:jc w:val="both"/>
            </w:pPr>
            <w:r w:rsidRPr="00CF1EE3">
              <w:t xml:space="preserve">Lidl </w:t>
            </w:r>
            <w:r w:rsidR="008F2449" w:rsidRPr="00CF1EE3">
              <w:t>currently source</w:t>
            </w:r>
            <w:r w:rsidR="00496637" w:rsidRPr="00CF1EE3">
              <w:t>s</w:t>
            </w:r>
            <w:r w:rsidR="008F2449" w:rsidRPr="00CF1EE3">
              <w:t xml:space="preserve"> most of </w:t>
            </w:r>
            <w:r w:rsidR="00496637" w:rsidRPr="00CF1EE3">
              <w:t xml:space="preserve">the </w:t>
            </w:r>
            <w:r w:rsidR="00042C4C" w:rsidRPr="00CF1EE3">
              <w:t>poultry</w:t>
            </w:r>
            <w:r w:rsidR="008F2449" w:rsidRPr="00CF1EE3">
              <w:t xml:space="preserve">, </w:t>
            </w:r>
            <w:r w:rsidR="00B779B9" w:rsidRPr="00CF1EE3">
              <w:t>vegetable,</w:t>
            </w:r>
            <w:r w:rsidR="008F2449" w:rsidRPr="00CF1EE3">
              <w:t xml:space="preserve"> and other confectionar</w:t>
            </w:r>
            <w:r w:rsidR="00496637" w:rsidRPr="00CF1EE3">
              <w:t>ies</w:t>
            </w:r>
            <w:r w:rsidR="008F2449" w:rsidRPr="00CF1EE3">
              <w:t xml:space="preserve"> from local suppliers to r</w:t>
            </w:r>
            <w:r w:rsidR="00042C4C" w:rsidRPr="00CF1EE3">
              <w:t xml:space="preserve">educe </w:t>
            </w:r>
            <w:r w:rsidR="00CD191E" w:rsidRPr="00CF1EE3">
              <w:t>carbon</w:t>
            </w:r>
            <w:r w:rsidR="00042C4C" w:rsidRPr="00CF1EE3">
              <w:t xml:space="preserve"> footprint</w:t>
            </w:r>
            <w:r w:rsidR="00496637" w:rsidRPr="00CF1EE3">
              <w:t xml:space="preserve"> as</w:t>
            </w:r>
            <w:r w:rsidR="00042C4C" w:rsidRPr="00CF1EE3">
              <w:t xml:space="preserve"> well </w:t>
            </w:r>
            <w:r w:rsidR="00B1701E" w:rsidRPr="00CF1EE3">
              <w:t xml:space="preserve">as </w:t>
            </w:r>
            <w:r w:rsidR="00042C4C" w:rsidRPr="00CF1EE3">
              <w:t xml:space="preserve">supporting </w:t>
            </w:r>
            <w:r w:rsidR="00B1701E" w:rsidRPr="00CF1EE3">
              <w:t xml:space="preserve">local </w:t>
            </w:r>
            <w:r w:rsidR="00CD191E" w:rsidRPr="00CF1EE3">
              <w:t>U</w:t>
            </w:r>
            <w:r w:rsidR="00BE6B25">
              <w:t>K</w:t>
            </w:r>
            <w:r w:rsidR="00CD191E" w:rsidRPr="00CF1EE3">
              <w:t xml:space="preserve"> </w:t>
            </w:r>
            <w:r w:rsidR="00042C4C" w:rsidRPr="00CF1EE3">
              <w:t>business.</w:t>
            </w:r>
            <w:r w:rsidR="00F77582" w:rsidRPr="00CF1EE3">
              <w:t xml:space="preserve"> Many of the products are </w:t>
            </w:r>
            <w:r w:rsidR="00813523" w:rsidRPr="00CF1EE3">
              <w:t>organic produce, low sugar, sustainable fi</w:t>
            </w:r>
            <w:r w:rsidR="003A3741" w:rsidRPr="00CF1EE3">
              <w:t>sh</w:t>
            </w:r>
            <w:r w:rsidR="00C50D64" w:rsidRPr="00CF1EE3">
              <w:t>/seafood</w:t>
            </w:r>
            <w:r w:rsidR="003A3741" w:rsidRPr="00CF1EE3">
              <w:t>, eco-friendly</w:t>
            </w:r>
            <w:r w:rsidR="00DE605B" w:rsidRPr="00CF1EE3">
              <w:t xml:space="preserve">, </w:t>
            </w:r>
            <w:r w:rsidR="00F0266E" w:rsidRPr="00CF1EE3">
              <w:t>sustainable sourcing of timber,</w:t>
            </w:r>
            <w:r w:rsidR="004175C8" w:rsidRPr="00CF1EE3">
              <w:t xml:space="preserve"> Fairtrade </w:t>
            </w:r>
            <w:r w:rsidR="00B1701E" w:rsidRPr="00CF1EE3">
              <w:t>product, palm</w:t>
            </w:r>
            <w:r w:rsidR="003A3741" w:rsidRPr="00CF1EE3">
              <w:t xml:space="preserve"> oil and many more</w:t>
            </w:r>
            <w:r w:rsidR="00DA6921" w:rsidRPr="00CF1EE3">
              <w:t>.</w:t>
            </w:r>
          </w:p>
          <w:p w14:paraId="75B81CAE" w14:textId="178EE646" w:rsidR="001F4CA7" w:rsidRPr="00CF1EE3" w:rsidRDefault="00F17AC1" w:rsidP="00920C39">
            <w:pPr>
              <w:pStyle w:val="ListParagraph"/>
              <w:numPr>
                <w:ilvl w:val="0"/>
                <w:numId w:val="7"/>
              </w:numPr>
              <w:spacing w:line="360" w:lineRule="auto"/>
              <w:jc w:val="both"/>
            </w:pPr>
            <w:r w:rsidRPr="00CF1EE3">
              <w:t>Lidl is also managing waste</w:t>
            </w:r>
            <w:r w:rsidR="00FC4E18" w:rsidRPr="00CF1EE3">
              <w:t xml:space="preserve"> </w:t>
            </w:r>
            <w:r w:rsidR="009D77BD" w:rsidRPr="00CF1EE3">
              <w:t>ethically</w:t>
            </w:r>
            <w:r w:rsidR="00E11A47" w:rsidRPr="00CF1EE3">
              <w:t xml:space="preserve"> by offering </w:t>
            </w:r>
            <w:r w:rsidR="000030D9" w:rsidRPr="00CF1EE3">
              <w:t>recycling bins;</w:t>
            </w:r>
            <w:r w:rsidR="00FC4E18" w:rsidRPr="00CF1EE3">
              <w:t xml:space="preserve"> it also invested in green energy</w:t>
            </w:r>
            <w:r w:rsidR="00496637" w:rsidRPr="00CF1EE3">
              <w:t xml:space="preserve"> as</w:t>
            </w:r>
            <w:r w:rsidR="00FC4E18" w:rsidRPr="00CF1EE3">
              <w:t xml:space="preserve"> well as </w:t>
            </w:r>
            <w:r w:rsidR="00C14467" w:rsidRPr="00CF1EE3">
              <w:t>solar energy program</w:t>
            </w:r>
            <w:r w:rsidR="00092BAB" w:rsidRPr="00CF1EE3">
              <w:t xml:space="preserve"> and reducing plastics</w:t>
            </w:r>
            <w:r w:rsidR="009D77BD" w:rsidRPr="00CF1EE3">
              <w:t xml:space="preserve"> packaging</w:t>
            </w:r>
            <w:r w:rsidR="00DA6921" w:rsidRPr="00CF1EE3">
              <w:t xml:space="preserve"> (Lidl, 2020).</w:t>
            </w:r>
          </w:p>
          <w:p w14:paraId="1E0BDB4B" w14:textId="1AC2D821" w:rsidR="0006615E" w:rsidRPr="00CF1EE3" w:rsidRDefault="0006615E" w:rsidP="007C2579">
            <w:pPr>
              <w:keepNext/>
              <w:spacing w:line="360" w:lineRule="auto"/>
              <w:jc w:val="both"/>
              <w:rPr>
                <w:b/>
                <w:bCs/>
              </w:rPr>
            </w:pPr>
          </w:p>
        </w:tc>
      </w:tr>
    </w:tbl>
    <w:p w14:paraId="1A27931D" w14:textId="77777777" w:rsidR="0084431D" w:rsidRDefault="0084431D" w:rsidP="0084431D">
      <w:pPr>
        <w:pStyle w:val="Heading2"/>
        <w:numPr>
          <w:ilvl w:val="0"/>
          <w:numId w:val="0"/>
        </w:numPr>
      </w:pPr>
    </w:p>
    <w:p w14:paraId="65139AC2" w14:textId="0038B294" w:rsidR="00C92CEF" w:rsidRPr="00C92CEF" w:rsidRDefault="00E50F1A" w:rsidP="00EF6F20">
      <w:pPr>
        <w:pStyle w:val="Heading2"/>
      </w:pPr>
      <w:bookmarkStart w:id="19" w:name="_Toc57146082"/>
      <w:r>
        <w:t xml:space="preserve">Evaluating the </w:t>
      </w:r>
      <w:r w:rsidR="00BF376A">
        <w:t>F</w:t>
      </w:r>
      <w:r>
        <w:t>indings from PEST</w:t>
      </w:r>
      <w:r w:rsidR="00BF376A">
        <w:t>LE.</w:t>
      </w:r>
      <w:bookmarkEnd w:id="19"/>
    </w:p>
    <w:p w14:paraId="3E52337D" w14:textId="4B785DE7" w:rsidR="0068654D" w:rsidRPr="00CF1EE3" w:rsidRDefault="00615060" w:rsidP="00920C39">
      <w:pPr>
        <w:pStyle w:val="ListParagraph"/>
        <w:numPr>
          <w:ilvl w:val="0"/>
          <w:numId w:val="8"/>
        </w:numPr>
        <w:jc w:val="both"/>
        <w:rPr>
          <w:b/>
          <w:bCs/>
        </w:rPr>
      </w:pPr>
      <w:r w:rsidRPr="00CF1EE3">
        <w:t xml:space="preserve">After Brexit many companies may not have access to </w:t>
      </w:r>
      <w:r w:rsidR="00BD45B8" w:rsidRPr="00CF1EE3">
        <w:t xml:space="preserve">cheap </w:t>
      </w:r>
      <w:r w:rsidRPr="00CF1EE3">
        <w:t xml:space="preserve">European labour; a shortage of labour is </w:t>
      </w:r>
      <w:r w:rsidR="00255898" w:rsidRPr="00CF1EE3">
        <w:t>expected,</w:t>
      </w:r>
      <w:r w:rsidR="00BD45B8" w:rsidRPr="00CF1EE3">
        <w:t xml:space="preserve"> and</w:t>
      </w:r>
      <w:r w:rsidR="0059010F" w:rsidRPr="00CF1EE3">
        <w:t xml:space="preserve"> higher pay workers will need to be sourced</w:t>
      </w:r>
      <w:r w:rsidR="008B04B9" w:rsidRPr="00CF1EE3">
        <w:t xml:space="preserve"> from </w:t>
      </w:r>
      <w:r w:rsidR="00AB604A" w:rsidRPr="00CF1EE3">
        <w:t xml:space="preserve">the </w:t>
      </w:r>
      <w:r w:rsidR="008B04B9" w:rsidRPr="00CF1EE3">
        <w:t xml:space="preserve">local </w:t>
      </w:r>
      <w:r w:rsidR="00255898" w:rsidRPr="00CF1EE3">
        <w:t>area</w:t>
      </w:r>
      <w:r w:rsidR="00754DA9" w:rsidRPr="00CF1EE3">
        <w:t xml:space="preserve"> this would lead to more labour cost.</w:t>
      </w:r>
    </w:p>
    <w:p w14:paraId="1CEF5475" w14:textId="08F005BF" w:rsidR="00247989" w:rsidRPr="00CF1EE3" w:rsidRDefault="00247989" w:rsidP="00920C39">
      <w:pPr>
        <w:pStyle w:val="ListParagraph"/>
        <w:numPr>
          <w:ilvl w:val="0"/>
          <w:numId w:val="8"/>
        </w:numPr>
        <w:jc w:val="both"/>
        <w:rPr>
          <w:b/>
          <w:bCs/>
        </w:rPr>
      </w:pPr>
      <w:r w:rsidRPr="00CF1EE3">
        <w:t xml:space="preserve">Brexit will cause </w:t>
      </w:r>
      <w:r w:rsidR="007E1251" w:rsidRPr="00CF1EE3">
        <w:t>supply chain disruption</w:t>
      </w:r>
      <w:r w:rsidR="00AB604A" w:rsidRPr="00CF1EE3">
        <w:t>;</w:t>
      </w:r>
      <w:r w:rsidR="007E1251" w:rsidRPr="00CF1EE3">
        <w:t xml:space="preserve"> this may lead to </w:t>
      </w:r>
      <w:r w:rsidR="00AB604A" w:rsidRPr="00CF1EE3">
        <w:t xml:space="preserve">a </w:t>
      </w:r>
      <w:r w:rsidR="007E1251" w:rsidRPr="00CF1EE3">
        <w:t>shortage of goods</w:t>
      </w:r>
      <w:r w:rsidR="00F52241" w:rsidRPr="00CF1EE3">
        <w:t xml:space="preserve">, </w:t>
      </w:r>
      <w:r w:rsidR="005A407B" w:rsidRPr="00CF1EE3">
        <w:t xml:space="preserve">will lead to more cost and </w:t>
      </w:r>
      <w:r w:rsidR="00AB604A" w:rsidRPr="00CF1EE3">
        <w:t>a</w:t>
      </w:r>
      <w:r w:rsidR="005A407B" w:rsidRPr="00CF1EE3">
        <w:t xml:space="preserve">ffect overall </w:t>
      </w:r>
      <w:r w:rsidR="00494C4E" w:rsidRPr="00CF1EE3">
        <w:t>profits.</w:t>
      </w:r>
    </w:p>
    <w:p w14:paraId="774993F7" w14:textId="4CDC56A8" w:rsidR="00255898" w:rsidRPr="00CF1EE3" w:rsidRDefault="002C2B81" w:rsidP="00920C39">
      <w:pPr>
        <w:pStyle w:val="ListParagraph"/>
        <w:numPr>
          <w:ilvl w:val="0"/>
          <w:numId w:val="8"/>
        </w:numPr>
        <w:jc w:val="both"/>
      </w:pPr>
      <w:r w:rsidRPr="00CF1EE3">
        <w:t>Consumer confiden</w:t>
      </w:r>
      <w:r w:rsidR="00AB604A" w:rsidRPr="00CF1EE3">
        <w:t>ce</w:t>
      </w:r>
      <w:r w:rsidR="00532035" w:rsidRPr="00CF1EE3">
        <w:t xml:space="preserve"> had a </w:t>
      </w:r>
      <w:r w:rsidR="00A06667" w:rsidRPr="00CF1EE3">
        <w:t xml:space="preserve">negative trade in </w:t>
      </w:r>
      <w:r w:rsidR="001453AA" w:rsidRPr="00CF1EE3">
        <w:t xml:space="preserve">the </w:t>
      </w:r>
      <w:r w:rsidR="00A06667" w:rsidRPr="00CF1EE3">
        <w:t xml:space="preserve">overall economy, mass </w:t>
      </w:r>
      <w:r w:rsidR="00107607" w:rsidRPr="00CF1EE3">
        <w:t xml:space="preserve">unemployment, long-term recession </w:t>
      </w:r>
      <w:r w:rsidR="006F0807" w:rsidRPr="00CF1EE3">
        <w:t>expected,</w:t>
      </w:r>
      <w:r w:rsidR="005E0AE6" w:rsidRPr="00CF1EE3">
        <w:t xml:space="preserve"> and</w:t>
      </w:r>
      <w:r w:rsidR="001453AA" w:rsidRPr="00CF1EE3">
        <w:t xml:space="preserve"> </w:t>
      </w:r>
      <w:r w:rsidR="005E0AE6" w:rsidRPr="00CF1EE3">
        <w:t xml:space="preserve">fear of Covid-19 </w:t>
      </w:r>
      <w:r w:rsidR="008242B1" w:rsidRPr="00CF1EE3">
        <w:t xml:space="preserve">will </w:t>
      </w:r>
      <w:r w:rsidR="00AE7284" w:rsidRPr="00CF1EE3">
        <w:t>affect</w:t>
      </w:r>
      <w:r w:rsidR="008242B1" w:rsidRPr="00CF1EE3">
        <w:t xml:space="preserve"> any future strateg</w:t>
      </w:r>
      <w:r w:rsidR="00AB604A" w:rsidRPr="00CF1EE3">
        <w:t>ic</w:t>
      </w:r>
      <w:r w:rsidR="00AE7284" w:rsidRPr="00CF1EE3">
        <w:t xml:space="preserve"> plan</w:t>
      </w:r>
      <w:r w:rsidR="006F0807" w:rsidRPr="00CF1EE3">
        <w:t>.</w:t>
      </w:r>
    </w:p>
    <w:p w14:paraId="18757A2D" w14:textId="697DC790" w:rsidR="006F0807" w:rsidRDefault="004262BA" w:rsidP="00920C39">
      <w:pPr>
        <w:pStyle w:val="ListParagraph"/>
        <w:numPr>
          <w:ilvl w:val="0"/>
          <w:numId w:val="8"/>
        </w:numPr>
        <w:jc w:val="both"/>
      </w:pPr>
      <w:r w:rsidRPr="00CF1EE3">
        <w:t xml:space="preserve">Lidl has </w:t>
      </w:r>
      <w:r w:rsidR="008F7E25" w:rsidRPr="00CF1EE3">
        <w:t xml:space="preserve">invested </w:t>
      </w:r>
      <w:r w:rsidR="0091664B" w:rsidRPr="00CF1EE3">
        <w:t xml:space="preserve">in </w:t>
      </w:r>
      <w:r w:rsidR="008F7E25" w:rsidRPr="00CF1EE3">
        <w:t>new technology</w:t>
      </w:r>
      <w:r w:rsidR="00FF168B" w:rsidRPr="00CF1EE3">
        <w:t xml:space="preserve"> and innovation </w:t>
      </w:r>
      <w:r w:rsidR="009A70B0" w:rsidRPr="00CF1EE3">
        <w:t xml:space="preserve">like delivery vehicles, </w:t>
      </w:r>
      <w:r w:rsidR="000D3A5C" w:rsidRPr="00CF1EE3">
        <w:t xml:space="preserve">click and collect </w:t>
      </w:r>
      <w:r w:rsidR="00AB604A" w:rsidRPr="00CF1EE3">
        <w:t>from countering</w:t>
      </w:r>
      <w:r w:rsidR="00FF168B" w:rsidRPr="00CF1EE3">
        <w:t xml:space="preserve"> Covid-19</w:t>
      </w:r>
      <w:r w:rsidR="002207C2" w:rsidRPr="00CF1EE3">
        <w:t>; Lidl’s has benefit</w:t>
      </w:r>
      <w:r w:rsidR="00AB604A" w:rsidRPr="00CF1EE3">
        <w:t>ed</w:t>
      </w:r>
      <w:r w:rsidR="002207C2" w:rsidRPr="00CF1EE3">
        <w:t xml:space="preserve"> </w:t>
      </w:r>
      <w:r w:rsidR="0047192D" w:rsidRPr="00CF1EE3">
        <w:t xml:space="preserve">from </w:t>
      </w:r>
      <w:r w:rsidR="005C0E13" w:rsidRPr="00CF1EE3">
        <w:t>these investments</w:t>
      </w:r>
      <w:r w:rsidR="0047192D" w:rsidRPr="00CF1EE3">
        <w:t>. Howev</w:t>
      </w:r>
      <w:r w:rsidR="00167432" w:rsidRPr="00CF1EE3">
        <w:t xml:space="preserve">er, Lidl relies on </w:t>
      </w:r>
      <w:r w:rsidR="008B5155" w:rsidRPr="00CF1EE3">
        <w:t>efficiency</w:t>
      </w:r>
      <w:r w:rsidR="00167432" w:rsidRPr="00CF1EE3">
        <w:t xml:space="preserve">, simple business approach </w:t>
      </w:r>
      <w:r w:rsidR="008B5155" w:rsidRPr="00CF1EE3">
        <w:t>that may change</w:t>
      </w:r>
      <w:r w:rsidR="008B5155">
        <w:t xml:space="preserve"> due to the current </w:t>
      </w:r>
      <w:r w:rsidR="00C46107">
        <w:t>business environment.</w:t>
      </w:r>
    </w:p>
    <w:p w14:paraId="307C65A1" w14:textId="401B4AB9" w:rsidR="003E7A97" w:rsidRDefault="00C46107" w:rsidP="00920C39">
      <w:pPr>
        <w:pStyle w:val="ListParagraph"/>
        <w:numPr>
          <w:ilvl w:val="0"/>
          <w:numId w:val="8"/>
        </w:numPr>
        <w:jc w:val="both"/>
      </w:pPr>
      <w:r>
        <w:lastRenderedPageBreak/>
        <w:t>New laws on envir</w:t>
      </w:r>
      <w:r w:rsidR="009C21F3">
        <w:t xml:space="preserve">onmental issues, sustainability and ethical business approach mean more investment </w:t>
      </w:r>
      <w:r w:rsidR="00262FB7">
        <w:t xml:space="preserve">and </w:t>
      </w:r>
      <w:r w:rsidR="009C21F3">
        <w:t xml:space="preserve">research </w:t>
      </w:r>
      <w:r w:rsidR="005C0E13">
        <w:t xml:space="preserve">development </w:t>
      </w:r>
      <w:r w:rsidR="009C21F3">
        <w:t>will be re</w:t>
      </w:r>
      <w:r w:rsidR="00262FB7">
        <w:t xml:space="preserve">quired. A new business model </w:t>
      </w:r>
      <w:r w:rsidR="008B0F06">
        <w:t xml:space="preserve">and strategy </w:t>
      </w:r>
      <w:r w:rsidR="00262FB7">
        <w:t>will need</w:t>
      </w:r>
      <w:r w:rsidR="00AB604A">
        <w:t xml:space="preserve"> to</w:t>
      </w:r>
      <w:r w:rsidR="00262FB7">
        <w:t xml:space="preserve"> be created to </w:t>
      </w:r>
      <w:r w:rsidR="008B0F06">
        <w:t xml:space="preserve">mitigate </w:t>
      </w:r>
      <w:r w:rsidR="002B1CC9">
        <w:t>these</w:t>
      </w:r>
      <w:r w:rsidR="00A66A4F">
        <w:t xml:space="preserve"> issues and the for long term survival of the organisation.</w:t>
      </w:r>
      <w:r w:rsidR="008D5403">
        <w:t xml:space="preserve"> </w:t>
      </w:r>
    </w:p>
    <w:p w14:paraId="2232EA4F" w14:textId="12F452A8" w:rsidR="00B420BF" w:rsidRPr="00D52566" w:rsidRDefault="00193B1C" w:rsidP="00B420BF">
      <w:pPr>
        <w:pStyle w:val="ListParagraph"/>
        <w:numPr>
          <w:ilvl w:val="0"/>
          <w:numId w:val="8"/>
        </w:numPr>
        <w:jc w:val="both"/>
      </w:pPr>
      <w:r w:rsidRPr="00CF1EE3">
        <w:t xml:space="preserve">Lidl has been slow in </w:t>
      </w:r>
      <w:r w:rsidR="00600D6B" w:rsidRPr="00CF1EE3">
        <w:t xml:space="preserve">introducing loyalty points cards, collecting and harvesting data </w:t>
      </w:r>
      <w:r w:rsidR="00B92152" w:rsidRPr="00CF1EE3">
        <w:t>for</w:t>
      </w:r>
      <w:r w:rsidR="00AB604A" w:rsidRPr="00CF1EE3">
        <w:t xml:space="preserve"> the</w:t>
      </w:r>
      <w:r w:rsidR="00B92152" w:rsidRPr="00CF1EE3">
        <w:t xml:space="preserve"> purpose of business is vital where information leadership is the key to b</w:t>
      </w:r>
      <w:r w:rsidR="0026325B" w:rsidRPr="00CF1EE3">
        <w:t>usiness advantage and sale growth.</w:t>
      </w:r>
    </w:p>
    <w:p w14:paraId="3ADCCE21" w14:textId="07393223" w:rsidR="00B420BF" w:rsidRPr="002D117A" w:rsidRDefault="00B420BF" w:rsidP="002D117A">
      <w:pPr>
        <w:pStyle w:val="IntenseQuote"/>
        <w:rPr>
          <w:b/>
          <w:bCs/>
        </w:rPr>
      </w:pPr>
      <w:r w:rsidRPr="009C3A2F">
        <w:rPr>
          <w:rStyle w:val="Strong"/>
        </w:rPr>
        <w:t xml:space="preserve">This part of the report will perform </w:t>
      </w:r>
      <w:r w:rsidR="00C4210B" w:rsidRPr="009C3A2F">
        <w:rPr>
          <w:rStyle w:val="Strong"/>
        </w:rPr>
        <w:t>a</w:t>
      </w:r>
      <w:r w:rsidRPr="009C3A2F">
        <w:rPr>
          <w:rStyle w:val="Strong"/>
        </w:rPr>
        <w:t xml:space="preserve"> </w:t>
      </w:r>
      <w:r w:rsidR="009E1900">
        <w:rPr>
          <w:rStyle w:val="Strong"/>
        </w:rPr>
        <w:t xml:space="preserve">SWOT </w:t>
      </w:r>
      <w:r w:rsidR="00697427" w:rsidRPr="009C3A2F">
        <w:rPr>
          <w:rStyle w:val="Strong"/>
        </w:rPr>
        <w:t>analysis</w:t>
      </w:r>
      <w:r w:rsidR="004E6C96" w:rsidRPr="009C3A2F">
        <w:rPr>
          <w:rStyle w:val="Strong"/>
        </w:rPr>
        <w:t xml:space="preserve"> </w:t>
      </w:r>
      <w:r w:rsidR="009E1900">
        <w:rPr>
          <w:rStyle w:val="Strong"/>
        </w:rPr>
        <w:t xml:space="preserve">to </w:t>
      </w:r>
      <w:r w:rsidR="00386B16" w:rsidRPr="009C3A2F">
        <w:rPr>
          <w:rStyle w:val="Strong"/>
        </w:rPr>
        <w:t xml:space="preserve">evaluate </w:t>
      </w:r>
      <w:r w:rsidR="00625C67" w:rsidRPr="009C3A2F">
        <w:rPr>
          <w:rStyle w:val="Strong"/>
        </w:rPr>
        <w:t xml:space="preserve">the </w:t>
      </w:r>
      <w:r w:rsidR="00EF03E6" w:rsidRPr="009C3A2F">
        <w:rPr>
          <w:rStyle w:val="Strong"/>
        </w:rPr>
        <w:t xml:space="preserve">Macro and </w:t>
      </w:r>
      <w:r w:rsidR="00625C67" w:rsidRPr="009C3A2F">
        <w:rPr>
          <w:rStyle w:val="Strong"/>
        </w:rPr>
        <w:t>M</w:t>
      </w:r>
      <w:r w:rsidR="00386B16" w:rsidRPr="009C3A2F">
        <w:rPr>
          <w:rStyle w:val="Strong"/>
        </w:rPr>
        <w:t>i</w:t>
      </w:r>
      <w:r w:rsidR="00625C67" w:rsidRPr="009C3A2F">
        <w:rPr>
          <w:rStyle w:val="Strong"/>
        </w:rPr>
        <w:t>cro-Environment.</w:t>
      </w:r>
    </w:p>
    <w:p w14:paraId="01945A29" w14:textId="19BD1F5C" w:rsidR="001F731B" w:rsidRDefault="004C1106" w:rsidP="006A148B">
      <w:pPr>
        <w:jc w:val="center"/>
      </w:pPr>
      <w:r>
        <w:t xml:space="preserve">The </w:t>
      </w:r>
      <w:r w:rsidR="0097147F" w:rsidRPr="00540AEC">
        <w:t>SWOT</w:t>
      </w:r>
      <w:r>
        <w:t xml:space="preserve"> Model</w:t>
      </w:r>
      <w:r w:rsidR="001258F0">
        <w:t>.</w:t>
      </w:r>
    </w:p>
    <w:p w14:paraId="356F8196" w14:textId="69873442" w:rsidR="002477E0" w:rsidRPr="002477E0" w:rsidRDefault="00DF0734" w:rsidP="002477E0">
      <w:r>
        <w:t>.</w:t>
      </w:r>
      <w:r w:rsidR="00A6264A">
        <w:t xml:space="preserve"> </w:t>
      </w:r>
    </w:p>
    <w:p w14:paraId="787F2B02" w14:textId="77777777" w:rsidR="00041116" w:rsidRDefault="00885357" w:rsidP="00041116">
      <w:pPr>
        <w:keepNext/>
        <w:jc w:val="center"/>
      </w:pPr>
      <w:r>
        <w:rPr>
          <w:noProof/>
        </w:rPr>
        <w:drawing>
          <wp:inline distT="0" distB="0" distL="0" distR="0" wp14:anchorId="6C64B82A" wp14:editId="0690BE22">
            <wp:extent cx="5486400" cy="3200400"/>
            <wp:effectExtent l="0" t="0" r="19050" b="0"/>
            <wp:docPr id="11" name="Diagram 11"/>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44" r:lo="rId45" r:qs="rId46" r:cs="rId47"/>
              </a:graphicData>
            </a:graphic>
          </wp:inline>
        </w:drawing>
      </w:r>
    </w:p>
    <w:p w14:paraId="70D4DD14" w14:textId="22228749" w:rsidR="00D979A1" w:rsidRDefault="00041116" w:rsidP="00041116">
      <w:pPr>
        <w:pStyle w:val="Caption"/>
        <w:jc w:val="center"/>
      </w:pPr>
      <w:bookmarkStart w:id="20" w:name="_Toc57146103"/>
      <w:r>
        <w:t xml:space="preserve">Figure </w:t>
      </w:r>
      <w:fldSimple w:instr=" SEQ Figure \* ARABIC ">
        <w:r w:rsidR="00BE1369">
          <w:rPr>
            <w:noProof/>
          </w:rPr>
          <w:t>5</w:t>
        </w:r>
      </w:fldSimple>
      <w:r w:rsidR="00B22D32">
        <w:rPr>
          <w:noProof/>
        </w:rPr>
        <w:t>.</w:t>
      </w:r>
      <w:r w:rsidR="00B607D5">
        <w:t xml:space="preserve"> The SWOT Model</w:t>
      </w:r>
      <w:r w:rsidR="00095149">
        <w:t xml:space="preserve"> </w:t>
      </w:r>
      <w:r w:rsidR="0013334C">
        <w:t xml:space="preserve">Adapted From </w:t>
      </w:r>
      <w:r w:rsidR="0013334C" w:rsidRPr="0013334C">
        <w:t>(Shaw, 2017)</w:t>
      </w:r>
      <w:r w:rsidR="00095149">
        <w:t>.</w:t>
      </w:r>
      <w:bookmarkEnd w:id="20"/>
    </w:p>
    <w:p w14:paraId="552E1DB9" w14:textId="54CAAF6B" w:rsidR="002F1FD2" w:rsidRDefault="0085335C" w:rsidP="00331616">
      <w:pPr>
        <w:jc w:val="both"/>
      </w:pPr>
      <w:r>
        <w:t>SWOT is a brainstorming tool for analy</w:t>
      </w:r>
      <w:r w:rsidR="000C632C">
        <w:t>s</w:t>
      </w:r>
      <w:r>
        <w:t>ing a wide range of internal and external factors that can have an impact on corporate performance</w:t>
      </w:r>
    </w:p>
    <w:p w14:paraId="7EB8904E" w14:textId="0B95D003" w:rsidR="00D742B3" w:rsidRDefault="00D742B3" w:rsidP="00331616">
      <w:pPr>
        <w:jc w:val="both"/>
      </w:pPr>
    </w:p>
    <w:p w14:paraId="3790224B" w14:textId="075DF4D2" w:rsidR="00D742B3" w:rsidRDefault="00D742B3" w:rsidP="00331616">
      <w:pPr>
        <w:jc w:val="both"/>
      </w:pPr>
    </w:p>
    <w:p w14:paraId="3A85E173" w14:textId="77777777" w:rsidR="008117A6" w:rsidRPr="007F3772" w:rsidRDefault="008117A6" w:rsidP="00331616">
      <w:pPr>
        <w:jc w:val="both"/>
      </w:pPr>
    </w:p>
    <w:p w14:paraId="2616E3F2" w14:textId="77777777" w:rsidR="007F3772" w:rsidRDefault="00D30B2F" w:rsidP="00331616">
      <w:pPr>
        <w:jc w:val="both"/>
        <w:rPr>
          <w:b/>
          <w:bCs/>
        </w:rPr>
      </w:pPr>
      <w:r>
        <w:rPr>
          <w:b/>
          <w:bCs/>
        </w:rPr>
        <w:lastRenderedPageBreak/>
        <w:t>The SWOT Analysis Explained</w:t>
      </w:r>
    </w:p>
    <w:p w14:paraId="760DCB7A" w14:textId="7760BCF2" w:rsidR="00324FD8" w:rsidRPr="009239D7" w:rsidRDefault="00324FD8" w:rsidP="00331616">
      <w:pPr>
        <w:jc w:val="both"/>
        <w:rPr>
          <w:b/>
          <w:bCs/>
        </w:rPr>
      </w:pPr>
      <w:r w:rsidRPr="004B4D1D">
        <w:t xml:space="preserve">Some of </w:t>
      </w:r>
      <w:r w:rsidR="00854850">
        <w:t xml:space="preserve">the </w:t>
      </w:r>
      <w:r w:rsidRPr="004B4D1D">
        <w:t xml:space="preserve">factors that will be considered for the </w:t>
      </w:r>
      <w:r>
        <w:t>SWOT</w:t>
      </w:r>
      <w:r w:rsidR="0051768B">
        <w:t xml:space="preserve"> </w:t>
      </w:r>
      <w:r w:rsidRPr="004B4D1D">
        <w:t>examination of Lidl</w:t>
      </w:r>
      <w:r>
        <w:t xml:space="preserve"> as listed below.</w:t>
      </w:r>
      <w:r w:rsidR="00F275E9">
        <w:t xml:space="preserve"> </w:t>
      </w:r>
      <w:r w:rsidR="002D01BC">
        <w:t xml:space="preserve">The strength of the model it appraises the external and internal </w:t>
      </w:r>
      <w:r w:rsidR="0085157E">
        <w:t>environment</w:t>
      </w:r>
      <w:r w:rsidR="00854850">
        <w:t>;</w:t>
      </w:r>
      <w:r w:rsidR="0085157E">
        <w:t xml:space="preserve"> however</w:t>
      </w:r>
      <w:r w:rsidR="000B51E4">
        <w:t>,</w:t>
      </w:r>
      <w:r w:rsidR="0085157E">
        <w:t xml:space="preserve"> </w:t>
      </w:r>
      <w:r w:rsidR="00EB0AB4">
        <w:t xml:space="preserve">the main focus of this model is </w:t>
      </w:r>
      <w:r w:rsidR="004E73BF">
        <w:rPr>
          <w:b/>
          <w:bCs/>
        </w:rPr>
        <w:t>S</w:t>
      </w:r>
      <w:r w:rsidR="00EB0AB4" w:rsidRPr="00193C1B">
        <w:rPr>
          <w:b/>
          <w:bCs/>
        </w:rPr>
        <w:t>trength</w:t>
      </w:r>
      <w:r w:rsidR="00EB0AB4">
        <w:t xml:space="preserve"> and </w:t>
      </w:r>
      <w:r w:rsidR="004E73BF">
        <w:rPr>
          <w:b/>
          <w:bCs/>
        </w:rPr>
        <w:t>W</w:t>
      </w:r>
      <w:r w:rsidR="00EB0AB4" w:rsidRPr="00193C1B">
        <w:rPr>
          <w:b/>
          <w:bCs/>
        </w:rPr>
        <w:t>eakness</w:t>
      </w:r>
      <w:r w:rsidR="00EB0AB4">
        <w:t>.</w:t>
      </w:r>
    </w:p>
    <w:p w14:paraId="40BF4133" w14:textId="77777777" w:rsidR="002A7061" w:rsidRDefault="00E31F34" w:rsidP="002A7061">
      <w:pPr>
        <w:keepNext/>
        <w:jc w:val="center"/>
      </w:pPr>
      <w:r>
        <w:rPr>
          <w:b/>
          <w:bCs/>
          <w:noProof/>
        </w:rPr>
        <w:drawing>
          <wp:inline distT="0" distB="0" distL="0" distR="0" wp14:anchorId="51BD5A87" wp14:editId="24A1E4A0">
            <wp:extent cx="5486400" cy="3222171"/>
            <wp:effectExtent l="0" t="19050" r="95250" b="35560"/>
            <wp:docPr id="21" name="Diagram 21"/>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49" r:lo="rId50" r:qs="rId51" r:cs="rId52"/>
              </a:graphicData>
            </a:graphic>
          </wp:inline>
        </w:drawing>
      </w:r>
    </w:p>
    <w:p w14:paraId="6DCC0F37" w14:textId="749241F5" w:rsidR="00241887" w:rsidRPr="00CC367B" w:rsidRDefault="002A7061" w:rsidP="00CC367B">
      <w:pPr>
        <w:pStyle w:val="Caption"/>
        <w:jc w:val="center"/>
        <w:rPr>
          <w:b/>
          <w:bCs/>
        </w:rPr>
      </w:pPr>
      <w:bookmarkStart w:id="21" w:name="_Toc57146104"/>
      <w:r>
        <w:t xml:space="preserve">Figure </w:t>
      </w:r>
      <w:fldSimple w:instr=" SEQ Figure \* ARABIC ">
        <w:r w:rsidR="00BE1369">
          <w:rPr>
            <w:noProof/>
          </w:rPr>
          <w:t>6</w:t>
        </w:r>
      </w:fldSimple>
      <w:r>
        <w:t xml:space="preserve">. </w:t>
      </w:r>
      <w:r w:rsidR="00960204">
        <w:t xml:space="preserve">SWOT </w:t>
      </w:r>
      <w:r>
        <w:t xml:space="preserve">Adapted From </w:t>
      </w:r>
      <w:r w:rsidR="0086028C" w:rsidRPr="0086028C">
        <w:t>(</w:t>
      </w:r>
      <w:proofErr w:type="spellStart"/>
      <w:r w:rsidR="0086028C" w:rsidRPr="0086028C">
        <w:t>Sanne</w:t>
      </w:r>
      <w:proofErr w:type="spellEnd"/>
      <w:r w:rsidR="0086028C" w:rsidRPr="0086028C">
        <w:t>, 2019).</w:t>
      </w:r>
      <w:bookmarkEnd w:id="21"/>
    </w:p>
    <w:p w14:paraId="6883DADE" w14:textId="69221A2E" w:rsidR="00732DCD" w:rsidRDefault="00732DCD" w:rsidP="00B574E5">
      <w:pPr>
        <w:pStyle w:val="Heading2"/>
      </w:pPr>
      <w:bookmarkStart w:id="22" w:name="_Toc57146083"/>
      <w:bookmarkStart w:id="23" w:name="_Toc57146116"/>
      <w:r>
        <w:t xml:space="preserve">Table </w:t>
      </w:r>
      <w:fldSimple w:instr=" SEQ Table \* ARABIC ">
        <w:r w:rsidR="00AC5DE8">
          <w:rPr>
            <w:noProof/>
          </w:rPr>
          <w:t>3</w:t>
        </w:r>
      </w:fldSimple>
      <w:r>
        <w:t xml:space="preserve">. </w:t>
      </w:r>
      <w:r w:rsidRPr="005F6BA9">
        <w:t>Analysing Lidl using SWOT.</w:t>
      </w:r>
      <w:bookmarkEnd w:id="22"/>
      <w:bookmarkEnd w:id="23"/>
    </w:p>
    <w:tbl>
      <w:tblPr>
        <w:tblStyle w:val="TableGrid"/>
        <w:tblW w:w="9067" w:type="dxa"/>
        <w:tblLook w:val="04A0" w:firstRow="1" w:lastRow="0" w:firstColumn="1" w:lastColumn="0" w:noHBand="0" w:noVBand="1"/>
      </w:tblPr>
      <w:tblGrid>
        <w:gridCol w:w="1354"/>
        <w:gridCol w:w="7713"/>
      </w:tblGrid>
      <w:tr w:rsidR="00D034F2" w:rsidRPr="001E2CF2" w14:paraId="62E56003" w14:textId="683FC41F" w:rsidTr="00A83AF5">
        <w:trPr>
          <w:trHeight w:val="302"/>
        </w:trPr>
        <w:tc>
          <w:tcPr>
            <w:tcW w:w="1354" w:type="dxa"/>
          </w:tcPr>
          <w:p w14:paraId="2FEB822F" w14:textId="77777777" w:rsidR="00D034F2" w:rsidRPr="001E2CF2" w:rsidRDefault="00D034F2" w:rsidP="00705F9C">
            <w:pPr>
              <w:pStyle w:val="ListParagraph"/>
              <w:ind w:left="0"/>
              <w:rPr>
                <w:b/>
                <w:bCs/>
              </w:rPr>
            </w:pPr>
            <w:r w:rsidRPr="001E2CF2">
              <w:t>Strength (internal)</w:t>
            </w:r>
          </w:p>
        </w:tc>
        <w:tc>
          <w:tcPr>
            <w:tcW w:w="7713" w:type="dxa"/>
          </w:tcPr>
          <w:p w14:paraId="03DF2A7F" w14:textId="77777777" w:rsidR="00D034F2" w:rsidRPr="001E2CF2" w:rsidRDefault="00D034F2" w:rsidP="00920C39">
            <w:pPr>
              <w:pStyle w:val="ListParagraph"/>
              <w:numPr>
                <w:ilvl w:val="0"/>
                <w:numId w:val="9"/>
              </w:numPr>
              <w:spacing w:line="360" w:lineRule="auto"/>
              <w:jc w:val="both"/>
              <w:rPr>
                <w:b/>
                <w:bCs/>
              </w:rPr>
            </w:pPr>
            <w:r w:rsidRPr="001E2CF2">
              <w:t>Low pricing strategy in the sector it operates.</w:t>
            </w:r>
          </w:p>
          <w:p w14:paraId="5BCEB0F4" w14:textId="7A8C0AD7" w:rsidR="00D034F2" w:rsidRPr="001E2CF2" w:rsidRDefault="00D034F2" w:rsidP="00920C39">
            <w:pPr>
              <w:pStyle w:val="ListParagraph"/>
              <w:numPr>
                <w:ilvl w:val="0"/>
                <w:numId w:val="9"/>
              </w:numPr>
              <w:spacing w:line="360" w:lineRule="auto"/>
              <w:jc w:val="both"/>
              <w:rPr>
                <w:b/>
                <w:bCs/>
              </w:rPr>
            </w:pPr>
            <w:r w:rsidRPr="001E2CF2">
              <w:t>Lidl is a robust recognised brand supermarket sector.</w:t>
            </w:r>
          </w:p>
          <w:p w14:paraId="5C2055B6" w14:textId="6988D164" w:rsidR="00D034F2" w:rsidRPr="001E2CF2" w:rsidRDefault="00D034F2" w:rsidP="00920C39">
            <w:pPr>
              <w:pStyle w:val="ListParagraph"/>
              <w:numPr>
                <w:ilvl w:val="0"/>
                <w:numId w:val="9"/>
              </w:numPr>
              <w:spacing w:line="360" w:lineRule="auto"/>
              <w:jc w:val="both"/>
              <w:rPr>
                <w:b/>
                <w:bCs/>
              </w:rPr>
            </w:pPr>
            <w:r w:rsidRPr="001E2CF2">
              <w:t>Lidl has a highly efficient operating model.</w:t>
            </w:r>
          </w:p>
          <w:p w14:paraId="75E1297E" w14:textId="0F2ACB52" w:rsidR="00D034F2" w:rsidRPr="001E2CF2" w:rsidRDefault="00D034F2" w:rsidP="00920C39">
            <w:pPr>
              <w:pStyle w:val="ListParagraph"/>
              <w:numPr>
                <w:ilvl w:val="0"/>
                <w:numId w:val="9"/>
              </w:numPr>
              <w:spacing w:line="360" w:lineRule="auto"/>
              <w:jc w:val="both"/>
              <w:rPr>
                <w:b/>
                <w:bCs/>
              </w:rPr>
            </w:pPr>
            <w:r w:rsidRPr="001E2CF2">
              <w:t>A quick shopping experiences.</w:t>
            </w:r>
          </w:p>
          <w:p w14:paraId="784A80A5" w14:textId="13F0C239" w:rsidR="00D034F2" w:rsidRPr="001E2CF2" w:rsidRDefault="00D034F2" w:rsidP="00920C39">
            <w:pPr>
              <w:pStyle w:val="ListParagraph"/>
              <w:numPr>
                <w:ilvl w:val="0"/>
                <w:numId w:val="9"/>
              </w:numPr>
              <w:spacing w:line="360" w:lineRule="auto"/>
              <w:jc w:val="both"/>
            </w:pPr>
            <w:r w:rsidRPr="001E2CF2">
              <w:t>During the recession, the larger supermarket has lost customers while Lidl has gained more costumers.</w:t>
            </w:r>
          </w:p>
          <w:p w14:paraId="78EE23EE" w14:textId="18C380DD" w:rsidR="00D034F2" w:rsidRPr="001E2CF2" w:rsidRDefault="00D034F2" w:rsidP="00920C39">
            <w:pPr>
              <w:pStyle w:val="ListParagraph"/>
              <w:numPr>
                <w:ilvl w:val="0"/>
                <w:numId w:val="9"/>
              </w:numPr>
              <w:spacing w:line="360" w:lineRule="auto"/>
              <w:jc w:val="both"/>
              <w:rPr>
                <w:b/>
                <w:bCs/>
              </w:rPr>
            </w:pPr>
            <w:r w:rsidRPr="001E2CF2">
              <w:t>Lidl is one of the fastest-growing supermarket chains in the UK.</w:t>
            </w:r>
          </w:p>
        </w:tc>
      </w:tr>
      <w:tr w:rsidR="00D034F2" w:rsidRPr="001E2CF2" w14:paraId="15CA795A" w14:textId="18D82F5A" w:rsidTr="00A83AF5">
        <w:trPr>
          <w:trHeight w:val="284"/>
        </w:trPr>
        <w:tc>
          <w:tcPr>
            <w:tcW w:w="1354" w:type="dxa"/>
          </w:tcPr>
          <w:p w14:paraId="04E74DF3" w14:textId="77777777" w:rsidR="00D034F2" w:rsidRPr="001E2CF2" w:rsidRDefault="00D034F2" w:rsidP="00705F9C">
            <w:pPr>
              <w:pStyle w:val="ListParagraph"/>
              <w:ind w:left="0"/>
            </w:pPr>
            <w:r w:rsidRPr="001E2CF2">
              <w:t>Weakness</w:t>
            </w:r>
          </w:p>
          <w:p w14:paraId="14A14B5A" w14:textId="4EB2900D" w:rsidR="00D034F2" w:rsidRPr="001E2CF2" w:rsidRDefault="00D034F2" w:rsidP="00705F9C">
            <w:pPr>
              <w:pStyle w:val="ListParagraph"/>
              <w:ind w:left="0"/>
              <w:rPr>
                <w:b/>
                <w:bCs/>
              </w:rPr>
            </w:pPr>
            <w:r w:rsidRPr="001E2CF2">
              <w:t>(internal)</w:t>
            </w:r>
          </w:p>
        </w:tc>
        <w:tc>
          <w:tcPr>
            <w:tcW w:w="7713" w:type="dxa"/>
          </w:tcPr>
          <w:p w14:paraId="4D3CDDE6" w14:textId="1657B6E9" w:rsidR="00D034F2" w:rsidRPr="001E2CF2" w:rsidRDefault="00D034F2" w:rsidP="00920C39">
            <w:pPr>
              <w:pStyle w:val="ListParagraph"/>
              <w:numPr>
                <w:ilvl w:val="0"/>
                <w:numId w:val="10"/>
              </w:numPr>
              <w:spacing w:line="360" w:lineRule="auto"/>
              <w:jc w:val="both"/>
            </w:pPr>
            <w:r w:rsidRPr="001E2CF2">
              <w:t xml:space="preserve">The store seems to have the reputation of low-grade product to the general public. </w:t>
            </w:r>
          </w:p>
          <w:p w14:paraId="4B43D700" w14:textId="77777777" w:rsidR="00D034F2" w:rsidRPr="001E2CF2" w:rsidRDefault="00D034F2" w:rsidP="00920C39">
            <w:pPr>
              <w:pStyle w:val="ListParagraph"/>
              <w:numPr>
                <w:ilvl w:val="0"/>
                <w:numId w:val="10"/>
              </w:numPr>
              <w:spacing w:line="360" w:lineRule="auto"/>
              <w:jc w:val="both"/>
            </w:pPr>
            <w:r w:rsidRPr="001E2CF2">
              <w:t>Limited choices for shoppers.</w:t>
            </w:r>
          </w:p>
          <w:p w14:paraId="4A4BB9A4" w14:textId="4AC16AF9" w:rsidR="00D034F2" w:rsidRPr="001E2CF2" w:rsidRDefault="00D034F2" w:rsidP="00920C39">
            <w:pPr>
              <w:pStyle w:val="ListParagraph"/>
              <w:numPr>
                <w:ilvl w:val="0"/>
                <w:numId w:val="10"/>
              </w:numPr>
              <w:spacing w:line="360" w:lineRule="auto"/>
              <w:jc w:val="both"/>
            </w:pPr>
            <w:r w:rsidRPr="001E2CF2">
              <w:t>Larger supermarkets have their own brands of clothes.</w:t>
            </w:r>
          </w:p>
          <w:p w14:paraId="61B71231" w14:textId="513D9513" w:rsidR="00D034F2" w:rsidRPr="001E2CF2" w:rsidRDefault="00D034F2" w:rsidP="00920C39">
            <w:pPr>
              <w:pStyle w:val="ListParagraph"/>
              <w:numPr>
                <w:ilvl w:val="0"/>
                <w:numId w:val="10"/>
              </w:numPr>
              <w:spacing w:line="360" w:lineRule="auto"/>
              <w:jc w:val="both"/>
            </w:pPr>
            <w:r w:rsidRPr="001E2CF2">
              <w:t xml:space="preserve">Larger supermarkets cater </w:t>
            </w:r>
            <w:r w:rsidR="002B0AAF">
              <w:t>to</w:t>
            </w:r>
            <w:r w:rsidRPr="001E2CF2">
              <w:t xml:space="preserve"> </w:t>
            </w:r>
            <w:r w:rsidR="005A48AD">
              <w:t xml:space="preserve">a </w:t>
            </w:r>
            <w:r w:rsidRPr="001E2CF2">
              <w:t xml:space="preserve">specialist diet like </w:t>
            </w:r>
            <w:r w:rsidR="002B0AAF">
              <w:t>people with diabete</w:t>
            </w:r>
            <w:r w:rsidRPr="001E2CF2">
              <w:t>s, gluten</w:t>
            </w:r>
            <w:r w:rsidR="005A48AD">
              <w:t>-</w:t>
            </w:r>
            <w:r w:rsidRPr="001E2CF2">
              <w:t>free, halal and vegetarian.</w:t>
            </w:r>
          </w:p>
          <w:p w14:paraId="0AD483A1" w14:textId="49C5172A" w:rsidR="00D034F2" w:rsidRPr="001E2CF2" w:rsidRDefault="005A48AD" w:rsidP="00920C39">
            <w:pPr>
              <w:pStyle w:val="ListParagraph"/>
              <w:numPr>
                <w:ilvl w:val="0"/>
                <w:numId w:val="10"/>
              </w:numPr>
              <w:spacing w:line="360" w:lineRule="auto"/>
              <w:jc w:val="both"/>
            </w:pPr>
            <w:r>
              <w:lastRenderedPageBreak/>
              <w:t>The l</w:t>
            </w:r>
            <w:r w:rsidR="00D034F2" w:rsidRPr="001E2CF2">
              <w:t xml:space="preserve">arger supermarket </w:t>
            </w:r>
            <w:r w:rsidR="00D358EA">
              <w:t>has</w:t>
            </w:r>
            <w:r w:rsidR="00D034F2" w:rsidRPr="001E2CF2">
              <w:t xml:space="preserve"> </w:t>
            </w:r>
            <w:r>
              <w:t>its</w:t>
            </w:r>
            <w:r w:rsidR="00D034F2" w:rsidRPr="001E2CF2">
              <w:t xml:space="preserve"> butchers, salon and pharmacy</w:t>
            </w:r>
            <w:r w:rsidR="00D358EA">
              <w:t xml:space="preserve">, </w:t>
            </w:r>
            <w:r w:rsidR="00F675A2">
              <w:t xml:space="preserve">Lidl </w:t>
            </w:r>
            <w:proofErr w:type="spellStart"/>
            <w:r w:rsidR="00F675A2">
              <w:t>can not</w:t>
            </w:r>
            <w:proofErr w:type="spellEnd"/>
            <w:r w:rsidR="00F675A2">
              <w:t xml:space="preserve"> match that</w:t>
            </w:r>
            <w:r w:rsidR="00D358EA">
              <w:t>.</w:t>
            </w:r>
          </w:p>
        </w:tc>
      </w:tr>
      <w:tr w:rsidR="00D034F2" w:rsidRPr="001E2CF2" w14:paraId="1D83715C" w14:textId="08E50084" w:rsidTr="00A83AF5">
        <w:trPr>
          <w:trHeight w:val="302"/>
        </w:trPr>
        <w:tc>
          <w:tcPr>
            <w:tcW w:w="1354" w:type="dxa"/>
          </w:tcPr>
          <w:p w14:paraId="4A5FD341" w14:textId="77777777" w:rsidR="00D034F2" w:rsidRPr="001E2CF2" w:rsidRDefault="00D034F2" w:rsidP="00705F9C">
            <w:pPr>
              <w:pStyle w:val="ListParagraph"/>
              <w:ind w:left="0"/>
            </w:pPr>
            <w:r w:rsidRPr="001E2CF2">
              <w:lastRenderedPageBreak/>
              <w:t>Opportunity</w:t>
            </w:r>
          </w:p>
          <w:p w14:paraId="139E3E93" w14:textId="0F908757" w:rsidR="00D034F2" w:rsidRPr="001E2CF2" w:rsidRDefault="00D034F2" w:rsidP="00705F9C">
            <w:pPr>
              <w:pStyle w:val="ListParagraph"/>
              <w:ind w:left="0"/>
              <w:rPr>
                <w:b/>
                <w:bCs/>
              </w:rPr>
            </w:pPr>
            <w:r w:rsidRPr="001E2CF2">
              <w:t>(external)</w:t>
            </w:r>
          </w:p>
        </w:tc>
        <w:tc>
          <w:tcPr>
            <w:tcW w:w="7713" w:type="dxa"/>
          </w:tcPr>
          <w:p w14:paraId="0C9B929F" w14:textId="77777777" w:rsidR="00D034F2" w:rsidRPr="001E2CF2" w:rsidRDefault="00D034F2" w:rsidP="00920C39">
            <w:pPr>
              <w:pStyle w:val="ListParagraph"/>
              <w:numPr>
                <w:ilvl w:val="0"/>
                <w:numId w:val="10"/>
              </w:numPr>
              <w:spacing w:line="360" w:lineRule="auto"/>
              <w:jc w:val="both"/>
            </w:pPr>
            <w:r w:rsidRPr="001E2CF2">
              <w:t>There is a widening gap between the rich and poor, which means Lidl has more chance of expansion and catering to the new emerging client.</w:t>
            </w:r>
          </w:p>
          <w:p w14:paraId="71425644" w14:textId="6260CE03" w:rsidR="00D034F2" w:rsidRPr="001E2CF2" w:rsidRDefault="00D034F2" w:rsidP="00920C39">
            <w:pPr>
              <w:pStyle w:val="ListParagraph"/>
              <w:numPr>
                <w:ilvl w:val="0"/>
                <w:numId w:val="10"/>
              </w:numPr>
              <w:spacing w:line="360" w:lineRule="auto"/>
              <w:jc w:val="both"/>
            </w:pPr>
            <w:r w:rsidRPr="001E2CF2">
              <w:t xml:space="preserve">There is </w:t>
            </w:r>
            <w:r w:rsidR="005A48AD">
              <w:t xml:space="preserve">a </w:t>
            </w:r>
            <w:r w:rsidRPr="001E2CF2">
              <w:t xml:space="preserve">chance to expand across </w:t>
            </w:r>
            <w:r w:rsidR="005A48AD">
              <w:t xml:space="preserve">the </w:t>
            </w:r>
            <w:r w:rsidRPr="001E2CF2">
              <w:t>further European market.</w:t>
            </w:r>
          </w:p>
          <w:p w14:paraId="3FDE57A8" w14:textId="507D44FF" w:rsidR="00D034F2" w:rsidRPr="001E2CF2" w:rsidRDefault="00D034F2" w:rsidP="00920C39">
            <w:pPr>
              <w:pStyle w:val="ListParagraph"/>
              <w:numPr>
                <w:ilvl w:val="0"/>
                <w:numId w:val="10"/>
              </w:numPr>
              <w:spacing w:line="360" w:lineRule="auto"/>
              <w:jc w:val="both"/>
            </w:pPr>
            <w:r w:rsidRPr="001E2CF2">
              <w:t xml:space="preserve">Due to the demand </w:t>
            </w:r>
            <w:r w:rsidR="005A48AD">
              <w:t>for</w:t>
            </w:r>
            <w:r w:rsidRPr="001E2CF2">
              <w:t xml:space="preserve"> online shopping, Lidl can expand its online catalogue. </w:t>
            </w:r>
          </w:p>
          <w:p w14:paraId="38D34ED1" w14:textId="11DDA02E" w:rsidR="00D034F2" w:rsidRPr="001E2CF2" w:rsidRDefault="00D034F2" w:rsidP="00920C39">
            <w:pPr>
              <w:pStyle w:val="ListParagraph"/>
              <w:numPr>
                <w:ilvl w:val="0"/>
                <w:numId w:val="10"/>
              </w:numPr>
              <w:spacing w:line="360" w:lineRule="auto"/>
              <w:jc w:val="both"/>
            </w:pPr>
            <w:r w:rsidRPr="001E2CF2">
              <w:t>Most major supermarket</w:t>
            </w:r>
            <w:r w:rsidR="005A48AD">
              <w:t>s</w:t>
            </w:r>
            <w:r w:rsidRPr="001E2CF2">
              <w:t xml:space="preserve"> are struggling; however</w:t>
            </w:r>
            <w:r w:rsidR="005A48AD">
              <w:t>,</w:t>
            </w:r>
            <w:r w:rsidRPr="001E2CF2">
              <w:t xml:space="preserve"> this could be an opportunity </w:t>
            </w:r>
            <w:r w:rsidR="005A48AD">
              <w:t xml:space="preserve">to </w:t>
            </w:r>
            <w:r w:rsidRPr="001E2CF2">
              <w:t>seize a few customer</w:t>
            </w:r>
            <w:r w:rsidR="005A48AD">
              <w:t>s</w:t>
            </w:r>
            <w:r w:rsidRPr="001E2CF2">
              <w:t>.</w:t>
            </w:r>
          </w:p>
        </w:tc>
      </w:tr>
      <w:tr w:rsidR="00D034F2" w:rsidRPr="001E2CF2" w14:paraId="79634805" w14:textId="5342CA2B" w:rsidTr="00A83AF5">
        <w:trPr>
          <w:trHeight w:val="284"/>
        </w:trPr>
        <w:tc>
          <w:tcPr>
            <w:tcW w:w="1354" w:type="dxa"/>
          </w:tcPr>
          <w:p w14:paraId="6C2F0D31" w14:textId="77777777" w:rsidR="00D034F2" w:rsidRPr="001E2CF2" w:rsidRDefault="00D034F2" w:rsidP="00705F9C">
            <w:pPr>
              <w:pStyle w:val="ListParagraph"/>
              <w:ind w:left="0"/>
            </w:pPr>
            <w:r w:rsidRPr="001E2CF2">
              <w:t>Threat</w:t>
            </w:r>
          </w:p>
          <w:p w14:paraId="56A08A32" w14:textId="31C65B9A" w:rsidR="00D034F2" w:rsidRPr="001E2CF2" w:rsidRDefault="00D034F2" w:rsidP="00705F9C">
            <w:pPr>
              <w:pStyle w:val="ListParagraph"/>
              <w:ind w:left="0"/>
              <w:rPr>
                <w:b/>
                <w:bCs/>
              </w:rPr>
            </w:pPr>
            <w:r w:rsidRPr="001E2CF2">
              <w:t>(external)</w:t>
            </w:r>
          </w:p>
        </w:tc>
        <w:tc>
          <w:tcPr>
            <w:tcW w:w="7713" w:type="dxa"/>
          </w:tcPr>
          <w:p w14:paraId="275C9D41" w14:textId="1DDF6FD4" w:rsidR="00D034F2" w:rsidRPr="001E2CF2" w:rsidRDefault="00D034F2" w:rsidP="00920C39">
            <w:pPr>
              <w:pStyle w:val="ListParagraph"/>
              <w:numPr>
                <w:ilvl w:val="0"/>
                <w:numId w:val="10"/>
              </w:numPr>
              <w:spacing w:line="360" w:lineRule="auto"/>
            </w:pPr>
            <w:r w:rsidRPr="001E2CF2">
              <w:t xml:space="preserve">Covid-19 issues is a significant threat due to no end date, as it already having business disruption. </w:t>
            </w:r>
          </w:p>
          <w:p w14:paraId="0AAE3887" w14:textId="2712D4A3" w:rsidR="00D034F2" w:rsidRPr="001E2CF2" w:rsidRDefault="00D034F2" w:rsidP="00920C39">
            <w:pPr>
              <w:pStyle w:val="ListParagraph"/>
              <w:numPr>
                <w:ilvl w:val="0"/>
                <w:numId w:val="10"/>
              </w:numPr>
              <w:spacing w:line="360" w:lineRule="auto"/>
            </w:pPr>
            <w:r w:rsidRPr="001E2CF2">
              <w:t>Brexit is another issue due to uncertainty; it is hard to plan a strategy without knowing what the outcome might be.</w:t>
            </w:r>
          </w:p>
          <w:p w14:paraId="4528552B" w14:textId="3DBE48CC" w:rsidR="00D034F2" w:rsidRPr="001E2CF2" w:rsidRDefault="00D034F2" w:rsidP="00920C39">
            <w:pPr>
              <w:pStyle w:val="ListParagraph"/>
              <w:numPr>
                <w:ilvl w:val="0"/>
                <w:numId w:val="10"/>
              </w:numPr>
              <w:spacing w:line="360" w:lineRule="auto"/>
            </w:pPr>
            <w:r w:rsidRPr="001E2CF2">
              <w:t>Tesco introduced Jacks low-cost supermarket to rival Lidl</w:t>
            </w:r>
          </w:p>
          <w:p w14:paraId="5AA41F07" w14:textId="47FB8B1B" w:rsidR="00D034F2" w:rsidRPr="001E2CF2" w:rsidRDefault="00D034F2" w:rsidP="00920C39">
            <w:pPr>
              <w:pStyle w:val="ListParagraph"/>
              <w:keepNext/>
              <w:numPr>
                <w:ilvl w:val="0"/>
                <w:numId w:val="10"/>
              </w:numPr>
              <w:spacing w:line="360" w:lineRule="auto"/>
            </w:pPr>
            <w:r w:rsidRPr="001E2CF2">
              <w:t>Economic recessions, credit crunches, high unemployment will continue to threaten market share and profitability, reducing the number and size of purchases made by consumers.</w:t>
            </w:r>
          </w:p>
          <w:p w14:paraId="67E28DB5" w14:textId="604A0F9E" w:rsidR="00D034F2" w:rsidRPr="001E2CF2" w:rsidRDefault="00D034F2" w:rsidP="00920C39">
            <w:pPr>
              <w:pStyle w:val="ListParagraph"/>
              <w:keepNext/>
              <w:numPr>
                <w:ilvl w:val="0"/>
                <w:numId w:val="10"/>
              </w:numPr>
              <w:spacing w:line="360" w:lineRule="auto"/>
            </w:pPr>
            <w:r w:rsidRPr="001E2CF2">
              <w:t>Rise of fuel price.</w:t>
            </w:r>
          </w:p>
        </w:tc>
      </w:tr>
    </w:tbl>
    <w:p w14:paraId="47619757" w14:textId="77777777" w:rsidR="0017512B" w:rsidRPr="001E2CF2" w:rsidRDefault="0017512B" w:rsidP="0017512B"/>
    <w:p w14:paraId="36A97AE8" w14:textId="5813771E" w:rsidR="008C7C73" w:rsidRPr="001E2CF2" w:rsidRDefault="002B52EC" w:rsidP="00CC00A7">
      <w:pPr>
        <w:pStyle w:val="Heading2"/>
      </w:pPr>
      <w:bookmarkStart w:id="24" w:name="_Toc57146084"/>
      <w:r w:rsidRPr="001E2CF2">
        <w:t>Evaluating the Finding</w:t>
      </w:r>
      <w:r w:rsidR="004E7738" w:rsidRPr="001E2CF2">
        <w:t>s</w:t>
      </w:r>
      <w:r w:rsidRPr="001E2CF2">
        <w:t xml:space="preserve"> fr</w:t>
      </w:r>
      <w:r w:rsidR="004E7738" w:rsidRPr="001E2CF2">
        <w:t>om the SWOT analysis.</w:t>
      </w:r>
      <w:bookmarkEnd w:id="24"/>
    </w:p>
    <w:p w14:paraId="5DDE4791" w14:textId="77777777" w:rsidR="000D582C" w:rsidRPr="001E2CF2" w:rsidRDefault="005A5909" w:rsidP="000D582C">
      <w:pPr>
        <w:jc w:val="both"/>
      </w:pPr>
      <w:r w:rsidRPr="001E2CF2">
        <w:t>Cost leadership gives</w:t>
      </w:r>
      <w:r w:rsidR="00B77105" w:rsidRPr="001E2CF2">
        <w:t xml:space="preserve"> strategy gives </w:t>
      </w:r>
      <w:r w:rsidR="000F55B3" w:rsidRPr="001E2CF2">
        <w:t xml:space="preserve">a </w:t>
      </w:r>
      <w:r w:rsidR="00B77105" w:rsidRPr="001E2CF2">
        <w:t>competitive advantage</w:t>
      </w:r>
      <w:r w:rsidR="006F58AB" w:rsidRPr="001E2CF2">
        <w:t xml:space="preserve"> over its competitor</w:t>
      </w:r>
      <w:r w:rsidR="000F55B3" w:rsidRPr="001E2CF2">
        <w:t>'</w:t>
      </w:r>
      <w:r w:rsidR="006F58AB" w:rsidRPr="001E2CF2">
        <w:t>s</w:t>
      </w:r>
      <w:r w:rsidR="006E4146" w:rsidRPr="001E2CF2">
        <w:t xml:space="preserve"> </w:t>
      </w:r>
      <w:r w:rsidR="00545364" w:rsidRPr="001E2CF2">
        <w:t>likes of Asda</w:t>
      </w:r>
      <w:r w:rsidR="00490074" w:rsidRPr="001E2CF2">
        <w:t xml:space="preserve"> and Tesco</w:t>
      </w:r>
      <w:r w:rsidR="001222C3" w:rsidRPr="001E2CF2">
        <w:t>.</w:t>
      </w:r>
      <w:r w:rsidR="00EC4FDA" w:rsidRPr="001E2CF2">
        <w:t xml:space="preserve"> However</w:t>
      </w:r>
      <w:r w:rsidR="001222C3" w:rsidRPr="001E2CF2">
        <w:t>,</w:t>
      </w:r>
      <w:r w:rsidR="00EC4FDA" w:rsidRPr="001E2CF2">
        <w:t xml:space="preserve"> </w:t>
      </w:r>
      <w:r w:rsidR="00C47232" w:rsidRPr="001E2CF2">
        <w:t xml:space="preserve">this </w:t>
      </w:r>
      <w:r w:rsidR="00E35628" w:rsidRPr="001E2CF2">
        <w:t xml:space="preserve">can </w:t>
      </w:r>
      <w:r w:rsidR="00C47232" w:rsidRPr="001E2CF2">
        <w:t>hurt</w:t>
      </w:r>
      <w:r w:rsidR="00E35628" w:rsidRPr="001E2CF2">
        <w:t xml:space="preserve"> profits if there is </w:t>
      </w:r>
      <w:r w:rsidR="000E0478" w:rsidRPr="001E2CF2">
        <w:t>a</w:t>
      </w:r>
      <w:r w:rsidR="00C47232" w:rsidRPr="001E2CF2">
        <w:t xml:space="preserve"> sudden change in </w:t>
      </w:r>
      <w:r w:rsidR="00816395" w:rsidRPr="001E2CF2">
        <w:t>inflation</w:t>
      </w:r>
      <w:r w:rsidR="004A0E0B" w:rsidRPr="001E2CF2">
        <w:t xml:space="preserve"> and </w:t>
      </w:r>
      <w:r w:rsidR="000F55B3" w:rsidRPr="001E2CF2">
        <w:t xml:space="preserve">the </w:t>
      </w:r>
      <w:r w:rsidR="004A0E0B" w:rsidRPr="001E2CF2">
        <w:t>wea</w:t>
      </w:r>
      <w:r w:rsidR="00281DD8" w:rsidRPr="001E2CF2">
        <w:t>k</w:t>
      </w:r>
      <w:r w:rsidR="004A0E0B" w:rsidRPr="001E2CF2">
        <w:t xml:space="preserve"> pound</w:t>
      </w:r>
      <w:r w:rsidR="00C47232" w:rsidRPr="001E2CF2">
        <w:t>.</w:t>
      </w:r>
      <w:r w:rsidR="00CA5121" w:rsidRPr="001E2CF2">
        <w:t xml:space="preserve"> </w:t>
      </w:r>
      <w:r w:rsidR="0047179E" w:rsidRPr="001E2CF2">
        <w:t xml:space="preserve">Lidl has </w:t>
      </w:r>
      <w:r w:rsidR="001D5D87" w:rsidRPr="001E2CF2">
        <w:t>overcome this so far by creating it</w:t>
      </w:r>
      <w:r w:rsidR="000F55B3" w:rsidRPr="001E2CF2">
        <w:t>s</w:t>
      </w:r>
      <w:r w:rsidR="001D5D87" w:rsidRPr="001E2CF2">
        <w:t xml:space="preserve"> own brand</w:t>
      </w:r>
      <w:r w:rsidR="00944234" w:rsidRPr="001E2CF2">
        <w:t>s</w:t>
      </w:r>
      <w:r w:rsidR="001D5D87" w:rsidRPr="001E2CF2">
        <w:t xml:space="preserve"> and cutting out the </w:t>
      </w:r>
      <w:r w:rsidR="00727E62" w:rsidRPr="001E2CF2">
        <w:t>middleman</w:t>
      </w:r>
      <w:r w:rsidR="001D5D87" w:rsidRPr="001E2CF2">
        <w:t xml:space="preserve"> giving more control over </w:t>
      </w:r>
      <w:r w:rsidR="00AC6760" w:rsidRPr="001E2CF2">
        <w:t xml:space="preserve">the </w:t>
      </w:r>
      <w:r w:rsidR="00FF51C5" w:rsidRPr="001E2CF2">
        <w:t>price of products</w:t>
      </w:r>
      <w:r w:rsidR="003A14DC" w:rsidRPr="001E2CF2">
        <w:t xml:space="preserve"> (Hanbury, 2017)</w:t>
      </w:r>
      <w:r w:rsidR="00BC3F38" w:rsidRPr="001E2CF2">
        <w:t>.</w:t>
      </w:r>
      <w:r w:rsidR="000D582C" w:rsidRPr="001E2CF2">
        <w:t xml:space="preserve"> </w:t>
      </w:r>
      <w:r w:rsidR="00545F4B" w:rsidRPr="001E2CF2">
        <w:t xml:space="preserve">Lidl is </w:t>
      </w:r>
      <w:r w:rsidR="00AC6760" w:rsidRPr="001E2CF2">
        <w:t xml:space="preserve">a </w:t>
      </w:r>
      <w:r w:rsidR="00545F4B" w:rsidRPr="001E2CF2">
        <w:t>well</w:t>
      </w:r>
      <w:r w:rsidR="00AC6760" w:rsidRPr="001E2CF2">
        <w:t>-</w:t>
      </w:r>
      <w:r w:rsidR="00B06551" w:rsidRPr="001E2CF2">
        <w:t>known</w:t>
      </w:r>
      <w:r w:rsidR="00545F4B" w:rsidRPr="001E2CF2">
        <w:t xml:space="preserve"> brand </w:t>
      </w:r>
      <w:r w:rsidR="00A622FA" w:rsidRPr="001E2CF2">
        <w:t>that market</w:t>
      </w:r>
      <w:r w:rsidR="00AE6300" w:rsidRPr="001E2CF2">
        <w:t>s</w:t>
      </w:r>
      <w:r w:rsidR="00A622FA" w:rsidRPr="001E2CF2">
        <w:t xml:space="preserve"> good quality product </w:t>
      </w:r>
      <w:r w:rsidR="00AE6300" w:rsidRPr="001E2CF2">
        <w:t xml:space="preserve">at </w:t>
      </w:r>
      <w:r w:rsidR="00A622FA" w:rsidRPr="001E2CF2">
        <w:t xml:space="preserve">low </w:t>
      </w:r>
      <w:r w:rsidR="00746877" w:rsidRPr="001E2CF2">
        <w:t>prices</w:t>
      </w:r>
      <w:r w:rsidR="00C92164" w:rsidRPr="001E2CF2">
        <w:t>;</w:t>
      </w:r>
      <w:r w:rsidR="00746877" w:rsidRPr="001E2CF2">
        <w:t xml:space="preserve"> this has allowed many to migrate from bigger brands.</w:t>
      </w:r>
      <w:r w:rsidR="00EE6426" w:rsidRPr="001E2CF2">
        <w:t xml:space="preserve"> </w:t>
      </w:r>
      <w:r w:rsidR="007F3ABB" w:rsidRPr="001E2CF2">
        <w:t xml:space="preserve">But Lidl must find </w:t>
      </w:r>
      <w:r w:rsidR="0032368D" w:rsidRPr="001E2CF2">
        <w:t>a way</w:t>
      </w:r>
      <w:r w:rsidR="007F3ABB" w:rsidRPr="001E2CF2">
        <w:t xml:space="preserve"> to shak</w:t>
      </w:r>
      <w:r w:rsidR="0059544C" w:rsidRPr="001E2CF2">
        <w:t xml:space="preserve">e of the old image of </w:t>
      </w:r>
      <w:r w:rsidR="0032368D" w:rsidRPr="001E2CF2">
        <w:t>low-cost</w:t>
      </w:r>
      <w:r w:rsidR="00C92164" w:rsidRPr="001E2CF2">
        <w:t>,</w:t>
      </w:r>
      <w:r w:rsidR="0059544C" w:rsidRPr="001E2CF2">
        <w:t xml:space="preserve"> low quality</w:t>
      </w:r>
      <w:r w:rsidR="00724A41" w:rsidRPr="001E2CF2">
        <w:t>; m</w:t>
      </w:r>
      <w:r w:rsidR="0031019A" w:rsidRPr="001E2CF2">
        <w:t>ore marketing</w:t>
      </w:r>
      <w:r w:rsidR="00385827" w:rsidRPr="001E2CF2">
        <w:t xml:space="preserve"> </w:t>
      </w:r>
      <w:r w:rsidR="00724A41" w:rsidRPr="001E2CF2">
        <w:t xml:space="preserve">campaign </w:t>
      </w:r>
      <w:r w:rsidR="00BC1C30" w:rsidRPr="001E2CF2">
        <w:t>to change</w:t>
      </w:r>
      <w:r w:rsidR="009D2E3C" w:rsidRPr="001E2CF2">
        <w:t xml:space="preserve"> the</w:t>
      </w:r>
      <w:r w:rsidR="00385827" w:rsidRPr="001E2CF2">
        <w:t xml:space="preserve"> image is required</w:t>
      </w:r>
      <w:r w:rsidR="000D582C" w:rsidRPr="001E2CF2">
        <w:t xml:space="preserve">. </w:t>
      </w:r>
    </w:p>
    <w:p w14:paraId="63A636D0" w14:textId="56C6D033" w:rsidR="00671BD9" w:rsidRPr="001E2CF2" w:rsidRDefault="00806D20" w:rsidP="000D582C">
      <w:pPr>
        <w:jc w:val="both"/>
      </w:pPr>
      <w:r w:rsidRPr="001E2CF2">
        <w:t>Lidl’s</w:t>
      </w:r>
      <w:r w:rsidR="002234AF" w:rsidRPr="001E2CF2">
        <w:t xml:space="preserve"> h</w:t>
      </w:r>
      <w:r w:rsidR="00AE6300" w:rsidRPr="001E2CF2">
        <w:t>igh</w:t>
      </w:r>
      <w:r w:rsidR="009D2E3C" w:rsidRPr="001E2CF2">
        <w:t>-</w:t>
      </w:r>
      <w:r w:rsidR="00AE6300" w:rsidRPr="001E2CF2">
        <w:t xml:space="preserve">efficiency </w:t>
      </w:r>
      <w:r w:rsidR="00A018F5" w:rsidRPr="001E2CF2">
        <w:t xml:space="preserve">business </w:t>
      </w:r>
      <w:r w:rsidR="00AE6300" w:rsidRPr="001E2CF2">
        <w:t>model</w:t>
      </w:r>
      <w:r w:rsidR="005E51AE" w:rsidRPr="001E2CF2">
        <w:t xml:space="preserve"> that separates itself</w:t>
      </w:r>
      <w:r w:rsidR="00D61C2A" w:rsidRPr="001E2CF2">
        <w:t xml:space="preserve"> and</w:t>
      </w:r>
      <w:r w:rsidR="00A018F5" w:rsidRPr="001E2CF2">
        <w:t xml:space="preserve"> hard to replicate by other </w:t>
      </w:r>
      <w:r w:rsidR="005A26BC" w:rsidRPr="001E2CF2">
        <w:t>competitors</w:t>
      </w:r>
      <w:r w:rsidR="009D2E3C" w:rsidRPr="001E2CF2">
        <w:t>;</w:t>
      </w:r>
      <w:r w:rsidR="005A26BC" w:rsidRPr="001E2CF2">
        <w:t xml:space="preserve"> however</w:t>
      </w:r>
      <w:r w:rsidR="009D2E3C" w:rsidRPr="001E2CF2">
        <w:t>,</w:t>
      </w:r>
      <w:r w:rsidR="005A26BC" w:rsidRPr="001E2CF2">
        <w:t xml:space="preserve"> Aldi is a competitor that has the same business approach</w:t>
      </w:r>
      <w:r w:rsidR="000351C6" w:rsidRPr="001E2CF2">
        <w:t xml:space="preserve">. </w:t>
      </w:r>
      <w:r w:rsidR="00B46F1A" w:rsidRPr="001E2CF2">
        <w:t xml:space="preserve">Tesco also has entered the market </w:t>
      </w:r>
      <w:r w:rsidR="008F51D3" w:rsidRPr="001E2CF2">
        <w:t>with Jack’s Supermarket</w:t>
      </w:r>
      <w:r w:rsidR="000351C6" w:rsidRPr="001E2CF2">
        <w:t>, f</w:t>
      </w:r>
      <w:r w:rsidR="000D4454" w:rsidRPr="001E2CF2">
        <w:t>uture competition likely to be more intense</w:t>
      </w:r>
      <w:r w:rsidR="00C0316B" w:rsidRPr="001E2CF2">
        <w:t>, so far</w:t>
      </w:r>
      <w:r w:rsidR="009D2E3C" w:rsidRPr="001E2CF2">
        <w:t>,</w:t>
      </w:r>
      <w:r w:rsidR="00C0316B" w:rsidRPr="001E2CF2">
        <w:t xml:space="preserve"> </w:t>
      </w:r>
      <w:r w:rsidR="009D760D" w:rsidRPr="001E2CF2">
        <w:t xml:space="preserve">Jack’s Supermarket </w:t>
      </w:r>
      <w:r w:rsidR="00C85BE0" w:rsidRPr="001E2CF2">
        <w:t>failed to make an impac</w:t>
      </w:r>
      <w:r w:rsidR="00C0376D" w:rsidRPr="001E2CF2">
        <w:t>t</w:t>
      </w:r>
      <w:r w:rsidR="0096312E" w:rsidRPr="001E2CF2">
        <w:t xml:space="preserve"> (Hardy, 2018).</w:t>
      </w:r>
      <w:r w:rsidR="000D582C" w:rsidRPr="001E2CF2">
        <w:t xml:space="preserve"> </w:t>
      </w:r>
      <w:r w:rsidR="00092EB4" w:rsidRPr="001E2CF2">
        <w:t xml:space="preserve">Bad economy, </w:t>
      </w:r>
      <w:r w:rsidR="003D650A" w:rsidRPr="001E2CF2">
        <w:t>unemployment</w:t>
      </w:r>
      <w:r w:rsidR="00092EB4" w:rsidRPr="001E2CF2">
        <w:t xml:space="preserve">, and </w:t>
      </w:r>
      <w:r w:rsidR="003D650A" w:rsidRPr="001E2CF2">
        <w:t>recession</w:t>
      </w:r>
      <w:r w:rsidR="00092EB4" w:rsidRPr="001E2CF2">
        <w:t xml:space="preserve"> </w:t>
      </w:r>
      <w:r w:rsidR="00F86CA1" w:rsidRPr="001E2CF2">
        <w:t>are</w:t>
      </w:r>
      <w:r w:rsidR="00092EB4" w:rsidRPr="001E2CF2">
        <w:t xml:space="preserve"> likely to </w:t>
      </w:r>
      <w:r w:rsidR="003D650A" w:rsidRPr="001E2CF2">
        <w:t xml:space="preserve">create </w:t>
      </w:r>
      <w:r w:rsidR="00092EB4" w:rsidRPr="001E2CF2">
        <w:t xml:space="preserve">poverty amongst </w:t>
      </w:r>
      <w:r w:rsidR="003D650A" w:rsidRPr="001E2CF2">
        <w:t>society,</w:t>
      </w:r>
      <w:r w:rsidR="00F86CA1" w:rsidRPr="001E2CF2">
        <w:t xml:space="preserve"> and</w:t>
      </w:r>
      <w:r w:rsidR="003D650A" w:rsidRPr="001E2CF2">
        <w:t xml:space="preserve"> this can be an </w:t>
      </w:r>
      <w:r w:rsidR="00331E1A" w:rsidRPr="001E2CF2">
        <w:t xml:space="preserve">opportunity as many will be looking for </w:t>
      </w:r>
      <w:r w:rsidR="00F86CA1" w:rsidRPr="001E2CF2">
        <w:t xml:space="preserve">the </w:t>
      </w:r>
      <w:r w:rsidR="00331E1A" w:rsidRPr="001E2CF2">
        <w:t>cheaper shopping experience.</w:t>
      </w:r>
    </w:p>
    <w:p w14:paraId="46943F8F" w14:textId="5CB8B8F1" w:rsidR="00381CA5" w:rsidRDefault="00C51527" w:rsidP="000D582C">
      <w:pPr>
        <w:jc w:val="both"/>
      </w:pPr>
      <w:r w:rsidRPr="001E2CF2">
        <w:lastRenderedPageBreak/>
        <w:t xml:space="preserve">Lidl employs </w:t>
      </w:r>
      <w:r w:rsidR="00D26FA6" w:rsidRPr="001E2CF2">
        <w:t xml:space="preserve">minimum workers to keep </w:t>
      </w:r>
      <w:r w:rsidR="00F86CA1" w:rsidRPr="001E2CF2">
        <w:t xml:space="preserve">the </w:t>
      </w:r>
      <w:r w:rsidR="00D26FA6" w:rsidRPr="001E2CF2">
        <w:t>cost down</w:t>
      </w:r>
      <w:r w:rsidR="00F86CA1" w:rsidRPr="001E2CF2">
        <w:t>;</w:t>
      </w:r>
      <w:r w:rsidR="00D26FA6" w:rsidRPr="001E2CF2">
        <w:t xml:space="preserve"> this </w:t>
      </w:r>
      <w:r w:rsidR="00726533" w:rsidRPr="001E2CF2">
        <w:t xml:space="preserve">can </w:t>
      </w:r>
      <w:r w:rsidR="006132B5" w:rsidRPr="001E2CF2">
        <w:t xml:space="preserve">be a problem </w:t>
      </w:r>
      <w:r w:rsidR="00726533" w:rsidRPr="001E2CF2">
        <w:t>for customers who require help and assist</w:t>
      </w:r>
      <w:r w:rsidR="00DB7871" w:rsidRPr="001E2CF2">
        <w:t xml:space="preserve">ant. </w:t>
      </w:r>
      <w:r w:rsidR="00F86CA1" w:rsidRPr="001E2CF2">
        <w:t>The n</w:t>
      </w:r>
      <w:r w:rsidR="00DB7871" w:rsidRPr="001E2CF2">
        <w:t xml:space="preserve">egative side to </w:t>
      </w:r>
      <w:r w:rsidR="00D611D5" w:rsidRPr="001E2CF2">
        <w:t xml:space="preserve">this is </w:t>
      </w:r>
      <w:r w:rsidR="00461973" w:rsidRPr="001E2CF2">
        <w:t xml:space="preserve">losing the customs to the </w:t>
      </w:r>
      <w:r w:rsidR="001B1A9A" w:rsidRPr="001E2CF2">
        <w:t>competitors.</w:t>
      </w:r>
    </w:p>
    <w:p w14:paraId="30BE8C3E" w14:textId="07596CAD" w:rsidR="001B6352" w:rsidRPr="00D13C6A" w:rsidRDefault="00EB21B2" w:rsidP="00D13C6A">
      <w:pPr>
        <w:pStyle w:val="IntenseQuote"/>
        <w:rPr>
          <w:b/>
          <w:bCs/>
        </w:rPr>
      </w:pPr>
      <w:r w:rsidRPr="009C3A2F">
        <w:rPr>
          <w:rStyle w:val="Strong"/>
        </w:rPr>
        <w:t xml:space="preserve">This part of the report will </w:t>
      </w:r>
      <w:r w:rsidR="00FB5CC3">
        <w:rPr>
          <w:rStyle w:val="Strong"/>
        </w:rPr>
        <w:t xml:space="preserve">use Porter’s Five Forces to determine the level of </w:t>
      </w:r>
      <w:r w:rsidR="003F5F5D">
        <w:rPr>
          <w:rStyle w:val="Strong"/>
        </w:rPr>
        <w:t>competition in the industry.</w:t>
      </w:r>
    </w:p>
    <w:p w14:paraId="534E3684" w14:textId="67DBA9A5" w:rsidR="00EB09F0" w:rsidRPr="006A148B" w:rsidRDefault="003C29B1" w:rsidP="006A148B">
      <w:pPr>
        <w:jc w:val="center"/>
        <w:rPr>
          <w:b/>
          <w:bCs/>
        </w:rPr>
      </w:pPr>
      <w:r w:rsidRPr="006A148B">
        <w:rPr>
          <w:b/>
          <w:bCs/>
        </w:rPr>
        <w:t>Porter’s Five Forces</w:t>
      </w:r>
      <w:r w:rsidR="006A148B">
        <w:rPr>
          <w:b/>
          <w:bCs/>
        </w:rPr>
        <w:t>.</w:t>
      </w:r>
    </w:p>
    <w:p w14:paraId="06DFEE3E" w14:textId="7FF825F9" w:rsidR="00D979A1" w:rsidRDefault="002D4E47" w:rsidP="00EB09F0">
      <w:r>
        <w:rPr>
          <w:noProof/>
        </w:rPr>
        <w:t xml:space="preserve">  </w:t>
      </w:r>
      <w:r w:rsidR="00456A21">
        <w:rPr>
          <w:noProof/>
        </w:rPr>
        <w:drawing>
          <wp:inline distT="0" distB="0" distL="0" distR="0" wp14:anchorId="7F821D5C" wp14:editId="19E36B7A">
            <wp:extent cx="5605871" cy="3837214"/>
            <wp:effectExtent l="0" t="19050" r="0" b="68580"/>
            <wp:docPr id="12" name="Diagram 12"/>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54" r:lo="rId55" r:qs="rId56" r:cs="rId57"/>
              </a:graphicData>
            </a:graphic>
          </wp:inline>
        </w:drawing>
      </w:r>
    </w:p>
    <w:p w14:paraId="3AE1503A" w14:textId="73808D01" w:rsidR="0011285F" w:rsidRDefault="00D979A1" w:rsidP="00D979A1">
      <w:pPr>
        <w:pStyle w:val="Caption"/>
        <w:jc w:val="center"/>
      </w:pPr>
      <w:bookmarkStart w:id="25" w:name="_Toc57146105"/>
      <w:r>
        <w:t xml:space="preserve">Figure </w:t>
      </w:r>
      <w:fldSimple w:instr=" SEQ Figure \* ARABIC ">
        <w:r w:rsidR="00BE1369">
          <w:rPr>
            <w:noProof/>
          </w:rPr>
          <w:t>7</w:t>
        </w:r>
      </w:fldSimple>
      <w:r w:rsidR="00B22D32">
        <w:rPr>
          <w:noProof/>
        </w:rPr>
        <w:t>.</w:t>
      </w:r>
      <w:r w:rsidR="001530D5">
        <w:t xml:space="preserve"> Porter’s Five For</w:t>
      </w:r>
      <w:r w:rsidR="00312D2B">
        <w:t>ces</w:t>
      </w:r>
      <w:r w:rsidR="0078544D">
        <w:t xml:space="preserve"> </w:t>
      </w:r>
      <w:r w:rsidR="00AF49AC">
        <w:t xml:space="preserve">Adapted From </w:t>
      </w:r>
      <w:r w:rsidR="00AF49AC" w:rsidRPr="00AF49AC">
        <w:t>(Market Forecast, 2020)</w:t>
      </w:r>
      <w:r w:rsidR="00AF49AC">
        <w:t>.</w:t>
      </w:r>
      <w:bookmarkEnd w:id="25"/>
    </w:p>
    <w:p w14:paraId="0BD7F547" w14:textId="04702143" w:rsidR="009174C2" w:rsidRPr="009312DF" w:rsidRDefault="009312DF" w:rsidP="009312DF">
      <w:pPr>
        <w:jc w:val="both"/>
      </w:pPr>
      <w:r>
        <w:t xml:space="preserve">Porters Five Forces is a tool developed by Michael E. Porter for analysing the competitiveness of the industry using </w:t>
      </w:r>
      <w:r w:rsidRPr="002B68B9">
        <w:t>(competitive rivalry, supplier power, buyer power, the threat of substitution and threat of a new entry)</w:t>
      </w:r>
      <w:r>
        <w:t xml:space="preserve">. It helps an organisation identify and potential competitive advantage and weakness that may affect profitability.  </w:t>
      </w:r>
    </w:p>
    <w:p w14:paraId="14E8C5E7" w14:textId="136BDEE1" w:rsidR="00882797" w:rsidRDefault="000C7255" w:rsidP="00882797">
      <w:pPr>
        <w:rPr>
          <w:b/>
          <w:bCs/>
        </w:rPr>
      </w:pPr>
      <w:r w:rsidRPr="00D01D1D">
        <w:rPr>
          <w:b/>
          <w:bCs/>
        </w:rPr>
        <w:t>Porter’s Five Forces Framework</w:t>
      </w:r>
      <w:r w:rsidR="006675AC">
        <w:rPr>
          <w:b/>
          <w:bCs/>
        </w:rPr>
        <w:t xml:space="preserve"> </w:t>
      </w:r>
      <w:r w:rsidR="004351D0">
        <w:rPr>
          <w:b/>
          <w:bCs/>
        </w:rPr>
        <w:t>Explained</w:t>
      </w:r>
      <w:r w:rsidRPr="00D01D1D">
        <w:rPr>
          <w:b/>
          <w:bCs/>
        </w:rPr>
        <w:t>.</w:t>
      </w:r>
    </w:p>
    <w:p w14:paraId="4947ED9A" w14:textId="12BF55F1" w:rsidR="005A5797" w:rsidRPr="00D01D1D" w:rsidRDefault="00A4495F" w:rsidP="005D46AB">
      <w:pPr>
        <w:jc w:val="both"/>
        <w:rPr>
          <w:b/>
          <w:bCs/>
        </w:rPr>
      </w:pPr>
      <w:r w:rsidRPr="004B4D1D">
        <w:t xml:space="preserve">Some of </w:t>
      </w:r>
      <w:r w:rsidR="005A48AD">
        <w:t xml:space="preserve">the </w:t>
      </w:r>
      <w:r w:rsidRPr="004B4D1D">
        <w:t xml:space="preserve">factors that will be considered for </w:t>
      </w:r>
      <w:r w:rsidR="00416D88">
        <w:t>Porter</w:t>
      </w:r>
      <w:r w:rsidR="004B0A66">
        <w:t xml:space="preserve">’s Five Forces </w:t>
      </w:r>
      <w:r w:rsidRPr="004B4D1D">
        <w:t>examination of Lidl</w:t>
      </w:r>
      <w:r>
        <w:t xml:space="preserve"> as listed below.</w:t>
      </w:r>
      <w:r w:rsidR="004B0A66">
        <w:t xml:space="preserve"> </w:t>
      </w:r>
      <w:r w:rsidR="006D5E8E">
        <w:t xml:space="preserve"> </w:t>
      </w:r>
      <w:r w:rsidR="00A75A38">
        <w:t xml:space="preserve">For this </w:t>
      </w:r>
      <w:r w:rsidR="008C2BF8">
        <w:t>s</w:t>
      </w:r>
      <w:r w:rsidR="00A75A38">
        <w:t>ection</w:t>
      </w:r>
      <w:r w:rsidR="008C2BF8">
        <w:t xml:space="preserve">, </w:t>
      </w:r>
      <w:r w:rsidR="005D46AB">
        <w:t>h</w:t>
      </w:r>
      <w:r w:rsidR="006D5E8E">
        <w:t>ere</w:t>
      </w:r>
      <w:r w:rsidR="005A48AD">
        <w:t>,</w:t>
      </w:r>
      <w:r w:rsidR="006D5E8E">
        <w:t xml:space="preserve"> the key focus is the </w:t>
      </w:r>
      <w:r w:rsidR="000C7E5C">
        <w:t xml:space="preserve">threat </w:t>
      </w:r>
      <w:r w:rsidR="00D11B46">
        <w:t>of</w:t>
      </w:r>
      <w:r w:rsidR="000C7E5C">
        <w:t xml:space="preserve"> </w:t>
      </w:r>
      <w:r w:rsidR="005D46AB">
        <w:t>a</w:t>
      </w:r>
      <w:r w:rsidR="000C7E5C">
        <w:t xml:space="preserve"> substitute</w:t>
      </w:r>
      <w:r w:rsidR="005D46AB">
        <w:t xml:space="preserve">. </w:t>
      </w:r>
    </w:p>
    <w:p w14:paraId="798DFE6F" w14:textId="0DF65FFB" w:rsidR="002161A1" w:rsidRPr="00D34FEF" w:rsidRDefault="00DE0531" w:rsidP="00920C39">
      <w:pPr>
        <w:pStyle w:val="ListParagraph"/>
        <w:numPr>
          <w:ilvl w:val="0"/>
          <w:numId w:val="19"/>
        </w:numPr>
        <w:ind w:left="709"/>
        <w:jc w:val="both"/>
      </w:pPr>
      <w:r w:rsidRPr="005B1828">
        <w:rPr>
          <w:b/>
          <w:bCs/>
        </w:rPr>
        <w:t xml:space="preserve">Competitive </w:t>
      </w:r>
      <w:r w:rsidR="00567C02">
        <w:rPr>
          <w:b/>
          <w:bCs/>
        </w:rPr>
        <w:t>R</w:t>
      </w:r>
      <w:r w:rsidR="00FD0F45" w:rsidRPr="005B1828">
        <w:rPr>
          <w:b/>
          <w:bCs/>
        </w:rPr>
        <w:t>iv</w:t>
      </w:r>
      <w:r w:rsidR="00332022" w:rsidRPr="005B1828">
        <w:rPr>
          <w:b/>
          <w:bCs/>
        </w:rPr>
        <w:t>alry</w:t>
      </w:r>
      <w:r w:rsidR="002D5E85" w:rsidRPr="005B1828">
        <w:rPr>
          <w:b/>
          <w:bCs/>
        </w:rPr>
        <w:t>:</w:t>
      </w:r>
      <w:r w:rsidR="003A5C59" w:rsidRPr="005B1828">
        <w:rPr>
          <w:b/>
          <w:bCs/>
        </w:rPr>
        <w:t xml:space="preserve"> </w:t>
      </w:r>
      <w:r w:rsidR="003A5C59" w:rsidRPr="00D34FEF">
        <w:t>the number of compet</w:t>
      </w:r>
      <w:r w:rsidR="00EF4762" w:rsidRPr="00D34FEF">
        <w:t>itors</w:t>
      </w:r>
      <w:r w:rsidR="00985D46">
        <w:t xml:space="preserve">, </w:t>
      </w:r>
      <w:r w:rsidR="00EC0BC8">
        <w:t>rivalry</w:t>
      </w:r>
      <w:r w:rsidR="00863625" w:rsidRPr="00D34FEF">
        <w:t xml:space="preserve"> in the same indus</w:t>
      </w:r>
      <w:r w:rsidR="008349C2" w:rsidRPr="00D34FEF">
        <w:t>try</w:t>
      </w:r>
      <w:r w:rsidR="005B5D2F">
        <w:t xml:space="preserve">. </w:t>
      </w:r>
    </w:p>
    <w:p w14:paraId="3F9463E5" w14:textId="2E907B33" w:rsidR="00381AAE" w:rsidRPr="005B1828" w:rsidRDefault="00381AAE" w:rsidP="00920C39">
      <w:pPr>
        <w:pStyle w:val="ListParagraph"/>
        <w:numPr>
          <w:ilvl w:val="0"/>
          <w:numId w:val="19"/>
        </w:numPr>
        <w:ind w:left="709"/>
        <w:jc w:val="both"/>
        <w:rPr>
          <w:b/>
          <w:bCs/>
        </w:rPr>
      </w:pPr>
      <w:r w:rsidRPr="005B1828">
        <w:rPr>
          <w:b/>
          <w:bCs/>
        </w:rPr>
        <w:lastRenderedPageBreak/>
        <w:t>Suppli</w:t>
      </w:r>
      <w:r w:rsidR="000638DF" w:rsidRPr="005B1828">
        <w:rPr>
          <w:b/>
          <w:bCs/>
        </w:rPr>
        <w:t xml:space="preserve">er </w:t>
      </w:r>
      <w:r w:rsidR="00567C02">
        <w:rPr>
          <w:b/>
          <w:bCs/>
        </w:rPr>
        <w:t>P</w:t>
      </w:r>
      <w:r w:rsidR="000638DF" w:rsidRPr="005B1828">
        <w:rPr>
          <w:b/>
          <w:bCs/>
        </w:rPr>
        <w:t>ower</w:t>
      </w:r>
      <w:r w:rsidR="002D5E85" w:rsidRPr="005B1828">
        <w:rPr>
          <w:b/>
          <w:bCs/>
        </w:rPr>
        <w:t>:</w:t>
      </w:r>
      <w:r w:rsidR="00C9716F" w:rsidRPr="005B1828">
        <w:rPr>
          <w:b/>
          <w:bCs/>
        </w:rPr>
        <w:t xml:space="preserve"> </w:t>
      </w:r>
      <w:r w:rsidR="00132D4B" w:rsidRPr="002D4FA0">
        <w:t>how easy is i</w:t>
      </w:r>
      <w:r w:rsidR="002D4FA0" w:rsidRPr="002D4FA0">
        <w:t>t</w:t>
      </w:r>
      <w:r w:rsidR="00132D4B" w:rsidRPr="002D4FA0">
        <w:t xml:space="preserve"> for the suppliers to increase the </w:t>
      </w:r>
      <w:r w:rsidR="002D4FA0" w:rsidRPr="002D4FA0">
        <w:t xml:space="preserve">prices of good and </w:t>
      </w:r>
      <w:r w:rsidR="00933D86">
        <w:t>material</w:t>
      </w:r>
      <w:r w:rsidR="002D4FA0" w:rsidRPr="002D4FA0">
        <w:t xml:space="preserve"> that are being pr</w:t>
      </w:r>
      <w:r w:rsidR="00F86CA1">
        <w:t>o</w:t>
      </w:r>
      <w:r w:rsidR="002D4FA0" w:rsidRPr="002D4FA0">
        <w:t>cured</w:t>
      </w:r>
      <w:r w:rsidR="00FE4CE4">
        <w:t>?</w:t>
      </w:r>
    </w:p>
    <w:p w14:paraId="575260DD" w14:textId="78F3BE2D" w:rsidR="000638DF" w:rsidRPr="0030087A" w:rsidRDefault="000638DF" w:rsidP="00920C39">
      <w:pPr>
        <w:pStyle w:val="ListParagraph"/>
        <w:numPr>
          <w:ilvl w:val="0"/>
          <w:numId w:val="19"/>
        </w:numPr>
        <w:ind w:left="709"/>
        <w:jc w:val="both"/>
      </w:pPr>
      <w:r w:rsidRPr="005B1828">
        <w:rPr>
          <w:b/>
          <w:bCs/>
        </w:rPr>
        <w:t xml:space="preserve">Buyer </w:t>
      </w:r>
      <w:r w:rsidR="00567C02">
        <w:rPr>
          <w:b/>
          <w:bCs/>
        </w:rPr>
        <w:t>P</w:t>
      </w:r>
      <w:r w:rsidRPr="005B1828">
        <w:rPr>
          <w:b/>
          <w:bCs/>
        </w:rPr>
        <w:t>ow</w:t>
      </w:r>
      <w:r w:rsidR="007B7114" w:rsidRPr="005B1828">
        <w:rPr>
          <w:b/>
          <w:bCs/>
        </w:rPr>
        <w:t>er</w:t>
      </w:r>
      <w:r w:rsidR="002D5E85" w:rsidRPr="005B1828">
        <w:rPr>
          <w:b/>
          <w:bCs/>
        </w:rPr>
        <w:t>:</w:t>
      </w:r>
      <w:r w:rsidR="006B778B" w:rsidRPr="005B1828">
        <w:rPr>
          <w:b/>
          <w:bCs/>
        </w:rPr>
        <w:t xml:space="preserve"> </w:t>
      </w:r>
      <w:r w:rsidR="003E671E" w:rsidRPr="0030087A">
        <w:t>can the buyers switch to another supermarket</w:t>
      </w:r>
      <w:r w:rsidR="00D900D0">
        <w:t>?</w:t>
      </w:r>
      <w:r w:rsidR="003E671E" w:rsidRPr="0030087A">
        <w:t xml:space="preserve"> </w:t>
      </w:r>
    </w:p>
    <w:p w14:paraId="1AFE01AF" w14:textId="53F7635C" w:rsidR="000638DF" w:rsidRPr="006E466E" w:rsidRDefault="000638DF" w:rsidP="00920C39">
      <w:pPr>
        <w:pStyle w:val="ListParagraph"/>
        <w:numPr>
          <w:ilvl w:val="0"/>
          <w:numId w:val="19"/>
        </w:numPr>
        <w:ind w:left="709"/>
        <w:jc w:val="both"/>
      </w:pPr>
      <w:r w:rsidRPr="005B1828">
        <w:rPr>
          <w:b/>
          <w:bCs/>
        </w:rPr>
        <w:t xml:space="preserve">The </w:t>
      </w:r>
      <w:r w:rsidR="00567C02">
        <w:rPr>
          <w:b/>
          <w:bCs/>
        </w:rPr>
        <w:t>T</w:t>
      </w:r>
      <w:r w:rsidRPr="005B1828">
        <w:rPr>
          <w:b/>
          <w:bCs/>
        </w:rPr>
        <w:t xml:space="preserve">hreat of </w:t>
      </w:r>
      <w:r w:rsidR="00567C02">
        <w:rPr>
          <w:b/>
          <w:bCs/>
        </w:rPr>
        <w:t>S</w:t>
      </w:r>
      <w:r w:rsidRPr="005B1828">
        <w:rPr>
          <w:b/>
          <w:bCs/>
        </w:rPr>
        <w:t>ubstitute</w:t>
      </w:r>
      <w:r w:rsidR="002D5E85" w:rsidRPr="005B1828">
        <w:rPr>
          <w:b/>
          <w:bCs/>
        </w:rPr>
        <w:t>:</w:t>
      </w:r>
      <w:r w:rsidR="00FC74A6" w:rsidRPr="005B1828">
        <w:rPr>
          <w:b/>
          <w:bCs/>
        </w:rPr>
        <w:t xml:space="preserve"> </w:t>
      </w:r>
      <w:r w:rsidR="00F70F60" w:rsidRPr="006E466E">
        <w:t>is there a cheaper option</w:t>
      </w:r>
      <w:r w:rsidR="00965F96">
        <w:t xml:space="preserve"> or</w:t>
      </w:r>
      <w:r w:rsidR="00EC403C" w:rsidRPr="006E466E">
        <w:t xml:space="preserve"> </w:t>
      </w:r>
      <w:r w:rsidR="008709BB" w:rsidRPr="006E466E">
        <w:t>duplicate the product</w:t>
      </w:r>
      <w:r w:rsidR="00693E0C" w:rsidRPr="006E466E">
        <w:t xml:space="preserve"> or the business model</w:t>
      </w:r>
      <w:r w:rsidR="006E466E" w:rsidRPr="006E466E">
        <w:t>?</w:t>
      </w:r>
    </w:p>
    <w:p w14:paraId="00CB105A" w14:textId="3E7C0D75" w:rsidR="00732DCD" w:rsidRDefault="00E33A59" w:rsidP="00732DCD">
      <w:pPr>
        <w:pStyle w:val="ListParagraph"/>
        <w:numPr>
          <w:ilvl w:val="0"/>
          <w:numId w:val="19"/>
        </w:numPr>
        <w:ind w:left="709"/>
        <w:jc w:val="both"/>
      </w:pPr>
      <w:r w:rsidRPr="005B1828">
        <w:rPr>
          <w:b/>
          <w:bCs/>
        </w:rPr>
        <w:t xml:space="preserve">The </w:t>
      </w:r>
      <w:r w:rsidR="00567C02">
        <w:rPr>
          <w:b/>
          <w:bCs/>
        </w:rPr>
        <w:t>T</w:t>
      </w:r>
      <w:r w:rsidRPr="005B1828">
        <w:rPr>
          <w:b/>
          <w:bCs/>
        </w:rPr>
        <w:t xml:space="preserve">hreat of a </w:t>
      </w:r>
      <w:r w:rsidR="00567C02">
        <w:rPr>
          <w:b/>
          <w:bCs/>
        </w:rPr>
        <w:t>N</w:t>
      </w:r>
      <w:r w:rsidRPr="005B1828">
        <w:rPr>
          <w:b/>
          <w:bCs/>
        </w:rPr>
        <w:t xml:space="preserve">ew </w:t>
      </w:r>
      <w:r w:rsidR="00567C02">
        <w:rPr>
          <w:b/>
          <w:bCs/>
        </w:rPr>
        <w:t>E</w:t>
      </w:r>
      <w:r w:rsidRPr="005B1828">
        <w:rPr>
          <w:b/>
          <w:bCs/>
        </w:rPr>
        <w:t>ntry</w:t>
      </w:r>
      <w:r w:rsidR="002D5E85" w:rsidRPr="005B1828">
        <w:rPr>
          <w:b/>
          <w:bCs/>
        </w:rPr>
        <w:t>:</w:t>
      </w:r>
      <w:r w:rsidR="00B16278" w:rsidRPr="005B1828">
        <w:rPr>
          <w:b/>
          <w:bCs/>
        </w:rPr>
        <w:t xml:space="preserve"> </w:t>
      </w:r>
      <w:r w:rsidR="00804AB1" w:rsidRPr="00AC1916">
        <w:t xml:space="preserve">what </w:t>
      </w:r>
      <w:r w:rsidR="009C1C3E" w:rsidRPr="00AC1916">
        <w:t>is</w:t>
      </w:r>
      <w:r w:rsidR="00804AB1" w:rsidRPr="00AC1916">
        <w:t xml:space="preserve"> the en</w:t>
      </w:r>
      <w:r w:rsidR="00BC4161" w:rsidRPr="00AC1916">
        <w:t>try barrier to th</w:t>
      </w:r>
      <w:r w:rsidR="004351D0">
        <w:t>is market</w:t>
      </w:r>
      <w:r w:rsidR="00DC681C">
        <w:t xml:space="preserve"> </w:t>
      </w:r>
      <w:r w:rsidR="0099405B">
        <w:t>(Porter, 1998).</w:t>
      </w:r>
    </w:p>
    <w:p w14:paraId="7C5DAE0E" w14:textId="266DF2D6" w:rsidR="00732DCD" w:rsidRDefault="00732DCD" w:rsidP="00B574E5">
      <w:pPr>
        <w:pStyle w:val="Heading2"/>
      </w:pPr>
      <w:bookmarkStart w:id="26" w:name="_Toc57146085"/>
      <w:bookmarkStart w:id="27" w:name="_Toc57146117"/>
      <w:r>
        <w:t xml:space="preserve">Table </w:t>
      </w:r>
      <w:fldSimple w:instr=" SEQ Table \* ARABIC ">
        <w:r w:rsidR="00AC5DE8">
          <w:rPr>
            <w:noProof/>
          </w:rPr>
          <w:t>4</w:t>
        </w:r>
      </w:fldSimple>
      <w:r>
        <w:t xml:space="preserve">. </w:t>
      </w:r>
      <w:r w:rsidRPr="00995EBD">
        <w:t>Analysing Lidl’s Competitive in the Industry using Porter’s Five Forces.</w:t>
      </w:r>
      <w:bookmarkEnd w:id="26"/>
      <w:bookmarkEnd w:id="27"/>
    </w:p>
    <w:tbl>
      <w:tblPr>
        <w:tblStyle w:val="TableGrid"/>
        <w:tblW w:w="0" w:type="auto"/>
        <w:tblLook w:val="04A0" w:firstRow="1" w:lastRow="0" w:firstColumn="1" w:lastColumn="0" w:noHBand="0" w:noVBand="1"/>
      </w:tblPr>
      <w:tblGrid>
        <w:gridCol w:w="1696"/>
        <w:gridCol w:w="7320"/>
      </w:tblGrid>
      <w:tr w:rsidR="004B1A53" w:rsidRPr="001E2CF2" w14:paraId="4027E269" w14:textId="77777777" w:rsidTr="00706F06">
        <w:tc>
          <w:tcPr>
            <w:tcW w:w="1696" w:type="dxa"/>
          </w:tcPr>
          <w:p w14:paraId="37808887" w14:textId="77777777" w:rsidR="004B1A53" w:rsidRPr="001E2CF2" w:rsidRDefault="005702B1" w:rsidP="007624BF">
            <w:pPr>
              <w:jc w:val="both"/>
            </w:pPr>
            <w:bookmarkStart w:id="28" w:name="_Hlk54448433"/>
            <w:r w:rsidRPr="001E2CF2">
              <w:t>Competi</w:t>
            </w:r>
            <w:r w:rsidR="008F00CF" w:rsidRPr="001E2CF2">
              <w:t xml:space="preserve">tive </w:t>
            </w:r>
          </w:p>
          <w:p w14:paraId="75164724" w14:textId="01CA78A7" w:rsidR="008F00CF" w:rsidRPr="001E2CF2" w:rsidRDefault="008F00CF" w:rsidP="007624BF">
            <w:pPr>
              <w:jc w:val="both"/>
            </w:pPr>
            <w:r w:rsidRPr="001E2CF2">
              <w:t>Rivalry</w:t>
            </w:r>
          </w:p>
          <w:p w14:paraId="0C27C771" w14:textId="29F755E7" w:rsidR="008F00CF" w:rsidRPr="001E2CF2" w:rsidRDefault="00812A7B" w:rsidP="007624BF">
            <w:pPr>
              <w:jc w:val="both"/>
              <w:rPr>
                <w:b/>
                <w:bCs/>
              </w:rPr>
            </w:pPr>
            <w:r w:rsidRPr="001E2CF2">
              <w:t>(Low)</w:t>
            </w:r>
            <w:bookmarkEnd w:id="28"/>
          </w:p>
        </w:tc>
        <w:tc>
          <w:tcPr>
            <w:tcW w:w="7320" w:type="dxa"/>
          </w:tcPr>
          <w:p w14:paraId="7CEF0E79" w14:textId="53F989BD" w:rsidR="003F6A40" w:rsidRPr="001E2CF2" w:rsidRDefault="008E35CE" w:rsidP="00920C39">
            <w:pPr>
              <w:pStyle w:val="ListParagraph"/>
              <w:numPr>
                <w:ilvl w:val="0"/>
                <w:numId w:val="11"/>
              </w:numPr>
              <w:spacing w:line="360" w:lineRule="auto"/>
              <w:jc w:val="both"/>
              <w:rPr>
                <w:b/>
                <w:bCs/>
              </w:rPr>
            </w:pPr>
            <w:r w:rsidRPr="001E2CF2">
              <w:t xml:space="preserve">Lidl operates in a </w:t>
            </w:r>
            <w:r w:rsidR="00437ACE" w:rsidRPr="001E2CF2">
              <w:t>n</w:t>
            </w:r>
            <w:r w:rsidR="007D006E" w:rsidRPr="001E2CF2">
              <w:t>iche</w:t>
            </w:r>
            <w:r w:rsidR="00437ACE" w:rsidRPr="001E2CF2">
              <w:t xml:space="preserve"> </w:t>
            </w:r>
            <w:r w:rsidR="00203D78" w:rsidRPr="001E2CF2">
              <w:t>market;</w:t>
            </w:r>
            <w:r w:rsidR="007D006E" w:rsidRPr="001E2CF2">
              <w:t xml:space="preserve"> it provides </w:t>
            </w:r>
            <w:r w:rsidR="001C4A7D" w:rsidRPr="001E2CF2">
              <w:t>useful</w:t>
            </w:r>
            <w:r w:rsidR="007D006E" w:rsidRPr="001E2CF2">
              <w:t xml:space="preserve"> and services at a low price to </w:t>
            </w:r>
            <w:r w:rsidR="008C1E32" w:rsidRPr="001E2CF2">
              <w:t>middle- and low-income</w:t>
            </w:r>
            <w:r w:rsidR="0019114C" w:rsidRPr="001E2CF2">
              <w:t xml:space="preserve"> family</w:t>
            </w:r>
            <w:r w:rsidR="00290942" w:rsidRPr="001E2CF2">
              <w:t>.</w:t>
            </w:r>
            <w:r w:rsidR="00DD1638" w:rsidRPr="001E2CF2">
              <w:t xml:space="preserve"> </w:t>
            </w:r>
            <w:r w:rsidR="00290942" w:rsidRPr="001E2CF2">
              <w:t>T</w:t>
            </w:r>
            <w:r w:rsidR="00DD1638" w:rsidRPr="001E2CF2">
              <w:t>he other compet</w:t>
            </w:r>
            <w:r w:rsidR="00203D78" w:rsidRPr="001E2CF2">
              <w:t xml:space="preserve">itor </w:t>
            </w:r>
            <w:r w:rsidR="00290942" w:rsidRPr="001E2CF2">
              <w:t xml:space="preserve">in the same sector </w:t>
            </w:r>
            <w:r w:rsidR="00203D78" w:rsidRPr="001E2CF2">
              <w:t>is Aldi</w:t>
            </w:r>
            <w:r w:rsidR="001C4A7D" w:rsidRPr="001E2CF2">
              <w:t>;</w:t>
            </w:r>
            <w:r w:rsidR="00027254" w:rsidRPr="001E2CF2">
              <w:t xml:space="preserve"> this makes the rivalry is low</w:t>
            </w:r>
            <w:r w:rsidR="008C1E32" w:rsidRPr="001E2CF2">
              <w:t>.</w:t>
            </w:r>
            <w:r w:rsidR="009064ED" w:rsidRPr="001E2CF2">
              <w:t xml:space="preserve"> </w:t>
            </w:r>
          </w:p>
          <w:p w14:paraId="0E7A1CF9" w14:textId="4E8B3F15" w:rsidR="00257C7B" w:rsidRPr="001E2CF2" w:rsidRDefault="009064ED" w:rsidP="00920C39">
            <w:pPr>
              <w:pStyle w:val="ListParagraph"/>
              <w:numPr>
                <w:ilvl w:val="0"/>
                <w:numId w:val="11"/>
              </w:numPr>
              <w:spacing w:line="360" w:lineRule="auto"/>
              <w:jc w:val="both"/>
              <w:rPr>
                <w:b/>
                <w:bCs/>
              </w:rPr>
            </w:pPr>
            <w:r w:rsidRPr="001E2CF2">
              <w:t>Tesco, Sainsbury</w:t>
            </w:r>
            <w:r w:rsidR="007C3902" w:rsidRPr="001E2CF2">
              <w:t xml:space="preserve">, Marks and </w:t>
            </w:r>
            <w:r w:rsidR="006A4F63" w:rsidRPr="001E2CF2">
              <w:t>Spencer’s and Asda are not a threat in</w:t>
            </w:r>
            <w:r w:rsidR="00A2302E" w:rsidRPr="001E2CF2">
              <w:t xml:space="preserve"> this sector</w:t>
            </w:r>
            <w:r w:rsidR="00B11CB9" w:rsidRPr="001E2CF2">
              <w:t xml:space="preserve"> as</w:t>
            </w:r>
            <w:r w:rsidR="00467EBB" w:rsidRPr="001E2CF2">
              <w:t xml:space="preserve"> they cater </w:t>
            </w:r>
            <w:r w:rsidR="007D2E15" w:rsidRPr="001E2CF2">
              <w:t>to</w:t>
            </w:r>
            <w:r w:rsidR="00467EBB" w:rsidRPr="001E2CF2">
              <w:t xml:space="preserve"> </w:t>
            </w:r>
            <w:r w:rsidR="007D2E15" w:rsidRPr="001E2CF2">
              <w:t xml:space="preserve">their </w:t>
            </w:r>
            <w:r w:rsidR="00467EBB" w:rsidRPr="001E2CF2">
              <w:t>client</w:t>
            </w:r>
            <w:r w:rsidR="001C4A7D" w:rsidRPr="001E2CF2">
              <w:t>s</w:t>
            </w:r>
            <w:r w:rsidR="00467EBB" w:rsidRPr="001E2CF2">
              <w:t xml:space="preserve">. </w:t>
            </w:r>
          </w:p>
          <w:p w14:paraId="6D1B01FB" w14:textId="04C127E1" w:rsidR="00467EBB" w:rsidRPr="001E2CF2" w:rsidRDefault="00B216DF" w:rsidP="00920C39">
            <w:pPr>
              <w:pStyle w:val="ListParagraph"/>
              <w:numPr>
                <w:ilvl w:val="0"/>
                <w:numId w:val="11"/>
              </w:numPr>
              <w:spacing w:line="360" w:lineRule="auto"/>
              <w:jc w:val="both"/>
              <w:rPr>
                <w:b/>
                <w:bCs/>
              </w:rPr>
            </w:pPr>
            <w:r w:rsidRPr="001E2CF2">
              <w:t xml:space="preserve">Fixed cost is high within the </w:t>
            </w:r>
            <w:r w:rsidR="00755551" w:rsidRPr="001E2CF2">
              <w:t>industry</w:t>
            </w:r>
            <w:r w:rsidR="007D2E15" w:rsidRPr="001E2CF2">
              <w:t>;</w:t>
            </w:r>
            <w:r w:rsidR="00755551" w:rsidRPr="001E2CF2">
              <w:t xml:space="preserve"> when </w:t>
            </w:r>
            <w:r w:rsidR="007D2E15" w:rsidRPr="001E2CF2">
              <w:t xml:space="preserve">the </w:t>
            </w:r>
            <w:r w:rsidR="00755551" w:rsidRPr="001E2CF2">
              <w:t xml:space="preserve">trade is low </w:t>
            </w:r>
            <w:r w:rsidR="00255B3A" w:rsidRPr="001E2CF2">
              <w:t>organisation</w:t>
            </w:r>
            <w:r w:rsidR="00755551" w:rsidRPr="001E2CF2">
              <w:t xml:space="preserve"> have to</w:t>
            </w:r>
            <w:r w:rsidR="00255B3A" w:rsidRPr="001E2CF2">
              <w:t xml:space="preserve"> price goods comp</w:t>
            </w:r>
            <w:r w:rsidR="005812A6" w:rsidRPr="001E2CF2">
              <w:t>etitively</w:t>
            </w:r>
            <w:r w:rsidR="00086A72" w:rsidRPr="001E2CF2">
              <w:t xml:space="preserve"> to gain business</w:t>
            </w:r>
            <w:r w:rsidR="008832CD" w:rsidRPr="001E2CF2">
              <w:t>, riv</w:t>
            </w:r>
            <w:r w:rsidR="000177CD" w:rsidRPr="001E2CF2">
              <w:t>alry can be intense at times.</w:t>
            </w:r>
          </w:p>
        </w:tc>
      </w:tr>
      <w:tr w:rsidR="004B1A53" w:rsidRPr="001E2CF2" w14:paraId="250DA08B" w14:textId="77777777" w:rsidTr="00706F06">
        <w:tc>
          <w:tcPr>
            <w:tcW w:w="1696" w:type="dxa"/>
          </w:tcPr>
          <w:p w14:paraId="43B6A8B8" w14:textId="77777777" w:rsidR="004B1A53" w:rsidRPr="001E2CF2" w:rsidRDefault="00065085" w:rsidP="007624BF">
            <w:pPr>
              <w:jc w:val="both"/>
            </w:pPr>
            <w:r w:rsidRPr="001E2CF2">
              <w:t>Supplier</w:t>
            </w:r>
          </w:p>
          <w:p w14:paraId="773B8188" w14:textId="77777777" w:rsidR="00065085" w:rsidRPr="001E2CF2" w:rsidRDefault="00065085" w:rsidP="007624BF">
            <w:pPr>
              <w:jc w:val="both"/>
            </w:pPr>
            <w:r w:rsidRPr="001E2CF2">
              <w:t>Power</w:t>
            </w:r>
          </w:p>
          <w:p w14:paraId="5525A318" w14:textId="2F6C9089" w:rsidR="00065085" w:rsidRPr="001E2CF2" w:rsidRDefault="00065085" w:rsidP="007624BF">
            <w:pPr>
              <w:jc w:val="both"/>
              <w:rPr>
                <w:b/>
                <w:bCs/>
              </w:rPr>
            </w:pPr>
            <w:r w:rsidRPr="001E2CF2">
              <w:t>(Low)</w:t>
            </w:r>
          </w:p>
        </w:tc>
        <w:tc>
          <w:tcPr>
            <w:tcW w:w="7320" w:type="dxa"/>
          </w:tcPr>
          <w:p w14:paraId="180F680C" w14:textId="0C8F2E24" w:rsidR="00A605AB" w:rsidRPr="001E2CF2" w:rsidRDefault="007D2E15" w:rsidP="00920C39">
            <w:pPr>
              <w:pStyle w:val="ListParagraph"/>
              <w:numPr>
                <w:ilvl w:val="0"/>
                <w:numId w:val="12"/>
              </w:numPr>
              <w:spacing w:line="360" w:lineRule="auto"/>
              <w:jc w:val="both"/>
            </w:pPr>
            <w:r w:rsidRPr="001E2CF2">
              <w:t>The n</w:t>
            </w:r>
            <w:r w:rsidR="003E2A4A" w:rsidRPr="001E2CF2">
              <w:t xml:space="preserve">umber </w:t>
            </w:r>
            <w:r w:rsidR="007F34F9" w:rsidRPr="001E2CF2">
              <w:t xml:space="preserve">of suppliers </w:t>
            </w:r>
            <w:r w:rsidRPr="001E2CF2">
              <w:t>is</w:t>
            </w:r>
            <w:r w:rsidR="007F34F9" w:rsidRPr="001E2CF2">
              <w:t xml:space="preserve"> high</w:t>
            </w:r>
            <w:r w:rsidR="00075CE7" w:rsidRPr="001E2CF2">
              <w:t xml:space="preserve"> in the industry</w:t>
            </w:r>
            <w:r w:rsidR="001F2FB6" w:rsidRPr="001E2CF2">
              <w:t xml:space="preserve"> in the supermarket industry</w:t>
            </w:r>
            <w:r w:rsidR="0078128B" w:rsidRPr="001E2CF2">
              <w:t>; th</w:t>
            </w:r>
            <w:r w:rsidR="006F7686" w:rsidRPr="001E2CF2">
              <w:t>e</w:t>
            </w:r>
            <w:r w:rsidR="0078128B" w:rsidRPr="001E2CF2">
              <w:t xml:space="preserve"> suppl</w:t>
            </w:r>
            <w:r w:rsidR="002849ED" w:rsidRPr="001E2CF2">
              <w:t>ier power is weak</w:t>
            </w:r>
            <w:r w:rsidR="00A2260F" w:rsidRPr="001E2CF2">
              <w:t>, due to the choice Lidl has</w:t>
            </w:r>
            <w:r w:rsidR="00C83277" w:rsidRPr="001E2CF2">
              <w:t>.</w:t>
            </w:r>
          </w:p>
          <w:p w14:paraId="1FEEBE77" w14:textId="536FA2CA" w:rsidR="004B1A53" w:rsidRPr="001E2CF2" w:rsidRDefault="00D238C5" w:rsidP="00920C39">
            <w:pPr>
              <w:pStyle w:val="ListParagraph"/>
              <w:numPr>
                <w:ilvl w:val="0"/>
                <w:numId w:val="12"/>
              </w:numPr>
              <w:spacing w:line="360" w:lineRule="auto"/>
              <w:jc w:val="both"/>
            </w:pPr>
            <w:r w:rsidRPr="001E2CF2">
              <w:t xml:space="preserve">For </w:t>
            </w:r>
            <w:r w:rsidR="003269A3" w:rsidRPr="001E2CF2">
              <w:t>suppliers to</w:t>
            </w:r>
            <w:r w:rsidRPr="001E2CF2">
              <w:t xml:space="preserve"> get their product on the shelf</w:t>
            </w:r>
            <w:r w:rsidR="003269A3" w:rsidRPr="001E2CF2">
              <w:t xml:space="preserve"> of the supermarket, they must provide </w:t>
            </w:r>
            <w:r w:rsidR="00F24A40" w:rsidRPr="001E2CF2">
              <w:t xml:space="preserve">a </w:t>
            </w:r>
            <w:r w:rsidR="003269A3" w:rsidRPr="001E2CF2">
              <w:t xml:space="preserve">fair pricing </w:t>
            </w:r>
            <w:r w:rsidR="00953C94" w:rsidRPr="001E2CF2">
              <w:t>structure</w:t>
            </w:r>
            <w:r w:rsidR="00E65CC0" w:rsidRPr="001E2CF2">
              <w:t>;</w:t>
            </w:r>
            <w:r w:rsidR="00953C94" w:rsidRPr="001E2CF2">
              <w:t xml:space="preserve"> </w:t>
            </w:r>
            <w:r w:rsidR="00FC6D9C" w:rsidRPr="001E2CF2">
              <w:t xml:space="preserve">this makes </w:t>
            </w:r>
            <w:r w:rsidR="00755C45" w:rsidRPr="001E2CF2">
              <w:t xml:space="preserve">the bargaining power of the supplier </w:t>
            </w:r>
            <w:r w:rsidR="00B2154B" w:rsidRPr="001E2CF2">
              <w:t xml:space="preserve">a </w:t>
            </w:r>
            <w:r w:rsidR="00755C45" w:rsidRPr="001E2CF2">
              <w:t>weak</w:t>
            </w:r>
            <w:r w:rsidR="00B2154B" w:rsidRPr="001E2CF2">
              <w:t xml:space="preserve"> force</w:t>
            </w:r>
            <w:r w:rsidR="00755C45" w:rsidRPr="001E2CF2">
              <w:t>.</w:t>
            </w:r>
          </w:p>
        </w:tc>
      </w:tr>
      <w:tr w:rsidR="004B1A53" w:rsidRPr="001E2CF2" w14:paraId="530FFD65" w14:textId="77777777" w:rsidTr="00706F06">
        <w:tc>
          <w:tcPr>
            <w:tcW w:w="1696" w:type="dxa"/>
          </w:tcPr>
          <w:p w14:paraId="0E0CE41F" w14:textId="77777777" w:rsidR="004B1A53" w:rsidRPr="001E2CF2" w:rsidRDefault="006A3669" w:rsidP="007624BF">
            <w:pPr>
              <w:jc w:val="both"/>
            </w:pPr>
            <w:r w:rsidRPr="001E2CF2">
              <w:t>Buyer</w:t>
            </w:r>
          </w:p>
          <w:p w14:paraId="0B4A6F79" w14:textId="77777777" w:rsidR="00330508" w:rsidRPr="001E2CF2" w:rsidRDefault="006A3669" w:rsidP="007624BF">
            <w:pPr>
              <w:jc w:val="both"/>
              <w:rPr>
                <w:b/>
                <w:bCs/>
              </w:rPr>
            </w:pPr>
            <w:r w:rsidRPr="001E2CF2">
              <w:t>Power</w:t>
            </w:r>
          </w:p>
          <w:p w14:paraId="16D4A8A6" w14:textId="231F6536" w:rsidR="006943B2" w:rsidRPr="001E2CF2" w:rsidRDefault="006943B2" w:rsidP="007624BF">
            <w:pPr>
              <w:jc w:val="both"/>
              <w:rPr>
                <w:b/>
                <w:bCs/>
              </w:rPr>
            </w:pPr>
            <w:r w:rsidRPr="001E2CF2">
              <w:t>(</w:t>
            </w:r>
            <w:r w:rsidR="001C3A57" w:rsidRPr="001E2CF2">
              <w:t>Low)</w:t>
            </w:r>
          </w:p>
        </w:tc>
        <w:tc>
          <w:tcPr>
            <w:tcW w:w="7320" w:type="dxa"/>
          </w:tcPr>
          <w:p w14:paraId="02D6EEC1" w14:textId="70CFE352" w:rsidR="004B1A53" w:rsidRPr="001E2CF2" w:rsidRDefault="00702EEA" w:rsidP="00920C39">
            <w:pPr>
              <w:pStyle w:val="ListParagraph"/>
              <w:numPr>
                <w:ilvl w:val="0"/>
                <w:numId w:val="13"/>
              </w:numPr>
              <w:spacing w:line="360" w:lineRule="auto"/>
              <w:jc w:val="both"/>
            </w:pPr>
            <w:r w:rsidRPr="001E2CF2">
              <w:t xml:space="preserve">Lidl unique pricing structure </w:t>
            </w:r>
            <w:r w:rsidR="00B64509" w:rsidRPr="001E2CF2">
              <w:t xml:space="preserve">and business </w:t>
            </w:r>
            <w:r w:rsidR="00DD2805" w:rsidRPr="001E2CF2">
              <w:t xml:space="preserve">means very little </w:t>
            </w:r>
            <w:r w:rsidR="00511392" w:rsidRPr="001E2CF2">
              <w:t>alternative</w:t>
            </w:r>
            <w:r w:rsidR="009147C1" w:rsidRPr="001E2CF2">
              <w:t xml:space="preserve"> choice</w:t>
            </w:r>
            <w:r w:rsidR="003A16F4" w:rsidRPr="001E2CF2">
              <w:t xml:space="preserve"> for the </w:t>
            </w:r>
            <w:r w:rsidR="00EF57D3" w:rsidRPr="001E2CF2">
              <w:t>buyers;</w:t>
            </w:r>
            <w:r w:rsidR="003A16F4" w:rsidRPr="001E2CF2">
              <w:t xml:space="preserve"> </w:t>
            </w:r>
            <w:r w:rsidR="00511392" w:rsidRPr="001E2CF2">
              <w:t>therefore,</w:t>
            </w:r>
            <w:r w:rsidR="003A16F4" w:rsidRPr="001E2CF2">
              <w:t xml:space="preserve"> buyer power is low.</w:t>
            </w:r>
          </w:p>
          <w:p w14:paraId="7756ABF6" w14:textId="098852B8" w:rsidR="00EF57D3" w:rsidRPr="001E2CF2" w:rsidRDefault="00F668BE" w:rsidP="00920C39">
            <w:pPr>
              <w:pStyle w:val="ListParagraph"/>
              <w:numPr>
                <w:ilvl w:val="0"/>
                <w:numId w:val="13"/>
              </w:numPr>
              <w:spacing w:line="360" w:lineRule="auto"/>
              <w:jc w:val="both"/>
            </w:pPr>
            <w:r w:rsidRPr="001E2CF2">
              <w:t>Lidl target</w:t>
            </w:r>
            <w:r w:rsidR="00917CAD" w:rsidRPr="001E2CF2">
              <w:t>s lower</w:t>
            </w:r>
            <w:r w:rsidR="007D2E15" w:rsidRPr="001E2CF2">
              <w:t>-</w:t>
            </w:r>
            <w:r w:rsidR="00917CAD" w:rsidRPr="001E2CF2">
              <w:t>income consumer</w:t>
            </w:r>
            <w:r w:rsidR="004606FF" w:rsidRPr="001E2CF2">
              <w:t>s</w:t>
            </w:r>
            <w:r w:rsidR="00917CAD" w:rsidRPr="001E2CF2">
              <w:t>,</w:t>
            </w:r>
            <w:r w:rsidR="007D2E15" w:rsidRPr="001E2CF2">
              <w:t xml:space="preserve"> and</w:t>
            </w:r>
            <w:r w:rsidR="00917CAD" w:rsidRPr="001E2CF2">
              <w:t xml:space="preserve"> they have very little buying power</w:t>
            </w:r>
            <w:r w:rsidR="00B63A63" w:rsidRPr="001E2CF2">
              <w:t>, again buyer power is low,</w:t>
            </w:r>
          </w:p>
        </w:tc>
      </w:tr>
      <w:tr w:rsidR="004B1A53" w:rsidRPr="001E2CF2" w14:paraId="77F98076" w14:textId="77777777" w:rsidTr="00706F06">
        <w:tc>
          <w:tcPr>
            <w:tcW w:w="1696" w:type="dxa"/>
          </w:tcPr>
          <w:p w14:paraId="40489E05" w14:textId="77777777" w:rsidR="004B1A53" w:rsidRPr="001E2CF2" w:rsidRDefault="001C3A57" w:rsidP="007624BF">
            <w:pPr>
              <w:jc w:val="both"/>
            </w:pPr>
            <w:r w:rsidRPr="001E2CF2">
              <w:t xml:space="preserve">Threat of </w:t>
            </w:r>
          </w:p>
          <w:p w14:paraId="78285DDD" w14:textId="77777777" w:rsidR="001C3A57" w:rsidRPr="001E2CF2" w:rsidRDefault="001C3A57" w:rsidP="007624BF">
            <w:pPr>
              <w:jc w:val="both"/>
            </w:pPr>
            <w:r w:rsidRPr="001E2CF2">
              <w:t>Substitute</w:t>
            </w:r>
          </w:p>
          <w:p w14:paraId="2778DD71" w14:textId="48104728" w:rsidR="001C3A57" w:rsidRPr="001E2CF2" w:rsidRDefault="001C3A57" w:rsidP="007624BF">
            <w:pPr>
              <w:jc w:val="both"/>
              <w:rPr>
                <w:b/>
                <w:bCs/>
              </w:rPr>
            </w:pPr>
            <w:r w:rsidRPr="001E2CF2">
              <w:t>(</w:t>
            </w:r>
            <w:r w:rsidR="008C5082" w:rsidRPr="001E2CF2">
              <w:t>Low)</w:t>
            </w:r>
          </w:p>
        </w:tc>
        <w:tc>
          <w:tcPr>
            <w:tcW w:w="7320" w:type="dxa"/>
          </w:tcPr>
          <w:p w14:paraId="3AB12406" w14:textId="04A051A1" w:rsidR="004B1A53" w:rsidRPr="001E2CF2" w:rsidRDefault="00555129" w:rsidP="00920C39">
            <w:pPr>
              <w:pStyle w:val="ListParagraph"/>
              <w:numPr>
                <w:ilvl w:val="0"/>
                <w:numId w:val="14"/>
              </w:numPr>
              <w:spacing w:line="360" w:lineRule="auto"/>
              <w:jc w:val="both"/>
            </w:pPr>
            <w:r w:rsidRPr="001E2CF2">
              <w:t xml:space="preserve">There </w:t>
            </w:r>
            <w:r w:rsidR="001364E4" w:rsidRPr="001E2CF2">
              <w:t>is</w:t>
            </w:r>
            <w:r w:rsidRPr="001E2CF2">
              <w:t xml:space="preserve"> very li</w:t>
            </w:r>
            <w:r w:rsidR="002528D0" w:rsidRPr="001E2CF2">
              <w:t xml:space="preserve">ttle business modelling Lidl’s </w:t>
            </w:r>
            <w:r w:rsidR="00B755E1" w:rsidRPr="001E2CF2">
              <w:t xml:space="preserve">concept </w:t>
            </w:r>
            <w:r w:rsidR="002528D0" w:rsidRPr="001E2CF2">
              <w:t>except</w:t>
            </w:r>
            <w:r w:rsidR="007D2E15" w:rsidRPr="001E2CF2">
              <w:t xml:space="preserve"> for</w:t>
            </w:r>
            <w:r w:rsidR="002528D0" w:rsidRPr="001E2CF2">
              <w:t xml:space="preserve"> Aldi</w:t>
            </w:r>
            <w:r w:rsidR="00F24A40" w:rsidRPr="001E2CF2">
              <w:t>;</w:t>
            </w:r>
            <w:r w:rsidR="00D9675C" w:rsidRPr="001E2CF2">
              <w:t xml:space="preserve"> for that </w:t>
            </w:r>
            <w:r w:rsidR="003B6C57" w:rsidRPr="001E2CF2">
              <w:t>reason</w:t>
            </w:r>
            <w:r w:rsidR="00F24A40" w:rsidRPr="001E2CF2">
              <w:t>,</w:t>
            </w:r>
            <w:r w:rsidR="003B6C57" w:rsidRPr="001E2CF2">
              <w:t xml:space="preserve"> </w:t>
            </w:r>
            <w:r w:rsidR="00F24A40" w:rsidRPr="001E2CF2">
              <w:t xml:space="preserve">a </w:t>
            </w:r>
            <w:r w:rsidR="00D9675C" w:rsidRPr="001E2CF2">
              <w:t xml:space="preserve">substitute product </w:t>
            </w:r>
            <w:r w:rsidR="00B755E1" w:rsidRPr="001E2CF2">
              <w:t>is low.</w:t>
            </w:r>
          </w:p>
          <w:p w14:paraId="1B7AA710" w14:textId="47ACE772" w:rsidR="00B755E1" w:rsidRPr="001E2CF2" w:rsidRDefault="00B5470F" w:rsidP="00920C39">
            <w:pPr>
              <w:pStyle w:val="ListParagraph"/>
              <w:numPr>
                <w:ilvl w:val="0"/>
                <w:numId w:val="14"/>
              </w:numPr>
              <w:spacing w:line="360" w:lineRule="auto"/>
              <w:jc w:val="both"/>
            </w:pPr>
            <w:r w:rsidRPr="001E2CF2">
              <w:t xml:space="preserve">Many of the product </w:t>
            </w:r>
            <w:r w:rsidR="00634ECD" w:rsidRPr="001E2CF2">
              <w:t xml:space="preserve">on </w:t>
            </w:r>
            <w:r w:rsidRPr="001E2CF2">
              <w:t>Lidl</w:t>
            </w:r>
            <w:r w:rsidR="00634ECD" w:rsidRPr="001E2CF2">
              <w:t>’s</w:t>
            </w:r>
            <w:r w:rsidRPr="001E2CF2">
              <w:t xml:space="preserve"> shel</w:t>
            </w:r>
            <w:r w:rsidR="003B6C57" w:rsidRPr="001E2CF2">
              <w:t>ve</w:t>
            </w:r>
            <w:r w:rsidRPr="001E2CF2">
              <w:t xml:space="preserve">s </w:t>
            </w:r>
            <w:r w:rsidR="00B44AB0">
              <w:t>is</w:t>
            </w:r>
            <w:r w:rsidRPr="001E2CF2">
              <w:t xml:space="preserve"> its own brand</w:t>
            </w:r>
            <w:r w:rsidR="00322E82" w:rsidRPr="001E2CF2">
              <w:t xml:space="preserve">, the </w:t>
            </w:r>
            <w:r w:rsidR="00634ECD" w:rsidRPr="001E2CF2">
              <w:t>th</w:t>
            </w:r>
            <w:r w:rsidR="00BA5FAB" w:rsidRPr="001E2CF2">
              <w:t xml:space="preserve">reat </w:t>
            </w:r>
            <w:r w:rsidR="00D97CD0" w:rsidRPr="001E2CF2">
              <w:t>of substitute</w:t>
            </w:r>
            <w:r w:rsidR="00322E82" w:rsidRPr="001E2CF2">
              <w:t xml:space="preserve"> product low.</w:t>
            </w:r>
          </w:p>
          <w:p w14:paraId="62D3F20B" w14:textId="2D83185D" w:rsidR="00B90386" w:rsidRPr="001E2CF2" w:rsidRDefault="00B90386" w:rsidP="00920C39">
            <w:pPr>
              <w:pStyle w:val="ListParagraph"/>
              <w:numPr>
                <w:ilvl w:val="0"/>
                <w:numId w:val="14"/>
              </w:numPr>
              <w:spacing w:line="360" w:lineRule="auto"/>
              <w:jc w:val="both"/>
            </w:pPr>
            <w:r w:rsidRPr="001E2CF2">
              <w:t xml:space="preserve">The quality of products </w:t>
            </w:r>
            <w:r w:rsidR="001D48F8" w:rsidRPr="001E2CF2">
              <w:t xml:space="preserve">Lidl shelves </w:t>
            </w:r>
            <w:r w:rsidR="00B44AB0">
              <w:t>are</w:t>
            </w:r>
            <w:r w:rsidRPr="001E2CF2">
              <w:t xml:space="preserve"> priced </w:t>
            </w:r>
            <w:r w:rsidR="00665863" w:rsidRPr="001E2CF2">
              <w:t xml:space="preserve">much hire elsewhere. </w:t>
            </w:r>
            <w:r w:rsidR="003B2EC7" w:rsidRPr="001E2CF2">
              <w:t xml:space="preserve">Other </w:t>
            </w:r>
            <w:r w:rsidR="00786132" w:rsidRPr="001E2CF2">
              <w:t>competitors</w:t>
            </w:r>
            <w:r w:rsidR="003B2EC7" w:rsidRPr="001E2CF2">
              <w:t xml:space="preserve"> </w:t>
            </w:r>
            <w:r w:rsidR="00786132" w:rsidRPr="001E2CF2">
              <w:t>are</w:t>
            </w:r>
            <w:r w:rsidR="003B2EC7" w:rsidRPr="001E2CF2">
              <w:t xml:space="preserve"> not able to repl</w:t>
            </w:r>
            <w:r w:rsidR="00C57444" w:rsidRPr="001E2CF2">
              <w:t>icate the same quality and price structure</w:t>
            </w:r>
            <w:r w:rsidR="00706EA2" w:rsidRPr="001E2CF2">
              <w:t>;</w:t>
            </w:r>
            <w:r w:rsidR="00A15546" w:rsidRPr="001E2CF2">
              <w:t xml:space="preserve"> therefore</w:t>
            </w:r>
            <w:r w:rsidR="00786132" w:rsidRPr="001E2CF2">
              <w:t>,</w:t>
            </w:r>
            <w:r w:rsidR="00A15546" w:rsidRPr="001E2CF2">
              <w:t xml:space="preserve"> the chance of a substitute is low.</w:t>
            </w:r>
          </w:p>
        </w:tc>
      </w:tr>
      <w:tr w:rsidR="004B1A53" w:rsidRPr="001E2CF2" w14:paraId="30241A04" w14:textId="77777777" w:rsidTr="00706F06">
        <w:tc>
          <w:tcPr>
            <w:tcW w:w="1696" w:type="dxa"/>
          </w:tcPr>
          <w:p w14:paraId="0CB01679" w14:textId="77777777" w:rsidR="004B1A53" w:rsidRPr="001E2CF2" w:rsidRDefault="008C5082" w:rsidP="007624BF">
            <w:pPr>
              <w:jc w:val="both"/>
            </w:pPr>
            <w:r w:rsidRPr="001E2CF2">
              <w:lastRenderedPageBreak/>
              <w:t>Threat of new</w:t>
            </w:r>
          </w:p>
          <w:p w14:paraId="0F586E0E" w14:textId="77777777" w:rsidR="008F19E0" w:rsidRPr="001E2CF2" w:rsidRDefault="008F19E0" w:rsidP="00DC66A9">
            <w:pPr>
              <w:jc w:val="both"/>
              <w:rPr>
                <w:b/>
                <w:bCs/>
              </w:rPr>
            </w:pPr>
            <w:r w:rsidRPr="001E2CF2">
              <w:t>Entry</w:t>
            </w:r>
          </w:p>
          <w:p w14:paraId="39C2215C" w14:textId="464DA47E" w:rsidR="00DC66A9" w:rsidRPr="001E2CF2" w:rsidRDefault="00DC66A9" w:rsidP="00DC66A9">
            <w:pPr>
              <w:jc w:val="both"/>
              <w:rPr>
                <w:b/>
                <w:bCs/>
              </w:rPr>
            </w:pPr>
            <w:r w:rsidRPr="001E2CF2">
              <w:t>(</w:t>
            </w:r>
            <w:r w:rsidR="00ED5245" w:rsidRPr="001E2CF2">
              <w:t>Low)</w:t>
            </w:r>
          </w:p>
        </w:tc>
        <w:tc>
          <w:tcPr>
            <w:tcW w:w="7320" w:type="dxa"/>
          </w:tcPr>
          <w:p w14:paraId="073EE0D4" w14:textId="14202C8C" w:rsidR="004B1A53" w:rsidRPr="001E2CF2" w:rsidRDefault="008A0327" w:rsidP="00920C39">
            <w:pPr>
              <w:pStyle w:val="ListParagraph"/>
              <w:keepNext/>
              <w:numPr>
                <w:ilvl w:val="0"/>
                <w:numId w:val="15"/>
              </w:numPr>
              <w:spacing w:line="360" w:lineRule="auto"/>
              <w:jc w:val="both"/>
            </w:pPr>
            <w:r w:rsidRPr="001E2CF2">
              <w:t xml:space="preserve">The barriers to </w:t>
            </w:r>
            <w:r w:rsidR="00477196" w:rsidRPr="001E2CF2">
              <w:t xml:space="preserve">entry </w:t>
            </w:r>
            <w:r w:rsidR="000321EE" w:rsidRPr="001E2CF2">
              <w:t>are</w:t>
            </w:r>
            <w:r w:rsidR="005028C5" w:rsidRPr="001E2CF2">
              <w:t xml:space="preserve"> very high</w:t>
            </w:r>
            <w:r w:rsidR="00786132" w:rsidRPr="001E2CF2">
              <w:t>;</w:t>
            </w:r>
            <w:r w:rsidR="00686B84" w:rsidRPr="001E2CF2">
              <w:t xml:space="preserve"> Lidl controls a large part of </w:t>
            </w:r>
            <w:r w:rsidR="00786132" w:rsidRPr="001E2CF2">
              <w:t xml:space="preserve">the </w:t>
            </w:r>
            <w:r w:rsidR="00686B84" w:rsidRPr="001E2CF2">
              <w:t>supermarket sector and still expanding.</w:t>
            </w:r>
            <w:r w:rsidR="00276916" w:rsidRPr="001E2CF2">
              <w:t xml:space="preserve"> </w:t>
            </w:r>
            <w:r w:rsidR="00786132" w:rsidRPr="001E2CF2">
              <w:t>A n</w:t>
            </w:r>
            <w:r w:rsidR="00276916" w:rsidRPr="001E2CF2">
              <w:t>ew entry will find it difficult to enter the market</w:t>
            </w:r>
            <w:r w:rsidR="00ED5245" w:rsidRPr="001E2CF2">
              <w:t>, so the threat of a new entry is low.</w:t>
            </w:r>
          </w:p>
          <w:p w14:paraId="593E0BDD" w14:textId="3159A936" w:rsidR="007F0C60" w:rsidRPr="001E2CF2" w:rsidRDefault="007F0C60" w:rsidP="00920C39">
            <w:pPr>
              <w:pStyle w:val="ListParagraph"/>
              <w:keepNext/>
              <w:numPr>
                <w:ilvl w:val="0"/>
                <w:numId w:val="15"/>
              </w:numPr>
              <w:spacing w:line="360" w:lineRule="auto"/>
              <w:jc w:val="both"/>
            </w:pPr>
            <w:r w:rsidRPr="001E2CF2">
              <w:t xml:space="preserve">Lidl has created </w:t>
            </w:r>
            <w:r w:rsidR="009D33E8" w:rsidRPr="001E2CF2">
              <w:t xml:space="preserve">a different market through products and price </w:t>
            </w:r>
            <w:r w:rsidR="003A0DE5" w:rsidRPr="001E2CF2">
              <w:t>differential</w:t>
            </w:r>
            <w:r w:rsidR="009F02CB" w:rsidRPr="001E2CF2">
              <w:t xml:space="preserve">; </w:t>
            </w:r>
            <w:r w:rsidR="004217E5" w:rsidRPr="001E2CF2">
              <w:t>for t</w:t>
            </w:r>
            <w:r w:rsidR="000868BA" w:rsidRPr="001E2CF2">
              <w:t>h</w:t>
            </w:r>
            <w:r w:rsidR="004217E5" w:rsidRPr="001E2CF2">
              <w:t xml:space="preserve">at </w:t>
            </w:r>
            <w:r w:rsidR="000F548A" w:rsidRPr="001E2CF2">
              <w:t>reason,</w:t>
            </w:r>
            <w:r w:rsidR="004217E5" w:rsidRPr="001E2CF2">
              <w:t xml:space="preserve"> </w:t>
            </w:r>
            <w:r w:rsidR="00786132" w:rsidRPr="001E2CF2">
              <w:t xml:space="preserve">the </w:t>
            </w:r>
            <w:r w:rsidR="004217E5" w:rsidRPr="001E2CF2">
              <w:t>threat of a new entry is low.</w:t>
            </w:r>
            <w:r w:rsidR="003A0DE5" w:rsidRPr="001E2CF2">
              <w:t xml:space="preserve"> </w:t>
            </w:r>
          </w:p>
          <w:p w14:paraId="67868EE0" w14:textId="58C010C0" w:rsidR="000868BA" w:rsidRPr="001E2CF2" w:rsidRDefault="000868BA" w:rsidP="00920C39">
            <w:pPr>
              <w:pStyle w:val="ListParagraph"/>
              <w:keepNext/>
              <w:numPr>
                <w:ilvl w:val="0"/>
                <w:numId w:val="15"/>
              </w:numPr>
              <w:spacing w:line="360" w:lineRule="auto"/>
              <w:jc w:val="both"/>
            </w:pPr>
            <w:r w:rsidRPr="001E2CF2">
              <w:t>The capital</w:t>
            </w:r>
            <w:r w:rsidR="00430A64" w:rsidRPr="001E2CF2">
              <w:t>,</w:t>
            </w:r>
            <w:r w:rsidRPr="001E2CF2">
              <w:t xml:space="preserve"> setup</w:t>
            </w:r>
            <w:r w:rsidR="000F548A" w:rsidRPr="001E2CF2">
              <w:t xml:space="preserve"> cost</w:t>
            </w:r>
            <w:r w:rsidR="00135789" w:rsidRPr="001E2CF2">
              <w:t xml:space="preserve">, research </w:t>
            </w:r>
            <w:r w:rsidR="00E6232F" w:rsidRPr="001E2CF2">
              <w:t>and development</w:t>
            </w:r>
            <w:r w:rsidR="000F548A" w:rsidRPr="001E2CF2">
              <w:t xml:space="preserve"> and </w:t>
            </w:r>
            <w:r w:rsidR="00430A64" w:rsidRPr="001E2CF2">
              <w:t xml:space="preserve">the </w:t>
            </w:r>
            <w:r w:rsidR="000F548A" w:rsidRPr="001E2CF2">
              <w:t xml:space="preserve">vast knowledge is required to enter </w:t>
            </w:r>
            <w:r w:rsidR="00E6232F" w:rsidRPr="001E2CF2">
              <w:t>the market.</w:t>
            </w:r>
          </w:p>
        </w:tc>
      </w:tr>
    </w:tbl>
    <w:p w14:paraId="4CD7E6B4" w14:textId="3D08C1EA" w:rsidR="006A0888" w:rsidRPr="001E2CF2" w:rsidRDefault="00F95B58" w:rsidP="00786056">
      <w:pPr>
        <w:pStyle w:val="Heading2"/>
      </w:pPr>
      <w:bookmarkStart w:id="29" w:name="_Toc57146086"/>
      <w:r w:rsidRPr="001E2CF2">
        <w:t xml:space="preserve">Evaluating </w:t>
      </w:r>
      <w:r w:rsidR="002E09D9" w:rsidRPr="001E2CF2">
        <w:t xml:space="preserve">the Findings from </w:t>
      </w:r>
      <w:r w:rsidRPr="001E2CF2">
        <w:t>Porter’s Five</w:t>
      </w:r>
      <w:r w:rsidR="00BD05D4" w:rsidRPr="001E2CF2">
        <w:t xml:space="preserve"> Forces</w:t>
      </w:r>
      <w:r w:rsidR="0039739D" w:rsidRPr="001E2CF2">
        <w:t>.</w:t>
      </w:r>
      <w:bookmarkEnd w:id="29"/>
    </w:p>
    <w:p w14:paraId="5BA37DB3" w14:textId="1F336279" w:rsidR="00214406" w:rsidRPr="001E2CF2" w:rsidRDefault="00FE73BF" w:rsidP="00EC214F">
      <w:pPr>
        <w:jc w:val="both"/>
      </w:pPr>
      <w:r w:rsidRPr="001E2CF2">
        <w:t xml:space="preserve">Lidl has overcome competitive rivalry by </w:t>
      </w:r>
      <w:r w:rsidR="008E2A9F" w:rsidRPr="001E2CF2">
        <w:t xml:space="preserve">price differential and </w:t>
      </w:r>
      <w:r w:rsidR="0010098C" w:rsidRPr="001E2CF2">
        <w:t xml:space="preserve">efficiency. Its unique model targeting </w:t>
      </w:r>
      <w:r w:rsidR="00C7362A" w:rsidRPr="001E2CF2">
        <w:t>low- and middle-income</w:t>
      </w:r>
      <w:r w:rsidR="0010098C" w:rsidRPr="001E2CF2">
        <w:t xml:space="preserve"> </w:t>
      </w:r>
      <w:r w:rsidR="00801E7A" w:rsidRPr="001E2CF2">
        <w:t xml:space="preserve">business </w:t>
      </w:r>
      <w:r w:rsidR="0010098C" w:rsidRPr="001E2CF2">
        <w:t>strategy</w:t>
      </w:r>
      <w:r w:rsidR="00B653C3" w:rsidRPr="001E2CF2">
        <w:t xml:space="preserve"> has so far worked.</w:t>
      </w:r>
      <w:r w:rsidR="00764D88" w:rsidRPr="001E2CF2">
        <w:t xml:space="preserve"> </w:t>
      </w:r>
      <w:r w:rsidR="0086251A" w:rsidRPr="001E2CF2">
        <w:t>Lidl can</w:t>
      </w:r>
      <w:r w:rsidR="00CC7279" w:rsidRPr="001E2CF2">
        <w:t xml:space="preserve"> use its marketing </w:t>
      </w:r>
      <w:r w:rsidR="00D26737" w:rsidRPr="001E2CF2">
        <w:t>an</w:t>
      </w:r>
      <w:r w:rsidR="00CC7279" w:rsidRPr="001E2CF2">
        <w:t xml:space="preserve">d media power </w:t>
      </w:r>
      <w:r w:rsidR="00D26737" w:rsidRPr="001E2CF2">
        <w:t>to stop losing its customers to its rival</w:t>
      </w:r>
      <w:r w:rsidR="005D1F0C" w:rsidRPr="001E2CF2">
        <w:t>s</w:t>
      </w:r>
      <w:r w:rsidR="00AE3BA8" w:rsidRPr="001E2CF2">
        <w:t>.</w:t>
      </w:r>
      <w:r w:rsidR="00EC214F" w:rsidRPr="001E2CF2">
        <w:t xml:space="preserve"> </w:t>
      </w:r>
      <w:r w:rsidR="00AC27E7" w:rsidRPr="001E2CF2">
        <w:t xml:space="preserve">Lidl </w:t>
      </w:r>
      <w:r w:rsidR="006630C6" w:rsidRPr="001E2CF2">
        <w:t xml:space="preserve">also </w:t>
      </w:r>
      <w:r w:rsidR="00AC27E7" w:rsidRPr="001E2CF2">
        <w:t>uses m</w:t>
      </w:r>
      <w:r w:rsidR="00ED4023" w:rsidRPr="001E2CF2">
        <w:t>ultiple suppl</w:t>
      </w:r>
      <w:r w:rsidR="00D02426" w:rsidRPr="001E2CF2">
        <w:t xml:space="preserve">y chain </w:t>
      </w:r>
      <w:r w:rsidR="00ED4023" w:rsidRPr="001E2CF2">
        <w:t>all over the UK</w:t>
      </w:r>
      <w:r w:rsidR="00D02426" w:rsidRPr="001E2CF2">
        <w:t xml:space="preserve">. The benefit from this </w:t>
      </w:r>
      <w:r w:rsidR="00103165" w:rsidRPr="001E2CF2">
        <w:t>is switching is easy, efficien</w:t>
      </w:r>
      <w:r w:rsidR="00786132" w:rsidRPr="001E2CF2">
        <w:t>t</w:t>
      </w:r>
      <w:r w:rsidR="00103165" w:rsidRPr="001E2CF2">
        <w:t xml:space="preserve"> and </w:t>
      </w:r>
      <w:r w:rsidR="0047366D" w:rsidRPr="001E2CF2">
        <w:t>cost</w:t>
      </w:r>
      <w:r w:rsidR="00786132" w:rsidRPr="001E2CF2">
        <w:t>-</w:t>
      </w:r>
      <w:r w:rsidR="0047366D" w:rsidRPr="001E2CF2">
        <w:t xml:space="preserve">effective due to close </w:t>
      </w:r>
      <w:r w:rsidR="00C71157" w:rsidRPr="001E2CF2">
        <w:t>proximity</w:t>
      </w:r>
      <w:r w:rsidR="009C2CBB" w:rsidRPr="001E2CF2">
        <w:t xml:space="preserve"> to the stores</w:t>
      </w:r>
      <w:r w:rsidR="00C71157" w:rsidRPr="001E2CF2">
        <w:t>.</w:t>
      </w:r>
      <w:r w:rsidR="005F50FE" w:rsidRPr="001E2CF2">
        <w:t xml:space="preserve"> Lidl targets lower</w:t>
      </w:r>
      <w:r w:rsidR="00786132" w:rsidRPr="001E2CF2">
        <w:t>-</w:t>
      </w:r>
      <w:r w:rsidR="005F50FE" w:rsidRPr="001E2CF2">
        <w:t>income family, due to the bad economy</w:t>
      </w:r>
      <w:r w:rsidR="006F295A" w:rsidRPr="001E2CF2">
        <w:t>,</w:t>
      </w:r>
      <w:r w:rsidR="008654AC" w:rsidRPr="001E2CF2">
        <w:t xml:space="preserve"> there will </w:t>
      </w:r>
      <w:r w:rsidR="006F295A" w:rsidRPr="001E2CF2">
        <w:t xml:space="preserve">be </w:t>
      </w:r>
      <w:r w:rsidR="008654AC" w:rsidRPr="001E2CF2">
        <w:t>more customer base</w:t>
      </w:r>
      <w:r w:rsidR="006F295A" w:rsidRPr="001E2CF2">
        <w:t>,</w:t>
      </w:r>
      <w:r w:rsidR="008654AC" w:rsidRPr="001E2CF2">
        <w:t xml:space="preserve"> and this could be an opportunity to expand more stores.</w:t>
      </w:r>
    </w:p>
    <w:p w14:paraId="16C20969" w14:textId="0678AFBC" w:rsidR="005D0E73" w:rsidRDefault="00B43ABD" w:rsidP="00EC214F">
      <w:pPr>
        <w:jc w:val="both"/>
      </w:pPr>
      <w:r w:rsidRPr="001E2CF2">
        <w:t xml:space="preserve">Lidl ties </w:t>
      </w:r>
      <w:r w:rsidR="001649F0" w:rsidRPr="001E2CF2">
        <w:t>its client</w:t>
      </w:r>
      <w:r w:rsidR="006F295A" w:rsidRPr="001E2CF2">
        <w:t>s</w:t>
      </w:r>
      <w:r w:rsidR="001649F0" w:rsidRPr="001E2CF2">
        <w:t xml:space="preserve"> through</w:t>
      </w:r>
      <w:r w:rsidR="00DC6074" w:rsidRPr="001E2CF2">
        <w:t xml:space="preserve"> </w:t>
      </w:r>
      <w:r w:rsidR="006F295A" w:rsidRPr="001E2CF2">
        <w:t xml:space="preserve">the </w:t>
      </w:r>
      <w:r w:rsidR="00DC6074" w:rsidRPr="001E2CF2">
        <w:t>quality</w:t>
      </w:r>
      <w:r w:rsidR="00D30755" w:rsidRPr="001E2CF2">
        <w:t xml:space="preserve"> and price of the product makes consumer </w:t>
      </w:r>
      <w:r w:rsidRPr="001E2CF2">
        <w:t xml:space="preserve">unwilling to switch. </w:t>
      </w:r>
      <w:r w:rsidR="006A76BA" w:rsidRPr="001E2CF2">
        <w:t xml:space="preserve">It also </w:t>
      </w:r>
      <w:r w:rsidR="007E22EF" w:rsidRPr="001E2CF2">
        <w:t xml:space="preserve">shelves its own </w:t>
      </w:r>
      <w:r w:rsidR="00AA4A38" w:rsidRPr="001E2CF2">
        <w:t>brand,</w:t>
      </w:r>
      <w:r w:rsidR="007E22EF" w:rsidRPr="001E2CF2">
        <w:t xml:space="preserve"> which is not available in </w:t>
      </w:r>
      <w:r w:rsidR="000E2E80" w:rsidRPr="001E2CF2">
        <w:t>another</w:t>
      </w:r>
      <w:r w:rsidR="007E22EF" w:rsidRPr="001E2CF2">
        <w:t xml:space="preserve"> supermarket</w:t>
      </w:r>
      <w:r w:rsidR="00B87874" w:rsidRPr="001E2CF2">
        <w:t>, making it unique.</w:t>
      </w:r>
      <w:r w:rsidR="00EC214F" w:rsidRPr="001E2CF2">
        <w:t xml:space="preserve"> </w:t>
      </w:r>
      <w:r w:rsidR="00C54BC2" w:rsidRPr="001E2CF2">
        <w:t xml:space="preserve">Lidl makes </w:t>
      </w:r>
      <w:r w:rsidR="006F295A" w:rsidRPr="001E2CF2">
        <w:t xml:space="preserve">it </w:t>
      </w:r>
      <w:r w:rsidR="00C54BC2" w:rsidRPr="001E2CF2">
        <w:t>difficult for new entrant</w:t>
      </w:r>
      <w:r w:rsidR="00706980" w:rsidRPr="001E2CF2">
        <w:t xml:space="preserve"> due to economi</w:t>
      </w:r>
      <w:r w:rsidR="006F295A" w:rsidRPr="001E2CF2">
        <w:t>es</w:t>
      </w:r>
      <w:r w:rsidR="00706980" w:rsidRPr="001E2CF2">
        <w:t xml:space="preserve"> of scal</w:t>
      </w:r>
      <w:r w:rsidR="00C4183F" w:rsidRPr="001E2CF2">
        <w:t>e</w:t>
      </w:r>
      <w:r w:rsidR="009312DF" w:rsidRPr="001E2CF2">
        <w:t>;</w:t>
      </w:r>
      <w:r w:rsidR="00C4183F" w:rsidRPr="001E2CF2">
        <w:t xml:space="preserve"> however</w:t>
      </w:r>
      <w:r w:rsidR="006F295A" w:rsidRPr="001E2CF2">
        <w:t>,</w:t>
      </w:r>
      <w:r w:rsidR="00C4183F" w:rsidRPr="001E2CF2">
        <w:t xml:space="preserve"> some larger </w:t>
      </w:r>
      <w:r w:rsidR="00BE251F" w:rsidRPr="001E2CF2">
        <w:t xml:space="preserve">supermarket </w:t>
      </w:r>
      <w:r w:rsidR="00C4060A" w:rsidRPr="001E2CF2">
        <w:t>is</w:t>
      </w:r>
      <w:r w:rsidR="00BE251F" w:rsidRPr="001E2CF2">
        <w:t xml:space="preserve"> planning to enter the market by offering </w:t>
      </w:r>
      <w:r w:rsidR="00F24A40" w:rsidRPr="001E2CF2">
        <w:t xml:space="preserve">a </w:t>
      </w:r>
      <w:r w:rsidR="00BE251F" w:rsidRPr="001E2CF2">
        <w:t>cheaper product line and creating new brand</w:t>
      </w:r>
      <w:r w:rsidR="005D742A" w:rsidRPr="001E2CF2">
        <w:t>s Jack</w:t>
      </w:r>
      <w:r w:rsidR="00C4060A" w:rsidRPr="001E2CF2">
        <w:t>’s Supermarket</w:t>
      </w:r>
      <w:bookmarkStart w:id="30" w:name="_Hlk53612779"/>
    </w:p>
    <w:p w14:paraId="55599C89" w14:textId="59AF82DD" w:rsidR="000D53CE" w:rsidRDefault="00877F11" w:rsidP="00DD6CF6">
      <w:pPr>
        <w:pStyle w:val="IntenseQuote"/>
        <w:rPr>
          <w:rStyle w:val="Strong"/>
        </w:rPr>
      </w:pPr>
      <w:r w:rsidRPr="00EF0EEC">
        <w:rPr>
          <w:rStyle w:val="Strong"/>
        </w:rPr>
        <w:t>This part of the report will use Porter’s Value Chain</w:t>
      </w:r>
      <w:r w:rsidR="004C5943" w:rsidRPr="00EF0EEC">
        <w:rPr>
          <w:rStyle w:val="Strong"/>
        </w:rPr>
        <w:t xml:space="preserve"> </w:t>
      </w:r>
      <w:r w:rsidR="004C5943" w:rsidRPr="00BD0BF1">
        <w:rPr>
          <w:rStyle w:val="Strong"/>
        </w:rPr>
        <w:t>and</w:t>
      </w:r>
      <w:r w:rsidR="004C5943" w:rsidRPr="00EF0EEC">
        <w:rPr>
          <w:b/>
          <w:bCs/>
        </w:rPr>
        <w:t xml:space="preserve"> Jeffry F. </w:t>
      </w:r>
      <w:proofErr w:type="spellStart"/>
      <w:r w:rsidR="004C5943" w:rsidRPr="00EF0EEC">
        <w:rPr>
          <w:b/>
          <w:bCs/>
        </w:rPr>
        <w:t>Rayport</w:t>
      </w:r>
      <w:proofErr w:type="spellEnd"/>
      <w:r w:rsidR="004C5943" w:rsidRPr="00EF0EEC">
        <w:rPr>
          <w:b/>
          <w:bCs/>
        </w:rPr>
        <w:t xml:space="preserve"> and John J. </w:t>
      </w:r>
      <w:proofErr w:type="spellStart"/>
      <w:r w:rsidR="004C5943" w:rsidRPr="00EF0EEC">
        <w:rPr>
          <w:b/>
          <w:bCs/>
        </w:rPr>
        <w:t>Sviokla</w:t>
      </w:r>
      <w:proofErr w:type="spellEnd"/>
      <w:r w:rsidR="00D757E3">
        <w:rPr>
          <w:b/>
          <w:bCs/>
        </w:rPr>
        <w:t>,</w:t>
      </w:r>
      <w:r w:rsidR="004C5943" w:rsidRPr="00EF0EEC">
        <w:rPr>
          <w:b/>
          <w:bCs/>
        </w:rPr>
        <w:t xml:space="preserve"> the founder of Virtual Value Chain </w:t>
      </w:r>
      <w:r w:rsidRPr="00EF0EEC">
        <w:rPr>
          <w:rStyle w:val="Strong"/>
        </w:rPr>
        <w:t xml:space="preserve">to identify </w:t>
      </w:r>
      <w:r w:rsidR="0014671B" w:rsidRPr="00EF0EEC">
        <w:rPr>
          <w:rStyle w:val="Strong"/>
        </w:rPr>
        <w:t xml:space="preserve">any </w:t>
      </w:r>
      <w:r w:rsidR="00886C09" w:rsidRPr="00EF0EEC">
        <w:rPr>
          <w:rStyle w:val="Strong"/>
        </w:rPr>
        <w:t>possibility</w:t>
      </w:r>
      <w:r w:rsidR="0014671B" w:rsidRPr="00EF0EEC">
        <w:rPr>
          <w:rStyle w:val="Strong"/>
        </w:rPr>
        <w:t xml:space="preserve"> of adding value</w:t>
      </w:r>
      <w:r w:rsidR="00EF0EEC" w:rsidRPr="00EF0EEC">
        <w:rPr>
          <w:rStyle w:val="Strong"/>
        </w:rPr>
        <w:t>.</w:t>
      </w:r>
    </w:p>
    <w:p w14:paraId="0218CB2F" w14:textId="18311DC1" w:rsidR="009B6D3F" w:rsidRPr="009B6D3F" w:rsidRDefault="009B6D3F" w:rsidP="009B6D3F"/>
    <w:p w14:paraId="1D53CDD0" w14:textId="77777777" w:rsidR="006A148B" w:rsidRDefault="006A148B" w:rsidP="006A148B">
      <w:pPr>
        <w:rPr>
          <w:lang w:val="en-US"/>
        </w:rPr>
      </w:pPr>
    </w:p>
    <w:p w14:paraId="5850E5DE" w14:textId="77777777" w:rsidR="006A148B" w:rsidRDefault="006A148B" w:rsidP="006A148B">
      <w:pPr>
        <w:rPr>
          <w:lang w:val="en-US"/>
        </w:rPr>
      </w:pPr>
    </w:p>
    <w:p w14:paraId="42199B5B" w14:textId="77777777" w:rsidR="006A148B" w:rsidRDefault="006A148B" w:rsidP="006A148B">
      <w:pPr>
        <w:rPr>
          <w:lang w:val="en-US"/>
        </w:rPr>
      </w:pPr>
    </w:p>
    <w:p w14:paraId="51C36AA0" w14:textId="191BE7F9" w:rsidR="006A148B" w:rsidRDefault="006A148B" w:rsidP="006A148B">
      <w:pPr>
        <w:rPr>
          <w:lang w:val="en-US"/>
        </w:rPr>
      </w:pPr>
    </w:p>
    <w:p w14:paraId="5E9EF6A6" w14:textId="13692B2E" w:rsidR="00786056" w:rsidRDefault="00786056" w:rsidP="006A148B">
      <w:pPr>
        <w:rPr>
          <w:lang w:val="en-US"/>
        </w:rPr>
      </w:pPr>
    </w:p>
    <w:p w14:paraId="7FD09127" w14:textId="77777777" w:rsidR="006A148B" w:rsidRDefault="006A148B" w:rsidP="006A148B">
      <w:pPr>
        <w:rPr>
          <w:lang w:val="en-US"/>
        </w:rPr>
      </w:pPr>
    </w:p>
    <w:p w14:paraId="4844A34A" w14:textId="50DE6B8B" w:rsidR="00372703" w:rsidRPr="006A148B" w:rsidRDefault="006F5586" w:rsidP="006A148B">
      <w:pPr>
        <w:jc w:val="center"/>
        <w:rPr>
          <w:b/>
          <w:bCs/>
          <w:lang w:val="en-US"/>
        </w:rPr>
      </w:pPr>
      <w:r w:rsidRPr="006A148B">
        <w:rPr>
          <w:b/>
          <w:bCs/>
          <w:lang w:val="en-US"/>
        </w:rPr>
        <w:lastRenderedPageBreak/>
        <w:t>Value Chain</w:t>
      </w:r>
      <w:r w:rsidR="001472B3" w:rsidRPr="006A148B">
        <w:rPr>
          <w:b/>
          <w:bCs/>
          <w:lang w:val="en-US"/>
        </w:rPr>
        <w:t xml:space="preserve"> Analysis</w:t>
      </w:r>
      <w:r w:rsidR="0025107F" w:rsidRPr="006A148B">
        <w:rPr>
          <w:b/>
          <w:bCs/>
          <w:lang w:val="en-US"/>
        </w:rPr>
        <w:t>.</w:t>
      </w:r>
    </w:p>
    <w:p w14:paraId="3678EBA4" w14:textId="77777777" w:rsidR="00201575" w:rsidRDefault="00053528" w:rsidP="00201575">
      <w:pPr>
        <w:keepNext/>
        <w:jc w:val="center"/>
      </w:pPr>
      <w:r>
        <w:rPr>
          <w:noProof/>
        </w:rPr>
        <w:drawing>
          <wp:inline distT="0" distB="0" distL="0" distR="0" wp14:anchorId="7148714C" wp14:editId="728C2CB2">
            <wp:extent cx="5730947" cy="3866711"/>
            <wp:effectExtent l="0" t="0" r="3175" b="635"/>
            <wp:docPr id="14" name="Pictur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rotWithShape="1">
                    <a:blip r:embed="rId59">
                      <a:extLst>
                        <a:ext uri="{28A0092B-C50C-407E-A947-70E740481C1C}">
                          <a14:useLocalDpi xmlns:a14="http://schemas.microsoft.com/office/drawing/2010/main" val="0"/>
                        </a:ext>
                      </a:extLst>
                    </a:blip>
                    <a:srcRect t="17448"/>
                    <a:stretch/>
                  </pic:blipFill>
                  <pic:spPr bwMode="auto">
                    <a:xfrm>
                      <a:off x="0" y="0"/>
                      <a:ext cx="5731510" cy="3867091"/>
                    </a:xfrm>
                    <a:prstGeom prst="rect">
                      <a:avLst/>
                    </a:prstGeom>
                    <a:noFill/>
                    <a:ln>
                      <a:noFill/>
                    </a:ln>
                    <a:extLst>
                      <a:ext uri="{53640926-AAD7-44D8-BBD7-CCE9431645EC}">
                        <a14:shadowObscured xmlns:a14="http://schemas.microsoft.com/office/drawing/2010/main"/>
                      </a:ext>
                    </a:extLst>
                  </pic:spPr>
                </pic:pic>
              </a:graphicData>
            </a:graphic>
          </wp:inline>
        </w:drawing>
      </w:r>
    </w:p>
    <w:p w14:paraId="43E0AC11" w14:textId="00CCCE92" w:rsidR="001472B3" w:rsidRDefault="00201575" w:rsidP="00201575">
      <w:pPr>
        <w:pStyle w:val="Caption"/>
        <w:jc w:val="center"/>
      </w:pPr>
      <w:bookmarkStart w:id="31" w:name="_Toc57146106"/>
      <w:r>
        <w:t xml:space="preserve">Figure </w:t>
      </w:r>
      <w:fldSimple w:instr=" SEQ Figure \* ARABIC ">
        <w:r w:rsidR="00BE1369">
          <w:rPr>
            <w:noProof/>
          </w:rPr>
          <w:t>8</w:t>
        </w:r>
      </w:fldSimple>
      <w:r>
        <w:t xml:space="preserve">. </w:t>
      </w:r>
      <w:r w:rsidR="009107E0">
        <w:t xml:space="preserve">Porter’s </w:t>
      </w:r>
      <w:r w:rsidR="00643BC1">
        <w:t>V</w:t>
      </w:r>
      <w:r w:rsidR="009107E0">
        <w:t xml:space="preserve">alue </w:t>
      </w:r>
      <w:r w:rsidR="00643BC1">
        <w:t>C</w:t>
      </w:r>
      <w:r w:rsidR="009107E0">
        <w:t>hain</w:t>
      </w:r>
      <w:r>
        <w:t xml:space="preserve"> (Smartsheet</w:t>
      </w:r>
      <w:r w:rsidR="00920E76">
        <w:t>, 2020</w:t>
      </w:r>
      <w:r>
        <w:t>).</w:t>
      </w:r>
      <w:bookmarkEnd w:id="31"/>
    </w:p>
    <w:p w14:paraId="4835B09A" w14:textId="6B317A65" w:rsidR="009312DF" w:rsidRPr="009312DF" w:rsidRDefault="009312DF" w:rsidP="009312DF">
      <w:pPr>
        <w:jc w:val="both"/>
        <w:rPr>
          <w:lang w:val="en-US"/>
        </w:rPr>
      </w:pPr>
      <w:r>
        <w:rPr>
          <w:lang w:val="en-US"/>
        </w:rPr>
        <w:t xml:space="preserve">Value Chain refers to primary and secondary activities that take place in the </w:t>
      </w:r>
      <w:r w:rsidR="009F262F" w:rsidRPr="009F262F">
        <w:t>organisation</w:t>
      </w:r>
      <w:r w:rsidRPr="009F262F">
        <w:rPr>
          <w:lang w:val="en-US"/>
        </w:rPr>
        <w:t xml:space="preserve"> </w:t>
      </w:r>
      <w:r>
        <w:rPr>
          <w:lang w:val="en-US"/>
        </w:rPr>
        <w:t>to deliver a product or good. The purpose of Value Chain is to identify activities in order to improve efficiency and improve profitability that can add value to the final product.</w:t>
      </w:r>
    </w:p>
    <w:p w14:paraId="0D2049B7" w14:textId="4903EC40" w:rsidR="0038272B" w:rsidRDefault="0038272B" w:rsidP="00F65BD6">
      <w:pPr>
        <w:rPr>
          <w:b/>
          <w:bCs/>
        </w:rPr>
      </w:pPr>
      <w:r w:rsidRPr="00976193">
        <w:rPr>
          <w:b/>
          <w:bCs/>
        </w:rPr>
        <w:t xml:space="preserve">Primary </w:t>
      </w:r>
      <w:r w:rsidR="005F542D">
        <w:rPr>
          <w:b/>
          <w:bCs/>
        </w:rPr>
        <w:t>A</w:t>
      </w:r>
      <w:r w:rsidR="00976193" w:rsidRPr="00976193">
        <w:rPr>
          <w:b/>
          <w:bCs/>
        </w:rPr>
        <w:t>ctivities</w:t>
      </w:r>
      <w:r w:rsidR="00B153A9">
        <w:rPr>
          <w:b/>
          <w:bCs/>
        </w:rPr>
        <w:t>.</w:t>
      </w:r>
    </w:p>
    <w:p w14:paraId="773EF16B" w14:textId="0A22B01F" w:rsidR="00FB5CAA" w:rsidRPr="009372A9" w:rsidRDefault="00EB702B" w:rsidP="00920C39">
      <w:pPr>
        <w:pStyle w:val="ListParagraph"/>
        <w:numPr>
          <w:ilvl w:val="0"/>
          <w:numId w:val="20"/>
        </w:numPr>
      </w:pPr>
      <w:r w:rsidRPr="009372A9">
        <w:t xml:space="preserve">Inbound </w:t>
      </w:r>
      <w:r w:rsidR="00B2697B" w:rsidRPr="009372A9">
        <w:t>L</w:t>
      </w:r>
      <w:r w:rsidRPr="009372A9">
        <w:t>ogistics</w:t>
      </w:r>
    </w:p>
    <w:p w14:paraId="7972012C" w14:textId="187C2178" w:rsidR="00EB702B" w:rsidRPr="009372A9" w:rsidRDefault="00B2697B" w:rsidP="00920C39">
      <w:pPr>
        <w:pStyle w:val="ListParagraph"/>
        <w:numPr>
          <w:ilvl w:val="0"/>
          <w:numId w:val="20"/>
        </w:numPr>
      </w:pPr>
      <w:r w:rsidRPr="009372A9">
        <w:t>Operations</w:t>
      </w:r>
    </w:p>
    <w:p w14:paraId="5B3E2080" w14:textId="16EA8F53" w:rsidR="00B2697B" w:rsidRPr="009372A9" w:rsidRDefault="00B2697B" w:rsidP="00920C39">
      <w:pPr>
        <w:pStyle w:val="ListParagraph"/>
        <w:numPr>
          <w:ilvl w:val="0"/>
          <w:numId w:val="20"/>
        </w:numPr>
      </w:pPr>
      <w:r w:rsidRPr="009372A9">
        <w:t>Outbound Logistics</w:t>
      </w:r>
    </w:p>
    <w:p w14:paraId="3F891B80" w14:textId="1D60CAF5" w:rsidR="00B2697B" w:rsidRPr="009372A9" w:rsidRDefault="00B2697B" w:rsidP="00920C39">
      <w:pPr>
        <w:pStyle w:val="ListParagraph"/>
        <w:numPr>
          <w:ilvl w:val="0"/>
          <w:numId w:val="20"/>
        </w:numPr>
      </w:pPr>
      <w:r w:rsidRPr="009372A9">
        <w:t>Marketing and Sales</w:t>
      </w:r>
    </w:p>
    <w:p w14:paraId="2556DB2B" w14:textId="1BAF0D2B" w:rsidR="00B2697B" w:rsidRPr="009372A9" w:rsidRDefault="00B2697B" w:rsidP="00920C39">
      <w:pPr>
        <w:pStyle w:val="ListParagraph"/>
        <w:numPr>
          <w:ilvl w:val="0"/>
          <w:numId w:val="20"/>
        </w:numPr>
      </w:pPr>
      <w:r w:rsidRPr="009372A9">
        <w:t>Service</w:t>
      </w:r>
    </w:p>
    <w:p w14:paraId="1F3957B1" w14:textId="4ED47E73" w:rsidR="005D2651" w:rsidRDefault="001F5B5A" w:rsidP="005D2651">
      <w:pPr>
        <w:rPr>
          <w:b/>
          <w:bCs/>
        </w:rPr>
      </w:pPr>
      <w:r>
        <w:rPr>
          <w:b/>
          <w:bCs/>
        </w:rPr>
        <w:t>Secondary</w:t>
      </w:r>
      <w:r w:rsidR="00673924">
        <w:rPr>
          <w:b/>
          <w:bCs/>
        </w:rPr>
        <w:t xml:space="preserve"> or </w:t>
      </w:r>
      <w:r>
        <w:rPr>
          <w:b/>
          <w:bCs/>
        </w:rPr>
        <w:t>support activities</w:t>
      </w:r>
      <w:r w:rsidR="00B153A9">
        <w:rPr>
          <w:b/>
          <w:bCs/>
        </w:rPr>
        <w:t>.</w:t>
      </w:r>
    </w:p>
    <w:p w14:paraId="5FBD7CCB" w14:textId="21338A9A" w:rsidR="004D5B6A" w:rsidRPr="009372A9" w:rsidRDefault="00151D89" w:rsidP="00920C39">
      <w:pPr>
        <w:pStyle w:val="ListParagraph"/>
        <w:numPr>
          <w:ilvl w:val="0"/>
          <w:numId w:val="21"/>
        </w:numPr>
      </w:pPr>
      <w:r w:rsidRPr="009372A9">
        <w:t>Infrastructure</w:t>
      </w:r>
    </w:p>
    <w:p w14:paraId="6E94D028" w14:textId="2E570380" w:rsidR="00151D89" w:rsidRPr="009372A9" w:rsidRDefault="00151D89" w:rsidP="00920C39">
      <w:pPr>
        <w:pStyle w:val="ListParagraph"/>
        <w:numPr>
          <w:ilvl w:val="0"/>
          <w:numId w:val="21"/>
        </w:numPr>
      </w:pPr>
      <w:r w:rsidRPr="009372A9">
        <w:t>Human Resource Management</w:t>
      </w:r>
    </w:p>
    <w:p w14:paraId="5B2E06E9" w14:textId="75EF1572" w:rsidR="00C515EC" w:rsidRPr="009372A9" w:rsidRDefault="00C515EC" w:rsidP="00920C39">
      <w:pPr>
        <w:pStyle w:val="ListParagraph"/>
        <w:numPr>
          <w:ilvl w:val="0"/>
          <w:numId w:val="21"/>
        </w:numPr>
      </w:pPr>
      <w:r w:rsidRPr="009372A9">
        <w:t>Technology Development</w:t>
      </w:r>
    </w:p>
    <w:p w14:paraId="040B9E0E" w14:textId="63E5C01F" w:rsidR="00421860" w:rsidRPr="00B153A9" w:rsidRDefault="00C515EC" w:rsidP="00920C39">
      <w:pPr>
        <w:pStyle w:val="ListParagraph"/>
        <w:numPr>
          <w:ilvl w:val="0"/>
          <w:numId w:val="21"/>
        </w:numPr>
        <w:rPr>
          <w:b/>
          <w:bCs/>
        </w:rPr>
      </w:pPr>
      <w:r w:rsidRPr="009372A9">
        <w:t>Procurement</w:t>
      </w:r>
      <w:r w:rsidR="0074670A" w:rsidRPr="009372A9">
        <w:t xml:space="preserve"> (Porter, 1985</w:t>
      </w:r>
      <w:r w:rsidR="0074670A">
        <w:t>)</w:t>
      </w:r>
      <w:r w:rsidR="00382B38">
        <w:t>.</w:t>
      </w:r>
    </w:p>
    <w:p w14:paraId="6FCFB331" w14:textId="77777777" w:rsidR="00732DCD" w:rsidRDefault="00732DCD" w:rsidP="00732DCD"/>
    <w:p w14:paraId="73EE22DB" w14:textId="52010DD5" w:rsidR="00732DCD" w:rsidRDefault="00732DCD" w:rsidP="00B574E5">
      <w:pPr>
        <w:pStyle w:val="Heading2"/>
      </w:pPr>
      <w:bookmarkStart w:id="32" w:name="_Toc57146087"/>
      <w:bookmarkStart w:id="33" w:name="_Toc57146118"/>
      <w:r>
        <w:lastRenderedPageBreak/>
        <w:t xml:space="preserve">Table </w:t>
      </w:r>
      <w:fldSimple w:instr=" SEQ Table \* ARABIC ">
        <w:r w:rsidR="00AC5DE8">
          <w:rPr>
            <w:noProof/>
          </w:rPr>
          <w:t>5</w:t>
        </w:r>
      </w:fldSimple>
      <w:r>
        <w:t xml:space="preserve">. </w:t>
      </w:r>
      <w:r w:rsidRPr="00DE60DE">
        <w:t>Analysing and Evaluating Lidl’s Value Chain.</w:t>
      </w:r>
      <w:bookmarkEnd w:id="32"/>
      <w:bookmarkEnd w:id="33"/>
    </w:p>
    <w:tbl>
      <w:tblPr>
        <w:tblStyle w:val="TableGrid"/>
        <w:tblW w:w="8886" w:type="dxa"/>
        <w:tblLook w:val="0000" w:firstRow="0" w:lastRow="0" w:firstColumn="0" w:lastColumn="0" w:noHBand="0" w:noVBand="0"/>
      </w:tblPr>
      <w:tblGrid>
        <w:gridCol w:w="8886"/>
      </w:tblGrid>
      <w:tr w:rsidR="00331A54" w14:paraId="61988AFD" w14:textId="77777777" w:rsidTr="00FD455F">
        <w:trPr>
          <w:trHeight w:val="1333"/>
        </w:trPr>
        <w:tc>
          <w:tcPr>
            <w:tcW w:w="8886" w:type="dxa"/>
          </w:tcPr>
          <w:p w14:paraId="036E4133" w14:textId="51D3BA41" w:rsidR="00331A54" w:rsidRPr="00822143" w:rsidRDefault="0046658C" w:rsidP="00F323E0">
            <w:pPr>
              <w:spacing w:line="360" w:lineRule="auto"/>
              <w:jc w:val="both"/>
            </w:pPr>
            <w:r w:rsidRPr="00843DFA">
              <w:rPr>
                <w:b/>
                <w:bCs/>
              </w:rPr>
              <w:t>Inbound logistic</w:t>
            </w:r>
            <w:r w:rsidR="00843DFA" w:rsidRPr="00843DFA">
              <w:rPr>
                <w:b/>
                <w:bCs/>
              </w:rPr>
              <w:t>s</w:t>
            </w:r>
            <w:r w:rsidR="00843DFA">
              <w:rPr>
                <w:b/>
                <w:bCs/>
              </w:rPr>
              <w:t xml:space="preserve"> - </w:t>
            </w:r>
            <w:r w:rsidR="0042094D" w:rsidRPr="00822143">
              <w:t>Lidl works very closely with it</w:t>
            </w:r>
            <w:r w:rsidR="00C63945" w:rsidRPr="00822143">
              <w:t>s</w:t>
            </w:r>
            <w:r w:rsidR="0042094D" w:rsidRPr="00822143">
              <w:t xml:space="preserve"> supplier of the raw material</w:t>
            </w:r>
            <w:r w:rsidR="00D53C58" w:rsidRPr="00822143">
              <w:t>s.</w:t>
            </w:r>
            <w:r w:rsidR="00CB0220" w:rsidRPr="00822143">
              <w:t xml:space="preserve"> Having </w:t>
            </w:r>
            <w:r w:rsidR="00580E21">
              <w:t xml:space="preserve">a </w:t>
            </w:r>
            <w:r w:rsidR="00CB0220" w:rsidRPr="00822143">
              <w:t>smaller product line on the shelves allows Lidl to be very competitive.</w:t>
            </w:r>
            <w:r w:rsidR="00D53C58" w:rsidRPr="00822143">
              <w:t xml:space="preserve"> </w:t>
            </w:r>
            <w:r w:rsidR="00963229" w:rsidRPr="00822143">
              <w:t xml:space="preserve">Buying large bulk </w:t>
            </w:r>
            <w:r w:rsidR="00852AAB" w:rsidRPr="00822143">
              <w:t>goods</w:t>
            </w:r>
            <w:r w:rsidR="00963229" w:rsidRPr="00822143">
              <w:t xml:space="preserve"> reduces </w:t>
            </w:r>
            <w:r w:rsidR="00580E21">
              <w:t xml:space="preserve">the </w:t>
            </w:r>
            <w:r w:rsidR="00963229" w:rsidRPr="00822143">
              <w:t xml:space="preserve">cost of </w:t>
            </w:r>
            <w:r w:rsidR="005505B4" w:rsidRPr="00822143">
              <w:t xml:space="preserve">producing the final product. Where possible Lidl </w:t>
            </w:r>
            <w:r w:rsidR="00771F13" w:rsidRPr="00822143">
              <w:t>will p</w:t>
            </w:r>
            <w:r w:rsidR="003E046E" w:rsidRPr="00822143">
              <w:t>u</w:t>
            </w:r>
            <w:r w:rsidR="00771F13" w:rsidRPr="00822143">
              <w:t xml:space="preserve">rchase </w:t>
            </w:r>
            <w:r w:rsidR="00B73ADC" w:rsidRPr="00822143">
              <w:t>from local manufacture and farmers to further reducing</w:t>
            </w:r>
            <w:r w:rsidR="000374D5">
              <w:t xml:space="preserve"> time,</w:t>
            </w:r>
            <w:r w:rsidR="00B73ADC" w:rsidRPr="00822143">
              <w:t xml:space="preserve"> transport cost</w:t>
            </w:r>
            <w:r w:rsidR="00852AAB">
              <w:t>s</w:t>
            </w:r>
            <w:r w:rsidR="003E046E" w:rsidRPr="00822143">
              <w:t xml:space="preserve"> and saving fuel cost</w:t>
            </w:r>
            <w:r w:rsidR="005D564C">
              <w:t>;</w:t>
            </w:r>
            <w:r w:rsidR="003E046E" w:rsidRPr="00822143">
              <w:t xml:space="preserve"> savings</w:t>
            </w:r>
            <w:r w:rsidR="005D564C">
              <w:t xml:space="preserve"> </w:t>
            </w:r>
            <w:r w:rsidR="004D0C94">
              <w:t>made</w:t>
            </w:r>
            <w:r w:rsidR="005D564C">
              <w:t xml:space="preserve"> can be passed onto the consumer.</w:t>
            </w:r>
            <w:r w:rsidR="00285C1D">
              <w:t xml:space="preserve"> </w:t>
            </w:r>
            <w:r w:rsidR="00387251">
              <w:t xml:space="preserve">Having frequent delivery means more </w:t>
            </w:r>
            <w:r w:rsidR="00521467">
              <w:t xml:space="preserve">fresh vegetable and bread </w:t>
            </w:r>
            <w:r w:rsidR="00B26D7C">
              <w:t xml:space="preserve">that can benefit the buyers. </w:t>
            </w:r>
            <w:r w:rsidR="00285C1D">
              <w:t xml:space="preserve">Having </w:t>
            </w:r>
            <w:r w:rsidR="00580E21">
              <w:t xml:space="preserve">a </w:t>
            </w:r>
            <w:r w:rsidR="00285C1D">
              <w:t xml:space="preserve">local </w:t>
            </w:r>
            <w:r w:rsidR="00FC3D8A">
              <w:t xml:space="preserve">supplier also benefits local </w:t>
            </w:r>
            <w:r w:rsidR="0038033D">
              <w:t>business; this gives Lidl a positive image.</w:t>
            </w:r>
          </w:p>
          <w:p w14:paraId="4772790D" w14:textId="6AD17F81" w:rsidR="002D56A8" w:rsidRDefault="00D90C01" w:rsidP="00920C39">
            <w:pPr>
              <w:pStyle w:val="ListParagraph"/>
              <w:numPr>
                <w:ilvl w:val="0"/>
                <w:numId w:val="16"/>
              </w:numPr>
              <w:spacing w:line="360" w:lineRule="auto"/>
              <w:jc w:val="both"/>
            </w:pPr>
            <w:r>
              <w:t>Lidl</w:t>
            </w:r>
            <w:r w:rsidR="00FE3FAF">
              <w:t>’</w:t>
            </w:r>
            <w:r>
              <w:t>s purchasing power</w:t>
            </w:r>
            <w:r w:rsidR="00E67B3B">
              <w:t xml:space="preserve"> means saving is made when buying </w:t>
            </w:r>
            <w:r w:rsidR="00FE3FAF">
              <w:t>in large bulk.</w:t>
            </w:r>
          </w:p>
          <w:p w14:paraId="3D80BEE0" w14:textId="0F27672D" w:rsidR="00A54E72" w:rsidRDefault="00A54E72" w:rsidP="00920C39">
            <w:pPr>
              <w:pStyle w:val="ListParagraph"/>
              <w:numPr>
                <w:ilvl w:val="0"/>
                <w:numId w:val="16"/>
              </w:numPr>
              <w:spacing w:line="360" w:lineRule="auto"/>
              <w:jc w:val="both"/>
            </w:pPr>
            <w:r w:rsidRPr="00822143">
              <w:t>All the above gives Lidl a competitive advantage</w:t>
            </w:r>
            <w:r>
              <w:t xml:space="preserve"> on prices.</w:t>
            </w:r>
          </w:p>
          <w:p w14:paraId="38C0FD26" w14:textId="492C2F84" w:rsidR="00FE3FAF" w:rsidRPr="00A83CEE" w:rsidRDefault="007A6575" w:rsidP="00F323E0">
            <w:pPr>
              <w:spacing w:line="360" w:lineRule="auto"/>
              <w:jc w:val="both"/>
            </w:pPr>
            <w:r w:rsidRPr="0062411D">
              <w:rPr>
                <w:b/>
                <w:bCs/>
              </w:rPr>
              <w:t>Operations</w:t>
            </w:r>
            <w:r w:rsidR="0062411D">
              <w:rPr>
                <w:b/>
                <w:bCs/>
              </w:rPr>
              <w:t xml:space="preserve"> </w:t>
            </w:r>
            <w:r w:rsidR="00A83CEE">
              <w:rPr>
                <w:b/>
                <w:bCs/>
              </w:rPr>
              <w:t xml:space="preserve">- </w:t>
            </w:r>
            <w:r w:rsidR="00B65F68" w:rsidRPr="00A83CEE">
              <w:t>Lidl has its own brand which is produce</w:t>
            </w:r>
            <w:r w:rsidR="00340582">
              <w:t>d</w:t>
            </w:r>
            <w:r w:rsidR="00B65F68" w:rsidRPr="00A83CEE">
              <w:t xml:space="preserve"> f</w:t>
            </w:r>
            <w:r w:rsidR="00CD1729" w:rsidRPr="00A83CEE">
              <w:t xml:space="preserve">or </w:t>
            </w:r>
            <w:r w:rsidR="001E230A">
              <w:t>its</w:t>
            </w:r>
            <w:r w:rsidR="00CD1729" w:rsidRPr="00A83CEE">
              <w:t xml:space="preserve"> </w:t>
            </w:r>
            <w:r w:rsidR="00340582">
              <w:t xml:space="preserve">own </w:t>
            </w:r>
            <w:r w:rsidR="00CD1729" w:rsidRPr="00A83CEE">
              <w:t>store</w:t>
            </w:r>
            <w:r w:rsidR="00340582">
              <w:t>s</w:t>
            </w:r>
            <w:r w:rsidR="005A4942" w:rsidRPr="00A83CEE">
              <w:t>. Lidl works very closely with local manufacture</w:t>
            </w:r>
            <w:r w:rsidR="003F54FB" w:rsidRPr="00A83CEE">
              <w:t>s</w:t>
            </w:r>
            <w:r w:rsidR="000673B0" w:rsidRPr="00A83CEE">
              <w:t>, farmers</w:t>
            </w:r>
            <w:r w:rsidR="003F54FB" w:rsidRPr="00A83CEE">
              <w:t xml:space="preserve"> and producers of </w:t>
            </w:r>
            <w:r w:rsidR="00165560" w:rsidRPr="00A83CEE">
              <w:t>confectionaries</w:t>
            </w:r>
            <w:r w:rsidR="00CD1729" w:rsidRPr="00A83CEE">
              <w:t>. Lidl make lots</w:t>
            </w:r>
            <w:r w:rsidR="001E230A">
              <w:t xml:space="preserve"> of</w:t>
            </w:r>
            <w:r w:rsidR="00CD1729" w:rsidRPr="00A83CEE">
              <w:t xml:space="preserve"> savings </w:t>
            </w:r>
            <w:r w:rsidR="00C65661" w:rsidRPr="00A83CEE">
              <w:t>in its own</w:t>
            </w:r>
            <w:r w:rsidR="007F0D9B" w:rsidRPr="00A83CEE">
              <w:t xml:space="preserve"> brand </w:t>
            </w:r>
            <w:r w:rsidR="00901D51">
              <w:t>by</w:t>
            </w:r>
            <w:r w:rsidR="007F0D9B" w:rsidRPr="00A83CEE">
              <w:t xml:space="preserve"> </w:t>
            </w:r>
            <w:r w:rsidR="00E5544C" w:rsidRPr="00A83CEE">
              <w:t xml:space="preserve">avoiding </w:t>
            </w:r>
            <w:r w:rsidR="007F0D9B" w:rsidRPr="00A83CEE">
              <w:t>premium</w:t>
            </w:r>
            <w:r w:rsidR="00E5544C" w:rsidRPr="00A83CEE">
              <w:t xml:space="preserve"> brands. These </w:t>
            </w:r>
            <w:r w:rsidR="00DC0C9D" w:rsidRPr="00A83CEE">
              <w:t>b</w:t>
            </w:r>
            <w:r w:rsidR="00F86CBD" w:rsidRPr="00A83CEE">
              <w:t>ra</w:t>
            </w:r>
            <w:r w:rsidR="00DC0C9D" w:rsidRPr="00A83CEE">
              <w:t>nds are not available to other competitors</w:t>
            </w:r>
            <w:r w:rsidR="00A37A70" w:rsidRPr="00A83CEE">
              <w:t xml:space="preserve">; this allows Lidl to retain its customers. </w:t>
            </w:r>
          </w:p>
          <w:p w14:paraId="528C0B40" w14:textId="702A6E9B" w:rsidR="008D4FC2" w:rsidRPr="00A53AE8" w:rsidRDefault="00DC584C" w:rsidP="00920C39">
            <w:pPr>
              <w:pStyle w:val="ListParagraph"/>
              <w:numPr>
                <w:ilvl w:val="0"/>
                <w:numId w:val="17"/>
              </w:numPr>
              <w:spacing w:line="360" w:lineRule="auto"/>
              <w:jc w:val="both"/>
              <w:rPr>
                <w:b/>
                <w:bCs/>
              </w:rPr>
            </w:pPr>
            <w:r w:rsidRPr="00A83CEE">
              <w:t xml:space="preserve">Producing goods </w:t>
            </w:r>
            <w:r w:rsidR="00964F95" w:rsidRPr="00A83CEE">
              <w:t xml:space="preserve">with local manufactures with </w:t>
            </w:r>
            <w:r w:rsidR="00901D51">
              <w:t xml:space="preserve">the </w:t>
            </w:r>
            <w:r w:rsidR="00812257" w:rsidRPr="00A83CEE">
              <w:t xml:space="preserve">company’s logo will produce </w:t>
            </w:r>
            <w:r w:rsidR="00901D51">
              <w:t xml:space="preserve">the </w:t>
            </w:r>
            <w:r w:rsidR="00812257" w:rsidRPr="00A83CEE">
              <w:t>same product at a cheaper rate.</w:t>
            </w:r>
            <w:r w:rsidR="00E03342" w:rsidRPr="00A83CEE">
              <w:t xml:space="preserve"> </w:t>
            </w:r>
            <w:r w:rsidR="008D4FC2" w:rsidRPr="00A83CEE">
              <w:t>T</w:t>
            </w:r>
            <w:r w:rsidR="00E03342" w:rsidRPr="00A83CEE">
              <w:t>his gives Lidl more leverage</w:t>
            </w:r>
            <w:r w:rsidR="008D4FC2" w:rsidRPr="00A83CEE">
              <w:t xml:space="preserve"> and cost advantage</w:t>
            </w:r>
            <w:r w:rsidR="008C5995">
              <w:t xml:space="preserve"> and more profit margin.</w:t>
            </w:r>
          </w:p>
        </w:tc>
      </w:tr>
      <w:tr w:rsidR="00923506" w14:paraId="05FBFE85" w14:textId="77777777" w:rsidTr="00FD455F">
        <w:trPr>
          <w:trHeight w:val="1333"/>
        </w:trPr>
        <w:tc>
          <w:tcPr>
            <w:tcW w:w="8886" w:type="dxa"/>
          </w:tcPr>
          <w:p w14:paraId="3933E4BC" w14:textId="459AD275" w:rsidR="009D1B53" w:rsidRDefault="00D134EA" w:rsidP="00F323E0">
            <w:pPr>
              <w:spacing w:line="360" w:lineRule="auto"/>
              <w:jc w:val="both"/>
            </w:pPr>
            <w:r w:rsidRPr="00A83CEE">
              <w:rPr>
                <w:b/>
                <w:bCs/>
              </w:rPr>
              <w:t>Out</w:t>
            </w:r>
            <w:r w:rsidR="00A83CEE" w:rsidRPr="00A83CEE">
              <w:rPr>
                <w:b/>
                <w:bCs/>
              </w:rPr>
              <w:t>bound logistics</w:t>
            </w:r>
            <w:r w:rsidR="00A83CEE">
              <w:t xml:space="preserve"> </w:t>
            </w:r>
            <w:r w:rsidR="004672DF">
              <w:t>-</w:t>
            </w:r>
            <w:r w:rsidR="00A83CEE">
              <w:t xml:space="preserve"> </w:t>
            </w:r>
            <w:r w:rsidR="00922BD4">
              <w:t>Lidl owns</w:t>
            </w:r>
            <w:r w:rsidR="00D218DB">
              <w:t xml:space="preserve"> </w:t>
            </w:r>
            <w:r w:rsidR="00922BD4" w:rsidRPr="00922BD4">
              <w:t xml:space="preserve">13 regional distribution centres </w:t>
            </w:r>
            <w:r w:rsidR="00314E66">
              <w:t xml:space="preserve">that are </w:t>
            </w:r>
            <w:r w:rsidR="00C00EF1">
              <w:t>strategically</w:t>
            </w:r>
            <w:r w:rsidR="00314E66">
              <w:t xml:space="preserve"> located </w:t>
            </w:r>
            <w:r w:rsidR="00922BD4" w:rsidRPr="00922BD4">
              <w:t>across Britain</w:t>
            </w:r>
            <w:r w:rsidR="00694D66">
              <w:t xml:space="preserve">. </w:t>
            </w:r>
            <w:r w:rsidR="007F0673">
              <w:t xml:space="preserve">Lidl has designed a very efficient </w:t>
            </w:r>
            <w:r w:rsidR="00F552A3">
              <w:t>centrali</w:t>
            </w:r>
            <w:r w:rsidR="00C05F90">
              <w:t>s</w:t>
            </w:r>
            <w:r w:rsidR="00F552A3">
              <w:t xml:space="preserve">ed </w:t>
            </w:r>
            <w:r w:rsidR="007F0673">
              <w:t xml:space="preserve">delivery </w:t>
            </w:r>
            <w:r w:rsidR="00423BFE">
              <w:t xml:space="preserve">of </w:t>
            </w:r>
            <w:r w:rsidR="00791658">
              <w:t>finished</w:t>
            </w:r>
            <w:r w:rsidR="002B598D">
              <w:t xml:space="preserve"> good</w:t>
            </w:r>
            <w:r w:rsidR="00791658">
              <w:t>s</w:t>
            </w:r>
            <w:r w:rsidR="002B598D">
              <w:t xml:space="preserve"> from the </w:t>
            </w:r>
            <w:r w:rsidR="00DB2F56">
              <w:t>distribution</w:t>
            </w:r>
            <w:r w:rsidR="002B598D">
              <w:t xml:space="preserve"> </w:t>
            </w:r>
            <w:r w:rsidR="00DB2F56">
              <w:t>centres</w:t>
            </w:r>
            <w:r w:rsidR="002B598D">
              <w:t xml:space="preserve"> to it</w:t>
            </w:r>
            <w:r w:rsidR="000B4431">
              <w:t>s</w:t>
            </w:r>
            <w:r w:rsidR="002B598D">
              <w:t xml:space="preserve"> </w:t>
            </w:r>
            <w:r w:rsidR="00DB2F56">
              <w:t>stores.</w:t>
            </w:r>
            <w:r w:rsidR="00314E66">
              <w:t xml:space="preserve"> </w:t>
            </w:r>
          </w:p>
          <w:p w14:paraId="6191FB88" w14:textId="0EFF389F" w:rsidR="00E307B5" w:rsidRDefault="007F5DD3" w:rsidP="00920C39">
            <w:pPr>
              <w:pStyle w:val="ListParagraph"/>
              <w:numPr>
                <w:ilvl w:val="0"/>
                <w:numId w:val="17"/>
              </w:numPr>
              <w:spacing w:line="360" w:lineRule="auto"/>
              <w:jc w:val="both"/>
            </w:pPr>
            <w:r>
              <w:t>Having a</w:t>
            </w:r>
            <w:r w:rsidR="00F934C0">
              <w:t xml:space="preserve"> robust</w:t>
            </w:r>
            <w:r>
              <w:t xml:space="preserve"> </w:t>
            </w:r>
            <w:r w:rsidR="008D4A24">
              <w:t xml:space="preserve">storage </w:t>
            </w:r>
            <w:r>
              <w:t xml:space="preserve">distribution centre close to the </w:t>
            </w:r>
            <w:r w:rsidR="000E0BFE">
              <w:t>stores;</w:t>
            </w:r>
            <w:r w:rsidR="008D7FEF">
              <w:t xml:space="preserve"> this gives Lidl more control o</w:t>
            </w:r>
            <w:r w:rsidR="00DE7C27">
              <w:t>ver</w:t>
            </w:r>
            <w:r w:rsidR="008D7FEF">
              <w:t xml:space="preserve"> how and when it wants </w:t>
            </w:r>
            <w:r w:rsidR="00EB7DF1">
              <w:t xml:space="preserve">its product to be </w:t>
            </w:r>
            <w:r w:rsidR="006A765C">
              <w:t>distributed</w:t>
            </w:r>
            <w:r w:rsidR="00EB7DF1">
              <w:t>.</w:t>
            </w:r>
            <w:r w:rsidR="006A765C">
              <w:t xml:space="preserve"> </w:t>
            </w:r>
          </w:p>
          <w:p w14:paraId="79532694" w14:textId="178C2C96" w:rsidR="00833D3B" w:rsidRDefault="006A765C" w:rsidP="00920C39">
            <w:pPr>
              <w:pStyle w:val="ListParagraph"/>
              <w:numPr>
                <w:ilvl w:val="0"/>
                <w:numId w:val="17"/>
              </w:numPr>
              <w:spacing w:line="360" w:lineRule="auto"/>
              <w:jc w:val="both"/>
            </w:pPr>
            <w:r>
              <w:t>Having control over good</w:t>
            </w:r>
            <w:r w:rsidR="000E0BFE">
              <w:t>s</w:t>
            </w:r>
            <w:r>
              <w:t xml:space="preserve"> is essential in </w:t>
            </w:r>
            <w:r w:rsidR="00DE7C27">
              <w:t xml:space="preserve">a </w:t>
            </w:r>
            <w:r>
              <w:t>sudden surge in demand o</w:t>
            </w:r>
            <w:r w:rsidR="000E0BFE">
              <w:t xml:space="preserve">r storing for </w:t>
            </w:r>
            <w:r w:rsidR="00EB44AA">
              <w:t>shortage due to Covid-19.</w:t>
            </w:r>
          </w:p>
        </w:tc>
      </w:tr>
      <w:tr w:rsidR="00676DA2" w14:paraId="7FCD876D" w14:textId="77777777" w:rsidTr="00FD455F">
        <w:trPr>
          <w:trHeight w:val="1333"/>
        </w:trPr>
        <w:tc>
          <w:tcPr>
            <w:tcW w:w="8886" w:type="dxa"/>
          </w:tcPr>
          <w:p w14:paraId="23E2D7B6" w14:textId="3CCD9F8A" w:rsidR="00676DA2" w:rsidRDefault="003C796A" w:rsidP="00F323E0">
            <w:pPr>
              <w:spacing w:line="360" w:lineRule="auto"/>
              <w:jc w:val="both"/>
            </w:pPr>
            <w:r w:rsidRPr="002709CD">
              <w:rPr>
                <w:b/>
                <w:bCs/>
              </w:rPr>
              <w:t>Market</w:t>
            </w:r>
            <w:r w:rsidR="002709CD" w:rsidRPr="002709CD">
              <w:rPr>
                <w:b/>
                <w:bCs/>
              </w:rPr>
              <w:t>ing and Sales</w:t>
            </w:r>
            <w:r w:rsidR="002709CD">
              <w:rPr>
                <w:b/>
                <w:bCs/>
              </w:rPr>
              <w:t xml:space="preserve"> </w:t>
            </w:r>
            <w:r w:rsidR="003D3D8C">
              <w:rPr>
                <w:b/>
                <w:bCs/>
              </w:rPr>
              <w:t>-</w:t>
            </w:r>
            <w:r w:rsidR="004672DF">
              <w:rPr>
                <w:b/>
                <w:bCs/>
              </w:rPr>
              <w:t xml:space="preserve"> </w:t>
            </w:r>
            <w:r w:rsidR="0059494C" w:rsidRPr="001A1DBC">
              <w:t xml:space="preserve">Lidl is </w:t>
            </w:r>
            <w:r w:rsidR="00E827BC">
              <w:t xml:space="preserve">a </w:t>
            </w:r>
            <w:r w:rsidR="0059494C" w:rsidRPr="001A1DBC">
              <w:t>well</w:t>
            </w:r>
            <w:r w:rsidR="00DE7C27">
              <w:t>-</w:t>
            </w:r>
            <w:r w:rsidR="0059494C" w:rsidRPr="001A1DBC">
              <w:t xml:space="preserve">known </w:t>
            </w:r>
            <w:r w:rsidR="00D52561">
              <w:t>brand</w:t>
            </w:r>
            <w:r w:rsidR="001A1DBC" w:rsidRPr="001A1DBC">
              <w:t xml:space="preserve"> through its </w:t>
            </w:r>
            <w:r w:rsidR="00746AB4">
              <w:t xml:space="preserve">advertising </w:t>
            </w:r>
            <w:r w:rsidR="001A1DBC" w:rsidRPr="001A1DBC">
              <w:t>campaign.</w:t>
            </w:r>
            <w:r w:rsidR="001A1DBC">
              <w:rPr>
                <w:b/>
                <w:bCs/>
              </w:rPr>
              <w:t xml:space="preserve"> </w:t>
            </w:r>
            <w:r w:rsidR="007C2815" w:rsidRPr="009664C4">
              <w:t xml:space="preserve">It </w:t>
            </w:r>
            <w:r w:rsidR="00CC09FA">
              <w:t xml:space="preserve">makes </w:t>
            </w:r>
            <w:r w:rsidR="007C2815" w:rsidRPr="009664C4">
              <w:t>use</w:t>
            </w:r>
            <w:r w:rsidR="00CC09FA">
              <w:t xml:space="preserve"> of</w:t>
            </w:r>
            <w:r w:rsidR="007C2815" w:rsidRPr="009664C4">
              <w:t xml:space="preserve"> social </w:t>
            </w:r>
            <w:r w:rsidR="009664C4" w:rsidRPr="009664C4">
              <w:t>media, Lidl’s</w:t>
            </w:r>
            <w:r w:rsidR="00292941" w:rsidRPr="009664C4">
              <w:t xml:space="preserve"> point card </w:t>
            </w:r>
            <w:r w:rsidR="009664C4" w:rsidRPr="009664C4">
              <w:t xml:space="preserve">and </w:t>
            </w:r>
            <w:r w:rsidR="006D749C" w:rsidRPr="009664C4">
              <w:t>an</w:t>
            </w:r>
            <w:r w:rsidR="009664C4" w:rsidRPr="009664C4">
              <w:t xml:space="preserve"> instore magazine.</w:t>
            </w:r>
            <w:r w:rsidR="0041700B">
              <w:t xml:space="preserve"> Through its marketing campaign</w:t>
            </w:r>
            <w:r w:rsidR="00851E28">
              <w:t xml:space="preserve">, Lidl has also managed to establish its </w:t>
            </w:r>
            <w:r w:rsidR="00D12C2B">
              <w:t>own brand goods.</w:t>
            </w:r>
            <w:r w:rsidR="00EB6ACC">
              <w:t xml:space="preserve"> Lidl also w</w:t>
            </w:r>
            <w:r w:rsidR="00E827BC">
              <w:t>o</w:t>
            </w:r>
            <w:r w:rsidR="00EB6ACC">
              <w:t>rks very closely with its suppliers.</w:t>
            </w:r>
          </w:p>
          <w:p w14:paraId="3352B07C" w14:textId="115591AE" w:rsidR="00D12C2B" w:rsidRDefault="00D12C2B" w:rsidP="00920C39">
            <w:pPr>
              <w:pStyle w:val="ListParagraph"/>
              <w:numPr>
                <w:ilvl w:val="0"/>
                <w:numId w:val="22"/>
              </w:numPr>
              <w:spacing w:line="360" w:lineRule="auto"/>
              <w:jc w:val="both"/>
            </w:pPr>
            <w:r>
              <w:t xml:space="preserve">Lidl has been slow in </w:t>
            </w:r>
            <w:r w:rsidR="00E274B0">
              <w:t>collecting customer data</w:t>
            </w:r>
            <w:r w:rsidR="007E6913">
              <w:t>, unlike other supermarket</w:t>
            </w:r>
            <w:r w:rsidR="00CA1621">
              <w:t>s</w:t>
            </w:r>
            <w:r w:rsidR="00E827BC">
              <w:t>,</w:t>
            </w:r>
            <w:r w:rsidR="007E6913">
              <w:t xml:space="preserve"> have been harvesting for a long time.</w:t>
            </w:r>
            <w:r w:rsidR="00047C92">
              <w:t xml:space="preserve"> Lidl has recognised the need</w:t>
            </w:r>
            <w:r w:rsidR="00CA1621">
              <w:t xml:space="preserve"> for</w:t>
            </w:r>
            <w:r w:rsidR="00047C92">
              <w:t xml:space="preserve"> Information and Knowledge Management (K</w:t>
            </w:r>
            <w:r w:rsidR="00166DD7">
              <w:t>M</w:t>
            </w:r>
            <w:r w:rsidR="00047C92">
              <w:t>)</w:t>
            </w:r>
            <w:r w:rsidR="00027B95">
              <w:t>; the</w:t>
            </w:r>
            <w:r w:rsidR="00CA1621">
              <w:t>y</w:t>
            </w:r>
            <w:r w:rsidR="00027B95">
              <w:t xml:space="preserve"> have </w:t>
            </w:r>
            <w:r w:rsidR="00CA4C5C">
              <w:t>been primarily</w:t>
            </w:r>
            <w:r w:rsidR="00027B95">
              <w:t xml:space="preserve"> slow in </w:t>
            </w:r>
            <w:r w:rsidR="00E3509E">
              <w:t>the use of data harvesting.</w:t>
            </w:r>
            <w:r w:rsidR="00762A78">
              <w:t xml:space="preserve"> Th</w:t>
            </w:r>
            <w:r w:rsidR="00E84183">
              <w:t xml:space="preserve">e </w:t>
            </w:r>
            <w:r w:rsidR="001D5CF5">
              <w:t xml:space="preserve">data </w:t>
            </w:r>
            <w:r w:rsidR="00762A78">
              <w:t xml:space="preserve">can help in </w:t>
            </w:r>
            <w:r w:rsidR="0083220C">
              <w:t xml:space="preserve">targeting consumers </w:t>
            </w:r>
            <w:r w:rsidR="00CC1DBD">
              <w:t xml:space="preserve">and </w:t>
            </w:r>
            <w:r w:rsidR="00E84183">
              <w:t>marketing products who need pacific items</w:t>
            </w:r>
            <w:r w:rsidR="001D5CF5">
              <w:t>.</w:t>
            </w:r>
          </w:p>
          <w:p w14:paraId="7E939BD0" w14:textId="0E6A6CF6" w:rsidR="0041700B" w:rsidRPr="002709CD" w:rsidRDefault="0041700B" w:rsidP="00F323E0">
            <w:pPr>
              <w:spacing w:line="360" w:lineRule="auto"/>
              <w:jc w:val="both"/>
              <w:rPr>
                <w:b/>
                <w:bCs/>
              </w:rPr>
            </w:pPr>
          </w:p>
        </w:tc>
      </w:tr>
      <w:tr w:rsidR="00923506" w14:paraId="7CC3F83A" w14:textId="77777777" w:rsidTr="00FD455F">
        <w:trPr>
          <w:trHeight w:val="1333"/>
        </w:trPr>
        <w:tc>
          <w:tcPr>
            <w:tcW w:w="8886" w:type="dxa"/>
          </w:tcPr>
          <w:p w14:paraId="0A9E4AAE" w14:textId="66148E47" w:rsidR="00923506" w:rsidRDefault="00D355EA" w:rsidP="00711867">
            <w:pPr>
              <w:spacing w:line="360" w:lineRule="auto"/>
              <w:jc w:val="both"/>
            </w:pPr>
            <w:r w:rsidRPr="00711867">
              <w:rPr>
                <w:b/>
                <w:bCs/>
              </w:rPr>
              <w:lastRenderedPageBreak/>
              <w:t>Services</w:t>
            </w:r>
            <w:r w:rsidRPr="007A0D5B">
              <w:t xml:space="preserve"> </w:t>
            </w:r>
            <w:r w:rsidR="003D3D8C">
              <w:t>-</w:t>
            </w:r>
            <w:r w:rsidRPr="007A0D5B">
              <w:t xml:space="preserve"> </w:t>
            </w:r>
            <w:r w:rsidR="00025FDB" w:rsidRPr="007A0D5B">
              <w:t xml:space="preserve">Lidl </w:t>
            </w:r>
            <w:r w:rsidR="00006A0E" w:rsidRPr="007A0D5B">
              <w:t xml:space="preserve">superstores do not </w:t>
            </w:r>
            <w:r w:rsidR="0078541D" w:rsidRPr="007A0D5B">
              <w:t xml:space="preserve">have </w:t>
            </w:r>
            <w:r w:rsidR="00006A0E" w:rsidRPr="007A0D5B">
              <w:t xml:space="preserve">a separate </w:t>
            </w:r>
            <w:r w:rsidR="004E52C4" w:rsidRPr="007A0D5B">
              <w:t>complaint department rather this is dealt by the ca</w:t>
            </w:r>
            <w:r w:rsidR="00CF1A38">
              <w:t>s</w:t>
            </w:r>
            <w:r w:rsidR="004E52C4" w:rsidRPr="007A0D5B">
              <w:t xml:space="preserve">hier </w:t>
            </w:r>
            <w:r w:rsidR="00CF1A38">
              <w:t xml:space="preserve">or </w:t>
            </w:r>
            <w:r w:rsidR="004E52C4" w:rsidRPr="007A0D5B">
              <w:t>a manager onsite</w:t>
            </w:r>
            <w:r w:rsidR="00CA1621">
              <w:t>;</w:t>
            </w:r>
            <w:r w:rsidR="004E52C4" w:rsidRPr="007A0D5B">
              <w:t xml:space="preserve"> </w:t>
            </w:r>
            <w:r w:rsidR="007A0D5B" w:rsidRPr="007A0D5B">
              <w:t>h</w:t>
            </w:r>
            <w:r w:rsidR="004E52C4" w:rsidRPr="007A0D5B">
              <w:t xml:space="preserve">owever, </w:t>
            </w:r>
            <w:r w:rsidR="004D050E" w:rsidRPr="007A0D5B">
              <w:t xml:space="preserve">they do have a </w:t>
            </w:r>
            <w:r w:rsidR="007A0D5B" w:rsidRPr="007A0D5B">
              <w:t>call centre</w:t>
            </w:r>
            <w:r w:rsidR="003B5366">
              <w:t xml:space="preserve"> </w:t>
            </w:r>
            <w:r w:rsidR="00FC516B">
              <w:t xml:space="preserve">for </w:t>
            </w:r>
            <w:r w:rsidR="003B5366">
              <w:t>dealing with, registration</w:t>
            </w:r>
            <w:r w:rsidR="00C36C7A">
              <w:t xml:space="preserve">, </w:t>
            </w:r>
            <w:r w:rsidR="001C1122">
              <w:t>repairs,</w:t>
            </w:r>
            <w:r w:rsidR="003B5366">
              <w:t xml:space="preserve"> and warranty.</w:t>
            </w:r>
          </w:p>
          <w:p w14:paraId="41134B4E" w14:textId="1DD94EF1" w:rsidR="00CF1A38" w:rsidRDefault="00CF1A38" w:rsidP="00920C39">
            <w:pPr>
              <w:pStyle w:val="ListParagraph"/>
              <w:numPr>
                <w:ilvl w:val="0"/>
                <w:numId w:val="18"/>
              </w:numPr>
              <w:spacing w:line="360" w:lineRule="auto"/>
              <w:jc w:val="both"/>
            </w:pPr>
            <w:r>
              <w:t>This is a weak point when it come</w:t>
            </w:r>
            <w:r w:rsidR="00CA1621">
              <w:t>s</w:t>
            </w:r>
            <w:r w:rsidR="007C7344">
              <w:t xml:space="preserve"> to</w:t>
            </w:r>
            <w:r>
              <w:t xml:space="preserve"> sales service in comparison to the larger competitors</w:t>
            </w:r>
            <w:r w:rsidR="000F2F38">
              <w:t xml:space="preserve"> like Tesco. Nevertheless, Lidl has very little com</w:t>
            </w:r>
            <w:r w:rsidR="00C564FE">
              <w:t>p</w:t>
            </w:r>
            <w:r w:rsidR="000F2F38">
              <w:t>laints</w:t>
            </w:r>
            <w:r w:rsidR="007C7344">
              <w:t>,</w:t>
            </w:r>
            <w:r w:rsidR="000F2F38">
              <w:t xml:space="preserve"> and the size </w:t>
            </w:r>
            <w:r w:rsidR="00C564FE">
              <w:t xml:space="preserve">of the store </w:t>
            </w:r>
            <w:r w:rsidR="000F2F38">
              <w:t xml:space="preserve">does not </w:t>
            </w:r>
            <w:r w:rsidR="00C564FE">
              <w:t xml:space="preserve">allow a separate </w:t>
            </w:r>
            <w:r w:rsidR="001C1122">
              <w:t xml:space="preserve">customer service </w:t>
            </w:r>
            <w:r w:rsidR="00711867">
              <w:t>area.</w:t>
            </w:r>
          </w:p>
          <w:p w14:paraId="0D186AC0" w14:textId="6EAE5944" w:rsidR="002004EF" w:rsidRPr="007A0D5B" w:rsidRDefault="00211E00" w:rsidP="00920C39">
            <w:pPr>
              <w:pStyle w:val="ListParagraph"/>
              <w:numPr>
                <w:ilvl w:val="0"/>
                <w:numId w:val="18"/>
              </w:numPr>
              <w:spacing w:line="360" w:lineRule="auto"/>
              <w:jc w:val="both"/>
            </w:pPr>
            <w:r>
              <w:t xml:space="preserve">Lidl does have a </w:t>
            </w:r>
            <w:r w:rsidR="0018049B">
              <w:t>60-day</w:t>
            </w:r>
            <w:r>
              <w:t xml:space="preserve"> return policy</w:t>
            </w:r>
            <w:r w:rsidR="00947445">
              <w:t xml:space="preserve"> on many good</w:t>
            </w:r>
            <w:r w:rsidR="0018049B">
              <w:t>s</w:t>
            </w:r>
            <w:r w:rsidR="003459D8">
              <w:t>, this unmatched by the rivals</w:t>
            </w:r>
            <w:r w:rsidR="00B52FC4">
              <w:t xml:space="preserve"> </w:t>
            </w:r>
            <w:r w:rsidR="00B52FC4" w:rsidRPr="00A43A66">
              <w:t>(Lidl, 2020)</w:t>
            </w:r>
            <w:r w:rsidR="004C055E" w:rsidRPr="00A43A66">
              <w:t>.</w:t>
            </w:r>
          </w:p>
        </w:tc>
      </w:tr>
      <w:tr w:rsidR="00923506" w14:paraId="272DAB5E" w14:textId="77777777" w:rsidTr="00FD455F">
        <w:trPr>
          <w:trHeight w:val="1333"/>
        </w:trPr>
        <w:tc>
          <w:tcPr>
            <w:tcW w:w="8886" w:type="dxa"/>
          </w:tcPr>
          <w:p w14:paraId="537413EF" w14:textId="711AA033" w:rsidR="00157B29" w:rsidRPr="00157B29" w:rsidRDefault="00070765" w:rsidP="008071C7">
            <w:pPr>
              <w:spacing w:line="360" w:lineRule="auto"/>
              <w:jc w:val="both"/>
            </w:pPr>
            <w:r w:rsidRPr="00070765">
              <w:rPr>
                <w:b/>
                <w:bCs/>
              </w:rPr>
              <w:t>Infrastructure</w:t>
            </w:r>
            <w:r>
              <w:rPr>
                <w:b/>
                <w:bCs/>
              </w:rPr>
              <w:t xml:space="preserve"> </w:t>
            </w:r>
            <w:r w:rsidRPr="006C2459">
              <w:t xml:space="preserve">- </w:t>
            </w:r>
            <w:r w:rsidR="00DC0200" w:rsidRPr="006C2459">
              <w:t xml:space="preserve">Lidl’s efficiency </w:t>
            </w:r>
            <w:r w:rsidR="00897EE3">
              <w:t>is a combination</w:t>
            </w:r>
            <w:r w:rsidR="00DC0200" w:rsidRPr="006C2459">
              <w:t xml:space="preserve"> </w:t>
            </w:r>
            <w:r w:rsidR="00897EE3">
              <w:t xml:space="preserve">of </w:t>
            </w:r>
            <w:r w:rsidR="00F25070" w:rsidRPr="006C2459">
              <w:t xml:space="preserve">different parts of the organisation </w:t>
            </w:r>
            <w:r w:rsidR="00886A06" w:rsidRPr="006C2459">
              <w:t>operating together.</w:t>
            </w:r>
            <w:r w:rsidR="00886A06">
              <w:rPr>
                <w:b/>
                <w:bCs/>
              </w:rPr>
              <w:t xml:space="preserve"> </w:t>
            </w:r>
            <w:r w:rsidR="00E4523C" w:rsidRPr="008647A5">
              <w:t>Lidl</w:t>
            </w:r>
            <w:r w:rsidR="00BC0D60" w:rsidRPr="008647A5">
              <w:t xml:space="preserve"> employ</w:t>
            </w:r>
            <w:r w:rsidR="00E4523C" w:rsidRPr="008647A5">
              <w:t>s</w:t>
            </w:r>
            <w:r w:rsidR="00BC0D60" w:rsidRPr="008647A5">
              <w:t xml:space="preserve"> store managers well as a regional man</w:t>
            </w:r>
            <w:r w:rsidR="00E4523C" w:rsidRPr="008647A5">
              <w:t>ager</w:t>
            </w:r>
            <w:r w:rsidR="0066771E" w:rsidRPr="008647A5">
              <w:t xml:space="preserve"> to make sure </w:t>
            </w:r>
            <w:r w:rsidR="00670E6F" w:rsidRPr="008647A5">
              <w:t>all operation</w:t>
            </w:r>
            <w:r w:rsidR="008B6518">
              <w:t>s</w:t>
            </w:r>
            <w:r w:rsidR="00670E6F" w:rsidRPr="008647A5">
              <w:t xml:space="preserve"> run smoothly</w:t>
            </w:r>
            <w:r w:rsidR="008B6518">
              <w:t xml:space="preserve">. </w:t>
            </w:r>
            <w:r w:rsidR="00573423">
              <w:t xml:space="preserve">It uses </w:t>
            </w:r>
            <w:r w:rsidR="00D71B16">
              <w:t xml:space="preserve">the </w:t>
            </w:r>
            <w:r w:rsidR="00841098">
              <w:t xml:space="preserve">latest accounting software integrated with </w:t>
            </w:r>
            <w:r w:rsidR="00985424">
              <w:t>payrolls;</w:t>
            </w:r>
            <w:r w:rsidR="003E5008">
              <w:t xml:space="preserve"> inventory </w:t>
            </w:r>
            <w:r w:rsidR="00157B29">
              <w:t>is</w:t>
            </w:r>
            <w:r w:rsidR="003E5008">
              <w:t xml:space="preserve"> updated as sales are made onsite.</w:t>
            </w:r>
            <w:r w:rsidR="008F37C0">
              <w:t xml:space="preserve"> It also </w:t>
            </w:r>
            <w:r w:rsidR="003023BE">
              <w:t>manages the info</w:t>
            </w:r>
            <w:r w:rsidR="00D71B16">
              <w:t xml:space="preserve"> </w:t>
            </w:r>
            <w:r w:rsidR="003023BE">
              <w:t xml:space="preserve">structure </w:t>
            </w:r>
            <w:r w:rsidR="00C11C2D">
              <w:t>for</w:t>
            </w:r>
            <w:r w:rsidR="00E64DF2">
              <w:t xml:space="preserve"> </w:t>
            </w:r>
            <w:r w:rsidR="00D71B16">
              <w:t xml:space="preserve">the </w:t>
            </w:r>
            <w:r w:rsidR="00E64DF2">
              <w:t>card payment system and also handle</w:t>
            </w:r>
            <w:r w:rsidR="00C11C2D">
              <w:t xml:space="preserve">s payment </w:t>
            </w:r>
            <w:r w:rsidR="00862C65">
              <w:t xml:space="preserve">of </w:t>
            </w:r>
            <w:r w:rsidR="00334845">
              <w:t>good</w:t>
            </w:r>
            <w:r w:rsidR="00862C65">
              <w:t xml:space="preserve">s from </w:t>
            </w:r>
            <w:r w:rsidR="0083606E">
              <w:t>suppliers.</w:t>
            </w:r>
          </w:p>
        </w:tc>
      </w:tr>
      <w:tr w:rsidR="00923506" w14:paraId="263B5979" w14:textId="77777777" w:rsidTr="00FD455F">
        <w:trPr>
          <w:trHeight w:val="1333"/>
        </w:trPr>
        <w:tc>
          <w:tcPr>
            <w:tcW w:w="8886" w:type="dxa"/>
          </w:tcPr>
          <w:p w14:paraId="7D544DD8" w14:textId="2FB20610" w:rsidR="00B773B5" w:rsidRDefault="00157B29" w:rsidP="002C4830">
            <w:pPr>
              <w:spacing w:line="360" w:lineRule="auto"/>
              <w:jc w:val="both"/>
            </w:pPr>
            <w:r w:rsidRPr="00D806EC">
              <w:rPr>
                <w:b/>
                <w:bCs/>
              </w:rPr>
              <w:t>Human Resource Management</w:t>
            </w:r>
            <w:r>
              <w:rPr>
                <w:b/>
                <w:bCs/>
              </w:rPr>
              <w:t xml:space="preserve"> </w:t>
            </w:r>
            <w:r w:rsidR="003D3D8C">
              <w:rPr>
                <w:b/>
                <w:bCs/>
              </w:rPr>
              <w:t>-</w:t>
            </w:r>
            <w:r w:rsidR="00FD455F">
              <w:t xml:space="preserve"> </w:t>
            </w:r>
            <w:r w:rsidR="00264C3A">
              <w:t xml:space="preserve">Lidl’s </w:t>
            </w:r>
            <w:r w:rsidR="00160452">
              <w:t xml:space="preserve">has a well-designed </w:t>
            </w:r>
            <w:r w:rsidR="00BC1024">
              <w:t xml:space="preserve">online </w:t>
            </w:r>
            <w:r w:rsidR="002D0383">
              <w:t>recruitment</w:t>
            </w:r>
            <w:r w:rsidR="00940635">
              <w:t xml:space="preserve"> website.</w:t>
            </w:r>
            <w:r w:rsidR="002D0383">
              <w:t xml:space="preserve"> </w:t>
            </w:r>
            <w:r w:rsidR="00A660E5">
              <w:t xml:space="preserve">A </w:t>
            </w:r>
            <w:r w:rsidR="009763BF">
              <w:t xml:space="preserve">screening process </w:t>
            </w:r>
            <w:r w:rsidR="00FD5C16">
              <w:t xml:space="preserve">for </w:t>
            </w:r>
            <w:r w:rsidR="00D01809">
              <w:t xml:space="preserve">jobseekers, </w:t>
            </w:r>
            <w:r w:rsidR="004C1AF4">
              <w:t xml:space="preserve">giving </w:t>
            </w:r>
            <w:r w:rsidR="00D01809">
              <w:t>training, feedback</w:t>
            </w:r>
            <w:r w:rsidR="002C4830">
              <w:t xml:space="preserve"> and allowing growth</w:t>
            </w:r>
            <w:r w:rsidR="00B773B5">
              <w:t>.</w:t>
            </w:r>
            <w:r w:rsidR="00CA52EE">
              <w:t xml:space="preserve"> </w:t>
            </w:r>
            <w:r w:rsidR="009B01D3">
              <w:t>It also handle</w:t>
            </w:r>
            <w:r w:rsidR="00334845">
              <w:t>s</w:t>
            </w:r>
            <w:r w:rsidR="009B01D3">
              <w:t xml:space="preserve"> the rotas for staffs and managers.</w:t>
            </w:r>
            <w:r w:rsidR="0040031F">
              <w:t xml:space="preserve"> The H</w:t>
            </w:r>
            <w:r w:rsidR="00BE6B25">
              <w:t>R</w:t>
            </w:r>
            <w:r w:rsidR="0040031F">
              <w:t xml:space="preserve"> </w:t>
            </w:r>
            <w:r w:rsidR="0088579B">
              <w:t>also manages pension, maternity</w:t>
            </w:r>
            <w:r w:rsidR="00D25D8B">
              <w:t xml:space="preserve"> &amp; paternity pay</w:t>
            </w:r>
            <w:r w:rsidR="00620CA3">
              <w:t xml:space="preserve"> and holidays.</w:t>
            </w:r>
          </w:p>
        </w:tc>
      </w:tr>
      <w:tr w:rsidR="00923506" w14:paraId="020640B8" w14:textId="77777777" w:rsidTr="00FD455F">
        <w:trPr>
          <w:trHeight w:val="1333"/>
        </w:trPr>
        <w:tc>
          <w:tcPr>
            <w:tcW w:w="8886" w:type="dxa"/>
          </w:tcPr>
          <w:p w14:paraId="7A6ABA07" w14:textId="096A68F4" w:rsidR="00057ED6" w:rsidRDefault="008D09A0" w:rsidP="00D20BE7">
            <w:pPr>
              <w:spacing w:line="360" w:lineRule="auto"/>
              <w:jc w:val="both"/>
            </w:pPr>
            <w:r w:rsidRPr="00047822">
              <w:rPr>
                <w:b/>
                <w:bCs/>
              </w:rPr>
              <w:t>Technology Development</w:t>
            </w:r>
            <w:r w:rsidRPr="00D20BE7">
              <w:t xml:space="preserve"> </w:t>
            </w:r>
            <w:r w:rsidR="003D3D8C">
              <w:t>-</w:t>
            </w:r>
            <w:r w:rsidR="00B92527" w:rsidRPr="00D20BE7">
              <w:t xml:space="preserve"> </w:t>
            </w:r>
            <w:r w:rsidR="00CB0841" w:rsidRPr="00D20BE7">
              <w:t>Lidl uses many software’s to run its operation, with real</w:t>
            </w:r>
            <w:r w:rsidR="0083606E">
              <w:t>-</w:t>
            </w:r>
            <w:r w:rsidR="00CB0841" w:rsidRPr="00D20BE7">
              <w:t>time sales</w:t>
            </w:r>
            <w:r w:rsidR="0011205D">
              <w:t>, refund, paymen</w:t>
            </w:r>
            <w:r w:rsidR="007A60B1">
              <w:t>ts</w:t>
            </w:r>
            <w:r w:rsidR="00CB0841" w:rsidRPr="00D20BE7">
              <w:t xml:space="preserve"> </w:t>
            </w:r>
            <w:r w:rsidR="008E7165" w:rsidRPr="00D20BE7">
              <w:t>and stock management</w:t>
            </w:r>
            <w:r w:rsidR="00F3368F">
              <w:t xml:space="preserve"> all liked tog</w:t>
            </w:r>
            <w:r w:rsidR="0011205D">
              <w:t>e</w:t>
            </w:r>
            <w:r w:rsidR="00F3368F">
              <w:t>ther</w:t>
            </w:r>
            <w:r w:rsidR="00F452AD" w:rsidRPr="00D20BE7">
              <w:t>. Delivery vehicles are man</w:t>
            </w:r>
            <w:r w:rsidR="003C1B34" w:rsidRPr="00D20BE7">
              <w:t>a</w:t>
            </w:r>
            <w:r w:rsidR="00F452AD" w:rsidRPr="00D20BE7">
              <w:t xml:space="preserve">ged by navigation </w:t>
            </w:r>
            <w:r w:rsidR="003C1B34" w:rsidRPr="00D20BE7">
              <w:t xml:space="preserve">software’s giving </w:t>
            </w:r>
            <w:r w:rsidR="0083606E">
              <w:t xml:space="preserve">the </w:t>
            </w:r>
            <w:r w:rsidR="003C1B34" w:rsidRPr="00D20BE7">
              <w:t>best routes for drivers to take</w:t>
            </w:r>
            <w:r w:rsidR="00DD0724" w:rsidRPr="00D20BE7">
              <w:t xml:space="preserve"> customer orders</w:t>
            </w:r>
            <w:r w:rsidR="003C1B34" w:rsidRPr="00D20BE7">
              <w:t xml:space="preserve">. </w:t>
            </w:r>
            <w:r w:rsidR="00576E13" w:rsidRPr="00D20BE7">
              <w:t xml:space="preserve">Truck drivers are monitored from </w:t>
            </w:r>
            <w:r w:rsidR="00DD0724" w:rsidRPr="00D20BE7">
              <w:t xml:space="preserve">distribution centres giving location </w:t>
            </w:r>
            <w:r w:rsidR="00AC6D99" w:rsidRPr="00D20BE7">
              <w:t>and estimated time on arrival</w:t>
            </w:r>
            <w:r w:rsidR="0022133D">
              <w:t xml:space="preserve"> to stores.</w:t>
            </w:r>
            <w:r w:rsidR="00AA1A44">
              <w:t xml:space="preserve"> </w:t>
            </w:r>
            <w:r w:rsidR="00EE5955">
              <w:t>Using technology</w:t>
            </w:r>
            <w:r w:rsidR="003C513C">
              <w:t xml:space="preserve">, research and development </w:t>
            </w:r>
            <w:r w:rsidR="00EE5955">
              <w:t xml:space="preserve">Lidl can </w:t>
            </w:r>
            <w:r w:rsidR="00B8004E">
              <w:t xml:space="preserve">create </w:t>
            </w:r>
            <w:r w:rsidR="00EE5955">
              <w:t xml:space="preserve">business strategy using </w:t>
            </w:r>
            <w:r w:rsidR="001359F1">
              <w:t>skilled researchers</w:t>
            </w:r>
            <w:r w:rsidR="00B8004E">
              <w:t>.</w:t>
            </w:r>
            <w:r w:rsidR="00EE5955">
              <w:t xml:space="preserve"> </w:t>
            </w:r>
            <w:r w:rsidR="004C17D1">
              <w:t>Lidl</w:t>
            </w:r>
            <w:r w:rsidR="007D37FB">
              <w:t>’s dedicated I</w:t>
            </w:r>
            <w:r w:rsidR="00BE6B25">
              <w:t>T</w:t>
            </w:r>
            <w:r w:rsidR="007D37FB">
              <w:t xml:space="preserve"> team looks after all the stor</w:t>
            </w:r>
            <w:r w:rsidR="001A5F8F">
              <w:t>ag</w:t>
            </w:r>
            <w:r w:rsidR="007D37FB">
              <w:t>e systems and provides support when needed.</w:t>
            </w:r>
          </w:p>
          <w:p w14:paraId="70F67BA6" w14:textId="407A3EA1" w:rsidR="00FF5C6C" w:rsidRPr="001E2CF2" w:rsidRDefault="00FF5C6C" w:rsidP="00920C39">
            <w:pPr>
              <w:pStyle w:val="ListParagraph"/>
              <w:numPr>
                <w:ilvl w:val="0"/>
                <w:numId w:val="18"/>
              </w:numPr>
              <w:spacing w:line="360" w:lineRule="auto"/>
              <w:jc w:val="both"/>
            </w:pPr>
            <w:r w:rsidRPr="001E2CF2">
              <w:t xml:space="preserve">Many </w:t>
            </w:r>
            <w:r w:rsidR="002C35B2" w:rsidRPr="001E2CF2">
              <w:t xml:space="preserve">of the </w:t>
            </w:r>
            <w:r w:rsidR="009F4EFA" w:rsidRPr="001E2CF2">
              <w:t>l</w:t>
            </w:r>
            <w:r w:rsidR="002C35B2" w:rsidRPr="001E2CF2">
              <w:t>arger supermarket</w:t>
            </w:r>
            <w:r w:rsidR="004779AA" w:rsidRPr="001E2CF2">
              <w:t>s</w:t>
            </w:r>
            <w:r w:rsidR="002C35B2" w:rsidRPr="001E2CF2">
              <w:t xml:space="preserve"> are using self-checkouts more efficiency</w:t>
            </w:r>
            <w:r w:rsidR="00560E7E" w:rsidRPr="001E2CF2">
              <w:t xml:space="preserve"> to save money, Lidl has been slow in implementing this </w:t>
            </w:r>
            <w:r w:rsidR="00406B44" w:rsidRPr="001E2CF2">
              <w:t>technology in their stores.</w:t>
            </w:r>
          </w:p>
          <w:p w14:paraId="0B5086D0" w14:textId="244B00C1" w:rsidR="00761376" w:rsidRPr="001E2CF2" w:rsidRDefault="00D236D6" w:rsidP="00920C39">
            <w:pPr>
              <w:pStyle w:val="ListParagraph"/>
              <w:numPr>
                <w:ilvl w:val="0"/>
                <w:numId w:val="18"/>
              </w:numPr>
              <w:spacing w:line="360" w:lineRule="auto"/>
              <w:jc w:val="both"/>
            </w:pPr>
            <w:r w:rsidRPr="001E2CF2">
              <w:t>Am</w:t>
            </w:r>
            <w:r w:rsidR="0062617B" w:rsidRPr="001E2CF2">
              <w:t xml:space="preserve">azon </w:t>
            </w:r>
            <w:r w:rsidRPr="001E2CF2">
              <w:t>r</w:t>
            </w:r>
            <w:r w:rsidR="009F4EFA" w:rsidRPr="001E2CF2">
              <w:t xml:space="preserve">obotic technology </w:t>
            </w:r>
            <w:r w:rsidR="004779AA" w:rsidRPr="001E2CF2">
              <w:t>is</w:t>
            </w:r>
            <w:r w:rsidR="009F4EFA" w:rsidRPr="001E2CF2">
              <w:t xml:space="preserve"> </w:t>
            </w:r>
            <w:r w:rsidRPr="001E2CF2">
              <w:t xml:space="preserve">being implemented in many </w:t>
            </w:r>
            <w:r w:rsidR="0062617B" w:rsidRPr="001E2CF2">
              <w:t xml:space="preserve">of its </w:t>
            </w:r>
            <w:r w:rsidR="00761376" w:rsidRPr="001E2CF2">
              <w:t>distribution centre</w:t>
            </w:r>
            <w:r w:rsidR="004779AA" w:rsidRPr="001E2CF2">
              <w:t>s.</w:t>
            </w:r>
            <w:r w:rsidR="0023649E" w:rsidRPr="001E2CF2">
              <w:t xml:space="preserve"> </w:t>
            </w:r>
            <w:r w:rsidR="00761376" w:rsidRPr="001E2CF2">
              <w:t xml:space="preserve">Lidl needs to keep on top </w:t>
            </w:r>
            <w:r w:rsidR="00842129" w:rsidRPr="001E2CF2">
              <w:t xml:space="preserve">with </w:t>
            </w:r>
            <w:r w:rsidR="00761376" w:rsidRPr="001E2CF2">
              <w:t xml:space="preserve">technology as it is slow in using </w:t>
            </w:r>
            <w:r w:rsidR="004779AA" w:rsidRPr="001E2CF2">
              <w:t xml:space="preserve">the </w:t>
            </w:r>
            <w:r w:rsidR="00E32577" w:rsidRPr="001E2CF2">
              <w:t xml:space="preserve">latest innovating </w:t>
            </w:r>
            <w:r w:rsidR="00842129" w:rsidRPr="001E2CF2">
              <w:t xml:space="preserve">or will </w:t>
            </w:r>
            <w:r w:rsidR="008920D5" w:rsidRPr="001E2CF2">
              <w:t>fall behind.</w:t>
            </w:r>
          </w:p>
          <w:p w14:paraId="46172C2B" w14:textId="7A68D1CB" w:rsidR="00D20BE7" w:rsidRPr="00D20BE7" w:rsidRDefault="00D20BE7" w:rsidP="00D20BE7">
            <w:pPr>
              <w:spacing w:line="360" w:lineRule="auto"/>
              <w:jc w:val="both"/>
            </w:pPr>
          </w:p>
        </w:tc>
      </w:tr>
      <w:tr w:rsidR="00923506" w14:paraId="0D8EB5AA" w14:textId="77777777" w:rsidTr="00FD455F">
        <w:trPr>
          <w:trHeight w:val="1333"/>
        </w:trPr>
        <w:tc>
          <w:tcPr>
            <w:tcW w:w="8886" w:type="dxa"/>
          </w:tcPr>
          <w:p w14:paraId="69CD8C5D" w14:textId="586B20AC" w:rsidR="003E38B5" w:rsidRPr="003E38B5" w:rsidRDefault="008D09A0" w:rsidP="00163C3F">
            <w:pPr>
              <w:keepNext/>
              <w:spacing w:line="360" w:lineRule="auto"/>
              <w:jc w:val="both"/>
            </w:pPr>
            <w:r w:rsidRPr="00244708">
              <w:rPr>
                <w:b/>
                <w:bCs/>
              </w:rPr>
              <w:t>Procurement</w:t>
            </w:r>
            <w:r w:rsidR="00FD455F">
              <w:rPr>
                <w:b/>
                <w:bCs/>
              </w:rPr>
              <w:t xml:space="preserve"> </w:t>
            </w:r>
            <w:r w:rsidR="00B92527" w:rsidRPr="00EF7718">
              <w:t xml:space="preserve">- </w:t>
            </w:r>
            <w:r w:rsidR="003D7F88" w:rsidRPr="00EF7718">
              <w:t xml:space="preserve">Lidl </w:t>
            </w:r>
            <w:r w:rsidR="00A01053">
              <w:t xml:space="preserve">stores </w:t>
            </w:r>
            <w:r w:rsidR="003D7F88" w:rsidRPr="00EF7718">
              <w:t>uses real</w:t>
            </w:r>
            <w:r w:rsidR="007F0DC3">
              <w:t>-</w:t>
            </w:r>
            <w:r w:rsidR="003D7F88" w:rsidRPr="00EF7718">
              <w:t>time techno</w:t>
            </w:r>
            <w:r w:rsidR="00B5693C" w:rsidRPr="00EF7718">
              <w:t>lo</w:t>
            </w:r>
            <w:r w:rsidR="003D7F88" w:rsidRPr="00EF7718">
              <w:t>gy to</w:t>
            </w:r>
            <w:r w:rsidR="00B5693C" w:rsidRPr="00EF7718">
              <w:t xml:space="preserve"> obtai</w:t>
            </w:r>
            <w:r w:rsidR="00EF7718" w:rsidRPr="00EF7718">
              <w:t>n good</w:t>
            </w:r>
            <w:r w:rsidR="00165AC5">
              <w:t>s</w:t>
            </w:r>
            <w:r w:rsidR="00EF7718" w:rsidRPr="00EF7718">
              <w:t xml:space="preserve"> and services</w:t>
            </w:r>
            <w:r w:rsidR="00A01053">
              <w:t xml:space="preserve">. Its store </w:t>
            </w:r>
            <w:r w:rsidR="00156AA0">
              <w:t>computers process a stock list as sale</w:t>
            </w:r>
            <w:r w:rsidR="00FC072D">
              <w:t>s</w:t>
            </w:r>
            <w:r w:rsidR="00156AA0">
              <w:t xml:space="preserve"> are made through tills</w:t>
            </w:r>
            <w:r w:rsidR="00A23104">
              <w:t>.</w:t>
            </w:r>
            <w:r w:rsidR="00156AA0">
              <w:t xml:space="preserve"> </w:t>
            </w:r>
            <w:r w:rsidR="001078B4">
              <w:t xml:space="preserve"> </w:t>
            </w:r>
            <w:r w:rsidR="00722DF0">
              <w:t xml:space="preserve">The products are </w:t>
            </w:r>
            <w:r w:rsidR="00A23FCD">
              <w:t xml:space="preserve">acquired through the </w:t>
            </w:r>
            <w:r w:rsidR="00916865">
              <w:t>manufactures and producers</w:t>
            </w:r>
            <w:r w:rsidR="007F0DC3">
              <w:t>;</w:t>
            </w:r>
            <w:r w:rsidR="002C3E9B">
              <w:t xml:space="preserve"> they are then taken to </w:t>
            </w:r>
            <w:r w:rsidR="002151CE">
              <w:t>Lidl’s</w:t>
            </w:r>
            <w:r w:rsidR="002C3E9B">
              <w:t xml:space="preserve"> distribution </w:t>
            </w:r>
            <w:r w:rsidR="002151CE">
              <w:t xml:space="preserve">centres. </w:t>
            </w:r>
            <w:r w:rsidR="00A23104">
              <w:t xml:space="preserve">The </w:t>
            </w:r>
            <w:r w:rsidR="001078B4">
              <w:t>vehicles</w:t>
            </w:r>
            <w:r w:rsidR="00A23104">
              <w:t xml:space="preserve"> are tracked </w:t>
            </w:r>
            <w:r w:rsidR="002D6D84">
              <w:t xml:space="preserve">from </w:t>
            </w:r>
            <w:r w:rsidR="0023649E">
              <w:t>the warehouse</w:t>
            </w:r>
            <w:r w:rsidR="00DC4A5A">
              <w:t xml:space="preserve"> to the stores </w:t>
            </w:r>
            <w:r w:rsidR="00DA3376">
              <w:t xml:space="preserve">with </w:t>
            </w:r>
            <w:r w:rsidR="00252F31">
              <w:t xml:space="preserve">a dedicated </w:t>
            </w:r>
            <w:r w:rsidR="00C67F77">
              <w:t>call centre</w:t>
            </w:r>
            <w:r w:rsidR="00252F31">
              <w:t xml:space="preserve"> </w:t>
            </w:r>
            <w:r w:rsidR="00F91324">
              <w:t>in</w:t>
            </w:r>
            <w:r w:rsidR="00C67F77">
              <w:t xml:space="preserve"> the U</w:t>
            </w:r>
            <w:r w:rsidR="00BE6B25">
              <w:t>K</w:t>
            </w:r>
            <w:r w:rsidR="00C67F77">
              <w:t xml:space="preserve"> to help with </w:t>
            </w:r>
            <w:r w:rsidR="007F0DC3">
              <w:t xml:space="preserve">the </w:t>
            </w:r>
            <w:r w:rsidR="00C67F77">
              <w:t>supply chain</w:t>
            </w:r>
            <w:r w:rsidR="002224A2">
              <w:t>.</w:t>
            </w:r>
          </w:p>
        </w:tc>
      </w:tr>
    </w:tbl>
    <w:p w14:paraId="47B8C8CE" w14:textId="4119DFF4" w:rsidR="000353D5" w:rsidRDefault="000353D5" w:rsidP="000353D5"/>
    <w:p w14:paraId="18B16996" w14:textId="7F486168" w:rsidR="00AB74C6" w:rsidRPr="004A3754" w:rsidRDefault="00BE545C" w:rsidP="004A3754">
      <w:pPr>
        <w:jc w:val="center"/>
        <w:rPr>
          <w:b/>
          <w:bCs/>
        </w:rPr>
      </w:pPr>
      <w:r w:rsidRPr="004A3754">
        <w:rPr>
          <w:b/>
          <w:bCs/>
        </w:rPr>
        <w:lastRenderedPageBreak/>
        <w:t>The Virtual Value Chain</w:t>
      </w:r>
      <w:r w:rsidR="0025107F" w:rsidRPr="004A3754">
        <w:rPr>
          <w:b/>
          <w:bCs/>
        </w:rPr>
        <w:t>.</w:t>
      </w:r>
    </w:p>
    <w:p w14:paraId="45F1218B" w14:textId="77777777" w:rsidR="00FD523F" w:rsidRDefault="00162852" w:rsidP="00FD523F">
      <w:pPr>
        <w:keepNext/>
        <w:jc w:val="center"/>
      </w:pPr>
      <w:r>
        <w:rPr>
          <w:noProof/>
        </w:rPr>
        <w:drawing>
          <wp:inline distT="0" distB="0" distL="0" distR="0" wp14:anchorId="57A07DBC" wp14:editId="289B6D1A">
            <wp:extent cx="5570508" cy="1926077"/>
            <wp:effectExtent l="0" t="0" r="0" b="0"/>
            <wp:docPr id="22" name="Picture 22" descr="Virtual value chain and competitive advantages in the context of e-commerce  | Semantic Schola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Virtual value chain and competitive advantages in the context of e-commerce  | Semantic Scholar"/>
                    <pic:cNvPicPr>
                      <a:picLocks noChangeAspect="1" noChangeArrowheads="1"/>
                    </pic:cNvPicPr>
                  </pic:nvPicPr>
                  <pic:blipFill rotWithShape="1">
                    <a:blip r:embed="rId60">
                      <a:extLst>
                        <a:ext uri="{28A0092B-C50C-407E-A947-70E740481C1C}">
                          <a14:useLocalDpi xmlns:a14="http://schemas.microsoft.com/office/drawing/2010/main" val="0"/>
                        </a:ext>
                      </a:extLst>
                    </a:blip>
                    <a:srcRect l="5604" t="8492" r="4569" b="9729"/>
                    <a:stretch/>
                  </pic:blipFill>
                  <pic:spPr bwMode="auto">
                    <a:xfrm>
                      <a:off x="0" y="0"/>
                      <a:ext cx="5591295" cy="1933264"/>
                    </a:xfrm>
                    <a:prstGeom prst="rect">
                      <a:avLst/>
                    </a:prstGeom>
                    <a:noFill/>
                    <a:ln>
                      <a:noFill/>
                    </a:ln>
                    <a:extLst>
                      <a:ext uri="{53640926-AAD7-44D8-BBD7-CCE9431645EC}">
                        <a14:shadowObscured xmlns:a14="http://schemas.microsoft.com/office/drawing/2010/main"/>
                      </a:ext>
                    </a:extLst>
                  </pic:spPr>
                </pic:pic>
              </a:graphicData>
            </a:graphic>
          </wp:inline>
        </w:drawing>
      </w:r>
    </w:p>
    <w:p w14:paraId="126193BF" w14:textId="70031E6F" w:rsidR="00CB072A" w:rsidRPr="00CB072A" w:rsidRDefault="00FD523F" w:rsidP="00FD523F">
      <w:pPr>
        <w:pStyle w:val="Caption"/>
        <w:jc w:val="center"/>
      </w:pPr>
      <w:bookmarkStart w:id="34" w:name="_Toc57146107"/>
      <w:r>
        <w:t xml:space="preserve">Figure </w:t>
      </w:r>
      <w:fldSimple w:instr=" SEQ Figure \* ARABIC ">
        <w:r w:rsidR="00BE1369">
          <w:rPr>
            <w:noProof/>
          </w:rPr>
          <w:t>9</w:t>
        </w:r>
      </w:fldSimple>
      <w:r w:rsidR="00B702BE">
        <w:t xml:space="preserve">. </w:t>
      </w:r>
      <w:r w:rsidR="0015701B">
        <w:t xml:space="preserve">The Virtual Value </w:t>
      </w:r>
      <w:r w:rsidR="005D4451">
        <w:t xml:space="preserve">Chain </w:t>
      </w:r>
      <w:r w:rsidR="00B702BE" w:rsidRPr="00B702BE">
        <w:t>(Liu and Wu, 2010</w:t>
      </w:r>
      <w:r w:rsidR="00EC3280">
        <w:t xml:space="preserve">. </w:t>
      </w:r>
      <w:r w:rsidR="002014F4">
        <w:t>p,</w:t>
      </w:r>
      <w:r w:rsidR="00E90D1B">
        <w:t>1467</w:t>
      </w:r>
      <w:r w:rsidR="00B702BE" w:rsidRPr="00B702BE">
        <w:t>)</w:t>
      </w:r>
      <w:r w:rsidR="00BC0B05">
        <w:t>.</w:t>
      </w:r>
      <w:bookmarkEnd w:id="34"/>
    </w:p>
    <w:p w14:paraId="2C496901" w14:textId="1738BAD8" w:rsidR="00C1577E" w:rsidRDefault="00E84D50" w:rsidP="00E67F42">
      <w:pPr>
        <w:jc w:val="both"/>
      </w:pPr>
      <w:r>
        <w:t>Je</w:t>
      </w:r>
      <w:r w:rsidR="0054382A">
        <w:t xml:space="preserve">ffry F. </w:t>
      </w:r>
      <w:proofErr w:type="spellStart"/>
      <w:r w:rsidR="00A37350">
        <w:t>Rayport</w:t>
      </w:r>
      <w:proofErr w:type="spellEnd"/>
      <w:r w:rsidR="00A37350">
        <w:t xml:space="preserve"> </w:t>
      </w:r>
      <w:r w:rsidR="000B4541">
        <w:t xml:space="preserve">and John J. </w:t>
      </w:r>
      <w:proofErr w:type="spellStart"/>
      <w:r w:rsidR="006906AD">
        <w:t>Sviokla</w:t>
      </w:r>
      <w:proofErr w:type="spellEnd"/>
      <w:r w:rsidR="009B7A29">
        <w:t>,</w:t>
      </w:r>
      <w:r w:rsidR="006906AD">
        <w:t xml:space="preserve"> </w:t>
      </w:r>
      <w:r w:rsidR="00E01206">
        <w:t xml:space="preserve">the founder of </w:t>
      </w:r>
      <w:r w:rsidR="00016E0E">
        <w:t>Virtual Value Chain</w:t>
      </w:r>
      <w:r w:rsidR="00A93780">
        <w:t xml:space="preserve"> </w:t>
      </w:r>
      <w:r w:rsidR="00B30195">
        <w:t>(VVC)</w:t>
      </w:r>
      <w:r w:rsidR="0092058E">
        <w:t xml:space="preserve"> defined the </w:t>
      </w:r>
      <w:r w:rsidR="00690E1F">
        <w:t xml:space="preserve">system formed by </w:t>
      </w:r>
      <w:r w:rsidR="00544E19">
        <w:t>information-based</w:t>
      </w:r>
      <w:r w:rsidR="00803103">
        <w:t xml:space="preserve"> </w:t>
      </w:r>
      <w:r w:rsidR="00CC6B5F">
        <w:t xml:space="preserve">value activities. </w:t>
      </w:r>
      <w:r w:rsidR="00144E7C">
        <w:t>The activities are not like the traditional way</w:t>
      </w:r>
      <w:r w:rsidR="009B7A29">
        <w:t>;</w:t>
      </w:r>
      <w:r w:rsidR="008F6B4A">
        <w:t xml:space="preserve"> the </w:t>
      </w:r>
      <w:r w:rsidR="00123E2D">
        <w:t>virtual</w:t>
      </w:r>
      <w:r w:rsidR="008F6B4A">
        <w:t xml:space="preserve"> </w:t>
      </w:r>
      <w:r w:rsidR="001B680F">
        <w:t>world</w:t>
      </w:r>
      <w:r w:rsidR="005235F3">
        <w:t xml:space="preserve"> is </w:t>
      </w:r>
      <w:r w:rsidR="001B680F">
        <w:t>based</w:t>
      </w:r>
      <w:r w:rsidR="000006F8">
        <w:t xml:space="preserve"> </w:t>
      </w:r>
      <w:r w:rsidR="00971BA7">
        <w:t>on</w:t>
      </w:r>
      <w:r w:rsidR="00CD6D0E">
        <w:t xml:space="preserve"> information</w:t>
      </w:r>
      <w:r w:rsidR="000A4DEF">
        <w:t xml:space="preserve"> and technology</w:t>
      </w:r>
      <w:r w:rsidR="001973C6">
        <w:t xml:space="preserve">. </w:t>
      </w:r>
      <w:r w:rsidR="00440DFB">
        <w:t>Value</w:t>
      </w:r>
      <w:r w:rsidR="00472E94">
        <w:t xml:space="preserve">s are </w:t>
      </w:r>
      <w:r w:rsidR="00440DFB">
        <w:t xml:space="preserve">not </w:t>
      </w:r>
      <w:r w:rsidR="00472E94">
        <w:t xml:space="preserve">just created </w:t>
      </w:r>
      <w:r w:rsidR="00440DFB">
        <w:t xml:space="preserve">through the </w:t>
      </w:r>
      <w:r w:rsidR="001B680F">
        <w:t>physical world where things are more tangibl</w:t>
      </w:r>
      <w:r w:rsidR="00B6336B">
        <w:t>e</w:t>
      </w:r>
      <w:r w:rsidR="00F50193">
        <w:t xml:space="preserve"> but, through </w:t>
      </w:r>
      <w:r w:rsidR="0096157B">
        <w:t>e</w:t>
      </w:r>
      <w:r w:rsidR="00E67F42">
        <w:t>-commerce market</w:t>
      </w:r>
      <w:r w:rsidR="006575D3">
        <w:t xml:space="preserve"> where</w:t>
      </w:r>
      <w:r w:rsidR="001F44B2">
        <w:t xml:space="preserve"> </w:t>
      </w:r>
      <w:r w:rsidR="000D49C9">
        <w:t xml:space="preserve">products and service are delivered </w:t>
      </w:r>
      <w:r w:rsidR="00DC360F">
        <w:t xml:space="preserve">through the </w:t>
      </w:r>
      <w:r w:rsidR="0083218A">
        <w:t>I</w:t>
      </w:r>
      <w:r w:rsidR="00BE6B25">
        <w:t>T</w:t>
      </w:r>
      <w:r w:rsidR="00A13839">
        <w:t xml:space="preserve"> </w:t>
      </w:r>
      <w:r w:rsidR="00C82440">
        <w:t>T</w:t>
      </w:r>
      <w:r w:rsidR="00366347">
        <w:t xml:space="preserve">o </w:t>
      </w:r>
      <w:r w:rsidR="00C82440">
        <w:t xml:space="preserve">create value </w:t>
      </w:r>
      <w:r w:rsidR="004174E0">
        <w:t>from the d</w:t>
      </w:r>
      <w:r w:rsidR="003B6048">
        <w:t xml:space="preserve">igital world </w:t>
      </w:r>
      <w:r w:rsidR="005B462D">
        <w:t xml:space="preserve">market </w:t>
      </w:r>
      <w:r w:rsidR="004174E0">
        <w:t>and the physical world,</w:t>
      </w:r>
      <w:r w:rsidR="00C1579A">
        <w:t xml:space="preserve"> first organisations must understand </w:t>
      </w:r>
      <w:r w:rsidR="00FA5693">
        <w:t xml:space="preserve">the </w:t>
      </w:r>
      <w:r w:rsidR="001715A5">
        <w:t>connection</w:t>
      </w:r>
      <w:r w:rsidR="00FA5693">
        <w:t xml:space="preserve"> and </w:t>
      </w:r>
      <w:r w:rsidR="00C344B6">
        <w:t>the difference</w:t>
      </w:r>
      <w:r w:rsidR="00FE3BF9">
        <w:t xml:space="preserve"> to make </w:t>
      </w:r>
      <w:r w:rsidR="00B45370">
        <w:t xml:space="preserve">a </w:t>
      </w:r>
      <w:r w:rsidR="00FE3BF9">
        <w:t>clear strategic decision</w:t>
      </w:r>
      <w:r w:rsidR="00C92898">
        <w:t xml:space="preserve">. </w:t>
      </w:r>
    </w:p>
    <w:p w14:paraId="4F692263" w14:textId="2830EB7E" w:rsidR="005A1723" w:rsidRPr="004A3754" w:rsidRDefault="00A829A6" w:rsidP="004A3754">
      <w:pPr>
        <w:jc w:val="center"/>
        <w:rPr>
          <w:b/>
          <w:bCs/>
        </w:rPr>
      </w:pPr>
      <w:bookmarkStart w:id="35" w:name="_Hlk56352110"/>
      <w:r w:rsidRPr="004A3754">
        <w:rPr>
          <w:b/>
          <w:bCs/>
        </w:rPr>
        <w:t xml:space="preserve">The </w:t>
      </w:r>
      <w:r w:rsidR="0051121D" w:rsidRPr="004A3754">
        <w:rPr>
          <w:b/>
          <w:bCs/>
        </w:rPr>
        <w:t>Virtual</w:t>
      </w:r>
      <w:r w:rsidR="00703572" w:rsidRPr="004A3754">
        <w:rPr>
          <w:b/>
          <w:bCs/>
        </w:rPr>
        <w:t xml:space="preserve"> and Ph</w:t>
      </w:r>
      <w:r w:rsidR="00BB62EF" w:rsidRPr="004A3754">
        <w:rPr>
          <w:b/>
          <w:bCs/>
        </w:rPr>
        <w:t>ysical</w:t>
      </w:r>
      <w:r w:rsidR="0051121D" w:rsidRPr="004A3754">
        <w:rPr>
          <w:b/>
          <w:bCs/>
        </w:rPr>
        <w:t xml:space="preserve"> </w:t>
      </w:r>
      <w:r w:rsidRPr="004A3754">
        <w:rPr>
          <w:b/>
          <w:bCs/>
        </w:rPr>
        <w:t>Value Chain</w:t>
      </w:r>
      <w:bookmarkEnd w:id="35"/>
      <w:r w:rsidR="00162765" w:rsidRPr="004A3754">
        <w:rPr>
          <w:b/>
          <w:bCs/>
        </w:rPr>
        <w:t>.</w:t>
      </w:r>
    </w:p>
    <w:p w14:paraId="38126202" w14:textId="77777777" w:rsidR="00E766FC" w:rsidRDefault="003E4DF9" w:rsidP="00E766FC">
      <w:pPr>
        <w:keepNext/>
        <w:jc w:val="center"/>
      </w:pPr>
      <w:r>
        <w:rPr>
          <w:noProof/>
        </w:rPr>
        <w:drawing>
          <wp:inline distT="0" distB="0" distL="0" distR="0" wp14:anchorId="214084C5" wp14:editId="7E741056">
            <wp:extent cx="5611571" cy="1967346"/>
            <wp:effectExtent l="0" t="0" r="8255" b="0"/>
            <wp:docPr id="18" name="Picture 18" descr="Virtual value chain and competitive advantages in the context of e-commerce  | Semantic Schola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descr="Virtual value chain and competitive advantages in the context of e-commerce  | Semantic Scholar"/>
                    <pic:cNvPicPr>
                      <a:picLocks noChangeAspect="1" noChangeArrowheads="1"/>
                    </pic:cNvPicPr>
                  </pic:nvPicPr>
                  <pic:blipFill rotWithShape="1">
                    <a:blip r:embed="rId61">
                      <a:extLst>
                        <a:ext uri="{28A0092B-C50C-407E-A947-70E740481C1C}">
                          <a14:useLocalDpi xmlns:a14="http://schemas.microsoft.com/office/drawing/2010/main" val="0"/>
                        </a:ext>
                      </a:extLst>
                    </a:blip>
                    <a:srcRect l="484" t="4426" r="1571" b="5764"/>
                    <a:stretch/>
                  </pic:blipFill>
                  <pic:spPr bwMode="auto">
                    <a:xfrm>
                      <a:off x="0" y="0"/>
                      <a:ext cx="5613737" cy="1968105"/>
                    </a:xfrm>
                    <a:prstGeom prst="rect">
                      <a:avLst/>
                    </a:prstGeom>
                    <a:noFill/>
                    <a:ln>
                      <a:noFill/>
                    </a:ln>
                    <a:extLst>
                      <a:ext uri="{53640926-AAD7-44D8-BBD7-CCE9431645EC}">
                        <a14:shadowObscured xmlns:a14="http://schemas.microsoft.com/office/drawing/2010/main"/>
                      </a:ext>
                    </a:extLst>
                  </pic:spPr>
                </pic:pic>
              </a:graphicData>
            </a:graphic>
          </wp:inline>
        </w:drawing>
      </w:r>
    </w:p>
    <w:p w14:paraId="0290BD57" w14:textId="5E102AF7" w:rsidR="003E4DF9" w:rsidRDefault="00E766FC" w:rsidP="00E766FC">
      <w:pPr>
        <w:pStyle w:val="Caption"/>
        <w:jc w:val="center"/>
      </w:pPr>
      <w:bookmarkStart w:id="36" w:name="_Toc57146108"/>
      <w:r>
        <w:t xml:space="preserve">Figure </w:t>
      </w:r>
      <w:fldSimple w:instr=" SEQ Figure \* ARABIC ">
        <w:r w:rsidR="00BE1369">
          <w:rPr>
            <w:noProof/>
          </w:rPr>
          <w:t>10</w:t>
        </w:r>
      </w:fldSimple>
      <w:r w:rsidR="00BC0B05">
        <w:t xml:space="preserve">. </w:t>
      </w:r>
      <w:r w:rsidR="00E2668A" w:rsidRPr="00E2668A">
        <w:t xml:space="preserve">The Virtual </w:t>
      </w:r>
      <w:r w:rsidR="00BB62EF">
        <w:t xml:space="preserve">and Physical </w:t>
      </w:r>
      <w:r w:rsidR="00E2668A" w:rsidRPr="00E2668A">
        <w:t xml:space="preserve">Value Chain </w:t>
      </w:r>
      <w:r w:rsidR="00513FDE" w:rsidRPr="00513FDE">
        <w:t>(Liu and Wu, 2010</w:t>
      </w:r>
      <w:r w:rsidR="00E90D1B">
        <w:t xml:space="preserve">. </w:t>
      </w:r>
      <w:r w:rsidR="002014F4">
        <w:t>p,</w:t>
      </w:r>
      <w:r w:rsidR="00487333">
        <w:t>1468</w:t>
      </w:r>
      <w:r w:rsidR="00513FDE" w:rsidRPr="00513FDE">
        <w:t>)</w:t>
      </w:r>
      <w:r w:rsidR="003677B6">
        <w:t>.</w:t>
      </w:r>
      <w:bookmarkEnd w:id="36"/>
    </w:p>
    <w:p w14:paraId="1710FF5E" w14:textId="6F4A6E0E" w:rsidR="000E7878" w:rsidRDefault="00464D13" w:rsidP="009134D5">
      <w:pPr>
        <w:jc w:val="both"/>
      </w:pPr>
      <w:r>
        <w:t xml:space="preserve">According to </w:t>
      </w:r>
      <w:r w:rsidRPr="00464D13">
        <w:t>Liu and Wu</w:t>
      </w:r>
      <w:r>
        <w:t xml:space="preserve"> (</w:t>
      </w:r>
      <w:r w:rsidRPr="00464D13">
        <w:t>2010</w:t>
      </w:r>
      <w:r w:rsidR="00A11890">
        <w:t>)</w:t>
      </w:r>
      <w:r w:rsidR="001D0B2A">
        <w:t>,</w:t>
      </w:r>
      <w:r>
        <w:t xml:space="preserve"> </w:t>
      </w:r>
      <w:r w:rsidR="00E33765" w:rsidRPr="00323885">
        <w:t xml:space="preserve">Virtual value chain and </w:t>
      </w:r>
      <w:r w:rsidR="000F4479" w:rsidRPr="00323885">
        <w:t xml:space="preserve">the Physical value chain both mirror each in terms </w:t>
      </w:r>
      <w:r w:rsidR="00A23DBF" w:rsidRPr="00323885">
        <w:t xml:space="preserve">of </w:t>
      </w:r>
      <w:r w:rsidR="008A5B61" w:rsidRPr="00323885">
        <w:t>delivery and marketing.</w:t>
      </w:r>
      <w:r w:rsidR="00323885" w:rsidRPr="00323885">
        <w:t xml:space="preserve"> </w:t>
      </w:r>
      <w:r w:rsidR="003E046C">
        <w:t xml:space="preserve">Information and </w:t>
      </w:r>
      <w:r w:rsidR="00FE6981">
        <w:t>knowledge-based</w:t>
      </w:r>
      <w:r w:rsidR="00603D60">
        <w:t xml:space="preserve"> </w:t>
      </w:r>
      <w:r w:rsidR="0077624E">
        <w:t>e</w:t>
      </w:r>
      <w:r w:rsidR="00603D60">
        <w:t>-commerce create more value</w:t>
      </w:r>
      <w:r w:rsidR="00FE6981">
        <w:t xml:space="preserve"> efficiency</w:t>
      </w:r>
      <w:r w:rsidR="00B45370">
        <w:t>. T</w:t>
      </w:r>
      <w:r w:rsidR="00141291">
        <w:t xml:space="preserve">herefore, </w:t>
      </w:r>
      <w:r w:rsidR="005B04BB">
        <w:t>companies should take advantage</w:t>
      </w:r>
      <w:r w:rsidR="00B45370">
        <w:t xml:space="preserve"> of</w:t>
      </w:r>
      <w:r w:rsidR="005B04BB">
        <w:t xml:space="preserve"> </w:t>
      </w:r>
      <w:r w:rsidR="006162AA">
        <w:t>and combine both the virtual and physical chain</w:t>
      </w:r>
      <w:r w:rsidR="009134D5">
        <w:t>.</w:t>
      </w:r>
      <w:r w:rsidR="00FE6981">
        <w:t xml:space="preserve"> </w:t>
      </w:r>
      <w:r w:rsidR="009134D5">
        <w:t xml:space="preserve">To </w:t>
      </w:r>
      <w:r w:rsidR="00A44F79">
        <w:t xml:space="preserve">create </w:t>
      </w:r>
      <w:r w:rsidR="00C92CF9">
        <w:t>value,</w:t>
      </w:r>
      <w:r w:rsidR="00A44F79">
        <w:t xml:space="preserve"> </w:t>
      </w:r>
      <w:r w:rsidR="002E3BC1">
        <w:t xml:space="preserve">it requires </w:t>
      </w:r>
      <w:r w:rsidR="00B45370">
        <w:t>five</w:t>
      </w:r>
      <w:r w:rsidR="002E3BC1">
        <w:t xml:space="preserve"> stages</w:t>
      </w:r>
      <w:r w:rsidR="00CC2988">
        <w:t xml:space="preserve"> gathering, organising, selecting, synthesi</w:t>
      </w:r>
      <w:r w:rsidR="00FD3FF9">
        <w:t>s</w:t>
      </w:r>
      <w:r w:rsidR="00C92CF9">
        <w:t xml:space="preserve">ing, and distribution of information. </w:t>
      </w:r>
    </w:p>
    <w:p w14:paraId="5ED990D9" w14:textId="4CC7FA57" w:rsidR="00F354ED" w:rsidRPr="001E2CF2" w:rsidRDefault="0099688C" w:rsidP="009134D5">
      <w:pPr>
        <w:jc w:val="both"/>
      </w:pPr>
      <w:r w:rsidRPr="001E2CF2">
        <w:lastRenderedPageBreak/>
        <w:t>B</w:t>
      </w:r>
      <w:r w:rsidR="002C4358" w:rsidRPr="001E2CF2">
        <w:t>anks</w:t>
      </w:r>
      <w:r w:rsidR="007154E8" w:rsidRPr="001E2CF2">
        <w:t>, fast food, insurance compan</w:t>
      </w:r>
      <w:r w:rsidRPr="001E2CF2">
        <w:t>ies</w:t>
      </w:r>
      <w:r w:rsidR="007154E8" w:rsidRPr="001E2CF2">
        <w:t xml:space="preserve"> </w:t>
      </w:r>
      <w:r w:rsidR="00E25D0B" w:rsidRPr="001E2CF2">
        <w:t xml:space="preserve">and </w:t>
      </w:r>
      <w:r w:rsidR="00077FC8" w:rsidRPr="001E2CF2">
        <w:t>Am</w:t>
      </w:r>
      <w:r w:rsidR="00E25D0B" w:rsidRPr="001E2CF2">
        <w:t xml:space="preserve">azon have exploited </w:t>
      </w:r>
      <w:r w:rsidR="00BC5A4D" w:rsidRPr="001E2CF2">
        <w:t xml:space="preserve">and enhanced </w:t>
      </w:r>
      <w:r w:rsidR="00E25D0B" w:rsidRPr="001E2CF2">
        <w:t>the online</w:t>
      </w:r>
      <w:r w:rsidR="00805A9D" w:rsidRPr="001E2CF2">
        <w:t xml:space="preserve"> virtual market</w:t>
      </w:r>
      <w:r w:rsidR="00BC5A4D" w:rsidRPr="001E2CF2">
        <w:t xml:space="preserve"> through</w:t>
      </w:r>
      <w:r w:rsidR="00805A9D" w:rsidRPr="001E2CF2">
        <w:t xml:space="preserve"> </w:t>
      </w:r>
      <w:r w:rsidR="00FE519B" w:rsidRPr="001E2CF2">
        <w:t>apps, webs</w:t>
      </w:r>
      <w:r w:rsidR="00F241BA" w:rsidRPr="001E2CF2">
        <w:t>i</w:t>
      </w:r>
      <w:r w:rsidR="00FE519B" w:rsidRPr="001E2CF2">
        <w:t>te</w:t>
      </w:r>
      <w:r w:rsidR="00837004" w:rsidRPr="001E2CF2">
        <w:t>,</w:t>
      </w:r>
      <w:r w:rsidR="00FE519B" w:rsidRPr="001E2CF2">
        <w:t xml:space="preserve"> </w:t>
      </w:r>
      <w:r w:rsidR="00BB74EC" w:rsidRPr="001E2CF2">
        <w:t xml:space="preserve">and other </w:t>
      </w:r>
      <w:r w:rsidR="00BC5A4D" w:rsidRPr="001E2CF2">
        <w:t>technolog</w:t>
      </w:r>
      <w:r w:rsidR="004C436A" w:rsidRPr="001E2CF2">
        <w:t>ies</w:t>
      </w:r>
      <w:r w:rsidR="00BC5A4D" w:rsidRPr="001E2CF2">
        <w:t xml:space="preserve"> </w:t>
      </w:r>
      <w:r w:rsidR="00805A9D" w:rsidRPr="001E2CF2">
        <w:t>successfully and have added value to the</w:t>
      </w:r>
      <w:r w:rsidR="00824A67">
        <w:t>ir</w:t>
      </w:r>
      <w:r w:rsidR="00805A9D" w:rsidRPr="001E2CF2">
        <w:t xml:space="preserve"> product and gained </w:t>
      </w:r>
      <w:r w:rsidR="00B45370">
        <w:t xml:space="preserve">a </w:t>
      </w:r>
      <w:r w:rsidR="00805A9D" w:rsidRPr="001E2CF2">
        <w:t>competitive advantage.</w:t>
      </w:r>
      <w:r w:rsidR="009736F1" w:rsidRPr="001E2CF2">
        <w:t xml:space="preserve"> </w:t>
      </w:r>
      <w:r w:rsidR="008C57FB" w:rsidRPr="001E2CF2">
        <w:t xml:space="preserve">Many </w:t>
      </w:r>
      <w:r w:rsidR="009F54D2" w:rsidRPr="001E2CF2">
        <w:t xml:space="preserve">of these </w:t>
      </w:r>
      <w:r w:rsidR="008C57FB" w:rsidRPr="001E2CF2">
        <w:t xml:space="preserve">companies have gained grounds through </w:t>
      </w:r>
      <w:r w:rsidR="009F54D2" w:rsidRPr="001E2CF2">
        <w:t xml:space="preserve">this </w:t>
      </w:r>
      <w:r w:rsidR="008C57FB" w:rsidRPr="001E2CF2">
        <w:t>alternative approach while the lockdown proceeds.</w:t>
      </w:r>
      <w:r w:rsidR="00544503" w:rsidRPr="001E2CF2">
        <w:t xml:space="preserve"> The virtual value chain </w:t>
      </w:r>
      <w:r w:rsidR="006F73FD" w:rsidRPr="001E2CF2">
        <w:t xml:space="preserve">is about </w:t>
      </w:r>
      <w:r w:rsidR="00C94F14" w:rsidRPr="001E2CF2">
        <w:t xml:space="preserve">the </w:t>
      </w:r>
      <w:r w:rsidR="006F73FD" w:rsidRPr="001E2CF2">
        <w:t>data</w:t>
      </w:r>
      <w:r w:rsidR="00955156" w:rsidRPr="001E2CF2">
        <w:t xml:space="preserve"> </w:t>
      </w:r>
      <w:r w:rsidR="006F73FD" w:rsidRPr="001E2CF2">
        <w:t xml:space="preserve">that has been </w:t>
      </w:r>
      <w:r w:rsidR="00F10AB8" w:rsidRPr="001E2CF2">
        <w:t>condensed into</w:t>
      </w:r>
      <w:r w:rsidR="00DF64D0" w:rsidRPr="001E2CF2">
        <w:t xml:space="preserve"> </w:t>
      </w:r>
      <w:r w:rsidR="00C94F14" w:rsidRPr="001E2CF2">
        <w:t>information</w:t>
      </w:r>
      <w:r w:rsidR="00564BE6" w:rsidRPr="001E2CF2">
        <w:t xml:space="preserve"> </w:t>
      </w:r>
      <w:r w:rsidR="0039384A" w:rsidRPr="001E2CF2">
        <w:t>as</w:t>
      </w:r>
      <w:r w:rsidR="00756E2B" w:rsidRPr="001E2CF2">
        <w:t xml:space="preserve"> o</w:t>
      </w:r>
      <w:r w:rsidR="00C52392" w:rsidRPr="001E2CF2">
        <w:t>f a supporting element</w:t>
      </w:r>
      <w:r w:rsidR="0039384A" w:rsidRPr="001E2CF2">
        <w:t xml:space="preserve"> for the </w:t>
      </w:r>
      <w:r w:rsidR="00881E94" w:rsidRPr="001E2CF2">
        <w:t>value</w:t>
      </w:r>
      <w:r w:rsidR="00B45370">
        <w:t>-</w:t>
      </w:r>
      <w:r w:rsidR="00881E94" w:rsidRPr="001E2CF2">
        <w:t>adding process</w:t>
      </w:r>
      <w:r w:rsidR="00077FC8" w:rsidRPr="001E2CF2">
        <w:t xml:space="preserve">; </w:t>
      </w:r>
      <w:r w:rsidR="000575CE" w:rsidRPr="001E2CF2">
        <w:t>this process creates econ</w:t>
      </w:r>
      <w:r w:rsidR="00564BE6" w:rsidRPr="001E2CF2">
        <w:t xml:space="preserve">omies of </w:t>
      </w:r>
      <w:r w:rsidR="005D152F" w:rsidRPr="001E2CF2">
        <w:t xml:space="preserve">scale through efficiency </w:t>
      </w:r>
      <w:r w:rsidR="00D31C50" w:rsidRPr="001E2CF2">
        <w:t>(</w:t>
      </w:r>
      <w:proofErr w:type="spellStart"/>
      <w:r w:rsidR="00D31C50" w:rsidRPr="001E2CF2">
        <w:t>Rayport</w:t>
      </w:r>
      <w:proofErr w:type="spellEnd"/>
      <w:r w:rsidR="00D31C50" w:rsidRPr="001E2CF2">
        <w:t xml:space="preserve"> and </w:t>
      </w:r>
      <w:proofErr w:type="spellStart"/>
      <w:r w:rsidR="00D31C50" w:rsidRPr="001E2CF2">
        <w:t>Sviolka</w:t>
      </w:r>
      <w:proofErr w:type="spellEnd"/>
      <w:r w:rsidR="00D31C50" w:rsidRPr="001E2CF2">
        <w:t>, 2020).</w:t>
      </w:r>
    </w:p>
    <w:p w14:paraId="0F6315D4" w14:textId="608772C4" w:rsidR="0077594A" w:rsidRPr="001E2CF2" w:rsidRDefault="00DD105F" w:rsidP="00B602D5">
      <w:pPr>
        <w:jc w:val="both"/>
      </w:pPr>
      <w:r w:rsidRPr="001E2CF2">
        <w:t>Though Lidl has some of its activity on the virtual chain, it would be ideal to fully exploit the information system by connecting everything to a central database. This will allow managers to clearly observe the values in every activity. By observing every activity from raw material, manufacturing, distribution, marketing and sales</w:t>
      </w:r>
      <w:r w:rsidR="00B45370">
        <w:t>,</w:t>
      </w:r>
      <w:r w:rsidRPr="001E2CF2">
        <w:t xml:space="preserve"> the managers can create new value; data can be extracted every step of the value chain and creating an information system.</w:t>
      </w:r>
      <w:r w:rsidR="00DB34B9" w:rsidRPr="001E2CF2">
        <w:t xml:space="preserve"> </w:t>
      </w:r>
    </w:p>
    <w:tbl>
      <w:tblPr>
        <w:tblStyle w:val="TableGrid"/>
        <w:tblW w:w="0" w:type="auto"/>
        <w:tblLook w:val="04A0" w:firstRow="1" w:lastRow="0" w:firstColumn="1" w:lastColumn="0" w:noHBand="0" w:noVBand="1"/>
      </w:tblPr>
      <w:tblGrid>
        <w:gridCol w:w="9016"/>
      </w:tblGrid>
      <w:tr w:rsidR="00B602D5" w14:paraId="4B4DD122" w14:textId="77777777" w:rsidTr="00300D6D">
        <w:trPr>
          <w:trHeight w:val="5330"/>
        </w:trPr>
        <w:tc>
          <w:tcPr>
            <w:tcW w:w="9016" w:type="dxa"/>
          </w:tcPr>
          <w:p w14:paraId="659F3537" w14:textId="596762AD" w:rsidR="00B602D5" w:rsidRPr="001E2CF2" w:rsidRDefault="00B602D5" w:rsidP="00B602D5">
            <w:pPr>
              <w:spacing w:line="360" w:lineRule="auto"/>
              <w:jc w:val="both"/>
              <w:rPr>
                <w:b/>
                <w:bCs/>
              </w:rPr>
            </w:pPr>
            <w:r w:rsidRPr="001E2CF2">
              <w:rPr>
                <w:b/>
                <w:bCs/>
              </w:rPr>
              <w:t xml:space="preserve">Advantages of </w:t>
            </w:r>
            <w:r w:rsidR="007109C2" w:rsidRPr="001E2CF2">
              <w:rPr>
                <w:b/>
                <w:bCs/>
              </w:rPr>
              <w:t>V</w:t>
            </w:r>
            <w:r w:rsidRPr="001E2CF2">
              <w:rPr>
                <w:b/>
                <w:bCs/>
              </w:rPr>
              <w:t xml:space="preserve">irtual </w:t>
            </w:r>
            <w:r w:rsidR="007109C2" w:rsidRPr="001E2CF2">
              <w:rPr>
                <w:b/>
                <w:bCs/>
              </w:rPr>
              <w:t>V</w:t>
            </w:r>
            <w:r w:rsidRPr="001E2CF2">
              <w:rPr>
                <w:b/>
                <w:bCs/>
              </w:rPr>
              <w:t xml:space="preserve">alue </w:t>
            </w:r>
            <w:r w:rsidR="007109C2" w:rsidRPr="001E2CF2">
              <w:rPr>
                <w:b/>
                <w:bCs/>
              </w:rPr>
              <w:t>C</w:t>
            </w:r>
            <w:r w:rsidRPr="001E2CF2">
              <w:rPr>
                <w:b/>
                <w:bCs/>
              </w:rPr>
              <w:t>hain.</w:t>
            </w:r>
          </w:p>
          <w:p w14:paraId="27C97166" w14:textId="0995B7C8" w:rsidR="00B602D5" w:rsidRPr="001E2CF2" w:rsidRDefault="00B602D5" w:rsidP="00920C39">
            <w:pPr>
              <w:pStyle w:val="ListParagraph"/>
              <w:numPr>
                <w:ilvl w:val="0"/>
                <w:numId w:val="23"/>
              </w:numPr>
              <w:spacing w:line="360" w:lineRule="auto"/>
              <w:jc w:val="both"/>
            </w:pPr>
            <w:r w:rsidRPr="001E2CF2">
              <w:t>Managers can view and observe physical transaction real</w:t>
            </w:r>
            <w:r w:rsidR="00396404">
              <w:t>-</w:t>
            </w:r>
            <w:r w:rsidRPr="001E2CF2">
              <w:t>time</w:t>
            </w:r>
            <w:r w:rsidR="00396404">
              <w:t>;</w:t>
            </w:r>
            <w:r w:rsidRPr="001E2CF2">
              <w:t xml:space="preserve"> </w:t>
            </w:r>
            <w:r w:rsidR="00794380" w:rsidRPr="001E2CF2">
              <w:t xml:space="preserve">this can </w:t>
            </w:r>
            <w:r w:rsidR="00102FD8" w:rsidRPr="001E2CF2">
              <w:t xml:space="preserve">decrease </w:t>
            </w:r>
            <w:r w:rsidR="00001553" w:rsidRPr="001E2CF2">
              <w:t>travel time</w:t>
            </w:r>
            <w:r w:rsidR="00EE424B" w:rsidRPr="001E2CF2">
              <w:t xml:space="preserve">, booking hotels and cost on the </w:t>
            </w:r>
            <w:r w:rsidR="005D4754" w:rsidRPr="001E2CF2">
              <w:t>organisation.</w:t>
            </w:r>
          </w:p>
          <w:p w14:paraId="7610178A" w14:textId="77777777" w:rsidR="00B602D5" w:rsidRPr="001E2CF2" w:rsidRDefault="00B602D5" w:rsidP="00920C39">
            <w:pPr>
              <w:pStyle w:val="ListParagraph"/>
              <w:numPr>
                <w:ilvl w:val="0"/>
                <w:numId w:val="23"/>
              </w:numPr>
              <w:spacing w:line="360" w:lineRule="auto"/>
              <w:jc w:val="both"/>
            </w:pPr>
            <w:r w:rsidRPr="001E2CF2">
              <w:t>Using information that has been retained from the consumer, values can be designed and offered based on need.</w:t>
            </w:r>
          </w:p>
          <w:p w14:paraId="6263FFE4" w14:textId="7664AB22" w:rsidR="00B602D5" w:rsidRPr="001E2CF2" w:rsidRDefault="00B602D5" w:rsidP="00920C39">
            <w:pPr>
              <w:pStyle w:val="ListParagraph"/>
              <w:numPr>
                <w:ilvl w:val="0"/>
                <w:numId w:val="23"/>
              </w:numPr>
              <w:spacing w:line="360" w:lineRule="auto"/>
              <w:jc w:val="both"/>
            </w:pPr>
            <w:r w:rsidRPr="001E2CF2">
              <w:t xml:space="preserve">Decisions are made efficiently using IT to find different suppliers saving time and money when all value chain </w:t>
            </w:r>
            <w:r w:rsidR="00396404">
              <w:t>is</w:t>
            </w:r>
            <w:r w:rsidRPr="001E2CF2">
              <w:t xml:space="preserve"> connected to </w:t>
            </w:r>
            <w:r w:rsidR="00396404">
              <w:t xml:space="preserve">the </w:t>
            </w:r>
            <w:r w:rsidRPr="001E2CF2">
              <w:t>central database.</w:t>
            </w:r>
          </w:p>
          <w:p w14:paraId="427C6E96" w14:textId="24C96ADB" w:rsidR="00B602D5" w:rsidRPr="001E2CF2" w:rsidRDefault="00B602D5" w:rsidP="00920C39">
            <w:pPr>
              <w:pStyle w:val="ListParagraph"/>
              <w:numPr>
                <w:ilvl w:val="0"/>
                <w:numId w:val="23"/>
              </w:numPr>
              <w:spacing w:line="360" w:lineRule="auto"/>
              <w:jc w:val="both"/>
            </w:pPr>
            <w:r w:rsidRPr="001E2CF2">
              <w:t xml:space="preserve">Companies can distribute information to </w:t>
            </w:r>
            <w:r w:rsidR="00396404">
              <w:t xml:space="preserve">a </w:t>
            </w:r>
            <w:r w:rsidRPr="001E2CF2">
              <w:t>different department or globally with ease</w:t>
            </w:r>
            <w:r w:rsidR="00251A76" w:rsidRPr="001E2CF2">
              <w:t xml:space="preserve"> </w:t>
            </w:r>
            <w:r w:rsidR="008F13A0" w:rsidRPr="001E2CF2">
              <w:t xml:space="preserve">of </w:t>
            </w:r>
            <w:r w:rsidR="00251A76" w:rsidRPr="001E2CF2">
              <w:t xml:space="preserve">creating an effective communication </w:t>
            </w:r>
            <w:r w:rsidR="00B522A0" w:rsidRPr="001E2CF2">
              <w:t>system</w:t>
            </w:r>
            <w:r w:rsidRPr="001E2CF2">
              <w:t>.</w:t>
            </w:r>
          </w:p>
          <w:p w14:paraId="00FBC9CD" w14:textId="77777777" w:rsidR="00300D6D" w:rsidRPr="001E2CF2" w:rsidRDefault="00300D6D" w:rsidP="00300D6D">
            <w:pPr>
              <w:spacing w:line="360" w:lineRule="auto"/>
              <w:jc w:val="both"/>
              <w:rPr>
                <w:b/>
                <w:bCs/>
              </w:rPr>
            </w:pPr>
            <w:r w:rsidRPr="001E2CF2">
              <w:rPr>
                <w:b/>
                <w:bCs/>
              </w:rPr>
              <w:t>Evaluating Lidl with Virtual Value Chain.</w:t>
            </w:r>
          </w:p>
          <w:p w14:paraId="0F4B000E" w14:textId="5E151F89" w:rsidR="009905BE" w:rsidRDefault="00300D6D" w:rsidP="00300D6D">
            <w:pPr>
              <w:spacing w:line="360" w:lineRule="auto"/>
              <w:jc w:val="both"/>
            </w:pPr>
            <w:r w:rsidRPr="001E2CF2">
              <w:t>Using the strategy of virtual value chain Lidl can extract further savings and present something unique to the customer in terms of cost advantages and operational difference. By implementing the virtual chain</w:t>
            </w:r>
            <w:r w:rsidR="00396404">
              <w:t>,</w:t>
            </w:r>
            <w:r w:rsidRPr="001E2CF2">
              <w:t xml:space="preserve"> Lidl will further strengthen its cost leadership strategy.</w:t>
            </w:r>
          </w:p>
        </w:tc>
      </w:tr>
    </w:tbl>
    <w:p w14:paraId="4EC473E0" w14:textId="77777777" w:rsidR="004F1C0E" w:rsidRPr="00323885" w:rsidRDefault="004F1C0E" w:rsidP="009134D5">
      <w:pPr>
        <w:jc w:val="both"/>
      </w:pPr>
    </w:p>
    <w:p w14:paraId="3839F307" w14:textId="7144420F" w:rsidR="00604267" w:rsidRDefault="00547B08" w:rsidP="002738C2">
      <w:pPr>
        <w:pStyle w:val="IntenseQuote"/>
        <w:rPr>
          <w:b/>
          <w:bCs/>
        </w:rPr>
      </w:pPr>
      <w:r w:rsidRPr="009C3A2F">
        <w:rPr>
          <w:rStyle w:val="Strong"/>
        </w:rPr>
        <w:t xml:space="preserve">This part of the report </w:t>
      </w:r>
      <w:r w:rsidR="00AA769E">
        <w:rPr>
          <w:rStyle w:val="Strong"/>
        </w:rPr>
        <w:t xml:space="preserve">will analyse Lidl using VRIO </w:t>
      </w:r>
      <w:r w:rsidR="00A77F78">
        <w:rPr>
          <w:rStyle w:val="Strong"/>
        </w:rPr>
        <w:t xml:space="preserve">model to understand </w:t>
      </w:r>
      <w:r w:rsidR="00653C82">
        <w:rPr>
          <w:rStyle w:val="Strong"/>
        </w:rPr>
        <w:t xml:space="preserve">Lidl’s uniqueness, </w:t>
      </w:r>
      <w:r w:rsidR="00E36E78">
        <w:rPr>
          <w:rStyle w:val="Strong"/>
        </w:rPr>
        <w:t>competitive</w:t>
      </w:r>
      <w:r w:rsidR="00653C82">
        <w:rPr>
          <w:rStyle w:val="Strong"/>
        </w:rPr>
        <w:t xml:space="preserve"> </w:t>
      </w:r>
      <w:r w:rsidR="00E36E78">
        <w:rPr>
          <w:rStyle w:val="Strong"/>
        </w:rPr>
        <w:t>advantage,</w:t>
      </w:r>
      <w:r w:rsidR="00E33E1E">
        <w:rPr>
          <w:rStyle w:val="Strong"/>
        </w:rPr>
        <w:t xml:space="preserve"> and long-term sustainability. </w:t>
      </w:r>
      <w:r w:rsidR="00653C82">
        <w:rPr>
          <w:rStyle w:val="Strong"/>
        </w:rPr>
        <w:t xml:space="preserve"> </w:t>
      </w:r>
    </w:p>
    <w:p w14:paraId="112C47FB" w14:textId="77777777" w:rsidR="00604267" w:rsidRPr="00F3481F" w:rsidRDefault="00604267" w:rsidP="00F3481F">
      <w:pPr>
        <w:jc w:val="both"/>
        <w:rPr>
          <w:b/>
          <w:bCs/>
        </w:rPr>
      </w:pPr>
    </w:p>
    <w:p w14:paraId="45A97BC8" w14:textId="77777777" w:rsidR="004A3754" w:rsidRDefault="004A3754" w:rsidP="004A3754"/>
    <w:p w14:paraId="2CA91362" w14:textId="02BA71B9" w:rsidR="003C29B1" w:rsidRPr="004A3754" w:rsidRDefault="00D62784" w:rsidP="004A3754">
      <w:pPr>
        <w:jc w:val="center"/>
        <w:rPr>
          <w:b/>
          <w:bCs/>
        </w:rPr>
      </w:pPr>
      <w:r w:rsidRPr="004A3754">
        <w:rPr>
          <w:b/>
          <w:bCs/>
        </w:rPr>
        <w:lastRenderedPageBreak/>
        <w:t>VRIO</w:t>
      </w:r>
      <w:r w:rsidR="004B53BC" w:rsidRPr="004A3754">
        <w:rPr>
          <w:b/>
          <w:bCs/>
        </w:rPr>
        <w:t xml:space="preserve"> </w:t>
      </w:r>
      <w:r w:rsidR="00EA5A07" w:rsidRPr="004A3754">
        <w:rPr>
          <w:b/>
          <w:bCs/>
        </w:rPr>
        <w:t>Framework</w:t>
      </w:r>
      <w:r w:rsidRPr="004A3754">
        <w:rPr>
          <w:b/>
          <w:bCs/>
        </w:rPr>
        <w:t>.</w:t>
      </w:r>
      <w:bookmarkEnd w:id="30"/>
    </w:p>
    <w:p w14:paraId="7D587861" w14:textId="77777777" w:rsidR="000E52CF" w:rsidRDefault="00987F2F" w:rsidP="000E52CF">
      <w:pPr>
        <w:keepNext/>
        <w:jc w:val="center"/>
      </w:pPr>
      <w:r>
        <w:rPr>
          <w:noProof/>
        </w:rPr>
        <w:drawing>
          <wp:inline distT="0" distB="0" distL="0" distR="0" wp14:anchorId="3B07F9FB" wp14:editId="42BA85F9">
            <wp:extent cx="5486400" cy="3200400"/>
            <wp:effectExtent l="57150" t="38100" r="57150" b="76200"/>
            <wp:docPr id="2" name="Diagram 2"/>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62" r:lo="rId63" r:qs="rId64" r:cs="rId65"/>
              </a:graphicData>
            </a:graphic>
          </wp:inline>
        </w:drawing>
      </w:r>
    </w:p>
    <w:p w14:paraId="4CCA215C" w14:textId="323C3E8F" w:rsidR="00F81792" w:rsidRPr="002014F4" w:rsidRDefault="000E52CF" w:rsidP="002014F4">
      <w:pPr>
        <w:pStyle w:val="Caption"/>
        <w:jc w:val="center"/>
      </w:pPr>
      <w:bookmarkStart w:id="37" w:name="_Toc57146109"/>
      <w:r>
        <w:t xml:space="preserve">Figure </w:t>
      </w:r>
      <w:fldSimple w:instr=" SEQ Figure \* ARABIC ">
        <w:r w:rsidR="00BE1369">
          <w:rPr>
            <w:noProof/>
          </w:rPr>
          <w:t>11</w:t>
        </w:r>
      </w:fldSimple>
      <w:r w:rsidR="00B22D32">
        <w:rPr>
          <w:noProof/>
        </w:rPr>
        <w:t>.</w:t>
      </w:r>
      <w:r w:rsidR="00C92404">
        <w:t xml:space="preserve"> </w:t>
      </w:r>
      <w:r w:rsidR="007133C3">
        <w:t>VRIO Frame</w:t>
      </w:r>
      <w:r w:rsidR="00C36F62">
        <w:t xml:space="preserve">work </w:t>
      </w:r>
      <w:r w:rsidR="00C92404">
        <w:t>Adap</w:t>
      </w:r>
      <w:r w:rsidR="008467BB">
        <w:t xml:space="preserve">ted From </w:t>
      </w:r>
      <w:r w:rsidR="008467BB" w:rsidRPr="008467BB">
        <w:t>(</w:t>
      </w:r>
      <w:proofErr w:type="spellStart"/>
      <w:r w:rsidR="008467BB" w:rsidRPr="008467BB">
        <w:t>Mirkovic</w:t>
      </w:r>
      <w:proofErr w:type="spellEnd"/>
      <w:r w:rsidR="008467BB" w:rsidRPr="008467BB">
        <w:t>, 2018)</w:t>
      </w:r>
      <w:r w:rsidR="008467BB">
        <w:t>.</w:t>
      </w:r>
      <w:bookmarkEnd w:id="37"/>
    </w:p>
    <w:p w14:paraId="5A75B80B" w14:textId="78D8F40A" w:rsidR="003072B1" w:rsidRPr="004A75C0" w:rsidRDefault="00905215" w:rsidP="00D97CD0">
      <w:pPr>
        <w:jc w:val="both"/>
      </w:pPr>
      <w:r>
        <w:t>The</w:t>
      </w:r>
      <w:r w:rsidR="00CA0C5B">
        <w:t xml:space="preserve"> purpose of </w:t>
      </w:r>
      <w:r w:rsidR="00FC24B2">
        <w:t xml:space="preserve">the </w:t>
      </w:r>
      <w:r w:rsidR="00CA0C5B">
        <w:t>VRIO Framework tool</w:t>
      </w:r>
      <w:r w:rsidR="00261E40">
        <w:t xml:space="preserve"> </w:t>
      </w:r>
      <w:r w:rsidR="00A372C4">
        <w:t xml:space="preserve">originally coined by </w:t>
      </w:r>
      <w:r w:rsidR="00787DA8">
        <w:t xml:space="preserve">Jay </w:t>
      </w:r>
      <w:r w:rsidR="00A372C4">
        <w:t>Barney</w:t>
      </w:r>
      <w:r w:rsidR="00CA0C5B">
        <w:t xml:space="preserve"> is to analyse the organisation</w:t>
      </w:r>
      <w:r w:rsidR="00FC24B2">
        <w:t>'</w:t>
      </w:r>
      <w:r w:rsidR="00CA0C5B">
        <w:t xml:space="preserve">s strength </w:t>
      </w:r>
      <w:r w:rsidR="0049609A">
        <w:t xml:space="preserve">and weakness </w:t>
      </w:r>
      <w:r w:rsidR="00CA0C5B">
        <w:t>and understand the current strategy</w:t>
      </w:r>
      <w:r w:rsidR="001229BE">
        <w:t xml:space="preserve">, a resource </w:t>
      </w:r>
      <w:r w:rsidR="005C5539">
        <w:t>view</w:t>
      </w:r>
      <w:r w:rsidR="00CA0C5B">
        <w:t xml:space="preserve">. </w:t>
      </w:r>
      <w:r w:rsidR="00E102FC">
        <w:t>The tool allows the organisation to identify the firm’s attributes</w:t>
      </w:r>
      <w:r w:rsidR="005E13C9">
        <w:t xml:space="preserve">, </w:t>
      </w:r>
      <w:r w:rsidR="009C6E5A">
        <w:t xml:space="preserve">uniqueness and </w:t>
      </w:r>
      <w:r w:rsidR="005E13C9">
        <w:t>resources</w:t>
      </w:r>
      <w:r w:rsidR="00E44552">
        <w:t xml:space="preserve"> as a </w:t>
      </w:r>
      <w:r w:rsidR="00CA0C5B">
        <w:t xml:space="preserve">long-term </w:t>
      </w:r>
      <w:r w:rsidR="00E72D8E">
        <w:t xml:space="preserve">sustainable </w:t>
      </w:r>
      <w:r w:rsidR="00CA0C5B">
        <w:t>competitive advantage</w:t>
      </w:r>
      <w:r w:rsidR="005F22D3">
        <w:t>; and</w:t>
      </w:r>
      <w:r w:rsidR="0075123C">
        <w:t xml:space="preserve"> </w:t>
      </w:r>
      <w:r w:rsidR="005F22D3">
        <w:t>t</w:t>
      </w:r>
      <w:r w:rsidR="0075123C">
        <w:t xml:space="preserve">his </w:t>
      </w:r>
      <w:r w:rsidR="00FC24B2">
        <w:t>is</w:t>
      </w:r>
      <w:r w:rsidR="004E0938">
        <w:t xml:space="preserve"> </w:t>
      </w:r>
      <w:r w:rsidR="005F22D3">
        <w:t xml:space="preserve">accomplished </w:t>
      </w:r>
      <w:r w:rsidR="0075123C">
        <w:t>by an</w:t>
      </w:r>
      <w:r w:rsidR="009F52DA">
        <w:t xml:space="preserve">alysing </w:t>
      </w:r>
      <w:r w:rsidR="00925249">
        <w:t>for factors Valuable, R</w:t>
      </w:r>
      <w:r w:rsidR="0097288A">
        <w:t xml:space="preserve">are, Costly to </w:t>
      </w:r>
      <w:r w:rsidR="00112739">
        <w:t>I</w:t>
      </w:r>
      <w:r w:rsidR="0097288A">
        <w:t>mitate</w:t>
      </w:r>
      <w:r w:rsidR="004E0938">
        <w:t xml:space="preserve"> and </w:t>
      </w:r>
      <w:r w:rsidR="0097288A">
        <w:t>Orga</w:t>
      </w:r>
      <w:r w:rsidR="004E0938">
        <w:t>ni</w:t>
      </w:r>
      <w:r w:rsidR="00C05F90">
        <w:t>s</w:t>
      </w:r>
      <w:r w:rsidR="004E0938">
        <w:t xml:space="preserve">ed to </w:t>
      </w:r>
      <w:r w:rsidR="004E0938" w:rsidRPr="001E2CF2">
        <w:t>capture value</w:t>
      </w:r>
      <w:r w:rsidR="00291801" w:rsidRPr="001E2CF2">
        <w:t xml:space="preserve"> (Knott, 2015)</w:t>
      </w:r>
      <w:r w:rsidR="00377061" w:rsidRPr="001E2CF2">
        <w:t>.</w:t>
      </w:r>
    </w:p>
    <w:p w14:paraId="148858B9" w14:textId="54272F78" w:rsidR="00732DCD" w:rsidRDefault="00732DCD" w:rsidP="00B574E5">
      <w:pPr>
        <w:pStyle w:val="Heading2"/>
      </w:pPr>
      <w:bookmarkStart w:id="38" w:name="_Toc57146088"/>
      <w:bookmarkStart w:id="39" w:name="_Toc57146119"/>
      <w:r>
        <w:t xml:space="preserve">Table </w:t>
      </w:r>
      <w:fldSimple w:instr=" SEQ Table \* ARABIC ">
        <w:r w:rsidR="00AC5DE8">
          <w:rPr>
            <w:noProof/>
          </w:rPr>
          <w:t>6</w:t>
        </w:r>
      </w:fldSimple>
      <w:r>
        <w:t xml:space="preserve">. </w:t>
      </w:r>
      <w:r w:rsidRPr="00502BFB">
        <w:t>Analysing Lidl using VRIO.</w:t>
      </w:r>
      <w:bookmarkEnd w:id="38"/>
      <w:bookmarkEnd w:id="39"/>
    </w:p>
    <w:tbl>
      <w:tblPr>
        <w:tblStyle w:val="PlainTable5"/>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315"/>
        <w:gridCol w:w="1153"/>
        <w:gridCol w:w="766"/>
        <w:gridCol w:w="1449"/>
        <w:gridCol w:w="1304"/>
        <w:gridCol w:w="2029"/>
      </w:tblGrid>
      <w:tr w:rsidR="00C05F90" w:rsidRPr="004A75C0" w14:paraId="032B7BE8" w14:textId="77777777" w:rsidTr="003072B1">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2315" w:type="dxa"/>
          </w:tcPr>
          <w:p w14:paraId="4E79BA37" w14:textId="4177AF52" w:rsidR="00173BB9" w:rsidRPr="004A75C0" w:rsidRDefault="00173BB9" w:rsidP="00284046">
            <w:pPr>
              <w:rPr>
                <w:b/>
                <w:bCs/>
              </w:rPr>
            </w:pPr>
            <w:r w:rsidRPr="004A75C0">
              <w:rPr>
                <w:b/>
                <w:bCs/>
              </w:rPr>
              <w:t>Resource/</w:t>
            </w:r>
            <w:r w:rsidR="00996259" w:rsidRPr="004A75C0">
              <w:rPr>
                <w:b/>
                <w:bCs/>
              </w:rPr>
              <w:t>Capability</w:t>
            </w:r>
          </w:p>
        </w:tc>
        <w:tc>
          <w:tcPr>
            <w:tcW w:w="1153" w:type="dxa"/>
          </w:tcPr>
          <w:p w14:paraId="2EE9A3D4" w14:textId="01B3B0E7" w:rsidR="00173BB9" w:rsidRPr="004A75C0" w:rsidRDefault="00E825DD" w:rsidP="00284046">
            <w:pPr>
              <w:cnfStyle w:val="100000000000" w:firstRow="1" w:lastRow="0" w:firstColumn="0" w:lastColumn="0" w:oddVBand="0" w:evenVBand="0" w:oddHBand="0" w:evenHBand="0" w:firstRowFirstColumn="0" w:firstRowLastColumn="0" w:lastRowFirstColumn="0" w:lastRowLastColumn="0"/>
              <w:rPr>
                <w:b/>
                <w:bCs/>
              </w:rPr>
            </w:pPr>
            <w:r w:rsidRPr="004A75C0">
              <w:rPr>
                <w:b/>
                <w:bCs/>
              </w:rPr>
              <w:t>Valuable</w:t>
            </w:r>
          </w:p>
        </w:tc>
        <w:tc>
          <w:tcPr>
            <w:tcW w:w="766" w:type="dxa"/>
          </w:tcPr>
          <w:p w14:paraId="543EB94E" w14:textId="1919D77B" w:rsidR="00173BB9" w:rsidRPr="004A75C0" w:rsidRDefault="00E825DD" w:rsidP="00284046">
            <w:pPr>
              <w:cnfStyle w:val="100000000000" w:firstRow="1" w:lastRow="0" w:firstColumn="0" w:lastColumn="0" w:oddVBand="0" w:evenVBand="0" w:oddHBand="0" w:evenHBand="0" w:firstRowFirstColumn="0" w:firstRowLastColumn="0" w:lastRowFirstColumn="0" w:lastRowLastColumn="0"/>
              <w:rPr>
                <w:b/>
                <w:bCs/>
              </w:rPr>
            </w:pPr>
            <w:r w:rsidRPr="004A75C0">
              <w:rPr>
                <w:b/>
                <w:bCs/>
              </w:rPr>
              <w:t>Rare</w:t>
            </w:r>
          </w:p>
        </w:tc>
        <w:tc>
          <w:tcPr>
            <w:tcW w:w="1449" w:type="dxa"/>
          </w:tcPr>
          <w:p w14:paraId="0557D582" w14:textId="3ECD5970" w:rsidR="00173BB9" w:rsidRPr="004A75C0" w:rsidRDefault="00443793" w:rsidP="00284046">
            <w:pPr>
              <w:cnfStyle w:val="100000000000" w:firstRow="1" w:lastRow="0" w:firstColumn="0" w:lastColumn="0" w:oddVBand="0" w:evenVBand="0" w:oddHBand="0" w:evenHBand="0" w:firstRowFirstColumn="0" w:firstRowLastColumn="0" w:lastRowFirstColumn="0" w:lastRowLastColumn="0"/>
              <w:rPr>
                <w:b/>
                <w:bCs/>
              </w:rPr>
            </w:pPr>
            <w:r w:rsidRPr="004A75C0">
              <w:rPr>
                <w:b/>
                <w:bCs/>
              </w:rPr>
              <w:t>Costly</w:t>
            </w:r>
            <w:r w:rsidR="004E0938" w:rsidRPr="004A75C0">
              <w:rPr>
                <w:b/>
                <w:bCs/>
              </w:rPr>
              <w:t>/Hard</w:t>
            </w:r>
            <w:r w:rsidRPr="004A75C0">
              <w:rPr>
                <w:b/>
                <w:bCs/>
              </w:rPr>
              <w:t xml:space="preserve"> to </w:t>
            </w:r>
            <w:r w:rsidR="00536F86" w:rsidRPr="004A75C0">
              <w:rPr>
                <w:b/>
                <w:bCs/>
              </w:rPr>
              <w:t>I</w:t>
            </w:r>
            <w:r w:rsidR="00E825DD" w:rsidRPr="004A75C0">
              <w:rPr>
                <w:b/>
                <w:bCs/>
              </w:rPr>
              <w:t>mi</w:t>
            </w:r>
            <w:r w:rsidR="000E30D4" w:rsidRPr="004A75C0">
              <w:rPr>
                <w:b/>
                <w:bCs/>
              </w:rPr>
              <w:t>t</w:t>
            </w:r>
            <w:r w:rsidR="003D5792" w:rsidRPr="004A75C0">
              <w:rPr>
                <w:b/>
                <w:bCs/>
              </w:rPr>
              <w:t>ate</w:t>
            </w:r>
          </w:p>
        </w:tc>
        <w:tc>
          <w:tcPr>
            <w:tcW w:w="1304" w:type="dxa"/>
          </w:tcPr>
          <w:p w14:paraId="15A68C7C" w14:textId="3663E740" w:rsidR="00173BB9" w:rsidRPr="004A75C0" w:rsidRDefault="000E30D4" w:rsidP="00284046">
            <w:pPr>
              <w:cnfStyle w:val="100000000000" w:firstRow="1" w:lastRow="0" w:firstColumn="0" w:lastColumn="0" w:oddVBand="0" w:evenVBand="0" w:oddHBand="0" w:evenHBand="0" w:firstRowFirstColumn="0" w:firstRowLastColumn="0" w:lastRowFirstColumn="0" w:lastRowLastColumn="0"/>
              <w:rPr>
                <w:b/>
                <w:bCs/>
              </w:rPr>
            </w:pPr>
            <w:r w:rsidRPr="004A75C0">
              <w:rPr>
                <w:b/>
                <w:bCs/>
              </w:rPr>
              <w:t>Organi</w:t>
            </w:r>
            <w:r w:rsidR="00C05F90" w:rsidRPr="004A75C0">
              <w:rPr>
                <w:b/>
                <w:bCs/>
              </w:rPr>
              <w:t>s</w:t>
            </w:r>
            <w:r w:rsidRPr="004A75C0">
              <w:rPr>
                <w:b/>
                <w:bCs/>
              </w:rPr>
              <w:t>ed to</w:t>
            </w:r>
            <w:r w:rsidR="00536F86" w:rsidRPr="004A75C0">
              <w:rPr>
                <w:b/>
                <w:bCs/>
              </w:rPr>
              <w:t xml:space="preserve"> C</w:t>
            </w:r>
            <w:r w:rsidRPr="004A75C0">
              <w:rPr>
                <w:b/>
                <w:bCs/>
              </w:rPr>
              <w:t>apture</w:t>
            </w:r>
            <w:r w:rsidR="0097379A" w:rsidRPr="004A75C0">
              <w:rPr>
                <w:b/>
                <w:bCs/>
              </w:rPr>
              <w:t xml:space="preserve"> </w:t>
            </w:r>
            <w:r w:rsidR="00536F86" w:rsidRPr="004A75C0">
              <w:rPr>
                <w:b/>
                <w:bCs/>
              </w:rPr>
              <w:t>V</w:t>
            </w:r>
            <w:r w:rsidR="0097379A" w:rsidRPr="004A75C0">
              <w:rPr>
                <w:b/>
                <w:bCs/>
              </w:rPr>
              <w:t>alue</w:t>
            </w:r>
          </w:p>
        </w:tc>
        <w:tc>
          <w:tcPr>
            <w:tcW w:w="2029" w:type="dxa"/>
          </w:tcPr>
          <w:p w14:paraId="316823A0" w14:textId="0549B68A" w:rsidR="00173BB9" w:rsidRPr="004A75C0" w:rsidRDefault="00C84A8C" w:rsidP="00284046">
            <w:pPr>
              <w:cnfStyle w:val="100000000000" w:firstRow="1" w:lastRow="0" w:firstColumn="0" w:lastColumn="0" w:oddVBand="0" w:evenVBand="0" w:oddHBand="0" w:evenHBand="0" w:firstRowFirstColumn="0" w:firstRowLastColumn="0" w:lastRowFirstColumn="0" w:lastRowLastColumn="0"/>
              <w:rPr>
                <w:b/>
                <w:bCs/>
              </w:rPr>
            </w:pPr>
            <w:r w:rsidRPr="004A75C0">
              <w:rPr>
                <w:b/>
                <w:bCs/>
              </w:rPr>
              <w:t>Superiority -</w:t>
            </w:r>
            <w:r w:rsidR="009760EC" w:rsidRPr="004A75C0">
              <w:rPr>
                <w:b/>
                <w:bCs/>
              </w:rPr>
              <w:t>Advantage</w:t>
            </w:r>
            <w:r w:rsidR="00AF68F0" w:rsidRPr="004A75C0">
              <w:rPr>
                <w:b/>
                <w:bCs/>
              </w:rPr>
              <w:t xml:space="preserve"> -</w:t>
            </w:r>
            <w:r w:rsidR="009760EC" w:rsidRPr="004A75C0">
              <w:rPr>
                <w:b/>
                <w:bCs/>
              </w:rPr>
              <w:t xml:space="preserve"> </w:t>
            </w:r>
            <w:r w:rsidRPr="004A75C0">
              <w:rPr>
                <w:b/>
                <w:bCs/>
              </w:rPr>
              <w:t xml:space="preserve">Parity </w:t>
            </w:r>
            <w:r w:rsidR="00D10CCD" w:rsidRPr="004A75C0">
              <w:rPr>
                <w:b/>
                <w:bCs/>
              </w:rPr>
              <w:t>Disadvantage</w:t>
            </w:r>
            <w:r w:rsidRPr="004A75C0">
              <w:rPr>
                <w:b/>
                <w:bCs/>
              </w:rPr>
              <w:t xml:space="preserve"> </w:t>
            </w:r>
          </w:p>
        </w:tc>
      </w:tr>
      <w:tr w:rsidR="004E0938" w:rsidRPr="004A75C0" w14:paraId="08BEB74D" w14:textId="77777777" w:rsidTr="003072B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15" w:type="dxa"/>
          </w:tcPr>
          <w:p w14:paraId="363D3166" w14:textId="63A5490E" w:rsidR="00173BB9" w:rsidRPr="004A75C0" w:rsidRDefault="00E24DDF" w:rsidP="00284046">
            <w:pPr>
              <w:rPr>
                <w:b/>
                <w:bCs/>
              </w:rPr>
            </w:pPr>
            <w:r w:rsidRPr="004A75C0">
              <w:rPr>
                <w:b/>
                <w:bCs/>
              </w:rPr>
              <w:t>Stores</w:t>
            </w:r>
          </w:p>
        </w:tc>
        <w:tc>
          <w:tcPr>
            <w:tcW w:w="1153" w:type="dxa"/>
          </w:tcPr>
          <w:p w14:paraId="649CDFC9" w14:textId="0FE3B664" w:rsidR="00173BB9" w:rsidRPr="004A75C0" w:rsidRDefault="00E24DDF" w:rsidP="00284046">
            <w:pPr>
              <w:cnfStyle w:val="000000100000" w:firstRow="0" w:lastRow="0" w:firstColumn="0" w:lastColumn="0" w:oddVBand="0" w:evenVBand="0" w:oddHBand="1" w:evenHBand="0" w:firstRowFirstColumn="0" w:firstRowLastColumn="0" w:lastRowFirstColumn="0" w:lastRowLastColumn="0"/>
            </w:pPr>
            <w:r w:rsidRPr="004A75C0">
              <w:t>Yes</w:t>
            </w:r>
          </w:p>
        </w:tc>
        <w:tc>
          <w:tcPr>
            <w:tcW w:w="766" w:type="dxa"/>
          </w:tcPr>
          <w:p w14:paraId="714208AB" w14:textId="553A3A12" w:rsidR="00173BB9" w:rsidRPr="004A75C0" w:rsidRDefault="0017255A" w:rsidP="00284046">
            <w:pPr>
              <w:cnfStyle w:val="000000100000" w:firstRow="0" w:lastRow="0" w:firstColumn="0" w:lastColumn="0" w:oddVBand="0" w:evenVBand="0" w:oddHBand="1" w:evenHBand="0" w:firstRowFirstColumn="0" w:firstRowLastColumn="0" w:lastRowFirstColumn="0" w:lastRowLastColumn="0"/>
            </w:pPr>
            <w:r w:rsidRPr="004A75C0">
              <w:t>No</w:t>
            </w:r>
          </w:p>
        </w:tc>
        <w:tc>
          <w:tcPr>
            <w:tcW w:w="1449" w:type="dxa"/>
          </w:tcPr>
          <w:p w14:paraId="0D53827B" w14:textId="5E4974A1" w:rsidR="00173BB9" w:rsidRPr="004A75C0" w:rsidRDefault="004528BF" w:rsidP="00284046">
            <w:pPr>
              <w:cnfStyle w:val="000000100000" w:firstRow="0" w:lastRow="0" w:firstColumn="0" w:lastColumn="0" w:oddVBand="0" w:evenVBand="0" w:oddHBand="1" w:evenHBand="0" w:firstRowFirstColumn="0" w:firstRowLastColumn="0" w:lastRowFirstColumn="0" w:lastRowLastColumn="0"/>
            </w:pPr>
            <w:r w:rsidRPr="004A75C0">
              <w:t xml:space="preserve">Yes </w:t>
            </w:r>
          </w:p>
        </w:tc>
        <w:tc>
          <w:tcPr>
            <w:tcW w:w="1304" w:type="dxa"/>
          </w:tcPr>
          <w:p w14:paraId="57C173FC" w14:textId="6576AAF9" w:rsidR="00173BB9" w:rsidRPr="004A75C0" w:rsidRDefault="00386EBB" w:rsidP="00284046">
            <w:pPr>
              <w:cnfStyle w:val="000000100000" w:firstRow="0" w:lastRow="0" w:firstColumn="0" w:lastColumn="0" w:oddVBand="0" w:evenVBand="0" w:oddHBand="1" w:evenHBand="0" w:firstRowFirstColumn="0" w:firstRowLastColumn="0" w:lastRowFirstColumn="0" w:lastRowLastColumn="0"/>
            </w:pPr>
            <w:r w:rsidRPr="004A75C0">
              <w:t>Yes</w:t>
            </w:r>
          </w:p>
        </w:tc>
        <w:tc>
          <w:tcPr>
            <w:tcW w:w="2029" w:type="dxa"/>
          </w:tcPr>
          <w:p w14:paraId="338B7971" w14:textId="4BF980AA" w:rsidR="00173BB9" w:rsidRPr="004A75C0" w:rsidRDefault="00751D8A" w:rsidP="00284046">
            <w:pPr>
              <w:cnfStyle w:val="000000100000" w:firstRow="0" w:lastRow="0" w:firstColumn="0" w:lastColumn="0" w:oddVBand="0" w:evenVBand="0" w:oddHBand="1" w:evenHBand="0" w:firstRowFirstColumn="0" w:firstRowLastColumn="0" w:lastRowFirstColumn="0" w:lastRowLastColumn="0"/>
            </w:pPr>
            <w:r w:rsidRPr="004A75C0">
              <w:t>A</w:t>
            </w:r>
            <w:r w:rsidR="00876D9E" w:rsidRPr="004A75C0">
              <w:t>dvantage</w:t>
            </w:r>
          </w:p>
        </w:tc>
      </w:tr>
      <w:tr w:rsidR="00443793" w:rsidRPr="004A75C0" w14:paraId="16CBABE1" w14:textId="77777777" w:rsidTr="003072B1">
        <w:tc>
          <w:tcPr>
            <w:cnfStyle w:val="001000000000" w:firstRow="0" w:lastRow="0" w:firstColumn="1" w:lastColumn="0" w:oddVBand="0" w:evenVBand="0" w:oddHBand="0" w:evenHBand="0" w:firstRowFirstColumn="0" w:firstRowLastColumn="0" w:lastRowFirstColumn="0" w:lastRowLastColumn="0"/>
            <w:tcW w:w="2315" w:type="dxa"/>
            <w:tcBorders>
              <w:right w:val="none" w:sz="0" w:space="0" w:color="auto"/>
            </w:tcBorders>
          </w:tcPr>
          <w:p w14:paraId="178AB0E2" w14:textId="50E32956" w:rsidR="00173BB9" w:rsidRPr="004A75C0" w:rsidRDefault="008165CD" w:rsidP="00284046">
            <w:pPr>
              <w:rPr>
                <w:b/>
                <w:bCs/>
              </w:rPr>
            </w:pPr>
            <w:r w:rsidRPr="004A75C0">
              <w:rPr>
                <w:b/>
                <w:bCs/>
              </w:rPr>
              <w:t>Product line</w:t>
            </w:r>
          </w:p>
        </w:tc>
        <w:tc>
          <w:tcPr>
            <w:tcW w:w="1153" w:type="dxa"/>
          </w:tcPr>
          <w:p w14:paraId="3EB09283" w14:textId="55632D00" w:rsidR="00173BB9" w:rsidRPr="004A75C0" w:rsidRDefault="00506CC1" w:rsidP="00284046">
            <w:pPr>
              <w:cnfStyle w:val="000000000000" w:firstRow="0" w:lastRow="0" w:firstColumn="0" w:lastColumn="0" w:oddVBand="0" w:evenVBand="0" w:oddHBand="0" w:evenHBand="0" w:firstRowFirstColumn="0" w:firstRowLastColumn="0" w:lastRowFirstColumn="0" w:lastRowLastColumn="0"/>
            </w:pPr>
            <w:r w:rsidRPr="004A75C0">
              <w:t>Yes</w:t>
            </w:r>
          </w:p>
        </w:tc>
        <w:tc>
          <w:tcPr>
            <w:tcW w:w="766" w:type="dxa"/>
          </w:tcPr>
          <w:p w14:paraId="16F17F36" w14:textId="2F333C1D" w:rsidR="00173BB9" w:rsidRPr="004A75C0" w:rsidRDefault="00506CC1" w:rsidP="00284046">
            <w:pPr>
              <w:cnfStyle w:val="000000000000" w:firstRow="0" w:lastRow="0" w:firstColumn="0" w:lastColumn="0" w:oddVBand="0" w:evenVBand="0" w:oddHBand="0" w:evenHBand="0" w:firstRowFirstColumn="0" w:firstRowLastColumn="0" w:lastRowFirstColumn="0" w:lastRowLastColumn="0"/>
            </w:pPr>
            <w:r w:rsidRPr="004A75C0">
              <w:t>No</w:t>
            </w:r>
          </w:p>
        </w:tc>
        <w:tc>
          <w:tcPr>
            <w:tcW w:w="1449" w:type="dxa"/>
          </w:tcPr>
          <w:p w14:paraId="49AA095E" w14:textId="065F0ABF" w:rsidR="00173BB9" w:rsidRPr="004A75C0" w:rsidRDefault="00C93183" w:rsidP="00284046">
            <w:pPr>
              <w:cnfStyle w:val="000000000000" w:firstRow="0" w:lastRow="0" w:firstColumn="0" w:lastColumn="0" w:oddVBand="0" w:evenVBand="0" w:oddHBand="0" w:evenHBand="0" w:firstRowFirstColumn="0" w:firstRowLastColumn="0" w:lastRowFirstColumn="0" w:lastRowLastColumn="0"/>
            </w:pPr>
            <w:r w:rsidRPr="004A75C0">
              <w:t>Yes</w:t>
            </w:r>
            <w:r w:rsidR="004528BF" w:rsidRPr="004A75C0">
              <w:t xml:space="preserve"> </w:t>
            </w:r>
          </w:p>
        </w:tc>
        <w:tc>
          <w:tcPr>
            <w:tcW w:w="1304" w:type="dxa"/>
          </w:tcPr>
          <w:p w14:paraId="1B363152" w14:textId="6E3C8563" w:rsidR="00173BB9" w:rsidRPr="004A75C0" w:rsidRDefault="001D189F" w:rsidP="00284046">
            <w:pPr>
              <w:cnfStyle w:val="000000000000" w:firstRow="0" w:lastRow="0" w:firstColumn="0" w:lastColumn="0" w:oddVBand="0" w:evenVBand="0" w:oddHBand="0" w:evenHBand="0" w:firstRowFirstColumn="0" w:firstRowLastColumn="0" w:lastRowFirstColumn="0" w:lastRowLastColumn="0"/>
            </w:pPr>
            <w:r w:rsidRPr="004A75C0">
              <w:t>Yes</w:t>
            </w:r>
          </w:p>
        </w:tc>
        <w:tc>
          <w:tcPr>
            <w:tcW w:w="2029" w:type="dxa"/>
          </w:tcPr>
          <w:p w14:paraId="090EC5EC" w14:textId="6360C705" w:rsidR="00173BB9" w:rsidRPr="004A75C0" w:rsidRDefault="00751D8A" w:rsidP="00284046">
            <w:pPr>
              <w:cnfStyle w:val="000000000000" w:firstRow="0" w:lastRow="0" w:firstColumn="0" w:lastColumn="0" w:oddVBand="0" w:evenVBand="0" w:oddHBand="0" w:evenHBand="0" w:firstRowFirstColumn="0" w:firstRowLastColumn="0" w:lastRowFirstColumn="0" w:lastRowLastColumn="0"/>
            </w:pPr>
            <w:r w:rsidRPr="004A75C0">
              <w:t>Ad</w:t>
            </w:r>
            <w:r w:rsidR="00883E61" w:rsidRPr="004A75C0">
              <w:t>vantage</w:t>
            </w:r>
          </w:p>
        </w:tc>
      </w:tr>
      <w:tr w:rsidR="00930753" w:rsidRPr="004A75C0" w14:paraId="347FF44B" w14:textId="77777777" w:rsidTr="003072B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15" w:type="dxa"/>
          </w:tcPr>
          <w:p w14:paraId="45FF7D66" w14:textId="21341382" w:rsidR="00930753" w:rsidRPr="004A75C0" w:rsidRDefault="00BA1A4D" w:rsidP="00284046">
            <w:pPr>
              <w:rPr>
                <w:b/>
                <w:bCs/>
              </w:rPr>
            </w:pPr>
            <w:r w:rsidRPr="004A75C0">
              <w:rPr>
                <w:b/>
                <w:bCs/>
              </w:rPr>
              <w:t>Lidl’s own Brand</w:t>
            </w:r>
            <w:r w:rsidR="00E971DC" w:rsidRPr="004A75C0">
              <w:rPr>
                <w:b/>
                <w:bCs/>
              </w:rPr>
              <w:t>ed products</w:t>
            </w:r>
          </w:p>
        </w:tc>
        <w:tc>
          <w:tcPr>
            <w:tcW w:w="1153" w:type="dxa"/>
          </w:tcPr>
          <w:p w14:paraId="757A8718" w14:textId="6799EC60" w:rsidR="00930753" w:rsidRPr="004A75C0" w:rsidRDefault="00BA1A4D" w:rsidP="00284046">
            <w:pPr>
              <w:cnfStyle w:val="000000100000" w:firstRow="0" w:lastRow="0" w:firstColumn="0" w:lastColumn="0" w:oddVBand="0" w:evenVBand="0" w:oddHBand="1" w:evenHBand="0" w:firstRowFirstColumn="0" w:firstRowLastColumn="0" w:lastRowFirstColumn="0" w:lastRowLastColumn="0"/>
            </w:pPr>
            <w:r w:rsidRPr="004A75C0">
              <w:t>Yes</w:t>
            </w:r>
          </w:p>
        </w:tc>
        <w:tc>
          <w:tcPr>
            <w:tcW w:w="766" w:type="dxa"/>
          </w:tcPr>
          <w:p w14:paraId="789DAA23" w14:textId="5E41756C" w:rsidR="00930753" w:rsidRPr="004A75C0" w:rsidRDefault="0018208B" w:rsidP="00284046">
            <w:pPr>
              <w:cnfStyle w:val="000000100000" w:firstRow="0" w:lastRow="0" w:firstColumn="0" w:lastColumn="0" w:oddVBand="0" w:evenVBand="0" w:oddHBand="1" w:evenHBand="0" w:firstRowFirstColumn="0" w:firstRowLastColumn="0" w:lastRowFirstColumn="0" w:lastRowLastColumn="0"/>
            </w:pPr>
            <w:r w:rsidRPr="004A75C0">
              <w:t>Yes</w:t>
            </w:r>
          </w:p>
        </w:tc>
        <w:tc>
          <w:tcPr>
            <w:tcW w:w="1449" w:type="dxa"/>
          </w:tcPr>
          <w:p w14:paraId="5394FBD2" w14:textId="28D4EB4E" w:rsidR="00930753" w:rsidRPr="004A75C0" w:rsidRDefault="0023513D" w:rsidP="00284046">
            <w:pPr>
              <w:cnfStyle w:val="000000100000" w:firstRow="0" w:lastRow="0" w:firstColumn="0" w:lastColumn="0" w:oddVBand="0" w:evenVBand="0" w:oddHBand="1" w:evenHBand="0" w:firstRowFirstColumn="0" w:firstRowLastColumn="0" w:lastRowFirstColumn="0" w:lastRowLastColumn="0"/>
            </w:pPr>
            <w:r w:rsidRPr="004A75C0">
              <w:t>Neutral</w:t>
            </w:r>
          </w:p>
        </w:tc>
        <w:tc>
          <w:tcPr>
            <w:tcW w:w="1304" w:type="dxa"/>
          </w:tcPr>
          <w:p w14:paraId="158D91EA" w14:textId="25B4BEB8" w:rsidR="00930753" w:rsidRPr="004A75C0" w:rsidRDefault="007F60A4" w:rsidP="00284046">
            <w:pPr>
              <w:cnfStyle w:val="000000100000" w:firstRow="0" w:lastRow="0" w:firstColumn="0" w:lastColumn="0" w:oddVBand="0" w:evenVBand="0" w:oddHBand="1" w:evenHBand="0" w:firstRowFirstColumn="0" w:firstRowLastColumn="0" w:lastRowFirstColumn="0" w:lastRowLastColumn="0"/>
            </w:pPr>
            <w:r w:rsidRPr="004A75C0">
              <w:t>Yes</w:t>
            </w:r>
          </w:p>
        </w:tc>
        <w:tc>
          <w:tcPr>
            <w:tcW w:w="2029" w:type="dxa"/>
          </w:tcPr>
          <w:p w14:paraId="732383B0" w14:textId="244BE612" w:rsidR="00930753" w:rsidRPr="004A75C0" w:rsidRDefault="0018208B" w:rsidP="00284046">
            <w:pPr>
              <w:cnfStyle w:val="000000100000" w:firstRow="0" w:lastRow="0" w:firstColumn="0" w:lastColumn="0" w:oddVBand="0" w:evenVBand="0" w:oddHBand="1" w:evenHBand="0" w:firstRowFirstColumn="0" w:firstRowLastColumn="0" w:lastRowFirstColumn="0" w:lastRowLastColumn="0"/>
            </w:pPr>
            <w:r w:rsidRPr="004A75C0">
              <w:t>Advantage</w:t>
            </w:r>
          </w:p>
        </w:tc>
      </w:tr>
      <w:tr w:rsidR="00C84A8C" w:rsidRPr="004A75C0" w14:paraId="239C28DD" w14:textId="77777777" w:rsidTr="003072B1">
        <w:tc>
          <w:tcPr>
            <w:cnfStyle w:val="001000000000" w:firstRow="0" w:lastRow="0" w:firstColumn="1" w:lastColumn="0" w:oddVBand="0" w:evenVBand="0" w:oddHBand="0" w:evenHBand="0" w:firstRowFirstColumn="0" w:firstRowLastColumn="0" w:lastRowFirstColumn="0" w:lastRowLastColumn="0"/>
            <w:tcW w:w="2315" w:type="dxa"/>
          </w:tcPr>
          <w:p w14:paraId="1E8D929C" w14:textId="2D1436C2" w:rsidR="00173BB9" w:rsidRPr="004A75C0" w:rsidRDefault="008165CD" w:rsidP="00284046">
            <w:pPr>
              <w:rPr>
                <w:b/>
                <w:bCs/>
              </w:rPr>
            </w:pPr>
            <w:r w:rsidRPr="004A75C0">
              <w:rPr>
                <w:b/>
                <w:bCs/>
              </w:rPr>
              <w:t>Lidl</w:t>
            </w:r>
            <w:r w:rsidR="008148FE" w:rsidRPr="004A75C0">
              <w:rPr>
                <w:b/>
                <w:bCs/>
              </w:rPr>
              <w:t>’s Brand</w:t>
            </w:r>
            <w:r w:rsidR="00611004" w:rsidRPr="004A75C0">
              <w:rPr>
                <w:b/>
                <w:bCs/>
              </w:rPr>
              <w:t xml:space="preserve"> name</w:t>
            </w:r>
          </w:p>
        </w:tc>
        <w:tc>
          <w:tcPr>
            <w:tcW w:w="1153" w:type="dxa"/>
          </w:tcPr>
          <w:p w14:paraId="383E232B" w14:textId="6592691B" w:rsidR="00173BB9" w:rsidRPr="004A75C0" w:rsidRDefault="008148FE" w:rsidP="00284046">
            <w:pPr>
              <w:cnfStyle w:val="000000000000" w:firstRow="0" w:lastRow="0" w:firstColumn="0" w:lastColumn="0" w:oddVBand="0" w:evenVBand="0" w:oddHBand="0" w:evenHBand="0" w:firstRowFirstColumn="0" w:firstRowLastColumn="0" w:lastRowFirstColumn="0" w:lastRowLastColumn="0"/>
            </w:pPr>
            <w:r w:rsidRPr="004A75C0">
              <w:t>Yes</w:t>
            </w:r>
          </w:p>
        </w:tc>
        <w:tc>
          <w:tcPr>
            <w:tcW w:w="766" w:type="dxa"/>
          </w:tcPr>
          <w:p w14:paraId="42D800D0" w14:textId="0794B51C" w:rsidR="00173BB9" w:rsidRPr="004A75C0" w:rsidRDefault="007C4CF6" w:rsidP="00284046">
            <w:pPr>
              <w:cnfStyle w:val="000000000000" w:firstRow="0" w:lastRow="0" w:firstColumn="0" w:lastColumn="0" w:oddVBand="0" w:evenVBand="0" w:oddHBand="0" w:evenHBand="0" w:firstRowFirstColumn="0" w:firstRowLastColumn="0" w:lastRowFirstColumn="0" w:lastRowLastColumn="0"/>
            </w:pPr>
            <w:r w:rsidRPr="004A75C0">
              <w:t>Yes</w:t>
            </w:r>
          </w:p>
        </w:tc>
        <w:tc>
          <w:tcPr>
            <w:tcW w:w="1449" w:type="dxa"/>
          </w:tcPr>
          <w:p w14:paraId="73A3FD62" w14:textId="16F71B92" w:rsidR="00173BB9" w:rsidRPr="004A75C0" w:rsidRDefault="00611004" w:rsidP="00284046">
            <w:pPr>
              <w:cnfStyle w:val="000000000000" w:firstRow="0" w:lastRow="0" w:firstColumn="0" w:lastColumn="0" w:oddVBand="0" w:evenVBand="0" w:oddHBand="0" w:evenHBand="0" w:firstRowFirstColumn="0" w:firstRowLastColumn="0" w:lastRowFirstColumn="0" w:lastRowLastColumn="0"/>
            </w:pPr>
            <w:r w:rsidRPr="004A75C0">
              <w:t>Yes</w:t>
            </w:r>
          </w:p>
        </w:tc>
        <w:tc>
          <w:tcPr>
            <w:tcW w:w="1304" w:type="dxa"/>
          </w:tcPr>
          <w:p w14:paraId="753C7FED" w14:textId="3AAE56D2" w:rsidR="00173BB9" w:rsidRPr="004A75C0" w:rsidRDefault="00E8436C" w:rsidP="00284046">
            <w:pPr>
              <w:cnfStyle w:val="000000000000" w:firstRow="0" w:lastRow="0" w:firstColumn="0" w:lastColumn="0" w:oddVBand="0" w:evenVBand="0" w:oddHBand="0" w:evenHBand="0" w:firstRowFirstColumn="0" w:firstRowLastColumn="0" w:lastRowFirstColumn="0" w:lastRowLastColumn="0"/>
            </w:pPr>
            <w:r w:rsidRPr="004A75C0">
              <w:t>Yes</w:t>
            </w:r>
          </w:p>
        </w:tc>
        <w:tc>
          <w:tcPr>
            <w:tcW w:w="2029" w:type="dxa"/>
          </w:tcPr>
          <w:p w14:paraId="2D049385" w14:textId="6344E8DD" w:rsidR="00173BB9" w:rsidRPr="004A75C0" w:rsidRDefault="00611004" w:rsidP="00284046">
            <w:pPr>
              <w:cnfStyle w:val="000000000000" w:firstRow="0" w:lastRow="0" w:firstColumn="0" w:lastColumn="0" w:oddVBand="0" w:evenVBand="0" w:oddHBand="0" w:evenHBand="0" w:firstRowFirstColumn="0" w:firstRowLastColumn="0" w:lastRowFirstColumn="0" w:lastRowLastColumn="0"/>
            </w:pPr>
            <w:r w:rsidRPr="004A75C0">
              <w:t>Sup</w:t>
            </w:r>
            <w:r w:rsidR="007E56AD" w:rsidRPr="004A75C0">
              <w:t>eriority</w:t>
            </w:r>
          </w:p>
        </w:tc>
      </w:tr>
      <w:tr w:rsidR="00C05F90" w:rsidRPr="004A75C0" w14:paraId="5328A638" w14:textId="77777777" w:rsidTr="003072B1">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315" w:type="dxa"/>
          </w:tcPr>
          <w:p w14:paraId="38D86E11" w14:textId="37B0C11C" w:rsidR="00173BB9" w:rsidRPr="004A75C0" w:rsidRDefault="0051478E" w:rsidP="00284046">
            <w:pPr>
              <w:rPr>
                <w:b/>
                <w:bCs/>
              </w:rPr>
            </w:pPr>
            <w:r w:rsidRPr="004A75C0">
              <w:rPr>
                <w:b/>
                <w:bCs/>
              </w:rPr>
              <w:t>Transport</w:t>
            </w:r>
            <w:r w:rsidR="00DE4AE7" w:rsidRPr="004A75C0">
              <w:rPr>
                <w:b/>
                <w:bCs/>
              </w:rPr>
              <w:t>ation</w:t>
            </w:r>
          </w:p>
        </w:tc>
        <w:tc>
          <w:tcPr>
            <w:tcW w:w="1153" w:type="dxa"/>
          </w:tcPr>
          <w:p w14:paraId="62035C76" w14:textId="1AD4ECC0" w:rsidR="00173BB9" w:rsidRPr="004A75C0" w:rsidRDefault="00DE4AE7" w:rsidP="00284046">
            <w:pPr>
              <w:cnfStyle w:val="000000100000" w:firstRow="0" w:lastRow="0" w:firstColumn="0" w:lastColumn="0" w:oddVBand="0" w:evenVBand="0" w:oddHBand="1" w:evenHBand="0" w:firstRowFirstColumn="0" w:firstRowLastColumn="0" w:lastRowFirstColumn="0" w:lastRowLastColumn="0"/>
            </w:pPr>
            <w:r w:rsidRPr="004A75C0">
              <w:t>Yes</w:t>
            </w:r>
          </w:p>
        </w:tc>
        <w:tc>
          <w:tcPr>
            <w:tcW w:w="766" w:type="dxa"/>
          </w:tcPr>
          <w:p w14:paraId="35FF165A" w14:textId="6FE91264" w:rsidR="00173BB9" w:rsidRPr="004A75C0" w:rsidRDefault="00E80B61" w:rsidP="00284046">
            <w:pPr>
              <w:cnfStyle w:val="000000100000" w:firstRow="0" w:lastRow="0" w:firstColumn="0" w:lastColumn="0" w:oddVBand="0" w:evenVBand="0" w:oddHBand="1" w:evenHBand="0" w:firstRowFirstColumn="0" w:firstRowLastColumn="0" w:lastRowFirstColumn="0" w:lastRowLastColumn="0"/>
            </w:pPr>
            <w:r w:rsidRPr="004A75C0">
              <w:t>N</w:t>
            </w:r>
            <w:r w:rsidR="00DE4AE7" w:rsidRPr="004A75C0">
              <w:t>o</w:t>
            </w:r>
          </w:p>
        </w:tc>
        <w:tc>
          <w:tcPr>
            <w:tcW w:w="1449" w:type="dxa"/>
          </w:tcPr>
          <w:p w14:paraId="16093B5C" w14:textId="1912095F" w:rsidR="00173BB9" w:rsidRPr="004A75C0" w:rsidRDefault="00DE4AE7" w:rsidP="00284046">
            <w:pPr>
              <w:cnfStyle w:val="000000100000" w:firstRow="0" w:lastRow="0" w:firstColumn="0" w:lastColumn="0" w:oddVBand="0" w:evenVBand="0" w:oddHBand="1" w:evenHBand="0" w:firstRowFirstColumn="0" w:firstRowLastColumn="0" w:lastRowFirstColumn="0" w:lastRowLastColumn="0"/>
            </w:pPr>
            <w:r w:rsidRPr="004A75C0">
              <w:t>Yes</w:t>
            </w:r>
          </w:p>
        </w:tc>
        <w:tc>
          <w:tcPr>
            <w:tcW w:w="1304" w:type="dxa"/>
          </w:tcPr>
          <w:p w14:paraId="7B3708E4" w14:textId="0A790EB1" w:rsidR="00173BB9" w:rsidRPr="004A75C0" w:rsidRDefault="00DE4AE7" w:rsidP="00284046">
            <w:pPr>
              <w:cnfStyle w:val="000000100000" w:firstRow="0" w:lastRow="0" w:firstColumn="0" w:lastColumn="0" w:oddVBand="0" w:evenVBand="0" w:oddHBand="1" w:evenHBand="0" w:firstRowFirstColumn="0" w:firstRowLastColumn="0" w:lastRowFirstColumn="0" w:lastRowLastColumn="0"/>
            </w:pPr>
            <w:r w:rsidRPr="004A75C0">
              <w:t>Yes</w:t>
            </w:r>
          </w:p>
        </w:tc>
        <w:tc>
          <w:tcPr>
            <w:tcW w:w="2029" w:type="dxa"/>
          </w:tcPr>
          <w:p w14:paraId="095D162E" w14:textId="6F9F9CBE" w:rsidR="00173BB9" w:rsidRPr="004A75C0" w:rsidRDefault="007E56AD" w:rsidP="00284046">
            <w:pPr>
              <w:cnfStyle w:val="000000100000" w:firstRow="0" w:lastRow="0" w:firstColumn="0" w:lastColumn="0" w:oddVBand="0" w:evenVBand="0" w:oddHBand="1" w:evenHBand="0" w:firstRowFirstColumn="0" w:firstRowLastColumn="0" w:lastRowFirstColumn="0" w:lastRowLastColumn="0"/>
            </w:pPr>
            <w:r w:rsidRPr="004A75C0">
              <w:t>Advantage</w:t>
            </w:r>
          </w:p>
        </w:tc>
      </w:tr>
      <w:tr w:rsidR="004E0938" w:rsidRPr="004A75C0" w14:paraId="044BA037" w14:textId="77777777" w:rsidTr="003072B1">
        <w:tc>
          <w:tcPr>
            <w:cnfStyle w:val="001000000000" w:firstRow="0" w:lastRow="0" w:firstColumn="1" w:lastColumn="0" w:oddVBand="0" w:evenVBand="0" w:oddHBand="0" w:evenHBand="0" w:firstRowFirstColumn="0" w:firstRowLastColumn="0" w:lastRowFirstColumn="0" w:lastRowLastColumn="0"/>
            <w:tcW w:w="2315" w:type="dxa"/>
          </w:tcPr>
          <w:p w14:paraId="77225FB7" w14:textId="3631A358" w:rsidR="00770114" w:rsidRPr="004A75C0" w:rsidRDefault="00465E34" w:rsidP="00284046">
            <w:pPr>
              <w:rPr>
                <w:b/>
                <w:bCs/>
              </w:rPr>
            </w:pPr>
            <w:r w:rsidRPr="004A75C0">
              <w:rPr>
                <w:b/>
                <w:bCs/>
              </w:rPr>
              <w:t>Distribution centres</w:t>
            </w:r>
          </w:p>
        </w:tc>
        <w:tc>
          <w:tcPr>
            <w:tcW w:w="1153" w:type="dxa"/>
          </w:tcPr>
          <w:p w14:paraId="7CBEE078" w14:textId="4F213CA8" w:rsidR="00770114" w:rsidRPr="004A75C0" w:rsidRDefault="00465E34" w:rsidP="00284046">
            <w:pPr>
              <w:cnfStyle w:val="000000000000" w:firstRow="0" w:lastRow="0" w:firstColumn="0" w:lastColumn="0" w:oddVBand="0" w:evenVBand="0" w:oddHBand="0" w:evenHBand="0" w:firstRowFirstColumn="0" w:firstRowLastColumn="0" w:lastRowFirstColumn="0" w:lastRowLastColumn="0"/>
            </w:pPr>
            <w:r w:rsidRPr="004A75C0">
              <w:t>Yes</w:t>
            </w:r>
          </w:p>
        </w:tc>
        <w:tc>
          <w:tcPr>
            <w:tcW w:w="766" w:type="dxa"/>
          </w:tcPr>
          <w:p w14:paraId="41B65880" w14:textId="6292A2E2" w:rsidR="00770114" w:rsidRPr="004A75C0" w:rsidRDefault="00E80B61" w:rsidP="00284046">
            <w:pPr>
              <w:cnfStyle w:val="000000000000" w:firstRow="0" w:lastRow="0" w:firstColumn="0" w:lastColumn="0" w:oddVBand="0" w:evenVBand="0" w:oddHBand="0" w:evenHBand="0" w:firstRowFirstColumn="0" w:firstRowLastColumn="0" w:lastRowFirstColumn="0" w:lastRowLastColumn="0"/>
            </w:pPr>
            <w:r w:rsidRPr="004A75C0">
              <w:t>N</w:t>
            </w:r>
            <w:r w:rsidR="00465E34" w:rsidRPr="004A75C0">
              <w:t>o</w:t>
            </w:r>
          </w:p>
        </w:tc>
        <w:tc>
          <w:tcPr>
            <w:tcW w:w="1449" w:type="dxa"/>
          </w:tcPr>
          <w:p w14:paraId="0B6DF88D" w14:textId="4D491B12" w:rsidR="00770114" w:rsidRPr="004A75C0" w:rsidRDefault="00465E34" w:rsidP="00284046">
            <w:pPr>
              <w:cnfStyle w:val="000000000000" w:firstRow="0" w:lastRow="0" w:firstColumn="0" w:lastColumn="0" w:oddVBand="0" w:evenVBand="0" w:oddHBand="0" w:evenHBand="0" w:firstRowFirstColumn="0" w:firstRowLastColumn="0" w:lastRowFirstColumn="0" w:lastRowLastColumn="0"/>
            </w:pPr>
            <w:r w:rsidRPr="004A75C0">
              <w:t>Yes</w:t>
            </w:r>
          </w:p>
        </w:tc>
        <w:tc>
          <w:tcPr>
            <w:tcW w:w="1304" w:type="dxa"/>
          </w:tcPr>
          <w:p w14:paraId="14E4E8BB" w14:textId="7FB935D0" w:rsidR="00770114" w:rsidRPr="004A75C0" w:rsidRDefault="00465E34" w:rsidP="00284046">
            <w:pPr>
              <w:cnfStyle w:val="000000000000" w:firstRow="0" w:lastRow="0" w:firstColumn="0" w:lastColumn="0" w:oddVBand="0" w:evenVBand="0" w:oddHBand="0" w:evenHBand="0" w:firstRowFirstColumn="0" w:firstRowLastColumn="0" w:lastRowFirstColumn="0" w:lastRowLastColumn="0"/>
            </w:pPr>
            <w:r w:rsidRPr="004A75C0">
              <w:t>Yes</w:t>
            </w:r>
          </w:p>
        </w:tc>
        <w:tc>
          <w:tcPr>
            <w:tcW w:w="2029" w:type="dxa"/>
          </w:tcPr>
          <w:p w14:paraId="2CC1078E" w14:textId="42E66BA5" w:rsidR="00770114" w:rsidRPr="004A75C0" w:rsidRDefault="00CC16DB" w:rsidP="00284046">
            <w:pPr>
              <w:cnfStyle w:val="000000000000" w:firstRow="0" w:lastRow="0" w:firstColumn="0" w:lastColumn="0" w:oddVBand="0" w:evenVBand="0" w:oddHBand="0" w:evenHBand="0" w:firstRowFirstColumn="0" w:firstRowLastColumn="0" w:lastRowFirstColumn="0" w:lastRowLastColumn="0"/>
            </w:pPr>
            <w:r w:rsidRPr="004A75C0">
              <w:t>Advantage</w:t>
            </w:r>
          </w:p>
        </w:tc>
      </w:tr>
      <w:tr w:rsidR="005924B5" w:rsidRPr="004A75C0" w14:paraId="224DB0AA" w14:textId="77777777" w:rsidTr="003072B1">
        <w:trPr>
          <w:cnfStyle w:val="000000100000" w:firstRow="0" w:lastRow="0" w:firstColumn="0" w:lastColumn="0" w:oddVBand="0" w:evenVBand="0" w:oddHBand="1" w:evenHBand="0" w:firstRowFirstColumn="0" w:firstRowLastColumn="0" w:lastRowFirstColumn="0" w:lastRowLastColumn="0"/>
          <w:trHeight w:val="70"/>
        </w:trPr>
        <w:tc>
          <w:tcPr>
            <w:cnfStyle w:val="001000000000" w:firstRow="0" w:lastRow="0" w:firstColumn="1" w:lastColumn="0" w:oddVBand="0" w:evenVBand="0" w:oddHBand="0" w:evenHBand="0" w:firstRowFirstColumn="0" w:firstRowLastColumn="0" w:lastRowFirstColumn="0" w:lastRowLastColumn="0"/>
            <w:tcW w:w="2315" w:type="dxa"/>
            <w:tcBorders>
              <w:right w:val="none" w:sz="0" w:space="0" w:color="auto"/>
            </w:tcBorders>
          </w:tcPr>
          <w:p w14:paraId="6A5BE783" w14:textId="64AC54E9" w:rsidR="00DE1B2D" w:rsidRPr="004A75C0" w:rsidRDefault="004256B4" w:rsidP="00284046">
            <w:pPr>
              <w:rPr>
                <w:b/>
                <w:bCs/>
              </w:rPr>
            </w:pPr>
            <w:r w:rsidRPr="004A75C0">
              <w:rPr>
                <w:b/>
                <w:bCs/>
              </w:rPr>
              <w:t xml:space="preserve">Efficient </w:t>
            </w:r>
            <w:r w:rsidR="00AB73CF" w:rsidRPr="004A75C0">
              <w:rPr>
                <w:b/>
                <w:bCs/>
              </w:rPr>
              <w:t>operating system</w:t>
            </w:r>
          </w:p>
        </w:tc>
        <w:tc>
          <w:tcPr>
            <w:tcW w:w="1153" w:type="dxa"/>
          </w:tcPr>
          <w:p w14:paraId="62CD8872" w14:textId="20575708" w:rsidR="00DE1B2D" w:rsidRPr="004A75C0" w:rsidRDefault="00E80B61" w:rsidP="00284046">
            <w:pPr>
              <w:cnfStyle w:val="000000100000" w:firstRow="0" w:lastRow="0" w:firstColumn="0" w:lastColumn="0" w:oddVBand="0" w:evenVBand="0" w:oddHBand="1" w:evenHBand="0" w:firstRowFirstColumn="0" w:firstRowLastColumn="0" w:lastRowFirstColumn="0" w:lastRowLastColumn="0"/>
            </w:pPr>
            <w:r w:rsidRPr="004A75C0">
              <w:t>Yes</w:t>
            </w:r>
          </w:p>
        </w:tc>
        <w:tc>
          <w:tcPr>
            <w:tcW w:w="766" w:type="dxa"/>
          </w:tcPr>
          <w:p w14:paraId="01F860EC" w14:textId="78FA2CCA" w:rsidR="00DE1B2D" w:rsidRPr="004A75C0" w:rsidRDefault="00E80B61" w:rsidP="00284046">
            <w:pPr>
              <w:cnfStyle w:val="000000100000" w:firstRow="0" w:lastRow="0" w:firstColumn="0" w:lastColumn="0" w:oddVBand="0" w:evenVBand="0" w:oddHBand="1" w:evenHBand="0" w:firstRowFirstColumn="0" w:firstRowLastColumn="0" w:lastRowFirstColumn="0" w:lastRowLastColumn="0"/>
            </w:pPr>
            <w:r w:rsidRPr="004A75C0">
              <w:t>Yes</w:t>
            </w:r>
          </w:p>
        </w:tc>
        <w:tc>
          <w:tcPr>
            <w:tcW w:w="1449" w:type="dxa"/>
          </w:tcPr>
          <w:p w14:paraId="30AAF99A" w14:textId="72551D86" w:rsidR="00DE1B2D" w:rsidRPr="004A75C0" w:rsidRDefault="00AB73CF" w:rsidP="00284046">
            <w:pPr>
              <w:cnfStyle w:val="000000100000" w:firstRow="0" w:lastRow="0" w:firstColumn="0" w:lastColumn="0" w:oddVBand="0" w:evenVBand="0" w:oddHBand="1" w:evenHBand="0" w:firstRowFirstColumn="0" w:firstRowLastColumn="0" w:lastRowFirstColumn="0" w:lastRowLastColumn="0"/>
            </w:pPr>
            <w:r w:rsidRPr="004A75C0">
              <w:t>Yes</w:t>
            </w:r>
          </w:p>
        </w:tc>
        <w:tc>
          <w:tcPr>
            <w:tcW w:w="1304" w:type="dxa"/>
          </w:tcPr>
          <w:p w14:paraId="2A3667CF" w14:textId="7A7FF07B" w:rsidR="00DE1B2D" w:rsidRPr="004A75C0" w:rsidRDefault="00E01873" w:rsidP="00284046">
            <w:pPr>
              <w:cnfStyle w:val="000000100000" w:firstRow="0" w:lastRow="0" w:firstColumn="0" w:lastColumn="0" w:oddVBand="0" w:evenVBand="0" w:oddHBand="1" w:evenHBand="0" w:firstRowFirstColumn="0" w:firstRowLastColumn="0" w:lastRowFirstColumn="0" w:lastRowLastColumn="0"/>
            </w:pPr>
            <w:r w:rsidRPr="004A75C0">
              <w:t>Yes</w:t>
            </w:r>
          </w:p>
        </w:tc>
        <w:tc>
          <w:tcPr>
            <w:tcW w:w="2029" w:type="dxa"/>
          </w:tcPr>
          <w:p w14:paraId="04393909" w14:textId="5F4EE222" w:rsidR="00DE1B2D" w:rsidRPr="004A75C0" w:rsidRDefault="00CC16DB" w:rsidP="00284046">
            <w:pPr>
              <w:cnfStyle w:val="000000100000" w:firstRow="0" w:lastRow="0" w:firstColumn="0" w:lastColumn="0" w:oddVBand="0" w:evenVBand="0" w:oddHBand="1" w:evenHBand="0" w:firstRowFirstColumn="0" w:firstRowLastColumn="0" w:lastRowFirstColumn="0" w:lastRowLastColumn="0"/>
            </w:pPr>
            <w:r w:rsidRPr="004A75C0">
              <w:t>Sup</w:t>
            </w:r>
            <w:r w:rsidR="004D4329" w:rsidRPr="004A75C0">
              <w:t>eriority</w:t>
            </w:r>
          </w:p>
        </w:tc>
      </w:tr>
      <w:tr w:rsidR="00C84A8C" w:rsidRPr="004A75C0" w14:paraId="01F64CDA" w14:textId="77777777" w:rsidTr="003072B1">
        <w:trPr>
          <w:trHeight w:val="70"/>
        </w:trPr>
        <w:tc>
          <w:tcPr>
            <w:cnfStyle w:val="001000000000" w:firstRow="0" w:lastRow="0" w:firstColumn="1" w:lastColumn="0" w:oddVBand="0" w:evenVBand="0" w:oddHBand="0" w:evenHBand="0" w:firstRowFirstColumn="0" w:firstRowLastColumn="0" w:lastRowFirstColumn="0" w:lastRowLastColumn="0"/>
            <w:tcW w:w="2315" w:type="dxa"/>
          </w:tcPr>
          <w:p w14:paraId="77B94466" w14:textId="084E459A" w:rsidR="00110B06" w:rsidRPr="004A75C0" w:rsidRDefault="001D2862" w:rsidP="00284046">
            <w:pPr>
              <w:rPr>
                <w:b/>
                <w:bCs/>
              </w:rPr>
            </w:pPr>
            <w:r w:rsidRPr="004A75C0">
              <w:rPr>
                <w:b/>
                <w:bCs/>
              </w:rPr>
              <w:t>H</w:t>
            </w:r>
            <w:r w:rsidR="00166DD7" w:rsidRPr="004A75C0">
              <w:rPr>
                <w:b/>
                <w:bCs/>
              </w:rPr>
              <w:t>.R.</w:t>
            </w:r>
            <w:r w:rsidRPr="004A75C0">
              <w:rPr>
                <w:b/>
                <w:bCs/>
              </w:rPr>
              <w:t>/</w:t>
            </w:r>
            <w:r w:rsidR="00555A1F" w:rsidRPr="004A75C0">
              <w:rPr>
                <w:b/>
                <w:bCs/>
              </w:rPr>
              <w:t>Staffs</w:t>
            </w:r>
          </w:p>
        </w:tc>
        <w:tc>
          <w:tcPr>
            <w:tcW w:w="1153" w:type="dxa"/>
          </w:tcPr>
          <w:p w14:paraId="1981E356" w14:textId="42119ED0" w:rsidR="00110B06" w:rsidRPr="004A75C0" w:rsidRDefault="00555A1F" w:rsidP="00284046">
            <w:pPr>
              <w:cnfStyle w:val="000000000000" w:firstRow="0" w:lastRow="0" w:firstColumn="0" w:lastColumn="0" w:oddVBand="0" w:evenVBand="0" w:oddHBand="0" w:evenHBand="0" w:firstRowFirstColumn="0" w:firstRowLastColumn="0" w:lastRowFirstColumn="0" w:lastRowLastColumn="0"/>
            </w:pPr>
            <w:r w:rsidRPr="004A75C0">
              <w:t>Yes</w:t>
            </w:r>
          </w:p>
        </w:tc>
        <w:tc>
          <w:tcPr>
            <w:tcW w:w="766" w:type="dxa"/>
          </w:tcPr>
          <w:p w14:paraId="26FB0B79" w14:textId="7D25AA27" w:rsidR="00110B06" w:rsidRPr="004A75C0" w:rsidRDefault="00555A1F" w:rsidP="00284046">
            <w:pPr>
              <w:cnfStyle w:val="000000000000" w:firstRow="0" w:lastRow="0" w:firstColumn="0" w:lastColumn="0" w:oddVBand="0" w:evenVBand="0" w:oddHBand="0" w:evenHBand="0" w:firstRowFirstColumn="0" w:firstRowLastColumn="0" w:lastRowFirstColumn="0" w:lastRowLastColumn="0"/>
            </w:pPr>
            <w:r w:rsidRPr="004A75C0">
              <w:t>No</w:t>
            </w:r>
          </w:p>
        </w:tc>
        <w:tc>
          <w:tcPr>
            <w:tcW w:w="1449" w:type="dxa"/>
          </w:tcPr>
          <w:p w14:paraId="07F3E166" w14:textId="775805AB" w:rsidR="00110B06" w:rsidRPr="004A75C0" w:rsidRDefault="008060CB" w:rsidP="00284046">
            <w:pPr>
              <w:cnfStyle w:val="000000000000" w:firstRow="0" w:lastRow="0" w:firstColumn="0" w:lastColumn="0" w:oddVBand="0" w:evenVBand="0" w:oddHBand="0" w:evenHBand="0" w:firstRowFirstColumn="0" w:firstRowLastColumn="0" w:lastRowFirstColumn="0" w:lastRowLastColumn="0"/>
            </w:pPr>
            <w:r w:rsidRPr="004A75C0">
              <w:t>Neutral</w:t>
            </w:r>
          </w:p>
        </w:tc>
        <w:tc>
          <w:tcPr>
            <w:tcW w:w="1304" w:type="dxa"/>
          </w:tcPr>
          <w:p w14:paraId="321AC1A0" w14:textId="37F87C71" w:rsidR="00110B06" w:rsidRPr="004A75C0" w:rsidRDefault="00555A1F" w:rsidP="00284046">
            <w:pPr>
              <w:cnfStyle w:val="000000000000" w:firstRow="0" w:lastRow="0" w:firstColumn="0" w:lastColumn="0" w:oddVBand="0" w:evenVBand="0" w:oddHBand="0" w:evenHBand="0" w:firstRowFirstColumn="0" w:firstRowLastColumn="0" w:lastRowFirstColumn="0" w:lastRowLastColumn="0"/>
            </w:pPr>
            <w:r w:rsidRPr="004A75C0">
              <w:t>Yes</w:t>
            </w:r>
          </w:p>
        </w:tc>
        <w:tc>
          <w:tcPr>
            <w:tcW w:w="2029" w:type="dxa"/>
          </w:tcPr>
          <w:p w14:paraId="4782DA1C" w14:textId="727C0726" w:rsidR="00110B06" w:rsidRPr="004A75C0" w:rsidRDefault="00C84A8C" w:rsidP="00284046">
            <w:pPr>
              <w:cnfStyle w:val="000000000000" w:firstRow="0" w:lastRow="0" w:firstColumn="0" w:lastColumn="0" w:oddVBand="0" w:evenVBand="0" w:oddHBand="0" w:evenHBand="0" w:firstRowFirstColumn="0" w:firstRowLastColumn="0" w:lastRowFirstColumn="0" w:lastRowLastColumn="0"/>
            </w:pPr>
            <w:r w:rsidRPr="004A75C0">
              <w:t>Parity</w:t>
            </w:r>
          </w:p>
        </w:tc>
      </w:tr>
      <w:tr w:rsidR="004E0938" w:rsidRPr="004A75C0" w14:paraId="7DCB1593" w14:textId="77777777" w:rsidTr="003072B1">
        <w:trPr>
          <w:cnfStyle w:val="000000100000" w:firstRow="0" w:lastRow="0" w:firstColumn="0" w:lastColumn="0" w:oddVBand="0" w:evenVBand="0" w:oddHBand="1" w:evenHBand="0" w:firstRowFirstColumn="0" w:firstRowLastColumn="0" w:lastRowFirstColumn="0" w:lastRowLastColumn="0"/>
          <w:trHeight w:val="70"/>
        </w:trPr>
        <w:tc>
          <w:tcPr>
            <w:cnfStyle w:val="001000000000" w:firstRow="0" w:lastRow="0" w:firstColumn="1" w:lastColumn="0" w:oddVBand="0" w:evenVBand="0" w:oddHBand="0" w:evenHBand="0" w:firstRowFirstColumn="0" w:firstRowLastColumn="0" w:lastRowFirstColumn="0" w:lastRowLastColumn="0"/>
            <w:tcW w:w="2315" w:type="dxa"/>
          </w:tcPr>
          <w:p w14:paraId="60EEF127" w14:textId="22B7F266" w:rsidR="00110B06" w:rsidRPr="004A75C0" w:rsidRDefault="0009627C" w:rsidP="00284046">
            <w:pPr>
              <w:rPr>
                <w:b/>
                <w:bCs/>
              </w:rPr>
            </w:pPr>
            <w:r w:rsidRPr="004A75C0">
              <w:rPr>
                <w:b/>
                <w:bCs/>
              </w:rPr>
              <w:lastRenderedPageBreak/>
              <w:t xml:space="preserve">Environmental Policy’s </w:t>
            </w:r>
          </w:p>
        </w:tc>
        <w:tc>
          <w:tcPr>
            <w:tcW w:w="1153" w:type="dxa"/>
          </w:tcPr>
          <w:p w14:paraId="49A65A95" w14:textId="496EE0A3" w:rsidR="00110B06" w:rsidRPr="004A75C0" w:rsidRDefault="0009627C" w:rsidP="00284046">
            <w:pPr>
              <w:cnfStyle w:val="000000100000" w:firstRow="0" w:lastRow="0" w:firstColumn="0" w:lastColumn="0" w:oddVBand="0" w:evenVBand="0" w:oddHBand="1" w:evenHBand="0" w:firstRowFirstColumn="0" w:firstRowLastColumn="0" w:lastRowFirstColumn="0" w:lastRowLastColumn="0"/>
            </w:pPr>
            <w:r w:rsidRPr="004A75C0">
              <w:t>Yes</w:t>
            </w:r>
          </w:p>
        </w:tc>
        <w:tc>
          <w:tcPr>
            <w:tcW w:w="766" w:type="dxa"/>
          </w:tcPr>
          <w:p w14:paraId="0DEDE8D0" w14:textId="1CCB5805" w:rsidR="00110B06" w:rsidRPr="004A75C0" w:rsidRDefault="00DE10B4" w:rsidP="00284046">
            <w:pPr>
              <w:cnfStyle w:val="000000100000" w:firstRow="0" w:lastRow="0" w:firstColumn="0" w:lastColumn="0" w:oddVBand="0" w:evenVBand="0" w:oddHBand="1" w:evenHBand="0" w:firstRowFirstColumn="0" w:firstRowLastColumn="0" w:lastRowFirstColumn="0" w:lastRowLastColumn="0"/>
            </w:pPr>
            <w:r w:rsidRPr="004A75C0">
              <w:t>No</w:t>
            </w:r>
          </w:p>
        </w:tc>
        <w:tc>
          <w:tcPr>
            <w:tcW w:w="1449" w:type="dxa"/>
          </w:tcPr>
          <w:p w14:paraId="7B092F80" w14:textId="4CB2A03E" w:rsidR="00110B06" w:rsidRPr="004A75C0" w:rsidRDefault="005924B5" w:rsidP="00284046">
            <w:pPr>
              <w:cnfStyle w:val="000000100000" w:firstRow="0" w:lastRow="0" w:firstColumn="0" w:lastColumn="0" w:oddVBand="0" w:evenVBand="0" w:oddHBand="1" w:evenHBand="0" w:firstRowFirstColumn="0" w:firstRowLastColumn="0" w:lastRowFirstColumn="0" w:lastRowLastColumn="0"/>
            </w:pPr>
            <w:r w:rsidRPr="004A75C0">
              <w:t>Yes</w:t>
            </w:r>
          </w:p>
        </w:tc>
        <w:tc>
          <w:tcPr>
            <w:tcW w:w="1304" w:type="dxa"/>
          </w:tcPr>
          <w:p w14:paraId="2A704DB1" w14:textId="1672E2FE" w:rsidR="00110B06" w:rsidRPr="004A75C0" w:rsidRDefault="005924B5" w:rsidP="00284046">
            <w:pPr>
              <w:cnfStyle w:val="000000100000" w:firstRow="0" w:lastRow="0" w:firstColumn="0" w:lastColumn="0" w:oddVBand="0" w:evenVBand="0" w:oddHBand="1" w:evenHBand="0" w:firstRowFirstColumn="0" w:firstRowLastColumn="0" w:lastRowFirstColumn="0" w:lastRowLastColumn="0"/>
            </w:pPr>
            <w:r w:rsidRPr="004A75C0">
              <w:t>Yes</w:t>
            </w:r>
          </w:p>
        </w:tc>
        <w:tc>
          <w:tcPr>
            <w:tcW w:w="2029" w:type="dxa"/>
          </w:tcPr>
          <w:p w14:paraId="31615372" w14:textId="3CFE468B" w:rsidR="00110B06" w:rsidRPr="004A75C0" w:rsidRDefault="005924B5" w:rsidP="00284046">
            <w:pPr>
              <w:cnfStyle w:val="000000100000" w:firstRow="0" w:lastRow="0" w:firstColumn="0" w:lastColumn="0" w:oddVBand="0" w:evenVBand="0" w:oddHBand="1" w:evenHBand="0" w:firstRowFirstColumn="0" w:firstRowLastColumn="0" w:lastRowFirstColumn="0" w:lastRowLastColumn="0"/>
            </w:pPr>
            <w:r w:rsidRPr="004A75C0">
              <w:t>Advantage</w:t>
            </w:r>
          </w:p>
        </w:tc>
      </w:tr>
      <w:tr w:rsidR="00925427" w:rsidRPr="008E2EA8" w14:paraId="3927C561" w14:textId="77777777" w:rsidTr="003072B1">
        <w:trPr>
          <w:trHeight w:val="70"/>
        </w:trPr>
        <w:tc>
          <w:tcPr>
            <w:cnfStyle w:val="001000000000" w:firstRow="0" w:lastRow="0" w:firstColumn="1" w:lastColumn="0" w:oddVBand="0" w:evenVBand="0" w:oddHBand="0" w:evenHBand="0" w:firstRowFirstColumn="0" w:firstRowLastColumn="0" w:lastRowFirstColumn="0" w:lastRowLastColumn="0"/>
            <w:tcW w:w="2315" w:type="dxa"/>
          </w:tcPr>
          <w:p w14:paraId="289215BA" w14:textId="5612C0CB" w:rsidR="00925427" w:rsidRPr="004A75C0" w:rsidRDefault="00376E1B" w:rsidP="00284046">
            <w:pPr>
              <w:rPr>
                <w:b/>
                <w:bCs/>
              </w:rPr>
            </w:pPr>
            <w:r w:rsidRPr="004A75C0">
              <w:rPr>
                <w:b/>
                <w:bCs/>
              </w:rPr>
              <w:t>Know</w:t>
            </w:r>
            <w:r w:rsidR="00716F36" w:rsidRPr="004A75C0">
              <w:rPr>
                <w:b/>
                <w:bCs/>
              </w:rPr>
              <w:t>-</w:t>
            </w:r>
            <w:r w:rsidRPr="004A75C0">
              <w:rPr>
                <w:b/>
                <w:bCs/>
              </w:rPr>
              <w:t>How</w:t>
            </w:r>
          </w:p>
        </w:tc>
        <w:tc>
          <w:tcPr>
            <w:tcW w:w="1153" w:type="dxa"/>
          </w:tcPr>
          <w:p w14:paraId="07583972" w14:textId="38549895" w:rsidR="00925427" w:rsidRPr="004A75C0" w:rsidRDefault="00376E1B" w:rsidP="00284046">
            <w:pPr>
              <w:cnfStyle w:val="000000000000" w:firstRow="0" w:lastRow="0" w:firstColumn="0" w:lastColumn="0" w:oddVBand="0" w:evenVBand="0" w:oddHBand="0" w:evenHBand="0" w:firstRowFirstColumn="0" w:firstRowLastColumn="0" w:lastRowFirstColumn="0" w:lastRowLastColumn="0"/>
            </w:pPr>
            <w:r w:rsidRPr="004A75C0">
              <w:t>Yes</w:t>
            </w:r>
          </w:p>
        </w:tc>
        <w:tc>
          <w:tcPr>
            <w:tcW w:w="766" w:type="dxa"/>
          </w:tcPr>
          <w:p w14:paraId="5EA078B8" w14:textId="5D3A62CE" w:rsidR="00925427" w:rsidRPr="004A75C0" w:rsidRDefault="003F2763" w:rsidP="00284046">
            <w:pPr>
              <w:cnfStyle w:val="000000000000" w:firstRow="0" w:lastRow="0" w:firstColumn="0" w:lastColumn="0" w:oddVBand="0" w:evenVBand="0" w:oddHBand="0" w:evenHBand="0" w:firstRowFirstColumn="0" w:firstRowLastColumn="0" w:lastRowFirstColumn="0" w:lastRowLastColumn="0"/>
            </w:pPr>
            <w:r w:rsidRPr="004A75C0">
              <w:t>No</w:t>
            </w:r>
          </w:p>
        </w:tc>
        <w:tc>
          <w:tcPr>
            <w:tcW w:w="1449" w:type="dxa"/>
          </w:tcPr>
          <w:p w14:paraId="4D440E6C" w14:textId="23BEE1D1" w:rsidR="00925427" w:rsidRPr="004A75C0" w:rsidRDefault="005A733D" w:rsidP="00284046">
            <w:pPr>
              <w:cnfStyle w:val="000000000000" w:firstRow="0" w:lastRow="0" w:firstColumn="0" w:lastColumn="0" w:oddVBand="0" w:evenVBand="0" w:oddHBand="0" w:evenHBand="0" w:firstRowFirstColumn="0" w:firstRowLastColumn="0" w:lastRowFirstColumn="0" w:lastRowLastColumn="0"/>
            </w:pPr>
            <w:r w:rsidRPr="004A75C0">
              <w:t>Yes</w:t>
            </w:r>
          </w:p>
        </w:tc>
        <w:tc>
          <w:tcPr>
            <w:tcW w:w="1304" w:type="dxa"/>
          </w:tcPr>
          <w:p w14:paraId="46EA2E6F" w14:textId="5C0562DD" w:rsidR="00925427" w:rsidRPr="004A75C0" w:rsidRDefault="00455973" w:rsidP="00284046">
            <w:pPr>
              <w:cnfStyle w:val="000000000000" w:firstRow="0" w:lastRow="0" w:firstColumn="0" w:lastColumn="0" w:oddVBand="0" w:evenVBand="0" w:oddHBand="0" w:evenHBand="0" w:firstRowFirstColumn="0" w:firstRowLastColumn="0" w:lastRowFirstColumn="0" w:lastRowLastColumn="0"/>
            </w:pPr>
            <w:r w:rsidRPr="004A75C0">
              <w:t>Yes</w:t>
            </w:r>
          </w:p>
        </w:tc>
        <w:tc>
          <w:tcPr>
            <w:tcW w:w="2029" w:type="dxa"/>
          </w:tcPr>
          <w:p w14:paraId="21043311" w14:textId="718CF07F" w:rsidR="00925427" w:rsidRPr="008E2EA8" w:rsidRDefault="000A22B2" w:rsidP="00716F36">
            <w:pPr>
              <w:keepNext/>
              <w:cnfStyle w:val="000000000000" w:firstRow="0" w:lastRow="0" w:firstColumn="0" w:lastColumn="0" w:oddVBand="0" w:evenVBand="0" w:oddHBand="0" w:evenHBand="0" w:firstRowFirstColumn="0" w:firstRowLastColumn="0" w:lastRowFirstColumn="0" w:lastRowLastColumn="0"/>
            </w:pPr>
            <w:r w:rsidRPr="004A75C0">
              <w:t>Advantage</w:t>
            </w:r>
          </w:p>
        </w:tc>
      </w:tr>
    </w:tbl>
    <w:p w14:paraId="48513BFD" w14:textId="77777777" w:rsidR="000353D5" w:rsidRPr="000353D5" w:rsidRDefault="000353D5" w:rsidP="000353D5"/>
    <w:p w14:paraId="5C84BFF6" w14:textId="54C6E44E" w:rsidR="000321C9" w:rsidRDefault="00FF727D" w:rsidP="00540DA7">
      <w:pPr>
        <w:jc w:val="both"/>
        <w:rPr>
          <w:b/>
          <w:bCs/>
        </w:rPr>
      </w:pPr>
      <w:r>
        <w:rPr>
          <w:b/>
          <w:bCs/>
        </w:rPr>
        <w:t>Evaluating the Finding</w:t>
      </w:r>
      <w:r w:rsidR="00252DA8">
        <w:rPr>
          <w:b/>
          <w:bCs/>
        </w:rPr>
        <w:t xml:space="preserve">s </w:t>
      </w:r>
      <w:r w:rsidR="005A2C95">
        <w:rPr>
          <w:b/>
          <w:bCs/>
        </w:rPr>
        <w:t>f</w:t>
      </w:r>
      <w:r w:rsidR="00252DA8">
        <w:rPr>
          <w:b/>
          <w:bCs/>
        </w:rPr>
        <w:t>rom VRIO Analysis.</w:t>
      </w:r>
    </w:p>
    <w:p w14:paraId="0F30D9F1" w14:textId="6D3179BF" w:rsidR="0020369D" w:rsidRDefault="000321C9" w:rsidP="00540DA7">
      <w:pPr>
        <w:jc w:val="both"/>
        <w:rPr>
          <w:b/>
          <w:bCs/>
        </w:rPr>
      </w:pPr>
      <w:r>
        <w:rPr>
          <w:b/>
          <w:bCs/>
        </w:rPr>
        <w:t>Advantage.</w:t>
      </w:r>
    </w:p>
    <w:p w14:paraId="073F8019" w14:textId="5AFE1FC5" w:rsidR="00D27AF3" w:rsidRPr="009D2CF3" w:rsidRDefault="008C5FFF" w:rsidP="00A61EC8">
      <w:pPr>
        <w:jc w:val="both"/>
      </w:pPr>
      <w:r w:rsidRPr="005434FF">
        <w:t>Lidl has limited product line and brands</w:t>
      </w:r>
      <w:r w:rsidR="00CD4882" w:rsidRPr="005434FF">
        <w:t xml:space="preserve"> in comparison to larger </w:t>
      </w:r>
      <w:r w:rsidR="00D218DD" w:rsidRPr="005434FF">
        <w:t>supermarkets like Asda and Tesco</w:t>
      </w:r>
      <w:r w:rsidRPr="005434FF">
        <w:t>,</w:t>
      </w:r>
      <w:r w:rsidR="009D2CF3">
        <w:t xml:space="preserve"> and</w:t>
      </w:r>
      <w:r w:rsidRPr="005434FF">
        <w:t xml:space="preserve"> there is an advantage as it requires less space on the shelf and storage thereby reducing the size of the stores and cost.</w:t>
      </w:r>
      <w:r w:rsidR="00913B4A" w:rsidRPr="005434FF">
        <w:t xml:space="preserve"> Lidl </w:t>
      </w:r>
      <w:r w:rsidR="00C90951" w:rsidRPr="005434FF">
        <w:t xml:space="preserve">is able to make </w:t>
      </w:r>
      <w:r w:rsidR="008000C5">
        <w:t xml:space="preserve">a </w:t>
      </w:r>
      <w:r w:rsidR="00C90951" w:rsidRPr="005434FF">
        <w:t>large profit margin by having product tailer ma</w:t>
      </w:r>
      <w:r w:rsidR="00615E21" w:rsidRPr="005434FF">
        <w:t>de</w:t>
      </w:r>
      <w:r w:rsidR="00C90951" w:rsidRPr="005434FF">
        <w:t xml:space="preserve"> with its own brands</w:t>
      </w:r>
      <w:r w:rsidR="0037785E" w:rsidRPr="005434FF">
        <w:t xml:space="preserve"> and labels</w:t>
      </w:r>
      <w:r w:rsidR="00E11448" w:rsidRPr="005434FF">
        <w:t xml:space="preserve"> that are unavailable in other </w:t>
      </w:r>
      <w:r w:rsidR="006E31FD" w:rsidRPr="005434FF">
        <w:t>competitors</w:t>
      </w:r>
      <w:r w:rsidR="00597B43">
        <w:t>;</w:t>
      </w:r>
      <w:r w:rsidR="001C2183">
        <w:t xml:space="preserve"> t</w:t>
      </w:r>
      <w:r w:rsidR="0037785E" w:rsidRPr="005434FF">
        <w:t xml:space="preserve">he cost </w:t>
      </w:r>
      <w:r w:rsidR="001C2183">
        <w:t>i</w:t>
      </w:r>
      <w:r w:rsidR="0037785E" w:rsidRPr="005434FF">
        <w:t xml:space="preserve">s lowered by avoiding </w:t>
      </w:r>
      <w:r w:rsidR="00710E58" w:rsidRPr="005434FF">
        <w:t>more expensive premium brands.</w:t>
      </w:r>
      <w:r w:rsidR="003D3821">
        <w:t xml:space="preserve"> Its</w:t>
      </w:r>
      <w:r w:rsidR="00AA174C" w:rsidRPr="005434FF">
        <w:t xml:space="preserve"> name is a </w:t>
      </w:r>
      <w:r w:rsidR="001C1012" w:rsidRPr="005434FF">
        <w:t>well-recognised</w:t>
      </w:r>
      <w:r w:rsidR="00AA174C" w:rsidRPr="005434FF">
        <w:t xml:space="preserve"> </w:t>
      </w:r>
      <w:r w:rsidR="001C1012" w:rsidRPr="005434FF">
        <w:t>brand in the super</w:t>
      </w:r>
      <w:r w:rsidR="004302F8" w:rsidRPr="005434FF">
        <w:t>market industry,</w:t>
      </w:r>
      <w:r w:rsidR="009D2CF3">
        <w:t xml:space="preserve"> and</w:t>
      </w:r>
      <w:r w:rsidR="004302F8" w:rsidRPr="005434FF">
        <w:t xml:space="preserve"> it has a large number of shoppers</w:t>
      </w:r>
      <w:r w:rsidR="00367E03" w:rsidRPr="005434FF">
        <w:t xml:space="preserve"> who a very loyal to the company.</w:t>
      </w:r>
    </w:p>
    <w:p w14:paraId="7DD93959" w14:textId="49B1A0CF" w:rsidR="0020369D" w:rsidRDefault="000321C9" w:rsidP="00540DA7">
      <w:pPr>
        <w:jc w:val="both"/>
        <w:rPr>
          <w:b/>
          <w:bCs/>
        </w:rPr>
      </w:pPr>
      <w:r>
        <w:rPr>
          <w:b/>
          <w:bCs/>
        </w:rPr>
        <w:t>Disadvantage.</w:t>
      </w:r>
      <w:r w:rsidR="00E32CE9">
        <w:rPr>
          <w:b/>
          <w:bCs/>
        </w:rPr>
        <w:t xml:space="preserve"> </w:t>
      </w:r>
    </w:p>
    <w:p w14:paraId="246BD22E" w14:textId="27857E62" w:rsidR="008907B7" w:rsidRDefault="00556874" w:rsidP="00750C4D">
      <w:pPr>
        <w:jc w:val="both"/>
      </w:pPr>
      <w:r w:rsidRPr="00597B43">
        <w:t>The stores can be eas</w:t>
      </w:r>
      <w:r w:rsidR="00CC6BD1" w:rsidRPr="00597B43">
        <w:t>ily duplicated</w:t>
      </w:r>
      <w:r w:rsidR="006B78E3" w:rsidRPr="00597B43">
        <w:t xml:space="preserve"> due to the simple design and size.</w:t>
      </w:r>
      <w:r w:rsidR="00E646E0" w:rsidRPr="005434FF">
        <w:t xml:space="preserve"> </w:t>
      </w:r>
      <w:r w:rsidR="000A35A6" w:rsidRPr="005434FF">
        <w:t>The knowl</w:t>
      </w:r>
      <w:r w:rsidR="00450BC9" w:rsidRPr="005434FF">
        <w:t xml:space="preserve">edge needed to create a similar product and business models </w:t>
      </w:r>
      <w:r w:rsidR="009D2CF3">
        <w:t>is</w:t>
      </w:r>
      <w:r w:rsidR="00450BC9" w:rsidRPr="005434FF">
        <w:t xml:space="preserve"> </w:t>
      </w:r>
      <w:r w:rsidR="009D2CF3">
        <w:t>read</w:t>
      </w:r>
      <w:r w:rsidR="0020369D" w:rsidRPr="005434FF">
        <w:t>ily</w:t>
      </w:r>
      <w:r w:rsidR="00450BC9" w:rsidRPr="005434FF">
        <w:t xml:space="preserve"> available to </w:t>
      </w:r>
      <w:r w:rsidR="0020369D" w:rsidRPr="005434FF">
        <w:t>competitors</w:t>
      </w:r>
      <w:r w:rsidR="00385317" w:rsidRPr="005434FF">
        <w:t xml:space="preserve">. </w:t>
      </w:r>
      <w:r w:rsidR="000A1109" w:rsidRPr="005434FF">
        <w:t>But the resource</w:t>
      </w:r>
      <w:r w:rsidR="00E646E0" w:rsidRPr="005434FF">
        <w:t xml:space="preserve">, </w:t>
      </w:r>
      <w:r w:rsidR="00F86935" w:rsidRPr="005434FF">
        <w:t xml:space="preserve">finance, </w:t>
      </w:r>
      <w:r w:rsidR="00FB3575" w:rsidRPr="005434FF">
        <w:t>logistics may</w:t>
      </w:r>
      <w:r w:rsidR="000A1109" w:rsidRPr="005434FF">
        <w:t xml:space="preserve"> not be available to </w:t>
      </w:r>
      <w:r w:rsidR="005C50D7" w:rsidRPr="005434FF">
        <w:t>newcomer</w:t>
      </w:r>
      <w:r w:rsidR="00E646E0" w:rsidRPr="005434FF">
        <w:t>s</w:t>
      </w:r>
      <w:r w:rsidR="00EC0420" w:rsidRPr="005434FF">
        <w:t xml:space="preserve">. But </w:t>
      </w:r>
      <w:r w:rsidR="009D2CF3">
        <w:t xml:space="preserve">the </w:t>
      </w:r>
      <w:r w:rsidR="00EC0420" w:rsidRPr="005434FF">
        <w:t xml:space="preserve">risk is </w:t>
      </w:r>
      <w:r w:rsidR="009D2CF3">
        <w:t>preferably</w:t>
      </w:r>
      <w:r w:rsidR="00EC0420" w:rsidRPr="005434FF">
        <w:t xml:space="preserve"> from larger</w:t>
      </w:r>
      <w:r w:rsidR="009D2CF3">
        <w:t>,</w:t>
      </w:r>
      <w:r w:rsidR="00EC0420" w:rsidRPr="005434FF">
        <w:t xml:space="preserve"> mo</w:t>
      </w:r>
      <w:r w:rsidR="00FB3575" w:rsidRPr="005434FF">
        <w:t xml:space="preserve">re well-established supermarkets who are </w:t>
      </w:r>
      <w:r w:rsidR="00E77E0A" w:rsidRPr="005434FF">
        <w:t>looking to enter the same market.</w:t>
      </w:r>
    </w:p>
    <w:p w14:paraId="474E4D31" w14:textId="41421ACC" w:rsidR="009D4C64" w:rsidRPr="009D4C64" w:rsidRDefault="009D4C64" w:rsidP="009D4C64">
      <w:pPr>
        <w:jc w:val="both"/>
        <w:rPr>
          <w:b/>
          <w:bCs/>
        </w:rPr>
      </w:pPr>
      <w:r w:rsidRPr="009D4C64">
        <w:rPr>
          <w:b/>
          <w:bCs/>
        </w:rPr>
        <w:t>Lidl</w:t>
      </w:r>
      <w:r>
        <w:rPr>
          <w:b/>
          <w:bCs/>
        </w:rPr>
        <w:t>’s</w:t>
      </w:r>
      <w:r w:rsidRPr="009D4C64">
        <w:rPr>
          <w:b/>
          <w:bCs/>
        </w:rPr>
        <w:t xml:space="preserve"> </w:t>
      </w:r>
      <w:r>
        <w:rPr>
          <w:b/>
          <w:bCs/>
        </w:rPr>
        <w:t>C</w:t>
      </w:r>
      <w:r w:rsidRPr="009D4C64">
        <w:rPr>
          <w:b/>
          <w:bCs/>
        </w:rPr>
        <w:t xml:space="preserve">ompetitive </w:t>
      </w:r>
      <w:r>
        <w:rPr>
          <w:b/>
          <w:bCs/>
        </w:rPr>
        <w:t>A</w:t>
      </w:r>
      <w:r w:rsidRPr="009D4C64">
        <w:rPr>
          <w:b/>
          <w:bCs/>
        </w:rPr>
        <w:t>dvantage.</w:t>
      </w:r>
    </w:p>
    <w:p w14:paraId="3B372C50" w14:textId="2A3DBD57" w:rsidR="00233891" w:rsidRDefault="00540DA7" w:rsidP="00FB3575">
      <w:pPr>
        <w:jc w:val="both"/>
      </w:pPr>
      <w:r w:rsidRPr="001E2CF2">
        <w:t xml:space="preserve">Lidl competitive advantage </w:t>
      </w:r>
      <w:r w:rsidR="00E869BE" w:rsidRPr="001E2CF2">
        <w:t xml:space="preserve">is </w:t>
      </w:r>
      <w:r w:rsidRPr="001E2CF2">
        <w:t>its efficient business model that is hard to replicate</w:t>
      </w:r>
      <w:r w:rsidR="00A346F0" w:rsidRPr="001E2CF2">
        <w:t>;</w:t>
      </w:r>
      <w:r w:rsidRPr="001E2CF2">
        <w:t xml:space="preserve"> well</w:t>
      </w:r>
      <w:r w:rsidR="004B40FA" w:rsidRPr="001E2CF2">
        <w:t>-</w:t>
      </w:r>
      <w:r w:rsidRPr="001E2CF2">
        <w:t>organised business model giving cost leadership</w:t>
      </w:r>
      <w:r w:rsidR="004B40FA" w:rsidRPr="001E2CF2">
        <w:t>,</w:t>
      </w:r>
      <w:r w:rsidR="00654E6F" w:rsidRPr="001E2CF2">
        <w:t xml:space="preserve"> produc</w:t>
      </w:r>
      <w:r w:rsidR="00F55886" w:rsidRPr="001E2CF2">
        <w:t>t differentiat</w:t>
      </w:r>
      <w:r w:rsidR="004A676F" w:rsidRPr="001E2CF2">
        <w:t>ion</w:t>
      </w:r>
      <w:r w:rsidRPr="001E2CF2">
        <w:t xml:space="preserve"> </w:t>
      </w:r>
      <w:r w:rsidR="00A346F0" w:rsidRPr="001E2CF2">
        <w:t>and value for money</w:t>
      </w:r>
      <w:r w:rsidR="00E62552" w:rsidRPr="001E2CF2">
        <w:t>.</w:t>
      </w:r>
      <w:r w:rsidR="00EA6EB5" w:rsidRPr="001E2CF2">
        <w:t xml:space="preserve"> Lidl operates from small stores</w:t>
      </w:r>
      <w:r w:rsidR="00B53E3D" w:rsidRPr="001E2CF2">
        <w:t xml:space="preserve">, but </w:t>
      </w:r>
      <w:r w:rsidR="00914A40" w:rsidRPr="001E2CF2">
        <w:t>it’s</w:t>
      </w:r>
      <w:r w:rsidR="00765DC6" w:rsidRPr="001E2CF2">
        <w:t xml:space="preserve"> </w:t>
      </w:r>
      <w:r w:rsidR="00B53E3D" w:rsidRPr="001E2CF2">
        <w:t xml:space="preserve">part of a </w:t>
      </w:r>
      <w:r w:rsidR="00102895" w:rsidRPr="001E2CF2">
        <w:t>more prominent</w:t>
      </w:r>
      <w:r w:rsidR="00B53E3D" w:rsidRPr="001E2CF2">
        <w:t xml:space="preserve"> organisation </w:t>
      </w:r>
      <w:r w:rsidR="001B272D" w:rsidRPr="001E2CF2">
        <w:t>that</w:t>
      </w:r>
      <w:r w:rsidRPr="001E2CF2">
        <w:t xml:space="preserve"> has well organised </w:t>
      </w:r>
      <w:r w:rsidR="00E62552" w:rsidRPr="001E2CF2">
        <w:t xml:space="preserve">from </w:t>
      </w:r>
      <w:r w:rsidRPr="001E2CF2">
        <w:t>most efficient transportation</w:t>
      </w:r>
      <w:r w:rsidR="00CB48F7" w:rsidRPr="001E2CF2">
        <w:t xml:space="preserve">, </w:t>
      </w:r>
      <w:r w:rsidRPr="001E2CF2">
        <w:t>distribution centres</w:t>
      </w:r>
      <w:r w:rsidR="00206BCF" w:rsidRPr="001E2CF2">
        <w:t xml:space="preserve">, </w:t>
      </w:r>
      <w:r w:rsidR="00CF3ED9" w:rsidRPr="001E2CF2">
        <w:t>own product line</w:t>
      </w:r>
      <w:r w:rsidRPr="001E2CF2">
        <w:t xml:space="preserve"> that are superior against the rivals and too costly to imitate. VRIO analysis finding demonstrates Lidl does have long term sustainable strategy</w:t>
      </w:r>
      <w:r w:rsidR="00CC32D6" w:rsidRPr="001E2CF2">
        <w:t xml:space="preserve"> using simplicity, efficiency, cost and time</w:t>
      </w:r>
      <w:r w:rsidR="00102895" w:rsidRPr="001E2CF2">
        <w:t>-</w:t>
      </w:r>
      <w:r w:rsidR="00AF6160" w:rsidRPr="001E2CF2">
        <w:t>saving</w:t>
      </w:r>
      <w:r w:rsidR="001477DB" w:rsidRPr="001E2CF2">
        <w:t xml:space="preserve"> methods</w:t>
      </w:r>
      <w:r w:rsidR="00AF6160" w:rsidRPr="001E2CF2">
        <w:t>,</w:t>
      </w:r>
      <w:r w:rsidR="00ED7BA4" w:rsidRPr="001E2CF2">
        <w:t xml:space="preserve"> making its product very unique and hard to imitate</w:t>
      </w:r>
      <w:r w:rsidR="009D50EC" w:rsidRPr="001E2CF2">
        <w:t>.</w:t>
      </w:r>
      <w:r w:rsidR="00E6684C" w:rsidRPr="001E2CF2">
        <w:t xml:space="preserve"> However, the only threat is </w:t>
      </w:r>
      <w:r w:rsidR="009158EA" w:rsidRPr="001E2CF2">
        <w:t xml:space="preserve">that </w:t>
      </w:r>
      <w:r w:rsidR="00E6684C" w:rsidRPr="001E2CF2">
        <w:t xml:space="preserve">larger </w:t>
      </w:r>
      <w:r w:rsidR="00EB39EA" w:rsidRPr="001E2CF2">
        <w:t>supermarkets</w:t>
      </w:r>
      <w:r w:rsidR="00E6684C" w:rsidRPr="001E2CF2">
        <w:t xml:space="preserve"> </w:t>
      </w:r>
      <w:r w:rsidR="00EB39EA" w:rsidRPr="001E2CF2">
        <w:t xml:space="preserve">have the ability to replicate </w:t>
      </w:r>
      <w:r w:rsidR="00192DC9" w:rsidRPr="001E2CF2">
        <w:t>Lidl’s model</w:t>
      </w:r>
      <w:r w:rsidR="00BF2E14" w:rsidRPr="001E2CF2">
        <w:t>. Nevertheless, this is a low threat</w:t>
      </w:r>
      <w:r w:rsidR="005F3727" w:rsidRPr="001E2CF2">
        <w:t xml:space="preserve"> a</w:t>
      </w:r>
      <w:r w:rsidR="00D77031" w:rsidRPr="001E2CF2">
        <w:t xml:space="preserve">s imitating </w:t>
      </w:r>
      <w:r w:rsidR="008E591C" w:rsidRPr="001E2CF2">
        <w:t>Lidl business model is a</w:t>
      </w:r>
      <w:r w:rsidR="00396F68" w:rsidRPr="001E2CF2">
        <w:t xml:space="preserve"> massiv</w:t>
      </w:r>
      <w:r w:rsidR="008E591C" w:rsidRPr="001E2CF2">
        <w:t>e project</w:t>
      </w:r>
      <w:r w:rsidR="00E6684C" w:rsidRPr="001E2CF2">
        <w:t xml:space="preserve"> </w:t>
      </w:r>
      <w:r w:rsidR="008E591C" w:rsidRPr="001E2CF2">
        <w:t>and w</w:t>
      </w:r>
      <w:r w:rsidR="00396F68" w:rsidRPr="001E2CF2">
        <w:t>ill no</w:t>
      </w:r>
      <w:r w:rsidR="008E591C" w:rsidRPr="001E2CF2">
        <w:t>t go unnoti</w:t>
      </w:r>
      <w:r w:rsidR="009035C4" w:rsidRPr="001E2CF2">
        <w:t>ced</w:t>
      </w:r>
      <w:r w:rsidR="00CE61B7" w:rsidRPr="001E2CF2">
        <w:t xml:space="preserve"> (Barney and </w:t>
      </w:r>
      <w:proofErr w:type="spellStart"/>
      <w:r w:rsidR="00CE61B7" w:rsidRPr="001E2CF2">
        <w:t>Hesterly</w:t>
      </w:r>
      <w:proofErr w:type="spellEnd"/>
      <w:r w:rsidR="00CE61B7" w:rsidRPr="001E2CF2">
        <w:t>, 2018).</w:t>
      </w:r>
      <w:r w:rsidR="009A7A1C" w:rsidRPr="001E2CF2">
        <w:t xml:space="preserve"> </w:t>
      </w:r>
      <w:r w:rsidR="00261E79" w:rsidRPr="001E2CF2">
        <w:t xml:space="preserve">Lidl’s excellent business approach can </w:t>
      </w:r>
      <w:r w:rsidR="001D629B" w:rsidRPr="001E2CF2">
        <w:t xml:space="preserve">only </w:t>
      </w:r>
      <w:r w:rsidR="00261E79" w:rsidRPr="001E2CF2">
        <w:t xml:space="preserve">be summed up as </w:t>
      </w:r>
      <w:r w:rsidR="001D629B" w:rsidRPr="001E2CF2">
        <w:t>unique.</w:t>
      </w:r>
    </w:p>
    <w:p w14:paraId="1D957478" w14:textId="77777777" w:rsidR="00896FC8" w:rsidRDefault="00896FC8" w:rsidP="00FB3575">
      <w:pPr>
        <w:jc w:val="both"/>
      </w:pPr>
    </w:p>
    <w:p w14:paraId="6C685084" w14:textId="699F6DE1" w:rsidR="0039491B" w:rsidRPr="00F04608" w:rsidRDefault="0039491B" w:rsidP="0039491B">
      <w:pPr>
        <w:pStyle w:val="IntenseQuote"/>
        <w:rPr>
          <w:b/>
          <w:bCs/>
        </w:rPr>
      </w:pPr>
      <w:r w:rsidRPr="00F04608">
        <w:rPr>
          <w:b/>
          <w:bCs/>
        </w:rPr>
        <w:lastRenderedPageBreak/>
        <w:t xml:space="preserve">This part of </w:t>
      </w:r>
      <w:r w:rsidR="009E3DE9">
        <w:rPr>
          <w:b/>
          <w:bCs/>
        </w:rPr>
        <w:t xml:space="preserve">the </w:t>
      </w:r>
      <w:r w:rsidRPr="00F04608">
        <w:rPr>
          <w:b/>
          <w:bCs/>
        </w:rPr>
        <w:t xml:space="preserve">report will examine the Products Life Cycle to understand </w:t>
      </w:r>
      <w:r w:rsidR="004D3FEB">
        <w:rPr>
          <w:b/>
          <w:bCs/>
        </w:rPr>
        <w:t>if Lidl has reach</w:t>
      </w:r>
      <w:r w:rsidR="009E3DE9">
        <w:rPr>
          <w:b/>
          <w:bCs/>
        </w:rPr>
        <w:t>ed</w:t>
      </w:r>
      <w:r w:rsidR="004D3FEB">
        <w:rPr>
          <w:b/>
          <w:bCs/>
        </w:rPr>
        <w:t xml:space="preserve"> maturity </w:t>
      </w:r>
      <w:r w:rsidRPr="00F04608">
        <w:rPr>
          <w:b/>
          <w:bCs/>
        </w:rPr>
        <w:t xml:space="preserve">and generate </w:t>
      </w:r>
      <w:r w:rsidR="00770B00">
        <w:rPr>
          <w:b/>
          <w:bCs/>
        </w:rPr>
        <w:t xml:space="preserve">other </w:t>
      </w:r>
      <w:r w:rsidR="00AB5172">
        <w:rPr>
          <w:b/>
          <w:bCs/>
        </w:rPr>
        <w:t xml:space="preserve">feasible </w:t>
      </w:r>
      <w:r w:rsidRPr="00F04608">
        <w:rPr>
          <w:b/>
          <w:bCs/>
        </w:rPr>
        <w:t>strategic options.</w:t>
      </w:r>
    </w:p>
    <w:p w14:paraId="78E5BC6E" w14:textId="77777777" w:rsidR="0039491B" w:rsidRPr="008D550C" w:rsidRDefault="0039491B" w:rsidP="008D550C">
      <w:pPr>
        <w:jc w:val="center"/>
        <w:rPr>
          <w:b/>
          <w:bCs/>
        </w:rPr>
      </w:pPr>
      <w:r w:rsidRPr="008D550C">
        <w:rPr>
          <w:b/>
          <w:bCs/>
        </w:rPr>
        <w:t>Product Life Cycle.</w:t>
      </w:r>
    </w:p>
    <w:p w14:paraId="6E7C206A" w14:textId="77777777" w:rsidR="000315C9" w:rsidRDefault="0039491B" w:rsidP="000315C9">
      <w:pPr>
        <w:keepNext/>
        <w:jc w:val="center"/>
      </w:pPr>
      <w:r w:rsidRPr="00554BE8">
        <w:rPr>
          <w:noProof/>
        </w:rPr>
        <w:drawing>
          <wp:inline distT="0" distB="0" distL="0" distR="0" wp14:anchorId="4A18357F" wp14:editId="1DC91B7C">
            <wp:extent cx="5731510" cy="3319780"/>
            <wp:effectExtent l="0" t="0" r="2540" b="0"/>
            <wp:docPr id="17"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67">
                      <a:extLst>
                        <a:ext uri="{28A0092B-C50C-407E-A947-70E740481C1C}">
                          <a14:useLocalDpi xmlns:a14="http://schemas.microsoft.com/office/drawing/2010/main" val="0"/>
                        </a:ext>
                      </a:extLst>
                    </a:blip>
                    <a:srcRect/>
                    <a:stretch>
                      <a:fillRect/>
                    </a:stretch>
                  </pic:blipFill>
                  <pic:spPr bwMode="auto">
                    <a:xfrm>
                      <a:off x="0" y="0"/>
                      <a:ext cx="5731510" cy="3319780"/>
                    </a:xfrm>
                    <a:prstGeom prst="rect">
                      <a:avLst/>
                    </a:prstGeom>
                    <a:noFill/>
                    <a:ln>
                      <a:noFill/>
                    </a:ln>
                  </pic:spPr>
                </pic:pic>
              </a:graphicData>
            </a:graphic>
          </wp:inline>
        </w:drawing>
      </w:r>
    </w:p>
    <w:p w14:paraId="1EF6A0AF" w14:textId="31366F50" w:rsidR="0039491B" w:rsidRDefault="000315C9" w:rsidP="000315C9">
      <w:pPr>
        <w:pStyle w:val="Caption"/>
        <w:jc w:val="center"/>
      </w:pPr>
      <w:bookmarkStart w:id="40" w:name="_Toc57146110"/>
      <w:r>
        <w:t xml:space="preserve">Figure </w:t>
      </w:r>
      <w:fldSimple w:instr=" SEQ Figure \* ARABIC ">
        <w:r w:rsidR="00BE1369">
          <w:rPr>
            <w:noProof/>
          </w:rPr>
          <w:t>12</w:t>
        </w:r>
      </w:fldSimple>
      <w:r>
        <w:t xml:space="preserve">. </w:t>
      </w:r>
      <w:r w:rsidRPr="00405D40">
        <w:t>Product Life Cycle (Sohn, 2019).</w:t>
      </w:r>
      <w:bookmarkEnd w:id="40"/>
    </w:p>
    <w:p w14:paraId="767F131E" w14:textId="42B42A2B" w:rsidR="0039491B" w:rsidRDefault="0039491B" w:rsidP="0039491B">
      <w:pPr>
        <w:jc w:val="both"/>
      </w:pPr>
      <w:r>
        <w:t xml:space="preserve">For any organisation to be successful, they must first understand </w:t>
      </w:r>
      <w:r w:rsidR="000B1C09">
        <w:t xml:space="preserve">the </w:t>
      </w:r>
      <w:r>
        <w:t>product life cycle. A product or a brand that starts from initial development to being phased after reaching its peak</w:t>
      </w:r>
      <w:r w:rsidR="000904E5">
        <w:t>,</w:t>
      </w:r>
      <w:r>
        <w:t xml:space="preserve"> and decline or loss of interest </w:t>
      </w:r>
      <w:r w:rsidR="00D74A63">
        <w:t xml:space="preserve">by </w:t>
      </w:r>
      <w:r>
        <w:t xml:space="preserve">the users. This can be an individual product on the shelve or even Lidl supermarket brand. Lidl has </w:t>
      </w:r>
      <w:r w:rsidR="002A413E">
        <w:t xml:space="preserve">a </w:t>
      </w:r>
      <w:r>
        <w:t>vast amount of its own product on the s</w:t>
      </w:r>
      <w:r w:rsidR="002A413E">
        <w:t>h</w:t>
      </w:r>
      <w:r>
        <w:t>elves, but for this examination</w:t>
      </w:r>
      <w:r w:rsidR="002A413E">
        <w:t>,</w:t>
      </w:r>
      <w:r>
        <w:t xml:space="preserve"> the report will only focus on </w:t>
      </w:r>
      <w:r w:rsidR="002A413E">
        <w:t xml:space="preserve">the </w:t>
      </w:r>
      <w:r>
        <w:t>Lidl brand. To examine if Lidl has reached its peak</w:t>
      </w:r>
      <w:r w:rsidR="000904E5">
        <w:t>,</w:t>
      </w:r>
      <w:r>
        <w:t xml:space="preserve"> and is able to continue its momentum, the report will examine some historic</w:t>
      </w:r>
      <w:r w:rsidR="000904E5">
        <w:t>al</w:t>
      </w:r>
      <w:r>
        <w:t xml:space="preserve"> data below.</w:t>
      </w:r>
    </w:p>
    <w:p w14:paraId="040D52EC" w14:textId="77777777" w:rsidR="0039491B" w:rsidRPr="002F6FB4" w:rsidRDefault="0039491B" w:rsidP="0039491B">
      <w:pPr>
        <w:jc w:val="both"/>
      </w:pPr>
      <w:r>
        <w:t xml:space="preserve"> </w:t>
      </w:r>
    </w:p>
    <w:p w14:paraId="0E32E64E" w14:textId="77777777" w:rsidR="0039491B" w:rsidRDefault="0039491B" w:rsidP="0039491B"/>
    <w:p w14:paraId="2AB54682" w14:textId="77777777" w:rsidR="008D550C" w:rsidRDefault="008D550C" w:rsidP="008D550C">
      <w:pPr>
        <w:rPr>
          <w:b/>
          <w:bCs/>
        </w:rPr>
      </w:pPr>
    </w:p>
    <w:p w14:paraId="5840626D" w14:textId="77777777" w:rsidR="008D550C" w:rsidRDefault="008D550C" w:rsidP="008D550C">
      <w:pPr>
        <w:rPr>
          <w:b/>
          <w:bCs/>
        </w:rPr>
      </w:pPr>
    </w:p>
    <w:p w14:paraId="3C226DA4" w14:textId="77777777" w:rsidR="008D550C" w:rsidRDefault="008D550C" w:rsidP="008D550C">
      <w:pPr>
        <w:rPr>
          <w:b/>
          <w:bCs/>
        </w:rPr>
      </w:pPr>
    </w:p>
    <w:p w14:paraId="7BF39690" w14:textId="77777777" w:rsidR="008D550C" w:rsidRDefault="008D550C" w:rsidP="008D550C">
      <w:pPr>
        <w:rPr>
          <w:b/>
          <w:bCs/>
        </w:rPr>
      </w:pPr>
    </w:p>
    <w:p w14:paraId="51B9E526" w14:textId="0FD510D6" w:rsidR="0039491B" w:rsidRPr="008D550C" w:rsidRDefault="0039491B" w:rsidP="008D550C">
      <w:pPr>
        <w:jc w:val="center"/>
        <w:rPr>
          <w:b/>
          <w:bCs/>
        </w:rPr>
      </w:pPr>
      <w:r w:rsidRPr="008D550C">
        <w:rPr>
          <w:b/>
          <w:bCs/>
        </w:rPr>
        <w:t>Lidl’s Growth from 2010 to 2020.</w:t>
      </w:r>
    </w:p>
    <w:p w14:paraId="394304D4" w14:textId="77777777" w:rsidR="000315C9" w:rsidRDefault="0039491B" w:rsidP="000315C9">
      <w:pPr>
        <w:keepNext/>
        <w:jc w:val="both"/>
      </w:pPr>
      <w:r>
        <w:rPr>
          <w:noProof/>
        </w:rPr>
        <w:drawing>
          <wp:inline distT="0" distB="0" distL="0" distR="0" wp14:anchorId="47302F6D" wp14:editId="1E983819">
            <wp:extent cx="5687946" cy="3511943"/>
            <wp:effectExtent l="0" t="0" r="8255" b="0"/>
            <wp:docPr id="23" name="Picture 23" descr="Sales forecast for Lidl United Kingdom 2010-2020 | Statist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Sales forecast for Lidl United Kingdom 2010-2020 | Statista"/>
                    <pic:cNvPicPr>
                      <a:picLocks noChangeAspect="1" noChangeArrowheads="1"/>
                    </pic:cNvPicPr>
                  </pic:nvPicPr>
                  <pic:blipFill rotWithShape="1">
                    <a:blip r:embed="rId68" cstate="print">
                      <a:extLst>
                        <a:ext uri="{28A0092B-C50C-407E-A947-70E740481C1C}">
                          <a14:useLocalDpi xmlns:a14="http://schemas.microsoft.com/office/drawing/2010/main" val="0"/>
                        </a:ext>
                      </a:extLst>
                    </a:blip>
                    <a:srcRect b="16945"/>
                    <a:stretch/>
                  </pic:blipFill>
                  <pic:spPr bwMode="auto">
                    <a:xfrm>
                      <a:off x="0" y="0"/>
                      <a:ext cx="5766443" cy="3560410"/>
                    </a:xfrm>
                    <a:prstGeom prst="rect">
                      <a:avLst/>
                    </a:prstGeom>
                    <a:noFill/>
                    <a:ln>
                      <a:noFill/>
                    </a:ln>
                    <a:extLst>
                      <a:ext uri="{53640926-AAD7-44D8-BBD7-CCE9431645EC}">
                        <a14:shadowObscured xmlns:a14="http://schemas.microsoft.com/office/drawing/2010/main"/>
                      </a:ext>
                    </a:extLst>
                  </pic:spPr>
                </pic:pic>
              </a:graphicData>
            </a:graphic>
          </wp:inline>
        </w:drawing>
      </w:r>
    </w:p>
    <w:p w14:paraId="6398C017" w14:textId="78324AB6" w:rsidR="0039491B" w:rsidRDefault="000315C9" w:rsidP="00797482">
      <w:pPr>
        <w:pStyle w:val="Caption"/>
        <w:jc w:val="center"/>
      </w:pPr>
      <w:bookmarkStart w:id="41" w:name="_Toc57146111"/>
      <w:r>
        <w:t xml:space="preserve">Figure </w:t>
      </w:r>
      <w:fldSimple w:instr=" SEQ Figure \* ARABIC ">
        <w:r w:rsidR="00BE1369">
          <w:rPr>
            <w:noProof/>
          </w:rPr>
          <w:t>13</w:t>
        </w:r>
      </w:fldSimple>
      <w:r>
        <w:t xml:space="preserve">. </w:t>
      </w:r>
      <w:r w:rsidRPr="002D3A21">
        <w:t>Lidl’s Growth from 2010 to 2020 (Statista, 2020).</w:t>
      </w:r>
      <w:bookmarkEnd w:id="41"/>
    </w:p>
    <w:p w14:paraId="760E11A9" w14:textId="3099D285" w:rsidR="0039491B" w:rsidRDefault="0039491B" w:rsidP="0039491B">
      <w:pPr>
        <w:pStyle w:val="Caption"/>
        <w:jc w:val="center"/>
      </w:pPr>
    </w:p>
    <w:p w14:paraId="14C88266" w14:textId="285499C5" w:rsidR="0039491B" w:rsidRDefault="0039491B" w:rsidP="0039491B">
      <w:pPr>
        <w:jc w:val="both"/>
      </w:pPr>
      <w:r>
        <w:t xml:space="preserve">According </w:t>
      </w:r>
      <w:r w:rsidRPr="00017B11">
        <w:t>(Statista, 2020)</w:t>
      </w:r>
      <w:r>
        <w:t xml:space="preserve"> the above graph shows the strong growth from 2010 to 2020 without showing any decline, the graphs gives a clear indication that Lidl as Brand has not reach its peak and still at the growth phase</w:t>
      </w:r>
      <w:r w:rsidRPr="001E2CF2">
        <w:t xml:space="preserve">. A survey done by YouGov (2018) found Lidl is also the </w:t>
      </w:r>
      <w:r w:rsidR="009B5F52">
        <w:t xml:space="preserve">second </w:t>
      </w:r>
      <w:r w:rsidRPr="001E2CF2">
        <w:t xml:space="preserve">most popular brand and </w:t>
      </w:r>
      <w:r w:rsidR="009B5F52">
        <w:t>fifth</w:t>
      </w:r>
      <w:r w:rsidRPr="001E2CF2">
        <w:t xml:space="preserve"> most famous supermarket.</w:t>
      </w:r>
      <w:r>
        <w:t xml:space="preserve"> While (The Independent) reported that Lidl has plans to open 25 new shop</w:t>
      </w:r>
      <w:r w:rsidR="00DD5A1C">
        <w:t>s</w:t>
      </w:r>
      <w:r>
        <w:t xml:space="preserve"> creating 1000 new jobs (</w:t>
      </w:r>
      <w:proofErr w:type="spellStart"/>
      <w:r>
        <w:t>Petter</w:t>
      </w:r>
      <w:proofErr w:type="spellEnd"/>
      <w:r>
        <w:t>, 2020). However, Lidl has shown some temporary declined due to Covid-19</w:t>
      </w:r>
      <w:r w:rsidR="00DD5A1C">
        <w:t>;</w:t>
      </w:r>
      <w:r>
        <w:t xml:space="preserve"> it has exposed a weak strategy in Lidl’s plan.  Majority of the larger supermarket have gained ground through large online exposure, while little has very online shoppers, it depends on store sales (</w:t>
      </w:r>
      <w:proofErr w:type="spellStart"/>
      <w:r>
        <w:t>Eley</w:t>
      </w:r>
      <w:proofErr w:type="spellEnd"/>
      <w:r>
        <w:t xml:space="preserve">, 2020). </w:t>
      </w:r>
    </w:p>
    <w:p w14:paraId="6B3F3C39" w14:textId="77777777" w:rsidR="0039491B" w:rsidRDefault="0039491B" w:rsidP="0039491B">
      <w:pPr>
        <w:jc w:val="both"/>
        <w:rPr>
          <w:b/>
          <w:bCs/>
        </w:rPr>
      </w:pPr>
      <w:r w:rsidRPr="000A0056">
        <w:rPr>
          <w:b/>
          <w:bCs/>
        </w:rPr>
        <w:t>Evaluating the Product Life Cycle.</w:t>
      </w:r>
    </w:p>
    <w:p w14:paraId="45B34B3A" w14:textId="1E3ACBCF" w:rsidR="0039491B" w:rsidRPr="0039491B" w:rsidRDefault="0039491B" w:rsidP="00FB3575">
      <w:pPr>
        <w:jc w:val="both"/>
        <w:rPr>
          <w:b/>
          <w:bCs/>
        </w:rPr>
      </w:pPr>
      <w:r>
        <w:t xml:space="preserve">It is essential to recognise that Lidl has gone through the development, growth, shakeout and now at the maturity phase. Though Lidl has shown growth and brand recognition, Lidl has suffered from a lack of online shoppers. Lidl’s strategy is about efficiency cost leadership that has worked; however, recent data emerged, </w:t>
      </w:r>
      <w:r w:rsidRPr="001E2CF2">
        <w:t xml:space="preserve">saying Lidl’s lack of online exposer has dented its sales while the larger competitors have done significantly better. This demonstrates that Lidl’s lacks e-commerce exposure may have caused a temporary decline in </w:t>
      </w:r>
      <w:r>
        <w:t xml:space="preserve">the </w:t>
      </w:r>
      <w:r w:rsidRPr="001E2CF2">
        <w:t xml:space="preserve">trade that </w:t>
      </w:r>
      <w:r w:rsidRPr="001E2CF2">
        <w:lastRenderedPageBreak/>
        <w:t>need to be addressed. Other issues Lidl’s</w:t>
      </w:r>
      <w:r>
        <w:t xml:space="preserve"> likely to face is fierce competition as competitors are likely to use aggressive campaigning. While growth likely to be weak here, new marketing and strategy may be required to avoid decline. Using past and current data can give Lidl a prediction of a likely decline in sales and plan a strategy. </w:t>
      </w:r>
      <w:r w:rsidRPr="001E2CF2">
        <w:t xml:space="preserve">While decline can be considered </w:t>
      </w:r>
      <w:r>
        <w:t xml:space="preserve">a </w:t>
      </w:r>
      <w:r w:rsidRPr="001E2CF2">
        <w:t xml:space="preserve">failure, it is also might be </w:t>
      </w:r>
      <w:r>
        <w:t xml:space="preserve">a </w:t>
      </w:r>
      <w:r w:rsidRPr="001E2CF2">
        <w:t>chance to reassess Lidl’s goals, develop and explore new opportunities (Levitt</w:t>
      </w:r>
      <w:r w:rsidRPr="002B1D1F">
        <w:t>, 2020)</w:t>
      </w:r>
      <w:r>
        <w:t>.</w:t>
      </w:r>
    </w:p>
    <w:p w14:paraId="289EF957" w14:textId="09DF4CC0" w:rsidR="00DB4E27" w:rsidRPr="0039491B" w:rsidRDefault="006B406E" w:rsidP="0039491B">
      <w:pPr>
        <w:pStyle w:val="IntenseQuote"/>
        <w:rPr>
          <w:b/>
          <w:bCs/>
        </w:rPr>
      </w:pPr>
      <w:r w:rsidRPr="006B406E">
        <w:rPr>
          <w:b/>
          <w:bCs/>
        </w:rPr>
        <w:t xml:space="preserve">This part of </w:t>
      </w:r>
      <w:r w:rsidR="00DD5A1C">
        <w:rPr>
          <w:b/>
          <w:bCs/>
        </w:rPr>
        <w:t xml:space="preserve">the </w:t>
      </w:r>
      <w:r w:rsidRPr="006B406E">
        <w:rPr>
          <w:b/>
          <w:bCs/>
        </w:rPr>
        <w:t xml:space="preserve">report will examine </w:t>
      </w:r>
      <w:r w:rsidR="00DD5A1C">
        <w:rPr>
          <w:b/>
          <w:bCs/>
        </w:rPr>
        <w:t xml:space="preserve">the </w:t>
      </w:r>
      <w:r w:rsidRPr="006B406E">
        <w:rPr>
          <w:b/>
          <w:bCs/>
        </w:rPr>
        <w:t>importance of engaging with Lidl’s Stake</w:t>
      </w:r>
      <w:r w:rsidR="009A1CFF">
        <w:rPr>
          <w:b/>
          <w:bCs/>
        </w:rPr>
        <w:t>h</w:t>
      </w:r>
      <w:r w:rsidRPr="006B406E">
        <w:rPr>
          <w:b/>
          <w:bCs/>
        </w:rPr>
        <w:t>olders and understand their power</w:t>
      </w:r>
      <w:r w:rsidR="00361DFC">
        <w:rPr>
          <w:b/>
          <w:bCs/>
        </w:rPr>
        <w:t>, expectation</w:t>
      </w:r>
      <w:r w:rsidRPr="006B406E">
        <w:rPr>
          <w:b/>
          <w:bCs/>
        </w:rPr>
        <w:t xml:space="preserve"> and influence </w:t>
      </w:r>
      <w:r w:rsidR="00AA5757">
        <w:rPr>
          <w:b/>
          <w:bCs/>
        </w:rPr>
        <w:t xml:space="preserve">using </w:t>
      </w:r>
      <w:r w:rsidRPr="006B406E">
        <w:rPr>
          <w:b/>
          <w:bCs/>
        </w:rPr>
        <w:t xml:space="preserve">the </w:t>
      </w:r>
      <w:r w:rsidR="00881E09">
        <w:rPr>
          <w:b/>
          <w:bCs/>
        </w:rPr>
        <w:t xml:space="preserve">Stakeholder’s Mapping and </w:t>
      </w:r>
      <w:r w:rsidRPr="006B406E">
        <w:rPr>
          <w:b/>
          <w:bCs/>
        </w:rPr>
        <w:t>Power Grid.</w:t>
      </w:r>
    </w:p>
    <w:p w14:paraId="10A05A9F" w14:textId="048620A4" w:rsidR="00233891" w:rsidRPr="00E031D3" w:rsidRDefault="00F80EC6" w:rsidP="00DB4E27">
      <w:pPr>
        <w:pStyle w:val="Heading1"/>
      </w:pPr>
      <w:bookmarkStart w:id="42" w:name="_Toc57146089"/>
      <w:r w:rsidRPr="00E031D3">
        <w:t>Stake</w:t>
      </w:r>
      <w:r w:rsidR="0062507D">
        <w:t>h</w:t>
      </w:r>
      <w:r w:rsidR="00233891" w:rsidRPr="00E031D3">
        <w:t>older’s Theory.</w:t>
      </w:r>
      <w:bookmarkEnd w:id="42"/>
    </w:p>
    <w:p w14:paraId="48061ACC" w14:textId="3FB98D18" w:rsidR="00F661CA" w:rsidRPr="00E031D3" w:rsidRDefault="00150544" w:rsidP="00F16ABE">
      <w:pPr>
        <w:jc w:val="both"/>
        <w:rPr>
          <w:b/>
          <w:bCs/>
        </w:rPr>
      </w:pPr>
      <w:r>
        <w:t xml:space="preserve">Early pioneer </w:t>
      </w:r>
      <w:r w:rsidR="00D07EFB" w:rsidRPr="00D07EFB">
        <w:t>Dr F. Edward Freeman</w:t>
      </w:r>
      <w:r w:rsidR="00CA1B70">
        <w:t xml:space="preserve"> </w:t>
      </w:r>
      <w:r w:rsidR="00302518">
        <w:t xml:space="preserve">believed the stakeholder theory was </w:t>
      </w:r>
      <w:r w:rsidR="00464D94">
        <w:t xml:space="preserve">that </w:t>
      </w:r>
      <w:r w:rsidR="00B93862">
        <w:t xml:space="preserve">owners </w:t>
      </w:r>
      <w:r w:rsidR="00464D94">
        <w:t>were only one of the</w:t>
      </w:r>
      <w:r w:rsidR="00B93862">
        <w:t xml:space="preserve"> </w:t>
      </w:r>
      <w:r w:rsidR="007E19A4">
        <w:t>many shareholders in the organisation. What he meant was tha</w:t>
      </w:r>
      <w:r w:rsidR="00C74A0A">
        <w:t>t</w:t>
      </w:r>
      <w:r w:rsidR="007E19A4">
        <w:t xml:space="preserve"> there w</w:t>
      </w:r>
      <w:r w:rsidR="00E3671C">
        <w:t>as</w:t>
      </w:r>
      <w:r w:rsidR="007E19A4">
        <w:t xml:space="preserve"> </w:t>
      </w:r>
      <w:r w:rsidR="00C74A0A">
        <w:t xml:space="preserve">a </w:t>
      </w:r>
      <w:r w:rsidR="0000501B">
        <w:t>broad</w:t>
      </w:r>
      <w:r w:rsidR="007E19A4">
        <w:t>er ecosystem</w:t>
      </w:r>
      <w:r w:rsidR="00E80B0B">
        <w:t>, other groups</w:t>
      </w:r>
      <w:r w:rsidR="00F9661A">
        <w:t xml:space="preserve">, </w:t>
      </w:r>
      <w:r w:rsidR="001F08D3">
        <w:t xml:space="preserve">government </w:t>
      </w:r>
      <w:r w:rsidR="00E80B0B">
        <w:t>agencies</w:t>
      </w:r>
      <w:r w:rsidR="001F08D3">
        <w:t>, employees, suppliers</w:t>
      </w:r>
      <w:r w:rsidR="0057214A">
        <w:t xml:space="preserve">, </w:t>
      </w:r>
      <w:r w:rsidR="004136C7">
        <w:t>creditors</w:t>
      </w:r>
      <w:r w:rsidR="00507CE5">
        <w:t xml:space="preserve">, </w:t>
      </w:r>
      <w:r w:rsidR="0057214A">
        <w:t>environmentalist</w:t>
      </w:r>
      <w:r w:rsidR="001F08D3">
        <w:t xml:space="preserve"> and customers that had an </w:t>
      </w:r>
      <w:r w:rsidR="0057214A">
        <w:t>interest in the organisations.</w:t>
      </w:r>
      <w:r w:rsidR="00400ADD">
        <w:t xml:space="preserve"> </w:t>
      </w:r>
      <w:r w:rsidR="00584C7B">
        <w:t xml:space="preserve">What Dr Freeman was </w:t>
      </w:r>
      <w:r w:rsidR="00192B74">
        <w:t xml:space="preserve">suggesting is just about anyone can </w:t>
      </w:r>
      <w:r w:rsidR="00A31D64">
        <w:t>a</w:t>
      </w:r>
      <w:r w:rsidR="00192B74">
        <w:t xml:space="preserve">ffect a company’s </w:t>
      </w:r>
      <w:r w:rsidR="00C06AB9">
        <w:t>activities</w:t>
      </w:r>
      <w:r w:rsidR="00A31D64">
        <w:t xml:space="preserve"> can be considered a </w:t>
      </w:r>
      <w:r w:rsidR="00125BA0">
        <w:t>stakeholder</w:t>
      </w:r>
      <w:r w:rsidR="00F10470">
        <w:t xml:space="preserve">. </w:t>
      </w:r>
      <w:r w:rsidR="00567AF7">
        <w:t>For that reason, a</w:t>
      </w:r>
      <w:r w:rsidR="00EC54E8">
        <w:t>ll stakeholders must b</w:t>
      </w:r>
      <w:r w:rsidR="001112D4">
        <w:t>e kept satisfied for a company to exist</w:t>
      </w:r>
      <w:r w:rsidR="00EC54E8">
        <w:t>.</w:t>
      </w:r>
      <w:r w:rsidR="00A76CFE">
        <w:t xml:space="preserve"> </w:t>
      </w:r>
      <w:r w:rsidR="00A76CFE">
        <w:rPr>
          <w:color w:val="000000"/>
          <w:shd w:val="clear" w:color="auto" w:fill="FFFFFF"/>
        </w:rPr>
        <w:t xml:space="preserve">(Jones, Harrison and </w:t>
      </w:r>
      <w:proofErr w:type="spellStart"/>
      <w:r w:rsidR="00A76CFE">
        <w:rPr>
          <w:color w:val="000000"/>
          <w:shd w:val="clear" w:color="auto" w:fill="FFFFFF"/>
        </w:rPr>
        <w:t>Felps</w:t>
      </w:r>
      <w:proofErr w:type="spellEnd"/>
      <w:r w:rsidR="00A76CFE">
        <w:rPr>
          <w:color w:val="000000"/>
          <w:shd w:val="clear" w:color="auto" w:fill="FFFFFF"/>
        </w:rPr>
        <w:t>, 2018).</w:t>
      </w:r>
    </w:p>
    <w:p w14:paraId="7D679D7E" w14:textId="77777777" w:rsidR="008D550C" w:rsidRDefault="008D550C" w:rsidP="008D550C">
      <w:pPr>
        <w:rPr>
          <w:b/>
          <w:bCs/>
        </w:rPr>
      </w:pPr>
    </w:p>
    <w:p w14:paraId="47230527" w14:textId="77777777" w:rsidR="008D550C" w:rsidRDefault="008D550C" w:rsidP="008D550C">
      <w:pPr>
        <w:rPr>
          <w:b/>
          <w:bCs/>
        </w:rPr>
      </w:pPr>
    </w:p>
    <w:p w14:paraId="2998BCB3" w14:textId="77777777" w:rsidR="008D550C" w:rsidRDefault="008D550C" w:rsidP="008D550C">
      <w:pPr>
        <w:rPr>
          <w:b/>
          <w:bCs/>
        </w:rPr>
      </w:pPr>
    </w:p>
    <w:p w14:paraId="08CC315F" w14:textId="77777777" w:rsidR="008D550C" w:rsidRDefault="008D550C" w:rsidP="008D550C">
      <w:pPr>
        <w:rPr>
          <w:b/>
          <w:bCs/>
        </w:rPr>
      </w:pPr>
    </w:p>
    <w:p w14:paraId="2B87A0FD" w14:textId="77777777" w:rsidR="008D550C" w:rsidRDefault="008D550C" w:rsidP="008D550C">
      <w:pPr>
        <w:rPr>
          <w:b/>
          <w:bCs/>
        </w:rPr>
      </w:pPr>
    </w:p>
    <w:p w14:paraId="31578EE2" w14:textId="77777777" w:rsidR="008D550C" w:rsidRDefault="008D550C" w:rsidP="008D550C">
      <w:pPr>
        <w:rPr>
          <w:b/>
          <w:bCs/>
        </w:rPr>
      </w:pPr>
    </w:p>
    <w:p w14:paraId="3DA00B75" w14:textId="77777777" w:rsidR="008D550C" w:rsidRDefault="008D550C" w:rsidP="008D550C">
      <w:pPr>
        <w:rPr>
          <w:b/>
          <w:bCs/>
        </w:rPr>
      </w:pPr>
    </w:p>
    <w:p w14:paraId="3597343D" w14:textId="77777777" w:rsidR="008D550C" w:rsidRDefault="008D550C" w:rsidP="008D550C">
      <w:pPr>
        <w:rPr>
          <w:b/>
          <w:bCs/>
        </w:rPr>
      </w:pPr>
    </w:p>
    <w:p w14:paraId="366F9075" w14:textId="77777777" w:rsidR="008D550C" w:rsidRDefault="008D550C" w:rsidP="008D550C">
      <w:pPr>
        <w:rPr>
          <w:b/>
          <w:bCs/>
        </w:rPr>
      </w:pPr>
    </w:p>
    <w:p w14:paraId="02610E1A" w14:textId="77777777" w:rsidR="008D550C" w:rsidRDefault="008D550C" w:rsidP="008D550C">
      <w:pPr>
        <w:rPr>
          <w:b/>
          <w:bCs/>
        </w:rPr>
      </w:pPr>
    </w:p>
    <w:p w14:paraId="5E7F6356" w14:textId="77777777" w:rsidR="008D550C" w:rsidRDefault="008D550C" w:rsidP="008D550C">
      <w:pPr>
        <w:rPr>
          <w:b/>
          <w:bCs/>
        </w:rPr>
      </w:pPr>
    </w:p>
    <w:p w14:paraId="659281C0" w14:textId="77777777" w:rsidR="008D550C" w:rsidRDefault="008D550C" w:rsidP="008D550C">
      <w:pPr>
        <w:rPr>
          <w:b/>
          <w:bCs/>
        </w:rPr>
      </w:pPr>
    </w:p>
    <w:p w14:paraId="5031923E" w14:textId="77777777" w:rsidR="008D550C" w:rsidRDefault="008D550C" w:rsidP="008D550C">
      <w:pPr>
        <w:rPr>
          <w:b/>
          <w:bCs/>
        </w:rPr>
      </w:pPr>
    </w:p>
    <w:p w14:paraId="0FB7EB1B" w14:textId="408883B5" w:rsidR="00F57529" w:rsidRPr="008D550C" w:rsidRDefault="008B505D" w:rsidP="008D550C">
      <w:pPr>
        <w:jc w:val="center"/>
        <w:rPr>
          <w:b/>
          <w:bCs/>
        </w:rPr>
      </w:pPr>
      <w:r w:rsidRPr="008D550C">
        <w:rPr>
          <w:b/>
          <w:bCs/>
        </w:rPr>
        <w:t xml:space="preserve">Stakeholder </w:t>
      </w:r>
      <w:r w:rsidR="00F3340A" w:rsidRPr="008D550C">
        <w:rPr>
          <w:b/>
          <w:bCs/>
        </w:rPr>
        <w:t>M</w:t>
      </w:r>
      <w:r w:rsidRPr="008D550C">
        <w:rPr>
          <w:b/>
          <w:bCs/>
        </w:rPr>
        <w:t>apping.</w:t>
      </w:r>
    </w:p>
    <w:p w14:paraId="58E01AA1" w14:textId="77777777" w:rsidR="00A21516" w:rsidRDefault="008C5FAE" w:rsidP="00A21516">
      <w:pPr>
        <w:keepNext/>
        <w:jc w:val="both"/>
      </w:pPr>
      <w:r>
        <w:rPr>
          <w:b/>
          <w:bCs/>
          <w:noProof/>
        </w:rPr>
        <w:drawing>
          <wp:inline distT="0" distB="0" distL="0" distR="0" wp14:anchorId="21658174" wp14:editId="165AF8D3">
            <wp:extent cx="5715000" cy="5318760"/>
            <wp:effectExtent l="0" t="0" r="0" b="0"/>
            <wp:docPr id="10" name="Diagram 10"/>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69" r:lo="rId70" r:qs="rId71" r:cs="rId72"/>
              </a:graphicData>
            </a:graphic>
          </wp:inline>
        </w:drawing>
      </w:r>
    </w:p>
    <w:p w14:paraId="30B85C78" w14:textId="2452C665" w:rsidR="00B86C74" w:rsidRDefault="00A21516" w:rsidP="00624976">
      <w:pPr>
        <w:pStyle w:val="Caption"/>
        <w:jc w:val="center"/>
      </w:pPr>
      <w:bookmarkStart w:id="43" w:name="_Toc57146112"/>
      <w:r>
        <w:t xml:space="preserve">Figure </w:t>
      </w:r>
      <w:fldSimple w:instr=" SEQ Figure \* ARABIC ">
        <w:r w:rsidR="00BE1369">
          <w:rPr>
            <w:noProof/>
          </w:rPr>
          <w:t>14</w:t>
        </w:r>
      </w:fldSimple>
      <w:r>
        <w:t xml:space="preserve">. </w:t>
      </w:r>
      <w:r w:rsidRPr="00455B97">
        <w:t>Stakeholder Mapping Adapted From (Smith, 2000).</w:t>
      </w:r>
      <w:bookmarkEnd w:id="43"/>
    </w:p>
    <w:p w14:paraId="2BA2CF3A" w14:textId="1B4812F3" w:rsidR="00297A51" w:rsidRPr="00297A51" w:rsidRDefault="00297A51" w:rsidP="00EB749F">
      <w:pPr>
        <w:jc w:val="both"/>
      </w:pPr>
      <w:r>
        <w:t xml:space="preserve">The </w:t>
      </w:r>
      <w:r w:rsidR="003D39C8">
        <w:t xml:space="preserve">stakeholder mapping </w:t>
      </w:r>
      <w:r w:rsidR="00F97B00">
        <w:t xml:space="preserve">is a visual </w:t>
      </w:r>
      <w:r w:rsidR="003B693A">
        <w:t>interp</w:t>
      </w:r>
      <w:r w:rsidR="00DA6076">
        <w:t>retation</w:t>
      </w:r>
      <w:r w:rsidR="003B693A">
        <w:t xml:space="preserve"> of people</w:t>
      </w:r>
      <w:r w:rsidR="00F97B00">
        <w:t xml:space="preserve"> </w:t>
      </w:r>
      <w:r w:rsidR="003B693A">
        <w:t>and other institute</w:t>
      </w:r>
      <w:r w:rsidR="00BE6958">
        <w:t>s</w:t>
      </w:r>
      <w:r w:rsidR="003B693A">
        <w:t xml:space="preserve"> </w:t>
      </w:r>
      <w:r w:rsidR="005A7E53">
        <w:t xml:space="preserve">who </w:t>
      </w:r>
      <w:r w:rsidR="00EB749F">
        <w:t xml:space="preserve">may </w:t>
      </w:r>
      <w:r w:rsidR="005A7E53">
        <w:t>have an interes</w:t>
      </w:r>
      <w:r w:rsidR="00F73B9F">
        <w:t>t in Lidl</w:t>
      </w:r>
      <w:r w:rsidR="00EB749F">
        <w:t>.</w:t>
      </w:r>
      <w:r w:rsidR="002129CA">
        <w:t xml:space="preserve"> It helps employees an</w:t>
      </w:r>
      <w:r w:rsidR="00051DA7">
        <w:t>d</w:t>
      </w:r>
      <w:r w:rsidR="002129CA">
        <w:t xml:space="preserve"> members </w:t>
      </w:r>
      <w:r w:rsidR="00051DA7">
        <w:t xml:space="preserve">to understand who may be affected by </w:t>
      </w:r>
      <w:r w:rsidR="002A00A9">
        <w:t xml:space="preserve">the </w:t>
      </w:r>
      <w:r w:rsidR="008900CB">
        <w:t>company’s</w:t>
      </w:r>
      <w:r w:rsidR="00051DA7">
        <w:t xml:space="preserve"> </w:t>
      </w:r>
      <w:r w:rsidR="008900CB">
        <w:t>business and decisions.</w:t>
      </w:r>
      <w:r w:rsidR="007D6303">
        <w:t xml:space="preserve"> </w:t>
      </w:r>
      <w:r w:rsidR="006C0A3A">
        <w:t xml:space="preserve">For example, if Lidl wants to expand the size of the </w:t>
      </w:r>
      <w:r w:rsidR="00A57C26">
        <w:t xml:space="preserve">store, but there might be objections from the local population or </w:t>
      </w:r>
      <w:r w:rsidR="0048249B">
        <w:t>even the local council.</w:t>
      </w:r>
      <w:r w:rsidR="002C0B9C">
        <w:t xml:space="preserve"> It is also important to remember stakeholders </w:t>
      </w:r>
      <w:r w:rsidR="0020584B">
        <w:t xml:space="preserve">can help shape the </w:t>
      </w:r>
      <w:r w:rsidR="004B5D05">
        <w:t>organisation.</w:t>
      </w:r>
    </w:p>
    <w:p w14:paraId="0982C18C" w14:textId="77777777" w:rsidR="00832AF7" w:rsidRDefault="00832AF7" w:rsidP="00F57529">
      <w:pPr>
        <w:jc w:val="both"/>
        <w:rPr>
          <w:b/>
          <w:bCs/>
        </w:rPr>
      </w:pPr>
    </w:p>
    <w:p w14:paraId="18E62A7D" w14:textId="77777777" w:rsidR="008D550C" w:rsidRDefault="008D550C" w:rsidP="008D550C"/>
    <w:p w14:paraId="740AB391" w14:textId="77777777" w:rsidR="008D550C" w:rsidRDefault="008D550C" w:rsidP="008D550C"/>
    <w:p w14:paraId="1D100317" w14:textId="50F8CE2F" w:rsidR="00D1169A" w:rsidRPr="008D550C" w:rsidRDefault="00644A17" w:rsidP="008D550C">
      <w:pPr>
        <w:jc w:val="center"/>
        <w:rPr>
          <w:b/>
          <w:bCs/>
        </w:rPr>
      </w:pPr>
      <w:r w:rsidRPr="008D550C">
        <w:rPr>
          <w:b/>
          <w:bCs/>
          <w:noProof/>
        </w:rPr>
        <mc:AlternateContent>
          <mc:Choice Requires="wps">
            <w:drawing>
              <wp:anchor distT="0" distB="0" distL="114300" distR="114300" simplePos="0" relativeHeight="251657216" behindDoc="0" locked="0" layoutInCell="1" allowOverlap="1" wp14:anchorId="7DE8A1C9" wp14:editId="4DD9D197">
                <wp:simplePos x="0" y="0"/>
                <wp:positionH relativeFrom="column">
                  <wp:posOffset>870509</wp:posOffset>
                </wp:positionH>
                <wp:positionV relativeFrom="paragraph">
                  <wp:posOffset>301879</wp:posOffset>
                </wp:positionV>
                <wp:extent cx="172567" cy="2666086"/>
                <wp:effectExtent l="19050" t="19050" r="37465" b="20320"/>
                <wp:wrapNone/>
                <wp:docPr id="7" name="Arrow: Up 7"/>
                <wp:cNvGraphicFramePr/>
                <a:graphic xmlns:a="http://schemas.openxmlformats.org/drawingml/2006/main">
                  <a:graphicData uri="http://schemas.microsoft.com/office/word/2010/wordprocessingShape">
                    <wps:wsp>
                      <wps:cNvSpPr/>
                      <wps:spPr>
                        <a:xfrm>
                          <a:off x="0" y="0"/>
                          <a:ext cx="172567" cy="2666086"/>
                        </a:xfrm>
                        <a:prstGeom prst="upArrow">
                          <a:avLst/>
                        </a:prstGeom>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5F6C62A7" id="_x0000_t68" coordsize="21600,21600" o:spt="68" adj="5400,5400" path="m0@0l@1@0@1,21600@2,21600@2@0,21600@0,10800,xe">
                <v:stroke joinstyle="miter"/>
                <v:formulas>
                  <v:f eqn="val #0"/>
                  <v:f eqn="val #1"/>
                  <v:f eqn="sum 21600 0 #1"/>
                  <v:f eqn="prod #0 #1 10800"/>
                  <v:f eqn="sum #0 0 @3"/>
                </v:formulas>
                <v:path o:connecttype="custom" o:connectlocs="10800,0;0,@0;10800,21600;21600,@0" o:connectangles="270,180,90,0" textboxrect="@1,@4,@2,21600"/>
                <v:handles>
                  <v:h position="#1,#0" xrange="0,10800" yrange="0,21600"/>
                </v:handles>
              </v:shapetype>
              <v:shape id="Arrow: Up 7" o:spid="_x0000_s1026" type="#_x0000_t68" style="position:absolute;margin-left:68.55pt;margin-top:23.75pt;width:13.6pt;height:209.95pt;z-index:2516572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7s/CdAIAADwFAAAOAAAAZHJzL2Uyb0RvYy54bWysVFFP3DAMfp+0/xDlfbR3gjtW0UMnENMk&#10;xNAA8RzShFZK4szJXe/26+ekvYIA7WFaH1Intj/bX+ycne+sYVuFoQNX89lRyZlyEprOPdf84f7q&#10;yylnIQrXCANO1XyvAj9fff501vtKzaEF0yhkBOJC1fuatzH6qiiCbJUV4Qi8cqTUgFZE2uJz0aDo&#10;Cd2aYl6Wi6IHbDyCVCHQ6eWg5KuMr7WS8YfWQUVmak65xbxiXp/SWqzORPWMwredHNMQ/5CFFZ2j&#10;oBPUpYiCbbB7B2U7iRBAxyMJtgCtO6lyDVTNrHxTzV0rvMq1EDnBTzSF/wcrb7a3yLqm5kvOnLB0&#10;RWtE6Cv24Nky0dP7UJHVnb/FcRdITLXuNNr0pyrYLlO6nyhVu8gkHc6W85MFQUtSzReLRXm6SKDF&#10;i7fHEL8psCwJNd/4HD+TKbbXIQ7WBytyTQkNKWQp7o1KWRj3U2mqhILOs3fuIXVhkG0F3b6QUrk4&#10;G1StaNRwfFLSN6Y0eeQEM2BC1p0xE/YIkPrzPfaQ62ifXFVuwcm5/Ftig/PkkSODi5Oz7RzgRwCG&#10;qhojD/YHkgZqEktP0OzpnhGGAQheXnVE97UI8VYgdTzNBk1x/EGLNtDXHEaJsxbw90fnyZ4akbSc&#10;9TRBNQ+/NgIVZ+a7oxb9Ojs+TiOXN8cnyzlt8LXm6bXGbewF0DXN6L3wMovJPpqDqBHsIw37OkUl&#10;lXCSYtdcRjxsLuIw2fRcSLVeZzMaMy/itbvzMoEnVlMv3e8eBfqx5yJ16w0cpk1Ub/pusE2eDtab&#10;CLrLTfnC68g3jWhunPE5SW/A6322enn0Vn8AAAD//wMAUEsDBBQABgAIAAAAIQBxorqg3wAAAAoB&#10;AAAPAAAAZHJzL2Rvd25yZXYueG1sTI/BTsMwDIbvSLxDZCQuiKVjpYXSdEJDwIULBSFx85qsrWic&#10;Ksm6wtPjneD4259+fy7Xsx3EZHzoHSlYLhIQhhqne2oVvL89Xt6ACBFJ4+DIKPg2AdbV6UmJhXYH&#10;ejVTHVvBJRQKVNDFOBZShqYzFsPCjYZ4t3PeYuToW6k9HrjcDvIqSTJpsSe+0OFoNp1pvuq9VfB0&#10;u3v+iNPnQ/0SfbjAuPmhtFfq/Gy+vwMRzRz/YDjqszpU7LR1e9JBDJxX+ZJRBWl+DeIIZOkKxJYH&#10;WZ6CrEr5/4XqFwAA//8DAFBLAQItABQABgAIAAAAIQC2gziS/gAAAOEBAAATAAAAAAAAAAAAAAAA&#10;AAAAAABbQ29udGVudF9UeXBlc10ueG1sUEsBAi0AFAAGAAgAAAAhADj9If/WAAAAlAEAAAsAAAAA&#10;AAAAAAAAAAAALwEAAF9yZWxzLy5yZWxzUEsBAi0AFAAGAAgAAAAhAFvuz8J0AgAAPAUAAA4AAAAA&#10;AAAAAAAAAAAALgIAAGRycy9lMm9Eb2MueG1sUEsBAi0AFAAGAAgAAAAhAHGiuqDfAAAACgEAAA8A&#10;AAAAAAAAAAAAAAAAzgQAAGRycy9kb3ducmV2LnhtbFBLBQYAAAAABAAEAPMAAADaBQAAAAA=&#10;" adj="699" fillcolor="#4472c4 [3204]" strokecolor="#1f3763 [1604]" strokeweight="1pt"/>
            </w:pict>
          </mc:Fallback>
        </mc:AlternateContent>
      </w:r>
      <w:r w:rsidR="007025D7" w:rsidRPr="008D550C">
        <w:rPr>
          <w:b/>
          <w:bCs/>
        </w:rPr>
        <w:t>Lidl</w:t>
      </w:r>
      <w:r w:rsidR="001812E2" w:rsidRPr="008D550C">
        <w:rPr>
          <w:b/>
          <w:bCs/>
        </w:rPr>
        <w:t xml:space="preserve">’s </w:t>
      </w:r>
      <w:r w:rsidR="00017421" w:rsidRPr="008D550C">
        <w:rPr>
          <w:b/>
          <w:bCs/>
        </w:rPr>
        <w:t>Stake</w:t>
      </w:r>
      <w:r w:rsidR="00F3340A" w:rsidRPr="008D550C">
        <w:rPr>
          <w:b/>
          <w:bCs/>
        </w:rPr>
        <w:t>holder Power Grid.</w:t>
      </w:r>
    </w:p>
    <w:p w14:paraId="12CA90D7" w14:textId="74DA28C6" w:rsidR="00BC722B" w:rsidRPr="00FB1102" w:rsidRDefault="00812F1E" w:rsidP="00BC722B">
      <w:pPr>
        <w:rPr>
          <w:b/>
          <w:bCs/>
          <w:sz w:val="44"/>
          <w:szCs w:val="44"/>
        </w:rPr>
      </w:pPr>
      <w:r w:rsidRPr="00FB1102">
        <w:rPr>
          <w:b/>
          <w:bCs/>
          <w:noProof/>
          <w:sz w:val="44"/>
          <w:szCs w:val="44"/>
        </w:rPr>
        <w:drawing>
          <wp:anchor distT="0" distB="0" distL="114300" distR="114300" simplePos="0" relativeHeight="251655168" behindDoc="0" locked="0" layoutInCell="1" allowOverlap="1" wp14:anchorId="6380A7C7" wp14:editId="617F61D0">
            <wp:simplePos x="2058865" y="2769577"/>
            <wp:positionH relativeFrom="column">
              <wp:align>right</wp:align>
            </wp:positionH>
            <wp:positionV relativeFrom="paragraph">
              <wp:align>top</wp:align>
            </wp:positionV>
            <wp:extent cx="4573758" cy="2663190"/>
            <wp:effectExtent l="19050" t="0" r="17780" b="22860"/>
            <wp:wrapSquare wrapText="bothSides"/>
            <wp:docPr id="16" name="Diagram 16"/>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74" r:lo="rId75" r:qs="rId76" r:cs="rId77"/>
              </a:graphicData>
            </a:graphic>
          </wp:anchor>
        </w:drawing>
      </w:r>
      <w:r w:rsidR="00BC722B" w:rsidRPr="00FB1102">
        <w:rPr>
          <w:b/>
          <w:bCs/>
          <w:sz w:val="44"/>
          <w:szCs w:val="44"/>
        </w:rPr>
        <w:t>Power</w:t>
      </w:r>
    </w:p>
    <w:p w14:paraId="4C7A0E41" w14:textId="29520FD0" w:rsidR="00644A17" w:rsidRDefault="009972D7" w:rsidP="008C76E8">
      <w:pPr>
        <w:jc w:val="center"/>
        <w:rPr>
          <w:b/>
          <w:bCs/>
          <w:sz w:val="44"/>
          <w:szCs w:val="44"/>
        </w:rPr>
      </w:pPr>
      <w:r>
        <w:rPr>
          <w:noProof/>
        </w:rPr>
        <mc:AlternateContent>
          <mc:Choice Requires="wps">
            <w:drawing>
              <wp:anchor distT="0" distB="0" distL="114300" distR="114300" simplePos="0" relativeHeight="251659264" behindDoc="0" locked="0" layoutInCell="1" allowOverlap="1" wp14:anchorId="029A1AFC" wp14:editId="366226BE">
                <wp:simplePos x="0" y="0"/>
                <wp:positionH relativeFrom="column">
                  <wp:posOffset>1185062</wp:posOffset>
                </wp:positionH>
                <wp:positionV relativeFrom="paragraph">
                  <wp:posOffset>2195830</wp:posOffset>
                </wp:positionV>
                <wp:extent cx="4526484" cy="185776"/>
                <wp:effectExtent l="0" t="19050" r="45720" b="43180"/>
                <wp:wrapNone/>
                <wp:docPr id="13" name="Arrow: Right 13"/>
                <wp:cNvGraphicFramePr/>
                <a:graphic xmlns:a="http://schemas.openxmlformats.org/drawingml/2006/main">
                  <a:graphicData uri="http://schemas.microsoft.com/office/word/2010/wordprocessingShape">
                    <wps:wsp>
                      <wps:cNvSpPr/>
                      <wps:spPr>
                        <a:xfrm>
                          <a:off x="0" y="0"/>
                          <a:ext cx="4526484" cy="185776"/>
                        </a:xfrm>
                        <a:prstGeom prst="rightArrow">
                          <a:avLst/>
                        </a:prstGeom>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w:pict>
              <v:shapetype w14:anchorId="6E3B6D95" id="_x0000_t13" coordsize="21600,21600" o:spt="13" adj="16200,5400" path="m@0,l@0@1,0@1,0@2@0@2@0,21600,21600,10800xe">
                <v:stroke joinstyle="miter"/>
                <v:formulas>
                  <v:f eqn="val #0"/>
                  <v:f eqn="val #1"/>
                  <v:f eqn="sum height 0 #1"/>
                  <v:f eqn="sum 10800 0 #1"/>
                  <v:f eqn="sum width 0 #0"/>
                  <v:f eqn="prod @4 @3 10800"/>
                  <v:f eqn="sum width 0 @5"/>
                </v:formulas>
                <v:path o:connecttype="custom" o:connectlocs="@0,0;0,10800;@0,21600;21600,10800" o:connectangles="270,180,90,0" textboxrect="0,@1,@6,@2"/>
                <v:handles>
                  <v:h position="#0,#1" xrange="0,21600" yrange="0,10800"/>
                </v:handles>
              </v:shapetype>
              <v:shape id="Arrow: Right 13" o:spid="_x0000_s1026" type="#_x0000_t13" style="position:absolute;margin-left:93.3pt;margin-top:172.9pt;width:356.4pt;height:14.65pt;z-index:251659264;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Pl6begIAAEQFAAAOAAAAZHJzL2Uyb0RvYy54bWysVFFP2zAQfp+0/2D5faTtWmARKapATJMQ&#10;IGDi2Th2Y8nxeWe3affrd3bSgADtYVofXNt3993dl+98dr5rLdsqDAZcxadHE86Uk1Abt674z8er&#10;L6echShcLSw4VfG9Cvx8+fnTWedLNYMGbK2QEYgLZecr3sToy6IIslGtCEfglSOjBmxFpCOuixpF&#10;R+itLWaTyXHRAdYeQaoQ6PayN/JlxtdayXirdVCR2YpTbTGvmNfntBbLM1GuUfjGyKEM8Q9VtMI4&#10;SjpCXYoo2AbNO6jWSIQAOh5JaAvQ2kiVe6BuppM33Tw0wqvcC5ET/EhT+H+w8mZ7h8zU9O2+cuZE&#10;S99ohQhdye7NuomMromjzoeSXB/8HQ6nQNvU8E5jm/6pFbbLvO5HXtUuMkmX88XseH4650ySbXq6&#10;ODk5TqDFS7THEL8raFnaVBxT6lxGJlVsr0PsAw6OFJ1q6qvIu7i3KhVi3b3S1BHlneXorCV1YZFt&#10;BalASKlcnPamRtSqv15M6DdUNUbkGjNgQtbG2hF7AEg6fY/d1zr4p1CVpTgGT/5WWB88RuTM4OIY&#10;3BoH+BGApa6GzL3/gaSemsTSM9R7+t4I/SAEL68MMX4tQrwTSMqnGaFpjre0aAtdxWHYcdYA/v7o&#10;PvmTIMnKWUeTVPHwayNQcWZ/OJLqt+l8nkYvH+aLkxkd8LXl+bXFbdoLoM80pXfDy7xN/tEethqh&#10;faKhX6WsZBJOUu6Ky4iHw0XsJ5yeDalWq+xG4+ZFvHYPXibwxGrS0uPuSaAfZBdJsDdwmDpRvtFd&#10;75siHaw2EbTJonzhdeCbRjULZ3hW0lvw+py9Xh6/5R8AAAD//wMAUEsDBBQABgAIAAAAIQCoLqMk&#10;4AAAAAsBAAAPAAAAZHJzL2Rvd25yZXYueG1sTI/BTsMwEETvSPyDtUjcqFPahjTEqRASAi6olPa+&#10;iU0SsNdR7Dbp37Oc4DizT7MzxWZyVpzMEDpPCuazBISh2uuOGgX7j6ebDESISBqtJ6PgbAJsysuL&#10;AnPtR3o3p11sBIdQyFFBG2OfSxnq1jgMM98b4tunHxxGlkMj9YAjhzsrb5MklQ474g8t9uaxNfX3&#10;7ugUjPtt+7xNe/u1eHt5PWOTHQ5VUOr6anq4BxHNFP9g+K3P1aHkTpU/kg7Css7SlFEFi+WKNzCR&#10;rddLEBU7d6s5yLKQ/zeUPwAAAP//AwBQSwECLQAUAAYACAAAACEAtoM4kv4AAADhAQAAEwAAAAAA&#10;AAAAAAAAAAAAAAAAW0NvbnRlbnRfVHlwZXNdLnhtbFBLAQItABQABgAIAAAAIQA4/SH/1gAAAJQB&#10;AAALAAAAAAAAAAAAAAAAAC8BAABfcmVscy8ucmVsc1BLAQItABQABgAIAAAAIQCgPl6begIAAEQF&#10;AAAOAAAAAAAAAAAAAAAAAC4CAABkcnMvZTJvRG9jLnhtbFBLAQItABQABgAIAAAAIQCoLqMk4AAA&#10;AAsBAAAPAAAAAAAAAAAAAAAAANQEAABkcnMvZG93bnJldi54bWxQSwUGAAAAAAQABADzAAAA4QUA&#10;AAAA&#10;" adj="21157" fillcolor="#4472c4 [3204]" strokecolor="#1f3763 [1604]" strokeweight="1pt"/>
            </w:pict>
          </mc:Fallback>
        </mc:AlternateContent>
      </w:r>
      <w:r w:rsidR="00BC722B">
        <w:rPr>
          <w:b/>
          <w:bCs/>
        </w:rPr>
        <w:br w:type="textWrapping" w:clear="all"/>
      </w:r>
    </w:p>
    <w:p w14:paraId="0A7C4895" w14:textId="705B31E2" w:rsidR="00512AD2" w:rsidRPr="008C76E8" w:rsidRDefault="00EF03CD" w:rsidP="003140F3">
      <w:pPr>
        <w:ind w:left="4320"/>
        <w:rPr>
          <w:b/>
          <w:bCs/>
        </w:rPr>
      </w:pPr>
      <w:r>
        <w:rPr>
          <w:noProof/>
        </w:rPr>
        <mc:AlternateContent>
          <mc:Choice Requires="wps">
            <w:drawing>
              <wp:anchor distT="0" distB="0" distL="114300" distR="114300" simplePos="0" relativeHeight="251661312" behindDoc="0" locked="0" layoutInCell="1" allowOverlap="1" wp14:anchorId="67E54CFC" wp14:editId="7B10F917">
                <wp:simplePos x="0" y="0"/>
                <wp:positionH relativeFrom="column">
                  <wp:posOffset>1136839</wp:posOffset>
                </wp:positionH>
                <wp:positionV relativeFrom="paragraph">
                  <wp:posOffset>342454</wp:posOffset>
                </wp:positionV>
                <wp:extent cx="4573270" cy="635"/>
                <wp:effectExtent l="0" t="0" r="0" b="0"/>
                <wp:wrapSquare wrapText="bothSides"/>
                <wp:docPr id="1" name="Text Box 1"/>
                <wp:cNvGraphicFramePr/>
                <a:graphic xmlns:a="http://schemas.openxmlformats.org/drawingml/2006/main">
                  <a:graphicData uri="http://schemas.microsoft.com/office/word/2010/wordprocessingShape">
                    <wps:wsp>
                      <wps:cNvSpPr txBox="1"/>
                      <wps:spPr>
                        <a:xfrm>
                          <a:off x="0" y="0"/>
                          <a:ext cx="4573270" cy="635"/>
                        </a:xfrm>
                        <a:prstGeom prst="rect">
                          <a:avLst/>
                        </a:prstGeom>
                        <a:solidFill>
                          <a:prstClr val="white"/>
                        </a:solidFill>
                        <a:ln>
                          <a:noFill/>
                        </a:ln>
                      </wps:spPr>
                      <wps:txbx>
                        <w:txbxContent>
                          <w:p w14:paraId="0E5B5B9B" w14:textId="164ADBAC" w:rsidR="00743F58" w:rsidRPr="00E45DFB" w:rsidRDefault="00743F58" w:rsidP="00EF03CD">
                            <w:pPr>
                              <w:pStyle w:val="Caption"/>
                              <w:jc w:val="right"/>
                              <w:rPr>
                                <w:b/>
                                <w:bCs/>
                                <w:noProof/>
                                <w:color w:val="161616"/>
                                <w:sz w:val="44"/>
                                <w:szCs w:val="44"/>
                              </w:rPr>
                            </w:pPr>
                            <w:bookmarkStart w:id="44" w:name="_Toc57146113"/>
                            <w:r>
                              <w:t xml:space="preserve">Figure </w:t>
                            </w:r>
                            <w:fldSimple w:instr=" SEQ Figure \* ARABIC ">
                              <w:r>
                                <w:rPr>
                                  <w:noProof/>
                                </w:rPr>
                                <w:t>15</w:t>
                              </w:r>
                            </w:fldSimple>
                            <w:r>
                              <w:t xml:space="preserve">. </w:t>
                            </w:r>
                            <w:r w:rsidRPr="00290EC8">
                              <w:t>Stakeholder Power Grid Adapted From (Project Management Blueprint, 2019).</w:t>
                            </w:r>
                            <w:bookmarkEnd w:id="44"/>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67E54CFC" id="Text Box 1" o:spid="_x0000_s1030" type="#_x0000_t202" style="position:absolute;left:0;text-align:left;margin-left:89.5pt;margin-top:26.95pt;width:360.1pt;height:.05pt;z-index:251661312;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dT+pLQIAAGQEAAAOAAAAZHJzL2Uyb0RvYy54bWysVMFu2zAMvQ/YPwi6L07StR2MOEWWIsOA&#10;oi2QDD0rshwbkESNUmJnXz9KttOt22nYRaHJJ0rvPSqLu85odlLoG7AFn02mnCkroWzsoeDfdpsP&#10;nzjzQdhSaLCq4Gfl+d3y/btF63I1hxp0qZBRE+vz1hW8DsHlWeZlrYzwE3DKUrECNCLQJx6yEkVL&#10;3Y3O5tPpTdYClg5BKu8pe98X+TL1ryolw1NVeRWYLjjdLaQV07qPa7ZciPyAwtWNHK4h/uEWRjSW&#10;Dr20uhdBsCM2f7QyjUTwUIWJBJNBVTVSJQ7EZjZ9w2ZbC6cSFxLHu4tM/v+1lY+nZ2RNSd5xZoUh&#10;i3aqC+wzdGwW1Wmdzwm0dQQLHaUjcsh7SkbSXYUm/hIdRnXS+XzRNjaTlPx4fXs1v6WSpNrN1XXs&#10;kb1udejDFwWGxaDgSMYlPcXpwYceOkLiSR50U24areNHLKw1spMgk9u6CWpo/htK24i1EHf1DWMm&#10;i/x6HjEK3b5LasxHjnsoz0QdoR8d7+SmofMehA/PAmlWiBLNf3iipdLQFhyGiLMa8Mff8hFPFlKV&#10;s5Zmr+D++1Gg4kx/tWRuHNQxwDHYj4E9mjUQUzKMbpNC2oBBj2GFYF7oWaziKVQSVtJZBQ9juA79&#10;C6BnJdVqlUA0jk6EB7t1MrYedd11LwLd4EogMx9hnEqRvzGnxyZ73OoYSOnkXNS1V3GQm0Y5eT88&#10;u/hWfv1OqNc/h+VPAAAA//8DAFBLAwQUAAYACAAAACEAmjpcMuAAAAAJAQAADwAAAGRycy9kb3du&#10;cmV2LnhtbEyPwU7DMBBE70j8g7VIXBB1aENpQpyqquAAl4rQCzc33saBeB3FThv+nuUEx5kdzb4p&#10;1pPrxAmH0HpScDdLQCDV3rTUKNi/P9+uQISoyejOEyr4xgDr8vKi0LnxZ3rDUxUbwSUUcq3Axtjn&#10;UobaotNh5nskvh394HRkOTTSDPrM5a6T8yRZSqdb4g9W97i1WH9Vo1OwSz929mY8Pr1u0sXwsh+3&#10;y8+mUur6ato8gog4xb8w/OIzOpTMdPAjmSA61g8Zb4kK7hcZCA6ssmwO4sBGmoAsC/l/QfkDAAD/&#10;/wMAUEsBAi0AFAAGAAgAAAAhALaDOJL+AAAA4QEAABMAAAAAAAAAAAAAAAAAAAAAAFtDb250ZW50&#10;X1R5cGVzXS54bWxQSwECLQAUAAYACAAAACEAOP0h/9YAAACUAQAACwAAAAAAAAAAAAAAAAAvAQAA&#10;X3JlbHMvLnJlbHNQSwECLQAUAAYACAAAACEAxnU/qS0CAABkBAAADgAAAAAAAAAAAAAAAAAuAgAA&#10;ZHJzL2Uyb0RvYy54bWxQSwECLQAUAAYACAAAACEAmjpcMuAAAAAJAQAADwAAAAAAAAAAAAAAAACH&#10;BAAAZHJzL2Rvd25yZXYueG1sUEsFBgAAAAAEAAQA8wAAAJQFAAAAAA==&#10;" stroked="f">
                <v:textbox style="mso-fit-shape-to-text:t" inset="0,0,0,0">
                  <w:txbxContent>
                    <w:p w14:paraId="0E5B5B9B" w14:textId="164ADBAC" w:rsidR="00743F58" w:rsidRPr="00E45DFB" w:rsidRDefault="00743F58" w:rsidP="00EF03CD">
                      <w:pPr>
                        <w:pStyle w:val="Caption"/>
                        <w:jc w:val="right"/>
                        <w:rPr>
                          <w:b/>
                          <w:bCs/>
                          <w:noProof/>
                          <w:color w:val="161616"/>
                          <w:sz w:val="44"/>
                          <w:szCs w:val="44"/>
                        </w:rPr>
                      </w:pPr>
                      <w:bookmarkStart w:id="45" w:name="_Toc57146113"/>
                      <w:r>
                        <w:t xml:space="preserve">Figure </w:t>
                      </w:r>
                      <w:fldSimple w:instr=" SEQ Figure \* ARABIC ">
                        <w:r>
                          <w:rPr>
                            <w:noProof/>
                          </w:rPr>
                          <w:t>15</w:t>
                        </w:r>
                      </w:fldSimple>
                      <w:r>
                        <w:t xml:space="preserve">. </w:t>
                      </w:r>
                      <w:r w:rsidRPr="00290EC8">
                        <w:t>Stakeholder Power Grid Adapted From (Project Management Blueprint, 2019).</w:t>
                      </w:r>
                      <w:bookmarkEnd w:id="45"/>
                    </w:p>
                  </w:txbxContent>
                </v:textbox>
                <w10:wrap type="square"/>
              </v:shape>
            </w:pict>
          </mc:Fallback>
        </mc:AlternateContent>
      </w:r>
      <w:r w:rsidR="00512AD2" w:rsidRPr="00512AD2">
        <w:rPr>
          <w:b/>
          <w:bCs/>
          <w:sz w:val="44"/>
          <w:szCs w:val="44"/>
        </w:rPr>
        <w:t>Interest</w:t>
      </w:r>
    </w:p>
    <w:p w14:paraId="655662FB" w14:textId="77777777" w:rsidR="00BE1369" w:rsidRDefault="00BE1369" w:rsidP="00BC722B">
      <w:pPr>
        <w:rPr>
          <w:b/>
          <w:bCs/>
        </w:rPr>
      </w:pPr>
    </w:p>
    <w:p w14:paraId="008CEE63" w14:textId="282FFF33" w:rsidR="003C073A" w:rsidRDefault="003C073A" w:rsidP="00883B2E">
      <w:pPr>
        <w:jc w:val="both"/>
      </w:pPr>
      <w:r w:rsidRPr="003C073A">
        <w:t xml:space="preserve">The power interest grid is primarily used for classifying stakeholders who may have an interest in Lidl’s business. The Matrix helps to understand the power interest individuals/organisation have in relation to the project or business and how </w:t>
      </w:r>
      <w:r w:rsidR="00BE6958">
        <w:t xml:space="preserve">an </w:t>
      </w:r>
      <w:r w:rsidRPr="003C073A">
        <w:t>individual should be treated based on the Power Matrix.</w:t>
      </w:r>
    </w:p>
    <w:tbl>
      <w:tblPr>
        <w:tblStyle w:val="TableGrid"/>
        <w:tblW w:w="0" w:type="auto"/>
        <w:tblLook w:val="04A0" w:firstRow="1" w:lastRow="0" w:firstColumn="1" w:lastColumn="0" w:noHBand="0" w:noVBand="1"/>
      </w:tblPr>
      <w:tblGrid>
        <w:gridCol w:w="9016"/>
      </w:tblGrid>
      <w:tr w:rsidR="005E4936" w:rsidRPr="001E2CF2" w14:paraId="1F0B1F54" w14:textId="77777777" w:rsidTr="005E4936">
        <w:tc>
          <w:tcPr>
            <w:tcW w:w="9016" w:type="dxa"/>
          </w:tcPr>
          <w:p w14:paraId="46C6BA32" w14:textId="774FEED6" w:rsidR="00971B8F" w:rsidRPr="001E2CF2" w:rsidRDefault="00971B8F" w:rsidP="00883B2E">
            <w:pPr>
              <w:spacing w:line="360" w:lineRule="auto"/>
              <w:jc w:val="both"/>
            </w:pPr>
            <w:r w:rsidRPr="001E2CF2">
              <w:rPr>
                <w:b/>
                <w:bCs/>
              </w:rPr>
              <w:t>Keep Satisfied:</w:t>
            </w:r>
            <w:r w:rsidRPr="001E2CF2">
              <w:t xml:space="preserve"> Environmentalist, HMRC, Employees, Unions and Financial institute/Banks. </w:t>
            </w:r>
          </w:p>
          <w:p w14:paraId="50E1DEB0" w14:textId="77777777" w:rsidR="00971B8F" w:rsidRPr="001E2CF2" w:rsidRDefault="00971B8F" w:rsidP="00883B2E">
            <w:pPr>
              <w:spacing w:line="360" w:lineRule="auto"/>
              <w:jc w:val="both"/>
            </w:pPr>
            <w:r w:rsidRPr="001E2CF2">
              <w:rPr>
                <w:b/>
                <w:bCs/>
              </w:rPr>
              <w:t>Manage Closely:</w:t>
            </w:r>
            <w:r w:rsidRPr="001E2CF2">
              <w:t xml:space="preserve"> CEO, Regional Managers and Shareholders. </w:t>
            </w:r>
          </w:p>
          <w:p w14:paraId="0428ED91" w14:textId="77777777" w:rsidR="00971B8F" w:rsidRPr="001E2CF2" w:rsidRDefault="00971B8F" w:rsidP="00883B2E">
            <w:pPr>
              <w:spacing w:line="360" w:lineRule="auto"/>
              <w:jc w:val="both"/>
            </w:pPr>
            <w:r w:rsidRPr="001E2CF2">
              <w:rPr>
                <w:b/>
                <w:bCs/>
              </w:rPr>
              <w:t>Monitor:</w:t>
            </w:r>
            <w:r w:rsidRPr="001E2CF2">
              <w:t xml:space="preserve"> Consumers and Local population. </w:t>
            </w:r>
          </w:p>
          <w:p w14:paraId="523D6582" w14:textId="48AAD504" w:rsidR="00B7668B" w:rsidRPr="001E2CF2" w:rsidRDefault="00971B8F" w:rsidP="00883B2E">
            <w:pPr>
              <w:spacing w:line="360" w:lineRule="auto"/>
              <w:jc w:val="both"/>
            </w:pPr>
            <w:r w:rsidRPr="001E2CF2">
              <w:rPr>
                <w:b/>
                <w:bCs/>
              </w:rPr>
              <w:t>Keep Informed:</w:t>
            </w:r>
            <w:r w:rsidRPr="001E2CF2">
              <w:t xml:space="preserve"> Local Council, Waste recycle/management, Accountant, Utilities, Cyber securities, Logistics, Product manufactures, Insurance, Local suppliers and Logistics.</w:t>
            </w:r>
          </w:p>
          <w:p w14:paraId="34CB20B1" w14:textId="4C85847B" w:rsidR="006B258C" w:rsidRPr="001E2CF2" w:rsidRDefault="006B258C" w:rsidP="00883B2E">
            <w:pPr>
              <w:spacing w:line="360" w:lineRule="auto"/>
              <w:jc w:val="both"/>
              <w:rPr>
                <w:b/>
                <w:bCs/>
              </w:rPr>
            </w:pPr>
            <w:r w:rsidRPr="001E2CF2">
              <w:rPr>
                <w:b/>
                <w:bCs/>
              </w:rPr>
              <w:t>Evaluatin</w:t>
            </w:r>
            <w:r w:rsidR="00756DE1" w:rsidRPr="001E2CF2">
              <w:rPr>
                <w:b/>
                <w:bCs/>
              </w:rPr>
              <w:t>g the Power Matrix.</w:t>
            </w:r>
          </w:p>
          <w:p w14:paraId="7002307D" w14:textId="5752B18B" w:rsidR="005E4936" w:rsidRPr="001E2CF2" w:rsidRDefault="00971B8F" w:rsidP="00951A20">
            <w:pPr>
              <w:spacing w:line="360" w:lineRule="auto"/>
              <w:jc w:val="both"/>
            </w:pPr>
            <w:r w:rsidRPr="001E2CF2">
              <w:t>It is essential that Lidl manages the stakeholders care and precision as they may have a claim on the business, their action and views can determine the future of the organisation.</w:t>
            </w:r>
            <w:r w:rsidR="0047494A" w:rsidRPr="001E2CF2">
              <w:t xml:space="preserve"> </w:t>
            </w:r>
            <w:r w:rsidR="009D0A16" w:rsidRPr="001E2CF2">
              <w:t>As written</w:t>
            </w:r>
            <w:r w:rsidR="003A2BBF" w:rsidRPr="001E2CF2">
              <w:t xml:space="preserve"> above,</w:t>
            </w:r>
            <w:r w:rsidR="00476F50" w:rsidRPr="001E2CF2">
              <w:t xml:space="preserve"> </w:t>
            </w:r>
            <w:r w:rsidR="006921E5" w:rsidRPr="001E2CF2">
              <w:t xml:space="preserve">Lidl’s </w:t>
            </w:r>
            <w:r w:rsidR="00C052ED" w:rsidRPr="001E2CF2">
              <w:t>sales dropped</w:t>
            </w:r>
            <w:r w:rsidR="00C116E1" w:rsidRPr="001E2CF2">
              <w:t xml:space="preserve">, the </w:t>
            </w:r>
            <w:r w:rsidR="006921E5" w:rsidRPr="001E2CF2">
              <w:t xml:space="preserve">managers, </w:t>
            </w:r>
            <w:r w:rsidR="00255218" w:rsidRPr="001E2CF2">
              <w:t xml:space="preserve">shareholders and </w:t>
            </w:r>
            <w:r w:rsidR="00C116E1" w:rsidRPr="001E2CF2">
              <w:t>financ</w:t>
            </w:r>
            <w:r w:rsidR="00A34F68">
              <w:t>i</w:t>
            </w:r>
            <w:r w:rsidR="00C116E1" w:rsidRPr="001E2CF2">
              <w:t>ers have an interest</w:t>
            </w:r>
            <w:r w:rsidR="00D63DD5" w:rsidRPr="001E2CF2">
              <w:t xml:space="preserve"> and expectation</w:t>
            </w:r>
            <w:r w:rsidR="00C116E1" w:rsidRPr="001E2CF2">
              <w:t xml:space="preserve"> </w:t>
            </w:r>
            <w:r w:rsidR="00377591" w:rsidRPr="001E2CF2">
              <w:t>on the business</w:t>
            </w:r>
            <w:r w:rsidR="00D72EC9" w:rsidRPr="001E2CF2">
              <w:t xml:space="preserve"> as they are likely</w:t>
            </w:r>
            <w:r w:rsidR="00CE114E" w:rsidRPr="001E2CF2">
              <w:t xml:space="preserve"> to</w:t>
            </w:r>
            <w:r w:rsidR="00D72EC9" w:rsidRPr="001E2CF2">
              <w:t xml:space="preserve"> make </w:t>
            </w:r>
            <w:r w:rsidR="00A34F68">
              <w:t xml:space="preserve">a </w:t>
            </w:r>
            <w:r w:rsidR="00D72EC9" w:rsidRPr="001E2CF2">
              <w:t xml:space="preserve">loss if </w:t>
            </w:r>
            <w:r w:rsidR="00A34F68">
              <w:t xml:space="preserve">the </w:t>
            </w:r>
            <w:r w:rsidR="00D72EC9" w:rsidRPr="001E2CF2">
              <w:t>business does not recover</w:t>
            </w:r>
            <w:r w:rsidR="002C4239" w:rsidRPr="001E2CF2">
              <w:t xml:space="preserve"> </w:t>
            </w:r>
            <w:r w:rsidR="007E607E" w:rsidRPr="001E2CF2">
              <w:t>(</w:t>
            </w:r>
            <w:proofErr w:type="spellStart"/>
            <w:r w:rsidR="007E607E" w:rsidRPr="001E2CF2">
              <w:t>Slaba</w:t>
            </w:r>
            <w:proofErr w:type="spellEnd"/>
            <w:r w:rsidR="007E607E" w:rsidRPr="001E2CF2">
              <w:t>, 2016</w:t>
            </w:r>
            <w:r w:rsidR="00951A20" w:rsidRPr="001E2CF2">
              <w:t>)</w:t>
            </w:r>
            <w:r w:rsidR="00D72EC9" w:rsidRPr="001E2CF2">
              <w:t xml:space="preserve">. </w:t>
            </w:r>
          </w:p>
        </w:tc>
      </w:tr>
    </w:tbl>
    <w:p w14:paraId="11F1F601" w14:textId="192DEDAE" w:rsidR="000626E5" w:rsidRDefault="000626E5" w:rsidP="004D3D8F"/>
    <w:p w14:paraId="5B4C0EB1" w14:textId="023D8F89" w:rsidR="005F0528" w:rsidRDefault="006F5586" w:rsidP="00F661CA">
      <w:pPr>
        <w:pStyle w:val="Heading1"/>
      </w:pPr>
      <w:bookmarkStart w:id="46" w:name="_Toc57146090"/>
      <w:r>
        <w:t xml:space="preserve">Strategic </w:t>
      </w:r>
      <w:r w:rsidR="007A4A21">
        <w:t xml:space="preserve">Option </w:t>
      </w:r>
      <w:r>
        <w:t>for the Organisation.</w:t>
      </w:r>
      <w:bookmarkEnd w:id="46"/>
    </w:p>
    <w:p w14:paraId="0EB835F8" w14:textId="4604B288" w:rsidR="002400C4" w:rsidRPr="005F731A" w:rsidRDefault="007E4066" w:rsidP="005F731A">
      <w:pPr>
        <w:pStyle w:val="IntenseQuote"/>
        <w:rPr>
          <w:b/>
          <w:bCs/>
        </w:rPr>
      </w:pPr>
      <w:r w:rsidRPr="005F731A">
        <w:rPr>
          <w:b/>
          <w:bCs/>
        </w:rPr>
        <w:t>Using the above research and dat</w:t>
      </w:r>
      <w:r w:rsidR="00B300DA" w:rsidRPr="005F731A">
        <w:rPr>
          <w:b/>
          <w:bCs/>
        </w:rPr>
        <w:t>a</w:t>
      </w:r>
      <w:r w:rsidRPr="005F731A">
        <w:rPr>
          <w:b/>
          <w:bCs/>
        </w:rPr>
        <w:t xml:space="preserve"> th</w:t>
      </w:r>
      <w:r w:rsidR="00B300DA" w:rsidRPr="005F731A">
        <w:rPr>
          <w:b/>
          <w:bCs/>
        </w:rPr>
        <w:t>at</w:t>
      </w:r>
      <w:r w:rsidRPr="005F731A">
        <w:rPr>
          <w:b/>
          <w:bCs/>
        </w:rPr>
        <w:t xml:space="preserve"> ha</w:t>
      </w:r>
      <w:r w:rsidR="00B300DA" w:rsidRPr="005F731A">
        <w:rPr>
          <w:b/>
          <w:bCs/>
        </w:rPr>
        <w:t>s</w:t>
      </w:r>
      <w:r w:rsidRPr="005F731A">
        <w:rPr>
          <w:b/>
          <w:bCs/>
        </w:rPr>
        <w:t xml:space="preserve"> been comp</w:t>
      </w:r>
      <w:r w:rsidR="00BE6958">
        <w:rPr>
          <w:b/>
          <w:bCs/>
        </w:rPr>
        <w:t>il</w:t>
      </w:r>
      <w:r w:rsidRPr="005F731A">
        <w:rPr>
          <w:b/>
          <w:bCs/>
        </w:rPr>
        <w:t>ed</w:t>
      </w:r>
      <w:r w:rsidR="00EE4E45" w:rsidRPr="005F731A">
        <w:rPr>
          <w:b/>
          <w:bCs/>
        </w:rPr>
        <w:t xml:space="preserve"> so far</w:t>
      </w:r>
      <w:r w:rsidR="00B300DA" w:rsidRPr="005F731A">
        <w:rPr>
          <w:b/>
          <w:bCs/>
        </w:rPr>
        <w:t xml:space="preserve">, the report </w:t>
      </w:r>
      <w:r w:rsidR="00EE4E45" w:rsidRPr="005F731A">
        <w:rPr>
          <w:b/>
          <w:bCs/>
        </w:rPr>
        <w:t xml:space="preserve">will create </w:t>
      </w:r>
      <w:r w:rsidR="00BE6958">
        <w:rPr>
          <w:b/>
          <w:bCs/>
        </w:rPr>
        <w:t xml:space="preserve">a </w:t>
      </w:r>
      <w:r w:rsidR="000058F2">
        <w:rPr>
          <w:b/>
          <w:bCs/>
        </w:rPr>
        <w:t xml:space="preserve">number of </w:t>
      </w:r>
      <w:r w:rsidR="00EE4E45" w:rsidRPr="005F731A">
        <w:rPr>
          <w:b/>
          <w:bCs/>
        </w:rPr>
        <w:t>str</w:t>
      </w:r>
      <w:r w:rsidR="00A5347D" w:rsidRPr="005F731A">
        <w:rPr>
          <w:b/>
          <w:bCs/>
        </w:rPr>
        <w:t>ate</w:t>
      </w:r>
      <w:r w:rsidR="00EE4E45" w:rsidRPr="005F731A">
        <w:rPr>
          <w:b/>
          <w:bCs/>
        </w:rPr>
        <w:t>gi</w:t>
      </w:r>
      <w:r w:rsidR="00A5347D" w:rsidRPr="005F731A">
        <w:rPr>
          <w:b/>
          <w:bCs/>
        </w:rPr>
        <w:t>c option</w:t>
      </w:r>
      <w:r w:rsidR="00675B8A">
        <w:rPr>
          <w:b/>
          <w:bCs/>
        </w:rPr>
        <w:t>s</w:t>
      </w:r>
      <w:r w:rsidR="00A5347D" w:rsidRPr="005F731A">
        <w:rPr>
          <w:b/>
          <w:bCs/>
        </w:rPr>
        <w:t xml:space="preserve"> for the organisation</w:t>
      </w:r>
      <w:r w:rsidR="00CF680B">
        <w:rPr>
          <w:b/>
          <w:bCs/>
        </w:rPr>
        <w:t xml:space="preserve"> </w:t>
      </w:r>
      <w:r w:rsidR="002F546B">
        <w:rPr>
          <w:b/>
          <w:bCs/>
        </w:rPr>
        <w:t>and will choose one and implement it</w:t>
      </w:r>
      <w:r w:rsidR="00A5347D" w:rsidRPr="005F731A">
        <w:rPr>
          <w:b/>
          <w:bCs/>
        </w:rPr>
        <w:t>.</w:t>
      </w:r>
    </w:p>
    <w:p w14:paraId="6E851244" w14:textId="3E7DB0A8" w:rsidR="007D4971" w:rsidRDefault="00C74602" w:rsidP="007D4971">
      <w:pPr>
        <w:pStyle w:val="Heading2"/>
        <w:jc w:val="center"/>
      </w:pPr>
      <w:bookmarkStart w:id="47" w:name="_Toc57146091"/>
      <w:r>
        <w:t xml:space="preserve">The </w:t>
      </w:r>
      <w:proofErr w:type="spellStart"/>
      <w:r w:rsidR="00D11C71">
        <w:t>S</w:t>
      </w:r>
      <w:r w:rsidR="00237C78">
        <w:t>AF</w:t>
      </w:r>
      <w:r w:rsidR="00A366A8">
        <w:t>e</w:t>
      </w:r>
      <w:proofErr w:type="spellEnd"/>
      <w:r>
        <w:t xml:space="preserve"> </w:t>
      </w:r>
      <w:r w:rsidR="00AC2724">
        <w:t>Analy</w:t>
      </w:r>
      <w:r w:rsidR="00496C3E">
        <w:t>sis</w:t>
      </w:r>
      <w:r w:rsidR="00D11C71">
        <w:t>.</w:t>
      </w:r>
      <w:bookmarkEnd w:id="47"/>
    </w:p>
    <w:p w14:paraId="3341AB73" w14:textId="7DD9C71F" w:rsidR="00975858" w:rsidRDefault="00975858" w:rsidP="001832B6">
      <w:pPr>
        <w:jc w:val="both"/>
      </w:pPr>
      <w:r>
        <w:t>The SFA matrix was developed by Gerry Johnson and Kevan Scholes and is a tool to analyse strategic possibilities</w:t>
      </w:r>
      <w:r w:rsidR="00136789">
        <w:t xml:space="preserve"> using the data and research that has been compiled.</w:t>
      </w:r>
      <w:r w:rsidR="00A01082">
        <w:t xml:space="preserve"> </w:t>
      </w:r>
      <w:r w:rsidR="00F83F8A">
        <w:t>The (</w:t>
      </w:r>
      <w:r>
        <w:t>SFA</w:t>
      </w:r>
      <w:r w:rsidR="00F83F8A">
        <w:t>)</w:t>
      </w:r>
      <w:r>
        <w:t xml:space="preserve"> stands for</w:t>
      </w:r>
      <w:r w:rsidR="00A01082">
        <w:t xml:space="preserve"> </w:t>
      </w:r>
      <w:r w:rsidR="00DF4FEC">
        <w:t>Suitability</w:t>
      </w:r>
      <w:r w:rsidR="00AA2170">
        <w:t xml:space="preserve">, </w:t>
      </w:r>
      <w:r w:rsidR="00DF4FEC">
        <w:t>Feasibility and Acceptability</w:t>
      </w:r>
      <w:r w:rsidR="00064659">
        <w:t xml:space="preserve"> and using these three </w:t>
      </w:r>
      <w:r w:rsidR="00FF65E1">
        <w:t xml:space="preserve">criteria to determine </w:t>
      </w:r>
      <w:r w:rsidR="008E5D37">
        <w:t>a</w:t>
      </w:r>
      <w:r w:rsidR="005615E7">
        <w:t xml:space="preserve"> strategic choice.</w:t>
      </w:r>
    </w:p>
    <w:p w14:paraId="5399B88F" w14:textId="4F8BC4D5" w:rsidR="00A17BB1" w:rsidRPr="00CE47B7" w:rsidRDefault="00A17BB1" w:rsidP="001832B6">
      <w:pPr>
        <w:jc w:val="both"/>
      </w:pPr>
      <w:r w:rsidRPr="00BD5D06">
        <w:rPr>
          <w:b/>
          <w:bCs/>
        </w:rPr>
        <w:t>Suitability</w:t>
      </w:r>
      <w:r w:rsidR="001E1BAB">
        <w:rPr>
          <w:b/>
          <w:bCs/>
        </w:rPr>
        <w:t xml:space="preserve">: </w:t>
      </w:r>
      <w:r w:rsidR="00980C82" w:rsidRPr="00CE47B7">
        <w:t xml:space="preserve">the candidates must </w:t>
      </w:r>
      <w:r w:rsidR="00B64844" w:rsidRPr="00CE47B7">
        <w:t xml:space="preserve">first make a choice </w:t>
      </w:r>
      <w:r w:rsidR="00D94DB4" w:rsidRPr="00CE47B7">
        <w:t xml:space="preserve">if it is suitable for the </w:t>
      </w:r>
      <w:r w:rsidR="00CE47B7" w:rsidRPr="00CE47B7">
        <w:t>organisation</w:t>
      </w:r>
      <w:r w:rsidR="00D074B5">
        <w:t xml:space="preserve">, examining the </w:t>
      </w:r>
      <w:r w:rsidR="002A2DC0">
        <w:t xml:space="preserve">key strengths and weakness, </w:t>
      </w:r>
      <w:r w:rsidR="004824D3">
        <w:t xml:space="preserve">will it </w:t>
      </w:r>
      <w:r w:rsidR="00F20AC7">
        <w:t xml:space="preserve">improve </w:t>
      </w:r>
      <w:r w:rsidR="00891BED">
        <w:t xml:space="preserve">the </w:t>
      </w:r>
      <w:r w:rsidR="00F20AC7">
        <w:t>competitive position of the organisation</w:t>
      </w:r>
    </w:p>
    <w:p w14:paraId="186C6131" w14:textId="39FF80F0" w:rsidR="00A17BB1" w:rsidRPr="003A2BBF" w:rsidRDefault="00BD5D06" w:rsidP="001832B6">
      <w:pPr>
        <w:jc w:val="both"/>
      </w:pPr>
      <w:r w:rsidRPr="00BD5D06">
        <w:rPr>
          <w:b/>
          <w:bCs/>
        </w:rPr>
        <w:t>Feasibility</w:t>
      </w:r>
      <w:r w:rsidR="003A2BBF">
        <w:rPr>
          <w:b/>
          <w:bCs/>
        </w:rPr>
        <w:t xml:space="preserve">: </w:t>
      </w:r>
      <w:r w:rsidR="007E1BE6">
        <w:t xml:space="preserve">examining the </w:t>
      </w:r>
      <w:r w:rsidR="00225BAD">
        <w:t>strategic</w:t>
      </w:r>
      <w:r w:rsidR="007E1BE6">
        <w:t xml:space="preserve"> option</w:t>
      </w:r>
      <w:r w:rsidR="00225BAD">
        <w:t>s</w:t>
      </w:r>
      <w:r w:rsidR="007E1BE6">
        <w:t xml:space="preserve"> available to the organisation</w:t>
      </w:r>
      <w:r w:rsidR="00225BAD">
        <w:t xml:space="preserve">, the managers must </w:t>
      </w:r>
      <w:r w:rsidR="001B0EA3">
        <w:t xml:space="preserve">make viable choices keeping in mind if the organisation has the financial, </w:t>
      </w:r>
      <w:r w:rsidR="00FC64A4">
        <w:t xml:space="preserve">strength </w:t>
      </w:r>
      <w:r w:rsidR="0094705A">
        <w:t>and competence to deliver the choice.</w:t>
      </w:r>
    </w:p>
    <w:p w14:paraId="3D341F0E" w14:textId="6E2144DB" w:rsidR="000D71C0" w:rsidRDefault="0013339F" w:rsidP="00A5772C">
      <w:pPr>
        <w:jc w:val="both"/>
      </w:pPr>
      <w:r w:rsidRPr="0013339F">
        <w:rPr>
          <w:b/>
          <w:bCs/>
        </w:rPr>
        <w:t>Acceptability</w:t>
      </w:r>
      <w:r w:rsidRPr="0013339F">
        <w:t>: this requires careful analysis, understanding the consequences.  Understanding the financial gains and the risk to the shareholders, is there any environmental issues</w:t>
      </w:r>
      <w:r w:rsidR="002B3480">
        <w:t xml:space="preserve"> </w:t>
      </w:r>
      <w:r w:rsidR="00136BBE" w:rsidRPr="00136BBE">
        <w:t>(Johnson, Whittington and Scholes, 2011)</w:t>
      </w:r>
      <w:r w:rsidR="005A1DF8">
        <w:t>.</w:t>
      </w:r>
    </w:p>
    <w:p w14:paraId="146ED5B7" w14:textId="31E6A305" w:rsidR="00210A35" w:rsidRDefault="00210A35" w:rsidP="00A16473">
      <w:pPr>
        <w:pStyle w:val="Heading2"/>
      </w:pPr>
      <w:bookmarkStart w:id="48" w:name="_Toc57146092"/>
      <w:bookmarkStart w:id="49" w:name="_Toc57146120"/>
      <w:r>
        <w:t xml:space="preserve">Table </w:t>
      </w:r>
      <w:fldSimple w:instr=" SEQ Table \* ARABIC ">
        <w:r w:rsidR="00AC5DE8">
          <w:rPr>
            <w:noProof/>
          </w:rPr>
          <w:t>7</w:t>
        </w:r>
      </w:fldSimple>
      <w:r>
        <w:t xml:space="preserve">. </w:t>
      </w:r>
      <w:r w:rsidRPr="00C84DF1">
        <w:t>Strategy 1. Stay with Curr</w:t>
      </w:r>
      <w:r w:rsidR="00496C3E">
        <w:t>e</w:t>
      </w:r>
      <w:r w:rsidRPr="00C84DF1">
        <w:t>nt Business Strategy.</w:t>
      </w:r>
      <w:bookmarkEnd w:id="48"/>
      <w:bookmarkEnd w:id="49"/>
    </w:p>
    <w:tbl>
      <w:tblPr>
        <w:tblStyle w:val="TableGrid"/>
        <w:tblW w:w="0" w:type="auto"/>
        <w:tblLook w:val="04A0" w:firstRow="1" w:lastRow="0" w:firstColumn="1" w:lastColumn="0" w:noHBand="0" w:noVBand="1"/>
      </w:tblPr>
      <w:tblGrid>
        <w:gridCol w:w="9016"/>
      </w:tblGrid>
      <w:tr w:rsidR="00837B2B" w14:paraId="0B38D6AA" w14:textId="77777777" w:rsidTr="00837B2B">
        <w:tc>
          <w:tcPr>
            <w:tcW w:w="9016" w:type="dxa"/>
          </w:tcPr>
          <w:p w14:paraId="427128E1" w14:textId="013B74CD" w:rsidR="006A14A8" w:rsidRDefault="00837B2B" w:rsidP="00837B2B">
            <w:pPr>
              <w:spacing w:line="360" w:lineRule="auto"/>
              <w:jc w:val="both"/>
            </w:pPr>
            <w:r>
              <w:t>A</w:t>
            </w:r>
            <w:r w:rsidRPr="00087A71">
              <w:t xml:space="preserve">ccording to the research using </w:t>
            </w:r>
            <w:r w:rsidR="006D2A58">
              <w:t xml:space="preserve">strategic </w:t>
            </w:r>
            <w:r w:rsidR="006D2A58" w:rsidRPr="00087A71">
              <w:t>tools</w:t>
            </w:r>
            <w:r w:rsidR="002A00D4">
              <w:t xml:space="preserve"> above</w:t>
            </w:r>
            <w:r>
              <w:t xml:space="preserve">, Lidl has an excellent strategy </w:t>
            </w:r>
            <w:r w:rsidR="00DE3958">
              <w:t xml:space="preserve">of </w:t>
            </w:r>
            <w:r>
              <w:t>being efficient</w:t>
            </w:r>
            <w:r w:rsidR="00DE3958">
              <w:t xml:space="preserve">, cost leadership and </w:t>
            </w:r>
            <w:r w:rsidR="00550D3C">
              <w:t>a unique product</w:t>
            </w:r>
            <w:r w:rsidR="006D2A58">
              <w:t>.</w:t>
            </w:r>
            <w:r>
              <w:t xml:space="preserve"> </w:t>
            </w:r>
            <w:r w:rsidR="003A16E8">
              <w:t>L</w:t>
            </w:r>
            <w:r w:rsidR="006D2A58">
              <w:t>idl</w:t>
            </w:r>
            <w:r w:rsidR="003A16E8">
              <w:t xml:space="preserve"> </w:t>
            </w:r>
            <w:r>
              <w:t xml:space="preserve">has </w:t>
            </w:r>
            <w:r w:rsidR="003A16E8">
              <w:t xml:space="preserve">successfully </w:t>
            </w:r>
            <w:r>
              <w:t>managed its vision</w:t>
            </w:r>
            <w:r w:rsidR="00D27CB5">
              <w:t xml:space="preserve">, </w:t>
            </w:r>
            <w:r>
              <w:t>mission</w:t>
            </w:r>
            <w:r w:rsidR="00D27CB5">
              <w:t xml:space="preserve"> and its original goals it has set out</w:t>
            </w:r>
            <w:r>
              <w:t>. Porters Five Forces reveals threat from other supermarket is low, and its unique pricing structure and the threat of another substitute is</w:t>
            </w:r>
            <w:r w:rsidR="00D27CB5">
              <w:t xml:space="preserve"> substantially</w:t>
            </w:r>
            <w:r>
              <w:t xml:space="preserve"> low. Lidl operates in an industry that has a high barrier to the entrance; the capital requires vast knowledge and infostructure</w:t>
            </w:r>
            <w:r w:rsidR="00BE6958">
              <w:t>;</w:t>
            </w:r>
            <w:r w:rsidR="00F44A76">
              <w:t xml:space="preserve"> this protects Lidl from other </w:t>
            </w:r>
            <w:r w:rsidR="00835FC0">
              <w:t>competitors trying to enter the market</w:t>
            </w:r>
            <w:r>
              <w:t>. Lidl target</w:t>
            </w:r>
            <w:r w:rsidR="00835FC0">
              <w:t>s</w:t>
            </w:r>
            <w:r>
              <w:t xml:space="preserve"> low</w:t>
            </w:r>
            <w:r w:rsidR="00BE6958">
              <w:t>-</w:t>
            </w:r>
            <w:r>
              <w:t>income famil</w:t>
            </w:r>
            <w:r w:rsidR="00835FC0">
              <w:t>ies</w:t>
            </w:r>
            <w:r>
              <w:t xml:space="preserve"> who enjoy the service</w:t>
            </w:r>
            <w:r w:rsidR="00BE6958">
              <w:t>,</w:t>
            </w:r>
            <w:r w:rsidR="00835FC0">
              <w:t xml:space="preserve"> </w:t>
            </w:r>
            <w:r w:rsidR="00837755">
              <w:t>enticing</w:t>
            </w:r>
            <w:r w:rsidR="00835FC0">
              <w:t xml:space="preserve"> them with </w:t>
            </w:r>
            <w:r w:rsidR="002A1B07">
              <w:t>reasonably price</w:t>
            </w:r>
            <w:r w:rsidR="00837755">
              <w:t>d products</w:t>
            </w:r>
            <w:r>
              <w:t xml:space="preserve"> and brands</w:t>
            </w:r>
            <w:r w:rsidR="002207E3">
              <w:t xml:space="preserve">; </w:t>
            </w:r>
            <w:r w:rsidR="00872515">
              <w:t>Lidl retains</w:t>
            </w:r>
            <w:r w:rsidR="005504E9">
              <w:t xml:space="preserve"> </w:t>
            </w:r>
            <w:r w:rsidR="00837755">
              <w:t>th</w:t>
            </w:r>
            <w:r w:rsidR="005504E9">
              <w:t>e shoppers</w:t>
            </w:r>
            <w:r w:rsidR="00837755">
              <w:t xml:space="preserve"> </w:t>
            </w:r>
            <w:r w:rsidR="005504E9">
              <w:t>using value</w:t>
            </w:r>
            <w:r w:rsidR="000071AA">
              <w:t xml:space="preserve"> and quality</w:t>
            </w:r>
            <w:r w:rsidR="00685558">
              <w:t xml:space="preserve"> and </w:t>
            </w:r>
            <w:r>
              <w:t xml:space="preserve">are unwilling to switch to an alternative. Using VRIO, the results revealed Lidl’s </w:t>
            </w:r>
            <w:r>
              <w:lastRenderedPageBreak/>
              <w:t xml:space="preserve">strong superior resource capability, the unique product and service that is hard to imitate by others and a well-organised business. </w:t>
            </w:r>
          </w:p>
          <w:p w14:paraId="11D24D2E" w14:textId="25357D45" w:rsidR="00837B2B" w:rsidRPr="00087A71" w:rsidRDefault="00837B2B" w:rsidP="00837B2B">
            <w:pPr>
              <w:spacing w:line="360" w:lineRule="auto"/>
              <w:jc w:val="both"/>
            </w:pPr>
            <w:r>
              <w:t>Lidl uses the approach of product differential, and value for money makes it hard for shoppers to switch.</w:t>
            </w:r>
            <w:r w:rsidR="006A14A8">
              <w:t xml:space="preserve"> </w:t>
            </w:r>
            <w:r>
              <w:t>The strategy above is a strong business model that requires no further investment change, and this will not affect the stakeholders as there is no change is being made. However, the Covid-19 has halted Lidl’s growth temporarily, and this could lead to a short disruption</w:t>
            </w:r>
            <w:r w:rsidR="00560734">
              <w:t xml:space="preserve"> and should make</w:t>
            </w:r>
            <w:r w:rsidR="0077177F">
              <w:t xml:space="preserve"> a</w:t>
            </w:r>
            <w:r w:rsidR="00560734">
              <w:t xml:space="preserve"> recovery near </w:t>
            </w:r>
            <w:r w:rsidR="00B971B4">
              <w:t>future.</w:t>
            </w:r>
          </w:p>
          <w:p w14:paraId="590AB7C5" w14:textId="77777777" w:rsidR="00837B2B" w:rsidRDefault="00837B2B" w:rsidP="00837B2B">
            <w:pPr>
              <w:spacing w:line="360" w:lineRule="auto"/>
              <w:jc w:val="both"/>
            </w:pPr>
          </w:p>
        </w:tc>
      </w:tr>
    </w:tbl>
    <w:p w14:paraId="54E885DD" w14:textId="4F2A1971" w:rsidR="007D22DF" w:rsidRDefault="007D22DF" w:rsidP="00210A35"/>
    <w:p w14:paraId="440F0390" w14:textId="0C17293C" w:rsidR="00210A35" w:rsidRDefault="00210A35" w:rsidP="00A16473">
      <w:pPr>
        <w:pStyle w:val="Heading2"/>
      </w:pPr>
      <w:bookmarkStart w:id="50" w:name="_Toc57146093"/>
      <w:bookmarkStart w:id="51" w:name="_Toc57146121"/>
      <w:r>
        <w:t xml:space="preserve">Table </w:t>
      </w:r>
      <w:fldSimple w:instr=" SEQ Table \* ARABIC ">
        <w:r w:rsidR="00AC5DE8">
          <w:rPr>
            <w:noProof/>
          </w:rPr>
          <w:t>8</w:t>
        </w:r>
      </w:fldSimple>
      <w:r>
        <w:t xml:space="preserve">. </w:t>
      </w:r>
      <w:r w:rsidRPr="001E449F">
        <w:t>Strategy 2. Aggressive Marketing Strategy.</w:t>
      </w:r>
      <w:bookmarkEnd w:id="50"/>
      <w:bookmarkEnd w:id="51"/>
    </w:p>
    <w:tbl>
      <w:tblPr>
        <w:tblStyle w:val="TableGrid"/>
        <w:tblW w:w="0" w:type="auto"/>
        <w:tblLook w:val="04A0" w:firstRow="1" w:lastRow="0" w:firstColumn="1" w:lastColumn="0" w:noHBand="0" w:noVBand="1"/>
      </w:tblPr>
      <w:tblGrid>
        <w:gridCol w:w="9016"/>
      </w:tblGrid>
      <w:tr w:rsidR="00837B2B" w14:paraId="5C093DD5" w14:textId="77777777" w:rsidTr="00837B2B">
        <w:tc>
          <w:tcPr>
            <w:tcW w:w="9016" w:type="dxa"/>
          </w:tcPr>
          <w:p w14:paraId="5E62DCC4" w14:textId="77777777" w:rsidR="00837B2B" w:rsidRPr="001B3B35" w:rsidRDefault="00837B2B" w:rsidP="00837B2B">
            <w:pPr>
              <w:spacing w:line="360" w:lineRule="auto"/>
              <w:jc w:val="both"/>
            </w:pPr>
          </w:p>
          <w:p w14:paraId="7E49D619" w14:textId="5148C0FD" w:rsidR="00837B2B" w:rsidRDefault="00837B2B" w:rsidP="00837B2B">
            <w:pPr>
              <w:spacing w:line="360" w:lineRule="auto"/>
              <w:jc w:val="both"/>
            </w:pPr>
            <w:r w:rsidRPr="00063D1B">
              <w:t>Lidl’s current strategy is based on cost leadership</w:t>
            </w:r>
            <w:r>
              <w:t xml:space="preserve"> and efficiency. The findings in McKinsey 7S suggest that is strategy has worked, in 2019, Lidl grew to 5.9 per cent. Lidl is well organised and all its department a well-aligned special its shared values and open communication. However, Lidl does not have long term plan on how it will manage Covid-19 that has hampered trade for 2020. PESTLE research revealed that the economy would shrink, Brexit will create </w:t>
            </w:r>
            <w:r w:rsidR="009C1CA7">
              <w:t xml:space="preserve">more </w:t>
            </w:r>
            <w:r>
              <w:t>business disruption, supply chain disturbance, and consumer confidence is the lowest. Key strengths</w:t>
            </w:r>
            <w:r w:rsidR="009C1CA7">
              <w:t xml:space="preserve"> the research found </w:t>
            </w:r>
            <w:r>
              <w:t>according to SWOT</w:t>
            </w:r>
            <w:r w:rsidR="009C1CA7">
              <w:t xml:space="preserve"> analy</w:t>
            </w:r>
            <w:r w:rsidR="00244875">
              <w:t>sis</w:t>
            </w:r>
            <w:r>
              <w:t xml:space="preserve">, low pricing strategy and robust brand, </w:t>
            </w:r>
            <w:r w:rsidR="00244875">
              <w:t>nonetheless</w:t>
            </w:r>
            <w:r>
              <w:t xml:space="preserve"> the weakness is its limited choices for shoppers; having a more product range means more cost less efficiency. In terms of opportunity, the weak economy will bring shoppers from larger brands looking for a cheap bargain. The threat is from other brands like Aldi and Jacks supermarket can interrupt Lidl’s expansion plan. </w:t>
            </w:r>
          </w:p>
          <w:p w14:paraId="71A77CC2" w14:textId="10138D19" w:rsidR="00837B2B" w:rsidRPr="005E60C7" w:rsidRDefault="00837B2B" w:rsidP="00837B2B">
            <w:pPr>
              <w:spacing w:line="360" w:lineRule="auto"/>
              <w:jc w:val="both"/>
            </w:pPr>
            <w:r>
              <w:t>The recommendation to mitigate the above problem is to use aggressive marketing approach and aim to establish Lidl as a brand for high- and working-class shoppers. Make the brand more appealing for the new generations, give it a makeover remodelling, change people’s perception that its low quality. Media campaign might approach TV celebrities or sports personalities to promote the business. Get involved with sports clubs and sponsor local games. Use radio stations, magazine to attract new generations. Lidl can stay with cost leadership and efficiency; no major changes are needed. With the vaccine for the Covid-19 is round the corner, it is possible for the economy as a whole will recover.</w:t>
            </w:r>
            <w:r w:rsidR="005B70A4">
              <w:t xml:space="preserve"> </w:t>
            </w:r>
            <w:r w:rsidR="00853C0B">
              <w:t>Though</w:t>
            </w:r>
            <w:r w:rsidR="005B70A4">
              <w:t xml:space="preserve"> with heavy spending from the </w:t>
            </w:r>
            <w:r w:rsidR="00853C0B">
              <w:t>company may have some resistance from the shareholders</w:t>
            </w:r>
            <w:r w:rsidR="00AB7518">
              <w:t>, this can be mitigated by showing future potential growt</w:t>
            </w:r>
            <w:r w:rsidR="00872515">
              <w:t>h</w:t>
            </w:r>
            <w:r w:rsidR="00780D18">
              <w:t xml:space="preserve"> and prospect</w:t>
            </w:r>
            <w:r w:rsidR="00872515">
              <w:t>.</w:t>
            </w:r>
            <w:r w:rsidR="00853C0B">
              <w:t xml:space="preserve"> </w:t>
            </w:r>
            <w:r w:rsidR="004B2FCE">
              <w:t>This will not go unnoticed by competitors</w:t>
            </w:r>
            <w:r w:rsidR="0077177F">
              <w:t>,</w:t>
            </w:r>
            <w:r w:rsidR="004B2FCE">
              <w:t xml:space="preserve"> and there is always a</w:t>
            </w:r>
            <w:r w:rsidR="00780D18">
              <w:t xml:space="preserve"> likelihood</w:t>
            </w:r>
            <w:r w:rsidR="004B2FCE">
              <w:t xml:space="preserve"> </w:t>
            </w:r>
            <w:r w:rsidR="00780D18">
              <w:t>they will react with a marketing campaign too.</w:t>
            </w:r>
          </w:p>
          <w:p w14:paraId="6D366D3A" w14:textId="77777777" w:rsidR="00837B2B" w:rsidRDefault="00837B2B" w:rsidP="00837B2B">
            <w:pPr>
              <w:spacing w:line="360" w:lineRule="auto"/>
              <w:jc w:val="both"/>
            </w:pPr>
          </w:p>
        </w:tc>
      </w:tr>
    </w:tbl>
    <w:p w14:paraId="62A51217" w14:textId="5EE1AE48" w:rsidR="00D66767" w:rsidRDefault="00D66767" w:rsidP="003A1898"/>
    <w:p w14:paraId="175EE573" w14:textId="199B1CE9" w:rsidR="003A1898" w:rsidRDefault="003A1898" w:rsidP="00A16473">
      <w:pPr>
        <w:pStyle w:val="Heading2"/>
      </w:pPr>
      <w:bookmarkStart w:id="52" w:name="_Toc57146094"/>
      <w:bookmarkStart w:id="53" w:name="_Toc57146122"/>
      <w:r>
        <w:t xml:space="preserve">Table </w:t>
      </w:r>
      <w:fldSimple w:instr=" SEQ Table \* ARABIC ">
        <w:r w:rsidR="00AC5DE8">
          <w:rPr>
            <w:noProof/>
          </w:rPr>
          <w:t>9</w:t>
        </w:r>
      </w:fldSimple>
      <w:r>
        <w:t>.</w:t>
      </w:r>
      <w:r w:rsidR="00530753">
        <w:t xml:space="preserve"> </w:t>
      </w:r>
      <w:r w:rsidRPr="00E763AF">
        <w:t>Strategy 3. Robotic Technology and E-commerce for Lidl.</w:t>
      </w:r>
      <w:bookmarkEnd w:id="52"/>
      <w:bookmarkEnd w:id="53"/>
    </w:p>
    <w:tbl>
      <w:tblPr>
        <w:tblStyle w:val="TableGrid"/>
        <w:tblW w:w="0" w:type="auto"/>
        <w:tblLook w:val="04A0" w:firstRow="1" w:lastRow="0" w:firstColumn="1" w:lastColumn="0" w:noHBand="0" w:noVBand="1"/>
      </w:tblPr>
      <w:tblGrid>
        <w:gridCol w:w="9016"/>
      </w:tblGrid>
      <w:tr w:rsidR="00837B2B" w14:paraId="32DCF477" w14:textId="77777777" w:rsidTr="00837B2B">
        <w:tc>
          <w:tcPr>
            <w:tcW w:w="9016" w:type="dxa"/>
          </w:tcPr>
          <w:p w14:paraId="30D43A17" w14:textId="20E7F0BB" w:rsidR="00997380" w:rsidRDefault="00837B2B" w:rsidP="00837B2B">
            <w:pPr>
              <w:spacing w:line="360" w:lineRule="auto"/>
              <w:jc w:val="both"/>
            </w:pPr>
            <w:r>
              <w:t xml:space="preserve">Many supermarkets are moving their operations online, and this has been a benefit for the likes of Tesco’s who report a </w:t>
            </w:r>
            <w:r w:rsidRPr="0011137D">
              <w:t>with annualised sales of £125m</w:t>
            </w:r>
            <w:r>
              <w:t xml:space="preserve"> (Finch, 2020). From their online presence, later on, the same year (Chapman, 2020) reported another record-breaking </w:t>
            </w:r>
            <w:r w:rsidR="006E75D0">
              <w:t>sale</w:t>
            </w:r>
            <w:r w:rsidR="00CF5D5D">
              <w:t xml:space="preserve"> of</w:t>
            </w:r>
            <w:r w:rsidRPr="0011137D">
              <w:t xml:space="preserve"> £</w:t>
            </w:r>
            <w:r>
              <w:t>552</w:t>
            </w:r>
            <w:r w:rsidRPr="0011137D">
              <w:t>m</w:t>
            </w:r>
            <w:r>
              <w:t xml:space="preserve">. Another </w:t>
            </w:r>
            <w:r w:rsidR="006E75D0">
              <w:t>innovation</w:t>
            </w:r>
            <w:r w:rsidR="0097421F">
              <w:t xml:space="preserve"> </w:t>
            </w:r>
            <w:r>
              <w:t>is the robotic warehouse</w:t>
            </w:r>
            <w:r w:rsidR="0077177F">
              <w:t>;</w:t>
            </w:r>
            <w:r>
              <w:t xml:space="preserve"> something Ocado’s has recently invested in its warehouses. Hundreds of robots collect groceries and orders to help with packaging and orders working round the clock</w:t>
            </w:r>
            <w:r w:rsidR="0079013B">
              <w:t xml:space="preserve"> </w:t>
            </w:r>
            <w:r w:rsidR="002058C6">
              <w:t>(</w:t>
            </w:r>
            <w:r w:rsidR="0079013B">
              <w:t>Ocado,</w:t>
            </w:r>
            <w:r w:rsidR="002058C6">
              <w:t>2017)</w:t>
            </w:r>
            <w:r>
              <w:t xml:space="preserve">. The virtual value chain is another technology that is largely ignored by Lidl, as most companies have moved part of the operations online. It only seems logical virtual </w:t>
            </w:r>
            <w:r w:rsidR="000448AF">
              <w:t xml:space="preserve">value </w:t>
            </w:r>
            <w:r>
              <w:t xml:space="preserve">chain should be applied at the same time; this can give an advantage to sourcing materials and goods instantly and efficiently. It is important to remember that many companies are online and having an intranet/extranet where all supply chain connected make work more efficient for employees and decisions more organised by the managers. </w:t>
            </w:r>
          </w:p>
          <w:p w14:paraId="6C4D0ADD" w14:textId="0F06402D" w:rsidR="00185D1A" w:rsidRDefault="00837B2B" w:rsidP="00837B2B">
            <w:pPr>
              <w:spacing w:line="360" w:lineRule="auto"/>
              <w:jc w:val="both"/>
            </w:pPr>
            <w:r>
              <w:t xml:space="preserve">Recommendations for using IT and robotic technology is its efficiency and the ability to perform tasks instantly. Having a robotic warehouse can be beneficial as Ocado, Amazon and AliExpress have shown how valuable and efficient. The technology will be immune to the problems of Covid-19 and the ability to work twenty for hours a day. Lidl will make savings on PAYE, pensions, sick pay, accident pay, redundancies, paid holidays, pensions, and it will solve the potential shortage of European skills. E-commerce is also way forward as many companies have demonstrated that further value can be created </w:t>
            </w:r>
            <w:r w:rsidR="00277DA9">
              <w:t xml:space="preserve">using IT </w:t>
            </w:r>
            <w:r>
              <w:t>technology. Having, a large presence online is also suggested as Lidl, has missed out on vital trade</w:t>
            </w:r>
            <w:r w:rsidR="00F1528C">
              <w:t xml:space="preserve"> during the pandemic</w:t>
            </w:r>
            <w:r w:rsidR="00AA6AF1">
              <w:t xml:space="preserve">, for not having a fully </w:t>
            </w:r>
            <w:r w:rsidR="00291376">
              <w:t>functional website</w:t>
            </w:r>
            <w:r w:rsidR="00AA6AF1">
              <w:t xml:space="preserve"> like the big chains</w:t>
            </w:r>
            <w:r>
              <w:t xml:space="preserve">. </w:t>
            </w:r>
          </w:p>
          <w:p w14:paraId="2FB809D0" w14:textId="77777777" w:rsidR="00185D1A" w:rsidRDefault="00185D1A" w:rsidP="00837B2B">
            <w:pPr>
              <w:spacing w:line="360" w:lineRule="auto"/>
              <w:jc w:val="both"/>
            </w:pPr>
          </w:p>
          <w:p w14:paraId="2E509B4F" w14:textId="54AE0E1B" w:rsidR="00837B2B" w:rsidRDefault="00837B2B" w:rsidP="00837B2B">
            <w:pPr>
              <w:spacing w:line="360" w:lineRule="auto"/>
              <w:jc w:val="both"/>
            </w:pPr>
            <w:r>
              <w:t>Nevertheless, this can be an eyeopener and an opportunity to make changes as technology will guarantee future trade if the pandemic does not fade away. The other idea is to have a household electrical products, laptops, TV’s and computers; Lidl has a great logistics and warehouse/storage that can be utilised for online sales. The store locations can be further used as a collection point or even delivered home direct</w:t>
            </w:r>
            <w:r w:rsidR="008328D6">
              <w:t xml:space="preserve">. Lidl can create collection points </w:t>
            </w:r>
            <w:r w:rsidR="00992855">
              <w:t xml:space="preserve">like </w:t>
            </w:r>
            <w:r w:rsidR="00F743FA">
              <w:t xml:space="preserve">the </w:t>
            </w:r>
            <w:r w:rsidR="00992855">
              <w:t xml:space="preserve">post office or invest </w:t>
            </w:r>
            <w:r w:rsidR="00F743FA">
              <w:t xml:space="preserve">or even </w:t>
            </w:r>
            <w:r w:rsidR="002627E4">
              <w:t>source some of the parcel</w:t>
            </w:r>
            <w:r w:rsidR="00380850">
              <w:t>s</w:t>
            </w:r>
            <w:r w:rsidR="002627E4">
              <w:t xml:space="preserve"> to other delivery companies</w:t>
            </w:r>
            <w:r w:rsidR="00B04D32">
              <w:t xml:space="preserve"> that are already established like</w:t>
            </w:r>
            <w:r w:rsidR="00206FA2">
              <w:t xml:space="preserve"> DPD </w:t>
            </w:r>
            <w:r w:rsidR="00C3486F">
              <w:t>UK.</w:t>
            </w:r>
            <w:r>
              <w:t xml:space="preserve"> This will add more value</w:t>
            </w:r>
            <w:r w:rsidR="00C3486F">
              <w:t>, service</w:t>
            </w:r>
            <w:r w:rsidR="000767C6">
              <w:t xml:space="preserve">, revenue </w:t>
            </w:r>
            <w:r>
              <w:t>and give larger exposer to more consumers</w:t>
            </w:r>
            <w:r w:rsidR="000767C6">
              <w:t xml:space="preserve"> who rely on deliver</w:t>
            </w:r>
            <w:r w:rsidR="009826D7">
              <w:t>ies</w:t>
            </w:r>
            <w:r>
              <w:t>. Planning such a large operation, stakeholders will need to be notified due to any objection. Managing and shareholders will need to pass the plans; financers will need to be told of the project, and employees who might react to plans taken up robots.</w:t>
            </w:r>
            <w:r w:rsidR="009826D7">
              <w:t xml:space="preserve"> </w:t>
            </w:r>
            <w:r>
              <w:t xml:space="preserve"> </w:t>
            </w:r>
            <w:r w:rsidR="00987247">
              <w:t>Robots stealing jobs may sound very unethical, the</w:t>
            </w:r>
            <w:r w:rsidR="00210BE5">
              <w:t xml:space="preserve">re might be resistance from employees and unions who see themselves as </w:t>
            </w:r>
            <w:r w:rsidR="00210BE5">
              <w:lastRenderedPageBreak/>
              <w:t>protectors of workers.</w:t>
            </w:r>
            <w:r w:rsidR="00064C2F">
              <w:t xml:space="preserve"> To avoid worker disruption, communication w</w:t>
            </w:r>
            <w:r w:rsidR="009F2FE1">
              <w:t xml:space="preserve">ith stakeholders </w:t>
            </w:r>
            <w:r w:rsidR="00740878">
              <w:t>and showing the long-term benefits of the plans will be suggested.</w:t>
            </w:r>
            <w:r w:rsidR="00987247">
              <w:t xml:space="preserve"> </w:t>
            </w:r>
            <w:r>
              <w:t xml:space="preserve">All this will </w:t>
            </w:r>
            <w:r w:rsidR="00740878">
              <w:t xml:space="preserve">be </w:t>
            </w:r>
            <w:r>
              <w:t>essential as the indication from the product life cycle m</w:t>
            </w:r>
            <w:r w:rsidR="005724FC">
              <w:t>a</w:t>
            </w:r>
            <w:r>
              <w:t xml:space="preserve">y </w:t>
            </w:r>
            <w:r w:rsidR="003944C6">
              <w:t xml:space="preserve">have </w:t>
            </w:r>
            <w:r w:rsidR="005724FC">
              <w:t xml:space="preserve">reached </w:t>
            </w:r>
            <w:r>
              <w:t xml:space="preserve">maturity and </w:t>
            </w:r>
            <w:r w:rsidR="005724FC">
              <w:t>possibly</w:t>
            </w:r>
            <w:r>
              <w:t xml:space="preserve"> on a short-term decline.</w:t>
            </w:r>
            <w:r w:rsidR="00740878">
              <w:t xml:space="preserve"> T</w:t>
            </w:r>
            <w:r w:rsidR="00355498">
              <w:t>o</w:t>
            </w:r>
            <w:r w:rsidR="00740878">
              <w:t xml:space="preserve"> avoid further decline</w:t>
            </w:r>
            <w:r w:rsidR="003944C6">
              <w:t>,</w:t>
            </w:r>
            <w:r w:rsidR="007B192D">
              <w:t xml:space="preserve"> thi</w:t>
            </w:r>
            <w:r w:rsidR="00DB203F">
              <w:t>s</w:t>
            </w:r>
            <w:r w:rsidR="007B192D">
              <w:t xml:space="preserve"> optio</w:t>
            </w:r>
            <w:r w:rsidR="00721232">
              <w:t xml:space="preserve">n is </w:t>
            </w:r>
            <w:r w:rsidR="00DB203F">
              <w:t>recommended</w:t>
            </w:r>
            <w:r w:rsidR="00924097">
              <w:t>;</w:t>
            </w:r>
            <w:r w:rsidR="00721232">
              <w:t xml:space="preserve"> however</w:t>
            </w:r>
            <w:r w:rsidR="00355498">
              <w:t>,</w:t>
            </w:r>
            <w:r w:rsidR="00721232">
              <w:t xml:space="preserve"> this a costly </w:t>
            </w:r>
            <w:r w:rsidR="00DD61F3">
              <w:t>p</w:t>
            </w:r>
            <w:r w:rsidR="00721232">
              <w:t>l</w:t>
            </w:r>
            <w:r w:rsidR="00DD61F3">
              <w:t>a</w:t>
            </w:r>
            <w:r w:rsidR="00721232">
              <w:t xml:space="preserve">n and have some financial </w:t>
            </w:r>
            <w:r w:rsidR="0082224F">
              <w:t>constraints.</w:t>
            </w:r>
            <w:r w:rsidR="00DD61F3">
              <w:t xml:space="preserve"> This plan should be seen </w:t>
            </w:r>
            <w:r w:rsidR="00C9627D">
              <w:t>long-term investment which is in</w:t>
            </w:r>
            <w:r w:rsidR="00355498">
              <w:t xml:space="preserve"> </w:t>
            </w:r>
            <w:r w:rsidR="00C9627D">
              <w:t>line with other supermarket</w:t>
            </w:r>
            <w:r w:rsidR="00355498">
              <w:t>s</w:t>
            </w:r>
            <w:r w:rsidR="0082224F">
              <w:t xml:space="preserve"> who are taking </w:t>
            </w:r>
            <w:r w:rsidR="00355498">
              <w:t xml:space="preserve">the </w:t>
            </w:r>
            <w:r w:rsidR="0082224F">
              <w:t>early advantage</w:t>
            </w:r>
            <w:r w:rsidR="00492B20">
              <w:t>.</w:t>
            </w:r>
          </w:p>
          <w:p w14:paraId="0241D6E0" w14:textId="6FE138E5" w:rsidR="00DC6F42" w:rsidRDefault="00DC6F42" w:rsidP="00837B2B">
            <w:pPr>
              <w:spacing w:line="360" w:lineRule="auto"/>
              <w:jc w:val="both"/>
            </w:pPr>
          </w:p>
        </w:tc>
      </w:tr>
    </w:tbl>
    <w:p w14:paraId="14045E46" w14:textId="0627F6FC" w:rsidR="00837B2B" w:rsidRPr="00E64417" w:rsidRDefault="00BB6BAF" w:rsidP="00003CD7">
      <w:pPr>
        <w:jc w:val="both"/>
      </w:pPr>
      <w:r>
        <w:lastRenderedPageBreak/>
        <w:t xml:space="preserve"> </w:t>
      </w:r>
    </w:p>
    <w:p w14:paraId="76C24EC8" w14:textId="61E8893E" w:rsidR="00AC5DE8" w:rsidRDefault="00AC5DE8" w:rsidP="00A16473">
      <w:pPr>
        <w:pStyle w:val="Heading2"/>
      </w:pPr>
      <w:bookmarkStart w:id="54" w:name="_Toc57146095"/>
      <w:bookmarkStart w:id="55" w:name="_Toc57146123"/>
      <w:r>
        <w:t xml:space="preserve">Table </w:t>
      </w:r>
      <w:fldSimple w:instr=" SEQ Table \* ARABIC ">
        <w:r>
          <w:rPr>
            <w:noProof/>
          </w:rPr>
          <w:t>10</w:t>
        </w:r>
      </w:fldSimple>
      <w:r>
        <w:t xml:space="preserve">. </w:t>
      </w:r>
      <w:r w:rsidRPr="00FF2503">
        <w:t xml:space="preserve">Evaluating the </w:t>
      </w:r>
      <w:r w:rsidR="001B0E8A">
        <w:t xml:space="preserve">Strategic </w:t>
      </w:r>
      <w:r>
        <w:t>O</w:t>
      </w:r>
      <w:r w:rsidRPr="00FF2503">
        <w:t>ptions</w:t>
      </w:r>
      <w:r w:rsidR="00F60BF1">
        <w:t xml:space="preserve"> using SFA Matrix</w:t>
      </w:r>
      <w:r>
        <w:t>.</w:t>
      </w:r>
      <w:bookmarkEnd w:id="54"/>
      <w:bookmarkEnd w:id="55"/>
    </w:p>
    <w:tbl>
      <w:tblPr>
        <w:tblStyle w:val="TableGrid"/>
        <w:tblW w:w="0" w:type="auto"/>
        <w:tblLook w:val="04A0" w:firstRow="1" w:lastRow="0" w:firstColumn="1" w:lastColumn="0" w:noHBand="0" w:noVBand="1"/>
      </w:tblPr>
      <w:tblGrid>
        <w:gridCol w:w="2689"/>
        <w:gridCol w:w="2126"/>
        <w:gridCol w:w="2126"/>
        <w:gridCol w:w="2075"/>
      </w:tblGrid>
      <w:tr w:rsidR="00F71F4E" w14:paraId="5EF44E2B" w14:textId="51DBA7E6" w:rsidTr="00E80A12">
        <w:trPr>
          <w:trHeight w:val="1833"/>
        </w:trPr>
        <w:tc>
          <w:tcPr>
            <w:tcW w:w="2689" w:type="dxa"/>
            <w:shd w:val="clear" w:color="auto" w:fill="ED7D31" w:themeFill="accent2"/>
          </w:tcPr>
          <w:p w14:paraId="198E69AF" w14:textId="5474B242" w:rsidR="00F71F4E" w:rsidRDefault="00F71F4E" w:rsidP="00922082">
            <w:pPr>
              <w:spacing w:line="360" w:lineRule="auto"/>
              <w:jc w:val="both"/>
              <w:rPr>
                <w:b/>
                <w:bCs/>
              </w:rPr>
            </w:pPr>
            <w:r w:rsidRPr="009D6B4B">
              <w:rPr>
                <w:b/>
                <w:bCs/>
              </w:rPr>
              <w:t>SFA Matrix</w:t>
            </w:r>
          </w:p>
          <w:p w14:paraId="1BE77741" w14:textId="7D652F42" w:rsidR="00B87366" w:rsidRDefault="00726CA2" w:rsidP="00922082">
            <w:pPr>
              <w:spacing w:line="360" w:lineRule="auto"/>
              <w:jc w:val="both"/>
              <w:rPr>
                <w:b/>
                <w:bCs/>
              </w:rPr>
            </w:pPr>
            <w:r>
              <w:rPr>
                <w:b/>
                <w:bCs/>
              </w:rPr>
              <w:t>r</w:t>
            </w:r>
            <w:r w:rsidR="00B87366">
              <w:rPr>
                <w:b/>
                <w:bCs/>
              </w:rPr>
              <w:t>anking between 1-10.</w:t>
            </w:r>
          </w:p>
          <w:p w14:paraId="306025BA" w14:textId="6489E7CC" w:rsidR="00F676FF" w:rsidRPr="009D6B4B" w:rsidRDefault="00F676FF" w:rsidP="00922082">
            <w:pPr>
              <w:spacing w:line="360" w:lineRule="auto"/>
              <w:jc w:val="both"/>
              <w:rPr>
                <w:b/>
                <w:bCs/>
              </w:rPr>
            </w:pPr>
          </w:p>
        </w:tc>
        <w:tc>
          <w:tcPr>
            <w:tcW w:w="2126" w:type="dxa"/>
            <w:shd w:val="clear" w:color="auto" w:fill="ED7D31" w:themeFill="accent2"/>
          </w:tcPr>
          <w:p w14:paraId="15C1801B" w14:textId="5F4B2B76" w:rsidR="00F71F4E" w:rsidRPr="00EA08F5" w:rsidRDefault="00F71F4E" w:rsidP="00922082">
            <w:pPr>
              <w:spacing w:line="360" w:lineRule="auto"/>
              <w:rPr>
                <w:b/>
                <w:bCs/>
                <w:highlight w:val="yellow"/>
              </w:rPr>
            </w:pPr>
            <w:r w:rsidRPr="009D6B4B">
              <w:rPr>
                <w:b/>
                <w:bCs/>
              </w:rPr>
              <w:t>Option 1-</w:t>
            </w:r>
            <w:r w:rsidR="00EA08F5">
              <w:rPr>
                <w:b/>
                <w:bCs/>
              </w:rPr>
              <w:t xml:space="preserve"> </w:t>
            </w:r>
            <w:r w:rsidR="00EA08F5" w:rsidRPr="003D66C0">
              <w:rPr>
                <w:b/>
                <w:bCs/>
              </w:rPr>
              <w:t>Stay with Curr</w:t>
            </w:r>
            <w:r w:rsidR="00E13143">
              <w:rPr>
                <w:b/>
                <w:bCs/>
              </w:rPr>
              <w:t>e</w:t>
            </w:r>
            <w:r w:rsidR="00EA08F5" w:rsidRPr="003D66C0">
              <w:rPr>
                <w:b/>
                <w:bCs/>
              </w:rPr>
              <w:t xml:space="preserve">nt </w:t>
            </w:r>
            <w:r w:rsidR="00662698">
              <w:rPr>
                <w:b/>
                <w:bCs/>
              </w:rPr>
              <w:t>cost leadership</w:t>
            </w:r>
            <w:r w:rsidR="00726CA2">
              <w:rPr>
                <w:b/>
                <w:bCs/>
              </w:rPr>
              <w:t xml:space="preserve"> b</w:t>
            </w:r>
            <w:r w:rsidR="00EA08F5" w:rsidRPr="003D66C0">
              <w:rPr>
                <w:b/>
                <w:bCs/>
              </w:rPr>
              <w:t xml:space="preserve">usiness Strategy. </w:t>
            </w:r>
          </w:p>
        </w:tc>
        <w:tc>
          <w:tcPr>
            <w:tcW w:w="2126" w:type="dxa"/>
            <w:shd w:val="clear" w:color="auto" w:fill="ED7D31" w:themeFill="accent2"/>
          </w:tcPr>
          <w:p w14:paraId="7BC3202B" w14:textId="0F485B10" w:rsidR="00EA08F5" w:rsidRPr="00063D1B" w:rsidRDefault="00F71F4E" w:rsidP="00922082">
            <w:pPr>
              <w:spacing w:line="360" w:lineRule="auto"/>
              <w:rPr>
                <w:b/>
                <w:bCs/>
              </w:rPr>
            </w:pPr>
            <w:r w:rsidRPr="009D6B4B">
              <w:rPr>
                <w:b/>
                <w:bCs/>
              </w:rPr>
              <w:t>Option 2-</w:t>
            </w:r>
            <w:r w:rsidR="00EA08F5">
              <w:rPr>
                <w:b/>
                <w:bCs/>
              </w:rPr>
              <w:t xml:space="preserve"> </w:t>
            </w:r>
            <w:r w:rsidR="00EA08F5" w:rsidRPr="00063D1B">
              <w:rPr>
                <w:b/>
                <w:bCs/>
              </w:rPr>
              <w:t xml:space="preserve">Aggressive </w:t>
            </w:r>
            <w:r w:rsidR="00726CA2">
              <w:rPr>
                <w:b/>
                <w:bCs/>
              </w:rPr>
              <w:t>m</w:t>
            </w:r>
            <w:r w:rsidR="00EA08F5" w:rsidRPr="00063D1B">
              <w:rPr>
                <w:b/>
                <w:bCs/>
              </w:rPr>
              <w:t xml:space="preserve">arketing </w:t>
            </w:r>
            <w:r w:rsidR="00726CA2">
              <w:rPr>
                <w:b/>
                <w:bCs/>
              </w:rPr>
              <w:t>s</w:t>
            </w:r>
            <w:r w:rsidR="00EA08F5" w:rsidRPr="00063D1B">
              <w:rPr>
                <w:b/>
                <w:bCs/>
              </w:rPr>
              <w:t>trategy.</w:t>
            </w:r>
          </w:p>
          <w:p w14:paraId="3B5C4C9F" w14:textId="07B61294" w:rsidR="00F71F4E" w:rsidRPr="009D6B4B" w:rsidRDefault="00F71F4E" w:rsidP="00922082">
            <w:pPr>
              <w:spacing w:line="360" w:lineRule="auto"/>
              <w:rPr>
                <w:b/>
                <w:bCs/>
              </w:rPr>
            </w:pPr>
          </w:p>
        </w:tc>
        <w:tc>
          <w:tcPr>
            <w:tcW w:w="2075" w:type="dxa"/>
            <w:shd w:val="clear" w:color="auto" w:fill="ED7D31" w:themeFill="accent2"/>
          </w:tcPr>
          <w:p w14:paraId="09215553" w14:textId="29A6DED1" w:rsidR="00EA08F5" w:rsidRDefault="00EA08F5" w:rsidP="00922082">
            <w:pPr>
              <w:spacing w:line="360" w:lineRule="auto"/>
            </w:pPr>
            <w:r w:rsidRPr="00063D1B">
              <w:rPr>
                <w:b/>
                <w:bCs/>
              </w:rPr>
              <w:t>Strategy 3.</w:t>
            </w:r>
            <w:r>
              <w:rPr>
                <w:b/>
                <w:bCs/>
              </w:rPr>
              <w:t xml:space="preserve"> </w:t>
            </w:r>
            <w:r w:rsidRPr="00EA08F5">
              <w:rPr>
                <w:b/>
                <w:bCs/>
              </w:rPr>
              <w:t xml:space="preserve">Robotic </w:t>
            </w:r>
            <w:r w:rsidR="00726CA2">
              <w:rPr>
                <w:b/>
                <w:bCs/>
              </w:rPr>
              <w:t>t</w:t>
            </w:r>
            <w:r w:rsidRPr="00EA08F5">
              <w:rPr>
                <w:b/>
                <w:bCs/>
              </w:rPr>
              <w:t>echnology</w:t>
            </w:r>
            <w:r w:rsidR="00CB160E">
              <w:rPr>
                <w:b/>
                <w:bCs/>
              </w:rPr>
              <w:t>, Virtual Value Chain</w:t>
            </w:r>
            <w:r w:rsidRPr="00EA08F5">
              <w:rPr>
                <w:b/>
                <w:bCs/>
              </w:rPr>
              <w:t xml:space="preserve"> and </w:t>
            </w:r>
            <w:r w:rsidR="00726CA2">
              <w:rPr>
                <w:b/>
                <w:bCs/>
              </w:rPr>
              <w:t>e</w:t>
            </w:r>
            <w:r w:rsidR="00BE1C6F">
              <w:rPr>
                <w:b/>
                <w:bCs/>
              </w:rPr>
              <w:t>-</w:t>
            </w:r>
            <w:r w:rsidRPr="00EA08F5">
              <w:rPr>
                <w:b/>
                <w:bCs/>
              </w:rPr>
              <w:t>commerce for Lidl</w:t>
            </w:r>
            <w:r>
              <w:t>.</w:t>
            </w:r>
          </w:p>
          <w:p w14:paraId="72C4F832" w14:textId="77777777" w:rsidR="00F71F4E" w:rsidRPr="009D6B4B" w:rsidRDefault="00F71F4E" w:rsidP="00922082">
            <w:pPr>
              <w:spacing w:line="360" w:lineRule="auto"/>
              <w:rPr>
                <w:b/>
                <w:bCs/>
              </w:rPr>
            </w:pPr>
          </w:p>
        </w:tc>
      </w:tr>
      <w:tr w:rsidR="00F71F4E" w14:paraId="0C9E01BE" w14:textId="03C845F7" w:rsidTr="00E80A12">
        <w:trPr>
          <w:trHeight w:val="995"/>
        </w:trPr>
        <w:tc>
          <w:tcPr>
            <w:tcW w:w="2689" w:type="dxa"/>
            <w:shd w:val="clear" w:color="auto" w:fill="F4B083" w:themeFill="accent2" w:themeFillTint="99"/>
          </w:tcPr>
          <w:p w14:paraId="565D9DEA" w14:textId="77777777" w:rsidR="00F71F4E" w:rsidRPr="00DC4033" w:rsidRDefault="00F71F4E" w:rsidP="00922082">
            <w:pPr>
              <w:spacing w:line="360" w:lineRule="auto"/>
              <w:ind w:left="360"/>
              <w:jc w:val="both"/>
              <w:rPr>
                <w:b/>
                <w:bCs/>
              </w:rPr>
            </w:pPr>
            <w:r w:rsidRPr="00DC4033">
              <w:rPr>
                <w:b/>
                <w:bCs/>
              </w:rPr>
              <w:t>Suitability</w:t>
            </w:r>
          </w:p>
          <w:p w14:paraId="35271CD4" w14:textId="77777777" w:rsidR="00F71F4E" w:rsidRDefault="00F71F4E" w:rsidP="00922082">
            <w:pPr>
              <w:spacing w:line="360" w:lineRule="auto"/>
              <w:ind w:left="360"/>
            </w:pPr>
            <w:r>
              <w:t>Strength</w:t>
            </w:r>
          </w:p>
          <w:p w14:paraId="63AD762E" w14:textId="7A2C6EB7" w:rsidR="00F71F4E" w:rsidRDefault="00F71F4E" w:rsidP="00922082">
            <w:pPr>
              <w:spacing w:line="360" w:lineRule="auto"/>
              <w:ind w:left="360"/>
            </w:pPr>
            <w:r>
              <w:t>Weakness</w:t>
            </w:r>
          </w:p>
          <w:p w14:paraId="15A06EC0" w14:textId="16107122" w:rsidR="00F71F4E" w:rsidRDefault="00F71F4E" w:rsidP="00922082">
            <w:pPr>
              <w:spacing w:line="360" w:lineRule="auto"/>
              <w:ind w:left="360"/>
            </w:pPr>
            <w:r>
              <w:t>Opportunity</w:t>
            </w:r>
          </w:p>
          <w:p w14:paraId="4A7EA9CF" w14:textId="67C30935" w:rsidR="00F71F4E" w:rsidRDefault="00F71F4E" w:rsidP="00922082">
            <w:pPr>
              <w:spacing w:line="360" w:lineRule="auto"/>
              <w:ind w:left="360"/>
            </w:pPr>
            <w:r>
              <w:t>Threat</w:t>
            </w:r>
          </w:p>
          <w:p w14:paraId="5D67C2BA" w14:textId="103918F6" w:rsidR="00F71F4E" w:rsidRDefault="00F71F4E" w:rsidP="00922082">
            <w:pPr>
              <w:spacing w:line="360" w:lineRule="auto"/>
              <w:ind w:left="360"/>
            </w:pPr>
            <w:r>
              <w:t>Solve the problem</w:t>
            </w:r>
          </w:p>
        </w:tc>
        <w:tc>
          <w:tcPr>
            <w:tcW w:w="2126" w:type="dxa"/>
          </w:tcPr>
          <w:p w14:paraId="753C2DA5" w14:textId="058752F5" w:rsidR="00F71F4E" w:rsidRDefault="00F71F4E" w:rsidP="00922082">
            <w:pPr>
              <w:spacing w:line="360" w:lineRule="auto"/>
              <w:jc w:val="both"/>
            </w:pPr>
          </w:p>
          <w:p w14:paraId="338641AB" w14:textId="5B5B0AE4" w:rsidR="00750CD9" w:rsidRDefault="00451778" w:rsidP="00922082">
            <w:pPr>
              <w:spacing w:line="360" w:lineRule="auto"/>
              <w:jc w:val="both"/>
            </w:pPr>
            <w:r>
              <w:t>5</w:t>
            </w:r>
          </w:p>
          <w:p w14:paraId="50F4F250" w14:textId="60AC31E1" w:rsidR="00DC4033" w:rsidRDefault="00451778" w:rsidP="00922082">
            <w:pPr>
              <w:spacing w:line="360" w:lineRule="auto"/>
              <w:jc w:val="both"/>
            </w:pPr>
            <w:r>
              <w:t>5</w:t>
            </w:r>
          </w:p>
          <w:p w14:paraId="0108CC18" w14:textId="77777777" w:rsidR="00B7375D" w:rsidRDefault="00B7375D" w:rsidP="00922082">
            <w:pPr>
              <w:spacing w:line="360" w:lineRule="auto"/>
              <w:jc w:val="both"/>
            </w:pPr>
            <w:r>
              <w:t>5</w:t>
            </w:r>
          </w:p>
          <w:p w14:paraId="4F80B7C2" w14:textId="2CFC91D1" w:rsidR="00B7375D" w:rsidRDefault="004A3702" w:rsidP="00922082">
            <w:pPr>
              <w:spacing w:line="360" w:lineRule="auto"/>
              <w:jc w:val="both"/>
            </w:pPr>
            <w:r>
              <w:t>5</w:t>
            </w:r>
          </w:p>
          <w:p w14:paraId="1BE9E37B" w14:textId="77777777" w:rsidR="004A3702" w:rsidRDefault="004A3702" w:rsidP="00922082">
            <w:pPr>
              <w:spacing w:line="360" w:lineRule="auto"/>
              <w:jc w:val="both"/>
            </w:pPr>
            <w:r>
              <w:t>5</w:t>
            </w:r>
          </w:p>
          <w:p w14:paraId="359017FA" w14:textId="6EB47498" w:rsidR="004A1400" w:rsidRDefault="004A1400" w:rsidP="00922082">
            <w:pPr>
              <w:spacing w:line="360" w:lineRule="auto"/>
              <w:jc w:val="both"/>
            </w:pPr>
          </w:p>
        </w:tc>
        <w:tc>
          <w:tcPr>
            <w:tcW w:w="2126" w:type="dxa"/>
          </w:tcPr>
          <w:p w14:paraId="33F2CD5D" w14:textId="713E7264" w:rsidR="002721C3" w:rsidRDefault="002721C3" w:rsidP="00922082">
            <w:pPr>
              <w:spacing w:line="360" w:lineRule="auto"/>
              <w:jc w:val="both"/>
            </w:pPr>
          </w:p>
          <w:p w14:paraId="03B75839" w14:textId="4C42A323" w:rsidR="002721C3" w:rsidRDefault="00AB2BDB" w:rsidP="00922082">
            <w:pPr>
              <w:spacing w:line="360" w:lineRule="auto"/>
              <w:jc w:val="both"/>
            </w:pPr>
            <w:r>
              <w:t>6</w:t>
            </w:r>
          </w:p>
          <w:p w14:paraId="3379577F" w14:textId="18A34825" w:rsidR="00AB2BDB" w:rsidRDefault="00230A95" w:rsidP="00922082">
            <w:pPr>
              <w:spacing w:line="360" w:lineRule="auto"/>
              <w:jc w:val="both"/>
            </w:pPr>
            <w:r>
              <w:t>5</w:t>
            </w:r>
          </w:p>
          <w:p w14:paraId="4B1367E4" w14:textId="14F43AF8" w:rsidR="00230A95" w:rsidRDefault="00230A95" w:rsidP="00922082">
            <w:pPr>
              <w:spacing w:line="360" w:lineRule="auto"/>
              <w:jc w:val="both"/>
            </w:pPr>
            <w:r>
              <w:t>6</w:t>
            </w:r>
          </w:p>
          <w:p w14:paraId="7886E8D3" w14:textId="69D23658" w:rsidR="00230A95" w:rsidRDefault="00230A95" w:rsidP="00922082">
            <w:pPr>
              <w:spacing w:line="360" w:lineRule="auto"/>
              <w:jc w:val="both"/>
            </w:pPr>
            <w:r>
              <w:t>6</w:t>
            </w:r>
          </w:p>
          <w:p w14:paraId="407BC734" w14:textId="6795EBAE" w:rsidR="00230A95" w:rsidRDefault="00230A95" w:rsidP="00922082">
            <w:pPr>
              <w:spacing w:line="360" w:lineRule="auto"/>
              <w:jc w:val="both"/>
            </w:pPr>
            <w:r>
              <w:t>6</w:t>
            </w:r>
          </w:p>
          <w:p w14:paraId="73F4AD01" w14:textId="09F8BF46" w:rsidR="002721C3" w:rsidRDefault="002721C3" w:rsidP="00922082">
            <w:pPr>
              <w:spacing w:line="360" w:lineRule="auto"/>
              <w:jc w:val="both"/>
            </w:pPr>
          </w:p>
        </w:tc>
        <w:tc>
          <w:tcPr>
            <w:tcW w:w="2075" w:type="dxa"/>
          </w:tcPr>
          <w:p w14:paraId="52940875" w14:textId="77777777" w:rsidR="00F71F4E" w:rsidRDefault="00F71F4E" w:rsidP="00922082">
            <w:pPr>
              <w:spacing w:line="360" w:lineRule="auto"/>
              <w:jc w:val="both"/>
            </w:pPr>
          </w:p>
          <w:p w14:paraId="78DBFF50" w14:textId="77777777" w:rsidR="00922082" w:rsidRDefault="009F4A2D" w:rsidP="00922082">
            <w:pPr>
              <w:spacing w:line="360" w:lineRule="auto"/>
              <w:jc w:val="both"/>
            </w:pPr>
            <w:r>
              <w:t>7</w:t>
            </w:r>
          </w:p>
          <w:p w14:paraId="4876D8DB" w14:textId="77777777" w:rsidR="009F4A2D" w:rsidRDefault="009F4A2D" w:rsidP="00922082">
            <w:pPr>
              <w:spacing w:line="360" w:lineRule="auto"/>
              <w:jc w:val="both"/>
            </w:pPr>
            <w:r>
              <w:t>10</w:t>
            </w:r>
          </w:p>
          <w:p w14:paraId="733EEA61" w14:textId="77777777" w:rsidR="009F4A2D" w:rsidRDefault="009F4A2D" w:rsidP="00922082">
            <w:pPr>
              <w:spacing w:line="360" w:lineRule="auto"/>
              <w:jc w:val="both"/>
            </w:pPr>
            <w:r>
              <w:t>10</w:t>
            </w:r>
          </w:p>
          <w:p w14:paraId="12774795" w14:textId="77777777" w:rsidR="009F4A2D" w:rsidRDefault="009F4A2D" w:rsidP="00922082">
            <w:pPr>
              <w:spacing w:line="360" w:lineRule="auto"/>
              <w:jc w:val="both"/>
            </w:pPr>
            <w:r>
              <w:t>8</w:t>
            </w:r>
          </w:p>
          <w:p w14:paraId="05DB552E" w14:textId="77777777" w:rsidR="009F4A2D" w:rsidRDefault="009F4A2D" w:rsidP="00922082">
            <w:pPr>
              <w:spacing w:line="360" w:lineRule="auto"/>
              <w:jc w:val="both"/>
            </w:pPr>
            <w:r>
              <w:t>9</w:t>
            </w:r>
          </w:p>
          <w:p w14:paraId="3530B746" w14:textId="35187207" w:rsidR="009F4A2D" w:rsidRDefault="009F4A2D" w:rsidP="00922082">
            <w:pPr>
              <w:spacing w:line="360" w:lineRule="auto"/>
              <w:jc w:val="both"/>
            </w:pPr>
          </w:p>
        </w:tc>
      </w:tr>
      <w:tr w:rsidR="00F71F4E" w14:paraId="4C739E87" w14:textId="12DABED0" w:rsidTr="00E80A12">
        <w:trPr>
          <w:trHeight w:val="1023"/>
        </w:trPr>
        <w:tc>
          <w:tcPr>
            <w:tcW w:w="2689" w:type="dxa"/>
            <w:shd w:val="clear" w:color="auto" w:fill="F4B083" w:themeFill="accent2" w:themeFillTint="99"/>
          </w:tcPr>
          <w:p w14:paraId="0B816A44" w14:textId="77777777" w:rsidR="00F71F4E" w:rsidRPr="00DC4033" w:rsidRDefault="00F71F4E" w:rsidP="00922082">
            <w:pPr>
              <w:spacing w:line="360" w:lineRule="auto"/>
              <w:ind w:left="360"/>
              <w:jc w:val="both"/>
              <w:rPr>
                <w:b/>
                <w:bCs/>
              </w:rPr>
            </w:pPr>
            <w:r w:rsidRPr="00DC4033">
              <w:rPr>
                <w:b/>
                <w:bCs/>
              </w:rPr>
              <w:t>Feasibility</w:t>
            </w:r>
          </w:p>
          <w:p w14:paraId="3B583FB2" w14:textId="4F1CFB87" w:rsidR="00F71F4E" w:rsidRPr="007E26BA" w:rsidRDefault="00F71F4E" w:rsidP="00922082">
            <w:pPr>
              <w:spacing w:line="360" w:lineRule="auto"/>
              <w:ind w:left="360"/>
              <w:jc w:val="both"/>
            </w:pPr>
            <w:r w:rsidRPr="007E26BA">
              <w:t>Finance/Funds</w:t>
            </w:r>
          </w:p>
          <w:p w14:paraId="64108854" w14:textId="77777777" w:rsidR="00F71F4E" w:rsidRPr="007E26BA" w:rsidRDefault="00F71F4E" w:rsidP="00922082">
            <w:pPr>
              <w:spacing w:line="360" w:lineRule="auto"/>
              <w:ind w:left="360"/>
              <w:jc w:val="both"/>
            </w:pPr>
            <w:r w:rsidRPr="007E26BA">
              <w:t>Competition</w:t>
            </w:r>
          </w:p>
          <w:p w14:paraId="20076737" w14:textId="0F3EBEF5" w:rsidR="00F71F4E" w:rsidRPr="007E26BA" w:rsidRDefault="00300AC4" w:rsidP="00922082">
            <w:pPr>
              <w:spacing w:line="360" w:lineRule="auto"/>
              <w:ind w:left="360"/>
              <w:jc w:val="both"/>
            </w:pPr>
            <w:r w:rsidRPr="007E26BA">
              <w:t>Realistic expectations</w:t>
            </w:r>
          </w:p>
          <w:p w14:paraId="4ABCE076" w14:textId="0061A077" w:rsidR="00F71F4E" w:rsidRPr="007E26BA" w:rsidRDefault="00F71F4E" w:rsidP="00922082">
            <w:pPr>
              <w:spacing w:line="360" w:lineRule="auto"/>
              <w:ind w:left="360"/>
              <w:jc w:val="both"/>
            </w:pPr>
            <w:r w:rsidRPr="007E26BA">
              <w:t>Resources</w:t>
            </w:r>
          </w:p>
          <w:p w14:paraId="3C55B140" w14:textId="7913ABA7" w:rsidR="00F71F4E" w:rsidRPr="007E26BA" w:rsidRDefault="00F71F4E" w:rsidP="00922082">
            <w:pPr>
              <w:spacing w:line="360" w:lineRule="auto"/>
              <w:ind w:left="360"/>
              <w:jc w:val="both"/>
            </w:pPr>
            <w:r w:rsidRPr="007E26BA">
              <w:t>Knowledge</w:t>
            </w:r>
          </w:p>
          <w:p w14:paraId="02AD0E92" w14:textId="6A2B4CE5" w:rsidR="00F71F4E" w:rsidRPr="007E26BA" w:rsidRDefault="00F71F4E" w:rsidP="00922082">
            <w:pPr>
              <w:spacing w:line="360" w:lineRule="auto"/>
              <w:ind w:left="360"/>
              <w:jc w:val="both"/>
            </w:pPr>
            <w:r w:rsidRPr="007E26BA">
              <w:t>Ethical</w:t>
            </w:r>
          </w:p>
          <w:p w14:paraId="4FE099F0" w14:textId="77777777" w:rsidR="00F71F4E" w:rsidRDefault="00F71F4E" w:rsidP="00922082">
            <w:pPr>
              <w:spacing w:line="360" w:lineRule="auto"/>
              <w:ind w:left="360"/>
              <w:jc w:val="both"/>
            </w:pPr>
            <w:r w:rsidRPr="007E26BA">
              <w:t>Legal</w:t>
            </w:r>
          </w:p>
          <w:p w14:paraId="24B58B99" w14:textId="7F834028" w:rsidR="006340CD" w:rsidRDefault="006340CD" w:rsidP="00922082">
            <w:pPr>
              <w:spacing w:line="360" w:lineRule="auto"/>
              <w:ind w:left="360"/>
              <w:jc w:val="both"/>
            </w:pPr>
            <w:r>
              <w:t>Union</w:t>
            </w:r>
            <w:r w:rsidR="005F7D2D">
              <w:t>s</w:t>
            </w:r>
          </w:p>
        </w:tc>
        <w:tc>
          <w:tcPr>
            <w:tcW w:w="2126" w:type="dxa"/>
          </w:tcPr>
          <w:p w14:paraId="25DD7854" w14:textId="77777777" w:rsidR="00F71F4E" w:rsidRDefault="00F71F4E" w:rsidP="00922082">
            <w:pPr>
              <w:spacing w:line="360" w:lineRule="auto"/>
              <w:jc w:val="both"/>
            </w:pPr>
          </w:p>
          <w:p w14:paraId="0BFE18B3" w14:textId="77777777" w:rsidR="004A1400" w:rsidRDefault="00300AC4" w:rsidP="00922082">
            <w:pPr>
              <w:spacing w:line="360" w:lineRule="auto"/>
              <w:jc w:val="both"/>
            </w:pPr>
            <w:r>
              <w:t>5</w:t>
            </w:r>
          </w:p>
          <w:p w14:paraId="0068370D" w14:textId="77777777" w:rsidR="009B28D7" w:rsidRDefault="009B28D7" w:rsidP="00922082">
            <w:pPr>
              <w:spacing w:line="360" w:lineRule="auto"/>
              <w:jc w:val="both"/>
            </w:pPr>
            <w:r>
              <w:t>4</w:t>
            </w:r>
          </w:p>
          <w:p w14:paraId="7497364A" w14:textId="77777777" w:rsidR="003F3C79" w:rsidRDefault="00120177" w:rsidP="00922082">
            <w:pPr>
              <w:spacing w:line="360" w:lineRule="auto"/>
              <w:jc w:val="both"/>
            </w:pPr>
            <w:r>
              <w:t>5</w:t>
            </w:r>
          </w:p>
          <w:p w14:paraId="5B9F7A4A" w14:textId="77777777" w:rsidR="00120177" w:rsidRDefault="00120177" w:rsidP="00922082">
            <w:pPr>
              <w:spacing w:line="360" w:lineRule="auto"/>
              <w:jc w:val="both"/>
            </w:pPr>
            <w:r>
              <w:t>7</w:t>
            </w:r>
          </w:p>
          <w:p w14:paraId="1DD53138" w14:textId="77777777" w:rsidR="00120177" w:rsidRDefault="008B68FD" w:rsidP="00922082">
            <w:pPr>
              <w:spacing w:line="360" w:lineRule="auto"/>
              <w:jc w:val="both"/>
            </w:pPr>
            <w:r>
              <w:t>7</w:t>
            </w:r>
          </w:p>
          <w:p w14:paraId="34560180" w14:textId="77777777" w:rsidR="008B68FD" w:rsidRDefault="006B4CB1" w:rsidP="00922082">
            <w:pPr>
              <w:spacing w:line="360" w:lineRule="auto"/>
              <w:jc w:val="both"/>
            </w:pPr>
            <w:r>
              <w:t>6</w:t>
            </w:r>
          </w:p>
          <w:p w14:paraId="06A348F6" w14:textId="77777777" w:rsidR="006B4CB1" w:rsidRDefault="006B4CB1" w:rsidP="00922082">
            <w:pPr>
              <w:spacing w:line="360" w:lineRule="auto"/>
              <w:jc w:val="both"/>
            </w:pPr>
            <w:r>
              <w:t>6</w:t>
            </w:r>
          </w:p>
          <w:p w14:paraId="55149750" w14:textId="4132C282" w:rsidR="005F7D2D" w:rsidRDefault="005F7D2D" w:rsidP="00922082">
            <w:pPr>
              <w:spacing w:line="360" w:lineRule="auto"/>
              <w:jc w:val="both"/>
            </w:pPr>
            <w:r>
              <w:t>7</w:t>
            </w:r>
          </w:p>
        </w:tc>
        <w:tc>
          <w:tcPr>
            <w:tcW w:w="2126" w:type="dxa"/>
          </w:tcPr>
          <w:p w14:paraId="1D357F9B" w14:textId="77777777" w:rsidR="00F71F4E" w:rsidRDefault="00F71F4E" w:rsidP="00922082">
            <w:pPr>
              <w:spacing w:line="360" w:lineRule="auto"/>
              <w:jc w:val="both"/>
            </w:pPr>
          </w:p>
          <w:p w14:paraId="74068611" w14:textId="77777777" w:rsidR="00230A95" w:rsidRDefault="00230A95" w:rsidP="00922082">
            <w:pPr>
              <w:spacing w:line="360" w:lineRule="auto"/>
              <w:jc w:val="both"/>
            </w:pPr>
            <w:r>
              <w:t>6</w:t>
            </w:r>
          </w:p>
          <w:p w14:paraId="2EB664C9" w14:textId="77777777" w:rsidR="00230A95" w:rsidRDefault="00230A95" w:rsidP="00922082">
            <w:pPr>
              <w:spacing w:line="360" w:lineRule="auto"/>
              <w:jc w:val="both"/>
            </w:pPr>
            <w:r>
              <w:t>6</w:t>
            </w:r>
          </w:p>
          <w:p w14:paraId="30013481" w14:textId="77777777" w:rsidR="00437458" w:rsidRDefault="00437458" w:rsidP="00922082">
            <w:pPr>
              <w:spacing w:line="360" w:lineRule="auto"/>
              <w:jc w:val="both"/>
            </w:pPr>
            <w:r>
              <w:t>6</w:t>
            </w:r>
          </w:p>
          <w:p w14:paraId="2B74A999" w14:textId="77777777" w:rsidR="00437458" w:rsidRDefault="00437458" w:rsidP="00922082">
            <w:pPr>
              <w:spacing w:line="360" w:lineRule="auto"/>
              <w:jc w:val="both"/>
            </w:pPr>
            <w:r>
              <w:t>7</w:t>
            </w:r>
          </w:p>
          <w:p w14:paraId="048C13A5" w14:textId="77777777" w:rsidR="00437458" w:rsidRDefault="00437458" w:rsidP="00922082">
            <w:pPr>
              <w:spacing w:line="360" w:lineRule="auto"/>
              <w:jc w:val="both"/>
            </w:pPr>
            <w:r>
              <w:t>7</w:t>
            </w:r>
          </w:p>
          <w:p w14:paraId="55EFFE95" w14:textId="77777777" w:rsidR="008D020F" w:rsidRDefault="008D020F" w:rsidP="00922082">
            <w:pPr>
              <w:spacing w:line="360" w:lineRule="auto"/>
              <w:jc w:val="both"/>
            </w:pPr>
            <w:r>
              <w:t>7</w:t>
            </w:r>
          </w:p>
          <w:p w14:paraId="6128A5A4" w14:textId="77777777" w:rsidR="008D020F" w:rsidRDefault="00572840" w:rsidP="00922082">
            <w:pPr>
              <w:spacing w:line="360" w:lineRule="auto"/>
              <w:jc w:val="both"/>
            </w:pPr>
            <w:r>
              <w:t>7</w:t>
            </w:r>
          </w:p>
          <w:p w14:paraId="11FDB0C8" w14:textId="6F676BE7" w:rsidR="005F7D2D" w:rsidRDefault="005F7D2D" w:rsidP="00922082">
            <w:pPr>
              <w:spacing w:line="360" w:lineRule="auto"/>
              <w:jc w:val="both"/>
            </w:pPr>
            <w:r>
              <w:t>8</w:t>
            </w:r>
          </w:p>
        </w:tc>
        <w:tc>
          <w:tcPr>
            <w:tcW w:w="2075" w:type="dxa"/>
          </w:tcPr>
          <w:p w14:paraId="4E177CD2" w14:textId="77777777" w:rsidR="00F71F4E" w:rsidRDefault="00F71F4E" w:rsidP="00922082">
            <w:pPr>
              <w:spacing w:line="360" w:lineRule="auto"/>
              <w:jc w:val="both"/>
            </w:pPr>
          </w:p>
          <w:p w14:paraId="7BC29AD0" w14:textId="77777777" w:rsidR="009F4A2D" w:rsidRDefault="00C57BD4" w:rsidP="00922082">
            <w:pPr>
              <w:spacing w:line="360" w:lineRule="auto"/>
              <w:jc w:val="both"/>
            </w:pPr>
            <w:r>
              <w:t>7</w:t>
            </w:r>
          </w:p>
          <w:p w14:paraId="6F9D4EEA" w14:textId="77777777" w:rsidR="00C57BD4" w:rsidRDefault="00C57BD4" w:rsidP="00922082">
            <w:pPr>
              <w:spacing w:line="360" w:lineRule="auto"/>
              <w:jc w:val="both"/>
            </w:pPr>
            <w:r>
              <w:t>8</w:t>
            </w:r>
          </w:p>
          <w:p w14:paraId="270A7329" w14:textId="77777777" w:rsidR="00C57BD4" w:rsidRDefault="00C57BD4" w:rsidP="00922082">
            <w:pPr>
              <w:spacing w:line="360" w:lineRule="auto"/>
              <w:jc w:val="both"/>
            </w:pPr>
            <w:r>
              <w:t>8</w:t>
            </w:r>
          </w:p>
          <w:p w14:paraId="14DCBD0D" w14:textId="77777777" w:rsidR="00C57BD4" w:rsidRDefault="00C57BD4" w:rsidP="00922082">
            <w:pPr>
              <w:spacing w:line="360" w:lineRule="auto"/>
              <w:jc w:val="both"/>
            </w:pPr>
            <w:r>
              <w:t>8</w:t>
            </w:r>
          </w:p>
          <w:p w14:paraId="560BC030" w14:textId="77777777" w:rsidR="00C57BD4" w:rsidRDefault="00C57BD4" w:rsidP="00922082">
            <w:pPr>
              <w:spacing w:line="360" w:lineRule="auto"/>
              <w:jc w:val="both"/>
            </w:pPr>
            <w:r>
              <w:t>8</w:t>
            </w:r>
          </w:p>
          <w:p w14:paraId="2EB168BF" w14:textId="7D25A55A" w:rsidR="00C57BD4" w:rsidRDefault="007B5756" w:rsidP="00922082">
            <w:pPr>
              <w:spacing w:line="360" w:lineRule="auto"/>
              <w:jc w:val="both"/>
            </w:pPr>
            <w:r>
              <w:t>7</w:t>
            </w:r>
          </w:p>
          <w:p w14:paraId="3B3C9320" w14:textId="77777777" w:rsidR="004A3D7C" w:rsidRDefault="004A3D7C" w:rsidP="00922082">
            <w:pPr>
              <w:spacing w:line="360" w:lineRule="auto"/>
              <w:jc w:val="both"/>
            </w:pPr>
            <w:r>
              <w:t>8</w:t>
            </w:r>
          </w:p>
          <w:p w14:paraId="6CD6F392" w14:textId="05203CD8" w:rsidR="005F7D2D" w:rsidRDefault="00E80A12" w:rsidP="00922082">
            <w:pPr>
              <w:spacing w:line="360" w:lineRule="auto"/>
              <w:jc w:val="both"/>
            </w:pPr>
            <w:r>
              <w:t>5</w:t>
            </w:r>
          </w:p>
        </w:tc>
      </w:tr>
      <w:tr w:rsidR="00F71F4E" w14:paraId="2CA8164F" w14:textId="18624C23" w:rsidTr="00E80A12">
        <w:trPr>
          <w:trHeight w:val="995"/>
        </w:trPr>
        <w:tc>
          <w:tcPr>
            <w:tcW w:w="2689" w:type="dxa"/>
            <w:shd w:val="clear" w:color="auto" w:fill="F4B083" w:themeFill="accent2" w:themeFillTint="99"/>
          </w:tcPr>
          <w:p w14:paraId="7A207284" w14:textId="77777777" w:rsidR="00F71F4E" w:rsidRPr="00DC4033" w:rsidRDefault="00F71F4E" w:rsidP="00922082">
            <w:pPr>
              <w:spacing w:line="360" w:lineRule="auto"/>
              <w:ind w:left="360"/>
              <w:jc w:val="both"/>
              <w:rPr>
                <w:b/>
                <w:bCs/>
              </w:rPr>
            </w:pPr>
            <w:r w:rsidRPr="00DC4033">
              <w:rPr>
                <w:b/>
                <w:bCs/>
              </w:rPr>
              <w:t>Acceptability</w:t>
            </w:r>
          </w:p>
          <w:p w14:paraId="73B42BBF" w14:textId="77777777" w:rsidR="00F71F4E" w:rsidRDefault="00F71F4E" w:rsidP="00922082">
            <w:pPr>
              <w:spacing w:line="360" w:lineRule="auto"/>
              <w:ind w:left="360"/>
              <w:jc w:val="both"/>
            </w:pPr>
            <w:r w:rsidRPr="0010780B">
              <w:t>Profitability</w:t>
            </w:r>
          </w:p>
          <w:p w14:paraId="30E4FCEC" w14:textId="77777777" w:rsidR="00F71F4E" w:rsidRDefault="00F71F4E" w:rsidP="00922082">
            <w:pPr>
              <w:spacing w:line="360" w:lineRule="auto"/>
              <w:ind w:left="360"/>
              <w:jc w:val="both"/>
            </w:pPr>
            <w:r>
              <w:lastRenderedPageBreak/>
              <w:t>Financial risks</w:t>
            </w:r>
          </w:p>
          <w:p w14:paraId="1A364117" w14:textId="77777777" w:rsidR="00F71F4E" w:rsidRDefault="00F71F4E" w:rsidP="00922082">
            <w:pPr>
              <w:spacing w:line="360" w:lineRule="auto"/>
              <w:ind w:left="360"/>
              <w:jc w:val="both"/>
            </w:pPr>
            <w:r>
              <w:t>Stakeholders</w:t>
            </w:r>
          </w:p>
          <w:p w14:paraId="41AA89EF" w14:textId="19BA46AE" w:rsidR="00F71F4E" w:rsidRPr="0010780B" w:rsidRDefault="00F71F4E" w:rsidP="00922082">
            <w:pPr>
              <w:spacing w:line="360" w:lineRule="auto"/>
              <w:ind w:left="360"/>
              <w:jc w:val="both"/>
            </w:pPr>
            <w:r>
              <w:t>Cost to benefit</w:t>
            </w:r>
          </w:p>
        </w:tc>
        <w:tc>
          <w:tcPr>
            <w:tcW w:w="2126" w:type="dxa"/>
          </w:tcPr>
          <w:p w14:paraId="0262B074" w14:textId="77777777" w:rsidR="00F71F4E" w:rsidRDefault="00F71F4E" w:rsidP="00922082">
            <w:pPr>
              <w:spacing w:line="360" w:lineRule="auto"/>
              <w:jc w:val="both"/>
            </w:pPr>
          </w:p>
          <w:p w14:paraId="4F2F7F68" w14:textId="77777777" w:rsidR="006B4CB1" w:rsidRDefault="009668AA" w:rsidP="00922082">
            <w:pPr>
              <w:spacing w:line="360" w:lineRule="auto"/>
              <w:jc w:val="both"/>
            </w:pPr>
            <w:r>
              <w:t>3</w:t>
            </w:r>
          </w:p>
          <w:p w14:paraId="28CBDDD0" w14:textId="77777777" w:rsidR="009668AA" w:rsidRDefault="009668AA" w:rsidP="00922082">
            <w:pPr>
              <w:spacing w:line="360" w:lineRule="auto"/>
              <w:jc w:val="both"/>
            </w:pPr>
            <w:r>
              <w:lastRenderedPageBreak/>
              <w:t>5</w:t>
            </w:r>
          </w:p>
          <w:p w14:paraId="42B04D2A" w14:textId="77777777" w:rsidR="009668AA" w:rsidRDefault="009668AA" w:rsidP="00922082">
            <w:pPr>
              <w:spacing w:line="360" w:lineRule="auto"/>
              <w:jc w:val="both"/>
            </w:pPr>
            <w:r>
              <w:t>5</w:t>
            </w:r>
          </w:p>
          <w:p w14:paraId="63AD0C52" w14:textId="008D1C01" w:rsidR="009668AA" w:rsidRDefault="009668AA" w:rsidP="00922082">
            <w:pPr>
              <w:spacing w:line="360" w:lineRule="auto"/>
              <w:jc w:val="both"/>
            </w:pPr>
            <w:r>
              <w:t>4</w:t>
            </w:r>
          </w:p>
        </w:tc>
        <w:tc>
          <w:tcPr>
            <w:tcW w:w="2126" w:type="dxa"/>
          </w:tcPr>
          <w:p w14:paraId="39EC4D66" w14:textId="77777777" w:rsidR="00F71F4E" w:rsidRDefault="00F71F4E" w:rsidP="00922082">
            <w:pPr>
              <w:spacing w:line="360" w:lineRule="auto"/>
              <w:jc w:val="both"/>
            </w:pPr>
          </w:p>
          <w:p w14:paraId="00072267" w14:textId="77777777" w:rsidR="00572840" w:rsidRDefault="00572840" w:rsidP="00922082">
            <w:pPr>
              <w:spacing w:line="360" w:lineRule="auto"/>
              <w:jc w:val="both"/>
            </w:pPr>
            <w:r>
              <w:t>5</w:t>
            </w:r>
          </w:p>
          <w:p w14:paraId="3AFC5E98" w14:textId="77777777" w:rsidR="00572840" w:rsidRDefault="00922082" w:rsidP="00922082">
            <w:pPr>
              <w:spacing w:line="360" w:lineRule="auto"/>
              <w:jc w:val="both"/>
            </w:pPr>
            <w:r>
              <w:lastRenderedPageBreak/>
              <w:t>7</w:t>
            </w:r>
          </w:p>
          <w:p w14:paraId="45A72AAF" w14:textId="77777777" w:rsidR="00922082" w:rsidRDefault="00922082" w:rsidP="00922082">
            <w:pPr>
              <w:spacing w:line="360" w:lineRule="auto"/>
              <w:jc w:val="both"/>
            </w:pPr>
            <w:r>
              <w:t>7</w:t>
            </w:r>
          </w:p>
          <w:p w14:paraId="00BEA40C" w14:textId="391D6839" w:rsidR="00922082" w:rsidRDefault="00922082" w:rsidP="00922082">
            <w:pPr>
              <w:spacing w:line="360" w:lineRule="auto"/>
              <w:jc w:val="both"/>
            </w:pPr>
            <w:r>
              <w:t>7</w:t>
            </w:r>
          </w:p>
        </w:tc>
        <w:tc>
          <w:tcPr>
            <w:tcW w:w="2075" w:type="dxa"/>
          </w:tcPr>
          <w:p w14:paraId="4A21B927" w14:textId="77777777" w:rsidR="00F71F4E" w:rsidRDefault="00F71F4E" w:rsidP="00922082">
            <w:pPr>
              <w:spacing w:line="360" w:lineRule="auto"/>
              <w:jc w:val="both"/>
            </w:pPr>
          </w:p>
          <w:p w14:paraId="0E930F11" w14:textId="20D265D9" w:rsidR="004A3D7C" w:rsidRDefault="004A3D7C" w:rsidP="00922082">
            <w:pPr>
              <w:spacing w:line="360" w:lineRule="auto"/>
              <w:jc w:val="both"/>
            </w:pPr>
            <w:r>
              <w:t>9</w:t>
            </w:r>
          </w:p>
          <w:p w14:paraId="429A00E9" w14:textId="2921C4A3" w:rsidR="00AC6ACB" w:rsidRDefault="00AC6ACB" w:rsidP="00922082">
            <w:pPr>
              <w:spacing w:line="360" w:lineRule="auto"/>
              <w:jc w:val="both"/>
            </w:pPr>
            <w:r>
              <w:lastRenderedPageBreak/>
              <w:t>7</w:t>
            </w:r>
          </w:p>
          <w:p w14:paraId="69F05B05" w14:textId="77777777" w:rsidR="00C3350F" w:rsidRDefault="00C3350F" w:rsidP="00922082">
            <w:pPr>
              <w:spacing w:line="360" w:lineRule="auto"/>
              <w:jc w:val="both"/>
            </w:pPr>
            <w:r>
              <w:t>8</w:t>
            </w:r>
          </w:p>
          <w:p w14:paraId="0E0F8773" w14:textId="44E0BEC2" w:rsidR="00C3350F" w:rsidRDefault="00C3350F" w:rsidP="00922082">
            <w:pPr>
              <w:spacing w:line="360" w:lineRule="auto"/>
              <w:jc w:val="both"/>
            </w:pPr>
            <w:r>
              <w:t>8</w:t>
            </w:r>
          </w:p>
        </w:tc>
      </w:tr>
      <w:tr w:rsidR="00F71F4E" w14:paraId="116889BC" w14:textId="19201850" w:rsidTr="00E80A12">
        <w:trPr>
          <w:trHeight w:val="449"/>
        </w:trPr>
        <w:tc>
          <w:tcPr>
            <w:tcW w:w="2689" w:type="dxa"/>
            <w:shd w:val="clear" w:color="auto" w:fill="ED7D31" w:themeFill="accent2"/>
          </w:tcPr>
          <w:p w14:paraId="6F3D0CC3" w14:textId="70D6249C" w:rsidR="00F71F4E" w:rsidRPr="0052626A" w:rsidRDefault="00F71F4E" w:rsidP="001D31FA">
            <w:pPr>
              <w:spacing w:line="360" w:lineRule="auto"/>
              <w:jc w:val="both"/>
              <w:rPr>
                <w:b/>
                <w:bCs/>
              </w:rPr>
            </w:pPr>
            <w:r w:rsidRPr="0052626A">
              <w:rPr>
                <w:b/>
                <w:bCs/>
              </w:rPr>
              <w:lastRenderedPageBreak/>
              <w:t>Total</w:t>
            </w:r>
          </w:p>
        </w:tc>
        <w:tc>
          <w:tcPr>
            <w:tcW w:w="2126" w:type="dxa"/>
            <w:shd w:val="clear" w:color="auto" w:fill="ED7D31" w:themeFill="accent2"/>
          </w:tcPr>
          <w:p w14:paraId="141F8862" w14:textId="2BC2825D" w:rsidR="00F71F4E" w:rsidRDefault="00C3350F" w:rsidP="00922082">
            <w:pPr>
              <w:spacing w:line="360" w:lineRule="auto"/>
              <w:jc w:val="both"/>
            </w:pPr>
            <w:r>
              <w:t>8</w:t>
            </w:r>
            <w:r w:rsidR="005F7D2D">
              <w:t>9</w:t>
            </w:r>
          </w:p>
        </w:tc>
        <w:tc>
          <w:tcPr>
            <w:tcW w:w="2126" w:type="dxa"/>
            <w:shd w:val="clear" w:color="auto" w:fill="ED7D31" w:themeFill="accent2"/>
          </w:tcPr>
          <w:p w14:paraId="18BFCEAD" w14:textId="310A225B" w:rsidR="00F71F4E" w:rsidRDefault="00C3350F" w:rsidP="00922082">
            <w:pPr>
              <w:spacing w:line="360" w:lineRule="auto"/>
              <w:jc w:val="both"/>
            </w:pPr>
            <w:r>
              <w:t>1</w:t>
            </w:r>
            <w:r w:rsidR="00994916">
              <w:t>0</w:t>
            </w:r>
            <w:r w:rsidR="005F7D2D">
              <w:t>9</w:t>
            </w:r>
          </w:p>
        </w:tc>
        <w:tc>
          <w:tcPr>
            <w:tcW w:w="2075" w:type="dxa"/>
            <w:shd w:val="clear" w:color="auto" w:fill="ED7D31" w:themeFill="accent2"/>
          </w:tcPr>
          <w:p w14:paraId="7F51647D" w14:textId="3754B3CB" w:rsidR="00F71F4E" w:rsidRDefault="00C3350F" w:rsidP="00922082">
            <w:pPr>
              <w:spacing w:line="360" w:lineRule="auto"/>
              <w:jc w:val="both"/>
            </w:pPr>
            <w:r>
              <w:t>1</w:t>
            </w:r>
            <w:r w:rsidR="00E80A12">
              <w:t>3</w:t>
            </w:r>
            <w:r w:rsidR="00C27347">
              <w:t>6</w:t>
            </w:r>
          </w:p>
        </w:tc>
      </w:tr>
    </w:tbl>
    <w:p w14:paraId="490255AE" w14:textId="77777777" w:rsidR="005113AE" w:rsidRDefault="005113AE" w:rsidP="0087310E"/>
    <w:p w14:paraId="1E9382EE" w14:textId="78E42A8A" w:rsidR="007A694A" w:rsidRDefault="0023492F" w:rsidP="00D163D2">
      <w:pPr>
        <w:pStyle w:val="Heading1"/>
      </w:pPr>
      <w:bookmarkStart w:id="56" w:name="_Toc57146096"/>
      <w:r>
        <w:t xml:space="preserve">Strategic </w:t>
      </w:r>
      <w:r w:rsidR="007A4A21">
        <w:t>Choice</w:t>
      </w:r>
      <w:r>
        <w:t xml:space="preserve"> for </w:t>
      </w:r>
      <w:r w:rsidR="005E7273">
        <w:t>Lidl</w:t>
      </w:r>
      <w:r>
        <w:t>.</w:t>
      </w:r>
      <w:bookmarkEnd w:id="56"/>
    </w:p>
    <w:p w14:paraId="6866CD19" w14:textId="04F76699" w:rsidR="00F51B81" w:rsidRPr="002D128D" w:rsidRDefault="00F51B81" w:rsidP="002D128D">
      <w:pPr>
        <w:pStyle w:val="IntenseQuote"/>
        <w:rPr>
          <w:b/>
          <w:bCs/>
        </w:rPr>
      </w:pPr>
      <w:r w:rsidRPr="002D128D">
        <w:rPr>
          <w:b/>
          <w:bCs/>
        </w:rPr>
        <w:t xml:space="preserve">In the final part of the report will discuss the </w:t>
      </w:r>
      <w:r w:rsidR="001E0814" w:rsidRPr="002D128D">
        <w:rPr>
          <w:b/>
          <w:bCs/>
        </w:rPr>
        <w:t xml:space="preserve">strategy chosen and its benefit </w:t>
      </w:r>
      <w:r w:rsidR="00E83B9A">
        <w:rPr>
          <w:b/>
          <w:bCs/>
        </w:rPr>
        <w:t>and the reason why it will be beneficial for Lidl</w:t>
      </w:r>
      <w:r w:rsidR="00C923F4">
        <w:rPr>
          <w:b/>
          <w:bCs/>
        </w:rPr>
        <w:t>.</w:t>
      </w:r>
      <w:r w:rsidR="00C90CFB">
        <w:rPr>
          <w:b/>
          <w:bCs/>
        </w:rPr>
        <w:t xml:space="preserve"> </w:t>
      </w:r>
      <w:r w:rsidR="00AA3E5F">
        <w:rPr>
          <w:b/>
          <w:bCs/>
        </w:rPr>
        <w:t xml:space="preserve">The report </w:t>
      </w:r>
      <w:r w:rsidR="00EA3103">
        <w:rPr>
          <w:b/>
          <w:bCs/>
        </w:rPr>
        <w:t>will discuss w</w:t>
      </w:r>
      <w:r w:rsidR="00D64723">
        <w:rPr>
          <w:b/>
          <w:bCs/>
        </w:rPr>
        <w:t xml:space="preserve">hat tactics are </w:t>
      </w:r>
      <w:r w:rsidR="00EC49C6">
        <w:rPr>
          <w:b/>
          <w:bCs/>
        </w:rPr>
        <w:t>required</w:t>
      </w:r>
      <w:r w:rsidR="001041BB">
        <w:rPr>
          <w:b/>
          <w:bCs/>
        </w:rPr>
        <w:t xml:space="preserve"> to implement the </w:t>
      </w:r>
      <w:r w:rsidR="00B54235">
        <w:rPr>
          <w:b/>
          <w:bCs/>
        </w:rPr>
        <w:t xml:space="preserve">chosen </w:t>
      </w:r>
      <w:r w:rsidR="00A512B5">
        <w:rPr>
          <w:b/>
          <w:bCs/>
        </w:rPr>
        <w:t>method</w:t>
      </w:r>
      <w:r w:rsidR="00EA3103">
        <w:rPr>
          <w:b/>
          <w:bCs/>
        </w:rPr>
        <w:t>.</w:t>
      </w:r>
    </w:p>
    <w:p w14:paraId="6C1C0C7F" w14:textId="69EC9FE6" w:rsidR="00C7014C" w:rsidRPr="00C7014C" w:rsidRDefault="00C7014C" w:rsidP="00DD4581">
      <w:pPr>
        <w:jc w:val="both"/>
        <w:rPr>
          <w:b/>
          <w:bCs/>
        </w:rPr>
      </w:pPr>
      <w:r>
        <w:rPr>
          <w:b/>
          <w:bCs/>
        </w:rPr>
        <w:t>Findings from</w:t>
      </w:r>
      <w:r w:rsidRPr="00F5056F">
        <w:rPr>
          <w:b/>
          <w:bCs/>
        </w:rPr>
        <w:t xml:space="preserve"> </w:t>
      </w:r>
      <w:r>
        <w:rPr>
          <w:b/>
          <w:bCs/>
        </w:rPr>
        <w:t>t</w:t>
      </w:r>
      <w:r w:rsidRPr="00F5056F">
        <w:rPr>
          <w:b/>
          <w:bCs/>
        </w:rPr>
        <w:t>he SFA Matrix.</w:t>
      </w:r>
    </w:p>
    <w:p w14:paraId="10BFEC66" w14:textId="5E0BBEB9" w:rsidR="000E3349" w:rsidRPr="00C5217F" w:rsidRDefault="00893730" w:rsidP="00C5217F">
      <w:pPr>
        <w:jc w:val="both"/>
      </w:pPr>
      <w:r>
        <w:t>The research conducted above for the purpose of making a long-term sustainable strategic choice for the continues business success of Lidl. Using the findings in the report</w:t>
      </w:r>
      <w:r w:rsidR="00A512B5">
        <w:t>,</w:t>
      </w:r>
      <w:r w:rsidR="00785762">
        <w:t xml:space="preserve"> </w:t>
      </w:r>
      <w:r>
        <w:t xml:space="preserve">three strategic options were developed. </w:t>
      </w:r>
      <w:r w:rsidR="00854873">
        <w:t>Using the SFA Matrix scoring system</w:t>
      </w:r>
      <w:r w:rsidR="00A512B5">
        <w:t>,</w:t>
      </w:r>
      <w:r w:rsidR="00854873">
        <w:t xml:space="preserve"> the most viable option is strategy 3, as it scored 133 points. </w:t>
      </w:r>
      <w:r w:rsidR="00805BCA">
        <w:t>Lidl’s original s</w:t>
      </w:r>
      <w:r w:rsidR="00A512B5">
        <w:t>trategy</w:t>
      </w:r>
      <w:r w:rsidR="00805BCA">
        <w:t xml:space="preserve"> was </w:t>
      </w:r>
      <w:r w:rsidR="00364398">
        <w:t>cost leadersh</w:t>
      </w:r>
      <w:r w:rsidR="001F76D8">
        <w:t>ip, cost differential</w:t>
      </w:r>
      <w:r w:rsidR="00364398">
        <w:t xml:space="preserve"> and </w:t>
      </w:r>
      <w:r w:rsidR="00A1183F">
        <w:t xml:space="preserve">all its operation </w:t>
      </w:r>
      <w:r w:rsidR="00056F5D">
        <w:t>are</w:t>
      </w:r>
      <w:r w:rsidR="00A1183F">
        <w:t xml:space="preserve"> geared toward </w:t>
      </w:r>
      <w:r w:rsidR="0003369F">
        <w:t>efficiency. The method has worked so</w:t>
      </w:r>
      <w:r w:rsidR="00EA4694">
        <w:t xml:space="preserve"> </w:t>
      </w:r>
      <w:r w:rsidR="0003369F">
        <w:t>far</w:t>
      </w:r>
      <w:r w:rsidR="00EA4694">
        <w:t xml:space="preserve">, </w:t>
      </w:r>
      <w:r w:rsidR="008E1F0F">
        <w:t xml:space="preserve">however above research </w:t>
      </w:r>
      <w:r w:rsidR="00A164F0">
        <w:t xml:space="preserve">suggest that some operation and strategic change is </w:t>
      </w:r>
      <w:r w:rsidR="00056F5D">
        <w:t>required. To</w:t>
      </w:r>
      <w:r w:rsidR="009F06D2">
        <w:t xml:space="preserve"> </w:t>
      </w:r>
      <w:r w:rsidR="00BA2276">
        <w:t>alleviate</w:t>
      </w:r>
      <w:r w:rsidR="009F06D2">
        <w:t xml:space="preserve"> these </w:t>
      </w:r>
      <w:r w:rsidR="00CC0110">
        <w:t>complications</w:t>
      </w:r>
      <w:r w:rsidR="009F06D2">
        <w:t xml:space="preserve"> </w:t>
      </w:r>
      <w:r w:rsidR="00FF0E89">
        <w:t xml:space="preserve">the </w:t>
      </w:r>
      <w:r w:rsidR="00FF0E89" w:rsidRPr="00716C1A">
        <w:t xml:space="preserve">research recommends the implementation of </w:t>
      </w:r>
      <w:r w:rsidR="0095776B" w:rsidRPr="00716C1A">
        <w:t xml:space="preserve">the virtual value chain, </w:t>
      </w:r>
      <w:r w:rsidR="00212F2F" w:rsidRPr="00716C1A">
        <w:t>having a robotic warehouse</w:t>
      </w:r>
      <w:r w:rsidR="00DD4581" w:rsidRPr="00716C1A">
        <w:t>, u</w:t>
      </w:r>
      <w:r w:rsidR="00212F2F" w:rsidRPr="00716C1A">
        <w:t xml:space="preserve">pgrade its online </w:t>
      </w:r>
      <w:r w:rsidR="002B4080" w:rsidRPr="00716C1A">
        <w:t>e-commerce sites</w:t>
      </w:r>
      <w:r w:rsidR="00DD4581" w:rsidRPr="00716C1A">
        <w:t xml:space="preserve">, </w:t>
      </w:r>
      <w:r w:rsidR="00A151A7" w:rsidRPr="00716C1A">
        <w:t>home delivery</w:t>
      </w:r>
      <w:r w:rsidR="00E7008C" w:rsidRPr="00716C1A">
        <w:t xml:space="preserve"> service</w:t>
      </w:r>
      <w:r w:rsidR="00A151A7" w:rsidRPr="00716C1A">
        <w:t xml:space="preserve">, creating collection point </w:t>
      </w:r>
      <w:r w:rsidR="00212F2F" w:rsidRPr="00716C1A">
        <w:t xml:space="preserve">and </w:t>
      </w:r>
      <w:r w:rsidR="00716C1A" w:rsidRPr="00716C1A">
        <w:t>deliver</w:t>
      </w:r>
      <w:r w:rsidR="00212F2F" w:rsidRPr="00716C1A">
        <w:t xml:space="preserve"> a pleasant shopping experience for customers</w:t>
      </w:r>
      <w:r w:rsidR="009B42B8">
        <w:t xml:space="preserve"> years to come</w:t>
      </w:r>
      <w:r w:rsidR="00212F2F" w:rsidRPr="00716C1A">
        <w:t>.</w:t>
      </w:r>
      <w:r w:rsidR="00716C1A">
        <w:t xml:space="preserve"> </w:t>
      </w:r>
    </w:p>
    <w:p w14:paraId="3E098A4E" w14:textId="77A1AEE8" w:rsidR="00791083" w:rsidRPr="00F5056F" w:rsidRDefault="00791083" w:rsidP="00DD4581">
      <w:pPr>
        <w:jc w:val="both"/>
        <w:rPr>
          <w:b/>
          <w:bCs/>
        </w:rPr>
      </w:pPr>
      <w:r>
        <w:rPr>
          <w:b/>
          <w:bCs/>
        </w:rPr>
        <w:t>Suitability for Lidl.</w:t>
      </w:r>
    </w:p>
    <w:p w14:paraId="72AD81F3" w14:textId="7B535288" w:rsidR="000A6658" w:rsidRDefault="004C2EA0" w:rsidP="000A6658">
      <w:pPr>
        <w:jc w:val="both"/>
      </w:pPr>
      <w:r>
        <w:t xml:space="preserve">Market research reveals the competitors are already using </w:t>
      </w:r>
      <w:r w:rsidR="00357964">
        <w:t>these technologies</w:t>
      </w:r>
      <w:r w:rsidR="00E76090">
        <w:t xml:space="preserve"> successfully and achieving </w:t>
      </w:r>
      <w:r w:rsidR="00AE2978">
        <w:t>their</w:t>
      </w:r>
      <w:r w:rsidR="00E76090">
        <w:t xml:space="preserve"> business goals effectively</w:t>
      </w:r>
      <w:r w:rsidR="00CF7DC5">
        <w:t xml:space="preserve"> as mentioned above. </w:t>
      </w:r>
      <w:r w:rsidR="0090725E">
        <w:t>Therefore</w:t>
      </w:r>
      <w:r w:rsidR="00AE2978">
        <w:t>,</w:t>
      </w:r>
      <w:r w:rsidR="0090725E">
        <w:t xml:space="preserve"> it makes sense</w:t>
      </w:r>
      <w:r w:rsidR="00541288">
        <w:t>.</w:t>
      </w:r>
      <w:r w:rsidR="0090725E">
        <w:t xml:space="preserve"> </w:t>
      </w:r>
      <w:r w:rsidR="004B49B0">
        <w:t xml:space="preserve">Lidl </w:t>
      </w:r>
      <w:r w:rsidR="004432EE">
        <w:t>pursues</w:t>
      </w:r>
      <w:r w:rsidR="004B49B0">
        <w:t xml:space="preserve"> the same path</w:t>
      </w:r>
      <w:r w:rsidR="002D23B8">
        <w:t xml:space="preserve"> to regain lost ground.</w:t>
      </w:r>
      <w:r w:rsidR="00DF27BC">
        <w:t xml:space="preserve"> </w:t>
      </w:r>
      <w:r w:rsidR="000C3462">
        <w:t>According to SWOT</w:t>
      </w:r>
      <w:r w:rsidR="00CE187A">
        <w:t xml:space="preserve">, </w:t>
      </w:r>
      <w:r w:rsidR="00B90354">
        <w:t xml:space="preserve">Lidl </w:t>
      </w:r>
      <w:r w:rsidR="00760FAC">
        <w:t xml:space="preserve">already </w:t>
      </w:r>
      <w:r w:rsidR="00FB06EB">
        <w:t>ha</w:t>
      </w:r>
      <w:r w:rsidR="002E5365">
        <w:t>s</w:t>
      </w:r>
      <w:r w:rsidR="00B90354">
        <w:t xml:space="preserve"> a robust b</w:t>
      </w:r>
      <w:r w:rsidR="00B00EF8">
        <w:t>ra</w:t>
      </w:r>
      <w:r w:rsidR="00B90354">
        <w:t>nd an</w:t>
      </w:r>
      <w:r w:rsidR="00B00EF8">
        <w:t xml:space="preserve">d </w:t>
      </w:r>
      <w:r w:rsidR="00211B87">
        <w:t xml:space="preserve">strong trading record. </w:t>
      </w:r>
      <w:r w:rsidR="00107238">
        <w:t xml:space="preserve">By </w:t>
      </w:r>
      <w:r w:rsidR="00C77E2E">
        <w:t>utilising</w:t>
      </w:r>
      <w:r w:rsidR="00107238">
        <w:t xml:space="preserve"> IT and robotic technology </w:t>
      </w:r>
      <w:r w:rsidR="00FA7A76">
        <w:t>the or</w:t>
      </w:r>
      <w:r w:rsidR="00F866F4">
        <w:t>ga</w:t>
      </w:r>
      <w:r w:rsidR="00FA7A76">
        <w:t>nisation</w:t>
      </w:r>
      <w:r w:rsidR="00F866F4">
        <w:t xml:space="preserve"> will</w:t>
      </w:r>
      <w:r w:rsidR="005712F7">
        <w:t xml:space="preserve"> be able to </w:t>
      </w:r>
      <w:r w:rsidR="002E5365">
        <w:t xml:space="preserve">further </w:t>
      </w:r>
      <w:r w:rsidR="004F3CBB">
        <w:t>attract customers</w:t>
      </w:r>
      <w:r w:rsidR="00BA0757">
        <w:t xml:space="preserve"> and creating value for the customers</w:t>
      </w:r>
      <w:r w:rsidR="00251479">
        <w:t xml:space="preserve"> thereby resolving the</w:t>
      </w:r>
      <w:r w:rsidR="00E01E4D">
        <w:t xml:space="preserve"> problem</w:t>
      </w:r>
      <w:r w:rsidR="00C24967">
        <w:t xml:space="preserve"> of weak trading due to the lack </w:t>
      </w:r>
      <w:r w:rsidR="00BF0573">
        <w:t>e-commerce exposure</w:t>
      </w:r>
      <w:r w:rsidR="00167692">
        <w:t xml:space="preserve"> and </w:t>
      </w:r>
      <w:r w:rsidR="00862F78">
        <w:t xml:space="preserve">pandemic hampering business, </w:t>
      </w:r>
      <w:r w:rsidR="0066030C">
        <w:t xml:space="preserve">the above strategy will </w:t>
      </w:r>
      <w:r w:rsidR="00EF1825">
        <w:t>mitigate</w:t>
      </w:r>
      <w:r w:rsidR="0066030C">
        <w:t xml:space="preserve"> those ga</w:t>
      </w:r>
      <w:r w:rsidR="00862F78">
        <w:t>p</w:t>
      </w:r>
      <w:r w:rsidR="00A34BD0">
        <w:t>.</w:t>
      </w:r>
      <w:r w:rsidR="00FF5C77">
        <w:t xml:space="preserve"> </w:t>
      </w:r>
      <w:r w:rsidR="00965B64">
        <w:t xml:space="preserve">The new strategy will strengthen the </w:t>
      </w:r>
      <w:r w:rsidR="00D71871">
        <w:t xml:space="preserve">portfolio and further </w:t>
      </w:r>
      <w:r w:rsidR="007144C7">
        <w:t>reinforce</w:t>
      </w:r>
      <w:r w:rsidR="00D71871">
        <w:t xml:space="preserve"> the weak product </w:t>
      </w:r>
      <w:r w:rsidR="002B0542">
        <w:t xml:space="preserve">life </w:t>
      </w:r>
      <w:r w:rsidR="00D71871">
        <w:t>cycle</w:t>
      </w:r>
      <w:r w:rsidR="004A19C5">
        <w:t xml:space="preserve"> and solve the current problem.</w:t>
      </w:r>
    </w:p>
    <w:p w14:paraId="5B30FE47" w14:textId="77777777" w:rsidR="003F2DF8" w:rsidRDefault="003F2DF8" w:rsidP="000A6658">
      <w:pPr>
        <w:jc w:val="both"/>
      </w:pPr>
    </w:p>
    <w:p w14:paraId="36865FD7" w14:textId="443AB8AB" w:rsidR="003C41BA" w:rsidRDefault="00D951E8" w:rsidP="00F57529">
      <w:pPr>
        <w:jc w:val="both"/>
        <w:rPr>
          <w:b/>
          <w:bCs/>
        </w:rPr>
      </w:pPr>
      <w:r w:rsidRPr="00D951E8">
        <w:rPr>
          <w:b/>
          <w:bCs/>
        </w:rPr>
        <w:lastRenderedPageBreak/>
        <w:t>Feasibility for Lidl.</w:t>
      </w:r>
      <w:r w:rsidR="007144C7">
        <w:rPr>
          <w:b/>
          <w:bCs/>
        </w:rPr>
        <w:t xml:space="preserve"> </w:t>
      </w:r>
    </w:p>
    <w:p w14:paraId="44638C09" w14:textId="21B15128" w:rsidR="00C1093D" w:rsidRDefault="00EE1310" w:rsidP="007B5E6F">
      <w:pPr>
        <w:jc w:val="both"/>
      </w:pPr>
      <w:r>
        <w:t xml:space="preserve">Lidl’s strong </w:t>
      </w:r>
      <w:r w:rsidR="00534CA7">
        <w:t>financial bal</w:t>
      </w:r>
      <w:r w:rsidR="008147EF">
        <w:t>ance,</w:t>
      </w:r>
      <w:r w:rsidR="002219F7">
        <w:t xml:space="preserve"> </w:t>
      </w:r>
      <w:r>
        <w:t xml:space="preserve">business </w:t>
      </w:r>
      <w:r w:rsidR="002C7C49">
        <w:t xml:space="preserve">track </w:t>
      </w:r>
      <w:r w:rsidR="00F50D6D">
        <w:t>and growth c</w:t>
      </w:r>
      <w:r w:rsidR="007B5E6F">
        <w:t xml:space="preserve">an </w:t>
      </w:r>
      <w:r w:rsidR="00F50D6D">
        <w:t xml:space="preserve">fund the proposed </w:t>
      </w:r>
      <w:r w:rsidR="002C7C49">
        <w:t xml:space="preserve">strategy, </w:t>
      </w:r>
      <w:r w:rsidR="00234217">
        <w:t>t</w:t>
      </w:r>
      <w:r w:rsidR="001B2700">
        <w:t xml:space="preserve">he company’s strong position to </w:t>
      </w:r>
      <w:r w:rsidR="00234217">
        <w:t>make new investment and change</w:t>
      </w:r>
      <w:r w:rsidR="00CE5E35">
        <w:t>;</w:t>
      </w:r>
      <w:r w:rsidR="00234217">
        <w:t xml:space="preserve"> </w:t>
      </w:r>
      <w:r w:rsidR="00CE5E35">
        <w:t>a</w:t>
      </w:r>
      <w:r w:rsidR="00A75919">
        <w:t>ny additional strategy can easily be funded</w:t>
      </w:r>
      <w:r w:rsidR="00306575">
        <w:t xml:space="preserve"> by loans</w:t>
      </w:r>
      <w:r w:rsidR="00CE5E35">
        <w:t>.</w:t>
      </w:r>
      <w:r w:rsidR="006B6F78">
        <w:t xml:space="preserve"> Competitors are likely to react with </w:t>
      </w:r>
      <w:r w:rsidR="000F1F91">
        <w:t>their own</w:t>
      </w:r>
      <w:r w:rsidR="006B6F78">
        <w:t xml:space="preserve"> b</w:t>
      </w:r>
      <w:r w:rsidR="00C66CEE">
        <w:t>usiness strategy,</w:t>
      </w:r>
      <w:r w:rsidR="00D31388">
        <w:t xml:space="preserve"> and</w:t>
      </w:r>
      <w:r w:rsidR="00C66CEE">
        <w:t xml:space="preserve"> it is possible Aldi will react with repl</w:t>
      </w:r>
      <w:r w:rsidR="00E041C3">
        <w:t>ic</w:t>
      </w:r>
      <w:r w:rsidR="00C66CEE">
        <w:t xml:space="preserve">ating </w:t>
      </w:r>
      <w:r w:rsidR="00E041C3">
        <w:t>Lidl</w:t>
      </w:r>
      <w:r w:rsidR="00C66CEE">
        <w:t xml:space="preserve"> </w:t>
      </w:r>
      <w:r w:rsidR="00E041C3">
        <w:t>strategic idea</w:t>
      </w:r>
      <w:r w:rsidR="00A37008">
        <w:t>, as they have a similar business model</w:t>
      </w:r>
      <w:r w:rsidR="006D50FA">
        <w:t xml:space="preserve">. For that </w:t>
      </w:r>
      <w:r w:rsidR="002141F8">
        <w:t>reason,</w:t>
      </w:r>
      <w:r w:rsidR="006D50FA">
        <w:t xml:space="preserve"> the business plan may need to be kept </w:t>
      </w:r>
      <w:r w:rsidR="00EF29D6">
        <w:t xml:space="preserve">discreet as possible and shared with </w:t>
      </w:r>
      <w:r w:rsidR="002141F8">
        <w:t>top</w:t>
      </w:r>
      <w:r w:rsidR="00D31388">
        <w:t>-</w:t>
      </w:r>
      <w:r w:rsidR="002141F8">
        <w:t>level managers.</w:t>
      </w:r>
      <w:r w:rsidR="000C4EE0">
        <w:t xml:space="preserve"> </w:t>
      </w:r>
      <w:r w:rsidR="00555D5D">
        <w:t xml:space="preserve">Robotic warehouse </w:t>
      </w:r>
      <w:r w:rsidR="00941F7F">
        <w:t xml:space="preserve">plan will take an estimated </w:t>
      </w:r>
      <w:r w:rsidR="00555D5D">
        <w:t xml:space="preserve">two years to </w:t>
      </w:r>
      <w:r w:rsidR="000B6E15">
        <w:t xml:space="preserve">implement, </w:t>
      </w:r>
      <w:r w:rsidR="00854828">
        <w:t xml:space="preserve">based on Ocado’s </w:t>
      </w:r>
      <w:r w:rsidR="00F05AD2">
        <w:t>application</w:t>
      </w:r>
      <w:r w:rsidR="003D14C7">
        <w:t xml:space="preserve"> time</w:t>
      </w:r>
      <w:r w:rsidR="00621CC2">
        <w:t xml:space="preserve">, </w:t>
      </w:r>
      <w:r w:rsidR="00F05AD2">
        <w:t>Lidl</w:t>
      </w:r>
      <w:r w:rsidR="00FC6087">
        <w:t xml:space="preserve"> can use </w:t>
      </w:r>
      <w:r w:rsidR="00621CC2">
        <w:t xml:space="preserve">companies </w:t>
      </w:r>
      <w:r w:rsidR="000462F0">
        <w:t xml:space="preserve">like Fetch robotics </w:t>
      </w:r>
      <w:r w:rsidR="00B10681">
        <w:t>who custom design to a company’s particular needs</w:t>
      </w:r>
      <w:r w:rsidR="00D55DF5" w:rsidRPr="00D55DF5">
        <w:rPr>
          <w:color w:val="000000"/>
          <w:shd w:val="clear" w:color="auto" w:fill="FFFFFF"/>
        </w:rPr>
        <w:t xml:space="preserve"> </w:t>
      </w:r>
      <w:r w:rsidR="00D55DF5" w:rsidRPr="00D55DF5">
        <w:t>(Fetch Robotics, 20</w:t>
      </w:r>
      <w:r w:rsidR="00010759">
        <w:t>18</w:t>
      </w:r>
      <w:r w:rsidR="007C044E">
        <w:t>)</w:t>
      </w:r>
      <w:r w:rsidR="003D14C7">
        <w:t>.</w:t>
      </w:r>
      <w:r w:rsidR="00C1093D">
        <w:t xml:space="preserve"> </w:t>
      </w:r>
    </w:p>
    <w:p w14:paraId="6794F2C8" w14:textId="1E8EB1E4" w:rsidR="007F0BA8" w:rsidRDefault="006F1F23" w:rsidP="006B28C6">
      <w:pPr>
        <w:jc w:val="both"/>
        <w:rPr>
          <w:b/>
          <w:bCs/>
        </w:rPr>
      </w:pPr>
      <w:r w:rsidRPr="007F0BA8">
        <w:rPr>
          <w:b/>
          <w:bCs/>
        </w:rPr>
        <w:t xml:space="preserve">The </w:t>
      </w:r>
      <w:r w:rsidR="00842A90">
        <w:rPr>
          <w:b/>
          <w:bCs/>
        </w:rPr>
        <w:t xml:space="preserve">Pros and Cons of </w:t>
      </w:r>
      <w:r w:rsidR="003148EA">
        <w:rPr>
          <w:b/>
          <w:bCs/>
        </w:rPr>
        <w:t>R</w:t>
      </w:r>
      <w:r w:rsidRPr="007F0BA8">
        <w:rPr>
          <w:b/>
          <w:bCs/>
        </w:rPr>
        <w:t xml:space="preserve">obotic </w:t>
      </w:r>
      <w:r w:rsidR="003148EA">
        <w:rPr>
          <w:b/>
          <w:bCs/>
        </w:rPr>
        <w:t>T</w:t>
      </w:r>
      <w:r w:rsidRPr="007F0BA8">
        <w:rPr>
          <w:b/>
          <w:bCs/>
        </w:rPr>
        <w:t>echnology</w:t>
      </w:r>
      <w:r w:rsidR="007F0BA8" w:rsidRPr="007F0BA8">
        <w:rPr>
          <w:b/>
          <w:bCs/>
        </w:rPr>
        <w:t>.</w:t>
      </w:r>
    </w:p>
    <w:p w14:paraId="634B3724" w14:textId="69E19F6E" w:rsidR="001F660F" w:rsidRPr="00747B80" w:rsidRDefault="001F660F" w:rsidP="00747B80">
      <w:pPr>
        <w:jc w:val="both"/>
        <w:rPr>
          <w:b/>
          <w:bCs/>
        </w:rPr>
      </w:pPr>
      <w:r w:rsidRPr="00747B80">
        <w:rPr>
          <w:b/>
          <w:bCs/>
        </w:rPr>
        <w:t>Pros.</w:t>
      </w:r>
    </w:p>
    <w:p w14:paraId="1EBE1385" w14:textId="35987EB2" w:rsidR="007F0BA8" w:rsidRPr="00FF4F07" w:rsidRDefault="002104EA" w:rsidP="00920C39">
      <w:pPr>
        <w:pStyle w:val="ListParagraph"/>
        <w:numPr>
          <w:ilvl w:val="0"/>
          <w:numId w:val="24"/>
        </w:numPr>
        <w:jc w:val="both"/>
      </w:pPr>
      <w:r w:rsidRPr="00FF4F07">
        <w:t>Robots can work round the clock.</w:t>
      </w:r>
    </w:p>
    <w:p w14:paraId="36415306" w14:textId="3C4D5DA8" w:rsidR="00A5468C" w:rsidRPr="00FF4F07" w:rsidRDefault="00A5468C" w:rsidP="00920C39">
      <w:pPr>
        <w:pStyle w:val="ListParagraph"/>
        <w:numPr>
          <w:ilvl w:val="0"/>
          <w:numId w:val="24"/>
        </w:numPr>
        <w:jc w:val="both"/>
      </w:pPr>
      <w:r w:rsidRPr="00FF4F07">
        <w:t>Customers order will be packed and ready for shipment.</w:t>
      </w:r>
    </w:p>
    <w:p w14:paraId="73F826E7" w14:textId="3FB4CBFD" w:rsidR="002104EA" w:rsidRPr="00FF4F07" w:rsidRDefault="002104EA" w:rsidP="00920C39">
      <w:pPr>
        <w:pStyle w:val="ListParagraph"/>
        <w:numPr>
          <w:ilvl w:val="0"/>
          <w:numId w:val="24"/>
        </w:numPr>
        <w:jc w:val="both"/>
      </w:pPr>
      <w:r w:rsidRPr="00FF4F07">
        <w:t>Increase productivity</w:t>
      </w:r>
      <w:r w:rsidR="00204537" w:rsidRPr="00FF4F07">
        <w:t>, efficiency</w:t>
      </w:r>
      <w:r w:rsidR="006B104D">
        <w:t>, better service</w:t>
      </w:r>
      <w:r w:rsidR="00D31388">
        <w:t>,</w:t>
      </w:r>
      <w:r w:rsidRPr="00FF4F07">
        <w:t xml:space="preserve"> a</w:t>
      </w:r>
      <w:r w:rsidR="00D00A9D" w:rsidRPr="00FF4F07">
        <w:t>nd saves time.</w:t>
      </w:r>
    </w:p>
    <w:p w14:paraId="460BE9C9" w14:textId="77777777" w:rsidR="00280D8A" w:rsidRPr="00FF4F07" w:rsidRDefault="00280D8A" w:rsidP="00920C39">
      <w:pPr>
        <w:pStyle w:val="ListParagraph"/>
        <w:numPr>
          <w:ilvl w:val="0"/>
          <w:numId w:val="24"/>
        </w:numPr>
        <w:jc w:val="both"/>
      </w:pPr>
      <w:r w:rsidRPr="00FF4F07">
        <w:t xml:space="preserve">Will help to fill the gap if there is a shortage of labour after Brexit. </w:t>
      </w:r>
    </w:p>
    <w:p w14:paraId="2D03315B" w14:textId="1418502B" w:rsidR="00C1093D" w:rsidRDefault="00F26E55" w:rsidP="00920C39">
      <w:pPr>
        <w:pStyle w:val="ListParagraph"/>
        <w:numPr>
          <w:ilvl w:val="0"/>
          <w:numId w:val="24"/>
        </w:numPr>
        <w:jc w:val="both"/>
      </w:pPr>
      <w:r w:rsidRPr="00FF4F07">
        <w:t>Organisations</w:t>
      </w:r>
      <w:r w:rsidR="004D70F4" w:rsidRPr="00FF4F07">
        <w:t xml:space="preserve"> will save on, holiday pay</w:t>
      </w:r>
      <w:r w:rsidR="00C83A56" w:rsidRPr="00FF4F07">
        <w:t>, PAYE, sick pay</w:t>
      </w:r>
      <w:r w:rsidR="00571BAC">
        <w:t xml:space="preserve"> and </w:t>
      </w:r>
      <w:r w:rsidR="00204537" w:rsidRPr="00FF4F07">
        <w:t>wages</w:t>
      </w:r>
      <w:r w:rsidR="00571BAC">
        <w:t>.</w:t>
      </w:r>
    </w:p>
    <w:p w14:paraId="03C8345A" w14:textId="69B4CB88" w:rsidR="00571BAC" w:rsidRDefault="00C34666" w:rsidP="00920C39">
      <w:pPr>
        <w:pStyle w:val="ListParagraph"/>
        <w:numPr>
          <w:ilvl w:val="0"/>
          <w:numId w:val="24"/>
        </w:numPr>
        <w:jc w:val="both"/>
      </w:pPr>
      <w:r>
        <w:t>Robotic techno</w:t>
      </w:r>
      <w:r w:rsidR="00627C8E">
        <w:t xml:space="preserve">logy will </w:t>
      </w:r>
      <w:r w:rsidR="009372A9">
        <w:t xml:space="preserve">create </w:t>
      </w:r>
      <w:r w:rsidR="00627C8E">
        <w:t>value</w:t>
      </w:r>
      <w:r w:rsidR="00A2679D">
        <w:t xml:space="preserve"> and profit</w:t>
      </w:r>
      <w:r w:rsidR="00627C8E">
        <w:t xml:space="preserve"> to the current business approach.</w:t>
      </w:r>
    </w:p>
    <w:p w14:paraId="2A2486A8" w14:textId="25A720F6" w:rsidR="001F660F" w:rsidRPr="00747B80" w:rsidRDefault="001F660F" w:rsidP="00747B80">
      <w:pPr>
        <w:jc w:val="both"/>
        <w:rPr>
          <w:b/>
          <w:bCs/>
        </w:rPr>
      </w:pPr>
      <w:r w:rsidRPr="00747B80">
        <w:rPr>
          <w:b/>
          <w:bCs/>
        </w:rPr>
        <w:t>Cons.</w:t>
      </w:r>
    </w:p>
    <w:p w14:paraId="17A83EC8" w14:textId="1E1F0982" w:rsidR="003A7292" w:rsidRDefault="009C440D" w:rsidP="00920C39">
      <w:pPr>
        <w:pStyle w:val="ListParagraph"/>
        <w:numPr>
          <w:ilvl w:val="0"/>
          <w:numId w:val="24"/>
        </w:numPr>
        <w:jc w:val="both"/>
      </w:pPr>
      <w:r w:rsidRPr="007A3B2A">
        <w:t xml:space="preserve">Technology can breakdown and bring </w:t>
      </w:r>
      <w:r w:rsidR="007A3B2A" w:rsidRPr="007A3B2A">
        <w:t>operations to a holt.</w:t>
      </w:r>
    </w:p>
    <w:p w14:paraId="2030A6CB" w14:textId="75B68BA7" w:rsidR="003148EA" w:rsidRPr="009372A9" w:rsidRDefault="008665FF" w:rsidP="00920C39">
      <w:pPr>
        <w:pStyle w:val="ListParagraph"/>
        <w:numPr>
          <w:ilvl w:val="0"/>
          <w:numId w:val="24"/>
        </w:numPr>
        <w:jc w:val="both"/>
      </w:pPr>
      <w:r>
        <w:t>Service and repair</w:t>
      </w:r>
      <w:r w:rsidR="000300FD">
        <w:t xml:space="preserve"> c</w:t>
      </w:r>
      <w:r w:rsidR="00BD6D15">
        <w:t>an be</w:t>
      </w:r>
      <w:r w:rsidR="00D31388">
        <w:t xml:space="preserve"> </w:t>
      </w:r>
      <w:r w:rsidR="00BD6D15">
        <w:t>expensive.</w:t>
      </w:r>
      <w:r w:rsidR="00F83C1E" w:rsidRPr="00CD4477">
        <w:rPr>
          <w:b/>
          <w:bCs/>
        </w:rPr>
        <w:tab/>
      </w:r>
    </w:p>
    <w:p w14:paraId="7637361C" w14:textId="46921C9F" w:rsidR="0027298E" w:rsidRDefault="00C1093D" w:rsidP="007B5E6F">
      <w:pPr>
        <w:jc w:val="both"/>
      </w:pPr>
      <w:r>
        <w:t>I</w:t>
      </w:r>
      <w:r w:rsidR="00236CCB">
        <w:t>ncreasing</w:t>
      </w:r>
      <w:r w:rsidR="006D09AE">
        <w:t xml:space="preserve"> the website </w:t>
      </w:r>
      <w:r w:rsidR="00236CCB">
        <w:t xml:space="preserve">with additional </w:t>
      </w:r>
      <w:r w:rsidR="000F5076">
        <w:t>electrical good</w:t>
      </w:r>
      <w:r w:rsidR="00BF2889">
        <w:t>s</w:t>
      </w:r>
      <w:r w:rsidR="00EC322F">
        <w:t xml:space="preserve"> and products</w:t>
      </w:r>
      <w:r w:rsidR="000F5076">
        <w:t xml:space="preserve"> as mentioned above</w:t>
      </w:r>
      <w:r w:rsidR="00DE64CE">
        <w:t xml:space="preserve">, this should be </w:t>
      </w:r>
      <w:r w:rsidR="00EC322F">
        <w:t>complete</w:t>
      </w:r>
      <w:r w:rsidR="00DE64CE">
        <w:t xml:space="preserve"> by the IT department </w:t>
      </w:r>
      <w:r w:rsidR="00F7400F">
        <w:t xml:space="preserve">by </w:t>
      </w:r>
      <w:r w:rsidR="00BA3B2E">
        <w:t>six months. Additional service like</w:t>
      </w:r>
      <w:r w:rsidR="003B6E10">
        <w:t xml:space="preserve"> more delivery vehicles</w:t>
      </w:r>
      <w:r w:rsidR="00302CDA">
        <w:t>,</w:t>
      </w:r>
      <w:r w:rsidR="00BA3B2E">
        <w:t xml:space="preserve"> </w:t>
      </w:r>
      <w:r w:rsidR="000300FD">
        <w:t xml:space="preserve">the </w:t>
      </w:r>
      <w:r w:rsidR="003B6E10">
        <w:t xml:space="preserve">collection point and lockers </w:t>
      </w:r>
      <w:r w:rsidR="00302CDA">
        <w:t>should be c</w:t>
      </w:r>
      <w:r w:rsidR="00F86201">
        <w:t>ompleted six months.</w:t>
      </w:r>
      <w:r w:rsidR="004A29D9">
        <w:t xml:space="preserve"> </w:t>
      </w:r>
      <w:r w:rsidR="00C52548" w:rsidRPr="00E64BA8">
        <w:t>Developing strategic capabilities</w:t>
      </w:r>
      <w:r w:rsidR="00573C20">
        <w:t xml:space="preserve"> of </w:t>
      </w:r>
      <w:r w:rsidR="000300FD">
        <w:t xml:space="preserve">the </w:t>
      </w:r>
      <w:r w:rsidR="00573C20">
        <w:t xml:space="preserve">organisation, </w:t>
      </w:r>
      <w:r w:rsidR="004A29D9">
        <w:t xml:space="preserve">Lidl will need to </w:t>
      </w:r>
      <w:r w:rsidR="00657EF6">
        <w:t>upgrade</w:t>
      </w:r>
      <w:r w:rsidR="004A29D9">
        <w:t xml:space="preserve"> </w:t>
      </w:r>
      <w:r w:rsidR="00943FD5">
        <w:t>s</w:t>
      </w:r>
      <w:r w:rsidR="00D0365A">
        <w:t xml:space="preserve">ystem, technology computers </w:t>
      </w:r>
      <w:r w:rsidR="004A29D9">
        <w:t xml:space="preserve">and connect </w:t>
      </w:r>
      <w:r w:rsidR="00657EF6">
        <w:t xml:space="preserve">al the new product and </w:t>
      </w:r>
      <w:r w:rsidR="00AF2882">
        <w:t xml:space="preserve">features and make it accessible to </w:t>
      </w:r>
      <w:r w:rsidR="000300FD">
        <w:t xml:space="preserve">the </w:t>
      </w:r>
      <w:r w:rsidR="00AF2882">
        <w:t xml:space="preserve">relevant </w:t>
      </w:r>
      <w:r w:rsidR="00C05375">
        <w:t xml:space="preserve">department. This system should have </w:t>
      </w:r>
      <w:r w:rsidR="000300FD">
        <w:t xml:space="preserve">the </w:t>
      </w:r>
      <w:r w:rsidR="00C05375">
        <w:t xml:space="preserve">capability </w:t>
      </w:r>
      <w:r w:rsidR="00437C3C">
        <w:t xml:space="preserve">to </w:t>
      </w:r>
      <w:r w:rsidR="00977E77">
        <w:t>generate</w:t>
      </w:r>
      <w:r w:rsidR="00437C3C">
        <w:t xml:space="preserve"> information and graphs for man</w:t>
      </w:r>
      <w:r w:rsidR="00F122BB">
        <w:t>a</w:t>
      </w:r>
      <w:r w:rsidR="00437C3C">
        <w:t xml:space="preserve">gers to make </w:t>
      </w:r>
      <w:r w:rsidR="000300FD">
        <w:t xml:space="preserve">an </w:t>
      </w:r>
      <w:r w:rsidR="00437C3C">
        <w:t>operative decision.</w:t>
      </w:r>
      <w:r w:rsidR="00443A65">
        <w:t xml:space="preserve"> </w:t>
      </w:r>
    </w:p>
    <w:p w14:paraId="7E6E3094" w14:textId="7C6DCFB7" w:rsidR="0027298E" w:rsidRDefault="0027298E" w:rsidP="0027298E">
      <w:pPr>
        <w:jc w:val="both"/>
        <w:rPr>
          <w:b/>
          <w:bCs/>
        </w:rPr>
      </w:pPr>
      <w:r w:rsidRPr="00747B80">
        <w:rPr>
          <w:b/>
          <w:bCs/>
        </w:rPr>
        <w:t>Pros and Cons of Online Website</w:t>
      </w:r>
      <w:r w:rsidR="00B26CC5">
        <w:rPr>
          <w:b/>
          <w:bCs/>
        </w:rPr>
        <w:t>.</w:t>
      </w:r>
    </w:p>
    <w:p w14:paraId="1BC6A71A" w14:textId="7644BC5D" w:rsidR="00B26CC5" w:rsidRPr="00747B80" w:rsidRDefault="00B26CC5" w:rsidP="0027298E">
      <w:pPr>
        <w:jc w:val="both"/>
        <w:rPr>
          <w:b/>
          <w:bCs/>
        </w:rPr>
      </w:pPr>
      <w:r>
        <w:rPr>
          <w:b/>
          <w:bCs/>
        </w:rPr>
        <w:t>Pros.</w:t>
      </w:r>
    </w:p>
    <w:p w14:paraId="644A998C" w14:textId="5EFF3F1D" w:rsidR="0027298E" w:rsidRPr="006B28C6" w:rsidRDefault="00BA5C58" w:rsidP="00920C39">
      <w:pPr>
        <w:pStyle w:val="ListParagraph"/>
        <w:numPr>
          <w:ilvl w:val="0"/>
          <w:numId w:val="27"/>
        </w:numPr>
        <w:jc w:val="both"/>
      </w:pPr>
      <w:r>
        <w:t>The online w</w:t>
      </w:r>
      <w:r w:rsidR="000947B4">
        <w:t xml:space="preserve">ebsite will allow </w:t>
      </w:r>
      <w:r w:rsidR="0027298E" w:rsidRPr="006B28C6">
        <w:t>a large selection of product online.</w:t>
      </w:r>
    </w:p>
    <w:p w14:paraId="1CF16C66" w14:textId="56542C10" w:rsidR="0027298E" w:rsidRPr="006B28C6" w:rsidRDefault="00596D0D" w:rsidP="00920C39">
      <w:pPr>
        <w:pStyle w:val="ListParagraph"/>
        <w:numPr>
          <w:ilvl w:val="0"/>
          <w:numId w:val="27"/>
        </w:numPr>
        <w:jc w:val="both"/>
      </w:pPr>
      <w:r>
        <w:t xml:space="preserve">The online website will allow </w:t>
      </w:r>
      <w:r w:rsidR="00003B56">
        <w:t xml:space="preserve">in </w:t>
      </w:r>
      <w:r>
        <w:t>selling</w:t>
      </w:r>
      <w:r w:rsidR="0027298E" w:rsidRPr="006B28C6">
        <w:t xml:space="preserve"> electrical goods, TV, Laptops and vacuum, electric kettle and cleaner</w:t>
      </w:r>
      <w:r w:rsidR="00003B56">
        <w:t>.</w:t>
      </w:r>
    </w:p>
    <w:p w14:paraId="74D8450A" w14:textId="49A926A7" w:rsidR="0027298E" w:rsidRPr="006B28C6" w:rsidRDefault="00BA5C58" w:rsidP="00920C39">
      <w:pPr>
        <w:pStyle w:val="ListParagraph"/>
        <w:numPr>
          <w:ilvl w:val="0"/>
          <w:numId w:val="27"/>
        </w:numPr>
        <w:jc w:val="both"/>
      </w:pPr>
      <w:r>
        <w:lastRenderedPageBreak/>
        <w:t>Online website r</w:t>
      </w:r>
      <w:r w:rsidR="0027298E" w:rsidRPr="006B28C6">
        <w:t>educes the need for large stores.</w:t>
      </w:r>
    </w:p>
    <w:p w14:paraId="27DD957C" w14:textId="7170C55A" w:rsidR="0027298E" w:rsidRPr="006B28C6" w:rsidRDefault="0027298E" w:rsidP="00920C39">
      <w:pPr>
        <w:pStyle w:val="ListParagraph"/>
        <w:numPr>
          <w:ilvl w:val="0"/>
          <w:numId w:val="27"/>
        </w:numPr>
        <w:jc w:val="both"/>
      </w:pPr>
      <w:r w:rsidRPr="006B28C6">
        <w:t xml:space="preserve">Online shops perform very well during </w:t>
      </w:r>
      <w:r w:rsidR="00CF01C9">
        <w:t xml:space="preserve">a </w:t>
      </w:r>
      <w:r w:rsidRPr="006B28C6">
        <w:t xml:space="preserve">pandemic. </w:t>
      </w:r>
    </w:p>
    <w:p w14:paraId="7ABC6B78" w14:textId="77777777" w:rsidR="0027298E" w:rsidRDefault="0027298E" w:rsidP="00920C39">
      <w:pPr>
        <w:pStyle w:val="ListParagraph"/>
        <w:numPr>
          <w:ilvl w:val="0"/>
          <w:numId w:val="27"/>
        </w:numPr>
        <w:jc w:val="both"/>
      </w:pPr>
      <w:r w:rsidRPr="006B28C6">
        <w:t>Stores can be used as a pickup point.</w:t>
      </w:r>
    </w:p>
    <w:p w14:paraId="2973C7FE" w14:textId="77777777" w:rsidR="0027298E" w:rsidRDefault="0027298E" w:rsidP="00920C39">
      <w:pPr>
        <w:pStyle w:val="ListParagraph"/>
        <w:numPr>
          <w:ilvl w:val="0"/>
          <w:numId w:val="27"/>
        </w:numPr>
        <w:jc w:val="both"/>
      </w:pPr>
      <w:r>
        <w:t>Online shops are always open.</w:t>
      </w:r>
    </w:p>
    <w:p w14:paraId="59CC163E" w14:textId="77777777" w:rsidR="0027298E" w:rsidRPr="009372A9" w:rsidRDefault="0027298E" w:rsidP="0027298E">
      <w:pPr>
        <w:jc w:val="both"/>
        <w:rPr>
          <w:b/>
          <w:bCs/>
        </w:rPr>
      </w:pPr>
      <w:r w:rsidRPr="009372A9">
        <w:rPr>
          <w:b/>
          <w:bCs/>
        </w:rPr>
        <w:t>Cons.</w:t>
      </w:r>
    </w:p>
    <w:p w14:paraId="057E207E" w14:textId="0E500FED" w:rsidR="0027298E" w:rsidRPr="00747B80" w:rsidRDefault="0027298E" w:rsidP="00920C39">
      <w:pPr>
        <w:pStyle w:val="ListParagraph"/>
        <w:numPr>
          <w:ilvl w:val="0"/>
          <w:numId w:val="25"/>
        </w:numPr>
        <w:jc w:val="both"/>
      </w:pPr>
      <w:r w:rsidRPr="00747B80">
        <w:t>Unable to give advice or service about the product shoppers buy</w:t>
      </w:r>
      <w:r w:rsidR="00CF01C9">
        <w:t>s</w:t>
      </w:r>
      <w:r>
        <w:t xml:space="preserve"> online</w:t>
      </w:r>
      <w:r w:rsidRPr="00747B80">
        <w:t>.</w:t>
      </w:r>
    </w:p>
    <w:p w14:paraId="52B13EB0" w14:textId="307F9EE3" w:rsidR="0027298E" w:rsidRPr="00747B80" w:rsidRDefault="0027298E" w:rsidP="00920C39">
      <w:pPr>
        <w:pStyle w:val="ListParagraph"/>
        <w:numPr>
          <w:ilvl w:val="0"/>
          <w:numId w:val="25"/>
        </w:numPr>
        <w:jc w:val="both"/>
      </w:pPr>
      <w:r w:rsidRPr="00747B80">
        <w:t xml:space="preserve">Buyers can not physically check </w:t>
      </w:r>
      <w:r w:rsidR="00CF01C9">
        <w:t xml:space="preserve">the </w:t>
      </w:r>
      <w:r w:rsidRPr="00747B80">
        <w:t>product they buy.</w:t>
      </w:r>
    </w:p>
    <w:p w14:paraId="5D3FB623" w14:textId="6A7499E2" w:rsidR="0027298E" w:rsidRDefault="0027298E" w:rsidP="00920C39">
      <w:pPr>
        <w:pStyle w:val="ListParagraph"/>
        <w:numPr>
          <w:ilvl w:val="0"/>
          <w:numId w:val="25"/>
        </w:numPr>
        <w:jc w:val="both"/>
      </w:pPr>
      <w:r w:rsidRPr="00747B80">
        <w:t>After purchasing the product</w:t>
      </w:r>
      <w:r w:rsidR="00206956">
        <w:t>, it</w:t>
      </w:r>
      <w:r w:rsidRPr="00747B80">
        <w:t xml:space="preserve"> may</w:t>
      </w:r>
      <w:r w:rsidR="00206956">
        <w:t xml:space="preserve"> </w:t>
      </w:r>
      <w:r w:rsidRPr="00747B80">
        <w:t>be unavailable.</w:t>
      </w:r>
    </w:p>
    <w:p w14:paraId="59ABC89C" w14:textId="14F9F83B" w:rsidR="005E3CE3" w:rsidRDefault="00637C1D" w:rsidP="007B5E6F">
      <w:pPr>
        <w:jc w:val="both"/>
      </w:pPr>
      <w:r>
        <w:t xml:space="preserve">Developing </w:t>
      </w:r>
      <w:r w:rsidR="007C044E">
        <w:t>employee’s</w:t>
      </w:r>
      <w:r>
        <w:t xml:space="preserve"> </w:t>
      </w:r>
      <w:r w:rsidR="007C044E">
        <w:t>capability</w:t>
      </w:r>
      <w:r>
        <w:t xml:space="preserve"> to operate and adapt should </w:t>
      </w:r>
      <w:r w:rsidR="00BF4D9D">
        <w:t>to</w:t>
      </w:r>
      <w:r w:rsidR="00CF14FF">
        <w:t xml:space="preserve"> the</w:t>
      </w:r>
      <w:r w:rsidR="00BF4D9D">
        <w:t xml:space="preserve"> new system, this can be done through </w:t>
      </w:r>
      <w:r w:rsidR="006D5309">
        <w:t xml:space="preserve">Lidl learning </w:t>
      </w:r>
      <w:r w:rsidR="007C223D">
        <w:t xml:space="preserve">and training </w:t>
      </w:r>
      <w:r w:rsidR="006D5309">
        <w:t>programmes.</w:t>
      </w:r>
      <w:r w:rsidR="00A50B1F">
        <w:t xml:space="preserve"> </w:t>
      </w:r>
      <w:r w:rsidR="00D922F3">
        <w:t xml:space="preserve">Lidl has </w:t>
      </w:r>
      <w:r w:rsidR="00FB3994">
        <w:t xml:space="preserve">the </w:t>
      </w:r>
      <w:r w:rsidR="00D922F3">
        <w:t>resources</w:t>
      </w:r>
      <w:r w:rsidR="00345C79">
        <w:t xml:space="preserve">, </w:t>
      </w:r>
      <w:r w:rsidR="00B0320B">
        <w:t>knowledge,</w:t>
      </w:r>
      <w:r w:rsidR="007569FA">
        <w:t xml:space="preserve"> </w:t>
      </w:r>
      <w:r w:rsidR="007F0F29">
        <w:t xml:space="preserve">finds </w:t>
      </w:r>
      <w:r w:rsidR="007569FA">
        <w:t xml:space="preserve">and the expertise to carry out </w:t>
      </w:r>
      <w:r w:rsidR="002147C0">
        <w:t>the new project</w:t>
      </w:r>
      <w:r w:rsidR="007C59E1">
        <w:t xml:space="preserve">. </w:t>
      </w:r>
      <w:r w:rsidR="005075D6">
        <w:t xml:space="preserve"> Lidl</w:t>
      </w:r>
      <w:r w:rsidR="00AD3FF6">
        <w:t xml:space="preserve"> already has many technology and structures in place</w:t>
      </w:r>
      <w:r w:rsidR="00CF14FF">
        <w:t>;</w:t>
      </w:r>
      <w:r w:rsidR="00E554F5">
        <w:t xml:space="preserve"> the </w:t>
      </w:r>
      <w:r w:rsidR="005F5099">
        <w:t xml:space="preserve">existing </w:t>
      </w:r>
      <w:r w:rsidR="00E554F5">
        <w:t xml:space="preserve">website needs to be updated with </w:t>
      </w:r>
      <w:r w:rsidR="00CF14FF">
        <w:t xml:space="preserve">a </w:t>
      </w:r>
      <w:r w:rsidR="00E554F5">
        <w:t xml:space="preserve">new product a </w:t>
      </w:r>
      <w:r w:rsidR="000E3537">
        <w:t>feature</w:t>
      </w:r>
      <w:r w:rsidR="00CF14FF">
        <w:t>.</w:t>
      </w:r>
      <w:r w:rsidR="00E554F5">
        <w:t xml:space="preserve"> </w:t>
      </w:r>
      <w:r w:rsidR="00CF14FF">
        <w:t>T</w:t>
      </w:r>
      <w:r w:rsidR="005F5099">
        <w:t>he existing warehouse will need to</w:t>
      </w:r>
      <w:r w:rsidR="0006087F">
        <w:t xml:space="preserve"> be</w:t>
      </w:r>
      <w:r w:rsidR="005F5099">
        <w:t xml:space="preserve"> </w:t>
      </w:r>
      <w:r w:rsidR="00115C98">
        <w:t>update</w:t>
      </w:r>
      <w:r w:rsidR="0006087F">
        <w:t>d</w:t>
      </w:r>
      <w:r w:rsidR="005F5099">
        <w:t xml:space="preserve"> with robotic technology</w:t>
      </w:r>
      <w:r w:rsidR="00CF14FF">
        <w:t>,</w:t>
      </w:r>
      <w:r w:rsidR="00FF1185">
        <w:t xml:space="preserve"> and </w:t>
      </w:r>
      <w:r w:rsidR="00E42E82">
        <w:t xml:space="preserve">software’s will </w:t>
      </w:r>
      <w:r w:rsidR="0006087F">
        <w:t>al</w:t>
      </w:r>
      <w:r w:rsidR="00EE2B7B">
        <w:t>s</w:t>
      </w:r>
      <w:r w:rsidR="0006087F">
        <w:t>o be necessary</w:t>
      </w:r>
      <w:r w:rsidR="00882645">
        <w:t xml:space="preserve"> to run</w:t>
      </w:r>
      <w:r w:rsidR="00FE4B71">
        <w:t xml:space="preserve"> the </w:t>
      </w:r>
      <w:r w:rsidR="000E3537">
        <w:t>new applications</w:t>
      </w:r>
      <w:r w:rsidR="00FE4B71">
        <w:t xml:space="preserve">. </w:t>
      </w:r>
      <w:r w:rsidR="00F63C41">
        <w:t xml:space="preserve">Lidl believes the </w:t>
      </w:r>
      <w:r w:rsidR="0077074B">
        <w:t>timeliness</w:t>
      </w:r>
      <w:r w:rsidR="00F63C41">
        <w:t xml:space="preserve"> </w:t>
      </w:r>
      <w:r w:rsidR="00B4156C">
        <w:t>of robotic technology is perfect</w:t>
      </w:r>
      <w:r w:rsidR="003F259E">
        <w:t>;</w:t>
      </w:r>
      <w:r w:rsidR="00DD7056">
        <w:t xml:space="preserve"> Lidl will be able to take advantage </w:t>
      </w:r>
      <w:r w:rsidR="00C23035">
        <w:t xml:space="preserve">as </w:t>
      </w:r>
      <w:r w:rsidR="000A1D03">
        <w:t>it</w:t>
      </w:r>
      <w:r w:rsidR="00C23035">
        <w:t xml:space="preserve"> </w:t>
      </w:r>
      <w:r w:rsidR="00E72889">
        <w:t>i</w:t>
      </w:r>
      <w:r w:rsidR="000A1D03">
        <w:t>s in its</w:t>
      </w:r>
      <w:r w:rsidR="00E72889">
        <w:t xml:space="preserve"> </w:t>
      </w:r>
      <w:r w:rsidR="00C23035">
        <w:t>infant stage.</w:t>
      </w:r>
    </w:p>
    <w:p w14:paraId="5A3A1BD1" w14:textId="196B69FC" w:rsidR="00D742B3" w:rsidRPr="00624976" w:rsidRDefault="00660882" w:rsidP="00CD4477">
      <w:pPr>
        <w:jc w:val="both"/>
      </w:pPr>
      <w:r w:rsidRPr="00660882">
        <w:t>Adding the virtual value chain</w:t>
      </w:r>
      <w:r>
        <w:t xml:space="preserve"> with the existing physical value chain will create better digital information user</w:t>
      </w:r>
      <w:r w:rsidR="00F704D0">
        <w:t>-</w:t>
      </w:r>
      <w:r>
        <w:t>friendly graphs and data from management to make instants decisions. The point of any value chain is to create value</w:t>
      </w:r>
      <w:r w:rsidR="00F704D0">
        <w:t>,</w:t>
      </w:r>
      <w:r>
        <w:t xml:space="preserve"> and competitive advantage and virtual value chain will perform tasks and orders </w:t>
      </w:r>
      <w:r w:rsidR="00CD4477">
        <w:t>efficiency</w:t>
      </w:r>
      <w:r>
        <w:t xml:space="preserve"> giving manager more time </w:t>
      </w:r>
      <w:r w:rsidR="00CD4477">
        <w:t>and saving money.</w:t>
      </w:r>
    </w:p>
    <w:p w14:paraId="44F9D0FB" w14:textId="54FBC825" w:rsidR="00CD4477" w:rsidRPr="00747B80" w:rsidRDefault="00CD4477" w:rsidP="00CD4477">
      <w:pPr>
        <w:jc w:val="both"/>
        <w:rPr>
          <w:b/>
          <w:bCs/>
        </w:rPr>
      </w:pPr>
      <w:r w:rsidRPr="00747B80">
        <w:rPr>
          <w:b/>
          <w:bCs/>
        </w:rPr>
        <w:t>The Pros and Cons of The Virtual Value Chain.</w:t>
      </w:r>
    </w:p>
    <w:p w14:paraId="3ED2F6B0" w14:textId="77777777" w:rsidR="00CD4477" w:rsidRPr="00747B80" w:rsidRDefault="00CD4477" w:rsidP="00CD4477">
      <w:pPr>
        <w:jc w:val="both"/>
        <w:rPr>
          <w:b/>
          <w:bCs/>
        </w:rPr>
      </w:pPr>
      <w:r w:rsidRPr="00747B80">
        <w:rPr>
          <w:b/>
          <w:bCs/>
        </w:rPr>
        <w:t>Pros.</w:t>
      </w:r>
    </w:p>
    <w:p w14:paraId="3E4E9F0C" w14:textId="48CD9E1F" w:rsidR="00CD4477" w:rsidRPr="007D6D93" w:rsidRDefault="00CD4477" w:rsidP="00920C39">
      <w:pPr>
        <w:pStyle w:val="ListParagraph"/>
        <w:numPr>
          <w:ilvl w:val="0"/>
          <w:numId w:val="24"/>
        </w:numPr>
        <w:jc w:val="both"/>
      </w:pPr>
      <w:r w:rsidRPr="007D6D93">
        <w:t xml:space="preserve">The mangers can make </w:t>
      </w:r>
      <w:r w:rsidR="00F704D0">
        <w:t xml:space="preserve">an </w:t>
      </w:r>
      <w:r w:rsidRPr="007D6D93">
        <w:t xml:space="preserve">instant decision </w:t>
      </w:r>
      <w:r>
        <w:t xml:space="preserve">based </w:t>
      </w:r>
      <w:r w:rsidRPr="007D6D93">
        <w:t>on the available information.</w:t>
      </w:r>
    </w:p>
    <w:p w14:paraId="6938526B" w14:textId="77777777" w:rsidR="00CD4477" w:rsidRDefault="00CD4477" w:rsidP="00920C39">
      <w:pPr>
        <w:pStyle w:val="ListParagraph"/>
        <w:numPr>
          <w:ilvl w:val="0"/>
          <w:numId w:val="24"/>
        </w:numPr>
        <w:jc w:val="both"/>
      </w:pPr>
      <w:r w:rsidRPr="007D6D93">
        <w:t>Reduces unnecessary travel times, saves on meeting and additional expense like renting hotels and conference rooms.</w:t>
      </w:r>
    </w:p>
    <w:p w14:paraId="30BEC284" w14:textId="77777777" w:rsidR="00CD4477" w:rsidRDefault="00CD4477" w:rsidP="00920C39">
      <w:pPr>
        <w:pStyle w:val="ListParagraph"/>
        <w:numPr>
          <w:ilvl w:val="0"/>
          <w:numId w:val="24"/>
        </w:numPr>
        <w:jc w:val="both"/>
      </w:pPr>
      <w:r>
        <w:t>Adds value to the physical value chain.</w:t>
      </w:r>
    </w:p>
    <w:p w14:paraId="21390E28" w14:textId="77777777" w:rsidR="00CD4477" w:rsidRPr="00747B80" w:rsidRDefault="00CD4477" w:rsidP="00CD4477">
      <w:pPr>
        <w:jc w:val="both"/>
        <w:rPr>
          <w:b/>
          <w:bCs/>
        </w:rPr>
      </w:pPr>
      <w:r w:rsidRPr="00747B80">
        <w:rPr>
          <w:b/>
          <w:bCs/>
        </w:rPr>
        <w:t>Cons.</w:t>
      </w:r>
    </w:p>
    <w:p w14:paraId="24E0E3F5" w14:textId="77777777" w:rsidR="00CD4477" w:rsidRDefault="00CD4477" w:rsidP="00920C39">
      <w:pPr>
        <w:pStyle w:val="ListParagraph"/>
        <w:numPr>
          <w:ilvl w:val="0"/>
          <w:numId w:val="26"/>
        </w:numPr>
        <w:jc w:val="both"/>
      </w:pPr>
      <w:r>
        <w:t xml:space="preserve">Service can be interrupted </w:t>
      </w:r>
      <w:r w:rsidRPr="0013044D">
        <w:t>if the infrastructure is down</w:t>
      </w:r>
      <w:r>
        <w:t>.</w:t>
      </w:r>
    </w:p>
    <w:p w14:paraId="1AEB03B4" w14:textId="71781AFA" w:rsidR="00CD4477" w:rsidRDefault="00CD4477" w:rsidP="00920C39">
      <w:pPr>
        <w:pStyle w:val="ListParagraph"/>
        <w:numPr>
          <w:ilvl w:val="0"/>
          <w:numId w:val="26"/>
        </w:numPr>
        <w:jc w:val="both"/>
      </w:pPr>
      <w:r>
        <w:t>Risk of virus attack.</w:t>
      </w:r>
    </w:p>
    <w:p w14:paraId="1F17BE40" w14:textId="61A21086" w:rsidR="0045135C" w:rsidRDefault="003619BB" w:rsidP="007B5E6F">
      <w:pPr>
        <w:jc w:val="both"/>
      </w:pPr>
      <w:r>
        <w:t xml:space="preserve">There is a likely </w:t>
      </w:r>
      <w:r w:rsidR="00466087">
        <w:t>to be re</w:t>
      </w:r>
      <w:r w:rsidR="00B76083">
        <w:t xml:space="preserve">sistant from unions who may see this </w:t>
      </w:r>
      <w:r w:rsidR="0016199F">
        <w:t xml:space="preserve">robotic technology </w:t>
      </w:r>
      <w:r w:rsidR="00B76083">
        <w:t xml:space="preserve">as a threat </w:t>
      </w:r>
      <w:r w:rsidR="00D6185E">
        <w:t xml:space="preserve">for </w:t>
      </w:r>
      <w:r w:rsidR="0016199F">
        <w:t>employees working for Lidl.</w:t>
      </w:r>
      <w:r w:rsidR="009F7171">
        <w:t xml:space="preserve"> </w:t>
      </w:r>
      <w:r w:rsidR="00162397">
        <w:t xml:space="preserve">These may raise the question </w:t>
      </w:r>
      <w:r w:rsidR="008F0B3B">
        <w:t>of ethics</w:t>
      </w:r>
      <w:r w:rsidR="0020421F">
        <w:t>,</w:t>
      </w:r>
      <w:r w:rsidR="000A1797">
        <w:t xml:space="preserve"> as many </w:t>
      </w:r>
      <w:r w:rsidR="004C5721">
        <w:t xml:space="preserve">employees </w:t>
      </w:r>
      <w:r w:rsidR="000A1797">
        <w:t>may feel threaten of</w:t>
      </w:r>
      <w:r w:rsidR="007D30D6">
        <w:t xml:space="preserve"> robots re</w:t>
      </w:r>
      <w:r w:rsidR="003F259E">
        <w:t>p</w:t>
      </w:r>
      <w:r w:rsidR="007D30D6">
        <w:t xml:space="preserve">lacing </w:t>
      </w:r>
      <w:r w:rsidR="007933C6">
        <w:t>their</w:t>
      </w:r>
      <w:r w:rsidR="007D30D6">
        <w:t xml:space="preserve"> jobs. Lidl </w:t>
      </w:r>
      <w:r w:rsidR="00AA120F">
        <w:t xml:space="preserve">may face </w:t>
      </w:r>
      <w:r w:rsidR="007933C6">
        <w:t>rebellious</w:t>
      </w:r>
      <w:r w:rsidR="00AA120F">
        <w:t xml:space="preserve"> employees or </w:t>
      </w:r>
      <w:r w:rsidR="00E35DCA">
        <w:t>even face</w:t>
      </w:r>
      <w:r w:rsidR="00472D46">
        <w:t xml:space="preserve"> sabotage </w:t>
      </w:r>
      <w:r w:rsidR="007F32C7">
        <w:t>within</w:t>
      </w:r>
      <w:r w:rsidR="0094110A">
        <w:t xml:space="preserve"> the </w:t>
      </w:r>
      <w:r w:rsidR="00EE2CBA">
        <w:t>organisation</w:t>
      </w:r>
      <w:r w:rsidR="00862E4F">
        <w:t>.</w:t>
      </w:r>
      <w:r w:rsidR="00EE2CBA">
        <w:t xml:space="preserve"> For that </w:t>
      </w:r>
      <w:r w:rsidR="007F32C7">
        <w:t>reason,</w:t>
      </w:r>
      <w:r w:rsidR="00EE2CBA">
        <w:t xml:space="preserve"> it is advisable that some parts of </w:t>
      </w:r>
      <w:r w:rsidR="003F259E">
        <w:t xml:space="preserve">the </w:t>
      </w:r>
      <w:r w:rsidR="00097878">
        <w:lastRenderedPageBreak/>
        <w:t xml:space="preserve">project </w:t>
      </w:r>
      <w:r w:rsidR="003F259E">
        <w:t>are</w:t>
      </w:r>
      <w:r w:rsidR="00097878">
        <w:t xml:space="preserve"> revealed </w:t>
      </w:r>
      <w:r w:rsidR="00F704D0">
        <w:t>at</w:t>
      </w:r>
      <w:r w:rsidR="00F926F5">
        <w:t xml:space="preserve"> </w:t>
      </w:r>
      <w:r w:rsidR="00097878">
        <w:t xml:space="preserve">different intervals to the </w:t>
      </w:r>
      <w:r w:rsidR="007F32C7">
        <w:t>employees</w:t>
      </w:r>
      <w:r w:rsidR="00097878">
        <w:t xml:space="preserve"> to stop </w:t>
      </w:r>
      <w:r w:rsidR="00DC2DAD">
        <w:t>them</w:t>
      </w:r>
      <w:r w:rsidR="00F926F5">
        <w:t xml:space="preserve"> leaving.</w:t>
      </w:r>
      <w:r w:rsidR="003E1D10">
        <w:t xml:space="preserve"> </w:t>
      </w:r>
      <w:r w:rsidR="00560984">
        <w:t>Th</w:t>
      </w:r>
      <w:r w:rsidR="00FD5623">
        <w:t xml:space="preserve">is will risk the plans being exposed to the </w:t>
      </w:r>
      <w:r w:rsidR="00670E94">
        <w:t>competition;</w:t>
      </w:r>
      <w:r w:rsidR="00AF4E74">
        <w:t xml:space="preserve"> </w:t>
      </w:r>
      <w:r w:rsidR="00A332EE">
        <w:t xml:space="preserve">therefore, this must be carried with caution and only reveal what </w:t>
      </w:r>
      <w:r w:rsidR="00256592">
        <w:t>is necessary</w:t>
      </w:r>
      <w:r w:rsidR="00DD5D2B">
        <w:t>.</w:t>
      </w:r>
      <w:r w:rsidR="00C151ED">
        <w:t xml:space="preserve"> </w:t>
      </w:r>
    </w:p>
    <w:p w14:paraId="5756F5E1" w14:textId="6E60EB48" w:rsidR="00E67CC3" w:rsidRDefault="00472DA2" w:rsidP="007B5E6F">
      <w:pPr>
        <w:jc w:val="both"/>
      </w:pPr>
      <w:r>
        <w:t>However, communic</w:t>
      </w:r>
      <w:r w:rsidR="005031AC">
        <w:t>ating</w:t>
      </w:r>
      <w:r w:rsidR="00405FBD">
        <w:t xml:space="preserve"> with stakeholders</w:t>
      </w:r>
      <w:r w:rsidR="002F219B">
        <w:t xml:space="preserve"> will be necessary as they have a lot of </w:t>
      </w:r>
      <w:r w:rsidR="00D314A8">
        <w:t>power,</w:t>
      </w:r>
      <w:r w:rsidR="00174044">
        <w:t xml:space="preserve"> display</w:t>
      </w:r>
      <w:r w:rsidR="00D314A8">
        <w:t>ing</w:t>
      </w:r>
      <w:r w:rsidR="00174044">
        <w:t xml:space="preserve"> the key benefits</w:t>
      </w:r>
      <w:r w:rsidR="00D314A8">
        <w:t xml:space="preserve"> of the project. Telling them the value it will bring to the organisation</w:t>
      </w:r>
      <w:r w:rsidR="001A7180">
        <w:t xml:space="preserve"> and </w:t>
      </w:r>
      <w:r w:rsidR="00CC4FC8">
        <w:t xml:space="preserve">explain the key benefits to the </w:t>
      </w:r>
      <w:r w:rsidR="00AD7241">
        <w:t>long term</w:t>
      </w:r>
      <w:r w:rsidR="00025A9F">
        <w:t xml:space="preserve"> sustainable </w:t>
      </w:r>
      <w:r w:rsidR="00AD7241">
        <w:t xml:space="preserve">and </w:t>
      </w:r>
      <w:r w:rsidR="00CC4FC8">
        <w:t>wellbe</w:t>
      </w:r>
      <w:r w:rsidR="00025A9F">
        <w:t>ing of the organisation.</w:t>
      </w:r>
      <w:r w:rsidR="003F6E05">
        <w:t xml:space="preserve"> </w:t>
      </w:r>
      <w:r w:rsidR="00476176">
        <w:t>Generally,</w:t>
      </w:r>
      <w:r w:rsidR="003F6E05">
        <w:t xml:space="preserve"> employees do not like change</w:t>
      </w:r>
      <w:r w:rsidR="001F6D9E">
        <w:t>, but showing them the key benefits</w:t>
      </w:r>
      <w:r w:rsidR="00424BE8">
        <w:t xml:space="preserve"> that change will bring</w:t>
      </w:r>
      <w:r w:rsidR="00D71073">
        <w:t xml:space="preserve"> in terms of quality in </w:t>
      </w:r>
      <w:r w:rsidR="0074552A">
        <w:t xml:space="preserve">the </w:t>
      </w:r>
      <w:r w:rsidR="00D71073">
        <w:t>workplace.</w:t>
      </w:r>
      <w:r w:rsidR="00345C06">
        <w:t xml:space="preserve"> To take stakeholders through the process of change </w:t>
      </w:r>
      <w:r w:rsidR="008E71EB">
        <w:t xml:space="preserve">from </w:t>
      </w:r>
      <w:r w:rsidR="008A3CF4">
        <w:t>unfreeze</w:t>
      </w:r>
      <w:r w:rsidR="000F315F">
        <w:t xml:space="preserve"> to transition </w:t>
      </w:r>
      <w:r w:rsidR="00635CA2">
        <w:t xml:space="preserve">the refreeze again must be planed by the </w:t>
      </w:r>
      <w:r w:rsidR="0056627E">
        <w:t>managers ahead</w:t>
      </w:r>
      <w:r w:rsidR="009969FE">
        <w:t xml:space="preserve"> </w:t>
      </w:r>
      <w:r w:rsidR="00E612D9" w:rsidRPr="00E612D9">
        <w:t>(Hussain et al., 2018)</w:t>
      </w:r>
      <w:r w:rsidR="0056627E">
        <w:t>.</w:t>
      </w:r>
      <w:r w:rsidR="00CD4477">
        <w:t xml:space="preserve"> </w:t>
      </w:r>
      <w:r w:rsidR="003C2CF2" w:rsidRPr="00920C39">
        <w:t>(Schein, 2004)</w:t>
      </w:r>
      <w:r w:rsidR="003C2CF2">
        <w:t xml:space="preserve"> said, m</w:t>
      </w:r>
      <w:r w:rsidR="00A41BD9">
        <w:t xml:space="preserve">anagers cannot ignore </w:t>
      </w:r>
      <w:r w:rsidR="0074552A">
        <w:t xml:space="preserve">the </w:t>
      </w:r>
      <w:r w:rsidR="00A41BD9">
        <w:t>co</w:t>
      </w:r>
      <w:r w:rsidR="0074552A">
        <w:t>r</w:t>
      </w:r>
      <w:r w:rsidR="00A41BD9">
        <w:t>p</w:t>
      </w:r>
      <w:r w:rsidR="0074552A">
        <w:t>o</w:t>
      </w:r>
      <w:r w:rsidR="00A41BD9">
        <w:t>rate culture that helps an organisation maintain its dominant, bringing change in organisation strategy can cause workforces to drift from the goals.</w:t>
      </w:r>
      <w:r w:rsidR="009C4CF4">
        <w:t xml:space="preserve"> Culture to must be aligned with </w:t>
      </w:r>
      <w:r w:rsidR="00475DBE">
        <w:t xml:space="preserve">a </w:t>
      </w:r>
      <w:r w:rsidR="009C4CF4">
        <w:t>new strategy, and this must be done communication and in a written form for all to follow</w:t>
      </w:r>
      <w:r w:rsidR="00920C39">
        <w:t>.</w:t>
      </w:r>
      <w:r w:rsidR="0071025A">
        <w:t xml:space="preserve"> </w:t>
      </w:r>
      <w:r w:rsidR="00CD4477">
        <w:t xml:space="preserve">Lidl will use its current warehouse, upgrade </w:t>
      </w:r>
      <w:r w:rsidR="00475DBE">
        <w:t xml:space="preserve">the </w:t>
      </w:r>
      <w:r w:rsidR="00CD4477">
        <w:t xml:space="preserve">current IT system and give training to staffs on the new system. The proposed strategy does not create any new industrial waste or will create any new environmental issues. </w:t>
      </w:r>
    </w:p>
    <w:p w14:paraId="20E7CDAB" w14:textId="170EE86B" w:rsidR="00D951E8" w:rsidRDefault="007B5E6F" w:rsidP="00F57529">
      <w:pPr>
        <w:jc w:val="both"/>
        <w:rPr>
          <w:b/>
          <w:bCs/>
        </w:rPr>
      </w:pPr>
      <w:r>
        <w:rPr>
          <w:b/>
          <w:bCs/>
        </w:rPr>
        <w:t>Acceptability for Lidl.</w:t>
      </w:r>
    </w:p>
    <w:p w14:paraId="31F7059F" w14:textId="69A19394" w:rsidR="00DF3B63" w:rsidRDefault="00A1771E" w:rsidP="00F57529">
      <w:pPr>
        <w:jc w:val="both"/>
      </w:pPr>
      <w:r w:rsidRPr="004B190F">
        <w:t xml:space="preserve">The strategic </w:t>
      </w:r>
      <w:r w:rsidR="004B190F" w:rsidRPr="004B190F">
        <w:t>purpose</w:t>
      </w:r>
      <w:r w:rsidRPr="004B190F">
        <w:t xml:space="preserve"> is to create stakeholder value</w:t>
      </w:r>
      <w:r w:rsidR="0023440A">
        <w:t xml:space="preserve">, </w:t>
      </w:r>
      <w:r w:rsidR="007D7DD3">
        <w:t xml:space="preserve">Lidl’s </w:t>
      </w:r>
      <w:r w:rsidR="0023440A">
        <w:t>r</w:t>
      </w:r>
      <w:r w:rsidR="00E101FC">
        <w:t>ecent trading figures show strong performance</w:t>
      </w:r>
      <w:r w:rsidR="00475DBE">
        <w:t>;</w:t>
      </w:r>
      <w:r w:rsidR="00E101FC">
        <w:t xml:space="preserve"> however, </w:t>
      </w:r>
      <w:r w:rsidR="000201AD">
        <w:t>Tesco has recently performed</w:t>
      </w:r>
      <w:r w:rsidR="00656DCB">
        <w:t xml:space="preserve"> well using it internet sales, </w:t>
      </w:r>
      <w:r w:rsidR="00A46A0F">
        <w:t xml:space="preserve">Ocado </w:t>
      </w:r>
      <w:r w:rsidR="00475DBE">
        <w:t>is</w:t>
      </w:r>
      <w:r w:rsidR="006416F9">
        <w:t xml:space="preserve"> exploiting</w:t>
      </w:r>
      <w:r w:rsidR="00656DCB">
        <w:t xml:space="preserve"> new innovation t</w:t>
      </w:r>
      <w:r w:rsidR="00EB3032">
        <w:t xml:space="preserve">o improve </w:t>
      </w:r>
      <w:r w:rsidR="00475DBE">
        <w:t xml:space="preserve">the </w:t>
      </w:r>
      <w:r w:rsidR="00D0147D">
        <w:t>probability</w:t>
      </w:r>
      <w:r w:rsidR="001D6868">
        <w:t>.</w:t>
      </w:r>
      <w:r w:rsidR="00114412">
        <w:t xml:space="preserve"> </w:t>
      </w:r>
      <w:r w:rsidR="00F021B6">
        <w:t xml:space="preserve">Using </w:t>
      </w:r>
      <w:r w:rsidR="00653C19">
        <w:t xml:space="preserve">accessible technology and imitating close </w:t>
      </w:r>
      <w:r w:rsidR="00CA33AC">
        <w:t>competitor’s</w:t>
      </w:r>
      <w:r w:rsidR="00653C19">
        <w:t xml:space="preserve"> </w:t>
      </w:r>
      <w:r w:rsidR="002D30A5">
        <w:t>strategy</w:t>
      </w:r>
      <w:r w:rsidR="001E331B">
        <w:t xml:space="preserve"> Lidl </w:t>
      </w:r>
      <w:r w:rsidR="00C2522F">
        <w:t>will</w:t>
      </w:r>
      <w:r w:rsidR="001E331B">
        <w:t xml:space="preserve"> be able to add value </w:t>
      </w:r>
      <w:r w:rsidR="002D30A5">
        <w:t>for its stakeholders.</w:t>
      </w:r>
      <w:r w:rsidR="00811A84">
        <w:t xml:space="preserve"> </w:t>
      </w:r>
      <w:r w:rsidR="005E59C0">
        <w:t xml:space="preserve">The risk </w:t>
      </w:r>
      <w:r w:rsidR="00C2522F">
        <w:t>is low</w:t>
      </w:r>
      <w:r w:rsidR="00475DBE">
        <w:t>,</w:t>
      </w:r>
      <w:r w:rsidR="00C2522F">
        <w:t xml:space="preserve"> considering the benefit</w:t>
      </w:r>
      <w:r w:rsidR="00D11D2A">
        <w:t>s</w:t>
      </w:r>
      <w:r w:rsidR="00806FF4">
        <w:t>, the strategy will add more value</w:t>
      </w:r>
      <w:r w:rsidR="002B4D6E">
        <w:t>. Stake</w:t>
      </w:r>
      <w:r w:rsidR="00E77368">
        <w:t>holders will</w:t>
      </w:r>
      <w:r w:rsidR="006B4593">
        <w:t xml:space="preserve"> have e</w:t>
      </w:r>
      <w:r w:rsidR="00787045">
        <w:t>xpectations</w:t>
      </w:r>
      <w:r w:rsidR="00475DBE">
        <w:t>;</w:t>
      </w:r>
      <w:r w:rsidR="00787045">
        <w:t xml:space="preserve"> the</w:t>
      </w:r>
      <w:r w:rsidR="004171BF">
        <w:t>y</w:t>
      </w:r>
      <w:r w:rsidR="00787045">
        <w:t xml:space="preserve"> will </w:t>
      </w:r>
      <w:r w:rsidR="00791DE7">
        <w:t>assume</w:t>
      </w:r>
      <w:r w:rsidR="00787045">
        <w:t xml:space="preserve"> better </w:t>
      </w:r>
      <w:r w:rsidR="00973E90">
        <w:t xml:space="preserve">earning per share, while as customers will </w:t>
      </w:r>
      <w:r w:rsidR="004266FC">
        <w:t>s</w:t>
      </w:r>
      <w:r w:rsidR="00973E90">
        <w:t xml:space="preserve">eeking better shopping </w:t>
      </w:r>
      <w:r w:rsidR="003049EB">
        <w:t>experience</w:t>
      </w:r>
      <w:r w:rsidR="00276D47">
        <w:t xml:space="preserve"> and value</w:t>
      </w:r>
      <w:r w:rsidR="001874CA">
        <w:t>.</w:t>
      </w:r>
    </w:p>
    <w:p w14:paraId="24491AA7" w14:textId="28F438E4" w:rsidR="000417F2" w:rsidRDefault="00DC6DF2" w:rsidP="000417F2">
      <w:pPr>
        <w:jc w:val="both"/>
        <w:rPr>
          <w:b/>
          <w:bCs/>
        </w:rPr>
      </w:pPr>
      <w:r>
        <w:rPr>
          <w:b/>
          <w:bCs/>
        </w:rPr>
        <w:t xml:space="preserve">Customer Journey and Customer Experience. </w:t>
      </w:r>
    </w:p>
    <w:p w14:paraId="52C42AEC" w14:textId="6E4E03A0" w:rsidR="000417F2" w:rsidRPr="000417F2" w:rsidRDefault="000417F2" w:rsidP="000417F2">
      <w:pPr>
        <w:jc w:val="both"/>
      </w:pPr>
      <w:r w:rsidRPr="000417F2">
        <w:t xml:space="preserve">Once the project is fully implemented and sectors are running </w:t>
      </w:r>
      <w:r w:rsidR="00DC6DF2" w:rsidRPr="000417F2">
        <w:t>smoothly</w:t>
      </w:r>
      <w:r w:rsidR="00DC6DF2">
        <w:t>, customer relationship managers</w:t>
      </w:r>
      <w:r w:rsidR="00DC6DF2" w:rsidRPr="000417F2">
        <w:t xml:space="preserve"> </w:t>
      </w:r>
      <w:r w:rsidR="00DC6DF2">
        <w:t>(</w:t>
      </w:r>
      <w:r w:rsidR="00DC6DF2" w:rsidRPr="000417F2">
        <w:t>CRM</w:t>
      </w:r>
      <w:r w:rsidR="00DC6DF2">
        <w:t>)</w:t>
      </w:r>
      <w:r w:rsidRPr="000417F2">
        <w:t xml:space="preserve"> </w:t>
      </w:r>
      <w:r w:rsidR="00DC6DF2">
        <w:t xml:space="preserve">job is to catch much information about </w:t>
      </w:r>
      <w:r w:rsidR="00BA7F50">
        <w:t xml:space="preserve">customers journey and </w:t>
      </w:r>
      <w:r w:rsidR="00DC6DF2">
        <w:t>customers experience. This will be done through</w:t>
      </w:r>
      <w:r w:rsidR="00BA7F50">
        <w:t xml:space="preserve"> Lidl’s touchpoint like the apps, websites and feedback forms. Using the data service and information collected Lidl will attempt to create a better service, quality, </w:t>
      </w:r>
      <w:r w:rsidR="0048762B">
        <w:t xml:space="preserve">make improvements, create </w:t>
      </w:r>
      <w:r w:rsidR="00BA7F50">
        <w:t xml:space="preserve">value and </w:t>
      </w:r>
      <w:r w:rsidR="0048762B">
        <w:t>co</w:t>
      </w:r>
      <w:r w:rsidR="00BA7F50">
        <w:t>st leadership</w:t>
      </w:r>
      <w:r w:rsidR="008F0B7A">
        <w:t xml:space="preserve"> </w:t>
      </w:r>
      <w:r w:rsidR="008F0B7A" w:rsidRPr="008F0B7A">
        <w:t>(Lemon and Verhoef, 2016)</w:t>
      </w:r>
      <w:r w:rsidR="008F0B7A">
        <w:t>.</w:t>
      </w:r>
      <w:r w:rsidR="00C57895">
        <w:t xml:space="preserve"> </w:t>
      </w:r>
    </w:p>
    <w:p w14:paraId="570A8A35" w14:textId="7C2FA8CB" w:rsidR="00C57895" w:rsidRDefault="00DC6DF2" w:rsidP="00BA7F50">
      <w:pPr>
        <w:tabs>
          <w:tab w:val="left" w:pos="6754"/>
        </w:tabs>
        <w:jc w:val="both"/>
        <w:rPr>
          <w:b/>
          <w:bCs/>
        </w:rPr>
      </w:pPr>
      <w:r w:rsidRPr="000A1A07">
        <w:rPr>
          <w:b/>
          <w:bCs/>
        </w:rPr>
        <w:t xml:space="preserve">Monitor and </w:t>
      </w:r>
      <w:r>
        <w:rPr>
          <w:b/>
          <w:bCs/>
        </w:rPr>
        <w:t>E</w:t>
      </w:r>
      <w:r w:rsidRPr="000A1A07">
        <w:rPr>
          <w:b/>
          <w:bCs/>
        </w:rPr>
        <w:t>valuate</w:t>
      </w:r>
      <w:r>
        <w:rPr>
          <w:b/>
          <w:bCs/>
        </w:rPr>
        <w:t xml:space="preserve"> </w:t>
      </w:r>
      <w:r w:rsidR="00D26C18">
        <w:rPr>
          <w:b/>
          <w:bCs/>
        </w:rPr>
        <w:t xml:space="preserve">and </w:t>
      </w:r>
      <w:r w:rsidR="000417F2">
        <w:rPr>
          <w:b/>
          <w:bCs/>
        </w:rPr>
        <w:t>Revaluate the Mission and Goals.</w:t>
      </w:r>
    </w:p>
    <w:p w14:paraId="141199B0" w14:textId="06E5447B" w:rsidR="00346DA2" w:rsidRPr="00307521" w:rsidRDefault="00C57895" w:rsidP="00307521">
      <w:pPr>
        <w:jc w:val="both"/>
      </w:pPr>
      <w:r>
        <w:t>Using sales data</w:t>
      </w:r>
      <w:r w:rsidR="00D26C18">
        <w:t xml:space="preserve"> from the </w:t>
      </w:r>
      <w:r w:rsidR="00A47FBE">
        <w:t xml:space="preserve">new improved </w:t>
      </w:r>
      <w:r w:rsidR="00D26C18">
        <w:t xml:space="preserve">online </w:t>
      </w:r>
      <w:r w:rsidR="00A47FBE">
        <w:t xml:space="preserve">website </w:t>
      </w:r>
      <w:r>
        <w:t xml:space="preserve">Lidl should monitor </w:t>
      </w:r>
      <w:r w:rsidR="00A47FBE">
        <w:t xml:space="preserve">the turnover in comparison to </w:t>
      </w:r>
      <w:r w:rsidR="0060759E">
        <w:t xml:space="preserve">the </w:t>
      </w:r>
      <w:r w:rsidR="00A47FBE">
        <w:t xml:space="preserve">previous year. The </w:t>
      </w:r>
      <w:r w:rsidR="0047409B">
        <w:t xml:space="preserve">virtual value chain should be examined closely to </w:t>
      </w:r>
      <w:r w:rsidR="00A41BD9">
        <w:t>see</w:t>
      </w:r>
      <w:r w:rsidR="0047409B">
        <w:t xml:space="preserve"> if </w:t>
      </w:r>
      <w:r w:rsidR="0047409B">
        <w:lastRenderedPageBreak/>
        <w:t>it</w:t>
      </w:r>
      <w:r w:rsidR="00542C39">
        <w:t xml:space="preserve"> i</w:t>
      </w:r>
      <w:r w:rsidR="0047409B">
        <w:t xml:space="preserve">s adding value. All information from procurement should be also be scrutinised checked against </w:t>
      </w:r>
      <w:r w:rsidR="0060759E">
        <w:t xml:space="preserve">the </w:t>
      </w:r>
      <w:r w:rsidR="0047409B">
        <w:t xml:space="preserve">previous year. The warehouse should be monitored for the output of service and deliveries, benchmarking against </w:t>
      </w:r>
      <w:r w:rsidR="0060759E">
        <w:t xml:space="preserve">the </w:t>
      </w:r>
      <w:r w:rsidR="0047409B">
        <w:t>previous year</w:t>
      </w:r>
      <w:r w:rsidR="005C22E9">
        <w:t xml:space="preserve"> to manage performance (Armstrong, 2000)</w:t>
      </w:r>
      <w:r w:rsidR="0047409B">
        <w:t>. All information should be used to create graphs and sales figures for managers to monitor closely</w:t>
      </w:r>
      <w:r w:rsidR="004B7099">
        <w:t>, to revaluate the mission, vision and the goals of Lidl.</w:t>
      </w:r>
    </w:p>
    <w:p w14:paraId="427C239B" w14:textId="49272130" w:rsidR="00076CEF" w:rsidRDefault="00076CEF" w:rsidP="00670901">
      <w:pPr>
        <w:pStyle w:val="Heading1"/>
      </w:pPr>
      <w:bookmarkStart w:id="57" w:name="_Toc57146097"/>
      <w:r w:rsidRPr="00702E73">
        <w:t>Recommendation and</w:t>
      </w:r>
      <w:r w:rsidRPr="007F3EB0">
        <w:t xml:space="preserve"> </w:t>
      </w:r>
      <w:r w:rsidR="005C4819">
        <w:t>C</w:t>
      </w:r>
      <w:r w:rsidRPr="007F3EB0">
        <w:t>onclusion</w:t>
      </w:r>
      <w:r w:rsidR="00220B92" w:rsidRPr="007F3EB0">
        <w:t>.</w:t>
      </w:r>
      <w:bookmarkEnd w:id="57"/>
    </w:p>
    <w:p w14:paraId="3A9CE415" w14:textId="7D3B51BD" w:rsidR="00DD6DA7" w:rsidRPr="00DD6DA7" w:rsidRDefault="00DD6DA7" w:rsidP="00DD6DA7">
      <w:pPr>
        <w:jc w:val="both"/>
      </w:pPr>
      <w:r w:rsidRPr="00DD6DA7">
        <w:t xml:space="preserve">The aim and objective of the report were to appraise Lidl’s current strategy and evaluate any possible competitive advantage and recommend and discuss any available strategic choice. The report used various tools to examine the Lidl’s key strength and weakness; some of the tools used to examine Lidl as listed below. The report was compiled using primary and secondary data; information was retrieved from Lidl’s websites, journals, books, online newspaper and articles. Limitation of the report, no interviews were carried out, and Lidl did not provide any details for this report. Information used to appraise Lidl was done by the author using </w:t>
      </w:r>
      <w:r w:rsidR="00385F41">
        <w:t xml:space="preserve">the </w:t>
      </w:r>
      <w:r w:rsidRPr="00DD6DA7">
        <w:t xml:space="preserve">tools listed below. </w:t>
      </w:r>
    </w:p>
    <w:p w14:paraId="2FE6D75E" w14:textId="77777777" w:rsidR="00DD6DA7" w:rsidRPr="00DD6DA7" w:rsidRDefault="00DD6DA7" w:rsidP="00DD6DA7">
      <w:pPr>
        <w:jc w:val="both"/>
        <w:rPr>
          <w:b/>
          <w:bCs/>
        </w:rPr>
      </w:pPr>
      <w:r w:rsidRPr="00DD6DA7">
        <w:rPr>
          <w:b/>
          <w:bCs/>
        </w:rPr>
        <w:t>Tools and Models used to Examine Lidl.</w:t>
      </w:r>
    </w:p>
    <w:p w14:paraId="45E0ED8A" w14:textId="77777777" w:rsidR="00DD6DA7" w:rsidRPr="00DD6DA7" w:rsidRDefault="00DD6DA7" w:rsidP="00DD6DA7">
      <w:pPr>
        <w:numPr>
          <w:ilvl w:val="0"/>
          <w:numId w:val="30"/>
        </w:numPr>
        <w:jc w:val="both"/>
      </w:pPr>
      <w:r w:rsidRPr="00DD6DA7">
        <w:t>VMOST – was used to examine the Vision and Mission statement. This powerful corporate statement addressed policy, plan, and stakeholders.</w:t>
      </w:r>
    </w:p>
    <w:p w14:paraId="6105B068" w14:textId="77777777" w:rsidR="00DD6DA7" w:rsidRPr="00DD6DA7" w:rsidRDefault="00DD6DA7" w:rsidP="00DD6DA7">
      <w:pPr>
        <w:numPr>
          <w:ilvl w:val="0"/>
          <w:numId w:val="30"/>
        </w:numPr>
        <w:jc w:val="both"/>
      </w:pPr>
      <w:r w:rsidRPr="00DD6DA7">
        <w:t>McKinsey 7S – was used to determine if the seven factors of Lidl were aligned, very solid business model; however, its supply chain came under question for worker’s rights.</w:t>
      </w:r>
    </w:p>
    <w:p w14:paraId="324D677D" w14:textId="77777777" w:rsidR="00DD6DA7" w:rsidRPr="00DD6DA7" w:rsidRDefault="00DD6DA7" w:rsidP="00DD6DA7">
      <w:pPr>
        <w:numPr>
          <w:ilvl w:val="0"/>
          <w:numId w:val="30"/>
        </w:numPr>
        <w:jc w:val="both"/>
      </w:pPr>
      <w:r w:rsidRPr="00DD6DA7">
        <w:t>PESTLE – was used to inspect the six external factors; the result found that corporations were concerned with how the government were handling the pandemic and Brexit.</w:t>
      </w:r>
    </w:p>
    <w:p w14:paraId="5E87FADA" w14:textId="77777777" w:rsidR="00DD6DA7" w:rsidRPr="00DD6DA7" w:rsidRDefault="00DD6DA7" w:rsidP="00DD6DA7">
      <w:pPr>
        <w:numPr>
          <w:ilvl w:val="0"/>
          <w:numId w:val="30"/>
        </w:numPr>
        <w:jc w:val="both"/>
      </w:pPr>
      <w:r w:rsidRPr="00DD6DA7">
        <w:t>SWOT – was used to examine the external/internal environment factors and found that Lidl still suffers from a reputation of a low-price low-grade product.</w:t>
      </w:r>
    </w:p>
    <w:p w14:paraId="21AF723C" w14:textId="77777777" w:rsidR="00DD6DA7" w:rsidRPr="00DD6DA7" w:rsidRDefault="00DD6DA7" w:rsidP="00DD6DA7">
      <w:pPr>
        <w:numPr>
          <w:ilvl w:val="0"/>
          <w:numId w:val="30"/>
        </w:numPr>
        <w:jc w:val="both"/>
      </w:pPr>
      <w:r w:rsidRPr="00DD6DA7">
        <w:t>Porter’s Five Forces – was used analyse Lidl’s completeness in the industry; the result revealed that Lidl had overcome competitive rivalry by sustaining price differential advantage.</w:t>
      </w:r>
    </w:p>
    <w:p w14:paraId="62BE36FF" w14:textId="77777777" w:rsidR="00DD6DA7" w:rsidRPr="00DD6DA7" w:rsidRDefault="00DD6DA7" w:rsidP="00DD6DA7">
      <w:pPr>
        <w:numPr>
          <w:ilvl w:val="0"/>
          <w:numId w:val="30"/>
        </w:numPr>
        <w:jc w:val="both"/>
      </w:pPr>
      <w:r w:rsidRPr="00DD6DA7">
        <w:t>The Value Chain – was used to identify activities to improve efficiency, Lidl uses numerous methods like buying in large bulks, working with local food manufacturers, and having a robust storage distribution centre close to the stores.</w:t>
      </w:r>
    </w:p>
    <w:p w14:paraId="3650AE40" w14:textId="172F1C19" w:rsidR="00DD6DA7" w:rsidRPr="00DD6DA7" w:rsidRDefault="00DD6DA7" w:rsidP="00DD6DA7">
      <w:pPr>
        <w:numPr>
          <w:ilvl w:val="0"/>
          <w:numId w:val="30"/>
        </w:numPr>
        <w:jc w:val="both"/>
      </w:pPr>
      <w:r w:rsidRPr="00DD6DA7">
        <w:lastRenderedPageBreak/>
        <w:t xml:space="preserve">Virtual Value Chain – was used to examine the digital world to add more value through instant access to information and find real-time prices using IT technologies  </w:t>
      </w:r>
    </w:p>
    <w:p w14:paraId="5039B061" w14:textId="77777777" w:rsidR="00DD6DA7" w:rsidRPr="00DD6DA7" w:rsidRDefault="00DD6DA7" w:rsidP="00DD6DA7">
      <w:pPr>
        <w:numPr>
          <w:ilvl w:val="0"/>
          <w:numId w:val="30"/>
        </w:numPr>
        <w:jc w:val="both"/>
      </w:pPr>
      <w:r w:rsidRPr="00DD6DA7">
        <w:t xml:space="preserve">VRIO Framework – was used to examine the strength and uniqueness of the product and found Lidl’s competitive advantage is its efficient business model that is hard to replicate. </w:t>
      </w:r>
    </w:p>
    <w:p w14:paraId="50305EFE" w14:textId="77777777" w:rsidR="00DD6DA7" w:rsidRPr="00DD6DA7" w:rsidRDefault="00DD6DA7" w:rsidP="00DD6DA7">
      <w:pPr>
        <w:numPr>
          <w:ilvl w:val="0"/>
          <w:numId w:val="30"/>
        </w:numPr>
        <w:jc w:val="both"/>
      </w:pPr>
      <w:r w:rsidRPr="00DD6DA7">
        <w:t>Product Life Cycle – was used to examine the PDC of the organisation/industry and found a short-term decline.</w:t>
      </w:r>
    </w:p>
    <w:p w14:paraId="6AB9035F" w14:textId="77777777" w:rsidR="00DD6DA7" w:rsidRPr="00DD6DA7" w:rsidRDefault="00DD6DA7" w:rsidP="00DD6DA7">
      <w:pPr>
        <w:numPr>
          <w:ilvl w:val="0"/>
          <w:numId w:val="30"/>
        </w:numPr>
        <w:jc w:val="both"/>
      </w:pPr>
      <w:r w:rsidRPr="00DD6DA7">
        <w:t>Stakeholders Mapping - was used a identify various stakeholders linked to the organisation. The visual interpretation is to help employees understand the various stakeholders.</w:t>
      </w:r>
    </w:p>
    <w:p w14:paraId="56C35031" w14:textId="77777777" w:rsidR="00DD6DA7" w:rsidRPr="00DD6DA7" w:rsidRDefault="00DD6DA7" w:rsidP="00DD6DA7">
      <w:pPr>
        <w:numPr>
          <w:ilvl w:val="0"/>
          <w:numId w:val="30"/>
        </w:numPr>
        <w:jc w:val="both"/>
      </w:pPr>
      <w:r w:rsidRPr="00DD6DA7">
        <w:t>Stakeholder’s Power Grid – was created to identify the individuals who can affect the Lidl’s project and need to be managed</w:t>
      </w:r>
    </w:p>
    <w:p w14:paraId="1DE84B3C" w14:textId="77777777" w:rsidR="00DD6DA7" w:rsidRPr="00DD6DA7" w:rsidRDefault="00DD6DA7" w:rsidP="00DD6DA7">
      <w:pPr>
        <w:numPr>
          <w:ilvl w:val="0"/>
          <w:numId w:val="30"/>
        </w:numPr>
        <w:jc w:val="both"/>
      </w:pPr>
      <w:r w:rsidRPr="00DD6DA7">
        <w:t xml:space="preserve">The </w:t>
      </w:r>
      <w:proofErr w:type="spellStart"/>
      <w:r w:rsidRPr="00DD6DA7">
        <w:t>SAFe</w:t>
      </w:r>
      <w:proofErr w:type="spellEnd"/>
      <w:r w:rsidRPr="00DD6DA7">
        <w:t xml:space="preserve"> analysis was used to select the most viable strategy by compiling data and scoring based on each merit. </w:t>
      </w:r>
    </w:p>
    <w:p w14:paraId="739AF1B2" w14:textId="77777777" w:rsidR="00DD6DA7" w:rsidRPr="00DD6DA7" w:rsidRDefault="00DD6DA7" w:rsidP="00DD6DA7">
      <w:pPr>
        <w:jc w:val="both"/>
        <w:rPr>
          <w:b/>
          <w:bCs/>
        </w:rPr>
      </w:pPr>
      <w:r w:rsidRPr="00DD6DA7">
        <w:rPr>
          <w:b/>
          <w:bCs/>
        </w:rPr>
        <w:t>Possible issues Lidl may face.</w:t>
      </w:r>
    </w:p>
    <w:p w14:paraId="1A371CA6" w14:textId="77777777" w:rsidR="00DD6DA7" w:rsidRPr="00DD6DA7" w:rsidRDefault="00DD6DA7" w:rsidP="00DD6DA7">
      <w:pPr>
        <w:numPr>
          <w:ilvl w:val="0"/>
          <w:numId w:val="31"/>
        </w:numPr>
        <w:jc w:val="both"/>
      </w:pPr>
      <w:r w:rsidRPr="00DD6DA7">
        <w:t>Implementing change may impact the culture of the organisation; this can cause negative behaviour from the employees.</w:t>
      </w:r>
    </w:p>
    <w:p w14:paraId="4F52BDD5" w14:textId="77777777" w:rsidR="00DD6DA7" w:rsidRPr="00DD6DA7" w:rsidRDefault="00DD6DA7" w:rsidP="00DD6DA7">
      <w:pPr>
        <w:numPr>
          <w:ilvl w:val="0"/>
          <w:numId w:val="31"/>
        </w:numPr>
        <w:jc w:val="both"/>
      </w:pPr>
      <w:r w:rsidRPr="00DD6DA7">
        <w:t>Possibility of plans getting rejected by the stakeholders due to the fear of cost.</w:t>
      </w:r>
    </w:p>
    <w:p w14:paraId="344970B1" w14:textId="77777777" w:rsidR="00DD6DA7" w:rsidRPr="00DD6DA7" w:rsidRDefault="00DD6DA7" w:rsidP="00DD6DA7">
      <w:pPr>
        <w:numPr>
          <w:ilvl w:val="0"/>
          <w:numId w:val="31"/>
        </w:numPr>
        <w:jc w:val="both"/>
      </w:pPr>
      <w:r w:rsidRPr="00DD6DA7">
        <w:t>Lidl should prepare for more pandemics in the foreseeable future to avoid business getting impacted again.</w:t>
      </w:r>
    </w:p>
    <w:p w14:paraId="007507C1" w14:textId="77777777" w:rsidR="00DD6DA7" w:rsidRPr="00DD6DA7" w:rsidRDefault="00DD6DA7" w:rsidP="00DD6DA7">
      <w:pPr>
        <w:numPr>
          <w:ilvl w:val="0"/>
          <w:numId w:val="31"/>
        </w:numPr>
        <w:jc w:val="both"/>
      </w:pPr>
      <w:r w:rsidRPr="00DD6DA7">
        <w:t>Lidl should be prepared for employees to boycotting the business strategy.</w:t>
      </w:r>
    </w:p>
    <w:p w14:paraId="24B7153D" w14:textId="77777777" w:rsidR="00DD6DA7" w:rsidRPr="00DD6DA7" w:rsidRDefault="00DD6DA7" w:rsidP="00DD6DA7">
      <w:pPr>
        <w:numPr>
          <w:ilvl w:val="0"/>
          <w:numId w:val="31"/>
        </w:numPr>
        <w:jc w:val="both"/>
      </w:pPr>
      <w:r w:rsidRPr="00DD6DA7">
        <w:t>Lidl plans can be leaked to the competitors.</w:t>
      </w:r>
    </w:p>
    <w:p w14:paraId="1EB67964" w14:textId="77777777" w:rsidR="00DD6DA7" w:rsidRPr="00DD6DA7" w:rsidRDefault="00DD6DA7" w:rsidP="00DD6DA7">
      <w:pPr>
        <w:numPr>
          <w:ilvl w:val="0"/>
          <w:numId w:val="31"/>
        </w:numPr>
        <w:jc w:val="both"/>
      </w:pPr>
      <w:r w:rsidRPr="00DD6DA7">
        <w:t>Competitors in the same sector may react by imitating the strategy.</w:t>
      </w:r>
    </w:p>
    <w:p w14:paraId="595BA118" w14:textId="77777777" w:rsidR="00DD6DA7" w:rsidRPr="00DD6DA7" w:rsidRDefault="00DD6DA7" w:rsidP="00DD6DA7">
      <w:pPr>
        <w:numPr>
          <w:ilvl w:val="0"/>
          <w:numId w:val="31"/>
        </w:numPr>
        <w:jc w:val="both"/>
      </w:pPr>
      <w:r w:rsidRPr="00DD6DA7">
        <w:t>Should prepare for financial downturn if the strategy does not work</w:t>
      </w:r>
    </w:p>
    <w:p w14:paraId="2B3FFAE9" w14:textId="77777777" w:rsidR="00DD6DA7" w:rsidRPr="00DD6DA7" w:rsidRDefault="00DD6DA7" w:rsidP="00DD6DA7">
      <w:pPr>
        <w:jc w:val="both"/>
      </w:pPr>
      <w:r w:rsidRPr="00DD6DA7">
        <w:t xml:space="preserve">The information was used from the research to create three strategic choices for Lidl. After grading using SFA Matrix, one of the choices was selected based upon the score being the most viable as a future strategy for Lidl. The report recommends that Lidl should pursue strategy 3, robotic technology, virtual value chain and e-commerce. The reports find Lidl suffered weak trading due to the lack of a proper e-commerce website. The report also found that competitors are using the advanced robotic warehouse to increase the volume of </w:t>
      </w:r>
      <w:r w:rsidRPr="00DD6DA7">
        <w:lastRenderedPageBreak/>
        <w:t>productivity and efficiency as a corporate strategy. And finally, The Virtual Value Chain is recommended to increase efficiency for Lidl’s procurement. Strategy 3 will mitigate the problems exposed in the pandemic; it would take approximately two years to fully implement the strategy before Lidl see any financial profit. The report also recommends Lidl should frequently examine its strategic position and direction using the tools mentioned above. This will help with implementing small changes and making correction when necessary.  The strategy was done with addressing environmental issues as well as seeking long-term sustainable strategy, as mentioned in the report. The report also discusses the importance of customer journey, monitoring and evaluating the strategy and organisational goals.</w:t>
      </w:r>
    </w:p>
    <w:p w14:paraId="50898F11" w14:textId="77777777" w:rsidR="00DD6DA7" w:rsidRPr="00DD6DA7" w:rsidRDefault="00DD6DA7" w:rsidP="00DD6DA7">
      <w:pPr>
        <w:jc w:val="both"/>
      </w:pPr>
    </w:p>
    <w:p w14:paraId="6B4B6131" w14:textId="45DC8558" w:rsidR="00D742B3" w:rsidRDefault="00D742B3" w:rsidP="00133A39">
      <w:pPr>
        <w:jc w:val="both"/>
      </w:pPr>
    </w:p>
    <w:p w14:paraId="37F46B25" w14:textId="307E05D9" w:rsidR="00D742B3" w:rsidRDefault="00D742B3" w:rsidP="00133A39">
      <w:pPr>
        <w:jc w:val="both"/>
      </w:pPr>
    </w:p>
    <w:p w14:paraId="6DB32122" w14:textId="52DAC29F" w:rsidR="00D742B3" w:rsidRDefault="00D742B3" w:rsidP="00133A39">
      <w:pPr>
        <w:jc w:val="both"/>
      </w:pPr>
    </w:p>
    <w:p w14:paraId="2D693889" w14:textId="25781F6F" w:rsidR="00D742B3" w:rsidRDefault="00D742B3" w:rsidP="00133A39">
      <w:pPr>
        <w:jc w:val="both"/>
      </w:pPr>
    </w:p>
    <w:p w14:paraId="0C5ABAD2" w14:textId="419F9BA9" w:rsidR="00D742B3" w:rsidRDefault="00D742B3" w:rsidP="00133A39">
      <w:pPr>
        <w:jc w:val="both"/>
      </w:pPr>
    </w:p>
    <w:p w14:paraId="23237ABD" w14:textId="326B44B8" w:rsidR="00D742B3" w:rsidRDefault="00D742B3" w:rsidP="00133A39">
      <w:pPr>
        <w:jc w:val="both"/>
      </w:pPr>
    </w:p>
    <w:p w14:paraId="58380C4D" w14:textId="57DBD7BE" w:rsidR="00D742B3" w:rsidRDefault="00D742B3" w:rsidP="00133A39">
      <w:pPr>
        <w:jc w:val="both"/>
      </w:pPr>
    </w:p>
    <w:p w14:paraId="27F07FFF" w14:textId="506B29A9" w:rsidR="00624976" w:rsidRDefault="00624976" w:rsidP="00133A39">
      <w:pPr>
        <w:jc w:val="both"/>
      </w:pPr>
    </w:p>
    <w:p w14:paraId="3A2A11EF" w14:textId="7AFED9FC" w:rsidR="00624976" w:rsidRDefault="00624976" w:rsidP="00133A39">
      <w:pPr>
        <w:jc w:val="both"/>
      </w:pPr>
    </w:p>
    <w:p w14:paraId="1DFD826C" w14:textId="2181360A" w:rsidR="00624976" w:rsidRDefault="00624976" w:rsidP="00133A39">
      <w:pPr>
        <w:jc w:val="both"/>
      </w:pPr>
    </w:p>
    <w:p w14:paraId="7502D813" w14:textId="092844D2" w:rsidR="00624976" w:rsidRDefault="00624976" w:rsidP="00133A39">
      <w:pPr>
        <w:jc w:val="both"/>
      </w:pPr>
    </w:p>
    <w:p w14:paraId="68E4DFC3" w14:textId="2F6933E0" w:rsidR="00624976" w:rsidRDefault="00624976" w:rsidP="00133A39">
      <w:pPr>
        <w:jc w:val="both"/>
      </w:pPr>
    </w:p>
    <w:p w14:paraId="71F7F1C3" w14:textId="5002BA6D" w:rsidR="00624976" w:rsidRDefault="00624976" w:rsidP="00133A39">
      <w:pPr>
        <w:jc w:val="both"/>
      </w:pPr>
    </w:p>
    <w:p w14:paraId="13B6D9B7" w14:textId="68CB0D75" w:rsidR="00624976" w:rsidRDefault="00624976" w:rsidP="00133A39">
      <w:pPr>
        <w:jc w:val="both"/>
      </w:pPr>
    </w:p>
    <w:p w14:paraId="50D02263" w14:textId="5BC4047C" w:rsidR="00624976" w:rsidRDefault="00624976" w:rsidP="00133A39">
      <w:pPr>
        <w:jc w:val="both"/>
      </w:pPr>
    </w:p>
    <w:p w14:paraId="09ECDEB2" w14:textId="5F27F761" w:rsidR="00624976" w:rsidRDefault="00624976" w:rsidP="00133A39">
      <w:pPr>
        <w:jc w:val="both"/>
      </w:pPr>
    </w:p>
    <w:p w14:paraId="1B4A1E3B" w14:textId="057676AF" w:rsidR="00624976" w:rsidRDefault="00624976" w:rsidP="00133A39">
      <w:pPr>
        <w:jc w:val="both"/>
      </w:pPr>
    </w:p>
    <w:p w14:paraId="38741461" w14:textId="77777777" w:rsidR="00D742B3" w:rsidRPr="009E66B2" w:rsidRDefault="00D742B3" w:rsidP="00133A39">
      <w:pPr>
        <w:jc w:val="both"/>
      </w:pPr>
    </w:p>
    <w:p w14:paraId="5219B3AF" w14:textId="52056E97" w:rsidR="00B7698A" w:rsidRPr="00E7337B" w:rsidRDefault="008E2DF0" w:rsidP="00BD6273">
      <w:pPr>
        <w:pStyle w:val="Heading1"/>
      </w:pPr>
      <w:bookmarkStart w:id="58" w:name="_Toc57146098"/>
      <w:r w:rsidRPr="007F3EB0">
        <w:lastRenderedPageBreak/>
        <w:t>Referenc</w:t>
      </w:r>
      <w:r w:rsidR="007F3EB0">
        <w:t>e</w:t>
      </w:r>
      <w:r w:rsidRPr="007F3EB0">
        <w:t xml:space="preserve"> </w:t>
      </w:r>
      <w:r w:rsidR="005C4819">
        <w:t>P</w:t>
      </w:r>
      <w:r w:rsidRPr="007F3EB0">
        <w:t>age</w:t>
      </w:r>
      <w:r w:rsidR="007F3EB0">
        <w:t>.</w:t>
      </w:r>
      <w:bookmarkEnd w:id="58"/>
    </w:p>
    <w:p w14:paraId="3F0F1C96" w14:textId="77777777" w:rsidR="00B7698A" w:rsidRDefault="00B7698A" w:rsidP="00BD6273">
      <w:pPr>
        <w:pStyle w:val="ListParagraph"/>
        <w:numPr>
          <w:ilvl w:val="0"/>
          <w:numId w:val="29"/>
        </w:numPr>
        <w:ind w:left="426"/>
      </w:pPr>
      <w:r w:rsidRPr="00372D9D">
        <w:t>Ansoff, H. I. (1984)</w:t>
      </w:r>
      <w:r>
        <w:t>.</w:t>
      </w:r>
      <w:r w:rsidRPr="00372D9D">
        <w:t xml:space="preserve"> </w:t>
      </w:r>
      <w:r w:rsidRPr="00BD6273">
        <w:rPr>
          <w:i/>
          <w:iCs/>
        </w:rPr>
        <w:t>Implanting Strategic Management,</w:t>
      </w:r>
      <w:r w:rsidRPr="00372D9D">
        <w:t xml:space="preserve"> London: Prentice-Hall, p xv</w:t>
      </w:r>
      <w:r>
        <w:t>.</w:t>
      </w:r>
    </w:p>
    <w:p w14:paraId="41C8826E" w14:textId="77777777" w:rsidR="00B7698A" w:rsidRDefault="00B7698A" w:rsidP="00BD6273">
      <w:pPr>
        <w:pStyle w:val="ListParagraph"/>
        <w:numPr>
          <w:ilvl w:val="0"/>
          <w:numId w:val="29"/>
        </w:numPr>
        <w:ind w:left="426"/>
      </w:pPr>
      <w:r w:rsidRPr="005C22E9">
        <w:t>Armstrong, M. (2000). </w:t>
      </w:r>
      <w:r w:rsidRPr="00BD6273">
        <w:rPr>
          <w:i/>
          <w:iCs/>
        </w:rPr>
        <w:t>Performance management: key strategies and practical guidelines</w:t>
      </w:r>
      <w:r w:rsidRPr="005C22E9">
        <w:t>. London: Kogan Page.</w:t>
      </w:r>
    </w:p>
    <w:p w14:paraId="44408AEE" w14:textId="77777777" w:rsidR="00B7698A" w:rsidRDefault="00B7698A" w:rsidP="00BD6273">
      <w:pPr>
        <w:pStyle w:val="ListParagraph"/>
        <w:numPr>
          <w:ilvl w:val="0"/>
          <w:numId w:val="29"/>
        </w:numPr>
        <w:ind w:left="426"/>
      </w:pPr>
      <w:r w:rsidRPr="006C337D">
        <w:t>Armstrong, M. (2009). </w:t>
      </w:r>
      <w:r w:rsidRPr="00BD6273">
        <w:rPr>
          <w:i/>
          <w:iCs/>
        </w:rPr>
        <w:t>Armstrong’s handbook of human resource management practice</w:t>
      </w:r>
      <w:r w:rsidRPr="006C337D">
        <w:t>. 11th ed. London; Philadelphia: Kogan Page.</w:t>
      </w:r>
    </w:p>
    <w:p w14:paraId="7B1EA58C" w14:textId="445F7B34" w:rsidR="00B7698A" w:rsidRDefault="00B7698A" w:rsidP="00BD6273">
      <w:pPr>
        <w:pStyle w:val="ListParagraph"/>
        <w:numPr>
          <w:ilvl w:val="0"/>
          <w:numId w:val="29"/>
        </w:numPr>
        <w:ind w:left="426"/>
      </w:pPr>
      <w:r w:rsidRPr="00046626">
        <w:t xml:space="preserve">Barney, J.B. and </w:t>
      </w:r>
      <w:proofErr w:type="spellStart"/>
      <w:r w:rsidRPr="00046626">
        <w:t>Hesterly</w:t>
      </w:r>
      <w:proofErr w:type="spellEnd"/>
      <w:r w:rsidRPr="00046626">
        <w:t>, W</w:t>
      </w:r>
      <w:r w:rsidR="00BE6B25">
        <w:t>S</w:t>
      </w:r>
      <w:r w:rsidRPr="00046626">
        <w:t xml:space="preserve"> (2018). </w:t>
      </w:r>
      <w:r w:rsidRPr="00BD6273">
        <w:rPr>
          <w:i/>
          <w:iCs/>
        </w:rPr>
        <w:t>Strategic management and competitive advantage: concepts and cases</w:t>
      </w:r>
      <w:r w:rsidRPr="00046626">
        <w:t>. Harlow, England: Pearson.</w:t>
      </w:r>
    </w:p>
    <w:p w14:paraId="61C1EAF0" w14:textId="77777777" w:rsidR="00B7698A" w:rsidRDefault="00B7698A" w:rsidP="00BD6273">
      <w:pPr>
        <w:pStyle w:val="ListParagraph"/>
        <w:numPr>
          <w:ilvl w:val="0"/>
          <w:numId w:val="29"/>
        </w:numPr>
        <w:ind w:left="426"/>
      </w:pPr>
      <w:r>
        <w:t xml:space="preserve">BBC News. (2020). </w:t>
      </w:r>
      <w:r w:rsidRPr="00BD6273">
        <w:rPr>
          <w:i/>
          <w:iCs/>
        </w:rPr>
        <w:t>Drivers may be feeling effects of oil price rise.</w:t>
      </w:r>
      <w:r>
        <w:t xml:space="preserve"> [online] Available at: https://www.bbc.co.uk/news/business-51017848 [Accessed 20 Oct. 2020].</w:t>
      </w:r>
    </w:p>
    <w:p w14:paraId="675ED56C" w14:textId="77777777" w:rsidR="00B7698A" w:rsidRDefault="00B7698A" w:rsidP="00BD6273">
      <w:pPr>
        <w:pStyle w:val="ListParagraph"/>
        <w:numPr>
          <w:ilvl w:val="0"/>
          <w:numId w:val="29"/>
        </w:numPr>
        <w:ind w:left="426"/>
      </w:pPr>
      <w:r>
        <w:t xml:space="preserve">Bengt </w:t>
      </w:r>
      <w:proofErr w:type="spellStart"/>
      <w:r>
        <w:t>Karlöf</w:t>
      </w:r>
      <w:proofErr w:type="spellEnd"/>
      <w:r>
        <w:t xml:space="preserve"> and Fredrik </w:t>
      </w:r>
      <w:proofErr w:type="spellStart"/>
      <w:r>
        <w:t>Helin</w:t>
      </w:r>
      <w:proofErr w:type="spellEnd"/>
      <w:r>
        <w:t xml:space="preserve"> </w:t>
      </w:r>
      <w:proofErr w:type="spellStart"/>
      <w:r>
        <w:t>Lövingsson</w:t>
      </w:r>
      <w:proofErr w:type="spellEnd"/>
      <w:r>
        <w:t xml:space="preserve"> (2005). </w:t>
      </w:r>
      <w:r w:rsidRPr="00BD6273">
        <w:rPr>
          <w:i/>
          <w:iCs/>
        </w:rPr>
        <w:t>The A-Z of management concepts and models.</w:t>
      </w:r>
      <w:r>
        <w:t xml:space="preserve"> London: Thorogood.</w:t>
      </w:r>
    </w:p>
    <w:p w14:paraId="3C2E8114" w14:textId="77777777" w:rsidR="00B7698A" w:rsidRPr="006423D9" w:rsidRDefault="00B7698A" w:rsidP="00BD6273">
      <w:pPr>
        <w:pStyle w:val="ListParagraph"/>
        <w:numPr>
          <w:ilvl w:val="0"/>
          <w:numId w:val="29"/>
        </w:numPr>
        <w:ind w:left="426"/>
      </w:pPr>
      <w:r w:rsidRPr="006423D9">
        <w:t xml:space="preserve">Bowen, S.A. (2018). Mission and Vision. </w:t>
      </w:r>
      <w:r w:rsidRPr="00BD6273">
        <w:rPr>
          <w:i/>
          <w:iCs/>
        </w:rPr>
        <w:t>The International Encyclopaedia of Strategic Communication</w:t>
      </w:r>
      <w:r w:rsidRPr="006423D9">
        <w:t>, [online] pp.1–9. Available at: https://www.researchgate.net/publication/328733737_Mission_and_Vision [Accessed 17 Oct. 2020].</w:t>
      </w:r>
    </w:p>
    <w:p w14:paraId="5F1AA4DF" w14:textId="77777777" w:rsidR="00B7698A" w:rsidRDefault="00B7698A" w:rsidP="00BD6273">
      <w:pPr>
        <w:pStyle w:val="ListParagraph"/>
        <w:numPr>
          <w:ilvl w:val="0"/>
          <w:numId w:val="29"/>
        </w:numPr>
        <w:ind w:left="426"/>
      </w:pPr>
      <w:r>
        <w:t xml:space="preserve">Braithwaite, A. (2017). </w:t>
      </w:r>
      <w:r w:rsidRPr="00BD6273">
        <w:rPr>
          <w:i/>
          <w:iCs/>
        </w:rPr>
        <w:t>The Impact of Brexit in Supply Chains: An Ex-Ante Sectoral Analysis based on Trade Economics, Tariffs and Non-Tariff Barriers</w:t>
      </w:r>
      <w:r>
        <w:t>. [Thesis] pp.1–127. Available at: https://www.researchgate.net/publication/320518747_The_Impact_of_Brexit_in_Supply_Chains_An_Ex-Ante_Sectoral_Analysis_based_on_Trade_Economics_Tariffs_and_Non-Tariff_Barriers [Accessed 20 Oct. 2020].</w:t>
      </w:r>
    </w:p>
    <w:p w14:paraId="1C33D93A" w14:textId="77777777" w:rsidR="00B7698A" w:rsidRDefault="00B7698A" w:rsidP="00BD6273">
      <w:pPr>
        <w:pStyle w:val="ListParagraph"/>
        <w:numPr>
          <w:ilvl w:val="0"/>
          <w:numId w:val="29"/>
        </w:numPr>
        <w:ind w:left="426"/>
      </w:pPr>
      <w:r w:rsidRPr="005C5814">
        <w:t>Chapman, B. (2020). </w:t>
      </w:r>
      <w:r w:rsidRPr="00BD6273">
        <w:rPr>
          <w:i/>
          <w:iCs/>
        </w:rPr>
        <w:t>Tesco Profits Soar as Shoppers Stock up on Groceries and Online Orders Double</w:t>
      </w:r>
      <w:r w:rsidRPr="005C5814">
        <w:t>. [online] The Independent. Available at: https://www.independent.co.uk/news/business/tesco-profits-2020-rise-online-grocery-shopping-coronavirus-b859236.html [Accessed 17 Nov. 2020].</w:t>
      </w:r>
    </w:p>
    <w:p w14:paraId="0C215439" w14:textId="77777777" w:rsidR="00B7698A" w:rsidRDefault="00B7698A" w:rsidP="00BD6273">
      <w:pPr>
        <w:pStyle w:val="ListParagraph"/>
        <w:numPr>
          <w:ilvl w:val="0"/>
          <w:numId w:val="29"/>
        </w:numPr>
        <w:ind w:left="426"/>
      </w:pPr>
      <w:r w:rsidRPr="002C071A">
        <w:t>Corporate Finance Institute (2015). </w:t>
      </w:r>
      <w:r w:rsidRPr="00BD6273">
        <w:rPr>
          <w:i/>
          <w:iCs/>
        </w:rPr>
        <w:t>What Is a PESTEL Analysis?</w:t>
      </w:r>
      <w:r w:rsidRPr="002C071A">
        <w:t> </w:t>
      </w:r>
      <w:r w:rsidRPr="00BD6273">
        <w:rPr>
          <w:i/>
          <w:iCs/>
        </w:rPr>
        <w:t>Corporate Finance Institute</w:t>
      </w:r>
      <w:r w:rsidRPr="002C071A">
        <w:t xml:space="preserve">. </w:t>
      </w:r>
      <w:r w:rsidRPr="00C558A8">
        <w:t>[</w:t>
      </w:r>
      <w:r>
        <w:t>i</w:t>
      </w:r>
      <w:r w:rsidRPr="00C558A8">
        <w:t xml:space="preserve">mage] </w:t>
      </w:r>
      <w:r w:rsidRPr="002C071A">
        <w:t>Available at: https://corporatefinanceinstitute.com/resources/knowledge/strategy/pestel-analysis/ [Accessed 29 Oct. 2020].</w:t>
      </w:r>
    </w:p>
    <w:p w14:paraId="75A8D37D" w14:textId="725CCEE6" w:rsidR="00B7698A" w:rsidRDefault="00B7698A" w:rsidP="00BD6273">
      <w:pPr>
        <w:pStyle w:val="ListParagraph"/>
        <w:numPr>
          <w:ilvl w:val="0"/>
          <w:numId w:val="29"/>
        </w:numPr>
        <w:ind w:left="426"/>
      </w:pPr>
      <w:r w:rsidRPr="00EC46E1">
        <w:t>Denton, J. (2020). </w:t>
      </w:r>
      <w:r w:rsidRPr="00BD6273">
        <w:rPr>
          <w:i/>
          <w:iCs/>
        </w:rPr>
        <w:t>It’s reward time! Lidl launches its first ever loyalty app for shoppers offering “scratch card” prizes of up to £20 off the weekly shop and hefty discounts on Sky T</w:t>
      </w:r>
      <w:r w:rsidR="00BE6B25">
        <w:rPr>
          <w:i/>
          <w:iCs/>
        </w:rPr>
        <w:t>V</w:t>
      </w:r>
      <w:r w:rsidRPr="00BD6273">
        <w:rPr>
          <w:i/>
          <w:iCs/>
        </w:rPr>
        <w:t xml:space="preserve"> bundles and cinema tickets</w:t>
      </w:r>
      <w:r w:rsidRPr="00EC46E1">
        <w:t>. [online] This is Money. Available at: https://www.thisismoney.co.uk/money/markets/article-8693677/Its-reward-time-Lidl-launches-loyalty-app.html [Accessed 20 Oct. 2020].</w:t>
      </w:r>
    </w:p>
    <w:p w14:paraId="68C658DF" w14:textId="77777777" w:rsidR="00B7698A" w:rsidRDefault="00B7698A" w:rsidP="00BD6273">
      <w:pPr>
        <w:pStyle w:val="ListParagraph"/>
        <w:numPr>
          <w:ilvl w:val="0"/>
          <w:numId w:val="29"/>
        </w:numPr>
        <w:ind w:left="426"/>
      </w:pPr>
      <w:proofErr w:type="spellStart"/>
      <w:r w:rsidRPr="00FE7568">
        <w:lastRenderedPageBreak/>
        <w:t>Eley</w:t>
      </w:r>
      <w:proofErr w:type="spellEnd"/>
      <w:r w:rsidRPr="00FE7568">
        <w:t>, J. (2020). </w:t>
      </w:r>
      <w:r w:rsidRPr="00BD6273">
        <w:rPr>
          <w:i/>
          <w:iCs/>
        </w:rPr>
        <w:t>Aldi and Lidl at Back of Queue during UK Pandemic</w:t>
      </w:r>
      <w:r w:rsidRPr="00FE7568">
        <w:t>. [online] www.ft.com. Available at: https://www.ft.com/content/812077d6-aef3-4f27-98ae-1c1a131077f2 [Accessed 14 Nov. 2020].</w:t>
      </w:r>
    </w:p>
    <w:p w14:paraId="1C4C4399" w14:textId="77777777" w:rsidR="00B7698A" w:rsidRDefault="00B7698A" w:rsidP="00BD6273">
      <w:pPr>
        <w:pStyle w:val="ListParagraph"/>
        <w:numPr>
          <w:ilvl w:val="0"/>
          <w:numId w:val="29"/>
        </w:numPr>
        <w:ind w:left="426"/>
      </w:pPr>
      <w:r>
        <w:t xml:space="preserve">Ethical Consumer. (2020). </w:t>
      </w:r>
      <w:r w:rsidRPr="00BD6273">
        <w:rPr>
          <w:i/>
          <w:iCs/>
        </w:rPr>
        <w:t>Lidl UK GmbH-Is Lidl ethical?</w:t>
      </w:r>
      <w:r>
        <w:t xml:space="preserve"> [online] Available at: https://www.ethicalconsumer.org/company-profile/lidl-uk-gmbh#:~:text=Lidl%20received%20Ethical%20Consumer’s%20worst,to%20ensure%20their%20workers’%20rights. [Accessed 20 Oct. 2020].</w:t>
      </w:r>
    </w:p>
    <w:p w14:paraId="34C9FD3B" w14:textId="05487CC8" w:rsidR="00B7698A" w:rsidRPr="006423D9" w:rsidRDefault="00B7698A" w:rsidP="00BD6273">
      <w:pPr>
        <w:pStyle w:val="ListParagraph"/>
        <w:numPr>
          <w:ilvl w:val="0"/>
          <w:numId w:val="29"/>
        </w:numPr>
        <w:ind w:left="426"/>
      </w:pPr>
      <w:r w:rsidRPr="006423D9">
        <w:t xml:space="preserve">Farrell, S. (2020). </w:t>
      </w:r>
      <w:r w:rsidRPr="00BD6273">
        <w:rPr>
          <w:i/>
          <w:iCs/>
        </w:rPr>
        <w:t>Lidl installs click &amp; collect lockers at 24 U</w:t>
      </w:r>
      <w:r w:rsidR="00BE6B25">
        <w:rPr>
          <w:i/>
          <w:iCs/>
        </w:rPr>
        <w:t>K</w:t>
      </w:r>
      <w:r w:rsidRPr="00BD6273">
        <w:rPr>
          <w:i/>
          <w:iCs/>
        </w:rPr>
        <w:t xml:space="preserve"> stores</w:t>
      </w:r>
      <w:r w:rsidRPr="006423D9">
        <w:t>. [online] The Grocer. Available at: https://www.thegrocer.co.uk/service-and-availability/lidl-installs-click-and-collect-lockers-at-24-uk-stores/604928.article [Accessed 19 Oct. 2020].</w:t>
      </w:r>
    </w:p>
    <w:p w14:paraId="44048033" w14:textId="77777777" w:rsidR="00B7698A" w:rsidRDefault="00B7698A" w:rsidP="00BD6273">
      <w:pPr>
        <w:pStyle w:val="ListParagraph"/>
        <w:numPr>
          <w:ilvl w:val="0"/>
          <w:numId w:val="29"/>
        </w:numPr>
        <w:ind w:left="426"/>
      </w:pPr>
      <w:r w:rsidRPr="001F3FF8">
        <w:t>Fetch Robotics. (2020). </w:t>
      </w:r>
      <w:r w:rsidRPr="00BD6273">
        <w:rPr>
          <w:i/>
          <w:iCs/>
        </w:rPr>
        <w:t>Autonomous Mobile Robots That Improve Productivity | Fetch Robotics</w:t>
      </w:r>
      <w:r w:rsidRPr="001F3FF8">
        <w:t>. [online] Available at: https://fetchrobotics.com/ [Accessed 30 Dec. 2019].</w:t>
      </w:r>
    </w:p>
    <w:p w14:paraId="7BB6EE1B" w14:textId="77777777" w:rsidR="00B7698A" w:rsidRDefault="00B7698A" w:rsidP="00BD6273">
      <w:pPr>
        <w:pStyle w:val="ListParagraph"/>
        <w:numPr>
          <w:ilvl w:val="0"/>
          <w:numId w:val="29"/>
        </w:numPr>
        <w:ind w:left="426"/>
      </w:pPr>
      <w:r w:rsidRPr="00A3718E">
        <w:t xml:space="preserve">Finch, J. (2000). </w:t>
      </w:r>
      <w:r w:rsidRPr="00BD6273">
        <w:rPr>
          <w:i/>
          <w:iCs/>
        </w:rPr>
        <w:t>Tesco Leads the World Online Growth and Profit.</w:t>
      </w:r>
      <w:r w:rsidRPr="00A3718E">
        <w:t> The Guardian. [online] 20 Jan. Available at: https://www.theguardian.com/technology/2000/jan/20/efinance.personalfinancenews [Accessed 17 Nov. 2020].</w:t>
      </w:r>
    </w:p>
    <w:p w14:paraId="33D969E3" w14:textId="7EC328AC" w:rsidR="00B7698A" w:rsidRDefault="00B7698A" w:rsidP="00BD6273">
      <w:pPr>
        <w:pStyle w:val="ListParagraph"/>
        <w:numPr>
          <w:ilvl w:val="0"/>
          <w:numId w:val="29"/>
        </w:numPr>
        <w:ind w:left="426"/>
      </w:pPr>
      <w:r w:rsidRPr="003B3BD8">
        <w:t xml:space="preserve">Fleming, S. and </w:t>
      </w:r>
      <w:proofErr w:type="spellStart"/>
      <w:r w:rsidRPr="003B3BD8">
        <w:t>Brunsden</w:t>
      </w:r>
      <w:proofErr w:type="spellEnd"/>
      <w:r w:rsidRPr="003B3BD8">
        <w:t>, J. (2020). </w:t>
      </w:r>
      <w:r w:rsidRPr="00BD6273">
        <w:rPr>
          <w:i/>
          <w:iCs/>
        </w:rPr>
        <w:t>E</w:t>
      </w:r>
      <w:r w:rsidR="00BE6B25">
        <w:rPr>
          <w:i/>
          <w:iCs/>
        </w:rPr>
        <w:t>U</w:t>
      </w:r>
      <w:r w:rsidRPr="00BD6273">
        <w:rPr>
          <w:i/>
          <w:iCs/>
        </w:rPr>
        <w:t xml:space="preserve"> economy: fear of no-deal Brexit stalks the fields of Flanders</w:t>
      </w:r>
      <w:r w:rsidRPr="003B3BD8">
        <w:t>. [online] Financial Times. Available at: https://www.ft.com/content/61596993-d6ce-40a1-ba39-a8a735a36e45 [Accessed 20 Oct. 2020].</w:t>
      </w:r>
    </w:p>
    <w:p w14:paraId="36BFE87B" w14:textId="77777777" w:rsidR="00B7698A" w:rsidRDefault="00B7698A" w:rsidP="00BD6273">
      <w:pPr>
        <w:pStyle w:val="ListParagraph"/>
        <w:numPr>
          <w:ilvl w:val="0"/>
          <w:numId w:val="29"/>
        </w:numPr>
        <w:ind w:left="426"/>
      </w:pPr>
      <w:r w:rsidRPr="00443FE9">
        <w:t>Hanbury, M. (2017). </w:t>
      </w:r>
      <w:r w:rsidRPr="00BD6273">
        <w:rPr>
          <w:i/>
          <w:iCs/>
        </w:rPr>
        <w:t>A German grocery chain that’s coming to America is already dominating Walmart on prices — here’s why it’s so cheap</w:t>
      </w:r>
      <w:r w:rsidRPr="00443FE9">
        <w:t xml:space="preserve">. </w:t>
      </w:r>
      <w:bookmarkStart w:id="59" w:name="_Hlk54474180"/>
      <w:r w:rsidRPr="00443FE9">
        <w:t xml:space="preserve">[online] </w:t>
      </w:r>
      <w:bookmarkEnd w:id="59"/>
      <w:r w:rsidRPr="00443FE9">
        <w:t>Business Insider. Available at: https://www.businessinsider.com/how-lidl-keeps-its-prices-down-2017-6?r=US&amp;IR=T [Accessed 23 Oct. 2020].</w:t>
      </w:r>
    </w:p>
    <w:p w14:paraId="7B46874E" w14:textId="77777777" w:rsidR="00B7698A" w:rsidRDefault="00B7698A" w:rsidP="00BD6273">
      <w:pPr>
        <w:pStyle w:val="ListParagraph"/>
        <w:numPr>
          <w:ilvl w:val="0"/>
          <w:numId w:val="29"/>
        </w:numPr>
        <w:ind w:left="426"/>
      </w:pPr>
      <w:r w:rsidRPr="00C72589">
        <w:t>Hardy, E. (2018). </w:t>
      </w:r>
      <w:r w:rsidRPr="00BD6273">
        <w:rPr>
          <w:i/>
          <w:iCs/>
        </w:rPr>
        <w:t>Jack’s fails to do Tesco any favours as it loses ground to Aldi &amp; Lidl</w:t>
      </w:r>
      <w:r w:rsidRPr="00C72589">
        <w:t>. [online] This is Money. Available at: https://www.thisismoney.co.uk/money/markets/article-6281169/Jacks-fails-Tesco-favours-UKs-biggest-supermarket-loses-ground-Aldi-Lidl.html [Accessed 23 Oct. 2020].</w:t>
      </w:r>
    </w:p>
    <w:p w14:paraId="5BC1A642" w14:textId="77777777" w:rsidR="00B7698A" w:rsidRDefault="00B7698A" w:rsidP="00BD6273">
      <w:pPr>
        <w:pStyle w:val="ListParagraph"/>
        <w:numPr>
          <w:ilvl w:val="0"/>
          <w:numId w:val="29"/>
        </w:numPr>
        <w:ind w:left="426"/>
      </w:pPr>
      <w:r w:rsidRPr="009D52BA">
        <w:t>Hull, R. (2019). </w:t>
      </w:r>
      <w:r w:rsidRPr="00BD6273">
        <w:rPr>
          <w:i/>
          <w:iCs/>
        </w:rPr>
        <w:t>No need to worry about your electric car running out of juice! Lidl and Morrison’s to install rapid chargers at 400 stores by 2022</w:t>
      </w:r>
      <w:r w:rsidRPr="009D52BA">
        <w:t>. [online] This is Money. Available at: https://www.thisismoney.co.uk/money/cars/article-7621613/Lidl-Morrisons-install-rapid-chargers-400-stores-2022.html [Accessed 20 Oct. 2020].</w:t>
      </w:r>
    </w:p>
    <w:p w14:paraId="2F14139C" w14:textId="77777777" w:rsidR="00B7698A" w:rsidRDefault="00B7698A" w:rsidP="00BD6273">
      <w:pPr>
        <w:pStyle w:val="ListParagraph"/>
        <w:numPr>
          <w:ilvl w:val="0"/>
          <w:numId w:val="29"/>
        </w:numPr>
        <w:ind w:left="426"/>
      </w:pPr>
      <w:r w:rsidRPr="00E7337B">
        <w:t>Johnson, G., Whittington, R. and Scholes, K. (2011). </w:t>
      </w:r>
      <w:r w:rsidRPr="00BD6273">
        <w:rPr>
          <w:i/>
          <w:iCs/>
        </w:rPr>
        <w:t>Exploring Corporate Strategy: [text and cases]</w:t>
      </w:r>
      <w:r w:rsidRPr="00E7337B">
        <w:t>. Harlow: Financial Times Prentice Hall.</w:t>
      </w:r>
    </w:p>
    <w:p w14:paraId="30411526" w14:textId="77777777" w:rsidR="00B7698A" w:rsidRDefault="00B7698A" w:rsidP="00BD6273">
      <w:pPr>
        <w:pStyle w:val="ListParagraph"/>
        <w:numPr>
          <w:ilvl w:val="0"/>
          <w:numId w:val="29"/>
        </w:numPr>
        <w:ind w:left="426"/>
      </w:pPr>
      <w:r w:rsidRPr="00B6470C">
        <w:t xml:space="preserve">Jones, T.M., Harrison, J.S. and </w:t>
      </w:r>
      <w:proofErr w:type="spellStart"/>
      <w:r w:rsidRPr="00B6470C">
        <w:t>Felps</w:t>
      </w:r>
      <w:proofErr w:type="spellEnd"/>
      <w:r w:rsidRPr="00B6470C">
        <w:t>, W. (2018). How Applying Instrumental Stakeholder Theory Can Provide Sustainable Competitive Advantage. </w:t>
      </w:r>
      <w:r w:rsidRPr="00BD6273">
        <w:rPr>
          <w:i/>
          <w:iCs/>
        </w:rPr>
        <w:t>Academy of Management Review</w:t>
      </w:r>
      <w:r w:rsidRPr="00B6470C">
        <w:t>, 43(3), pp.371–391.</w:t>
      </w:r>
    </w:p>
    <w:p w14:paraId="4BD5259A" w14:textId="77777777" w:rsidR="00B7698A" w:rsidRDefault="00B7698A" w:rsidP="00BD6273">
      <w:pPr>
        <w:pStyle w:val="ListParagraph"/>
        <w:numPr>
          <w:ilvl w:val="0"/>
          <w:numId w:val="29"/>
        </w:numPr>
        <w:ind w:left="426"/>
      </w:pPr>
      <w:r w:rsidRPr="00246637">
        <w:lastRenderedPageBreak/>
        <w:t>Knott, P.J. (2015). Does VRIO help managers evaluate a firm’s resources? </w:t>
      </w:r>
      <w:r w:rsidRPr="00BD6273">
        <w:rPr>
          <w:i/>
          <w:iCs/>
        </w:rPr>
        <w:t>Management Decision</w:t>
      </w:r>
      <w:r w:rsidRPr="00246637">
        <w:t>, 53(8), pp.1806–1822.</w:t>
      </w:r>
    </w:p>
    <w:p w14:paraId="4B1053C5" w14:textId="2D01CC15" w:rsidR="00B7698A" w:rsidRDefault="00B7698A" w:rsidP="00BD6273">
      <w:pPr>
        <w:pStyle w:val="ListParagraph"/>
        <w:numPr>
          <w:ilvl w:val="0"/>
          <w:numId w:val="29"/>
        </w:numPr>
        <w:ind w:left="426"/>
      </w:pPr>
      <w:r w:rsidRPr="008F0B7A">
        <w:t>Lemon, K</w:t>
      </w:r>
      <w:r w:rsidR="00BE6B25">
        <w:t>N</w:t>
      </w:r>
      <w:r w:rsidRPr="008F0B7A">
        <w:t xml:space="preserve"> and Verhoef, P.C. (2016). Understanding Customer Experience Throughout the Customer Journey. </w:t>
      </w:r>
      <w:r w:rsidRPr="00BD6273">
        <w:rPr>
          <w:i/>
          <w:iCs/>
        </w:rPr>
        <w:t>Journal of Marketing</w:t>
      </w:r>
      <w:r w:rsidRPr="008F0B7A">
        <w:t>, [online] 80(6), pp.69–96. Available at: http://phavi.umcs.pl/at/attachments/2017/0321/083210-2016-customer-journej-verhoef.pdf.</w:t>
      </w:r>
    </w:p>
    <w:p w14:paraId="4C6A89B4" w14:textId="77777777" w:rsidR="00B7698A" w:rsidRDefault="00B7698A" w:rsidP="00BD6273">
      <w:pPr>
        <w:pStyle w:val="ListParagraph"/>
        <w:numPr>
          <w:ilvl w:val="0"/>
          <w:numId w:val="29"/>
        </w:numPr>
        <w:ind w:left="426"/>
      </w:pPr>
      <w:r w:rsidRPr="002447A7">
        <w:t>Levitt, T. (2020). </w:t>
      </w:r>
      <w:r w:rsidRPr="00BD6273">
        <w:rPr>
          <w:i/>
          <w:iCs/>
        </w:rPr>
        <w:t>Exploit the Product Life Cycle</w:t>
      </w:r>
      <w:r w:rsidRPr="002447A7">
        <w:t>. [online] Harvard Business Review. Available at: https://hbr.org/1965/11/exploit-the-product-life-cycle [Accessed 14 Nov. 2020].</w:t>
      </w:r>
    </w:p>
    <w:p w14:paraId="2E318FC4" w14:textId="77777777" w:rsidR="00B7698A" w:rsidRPr="00E54035" w:rsidRDefault="00B7698A" w:rsidP="00BD6273">
      <w:pPr>
        <w:pStyle w:val="ListParagraph"/>
        <w:numPr>
          <w:ilvl w:val="0"/>
          <w:numId w:val="29"/>
        </w:numPr>
        <w:ind w:left="426"/>
      </w:pPr>
      <w:r w:rsidRPr="00E54035">
        <w:t xml:space="preserve">Lidl (2020) </w:t>
      </w:r>
      <w:r w:rsidRPr="00BD6273">
        <w:rPr>
          <w:i/>
          <w:iCs/>
        </w:rPr>
        <w:t>About Lidl GB</w:t>
      </w:r>
      <w:r w:rsidRPr="00E54035">
        <w:t>. Available from: https://corporate.lidl.co.uk/?_ga=2.144251765.1939078137.1602884978-2074814017.1602884978 [Accessed 16 October 2020].</w:t>
      </w:r>
    </w:p>
    <w:p w14:paraId="3E650FB8" w14:textId="77777777" w:rsidR="00B7698A" w:rsidRPr="00E54035" w:rsidRDefault="00B7698A" w:rsidP="00BD6273">
      <w:pPr>
        <w:pStyle w:val="ListParagraph"/>
        <w:numPr>
          <w:ilvl w:val="0"/>
          <w:numId w:val="29"/>
        </w:numPr>
        <w:ind w:left="426"/>
      </w:pPr>
      <w:r w:rsidRPr="00E54035">
        <w:t xml:space="preserve">Lidl (2020). </w:t>
      </w:r>
      <w:r w:rsidRPr="00BD6273">
        <w:rPr>
          <w:i/>
          <w:iCs/>
        </w:rPr>
        <w:t>Refund Policy</w:t>
      </w:r>
      <w:r w:rsidRPr="00E54035">
        <w:t>. [online] www.lidl.ie. Available at: https://www.lidl.ie/information/compliance/refund-policy#:~:text=Any%20item%20that%20is%20not [Accessed 31 Oct. 2020].</w:t>
      </w:r>
    </w:p>
    <w:p w14:paraId="4618E48E" w14:textId="77777777" w:rsidR="00B7698A" w:rsidRPr="00E54035" w:rsidRDefault="00B7698A" w:rsidP="00BD6273">
      <w:pPr>
        <w:pStyle w:val="ListParagraph"/>
        <w:numPr>
          <w:ilvl w:val="0"/>
          <w:numId w:val="29"/>
        </w:numPr>
        <w:ind w:left="426"/>
      </w:pPr>
      <w:r w:rsidRPr="00E54035">
        <w:t>Lidl (2020). </w:t>
      </w:r>
      <w:r w:rsidRPr="00BD6273">
        <w:rPr>
          <w:i/>
          <w:iCs/>
        </w:rPr>
        <w:t>What we stand for as an employer-Our leadership principle</w:t>
      </w:r>
      <w:r w:rsidRPr="00E54035">
        <w:t>. [online] Lidl. Available at: https://careers.lidl.com/en/our-benefits-1311.htm [Accessed 19 Oct. 2020].</w:t>
      </w:r>
    </w:p>
    <w:p w14:paraId="4404E5D7" w14:textId="77777777" w:rsidR="00B7698A" w:rsidRDefault="00B7698A" w:rsidP="00BD6273">
      <w:pPr>
        <w:pStyle w:val="ListParagraph"/>
        <w:numPr>
          <w:ilvl w:val="0"/>
          <w:numId w:val="29"/>
        </w:numPr>
        <w:ind w:left="426"/>
      </w:pPr>
      <w:r w:rsidRPr="00E54035">
        <w:t>Lidl. (2020).</w:t>
      </w:r>
      <w:r>
        <w:t xml:space="preserve"> </w:t>
      </w:r>
      <w:r w:rsidRPr="00BD6273">
        <w:rPr>
          <w:i/>
          <w:iCs/>
        </w:rPr>
        <w:t>Responsible Sourcing</w:t>
      </w:r>
      <w:r>
        <w:t>. [online] Available at: https://www.abettertomorrow-lidl-ni.co.uk/sourcing/#overview [Accessed 21 Oct. 2020].</w:t>
      </w:r>
    </w:p>
    <w:p w14:paraId="0AF2432C" w14:textId="77777777" w:rsidR="00B7698A" w:rsidRPr="002153F7" w:rsidRDefault="00B7698A" w:rsidP="00BD6273">
      <w:pPr>
        <w:pStyle w:val="ListParagraph"/>
        <w:numPr>
          <w:ilvl w:val="0"/>
          <w:numId w:val="29"/>
        </w:numPr>
        <w:ind w:left="426"/>
      </w:pPr>
      <w:r w:rsidRPr="002153F7">
        <w:t>Liu, L. and Wu, J.-N. (2010). Virtual Value Chain and Competitive Advantages in the Context of e-commerce. </w:t>
      </w:r>
      <w:r w:rsidRPr="00BD6273">
        <w:rPr>
          <w:i/>
          <w:iCs/>
        </w:rPr>
        <w:t>2010 IEEE 17Th International Conference on Industrial Engineering and Engineering Management</w:t>
      </w:r>
      <w:r w:rsidRPr="002153F7">
        <w:t>, pp.1467–1472.</w:t>
      </w:r>
    </w:p>
    <w:p w14:paraId="0B07AF34" w14:textId="77777777" w:rsidR="00B7698A" w:rsidRDefault="00B7698A" w:rsidP="00BD6273">
      <w:pPr>
        <w:pStyle w:val="ListParagraph"/>
        <w:numPr>
          <w:ilvl w:val="0"/>
          <w:numId w:val="29"/>
        </w:numPr>
        <w:ind w:left="426"/>
      </w:pPr>
      <w:r w:rsidRPr="002F52BD">
        <w:t>Market Forecast. (2020). </w:t>
      </w:r>
      <w:r w:rsidRPr="00BD6273">
        <w:rPr>
          <w:i/>
          <w:iCs/>
        </w:rPr>
        <w:t>Porter’s 5 Forces</w:t>
      </w:r>
      <w:r w:rsidRPr="002F52BD">
        <w:t>. [</w:t>
      </w:r>
      <w:r>
        <w:t>image</w:t>
      </w:r>
      <w:r w:rsidRPr="002F52BD">
        <w:t>] Available at: https://www.marketforecast.com/methods/porter-s-five-forces [Accessed 29 Oct. 2020].</w:t>
      </w:r>
    </w:p>
    <w:p w14:paraId="40D9048E" w14:textId="2CC80809" w:rsidR="00B7698A" w:rsidRPr="006423D9" w:rsidRDefault="00B7698A" w:rsidP="00BD6273">
      <w:pPr>
        <w:pStyle w:val="ListParagraph"/>
        <w:numPr>
          <w:ilvl w:val="0"/>
          <w:numId w:val="29"/>
        </w:numPr>
        <w:ind w:left="426"/>
      </w:pPr>
      <w:proofErr w:type="spellStart"/>
      <w:r w:rsidRPr="006423D9">
        <w:t>Markotoff</w:t>
      </w:r>
      <w:proofErr w:type="spellEnd"/>
      <w:r w:rsidRPr="006423D9">
        <w:t xml:space="preserve">, K. (2019). </w:t>
      </w:r>
      <w:r w:rsidRPr="00BD6273">
        <w:rPr>
          <w:i/>
          <w:iCs/>
        </w:rPr>
        <w:t>Lidl attains its biggest U</w:t>
      </w:r>
      <w:r w:rsidR="00BE6B25">
        <w:rPr>
          <w:i/>
          <w:iCs/>
        </w:rPr>
        <w:t>K</w:t>
      </w:r>
      <w:r w:rsidRPr="00BD6273">
        <w:rPr>
          <w:i/>
          <w:iCs/>
        </w:rPr>
        <w:t xml:space="preserve"> grocery market share at 5.9%.</w:t>
      </w:r>
      <w:r w:rsidRPr="006423D9">
        <w:t xml:space="preserve"> [online] The Guardian. Available at: https://www.theguardian.com/business/2019/aug/20/lidl-attains-biggest-uk-market-share [Accessed 18 Oct. 2020].</w:t>
      </w:r>
    </w:p>
    <w:p w14:paraId="60908AEF" w14:textId="77777777" w:rsidR="00B7698A" w:rsidRDefault="00B7698A" w:rsidP="00BD6273">
      <w:pPr>
        <w:pStyle w:val="ListParagraph"/>
        <w:numPr>
          <w:ilvl w:val="0"/>
          <w:numId w:val="29"/>
        </w:numPr>
        <w:ind w:left="426"/>
      </w:pPr>
      <w:r w:rsidRPr="00222AA1">
        <w:t>Mindtools (2020). </w:t>
      </w:r>
      <w:r w:rsidRPr="00BD6273">
        <w:rPr>
          <w:i/>
          <w:iCs/>
        </w:rPr>
        <w:t>McKinsey 7-S Framework</w:t>
      </w:r>
      <w:r w:rsidRPr="00222AA1">
        <w:t>. </w:t>
      </w:r>
      <w:r w:rsidRPr="00BD6273">
        <w:rPr>
          <w:i/>
          <w:iCs/>
        </w:rPr>
        <w:t>Mindtools</w:t>
      </w:r>
      <w:r w:rsidRPr="00222AA1">
        <w:t xml:space="preserve">. </w:t>
      </w:r>
      <w:r w:rsidRPr="00C558A8">
        <w:t>[</w:t>
      </w:r>
      <w:r>
        <w:t>i</w:t>
      </w:r>
      <w:r w:rsidRPr="00C558A8">
        <w:t xml:space="preserve">mage] </w:t>
      </w:r>
      <w:r w:rsidRPr="00222AA1">
        <w:t>Available at: https://www.mindtools.com/pages/article/newSTR_91.htm [Accessed 29 Oct. 2020].</w:t>
      </w:r>
    </w:p>
    <w:p w14:paraId="242EDA61" w14:textId="77777777" w:rsidR="00B7698A" w:rsidRDefault="00B7698A" w:rsidP="00BD6273">
      <w:pPr>
        <w:pStyle w:val="ListParagraph"/>
        <w:numPr>
          <w:ilvl w:val="0"/>
          <w:numId w:val="29"/>
        </w:numPr>
        <w:ind w:left="426"/>
      </w:pPr>
      <w:proofErr w:type="spellStart"/>
      <w:r w:rsidRPr="005F60DF">
        <w:t>Mirkovic</w:t>
      </w:r>
      <w:proofErr w:type="spellEnd"/>
      <w:r w:rsidRPr="005F60DF">
        <w:t>, M. (2018). </w:t>
      </w:r>
      <w:r w:rsidRPr="00BD6273">
        <w:rPr>
          <w:i/>
          <w:iCs/>
        </w:rPr>
        <w:t>Using the VRIO Framework to Create Sustained Competitive Advantage</w:t>
      </w:r>
      <w:r w:rsidRPr="005F60DF">
        <w:t>. [</w:t>
      </w:r>
      <w:r>
        <w:t>image</w:t>
      </w:r>
      <w:r w:rsidRPr="005F60DF">
        <w:t>] Cascade Strategy. Available at: https://www.executestrategy.net/blog/vrio-framework [Accessed 29 Oct. 2020].</w:t>
      </w:r>
    </w:p>
    <w:p w14:paraId="347C6FC4" w14:textId="77777777" w:rsidR="00B7698A" w:rsidRDefault="00B7698A" w:rsidP="00BD6273">
      <w:pPr>
        <w:pStyle w:val="ListParagraph"/>
        <w:numPr>
          <w:ilvl w:val="0"/>
          <w:numId w:val="29"/>
        </w:numPr>
        <w:ind w:left="426"/>
      </w:pPr>
      <w:r w:rsidRPr="00FE41C8">
        <w:t>Mullins, L.J. (2010). </w:t>
      </w:r>
      <w:r w:rsidRPr="00BD6273">
        <w:rPr>
          <w:i/>
          <w:iCs/>
        </w:rPr>
        <w:t>Management and organisational behaviour</w:t>
      </w:r>
      <w:r w:rsidRPr="00FE41C8">
        <w:t>. 9th ed. Harlow: Financial Times Prentice Hall.</w:t>
      </w:r>
    </w:p>
    <w:p w14:paraId="24D87258" w14:textId="77777777" w:rsidR="00B7698A" w:rsidRDefault="00B7698A" w:rsidP="00BD6273">
      <w:pPr>
        <w:pStyle w:val="ListParagraph"/>
        <w:numPr>
          <w:ilvl w:val="0"/>
          <w:numId w:val="29"/>
        </w:numPr>
        <w:ind w:left="426"/>
      </w:pPr>
      <w:r w:rsidRPr="00030FC0">
        <w:t>Ocado Group (2017). </w:t>
      </w:r>
      <w:r w:rsidRPr="00BD6273">
        <w:rPr>
          <w:i/>
          <w:iCs/>
        </w:rPr>
        <w:t>Experimenting with Robots for Grocery Picking and Packing</w:t>
      </w:r>
      <w:r w:rsidRPr="00030FC0">
        <w:t xml:space="preserve">. [online] Ocado Group. Available at: </w:t>
      </w:r>
      <w:r w:rsidRPr="00030FC0">
        <w:lastRenderedPageBreak/>
        <w:t>https://www.ocadogroup.com/technology/blog/experimenting-robots-grocery-picking-and-packing [Accessed 18 Nov. 2020].</w:t>
      </w:r>
    </w:p>
    <w:p w14:paraId="1EA76007" w14:textId="5866027E" w:rsidR="00B7698A" w:rsidRDefault="00B7698A" w:rsidP="00BD6273">
      <w:pPr>
        <w:pStyle w:val="ListParagraph"/>
        <w:numPr>
          <w:ilvl w:val="0"/>
          <w:numId w:val="29"/>
        </w:numPr>
        <w:ind w:left="426"/>
      </w:pPr>
      <w:r>
        <w:t>Office for National Statistic. (2020</w:t>
      </w:r>
      <w:r w:rsidRPr="00BD6273">
        <w:rPr>
          <w:i/>
          <w:iCs/>
        </w:rPr>
        <w:t>). Coronavirus and the impact on output in the U</w:t>
      </w:r>
      <w:r w:rsidR="00BE6B25">
        <w:rPr>
          <w:i/>
          <w:iCs/>
        </w:rPr>
        <w:t>K</w:t>
      </w:r>
      <w:r w:rsidRPr="00BD6273">
        <w:rPr>
          <w:i/>
          <w:iCs/>
        </w:rPr>
        <w:t xml:space="preserve"> economy: June 2020</w:t>
      </w:r>
      <w:r>
        <w:t>. [online] Available at: https://www.ons.gov.uk/economy/grossdomesticproductgdp/articles/coronavirusandtheimpactonoutputintheukeconomy/june2020#:~:text=After%20experiencing%20a%20significant%20shock,%2C%20which%20fell%20by%202.2%25.&amp;text=For%20more%20details%20please%20see,estimate%2C%20UK%3A%20June%202020. [Accessed 20 Oct. 2020].</w:t>
      </w:r>
    </w:p>
    <w:p w14:paraId="161BC004" w14:textId="60EABA9C" w:rsidR="00B7698A" w:rsidRDefault="00B7698A" w:rsidP="00BD6273">
      <w:pPr>
        <w:pStyle w:val="ListParagraph"/>
        <w:numPr>
          <w:ilvl w:val="0"/>
          <w:numId w:val="29"/>
        </w:numPr>
        <w:ind w:left="426"/>
      </w:pPr>
      <w:r>
        <w:t xml:space="preserve">Partington, R. (2020). </w:t>
      </w:r>
      <w:r w:rsidRPr="00BD6273">
        <w:rPr>
          <w:i/>
          <w:iCs/>
        </w:rPr>
        <w:t>Covid-19: U</w:t>
      </w:r>
      <w:r w:rsidR="00BE6B25">
        <w:rPr>
          <w:i/>
          <w:iCs/>
        </w:rPr>
        <w:t>K</w:t>
      </w:r>
      <w:r w:rsidRPr="00BD6273">
        <w:rPr>
          <w:i/>
          <w:iCs/>
        </w:rPr>
        <w:t xml:space="preserve"> economy plunges into deepest recession since records began. The Guardian</w:t>
      </w:r>
      <w:r>
        <w:t>. [online] 12 Aug. Available at: https://www.theguardian.com/business/2020/aug/12/uk-economy-covid-19-plunges-into-deepest-slump-in-history [Accessed 20 Oct. 2020].</w:t>
      </w:r>
    </w:p>
    <w:p w14:paraId="41A21A44" w14:textId="77777777" w:rsidR="00B7698A" w:rsidRDefault="00B7698A" w:rsidP="00BD6273">
      <w:pPr>
        <w:pStyle w:val="ListParagraph"/>
        <w:numPr>
          <w:ilvl w:val="0"/>
          <w:numId w:val="29"/>
        </w:numPr>
        <w:ind w:left="426"/>
      </w:pPr>
      <w:proofErr w:type="spellStart"/>
      <w:r w:rsidRPr="004032D6">
        <w:t>Petter</w:t>
      </w:r>
      <w:proofErr w:type="spellEnd"/>
      <w:r w:rsidRPr="004032D6">
        <w:t>, O. (2020). </w:t>
      </w:r>
      <w:r w:rsidRPr="00BD6273">
        <w:rPr>
          <w:i/>
          <w:iCs/>
        </w:rPr>
        <w:t>Lidl to Open 25 New UK Stores Creating 1,000 Jobs</w:t>
      </w:r>
      <w:r w:rsidRPr="004032D6">
        <w:t>. [online] The Independent. Available at: https://www.independent.co.uk/life-style/lidl-jobs-new-stores-uk-coronavirus-lockdown-jobs-a9617526.html [Accessed 14 Nov. 2020].</w:t>
      </w:r>
    </w:p>
    <w:p w14:paraId="02D6811E" w14:textId="05C4FE40" w:rsidR="00B7698A" w:rsidRDefault="00B7698A" w:rsidP="00BD6273">
      <w:pPr>
        <w:pStyle w:val="ListParagraph"/>
        <w:numPr>
          <w:ilvl w:val="0"/>
          <w:numId w:val="29"/>
        </w:numPr>
        <w:ind w:left="426"/>
      </w:pPr>
      <w:r w:rsidRPr="001019F8">
        <w:t>P</w:t>
      </w:r>
      <w:r>
        <w:t>orter</w:t>
      </w:r>
      <w:r w:rsidRPr="001019F8">
        <w:t>, M</w:t>
      </w:r>
      <w:r w:rsidR="00BE6B25">
        <w:t>E</w:t>
      </w:r>
      <w:r w:rsidRPr="001019F8">
        <w:t xml:space="preserve"> </w:t>
      </w:r>
      <w:r>
        <w:t>(</w:t>
      </w:r>
      <w:r w:rsidRPr="001019F8">
        <w:t>1985</w:t>
      </w:r>
      <w:r>
        <w:t>)</w:t>
      </w:r>
      <w:r w:rsidRPr="001019F8">
        <w:t xml:space="preserve">. </w:t>
      </w:r>
      <w:r w:rsidRPr="00BD6273">
        <w:rPr>
          <w:i/>
          <w:iCs/>
        </w:rPr>
        <w:t>Competitive advantage: creating and sustaining superior performance</w:t>
      </w:r>
      <w:r w:rsidRPr="001019F8">
        <w:t>. New York: New Yor</w:t>
      </w:r>
      <w:r>
        <w:t>k</w:t>
      </w:r>
      <w:r w:rsidRPr="001019F8">
        <w:t>: Free Press: Collier Macmillan.</w:t>
      </w:r>
    </w:p>
    <w:p w14:paraId="7A240A47" w14:textId="77777777" w:rsidR="00B7698A" w:rsidRDefault="00B7698A" w:rsidP="00BD6273">
      <w:pPr>
        <w:pStyle w:val="ListParagraph"/>
        <w:numPr>
          <w:ilvl w:val="0"/>
          <w:numId w:val="29"/>
        </w:numPr>
        <w:ind w:left="426"/>
      </w:pPr>
      <w:r w:rsidRPr="00976FD8">
        <w:t>P</w:t>
      </w:r>
      <w:r>
        <w:t>orter</w:t>
      </w:r>
      <w:r w:rsidRPr="00976FD8">
        <w:t>, M.E.</w:t>
      </w:r>
      <w:r>
        <w:t xml:space="preserve"> (</w:t>
      </w:r>
      <w:r w:rsidRPr="00976FD8">
        <w:t>1998</w:t>
      </w:r>
      <w:r>
        <w:t>)</w:t>
      </w:r>
      <w:r w:rsidRPr="00976FD8">
        <w:t>. </w:t>
      </w:r>
      <w:r w:rsidRPr="00BD6273">
        <w:rPr>
          <w:i/>
          <w:iCs/>
        </w:rPr>
        <w:t>Competitive strategy: techniques for analysing industries and competitors. </w:t>
      </w:r>
      <w:r w:rsidRPr="00976FD8">
        <w:t>New York: New York: Free Press.</w:t>
      </w:r>
    </w:p>
    <w:p w14:paraId="53AB3058" w14:textId="77777777" w:rsidR="00B7698A" w:rsidRDefault="00B7698A" w:rsidP="00BD6273">
      <w:pPr>
        <w:pStyle w:val="ListParagraph"/>
        <w:numPr>
          <w:ilvl w:val="0"/>
          <w:numId w:val="29"/>
        </w:numPr>
        <w:ind w:left="426"/>
      </w:pPr>
      <w:r w:rsidRPr="00FD549E">
        <w:t>Project Management Blueprint (2019). </w:t>
      </w:r>
      <w:r w:rsidRPr="00BD6273">
        <w:rPr>
          <w:i/>
          <w:iCs/>
        </w:rPr>
        <w:t>Analysing and Classifying Project Stakeholders</w:t>
      </w:r>
      <w:r w:rsidRPr="00FD549E">
        <w:t>. [</w:t>
      </w:r>
      <w:r>
        <w:t>image</w:t>
      </w:r>
      <w:r w:rsidRPr="00FD549E">
        <w:t>] The Project Management Blueprint. Available at: https://www.theprojectmanagementblueprint.com/blog/stakeholder-management/stakeholder-power-interest-grid [Accessed 30 Oct. 2020].</w:t>
      </w:r>
    </w:p>
    <w:p w14:paraId="696A75C2" w14:textId="77777777" w:rsidR="00B7698A" w:rsidRDefault="00B7698A" w:rsidP="00BD6273">
      <w:pPr>
        <w:pStyle w:val="ListParagraph"/>
        <w:numPr>
          <w:ilvl w:val="0"/>
          <w:numId w:val="29"/>
        </w:numPr>
        <w:ind w:left="426"/>
      </w:pPr>
      <w:proofErr w:type="spellStart"/>
      <w:r>
        <w:t>Ravanfa</w:t>
      </w:r>
      <w:proofErr w:type="spellEnd"/>
      <w:r>
        <w:t xml:space="preserve">, M. (2015). Analysing Organisational Structure based on 7s model of McKinsey. </w:t>
      </w:r>
      <w:r w:rsidRPr="00BD6273">
        <w:rPr>
          <w:i/>
          <w:iCs/>
        </w:rPr>
        <w:t>International Journal of Academic Research in Business and Social Sciences</w:t>
      </w:r>
      <w:r>
        <w:t>, 5(5).</w:t>
      </w:r>
    </w:p>
    <w:p w14:paraId="343492DB" w14:textId="77777777" w:rsidR="00B7698A" w:rsidRDefault="00B7698A" w:rsidP="00BD6273">
      <w:pPr>
        <w:pStyle w:val="ListParagraph"/>
        <w:numPr>
          <w:ilvl w:val="0"/>
          <w:numId w:val="29"/>
        </w:numPr>
        <w:ind w:left="426"/>
      </w:pPr>
      <w:r w:rsidRPr="002153F7">
        <w:t>‌</w:t>
      </w:r>
      <w:proofErr w:type="spellStart"/>
      <w:r w:rsidRPr="005E65AB">
        <w:t>Rayport</w:t>
      </w:r>
      <w:proofErr w:type="spellEnd"/>
      <w:r w:rsidRPr="005E65AB">
        <w:t xml:space="preserve">, J. and </w:t>
      </w:r>
      <w:proofErr w:type="spellStart"/>
      <w:r w:rsidRPr="005E65AB">
        <w:t>Sviolka</w:t>
      </w:r>
      <w:proofErr w:type="spellEnd"/>
      <w:r w:rsidRPr="005E65AB">
        <w:t>, J. (2020). </w:t>
      </w:r>
      <w:r w:rsidRPr="00BD6273">
        <w:rPr>
          <w:i/>
          <w:iCs/>
        </w:rPr>
        <w:t>Exploiting the Virtual Value Chain</w:t>
      </w:r>
      <w:r w:rsidRPr="005E65AB">
        <w:t>. [online] Harvard Business Review. Available at: https://hbr.org/1995/11/exploiting-the-virtual-value-chain [Accessed 13 Nov. 2020].</w:t>
      </w:r>
    </w:p>
    <w:p w14:paraId="5FF2AD4E" w14:textId="3C044F02" w:rsidR="00B7698A" w:rsidRDefault="00B7698A" w:rsidP="00BD6273">
      <w:pPr>
        <w:pStyle w:val="ListParagraph"/>
        <w:numPr>
          <w:ilvl w:val="0"/>
          <w:numId w:val="29"/>
        </w:numPr>
        <w:ind w:left="426"/>
      </w:pPr>
      <w:r w:rsidRPr="003B3BD8">
        <w:t>‌</w:t>
      </w:r>
      <w:r w:rsidRPr="00CA1F29">
        <w:t>Reuters. (2020). </w:t>
      </w:r>
      <w:r w:rsidRPr="00BD6273">
        <w:rPr>
          <w:i/>
          <w:iCs/>
        </w:rPr>
        <w:t>U</w:t>
      </w:r>
      <w:r w:rsidR="00BE6B25">
        <w:rPr>
          <w:i/>
          <w:iCs/>
        </w:rPr>
        <w:t>K</w:t>
      </w:r>
      <w:r w:rsidRPr="00BD6273">
        <w:rPr>
          <w:i/>
          <w:iCs/>
        </w:rPr>
        <w:t xml:space="preserve"> consumer confidence touches new decade low as COVID hits economy - GfK</w:t>
      </w:r>
      <w:r w:rsidRPr="00CA1F29">
        <w:t>. [online] Available at: https://uk.reuters.com/article/uk-health-coronavirus-britain-consumers/uk-consumer-confidence-touches-new-decade-low-as-covid-hits-economy-gfk-idUKKBN23B3FH [Accessed 20 Oct. 2020].</w:t>
      </w:r>
    </w:p>
    <w:p w14:paraId="7BEF69B1" w14:textId="77777777" w:rsidR="00B7698A" w:rsidRPr="00BD6273" w:rsidRDefault="00B7698A" w:rsidP="00BD6273">
      <w:pPr>
        <w:pStyle w:val="ListParagraph"/>
        <w:numPr>
          <w:ilvl w:val="0"/>
          <w:numId w:val="29"/>
        </w:numPr>
        <w:ind w:left="426"/>
        <w:rPr>
          <w:i/>
          <w:iCs/>
        </w:rPr>
      </w:pPr>
      <w:proofErr w:type="spellStart"/>
      <w:r>
        <w:t>Rosasco</w:t>
      </w:r>
      <w:proofErr w:type="spellEnd"/>
      <w:r>
        <w:t xml:space="preserve">, N. and </w:t>
      </w:r>
      <w:proofErr w:type="spellStart"/>
      <w:r>
        <w:t>Dehlinger</w:t>
      </w:r>
      <w:proofErr w:type="spellEnd"/>
      <w:r>
        <w:t xml:space="preserve">, J. (2011). Eliciting Business Architecture Information in Enterprise Architecture Frameworks Using VMOST. </w:t>
      </w:r>
      <w:r w:rsidRPr="00BD6273">
        <w:rPr>
          <w:i/>
          <w:iCs/>
        </w:rPr>
        <w:t>2011 First ACIS/JNU International Conference on Computers</w:t>
      </w:r>
      <w:r>
        <w:t xml:space="preserve">, </w:t>
      </w:r>
      <w:r w:rsidRPr="00BD6273">
        <w:rPr>
          <w:i/>
          <w:iCs/>
        </w:rPr>
        <w:t>Networks, Systems and Industrial Engineering.</w:t>
      </w:r>
    </w:p>
    <w:p w14:paraId="2AB69BC5" w14:textId="77777777" w:rsidR="00B7698A" w:rsidRDefault="00B7698A" w:rsidP="00BD6273">
      <w:pPr>
        <w:pStyle w:val="ListParagraph"/>
        <w:numPr>
          <w:ilvl w:val="0"/>
          <w:numId w:val="29"/>
        </w:numPr>
        <w:ind w:left="426"/>
      </w:pPr>
      <w:bookmarkStart w:id="60" w:name="_Hlk54384293"/>
      <w:proofErr w:type="spellStart"/>
      <w:r w:rsidRPr="006E6B2A">
        <w:lastRenderedPageBreak/>
        <w:t>S</w:t>
      </w:r>
      <w:r>
        <w:t>anne</w:t>
      </w:r>
      <w:proofErr w:type="spellEnd"/>
      <w:r w:rsidRPr="006E6B2A">
        <w:t>, R.</w:t>
      </w:r>
      <w:r>
        <w:t xml:space="preserve"> (</w:t>
      </w:r>
      <w:r w:rsidRPr="006E6B2A">
        <w:t>2019</w:t>
      </w:r>
      <w:r>
        <w:t>)</w:t>
      </w:r>
      <w:r w:rsidRPr="006E6B2A">
        <w:t xml:space="preserve">. </w:t>
      </w:r>
      <w:bookmarkEnd w:id="60"/>
      <w:r w:rsidRPr="006E6B2A">
        <w:t>SWOT analysis helps put a company on strong footing. </w:t>
      </w:r>
      <w:r w:rsidRPr="00BD6273">
        <w:rPr>
          <w:i/>
          <w:iCs/>
        </w:rPr>
        <w:t>Industrial Management, </w:t>
      </w:r>
      <w:r w:rsidRPr="006E6B2A">
        <w:t>61(2), pp. 28.</w:t>
      </w:r>
    </w:p>
    <w:p w14:paraId="3A82A0C5" w14:textId="77777777" w:rsidR="00B7698A" w:rsidRPr="00920C39" w:rsidRDefault="00B7698A" w:rsidP="00BD6273">
      <w:pPr>
        <w:pStyle w:val="ListParagraph"/>
        <w:numPr>
          <w:ilvl w:val="0"/>
          <w:numId w:val="29"/>
        </w:numPr>
        <w:ind w:left="426"/>
      </w:pPr>
      <w:r w:rsidRPr="00920C39">
        <w:t>Schein, E.H. (2004). </w:t>
      </w:r>
      <w:r w:rsidRPr="00BD6273">
        <w:rPr>
          <w:i/>
          <w:iCs/>
        </w:rPr>
        <w:t>Organisational Culture and Leadership</w:t>
      </w:r>
      <w:r w:rsidRPr="00920C39">
        <w:t>. San Francisco: Jossey-Bass.</w:t>
      </w:r>
    </w:p>
    <w:p w14:paraId="405E74FE" w14:textId="77777777" w:rsidR="00B7698A" w:rsidRDefault="00B7698A" w:rsidP="00BD6273">
      <w:pPr>
        <w:pStyle w:val="ListParagraph"/>
        <w:numPr>
          <w:ilvl w:val="0"/>
          <w:numId w:val="29"/>
        </w:numPr>
        <w:ind w:left="426"/>
      </w:pPr>
      <w:r w:rsidRPr="00AC3F74">
        <w:t>Shaw, J. (2017). </w:t>
      </w:r>
      <w:r w:rsidRPr="00BD6273">
        <w:rPr>
          <w:i/>
          <w:iCs/>
        </w:rPr>
        <w:t>How to Complete a Personal SWOT Analysis</w:t>
      </w:r>
      <w:r w:rsidRPr="00AC3F74">
        <w:t>. [</w:t>
      </w:r>
      <w:r>
        <w:t>image</w:t>
      </w:r>
      <w:r w:rsidRPr="00AC3F74">
        <w:t>] Medium. Available at: https://medium.com/thrive-global/how-to-complete-a-personal-swot-analysis-2f8769aebd5e [Accessed 29 Oct. 2020].</w:t>
      </w:r>
    </w:p>
    <w:p w14:paraId="02BAFC6F" w14:textId="77777777" w:rsidR="00B7698A" w:rsidRDefault="00B7698A" w:rsidP="00BD6273">
      <w:pPr>
        <w:pStyle w:val="ListParagraph"/>
        <w:numPr>
          <w:ilvl w:val="0"/>
          <w:numId w:val="29"/>
        </w:numPr>
        <w:ind w:left="426"/>
      </w:pPr>
      <w:r w:rsidRPr="0031492D">
        <w:t>Shaw, J. (2017). </w:t>
      </w:r>
      <w:r w:rsidRPr="00BD6273">
        <w:rPr>
          <w:i/>
          <w:iCs/>
        </w:rPr>
        <w:t>How to Complete a Personal SWOT Analysis</w:t>
      </w:r>
      <w:r w:rsidRPr="0031492D">
        <w:t>. [</w:t>
      </w:r>
      <w:r>
        <w:t>image</w:t>
      </w:r>
      <w:r w:rsidRPr="0031492D">
        <w:t>] Medium. Available at: https://medium.com/thrive-global/how-to-complete-a-personal-swot-analysis-2f8769aebd5e [Accessed 29 Oct. 2020].</w:t>
      </w:r>
    </w:p>
    <w:p w14:paraId="5A72DEBA" w14:textId="77777777" w:rsidR="00B7698A" w:rsidRDefault="00B7698A" w:rsidP="00BD6273">
      <w:pPr>
        <w:pStyle w:val="ListParagraph"/>
        <w:numPr>
          <w:ilvl w:val="0"/>
          <w:numId w:val="29"/>
        </w:numPr>
        <w:ind w:left="426"/>
      </w:pPr>
      <w:proofErr w:type="spellStart"/>
      <w:r>
        <w:t>Slaba</w:t>
      </w:r>
      <w:proofErr w:type="spellEnd"/>
      <w:r>
        <w:t>, M. (</w:t>
      </w:r>
      <w:r w:rsidRPr="003C6A64">
        <w:t>2016</w:t>
      </w:r>
      <w:r>
        <w:t>)</w:t>
      </w:r>
      <w:r w:rsidRPr="003C6A64">
        <w:t>. Stakeholder profile and stakeholder mapping of SMEs. </w:t>
      </w:r>
      <w:proofErr w:type="spellStart"/>
      <w:r w:rsidRPr="00BD6273">
        <w:rPr>
          <w:i/>
          <w:iCs/>
        </w:rPr>
        <w:t>Littera</w:t>
      </w:r>
      <w:proofErr w:type="spellEnd"/>
      <w:r w:rsidRPr="00BD6273">
        <w:rPr>
          <w:i/>
          <w:iCs/>
        </w:rPr>
        <w:t xml:space="preserve"> Scripta, </w:t>
      </w:r>
      <w:r w:rsidRPr="003C6A64">
        <w:t>(1), pp. 123-139.</w:t>
      </w:r>
    </w:p>
    <w:p w14:paraId="03D76C74" w14:textId="77777777" w:rsidR="00B7698A" w:rsidRDefault="00B7698A" w:rsidP="00BD6273">
      <w:pPr>
        <w:pStyle w:val="ListParagraph"/>
        <w:numPr>
          <w:ilvl w:val="0"/>
          <w:numId w:val="29"/>
        </w:numPr>
        <w:ind w:left="426"/>
      </w:pPr>
      <w:r w:rsidRPr="00214E09">
        <w:t>Smartsheet</w:t>
      </w:r>
      <w:r>
        <w:t>.</w:t>
      </w:r>
      <w:r w:rsidRPr="00214E09">
        <w:t xml:space="preserve"> (2020). </w:t>
      </w:r>
      <w:r w:rsidRPr="00BD6273">
        <w:rPr>
          <w:i/>
          <w:iCs/>
        </w:rPr>
        <w:t xml:space="preserve">Comprehensive Guide to Value Chain Analysis with Examples by Industry. </w:t>
      </w:r>
      <w:bookmarkStart w:id="61" w:name="_Hlk54902014"/>
      <w:r w:rsidRPr="009D59CF">
        <w:t>[</w:t>
      </w:r>
      <w:r>
        <w:t>image</w:t>
      </w:r>
      <w:r w:rsidRPr="009D59CF">
        <w:t>]</w:t>
      </w:r>
      <w:r w:rsidRPr="00BD6273">
        <w:rPr>
          <w:i/>
          <w:iCs/>
        </w:rPr>
        <w:t xml:space="preserve"> </w:t>
      </w:r>
      <w:bookmarkEnd w:id="61"/>
      <w:r w:rsidRPr="00214E09">
        <w:t>Available at: https://www.smartsheet.com/everything-you-need-to-know-about-value-chain-analysis [Accessed 24 Oct. 2020].</w:t>
      </w:r>
    </w:p>
    <w:p w14:paraId="7A685150" w14:textId="77777777" w:rsidR="00B7698A" w:rsidRDefault="00B7698A" w:rsidP="00BD6273">
      <w:pPr>
        <w:pStyle w:val="ListParagraph"/>
        <w:numPr>
          <w:ilvl w:val="0"/>
          <w:numId w:val="29"/>
        </w:numPr>
        <w:ind w:left="426"/>
      </w:pPr>
      <w:r w:rsidRPr="00BE69AA">
        <w:t>Sohn, J. (2019). </w:t>
      </w:r>
      <w:r w:rsidRPr="00BD6273">
        <w:rPr>
          <w:i/>
          <w:iCs/>
        </w:rPr>
        <w:t>Lifecycle - Industry - JOHNSOHN.dk</w:t>
      </w:r>
      <w:r w:rsidRPr="00BE69AA">
        <w:t>. [</w:t>
      </w:r>
      <w:r>
        <w:t>image</w:t>
      </w:r>
      <w:r w:rsidRPr="00BE69AA">
        <w:t>] JOHNSOHN.dk. Available at: https://johnsohn.dk/2019/08/02/lifecycle-industry/ [Accessed 14 Nov. 2020].</w:t>
      </w:r>
    </w:p>
    <w:p w14:paraId="0F046C97" w14:textId="77777777" w:rsidR="00B7698A" w:rsidRDefault="00B7698A" w:rsidP="00BD6273">
      <w:pPr>
        <w:pStyle w:val="ListParagraph"/>
        <w:numPr>
          <w:ilvl w:val="0"/>
          <w:numId w:val="29"/>
        </w:numPr>
        <w:ind w:left="426"/>
      </w:pPr>
      <w:r w:rsidRPr="00C679A3">
        <w:t>Statista. (2020). </w:t>
      </w:r>
      <w:r w:rsidRPr="00BD6273">
        <w:rPr>
          <w:i/>
          <w:iCs/>
        </w:rPr>
        <w:t>Sales forecast for Lidl United Kingdom 2010-2020 | Statista</w:t>
      </w:r>
      <w:r w:rsidRPr="00C679A3">
        <w:t>. [</w:t>
      </w:r>
      <w:r>
        <w:t>image</w:t>
      </w:r>
      <w:r w:rsidRPr="00C679A3">
        <w:t>] Available at: https://www.statista.com/statistics/618267/edible-grocery-sales-forecast-for-lidl-united-kingdom-uk/ [Accessed 14 Nov. 2020].</w:t>
      </w:r>
    </w:p>
    <w:p w14:paraId="37C6A084" w14:textId="77777777" w:rsidR="00B7698A" w:rsidRDefault="00B7698A" w:rsidP="00BD6273">
      <w:pPr>
        <w:pStyle w:val="ListParagraph"/>
        <w:numPr>
          <w:ilvl w:val="0"/>
          <w:numId w:val="29"/>
        </w:numPr>
        <w:ind w:left="426"/>
      </w:pPr>
      <w:r w:rsidRPr="0061777F">
        <w:t>Taylor, A. (2016). </w:t>
      </w:r>
      <w:r w:rsidRPr="00BD6273">
        <w:rPr>
          <w:i/>
          <w:iCs/>
        </w:rPr>
        <w:t xml:space="preserve">Our </w:t>
      </w:r>
      <w:proofErr w:type="spellStart"/>
      <w:r w:rsidRPr="00BD6273">
        <w:rPr>
          <w:i/>
          <w:iCs/>
        </w:rPr>
        <w:t>Favorite</w:t>
      </w:r>
      <w:proofErr w:type="spellEnd"/>
      <w:r w:rsidRPr="00BD6273">
        <w:rPr>
          <w:i/>
          <w:iCs/>
        </w:rPr>
        <w:t xml:space="preserve"> Business Strategy Frameworks</w:t>
      </w:r>
      <w:r w:rsidRPr="0061777F">
        <w:t>. </w:t>
      </w:r>
      <w:r w:rsidRPr="00BD6273">
        <w:rPr>
          <w:i/>
          <w:iCs/>
        </w:rPr>
        <w:t>SME Strategy Management Consulting</w:t>
      </w:r>
      <w:r w:rsidRPr="0061777F">
        <w:t xml:space="preserve">. </w:t>
      </w:r>
      <w:r w:rsidRPr="00C558A8">
        <w:t>[</w:t>
      </w:r>
      <w:r>
        <w:t>i</w:t>
      </w:r>
      <w:r w:rsidRPr="00C558A8">
        <w:t xml:space="preserve">mage] </w:t>
      </w:r>
      <w:r w:rsidRPr="0061777F">
        <w:t>Available at: https://www.smestrategy.net/blog/business-strategy-frameworks-for-strategic-planning [Accessed 29 Oct. 2020].</w:t>
      </w:r>
    </w:p>
    <w:p w14:paraId="5A08C29D" w14:textId="77777777" w:rsidR="00B7698A" w:rsidRDefault="00B7698A" w:rsidP="00BD6273">
      <w:pPr>
        <w:pStyle w:val="ListParagraph"/>
        <w:numPr>
          <w:ilvl w:val="0"/>
          <w:numId w:val="29"/>
        </w:numPr>
        <w:ind w:left="426"/>
      </w:pPr>
      <w:r w:rsidRPr="00B6527A">
        <w:t>YouGov (2018). </w:t>
      </w:r>
      <w:r w:rsidRPr="00BD6273">
        <w:rPr>
          <w:i/>
          <w:iCs/>
        </w:rPr>
        <w:t>Lidl Popularity &amp; Fame | YouGov</w:t>
      </w:r>
      <w:r w:rsidRPr="00B6527A">
        <w:t>. [online] Yougov.co.uk. Available at: https://yougov.co.uk/topics/consumer/explore/brand/Lidl [Accessed 14 Nov. 2020].</w:t>
      </w:r>
    </w:p>
    <w:p w14:paraId="1D1EF8FF" w14:textId="205C6BB2" w:rsidR="00B7698A" w:rsidRDefault="00B7698A" w:rsidP="00BD6273">
      <w:pPr>
        <w:pStyle w:val="ListParagraph"/>
        <w:numPr>
          <w:ilvl w:val="0"/>
          <w:numId w:val="29"/>
        </w:numPr>
        <w:ind w:left="426"/>
      </w:pPr>
      <w:r w:rsidRPr="006423D9">
        <w:t>YouGov (2018). </w:t>
      </w:r>
      <w:r w:rsidRPr="00BD6273">
        <w:rPr>
          <w:i/>
          <w:iCs/>
        </w:rPr>
        <w:t>The most popular supermarket chains in the U</w:t>
      </w:r>
      <w:r w:rsidR="00BE6B25">
        <w:rPr>
          <w:i/>
          <w:iCs/>
        </w:rPr>
        <w:t>K</w:t>
      </w:r>
      <w:r w:rsidRPr="00BD6273">
        <w:rPr>
          <w:i/>
          <w:iCs/>
        </w:rPr>
        <w:t xml:space="preserve"> | Food | YouGov Ratings</w:t>
      </w:r>
      <w:r w:rsidRPr="006423D9">
        <w:t>. [online] YouGov. Available at: https://yougov.co.uk/ratings/food/popularity/supermarket-chains/all [Accessed 18 Oct. 2020].</w:t>
      </w:r>
    </w:p>
    <w:p w14:paraId="7ECA424B" w14:textId="77777777" w:rsidR="005A1DF8" w:rsidRPr="005C5814" w:rsidRDefault="005A1DF8" w:rsidP="00BD6273">
      <w:pPr>
        <w:ind w:left="426"/>
      </w:pPr>
    </w:p>
    <w:p w14:paraId="22298713" w14:textId="70B5DD27" w:rsidR="002B7900" w:rsidRPr="00A3718E" w:rsidRDefault="005C5814" w:rsidP="00BD6273">
      <w:pPr>
        <w:ind w:left="426"/>
        <w:rPr>
          <w:color w:val="FF0000"/>
        </w:rPr>
      </w:pPr>
      <w:r w:rsidRPr="005C5814">
        <w:t>‌</w:t>
      </w:r>
    </w:p>
    <w:p w14:paraId="6E7950C6" w14:textId="77777777" w:rsidR="00A3718E" w:rsidRPr="00A3718E" w:rsidRDefault="00A3718E" w:rsidP="00BD6273">
      <w:pPr>
        <w:ind w:left="426"/>
      </w:pPr>
      <w:r w:rsidRPr="00A3718E">
        <w:t>‌</w:t>
      </w:r>
    </w:p>
    <w:p w14:paraId="20C9A8BB" w14:textId="77777777" w:rsidR="00A3718E" w:rsidRDefault="00A3718E" w:rsidP="002447A7">
      <w:pPr>
        <w:ind w:left="360"/>
      </w:pPr>
    </w:p>
    <w:p w14:paraId="7CB996D2" w14:textId="77777777" w:rsidR="00A24630" w:rsidRPr="00A24630" w:rsidRDefault="00A24630" w:rsidP="00A24630">
      <w:pPr>
        <w:ind w:left="360"/>
      </w:pPr>
      <w:r w:rsidRPr="00A24630">
        <w:t>‌</w:t>
      </w:r>
    </w:p>
    <w:p w14:paraId="241F07BB" w14:textId="77777777" w:rsidR="002612D7" w:rsidRPr="002447A7" w:rsidRDefault="002612D7" w:rsidP="002447A7">
      <w:pPr>
        <w:ind w:left="360"/>
      </w:pPr>
    </w:p>
    <w:p w14:paraId="3F9B4D1D" w14:textId="77777777" w:rsidR="002447A7" w:rsidRPr="002447A7" w:rsidRDefault="002447A7" w:rsidP="002447A7">
      <w:pPr>
        <w:ind w:left="360"/>
      </w:pPr>
      <w:r w:rsidRPr="002447A7">
        <w:t>‌</w:t>
      </w:r>
    </w:p>
    <w:p w14:paraId="35C9FC1A" w14:textId="4441E0E4" w:rsidR="005C4819" w:rsidRDefault="005C4819" w:rsidP="002F17D1"/>
    <w:p w14:paraId="2B24DAD0" w14:textId="20D932DC" w:rsidR="005C4819" w:rsidRPr="005C4819" w:rsidRDefault="005C4819" w:rsidP="005C4819">
      <w:r>
        <w:t>‌</w:t>
      </w:r>
    </w:p>
    <w:p w14:paraId="32BE5322" w14:textId="4A87FB5E" w:rsidR="00076CEF" w:rsidRDefault="00076CEF" w:rsidP="008773EE">
      <w:pPr>
        <w:jc w:val="center"/>
        <w:rPr>
          <w:bCs/>
          <w:color w:val="000000" w:themeColor="text1"/>
          <w:sz w:val="36"/>
          <w:szCs w:val="36"/>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p>
    <w:p w14:paraId="5DC331F1" w14:textId="245FE0DD" w:rsidR="00076CEF" w:rsidRDefault="00076CEF" w:rsidP="008773EE">
      <w:pPr>
        <w:jc w:val="center"/>
        <w:rPr>
          <w:bCs/>
          <w:color w:val="000000" w:themeColor="text1"/>
          <w:sz w:val="36"/>
          <w:szCs w:val="36"/>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p>
    <w:p w14:paraId="0D4250DC" w14:textId="4424C1D7" w:rsidR="00076CEF" w:rsidRDefault="00076CEF" w:rsidP="008773EE">
      <w:pPr>
        <w:jc w:val="center"/>
        <w:rPr>
          <w:bCs/>
          <w:color w:val="000000" w:themeColor="text1"/>
          <w:sz w:val="36"/>
          <w:szCs w:val="36"/>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p>
    <w:p w14:paraId="512D3E9B" w14:textId="4FC7908E" w:rsidR="00076CEF" w:rsidRDefault="00076CEF" w:rsidP="008773EE">
      <w:pPr>
        <w:jc w:val="center"/>
        <w:rPr>
          <w:bCs/>
          <w:color w:val="000000" w:themeColor="text1"/>
          <w:sz w:val="36"/>
          <w:szCs w:val="36"/>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p>
    <w:p w14:paraId="36018608" w14:textId="737FB0B4" w:rsidR="00076CEF" w:rsidRDefault="00076CEF" w:rsidP="008773EE">
      <w:pPr>
        <w:jc w:val="center"/>
        <w:rPr>
          <w:bCs/>
          <w:color w:val="000000" w:themeColor="text1"/>
          <w:sz w:val="36"/>
          <w:szCs w:val="36"/>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p>
    <w:p w14:paraId="04AAD464" w14:textId="28A2C27E" w:rsidR="00076CEF" w:rsidRDefault="00076CEF" w:rsidP="008773EE">
      <w:pPr>
        <w:jc w:val="center"/>
        <w:rPr>
          <w:bCs/>
          <w:color w:val="000000" w:themeColor="text1"/>
          <w:sz w:val="36"/>
          <w:szCs w:val="36"/>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p>
    <w:p w14:paraId="070C1E2A" w14:textId="76EDE22F" w:rsidR="00076CEF" w:rsidRDefault="00076CEF" w:rsidP="008773EE">
      <w:pPr>
        <w:jc w:val="center"/>
        <w:rPr>
          <w:bCs/>
          <w:color w:val="000000" w:themeColor="text1"/>
          <w:sz w:val="36"/>
          <w:szCs w:val="36"/>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p>
    <w:p w14:paraId="1F0B165E" w14:textId="0765E034" w:rsidR="00076CEF" w:rsidRDefault="00076CEF" w:rsidP="008773EE">
      <w:pPr>
        <w:jc w:val="center"/>
        <w:rPr>
          <w:bCs/>
          <w:color w:val="000000" w:themeColor="text1"/>
          <w:sz w:val="36"/>
          <w:szCs w:val="36"/>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p>
    <w:p w14:paraId="6A56EC60" w14:textId="77777777" w:rsidR="00076CEF" w:rsidRPr="00581599" w:rsidRDefault="00076CEF" w:rsidP="008773EE">
      <w:pPr>
        <w:jc w:val="center"/>
        <w:rPr>
          <w:bCs/>
          <w:color w:val="000000" w:themeColor="text1"/>
          <w:sz w:val="36"/>
          <w:szCs w:val="36"/>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p>
    <w:sectPr w:rsidR="00076CEF" w:rsidRPr="00581599" w:rsidSect="0083618C">
      <w:headerReference w:type="default" r:id="rId79"/>
      <w:footerReference w:type="default" r:id="rId80"/>
      <w:pgSz w:w="11906" w:h="16838"/>
      <w:pgMar w:top="1440" w:right="1440" w:bottom="1440" w:left="1440" w:header="709" w:footer="709" w:gutter="0"/>
      <w:pgNumType w:start="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38DD31C4" w14:textId="77777777" w:rsidR="006F68D0" w:rsidRDefault="006F68D0" w:rsidP="00076CEF">
      <w:pPr>
        <w:spacing w:after="0" w:line="240" w:lineRule="auto"/>
      </w:pPr>
      <w:r>
        <w:separator/>
      </w:r>
    </w:p>
  </w:endnote>
  <w:endnote w:type="continuationSeparator" w:id="0">
    <w:p w14:paraId="4009E1CA" w14:textId="77777777" w:rsidR="006F68D0" w:rsidRDefault="006F68D0" w:rsidP="00076CEF">
      <w:pPr>
        <w:spacing w:after="0" w:line="240" w:lineRule="auto"/>
      </w:pPr>
      <w:r>
        <w:continuationSeparator/>
      </w:r>
    </w:p>
  </w:endnote>
  <w:endnote w:type="continuationNotice" w:id="1">
    <w:p w14:paraId="50DF57E6" w14:textId="77777777" w:rsidR="006F68D0" w:rsidRDefault="006F68D0">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Footlight MT Light">
    <w:panose1 w:val="0204060206030A020304"/>
    <w:charset w:val="00"/>
    <w:family w:val="roman"/>
    <w:pitch w:val="variable"/>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id w:val="-832675480"/>
      <w:docPartObj>
        <w:docPartGallery w:val="Page Numbers (Bottom of Page)"/>
        <w:docPartUnique/>
      </w:docPartObj>
    </w:sdtPr>
    <w:sdtEndPr>
      <w:rPr>
        <w:color w:val="7F7F7F" w:themeColor="background1" w:themeShade="7F"/>
        <w:spacing w:val="60"/>
      </w:rPr>
    </w:sdtEndPr>
    <w:sdtContent>
      <w:p w14:paraId="15FB906F" w14:textId="3EAF53D4" w:rsidR="00743F58" w:rsidRDefault="00743F58">
        <w:pPr>
          <w:pStyle w:val="Footer"/>
          <w:pBdr>
            <w:top w:val="single" w:sz="4" w:space="1" w:color="D9D9D9" w:themeColor="background1" w:themeShade="D9"/>
          </w:pBdr>
          <w:rPr>
            <w:b/>
            <w:bCs/>
          </w:rPr>
        </w:pPr>
        <w:r>
          <w:fldChar w:fldCharType="begin"/>
        </w:r>
        <w:r>
          <w:instrText xml:space="preserve"> PAGE   \* MERGEFORMAT </w:instrText>
        </w:r>
        <w:r>
          <w:fldChar w:fldCharType="separate"/>
        </w:r>
        <w:r>
          <w:rPr>
            <w:b/>
            <w:bCs/>
            <w:noProof/>
          </w:rPr>
          <w:t>2</w:t>
        </w:r>
        <w:r>
          <w:rPr>
            <w:b/>
            <w:bCs/>
            <w:noProof/>
          </w:rPr>
          <w:fldChar w:fldCharType="end"/>
        </w:r>
        <w:r>
          <w:rPr>
            <w:b/>
            <w:bCs/>
          </w:rPr>
          <w:t xml:space="preserve"> | </w:t>
        </w:r>
        <w:r>
          <w:rPr>
            <w:color w:val="7F7F7F" w:themeColor="background1" w:themeShade="7F"/>
            <w:spacing w:val="60"/>
          </w:rPr>
          <w:t>Page</w:t>
        </w:r>
      </w:p>
    </w:sdtContent>
  </w:sdt>
  <w:p w14:paraId="7CCBF223" w14:textId="3929DC77" w:rsidR="00743F58" w:rsidRDefault="00743F58">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33772A7D" w14:textId="77777777" w:rsidR="006F68D0" w:rsidRDefault="006F68D0" w:rsidP="00076CEF">
      <w:pPr>
        <w:spacing w:after="0" w:line="240" w:lineRule="auto"/>
      </w:pPr>
      <w:r>
        <w:separator/>
      </w:r>
    </w:p>
  </w:footnote>
  <w:footnote w:type="continuationSeparator" w:id="0">
    <w:p w14:paraId="5C2BBBD9" w14:textId="77777777" w:rsidR="006F68D0" w:rsidRDefault="006F68D0" w:rsidP="00076CEF">
      <w:pPr>
        <w:spacing w:after="0" w:line="240" w:lineRule="auto"/>
      </w:pPr>
      <w:r>
        <w:continuationSeparator/>
      </w:r>
    </w:p>
  </w:footnote>
  <w:footnote w:type="continuationNotice" w:id="1">
    <w:p w14:paraId="62315A35" w14:textId="77777777" w:rsidR="006F68D0" w:rsidRDefault="006F68D0">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D789034" w14:textId="2495D907" w:rsidR="00743F58" w:rsidRPr="0083618C" w:rsidRDefault="00743F58">
    <w:pPr>
      <w:pStyle w:val="Header"/>
      <w:rPr>
        <w:rFonts w:ascii="Footlight MT Light" w:hAnsi="Footlight MT Light"/>
        <w:i/>
        <w:iCs/>
        <w:sz w:val="18"/>
        <w:szCs w:val="18"/>
      </w:rPr>
    </w:pPr>
    <w:r w:rsidRPr="0083618C">
      <w:rPr>
        <w:rFonts w:ascii="Footlight MT Light" w:hAnsi="Footlight MT Light"/>
        <w:i/>
        <w:iCs/>
        <w:sz w:val="18"/>
        <w:szCs w:val="18"/>
      </w:rPr>
      <w:t>Author-Syed Moksudul Islam ID 1709371</w:t>
    </w:r>
  </w:p>
  <w:p w14:paraId="016AF5CB" w14:textId="77777777" w:rsidR="00743F58" w:rsidRDefault="00743F58">
    <w:pPr>
      <w:pStyle w:val="Header"/>
    </w:pPr>
  </w:p>
  <w:p w14:paraId="2F99D093" w14:textId="77777777" w:rsidR="00743F58" w:rsidRDefault="00743F58">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64945B2"/>
    <w:multiLevelType w:val="hybridMultilevel"/>
    <w:tmpl w:val="8DC2CC4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073414D0"/>
    <w:multiLevelType w:val="hybridMultilevel"/>
    <w:tmpl w:val="49A6E7A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0AB202F3"/>
    <w:multiLevelType w:val="hybridMultilevel"/>
    <w:tmpl w:val="94E46C7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126B3F5B"/>
    <w:multiLevelType w:val="hybridMultilevel"/>
    <w:tmpl w:val="EFD2F67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1A4D3B99"/>
    <w:multiLevelType w:val="hybridMultilevel"/>
    <w:tmpl w:val="566AB45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1B6701D0"/>
    <w:multiLevelType w:val="hybridMultilevel"/>
    <w:tmpl w:val="68DE7E50"/>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6" w15:restartNumberingAfterBreak="0">
    <w:nsid w:val="20B461B7"/>
    <w:multiLevelType w:val="hybridMultilevel"/>
    <w:tmpl w:val="0CE035A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2217753B"/>
    <w:multiLevelType w:val="hybridMultilevel"/>
    <w:tmpl w:val="53CAE50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2CEC0391"/>
    <w:multiLevelType w:val="hybridMultilevel"/>
    <w:tmpl w:val="4510EDD8"/>
    <w:lvl w:ilvl="0" w:tplc="364A0AD6">
      <w:start w:val="1"/>
      <w:numFmt w:val="decimal"/>
      <w:lvlText w:val="%1."/>
      <w:lvlJc w:val="left"/>
      <w:pPr>
        <w:ind w:left="360" w:hanging="360"/>
      </w:pPr>
      <w:rPr>
        <w:rFonts w:hint="default"/>
        <w:b w:val="0"/>
        <w:bCs w:val="0"/>
      </w:rPr>
    </w:lvl>
    <w:lvl w:ilvl="1" w:tplc="08090003" w:tentative="1">
      <w:start w:val="1"/>
      <w:numFmt w:val="bullet"/>
      <w:lvlText w:val="o"/>
      <w:lvlJc w:val="left"/>
      <w:pPr>
        <w:ind w:left="1090" w:hanging="360"/>
      </w:pPr>
      <w:rPr>
        <w:rFonts w:ascii="Courier New" w:hAnsi="Courier New" w:cs="Courier New" w:hint="default"/>
      </w:rPr>
    </w:lvl>
    <w:lvl w:ilvl="2" w:tplc="08090005" w:tentative="1">
      <w:start w:val="1"/>
      <w:numFmt w:val="bullet"/>
      <w:lvlText w:val=""/>
      <w:lvlJc w:val="left"/>
      <w:pPr>
        <w:ind w:left="1810" w:hanging="360"/>
      </w:pPr>
      <w:rPr>
        <w:rFonts w:ascii="Wingdings" w:hAnsi="Wingdings" w:hint="default"/>
      </w:rPr>
    </w:lvl>
    <w:lvl w:ilvl="3" w:tplc="08090001" w:tentative="1">
      <w:start w:val="1"/>
      <w:numFmt w:val="bullet"/>
      <w:lvlText w:val=""/>
      <w:lvlJc w:val="left"/>
      <w:pPr>
        <w:ind w:left="2530" w:hanging="360"/>
      </w:pPr>
      <w:rPr>
        <w:rFonts w:ascii="Symbol" w:hAnsi="Symbol" w:hint="default"/>
      </w:rPr>
    </w:lvl>
    <w:lvl w:ilvl="4" w:tplc="08090003" w:tentative="1">
      <w:start w:val="1"/>
      <w:numFmt w:val="bullet"/>
      <w:lvlText w:val="o"/>
      <w:lvlJc w:val="left"/>
      <w:pPr>
        <w:ind w:left="3250" w:hanging="360"/>
      </w:pPr>
      <w:rPr>
        <w:rFonts w:ascii="Courier New" w:hAnsi="Courier New" w:cs="Courier New" w:hint="default"/>
      </w:rPr>
    </w:lvl>
    <w:lvl w:ilvl="5" w:tplc="08090005" w:tentative="1">
      <w:start w:val="1"/>
      <w:numFmt w:val="bullet"/>
      <w:lvlText w:val=""/>
      <w:lvlJc w:val="left"/>
      <w:pPr>
        <w:ind w:left="3970" w:hanging="360"/>
      </w:pPr>
      <w:rPr>
        <w:rFonts w:ascii="Wingdings" w:hAnsi="Wingdings" w:hint="default"/>
      </w:rPr>
    </w:lvl>
    <w:lvl w:ilvl="6" w:tplc="08090001" w:tentative="1">
      <w:start w:val="1"/>
      <w:numFmt w:val="bullet"/>
      <w:lvlText w:val=""/>
      <w:lvlJc w:val="left"/>
      <w:pPr>
        <w:ind w:left="4690" w:hanging="360"/>
      </w:pPr>
      <w:rPr>
        <w:rFonts w:ascii="Symbol" w:hAnsi="Symbol" w:hint="default"/>
      </w:rPr>
    </w:lvl>
    <w:lvl w:ilvl="7" w:tplc="08090003" w:tentative="1">
      <w:start w:val="1"/>
      <w:numFmt w:val="bullet"/>
      <w:lvlText w:val="o"/>
      <w:lvlJc w:val="left"/>
      <w:pPr>
        <w:ind w:left="5410" w:hanging="360"/>
      </w:pPr>
      <w:rPr>
        <w:rFonts w:ascii="Courier New" w:hAnsi="Courier New" w:cs="Courier New" w:hint="default"/>
      </w:rPr>
    </w:lvl>
    <w:lvl w:ilvl="8" w:tplc="08090005" w:tentative="1">
      <w:start w:val="1"/>
      <w:numFmt w:val="bullet"/>
      <w:lvlText w:val=""/>
      <w:lvlJc w:val="left"/>
      <w:pPr>
        <w:ind w:left="6130" w:hanging="360"/>
      </w:pPr>
      <w:rPr>
        <w:rFonts w:ascii="Wingdings" w:hAnsi="Wingdings" w:hint="default"/>
      </w:rPr>
    </w:lvl>
  </w:abstractNum>
  <w:abstractNum w:abstractNumId="9" w15:restartNumberingAfterBreak="0">
    <w:nsid w:val="384C7B44"/>
    <w:multiLevelType w:val="hybridMultilevel"/>
    <w:tmpl w:val="684CA32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 w15:restartNumberingAfterBreak="0">
    <w:nsid w:val="38C10BEB"/>
    <w:multiLevelType w:val="hybridMultilevel"/>
    <w:tmpl w:val="B2DC1D0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3B5142CB"/>
    <w:multiLevelType w:val="hybridMultilevel"/>
    <w:tmpl w:val="68D64264"/>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2" w15:restartNumberingAfterBreak="0">
    <w:nsid w:val="44536594"/>
    <w:multiLevelType w:val="hybridMultilevel"/>
    <w:tmpl w:val="31C854E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4651567F"/>
    <w:multiLevelType w:val="hybridMultilevel"/>
    <w:tmpl w:val="FE000B2A"/>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14" w15:restartNumberingAfterBreak="0">
    <w:nsid w:val="47D91D06"/>
    <w:multiLevelType w:val="hybridMultilevel"/>
    <w:tmpl w:val="2392E94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4EF72BD1"/>
    <w:multiLevelType w:val="hybridMultilevel"/>
    <w:tmpl w:val="6CDEDF6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4EFA1B93"/>
    <w:multiLevelType w:val="hybridMultilevel"/>
    <w:tmpl w:val="2140F84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5E6644F6"/>
    <w:multiLevelType w:val="hybridMultilevel"/>
    <w:tmpl w:val="B0E8587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5EBB7C34"/>
    <w:multiLevelType w:val="hybridMultilevel"/>
    <w:tmpl w:val="B896F52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5F2678D1"/>
    <w:multiLevelType w:val="hybridMultilevel"/>
    <w:tmpl w:val="690A190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60421504"/>
    <w:multiLevelType w:val="hybridMultilevel"/>
    <w:tmpl w:val="DC74EF3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61AD7AC1"/>
    <w:multiLevelType w:val="hybridMultilevel"/>
    <w:tmpl w:val="41525E0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635867F5"/>
    <w:multiLevelType w:val="hybridMultilevel"/>
    <w:tmpl w:val="8C5ABFC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65AB1F17"/>
    <w:multiLevelType w:val="multilevel"/>
    <w:tmpl w:val="08090025"/>
    <w:lvl w:ilvl="0">
      <w:start w:val="1"/>
      <w:numFmt w:val="decimal"/>
      <w:pStyle w:val="Heading1"/>
      <w:lvlText w:val="%1"/>
      <w:lvlJc w:val="left"/>
      <w:pPr>
        <w:ind w:left="432" w:hanging="432"/>
      </w:pPr>
    </w:lvl>
    <w:lvl w:ilvl="1">
      <w:start w:val="1"/>
      <w:numFmt w:val="decimal"/>
      <w:pStyle w:val="Heading2"/>
      <w:lvlText w:val="%1.%2"/>
      <w:lvlJc w:val="left"/>
      <w:pPr>
        <w:ind w:left="576" w:hanging="576"/>
      </w:pPr>
    </w:lvl>
    <w:lvl w:ilvl="2">
      <w:start w:val="1"/>
      <w:numFmt w:val="decimal"/>
      <w:pStyle w:val="Heading3"/>
      <w:lvlText w:val="%1.%2.%3"/>
      <w:lvlJc w:val="left"/>
      <w:pPr>
        <w:ind w:left="720" w:hanging="720"/>
      </w:pPr>
    </w:lvl>
    <w:lvl w:ilvl="3">
      <w:start w:val="1"/>
      <w:numFmt w:val="decimal"/>
      <w:pStyle w:val="Heading4"/>
      <w:lvlText w:val="%1.%2.%3.%4"/>
      <w:lvlJc w:val="left"/>
      <w:pPr>
        <w:ind w:left="864" w:hanging="864"/>
      </w:pPr>
    </w:lvl>
    <w:lvl w:ilvl="4">
      <w:start w:val="1"/>
      <w:numFmt w:val="decimal"/>
      <w:pStyle w:val="Heading5"/>
      <w:lvlText w:val="%1.%2.%3.%4.%5"/>
      <w:lvlJc w:val="left"/>
      <w:pPr>
        <w:ind w:left="1008" w:hanging="1008"/>
      </w:pPr>
    </w:lvl>
    <w:lvl w:ilvl="5">
      <w:start w:val="1"/>
      <w:numFmt w:val="decimal"/>
      <w:pStyle w:val="Heading6"/>
      <w:lvlText w:val="%1.%2.%3.%4.%5.%6"/>
      <w:lvlJc w:val="left"/>
      <w:pPr>
        <w:ind w:left="1152" w:hanging="1152"/>
      </w:pPr>
    </w:lvl>
    <w:lvl w:ilvl="6">
      <w:start w:val="1"/>
      <w:numFmt w:val="decimal"/>
      <w:pStyle w:val="Heading7"/>
      <w:lvlText w:val="%1.%2.%3.%4.%5.%6.%7"/>
      <w:lvlJc w:val="left"/>
      <w:pPr>
        <w:ind w:left="1296" w:hanging="1296"/>
      </w:pPr>
    </w:lvl>
    <w:lvl w:ilvl="7">
      <w:start w:val="1"/>
      <w:numFmt w:val="decimal"/>
      <w:pStyle w:val="Heading8"/>
      <w:lvlText w:val="%1.%2.%3.%4.%5.%6.%7.%8"/>
      <w:lvlJc w:val="left"/>
      <w:pPr>
        <w:ind w:left="1440" w:hanging="1440"/>
      </w:pPr>
    </w:lvl>
    <w:lvl w:ilvl="8">
      <w:start w:val="1"/>
      <w:numFmt w:val="decimal"/>
      <w:pStyle w:val="Heading9"/>
      <w:lvlText w:val="%1.%2.%3.%4.%5.%6.%7.%8.%9"/>
      <w:lvlJc w:val="left"/>
      <w:pPr>
        <w:ind w:left="1584" w:hanging="1584"/>
      </w:pPr>
    </w:lvl>
  </w:abstractNum>
  <w:abstractNum w:abstractNumId="24" w15:restartNumberingAfterBreak="0">
    <w:nsid w:val="662B3BD0"/>
    <w:multiLevelType w:val="hybridMultilevel"/>
    <w:tmpl w:val="A530A28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5" w15:restartNumberingAfterBreak="0">
    <w:nsid w:val="71412395"/>
    <w:multiLevelType w:val="hybridMultilevel"/>
    <w:tmpl w:val="862CA71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6" w15:restartNumberingAfterBreak="0">
    <w:nsid w:val="74953FB1"/>
    <w:multiLevelType w:val="hybridMultilevel"/>
    <w:tmpl w:val="715C661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7" w15:restartNumberingAfterBreak="0">
    <w:nsid w:val="769E5620"/>
    <w:multiLevelType w:val="hybridMultilevel"/>
    <w:tmpl w:val="97FAC6F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8" w15:restartNumberingAfterBreak="0">
    <w:nsid w:val="7D3770D8"/>
    <w:multiLevelType w:val="hybridMultilevel"/>
    <w:tmpl w:val="C346D80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9" w15:restartNumberingAfterBreak="0">
    <w:nsid w:val="7F9D7620"/>
    <w:multiLevelType w:val="hybridMultilevel"/>
    <w:tmpl w:val="0A62B31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abstractNumId w:val="3"/>
  </w:num>
  <w:num w:numId="2">
    <w:abstractNumId w:val="23"/>
  </w:num>
  <w:num w:numId="3">
    <w:abstractNumId w:val="20"/>
  </w:num>
  <w:num w:numId="4">
    <w:abstractNumId w:val="10"/>
  </w:num>
  <w:num w:numId="5">
    <w:abstractNumId w:val="12"/>
  </w:num>
  <w:num w:numId="6">
    <w:abstractNumId w:val="2"/>
  </w:num>
  <w:num w:numId="7">
    <w:abstractNumId w:val="4"/>
  </w:num>
  <w:num w:numId="8">
    <w:abstractNumId w:val="8"/>
  </w:num>
  <w:num w:numId="9">
    <w:abstractNumId w:val="24"/>
  </w:num>
  <w:num w:numId="10">
    <w:abstractNumId w:val="14"/>
  </w:num>
  <w:num w:numId="11">
    <w:abstractNumId w:val="26"/>
  </w:num>
  <w:num w:numId="12">
    <w:abstractNumId w:val="7"/>
  </w:num>
  <w:num w:numId="13">
    <w:abstractNumId w:val="1"/>
  </w:num>
  <w:num w:numId="14">
    <w:abstractNumId w:val="6"/>
  </w:num>
  <w:num w:numId="15">
    <w:abstractNumId w:val="29"/>
  </w:num>
  <w:num w:numId="16">
    <w:abstractNumId w:val="25"/>
  </w:num>
  <w:num w:numId="17">
    <w:abstractNumId w:val="18"/>
  </w:num>
  <w:num w:numId="18">
    <w:abstractNumId w:val="0"/>
  </w:num>
  <w:num w:numId="19">
    <w:abstractNumId w:val="5"/>
  </w:num>
  <w:num w:numId="20">
    <w:abstractNumId w:val="9"/>
  </w:num>
  <w:num w:numId="21">
    <w:abstractNumId w:val="21"/>
  </w:num>
  <w:num w:numId="22">
    <w:abstractNumId w:val="19"/>
  </w:num>
  <w:num w:numId="23">
    <w:abstractNumId w:val="22"/>
  </w:num>
  <w:num w:numId="24">
    <w:abstractNumId w:val="15"/>
  </w:num>
  <w:num w:numId="25">
    <w:abstractNumId w:val="16"/>
  </w:num>
  <w:num w:numId="26">
    <w:abstractNumId w:val="27"/>
  </w:num>
  <w:num w:numId="27">
    <w:abstractNumId w:val="28"/>
  </w:num>
  <w:num w:numId="28">
    <w:abstractNumId w:val="17"/>
  </w:num>
  <w:num w:numId="29">
    <w:abstractNumId w:val="11"/>
  </w:num>
  <w:num w:numId="30">
    <w:abstractNumId w:val="17"/>
    <w:lvlOverride w:ilvl="0"/>
    <w:lvlOverride w:ilvl="1"/>
    <w:lvlOverride w:ilvl="2"/>
    <w:lvlOverride w:ilvl="3"/>
    <w:lvlOverride w:ilvl="4"/>
    <w:lvlOverride w:ilvl="5"/>
    <w:lvlOverride w:ilvl="6"/>
    <w:lvlOverride w:ilvl="7"/>
    <w:lvlOverride w:ilvl="8"/>
  </w:num>
  <w:num w:numId="31">
    <w:abstractNumId w:val="13"/>
    <w:lvlOverride w:ilvl="0"/>
    <w:lvlOverride w:ilvl="1"/>
    <w:lvlOverride w:ilvl="2"/>
    <w:lvlOverride w:ilvl="3"/>
    <w:lvlOverride w:ilvl="4"/>
    <w:lvlOverride w:ilvl="5"/>
    <w:lvlOverride w:ilvl="6"/>
    <w:lvlOverride w:ilvl="7"/>
    <w:lvlOverride w:ilvl="8"/>
  </w:num>
  <w:numIdMacAtCleanup w:val="2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16"/>
  <w:proofState w:spelling="clean"/>
  <w:defaultTabStop w:val="720"/>
  <w:characterSpacingControl w:val="doNotCompress"/>
  <w:hdrShapeDefaults>
    <o:shapedefaults v:ext="edit" spidmax="2049"/>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_Grammarly_42____i" w:val="H4sIAAAAAAAEAKtWckksSQxILCpxzi/NK1GyMqwFAAEhoTITAAAA"/>
    <w:docVar w:name="__Grammarly_42___1" w:val="H4sIAAAAAAAEAKtWcslP9kxRslIyNDYyMTMzNTE0trAwNjICspR0lIJTi4sz8/NACowsawEyyxheLQAAAA=="/>
  </w:docVars>
  <w:rsids>
    <w:rsidRoot w:val="008773EE"/>
    <w:rsid w:val="000006F8"/>
    <w:rsid w:val="000013B9"/>
    <w:rsid w:val="00001553"/>
    <w:rsid w:val="00001B46"/>
    <w:rsid w:val="00001C62"/>
    <w:rsid w:val="00001D09"/>
    <w:rsid w:val="0000279E"/>
    <w:rsid w:val="000028A8"/>
    <w:rsid w:val="00002E89"/>
    <w:rsid w:val="000030D9"/>
    <w:rsid w:val="00003B56"/>
    <w:rsid w:val="00003C69"/>
    <w:rsid w:val="00003CD7"/>
    <w:rsid w:val="00003FFE"/>
    <w:rsid w:val="000044B6"/>
    <w:rsid w:val="00004650"/>
    <w:rsid w:val="00004AA4"/>
    <w:rsid w:val="0000501B"/>
    <w:rsid w:val="00005138"/>
    <w:rsid w:val="000058F2"/>
    <w:rsid w:val="00006A0E"/>
    <w:rsid w:val="000071AA"/>
    <w:rsid w:val="00007558"/>
    <w:rsid w:val="00007A39"/>
    <w:rsid w:val="00007C1F"/>
    <w:rsid w:val="00007CF6"/>
    <w:rsid w:val="000102AC"/>
    <w:rsid w:val="0001057A"/>
    <w:rsid w:val="00010759"/>
    <w:rsid w:val="000114B8"/>
    <w:rsid w:val="00012774"/>
    <w:rsid w:val="00013C2D"/>
    <w:rsid w:val="00013F1F"/>
    <w:rsid w:val="00014459"/>
    <w:rsid w:val="0001472F"/>
    <w:rsid w:val="00014E46"/>
    <w:rsid w:val="00015681"/>
    <w:rsid w:val="00015DA0"/>
    <w:rsid w:val="00015E04"/>
    <w:rsid w:val="00016577"/>
    <w:rsid w:val="00016643"/>
    <w:rsid w:val="00016E0E"/>
    <w:rsid w:val="000172D9"/>
    <w:rsid w:val="00017421"/>
    <w:rsid w:val="00017779"/>
    <w:rsid w:val="000177CD"/>
    <w:rsid w:val="00017942"/>
    <w:rsid w:val="00017B11"/>
    <w:rsid w:val="00017E78"/>
    <w:rsid w:val="000201AD"/>
    <w:rsid w:val="0002026A"/>
    <w:rsid w:val="000202DB"/>
    <w:rsid w:val="00020473"/>
    <w:rsid w:val="000208B3"/>
    <w:rsid w:val="00020AE2"/>
    <w:rsid w:val="0002147F"/>
    <w:rsid w:val="00021553"/>
    <w:rsid w:val="000217F1"/>
    <w:rsid w:val="0002181E"/>
    <w:rsid w:val="000229F0"/>
    <w:rsid w:val="00022ABC"/>
    <w:rsid w:val="000234BB"/>
    <w:rsid w:val="00023849"/>
    <w:rsid w:val="000239A4"/>
    <w:rsid w:val="00023D32"/>
    <w:rsid w:val="000242FF"/>
    <w:rsid w:val="000245BF"/>
    <w:rsid w:val="000246A3"/>
    <w:rsid w:val="000246EF"/>
    <w:rsid w:val="000247B9"/>
    <w:rsid w:val="000253B1"/>
    <w:rsid w:val="00025A9F"/>
    <w:rsid w:val="00025EC1"/>
    <w:rsid w:val="00025F6C"/>
    <w:rsid w:val="00025FDB"/>
    <w:rsid w:val="00026DD2"/>
    <w:rsid w:val="00026F3C"/>
    <w:rsid w:val="00027254"/>
    <w:rsid w:val="00027764"/>
    <w:rsid w:val="000277CE"/>
    <w:rsid w:val="00027B95"/>
    <w:rsid w:val="000300FD"/>
    <w:rsid w:val="0003081F"/>
    <w:rsid w:val="000309BE"/>
    <w:rsid w:val="00030FC0"/>
    <w:rsid w:val="000311A1"/>
    <w:rsid w:val="000315C9"/>
    <w:rsid w:val="000321C9"/>
    <w:rsid w:val="000321EE"/>
    <w:rsid w:val="000333EE"/>
    <w:rsid w:val="000333F5"/>
    <w:rsid w:val="0003369F"/>
    <w:rsid w:val="00033D1F"/>
    <w:rsid w:val="000342A4"/>
    <w:rsid w:val="000347B0"/>
    <w:rsid w:val="00034F67"/>
    <w:rsid w:val="000351C6"/>
    <w:rsid w:val="000353D5"/>
    <w:rsid w:val="00035F24"/>
    <w:rsid w:val="0003633C"/>
    <w:rsid w:val="00036AE0"/>
    <w:rsid w:val="000374D5"/>
    <w:rsid w:val="000379AE"/>
    <w:rsid w:val="00037AA0"/>
    <w:rsid w:val="00037EA3"/>
    <w:rsid w:val="00040B48"/>
    <w:rsid w:val="00041116"/>
    <w:rsid w:val="000411F9"/>
    <w:rsid w:val="00041527"/>
    <w:rsid w:val="000417DE"/>
    <w:rsid w:val="000417F2"/>
    <w:rsid w:val="00041B06"/>
    <w:rsid w:val="00042C4C"/>
    <w:rsid w:val="000448AF"/>
    <w:rsid w:val="000462F0"/>
    <w:rsid w:val="00046626"/>
    <w:rsid w:val="000469C3"/>
    <w:rsid w:val="00047822"/>
    <w:rsid w:val="00047C92"/>
    <w:rsid w:val="00050F9D"/>
    <w:rsid w:val="000511E6"/>
    <w:rsid w:val="0005152D"/>
    <w:rsid w:val="00051DA7"/>
    <w:rsid w:val="00052137"/>
    <w:rsid w:val="000530CE"/>
    <w:rsid w:val="00053253"/>
    <w:rsid w:val="00053528"/>
    <w:rsid w:val="00053C5C"/>
    <w:rsid w:val="00053D7D"/>
    <w:rsid w:val="00053F8A"/>
    <w:rsid w:val="0005487F"/>
    <w:rsid w:val="00055963"/>
    <w:rsid w:val="00056811"/>
    <w:rsid w:val="00056F5D"/>
    <w:rsid w:val="000575CE"/>
    <w:rsid w:val="00057ED6"/>
    <w:rsid w:val="00060199"/>
    <w:rsid w:val="000604A4"/>
    <w:rsid w:val="0006087F"/>
    <w:rsid w:val="00060C27"/>
    <w:rsid w:val="00062277"/>
    <w:rsid w:val="000626E5"/>
    <w:rsid w:val="0006318C"/>
    <w:rsid w:val="0006374F"/>
    <w:rsid w:val="000638DF"/>
    <w:rsid w:val="00063CDF"/>
    <w:rsid w:val="00063D1B"/>
    <w:rsid w:val="00064659"/>
    <w:rsid w:val="00064C2F"/>
    <w:rsid w:val="00064CBE"/>
    <w:rsid w:val="00065085"/>
    <w:rsid w:val="0006615E"/>
    <w:rsid w:val="000661DB"/>
    <w:rsid w:val="0006621D"/>
    <w:rsid w:val="00066662"/>
    <w:rsid w:val="00066858"/>
    <w:rsid w:val="000673B0"/>
    <w:rsid w:val="00070765"/>
    <w:rsid w:val="000716C8"/>
    <w:rsid w:val="000725F1"/>
    <w:rsid w:val="0007282B"/>
    <w:rsid w:val="00072C18"/>
    <w:rsid w:val="00072D22"/>
    <w:rsid w:val="000731C0"/>
    <w:rsid w:val="00073EF7"/>
    <w:rsid w:val="000743B3"/>
    <w:rsid w:val="000746D6"/>
    <w:rsid w:val="00074904"/>
    <w:rsid w:val="000749C1"/>
    <w:rsid w:val="00074D63"/>
    <w:rsid w:val="00074FC6"/>
    <w:rsid w:val="00075571"/>
    <w:rsid w:val="00075CE7"/>
    <w:rsid w:val="000767C6"/>
    <w:rsid w:val="00076CEF"/>
    <w:rsid w:val="0007767A"/>
    <w:rsid w:val="00077FC8"/>
    <w:rsid w:val="0008021B"/>
    <w:rsid w:val="00080697"/>
    <w:rsid w:val="000817F9"/>
    <w:rsid w:val="00081C35"/>
    <w:rsid w:val="00081F00"/>
    <w:rsid w:val="00082458"/>
    <w:rsid w:val="00082575"/>
    <w:rsid w:val="0008261D"/>
    <w:rsid w:val="00082C94"/>
    <w:rsid w:val="00083A71"/>
    <w:rsid w:val="00083EF5"/>
    <w:rsid w:val="00084102"/>
    <w:rsid w:val="00084504"/>
    <w:rsid w:val="000854DD"/>
    <w:rsid w:val="00085544"/>
    <w:rsid w:val="00085A4F"/>
    <w:rsid w:val="00085AA8"/>
    <w:rsid w:val="00086541"/>
    <w:rsid w:val="000868BA"/>
    <w:rsid w:val="00086A72"/>
    <w:rsid w:val="00086EE9"/>
    <w:rsid w:val="00087A12"/>
    <w:rsid w:val="00087F61"/>
    <w:rsid w:val="000904E5"/>
    <w:rsid w:val="00090551"/>
    <w:rsid w:val="00090C14"/>
    <w:rsid w:val="00090EF8"/>
    <w:rsid w:val="00092898"/>
    <w:rsid w:val="00092BAB"/>
    <w:rsid w:val="00092EB4"/>
    <w:rsid w:val="0009329A"/>
    <w:rsid w:val="000947B4"/>
    <w:rsid w:val="00094D8A"/>
    <w:rsid w:val="00094EC7"/>
    <w:rsid w:val="00095149"/>
    <w:rsid w:val="0009627C"/>
    <w:rsid w:val="000965D0"/>
    <w:rsid w:val="000971EE"/>
    <w:rsid w:val="000973FE"/>
    <w:rsid w:val="00097514"/>
    <w:rsid w:val="00097878"/>
    <w:rsid w:val="000A0056"/>
    <w:rsid w:val="000A01ED"/>
    <w:rsid w:val="000A0776"/>
    <w:rsid w:val="000A0B77"/>
    <w:rsid w:val="000A1109"/>
    <w:rsid w:val="000A1797"/>
    <w:rsid w:val="000A1A07"/>
    <w:rsid w:val="000A1D03"/>
    <w:rsid w:val="000A22B2"/>
    <w:rsid w:val="000A24E0"/>
    <w:rsid w:val="000A2F70"/>
    <w:rsid w:val="000A35A6"/>
    <w:rsid w:val="000A3663"/>
    <w:rsid w:val="000A36F5"/>
    <w:rsid w:val="000A3AD2"/>
    <w:rsid w:val="000A3DF8"/>
    <w:rsid w:val="000A4DEF"/>
    <w:rsid w:val="000A584A"/>
    <w:rsid w:val="000A5972"/>
    <w:rsid w:val="000A5CF2"/>
    <w:rsid w:val="000A655A"/>
    <w:rsid w:val="000A6658"/>
    <w:rsid w:val="000A6D38"/>
    <w:rsid w:val="000B0752"/>
    <w:rsid w:val="000B089D"/>
    <w:rsid w:val="000B0FC8"/>
    <w:rsid w:val="000B1C09"/>
    <w:rsid w:val="000B1D87"/>
    <w:rsid w:val="000B3F8B"/>
    <w:rsid w:val="000B3FE0"/>
    <w:rsid w:val="000B4019"/>
    <w:rsid w:val="000B4431"/>
    <w:rsid w:val="000B4541"/>
    <w:rsid w:val="000B4690"/>
    <w:rsid w:val="000B47A5"/>
    <w:rsid w:val="000B47B6"/>
    <w:rsid w:val="000B51E4"/>
    <w:rsid w:val="000B5957"/>
    <w:rsid w:val="000B6084"/>
    <w:rsid w:val="000B6E15"/>
    <w:rsid w:val="000B7824"/>
    <w:rsid w:val="000B7FDE"/>
    <w:rsid w:val="000C0416"/>
    <w:rsid w:val="000C060C"/>
    <w:rsid w:val="000C1208"/>
    <w:rsid w:val="000C185B"/>
    <w:rsid w:val="000C30C1"/>
    <w:rsid w:val="000C33EF"/>
    <w:rsid w:val="000C3462"/>
    <w:rsid w:val="000C3566"/>
    <w:rsid w:val="000C3569"/>
    <w:rsid w:val="000C48A9"/>
    <w:rsid w:val="000C4B5C"/>
    <w:rsid w:val="000C4CC0"/>
    <w:rsid w:val="000C4D14"/>
    <w:rsid w:val="000C4E4D"/>
    <w:rsid w:val="000C4EE0"/>
    <w:rsid w:val="000C562A"/>
    <w:rsid w:val="000C60FC"/>
    <w:rsid w:val="000C632C"/>
    <w:rsid w:val="000C63B9"/>
    <w:rsid w:val="000C720B"/>
    <w:rsid w:val="000C7255"/>
    <w:rsid w:val="000C7CD1"/>
    <w:rsid w:val="000C7D11"/>
    <w:rsid w:val="000C7E5C"/>
    <w:rsid w:val="000D01F5"/>
    <w:rsid w:val="000D02FC"/>
    <w:rsid w:val="000D044A"/>
    <w:rsid w:val="000D0D8E"/>
    <w:rsid w:val="000D11A6"/>
    <w:rsid w:val="000D17EB"/>
    <w:rsid w:val="000D196F"/>
    <w:rsid w:val="000D2DE2"/>
    <w:rsid w:val="000D3A5C"/>
    <w:rsid w:val="000D3B84"/>
    <w:rsid w:val="000D4454"/>
    <w:rsid w:val="000D49C9"/>
    <w:rsid w:val="000D4ABF"/>
    <w:rsid w:val="000D4AC0"/>
    <w:rsid w:val="000D53CE"/>
    <w:rsid w:val="000D582C"/>
    <w:rsid w:val="000D684E"/>
    <w:rsid w:val="000D6A21"/>
    <w:rsid w:val="000D6CC8"/>
    <w:rsid w:val="000D6FE4"/>
    <w:rsid w:val="000D71C0"/>
    <w:rsid w:val="000D73CD"/>
    <w:rsid w:val="000D76FC"/>
    <w:rsid w:val="000E0478"/>
    <w:rsid w:val="000E07FC"/>
    <w:rsid w:val="000E0B8B"/>
    <w:rsid w:val="000E0BE5"/>
    <w:rsid w:val="000E0BFE"/>
    <w:rsid w:val="000E1307"/>
    <w:rsid w:val="000E133A"/>
    <w:rsid w:val="000E13BC"/>
    <w:rsid w:val="000E151D"/>
    <w:rsid w:val="000E1707"/>
    <w:rsid w:val="000E202D"/>
    <w:rsid w:val="000E23D6"/>
    <w:rsid w:val="000E2737"/>
    <w:rsid w:val="000E2E80"/>
    <w:rsid w:val="000E30D4"/>
    <w:rsid w:val="000E3349"/>
    <w:rsid w:val="000E3537"/>
    <w:rsid w:val="000E44F8"/>
    <w:rsid w:val="000E4581"/>
    <w:rsid w:val="000E5161"/>
    <w:rsid w:val="000E52CF"/>
    <w:rsid w:val="000E59FF"/>
    <w:rsid w:val="000E5B58"/>
    <w:rsid w:val="000E6C9D"/>
    <w:rsid w:val="000E7002"/>
    <w:rsid w:val="000E7878"/>
    <w:rsid w:val="000E7D26"/>
    <w:rsid w:val="000F0287"/>
    <w:rsid w:val="000F0539"/>
    <w:rsid w:val="000F14C1"/>
    <w:rsid w:val="000F15BB"/>
    <w:rsid w:val="000F1916"/>
    <w:rsid w:val="000F1F91"/>
    <w:rsid w:val="000F238C"/>
    <w:rsid w:val="000F2598"/>
    <w:rsid w:val="000F2F38"/>
    <w:rsid w:val="000F303B"/>
    <w:rsid w:val="000F315F"/>
    <w:rsid w:val="000F4479"/>
    <w:rsid w:val="000F457F"/>
    <w:rsid w:val="000F5076"/>
    <w:rsid w:val="000F548A"/>
    <w:rsid w:val="000F55B3"/>
    <w:rsid w:val="000F5EC2"/>
    <w:rsid w:val="000F6E33"/>
    <w:rsid w:val="000F7450"/>
    <w:rsid w:val="000F7FF3"/>
    <w:rsid w:val="000F7FF9"/>
    <w:rsid w:val="0010098C"/>
    <w:rsid w:val="00100D74"/>
    <w:rsid w:val="00100DB4"/>
    <w:rsid w:val="00100E64"/>
    <w:rsid w:val="001011A9"/>
    <w:rsid w:val="001011CC"/>
    <w:rsid w:val="001018BD"/>
    <w:rsid w:val="001019F8"/>
    <w:rsid w:val="00101D4D"/>
    <w:rsid w:val="001022D2"/>
    <w:rsid w:val="00102763"/>
    <w:rsid w:val="00102895"/>
    <w:rsid w:val="00102A4F"/>
    <w:rsid w:val="00102FD8"/>
    <w:rsid w:val="00103165"/>
    <w:rsid w:val="00103CFE"/>
    <w:rsid w:val="00103F40"/>
    <w:rsid w:val="001041BB"/>
    <w:rsid w:val="001045C8"/>
    <w:rsid w:val="00106974"/>
    <w:rsid w:val="00107238"/>
    <w:rsid w:val="00107243"/>
    <w:rsid w:val="00107607"/>
    <w:rsid w:val="00107794"/>
    <w:rsid w:val="0010780B"/>
    <w:rsid w:val="001078B4"/>
    <w:rsid w:val="001105DB"/>
    <w:rsid w:val="00110B06"/>
    <w:rsid w:val="00110DF2"/>
    <w:rsid w:val="00111108"/>
    <w:rsid w:val="001112D4"/>
    <w:rsid w:val="0011138B"/>
    <w:rsid w:val="001113A8"/>
    <w:rsid w:val="00111FBB"/>
    <w:rsid w:val="0011205D"/>
    <w:rsid w:val="001123B9"/>
    <w:rsid w:val="0011271A"/>
    <w:rsid w:val="00112739"/>
    <w:rsid w:val="0011285F"/>
    <w:rsid w:val="00112FA5"/>
    <w:rsid w:val="00113500"/>
    <w:rsid w:val="00114412"/>
    <w:rsid w:val="00114C2A"/>
    <w:rsid w:val="001151C5"/>
    <w:rsid w:val="001151D2"/>
    <w:rsid w:val="00115316"/>
    <w:rsid w:val="001154BA"/>
    <w:rsid w:val="00115C98"/>
    <w:rsid w:val="00116109"/>
    <w:rsid w:val="00116C72"/>
    <w:rsid w:val="001174C8"/>
    <w:rsid w:val="00117A20"/>
    <w:rsid w:val="00117A3F"/>
    <w:rsid w:val="00117F31"/>
    <w:rsid w:val="00120177"/>
    <w:rsid w:val="00120267"/>
    <w:rsid w:val="001208E1"/>
    <w:rsid w:val="00120AF8"/>
    <w:rsid w:val="00120DBB"/>
    <w:rsid w:val="0012187A"/>
    <w:rsid w:val="001222C3"/>
    <w:rsid w:val="00122491"/>
    <w:rsid w:val="001229BE"/>
    <w:rsid w:val="00123012"/>
    <w:rsid w:val="0012361B"/>
    <w:rsid w:val="00123D1F"/>
    <w:rsid w:val="00123E2D"/>
    <w:rsid w:val="001258F0"/>
    <w:rsid w:val="00125BA0"/>
    <w:rsid w:val="00126844"/>
    <w:rsid w:val="00127075"/>
    <w:rsid w:val="00127437"/>
    <w:rsid w:val="0013044D"/>
    <w:rsid w:val="00130AB5"/>
    <w:rsid w:val="00130DDE"/>
    <w:rsid w:val="001319D7"/>
    <w:rsid w:val="00131AF4"/>
    <w:rsid w:val="00131AFA"/>
    <w:rsid w:val="00132D4B"/>
    <w:rsid w:val="0013334C"/>
    <w:rsid w:val="0013339F"/>
    <w:rsid w:val="001333CA"/>
    <w:rsid w:val="00133707"/>
    <w:rsid w:val="00133924"/>
    <w:rsid w:val="00133A39"/>
    <w:rsid w:val="00134286"/>
    <w:rsid w:val="00134A5D"/>
    <w:rsid w:val="00135256"/>
    <w:rsid w:val="001355A8"/>
    <w:rsid w:val="00135789"/>
    <w:rsid w:val="0013580E"/>
    <w:rsid w:val="001359EB"/>
    <w:rsid w:val="001359F1"/>
    <w:rsid w:val="00135B45"/>
    <w:rsid w:val="00135F48"/>
    <w:rsid w:val="0013601A"/>
    <w:rsid w:val="00136460"/>
    <w:rsid w:val="001364E4"/>
    <w:rsid w:val="00136789"/>
    <w:rsid w:val="00136BBE"/>
    <w:rsid w:val="00137443"/>
    <w:rsid w:val="00140083"/>
    <w:rsid w:val="0014022A"/>
    <w:rsid w:val="0014060D"/>
    <w:rsid w:val="001407F1"/>
    <w:rsid w:val="00140A23"/>
    <w:rsid w:val="00140E81"/>
    <w:rsid w:val="00141291"/>
    <w:rsid w:val="00141613"/>
    <w:rsid w:val="00142102"/>
    <w:rsid w:val="001423CA"/>
    <w:rsid w:val="001428A3"/>
    <w:rsid w:val="00143834"/>
    <w:rsid w:val="00143B01"/>
    <w:rsid w:val="00143E22"/>
    <w:rsid w:val="00143F0A"/>
    <w:rsid w:val="00143F1C"/>
    <w:rsid w:val="00144236"/>
    <w:rsid w:val="00144C6C"/>
    <w:rsid w:val="00144C9B"/>
    <w:rsid w:val="00144E7C"/>
    <w:rsid w:val="001453AA"/>
    <w:rsid w:val="00145E6B"/>
    <w:rsid w:val="00146558"/>
    <w:rsid w:val="0014671B"/>
    <w:rsid w:val="001472B3"/>
    <w:rsid w:val="001477DB"/>
    <w:rsid w:val="00147B04"/>
    <w:rsid w:val="00147B9C"/>
    <w:rsid w:val="00150544"/>
    <w:rsid w:val="00150873"/>
    <w:rsid w:val="00150A07"/>
    <w:rsid w:val="00151D89"/>
    <w:rsid w:val="00151E80"/>
    <w:rsid w:val="00151FFF"/>
    <w:rsid w:val="00152157"/>
    <w:rsid w:val="00152BBA"/>
    <w:rsid w:val="001530D5"/>
    <w:rsid w:val="001534A7"/>
    <w:rsid w:val="00153753"/>
    <w:rsid w:val="00153F69"/>
    <w:rsid w:val="0015466B"/>
    <w:rsid w:val="00154BB2"/>
    <w:rsid w:val="00155391"/>
    <w:rsid w:val="0015587E"/>
    <w:rsid w:val="00155ED0"/>
    <w:rsid w:val="00156AA0"/>
    <w:rsid w:val="0015701B"/>
    <w:rsid w:val="00157B29"/>
    <w:rsid w:val="00160452"/>
    <w:rsid w:val="00160844"/>
    <w:rsid w:val="0016199F"/>
    <w:rsid w:val="00162298"/>
    <w:rsid w:val="00162397"/>
    <w:rsid w:val="00162765"/>
    <w:rsid w:val="00162852"/>
    <w:rsid w:val="00162D75"/>
    <w:rsid w:val="00162DFB"/>
    <w:rsid w:val="00163367"/>
    <w:rsid w:val="00163C3F"/>
    <w:rsid w:val="001645DC"/>
    <w:rsid w:val="0016494B"/>
    <w:rsid w:val="001649F0"/>
    <w:rsid w:val="00164C89"/>
    <w:rsid w:val="00165032"/>
    <w:rsid w:val="001651F7"/>
    <w:rsid w:val="00165560"/>
    <w:rsid w:val="00165901"/>
    <w:rsid w:val="00165AC5"/>
    <w:rsid w:val="00165D3D"/>
    <w:rsid w:val="00166067"/>
    <w:rsid w:val="00166DD7"/>
    <w:rsid w:val="00167310"/>
    <w:rsid w:val="00167432"/>
    <w:rsid w:val="00167692"/>
    <w:rsid w:val="00170E09"/>
    <w:rsid w:val="00171518"/>
    <w:rsid w:val="001715A5"/>
    <w:rsid w:val="00171D9F"/>
    <w:rsid w:val="001720D2"/>
    <w:rsid w:val="0017255A"/>
    <w:rsid w:val="00172B13"/>
    <w:rsid w:val="00173096"/>
    <w:rsid w:val="00173BB9"/>
    <w:rsid w:val="00174044"/>
    <w:rsid w:val="00174244"/>
    <w:rsid w:val="00174AD6"/>
    <w:rsid w:val="0017512B"/>
    <w:rsid w:val="00175B4C"/>
    <w:rsid w:val="00176219"/>
    <w:rsid w:val="0017629C"/>
    <w:rsid w:val="001769F1"/>
    <w:rsid w:val="0017715F"/>
    <w:rsid w:val="001774BF"/>
    <w:rsid w:val="0018049B"/>
    <w:rsid w:val="00180766"/>
    <w:rsid w:val="001812E2"/>
    <w:rsid w:val="001814E4"/>
    <w:rsid w:val="00181E81"/>
    <w:rsid w:val="00182050"/>
    <w:rsid w:val="0018208B"/>
    <w:rsid w:val="0018238C"/>
    <w:rsid w:val="00182AFF"/>
    <w:rsid w:val="001832B6"/>
    <w:rsid w:val="00185D1A"/>
    <w:rsid w:val="00186F48"/>
    <w:rsid w:val="001874CA"/>
    <w:rsid w:val="00187A43"/>
    <w:rsid w:val="00187E15"/>
    <w:rsid w:val="0019008B"/>
    <w:rsid w:val="0019010E"/>
    <w:rsid w:val="0019114C"/>
    <w:rsid w:val="00191B78"/>
    <w:rsid w:val="00192B74"/>
    <w:rsid w:val="00192BFB"/>
    <w:rsid w:val="00192CD5"/>
    <w:rsid w:val="00192DC9"/>
    <w:rsid w:val="00193B1C"/>
    <w:rsid w:val="00193C1B"/>
    <w:rsid w:val="00193D66"/>
    <w:rsid w:val="0019417A"/>
    <w:rsid w:val="00194DB0"/>
    <w:rsid w:val="001969DB"/>
    <w:rsid w:val="001973C6"/>
    <w:rsid w:val="00197663"/>
    <w:rsid w:val="00197D03"/>
    <w:rsid w:val="001A0242"/>
    <w:rsid w:val="001A0339"/>
    <w:rsid w:val="001A0AD5"/>
    <w:rsid w:val="001A1DBC"/>
    <w:rsid w:val="001A2E46"/>
    <w:rsid w:val="001A30A3"/>
    <w:rsid w:val="001A4FE3"/>
    <w:rsid w:val="001A5E0E"/>
    <w:rsid w:val="001A5EA7"/>
    <w:rsid w:val="001A5F0F"/>
    <w:rsid w:val="001A5F8F"/>
    <w:rsid w:val="001A66CC"/>
    <w:rsid w:val="001A6FA7"/>
    <w:rsid w:val="001A70D1"/>
    <w:rsid w:val="001A7114"/>
    <w:rsid w:val="001A7180"/>
    <w:rsid w:val="001A75CF"/>
    <w:rsid w:val="001A7C61"/>
    <w:rsid w:val="001B0018"/>
    <w:rsid w:val="001B0E8A"/>
    <w:rsid w:val="001B0EA3"/>
    <w:rsid w:val="001B1A9A"/>
    <w:rsid w:val="001B1E2D"/>
    <w:rsid w:val="001B2700"/>
    <w:rsid w:val="001B272D"/>
    <w:rsid w:val="001B356B"/>
    <w:rsid w:val="001B3B35"/>
    <w:rsid w:val="001B3F17"/>
    <w:rsid w:val="001B40A7"/>
    <w:rsid w:val="001B60A5"/>
    <w:rsid w:val="001B6352"/>
    <w:rsid w:val="001B680F"/>
    <w:rsid w:val="001B6A65"/>
    <w:rsid w:val="001B6DC6"/>
    <w:rsid w:val="001B6FDB"/>
    <w:rsid w:val="001B75A2"/>
    <w:rsid w:val="001C0CDA"/>
    <w:rsid w:val="001C0E27"/>
    <w:rsid w:val="001C1012"/>
    <w:rsid w:val="001C1122"/>
    <w:rsid w:val="001C11BB"/>
    <w:rsid w:val="001C20A7"/>
    <w:rsid w:val="001C2183"/>
    <w:rsid w:val="001C2797"/>
    <w:rsid w:val="001C2D73"/>
    <w:rsid w:val="001C2ECE"/>
    <w:rsid w:val="001C3A57"/>
    <w:rsid w:val="001C3F24"/>
    <w:rsid w:val="001C4A7D"/>
    <w:rsid w:val="001C4CF4"/>
    <w:rsid w:val="001C515F"/>
    <w:rsid w:val="001C531C"/>
    <w:rsid w:val="001C5722"/>
    <w:rsid w:val="001C5A8B"/>
    <w:rsid w:val="001C787A"/>
    <w:rsid w:val="001D0B2A"/>
    <w:rsid w:val="001D15A1"/>
    <w:rsid w:val="001D189D"/>
    <w:rsid w:val="001D189F"/>
    <w:rsid w:val="001D2862"/>
    <w:rsid w:val="001D2C28"/>
    <w:rsid w:val="001D2F8D"/>
    <w:rsid w:val="001D31FA"/>
    <w:rsid w:val="001D46DF"/>
    <w:rsid w:val="001D48F8"/>
    <w:rsid w:val="001D4D76"/>
    <w:rsid w:val="001D52D5"/>
    <w:rsid w:val="001D58AC"/>
    <w:rsid w:val="001D5CF5"/>
    <w:rsid w:val="001D5D87"/>
    <w:rsid w:val="001D629B"/>
    <w:rsid w:val="001D6868"/>
    <w:rsid w:val="001D7D07"/>
    <w:rsid w:val="001E0814"/>
    <w:rsid w:val="001E1B68"/>
    <w:rsid w:val="001E1BAB"/>
    <w:rsid w:val="001E1C13"/>
    <w:rsid w:val="001E1CB2"/>
    <w:rsid w:val="001E1F1D"/>
    <w:rsid w:val="001E230A"/>
    <w:rsid w:val="001E2CF2"/>
    <w:rsid w:val="001E331B"/>
    <w:rsid w:val="001E3564"/>
    <w:rsid w:val="001E357E"/>
    <w:rsid w:val="001E35C5"/>
    <w:rsid w:val="001E36A5"/>
    <w:rsid w:val="001E42A7"/>
    <w:rsid w:val="001E4D10"/>
    <w:rsid w:val="001E5F31"/>
    <w:rsid w:val="001E5F8C"/>
    <w:rsid w:val="001E60DD"/>
    <w:rsid w:val="001E61F2"/>
    <w:rsid w:val="001E6C81"/>
    <w:rsid w:val="001F08D3"/>
    <w:rsid w:val="001F0CD9"/>
    <w:rsid w:val="001F11FC"/>
    <w:rsid w:val="001F18A9"/>
    <w:rsid w:val="001F1DC8"/>
    <w:rsid w:val="001F2017"/>
    <w:rsid w:val="001F2E80"/>
    <w:rsid w:val="001F2FB6"/>
    <w:rsid w:val="001F3FF8"/>
    <w:rsid w:val="001F44B2"/>
    <w:rsid w:val="001F4CA7"/>
    <w:rsid w:val="001F4E53"/>
    <w:rsid w:val="001F575B"/>
    <w:rsid w:val="001F5839"/>
    <w:rsid w:val="001F588E"/>
    <w:rsid w:val="001F5B4B"/>
    <w:rsid w:val="001F5B5A"/>
    <w:rsid w:val="001F6594"/>
    <w:rsid w:val="001F660F"/>
    <w:rsid w:val="001F6D9E"/>
    <w:rsid w:val="001F731B"/>
    <w:rsid w:val="001F767D"/>
    <w:rsid w:val="001F76D8"/>
    <w:rsid w:val="0020018E"/>
    <w:rsid w:val="002004EF"/>
    <w:rsid w:val="00200BAD"/>
    <w:rsid w:val="00200EA8"/>
    <w:rsid w:val="00200EAA"/>
    <w:rsid w:val="002014F4"/>
    <w:rsid w:val="00201575"/>
    <w:rsid w:val="002021F9"/>
    <w:rsid w:val="00202C91"/>
    <w:rsid w:val="00202D05"/>
    <w:rsid w:val="002031AD"/>
    <w:rsid w:val="0020369D"/>
    <w:rsid w:val="00203867"/>
    <w:rsid w:val="00203BAE"/>
    <w:rsid w:val="00203D78"/>
    <w:rsid w:val="0020421F"/>
    <w:rsid w:val="00204537"/>
    <w:rsid w:val="00204575"/>
    <w:rsid w:val="002047E0"/>
    <w:rsid w:val="00204974"/>
    <w:rsid w:val="00205819"/>
    <w:rsid w:val="0020584B"/>
    <w:rsid w:val="002058C6"/>
    <w:rsid w:val="002060E7"/>
    <w:rsid w:val="0020625D"/>
    <w:rsid w:val="00206282"/>
    <w:rsid w:val="00206283"/>
    <w:rsid w:val="00206956"/>
    <w:rsid w:val="00206BCF"/>
    <w:rsid w:val="00206FA2"/>
    <w:rsid w:val="00207D16"/>
    <w:rsid w:val="002104EA"/>
    <w:rsid w:val="002108E9"/>
    <w:rsid w:val="00210A12"/>
    <w:rsid w:val="00210A35"/>
    <w:rsid w:val="00210BE5"/>
    <w:rsid w:val="0021108B"/>
    <w:rsid w:val="00211B87"/>
    <w:rsid w:val="00211E00"/>
    <w:rsid w:val="002122F2"/>
    <w:rsid w:val="0021254E"/>
    <w:rsid w:val="002129CA"/>
    <w:rsid w:val="00212A04"/>
    <w:rsid w:val="00212F2F"/>
    <w:rsid w:val="002141F8"/>
    <w:rsid w:val="00214406"/>
    <w:rsid w:val="002144C9"/>
    <w:rsid w:val="002147C0"/>
    <w:rsid w:val="00214E09"/>
    <w:rsid w:val="00215132"/>
    <w:rsid w:val="002151CE"/>
    <w:rsid w:val="0021520F"/>
    <w:rsid w:val="00215268"/>
    <w:rsid w:val="002153F7"/>
    <w:rsid w:val="002161A1"/>
    <w:rsid w:val="002163C7"/>
    <w:rsid w:val="00216815"/>
    <w:rsid w:val="00216EA9"/>
    <w:rsid w:val="00217214"/>
    <w:rsid w:val="0022011C"/>
    <w:rsid w:val="00220231"/>
    <w:rsid w:val="00220314"/>
    <w:rsid w:val="002207C2"/>
    <w:rsid w:val="002207E3"/>
    <w:rsid w:val="00220B92"/>
    <w:rsid w:val="0022133D"/>
    <w:rsid w:val="0022136B"/>
    <w:rsid w:val="0022182A"/>
    <w:rsid w:val="002219F7"/>
    <w:rsid w:val="002224A2"/>
    <w:rsid w:val="002225BE"/>
    <w:rsid w:val="00222AA1"/>
    <w:rsid w:val="002234AF"/>
    <w:rsid w:val="002235DC"/>
    <w:rsid w:val="00223878"/>
    <w:rsid w:val="00223DB4"/>
    <w:rsid w:val="00223FA7"/>
    <w:rsid w:val="002251D9"/>
    <w:rsid w:val="00225398"/>
    <w:rsid w:val="002256CE"/>
    <w:rsid w:val="00225A84"/>
    <w:rsid w:val="00225BAD"/>
    <w:rsid w:val="002267B3"/>
    <w:rsid w:val="00230787"/>
    <w:rsid w:val="00230A95"/>
    <w:rsid w:val="00230AEA"/>
    <w:rsid w:val="00230C2D"/>
    <w:rsid w:val="00231138"/>
    <w:rsid w:val="002318C7"/>
    <w:rsid w:val="00231F43"/>
    <w:rsid w:val="0023213E"/>
    <w:rsid w:val="00232656"/>
    <w:rsid w:val="002331DB"/>
    <w:rsid w:val="00233424"/>
    <w:rsid w:val="00233891"/>
    <w:rsid w:val="00233A4B"/>
    <w:rsid w:val="00234217"/>
    <w:rsid w:val="00234225"/>
    <w:rsid w:val="0023440A"/>
    <w:rsid w:val="0023483F"/>
    <w:rsid w:val="0023492F"/>
    <w:rsid w:val="00234D9B"/>
    <w:rsid w:val="0023513D"/>
    <w:rsid w:val="0023555B"/>
    <w:rsid w:val="002355C9"/>
    <w:rsid w:val="00235BE2"/>
    <w:rsid w:val="00236035"/>
    <w:rsid w:val="0023649E"/>
    <w:rsid w:val="00236CCB"/>
    <w:rsid w:val="002372B4"/>
    <w:rsid w:val="00237C03"/>
    <w:rsid w:val="00237C78"/>
    <w:rsid w:val="002400C4"/>
    <w:rsid w:val="00240323"/>
    <w:rsid w:val="002403C8"/>
    <w:rsid w:val="0024130B"/>
    <w:rsid w:val="00241496"/>
    <w:rsid w:val="00241887"/>
    <w:rsid w:val="00242230"/>
    <w:rsid w:val="002425E0"/>
    <w:rsid w:val="00242E04"/>
    <w:rsid w:val="00243236"/>
    <w:rsid w:val="002432CA"/>
    <w:rsid w:val="00243475"/>
    <w:rsid w:val="0024379C"/>
    <w:rsid w:val="00244708"/>
    <w:rsid w:val="002447A7"/>
    <w:rsid w:val="00244875"/>
    <w:rsid w:val="00245462"/>
    <w:rsid w:val="00246637"/>
    <w:rsid w:val="00246CA8"/>
    <w:rsid w:val="00247012"/>
    <w:rsid w:val="00247058"/>
    <w:rsid w:val="00247758"/>
    <w:rsid w:val="002477E0"/>
    <w:rsid w:val="00247989"/>
    <w:rsid w:val="002504EA"/>
    <w:rsid w:val="002509B1"/>
    <w:rsid w:val="002509EF"/>
    <w:rsid w:val="00250B4A"/>
    <w:rsid w:val="0025107F"/>
    <w:rsid w:val="00251479"/>
    <w:rsid w:val="0025176B"/>
    <w:rsid w:val="00251A76"/>
    <w:rsid w:val="00252195"/>
    <w:rsid w:val="0025219F"/>
    <w:rsid w:val="002528D0"/>
    <w:rsid w:val="0025299A"/>
    <w:rsid w:val="00252DA8"/>
    <w:rsid w:val="00252F31"/>
    <w:rsid w:val="00253610"/>
    <w:rsid w:val="00253FE2"/>
    <w:rsid w:val="00254415"/>
    <w:rsid w:val="00254D31"/>
    <w:rsid w:val="002551B9"/>
    <w:rsid w:val="00255218"/>
    <w:rsid w:val="00255898"/>
    <w:rsid w:val="00255B07"/>
    <w:rsid w:val="00255B3A"/>
    <w:rsid w:val="00255E4E"/>
    <w:rsid w:val="00256592"/>
    <w:rsid w:val="0025787D"/>
    <w:rsid w:val="002579E2"/>
    <w:rsid w:val="00257C7B"/>
    <w:rsid w:val="00260777"/>
    <w:rsid w:val="002609E5"/>
    <w:rsid w:val="002611BC"/>
    <w:rsid w:val="002612D7"/>
    <w:rsid w:val="00261E40"/>
    <w:rsid w:val="00261E76"/>
    <w:rsid w:val="00261E79"/>
    <w:rsid w:val="002627E4"/>
    <w:rsid w:val="00262FB7"/>
    <w:rsid w:val="0026325B"/>
    <w:rsid w:val="002633CE"/>
    <w:rsid w:val="00263A34"/>
    <w:rsid w:val="00263B7B"/>
    <w:rsid w:val="00264C3A"/>
    <w:rsid w:val="00264F50"/>
    <w:rsid w:val="002651EA"/>
    <w:rsid w:val="002652E4"/>
    <w:rsid w:val="002659E0"/>
    <w:rsid w:val="00266B4B"/>
    <w:rsid w:val="002709CD"/>
    <w:rsid w:val="002714CA"/>
    <w:rsid w:val="002721C3"/>
    <w:rsid w:val="00272354"/>
    <w:rsid w:val="0027298E"/>
    <w:rsid w:val="002738C2"/>
    <w:rsid w:val="00273E4D"/>
    <w:rsid w:val="00274173"/>
    <w:rsid w:val="00274208"/>
    <w:rsid w:val="0027470C"/>
    <w:rsid w:val="00276623"/>
    <w:rsid w:val="00276769"/>
    <w:rsid w:val="00276916"/>
    <w:rsid w:val="00276C0E"/>
    <w:rsid w:val="00276C5B"/>
    <w:rsid w:val="00276D47"/>
    <w:rsid w:val="0027735B"/>
    <w:rsid w:val="00277480"/>
    <w:rsid w:val="00277DA9"/>
    <w:rsid w:val="00280305"/>
    <w:rsid w:val="00280B33"/>
    <w:rsid w:val="00280D13"/>
    <w:rsid w:val="00280D8A"/>
    <w:rsid w:val="00280FB1"/>
    <w:rsid w:val="00281370"/>
    <w:rsid w:val="00281DD8"/>
    <w:rsid w:val="00282860"/>
    <w:rsid w:val="00282DDE"/>
    <w:rsid w:val="00283BEB"/>
    <w:rsid w:val="00283C99"/>
    <w:rsid w:val="00284046"/>
    <w:rsid w:val="002849ED"/>
    <w:rsid w:val="00284A55"/>
    <w:rsid w:val="00284EFF"/>
    <w:rsid w:val="002850A8"/>
    <w:rsid w:val="0028595D"/>
    <w:rsid w:val="00285C1D"/>
    <w:rsid w:val="00290248"/>
    <w:rsid w:val="00290942"/>
    <w:rsid w:val="00291376"/>
    <w:rsid w:val="00291801"/>
    <w:rsid w:val="002926BB"/>
    <w:rsid w:val="0029278D"/>
    <w:rsid w:val="00292941"/>
    <w:rsid w:val="00292BEB"/>
    <w:rsid w:val="002938DF"/>
    <w:rsid w:val="002947EA"/>
    <w:rsid w:val="00294B47"/>
    <w:rsid w:val="00294BC8"/>
    <w:rsid w:val="00295192"/>
    <w:rsid w:val="0029627E"/>
    <w:rsid w:val="002977D9"/>
    <w:rsid w:val="00297A51"/>
    <w:rsid w:val="002A00A9"/>
    <w:rsid w:val="002A00D4"/>
    <w:rsid w:val="002A0DEE"/>
    <w:rsid w:val="002A0F4B"/>
    <w:rsid w:val="002A1777"/>
    <w:rsid w:val="002A17B9"/>
    <w:rsid w:val="002A1B07"/>
    <w:rsid w:val="002A1DA4"/>
    <w:rsid w:val="002A2208"/>
    <w:rsid w:val="002A2D77"/>
    <w:rsid w:val="002A2DC0"/>
    <w:rsid w:val="002A3D13"/>
    <w:rsid w:val="002A3EDD"/>
    <w:rsid w:val="002A413E"/>
    <w:rsid w:val="002A4289"/>
    <w:rsid w:val="002A4B9B"/>
    <w:rsid w:val="002A67BB"/>
    <w:rsid w:val="002A6976"/>
    <w:rsid w:val="002A7061"/>
    <w:rsid w:val="002A71D4"/>
    <w:rsid w:val="002A7C0F"/>
    <w:rsid w:val="002A7D7F"/>
    <w:rsid w:val="002B0515"/>
    <w:rsid w:val="002B0542"/>
    <w:rsid w:val="002B0AAF"/>
    <w:rsid w:val="002B0CB8"/>
    <w:rsid w:val="002B1CC9"/>
    <w:rsid w:val="002B1D1F"/>
    <w:rsid w:val="002B20A0"/>
    <w:rsid w:val="002B24D6"/>
    <w:rsid w:val="002B2D8E"/>
    <w:rsid w:val="002B32E5"/>
    <w:rsid w:val="002B3480"/>
    <w:rsid w:val="002B3B37"/>
    <w:rsid w:val="002B4080"/>
    <w:rsid w:val="002B41BB"/>
    <w:rsid w:val="002B4398"/>
    <w:rsid w:val="002B4411"/>
    <w:rsid w:val="002B4D6E"/>
    <w:rsid w:val="002B52EC"/>
    <w:rsid w:val="002B53CE"/>
    <w:rsid w:val="002B598D"/>
    <w:rsid w:val="002B5D9F"/>
    <w:rsid w:val="002B5E8B"/>
    <w:rsid w:val="002B68B9"/>
    <w:rsid w:val="002B6979"/>
    <w:rsid w:val="002B7900"/>
    <w:rsid w:val="002B797D"/>
    <w:rsid w:val="002C03DE"/>
    <w:rsid w:val="002C0708"/>
    <w:rsid w:val="002C071A"/>
    <w:rsid w:val="002C0B9C"/>
    <w:rsid w:val="002C1726"/>
    <w:rsid w:val="002C23DD"/>
    <w:rsid w:val="002C27D3"/>
    <w:rsid w:val="002C2B81"/>
    <w:rsid w:val="002C35B2"/>
    <w:rsid w:val="002C394A"/>
    <w:rsid w:val="002C3E9B"/>
    <w:rsid w:val="002C4239"/>
    <w:rsid w:val="002C4358"/>
    <w:rsid w:val="002C4830"/>
    <w:rsid w:val="002C50DD"/>
    <w:rsid w:val="002C553A"/>
    <w:rsid w:val="002C627B"/>
    <w:rsid w:val="002C63AB"/>
    <w:rsid w:val="002C652D"/>
    <w:rsid w:val="002C7A7D"/>
    <w:rsid w:val="002C7C49"/>
    <w:rsid w:val="002C7D59"/>
    <w:rsid w:val="002D01BC"/>
    <w:rsid w:val="002D024C"/>
    <w:rsid w:val="002D0383"/>
    <w:rsid w:val="002D117A"/>
    <w:rsid w:val="002D128D"/>
    <w:rsid w:val="002D1436"/>
    <w:rsid w:val="002D18ED"/>
    <w:rsid w:val="002D23B8"/>
    <w:rsid w:val="002D30A5"/>
    <w:rsid w:val="002D376D"/>
    <w:rsid w:val="002D4BB2"/>
    <w:rsid w:val="002D4E47"/>
    <w:rsid w:val="002D4FA0"/>
    <w:rsid w:val="002D56A8"/>
    <w:rsid w:val="002D5E85"/>
    <w:rsid w:val="002D5FF9"/>
    <w:rsid w:val="002D60DE"/>
    <w:rsid w:val="002D6A11"/>
    <w:rsid w:val="002D6B2C"/>
    <w:rsid w:val="002D6CFB"/>
    <w:rsid w:val="002D6D84"/>
    <w:rsid w:val="002D7267"/>
    <w:rsid w:val="002D763D"/>
    <w:rsid w:val="002E07CC"/>
    <w:rsid w:val="002E09D9"/>
    <w:rsid w:val="002E1889"/>
    <w:rsid w:val="002E1E9E"/>
    <w:rsid w:val="002E2394"/>
    <w:rsid w:val="002E29F2"/>
    <w:rsid w:val="002E302A"/>
    <w:rsid w:val="002E335D"/>
    <w:rsid w:val="002E3BC1"/>
    <w:rsid w:val="002E493F"/>
    <w:rsid w:val="002E516F"/>
    <w:rsid w:val="002E5365"/>
    <w:rsid w:val="002E5678"/>
    <w:rsid w:val="002E5881"/>
    <w:rsid w:val="002E61EC"/>
    <w:rsid w:val="002E7355"/>
    <w:rsid w:val="002F00C9"/>
    <w:rsid w:val="002F0AF4"/>
    <w:rsid w:val="002F13EA"/>
    <w:rsid w:val="002F150D"/>
    <w:rsid w:val="002F16D4"/>
    <w:rsid w:val="002F17D1"/>
    <w:rsid w:val="002F1FD2"/>
    <w:rsid w:val="002F219B"/>
    <w:rsid w:val="002F2A42"/>
    <w:rsid w:val="002F31D1"/>
    <w:rsid w:val="002F3339"/>
    <w:rsid w:val="002F3601"/>
    <w:rsid w:val="002F377E"/>
    <w:rsid w:val="002F47A2"/>
    <w:rsid w:val="002F4E7D"/>
    <w:rsid w:val="002F52BD"/>
    <w:rsid w:val="002F546B"/>
    <w:rsid w:val="002F577C"/>
    <w:rsid w:val="002F598A"/>
    <w:rsid w:val="002F6618"/>
    <w:rsid w:val="002F6FB4"/>
    <w:rsid w:val="002F71C6"/>
    <w:rsid w:val="002F7892"/>
    <w:rsid w:val="00300619"/>
    <w:rsid w:val="0030087A"/>
    <w:rsid w:val="00300AC4"/>
    <w:rsid w:val="00300D6D"/>
    <w:rsid w:val="00300E27"/>
    <w:rsid w:val="00300FFE"/>
    <w:rsid w:val="003018D7"/>
    <w:rsid w:val="00301B8B"/>
    <w:rsid w:val="00301CD2"/>
    <w:rsid w:val="00301E2B"/>
    <w:rsid w:val="003023BE"/>
    <w:rsid w:val="00302518"/>
    <w:rsid w:val="00302C00"/>
    <w:rsid w:val="00302CDA"/>
    <w:rsid w:val="00304987"/>
    <w:rsid w:val="003049C4"/>
    <w:rsid w:val="003049EB"/>
    <w:rsid w:val="003055AF"/>
    <w:rsid w:val="00305876"/>
    <w:rsid w:val="0030587B"/>
    <w:rsid w:val="00305DBF"/>
    <w:rsid w:val="00306087"/>
    <w:rsid w:val="00306575"/>
    <w:rsid w:val="00307249"/>
    <w:rsid w:val="003072B1"/>
    <w:rsid w:val="003074AE"/>
    <w:rsid w:val="00307521"/>
    <w:rsid w:val="00307F62"/>
    <w:rsid w:val="0031019A"/>
    <w:rsid w:val="0031041D"/>
    <w:rsid w:val="0031081F"/>
    <w:rsid w:val="003115FC"/>
    <w:rsid w:val="003126A6"/>
    <w:rsid w:val="00312D2B"/>
    <w:rsid w:val="0031302A"/>
    <w:rsid w:val="003136F8"/>
    <w:rsid w:val="00313D33"/>
    <w:rsid w:val="003140F3"/>
    <w:rsid w:val="00314595"/>
    <w:rsid w:val="00314649"/>
    <w:rsid w:val="003148EA"/>
    <w:rsid w:val="0031492D"/>
    <w:rsid w:val="00314E66"/>
    <w:rsid w:val="00315774"/>
    <w:rsid w:val="00316182"/>
    <w:rsid w:val="003162AC"/>
    <w:rsid w:val="00316DC5"/>
    <w:rsid w:val="003204B2"/>
    <w:rsid w:val="003207BC"/>
    <w:rsid w:val="00321B54"/>
    <w:rsid w:val="00321D37"/>
    <w:rsid w:val="00321E34"/>
    <w:rsid w:val="0032206C"/>
    <w:rsid w:val="00322509"/>
    <w:rsid w:val="00322B96"/>
    <w:rsid w:val="00322CD0"/>
    <w:rsid w:val="00322E82"/>
    <w:rsid w:val="003232C4"/>
    <w:rsid w:val="00323551"/>
    <w:rsid w:val="0032368D"/>
    <w:rsid w:val="00323885"/>
    <w:rsid w:val="00323973"/>
    <w:rsid w:val="00323DC7"/>
    <w:rsid w:val="00324B7D"/>
    <w:rsid w:val="00324F20"/>
    <w:rsid w:val="00324FD8"/>
    <w:rsid w:val="00324FFB"/>
    <w:rsid w:val="003269A3"/>
    <w:rsid w:val="00327FBD"/>
    <w:rsid w:val="00330508"/>
    <w:rsid w:val="00331616"/>
    <w:rsid w:val="00331A54"/>
    <w:rsid w:val="00331E1A"/>
    <w:rsid w:val="00332022"/>
    <w:rsid w:val="00332AFF"/>
    <w:rsid w:val="00332C97"/>
    <w:rsid w:val="003333C9"/>
    <w:rsid w:val="00333C6A"/>
    <w:rsid w:val="0033428E"/>
    <w:rsid w:val="0033476E"/>
    <w:rsid w:val="00334845"/>
    <w:rsid w:val="0033546C"/>
    <w:rsid w:val="0033592E"/>
    <w:rsid w:val="00337125"/>
    <w:rsid w:val="003375A5"/>
    <w:rsid w:val="0033777B"/>
    <w:rsid w:val="003401BB"/>
    <w:rsid w:val="00340582"/>
    <w:rsid w:val="003405B7"/>
    <w:rsid w:val="00340889"/>
    <w:rsid w:val="00340CA6"/>
    <w:rsid w:val="00341522"/>
    <w:rsid w:val="003428C4"/>
    <w:rsid w:val="00342AC7"/>
    <w:rsid w:val="00342EC6"/>
    <w:rsid w:val="00344314"/>
    <w:rsid w:val="00344C85"/>
    <w:rsid w:val="00345176"/>
    <w:rsid w:val="003459D8"/>
    <w:rsid w:val="00345B10"/>
    <w:rsid w:val="00345B60"/>
    <w:rsid w:val="00345C06"/>
    <w:rsid w:val="00345C79"/>
    <w:rsid w:val="0034607C"/>
    <w:rsid w:val="00346DA2"/>
    <w:rsid w:val="00347CB5"/>
    <w:rsid w:val="00347EF7"/>
    <w:rsid w:val="00351A17"/>
    <w:rsid w:val="003521B8"/>
    <w:rsid w:val="00353187"/>
    <w:rsid w:val="0035338B"/>
    <w:rsid w:val="00353592"/>
    <w:rsid w:val="00354644"/>
    <w:rsid w:val="00354681"/>
    <w:rsid w:val="00354876"/>
    <w:rsid w:val="00354E4A"/>
    <w:rsid w:val="00355498"/>
    <w:rsid w:val="003566B8"/>
    <w:rsid w:val="0035723F"/>
    <w:rsid w:val="00357964"/>
    <w:rsid w:val="00357BE8"/>
    <w:rsid w:val="00357FAA"/>
    <w:rsid w:val="003601B0"/>
    <w:rsid w:val="003619BB"/>
    <w:rsid w:val="00361DFC"/>
    <w:rsid w:val="003629F7"/>
    <w:rsid w:val="00363196"/>
    <w:rsid w:val="003632F7"/>
    <w:rsid w:val="00363822"/>
    <w:rsid w:val="00363B17"/>
    <w:rsid w:val="00363CEC"/>
    <w:rsid w:val="003641E0"/>
    <w:rsid w:val="00364398"/>
    <w:rsid w:val="00364899"/>
    <w:rsid w:val="00364EDD"/>
    <w:rsid w:val="00364F37"/>
    <w:rsid w:val="0036587D"/>
    <w:rsid w:val="00365EB5"/>
    <w:rsid w:val="00366347"/>
    <w:rsid w:val="00366475"/>
    <w:rsid w:val="0036733E"/>
    <w:rsid w:val="003677B6"/>
    <w:rsid w:val="00367E03"/>
    <w:rsid w:val="00370C17"/>
    <w:rsid w:val="00371162"/>
    <w:rsid w:val="00371F7F"/>
    <w:rsid w:val="0037236D"/>
    <w:rsid w:val="00372703"/>
    <w:rsid w:val="00372D9D"/>
    <w:rsid w:val="00373334"/>
    <w:rsid w:val="00373796"/>
    <w:rsid w:val="00374571"/>
    <w:rsid w:val="00374998"/>
    <w:rsid w:val="00374CAA"/>
    <w:rsid w:val="003760CC"/>
    <w:rsid w:val="0037660C"/>
    <w:rsid w:val="00376C59"/>
    <w:rsid w:val="00376E1B"/>
    <w:rsid w:val="00377061"/>
    <w:rsid w:val="00377591"/>
    <w:rsid w:val="003777BD"/>
    <w:rsid w:val="0037785E"/>
    <w:rsid w:val="0038033D"/>
    <w:rsid w:val="00380850"/>
    <w:rsid w:val="00380A1E"/>
    <w:rsid w:val="00381474"/>
    <w:rsid w:val="00381AAE"/>
    <w:rsid w:val="00381ADA"/>
    <w:rsid w:val="00381CA5"/>
    <w:rsid w:val="003821FB"/>
    <w:rsid w:val="0038272B"/>
    <w:rsid w:val="00382B38"/>
    <w:rsid w:val="00382B39"/>
    <w:rsid w:val="00382F18"/>
    <w:rsid w:val="00384AAA"/>
    <w:rsid w:val="00385317"/>
    <w:rsid w:val="00385827"/>
    <w:rsid w:val="00385AE8"/>
    <w:rsid w:val="00385E42"/>
    <w:rsid w:val="00385E6B"/>
    <w:rsid w:val="00385F41"/>
    <w:rsid w:val="003864A0"/>
    <w:rsid w:val="003864CC"/>
    <w:rsid w:val="003868B2"/>
    <w:rsid w:val="00386B16"/>
    <w:rsid w:val="00386EBB"/>
    <w:rsid w:val="00387251"/>
    <w:rsid w:val="00387422"/>
    <w:rsid w:val="00390834"/>
    <w:rsid w:val="00390C02"/>
    <w:rsid w:val="00390E44"/>
    <w:rsid w:val="00391792"/>
    <w:rsid w:val="00391C1B"/>
    <w:rsid w:val="00392B8B"/>
    <w:rsid w:val="0039384A"/>
    <w:rsid w:val="003944C6"/>
    <w:rsid w:val="00394509"/>
    <w:rsid w:val="003948F8"/>
    <w:rsid w:val="0039491B"/>
    <w:rsid w:val="00394DFC"/>
    <w:rsid w:val="0039567B"/>
    <w:rsid w:val="00395C83"/>
    <w:rsid w:val="0039616B"/>
    <w:rsid w:val="00396404"/>
    <w:rsid w:val="0039651E"/>
    <w:rsid w:val="00396F68"/>
    <w:rsid w:val="00397315"/>
    <w:rsid w:val="0039739D"/>
    <w:rsid w:val="00397465"/>
    <w:rsid w:val="003A04A8"/>
    <w:rsid w:val="003A058F"/>
    <w:rsid w:val="003A0675"/>
    <w:rsid w:val="003A0B2B"/>
    <w:rsid w:val="003A0DE5"/>
    <w:rsid w:val="003A14DC"/>
    <w:rsid w:val="003A16E8"/>
    <w:rsid w:val="003A16F4"/>
    <w:rsid w:val="003A1898"/>
    <w:rsid w:val="003A28D2"/>
    <w:rsid w:val="003A2A02"/>
    <w:rsid w:val="003A2BBF"/>
    <w:rsid w:val="003A2F76"/>
    <w:rsid w:val="003A3741"/>
    <w:rsid w:val="003A3E1D"/>
    <w:rsid w:val="003A4D89"/>
    <w:rsid w:val="003A4FDA"/>
    <w:rsid w:val="003A5C59"/>
    <w:rsid w:val="003A6C4C"/>
    <w:rsid w:val="003A7175"/>
    <w:rsid w:val="003A7292"/>
    <w:rsid w:val="003A740C"/>
    <w:rsid w:val="003B06AE"/>
    <w:rsid w:val="003B071B"/>
    <w:rsid w:val="003B07FC"/>
    <w:rsid w:val="003B1776"/>
    <w:rsid w:val="003B1B3F"/>
    <w:rsid w:val="003B20F0"/>
    <w:rsid w:val="003B2740"/>
    <w:rsid w:val="003B2EC7"/>
    <w:rsid w:val="003B3BD8"/>
    <w:rsid w:val="003B3C35"/>
    <w:rsid w:val="003B4AC8"/>
    <w:rsid w:val="003B51BE"/>
    <w:rsid w:val="003B5366"/>
    <w:rsid w:val="003B548B"/>
    <w:rsid w:val="003B59D7"/>
    <w:rsid w:val="003B5E4F"/>
    <w:rsid w:val="003B6048"/>
    <w:rsid w:val="003B6574"/>
    <w:rsid w:val="003B66F9"/>
    <w:rsid w:val="003B693A"/>
    <w:rsid w:val="003B6964"/>
    <w:rsid w:val="003B6C57"/>
    <w:rsid w:val="003B6E10"/>
    <w:rsid w:val="003B79E2"/>
    <w:rsid w:val="003B7E17"/>
    <w:rsid w:val="003C03FC"/>
    <w:rsid w:val="003C073A"/>
    <w:rsid w:val="003C0937"/>
    <w:rsid w:val="003C150C"/>
    <w:rsid w:val="003C165A"/>
    <w:rsid w:val="003C1AB2"/>
    <w:rsid w:val="003C1B34"/>
    <w:rsid w:val="003C1BF6"/>
    <w:rsid w:val="003C2490"/>
    <w:rsid w:val="003C29B1"/>
    <w:rsid w:val="003C2B50"/>
    <w:rsid w:val="003C2CF2"/>
    <w:rsid w:val="003C3F1D"/>
    <w:rsid w:val="003C41BA"/>
    <w:rsid w:val="003C423F"/>
    <w:rsid w:val="003C476D"/>
    <w:rsid w:val="003C4857"/>
    <w:rsid w:val="003C513C"/>
    <w:rsid w:val="003C56E5"/>
    <w:rsid w:val="003C5B2E"/>
    <w:rsid w:val="003C5D2C"/>
    <w:rsid w:val="003C6586"/>
    <w:rsid w:val="003C65C6"/>
    <w:rsid w:val="003C687A"/>
    <w:rsid w:val="003C6A64"/>
    <w:rsid w:val="003C724C"/>
    <w:rsid w:val="003C796A"/>
    <w:rsid w:val="003D07D2"/>
    <w:rsid w:val="003D1442"/>
    <w:rsid w:val="003D14C7"/>
    <w:rsid w:val="003D1DE6"/>
    <w:rsid w:val="003D1F5A"/>
    <w:rsid w:val="003D2823"/>
    <w:rsid w:val="003D2B6A"/>
    <w:rsid w:val="003D2F0D"/>
    <w:rsid w:val="003D3821"/>
    <w:rsid w:val="003D39C8"/>
    <w:rsid w:val="003D3D8C"/>
    <w:rsid w:val="003D441E"/>
    <w:rsid w:val="003D5792"/>
    <w:rsid w:val="003D581F"/>
    <w:rsid w:val="003D5962"/>
    <w:rsid w:val="003D5F1D"/>
    <w:rsid w:val="003D611D"/>
    <w:rsid w:val="003D650A"/>
    <w:rsid w:val="003D66C0"/>
    <w:rsid w:val="003D70DB"/>
    <w:rsid w:val="003D73E3"/>
    <w:rsid w:val="003D7F88"/>
    <w:rsid w:val="003E046C"/>
    <w:rsid w:val="003E046E"/>
    <w:rsid w:val="003E071A"/>
    <w:rsid w:val="003E0A1F"/>
    <w:rsid w:val="003E0BF8"/>
    <w:rsid w:val="003E0C68"/>
    <w:rsid w:val="003E1019"/>
    <w:rsid w:val="003E1401"/>
    <w:rsid w:val="003E1D10"/>
    <w:rsid w:val="003E289D"/>
    <w:rsid w:val="003E2A4A"/>
    <w:rsid w:val="003E3587"/>
    <w:rsid w:val="003E38B5"/>
    <w:rsid w:val="003E3AC4"/>
    <w:rsid w:val="003E4368"/>
    <w:rsid w:val="003E48A7"/>
    <w:rsid w:val="003E4DF9"/>
    <w:rsid w:val="003E5008"/>
    <w:rsid w:val="003E5ABD"/>
    <w:rsid w:val="003E5D89"/>
    <w:rsid w:val="003E671E"/>
    <w:rsid w:val="003E6AD4"/>
    <w:rsid w:val="003E6DE6"/>
    <w:rsid w:val="003E70DB"/>
    <w:rsid w:val="003E749B"/>
    <w:rsid w:val="003E74A9"/>
    <w:rsid w:val="003E7A97"/>
    <w:rsid w:val="003E7F44"/>
    <w:rsid w:val="003F0373"/>
    <w:rsid w:val="003F13D6"/>
    <w:rsid w:val="003F1448"/>
    <w:rsid w:val="003F2400"/>
    <w:rsid w:val="003F259E"/>
    <w:rsid w:val="003F2763"/>
    <w:rsid w:val="003F2945"/>
    <w:rsid w:val="003F2AC9"/>
    <w:rsid w:val="003F2DF8"/>
    <w:rsid w:val="003F33F2"/>
    <w:rsid w:val="003F3C79"/>
    <w:rsid w:val="003F50CF"/>
    <w:rsid w:val="003F54FB"/>
    <w:rsid w:val="003F5871"/>
    <w:rsid w:val="003F5983"/>
    <w:rsid w:val="003F5D2F"/>
    <w:rsid w:val="003F5F5D"/>
    <w:rsid w:val="003F5F79"/>
    <w:rsid w:val="003F5FA1"/>
    <w:rsid w:val="003F61E4"/>
    <w:rsid w:val="003F6A40"/>
    <w:rsid w:val="003F6E05"/>
    <w:rsid w:val="003F7D45"/>
    <w:rsid w:val="00400254"/>
    <w:rsid w:val="0040031F"/>
    <w:rsid w:val="00400ADD"/>
    <w:rsid w:val="00401850"/>
    <w:rsid w:val="0040219F"/>
    <w:rsid w:val="0040282C"/>
    <w:rsid w:val="00402C3E"/>
    <w:rsid w:val="00402E31"/>
    <w:rsid w:val="0040307F"/>
    <w:rsid w:val="004030B7"/>
    <w:rsid w:val="004032D6"/>
    <w:rsid w:val="0040331A"/>
    <w:rsid w:val="004045F3"/>
    <w:rsid w:val="0040485F"/>
    <w:rsid w:val="00405FBD"/>
    <w:rsid w:val="00406B23"/>
    <w:rsid w:val="00406B44"/>
    <w:rsid w:val="00407421"/>
    <w:rsid w:val="00407D1C"/>
    <w:rsid w:val="004104A7"/>
    <w:rsid w:val="00410DEB"/>
    <w:rsid w:val="004110CD"/>
    <w:rsid w:val="0041112C"/>
    <w:rsid w:val="004111B5"/>
    <w:rsid w:val="00411448"/>
    <w:rsid w:val="00412552"/>
    <w:rsid w:val="00412C98"/>
    <w:rsid w:val="004136C7"/>
    <w:rsid w:val="00413737"/>
    <w:rsid w:val="0041380A"/>
    <w:rsid w:val="00413D00"/>
    <w:rsid w:val="00414B70"/>
    <w:rsid w:val="00414EC6"/>
    <w:rsid w:val="00415AC3"/>
    <w:rsid w:val="00415E12"/>
    <w:rsid w:val="00416A08"/>
    <w:rsid w:val="00416D88"/>
    <w:rsid w:val="00416F0C"/>
    <w:rsid w:val="0041700B"/>
    <w:rsid w:val="004171BF"/>
    <w:rsid w:val="0041747D"/>
    <w:rsid w:val="00417499"/>
    <w:rsid w:val="004174E0"/>
    <w:rsid w:val="004175C8"/>
    <w:rsid w:val="0041774D"/>
    <w:rsid w:val="0042094D"/>
    <w:rsid w:val="00421533"/>
    <w:rsid w:val="004216CA"/>
    <w:rsid w:val="004217E5"/>
    <w:rsid w:val="00421860"/>
    <w:rsid w:val="00421B0A"/>
    <w:rsid w:val="00421D8D"/>
    <w:rsid w:val="00423287"/>
    <w:rsid w:val="00423BFE"/>
    <w:rsid w:val="00424A74"/>
    <w:rsid w:val="00424BE8"/>
    <w:rsid w:val="004256B4"/>
    <w:rsid w:val="00426298"/>
    <w:rsid w:val="004262BA"/>
    <w:rsid w:val="004264C6"/>
    <w:rsid w:val="00426568"/>
    <w:rsid w:val="004266FC"/>
    <w:rsid w:val="00426CD5"/>
    <w:rsid w:val="00426D24"/>
    <w:rsid w:val="004270BD"/>
    <w:rsid w:val="004302F8"/>
    <w:rsid w:val="00430A64"/>
    <w:rsid w:val="0043101B"/>
    <w:rsid w:val="004322E5"/>
    <w:rsid w:val="00432574"/>
    <w:rsid w:val="004343A7"/>
    <w:rsid w:val="00434A7E"/>
    <w:rsid w:val="004351D0"/>
    <w:rsid w:val="00435E69"/>
    <w:rsid w:val="004362AE"/>
    <w:rsid w:val="00436994"/>
    <w:rsid w:val="00437458"/>
    <w:rsid w:val="004375C7"/>
    <w:rsid w:val="00437864"/>
    <w:rsid w:val="00437969"/>
    <w:rsid w:val="00437ACE"/>
    <w:rsid w:val="00437C2B"/>
    <w:rsid w:val="00437C3C"/>
    <w:rsid w:val="00437F8C"/>
    <w:rsid w:val="004405E4"/>
    <w:rsid w:val="00440DA5"/>
    <w:rsid w:val="00440DFB"/>
    <w:rsid w:val="00441050"/>
    <w:rsid w:val="00441736"/>
    <w:rsid w:val="0044195A"/>
    <w:rsid w:val="00442F46"/>
    <w:rsid w:val="004432EE"/>
    <w:rsid w:val="00443793"/>
    <w:rsid w:val="00443A65"/>
    <w:rsid w:val="00443AB8"/>
    <w:rsid w:val="00443FE9"/>
    <w:rsid w:val="0044418B"/>
    <w:rsid w:val="0044446F"/>
    <w:rsid w:val="00444A5D"/>
    <w:rsid w:val="00444AA4"/>
    <w:rsid w:val="004453C4"/>
    <w:rsid w:val="004454BE"/>
    <w:rsid w:val="00445504"/>
    <w:rsid w:val="00446172"/>
    <w:rsid w:val="0044624E"/>
    <w:rsid w:val="004468CC"/>
    <w:rsid w:val="004475B5"/>
    <w:rsid w:val="004475FD"/>
    <w:rsid w:val="00447E93"/>
    <w:rsid w:val="0045076E"/>
    <w:rsid w:val="00450BC9"/>
    <w:rsid w:val="0045135C"/>
    <w:rsid w:val="00451778"/>
    <w:rsid w:val="004528BF"/>
    <w:rsid w:val="00452AB5"/>
    <w:rsid w:val="004535B7"/>
    <w:rsid w:val="004535BB"/>
    <w:rsid w:val="00454059"/>
    <w:rsid w:val="00454BEF"/>
    <w:rsid w:val="00455057"/>
    <w:rsid w:val="004557FE"/>
    <w:rsid w:val="00455973"/>
    <w:rsid w:val="00455D04"/>
    <w:rsid w:val="0045663E"/>
    <w:rsid w:val="00456A21"/>
    <w:rsid w:val="00456B68"/>
    <w:rsid w:val="00456FD9"/>
    <w:rsid w:val="00457BAE"/>
    <w:rsid w:val="004601B4"/>
    <w:rsid w:val="00460612"/>
    <w:rsid w:val="004606B2"/>
    <w:rsid w:val="004606FF"/>
    <w:rsid w:val="00460C08"/>
    <w:rsid w:val="00460CF6"/>
    <w:rsid w:val="004614D6"/>
    <w:rsid w:val="00461973"/>
    <w:rsid w:val="00461BA8"/>
    <w:rsid w:val="00462722"/>
    <w:rsid w:val="004628E3"/>
    <w:rsid w:val="00463273"/>
    <w:rsid w:val="00464A61"/>
    <w:rsid w:val="00464B4E"/>
    <w:rsid w:val="00464C10"/>
    <w:rsid w:val="00464D13"/>
    <w:rsid w:val="00464D94"/>
    <w:rsid w:val="0046546A"/>
    <w:rsid w:val="004656C4"/>
    <w:rsid w:val="00465A97"/>
    <w:rsid w:val="00465D3F"/>
    <w:rsid w:val="00465E34"/>
    <w:rsid w:val="00466087"/>
    <w:rsid w:val="0046658C"/>
    <w:rsid w:val="004672DF"/>
    <w:rsid w:val="00467849"/>
    <w:rsid w:val="00467DAF"/>
    <w:rsid w:val="00467EBB"/>
    <w:rsid w:val="00470F0F"/>
    <w:rsid w:val="004711AC"/>
    <w:rsid w:val="0047179E"/>
    <w:rsid w:val="0047192D"/>
    <w:rsid w:val="00471E45"/>
    <w:rsid w:val="00472279"/>
    <w:rsid w:val="004723DE"/>
    <w:rsid w:val="0047246D"/>
    <w:rsid w:val="00472895"/>
    <w:rsid w:val="00472D46"/>
    <w:rsid w:val="00472DA2"/>
    <w:rsid w:val="00472E94"/>
    <w:rsid w:val="0047349C"/>
    <w:rsid w:val="0047366D"/>
    <w:rsid w:val="0047409B"/>
    <w:rsid w:val="004741BD"/>
    <w:rsid w:val="0047494A"/>
    <w:rsid w:val="00474BD9"/>
    <w:rsid w:val="00474BE5"/>
    <w:rsid w:val="00475DBE"/>
    <w:rsid w:val="00476176"/>
    <w:rsid w:val="00476609"/>
    <w:rsid w:val="00476F50"/>
    <w:rsid w:val="00477196"/>
    <w:rsid w:val="004779AA"/>
    <w:rsid w:val="00477B7D"/>
    <w:rsid w:val="00480ABD"/>
    <w:rsid w:val="0048249B"/>
    <w:rsid w:val="004824D3"/>
    <w:rsid w:val="004826A2"/>
    <w:rsid w:val="00484D65"/>
    <w:rsid w:val="00484DD2"/>
    <w:rsid w:val="00485036"/>
    <w:rsid w:val="00485403"/>
    <w:rsid w:val="00485DB5"/>
    <w:rsid w:val="00487333"/>
    <w:rsid w:val="0048735A"/>
    <w:rsid w:val="0048762B"/>
    <w:rsid w:val="00490074"/>
    <w:rsid w:val="00491F3A"/>
    <w:rsid w:val="00492B20"/>
    <w:rsid w:val="004930A8"/>
    <w:rsid w:val="00493719"/>
    <w:rsid w:val="004937C6"/>
    <w:rsid w:val="004940BB"/>
    <w:rsid w:val="00494139"/>
    <w:rsid w:val="00494C4E"/>
    <w:rsid w:val="004954E7"/>
    <w:rsid w:val="0049609A"/>
    <w:rsid w:val="00496637"/>
    <w:rsid w:val="00496C3E"/>
    <w:rsid w:val="00496CAA"/>
    <w:rsid w:val="0049718A"/>
    <w:rsid w:val="00497FA2"/>
    <w:rsid w:val="004A0989"/>
    <w:rsid w:val="004A0E0B"/>
    <w:rsid w:val="004A1400"/>
    <w:rsid w:val="004A19C5"/>
    <w:rsid w:val="004A1E37"/>
    <w:rsid w:val="004A223D"/>
    <w:rsid w:val="004A28E6"/>
    <w:rsid w:val="004A29D9"/>
    <w:rsid w:val="004A2CF8"/>
    <w:rsid w:val="004A3702"/>
    <w:rsid w:val="004A3754"/>
    <w:rsid w:val="004A3817"/>
    <w:rsid w:val="004A3C15"/>
    <w:rsid w:val="004A3D7C"/>
    <w:rsid w:val="004A4348"/>
    <w:rsid w:val="004A4912"/>
    <w:rsid w:val="004A676F"/>
    <w:rsid w:val="004A6D3E"/>
    <w:rsid w:val="004A6D9C"/>
    <w:rsid w:val="004A75C0"/>
    <w:rsid w:val="004A78D7"/>
    <w:rsid w:val="004A799C"/>
    <w:rsid w:val="004A7CD2"/>
    <w:rsid w:val="004B0A66"/>
    <w:rsid w:val="004B0B24"/>
    <w:rsid w:val="004B0D3F"/>
    <w:rsid w:val="004B1741"/>
    <w:rsid w:val="004B190F"/>
    <w:rsid w:val="004B1A53"/>
    <w:rsid w:val="004B1DA7"/>
    <w:rsid w:val="004B1E11"/>
    <w:rsid w:val="004B2005"/>
    <w:rsid w:val="004B246F"/>
    <w:rsid w:val="004B2BA7"/>
    <w:rsid w:val="004B2D0A"/>
    <w:rsid w:val="004B2FB3"/>
    <w:rsid w:val="004B2FCE"/>
    <w:rsid w:val="004B332A"/>
    <w:rsid w:val="004B39E5"/>
    <w:rsid w:val="004B3B6F"/>
    <w:rsid w:val="004B40FA"/>
    <w:rsid w:val="004B49B0"/>
    <w:rsid w:val="004B4D1D"/>
    <w:rsid w:val="004B4F02"/>
    <w:rsid w:val="004B51B4"/>
    <w:rsid w:val="004B53BC"/>
    <w:rsid w:val="004B5475"/>
    <w:rsid w:val="004B58BE"/>
    <w:rsid w:val="004B5D05"/>
    <w:rsid w:val="004B68E7"/>
    <w:rsid w:val="004B6A3D"/>
    <w:rsid w:val="004B6BA7"/>
    <w:rsid w:val="004B7099"/>
    <w:rsid w:val="004B7A8D"/>
    <w:rsid w:val="004B7B2A"/>
    <w:rsid w:val="004C00B2"/>
    <w:rsid w:val="004C055E"/>
    <w:rsid w:val="004C0745"/>
    <w:rsid w:val="004C0BA1"/>
    <w:rsid w:val="004C1004"/>
    <w:rsid w:val="004C1106"/>
    <w:rsid w:val="004C14A6"/>
    <w:rsid w:val="004C17D1"/>
    <w:rsid w:val="004C1AF4"/>
    <w:rsid w:val="004C1B92"/>
    <w:rsid w:val="004C248D"/>
    <w:rsid w:val="004C2580"/>
    <w:rsid w:val="004C2EA0"/>
    <w:rsid w:val="004C2EDA"/>
    <w:rsid w:val="004C3292"/>
    <w:rsid w:val="004C436A"/>
    <w:rsid w:val="004C4541"/>
    <w:rsid w:val="004C4881"/>
    <w:rsid w:val="004C546B"/>
    <w:rsid w:val="004C5721"/>
    <w:rsid w:val="004C582F"/>
    <w:rsid w:val="004C5943"/>
    <w:rsid w:val="004C5C11"/>
    <w:rsid w:val="004C5F10"/>
    <w:rsid w:val="004C6AC8"/>
    <w:rsid w:val="004C6ECA"/>
    <w:rsid w:val="004D050E"/>
    <w:rsid w:val="004D0C94"/>
    <w:rsid w:val="004D1749"/>
    <w:rsid w:val="004D2024"/>
    <w:rsid w:val="004D2BF2"/>
    <w:rsid w:val="004D2CB6"/>
    <w:rsid w:val="004D3429"/>
    <w:rsid w:val="004D3452"/>
    <w:rsid w:val="004D3B37"/>
    <w:rsid w:val="004D3D8F"/>
    <w:rsid w:val="004D3FEB"/>
    <w:rsid w:val="004D4329"/>
    <w:rsid w:val="004D4615"/>
    <w:rsid w:val="004D4A63"/>
    <w:rsid w:val="004D4AEA"/>
    <w:rsid w:val="004D4C42"/>
    <w:rsid w:val="004D4E32"/>
    <w:rsid w:val="004D5116"/>
    <w:rsid w:val="004D5B6A"/>
    <w:rsid w:val="004D5E50"/>
    <w:rsid w:val="004D605A"/>
    <w:rsid w:val="004D6207"/>
    <w:rsid w:val="004D6AF9"/>
    <w:rsid w:val="004D70E5"/>
    <w:rsid w:val="004D70F4"/>
    <w:rsid w:val="004D7290"/>
    <w:rsid w:val="004D72DF"/>
    <w:rsid w:val="004D7377"/>
    <w:rsid w:val="004D7A1E"/>
    <w:rsid w:val="004D7F90"/>
    <w:rsid w:val="004E01EC"/>
    <w:rsid w:val="004E050C"/>
    <w:rsid w:val="004E0938"/>
    <w:rsid w:val="004E0DD6"/>
    <w:rsid w:val="004E10C9"/>
    <w:rsid w:val="004E1915"/>
    <w:rsid w:val="004E1BE3"/>
    <w:rsid w:val="004E1CC1"/>
    <w:rsid w:val="004E1DC3"/>
    <w:rsid w:val="004E4182"/>
    <w:rsid w:val="004E4784"/>
    <w:rsid w:val="004E48DD"/>
    <w:rsid w:val="004E4CCF"/>
    <w:rsid w:val="004E52C4"/>
    <w:rsid w:val="004E5474"/>
    <w:rsid w:val="004E5952"/>
    <w:rsid w:val="004E5F9E"/>
    <w:rsid w:val="004E682F"/>
    <w:rsid w:val="004E6C96"/>
    <w:rsid w:val="004E73BF"/>
    <w:rsid w:val="004E7738"/>
    <w:rsid w:val="004E7A02"/>
    <w:rsid w:val="004E7ADF"/>
    <w:rsid w:val="004F0FC9"/>
    <w:rsid w:val="004F1896"/>
    <w:rsid w:val="004F1C0E"/>
    <w:rsid w:val="004F1EA2"/>
    <w:rsid w:val="004F2D61"/>
    <w:rsid w:val="004F38F1"/>
    <w:rsid w:val="004F3B10"/>
    <w:rsid w:val="004F3B36"/>
    <w:rsid w:val="004F3CBB"/>
    <w:rsid w:val="004F429B"/>
    <w:rsid w:val="004F48B2"/>
    <w:rsid w:val="004F5EC7"/>
    <w:rsid w:val="004F6126"/>
    <w:rsid w:val="004F6E79"/>
    <w:rsid w:val="00500605"/>
    <w:rsid w:val="005006B2"/>
    <w:rsid w:val="005012F5"/>
    <w:rsid w:val="00501558"/>
    <w:rsid w:val="00502337"/>
    <w:rsid w:val="00502466"/>
    <w:rsid w:val="005028C5"/>
    <w:rsid w:val="00502A2E"/>
    <w:rsid w:val="00502FC6"/>
    <w:rsid w:val="005031AC"/>
    <w:rsid w:val="00504261"/>
    <w:rsid w:val="00505262"/>
    <w:rsid w:val="00505D65"/>
    <w:rsid w:val="00506CC1"/>
    <w:rsid w:val="00506EB3"/>
    <w:rsid w:val="005073D1"/>
    <w:rsid w:val="005075D6"/>
    <w:rsid w:val="00507CE5"/>
    <w:rsid w:val="00507EC9"/>
    <w:rsid w:val="00510B00"/>
    <w:rsid w:val="0051121D"/>
    <w:rsid w:val="00511392"/>
    <w:rsid w:val="005113AE"/>
    <w:rsid w:val="005115F5"/>
    <w:rsid w:val="005120FB"/>
    <w:rsid w:val="00512984"/>
    <w:rsid w:val="00512AD2"/>
    <w:rsid w:val="00513FDE"/>
    <w:rsid w:val="00514351"/>
    <w:rsid w:val="0051478E"/>
    <w:rsid w:val="00514D55"/>
    <w:rsid w:val="00514E61"/>
    <w:rsid w:val="0051500B"/>
    <w:rsid w:val="0051546F"/>
    <w:rsid w:val="00515B7D"/>
    <w:rsid w:val="00516784"/>
    <w:rsid w:val="0051768B"/>
    <w:rsid w:val="00520A52"/>
    <w:rsid w:val="00521467"/>
    <w:rsid w:val="005217E1"/>
    <w:rsid w:val="00521D1E"/>
    <w:rsid w:val="0052269A"/>
    <w:rsid w:val="00522D35"/>
    <w:rsid w:val="00522F55"/>
    <w:rsid w:val="005230FF"/>
    <w:rsid w:val="00523413"/>
    <w:rsid w:val="005235F3"/>
    <w:rsid w:val="00523D7F"/>
    <w:rsid w:val="0052456F"/>
    <w:rsid w:val="00524F03"/>
    <w:rsid w:val="00525017"/>
    <w:rsid w:val="00525E80"/>
    <w:rsid w:val="00525F2D"/>
    <w:rsid w:val="0052626A"/>
    <w:rsid w:val="00526927"/>
    <w:rsid w:val="005270FF"/>
    <w:rsid w:val="0052777A"/>
    <w:rsid w:val="00527F9F"/>
    <w:rsid w:val="0053037C"/>
    <w:rsid w:val="00530753"/>
    <w:rsid w:val="005309B7"/>
    <w:rsid w:val="0053121D"/>
    <w:rsid w:val="00531F6A"/>
    <w:rsid w:val="00532035"/>
    <w:rsid w:val="00533224"/>
    <w:rsid w:val="00533F1D"/>
    <w:rsid w:val="00534CA7"/>
    <w:rsid w:val="00535016"/>
    <w:rsid w:val="005359DB"/>
    <w:rsid w:val="00536CB5"/>
    <w:rsid w:val="00536D73"/>
    <w:rsid w:val="00536DDF"/>
    <w:rsid w:val="00536EA1"/>
    <w:rsid w:val="00536F86"/>
    <w:rsid w:val="005371D9"/>
    <w:rsid w:val="00540A04"/>
    <w:rsid w:val="00540AEC"/>
    <w:rsid w:val="00540DA7"/>
    <w:rsid w:val="00541126"/>
    <w:rsid w:val="00541288"/>
    <w:rsid w:val="00541ED1"/>
    <w:rsid w:val="005427FF"/>
    <w:rsid w:val="00542C39"/>
    <w:rsid w:val="005434FF"/>
    <w:rsid w:val="0054382A"/>
    <w:rsid w:val="00543C90"/>
    <w:rsid w:val="00543D6D"/>
    <w:rsid w:val="00543E3B"/>
    <w:rsid w:val="00544503"/>
    <w:rsid w:val="00544858"/>
    <w:rsid w:val="00544AEC"/>
    <w:rsid w:val="00544E19"/>
    <w:rsid w:val="00545364"/>
    <w:rsid w:val="00545729"/>
    <w:rsid w:val="00545F4B"/>
    <w:rsid w:val="00545F9B"/>
    <w:rsid w:val="005461AA"/>
    <w:rsid w:val="0054662C"/>
    <w:rsid w:val="00546E32"/>
    <w:rsid w:val="005473FC"/>
    <w:rsid w:val="005476F0"/>
    <w:rsid w:val="00547B08"/>
    <w:rsid w:val="005504E9"/>
    <w:rsid w:val="005505B4"/>
    <w:rsid w:val="00550854"/>
    <w:rsid w:val="00550D3C"/>
    <w:rsid w:val="00551718"/>
    <w:rsid w:val="00551ECE"/>
    <w:rsid w:val="00552F10"/>
    <w:rsid w:val="00553316"/>
    <w:rsid w:val="00553518"/>
    <w:rsid w:val="0055424C"/>
    <w:rsid w:val="005544DF"/>
    <w:rsid w:val="00554532"/>
    <w:rsid w:val="00554938"/>
    <w:rsid w:val="00554A20"/>
    <w:rsid w:val="00554BE8"/>
    <w:rsid w:val="00555129"/>
    <w:rsid w:val="00555609"/>
    <w:rsid w:val="00555A1F"/>
    <w:rsid w:val="00555A9C"/>
    <w:rsid w:val="00555D5D"/>
    <w:rsid w:val="00555FD3"/>
    <w:rsid w:val="005564EE"/>
    <w:rsid w:val="00556874"/>
    <w:rsid w:val="0055736F"/>
    <w:rsid w:val="005573B1"/>
    <w:rsid w:val="0055799E"/>
    <w:rsid w:val="00557ACA"/>
    <w:rsid w:val="00557AD3"/>
    <w:rsid w:val="00560499"/>
    <w:rsid w:val="00560607"/>
    <w:rsid w:val="00560734"/>
    <w:rsid w:val="00560823"/>
    <w:rsid w:val="00560984"/>
    <w:rsid w:val="00560C67"/>
    <w:rsid w:val="00560E7E"/>
    <w:rsid w:val="005615E7"/>
    <w:rsid w:val="0056170A"/>
    <w:rsid w:val="005618B5"/>
    <w:rsid w:val="005618E1"/>
    <w:rsid w:val="00562CC4"/>
    <w:rsid w:val="00563B4F"/>
    <w:rsid w:val="00563E22"/>
    <w:rsid w:val="00564379"/>
    <w:rsid w:val="0056438C"/>
    <w:rsid w:val="005649C4"/>
    <w:rsid w:val="00564BE6"/>
    <w:rsid w:val="0056548E"/>
    <w:rsid w:val="00566035"/>
    <w:rsid w:val="0056627E"/>
    <w:rsid w:val="005668CD"/>
    <w:rsid w:val="005670AD"/>
    <w:rsid w:val="00567AF7"/>
    <w:rsid w:val="00567BB4"/>
    <w:rsid w:val="00567C02"/>
    <w:rsid w:val="005702B1"/>
    <w:rsid w:val="00570AB6"/>
    <w:rsid w:val="00571072"/>
    <w:rsid w:val="005712D7"/>
    <w:rsid w:val="005712F7"/>
    <w:rsid w:val="005714C1"/>
    <w:rsid w:val="005714EB"/>
    <w:rsid w:val="00571BAC"/>
    <w:rsid w:val="00571BB2"/>
    <w:rsid w:val="0057214A"/>
    <w:rsid w:val="005724FC"/>
    <w:rsid w:val="00572840"/>
    <w:rsid w:val="00572D55"/>
    <w:rsid w:val="0057341D"/>
    <w:rsid w:val="00573423"/>
    <w:rsid w:val="00573676"/>
    <w:rsid w:val="00573C20"/>
    <w:rsid w:val="00574130"/>
    <w:rsid w:val="00574B6C"/>
    <w:rsid w:val="005753E3"/>
    <w:rsid w:val="005763EC"/>
    <w:rsid w:val="00576E13"/>
    <w:rsid w:val="00576EE9"/>
    <w:rsid w:val="00577526"/>
    <w:rsid w:val="00577C5C"/>
    <w:rsid w:val="00580238"/>
    <w:rsid w:val="00580B09"/>
    <w:rsid w:val="00580D35"/>
    <w:rsid w:val="00580E21"/>
    <w:rsid w:val="005812A6"/>
    <w:rsid w:val="00581599"/>
    <w:rsid w:val="00582023"/>
    <w:rsid w:val="0058207B"/>
    <w:rsid w:val="005823B5"/>
    <w:rsid w:val="00582DE6"/>
    <w:rsid w:val="005830FA"/>
    <w:rsid w:val="005839A4"/>
    <w:rsid w:val="00584830"/>
    <w:rsid w:val="00584C7B"/>
    <w:rsid w:val="0058508B"/>
    <w:rsid w:val="0058519A"/>
    <w:rsid w:val="005851D2"/>
    <w:rsid w:val="00585226"/>
    <w:rsid w:val="005857FE"/>
    <w:rsid w:val="00585F02"/>
    <w:rsid w:val="00587366"/>
    <w:rsid w:val="00587F33"/>
    <w:rsid w:val="0059010F"/>
    <w:rsid w:val="00590AE5"/>
    <w:rsid w:val="00590BDE"/>
    <w:rsid w:val="00590C56"/>
    <w:rsid w:val="00591B40"/>
    <w:rsid w:val="005921F1"/>
    <w:rsid w:val="005924B5"/>
    <w:rsid w:val="0059291E"/>
    <w:rsid w:val="00593F53"/>
    <w:rsid w:val="00594373"/>
    <w:rsid w:val="0059451B"/>
    <w:rsid w:val="0059494C"/>
    <w:rsid w:val="00594C5D"/>
    <w:rsid w:val="0059544C"/>
    <w:rsid w:val="00595661"/>
    <w:rsid w:val="00596013"/>
    <w:rsid w:val="00596694"/>
    <w:rsid w:val="00596C56"/>
    <w:rsid w:val="00596D0D"/>
    <w:rsid w:val="00596ED0"/>
    <w:rsid w:val="00597B43"/>
    <w:rsid w:val="005A0BED"/>
    <w:rsid w:val="005A0DCE"/>
    <w:rsid w:val="005A0F66"/>
    <w:rsid w:val="005A1723"/>
    <w:rsid w:val="005A193E"/>
    <w:rsid w:val="005A1DF8"/>
    <w:rsid w:val="005A1E82"/>
    <w:rsid w:val="005A26BC"/>
    <w:rsid w:val="005A2C95"/>
    <w:rsid w:val="005A3C12"/>
    <w:rsid w:val="005A3DFA"/>
    <w:rsid w:val="005A407B"/>
    <w:rsid w:val="005A48AD"/>
    <w:rsid w:val="005A4942"/>
    <w:rsid w:val="005A5797"/>
    <w:rsid w:val="005A5909"/>
    <w:rsid w:val="005A5C1C"/>
    <w:rsid w:val="005A64D5"/>
    <w:rsid w:val="005A733D"/>
    <w:rsid w:val="005A7E53"/>
    <w:rsid w:val="005B00FD"/>
    <w:rsid w:val="005B04BB"/>
    <w:rsid w:val="005B0B11"/>
    <w:rsid w:val="005B1828"/>
    <w:rsid w:val="005B19C6"/>
    <w:rsid w:val="005B1A3C"/>
    <w:rsid w:val="005B21EF"/>
    <w:rsid w:val="005B2DFF"/>
    <w:rsid w:val="005B3135"/>
    <w:rsid w:val="005B462D"/>
    <w:rsid w:val="005B4716"/>
    <w:rsid w:val="005B4896"/>
    <w:rsid w:val="005B5693"/>
    <w:rsid w:val="005B58BA"/>
    <w:rsid w:val="005B5D2F"/>
    <w:rsid w:val="005B63A2"/>
    <w:rsid w:val="005B649A"/>
    <w:rsid w:val="005B686B"/>
    <w:rsid w:val="005B6FF3"/>
    <w:rsid w:val="005B70A4"/>
    <w:rsid w:val="005B77D9"/>
    <w:rsid w:val="005C0A51"/>
    <w:rsid w:val="005C0E13"/>
    <w:rsid w:val="005C1B54"/>
    <w:rsid w:val="005C2120"/>
    <w:rsid w:val="005C222A"/>
    <w:rsid w:val="005C22E9"/>
    <w:rsid w:val="005C2600"/>
    <w:rsid w:val="005C351D"/>
    <w:rsid w:val="005C3880"/>
    <w:rsid w:val="005C3AD5"/>
    <w:rsid w:val="005C3CBC"/>
    <w:rsid w:val="005C4819"/>
    <w:rsid w:val="005C4CE1"/>
    <w:rsid w:val="005C50D7"/>
    <w:rsid w:val="005C53AF"/>
    <w:rsid w:val="005C5539"/>
    <w:rsid w:val="005C57B7"/>
    <w:rsid w:val="005C5814"/>
    <w:rsid w:val="005C5C7B"/>
    <w:rsid w:val="005C5D92"/>
    <w:rsid w:val="005C5EDD"/>
    <w:rsid w:val="005C6739"/>
    <w:rsid w:val="005C6EA5"/>
    <w:rsid w:val="005C72DC"/>
    <w:rsid w:val="005C7923"/>
    <w:rsid w:val="005D0D03"/>
    <w:rsid w:val="005D0E73"/>
    <w:rsid w:val="005D108B"/>
    <w:rsid w:val="005D152F"/>
    <w:rsid w:val="005D1CA3"/>
    <w:rsid w:val="005D1CD4"/>
    <w:rsid w:val="005D1F0C"/>
    <w:rsid w:val="005D2651"/>
    <w:rsid w:val="005D27AE"/>
    <w:rsid w:val="005D2D5B"/>
    <w:rsid w:val="005D3142"/>
    <w:rsid w:val="005D378E"/>
    <w:rsid w:val="005D380D"/>
    <w:rsid w:val="005D3B29"/>
    <w:rsid w:val="005D3CE2"/>
    <w:rsid w:val="005D43E2"/>
    <w:rsid w:val="005D4451"/>
    <w:rsid w:val="005D46AB"/>
    <w:rsid w:val="005D4754"/>
    <w:rsid w:val="005D4B02"/>
    <w:rsid w:val="005D564C"/>
    <w:rsid w:val="005D59D8"/>
    <w:rsid w:val="005D602F"/>
    <w:rsid w:val="005D6FC5"/>
    <w:rsid w:val="005D742A"/>
    <w:rsid w:val="005D77AE"/>
    <w:rsid w:val="005D7B8A"/>
    <w:rsid w:val="005E0AE6"/>
    <w:rsid w:val="005E0CA4"/>
    <w:rsid w:val="005E103A"/>
    <w:rsid w:val="005E13C9"/>
    <w:rsid w:val="005E2F48"/>
    <w:rsid w:val="005E3778"/>
    <w:rsid w:val="005E3CE3"/>
    <w:rsid w:val="005E42D4"/>
    <w:rsid w:val="005E4936"/>
    <w:rsid w:val="005E4FDA"/>
    <w:rsid w:val="005E51AE"/>
    <w:rsid w:val="005E59C0"/>
    <w:rsid w:val="005E5E67"/>
    <w:rsid w:val="005E5EC2"/>
    <w:rsid w:val="005E60C7"/>
    <w:rsid w:val="005E65AB"/>
    <w:rsid w:val="005E7273"/>
    <w:rsid w:val="005E7511"/>
    <w:rsid w:val="005E7762"/>
    <w:rsid w:val="005E77E9"/>
    <w:rsid w:val="005F0528"/>
    <w:rsid w:val="005F105B"/>
    <w:rsid w:val="005F14E2"/>
    <w:rsid w:val="005F1D59"/>
    <w:rsid w:val="005F22D3"/>
    <w:rsid w:val="005F3706"/>
    <w:rsid w:val="005F3727"/>
    <w:rsid w:val="005F4060"/>
    <w:rsid w:val="005F40B7"/>
    <w:rsid w:val="005F4639"/>
    <w:rsid w:val="005F4E51"/>
    <w:rsid w:val="005F5099"/>
    <w:rsid w:val="005F50FE"/>
    <w:rsid w:val="005F542D"/>
    <w:rsid w:val="005F60DF"/>
    <w:rsid w:val="005F6D4D"/>
    <w:rsid w:val="005F7157"/>
    <w:rsid w:val="005F731A"/>
    <w:rsid w:val="005F7D2D"/>
    <w:rsid w:val="00600CE0"/>
    <w:rsid w:val="00600D6B"/>
    <w:rsid w:val="00602883"/>
    <w:rsid w:val="00603148"/>
    <w:rsid w:val="00603548"/>
    <w:rsid w:val="00603889"/>
    <w:rsid w:val="00603D60"/>
    <w:rsid w:val="00603D97"/>
    <w:rsid w:val="00603FCF"/>
    <w:rsid w:val="0060408F"/>
    <w:rsid w:val="006040B5"/>
    <w:rsid w:val="00604267"/>
    <w:rsid w:val="00604EBB"/>
    <w:rsid w:val="00604F77"/>
    <w:rsid w:val="00605853"/>
    <w:rsid w:val="00606842"/>
    <w:rsid w:val="00606AFC"/>
    <w:rsid w:val="00607107"/>
    <w:rsid w:val="006071CF"/>
    <w:rsid w:val="006071D1"/>
    <w:rsid w:val="0060747A"/>
    <w:rsid w:val="0060759E"/>
    <w:rsid w:val="00611004"/>
    <w:rsid w:val="00611911"/>
    <w:rsid w:val="00612CBD"/>
    <w:rsid w:val="006132B5"/>
    <w:rsid w:val="006136B4"/>
    <w:rsid w:val="006140BF"/>
    <w:rsid w:val="0061445D"/>
    <w:rsid w:val="00615060"/>
    <w:rsid w:val="00615E21"/>
    <w:rsid w:val="00616101"/>
    <w:rsid w:val="0061626A"/>
    <w:rsid w:val="006162AA"/>
    <w:rsid w:val="006163BD"/>
    <w:rsid w:val="00616C00"/>
    <w:rsid w:val="0061777F"/>
    <w:rsid w:val="00620612"/>
    <w:rsid w:val="00620977"/>
    <w:rsid w:val="00620CA3"/>
    <w:rsid w:val="00621816"/>
    <w:rsid w:val="00621CC2"/>
    <w:rsid w:val="00621CDC"/>
    <w:rsid w:val="00622412"/>
    <w:rsid w:val="006224B0"/>
    <w:rsid w:val="006225A9"/>
    <w:rsid w:val="00622915"/>
    <w:rsid w:val="00622C7E"/>
    <w:rsid w:val="00623335"/>
    <w:rsid w:val="00623452"/>
    <w:rsid w:val="0062411D"/>
    <w:rsid w:val="006244D2"/>
    <w:rsid w:val="006246B9"/>
    <w:rsid w:val="00624814"/>
    <w:rsid w:val="00624976"/>
    <w:rsid w:val="00624F06"/>
    <w:rsid w:val="00624F07"/>
    <w:rsid w:val="0062507D"/>
    <w:rsid w:val="00625C67"/>
    <w:rsid w:val="00625CF6"/>
    <w:rsid w:val="00625CF9"/>
    <w:rsid w:val="0062617B"/>
    <w:rsid w:val="00626691"/>
    <w:rsid w:val="00627C8E"/>
    <w:rsid w:val="00627F4A"/>
    <w:rsid w:val="006303D8"/>
    <w:rsid w:val="00630489"/>
    <w:rsid w:val="00632052"/>
    <w:rsid w:val="00632474"/>
    <w:rsid w:val="0063383E"/>
    <w:rsid w:val="006340CD"/>
    <w:rsid w:val="0063433D"/>
    <w:rsid w:val="0063451E"/>
    <w:rsid w:val="00634541"/>
    <w:rsid w:val="00634ECD"/>
    <w:rsid w:val="00635A66"/>
    <w:rsid w:val="00635CA2"/>
    <w:rsid w:val="00635D6D"/>
    <w:rsid w:val="00636A8A"/>
    <w:rsid w:val="00636C20"/>
    <w:rsid w:val="0063797A"/>
    <w:rsid w:val="00637C1D"/>
    <w:rsid w:val="006404A0"/>
    <w:rsid w:val="006405D2"/>
    <w:rsid w:val="00640920"/>
    <w:rsid w:val="00640A62"/>
    <w:rsid w:val="00640E54"/>
    <w:rsid w:val="006416F9"/>
    <w:rsid w:val="00641D45"/>
    <w:rsid w:val="006423D9"/>
    <w:rsid w:val="006424E6"/>
    <w:rsid w:val="006426F5"/>
    <w:rsid w:val="00642D01"/>
    <w:rsid w:val="006432B9"/>
    <w:rsid w:val="0064337B"/>
    <w:rsid w:val="006433B2"/>
    <w:rsid w:val="00643BC1"/>
    <w:rsid w:val="00644A17"/>
    <w:rsid w:val="00644CB1"/>
    <w:rsid w:val="00645685"/>
    <w:rsid w:val="00651948"/>
    <w:rsid w:val="00651A1E"/>
    <w:rsid w:val="00651F4D"/>
    <w:rsid w:val="00652819"/>
    <w:rsid w:val="00653583"/>
    <w:rsid w:val="006538A0"/>
    <w:rsid w:val="00653C19"/>
    <w:rsid w:val="00653C82"/>
    <w:rsid w:val="0065498D"/>
    <w:rsid w:val="00654E6F"/>
    <w:rsid w:val="00655ADE"/>
    <w:rsid w:val="00655BC6"/>
    <w:rsid w:val="0065628C"/>
    <w:rsid w:val="00656BAB"/>
    <w:rsid w:val="00656DCB"/>
    <w:rsid w:val="006575D3"/>
    <w:rsid w:val="0065784C"/>
    <w:rsid w:val="006579B4"/>
    <w:rsid w:val="00657EF6"/>
    <w:rsid w:val="00660081"/>
    <w:rsid w:val="0066030C"/>
    <w:rsid w:val="0066054D"/>
    <w:rsid w:val="00660882"/>
    <w:rsid w:val="00660931"/>
    <w:rsid w:val="006619EB"/>
    <w:rsid w:val="00661CE1"/>
    <w:rsid w:val="00662330"/>
    <w:rsid w:val="00662698"/>
    <w:rsid w:val="00662B58"/>
    <w:rsid w:val="006630C6"/>
    <w:rsid w:val="00663848"/>
    <w:rsid w:val="00664825"/>
    <w:rsid w:val="0066521E"/>
    <w:rsid w:val="00665863"/>
    <w:rsid w:val="00665F21"/>
    <w:rsid w:val="00666014"/>
    <w:rsid w:val="0066615C"/>
    <w:rsid w:val="006662EE"/>
    <w:rsid w:val="00666383"/>
    <w:rsid w:val="006675AC"/>
    <w:rsid w:val="0066771E"/>
    <w:rsid w:val="00667841"/>
    <w:rsid w:val="0067049C"/>
    <w:rsid w:val="006708F7"/>
    <w:rsid w:val="00670901"/>
    <w:rsid w:val="00670A6F"/>
    <w:rsid w:val="00670E6F"/>
    <w:rsid w:val="00670E82"/>
    <w:rsid w:val="00670E94"/>
    <w:rsid w:val="00671074"/>
    <w:rsid w:val="006714EE"/>
    <w:rsid w:val="00671BD9"/>
    <w:rsid w:val="0067215E"/>
    <w:rsid w:val="006727B8"/>
    <w:rsid w:val="006728E2"/>
    <w:rsid w:val="00673348"/>
    <w:rsid w:val="00673924"/>
    <w:rsid w:val="00673EB9"/>
    <w:rsid w:val="00674279"/>
    <w:rsid w:val="006743D2"/>
    <w:rsid w:val="00674B07"/>
    <w:rsid w:val="00674D3B"/>
    <w:rsid w:val="00675B8A"/>
    <w:rsid w:val="0067611D"/>
    <w:rsid w:val="00676711"/>
    <w:rsid w:val="00676DA2"/>
    <w:rsid w:val="00676F23"/>
    <w:rsid w:val="00680769"/>
    <w:rsid w:val="0068082E"/>
    <w:rsid w:val="0068103E"/>
    <w:rsid w:val="00681DDF"/>
    <w:rsid w:val="00681E5F"/>
    <w:rsid w:val="00682877"/>
    <w:rsid w:val="0068307C"/>
    <w:rsid w:val="0068437C"/>
    <w:rsid w:val="00684516"/>
    <w:rsid w:val="00684694"/>
    <w:rsid w:val="00684749"/>
    <w:rsid w:val="00685558"/>
    <w:rsid w:val="006857D8"/>
    <w:rsid w:val="00685E52"/>
    <w:rsid w:val="00685FCC"/>
    <w:rsid w:val="00686319"/>
    <w:rsid w:val="0068654D"/>
    <w:rsid w:val="00686B84"/>
    <w:rsid w:val="006870D6"/>
    <w:rsid w:val="006871B4"/>
    <w:rsid w:val="0069044D"/>
    <w:rsid w:val="006906AD"/>
    <w:rsid w:val="00690E1F"/>
    <w:rsid w:val="00690E33"/>
    <w:rsid w:val="0069102B"/>
    <w:rsid w:val="006917FC"/>
    <w:rsid w:val="0069218D"/>
    <w:rsid w:val="006921E5"/>
    <w:rsid w:val="006933E0"/>
    <w:rsid w:val="00693659"/>
    <w:rsid w:val="00693661"/>
    <w:rsid w:val="00693677"/>
    <w:rsid w:val="00693902"/>
    <w:rsid w:val="00693B9A"/>
    <w:rsid w:val="00693E0C"/>
    <w:rsid w:val="00693F43"/>
    <w:rsid w:val="006943B2"/>
    <w:rsid w:val="00694D66"/>
    <w:rsid w:val="006968F1"/>
    <w:rsid w:val="00696EB5"/>
    <w:rsid w:val="00696EC4"/>
    <w:rsid w:val="00697427"/>
    <w:rsid w:val="00697586"/>
    <w:rsid w:val="00697EC9"/>
    <w:rsid w:val="006A01A6"/>
    <w:rsid w:val="006A02E0"/>
    <w:rsid w:val="006A0888"/>
    <w:rsid w:val="006A148B"/>
    <w:rsid w:val="006A14A8"/>
    <w:rsid w:val="006A19C3"/>
    <w:rsid w:val="006A1F43"/>
    <w:rsid w:val="006A23E7"/>
    <w:rsid w:val="006A26BE"/>
    <w:rsid w:val="006A2EA1"/>
    <w:rsid w:val="006A32E4"/>
    <w:rsid w:val="006A3669"/>
    <w:rsid w:val="006A37CC"/>
    <w:rsid w:val="006A4126"/>
    <w:rsid w:val="006A4C19"/>
    <w:rsid w:val="006A4F63"/>
    <w:rsid w:val="006A5569"/>
    <w:rsid w:val="006A6304"/>
    <w:rsid w:val="006A636B"/>
    <w:rsid w:val="006A6441"/>
    <w:rsid w:val="006A6451"/>
    <w:rsid w:val="006A72D3"/>
    <w:rsid w:val="006A765C"/>
    <w:rsid w:val="006A76B9"/>
    <w:rsid w:val="006A76BA"/>
    <w:rsid w:val="006A77CF"/>
    <w:rsid w:val="006B0274"/>
    <w:rsid w:val="006B0387"/>
    <w:rsid w:val="006B104D"/>
    <w:rsid w:val="006B2236"/>
    <w:rsid w:val="006B258C"/>
    <w:rsid w:val="006B28C6"/>
    <w:rsid w:val="006B28EB"/>
    <w:rsid w:val="006B29B3"/>
    <w:rsid w:val="006B2CB1"/>
    <w:rsid w:val="006B2D9F"/>
    <w:rsid w:val="006B3459"/>
    <w:rsid w:val="006B3765"/>
    <w:rsid w:val="006B406E"/>
    <w:rsid w:val="006B40C1"/>
    <w:rsid w:val="006B4593"/>
    <w:rsid w:val="006B4891"/>
    <w:rsid w:val="006B4C6F"/>
    <w:rsid w:val="006B4CB1"/>
    <w:rsid w:val="006B4DA8"/>
    <w:rsid w:val="006B4DE1"/>
    <w:rsid w:val="006B51DC"/>
    <w:rsid w:val="006B5D51"/>
    <w:rsid w:val="006B6F78"/>
    <w:rsid w:val="006B7490"/>
    <w:rsid w:val="006B750E"/>
    <w:rsid w:val="006B778B"/>
    <w:rsid w:val="006B7813"/>
    <w:rsid w:val="006B78E3"/>
    <w:rsid w:val="006B79B0"/>
    <w:rsid w:val="006C07BA"/>
    <w:rsid w:val="006C0938"/>
    <w:rsid w:val="006C0A3A"/>
    <w:rsid w:val="006C148D"/>
    <w:rsid w:val="006C1582"/>
    <w:rsid w:val="006C15ED"/>
    <w:rsid w:val="006C182F"/>
    <w:rsid w:val="006C2459"/>
    <w:rsid w:val="006C2581"/>
    <w:rsid w:val="006C26CE"/>
    <w:rsid w:val="006C2F3B"/>
    <w:rsid w:val="006C337D"/>
    <w:rsid w:val="006C37D4"/>
    <w:rsid w:val="006C4CB4"/>
    <w:rsid w:val="006C5013"/>
    <w:rsid w:val="006C5A4B"/>
    <w:rsid w:val="006C5BD3"/>
    <w:rsid w:val="006C6224"/>
    <w:rsid w:val="006C6F05"/>
    <w:rsid w:val="006C71B3"/>
    <w:rsid w:val="006C741C"/>
    <w:rsid w:val="006C74F6"/>
    <w:rsid w:val="006C7BA2"/>
    <w:rsid w:val="006D09AE"/>
    <w:rsid w:val="006D14A5"/>
    <w:rsid w:val="006D2A58"/>
    <w:rsid w:val="006D4836"/>
    <w:rsid w:val="006D50FA"/>
    <w:rsid w:val="006D5309"/>
    <w:rsid w:val="006D5386"/>
    <w:rsid w:val="006D58C6"/>
    <w:rsid w:val="006D5B4B"/>
    <w:rsid w:val="006D5CE8"/>
    <w:rsid w:val="006D5E8E"/>
    <w:rsid w:val="006D6928"/>
    <w:rsid w:val="006D7051"/>
    <w:rsid w:val="006D749C"/>
    <w:rsid w:val="006D78C7"/>
    <w:rsid w:val="006D7F0F"/>
    <w:rsid w:val="006E02DF"/>
    <w:rsid w:val="006E05A8"/>
    <w:rsid w:val="006E08A1"/>
    <w:rsid w:val="006E0B80"/>
    <w:rsid w:val="006E0D53"/>
    <w:rsid w:val="006E31FD"/>
    <w:rsid w:val="006E3C49"/>
    <w:rsid w:val="006E4146"/>
    <w:rsid w:val="006E466E"/>
    <w:rsid w:val="006E4ACD"/>
    <w:rsid w:val="006E4BA8"/>
    <w:rsid w:val="006E517E"/>
    <w:rsid w:val="006E6B2A"/>
    <w:rsid w:val="006E74E0"/>
    <w:rsid w:val="006E75D0"/>
    <w:rsid w:val="006E7E0C"/>
    <w:rsid w:val="006F0807"/>
    <w:rsid w:val="006F0960"/>
    <w:rsid w:val="006F0A9D"/>
    <w:rsid w:val="006F0D89"/>
    <w:rsid w:val="006F17D6"/>
    <w:rsid w:val="006F1E26"/>
    <w:rsid w:val="006F1F23"/>
    <w:rsid w:val="006F2367"/>
    <w:rsid w:val="006F295A"/>
    <w:rsid w:val="006F2B07"/>
    <w:rsid w:val="006F34BB"/>
    <w:rsid w:val="006F38FB"/>
    <w:rsid w:val="006F3A22"/>
    <w:rsid w:val="006F3C77"/>
    <w:rsid w:val="006F4021"/>
    <w:rsid w:val="006F4382"/>
    <w:rsid w:val="006F4B8C"/>
    <w:rsid w:val="006F5586"/>
    <w:rsid w:val="006F58AB"/>
    <w:rsid w:val="006F599C"/>
    <w:rsid w:val="006F5A99"/>
    <w:rsid w:val="006F68D0"/>
    <w:rsid w:val="006F69A3"/>
    <w:rsid w:val="006F73FD"/>
    <w:rsid w:val="006F7686"/>
    <w:rsid w:val="006F7847"/>
    <w:rsid w:val="00700588"/>
    <w:rsid w:val="00700B7B"/>
    <w:rsid w:val="00700F24"/>
    <w:rsid w:val="0070152B"/>
    <w:rsid w:val="00701757"/>
    <w:rsid w:val="00701EDE"/>
    <w:rsid w:val="007025D7"/>
    <w:rsid w:val="00702E73"/>
    <w:rsid w:val="00702EEA"/>
    <w:rsid w:val="0070307D"/>
    <w:rsid w:val="007033AC"/>
    <w:rsid w:val="00703572"/>
    <w:rsid w:val="00703B9C"/>
    <w:rsid w:val="007046AA"/>
    <w:rsid w:val="00704A2E"/>
    <w:rsid w:val="00704E54"/>
    <w:rsid w:val="007053B3"/>
    <w:rsid w:val="00705AAD"/>
    <w:rsid w:val="00705F9C"/>
    <w:rsid w:val="00706091"/>
    <w:rsid w:val="00706980"/>
    <w:rsid w:val="00706EA2"/>
    <w:rsid w:val="00706F06"/>
    <w:rsid w:val="0070710A"/>
    <w:rsid w:val="0070788D"/>
    <w:rsid w:val="0071025A"/>
    <w:rsid w:val="00710889"/>
    <w:rsid w:val="007109C2"/>
    <w:rsid w:val="00710D65"/>
    <w:rsid w:val="00710E58"/>
    <w:rsid w:val="007113F0"/>
    <w:rsid w:val="007116AB"/>
    <w:rsid w:val="00711867"/>
    <w:rsid w:val="00712919"/>
    <w:rsid w:val="00712A71"/>
    <w:rsid w:val="0071335F"/>
    <w:rsid w:val="007133C3"/>
    <w:rsid w:val="0071340E"/>
    <w:rsid w:val="0071393C"/>
    <w:rsid w:val="007144C7"/>
    <w:rsid w:val="007154E8"/>
    <w:rsid w:val="007159CE"/>
    <w:rsid w:val="00715F8F"/>
    <w:rsid w:val="00716C1A"/>
    <w:rsid w:val="00716C5F"/>
    <w:rsid w:val="00716F36"/>
    <w:rsid w:val="00717381"/>
    <w:rsid w:val="007177EC"/>
    <w:rsid w:val="00720DC7"/>
    <w:rsid w:val="007211AC"/>
    <w:rsid w:val="00721232"/>
    <w:rsid w:val="00721AD0"/>
    <w:rsid w:val="007223C5"/>
    <w:rsid w:val="00722DF0"/>
    <w:rsid w:val="0072369D"/>
    <w:rsid w:val="0072382C"/>
    <w:rsid w:val="007241CD"/>
    <w:rsid w:val="00724A41"/>
    <w:rsid w:val="0072578B"/>
    <w:rsid w:val="00725C52"/>
    <w:rsid w:val="007264A9"/>
    <w:rsid w:val="00726533"/>
    <w:rsid w:val="007265C5"/>
    <w:rsid w:val="00726CA2"/>
    <w:rsid w:val="00727323"/>
    <w:rsid w:val="00727E62"/>
    <w:rsid w:val="00730288"/>
    <w:rsid w:val="00730899"/>
    <w:rsid w:val="00730EE6"/>
    <w:rsid w:val="0073142A"/>
    <w:rsid w:val="00731DA8"/>
    <w:rsid w:val="00732171"/>
    <w:rsid w:val="00732628"/>
    <w:rsid w:val="00732DCD"/>
    <w:rsid w:val="00732F46"/>
    <w:rsid w:val="007331D9"/>
    <w:rsid w:val="007337C9"/>
    <w:rsid w:val="00736B4E"/>
    <w:rsid w:val="00736C82"/>
    <w:rsid w:val="00737E2B"/>
    <w:rsid w:val="00740878"/>
    <w:rsid w:val="00740B5F"/>
    <w:rsid w:val="00740D68"/>
    <w:rsid w:val="007429F4"/>
    <w:rsid w:val="007438D0"/>
    <w:rsid w:val="00743AA3"/>
    <w:rsid w:val="00743F58"/>
    <w:rsid w:val="007449EC"/>
    <w:rsid w:val="00745416"/>
    <w:rsid w:val="0074552A"/>
    <w:rsid w:val="0074642A"/>
    <w:rsid w:val="0074670A"/>
    <w:rsid w:val="00746877"/>
    <w:rsid w:val="00746AB4"/>
    <w:rsid w:val="00747365"/>
    <w:rsid w:val="00747463"/>
    <w:rsid w:val="00747A2B"/>
    <w:rsid w:val="00747B80"/>
    <w:rsid w:val="00747D09"/>
    <w:rsid w:val="00747E83"/>
    <w:rsid w:val="007500BE"/>
    <w:rsid w:val="00750292"/>
    <w:rsid w:val="00750679"/>
    <w:rsid w:val="00750C4D"/>
    <w:rsid w:val="00750CD9"/>
    <w:rsid w:val="0075123C"/>
    <w:rsid w:val="007517D2"/>
    <w:rsid w:val="00751913"/>
    <w:rsid w:val="00751D8A"/>
    <w:rsid w:val="0075217C"/>
    <w:rsid w:val="0075258B"/>
    <w:rsid w:val="007529D5"/>
    <w:rsid w:val="00752C6E"/>
    <w:rsid w:val="0075335B"/>
    <w:rsid w:val="007534A9"/>
    <w:rsid w:val="00753562"/>
    <w:rsid w:val="00754609"/>
    <w:rsid w:val="00754DA9"/>
    <w:rsid w:val="0075522A"/>
    <w:rsid w:val="00755242"/>
    <w:rsid w:val="00755551"/>
    <w:rsid w:val="00755566"/>
    <w:rsid w:val="00755C45"/>
    <w:rsid w:val="00756057"/>
    <w:rsid w:val="0075690E"/>
    <w:rsid w:val="007569D5"/>
    <w:rsid w:val="007569FA"/>
    <w:rsid w:val="00756DE1"/>
    <w:rsid w:val="00756E2B"/>
    <w:rsid w:val="007574AF"/>
    <w:rsid w:val="007575EA"/>
    <w:rsid w:val="00760993"/>
    <w:rsid w:val="00760FAC"/>
    <w:rsid w:val="00761376"/>
    <w:rsid w:val="00761F86"/>
    <w:rsid w:val="007624BF"/>
    <w:rsid w:val="007627B4"/>
    <w:rsid w:val="00762A78"/>
    <w:rsid w:val="0076328E"/>
    <w:rsid w:val="0076374E"/>
    <w:rsid w:val="00763863"/>
    <w:rsid w:val="00764D48"/>
    <w:rsid w:val="00764D88"/>
    <w:rsid w:val="007653EF"/>
    <w:rsid w:val="00765DC6"/>
    <w:rsid w:val="0076603D"/>
    <w:rsid w:val="0076648D"/>
    <w:rsid w:val="0076729E"/>
    <w:rsid w:val="00767608"/>
    <w:rsid w:val="00767BF3"/>
    <w:rsid w:val="00770114"/>
    <w:rsid w:val="007704DA"/>
    <w:rsid w:val="0077074B"/>
    <w:rsid w:val="0077093C"/>
    <w:rsid w:val="00770B00"/>
    <w:rsid w:val="0077177F"/>
    <w:rsid w:val="00771F13"/>
    <w:rsid w:val="0077308A"/>
    <w:rsid w:val="007738AB"/>
    <w:rsid w:val="00773BB5"/>
    <w:rsid w:val="0077426E"/>
    <w:rsid w:val="0077427F"/>
    <w:rsid w:val="00774A63"/>
    <w:rsid w:val="00774C19"/>
    <w:rsid w:val="00774FCA"/>
    <w:rsid w:val="007756BE"/>
    <w:rsid w:val="0077594A"/>
    <w:rsid w:val="00776226"/>
    <w:rsid w:val="0077624E"/>
    <w:rsid w:val="00777F4E"/>
    <w:rsid w:val="00780597"/>
    <w:rsid w:val="00780D18"/>
    <w:rsid w:val="0078128B"/>
    <w:rsid w:val="00782705"/>
    <w:rsid w:val="00782836"/>
    <w:rsid w:val="00782B39"/>
    <w:rsid w:val="007837C8"/>
    <w:rsid w:val="00783A60"/>
    <w:rsid w:val="007842D7"/>
    <w:rsid w:val="00784548"/>
    <w:rsid w:val="0078454A"/>
    <w:rsid w:val="007848E5"/>
    <w:rsid w:val="007848F8"/>
    <w:rsid w:val="00784E36"/>
    <w:rsid w:val="00784FAD"/>
    <w:rsid w:val="007850B5"/>
    <w:rsid w:val="0078541D"/>
    <w:rsid w:val="0078544D"/>
    <w:rsid w:val="00785479"/>
    <w:rsid w:val="00785762"/>
    <w:rsid w:val="00786056"/>
    <w:rsid w:val="00786132"/>
    <w:rsid w:val="007862C8"/>
    <w:rsid w:val="007863A8"/>
    <w:rsid w:val="00786D23"/>
    <w:rsid w:val="00786E29"/>
    <w:rsid w:val="00787045"/>
    <w:rsid w:val="00787DA8"/>
    <w:rsid w:val="0079013B"/>
    <w:rsid w:val="007909D2"/>
    <w:rsid w:val="00791083"/>
    <w:rsid w:val="0079162C"/>
    <w:rsid w:val="00791658"/>
    <w:rsid w:val="00791DE7"/>
    <w:rsid w:val="007921C1"/>
    <w:rsid w:val="00792D61"/>
    <w:rsid w:val="007933C6"/>
    <w:rsid w:val="00793D35"/>
    <w:rsid w:val="00793EFD"/>
    <w:rsid w:val="00793F0D"/>
    <w:rsid w:val="00793FDF"/>
    <w:rsid w:val="00794380"/>
    <w:rsid w:val="00794B17"/>
    <w:rsid w:val="00794D33"/>
    <w:rsid w:val="007960EC"/>
    <w:rsid w:val="00797482"/>
    <w:rsid w:val="00797CBD"/>
    <w:rsid w:val="007A03C9"/>
    <w:rsid w:val="007A0D5B"/>
    <w:rsid w:val="007A26AE"/>
    <w:rsid w:val="007A2FFE"/>
    <w:rsid w:val="007A39C3"/>
    <w:rsid w:val="007A3B2A"/>
    <w:rsid w:val="007A4132"/>
    <w:rsid w:val="007A4A21"/>
    <w:rsid w:val="007A5540"/>
    <w:rsid w:val="007A5663"/>
    <w:rsid w:val="007A6013"/>
    <w:rsid w:val="007A60B1"/>
    <w:rsid w:val="007A6575"/>
    <w:rsid w:val="007A694A"/>
    <w:rsid w:val="007A72D8"/>
    <w:rsid w:val="007B036C"/>
    <w:rsid w:val="007B0639"/>
    <w:rsid w:val="007B13D2"/>
    <w:rsid w:val="007B17F0"/>
    <w:rsid w:val="007B192D"/>
    <w:rsid w:val="007B2977"/>
    <w:rsid w:val="007B30A5"/>
    <w:rsid w:val="007B3955"/>
    <w:rsid w:val="007B4754"/>
    <w:rsid w:val="007B4E03"/>
    <w:rsid w:val="007B4F17"/>
    <w:rsid w:val="007B5756"/>
    <w:rsid w:val="007B5A82"/>
    <w:rsid w:val="007B5E6F"/>
    <w:rsid w:val="007B6054"/>
    <w:rsid w:val="007B65F5"/>
    <w:rsid w:val="007B66E0"/>
    <w:rsid w:val="007B6E13"/>
    <w:rsid w:val="007B7114"/>
    <w:rsid w:val="007B720B"/>
    <w:rsid w:val="007B74F3"/>
    <w:rsid w:val="007B7BC1"/>
    <w:rsid w:val="007C0012"/>
    <w:rsid w:val="007C0068"/>
    <w:rsid w:val="007C044E"/>
    <w:rsid w:val="007C1103"/>
    <w:rsid w:val="007C1350"/>
    <w:rsid w:val="007C1DB9"/>
    <w:rsid w:val="007C223D"/>
    <w:rsid w:val="007C22DA"/>
    <w:rsid w:val="007C2579"/>
    <w:rsid w:val="007C2815"/>
    <w:rsid w:val="007C2A36"/>
    <w:rsid w:val="007C364A"/>
    <w:rsid w:val="007C3902"/>
    <w:rsid w:val="007C3B64"/>
    <w:rsid w:val="007C3C29"/>
    <w:rsid w:val="007C4492"/>
    <w:rsid w:val="007C4CF6"/>
    <w:rsid w:val="007C5928"/>
    <w:rsid w:val="007C59E1"/>
    <w:rsid w:val="007C6357"/>
    <w:rsid w:val="007C6C9B"/>
    <w:rsid w:val="007C6E9E"/>
    <w:rsid w:val="007C72A5"/>
    <w:rsid w:val="007C7344"/>
    <w:rsid w:val="007C76EC"/>
    <w:rsid w:val="007C78E0"/>
    <w:rsid w:val="007D006E"/>
    <w:rsid w:val="007D12D9"/>
    <w:rsid w:val="007D1851"/>
    <w:rsid w:val="007D1EC7"/>
    <w:rsid w:val="007D201F"/>
    <w:rsid w:val="007D22DF"/>
    <w:rsid w:val="007D25C2"/>
    <w:rsid w:val="007D27DE"/>
    <w:rsid w:val="007D2E15"/>
    <w:rsid w:val="007D30D6"/>
    <w:rsid w:val="007D37FB"/>
    <w:rsid w:val="007D4674"/>
    <w:rsid w:val="007D4971"/>
    <w:rsid w:val="007D59A3"/>
    <w:rsid w:val="007D5F08"/>
    <w:rsid w:val="007D6012"/>
    <w:rsid w:val="007D6303"/>
    <w:rsid w:val="007D6D93"/>
    <w:rsid w:val="007D7C54"/>
    <w:rsid w:val="007D7DD3"/>
    <w:rsid w:val="007E03C9"/>
    <w:rsid w:val="007E0747"/>
    <w:rsid w:val="007E1251"/>
    <w:rsid w:val="007E19A4"/>
    <w:rsid w:val="007E1BE6"/>
    <w:rsid w:val="007E1CE4"/>
    <w:rsid w:val="007E22EF"/>
    <w:rsid w:val="007E2324"/>
    <w:rsid w:val="007E262E"/>
    <w:rsid w:val="007E26BA"/>
    <w:rsid w:val="007E2DE8"/>
    <w:rsid w:val="007E3160"/>
    <w:rsid w:val="007E394C"/>
    <w:rsid w:val="007E4066"/>
    <w:rsid w:val="007E48C8"/>
    <w:rsid w:val="007E5011"/>
    <w:rsid w:val="007E56AD"/>
    <w:rsid w:val="007E607E"/>
    <w:rsid w:val="007E6913"/>
    <w:rsid w:val="007E7AF2"/>
    <w:rsid w:val="007E7DAC"/>
    <w:rsid w:val="007E7E6A"/>
    <w:rsid w:val="007F0673"/>
    <w:rsid w:val="007F0BA8"/>
    <w:rsid w:val="007F0C60"/>
    <w:rsid w:val="007F0D9B"/>
    <w:rsid w:val="007F0DC3"/>
    <w:rsid w:val="007F0F29"/>
    <w:rsid w:val="007F1C35"/>
    <w:rsid w:val="007F23C7"/>
    <w:rsid w:val="007F2670"/>
    <w:rsid w:val="007F32C7"/>
    <w:rsid w:val="007F343F"/>
    <w:rsid w:val="007F34F9"/>
    <w:rsid w:val="007F3772"/>
    <w:rsid w:val="007F3A4C"/>
    <w:rsid w:val="007F3ABB"/>
    <w:rsid w:val="007F3EB0"/>
    <w:rsid w:val="007F3FB2"/>
    <w:rsid w:val="007F5147"/>
    <w:rsid w:val="007F5DD3"/>
    <w:rsid w:val="007F5DE4"/>
    <w:rsid w:val="007F60A4"/>
    <w:rsid w:val="007F70B5"/>
    <w:rsid w:val="007F7305"/>
    <w:rsid w:val="008000C5"/>
    <w:rsid w:val="00800B92"/>
    <w:rsid w:val="00801E7A"/>
    <w:rsid w:val="00801F48"/>
    <w:rsid w:val="00802525"/>
    <w:rsid w:val="00802B2C"/>
    <w:rsid w:val="00802B5E"/>
    <w:rsid w:val="00802DD8"/>
    <w:rsid w:val="00803103"/>
    <w:rsid w:val="008037EC"/>
    <w:rsid w:val="00804259"/>
    <w:rsid w:val="00804532"/>
    <w:rsid w:val="0080497D"/>
    <w:rsid w:val="00804AB1"/>
    <w:rsid w:val="00805341"/>
    <w:rsid w:val="00805451"/>
    <w:rsid w:val="00805577"/>
    <w:rsid w:val="00805A9D"/>
    <w:rsid w:val="00805AC3"/>
    <w:rsid w:val="00805BCA"/>
    <w:rsid w:val="008060CB"/>
    <w:rsid w:val="008063E6"/>
    <w:rsid w:val="008067DB"/>
    <w:rsid w:val="00806BB0"/>
    <w:rsid w:val="00806D20"/>
    <w:rsid w:val="00806FCE"/>
    <w:rsid w:val="00806FF4"/>
    <w:rsid w:val="008071C7"/>
    <w:rsid w:val="00810A4A"/>
    <w:rsid w:val="0081143A"/>
    <w:rsid w:val="00811623"/>
    <w:rsid w:val="008117A6"/>
    <w:rsid w:val="00811A84"/>
    <w:rsid w:val="00812257"/>
    <w:rsid w:val="00812A7B"/>
    <w:rsid w:val="00812BD6"/>
    <w:rsid w:val="00812F1E"/>
    <w:rsid w:val="00813523"/>
    <w:rsid w:val="008138AA"/>
    <w:rsid w:val="00814159"/>
    <w:rsid w:val="00814258"/>
    <w:rsid w:val="008147EF"/>
    <w:rsid w:val="008148FE"/>
    <w:rsid w:val="00815074"/>
    <w:rsid w:val="008157F2"/>
    <w:rsid w:val="00816395"/>
    <w:rsid w:val="008165CD"/>
    <w:rsid w:val="00817202"/>
    <w:rsid w:val="00817268"/>
    <w:rsid w:val="008174FD"/>
    <w:rsid w:val="0081770B"/>
    <w:rsid w:val="00822065"/>
    <w:rsid w:val="00822143"/>
    <w:rsid w:val="0082224F"/>
    <w:rsid w:val="00822953"/>
    <w:rsid w:val="00822C48"/>
    <w:rsid w:val="008232EA"/>
    <w:rsid w:val="00823AA8"/>
    <w:rsid w:val="00823C00"/>
    <w:rsid w:val="008242B1"/>
    <w:rsid w:val="00824A67"/>
    <w:rsid w:val="0082525E"/>
    <w:rsid w:val="008264BD"/>
    <w:rsid w:val="00826C11"/>
    <w:rsid w:val="008311A5"/>
    <w:rsid w:val="008314B2"/>
    <w:rsid w:val="00831A8B"/>
    <w:rsid w:val="00831C1B"/>
    <w:rsid w:val="00831D72"/>
    <w:rsid w:val="00831FDF"/>
    <w:rsid w:val="0083218A"/>
    <w:rsid w:val="0083220C"/>
    <w:rsid w:val="008327A2"/>
    <w:rsid w:val="008327F8"/>
    <w:rsid w:val="008328D6"/>
    <w:rsid w:val="00832AD4"/>
    <w:rsid w:val="00832AF7"/>
    <w:rsid w:val="00833413"/>
    <w:rsid w:val="0083368A"/>
    <w:rsid w:val="00833D3B"/>
    <w:rsid w:val="00833EDF"/>
    <w:rsid w:val="00834459"/>
    <w:rsid w:val="008349C2"/>
    <w:rsid w:val="008354A0"/>
    <w:rsid w:val="00835FC0"/>
    <w:rsid w:val="0083606E"/>
    <w:rsid w:val="0083618C"/>
    <w:rsid w:val="008368A2"/>
    <w:rsid w:val="00837004"/>
    <w:rsid w:val="00837469"/>
    <w:rsid w:val="00837755"/>
    <w:rsid w:val="00837B2B"/>
    <w:rsid w:val="00841098"/>
    <w:rsid w:val="008412AE"/>
    <w:rsid w:val="008412FF"/>
    <w:rsid w:val="008415A0"/>
    <w:rsid w:val="0084177F"/>
    <w:rsid w:val="00842129"/>
    <w:rsid w:val="008423A0"/>
    <w:rsid w:val="00842860"/>
    <w:rsid w:val="00842A90"/>
    <w:rsid w:val="008430F5"/>
    <w:rsid w:val="00843D87"/>
    <w:rsid w:val="00843DFA"/>
    <w:rsid w:val="00844139"/>
    <w:rsid w:val="00844202"/>
    <w:rsid w:val="0084431D"/>
    <w:rsid w:val="0084523E"/>
    <w:rsid w:val="00845FDA"/>
    <w:rsid w:val="008466A6"/>
    <w:rsid w:val="008467BB"/>
    <w:rsid w:val="00846A11"/>
    <w:rsid w:val="0084711A"/>
    <w:rsid w:val="008476B5"/>
    <w:rsid w:val="00847B57"/>
    <w:rsid w:val="008504A9"/>
    <w:rsid w:val="00850D59"/>
    <w:rsid w:val="0085157E"/>
    <w:rsid w:val="008518BF"/>
    <w:rsid w:val="00851A57"/>
    <w:rsid w:val="00851E28"/>
    <w:rsid w:val="00851F8A"/>
    <w:rsid w:val="00852AAB"/>
    <w:rsid w:val="00852DC8"/>
    <w:rsid w:val="0085335C"/>
    <w:rsid w:val="00853C0B"/>
    <w:rsid w:val="00854828"/>
    <w:rsid w:val="00854850"/>
    <w:rsid w:val="00854873"/>
    <w:rsid w:val="00854EC6"/>
    <w:rsid w:val="0085504E"/>
    <w:rsid w:val="008557A3"/>
    <w:rsid w:val="008567E3"/>
    <w:rsid w:val="0085685D"/>
    <w:rsid w:val="008575E2"/>
    <w:rsid w:val="00857E53"/>
    <w:rsid w:val="008601A1"/>
    <w:rsid w:val="008601D7"/>
    <w:rsid w:val="0086028C"/>
    <w:rsid w:val="00860497"/>
    <w:rsid w:val="00860A83"/>
    <w:rsid w:val="00861223"/>
    <w:rsid w:val="00861349"/>
    <w:rsid w:val="00862004"/>
    <w:rsid w:val="00862050"/>
    <w:rsid w:val="00862175"/>
    <w:rsid w:val="0086251A"/>
    <w:rsid w:val="008629F0"/>
    <w:rsid w:val="00862C4C"/>
    <w:rsid w:val="00862C65"/>
    <w:rsid w:val="00862D5F"/>
    <w:rsid w:val="00862E4F"/>
    <w:rsid w:val="00862F78"/>
    <w:rsid w:val="00863625"/>
    <w:rsid w:val="008639E2"/>
    <w:rsid w:val="00864548"/>
    <w:rsid w:val="008647A5"/>
    <w:rsid w:val="008654AC"/>
    <w:rsid w:val="008665FF"/>
    <w:rsid w:val="00867152"/>
    <w:rsid w:val="00867365"/>
    <w:rsid w:val="008676E7"/>
    <w:rsid w:val="00870749"/>
    <w:rsid w:val="008709BB"/>
    <w:rsid w:val="008711D6"/>
    <w:rsid w:val="00871329"/>
    <w:rsid w:val="00871870"/>
    <w:rsid w:val="00872515"/>
    <w:rsid w:val="00872770"/>
    <w:rsid w:val="00872E19"/>
    <w:rsid w:val="0087310E"/>
    <w:rsid w:val="008740EA"/>
    <w:rsid w:val="0087450D"/>
    <w:rsid w:val="008746AD"/>
    <w:rsid w:val="00874A90"/>
    <w:rsid w:val="00874CCC"/>
    <w:rsid w:val="00874E7C"/>
    <w:rsid w:val="00876548"/>
    <w:rsid w:val="008768F7"/>
    <w:rsid w:val="00876D9E"/>
    <w:rsid w:val="00877047"/>
    <w:rsid w:val="008773EE"/>
    <w:rsid w:val="0087747D"/>
    <w:rsid w:val="00877F11"/>
    <w:rsid w:val="00880B5D"/>
    <w:rsid w:val="008813F7"/>
    <w:rsid w:val="00881E09"/>
    <w:rsid w:val="00881E94"/>
    <w:rsid w:val="00882241"/>
    <w:rsid w:val="00882645"/>
    <w:rsid w:val="00882797"/>
    <w:rsid w:val="008832CD"/>
    <w:rsid w:val="008832E6"/>
    <w:rsid w:val="00883B2E"/>
    <w:rsid w:val="00883E61"/>
    <w:rsid w:val="008843D4"/>
    <w:rsid w:val="00885024"/>
    <w:rsid w:val="00885164"/>
    <w:rsid w:val="00885357"/>
    <w:rsid w:val="0088579B"/>
    <w:rsid w:val="008858C1"/>
    <w:rsid w:val="00885EC1"/>
    <w:rsid w:val="00886A06"/>
    <w:rsid w:val="00886B19"/>
    <w:rsid w:val="00886C09"/>
    <w:rsid w:val="00887CF3"/>
    <w:rsid w:val="008900CB"/>
    <w:rsid w:val="008907B7"/>
    <w:rsid w:val="008907D2"/>
    <w:rsid w:val="00890A8E"/>
    <w:rsid w:val="0089159D"/>
    <w:rsid w:val="00891BED"/>
    <w:rsid w:val="008920D5"/>
    <w:rsid w:val="008920E6"/>
    <w:rsid w:val="00892D4C"/>
    <w:rsid w:val="008933F7"/>
    <w:rsid w:val="00893730"/>
    <w:rsid w:val="00893A06"/>
    <w:rsid w:val="00893CE4"/>
    <w:rsid w:val="00893F19"/>
    <w:rsid w:val="00893F7A"/>
    <w:rsid w:val="00894719"/>
    <w:rsid w:val="00896864"/>
    <w:rsid w:val="00896E6C"/>
    <w:rsid w:val="00896FC8"/>
    <w:rsid w:val="00897599"/>
    <w:rsid w:val="00897986"/>
    <w:rsid w:val="00897EE3"/>
    <w:rsid w:val="008A0327"/>
    <w:rsid w:val="008A0601"/>
    <w:rsid w:val="008A0FF0"/>
    <w:rsid w:val="008A14A3"/>
    <w:rsid w:val="008A190C"/>
    <w:rsid w:val="008A1C36"/>
    <w:rsid w:val="008A2BC0"/>
    <w:rsid w:val="008A371C"/>
    <w:rsid w:val="008A3CF4"/>
    <w:rsid w:val="008A4282"/>
    <w:rsid w:val="008A4A79"/>
    <w:rsid w:val="008A4ED4"/>
    <w:rsid w:val="008A54D9"/>
    <w:rsid w:val="008A5B61"/>
    <w:rsid w:val="008A6298"/>
    <w:rsid w:val="008A6312"/>
    <w:rsid w:val="008A639E"/>
    <w:rsid w:val="008A7C26"/>
    <w:rsid w:val="008A7CDE"/>
    <w:rsid w:val="008B04B9"/>
    <w:rsid w:val="008B08DD"/>
    <w:rsid w:val="008B0F06"/>
    <w:rsid w:val="008B1197"/>
    <w:rsid w:val="008B227C"/>
    <w:rsid w:val="008B2B5F"/>
    <w:rsid w:val="008B2E0D"/>
    <w:rsid w:val="008B2E6F"/>
    <w:rsid w:val="008B37D2"/>
    <w:rsid w:val="008B39DA"/>
    <w:rsid w:val="008B505D"/>
    <w:rsid w:val="008B5155"/>
    <w:rsid w:val="008B55C1"/>
    <w:rsid w:val="008B5A58"/>
    <w:rsid w:val="008B5B33"/>
    <w:rsid w:val="008B6406"/>
    <w:rsid w:val="008B6518"/>
    <w:rsid w:val="008B68FD"/>
    <w:rsid w:val="008B6C5A"/>
    <w:rsid w:val="008C0551"/>
    <w:rsid w:val="008C0D33"/>
    <w:rsid w:val="008C105D"/>
    <w:rsid w:val="008C10CF"/>
    <w:rsid w:val="008C1DE8"/>
    <w:rsid w:val="008C1E32"/>
    <w:rsid w:val="008C2BF8"/>
    <w:rsid w:val="008C2E97"/>
    <w:rsid w:val="008C2F38"/>
    <w:rsid w:val="008C2FE3"/>
    <w:rsid w:val="008C353A"/>
    <w:rsid w:val="008C3941"/>
    <w:rsid w:val="008C5082"/>
    <w:rsid w:val="008C52E3"/>
    <w:rsid w:val="008C57FB"/>
    <w:rsid w:val="008C5881"/>
    <w:rsid w:val="008C5995"/>
    <w:rsid w:val="008C5FAE"/>
    <w:rsid w:val="008C5FFF"/>
    <w:rsid w:val="008C6573"/>
    <w:rsid w:val="008C7201"/>
    <w:rsid w:val="008C76E8"/>
    <w:rsid w:val="008C7C73"/>
    <w:rsid w:val="008D0182"/>
    <w:rsid w:val="008D020F"/>
    <w:rsid w:val="008D09A0"/>
    <w:rsid w:val="008D14D4"/>
    <w:rsid w:val="008D1C24"/>
    <w:rsid w:val="008D23B2"/>
    <w:rsid w:val="008D3200"/>
    <w:rsid w:val="008D3267"/>
    <w:rsid w:val="008D3318"/>
    <w:rsid w:val="008D3390"/>
    <w:rsid w:val="008D4111"/>
    <w:rsid w:val="008D417F"/>
    <w:rsid w:val="008D4A24"/>
    <w:rsid w:val="008D4FC2"/>
    <w:rsid w:val="008D5403"/>
    <w:rsid w:val="008D550C"/>
    <w:rsid w:val="008D5691"/>
    <w:rsid w:val="008D5BCA"/>
    <w:rsid w:val="008D65DE"/>
    <w:rsid w:val="008D65E0"/>
    <w:rsid w:val="008D676E"/>
    <w:rsid w:val="008D6884"/>
    <w:rsid w:val="008D6C87"/>
    <w:rsid w:val="008D6FA7"/>
    <w:rsid w:val="008D7389"/>
    <w:rsid w:val="008D7B01"/>
    <w:rsid w:val="008D7D53"/>
    <w:rsid w:val="008D7FEF"/>
    <w:rsid w:val="008E04D4"/>
    <w:rsid w:val="008E1146"/>
    <w:rsid w:val="008E1D95"/>
    <w:rsid w:val="008E1F0F"/>
    <w:rsid w:val="008E2382"/>
    <w:rsid w:val="008E288D"/>
    <w:rsid w:val="008E2A2D"/>
    <w:rsid w:val="008E2A9F"/>
    <w:rsid w:val="008E2D20"/>
    <w:rsid w:val="008E2DF0"/>
    <w:rsid w:val="008E2EA8"/>
    <w:rsid w:val="008E30A2"/>
    <w:rsid w:val="008E35CE"/>
    <w:rsid w:val="008E37E9"/>
    <w:rsid w:val="008E3E82"/>
    <w:rsid w:val="008E44EE"/>
    <w:rsid w:val="008E591C"/>
    <w:rsid w:val="008E5D37"/>
    <w:rsid w:val="008E5FB2"/>
    <w:rsid w:val="008E654F"/>
    <w:rsid w:val="008E6ABF"/>
    <w:rsid w:val="008E7165"/>
    <w:rsid w:val="008E71EB"/>
    <w:rsid w:val="008E7753"/>
    <w:rsid w:val="008E7C12"/>
    <w:rsid w:val="008F007D"/>
    <w:rsid w:val="008F00CF"/>
    <w:rsid w:val="008F040A"/>
    <w:rsid w:val="008F0B3B"/>
    <w:rsid w:val="008F0B7A"/>
    <w:rsid w:val="008F0C59"/>
    <w:rsid w:val="008F12C3"/>
    <w:rsid w:val="008F13A0"/>
    <w:rsid w:val="008F19E0"/>
    <w:rsid w:val="008F1EB0"/>
    <w:rsid w:val="008F2449"/>
    <w:rsid w:val="008F27A7"/>
    <w:rsid w:val="008F31CD"/>
    <w:rsid w:val="008F329B"/>
    <w:rsid w:val="008F37C0"/>
    <w:rsid w:val="008F3AC3"/>
    <w:rsid w:val="008F4592"/>
    <w:rsid w:val="008F4B78"/>
    <w:rsid w:val="008F51D3"/>
    <w:rsid w:val="008F5955"/>
    <w:rsid w:val="008F5A83"/>
    <w:rsid w:val="008F5C3A"/>
    <w:rsid w:val="008F5DDC"/>
    <w:rsid w:val="008F6B46"/>
    <w:rsid w:val="008F6B4A"/>
    <w:rsid w:val="008F76DB"/>
    <w:rsid w:val="008F7A48"/>
    <w:rsid w:val="008F7E25"/>
    <w:rsid w:val="0090064B"/>
    <w:rsid w:val="009007E3"/>
    <w:rsid w:val="00901910"/>
    <w:rsid w:val="00901D51"/>
    <w:rsid w:val="00901D69"/>
    <w:rsid w:val="00901DEA"/>
    <w:rsid w:val="00902C12"/>
    <w:rsid w:val="00903080"/>
    <w:rsid w:val="009035C4"/>
    <w:rsid w:val="00903B0C"/>
    <w:rsid w:val="00904335"/>
    <w:rsid w:val="00904850"/>
    <w:rsid w:val="00904CD9"/>
    <w:rsid w:val="00905215"/>
    <w:rsid w:val="00905430"/>
    <w:rsid w:val="00905865"/>
    <w:rsid w:val="00905B3D"/>
    <w:rsid w:val="009064ED"/>
    <w:rsid w:val="0090725E"/>
    <w:rsid w:val="0090759F"/>
    <w:rsid w:val="00907EFB"/>
    <w:rsid w:val="00910065"/>
    <w:rsid w:val="009107E0"/>
    <w:rsid w:val="00911ED7"/>
    <w:rsid w:val="00911EE5"/>
    <w:rsid w:val="00912C25"/>
    <w:rsid w:val="00912CF8"/>
    <w:rsid w:val="009134D5"/>
    <w:rsid w:val="00913B4A"/>
    <w:rsid w:val="0091463C"/>
    <w:rsid w:val="009147C1"/>
    <w:rsid w:val="00914A40"/>
    <w:rsid w:val="009158EA"/>
    <w:rsid w:val="0091642F"/>
    <w:rsid w:val="0091664B"/>
    <w:rsid w:val="009167A9"/>
    <w:rsid w:val="00916865"/>
    <w:rsid w:val="00916CDD"/>
    <w:rsid w:val="00917480"/>
    <w:rsid w:val="009174C2"/>
    <w:rsid w:val="0091752F"/>
    <w:rsid w:val="00917627"/>
    <w:rsid w:val="009176D7"/>
    <w:rsid w:val="00917A06"/>
    <w:rsid w:val="00917CAD"/>
    <w:rsid w:val="0092058E"/>
    <w:rsid w:val="00920C39"/>
    <w:rsid w:val="00920E76"/>
    <w:rsid w:val="00921208"/>
    <w:rsid w:val="0092121B"/>
    <w:rsid w:val="009213AD"/>
    <w:rsid w:val="009216C1"/>
    <w:rsid w:val="00921C18"/>
    <w:rsid w:val="00921E5E"/>
    <w:rsid w:val="00922082"/>
    <w:rsid w:val="009224AB"/>
    <w:rsid w:val="00922BD4"/>
    <w:rsid w:val="0092301F"/>
    <w:rsid w:val="00923506"/>
    <w:rsid w:val="009239D7"/>
    <w:rsid w:val="00924097"/>
    <w:rsid w:val="009240D9"/>
    <w:rsid w:val="009242FB"/>
    <w:rsid w:val="009245C4"/>
    <w:rsid w:val="00925249"/>
    <w:rsid w:val="009252E9"/>
    <w:rsid w:val="00925427"/>
    <w:rsid w:val="009258A8"/>
    <w:rsid w:val="00925C92"/>
    <w:rsid w:val="00925F0E"/>
    <w:rsid w:val="00927B21"/>
    <w:rsid w:val="00927F62"/>
    <w:rsid w:val="009305F4"/>
    <w:rsid w:val="00930656"/>
    <w:rsid w:val="0093074C"/>
    <w:rsid w:val="00930753"/>
    <w:rsid w:val="009312DF"/>
    <w:rsid w:val="00933978"/>
    <w:rsid w:val="00933D86"/>
    <w:rsid w:val="0093437D"/>
    <w:rsid w:val="009344CD"/>
    <w:rsid w:val="00934533"/>
    <w:rsid w:val="00934F9A"/>
    <w:rsid w:val="00934FC3"/>
    <w:rsid w:val="00935131"/>
    <w:rsid w:val="009369E0"/>
    <w:rsid w:val="00937027"/>
    <w:rsid w:val="009372A9"/>
    <w:rsid w:val="00937D57"/>
    <w:rsid w:val="0094056B"/>
    <w:rsid w:val="00940635"/>
    <w:rsid w:val="00940EA5"/>
    <w:rsid w:val="0094110A"/>
    <w:rsid w:val="009413E9"/>
    <w:rsid w:val="0094176D"/>
    <w:rsid w:val="00941F7F"/>
    <w:rsid w:val="00942E42"/>
    <w:rsid w:val="0094388A"/>
    <w:rsid w:val="00943FD5"/>
    <w:rsid w:val="00944234"/>
    <w:rsid w:val="0094485A"/>
    <w:rsid w:val="009460DD"/>
    <w:rsid w:val="00946466"/>
    <w:rsid w:val="00946838"/>
    <w:rsid w:val="009468C7"/>
    <w:rsid w:val="0094705A"/>
    <w:rsid w:val="00947445"/>
    <w:rsid w:val="009507DD"/>
    <w:rsid w:val="00950E7A"/>
    <w:rsid w:val="009518C2"/>
    <w:rsid w:val="00951A20"/>
    <w:rsid w:val="0095241A"/>
    <w:rsid w:val="0095373E"/>
    <w:rsid w:val="00953C94"/>
    <w:rsid w:val="00954FA5"/>
    <w:rsid w:val="00955156"/>
    <w:rsid w:val="00955723"/>
    <w:rsid w:val="009560C7"/>
    <w:rsid w:val="009563CD"/>
    <w:rsid w:val="00956787"/>
    <w:rsid w:val="00956919"/>
    <w:rsid w:val="00956BD4"/>
    <w:rsid w:val="0095776B"/>
    <w:rsid w:val="00960204"/>
    <w:rsid w:val="0096039B"/>
    <w:rsid w:val="00960801"/>
    <w:rsid w:val="00960B50"/>
    <w:rsid w:val="0096157B"/>
    <w:rsid w:val="00962C97"/>
    <w:rsid w:val="0096312E"/>
    <w:rsid w:val="00963229"/>
    <w:rsid w:val="009638B5"/>
    <w:rsid w:val="00963A30"/>
    <w:rsid w:val="00963E64"/>
    <w:rsid w:val="00964A3B"/>
    <w:rsid w:val="00964C79"/>
    <w:rsid w:val="00964F95"/>
    <w:rsid w:val="00965157"/>
    <w:rsid w:val="009651FB"/>
    <w:rsid w:val="00965B64"/>
    <w:rsid w:val="00965F96"/>
    <w:rsid w:val="009663FD"/>
    <w:rsid w:val="009664C4"/>
    <w:rsid w:val="009668AA"/>
    <w:rsid w:val="00966F49"/>
    <w:rsid w:val="00966FBB"/>
    <w:rsid w:val="00970F1D"/>
    <w:rsid w:val="0097147F"/>
    <w:rsid w:val="009716D3"/>
    <w:rsid w:val="009717F5"/>
    <w:rsid w:val="00971B8F"/>
    <w:rsid w:val="00971BA7"/>
    <w:rsid w:val="00972614"/>
    <w:rsid w:val="0097288A"/>
    <w:rsid w:val="009736F1"/>
    <w:rsid w:val="0097379A"/>
    <w:rsid w:val="00973E90"/>
    <w:rsid w:val="00973FB7"/>
    <w:rsid w:val="0097421F"/>
    <w:rsid w:val="00974415"/>
    <w:rsid w:val="00974CEC"/>
    <w:rsid w:val="00974F77"/>
    <w:rsid w:val="009751C0"/>
    <w:rsid w:val="009754C3"/>
    <w:rsid w:val="009754EE"/>
    <w:rsid w:val="00975858"/>
    <w:rsid w:val="009760EC"/>
    <w:rsid w:val="00976193"/>
    <w:rsid w:val="009763BF"/>
    <w:rsid w:val="00976586"/>
    <w:rsid w:val="00976CC0"/>
    <w:rsid w:val="00976FD8"/>
    <w:rsid w:val="00977E77"/>
    <w:rsid w:val="00980C82"/>
    <w:rsid w:val="00980E1C"/>
    <w:rsid w:val="00980FEE"/>
    <w:rsid w:val="009826D7"/>
    <w:rsid w:val="00983537"/>
    <w:rsid w:val="009836CC"/>
    <w:rsid w:val="00984475"/>
    <w:rsid w:val="0098454B"/>
    <w:rsid w:val="00984F92"/>
    <w:rsid w:val="0098535B"/>
    <w:rsid w:val="00985424"/>
    <w:rsid w:val="00985685"/>
    <w:rsid w:val="00985A06"/>
    <w:rsid w:val="00985D46"/>
    <w:rsid w:val="0098707B"/>
    <w:rsid w:val="00987247"/>
    <w:rsid w:val="009878D3"/>
    <w:rsid w:val="00987EE4"/>
    <w:rsid w:val="00987F2F"/>
    <w:rsid w:val="009905BE"/>
    <w:rsid w:val="009922F6"/>
    <w:rsid w:val="00992855"/>
    <w:rsid w:val="0099309F"/>
    <w:rsid w:val="00993169"/>
    <w:rsid w:val="0099405B"/>
    <w:rsid w:val="00994916"/>
    <w:rsid w:val="00994968"/>
    <w:rsid w:val="009954D5"/>
    <w:rsid w:val="00995B95"/>
    <w:rsid w:val="00995D3C"/>
    <w:rsid w:val="00995D63"/>
    <w:rsid w:val="00996259"/>
    <w:rsid w:val="009963A9"/>
    <w:rsid w:val="0099688C"/>
    <w:rsid w:val="009969FE"/>
    <w:rsid w:val="00996CBE"/>
    <w:rsid w:val="009972D7"/>
    <w:rsid w:val="00997380"/>
    <w:rsid w:val="00997526"/>
    <w:rsid w:val="009978FF"/>
    <w:rsid w:val="009A077A"/>
    <w:rsid w:val="009A1318"/>
    <w:rsid w:val="009A1621"/>
    <w:rsid w:val="009A173D"/>
    <w:rsid w:val="009A1CFF"/>
    <w:rsid w:val="009A2089"/>
    <w:rsid w:val="009A230F"/>
    <w:rsid w:val="009A270F"/>
    <w:rsid w:val="009A2AF5"/>
    <w:rsid w:val="009A363A"/>
    <w:rsid w:val="009A4AE3"/>
    <w:rsid w:val="009A62CE"/>
    <w:rsid w:val="009A6406"/>
    <w:rsid w:val="009A654B"/>
    <w:rsid w:val="009A6761"/>
    <w:rsid w:val="009A70B0"/>
    <w:rsid w:val="009A7A1C"/>
    <w:rsid w:val="009B01D3"/>
    <w:rsid w:val="009B0463"/>
    <w:rsid w:val="009B2039"/>
    <w:rsid w:val="009B269D"/>
    <w:rsid w:val="009B28D7"/>
    <w:rsid w:val="009B29A5"/>
    <w:rsid w:val="009B2C23"/>
    <w:rsid w:val="009B2CE5"/>
    <w:rsid w:val="009B327E"/>
    <w:rsid w:val="009B3AAC"/>
    <w:rsid w:val="009B3B75"/>
    <w:rsid w:val="009B40DF"/>
    <w:rsid w:val="009B42B8"/>
    <w:rsid w:val="009B4F18"/>
    <w:rsid w:val="009B539B"/>
    <w:rsid w:val="009B5BE3"/>
    <w:rsid w:val="009B5F52"/>
    <w:rsid w:val="009B6B73"/>
    <w:rsid w:val="009B6D3F"/>
    <w:rsid w:val="009B7160"/>
    <w:rsid w:val="009B72C0"/>
    <w:rsid w:val="009B72FB"/>
    <w:rsid w:val="009B7A29"/>
    <w:rsid w:val="009B7DC6"/>
    <w:rsid w:val="009C00FB"/>
    <w:rsid w:val="009C01E3"/>
    <w:rsid w:val="009C0FB0"/>
    <w:rsid w:val="009C1B52"/>
    <w:rsid w:val="009C1C3E"/>
    <w:rsid w:val="009C1CA7"/>
    <w:rsid w:val="009C21F3"/>
    <w:rsid w:val="009C23B4"/>
    <w:rsid w:val="009C24EF"/>
    <w:rsid w:val="009C2CBB"/>
    <w:rsid w:val="009C2F61"/>
    <w:rsid w:val="009C306C"/>
    <w:rsid w:val="009C3236"/>
    <w:rsid w:val="009C398B"/>
    <w:rsid w:val="009C3A2F"/>
    <w:rsid w:val="009C3EA5"/>
    <w:rsid w:val="009C3F2C"/>
    <w:rsid w:val="009C407C"/>
    <w:rsid w:val="009C440D"/>
    <w:rsid w:val="009C4CF4"/>
    <w:rsid w:val="009C5443"/>
    <w:rsid w:val="009C6489"/>
    <w:rsid w:val="009C64A8"/>
    <w:rsid w:val="009C6BEA"/>
    <w:rsid w:val="009C6E5A"/>
    <w:rsid w:val="009C70AC"/>
    <w:rsid w:val="009C7F3F"/>
    <w:rsid w:val="009D00E1"/>
    <w:rsid w:val="009D0A16"/>
    <w:rsid w:val="009D0A32"/>
    <w:rsid w:val="009D125B"/>
    <w:rsid w:val="009D1B53"/>
    <w:rsid w:val="009D2466"/>
    <w:rsid w:val="009D2CF3"/>
    <w:rsid w:val="009D2E3C"/>
    <w:rsid w:val="009D33E8"/>
    <w:rsid w:val="009D3544"/>
    <w:rsid w:val="009D42EE"/>
    <w:rsid w:val="009D452B"/>
    <w:rsid w:val="009D4B4A"/>
    <w:rsid w:val="009D4C64"/>
    <w:rsid w:val="009D50EC"/>
    <w:rsid w:val="009D52BA"/>
    <w:rsid w:val="009D5708"/>
    <w:rsid w:val="009D59CA"/>
    <w:rsid w:val="009D59CF"/>
    <w:rsid w:val="009D5AF9"/>
    <w:rsid w:val="009D6B4B"/>
    <w:rsid w:val="009D6FEE"/>
    <w:rsid w:val="009D760D"/>
    <w:rsid w:val="009D77BD"/>
    <w:rsid w:val="009D7988"/>
    <w:rsid w:val="009D79EE"/>
    <w:rsid w:val="009E02B8"/>
    <w:rsid w:val="009E046C"/>
    <w:rsid w:val="009E06D4"/>
    <w:rsid w:val="009E12AA"/>
    <w:rsid w:val="009E1900"/>
    <w:rsid w:val="009E1A25"/>
    <w:rsid w:val="009E1B78"/>
    <w:rsid w:val="009E3DE9"/>
    <w:rsid w:val="009E3F32"/>
    <w:rsid w:val="009E446D"/>
    <w:rsid w:val="009E4FF8"/>
    <w:rsid w:val="009E5E2B"/>
    <w:rsid w:val="009E66B2"/>
    <w:rsid w:val="009E6FCC"/>
    <w:rsid w:val="009E7A57"/>
    <w:rsid w:val="009F02CB"/>
    <w:rsid w:val="009F0309"/>
    <w:rsid w:val="009F03FB"/>
    <w:rsid w:val="009F06D2"/>
    <w:rsid w:val="009F1B8E"/>
    <w:rsid w:val="009F262F"/>
    <w:rsid w:val="009F2FE1"/>
    <w:rsid w:val="009F3563"/>
    <w:rsid w:val="009F4A2D"/>
    <w:rsid w:val="009F4EFA"/>
    <w:rsid w:val="009F52DA"/>
    <w:rsid w:val="009F54D2"/>
    <w:rsid w:val="009F623C"/>
    <w:rsid w:val="009F7171"/>
    <w:rsid w:val="00A0020C"/>
    <w:rsid w:val="00A00CE5"/>
    <w:rsid w:val="00A01053"/>
    <w:rsid w:val="00A01082"/>
    <w:rsid w:val="00A01309"/>
    <w:rsid w:val="00A018F5"/>
    <w:rsid w:val="00A01C38"/>
    <w:rsid w:val="00A02712"/>
    <w:rsid w:val="00A02E6C"/>
    <w:rsid w:val="00A0418D"/>
    <w:rsid w:val="00A04203"/>
    <w:rsid w:val="00A045C4"/>
    <w:rsid w:val="00A053C2"/>
    <w:rsid w:val="00A05442"/>
    <w:rsid w:val="00A05D3C"/>
    <w:rsid w:val="00A06135"/>
    <w:rsid w:val="00A06667"/>
    <w:rsid w:val="00A0669C"/>
    <w:rsid w:val="00A070E6"/>
    <w:rsid w:val="00A1123F"/>
    <w:rsid w:val="00A114C8"/>
    <w:rsid w:val="00A115DB"/>
    <w:rsid w:val="00A1183F"/>
    <w:rsid w:val="00A11890"/>
    <w:rsid w:val="00A12202"/>
    <w:rsid w:val="00A12B34"/>
    <w:rsid w:val="00A12D2F"/>
    <w:rsid w:val="00A13839"/>
    <w:rsid w:val="00A13EA5"/>
    <w:rsid w:val="00A14641"/>
    <w:rsid w:val="00A151A7"/>
    <w:rsid w:val="00A153E7"/>
    <w:rsid w:val="00A15546"/>
    <w:rsid w:val="00A15F2B"/>
    <w:rsid w:val="00A162AE"/>
    <w:rsid w:val="00A16473"/>
    <w:rsid w:val="00A164F0"/>
    <w:rsid w:val="00A17331"/>
    <w:rsid w:val="00A1771E"/>
    <w:rsid w:val="00A178FB"/>
    <w:rsid w:val="00A17BB1"/>
    <w:rsid w:val="00A20B68"/>
    <w:rsid w:val="00A21516"/>
    <w:rsid w:val="00A21F0A"/>
    <w:rsid w:val="00A2253B"/>
    <w:rsid w:val="00A2260F"/>
    <w:rsid w:val="00A22C3B"/>
    <w:rsid w:val="00A2302E"/>
    <w:rsid w:val="00A23104"/>
    <w:rsid w:val="00A237C1"/>
    <w:rsid w:val="00A23A07"/>
    <w:rsid w:val="00A23DBF"/>
    <w:rsid w:val="00A23E30"/>
    <w:rsid w:val="00A23FCD"/>
    <w:rsid w:val="00A242DD"/>
    <w:rsid w:val="00A244B5"/>
    <w:rsid w:val="00A244CF"/>
    <w:rsid w:val="00A24630"/>
    <w:rsid w:val="00A24A8C"/>
    <w:rsid w:val="00A25360"/>
    <w:rsid w:val="00A25A3E"/>
    <w:rsid w:val="00A2679D"/>
    <w:rsid w:val="00A2684E"/>
    <w:rsid w:val="00A2723D"/>
    <w:rsid w:val="00A273D4"/>
    <w:rsid w:val="00A27916"/>
    <w:rsid w:val="00A30ADC"/>
    <w:rsid w:val="00A30ED7"/>
    <w:rsid w:val="00A31896"/>
    <w:rsid w:val="00A31D64"/>
    <w:rsid w:val="00A31F3B"/>
    <w:rsid w:val="00A331FD"/>
    <w:rsid w:val="00A332EE"/>
    <w:rsid w:val="00A33350"/>
    <w:rsid w:val="00A3387B"/>
    <w:rsid w:val="00A341F4"/>
    <w:rsid w:val="00A346F0"/>
    <w:rsid w:val="00A348A1"/>
    <w:rsid w:val="00A34BD0"/>
    <w:rsid w:val="00A34F68"/>
    <w:rsid w:val="00A35A20"/>
    <w:rsid w:val="00A36026"/>
    <w:rsid w:val="00A366A8"/>
    <w:rsid w:val="00A36C28"/>
    <w:rsid w:val="00A36CCC"/>
    <w:rsid w:val="00A37008"/>
    <w:rsid w:val="00A3718E"/>
    <w:rsid w:val="00A372C4"/>
    <w:rsid w:val="00A37350"/>
    <w:rsid w:val="00A3745D"/>
    <w:rsid w:val="00A3750F"/>
    <w:rsid w:val="00A37A70"/>
    <w:rsid w:val="00A37F18"/>
    <w:rsid w:val="00A4049E"/>
    <w:rsid w:val="00A41130"/>
    <w:rsid w:val="00A41BD9"/>
    <w:rsid w:val="00A4255F"/>
    <w:rsid w:val="00A43825"/>
    <w:rsid w:val="00A43A66"/>
    <w:rsid w:val="00A441E9"/>
    <w:rsid w:val="00A44391"/>
    <w:rsid w:val="00A4495F"/>
    <w:rsid w:val="00A4498E"/>
    <w:rsid w:val="00A44F79"/>
    <w:rsid w:val="00A45D04"/>
    <w:rsid w:val="00A45D87"/>
    <w:rsid w:val="00A46A0F"/>
    <w:rsid w:val="00A4718A"/>
    <w:rsid w:val="00A47FBE"/>
    <w:rsid w:val="00A5030F"/>
    <w:rsid w:val="00A50B1F"/>
    <w:rsid w:val="00A511C5"/>
    <w:rsid w:val="00A512B5"/>
    <w:rsid w:val="00A5270E"/>
    <w:rsid w:val="00A533DC"/>
    <w:rsid w:val="00A5347D"/>
    <w:rsid w:val="00A53A86"/>
    <w:rsid w:val="00A53AE8"/>
    <w:rsid w:val="00A53E23"/>
    <w:rsid w:val="00A5468C"/>
    <w:rsid w:val="00A54E72"/>
    <w:rsid w:val="00A554A2"/>
    <w:rsid w:val="00A558F8"/>
    <w:rsid w:val="00A55A91"/>
    <w:rsid w:val="00A566B1"/>
    <w:rsid w:val="00A5703F"/>
    <w:rsid w:val="00A57159"/>
    <w:rsid w:val="00A57233"/>
    <w:rsid w:val="00A5772C"/>
    <w:rsid w:val="00A57C26"/>
    <w:rsid w:val="00A60220"/>
    <w:rsid w:val="00A602A5"/>
    <w:rsid w:val="00A605AB"/>
    <w:rsid w:val="00A61376"/>
    <w:rsid w:val="00A61EC8"/>
    <w:rsid w:val="00A622FA"/>
    <w:rsid w:val="00A6264A"/>
    <w:rsid w:val="00A633E5"/>
    <w:rsid w:val="00A644DB"/>
    <w:rsid w:val="00A64800"/>
    <w:rsid w:val="00A6496A"/>
    <w:rsid w:val="00A6586C"/>
    <w:rsid w:val="00A660E5"/>
    <w:rsid w:val="00A66A4F"/>
    <w:rsid w:val="00A67B41"/>
    <w:rsid w:val="00A71DC1"/>
    <w:rsid w:val="00A71EC1"/>
    <w:rsid w:val="00A722A8"/>
    <w:rsid w:val="00A733DC"/>
    <w:rsid w:val="00A73C60"/>
    <w:rsid w:val="00A73FB5"/>
    <w:rsid w:val="00A74339"/>
    <w:rsid w:val="00A752F2"/>
    <w:rsid w:val="00A755F6"/>
    <w:rsid w:val="00A75919"/>
    <w:rsid w:val="00A75A38"/>
    <w:rsid w:val="00A76CFE"/>
    <w:rsid w:val="00A773FC"/>
    <w:rsid w:val="00A77D74"/>
    <w:rsid w:val="00A77F78"/>
    <w:rsid w:val="00A8003D"/>
    <w:rsid w:val="00A808CF"/>
    <w:rsid w:val="00A809B4"/>
    <w:rsid w:val="00A80C3A"/>
    <w:rsid w:val="00A80FBC"/>
    <w:rsid w:val="00A8250F"/>
    <w:rsid w:val="00A829A6"/>
    <w:rsid w:val="00A829C6"/>
    <w:rsid w:val="00A82C04"/>
    <w:rsid w:val="00A8327A"/>
    <w:rsid w:val="00A83500"/>
    <w:rsid w:val="00A83AF5"/>
    <w:rsid w:val="00A83CEE"/>
    <w:rsid w:val="00A8455F"/>
    <w:rsid w:val="00A8482E"/>
    <w:rsid w:val="00A850D7"/>
    <w:rsid w:val="00A855A5"/>
    <w:rsid w:val="00A85613"/>
    <w:rsid w:val="00A85636"/>
    <w:rsid w:val="00A86B13"/>
    <w:rsid w:val="00A86BE9"/>
    <w:rsid w:val="00A87374"/>
    <w:rsid w:val="00A90266"/>
    <w:rsid w:val="00A9068F"/>
    <w:rsid w:val="00A909B7"/>
    <w:rsid w:val="00A90B14"/>
    <w:rsid w:val="00A91337"/>
    <w:rsid w:val="00A913D0"/>
    <w:rsid w:val="00A9177C"/>
    <w:rsid w:val="00A919B7"/>
    <w:rsid w:val="00A92245"/>
    <w:rsid w:val="00A923E7"/>
    <w:rsid w:val="00A929AD"/>
    <w:rsid w:val="00A92EC2"/>
    <w:rsid w:val="00A93780"/>
    <w:rsid w:val="00A9589E"/>
    <w:rsid w:val="00A97199"/>
    <w:rsid w:val="00A97C20"/>
    <w:rsid w:val="00AA0142"/>
    <w:rsid w:val="00AA03C3"/>
    <w:rsid w:val="00AA0476"/>
    <w:rsid w:val="00AA04B6"/>
    <w:rsid w:val="00AA0A1C"/>
    <w:rsid w:val="00AA0AB2"/>
    <w:rsid w:val="00AA120F"/>
    <w:rsid w:val="00AA15A2"/>
    <w:rsid w:val="00AA174C"/>
    <w:rsid w:val="00AA1879"/>
    <w:rsid w:val="00AA19E0"/>
    <w:rsid w:val="00AA1A44"/>
    <w:rsid w:val="00AA2170"/>
    <w:rsid w:val="00AA2821"/>
    <w:rsid w:val="00AA2962"/>
    <w:rsid w:val="00AA32C1"/>
    <w:rsid w:val="00AA3E5F"/>
    <w:rsid w:val="00AA3FC3"/>
    <w:rsid w:val="00AA440E"/>
    <w:rsid w:val="00AA4A38"/>
    <w:rsid w:val="00AA5757"/>
    <w:rsid w:val="00AA58EC"/>
    <w:rsid w:val="00AA6AF1"/>
    <w:rsid w:val="00AA769E"/>
    <w:rsid w:val="00AA79A5"/>
    <w:rsid w:val="00AA7ECC"/>
    <w:rsid w:val="00AB02BB"/>
    <w:rsid w:val="00AB03FF"/>
    <w:rsid w:val="00AB0B73"/>
    <w:rsid w:val="00AB27E9"/>
    <w:rsid w:val="00AB2BDB"/>
    <w:rsid w:val="00AB3C0F"/>
    <w:rsid w:val="00AB4045"/>
    <w:rsid w:val="00AB5172"/>
    <w:rsid w:val="00AB574A"/>
    <w:rsid w:val="00AB5FDE"/>
    <w:rsid w:val="00AB604A"/>
    <w:rsid w:val="00AB73CF"/>
    <w:rsid w:val="00AB7429"/>
    <w:rsid w:val="00AB74C6"/>
    <w:rsid w:val="00AB7518"/>
    <w:rsid w:val="00AB7748"/>
    <w:rsid w:val="00AC0010"/>
    <w:rsid w:val="00AC0E4C"/>
    <w:rsid w:val="00AC1050"/>
    <w:rsid w:val="00AC1916"/>
    <w:rsid w:val="00AC2724"/>
    <w:rsid w:val="00AC27E7"/>
    <w:rsid w:val="00AC354B"/>
    <w:rsid w:val="00AC3866"/>
    <w:rsid w:val="00AC3B9A"/>
    <w:rsid w:val="00AC3F74"/>
    <w:rsid w:val="00AC58BE"/>
    <w:rsid w:val="00AC5DE8"/>
    <w:rsid w:val="00AC5F6C"/>
    <w:rsid w:val="00AC6260"/>
    <w:rsid w:val="00AC6479"/>
    <w:rsid w:val="00AC6760"/>
    <w:rsid w:val="00AC6ACB"/>
    <w:rsid w:val="00AC6D99"/>
    <w:rsid w:val="00AC6E41"/>
    <w:rsid w:val="00AC707F"/>
    <w:rsid w:val="00AC72FC"/>
    <w:rsid w:val="00AC7747"/>
    <w:rsid w:val="00AC7A02"/>
    <w:rsid w:val="00AC7BA5"/>
    <w:rsid w:val="00AD09C4"/>
    <w:rsid w:val="00AD0ADF"/>
    <w:rsid w:val="00AD1073"/>
    <w:rsid w:val="00AD1168"/>
    <w:rsid w:val="00AD11B6"/>
    <w:rsid w:val="00AD1283"/>
    <w:rsid w:val="00AD2592"/>
    <w:rsid w:val="00AD3FF6"/>
    <w:rsid w:val="00AD435F"/>
    <w:rsid w:val="00AD4C15"/>
    <w:rsid w:val="00AD50C0"/>
    <w:rsid w:val="00AD5372"/>
    <w:rsid w:val="00AD5571"/>
    <w:rsid w:val="00AD5607"/>
    <w:rsid w:val="00AD67A3"/>
    <w:rsid w:val="00AD6D61"/>
    <w:rsid w:val="00AD6F14"/>
    <w:rsid w:val="00AD7241"/>
    <w:rsid w:val="00AD7DD8"/>
    <w:rsid w:val="00AD7E64"/>
    <w:rsid w:val="00AD7FD6"/>
    <w:rsid w:val="00AE0E70"/>
    <w:rsid w:val="00AE221E"/>
    <w:rsid w:val="00AE2612"/>
    <w:rsid w:val="00AE2978"/>
    <w:rsid w:val="00AE2AD8"/>
    <w:rsid w:val="00AE2D3F"/>
    <w:rsid w:val="00AE2F43"/>
    <w:rsid w:val="00AE37C9"/>
    <w:rsid w:val="00AE3962"/>
    <w:rsid w:val="00AE3BA0"/>
    <w:rsid w:val="00AE3BA8"/>
    <w:rsid w:val="00AE47B7"/>
    <w:rsid w:val="00AE485C"/>
    <w:rsid w:val="00AE5384"/>
    <w:rsid w:val="00AE6300"/>
    <w:rsid w:val="00AE6868"/>
    <w:rsid w:val="00AE7284"/>
    <w:rsid w:val="00AF0C2E"/>
    <w:rsid w:val="00AF1B00"/>
    <w:rsid w:val="00AF1CDA"/>
    <w:rsid w:val="00AF220D"/>
    <w:rsid w:val="00AF2882"/>
    <w:rsid w:val="00AF3EBC"/>
    <w:rsid w:val="00AF449F"/>
    <w:rsid w:val="00AF46F5"/>
    <w:rsid w:val="00AF49AC"/>
    <w:rsid w:val="00AF4AA5"/>
    <w:rsid w:val="00AF4E74"/>
    <w:rsid w:val="00AF56B3"/>
    <w:rsid w:val="00AF5E12"/>
    <w:rsid w:val="00AF6160"/>
    <w:rsid w:val="00AF63BF"/>
    <w:rsid w:val="00AF68F0"/>
    <w:rsid w:val="00B00EF8"/>
    <w:rsid w:val="00B0162C"/>
    <w:rsid w:val="00B016E4"/>
    <w:rsid w:val="00B026CD"/>
    <w:rsid w:val="00B03179"/>
    <w:rsid w:val="00B0320B"/>
    <w:rsid w:val="00B04720"/>
    <w:rsid w:val="00B04D32"/>
    <w:rsid w:val="00B0547F"/>
    <w:rsid w:val="00B05646"/>
    <w:rsid w:val="00B05972"/>
    <w:rsid w:val="00B06551"/>
    <w:rsid w:val="00B071BA"/>
    <w:rsid w:val="00B07280"/>
    <w:rsid w:val="00B07ADA"/>
    <w:rsid w:val="00B07EE5"/>
    <w:rsid w:val="00B1026C"/>
    <w:rsid w:val="00B10681"/>
    <w:rsid w:val="00B107BD"/>
    <w:rsid w:val="00B10FC0"/>
    <w:rsid w:val="00B1142E"/>
    <w:rsid w:val="00B11491"/>
    <w:rsid w:val="00B114C3"/>
    <w:rsid w:val="00B11663"/>
    <w:rsid w:val="00B11CB9"/>
    <w:rsid w:val="00B12AE9"/>
    <w:rsid w:val="00B153A9"/>
    <w:rsid w:val="00B155FA"/>
    <w:rsid w:val="00B15697"/>
    <w:rsid w:val="00B15A1D"/>
    <w:rsid w:val="00B16278"/>
    <w:rsid w:val="00B16335"/>
    <w:rsid w:val="00B16584"/>
    <w:rsid w:val="00B1701E"/>
    <w:rsid w:val="00B2037C"/>
    <w:rsid w:val="00B205A3"/>
    <w:rsid w:val="00B211B8"/>
    <w:rsid w:val="00B2138F"/>
    <w:rsid w:val="00B2154B"/>
    <w:rsid w:val="00B215EC"/>
    <w:rsid w:val="00B216DF"/>
    <w:rsid w:val="00B2186B"/>
    <w:rsid w:val="00B21B80"/>
    <w:rsid w:val="00B224BA"/>
    <w:rsid w:val="00B22B53"/>
    <w:rsid w:val="00B22D32"/>
    <w:rsid w:val="00B23478"/>
    <w:rsid w:val="00B2437C"/>
    <w:rsid w:val="00B24917"/>
    <w:rsid w:val="00B262C8"/>
    <w:rsid w:val="00B2697B"/>
    <w:rsid w:val="00B26CC5"/>
    <w:rsid w:val="00B26D7C"/>
    <w:rsid w:val="00B27B4C"/>
    <w:rsid w:val="00B300DA"/>
    <w:rsid w:val="00B30195"/>
    <w:rsid w:val="00B30FBF"/>
    <w:rsid w:val="00B314EF"/>
    <w:rsid w:val="00B319AD"/>
    <w:rsid w:val="00B327DA"/>
    <w:rsid w:val="00B34B55"/>
    <w:rsid w:val="00B34E14"/>
    <w:rsid w:val="00B34F1C"/>
    <w:rsid w:val="00B3541C"/>
    <w:rsid w:val="00B3571A"/>
    <w:rsid w:val="00B35F39"/>
    <w:rsid w:val="00B35FA7"/>
    <w:rsid w:val="00B36476"/>
    <w:rsid w:val="00B36DBA"/>
    <w:rsid w:val="00B407E7"/>
    <w:rsid w:val="00B4156C"/>
    <w:rsid w:val="00B420BF"/>
    <w:rsid w:val="00B42AA8"/>
    <w:rsid w:val="00B42CDC"/>
    <w:rsid w:val="00B433A9"/>
    <w:rsid w:val="00B43A0F"/>
    <w:rsid w:val="00B43ABD"/>
    <w:rsid w:val="00B43D50"/>
    <w:rsid w:val="00B43D95"/>
    <w:rsid w:val="00B44466"/>
    <w:rsid w:val="00B444A3"/>
    <w:rsid w:val="00B44AB0"/>
    <w:rsid w:val="00B45370"/>
    <w:rsid w:val="00B453F8"/>
    <w:rsid w:val="00B45DE3"/>
    <w:rsid w:val="00B46195"/>
    <w:rsid w:val="00B467F5"/>
    <w:rsid w:val="00B46F1A"/>
    <w:rsid w:val="00B51AEC"/>
    <w:rsid w:val="00B51C59"/>
    <w:rsid w:val="00B520A5"/>
    <w:rsid w:val="00B522A0"/>
    <w:rsid w:val="00B528B4"/>
    <w:rsid w:val="00B52B34"/>
    <w:rsid w:val="00B52FC4"/>
    <w:rsid w:val="00B5325F"/>
    <w:rsid w:val="00B53E3D"/>
    <w:rsid w:val="00B54235"/>
    <w:rsid w:val="00B54697"/>
    <w:rsid w:val="00B5470F"/>
    <w:rsid w:val="00B54843"/>
    <w:rsid w:val="00B54BC7"/>
    <w:rsid w:val="00B5693C"/>
    <w:rsid w:val="00B5695D"/>
    <w:rsid w:val="00B56E0B"/>
    <w:rsid w:val="00B56F3E"/>
    <w:rsid w:val="00B573D5"/>
    <w:rsid w:val="00B574E5"/>
    <w:rsid w:val="00B57949"/>
    <w:rsid w:val="00B57A1D"/>
    <w:rsid w:val="00B57AB4"/>
    <w:rsid w:val="00B57E5B"/>
    <w:rsid w:val="00B602D5"/>
    <w:rsid w:val="00B6065F"/>
    <w:rsid w:val="00B607D5"/>
    <w:rsid w:val="00B611F0"/>
    <w:rsid w:val="00B61897"/>
    <w:rsid w:val="00B61CDB"/>
    <w:rsid w:val="00B62198"/>
    <w:rsid w:val="00B623BE"/>
    <w:rsid w:val="00B6248C"/>
    <w:rsid w:val="00B62603"/>
    <w:rsid w:val="00B62BC8"/>
    <w:rsid w:val="00B62C5D"/>
    <w:rsid w:val="00B630B0"/>
    <w:rsid w:val="00B6336B"/>
    <w:rsid w:val="00B633BF"/>
    <w:rsid w:val="00B63A63"/>
    <w:rsid w:val="00B63F90"/>
    <w:rsid w:val="00B64319"/>
    <w:rsid w:val="00B64380"/>
    <w:rsid w:val="00B64509"/>
    <w:rsid w:val="00B6470C"/>
    <w:rsid w:val="00B64844"/>
    <w:rsid w:val="00B64909"/>
    <w:rsid w:val="00B64BE4"/>
    <w:rsid w:val="00B6527A"/>
    <w:rsid w:val="00B653C3"/>
    <w:rsid w:val="00B6579F"/>
    <w:rsid w:val="00B65F68"/>
    <w:rsid w:val="00B661CC"/>
    <w:rsid w:val="00B6634C"/>
    <w:rsid w:val="00B66385"/>
    <w:rsid w:val="00B66594"/>
    <w:rsid w:val="00B66767"/>
    <w:rsid w:val="00B66C40"/>
    <w:rsid w:val="00B702BE"/>
    <w:rsid w:val="00B7035E"/>
    <w:rsid w:val="00B707C0"/>
    <w:rsid w:val="00B70E7C"/>
    <w:rsid w:val="00B71820"/>
    <w:rsid w:val="00B71C25"/>
    <w:rsid w:val="00B71DEE"/>
    <w:rsid w:val="00B72153"/>
    <w:rsid w:val="00B7375D"/>
    <w:rsid w:val="00B73ADC"/>
    <w:rsid w:val="00B74637"/>
    <w:rsid w:val="00B74D80"/>
    <w:rsid w:val="00B755E1"/>
    <w:rsid w:val="00B76083"/>
    <w:rsid w:val="00B7668B"/>
    <w:rsid w:val="00B7698A"/>
    <w:rsid w:val="00B77105"/>
    <w:rsid w:val="00B773B5"/>
    <w:rsid w:val="00B773F9"/>
    <w:rsid w:val="00B77532"/>
    <w:rsid w:val="00B779B9"/>
    <w:rsid w:val="00B779C0"/>
    <w:rsid w:val="00B8004E"/>
    <w:rsid w:val="00B8007F"/>
    <w:rsid w:val="00B80761"/>
    <w:rsid w:val="00B8099C"/>
    <w:rsid w:val="00B80C99"/>
    <w:rsid w:val="00B81E6C"/>
    <w:rsid w:val="00B8281C"/>
    <w:rsid w:val="00B8290A"/>
    <w:rsid w:val="00B84675"/>
    <w:rsid w:val="00B84B71"/>
    <w:rsid w:val="00B84E45"/>
    <w:rsid w:val="00B867EB"/>
    <w:rsid w:val="00B86C74"/>
    <w:rsid w:val="00B87366"/>
    <w:rsid w:val="00B87874"/>
    <w:rsid w:val="00B9019D"/>
    <w:rsid w:val="00B90354"/>
    <w:rsid w:val="00B90386"/>
    <w:rsid w:val="00B90940"/>
    <w:rsid w:val="00B90ED8"/>
    <w:rsid w:val="00B911AA"/>
    <w:rsid w:val="00B91462"/>
    <w:rsid w:val="00B91609"/>
    <w:rsid w:val="00B91AD8"/>
    <w:rsid w:val="00B91ECC"/>
    <w:rsid w:val="00B91FC9"/>
    <w:rsid w:val="00B920A1"/>
    <w:rsid w:val="00B92152"/>
    <w:rsid w:val="00B9246B"/>
    <w:rsid w:val="00B92527"/>
    <w:rsid w:val="00B931F8"/>
    <w:rsid w:val="00B933BC"/>
    <w:rsid w:val="00B9380E"/>
    <w:rsid w:val="00B93862"/>
    <w:rsid w:val="00B9403F"/>
    <w:rsid w:val="00B9496D"/>
    <w:rsid w:val="00B955CE"/>
    <w:rsid w:val="00B95644"/>
    <w:rsid w:val="00B95E8C"/>
    <w:rsid w:val="00B9634F"/>
    <w:rsid w:val="00B971B4"/>
    <w:rsid w:val="00B974DF"/>
    <w:rsid w:val="00BA03D3"/>
    <w:rsid w:val="00BA0757"/>
    <w:rsid w:val="00BA08DB"/>
    <w:rsid w:val="00BA0B2A"/>
    <w:rsid w:val="00BA14C9"/>
    <w:rsid w:val="00BA1A4D"/>
    <w:rsid w:val="00BA1E89"/>
    <w:rsid w:val="00BA21E6"/>
    <w:rsid w:val="00BA2276"/>
    <w:rsid w:val="00BA24EE"/>
    <w:rsid w:val="00BA262B"/>
    <w:rsid w:val="00BA2CA0"/>
    <w:rsid w:val="00BA3B2E"/>
    <w:rsid w:val="00BA4CD6"/>
    <w:rsid w:val="00BA4EFA"/>
    <w:rsid w:val="00BA51F7"/>
    <w:rsid w:val="00BA5C58"/>
    <w:rsid w:val="00BA5DE7"/>
    <w:rsid w:val="00BA5EDC"/>
    <w:rsid w:val="00BA5FAB"/>
    <w:rsid w:val="00BA6C31"/>
    <w:rsid w:val="00BA6F1A"/>
    <w:rsid w:val="00BA7035"/>
    <w:rsid w:val="00BA71FB"/>
    <w:rsid w:val="00BA75E9"/>
    <w:rsid w:val="00BA79DB"/>
    <w:rsid w:val="00BA7B86"/>
    <w:rsid w:val="00BA7F50"/>
    <w:rsid w:val="00BB0418"/>
    <w:rsid w:val="00BB2A0A"/>
    <w:rsid w:val="00BB3060"/>
    <w:rsid w:val="00BB3227"/>
    <w:rsid w:val="00BB3616"/>
    <w:rsid w:val="00BB3920"/>
    <w:rsid w:val="00BB3DFC"/>
    <w:rsid w:val="00BB4647"/>
    <w:rsid w:val="00BB4F5D"/>
    <w:rsid w:val="00BB5DFE"/>
    <w:rsid w:val="00BB62EF"/>
    <w:rsid w:val="00BB6BAF"/>
    <w:rsid w:val="00BB6D25"/>
    <w:rsid w:val="00BB6E15"/>
    <w:rsid w:val="00BB721C"/>
    <w:rsid w:val="00BB74EC"/>
    <w:rsid w:val="00BB781D"/>
    <w:rsid w:val="00BB7A5F"/>
    <w:rsid w:val="00BB7CAB"/>
    <w:rsid w:val="00BB7D79"/>
    <w:rsid w:val="00BC01C7"/>
    <w:rsid w:val="00BC0535"/>
    <w:rsid w:val="00BC068B"/>
    <w:rsid w:val="00BC0B05"/>
    <w:rsid w:val="00BC0D60"/>
    <w:rsid w:val="00BC1024"/>
    <w:rsid w:val="00BC1C30"/>
    <w:rsid w:val="00BC1E04"/>
    <w:rsid w:val="00BC2438"/>
    <w:rsid w:val="00BC3CFA"/>
    <w:rsid w:val="00BC3F38"/>
    <w:rsid w:val="00BC4124"/>
    <w:rsid w:val="00BC4130"/>
    <w:rsid w:val="00BC4161"/>
    <w:rsid w:val="00BC4768"/>
    <w:rsid w:val="00BC4794"/>
    <w:rsid w:val="00BC4F5D"/>
    <w:rsid w:val="00BC510D"/>
    <w:rsid w:val="00BC5A4D"/>
    <w:rsid w:val="00BC6CE7"/>
    <w:rsid w:val="00BC722B"/>
    <w:rsid w:val="00BC77A4"/>
    <w:rsid w:val="00BD05D4"/>
    <w:rsid w:val="00BD0BF1"/>
    <w:rsid w:val="00BD1A7A"/>
    <w:rsid w:val="00BD1DE5"/>
    <w:rsid w:val="00BD1EDB"/>
    <w:rsid w:val="00BD2801"/>
    <w:rsid w:val="00BD32CE"/>
    <w:rsid w:val="00BD38DB"/>
    <w:rsid w:val="00BD3CE2"/>
    <w:rsid w:val="00BD45B8"/>
    <w:rsid w:val="00BD4DAD"/>
    <w:rsid w:val="00BD4FBC"/>
    <w:rsid w:val="00BD52BD"/>
    <w:rsid w:val="00BD5982"/>
    <w:rsid w:val="00BD5D06"/>
    <w:rsid w:val="00BD6273"/>
    <w:rsid w:val="00BD6A58"/>
    <w:rsid w:val="00BD6D15"/>
    <w:rsid w:val="00BD7466"/>
    <w:rsid w:val="00BD7782"/>
    <w:rsid w:val="00BD7A5E"/>
    <w:rsid w:val="00BE118D"/>
    <w:rsid w:val="00BE1369"/>
    <w:rsid w:val="00BE1A2A"/>
    <w:rsid w:val="00BE1AEF"/>
    <w:rsid w:val="00BE1C29"/>
    <w:rsid w:val="00BE1C6F"/>
    <w:rsid w:val="00BE24FE"/>
    <w:rsid w:val="00BE251F"/>
    <w:rsid w:val="00BE2598"/>
    <w:rsid w:val="00BE2CD0"/>
    <w:rsid w:val="00BE2F6D"/>
    <w:rsid w:val="00BE42BA"/>
    <w:rsid w:val="00BE5035"/>
    <w:rsid w:val="00BE545C"/>
    <w:rsid w:val="00BE5889"/>
    <w:rsid w:val="00BE5A06"/>
    <w:rsid w:val="00BE5B58"/>
    <w:rsid w:val="00BE6958"/>
    <w:rsid w:val="00BE69AA"/>
    <w:rsid w:val="00BE6B25"/>
    <w:rsid w:val="00BE6BCD"/>
    <w:rsid w:val="00BE708E"/>
    <w:rsid w:val="00BE758F"/>
    <w:rsid w:val="00BE7C9D"/>
    <w:rsid w:val="00BF0573"/>
    <w:rsid w:val="00BF1484"/>
    <w:rsid w:val="00BF1CBC"/>
    <w:rsid w:val="00BF1F1B"/>
    <w:rsid w:val="00BF2871"/>
    <w:rsid w:val="00BF2889"/>
    <w:rsid w:val="00BF28F6"/>
    <w:rsid w:val="00BF2E14"/>
    <w:rsid w:val="00BF376A"/>
    <w:rsid w:val="00BF3FCE"/>
    <w:rsid w:val="00BF496B"/>
    <w:rsid w:val="00BF4D9D"/>
    <w:rsid w:val="00BF518F"/>
    <w:rsid w:val="00BF5272"/>
    <w:rsid w:val="00BF59A5"/>
    <w:rsid w:val="00BF5F4A"/>
    <w:rsid w:val="00BF61C8"/>
    <w:rsid w:val="00BF6739"/>
    <w:rsid w:val="00BF6A3A"/>
    <w:rsid w:val="00BF7414"/>
    <w:rsid w:val="00C00EF1"/>
    <w:rsid w:val="00C00FB9"/>
    <w:rsid w:val="00C01F91"/>
    <w:rsid w:val="00C0218A"/>
    <w:rsid w:val="00C0295A"/>
    <w:rsid w:val="00C02C5E"/>
    <w:rsid w:val="00C030AB"/>
    <w:rsid w:val="00C0316B"/>
    <w:rsid w:val="00C03555"/>
    <w:rsid w:val="00C0376D"/>
    <w:rsid w:val="00C052ED"/>
    <w:rsid w:val="00C05375"/>
    <w:rsid w:val="00C0545E"/>
    <w:rsid w:val="00C05868"/>
    <w:rsid w:val="00C05A51"/>
    <w:rsid w:val="00C05D43"/>
    <w:rsid w:val="00C05F90"/>
    <w:rsid w:val="00C06606"/>
    <w:rsid w:val="00C066CB"/>
    <w:rsid w:val="00C06798"/>
    <w:rsid w:val="00C0698A"/>
    <w:rsid w:val="00C06AB9"/>
    <w:rsid w:val="00C06FFD"/>
    <w:rsid w:val="00C1093D"/>
    <w:rsid w:val="00C10FA7"/>
    <w:rsid w:val="00C116E1"/>
    <w:rsid w:val="00C11C2D"/>
    <w:rsid w:val="00C12CD8"/>
    <w:rsid w:val="00C13029"/>
    <w:rsid w:val="00C134DE"/>
    <w:rsid w:val="00C13F4C"/>
    <w:rsid w:val="00C14467"/>
    <w:rsid w:val="00C1451B"/>
    <w:rsid w:val="00C14954"/>
    <w:rsid w:val="00C151ED"/>
    <w:rsid w:val="00C15655"/>
    <w:rsid w:val="00C1577E"/>
    <w:rsid w:val="00C15795"/>
    <w:rsid w:val="00C1579A"/>
    <w:rsid w:val="00C167A6"/>
    <w:rsid w:val="00C16EDB"/>
    <w:rsid w:val="00C20204"/>
    <w:rsid w:val="00C20378"/>
    <w:rsid w:val="00C20625"/>
    <w:rsid w:val="00C21358"/>
    <w:rsid w:val="00C22BA2"/>
    <w:rsid w:val="00C22E43"/>
    <w:rsid w:val="00C23035"/>
    <w:rsid w:val="00C2395F"/>
    <w:rsid w:val="00C239DF"/>
    <w:rsid w:val="00C23C45"/>
    <w:rsid w:val="00C24481"/>
    <w:rsid w:val="00C24967"/>
    <w:rsid w:val="00C24DE5"/>
    <w:rsid w:val="00C2522F"/>
    <w:rsid w:val="00C2582B"/>
    <w:rsid w:val="00C26592"/>
    <w:rsid w:val="00C26F67"/>
    <w:rsid w:val="00C27347"/>
    <w:rsid w:val="00C2755D"/>
    <w:rsid w:val="00C3007C"/>
    <w:rsid w:val="00C301DE"/>
    <w:rsid w:val="00C30663"/>
    <w:rsid w:val="00C326E1"/>
    <w:rsid w:val="00C3350F"/>
    <w:rsid w:val="00C33887"/>
    <w:rsid w:val="00C33AFC"/>
    <w:rsid w:val="00C33C5F"/>
    <w:rsid w:val="00C344B6"/>
    <w:rsid w:val="00C34666"/>
    <w:rsid w:val="00C3486F"/>
    <w:rsid w:val="00C348C8"/>
    <w:rsid w:val="00C34C31"/>
    <w:rsid w:val="00C3511E"/>
    <w:rsid w:val="00C35398"/>
    <w:rsid w:val="00C354ED"/>
    <w:rsid w:val="00C35687"/>
    <w:rsid w:val="00C365BD"/>
    <w:rsid w:val="00C368F7"/>
    <w:rsid w:val="00C36C7A"/>
    <w:rsid w:val="00C36F62"/>
    <w:rsid w:val="00C37C8E"/>
    <w:rsid w:val="00C37DD6"/>
    <w:rsid w:val="00C40368"/>
    <w:rsid w:val="00C4060A"/>
    <w:rsid w:val="00C40F4D"/>
    <w:rsid w:val="00C41175"/>
    <w:rsid w:val="00C41466"/>
    <w:rsid w:val="00C41605"/>
    <w:rsid w:val="00C4183F"/>
    <w:rsid w:val="00C418BA"/>
    <w:rsid w:val="00C4210B"/>
    <w:rsid w:val="00C424C7"/>
    <w:rsid w:val="00C42577"/>
    <w:rsid w:val="00C42810"/>
    <w:rsid w:val="00C42F43"/>
    <w:rsid w:val="00C433AF"/>
    <w:rsid w:val="00C43B2D"/>
    <w:rsid w:val="00C44EDF"/>
    <w:rsid w:val="00C45334"/>
    <w:rsid w:val="00C45491"/>
    <w:rsid w:val="00C45ABB"/>
    <w:rsid w:val="00C46107"/>
    <w:rsid w:val="00C47232"/>
    <w:rsid w:val="00C474BE"/>
    <w:rsid w:val="00C478CA"/>
    <w:rsid w:val="00C47ABE"/>
    <w:rsid w:val="00C50D64"/>
    <w:rsid w:val="00C51193"/>
    <w:rsid w:val="00C51527"/>
    <w:rsid w:val="00C51548"/>
    <w:rsid w:val="00C515EC"/>
    <w:rsid w:val="00C5187A"/>
    <w:rsid w:val="00C51FCA"/>
    <w:rsid w:val="00C5217F"/>
    <w:rsid w:val="00C52392"/>
    <w:rsid w:val="00C52548"/>
    <w:rsid w:val="00C529F8"/>
    <w:rsid w:val="00C52A27"/>
    <w:rsid w:val="00C5312D"/>
    <w:rsid w:val="00C53C7B"/>
    <w:rsid w:val="00C53FF4"/>
    <w:rsid w:val="00C54BC2"/>
    <w:rsid w:val="00C550F5"/>
    <w:rsid w:val="00C558A8"/>
    <w:rsid w:val="00C564FE"/>
    <w:rsid w:val="00C57444"/>
    <w:rsid w:val="00C57895"/>
    <w:rsid w:val="00C57B1F"/>
    <w:rsid w:val="00C57BD4"/>
    <w:rsid w:val="00C60F13"/>
    <w:rsid w:val="00C612FF"/>
    <w:rsid w:val="00C613FD"/>
    <w:rsid w:val="00C615A0"/>
    <w:rsid w:val="00C63945"/>
    <w:rsid w:val="00C63AE9"/>
    <w:rsid w:val="00C63C40"/>
    <w:rsid w:val="00C63F99"/>
    <w:rsid w:val="00C64C14"/>
    <w:rsid w:val="00C64E5A"/>
    <w:rsid w:val="00C6552C"/>
    <w:rsid w:val="00C65661"/>
    <w:rsid w:val="00C66286"/>
    <w:rsid w:val="00C6680F"/>
    <w:rsid w:val="00C66CEE"/>
    <w:rsid w:val="00C675F0"/>
    <w:rsid w:val="00C67616"/>
    <w:rsid w:val="00C677C9"/>
    <w:rsid w:val="00C679A3"/>
    <w:rsid w:val="00C67F77"/>
    <w:rsid w:val="00C7014C"/>
    <w:rsid w:val="00C70C01"/>
    <w:rsid w:val="00C71157"/>
    <w:rsid w:val="00C71590"/>
    <w:rsid w:val="00C71F04"/>
    <w:rsid w:val="00C72589"/>
    <w:rsid w:val="00C7276F"/>
    <w:rsid w:val="00C72890"/>
    <w:rsid w:val="00C730EA"/>
    <w:rsid w:val="00C7362A"/>
    <w:rsid w:val="00C7413C"/>
    <w:rsid w:val="00C74458"/>
    <w:rsid w:val="00C74602"/>
    <w:rsid w:val="00C74A0A"/>
    <w:rsid w:val="00C74B07"/>
    <w:rsid w:val="00C75C67"/>
    <w:rsid w:val="00C763D5"/>
    <w:rsid w:val="00C7657B"/>
    <w:rsid w:val="00C76761"/>
    <w:rsid w:val="00C76BCD"/>
    <w:rsid w:val="00C77AAE"/>
    <w:rsid w:val="00C77E2E"/>
    <w:rsid w:val="00C80125"/>
    <w:rsid w:val="00C80394"/>
    <w:rsid w:val="00C80761"/>
    <w:rsid w:val="00C807F0"/>
    <w:rsid w:val="00C80A81"/>
    <w:rsid w:val="00C80F71"/>
    <w:rsid w:val="00C82440"/>
    <w:rsid w:val="00C8272D"/>
    <w:rsid w:val="00C82DB3"/>
    <w:rsid w:val="00C82EDD"/>
    <w:rsid w:val="00C83277"/>
    <w:rsid w:val="00C83A56"/>
    <w:rsid w:val="00C83E33"/>
    <w:rsid w:val="00C84266"/>
    <w:rsid w:val="00C84A8C"/>
    <w:rsid w:val="00C84AC9"/>
    <w:rsid w:val="00C85743"/>
    <w:rsid w:val="00C85BE0"/>
    <w:rsid w:val="00C8619D"/>
    <w:rsid w:val="00C861EC"/>
    <w:rsid w:val="00C86B82"/>
    <w:rsid w:val="00C87036"/>
    <w:rsid w:val="00C87DCB"/>
    <w:rsid w:val="00C90951"/>
    <w:rsid w:val="00C90CFB"/>
    <w:rsid w:val="00C90D5C"/>
    <w:rsid w:val="00C91762"/>
    <w:rsid w:val="00C91A64"/>
    <w:rsid w:val="00C91A97"/>
    <w:rsid w:val="00C92164"/>
    <w:rsid w:val="00C923F4"/>
    <w:rsid w:val="00C92404"/>
    <w:rsid w:val="00C92487"/>
    <w:rsid w:val="00C92783"/>
    <w:rsid w:val="00C92898"/>
    <w:rsid w:val="00C92CEF"/>
    <w:rsid w:val="00C92CF9"/>
    <w:rsid w:val="00C93183"/>
    <w:rsid w:val="00C936CD"/>
    <w:rsid w:val="00C9415A"/>
    <w:rsid w:val="00C943C5"/>
    <w:rsid w:val="00C944E1"/>
    <w:rsid w:val="00C94F14"/>
    <w:rsid w:val="00C9627D"/>
    <w:rsid w:val="00C96401"/>
    <w:rsid w:val="00C96879"/>
    <w:rsid w:val="00C97134"/>
    <w:rsid w:val="00C9716F"/>
    <w:rsid w:val="00C9722C"/>
    <w:rsid w:val="00C978F3"/>
    <w:rsid w:val="00CA0552"/>
    <w:rsid w:val="00CA0BDD"/>
    <w:rsid w:val="00CA0C5B"/>
    <w:rsid w:val="00CA1220"/>
    <w:rsid w:val="00CA1621"/>
    <w:rsid w:val="00CA1B70"/>
    <w:rsid w:val="00CA1F29"/>
    <w:rsid w:val="00CA33AC"/>
    <w:rsid w:val="00CA35B7"/>
    <w:rsid w:val="00CA49F5"/>
    <w:rsid w:val="00CA4C5C"/>
    <w:rsid w:val="00CA505D"/>
    <w:rsid w:val="00CA5121"/>
    <w:rsid w:val="00CA5254"/>
    <w:rsid w:val="00CA52EE"/>
    <w:rsid w:val="00CA556B"/>
    <w:rsid w:val="00CA55A3"/>
    <w:rsid w:val="00CA5A76"/>
    <w:rsid w:val="00CA6DA3"/>
    <w:rsid w:val="00CA7739"/>
    <w:rsid w:val="00CA7CDE"/>
    <w:rsid w:val="00CB01A3"/>
    <w:rsid w:val="00CB0220"/>
    <w:rsid w:val="00CB072A"/>
    <w:rsid w:val="00CB0841"/>
    <w:rsid w:val="00CB160E"/>
    <w:rsid w:val="00CB1958"/>
    <w:rsid w:val="00CB1C6F"/>
    <w:rsid w:val="00CB2C4E"/>
    <w:rsid w:val="00CB2F0C"/>
    <w:rsid w:val="00CB3900"/>
    <w:rsid w:val="00CB40CC"/>
    <w:rsid w:val="00CB4339"/>
    <w:rsid w:val="00CB43B7"/>
    <w:rsid w:val="00CB48F7"/>
    <w:rsid w:val="00CB52E6"/>
    <w:rsid w:val="00CB5D88"/>
    <w:rsid w:val="00CB5FE6"/>
    <w:rsid w:val="00CB758E"/>
    <w:rsid w:val="00CB7A95"/>
    <w:rsid w:val="00CB7DBA"/>
    <w:rsid w:val="00CC00A7"/>
    <w:rsid w:val="00CC0110"/>
    <w:rsid w:val="00CC09FA"/>
    <w:rsid w:val="00CC16DB"/>
    <w:rsid w:val="00CC1DBD"/>
    <w:rsid w:val="00CC2988"/>
    <w:rsid w:val="00CC2F11"/>
    <w:rsid w:val="00CC325F"/>
    <w:rsid w:val="00CC32D6"/>
    <w:rsid w:val="00CC367B"/>
    <w:rsid w:val="00CC3DEC"/>
    <w:rsid w:val="00CC3E71"/>
    <w:rsid w:val="00CC3E76"/>
    <w:rsid w:val="00CC4FC8"/>
    <w:rsid w:val="00CC5279"/>
    <w:rsid w:val="00CC5527"/>
    <w:rsid w:val="00CC56F0"/>
    <w:rsid w:val="00CC6152"/>
    <w:rsid w:val="00CC64AD"/>
    <w:rsid w:val="00CC6B5F"/>
    <w:rsid w:val="00CC6BD1"/>
    <w:rsid w:val="00CC6EF0"/>
    <w:rsid w:val="00CC7279"/>
    <w:rsid w:val="00CC7F52"/>
    <w:rsid w:val="00CD03AE"/>
    <w:rsid w:val="00CD09EB"/>
    <w:rsid w:val="00CD1729"/>
    <w:rsid w:val="00CD191E"/>
    <w:rsid w:val="00CD26D9"/>
    <w:rsid w:val="00CD26E7"/>
    <w:rsid w:val="00CD2745"/>
    <w:rsid w:val="00CD2944"/>
    <w:rsid w:val="00CD2CD3"/>
    <w:rsid w:val="00CD31FF"/>
    <w:rsid w:val="00CD39A4"/>
    <w:rsid w:val="00CD3C6F"/>
    <w:rsid w:val="00CD3CBE"/>
    <w:rsid w:val="00CD4477"/>
    <w:rsid w:val="00CD467B"/>
    <w:rsid w:val="00CD4882"/>
    <w:rsid w:val="00CD4F26"/>
    <w:rsid w:val="00CD5A97"/>
    <w:rsid w:val="00CD6D0E"/>
    <w:rsid w:val="00CD6F1C"/>
    <w:rsid w:val="00CD769B"/>
    <w:rsid w:val="00CD7AB9"/>
    <w:rsid w:val="00CE0246"/>
    <w:rsid w:val="00CE09D1"/>
    <w:rsid w:val="00CE114E"/>
    <w:rsid w:val="00CE187A"/>
    <w:rsid w:val="00CE1D8E"/>
    <w:rsid w:val="00CE20F1"/>
    <w:rsid w:val="00CE2380"/>
    <w:rsid w:val="00CE263F"/>
    <w:rsid w:val="00CE27CD"/>
    <w:rsid w:val="00CE2A48"/>
    <w:rsid w:val="00CE2E10"/>
    <w:rsid w:val="00CE47B7"/>
    <w:rsid w:val="00CE5BC5"/>
    <w:rsid w:val="00CE5E35"/>
    <w:rsid w:val="00CE61B7"/>
    <w:rsid w:val="00CE693D"/>
    <w:rsid w:val="00CE6DD4"/>
    <w:rsid w:val="00CE738D"/>
    <w:rsid w:val="00CF00DF"/>
    <w:rsid w:val="00CF01C9"/>
    <w:rsid w:val="00CF14FF"/>
    <w:rsid w:val="00CF1A38"/>
    <w:rsid w:val="00CF1EE3"/>
    <w:rsid w:val="00CF25C1"/>
    <w:rsid w:val="00CF2DD2"/>
    <w:rsid w:val="00CF312F"/>
    <w:rsid w:val="00CF3343"/>
    <w:rsid w:val="00CF35FB"/>
    <w:rsid w:val="00CF3CE0"/>
    <w:rsid w:val="00CF3CE1"/>
    <w:rsid w:val="00CF3ED9"/>
    <w:rsid w:val="00CF4127"/>
    <w:rsid w:val="00CF5433"/>
    <w:rsid w:val="00CF5894"/>
    <w:rsid w:val="00CF5AD0"/>
    <w:rsid w:val="00CF5D5D"/>
    <w:rsid w:val="00CF63DA"/>
    <w:rsid w:val="00CF6426"/>
    <w:rsid w:val="00CF680B"/>
    <w:rsid w:val="00CF69D4"/>
    <w:rsid w:val="00CF7DC5"/>
    <w:rsid w:val="00D00776"/>
    <w:rsid w:val="00D00A9D"/>
    <w:rsid w:val="00D00C53"/>
    <w:rsid w:val="00D0147D"/>
    <w:rsid w:val="00D01809"/>
    <w:rsid w:val="00D01D1D"/>
    <w:rsid w:val="00D02426"/>
    <w:rsid w:val="00D02461"/>
    <w:rsid w:val="00D03302"/>
    <w:rsid w:val="00D034F2"/>
    <w:rsid w:val="00D0365A"/>
    <w:rsid w:val="00D04CA2"/>
    <w:rsid w:val="00D05CA2"/>
    <w:rsid w:val="00D05FF2"/>
    <w:rsid w:val="00D074B5"/>
    <w:rsid w:val="00D07EFB"/>
    <w:rsid w:val="00D10CCD"/>
    <w:rsid w:val="00D10CD1"/>
    <w:rsid w:val="00D1169A"/>
    <w:rsid w:val="00D11B46"/>
    <w:rsid w:val="00D11C71"/>
    <w:rsid w:val="00D11D2A"/>
    <w:rsid w:val="00D120A4"/>
    <w:rsid w:val="00D128BA"/>
    <w:rsid w:val="00D12C2B"/>
    <w:rsid w:val="00D12CE9"/>
    <w:rsid w:val="00D12DEF"/>
    <w:rsid w:val="00D1325B"/>
    <w:rsid w:val="00D134EA"/>
    <w:rsid w:val="00D13C6A"/>
    <w:rsid w:val="00D1425D"/>
    <w:rsid w:val="00D14366"/>
    <w:rsid w:val="00D14E34"/>
    <w:rsid w:val="00D159CE"/>
    <w:rsid w:val="00D15D3F"/>
    <w:rsid w:val="00D163D2"/>
    <w:rsid w:val="00D16894"/>
    <w:rsid w:val="00D16C42"/>
    <w:rsid w:val="00D20BE7"/>
    <w:rsid w:val="00D218DB"/>
    <w:rsid w:val="00D218DD"/>
    <w:rsid w:val="00D21D35"/>
    <w:rsid w:val="00D236D6"/>
    <w:rsid w:val="00D238C5"/>
    <w:rsid w:val="00D23A04"/>
    <w:rsid w:val="00D24726"/>
    <w:rsid w:val="00D2475A"/>
    <w:rsid w:val="00D24E5B"/>
    <w:rsid w:val="00D25395"/>
    <w:rsid w:val="00D2597D"/>
    <w:rsid w:val="00D25D8B"/>
    <w:rsid w:val="00D26379"/>
    <w:rsid w:val="00D26737"/>
    <w:rsid w:val="00D26858"/>
    <w:rsid w:val="00D2690D"/>
    <w:rsid w:val="00D26B54"/>
    <w:rsid w:val="00D26C18"/>
    <w:rsid w:val="00D26C75"/>
    <w:rsid w:val="00D26FA6"/>
    <w:rsid w:val="00D2799C"/>
    <w:rsid w:val="00D27AF3"/>
    <w:rsid w:val="00D27CB5"/>
    <w:rsid w:val="00D30755"/>
    <w:rsid w:val="00D30B2F"/>
    <w:rsid w:val="00D30DC7"/>
    <w:rsid w:val="00D31388"/>
    <w:rsid w:val="00D314A8"/>
    <w:rsid w:val="00D31907"/>
    <w:rsid w:val="00D31C50"/>
    <w:rsid w:val="00D31F94"/>
    <w:rsid w:val="00D326F6"/>
    <w:rsid w:val="00D33D89"/>
    <w:rsid w:val="00D33E97"/>
    <w:rsid w:val="00D3407A"/>
    <w:rsid w:val="00D342B1"/>
    <w:rsid w:val="00D3475F"/>
    <w:rsid w:val="00D34764"/>
    <w:rsid w:val="00D34893"/>
    <w:rsid w:val="00D34FEF"/>
    <w:rsid w:val="00D355EA"/>
    <w:rsid w:val="00D358EA"/>
    <w:rsid w:val="00D35D2B"/>
    <w:rsid w:val="00D36690"/>
    <w:rsid w:val="00D3789F"/>
    <w:rsid w:val="00D414E9"/>
    <w:rsid w:val="00D41CA5"/>
    <w:rsid w:val="00D41D30"/>
    <w:rsid w:val="00D41FD0"/>
    <w:rsid w:val="00D4245C"/>
    <w:rsid w:val="00D42D63"/>
    <w:rsid w:val="00D43AB5"/>
    <w:rsid w:val="00D43AFA"/>
    <w:rsid w:val="00D43E56"/>
    <w:rsid w:val="00D43F3C"/>
    <w:rsid w:val="00D4430B"/>
    <w:rsid w:val="00D44369"/>
    <w:rsid w:val="00D44C12"/>
    <w:rsid w:val="00D45ACB"/>
    <w:rsid w:val="00D46791"/>
    <w:rsid w:val="00D47BED"/>
    <w:rsid w:val="00D5073E"/>
    <w:rsid w:val="00D50BAF"/>
    <w:rsid w:val="00D51689"/>
    <w:rsid w:val="00D52153"/>
    <w:rsid w:val="00D52561"/>
    <w:rsid w:val="00D52566"/>
    <w:rsid w:val="00D52A9B"/>
    <w:rsid w:val="00D52FA8"/>
    <w:rsid w:val="00D53C58"/>
    <w:rsid w:val="00D53F40"/>
    <w:rsid w:val="00D542F4"/>
    <w:rsid w:val="00D551BF"/>
    <w:rsid w:val="00D55355"/>
    <w:rsid w:val="00D55881"/>
    <w:rsid w:val="00D55DF5"/>
    <w:rsid w:val="00D56E56"/>
    <w:rsid w:val="00D5731B"/>
    <w:rsid w:val="00D57AB3"/>
    <w:rsid w:val="00D57F36"/>
    <w:rsid w:val="00D6047D"/>
    <w:rsid w:val="00D60D32"/>
    <w:rsid w:val="00D611D5"/>
    <w:rsid w:val="00D6185E"/>
    <w:rsid w:val="00D61C2A"/>
    <w:rsid w:val="00D61E4B"/>
    <w:rsid w:val="00D62784"/>
    <w:rsid w:val="00D62A70"/>
    <w:rsid w:val="00D63064"/>
    <w:rsid w:val="00D63CBC"/>
    <w:rsid w:val="00D63DD5"/>
    <w:rsid w:val="00D63E89"/>
    <w:rsid w:val="00D64723"/>
    <w:rsid w:val="00D64ACB"/>
    <w:rsid w:val="00D64E7B"/>
    <w:rsid w:val="00D64ECE"/>
    <w:rsid w:val="00D64F2F"/>
    <w:rsid w:val="00D66767"/>
    <w:rsid w:val="00D66F3F"/>
    <w:rsid w:val="00D675B6"/>
    <w:rsid w:val="00D675F8"/>
    <w:rsid w:val="00D67F88"/>
    <w:rsid w:val="00D71073"/>
    <w:rsid w:val="00D71871"/>
    <w:rsid w:val="00D71B16"/>
    <w:rsid w:val="00D724A9"/>
    <w:rsid w:val="00D72AB1"/>
    <w:rsid w:val="00D72EB2"/>
    <w:rsid w:val="00D72EC9"/>
    <w:rsid w:val="00D73802"/>
    <w:rsid w:val="00D73C26"/>
    <w:rsid w:val="00D742B3"/>
    <w:rsid w:val="00D74345"/>
    <w:rsid w:val="00D7497D"/>
    <w:rsid w:val="00D74A63"/>
    <w:rsid w:val="00D757E3"/>
    <w:rsid w:val="00D75D17"/>
    <w:rsid w:val="00D761AF"/>
    <w:rsid w:val="00D77031"/>
    <w:rsid w:val="00D7710F"/>
    <w:rsid w:val="00D77E94"/>
    <w:rsid w:val="00D806EC"/>
    <w:rsid w:val="00D81478"/>
    <w:rsid w:val="00D834C7"/>
    <w:rsid w:val="00D83EEC"/>
    <w:rsid w:val="00D844FA"/>
    <w:rsid w:val="00D84D93"/>
    <w:rsid w:val="00D85357"/>
    <w:rsid w:val="00D85366"/>
    <w:rsid w:val="00D8539A"/>
    <w:rsid w:val="00D8795B"/>
    <w:rsid w:val="00D87DDE"/>
    <w:rsid w:val="00D900D0"/>
    <w:rsid w:val="00D90C01"/>
    <w:rsid w:val="00D91630"/>
    <w:rsid w:val="00D91686"/>
    <w:rsid w:val="00D91909"/>
    <w:rsid w:val="00D922F3"/>
    <w:rsid w:val="00D9334A"/>
    <w:rsid w:val="00D94898"/>
    <w:rsid w:val="00D94DB4"/>
    <w:rsid w:val="00D951E8"/>
    <w:rsid w:val="00D95468"/>
    <w:rsid w:val="00D95E54"/>
    <w:rsid w:val="00D95EA1"/>
    <w:rsid w:val="00D9675C"/>
    <w:rsid w:val="00D96861"/>
    <w:rsid w:val="00D979A1"/>
    <w:rsid w:val="00D97CD0"/>
    <w:rsid w:val="00DA0236"/>
    <w:rsid w:val="00DA0620"/>
    <w:rsid w:val="00DA0DB7"/>
    <w:rsid w:val="00DA1192"/>
    <w:rsid w:val="00DA11C1"/>
    <w:rsid w:val="00DA2E4E"/>
    <w:rsid w:val="00DA3279"/>
    <w:rsid w:val="00DA3376"/>
    <w:rsid w:val="00DA3682"/>
    <w:rsid w:val="00DA392B"/>
    <w:rsid w:val="00DA3C80"/>
    <w:rsid w:val="00DA475B"/>
    <w:rsid w:val="00DA4CD0"/>
    <w:rsid w:val="00DA6076"/>
    <w:rsid w:val="00DA6921"/>
    <w:rsid w:val="00DA718A"/>
    <w:rsid w:val="00DA75D0"/>
    <w:rsid w:val="00DB0EC1"/>
    <w:rsid w:val="00DB203F"/>
    <w:rsid w:val="00DB28D5"/>
    <w:rsid w:val="00DB2EEB"/>
    <w:rsid w:val="00DB2F56"/>
    <w:rsid w:val="00DB3231"/>
    <w:rsid w:val="00DB34B9"/>
    <w:rsid w:val="00DB4302"/>
    <w:rsid w:val="00DB4733"/>
    <w:rsid w:val="00DB47CF"/>
    <w:rsid w:val="00DB4E27"/>
    <w:rsid w:val="00DB5539"/>
    <w:rsid w:val="00DB5E91"/>
    <w:rsid w:val="00DB6925"/>
    <w:rsid w:val="00DB6CDC"/>
    <w:rsid w:val="00DB7871"/>
    <w:rsid w:val="00DB7EBF"/>
    <w:rsid w:val="00DC0200"/>
    <w:rsid w:val="00DC0C9D"/>
    <w:rsid w:val="00DC16C4"/>
    <w:rsid w:val="00DC1B57"/>
    <w:rsid w:val="00DC24B3"/>
    <w:rsid w:val="00DC2DAD"/>
    <w:rsid w:val="00DC360F"/>
    <w:rsid w:val="00DC3E69"/>
    <w:rsid w:val="00DC4033"/>
    <w:rsid w:val="00DC475F"/>
    <w:rsid w:val="00DC478F"/>
    <w:rsid w:val="00DC4A5A"/>
    <w:rsid w:val="00DC51EB"/>
    <w:rsid w:val="00DC54F3"/>
    <w:rsid w:val="00DC584C"/>
    <w:rsid w:val="00DC5879"/>
    <w:rsid w:val="00DC5A9C"/>
    <w:rsid w:val="00DC6074"/>
    <w:rsid w:val="00DC66A9"/>
    <w:rsid w:val="00DC681C"/>
    <w:rsid w:val="00DC6C59"/>
    <w:rsid w:val="00DC6DF2"/>
    <w:rsid w:val="00DC6E80"/>
    <w:rsid w:val="00DC6F42"/>
    <w:rsid w:val="00DC7873"/>
    <w:rsid w:val="00DC7A5D"/>
    <w:rsid w:val="00DD007B"/>
    <w:rsid w:val="00DD0724"/>
    <w:rsid w:val="00DD0A02"/>
    <w:rsid w:val="00DD0A4E"/>
    <w:rsid w:val="00DD0BC7"/>
    <w:rsid w:val="00DD105F"/>
    <w:rsid w:val="00DD1638"/>
    <w:rsid w:val="00DD1989"/>
    <w:rsid w:val="00DD199C"/>
    <w:rsid w:val="00DD2805"/>
    <w:rsid w:val="00DD34A2"/>
    <w:rsid w:val="00DD3668"/>
    <w:rsid w:val="00DD382E"/>
    <w:rsid w:val="00DD398B"/>
    <w:rsid w:val="00DD4581"/>
    <w:rsid w:val="00DD4A77"/>
    <w:rsid w:val="00DD5A1C"/>
    <w:rsid w:val="00DD5D2B"/>
    <w:rsid w:val="00DD61F3"/>
    <w:rsid w:val="00DD65A7"/>
    <w:rsid w:val="00DD69DB"/>
    <w:rsid w:val="00DD6CF6"/>
    <w:rsid w:val="00DD6DA7"/>
    <w:rsid w:val="00DD7056"/>
    <w:rsid w:val="00DD741C"/>
    <w:rsid w:val="00DD7F2E"/>
    <w:rsid w:val="00DE0531"/>
    <w:rsid w:val="00DE06B3"/>
    <w:rsid w:val="00DE10B4"/>
    <w:rsid w:val="00DE116E"/>
    <w:rsid w:val="00DE15FF"/>
    <w:rsid w:val="00DE1966"/>
    <w:rsid w:val="00DE1B2D"/>
    <w:rsid w:val="00DE1F55"/>
    <w:rsid w:val="00DE2238"/>
    <w:rsid w:val="00DE2A77"/>
    <w:rsid w:val="00DE2C99"/>
    <w:rsid w:val="00DE33AD"/>
    <w:rsid w:val="00DE3958"/>
    <w:rsid w:val="00DE3BE5"/>
    <w:rsid w:val="00DE3D59"/>
    <w:rsid w:val="00DE4AE7"/>
    <w:rsid w:val="00DE4AFC"/>
    <w:rsid w:val="00DE4E13"/>
    <w:rsid w:val="00DE605B"/>
    <w:rsid w:val="00DE64CE"/>
    <w:rsid w:val="00DE6915"/>
    <w:rsid w:val="00DE6B8F"/>
    <w:rsid w:val="00DE7006"/>
    <w:rsid w:val="00DE7C27"/>
    <w:rsid w:val="00DE7DB7"/>
    <w:rsid w:val="00DE7EFD"/>
    <w:rsid w:val="00DF0734"/>
    <w:rsid w:val="00DF1AE2"/>
    <w:rsid w:val="00DF1CD3"/>
    <w:rsid w:val="00DF27BC"/>
    <w:rsid w:val="00DF2947"/>
    <w:rsid w:val="00DF2A0A"/>
    <w:rsid w:val="00DF3B63"/>
    <w:rsid w:val="00DF3CD0"/>
    <w:rsid w:val="00DF4498"/>
    <w:rsid w:val="00DF458C"/>
    <w:rsid w:val="00DF49B4"/>
    <w:rsid w:val="00DF4FEC"/>
    <w:rsid w:val="00DF5346"/>
    <w:rsid w:val="00DF610C"/>
    <w:rsid w:val="00DF64D0"/>
    <w:rsid w:val="00E005BD"/>
    <w:rsid w:val="00E00A99"/>
    <w:rsid w:val="00E00CE5"/>
    <w:rsid w:val="00E01206"/>
    <w:rsid w:val="00E01220"/>
    <w:rsid w:val="00E0138F"/>
    <w:rsid w:val="00E01873"/>
    <w:rsid w:val="00E01E4D"/>
    <w:rsid w:val="00E031D3"/>
    <w:rsid w:val="00E03342"/>
    <w:rsid w:val="00E041C3"/>
    <w:rsid w:val="00E04E37"/>
    <w:rsid w:val="00E05302"/>
    <w:rsid w:val="00E05A6D"/>
    <w:rsid w:val="00E05F8C"/>
    <w:rsid w:val="00E0611C"/>
    <w:rsid w:val="00E06CBA"/>
    <w:rsid w:val="00E06E67"/>
    <w:rsid w:val="00E101FC"/>
    <w:rsid w:val="00E102FC"/>
    <w:rsid w:val="00E11448"/>
    <w:rsid w:val="00E1148B"/>
    <w:rsid w:val="00E11498"/>
    <w:rsid w:val="00E11941"/>
    <w:rsid w:val="00E11A47"/>
    <w:rsid w:val="00E11BAB"/>
    <w:rsid w:val="00E13143"/>
    <w:rsid w:val="00E133B7"/>
    <w:rsid w:val="00E145A6"/>
    <w:rsid w:val="00E1489F"/>
    <w:rsid w:val="00E148F6"/>
    <w:rsid w:val="00E14ADD"/>
    <w:rsid w:val="00E15729"/>
    <w:rsid w:val="00E159B5"/>
    <w:rsid w:val="00E1614B"/>
    <w:rsid w:val="00E16764"/>
    <w:rsid w:val="00E17C3B"/>
    <w:rsid w:val="00E21837"/>
    <w:rsid w:val="00E224F1"/>
    <w:rsid w:val="00E232FB"/>
    <w:rsid w:val="00E24912"/>
    <w:rsid w:val="00E24BFB"/>
    <w:rsid w:val="00E24DDF"/>
    <w:rsid w:val="00E24EDF"/>
    <w:rsid w:val="00E24F4C"/>
    <w:rsid w:val="00E255EF"/>
    <w:rsid w:val="00E25D0B"/>
    <w:rsid w:val="00E25EED"/>
    <w:rsid w:val="00E25F46"/>
    <w:rsid w:val="00E25FC8"/>
    <w:rsid w:val="00E2668A"/>
    <w:rsid w:val="00E26817"/>
    <w:rsid w:val="00E26B7B"/>
    <w:rsid w:val="00E26E1D"/>
    <w:rsid w:val="00E274B0"/>
    <w:rsid w:val="00E278CB"/>
    <w:rsid w:val="00E27A03"/>
    <w:rsid w:val="00E307B5"/>
    <w:rsid w:val="00E31F34"/>
    <w:rsid w:val="00E3227D"/>
    <w:rsid w:val="00E32471"/>
    <w:rsid w:val="00E32577"/>
    <w:rsid w:val="00E3262B"/>
    <w:rsid w:val="00E32CE9"/>
    <w:rsid w:val="00E333EB"/>
    <w:rsid w:val="00E33765"/>
    <w:rsid w:val="00E33A59"/>
    <w:rsid w:val="00E33E1E"/>
    <w:rsid w:val="00E33E69"/>
    <w:rsid w:val="00E3509E"/>
    <w:rsid w:val="00E35628"/>
    <w:rsid w:val="00E35DCA"/>
    <w:rsid w:val="00E3671C"/>
    <w:rsid w:val="00E368D4"/>
    <w:rsid w:val="00E36E78"/>
    <w:rsid w:val="00E3763C"/>
    <w:rsid w:val="00E37A3F"/>
    <w:rsid w:val="00E37D54"/>
    <w:rsid w:val="00E418FC"/>
    <w:rsid w:val="00E41F7E"/>
    <w:rsid w:val="00E42830"/>
    <w:rsid w:val="00E42AE5"/>
    <w:rsid w:val="00E42E82"/>
    <w:rsid w:val="00E431EC"/>
    <w:rsid w:val="00E433DE"/>
    <w:rsid w:val="00E4399B"/>
    <w:rsid w:val="00E43E61"/>
    <w:rsid w:val="00E43E98"/>
    <w:rsid w:val="00E44518"/>
    <w:rsid w:val="00E44552"/>
    <w:rsid w:val="00E4455F"/>
    <w:rsid w:val="00E44987"/>
    <w:rsid w:val="00E4523C"/>
    <w:rsid w:val="00E47B5C"/>
    <w:rsid w:val="00E47F60"/>
    <w:rsid w:val="00E50119"/>
    <w:rsid w:val="00E50378"/>
    <w:rsid w:val="00E50F1A"/>
    <w:rsid w:val="00E51FF5"/>
    <w:rsid w:val="00E53061"/>
    <w:rsid w:val="00E53339"/>
    <w:rsid w:val="00E53F5E"/>
    <w:rsid w:val="00E54035"/>
    <w:rsid w:val="00E5475B"/>
    <w:rsid w:val="00E55176"/>
    <w:rsid w:val="00E5544C"/>
    <w:rsid w:val="00E554F5"/>
    <w:rsid w:val="00E55D03"/>
    <w:rsid w:val="00E56217"/>
    <w:rsid w:val="00E60747"/>
    <w:rsid w:val="00E60E55"/>
    <w:rsid w:val="00E60F38"/>
    <w:rsid w:val="00E60F77"/>
    <w:rsid w:val="00E61257"/>
    <w:rsid w:val="00E612D9"/>
    <w:rsid w:val="00E61AC5"/>
    <w:rsid w:val="00E61EF1"/>
    <w:rsid w:val="00E6232F"/>
    <w:rsid w:val="00E62470"/>
    <w:rsid w:val="00E62552"/>
    <w:rsid w:val="00E626B2"/>
    <w:rsid w:val="00E62F10"/>
    <w:rsid w:val="00E636E3"/>
    <w:rsid w:val="00E64417"/>
    <w:rsid w:val="00E646E0"/>
    <w:rsid w:val="00E64A92"/>
    <w:rsid w:val="00E64BA8"/>
    <w:rsid w:val="00E64DF2"/>
    <w:rsid w:val="00E659E6"/>
    <w:rsid w:val="00E65CC0"/>
    <w:rsid w:val="00E6658D"/>
    <w:rsid w:val="00E6684C"/>
    <w:rsid w:val="00E66F5C"/>
    <w:rsid w:val="00E67555"/>
    <w:rsid w:val="00E676DC"/>
    <w:rsid w:val="00E67B24"/>
    <w:rsid w:val="00E67B3B"/>
    <w:rsid w:val="00E67CC3"/>
    <w:rsid w:val="00E67F42"/>
    <w:rsid w:val="00E7008C"/>
    <w:rsid w:val="00E70794"/>
    <w:rsid w:val="00E7098F"/>
    <w:rsid w:val="00E70D2E"/>
    <w:rsid w:val="00E7165E"/>
    <w:rsid w:val="00E71E34"/>
    <w:rsid w:val="00E724F6"/>
    <w:rsid w:val="00E725C9"/>
    <w:rsid w:val="00E725E8"/>
    <w:rsid w:val="00E72889"/>
    <w:rsid w:val="00E72A7A"/>
    <w:rsid w:val="00E72AF9"/>
    <w:rsid w:val="00E72D8E"/>
    <w:rsid w:val="00E73160"/>
    <w:rsid w:val="00E7337B"/>
    <w:rsid w:val="00E73487"/>
    <w:rsid w:val="00E73ABD"/>
    <w:rsid w:val="00E758BB"/>
    <w:rsid w:val="00E76090"/>
    <w:rsid w:val="00E760FD"/>
    <w:rsid w:val="00E7648D"/>
    <w:rsid w:val="00E766FC"/>
    <w:rsid w:val="00E77368"/>
    <w:rsid w:val="00E77BC3"/>
    <w:rsid w:val="00E77E0A"/>
    <w:rsid w:val="00E80A12"/>
    <w:rsid w:val="00E80A77"/>
    <w:rsid w:val="00E80B0B"/>
    <w:rsid w:val="00E80B61"/>
    <w:rsid w:val="00E81E75"/>
    <w:rsid w:val="00E8248A"/>
    <w:rsid w:val="00E825DD"/>
    <w:rsid w:val="00E827BC"/>
    <w:rsid w:val="00E83ACD"/>
    <w:rsid w:val="00E83B9A"/>
    <w:rsid w:val="00E83E7D"/>
    <w:rsid w:val="00E84033"/>
    <w:rsid w:val="00E84183"/>
    <w:rsid w:val="00E8436C"/>
    <w:rsid w:val="00E84D50"/>
    <w:rsid w:val="00E85CAF"/>
    <w:rsid w:val="00E869BE"/>
    <w:rsid w:val="00E86A22"/>
    <w:rsid w:val="00E87641"/>
    <w:rsid w:val="00E900D4"/>
    <w:rsid w:val="00E90847"/>
    <w:rsid w:val="00E90D1B"/>
    <w:rsid w:val="00E90FE2"/>
    <w:rsid w:val="00E91009"/>
    <w:rsid w:val="00E911E5"/>
    <w:rsid w:val="00E91337"/>
    <w:rsid w:val="00E9142D"/>
    <w:rsid w:val="00E915B4"/>
    <w:rsid w:val="00E91AE8"/>
    <w:rsid w:val="00E91E3B"/>
    <w:rsid w:val="00E93090"/>
    <w:rsid w:val="00E93548"/>
    <w:rsid w:val="00E93928"/>
    <w:rsid w:val="00E94057"/>
    <w:rsid w:val="00E941C3"/>
    <w:rsid w:val="00E94238"/>
    <w:rsid w:val="00E95AF2"/>
    <w:rsid w:val="00E96759"/>
    <w:rsid w:val="00E968A1"/>
    <w:rsid w:val="00E971DC"/>
    <w:rsid w:val="00E97351"/>
    <w:rsid w:val="00E97673"/>
    <w:rsid w:val="00EA0002"/>
    <w:rsid w:val="00EA0232"/>
    <w:rsid w:val="00EA08F5"/>
    <w:rsid w:val="00EA0E1A"/>
    <w:rsid w:val="00EA1387"/>
    <w:rsid w:val="00EA1BC8"/>
    <w:rsid w:val="00EA2891"/>
    <w:rsid w:val="00EA3103"/>
    <w:rsid w:val="00EA3C1B"/>
    <w:rsid w:val="00EA3D95"/>
    <w:rsid w:val="00EA45D7"/>
    <w:rsid w:val="00EA4694"/>
    <w:rsid w:val="00EA5A07"/>
    <w:rsid w:val="00EA6EB5"/>
    <w:rsid w:val="00EB0379"/>
    <w:rsid w:val="00EB09F0"/>
    <w:rsid w:val="00EB0AB4"/>
    <w:rsid w:val="00EB21B2"/>
    <w:rsid w:val="00EB3032"/>
    <w:rsid w:val="00EB32FB"/>
    <w:rsid w:val="00EB39EA"/>
    <w:rsid w:val="00EB44AA"/>
    <w:rsid w:val="00EB4E44"/>
    <w:rsid w:val="00EB5239"/>
    <w:rsid w:val="00EB5706"/>
    <w:rsid w:val="00EB57A7"/>
    <w:rsid w:val="00EB69E0"/>
    <w:rsid w:val="00EB6ACC"/>
    <w:rsid w:val="00EB6B60"/>
    <w:rsid w:val="00EB6BE8"/>
    <w:rsid w:val="00EB702B"/>
    <w:rsid w:val="00EB749F"/>
    <w:rsid w:val="00EB77D8"/>
    <w:rsid w:val="00EB7DF1"/>
    <w:rsid w:val="00EC0381"/>
    <w:rsid w:val="00EC0420"/>
    <w:rsid w:val="00EC05D4"/>
    <w:rsid w:val="00EC0BC8"/>
    <w:rsid w:val="00EC111B"/>
    <w:rsid w:val="00EC214F"/>
    <w:rsid w:val="00EC2B1C"/>
    <w:rsid w:val="00EC2C0E"/>
    <w:rsid w:val="00EC322F"/>
    <w:rsid w:val="00EC3280"/>
    <w:rsid w:val="00EC403C"/>
    <w:rsid w:val="00EC40A2"/>
    <w:rsid w:val="00EC45CC"/>
    <w:rsid w:val="00EC46E1"/>
    <w:rsid w:val="00EC49C6"/>
    <w:rsid w:val="00EC4FDA"/>
    <w:rsid w:val="00EC54E8"/>
    <w:rsid w:val="00EC55F0"/>
    <w:rsid w:val="00EC6716"/>
    <w:rsid w:val="00ED0444"/>
    <w:rsid w:val="00ED051A"/>
    <w:rsid w:val="00ED0AB4"/>
    <w:rsid w:val="00ED0D86"/>
    <w:rsid w:val="00ED14C1"/>
    <w:rsid w:val="00ED14CF"/>
    <w:rsid w:val="00ED1783"/>
    <w:rsid w:val="00ED23E7"/>
    <w:rsid w:val="00ED246C"/>
    <w:rsid w:val="00ED342A"/>
    <w:rsid w:val="00ED3C45"/>
    <w:rsid w:val="00ED4023"/>
    <w:rsid w:val="00ED43F3"/>
    <w:rsid w:val="00ED46B1"/>
    <w:rsid w:val="00ED5136"/>
    <w:rsid w:val="00ED5245"/>
    <w:rsid w:val="00ED5704"/>
    <w:rsid w:val="00ED7BA4"/>
    <w:rsid w:val="00EE057D"/>
    <w:rsid w:val="00EE077A"/>
    <w:rsid w:val="00EE1310"/>
    <w:rsid w:val="00EE1498"/>
    <w:rsid w:val="00EE16E0"/>
    <w:rsid w:val="00EE1D47"/>
    <w:rsid w:val="00EE1DC4"/>
    <w:rsid w:val="00EE1F83"/>
    <w:rsid w:val="00EE2B7B"/>
    <w:rsid w:val="00EE2CBA"/>
    <w:rsid w:val="00EE2DBF"/>
    <w:rsid w:val="00EE3646"/>
    <w:rsid w:val="00EE38BE"/>
    <w:rsid w:val="00EE390F"/>
    <w:rsid w:val="00EE3B81"/>
    <w:rsid w:val="00EE3D95"/>
    <w:rsid w:val="00EE424B"/>
    <w:rsid w:val="00EE431E"/>
    <w:rsid w:val="00EE4E45"/>
    <w:rsid w:val="00EE5104"/>
    <w:rsid w:val="00EE5954"/>
    <w:rsid w:val="00EE5955"/>
    <w:rsid w:val="00EE6426"/>
    <w:rsid w:val="00EE655C"/>
    <w:rsid w:val="00EE6E81"/>
    <w:rsid w:val="00EF03CD"/>
    <w:rsid w:val="00EF03E6"/>
    <w:rsid w:val="00EF0CB2"/>
    <w:rsid w:val="00EF0EEC"/>
    <w:rsid w:val="00EF1825"/>
    <w:rsid w:val="00EF1FE6"/>
    <w:rsid w:val="00EF21AD"/>
    <w:rsid w:val="00EF29D6"/>
    <w:rsid w:val="00EF2C5B"/>
    <w:rsid w:val="00EF2E84"/>
    <w:rsid w:val="00EF2F8E"/>
    <w:rsid w:val="00EF2FE0"/>
    <w:rsid w:val="00EF3A56"/>
    <w:rsid w:val="00EF4762"/>
    <w:rsid w:val="00EF57D3"/>
    <w:rsid w:val="00EF589D"/>
    <w:rsid w:val="00EF6826"/>
    <w:rsid w:val="00EF6F20"/>
    <w:rsid w:val="00EF7146"/>
    <w:rsid w:val="00EF7718"/>
    <w:rsid w:val="00F00A05"/>
    <w:rsid w:val="00F00B40"/>
    <w:rsid w:val="00F0103B"/>
    <w:rsid w:val="00F021B6"/>
    <w:rsid w:val="00F0266E"/>
    <w:rsid w:val="00F027B6"/>
    <w:rsid w:val="00F03147"/>
    <w:rsid w:val="00F03B31"/>
    <w:rsid w:val="00F03EF4"/>
    <w:rsid w:val="00F04608"/>
    <w:rsid w:val="00F05AD2"/>
    <w:rsid w:val="00F06063"/>
    <w:rsid w:val="00F0684C"/>
    <w:rsid w:val="00F0701E"/>
    <w:rsid w:val="00F10426"/>
    <w:rsid w:val="00F10470"/>
    <w:rsid w:val="00F10AB8"/>
    <w:rsid w:val="00F11366"/>
    <w:rsid w:val="00F1208F"/>
    <w:rsid w:val="00F122BB"/>
    <w:rsid w:val="00F122C9"/>
    <w:rsid w:val="00F12828"/>
    <w:rsid w:val="00F12F02"/>
    <w:rsid w:val="00F13580"/>
    <w:rsid w:val="00F137CF"/>
    <w:rsid w:val="00F1382C"/>
    <w:rsid w:val="00F13A37"/>
    <w:rsid w:val="00F13FD6"/>
    <w:rsid w:val="00F14CF9"/>
    <w:rsid w:val="00F150BF"/>
    <w:rsid w:val="00F1528C"/>
    <w:rsid w:val="00F15AAC"/>
    <w:rsid w:val="00F16ABE"/>
    <w:rsid w:val="00F177CA"/>
    <w:rsid w:val="00F1788B"/>
    <w:rsid w:val="00F17AC1"/>
    <w:rsid w:val="00F20AC7"/>
    <w:rsid w:val="00F21499"/>
    <w:rsid w:val="00F21849"/>
    <w:rsid w:val="00F21A2F"/>
    <w:rsid w:val="00F21AE6"/>
    <w:rsid w:val="00F2210A"/>
    <w:rsid w:val="00F22849"/>
    <w:rsid w:val="00F23D5F"/>
    <w:rsid w:val="00F241BA"/>
    <w:rsid w:val="00F2434F"/>
    <w:rsid w:val="00F24A40"/>
    <w:rsid w:val="00F24A67"/>
    <w:rsid w:val="00F25070"/>
    <w:rsid w:val="00F25ADD"/>
    <w:rsid w:val="00F26B09"/>
    <w:rsid w:val="00F26E55"/>
    <w:rsid w:val="00F27411"/>
    <w:rsid w:val="00F275E9"/>
    <w:rsid w:val="00F2765B"/>
    <w:rsid w:val="00F277C0"/>
    <w:rsid w:val="00F3099C"/>
    <w:rsid w:val="00F30C6E"/>
    <w:rsid w:val="00F311B3"/>
    <w:rsid w:val="00F3171C"/>
    <w:rsid w:val="00F323E0"/>
    <w:rsid w:val="00F32DB4"/>
    <w:rsid w:val="00F3340A"/>
    <w:rsid w:val="00F3368F"/>
    <w:rsid w:val="00F33DDF"/>
    <w:rsid w:val="00F3481F"/>
    <w:rsid w:val="00F349D7"/>
    <w:rsid w:val="00F34E9B"/>
    <w:rsid w:val="00F34F5E"/>
    <w:rsid w:val="00F353EF"/>
    <w:rsid w:val="00F354EA"/>
    <w:rsid w:val="00F354ED"/>
    <w:rsid w:val="00F35B13"/>
    <w:rsid w:val="00F36066"/>
    <w:rsid w:val="00F36849"/>
    <w:rsid w:val="00F37A9F"/>
    <w:rsid w:val="00F37FAA"/>
    <w:rsid w:val="00F41AA2"/>
    <w:rsid w:val="00F4291A"/>
    <w:rsid w:val="00F42FBC"/>
    <w:rsid w:val="00F4349B"/>
    <w:rsid w:val="00F4424B"/>
    <w:rsid w:val="00F447A4"/>
    <w:rsid w:val="00F44A76"/>
    <w:rsid w:val="00F44E08"/>
    <w:rsid w:val="00F44F5F"/>
    <w:rsid w:val="00F452AD"/>
    <w:rsid w:val="00F4586B"/>
    <w:rsid w:val="00F462BE"/>
    <w:rsid w:val="00F46914"/>
    <w:rsid w:val="00F46C01"/>
    <w:rsid w:val="00F47332"/>
    <w:rsid w:val="00F50193"/>
    <w:rsid w:val="00F5056F"/>
    <w:rsid w:val="00F50BC4"/>
    <w:rsid w:val="00F50D6D"/>
    <w:rsid w:val="00F513BC"/>
    <w:rsid w:val="00F517E9"/>
    <w:rsid w:val="00F518AE"/>
    <w:rsid w:val="00F51B81"/>
    <w:rsid w:val="00F51F8F"/>
    <w:rsid w:val="00F520D3"/>
    <w:rsid w:val="00F52241"/>
    <w:rsid w:val="00F53104"/>
    <w:rsid w:val="00F54C05"/>
    <w:rsid w:val="00F54D5D"/>
    <w:rsid w:val="00F552A3"/>
    <w:rsid w:val="00F556E5"/>
    <w:rsid w:val="00F55886"/>
    <w:rsid w:val="00F561B5"/>
    <w:rsid w:val="00F57529"/>
    <w:rsid w:val="00F5757E"/>
    <w:rsid w:val="00F57CF8"/>
    <w:rsid w:val="00F57CFE"/>
    <w:rsid w:val="00F6056B"/>
    <w:rsid w:val="00F60845"/>
    <w:rsid w:val="00F60883"/>
    <w:rsid w:val="00F60992"/>
    <w:rsid w:val="00F60BF1"/>
    <w:rsid w:val="00F6186B"/>
    <w:rsid w:val="00F618C1"/>
    <w:rsid w:val="00F62B90"/>
    <w:rsid w:val="00F62D93"/>
    <w:rsid w:val="00F63C41"/>
    <w:rsid w:val="00F63D6A"/>
    <w:rsid w:val="00F648ED"/>
    <w:rsid w:val="00F64B2F"/>
    <w:rsid w:val="00F65263"/>
    <w:rsid w:val="00F659E0"/>
    <w:rsid w:val="00F65BD6"/>
    <w:rsid w:val="00F661CA"/>
    <w:rsid w:val="00F664CC"/>
    <w:rsid w:val="00F668BE"/>
    <w:rsid w:val="00F6691D"/>
    <w:rsid w:val="00F674D0"/>
    <w:rsid w:val="00F675A2"/>
    <w:rsid w:val="00F676FF"/>
    <w:rsid w:val="00F70133"/>
    <w:rsid w:val="00F70187"/>
    <w:rsid w:val="00F70226"/>
    <w:rsid w:val="00F704D0"/>
    <w:rsid w:val="00F70D03"/>
    <w:rsid w:val="00F70F60"/>
    <w:rsid w:val="00F711D6"/>
    <w:rsid w:val="00F71302"/>
    <w:rsid w:val="00F717C2"/>
    <w:rsid w:val="00F71F4E"/>
    <w:rsid w:val="00F721DF"/>
    <w:rsid w:val="00F727DE"/>
    <w:rsid w:val="00F72AC9"/>
    <w:rsid w:val="00F73B63"/>
    <w:rsid w:val="00F73B9F"/>
    <w:rsid w:val="00F7400F"/>
    <w:rsid w:val="00F74256"/>
    <w:rsid w:val="00F742CE"/>
    <w:rsid w:val="00F743FA"/>
    <w:rsid w:val="00F74A2A"/>
    <w:rsid w:val="00F759AE"/>
    <w:rsid w:val="00F75A92"/>
    <w:rsid w:val="00F77582"/>
    <w:rsid w:val="00F80EC6"/>
    <w:rsid w:val="00F81039"/>
    <w:rsid w:val="00F81079"/>
    <w:rsid w:val="00F812F3"/>
    <w:rsid w:val="00F81593"/>
    <w:rsid w:val="00F8171C"/>
    <w:rsid w:val="00F81792"/>
    <w:rsid w:val="00F81F51"/>
    <w:rsid w:val="00F82572"/>
    <w:rsid w:val="00F827C4"/>
    <w:rsid w:val="00F831A2"/>
    <w:rsid w:val="00F83419"/>
    <w:rsid w:val="00F83B22"/>
    <w:rsid w:val="00F83C1E"/>
    <w:rsid w:val="00F83F8A"/>
    <w:rsid w:val="00F83FBC"/>
    <w:rsid w:val="00F84462"/>
    <w:rsid w:val="00F84F49"/>
    <w:rsid w:val="00F86201"/>
    <w:rsid w:val="00F863DD"/>
    <w:rsid w:val="00F866F4"/>
    <w:rsid w:val="00F86935"/>
    <w:rsid w:val="00F86CA1"/>
    <w:rsid w:val="00F86CBD"/>
    <w:rsid w:val="00F87333"/>
    <w:rsid w:val="00F87502"/>
    <w:rsid w:val="00F878C9"/>
    <w:rsid w:val="00F87E42"/>
    <w:rsid w:val="00F91324"/>
    <w:rsid w:val="00F91335"/>
    <w:rsid w:val="00F91C97"/>
    <w:rsid w:val="00F926F5"/>
    <w:rsid w:val="00F934C0"/>
    <w:rsid w:val="00F93B1D"/>
    <w:rsid w:val="00F93B8B"/>
    <w:rsid w:val="00F94019"/>
    <w:rsid w:val="00F9485E"/>
    <w:rsid w:val="00F94D67"/>
    <w:rsid w:val="00F94DDA"/>
    <w:rsid w:val="00F9514F"/>
    <w:rsid w:val="00F951A5"/>
    <w:rsid w:val="00F9597B"/>
    <w:rsid w:val="00F95B44"/>
    <w:rsid w:val="00F95B58"/>
    <w:rsid w:val="00F960F9"/>
    <w:rsid w:val="00F9616C"/>
    <w:rsid w:val="00F962BA"/>
    <w:rsid w:val="00F9661A"/>
    <w:rsid w:val="00F96AED"/>
    <w:rsid w:val="00F96ECD"/>
    <w:rsid w:val="00F979E1"/>
    <w:rsid w:val="00F97B00"/>
    <w:rsid w:val="00F97B43"/>
    <w:rsid w:val="00FA0871"/>
    <w:rsid w:val="00FA0D78"/>
    <w:rsid w:val="00FA15D7"/>
    <w:rsid w:val="00FA1AE5"/>
    <w:rsid w:val="00FA2EDE"/>
    <w:rsid w:val="00FA379D"/>
    <w:rsid w:val="00FA3A84"/>
    <w:rsid w:val="00FA402C"/>
    <w:rsid w:val="00FA4723"/>
    <w:rsid w:val="00FA5693"/>
    <w:rsid w:val="00FA5CF6"/>
    <w:rsid w:val="00FA7A76"/>
    <w:rsid w:val="00FA7BE2"/>
    <w:rsid w:val="00FB0083"/>
    <w:rsid w:val="00FB0146"/>
    <w:rsid w:val="00FB06BB"/>
    <w:rsid w:val="00FB06EB"/>
    <w:rsid w:val="00FB10F0"/>
    <w:rsid w:val="00FB1102"/>
    <w:rsid w:val="00FB1F7E"/>
    <w:rsid w:val="00FB2912"/>
    <w:rsid w:val="00FB32B3"/>
    <w:rsid w:val="00FB3575"/>
    <w:rsid w:val="00FB3994"/>
    <w:rsid w:val="00FB4E40"/>
    <w:rsid w:val="00FB5CAA"/>
    <w:rsid w:val="00FB5CC3"/>
    <w:rsid w:val="00FB5DDF"/>
    <w:rsid w:val="00FB614C"/>
    <w:rsid w:val="00FB6221"/>
    <w:rsid w:val="00FB7182"/>
    <w:rsid w:val="00FB724B"/>
    <w:rsid w:val="00FC072D"/>
    <w:rsid w:val="00FC0731"/>
    <w:rsid w:val="00FC133D"/>
    <w:rsid w:val="00FC14B1"/>
    <w:rsid w:val="00FC14F7"/>
    <w:rsid w:val="00FC16CB"/>
    <w:rsid w:val="00FC1BAF"/>
    <w:rsid w:val="00FC2360"/>
    <w:rsid w:val="00FC24B2"/>
    <w:rsid w:val="00FC35E7"/>
    <w:rsid w:val="00FC36D4"/>
    <w:rsid w:val="00FC3CC5"/>
    <w:rsid w:val="00FC3D8A"/>
    <w:rsid w:val="00FC45B0"/>
    <w:rsid w:val="00FC4E18"/>
    <w:rsid w:val="00FC516B"/>
    <w:rsid w:val="00FC544D"/>
    <w:rsid w:val="00FC6087"/>
    <w:rsid w:val="00FC60AF"/>
    <w:rsid w:val="00FC64A4"/>
    <w:rsid w:val="00FC6D27"/>
    <w:rsid w:val="00FC6D9C"/>
    <w:rsid w:val="00FC74A6"/>
    <w:rsid w:val="00FD023B"/>
    <w:rsid w:val="00FD0F45"/>
    <w:rsid w:val="00FD1472"/>
    <w:rsid w:val="00FD1D27"/>
    <w:rsid w:val="00FD201A"/>
    <w:rsid w:val="00FD205F"/>
    <w:rsid w:val="00FD20DD"/>
    <w:rsid w:val="00FD21D6"/>
    <w:rsid w:val="00FD3016"/>
    <w:rsid w:val="00FD3CF9"/>
    <w:rsid w:val="00FD3FF9"/>
    <w:rsid w:val="00FD455F"/>
    <w:rsid w:val="00FD522D"/>
    <w:rsid w:val="00FD523F"/>
    <w:rsid w:val="00FD549E"/>
    <w:rsid w:val="00FD5623"/>
    <w:rsid w:val="00FD5B1A"/>
    <w:rsid w:val="00FD5C16"/>
    <w:rsid w:val="00FD6713"/>
    <w:rsid w:val="00FD69BA"/>
    <w:rsid w:val="00FE060E"/>
    <w:rsid w:val="00FE10E2"/>
    <w:rsid w:val="00FE1E7F"/>
    <w:rsid w:val="00FE267D"/>
    <w:rsid w:val="00FE271D"/>
    <w:rsid w:val="00FE28FB"/>
    <w:rsid w:val="00FE2CB9"/>
    <w:rsid w:val="00FE3BF9"/>
    <w:rsid w:val="00FE3FAF"/>
    <w:rsid w:val="00FE41C8"/>
    <w:rsid w:val="00FE4B71"/>
    <w:rsid w:val="00FE4CE4"/>
    <w:rsid w:val="00FE519B"/>
    <w:rsid w:val="00FE59E7"/>
    <w:rsid w:val="00FE5AA4"/>
    <w:rsid w:val="00FE5D16"/>
    <w:rsid w:val="00FE5D9D"/>
    <w:rsid w:val="00FE5EFF"/>
    <w:rsid w:val="00FE61D9"/>
    <w:rsid w:val="00FE624F"/>
    <w:rsid w:val="00FE62C2"/>
    <w:rsid w:val="00FE66C6"/>
    <w:rsid w:val="00FE6866"/>
    <w:rsid w:val="00FE6981"/>
    <w:rsid w:val="00FE7328"/>
    <w:rsid w:val="00FE73BF"/>
    <w:rsid w:val="00FE7568"/>
    <w:rsid w:val="00FE7CAB"/>
    <w:rsid w:val="00FF0B3E"/>
    <w:rsid w:val="00FF0E89"/>
    <w:rsid w:val="00FF1185"/>
    <w:rsid w:val="00FF12E9"/>
    <w:rsid w:val="00FF168B"/>
    <w:rsid w:val="00FF2729"/>
    <w:rsid w:val="00FF287F"/>
    <w:rsid w:val="00FF2B10"/>
    <w:rsid w:val="00FF2C03"/>
    <w:rsid w:val="00FF362E"/>
    <w:rsid w:val="00FF36E9"/>
    <w:rsid w:val="00FF37E4"/>
    <w:rsid w:val="00FF3C7B"/>
    <w:rsid w:val="00FF4473"/>
    <w:rsid w:val="00FF487A"/>
    <w:rsid w:val="00FF4F07"/>
    <w:rsid w:val="00FF51C5"/>
    <w:rsid w:val="00FF5A9B"/>
    <w:rsid w:val="00FF5C6C"/>
    <w:rsid w:val="00FF5C77"/>
    <w:rsid w:val="00FF65E1"/>
    <w:rsid w:val="00FF727D"/>
    <w:rsid w:val="00FF7EAC"/>
    <w:rsid w:val="4626A531"/>
    <w:rsid w:val="71B58701"/>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ecimalSymbol w:val="."/>
  <w:listSeparator w:val=","/>
  <w14:docId w14:val="2B0EC864"/>
  <w15:chartTrackingRefBased/>
  <w15:docId w15:val="{8FF8C833-1BCD-4947-A85E-533A7B3B8AC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Arial" w:eastAsiaTheme="minorHAnsi" w:hAnsi="Arial" w:cs="Arial"/>
        <w:color w:val="161616"/>
        <w:sz w:val="22"/>
        <w:szCs w:val="22"/>
        <w:lang w:val="en-GB" w:eastAsia="en-US" w:bidi="ar-SA"/>
      </w:rPr>
    </w:rPrDefault>
    <w:pPrDefault>
      <w:pPr>
        <w:spacing w:after="160" w:line="360"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basedOn w:val="Normal"/>
    <w:next w:val="Normal"/>
    <w:link w:val="Heading1Char"/>
    <w:uiPriority w:val="9"/>
    <w:qFormat/>
    <w:rsid w:val="007F3EB0"/>
    <w:pPr>
      <w:keepNext/>
      <w:keepLines/>
      <w:numPr>
        <w:numId w:val="2"/>
      </w:numPr>
      <w:spacing w:before="240" w:after="0"/>
      <w:outlineLvl w:val="0"/>
    </w:pPr>
    <w:rPr>
      <w:rFonts w:asciiTheme="majorHAnsi" w:eastAsiaTheme="majorEastAsia" w:hAnsiTheme="majorHAnsi" w:cstheme="majorBidi"/>
      <w:color w:val="2F5496" w:themeColor="accent1" w:themeShade="BF"/>
      <w:sz w:val="32"/>
      <w:szCs w:val="32"/>
    </w:rPr>
  </w:style>
  <w:style w:type="paragraph" w:styleId="Heading2">
    <w:name w:val="heading 2"/>
    <w:basedOn w:val="Normal"/>
    <w:next w:val="Normal"/>
    <w:link w:val="Heading2Char"/>
    <w:uiPriority w:val="9"/>
    <w:unhideWhenUsed/>
    <w:qFormat/>
    <w:rsid w:val="003A4D89"/>
    <w:pPr>
      <w:keepNext/>
      <w:keepLines/>
      <w:numPr>
        <w:ilvl w:val="1"/>
        <w:numId w:val="2"/>
      </w:numPr>
      <w:spacing w:before="40" w:after="0"/>
      <w:outlineLvl w:val="1"/>
    </w:pPr>
    <w:rPr>
      <w:rFonts w:asciiTheme="majorHAnsi" w:eastAsiaTheme="majorEastAsia" w:hAnsiTheme="majorHAnsi" w:cstheme="majorBidi"/>
      <w:color w:val="2F5496" w:themeColor="accent1" w:themeShade="BF"/>
      <w:sz w:val="26"/>
      <w:szCs w:val="26"/>
    </w:rPr>
  </w:style>
  <w:style w:type="paragraph" w:styleId="Heading3">
    <w:name w:val="heading 3"/>
    <w:basedOn w:val="Normal"/>
    <w:next w:val="Normal"/>
    <w:link w:val="Heading3Char"/>
    <w:uiPriority w:val="9"/>
    <w:unhideWhenUsed/>
    <w:qFormat/>
    <w:rsid w:val="00624F06"/>
    <w:pPr>
      <w:keepNext/>
      <w:keepLines/>
      <w:numPr>
        <w:ilvl w:val="2"/>
        <w:numId w:val="2"/>
      </w:numPr>
      <w:spacing w:before="40" w:after="0"/>
      <w:outlineLvl w:val="2"/>
    </w:pPr>
    <w:rPr>
      <w:rFonts w:asciiTheme="majorHAnsi" w:eastAsiaTheme="majorEastAsia" w:hAnsiTheme="majorHAnsi" w:cstheme="majorBidi"/>
      <w:color w:val="1F3763" w:themeColor="accent1" w:themeShade="7F"/>
      <w:sz w:val="24"/>
      <w:szCs w:val="24"/>
    </w:rPr>
  </w:style>
  <w:style w:type="paragraph" w:styleId="Heading4">
    <w:name w:val="heading 4"/>
    <w:basedOn w:val="Normal"/>
    <w:next w:val="Normal"/>
    <w:link w:val="Heading4Char"/>
    <w:uiPriority w:val="9"/>
    <w:semiHidden/>
    <w:unhideWhenUsed/>
    <w:qFormat/>
    <w:rsid w:val="00624F06"/>
    <w:pPr>
      <w:keepNext/>
      <w:keepLines/>
      <w:numPr>
        <w:ilvl w:val="3"/>
        <w:numId w:val="2"/>
      </w:numPr>
      <w:spacing w:before="40" w:after="0"/>
      <w:outlineLvl w:val="3"/>
    </w:pPr>
    <w:rPr>
      <w:rFonts w:asciiTheme="majorHAnsi" w:eastAsiaTheme="majorEastAsia" w:hAnsiTheme="majorHAnsi" w:cstheme="majorBidi"/>
      <w:i/>
      <w:iCs/>
      <w:color w:val="2F5496" w:themeColor="accent1" w:themeShade="BF"/>
    </w:rPr>
  </w:style>
  <w:style w:type="paragraph" w:styleId="Heading5">
    <w:name w:val="heading 5"/>
    <w:basedOn w:val="Normal"/>
    <w:next w:val="Normal"/>
    <w:link w:val="Heading5Char"/>
    <w:uiPriority w:val="9"/>
    <w:semiHidden/>
    <w:unhideWhenUsed/>
    <w:qFormat/>
    <w:rsid w:val="00624F06"/>
    <w:pPr>
      <w:keepNext/>
      <w:keepLines/>
      <w:numPr>
        <w:ilvl w:val="4"/>
        <w:numId w:val="2"/>
      </w:numPr>
      <w:spacing w:before="40" w:after="0"/>
      <w:outlineLvl w:val="4"/>
    </w:pPr>
    <w:rPr>
      <w:rFonts w:asciiTheme="majorHAnsi" w:eastAsiaTheme="majorEastAsia" w:hAnsiTheme="majorHAnsi" w:cstheme="majorBidi"/>
      <w:color w:val="2F5496" w:themeColor="accent1" w:themeShade="BF"/>
    </w:rPr>
  </w:style>
  <w:style w:type="paragraph" w:styleId="Heading6">
    <w:name w:val="heading 6"/>
    <w:basedOn w:val="Normal"/>
    <w:next w:val="Normal"/>
    <w:link w:val="Heading6Char"/>
    <w:uiPriority w:val="9"/>
    <w:semiHidden/>
    <w:unhideWhenUsed/>
    <w:qFormat/>
    <w:rsid w:val="00624F06"/>
    <w:pPr>
      <w:keepNext/>
      <w:keepLines/>
      <w:numPr>
        <w:ilvl w:val="5"/>
        <w:numId w:val="2"/>
      </w:numPr>
      <w:spacing w:before="40" w:after="0"/>
      <w:outlineLvl w:val="5"/>
    </w:pPr>
    <w:rPr>
      <w:rFonts w:asciiTheme="majorHAnsi" w:eastAsiaTheme="majorEastAsia" w:hAnsiTheme="majorHAnsi" w:cstheme="majorBidi"/>
      <w:color w:val="1F3763" w:themeColor="accent1" w:themeShade="7F"/>
    </w:rPr>
  </w:style>
  <w:style w:type="paragraph" w:styleId="Heading7">
    <w:name w:val="heading 7"/>
    <w:basedOn w:val="Normal"/>
    <w:next w:val="Normal"/>
    <w:link w:val="Heading7Char"/>
    <w:uiPriority w:val="9"/>
    <w:semiHidden/>
    <w:unhideWhenUsed/>
    <w:qFormat/>
    <w:rsid w:val="00624F06"/>
    <w:pPr>
      <w:keepNext/>
      <w:keepLines/>
      <w:numPr>
        <w:ilvl w:val="6"/>
        <w:numId w:val="2"/>
      </w:numPr>
      <w:spacing w:before="40" w:after="0"/>
      <w:outlineLvl w:val="6"/>
    </w:pPr>
    <w:rPr>
      <w:rFonts w:asciiTheme="majorHAnsi" w:eastAsiaTheme="majorEastAsia" w:hAnsiTheme="majorHAnsi" w:cstheme="majorBidi"/>
      <w:i/>
      <w:iCs/>
      <w:color w:val="1F3763" w:themeColor="accent1" w:themeShade="7F"/>
    </w:rPr>
  </w:style>
  <w:style w:type="paragraph" w:styleId="Heading8">
    <w:name w:val="heading 8"/>
    <w:basedOn w:val="Normal"/>
    <w:next w:val="Normal"/>
    <w:link w:val="Heading8Char"/>
    <w:uiPriority w:val="9"/>
    <w:semiHidden/>
    <w:unhideWhenUsed/>
    <w:qFormat/>
    <w:rsid w:val="00624F06"/>
    <w:pPr>
      <w:keepNext/>
      <w:keepLines/>
      <w:numPr>
        <w:ilvl w:val="7"/>
        <w:numId w:val="2"/>
      </w:numPr>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uiPriority w:val="9"/>
    <w:semiHidden/>
    <w:unhideWhenUsed/>
    <w:qFormat/>
    <w:rsid w:val="00624F06"/>
    <w:pPr>
      <w:keepNext/>
      <w:keepLines/>
      <w:numPr>
        <w:ilvl w:val="8"/>
        <w:numId w:val="2"/>
      </w:numPr>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NoSpacing">
    <w:name w:val="No Spacing"/>
    <w:link w:val="NoSpacingChar"/>
    <w:uiPriority w:val="1"/>
    <w:qFormat/>
    <w:rsid w:val="00581599"/>
    <w:pPr>
      <w:spacing w:after="0" w:line="240" w:lineRule="auto"/>
    </w:pPr>
    <w:rPr>
      <w:rFonts w:asciiTheme="minorHAnsi" w:eastAsiaTheme="minorEastAsia" w:hAnsiTheme="minorHAnsi" w:cstheme="minorBidi"/>
      <w:color w:val="auto"/>
      <w:lang w:val="en-US"/>
    </w:rPr>
  </w:style>
  <w:style w:type="character" w:customStyle="1" w:styleId="NoSpacingChar">
    <w:name w:val="No Spacing Char"/>
    <w:basedOn w:val="DefaultParagraphFont"/>
    <w:link w:val="NoSpacing"/>
    <w:uiPriority w:val="1"/>
    <w:rsid w:val="00581599"/>
    <w:rPr>
      <w:rFonts w:asciiTheme="minorHAnsi" w:eastAsiaTheme="minorEastAsia" w:hAnsiTheme="minorHAnsi" w:cstheme="minorBidi"/>
      <w:color w:val="auto"/>
      <w:lang w:val="en-US"/>
    </w:rPr>
  </w:style>
  <w:style w:type="paragraph" w:styleId="Header">
    <w:name w:val="header"/>
    <w:basedOn w:val="Normal"/>
    <w:link w:val="HeaderChar"/>
    <w:uiPriority w:val="99"/>
    <w:unhideWhenUsed/>
    <w:rsid w:val="00076CEF"/>
    <w:pPr>
      <w:tabs>
        <w:tab w:val="center" w:pos="4513"/>
        <w:tab w:val="right" w:pos="9026"/>
      </w:tabs>
      <w:spacing w:after="0" w:line="240" w:lineRule="auto"/>
    </w:pPr>
  </w:style>
  <w:style w:type="character" w:customStyle="1" w:styleId="HeaderChar">
    <w:name w:val="Header Char"/>
    <w:basedOn w:val="DefaultParagraphFont"/>
    <w:link w:val="Header"/>
    <w:uiPriority w:val="99"/>
    <w:rsid w:val="00076CEF"/>
  </w:style>
  <w:style w:type="paragraph" w:styleId="Footer">
    <w:name w:val="footer"/>
    <w:basedOn w:val="Normal"/>
    <w:link w:val="FooterChar"/>
    <w:uiPriority w:val="99"/>
    <w:unhideWhenUsed/>
    <w:rsid w:val="00076CEF"/>
    <w:pPr>
      <w:tabs>
        <w:tab w:val="center" w:pos="4513"/>
        <w:tab w:val="right" w:pos="9026"/>
      </w:tabs>
      <w:spacing w:after="0" w:line="240" w:lineRule="auto"/>
    </w:pPr>
  </w:style>
  <w:style w:type="character" w:customStyle="1" w:styleId="FooterChar">
    <w:name w:val="Footer Char"/>
    <w:basedOn w:val="DefaultParagraphFont"/>
    <w:link w:val="Footer"/>
    <w:uiPriority w:val="99"/>
    <w:rsid w:val="00076CEF"/>
  </w:style>
  <w:style w:type="character" w:customStyle="1" w:styleId="Heading1Char">
    <w:name w:val="Heading 1 Char"/>
    <w:basedOn w:val="DefaultParagraphFont"/>
    <w:link w:val="Heading1"/>
    <w:uiPriority w:val="9"/>
    <w:rsid w:val="007F3EB0"/>
    <w:rPr>
      <w:rFonts w:asciiTheme="majorHAnsi" w:eastAsiaTheme="majorEastAsia" w:hAnsiTheme="majorHAnsi" w:cstheme="majorBidi"/>
      <w:color w:val="2F5496" w:themeColor="accent1" w:themeShade="BF"/>
      <w:sz w:val="32"/>
      <w:szCs w:val="32"/>
    </w:rPr>
  </w:style>
  <w:style w:type="paragraph" w:styleId="TOCHeading">
    <w:name w:val="TOC Heading"/>
    <w:basedOn w:val="Heading1"/>
    <w:next w:val="Normal"/>
    <w:uiPriority w:val="39"/>
    <w:unhideWhenUsed/>
    <w:qFormat/>
    <w:rsid w:val="007F3EB0"/>
    <w:pPr>
      <w:spacing w:line="259" w:lineRule="auto"/>
      <w:outlineLvl w:val="9"/>
    </w:pPr>
    <w:rPr>
      <w:lang w:val="en-US"/>
    </w:rPr>
  </w:style>
  <w:style w:type="paragraph" w:styleId="ListParagraph">
    <w:name w:val="List Paragraph"/>
    <w:basedOn w:val="Normal"/>
    <w:uiPriority w:val="34"/>
    <w:qFormat/>
    <w:rsid w:val="0097147F"/>
    <w:pPr>
      <w:ind w:left="720"/>
      <w:contextualSpacing/>
    </w:pPr>
  </w:style>
  <w:style w:type="character" w:styleId="Hyperlink">
    <w:name w:val="Hyperlink"/>
    <w:basedOn w:val="DefaultParagraphFont"/>
    <w:uiPriority w:val="99"/>
    <w:unhideWhenUsed/>
    <w:rsid w:val="00555A9C"/>
    <w:rPr>
      <w:color w:val="0563C1" w:themeColor="hyperlink"/>
      <w:u w:val="single"/>
    </w:rPr>
  </w:style>
  <w:style w:type="character" w:styleId="UnresolvedMention">
    <w:name w:val="Unresolved Mention"/>
    <w:basedOn w:val="DefaultParagraphFont"/>
    <w:uiPriority w:val="99"/>
    <w:semiHidden/>
    <w:unhideWhenUsed/>
    <w:rsid w:val="00555A9C"/>
    <w:rPr>
      <w:color w:val="605E5C"/>
      <w:shd w:val="clear" w:color="auto" w:fill="E1DFDD"/>
    </w:rPr>
  </w:style>
  <w:style w:type="character" w:customStyle="1" w:styleId="Heading2Char">
    <w:name w:val="Heading 2 Char"/>
    <w:basedOn w:val="DefaultParagraphFont"/>
    <w:link w:val="Heading2"/>
    <w:uiPriority w:val="9"/>
    <w:rsid w:val="003A4D89"/>
    <w:rPr>
      <w:rFonts w:asciiTheme="majorHAnsi" w:eastAsiaTheme="majorEastAsia" w:hAnsiTheme="majorHAnsi" w:cstheme="majorBidi"/>
      <w:color w:val="2F5496" w:themeColor="accent1" w:themeShade="BF"/>
      <w:sz w:val="26"/>
      <w:szCs w:val="26"/>
    </w:rPr>
  </w:style>
  <w:style w:type="paragraph" w:styleId="TOC1">
    <w:name w:val="toc 1"/>
    <w:basedOn w:val="Normal"/>
    <w:next w:val="Normal"/>
    <w:autoRedefine/>
    <w:uiPriority w:val="39"/>
    <w:unhideWhenUsed/>
    <w:rsid w:val="00670901"/>
    <w:pPr>
      <w:spacing w:after="100"/>
    </w:pPr>
  </w:style>
  <w:style w:type="paragraph" w:styleId="TOC2">
    <w:name w:val="toc 2"/>
    <w:basedOn w:val="Normal"/>
    <w:next w:val="Normal"/>
    <w:autoRedefine/>
    <w:uiPriority w:val="39"/>
    <w:unhideWhenUsed/>
    <w:rsid w:val="00670901"/>
    <w:pPr>
      <w:spacing w:after="100"/>
      <w:ind w:left="220"/>
    </w:pPr>
  </w:style>
  <w:style w:type="character" w:customStyle="1" w:styleId="Heading3Char">
    <w:name w:val="Heading 3 Char"/>
    <w:basedOn w:val="DefaultParagraphFont"/>
    <w:link w:val="Heading3"/>
    <w:uiPriority w:val="9"/>
    <w:rsid w:val="00624F06"/>
    <w:rPr>
      <w:rFonts w:asciiTheme="majorHAnsi" w:eastAsiaTheme="majorEastAsia" w:hAnsiTheme="majorHAnsi" w:cstheme="majorBidi"/>
      <w:color w:val="1F3763" w:themeColor="accent1" w:themeShade="7F"/>
      <w:sz w:val="24"/>
      <w:szCs w:val="24"/>
    </w:rPr>
  </w:style>
  <w:style w:type="character" w:customStyle="1" w:styleId="Heading4Char">
    <w:name w:val="Heading 4 Char"/>
    <w:basedOn w:val="DefaultParagraphFont"/>
    <w:link w:val="Heading4"/>
    <w:uiPriority w:val="9"/>
    <w:semiHidden/>
    <w:rsid w:val="00624F06"/>
    <w:rPr>
      <w:rFonts w:asciiTheme="majorHAnsi" w:eastAsiaTheme="majorEastAsia" w:hAnsiTheme="majorHAnsi" w:cstheme="majorBidi"/>
      <w:i/>
      <w:iCs/>
      <w:color w:val="2F5496" w:themeColor="accent1" w:themeShade="BF"/>
    </w:rPr>
  </w:style>
  <w:style w:type="character" w:customStyle="1" w:styleId="Heading5Char">
    <w:name w:val="Heading 5 Char"/>
    <w:basedOn w:val="DefaultParagraphFont"/>
    <w:link w:val="Heading5"/>
    <w:uiPriority w:val="9"/>
    <w:semiHidden/>
    <w:rsid w:val="00624F06"/>
    <w:rPr>
      <w:rFonts w:asciiTheme="majorHAnsi" w:eastAsiaTheme="majorEastAsia" w:hAnsiTheme="majorHAnsi" w:cstheme="majorBidi"/>
      <w:color w:val="2F5496" w:themeColor="accent1" w:themeShade="BF"/>
    </w:rPr>
  </w:style>
  <w:style w:type="character" w:customStyle="1" w:styleId="Heading6Char">
    <w:name w:val="Heading 6 Char"/>
    <w:basedOn w:val="DefaultParagraphFont"/>
    <w:link w:val="Heading6"/>
    <w:uiPriority w:val="9"/>
    <w:semiHidden/>
    <w:rsid w:val="00624F06"/>
    <w:rPr>
      <w:rFonts w:asciiTheme="majorHAnsi" w:eastAsiaTheme="majorEastAsia" w:hAnsiTheme="majorHAnsi" w:cstheme="majorBidi"/>
      <w:color w:val="1F3763" w:themeColor="accent1" w:themeShade="7F"/>
    </w:rPr>
  </w:style>
  <w:style w:type="character" w:customStyle="1" w:styleId="Heading7Char">
    <w:name w:val="Heading 7 Char"/>
    <w:basedOn w:val="DefaultParagraphFont"/>
    <w:link w:val="Heading7"/>
    <w:uiPriority w:val="9"/>
    <w:semiHidden/>
    <w:rsid w:val="00624F06"/>
    <w:rPr>
      <w:rFonts w:asciiTheme="majorHAnsi" w:eastAsiaTheme="majorEastAsia" w:hAnsiTheme="majorHAnsi" w:cstheme="majorBidi"/>
      <w:i/>
      <w:iCs/>
      <w:color w:val="1F3763" w:themeColor="accent1" w:themeShade="7F"/>
    </w:rPr>
  </w:style>
  <w:style w:type="character" w:customStyle="1" w:styleId="Heading8Char">
    <w:name w:val="Heading 8 Char"/>
    <w:basedOn w:val="DefaultParagraphFont"/>
    <w:link w:val="Heading8"/>
    <w:uiPriority w:val="9"/>
    <w:semiHidden/>
    <w:rsid w:val="00624F06"/>
    <w:rPr>
      <w:rFonts w:asciiTheme="majorHAnsi" w:eastAsiaTheme="majorEastAsia" w:hAnsiTheme="majorHAnsi" w:cstheme="majorBidi"/>
      <w:color w:val="272727" w:themeColor="text1" w:themeTint="D8"/>
      <w:sz w:val="21"/>
      <w:szCs w:val="21"/>
    </w:rPr>
  </w:style>
  <w:style w:type="character" w:customStyle="1" w:styleId="Heading9Char">
    <w:name w:val="Heading 9 Char"/>
    <w:basedOn w:val="DefaultParagraphFont"/>
    <w:link w:val="Heading9"/>
    <w:uiPriority w:val="9"/>
    <w:semiHidden/>
    <w:rsid w:val="00624F06"/>
    <w:rPr>
      <w:rFonts w:asciiTheme="majorHAnsi" w:eastAsiaTheme="majorEastAsia" w:hAnsiTheme="majorHAnsi" w:cstheme="majorBidi"/>
      <w:i/>
      <w:iCs/>
      <w:color w:val="272727" w:themeColor="text1" w:themeTint="D8"/>
      <w:sz w:val="21"/>
      <w:szCs w:val="21"/>
    </w:rPr>
  </w:style>
  <w:style w:type="paragraph" w:styleId="Caption">
    <w:name w:val="caption"/>
    <w:basedOn w:val="Normal"/>
    <w:next w:val="Normal"/>
    <w:uiPriority w:val="35"/>
    <w:unhideWhenUsed/>
    <w:qFormat/>
    <w:rsid w:val="00A45D04"/>
    <w:pPr>
      <w:spacing w:after="200" w:line="240" w:lineRule="auto"/>
    </w:pPr>
    <w:rPr>
      <w:i/>
      <w:iCs/>
      <w:color w:val="44546A" w:themeColor="text2"/>
      <w:sz w:val="18"/>
      <w:szCs w:val="18"/>
    </w:rPr>
  </w:style>
  <w:style w:type="table" w:styleId="TableGrid">
    <w:name w:val="Table Grid"/>
    <w:basedOn w:val="TableNormal"/>
    <w:uiPriority w:val="39"/>
    <w:rsid w:val="008E30A2"/>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PlainTable5">
    <w:name w:val="Plain Table 5"/>
    <w:basedOn w:val="TableNormal"/>
    <w:uiPriority w:val="45"/>
    <w:rsid w:val="00F74A2A"/>
    <w:pPr>
      <w:spacing w:after="0" w:line="240" w:lineRule="auto"/>
    </w:p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PlainTable2">
    <w:name w:val="Plain Table 2"/>
    <w:basedOn w:val="TableNormal"/>
    <w:uiPriority w:val="42"/>
    <w:rsid w:val="00BB2A0A"/>
    <w:pPr>
      <w:spacing w:after="0"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1">
    <w:name w:val="Plain Table 1"/>
    <w:basedOn w:val="TableNormal"/>
    <w:uiPriority w:val="41"/>
    <w:rsid w:val="00BB2A0A"/>
    <w:pPr>
      <w:spacing w:after="0" w:line="240" w:lineRule="auto"/>
    </w:p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paragraph" w:styleId="NormalWeb">
    <w:name w:val="Normal (Web)"/>
    <w:basedOn w:val="Normal"/>
    <w:uiPriority w:val="99"/>
    <w:unhideWhenUsed/>
    <w:rsid w:val="004557FE"/>
    <w:pPr>
      <w:spacing w:before="100" w:beforeAutospacing="1" w:after="100" w:afterAutospacing="1" w:line="240" w:lineRule="auto"/>
    </w:pPr>
    <w:rPr>
      <w:rFonts w:ascii="Times New Roman" w:eastAsia="Times New Roman" w:hAnsi="Times New Roman" w:cs="Times New Roman"/>
      <w:color w:val="auto"/>
      <w:sz w:val="24"/>
      <w:szCs w:val="24"/>
      <w:lang w:eastAsia="en-GB"/>
    </w:rPr>
  </w:style>
  <w:style w:type="character" w:styleId="FollowedHyperlink">
    <w:name w:val="FollowedHyperlink"/>
    <w:basedOn w:val="DefaultParagraphFont"/>
    <w:uiPriority w:val="99"/>
    <w:semiHidden/>
    <w:unhideWhenUsed/>
    <w:rsid w:val="007848E5"/>
    <w:rPr>
      <w:color w:val="954F72" w:themeColor="followedHyperlink"/>
      <w:u w:val="single"/>
    </w:rPr>
  </w:style>
  <w:style w:type="paragraph" w:styleId="TOC3">
    <w:name w:val="toc 3"/>
    <w:basedOn w:val="Normal"/>
    <w:next w:val="Normal"/>
    <w:autoRedefine/>
    <w:uiPriority w:val="39"/>
    <w:unhideWhenUsed/>
    <w:rsid w:val="0046546A"/>
    <w:pPr>
      <w:spacing w:after="100"/>
      <w:ind w:left="440"/>
    </w:pPr>
  </w:style>
  <w:style w:type="paragraph" w:styleId="IntenseQuote">
    <w:name w:val="Intense Quote"/>
    <w:basedOn w:val="Normal"/>
    <w:next w:val="Normal"/>
    <w:link w:val="IntenseQuoteChar"/>
    <w:uiPriority w:val="30"/>
    <w:qFormat/>
    <w:rsid w:val="0068307C"/>
    <w:pPr>
      <w:pBdr>
        <w:top w:val="single" w:sz="4" w:space="10" w:color="4472C4" w:themeColor="accent1"/>
        <w:bottom w:val="single" w:sz="4" w:space="10" w:color="4472C4" w:themeColor="accent1"/>
      </w:pBdr>
      <w:spacing w:before="360" w:after="360"/>
      <w:ind w:left="864" w:right="864"/>
      <w:jc w:val="center"/>
    </w:pPr>
    <w:rPr>
      <w:i/>
      <w:iCs/>
      <w:color w:val="4472C4" w:themeColor="accent1"/>
    </w:rPr>
  </w:style>
  <w:style w:type="character" w:customStyle="1" w:styleId="IntenseQuoteChar">
    <w:name w:val="Intense Quote Char"/>
    <w:basedOn w:val="DefaultParagraphFont"/>
    <w:link w:val="IntenseQuote"/>
    <w:uiPriority w:val="30"/>
    <w:rsid w:val="0068307C"/>
    <w:rPr>
      <w:i/>
      <w:iCs/>
      <w:color w:val="4472C4" w:themeColor="accent1"/>
    </w:rPr>
  </w:style>
  <w:style w:type="character" w:styleId="Strong">
    <w:name w:val="Strong"/>
    <w:basedOn w:val="DefaultParagraphFont"/>
    <w:uiPriority w:val="22"/>
    <w:qFormat/>
    <w:rsid w:val="00D03302"/>
    <w:rPr>
      <w:b/>
      <w:bCs/>
    </w:rPr>
  </w:style>
  <w:style w:type="paragraph" w:styleId="TableofFigures">
    <w:name w:val="table of figures"/>
    <w:basedOn w:val="Normal"/>
    <w:next w:val="Normal"/>
    <w:uiPriority w:val="99"/>
    <w:unhideWhenUsed/>
    <w:rsid w:val="00015E04"/>
    <w:pPr>
      <w:spacing w:after="0"/>
    </w:pPr>
  </w:style>
  <w:style w:type="table" w:styleId="PlainTable4">
    <w:name w:val="Plain Table 4"/>
    <w:basedOn w:val="TableNormal"/>
    <w:uiPriority w:val="44"/>
    <w:rsid w:val="00274173"/>
    <w:pPr>
      <w:spacing w:after="0" w:line="240" w:lineRule="auto"/>
    </w:p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GridTable7Colorful-Accent5">
    <w:name w:val="Grid Table 7 Colorful Accent 5"/>
    <w:basedOn w:val="TableNormal"/>
    <w:uiPriority w:val="52"/>
    <w:rsid w:val="00B52B34"/>
    <w:pPr>
      <w:spacing w:after="0" w:line="240" w:lineRule="auto"/>
    </w:pPr>
    <w:rPr>
      <w:color w:val="2E74B5" w:themeColor="accent5" w:themeShade="BF"/>
    </w:rPr>
    <w:tblPr>
      <w:tblStyleRowBandSize w:val="1"/>
      <w:tblStyleColBandSize w:val="1"/>
      <w:tblBorders>
        <w:top w:val="single" w:sz="4" w:space="0" w:color="9CC2E5" w:themeColor="accent5" w:themeTint="99"/>
        <w:left w:val="single" w:sz="4" w:space="0" w:color="9CC2E5" w:themeColor="accent5" w:themeTint="99"/>
        <w:bottom w:val="single" w:sz="4" w:space="0" w:color="9CC2E5" w:themeColor="accent5" w:themeTint="99"/>
        <w:right w:val="single" w:sz="4" w:space="0" w:color="9CC2E5" w:themeColor="accent5" w:themeTint="99"/>
        <w:insideH w:val="single" w:sz="4" w:space="0" w:color="9CC2E5" w:themeColor="accent5" w:themeTint="99"/>
        <w:insideV w:val="single" w:sz="4" w:space="0" w:color="9CC2E5"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EEAF6" w:themeFill="accent5" w:themeFillTint="33"/>
      </w:tcPr>
    </w:tblStylePr>
    <w:tblStylePr w:type="band1Horz">
      <w:tblPr/>
      <w:tcPr>
        <w:shd w:val="clear" w:color="auto" w:fill="DEEAF6" w:themeFill="accent5" w:themeFillTint="33"/>
      </w:tcPr>
    </w:tblStylePr>
    <w:tblStylePr w:type="neCell">
      <w:tblPr/>
      <w:tcPr>
        <w:tcBorders>
          <w:bottom w:val="single" w:sz="4" w:space="0" w:color="9CC2E5" w:themeColor="accent5" w:themeTint="99"/>
        </w:tcBorders>
      </w:tcPr>
    </w:tblStylePr>
    <w:tblStylePr w:type="nwCell">
      <w:tblPr/>
      <w:tcPr>
        <w:tcBorders>
          <w:bottom w:val="single" w:sz="4" w:space="0" w:color="9CC2E5" w:themeColor="accent5" w:themeTint="99"/>
        </w:tcBorders>
      </w:tcPr>
    </w:tblStylePr>
    <w:tblStylePr w:type="seCell">
      <w:tblPr/>
      <w:tcPr>
        <w:tcBorders>
          <w:top w:val="single" w:sz="4" w:space="0" w:color="9CC2E5" w:themeColor="accent5" w:themeTint="99"/>
        </w:tcBorders>
      </w:tcPr>
    </w:tblStylePr>
    <w:tblStylePr w:type="swCell">
      <w:tblPr/>
      <w:tcPr>
        <w:tcBorders>
          <w:top w:val="single" w:sz="4" w:space="0" w:color="9CC2E5" w:themeColor="accent5" w:themeTint="99"/>
        </w:tcBorders>
      </w:tcPr>
    </w:tblStylePr>
  </w:style>
  <w:style w:type="table" w:styleId="GridTable5Dark">
    <w:name w:val="Grid Table 5 Dark"/>
    <w:basedOn w:val="TableNormal"/>
    <w:uiPriority w:val="50"/>
    <w:rsid w:val="003A2F76"/>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3">
    <w:name w:val="Grid Table 3"/>
    <w:basedOn w:val="TableNormal"/>
    <w:uiPriority w:val="48"/>
    <w:rsid w:val="00370C17"/>
    <w:pPr>
      <w:spacing w:after="0"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48"/>
    <w:rsid w:val="00370C17"/>
    <w:pPr>
      <w:spacing w:after="0" w:line="240" w:lineRule="auto"/>
    </w:pPr>
    <w:tblPr>
      <w:tblStyleRowBandSize w:val="1"/>
      <w:tblStyleColBandSize w:val="1"/>
      <w:tblBorders>
        <w:top w:val="single" w:sz="4" w:space="0" w:color="8EAADB" w:themeColor="accent1" w:themeTint="99"/>
        <w:left w:val="single" w:sz="4" w:space="0" w:color="8EAADB" w:themeColor="accent1" w:themeTint="99"/>
        <w:bottom w:val="single" w:sz="4" w:space="0" w:color="8EAADB" w:themeColor="accent1" w:themeTint="99"/>
        <w:right w:val="single" w:sz="4" w:space="0" w:color="8EAADB" w:themeColor="accent1" w:themeTint="99"/>
        <w:insideH w:val="single" w:sz="4" w:space="0" w:color="8EAADB" w:themeColor="accent1" w:themeTint="99"/>
        <w:insideV w:val="single" w:sz="4" w:space="0" w:color="8EAADB"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9E2F3" w:themeFill="accent1" w:themeFillTint="33"/>
      </w:tcPr>
    </w:tblStylePr>
    <w:tblStylePr w:type="band1Horz">
      <w:tblPr/>
      <w:tcPr>
        <w:shd w:val="clear" w:color="auto" w:fill="D9E2F3" w:themeFill="accent1" w:themeFillTint="33"/>
      </w:tcPr>
    </w:tblStylePr>
    <w:tblStylePr w:type="neCell">
      <w:tblPr/>
      <w:tcPr>
        <w:tcBorders>
          <w:bottom w:val="single" w:sz="4" w:space="0" w:color="8EAADB" w:themeColor="accent1" w:themeTint="99"/>
        </w:tcBorders>
      </w:tcPr>
    </w:tblStylePr>
    <w:tblStylePr w:type="nwCell">
      <w:tblPr/>
      <w:tcPr>
        <w:tcBorders>
          <w:bottom w:val="single" w:sz="4" w:space="0" w:color="8EAADB" w:themeColor="accent1" w:themeTint="99"/>
        </w:tcBorders>
      </w:tcPr>
    </w:tblStylePr>
    <w:tblStylePr w:type="seCell">
      <w:tblPr/>
      <w:tcPr>
        <w:tcBorders>
          <w:top w:val="single" w:sz="4" w:space="0" w:color="8EAADB" w:themeColor="accent1" w:themeTint="99"/>
        </w:tcBorders>
      </w:tcPr>
    </w:tblStylePr>
    <w:tblStylePr w:type="swCell">
      <w:tblPr/>
      <w:tcPr>
        <w:tcBorders>
          <w:top w:val="single" w:sz="4" w:space="0" w:color="8EAADB" w:themeColor="accent1" w:themeTint="99"/>
        </w:tcBorders>
      </w:tcPr>
    </w:tblStylePr>
  </w:style>
  <w:style w:type="table" w:styleId="PlainTable3">
    <w:name w:val="Plain Table 3"/>
    <w:basedOn w:val="TableNormal"/>
    <w:uiPriority w:val="43"/>
    <w:rsid w:val="00D24726"/>
    <w:pPr>
      <w:spacing w:after="0"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paragraph" w:styleId="BalloonText">
    <w:name w:val="Balloon Text"/>
    <w:basedOn w:val="Normal"/>
    <w:link w:val="BalloonTextChar"/>
    <w:uiPriority w:val="99"/>
    <w:semiHidden/>
    <w:unhideWhenUsed/>
    <w:rsid w:val="00162765"/>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162765"/>
    <w:rPr>
      <w:rFonts w:ascii="Segoe UI" w:hAnsi="Segoe UI" w:cs="Segoe UI"/>
      <w:sz w:val="18"/>
      <w:szCs w:val="18"/>
    </w:rPr>
  </w:style>
  <w:style w:type="character" w:styleId="SubtleReference">
    <w:name w:val="Subtle Reference"/>
    <w:basedOn w:val="DefaultParagraphFont"/>
    <w:uiPriority w:val="31"/>
    <w:qFormat/>
    <w:rsid w:val="00207D16"/>
    <w:rPr>
      <w:smallCaps/>
      <w:color w:val="5A5A5A" w:themeColor="text1" w:themeTint="A5"/>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70130362">
      <w:bodyDiv w:val="1"/>
      <w:marLeft w:val="0"/>
      <w:marRight w:val="0"/>
      <w:marTop w:val="0"/>
      <w:marBottom w:val="0"/>
      <w:divBdr>
        <w:top w:val="none" w:sz="0" w:space="0" w:color="auto"/>
        <w:left w:val="none" w:sz="0" w:space="0" w:color="auto"/>
        <w:bottom w:val="none" w:sz="0" w:space="0" w:color="auto"/>
        <w:right w:val="none" w:sz="0" w:space="0" w:color="auto"/>
      </w:divBdr>
      <w:divsChild>
        <w:div w:id="300962724">
          <w:marLeft w:val="0"/>
          <w:marRight w:val="0"/>
          <w:marTop w:val="120"/>
          <w:marBottom w:val="120"/>
          <w:divBdr>
            <w:top w:val="none" w:sz="0" w:space="0" w:color="auto"/>
            <w:left w:val="none" w:sz="0" w:space="0" w:color="auto"/>
            <w:bottom w:val="none" w:sz="0" w:space="0" w:color="auto"/>
            <w:right w:val="none" w:sz="0" w:space="0" w:color="auto"/>
          </w:divBdr>
          <w:divsChild>
            <w:div w:id="1352105366">
              <w:marLeft w:val="0"/>
              <w:marRight w:val="0"/>
              <w:marTop w:val="0"/>
              <w:marBottom w:val="0"/>
              <w:divBdr>
                <w:top w:val="none" w:sz="0" w:space="0" w:color="auto"/>
                <w:left w:val="none" w:sz="0" w:space="0" w:color="auto"/>
                <w:bottom w:val="none" w:sz="0" w:space="0" w:color="auto"/>
                <w:right w:val="none" w:sz="0" w:space="0" w:color="auto"/>
              </w:divBdr>
              <w:divsChild>
                <w:div w:id="2050716822">
                  <w:marLeft w:val="0"/>
                  <w:marRight w:val="0"/>
                  <w:marTop w:val="100"/>
                  <w:marBottom w:val="30"/>
                  <w:divBdr>
                    <w:top w:val="single" w:sz="6" w:space="0" w:color="CCCCCC"/>
                    <w:left w:val="single" w:sz="6" w:space="0" w:color="CCCCCC"/>
                    <w:bottom w:val="single" w:sz="6" w:space="0" w:color="CCCCCC"/>
                    <w:right w:val="single" w:sz="6" w:space="0" w:color="CCCCCC"/>
                  </w:divBdr>
                  <w:divsChild>
                    <w:div w:id="1977489620">
                      <w:marLeft w:val="0"/>
                      <w:marRight w:val="0"/>
                      <w:marTop w:val="0"/>
                      <w:marBottom w:val="0"/>
                      <w:divBdr>
                        <w:top w:val="none" w:sz="0" w:space="0" w:color="auto"/>
                        <w:left w:val="none" w:sz="0" w:space="0" w:color="auto"/>
                        <w:bottom w:val="none" w:sz="0" w:space="0" w:color="auto"/>
                        <w:right w:val="none" w:sz="0" w:space="0" w:color="auto"/>
                      </w:divBdr>
                      <w:divsChild>
                        <w:div w:id="196669710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46634508">
      <w:bodyDiv w:val="1"/>
      <w:marLeft w:val="0"/>
      <w:marRight w:val="0"/>
      <w:marTop w:val="0"/>
      <w:marBottom w:val="0"/>
      <w:divBdr>
        <w:top w:val="none" w:sz="0" w:space="0" w:color="auto"/>
        <w:left w:val="none" w:sz="0" w:space="0" w:color="auto"/>
        <w:bottom w:val="none" w:sz="0" w:space="0" w:color="auto"/>
        <w:right w:val="none" w:sz="0" w:space="0" w:color="auto"/>
      </w:divBdr>
    </w:div>
    <w:div w:id="175652109">
      <w:bodyDiv w:val="1"/>
      <w:marLeft w:val="0"/>
      <w:marRight w:val="0"/>
      <w:marTop w:val="0"/>
      <w:marBottom w:val="0"/>
      <w:divBdr>
        <w:top w:val="none" w:sz="0" w:space="0" w:color="auto"/>
        <w:left w:val="none" w:sz="0" w:space="0" w:color="auto"/>
        <w:bottom w:val="none" w:sz="0" w:space="0" w:color="auto"/>
        <w:right w:val="none" w:sz="0" w:space="0" w:color="auto"/>
      </w:divBdr>
    </w:div>
    <w:div w:id="303313163">
      <w:bodyDiv w:val="1"/>
      <w:marLeft w:val="0"/>
      <w:marRight w:val="0"/>
      <w:marTop w:val="0"/>
      <w:marBottom w:val="0"/>
      <w:divBdr>
        <w:top w:val="none" w:sz="0" w:space="0" w:color="auto"/>
        <w:left w:val="none" w:sz="0" w:space="0" w:color="auto"/>
        <w:bottom w:val="none" w:sz="0" w:space="0" w:color="auto"/>
        <w:right w:val="none" w:sz="0" w:space="0" w:color="auto"/>
      </w:divBdr>
    </w:div>
    <w:div w:id="538510696">
      <w:bodyDiv w:val="1"/>
      <w:marLeft w:val="0"/>
      <w:marRight w:val="0"/>
      <w:marTop w:val="0"/>
      <w:marBottom w:val="0"/>
      <w:divBdr>
        <w:top w:val="none" w:sz="0" w:space="0" w:color="auto"/>
        <w:left w:val="none" w:sz="0" w:space="0" w:color="auto"/>
        <w:bottom w:val="none" w:sz="0" w:space="0" w:color="auto"/>
        <w:right w:val="none" w:sz="0" w:space="0" w:color="auto"/>
      </w:divBdr>
    </w:div>
    <w:div w:id="556282663">
      <w:bodyDiv w:val="1"/>
      <w:marLeft w:val="0"/>
      <w:marRight w:val="0"/>
      <w:marTop w:val="0"/>
      <w:marBottom w:val="0"/>
      <w:divBdr>
        <w:top w:val="none" w:sz="0" w:space="0" w:color="auto"/>
        <w:left w:val="none" w:sz="0" w:space="0" w:color="auto"/>
        <w:bottom w:val="none" w:sz="0" w:space="0" w:color="auto"/>
        <w:right w:val="none" w:sz="0" w:space="0" w:color="auto"/>
      </w:divBdr>
    </w:div>
    <w:div w:id="560752757">
      <w:bodyDiv w:val="1"/>
      <w:marLeft w:val="0"/>
      <w:marRight w:val="0"/>
      <w:marTop w:val="0"/>
      <w:marBottom w:val="0"/>
      <w:divBdr>
        <w:top w:val="none" w:sz="0" w:space="0" w:color="auto"/>
        <w:left w:val="none" w:sz="0" w:space="0" w:color="auto"/>
        <w:bottom w:val="none" w:sz="0" w:space="0" w:color="auto"/>
        <w:right w:val="none" w:sz="0" w:space="0" w:color="auto"/>
      </w:divBdr>
    </w:div>
    <w:div w:id="682822003">
      <w:bodyDiv w:val="1"/>
      <w:marLeft w:val="0"/>
      <w:marRight w:val="0"/>
      <w:marTop w:val="0"/>
      <w:marBottom w:val="0"/>
      <w:divBdr>
        <w:top w:val="none" w:sz="0" w:space="0" w:color="auto"/>
        <w:left w:val="none" w:sz="0" w:space="0" w:color="auto"/>
        <w:bottom w:val="none" w:sz="0" w:space="0" w:color="auto"/>
        <w:right w:val="none" w:sz="0" w:space="0" w:color="auto"/>
      </w:divBdr>
    </w:div>
    <w:div w:id="705105567">
      <w:bodyDiv w:val="1"/>
      <w:marLeft w:val="0"/>
      <w:marRight w:val="0"/>
      <w:marTop w:val="0"/>
      <w:marBottom w:val="0"/>
      <w:divBdr>
        <w:top w:val="none" w:sz="0" w:space="0" w:color="auto"/>
        <w:left w:val="none" w:sz="0" w:space="0" w:color="auto"/>
        <w:bottom w:val="none" w:sz="0" w:space="0" w:color="auto"/>
        <w:right w:val="none" w:sz="0" w:space="0" w:color="auto"/>
      </w:divBdr>
    </w:div>
    <w:div w:id="707140561">
      <w:bodyDiv w:val="1"/>
      <w:marLeft w:val="0"/>
      <w:marRight w:val="0"/>
      <w:marTop w:val="0"/>
      <w:marBottom w:val="0"/>
      <w:divBdr>
        <w:top w:val="none" w:sz="0" w:space="0" w:color="auto"/>
        <w:left w:val="none" w:sz="0" w:space="0" w:color="auto"/>
        <w:bottom w:val="none" w:sz="0" w:space="0" w:color="auto"/>
        <w:right w:val="none" w:sz="0" w:space="0" w:color="auto"/>
      </w:divBdr>
    </w:div>
    <w:div w:id="719287545">
      <w:bodyDiv w:val="1"/>
      <w:marLeft w:val="0"/>
      <w:marRight w:val="0"/>
      <w:marTop w:val="0"/>
      <w:marBottom w:val="0"/>
      <w:divBdr>
        <w:top w:val="none" w:sz="0" w:space="0" w:color="auto"/>
        <w:left w:val="none" w:sz="0" w:space="0" w:color="auto"/>
        <w:bottom w:val="none" w:sz="0" w:space="0" w:color="auto"/>
        <w:right w:val="none" w:sz="0" w:space="0" w:color="auto"/>
      </w:divBdr>
    </w:div>
    <w:div w:id="722871506">
      <w:bodyDiv w:val="1"/>
      <w:marLeft w:val="0"/>
      <w:marRight w:val="0"/>
      <w:marTop w:val="0"/>
      <w:marBottom w:val="0"/>
      <w:divBdr>
        <w:top w:val="none" w:sz="0" w:space="0" w:color="auto"/>
        <w:left w:val="none" w:sz="0" w:space="0" w:color="auto"/>
        <w:bottom w:val="none" w:sz="0" w:space="0" w:color="auto"/>
        <w:right w:val="none" w:sz="0" w:space="0" w:color="auto"/>
      </w:divBdr>
    </w:div>
    <w:div w:id="733964851">
      <w:bodyDiv w:val="1"/>
      <w:marLeft w:val="0"/>
      <w:marRight w:val="0"/>
      <w:marTop w:val="0"/>
      <w:marBottom w:val="0"/>
      <w:divBdr>
        <w:top w:val="none" w:sz="0" w:space="0" w:color="auto"/>
        <w:left w:val="none" w:sz="0" w:space="0" w:color="auto"/>
        <w:bottom w:val="none" w:sz="0" w:space="0" w:color="auto"/>
        <w:right w:val="none" w:sz="0" w:space="0" w:color="auto"/>
      </w:divBdr>
    </w:div>
    <w:div w:id="739795424">
      <w:bodyDiv w:val="1"/>
      <w:marLeft w:val="0"/>
      <w:marRight w:val="0"/>
      <w:marTop w:val="0"/>
      <w:marBottom w:val="0"/>
      <w:divBdr>
        <w:top w:val="none" w:sz="0" w:space="0" w:color="auto"/>
        <w:left w:val="none" w:sz="0" w:space="0" w:color="auto"/>
        <w:bottom w:val="none" w:sz="0" w:space="0" w:color="auto"/>
        <w:right w:val="none" w:sz="0" w:space="0" w:color="auto"/>
      </w:divBdr>
    </w:div>
    <w:div w:id="779685079">
      <w:bodyDiv w:val="1"/>
      <w:marLeft w:val="0"/>
      <w:marRight w:val="0"/>
      <w:marTop w:val="0"/>
      <w:marBottom w:val="0"/>
      <w:divBdr>
        <w:top w:val="none" w:sz="0" w:space="0" w:color="auto"/>
        <w:left w:val="none" w:sz="0" w:space="0" w:color="auto"/>
        <w:bottom w:val="none" w:sz="0" w:space="0" w:color="auto"/>
        <w:right w:val="none" w:sz="0" w:space="0" w:color="auto"/>
      </w:divBdr>
    </w:div>
    <w:div w:id="807090513">
      <w:bodyDiv w:val="1"/>
      <w:marLeft w:val="0"/>
      <w:marRight w:val="0"/>
      <w:marTop w:val="0"/>
      <w:marBottom w:val="0"/>
      <w:divBdr>
        <w:top w:val="none" w:sz="0" w:space="0" w:color="auto"/>
        <w:left w:val="none" w:sz="0" w:space="0" w:color="auto"/>
        <w:bottom w:val="none" w:sz="0" w:space="0" w:color="auto"/>
        <w:right w:val="none" w:sz="0" w:space="0" w:color="auto"/>
      </w:divBdr>
    </w:div>
    <w:div w:id="832600248">
      <w:bodyDiv w:val="1"/>
      <w:marLeft w:val="0"/>
      <w:marRight w:val="0"/>
      <w:marTop w:val="0"/>
      <w:marBottom w:val="0"/>
      <w:divBdr>
        <w:top w:val="none" w:sz="0" w:space="0" w:color="auto"/>
        <w:left w:val="none" w:sz="0" w:space="0" w:color="auto"/>
        <w:bottom w:val="none" w:sz="0" w:space="0" w:color="auto"/>
        <w:right w:val="none" w:sz="0" w:space="0" w:color="auto"/>
      </w:divBdr>
    </w:div>
    <w:div w:id="845173424">
      <w:bodyDiv w:val="1"/>
      <w:marLeft w:val="0"/>
      <w:marRight w:val="0"/>
      <w:marTop w:val="0"/>
      <w:marBottom w:val="0"/>
      <w:divBdr>
        <w:top w:val="none" w:sz="0" w:space="0" w:color="auto"/>
        <w:left w:val="none" w:sz="0" w:space="0" w:color="auto"/>
        <w:bottom w:val="none" w:sz="0" w:space="0" w:color="auto"/>
        <w:right w:val="none" w:sz="0" w:space="0" w:color="auto"/>
      </w:divBdr>
    </w:div>
    <w:div w:id="847017910">
      <w:bodyDiv w:val="1"/>
      <w:marLeft w:val="0"/>
      <w:marRight w:val="0"/>
      <w:marTop w:val="0"/>
      <w:marBottom w:val="0"/>
      <w:divBdr>
        <w:top w:val="none" w:sz="0" w:space="0" w:color="auto"/>
        <w:left w:val="none" w:sz="0" w:space="0" w:color="auto"/>
        <w:bottom w:val="none" w:sz="0" w:space="0" w:color="auto"/>
        <w:right w:val="none" w:sz="0" w:space="0" w:color="auto"/>
      </w:divBdr>
    </w:div>
    <w:div w:id="909581155">
      <w:bodyDiv w:val="1"/>
      <w:marLeft w:val="0"/>
      <w:marRight w:val="0"/>
      <w:marTop w:val="0"/>
      <w:marBottom w:val="0"/>
      <w:divBdr>
        <w:top w:val="none" w:sz="0" w:space="0" w:color="auto"/>
        <w:left w:val="none" w:sz="0" w:space="0" w:color="auto"/>
        <w:bottom w:val="none" w:sz="0" w:space="0" w:color="auto"/>
        <w:right w:val="none" w:sz="0" w:space="0" w:color="auto"/>
      </w:divBdr>
    </w:div>
    <w:div w:id="914824360">
      <w:bodyDiv w:val="1"/>
      <w:marLeft w:val="0"/>
      <w:marRight w:val="0"/>
      <w:marTop w:val="0"/>
      <w:marBottom w:val="0"/>
      <w:divBdr>
        <w:top w:val="none" w:sz="0" w:space="0" w:color="auto"/>
        <w:left w:val="none" w:sz="0" w:space="0" w:color="auto"/>
        <w:bottom w:val="none" w:sz="0" w:space="0" w:color="auto"/>
        <w:right w:val="none" w:sz="0" w:space="0" w:color="auto"/>
      </w:divBdr>
    </w:div>
    <w:div w:id="1003241823">
      <w:bodyDiv w:val="1"/>
      <w:marLeft w:val="0"/>
      <w:marRight w:val="0"/>
      <w:marTop w:val="0"/>
      <w:marBottom w:val="0"/>
      <w:divBdr>
        <w:top w:val="none" w:sz="0" w:space="0" w:color="auto"/>
        <w:left w:val="none" w:sz="0" w:space="0" w:color="auto"/>
        <w:bottom w:val="none" w:sz="0" w:space="0" w:color="auto"/>
        <w:right w:val="none" w:sz="0" w:space="0" w:color="auto"/>
      </w:divBdr>
    </w:div>
    <w:div w:id="1083333087">
      <w:bodyDiv w:val="1"/>
      <w:marLeft w:val="0"/>
      <w:marRight w:val="0"/>
      <w:marTop w:val="0"/>
      <w:marBottom w:val="0"/>
      <w:divBdr>
        <w:top w:val="none" w:sz="0" w:space="0" w:color="auto"/>
        <w:left w:val="none" w:sz="0" w:space="0" w:color="auto"/>
        <w:bottom w:val="none" w:sz="0" w:space="0" w:color="auto"/>
        <w:right w:val="none" w:sz="0" w:space="0" w:color="auto"/>
      </w:divBdr>
    </w:div>
    <w:div w:id="1088887759">
      <w:bodyDiv w:val="1"/>
      <w:marLeft w:val="0"/>
      <w:marRight w:val="0"/>
      <w:marTop w:val="0"/>
      <w:marBottom w:val="0"/>
      <w:divBdr>
        <w:top w:val="none" w:sz="0" w:space="0" w:color="auto"/>
        <w:left w:val="none" w:sz="0" w:space="0" w:color="auto"/>
        <w:bottom w:val="none" w:sz="0" w:space="0" w:color="auto"/>
        <w:right w:val="none" w:sz="0" w:space="0" w:color="auto"/>
      </w:divBdr>
    </w:div>
    <w:div w:id="1110584892">
      <w:bodyDiv w:val="1"/>
      <w:marLeft w:val="0"/>
      <w:marRight w:val="0"/>
      <w:marTop w:val="0"/>
      <w:marBottom w:val="0"/>
      <w:divBdr>
        <w:top w:val="none" w:sz="0" w:space="0" w:color="auto"/>
        <w:left w:val="none" w:sz="0" w:space="0" w:color="auto"/>
        <w:bottom w:val="none" w:sz="0" w:space="0" w:color="auto"/>
        <w:right w:val="none" w:sz="0" w:space="0" w:color="auto"/>
      </w:divBdr>
    </w:div>
    <w:div w:id="1122651658">
      <w:bodyDiv w:val="1"/>
      <w:marLeft w:val="0"/>
      <w:marRight w:val="0"/>
      <w:marTop w:val="0"/>
      <w:marBottom w:val="0"/>
      <w:divBdr>
        <w:top w:val="none" w:sz="0" w:space="0" w:color="auto"/>
        <w:left w:val="none" w:sz="0" w:space="0" w:color="auto"/>
        <w:bottom w:val="none" w:sz="0" w:space="0" w:color="auto"/>
        <w:right w:val="none" w:sz="0" w:space="0" w:color="auto"/>
      </w:divBdr>
    </w:div>
    <w:div w:id="1166019068">
      <w:bodyDiv w:val="1"/>
      <w:marLeft w:val="0"/>
      <w:marRight w:val="0"/>
      <w:marTop w:val="0"/>
      <w:marBottom w:val="0"/>
      <w:divBdr>
        <w:top w:val="none" w:sz="0" w:space="0" w:color="auto"/>
        <w:left w:val="none" w:sz="0" w:space="0" w:color="auto"/>
        <w:bottom w:val="none" w:sz="0" w:space="0" w:color="auto"/>
        <w:right w:val="none" w:sz="0" w:space="0" w:color="auto"/>
      </w:divBdr>
    </w:div>
    <w:div w:id="1173186902">
      <w:bodyDiv w:val="1"/>
      <w:marLeft w:val="0"/>
      <w:marRight w:val="0"/>
      <w:marTop w:val="0"/>
      <w:marBottom w:val="0"/>
      <w:divBdr>
        <w:top w:val="none" w:sz="0" w:space="0" w:color="auto"/>
        <w:left w:val="none" w:sz="0" w:space="0" w:color="auto"/>
        <w:bottom w:val="none" w:sz="0" w:space="0" w:color="auto"/>
        <w:right w:val="none" w:sz="0" w:space="0" w:color="auto"/>
      </w:divBdr>
    </w:div>
    <w:div w:id="1203400768">
      <w:bodyDiv w:val="1"/>
      <w:marLeft w:val="0"/>
      <w:marRight w:val="0"/>
      <w:marTop w:val="0"/>
      <w:marBottom w:val="0"/>
      <w:divBdr>
        <w:top w:val="none" w:sz="0" w:space="0" w:color="auto"/>
        <w:left w:val="none" w:sz="0" w:space="0" w:color="auto"/>
        <w:bottom w:val="none" w:sz="0" w:space="0" w:color="auto"/>
        <w:right w:val="none" w:sz="0" w:space="0" w:color="auto"/>
      </w:divBdr>
    </w:div>
    <w:div w:id="1236089637">
      <w:bodyDiv w:val="1"/>
      <w:marLeft w:val="0"/>
      <w:marRight w:val="0"/>
      <w:marTop w:val="0"/>
      <w:marBottom w:val="0"/>
      <w:divBdr>
        <w:top w:val="none" w:sz="0" w:space="0" w:color="auto"/>
        <w:left w:val="none" w:sz="0" w:space="0" w:color="auto"/>
        <w:bottom w:val="none" w:sz="0" w:space="0" w:color="auto"/>
        <w:right w:val="none" w:sz="0" w:space="0" w:color="auto"/>
      </w:divBdr>
    </w:div>
    <w:div w:id="1295987278">
      <w:bodyDiv w:val="1"/>
      <w:marLeft w:val="0"/>
      <w:marRight w:val="0"/>
      <w:marTop w:val="0"/>
      <w:marBottom w:val="0"/>
      <w:divBdr>
        <w:top w:val="none" w:sz="0" w:space="0" w:color="auto"/>
        <w:left w:val="none" w:sz="0" w:space="0" w:color="auto"/>
        <w:bottom w:val="none" w:sz="0" w:space="0" w:color="auto"/>
        <w:right w:val="none" w:sz="0" w:space="0" w:color="auto"/>
      </w:divBdr>
    </w:div>
    <w:div w:id="1324701635">
      <w:bodyDiv w:val="1"/>
      <w:marLeft w:val="0"/>
      <w:marRight w:val="0"/>
      <w:marTop w:val="0"/>
      <w:marBottom w:val="0"/>
      <w:divBdr>
        <w:top w:val="none" w:sz="0" w:space="0" w:color="auto"/>
        <w:left w:val="none" w:sz="0" w:space="0" w:color="auto"/>
        <w:bottom w:val="none" w:sz="0" w:space="0" w:color="auto"/>
        <w:right w:val="none" w:sz="0" w:space="0" w:color="auto"/>
      </w:divBdr>
    </w:div>
    <w:div w:id="1342126153">
      <w:bodyDiv w:val="1"/>
      <w:marLeft w:val="0"/>
      <w:marRight w:val="0"/>
      <w:marTop w:val="0"/>
      <w:marBottom w:val="0"/>
      <w:divBdr>
        <w:top w:val="none" w:sz="0" w:space="0" w:color="auto"/>
        <w:left w:val="none" w:sz="0" w:space="0" w:color="auto"/>
        <w:bottom w:val="none" w:sz="0" w:space="0" w:color="auto"/>
        <w:right w:val="none" w:sz="0" w:space="0" w:color="auto"/>
      </w:divBdr>
      <w:divsChild>
        <w:div w:id="2110001211">
          <w:marLeft w:val="0"/>
          <w:marRight w:val="0"/>
          <w:marTop w:val="0"/>
          <w:marBottom w:val="0"/>
          <w:divBdr>
            <w:top w:val="none" w:sz="0" w:space="0" w:color="auto"/>
            <w:left w:val="none" w:sz="0" w:space="0" w:color="auto"/>
            <w:bottom w:val="none" w:sz="0" w:space="0" w:color="auto"/>
            <w:right w:val="none" w:sz="0" w:space="0" w:color="auto"/>
          </w:divBdr>
        </w:div>
        <w:div w:id="1896232583">
          <w:marLeft w:val="0"/>
          <w:marRight w:val="0"/>
          <w:marTop w:val="0"/>
          <w:marBottom w:val="0"/>
          <w:divBdr>
            <w:top w:val="none" w:sz="0" w:space="0" w:color="auto"/>
            <w:left w:val="none" w:sz="0" w:space="0" w:color="auto"/>
            <w:bottom w:val="none" w:sz="0" w:space="0" w:color="auto"/>
            <w:right w:val="none" w:sz="0" w:space="0" w:color="auto"/>
          </w:divBdr>
        </w:div>
        <w:div w:id="1682123904">
          <w:marLeft w:val="0"/>
          <w:marRight w:val="0"/>
          <w:marTop w:val="0"/>
          <w:marBottom w:val="0"/>
          <w:divBdr>
            <w:top w:val="none" w:sz="0" w:space="0" w:color="auto"/>
            <w:left w:val="none" w:sz="0" w:space="0" w:color="auto"/>
            <w:bottom w:val="none" w:sz="0" w:space="0" w:color="auto"/>
            <w:right w:val="none" w:sz="0" w:space="0" w:color="auto"/>
          </w:divBdr>
        </w:div>
      </w:divsChild>
    </w:div>
    <w:div w:id="1404832322">
      <w:bodyDiv w:val="1"/>
      <w:marLeft w:val="0"/>
      <w:marRight w:val="0"/>
      <w:marTop w:val="0"/>
      <w:marBottom w:val="0"/>
      <w:divBdr>
        <w:top w:val="none" w:sz="0" w:space="0" w:color="auto"/>
        <w:left w:val="none" w:sz="0" w:space="0" w:color="auto"/>
        <w:bottom w:val="none" w:sz="0" w:space="0" w:color="auto"/>
        <w:right w:val="none" w:sz="0" w:space="0" w:color="auto"/>
      </w:divBdr>
    </w:div>
    <w:div w:id="1416826778">
      <w:bodyDiv w:val="1"/>
      <w:marLeft w:val="0"/>
      <w:marRight w:val="0"/>
      <w:marTop w:val="0"/>
      <w:marBottom w:val="0"/>
      <w:divBdr>
        <w:top w:val="none" w:sz="0" w:space="0" w:color="auto"/>
        <w:left w:val="none" w:sz="0" w:space="0" w:color="auto"/>
        <w:bottom w:val="none" w:sz="0" w:space="0" w:color="auto"/>
        <w:right w:val="none" w:sz="0" w:space="0" w:color="auto"/>
      </w:divBdr>
    </w:div>
    <w:div w:id="1620529584">
      <w:bodyDiv w:val="1"/>
      <w:marLeft w:val="0"/>
      <w:marRight w:val="0"/>
      <w:marTop w:val="0"/>
      <w:marBottom w:val="0"/>
      <w:divBdr>
        <w:top w:val="none" w:sz="0" w:space="0" w:color="auto"/>
        <w:left w:val="none" w:sz="0" w:space="0" w:color="auto"/>
        <w:bottom w:val="none" w:sz="0" w:space="0" w:color="auto"/>
        <w:right w:val="none" w:sz="0" w:space="0" w:color="auto"/>
      </w:divBdr>
    </w:div>
    <w:div w:id="1632393522">
      <w:bodyDiv w:val="1"/>
      <w:marLeft w:val="0"/>
      <w:marRight w:val="0"/>
      <w:marTop w:val="0"/>
      <w:marBottom w:val="0"/>
      <w:divBdr>
        <w:top w:val="none" w:sz="0" w:space="0" w:color="auto"/>
        <w:left w:val="none" w:sz="0" w:space="0" w:color="auto"/>
        <w:bottom w:val="none" w:sz="0" w:space="0" w:color="auto"/>
        <w:right w:val="none" w:sz="0" w:space="0" w:color="auto"/>
      </w:divBdr>
    </w:div>
    <w:div w:id="1761829755">
      <w:bodyDiv w:val="1"/>
      <w:marLeft w:val="0"/>
      <w:marRight w:val="0"/>
      <w:marTop w:val="0"/>
      <w:marBottom w:val="0"/>
      <w:divBdr>
        <w:top w:val="none" w:sz="0" w:space="0" w:color="auto"/>
        <w:left w:val="none" w:sz="0" w:space="0" w:color="auto"/>
        <w:bottom w:val="none" w:sz="0" w:space="0" w:color="auto"/>
        <w:right w:val="none" w:sz="0" w:space="0" w:color="auto"/>
      </w:divBdr>
    </w:div>
    <w:div w:id="1778064430">
      <w:bodyDiv w:val="1"/>
      <w:marLeft w:val="0"/>
      <w:marRight w:val="0"/>
      <w:marTop w:val="0"/>
      <w:marBottom w:val="0"/>
      <w:divBdr>
        <w:top w:val="none" w:sz="0" w:space="0" w:color="auto"/>
        <w:left w:val="none" w:sz="0" w:space="0" w:color="auto"/>
        <w:bottom w:val="none" w:sz="0" w:space="0" w:color="auto"/>
        <w:right w:val="none" w:sz="0" w:space="0" w:color="auto"/>
      </w:divBdr>
    </w:div>
    <w:div w:id="1873155097">
      <w:bodyDiv w:val="1"/>
      <w:marLeft w:val="0"/>
      <w:marRight w:val="0"/>
      <w:marTop w:val="0"/>
      <w:marBottom w:val="0"/>
      <w:divBdr>
        <w:top w:val="none" w:sz="0" w:space="0" w:color="auto"/>
        <w:left w:val="none" w:sz="0" w:space="0" w:color="auto"/>
        <w:bottom w:val="none" w:sz="0" w:space="0" w:color="auto"/>
        <w:right w:val="none" w:sz="0" w:space="0" w:color="auto"/>
      </w:divBdr>
    </w:div>
    <w:div w:id="1878658233">
      <w:bodyDiv w:val="1"/>
      <w:marLeft w:val="0"/>
      <w:marRight w:val="0"/>
      <w:marTop w:val="0"/>
      <w:marBottom w:val="0"/>
      <w:divBdr>
        <w:top w:val="none" w:sz="0" w:space="0" w:color="auto"/>
        <w:left w:val="none" w:sz="0" w:space="0" w:color="auto"/>
        <w:bottom w:val="none" w:sz="0" w:space="0" w:color="auto"/>
        <w:right w:val="none" w:sz="0" w:space="0" w:color="auto"/>
      </w:divBdr>
    </w:div>
    <w:div w:id="1929536808">
      <w:bodyDiv w:val="1"/>
      <w:marLeft w:val="0"/>
      <w:marRight w:val="0"/>
      <w:marTop w:val="0"/>
      <w:marBottom w:val="0"/>
      <w:divBdr>
        <w:top w:val="none" w:sz="0" w:space="0" w:color="auto"/>
        <w:left w:val="none" w:sz="0" w:space="0" w:color="auto"/>
        <w:bottom w:val="none" w:sz="0" w:space="0" w:color="auto"/>
        <w:right w:val="none" w:sz="0" w:space="0" w:color="auto"/>
      </w:divBdr>
    </w:div>
    <w:div w:id="2014214400">
      <w:bodyDiv w:val="1"/>
      <w:marLeft w:val="0"/>
      <w:marRight w:val="0"/>
      <w:marTop w:val="0"/>
      <w:marBottom w:val="0"/>
      <w:divBdr>
        <w:top w:val="none" w:sz="0" w:space="0" w:color="auto"/>
        <w:left w:val="none" w:sz="0" w:space="0" w:color="auto"/>
        <w:bottom w:val="none" w:sz="0" w:space="0" w:color="auto"/>
        <w:right w:val="none" w:sz="0" w:space="0" w:color="auto"/>
      </w:divBdr>
    </w:div>
    <w:div w:id="2023164038">
      <w:bodyDiv w:val="1"/>
      <w:marLeft w:val="0"/>
      <w:marRight w:val="0"/>
      <w:marTop w:val="0"/>
      <w:marBottom w:val="0"/>
      <w:divBdr>
        <w:top w:val="none" w:sz="0" w:space="0" w:color="auto"/>
        <w:left w:val="none" w:sz="0" w:space="0" w:color="auto"/>
        <w:bottom w:val="none" w:sz="0" w:space="0" w:color="auto"/>
        <w:right w:val="none" w:sz="0" w:space="0" w:color="auto"/>
      </w:divBdr>
    </w:div>
    <w:div w:id="2038655818">
      <w:bodyDiv w:val="1"/>
      <w:marLeft w:val="0"/>
      <w:marRight w:val="0"/>
      <w:marTop w:val="0"/>
      <w:marBottom w:val="0"/>
      <w:divBdr>
        <w:top w:val="none" w:sz="0" w:space="0" w:color="auto"/>
        <w:left w:val="none" w:sz="0" w:space="0" w:color="auto"/>
        <w:bottom w:val="none" w:sz="0" w:space="0" w:color="auto"/>
        <w:right w:val="none" w:sz="0" w:space="0" w:color="auto"/>
      </w:divBdr>
    </w:div>
    <w:div w:id="2041544363">
      <w:bodyDiv w:val="1"/>
      <w:marLeft w:val="0"/>
      <w:marRight w:val="0"/>
      <w:marTop w:val="0"/>
      <w:marBottom w:val="0"/>
      <w:divBdr>
        <w:top w:val="none" w:sz="0" w:space="0" w:color="auto"/>
        <w:left w:val="none" w:sz="0" w:space="0" w:color="auto"/>
        <w:bottom w:val="none" w:sz="0" w:space="0" w:color="auto"/>
        <w:right w:val="none" w:sz="0" w:space="0" w:color="auto"/>
      </w:divBdr>
    </w:div>
    <w:div w:id="2063018295">
      <w:bodyDiv w:val="1"/>
      <w:marLeft w:val="0"/>
      <w:marRight w:val="0"/>
      <w:marTop w:val="0"/>
      <w:marBottom w:val="0"/>
      <w:divBdr>
        <w:top w:val="none" w:sz="0" w:space="0" w:color="auto"/>
        <w:left w:val="none" w:sz="0" w:space="0" w:color="auto"/>
        <w:bottom w:val="none" w:sz="0" w:space="0" w:color="auto"/>
        <w:right w:val="none" w:sz="0" w:space="0" w:color="auto"/>
      </w:divBdr>
    </w:div>
    <w:div w:id="2095130901">
      <w:bodyDiv w:val="1"/>
      <w:marLeft w:val="0"/>
      <w:marRight w:val="0"/>
      <w:marTop w:val="0"/>
      <w:marBottom w:val="0"/>
      <w:divBdr>
        <w:top w:val="none" w:sz="0" w:space="0" w:color="auto"/>
        <w:left w:val="none" w:sz="0" w:space="0" w:color="auto"/>
        <w:bottom w:val="none" w:sz="0" w:space="0" w:color="auto"/>
        <w:right w:val="none" w:sz="0" w:space="0" w:color="auto"/>
      </w:divBdr>
    </w:div>
    <w:div w:id="2101485276">
      <w:bodyDiv w:val="1"/>
      <w:marLeft w:val="0"/>
      <w:marRight w:val="0"/>
      <w:marTop w:val="0"/>
      <w:marBottom w:val="0"/>
      <w:divBdr>
        <w:top w:val="none" w:sz="0" w:space="0" w:color="auto"/>
        <w:left w:val="none" w:sz="0" w:space="0" w:color="auto"/>
        <w:bottom w:val="none" w:sz="0" w:space="0" w:color="auto"/>
        <w:right w:val="none" w:sz="0" w:space="0" w:color="auto"/>
      </w:divBdr>
    </w:div>
    <w:div w:id="2126121510">
      <w:bodyDiv w:val="1"/>
      <w:marLeft w:val="0"/>
      <w:marRight w:val="0"/>
      <w:marTop w:val="0"/>
      <w:marBottom w:val="0"/>
      <w:divBdr>
        <w:top w:val="none" w:sz="0" w:space="0" w:color="auto"/>
        <w:left w:val="none" w:sz="0" w:space="0" w:color="auto"/>
        <w:bottom w:val="none" w:sz="0" w:space="0" w:color="auto"/>
        <w:right w:val="none" w:sz="0" w:space="0" w:color="auto"/>
      </w:divBdr>
    </w:div>
    <w:div w:id="214442024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diagramQuickStyle" Target="diagrams/quickStyle3.xml"/><Relationship Id="rId21" Type="http://schemas.openxmlformats.org/officeDocument/2006/relationships/diagramQuickStyle" Target="diagrams/quickStyle2.xml"/><Relationship Id="rId42" Type="http://schemas.openxmlformats.org/officeDocument/2006/relationships/diagramColors" Target="diagrams/colors6.xml"/><Relationship Id="rId47" Type="http://schemas.openxmlformats.org/officeDocument/2006/relationships/diagramColors" Target="diagrams/colors7.xml"/><Relationship Id="rId63" Type="http://schemas.openxmlformats.org/officeDocument/2006/relationships/diagramLayout" Target="diagrams/layout10.xml"/><Relationship Id="rId68" Type="http://schemas.openxmlformats.org/officeDocument/2006/relationships/image" Target="media/image7.png"/><Relationship Id="rId16" Type="http://schemas.openxmlformats.org/officeDocument/2006/relationships/diagramQuickStyle" Target="diagrams/quickStyle1.xml"/><Relationship Id="rId11" Type="http://schemas.openxmlformats.org/officeDocument/2006/relationships/image" Target="media/image1.png"/><Relationship Id="rId32" Type="http://schemas.openxmlformats.org/officeDocument/2006/relationships/diagramColors" Target="diagrams/colors4.xml"/><Relationship Id="rId37" Type="http://schemas.openxmlformats.org/officeDocument/2006/relationships/diagramColors" Target="diagrams/colors5.xml"/><Relationship Id="rId53" Type="http://schemas.microsoft.com/office/2007/relationships/diagramDrawing" Target="diagrams/drawing8.xml"/><Relationship Id="rId58" Type="http://schemas.microsoft.com/office/2007/relationships/diagramDrawing" Target="diagrams/drawing9.xml"/><Relationship Id="rId74" Type="http://schemas.openxmlformats.org/officeDocument/2006/relationships/diagramData" Target="diagrams/data12.xml"/><Relationship Id="rId79" Type="http://schemas.openxmlformats.org/officeDocument/2006/relationships/header" Target="header1.xml"/><Relationship Id="rId5" Type="http://schemas.openxmlformats.org/officeDocument/2006/relationships/numbering" Target="numbering.xml"/><Relationship Id="rId61" Type="http://schemas.openxmlformats.org/officeDocument/2006/relationships/image" Target="media/image5.png"/><Relationship Id="rId82" Type="http://schemas.openxmlformats.org/officeDocument/2006/relationships/theme" Target="theme/theme1.xml"/><Relationship Id="rId19" Type="http://schemas.openxmlformats.org/officeDocument/2006/relationships/diagramData" Target="diagrams/data2.xml"/><Relationship Id="rId14" Type="http://schemas.openxmlformats.org/officeDocument/2006/relationships/diagramData" Target="diagrams/data1.xml"/><Relationship Id="rId22" Type="http://schemas.openxmlformats.org/officeDocument/2006/relationships/diagramColors" Target="diagrams/colors2.xml"/><Relationship Id="rId27" Type="http://schemas.openxmlformats.org/officeDocument/2006/relationships/diagramColors" Target="diagrams/colors3.xml"/><Relationship Id="rId30" Type="http://schemas.openxmlformats.org/officeDocument/2006/relationships/diagramLayout" Target="diagrams/layout4.xml"/><Relationship Id="rId35" Type="http://schemas.openxmlformats.org/officeDocument/2006/relationships/diagramLayout" Target="diagrams/layout5.xml"/><Relationship Id="rId43" Type="http://schemas.microsoft.com/office/2007/relationships/diagramDrawing" Target="diagrams/drawing6.xml"/><Relationship Id="rId48" Type="http://schemas.microsoft.com/office/2007/relationships/diagramDrawing" Target="diagrams/drawing7.xml"/><Relationship Id="rId56" Type="http://schemas.openxmlformats.org/officeDocument/2006/relationships/diagramQuickStyle" Target="diagrams/quickStyle9.xml"/><Relationship Id="rId64" Type="http://schemas.openxmlformats.org/officeDocument/2006/relationships/diagramQuickStyle" Target="diagrams/quickStyle10.xml"/><Relationship Id="rId69" Type="http://schemas.openxmlformats.org/officeDocument/2006/relationships/diagramData" Target="diagrams/data11.xml"/><Relationship Id="rId77" Type="http://schemas.openxmlformats.org/officeDocument/2006/relationships/diagramColors" Target="diagrams/colors12.xml"/><Relationship Id="rId8" Type="http://schemas.openxmlformats.org/officeDocument/2006/relationships/webSettings" Target="webSettings.xml"/><Relationship Id="rId51" Type="http://schemas.openxmlformats.org/officeDocument/2006/relationships/diagramQuickStyle" Target="diagrams/quickStyle8.xml"/><Relationship Id="rId72" Type="http://schemas.openxmlformats.org/officeDocument/2006/relationships/diagramColors" Target="diagrams/colors11.xml"/><Relationship Id="rId80" Type="http://schemas.openxmlformats.org/officeDocument/2006/relationships/footer" Target="footer1.xml"/><Relationship Id="rId3" Type="http://schemas.openxmlformats.org/officeDocument/2006/relationships/customXml" Target="../customXml/item3.xml"/><Relationship Id="rId12" Type="http://schemas.openxmlformats.org/officeDocument/2006/relationships/image" Target="media/image2.jpg"/><Relationship Id="rId17" Type="http://schemas.openxmlformats.org/officeDocument/2006/relationships/diagramColors" Target="diagrams/colors1.xml"/><Relationship Id="rId25" Type="http://schemas.openxmlformats.org/officeDocument/2006/relationships/diagramLayout" Target="diagrams/layout3.xml"/><Relationship Id="rId33" Type="http://schemas.microsoft.com/office/2007/relationships/diagramDrawing" Target="diagrams/drawing4.xml"/><Relationship Id="rId38" Type="http://schemas.microsoft.com/office/2007/relationships/diagramDrawing" Target="diagrams/drawing5.xml"/><Relationship Id="rId46" Type="http://schemas.openxmlformats.org/officeDocument/2006/relationships/diagramQuickStyle" Target="diagrams/quickStyle7.xml"/><Relationship Id="rId59" Type="http://schemas.openxmlformats.org/officeDocument/2006/relationships/image" Target="media/image3.jpeg"/><Relationship Id="rId67" Type="http://schemas.openxmlformats.org/officeDocument/2006/relationships/image" Target="media/image6.jpeg"/><Relationship Id="rId20" Type="http://schemas.openxmlformats.org/officeDocument/2006/relationships/diagramLayout" Target="diagrams/layout2.xml"/><Relationship Id="rId41" Type="http://schemas.openxmlformats.org/officeDocument/2006/relationships/diagramQuickStyle" Target="diagrams/quickStyle6.xml"/><Relationship Id="rId54" Type="http://schemas.openxmlformats.org/officeDocument/2006/relationships/diagramData" Target="diagrams/data9.xml"/><Relationship Id="rId62" Type="http://schemas.openxmlformats.org/officeDocument/2006/relationships/diagramData" Target="diagrams/data10.xml"/><Relationship Id="rId70" Type="http://schemas.openxmlformats.org/officeDocument/2006/relationships/diagramLayout" Target="diagrams/layout11.xml"/><Relationship Id="rId75" Type="http://schemas.openxmlformats.org/officeDocument/2006/relationships/diagramLayout" Target="diagrams/layout12.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diagramLayout" Target="diagrams/layout1.xml"/><Relationship Id="rId23" Type="http://schemas.microsoft.com/office/2007/relationships/diagramDrawing" Target="diagrams/drawing2.xml"/><Relationship Id="rId28" Type="http://schemas.microsoft.com/office/2007/relationships/diagramDrawing" Target="diagrams/drawing3.xml"/><Relationship Id="rId36" Type="http://schemas.openxmlformats.org/officeDocument/2006/relationships/diagramQuickStyle" Target="diagrams/quickStyle5.xml"/><Relationship Id="rId49" Type="http://schemas.openxmlformats.org/officeDocument/2006/relationships/diagramData" Target="diagrams/data8.xml"/><Relationship Id="rId57" Type="http://schemas.openxmlformats.org/officeDocument/2006/relationships/diagramColors" Target="diagrams/colors9.xml"/><Relationship Id="rId10" Type="http://schemas.openxmlformats.org/officeDocument/2006/relationships/endnotes" Target="endnotes.xml"/><Relationship Id="rId31" Type="http://schemas.openxmlformats.org/officeDocument/2006/relationships/diagramQuickStyle" Target="diagrams/quickStyle4.xml"/><Relationship Id="rId44" Type="http://schemas.openxmlformats.org/officeDocument/2006/relationships/diagramData" Target="diagrams/data7.xml"/><Relationship Id="rId52" Type="http://schemas.openxmlformats.org/officeDocument/2006/relationships/diagramColors" Target="diagrams/colors8.xml"/><Relationship Id="rId60" Type="http://schemas.openxmlformats.org/officeDocument/2006/relationships/image" Target="media/image4.png"/><Relationship Id="rId65" Type="http://schemas.openxmlformats.org/officeDocument/2006/relationships/diagramColors" Target="diagrams/colors10.xml"/><Relationship Id="rId73" Type="http://schemas.microsoft.com/office/2007/relationships/diagramDrawing" Target="diagrams/drawing11.xml"/><Relationship Id="rId78" Type="http://schemas.microsoft.com/office/2007/relationships/diagramDrawing" Target="diagrams/drawing12.xml"/><Relationship Id="rId81"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hyperlink" Target="file:///C:\Users\syed\Desktop\Strategic%20Management%20for%20SMEs%20final%2024%20Nov%202020.docx" TargetMode="External"/><Relationship Id="rId18" Type="http://schemas.microsoft.com/office/2007/relationships/diagramDrawing" Target="diagrams/drawing1.xml"/><Relationship Id="rId39" Type="http://schemas.openxmlformats.org/officeDocument/2006/relationships/diagramData" Target="diagrams/data6.xml"/><Relationship Id="rId34" Type="http://schemas.openxmlformats.org/officeDocument/2006/relationships/diagramData" Target="diagrams/data5.xml"/><Relationship Id="rId50" Type="http://schemas.openxmlformats.org/officeDocument/2006/relationships/diagramLayout" Target="diagrams/layout8.xml"/><Relationship Id="rId55" Type="http://schemas.openxmlformats.org/officeDocument/2006/relationships/diagramLayout" Target="diagrams/layout9.xml"/><Relationship Id="rId76" Type="http://schemas.openxmlformats.org/officeDocument/2006/relationships/diagramQuickStyle" Target="diagrams/quickStyle12.xml"/><Relationship Id="rId7" Type="http://schemas.openxmlformats.org/officeDocument/2006/relationships/settings" Target="settings.xml"/><Relationship Id="rId71" Type="http://schemas.openxmlformats.org/officeDocument/2006/relationships/diagramQuickStyle" Target="diagrams/quickStyle11.xml"/><Relationship Id="rId2" Type="http://schemas.openxmlformats.org/officeDocument/2006/relationships/customXml" Target="../customXml/item2.xml"/><Relationship Id="rId29" Type="http://schemas.openxmlformats.org/officeDocument/2006/relationships/diagramData" Target="diagrams/data4.xml"/><Relationship Id="rId24" Type="http://schemas.openxmlformats.org/officeDocument/2006/relationships/diagramData" Target="diagrams/data3.xml"/><Relationship Id="rId40" Type="http://schemas.openxmlformats.org/officeDocument/2006/relationships/diagramLayout" Target="diagrams/layout6.xml"/><Relationship Id="rId45" Type="http://schemas.openxmlformats.org/officeDocument/2006/relationships/diagramLayout" Target="diagrams/layout7.xml"/><Relationship Id="rId66" Type="http://schemas.microsoft.com/office/2007/relationships/diagramDrawing" Target="diagrams/drawing10.xml"/></Relationships>
</file>

<file path=word/diagrams/colors1.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5.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7.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9.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10.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1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12.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49185892-9ED1-4F2A-83B9-415D214F31F3}" type="doc">
      <dgm:prSet loTypeId="urn:microsoft.com/office/officeart/2005/8/layout/pyramid2" loCatId="pyramid" qsTypeId="urn:microsoft.com/office/officeart/2005/8/quickstyle/simple5" qsCatId="simple" csTypeId="urn:microsoft.com/office/officeart/2005/8/colors/accent2_1" csCatId="accent2" phldr="1"/>
      <dgm:spPr/>
    </dgm:pt>
    <dgm:pt modelId="{1F61E58C-09E5-4AB3-A3B9-AE9D51D80877}">
      <dgm:prSet phldrT="[Text]"/>
      <dgm:spPr/>
      <dgm:t>
        <a:bodyPr/>
        <a:lstStyle/>
        <a:p>
          <a:r>
            <a:rPr lang="en-GB"/>
            <a:t>Vision/Mission</a:t>
          </a:r>
        </a:p>
      </dgm:t>
    </dgm:pt>
    <dgm:pt modelId="{B31030BC-1981-4621-BD03-9E1798D3C22A}" type="parTrans" cxnId="{C858D455-79CF-4195-97CC-4D589B2DCCFD}">
      <dgm:prSet/>
      <dgm:spPr/>
      <dgm:t>
        <a:bodyPr/>
        <a:lstStyle/>
        <a:p>
          <a:endParaRPr lang="en-GB"/>
        </a:p>
      </dgm:t>
    </dgm:pt>
    <dgm:pt modelId="{D589ED87-8A56-4E30-8EB1-FFBAE8A95A2A}" type="sibTrans" cxnId="{C858D455-79CF-4195-97CC-4D589B2DCCFD}">
      <dgm:prSet/>
      <dgm:spPr/>
      <dgm:t>
        <a:bodyPr/>
        <a:lstStyle/>
        <a:p>
          <a:endParaRPr lang="en-GB"/>
        </a:p>
      </dgm:t>
    </dgm:pt>
    <dgm:pt modelId="{447B8984-129C-4175-9DFA-39376E652DC5}">
      <dgm:prSet phldrT="[Text]"/>
      <dgm:spPr/>
      <dgm:t>
        <a:bodyPr/>
        <a:lstStyle/>
        <a:p>
          <a:r>
            <a:rPr lang="en-GB"/>
            <a:t>Operational</a:t>
          </a:r>
        </a:p>
      </dgm:t>
    </dgm:pt>
    <dgm:pt modelId="{2CFAF921-0C43-4E87-B67D-F979FC6271ED}" type="parTrans" cxnId="{99F81D1B-57A0-4FF6-A10D-329CD3A57878}">
      <dgm:prSet/>
      <dgm:spPr/>
      <dgm:t>
        <a:bodyPr/>
        <a:lstStyle/>
        <a:p>
          <a:endParaRPr lang="en-GB"/>
        </a:p>
      </dgm:t>
    </dgm:pt>
    <dgm:pt modelId="{5EE074A5-93C0-40E2-9ADE-1700CA8CED98}" type="sibTrans" cxnId="{99F81D1B-57A0-4FF6-A10D-329CD3A57878}">
      <dgm:prSet/>
      <dgm:spPr/>
      <dgm:t>
        <a:bodyPr/>
        <a:lstStyle/>
        <a:p>
          <a:endParaRPr lang="en-GB"/>
        </a:p>
      </dgm:t>
    </dgm:pt>
    <dgm:pt modelId="{F62EA3D8-3D7B-47AB-95BE-59E243CAB5A8}">
      <dgm:prSet phldrT="[Text]"/>
      <dgm:spPr/>
      <dgm:t>
        <a:bodyPr/>
        <a:lstStyle/>
        <a:p>
          <a:r>
            <a:rPr lang="en-GB"/>
            <a:t>Strategic</a:t>
          </a:r>
        </a:p>
      </dgm:t>
    </dgm:pt>
    <dgm:pt modelId="{E3D3E8E6-AFBC-49DA-8252-AD18548EC557}" type="parTrans" cxnId="{18997423-B346-41F8-9051-CA607A747780}">
      <dgm:prSet/>
      <dgm:spPr/>
      <dgm:t>
        <a:bodyPr/>
        <a:lstStyle/>
        <a:p>
          <a:endParaRPr lang="en-GB"/>
        </a:p>
      </dgm:t>
    </dgm:pt>
    <dgm:pt modelId="{CACA2080-3B0D-497C-9075-1654A5B43523}" type="sibTrans" cxnId="{18997423-B346-41F8-9051-CA607A747780}">
      <dgm:prSet/>
      <dgm:spPr/>
      <dgm:t>
        <a:bodyPr/>
        <a:lstStyle/>
        <a:p>
          <a:endParaRPr lang="en-GB"/>
        </a:p>
      </dgm:t>
    </dgm:pt>
    <dgm:pt modelId="{ACDBD4B2-80A2-43CE-B5DC-98894D02CFE3}">
      <dgm:prSet phldrT="[Text]"/>
      <dgm:spPr/>
      <dgm:t>
        <a:bodyPr/>
        <a:lstStyle/>
        <a:p>
          <a:r>
            <a:rPr lang="en-GB"/>
            <a:t>Tactic</a:t>
          </a:r>
        </a:p>
      </dgm:t>
    </dgm:pt>
    <dgm:pt modelId="{1A9936CC-7433-459A-A87B-6C49AF4D6B16}" type="parTrans" cxnId="{590D975E-C4F4-4921-A755-18266405318B}">
      <dgm:prSet/>
      <dgm:spPr/>
      <dgm:t>
        <a:bodyPr/>
        <a:lstStyle/>
        <a:p>
          <a:endParaRPr lang="en-GB"/>
        </a:p>
      </dgm:t>
    </dgm:pt>
    <dgm:pt modelId="{333FE745-8D51-4144-8FB4-EE40E5E4CE7A}" type="sibTrans" cxnId="{590D975E-C4F4-4921-A755-18266405318B}">
      <dgm:prSet/>
      <dgm:spPr/>
      <dgm:t>
        <a:bodyPr/>
        <a:lstStyle/>
        <a:p>
          <a:endParaRPr lang="en-GB"/>
        </a:p>
      </dgm:t>
    </dgm:pt>
    <dgm:pt modelId="{8994236B-9AC8-4BFD-A5C6-DD6149B96809}" type="pres">
      <dgm:prSet presAssocID="{49185892-9ED1-4F2A-83B9-415D214F31F3}" presName="compositeShape" presStyleCnt="0">
        <dgm:presLayoutVars>
          <dgm:dir/>
          <dgm:resizeHandles/>
        </dgm:presLayoutVars>
      </dgm:prSet>
      <dgm:spPr/>
    </dgm:pt>
    <dgm:pt modelId="{4F958854-2929-49EC-8DFD-565DF0B55CAD}" type="pres">
      <dgm:prSet presAssocID="{49185892-9ED1-4F2A-83B9-415D214F31F3}" presName="pyramid" presStyleLbl="node1" presStyleIdx="0" presStyleCnt="1"/>
      <dgm:spPr/>
    </dgm:pt>
    <dgm:pt modelId="{714C93F0-E23B-460F-8E9D-4AB8BB536F8A}" type="pres">
      <dgm:prSet presAssocID="{49185892-9ED1-4F2A-83B9-415D214F31F3}" presName="theList" presStyleCnt="0"/>
      <dgm:spPr/>
    </dgm:pt>
    <dgm:pt modelId="{BC5D1ABF-98BA-4EE9-823A-66881B5839F2}" type="pres">
      <dgm:prSet presAssocID="{1F61E58C-09E5-4AB3-A3B9-AE9D51D80877}" presName="aNode" presStyleLbl="fgAcc1" presStyleIdx="0" presStyleCnt="4">
        <dgm:presLayoutVars>
          <dgm:bulletEnabled val="1"/>
        </dgm:presLayoutVars>
      </dgm:prSet>
      <dgm:spPr/>
    </dgm:pt>
    <dgm:pt modelId="{6E29D65B-AC83-433D-8334-50CA1A660230}" type="pres">
      <dgm:prSet presAssocID="{1F61E58C-09E5-4AB3-A3B9-AE9D51D80877}" presName="aSpace" presStyleCnt="0"/>
      <dgm:spPr/>
    </dgm:pt>
    <dgm:pt modelId="{D4DEEF5B-5044-418A-8912-284E9A2AABB0}" type="pres">
      <dgm:prSet presAssocID="{447B8984-129C-4175-9DFA-39376E652DC5}" presName="aNode" presStyleLbl="fgAcc1" presStyleIdx="1" presStyleCnt="4">
        <dgm:presLayoutVars>
          <dgm:bulletEnabled val="1"/>
        </dgm:presLayoutVars>
      </dgm:prSet>
      <dgm:spPr/>
    </dgm:pt>
    <dgm:pt modelId="{FFF67F4C-55FE-4B67-86CF-8D9A8661BAE5}" type="pres">
      <dgm:prSet presAssocID="{447B8984-129C-4175-9DFA-39376E652DC5}" presName="aSpace" presStyleCnt="0"/>
      <dgm:spPr/>
    </dgm:pt>
    <dgm:pt modelId="{BBF4499B-6F3F-4B26-89F0-110A538B1C46}" type="pres">
      <dgm:prSet presAssocID="{F62EA3D8-3D7B-47AB-95BE-59E243CAB5A8}" presName="aNode" presStyleLbl="fgAcc1" presStyleIdx="2" presStyleCnt="4">
        <dgm:presLayoutVars>
          <dgm:bulletEnabled val="1"/>
        </dgm:presLayoutVars>
      </dgm:prSet>
      <dgm:spPr/>
    </dgm:pt>
    <dgm:pt modelId="{366C3044-BB75-43B5-917E-136CDC63BFE1}" type="pres">
      <dgm:prSet presAssocID="{F62EA3D8-3D7B-47AB-95BE-59E243CAB5A8}" presName="aSpace" presStyleCnt="0"/>
      <dgm:spPr/>
    </dgm:pt>
    <dgm:pt modelId="{83C08E88-B2D1-408E-BDC5-C9F0101338B8}" type="pres">
      <dgm:prSet presAssocID="{ACDBD4B2-80A2-43CE-B5DC-98894D02CFE3}" presName="aNode" presStyleLbl="fgAcc1" presStyleIdx="3" presStyleCnt="4">
        <dgm:presLayoutVars>
          <dgm:bulletEnabled val="1"/>
        </dgm:presLayoutVars>
      </dgm:prSet>
      <dgm:spPr/>
    </dgm:pt>
    <dgm:pt modelId="{E4271BFB-D639-43E0-A601-186B84DBC69B}" type="pres">
      <dgm:prSet presAssocID="{ACDBD4B2-80A2-43CE-B5DC-98894D02CFE3}" presName="aSpace" presStyleCnt="0"/>
      <dgm:spPr/>
    </dgm:pt>
  </dgm:ptLst>
  <dgm:cxnLst>
    <dgm:cxn modelId="{99F81D1B-57A0-4FF6-A10D-329CD3A57878}" srcId="{49185892-9ED1-4F2A-83B9-415D214F31F3}" destId="{447B8984-129C-4175-9DFA-39376E652DC5}" srcOrd="1" destOrd="0" parTransId="{2CFAF921-0C43-4E87-B67D-F979FC6271ED}" sibTransId="{5EE074A5-93C0-40E2-9ADE-1700CA8CED98}"/>
    <dgm:cxn modelId="{18997423-B346-41F8-9051-CA607A747780}" srcId="{49185892-9ED1-4F2A-83B9-415D214F31F3}" destId="{F62EA3D8-3D7B-47AB-95BE-59E243CAB5A8}" srcOrd="2" destOrd="0" parTransId="{E3D3E8E6-AFBC-49DA-8252-AD18548EC557}" sibTransId="{CACA2080-3B0D-497C-9075-1654A5B43523}"/>
    <dgm:cxn modelId="{95D1C13E-34BC-41F7-94C5-0CDA5198B890}" type="presOf" srcId="{F62EA3D8-3D7B-47AB-95BE-59E243CAB5A8}" destId="{BBF4499B-6F3F-4B26-89F0-110A538B1C46}" srcOrd="0" destOrd="0" presId="urn:microsoft.com/office/officeart/2005/8/layout/pyramid2"/>
    <dgm:cxn modelId="{590D975E-C4F4-4921-A755-18266405318B}" srcId="{49185892-9ED1-4F2A-83B9-415D214F31F3}" destId="{ACDBD4B2-80A2-43CE-B5DC-98894D02CFE3}" srcOrd="3" destOrd="0" parTransId="{1A9936CC-7433-459A-A87B-6C49AF4D6B16}" sibTransId="{333FE745-8D51-4144-8FB4-EE40E5E4CE7A}"/>
    <dgm:cxn modelId="{C1E7C048-1EE8-421A-892B-1F7B4A61D67D}" type="presOf" srcId="{1F61E58C-09E5-4AB3-A3B9-AE9D51D80877}" destId="{BC5D1ABF-98BA-4EE9-823A-66881B5839F2}" srcOrd="0" destOrd="0" presId="urn:microsoft.com/office/officeart/2005/8/layout/pyramid2"/>
    <dgm:cxn modelId="{C858D455-79CF-4195-97CC-4D589B2DCCFD}" srcId="{49185892-9ED1-4F2A-83B9-415D214F31F3}" destId="{1F61E58C-09E5-4AB3-A3B9-AE9D51D80877}" srcOrd="0" destOrd="0" parTransId="{B31030BC-1981-4621-BD03-9E1798D3C22A}" sibTransId="{D589ED87-8A56-4E30-8EB1-FFBAE8A95A2A}"/>
    <dgm:cxn modelId="{A1C94F58-6DD1-4EF2-BA88-D8FD6C859E89}" type="presOf" srcId="{49185892-9ED1-4F2A-83B9-415D214F31F3}" destId="{8994236B-9AC8-4BFD-A5C6-DD6149B96809}" srcOrd="0" destOrd="0" presId="urn:microsoft.com/office/officeart/2005/8/layout/pyramid2"/>
    <dgm:cxn modelId="{224CC997-352B-4D2D-A134-B2211D5623B2}" type="presOf" srcId="{447B8984-129C-4175-9DFA-39376E652DC5}" destId="{D4DEEF5B-5044-418A-8912-284E9A2AABB0}" srcOrd="0" destOrd="0" presId="urn:microsoft.com/office/officeart/2005/8/layout/pyramid2"/>
    <dgm:cxn modelId="{F14F78FF-334D-425E-993E-31CA4C164AC8}" type="presOf" srcId="{ACDBD4B2-80A2-43CE-B5DC-98894D02CFE3}" destId="{83C08E88-B2D1-408E-BDC5-C9F0101338B8}" srcOrd="0" destOrd="0" presId="urn:microsoft.com/office/officeart/2005/8/layout/pyramid2"/>
    <dgm:cxn modelId="{BEF91110-25A8-4DE1-BA51-47089E22CFC2}" type="presParOf" srcId="{8994236B-9AC8-4BFD-A5C6-DD6149B96809}" destId="{4F958854-2929-49EC-8DFD-565DF0B55CAD}" srcOrd="0" destOrd="0" presId="urn:microsoft.com/office/officeart/2005/8/layout/pyramid2"/>
    <dgm:cxn modelId="{D3FD7C94-C0CA-44E0-A352-32E823588828}" type="presParOf" srcId="{8994236B-9AC8-4BFD-A5C6-DD6149B96809}" destId="{714C93F0-E23B-460F-8E9D-4AB8BB536F8A}" srcOrd="1" destOrd="0" presId="urn:microsoft.com/office/officeart/2005/8/layout/pyramid2"/>
    <dgm:cxn modelId="{42A7D17A-5FC9-4FD9-BDA1-9AECE2E7AA11}" type="presParOf" srcId="{714C93F0-E23B-460F-8E9D-4AB8BB536F8A}" destId="{BC5D1ABF-98BA-4EE9-823A-66881B5839F2}" srcOrd="0" destOrd="0" presId="urn:microsoft.com/office/officeart/2005/8/layout/pyramid2"/>
    <dgm:cxn modelId="{7D21418B-4628-4012-A761-FE55C02A2409}" type="presParOf" srcId="{714C93F0-E23B-460F-8E9D-4AB8BB536F8A}" destId="{6E29D65B-AC83-433D-8334-50CA1A660230}" srcOrd="1" destOrd="0" presId="urn:microsoft.com/office/officeart/2005/8/layout/pyramid2"/>
    <dgm:cxn modelId="{1A2773D5-FE0A-4B96-B712-6A39D0D2BF70}" type="presParOf" srcId="{714C93F0-E23B-460F-8E9D-4AB8BB536F8A}" destId="{D4DEEF5B-5044-418A-8912-284E9A2AABB0}" srcOrd="2" destOrd="0" presId="urn:microsoft.com/office/officeart/2005/8/layout/pyramid2"/>
    <dgm:cxn modelId="{09C7C0E0-C56A-4559-814C-EB35E23A75C6}" type="presParOf" srcId="{714C93F0-E23B-460F-8E9D-4AB8BB536F8A}" destId="{FFF67F4C-55FE-4B67-86CF-8D9A8661BAE5}" srcOrd="3" destOrd="0" presId="urn:microsoft.com/office/officeart/2005/8/layout/pyramid2"/>
    <dgm:cxn modelId="{A82E90B8-2141-4B72-B718-EC976786BFDF}" type="presParOf" srcId="{714C93F0-E23B-460F-8E9D-4AB8BB536F8A}" destId="{BBF4499B-6F3F-4B26-89F0-110A538B1C46}" srcOrd="4" destOrd="0" presId="urn:microsoft.com/office/officeart/2005/8/layout/pyramid2"/>
    <dgm:cxn modelId="{1F554E5D-E03B-4074-BAD0-E7AC716F234B}" type="presParOf" srcId="{714C93F0-E23B-460F-8E9D-4AB8BB536F8A}" destId="{366C3044-BB75-43B5-917E-136CDC63BFE1}" srcOrd="5" destOrd="0" presId="urn:microsoft.com/office/officeart/2005/8/layout/pyramid2"/>
    <dgm:cxn modelId="{948C3760-F5BD-43D0-8B4E-98AE97F781CA}" type="presParOf" srcId="{714C93F0-E23B-460F-8E9D-4AB8BB536F8A}" destId="{83C08E88-B2D1-408E-BDC5-C9F0101338B8}" srcOrd="6" destOrd="0" presId="urn:microsoft.com/office/officeart/2005/8/layout/pyramid2"/>
    <dgm:cxn modelId="{5DFD1883-7963-4D52-A796-B8FCBDE48CAE}" type="presParOf" srcId="{714C93F0-E23B-460F-8E9D-4AB8BB536F8A}" destId="{E4271BFB-D639-43E0-A601-186B84DBC69B}" srcOrd="7" destOrd="0" presId="urn:microsoft.com/office/officeart/2005/8/layout/pyramid2"/>
  </dgm:cxnLst>
  <dgm:bg/>
  <dgm:whole/>
  <dgm:extLst>
    <a:ext uri="http://schemas.microsoft.com/office/drawing/2008/diagram">
      <dsp:dataModelExt xmlns:dsp="http://schemas.microsoft.com/office/drawing/2008/diagram" relId="rId18" minVer="http://schemas.openxmlformats.org/drawingml/2006/diagram"/>
    </a:ext>
  </dgm:extLst>
</dgm:dataModel>
</file>

<file path=word/diagrams/data2.xml><?xml version="1.0" encoding="utf-8"?>
<dgm:dataModel xmlns:dgm="http://schemas.openxmlformats.org/drawingml/2006/diagram" xmlns:a="http://schemas.openxmlformats.org/drawingml/2006/main">
  <dgm:ptLst>
    <dgm:pt modelId="{AF58CC5F-723B-46E4-B1AD-BFB2D6A4AD20}" type="doc">
      <dgm:prSet loTypeId="urn:microsoft.com/office/officeart/2005/8/layout/radial5" loCatId="cycle" qsTypeId="urn:microsoft.com/office/officeart/2005/8/quickstyle/simple5" qsCatId="simple" csTypeId="urn:microsoft.com/office/officeart/2005/8/colors/accent2_4" csCatId="accent2" phldr="1"/>
      <dgm:spPr/>
      <dgm:t>
        <a:bodyPr/>
        <a:lstStyle/>
        <a:p>
          <a:endParaRPr lang="en-GB"/>
        </a:p>
      </dgm:t>
    </dgm:pt>
    <dgm:pt modelId="{1BE0088A-6810-4C6C-9256-30607C0D1165}">
      <dgm:prSet phldrT="[Text]"/>
      <dgm:spPr/>
      <dgm:t>
        <a:bodyPr/>
        <a:lstStyle/>
        <a:p>
          <a:pPr algn="ctr"/>
          <a:r>
            <a:rPr lang="en-GB">
              <a:effectLst>
                <a:outerShdw blurRad="50800" dist="38100" dir="2700000" algn="tl" rotWithShape="0">
                  <a:prstClr val="black">
                    <a:alpha val="40000"/>
                  </a:prstClr>
                </a:outerShdw>
              </a:effectLst>
            </a:rPr>
            <a:t>Shared Values</a:t>
          </a:r>
        </a:p>
      </dgm:t>
    </dgm:pt>
    <dgm:pt modelId="{AD3AC967-8932-458D-8B6B-46832EAE07BE}" type="parTrans" cxnId="{08A9A8F0-85C1-4428-B71F-123C29F440B1}">
      <dgm:prSet/>
      <dgm:spPr/>
      <dgm:t>
        <a:bodyPr/>
        <a:lstStyle/>
        <a:p>
          <a:pPr algn="ctr"/>
          <a:endParaRPr lang="en-GB">
            <a:effectLst>
              <a:outerShdw blurRad="50800" dist="38100" dir="2700000" algn="tl" rotWithShape="0">
                <a:prstClr val="black">
                  <a:alpha val="40000"/>
                </a:prstClr>
              </a:outerShdw>
            </a:effectLst>
          </a:endParaRPr>
        </a:p>
      </dgm:t>
    </dgm:pt>
    <dgm:pt modelId="{CF7B0325-3A14-43E1-AFE8-7CE2C29D8678}" type="sibTrans" cxnId="{08A9A8F0-85C1-4428-B71F-123C29F440B1}">
      <dgm:prSet/>
      <dgm:spPr/>
      <dgm:t>
        <a:bodyPr/>
        <a:lstStyle/>
        <a:p>
          <a:pPr algn="ctr"/>
          <a:endParaRPr lang="en-GB">
            <a:effectLst>
              <a:outerShdw blurRad="50800" dist="38100" dir="2700000" algn="tl" rotWithShape="0">
                <a:prstClr val="black">
                  <a:alpha val="40000"/>
                </a:prstClr>
              </a:outerShdw>
            </a:effectLst>
          </a:endParaRPr>
        </a:p>
      </dgm:t>
    </dgm:pt>
    <dgm:pt modelId="{AEC7E65B-B1A9-46A3-81AE-0EB0EFC1BF27}">
      <dgm:prSet phldrT="[Text]"/>
      <dgm:spPr/>
      <dgm:t>
        <a:bodyPr/>
        <a:lstStyle/>
        <a:p>
          <a:pPr algn="ctr"/>
          <a:r>
            <a:rPr lang="en-GB">
              <a:effectLst>
                <a:outerShdw blurRad="50800" dist="38100" dir="2700000" algn="tl" rotWithShape="0">
                  <a:prstClr val="black">
                    <a:alpha val="40000"/>
                  </a:prstClr>
                </a:outerShdw>
              </a:effectLst>
            </a:rPr>
            <a:t>Structure</a:t>
          </a:r>
        </a:p>
      </dgm:t>
    </dgm:pt>
    <dgm:pt modelId="{7051D4EA-CDF9-4508-B71F-7C74AEE84319}" type="parTrans" cxnId="{14A7D0AE-34A6-4644-9865-B28444E73991}">
      <dgm:prSet/>
      <dgm:spPr/>
      <dgm:t>
        <a:bodyPr/>
        <a:lstStyle/>
        <a:p>
          <a:pPr algn="ctr"/>
          <a:endParaRPr lang="en-GB">
            <a:effectLst>
              <a:outerShdw blurRad="50800" dist="38100" dir="2700000" algn="tl" rotWithShape="0">
                <a:prstClr val="black">
                  <a:alpha val="40000"/>
                </a:prstClr>
              </a:outerShdw>
            </a:effectLst>
          </a:endParaRPr>
        </a:p>
      </dgm:t>
    </dgm:pt>
    <dgm:pt modelId="{378C1138-6AD0-486C-94AB-4AB16A5BB817}" type="sibTrans" cxnId="{14A7D0AE-34A6-4644-9865-B28444E73991}">
      <dgm:prSet/>
      <dgm:spPr/>
      <dgm:t>
        <a:bodyPr/>
        <a:lstStyle/>
        <a:p>
          <a:pPr algn="ctr"/>
          <a:endParaRPr lang="en-GB">
            <a:effectLst>
              <a:outerShdw blurRad="50800" dist="38100" dir="2700000" algn="tl" rotWithShape="0">
                <a:prstClr val="black">
                  <a:alpha val="40000"/>
                </a:prstClr>
              </a:outerShdw>
            </a:effectLst>
          </a:endParaRPr>
        </a:p>
      </dgm:t>
    </dgm:pt>
    <dgm:pt modelId="{6346C8D0-7CAF-4D2F-B412-2C6F19EC6B42}">
      <dgm:prSet phldrT="[Text]"/>
      <dgm:spPr/>
      <dgm:t>
        <a:bodyPr/>
        <a:lstStyle/>
        <a:p>
          <a:pPr algn="ctr"/>
          <a:r>
            <a:rPr lang="en-GB">
              <a:effectLst>
                <a:outerShdw blurRad="50800" dist="38100" dir="2700000" algn="tl" rotWithShape="0">
                  <a:prstClr val="black">
                    <a:alpha val="40000"/>
                  </a:prstClr>
                </a:outerShdw>
              </a:effectLst>
            </a:rPr>
            <a:t>Style</a:t>
          </a:r>
        </a:p>
      </dgm:t>
    </dgm:pt>
    <dgm:pt modelId="{BCB73AB4-2CF0-42B1-BF67-0E6634F27729}" type="parTrans" cxnId="{27FF7FE0-98D0-47D6-8574-01D296AB2CC1}">
      <dgm:prSet/>
      <dgm:spPr/>
      <dgm:t>
        <a:bodyPr/>
        <a:lstStyle/>
        <a:p>
          <a:pPr algn="ctr"/>
          <a:endParaRPr lang="en-GB">
            <a:effectLst>
              <a:outerShdw blurRad="50800" dist="38100" dir="2700000" algn="tl" rotWithShape="0">
                <a:prstClr val="black">
                  <a:alpha val="40000"/>
                </a:prstClr>
              </a:outerShdw>
            </a:effectLst>
          </a:endParaRPr>
        </a:p>
      </dgm:t>
    </dgm:pt>
    <dgm:pt modelId="{DD384ED0-6B5B-49E1-867B-24D02EEF7449}" type="sibTrans" cxnId="{27FF7FE0-98D0-47D6-8574-01D296AB2CC1}">
      <dgm:prSet/>
      <dgm:spPr/>
      <dgm:t>
        <a:bodyPr/>
        <a:lstStyle/>
        <a:p>
          <a:pPr algn="ctr"/>
          <a:endParaRPr lang="en-GB">
            <a:effectLst>
              <a:outerShdw blurRad="50800" dist="38100" dir="2700000" algn="tl" rotWithShape="0">
                <a:prstClr val="black">
                  <a:alpha val="40000"/>
                </a:prstClr>
              </a:outerShdw>
            </a:effectLst>
          </a:endParaRPr>
        </a:p>
      </dgm:t>
    </dgm:pt>
    <dgm:pt modelId="{D43ADA3E-3DF0-49ED-9330-9464B53AD435}">
      <dgm:prSet phldrT="[Text]"/>
      <dgm:spPr/>
      <dgm:t>
        <a:bodyPr/>
        <a:lstStyle/>
        <a:p>
          <a:pPr algn="ctr"/>
          <a:r>
            <a:rPr lang="en-GB">
              <a:effectLst>
                <a:outerShdw blurRad="50800" dist="38100" dir="2700000" algn="tl" rotWithShape="0">
                  <a:prstClr val="black">
                    <a:alpha val="40000"/>
                  </a:prstClr>
                </a:outerShdw>
              </a:effectLst>
            </a:rPr>
            <a:t>Staff</a:t>
          </a:r>
        </a:p>
      </dgm:t>
    </dgm:pt>
    <dgm:pt modelId="{D4DDDF92-142F-40A9-A0B5-9F269E1CEAAB}" type="parTrans" cxnId="{BA8DDB85-9917-4B56-BF87-A455B76F917E}">
      <dgm:prSet/>
      <dgm:spPr/>
      <dgm:t>
        <a:bodyPr/>
        <a:lstStyle/>
        <a:p>
          <a:pPr algn="ctr"/>
          <a:endParaRPr lang="en-GB">
            <a:effectLst>
              <a:outerShdw blurRad="50800" dist="38100" dir="2700000" algn="tl" rotWithShape="0">
                <a:prstClr val="black">
                  <a:alpha val="40000"/>
                </a:prstClr>
              </a:outerShdw>
            </a:effectLst>
          </a:endParaRPr>
        </a:p>
      </dgm:t>
    </dgm:pt>
    <dgm:pt modelId="{73E36B93-C75C-447B-915C-2495A0B1F4C4}" type="sibTrans" cxnId="{BA8DDB85-9917-4B56-BF87-A455B76F917E}">
      <dgm:prSet/>
      <dgm:spPr/>
      <dgm:t>
        <a:bodyPr/>
        <a:lstStyle/>
        <a:p>
          <a:pPr algn="ctr"/>
          <a:endParaRPr lang="en-GB">
            <a:effectLst>
              <a:outerShdw blurRad="50800" dist="38100" dir="2700000" algn="tl" rotWithShape="0">
                <a:prstClr val="black">
                  <a:alpha val="40000"/>
                </a:prstClr>
              </a:outerShdw>
            </a:effectLst>
          </a:endParaRPr>
        </a:p>
      </dgm:t>
    </dgm:pt>
    <dgm:pt modelId="{B623ABD9-C269-4017-8EA6-E1C46333834F}">
      <dgm:prSet phldrT="[Text]"/>
      <dgm:spPr/>
      <dgm:t>
        <a:bodyPr/>
        <a:lstStyle/>
        <a:p>
          <a:pPr algn="ctr"/>
          <a:r>
            <a:rPr lang="en-GB">
              <a:effectLst>
                <a:outerShdw blurRad="50800" dist="38100" dir="2700000" algn="tl" rotWithShape="0">
                  <a:prstClr val="black">
                    <a:alpha val="40000"/>
                  </a:prstClr>
                </a:outerShdw>
              </a:effectLst>
            </a:rPr>
            <a:t>Systems</a:t>
          </a:r>
        </a:p>
      </dgm:t>
    </dgm:pt>
    <dgm:pt modelId="{C765EE96-DA30-4E35-9C18-44CC7746C16B}" type="parTrans" cxnId="{361B333A-3FDD-47B0-B169-A10DBD4B43E8}">
      <dgm:prSet/>
      <dgm:spPr/>
      <dgm:t>
        <a:bodyPr/>
        <a:lstStyle/>
        <a:p>
          <a:pPr algn="ctr"/>
          <a:endParaRPr lang="en-GB">
            <a:effectLst>
              <a:outerShdw blurRad="50800" dist="38100" dir="2700000" algn="tl" rotWithShape="0">
                <a:prstClr val="black">
                  <a:alpha val="40000"/>
                </a:prstClr>
              </a:outerShdw>
            </a:effectLst>
          </a:endParaRPr>
        </a:p>
      </dgm:t>
    </dgm:pt>
    <dgm:pt modelId="{18D0CFC0-2A0C-430A-A7ED-C8506739555C}" type="sibTrans" cxnId="{361B333A-3FDD-47B0-B169-A10DBD4B43E8}">
      <dgm:prSet/>
      <dgm:spPr/>
      <dgm:t>
        <a:bodyPr/>
        <a:lstStyle/>
        <a:p>
          <a:pPr algn="ctr"/>
          <a:endParaRPr lang="en-GB">
            <a:effectLst>
              <a:outerShdw blurRad="50800" dist="38100" dir="2700000" algn="tl" rotWithShape="0">
                <a:prstClr val="black">
                  <a:alpha val="40000"/>
                </a:prstClr>
              </a:outerShdw>
            </a:effectLst>
          </a:endParaRPr>
        </a:p>
      </dgm:t>
    </dgm:pt>
    <dgm:pt modelId="{0180DC27-79C9-4F36-A8D5-E02CF06E9FAE}">
      <dgm:prSet phldrT="[Text]"/>
      <dgm:spPr/>
      <dgm:t>
        <a:bodyPr/>
        <a:lstStyle/>
        <a:p>
          <a:pPr algn="ctr"/>
          <a:r>
            <a:rPr lang="en-GB">
              <a:effectLst>
                <a:outerShdw blurRad="50800" dist="38100" dir="2700000" algn="tl" rotWithShape="0">
                  <a:prstClr val="black">
                    <a:alpha val="40000"/>
                  </a:prstClr>
                </a:outerShdw>
              </a:effectLst>
            </a:rPr>
            <a:t>Strategy</a:t>
          </a:r>
        </a:p>
      </dgm:t>
    </dgm:pt>
    <dgm:pt modelId="{F40EC59C-ACE9-4DB3-9E8A-8D608DF0FDA0}" type="parTrans" cxnId="{20CDBEAD-CF89-40C0-9335-7EFA6DD1030A}">
      <dgm:prSet/>
      <dgm:spPr/>
      <dgm:t>
        <a:bodyPr/>
        <a:lstStyle/>
        <a:p>
          <a:pPr algn="ctr"/>
          <a:endParaRPr lang="en-GB">
            <a:effectLst>
              <a:outerShdw blurRad="50800" dist="38100" dir="2700000" algn="tl" rotWithShape="0">
                <a:prstClr val="black">
                  <a:alpha val="40000"/>
                </a:prstClr>
              </a:outerShdw>
            </a:effectLst>
          </a:endParaRPr>
        </a:p>
      </dgm:t>
    </dgm:pt>
    <dgm:pt modelId="{DE46829B-2D35-4E43-B42A-D5712C6A2650}" type="sibTrans" cxnId="{20CDBEAD-CF89-40C0-9335-7EFA6DD1030A}">
      <dgm:prSet/>
      <dgm:spPr/>
      <dgm:t>
        <a:bodyPr/>
        <a:lstStyle/>
        <a:p>
          <a:pPr algn="ctr"/>
          <a:endParaRPr lang="en-GB">
            <a:effectLst>
              <a:outerShdw blurRad="50800" dist="38100" dir="2700000" algn="tl" rotWithShape="0">
                <a:prstClr val="black">
                  <a:alpha val="40000"/>
                </a:prstClr>
              </a:outerShdw>
            </a:effectLst>
          </a:endParaRPr>
        </a:p>
      </dgm:t>
    </dgm:pt>
    <dgm:pt modelId="{F87C6D4A-2AA9-4C5E-A792-8D427028B636}">
      <dgm:prSet phldrT="[Text]"/>
      <dgm:spPr/>
      <dgm:t>
        <a:bodyPr/>
        <a:lstStyle/>
        <a:p>
          <a:pPr algn="ctr"/>
          <a:r>
            <a:rPr lang="en-GB">
              <a:effectLst>
                <a:outerShdw blurRad="50800" dist="38100" dir="2700000" algn="tl" rotWithShape="0">
                  <a:prstClr val="black">
                    <a:alpha val="40000"/>
                  </a:prstClr>
                </a:outerShdw>
              </a:effectLst>
            </a:rPr>
            <a:t>Skills</a:t>
          </a:r>
        </a:p>
      </dgm:t>
    </dgm:pt>
    <dgm:pt modelId="{B7D812CF-A2E8-4526-9DAA-F16B7D2CF2E9}" type="sibTrans" cxnId="{39DF49CD-DFDC-4576-B596-6FF5F9CEA446}">
      <dgm:prSet/>
      <dgm:spPr/>
      <dgm:t>
        <a:bodyPr/>
        <a:lstStyle/>
        <a:p>
          <a:pPr algn="ctr"/>
          <a:endParaRPr lang="en-GB">
            <a:effectLst>
              <a:outerShdw blurRad="50800" dist="38100" dir="2700000" algn="tl" rotWithShape="0">
                <a:prstClr val="black">
                  <a:alpha val="40000"/>
                </a:prstClr>
              </a:outerShdw>
            </a:effectLst>
          </a:endParaRPr>
        </a:p>
      </dgm:t>
    </dgm:pt>
    <dgm:pt modelId="{870058FB-43AB-40BE-B826-13A6C8EA9816}" type="parTrans" cxnId="{39DF49CD-DFDC-4576-B596-6FF5F9CEA446}">
      <dgm:prSet/>
      <dgm:spPr/>
      <dgm:t>
        <a:bodyPr/>
        <a:lstStyle/>
        <a:p>
          <a:pPr algn="ctr"/>
          <a:endParaRPr lang="en-GB">
            <a:effectLst>
              <a:outerShdw blurRad="50800" dist="38100" dir="2700000" algn="tl" rotWithShape="0">
                <a:prstClr val="black">
                  <a:alpha val="40000"/>
                </a:prstClr>
              </a:outerShdw>
            </a:effectLst>
          </a:endParaRPr>
        </a:p>
      </dgm:t>
    </dgm:pt>
    <dgm:pt modelId="{74B33955-B9A6-4EF3-8331-6E41C4B90770}" type="pres">
      <dgm:prSet presAssocID="{AF58CC5F-723B-46E4-B1AD-BFB2D6A4AD20}" presName="Name0" presStyleCnt="0">
        <dgm:presLayoutVars>
          <dgm:chMax val="1"/>
          <dgm:dir val="rev"/>
          <dgm:animLvl val="ctr"/>
          <dgm:resizeHandles val="exact"/>
        </dgm:presLayoutVars>
      </dgm:prSet>
      <dgm:spPr/>
    </dgm:pt>
    <dgm:pt modelId="{E6CCA4F0-88D4-4CBF-B63F-61463783A855}" type="pres">
      <dgm:prSet presAssocID="{1BE0088A-6810-4C6C-9256-30607C0D1165}" presName="centerShape" presStyleLbl="node0" presStyleIdx="0" presStyleCnt="1"/>
      <dgm:spPr/>
    </dgm:pt>
    <dgm:pt modelId="{FAE6D4F5-A1AF-46D3-94E0-2745F6F169AE}" type="pres">
      <dgm:prSet presAssocID="{7051D4EA-CDF9-4508-B71F-7C74AEE84319}" presName="parTrans" presStyleLbl="sibTrans2D1" presStyleIdx="0" presStyleCnt="6" custAng="10800000"/>
      <dgm:spPr/>
    </dgm:pt>
    <dgm:pt modelId="{8992128A-B181-4328-8DF4-2BB2B092411E}" type="pres">
      <dgm:prSet presAssocID="{7051D4EA-CDF9-4508-B71F-7C74AEE84319}" presName="connectorText" presStyleLbl="sibTrans2D1" presStyleIdx="0" presStyleCnt="6"/>
      <dgm:spPr/>
    </dgm:pt>
    <dgm:pt modelId="{666E6B29-5FB3-4F3F-9444-3E4E5371A237}" type="pres">
      <dgm:prSet presAssocID="{AEC7E65B-B1A9-46A3-81AE-0EB0EFC1BF27}" presName="node" presStyleLbl="node1" presStyleIdx="0" presStyleCnt="6">
        <dgm:presLayoutVars>
          <dgm:bulletEnabled val="1"/>
        </dgm:presLayoutVars>
      </dgm:prSet>
      <dgm:spPr/>
    </dgm:pt>
    <dgm:pt modelId="{AD6C2B87-0C0B-48A0-AF1D-3F8DEA16D963}" type="pres">
      <dgm:prSet presAssocID="{C765EE96-DA30-4E35-9C18-44CC7746C16B}" presName="parTrans" presStyleLbl="sibTrans2D1" presStyleIdx="1" presStyleCnt="6" custAng="10800000"/>
      <dgm:spPr/>
    </dgm:pt>
    <dgm:pt modelId="{174BF69C-6A30-4C13-A433-538EB16C678B}" type="pres">
      <dgm:prSet presAssocID="{C765EE96-DA30-4E35-9C18-44CC7746C16B}" presName="connectorText" presStyleLbl="sibTrans2D1" presStyleIdx="1" presStyleCnt="6"/>
      <dgm:spPr/>
    </dgm:pt>
    <dgm:pt modelId="{0C81433B-AEED-49BB-9701-833E2CA4F282}" type="pres">
      <dgm:prSet presAssocID="{B623ABD9-C269-4017-8EA6-E1C46333834F}" presName="node" presStyleLbl="node1" presStyleIdx="1" presStyleCnt="6">
        <dgm:presLayoutVars>
          <dgm:bulletEnabled val="1"/>
        </dgm:presLayoutVars>
      </dgm:prSet>
      <dgm:spPr/>
    </dgm:pt>
    <dgm:pt modelId="{27732569-6497-41ED-8F09-B5F9CB0E8FE5}" type="pres">
      <dgm:prSet presAssocID="{BCB73AB4-2CF0-42B1-BF67-0E6634F27729}" presName="parTrans" presStyleLbl="sibTrans2D1" presStyleIdx="2" presStyleCnt="6" custAng="10800000"/>
      <dgm:spPr/>
    </dgm:pt>
    <dgm:pt modelId="{AA320E67-5B64-4255-BA5E-19A71121176A}" type="pres">
      <dgm:prSet presAssocID="{BCB73AB4-2CF0-42B1-BF67-0E6634F27729}" presName="connectorText" presStyleLbl="sibTrans2D1" presStyleIdx="2" presStyleCnt="6"/>
      <dgm:spPr/>
    </dgm:pt>
    <dgm:pt modelId="{6EF4FAB5-2C38-4C41-85DB-1E5C67EF2A8A}" type="pres">
      <dgm:prSet presAssocID="{6346C8D0-7CAF-4D2F-B412-2C6F19EC6B42}" presName="node" presStyleLbl="node1" presStyleIdx="2" presStyleCnt="6">
        <dgm:presLayoutVars>
          <dgm:bulletEnabled val="1"/>
        </dgm:presLayoutVars>
      </dgm:prSet>
      <dgm:spPr/>
    </dgm:pt>
    <dgm:pt modelId="{3EAE7E10-BF79-4A50-BF2F-B35C9E6E0926}" type="pres">
      <dgm:prSet presAssocID="{D4DDDF92-142F-40A9-A0B5-9F269E1CEAAB}" presName="parTrans" presStyleLbl="sibTrans2D1" presStyleIdx="3" presStyleCnt="6" custAng="10800000"/>
      <dgm:spPr/>
    </dgm:pt>
    <dgm:pt modelId="{D7EF2CEA-E820-4D62-B748-54C36067F165}" type="pres">
      <dgm:prSet presAssocID="{D4DDDF92-142F-40A9-A0B5-9F269E1CEAAB}" presName="connectorText" presStyleLbl="sibTrans2D1" presStyleIdx="3" presStyleCnt="6"/>
      <dgm:spPr/>
    </dgm:pt>
    <dgm:pt modelId="{459B9B3B-5FBC-472B-91EC-9ECA0FD645EC}" type="pres">
      <dgm:prSet presAssocID="{D43ADA3E-3DF0-49ED-9330-9464B53AD435}" presName="node" presStyleLbl="node1" presStyleIdx="3" presStyleCnt="6">
        <dgm:presLayoutVars>
          <dgm:bulletEnabled val="1"/>
        </dgm:presLayoutVars>
      </dgm:prSet>
      <dgm:spPr/>
    </dgm:pt>
    <dgm:pt modelId="{FEA2B2DE-F8CA-428E-BCD4-C9C204C61EA0}" type="pres">
      <dgm:prSet presAssocID="{870058FB-43AB-40BE-B826-13A6C8EA9816}" presName="parTrans" presStyleLbl="sibTrans2D1" presStyleIdx="4" presStyleCnt="6" custAng="10800000"/>
      <dgm:spPr/>
    </dgm:pt>
    <dgm:pt modelId="{17C47E30-BAE0-446E-B7C1-CE7AFC237ACA}" type="pres">
      <dgm:prSet presAssocID="{870058FB-43AB-40BE-B826-13A6C8EA9816}" presName="connectorText" presStyleLbl="sibTrans2D1" presStyleIdx="4" presStyleCnt="6"/>
      <dgm:spPr/>
    </dgm:pt>
    <dgm:pt modelId="{3D53F1FA-CFB6-4515-A636-96C3D7F91E74}" type="pres">
      <dgm:prSet presAssocID="{F87C6D4A-2AA9-4C5E-A792-8D427028B636}" presName="node" presStyleLbl="node1" presStyleIdx="4" presStyleCnt="6">
        <dgm:presLayoutVars>
          <dgm:bulletEnabled val="1"/>
        </dgm:presLayoutVars>
      </dgm:prSet>
      <dgm:spPr/>
    </dgm:pt>
    <dgm:pt modelId="{C7D4B886-F77C-4897-B1FF-506DD8B335C1}" type="pres">
      <dgm:prSet presAssocID="{F40EC59C-ACE9-4DB3-9E8A-8D608DF0FDA0}" presName="parTrans" presStyleLbl="sibTrans2D1" presStyleIdx="5" presStyleCnt="6" custAng="10800000" custScaleX="100773" custScaleY="99441"/>
      <dgm:spPr/>
    </dgm:pt>
    <dgm:pt modelId="{E6D4B286-4FE5-4CB9-8D6E-58D87ECA7C67}" type="pres">
      <dgm:prSet presAssocID="{F40EC59C-ACE9-4DB3-9E8A-8D608DF0FDA0}" presName="connectorText" presStyleLbl="sibTrans2D1" presStyleIdx="5" presStyleCnt="6"/>
      <dgm:spPr/>
    </dgm:pt>
    <dgm:pt modelId="{DB6C8579-C9B0-43E7-8CB1-994F9D85FD39}" type="pres">
      <dgm:prSet presAssocID="{0180DC27-79C9-4F36-A8D5-E02CF06E9FAE}" presName="node" presStyleLbl="node1" presStyleIdx="5" presStyleCnt="6">
        <dgm:presLayoutVars>
          <dgm:bulletEnabled val="1"/>
        </dgm:presLayoutVars>
      </dgm:prSet>
      <dgm:spPr/>
    </dgm:pt>
  </dgm:ptLst>
  <dgm:cxnLst>
    <dgm:cxn modelId="{17D89205-A6A2-48B6-A3B1-B76E00D6A72A}" type="presOf" srcId="{D43ADA3E-3DF0-49ED-9330-9464B53AD435}" destId="{459B9B3B-5FBC-472B-91EC-9ECA0FD645EC}" srcOrd="0" destOrd="0" presId="urn:microsoft.com/office/officeart/2005/8/layout/radial5"/>
    <dgm:cxn modelId="{24D32814-1346-4E17-9EDE-5E3A9F4598F4}" type="presOf" srcId="{D4DDDF92-142F-40A9-A0B5-9F269E1CEAAB}" destId="{3EAE7E10-BF79-4A50-BF2F-B35C9E6E0926}" srcOrd="0" destOrd="0" presId="urn:microsoft.com/office/officeart/2005/8/layout/radial5"/>
    <dgm:cxn modelId="{771ECA1A-7FB4-4E19-8EE5-FB6647BF23C5}" type="presOf" srcId="{7051D4EA-CDF9-4508-B71F-7C74AEE84319}" destId="{8992128A-B181-4328-8DF4-2BB2B092411E}" srcOrd="1" destOrd="0" presId="urn:microsoft.com/office/officeart/2005/8/layout/radial5"/>
    <dgm:cxn modelId="{E7E09723-FC6B-45AE-9DF7-CB052BF7BF08}" type="presOf" srcId="{870058FB-43AB-40BE-B826-13A6C8EA9816}" destId="{17C47E30-BAE0-446E-B7C1-CE7AFC237ACA}" srcOrd="1" destOrd="0" presId="urn:microsoft.com/office/officeart/2005/8/layout/radial5"/>
    <dgm:cxn modelId="{B81FAD26-CFA6-4AFF-B686-4C0CC84A6DAD}" type="presOf" srcId="{C765EE96-DA30-4E35-9C18-44CC7746C16B}" destId="{174BF69C-6A30-4C13-A433-538EB16C678B}" srcOrd="1" destOrd="0" presId="urn:microsoft.com/office/officeart/2005/8/layout/radial5"/>
    <dgm:cxn modelId="{F591A734-06CF-4D0B-81D9-0BE0361CC20D}" type="presOf" srcId="{B623ABD9-C269-4017-8EA6-E1C46333834F}" destId="{0C81433B-AEED-49BB-9701-833E2CA4F282}" srcOrd="0" destOrd="0" presId="urn:microsoft.com/office/officeart/2005/8/layout/radial5"/>
    <dgm:cxn modelId="{361B333A-3FDD-47B0-B169-A10DBD4B43E8}" srcId="{1BE0088A-6810-4C6C-9256-30607C0D1165}" destId="{B623ABD9-C269-4017-8EA6-E1C46333834F}" srcOrd="1" destOrd="0" parTransId="{C765EE96-DA30-4E35-9C18-44CC7746C16B}" sibTransId="{18D0CFC0-2A0C-430A-A7ED-C8506739555C}"/>
    <dgm:cxn modelId="{9E3B5E4C-33E1-4C19-B87F-7D485A7AFFC7}" type="presOf" srcId="{0180DC27-79C9-4F36-A8D5-E02CF06E9FAE}" destId="{DB6C8579-C9B0-43E7-8CB1-994F9D85FD39}" srcOrd="0" destOrd="0" presId="urn:microsoft.com/office/officeart/2005/8/layout/radial5"/>
    <dgm:cxn modelId="{AE19144D-53E4-4D75-B0FB-6FB3DA65EE70}" type="presOf" srcId="{870058FB-43AB-40BE-B826-13A6C8EA9816}" destId="{FEA2B2DE-F8CA-428E-BCD4-C9C204C61EA0}" srcOrd="0" destOrd="0" presId="urn:microsoft.com/office/officeart/2005/8/layout/radial5"/>
    <dgm:cxn modelId="{AB779E71-6B14-42AB-A10E-7E1E776B1825}" type="presOf" srcId="{BCB73AB4-2CF0-42B1-BF67-0E6634F27729}" destId="{27732569-6497-41ED-8F09-B5F9CB0E8FE5}" srcOrd="0" destOrd="0" presId="urn:microsoft.com/office/officeart/2005/8/layout/radial5"/>
    <dgm:cxn modelId="{777AA879-462D-456B-AAF1-243933D7BC60}" type="presOf" srcId="{F87C6D4A-2AA9-4C5E-A792-8D427028B636}" destId="{3D53F1FA-CFB6-4515-A636-96C3D7F91E74}" srcOrd="0" destOrd="0" presId="urn:microsoft.com/office/officeart/2005/8/layout/radial5"/>
    <dgm:cxn modelId="{BA8DDB85-9917-4B56-BF87-A455B76F917E}" srcId="{1BE0088A-6810-4C6C-9256-30607C0D1165}" destId="{D43ADA3E-3DF0-49ED-9330-9464B53AD435}" srcOrd="3" destOrd="0" parTransId="{D4DDDF92-142F-40A9-A0B5-9F269E1CEAAB}" sibTransId="{73E36B93-C75C-447B-915C-2495A0B1F4C4}"/>
    <dgm:cxn modelId="{B3513C8B-A6AF-4A5E-AADD-7A4A102D8A26}" type="presOf" srcId="{C765EE96-DA30-4E35-9C18-44CC7746C16B}" destId="{AD6C2B87-0C0B-48A0-AF1D-3F8DEA16D963}" srcOrd="0" destOrd="0" presId="urn:microsoft.com/office/officeart/2005/8/layout/radial5"/>
    <dgm:cxn modelId="{470BF38B-CC6F-4EBC-8B69-2ED713EB4170}" type="presOf" srcId="{BCB73AB4-2CF0-42B1-BF67-0E6634F27729}" destId="{AA320E67-5B64-4255-BA5E-19A71121176A}" srcOrd="1" destOrd="0" presId="urn:microsoft.com/office/officeart/2005/8/layout/radial5"/>
    <dgm:cxn modelId="{9F4A0C8C-E9C8-4913-8968-5BB50BD28891}" type="presOf" srcId="{D4DDDF92-142F-40A9-A0B5-9F269E1CEAAB}" destId="{D7EF2CEA-E820-4D62-B748-54C36067F165}" srcOrd="1" destOrd="0" presId="urn:microsoft.com/office/officeart/2005/8/layout/radial5"/>
    <dgm:cxn modelId="{E1F54A99-DF97-453D-B498-7EBD55563264}" type="presOf" srcId="{F40EC59C-ACE9-4DB3-9E8A-8D608DF0FDA0}" destId="{C7D4B886-F77C-4897-B1FF-506DD8B335C1}" srcOrd="0" destOrd="0" presId="urn:microsoft.com/office/officeart/2005/8/layout/radial5"/>
    <dgm:cxn modelId="{49860DA4-171F-41F1-A376-9E1C452A88B4}" type="presOf" srcId="{6346C8D0-7CAF-4D2F-B412-2C6F19EC6B42}" destId="{6EF4FAB5-2C38-4C41-85DB-1E5C67EF2A8A}" srcOrd="0" destOrd="0" presId="urn:microsoft.com/office/officeart/2005/8/layout/radial5"/>
    <dgm:cxn modelId="{20CDBEAD-CF89-40C0-9335-7EFA6DD1030A}" srcId="{1BE0088A-6810-4C6C-9256-30607C0D1165}" destId="{0180DC27-79C9-4F36-A8D5-E02CF06E9FAE}" srcOrd="5" destOrd="0" parTransId="{F40EC59C-ACE9-4DB3-9E8A-8D608DF0FDA0}" sibTransId="{DE46829B-2D35-4E43-B42A-D5712C6A2650}"/>
    <dgm:cxn modelId="{14A7D0AE-34A6-4644-9865-B28444E73991}" srcId="{1BE0088A-6810-4C6C-9256-30607C0D1165}" destId="{AEC7E65B-B1A9-46A3-81AE-0EB0EFC1BF27}" srcOrd="0" destOrd="0" parTransId="{7051D4EA-CDF9-4508-B71F-7C74AEE84319}" sibTransId="{378C1138-6AD0-486C-94AB-4AB16A5BB817}"/>
    <dgm:cxn modelId="{2E8E2CB9-B9D7-4697-B596-1425BD49E825}" type="presOf" srcId="{1BE0088A-6810-4C6C-9256-30607C0D1165}" destId="{E6CCA4F0-88D4-4CBF-B63F-61463783A855}" srcOrd="0" destOrd="0" presId="urn:microsoft.com/office/officeart/2005/8/layout/radial5"/>
    <dgm:cxn modelId="{D5185FBE-7202-4015-9ECF-F4E86D95D087}" type="presOf" srcId="{AEC7E65B-B1A9-46A3-81AE-0EB0EFC1BF27}" destId="{666E6B29-5FB3-4F3F-9444-3E4E5371A237}" srcOrd="0" destOrd="0" presId="urn:microsoft.com/office/officeart/2005/8/layout/radial5"/>
    <dgm:cxn modelId="{39DF49CD-DFDC-4576-B596-6FF5F9CEA446}" srcId="{1BE0088A-6810-4C6C-9256-30607C0D1165}" destId="{F87C6D4A-2AA9-4C5E-A792-8D427028B636}" srcOrd="4" destOrd="0" parTransId="{870058FB-43AB-40BE-B826-13A6C8EA9816}" sibTransId="{B7D812CF-A2E8-4526-9DAA-F16B7D2CF2E9}"/>
    <dgm:cxn modelId="{5F20FFD1-FB71-4E25-BF63-6463362BF490}" type="presOf" srcId="{AF58CC5F-723B-46E4-B1AD-BFB2D6A4AD20}" destId="{74B33955-B9A6-4EF3-8331-6E41C4B90770}" srcOrd="0" destOrd="0" presId="urn:microsoft.com/office/officeart/2005/8/layout/radial5"/>
    <dgm:cxn modelId="{27FF7FE0-98D0-47D6-8574-01D296AB2CC1}" srcId="{1BE0088A-6810-4C6C-9256-30607C0D1165}" destId="{6346C8D0-7CAF-4D2F-B412-2C6F19EC6B42}" srcOrd="2" destOrd="0" parTransId="{BCB73AB4-2CF0-42B1-BF67-0E6634F27729}" sibTransId="{DD384ED0-6B5B-49E1-867B-24D02EEF7449}"/>
    <dgm:cxn modelId="{9DAEBAEE-D5B7-492D-9B1D-7D5671723B3F}" type="presOf" srcId="{7051D4EA-CDF9-4508-B71F-7C74AEE84319}" destId="{FAE6D4F5-A1AF-46D3-94E0-2745F6F169AE}" srcOrd="0" destOrd="0" presId="urn:microsoft.com/office/officeart/2005/8/layout/radial5"/>
    <dgm:cxn modelId="{08A9A8F0-85C1-4428-B71F-123C29F440B1}" srcId="{AF58CC5F-723B-46E4-B1AD-BFB2D6A4AD20}" destId="{1BE0088A-6810-4C6C-9256-30607C0D1165}" srcOrd="0" destOrd="0" parTransId="{AD3AC967-8932-458D-8B6B-46832EAE07BE}" sibTransId="{CF7B0325-3A14-43E1-AFE8-7CE2C29D8678}"/>
    <dgm:cxn modelId="{430464F4-C6FC-472D-B821-B4AAD8027770}" type="presOf" srcId="{F40EC59C-ACE9-4DB3-9E8A-8D608DF0FDA0}" destId="{E6D4B286-4FE5-4CB9-8D6E-58D87ECA7C67}" srcOrd="1" destOrd="0" presId="urn:microsoft.com/office/officeart/2005/8/layout/radial5"/>
    <dgm:cxn modelId="{C48A2BDC-D0B9-468B-9B02-62D5B83BB391}" type="presParOf" srcId="{74B33955-B9A6-4EF3-8331-6E41C4B90770}" destId="{E6CCA4F0-88D4-4CBF-B63F-61463783A855}" srcOrd="0" destOrd="0" presId="urn:microsoft.com/office/officeart/2005/8/layout/radial5"/>
    <dgm:cxn modelId="{1838417F-2145-45DC-ACAA-BC7061905616}" type="presParOf" srcId="{74B33955-B9A6-4EF3-8331-6E41C4B90770}" destId="{FAE6D4F5-A1AF-46D3-94E0-2745F6F169AE}" srcOrd="1" destOrd="0" presId="urn:microsoft.com/office/officeart/2005/8/layout/radial5"/>
    <dgm:cxn modelId="{0C9CA1F5-CBD3-4777-85F2-C2DAB812AE1F}" type="presParOf" srcId="{FAE6D4F5-A1AF-46D3-94E0-2745F6F169AE}" destId="{8992128A-B181-4328-8DF4-2BB2B092411E}" srcOrd="0" destOrd="0" presId="urn:microsoft.com/office/officeart/2005/8/layout/radial5"/>
    <dgm:cxn modelId="{B947B69B-C052-4EE2-8A1A-CCD0752965E6}" type="presParOf" srcId="{74B33955-B9A6-4EF3-8331-6E41C4B90770}" destId="{666E6B29-5FB3-4F3F-9444-3E4E5371A237}" srcOrd="2" destOrd="0" presId="urn:microsoft.com/office/officeart/2005/8/layout/radial5"/>
    <dgm:cxn modelId="{3D127817-B87F-4549-B1F2-24A185BF3290}" type="presParOf" srcId="{74B33955-B9A6-4EF3-8331-6E41C4B90770}" destId="{AD6C2B87-0C0B-48A0-AF1D-3F8DEA16D963}" srcOrd="3" destOrd="0" presId="urn:microsoft.com/office/officeart/2005/8/layout/radial5"/>
    <dgm:cxn modelId="{A8ED3B5D-8FC0-4AB3-AE0D-80A2A395491A}" type="presParOf" srcId="{AD6C2B87-0C0B-48A0-AF1D-3F8DEA16D963}" destId="{174BF69C-6A30-4C13-A433-538EB16C678B}" srcOrd="0" destOrd="0" presId="urn:microsoft.com/office/officeart/2005/8/layout/radial5"/>
    <dgm:cxn modelId="{F0A433D6-EF9F-4717-81E7-7AD79299AA56}" type="presParOf" srcId="{74B33955-B9A6-4EF3-8331-6E41C4B90770}" destId="{0C81433B-AEED-49BB-9701-833E2CA4F282}" srcOrd="4" destOrd="0" presId="urn:microsoft.com/office/officeart/2005/8/layout/radial5"/>
    <dgm:cxn modelId="{9001914D-C568-4776-BD7C-4ADBD3B5FB01}" type="presParOf" srcId="{74B33955-B9A6-4EF3-8331-6E41C4B90770}" destId="{27732569-6497-41ED-8F09-B5F9CB0E8FE5}" srcOrd="5" destOrd="0" presId="urn:microsoft.com/office/officeart/2005/8/layout/radial5"/>
    <dgm:cxn modelId="{07B2A4C9-ACBE-4102-8B32-44E5A4B04F8F}" type="presParOf" srcId="{27732569-6497-41ED-8F09-B5F9CB0E8FE5}" destId="{AA320E67-5B64-4255-BA5E-19A71121176A}" srcOrd="0" destOrd="0" presId="urn:microsoft.com/office/officeart/2005/8/layout/radial5"/>
    <dgm:cxn modelId="{2A2A8F63-1F5E-411E-A8B5-2BAF996D34DA}" type="presParOf" srcId="{74B33955-B9A6-4EF3-8331-6E41C4B90770}" destId="{6EF4FAB5-2C38-4C41-85DB-1E5C67EF2A8A}" srcOrd="6" destOrd="0" presId="urn:microsoft.com/office/officeart/2005/8/layout/radial5"/>
    <dgm:cxn modelId="{08C56C66-9017-44D3-98C9-67CA04F9BF0E}" type="presParOf" srcId="{74B33955-B9A6-4EF3-8331-6E41C4B90770}" destId="{3EAE7E10-BF79-4A50-BF2F-B35C9E6E0926}" srcOrd="7" destOrd="0" presId="urn:microsoft.com/office/officeart/2005/8/layout/radial5"/>
    <dgm:cxn modelId="{BC420A66-617D-4354-92C6-ABB8BB158A12}" type="presParOf" srcId="{3EAE7E10-BF79-4A50-BF2F-B35C9E6E0926}" destId="{D7EF2CEA-E820-4D62-B748-54C36067F165}" srcOrd="0" destOrd="0" presId="urn:microsoft.com/office/officeart/2005/8/layout/radial5"/>
    <dgm:cxn modelId="{46571A95-28D3-4D3C-9357-2A9E167CC57B}" type="presParOf" srcId="{74B33955-B9A6-4EF3-8331-6E41C4B90770}" destId="{459B9B3B-5FBC-472B-91EC-9ECA0FD645EC}" srcOrd="8" destOrd="0" presId="urn:microsoft.com/office/officeart/2005/8/layout/radial5"/>
    <dgm:cxn modelId="{CD63B1E0-5E58-4686-BF3B-63A3E2B52FBB}" type="presParOf" srcId="{74B33955-B9A6-4EF3-8331-6E41C4B90770}" destId="{FEA2B2DE-F8CA-428E-BCD4-C9C204C61EA0}" srcOrd="9" destOrd="0" presId="urn:microsoft.com/office/officeart/2005/8/layout/radial5"/>
    <dgm:cxn modelId="{B6ECD5BC-0AD0-49E1-B845-9BE77AD63E92}" type="presParOf" srcId="{FEA2B2DE-F8CA-428E-BCD4-C9C204C61EA0}" destId="{17C47E30-BAE0-446E-B7C1-CE7AFC237ACA}" srcOrd="0" destOrd="0" presId="urn:microsoft.com/office/officeart/2005/8/layout/radial5"/>
    <dgm:cxn modelId="{4DA2081C-5401-4CF9-B865-7692290FC125}" type="presParOf" srcId="{74B33955-B9A6-4EF3-8331-6E41C4B90770}" destId="{3D53F1FA-CFB6-4515-A636-96C3D7F91E74}" srcOrd="10" destOrd="0" presId="urn:microsoft.com/office/officeart/2005/8/layout/radial5"/>
    <dgm:cxn modelId="{27E0EEF6-BA25-49EE-9E8E-6CD04D095A7C}" type="presParOf" srcId="{74B33955-B9A6-4EF3-8331-6E41C4B90770}" destId="{C7D4B886-F77C-4897-B1FF-506DD8B335C1}" srcOrd="11" destOrd="0" presId="urn:microsoft.com/office/officeart/2005/8/layout/radial5"/>
    <dgm:cxn modelId="{98783ABF-1916-42D2-B92F-DFE385A1A65D}" type="presParOf" srcId="{C7D4B886-F77C-4897-B1FF-506DD8B335C1}" destId="{E6D4B286-4FE5-4CB9-8D6E-58D87ECA7C67}" srcOrd="0" destOrd="0" presId="urn:microsoft.com/office/officeart/2005/8/layout/radial5"/>
    <dgm:cxn modelId="{288AEEE6-A729-48B8-A7CB-BD7415A17A56}" type="presParOf" srcId="{74B33955-B9A6-4EF3-8331-6E41C4B90770}" destId="{DB6C8579-C9B0-43E7-8CB1-994F9D85FD39}" srcOrd="12" destOrd="0" presId="urn:microsoft.com/office/officeart/2005/8/layout/radial5"/>
  </dgm:cxnLst>
  <dgm:bg/>
  <dgm:whole/>
  <dgm:extLst>
    <a:ext uri="http://schemas.microsoft.com/office/drawing/2008/diagram">
      <dsp:dataModelExt xmlns:dsp="http://schemas.microsoft.com/office/drawing/2008/diagram" relId="rId23" minVer="http://schemas.openxmlformats.org/drawingml/2006/diagram"/>
    </a:ext>
  </dgm:extLst>
</dgm:dataModel>
</file>

<file path=word/diagrams/data3.xml><?xml version="1.0" encoding="utf-8"?>
<dgm:dataModel xmlns:dgm="http://schemas.openxmlformats.org/drawingml/2006/diagram" xmlns:a="http://schemas.openxmlformats.org/drawingml/2006/main">
  <dgm:ptLst>
    <dgm:pt modelId="{7CC3B284-CD8A-4DDE-A937-33C003FB64E4}" type="doc">
      <dgm:prSet loTypeId="urn:microsoft.com/office/officeart/2005/8/layout/hierarchy3" loCatId="list" qsTypeId="urn:microsoft.com/office/officeart/2005/8/quickstyle/simple1" qsCatId="simple" csTypeId="urn:microsoft.com/office/officeart/2005/8/colors/accent2_2" csCatId="accent2" phldr="1"/>
      <dgm:spPr/>
      <dgm:t>
        <a:bodyPr/>
        <a:lstStyle/>
        <a:p>
          <a:endParaRPr lang="en-GB"/>
        </a:p>
      </dgm:t>
    </dgm:pt>
    <dgm:pt modelId="{C5A3BC7F-2233-44F6-AFFD-E1B8F3D78019}">
      <dgm:prSet phldrT="[Text]"/>
      <dgm:spPr/>
      <dgm:t>
        <a:bodyPr/>
        <a:lstStyle/>
        <a:p>
          <a:r>
            <a:rPr lang="en-GB"/>
            <a:t>Hard Elements</a:t>
          </a:r>
        </a:p>
      </dgm:t>
    </dgm:pt>
    <dgm:pt modelId="{C4E35620-2C14-4C5F-A8A3-B755F463282A}" type="parTrans" cxnId="{94E89B4D-6CDD-4C1A-89D8-239C86D36035}">
      <dgm:prSet/>
      <dgm:spPr/>
      <dgm:t>
        <a:bodyPr/>
        <a:lstStyle/>
        <a:p>
          <a:endParaRPr lang="en-GB"/>
        </a:p>
      </dgm:t>
    </dgm:pt>
    <dgm:pt modelId="{729A3414-D2E6-43E5-9D4A-EF2ABCE7F346}" type="sibTrans" cxnId="{94E89B4D-6CDD-4C1A-89D8-239C86D36035}">
      <dgm:prSet/>
      <dgm:spPr/>
      <dgm:t>
        <a:bodyPr/>
        <a:lstStyle/>
        <a:p>
          <a:endParaRPr lang="en-GB"/>
        </a:p>
      </dgm:t>
    </dgm:pt>
    <dgm:pt modelId="{9368F815-671B-4CE6-BB9E-EB118D36EBA5}">
      <dgm:prSet phldrT="[Text]" custT="1"/>
      <dgm:spPr/>
      <dgm:t>
        <a:bodyPr/>
        <a:lstStyle/>
        <a:p>
          <a:pPr algn="l"/>
          <a:r>
            <a:rPr lang="en-GB" sz="1100" b="1"/>
            <a:t>Strategy</a:t>
          </a:r>
          <a:r>
            <a:rPr lang="en-GB" sz="1100"/>
            <a:t>: in this part of the report will observe the strategic plan and maintaining Lidl’s competitive growth.</a:t>
          </a:r>
        </a:p>
      </dgm:t>
    </dgm:pt>
    <dgm:pt modelId="{299B786D-6D46-4C0C-ADE9-A8A7192E1425}" type="parTrans" cxnId="{04FB2A38-7BF1-4CA1-B019-22F3FD5FDA2C}">
      <dgm:prSet/>
      <dgm:spPr/>
      <dgm:t>
        <a:bodyPr/>
        <a:lstStyle/>
        <a:p>
          <a:endParaRPr lang="en-GB"/>
        </a:p>
      </dgm:t>
    </dgm:pt>
    <dgm:pt modelId="{D9305609-A1BB-408A-9DC9-4E71678D1D81}" type="sibTrans" cxnId="{04FB2A38-7BF1-4CA1-B019-22F3FD5FDA2C}">
      <dgm:prSet/>
      <dgm:spPr/>
      <dgm:t>
        <a:bodyPr/>
        <a:lstStyle/>
        <a:p>
          <a:endParaRPr lang="en-GB"/>
        </a:p>
      </dgm:t>
    </dgm:pt>
    <dgm:pt modelId="{FF7DBF3E-F786-4F7F-96C6-2335C24DE0BC}">
      <dgm:prSet phldrT="[Text]" custT="1"/>
      <dgm:spPr/>
      <dgm:t>
        <a:bodyPr/>
        <a:lstStyle/>
        <a:p>
          <a:pPr algn="l"/>
          <a:r>
            <a:rPr lang="en-GB" sz="1100" b="1"/>
            <a:t>Structure: </a:t>
          </a:r>
          <a:r>
            <a:rPr lang="en-GB" sz="1100"/>
            <a:t>how Lidl’s is structured, different department and teams, organisation’s hierarchy and who will report whom.</a:t>
          </a:r>
        </a:p>
      </dgm:t>
    </dgm:pt>
    <dgm:pt modelId="{18092004-88BF-4900-90E1-C757CC7896F9}" type="parTrans" cxnId="{9D1EDC16-8AE9-47B1-87E7-CC25F10C25E5}">
      <dgm:prSet/>
      <dgm:spPr/>
      <dgm:t>
        <a:bodyPr/>
        <a:lstStyle/>
        <a:p>
          <a:endParaRPr lang="en-GB"/>
        </a:p>
      </dgm:t>
    </dgm:pt>
    <dgm:pt modelId="{2EF10E75-2743-46CF-BC28-C87C695F8B0B}" type="sibTrans" cxnId="{9D1EDC16-8AE9-47B1-87E7-CC25F10C25E5}">
      <dgm:prSet/>
      <dgm:spPr/>
      <dgm:t>
        <a:bodyPr/>
        <a:lstStyle/>
        <a:p>
          <a:endParaRPr lang="en-GB"/>
        </a:p>
      </dgm:t>
    </dgm:pt>
    <dgm:pt modelId="{4270552F-07F9-4E2D-897A-45289052E5C7}">
      <dgm:prSet custT="1"/>
      <dgm:spPr/>
      <dgm:t>
        <a:bodyPr/>
        <a:lstStyle/>
        <a:p>
          <a:pPr algn="l"/>
          <a:r>
            <a:rPr lang="en-GB" sz="1100" b="1"/>
            <a:t>Systems</a:t>
          </a:r>
          <a:r>
            <a:rPr lang="en-GB" sz="1100"/>
            <a:t>: the system used by Lidl organisation for daily operations like receiving deliveries, stock management, computer systems needed for serving customers.</a:t>
          </a:r>
        </a:p>
      </dgm:t>
    </dgm:pt>
    <dgm:pt modelId="{C766EF68-5D6A-48BD-A34C-60974573BED7}" type="parTrans" cxnId="{2DB9DF2A-55FB-4ABE-83C5-F2B8C4FD06D4}">
      <dgm:prSet/>
      <dgm:spPr/>
      <dgm:t>
        <a:bodyPr/>
        <a:lstStyle/>
        <a:p>
          <a:endParaRPr lang="en-GB"/>
        </a:p>
      </dgm:t>
    </dgm:pt>
    <dgm:pt modelId="{6AD9CDCF-7E75-4619-B8FB-6C2B3CA7D64F}" type="sibTrans" cxnId="{2DB9DF2A-55FB-4ABE-83C5-F2B8C4FD06D4}">
      <dgm:prSet/>
      <dgm:spPr/>
      <dgm:t>
        <a:bodyPr/>
        <a:lstStyle/>
        <a:p>
          <a:endParaRPr lang="en-GB"/>
        </a:p>
      </dgm:t>
    </dgm:pt>
    <dgm:pt modelId="{5710B51E-0572-4689-840E-89380B784541}" type="pres">
      <dgm:prSet presAssocID="{7CC3B284-CD8A-4DDE-A937-33C003FB64E4}" presName="diagram" presStyleCnt="0">
        <dgm:presLayoutVars>
          <dgm:chPref val="1"/>
          <dgm:dir/>
          <dgm:animOne val="branch"/>
          <dgm:animLvl val="lvl"/>
          <dgm:resizeHandles/>
        </dgm:presLayoutVars>
      </dgm:prSet>
      <dgm:spPr/>
    </dgm:pt>
    <dgm:pt modelId="{F4CFBBBE-98F6-4FE3-AB76-323A349CEDE6}" type="pres">
      <dgm:prSet presAssocID="{C5A3BC7F-2233-44F6-AFFD-E1B8F3D78019}" presName="root" presStyleCnt="0"/>
      <dgm:spPr/>
    </dgm:pt>
    <dgm:pt modelId="{45F7ADF9-6609-4EEA-A993-79F111C5A031}" type="pres">
      <dgm:prSet presAssocID="{C5A3BC7F-2233-44F6-AFFD-E1B8F3D78019}" presName="rootComposite" presStyleCnt="0"/>
      <dgm:spPr/>
    </dgm:pt>
    <dgm:pt modelId="{A26A7E8D-2C2C-4DE5-BCFF-5C29CC16E3B5}" type="pres">
      <dgm:prSet presAssocID="{C5A3BC7F-2233-44F6-AFFD-E1B8F3D78019}" presName="rootText" presStyleLbl="node1" presStyleIdx="0" presStyleCnt="1" custScaleX="131752"/>
      <dgm:spPr/>
    </dgm:pt>
    <dgm:pt modelId="{93BBCFB1-F2BE-402A-979C-67241408A05C}" type="pres">
      <dgm:prSet presAssocID="{C5A3BC7F-2233-44F6-AFFD-E1B8F3D78019}" presName="rootConnector" presStyleLbl="node1" presStyleIdx="0" presStyleCnt="1"/>
      <dgm:spPr/>
    </dgm:pt>
    <dgm:pt modelId="{A98CA4B3-9004-480D-AF4B-001433FF6AAE}" type="pres">
      <dgm:prSet presAssocID="{C5A3BC7F-2233-44F6-AFFD-E1B8F3D78019}" presName="childShape" presStyleCnt="0"/>
      <dgm:spPr/>
    </dgm:pt>
    <dgm:pt modelId="{5E04A9CE-66CE-414C-B245-6244651D3D5E}" type="pres">
      <dgm:prSet presAssocID="{299B786D-6D46-4C0C-ADE9-A8A7192E1425}" presName="Name13" presStyleLbl="parChTrans1D2" presStyleIdx="0" presStyleCnt="3"/>
      <dgm:spPr/>
    </dgm:pt>
    <dgm:pt modelId="{50EB1DD4-E0E6-4E25-A467-9F22C55AFF48}" type="pres">
      <dgm:prSet presAssocID="{9368F815-671B-4CE6-BB9E-EB118D36EBA5}" presName="childText" presStyleLbl="bgAcc1" presStyleIdx="0" presStyleCnt="3" custScaleX="117974">
        <dgm:presLayoutVars>
          <dgm:bulletEnabled val="1"/>
        </dgm:presLayoutVars>
      </dgm:prSet>
      <dgm:spPr/>
    </dgm:pt>
    <dgm:pt modelId="{AB4DB467-BDC9-44E8-9C6D-DBD36BCE5796}" type="pres">
      <dgm:prSet presAssocID="{18092004-88BF-4900-90E1-C757CC7896F9}" presName="Name13" presStyleLbl="parChTrans1D2" presStyleIdx="1" presStyleCnt="3"/>
      <dgm:spPr/>
    </dgm:pt>
    <dgm:pt modelId="{4E74A0BA-5778-4225-AF52-67376CBDC7F8}" type="pres">
      <dgm:prSet presAssocID="{FF7DBF3E-F786-4F7F-96C6-2335C24DE0BC}" presName="childText" presStyleLbl="bgAcc1" presStyleIdx="1" presStyleCnt="3" custScaleX="117974">
        <dgm:presLayoutVars>
          <dgm:bulletEnabled val="1"/>
        </dgm:presLayoutVars>
      </dgm:prSet>
      <dgm:spPr/>
    </dgm:pt>
    <dgm:pt modelId="{2C2B3D44-B715-4849-93D6-3F49675C6E23}" type="pres">
      <dgm:prSet presAssocID="{C766EF68-5D6A-48BD-A34C-60974573BED7}" presName="Name13" presStyleLbl="parChTrans1D2" presStyleIdx="2" presStyleCnt="3"/>
      <dgm:spPr/>
    </dgm:pt>
    <dgm:pt modelId="{AF1BB15C-FA57-4743-8AE9-09D95631B72A}" type="pres">
      <dgm:prSet presAssocID="{4270552F-07F9-4E2D-897A-45289052E5C7}" presName="childText" presStyleLbl="bgAcc1" presStyleIdx="2" presStyleCnt="3" custScaleX="117974">
        <dgm:presLayoutVars>
          <dgm:bulletEnabled val="1"/>
        </dgm:presLayoutVars>
      </dgm:prSet>
      <dgm:spPr/>
    </dgm:pt>
  </dgm:ptLst>
  <dgm:cxnLst>
    <dgm:cxn modelId="{58E66F0D-9AE6-4A49-93B5-102D7266A286}" type="presOf" srcId="{18092004-88BF-4900-90E1-C757CC7896F9}" destId="{AB4DB467-BDC9-44E8-9C6D-DBD36BCE5796}" srcOrd="0" destOrd="0" presId="urn:microsoft.com/office/officeart/2005/8/layout/hierarchy3"/>
    <dgm:cxn modelId="{9D1EDC16-8AE9-47B1-87E7-CC25F10C25E5}" srcId="{C5A3BC7F-2233-44F6-AFFD-E1B8F3D78019}" destId="{FF7DBF3E-F786-4F7F-96C6-2335C24DE0BC}" srcOrd="1" destOrd="0" parTransId="{18092004-88BF-4900-90E1-C757CC7896F9}" sibTransId="{2EF10E75-2743-46CF-BC28-C87C695F8B0B}"/>
    <dgm:cxn modelId="{2DB9DF2A-55FB-4ABE-83C5-F2B8C4FD06D4}" srcId="{C5A3BC7F-2233-44F6-AFFD-E1B8F3D78019}" destId="{4270552F-07F9-4E2D-897A-45289052E5C7}" srcOrd="2" destOrd="0" parTransId="{C766EF68-5D6A-48BD-A34C-60974573BED7}" sibTransId="{6AD9CDCF-7E75-4619-B8FB-6C2B3CA7D64F}"/>
    <dgm:cxn modelId="{04FB2A38-7BF1-4CA1-B019-22F3FD5FDA2C}" srcId="{C5A3BC7F-2233-44F6-AFFD-E1B8F3D78019}" destId="{9368F815-671B-4CE6-BB9E-EB118D36EBA5}" srcOrd="0" destOrd="0" parTransId="{299B786D-6D46-4C0C-ADE9-A8A7192E1425}" sibTransId="{D9305609-A1BB-408A-9DC9-4E71678D1D81}"/>
    <dgm:cxn modelId="{7675F165-A299-4736-A155-EA4B55ED418E}" type="presOf" srcId="{C5A3BC7F-2233-44F6-AFFD-E1B8F3D78019}" destId="{93BBCFB1-F2BE-402A-979C-67241408A05C}" srcOrd="1" destOrd="0" presId="urn:microsoft.com/office/officeart/2005/8/layout/hierarchy3"/>
    <dgm:cxn modelId="{94E89B4D-6CDD-4C1A-89D8-239C86D36035}" srcId="{7CC3B284-CD8A-4DDE-A937-33C003FB64E4}" destId="{C5A3BC7F-2233-44F6-AFFD-E1B8F3D78019}" srcOrd="0" destOrd="0" parTransId="{C4E35620-2C14-4C5F-A8A3-B755F463282A}" sibTransId="{729A3414-D2E6-43E5-9D4A-EF2ABCE7F346}"/>
    <dgm:cxn modelId="{6244E46D-FB9E-424D-81F2-483970F5FB6F}" type="presOf" srcId="{299B786D-6D46-4C0C-ADE9-A8A7192E1425}" destId="{5E04A9CE-66CE-414C-B245-6244651D3D5E}" srcOrd="0" destOrd="0" presId="urn:microsoft.com/office/officeart/2005/8/layout/hierarchy3"/>
    <dgm:cxn modelId="{3BE6E66E-9A51-4DD4-8327-76A0F6A27E1F}" type="presOf" srcId="{C766EF68-5D6A-48BD-A34C-60974573BED7}" destId="{2C2B3D44-B715-4849-93D6-3F49675C6E23}" srcOrd="0" destOrd="0" presId="urn:microsoft.com/office/officeart/2005/8/layout/hierarchy3"/>
    <dgm:cxn modelId="{6AB1EB7C-754D-4FF4-95DB-5D3832CF6840}" type="presOf" srcId="{4270552F-07F9-4E2D-897A-45289052E5C7}" destId="{AF1BB15C-FA57-4743-8AE9-09D95631B72A}" srcOrd="0" destOrd="0" presId="urn:microsoft.com/office/officeart/2005/8/layout/hierarchy3"/>
    <dgm:cxn modelId="{2EDBAC8D-3212-4F25-AD2D-4E02B2153592}" type="presOf" srcId="{9368F815-671B-4CE6-BB9E-EB118D36EBA5}" destId="{50EB1DD4-E0E6-4E25-A467-9F22C55AFF48}" srcOrd="0" destOrd="0" presId="urn:microsoft.com/office/officeart/2005/8/layout/hierarchy3"/>
    <dgm:cxn modelId="{4EB0829A-48B2-4EA1-A78E-B1A25EB7C464}" type="presOf" srcId="{7CC3B284-CD8A-4DDE-A937-33C003FB64E4}" destId="{5710B51E-0572-4689-840E-89380B784541}" srcOrd="0" destOrd="0" presId="urn:microsoft.com/office/officeart/2005/8/layout/hierarchy3"/>
    <dgm:cxn modelId="{7E0BAD9C-947A-475A-9B33-001B9457F8BC}" type="presOf" srcId="{C5A3BC7F-2233-44F6-AFFD-E1B8F3D78019}" destId="{A26A7E8D-2C2C-4DE5-BCFF-5C29CC16E3B5}" srcOrd="0" destOrd="0" presId="urn:microsoft.com/office/officeart/2005/8/layout/hierarchy3"/>
    <dgm:cxn modelId="{E5AC53F3-7D47-45BB-9ACF-92012441D292}" type="presOf" srcId="{FF7DBF3E-F786-4F7F-96C6-2335C24DE0BC}" destId="{4E74A0BA-5778-4225-AF52-67376CBDC7F8}" srcOrd="0" destOrd="0" presId="urn:microsoft.com/office/officeart/2005/8/layout/hierarchy3"/>
    <dgm:cxn modelId="{F1D8E146-DAAA-4BF0-8CF3-A0FF65786008}" type="presParOf" srcId="{5710B51E-0572-4689-840E-89380B784541}" destId="{F4CFBBBE-98F6-4FE3-AB76-323A349CEDE6}" srcOrd="0" destOrd="0" presId="urn:microsoft.com/office/officeart/2005/8/layout/hierarchy3"/>
    <dgm:cxn modelId="{48255D6F-DBE2-457F-8069-AECECA50B4D4}" type="presParOf" srcId="{F4CFBBBE-98F6-4FE3-AB76-323A349CEDE6}" destId="{45F7ADF9-6609-4EEA-A993-79F111C5A031}" srcOrd="0" destOrd="0" presId="urn:microsoft.com/office/officeart/2005/8/layout/hierarchy3"/>
    <dgm:cxn modelId="{60ED81C8-EF96-437F-8F57-9E538D80D5D0}" type="presParOf" srcId="{45F7ADF9-6609-4EEA-A993-79F111C5A031}" destId="{A26A7E8D-2C2C-4DE5-BCFF-5C29CC16E3B5}" srcOrd="0" destOrd="0" presId="urn:microsoft.com/office/officeart/2005/8/layout/hierarchy3"/>
    <dgm:cxn modelId="{31309635-904B-4D91-90CD-08268105B149}" type="presParOf" srcId="{45F7ADF9-6609-4EEA-A993-79F111C5A031}" destId="{93BBCFB1-F2BE-402A-979C-67241408A05C}" srcOrd="1" destOrd="0" presId="urn:microsoft.com/office/officeart/2005/8/layout/hierarchy3"/>
    <dgm:cxn modelId="{5671B354-D39C-40BE-8743-2C967FDC561C}" type="presParOf" srcId="{F4CFBBBE-98F6-4FE3-AB76-323A349CEDE6}" destId="{A98CA4B3-9004-480D-AF4B-001433FF6AAE}" srcOrd="1" destOrd="0" presId="urn:microsoft.com/office/officeart/2005/8/layout/hierarchy3"/>
    <dgm:cxn modelId="{CCBF2719-976E-4909-AEAE-9640C382CDC2}" type="presParOf" srcId="{A98CA4B3-9004-480D-AF4B-001433FF6AAE}" destId="{5E04A9CE-66CE-414C-B245-6244651D3D5E}" srcOrd="0" destOrd="0" presId="urn:microsoft.com/office/officeart/2005/8/layout/hierarchy3"/>
    <dgm:cxn modelId="{315CA7CF-B8BF-4B8F-A3F0-139BF143F19A}" type="presParOf" srcId="{A98CA4B3-9004-480D-AF4B-001433FF6AAE}" destId="{50EB1DD4-E0E6-4E25-A467-9F22C55AFF48}" srcOrd="1" destOrd="0" presId="urn:microsoft.com/office/officeart/2005/8/layout/hierarchy3"/>
    <dgm:cxn modelId="{EC8C3897-EC3C-4858-9B7A-8A578BE0699D}" type="presParOf" srcId="{A98CA4B3-9004-480D-AF4B-001433FF6AAE}" destId="{AB4DB467-BDC9-44E8-9C6D-DBD36BCE5796}" srcOrd="2" destOrd="0" presId="urn:microsoft.com/office/officeart/2005/8/layout/hierarchy3"/>
    <dgm:cxn modelId="{EEED93F5-21CF-4C5C-A293-E1619B072B3F}" type="presParOf" srcId="{A98CA4B3-9004-480D-AF4B-001433FF6AAE}" destId="{4E74A0BA-5778-4225-AF52-67376CBDC7F8}" srcOrd="3" destOrd="0" presId="urn:microsoft.com/office/officeart/2005/8/layout/hierarchy3"/>
    <dgm:cxn modelId="{BDB3237C-B7BA-4C95-BD0A-3881FC6D9276}" type="presParOf" srcId="{A98CA4B3-9004-480D-AF4B-001433FF6AAE}" destId="{2C2B3D44-B715-4849-93D6-3F49675C6E23}" srcOrd="4" destOrd="0" presId="urn:microsoft.com/office/officeart/2005/8/layout/hierarchy3"/>
    <dgm:cxn modelId="{BFC4998C-9369-4206-A32D-1E3E1D0BA310}" type="presParOf" srcId="{A98CA4B3-9004-480D-AF4B-001433FF6AAE}" destId="{AF1BB15C-FA57-4743-8AE9-09D95631B72A}" srcOrd="5" destOrd="0" presId="urn:microsoft.com/office/officeart/2005/8/layout/hierarchy3"/>
  </dgm:cxnLst>
  <dgm:bg/>
  <dgm:whole/>
  <dgm:extLst>
    <a:ext uri="http://schemas.microsoft.com/office/drawing/2008/diagram">
      <dsp:dataModelExt xmlns:dsp="http://schemas.microsoft.com/office/drawing/2008/diagram" relId="rId28" minVer="http://schemas.openxmlformats.org/drawingml/2006/diagram"/>
    </a:ext>
  </dgm:extLst>
</dgm:dataModel>
</file>

<file path=word/diagrams/data4.xml><?xml version="1.0" encoding="utf-8"?>
<dgm:dataModel xmlns:dgm="http://schemas.openxmlformats.org/drawingml/2006/diagram" xmlns:a="http://schemas.openxmlformats.org/drawingml/2006/main">
  <dgm:ptLst>
    <dgm:pt modelId="{038CE2E1-F838-4A57-A765-AEE38FABCC26}" type="doc">
      <dgm:prSet loTypeId="urn:microsoft.com/office/officeart/2005/8/layout/hierarchy3" loCatId="list" qsTypeId="urn:microsoft.com/office/officeart/2005/8/quickstyle/simple1" qsCatId="simple" csTypeId="urn:microsoft.com/office/officeart/2005/8/colors/accent2_2" csCatId="accent2" phldr="1"/>
      <dgm:spPr/>
      <dgm:t>
        <a:bodyPr/>
        <a:lstStyle/>
        <a:p>
          <a:endParaRPr lang="en-GB"/>
        </a:p>
      </dgm:t>
    </dgm:pt>
    <dgm:pt modelId="{0CE6B853-D9B4-42AF-9F6A-F20A50D467C9}">
      <dgm:prSet phldrT="[Text]"/>
      <dgm:spPr/>
      <dgm:t>
        <a:bodyPr/>
        <a:lstStyle/>
        <a:p>
          <a:r>
            <a:rPr lang="en-GB"/>
            <a:t>Soft Elements</a:t>
          </a:r>
        </a:p>
      </dgm:t>
    </dgm:pt>
    <dgm:pt modelId="{614FDFDC-9FEB-49AF-8B40-FCFBB6F965A2}" type="parTrans" cxnId="{C7397C5F-0BF5-4B98-8261-68A61C3B4245}">
      <dgm:prSet/>
      <dgm:spPr/>
      <dgm:t>
        <a:bodyPr/>
        <a:lstStyle/>
        <a:p>
          <a:endParaRPr lang="en-GB"/>
        </a:p>
      </dgm:t>
    </dgm:pt>
    <dgm:pt modelId="{AAF9BD1A-045E-4E53-ADA8-FC7C3D71A769}" type="sibTrans" cxnId="{C7397C5F-0BF5-4B98-8261-68A61C3B4245}">
      <dgm:prSet/>
      <dgm:spPr/>
      <dgm:t>
        <a:bodyPr/>
        <a:lstStyle/>
        <a:p>
          <a:endParaRPr lang="en-GB"/>
        </a:p>
      </dgm:t>
    </dgm:pt>
    <dgm:pt modelId="{02143A09-0536-48A7-B390-BBDFC3A5EADA}">
      <dgm:prSet phldrT="[Text]"/>
      <dgm:spPr/>
      <dgm:t>
        <a:bodyPr/>
        <a:lstStyle/>
        <a:p>
          <a:pPr algn="l"/>
          <a:r>
            <a:rPr lang="en-US" b="1"/>
            <a:t>Style: </a:t>
          </a:r>
          <a:r>
            <a:rPr lang="en-US"/>
            <a:t>Lidl’s</a:t>
          </a:r>
          <a:r>
            <a:rPr lang="en-US" b="1"/>
            <a:t> </a:t>
          </a:r>
          <a:r>
            <a:rPr lang="en-US"/>
            <a:t>management style and approach.</a:t>
          </a:r>
          <a:endParaRPr lang="en-GB"/>
        </a:p>
      </dgm:t>
    </dgm:pt>
    <dgm:pt modelId="{62388F36-2630-4B33-8E10-F3DF5CDFF3CF}" type="parTrans" cxnId="{39B86779-3099-43F8-8C14-32FE0508866E}">
      <dgm:prSet/>
      <dgm:spPr/>
      <dgm:t>
        <a:bodyPr/>
        <a:lstStyle/>
        <a:p>
          <a:endParaRPr lang="en-GB"/>
        </a:p>
      </dgm:t>
    </dgm:pt>
    <dgm:pt modelId="{C3B4D1AE-F91B-4B55-A0E3-C0111F05E58A}" type="sibTrans" cxnId="{39B86779-3099-43F8-8C14-32FE0508866E}">
      <dgm:prSet/>
      <dgm:spPr/>
      <dgm:t>
        <a:bodyPr/>
        <a:lstStyle/>
        <a:p>
          <a:endParaRPr lang="en-GB"/>
        </a:p>
      </dgm:t>
    </dgm:pt>
    <dgm:pt modelId="{81F95E77-4F56-4186-9CB7-C87BE22EFC8D}">
      <dgm:prSet phldrT="[Text]"/>
      <dgm:spPr/>
      <dgm:t>
        <a:bodyPr/>
        <a:lstStyle/>
        <a:p>
          <a:pPr algn="l"/>
          <a:r>
            <a:rPr lang="en-US" b="1"/>
            <a:t>Staffs: </a:t>
          </a:r>
          <a:r>
            <a:rPr lang="en-US"/>
            <a:t>the employee’s general competencies, skills, feedback and training provided by the organisation.</a:t>
          </a:r>
          <a:endParaRPr lang="en-GB"/>
        </a:p>
      </dgm:t>
    </dgm:pt>
    <dgm:pt modelId="{19C5E343-DBE0-45BF-AE54-C0731C2CACA8}" type="parTrans" cxnId="{90E9C43B-5FB9-4422-8FFF-2F1578F07F76}">
      <dgm:prSet/>
      <dgm:spPr/>
      <dgm:t>
        <a:bodyPr/>
        <a:lstStyle/>
        <a:p>
          <a:endParaRPr lang="en-GB"/>
        </a:p>
      </dgm:t>
    </dgm:pt>
    <dgm:pt modelId="{8F9AED3C-865E-4EF0-A0C3-B6819B03132E}" type="sibTrans" cxnId="{90E9C43B-5FB9-4422-8FFF-2F1578F07F76}">
      <dgm:prSet/>
      <dgm:spPr/>
      <dgm:t>
        <a:bodyPr/>
        <a:lstStyle/>
        <a:p>
          <a:endParaRPr lang="en-GB"/>
        </a:p>
      </dgm:t>
    </dgm:pt>
    <dgm:pt modelId="{73B57354-12F9-49B5-919E-D1780C6CD4F6}">
      <dgm:prSet phldrT="[Text]"/>
      <dgm:spPr/>
      <dgm:t>
        <a:bodyPr/>
        <a:lstStyle/>
        <a:p>
          <a:pPr algn="l"/>
          <a:r>
            <a:rPr lang="en-US" b="1"/>
            <a:t>Shared values: </a:t>
          </a:r>
          <a:r>
            <a:rPr lang="en-US"/>
            <a:t>Lidl’s core believes and values, general work ethics, values that are formed from the employees and the founders. </a:t>
          </a:r>
          <a:endParaRPr lang="en-GB"/>
        </a:p>
      </dgm:t>
    </dgm:pt>
    <dgm:pt modelId="{C8221465-5847-4F2D-9ED8-915E7271877A}" type="parTrans" cxnId="{68091A78-E9B7-4796-A4B9-BBBFFB158AA9}">
      <dgm:prSet/>
      <dgm:spPr/>
      <dgm:t>
        <a:bodyPr/>
        <a:lstStyle/>
        <a:p>
          <a:endParaRPr lang="en-GB"/>
        </a:p>
      </dgm:t>
    </dgm:pt>
    <dgm:pt modelId="{AE43C503-98AE-4C41-B450-10E6FEF88C53}" type="sibTrans" cxnId="{68091A78-E9B7-4796-A4B9-BBBFFB158AA9}">
      <dgm:prSet/>
      <dgm:spPr/>
      <dgm:t>
        <a:bodyPr/>
        <a:lstStyle/>
        <a:p>
          <a:endParaRPr lang="en-GB"/>
        </a:p>
      </dgm:t>
    </dgm:pt>
    <dgm:pt modelId="{4B94A8AE-1D5F-47A2-B7DC-5F6C3E8BBFA5}">
      <dgm:prSet phldrT="[Text]"/>
      <dgm:spPr/>
      <dgm:t>
        <a:bodyPr/>
        <a:lstStyle/>
        <a:p>
          <a:pPr algn="l"/>
          <a:r>
            <a:rPr lang="en-GB" b="1"/>
            <a:t>Skills: </a:t>
          </a:r>
          <a:r>
            <a:rPr lang="en-US"/>
            <a:t>skills and education are required to work in Lidl’s.</a:t>
          </a:r>
          <a:endParaRPr lang="en-GB"/>
        </a:p>
      </dgm:t>
    </dgm:pt>
    <dgm:pt modelId="{42299FF3-6F84-4E5E-BACD-CE403457E8C7}" type="parTrans" cxnId="{F7C84FE8-A054-43EA-A644-BF75E0DA8633}">
      <dgm:prSet/>
      <dgm:spPr/>
      <dgm:t>
        <a:bodyPr/>
        <a:lstStyle/>
        <a:p>
          <a:endParaRPr lang="en-GB"/>
        </a:p>
      </dgm:t>
    </dgm:pt>
    <dgm:pt modelId="{FF901221-481B-4305-BD7A-B50BF68510EE}" type="sibTrans" cxnId="{F7C84FE8-A054-43EA-A644-BF75E0DA8633}">
      <dgm:prSet/>
      <dgm:spPr/>
      <dgm:t>
        <a:bodyPr/>
        <a:lstStyle/>
        <a:p>
          <a:endParaRPr lang="en-GB"/>
        </a:p>
      </dgm:t>
    </dgm:pt>
    <dgm:pt modelId="{46D02282-452C-48FF-A8F6-9C2DF0FACF6A}" type="pres">
      <dgm:prSet presAssocID="{038CE2E1-F838-4A57-A765-AEE38FABCC26}" presName="diagram" presStyleCnt="0">
        <dgm:presLayoutVars>
          <dgm:chPref val="1"/>
          <dgm:dir/>
          <dgm:animOne val="branch"/>
          <dgm:animLvl val="lvl"/>
          <dgm:resizeHandles/>
        </dgm:presLayoutVars>
      </dgm:prSet>
      <dgm:spPr/>
    </dgm:pt>
    <dgm:pt modelId="{F4640531-6332-4E1C-B9CA-843A977666D8}" type="pres">
      <dgm:prSet presAssocID="{0CE6B853-D9B4-42AF-9F6A-F20A50D467C9}" presName="root" presStyleCnt="0"/>
      <dgm:spPr/>
    </dgm:pt>
    <dgm:pt modelId="{0DC051C0-A1F9-4785-9AEA-F65F7A37EEA9}" type="pres">
      <dgm:prSet presAssocID="{0CE6B853-D9B4-42AF-9F6A-F20A50D467C9}" presName="rootComposite" presStyleCnt="0"/>
      <dgm:spPr/>
    </dgm:pt>
    <dgm:pt modelId="{3628848D-987E-4240-9251-4D9FA69A1A82}" type="pres">
      <dgm:prSet presAssocID="{0CE6B853-D9B4-42AF-9F6A-F20A50D467C9}" presName="rootText" presStyleLbl="node1" presStyleIdx="0" presStyleCnt="1" custScaleX="123576"/>
      <dgm:spPr/>
    </dgm:pt>
    <dgm:pt modelId="{00DC867F-B023-4749-BB21-297C43DBFDA4}" type="pres">
      <dgm:prSet presAssocID="{0CE6B853-D9B4-42AF-9F6A-F20A50D467C9}" presName="rootConnector" presStyleLbl="node1" presStyleIdx="0" presStyleCnt="1"/>
      <dgm:spPr/>
    </dgm:pt>
    <dgm:pt modelId="{20105163-EADA-446D-9E91-C80E9AC89156}" type="pres">
      <dgm:prSet presAssocID="{0CE6B853-D9B4-42AF-9F6A-F20A50D467C9}" presName="childShape" presStyleCnt="0"/>
      <dgm:spPr/>
    </dgm:pt>
    <dgm:pt modelId="{3675F0A5-E21F-4265-8B6F-984DCE9E6614}" type="pres">
      <dgm:prSet presAssocID="{62388F36-2630-4B33-8E10-F3DF5CDFF3CF}" presName="Name13" presStyleLbl="parChTrans1D2" presStyleIdx="0" presStyleCnt="4"/>
      <dgm:spPr/>
    </dgm:pt>
    <dgm:pt modelId="{110BAE1C-9FE3-47A9-8B06-B826624CD743}" type="pres">
      <dgm:prSet presAssocID="{02143A09-0536-48A7-B390-BBDFC3A5EADA}" presName="childText" presStyleLbl="bgAcc1" presStyleIdx="0" presStyleCnt="4">
        <dgm:presLayoutVars>
          <dgm:bulletEnabled val="1"/>
        </dgm:presLayoutVars>
      </dgm:prSet>
      <dgm:spPr/>
    </dgm:pt>
    <dgm:pt modelId="{22764A2D-499C-4B9B-A8BD-EE09C1F70F5F}" type="pres">
      <dgm:prSet presAssocID="{19C5E343-DBE0-45BF-AE54-C0731C2CACA8}" presName="Name13" presStyleLbl="parChTrans1D2" presStyleIdx="1" presStyleCnt="4"/>
      <dgm:spPr/>
    </dgm:pt>
    <dgm:pt modelId="{EAD8AD3B-2BAE-4FC8-8340-6EB21FC4D7BF}" type="pres">
      <dgm:prSet presAssocID="{81F95E77-4F56-4186-9CB7-C87BE22EFC8D}" presName="childText" presStyleLbl="bgAcc1" presStyleIdx="1" presStyleCnt="4">
        <dgm:presLayoutVars>
          <dgm:bulletEnabled val="1"/>
        </dgm:presLayoutVars>
      </dgm:prSet>
      <dgm:spPr/>
    </dgm:pt>
    <dgm:pt modelId="{3D4E4C2C-78A1-4233-9FD4-8150E52A8696}" type="pres">
      <dgm:prSet presAssocID="{42299FF3-6F84-4E5E-BACD-CE403457E8C7}" presName="Name13" presStyleLbl="parChTrans1D2" presStyleIdx="2" presStyleCnt="4"/>
      <dgm:spPr/>
    </dgm:pt>
    <dgm:pt modelId="{19A86B0C-B52C-4BF7-9466-5221B99E4495}" type="pres">
      <dgm:prSet presAssocID="{4B94A8AE-1D5F-47A2-B7DC-5F6C3E8BBFA5}" presName="childText" presStyleLbl="bgAcc1" presStyleIdx="2" presStyleCnt="4">
        <dgm:presLayoutVars>
          <dgm:bulletEnabled val="1"/>
        </dgm:presLayoutVars>
      </dgm:prSet>
      <dgm:spPr/>
    </dgm:pt>
    <dgm:pt modelId="{9E67C88E-F517-4518-97E1-F49CECC2853F}" type="pres">
      <dgm:prSet presAssocID="{C8221465-5847-4F2D-9ED8-915E7271877A}" presName="Name13" presStyleLbl="parChTrans1D2" presStyleIdx="3" presStyleCnt="4"/>
      <dgm:spPr/>
    </dgm:pt>
    <dgm:pt modelId="{645AAC8D-6A96-4147-BDB4-F05D601EB8F5}" type="pres">
      <dgm:prSet presAssocID="{73B57354-12F9-49B5-919E-D1780C6CD4F6}" presName="childText" presStyleLbl="bgAcc1" presStyleIdx="3" presStyleCnt="4">
        <dgm:presLayoutVars>
          <dgm:bulletEnabled val="1"/>
        </dgm:presLayoutVars>
      </dgm:prSet>
      <dgm:spPr/>
    </dgm:pt>
  </dgm:ptLst>
  <dgm:cxnLst>
    <dgm:cxn modelId="{90E9C43B-5FB9-4422-8FFF-2F1578F07F76}" srcId="{0CE6B853-D9B4-42AF-9F6A-F20A50D467C9}" destId="{81F95E77-4F56-4186-9CB7-C87BE22EFC8D}" srcOrd="1" destOrd="0" parTransId="{19C5E343-DBE0-45BF-AE54-C0731C2CACA8}" sibTransId="{8F9AED3C-865E-4EF0-A0C3-B6819B03132E}"/>
    <dgm:cxn modelId="{10444A3C-C706-4BE8-94D3-6E4D78CD0FD6}" type="presOf" srcId="{42299FF3-6F84-4E5E-BACD-CE403457E8C7}" destId="{3D4E4C2C-78A1-4233-9FD4-8150E52A8696}" srcOrd="0" destOrd="0" presId="urn:microsoft.com/office/officeart/2005/8/layout/hierarchy3"/>
    <dgm:cxn modelId="{1CA7C23C-3E70-4F7C-BAD2-CEE7C4395F54}" type="presOf" srcId="{038CE2E1-F838-4A57-A765-AEE38FABCC26}" destId="{46D02282-452C-48FF-A8F6-9C2DF0FACF6A}" srcOrd="0" destOrd="0" presId="urn:microsoft.com/office/officeart/2005/8/layout/hierarchy3"/>
    <dgm:cxn modelId="{C7397C5F-0BF5-4B98-8261-68A61C3B4245}" srcId="{038CE2E1-F838-4A57-A765-AEE38FABCC26}" destId="{0CE6B853-D9B4-42AF-9F6A-F20A50D467C9}" srcOrd="0" destOrd="0" parTransId="{614FDFDC-9FEB-49AF-8B40-FCFBB6F965A2}" sibTransId="{AAF9BD1A-045E-4E53-ADA8-FC7C3D71A769}"/>
    <dgm:cxn modelId="{ECD5F34C-04D9-473A-A8C7-D419C2BEF209}" type="presOf" srcId="{02143A09-0536-48A7-B390-BBDFC3A5EADA}" destId="{110BAE1C-9FE3-47A9-8B06-B826624CD743}" srcOrd="0" destOrd="0" presId="urn:microsoft.com/office/officeart/2005/8/layout/hierarchy3"/>
    <dgm:cxn modelId="{4B61AE4E-6881-4710-A9E2-F7BF1AB6D53C}" type="presOf" srcId="{62388F36-2630-4B33-8E10-F3DF5CDFF3CF}" destId="{3675F0A5-E21F-4265-8B6F-984DCE9E6614}" srcOrd="0" destOrd="0" presId="urn:microsoft.com/office/officeart/2005/8/layout/hierarchy3"/>
    <dgm:cxn modelId="{F7373873-1BFE-46C3-829D-BF316643570D}" type="presOf" srcId="{0CE6B853-D9B4-42AF-9F6A-F20A50D467C9}" destId="{3628848D-987E-4240-9251-4D9FA69A1A82}" srcOrd="0" destOrd="0" presId="urn:microsoft.com/office/officeart/2005/8/layout/hierarchy3"/>
    <dgm:cxn modelId="{983CB653-83E9-4A78-A32D-2B1D3D6BF62C}" type="presOf" srcId="{4B94A8AE-1D5F-47A2-B7DC-5F6C3E8BBFA5}" destId="{19A86B0C-B52C-4BF7-9466-5221B99E4495}" srcOrd="0" destOrd="0" presId="urn:microsoft.com/office/officeart/2005/8/layout/hierarchy3"/>
    <dgm:cxn modelId="{68091A78-E9B7-4796-A4B9-BBBFFB158AA9}" srcId="{0CE6B853-D9B4-42AF-9F6A-F20A50D467C9}" destId="{73B57354-12F9-49B5-919E-D1780C6CD4F6}" srcOrd="3" destOrd="0" parTransId="{C8221465-5847-4F2D-9ED8-915E7271877A}" sibTransId="{AE43C503-98AE-4C41-B450-10E6FEF88C53}"/>
    <dgm:cxn modelId="{39B86779-3099-43F8-8C14-32FE0508866E}" srcId="{0CE6B853-D9B4-42AF-9F6A-F20A50D467C9}" destId="{02143A09-0536-48A7-B390-BBDFC3A5EADA}" srcOrd="0" destOrd="0" parTransId="{62388F36-2630-4B33-8E10-F3DF5CDFF3CF}" sibTransId="{C3B4D1AE-F91B-4B55-A0E3-C0111F05E58A}"/>
    <dgm:cxn modelId="{3340C291-96B8-451D-9CA7-4B8224827F7C}" type="presOf" srcId="{73B57354-12F9-49B5-919E-D1780C6CD4F6}" destId="{645AAC8D-6A96-4147-BDB4-F05D601EB8F5}" srcOrd="0" destOrd="0" presId="urn:microsoft.com/office/officeart/2005/8/layout/hierarchy3"/>
    <dgm:cxn modelId="{C5F2F3A6-92ED-41B3-AD4C-7EAF7139F5AA}" type="presOf" srcId="{0CE6B853-D9B4-42AF-9F6A-F20A50D467C9}" destId="{00DC867F-B023-4749-BB21-297C43DBFDA4}" srcOrd="1" destOrd="0" presId="urn:microsoft.com/office/officeart/2005/8/layout/hierarchy3"/>
    <dgm:cxn modelId="{F7C84FE8-A054-43EA-A644-BF75E0DA8633}" srcId="{0CE6B853-D9B4-42AF-9F6A-F20A50D467C9}" destId="{4B94A8AE-1D5F-47A2-B7DC-5F6C3E8BBFA5}" srcOrd="2" destOrd="0" parTransId="{42299FF3-6F84-4E5E-BACD-CE403457E8C7}" sibTransId="{FF901221-481B-4305-BD7A-B50BF68510EE}"/>
    <dgm:cxn modelId="{EDFE4CF3-14D0-4673-B697-8C9ED3A371EC}" type="presOf" srcId="{81F95E77-4F56-4186-9CB7-C87BE22EFC8D}" destId="{EAD8AD3B-2BAE-4FC8-8340-6EB21FC4D7BF}" srcOrd="0" destOrd="0" presId="urn:microsoft.com/office/officeart/2005/8/layout/hierarchy3"/>
    <dgm:cxn modelId="{3E322DF9-0B2A-4DE6-8FA5-8639EF9A3F6B}" type="presOf" srcId="{19C5E343-DBE0-45BF-AE54-C0731C2CACA8}" destId="{22764A2D-499C-4B9B-A8BD-EE09C1F70F5F}" srcOrd="0" destOrd="0" presId="urn:microsoft.com/office/officeart/2005/8/layout/hierarchy3"/>
    <dgm:cxn modelId="{83A4B2FE-4556-4996-B05F-E891691EA9EA}" type="presOf" srcId="{C8221465-5847-4F2D-9ED8-915E7271877A}" destId="{9E67C88E-F517-4518-97E1-F49CECC2853F}" srcOrd="0" destOrd="0" presId="urn:microsoft.com/office/officeart/2005/8/layout/hierarchy3"/>
    <dgm:cxn modelId="{3D37B69F-41AB-4FCB-980B-E391A33129C7}" type="presParOf" srcId="{46D02282-452C-48FF-A8F6-9C2DF0FACF6A}" destId="{F4640531-6332-4E1C-B9CA-843A977666D8}" srcOrd="0" destOrd="0" presId="urn:microsoft.com/office/officeart/2005/8/layout/hierarchy3"/>
    <dgm:cxn modelId="{6DFCDC7F-7873-4017-8B6A-A9F984C925FF}" type="presParOf" srcId="{F4640531-6332-4E1C-B9CA-843A977666D8}" destId="{0DC051C0-A1F9-4785-9AEA-F65F7A37EEA9}" srcOrd="0" destOrd="0" presId="urn:microsoft.com/office/officeart/2005/8/layout/hierarchy3"/>
    <dgm:cxn modelId="{BB4ECEBC-360D-44E2-B068-E99429F24804}" type="presParOf" srcId="{0DC051C0-A1F9-4785-9AEA-F65F7A37EEA9}" destId="{3628848D-987E-4240-9251-4D9FA69A1A82}" srcOrd="0" destOrd="0" presId="urn:microsoft.com/office/officeart/2005/8/layout/hierarchy3"/>
    <dgm:cxn modelId="{615C9D36-C2F3-4EAD-8BA7-FA19E050B22A}" type="presParOf" srcId="{0DC051C0-A1F9-4785-9AEA-F65F7A37EEA9}" destId="{00DC867F-B023-4749-BB21-297C43DBFDA4}" srcOrd="1" destOrd="0" presId="urn:microsoft.com/office/officeart/2005/8/layout/hierarchy3"/>
    <dgm:cxn modelId="{51B00D1A-6C29-465F-8AF7-640389B1E163}" type="presParOf" srcId="{F4640531-6332-4E1C-B9CA-843A977666D8}" destId="{20105163-EADA-446D-9E91-C80E9AC89156}" srcOrd="1" destOrd="0" presId="urn:microsoft.com/office/officeart/2005/8/layout/hierarchy3"/>
    <dgm:cxn modelId="{6075CD02-5CAD-4576-8E6A-1DA0E382A899}" type="presParOf" srcId="{20105163-EADA-446D-9E91-C80E9AC89156}" destId="{3675F0A5-E21F-4265-8B6F-984DCE9E6614}" srcOrd="0" destOrd="0" presId="urn:microsoft.com/office/officeart/2005/8/layout/hierarchy3"/>
    <dgm:cxn modelId="{043FA6A4-A326-4C17-AE68-11DFA69ECD02}" type="presParOf" srcId="{20105163-EADA-446D-9E91-C80E9AC89156}" destId="{110BAE1C-9FE3-47A9-8B06-B826624CD743}" srcOrd="1" destOrd="0" presId="urn:microsoft.com/office/officeart/2005/8/layout/hierarchy3"/>
    <dgm:cxn modelId="{9E5FAEFE-CDAD-49BA-B8F3-50820CA35BC0}" type="presParOf" srcId="{20105163-EADA-446D-9E91-C80E9AC89156}" destId="{22764A2D-499C-4B9B-A8BD-EE09C1F70F5F}" srcOrd="2" destOrd="0" presId="urn:microsoft.com/office/officeart/2005/8/layout/hierarchy3"/>
    <dgm:cxn modelId="{1B40ECF1-C9DA-4267-8D34-4C1909E43310}" type="presParOf" srcId="{20105163-EADA-446D-9E91-C80E9AC89156}" destId="{EAD8AD3B-2BAE-4FC8-8340-6EB21FC4D7BF}" srcOrd="3" destOrd="0" presId="urn:microsoft.com/office/officeart/2005/8/layout/hierarchy3"/>
    <dgm:cxn modelId="{5F930641-2919-4F31-8BB0-5474D3FE7289}" type="presParOf" srcId="{20105163-EADA-446D-9E91-C80E9AC89156}" destId="{3D4E4C2C-78A1-4233-9FD4-8150E52A8696}" srcOrd="4" destOrd="0" presId="urn:microsoft.com/office/officeart/2005/8/layout/hierarchy3"/>
    <dgm:cxn modelId="{23E80C0A-4ED3-455A-8D31-2089974FCA9C}" type="presParOf" srcId="{20105163-EADA-446D-9E91-C80E9AC89156}" destId="{19A86B0C-B52C-4BF7-9466-5221B99E4495}" srcOrd="5" destOrd="0" presId="urn:microsoft.com/office/officeart/2005/8/layout/hierarchy3"/>
    <dgm:cxn modelId="{04778FAD-45B3-4B3E-966A-FE2DF7B60651}" type="presParOf" srcId="{20105163-EADA-446D-9E91-C80E9AC89156}" destId="{9E67C88E-F517-4518-97E1-F49CECC2853F}" srcOrd="6" destOrd="0" presId="urn:microsoft.com/office/officeart/2005/8/layout/hierarchy3"/>
    <dgm:cxn modelId="{D10C4780-36FE-4FE7-9A59-67491078EB34}" type="presParOf" srcId="{20105163-EADA-446D-9E91-C80E9AC89156}" destId="{645AAC8D-6A96-4147-BDB4-F05D601EB8F5}" srcOrd="7" destOrd="0" presId="urn:microsoft.com/office/officeart/2005/8/layout/hierarchy3"/>
  </dgm:cxnLst>
  <dgm:bg/>
  <dgm:whole/>
  <dgm:extLst>
    <a:ext uri="http://schemas.microsoft.com/office/drawing/2008/diagram">
      <dsp:dataModelExt xmlns:dsp="http://schemas.microsoft.com/office/drawing/2008/diagram" relId="rId33" minVer="http://schemas.openxmlformats.org/drawingml/2006/diagram"/>
    </a:ext>
  </dgm:extLst>
</dgm:dataModel>
</file>

<file path=word/diagrams/data5.xml><?xml version="1.0" encoding="utf-8"?>
<dgm:dataModel xmlns:dgm="http://schemas.openxmlformats.org/drawingml/2006/diagram" xmlns:a="http://schemas.openxmlformats.org/drawingml/2006/main">
  <dgm:ptLst>
    <dgm:pt modelId="{1D35EAAE-D726-4906-A9E6-9E3CAD7AFB04}" type="doc">
      <dgm:prSet loTypeId="urn:microsoft.com/office/officeart/2011/layout/CircleProcess" loCatId="process" qsTypeId="urn:microsoft.com/office/officeart/2005/8/quickstyle/simple5" qsCatId="simple" csTypeId="urn:microsoft.com/office/officeart/2005/8/colors/accent2_4" csCatId="accent2" phldr="1"/>
      <dgm:spPr/>
      <dgm:t>
        <a:bodyPr/>
        <a:lstStyle/>
        <a:p>
          <a:endParaRPr lang="en-GB"/>
        </a:p>
      </dgm:t>
    </dgm:pt>
    <dgm:pt modelId="{EE48310E-C074-4D60-9AEC-212D7379338A}">
      <dgm:prSet phldrT="[Text]"/>
      <dgm:spPr/>
      <dgm:t>
        <a:bodyPr/>
        <a:lstStyle/>
        <a:p>
          <a:pPr algn="ctr"/>
          <a:r>
            <a:rPr lang="en-GB"/>
            <a:t>P</a:t>
          </a:r>
        </a:p>
      </dgm:t>
    </dgm:pt>
    <dgm:pt modelId="{FEF4D4E0-02AC-40F6-89E7-090405E62F0A}" type="parTrans" cxnId="{CF57EFDC-A130-4302-A9C5-2945AE764EE3}">
      <dgm:prSet/>
      <dgm:spPr/>
      <dgm:t>
        <a:bodyPr/>
        <a:lstStyle/>
        <a:p>
          <a:pPr algn="ctr"/>
          <a:endParaRPr lang="en-GB"/>
        </a:p>
      </dgm:t>
    </dgm:pt>
    <dgm:pt modelId="{2FD92E1B-8A38-41E4-A02C-6D67635F5EFA}" type="sibTrans" cxnId="{CF57EFDC-A130-4302-A9C5-2945AE764EE3}">
      <dgm:prSet/>
      <dgm:spPr/>
      <dgm:t>
        <a:bodyPr/>
        <a:lstStyle/>
        <a:p>
          <a:pPr algn="ctr"/>
          <a:endParaRPr lang="en-GB"/>
        </a:p>
      </dgm:t>
    </dgm:pt>
    <dgm:pt modelId="{ED5CFB0A-7DF2-4E47-A1EA-E573C35E65B5}">
      <dgm:prSet phldrT="[Text]"/>
      <dgm:spPr/>
      <dgm:t>
        <a:bodyPr/>
        <a:lstStyle/>
        <a:p>
          <a:pPr algn="ctr"/>
          <a:r>
            <a:rPr lang="en-GB"/>
            <a:t>L</a:t>
          </a:r>
        </a:p>
      </dgm:t>
    </dgm:pt>
    <dgm:pt modelId="{CFA8D2D4-4782-4E49-9423-D95D078F9599}" type="parTrans" cxnId="{94B7DC7C-C97F-4130-AD6E-8B3EBDCAA763}">
      <dgm:prSet/>
      <dgm:spPr/>
      <dgm:t>
        <a:bodyPr/>
        <a:lstStyle/>
        <a:p>
          <a:pPr algn="ctr"/>
          <a:endParaRPr lang="en-GB"/>
        </a:p>
      </dgm:t>
    </dgm:pt>
    <dgm:pt modelId="{5A28538A-DCB4-4C47-9FF2-B4854D7B33F9}" type="sibTrans" cxnId="{94B7DC7C-C97F-4130-AD6E-8B3EBDCAA763}">
      <dgm:prSet/>
      <dgm:spPr/>
      <dgm:t>
        <a:bodyPr/>
        <a:lstStyle/>
        <a:p>
          <a:pPr algn="ctr"/>
          <a:endParaRPr lang="en-GB"/>
        </a:p>
      </dgm:t>
    </dgm:pt>
    <dgm:pt modelId="{54AF1260-1642-40E9-9BDD-19EC44A30989}">
      <dgm:prSet phldrT="[Text]"/>
      <dgm:spPr/>
      <dgm:t>
        <a:bodyPr/>
        <a:lstStyle/>
        <a:p>
          <a:pPr algn="ctr"/>
          <a:r>
            <a:rPr lang="en-GB"/>
            <a:t>E</a:t>
          </a:r>
        </a:p>
      </dgm:t>
    </dgm:pt>
    <dgm:pt modelId="{4730E685-67BD-4931-AF95-99D7EA37FABB}" type="parTrans" cxnId="{4622BE3F-9667-4988-9865-78BBA205F10E}">
      <dgm:prSet/>
      <dgm:spPr/>
      <dgm:t>
        <a:bodyPr/>
        <a:lstStyle/>
        <a:p>
          <a:pPr algn="ctr"/>
          <a:endParaRPr lang="en-GB"/>
        </a:p>
      </dgm:t>
    </dgm:pt>
    <dgm:pt modelId="{5A57D987-778A-4580-801C-ADD762044B53}" type="sibTrans" cxnId="{4622BE3F-9667-4988-9865-78BBA205F10E}">
      <dgm:prSet/>
      <dgm:spPr/>
      <dgm:t>
        <a:bodyPr/>
        <a:lstStyle/>
        <a:p>
          <a:pPr algn="ctr"/>
          <a:endParaRPr lang="en-GB"/>
        </a:p>
      </dgm:t>
    </dgm:pt>
    <dgm:pt modelId="{CCEF652C-370A-4E35-83F5-9E99A14389C6}">
      <dgm:prSet phldrT="[Text]"/>
      <dgm:spPr/>
      <dgm:t>
        <a:bodyPr/>
        <a:lstStyle/>
        <a:p>
          <a:pPr algn="ctr"/>
          <a:r>
            <a:rPr lang="en-GB"/>
            <a:t>T</a:t>
          </a:r>
        </a:p>
      </dgm:t>
    </dgm:pt>
    <dgm:pt modelId="{E35A3190-463F-4087-9DF9-4A8048E5DB10}" type="parTrans" cxnId="{731FE2F5-F9D7-46A4-857D-70A46244A192}">
      <dgm:prSet/>
      <dgm:spPr/>
      <dgm:t>
        <a:bodyPr/>
        <a:lstStyle/>
        <a:p>
          <a:pPr algn="ctr"/>
          <a:endParaRPr lang="en-GB"/>
        </a:p>
      </dgm:t>
    </dgm:pt>
    <dgm:pt modelId="{235AD934-5133-4047-9589-9A0611C04EAD}" type="sibTrans" cxnId="{731FE2F5-F9D7-46A4-857D-70A46244A192}">
      <dgm:prSet/>
      <dgm:spPr/>
      <dgm:t>
        <a:bodyPr/>
        <a:lstStyle/>
        <a:p>
          <a:pPr algn="ctr"/>
          <a:endParaRPr lang="en-GB"/>
        </a:p>
      </dgm:t>
    </dgm:pt>
    <dgm:pt modelId="{161557C3-C36C-4629-B375-B7A17897D581}">
      <dgm:prSet phldrT="[Text]"/>
      <dgm:spPr/>
      <dgm:t>
        <a:bodyPr/>
        <a:lstStyle/>
        <a:p>
          <a:pPr algn="ctr"/>
          <a:r>
            <a:rPr lang="en-GB"/>
            <a:t>E</a:t>
          </a:r>
        </a:p>
      </dgm:t>
    </dgm:pt>
    <dgm:pt modelId="{E44BDCD8-A07F-4F26-B580-242CAA73AAC4}" type="parTrans" cxnId="{4F4DAA0A-5C29-413C-A9F4-148F20EEC511}">
      <dgm:prSet/>
      <dgm:spPr/>
      <dgm:t>
        <a:bodyPr/>
        <a:lstStyle/>
        <a:p>
          <a:pPr algn="ctr"/>
          <a:endParaRPr lang="en-GB"/>
        </a:p>
      </dgm:t>
    </dgm:pt>
    <dgm:pt modelId="{068DBC63-60D5-4C2A-94A7-F67353CC9D72}" type="sibTrans" cxnId="{4F4DAA0A-5C29-413C-A9F4-148F20EEC511}">
      <dgm:prSet/>
      <dgm:spPr/>
      <dgm:t>
        <a:bodyPr/>
        <a:lstStyle/>
        <a:p>
          <a:pPr algn="ctr"/>
          <a:endParaRPr lang="en-GB"/>
        </a:p>
      </dgm:t>
    </dgm:pt>
    <dgm:pt modelId="{27AFC081-46CB-49BF-B145-97BB64068D88}">
      <dgm:prSet phldrT="[Text]"/>
      <dgm:spPr/>
      <dgm:t>
        <a:bodyPr/>
        <a:lstStyle/>
        <a:p>
          <a:pPr algn="ctr"/>
          <a:r>
            <a:rPr lang="en-GB"/>
            <a:t>S</a:t>
          </a:r>
        </a:p>
      </dgm:t>
    </dgm:pt>
    <dgm:pt modelId="{E1A82CF4-4C76-4988-817B-3F78BD6FE8F8}" type="parTrans" cxnId="{B55808B9-73D4-4999-9335-BDE7A4D222FF}">
      <dgm:prSet/>
      <dgm:spPr/>
      <dgm:t>
        <a:bodyPr/>
        <a:lstStyle/>
        <a:p>
          <a:pPr algn="ctr"/>
          <a:endParaRPr lang="en-GB"/>
        </a:p>
      </dgm:t>
    </dgm:pt>
    <dgm:pt modelId="{1804193A-6EBB-4018-AFB7-BD099F1C4E4C}" type="sibTrans" cxnId="{B55808B9-73D4-4999-9335-BDE7A4D222FF}">
      <dgm:prSet/>
      <dgm:spPr/>
      <dgm:t>
        <a:bodyPr/>
        <a:lstStyle/>
        <a:p>
          <a:pPr algn="ctr"/>
          <a:endParaRPr lang="en-GB"/>
        </a:p>
      </dgm:t>
    </dgm:pt>
    <dgm:pt modelId="{57AF835D-1262-4999-9C78-824B7CA0AFCF}" type="pres">
      <dgm:prSet presAssocID="{1D35EAAE-D726-4906-A9E6-9E3CAD7AFB04}" presName="Name0" presStyleCnt="0">
        <dgm:presLayoutVars>
          <dgm:chMax val="11"/>
          <dgm:chPref val="11"/>
          <dgm:dir/>
          <dgm:resizeHandles/>
        </dgm:presLayoutVars>
      </dgm:prSet>
      <dgm:spPr/>
    </dgm:pt>
    <dgm:pt modelId="{C2CCCE30-8E5D-4FA1-B85F-89614FB043EA}" type="pres">
      <dgm:prSet presAssocID="{54AF1260-1642-40E9-9BDD-19EC44A30989}" presName="Accent6" presStyleCnt="0"/>
      <dgm:spPr/>
    </dgm:pt>
    <dgm:pt modelId="{24D0C3FD-A064-4A4A-B52A-9C5D007FE971}" type="pres">
      <dgm:prSet presAssocID="{54AF1260-1642-40E9-9BDD-19EC44A30989}" presName="Accent" presStyleLbl="node1" presStyleIdx="0" presStyleCnt="6"/>
      <dgm:spPr/>
    </dgm:pt>
    <dgm:pt modelId="{82EEF18F-2E25-4328-A05F-16319E88F915}" type="pres">
      <dgm:prSet presAssocID="{54AF1260-1642-40E9-9BDD-19EC44A30989}" presName="ParentBackground6" presStyleCnt="0"/>
      <dgm:spPr/>
    </dgm:pt>
    <dgm:pt modelId="{D2D11D55-6B1F-42DD-B14A-AAFCFA54BB38}" type="pres">
      <dgm:prSet presAssocID="{54AF1260-1642-40E9-9BDD-19EC44A30989}" presName="ParentBackground" presStyleLbl="fgAcc1" presStyleIdx="0" presStyleCnt="6"/>
      <dgm:spPr/>
    </dgm:pt>
    <dgm:pt modelId="{7DAF1F5B-AA35-4625-9EA6-BADB9ED06D18}" type="pres">
      <dgm:prSet presAssocID="{54AF1260-1642-40E9-9BDD-19EC44A30989}" presName="Parent6" presStyleLbl="revTx" presStyleIdx="0" presStyleCnt="0">
        <dgm:presLayoutVars>
          <dgm:chMax val="1"/>
          <dgm:chPref val="1"/>
          <dgm:bulletEnabled val="1"/>
        </dgm:presLayoutVars>
      </dgm:prSet>
      <dgm:spPr/>
    </dgm:pt>
    <dgm:pt modelId="{991B5064-70F0-48F0-85D3-63004156A9B7}" type="pres">
      <dgm:prSet presAssocID="{ED5CFB0A-7DF2-4E47-A1EA-E573C35E65B5}" presName="Accent5" presStyleCnt="0"/>
      <dgm:spPr/>
    </dgm:pt>
    <dgm:pt modelId="{66AF2A74-BA9D-43A1-AFC6-FFFF2F34E238}" type="pres">
      <dgm:prSet presAssocID="{ED5CFB0A-7DF2-4E47-A1EA-E573C35E65B5}" presName="Accent" presStyleLbl="node1" presStyleIdx="1" presStyleCnt="6"/>
      <dgm:spPr/>
    </dgm:pt>
    <dgm:pt modelId="{61288BA2-7C4B-4737-B6BE-D2A42FEE2C86}" type="pres">
      <dgm:prSet presAssocID="{ED5CFB0A-7DF2-4E47-A1EA-E573C35E65B5}" presName="ParentBackground5" presStyleCnt="0"/>
      <dgm:spPr/>
    </dgm:pt>
    <dgm:pt modelId="{05E516E6-3962-4D9B-8F8A-3C9D8DC64135}" type="pres">
      <dgm:prSet presAssocID="{ED5CFB0A-7DF2-4E47-A1EA-E573C35E65B5}" presName="ParentBackground" presStyleLbl="fgAcc1" presStyleIdx="1" presStyleCnt="6"/>
      <dgm:spPr/>
    </dgm:pt>
    <dgm:pt modelId="{F29A172F-46E3-47E0-BEB1-968E4AD470C1}" type="pres">
      <dgm:prSet presAssocID="{ED5CFB0A-7DF2-4E47-A1EA-E573C35E65B5}" presName="Parent5" presStyleLbl="revTx" presStyleIdx="0" presStyleCnt="0">
        <dgm:presLayoutVars>
          <dgm:chMax val="1"/>
          <dgm:chPref val="1"/>
          <dgm:bulletEnabled val="1"/>
        </dgm:presLayoutVars>
      </dgm:prSet>
      <dgm:spPr/>
    </dgm:pt>
    <dgm:pt modelId="{2692111D-ABB5-4EB6-A36C-C4DB3B0ACECA}" type="pres">
      <dgm:prSet presAssocID="{CCEF652C-370A-4E35-83F5-9E99A14389C6}" presName="Accent4" presStyleCnt="0"/>
      <dgm:spPr/>
    </dgm:pt>
    <dgm:pt modelId="{50FC1488-1859-4673-A5BE-F515EA6ECC09}" type="pres">
      <dgm:prSet presAssocID="{CCEF652C-370A-4E35-83F5-9E99A14389C6}" presName="Accent" presStyleLbl="node1" presStyleIdx="2" presStyleCnt="6"/>
      <dgm:spPr/>
    </dgm:pt>
    <dgm:pt modelId="{EAB2D7E9-DF0D-438D-B11D-456E3DB17D54}" type="pres">
      <dgm:prSet presAssocID="{CCEF652C-370A-4E35-83F5-9E99A14389C6}" presName="ParentBackground4" presStyleCnt="0"/>
      <dgm:spPr/>
    </dgm:pt>
    <dgm:pt modelId="{A0893BAA-590F-4C9E-841F-ECB303957AAD}" type="pres">
      <dgm:prSet presAssocID="{CCEF652C-370A-4E35-83F5-9E99A14389C6}" presName="ParentBackground" presStyleLbl="fgAcc1" presStyleIdx="2" presStyleCnt="6"/>
      <dgm:spPr/>
    </dgm:pt>
    <dgm:pt modelId="{7F59F878-F39D-4622-B09B-E00580829371}" type="pres">
      <dgm:prSet presAssocID="{CCEF652C-370A-4E35-83F5-9E99A14389C6}" presName="Parent4" presStyleLbl="revTx" presStyleIdx="0" presStyleCnt="0">
        <dgm:presLayoutVars>
          <dgm:chMax val="1"/>
          <dgm:chPref val="1"/>
          <dgm:bulletEnabled val="1"/>
        </dgm:presLayoutVars>
      </dgm:prSet>
      <dgm:spPr/>
    </dgm:pt>
    <dgm:pt modelId="{1A25C52C-01FC-4EA5-AD13-6BA72E673160}" type="pres">
      <dgm:prSet presAssocID="{27AFC081-46CB-49BF-B145-97BB64068D88}" presName="Accent3" presStyleCnt="0"/>
      <dgm:spPr/>
    </dgm:pt>
    <dgm:pt modelId="{D927CBEB-5761-4BEE-9F1B-1751211CC6F2}" type="pres">
      <dgm:prSet presAssocID="{27AFC081-46CB-49BF-B145-97BB64068D88}" presName="Accent" presStyleLbl="node1" presStyleIdx="3" presStyleCnt="6"/>
      <dgm:spPr/>
    </dgm:pt>
    <dgm:pt modelId="{1933F336-2007-47C9-9127-40CDFCD4D0BB}" type="pres">
      <dgm:prSet presAssocID="{27AFC081-46CB-49BF-B145-97BB64068D88}" presName="ParentBackground3" presStyleCnt="0"/>
      <dgm:spPr/>
    </dgm:pt>
    <dgm:pt modelId="{EC977BE6-B850-4514-AA33-C3F756B0C67B}" type="pres">
      <dgm:prSet presAssocID="{27AFC081-46CB-49BF-B145-97BB64068D88}" presName="ParentBackground" presStyleLbl="fgAcc1" presStyleIdx="3" presStyleCnt="6"/>
      <dgm:spPr/>
    </dgm:pt>
    <dgm:pt modelId="{9FBFF9DE-B3E9-42F5-8A5D-480BCA585DFE}" type="pres">
      <dgm:prSet presAssocID="{27AFC081-46CB-49BF-B145-97BB64068D88}" presName="Parent3" presStyleLbl="revTx" presStyleIdx="0" presStyleCnt="0">
        <dgm:presLayoutVars>
          <dgm:chMax val="1"/>
          <dgm:chPref val="1"/>
          <dgm:bulletEnabled val="1"/>
        </dgm:presLayoutVars>
      </dgm:prSet>
      <dgm:spPr/>
    </dgm:pt>
    <dgm:pt modelId="{A49A475F-4288-432E-BB9D-6F8AA4767BDD}" type="pres">
      <dgm:prSet presAssocID="{161557C3-C36C-4629-B375-B7A17897D581}" presName="Accent2" presStyleCnt="0"/>
      <dgm:spPr/>
    </dgm:pt>
    <dgm:pt modelId="{DD42B450-F594-4811-AE15-8C443751C81C}" type="pres">
      <dgm:prSet presAssocID="{161557C3-C36C-4629-B375-B7A17897D581}" presName="Accent" presStyleLbl="node1" presStyleIdx="4" presStyleCnt="6"/>
      <dgm:spPr/>
    </dgm:pt>
    <dgm:pt modelId="{49673EC0-1DEC-4110-BB7E-937CD0FB33C8}" type="pres">
      <dgm:prSet presAssocID="{161557C3-C36C-4629-B375-B7A17897D581}" presName="ParentBackground2" presStyleCnt="0"/>
      <dgm:spPr/>
    </dgm:pt>
    <dgm:pt modelId="{817CDBC4-8A07-4DE6-BFF9-BFB82FAE922C}" type="pres">
      <dgm:prSet presAssocID="{161557C3-C36C-4629-B375-B7A17897D581}" presName="ParentBackground" presStyleLbl="fgAcc1" presStyleIdx="4" presStyleCnt="6"/>
      <dgm:spPr/>
    </dgm:pt>
    <dgm:pt modelId="{5AECD3DF-C2C7-4609-AB44-BEE1C2B0B5A1}" type="pres">
      <dgm:prSet presAssocID="{161557C3-C36C-4629-B375-B7A17897D581}" presName="Parent2" presStyleLbl="revTx" presStyleIdx="0" presStyleCnt="0">
        <dgm:presLayoutVars>
          <dgm:chMax val="1"/>
          <dgm:chPref val="1"/>
          <dgm:bulletEnabled val="1"/>
        </dgm:presLayoutVars>
      </dgm:prSet>
      <dgm:spPr/>
    </dgm:pt>
    <dgm:pt modelId="{DE4E338F-187F-4DB7-A055-144F6BBAB804}" type="pres">
      <dgm:prSet presAssocID="{EE48310E-C074-4D60-9AEC-212D7379338A}" presName="Accent1" presStyleCnt="0"/>
      <dgm:spPr/>
    </dgm:pt>
    <dgm:pt modelId="{1B4EE8AF-C1F9-42D8-AFA4-299AC606760D}" type="pres">
      <dgm:prSet presAssocID="{EE48310E-C074-4D60-9AEC-212D7379338A}" presName="Accent" presStyleLbl="node1" presStyleIdx="5" presStyleCnt="6"/>
      <dgm:spPr/>
    </dgm:pt>
    <dgm:pt modelId="{33454FF1-14A7-4403-A6D0-D1C379E7900E}" type="pres">
      <dgm:prSet presAssocID="{EE48310E-C074-4D60-9AEC-212D7379338A}" presName="ParentBackground1" presStyleCnt="0"/>
      <dgm:spPr/>
    </dgm:pt>
    <dgm:pt modelId="{C1B21F3C-4E9D-443E-8A0F-2F9030550BA2}" type="pres">
      <dgm:prSet presAssocID="{EE48310E-C074-4D60-9AEC-212D7379338A}" presName="ParentBackground" presStyleLbl="fgAcc1" presStyleIdx="5" presStyleCnt="6"/>
      <dgm:spPr/>
    </dgm:pt>
    <dgm:pt modelId="{E1870CE4-67BC-4455-876F-D92837BF0BC6}" type="pres">
      <dgm:prSet presAssocID="{EE48310E-C074-4D60-9AEC-212D7379338A}" presName="Parent1" presStyleLbl="revTx" presStyleIdx="0" presStyleCnt="0">
        <dgm:presLayoutVars>
          <dgm:chMax val="1"/>
          <dgm:chPref val="1"/>
          <dgm:bulletEnabled val="1"/>
        </dgm:presLayoutVars>
      </dgm:prSet>
      <dgm:spPr/>
    </dgm:pt>
  </dgm:ptLst>
  <dgm:cxnLst>
    <dgm:cxn modelId="{61F4F902-3511-4D9B-AE45-DF52EC37C5BD}" type="presOf" srcId="{161557C3-C36C-4629-B375-B7A17897D581}" destId="{817CDBC4-8A07-4DE6-BFF9-BFB82FAE922C}" srcOrd="0" destOrd="0" presId="urn:microsoft.com/office/officeart/2011/layout/CircleProcess"/>
    <dgm:cxn modelId="{4F4DAA0A-5C29-413C-A9F4-148F20EEC511}" srcId="{1D35EAAE-D726-4906-A9E6-9E3CAD7AFB04}" destId="{161557C3-C36C-4629-B375-B7A17897D581}" srcOrd="1" destOrd="0" parTransId="{E44BDCD8-A07F-4F26-B580-242CAA73AAC4}" sibTransId="{068DBC63-60D5-4C2A-94A7-F67353CC9D72}"/>
    <dgm:cxn modelId="{D972C122-FACC-4D8F-892E-AAC062147C91}" type="presOf" srcId="{EE48310E-C074-4D60-9AEC-212D7379338A}" destId="{C1B21F3C-4E9D-443E-8A0F-2F9030550BA2}" srcOrd="0" destOrd="0" presId="urn:microsoft.com/office/officeart/2011/layout/CircleProcess"/>
    <dgm:cxn modelId="{4CDF5825-139F-4048-A6B8-F6B6E22B632E}" type="presOf" srcId="{27AFC081-46CB-49BF-B145-97BB64068D88}" destId="{EC977BE6-B850-4514-AA33-C3F756B0C67B}" srcOrd="0" destOrd="0" presId="urn:microsoft.com/office/officeart/2011/layout/CircleProcess"/>
    <dgm:cxn modelId="{298D6128-0ECF-48E1-9469-FFE38CA88788}" type="presOf" srcId="{27AFC081-46CB-49BF-B145-97BB64068D88}" destId="{9FBFF9DE-B3E9-42F5-8A5D-480BCA585DFE}" srcOrd="1" destOrd="0" presId="urn:microsoft.com/office/officeart/2011/layout/CircleProcess"/>
    <dgm:cxn modelId="{FDA3122D-E129-4020-A3E6-4662FD5ECDA7}" type="presOf" srcId="{ED5CFB0A-7DF2-4E47-A1EA-E573C35E65B5}" destId="{05E516E6-3962-4D9B-8F8A-3C9D8DC64135}" srcOrd="0" destOrd="0" presId="urn:microsoft.com/office/officeart/2011/layout/CircleProcess"/>
    <dgm:cxn modelId="{A9743537-AEB5-4442-8D2C-467B2F6B0471}" type="presOf" srcId="{CCEF652C-370A-4E35-83F5-9E99A14389C6}" destId="{7F59F878-F39D-4622-B09B-E00580829371}" srcOrd="1" destOrd="0" presId="urn:microsoft.com/office/officeart/2011/layout/CircleProcess"/>
    <dgm:cxn modelId="{4622BE3F-9667-4988-9865-78BBA205F10E}" srcId="{1D35EAAE-D726-4906-A9E6-9E3CAD7AFB04}" destId="{54AF1260-1642-40E9-9BDD-19EC44A30989}" srcOrd="5" destOrd="0" parTransId="{4730E685-67BD-4931-AF95-99D7EA37FABB}" sibTransId="{5A57D987-778A-4580-801C-ADD762044B53}"/>
    <dgm:cxn modelId="{94B7DC7C-C97F-4130-AD6E-8B3EBDCAA763}" srcId="{1D35EAAE-D726-4906-A9E6-9E3CAD7AFB04}" destId="{ED5CFB0A-7DF2-4E47-A1EA-E573C35E65B5}" srcOrd="4" destOrd="0" parTransId="{CFA8D2D4-4782-4E49-9423-D95D078F9599}" sibTransId="{5A28538A-DCB4-4C47-9FF2-B4854D7B33F9}"/>
    <dgm:cxn modelId="{13B70185-1515-46BA-9E6B-6041092A94D0}" type="presOf" srcId="{1D35EAAE-D726-4906-A9E6-9E3CAD7AFB04}" destId="{57AF835D-1262-4999-9C78-824B7CA0AFCF}" srcOrd="0" destOrd="0" presId="urn:microsoft.com/office/officeart/2011/layout/CircleProcess"/>
    <dgm:cxn modelId="{4FB0C890-0564-4F18-B710-9E540C77A6EE}" type="presOf" srcId="{CCEF652C-370A-4E35-83F5-9E99A14389C6}" destId="{A0893BAA-590F-4C9E-841F-ECB303957AAD}" srcOrd="0" destOrd="0" presId="urn:microsoft.com/office/officeart/2011/layout/CircleProcess"/>
    <dgm:cxn modelId="{BC10F9B1-C08A-476B-887B-D1B1ED6AF0C9}" type="presOf" srcId="{EE48310E-C074-4D60-9AEC-212D7379338A}" destId="{E1870CE4-67BC-4455-876F-D92837BF0BC6}" srcOrd="1" destOrd="0" presId="urn:microsoft.com/office/officeart/2011/layout/CircleProcess"/>
    <dgm:cxn modelId="{B55808B9-73D4-4999-9335-BDE7A4D222FF}" srcId="{1D35EAAE-D726-4906-A9E6-9E3CAD7AFB04}" destId="{27AFC081-46CB-49BF-B145-97BB64068D88}" srcOrd="2" destOrd="0" parTransId="{E1A82CF4-4C76-4988-817B-3F78BD6FE8F8}" sibTransId="{1804193A-6EBB-4018-AFB7-BD099F1C4E4C}"/>
    <dgm:cxn modelId="{319CFECA-888D-4F98-A344-816B004A1A9F}" type="presOf" srcId="{ED5CFB0A-7DF2-4E47-A1EA-E573C35E65B5}" destId="{F29A172F-46E3-47E0-BEB1-968E4AD470C1}" srcOrd="1" destOrd="0" presId="urn:microsoft.com/office/officeart/2011/layout/CircleProcess"/>
    <dgm:cxn modelId="{CF57EFDC-A130-4302-A9C5-2945AE764EE3}" srcId="{1D35EAAE-D726-4906-A9E6-9E3CAD7AFB04}" destId="{EE48310E-C074-4D60-9AEC-212D7379338A}" srcOrd="0" destOrd="0" parTransId="{FEF4D4E0-02AC-40F6-89E7-090405E62F0A}" sibTransId="{2FD92E1B-8A38-41E4-A02C-6D67635F5EFA}"/>
    <dgm:cxn modelId="{8D2A17E4-CFB3-49B5-BB76-C6E4FDD2C7DA}" type="presOf" srcId="{54AF1260-1642-40E9-9BDD-19EC44A30989}" destId="{7DAF1F5B-AA35-4625-9EA6-BADB9ED06D18}" srcOrd="1" destOrd="0" presId="urn:microsoft.com/office/officeart/2011/layout/CircleProcess"/>
    <dgm:cxn modelId="{121C15E5-8965-4ADA-A786-0C9E4AE87140}" type="presOf" srcId="{161557C3-C36C-4629-B375-B7A17897D581}" destId="{5AECD3DF-C2C7-4609-AB44-BEE1C2B0B5A1}" srcOrd="1" destOrd="0" presId="urn:microsoft.com/office/officeart/2011/layout/CircleProcess"/>
    <dgm:cxn modelId="{731FE2F5-F9D7-46A4-857D-70A46244A192}" srcId="{1D35EAAE-D726-4906-A9E6-9E3CAD7AFB04}" destId="{CCEF652C-370A-4E35-83F5-9E99A14389C6}" srcOrd="3" destOrd="0" parTransId="{E35A3190-463F-4087-9DF9-4A8048E5DB10}" sibTransId="{235AD934-5133-4047-9589-9A0611C04EAD}"/>
    <dgm:cxn modelId="{919076F6-5EBA-43D5-845F-2D87CF9766D3}" type="presOf" srcId="{54AF1260-1642-40E9-9BDD-19EC44A30989}" destId="{D2D11D55-6B1F-42DD-B14A-AAFCFA54BB38}" srcOrd="0" destOrd="0" presId="urn:microsoft.com/office/officeart/2011/layout/CircleProcess"/>
    <dgm:cxn modelId="{5A65EB0B-0708-4BCD-9698-FCF8063ABE96}" type="presParOf" srcId="{57AF835D-1262-4999-9C78-824B7CA0AFCF}" destId="{C2CCCE30-8E5D-4FA1-B85F-89614FB043EA}" srcOrd="0" destOrd="0" presId="urn:microsoft.com/office/officeart/2011/layout/CircleProcess"/>
    <dgm:cxn modelId="{D6A5C211-D758-4DAA-9DD4-BAAF89788876}" type="presParOf" srcId="{C2CCCE30-8E5D-4FA1-B85F-89614FB043EA}" destId="{24D0C3FD-A064-4A4A-B52A-9C5D007FE971}" srcOrd="0" destOrd="0" presId="urn:microsoft.com/office/officeart/2011/layout/CircleProcess"/>
    <dgm:cxn modelId="{A901212D-BB34-4E24-9B0C-52C4C1BA2F35}" type="presParOf" srcId="{57AF835D-1262-4999-9C78-824B7CA0AFCF}" destId="{82EEF18F-2E25-4328-A05F-16319E88F915}" srcOrd="1" destOrd="0" presId="urn:microsoft.com/office/officeart/2011/layout/CircleProcess"/>
    <dgm:cxn modelId="{DBBC70FC-EE8D-4469-96D9-60993A574BFC}" type="presParOf" srcId="{82EEF18F-2E25-4328-A05F-16319E88F915}" destId="{D2D11D55-6B1F-42DD-B14A-AAFCFA54BB38}" srcOrd="0" destOrd="0" presId="urn:microsoft.com/office/officeart/2011/layout/CircleProcess"/>
    <dgm:cxn modelId="{B6FA8B05-DF2C-4F4A-9A5D-FAEDE73AB4C8}" type="presParOf" srcId="{57AF835D-1262-4999-9C78-824B7CA0AFCF}" destId="{7DAF1F5B-AA35-4625-9EA6-BADB9ED06D18}" srcOrd="2" destOrd="0" presId="urn:microsoft.com/office/officeart/2011/layout/CircleProcess"/>
    <dgm:cxn modelId="{66DDB11E-7E3B-4940-ABD9-A478B0DB16DF}" type="presParOf" srcId="{57AF835D-1262-4999-9C78-824B7CA0AFCF}" destId="{991B5064-70F0-48F0-85D3-63004156A9B7}" srcOrd="3" destOrd="0" presId="urn:microsoft.com/office/officeart/2011/layout/CircleProcess"/>
    <dgm:cxn modelId="{420F78EC-7B15-4C1D-807B-0B5DE96D72B5}" type="presParOf" srcId="{991B5064-70F0-48F0-85D3-63004156A9B7}" destId="{66AF2A74-BA9D-43A1-AFC6-FFFF2F34E238}" srcOrd="0" destOrd="0" presId="urn:microsoft.com/office/officeart/2011/layout/CircleProcess"/>
    <dgm:cxn modelId="{3376A41A-700A-4A21-8211-763EF73B08EE}" type="presParOf" srcId="{57AF835D-1262-4999-9C78-824B7CA0AFCF}" destId="{61288BA2-7C4B-4737-B6BE-D2A42FEE2C86}" srcOrd="4" destOrd="0" presId="urn:microsoft.com/office/officeart/2011/layout/CircleProcess"/>
    <dgm:cxn modelId="{FD4C54B3-7A19-40D4-A36A-F9A9EDE32B3C}" type="presParOf" srcId="{61288BA2-7C4B-4737-B6BE-D2A42FEE2C86}" destId="{05E516E6-3962-4D9B-8F8A-3C9D8DC64135}" srcOrd="0" destOrd="0" presId="urn:microsoft.com/office/officeart/2011/layout/CircleProcess"/>
    <dgm:cxn modelId="{CB968C67-B301-4139-9ADE-AED96385F62C}" type="presParOf" srcId="{57AF835D-1262-4999-9C78-824B7CA0AFCF}" destId="{F29A172F-46E3-47E0-BEB1-968E4AD470C1}" srcOrd="5" destOrd="0" presId="urn:microsoft.com/office/officeart/2011/layout/CircleProcess"/>
    <dgm:cxn modelId="{E675EBB5-0EAD-4533-A18F-8E9D7B1D19B7}" type="presParOf" srcId="{57AF835D-1262-4999-9C78-824B7CA0AFCF}" destId="{2692111D-ABB5-4EB6-A36C-C4DB3B0ACECA}" srcOrd="6" destOrd="0" presId="urn:microsoft.com/office/officeart/2011/layout/CircleProcess"/>
    <dgm:cxn modelId="{10245817-36D2-4892-8E72-B3B4B650E635}" type="presParOf" srcId="{2692111D-ABB5-4EB6-A36C-C4DB3B0ACECA}" destId="{50FC1488-1859-4673-A5BE-F515EA6ECC09}" srcOrd="0" destOrd="0" presId="urn:microsoft.com/office/officeart/2011/layout/CircleProcess"/>
    <dgm:cxn modelId="{74636E1A-AA73-4C50-AE72-97667A4691F9}" type="presParOf" srcId="{57AF835D-1262-4999-9C78-824B7CA0AFCF}" destId="{EAB2D7E9-DF0D-438D-B11D-456E3DB17D54}" srcOrd="7" destOrd="0" presId="urn:microsoft.com/office/officeart/2011/layout/CircleProcess"/>
    <dgm:cxn modelId="{FD82DB88-76A7-4755-BB12-9E5D95C9E82B}" type="presParOf" srcId="{EAB2D7E9-DF0D-438D-B11D-456E3DB17D54}" destId="{A0893BAA-590F-4C9E-841F-ECB303957AAD}" srcOrd="0" destOrd="0" presId="urn:microsoft.com/office/officeart/2011/layout/CircleProcess"/>
    <dgm:cxn modelId="{0DF788BF-9320-4D6F-9586-883D72CEBE6D}" type="presParOf" srcId="{57AF835D-1262-4999-9C78-824B7CA0AFCF}" destId="{7F59F878-F39D-4622-B09B-E00580829371}" srcOrd="8" destOrd="0" presId="urn:microsoft.com/office/officeart/2011/layout/CircleProcess"/>
    <dgm:cxn modelId="{086C3E7C-9689-4EEF-9C0C-50B4AF7063E3}" type="presParOf" srcId="{57AF835D-1262-4999-9C78-824B7CA0AFCF}" destId="{1A25C52C-01FC-4EA5-AD13-6BA72E673160}" srcOrd="9" destOrd="0" presId="urn:microsoft.com/office/officeart/2011/layout/CircleProcess"/>
    <dgm:cxn modelId="{A486BF5E-B330-42C0-B1B6-FFCA5CE648F5}" type="presParOf" srcId="{1A25C52C-01FC-4EA5-AD13-6BA72E673160}" destId="{D927CBEB-5761-4BEE-9F1B-1751211CC6F2}" srcOrd="0" destOrd="0" presId="urn:microsoft.com/office/officeart/2011/layout/CircleProcess"/>
    <dgm:cxn modelId="{6D5B7482-7CA8-4F0D-80D0-BB5076C95C38}" type="presParOf" srcId="{57AF835D-1262-4999-9C78-824B7CA0AFCF}" destId="{1933F336-2007-47C9-9127-40CDFCD4D0BB}" srcOrd="10" destOrd="0" presId="urn:microsoft.com/office/officeart/2011/layout/CircleProcess"/>
    <dgm:cxn modelId="{913FD725-EF8D-46D1-8504-1F80270C045E}" type="presParOf" srcId="{1933F336-2007-47C9-9127-40CDFCD4D0BB}" destId="{EC977BE6-B850-4514-AA33-C3F756B0C67B}" srcOrd="0" destOrd="0" presId="urn:microsoft.com/office/officeart/2011/layout/CircleProcess"/>
    <dgm:cxn modelId="{DADBE9E6-4EF1-4A66-88E1-8F105E386713}" type="presParOf" srcId="{57AF835D-1262-4999-9C78-824B7CA0AFCF}" destId="{9FBFF9DE-B3E9-42F5-8A5D-480BCA585DFE}" srcOrd="11" destOrd="0" presId="urn:microsoft.com/office/officeart/2011/layout/CircleProcess"/>
    <dgm:cxn modelId="{301807A8-9374-4989-9DF2-8C12F126C795}" type="presParOf" srcId="{57AF835D-1262-4999-9C78-824B7CA0AFCF}" destId="{A49A475F-4288-432E-BB9D-6F8AA4767BDD}" srcOrd="12" destOrd="0" presId="urn:microsoft.com/office/officeart/2011/layout/CircleProcess"/>
    <dgm:cxn modelId="{0BDBD763-70DA-4FBE-9A74-09D2CF7C71C3}" type="presParOf" srcId="{A49A475F-4288-432E-BB9D-6F8AA4767BDD}" destId="{DD42B450-F594-4811-AE15-8C443751C81C}" srcOrd="0" destOrd="0" presId="urn:microsoft.com/office/officeart/2011/layout/CircleProcess"/>
    <dgm:cxn modelId="{D2A85048-D29F-4CFA-9244-A22E084B98A8}" type="presParOf" srcId="{57AF835D-1262-4999-9C78-824B7CA0AFCF}" destId="{49673EC0-1DEC-4110-BB7E-937CD0FB33C8}" srcOrd="13" destOrd="0" presId="urn:microsoft.com/office/officeart/2011/layout/CircleProcess"/>
    <dgm:cxn modelId="{15B39109-ECA2-4CD4-8CB5-5E3ED349DA91}" type="presParOf" srcId="{49673EC0-1DEC-4110-BB7E-937CD0FB33C8}" destId="{817CDBC4-8A07-4DE6-BFF9-BFB82FAE922C}" srcOrd="0" destOrd="0" presId="urn:microsoft.com/office/officeart/2011/layout/CircleProcess"/>
    <dgm:cxn modelId="{8E339D72-CA62-494C-9091-85266B56EC58}" type="presParOf" srcId="{57AF835D-1262-4999-9C78-824B7CA0AFCF}" destId="{5AECD3DF-C2C7-4609-AB44-BEE1C2B0B5A1}" srcOrd="14" destOrd="0" presId="urn:microsoft.com/office/officeart/2011/layout/CircleProcess"/>
    <dgm:cxn modelId="{81104A37-A186-45B1-8BE8-DF3C1C4E8966}" type="presParOf" srcId="{57AF835D-1262-4999-9C78-824B7CA0AFCF}" destId="{DE4E338F-187F-4DB7-A055-144F6BBAB804}" srcOrd="15" destOrd="0" presId="urn:microsoft.com/office/officeart/2011/layout/CircleProcess"/>
    <dgm:cxn modelId="{2DDDCAB7-6AAF-4BEC-8B8C-ECAA0DC390A5}" type="presParOf" srcId="{DE4E338F-187F-4DB7-A055-144F6BBAB804}" destId="{1B4EE8AF-C1F9-42D8-AFA4-299AC606760D}" srcOrd="0" destOrd="0" presId="urn:microsoft.com/office/officeart/2011/layout/CircleProcess"/>
    <dgm:cxn modelId="{26B609E1-A2C7-4F4F-885C-37CB46C2B6A5}" type="presParOf" srcId="{57AF835D-1262-4999-9C78-824B7CA0AFCF}" destId="{33454FF1-14A7-4403-A6D0-D1C379E7900E}" srcOrd="16" destOrd="0" presId="urn:microsoft.com/office/officeart/2011/layout/CircleProcess"/>
    <dgm:cxn modelId="{9B14B37E-6037-4E06-9064-D49A4765FB4F}" type="presParOf" srcId="{33454FF1-14A7-4403-A6D0-D1C379E7900E}" destId="{C1B21F3C-4E9D-443E-8A0F-2F9030550BA2}" srcOrd="0" destOrd="0" presId="urn:microsoft.com/office/officeart/2011/layout/CircleProcess"/>
    <dgm:cxn modelId="{6105BF79-84CE-4411-BF98-8AEC88859BAE}" type="presParOf" srcId="{57AF835D-1262-4999-9C78-824B7CA0AFCF}" destId="{E1870CE4-67BC-4455-876F-D92837BF0BC6}" srcOrd="17" destOrd="0" presId="urn:microsoft.com/office/officeart/2011/layout/CircleProcess"/>
  </dgm:cxnLst>
  <dgm:bg/>
  <dgm:whole/>
  <dgm:extLst>
    <a:ext uri="http://schemas.microsoft.com/office/drawing/2008/diagram">
      <dsp:dataModelExt xmlns:dsp="http://schemas.microsoft.com/office/drawing/2008/diagram" relId="rId38" minVer="http://schemas.openxmlformats.org/drawingml/2006/diagram"/>
    </a:ext>
  </dgm:extLst>
</dgm:dataModel>
</file>

<file path=word/diagrams/data6.xml><?xml version="1.0" encoding="utf-8"?>
<dgm:dataModel xmlns:dgm="http://schemas.openxmlformats.org/drawingml/2006/diagram" xmlns:a="http://schemas.openxmlformats.org/drawingml/2006/main">
  <dgm:ptLst>
    <dgm:pt modelId="{8D8E980B-DD72-4516-8079-C3F8263C76B1}" type="doc">
      <dgm:prSet loTypeId="urn:microsoft.com/office/officeart/2005/8/layout/chevron2" loCatId="list" qsTypeId="urn:microsoft.com/office/officeart/2005/8/quickstyle/simple1" qsCatId="simple" csTypeId="urn:microsoft.com/office/officeart/2005/8/colors/accent2_2" csCatId="accent2" phldr="1"/>
      <dgm:spPr/>
      <dgm:t>
        <a:bodyPr/>
        <a:lstStyle/>
        <a:p>
          <a:endParaRPr lang="en-GB"/>
        </a:p>
      </dgm:t>
    </dgm:pt>
    <dgm:pt modelId="{69019287-EB9F-4478-8CBE-C2EED7494B9E}">
      <dgm:prSet phldrT="[Text]"/>
      <dgm:spPr/>
      <dgm:t>
        <a:bodyPr/>
        <a:lstStyle/>
        <a:p>
          <a:r>
            <a:rPr lang="en-GB">
              <a:latin typeface="Arial" panose="020B0604020202020204" pitchFamily="34" charset="0"/>
              <a:cs typeface="Arial" panose="020B0604020202020204" pitchFamily="34" charset="0"/>
            </a:rPr>
            <a:t>P</a:t>
          </a:r>
        </a:p>
      </dgm:t>
    </dgm:pt>
    <dgm:pt modelId="{0C0E10FD-400D-4A0A-9642-2D70A01E8717}" type="parTrans" cxnId="{76222564-3686-40CF-8BAE-047DB57BCDC5}">
      <dgm:prSet/>
      <dgm:spPr/>
      <dgm:t>
        <a:bodyPr/>
        <a:lstStyle/>
        <a:p>
          <a:endParaRPr lang="en-GB">
            <a:latin typeface="Arial" panose="020B0604020202020204" pitchFamily="34" charset="0"/>
            <a:cs typeface="Arial" panose="020B0604020202020204" pitchFamily="34" charset="0"/>
          </a:endParaRPr>
        </a:p>
      </dgm:t>
    </dgm:pt>
    <dgm:pt modelId="{B411D9AD-983F-459F-8389-A5F9D835D7F6}" type="sibTrans" cxnId="{76222564-3686-40CF-8BAE-047DB57BCDC5}">
      <dgm:prSet/>
      <dgm:spPr/>
      <dgm:t>
        <a:bodyPr/>
        <a:lstStyle/>
        <a:p>
          <a:endParaRPr lang="en-GB">
            <a:latin typeface="Arial" panose="020B0604020202020204" pitchFamily="34" charset="0"/>
            <a:cs typeface="Arial" panose="020B0604020202020204" pitchFamily="34" charset="0"/>
          </a:endParaRPr>
        </a:p>
      </dgm:t>
    </dgm:pt>
    <dgm:pt modelId="{CE08224D-ECDD-44E4-BDF2-2E5929CEDF55}">
      <dgm:prSet phldrT="[Text]"/>
      <dgm:spPr/>
      <dgm:t>
        <a:bodyPr/>
        <a:lstStyle/>
        <a:p>
          <a:r>
            <a:rPr lang="en-GB">
              <a:latin typeface="Arial" panose="020B0604020202020204" pitchFamily="34" charset="0"/>
              <a:cs typeface="Arial" panose="020B0604020202020204" pitchFamily="34" charset="0"/>
            </a:rPr>
            <a:t>E</a:t>
          </a:r>
        </a:p>
      </dgm:t>
    </dgm:pt>
    <dgm:pt modelId="{14C86B9B-C9E6-4CD9-BD68-B09C7C9FFF7F}" type="parTrans" cxnId="{EBB0F893-7672-44C4-94B4-43818A2231C0}">
      <dgm:prSet/>
      <dgm:spPr/>
      <dgm:t>
        <a:bodyPr/>
        <a:lstStyle/>
        <a:p>
          <a:endParaRPr lang="en-GB">
            <a:latin typeface="Arial" panose="020B0604020202020204" pitchFamily="34" charset="0"/>
            <a:cs typeface="Arial" panose="020B0604020202020204" pitchFamily="34" charset="0"/>
          </a:endParaRPr>
        </a:p>
      </dgm:t>
    </dgm:pt>
    <dgm:pt modelId="{45F261C2-C254-414F-90F0-10F9B5F709C6}" type="sibTrans" cxnId="{EBB0F893-7672-44C4-94B4-43818A2231C0}">
      <dgm:prSet/>
      <dgm:spPr/>
      <dgm:t>
        <a:bodyPr/>
        <a:lstStyle/>
        <a:p>
          <a:endParaRPr lang="en-GB">
            <a:latin typeface="Arial" panose="020B0604020202020204" pitchFamily="34" charset="0"/>
            <a:cs typeface="Arial" panose="020B0604020202020204" pitchFamily="34" charset="0"/>
          </a:endParaRPr>
        </a:p>
      </dgm:t>
    </dgm:pt>
    <dgm:pt modelId="{F36D819B-13AB-41AB-AF7E-C78A4C8F9EAE}">
      <dgm:prSet phldrT="[Text]"/>
      <dgm:spPr/>
      <dgm:t>
        <a:bodyPr/>
        <a:lstStyle/>
        <a:p>
          <a:r>
            <a:rPr lang="en-GB">
              <a:latin typeface="Arial" panose="020B0604020202020204" pitchFamily="34" charset="0"/>
              <a:cs typeface="Arial" panose="020B0604020202020204" pitchFamily="34" charset="0"/>
            </a:rPr>
            <a:t>S</a:t>
          </a:r>
        </a:p>
      </dgm:t>
    </dgm:pt>
    <dgm:pt modelId="{90132A64-1EBC-41F8-AAE9-D74C02C17133}" type="parTrans" cxnId="{E746F04E-1C7E-4BBA-AAE1-D2585EBD626D}">
      <dgm:prSet/>
      <dgm:spPr/>
      <dgm:t>
        <a:bodyPr/>
        <a:lstStyle/>
        <a:p>
          <a:endParaRPr lang="en-GB">
            <a:latin typeface="Arial" panose="020B0604020202020204" pitchFamily="34" charset="0"/>
            <a:cs typeface="Arial" panose="020B0604020202020204" pitchFamily="34" charset="0"/>
          </a:endParaRPr>
        </a:p>
      </dgm:t>
    </dgm:pt>
    <dgm:pt modelId="{79C24F76-CAB4-41D8-905B-3B7194444C8D}" type="sibTrans" cxnId="{E746F04E-1C7E-4BBA-AAE1-D2585EBD626D}">
      <dgm:prSet/>
      <dgm:spPr/>
      <dgm:t>
        <a:bodyPr/>
        <a:lstStyle/>
        <a:p>
          <a:endParaRPr lang="en-GB">
            <a:latin typeface="Arial" panose="020B0604020202020204" pitchFamily="34" charset="0"/>
            <a:cs typeface="Arial" panose="020B0604020202020204" pitchFamily="34" charset="0"/>
          </a:endParaRPr>
        </a:p>
      </dgm:t>
    </dgm:pt>
    <dgm:pt modelId="{5CDE628E-8EB4-44ED-8015-59BF28F0F80F}">
      <dgm:prSet phldrT="[Text]"/>
      <dgm:spPr/>
      <dgm:t>
        <a:bodyPr/>
        <a:lstStyle/>
        <a:p>
          <a:r>
            <a:rPr lang="en-GB">
              <a:latin typeface="Arial" panose="020B0604020202020204" pitchFamily="34" charset="0"/>
              <a:cs typeface="Arial" panose="020B0604020202020204" pitchFamily="34" charset="0"/>
            </a:rPr>
            <a:t>E</a:t>
          </a:r>
        </a:p>
      </dgm:t>
    </dgm:pt>
    <dgm:pt modelId="{91F88C31-D8C6-4F23-A973-130CAC716A7C}" type="parTrans" cxnId="{C0117F73-8D66-4FE7-A7EC-538B4698D570}">
      <dgm:prSet/>
      <dgm:spPr/>
      <dgm:t>
        <a:bodyPr/>
        <a:lstStyle/>
        <a:p>
          <a:endParaRPr lang="en-GB">
            <a:latin typeface="Arial" panose="020B0604020202020204" pitchFamily="34" charset="0"/>
            <a:cs typeface="Arial" panose="020B0604020202020204" pitchFamily="34" charset="0"/>
          </a:endParaRPr>
        </a:p>
      </dgm:t>
    </dgm:pt>
    <dgm:pt modelId="{F4726CB9-4173-4F77-8BF7-20EC4F3FFCFF}" type="sibTrans" cxnId="{C0117F73-8D66-4FE7-A7EC-538B4698D570}">
      <dgm:prSet/>
      <dgm:spPr/>
      <dgm:t>
        <a:bodyPr/>
        <a:lstStyle/>
        <a:p>
          <a:endParaRPr lang="en-GB">
            <a:latin typeface="Arial" panose="020B0604020202020204" pitchFamily="34" charset="0"/>
            <a:cs typeface="Arial" panose="020B0604020202020204" pitchFamily="34" charset="0"/>
          </a:endParaRPr>
        </a:p>
      </dgm:t>
    </dgm:pt>
    <dgm:pt modelId="{D7FE3CA8-66FB-426D-9808-ACAC61D7616B}">
      <dgm:prSet phldrT="[Text]"/>
      <dgm:spPr/>
      <dgm:t>
        <a:bodyPr/>
        <a:lstStyle/>
        <a:p>
          <a:r>
            <a:rPr lang="en-GB">
              <a:latin typeface="Arial" panose="020B0604020202020204" pitchFamily="34" charset="0"/>
              <a:cs typeface="Arial" panose="020B0604020202020204" pitchFamily="34" charset="0"/>
            </a:rPr>
            <a:t>T</a:t>
          </a:r>
        </a:p>
      </dgm:t>
    </dgm:pt>
    <dgm:pt modelId="{508ACBCC-ECD0-4D03-A1E4-6DB3FB1097AF}" type="parTrans" cxnId="{E09B1510-94C4-4DBD-BA1B-98A1F57A4379}">
      <dgm:prSet/>
      <dgm:spPr/>
      <dgm:t>
        <a:bodyPr/>
        <a:lstStyle/>
        <a:p>
          <a:endParaRPr lang="en-GB">
            <a:latin typeface="Arial" panose="020B0604020202020204" pitchFamily="34" charset="0"/>
            <a:cs typeface="Arial" panose="020B0604020202020204" pitchFamily="34" charset="0"/>
          </a:endParaRPr>
        </a:p>
      </dgm:t>
    </dgm:pt>
    <dgm:pt modelId="{59191927-972D-4794-958C-01989240A1CD}" type="sibTrans" cxnId="{E09B1510-94C4-4DBD-BA1B-98A1F57A4379}">
      <dgm:prSet/>
      <dgm:spPr/>
      <dgm:t>
        <a:bodyPr/>
        <a:lstStyle/>
        <a:p>
          <a:endParaRPr lang="en-GB">
            <a:latin typeface="Arial" panose="020B0604020202020204" pitchFamily="34" charset="0"/>
            <a:cs typeface="Arial" panose="020B0604020202020204" pitchFamily="34" charset="0"/>
          </a:endParaRPr>
        </a:p>
      </dgm:t>
    </dgm:pt>
    <dgm:pt modelId="{160AE642-8EED-401E-B1E3-E3EB441E0D13}">
      <dgm:prSet phldrT="[Text]"/>
      <dgm:spPr/>
      <dgm:t>
        <a:bodyPr/>
        <a:lstStyle/>
        <a:p>
          <a:r>
            <a:rPr lang="en-GB">
              <a:latin typeface="Arial" panose="020B0604020202020204" pitchFamily="34" charset="0"/>
              <a:cs typeface="Arial" panose="020B0604020202020204" pitchFamily="34" charset="0"/>
            </a:rPr>
            <a:t>L</a:t>
          </a:r>
        </a:p>
      </dgm:t>
    </dgm:pt>
    <dgm:pt modelId="{093A7EB7-5389-4938-8E16-BB7D0F08D8AD}" type="parTrans" cxnId="{66679D58-45FC-412E-937F-2DE23D9D947C}">
      <dgm:prSet/>
      <dgm:spPr/>
      <dgm:t>
        <a:bodyPr/>
        <a:lstStyle/>
        <a:p>
          <a:endParaRPr lang="en-GB">
            <a:latin typeface="Arial" panose="020B0604020202020204" pitchFamily="34" charset="0"/>
            <a:cs typeface="Arial" panose="020B0604020202020204" pitchFamily="34" charset="0"/>
          </a:endParaRPr>
        </a:p>
      </dgm:t>
    </dgm:pt>
    <dgm:pt modelId="{303A1C16-D622-4BFA-A7DF-0D3E329FEDAD}" type="sibTrans" cxnId="{66679D58-45FC-412E-937F-2DE23D9D947C}">
      <dgm:prSet/>
      <dgm:spPr/>
      <dgm:t>
        <a:bodyPr/>
        <a:lstStyle/>
        <a:p>
          <a:endParaRPr lang="en-GB">
            <a:latin typeface="Arial" panose="020B0604020202020204" pitchFamily="34" charset="0"/>
            <a:cs typeface="Arial" panose="020B0604020202020204" pitchFamily="34" charset="0"/>
          </a:endParaRPr>
        </a:p>
      </dgm:t>
    </dgm:pt>
    <dgm:pt modelId="{4CE838F1-088D-4CB0-A58A-42FA12AED364}">
      <dgm:prSet custT="1"/>
      <dgm:spPr/>
      <dgm:t>
        <a:bodyPr/>
        <a:lstStyle/>
        <a:p>
          <a:endParaRPr lang="en-GB" sz="1100">
            <a:latin typeface="Arial" panose="020B0604020202020204" pitchFamily="34" charset="0"/>
            <a:cs typeface="Arial" panose="020B0604020202020204" pitchFamily="34" charset="0"/>
          </a:endParaRPr>
        </a:p>
      </dgm:t>
    </dgm:pt>
    <dgm:pt modelId="{08B65A26-D873-4FEC-BE19-F832EEA8B5C5}" type="parTrans" cxnId="{5EC13717-0D3C-47D3-96C3-8F2C342511FD}">
      <dgm:prSet/>
      <dgm:spPr/>
      <dgm:t>
        <a:bodyPr/>
        <a:lstStyle/>
        <a:p>
          <a:endParaRPr lang="en-GB">
            <a:latin typeface="Arial" panose="020B0604020202020204" pitchFamily="34" charset="0"/>
            <a:cs typeface="Arial" panose="020B0604020202020204" pitchFamily="34" charset="0"/>
          </a:endParaRPr>
        </a:p>
      </dgm:t>
    </dgm:pt>
    <dgm:pt modelId="{765BCB20-AAEC-485A-A418-943953F704E6}" type="sibTrans" cxnId="{5EC13717-0D3C-47D3-96C3-8F2C342511FD}">
      <dgm:prSet/>
      <dgm:spPr/>
      <dgm:t>
        <a:bodyPr/>
        <a:lstStyle/>
        <a:p>
          <a:endParaRPr lang="en-GB">
            <a:latin typeface="Arial" panose="020B0604020202020204" pitchFamily="34" charset="0"/>
            <a:cs typeface="Arial" panose="020B0604020202020204" pitchFamily="34" charset="0"/>
          </a:endParaRPr>
        </a:p>
      </dgm:t>
    </dgm:pt>
    <dgm:pt modelId="{63936DC7-CB16-43EE-B76A-7F1BDAD5F184}">
      <dgm:prSet custT="1"/>
      <dgm:spPr/>
      <dgm:t>
        <a:bodyPr/>
        <a:lstStyle/>
        <a:p>
          <a:r>
            <a:rPr lang="en-GB" sz="1100" b="1">
              <a:latin typeface="Arial" panose="020B0604020202020204" pitchFamily="34" charset="0"/>
              <a:cs typeface="Arial" panose="020B0604020202020204" pitchFamily="34" charset="0"/>
            </a:rPr>
            <a:t>Politics</a:t>
          </a:r>
          <a:r>
            <a:rPr lang="en-GB" sz="1100">
              <a:latin typeface="Arial" panose="020B0604020202020204" pitchFamily="34" charset="0"/>
              <a:cs typeface="Arial" panose="020B0604020202020204" pitchFamily="34" charset="0"/>
            </a:rPr>
            <a:t>: politics can affect business landscape depending on what laws and policies are implemented. </a:t>
          </a:r>
        </a:p>
      </dgm:t>
    </dgm:pt>
    <dgm:pt modelId="{2B3B77CF-7BA3-4F8E-A886-756E64A04F7B}" type="parTrans" cxnId="{28F7A0B2-5BBA-478D-87DD-6382806AD74A}">
      <dgm:prSet/>
      <dgm:spPr/>
      <dgm:t>
        <a:bodyPr/>
        <a:lstStyle/>
        <a:p>
          <a:endParaRPr lang="en-GB">
            <a:latin typeface="Arial" panose="020B0604020202020204" pitchFamily="34" charset="0"/>
            <a:cs typeface="Arial" panose="020B0604020202020204" pitchFamily="34" charset="0"/>
          </a:endParaRPr>
        </a:p>
      </dgm:t>
    </dgm:pt>
    <dgm:pt modelId="{0E8F6CD6-3915-4156-863B-B4740750C570}" type="sibTrans" cxnId="{28F7A0B2-5BBA-478D-87DD-6382806AD74A}">
      <dgm:prSet/>
      <dgm:spPr/>
      <dgm:t>
        <a:bodyPr/>
        <a:lstStyle/>
        <a:p>
          <a:endParaRPr lang="en-GB">
            <a:latin typeface="Arial" panose="020B0604020202020204" pitchFamily="34" charset="0"/>
            <a:cs typeface="Arial" panose="020B0604020202020204" pitchFamily="34" charset="0"/>
          </a:endParaRPr>
        </a:p>
      </dgm:t>
    </dgm:pt>
    <dgm:pt modelId="{F503F848-4508-4EF7-ADEE-A8BC7BFF3E25}">
      <dgm:prSet custT="1"/>
      <dgm:spPr/>
      <dgm:t>
        <a:bodyPr/>
        <a:lstStyle/>
        <a:p>
          <a:r>
            <a:rPr lang="en-GB" sz="1100" b="1">
              <a:latin typeface="Arial" panose="020B0604020202020204" pitchFamily="34" charset="0"/>
              <a:cs typeface="Arial" panose="020B0604020202020204" pitchFamily="34" charset="0"/>
            </a:rPr>
            <a:t>Economic: </a:t>
          </a:r>
          <a:r>
            <a:rPr lang="en-GB" sz="1100">
              <a:latin typeface="Arial" panose="020B0604020202020204" pitchFamily="34" charset="0"/>
              <a:cs typeface="Arial" panose="020B0604020202020204" pitchFamily="34" charset="0"/>
            </a:rPr>
            <a:t>interest rates, inflation, exchange rates, stock market trends other economic factors can determine the economy’s performance.</a:t>
          </a:r>
        </a:p>
      </dgm:t>
    </dgm:pt>
    <dgm:pt modelId="{255B30CC-E25E-4780-A31C-52E89F3BDC93}" type="parTrans" cxnId="{C9552CC4-E365-4AFE-838E-43D9658F9DC1}">
      <dgm:prSet/>
      <dgm:spPr/>
      <dgm:t>
        <a:bodyPr/>
        <a:lstStyle/>
        <a:p>
          <a:endParaRPr lang="en-GB">
            <a:latin typeface="Arial" panose="020B0604020202020204" pitchFamily="34" charset="0"/>
            <a:cs typeface="Arial" panose="020B0604020202020204" pitchFamily="34" charset="0"/>
          </a:endParaRPr>
        </a:p>
      </dgm:t>
    </dgm:pt>
    <dgm:pt modelId="{F70B0F29-CE7A-4811-9B39-AC15AB9F5000}" type="sibTrans" cxnId="{C9552CC4-E365-4AFE-838E-43D9658F9DC1}">
      <dgm:prSet/>
      <dgm:spPr/>
      <dgm:t>
        <a:bodyPr/>
        <a:lstStyle/>
        <a:p>
          <a:endParaRPr lang="en-GB">
            <a:latin typeface="Arial" panose="020B0604020202020204" pitchFamily="34" charset="0"/>
            <a:cs typeface="Arial" panose="020B0604020202020204" pitchFamily="34" charset="0"/>
          </a:endParaRPr>
        </a:p>
      </dgm:t>
    </dgm:pt>
    <dgm:pt modelId="{02C411A6-8B57-4F84-9105-9EE1E74EB60A}">
      <dgm:prSet custT="1"/>
      <dgm:spPr/>
      <dgm:t>
        <a:bodyPr/>
        <a:lstStyle/>
        <a:p>
          <a:r>
            <a:rPr lang="en-GB" sz="1100" b="1">
              <a:latin typeface="Arial" panose="020B0604020202020204" pitchFamily="34" charset="0"/>
              <a:cs typeface="Arial" panose="020B0604020202020204" pitchFamily="34" charset="0"/>
            </a:rPr>
            <a:t>Social: </a:t>
          </a:r>
          <a:r>
            <a:rPr lang="en-GB" sz="1100">
              <a:latin typeface="Arial" panose="020B0604020202020204" pitchFamily="34" charset="0"/>
              <a:cs typeface="Arial" panose="020B0604020202020204" pitchFamily="34" charset="0"/>
            </a:rPr>
            <a:t>public lifestyle, public wellbeing, populations growth all can have impacted the business environment. </a:t>
          </a:r>
        </a:p>
      </dgm:t>
    </dgm:pt>
    <dgm:pt modelId="{164F073A-2BB2-4AE4-8F4A-F05C804EDBAD}" type="parTrans" cxnId="{4D4B8E3B-261D-4E96-974B-0E9F3C0ACEF8}">
      <dgm:prSet/>
      <dgm:spPr/>
      <dgm:t>
        <a:bodyPr/>
        <a:lstStyle/>
        <a:p>
          <a:endParaRPr lang="en-GB">
            <a:latin typeface="Arial" panose="020B0604020202020204" pitchFamily="34" charset="0"/>
            <a:cs typeface="Arial" panose="020B0604020202020204" pitchFamily="34" charset="0"/>
          </a:endParaRPr>
        </a:p>
      </dgm:t>
    </dgm:pt>
    <dgm:pt modelId="{5B3ED73E-4E00-47DB-909B-224F8868D452}" type="sibTrans" cxnId="{4D4B8E3B-261D-4E96-974B-0E9F3C0ACEF8}">
      <dgm:prSet/>
      <dgm:spPr/>
      <dgm:t>
        <a:bodyPr/>
        <a:lstStyle/>
        <a:p>
          <a:endParaRPr lang="en-GB">
            <a:latin typeface="Arial" panose="020B0604020202020204" pitchFamily="34" charset="0"/>
            <a:cs typeface="Arial" panose="020B0604020202020204" pitchFamily="34" charset="0"/>
          </a:endParaRPr>
        </a:p>
      </dgm:t>
    </dgm:pt>
    <dgm:pt modelId="{F93A8B5F-7DC1-403D-B83F-34F9F509CBFB}">
      <dgm:prSet custT="1"/>
      <dgm:spPr/>
      <dgm:t>
        <a:bodyPr/>
        <a:lstStyle/>
        <a:p>
          <a:r>
            <a:rPr lang="en-GB" sz="1100" b="1">
              <a:latin typeface="Arial" panose="020B0604020202020204" pitchFamily="34" charset="0"/>
              <a:cs typeface="Arial" panose="020B0604020202020204" pitchFamily="34" charset="0"/>
            </a:rPr>
            <a:t>Technologies</a:t>
          </a:r>
          <a:r>
            <a:rPr lang="en-GB" sz="1100">
              <a:latin typeface="Arial" panose="020B0604020202020204" pitchFamily="34" charset="0"/>
              <a:cs typeface="Arial" panose="020B0604020202020204" pitchFamily="34" charset="0"/>
            </a:rPr>
            <a:t>: technologies, innovations can change the business environment, a business must be prepared for change and adaptability, example electric cars can phase out petrol cars.</a:t>
          </a:r>
        </a:p>
      </dgm:t>
    </dgm:pt>
    <dgm:pt modelId="{DEDE12D9-A9C8-41ED-95D6-D5D0373A37C9}" type="parTrans" cxnId="{CDBBBE43-4C7F-4A70-824D-5BDA66BF8DFA}">
      <dgm:prSet/>
      <dgm:spPr/>
      <dgm:t>
        <a:bodyPr/>
        <a:lstStyle/>
        <a:p>
          <a:endParaRPr lang="en-GB">
            <a:latin typeface="Arial" panose="020B0604020202020204" pitchFamily="34" charset="0"/>
            <a:cs typeface="Arial" panose="020B0604020202020204" pitchFamily="34" charset="0"/>
          </a:endParaRPr>
        </a:p>
      </dgm:t>
    </dgm:pt>
    <dgm:pt modelId="{21F585C8-BD23-47C4-A5E8-742A6B903374}" type="sibTrans" cxnId="{CDBBBE43-4C7F-4A70-824D-5BDA66BF8DFA}">
      <dgm:prSet/>
      <dgm:spPr/>
      <dgm:t>
        <a:bodyPr/>
        <a:lstStyle/>
        <a:p>
          <a:endParaRPr lang="en-GB">
            <a:latin typeface="Arial" panose="020B0604020202020204" pitchFamily="34" charset="0"/>
            <a:cs typeface="Arial" panose="020B0604020202020204" pitchFamily="34" charset="0"/>
          </a:endParaRPr>
        </a:p>
      </dgm:t>
    </dgm:pt>
    <dgm:pt modelId="{B2A32BB7-0616-4092-AD8C-77B757184A07}">
      <dgm:prSet custT="1"/>
      <dgm:spPr/>
      <dgm:t>
        <a:bodyPr/>
        <a:lstStyle/>
        <a:p>
          <a:r>
            <a:rPr lang="en-GB" sz="1100" b="1">
              <a:latin typeface="Arial" panose="020B0604020202020204" pitchFamily="34" charset="0"/>
              <a:cs typeface="Arial" panose="020B0604020202020204" pitchFamily="34" charset="0"/>
            </a:rPr>
            <a:t>Legal</a:t>
          </a:r>
          <a:r>
            <a:rPr lang="en-GB" sz="1100">
              <a:latin typeface="Arial" panose="020B0604020202020204" pitchFamily="34" charset="0"/>
              <a:cs typeface="Arial" panose="020B0604020202020204" pitchFamily="34" charset="0"/>
            </a:rPr>
            <a:t>: following local and international laws like copyright, labour laws, and taxations are must for all companies and must be prepared for changes in legislation.</a:t>
          </a:r>
        </a:p>
      </dgm:t>
    </dgm:pt>
    <dgm:pt modelId="{7A867799-1CD1-4C18-B383-A89EDACDABD1}" type="parTrans" cxnId="{D1B7F01F-F766-46BD-806B-08FCE01E667B}">
      <dgm:prSet/>
      <dgm:spPr/>
      <dgm:t>
        <a:bodyPr/>
        <a:lstStyle/>
        <a:p>
          <a:endParaRPr lang="en-GB">
            <a:latin typeface="Arial" panose="020B0604020202020204" pitchFamily="34" charset="0"/>
            <a:cs typeface="Arial" panose="020B0604020202020204" pitchFamily="34" charset="0"/>
          </a:endParaRPr>
        </a:p>
      </dgm:t>
    </dgm:pt>
    <dgm:pt modelId="{602CD3AA-196E-49F3-9783-020BC560C182}" type="sibTrans" cxnId="{D1B7F01F-F766-46BD-806B-08FCE01E667B}">
      <dgm:prSet/>
      <dgm:spPr/>
      <dgm:t>
        <a:bodyPr/>
        <a:lstStyle/>
        <a:p>
          <a:endParaRPr lang="en-GB">
            <a:latin typeface="Arial" panose="020B0604020202020204" pitchFamily="34" charset="0"/>
            <a:cs typeface="Arial" panose="020B0604020202020204" pitchFamily="34" charset="0"/>
          </a:endParaRPr>
        </a:p>
      </dgm:t>
    </dgm:pt>
    <dgm:pt modelId="{74C29E53-39BC-4AD8-A252-3DBC41BA3036}">
      <dgm:prSet custT="1"/>
      <dgm:spPr/>
      <dgm:t>
        <a:bodyPr/>
        <a:lstStyle/>
        <a:p>
          <a:r>
            <a:rPr lang="en-GB" sz="1100" b="1">
              <a:latin typeface="Arial" panose="020B0604020202020204" pitchFamily="34" charset="0"/>
              <a:cs typeface="Arial" panose="020B0604020202020204" pitchFamily="34" charset="0"/>
            </a:rPr>
            <a:t>Environment: </a:t>
          </a:r>
          <a:r>
            <a:rPr lang="en-GB" sz="1100">
              <a:latin typeface="Arial" panose="020B0604020202020204" pitchFamily="34" charset="0"/>
              <a:cs typeface="Arial" panose="020B0604020202020204" pitchFamily="34" charset="0"/>
            </a:rPr>
            <a:t>Climate change, global attitude towards carbon footprint shortage of raw material can affect the way companies operate.</a:t>
          </a:r>
          <a:endParaRPr lang="en-GB" sz="1400">
            <a:latin typeface="Arial" panose="020B0604020202020204" pitchFamily="34" charset="0"/>
            <a:cs typeface="Arial" panose="020B0604020202020204" pitchFamily="34" charset="0"/>
          </a:endParaRPr>
        </a:p>
      </dgm:t>
    </dgm:pt>
    <dgm:pt modelId="{D815E5EB-FEC2-4D02-9015-9D531E90DCE9}" type="parTrans" cxnId="{25F8A312-195A-415B-8BF7-3D4EDE2B8F28}">
      <dgm:prSet/>
      <dgm:spPr/>
      <dgm:t>
        <a:bodyPr/>
        <a:lstStyle/>
        <a:p>
          <a:endParaRPr lang="en-GB">
            <a:latin typeface="Arial" panose="020B0604020202020204" pitchFamily="34" charset="0"/>
            <a:cs typeface="Arial" panose="020B0604020202020204" pitchFamily="34" charset="0"/>
          </a:endParaRPr>
        </a:p>
      </dgm:t>
    </dgm:pt>
    <dgm:pt modelId="{1C40E3B8-3CD0-4106-803F-99BBDD224E98}" type="sibTrans" cxnId="{25F8A312-195A-415B-8BF7-3D4EDE2B8F28}">
      <dgm:prSet/>
      <dgm:spPr/>
      <dgm:t>
        <a:bodyPr/>
        <a:lstStyle/>
        <a:p>
          <a:endParaRPr lang="en-GB">
            <a:latin typeface="Arial" panose="020B0604020202020204" pitchFamily="34" charset="0"/>
            <a:cs typeface="Arial" panose="020B0604020202020204" pitchFamily="34" charset="0"/>
          </a:endParaRPr>
        </a:p>
      </dgm:t>
    </dgm:pt>
    <dgm:pt modelId="{9BB8779C-044D-463F-9418-C86295BA2D44}" type="pres">
      <dgm:prSet presAssocID="{8D8E980B-DD72-4516-8079-C3F8263C76B1}" presName="linearFlow" presStyleCnt="0">
        <dgm:presLayoutVars>
          <dgm:dir/>
          <dgm:animLvl val="lvl"/>
          <dgm:resizeHandles val="exact"/>
        </dgm:presLayoutVars>
      </dgm:prSet>
      <dgm:spPr/>
    </dgm:pt>
    <dgm:pt modelId="{2F40AF74-18F4-47E3-906A-7FEE5980475F}" type="pres">
      <dgm:prSet presAssocID="{69019287-EB9F-4478-8CBE-C2EED7494B9E}" presName="composite" presStyleCnt="0"/>
      <dgm:spPr/>
    </dgm:pt>
    <dgm:pt modelId="{245869DF-1C38-4207-AFD3-2F55103FCBDB}" type="pres">
      <dgm:prSet presAssocID="{69019287-EB9F-4478-8CBE-C2EED7494B9E}" presName="parentText" presStyleLbl="alignNode1" presStyleIdx="0" presStyleCnt="6">
        <dgm:presLayoutVars>
          <dgm:chMax val="1"/>
          <dgm:bulletEnabled val="1"/>
        </dgm:presLayoutVars>
      </dgm:prSet>
      <dgm:spPr/>
    </dgm:pt>
    <dgm:pt modelId="{CB380666-5971-492C-A2FD-C5847E613BAA}" type="pres">
      <dgm:prSet presAssocID="{69019287-EB9F-4478-8CBE-C2EED7494B9E}" presName="descendantText" presStyleLbl="alignAcc1" presStyleIdx="0" presStyleCnt="6">
        <dgm:presLayoutVars>
          <dgm:bulletEnabled val="1"/>
        </dgm:presLayoutVars>
      </dgm:prSet>
      <dgm:spPr/>
    </dgm:pt>
    <dgm:pt modelId="{E0053F2A-5C3D-4CD2-876A-D8BBF1642051}" type="pres">
      <dgm:prSet presAssocID="{B411D9AD-983F-459F-8389-A5F9D835D7F6}" presName="sp" presStyleCnt="0"/>
      <dgm:spPr/>
    </dgm:pt>
    <dgm:pt modelId="{CE824310-DF1C-4CE4-BABE-7216C243F982}" type="pres">
      <dgm:prSet presAssocID="{CE08224D-ECDD-44E4-BDF2-2E5929CEDF55}" presName="composite" presStyleCnt="0"/>
      <dgm:spPr/>
    </dgm:pt>
    <dgm:pt modelId="{C69F1C59-4E3C-46A7-B7B6-C5689A0E4A6F}" type="pres">
      <dgm:prSet presAssocID="{CE08224D-ECDD-44E4-BDF2-2E5929CEDF55}" presName="parentText" presStyleLbl="alignNode1" presStyleIdx="1" presStyleCnt="6">
        <dgm:presLayoutVars>
          <dgm:chMax val="1"/>
          <dgm:bulletEnabled val="1"/>
        </dgm:presLayoutVars>
      </dgm:prSet>
      <dgm:spPr/>
    </dgm:pt>
    <dgm:pt modelId="{479B4C28-9B0B-424C-8B8F-1736CA1AD568}" type="pres">
      <dgm:prSet presAssocID="{CE08224D-ECDD-44E4-BDF2-2E5929CEDF55}" presName="descendantText" presStyleLbl="alignAcc1" presStyleIdx="1" presStyleCnt="6">
        <dgm:presLayoutVars>
          <dgm:bulletEnabled val="1"/>
        </dgm:presLayoutVars>
      </dgm:prSet>
      <dgm:spPr/>
    </dgm:pt>
    <dgm:pt modelId="{3361D0FA-C934-44DD-B7F9-74D52B049F44}" type="pres">
      <dgm:prSet presAssocID="{45F261C2-C254-414F-90F0-10F9B5F709C6}" presName="sp" presStyleCnt="0"/>
      <dgm:spPr/>
    </dgm:pt>
    <dgm:pt modelId="{511ECDC2-E657-44BB-AD75-5C3EA4A61F72}" type="pres">
      <dgm:prSet presAssocID="{F36D819B-13AB-41AB-AF7E-C78A4C8F9EAE}" presName="composite" presStyleCnt="0"/>
      <dgm:spPr/>
    </dgm:pt>
    <dgm:pt modelId="{EEF35FFD-C231-4553-85D3-407663210925}" type="pres">
      <dgm:prSet presAssocID="{F36D819B-13AB-41AB-AF7E-C78A4C8F9EAE}" presName="parentText" presStyleLbl="alignNode1" presStyleIdx="2" presStyleCnt="6">
        <dgm:presLayoutVars>
          <dgm:chMax val="1"/>
          <dgm:bulletEnabled val="1"/>
        </dgm:presLayoutVars>
      </dgm:prSet>
      <dgm:spPr/>
    </dgm:pt>
    <dgm:pt modelId="{6098845D-4031-4C2D-B291-DF74174D9D1F}" type="pres">
      <dgm:prSet presAssocID="{F36D819B-13AB-41AB-AF7E-C78A4C8F9EAE}" presName="descendantText" presStyleLbl="alignAcc1" presStyleIdx="2" presStyleCnt="6">
        <dgm:presLayoutVars>
          <dgm:bulletEnabled val="1"/>
        </dgm:presLayoutVars>
      </dgm:prSet>
      <dgm:spPr/>
    </dgm:pt>
    <dgm:pt modelId="{7C59AA42-BE48-4B3D-AB36-FEB382139A5F}" type="pres">
      <dgm:prSet presAssocID="{79C24F76-CAB4-41D8-905B-3B7194444C8D}" presName="sp" presStyleCnt="0"/>
      <dgm:spPr/>
    </dgm:pt>
    <dgm:pt modelId="{8BF6DB27-5304-40C6-9299-766635F89BDA}" type="pres">
      <dgm:prSet presAssocID="{D7FE3CA8-66FB-426D-9808-ACAC61D7616B}" presName="composite" presStyleCnt="0"/>
      <dgm:spPr/>
    </dgm:pt>
    <dgm:pt modelId="{122C28CF-0119-4E28-91F0-C962EDD011E6}" type="pres">
      <dgm:prSet presAssocID="{D7FE3CA8-66FB-426D-9808-ACAC61D7616B}" presName="parentText" presStyleLbl="alignNode1" presStyleIdx="3" presStyleCnt="6">
        <dgm:presLayoutVars>
          <dgm:chMax val="1"/>
          <dgm:bulletEnabled val="1"/>
        </dgm:presLayoutVars>
      </dgm:prSet>
      <dgm:spPr/>
    </dgm:pt>
    <dgm:pt modelId="{3DEDC825-EBC5-44B5-BEC4-F94CD064574F}" type="pres">
      <dgm:prSet presAssocID="{D7FE3CA8-66FB-426D-9808-ACAC61D7616B}" presName="descendantText" presStyleLbl="alignAcc1" presStyleIdx="3" presStyleCnt="6">
        <dgm:presLayoutVars>
          <dgm:bulletEnabled val="1"/>
        </dgm:presLayoutVars>
      </dgm:prSet>
      <dgm:spPr/>
    </dgm:pt>
    <dgm:pt modelId="{10C96399-AE27-43D4-BC85-0BE946C41284}" type="pres">
      <dgm:prSet presAssocID="{59191927-972D-4794-958C-01989240A1CD}" presName="sp" presStyleCnt="0"/>
      <dgm:spPr/>
    </dgm:pt>
    <dgm:pt modelId="{33BB52A7-7A0E-4461-A845-EC7E01827219}" type="pres">
      <dgm:prSet presAssocID="{160AE642-8EED-401E-B1E3-E3EB441E0D13}" presName="composite" presStyleCnt="0"/>
      <dgm:spPr/>
    </dgm:pt>
    <dgm:pt modelId="{FF2064A4-D47A-4342-91A8-273FF3AE6455}" type="pres">
      <dgm:prSet presAssocID="{160AE642-8EED-401E-B1E3-E3EB441E0D13}" presName="parentText" presStyleLbl="alignNode1" presStyleIdx="4" presStyleCnt="6">
        <dgm:presLayoutVars>
          <dgm:chMax val="1"/>
          <dgm:bulletEnabled val="1"/>
        </dgm:presLayoutVars>
      </dgm:prSet>
      <dgm:spPr/>
    </dgm:pt>
    <dgm:pt modelId="{AC4424A4-8C1A-45C6-A723-33C728A03E30}" type="pres">
      <dgm:prSet presAssocID="{160AE642-8EED-401E-B1E3-E3EB441E0D13}" presName="descendantText" presStyleLbl="alignAcc1" presStyleIdx="4" presStyleCnt="6">
        <dgm:presLayoutVars>
          <dgm:bulletEnabled val="1"/>
        </dgm:presLayoutVars>
      </dgm:prSet>
      <dgm:spPr/>
    </dgm:pt>
    <dgm:pt modelId="{69722373-D6CD-4518-8F99-A48EEA62E8F2}" type="pres">
      <dgm:prSet presAssocID="{303A1C16-D622-4BFA-A7DF-0D3E329FEDAD}" presName="sp" presStyleCnt="0"/>
      <dgm:spPr/>
    </dgm:pt>
    <dgm:pt modelId="{4956B4C7-7D83-4980-BAE7-E85D9F59A728}" type="pres">
      <dgm:prSet presAssocID="{5CDE628E-8EB4-44ED-8015-59BF28F0F80F}" presName="composite" presStyleCnt="0"/>
      <dgm:spPr/>
    </dgm:pt>
    <dgm:pt modelId="{7EB2A0EB-6A95-4687-85A7-52F6C4879CDB}" type="pres">
      <dgm:prSet presAssocID="{5CDE628E-8EB4-44ED-8015-59BF28F0F80F}" presName="parentText" presStyleLbl="alignNode1" presStyleIdx="5" presStyleCnt="6">
        <dgm:presLayoutVars>
          <dgm:chMax val="1"/>
          <dgm:bulletEnabled val="1"/>
        </dgm:presLayoutVars>
      </dgm:prSet>
      <dgm:spPr/>
    </dgm:pt>
    <dgm:pt modelId="{2F8BAE44-EC38-4E94-9F50-253BC52ABA27}" type="pres">
      <dgm:prSet presAssocID="{5CDE628E-8EB4-44ED-8015-59BF28F0F80F}" presName="descendantText" presStyleLbl="alignAcc1" presStyleIdx="5" presStyleCnt="6">
        <dgm:presLayoutVars>
          <dgm:bulletEnabled val="1"/>
        </dgm:presLayoutVars>
      </dgm:prSet>
      <dgm:spPr/>
    </dgm:pt>
  </dgm:ptLst>
  <dgm:cxnLst>
    <dgm:cxn modelId="{B7591E01-9CFF-487F-8054-BAC0F44CAF27}" type="presOf" srcId="{B2A32BB7-0616-4092-AD8C-77B757184A07}" destId="{AC4424A4-8C1A-45C6-A723-33C728A03E30}" srcOrd="0" destOrd="0" presId="urn:microsoft.com/office/officeart/2005/8/layout/chevron2"/>
    <dgm:cxn modelId="{E09B1510-94C4-4DBD-BA1B-98A1F57A4379}" srcId="{8D8E980B-DD72-4516-8079-C3F8263C76B1}" destId="{D7FE3CA8-66FB-426D-9808-ACAC61D7616B}" srcOrd="3" destOrd="0" parTransId="{508ACBCC-ECD0-4D03-A1E4-6DB3FB1097AF}" sibTransId="{59191927-972D-4794-958C-01989240A1CD}"/>
    <dgm:cxn modelId="{25F8A312-195A-415B-8BF7-3D4EDE2B8F28}" srcId="{5CDE628E-8EB4-44ED-8015-59BF28F0F80F}" destId="{74C29E53-39BC-4AD8-A252-3DBC41BA3036}" srcOrd="0" destOrd="0" parTransId="{D815E5EB-FEC2-4D02-9015-9D531E90DCE9}" sibTransId="{1C40E3B8-3CD0-4106-803F-99BBDD224E98}"/>
    <dgm:cxn modelId="{5EC13717-0D3C-47D3-96C3-8F2C342511FD}" srcId="{69019287-EB9F-4478-8CBE-C2EED7494B9E}" destId="{4CE838F1-088D-4CB0-A58A-42FA12AED364}" srcOrd="0" destOrd="0" parTransId="{08B65A26-D873-4FEC-BE19-F832EEA8B5C5}" sibTransId="{765BCB20-AAEC-485A-A418-943953F704E6}"/>
    <dgm:cxn modelId="{D1B7F01F-F766-46BD-806B-08FCE01E667B}" srcId="{160AE642-8EED-401E-B1E3-E3EB441E0D13}" destId="{B2A32BB7-0616-4092-AD8C-77B757184A07}" srcOrd="0" destOrd="0" parTransId="{7A867799-1CD1-4C18-B383-A89EDACDABD1}" sibTransId="{602CD3AA-196E-49F3-9783-020BC560C182}"/>
    <dgm:cxn modelId="{3074713A-DB32-4E23-B5BE-44ADB46A89CD}" type="presOf" srcId="{63936DC7-CB16-43EE-B76A-7F1BDAD5F184}" destId="{CB380666-5971-492C-A2FD-C5847E613BAA}" srcOrd="0" destOrd="1" presId="urn:microsoft.com/office/officeart/2005/8/layout/chevron2"/>
    <dgm:cxn modelId="{4D4B8E3B-261D-4E96-974B-0E9F3C0ACEF8}" srcId="{F36D819B-13AB-41AB-AF7E-C78A4C8F9EAE}" destId="{02C411A6-8B57-4F84-9105-9EE1E74EB60A}" srcOrd="0" destOrd="0" parTransId="{164F073A-2BB2-4AE4-8F4A-F05C804EDBAD}" sibTransId="{5B3ED73E-4E00-47DB-909B-224F8868D452}"/>
    <dgm:cxn modelId="{2838C03C-F16C-4D08-9AC4-9BBBB805E2C8}" type="presOf" srcId="{4CE838F1-088D-4CB0-A58A-42FA12AED364}" destId="{CB380666-5971-492C-A2FD-C5847E613BAA}" srcOrd="0" destOrd="0" presId="urn:microsoft.com/office/officeart/2005/8/layout/chevron2"/>
    <dgm:cxn modelId="{CDBBBE43-4C7F-4A70-824D-5BDA66BF8DFA}" srcId="{D7FE3CA8-66FB-426D-9808-ACAC61D7616B}" destId="{F93A8B5F-7DC1-403D-B83F-34F9F509CBFB}" srcOrd="0" destOrd="0" parTransId="{DEDE12D9-A9C8-41ED-95D6-D5D0373A37C9}" sibTransId="{21F585C8-BD23-47C4-A5E8-742A6B903374}"/>
    <dgm:cxn modelId="{76222564-3686-40CF-8BAE-047DB57BCDC5}" srcId="{8D8E980B-DD72-4516-8079-C3F8263C76B1}" destId="{69019287-EB9F-4478-8CBE-C2EED7494B9E}" srcOrd="0" destOrd="0" parTransId="{0C0E10FD-400D-4A0A-9642-2D70A01E8717}" sibTransId="{B411D9AD-983F-459F-8389-A5F9D835D7F6}"/>
    <dgm:cxn modelId="{E746F04E-1C7E-4BBA-AAE1-D2585EBD626D}" srcId="{8D8E980B-DD72-4516-8079-C3F8263C76B1}" destId="{F36D819B-13AB-41AB-AF7E-C78A4C8F9EAE}" srcOrd="2" destOrd="0" parTransId="{90132A64-1EBC-41F8-AAE9-D74C02C17133}" sibTransId="{79C24F76-CAB4-41D8-905B-3B7194444C8D}"/>
    <dgm:cxn modelId="{66691E72-FA44-4176-B910-C181F6818C5A}" type="presOf" srcId="{02C411A6-8B57-4F84-9105-9EE1E74EB60A}" destId="{6098845D-4031-4C2D-B291-DF74174D9D1F}" srcOrd="0" destOrd="0" presId="urn:microsoft.com/office/officeart/2005/8/layout/chevron2"/>
    <dgm:cxn modelId="{C0117F73-8D66-4FE7-A7EC-538B4698D570}" srcId="{8D8E980B-DD72-4516-8079-C3F8263C76B1}" destId="{5CDE628E-8EB4-44ED-8015-59BF28F0F80F}" srcOrd="5" destOrd="0" parTransId="{91F88C31-D8C6-4F23-A973-130CAC716A7C}" sibTransId="{F4726CB9-4173-4F77-8BF7-20EC4F3FFCFF}"/>
    <dgm:cxn modelId="{66679D58-45FC-412E-937F-2DE23D9D947C}" srcId="{8D8E980B-DD72-4516-8079-C3F8263C76B1}" destId="{160AE642-8EED-401E-B1E3-E3EB441E0D13}" srcOrd="4" destOrd="0" parTransId="{093A7EB7-5389-4938-8E16-BB7D0F08D8AD}" sibTransId="{303A1C16-D622-4BFA-A7DF-0D3E329FEDAD}"/>
    <dgm:cxn modelId="{5C9E3D8E-D16A-42C9-AC51-D6F47C8CCCF5}" type="presOf" srcId="{8D8E980B-DD72-4516-8079-C3F8263C76B1}" destId="{9BB8779C-044D-463F-9418-C86295BA2D44}" srcOrd="0" destOrd="0" presId="urn:microsoft.com/office/officeart/2005/8/layout/chevron2"/>
    <dgm:cxn modelId="{EBB0F893-7672-44C4-94B4-43818A2231C0}" srcId="{8D8E980B-DD72-4516-8079-C3F8263C76B1}" destId="{CE08224D-ECDD-44E4-BDF2-2E5929CEDF55}" srcOrd="1" destOrd="0" parTransId="{14C86B9B-C9E6-4CD9-BD68-B09C7C9FFF7F}" sibTransId="{45F261C2-C254-414F-90F0-10F9B5F709C6}"/>
    <dgm:cxn modelId="{C30B86A1-6FC9-4582-BA8B-06C3584A77A1}" type="presOf" srcId="{5CDE628E-8EB4-44ED-8015-59BF28F0F80F}" destId="{7EB2A0EB-6A95-4687-85A7-52F6C4879CDB}" srcOrd="0" destOrd="0" presId="urn:microsoft.com/office/officeart/2005/8/layout/chevron2"/>
    <dgm:cxn modelId="{1A927EAA-7276-4070-B31D-F6284C510289}" type="presOf" srcId="{D7FE3CA8-66FB-426D-9808-ACAC61D7616B}" destId="{122C28CF-0119-4E28-91F0-C962EDD011E6}" srcOrd="0" destOrd="0" presId="urn:microsoft.com/office/officeart/2005/8/layout/chevron2"/>
    <dgm:cxn modelId="{28F7A0B2-5BBA-478D-87DD-6382806AD74A}" srcId="{69019287-EB9F-4478-8CBE-C2EED7494B9E}" destId="{63936DC7-CB16-43EE-B76A-7F1BDAD5F184}" srcOrd="1" destOrd="0" parTransId="{2B3B77CF-7BA3-4F8E-A886-756E64A04F7B}" sibTransId="{0E8F6CD6-3915-4156-863B-B4740750C570}"/>
    <dgm:cxn modelId="{1B124EB9-B1BC-4241-A79B-2C1A1DD5F86B}" type="presOf" srcId="{F503F848-4508-4EF7-ADEE-A8BC7BFF3E25}" destId="{479B4C28-9B0B-424C-8B8F-1736CA1AD568}" srcOrd="0" destOrd="0" presId="urn:microsoft.com/office/officeart/2005/8/layout/chevron2"/>
    <dgm:cxn modelId="{C9552CC4-E365-4AFE-838E-43D9658F9DC1}" srcId="{CE08224D-ECDD-44E4-BDF2-2E5929CEDF55}" destId="{F503F848-4508-4EF7-ADEE-A8BC7BFF3E25}" srcOrd="0" destOrd="0" parTransId="{255B30CC-E25E-4780-A31C-52E89F3BDC93}" sibTransId="{F70B0F29-CE7A-4811-9B39-AC15AB9F5000}"/>
    <dgm:cxn modelId="{1E1824D4-FFAB-4C70-93D7-DEFA0AC53958}" type="presOf" srcId="{F93A8B5F-7DC1-403D-B83F-34F9F509CBFB}" destId="{3DEDC825-EBC5-44B5-BEC4-F94CD064574F}" srcOrd="0" destOrd="0" presId="urn:microsoft.com/office/officeart/2005/8/layout/chevron2"/>
    <dgm:cxn modelId="{941240DF-DA23-42C7-8EFB-ED2D0C455A46}" type="presOf" srcId="{74C29E53-39BC-4AD8-A252-3DBC41BA3036}" destId="{2F8BAE44-EC38-4E94-9F50-253BC52ABA27}" srcOrd="0" destOrd="0" presId="urn:microsoft.com/office/officeart/2005/8/layout/chevron2"/>
    <dgm:cxn modelId="{06687EE0-8EE7-42C6-8CE9-E683D8875975}" type="presOf" srcId="{160AE642-8EED-401E-B1E3-E3EB441E0D13}" destId="{FF2064A4-D47A-4342-91A8-273FF3AE6455}" srcOrd="0" destOrd="0" presId="urn:microsoft.com/office/officeart/2005/8/layout/chevron2"/>
    <dgm:cxn modelId="{88C214F2-1914-4F5A-815A-99619DB15B2B}" type="presOf" srcId="{F36D819B-13AB-41AB-AF7E-C78A4C8F9EAE}" destId="{EEF35FFD-C231-4553-85D3-407663210925}" srcOrd="0" destOrd="0" presId="urn:microsoft.com/office/officeart/2005/8/layout/chevron2"/>
    <dgm:cxn modelId="{6C04CCF3-B98D-4201-8137-8630BC8F45FD}" type="presOf" srcId="{69019287-EB9F-4478-8CBE-C2EED7494B9E}" destId="{245869DF-1C38-4207-AFD3-2F55103FCBDB}" srcOrd="0" destOrd="0" presId="urn:microsoft.com/office/officeart/2005/8/layout/chevron2"/>
    <dgm:cxn modelId="{93D84AF8-C857-4D31-95F2-55BAB87D2D24}" type="presOf" srcId="{CE08224D-ECDD-44E4-BDF2-2E5929CEDF55}" destId="{C69F1C59-4E3C-46A7-B7B6-C5689A0E4A6F}" srcOrd="0" destOrd="0" presId="urn:microsoft.com/office/officeart/2005/8/layout/chevron2"/>
    <dgm:cxn modelId="{49F303E2-1075-4A74-BFBE-763C8BDC9F93}" type="presParOf" srcId="{9BB8779C-044D-463F-9418-C86295BA2D44}" destId="{2F40AF74-18F4-47E3-906A-7FEE5980475F}" srcOrd="0" destOrd="0" presId="urn:microsoft.com/office/officeart/2005/8/layout/chevron2"/>
    <dgm:cxn modelId="{B3DF0E88-B122-4CF2-ACA4-CF47FDEC07E9}" type="presParOf" srcId="{2F40AF74-18F4-47E3-906A-7FEE5980475F}" destId="{245869DF-1C38-4207-AFD3-2F55103FCBDB}" srcOrd="0" destOrd="0" presId="urn:microsoft.com/office/officeart/2005/8/layout/chevron2"/>
    <dgm:cxn modelId="{5DF88346-CAF9-4538-AEDA-6A8B78DD5803}" type="presParOf" srcId="{2F40AF74-18F4-47E3-906A-7FEE5980475F}" destId="{CB380666-5971-492C-A2FD-C5847E613BAA}" srcOrd="1" destOrd="0" presId="urn:microsoft.com/office/officeart/2005/8/layout/chevron2"/>
    <dgm:cxn modelId="{EC54102C-4748-44BB-8548-93EC877ED6DD}" type="presParOf" srcId="{9BB8779C-044D-463F-9418-C86295BA2D44}" destId="{E0053F2A-5C3D-4CD2-876A-D8BBF1642051}" srcOrd="1" destOrd="0" presId="urn:microsoft.com/office/officeart/2005/8/layout/chevron2"/>
    <dgm:cxn modelId="{7098EFC1-DE1A-4193-AA50-049871ABDB63}" type="presParOf" srcId="{9BB8779C-044D-463F-9418-C86295BA2D44}" destId="{CE824310-DF1C-4CE4-BABE-7216C243F982}" srcOrd="2" destOrd="0" presId="urn:microsoft.com/office/officeart/2005/8/layout/chevron2"/>
    <dgm:cxn modelId="{CCE21845-644B-4D7F-A41D-1AA9D977D90E}" type="presParOf" srcId="{CE824310-DF1C-4CE4-BABE-7216C243F982}" destId="{C69F1C59-4E3C-46A7-B7B6-C5689A0E4A6F}" srcOrd="0" destOrd="0" presId="urn:microsoft.com/office/officeart/2005/8/layout/chevron2"/>
    <dgm:cxn modelId="{9619C0C3-5818-4928-B89F-9DE135FE39AD}" type="presParOf" srcId="{CE824310-DF1C-4CE4-BABE-7216C243F982}" destId="{479B4C28-9B0B-424C-8B8F-1736CA1AD568}" srcOrd="1" destOrd="0" presId="urn:microsoft.com/office/officeart/2005/8/layout/chevron2"/>
    <dgm:cxn modelId="{9BAA21B6-3D5E-488D-A8F5-401D048654BF}" type="presParOf" srcId="{9BB8779C-044D-463F-9418-C86295BA2D44}" destId="{3361D0FA-C934-44DD-B7F9-74D52B049F44}" srcOrd="3" destOrd="0" presId="urn:microsoft.com/office/officeart/2005/8/layout/chevron2"/>
    <dgm:cxn modelId="{E2B0803A-FEE9-472B-86F6-B1512966A3EC}" type="presParOf" srcId="{9BB8779C-044D-463F-9418-C86295BA2D44}" destId="{511ECDC2-E657-44BB-AD75-5C3EA4A61F72}" srcOrd="4" destOrd="0" presId="urn:microsoft.com/office/officeart/2005/8/layout/chevron2"/>
    <dgm:cxn modelId="{C5D9F40C-DDBC-47C5-A24C-D5D75A90EDB1}" type="presParOf" srcId="{511ECDC2-E657-44BB-AD75-5C3EA4A61F72}" destId="{EEF35FFD-C231-4553-85D3-407663210925}" srcOrd="0" destOrd="0" presId="urn:microsoft.com/office/officeart/2005/8/layout/chevron2"/>
    <dgm:cxn modelId="{3905E600-F2F6-48E7-A0A6-999511248C90}" type="presParOf" srcId="{511ECDC2-E657-44BB-AD75-5C3EA4A61F72}" destId="{6098845D-4031-4C2D-B291-DF74174D9D1F}" srcOrd="1" destOrd="0" presId="urn:microsoft.com/office/officeart/2005/8/layout/chevron2"/>
    <dgm:cxn modelId="{F3EE7A92-C20D-42B3-BD24-DC52946F7000}" type="presParOf" srcId="{9BB8779C-044D-463F-9418-C86295BA2D44}" destId="{7C59AA42-BE48-4B3D-AB36-FEB382139A5F}" srcOrd="5" destOrd="0" presId="urn:microsoft.com/office/officeart/2005/8/layout/chevron2"/>
    <dgm:cxn modelId="{FCCD2356-66D9-48DD-B9E5-76D1B3572ECE}" type="presParOf" srcId="{9BB8779C-044D-463F-9418-C86295BA2D44}" destId="{8BF6DB27-5304-40C6-9299-766635F89BDA}" srcOrd="6" destOrd="0" presId="urn:microsoft.com/office/officeart/2005/8/layout/chevron2"/>
    <dgm:cxn modelId="{C4CBDA1B-9755-4D74-92F5-178C71AE706F}" type="presParOf" srcId="{8BF6DB27-5304-40C6-9299-766635F89BDA}" destId="{122C28CF-0119-4E28-91F0-C962EDD011E6}" srcOrd="0" destOrd="0" presId="urn:microsoft.com/office/officeart/2005/8/layout/chevron2"/>
    <dgm:cxn modelId="{579ACE35-54BD-47F9-AA83-C4E6E71B2007}" type="presParOf" srcId="{8BF6DB27-5304-40C6-9299-766635F89BDA}" destId="{3DEDC825-EBC5-44B5-BEC4-F94CD064574F}" srcOrd="1" destOrd="0" presId="urn:microsoft.com/office/officeart/2005/8/layout/chevron2"/>
    <dgm:cxn modelId="{6F37071A-6847-4BD7-A62D-35688482CE42}" type="presParOf" srcId="{9BB8779C-044D-463F-9418-C86295BA2D44}" destId="{10C96399-AE27-43D4-BC85-0BE946C41284}" srcOrd="7" destOrd="0" presId="urn:microsoft.com/office/officeart/2005/8/layout/chevron2"/>
    <dgm:cxn modelId="{A37D982F-B77D-4412-873E-C8C121600652}" type="presParOf" srcId="{9BB8779C-044D-463F-9418-C86295BA2D44}" destId="{33BB52A7-7A0E-4461-A845-EC7E01827219}" srcOrd="8" destOrd="0" presId="urn:microsoft.com/office/officeart/2005/8/layout/chevron2"/>
    <dgm:cxn modelId="{2A603DD8-1F15-4FEE-84D8-C61EE36A405F}" type="presParOf" srcId="{33BB52A7-7A0E-4461-A845-EC7E01827219}" destId="{FF2064A4-D47A-4342-91A8-273FF3AE6455}" srcOrd="0" destOrd="0" presId="urn:microsoft.com/office/officeart/2005/8/layout/chevron2"/>
    <dgm:cxn modelId="{C70140F3-46A7-474F-A06D-72415F30A3A3}" type="presParOf" srcId="{33BB52A7-7A0E-4461-A845-EC7E01827219}" destId="{AC4424A4-8C1A-45C6-A723-33C728A03E30}" srcOrd="1" destOrd="0" presId="urn:microsoft.com/office/officeart/2005/8/layout/chevron2"/>
    <dgm:cxn modelId="{200ABCB4-6B5D-40F8-9EEC-E071D734070B}" type="presParOf" srcId="{9BB8779C-044D-463F-9418-C86295BA2D44}" destId="{69722373-D6CD-4518-8F99-A48EEA62E8F2}" srcOrd="9" destOrd="0" presId="urn:microsoft.com/office/officeart/2005/8/layout/chevron2"/>
    <dgm:cxn modelId="{98D33B1B-281D-47A3-8E92-AED87AE3079C}" type="presParOf" srcId="{9BB8779C-044D-463F-9418-C86295BA2D44}" destId="{4956B4C7-7D83-4980-BAE7-E85D9F59A728}" srcOrd="10" destOrd="0" presId="urn:microsoft.com/office/officeart/2005/8/layout/chevron2"/>
    <dgm:cxn modelId="{6C35A0E5-A763-410B-8031-230B017A0F4D}" type="presParOf" srcId="{4956B4C7-7D83-4980-BAE7-E85D9F59A728}" destId="{7EB2A0EB-6A95-4687-85A7-52F6C4879CDB}" srcOrd="0" destOrd="0" presId="urn:microsoft.com/office/officeart/2005/8/layout/chevron2"/>
    <dgm:cxn modelId="{2D11CFF8-D226-4D89-A8F0-CA8DF3FF4358}" type="presParOf" srcId="{4956B4C7-7D83-4980-BAE7-E85D9F59A728}" destId="{2F8BAE44-EC38-4E94-9F50-253BC52ABA27}" srcOrd="1" destOrd="0" presId="urn:microsoft.com/office/officeart/2005/8/layout/chevron2"/>
  </dgm:cxnLst>
  <dgm:bg/>
  <dgm:whole/>
  <dgm:extLst>
    <a:ext uri="http://schemas.microsoft.com/office/drawing/2008/diagram">
      <dsp:dataModelExt xmlns:dsp="http://schemas.microsoft.com/office/drawing/2008/diagram" relId="rId43" minVer="http://schemas.openxmlformats.org/drawingml/2006/diagram"/>
    </a:ext>
  </dgm:extLst>
</dgm:dataModel>
</file>

<file path=word/diagrams/data7.xml><?xml version="1.0" encoding="utf-8"?>
<dgm:dataModel xmlns:dgm="http://schemas.openxmlformats.org/drawingml/2006/diagram" xmlns:a="http://schemas.openxmlformats.org/drawingml/2006/main">
  <dgm:ptLst>
    <dgm:pt modelId="{A309B903-C5CD-4263-BC75-B9B59C615954}" type="doc">
      <dgm:prSet loTypeId="urn:microsoft.com/office/officeart/2005/8/layout/hProcess9" loCatId="process" qsTypeId="urn:microsoft.com/office/officeart/2005/8/quickstyle/simple2" qsCatId="simple" csTypeId="urn:microsoft.com/office/officeart/2005/8/colors/accent2_1" csCatId="accent2" phldr="1"/>
      <dgm:spPr/>
    </dgm:pt>
    <dgm:pt modelId="{8F73EDC9-9C8B-424B-AB3D-F01DFDF61C25}">
      <dgm:prSet phldrT="[Text]"/>
      <dgm:spPr/>
      <dgm:t>
        <a:bodyPr/>
        <a:lstStyle/>
        <a:p>
          <a:r>
            <a:rPr lang="en-GB"/>
            <a:t>S</a:t>
          </a:r>
        </a:p>
      </dgm:t>
    </dgm:pt>
    <dgm:pt modelId="{AF2A0A81-D90F-47CA-A37D-F9015695B1C5}" type="parTrans" cxnId="{BBC05574-D05A-4676-A04F-E1185C191CEA}">
      <dgm:prSet/>
      <dgm:spPr/>
      <dgm:t>
        <a:bodyPr/>
        <a:lstStyle/>
        <a:p>
          <a:endParaRPr lang="en-GB"/>
        </a:p>
      </dgm:t>
    </dgm:pt>
    <dgm:pt modelId="{48FAB8E7-3F9C-4E9B-B2E4-BDB0BC22F238}" type="sibTrans" cxnId="{BBC05574-D05A-4676-A04F-E1185C191CEA}">
      <dgm:prSet/>
      <dgm:spPr/>
      <dgm:t>
        <a:bodyPr/>
        <a:lstStyle/>
        <a:p>
          <a:endParaRPr lang="en-GB"/>
        </a:p>
      </dgm:t>
    </dgm:pt>
    <dgm:pt modelId="{A0AD55B1-7281-4A72-986A-DCF7B10E22C6}">
      <dgm:prSet phldrT="[Text]"/>
      <dgm:spPr/>
      <dgm:t>
        <a:bodyPr/>
        <a:lstStyle/>
        <a:p>
          <a:r>
            <a:rPr lang="en-GB"/>
            <a:t>O</a:t>
          </a:r>
        </a:p>
      </dgm:t>
    </dgm:pt>
    <dgm:pt modelId="{F6D0068E-A006-420E-BED6-6CD1596DE178}" type="parTrans" cxnId="{B02B1599-6881-47D0-8E18-08EE41A2BB67}">
      <dgm:prSet/>
      <dgm:spPr/>
      <dgm:t>
        <a:bodyPr/>
        <a:lstStyle/>
        <a:p>
          <a:endParaRPr lang="en-GB"/>
        </a:p>
      </dgm:t>
    </dgm:pt>
    <dgm:pt modelId="{ABD9561C-976A-4AF1-800C-FC27D9B90A72}" type="sibTrans" cxnId="{B02B1599-6881-47D0-8E18-08EE41A2BB67}">
      <dgm:prSet/>
      <dgm:spPr/>
      <dgm:t>
        <a:bodyPr/>
        <a:lstStyle/>
        <a:p>
          <a:endParaRPr lang="en-GB"/>
        </a:p>
      </dgm:t>
    </dgm:pt>
    <dgm:pt modelId="{1F453B57-5784-41AC-8AFD-64C9413EC9A9}">
      <dgm:prSet phldrT="[Text]"/>
      <dgm:spPr/>
      <dgm:t>
        <a:bodyPr/>
        <a:lstStyle/>
        <a:p>
          <a:r>
            <a:rPr lang="en-GB"/>
            <a:t>T</a:t>
          </a:r>
        </a:p>
      </dgm:t>
    </dgm:pt>
    <dgm:pt modelId="{FE874942-4371-4E0A-BD7A-3282DFB64AC6}" type="parTrans" cxnId="{E78A5BEB-FF1B-4BF3-A1ED-945CAEDCFBA6}">
      <dgm:prSet/>
      <dgm:spPr/>
      <dgm:t>
        <a:bodyPr/>
        <a:lstStyle/>
        <a:p>
          <a:endParaRPr lang="en-GB"/>
        </a:p>
      </dgm:t>
    </dgm:pt>
    <dgm:pt modelId="{903A69F8-10BC-4C0D-8688-57797803D5BD}" type="sibTrans" cxnId="{E78A5BEB-FF1B-4BF3-A1ED-945CAEDCFBA6}">
      <dgm:prSet/>
      <dgm:spPr/>
      <dgm:t>
        <a:bodyPr/>
        <a:lstStyle/>
        <a:p>
          <a:endParaRPr lang="en-GB"/>
        </a:p>
      </dgm:t>
    </dgm:pt>
    <dgm:pt modelId="{FDEBD2FA-59A5-41CD-9F04-3AC130132C09}">
      <dgm:prSet phldrT="[Text]"/>
      <dgm:spPr/>
      <dgm:t>
        <a:bodyPr/>
        <a:lstStyle/>
        <a:p>
          <a:r>
            <a:rPr lang="en-GB"/>
            <a:t>W</a:t>
          </a:r>
        </a:p>
      </dgm:t>
    </dgm:pt>
    <dgm:pt modelId="{FD5C6FCE-0A70-4BAC-AC72-EF2B8F5722D6}" type="parTrans" cxnId="{11CC861B-C386-4108-8720-648390335C5B}">
      <dgm:prSet/>
      <dgm:spPr/>
      <dgm:t>
        <a:bodyPr/>
        <a:lstStyle/>
        <a:p>
          <a:endParaRPr lang="en-GB"/>
        </a:p>
      </dgm:t>
    </dgm:pt>
    <dgm:pt modelId="{ADA494C2-DB5F-4BE8-B1F5-8086B825CAB0}" type="sibTrans" cxnId="{11CC861B-C386-4108-8720-648390335C5B}">
      <dgm:prSet/>
      <dgm:spPr/>
      <dgm:t>
        <a:bodyPr/>
        <a:lstStyle/>
        <a:p>
          <a:endParaRPr lang="en-GB"/>
        </a:p>
      </dgm:t>
    </dgm:pt>
    <dgm:pt modelId="{2AE66D0A-79D6-4C0F-82A5-8E7371D3BEC0}" type="pres">
      <dgm:prSet presAssocID="{A309B903-C5CD-4263-BC75-B9B59C615954}" presName="CompostProcess" presStyleCnt="0">
        <dgm:presLayoutVars>
          <dgm:dir/>
          <dgm:resizeHandles val="exact"/>
        </dgm:presLayoutVars>
      </dgm:prSet>
      <dgm:spPr/>
    </dgm:pt>
    <dgm:pt modelId="{034E499F-8212-4B1D-AD3B-C1283EDB87E5}" type="pres">
      <dgm:prSet presAssocID="{A309B903-C5CD-4263-BC75-B9B59C615954}" presName="arrow" presStyleLbl="bgShp" presStyleIdx="0" presStyleCnt="1"/>
      <dgm:spPr/>
    </dgm:pt>
    <dgm:pt modelId="{190DBF32-D85E-4914-B9DB-23AD57A013A8}" type="pres">
      <dgm:prSet presAssocID="{A309B903-C5CD-4263-BC75-B9B59C615954}" presName="linearProcess" presStyleCnt="0"/>
      <dgm:spPr/>
    </dgm:pt>
    <dgm:pt modelId="{85249018-95E8-4F3F-AB23-75B1FBF02AAD}" type="pres">
      <dgm:prSet presAssocID="{8F73EDC9-9C8B-424B-AB3D-F01DFDF61C25}" presName="textNode" presStyleLbl="node1" presStyleIdx="0" presStyleCnt="4">
        <dgm:presLayoutVars>
          <dgm:bulletEnabled val="1"/>
        </dgm:presLayoutVars>
      </dgm:prSet>
      <dgm:spPr/>
    </dgm:pt>
    <dgm:pt modelId="{64A3F629-2DD6-43CC-A45E-0B25BA281CF3}" type="pres">
      <dgm:prSet presAssocID="{48FAB8E7-3F9C-4E9B-B2E4-BDB0BC22F238}" presName="sibTrans" presStyleCnt="0"/>
      <dgm:spPr/>
    </dgm:pt>
    <dgm:pt modelId="{EEAF41A5-5DD2-4D81-ABF5-2C4602D77DB3}" type="pres">
      <dgm:prSet presAssocID="{FDEBD2FA-59A5-41CD-9F04-3AC130132C09}" presName="textNode" presStyleLbl="node1" presStyleIdx="1" presStyleCnt="4">
        <dgm:presLayoutVars>
          <dgm:bulletEnabled val="1"/>
        </dgm:presLayoutVars>
      </dgm:prSet>
      <dgm:spPr/>
    </dgm:pt>
    <dgm:pt modelId="{F3594F5C-8598-496D-9A7E-2315AA2AFA78}" type="pres">
      <dgm:prSet presAssocID="{ADA494C2-DB5F-4BE8-B1F5-8086B825CAB0}" presName="sibTrans" presStyleCnt="0"/>
      <dgm:spPr/>
    </dgm:pt>
    <dgm:pt modelId="{C971E873-F822-4D81-9816-8CB104272822}" type="pres">
      <dgm:prSet presAssocID="{A0AD55B1-7281-4A72-986A-DCF7B10E22C6}" presName="textNode" presStyleLbl="node1" presStyleIdx="2" presStyleCnt="4">
        <dgm:presLayoutVars>
          <dgm:bulletEnabled val="1"/>
        </dgm:presLayoutVars>
      </dgm:prSet>
      <dgm:spPr/>
    </dgm:pt>
    <dgm:pt modelId="{98FB2963-6D7D-4B2A-B63D-B59B4493E27F}" type="pres">
      <dgm:prSet presAssocID="{ABD9561C-976A-4AF1-800C-FC27D9B90A72}" presName="sibTrans" presStyleCnt="0"/>
      <dgm:spPr/>
    </dgm:pt>
    <dgm:pt modelId="{F6754337-56DB-4C75-8179-3981371BA83D}" type="pres">
      <dgm:prSet presAssocID="{1F453B57-5784-41AC-8AFD-64C9413EC9A9}" presName="textNode" presStyleLbl="node1" presStyleIdx="3" presStyleCnt="4">
        <dgm:presLayoutVars>
          <dgm:bulletEnabled val="1"/>
        </dgm:presLayoutVars>
      </dgm:prSet>
      <dgm:spPr/>
    </dgm:pt>
  </dgm:ptLst>
  <dgm:cxnLst>
    <dgm:cxn modelId="{11CC861B-C386-4108-8720-648390335C5B}" srcId="{A309B903-C5CD-4263-BC75-B9B59C615954}" destId="{FDEBD2FA-59A5-41CD-9F04-3AC130132C09}" srcOrd="1" destOrd="0" parTransId="{FD5C6FCE-0A70-4BAC-AC72-EF2B8F5722D6}" sibTransId="{ADA494C2-DB5F-4BE8-B1F5-8086B825CAB0}"/>
    <dgm:cxn modelId="{B57CC632-5A4A-48B8-91C0-AA70C9516F86}" type="presOf" srcId="{FDEBD2FA-59A5-41CD-9F04-3AC130132C09}" destId="{EEAF41A5-5DD2-4D81-ABF5-2C4602D77DB3}" srcOrd="0" destOrd="0" presId="urn:microsoft.com/office/officeart/2005/8/layout/hProcess9"/>
    <dgm:cxn modelId="{EF17CA38-4F45-4DB3-819B-DB86D1E322C7}" type="presOf" srcId="{1F453B57-5784-41AC-8AFD-64C9413EC9A9}" destId="{F6754337-56DB-4C75-8179-3981371BA83D}" srcOrd="0" destOrd="0" presId="urn:microsoft.com/office/officeart/2005/8/layout/hProcess9"/>
    <dgm:cxn modelId="{1C87D842-37A7-4B79-82BA-C644B18F442E}" type="presOf" srcId="{A309B903-C5CD-4263-BC75-B9B59C615954}" destId="{2AE66D0A-79D6-4C0F-82A5-8E7371D3BEC0}" srcOrd="0" destOrd="0" presId="urn:microsoft.com/office/officeart/2005/8/layout/hProcess9"/>
    <dgm:cxn modelId="{BBC05574-D05A-4676-A04F-E1185C191CEA}" srcId="{A309B903-C5CD-4263-BC75-B9B59C615954}" destId="{8F73EDC9-9C8B-424B-AB3D-F01DFDF61C25}" srcOrd="0" destOrd="0" parTransId="{AF2A0A81-D90F-47CA-A37D-F9015695B1C5}" sibTransId="{48FAB8E7-3F9C-4E9B-B2E4-BDB0BC22F238}"/>
    <dgm:cxn modelId="{B02B1599-6881-47D0-8E18-08EE41A2BB67}" srcId="{A309B903-C5CD-4263-BC75-B9B59C615954}" destId="{A0AD55B1-7281-4A72-986A-DCF7B10E22C6}" srcOrd="2" destOrd="0" parTransId="{F6D0068E-A006-420E-BED6-6CD1596DE178}" sibTransId="{ABD9561C-976A-4AF1-800C-FC27D9B90A72}"/>
    <dgm:cxn modelId="{15920ED9-FEE6-481A-A8BF-46D68AEC659B}" type="presOf" srcId="{A0AD55B1-7281-4A72-986A-DCF7B10E22C6}" destId="{C971E873-F822-4D81-9816-8CB104272822}" srcOrd="0" destOrd="0" presId="urn:microsoft.com/office/officeart/2005/8/layout/hProcess9"/>
    <dgm:cxn modelId="{A2B4CBDD-BB27-4A25-A0F7-086007611ADC}" type="presOf" srcId="{8F73EDC9-9C8B-424B-AB3D-F01DFDF61C25}" destId="{85249018-95E8-4F3F-AB23-75B1FBF02AAD}" srcOrd="0" destOrd="0" presId="urn:microsoft.com/office/officeart/2005/8/layout/hProcess9"/>
    <dgm:cxn modelId="{E78A5BEB-FF1B-4BF3-A1ED-945CAEDCFBA6}" srcId="{A309B903-C5CD-4263-BC75-B9B59C615954}" destId="{1F453B57-5784-41AC-8AFD-64C9413EC9A9}" srcOrd="3" destOrd="0" parTransId="{FE874942-4371-4E0A-BD7A-3282DFB64AC6}" sibTransId="{903A69F8-10BC-4C0D-8688-57797803D5BD}"/>
    <dgm:cxn modelId="{0AD5F6D6-73DC-4426-AFAA-F0EAF5C174B4}" type="presParOf" srcId="{2AE66D0A-79D6-4C0F-82A5-8E7371D3BEC0}" destId="{034E499F-8212-4B1D-AD3B-C1283EDB87E5}" srcOrd="0" destOrd="0" presId="urn:microsoft.com/office/officeart/2005/8/layout/hProcess9"/>
    <dgm:cxn modelId="{9860002A-8AEA-4FA0-885F-17F9054A482E}" type="presParOf" srcId="{2AE66D0A-79D6-4C0F-82A5-8E7371D3BEC0}" destId="{190DBF32-D85E-4914-B9DB-23AD57A013A8}" srcOrd="1" destOrd="0" presId="urn:microsoft.com/office/officeart/2005/8/layout/hProcess9"/>
    <dgm:cxn modelId="{3EAA8799-0A06-43A6-A27F-DDFA06D16003}" type="presParOf" srcId="{190DBF32-D85E-4914-B9DB-23AD57A013A8}" destId="{85249018-95E8-4F3F-AB23-75B1FBF02AAD}" srcOrd="0" destOrd="0" presId="urn:microsoft.com/office/officeart/2005/8/layout/hProcess9"/>
    <dgm:cxn modelId="{25C6C487-38A7-4954-AE14-2BB7E3B7C1C9}" type="presParOf" srcId="{190DBF32-D85E-4914-B9DB-23AD57A013A8}" destId="{64A3F629-2DD6-43CC-A45E-0B25BA281CF3}" srcOrd="1" destOrd="0" presId="urn:microsoft.com/office/officeart/2005/8/layout/hProcess9"/>
    <dgm:cxn modelId="{3EE28401-D29E-48DE-BE64-CE55C83D803F}" type="presParOf" srcId="{190DBF32-D85E-4914-B9DB-23AD57A013A8}" destId="{EEAF41A5-5DD2-4D81-ABF5-2C4602D77DB3}" srcOrd="2" destOrd="0" presId="urn:microsoft.com/office/officeart/2005/8/layout/hProcess9"/>
    <dgm:cxn modelId="{632974AD-BFC6-47AE-B1E8-FA6727D39578}" type="presParOf" srcId="{190DBF32-D85E-4914-B9DB-23AD57A013A8}" destId="{F3594F5C-8598-496D-9A7E-2315AA2AFA78}" srcOrd="3" destOrd="0" presId="urn:microsoft.com/office/officeart/2005/8/layout/hProcess9"/>
    <dgm:cxn modelId="{397221AE-2D79-4AD6-AEE9-F84FBF7CC03D}" type="presParOf" srcId="{190DBF32-D85E-4914-B9DB-23AD57A013A8}" destId="{C971E873-F822-4D81-9816-8CB104272822}" srcOrd="4" destOrd="0" presId="urn:microsoft.com/office/officeart/2005/8/layout/hProcess9"/>
    <dgm:cxn modelId="{F8D7FA99-17A3-42D2-BC6B-ABFEB420AF71}" type="presParOf" srcId="{190DBF32-D85E-4914-B9DB-23AD57A013A8}" destId="{98FB2963-6D7D-4B2A-B63D-B59B4493E27F}" srcOrd="5" destOrd="0" presId="urn:microsoft.com/office/officeart/2005/8/layout/hProcess9"/>
    <dgm:cxn modelId="{4EE7054A-7FDC-433D-A595-BC2D8954934A}" type="presParOf" srcId="{190DBF32-D85E-4914-B9DB-23AD57A013A8}" destId="{F6754337-56DB-4C75-8179-3981371BA83D}" srcOrd="6" destOrd="0" presId="urn:microsoft.com/office/officeart/2005/8/layout/hProcess9"/>
  </dgm:cxnLst>
  <dgm:bg/>
  <dgm:whole/>
  <dgm:extLst>
    <a:ext uri="http://schemas.microsoft.com/office/drawing/2008/diagram">
      <dsp:dataModelExt xmlns:dsp="http://schemas.microsoft.com/office/drawing/2008/diagram" relId="rId48" minVer="http://schemas.openxmlformats.org/drawingml/2006/diagram"/>
    </a:ext>
  </dgm:extLst>
</dgm:dataModel>
</file>

<file path=word/diagrams/data8.xml><?xml version="1.0" encoding="utf-8"?>
<dgm:dataModel xmlns:dgm="http://schemas.openxmlformats.org/drawingml/2006/diagram" xmlns:a="http://schemas.openxmlformats.org/drawingml/2006/main">
  <dgm:ptLst>
    <dgm:pt modelId="{36A71ACB-2407-4A45-A971-91A1B3A21C12}" type="doc">
      <dgm:prSet loTypeId="urn:microsoft.com/office/officeart/2005/8/layout/chevron2" loCatId="list" qsTypeId="urn:microsoft.com/office/officeart/2005/8/quickstyle/simple1" qsCatId="simple" csTypeId="urn:microsoft.com/office/officeart/2005/8/colors/accent2_2" csCatId="accent2" phldr="1"/>
      <dgm:spPr/>
      <dgm:t>
        <a:bodyPr/>
        <a:lstStyle/>
        <a:p>
          <a:endParaRPr lang="en-GB"/>
        </a:p>
      </dgm:t>
    </dgm:pt>
    <dgm:pt modelId="{94C4FFE5-4CA1-4AA5-BCFC-432B7850C621}">
      <dgm:prSet phldrT="[Text]"/>
      <dgm:spPr/>
      <dgm:t>
        <a:bodyPr/>
        <a:lstStyle/>
        <a:p>
          <a:r>
            <a:rPr lang="en-GB"/>
            <a:t>S</a:t>
          </a:r>
        </a:p>
      </dgm:t>
    </dgm:pt>
    <dgm:pt modelId="{05DC545C-CBC5-4EDA-86A6-26ADBABDA484}" type="parTrans" cxnId="{1557FD08-1612-43F2-898B-7FC631E849D8}">
      <dgm:prSet/>
      <dgm:spPr/>
      <dgm:t>
        <a:bodyPr/>
        <a:lstStyle/>
        <a:p>
          <a:endParaRPr lang="en-GB"/>
        </a:p>
      </dgm:t>
    </dgm:pt>
    <dgm:pt modelId="{0951290B-F75A-4403-A887-2733EECFA2B9}" type="sibTrans" cxnId="{1557FD08-1612-43F2-898B-7FC631E849D8}">
      <dgm:prSet/>
      <dgm:spPr/>
      <dgm:t>
        <a:bodyPr/>
        <a:lstStyle/>
        <a:p>
          <a:endParaRPr lang="en-GB"/>
        </a:p>
      </dgm:t>
    </dgm:pt>
    <dgm:pt modelId="{3730ADA5-DFE8-49EC-97F6-C35E3B0ECDD3}">
      <dgm:prSet phldrT="[Text]" custT="1"/>
      <dgm:spPr/>
      <dgm:t>
        <a:bodyPr/>
        <a:lstStyle/>
        <a:p>
          <a:r>
            <a:rPr lang="en-GB" sz="1100" b="1"/>
            <a:t>Strengths: </a:t>
          </a:r>
          <a:r>
            <a:rPr lang="en-GB" sz="1100"/>
            <a:t>Lidl’s internal characters, something unique a company may offer to its consumers that may come as a form of a tangible or a non-tangible product. </a:t>
          </a:r>
        </a:p>
      </dgm:t>
    </dgm:pt>
    <dgm:pt modelId="{0F3FED42-F378-4E26-AB25-7260E16F83D0}" type="parTrans" cxnId="{2872160A-63FC-45A4-8ECA-C37499C462F7}">
      <dgm:prSet/>
      <dgm:spPr/>
      <dgm:t>
        <a:bodyPr/>
        <a:lstStyle/>
        <a:p>
          <a:endParaRPr lang="en-GB"/>
        </a:p>
      </dgm:t>
    </dgm:pt>
    <dgm:pt modelId="{07451754-74FF-4CC9-BD8D-AEDBF5C0C621}" type="sibTrans" cxnId="{2872160A-63FC-45A4-8ECA-C37499C462F7}">
      <dgm:prSet/>
      <dgm:spPr/>
      <dgm:t>
        <a:bodyPr/>
        <a:lstStyle/>
        <a:p>
          <a:endParaRPr lang="en-GB"/>
        </a:p>
      </dgm:t>
    </dgm:pt>
    <dgm:pt modelId="{DAA7CEEE-C2DA-46FF-A76B-522FAB8F0F5D}">
      <dgm:prSet phldrT="[Text]"/>
      <dgm:spPr/>
      <dgm:t>
        <a:bodyPr/>
        <a:lstStyle/>
        <a:p>
          <a:r>
            <a:rPr lang="en-GB"/>
            <a:t>W</a:t>
          </a:r>
        </a:p>
      </dgm:t>
    </dgm:pt>
    <dgm:pt modelId="{4427BFF5-8616-4465-883C-FCDB699A16FA}" type="parTrans" cxnId="{1FBFBE7F-3964-4C9B-AE68-950AD5E8C498}">
      <dgm:prSet/>
      <dgm:spPr/>
      <dgm:t>
        <a:bodyPr/>
        <a:lstStyle/>
        <a:p>
          <a:endParaRPr lang="en-GB"/>
        </a:p>
      </dgm:t>
    </dgm:pt>
    <dgm:pt modelId="{7B38259F-60DC-4DF3-BECC-B00FB2628E2A}" type="sibTrans" cxnId="{1FBFBE7F-3964-4C9B-AE68-950AD5E8C498}">
      <dgm:prSet/>
      <dgm:spPr/>
      <dgm:t>
        <a:bodyPr/>
        <a:lstStyle/>
        <a:p>
          <a:endParaRPr lang="en-GB"/>
        </a:p>
      </dgm:t>
    </dgm:pt>
    <dgm:pt modelId="{217B9689-82E3-4011-99E0-1623A4BCC958}">
      <dgm:prSet phldrT="[Text]"/>
      <dgm:spPr/>
      <dgm:t>
        <a:bodyPr/>
        <a:lstStyle/>
        <a:p>
          <a:r>
            <a:rPr lang="en-GB"/>
            <a:t>O</a:t>
          </a:r>
        </a:p>
      </dgm:t>
    </dgm:pt>
    <dgm:pt modelId="{7E4626A6-8F0C-4193-A550-0F91EF4B13F2}" type="parTrans" cxnId="{5FB84C3D-C7A6-4CA1-B396-37B9F6263332}">
      <dgm:prSet/>
      <dgm:spPr/>
      <dgm:t>
        <a:bodyPr/>
        <a:lstStyle/>
        <a:p>
          <a:endParaRPr lang="en-GB"/>
        </a:p>
      </dgm:t>
    </dgm:pt>
    <dgm:pt modelId="{ECD02FD7-5C81-445D-AB72-8469705EC4F9}" type="sibTrans" cxnId="{5FB84C3D-C7A6-4CA1-B396-37B9F6263332}">
      <dgm:prSet/>
      <dgm:spPr/>
      <dgm:t>
        <a:bodyPr/>
        <a:lstStyle/>
        <a:p>
          <a:endParaRPr lang="en-GB"/>
        </a:p>
      </dgm:t>
    </dgm:pt>
    <dgm:pt modelId="{7B0EADCF-9DFD-4E40-84E7-EF359CFEAFD2}">
      <dgm:prSet phldrT="[Text]" custT="1"/>
      <dgm:spPr/>
      <dgm:t>
        <a:bodyPr/>
        <a:lstStyle/>
        <a:p>
          <a:r>
            <a:rPr lang="en-GB" sz="1100" b="1"/>
            <a:t>Threat: </a:t>
          </a:r>
          <a:r>
            <a:rPr lang="en-GB" sz="1100"/>
            <a:t>the</a:t>
          </a:r>
          <a:r>
            <a:rPr lang="en-GB" sz="1100" b="1"/>
            <a:t> </a:t>
          </a:r>
          <a:r>
            <a:rPr lang="en-GB" sz="1100"/>
            <a:t>threat is an internal factor that may affect the Lidl’s performance present and future. </a:t>
          </a:r>
        </a:p>
      </dgm:t>
    </dgm:pt>
    <dgm:pt modelId="{C0CABAA6-E928-44B3-8E0C-8EDE57FFBE83}" type="parTrans" cxnId="{1FC6E229-DCBC-44AE-A073-7851610976EE}">
      <dgm:prSet/>
      <dgm:spPr/>
      <dgm:t>
        <a:bodyPr/>
        <a:lstStyle/>
        <a:p>
          <a:endParaRPr lang="en-GB"/>
        </a:p>
      </dgm:t>
    </dgm:pt>
    <dgm:pt modelId="{61187A03-3D11-441C-B0DA-4BC2835D5FE6}" type="sibTrans" cxnId="{1FC6E229-DCBC-44AE-A073-7851610976EE}">
      <dgm:prSet/>
      <dgm:spPr/>
      <dgm:t>
        <a:bodyPr/>
        <a:lstStyle/>
        <a:p>
          <a:endParaRPr lang="en-GB"/>
        </a:p>
      </dgm:t>
    </dgm:pt>
    <dgm:pt modelId="{77EAC7BE-345B-4A2D-86FF-259DE1C3E8CE}">
      <dgm:prSet phldrT="[Text]"/>
      <dgm:spPr/>
      <dgm:t>
        <a:bodyPr/>
        <a:lstStyle/>
        <a:p>
          <a:r>
            <a:rPr lang="en-GB"/>
            <a:t>T</a:t>
          </a:r>
        </a:p>
      </dgm:t>
    </dgm:pt>
    <dgm:pt modelId="{31927CB0-8AE5-4D6E-8E6E-1D2668CDA9DD}" type="parTrans" cxnId="{61195A6F-70BF-4CD3-AA41-5C89FA8A5532}">
      <dgm:prSet/>
      <dgm:spPr/>
      <dgm:t>
        <a:bodyPr/>
        <a:lstStyle/>
        <a:p>
          <a:endParaRPr lang="en-GB"/>
        </a:p>
      </dgm:t>
    </dgm:pt>
    <dgm:pt modelId="{B0164634-A8FE-451D-89F0-CFFC171303BB}" type="sibTrans" cxnId="{61195A6F-70BF-4CD3-AA41-5C89FA8A5532}">
      <dgm:prSet/>
      <dgm:spPr/>
      <dgm:t>
        <a:bodyPr/>
        <a:lstStyle/>
        <a:p>
          <a:endParaRPr lang="en-GB"/>
        </a:p>
      </dgm:t>
    </dgm:pt>
    <dgm:pt modelId="{74FCCCE5-6BCD-4BA7-8B78-1BB2B9626E5F}">
      <dgm:prSet custT="1"/>
      <dgm:spPr/>
      <dgm:t>
        <a:bodyPr/>
        <a:lstStyle/>
        <a:p>
          <a:r>
            <a:rPr lang="en-GB" sz="1100" b="1"/>
            <a:t>Weakness: </a:t>
          </a:r>
          <a:r>
            <a:rPr lang="en-GB" sz="1100"/>
            <a:t>identifying Lidl’s internal</a:t>
          </a:r>
          <a:r>
            <a:rPr lang="en-GB" sz="1100" b="1"/>
            <a:t> </a:t>
          </a:r>
          <a:r>
            <a:rPr lang="en-GB" sz="1100"/>
            <a:t>weakness helps understand its position against its competitors.</a:t>
          </a:r>
        </a:p>
      </dgm:t>
    </dgm:pt>
    <dgm:pt modelId="{5256E44C-9CDC-4615-ABD4-AFFDD004159A}" type="parTrans" cxnId="{C431D8AC-E1BF-4A16-BA75-714622F978B9}">
      <dgm:prSet/>
      <dgm:spPr/>
      <dgm:t>
        <a:bodyPr/>
        <a:lstStyle/>
        <a:p>
          <a:endParaRPr lang="en-GB"/>
        </a:p>
      </dgm:t>
    </dgm:pt>
    <dgm:pt modelId="{64B56A50-09E6-48AF-80A0-15DCA3647645}" type="sibTrans" cxnId="{C431D8AC-E1BF-4A16-BA75-714622F978B9}">
      <dgm:prSet/>
      <dgm:spPr/>
      <dgm:t>
        <a:bodyPr/>
        <a:lstStyle/>
        <a:p>
          <a:endParaRPr lang="en-GB"/>
        </a:p>
      </dgm:t>
    </dgm:pt>
    <dgm:pt modelId="{665F698D-A47B-4EAC-9E17-FA739F7A5A16}">
      <dgm:prSet custT="1"/>
      <dgm:spPr/>
      <dgm:t>
        <a:bodyPr/>
        <a:lstStyle/>
        <a:p>
          <a:r>
            <a:rPr lang="en-GB" sz="1100" b="1"/>
            <a:t>Opportunity: </a:t>
          </a:r>
          <a:r>
            <a:rPr lang="en-GB" sz="1100"/>
            <a:t>opportunity is external factors that may appear as a chance that the company can take advantage off. This could mergers and acquisition, buying out competitors.</a:t>
          </a:r>
        </a:p>
      </dgm:t>
    </dgm:pt>
    <dgm:pt modelId="{E47DF4F4-2E70-4EE8-ACEA-E974F1EFFEB0}" type="parTrans" cxnId="{C8957A53-8A86-47A5-AB00-DA0C7EE49966}">
      <dgm:prSet/>
      <dgm:spPr/>
      <dgm:t>
        <a:bodyPr/>
        <a:lstStyle/>
        <a:p>
          <a:endParaRPr lang="en-GB"/>
        </a:p>
      </dgm:t>
    </dgm:pt>
    <dgm:pt modelId="{ECA38B2F-7FF8-42C5-8C45-4A11698F8353}" type="sibTrans" cxnId="{C8957A53-8A86-47A5-AB00-DA0C7EE49966}">
      <dgm:prSet/>
      <dgm:spPr/>
      <dgm:t>
        <a:bodyPr/>
        <a:lstStyle/>
        <a:p>
          <a:endParaRPr lang="en-GB"/>
        </a:p>
      </dgm:t>
    </dgm:pt>
    <dgm:pt modelId="{76C98BA3-190A-410A-925D-301D7A66182D}" type="pres">
      <dgm:prSet presAssocID="{36A71ACB-2407-4A45-A971-91A1B3A21C12}" presName="linearFlow" presStyleCnt="0">
        <dgm:presLayoutVars>
          <dgm:dir/>
          <dgm:animLvl val="lvl"/>
          <dgm:resizeHandles val="exact"/>
        </dgm:presLayoutVars>
      </dgm:prSet>
      <dgm:spPr/>
    </dgm:pt>
    <dgm:pt modelId="{A3546E28-9EA7-457D-9B48-A1112F94922D}" type="pres">
      <dgm:prSet presAssocID="{94C4FFE5-4CA1-4AA5-BCFC-432B7850C621}" presName="composite" presStyleCnt="0"/>
      <dgm:spPr/>
    </dgm:pt>
    <dgm:pt modelId="{8B17F02E-9A6C-4965-B07F-E1B273F7CA20}" type="pres">
      <dgm:prSet presAssocID="{94C4FFE5-4CA1-4AA5-BCFC-432B7850C621}" presName="parentText" presStyleLbl="alignNode1" presStyleIdx="0" presStyleCnt="4">
        <dgm:presLayoutVars>
          <dgm:chMax val="1"/>
          <dgm:bulletEnabled val="1"/>
        </dgm:presLayoutVars>
      </dgm:prSet>
      <dgm:spPr/>
    </dgm:pt>
    <dgm:pt modelId="{C37D461F-0887-47BC-90CD-578AAE0A289B}" type="pres">
      <dgm:prSet presAssocID="{94C4FFE5-4CA1-4AA5-BCFC-432B7850C621}" presName="descendantText" presStyleLbl="alignAcc1" presStyleIdx="0" presStyleCnt="4">
        <dgm:presLayoutVars>
          <dgm:bulletEnabled val="1"/>
        </dgm:presLayoutVars>
      </dgm:prSet>
      <dgm:spPr/>
    </dgm:pt>
    <dgm:pt modelId="{8AB25ED1-E268-470C-A658-1DFF120E212E}" type="pres">
      <dgm:prSet presAssocID="{0951290B-F75A-4403-A887-2733EECFA2B9}" presName="sp" presStyleCnt="0"/>
      <dgm:spPr/>
    </dgm:pt>
    <dgm:pt modelId="{B95272AB-37CE-442E-BD26-F59ECDA12F73}" type="pres">
      <dgm:prSet presAssocID="{DAA7CEEE-C2DA-46FF-A76B-522FAB8F0F5D}" presName="composite" presStyleCnt="0"/>
      <dgm:spPr/>
    </dgm:pt>
    <dgm:pt modelId="{97C1FBF9-8128-4E29-9A4C-1249B458957E}" type="pres">
      <dgm:prSet presAssocID="{DAA7CEEE-C2DA-46FF-A76B-522FAB8F0F5D}" presName="parentText" presStyleLbl="alignNode1" presStyleIdx="1" presStyleCnt="4">
        <dgm:presLayoutVars>
          <dgm:chMax val="1"/>
          <dgm:bulletEnabled val="1"/>
        </dgm:presLayoutVars>
      </dgm:prSet>
      <dgm:spPr/>
    </dgm:pt>
    <dgm:pt modelId="{1EE5161B-0697-44A2-AFEF-7ABE6AE9BF93}" type="pres">
      <dgm:prSet presAssocID="{DAA7CEEE-C2DA-46FF-A76B-522FAB8F0F5D}" presName="descendantText" presStyleLbl="alignAcc1" presStyleIdx="1" presStyleCnt="4">
        <dgm:presLayoutVars>
          <dgm:bulletEnabled val="1"/>
        </dgm:presLayoutVars>
      </dgm:prSet>
      <dgm:spPr/>
    </dgm:pt>
    <dgm:pt modelId="{6CC2328E-582B-4C03-908A-9D88E5E622EC}" type="pres">
      <dgm:prSet presAssocID="{7B38259F-60DC-4DF3-BECC-B00FB2628E2A}" presName="sp" presStyleCnt="0"/>
      <dgm:spPr/>
    </dgm:pt>
    <dgm:pt modelId="{5D6FC9EC-9EBE-49EF-87C6-66133102BF22}" type="pres">
      <dgm:prSet presAssocID="{217B9689-82E3-4011-99E0-1623A4BCC958}" presName="composite" presStyleCnt="0"/>
      <dgm:spPr/>
    </dgm:pt>
    <dgm:pt modelId="{06B6D323-C404-4CEF-B09A-1535B5779C2A}" type="pres">
      <dgm:prSet presAssocID="{217B9689-82E3-4011-99E0-1623A4BCC958}" presName="parentText" presStyleLbl="alignNode1" presStyleIdx="2" presStyleCnt="4">
        <dgm:presLayoutVars>
          <dgm:chMax val="1"/>
          <dgm:bulletEnabled val="1"/>
        </dgm:presLayoutVars>
      </dgm:prSet>
      <dgm:spPr/>
    </dgm:pt>
    <dgm:pt modelId="{E5FF3F55-D83A-40C0-A8CE-F614C950A877}" type="pres">
      <dgm:prSet presAssocID="{217B9689-82E3-4011-99E0-1623A4BCC958}" presName="descendantText" presStyleLbl="alignAcc1" presStyleIdx="2" presStyleCnt="4">
        <dgm:presLayoutVars>
          <dgm:bulletEnabled val="1"/>
        </dgm:presLayoutVars>
      </dgm:prSet>
      <dgm:spPr/>
    </dgm:pt>
    <dgm:pt modelId="{B7D3A1C4-5637-40DB-B030-74ACA54F133D}" type="pres">
      <dgm:prSet presAssocID="{ECD02FD7-5C81-445D-AB72-8469705EC4F9}" presName="sp" presStyleCnt="0"/>
      <dgm:spPr/>
    </dgm:pt>
    <dgm:pt modelId="{5FB9AFFB-84B0-4EE8-AC4C-282839DEA0BC}" type="pres">
      <dgm:prSet presAssocID="{77EAC7BE-345B-4A2D-86FF-259DE1C3E8CE}" presName="composite" presStyleCnt="0"/>
      <dgm:spPr/>
    </dgm:pt>
    <dgm:pt modelId="{63D9B66C-53D6-4999-A519-5CD2A82B056D}" type="pres">
      <dgm:prSet presAssocID="{77EAC7BE-345B-4A2D-86FF-259DE1C3E8CE}" presName="parentText" presStyleLbl="alignNode1" presStyleIdx="3" presStyleCnt="4">
        <dgm:presLayoutVars>
          <dgm:chMax val="1"/>
          <dgm:bulletEnabled val="1"/>
        </dgm:presLayoutVars>
      </dgm:prSet>
      <dgm:spPr/>
    </dgm:pt>
    <dgm:pt modelId="{2A97FA0E-775F-4F80-91C1-620DAF2014AD}" type="pres">
      <dgm:prSet presAssocID="{77EAC7BE-345B-4A2D-86FF-259DE1C3E8CE}" presName="descendantText" presStyleLbl="alignAcc1" presStyleIdx="3" presStyleCnt="4">
        <dgm:presLayoutVars>
          <dgm:bulletEnabled val="1"/>
        </dgm:presLayoutVars>
      </dgm:prSet>
      <dgm:spPr/>
    </dgm:pt>
  </dgm:ptLst>
  <dgm:cxnLst>
    <dgm:cxn modelId="{1557FD08-1612-43F2-898B-7FC631E849D8}" srcId="{36A71ACB-2407-4A45-A971-91A1B3A21C12}" destId="{94C4FFE5-4CA1-4AA5-BCFC-432B7850C621}" srcOrd="0" destOrd="0" parTransId="{05DC545C-CBC5-4EDA-86A6-26ADBABDA484}" sibTransId="{0951290B-F75A-4403-A887-2733EECFA2B9}"/>
    <dgm:cxn modelId="{2872160A-63FC-45A4-8ECA-C37499C462F7}" srcId="{94C4FFE5-4CA1-4AA5-BCFC-432B7850C621}" destId="{3730ADA5-DFE8-49EC-97F6-C35E3B0ECDD3}" srcOrd="0" destOrd="0" parTransId="{0F3FED42-F378-4E26-AB25-7260E16F83D0}" sibTransId="{07451754-74FF-4CC9-BD8D-AEDBF5C0C621}"/>
    <dgm:cxn modelId="{2961BA1F-03CE-462D-8D4E-2C4A4CAF0A31}" type="presOf" srcId="{36A71ACB-2407-4A45-A971-91A1B3A21C12}" destId="{76C98BA3-190A-410A-925D-301D7A66182D}" srcOrd="0" destOrd="0" presId="urn:microsoft.com/office/officeart/2005/8/layout/chevron2"/>
    <dgm:cxn modelId="{1FC6E229-DCBC-44AE-A073-7851610976EE}" srcId="{77EAC7BE-345B-4A2D-86FF-259DE1C3E8CE}" destId="{7B0EADCF-9DFD-4E40-84E7-EF359CFEAFD2}" srcOrd="0" destOrd="0" parTransId="{C0CABAA6-E928-44B3-8E0C-8EDE57FFBE83}" sibTransId="{61187A03-3D11-441C-B0DA-4BC2835D5FE6}"/>
    <dgm:cxn modelId="{D7BB9433-ECCD-47B5-9B23-BA4A50728630}" type="presOf" srcId="{DAA7CEEE-C2DA-46FF-A76B-522FAB8F0F5D}" destId="{97C1FBF9-8128-4E29-9A4C-1249B458957E}" srcOrd="0" destOrd="0" presId="urn:microsoft.com/office/officeart/2005/8/layout/chevron2"/>
    <dgm:cxn modelId="{5FB84C3D-C7A6-4CA1-B396-37B9F6263332}" srcId="{36A71ACB-2407-4A45-A971-91A1B3A21C12}" destId="{217B9689-82E3-4011-99E0-1623A4BCC958}" srcOrd="2" destOrd="0" parTransId="{7E4626A6-8F0C-4193-A550-0F91EF4B13F2}" sibTransId="{ECD02FD7-5C81-445D-AB72-8469705EC4F9}"/>
    <dgm:cxn modelId="{4C7A0F4F-1015-4706-A07D-E093A7C4CAEA}" type="presOf" srcId="{7B0EADCF-9DFD-4E40-84E7-EF359CFEAFD2}" destId="{2A97FA0E-775F-4F80-91C1-620DAF2014AD}" srcOrd="0" destOrd="0" presId="urn:microsoft.com/office/officeart/2005/8/layout/chevron2"/>
    <dgm:cxn modelId="{61195A6F-70BF-4CD3-AA41-5C89FA8A5532}" srcId="{36A71ACB-2407-4A45-A971-91A1B3A21C12}" destId="{77EAC7BE-345B-4A2D-86FF-259DE1C3E8CE}" srcOrd="3" destOrd="0" parTransId="{31927CB0-8AE5-4D6E-8E6E-1D2668CDA9DD}" sibTransId="{B0164634-A8FE-451D-89F0-CFFC171303BB}"/>
    <dgm:cxn modelId="{C8957A53-8A86-47A5-AB00-DA0C7EE49966}" srcId="{217B9689-82E3-4011-99E0-1623A4BCC958}" destId="{665F698D-A47B-4EAC-9E17-FA739F7A5A16}" srcOrd="0" destOrd="0" parTransId="{E47DF4F4-2E70-4EE8-ACEA-E974F1EFFEB0}" sibTransId="{ECA38B2F-7FF8-42C5-8C45-4A11698F8353}"/>
    <dgm:cxn modelId="{1FBFBE7F-3964-4C9B-AE68-950AD5E8C498}" srcId="{36A71ACB-2407-4A45-A971-91A1B3A21C12}" destId="{DAA7CEEE-C2DA-46FF-A76B-522FAB8F0F5D}" srcOrd="1" destOrd="0" parTransId="{4427BFF5-8616-4465-883C-FCDB699A16FA}" sibTransId="{7B38259F-60DC-4DF3-BECC-B00FB2628E2A}"/>
    <dgm:cxn modelId="{16D13783-4B33-4D6D-B875-4A1EDF574CA4}" type="presOf" srcId="{94C4FFE5-4CA1-4AA5-BCFC-432B7850C621}" destId="{8B17F02E-9A6C-4965-B07F-E1B273F7CA20}" srcOrd="0" destOrd="0" presId="urn:microsoft.com/office/officeart/2005/8/layout/chevron2"/>
    <dgm:cxn modelId="{70D79C83-B6E9-43CD-903A-74A8632A28F3}" type="presOf" srcId="{665F698D-A47B-4EAC-9E17-FA739F7A5A16}" destId="{E5FF3F55-D83A-40C0-A8CE-F614C950A877}" srcOrd="0" destOrd="0" presId="urn:microsoft.com/office/officeart/2005/8/layout/chevron2"/>
    <dgm:cxn modelId="{3D5D9F8D-A4AB-4FC0-86D5-0DA9D3C3EDD8}" type="presOf" srcId="{77EAC7BE-345B-4A2D-86FF-259DE1C3E8CE}" destId="{63D9B66C-53D6-4999-A519-5CD2A82B056D}" srcOrd="0" destOrd="0" presId="urn:microsoft.com/office/officeart/2005/8/layout/chevron2"/>
    <dgm:cxn modelId="{C431D8AC-E1BF-4A16-BA75-714622F978B9}" srcId="{DAA7CEEE-C2DA-46FF-A76B-522FAB8F0F5D}" destId="{74FCCCE5-6BCD-4BA7-8B78-1BB2B9626E5F}" srcOrd="0" destOrd="0" parTransId="{5256E44C-9CDC-4615-ABD4-AFFDD004159A}" sibTransId="{64B56A50-09E6-48AF-80A0-15DCA3647645}"/>
    <dgm:cxn modelId="{E01EEEB7-204C-4715-883E-B895BE961ADE}" type="presOf" srcId="{74FCCCE5-6BCD-4BA7-8B78-1BB2B9626E5F}" destId="{1EE5161B-0697-44A2-AFEF-7ABE6AE9BF93}" srcOrd="0" destOrd="0" presId="urn:microsoft.com/office/officeart/2005/8/layout/chevron2"/>
    <dgm:cxn modelId="{D6950FF3-BBCB-4FA3-87EF-9853972E9A85}" type="presOf" srcId="{3730ADA5-DFE8-49EC-97F6-C35E3B0ECDD3}" destId="{C37D461F-0887-47BC-90CD-578AAE0A289B}" srcOrd="0" destOrd="0" presId="urn:microsoft.com/office/officeart/2005/8/layout/chevron2"/>
    <dgm:cxn modelId="{E789D8F9-1AE0-4711-99E4-78745F510435}" type="presOf" srcId="{217B9689-82E3-4011-99E0-1623A4BCC958}" destId="{06B6D323-C404-4CEF-B09A-1535B5779C2A}" srcOrd="0" destOrd="0" presId="urn:microsoft.com/office/officeart/2005/8/layout/chevron2"/>
    <dgm:cxn modelId="{E7CF3A46-79B0-4B77-83E7-E242E91A25FB}" type="presParOf" srcId="{76C98BA3-190A-410A-925D-301D7A66182D}" destId="{A3546E28-9EA7-457D-9B48-A1112F94922D}" srcOrd="0" destOrd="0" presId="urn:microsoft.com/office/officeart/2005/8/layout/chevron2"/>
    <dgm:cxn modelId="{B3CD931D-6DA5-471D-B889-BBED6B0AEAFD}" type="presParOf" srcId="{A3546E28-9EA7-457D-9B48-A1112F94922D}" destId="{8B17F02E-9A6C-4965-B07F-E1B273F7CA20}" srcOrd="0" destOrd="0" presId="urn:microsoft.com/office/officeart/2005/8/layout/chevron2"/>
    <dgm:cxn modelId="{5B280B2D-4071-4E59-830B-C88B10A672FD}" type="presParOf" srcId="{A3546E28-9EA7-457D-9B48-A1112F94922D}" destId="{C37D461F-0887-47BC-90CD-578AAE0A289B}" srcOrd="1" destOrd="0" presId="urn:microsoft.com/office/officeart/2005/8/layout/chevron2"/>
    <dgm:cxn modelId="{A45B7A0F-C0F3-462A-8B99-B4C263003B41}" type="presParOf" srcId="{76C98BA3-190A-410A-925D-301D7A66182D}" destId="{8AB25ED1-E268-470C-A658-1DFF120E212E}" srcOrd="1" destOrd="0" presId="urn:microsoft.com/office/officeart/2005/8/layout/chevron2"/>
    <dgm:cxn modelId="{18E6B75A-55DB-4953-B78F-9EE9EB620B76}" type="presParOf" srcId="{76C98BA3-190A-410A-925D-301D7A66182D}" destId="{B95272AB-37CE-442E-BD26-F59ECDA12F73}" srcOrd="2" destOrd="0" presId="urn:microsoft.com/office/officeart/2005/8/layout/chevron2"/>
    <dgm:cxn modelId="{A63AA1DE-A637-4D11-AE59-18AA3CD40D70}" type="presParOf" srcId="{B95272AB-37CE-442E-BD26-F59ECDA12F73}" destId="{97C1FBF9-8128-4E29-9A4C-1249B458957E}" srcOrd="0" destOrd="0" presId="urn:microsoft.com/office/officeart/2005/8/layout/chevron2"/>
    <dgm:cxn modelId="{9141C98A-7571-4C1F-95EC-E091929B062A}" type="presParOf" srcId="{B95272AB-37CE-442E-BD26-F59ECDA12F73}" destId="{1EE5161B-0697-44A2-AFEF-7ABE6AE9BF93}" srcOrd="1" destOrd="0" presId="urn:microsoft.com/office/officeart/2005/8/layout/chevron2"/>
    <dgm:cxn modelId="{E7C4603D-D3FE-4404-B32F-49C1DB2D2BC2}" type="presParOf" srcId="{76C98BA3-190A-410A-925D-301D7A66182D}" destId="{6CC2328E-582B-4C03-908A-9D88E5E622EC}" srcOrd="3" destOrd="0" presId="urn:microsoft.com/office/officeart/2005/8/layout/chevron2"/>
    <dgm:cxn modelId="{CE641768-602B-440D-BB1A-DCACA070025E}" type="presParOf" srcId="{76C98BA3-190A-410A-925D-301D7A66182D}" destId="{5D6FC9EC-9EBE-49EF-87C6-66133102BF22}" srcOrd="4" destOrd="0" presId="urn:microsoft.com/office/officeart/2005/8/layout/chevron2"/>
    <dgm:cxn modelId="{D9DD5B6A-F512-4B72-8B34-FA2F81B9AEB4}" type="presParOf" srcId="{5D6FC9EC-9EBE-49EF-87C6-66133102BF22}" destId="{06B6D323-C404-4CEF-B09A-1535B5779C2A}" srcOrd="0" destOrd="0" presId="urn:microsoft.com/office/officeart/2005/8/layout/chevron2"/>
    <dgm:cxn modelId="{49CBFE9A-958F-42FE-829E-DD5235FB7F68}" type="presParOf" srcId="{5D6FC9EC-9EBE-49EF-87C6-66133102BF22}" destId="{E5FF3F55-D83A-40C0-A8CE-F614C950A877}" srcOrd="1" destOrd="0" presId="urn:microsoft.com/office/officeart/2005/8/layout/chevron2"/>
    <dgm:cxn modelId="{E34564E7-245C-4542-8290-020E4190C6AE}" type="presParOf" srcId="{76C98BA3-190A-410A-925D-301D7A66182D}" destId="{B7D3A1C4-5637-40DB-B030-74ACA54F133D}" srcOrd="5" destOrd="0" presId="urn:microsoft.com/office/officeart/2005/8/layout/chevron2"/>
    <dgm:cxn modelId="{53DEB570-71EC-4D5D-9AFD-95525946A522}" type="presParOf" srcId="{76C98BA3-190A-410A-925D-301D7A66182D}" destId="{5FB9AFFB-84B0-4EE8-AC4C-282839DEA0BC}" srcOrd="6" destOrd="0" presId="urn:microsoft.com/office/officeart/2005/8/layout/chevron2"/>
    <dgm:cxn modelId="{6E4B00E3-B3A4-426A-8A42-20F2938D3753}" type="presParOf" srcId="{5FB9AFFB-84B0-4EE8-AC4C-282839DEA0BC}" destId="{63D9B66C-53D6-4999-A519-5CD2A82B056D}" srcOrd="0" destOrd="0" presId="urn:microsoft.com/office/officeart/2005/8/layout/chevron2"/>
    <dgm:cxn modelId="{96CC3FB6-612E-4CDF-BEF9-B4931AD1F53C}" type="presParOf" srcId="{5FB9AFFB-84B0-4EE8-AC4C-282839DEA0BC}" destId="{2A97FA0E-775F-4F80-91C1-620DAF2014AD}" srcOrd="1" destOrd="0" presId="urn:microsoft.com/office/officeart/2005/8/layout/chevron2"/>
  </dgm:cxnLst>
  <dgm:bg/>
  <dgm:whole/>
  <dgm:extLst>
    <a:ext uri="http://schemas.microsoft.com/office/drawing/2008/diagram">
      <dsp:dataModelExt xmlns:dsp="http://schemas.microsoft.com/office/drawing/2008/diagram" relId="rId53" minVer="http://schemas.openxmlformats.org/drawingml/2006/diagram"/>
    </a:ext>
  </dgm:extLst>
</dgm:dataModel>
</file>

<file path=word/diagrams/data9.xml><?xml version="1.0" encoding="utf-8"?>
<dgm:dataModel xmlns:dgm="http://schemas.openxmlformats.org/drawingml/2006/diagram" xmlns:a="http://schemas.openxmlformats.org/drawingml/2006/main">
  <dgm:ptLst>
    <dgm:pt modelId="{57AF7E42-1EE1-4025-94A1-77D241019CFB}" type="doc">
      <dgm:prSet loTypeId="urn:microsoft.com/office/officeart/2005/8/layout/radial1" loCatId="cycle" qsTypeId="urn:microsoft.com/office/officeart/2005/8/quickstyle/simple5" qsCatId="simple" csTypeId="urn:microsoft.com/office/officeart/2005/8/colors/accent2_4" csCatId="accent2" phldr="1"/>
      <dgm:spPr/>
      <dgm:t>
        <a:bodyPr/>
        <a:lstStyle/>
        <a:p>
          <a:endParaRPr lang="en-GB"/>
        </a:p>
      </dgm:t>
    </dgm:pt>
    <dgm:pt modelId="{8080FBDD-78F6-44CA-99DD-9DD42588715C}">
      <dgm:prSet phldrT="[Text]"/>
      <dgm:spPr/>
      <dgm:t>
        <a:bodyPr/>
        <a:lstStyle/>
        <a:p>
          <a:pPr algn="ctr"/>
          <a:r>
            <a:rPr lang="en-GB">
              <a:ln>
                <a:solidFill>
                  <a:schemeClr val="bg1"/>
                </a:solidFill>
              </a:ln>
            </a:rPr>
            <a:t>Industry Competitors</a:t>
          </a:r>
        </a:p>
      </dgm:t>
    </dgm:pt>
    <dgm:pt modelId="{5A6DBE79-9D8B-4426-8458-23BAE946D60A}" type="parTrans" cxnId="{9A30B8A9-C8B4-46AA-A021-11C46D1527C3}">
      <dgm:prSet/>
      <dgm:spPr/>
      <dgm:t>
        <a:bodyPr/>
        <a:lstStyle/>
        <a:p>
          <a:pPr algn="ctr"/>
          <a:endParaRPr lang="en-GB">
            <a:ln>
              <a:solidFill>
                <a:schemeClr val="bg1"/>
              </a:solidFill>
            </a:ln>
          </a:endParaRPr>
        </a:p>
      </dgm:t>
    </dgm:pt>
    <dgm:pt modelId="{4A74DA9D-EA31-495D-B145-B8E98B9A5DB6}" type="sibTrans" cxnId="{9A30B8A9-C8B4-46AA-A021-11C46D1527C3}">
      <dgm:prSet/>
      <dgm:spPr/>
      <dgm:t>
        <a:bodyPr/>
        <a:lstStyle/>
        <a:p>
          <a:pPr algn="ctr"/>
          <a:endParaRPr lang="en-GB">
            <a:ln>
              <a:solidFill>
                <a:schemeClr val="bg1"/>
              </a:solidFill>
            </a:ln>
          </a:endParaRPr>
        </a:p>
      </dgm:t>
    </dgm:pt>
    <dgm:pt modelId="{5267DF09-1CA1-488B-8C51-550434930A77}">
      <dgm:prSet phldrT="[Text]"/>
      <dgm:spPr/>
      <dgm:t>
        <a:bodyPr/>
        <a:lstStyle/>
        <a:p>
          <a:pPr algn="ctr"/>
          <a:r>
            <a:rPr lang="en-GB">
              <a:ln>
                <a:solidFill>
                  <a:schemeClr val="bg1"/>
                </a:solidFill>
              </a:ln>
            </a:rPr>
            <a:t>Potential Entrants</a:t>
          </a:r>
        </a:p>
      </dgm:t>
    </dgm:pt>
    <dgm:pt modelId="{47BDEFB5-312D-46AD-A993-F0C1FB49351B}" type="parTrans" cxnId="{87D5EE82-EC99-4CCA-99F6-E3C40BBDE16E}">
      <dgm:prSet/>
      <dgm:spPr/>
      <dgm:t>
        <a:bodyPr/>
        <a:lstStyle/>
        <a:p>
          <a:pPr algn="ctr"/>
          <a:endParaRPr lang="en-GB">
            <a:ln>
              <a:solidFill>
                <a:schemeClr val="bg1"/>
              </a:solidFill>
            </a:ln>
          </a:endParaRPr>
        </a:p>
      </dgm:t>
    </dgm:pt>
    <dgm:pt modelId="{06937BD1-ADD3-43E3-9A91-563B35362DF9}" type="sibTrans" cxnId="{87D5EE82-EC99-4CCA-99F6-E3C40BBDE16E}">
      <dgm:prSet/>
      <dgm:spPr/>
      <dgm:t>
        <a:bodyPr/>
        <a:lstStyle/>
        <a:p>
          <a:pPr algn="ctr"/>
          <a:endParaRPr lang="en-GB">
            <a:ln>
              <a:solidFill>
                <a:schemeClr val="bg1"/>
              </a:solidFill>
            </a:ln>
          </a:endParaRPr>
        </a:p>
      </dgm:t>
    </dgm:pt>
    <dgm:pt modelId="{B65CA53B-5D92-436A-9ACD-C4F4A648EEF1}">
      <dgm:prSet phldrT="[Text]"/>
      <dgm:spPr/>
      <dgm:t>
        <a:bodyPr/>
        <a:lstStyle/>
        <a:p>
          <a:pPr algn="ctr"/>
          <a:r>
            <a:rPr lang="en-GB">
              <a:ln>
                <a:solidFill>
                  <a:schemeClr val="bg1"/>
                </a:solidFill>
              </a:ln>
            </a:rPr>
            <a:t>Buyers</a:t>
          </a:r>
        </a:p>
      </dgm:t>
    </dgm:pt>
    <dgm:pt modelId="{DCF7A7F5-8395-4F04-A8B6-74801792BF12}" type="parTrans" cxnId="{0E59794B-8179-4E68-8448-D6B1373B489E}">
      <dgm:prSet/>
      <dgm:spPr/>
      <dgm:t>
        <a:bodyPr/>
        <a:lstStyle/>
        <a:p>
          <a:pPr algn="ctr"/>
          <a:endParaRPr lang="en-GB">
            <a:ln>
              <a:solidFill>
                <a:schemeClr val="bg1"/>
              </a:solidFill>
            </a:ln>
          </a:endParaRPr>
        </a:p>
      </dgm:t>
    </dgm:pt>
    <dgm:pt modelId="{8ACD9F44-5210-40C7-A55B-9AF91A6764BD}" type="sibTrans" cxnId="{0E59794B-8179-4E68-8448-D6B1373B489E}">
      <dgm:prSet/>
      <dgm:spPr/>
      <dgm:t>
        <a:bodyPr/>
        <a:lstStyle/>
        <a:p>
          <a:pPr algn="ctr"/>
          <a:endParaRPr lang="en-GB">
            <a:ln>
              <a:solidFill>
                <a:schemeClr val="bg1"/>
              </a:solidFill>
            </a:ln>
          </a:endParaRPr>
        </a:p>
      </dgm:t>
    </dgm:pt>
    <dgm:pt modelId="{FC0EFBC1-C9DF-4717-9360-A2F203914F7F}">
      <dgm:prSet phldrT="[Text]"/>
      <dgm:spPr/>
      <dgm:t>
        <a:bodyPr/>
        <a:lstStyle/>
        <a:p>
          <a:pPr algn="ctr"/>
          <a:r>
            <a:rPr lang="en-GB">
              <a:ln>
                <a:solidFill>
                  <a:schemeClr val="bg1"/>
                </a:solidFill>
              </a:ln>
            </a:rPr>
            <a:t>Subsitutes</a:t>
          </a:r>
        </a:p>
      </dgm:t>
    </dgm:pt>
    <dgm:pt modelId="{8A9DF932-1AFF-49E6-91C4-D1A5684F8EDE}" type="parTrans" cxnId="{C06BB415-F14F-4EC2-80F7-09D201108035}">
      <dgm:prSet/>
      <dgm:spPr/>
      <dgm:t>
        <a:bodyPr/>
        <a:lstStyle/>
        <a:p>
          <a:pPr algn="ctr"/>
          <a:endParaRPr lang="en-GB">
            <a:ln>
              <a:solidFill>
                <a:schemeClr val="bg1"/>
              </a:solidFill>
            </a:ln>
          </a:endParaRPr>
        </a:p>
      </dgm:t>
    </dgm:pt>
    <dgm:pt modelId="{AEEDE864-073D-4541-9AFF-10603930E10A}" type="sibTrans" cxnId="{C06BB415-F14F-4EC2-80F7-09D201108035}">
      <dgm:prSet/>
      <dgm:spPr/>
      <dgm:t>
        <a:bodyPr/>
        <a:lstStyle/>
        <a:p>
          <a:pPr algn="ctr"/>
          <a:endParaRPr lang="en-GB">
            <a:ln>
              <a:solidFill>
                <a:schemeClr val="bg1"/>
              </a:solidFill>
            </a:ln>
          </a:endParaRPr>
        </a:p>
      </dgm:t>
    </dgm:pt>
    <dgm:pt modelId="{77E563D8-2D1E-4FFC-B215-46E36DF806B4}">
      <dgm:prSet phldrT="[Text]"/>
      <dgm:spPr/>
      <dgm:t>
        <a:bodyPr/>
        <a:lstStyle/>
        <a:p>
          <a:pPr algn="ctr"/>
          <a:r>
            <a:rPr lang="en-GB">
              <a:ln>
                <a:solidFill>
                  <a:schemeClr val="bg1"/>
                </a:solidFill>
              </a:ln>
            </a:rPr>
            <a:t>Suppliers</a:t>
          </a:r>
        </a:p>
      </dgm:t>
    </dgm:pt>
    <dgm:pt modelId="{4A021298-5F7A-4EB4-9A30-17A3FBE8D7C2}" type="parTrans" cxnId="{D45048B0-5D0F-4E3E-B4A4-3A284B836BA4}">
      <dgm:prSet/>
      <dgm:spPr/>
      <dgm:t>
        <a:bodyPr/>
        <a:lstStyle/>
        <a:p>
          <a:pPr algn="ctr"/>
          <a:endParaRPr lang="en-GB">
            <a:ln>
              <a:solidFill>
                <a:schemeClr val="bg1"/>
              </a:solidFill>
            </a:ln>
          </a:endParaRPr>
        </a:p>
      </dgm:t>
    </dgm:pt>
    <dgm:pt modelId="{EE9A20F3-C31C-4C74-A330-B34BB361EC51}" type="sibTrans" cxnId="{D45048B0-5D0F-4E3E-B4A4-3A284B836BA4}">
      <dgm:prSet/>
      <dgm:spPr/>
      <dgm:t>
        <a:bodyPr/>
        <a:lstStyle/>
        <a:p>
          <a:pPr algn="ctr"/>
          <a:endParaRPr lang="en-GB">
            <a:ln>
              <a:solidFill>
                <a:schemeClr val="bg1"/>
              </a:solidFill>
            </a:ln>
          </a:endParaRPr>
        </a:p>
      </dgm:t>
    </dgm:pt>
    <dgm:pt modelId="{10D4B758-6477-4B53-B960-FE4136EE212A}" type="pres">
      <dgm:prSet presAssocID="{57AF7E42-1EE1-4025-94A1-77D241019CFB}" presName="cycle" presStyleCnt="0">
        <dgm:presLayoutVars>
          <dgm:chMax val="1"/>
          <dgm:dir/>
          <dgm:animLvl val="ctr"/>
          <dgm:resizeHandles val="exact"/>
        </dgm:presLayoutVars>
      </dgm:prSet>
      <dgm:spPr/>
    </dgm:pt>
    <dgm:pt modelId="{C4075EF0-136E-4825-A001-1E676DD87DA9}" type="pres">
      <dgm:prSet presAssocID="{8080FBDD-78F6-44CA-99DD-9DD42588715C}" presName="centerShape" presStyleLbl="node0" presStyleIdx="0" presStyleCnt="1"/>
      <dgm:spPr/>
    </dgm:pt>
    <dgm:pt modelId="{DB6962D1-A35C-472D-94E4-8BD90530E656}" type="pres">
      <dgm:prSet presAssocID="{47BDEFB5-312D-46AD-A993-F0C1FB49351B}" presName="Name9" presStyleLbl="parChTrans1D2" presStyleIdx="0" presStyleCnt="4"/>
      <dgm:spPr/>
    </dgm:pt>
    <dgm:pt modelId="{EB3B1AB5-3445-4000-BB02-FB347CF10C80}" type="pres">
      <dgm:prSet presAssocID="{47BDEFB5-312D-46AD-A993-F0C1FB49351B}" presName="connTx" presStyleLbl="parChTrans1D2" presStyleIdx="0" presStyleCnt="4"/>
      <dgm:spPr/>
    </dgm:pt>
    <dgm:pt modelId="{005E783B-8051-4DDA-9EC1-2C91E81225FD}" type="pres">
      <dgm:prSet presAssocID="{5267DF09-1CA1-488B-8C51-550434930A77}" presName="node" presStyleLbl="node1" presStyleIdx="0" presStyleCnt="4">
        <dgm:presLayoutVars>
          <dgm:bulletEnabled val="1"/>
        </dgm:presLayoutVars>
      </dgm:prSet>
      <dgm:spPr/>
    </dgm:pt>
    <dgm:pt modelId="{A12F7AE1-11D4-40C1-8574-1CC1F6DEF9BB}" type="pres">
      <dgm:prSet presAssocID="{DCF7A7F5-8395-4F04-A8B6-74801792BF12}" presName="Name9" presStyleLbl="parChTrans1D2" presStyleIdx="1" presStyleCnt="4"/>
      <dgm:spPr/>
    </dgm:pt>
    <dgm:pt modelId="{C2132385-AF89-4C2C-B6DF-432CCC5DC984}" type="pres">
      <dgm:prSet presAssocID="{DCF7A7F5-8395-4F04-A8B6-74801792BF12}" presName="connTx" presStyleLbl="parChTrans1D2" presStyleIdx="1" presStyleCnt="4"/>
      <dgm:spPr/>
    </dgm:pt>
    <dgm:pt modelId="{2FCA22D3-F68A-48B6-B859-EC52B7A8C89A}" type="pres">
      <dgm:prSet presAssocID="{B65CA53B-5D92-436A-9ACD-C4F4A648EEF1}" presName="node" presStyleLbl="node1" presStyleIdx="1" presStyleCnt="4">
        <dgm:presLayoutVars>
          <dgm:bulletEnabled val="1"/>
        </dgm:presLayoutVars>
      </dgm:prSet>
      <dgm:spPr/>
    </dgm:pt>
    <dgm:pt modelId="{4E69B06A-4F88-4152-86E7-18E1610EBC85}" type="pres">
      <dgm:prSet presAssocID="{8A9DF932-1AFF-49E6-91C4-D1A5684F8EDE}" presName="Name9" presStyleLbl="parChTrans1D2" presStyleIdx="2" presStyleCnt="4"/>
      <dgm:spPr/>
    </dgm:pt>
    <dgm:pt modelId="{1E536AA3-6C83-48B3-A9D7-AF1113A7DE22}" type="pres">
      <dgm:prSet presAssocID="{8A9DF932-1AFF-49E6-91C4-D1A5684F8EDE}" presName="connTx" presStyleLbl="parChTrans1D2" presStyleIdx="2" presStyleCnt="4"/>
      <dgm:spPr/>
    </dgm:pt>
    <dgm:pt modelId="{5A2ED627-99D4-4A67-A59E-140590DEBD0B}" type="pres">
      <dgm:prSet presAssocID="{FC0EFBC1-C9DF-4717-9360-A2F203914F7F}" presName="node" presStyleLbl="node1" presStyleIdx="2" presStyleCnt="4">
        <dgm:presLayoutVars>
          <dgm:bulletEnabled val="1"/>
        </dgm:presLayoutVars>
      </dgm:prSet>
      <dgm:spPr/>
    </dgm:pt>
    <dgm:pt modelId="{654D7546-5662-455F-B936-0C7E53155434}" type="pres">
      <dgm:prSet presAssocID="{4A021298-5F7A-4EB4-9A30-17A3FBE8D7C2}" presName="Name9" presStyleLbl="parChTrans1D2" presStyleIdx="3" presStyleCnt="4"/>
      <dgm:spPr/>
    </dgm:pt>
    <dgm:pt modelId="{CE9F594B-B71F-471C-A675-52CFE250A27D}" type="pres">
      <dgm:prSet presAssocID="{4A021298-5F7A-4EB4-9A30-17A3FBE8D7C2}" presName="connTx" presStyleLbl="parChTrans1D2" presStyleIdx="3" presStyleCnt="4"/>
      <dgm:spPr/>
    </dgm:pt>
    <dgm:pt modelId="{9AE133E2-F917-422A-AA87-EB864C5AADC3}" type="pres">
      <dgm:prSet presAssocID="{77E563D8-2D1E-4FFC-B215-46E36DF806B4}" presName="node" presStyleLbl="node1" presStyleIdx="3" presStyleCnt="4">
        <dgm:presLayoutVars>
          <dgm:bulletEnabled val="1"/>
        </dgm:presLayoutVars>
      </dgm:prSet>
      <dgm:spPr/>
    </dgm:pt>
  </dgm:ptLst>
  <dgm:cxnLst>
    <dgm:cxn modelId="{62396C05-E621-422C-8119-07BFC6973067}" type="presOf" srcId="{DCF7A7F5-8395-4F04-A8B6-74801792BF12}" destId="{C2132385-AF89-4C2C-B6DF-432CCC5DC984}" srcOrd="1" destOrd="0" presId="urn:microsoft.com/office/officeart/2005/8/layout/radial1"/>
    <dgm:cxn modelId="{C06BB415-F14F-4EC2-80F7-09D201108035}" srcId="{8080FBDD-78F6-44CA-99DD-9DD42588715C}" destId="{FC0EFBC1-C9DF-4717-9360-A2F203914F7F}" srcOrd="2" destOrd="0" parTransId="{8A9DF932-1AFF-49E6-91C4-D1A5684F8EDE}" sibTransId="{AEEDE864-073D-4541-9AFF-10603930E10A}"/>
    <dgm:cxn modelId="{21170D3D-66D7-4D79-A365-483D5FFB8723}" type="presOf" srcId="{77E563D8-2D1E-4FFC-B215-46E36DF806B4}" destId="{9AE133E2-F917-422A-AA87-EB864C5AADC3}" srcOrd="0" destOrd="0" presId="urn:microsoft.com/office/officeart/2005/8/layout/radial1"/>
    <dgm:cxn modelId="{CAE80940-66FD-4BD8-942C-E344B6302EC3}" type="presOf" srcId="{4A021298-5F7A-4EB4-9A30-17A3FBE8D7C2}" destId="{CE9F594B-B71F-471C-A675-52CFE250A27D}" srcOrd="1" destOrd="0" presId="urn:microsoft.com/office/officeart/2005/8/layout/radial1"/>
    <dgm:cxn modelId="{BB77535B-54CB-4A4C-B78B-F41FB7B28BAD}" type="presOf" srcId="{4A021298-5F7A-4EB4-9A30-17A3FBE8D7C2}" destId="{654D7546-5662-455F-B936-0C7E53155434}" srcOrd="0" destOrd="0" presId="urn:microsoft.com/office/officeart/2005/8/layout/radial1"/>
    <dgm:cxn modelId="{0A8B7A5D-5511-47DE-80C8-0981681A12E5}" type="presOf" srcId="{47BDEFB5-312D-46AD-A993-F0C1FB49351B}" destId="{DB6962D1-A35C-472D-94E4-8BD90530E656}" srcOrd="0" destOrd="0" presId="urn:microsoft.com/office/officeart/2005/8/layout/radial1"/>
    <dgm:cxn modelId="{5705AF5F-67FE-4AF3-B50C-467B7A3DE754}" type="presOf" srcId="{57AF7E42-1EE1-4025-94A1-77D241019CFB}" destId="{10D4B758-6477-4B53-B960-FE4136EE212A}" srcOrd="0" destOrd="0" presId="urn:microsoft.com/office/officeart/2005/8/layout/radial1"/>
    <dgm:cxn modelId="{0E59794B-8179-4E68-8448-D6B1373B489E}" srcId="{8080FBDD-78F6-44CA-99DD-9DD42588715C}" destId="{B65CA53B-5D92-436A-9ACD-C4F4A648EEF1}" srcOrd="1" destOrd="0" parTransId="{DCF7A7F5-8395-4F04-A8B6-74801792BF12}" sibTransId="{8ACD9F44-5210-40C7-A55B-9AF91A6764BD}"/>
    <dgm:cxn modelId="{B84B3572-E029-46AD-8D9F-27E668ADDCFD}" type="presOf" srcId="{8A9DF932-1AFF-49E6-91C4-D1A5684F8EDE}" destId="{1E536AA3-6C83-48B3-A9D7-AF1113A7DE22}" srcOrd="1" destOrd="0" presId="urn:microsoft.com/office/officeart/2005/8/layout/radial1"/>
    <dgm:cxn modelId="{6F45BB52-C1D5-4DE1-B30C-32D8F60B6D8D}" type="presOf" srcId="{47BDEFB5-312D-46AD-A993-F0C1FB49351B}" destId="{EB3B1AB5-3445-4000-BB02-FB347CF10C80}" srcOrd="1" destOrd="0" presId="urn:microsoft.com/office/officeart/2005/8/layout/radial1"/>
    <dgm:cxn modelId="{F4EBB178-C1B0-4CE5-8ED7-D047E4D310EF}" type="presOf" srcId="{8080FBDD-78F6-44CA-99DD-9DD42588715C}" destId="{C4075EF0-136E-4825-A001-1E676DD87DA9}" srcOrd="0" destOrd="0" presId="urn:microsoft.com/office/officeart/2005/8/layout/radial1"/>
    <dgm:cxn modelId="{87D5EE82-EC99-4CCA-99F6-E3C40BBDE16E}" srcId="{8080FBDD-78F6-44CA-99DD-9DD42588715C}" destId="{5267DF09-1CA1-488B-8C51-550434930A77}" srcOrd="0" destOrd="0" parTransId="{47BDEFB5-312D-46AD-A993-F0C1FB49351B}" sibTransId="{06937BD1-ADD3-43E3-9A91-563B35362DF9}"/>
    <dgm:cxn modelId="{E3E0D2A4-D2E5-42A1-AA5D-7EB4211901E4}" type="presOf" srcId="{8A9DF932-1AFF-49E6-91C4-D1A5684F8EDE}" destId="{4E69B06A-4F88-4152-86E7-18E1610EBC85}" srcOrd="0" destOrd="0" presId="urn:microsoft.com/office/officeart/2005/8/layout/radial1"/>
    <dgm:cxn modelId="{9A30B8A9-C8B4-46AA-A021-11C46D1527C3}" srcId="{57AF7E42-1EE1-4025-94A1-77D241019CFB}" destId="{8080FBDD-78F6-44CA-99DD-9DD42588715C}" srcOrd="0" destOrd="0" parTransId="{5A6DBE79-9D8B-4426-8458-23BAE946D60A}" sibTransId="{4A74DA9D-EA31-495D-B145-B8E98B9A5DB6}"/>
    <dgm:cxn modelId="{EE0147AE-466A-4BC2-9833-593769258187}" type="presOf" srcId="{DCF7A7F5-8395-4F04-A8B6-74801792BF12}" destId="{A12F7AE1-11D4-40C1-8574-1CC1F6DEF9BB}" srcOrd="0" destOrd="0" presId="urn:microsoft.com/office/officeart/2005/8/layout/radial1"/>
    <dgm:cxn modelId="{D45048B0-5D0F-4E3E-B4A4-3A284B836BA4}" srcId="{8080FBDD-78F6-44CA-99DD-9DD42588715C}" destId="{77E563D8-2D1E-4FFC-B215-46E36DF806B4}" srcOrd="3" destOrd="0" parTransId="{4A021298-5F7A-4EB4-9A30-17A3FBE8D7C2}" sibTransId="{EE9A20F3-C31C-4C74-A330-B34BB361EC51}"/>
    <dgm:cxn modelId="{F75814C8-9395-4FC9-9F26-40BDE1ECBA1D}" type="presOf" srcId="{B65CA53B-5D92-436A-9ACD-C4F4A648EEF1}" destId="{2FCA22D3-F68A-48B6-B859-EC52B7A8C89A}" srcOrd="0" destOrd="0" presId="urn:microsoft.com/office/officeart/2005/8/layout/radial1"/>
    <dgm:cxn modelId="{D03AC0E7-7FB6-464C-9F07-870364C57BBE}" type="presOf" srcId="{FC0EFBC1-C9DF-4717-9360-A2F203914F7F}" destId="{5A2ED627-99D4-4A67-A59E-140590DEBD0B}" srcOrd="0" destOrd="0" presId="urn:microsoft.com/office/officeart/2005/8/layout/radial1"/>
    <dgm:cxn modelId="{9DED6DF1-A4B8-464B-859C-09A9BB2244D3}" type="presOf" srcId="{5267DF09-1CA1-488B-8C51-550434930A77}" destId="{005E783B-8051-4DDA-9EC1-2C91E81225FD}" srcOrd="0" destOrd="0" presId="urn:microsoft.com/office/officeart/2005/8/layout/radial1"/>
    <dgm:cxn modelId="{4059FDB0-A41D-4369-9DFF-D5FACE48CF33}" type="presParOf" srcId="{10D4B758-6477-4B53-B960-FE4136EE212A}" destId="{C4075EF0-136E-4825-A001-1E676DD87DA9}" srcOrd="0" destOrd="0" presId="urn:microsoft.com/office/officeart/2005/8/layout/radial1"/>
    <dgm:cxn modelId="{01B265B3-C2D6-4B10-A6A3-67E9B5F65400}" type="presParOf" srcId="{10D4B758-6477-4B53-B960-FE4136EE212A}" destId="{DB6962D1-A35C-472D-94E4-8BD90530E656}" srcOrd="1" destOrd="0" presId="urn:microsoft.com/office/officeart/2005/8/layout/radial1"/>
    <dgm:cxn modelId="{97F3D499-F2A7-4C10-B649-FC3882B52CCB}" type="presParOf" srcId="{DB6962D1-A35C-472D-94E4-8BD90530E656}" destId="{EB3B1AB5-3445-4000-BB02-FB347CF10C80}" srcOrd="0" destOrd="0" presId="urn:microsoft.com/office/officeart/2005/8/layout/radial1"/>
    <dgm:cxn modelId="{6B8B3A2F-9632-4A2E-B970-2EDA68F65033}" type="presParOf" srcId="{10D4B758-6477-4B53-B960-FE4136EE212A}" destId="{005E783B-8051-4DDA-9EC1-2C91E81225FD}" srcOrd="2" destOrd="0" presId="urn:microsoft.com/office/officeart/2005/8/layout/radial1"/>
    <dgm:cxn modelId="{EB973072-56A7-4EA4-95E7-474FF4010A01}" type="presParOf" srcId="{10D4B758-6477-4B53-B960-FE4136EE212A}" destId="{A12F7AE1-11D4-40C1-8574-1CC1F6DEF9BB}" srcOrd="3" destOrd="0" presId="urn:microsoft.com/office/officeart/2005/8/layout/radial1"/>
    <dgm:cxn modelId="{5D1AC41A-3770-49A4-8DD4-A4FFB5F2F7A2}" type="presParOf" srcId="{A12F7AE1-11D4-40C1-8574-1CC1F6DEF9BB}" destId="{C2132385-AF89-4C2C-B6DF-432CCC5DC984}" srcOrd="0" destOrd="0" presId="urn:microsoft.com/office/officeart/2005/8/layout/radial1"/>
    <dgm:cxn modelId="{8C02FAD4-1713-4ABE-B252-94911B817559}" type="presParOf" srcId="{10D4B758-6477-4B53-B960-FE4136EE212A}" destId="{2FCA22D3-F68A-48B6-B859-EC52B7A8C89A}" srcOrd="4" destOrd="0" presId="urn:microsoft.com/office/officeart/2005/8/layout/radial1"/>
    <dgm:cxn modelId="{E3A5AF36-8F70-4DAE-B890-29AD2EF2E62D}" type="presParOf" srcId="{10D4B758-6477-4B53-B960-FE4136EE212A}" destId="{4E69B06A-4F88-4152-86E7-18E1610EBC85}" srcOrd="5" destOrd="0" presId="urn:microsoft.com/office/officeart/2005/8/layout/radial1"/>
    <dgm:cxn modelId="{C25D26FD-F38F-4185-9BCF-49AF393F2D23}" type="presParOf" srcId="{4E69B06A-4F88-4152-86E7-18E1610EBC85}" destId="{1E536AA3-6C83-48B3-A9D7-AF1113A7DE22}" srcOrd="0" destOrd="0" presId="urn:microsoft.com/office/officeart/2005/8/layout/radial1"/>
    <dgm:cxn modelId="{3AA45F4F-58C4-4C94-8F14-8C846C570D64}" type="presParOf" srcId="{10D4B758-6477-4B53-B960-FE4136EE212A}" destId="{5A2ED627-99D4-4A67-A59E-140590DEBD0B}" srcOrd="6" destOrd="0" presId="urn:microsoft.com/office/officeart/2005/8/layout/radial1"/>
    <dgm:cxn modelId="{1EA37ACE-2D12-44E6-8002-643DC9A8C05C}" type="presParOf" srcId="{10D4B758-6477-4B53-B960-FE4136EE212A}" destId="{654D7546-5662-455F-B936-0C7E53155434}" srcOrd="7" destOrd="0" presId="urn:microsoft.com/office/officeart/2005/8/layout/radial1"/>
    <dgm:cxn modelId="{BB32A111-5D1E-44FD-AAB4-08EBA133971A}" type="presParOf" srcId="{654D7546-5662-455F-B936-0C7E53155434}" destId="{CE9F594B-B71F-471C-A675-52CFE250A27D}" srcOrd="0" destOrd="0" presId="urn:microsoft.com/office/officeart/2005/8/layout/radial1"/>
    <dgm:cxn modelId="{DF905436-0042-4AB2-9EF5-2D661769D609}" type="presParOf" srcId="{10D4B758-6477-4B53-B960-FE4136EE212A}" destId="{9AE133E2-F917-422A-AA87-EB864C5AADC3}" srcOrd="8" destOrd="0" presId="urn:microsoft.com/office/officeart/2005/8/layout/radial1"/>
  </dgm:cxnLst>
  <dgm:bg/>
  <dgm:whole/>
  <dgm:extLst>
    <a:ext uri="http://schemas.microsoft.com/office/drawing/2008/diagram">
      <dsp:dataModelExt xmlns:dsp="http://schemas.microsoft.com/office/drawing/2008/diagram" relId="rId58" minVer="http://schemas.openxmlformats.org/drawingml/2006/diagram"/>
    </a:ext>
  </dgm:extLst>
</dgm:dataModel>
</file>

<file path=word/diagrams/data10.xml><?xml version="1.0" encoding="utf-8"?>
<dgm:dataModel xmlns:dgm="http://schemas.openxmlformats.org/drawingml/2006/diagram" xmlns:a="http://schemas.openxmlformats.org/drawingml/2006/main">
  <dgm:ptLst>
    <dgm:pt modelId="{CB6A0D5E-6F7F-4805-9211-C5B83F5785F0}" type="doc">
      <dgm:prSet loTypeId="urn:microsoft.com/office/officeart/2005/8/layout/matrix1" loCatId="matrix" qsTypeId="urn:microsoft.com/office/officeart/2005/8/quickstyle/simple5" qsCatId="simple" csTypeId="urn:microsoft.com/office/officeart/2005/8/colors/accent2_5" csCatId="accent2" phldr="1"/>
      <dgm:spPr/>
      <dgm:t>
        <a:bodyPr/>
        <a:lstStyle/>
        <a:p>
          <a:endParaRPr lang="en-GB"/>
        </a:p>
      </dgm:t>
    </dgm:pt>
    <dgm:pt modelId="{4334FBEE-BCD3-4F08-B3E0-DF5800A38139}">
      <dgm:prSet phldrT="[Text]"/>
      <dgm:spPr/>
      <dgm:t>
        <a:bodyPr/>
        <a:lstStyle/>
        <a:p>
          <a:r>
            <a:rPr lang="en-GB"/>
            <a:t>VRIO</a:t>
          </a:r>
        </a:p>
      </dgm:t>
    </dgm:pt>
    <dgm:pt modelId="{A126F025-0CC2-428B-8A12-A44C77EB40C2}" type="parTrans" cxnId="{92F6ABC4-F54C-4579-95F9-F9B4D51B0D02}">
      <dgm:prSet/>
      <dgm:spPr/>
      <dgm:t>
        <a:bodyPr/>
        <a:lstStyle/>
        <a:p>
          <a:endParaRPr lang="en-GB"/>
        </a:p>
      </dgm:t>
    </dgm:pt>
    <dgm:pt modelId="{4C4F4710-9D22-4CC7-AA19-2268B6E67768}" type="sibTrans" cxnId="{92F6ABC4-F54C-4579-95F9-F9B4D51B0D02}">
      <dgm:prSet/>
      <dgm:spPr/>
      <dgm:t>
        <a:bodyPr/>
        <a:lstStyle/>
        <a:p>
          <a:endParaRPr lang="en-GB"/>
        </a:p>
      </dgm:t>
    </dgm:pt>
    <dgm:pt modelId="{9C315810-365D-46BB-8216-1BD3CA73F25C}">
      <dgm:prSet phldrT="[Text]"/>
      <dgm:spPr/>
      <dgm:t>
        <a:bodyPr/>
        <a:lstStyle/>
        <a:p>
          <a:r>
            <a:rPr lang="en-GB"/>
            <a:t>Valuable</a:t>
          </a:r>
        </a:p>
      </dgm:t>
    </dgm:pt>
    <dgm:pt modelId="{3844DD8D-9805-446A-9BF3-0D055243E999}" type="parTrans" cxnId="{EFCDEC74-F8F2-45EA-9725-3F2048E317F4}">
      <dgm:prSet/>
      <dgm:spPr/>
      <dgm:t>
        <a:bodyPr/>
        <a:lstStyle/>
        <a:p>
          <a:endParaRPr lang="en-GB"/>
        </a:p>
      </dgm:t>
    </dgm:pt>
    <dgm:pt modelId="{74828C30-97AA-4CF4-B726-2104FF628CAC}" type="sibTrans" cxnId="{EFCDEC74-F8F2-45EA-9725-3F2048E317F4}">
      <dgm:prSet/>
      <dgm:spPr/>
      <dgm:t>
        <a:bodyPr/>
        <a:lstStyle/>
        <a:p>
          <a:endParaRPr lang="en-GB"/>
        </a:p>
      </dgm:t>
    </dgm:pt>
    <dgm:pt modelId="{D441C26B-8245-4EB1-903F-3DC211516BBF}">
      <dgm:prSet phldrT="[Text]"/>
      <dgm:spPr/>
      <dgm:t>
        <a:bodyPr/>
        <a:lstStyle/>
        <a:p>
          <a:r>
            <a:rPr lang="en-GB"/>
            <a:t>Rare</a:t>
          </a:r>
        </a:p>
      </dgm:t>
    </dgm:pt>
    <dgm:pt modelId="{11EF0D2D-BA87-4593-9ABF-8ADAFD3663B7}" type="parTrans" cxnId="{2831F614-74D1-4134-80B6-4AA6BF1AE541}">
      <dgm:prSet/>
      <dgm:spPr/>
      <dgm:t>
        <a:bodyPr/>
        <a:lstStyle/>
        <a:p>
          <a:endParaRPr lang="en-GB"/>
        </a:p>
      </dgm:t>
    </dgm:pt>
    <dgm:pt modelId="{B0715628-23DF-48F9-95E8-C93B9552D7EE}" type="sibTrans" cxnId="{2831F614-74D1-4134-80B6-4AA6BF1AE541}">
      <dgm:prSet/>
      <dgm:spPr/>
      <dgm:t>
        <a:bodyPr/>
        <a:lstStyle/>
        <a:p>
          <a:endParaRPr lang="en-GB"/>
        </a:p>
      </dgm:t>
    </dgm:pt>
    <dgm:pt modelId="{6C224DE8-28B2-4652-ACD8-39EFEA12321E}">
      <dgm:prSet phldrT="[Text]"/>
      <dgm:spPr/>
      <dgm:t>
        <a:bodyPr/>
        <a:lstStyle/>
        <a:p>
          <a:r>
            <a:rPr lang="en-GB"/>
            <a:t>Inimitable</a:t>
          </a:r>
        </a:p>
      </dgm:t>
    </dgm:pt>
    <dgm:pt modelId="{E5E62F09-59FF-4E0B-9FCC-60B93EA5F3B2}" type="parTrans" cxnId="{D9EE7523-BDF5-49BD-8198-6D96503EB9EA}">
      <dgm:prSet/>
      <dgm:spPr/>
      <dgm:t>
        <a:bodyPr/>
        <a:lstStyle/>
        <a:p>
          <a:endParaRPr lang="en-GB"/>
        </a:p>
      </dgm:t>
    </dgm:pt>
    <dgm:pt modelId="{0173E4C7-3A8B-4BE1-BDAE-655260982D06}" type="sibTrans" cxnId="{D9EE7523-BDF5-49BD-8198-6D96503EB9EA}">
      <dgm:prSet/>
      <dgm:spPr/>
      <dgm:t>
        <a:bodyPr/>
        <a:lstStyle/>
        <a:p>
          <a:endParaRPr lang="en-GB"/>
        </a:p>
      </dgm:t>
    </dgm:pt>
    <dgm:pt modelId="{6E1F2CAB-2C06-41A9-B55C-23D84B96676A}">
      <dgm:prSet phldrT="[Text]"/>
      <dgm:spPr/>
      <dgm:t>
        <a:bodyPr/>
        <a:lstStyle/>
        <a:p>
          <a:r>
            <a:rPr lang="en-GB"/>
            <a:t>Organised</a:t>
          </a:r>
        </a:p>
      </dgm:t>
    </dgm:pt>
    <dgm:pt modelId="{6272EA94-D11F-442E-B5E9-B3B10E6966D6}" type="parTrans" cxnId="{6C7A2383-C978-4233-B7F8-687176FC45CD}">
      <dgm:prSet/>
      <dgm:spPr/>
      <dgm:t>
        <a:bodyPr/>
        <a:lstStyle/>
        <a:p>
          <a:endParaRPr lang="en-GB"/>
        </a:p>
      </dgm:t>
    </dgm:pt>
    <dgm:pt modelId="{47029B03-49CC-4E35-9E59-6D5C48D38A12}" type="sibTrans" cxnId="{6C7A2383-C978-4233-B7F8-687176FC45CD}">
      <dgm:prSet/>
      <dgm:spPr/>
      <dgm:t>
        <a:bodyPr/>
        <a:lstStyle/>
        <a:p>
          <a:endParaRPr lang="en-GB"/>
        </a:p>
      </dgm:t>
    </dgm:pt>
    <dgm:pt modelId="{418C8A26-7F90-4FC7-BCDE-4781FB3D2577}" type="pres">
      <dgm:prSet presAssocID="{CB6A0D5E-6F7F-4805-9211-C5B83F5785F0}" presName="diagram" presStyleCnt="0">
        <dgm:presLayoutVars>
          <dgm:chMax val="1"/>
          <dgm:dir/>
          <dgm:animLvl val="ctr"/>
          <dgm:resizeHandles val="exact"/>
        </dgm:presLayoutVars>
      </dgm:prSet>
      <dgm:spPr/>
    </dgm:pt>
    <dgm:pt modelId="{A9BED728-7F11-49A5-A18D-E64AF652191A}" type="pres">
      <dgm:prSet presAssocID="{CB6A0D5E-6F7F-4805-9211-C5B83F5785F0}" presName="matrix" presStyleCnt="0"/>
      <dgm:spPr/>
    </dgm:pt>
    <dgm:pt modelId="{E875CC64-1CD9-42B4-B9F6-71C6DB8F0E9A}" type="pres">
      <dgm:prSet presAssocID="{CB6A0D5E-6F7F-4805-9211-C5B83F5785F0}" presName="tile1" presStyleLbl="node1" presStyleIdx="0" presStyleCnt="4"/>
      <dgm:spPr/>
    </dgm:pt>
    <dgm:pt modelId="{F09BCA16-ABD7-4A28-8E14-8B017AA18F34}" type="pres">
      <dgm:prSet presAssocID="{CB6A0D5E-6F7F-4805-9211-C5B83F5785F0}" presName="tile1text" presStyleLbl="node1" presStyleIdx="0" presStyleCnt="4">
        <dgm:presLayoutVars>
          <dgm:chMax val="0"/>
          <dgm:chPref val="0"/>
          <dgm:bulletEnabled val="1"/>
        </dgm:presLayoutVars>
      </dgm:prSet>
      <dgm:spPr/>
    </dgm:pt>
    <dgm:pt modelId="{B3C3A3CC-3559-4040-9657-F82E9921BE99}" type="pres">
      <dgm:prSet presAssocID="{CB6A0D5E-6F7F-4805-9211-C5B83F5785F0}" presName="tile2" presStyleLbl="node1" presStyleIdx="1" presStyleCnt="4"/>
      <dgm:spPr/>
    </dgm:pt>
    <dgm:pt modelId="{982E73B0-12B0-4ED4-A127-5C0483642D81}" type="pres">
      <dgm:prSet presAssocID="{CB6A0D5E-6F7F-4805-9211-C5B83F5785F0}" presName="tile2text" presStyleLbl="node1" presStyleIdx="1" presStyleCnt="4">
        <dgm:presLayoutVars>
          <dgm:chMax val="0"/>
          <dgm:chPref val="0"/>
          <dgm:bulletEnabled val="1"/>
        </dgm:presLayoutVars>
      </dgm:prSet>
      <dgm:spPr/>
    </dgm:pt>
    <dgm:pt modelId="{CE648786-A94D-45D7-9053-0837E7F64D4D}" type="pres">
      <dgm:prSet presAssocID="{CB6A0D5E-6F7F-4805-9211-C5B83F5785F0}" presName="tile3" presStyleLbl="node1" presStyleIdx="2" presStyleCnt="4"/>
      <dgm:spPr/>
    </dgm:pt>
    <dgm:pt modelId="{56A666DF-E6A6-49CE-A841-1EAC563C9A04}" type="pres">
      <dgm:prSet presAssocID="{CB6A0D5E-6F7F-4805-9211-C5B83F5785F0}" presName="tile3text" presStyleLbl="node1" presStyleIdx="2" presStyleCnt="4">
        <dgm:presLayoutVars>
          <dgm:chMax val="0"/>
          <dgm:chPref val="0"/>
          <dgm:bulletEnabled val="1"/>
        </dgm:presLayoutVars>
      </dgm:prSet>
      <dgm:spPr/>
    </dgm:pt>
    <dgm:pt modelId="{F8B785AE-5E63-4697-915C-A90CF8C4488C}" type="pres">
      <dgm:prSet presAssocID="{CB6A0D5E-6F7F-4805-9211-C5B83F5785F0}" presName="tile4" presStyleLbl="node1" presStyleIdx="3" presStyleCnt="4"/>
      <dgm:spPr/>
    </dgm:pt>
    <dgm:pt modelId="{F19FD25C-762F-469B-BF6C-7E6EBBDD92A5}" type="pres">
      <dgm:prSet presAssocID="{CB6A0D5E-6F7F-4805-9211-C5B83F5785F0}" presName="tile4text" presStyleLbl="node1" presStyleIdx="3" presStyleCnt="4">
        <dgm:presLayoutVars>
          <dgm:chMax val="0"/>
          <dgm:chPref val="0"/>
          <dgm:bulletEnabled val="1"/>
        </dgm:presLayoutVars>
      </dgm:prSet>
      <dgm:spPr/>
    </dgm:pt>
    <dgm:pt modelId="{1DA2F179-A7D4-47FF-A14B-DB996F8B4548}" type="pres">
      <dgm:prSet presAssocID="{CB6A0D5E-6F7F-4805-9211-C5B83F5785F0}" presName="centerTile" presStyleLbl="fgShp" presStyleIdx="0" presStyleCnt="1" custScaleX="164444" custScaleY="163810">
        <dgm:presLayoutVars>
          <dgm:chMax val="0"/>
          <dgm:chPref val="0"/>
        </dgm:presLayoutVars>
      </dgm:prSet>
      <dgm:spPr/>
    </dgm:pt>
  </dgm:ptLst>
  <dgm:cxnLst>
    <dgm:cxn modelId="{172E3003-C4A2-47B5-8150-5325797DAAE0}" type="presOf" srcId="{D441C26B-8245-4EB1-903F-3DC211516BBF}" destId="{982E73B0-12B0-4ED4-A127-5C0483642D81}" srcOrd="1" destOrd="0" presId="urn:microsoft.com/office/officeart/2005/8/layout/matrix1"/>
    <dgm:cxn modelId="{19C6E70D-FB3F-4B6C-97A4-CB0317F80BCE}" type="presOf" srcId="{6C224DE8-28B2-4652-ACD8-39EFEA12321E}" destId="{56A666DF-E6A6-49CE-A841-1EAC563C9A04}" srcOrd="1" destOrd="0" presId="urn:microsoft.com/office/officeart/2005/8/layout/matrix1"/>
    <dgm:cxn modelId="{2831F614-74D1-4134-80B6-4AA6BF1AE541}" srcId="{4334FBEE-BCD3-4F08-B3E0-DF5800A38139}" destId="{D441C26B-8245-4EB1-903F-3DC211516BBF}" srcOrd="1" destOrd="0" parTransId="{11EF0D2D-BA87-4593-9ABF-8ADAFD3663B7}" sibTransId="{B0715628-23DF-48F9-95E8-C93B9552D7EE}"/>
    <dgm:cxn modelId="{7CB83E18-F2F0-409B-A951-3658109E9004}" type="presOf" srcId="{9C315810-365D-46BB-8216-1BD3CA73F25C}" destId="{E875CC64-1CD9-42B4-B9F6-71C6DB8F0E9A}" srcOrd="0" destOrd="0" presId="urn:microsoft.com/office/officeart/2005/8/layout/matrix1"/>
    <dgm:cxn modelId="{D9EE7523-BDF5-49BD-8198-6D96503EB9EA}" srcId="{4334FBEE-BCD3-4F08-B3E0-DF5800A38139}" destId="{6C224DE8-28B2-4652-ACD8-39EFEA12321E}" srcOrd="2" destOrd="0" parTransId="{E5E62F09-59FF-4E0B-9FCC-60B93EA5F3B2}" sibTransId="{0173E4C7-3A8B-4BE1-BDAE-655260982D06}"/>
    <dgm:cxn modelId="{641A2E5F-E8D3-43FB-99E3-F0F52564DD9C}" type="presOf" srcId="{9C315810-365D-46BB-8216-1BD3CA73F25C}" destId="{F09BCA16-ABD7-4A28-8E14-8B017AA18F34}" srcOrd="1" destOrd="0" presId="urn:microsoft.com/office/officeart/2005/8/layout/matrix1"/>
    <dgm:cxn modelId="{387AA068-BD8B-40B7-BD37-637261BFB3D5}" type="presOf" srcId="{6E1F2CAB-2C06-41A9-B55C-23D84B96676A}" destId="{F8B785AE-5E63-4697-915C-A90CF8C4488C}" srcOrd="0" destOrd="0" presId="urn:microsoft.com/office/officeart/2005/8/layout/matrix1"/>
    <dgm:cxn modelId="{7DC58A6C-9BBE-4D59-A556-7C413D054816}" type="presOf" srcId="{4334FBEE-BCD3-4F08-B3E0-DF5800A38139}" destId="{1DA2F179-A7D4-47FF-A14B-DB996F8B4548}" srcOrd="0" destOrd="0" presId="urn:microsoft.com/office/officeart/2005/8/layout/matrix1"/>
    <dgm:cxn modelId="{2E118150-3A47-4523-8D6D-4A289CD1A958}" type="presOf" srcId="{6C224DE8-28B2-4652-ACD8-39EFEA12321E}" destId="{CE648786-A94D-45D7-9053-0837E7F64D4D}" srcOrd="0" destOrd="0" presId="urn:microsoft.com/office/officeart/2005/8/layout/matrix1"/>
    <dgm:cxn modelId="{EFCDEC74-F8F2-45EA-9725-3F2048E317F4}" srcId="{4334FBEE-BCD3-4F08-B3E0-DF5800A38139}" destId="{9C315810-365D-46BB-8216-1BD3CA73F25C}" srcOrd="0" destOrd="0" parTransId="{3844DD8D-9805-446A-9BF3-0D055243E999}" sibTransId="{74828C30-97AA-4CF4-B726-2104FF628CAC}"/>
    <dgm:cxn modelId="{6C7A2383-C978-4233-B7F8-687176FC45CD}" srcId="{4334FBEE-BCD3-4F08-B3E0-DF5800A38139}" destId="{6E1F2CAB-2C06-41A9-B55C-23D84B96676A}" srcOrd="3" destOrd="0" parTransId="{6272EA94-D11F-442E-B5E9-B3B10E6966D6}" sibTransId="{47029B03-49CC-4E35-9E59-6D5C48D38A12}"/>
    <dgm:cxn modelId="{5A19A093-70D9-432F-8415-8C353EF96803}" type="presOf" srcId="{CB6A0D5E-6F7F-4805-9211-C5B83F5785F0}" destId="{418C8A26-7F90-4FC7-BCDE-4781FB3D2577}" srcOrd="0" destOrd="0" presId="urn:microsoft.com/office/officeart/2005/8/layout/matrix1"/>
    <dgm:cxn modelId="{0B11F19B-44E9-4E04-9012-A8E90A0B22AF}" type="presOf" srcId="{6E1F2CAB-2C06-41A9-B55C-23D84B96676A}" destId="{F19FD25C-762F-469B-BF6C-7E6EBBDD92A5}" srcOrd="1" destOrd="0" presId="urn:microsoft.com/office/officeart/2005/8/layout/matrix1"/>
    <dgm:cxn modelId="{92F6ABC4-F54C-4579-95F9-F9B4D51B0D02}" srcId="{CB6A0D5E-6F7F-4805-9211-C5B83F5785F0}" destId="{4334FBEE-BCD3-4F08-B3E0-DF5800A38139}" srcOrd="0" destOrd="0" parTransId="{A126F025-0CC2-428B-8A12-A44C77EB40C2}" sibTransId="{4C4F4710-9D22-4CC7-AA19-2268B6E67768}"/>
    <dgm:cxn modelId="{FDB359D0-8B4B-4D30-BB01-1E5D70E17514}" type="presOf" srcId="{D441C26B-8245-4EB1-903F-3DC211516BBF}" destId="{B3C3A3CC-3559-4040-9657-F82E9921BE99}" srcOrd="0" destOrd="0" presId="urn:microsoft.com/office/officeart/2005/8/layout/matrix1"/>
    <dgm:cxn modelId="{605AB9B9-66ED-4D11-914E-C1276C0FF1F1}" type="presParOf" srcId="{418C8A26-7F90-4FC7-BCDE-4781FB3D2577}" destId="{A9BED728-7F11-49A5-A18D-E64AF652191A}" srcOrd="0" destOrd="0" presId="urn:microsoft.com/office/officeart/2005/8/layout/matrix1"/>
    <dgm:cxn modelId="{B94843B3-2152-4AC3-9BFE-CDE70E0FB51A}" type="presParOf" srcId="{A9BED728-7F11-49A5-A18D-E64AF652191A}" destId="{E875CC64-1CD9-42B4-B9F6-71C6DB8F0E9A}" srcOrd="0" destOrd="0" presId="urn:microsoft.com/office/officeart/2005/8/layout/matrix1"/>
    <dgm:cxn modelId="{F1DA1F83-1C1A-482D-B4F1-EFAE09608FCB}" type="presParOf" srcId="{A9BED728-7F11-49A5-A18D-E64AF652191A}" destId="{F09BCA16-ABD7-4A28-8E14-8B017AA18F34}" srcOrd="1" destOrd="0" presId="urn:microsoft.com/office/officeart/2005/8/layout/matrix1"/>
    <dgm:cxn modelId="{F9AA21DD-445E-4084-A394-0B3D33F07041}" type="presParOf" srcId="{A9BED728-7F11-49A5-A18D-E64AF652191A}" destId="{B3C3A3CC-3559-4040-9657-F82E9921BE99}" srcOrd="2" destOrd="0" presId="urn:microsoft.com/office/officeart/2005/8/layout/matrix1"/>
    <dgm:cxn modelId="{7F752AD1-ABB7-46C7-99D9-27C8A22CC7CB}" type="presParOf" srcId="{A9BED728-7F11-49A5-A18D-E64AF652191A}" destId="{982E73B0-12B0-4ED4-A127-5C0483642D81}" srcOrd="3" destOrd="0" presId="urn:microsoft.com/office/officeart/2005/8/layout/matrix1"/>
    <dgm:cxn modelId="{310A692B-548C-4E62-B346-0C27E1317211}" type="presParOf" srcId="{A9BED728-7F11-49A5-A18D-E64AF652191A}" destId="{CE648786-A94D-45D7-9053-0837E7F64D4D}" srcOrd="4" destOrd="0" presId="urn:microsoft.com/office/officeart/2005/8/layout/matrix1"/>
    <dgm:cxn modelId="{3CA39E45-3438-4CAB-A865-58F6BAB754A4}" type="presParOf" srcId="{A9BED728-7F11-49A5-A18D-E64AF652191A}" destId="{56A666DF-E6A6-49CE-A841-1EAC563C9A04}" srcOrd="5" destOrd="0" presId="urn:microsoft.com/office/officeart/2005/8/layout/matrix1"/>
    <dgm:cxn modelId="{2640D4A0-FFBF-4B39-A6BB-9E2D79A5C110}" type="presParOf" srcId="{A9BED728-7F11-49A5-A18D-E64AF652191A}" destId="{F8B785AE-5E63-4697-915C-A90CF8C4488C}" srcOrd="6" destOrd="0" presId="urn:microsoft.com/office/officeart/2005/8/layout/matrix1"/>
    <dgm:cxn modelId="{700DEB9D-C3E7-4A2E-A0C7-1309B2DE2880}" type="presParOf" srcId="{A9BED728-7F11-49A5-A18D-E64AF652191A}" destId="{F19FD25C-762F-469B-BF6C-7E6EBBDD92A5}" srcOrd="7" destOrd="0" presId="urn:microsoft.com/office/officeart/2005/8/layout/matrix1"/>
    <dgm:cxn modelId="{BF481213-C0FC-4ED3-BB03-85EAA4592DE4}" type="presParOf" srcId="{418C8A26-7F90-4FC7-BCDE-4781FB3D2577}" destId="{1DA2F179-A7D4-47FF-A14B-DB996F8B4548}" srcOrd="1" destOrd="0" presId="urn:microsoft.com/office/officeart/2005/8/layout/matrix1"/>
  </dgm:cxnLst>
  <dgm:bg/>
  <dgm:whole/>
  <dgm:extLst>
    <a:ext uri="http://schemas.microsoft.com/office/drawing/2008/diagram">
      <dsp:dataModelExt xmlns:dsp="http://schemas.microsoft.com/office/drawing/2008/diagram" relId="rId66" minVer="http://schemas.openxmlformats.org/drawingml/2006/diagram"/>
    </a:ext>
  </dgm:extLst>
</dgm:dataModel>
</file>

<file path=word/diagrams/data11.xml><?xml version="1.0" encoding="utf-8"?>
<dgm:dataModel xmlns:dgm="http://schemas.openxmlformats.org/drawingml/2006/diagram" xmlns:a="http://schemas.openxmlformats.org/drawingml/2006/main">
  <dgm:ptLst>
    <dgm:pt modelId="{EF5CD257-9601-4E8C-9415-FC0B32490C56}" type="doc">
      <dgm:prSet loTypeId="urn:microsoft.com/office/officeart/2005/8/layout/radial5" loCatId="cycle" qsTypeId="urn:microsoft.com/office/officeart/2005/8/quickstyle/simple1" qsCatId="simple" csTypeId="urn:microsoft.com/office/officeart/2005/8/colors/accent2_2" csCatId="accent2" phldr="1"/>
      <dgm:spPr/>
      <dgm:t>
        <a:bodyPr/>
        <a:lstStyle/>
        <a:p>
          <a:endParaRPr lang="en-GB"/>
        </a:p>
      </dgm:t>
    </dgm:pt>
    <dgm:pt modelId="{968228B4-13EE-4D09-B6E7-D07AF2F57205}">
      <dgm:prSet phldrT="[Text]"/>
      <dgm:spPr/>
      <dgm:t>
        <a:bodyPr/>
        <a:lstStyle/>
        <a:p>
          <a:r>
            <a:rPr lang="en-GB"/>
            <a:t>Lidl</a:t>
          </a:r>
        </a:p>
      </dgm:t>
    </dgm:pt>
    <dgm:pt modelId="{CDC72764-CE93-47E3-9650-66C9CB3E8228}" type="parTrans" cxnId="{3530C46B-8106-4F96-8D81-FA82B8368D89}">
      <dgm:prSet/>
      <dgm:spPr/>
      <dgm:t>
        <a:bodyPr/>
        <a:lstStyle/>
        <a:p>
          <a:endParaRPr lang="en-GB"/>
        </a:p>
      </dgm:t>
    </dgm:pt>
    <dgm:pt modelId="{B2F680E9-C5BD-4829-831E-2CB16CF4108B}" type="sibTrans" cxnId="{3530C46B-8106-4F96-8D81-FA82B8368D89}">
      <dgm:prSet/>
      <dgm:spPr/>
      <dgm:t>
        <a:bodyPr/>
        <a:lstStyle/>
        <a:p>
          <a:endParaRPr lang="en-GB"/>
        </a:p>
      </dgm:t>
    </dgm:pt>
    <dgm:pt modelId="{59AD9288-A7CA-4981-A36F-65456AB21560}">
      <dgm:prSet phldrT="[Text]" custT="1"/>
      <dgm:spPr/>
      <dgm:t>
        <a:bodyPr/>
        <a:lstStyle/>
        <a:p>
          <a:r>
            <a:rPr lang="en-GB" sz="700"/>
            <a:t>Suppliers</a:t>
          </a:r>
        </a:p>
      </dgm:t>
    </dgm:pt>
    <dgm:pt modelId="{15B2C357-1F9F-47EF-AA84-8ECB84F09494}" type="parTrans" cxnId="{588C5CB5-AB39-4798-80DC-ABDD39DA7DED}">
      <dgm:prSet/>
      <dgm:spPr/>
      <dgm:t>
        <a:bodyPr/>
        <a:lstStyle/>
        <a:p>
          <a:endParaRPr lang="en-GB"/>
        </a:p>
      </dgm:t>
    </dgm:pt>
    <dgm:pt modelId="{AE712AE0-E827-4B54-B0C0-7D9AB78EAD9D}" type="sibTrans" cxnId="{588C5CB5-AB39-4798-80DC-ABDD39DA7DED}">
      <dgm:prSet/>
      <dgm:spPr/>
      <dgm:t>
        <a:bodyPr/>
        <a:lstStyle/>
        <a:p>
          <a:endParaRPr lang="en-GB"/>
        </a:p>
      </dgm:t>
    </dgm:pt>
    <dgm:pt modelId="{F35431FF-D602-440B-AF5F-C47F66A3A434}">
      <dgm:prSet phldrT="[Text]" custT="1"/>
      <dgm:spPr/>
      <dgm:t>
        <a:bodyPr/>
        <a:lstStyle/>
        <a:p>
          <a:r>
            <a:rPr lang="en-GB" sz="700"/>
            <a:t>Share Holders</a:t>
          </a:r>
        </a:p>
      </dgm:t>
    </dgm:pt>
    <dgm:pt modelId="{17EB516B-A133-4FD4-9A3C-DED605D8FAF0}" type="parTrans" cxnId="{8B7E773F-949A-46B0-A2EB-745D3A741C4F}">
      <dgm:prSet/>
      <dgm:spPr/>
      <dgm:t>
        <a:bodyPr/>
        <a:lstStyle/>
        <a:p>
          <a:endParaRPr lang="en-GB"/>
        </a:p>
      </dgm:t>
    </dgm:pt>
    <dgm:pt modelId="{8FE88BE1-FED2-452A-9067-8B71194D2D61}" type="sibTrans" cxnId="{8B7E773F-949A-46B0-A2EB-745D3A741C4F}">
      <dgm:prSet/>
      <dgm:spPr/>
      <dgm:t>
        <a:bodyPr/>
        <a:lstStyle/>
        <a:p>
          <a:endParaRPr lang="en-GB"/>
        </a:p>
      </dgm:t>
    </dgm:pt>
    <dgm:pt modelId="{62B608CA-A8E1-4BCE-BBA8-A104B4DEB84F}">
      <dgm:prSet phldrT="[Text]" custT="1"/>
      <dgm:spPr/>
      <dgm:t>
        <a:bodyPr/>
        <a:lstStyle/>
        <a:p>
          <a:r>
            <a:rPr lang="en-GB" sz="700" b="0" i="0"/>
            <a:t>Financial Institutions </a:t>
          </a:r>
          <a:endParaRPr lang="en-GB" sz="700"/>
        </a:p>
      </dgm:t>
    </dgm:pt>
    <dgm:pt modelId="{25C404AB-BDF1-4ACF-A668-9F3E2A43730A}" type="parTrans" cxnId="{A29143B3-333F-4EE6-83DD-19BC1DC3F4C4}">
      <dgm:prSet/>
      <dgm:spPr/>
      <dgm:t>
        <a:bodyPr/>
        <a:lstStyle/>
        <a:p>
          <a:endParaRPr lang="en-GB"/>
        </a:p>
      </dgm:t>
    </dgm:pt>
    <dgm:pt modelId="{4F0E8AAA-3204-4265-B33D-85191F9EC4E3}" type="sibTrans" cxnId="{A29143B3-333F-4EE6-83DD-19BC1DC3F4C4}">
      <dgm:prSet/>
      <dgm:spPr/>
      <dgm:t>
        <a:bodyPr/>
        <a:lstStyle/>
        <a:p>
          <a:endParaRPr lang="en-GB"/>
        </a:p>
      </dgm:t>
    </dgm:pt>
    <dgm:pt modelId="{7E7AACEF-6509-4D7F-97F8-F0431B8BB3A2}">
      <dgm:prSet phldrT="[Text]" custT="1"/>
      <dgm:spPr/>
      <dgm:t>
        <a:bodyPr/>
        <a:lstStyle/>
        <a:p>
          <a:r>
            <a:rPr lang="en-GB" sz="700"/>
            <a:t>Customers</a:t>
          </a:r>
        </a:p>
      </dgm:t>
    </dgm:pt>
    <dgm:pt modelId="{7DA629F6-3E7C-4809-BBC6-ED2646F288D5}" type="parTrans" cxnId="{F5130342-64F6-4C98-9AC1-5AEABD0D8DB4}">
      <dgm:prSet/>
      <dgm:spPr/>
      <dgm:t>
        <a:bodyPr/>
        <a:lstStyle/>
        <a:p>
          <a:endParaRPr lang="en-GB"/>
        </a:p>
      </dgm:t>
    </dgm:pt>
    <dgm:pt modelId="{17B9B3E8-8974-46B3-A204-06668A528359}" type="sibTrans" cxnId="{F5130342-64F6-4C98-9AC1-5AEABD0D8DB4}">
      <dgm:prSet/>
      <dgm:spPr/>
      <dgm:t>
        <a:bodyPr/>
        <a:lstStyle/>
        <a:p>
          <a:endParaRPr lang="en-GB"/>
        </a:p>
      </dgm:t>
    </dgm:pt>
    <dgm:pt modelId="{8EB76A90-40F6-458A-A589-02F80183C0D4}">
      <dgm:prSet phldrT="[Text]" custT="1"/>
      <dgm:spPr/>
      <dgm:t>
        <a:bodyPr/>
        <a:lstStyle/>
        <a:p>
          <a:r>
            <a:rPr lang="en-GB" sz="700"/>
            <a:t>Unions</a:t>
          </a:r>
        </a:p>
      </dgm:t>
    </dgm:pt>
    <dgm:pt modelId="{FE940D3C-A735-453E-A711-059D85506B4F}" type="parTrans" cxnId="{F76B6442-4EE2-4933-9963-BAAB6C744B74}">
      <dgm:prSet/>
      <dgm:spPr/>
      <dgm:t>
        <a:bodyPr/>
        <a:lstStyle/>
        <a:p>
          <a:endParaRPr lang="en-GB"/>
        </a:p>
      </dgm:t>
    </dgm:pt>
    <dgm:pt modelId="{2F87AA65-91C5-44D1-92F1-2156FD77C5AD}" type="sibTrans" cxnId="{F76B6442-4EE2-4933-9963-BAAB6C744B74}">
      <dgm:prSet/>
      <dgm:spPr/>
      <dgm:t>
        <a:bodyPr/>
        <a:lstStyle/>
        <a:p>
          <a:endParaRPr lang="en-GB"/>
        </a:p>
      </dgm:t>
    </dgm:pt>
    <dgm:pt modelId="{321BEFEE-5105-4148-9FE5-B3A622DBA581}">
      <dgm:prSet phldrT="[Text]" custT="1"/>
      <dgm:spPr/>
      <dgm:t>
        <a:bodyPr/>
        <a:lstStyle/>
        <a:p>
          <a:r>
            <a:rPr lang="en-GB" sz="700"/>
            <a:t>Local Council</a:t>
          </a:r>
        </a:p>
      </dgm:t>
    </dgm:pt>
    <dgm:pt modelId="{2E4EA1C1-0425-402F-8BA7-D9A35A82F1A8}" type="parTrans" cxnId="{BD831AD4-79CF-4651-8D8F-47277B24F502}">
      <dgm:prSet/>
      <dgm:spPr/>
      <dgm:t>
        <a:bodyPr/>
        <a:lstStyle/>
        <a:p>
          <a:endParaRPr lang="en-GB"/>
        </a:p>
      </dgm:t>
    </dgm:pt>
    <dgm:pt modelId="{95F92DC0-DF9D-4167-A96E-77D770FD77DB}" type="sibTrans" cxnId="{BD831AD4-79CF-4651-8D8F-47277B24F502}">
      <dgm:prSet/>
      <dgm:spPr/>
      <dgm:t>
        <a:bodyPr/>
        <a:lstStyle/>
        <a:p>
          <a:endParaRPr lang="en-GB"/>
        </a:p>
      </dgm:t>
    </dgm:pt>
    <dgm:pt modelId="{B67CF7B4-8CD5-4A51-94BA-642887BD105C}">
      <dgm:prSet phldrT="[Text]" custT="1"/>
      <dgm:spPr/>
      <dgm:t>
        <a:bodyPr/>
        <a:lstStyle/>
        <a:p>
          <a:r>
            <a:rPr lang="en-GB" sz="700"/>
            <a:t>Product Manufacturers </a:t>
          </a:r>
        </a:p>
      </dgm:t>
    </dgm:pt>
    <dgm:pt modelId="{EA2E8FF9-BC2E-4538-81A3-2AC91F48C7AA}" type="parTrans" cxnId="{A4830423-2F27-4CFA-96DA-610D0D4FB17A}">
      <dgm:prSet/>
      <dgm:spPr/>
      <dgm:t>
        <a:bodyPr/>
        <a:lstStyle/>
        <a:p>
          <a:endParaRPr lang="en-GB"/>
        </a:p>
      </dgm:t>
    </dgm:pt>
    <dgm:pt modelId="{B8F44A48-7999-4F17-9229-0ECFDA5D7420}" type="sibTrans" cxnId="{A4830423-2F27-4CFA-96DA-610D0D4FB17A}">
      <dgm:prSet/>
      <dgm:spPr/>
      <dgm:t>
        <a:bodyPr/>
        <a:lstStyle/>
        <a:p>
          <a:endParaRPr lang="en-GB"/>
        </a:p>
      </dgm:t>
    </dgm:pt>
    <dgm:pt modelId="{E5A2F244-F486-4543-898B-3B413743DCC0}">
      <dgm:prSet phldrT="[Text]" custT="1"/>
      <dgm:spPr/>
      <dgm:t>
        <a:bodyPr/>
        <a:lstStyle/>
        <a:p>
          <a:r>
            <a:rPr lang="en-GB" sz="700"/>
            <a:t>HMRC</a:t>
          </a:r>
        </a:p>
      </dgm:t>
    </dgm:pt>
    <dgm:pt modelId="{C29DA8F3-CB2B-4E69-AA68-06A70A706412}" type="parTrans" cxnId="{2993A913-31C8-4210-87A2-EA3310A49523}">
      <dgm:prSet/>
      <dgm:spPr/>
      <dgm:t>
        <a:bodyPr/>
        <a:lstStyle/>
        <a:p>
          <a:endParaRPr lang="en-GB"/>
        </a:p>
      </dgm:t>
    </dgm:pt>
    <dgm:pt modelId="{AF865E98-7FA2-4ED3-A2A6-1E9B364930E8}" type="sibTrans" cxnId="{2993A913-31C8-4210-87A2-EA3310A49523}">
      <dgm:prSet/>
      <dgm:spPr/>
      <dgm:t>
        <a:bodyPr/>
        <a:lstStyle/>
        <a:p>
          <a:endParaRPr lang="en-GB"/>
        </a:p>
      </dgm:t>
    </dgm:pt>
    <dgm:pt modelId="{3E73E791-2831-4157-9E5A-394CC8F61CEB}">
      <dgm:prSet phldrT="[Text]" custT="1"/>
      <dgm:spPr/>
      <dgm:t>
        <a:bodyPr/>
        <a:lstStyle/>
        <a:p>
          <a:r>
            <a:rPr lang="en-GB" sz="700"/>
            <a:t>Accountant</a:t>
          </a:r>
        </a:p>
      </dgm:t>
    </dgm:pt>
    <dgm:pt modelId="{6F15979C-6281-4BFE-8707-A377B1FAEBC7}" type="parTrans" cxnId="{A2E81399-AE2F-4327-9813-C6D145C87C41}">
      <dgm:prSet/>
      <dgm:spPr/>
      <dgm:t>
        <a:bodyPr/>
        <a:lstStyle/>
        <a:p>
          <a:endParaRPr lang="en-GB"/>
        </a:p>
      </dgm:t>
    </dgm:pt>
    <dgm:pt modelId="{020F69CB-BCCC-4D80-A06C-886DD20A96EB}" type="sibTrans" cxnId="{A2E81399-AE2F-4327-9813-C6D145C87C41}">
      <dgm:prSet/>
      <dgm:spPr/>
      <dgm:t>
        <a:bodyPr/>
        <a:lstStyle/>
        <a:p>
          <a:endParaRPr lang="en-GB"/>
        </a:p>
      </dgm:t>
    </dgm:pt>
    <dgm:pt modelId="{41D711A6-2586-48B4-9EAB-44E46CDC9E4E}">
      <dgm:prSet phldrT="[Text]" custT="1"/>
      <dgm:spPr/>
      <dgm:t>
        <a:bodyPr/>
        <a:lstStyle/>
        <a:p>
          <a:r>
            <a:rPr lang="en-GB" sz="700"/>
            <a:t>Local Population</a:t>
          </a:r>
        </a:p>
      </dgm:t>
    </dgm:pt>
    <dgm:pt modelId="{D197B79D-14F8-4E18-95D7-6B240ABFEAC0}" type="parTrans" cxnId="{289D0D40-6869-4601-A45C-7EAF1777ECBC}">
      <dgm:prSet/>
      <dgm:spPr/>
      <dgm:t>
        <a:bodyPr/>
        <a:lstStyle/>
        <a:p>
          <a:endParaRPr lang="en-GB"/>
        </a:p>
      </dgm:t>
    </dgm:pt>
    <dgm:pt modelId="{358DFCB2-5E71-46EB-90AC-89A9B671B9EE}" type="sibTrans" cxnId="{289D0D40-6869-4601-A45C-7EAF1777ECBC}">
      <dgm:prSet/>
      <dgm:spPr/>
      <dgm:t>
        <a:bodyPr/>
        <a:lstStyle/>
        <a:p>
          <a:endParaRPr lang="en-GB"/>
        </a:p>
      </dgm:t>
    </dgm:pt>
    <dgm:pt modelId="{600B45A0-88AD-4067-B207-09E0BD138405}">
      <dgm:prSet phldrT="[Text]" custT="1"/>
      <dgm:spPr/>
      <dgm:t>
        <a:bodyPr/>
        <a:lstStyle/>
        <a:p>
          <a:r>
            <a:rPr lang="en-GB" sz="700"/>
            <a:t>Environmentalist </a:t>
          </a:r>
        </a:p>
      </dgm:t>
    </dgm:pt>
    <dgm:pt modelId="{4BF57F0A-8630-4DD3-9542-99C6DEDB2512}" type="parTrans" cxnId="{DB56FD74-2CDC-4CA8-A67A-3BB05DB3C0C8}">
      <dgm:prSet/>
      <dgm:spPr/>
      <dgm:t>
        <a:bodyPr/>
        <a:lstStyle/>
        <a:p>
          <a:endParaRPr lang="en-GB"/>
        </a:p>
      </dgm:t>
    </dgm:pt>
    <dgm:pt modelId="{0328A765-6A68-4E7E-81C9-89D4D1B6A74E}" type="sibTrans" cxnId="{DB56FD74-2CDC-4CA8-A67A-3BB05DB3C0C8}">
      <dgm:prSet/>
      <dgm:spPr/>
      <dgm:t>
        <a:bodyPr/>
        <a:lstStyle/>
        <a:p>
          <a:endParaRPr lang="en-GB"/>
        </a:p>
      </dgm:t>
    </dgm:pt>
    <dgm:pt modelId="{7717E8F7-CE72-4417-B637-5F32C77CCECA}">
      <dgm:prSet phldrT="[Text]" custT="1"/>
      <dgm:spPr/>
      <dgm:t>
        <a:bodyPr/>
        <a:lstStyle/>
        <a:p>
          <a:r>
            <a:rPr lang="en-GB" sz="700"/>
            <a:t>Logistics</a:t>
          </a:r>
        </a:p>
      </dgm:t>
    </dgm:pt>
    <dgm:pt modelId="{21AA9A48-A534-4672-B593-D5F242AD6522}" type="parTrans" cxnId="{68A6565A-EF9D-4151-A348-D05972377B59}">
      <dgm:prSet/>
      <dgm:spPr/>
      <dgm:t>
        <a:bodyPr/>
        <a:lstStyle/>
        <a:p>
          <a:endParaRPr lang="en-GB"/>
        </a:p>
      </dgm:t>
    </dgm:pt>
    <dgm:pt modelId="{013AE832-B2E5-436A-A117-24B2CD4838AC}" type="sibTrans" cxnId="{68A6565A-EF9D-4151-A348-D05972377B59}">
      <dgm:prSet/>
      <dgm:spPr/>
      <dgm:t>
        <a:bodyPr/>
        <a:lstStyle/>
        <a:p>
          <a:endParaRPr lang="en-GB"/>
        </a:p>
      </dgm:t>
    </dgm:pt>
    <dgm:pt modelId="{524D2EFE-B940-49A0-82BF-A218C826A0C4}">
      <dgm:prSet phldrT="[Text]" custT="1"/>
      <dgm:spPr/>
      <dgm:t>
        <a:bodyPr/>
        <a:lstStyle/>
        <a:p>
          <a:r>
            <a:rPr lang="en-GB" sz="700"/>
            <a:t>Media</a:t>
          </a:r>
        </a:p>
      </dgm:t>
    </dgm:pt>
    <dgm:pt modelId="{888E28BA-2C89-4489-99A6-B239BCB3B0BB}" type="parTrans" cxnId="{613F868A-0B98-46CD-8244-E272AD027940}">
      <dgm:prSet/>
      <dgm:spPr/>
      <dgm:t>
        <a:bodyPr/>
        <a:lstStyle/>
        <a:p>
          <a:endParaRPr lang="en-GB"/>
        </a:p>
      </dgm:t>
    </dgm:pt>
    <dgm:pt modelId="{D053240E-BB2C-4F27-892E-1067E03A8437}" type="sibTrans" cxnId="{613F868A-0B98-46CD-8244-E272AD027940}">
      <dgm:prSet/>
      <dgm:spPr/>
      <dgm:t>
        <a:bodyPr/>
        <a:lstStyle/>
        <a:p>
          <a:endParaRPr lang="en-GB"/>
        </a:p>
      </dgm:t>
    </dgm:pt>
    <dgm:pt modelId="{02CF224D-430A-4800-BDF4-C2ED31E77C99}" type="pres">
      <dgm:prSet presAssocID="{EF5CD257-9601-4E8C-9415-FC0B32490C56}" presName="Name0" presStyleCnt="0">
        <dgm:presLayoutVars>
          <dgm:chMax val="1"/>
          <dgm:dir/>
          <dgm:animLvl val="ctr"/>
          <dgm:resizeHandles val="exact"/>
        </dgm:presLayoutVars>
      </dgm:prSet>
      <dgm:spPr/>
    </dgm:pt>
    <dgm:pt modelId="{23710A2A-432D-4C2D-A8AA-E0288FBBD641}" type="pres">
      <dgm:prSet presAssocID="{968228B4-13EE-4D09-B6E7-D07AF2F57205}" presName="centerShape" presStyleLbl="node0" presStyleIdx="0" presStyleCnt="1"/>
      <dgm:spPr/>
    </dgm:pt>
    <dgm:pt modelId="{72DF1FFF-3865-40AA-816D-AB81CB83EBFC}" type="pres">
      <dgm:prSet presAssocID="{15B2C357-1F9F-47EF-AA84-8ECB84F09494}" presName="parTrans" presStyleLbl="sibTrans2D1" presStyleIdx="0" presStyleCnt="13"/>
      <dgm:spPr/>
    </dgm:pt>
    <dgm:pt modelId="{62960437-5B4E-4D7A-997B-94CEDA1F9B1D}" type="pres">
      <dgm:prSet presAssocID="{15B2C357-1F9F-47EF-AA84-8ECB84F09494}" presName="connectorText" presStyleLbl="sibTrans2D1" presStyleIdx="0" presStyleCnt="13"/>
      <dgm:spPr/>
    </dgm:pt>
    <dgm:pt modelId="{F2237364-C29E-4BE1-974D-274DBEE6ABE8}" type="pres">
      <dgm:prSet presAssocID="{59AD9288-A7CA-4981-A36F-65456AB21560}" presName="node" presStyleLbl="node1" presStyleIdx="0" presStyleCnt="13">
        <dgm:presLayoutVars>
          <dgm:bulletEnabled val="1"/>
        </dgm:presLayoutVars>
      </dgm:prSet>
      <dgm:spPr/>
    </dgm:pt>
    <dgm:pt modelId="{DDCC6DA7-E2B1-4332-A85D-E1DB0F86316C}" type="pres">
      <dgm:prSet presAssocID="{17EB516B-A133-4FD4-9A3C-DED605D8FAF0}" presName="parTrans" presStyleLbl="sibTrans2D1" presStyleIdx="1" presStyleCnt="13"/>
      <dgm:spPr/>
    </dgm:pt>
    <dgm:pt modelId="{4E96158D-95CC-4CF7-974F-FD23FFE0A8CB}" type="pres">
      <dgm:prSet presAssocID="{17EB516B-A133-4FD4-9A3C-DED605D8FAF0}" presName="connectorText" presStyleLbl="sibTrans2D1" presStyleIdx="1" presStyleCnt="13"/>
      <dgm:spPr/>
    </dgm:pt>
    <dgm:pt modelId="{65BE5814-7535-4339-9A65-0D27EA4408DC}" type="pres">
      <dgm:prSet presAssocID="{F35431FF-D602-440B-AF5F-C47F66A3A434}" presName="node" presStyleLbl="node1" presStyleIdx="1" presStyleCnt="13">
        <dgm:presLayoutVars>
          <dgm:bulletEnabled val="1"/>
        </dgm:presLayoutVars>
      </dgm:prSet>
      <dgm:spPr/>
    </dgm:pt>
    <dgm:pt modelId="{048A341F-3C70-48BA-A97B-5570DA389D04}" type="pres">
      <dgm:prSet presAssocID="{25C404AB-BDF1-4ACF-A668-9F3E2A43730A}" presName="parTrans" presStyleLbl="sibTrans2D1" presStyleIdx="2" presStyleCnt="13"/>
      <dgm:spPr/>
    </dgm:pt>
    <dgm:pt modelId="{3E78044D-F41F-4517-A9B8-FDA75B065969}" type="pres">
      <dgm:prSet presAssocID="{25C404AB-BDF1-4ACF-A668-9F3E2A43730A}" presName="connectorText" presStyleLbl="sibTrans2D1" presStyleIdx="2" presStyleCnt="13"/>
      <dgm:spPr/>
    </dgm:pt>
    <dgm:pt modelId="{171BDE15-D25C-46D8-8EA6-4515162FA0A5}" type="pres">
      <dgm:prSet presAssocID="{62B608CA-A8E1-4BCE-BBA8-A104B4DEB84F}" presName="node" presStyleLbl="node1" presStyleIdx="2" presStyleCnt="13">
        <dgm:presLayoutVars>
          <dgm:bulletEnabled val="1"/>
        </dgm:presLayoutVars>
      </dgm:prSet>
      <dgm:spPr/>
    </dgm:pt>
    <dgm:pt modelId="{9B64D555-ED0F-4316-AF7D-001F76B0C5FB}" type="pres">
      <dgm:prSet presAssocID="{7DA629F6-3E7C-4809-BBC6-ED2646F288D5}" presName="parTrans" presStyleLbl="sibTrans2D1" presStyleIdx="3" presStyleCnt="13"/>
      <dgm:spPr/>
    </dgm:pt>
    <dgm:pt modelId="{3A4F2E0A-5ABF-49FB-96A1-FF83BAC8D60E}" type="pres">
      <dgm:prSet presAssocID="{7DA629F6-3E7C-4809-BBC6-ED2646F288D5}" presName="connectorText" presStyleLbl="sibTrans2D1" presStyleIdx="3" presStyleCnt="13"/>
      <dgm:spPr/>
    </dgm:pt>
    <dgm:pt modelId="{90CB5C79-62B0-4943-A7E4-D9D4DE98C600}" type="pres">
      <dgm:prSet presAssocID="{7E7AACEF-6509-4D7F-97F8-F0431B8BB3A2}" presName="node" presStyleLbl="node1" presStyleIdx="3" presStyleCnt="13">
        <dgm:presLayoutVars>
          <dgm:bulletEnabled val="1"/>
        </dgm:presLayoutVars>
      </dgm:prSet>
      <dgm:spPr/>
    </dgm:pt>
    <dgm:pt modelId="{85BFFA32-DB6E-40A0-BEFC-B80319206273}" type="pres">
      <dgm:prSet presAssocID="{FE940D3C-A735-453E-A711-059D85506B4F}" presName="parTrans" presStyleLbl="sibTrans2D1" presStyleIdx="4" presStyleCnt="13"/>
      <dgm:spPr/>
    </dgm:pt>
    <dgm:pt modelId="{CE947106-8095-470A-A387-3B3EDE27CC4C}" type="pres">
      <dgm:prSet presAssocID="{FE940D3C-A735-453E-A711-059D85506B4F}" presName="connectorText" presStyleLbl="sibTrans2D1" presStyleIdx="4" presStyleCnt="13"/>
      <dgm:spPr/>
    </dgm:pt>
    <dgm:pt modelId="{42FAF239-0FC0-4C96-9F54-A8725AD2EFD2}" type="pres">
      <dgm:prSet presAssocID="{8EB76A90-40F6-458A-A589-02F80183C0D4}" presName="node" presStyleLbl="node1" presStyleIdx="4" presStyleCnt="13">
        <dgm:presLayoutVars>
          <dgm:bulletEnabled val="1"/>
        </dgm:presLayoutVars>
      </dgm:prSet>
      <dgm:spPr/>
    </dgm:pt>
    <dgm:pt modelId="{2AB227A1-78FC-47C9-875D-5302EFBBA4E1}" type="pres">
      <dgm:prSet presAssocID="{2E4EA1C1-0425-402F-8BA7-D9A35A82F1A8}" presName="parTrans" presStyleLbl="sibTrans2D1" presStyleIdx="5" presStyleCnt="13"/>
      <dgm:spPr/>
    </dgm:pt>
    <dgm:pt modelId="{B2A9B3AB-AD09-464C-9DC2-3A21715C43AD}" type="pres">
      <dgm:prSet presAssocID="{2E4EA1C1-0425-402F-8BA7-D9A35A82F1A8}" presName="connectorText" presStyleLbl="sibTrans2D1" presStyleIdx="5" presStyleCnt="13"/>
      <dgm:spPr/>
    </dgm:pt>
    <dgm:pt modelId="{56F9710A-5BB9-46D4-BBB9-8812554DD35C}" type="pres">
      <dgm:prSet presAssocID="{321BEFEE-5105-4148-9FE5-B3A622DBA581}" presName="node" presStyleLbl="node1" presStyleIdx="5" presStyleCnt="13">
        <dgm:presLayoutVars>
          <dgm:bulletEnabled val="1"/>
        </dgm:presLayoutVars>
      </dgm:prSet>
      <dgm:spPr/>
    </dgm:pt>
    <dgm:pt modelId="{168CC206-9314-43CD-8077-CE875EA7E4E6}" type="pres">
      <dgm:prSet presAssocID="{EA2E8FF9-BC2E-4538-81A3-2AC91F48C7AA}" presName="parTrans" presStyleLbl="sibTrans2D1" presStyleIdx="6" presStyleCnt="13"/>
      <dgm:spPr/>
    </dgm:pt>
    <dgm:pt modelId="{38728ACB-8FC3-490D-9580-9EF59FFDFF85}" type="pres">
      <dgm:prSet presAssocID="{EA2E8FF9-BC2E-4538-81A3-2AC91F48C7AA}" presName="connectorText" presStyleLbl="sibTrans2D1" presStyleIdx="6" presStyleCnt="13"/>
      <dgm:spPr/>
    </dgm:pt>
    <dgm:pt modelId="{F03B92D9-1A4A-4133-BA69-30CF835C8953}" type="pres">
      <dgm:prSet presAssocID="{B67CF7B4-8CD5-4A51-94BA-642887BD105C}" presName="node" presStyleLbl="node1" presStyleIdx="6" presStyleCnt="13">
        <dgm:presLayoutVars>
          <dgm:bulletEnabled val="1"/>
        </dgm:presLayoutVars>
      </dgm:prSet>
      <dgm:spPr/>
    </dgm:pt>
    <dgm:pt modelId="{64271A64-24A6-4C53-991B-949C5F84A180}" type="pres">
      <dgm:prSet presAssocID="{C29DA8F3-CB2B-4E69-AA68-06A70A706412}" presName="parTrans" presStyleLbl="sibTrans2D1" presStyleIdx="7" presStyleCnt="13"/>
      <dgm:spPr/>
    </dgm:pt>
    <dgm:pt modelId="{075C3F1F-8A40-4AF6-8B7B-B3F58A547637}" type="pres">
      <dgm:prSet presAssocID="{C29DA8F3-CB2B-4E69-AA68-06A70A706412}" presName="connectorText" presStyleLbl="sibTrans2D1" presStyleIdx="7" presStyleCnt="13"/>
      <dgm:spPr/>
    </dgm:pt>
    <dgm:pt modelId="{4AA7C01A-61D8-4714-B6D5-A7F8BC758376}" type="pres">
      <dgm:prSet presAssocID="{E5A2F244-F486-4543-898B-3B413743DCC0}" presName="node" presStyleLbl="node1" presStyleIdx="7" presStyleCnt="13">
        <dgm:presLayoutVars>
          <dgm:bulletEnabled val="1"/>
        </dgm:presLayoutVars>
      </dgm:prSet>
      <dgm:spPr/>
    </dgm:pt>
    <dgm:pt modelId="{392731FA-0027-4E05-802D-9CF1753FFB07}" type="pres">
      <dgm:prSet presAssocID="{6F15979C-6281-4BFE-8707-A377B1FAEBC7}" presName="parTrans" presStyleLbl="sibTrans2D1" presStyleIdx="8" presStyleCnt="13"/>
      <dgm:spPr/>
    </dgm:pt>
    <dgm:pt modelId="{F93A31BD-C354-4BE7-9315-E47572E1250A}" type="pres">
      <dgm:prSet presAssocID="{6F15979C-6281-4BFE-8707-A377B1FAEBC7}" presName="connectorText" presStyleLbl="sibTrans2D1" presStyleIdx="8" presStyleCnt="13"/>
      <dgm:spPr/>
    </dgm:pt>
    <dgm:pt modelId="{D3F6B8EB-0EF6-4C7F-AD02-DCD583D6C843}" type="pres">
      <dgm:prSet presAssocID="{3E73E791-2831-4157-9E5A-394CC8F61CEB}" presName="node" presStyleLbl="node1" presStyleIdx="8" presStyleCnt="13">
        <dgm:presLayoutVars>
          <dgm:bulletEnabled val="1"/>
        </dgm:presLayoutVars>
      </dgm:prSet>
      <dgm:spPr/>
    </dgm:pt>
    <dgm:pt modelId="{AF4C5EC5-13AC-4D3C-A032-6BC41AE8546E}" type="pres">
      <dgm:prSet presAssocID="{D197B79D-14F8-4E18-95D7-6B240ABFEAC0}" presName="parTrans" presStyleLbl="sibTrans2D1" presStyleIdx="9" presStyleCnt="13"/>
      <dgm:spPr/>
    </dgm:pt>
    <dgm:pt modelId="{FF7A1968-BE62-474B-8558-3D5CE4F4AD39}" type="pres">
      <dgm:prSet presAssocID="{D197B79D-14F8-4E18-95D7-6B240ABFEAC0}" presName="connectorText" presStyleLbl="sibTrans2D1" presStyleIdx="9" presStyleCnt="13"/>
      <dgm:spPr/>
    </dgm:pt>
    <dgm:pt modelId="{4406E3CF-FB36-4AA8-9D2D-577DC097E2BA}" type="pres">
      <dgm:prSet presAssocID="{41D711A6-2586-48B4-9EAB-44E46CDC9E4E}" presName="node" presStyleLbl="node1" presStyleIdx="9" presStyleCnt="13">
        <dgm:presLayoutVars>
          <dgm:bulletEnabled val="1"/>
        </dgm:presLayoutVars>
      </dgm:prSet>
      <dgm:spPr/>
    </dgm:pt>
    <dgm:pt modelId="{D63F2011-EDBA-41E5-AE9A-C9DFFD718DBD}" type="pres">
      <dgm:prSet presAssocID="{4BF57F0A-8630-4DD3-9542-99C6DEDB2512}" presName="parTrans" presStyleLbl="sibTrans2D1" presStyleIdx="10" presStyleCnt="13"/>
      <dgm:spPr/>
    </dgm:pt>
    <dgm:pt modelId="{CA0146E5-6B22-4EDF-899D-0F6B1A1DBB5A}" type="pres">
      <dgm:prSet presAssocID="{4BF57F0A-8630-4DD3-9542-99C6DEDB2512}" presName="connectorText" presStyleLbl="sibTrans2D1" presStyleIdx="10" presStyleCnt="13"/>
      <dgm:spPr/>
    </dgm:pt>
    <dgm:pt modelId="{C7F267E4-B974-4D63-885B-DB43FFADEA68}" type="pres">
      <dgm:prSet presAssocID="{600B45A0-88AD-4067-B207-09E0BD138405}" presName="node" presStyleLbl="node1" presStyleIdx="10" presStyleCnt="13">
        <dgm:presLayoutVars>
          <dgm:bulletEnabled val="1"/>
        </dgm:presLayoutVars>
      </dgm:prSet>
      <dgm:spPr/>
    </dgm:pt>
    <dgm:pt modelId="{674B7FE0-5FD2-49AE-8AD8-1C3D3BA2D417}" type="pres">
      <dgm:prSet presAssocID="{21AA9A48-A534-4672-B593-D5F242AD6522}" presName="parTrans" presStyleLbl="sibTrans2D1" presStyleIdx="11" presStyleCnt="13"/>
      <dgm:spPr/>
    </dgm:pt>
    <dgm:pt modelId="{2228D9AA-0EF4-45B8-8638-72D02EC2BC82}" type="pres">
      <dgm:prSet presAssocID="{21AA9A48-A534-4672-B593-D5F242AD6522}" presName="connectorText" presStyleLbl="sibTrans2D1" presStyleIdx="11" presStyleCnt="13"/>
      <dgm:spPr/>
    </dgm:pt>
    <dgm:pt modelId="{F8D8E723-89F8-4009-BAFA-AA6C38BED8FD}" type="pres">
      <dgm:prSet presAssocID="{7717E8F7-CE72-4417-B637-5F32C77CCECA}" presName="node" presStyleLbl="node1" presStyleIdx="11" presStyleCnt="13">
        <dgm:presLayoutVars>
          <dgm:bulletEnabled val="1"/>
        </dgm:presLayoutVars>
      </dgm:prSet>
      <dgm:spPr/>
    </dgm:pt>
    <dgm:pt modelId="{C4C3514D-E90A-4B39-945E-04148C38FDE1}" type="pres">
      <dgm:prSet presAssocID="{888E28BA-2C89-4489-99A6-B239BCB3B0BB}" presName="parTrans" presStyleLbl="sibTrans2D1" presStyleIdx="12" presStyleCnt="13"/>
      <dgm:spPr/>
    </dgm:pt>
    <dgm:pt modelId="{6DB82CDB-FB10-48EC-BAFB-23C1714A21C7}" type="pres">
      <dgm:prSet presAssocID="{888E28BA-2C89-4489-99A6-B239BCB3B0BB}" presName="connectorText" presStyleLbl="sibTrans2D1" presStyleIdx="12" presStyleCnt="13"/>
      <dgm:spPr/>
    </dgm:pt>
    <dgm:pt modelId="{9A89E0CE-7E83-4975-9D44-57BA38093D12}" type="pres">
      <dgm:prSet presAssocID="{524D2EFE-B940-49A0-82BF-A218C826A0C4}" presName="node" presStyleLbl="node1" presStyleIdx="12" presStyleCnt="13">
        <dgm:presLayoutVars>
          <dgm:bulletEnabled val="1"/>
        </dgm:presLayoutVars>
      </dgm:prSet>
      <dgm:spPr/>
    </dgm:pt>
  </dgm:ptLst>
  <dgm:cxnLst>
    <dgm:cxn modelId="{772CBB01-96C5-4226-9577-6E77AE44CF13}" type="presOf" srcId="{25C404AB-BDF1-4ACF-A668-9F3E2A43730A}" destId="{048A341F-3C70-48BA-A97B-5570DA389D04}" srcOrd="0" destOrd="0" presId="urn:microsoft.com/office/officeart/2005/8/layout/radial5"/>
    <dgm:cxn modelId="{1A81C803-1A22-4847-B043-44FBC953F766}" type="presOf" srcId="{21AA9A48-A534-4672-B593-D5F242AD6522}" destId="{2228D9AA-0EF4-45B8-8638-72D02EC2BC82}" srcOrd="1" destOrd="0" presId="urn:microsoft.com/office/officeart/2005/8/layout/radial5"/>
    <dgm:cxn modelId="{35EC4907-BAFF-43EC-9B0B-CF34A26D06F0}" type="presOf" srcId="{F35431FF-D602-440B-AF5F-C47F66A3A434}" destId="{65BE5814-7535-4339-9A65-0D27EA4408DC}" srcOrd="0" destOrd="0" presId="urn:microsoft.com/office/officeart/2005/8/layout/radial5"/>
    <dgm:cxn modelId="{8C2C6A0B-F397-4B27-BBD3-3A48D542D01F}" type="presOf" srcId="{3E73E791-2831-4157-9E5A-394CC8F61CEB}" destId="{D3F6B8EB-0EF6-4C7F-AD02-DCD583D6C843}" srcOrd="0" destOrd="0" presId="urn:microsoft.com/office/officeart/2005/8/layout/radial5"/>
    <dgm:cxn modelId="{259E780D-C454-416E-ABB2-A241392F44C9}" type="presOf" srcId="{2E4EA1C1-0425-402F-8BA7-D9A35A82F1A8}" destId="{2AB227A1-78FC-47C9-875D-5302EFBBA4E1}" srcOrd="0" destOrd="0" presId="urn:microsoft.com/office/officeart/2005/8/layout/radial5"/>
    <dgm:cxn modelId="{46C5B810-68C9-46FE-8B78-73627DD095A5}" type="presOf" srcId="{41D711A6-2586-48B4-9EAB-44E46CDC9E4E}" destId="{4406E3CF-FB36-4AA8-9D2D-577DC097E2BA}" srcOrd="0" destOrd="0" presId="urn:microsoft.com/office/officeart/2005/8/layout/radial5"/>
    <dgm:cxn modelId="{2993A913-31C8-4210-87A2-EA3310A49523}" srcId="{968228B4-13EE-4D09-B6E7-D07AF2F57205}" destId="{E5A2F244-F486-4543-898B-3B413743DCC0}" srcOrd="7" destOrd="0" parTransId="{C29DA8F3-CB2B-4E69-AA68-06A70A706412}" sibTransId="{AF865E98-7FA2-4ED3-A2A6-1E9B364930E8}"/>
    <dgm:cxn modelId="{9CBB3B19-7A1B-472F-95A4-D0001F7F8F7C}" type="presOf" srcId="{888E28BA-2C89-4489-99A6-B239BCB3B0BB}" destId="{6DB82CDB-FB10-48EC-BAFB-23C1714A21C7}" srcOrd="1" destOrd="0" presId="urn:microsoft.com/office/officeart/2005/8/layout/radial5"/>
    <dgm:cxn modelId="{FA5F7C1B-8523-4673-9A59-3E66B79804AE}" type="presOf" srcId="{D197B79D-14F8-4E18-95D7-6B240ABFEAC0}" destId="{FF7A1968-BE62-474B-8558-3D5CE4F4AD39}" srcOrd="1" destOrd="0" presId="urn:microsoft.com/office/officeart/2005/8/layout/radial5"/>
    <dgm:cxn modelId="{A4830423-2F27-4CFA-96DA-610D0D4FB17A}" srcId="{968228B4-13EE-4D09-B6E7-D07AF2F57205}" destId="{B67CF7B4-8CD5-4A51-94BA-642887BD105C}" srcOrd="6" destOrd="0" parTransId="{EA2E8FF9-BC2E-4538-81A3-2AC91F48C7AA}" sibTransId="{B8F44A48-7999-4F17-9229-0ECFDA5D7420}"/>
    <dgm:cxn modelId="{03783723-9C5E-4FC0-A30E-E887F3B1ACA4}" type="presOf" srcId="{B67CF7B4-8CD5-4A51-94BA-642887BD105C}" destId="{F03B92D9-1A4A-4133-BA69-30CF835C8953}" srcOrd="0" destOrd="0" presId="urn:microsoft.com/office/officeart/2005/8/layout/radial5"/>
    <dgm:cxn modelId="{B0BD912D-BFDB-4191-A925-84E01106930F}" type="presOf" srcId="{EF5CD257-9601-4E8C-9415-FC0B32490C56}" destId="{02CF224D-430A-4800-BDF4-C2ED31E77C99}" srcOrd="0" destOrd="0" presId="urn:microsoft.com/office/officeart/2005/8/layout/radial5"/>
    <dgm:cxn modelId="{87FC0F30-DEC5-409D-A073-04D6D2C2D0F5}" type="presOf" srcId="{C29DA8F3-CB2B-4E69-AA68-06A70A706412}" destId="{64271A64-24A6-4C53-991B-949C5F84A180}" srcOrd="0" destOrd="0" presId="urn:microsoft.com/office/officeart/2005/8/layout/radial5"/>
    <dgm:cxn modelId="{908CCA31-E441-4729-A56D-CBF4AF72D05F}" type="presOf" srcId="{7DA629F6-3E7C-4809-BBC6-ED2646F288D5}" destId="{3A4F2E0A-5ABF-49FB-96A1-FF83BAC8D60E}" srcOrd="1" destOrd="0" presId="urn:microsoft.com/office/officeart/2005/8/layout/radial5"/>
    <dgm:cxn modelId="{EBEAD338-9CA3-4E95-95A8-34E102B0A8CD}" type="presOf" srcId="{21AA9A48-A534-4672-B593-D5F242AD6522}" destId="{674B7FE0-5FD2-49AE-8AD8-1C3D3BA2D417}" srcOrd="0" destOrd="0" presId="urn:microsoft.com/office/officeart/2005/8/layout/radial5"/>
    <dgm:cxn modelId="{56EE6D3A-BCE8-4095-A1C1-01F76164F2FA}" type="presOf" srcId="{7717E8F7-CE72-4417-B637-5F32C77CCECA}" destId="{F8D8E723-89F8-4009-BAFA-AA6C38BED8FD}" srcOrd="0" destOrd="0" presId="urn:microsoft.com/office/officeart/2005/8/layout/radial5"/>
    <dgm:cxn modelId="{94A1F03D-2B33-49EE-8CE9-B4965DC3695A}" type="presOf" srcId="{59AD9288-A7CA-4981-A36F-65456AB21560}" destId="{F2237364-C29E-4BE1-974D-274DBEE6ABE8}" srcOrd="0" destOrd="0" presId="urn:microsoft.com/office/officeart/2005/8/layout/radial5"/>
    <dgm:cxn modelId="{8B7E773F-949A-46B0-A2EB-745D3A741C4F}" srcId="{968228B4-13EE-4D09-B6E7-D07AF2F57205}" destId="{F35431FF-D602-440B-AF5F-C47F66A3A434}" srcOrd="1" destOrd="0" parTransId="{17EB516B-A133-4FD4-9A3C-DED605D8FAF0}" sibTransId="{8FE88BE1-FED2-452A-9067-8B71194D2D61}"/>
    <dgm:cxn modelId="{289D0D40-6869-4601-A45C-7EAF1777ECBC}" srcId="{968228B4-13EE-4D09-B6E7-D07AF2F57205}" destId="{41D711A6-2586-48B4-9EAB-44E46CDC9E4E}" srcOrd="9" destOrd="0" parTransId="{D197B79D-14F8-4E18-95D7-6B240ABFEAC0}" sibTransId="{358DFCB2-5E71-46EB-90AC-89A9B671B9EE}"/>
    <dgm:cxn modelId="{9FF29A5B-E9AB-483A-93BD-1FB42405D776}" type="presOf" srcId="{6F15979C-6281-4BFE-8707-A377B1FAEBC7}" destId="{F93A31BD-C354-4BE7-9315-E47572E1250A}" srcOrd="1" destOrd="0" presId="urn:microsoft.com/office/officeart/2005/8/layout/radial5"/>
    <dgm:cxn modelId="{38DFDE5D-ABA9-4E12-B4D5-185EFB2641B8}" type="presOf" srcId="{C29DA8F3-CB2B-4E69-AA68-06A70A706412}" destId="{075C3F1F-8A40-4AF6-8B7B-B3F58A547637}" srcOrd="1" destOrd="0" presId="urn:microsoft.com/office/officeart/2005/8/layout/radial5"/>
    <dgm:cxn modelId="{F5130342-64F6-4C98-9AC1-5AEABD0D8DB4}" srcId="{968228B4-13EE-4D09-B6E7-D07AF2F57205}" destId="{7E7AACEF-6509-4D7F-97F8-F0431B8BB3A2}" srcOrd="3" destOrd="0" parTransId="{7DA629F6-3E7C-4809-BBC6-ED2646F288D5}" sibTransId="{17B9B3E8-8974-46B3-A204-06668A528359}"/>
    <dgm:cxn modelId="{F76B6442-4EE2-4933-9963-BAAB6C744B74}" srcId="{968228B4-13EE-4D09-B6E7-D07AF2F57205}" destId="{8EB76A90-40F6-458A-A589-02F80183C0D4}" srcOrd="4" destOrd="0" parTransId="{FE940D3C-A735-453E-A711-059D85506B4F}" sibTransId="{2F87AA65-91C5-44D1-92F1-2156FD77C5AD}"/>
    <dgm:cxn modelId="{4F89C962-6818-46FB-AF80-996982A68430}" type="presOf" srcId="{15B2C357-1F9F-47EF-AA84-8ECB84F09494}" destId="{72DF1FFF-3865-40AA-816D-AB81CB83EBFC}" srcOrd="0" destOrd="0" presId="urn:microsoft.com/office/officeart/2005/8/layout/radial5"/>
    <dgm:cxn modelId="{1C296463-8012-45B6-B342-7665EB37E71B}" type="presOf" srcId="{524D2EFE-B940-49A0-82BF-A218C826A0C4}" destId="{9A89E0CE-7E83-4975-9D44-57BA38093D12}" srcOrd="0" destOrd="0" presId="urn:microsoft.com/office/officeart/2005/8/layout/radial5"/>
    <dgm:cxn modelId="{987CD869-C8D7-44F8-846B-D3FC3902227F}" type="presOf" srcId="{EA2E8FF9-BC2E-4538-81A3-2AC91F48C7AA}" destId="{38728ACB-8FC3-490D-9580-9EF59FFDFF85}" srcOrd="1" destOrd="0" presId="urn:microsoft.com/office/officeart/2005/8/layout/radial5"/>
    <dgm:cxn modelId="{3530C46B-8106-4F96-8D81-FA82B8368D89}" srcId="{EF5CD257-9601-4E8C-9415-FC0B32490C56}" destId="{968228B4-13EE-4D09-B6E7-D07AF2F57205}" srcOrd="0" destOrd="0" parTransId="{CDC72764-CE93-47E3-9650-66C9CB3E8228}" sibTransId="{B2F680E9-C5BD-4829-831E-2CB16CF4108B}"/>
    <dgm:cxn modelId="{CE9FC26C-CBA8-4116-B9E5-DE628D1DB62F}" type="presOf" srcId="{8EB76A90-40F6-458A-A589-02F80183C0D4}" destId="{42FAF239-0FC0-4C96-9F54-A8725AD2EFD2}" srcOrd="0" destOrd="0" presId="urn:microsoft.com/office/officeart/2005/8/layout/radial5"/>
    <dgm:cxn modelId="{AE5D8952-73D7-4938-9628-BDE790B36CD3}" type="presOf" srcId="{FE940D3C-A735-453E-A711-059D85506B4F}" destId="{85BFFA32-DB6E-40A0-BEFC-B80319206273}" srcOrd="0" destOrd="0" presId="urn:microsoft.com/office/officeart/2005/8/layout/radial5"/>
    <dgm:cxn modelId="{DB56FD74-2CDC-4CA8-A67A-3BB05DB3C0C8}" srcId="{968228B4-13EE-4D09-B6E7-D07AF2F57205}" destId="{600B45A0-88AD-4067-B207-09E0BD138405}" srcOrd="10" destOrd="0" parTransId="{4BF57F0A-8630-4DD3-9542-99C6DEDB2512}" sibTransId="{0328A765-6A68-4E7E-81C9-89D4D1B6A74E}"/>
    <dgm:cxn modelId="{1E4E5275-461E-485C-AD49-319540640C06}" type="presOf" srcId="{FE940D3C-A735-453E-A711-059D85506B4F}" destId="{CE947106-8095-470A-A387-3B3EDE27CC4C}" srcOrd="1" destOrd="0" presId="urn:microsoft.com/office/officeart/2005/8/layout/radial5"/>
    <dgm:cxn modelId="{E6803059-68E6-4CAE-9352-8D596B3AEDB4}" type="presOf" srcId="{EA2E8FF9-BC2E-4538-81A3-2AC91F48C7AA}" destId="{168CC206-9314-43CD-8077-CE875EA7E4E6}" srcOrd="0" destOrd="0" presId="urn:microsoft.com/office/officeart/2005/8/layout/radial5"/>
    <dgm:cxn modelId="{68A6565A-EF9D-4151-A348-D05972377B59}" srcId="{968228B4-13EE-4D09-B6E7-D07AF2F57205}" destId="{7717E8F7-CE72-4417-B637-5F32C77CCECA}" srcOrd="11" destOrd="0" parTransId="{21AA9A48-A534-4672-B593-D5F242AD6522}" sibTransId="{013AE832-B2E5-436A-A117-24B2CD4838AC}"/>
    <dgm:cxn modelId="{62FE9787-A2DF-4DCD-946F-5E2A7DF49C0B}" type="presOf" srcId="{62B608CA-A8E1-4BCE-BBA8-A104B4DEB84F}" destId="{171BDE15-D25C-46D8-8EA6-4515162FA0A5}" srcOrd="0" destOrd="0" presId="urn:microsoft.com/office/officeart/2005/8/layout/radial5"/>
    <dgm:cxn modelId="{613F868A-0B98-46CD-8244-E272AD027940}" srcId="{968228B4-13EE-4D09-B6E7-D07AF2F57205}" destId="{524D2EFE-B940-49A0-82BF-A218C826A0C4}" srcOrd="12" destOrd="0" parTransId="{888E28BA-2C89-4489-99A6-B239BCB3B0BB}" sibTransId="{D053240E-BB2C-4F27-892E-1067E03A8437}"/>
    <dgm:cxn modelId="{16763C8C-9BC4-458E-AAF3-B15324903EB4}" type="presOf" srcId="{6F15979C-6281-4BFE-8707-A377B1FAEBC7}" destId="{392731FA-0027-4E05-802D-9CF1753FFB07}" srcOrd="0" destOrd="0" presId="urn:microsoft.com/office/officeart/2005/8/layout/radial5"/>
    <dgm:cxn modelId="{0C6CF096-7268-43A6-B931-CA954A814480}" type="presOf" srcId="{888E28BA-2C89-4489-99A6-B239BCB3B0BB}" destId="{C4C3514D-E90A-4B39-945E-04148C38FDE1}" srcOrd="0" destOrd="0" presId="urn:microsoft.com/office/officeart/2005/8/layout/radial5"/>
    <dgm:cxn modelId="{A2E81399-AE2F-4327-9813-C6D145C87C41}" srcId="{968228B4-13EE-4D09-B6E7-D07AF2F57205}" destId="{3E73E791-2831-4157-9E5A-394CC8F61CEB}" srcOrd="8" destOrd="0" parTransId="{6F15979C-6281-4BFE-8707-A377B1FAEBC7}" sibTransId="{020F69CB-BCCC-4D80-A06C-886DD20A96EB}"/>
    <dgm:cxn modelId="{02467BA2-F024-4AC2-AE26-E6FA9B4D3628}" type="presOf" srcId="{17EB516B-A133-4FD4-9A3C-DED605D8FAF0}" destId="{DDCC6DA7-E2B1-4332-A85D-E1DB0F86316C}" srcOrd="0" destOrd="0" presId="urn:microsoft.com/office/officeart/2005/8/layout/radial5"/>
    <dgm:cxn modelId="{89A24BA3-1E0A-40AE-9B72-F7DC4BB77AC1}" type="presOf" srcId="{E5A2F244-F486-4543-898B-3B413743DCC0}" destId="{4AA7C01A-61D8-4714-B6D5-A7F8BC758376}" srcOrd="0" destOrd="0" presId="urn:microsoft.com/office/officeart/2005/8/layout/radial5"/>
    <dgm:cxn modelId="{A29143B3-333F-4EE6-83DD-19BC1DC3F4C4}" srcId="{968228B4-13EE-4D09-B6E7-D07AF2F57205}" destId="{62B608CA-A8E1-4BCE-BBA8-A104B4DEB84F}" srcOrd="2" destOrd="0" parTransId="{25C404AB-BDF1-4ACF-A668-9F3E2A43730A}" sibTransId="{4F0E8AAA-3204-4265-B33D-85191F9EC4E3}"/>
    <dgm:cxn modelId="{588C5CB5-AB39-4798-80DC-ABDD39DA7DED}" srcId="{968228B4-13EE-4D09-B6E7-D07AF2F57205}" destId="{59AD9288-A7CA-4981-A36F-65456AB21560}" srcOrd="0" destOrd="0" parTransId="{15B2C357-1F9F-47EF-AA84-8ECB84F09494}" sibTransId="{AE712AE0-E827-4B54-B0C0-7D9AB78EAD9D}"/>
    <dgm:cxn modelId="{4BF6B3BE-EE3D-471C-BAED-9989C0DD63EF}" type="presOf" srcId="{321BEFEE-5105-4148-9FE5-B3A622DBA581}" destId="{56F9710A-5BB9-46D4-BBB9-8812554DD35C}" srcOrd="0" destOrd="0" presId="urn:microsoft.com/office/officeart/2005/8/layout/radial5"/>
    <dgm:cxn modelId="{F1D401C9-5590-4E06-B57C-DBAA0146353C}" type="presOf" srcId="{D197B79D-14F8-4E18-95D7-6B240ABFEAC0}" destId="{AF4C5EC5-13AC-4D3C-A032-6BC41AE8546E}" srcOrd="0" destOrd="0" presId="urn:microsoft.com/office/officeart/2005/8/layout/radial5"/>
    <dgm:cxn modelId="{9F3DFDCB-2516-460D-AC64-A88D3348EF4E}" type="presOf" srcId="{600B45A0-88AD-4067-B207-09E0BD138405}" destId="{C7F267E4-B974-4D63-885B-DB43FFADEA68}" srcOrd="0" destOrd="0" presId="urn:microsoft.com/office/officeart/2005/8/layout/radial5"/>
    <dgm:cxn modelId="{BD831AD4-79CF-4651-8D8F-47277B24F502}" srcId="{968228B4-13EE-4D09-B6E7-D07AF2F57205}" destId="{321BEFEE-5105-4148-9FE5-B3A622DBA581}" srcOrd="5" destOrd="0" parTransId="{2E4EA1C1-0425-402F-8BA7-D9A35A82F1A8}" sibTransId="{95F92DC0-DF9D-4167-A96E-77D770FD77DB}"/>
    <dgm:cxn modelId="{522EF7D6-2BB5-41DC-A903-B9D9B9A645DD}" type="presOf" srcId="{15B2C357-1F9F-47EF-AA84-8ECB84F09494}" destId="{62960437-5B4E-4D7A-997B-94CEDA1F9B1D}" srcOrd="1" destOrd="0" presId="urn:microsoft.com/office/officeart/2005/8/layout/radial5"/>
    <dgm:cxn modelId="{5FB704DB-DDFE-4FF0-9946-04B7B7461585}" type="presOf" srcId="{968228B4-13EE-4D09-B6E7-D07AF2F57205}" destId="{23710A2A-432D-4C2D-A8AA-E0288FBBD641}" srcOrd="0" destOrd="0" presId="urn:microsoft.com/office/officeart/2005/8/layout/radial5"/>
    <dgm:cxn modelId="{6DEBD7DF-797A-4398-B82F-7557781531D8}" type="presOf" srcId="{4BF57F0A-8630-4DD3-9542-99C6DEDB2512}" destId="{CA0146E5-6B22-4EDF-899D-0F6B1A1DBB5A}" srcOrd="1" destOrd="0" presId="urn:microsoft.com/office/officeart/2005/8/layout/radial5"/>
    <dgm:cxn modelId="{35E8BAE9-665E-456E-81A1-B498AB294A1E}" type="presOf" srcId="{25C404AB-BDF1-4ACF-A668-9F3E2A43730A}" destId="{3E78044D-F41F-4517-A9B8-FDA75B065969}" srcOrd="1" destOrd="0" presId="urn:microsoft.com/office/officeart/2005/8/layout/radial5"/>
    <dgm:cxn modelId="{FDA4ECED-14BC-4906-93D6-1E961701D38E}" type="presOf" srcId="{4BF57F0A-8630-4DD3-9542-99C6DEDB2512}" destId="{D63F2011-EDBA-41E5-AE9A-C9DFFD718DBD}" srcOrd="0" destOrd="0" presId="urn:microsoft.com/office/officeart/2005/8/layout/radial5"/>
    <dgm:cxn modelId="{64763BF0-7F63-4707-8EDB-77A7F2C7088F}" type="presOf" srcId="{7DA629F6-3E7C-4809-BBC6-ED2646F288D5}" destId="{9B64D555-ED0F-4316-AF7D-001F76B0C5FB}" srcOrd="0" destOrd="0" presId="urn:microsoft.com/office/officeart/2005/8/layout/radial5"/>
    <dgm:cxn modelId="{BB16F5FA-476D-4A94-83FD-9E5B71136DE7}" type="presOf" srcId="{2E4EA1C1-0425-402F-8BA7-D9A35A82F1A8}" destId="{B2A9B3AB-AD09-464C-9DC2-3A21715C43AD}" srcOrd="1" destOrd="0" presId="urn:microsoft.com/office/officeart/2005/8/layout/radial5"/>
    <dgm:cxn modelId="{4E8FEFFB-B85D-4E80-A175-779BC6BFD9FE}" type="presOf" srcId="{7E7AACEF-6509-4D7F-97F8-F0431B8BB3A2}" destId="{90CB5C79-62B0-4943-A7E4-D9D4DE98C600}" srcOrd="0" destOrd="0" presId="urn:microsoft.com/office/officeart/2005/8/layout/radial5"/>
    <dgm:cxn modelId="{BCE600FD-4010-4F03-A24E-6F937C4119FD}" type="presOf" srcId="{17EB516B-A133-4FD4-9A3C-DED605D8FAF0}" destId="{4E96158D-95CC-4CF7-974F-FD23FFE0A8CB}" srcOrd="1" destOrd="0" presId="urn:microsoft.com/office/officeart/2005/8/layout/radial5"/>
    <dgm:cxn modelId="{49A95B0A-4687-4729-AE13-A24AD9F00957}" type="presParOf" srcId="{02CF224D-430A-4800-BDF4-C2ED31E77C99}" destId="{23710A2A-432D-4C2D-A8AA-E0288FBBD641}" srcOrd="0" destOrd="0" presId="urn:microsoft.com/office/officeart/2005/8/layout/radial5"/>
    <dgm:cxn modelId="{7B2E6F43-748C-4076-AAEF-2D273500C128}" type="presParOf" srcId="{02CF224D-430A-4800-BDF4-C2ED31E77C99}" destId="{72DF1FFF-3865-40AA-816D-AB81CB83EBFC}" srcOrd="1" destOrd="0" presId="urn:microsoft.com/office/officeart/2005/8/layout/radial5"/>
    <dgm:cxn modelId="{1BFD7770-2298-47A0-9755-7FD88D48671E}" type="presParOf" srcId="{72DF1FFF-3865-40AA-816D-AB81CB83EBFC}" destId="{62960437-5B4E-4D7A-997B-94CEDA1F9B1D}" srcOrd="0" destOrd="0" presId="urn:microsoft.com/office/officeart/2005/8/layout/radial5"/>
    <dgm:cxn modelId="{C5877CD0-A552-4D05-BBB7-ACF3DEDEE151}" type="presParOf" srcId="{02CF224D-430A-4800-BDF4-C2ED31E77C99}" destId="{F2237364-C29E-4BE1-974D-274DBEE6ABE8}" srcOrd="2" destOrd="0" presId="urn:microsoft.com/office/officeart/2005/8/layout/radial5"/>
    <dgm:cxn modelId="{CE30F381-87E2-4FFD-B16A-C804A96178E5}" type="presParOf" srcId="{02CF224D-430A-4800-BDF4-C2ED31E77C99}" destId="{DDCC6DA7-E2B1-4332-A85D-E1DB0F86316C}" srcOrd="3" destOrd="0" presId="urn:microsoft.com/office/officeart/2005/8/layout/radial5"/>
    <dgm:cxn modelId="{0D45E6BA-D11F-49CA-BF20-C442D3CF0AD3}" type="presParOf" srcId="{DDCC6DA7-E2B1-4332-A85D-E1DB0F86316C}" destId="{4E96158D-95CC-4CF7-974F-FD23FFE0A8CB}" srcOrd="0" destOrd="0" presId="urn:microsoft.com/office/officeart/2005/8/layout/radial5"/>
    <dgm:cxn modelId="{4CF4F50E-D0D3-4106-8608-B05A3DE8AD53}" type="presParOf" srcId="{02CF224D-430A-4800-BDF4-C2ED31E77C99}" destId="{65BE5814-7535-4339-9A65-0D27EA4408DC}" srcOrd="4" destOrd="0" presId="urn:microsoft.com/office/officeart/2005/8/layout/radial5"/>
    <dgm:cxn modelId="{B0DEF3F8-D607-419A-A022-92AB0E4E21CF}" type="presParOf" srcId="{02CF224D-430A-4800-BDF4-C2ED31E77C99}" destId="{048A341F-3C70-48BA-A97B-5570DA389D04}" srcOrd="5" destOrd="0" presId="urn:microsoft.com/office/officeart/2005/8/layout/radial5"/>
    <dgm:cxn modelId="{B0EF8B2E-8C09-4FBB-8D18-B4AB526ED5CE}" type="presParOf" srcId="{048A341F-3C70-48BA-A97B-5570DA389D04}" destId="{3E78044D-F41F-4517-A9B8-FDA75B065969}" srcOrd="0" destOrd="0" presId="urn:microsoft.com/office/officeart/2005/8/layout/radial5"/>
    <dgm:cxn modelId="{A286FC65-84E7-403F-8FC6-79CBE31A684E}" type="presParOf" srcId="{02CF224D-430A-4800-BDF4-C2ED31E77C99}" destId="{171BDE15-D25C-46D8-8EA6-4515162FA0A5}" srcOrd="6" destOrd="0" presId="urn:microsoft.com/office/officeart/2005/8/layout/radial5"/>
    <dgm:cxn modelId="{C7015C98-7074-4A0D-B9CA-2F6B5BE52D05}" type="presParOf" srcId="{02CF224D-430A-4800-BDF4-C2ED31E77C99}" destId="{9B64D555-ED0F-4316-AF7D-001F76B0C5FB}" srcOrd="7" destOrd="0" presId="urn:microsoft.com/office/officeart/2005/8/layout/radial5"/>
    <dgm:cxn modelId="{39AE1FA1-FC5A-4CA5-B656-C635D7FACDA7}" type="presParOf" srcId="{9B64D555-ED0F-4316-AF7D-001F76B0C5FB}" destId="{3A4F2E0A-5ABF-49FB-96A1-FF83BAC8D60E}" srcOrd="0" destOrd="0" presId="urn:microsoft.com/office/officeart/2005/8/layout/radial5"/>
    <dgm:cxn modelId="{5DD1D5D2-F02F-4964-98F2-A07C03798205}" type="presParOf" srcId="{02CF224D-430A-4800-BDF4-C2ED31E77C99}" destId="{90CB5C79-62B0-4943-A7E4-D9D4DE98C600}" srcOrd="8" destOrd="0" presId="urn:microsoft.com/office/officeart/2005/8/layout/radial5"/>
    <dgm:cxn modelId="{3F599889-5332-493F-8B3F-C1CB58492203}" type="presParOf" srcId="{02CF224D-430A-4800-BDF4-C2ED31E77C99}" destId="{85BFFA32-DB6E-40A0-BEFC-B80319206273}" srcOrd="9" destOrd="0" presId="urn:microsoft.com/office/officeart/2005/8/layout/radial5"/>
    <dgm:cxn modelId="{1C0503E5-21CA-434B-8BAC-740F63CC639B}" type="presParOf" srcId="{85BFFA32-DB6E-40A0-BEFC-B80319206273}" destId="{CE947106-8095-470A-A387-3B3EDE27CC4C}" srcOrd="0" destOrd="0" presId="urn:microsoft.com/office/officeart/2005/8/layout/radial5"/>
    <dgm:cxn modelId="{4EB6622E-19F2-4A25-AA2F-59277C36D8CA}" type="presParOf" srcId="{02CF224D-430A-4800-BDF4-C2ED31E77C99}" destId="{42FAF239-0FC0-4C96-9F54-A8725AD2EFD2}" srcOrd="10" destOrd="0" presId="urn:microsoft.com/office/officeart/2005/8/layout/radial5"/>
    <dgm:cxn modelId="{96BEEF6E-8C01-4700-A569-775A06E31FC1}" type="presParOf" srcId="{02CF224D-430A-4800-BDF4-C2ED31E77C99}" destId="{2AB227A1-78FC-47C9-875D-5302EFBBA4E1}" srcOrd="11" destOrd="0" presId="urn:microsoft.com/office/officeart/2005/8/layout/radial5"/>
    <dgm:cxn modelId="{7A990E94-5670-4305-8C09-E3F54A0149B8}" type="presParOf" srcId="{2AB227A1-78FC-47C9-875D-5302EFBBA4E1}" destId="{B2A9B3AB-AD09-464C-9DC2-3A21715C43AD}" srcOrd="0" destOrd="0" presId="urn:microsoft.com/office/officeart/2005/8/layout/radial5"/>
    <dgm:cxn modelId="{B28D8545-1A82-47CE-AD56-B5B9079F37F5}" type="presParOf" srcId="{02CF224D-430A-4800-BDF4-C2ED31E77C99}" destId="{56F9710A-5BB9-46D4-BBB9-8812554DD35C}" srcOrd="12" destOrd="0" presId="urn:microsoft.com/office/officeart/2005/8/layout/radial5"/>
    <dgm:cxn modelId="{30522DB2-D3E1-4619-AB4B-6A719665F3A4}" type="presParOf" srcId="{02CF224D-430A-4800-BDF4-C2ED31E77C99}" destId="{168CC206-9314-43CD-8077-CE875EA7E4E6}" srcOrd="13" destOrd="0" presId="urn:microsoft.com/office/officeart/2005/8/layout/radial5"/>
    <dgm:cxn modelId="{8181D171-2795-4FA1-A3F4-EAC123D32DD8}" type="presParOf" srcId="{168CC206-9314-43CD-8077-CE875EA7E4E6}" destId="{38728ACB-8FC3-490D-9580-9EF59FFDFF85}" srcOrd="0" destOrd="0" presId="urn:microsoft.com/office/officeart/2005/8/layout/radial5"/>
    <dgm:cxn modelId="{EAB51F94-8DE6-43D8-8B55-52C7BE5D706A}" type="presParOf" srcId="{02CF224D-430A-4800-BDF4-C2ED31E77C99}" destId="{F03B92D9-1A4A-4133-BA69-30CF835C8953}" srcOrd="14" destOrd="0" presId="urn:microsoft.com/office/officeart/2005/8/layout/radial5"/>
    <dgm:cxn modelId="{006F2FE4-A30B-4C5D-BD64-B54726260909}" type="presParOf" srcId="{02CF224D-430A-4800-BDF4-C2ED31E77C99}" destId="{64271A64-24A6-4C53-991B-949C5F84A180}" srcOrd="15" destOrd="0" presId="urn:microsoft.com/office/officeart/2005/8/layout/radial5"/>
    <dgm:cxn modelId="{56872DFB-637F-401E-89E6-0353A6BD4BEB}" type="presParOf" srcId="{64271A64-24A6-4C53-991B-949C5F84A180}" destId="{075C3F1F-8A40-4AF6-8B7B-B3F58A547637}" srcOrd="0" destOrd="0" presId="urn:microsoft.com/office/officeart/2005/8/layout/radial5"/>
    <dgm:cxn modelId="{48A4994E-9608-4990-8347-6C43B4FE7340}" type="presParOf" srcId="{02CF224D-430A-4800-BDF4-C2ED31E77C99}" destId="{4AA7C01A-61D8-4714-B6D5-A7F8BC758376}" srcOrd="16" destOrd="0" presId="urn:microsoft.com/office/officeart/2005/8/layout/radial5"/>
    <dgm:cxn modelId="{0E4F0473-3716-468A-9418-67C0CB2ABF4B}" type="presParOf" srcId="{02CF224D-430A-4800-BDF4-C2ED31E77C99}" destId="{392731FA-0027-4E05-802D-9CF1753FFB07}" srcOrd="17" destOrd="0" presId="urn:microsoft.com/office/officeart/2005/8/layout/radial5"/>
    <dgm:cxn modelId="{08884F18-BB5A-4708-BD63-6A137B6E1538}" type="presParOf" srcId="{392731FA-0027-4E05-802D-9CF1753FFB07}" destId="{F93A31BD-C354-4BE7-9315-E47572E1250A}" srcOrd="0" destOrd="0" presId="urn:microsoft.com/office/officeart/2005/8/layout/radial5"/>
    <dgm:cxn modelId="{CC0D7A11-87C2-4F5C-8A4E-79969B3F2ED0}" type="presParOf" srcId="{02CF224D-430A-4800-BDF4-C2ED31E77C99}" destId="{D3F6B8EB-0EF6-4C7F-AD02-DCD583D6C843}" srcOrd="18" destOrd="0" presId="urn:microsoft.com/office/officeart/2005/8/layout/radial5"/>
    <dgm:cxn modelId="{C3390EFE-3563-4248-BC3B-959610515F41}" type="presParOf" srcId="{02CF224D-430A-4800-BDF4-C2ED31E77C99}" destId="{AF4C5EC5-13AC-4D3C-A032-6BC41AE8546E}" srcOrd="19" destOrd="0" presId="urn:microsoft.com/office/officeart/2005/8/layout/radial5"/>
    <dgm:cxn modelId="{363E8115-994B-4D89-A9CD-F7E8EF70CF7C}" type="presParOf" srcId="{AF4C5EC5-13AC-4D3C-A032-6BC41AE8546E}" destId="{FF7A1968-BE62-474B-8558-3D5CE4F4AD39}" srcOrd="0" destOrd="0" presId="urn:microsoft.com/office/officeart/2005/8/layout/radial5"/>
    <dgm:cxn modelId="{C2D7D81D-02E6-448D-A4B8-A8885035219A}" type="presParOf" srcId="{02CF224D-430A-4800-BDF4-C2ED31E77C99}" destId="{4406E3CF-FB36-4AA8-9D2D-577DC097E2BA}" srcOrd="20" destOrd="0" presId="urn:microsoft.com/office/officeart/2005/8/layout/radial5"/>
    <dgm:cxn modelId="{8CCFBABC-0150-42E3-AC96-4D3FFB819D92}" type="presParOf" srcId="{02CF224D-430A-4800-BDF4-C2ED31E77C99}" destId="{D63F2011-EDBA-41E5-AE9A-C9DFFD718DBD}" srcOrd="21" destOrd="0" presId="urn:microsoft.com/office/officeart/2005/8/layout/radial5"/>
    <dgm:cxn modelId="{A83367E9-ED09-4268-8C8D-9022262C87CF}" type="presParOf" srcId="{D63F2011-EDBA-41E5-AE9A-C9DFFD718DBD}" destId="{CA0146E5-6B22-4EDF-899D-0F6B1A1DBB5A}" srcOrd="0" destOrd="0" presId="urn:microsoft.com/office/officeart/2005/8/layout/radial5"/>
    <dgm:cxn modelId="{05DEDB51-9BC6-4A4E-A52D-F3B8AD4790FC}" type="presParOf" srcId="{02CF224D-430A-4800-BDF4-C2ED31E77C99}" destId="{C7F267E4-B974-4D63-885B-DB43FFADEA68}" srcOrd="22" destOrd="0" presId="urn:microsoft.com/office/officeart/2005/8/layout/radial5"/>
    <dgm:cxn modelId="{DA23E69A-2AF4-4B2E-902F-BC3081A6A3FC}" type="presParOf" srcId="{02CF224D-430A-4800-BDF4-C2ED31E77C99}" destId="{674B7FE0-5FD2-49AE-8AD8-1C3D3BA2D417}" srcOrd="23" destOrd="0" presId="urn:microsoft.com/office/officeart/2005/8/layout/radial5"/>
    <dgm:cxn modelId="{8E6D89F2-DA52-4BC3-B494-821343C0ED4D}" type="presParOf" srcId="{674B7FE0-5FD2-49AE-8AD8-1C3D3BA2D417}" destId="{2228D9AA-0EF4-45B8-8638-72D02EC2BC82}" srcOrd="0" destOrd="0" presId="urn:microsoft.com/office/officeart/2005/8/layout/radial5"/>
    <dgm:cxn modelId="{AFC664F4-C429-48E8-A9B4-CD521AF13C88}" type="presParOf" srcId="{02CF224D-430A-4800-BDF4-C2ED31E77C99}" destId="{F8D8E723-89F8-4009-BAFA-AA6C38BED8FD}" srcOrd="24" destOrd="0" presId="urn:microsoft.com/office/officeart/2005/8/layout/radial5"/>
    <dgm:cxn modelId="{A6A6504E-40A5-44F0-A515-DE499DCDC101}" type="presParOf" srcId="{02CF224D-430A-4800-BDF4-C2ED31E77C99}" destId="{C4C3514D-E90A-4B39-945E-04148C38FDE1}" srcOrd="25" destOrd="0" presId="urn:microsoft.com/office/officeart/2005/8/layout/radial5"/>
    <dgm:cxn modelId="{E0D9A10F-A610-4FD5-9F54-E87F1AB72409}" type="presParOf" srcId="{C4C3514D-E90A-4B39-945E-04148C38FDE1}" destId="{6DB82CDB-FB10-48EC-BAFB-23C1714A21C7}" srcOrd="0" destOrd="0" presId="urn:microsoft.com/office/officeart/2005/8/layout/radial5"/>
    <dgm:cxn modelId="{7A34EA9F-962F-4284-AB06-EDE0FFF18BEA}" type="presParOf" srcId="{02CF224D-430A-4800-BDF4-C2ED31E77C99}" destId="{9A89E0CE-7E83-4975-9D44-57BA38093D12}" srcOrd="26" destOrd="0" presId="urn:microsoft.com/office/officeart/2005/8/layout/radial5"/>
  </dgm:cxnLst>
  <dgm:bg/>
  <dgm:whole/>
  <dgm:extLst>
    <a:ext uri="http://schemas.microsoft.com/office/drawing/2008/diagram">
      <dsp:dataModelExt xmlns:dsp="http://schemas.microsoft.com/office/drawing/2008/diagram" relId="rId73" minVer="http://schemas.openxmlformats.org/drawingml/2006/diagram"/>
    </a:ext>
  </dgm:extLst>
</dgm:dataModel>
</file>

<file path=word/diagrams/data12.xml><?xml version="1.0" encoding="utf-8"?>
<dgm:dataModel xmlns:dgm="http://schemas.openxmlformats.org/drawingml/2006/diagram" xmlns:a="http://schemas.openxmlformats.org/drawingml/2006/main">
  <dgm:ptLst>
    <dgm:pt modelId="{F4655A04-25F1-441B-A1F6-4C35E1D128D2}" type="doc">
      <dgm:prSet loTypeId="urn:microsoft.com/office/officeart/2005/8/layout/matrix1" loCatId="matrix" qsTypeId="urn:microsoft.com/office/officeart/2005/8/quickstyle/simple1" qsCatId="simple" csTypeId="urn:microsoft.com/office/officeart/2005/8/colors/accent2_1" csCatId="accent2" phldr="1"/>
      <dgm:spPr/>
      <dgm:t>
        <a:bodyPr/>
        <a:lstStyle/>
        <a:p>
          <a:endParaRPr lang="en-GB"/>
        </a:p>
      </dgm:t>
    </dgm:pt>
    <dgm:pt modelId="{AD9C7CF0-E05A-4302-A5F1-73A90E84C9FC}">
      <dgm:prSet phldrT="[Text]"/>
      <dgm:spPr/>
      <dgm:t>
        <a:bodyPr/>
        <a:lstStyle/>
        <a:p>
          <a:pPr algn="just"/>
          <a:r>
            <a:rPr lang="en-GB"/>
            <a:t>Keep Satisfied</a:t>
          </a:r>
        </a:p>
      </dgm:t>
    </dgm:pt>
    <dgm:pt modelId="{DE76F284-324C-4425-8302-761904767A9D}" type="parTrans" cxnId="{76AE3AAC-5B50-4BC3-A821-FBC6486DEAEC}">
      <dgm:prSet/>
      <dgm:spPr/>
      <dgm:t>
        <a:bodyPr/>
        <a:lstStyle/>
        <a:p>
          <a:pPr algn="just"/>
          <a:endParaRPr lang="en-GB"/>
        </a:p>
      </dgm:t>
    </dgm:pt>
    <dgm:pt modelId="{A25644E1-C407-4ADB-89B5-6ABEBF6D6337}" type="sibTrans" cxnId="{76AE3AAC-5B50-4BC3-A821-FBC6486DEAEC}">
      <dgm:prSet/>
      <dgm:spPr/>
      <dgm:t>
        <a:bodyPr/>
        <a:lstStyle/>
        <a:p>
          <a:pPr algn="just"/>
          <a:endParaRPr lang="en-GB"/>
        </a:p>
      </dgm:t>
    </dgm:pt>
    <dgm:pt modelId="{CE404146-C66B-4DFE-80F6-E8F229ADD94B}">
      <dgm:prSet phldrT="[Text]"/>
      <dgm:spPr/>
      <dgm:t>
        <a:bodyPr/>
        <a:lstStyle/>
        <a:p>
          <a:pPr algn="just"/>
          <a:r>
            <a:rPr lang="en-GB"/>
            <a:t>Manage Closely</a:t>
          </a:r>
        </a:p>
      </dgm:t>
    </dgm:pt>
    <dgm:pt modelId="{4AB820B1-ED52-42A2-BC93-761409E3C2A0}" type="parTrans" cxnId="{75BCADFD-3536-4C5B-A61C-A04EB1F13824}">
      <dgm:prSet/>
      <dgm:spPr/>
      <dgm:t>
        <a:bodyPr/>
        <a:lstStyle/>
        <a:p>
          <a:pPr algn="just"/>
          <a:endParaRPr lang="en-GB"/>
        </a:p>
      </dgm:t>
    </dgm:pt>
    <dgm:pt modelId="{4EBC3D0E-1A5C-4CD7-AB89-C8B5748E2CE6}" type="sibTrans" cxnId="{75BCADFD-3536-4C5B-A61C-A04EB1F13824}">
      <dgm:prSet/>
      <dgm:spPr/>
      <dgm:t>
        <a:bodyPr/>
        <a:lstStyle/>
        <a:p>
          <a:pPr algn="just"/>
          <a:endParaRPr lang="en-GB"/>
        </a:p>
      </dgm:t>
    </dgm:pt>
    <dgm:pt modelId="{5C22176D-9605-4D21-89C3-6793DC3AFCD9}">
      <dgm:prSet phldrT="[Text]"/>
      <dgm:spPr/>
      <dgm:t>
        <a:bodyPr/>
        <a:lstStyle/>
        <a:p>
          <a:pPr algn="just"/>
          <a:r>
            <a:rPr lang="en-GB"/>
            <a:t>Monitor</a:t>
          </a:r>
        </a:p>
      </dgm:t>
    </dgm:pt>
    <dgm:pt modelId="{D70735C2-F4BF-431D-94EE-965F0D4D96A4}" type="parTrans" cxnId="{BC477699-7D5C-4736-827D-ECC3061AC931}">
      <dgm:prSet/>
      <dgm:spPr/>
      <dgm:t>
        <a:bodyPr/>
        <a:lstStyle/>
        <a:p>
          <a:pPr algn="just"/>
          <a:endParaRPr lang="en-GB"/>
        </a:p>
      </dgm:t>
    </dgm:pt>
    <dgm:pt modelId="{CF8F4F2E-0FC4-4677-810E-2968FEA92EB0}" type="sibTrans" cxnId="{BC477699-7D5C-4736-827D-ECC3061AC931}">
      <dgm:prSet/>
      <dgm:spPr/>
      <dgm:t>
        <a:bodyPr/>
        <a:lstStyle/>
        <a:p>
          <a:pPr algn="just"/>
          <a:endParaRPr lang="en-GB"/>
        </a:p>
      </dgm:t>
    </dgm:pt>
    <dgm:pt modelId="{2695B641-D71A-4278-89CA-D16CF6DB987A}">
      <dgm:prSet phldrT="[Text]"/>
      <dgm:spPr/>
      <dgm:t>
        <a:bodyPr/>
        <a:lstStyle/>
        <a:p>
          <a:pPr algn="just"/>
          <a:r>
            <a:rPr lang="en-GB"/>
            <a:t>Keep Informed</a:t>
          </a:r>
        </a:p>
      </dgm:t>
    </dgm:pt>
    <dgm:pt modelId="{FAE6F1F3-66FE-4048-89BA-16F946D2D9B7}" type="parTrans" cxnId="{15362670-1D46-422B-B81F-161448D8FEE3}">
      <dgm:prSet/>
      <dgm:spPr/>
      <dgm:t>
        <a:bodyPr/>
        <a:lstStyle/>
        <a:p>
          <a:pPr algn="just"/>
          <a:endParaRPr lang="en-GB"/>
        </a:p>
      </dgm:t>
    </dgm:pt>
    <dgm:pt modelId="{551FF227-B1A7-4D74-AB1D-A86963BD8CE5}" type="sibTrans" cxnId="{15362670-1D46-422B-B81F-161448D8FEE3}">
      <dgm:prSet/>
      <dgm:spPr/>
      <dgm:t>
        <a:bodyPr/>
        <a:lstStyle/>
        <a:p>
          <a:pPr algn="just"/>
          <a:endParaRPr lang="en-GB"/>
        </a:p>
      </dgm:t>
    </dgm:pt>
    <dgm:pt modelId="{2B513CA6-4440-4622-9153-77AC07ADC2C0}">
      <dgm:prSet phldrT="[Text]"/>
      <dgm:spPr>
        <a:solidFill>
          <a:schemeClr val="accent2"/>
        </a:solidFill>
      </dgm:spPr>
      <dgm:t>
        <a:bodyPr/>
        <a:lstStyle/>
        <a:p>
          <a:pPr algn="just"/>
          <a:r>
            <a:rPr lang="en-GB"/>
            <a:t>Power Grid</a:t>
          </a:r>
        </a:p>
      </dgm:t>
    </dgm:pt>
    <dgm:pt modelId="{4C6E15D6-DF55-4417-8F4D-6569CB545552}" type="sibTrans" cxnId="{738215D1-87C8-46F9-B015-AFF3ED04FA0C}">
      <dgm:prSet/>
      <dgm:spPr/>
      <dgm:t>
        <a:bodyPr/>
        <a:lstStyle/>
        <a:p>
          <a:pPr algn="just"/>
          <a:endParaRPr lang="en-GB"/>
        </a:p>
      </dgm:t>
    </dgm:pt>
    <dgm:pt modelId="{FCB3A1B5-0C78-4745-A561-683CD3F61E54}" type="parTrans" cxnId="{738215D1-87C8-46F9-B015-AFF3ED04FA0C}">
      <dgm:prSet/>
      <dgm:spPr/>
      <dgm:t>
        <a:bodyPr/>
        <a:lstStyle/>
        <a:p>
          <a:pPr algn="just"/>
          <a:endParaRPr lang="en-GB"/>
        </a:p>
      </dgm:t>
    </dgm:pt>
    <dgm:pt modelId="{CBEA8D47-CBB8-44FE-9775-3D4017BA12B2}" type="pres">
      <dgm:prSet presAssocID="{F4655A04-25F1-441B-A1F6-4C35E1D128D2}" presName="diagram" presStyleCnt="0">
        <dgm:presLayoutVars>
          <dgm:chMax val="1"/>
          <dgm:dir/>
          <dgm:animLvl val="ctr"/>
          <dgm:resizeHandles val="exact"/>
        </dgm:presLayoutVars>
      </dgm:prSet>
      <dgm:spPr/>
    </dgm:pt>
    <dgm:pt modelId="{3033AA6E-160B-49A5-9C45-3F4DDA44F1C5}" type="pres">
      <dgm:prSet presAssocID="{F4655A04-25F1-441B-A1F6-4C35E1D128D2}" presName="matrix" presStyleCnt="0"/>
      <dgm:spPr/>
    </dgm:pt>
    <dgm:pt modelId="{2AFF6CA2-51B0-4A6E-A31E-B29A97C2B69E}" type="pres">
      <dgm:prSet presAssocID="{F4655A04-25F1-441B-A1F6-4C35E1D128D2}" presName="tile1" presStyleLbl="node1" presStyleIdx="0" presStyleCnt="4"/>
      <dgm:spPr>
        <a:prstGeom prst="rect">
          <a:avLst/>
        </a:prstGeom>
      </dgm:spPr>
    </dgm:pt>
    <dgm:pt modelId="{4743B6A2-37F8-4F45-9821-1F63F5073CFC}" type="pres">
      <dgm:prSet presAssocID="{F4655A04-25F1-441B-A1F6-4C35E1D128D2}" presName="tile1text" presStyleLbl="node1" presStyleIdx="0" presStyleCnt="4">
        <dgm:presLayoutVars>
          <dgm:chMax val="0"/>
          <dgm:chPref val="0"/>
          <dgm:bulletEnabled val="1"/>
        </dgm:presLayoutVars>
      </dgm:prSet>
      <dgm:spPr/>
    </dgm:pt>
    <dgm:pt modelId="{16A88A65-4B65-42AD-A9E9-250BDAE0997C}" type="pres">
      <dgm:prSet presAssocID="{F4655A04-25F1-441B-A1F6-4C35E1D128D2}" presName="tile2" presStyleLbl="node1" presStyleIdx="1" presStyleCnt="4"/>
      <dgm:spPr>
        <a:prstGeom prst="rect">
          <a:avLst/>
        </a:prstGeom>
      </dgm:spPr>
    </dgm:pt>
    <dgm:pt modelId="{4EE53E3C-3FA1-407D-903B-74DFAF993150}" type="pres">
      <dgm:prSet presAssocID="{F4655A04-25F1-441B-A1F6-4C35E1D128D2}" presName="tile2text" presStyleLbl="node1" presStyleIdx="1" presStyleCnt="4">
        <dgm:presLayoutVars>
          <dgm:chMax val="0"/>
          <dgm:chPref val="0"/>
          <dgm:bulletEnabled val="1"/>
        </dgm:presLayoutVars>
      </dgm:prSet>
      <dgm:spPr/>
    </dgm:pt>
    <dgm:pt modelId="{F4711722-1420-4705-B13F-B59C5E3E220C}" type="pres">
      <dgm:prSet presAssocID="{F4655A04-25F1-441B-A1F6-4C35E1D128D2}" presName="tile3" presStyleLbl="node1" presStyleIdx="2" presStyleCnt="4"/>
      <dgm:spPr>
        <a:prstGeom prst="rect">
          <a:avLst/>
        </a:prstGeom>
      </dgm:spPr>
    </dgm:pt>
    <dgm:pt modelId="{0C9A6F68-C86A-46AC-A08A-F42326D88D91}" type="pres">
      <dgm:prSet presAssocID="{F4655A04-25F1-441B-A1F6-4C35E1D128D2}" presName="tile3text" presStyleLbl="node1" presStyleIdx="2" presStyleCnt="4">
        <dgm:presLayoutVars>
          <dgm:chMax val="0"/>
          <dgm:chPref val="0"/>
          <dgm:bulletEnabled val="1"/>
        </dgm:presLayoutVars>
      </dgm:prSet>
      <dgm:spPr/>
    </dgm:pt>
    <dgm:pt modelId="{B9B1C748-B5EC-4B89-86D8-8D64F8116505}" type="pres">
      <dgm:prSet presAssocID="{F4655A04-25F1-441B-A1F6-4C35E1D128D2}" presName="tile4" presStyleLbl="node1" presStyleIdx="3" presStyleCnt="4" custLinFactNeighborX="41277" custLinFactNeighborY="0"/>
      <dgm:spPr>
        <a:prstGeom prst="rect">
          <a:avLst/>
        </a:prstGeom>
      </dgm:spPr>
    </dgm:pt>
    <dgm:pt modelId="{09B16EF1-1F80-43F6-B989-AE13FF702BE4}" type="pres">
      <dgm:prSet presAssocID="{F4655A04-25F1-441B-A1F6-4C35E1D128D2}" presName="tile4text" presStyleLbl="node1" presStyleIdx="3" presStyleCnt="4">
        <dgm:presLayoutVars>
          <dgm:chMax val="0"/>
          <dgm:chPref val="0"/>
          <dgm:bulletEnabled val="1"/>
        </dgm:presLayoutVars>
      </dgm:prSet>
      <dgm:spPr/>
    </dgm:pt>
    <dgm:pt modelId="{533F374D-7BC6-4C2F-93BF-ADF50206D7C0}" type="pres">
      <dgm:prSet presAssocID="{F4655A04-25F1-441B-A1F6-4C35E1D128D2}" presName="centerTile" presStyleLbl="fgShp" presStyleIdx="0" presStyleCnt="1">
        <dgm:presLayoutVars>
          <dgm:chMax val="0"/>
          <dgm:chPref val="0"/>
        </dgm:presLayoutVars>
      </dgm:prSet>
      <dgm:spPr>
        <a:prstGeom prst="rect">
          <a:avLst/>
        </a:prstGeom>
      </dgm:spPr>
    </dgm:pt>
  </dgm:ptLst>
  <dgm:cxnLst>
    <dgm:cxn modelId="{22EEF10E-AFE4-4495-899E-2770697109BC}" type="presOf" srcId="{5C22176D-9605-4D21-89C3-6793DC3AFCD9}" destId="{F4711722-1420-4705-B13F-B59C5E3E220C}" srcOrd="0" destOrd="0" presId="urn:microsoft.com/office/officeart/2005/8/layout/matrix1"/>
    <dgm:cxn modelId="{59908C24-4A2D-4336-B678-7BDF1488A28A}" type="presOf" srcId="{5C22176D-9605-4D21-89C3-6793DC3AFCD9}" destId="{0C9A6F68-C86A-46AC-A08A-F42326D88D91}" srcOrd="1" destOrd="0" presId="urn:microsoft.com/office/officeart/2005/8/layout/matrix1"/>
    <dgm:cxn modelId="{6DC74831-6051-4FA0-9613-E2E83207B069}" type="presOf" srcId="{AD9C7CF0-E05A-4302-A5F1-73A90E84C9FC}" destId="{2AFF6CA2-51B0-4A6E-A31E-B29A97C2B69E}" srcOrd="0" destOrd="0" presId="urn:microsoft.com/office/officeart/2005/8/layout/matrix1"/>
    <dgm:cxn modelId="{6389D66B-255F-4264-B61D-2E52271D909F}" type="presOf" srcId="{AD9C7CF0-E05A-4302-A5F1-73A90E84C9FC}" destId="{4743B6A2-37F8-4F45-9821-1F63F5073CFC}" srcOrd="1" destOrd="0" presId="urn:microsoft.com/office/officeart/2005/8/layout/matrix1"/>
    <dgm:cxn modelId="{15362670-1D46-422B-B81F-161448D8FEE3}" srcId="{2B513CA6-4440-4622-9153-77AC07ADC2C0}" destId="{2695B641-D71A-4278-89CA-D16CF6DB987A}" srcOrd="3" destOrd="0" parTransId="{FAE6F1F3-66FE-4048-89BA-16F946D2D9B7}" sibTransId="{551FF227-B1A7-4D74-AB1D-A86963BD8CE5}"/>
    <dgm:cxn modelId="{15A7C58D-B9A2-4098-8FF9-023E1481FB39}" type="presOf" srcId="{2695B641-D71A-4278-89CA-D16CF6DB987A}" destId="{09B16EF1-1F80-43F6-B989-AE13FF702BE4}" srcOrd="1" destOrd="0" presId="urn:microsoft.com/office/officeart/2005/8/layout/matrix1"/>
    <dgm:cxn modelId="{BC477699-7D5C-4736-827D-ECC3061AC931}" srcId="{2B513CA6-4440-4622-9153-77AC07ADC2C0}" destId="{5C22176D-9605-4D21-89C3-6793DC3AFCD9}" srcOrd="2" destOrd="0" parTransId="{D70735C2-F4BF-431D-94EE-965F0D4D96A4}" sibTransId="{CF8F4F2E-0FC4-4677-810E-2968FEA92EB0}"/>
    <dgm:cxn modelId="{76AE3AAC-5B50-4BC3-A821-FBC6486DEAEC}" srcId="{2B513CA6-4440-4622-9153-77AC07ADC2C0}" destId="{AD9C7CF0-E05A-4302-A5F1-73A90E84C9FC}" srcOrd="0" destOrd="0" parTransId="{DE76F284-324C-4425-8302-761904767A9D}" sibTransId="{A25644E1-C407-4ADB-89B5-6ABEBF6D6337}"/>
    <dgm:cxn modelId="{BB3625B7-B6AA-4398-9FAA-F55FA49C415C}" type="presOf" srcId="{CE404146-C66B-4DFE-80F6-E8F229ADD94B}" destId="{16A88A65-4B65-42AD-A9E9-250BDAE0997C}" srcOrd="0" destOrd="0" presId="urn:microsoft.com/office/officeart/2005/8/layout/matrix1"/>
    <dgm:cxn modelId="{230562BE-54BC-4568-BD39-493E0628F41F}" type="presOf" srcId="{2B513CA6-4440-4622-9153-77AC07ADC2C0}" destId="{533F374D-7BC6-4C2F-93BF-ADF50206D7C0}" srcOrd="0" destOrd="0" presId="urn:microsoft.com/office/officeart/2005/8/layout/matrix1"/>
    <dgm:cxn modelId="{3FA9CEBE-4F33-4A8F-AC17-6E429EA6AC46}" type="presOf" srcId="{CE404146-C66B-4DFE-80F6-E8F229ADD94B}" destId="{4EE53E3C-3FA1-407D-903B-74DFAF993150}" srcOrd="1" destOrd="0" presId="urn:microsoft.com/office/officeart/2005/8/layout/matrix1"/>
    <dgm:cxn modelId="{6E2ED9C1-A4A0-40D0-9E50-DD67C43C729B}" type="presOf" srcId="{2695B641-D71A-4278-89CA-D16CF6DB987A}" destId="{B9B1C748-B5EC-4B89-86D8-8D64F8116505}" srcOrd="0" destOrd="0" presId="urn:microsoft.com/office/officeart/2005/8/layout/matrix1"/>
    <dgm:cxn modelId="{738215D1-87C8-46F9-B015-AFF3ED04FA0C}" srcId="{F4655A04-25F1-441B-A1F6-4C35E1D128D2}" destId="{2B513CA6-4440-4622-9153-77AC07ADC2C0}" srcOrd="0" destOrd="0" parTransId="{FCB3A1B5-0C78-4745-A561-683CD3F61E54}" sibTransId="{4C6E15D6-DF55-4417-8F4D-6569CB545552}"/>
    <dgm:cxn modelId="{530E42DB-C296-4343-BC26-C7ADE7AEC184}" type="presOf" srcId="{F4655A04-25F1-441B-A1F6-4C35E1D128D2}" destId="{CBEA8D47-CBB8-44FE-9775-3D4017BA12B2}" srcOrd="0" destOrd="0" presId="urn:microsoft.com/office/officeart/2005/8/layout/matrix1"/>
    <dgm:cxn modelId="{75BCADFD-3536-4C5B-A61C-A04EB1F13824}" srcId="{2B513CA6-4440-4622-9153-77AC07ADC2C0}" destId="{CE404146-C66B-4DFE-80F6-E8F229ADD94B}" srcOrd="1" destOrd="0" parTransId="{4AB820B1-ED52-42A2-BC93-761409E3C2A0}" sibTransId="{4EBC3D0E-1A5C-4CD7-AB89-C8B5748E2CE6}"/>
    <dgm:cxn modelId="{E36593F4-1667-4409-873B-D51B38F9FE4A}" type="presParOf" srcId="{CBEA8D47-CBB8-44FE-9775-3D4017BA12B2}" destId="{3033AA6E-160B-49A5-9C45-3F4DDA44F1C5}" srcOrd="0" destOrd="0" presId="urn:microsoft.com/office/officeart/2005/8/layout/matrix1"/>
    <dgm:cxn modelId="{ED7EE3B5-85C7-48AD-A23A-AE829D90F8B9}" type="presParOf" srcId="{3033AA6E-160B-49A5-9C45-3F4DDA44F1C5}" destId="{2AFF6CA2-51B0-4A6E-A31E-B29A97C2B69E}" srcOrd="0" destOrd="0" presId="urn:microsoft.com/office/officeart/2005/8/layout/matrix1"/>
    <dgm:cxn modelId="{B680EA14-5002-49DE-8FD1-3C4308D9C889}" type="presParOf" srcId="{3033AA6E-160B-49A5-9C45-3F4DDA44F1C5}" destId="{4743B6A2-37F8-4F45-9821-1F63F5073CFC}" srcOrd="1" destOrd="0" presId="urn:microsoft.com/office/officeart/2005/8/layout/matrix1"/>
    <dgm:cxn modelId="{8290BB8F-A62B-4188-BAF7-DB544F853284}" type="presParOf" srcId="{3033AA6E-160B-49A5-9C45-3F4DDA44F1C5}" destId="{16A88A65-4B65-42AD-A9E9-250BDAE0997C}" srcOrd="2" destOrd="0" presId="urn:microsoft.com/office/officeart/2005/8/layout/matrix1"/>
    <dgm:cxn modelId="{8C6E21BD-5A74-47A4-8276-FE0ADEA1FFEE}" type="presParOf" srcId="{3033AA6E-160B-49A5-9C45-3F4DDA44F1C5}" destId="{4EE53E3C-3FA1-407D-903B-74DFAF993150}" srcOrd="3" destOrd="0" presId="urn:microsoft.com/office/officeart/2005/8/layout/matrix1"/>
    <dgm:cxn modelId="{10F9C1C7-0A1C-4FE4-8AA5-B7C169B54A7E}" type="presParOf" srcId="{3033AA6E-160B-49A5-9C45-3F4DDA44F1C5}" destId="{F4711722-1420-4705-B13F-B59C5E3E220C}" srcOrd="4" destOrd="0" presId="urn:microsoft.com/office/officeart/2005/8/layout/matrix1"/>
    <dgm:cxn modelId="{F3F9173F-6216-44F9-9A75-B202147720A5}" type="presParOf" srcId="{3033AA6E-160B-49A5-9C45-3F4DDA44F1C5}" destId="{0C9A6F68-C86A-46AC-A08A-F42326D88D91}" srcOrd="5" destOrd="0" presId="urn:microsoft.com/office/officeart/2005/8/layout/matrix1"/>
    <dgm:cxn modelId="{912A2D40-9679-49F3-955F-D6E403571738}" type="presParOf" srcId="{3033AA6E-160B-49A5-9C45-3F4DDA44F1C5}" destId="{B9B1C748-B5EC-4B89-86D8-8D64F8116505}" srcOrd="6" destOrd="0" presId="urn:microsoft.com/office/officeart/2005/8/layout/matrix1"/>
    <dgm:cxn modelId="{DD0E843D-A6CB-4E70-BB4A-CF581BA26C54}" type="presParOf" srcId="{3033AA6E-160B-49A5-9C45-3F4DDA44F1C5}" destId="{09B16EF1-1F80-43F6-B989-AE13FF702BE4}" srcOrd="7" destOrd="0" presId="urn:microsoft.com/office/officeart/2005/8/layout/matrix1"/>
    <dgm:cxn modelId="{6D062E5C-D3D1-4D59-911C-FD66235FCAEA}" type="presParOf" srcId="{CBEA8D47-CBB8-44FE-9775-3D4017BA12B2}" destId="{533F374D-7BC6-4C2F-93BF-ADF50206D7C0}" srcOrd="1" destOrd="0" presId="urn:microsoft.com/office/officeart/2005/8/layout/matrix1"/>
  </dgm:cxnLst>
  <dgm:bg/>
  <dgm:whole/>
  <dgm:extLst>
    <a:ext uri="http://schemas.microsoft.com/office/drawing/2008/diagram">
      <dsp:dataModelExt xmlns:dsp="http://schemas.microsoft.com/office/drawing/2008/diagram" relId="rId78"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958854-2929-49EC-8DFD-565DF0B55CAD}">
      <dsp:nvSpPr>
        <dsp:cNvPr id="0" name=""/>
        <dsp:cNvSpPr/>
      </dsp:nvSpPr>
      <dsp:spPr>
        <a:xfrm>
          <a:off x="902969" y="0"/>
          <a:ext cx="3200400" cy="3200400"/>
        </a:xfrm>
        <a:prstGeom prst="triangl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BC5D1ABF-98BA-4EE9-823A-66881B5839F2}">
      <dsp:nvSpPr>
        <dsp:cNvPr id="0" name=""/>
        <dsp:cNvSpPr/>
      </dsp:nvSpPr>
      <dsp:spPr>
        <a:xfrm>
          <a:off x="2503170" y="320352"/>
          <a:ext cx="2080260" cy="568821"/>
        </a:xfrm>
        <a:prstGeom prst="roundRect">
          <a:avLst/>
        </a:prstGeom>
        <a:solidFill>
          <a:schemeClr val="accent2">
            <a:alpha val="90000"/>
            <a:tint val="4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Vision/Mission</a:t>
          </a:r>
        </a:p>
      </dsp:txBody>
      <dsp:txXfrm>
        <a:off x="2530938" y="348120"/>
        <a:ext cx="2024724" cy="513285"/>
      </dsp:txXfrm>
    </dsp:sp>
    <dsp:sp modelId="{D4DEEF5B-5044-418A-8912-284E9A2AABB0}">
      <dsp:nvSpPr>
        <dsp:cNvPr id="0" name=""/>
        <dsp:cNvSpPr/>
      </dsp:nvSpPr>
      <dsp:spPr>
        <a:xfrm>
          <a:off x="2503170" y="960276"/>
          <a:ext cx="2080260" cy="568821"/>
        </a:xfrm>
        <a:prstGeom prst="roundRect">
          <a:avLst/>
        </a:prstGeom>
        <a:solidFill>
          <a:schemeClr val="accent2">
            <a:alpha val="90000"/>
            <a:tint val="4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Operational</a:t>
          </a:r>
        </a:p>
      </dsp:txBody>
      <dsp:txXfrm>
        <a:off x="2530938" y="988044"/>
        <a:ext cx="2024724" cy="513285"/>
      </dsp:txXfrm>
    </dsp:sp>
    <dsp:sp modelId="{BBF4499B-6F3F-4B26-89F0-110A538B1C46}">
      <dsp:nvSpPr>
        <dsp:cNvPr id="0" name=""/>
        <dsp:cNvSpPr/>
      </dsp:nvSpPr>
      <dsp:spPr>
        <a:xfrm>
          <a:off x="2503170" y="1600200"/>
          <a:ext cx="2080260" cy="568821"/>
        </a:xfrm>
        <a:prstGeom prst="roundRect">
          <a:avLst/>
        </a:prstGeom>
        <a:solidFill>
          <a:schemeClr val="accent2">
            <a:alpha val="90000"/>
            <a:tint val="4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Strategic</a:t>
          </a:r>
        </a:p>
      </dsp:txBody>
      <dsp:txXfrm>
        <a:off x="2530938" y="1627968"/>
        <a:ext cx="2024724" cy="513285"/>
      </dsp:txXfrm>
    </dsp:sp>
    <dsp:sp modelId="{83C08E88-B2D1-408E-BDC5-C9F0101338B8}">
      <dsp:nvSpPr>
        <dsp:cNvPr id="0" name=""/>
        <dsp:cNvSpPr/>
      </dsp:nvSpPr>
      <dsp:spPr>
        <a:xfrm>
          <a:off x="2503170" y="2240123"/>
          <a:ext cx="2080260" cy="568821"/>
        </a:xfrm>
        <a:prstGeom prst="roundRect">
          <a:avLst/>
        </a:prstGeom>
        <a:solidFill>
          <a:schemeClr val="accent2">
            <a:alpha val="90000"/>
            <a:tint val="4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Tactic</a:t>
          </a:r>
        </a:p>
      </dsp:txBody>
      <dsp:txXfrm>
        <a:off x="2530938" y="2267891"/>
        <a:ext cx="2024724" cy="513285"/>
      </dsp:txXfrm>
    </dsp:sp>
  </dsp:spTree>
</dsp:drawing>
</file>

<file path=word/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CCA4F0-88D4-4CBF-B63F-61463783A855}">
      <dsp:nvSpPr>
        <dsp:cNvPr id="0" name=""/>
        <dsp:cNvSpPr/>
      </dsp:nvSpPr>
      <dsp:spPr>
        <a:xfrm>
          <a:off x="2322611" y="1179611"/>
          <a:ext cx="841176" cy="841176"/>
        </a:xfrm>
        <a:prstGeom prst="ellipse">
          <a:avLst/>
        </a:prstGeom>
        <a:gradFill rotWithShape="0">
          <a:gsLst>
            <a:gs pos="0">
              <a:schemeClr val="accent2">
                <a:shade val="60000"/>
                <a:hueOff val="0"/>
                <a:satOff val="0"/>
                <a:lumOff val="0"/>
                <a:alphaOff val="0"/>
                <a:satMod val="103000"/>
                <a:lumMod val="102000"/>
                <a:tint val="94000"/>
              </a:schemeClr>
            </a:gs>
            <a:gs pos="50000">
              <a:schemeClr val="accent2">
                <a:shade val="60000"/>
                <a:hueOff val="0"/>
                <a:satOff val="0"/>
                <a:lumOff val="0"/>
                <a:alphaOff val="0"/>
                <a:satMod val="110000"/>
                <a:lumMod val="100000"/>
                <a:shade val="100000"/>
              </a:schemeClr>
            </a:gs>
            <a:gs pos="100000">
              <a:schemeClr val="accent2">
                <a:shade val="6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effectLst>
                <a:outerShdw blurRad="50800" dist="38100" dir="2700000" algn="tl" rotWithShape="0">
                  <a:prstClr val="black">
                    <a:alpha val="40000"/>
                  </a:prstClr>
                </a:outerShdw>
              </a:effectLst>
            </a:rPr>
            <a:t>Shared Values</a:t>
          </a:r>
        </a:p>
      </dsp:txBody>
      <dsp:txXfrm>
        <a:off x="2445798" y="1302798"/>
        <a:ext cx="594802" cy="594802"/>
      </dsp:txXfrm>
    </dsp:sp>
    <dsp:sp modelId="{FAE6D4F5-A1AF-46D3-94E0-2745F6F169AE}">
      <dsp:nvSpPr>
        <dsp:cNvPr id="0" name=""/>
        <dsp:cNvSpPr/>
      </dsp:nvSpPr>
      <dsp:spPr>
        <a:xfrm rot="5400000">
          <a:off x="2653889" y="873157"/>
          <a:ext cx="178620" cy="286000"/>
        </a:xfrm>
        <a:prstGeom prst="rightArrow">
          <a:avLst>
            <a:gd name="adj1" fmla="val 60000"/>
            <a:gd name="adj2" fmla="val 50000"/>
          </a:avLst>
        </a:prstGeom>
        <a:gradFill rotWithShape="0">
          <a:gsLst>
            <a:gs pos="0">
              <a:schemeClr val="accent2">
                <a:shade val="90000"/>
                <a:hueOff val="0"/>
                <a:satOff val="0"/>
                <a:lumOff val="0"/>
                <a:alphaOff val="0"/>
                <a:satMod val="103000"/>
                <a:lumMod val="102000"/>
                <a:tint val="94000"/>
              </a:schemeClr>
            </a:gs>
            <a:gs pos="50000">
              <a:schemeClr val="accent2">
                <a:shade val="90000"/>
                <a:hueOff val="0"/>
                <a:satOff val="0"/>
                <a:lumOff val="0"/>
                <a:alphaOff val="0"/>
                <a:satMod val="110000"/>
                <a:lumMod val="100000"/>
                <a:shade val="100000"/>
              </a:schemeClr>
            </a:gs>
            <a:gs pos="100000">
              <a:schemeClr val="accent2">
                <a:shade val="9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effectLst>
              <a:outerShdw blurRad="50800" dist="38100" dir="2700000" algn="tl" rotWithShape="0">
                <a:prstClr val="black">
                  <a:alpha val="40000"/>
                </a:prstClr>
              </a:outerShdw>
            </a:effectLst>
          </a:endParaRPr>
        </a:p>
      </dsp:txBody>
      <dsp:txXfrm>
        <a:off x="2680682" y="903564"/>
        <a:ext cx="125034" cy="171600"/>
      </dsp:txXfrm>
    </dsp:sp>
    <dsp:sp modelId="{666E6B29-5FB3-4F3F-9444-3E4E5371A237}">
      <dsp:nvSpPr>
        <dsp:cNvPr id="0" name=""/>
        <dsp:cNvSpPr/>
      </dsp:nvSpPr>
      <dsp:spPr>
        <a:xfrm>
          <a:off x="2322611" y="1416"/>
          <a:ext cx="841176" cy="841176"/>
        </a:xfrm>
        <a:prstGeom prst="ellipse">
          <a:avLst/>
        </a:prstGeom>
        <a:gradFill rotWithShape="0">
          <a:gsLst>
            <a:gs pos="0">
              <a:schemeClr val="accent2">
                <a:shade val="50000"/>
                <a:hueOff val="0"/>
                <a:satOff val="0"/>
                <a:lumOff val="0"/>
                <a:alphaOff val="0"/>
                <a:satMod val="103000"/>
                <a:lumMod val="102000"/>
                <a:tint val="94000"/>
              </a:schemeClr>
            </a:gs>
            <a:gs pos="50000">
              <a:schemeClr val="accent2">
                <a:shade val="50000"/>
                <a:hueOff val="0"/>
                <a:satOff val="0"/>
                <a:lumOff val="0"/>
                <a:alphaOff val="0"/>
                <a:satMod val="110000"/>
                <a:lumMod val="100000"/>
                <a:shade val="100000"/>
              </a:schemeClr>
            </a:gs>
            <a:gs pos="100000">
              <a:schemeClr val="accent2">
                <a:shade val="5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a:effectLst>
                <a:outerShdw blurRad="50800" dist="38100" dir="2700000" algn="tl" rotWithShape="0">
                  <a:prstClr val="black">
                    <a:alpha val="40000"/>
                  </a:prstClr>
                </a:outerShdw>
              </a:effectLst>
            </a:rPr>
            <a:t>Structure</a:t>
          </a:r>
        </a:p>
      </dsp:txBody>
      <dsp:txXfrm>
        <a:off x="2445798" y="124603"/>
        <a:ext cx="594802" cy="594802"/>
      </dsp:txXfrm>
    </dsp:sp>
    <dsp:sp modelId="{AD6C2B87-0C0B-48A0-AF1D-3F8DEA16D963}">
      <dsp:nvSpPr>
        <dsp:cNvPr id="0" name=""/>
        <dsp:cNvSpPr/>
      </dsp:nvSpPr>
      <dsp:spPr>
        <a:xfrm rot="1800000">
          <a:off x="2148094" y="1165178"/>
          <a:ext cx="178620" cy="286000"/>
        </a:xfrm>
        <a:prstGeom prst="rightArrow">
          <a:avLst>
            <a:gd name="adj1" fmla="val 60000"/>
            <a:gd name="adj2" fmla="val 50000"/>
          </a:avLst>
        </a:prstGeom>
        <a:gradFill rotWithShape="0">
          <a:gsLst>
            <a:gs pos="0">
              <a:schemeClr val="accent2">
                <a:shade val="90000"/>
                <a:hueOff val="-191560"/>
                <a:satOff val="136"/>
                <a:lumOff val="10705"/>
                <a:alphaOff val="0"/>
                <a:satMod val="103000"/>
                <a:lumMod val="102000"/>
                <a:tint val="94000"/>
              </a:schemeClr>
            </a:gs>
            <a:gs pos="50000">
              <a:schemeClr val="accent2">
                <a:shade val="90000"/>
                <a:hueOff val="-191560"/>
                <a:satOff val="136"/>
                <a:lumOff val="10705"/>
                <a:alphaOff val="0"/>
                <a:satMod val="110000"/>
                <a:lumMod val="100000"/>
                <a:shade val="100000"/>
              </a:schemeClr>
            </a:gs>
            <a:gs pos="100000">
              <a:schemeClr val="accent2">
                <a:shade val="90000"/>
                <a:hueOff val="-191560"/>
                <a:satOff val="136"/>
                <a:lumOff val="1070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effectLst>
              <a:outerShdw blurRad="50800" dist="38100" dir="2700000" algn="tl" rotWithShape="0">
                <a:prstClr val="black">
                  <a:alpha val="40000"/>
                </a:prstClr>
              </a:outerShdw>
            </a:effectLst>
          </a:endParaRPr>
        </a:p>
      </dsp:txBody>
      <dsp:txXfrm rot="10800000">
        <a:off x="2151684" y="1208982"/>
        <a:ext cx="125034" cy="171600"/>
      </dsp:txXfrm>
    </dsp:sp>
    <dsp:sp modelId="{0C81433B-AEED-49BB-9701-833E2CA4F282}">
      <dsp:nvSpPr>
        <dsp:cNvPr id="0" name=""/>
        <dsp:cNvSpPr/>
      </dsp:nvSpPr>
      <dsp:spPr>
        <a:xfrm>
          <a:off x="1302264" y="590513"/>
          <a:ext cx="841176" cy="841176"/>
        </a:xfrm>
        <a:prstGeom prst="ellipse">
          <a:avLst/>
        </a:prstGeom>
        <a:gradFill rotWithShape="0">
          <a:gsLst>
            <a:gs pos="0">
              <a:schemeClr val="accent2">
                <a:shade val="50000"/>
                <a:hueOff val="-197058"/>
                <a:satOff val="2594"/>
                <a:lumOff val="15539"/>
                <a:alphaOff val="0"/>
                <a:satMod val="103000"/>
                <a:lumMod val="102000"/>
                <a:tint val="94000"/>
              </a:schemeClr>
            </a:gs>
            <a:gs pos="50000">
              <a:schemeClr val="accent2">
                <a:shade val="50000"/>
                <a:hueOff val="-197058"/>
                <a:satOff val="2594"/>
                <a:lumOff val="15539"/>
                <a:alphaOff val="0"/>
                <a:satMod val="110000"/>
                <a:lumMod val="100000"/>
                <a:shade val="100000"/>
              </a:schemeClr>
            </a:gs>
            <a:gs pos="100000">
              <a:schemeClr val="accent2">
                <a:shade val="50000"/>
                <a:hueOff val="-197058"/>
                <a:satOff val="2594"/>
                <a:lumOff val="1553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a:effectLst>
                <a:outerShdw blurRad="50800" dist="38100" dir="2700000" algn="tl" rotWithShape="0">
                  <a:prstClr val="black">
                    <a:alpha val="40000"/>
                  </a:prstClr>
                </a:outerShdw>
              </a:effectLst>
            </a:rPr>
            <a:t>Systems</a:t>
          </a:r>
        </a:p>
      </dsp:txBody>
      <dsp:txXfrm>
        <a:off x="1425451" y="713700"/>
        <a:ext cx="594802" cy="594802"/>
      </dsp:txXfrm>
    </dsp:sp>
    <dsp:sp modelId="{27732569-6497-41ED-8F09-B5F9CB0E8FE5}">
      <dsp:nvSpPr>
        <dsp:cNvPr id="0" name=""/>
        <dsp:cNvSpPr/>
      </dsp:nvSpPr>
      <dsp:spPr>
        <a:xfrm rot="19800000">
          <a:off x="2148094" y="1749221"/>
          <a:ext cx="178620" cy="286000"/>
        </a:xfrm>
        <a:prstGeom prst="rightArrow">
          <a:avLst>
            <a:gd name="adj1" fmla="val 60000"/>
            <a:gd name="adj2" fmla="val 50000"/>
          </a:avLst>
        </a:prstGeom>
        <a:gradFill rotWithShape="0">
          <a:gsLst>
            <a:gs pos="0">
              <a:schemeClr val="accent2">
                <a:shade val="90000"/>
                <a:hueOff val="-383121"/>
                <a:satOff val="273"/>
                <a:lumOff val="21409"/>
                <a:alphaOff val="0"/>
                <a:satMod val="103000"/>
                <a:lumMod val="102000"/>
                <a:tint val="94000"/>
              </a:schemeClr>
            </a:gs>
            <a:gs pos="50000">
              <a:schemeClr val="accent2">
                <a:shade val="90000"/>
                <a:hueOff val="-383121"/>
                <a:satOff val="273"/>
                <a:lumOff val="21409"/>
                <a:alphaOff val="0"/>
                <a:satMod val="110000"/>
                <a:lumMod val="100000"/>
                <a:shade val="100000"/>
              </a:schemeClr>
            </a:gs>
            <a:gs pos="100000">
              <a:schemeClr val="accent2">
                <a:shade val="90000"/>
                <a:hueOff val="-383121"/>
                <a:satOff val="273"/>
                <a:lumOff val="2140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effectLst>
              <a:outerShdw blurRad="50800" dist="38100" dir="2700000" algn="tl" rotWithShape="0">
                <a:prstClr val="black">
                  <a:alpha val="40000"/>
                </a:prstClr>
              </a:outerShdw>
            </a:effectLst>
          </a:endParaRPr>
        </a:p>
      </dsp:txBody>
      <dsp:txXfrm rot="10800000">
        <a:off x="2151684" y="1819818"/>
        <a:ext cx="125034" cy="171600"/>
      </dsp:txXfrm>
    </dsp:sp>
    <dsp:sp modelId="{6EF4FAB5-2C38-4C41-85DB-1E5C67EF2A8A}">
      <dsp:nvSpPr>
        <dsp:cNvPr id="0" name=""/>
        <dsp:cNvSpPr/>
      </dsp:nvSpPr>
      <dsp:spPr>
        <a:xfrm>
          <a:off x="1302264" y="1768709"/>
          <a:ext cx="841176" cy="841176"/>
        </a:xfrm>
        <a:prstGeom prst="ellipse">
          <a:avLst/>
        </a:prstGeom>
        <a:gradFill rotWithShape="0">
          <a:gsLst>
            <a:gs pos="0">
              <a:schemeClr val="accent2">
                <a:shade val="50000"/>
                <a:hueOff val="-394115"/>
                <a:satOff val="5189"/>
                <a:lumOff val="31078"/>
                <a:alphaOff val="0"/>
                <a:satMod val="103000"/>
                <a:lumMod val="102000"/>
                <a:tint val="94000"/>
              </a:schemeClr>
            </a:gs>
            <a:gs pos="50000">
              <a:schemeClr val="accent2">
                <a:shade val="50000"/>
                <a:hueOff val="-394115"/>
                <a:satOff val="5189"/>
                <a:lumOff val="31078"/>
                <a:alphaOff val="0"/>
                <a:satMod val="110000"/>
                <a:lumMod val="100000"/>
                <a:shade val="100000"/>
              </a:schemeClr>
            </a:gs>
            <a:gs pos="100000">
              <a:schemeClr val="accent2">
                <a:shade val="50000"/>
                <a:hueOff val="-394115"/>
                <a:satOff val="5189"/>
                <a:lumOff val="3107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a:effectLst>
                <a:outerShdw blurRad="50800" dist="38100" dir="2700000" algn="tl" rotWithShape="0">
                  <a:prstClr val="black">
                    <a:alpha val="40000"/>
                  </a:prstClr>
                </a:outerShdw>
              </a:effectLst>
            </a:rPr>
            <a:t>Style</a:t>
          </a:r>
        </a:p>
      </dsp:txBody>
      <dsp:txXfrm>
        <a:off x="1425451" y="1891896"/>
        <a:ext cx="594802" cy="594802"/>
      </dsp:txXfrm>
    </dsp:sp>
    <dsp:sp modelId="{3EAE7E10-BF79-4A50-BF2F-B35C9E6E0926}">
      <dsp:nvSpPr>
        <dsp:cNvPr id="0" name=""/>
        <dsp:cNvSpPr/>
      </dsp:nvSpPr>
      <dsp:spPr>
        <a:xfrm rot="16200000">
          <a:off x="2653889" y="2041242"/>
          <a:ext cx="178620" cy="286000"/>
        </a:xfrm>
        <a:prstGeom prst="rightArrow">
          <a:avLst>
            <a:gd name="adj1" fmla="val 60000"/>
            <a:gd name="adj2" fmla="val 50000"/>
          </a:avLst>
        </a:prstGeom>
        <a:gradFill rotWithShape="0">
          <a:gsLst>
            <a:gs pos="0">
              <a:schemeClr val="accent2">
                <a:shade val="90000"/>
                <a:hueOff val="-574681"/>
                <a:satOff val="409"/>
                <a:lumOff val="32114"/>
                <a:alphaOff val="0"/>
                <a:satMod val="103000"/>
                <a:lumMod val="102000"/>
                <a:tint val="94000"/>
              </a:schemeClr>
            </a:gs>
            <a:gs pos="50000">
              <a:schemeClr val="accent2">
                <a:shade val="90000"/>
                <a:hueOff val="-574681"/>
                <a:satOff val="409"/>
                <a:lumOff val="32114"/>
                <a:alphaOff val="0"/>
                <a:satMod val="110000"/>
                <a:lumMod val="100000"/>
                <a:shade val="100000"/>
              </a:schemeClr>
            </a:gs>
            <a:gs pos="100000">
              <a:schemeClr val="accent2">
                <a:shade val="90000"/>
                <a:hueOff val="-574681"/>
                <a:satOff val="409"/>
                <a:lumOff val="3211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effectLst>
              <a:outerShdw blurRad="50800" dist="38100" dir="2700000" algn="tl" rotWithShape="0">
                <a:prstClr val="black">
                  <a:alpha val="40000"/>
                </a:prstClr>
              </a:outerShdw>
            </a:effectLst>
          </a:endParaRPr>
        </a:p>
      </dsp:txBody>
      <dsp:txXfrm>
        <a:off x="2680682" y="2125235"/>
        <a:ext cx="125034" cy="171600"/>
      </dsp:txXfrm>
    </dsp:sp>
    <dsp:sp modelId="{459B9B3B-5FBC-472B-91EC-9ECA0FD645EC}">
      <dsp:nvSpPr>
        <dsp:cNvPr id="0" name=""/>
        <dsp:cNvSpPr/>
      </dsp:nvSpPr>
      <dsp:spPr>
        <a:xfrm>
          <a:off x="2322611" y="2357807"/>
          <a:ext cx="841176" cy="841176"/>
        </a:xfrm>
        <a:prstGeom prst="ellipse">
          <a:avLst/>
        </a:prstGeom>
        <a:gradFill rotWithShape="0">
          <a:gsLst>
            <a:gs pos="0">
              <a:schemeClr val="accent2">
                <a:shade val="50000"/>
                <a:hueOff val="-591173"/>
                <a:satOff val="7783"/>
                <a:lumOff val="46617"/>
                <a:alphaOff val="0"/>
                <a:satMod val="103000"/>
                <a:lumMod val="102000"/>
                <a:tint val="94000"/>
              </a:schemeClr>
            </a:gs>
            <a:gs pos="50000">
              <a:schemeClr val="accent2">
                <a:shade val="50000"/>
                <a:hueOff val="-591173"/>
                <a:satOff val="7783"/>
                <a:lumOff val="46617"/>
                <a:alphaOff val="0"/>
                <a:satMod val="110000"/>
                <a:lumMod val="100000"/>
                <a:shade val="100000"/>
              </a:schemeClr>
            </a:gs>
            <a:gs pos="100000">
              <a:schemeClr val="accent2">
                <a:shade val="50000"/>
                <a:hueOff val="-591173"/>
                <a:satOff val="7783"/>
                <a:lumOff val="4661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a:effectLst>
                <a:outerShdw blurRad="50800" dist="38100" dir="2700000" algn="tl" rotWithShape="0">
                  <a:prstClr val="black">
                    <a:alpha val="40000"/>
                  </a:prstClr>
                </a:outerShdw>
              </a:effectLst>
            </a:rPr>
            <a:t>Staff</a:t>
          </a:r>
        </a:p>
      </dsp:txBody>
      <dsp:txXfrm>
        <a:off x="2445798" y="2480994"/>
        <a:ext cx="594802" cy="594802"/>
      </dsp:txXfrm>
    </dsp:sp>
    <dsp:sp modelId="{FEA2B2DE-F8CA-428E-BCD4-C9C204C61EA0}">
      <dsp:nvSpPr>
        <dsp:cNvPr id="0" name=""/>
        <dsp:cNvSpPr/>
      </dsp:nvSpPr>
      <dsp:spPr>
        <a:xfrm rot="12600000">
          <a:off x="3159685" y="1749221"/>
          <a:ext cx="178620" cy="286000"/>
        </a:xfrm>
        <a:prstGeom prst="rightArrow">
          <a:avLst>
            <a:gd name="adj1" fmla="val 60000"/>
            <a:gd name="adj2" fmla="val 50000"/>
          </a:avLst>
        </a:prstGeom>
        <a:gradFill rotWithShape="0">
          <a:gsLst>
            <a:gs pos="0">
              <a:schemeClr val="accent2">
                <a:shade val="90000"/>
                <a:hueOff val="-383121"/>
                <a:satOff val="273"/>
                <a:lumOff val="21409"/>
                <a:alphaOff val="0"/>
                <a:satMod val="103000"/>
                <a:lumMod val="102000"/>
                <a:tint val="94000"/>
              </a:schemeClr>
            </a:gs>
            <a:gs pos="50000">
              <a:schemeClr val="accent2">
                <a:shade val="90000"/>
                <a:hueOff val="-383121"/>
                <a:satOff val="273"/>
                <a:lumOff val="21409"/>
                <a:alphaOff val="0"/>
                <a:satMod val="110000"/>
                <a:lumMod val="100000"/>
                <a:shade val="100000"/>
              </a:schemeClr>
            </a:gs>
            <a:gs pos="100000">
              <a:schemeClr val="accent2">
                <a:shade val="90000"/>
                <a:hueOff val="-383121"/>
                <a:satOff val="273"/>
                <a:lumOff val="2140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effectLst>
              <a:outerShdw blurRad="50800" dist="38100" dir="2700000" algn="tl" rotWithShape="0">
                <a:prstClr val="black">
                  <a:alpha val="40000"/>
                </a:prstClr>
              </a:outerShdw>
            </a:effectLst>
          </a:endParaRPr>
        </a:p>
      </dsp:txBody>
      <dsp:txXfrm>
        <a:off x="3209681" y="1819818"/>
        <a:ext cx="125034" cy="171600"/>
      </dsp:txXfrm>
    </dsp:sp>
    <dsp:sp modelId="{3D53F1FA-CFB6-4515-A636-96C3D7F91E74}">
      <dsp:nvSpPr>
        <dsp:cNvPr id="0" name=""/>
        <dsp:cNvSpPr/>
      </dsp:nvSpPr>
      <dsp:spPr>
        <a:xfrm>
          <a:off x="3342959" y="1768709"/>
          <a:ext cx="841176" cy="841176"/>
        </a:xfrm>
        <a:prstGeom prst="ellipse">
          <a:avLst/>
        </a:prstGeom>
        <a:gradFill rotWithShape="0">
          <a:gsLst>
            <a:gs pos="0">
              <a:schemeClr val="accent2">
                <a:shade val="50000"/>
                <a:hueOff val="-394115"/>
                <a:satOff val="5189"/>
                <a:lumOff val="31078"/>
                <a:alphaOff val="0"/>
                <a:satMod val="103000"/>
                <a:lumMod val="102000"/>
                <a:tint val="94000"/>
              </a:schemeClr>
            </a:gs>
            <a:gs pos="50000">
              <a:schemeClr val="accent2">
                <a:shade val="50000"/>
                <a:hueOff val="-394115"/>
                <a:satOff val="5189"/>
                <a:lumOff val="31078"/>
                <a:alphaOff val="0"/>
                <a:satMod val="110000"/>
                <a:lumMod val="100000"/>
                <a:shade val="100000"/>
              </a:schemeClr>
            </a:gs>
            <a:gs pos="100000">
              <a:schemeClr val="accent2">
                <a:shade val="50000"/>
                <a:hueOff val="-394115"/>
                <a:satOff val="5189"/>
                <a:lumOff val="3107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a:effectLst>
                <a:outerShdw blurRad="50800" dist="38100" dir="2700000" algn="tl" rotWithShape="0">
                  <a:prstClr val="black">
                    <a:alpha val="40000"/>
                  </a:prstClr>
                </a:outerShdw>
              </a:effectLst>
            </a:rPr>
            <a:t>Skills</a:t>
          </a:r>
        </a:p>
      </dsp:txBody>
      <dsp:txXfrm>
        <a:off x="3466146" y="1891896"/>
        <a:ext cx="594802" cy="594802"/>
      </dsp:txXfrm>
    </dsp:sp>
    <dsp:sp modelId="{C7D4B886-F77C-4897-B1FF-506DD8B335C1}">
      <dsp:nvSpPr>
        <dsp:cNvPr id="0" name=""/>
        <dsp:cNvSpPr/>
      </dsp:nvSpPr>
      <dsp:spPr>
        <a:xfrm rot="9000000">
          <a:off x="3158995" y="1165978"/>
          <a:ext cx="180000" cy="284401"/>
        </a:xfrm>
        <a:prstGeom prst="rightArrow">
          <a:avLst>
            <a:gd name="adj1" fmla="val 60000"/>
            <a:gd name="adj2" fmla="val 50000"/>
          </a:avLst>
        </a:prstGeom>
        <a:gradFill rotWithShape="0">
          <a:gsLst>
            <a:gs pos="0">
              <a:schemeClr val="accent2">
                <a:shade val="90000"/>
                <a:hueOff val="-191560"/>
                <a:satOff val="136"/>
                <a:lumOff val="10705"/>
                <a:alphaOff val="0"/>
                <a:satMod val="103000"/>
                <a:lumMod val="102000"/>
                <a:tint val="94000"/>
              </a:schemeClr>
            </a:gs>
            <a:gs pos="50000">
              <a:schemeClr val="accent2">
                <a:shade val="90000"/>
                <a:hueOff val="-191560"/>
                <a:satOff val="136"/>
                <a:lumOff val="10705"/>
                <a:alphaOff val="0"/>
                <a:satMod val="110000"/>
                <a:lumMod val="100000"/>
                <a:shade val="100000"/>
              </a:schemeClr>
            </a:gs>
            <a:gs pos="100000">
              <a:schemeClr val="accent2">
                <a:shade val="90000"/>
                <a:hueOff val="-191560"/>
                <a:satOff val="136"/>
                <a:lumOff val="1070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effectLst>
              <a:outerShdw blurRad="50800" dist="38100" dir="2700000" algn="tl" rotWithShape="0">
                <a:prstClr val="black">
                  <a:alpha val="40000"/>
                </a:prstClr>
              </a:outerShdw>
            </a:effectLst>
          </a:endParaRPr>
        </a:p>
      </dsp:txBody>
      <dsp:txXfrm>
        <a:off x="3209378" y="1209358"/>
        <a:ext cx="126000" cy="170641"/>
      </dsp:txXfrm>
    </dsp:sp>
    <dsp:sp modelId="{DB6C8579-C9B0-43E7-8CB1-994F9D85FD39}">
      <dsp:nvSpPr>
        <dsp:cNvPr id="0" name=""/>
        <dsp:cNvSpPr/>
      </dsp:nvSpPr>
      <dsp:spPr>
        <a:xfrm>
          <a:off x="3342959" y="590513"/>
          <a:ext cx="841176" cy="841176"/>
        </a:xfrm>
        <a:prstGeom prst="ellipse">
          <a:avLst/>
        </a:prstGeom>
        <a:gradFill rotWithShape="0">
          <a:gsLst>
            <a:gs pos="0">
              <a:schemeClr val="accent2">
                <a:shade val="50000"/>
                <a:hueOff val="-197058"/>
                <a:satOff val="2594"/>
                <a:lumOff val="15539"/>
                <a:alphaOff val="0"/>
                <a:satMod val="103000"/>
                <a:lumMod val="102000"/>
                <a:tint val="94000"/>
              </a:schemeClr>
            </a:gs>
            <a:gs pos="50000">
              <a:schemeClr val="accent2">
                <a:shade val="50000"/>
                <a:hueOff val="-197058"/>
                <a:satOff val="2594"/>
                <a:lumOff val="15539"/>
                <a:alphaOff val="0"/>
                <a:satMod val="110000"/>
                <a:lumMod val="100000"/>
                <a:shade val="100000"/>
              </a:schemeClr>
            </a:gs>
            <a:gs pos="100000">
              <a:schemeClr val="accent2">
                <a:shade val="50000"/>
                <a:hueOff val="-197058"/>
                <a:satOff val="2594"/>
                <a:lumOff val="1553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a:effectLst>
                <a:outerShdw blurRad="50800" dist="38100" dir="2700000" algn="tl" rotWithShape="0">
                  <a:prstClr val="black">
                    <a:alpha val="40000"/>
                  </a:prstClr>
                </a:outerShdw>
              </a:effectLst>
            </a:rPr>
            <a:t>Strategy</a:t>
          </a:r>
        </a:p>
      </dsp:txBody>
      <dsp:txXfrm>
        <a:off x="3466146" y="713700"/>
        <a:ext cx="594802" cy="594802"/>
      </dsp:txXfrm>
    </dsp:sp>
  </dsp:spTree>
</dsp:drawing>
</file>

<file path=word/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6A7E8D-2C2C-4DE5-BCFF-5C29CC16E3B5}">
      <dsp:nvSpPr>
        <dsp:cNvPr id="0" name=""/>
        <dsp:cNvSpPr/>
      </dsp:nvSpPr>
      <dsp:spPr>
        <a:xfrm>
          <a:off x="1563792" y="893"/>
          <a:ext cx="2582335" cy="979998"/>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9055" tIns="39370" rIns="59055" bIns="39370" numCol="1" spcCol="1270" anchor="ctr" anchorCtr="0">
          <a:noAutofit/>
        </a:bodyPr>
        <a:lstStyle/>
        <a:p>
          <a:pPr marL="0" lvl="0" indent="0" algn="ctr" defTabSz="1377950">
            <a:lnSpc>
              <a:spcPct val="90000"/>
            </a:lnSpc>
            <a:spcBef>
              <a:spcPct val="0"/>
            </a:spcBef>
            <a:spcAft>
              <a:spcPct val="35000"/>
            </a:spcAft>
            <a:buNone/>
          </a:pPr>
          <a:r>
            <a:rPr lang="en-GB" sz="3100" kern="1200"/>
            <a:t>Hard Elements</a:t>
          </a:r>
        </a:p>
      </dsp:txBody>
      <dsp:txXfrm>
        <a:off x="1592495" y="29596"/>
        <a:ext cx="2524929" cy="922592"/>
      </dsp:txXfrm>
    </dsp:sp>
    <dsp:sp modelId="{5E04A9CE-66CE-414C-B245-6244651D3D5E}">
      <dsp:nvSpPr>
        <dsp:cNvPr id="0" name=""/>
        <dsp:cNvSpPr/>
      </dsp:nvSpPr>
      <dsp:spPr>
        <a:xfrm>
          <a:off x="1822025" y="980891"/>
          <a:ext cx="258233" cy="734998"/>
        </a:xfrm>
        <a:custGeom>
          <a:avLst/>
          <a:gdLst/>
          <a:ahLst/>
          <a:cxnLst/>
          <a:rect l="0" t="0" r="0" b="0"/>
          <a:pathLst>
            <a:path>
              <a:moveTo>
                <a:pt x="0" y="0"/>
              </a:moveTo>
              <a:lnTo>
                <a:pt x="0" y="734998"/>
              </a:lnTo>
              <a:lnTo>
                <a:pt x="258233" y="734998"/>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0EB1DD4-E0E6-4E25-A467-9F22C55AFF48}">
      <dsp:nvSpPr>
        <dsp:cNvPr id="0" name=""/>
        <dsp:cNvSpPr/>
      </dsp:nvSpPr>
      <dsp:spPr>
        <a:xfrm>
          <a:off x="2080259" y="1225891"/>
          <a:ext cx="1849829" cy="979998"/>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l" defTabSz="488950">
            <a:lnSpc>
              <a:spcPct val="90000"/>
            </a:lnSpc>
            <a:spcBef>
              <a:spcPct val="0"/>
            </a:spcBef>
            <a:spcAft>
              <a:spcPct val="35000"/>
            </a:spcAft>
            <a:buNone/>
          </a:pPr>
          <a:r>
            <a:rPr lang="en-GB" sz="1100" b="1" kern="1200"/>
            <a:t>Strategy</a:t>
          </a:r>
          <a:r>
            <a:rPr lang="en-GB" sz="1100" kern="1200"/>
            <a:t>: in this part of the report will observe the strategic plan and maintaining Lidl’s competitive growth.</a:t>
          </a:r>
        </a:p>
      </dsp:txBody>
      <dsp:txXfrm>
        <a:off x="2108962" y="1254594"/>
        <a:ext cx="1792423" cy="922592"/>
      </dsp:txXfrm>
    </dsp:sp>
    <dsp:sp modelId="{AB4DB467-BDC9-44E8-9C6D-DBD36BCE5796}">
      <dsp:nvSpPr>
        <dsp:cNvPr id="0" name=""/>
        <dsp:cNvSpPr/>
      </dsp:nvSpPr>
      <dsp:spPr>
        <a:xfrm>
          <a:off x="1822025" y="980891"/>
          <a:ext cx="258233" cy="1959996"/>
        </a:xfrm>
        <a:custGeom>
          <a:avLst/>
          <a:gdLst/>
          <a:ahLst/>
          <a:cxnLst/>
          <a:rect l="0" t="0" r="0" b="0"/>
          <a:pathLst>
            <a:path>
              <a:moveTo>
                <a:pt x="0" y="0"/>
              </a:moveTo>
              <a:lnTo>
                <a:pt x="0" y="1959996"/>
              </a:lnTo>
              <a:lnTo>
                <a:pt x="258233" y="1959996"/>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E74A0BA-5778-4225-AF52-67376CBDC7F8}">
      <dsp:nvSpPr>
        <dsp:cNvPr id="0" name=""/>
        <dsp:cNvSpPr/>
      </dsp:nvSpPr>
      <dsp:spPr>
        <a:xfrm>
          <a:off x="2080259" y="2450889"/>
          <a:ext cx="1849829" cy="979998"/>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l" defTabSz="488950">
            <a:lnSpc>
              <a:spcPct val="90000"/>
            </a:lnSpc>
            <a:spcBef>
              <a:spcPct val="0"/>
            </a:spcBef>
            <a:spcAft>
              <a:spcPct val="35000"/>
            </a:spcAft>
            <a:buNone/>
          </a:pPr>
          <a:r>
            <a:rPr lang="en-GB" sz="1100" b="1" kern="1200"/>
            <a:t>Structure: </a:t>
          </a:r>
          <a:r>
            <a:rPr lang="en-GB" sz="1100" kern="1200"/>
            <a:t>how Lidl’s is structured, different department and teams, organisation’s hierarchy and who will report whom.</a:t>
          </a:r>
        </a:p>
      </dsp:txBody>
      <dsp:txXfrm>
        <a:off x="2108962" y="2479592"/>
        <a:ext cx="1792423" cy="922592"/>
      </dsp:txXfrm>
    </dsp:sp>
    <dsp:sp modelId="{2C2B3D44-B715-4849-93D6-3F49675C6E23}">
      <dsp:nvSpPr>
        <dsp:cNvPr id="0" name=""/>
        <dsp:cNvSpPr/>
      </dsp:nvSpPr>
      <dsp:spPr>
        <a:xfrm>
          <a:off x="1822025" y="980891"/>
          <a:ext cx="258233" cy="3184995"/>
        </a:xfrm>
        <a:custGeom>
          <a:avLst/>
          <a:gdLst/>
          <a:ahLst/>
          <a:cxnLst/>
          <a:rect l="0" t="0" r="0" b="0"/>
          <a:pathLst>
            <a:path>
              <a:moveTo>
                <a:pt x="0" y="0"/>
              </a:moveTo>
              <a:lnTo>
                <a:pt x="0" y="3184995"/>
              </a:lnTo>
              <a:lnTo>
                <a:pt x="258233" y="3184995"/>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F1BB15C-FA57-4743-8AE9-09D95631B72A}">
      <dsp:nvSpPr>
        <dsp:cNvPr id="0" name=""/>
        <dsp:cNvSpPr/>
      </dsp:nvSpPr>
      <dsp:spPr>
        <a:xfrm>
          <a:off x="2080259" y="3675887"/>
          <a:ext cx="1849829" cy="979998"/>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l" defTabSz="488950">
            <a:lnSpc>
              <a:spcPct val="90000"/>
            </a:lnSpc>
            <a:spcBef>
              <a:spcPct val="0"/>
            </a:spcBef>
            <a:spcAft>
              <a:spcPct val="35000"/>
            </a:spcAft>
            <a:buNone/>
          </a:pPr>
          <a:r>
            <a:rPr lang="en-GB" sz="1100" b="1" kern="1200"/>
            <a:t>Systems</a:t>
          </a:r>
          <a:r>
            <a:rPr lang="en-GB" sz="1100" kern="1200"/>
            <a:t>: the system used by Lidl organisation for daily operations like receiving deliveries, stock management, computer systems needed for serving customers.</a:t>
          </a:r>
        </a:p>
      </dsp:txBody>
      <dsp:txXfrm>
        <a:off x="2108962" y="3704590"/>
        <a:ext cx="1792423" cy="922592"/>
      </dsp:txXfrm>
    </dsp:sp>
  </dsp:spTree>
</dsp:drawing>
</file>

<file path=word/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28848D-987E-4240-9251-4D9FA69A1A82}">
      <dsp:nvSpPr>
        <dsp:cNvPr id="0" name=""/>
        <dsp:cNvSpPr/>
      </dsp:nvSpPr>
      <dsp:spPr>
        <a:xfrm>
          <a:off x="1556418" y="3237"/>
          <a:ext cx="2560710" cy="1036087"/>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2865" tIns="41910" rIns="62865" bIns="41910" numCol="1" spcCol="1270" anchor="ctr" anchorCtr="0">
          <a:noAutofit/>
        </a:bodyPr>
        <a:lstStyle/>
        <a:p>
          <a:pPr marL="0" lvl="0" indent="0" algn="ctr" defTabSz="1466850">
            <a:lnSpc>
              <a:spcPct val="90000"/>
            </a:lnSpc>
            <a:spcBef>
              <a:spcPct val="0"/>
            </a:spcBef>
            <a:spcAft>
              <a:spcPct val="35000"/>
            </a:spcAft>
            <a:buNone/>
          </a:pPr>
          <a:r>
            <a:rPr lang="en-GB" sz="3300" kern="1200"/>
            <a:t>Soft Elements</a:t>
          </a:r>
        </a:p>
      </dsp:txBody>
      <dsp:txXfrm>
        <a:off x="1586764" y="33583"/>
        <a:ext cx="2500018" cy="975395"/>
      </dsp:txXfrm>
    </dsp:sp>
    <dsp:sp modelId="{3675F0A5-E21F-4265-8B6F-984DCE9E6614}">
      <dsp:nvSpPr>
        <dsp:cNvPr id="0" name=""/>
        <dsp:cNvSpPr/>
      </dsp:nvSpPr>
      <dsp:spPr>
        <a:xfrm>
          <a:off x="1812489" y="1039325"/>
          <a:ext cx="256071" cy="777065"/>
        </a:xfrm>
        <a:custGeom>
          <a:avLst/>
          <a:gdLst/>
          <a:ahLst/>
          <a:cxnLst/>
          <a:rect l="0" t="0" r="0" b="0"/>
          <a:pathLst>
            <a:path>
              <a:moveTo>
                <a:pt x="0" y="0"/>
              </a:moveTo>
              <a:lnTo>
                <a:pt x="0" y="777065"/>
              </a:lnTo>
              <a:lnTo>
                <a:pt x="256071" y="777065"/>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10BAE1C-9FE3-47A9-8B06-B826624CD743}">
      <dsp:nvSpPr>
        <dsp:cNvPr id="0" name=""/>
        <dsp:cNvSpPr/>
      </dsp:nvSpPr>
      <dsp:spPr>
        <a:xfrm>
          <a:off x="2068560" y="1298347"/>
          <a:ext cx="1657739" cy="1036087"/>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l" defTabSz="488950">
            <a:lnSpc>
              <a:spcPct val="90000"/>
            </a:lnSpc>
            <a:spcBef>
              <a:spcPct val="0"/>
            </a:spcBef>
            <a:spcAft>
              <a:spcPct val="35000"/>
            </a:spcAft>
            <a:buNone/>
          </a:pPr>
          <a:r>
            <a:rPr lang="en-US" sz="1100" b="1" kern="1200"/>
            <a:t>Style: </a:t>
          </a:r>
          <a:r>
            <a:rPr lang="en-US" sz="1100" kern="1200"/>
            <a:t>Lidl’s</a:t>
          </a:r>
          <a:r>
            <a:rPr lang="en-US" sz="1100" b="1" kern="1200"/>
            <a:t> </a:t>
          </a:r>
          <a:r>
            <a:rPr lang="en-US" sz="1100" kern="1200"/>
            <a:t>management style and approach.</a:t>
          </a:r>
          <a:endParaRPr lang="en-GB" sz="1100" kern="1200"/>
        </a:p>
      </dsp:txBody>
      <dsp:txXfrm>
        <a:off x="2098906" y="1328693"/>
        <a:ext cx="1597047" cy="975395"/>
      </dsp:txXfrm>
    </dsp:sp>
    <dsp:sp modelId="{22764A2D-499C-4B9B-A8BD-EE09C1F70F5F}">
      <dsp:nvSpPr>
        <dsp:cNvPr id="0" name=""/>
        <dsp:cNvSpPr/>
      </dsp:nvSpPr>
      <dsp:spPr>
        <a:xfrm>
          <a:off x="1812489" y="1039325"/>
          <a:ext cx="256071" cy="2072174"/>
        </a:xfrm>
        <a:custGeom>
          <a:avLst/>
          <a:gdLst/>
          <a:ahLst/>
          <a:cxnLst/>
          <a:rect l="0" t="0" r="0" b="0"/>
          <a:pathLst>
            <a:path>
              <a:moveTo>
                <a:pt x="0" y="0"/>
              </a:moveTo>
              <a:lnTo>
                <a:pt x="0" y="2072174"/>
              </a:lnTo>
              <a:lnTo>
                <a:pt x="256071" y="2072174"/>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AD8AD3B-2BAE-4FC8-8340-6EB21FC4D7BF}">
      <dsp:nvSpPr>
        <dsp:cNvPr id="0" name=""/>
        <dsp:cNvSpPr/>
      </dsp:nvSpPr>
      <dsp:spPr>
        <a:xfrm>
          <a:off x="2068560" y="2593456"/>
          <a:ext cx="1657739" cy="1036087"/>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l" defTabSz="488950">
            <a:lnSpc>
              <a:spcPct val="90000"/>
            </a:lnSpc>
            <a:spcBef>
              <a:spcPct val="0"/>
            </a:spcBef>
            <a:spcAft>
              <a:spcPct val="35000"/>
            </a:spcAft>
            <a:buNone/>
          </a:pPr>
          <a:r>
            <a:rPr lang="en-US" sz="1100" b="1" kern="1200"/>
            <a:t>Staffs: </a:t>
          </a:r>
          <a:r>
            <a:rPr lang="en-US" sz="1100" kern="1200"/>
            <a:t>the employee’s general competencies, skills, feedback and training provided by the organisation.</a:t>
          </a:r>
          <a:endParaRPr lang="en-GB" sz="1100" kern="1200"/>
        </a:p>
      </dsp:txBody>
      <dsp:txXfrm>
        <a:off x="2098906" y="2623802"/>
        <a:ext cx="1597047" cy="975395"/>
      </dsp:txXfrm>
    </dsp:sp>
    <dsp:sp modelId="{3D4E4C2C-78A1-4233-9FD4-8150E52A8696}">
      <dsp:nvSpPr>
        <dsp:cNvPr id="0" name=""/>
        <dsp:cNvSpPr/>
      </dsp:nvSpPr>
      <dsp:spPr>
        <a:xfrm>
          <a:off x="1812489" y="1039325"/>
          <a:ext cx="256071" cy="3367283"/>
        </a:xfrm>
        <a:custGeom>
          <a:avLst/>
          <a:gdLst/>
          <a:ahLst/>
          <a:cxnLst/>
          <a:rect l="0" t="0" r="0" b="0"/>
          <a:pathLst>
            <a:path>
              <a:moveTo>
                <a:pt x="0" y="0"/>
              </a:moveTo>
              <a:lnTo>
                <a:pt x="0" y="3367283"/>
              </a:lnTo>
              <a:lnTo>
                <a:pt x="256071" y="3367283"/>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9A86B0C-B52C-4BF7-9466-5221B99E4495}">
      <dsp:nvSpPr>
        <dsp:cNvPr id="0" name=""/>
        <dsp:cNvSpPr/>
      </dsp:nvSpPr>
      <dsp:spPr>
        <a:xfrm>
          <a:off x="2068560" y="3888565"/>
          <a:ext cx="1657739" cy="1036087"/>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l" defTabSz="488950">
            <a:lnSpc>
              <a:spcPct val="90000"/>
            </a:lnSpc>
            <a:spcBef>
              <a:spcPct val="0"/>
            </a:spcBef>
            <a:spcAft>
              <a:spcPct val="35000"/>
            </a:spcAft>
            <a:buNone/>
          </a:pPr>
          <a:r>
            <a:rPr lang="en-GB" sz="1100" b="1" kern="1200"/>
            <a:t>Skills: </a:t>
          </a:r>
          <a:r>
            <a:rPr lang="en-US" sz="1100" kern="1200"/>
            <a:t>skills and education are required to work in Lidl’s.</a:t>
          </a:r>
          <a:endParaRPr lang="en-GB" sz="1100" kern="1200"/>
        </a:p>
      </dsp:txBody>
      <dsp:txXfrm>
        <a:off x="2098906" y="3918911"/>
        <a:ext cx="1597047" cy="975395"/>
      </dsp:txXfrm>
    </dsp:sp>
    <dsp:sp modelId="{9E67C88E-F517-4518-97E1-F49CECC2853F}">
      <dsp:nvSpPr>
        <dsp:cNvPr id="0" name=""/>
        <dsp:cNvSpPr/>
      </dsp:nvSpPr>
      <dsp:spPr>
        <a:xfrm>
          <a:off x="1812489" y="1039325"/>
          <a:ext cx="256071" cy="4662393"/>
        </a:xfrm>
        <a:custGeom>
          <a:avLst/>
          <a:gdLst/>
          <a:ahLst/>
          <a:cxnLst/>
          <a:rect l="0" t="0" r="0" b="0"/>
          <a:pathLst>
            <a:path>
              <a:moveTo>
                <a:pt x="0" y="0"/>
              </a:moveTo>
              <a:lnTo>
                <a:pt x="0" y="4662393"/>
              </a:lnTo>
              <a:lnTo>
                <a:pt x="256071" y="4662393"/>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45AAC8D-6A96-4147-BDB4-F05D601EB8F5}">
      <dsp:nvSpPr>
        <dsp:cNvPr id="0" name=""/>
        <dsp:cNvSpPr/>
      </dsp:nvSpPr>
      <dsp:spPr>
        <a:xfrm>
          <a:off x="2068560" y="5183674"/>
          <a:ext cx="1657739" cy="1036087"/>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l" defTabSz="488950">
            <a:lnSpc>
              <a:spcPct val="90000"/>
            </a:lnSpc>
            <a:spcBef>
              <a:spcPct val="0"/>
            </a:spcBef>
            <a:spcAft>
              <a:spcPct val="35000"/>
            </a:spcAft>
            <a:buNone/>
          </a:pPr>
          <a:r>
            <a:rPr lang="en-US" sz="1100" b="1" kern="1200"/>
            <a:t>Shared values: </a:t>
          </a:r>
          <a:r>
            <a:rPr lang="en-US" sz="1100" kern="1200"/>
            <a:t>Lidl’s core believes and values, general work ethics, values that are formed from the employees and the founders. </a:t>
          </a:r>
          <a:endParaRPr lang="en-GB" sz="1100" kern="1200"/>
        </a:p>
      </dsp:txBody>
      <dsp:txXfrm>
        <a:off x="2098906" y="5214020"/>
        <a:ext cx="1597047" cy="975395"/>
      </dsp:txXfrm>
    </dsp:sp>
  </dsp:spTree>
</dsp:drawing>
</file>

<file path=word/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D0C3FD-A064-4A4A-B52A-9C5D007FE971}">
      <dsp:nvSpPr>
        <dsp:cNvPr id="0" name=""/>
        <dsp:cNvSpPr/>
      </dsp:nvSpPr>
      <dsp:spPr>
        <a:xfrm>
          <a:off x="4702379" y="322232"/>
          <a:ext cx="853906" cy="853743"/>
        </a:xfrm>
        <a:prstGeom prst="ellipse">
          <a:avLst/>
        </a:prstGeom>
        <a:gradFill rotWithShape="0">
          <a:gsLst>
            <a:gs pos="0">
              <a:schemeClr val="accent2">
                <a:shade val="50000"/>
                <a:hueOff val="0"/>
                <a:satOff val="0"/>
                <a:lumOff val="0"/>
                <a:alphaOff val="0"/>
                <a:satMod val="103000"/>
                <a:lumMod val="102000"/>
                <a:tint val="94000"/>
              </a:schemeClr>
            </a:gs>
            <a:gs pos="50000">
              <a:schemeClr val="accent2">
                <a:shade val="50000"/>
                <a:hueOff val="0"/>
                <a:satOff val="0"/>
                <a:lumOff val="0"/>
                <a:alphaOff val="0"/>
                <a:satMod val="110000"/>
                <a:lumMod val="100000"/>
                <a:shade val="100000"/>
              </a:schemeClr>
            </a:gs>
            <a:gs pos="100000">
              <a:schemeClr val="accent2">
                <a:shade val="5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D2D11D55-6B1F-42DD-B14A-AAFCFA54BB38}">
      <dsp:nvSpPr>
        <dsp:cNvPr id="0" name=""/>
        <dsp:cNvSpPr/>
      </dsp:nvSpPr>
      <dsp:spPr>
        <a:xfrm>
          <a:off x="4731132" y="350695"/>
          <a:ext cx="796942" cy="796817"/>
        </a:xfrm>
        <a:prstGeom prst="ellipse">
          <a:avLst/>
        </a:prstGeom>
        <a:solidFill>
          <a:schemeClr val="lt1">
            <a:alpha val="90000"/>
            <a:hueOff val="0"/>
            <a:satOff val="0"/>
            <a:lumOff val="0"/>
            <a:alphaOff val="0"/>
          </a:schemeClr>
        </a:solidFill>
        <a:ln w="6350" cap="flat" cmpd="sng" algn="ctr">
          <a:solidFill>
            <a:schemeClr val="accent2">
              <a:shade val="5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r>
            <a:rPr lang="en-GB" sz="3400" kern="1200"/>
            <a:t>E</a:t>
          </a:r>
        </a:p>
      </dsp:txBody>
      <dsp:txXfrm>
        <a:off x="4845058" y="464548"/>
        <a:ext cx="569089" cy="569112"/>
      </dsp:txXfrm>
    </dsp:sp>
    <dsp:sp modelId="{66AF2A74-BA9D-43A1-AFC6-FFFF2F34E238}">
      <dsp:nvSpPr>
        <dsp:cNvPr id="0" name=""/>
        <dsp:cNvSpPr/>
      </dsp:nvSpPr>
      <dsp:spPr>
        <a:xfrm rot="2700000">
          <a:off x="3820323" y="322136"/>
          <a:ext cx="853785" cy="853785"/>
        </a:xfrm>
        <a:prstGeom prst="teardrop">
          <a:avLst>
            <a:gd name="adj" fmla="val 100000"/>
          </a:avLst>
        </a:prstGeom>
        <a:gradFill rotWithShape="0">
          <a:gsLst>
            <a:gs pos="0">
              <a:schemeClr val="accent2">
                <a:shade val="50000"/>
                <a:hueOff val="-197058"/>
                <a:satOff val="2594"/>
                <a:lumOff val="15539"/>
                <a:alphaOff val="0"/>
                <a:satMod val="103000"/>
                <a:lumMod val="102000"/>
                <a:tint val="94000"/>
              </a:schemeClr>
            </a:gs>
            <a:gs pos="50000">
              <a:schemeClr val="accent2">
                <a:shade val="50000"/>
                <a:hueOff val="-197058"/>
                <a:satOff val="2594"/>
                <a:lumOff val="15539"/>
                <a:alphaOff val="0"/>
                <a:satMod val="110000"/>
                <a:lumMod val="100000"/>
                <a:shade val="100000"/>
              </a:schemeClr>
            </a:gs>
            <a:gs pos="100000">
              <a:schemeClr val="accent2">
                <a:shade val="50000"/>
                <a:hueOff val="-197058"/>
                <a:satOff val="2594"/>
                <a:lumOff val="1553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05E516E6-3962-4D9B-8F8A-3C9D8DC64135}">
      <dsp:nvSpPr>
        <dsp:cNvPr id="0" name=""/>
        <dsp:cNvSpPr/>
      </dsp:nvSpPr>
      <dsp:spPr>
        <a:xfrm>
          <a:off x="3849015" y="350695"/>
          <a:ext cx="796942" cy="796817"/>
        </a:xfrm>
        <a:prstGeom prst="ellipse">
          <a:avLst/>
        </a:prstGeom>
        <a:solidFill>
          <a:schemeClr val="lt1">
            <a:alpha val="90000"/>
            <a:hueOff val="0"/>
            <a:satOff val="0"/>
            <a:lumOff val="0"/>
            <a:alphaOff val="0"/>
          </a:schemeClr>
        </a:solidFill>
        <a:ln w="6350" cap="flat" cmpd="sng" algn="ctr">
          <a:solidFill>
            <a:schemeClr val="accent2">
              <a:shade val="50000"/>
              <a:hueOff val="-185330"/>
              <a:satOff val="2886"/>
              <a:lumOff val="14375"/>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r>
            <a:rPr lang="en-GB" sz="3400" kern="1200"/>
            <a:t>L</a:t>
          </a:r>
        </a:p>
      </dsp:txBody>
      <dsp:txXfrm>
        <a:off x="3962942" y="464548"/>
        <a:ext cx="569089" cy="569112"/>
      </dsp:txXfrm>
    </dsp:sp>
    <dsp:sp modelId="{50FC1488-1859-4673-A5BE-F515EA6ECC09}">
      <dsp:nvSpPr>
        <dsp:cNvPr id="0" name=""/>
        <dsp:cNvSpPr/>
      </dsp:nvSpPr>
      <dsp:spPr>
        <a:xfrm rot="2700000">
          <a:off x="2938206" y="322136"/>
          <a:ext cx="853785" cy="853785"/>
        </a:xfrm>
        <a:prstGeom prst="teardrop">
          <a:avLst>
            <a:gd name="adj" fmla="val 100000"/>
          </a:avLst>
        </a:prstGeom>
        <a:gradFill rotWithShape="0">
          <a:gsLst>
            <a:gs pos="0">
              <a:schemeClr val="accent2">
                <a:shade val="50000"/>
                <a:hueOff val="-394115"/>
                <a:satOff val="5189"/>
                <a:lumOff val="31078"/>
                <a:alphaOff val="0"/>
                <a:satMod val="103000"/>
                <a:lumMod val="102000"/>
                <a:tint val="94000"/>
              </a:schemeClr>
            </a:gs>
            <a:gs pos="50000">
              <a:schemeClr val="accent2">
                <a:shade val="50000"/>
                <a:hueOff val="-394115"/>
                <a:satOff val="5189"/>
                <a:lumOff val="31078"/>
                <a:alphaOff val="0"/>
                <a:satMod val="110000"/>
                <a:lumMod val="100000"/>
                <a:shade val="100000"/>
              </a:schemeClr>
            </a:gs>
            <a:gs pos="100000">
              <a:schemeClr val="accent2">
                <a:shade val="50000"/>
                <a:hueOff val="-394115"/>
                <a:satOff val="5189"/>
                <a:lumOff val="3107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A0893BAA-590F-4C9E-841F-ECB303957AAD}">
      <dsp:nvSpPr>
        <dsp:cNvPr id="0" name=""/>
        <dsp:cNvSpPr/>
      </dsp:nvSpPr>
      <dsp:spPr>
        <a:xfrm>
          <a:off x="2966899" y="350695"/>
          <a:ext cx="796942" cy="796817"/>
        </a:xfrm>
        <a:prstGeom prst="ellipse">
          <a:avLst/>
        </a:prstGeom>
        <a:solidFill>
          <a:schemeClr val="lt1">
            <a:alpha val="90000"/>
            <a:hueOff val="0"/>
            <a:satOff val="0"/>
            <a:lumOff val="0"/>
            <a:alphaOff val="0"/>
          </a:schemeClr>
        </a:solidFill>
        <a:ln w="6350" cap="flat" cmpd="sng" algn="ctr">
          <a:solidFill>
            <a:schemeClr val="accent2">
              <a:shade val="50000"/>
              <a:hueOff val="-370661"/>
              <a:satOff val="5772"/>
              <a:lumOff val="28749"/>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r>
            <a:rPr lang="en-GB" sz="3400" kern="1200"/>
            <a:t>T</a:t>
          </a:r>
        </a:p>
      </dsp:txBody>
      <dsp:txXfrm>
        <a:off x="3080825" y="464548"/>
        <a:ext cx="569089" cy="569112"/>
      </dsp:txXfrm>
    </dsp:sp>
    <dsp:sp modelId="{D927CBEB-5761-4BEE-9F1B-1751211CC6F2}">
      <dsp:nvSpPr>
        <dsp:cNvPr id="0" name=""/>
        <dsp:cNvSpPr/>
      </dsp:nvSpPr>
      <dsp:spPr>
        <a:xfrm rot="2700000">
          <a:off x="2056089" y="322136"/>
          <a:ext cx="853785" cy="853785"/>
        </a:xfrm>
        <a:prstGeom prst="teardrop">
          <a:avLst>
            <a:gd name="adj" fmla="val 100000"/>
          </a:avLst>
        </a:prstGeom>
        <a:gradFill rotWithShape="0">
          <a:gsLst>
            <a:gs pos="0">
              <a:schemeClr val="accent2">
                <a:shade val="50000"/>
                <a:hueOff val="-591173"/>
                <a:satOff val="7783"/>
                <a:lumOff val="46617"/>
                <a:alphaOff val="0"/>
                <a:satMod val="103000"/>
                <a:lumMod val="102000"/>
                <a:tint val="94000"/>
              </a:schemeClr>
            </a:gs>
            <a:gs pos="50000">
              <a:schemeClr val="accent2">
                <a:shade val="50000"/>
                <a:hueOff val="-591173"/>
                <a:satOff val="7783"/>
                <a:lumOff val="46617"/>
                <a:alphaOff val="0"/>
                <a:satMod val="110000"/>
                <a:lumMod val="100000"/>
                <a:shade val="100000"/>
              </a:schemeClr>
            </a:gs>
            <a:gs pos="100000">
              <a:schemeClr val="accent2">
                <a:shade val="50000"/>
                <a:hueOff val="-591173"/>
                <a:satOff val="7783"/>
                <a:lumOff val="4661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EC977BE6-B850-4514-AA33-C3F756B0C67B}">
      <dsp:nvSpPr>
        <dsp:cNvPr id="0" name=""/>
        <dsp:cNvSpPr/>
      </dsp:nvSpPr>
      <dsp:spPr>
        <a:xfrm>
          <a:off x="2084782" y="350695"/>
          <a:ext cx="796942" cy="796817"/>
        </a:xfrm>
        <a:prstGeom prst="ellipse">
          <a:avLst/>
        </a:prstGeom>
        <a:solidFill>
          <a:schemeClr val="lt1">
            <a:alpha val="90000"/>
            <a:hueOff val="0"/>
            <a:satOff val="0"/>
            <a:lumOff val="0"/>
            <a:alphaOff val="0"/>
          </a:schemeClr>
        </a:solidFill>
        <a:ln w="6350" cap="flat" cmpd="sng" algn="ctr">
          <a:solidFill>
            <a:schemeClr val="accent2">
              <a:shade val="50000"/>
              <a:hueOff val="-555991"/>
              <a:satOff val="8658"/>
              <a:lumOff val="43124"/>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r>
            <a:rPr lang="en-GB" sz="3400" kern="1200"/>
            <a:t>S</a:t>
          </a:r>
        </a:p>
      </dsp:txBody>
      <dsp:txXfrm>
        <a:off x="2198166" y="464548"/>
        <a:ext cx="569089" cy="569112"/>
      </dsp:txXfrm>
    </dsp:sp>
    <dsp:sp modelId="{DD42B450-F594-4811-AE15-8C443751C81C}">
      <dsp:nvSpPr>
        <dsp:cNvPr id="0" name=""/>
        <dsp:cNvSpPr/>
      </dsp:nvSpPr>
      <dsp:spPr>
        <a:xfrm rot="2700000">
          <a:off x="1173973" y="322136"/>
          <a:ext cx="853785" cy="853785"/>
        </a:xfrm>
        <a:prstGeom prst="teardrop">
          <a:avLst>
            <a:gd name="adj" fmla="val 100000"/>
          </a:avLst>
        </a:prstGeom>
        <a:gradFill rotWithShape="0">
          <a:gsLst>
            <a:gs pos="0">
              <a:schemeClr val="accent2">
                <a:shade val="50000"/>
                <a:hueOff val="-394115"/>
                <a:satOff val="5189"/>
                <a:lumOff val="31078"/>
                <a:alphaOff val="0"/>
                <a:satMod val="103000"/>
                <a:lumMod val="102000"/>
                <a:tint val="94000"/>
              </a:schemeClr>
            </a:gs>
            <a:gs pos="50000">
              <a:schemeClr val="accent2">
                <a:shade val="50000"/>
                <a:hueOff val="-394115"/>
                <a:satOff val="5189"/>
                <a:lumOff val="31078"/>
                <a:alphaOff val="0"/>
                <a:satMod val="110000"/>
                <a:lumMod val="100000"/>
                <a:shade val="100000"/>
              </a:schemeClr>
            </a:gs>
            <a:gs pos="100000">
              <a:schemeClr val="accent2">
                <a:shade val="50000"/>
                <a:hueOff val="-394115"/>
                <a:satOff val="5189"/>
                <a:lumOff val="3107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817CDBC4-8A07-4DE6-BFF9-BFB82FAE922C}">
      <dsp:nvSpPr>
        <dsp:cNvPr id="0" name=""/>
        <dsp:cNvSpPr/>
      </dsp:nvSpPr>
      <dsp:spPr>
        <a:xfrm>
          <a:off x="1202666" y="350695"/>
          <a:ext cx="796942" cy="796817"/>
        </a:xfrm>
        <a:prstGeom prst="ellipse">
          <a:avLst/>
        </a:prstGeom>
        <a:solidFill>
          <a:schemeClr val="lt1">
            <a:alpha val="90000"/>
            <a:hueOff val="0"/>
            <a:satOff val="0"/>
            <a:lumOff val="0"/>
            <a:alphaOff val="0"/>
          </a:schemeClr>
        </a:solidFill>
        <a:ln w="6350" cap="flat" cmpd="sng" algn="ctr">
          <a:solidFill>
            <a:schemeClr val="accent2">
              <a:shade val="50000"/>
              <a:hueOff val="-370661"/>
              <a:satOff val="5772"/>
              <a:lumOff val="28749"/>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r>
            <a:rPr lang="en-GB" sz="3400" kern="1200"/>
            <a:t>E</a:t>
          </a:r>
        </a:p>
      </dsp:txBody>
      <dsp:txXfrm>
        <a:off x="1316050" y="464548"/>
        <a:ext cx="569089" cy="569112"/>
      </dsp:txXfrm>
    </dsp:sp>
    <dsp:sp modelId="{1B4EE8AF-C1F9-42D8-AFA4-299AC606760D}">
      <dsp:nvSpPr>
        <dsp:cNvPr id="0" name=""/>
        <dsp:cNvSpPr/>
      </dsp:nvSpPr>
      <dsp:spPr>
        <a:xfrm rot="2700000">
          <a:off x="291856" y="322136"/>
          <a:ext cx="853785" cy="853785"/>
        </a:xfrm>
        <a:prstGeom prst="teardrop">
          <a:avLst>
            <a:gd name="adj" fmla="val 100000"/>
          </a:avLst>
        </a:prstGeom>
        <a:gradFill rotWithShape="0">
          <a:gsLst>
            <a:gs pos="0">
              <a:schemeClr val="accent2">
                <a:shade val="50000"/>
                <a:hueOff val="-197058"/>
                <a:satOff val="2594"/>
                <a:lumOff val="15539"/>
                <a:alphaOff val="0"/>
                <a:satMod val="103000"/>
                <a:lumMod val="102000"/>
                <a:tint val="94000"/>
              </a:schemeClr>
            </a:gs>
            <a:gs pos="50000">
              <a:schemeClr val="accent2">
                <a:shade val="50000"/>
                <a:hueOff val="-197058"/>
                <a:satOff val="2594"/>
                <a:lumOff val="15539"/>
                <a:alphaOff val="0"/>
                <a:satMod val="110000"/>
                <a:lumMod val="100000"/>
                <a:shade val="100000"/>
              </a:schemeClr>
            </a:gs>
            <a:gs pos="100000">
              <a:schemeClr val="accent2">
                <a:shade val="50000"/>
                <a:hueOff val="-197058"/>
                <a:satOff val="2594"/>
                <a:lumOff val="1553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C1B21F3C-4E9D-443E-8A0F-2F9030550BA2}">
      <dsp:nvSpPr>
        <dsp:cNvPr id="0" name=""/>
        <dsp:cNvSpPr/>
      </dsp:nvSpPr>
      <dsp:spPr>
        <a:xfrm>
          <a:off x="320007" y="350695"/>
          <a:ext cx="796942" cy="796817"/>
        </a:xfrm>
        <a:prstGeom prst="ellipse">
          <a:avLst/>
        </a:prstGeom>
        <a:solidFill>
          <a:schemeClr val="lt1">
            <a:alpha val="90000"/>
            <a:hueOff val="0"/>
            <a:satOff val="0"/>
            <a:lumOff val="0"/>
            <a:alphaOff val="0"/>
          </a:schemeClr>
        </a:solidFill>
        <a:ln w="6350" cap="flat" cmpd="sng" algn="ctr">
          <a:solidFill>
            <a:schemeClr val="accent2">
              <a:shade val="50000"/>
              <a:hueOff val="-185330"/>
              <a:satOff val="2886"/>
              <a:lumOff val="14375"/>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r>
            <a:rPr lang="en-GB" sz="3400" kern="1200"/>
            <a:t>P</a:t>
          </a:r>
        </a:p>
      </dsp:txBody>
      <dsp:txXfrm>
        <a:off x="433933" y="464548"/>
        <a:ext cx="569089" cy="569112"/>
      </dsp:txXfrm>
    </dsp:sp>
  </dsp:spTree>
</dsp:drawing>
</file>

<file path=word/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5869DF-1C38-4207-AFD3-2F55103FCBDB}">
      <dsp:nvSpPr>
        <dsp:cNvPr id="0" name=""/>
        <dsp:cNvSpPr/>
      </dsp:nvSpPr>
      <dsp:spPr>
        <a:xfrm rot="5400000">
          <a:off x="-105420" y="109181"/>
          <a:ext cx="702803" cy="491962"/>
        </a:xfrm>
        <a:prstGeom prst="chevron">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P</a:t>
          </a:r>
        </a:p>
      </dsp:txBody>
      <dsp:txXfrm rot="-5400000">
        <a:off x="1" y="249741"/>
        <a:ext cx="491962" cy="210841"/>
      </dsp:txXfrm>
    </dsp:sp>
    <dsp:sp modelId="{CB380666-5971-492C-A2FD-C5847E613BAA}">
      <dsp:nvSpPr>
        <dsp:cNvPr id="0" name=""/>
        <dsp:cNvSpPr/>
      </dsp:nvSpPr>
      <dsp:spPr>
        <a:xfrm rot="5400000">
          <a:off x="2760770" y="-2265046"/>
          <a:ext cx="456822" cy="4994437"/>
        </a:xfrm>
        <a:prstGeom prst="round2Same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232" tIns="6985" rIns="6985" bIns="6985" numCol="1" spcCol="1270" anchor="ctr" anchorCtr="0">
          <a:noAutofit/>
        </a:bodyPr>
        <a:lstStyle/>
        <a:p>
          <a:pPr marL="57150" lvl="1" indent="-57150" algn="l" defTabSz="488950">
            <a:lnSpc>
              <a:spcPct val="90000"/>
            </a:lnSpc>
            <a:spcBef>
              <a:spcPct val="0"/>
            </a:spcBef>
            <a:spcAft>
              <a:spcPct val="15000"/>
            </a:spcAft>
            <a:buChar char="•"/>
          </a:pPr>
          <a:endParaRPr lang="en-GB" sz="1100" kern="1200">
            <a:latin typeface="Arial" panose="020B0604020202020204" pitchFamily="34" charset="0"/>
            <a:cs typeface="Arial" panose="020B0604020202020204" pitchFamily="34" charset="0"/>
          </a:endParaRPr>
        </a:p>
        <a:p>
          <a:pPr marL="57150" lvl="1" indent="-57150" algn="l" defTabSz="488950">
            <a:lnSpc>
              <a:spcPct val="90000"/>
            </a:lnSpc>
            <a:spcBef>
              <a:spcPct val="0"/>
            </a:spcBef>
            <a:spcAft>
              <a:spcPct val="15000"/>
            </a:spcAft>
            <a:buChar char="•"/>
          </a:pPr>
          <a:r>
            <a:rPr lang="en-GB" sz="1100" b="1" kern="1200">
              <a:latin typeface="Arial" panose="020B0604020202020204" pitchFamily="34" charset="0"/>
              <a:cs typeface="Arial" panose="020B0604020202020204" pitchFamily="34" charset="0"/>
            </a:rPr>
            <a:t>Politics</a:t>
          </a:r>
          <a:r>
            <a:rPr lang="en-GB" sz="1100" kern="1200">
              <a:latin typeface="Arial" panose="020B0604020202020204" pitchFamily="34" charset="0"/>
              <a:cs typeface="Arial" panose="020B0604020202020204" pitchFamily="34" charset="0"/>
            </a:rPr>
            <a:t>: politics can affect business landscape depending on what laws and policies are implemented. </a:t>
          </a:r>
        </a:p>
      </dsp:txBody>
      <dsp:txXfrm rot="-5400000">
        <a:off x="491963" y="26061"/>
        <a:ext cx="4972137" cy="412222"/>
      </dsp:txXfrm>
    </dsp:sp>
    <dsp:sp modelId="{C69F1C59-4E3C-46A7-B7B6-C5689A0E4A6F}">
      <dsp:nvSpPr>
        <dsp:cNvPr id="0" name=""/>
        <dsp:cNvSpPr/>
      </dsp:nvSpPr>
      <dsp:spPr>
        <a:xfrm rot="5400000">
          <a:off x="-105420" y="710728"/>
          <a:ext cx="702803" cy="491962"/>
        </a:xfrm>
        <a:prstGeom prst="chevron">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E</a:t>
          </a:r>
        </a:p>
      </dsp:txBody>
      <dsp:txXfrm rot="-5400000">
        <a:off x="1" y="851288"/>
        <a:ext cx="491962" cy="210841"/>
      </dsp:txXfrm>
    </dsp:sp>
    <dsp:sp modelId="{479B4C28-9B0B-424C-8B8F-1736CA1AD568}">
      <dsp:nvSpPr>
        <dsp:cNvPr id="0" name=""/>
        <dsp:cNvSpPr/>
      </dsp:nvSpPr>
      <dsp:spPr>
        <a:xfrm rot="5400000">
          <a:off x="2760770" y="-1663498"/>
          <a:ext cx="456822" cy="4994437"/>
        </a:xfrm>
        <a:prstGeom prst="round2Same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232" tIns="6985" rIns="6985" bIns="6985" numCol="1" spcCol="1270" anchor="ctr" anchorCtr="0">
          <a:noAutofit/>
        </a:bodyPr>
        <a:lstStyle/>
        <a:p>
          <a:pPr marL="57150" lvl="1" indent="-57150" algn="l" defTabSz="488950">
            <a:lnSpc>
              <a:spcPct val="90000"/>
            </a:lnSpc>
            <a:spcBef>
              <a:spcPct val="0"/>
            </a:spcBef>
            <a:spcAft>
              <a:spcPct val="15000"/>
            </a:spcAft>
            <a:buChar char="•"/>
          </a:pPr>
          <a:r>
            <a:rPr lang="en-GB" sz="1100" b="1" kern="1200">
              <a:latin typeface="Arial" panose="020B0604020202020204" pitchFamily="34" charset="0"/>
              <a:cs typeface="Arial" panose="020B0604020202020204" pitchFamily="34" charset="0"/>
            </a:rPr>
            <a:t>Economic: </a:t>
          </a:r>
          <a:r>
            <a:rPr lang="en-GB" sz="1100" kern="1200">
              <a:latin typeface="Arial" panose="020B0604020202020204" pitchFamily="34" charset="0"/>
              <a:cs typeface="Arial" panose="020B0604020202020204" pitchFamily="34" charset="0"/>
            </a:rPr>
            <a:t>interest rates, inflation, exchange rates, stock market trends other economic factors can determine the economy’s performance.</a:t>
          </a:r>
        </a:p>
      </dsp:txBody>
      <dsp:txXfrm rot="-5400000">
        <a:off x="491963" y="627609"/>
        <a:ext cx="4972137" cy="412222"/>
      </dsp:txXfrm>
    </dsp:sp>
    <dsp:sp modelId="{EEF35FFD-C231-4553-85D3-407663210925}">
      <dsp:nvSpPr>
        <dsp:cNvPr id="0" name=""/>
        <dsp:cNvSpPr/>
      </dsp:nvSpPr>
      <dsp:spPr>
        <a:xfrm rot="5400000">
          <a:off x="-105420" y="1312276"/>
          <a:ext cx="702803" cy="491962"/>
        </a:xfrm>
        <a:prstGeom prst="chevron">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S</a:t>
          </a:r>
        </a:p>
      </dsp:txBody>
      <dsp:txXfrm rot="-5400000">
        <a:off x="1" y="1452836"/>
        <a:ext cx="491962" cy="210841"/>
      </dsp:txXfrm>
    </dsp:sp>
    <dsp:sp modelId="{6098845D-4031-4C2D-B291-DF74174D9D1F}">
      <dsp:nvSpPr>
        <dsp:cNvPr id="0" name=""/>
        <dsp:cNvSpPr/>
      </dsp:nvSpPr>
      <dsp:spPr>
        <a:xfrm rot="5400000">
          <a:off x="2760770" y="-1061951"/>
          <a:ext cx="456822" cy="4994437"/>
        </a:xfrm>
        <a:prstGeom prst="round2Same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232" tIns="6985" rIns="6985" bIns="6985" numCol="1" spcCol="1270" anchor="ctr" anchorCtr="0">
          <a:noAutofit/>
        </a:bodyPr>
        <a:lstStyle/>
        <a:p>
          <a:pPr marL="57150" lvl="1" indent="-57150" algn="l" defTabSz="488950">
            <a:lnSpc>
              <a:spcPct val="90000"/>
            </a:lnSpc>
            <a:spcBef>
              <a:spcPct val="0"/>
            </a:spcBef>
            <a:spcAft>
              <a:spcPct val="15000"/>
            </a:spcAft>
            <a:buChar char="•"/>
          </a:pPr>
          <a:r>
            <a:rPr lang="en-GB" sz="1100" b="1" kern="1200">
              <a:latin typeface="Arial" panose="020B0604020202020204" pitchFamily="34" charset="0"/>
              <a:cs typeface="Arial" panose="020B0604020202020204" pitchFamily="34" charset="0"/>
            </a:rPr>
            <a:t>Social: </a:t>
          </a:r>
          <a:r>
            <a:rPr lang="en-GB" sz="1100" kern="1200">
              <a:latin typeface="Arial" panose="020B0604020202020204" pitchFamily="34" charset="0"/>
              <a:cs typeface="Arial" panose="020B0604020202020204" pitchFamily="34" charset="0"/>
            </a:rPr>
            <a:t>public lifestyle, public wellbeing, populations growth all can have impacted the business environment. </a:t>
          </a:r>
        </a:p>
      </dsp:txBody>
      <dsp:txXfrm rot="-5400000">
        <a:off x="491963" y="1229156"/>
        <a:ext cx="4972137" cy="412222"/>
      </dsp:txXfrm>
    </dsp:sp>
    <dsp:sp modelId="{122C28CF-0119-4E28-91F0-C962EDD011E6}">
      <dsp:nvSpPr>
        <dsp:cNvPr id="0" name=""/>
        <dsp:cNvSpPr/>
      </dsp:nvSpPr>
      <dsp:spPr>
        <a:xfrm rot="5400000">
          <a:off x="-105420" y="1913823"/>
          <a:ext cx="702803" cy="491962"/>
        </a:xfrm>
        <a:prstGeom prst="chevron">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T</a:t>
          </a:r>
        </a:p>
      </dsp:txBody>
      <dsp:txXfrm rot="-5400000">
        <a:off x="1" y="2054383"/>
        <a:ext cx="491962" cy="210841"/>
      </dsp:txXfrm>
    </dsp:sp>
    <dsp:sp modelId="{3DEDC825-EBC5-44B5-BEC4-F94CD064574F}">
      <dsp:nvSpPr>
        <dsp:cNvPr id="0" name=""/>
        <dsp:cNvSpPr/>
      </dsp:nvSpPr>
      <dsp:spPr>
        <a:xfrm rot="5400000">
          <a:off x="2760770" y="-460404"/>
          <a:ext cx="456822" cy="4994437"/>
        </a:xfrm>
        <a:prstGeom prst="round2Same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232" tIns="6985" rIns="6985" bIns="6985" numCol="1" spcCol="1270" anchor="ctr" anchorCtr="0">
          <a:noAutofit/>
        </a:bodyPr>
        <a:lstStyle/>
        <a:p>
          <a:pPr marL="57150" lvl="1" indent="-57150" algn="l" defTabSz="488950">
            <a:lnSpc>
              <a:spcPct val="90000"/>
            </a:lnSpc>
            <a:spcBef>
              <a:spcPct val="0"/>
            </a:spcBef>
            <a:spcAft>
              <a:spcPct val="15000"/>
            </a:spcAft>
            <a:buChar char="•"/>
          </a:pPr>
          <a:r>
            <a:rPr lang="en-GB" sz="1100" b="1" kern="1200">
              <a:latin typeface="Arial" panose="020B0604020202020204" pitchFamily="34" charset="0"/>
              <a:cs typeface="Arial" panose="020B0604020202020204" pitchFamily="34" charset="0"/>
            </a:rPr>
            <a:t>Technologies</a:t>
          </a:r>
          <a:r>
            <a:rPr lang="en-GB" sz="1100" kern="1200">
              <a:latin typeface="Arial" panose="020B0604020202020204" pitchFamily="34" charset="0"/>
              <a:cs typeface="Arial" panose="020B0604020202020204" pitchFamily="34" charset="0"/>
            </a:rPr>
            <a:t>: technologies, innovations can change the business environment, a business must be prepared for change and adaptability, example electric cars can phase out petrol cars.</a:t>
          </a:r>
        </a:p>
      </dsp:txBody>
      <dsp:txXfrm rot="-5400000">
        <a:off x="491963" y="1830703"/>
        <a:ext cx="4972137" cy="412222"/>
      </dsp:txXfrm>
    </dsp:sp>
    <dsp:sp modelId="{FF2064A4-D47A-4342-91A8-273FF3AE6455}">
      <dsp:nvSpPr>
        <dsp:cNvPr id="0" name=""/>
        <dsp:cNvSpPr/>
      </dsp:nvSpPr>
      <dsp:spPr>
        <a:xfrm rot="5400000">
          <a:off x="-105420" y="2515371"/>
          <a:ext cx="702803" cy="491962"/>
        </a:xfrm>
        <a:prstGeom prst="chevron">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L</a:t>
          </a:r>
        </a:p>
      </dsp:txBody>
      <dsp:txXfrm rot="-5400000">
        <a:off x="1" y="2655931"/>
        <a:ext cx="491962" cy="210841"/>
      </dsp:txXfrm>
    </dsp:sp>
    <dsp:sp modelId="{AC4424A4-8C1A-45C6-A723-33C728A03E30}">
      <dsp:nvSpPr>
        <dsp:cNvPr id="0" name=""/>
        <dsp:cNvSpPr/>
      </dsp:nvSpPr>
      <dsp:spPr>
        <a:xfrm rot="5400000">
          <a:off x="2760770" y="141143"/>
          <a:ext cx="456822" cy="4994437"/>
        </a:xfrm>
        <a:prstGeom prst="round2Same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232" tIns="6985" rIns="6985" bIns="6985" numCol="1" spcCol="1270" anchor="ctr" anchorCtr="0">
          <a:noAutofit/>
        </a:bodyPr>
        <a:lstStyle/>
        <a:p>
          <a:pPr marL="57150" lvl="1" indent="-57150" algn="l" defTabSz="488950">
            <a:lnSpc>
              <a:spcPct val="90000"/>
            </a:lnSpc>
            <a:spcBef>
              <a:spcPct val="0"/>
            </a:spcBef>
            <a:spcAft>
              <a:spcPct val="15000"/>
            </a:spcAft>
            <a:buChar char="•"/>
          </a:pPr>
          <a:r>
            <a:rPr lang="en-GB" sz="1100" b="1" kern="1200">
              <a:latin typeface="Arial" panose="020B0604020202020204" pitchFamily="34" charset="0"/>
              <a:cs typeface="Arial" panose="020B0604020202020204" pitchFamily="34" charset="0"/>
            </a:rPr>
            <a:t>Legal</a:t>
          </a:r>
          <a:r>
            <a:rPr lang="en-GB" sz="1100" kern="1200">
              <a:latin typeface="Arial" panose="020B0604020202020204" pitchFamily="34" charset="0"/>
              <a:cs typeface="Arial" panose="020B0604020202020204" pitchFamily="34" charset="0"/>
            </a:rPr>
            <a:t>: following local and international laws like copyright, labour laws, and taxations are must for all companies and must be prepared for changes in legislation.</a:t>
          </a:r>
        </a:p>
      </dsp:txBody>
      <dsp:txXfrm rot="-5400000">
        <a:off x="491963" y="2432250"/>
        <a:ext cx="4972137" cy="412222"/>
      </dsp:txXfrm>
    </dsp:sp>
    <dsp:sp modelId="{7EB2A0EB-6A95-4687-85A7-52F6C4879CDB}">
      <dsp:nvSpPr>
        <dsp:cNvPr id="0" name=""/>
        <dsp:cNvSpPr/>
      </dsp:nvSpPr>
      <dsp:spPr>
        <a:xfrm rot="5400000">
          <a:off x="-105420" y="3116918"/>
          <a:ext cx="702803" cy="491962"/>
        </a:xfrm>
        <a:prstGeom prst="chevron">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E</a:t>
          </a:r>
        </a:p>
      </dsp:txBody>
      <dsp:txXfrm rot="-5400000">
        <a:off x="1" y="3257478"/>
        <a:ext cx="491962" cy="210841"/>
      </dsp:txXfrm>
    </dsp:sp>
    <dsp:sp modelId="{2F8BAE44-EC38-4E94-9F50-253BC52ABA27}">
      <dsp:nvSpPr>
        <dsp:cNvPr id="0" name=""/>
        <dsp:cNvSpPr/>
      </dsp:nvSpPr>
      <dsp:spPr>
        <a:xfrm rot="5400000">
          <a:off x="2760770" y="742690"/>
          <a:ext cx="456822" cy="4994437"/>
        </a:xfrm>
        <a:prstGeom prst="round2Same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232" tIns="6985" rIns="6985" bIns="6985" numCol="1" spcCol="1270" anchor="ctr" anchorCtr="0">
          <a:noAutofit/>
        </a:bodyPr>
        <a:lstStyle/>
        <a:p>
          <a:pPr marL="57150" lvl="1" indent="-57150" algn="l" defTabSz="488950">
            <a:lnSpc>
              <a:spcPct val="90000"/>
            </a:lnSpc>
            <a:spcBef>
              <a:spcPct val="0"/>
            </a:spcBef>
            <a:spcAft>
              <a:spcPct val="15000"/>
            </a:spcAft>
            <a:buChar char="•"/>
          </a:pPr>
          <a:r>
            <a:rPr lang="en-GB" sz="1100" b="1" kern="1200">
              <a:latin typeface="Arial" panose="020B0604020202020204" pitchFamily="34" charset="0"/>
              <a:cs typeface="Arial" panose="020B0604020202020204" pitchFamily="34" charset="0"/>
            </a:rPr>
            <a:t>Environment: </a:t>
          </a:r>
          <a:r>
            <a:rPr lang="en-GB" sz="1100" kern="1200">
              <a:latin typeface="Arial" panose="020B0604020202020204" pitchFamily="34" charset="0"/>
              <a:cs typeface="Arial" panose="020B0604020202020204" pitchFamily="34" charset="0"/>
            </a:rPr>
            <a:t>Climate change, global attitude towards carbon footprint shortage of raw material can affect the way companies operate.</a:t>
          </a:r>
          <a:endParaRPr lang="en-GB" sz="1400" kern="1200">
            <a:latin typeface="Arial" panose="020B0604020202020204" pitchFamily="34" charset="0"/>
            <a:cs typeface="Arial" panose="020B0604020202020204" pitchFamily="34" charset="0"/>
          </a:endParaRPr>
        </a:p>
      </dsp:txBody>
      <dsp:txXfrm rot="-5400000">
        <a:off x="491963" y="3033797"/>
        <a:ext cx="4972137" cy="412222"/>
      </dsp:txXfrm>
    </dsp:sp>
  </dsp:spTree>
</dsp:drawing>
</file>

<file path=word/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4E499F-8212-4B1D-AD3B-C1283EDB87E5}">
      <dsp:nvSpPr>
        <dsp:cNvPr id="0" name=""/>
        <dsp:cNvSpPr/>
      </dsp:nvSpPr>
      <dsp:spPr>
        <a:xfrm>
          <a:off x="411479" y="0"/>
          <a:ext cx="4663440" cy="3200400"/>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249018-95E8-4F3F-AB23-75B1FBF02AAD}">
      <dsp:nvSpPr>
        <dsp:cNvPr id="0" name=""/>
        <dsp:cNvSpPr/>
      </dsp:nvSpPr>
      <dsp:spPr>
        <a:xfrm>
          <a:off x="1875" y="960120"/>
          <a:ext cx="1218366" cy="1280160"/>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01930" tIns="201930" rIns="201930" bIns="201930" numCol="1" spcCol="1270" anchor="ctr" anchorCtr="0">
          <a:noAutofit/>
        </a:bodyPr>
        <a:lstStyle/>
        <a:p>
          <a:pPr marL="0" lvl="0" indent="0" algn="ctr" defTabSz="2355850">
            <a:lnSpc>
              <a:spcPct val="90000"/>
            </a:lnSpc>
            <a:spcBef>
              <a:spcPct val="0"/>
            </a:spcBef>
            <a:spcAft>
              <a:spcPct val="35000"/>
            </a:spcAft>
            <a:buNone/>
          </a:pPr>
          <a:r>
            <a:rPr lang="en-GB" sz="5300" kern="1200"/>
            <a:t>S</a:t>
          </a:r>
        </a:p>
      </dsp:txBody>
      <dsp:txXfrm>
        <a:off x="61351" y="1019596"/>
        <a:ext cx="1099414" cy="1161208"/>
      </dsp:txXfrm>
    </dsp:sp>
    <dsp:sp modelId="{EEAF41A5-5DD2-4D81-ABF5-2C4602D77DB3}">
      <dsp:nvSpPr>
        <dsp:cNvPr id="0" name=""/>
        <dsp:cNvSpPr/>
      </dsp:nvSpPr>
      <dsp:spPr>
        <a:xfrm>
          <a:off x="1423302" y="960120"/>
          <a:ext cx="1218366" cy="1280160"/>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01930" tIns="201930" rIns="201930" bIns="201930" numCol="1" spcCol="1270" anchor="ctr" anchorCtr="0">
          <a:noAutofit/>
        </a:bodyPr>
        <a:lstStyle/>
        <a:p>
          <a:pPr marL="0" lvl="0" indent="0" algn="ctr" defTabSz="2355850">
            <a:lnSpc>
              <a:spcPct val="90000"/>
            </a:lnSpc>
            <a:spcBef>
              <a:spcPct val="0"/>
            </a:spcBef>
            <a:spcAft>
              <a:spcPct val="35000"/>
            </a:spcAft>
            <a:buNone/>
          </a:pPr>
          <a:r>
            <a:rPr lang="en-GB" sz="5300" kern="1200"/>
            <a:t>W</a:t>
          </a:r>
        </a:p>
      </dsp:txBody>
      <dsp:txXfrm>
        <a:off x="1482778" y="1019596"/>
        <a:ext cx="1099414" cy="1161208"/>
      </dsp:txXfrm>
    </dsp:sp>
    <dsp:sp modelId="{C971E873-F822-4D81-9816-8CB104272822}">
      <dsp:nvSpPr>
        <dsp:cNvPr id="0" name=""/>
        <dsp:cNvSpPr/>
      </dsp:nvSpPr>
      <dsp:spPr>
        <a:xfrm>
          <a:off x="2844730" y="960120"/>
          <a:ext cx="1218366" cy="1280160"/>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01930" tIns="201930" rIns="201930" bIns="201930" numCol="1" spcCol="1270" anchor="ctr" anchorCtr="0">
          <a:noAutofit/>
        </a:bodyPr>
        <a:lstStyle/>
        <a:p>
          <a:pPr marL="0" lvl="0" indent="0" algn="ctr" defTabSz="2355850">
            <a:lnSpc>
              <a:spcPct val="90000"/>
            </a:lnSpc>
            <a:spcBef>
              <a:spcPct val="0"/>
            </a:spcBef>
            <a:spcAft>
              <a:spcPct val="35000"/>
            </a:spcAft>
            <a:buNone/>
          </a:pPr>
          <a:r>
            <a:rPr lang="en-GB" sz="5300" kern="1200"/>
            <a:t>O</a:t>
          </a:r>
        </a:p>
      </dsp:txBody>
      <dsp:txXfrm>
        <a:off x="2904206" y="1019596"/>
        <a:ext cx="1099414" cy="1161208"/>
      </dsp:txXfrm>
    </dsp:sp>
    <dsp:sp modelId="{F6754337-56DB-4C75-8179-3981371BA83D}">
      <dsp:nvSpPr>
        <dsp:cNvPr id="0" name=""/>
        <dsp:cNvSpPr/>
      </dsp:nvSpPr>
      <dsp:spPr>
        <a:xfrm>
          <a:off x="4266158" y="960120"/>
          <a:ext cx="1218366" cy="1280160"/>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01930" tIns="201930" rIns="201930" bIns="201930" numCol="1" spcCol="1270" anchor="ctr" anchorCtr="0">
          <a:noAutofit/>
        </a:bodyPr>
        <a:lstStyle/>
        <a:p>
          <a:pPr marL="0" lvl="0" indent="0" algn="ctr" defTabSz="2355850">
            <a:lnSpc>
              <a:spcPct val="90000"/>
            </a:lnSpc>
            <a:spcBef>
              <a:spcPct val="0"/>
            </a:spcBef>
            <a:spcAft>
              <a:spcPct val="35000"/>
            </a:spcAft>
            <a:buNone/>
          </a:pPr>
          <a:r>
            <a:rPr lang="en-GB" sz="5300" kern="1200"/>
            <a:t>T</a:t>
          </a:r>
        </a:p>
      </dsp:txBody>
      <dsp:txXfrm>
        <a:off x="4325634" y="1019596"/>
        <a:ext cx="1099414" cy="1161208"/>
      </dsp:txXfrm>
    </dsp:sp>
  </dsp:spTree>
</dsp:drawing>
</file>

<file path=word/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17F02E-9A6C-4965-B07F-E1B273F7CA20}">
      <dsp:nvSpPr>
        <dsp:cNvPr id="0" name=""/>
        <dsp:cNvSpPr/>
      </dsp:nvSpPr>
      <dsp:spPr>
        <a:xfrm rot="5400000">
          <a:off x="-137823" y="140393"/>
          <a:ext cx="918822" cy="643175"/>
        </a:xfrm>
        <a:prstGeom prst="chevron">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t>S</a:t>
          </a:r>
        </a:p>
      </dsp:txBody>
      <dsp:txXfrm rot="-5400000">
        <a:off x="1" y="324158"/>
        <a:ext cx="643175" cy="275647"/>
      </dsp:txXfrm>
    </dsp:sp>
    <dsp:sp modelId="{C37D461F-0887-47BC-90CD-578AAE0A289B}">
      <dsp:nvSpPr>
        <dsp:cNvPr id="0" name=""/>
        <dsp:cNvSpPr/>
      </dsp:nvSpPr>
      <dsp:spPr>
        <a:xfrm rot="5400000">
          <a:off x="2766170" y="-2120425"/>
          <a:ext cx="597234" cy="4843224"/>
        </a:xfrm>
        <a:prstGeom prst="round2Same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232" tIns="6985" rIns="6985" bIns="6985" numCol="1" spcCol="1270" anchor="ctr" anchorCtr="0">
          <a:noAutofit/>
        </a:bodyPr>
        <a:lstStyle/>
        <a:p>
          <a:pPr marL="57150" lvl="1" indent="-57150" algn="l" defTabSz="488950">
            <a:lnSpc>
              <a:spcPct val="90000"/>
            </a:lnSpc>
            <a:spcBef>
              <a:spcPct val="0"/>
            </a:spcBef>
            <a:spcAft>
              <a:spcPct val="15000"/>
            </a:spcAft>
            <a:buChar char="•"/>
          </a:pPr>
          <a:r>
            <a:rPr lang="en-GB" sz="1100" b="1" kern="1200"/>
            <a:t>Strengths: </a:t>
          </a:r>
          <a:r>
            <a:rPr lang="en-GB" sz="1100" kern="1200"/>
            <a:t>Lidl’s internal characters, something unique a company may offer to its consumers that may come as a form of a tangible or a non-tangible product. </a:t>
          </a:r>
        </a:p>
      </dsp:txBody>
      <dsp:txXfrm rot="-5400000">
        <a:off x="643176" y="31724"/>
        <a:ext cx="4814069" cy="538924"/>
      </dsp:txXfrm>
    </dsp:sp>
    <dsp:sp modelId="{97C1FBF9-8128-4E29-9A4C-1249B458957E}">
      <dsp:nvSpPr>
        <dsp:cNvPr id="0" name=""/>
        <dsp:cNvSpPr/>
      </dsp:nvSpPr>
      <dsp:spPr>
        <a:xfrm rot="5400000">
          <a:off x="-137823" y="906462"/>
          <a:ext cx="918822" cy="643175"/>
        </a:xfrm>
        <a:prstGeom prst="chevron">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t>W</a:t>
          </a:r>
        </a:p>
      </dsp:txBody>
      <dsp:txXfrm rot="-5400000">
        <a:off x="1" y="1090227"/>
        <a:ext cx="643175" cy="275647"/>
      </dsp:txXfrm>
    </dsp:sp>
    <dsp:sp modelId="{1EE5161B-0697-44A2-AFEF-7ABE6AE9BF93}">
      <dsp:nvSpPr>
        <dsp:cNvPr id="0" name=""/>
        <dsp:cNvSpPr/>
      </dsp:nvSpPr>
      <dsp:spPr>
        <a:xfrm rot="5400000">
          <a:off x="2766170" y="-1354355"/>
          <a:ext cx="597234" cy="4843224"/>
        </a:xfrm>
        <a:prstGeom prst="round2Same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232" tIns="6985" rIns="6985" bIns="6985" numCol="1" spcCol="1270" anchor="ctr" anchorCtr="0">
          <a:noAutofit/>
        </a:bodyPr>
        <a:lstStyle/>
        <a:p>
          <a:pPr marL="57150" lvl="1" indent="-57150" algn="l" defTabSz="488950">
            <a:lnSpc>
              <a:spcPct val="90000"/>
            </a:lnSpc>
            <a:spcBef>
              <a:spcPct val="0"/>
            </a:spcBef>
            <a:spcAft>
              <a:spcPct val="15000"/>
            </a:spcAft>
            <a:buChar char="•"/>
          </a:pPr>
          <a:r>
            <a:rPr lang="en-GB" sz="1100" b="1" kern="1200"/>
            <a:t>Weakness: </a:t>
          </a:r>
          <a:r>
            <a:rPr lang="en-GB" sz="1100" kern="1200"/>
            <a:t>identifying Lidl’s internal</a:t>
          </a:r>
          <a:r>
            <a:rPr lang="en-GB" sz="1100" b="1" kern="1200"/>
            <a:t> </a:t>
          </a:r>
          <a:r>
            <a:rPr lang="en-GB" sz="1100" kern="1200"/>
            <a:t>weakness helps understand its position against its competitors.</a:t>
          </a:r>
        </a:p>
      </dsp:txBody>
      <dsp:txXfrm rot="-5400000">
        <a:off x="643176" y="797794"/>
        <a:ext cx="4814069" cy="538924"/>
      </dsp:txXfrm>
    </dsp:sp>
    <dsp:sp modelId="{06B6D323-C404-4CEF-B09A-1535B5779C2A}">
      <dsp:nvSpPr>
        <dsp:cNvPr id="0" name=""/>
        <dsp:cNvSpPr/>
      </dsp:nvSpPr>
      <dsp:spPr>
        <a:xfrm rot="5400000">
          <a:off x="-137823" y="1672532"/>
          <a:ext cx="918822" cy="643175"/>
        </a:xfrm>
        <a:prstGeom prst="chevron">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t>O</a:t>
          </a:r>
        </a:p>
      </dsp:txBody>
      <dsp:txXfrm rot="-5400000">
        <a:off x="1" y="1856297"/>
        <a:ext cx="643175" cy="275647"/>
      </dsp:txXfrm>
    </dsp:sp>
    <dsp:sp modelId="{E5FF3F55-D83A-40C0-A8CE-F614C950A877}">
      <dsp:nvSpPr>
        <dsp:cNvPr id="0" name=""/>
        <dsp:cNvSpPr/>
      </dsp:nvSpPr>
      <dsp:spPr>
        <a:xfrm rot="5400000">
          <a:off x="2766170" y="-588285"/>
          <a:ext cx="597234" cy="4843224"/>
        </a:xfrm>
        <a:prstGeom prst="round2Same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232" tIns="6985" rIns="6985" bIns="6985" numCol="1" spcCol="1270" anchor="ctr" anchorCtr="0">
          <a:noAutofit/>
        </a:bodyPr>
        <a:lstStyle/>
        <a:p>
          <a:pPr marL="57150" lvl="1" indent="-57150" algn="l" defTabSz="488950">
            <a:lnSpc>
              <a:spcPct val="90000"/>
            </a:lnSpc>
            <a:spcBef>
              <a:spcPct val="0"/>
            </a:spcBef>
            <a:spcAft>
              <a:spcPct val="15000"/>
            </a:spcAft>
            <a:buChar char="•"/>
          </a:pPr>
          <a:r>
            <a:rPr lang="en-GB" sz="1100" b="1" kern="1200"/>
            <a:t>Opportunity: </a:t>
          </a:r>
          <a:r>
            <a:rPr lang="en-GB" sz="1100" kern="1200"/>
            <a:t>opportunity is external factors that may appear as a chance that the company can take advantage off. This could mergers and acquisition, buying out competitors.</a:t>
          </a:r>
        </a:p>
      </dsp:txBody>
      <dsp:txXfrm rot="-5400000">
        <a:off x="643176" y="1563864"/>
        <a:ext cx="4814069" cy="538924"/>
      </dsp:txXfrm>
    </dsp:sp>
    <dsp:sp modelId="{63D9B66C-53D6-4999-A519-5CD2A82B056D}">
      <dsp:nvSpPr>
        <dsp:cNvPr id="0" name=""/>
        <dsp:cNvSpPr/>
      </dsp:nvSpPr>
      <dsp:spPr>
        <a:xfrm rot="5400000">
          <a:off x="-137823" y="2438602"/>
          <a:ext cx="918822" cy="643175"/>
        </a:xfrm>
        <a:prstGeom prst="chevron">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t>T</a:t>
          </a:r>
        </a:p>
      </dsp:txBody>
      <dsp:txXfrm rot="-5400000">
        <a:off x="1" y="2622367"/>
        <a:ext cx="643175" cy="275647"/>
      </dsp:txXfrm>
    </dsp:sp>
    <dsp:sp modelId="{2A97FA0E-775F-4F80-91C1-620DAF2014AD}">
      <dsp:nvSpPr>
        <dsp:cNvPr id="0" name=""/>
        <dsp:cNvSpPr/>
      </dsp:nvSpPr>
      <dsp:spPr>
        <a:xfrm rot="5400000">
          <a:off x="2766170" y="177783"/>
          <a:ext cx="597234" cy="4843224"/>
        </a:xfrm>
        <a:prstGeom prst="round2Same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232" tIns="6985" rIns="6985" bIns="6985" numCol="1" spcCol="1270" anchor="ctr" anchorCtr="0">
          <a:noAutofit/>
        </a:bodyPr>
        <a:lstStyle/>
        <a:p>
          <a:pPr marL="57150" lvl="1" indent="-57150" algn="l" defTabSz="488950">
            <a:lnSpc>
              <a:spcPct val="90000"/>
            </a:lnSpc>
            <a:spcBef>
              <a:spcPct val="0"/>
            </a:spcBef>
            <a:spcAft>
              <a:spcPct val="15000"/>
            </a:spcAft>
            <a:buChar char="•"/>
          </a:pPr>
          <a:r>
            <a:rPr lang="en-GB" sz="1100" b="1" kern="1200"/>
            <a:t>Threat: </a:t>
          </a:r>
          <a:r>
            <a:rPr lang="en-GB" sz="1100" kern="1200"/>
            <a:t>the</a:t>
          </a:r>
          <a:r>
            <a:rPr lang="en-GB" sz="1100" b="1" kern="1200"/>
            <a:t> </a:t>
          </a:r>
          <a:r>
            <a:rPr lang="en-GB" sz="1100" kern="1200"/>
            <a:t>threat is an internal factor that may affect the Lidl’s performance present and future. </a:t>
          </a:r>
        </a:p>
      </dsp:txBody>
      <dsp:txXfrm rot="-5400000">
        <a:off x="643176" y="2329933"/>
        <a:ext cx="4814069" cy="538924"/>
      </dsp:txXfrm>
    </dsp:sp>
  </dsp:spTree>
</dsp:drawing>
</file>

<file path=word/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075EF0-136E-4825-A001-1E676DD87DA9}">
      <dsp:nvSpPr>
        <dsp:cNvPr id="0" name=""/>
        <dsp:cNvSpPr/>
      </dsp:nvSpPr>
      <dsp:spPr>
        <a:xfrm>
          <a:off x="2274701" y="1390372"/>
          <a:ext cx="1056468" cy="1056468"/>
        </a:xfrm>
        <a:prstGeom prst="ellipse">
          <a:avLst/>
        </a:prstGeom>
        <a:gradFill rotWithShape="0">
          <a:gsLst>
            <a:gs pos="0">
              <a:schemeClr val="accent2">
                <a:shade val="60000"/>
                <a:hueOff val="0"/>
                <a:satOff val="0"/>
                <a:lumOff val="0"/>
                <a:alphaOff val="0"/>
                <a:satMod val="103000"/>
                <a:lumMod val="102000"/>
                <a:tint val="94000"/>
              </a:schemeClr>
            </a:gs>
            <a:gs pos="50000">
              <a:schemeClr val="accent2">
                <a:shade val="60000"/>
                <a:hueOff val="0"/>
                <a:satOff val="0"/>
                <a:lumOff val="0"/>
                <a:alphaOff val="0"/>
                <a:satMod val="110000"/>
                <a:lumMod val="100000"/>
                <a:shade val="100000"/>
              </a:schemeClr>
            </a:gs>
            <a:gs pos="100000">
              <a:schemeClr val="accent2">
                <a:shade val="6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ln>
                <a:solidFill>
                  <a:schemeClr val="bg1"/>
                </a:solidFill>
              </a:ln>
            </a:rPr>
            <a:t>Industry Competitors</a:t>
          </a:r>
        </a:p>
      </dsp:txBody>
      <dsp:txXfrm>
        <a:off x="2429417" y="1545088"/>
        <a:ext cx="747036" cy="747036"/>
      </dsp:txXfrm>
    </dsp:sp>
    <dsp:sp modelId="{DB6962D1-A35C-472D-94E4-8BD90530E656}">
      <dsp:nvSpPr>
        <dsp:cNvPr id="0" name=""/>
        <dsp:cNvSpPr/>
      </dsp:nvSpPr>
      <dsp:spPr>
        <a:xfrm rot="16200000">
          <a:off x="2643228" y="1213704"/>
          <a:ext cx="319413" cy="33922"/>
        </a:xfrm>
        <a:custGeom>
          <a:avLst/>
          <a:gdLst/>
          <a:ahLst/>
          <a:cxnLst/>
          <a:rect l="0" t="0" r="0" b="0"/>
          <a:pathLst>
            <a:path>
              <a:moveTo>
                <a:pt x="0" y="16961"/>
              </a:moveTo>
              <a:lnTo>
                <a:pt x="319413" y="16961"/>
              </a:lnTo>
            </a:path>
          </a:pathLst>
        </a:custGeom>
        <a:noFill/>
        <a:ln w="12700" cap="flat" cmpd="sng" algn="ctr">
          <a:solidFill>
            <a:schemeClr val="accent2">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ln>
              <a:solidFill>
                <a:schemeClr val="bg1"/>
              </a:solidFill>
            </a:ln>
          </a:endParaRPr>
        </a:p>
      </dsp:txBody>
      <dsp:txXfrm>
        <a:off x="2794950" y="1222680"/>
        <a:ext cx="15970" cy="15970"/>
      </dsp:txXfrm>
    </dsp:sp>
    <dsp:sp modelId="{005E783B-8051-4DDA-9EC1-2C91E81225FD}">
      <dsp:nvSpPr>
        <dsp:cNvPr id="0" name=""/>
        <dsp:cNvSpPr/>
      </dsp:nvSpPr>
      <dsp:spPr>
        <a:xfrm>
          <a:off x="2274701" y="14491"/>
          <a:ext cx="1056468" cy="1056468"/>
        </a:xfrm>
        <a:prstGeom prst="ellipse">
          <a:avLst/>
        </a:prstGeom>
        <a:gradFill rotWithShape="0">
          <a:gsLst>
            <a:gs pos="0">
              <a:schemeClr val="accent2">
                <a:shade val="50000"/>
                <a:hueOff val="0"/>
                <a:satOff val="0"/>
                <a:lumOff val="0"/>
                <a:alphaOff val="0"/>
                <a:satMod val="103000"/>
                <a:lumMod val="102000"/>
                <a:tint val="94000"/>
              </a:schemeClr>
            </a:gs>
            <a:gs pos="50000">
              <a:schemeClr val="accent2">
                <a:shade val="50000"/>
                <a:hueOff val="0"/>
                <a:satOff val="0"/>
                <a:lumOff val="0"/>
                <a:alphaOff val="0"/>
                <a:satMod val="110000"/>
                <a:lumMod val="100000"/>
                <a:shade val="100000"/>
              </a:schemeClr>
            </a:gs>
            <a:gs pos="100000">
              <a:schemeClr val="accent2">
                <a:shade val="5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a:ln>
                <a:solidFill>
                  <a:schemeClr val="bg1"/>
                </a:solidFill>
              </a:ln>
            </a:rPr>
            <a:t>Potential Entrants</a:t>
          </a:r>
        </a:p>
      </dsp:txBody>
      <dsp:txXfrm>
        <a:off x="2429417" y="169207"/>
        <a:ext cx="747036" cy="747036"/>
      </dsp:txXfrm>
    </dsp:sp>
    <dsp:sp modelId="{A12F7AE1-11D4-40C1-8574-1CC1F6DEF9BB}">
      <dsp:nvSpPr>
        <dsp:cNvPr id="0" name=""/>
        <dsp:cNvSpPr/>
      </dsp:nvSpPr>
      <dsp:spPr>
        <a:xfrm>
          <a:off x="3331169" y="1901645"/>
          <a:ext cx="319413" cy="33922"/>
        </a:xfrm>
        <a:custGeom>
          <a:avLst/>
          <a:gdLst/>
          <a:ahLst/>
          <a:cxnLst/>
          <a:rect l="0" t="0" r="0" b="0"/>
          <a:pathLst>
            <a:path>
              <a:moveTo>
                <a:pt x="0" y="16961"/>
              </a:moveTo>
              <a:lnTo>
                <a:pt x="319413" y="16961"/>
              </a:lnTo>
            </a:path>
          </a:pathLst>
        </a:custGeom>
        <a:noFill/>
        <a:ln w="12700" cap="flat" cmpd="sng" algn="ctr">
          <a:solidFill>
            <a:schemeClr val="accent2">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ln>
              <a:solidFill>
                <a:schemeClr val="bg1"/>
              </a:solidFill>
            </a:ln>
          </a:endParaRPr>
        </a:p>
      </dsp:txBody>
      <dsp:txXfrm>
        <a:off x="3482891" y="1910621"/>
        <a:ext cx="15970" cy="15970"/>
      </dsp:txXfrm>
    </dsp:sp>
    <dsp:sp modelId="{2FCA22D3-F68A-48B6-B859-EC52B7A8C89A}">
      <dsp:nvSpPr>
        <dsp:cNvPr id="0" name=""/>
        <dsp:cNvSpPr/>
      </dsp:nvSpPr>
      <dsp:spPr>
        <a:xfrm>
          <a:off x="3650582" y="1390372"/>
          <a:ext cx="1056468" cy="1056468"/>
        </a:xfrm>
        <a:prstGeom prst="ellipse">
          <a:avLst/>
        </a:prstGeom>
        <a:gradFill rotWithShape="0">
          <a:gsLst>
            <a:gs pos="0">
              <a:schemeClr val="accent2">
                <a:shade val="50000"/>
                <a:hueOff val="-295587"/>
                <a:satOff val="3892"/>
                <a:lumOff val="23309"/>
                <a:alphaOff val="0"/>
                <a:satMod val="103000"/>
                <a:lumMod val="102000"/>
                <a:tint val="94000"/>
              </a:schemeClr>
            </a:gs>
            <a:gs pos="50000">
              <a:schemeClr val="accent2">
                <a:shade val="50000"/>
                <a:hueOff val="-295587"/>
                <a:satOff val="3892"/>
                <a:lumOff val="23309"/>
                <a:alphaOff val="0"/>
                <a:satMod val="110000"/>
                <a:lumMod val="100000"/>
                <a:shade val="100000"/>
              </a:schemeClr>
            </a:gs>
            <a:gs pos="100000">
              <a:schemeClr val="accent2">
                <a:shade val="50000"/>
                <a:hueOff val="-295587"/>
                <a:satOff val="3892"/>
                <a:lumOff val="2330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a:ln>
                <a:solidFill>
                  <a:schemeClr val="bg1"/>
                </a:solidFill>
              </a:ln>
            </a:rPr>
            <a:t>Buyers</a:t>
          </a:r>
        </a:p>
      </dsp:txBody>
      <dsp:txXfrm>
        <a:off x="3805298" y="1545088"/>
        <a:ext cx="747036" cy="747036"/>
      </dsp:txXfrm>
    </dsp:sp>
    <dsp:sp modelId="{4E69B06A-4F88-4152-86E7-18E1610EBC85}">
      <dsp:nvSpPr>
        <dsp:cNvPr id="0" name=""/>
        <dsp:cNvSpPr/>
      </dsp:nvSpPr>
      <dsp:spPr>
        <a:xfrm rot="5400000">
          <a:off x="2643228" y="2589586"/>
          <a:ext cx="319413" cy="33922"/>
        </a:xfrm>
        <a:custGeom>
          <a:avLst/>
          <a:gdLst/>
          <a:ahLst/>
          <a:cxnLst/>
          <a:rect l="0" t="0" r="0" b="0"/>
          <a:pathLst>
            <a:path>
              <a:moveTo>
                <a:pt x="0" y="16961"/>
              </a:moveTo>
              <a:lnTo>
                <a:pt x="319413" y="16961"/>
              </a:lnTo>
            </a:path>
          </a:pathLst>
        </a:custGeom>
        <a:noFill/>
        <a:ln w="12700" cap="flat" cmpd="sng" algn="ctr">
          <a:solidFill>
            <a:schemeClr val="accent2">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ln>
              <a:solidFill>
                <a:schemeClr val="bg1"/>
              </a:solidFill>
            </a:ln>
          </a:endParaRPr>
        </a:p>
      </dsp:txBody>
      <dsp:txXfrm>
        <a:off x="2794950" y="2598562"/>
        <a:ext cx="15970" cy="15970"/>
      </dsp:txXfrm>
    </dsp:sp>
    <dsp:sp modelId="{5A2ED627-99D4-4A67-A59E-140590DEBD0B}">
      <dsp:nvSpPr>
        <dsp:cNvPr id="0" name=""/>
        <dsp:cNvSpPr/>
      </dsp:nvSpPr>
      <dsp:spPr>
        <a:xfrm>
          <a:off x="2274701" y="2766254"/>
          <a:ext cx="1056468" cy="1056468"/>
        </a:xfrm>
        <a:prstGeom prst="ellipse">
          <a:avLst/>
        </a:prstGeom>
        <a:gradFill rotWithShape="0">
          <a:gsLst>
            <a:gs pos="0">
              <a:schemeClr val="accent2">
                <a:shade val="50000"/>
                <a:hueOff val="-591173"/>
                <a:satOff val="7783"/>
                <a:lumOff val="46617"/>
                <a:alphaOff val="0"/>
                <a:satMod val="103000"/>
                <a:lumMod val="102000"/>
                <a:tint val="94000"/>
              </a:schemeClr>
            </a:gs>
            <a:gs pos="50000">
              <a:schemeClr val="accent2">
                <a:shade val="50000"/>
                <a:hueOff val="-591173"/>
                <a:satOff val="7783"/>
                <a:lumOff val="46617"/>
                <a:alphaOff val="0"/>
                <a:satMod val="110000"/>
                <a:lumMod val="100000"/>
                <a:shade val="100000"/>
              </a:schemeClr>
            </a:gs>
            <a:gs pos="100000">
              <a:schemeClr val="accent2">
                <a:shade val="50000"/>
                <a:hueOff val="-591173"/>
                <a:satOff val="7783"/>
                <a:lumOff val="4661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a:ln>
                <a:solidFill>
                  <a:schemeClr val="bg1"/>
                </a:solidFill>
              </a:ln>
            </a:rPr>
            <a:t>Subsitutes</a:t>
          </a:r>
        </a:p>
      </dsp:txBody>
      <dsp:txXfrm>
        <a:off x="2429417" y="2920970"/>
        <a:ext cx="747036" cy="747036"/>
      </dsp:txXfrm>
    </dsp:sp>
    <dsp:sp modelId="{654D7546-5662-455F-B936-0C7E53155434}">
      <dsp:nvSpPr>
        <dsp:cNvPr id="0" name=""/>
        <dsp:cNvSpPr/>
      </dsp:nvSpPr>
      <dsp:spPr>
        <a:xfrm rot="10800000">
          <a:off x="1955288" y="1901645"/>
          <a:ext cx="319413" cy="33922"/>
        </a:xfrm>
        <a:custGeom>
          <a:avLst/>
          <a:gdLst/>
          <a:ahLst/>
          <a:cxnLst/>
          <a:rect l="0" t="0" r="0" b="0"/>
          <a:pathLst>
            <a:path>
              <a:moveTo>
                <a:pt x="0" y="16961"/>
              </a:moveTo>
              <a:lnTo>
                <a:pt x="319413" y="16961"/>
              </a:lnTo>
            </a:path>
          </a:pathLst>
        </a:custGeom>
        <a:noFill/>
        <a:ln w="12700" cap="flat" cmpd="sng" algn="ctr">
          <a:solidFill>
            <a:schemeClr val="accent2">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ln>
              <a:solidFill>
                <a:schemeClr val="bg1"/>
              </a:solidFill>
            </a:ln>
          </a:endParaRPr>
        </a:p>
      </dsp:txBody>
      <dsp:txXfrm rot="10800000">
        <a:off x="2107009" y="1910621"/>
        <a:ext cx="15970" cy="15970"/>
      </dsp:txXfrm>
    </dsp:sp>
    <dsp:sp modelId="{9AE133E2-F917-422A-AA87-EB864C5AADC3}">
      <dsp:nvSpPr>
        <dsp:cNvPr id="0" name=""/>
        <dsp:cNvSpPr/>
      </dsp:nvSpPr>
      <dsp:spPr>
        <a:xfrm>
          <a:off x="898819" y="1390372"/>
          <a:ext cx="1056468" cy="1056468"/>
        </a:xfrm>
        <a:prstGeom prst="ellipse">
          <a:avLst/>
        </a:prstGeom>
        <a:gradFill rotWithShape="0">
          <a:gsLst>
            <a:gs pos="0">
              <a:schemeClr val="accent2">
                <a:shade val="50000"/>
                <a:hueOff val="-295587"/>
                <a:satOff val="3892"/>
                <a:lumOff val="23309"/>
                <a:alphaOff val="0"/>
                <a:satMod val="103000"/>
                <a:lumMod val="102000"/>
                <a:tint val="94000"/>
              </a:schemeClr>
            </a:gs>
            <a:gs pos="50000">
              <a:schemeClr val="accent2">
                <a:shade val="50000"/>
                <a:hueOff val="-295587"/>
                <a:satOff val="3892"/>
                <a:lumOff val="23309"/>
                <a:alphaOff val="0"/>
                <a:satMod val="110000"/>
                <a:lumMod val="100000"/>
                <a:shade val="100000"/>
              </a:schemeClr>
            </a:gs>
            <a:gs pos="100000">
              <a:schemeClr val="accent2">
                <a:shade val="50000"/>
                <a:hueOff val="-295587"/>
                <a:satOff val="3892"/>
                <a:lumOff val="2330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a:ln>
                <a:solidFill>
                  <a:schemeClr val="bg1"/>
                </a:solidFill>
              </a:ln>
            </a:rPr>
            <a:t>Suppliers</a:t>
          </a:r>
        </a:p>
      </dsp:txBody>
      <dsp:txXfrm>
        <a:off x="1053535" y="1545088"/>
        <a:ext cx="747036" cy="747036"/>
      </dsp:txXfrm>
    </dsp:sp>
  </dsp:spTree>
</dsp:drawing>
</file>

<file path=word/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75CC64-1CD9-42B4-B9F6-71C6DB8F0E9A}">
      <dsp:nvSpPr>
        <dsp:cNvPr id="0" name=""/>
        <dsp:cNvSpPr/>
      </dsp:nvSpPr>
      <dsp:spPr>
        <a:xfrm rot="16200000">
          <a:off x="571500" y="-571500"/>
          <a:ext cx="1600200" cy="2743200"/>
        </a:xfrm>
        <a:prstGeom prst="round1Rect">
          <a:avLst/>
        </a:prstGeom>
        <a:gradFill rotWithShape="0">
          <a:gsLst>
            <a:gs pos="0">
              <a:schemeClr val="accent2">
                <a:alpha val="90000"/>
                <a:hueOff val="0"/>
                <a:satOff val="0"/>
                <a:lumOff val="0"/>
                <a:alphaOff val="0"/>
                <a:satMod val="103000"/>
                <a:lumMod val="102000"/>
                <a:tint val="94000"/>
              </a:schemeClr>
            </a:gs>
            <a:gs pos="50000">
              <a:schemeClr val="accent2">
                <a:alpha val="90000"/>
                <a:hueOff val="0"/>
                <a:satOff val="0"/>
                <a:lumOff val="0"/>
                <a:alphaOff val="0"/>
                <a:satMod val="110000"/>
                <a:lumMod val="100000"/>
                <a:shade val="100000"/>
              </a:schemeClr>
            </a:gs>
            <a:gs pos="100000">
              <a:schemeClr val="accent2">
                <a:alpha val="9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84480" tIns="284480" rIns="284480" bIns="284480" numCol="1" spcCol="1270" anchor="ctr" anchorCtr="0">
          <a:noAutofit/>
        </a:bodyPr>
        <a:lstStyle/>
        <a:p>
          <a:pPr marL="0" lvl="0" indent="0" algn="ctr" defTabSz="1778000">
            <a:lnSpc>
              <a:spcPct val="90000"/>
            </a:lnSpc>
            <a:spcBef>
              <a:spcPct val="0"/>
            </a:spcBef>
            <a:spcAft>
              <a:spcPct val="35000"/>
            </a:spcAft>
            <a:buNone/>
          </a:pPr>
          <a:r>
            <a:rPr lang="en-GB" sz="4000" kern="1200"/>
            <a:t>Valuable</a:t>
          </a:r>
        </a:p>
      </dsp:txBody>
      <dsp:txXfrm rot="5400000">
        <a:off x="-1" y="1"/>
        <a:ext cx="2743200" cy="1200150"/>
      </dsp:txXfrm>
    </dsp:sp>
    <dsp:sp modelId="{B3C3A3CC-3559-4040-9657-F82E9921BE99}">
      <dsp:nvSpPr>
        <dsp:cNvPr id="0" name=""/>
        <dsp:cNvSpPr/>
      </dsp:nvSpPr>
      <dsp:spPr>
        <a:xfrm>
          <a:off x="2743200" y="0"/>
          <a:ext cx="2743200" cy="1600200"/>
        </a:xfrm>
        <a:prstGeom prst="round1Rect">
          <a:avLst/>
        </a:prstGeom>
        <a:gradFill rotWithShape="0">
          <a:gsLst>
            <a:gs pos="0">
              <a:schemeClr val="accent2">
                <a:alpha val="90000"/>
                <a:hueOff val="0"/>
                <a:satOff val="0"/>
                <a:lumOff val="0"/>
                <a:alphaOff val="-13333"/>
                <a:satMod val="103000"/>
                <a:lumMod val="102000"/>
                <a:tint val="94000"/>
              </a:schemeClr>
            </a:gs>
            <a:gs pos="50000">
              <a:schemeClr val="accent2">
                <a:alpha val="90000"/>
                <a:hueOff val="0"/>
                <a:satOff val="0"/>
                <a:lumOff val="0"/>
                <a:alphaOff val="-13333"/>
                <a:satMod val="110000"/>
                <a:lumMod val="100000"/>
                <a:shade val="100000"/>
              </a:schemeClr>
            </a:gs>
            <a:gs pos="100000">
              <a:schemeClr val="accent2">
                <a:alpha val="90000"/>
                <a:hueOff val="0"/>
                <a:satOff val="0"/>
                <a:lumOff val="0"/>
                <a:alphaOff val="-13333"/>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84480" tIns="284480" rIns="284480" bIns="284480" numCol="1" spcCol="1270" anchor="ctr" anchorCtr="0">
          <a:noAutofit/>
        </a:bodyPr>
        <a:lstStyle/>
        <a:p>
          <a:pPr marL="0" lvl="0" indent="0" algn="ctr" defTabSz="1778000">
            <a:lnSpc>
              <a:spcPct val="90000"/>
            </a:lnSpc>
            <a:spcBef>
              <a:spcPct val="0"/>
            </a:spcBef>
            <a:spcAft>
              <a:spcPct val="35000"/>
            </a:spcAft>
            <a:buNone/>
          </a:pPr>
          <a:r>
            <a:rPr lang="en-GB" sz="4000" kern="1200"/>
            <a:t>Rare</a:t>
          </a:r>
        </a:p>
      </dsp:txBody>
      <dsp:txXfrm>
        <a:off x="2743200" y="0"/>
        <a:ext cx="2743200" cy="1200150"/>
      </dsp:txXfrm>
    </dsp:sp>
    <dsp:sp modelId="{CE648786-A94D-45D7-9053-0837E7F64D4D}">
      <dsp:nvSpPr>
        <dsp:cNvPr id="0" name=""/>
        <dsp:cNvSpPr/>
      </dsp:nvSpPr>
      <dsp:spPr>
        <a:xfrm rot="10800000">
          <a:off x="0" y="1600200"/>
          <a:ext cx="2743200" cy="1600200"/>
        </a:xfrm>
        <a:prstGeom prst="round1Rect">
          <a:avLst/>
        </a:prstGeom>
        <a:gradFill rotWithShape="0">
          <a:gsLst>
            <a:gs pos="0">
              <a:schemeClr val="accent2">
                <a:alpha val="90000"/>
                <a:hueOff val="0"/>
                <a:satOff val="0"/>
                <a:lumOff val="0"/>
                <a:alphaOff val="-26667"/>
                <a:satMod val="103000"/>
                <a:lumMod val="102000"/>
                <a:tint val="94000"/>
              </a:schemeClr>
            </a:gs>
            <a:gs pos="50000">
              <a:schemeClr val="accent2">
                <a:alpha val="90000"/>
                <a:hueOff val="0"/>
                <a:satOff val="0"/>
                <a:lumOff val="0"/>
                <a:alphaOff val="-26667"/>
                <a:satMod val="110000"/>
                <a:lumMod val="100000"/>
                <a:shade val="100000"/>
              </a:schemeClr>
            </a:gs>
            <a:gs pos="100000">
              <a:schemeClr val="accent2">
                <a:alpha val="90000"/>
                <a:hueOff val="0"/>
                <a:satOff val="0"/>
                <a:lumOff val="0"/>
                <a:alphaOff val="-26667"/>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84480" tIns="284480" rIns="284480" bIns="284480" numCol="1" spcCol="1270" anchor="ctr" anchorCtr="0">
          <a:noAutofit/>
        </a:bodyPr>
        <a:lstStyle/>
        <a:p>
          <a:pPr marL="0" lvl="0" indent="0" algn="ctr" defTabSz="1778000">
            <a:lnSpc>
              <a:spcPct val="90000"/>
            </a:lnSpc>
            <a:spcBef>
              <a:spcPct val="0"/>
            </a:spcBef>
            <a:spcAft>
              <a:spcPct val="35000"/>
            </a:spcAft>
            <a:buNone/>
          </a:pPr>
          <a:r>
            <a:rPr lang="en-GB" sz="4000" kern="1200"/>
            <a:t>Inimitable</a:t>
          </a:r>
        </a:p>
      </dsp:txBody>
      <dsp:txXfrm rot="10800000">
        <a:off x="0" y="2000250"/>
        <a:ext cx="2743200" cy="1200150"/>
      </dsp:txXfrm>
    </dsp:sp>
    <dsp:sp modelId="{F8B785AE-5E63-4697-915C-A90CF8C4488C}">
      <dsp:nvSpPr>
        <dsp:cNvPr id="0" name=""/>
        <dsp:cNvSpPr/>
      </dsp:nvSpPr>
      <dsp:spPr>
        <a:xfrm rot="5400000">
          <a:off x="3314700" y="1028700"/>
          <a:ext cx="1600200" cy="2743200"/>
        </a:xfrm>
        <a:prstGeom prst="round1Rect">
          <a:avLst/>
        </a:prstGeom>
        <a:gradFill rotWithShape="0">
          <a:gsLst>
            <a:gs pos="0">
              <a:schemeClr val="accent2">
                <a:alpha val="90000"/>
                <a:hueOff val="0"/>
                <a:satOff val="0"/>
                <a:lumOff val="0"/>
                <a:alphaOff val="-40000"/>
                <a:satMod val="103000"/>
                <a:lumMod val="102000"/>
                <a:tint val="94000"/>
              </a:schemeClr>
            </a:gs>
            <a:gs pos="50000">
              <a:schemeClr val="accent2">
                <a:alpha val="90000"/>
                <a:hueOff val="0"/>
                <a:satOff val="0"/>
                <a:lumOff val="0"/>
                <a:alphaOff val="-40000"/>
                <a:satMod val="110000"/>
                <a:lumMod val="100000"/>
                <a:shade val="100000"/>
              </a:schemeClr>
            </a:gs>
            <a:gs pos="100000">
              <a:schemeClr val="accent2">
                <a:alpha val="90000"/>
                <a:hueOff val="0"/>
                <a:satOff val="0"/>
                <a:lumOff val="0"/>
                <a:alphaOff val="-4000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84480" tIns="284480" rIns="284480" bIns="284480" numCol="1" spcCol="1270" anchor="ctr" anchorCtr="0">
          <a:noAutofit/>
        </a:bodyPr>
        <a:lstStyle/>
        <a:p>
          <a:pPr marL="0" lvl="0" indent="0" algn="ctr" defTabSz="1778000">
            <a:lnSpc>
              <a:spcPct val="90000"/>
            </a:lnSpc>
            <a:spcBef>
              <a:spcPct val="0"/>
            </a:spcBef>
            <a:spcAft>
              <a:spcPct val="35000"/>
            </a:spcAft>
            <a:buNone/>
          </a:pPr>
          <a:r>
            <a:rPr lang="en-GB" sz="4000" kern="1200"/>
            <a:t>Organised</a:t>
          </a:r>
        </a:p>
      </dsp:txBody>
      <dsp:txXfrm rot="-5400000">
        <a:off x="2743200" y="2000250"/>
        <a:ext cx="2743200" cy="1200150"/>
      </dsp:txXfrm>
    </dsp:sp>
    <dsp:sp modelId="{1DA2F179-A7D4-47FF-A14B-DB996F8B4548}">
      <dsp:nvSpPr>
        <dsp:cNvPr id="0" name=""/>
        <dsp:cNvSpPr/>
      </dsp:nvSpPr>
      <dsp:spPr>
        <a:xfrm>
          <a:off x="1389891" y="944878"/>
          <a:ext cx="2706616" cy="1310643"/>
        </a:xfrm>
        <a:prstGeom prst="roundRect">
          <a:avLst/>
        </a:prstGeom>
        <a:gradFill rotWithShape="0">
          <a:gsLst>
            <a:gs pos="0">
              <a:schemeClr val="accent2">
                <a:tint val="40000"/>
                <a:hueOff val="0"/>
                <a:satOff val="0"/>
                <a:lumOff val="0"/>
                <a:alphaOff val="0"/>
                <a:satMod val="103000"/>
                <a:lumMod val="102000"/>
                <a:tint val="94000"/>
              </a:schemeClr>
            </a:gs>
            <a:gs pos="50000">
              <a:schemeClr val="accent2">
                <a:tint val="40000"/>
                <a:hueOff val="0"/>
                <a:satOff val="0"/>
                <a:lumOff val="0"/>
                <a:alphaOff val="0"/>
                <a:satMod val="110000"/>
                <a:lumMod val="100000"/>
                <a:shade val="100000"/>
              </a:schemeClr>
            </a:gs>
            <a:gs pos="100000">
              <a:schemeClr val="accent2">
                <a:tint val="4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a:t>VRIO</a:t>
          </a:r>
        </a:p>
      </dsp:txBody>
      <dsp:txXfrm>
        <a:off x="1453871" y="1008858"/>
        <a:ext cx="2578656" cy="1182683"/>
      </dsp:txXfrm>
    </dsp:sp>
  </dsp:spTree>
</dsp:drawing>
</file>

<file path=word/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710A2A-432D-4C2D-A8AA-E0288FBBD641}">
      <dsp:nvSpPr>
        <dsp:cNvPr id="0" name=""/>
        <dsp:cNvSpPr/>
      </dsp:nvSpPr>
      <dsp:spPr>
        <a:xfrm>
          <a:off x="2166702" y="2001348"/>
          <a:ext cx="1381594" cy="1381594"/>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9690" tIns="59690" rIns="59690" bIns="59690" numCol="1" spcCol="1270" anchor="ctr" anchorCtr="0">
          <a:noAutofit/>
        </a:bodyPr>
        <a:lstStyle/>
        <a:p>
          <a:pPr marL="0" lvl="0" indent="0" algn="ctr" defTabSz="2089150">
            <a:lnSpc>
              <a:spcPct val="90000"/>
            </a:lnSpc>
            <a:spcBef>
              <a:spcPct val="0"/>
            </a:spcBef>
            <a:spcAft>
              <a:spcPct val="35000"/>
            </a:spcAft>
            <a:buNone/>
          </a:pPr>
          <a:r>
            <a:rPr lang="en-GB" sz="4700" kern="1200"/>
            <a:t>Lidl</a:t>
          </a:r>
        </a:p>
      </dsp:txBody>
      <dsp:txXfrm>
        <a:off x="2369032" y="2203678"/>
        <a:ext cx="976934" cy="976934"/>
      </dsp:txXfrm>
    </dsp:sp>
    <dsp:sp modelId="{72DF1FFF-3865-40AA-816D-AB81CB83EBFC}">
      <dsp:nvSpPr>
        <dsp:cNvPr id="0" name=""/>
        <dsp:cNvSpPr/>
      </dsp:nvSpPr>
      <dsp:spPr>
        <a:xfrm rot="16200000">
          <a:off x="2552772" y="1208768"/>
          <a:ext cx="609455" cy="469742"/>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2623234" y="1373178"/>
        <a:ext cx="468532" cy="281846"/>
      </dsp:txXfrm>
    </dsp:sp>
    <dsp:sp modelId="{F2237364-C29E-4BE1-974D-274DBEE6ABE8}">
      <dsp:nvSpPr>
        <dsp:cNvPr id="0" name=""/>
        <dsp:cNvSpPr/>
      </dsp:nvSpPr>
      <dsp:spPr>
        <a:xfrm>
          <a:off x="2443021" y="22476"/>
          <a:ext cx="828956" cy="828956"/>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a:t>Suppliers</a:t>
          </a:r>
        </a:p>
      </dsp:txBody>
      <dsp:txXfrm>
        <a:off x="2564419" y="143874"/>
        <a:ext cx="586160" cy="586160"/>
      </dsp:txXfrm>
    </dsp:sp>
    <dsp:sp modelId="{DDCC6DA7-E2B1-4332-A85D-E1DB0F86316C}">
      <dsp:nvSpPr>
        <dsp:cNvPr id="0" name=""/>
        <dsp:cNvSpPr/>
      </dsp:nvSpPr>
      <dsp:spPr>
        <a:xfrm rot="17861538">
          <a:off x="3132982" y="1351777"/>
          <a:ext cx="609455" cy="469742"/>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3170698" y="1508116"/>
        <a:ext cx="468532" cy="281846"/>
      </dsp:txXfrm>
    </dsp:sp>
    <dsp:sp modelId="{65BE5814-7535-4339-9A65-0D27EA4408DC}">
      <dsp:nvSpPr>
        <dsp:cNvPr id="0" name=""/>
        <dsp:cNvSpPr/>
      </dsp:nvSpPr>
      <dsp:spPr>
        <a:xfrm>
          <a:off x="3491061" y="280795"/>
          <a:ext cx="828956" cy="828956"/>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a:t>Share Holders</a:t>
          </a:r>
        </a:p>
      </dsp:txBody>
      <dsp:txXfrm>
        <a:off x="3612459" y="402193"/>
        <a:ext cx="586160" cy="586160"/>
      </dsp:txXfrm>
    </dsp:sp>
    <dsp:sp modelId="{048A341F-3C70-48BA-A97B-5570DA389D04}">
      <dsp:nvSpPr>
        <dsp:cNvPr id="0" name=""/>
        <dsp:cNvSpPr/>
      </dsp:nvSpPr>
      <dsp:spPr>
        <a:xfrm rot="19523077">
          <a:off x="3580272" y="1748042"/>
          <a:ext cx="609455" cy="469742"/>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3592745" y="1882017"/>
        <a:ext cx="468532" cy="281846"/>
      </dsp:txXfrm>
    </dsp:sp>
    <dsp:sp modelId="{171BDE15-D25C-46D8-8EA6-4515162FA0A5}">
      <dsp:nvSpPr>
        <dsp:cNvPr id="0" name=""/>
        <dsp:cNvSpPr/>
      </dsp:nvSpPr>
      <dsp:spPr>
        <a:xfrm>
          <a:off x="4299007" y="996573"/>
          <a:ext cx="828956" cy="828956"/>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b="0" i="0" kern="1200"/>
            <a:t>Financial Institutions </a:t>
          </a:r>
          <a:endParaRPr lang="en-GB" sz="700" kern="1200"/>
        </a:p>
      </dsp:txBody>
      <dsp:txXfrm>
        <a:off x="4420405" y="1117971"/>
        <a:ext cx="586160" cy="586160"/>
      </dsp:txXfrm>
    </dsp:sp>
    <dsp:sp modelId="{9B64D555-ED0F-4316-AF7D-001F76B0C5FB}">
      <dsp:nvSpPr>
        <dsp:cNvPr id="0" name=""/>
        <dsp:cNvSpPr/>
      </dsp:nvSpPr>
      <dsp:spPr>
        <a:xfrm rot="21184615">
          <a:off x="3792175" y="2306784"/>
          <a:ext cx="609455" cy="469742"/>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3792689" y="2409225"/>
        <a:ext cx="468532" cy="281846"/>
      </dsp:txXfrm>
    </dsp:sp>
    <dsp:sp modelId="{90CB5C79-62B0-4943-A7E4-D9D4DE98C600}">
      <dsp:nvSpPr>
        <dsp:cNvPr id="0" name=""/>
        <dsp:cNvSpPr/>
      </dsp:nvSpPr>
      <dsp:spPr>
        <a:xfrm>
          <a:off x="4681769" y="2005834"/>
          <a:ext cx="828956" cy="828956"/>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a:t>Customers</a:t>
          </a:r>
        </a:p>
      </dsp:txBody>
      <dsp:txXfrm>
        <a:off x="4803167" y="2127232"/>
        <a:ext cx="586160" cy="586160"/>
      </dsp:txXfrm>
    </dsp:sp>
    <dsp:sp modelId="{85BFFA32-DB6E-40A0-BEFC-B80319206273}">
      <dsp:nvSpPr>
        <dsp:cNvPr id="0" name=""/>
        <dsp:cNvSpPr/>
      </dsp:nvSpPr>
      <dsp:spPr>
        <a:xfrm rot="1246154">
          <a:off x="3720145" y="2900001"/>
          <a:ext cx="609455" cy="469742"/>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3724724" y="2968963"/>
        <a:ext cx="468532" cy="281846"/>
      </dsp:txXfrm>
    </dsp:sp>
    <dsp:sp modelId="{42FAF239-0FC0-4C96-9F54-A8725AD2EFD2}">
      <dsp:nvSpPr>
        <dsp:cNvPr id="0" name=""/>
        <dsp:cNvSpPr/>
      </dsp:nvSpPr>
      <dsp:spPr>
        <a:xfrm>
          <a:off x="4551661" y="3077369"/>
          <a:ext cx="828956" cy="828956"/>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a:t>Unions</a:t>
          </a:r>
        </a:p>
      </dsp:txBody>
      <dsp:txXfrm>
        <a:off x="4673059" y="3198767"/>
        <a:ext cx="586160" cy="586160"/>
      </dsp:txXfrm>
    </dsp:sp>
    <dsp:sp modelId="{2AB227A1-78FC-47C9-875D-5302EFBBA4E1}">
      <dsp:nvSpPr>
        <dsp:cNvPr id="0" name=""/>
        <dsp:cNvSpPr/>
      </dsp:nvSpPr>
      <dsp:spPr>
        <a:xfrm rot="2907692">
          <a:off x="3380685" y="3391795"/>
          <a:ext cx="609455" cy="469742"/>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3404422" y="3433002"/>
        <a:ext cx="468532" cy="281846"/>
      </dsp:txXfrm>
    </dsp:sp>
    <dsp:sp modelId="{56F9710A-5BB9-46D4-BBB9-8812554DD35C}">
      <dsp:nvSpPr>
        <dsp:cNvPr id="0" name=""/>
        <dsp:cNvSpPr/>
      </dsp:nvSpPr>
      <dsp:spPr>
        <a:xfrm>
          <a:off x="3938489" y="3965702"/>
          <a:ext cx="828956" cy="828956"/>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a:t>Local Council</a:t>
          </a:r>
        </a:p>
      </dsp:txBody>
      <dsp:txXfrm>
        <a:off x="4059887" y="4087100"/>
        <a:ext cx="586160" cy="586160"/>
      </dsp:txXfrm>
    </dsp:sp>
    <dsp:sp modelId="{168CC206-9314-43CD-8077-CE875EA7E4E6}">
      <dsp:nvSpPr>
        <dsp:cNvPr id="0" name=""/>
        <dsp:cNvSpPr/>
      </dsp:nvSpPr>
      <dsp:spPr>
        <a:xfrm rot="4569231">
          <a:off x="2851559" y="3669501"/>
          <a:ext cx="609455" cy="469742"/>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2905158" y="3695035"/>
        <a:ext cx="468532" cy="281846"/>
      </dsp:txXfrm>
    </dsp:sp>
    <dsp:sp modelId="{F03B92D9-1A4A-4133-BA69-30CF835C8953}">
      <dsp:nvSpPr>
        <dsp:cNvPr id="0" name=""/>
        <dsp:cNvSpPr/>
      </dsp:nvSpPr>
      <dsp:spPr>
        <a:xfrm>
          <a:off x="2982724" y="4467326"/>
          <a:ext cx="828956" cy="828956"/>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a:t>Product Manufacturers </a:t>
          </a:r>
        </a:p>
      </dsp:txBody>
      <dsp:txXfrm>
        <a:off x="3104122" y="4588724"/>
        <a:ext cx="586160" cy="586160"/>
      </dsp:txXfrm>
    </dsp:sp>
    <dsp:sp modelId="{64271A64-24A6-4C53-991B-949C5F84A180}">
      <dsp:nvSpPr>
        <dsp:cNvPr id="0" name=""/>
        <dsp:cNvSpPr/>
      </dsp:nvSpPr>
      <dsp:spPr>
        <a:xfrm rot="6230769">
          <a:off x="2253985" y="3669501"/>
          <a:ext cx="609455" cy="469742"/>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10800000">
        <a:off x="2341309" y="3695035"/>
        <a:ext cx="468532" cy="281846"/>
      </dsp:txXfrm>
    </dsp:sp>
    <dsp:sp modelId="{4AA7C01A-61D8-4714-B6D5-A7F8BC758376}">
      <dsp:nvSpPr>
        <dsp:cNvPr id="0" name=""/>
        <dsp:cNvSpPr/>
      </dsp:nvSpPr>
      <dsp:spPr>
        <a:xfrm>
          <a:off x="1903319" y="4467326"/>
          <a:ext cx="828956" cy="828956"/>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a:t>HMRC</a:t>
          </a:r>
        </a:p>
      </dsp:txBody>
      <dsp:txXfrm>
        <a:off x="2024717" y="4588724"/>
        <a:ext cx="586160" cy="586160"/>
      </dsp:txXfrm>
    </dsp:sp>
    <dsp:sp modelId="{392731FA-0027-4E05-802D-9CF1753FFB07}">
      <dsp:nvSpPr>
        <dsp:cNvPr id="0" name=""/>
        <dsp:cNvSpPr/>
      </dsp:nvSpPr>
      <dsp:spPr>
        <a:xfrm rot="7892308">
          <a:off x="1724859" y="3391795"/>
          <a:ext cx="609455" cy="469742"/>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10800000">
        <a:off x="1842045" y="3433002"/>
        <a:ext cx="468532" cy="281846"/>
      </dsp:txXfrm>
    </dsp:sp>
    <dsp:sp modelId="{D3F6B8EB-0EF6-4C7F-AD02-DCD583D6C843}">
      <dsp:nvSpPr>
        <dsp:cNvPr id="0" name=""/>
        <dsp:cNvSpPr/>
      </dsp:nvSpPr>
      <dsp:spPr>
        <a:xfrm>
          <a:off x="947553" y="3965702"/>
          <a:ext cx="828956" cy="828956"/>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a:t>Accountant</a:t>
          </a:r>
        </a:p>
      </dsp:txBody>
      <dsp:txXfrm>
        <a:off x="1068951" y="4087100"/>
        <a:ext cx="586160" cy="586160"/>
      </dsp:txXfrm>
    </dsp:sp>
    <dsp:sp modelId="{AF4C5EC5-13AC-4D3C-A032-6BC41AE8546E}">
      <dsp:nvSpPr>
        <dsp:cNvPr id="0" name=""/>
        <dsp:cNvSpPr/>
      </dsp:nvSpPr>
      <dsp:spPr>
        <a:xfrm rot="9553846">
          <a:off x="1385398" y="2900001"/>
          <a:ext cx="609455" cy="469742"/>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10800000">
        <a:off x="1521742" y="2968963"/>
        <a:ext cx="468532" cy="281846"/>
      </dsp:txXfrm>
    </dsp:sp>
    <dsp:sp modelId="{4406E3CF-FB36-4AA8-9D2D-577DC097E2BA}">
      <dsp:nvSpPr>
        <dsp:cNvPr id="0" name=""/>
        <dsp:cNvSpPr/>
      </dsp:nvSpPr>
      <dsp:spPr>
        <a:xfrm>
          <a:off x="334381" y="3077369"/>
          <a:ext cx="828956" cy="828956"/>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a:t>Local Population</a:t>
          </a:r>
        </a:p>
      </dsp:txBody>
      <dsp:txXfrm>
        <a:off x="455779" y="3198767"/>
        <a:ext cx="586160" cy="586160"/>
      </dsp:txXfrm>
    </dsp:sp>
    <dsp:sp modelId="{D63F2011-EDBA-41E5-AE9A-C9DFFD718DBD}">
      <dsp:nvSpPr>
        <dsp:cNvPr id="0" name=""/>
        <dsp:cNvSpPr/>
      </dsp:nvSpPr>
      <dsp:spPr>
        <a:xfrm rot="11215385">
          <a:off x="1313369" y="2306784"/>
          <a:ext cx="609455" cy="469742"/>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10800000">
        <a:off x="1453778" y="2409225"/>
        <a:ext cx="468532" cy="281846"/>
      </dsp:txXfrm>
    </dsp:sp>
    <dsp:sp modelId="{C7F267E4-B974-4D63-885B-DB43FFADEA68}">
      <dsp:nvSpPr>
        <dsp:cNvPr id="0" name=""/>
        <dsp:cNvSpPr/>
      </dsp:nvSpPr>
      <dsp:spPr>
        <a:xfrm>
          <a:off x="204273" y="2005834"/>
          <a:ext cx="828956" cy="828956"/>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a:t>Environmentalist </a:t>
          </a:r>
        </a:p>
      </dsp:txBody>
      <dsp:txXfrm>
        <a:off x="325671" y="2127232"/>
        <a:ext cx="586160" cy="586160"/>
      </dsp:txXfrm>
    </dsp:sp>
    <dsp:sp modelId="{674B7FE0-5FD2-49AE-8AD8-1C3D3BA2D417}">
      <dsp:nvSpPr>
        <dsp:cNvPr id="0" name=""/>
        <dsp:cNvSpPr/>
      </dsp:nvSpPr>
      <dsp:spPr>
        <a:xfrm rot="12876923">
          <a:off x="1525271" y="1748042"/>
          <a:ext cx="609455" cy="469742"/>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10800000">
        <a:off x="1653721" y="1882017"/>
        <a:ext cx="468532" cy="281846"/>
      </dsp:txXfrm>
    </dsp:sp>
    <dsp:sp modelId="{F8D8E723-89F8-4009-BAFA-AA6C38BED8FD}">
      <dsp:nvSpPr>
        <dsp:cNvPr id="0" name=""/>
        <dsp:cNvSpPr/>
      </dsp:nvSpPr>
      <dsp:spPr>
        <a:xfrm>
          <a:off x="587035" y="996573"/>
          <a:ext cx="828956" cy="828956"/>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a:t>Logistics</a:t>
          </a:r>
        </a:p>
      </dsp:txBody>
      <dsp:txXfrm>
        <a:off x="708433" y="1117971"/>
        <a:ext cx="586160" cy="586160"/>
      </dsp:txXfrm>
    </dsp:sp>
    <dsp:sp modelId="{C4C3514D-E90A-4B39-945E-04148C38FDE1}">
      <dsp:nvSpPr>
        <dsp:cNvPr id="0" name=""/>
        <dsp:cNvSpPr/>
      </dsp:nvSpPr>
      <dsp:spPr>
        <a:xfrm rot="14538462">
          <a:off x="1972562" y="1351777"/>
          <a:ext cx="609455" cy="469742"/>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10800000">
        <a:off x="2075769" y="1508116"/>
        <a:ext cx="468532" cy="281846"/>
      </dsp:txXfrm>
    </dsp:sp>
    <dsp:sp modelId="{9A89E0CE-7E83-4975-9D44-57BA38093D12}">
      <dsp:nvSpPr>
        <dsp:cNvPr id="0" name=""/>
        <dsp:cNvSpPr/>
      </dsp:nvSpPr>
      <dsp:spPr>
        <a:xfrm>
          <a:off x="1394982" y="280795"/>
          <a:ext cx="828956" cy="828956"/>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a:t>Media</a:t>
          </a:r>
        </a:p>
      </dsp:txBody>
      <dsp:txXfrm>
        <a:off x="1516380" y="402193"/>
        <a:ext cx="586160" cy="586160"/>
      </dsp:txXfrm>
    </dsp:sp>
  </dsp:spTree>
</dsp:drawing>
</file>

<file path=word/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FF6CA2-51B0-4A6E-A31E-B29A97C2B69E}">
      <dsp:nvSpPr>
        <dsp:cNvPr id="0" name=""/>
        <dsp:cNvSpPr/>
      </dsp:nvSpPr>
      <dsp:spPr>
        <a:xfrm rot="16200000">
          <a:off x="477641" y="-477641"/>
          <a:ext cx="1331595" cy="2286879"/>
        </a:xfrm>
        <a:prstGeom prst="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just" defTabSz="933450">
            <a:lnSpc>
              <a:spcPct val="90000"/>
            </a:lnSpc>
            <a:spcBef>
              <a:spcPct val="0"/>
            </a:spcBef>
            <a:spcAft>
              <a:spcPct val="35000"/>
            </a:spcAft>
            <a:buNone/>
          </a:pPr>
          <a:r>
            <a:rPr lang="en-GB" sz="2100" kern="1200"/>
            <a:t>Keep Satisfied</a:t>
          </a:r>
        </a:p>
      </dsp:txBody>
      <dsp:txXfrm rot="5400000">
        <a:off x="0" y="0"/>
        <a:ext cx="2286879" cy="998696"/>
      </dsp:txXfrm>
    </dsp:sp>
    <dsp:sp modelId="{16A88A65-4B65-42AD-A9E9-250BDAE0997C}">
      <dsp:nvSpPr>
        <dsp:cNvPr id="0" name=""/>
        <dsp:cNvSpPr/>
      </dsp:nvSpPr>
      <dsp:spPr>
        <a:xfrm>
          <a:off x="2286879" y="0"/>
          <a:ext cx="2286879" cy="1331595"/>
        </a:xfrm>
        <a:prstGeom prst="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just" defTabSz="933450">
            <a:lnSpc>
              <a:spcPct val="90000"/>
            </a:lnSpc>
            <a:spcBef>
              <a:spcPct val="0"/>
            </a:spcBef>
            <a:spcAft>
              <a:spcPct val="35000"/>
            </a:spcAft>
            <a:buNone/>
          </a:pPr>
          <a:r>
            <a:rPr lang="en-GB" sz="2100" kern="1200"/>
            <a:t>Manage Closely</a:t>
          </a:r>
        </a:p>
      </dsp:txBody>
      <dsp:txXfrm>
        <a:off x="2286879" y="0"/>
        <a:ext cx="2286879" cy="998696"/>
      </dsp:txXfrm>
    </dsp:sp>
    <dsp:sp modelId="{F4711722-1420-4705-B13F-B59C5E3E220C}">
      <dsp:nvSpPr>
        <dsp:cNvPr id="0" name=""/>
        <dsp:cNvSpPr/>
      </dsp:nvSpPr>
      <dsp:spPr>
        <a:xfrm rot="10800000">
          <a:off x="0" y="1331595"/>
          <a:ext cx="2286879" cy="1331595"/>
        </a:xfrm>
        <a:prstGeom prst="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just" defTabSz="933450">
            <a:lnSpc>
              <a:spcPct val="90000"/>
            </a:lnSpc>
            <a:spcBef>
              <a:spcPct val="0"/>
            </a:spcBef>
            <a:spcAft>
              <a:spcPct val="35000"/>
            </a:spcAft>
            <a:buNone/>
          </a:pPr>
          <a:r>
            <a:rPr lang="en-GB" sz="2100" kern="1200"/>
            <a:t>Monitor</a:t>
          </a:r>
        </a:p>
      </dsp:txBody>
      <dsp:txXfrm rot="10800000">
        <a:off x="0" y="1664493"/>
        <a:ext cx="2286879" cy="998696"/>
      </dsp:txXfrm>
    </dsp:sp>
    <dsp:sp modelId="{B9B1C748-B5EC-4B89-86D8-8D64F8116505}">
      <dsp:nvSpPr>
        <dsp:cNvPr id="0" name=""/>
        <dsp:cNvSpPr/>
      </dsp:nvSpPr>
      <dsp:spPr>
        <a:xfrm rot="5400000">
          <a:off x="2764521" y="853953"/>
          <a:ext cx="1331595" cy="2286879"/>
        </a:xfrm>
        <a:prstGeom prst="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just" defTabSz="933450">
            <a:lnSpc>
              <a:spcPct val="90000"/>
            </a:lnSpc>
            <a:spcBef>
              <a:spcPct val="0"/>
            </a:spcBef>
            <a:spcAft>
              <a:spcPct val="35000"/>
            </a:spcAft>
            <a:buNone/>
          </a:pPr>
          <a:r>
            <a:rPr lang="en-GB" sz="2100" kern="1200"/>
            <a:t>Keep Informed</a:t>
          </a:r>
        </a:p>
      </dsp:txBody>
      <dsp:txXfrm rot="-5400000">
        <a:off x="2286879" y="1664493"/>
        <a:ext cx="2286879" cy="998696"/>
      </dsp:txXfrm>
    </dsp:sp>
    <dsp:sp modelId="{533F374D-7BC6-4C2F-93BF-ADF50206D7C0}">
      <dsp:nvSpPr>
        <dsp:cNvPr id="0" name=""/>
        <dsp:cNvSpPr/>
      </dsp:nvSpPr>
      <dsp:spPr>
        <a:xfrm>
          <a:off x="1600815" y="998696"/>
          <a:ext cx="1372127" cy="665797"/>
        </a:xfrm>
        <a:prstGeom prst="rect">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just" defTabSz="933450">
            <a:lnSpc>
              <a:spcPct val="90000"/>
            </a:lnSpc>
            <a:spcBef>
              <a:spcPct val="0"/>
            </a:spcBef>
            <a:spcAft>
              <a:spcPct val="35000"/>
            </a:spcAft>
            <a:buNone/>
          </a:pPr>
          <a:r>
            <a:rPr lang="en-GB" sz="2100" kern="1200"/>
            <a:t>Power Grid</a:t>
          </a:r>
        </a:p>
      </dsp:txBody>
      <dsp:txXfrm>
        <a:off x="1600815" y="998696"/>
        <a:ext cx="1372127" cy="665797"/>
      </dsp:txXfrm>
    </dsp:sp>
  </dsp:spTree>
</dsp:drawing>
</file>

<file path=word/diagrams/layout1.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word/diagrams/layout2.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word/diagrams/layout3.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word/diagrams/layout4.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word/diagrams/layout5.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word/diagrams/layout6.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word/diagrams/layout7.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word/diagrams/layout8.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word/diagrams/layout9.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word/diagrams/layout10.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word/diagrams/layout11.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word/diagrams/layout12.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word/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9.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10.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21913553D3EB4479A5F0D40DB0A3B87" ma:contentTypeVersion="12" ma:contentTypeDescription="Create a new document." ma:contentTypeScope="" ma:versionID="8c3578be759e2b3f573c3cb6dbeaa095">
  <xsd:schema xmlns:xsd="http://www.w3.org/2001/XMLSchema" xmlns:xs="http://www.w3.org/2001/XMLSchema" xmlns:p="http://schemas.microsoft.com/office/2006/metadata/properties" xmlns:ns3="e2529e2e-246e-4beb-bcc0-0746cc8768ab" xmlns:ns4="f4749491-4d80-4c02-8964-7cff4f7a4456" targetNamespace="http://schemas.microsoft.com/office/2006/metadata/properties" ma:root="true" ma:fieldsID="b2bb434a35177d386fa6b65ef7d9714f" ns3:_="" ns4:_="">
    <xsd:import namespace="e2529e2e-246e-4beb-bcc0-0746cc8768ab"/>
    <xsd:import namespace="f4749491-4d80-4c02-8964-7cff4f7a4456"/>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DateTaken"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529e2e-246e-4beb-bcc0-0746cc8768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4749491-4d80-4c02-8964-7cff4f7a4456"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b:Sources xmlns:b="http://schemas.openxmlformats.org/officeDocument/2006/bibliography" xmlns="http://schemas.openxmlformats.org/officeDocument/2006/bibliography" SelectedStyle="\HarvardAnglia2008OfficeOnline.xsl" StyleName="Harvard - Anglia" Version="2008"/>
</file>

<file path=customXml/itemProps1.xml><?xml version="1.0" encoding="utf-8"?>
<ds:datastoreItem xmlns:ds="http://schemas.openxmlformats.org/officeDocument/2006/customXml" ds:itemID="{771E86FD-0651-4EB6-A9F1-D427934E9947}">
  <ds:schemaRefs>
    <ds:schemaRef ds:uri="http://schemas.microsoft.com/sharepoint/v3/contenttype/forms"/>
  </ds:schemaRefs>
</ds:datastoreItem>
</file>

<file path=customXml/itemProps2.xml><?xml version="1.0" encoding="utf-8"?>
<ds:datastoreItem xmlns:ds="http://schemas.openxmlformats.org/officeDocument/2006/customXml" ds:itemID="{C1C20BAB-1808-4E39-9936-5873EBCFFAB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529e2e-246e-4beb-bcc0-0746cc8768ab"/>
    <ds:schemaRef ds:uri="f4749491-4d80-4c02-8964-7cff4f7a445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4F9F009-9B4E-4F9B-80FD-C1AFAD64F12C}">
  <ds:schemaRefs>
    <ds:schemaRef ds:uri="http://schemas.microsoft.com/office/2006/metadata/properties"/>
    <ds:schemaRef ds:uri="http://schemas.microsoft.com/office/infopath/2007/PartnerControls"/>
  </ds:schemaRefs>
</ds:datastoreItem>
</file>

<file path=customXml/itemProps4.xml><?xml version="1.0" encoding="utf-8"?>
<ds:datastoreItem xmlns:ds="http://schemas.openxmlformats.org/officeDocument/2006/customXml" ds:itemID="{3E428CE0-4A56-4B90-BE7C-D2B7CFCB431E}">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4</TotalTime>
  <Pages>1</Pages>
  <Words>12890</Words>
  <Characters>73478</Characters>
  <Application>Microsoft Office Word</Application>
  <DocSecurity>0</DocSecurity>
  <Lines>612</Lines>
  <Paragraphs>172</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86196</CharactersWithSpaces>
  <SharedDoc>false</SharedDoc>
  <HLinks>
    <vt:vector size="288" baseType="variant">
      <vt:variant>
        <vt:i4>5177399</vt:i4>
      </vt:variant>
      <vt:variant>
        <vt:i4>342</vt:i4>
      </vt:variant>
      <vt:variant>
        <vt:i4>0</vt:i4>
      </vt:variant>
      <vt:variant>
        <vt:i4>5</vt:i4>
      </vt:variant>
      <vt:variant>
        <vt:lpwstr>https://www.google.com/url?sa=i&amp;url=https%3A%2F%2Fwww.edrawsoft.com%2Fmapping-stakeholder-map.html&amp;psig=AOvVaw0rqN47lGAkjnj6YfZy0hfR&amp;ust=1602279239035000&amp;source=images&amp;cd=vfe&amp;ved=0CAIQjRxqFwoTCPC8mr_5pewCFQAAAAAdAAAAABAE</vt:lpwstr>
      </vt:variant>
      <vt:variant>
        <vt:lpwstr/>
      </vt:variant>
      <vt:variant>
        <vt:i4>1114208</vt:i4>
      </vt:variant>
      <vt:variant>
        <vt:i4>281</vt:i4>
      </vt:variant>
      <vt:variant>
        <vt:i4>0</vt:i4>
      </vt:variant>
      <vt:variant>
        <vt:i4>5</vt:i4>
      </vt:variant>
      <vt:variant>
        <vt:lpwstr>https://uowtsd-my.sharepoint.com/personal/1709371_student_uwtsd_ac_uk/Documents/Strategic Management for SMEs.docx</vt:lpwstr>
      </vt:variant>
      <vt:variant>
        <vt:lpwstr>_Toc56179770</vt:lpwstr>
      </vt:variant>
      <vt:variant>
        <vt:i4>1572923</vt:i4>
      </vt:variant>
      <vt:variant>
        <vt:i4>275</vt:i4>
      </vt:variant>
      <vt:variant>
        <vt:i4>0</vt:i4>
      </vt:variant>
      <vt:variant>
        <vt:i4>5</vt:i4>
      </vt:variant>
      <vt:variant>
        <vt:lpwstr/>
      </vt:variant>
      <vt:variant>
        <vt:lpwstr>_Toc56179769</vt:lpwstr>
      </vt:variant>
      <vt:variant>
        <vt:i4>1638459</vt:i4>
      </vt:variant>
      <vt:variant>
        <vt:i4>269</vt:i4>
      </vt:variant>
      <vt:variant>
        <vt:i4>0</vt:i4>
      </vt:variant>
      <vt:variant>
        <vt:i4>5</vt:i4>
      </vt:variant>
      <vt:variant>
        <vt:lpwstr/>
      </vt:variant>
      <vt:variant>
        <vt:lpwstr>_Toc56179768</vt:lpwstr>
      </vt:variant>
      <vt:variant>
        <vt:i4>1441851</vt:i4>
      </vt:variant>
      <vt:variant>
        <vt:i4>263</vt:i4>
      </vt:variant>
      <vt:variant>
        <vt:i4>0</vt:i4>
      </vt:variant>
      <vt:variant>
        <vt:i4>5</vt:i4>
      </vt:variant>
      <vt:variant>
        <vt:lpwstr/>
      </vt:variant>
      <vt:variant>
        <vt:lpwstr>_Toc56179767</vt:lpwstr>
      </vt:variant>
      <vt:variant>
        <vt:i4>1507387</vt:i4>
      </vt:variant>
      <vt:variant>
        <vt:i4>257</vt:i4>
      </vt:variant>
      <vt:variant>
        <vt:i4>0</vt:i4>
      </vt:variant>
      <vt:variant>
        <vt:i4>5</vt:i4>
      </vt:variant>
      <vt:variant>
        <vt:lpwstr/>
      </vt:variant>
      <vt:variant>
        <vt:lpwstr>_Toc56179766</vt:lpwstr>
      </vt:variant>
      <vt:variant>
        <vt:i4>1310779</vt:i4>
      </vt:variant>
      <vt:variant>
        <vt:i4>251</vt:i4>
      </vt:variant>
      <vt:variant>
        <vt:i4>0</vt:i4>
      </vt:variant>
      <vt:variant>
        <vt:i4>5</vt:i4>
      </vt:variant>
      <vt:variant>
        <vt:lpwstr/>
      </vt:variant>
      <vt:variant>
        <vt:lpwstr>_Toc56179765</vt:lpwstr>
      </vt:variant>
      <vt:variant>
        <vt:i4>1376315</vt:i4>
      </vt:variant>
      <vt:variant>
        <vt:i4>245</vt:i4>
      </vt:variant>
      <vt:variant>
        <vt:i4>0</vt:i4>
      </vt:variant>
      <vt:variant>
        <vt:i4>5</vt:i4>
      </vt:variant>
      <vt:variant>
        <vt:lpwstr/>
      </vt:variant>
      <vt:variant>
        <vt:lpwstr>_Toc56179764</vt:lpwstr>
      </vt:variant>
      <vt:variant>
        <vt:i4>1179707</vt:i4>
      </vt:variant>
      <vt:variant>
        <vt:i4>239</vt:i4>
      </vt:variant>
      <vt:variant>
        <vt:i4>0</vt:i4>
      </vt:variant>
      <vt:variant>
        <vt:i4>5</vt:i4>
      </vt:variant>
      <vt:variant>
        <vt:lpwstr/>
      </vt:variant>
      <vt:variant>
        <vt:lpwstr>_Toc56179763</vt:lpwstr>
      </vt:variant>
      <vt:variant>
        <vt:i4>1245243</vt:i4>
      </vt:variant>
      <vt:variant>
        <vt:i4>233</vt:i4>
      </vt:variant>
      <vt:variant>
        <vt:i4>0</vt:i4>
      </vt:variant>
      <vt:variant>
        <vt:i4>5</vt:i4>
      </vt:variant>
      <vt:variant>
        <vt:lpwstr/>
      </vt:variant>
      <vt:variant>
        <vt:lpwstr>_Toc56179762</vt:lpwstr>
      </vt:variant>
      <vt:variant>
        <vt:i4>1048635</vt:i4>
      </vt:variant>
      <vt:variant>
        <vt:i4>227</vt:i4>
      </vt:variant>
      <vt:variant>
        <vt:i4>0</vt:i4>
      </vt:variant>
      <vt:variant>
        <vt:i4>5</vt:i4>
      </vt:variant>
      <vt:variant>
        <vt:lpwstr/>
      </vt:variant>
      <vt:variant>
        <vt:lpwstr>_Toc56179761</vt:lpwstr>
      </vt:variant>
      <vt:variant>
        <vt:i4>1114171</vt:i4>
      </vt:variant>
      <vt:variant>
        <vt:i4>221</vt:i4>
      </vt:variant>
      <vt:variant>
        <vt:i4>0</vt:i4>
      </vt:variant>
      <vt:variant>
        <vt:i4>5</vt:i4>
      </vt:variant>
      <vt:variant>
        <vt:lpwstr/>
      </vt:variant>
      <vt:variant>
        <vt:lpwstr>_Toc56179760</vt:lpwstr>
      </vt:variant>
      <vt:variant>
        <vt:i4>1572920</vt:i4>
      </vt:variant>
      <vt:variant>
        <vt:i4>215</vt:i4>
      </vt:variant>
      <vt:variant>
        <vt:i4>0</vt:i4>
      </vt:variant>
      <vt:variant>
        <vt:i4>5</vt:i4>
      </vt:variant>
      <vt:variant>
        <vt:lpwstr/>
      </vt:variant>
      <vt:variant>
        <vt:lpwstr>_Toc56179759</vt:lpwstr>
      </vt:variant>
      <vt:variant>
        <vt:i4>1638456</vt:i4>
      </vt:variant>
      <vt:variant>
        <vt:i4>209</vt:i4>
      </vt:variant>
      <vt:variant>
        <vt:i4>0</vt:i4>
      </vt:variant>
      <vt:variant>
        <vt:i4>5</vt:i4>
      </vt:variant>
      <vt:variant>
        <vt:lpwstr/>
      </vt:variant>
      <vt:variant>
        <vt:lpwstr>_Toc56179758</vt:lpwstr>
      </vt:variant>
      <vt:variant>
        <vt:i4>1900601</vt:i4>
      </vt:variant>
      <vt:variant>
        <vt:i4>200</vt:i4>
      </vt:variant>
      <vt:variant>
        <vt:i4>0</vt:i4>
      </vt:variant>
      <vt:variant>
        <vt:i4>5</vt:i4>
      </vt:variant>
      <vt:variant>
        <vt:lpwstr/>
      </vt:variant>
      <vt:variant>
        <vt:lpwstr>_Toc56179843</vt:lpwstr>
      </vt:variant>
      <vt:variant>
        <vt:i4>1835065</vt:i4>
      </vt:variant>
      <vt:variant>
        <vt:i4>194</vt:i4>
      </vt:variant>
      <vt:variant>
        <vt:i4>0</vt:i4>
      </vt:variant>
      <vt:variant>
        <vt:i4>5</vt:i4>
      </vt:variant>
      <vt:variant>
        <vt:lpwstr/>
      </vt:variant>
      <vt:variant>
        <vt:lpwstr>_Toc56179842</vt:lpwstr>
      </vt:variant>
      <vt:variant>
        <vt:i4>2031673</vt:i4>
      </vt:variant>
      <vt:variant>
        <vt:i4>188</vt:i4>
      </vt:variant>
      <vt:variant>
        <vt:i4>0</vt:i4>
      </vt:variant>
      <vt:variant>
        <vt:i4>5</vt:i4>
      </vt:variant>
      <vt:variant>
        <vt:lpwstr/>
      </vt:variant>
      <vt:variant>
        <vt:lpwstr>_Toc56179841</vt:lpwstr>
      </vt:variant>
      <vt:variant>
        <vt:i4>1966137</vt:i4>
      </vt:variant>
      <vt:variant>
        <vt:i4>182</vt:i4>
      </vt:variant>
      <vt:variant>
        <vt:i4>0</vt:i4>
      </vt:variant>
      <vt:variant>
        <vt:i4>5</vt:i4>
      </vt:variant>
      <vt:variant>
        <vt:lpwstr/>
      </vt:variant>
      <vt:variant>
        <vt:lpwstr>_Toc56179840</vt:lpwstr>
      </vt:variant>
      <vt:variant>
        <vt:i4>1507390</vt:i4>
      </vt:variant>
      <vt:variant>
        <vt:i4>176</vt:i4>
      </vt:variant>
      <vt:variant>
        <vt:i4>0</vt:i4>
      </vt:variant>
      <vt:variant>
        <vt:i4>5</vt:i4>
      </vt:variant>
      <vt:variant>
        <vt:lpwstr/>
      </vt:variant>
      <vt:variant>
        <vt:lpwstr>_Toc56179839</vt:lpwstr>
      </vt:variant>
      <vt:variant>
        <vt:i4>1441854</vt:i4>
      </vt:variant>
      <vt:variant>
        <vt:i4>170</vt:i4>
      </vt:variant>
      <vt:variant>
        <vt:i4>0</vt:i4>
      </vt:variant>
      <vt:variant>
        <vt:i4>5</vt:i4>
      </vt:variant>
      <vt:variant>
        <vt:lpwstr/>
      </vt:variant>
      <vt:variant>
        <vt:lpwstr>_Toc56179838</vt:lpwstr>
      </vt:variant>
      <vt:variant>
        <vt:i4>1638462</vt:i4>
      </vt:variant>
      <vt:variant>
        <vt:i4>164</vt:i4>
      </vt:variant>
      <vt:variant>
        <vt:i4>0</vt:i4>
      </vt:variant>
      <vt:variant>
        <vt:i4>5</vt:i4>
      </vt:variant>
      <vt:variant>
        <vt:lpwstr/>
      </vt:variant>
      <vt:variant>
        <vt:lpwstr>_Toc56179837</vt:lpwstr>
      </vt:variant>
      <vt:variant>
        <vt:i4>1572926</vt:i4>
      </vt:variant>
      <vt:variant>
        <vt:i4>158</vt:i4>
      </vt:variant>
      <vt:variant>
        <vt:i4>0</vt:i4>
      </vt:variant>
      <vt:variant>
        <vt:i4>5</vt:i4>
      </vt:variant>
      <vt:variant>
        <vt:lpwstr/>
      </vt:variant>
      <vt:variant>
        <vt:lpwstr>_Toc56179836</vt:lpwstr>
      </vt:variant>
      <vt:variant>
        <vt:i4>1769534</vt:i4>
      </vt:variant>
      <vt:variant>
        <vt:i4>152</vt:i4>
      </vt:variant>
      <vt:variant>
        <vt:i4>0</vt:i4>
      </vt:variant>
      <vt:variant>
        <vt:i4>5</vt:i4>
      </vt:variant>
      <vt:variant>
        <vt:lpwstr/>
      </vt:variant>
      <vt:variant>
        <vt:lpwstr>_Toc56179835</vt:lpwstr>
      </vt:variant>
      <vt:variant>
        <vt:i4>1703998</vt:i4>
      </vt:variant>
      <vt:variant>
        <vt:i4>146</vt:i4>
      </vt:variant>
      <vt:variant>
        <vt:i4>0</vt:i4>
      </vt:variant>
      <vt:variant>
        <vt:i4>5</vt:i4>
      </vt:variant>
      <vt:variant>
        <vt:lpwstr/>
      </vt:variant>
      <vt:variant>
        <vt:lpwstr>_Toc56179834</vt:lpwstr>
      </vt:variant>
      <vt:variant>
        <vt:i4>1900606</vt:i4>
      </vt:variant>
      <vt:variant>
        <vt:i4>140</vt:i4>
      </vt:variant>
      <vt:variant>
        <vt:i4>0</vt:i4>
      </vt:variant>
      <vt:variant>
        <vt:i4>5</vt:i4>
      </vt:variant>
      <vt:variant>
        <vt:lpwstr/>
      </vt:variant>
      <vt:variant>
        <vt:lpwstr>_Toc56179833</vt:lpwstr>
      </vt:variant>
      <vt:variant>
        <vt:i4>1835070</vt:i4>
      </vt:variant>
      <vt:variant>
        <vt:i4>134</vt:i4>
      </vt:variant>
      <vt:variant>
        <vt:i4>0</vt:i4>
      </vt:variant>
      <vt:variant>
        <vt:i4>5</vt:i4>
      </vt:variant>
      <vt:variant>
        <vt:lpwstr/>
      </vt:variant>
      <vt:variant>
        <vt:lpwstr>_Toc56179832</vt:lpwstr>
      </vt:variant>
      <vt:variant>
        <vt:i4>2031678</vt:i4>
      </vt:variant>
      <vt:variant>
        <vt:i4>128</vt:i4>
      </vt:variant>
      <vt:variant>
        <vt:i4>0</vt:i4>
      </vt:variant>
      <vt:variant>
        <vt:i4>5</vt:i4>
      </vt:variant>
      <vt:variant>
        <vt:lpwstr/>
      </vt:variant>
      <vt:variant>
        <vt:lpwstr>_Toc56179831</vt:lpwstr>
      </vt:variant>
      <vt:variant>
        <vt:i4>1966142</vt:i4>
      </vt:variant>
      <vt:variant>
        <vt:i4>122</vt:i4>
      </vt:variant>
      <vt:variant>
        <vt:i4>0</vt:i4>
      </vt:variant>
      <vt:variant>
        <vt:i4>5</vt:i4>
      </vt:variant>
      <vt:variant>
        <vt:lpwstr/>
      </vt:variant>
      <vt:variant>
        <vt:lpwstr>_Toc56179830</vt:lpwstr>
      </vt:variant>
      <vt:variant>
        <vt:i4>1507391</vt:i4>
      </vt:variant>
      <vt:variant>
        <vt:i4>116</vt:i4>
      </vt:variant>
      <vt:variant>
        <vt:i4>0</vt:i4>
      </vt:variant>
      <vt:variant>
        <vt:i4>5</vt:i4>
      </vt:variant>
      <vt:variant>
        <vt:lpwstr/>
      </vt:variant>
      <vt:variant>
        <vt:lpwstr>_Toc56179829</vt:lpwstr>
      </vt:variant>
      <vt:variant>
        <vt:i4>1441855</vt:i4>
      </vt:variant>
      <vt:variant>
        <vt:i4>110</vt:i4>
      </vt:variant>
      <vt:variant>
        <vt:i4>0</vt:i4>
      </vt:variant>
      <vt:variant>
        <vt:i4>5</vt:i4>
      </vt:variant>
      <vt:variant>
        <vt:lpwstr/>
      </vt:variant>
      <vt:variant>
        <vt:lpwstr>_Toc56179828</vt:lpwstr>
      </vt:variant>
      <vt:variant>
        <vt:i4>1638463</vt:i4>
      </vt:variant>
      <vt:variant>
        <vt:i4>104</vt:i4>
      </vt:variant>
      <vt:variant>
        <vt:i4>0</vt:i4>
      </vt:variant>
      <vt:variant>
        <vt:i4>5</vt:i4>
      </vt:variant>
      <vt:variant>
        <vt:lpwstr/>
      </vt:variant>
      <vt:variant>
        <vt:lpwstr>_Toc56179827</vt:lpwstr>
      </vt:variant>
      <vt:variant>
        <vt:i4>1572927</vt:i4>
      </vt:variant>
      <vt:variant>
        <vt:i4>98</vt:i4>
      </vt:variant>
      <vt:variant>
        <vt:i4>0</vt:i4>
      </vt:variant>
      <vt:variant>
        <vt:i4>5</vt:i4>
      </vt:variant>
      <vt:variant>
        <vt:lpwstr/>
      </vt:variant>
      <vt:variant>
        <vt:lpwstr>_Toc56179826</vt:lpwstr>
      </vt:variant>
      <vt:variant>
        <vt:i4>1769535</vt:i4>
      </vt:variant>
      <vt:variant>
        <vt:i4>92</vt:i4>
      </vt:variant>
      <vt:variant>
        <vt:i4>0</vt:i4>
      </vt:variant>
      <vt:variant>
        <vt:i4>5</vt:i4>
      </vt:variant>
      <vt:variant>
        <vt:lpwstr/>
      </vt:variant>
      <vt:variant>
        <vt:lpwstr>_Toc56179825</vt:lpwstr>
      </vt:variant>
      <vt:variant>
        <vt:i4>1703999</vt:i4>
      </vt:variant>
      <vt:variant>
        <vt:i4>86</vt:i4>
      </vt:variant>
      <vt:variant>
        <vt:i4>0</vt:i4>
      </vt:variant>
      <vt:variant>
        <vt:i4>5</vt:i4>
      </vt:variant>
      <vt:variant>
        <vt:lpwstr/>
      </vt:variant>
      <vt:variant>
        <vt:lpwstr>_Toc56179824</vt:lpwstr>
      </vt:variant>
      <vt:variant>
        <vt:i4>1900607</vt:i4>
      </vt:variant>
      <vt:variant>
        <vt:i4>80</vt:i4>
      </vt:variant>
      <vt:variant>
        <vt:i4>0</vt:i4>
      </vt:variant>
      <vt:variant>
        <vt:i4>5</vt:i4>
      </vt:variant>
      <vt:variant>
        <vt:lpwstr/>
      </vt:variant>
      <vt:variant>
        <vt:lpwstr>_Toc56179823</vt:lpwstr>
      </vt:variant>
      <vt:variant>
        <vt:i4>1835071</vt:i4>
      </vt:variant>
      <vt:variant>
        <vt:i4>74</vt:i4>
      </vt:variant>
      <vt:variant>
        <vt:i4>0</vt:i4>
      </vt:variant>
      <vt:variant>
        <vt:i4>5</vt:i4>
      </vt:variant>
      <vt:variant>
        <vt:lpwstr/>
      </vt:variant>
      <vt:variant>
        <vt:lpwstr>_Toc56179822</vt:lpwstr>
      </vt:variant>
      <vt:variant>
        <vt:i4>2031679</vt:i4>
      </vt:variant>
      <vt:variant>
        <vt:i4>68</vt:i4>
      </vt:variant>
      <vt:variant>
        <vt:i4>0</vt:i4>
      </vt:variant>
      <vt:variant>
        <vt:i4>5</vt:i4>
      </vt:variant>
      <vt:variant>
        <vt:lpwstr/>
      </vt:variant>
      <vt:variant>
        <vt:lpwstr>_Toc56179821</vt:lpwstr>
      </vt:variant>
      <vt:variant>
        <vt:i4>1966143</vt:i4>
      </vt:variant>
      <vt:variant>
        <vt:i4>62</vt:i4>
      </vt:variant>
      <vt:variant>
        <vt:i4>0</vt:i4>
      </vt:variant>
      <vt:variant>
        <vt:i4>5</vt:i4>
      </vt:variant>
      <vt:variant>
        <vt:lpwstr/>
      </vt:variant>
      <vt:variant>
        <vt:lpwstr>_Toc56179820</vt:lpwstr>
      </vt:variant>
      <vt:variant>
        <vt:i4>1507388</vt:i4>
      </vt:variant>
      <vt:variant>
        <vt:i4>56</vt:i4>
      </vt:variant>
      <vt:variant>
        <vt:i4>0</vt:i4>
      </vt:variant>
      <vt:variant>
        <vt:i4>5</vt:i4>
      </vt:variant>
      <vt:variant>
        <vt:lpwstr/>
      </vt:variant>
      <vt:variant>
        <vt:lpwstr>_Toc56179819</vt:lpwstr>
      </vt:variant>
      <vt:variant>
        <vt:i4>1441852</vt:i4>
      </vt:variant>
      <vt:variant>
        <vt:i4>50</vt:i4>
      </vt:variant>
      <vt:variant>
        <vt:i4>0</vt:i4>
      </vt:variant>
      <vt:variant>
        <vt:i4>5</vt:i4>
      </vt:variant>
      <vt:variant>
        <vt:lpwstr/>
      </vt:variant>
      <vt:variant>
        <vt:lpwstr>_Toc56179818</vt:lpwstr>
      </vt:variant>
      <vt:variant>
        <vt:i4>1638460</vt:i4>
      </vt:variant>
      <vt:variant>
        <vt:i4>44</vt:i4>
      </vt:variant>
      <vt:variant>
        <vt:i4>0</vt:i4>
      </vt:variant>
      <vt:variant>
        <vt:i4>5</vt:i4>
      </vt:variant>
      <vt:variant>
        <vt:lpwstr/>
      </vt:variant>
      <vt:variant>
        <vt:lpwstr>_Toc56179817</vt:lpwstr>
      </vt:variant>
      <vt:variant>
        <vt:i4>1572924</vt:i4>
      </vt:variant>
      <vt:variant>
        <vt:i4>38</vt:i4>
      </vt:variant>
      <vt:variant>
        <vt:i4>0</vt:i4>
      </vt:variant>
      <vt:variant>
        <vt:i4>5</vt:i4>
      </vt:variant>
      <vt:variant>
        <vt:lpwstr/>
      </vt:variant>
      <vt:variant>
        <vt:lpwstr>_Toc56179816</vt:lpwstr>
      </vt:variant>
      <vt:variant>
        <vt:i4>1769532</vt:i4>
      </vt:variant>
      <vt:variant>
        <vt:i4>32</vt:i4>
      </vt:variant>
      <vt:variant>
        <vt:i4>0</vt:i4>
      </vt:variant>
      <vt:variant>
        <vt:i4>5</vt:i4>
      </vt:variant>
      <vt:variant>
        <vt:lpwstr/>
      </vt:variant>
      <vt:variant>
        <vt:lpwstr>_Toc56179815</vt:lpwstr>
      </vt:variant>
      <vt:variant>
        <vt:i4>1703996</vt:i4>
      </vt:variant>
      <vt:variant>
        <vt:i4>26</vt:i4>
      </vt:variant>
      <vt:variant>
        <vt:i4>0</vt:i4>
      </vt:variant>
      <vt:variant>
        <vt:i4>5</vt:i4>
      </vt:variant>
      <vt:variant>
        <vt:lpwstr/>
      </vt:variant>
      <vt:variant>
        <vt:lpwstr>_Toc56179814</vt:lpwstr>
      </vt:variant>
      <vt:variant>
        <vt:i4>1900604</vt:i4>
      </vt:variant>
      <vt:variant>
        <vt:i4>20</vt:i4>
      </vt:variant>
      <vt:variant>
        <vt:i4>0</vt:i4>
      </vt:variant>
      <vt:variant>
        <vt:i4>5</vt:i4>
      </vt:variant>
      <vt:variant>
        <vt:lpwstr/>
      </vt:variant>
      <vt:variant>
        <vt:lpwstr>_Toc56179813</vt:lpwstr>
      </vt:variant>
      <vt:variant>
        <vt:i4>1835068</vt:i4>
      </vt:variant>
      <vt:variant>
        <vt:i4>14</vt:i4>
      </vt:variant>
      <vt:variant>
        <vt:i4>0</vt:i4>
      </vt:variant>
      <vt:variant>
        <vt:i4>5</vt:i4>
      </vt:variant>
      <vt:variant>
        <vt:lpwstr/>
      </vt:variant>
      <vt:variant>
        <vt:lpwstr>_Toc56179812</vt:lpwstr>
      </vt:variant>
      <vt:variant>
        <vt:i4>2031676</vt:i4>
      </vt:variant>
      <vt:variant>
        <vt:i4>8</vt:i4>
      </vt:variant>
      <vt:variant>
        <vt:i4>0</vt:i4>
      </vt:variant>
      <vt:variant>
        <vt:i4>5</vt:i4>
      </vt:variant>
      <vt:variant>
        <vt:lpwstr/>
      </vt:variant>
      <vt:variant>
        <vt:lpwstr>_Toc56179811</vt:lpwstr>
      </vt:variant>
      <vt:variant>
        <vt:i4>1966140</vt:i4>
      </vt:variant>
      <vt:variant>
        <vt:i4>2</vt:i4>
      </vt:variant>
      <vt:variant>
        <vt:i4>0</vt:i4>
      </vt:variant>
      <vt:variant>
        <vt:i4>5</vt:i4>
      </vt:variant>
      <vt:variant>
        <vt:lpwstr/>
      </vt:variant>
      <vt:variant>
        <vt:lpwstr>_Toc56179810</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Syed Islam (1709371)</dc:creator>
  <cp:keywords/>
  <dc:description/>
  <cp:lastModifiedBy>Syed Moksudul Islam (1709371)</cp:lastModifiedBy>
  <cp:revision>4</cp:revision>
  <dcterms:created xsi:type="dcterms:W3CDTF">2020-11-24T21:33:00Z</dcterms:created>
  <dcterms:modified xsi:type="dcterms:W3CDTF">2020-11-24T21:35:00Z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0x010100321913553D3EB4479A5F0D40DB0A3B87</vt:lpwstr>
  </property>
</Properties>
</file>