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8"/>
  </p:notesMasterIdLst>
  <p:handoutMasterIdLst>
    <p:handoutMasterId r:id="rId29"/>
  </p:handoutMasterIdLst>
  <p:sldIdLst>
    <p:sldId id="256" r:id="rId4"/>
    <p:sldId id="257" r:id="rId5"/>
    <p:sldId id="293" r:id="rId6"/>
    <p:sldId id="294" r:id="rId7"/>
    <p:sldId id="295" r:id="rId8"/>
    <p:sldId id="297" r:id="rId9"/>
    <p:sldId id="292" r:id="rId10"/>
    <p:sldId id="298" r:id="rId11"/>
    <p:sldId id="306" r:id="rId12"/>
    <p:sldId id="299" r:id="rId13"/>
    <p:sldId id="302" r:id="rId14"/>
    <p:sldId id="300" r:id="rId15"/>
    <p:sldId id="301" r:id="rId16"/>
    <p:sldId id="303" r:id="rId17"/>
    <p:sldId id="305" r:id="rId18"/>
    <p:sldId id="308" r:id="rId19"/>
    <p:sldId id="309" r:id="rId20"/>
    <p:sldId id="311" r:id="rId21"/>
    <p:sldId id="312" r:id="rId22"/>
    <p:sldId id="313" r:id="rId23"/>
    <p:sldId id="307" r:id="rId24"/>
    <p:sldId id="314" r:id="rId25"/>
    <p:sldId id="315" r:id="rId26"/>
    <p:sldId id="291" r:id="rId2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0334" autoAdjust="0"/>
  </p:normalViewPr>
  <p:slideViewPr>
    <p:cSldViewPr>
      <p:cViewPr varScale="1">
        <p:scale>
          <a:sx n="105" d="100"/>
          <a:sy n="105" d="100"/>
        </p:scale>
        <p:origin x="107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presProps" Target="presProps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14/11/2016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Note: Android checks if everything is OK and tells the target activity to start. If it cannot find the activity, it throws and </a:t>
            </a:r>
            <a:r>
              <a:rPr lang="en-GB" i="1" dirty="0" err="1"/>
              <a:t>ActivityNotFoundException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0648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6592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r>
              <a:rPr lang="en-GB" baseline="0" dirty="0" smtClean="0"/>
              <a:t> Options: https://developer.android.com/reference/android/app/ActivityOptions.html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0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you</a:t>
            </a:r>
            <a:r>
              <a:rPr lang="en-GB" baseline="0" dirty="0"/>
              <a:t> also need to import the Intent library.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4466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Source:</a:t>
            </a:r>
            <a:r>
              <a:rPr lang="en-GB" baseline="0" dirty="0" smtClean="0"/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Android Programming: The Big Nerd Ranch Guide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2226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Android Intents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5: Mobile Application Development II (MAD II)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07-Nov-2016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Intents</a:t>
            </a:r>
          </a:p>
          <a:p>
            <a:pPr lvl="1"/>
            <a:r>
              <a:rPr lang="en-GB" dirty="0"/>
              <a:t>Explicit Intents: Starting an Activity</a:t>
            </a:r>
          </a:p>
          <a:p>
            <a:pPr lvl="1"/>
            <a:r>
              <a:rPr lang="en-GB" dirty="0"/>
              <a:t>Passing Data between Activities</a:t>
            </a:r>
          </a:p>
        </p:txBody>
      </p:sp>
    </p:spTree>
    <p:extLst>
      <p:ext uri="{BB962C8B-B14F-4D97-AF65-F5344CB8AC3E}">
        <p14:creationId xmlns:p14="http://schemas.microsoft.com/office/powerpoint/2010/main" val="275409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Multiple Activities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So far, our apps have had only one activity, which probably won’t get you very far jobwise.</a:t>
            </a:r>
          </a:p>
          <a:p>
            <a:r>
              <a:rPr lang="en-GB" dirty="0"/>
              <a:t>An app usually consists of multiple activities that are loosely bound to each other.</a:t>
            </a:r>
          </a:p>
          <a:p>
            <a:r>
              <a:rPr lang="en-GB" dirty="0"/>
              <a:t>Typically, you identify one activity as the main activity, that is, the app’s starting activity.</a:t>
            </a:r>
          </a:p>
          <a:p>
            <a:r>
              <a:rPr lang="en-GB" dirty="0"/>
              <a:t>So how do you get multiple activities in an app to communicate?</a:t>
            </a:r>
          </a:p>
          <a:p>
            <a:pPr lvl="1"/>
            <a:r>
              <a:rPr lang="en-GB" dirty="0"/>
              <a:t>An activity needs to indicate its “</a:t>
            </a:r>
            <a:r>
              <a:rPr lang="en-GB" b="1" i="1" dirty="0"/>
              <a:t>intent</a:t>
            </a:r>
            <a:r>
              <a:rPr lang="en-GB" dirty="0"/>
              <a:t>” to communicate with another activity.</a:t>
            </a:r>
          </a:p>
        </p:txBody>
      </p:sp>
    </p:spTree>
    <p:extLst>
      <p:ext uri="{BB962C8B-B14F-4D97-AF65-F5344CB8AC3E}">
        <p14:creationId xmlns:p14="http://schemas.microsoft.com/office/powerpoint/2010/main" val="3932888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 intent is a messaging object that can be used to request an action from another app component.</a:t>
            </a:r>
          </a:p>
          <a:p>
            <a:r>
              <a:rPr lang="en-GB" dirty="0"/>
              <a:t>Think of it as an “intent to do something”.</a:t>
            </a:r>
          </a:p>
          <a:p>
            <a:r>
              <a:rPr lang="en-GB" dirty="0"/>
              <a:t>There are </a:t>
            </a:r>
            <a:r>
              <a:rPr lang="en-GB" dirty="0" smtClean="0"/>
              <a:t>three fundamental </a:t>
            </a:r>
            <a:r>
              <a:rPr lang="en-GB" dirty="0"/>
              <a:t>uses of intents:</a:t>
            </a:r>
          </a:p>
          <a:p>
            <a:pPr lvl="1"/>
            <a:r>
              <a:rPr lang="en-GB" dirty="0"/>
              <a:t>Starting an Activity</a:t>
            </a:r>
          </a:p>
          <a:p>
            <a:pPr lvl="1"/>
            <a:r>
              <a:rPr lang="en-GB" dirty="0"/>
              <a:t>Starting a Service</a:t>
            </a:r>
          </a:p>
          <a:p>
            <a:pPr lvl="1"/>
            <a:r>
              <a:rPr lang="en-GB" dirty="0"/>
              <a:t>Delivering a Broadcast</a:t>
            </a:r>
          </a:p>
          <a:p>
            <a:r>
              <a:rPr lang="en-GB" dirty="0"/>
              <a:t>Today, we will be looking at the first of these.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9572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Intents: Starting an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/>
          </a:bodyPr>
          <a:lstStyle/>
          <a:p>
            <a:r>
              <a:rPr lang="en-GB" dirty="0"/>
              <a:t>Using intents makes it possible to:</a:t>
            </a:r>
          </a:p>
          <a:p>
            <a:pPr lvl="1"/>
            <a:r>
              <a:rPr lang="en-GB" dirty="0"/>
              <a:t>Switch between activities (start an activity),</a:t>
            </a:r>
          </a:p>
          <a:p>
            <a:pPr lvl="1"/>
            <a:r>
              <a:rPr lang="en-GB" dirty="0"/>
              <a:t>As well as pass data between activities</a:t>
            </a:r>
          </a:p>
          <a:p>
            <a:r>
              <a:rPr lang="en-GB" dirty="0"/>
              <a:t>Whenever you want an activity to start another activity, you use an intent.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702240" y="4077072"/>
            <a:ext cx="8063808" cy="2736304"/>
            <a:chOff x="702240" y="4077072"/>
            <a:chExt cx="8063808" cy="2736304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2364" y="4959408"/>
              <a:ext cx="1853968" cy="1853968"/>
            </a:xfrm>
            <a:prstGeom prst="rect">
              <a:avLst/>
            </a:prstGeom>
          </p:spPr>
        </p:pic>
        <p:sp>
          <p:nvSpPr>
            <p:cNvPr id="6" name="Rectangle 5"/>
            <p:cNvSpPr/>
            <p:nvPr/>
          </p:nvSpPr>
          <p:spPr>
            <a:xfrm>
              <a:off x="702240" y="5454344"/>
              <a:ext cx="1656184" cy="86409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Activity 1</a:t>
              </a:r>
            </a:p>
          </p:txBody>
        </p:sp>
        <p:sp>
          <p:nvSpPr>
            <p:cNvPr id="7" name="Rectangle 6"/>
            <p:cNvSpPr/>
            <p:nvPr/>
          </p:nvSpPr>
          <p:spPr>
            <a:xfrm>
              <a:off x="7020272" y="5454344"/>
              <a:ext cx="1656184" cy="86409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Activity 2</a:t>
              </a:r>
            </a:p>
          </p:txBody>
        </p:sp>
        <p:cxnSp>
          <p:nvCxnSpPr>
            <p:cNvPr id="9" name="Straight Arrow Connector 8"/>
            <p:cNvCxnSpPr>
              <a:stCxn id="6" idx="3"/>
            </p:cNvCxnSpPr>
            <p:nvPr/>
          </p:nvCxnSpPr>
          <p:spPr>
            <a:xfrm>
              <a:off x="2358424" y="5886392"/>
              <a:ext cx="1637512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Box 9"/>
            <p:cNvSpPr txBox="1"/>
            <p:nvPr/>
          </p:nvSpPr>
          <p:spPr>
            <a:xfrm>
              <a:off x="2544891" y="5624782"/>
              <a:ext cx="118462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400" dirty="0"/>
                <a:t>Intent</a:t>
              </a:r>
            </a:p>
            <a:p>
              <a:pPr algn="ctr"/>
              <a:r>
                <a:rPr lang="en-GB" sz="1400" dirty="0"/>
                <a:t>To: Activity 2</a:t>
              </a:r>
            </a:p>
          </p:txBody>
        </p:sp>
        <p:cxnSp>
          <p:nvCxnSpPr>
            <p:cNvPr id="12" name="Straight Arrow Connector 11"/>
            <p:cNvCxnSpPr>
              <a:stCxn id="4" idx="3"/>
              <a:endCxn id="7" idx="1"/>
            </p:cNvCxnSpPr>
            <p:nvPr/>
          </p:nvCxnSpPr>
          <p:spPr>
            <a:xfrm>
              <a:off x="5616332" y="5886392"/>
              <a:ext cx="1403940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/>
            <p:cNvSpPr txBox="1"/>
            <p:nvPr/>
          </p:nvSpPr>
          <p:spPr>
            <a:xfrm>
              <a:off x="5725992" y="5624782"/>
              <a:ext cx="118462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400" dirty="0"/>
                <a:t>Intent</a:t>
              </a:r>
            </a:p>
            <a:p>
              <a:pPr algn="ctr"/>
              <a:r>
                <a:rPr lang="en-GB" sz="1400" dirty="0"/>
                <a:t>To: Activity 2</a:t>
              </a:r>
            </a:p>
          </p:txBody>
        </p:sp>
        <p:sp>
          <p:nvSpPr>
            <p:cNvPr id="16" name="Rounded Rectangular Callout 15"/>
            <p:cNvSpPr/>
            <p:nvPr/>
          </p:nvSpPr>
          <p:spPr>
            <a:xfrm>
              <a:off x="4067944" y="4077072"/>
              <a:ext cx="2736304" cy="864096"/>
            </a:xfrm>
            <a:prstGeom prst="wedgeRoundRectCallou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en-GB" sz="1400" dirty="0"/>
                <a:t>Is intent OK?</a:t>
              </a:r>
            </a:p>
            <a:p>
              <a:r>
                <a:rPr lang="en-GB" sz="1400" dirty="0"/>
                <a:t>Does Activity 2 Exist?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b="1" dirty="0"/>
                <a:t>All OK</a:t>
              </a:r>
              <a:r>
                <a:rPr lang="en-GB" sz="1400" dirty="0"/>
                <a:t>, tell Activity 2 to start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b="1" dirty="0"/>
                <a:t>Not OK</a:t>
              </a:r>
              <a:r>
                <a:rPr lang="en-GB" sz="1400" dirty="0"/>
                <a:t>, throw exception</a:t>
              </a:r>
            </a:p>
          </p:txBody>
        </p:sp>
        <p:sp>
          <p:nvSpPr>
            <p:cNvPr id="19" name="Rounded Rectangular Callout 18"/>
            <p:cNvSpPr/>
            <p:nvPr/>
          </p:nvSpPr>
          <p:spPr>
            <a:xfrm>
              <a:off x="702240" y="4581128"/>
              <a:ext cx="1656184" cy="720080"/>
            </a:xfrm>
            <a:prstGeom prst="wedgeRoundRectCallou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sz="1400" dirty="0"/>
                <a:t>Send intent to start Activity 2</a:t>
              </a:r>
            </a:p>
          </p:txBody>
        </p:sp>
        <p:sp>
          <p:nvSpPr>
            <p:cNvPr id="20" name="Rounded Rectangular Callout 19"/>
            <p:cNvSpPr/>
            <p:nvPr/>
          </p:nvSpPr>
          <p:spPr>
            <a:xfrm>
              <a:off x="7020272" y="4581128"/>
              <a:ext cx="1745776" cy="720080"/>
            </a:xfrm>
            <a:prstGeom prst="wedgeRoundRectCallou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sz="1400" dirty="0"/>
                <a:t>Received message intent. Ok, starting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03782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Intents: Starting an Activity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2426455" y="2277786"/>
            <a:ext cx="2559357" cy="65571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Create </a:t>
            </a:r>
            <a:r>
              <a:rPr lang="en-GB" sz="1400" b="1" dirty="0"/>
              <a:t>new Intent Object</a:t>
            </a:r>
            <a:r>
              <a:rPr lang="en-GB" sz="1400" dirty="0"/>
              <a:t> to start new Activity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140200" y="3781329"/>
            <a:ext cx="2232000" cy="680597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Start new activity using </a:t>
            </a:r>
            <a:r>
              <a:rPr lang="en-GB" sz="1400" b="1" dirty="0" err="1"/>
              <a:t>StartActivity</a:t>
            </a:r>
            <a:r>
              <a:rPr lang="en-GB" sz="1400" b="1" dirty="0"/>
              <a:t>() </a:t>
            </a:r>
            <a:r>
              <a:rPr lang="en-GB" sz="1400" dirty="0"/>
              <a:t>method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039684" y="3781329"/>
            <a:ext cx="2232000" cy="680597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Start new activity using </a:t>
            </a:r>
            <a:r>
              <a:rPr lang="en-GB" sz="1400" b="1" dirty="0" err="1"/>
              <a:t>StartActivityForResult</a:t>
            </a:r>
            <a:r>
              <a:rPr lang="en-GB" sz="1400" b="1" dirty="0"/>
              <a:t>() </a:t>
            </a:r>
            <a:r>
              <a:rPr lang="en-GB" sz="1400" dirty="0"/>
              <a:t>method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843808" y="4653136"/>
            <a:ext cx="1728192" cy="3547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Activity 2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2426455" y="3149522"/>
            <a:ext cx="2559357" cy="468000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Requires response from new activity started?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2426455" y="6157664"/>
            <a:ext cx="2559357" cy="63632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 smtClean="0"/>
              <a:t>Use </a:t>
            </a:r>
            <a:r>
              <a:rPr lang="en-GB" sz="1400" b="1" dirty="0" err="1" smtClean="0"/>
              <a:t>setResult</a:t>
            </a:r>
            <a:r>
              <a:rPr lang="en-GB" sz="1400" b="1" dirty="0" smtClean="0"/>
              <a:t>()</a:t>
            </a:r>
            <a:r>
              <a:rPr lang="en-GB" sz="1400" dirty="0" smtClean="0"/>
              <a:t> to create </a:t>
            </a:r>
            <a:r>
              <a:rPr lang="en-GB" sz="1400" b="1" dirty="0"/>
              <a:t>new Intent </a:t>
            </a:r>
            <a:r>
              <a:rPr lang="en-GB" sz="1400" dirty="0"/>
              <a:t>Object with result data to send back to caller Activity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2843808" y="1700808"/>
            <a:ext cx="1728192" cy="3547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Activity 1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2426455" y="5318316"/>
            <a:ext cx="2559357" cy="468000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36000" rIns="36000" rtlCol="0" anchor="ctr"/>
          <a:lstStyle/>
          <a:p>
            <a:pPr algn="ctr"/>
            <a:r>
              <a:rPr lang="en-GB" sz="1400" dirty="0"/>
              <a:t>Done. </a:t>
            </a:r>
          </a:p>
          <a:p>
            <a:pPr algn="ctr"/>
            <a:r>
              <a:rPr lang="en-GB" sz="1400" dirty="0"/>
              <a:t>Activity 1 requires response?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5364088" y="1549152"/>
            <a:ext cx="2376264" cy="65571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Call back from Activity2, result received in </a:t>
            </a:r>
            <a:r>
              <a:rPr lang="en-GB" sz="1400" b="1" dirty="0" err="1"/>
              <a:t>onActivityResult</a:t>
            </a:r>
            <a:r>
              <a:rPr lang="en-GB" sz="1400" dirty="0"/>
              <a:t>()</a:t>
            </a:r>
          </a:p>
        </p:txBody>
      </p:sp>
      <p:cxnSp>
        <p:nvCxnSpPr>
          <p:cNvPr id="3" name="Straight Arrow Connector 2"/>
          <p:cNvCxnSpPr>
            <a:stCxn id="16" idx="2"/>
            <a:endCxn id="4" idx="0"/>
          </p:cNvCxnSpPr>
          <p:nvPr/>
        </p:nvCxnSpPr>
        <p:spPr>
          <a:xfrm flipH="1">
            <a:off x="3706134" y="2055576"/>
            <a:ext cx="1770" cy="2222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>
            <a:stCxn id="4" idx="2"/>
            <a:endCxn id="11" idx="0"/>
          </p:cNvCxnSpPr>
          <p:nvPr/>
        </p:nvCxnSpPr>
        <p:spPr>
          <a:xfrm>
            <a:off x="3706134" y="2933498"/>
            <a:ext cx="0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Elbow Connector 14"/>
          <p:cNvCxnSpPr>
            <a:stCxn id="11" idx="1"/>
            <a:endCxn id="9" idx="0"/>
          </p:cNvCxnSpPr>
          <p:nvPr/>
        </p:nvCxnSpPr>
        <p:spPr>
          <a:xfrm rot="10800000" flipV="1">
            <a:off x="2155685" y="3383521"/>
            <a:ext cx="270771" cy="397807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Elbow Connector 20"/>
          <p:cNvCxnSpPr>
            <a:stCxn id="11" idx="3"/>
            <a:endCxn id="8" idx="0"/>
          </p:cNvCxnSpPr>
          <p:nvPr/>
        </p:nvCxnSpPr>
        <p:spPr>
          <a:xfrm>
            <a:off x="4985812" y="3383522"/>
            <a:ext cx="270388" cy="397807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Elbow Connector 22"/>
          <p:cNvCxnSpPr>
            <a:stCxn id="9" idx="2"/>
            <a:endCxn id="10" idx="1"/>
          </p:cNvCxnSpPr>
          <p:nvPr/>
        </p:nvCxnSpPr>
        <p:spPr>
          <a:xfrm rot="16200000" flipH="1">
            <a:off x="2315449" y="4302161"/>
            <a:ext cx="368594" cy="688124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Elbow Connector 24"/>
          <p:cNvCxnSpPr>
            <a:stCxn id="8" idx="2"/>
            <a:endCxn id="10" idx="3"/>
          </p:cNvCxnSpPr>
          <p:nvPr/>
        </p:nvCxnSpPr>
        <p:spPr>
          <a:xfrm rot="5400000">
            <a:off x="4729803" y="4304123"/>
            <a:ext cx="368594" cy="684200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10" idx="2"/>
            <a:endCxn id="18" idx="0"/>
          </p:cNvCxnSpPr>
          <p:nvPr/>
        </p:nvCxnSpPr>
        <p:spPr>
          <a:xfrm flipH="1">
            <a:off x="3706134" y="5007904"/>
            <a:ext cx="1770" cy="3104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>
            <a:stCxn id="18" idx="2"/>
            <a:endCxn id="14" idx="0"/>
          </p:cNvCxnSpPr>
          <p:nvPr/>
        </p:nvCxnSpPr>
        <p:spPr>
          <a:xfrm>
            <a:off x="3706134" y="5786316"/>
            <a:ext cx="0" cy="3713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Elbow Connector 39"/>
          <p:cNvCxnSpPr>
            <a:stCxn id="14" idx="1"/>
            <a:endCxn id="16" idx="1"/>
          </p:cNvCxnSpPr>
          <p:nvPr/>
        </p:nvCxnSpPr>
        <p:spPr>
          <a:xfrm rot="10800000" flipH="1">
            <a:off x="2426454" y="1878192"/>
            <a:ext cx="417353" cy="4597636"/>
          </a:xfrm>
          <a:prstGeom prst="bentConnector3">
            <a:avLst>
              <a:gd name="adj1" fmla="val -41409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Elbow Connector 44"/>
          <p:cNvCxnSpPr>
            <a:stCxn id="18" idx="1"/>
            <a:endCxn id="16" idx="1"/>
          </p:cNvCxnSpPr>
          <p:nvPr/>
        </p:nvCxnSpPr>
        <p:spPr>
          <a:xfrm rot="10800000" flipH="1">
            <a:off x="2426454" y="1878192"/>
            <a:ext cx="417353" cy="3674124"/>
          </a:xfrm>
          <a:prstGeom prst="bentConnector3">
            <a:avLst>
              <a:gd name="adj1" fmla="val -41409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>
            <a:stCxn id="16" idx="3"/>
            <a:endCxn id="19" idx="1"/>
          </p:cNvCxnSpPr>
          <p:nvPr/>
        </p:nvCxnSpPr>
        <p:spPr>
          <a:xfrm flipV="1">
            <a:off x="4572000" y="1877008"/>
            <a:ext cx="792088" cy="11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49"/>
          <p:cNvSpPr txBox="1"/>
          <p:nvPr/>
        </p:nvSpPr>
        <p:spPr>
          <a:xfrm>
            <a:off x="5220072" y="3374095"/>
            <a:ext cx="4090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No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1763688" y="3355668"/>
            <a:ext cx="4542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Yes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1881984" y="5286658"/>
            <a:ext cx="4090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No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3635896" y="5806394"/>
            <a:ext cx="4542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Yes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5508104" y="2420888"/>
            <a:ext cx="2088232" cy="523220"/>
          </a:xfrm>
          <a:prstGeom prst="rect">
            <a:avLst/>
          </a:prstGeom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en-GB" sz="1400" dirty="0"/>
              <a:t>Activity 1, do something with data received</a:t>
            </a:r>
          </a:p>
        </p:txBody>
      </p:sp>
      <p:cxnSp>
        <p:nvCxnSpPr>
          <p:cNvPr id="58" name="Straight Arrow Connector 57"/>
          <p:cNvCxnSpPr>
            <a:stCxn id="56" idx="0"/>
            <a:endCxn id="19" idx="2"/>
          </p:cNvCxnSpPr>
          <p:nvPr/>
        </p:nvCxnSpPr>
        <p:spPr>
          <a:xfrm flipV="1">
            <a:off x="6552220" y="2204864"/>
            <a:ext cx="0" cy="216024"/>
          </a:xfrm>
          <a:prstGeom prst="straightConnector1">
            <a:avLst/>
          </a:prstGeom>
          <a:ln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Box 59"/>
          <p:cNvSpPr txBox="1"/>
          <p:nvPr/>
        </p:nvSpPr>
        <p:spPr>
          <a:xfrm>
            <a:off x="6660232" y="3212976"/>
            <a:ext cx="2088232" cy="1384995"/>
          </a:xfrm>
          <a:prstGeom prst="rect">
            <a:avLst/>
          </a:prstGeom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en-GB" sz="1400" dirty="0"/>
              <a:t>Intent includes details of current (calling) Activity – </a:t>
            </a:r>
            <a:r>
              <a:rPr lang="en-GB" sz="1400" b="1" dirty="0"/>
              <a:t>this</a:t>
            </a:r>
            <a:r>
              <a:rPr lang="en-GB" sz="1400" dirty="0"/>
              <a:t> - and the </a:t>
            </a:r>
            <a:r>
              <a:rPr lang="en-GB" sz="1400" b="1" dirty="0"/>
              <a:t>new activity class to start</a:t>
            </a:r>
            <a:r>
              <a:rPr lang="en-GB" sz="1400" dirty="0"/>
              <a:t>, passed as </a:t>
            </a:r>
            <a:r>
              <a:rPr lang="en-GB" sz="1400" dirty="0" smtClean="0"/>
              <a:t>arguments </a:t>
            </a:r>
            <a:r>
              <a:rPr lang="en-GB" sz="1400" dirty="0"/>
              <a:t>to the new Intent</a:t>
            </a:r>
            <a:r>
              <a:rPr lang="en-GB" sz="1400" dirty="0" smtClean="0"/>
              <a:t>() object.</a:t>
            </a:r>
            <a:endParaRPr lang="en-GB" sz="1400" dirty="0"/>
          </a:p>
        </p:txBody>
      </p:sp>
      <p:cxnSp>
        <p:nvCxnSpPr>
          <p:cNvPr id="62" name="Straight Arrow Connector 61"/>
          <p:cNvCxnSpPr>
            <a:stCxn id="60" idx="1"/>
            <a:endCxn id="4" idx="3"/>
          </p:cNvCxnSpPr>
          <p:nvPr/>
        </p:nvCxnSpPr>
        <p:spPr>
          <a:xfrm flipH="1" flipV="1">
            <a:off x="4985812" y="2605642"/>
            <a:ext cx="1674420" cy="12998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/>
          <p:cNvCxnSpPr>
            <a:stCxn id="18" idx="1"/>
          </p:cNvCxnSpPr>
          <p:nvPr/>
        </p:nvCxnSpPr>
        <p:spPr>
          <a:xfrm flipH="1">
            <a:off x="1115617" y="5552316"/>
            <a:ext cx="131083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Arrow Connector 71"/>
          <p:cNvCxnSpPr>
            <a:stCxn id="14" idx="1"/>
          </p:cNvCxnSpPr>
          <p:nvPr/>
        </p:nvCxnSpPr>
        <p:spPr>
          <a:xfrm flipH="1">
            <a:off x="1115617" y="6475828"/>
            <a:ext cx="1310838" cy="96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 rot="16200000">
            <a:off x="-874303" y="4079853"/>
            <a:ext cx="28864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Back to caller Activity, Activity 1 </a:t>
            </a:r>
            <a:r>
              <a:rPr lang="en-GB" sz="1400" dirty="0">
                <a:sym typeface="Wingdings" panose="05000000000000000000" pitchFamily="2" charset="2"/>
              </a:rPr>
              <a:t>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823954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Intents: Starting an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You start a new Activity instance by:</a:t>
            </a:r>
          </a:p>
          <a:p>
            <a:r>
              <a:rPr lang="en-GB" dirty="0"/>
              <a:t>Creating a </a:t>
            </a:r>
            <a:r>
              <a:rPr lang="en-GB" b="1" dirty="0"/>
              <a:t>new Intent object</a:t>
            </a:r>
          </a:p>
          <a:p>
            <a:pPr lvl="1"/>
            <a:r>
              <a:rPr lang="en-GB" dirty="0"/>
              <a:t>Describes the activity to start</a:t>
            </a:r>
          </a:p>
          <a:p>
            <a:pPr lvl="1"/>
            <a:r>
              <a:rPr lang="en-GB" dirty="0"/>
              <a:t>Includes any necessary data to send with intent</a:t>
            </a:r>
          </a:p>
          <a:p>
            <a:r>
              <a:rPr lang="en-GB" dirty="0"/>
              <a:t>Call the </a:t>
            </a:r>
            <a:r>
              <a:rPr lang="en-GB" b="1" dirty="0" err="1"/>
              <a:t>startActivity</a:t>
            </a:r>
            <a:r>
              <a:rPr lang="en-GB" dirty="0"/>
              <a:t>() method passing in the Intent object created.</a:t>
            </a:r>
          </a:p>
          <a:p>
            <a:r>
              <a:rPr lang="en-GB" dirty="0"/>
              <a:t>If you want to receive a result back from the started activity, call </a:t>
            </a:r>
            <a:r>
              <a:rPr lang="en-GB" b="1" dirty="0" err="1"/>
              <a:t>startActivityForResult</a:t>
            </a:r>
            <a:r>
              <a:rPr lang="en-GB" dirty="0"/>
              <a:t>() instead.</a:t>
            </a:r>
          </a:p>
          <a:p>
            <a:pPr lvl="1"/>
            <a:r>
              <a:rPr lang="en-GB" dirty="0"/>
              <a:t>Parent activity will receive the result as an Intent in its </a:t>
            </a:r>
            <a:r>
              <a:rPr lang="en-GB" b="1" dirty="0" err="1"/>
              <a:t>onActivityResult</a:t>
            </a:r>
            <a:r>
              <a:rPr lang="en-GB" b="1" dirty="0"/>
              <a:t>()</a:t>
            </a:r>
            <a:r>
              <a:rPr lang="en-GB" dirty="0"/>
              <a:t> </a:t>
            </a:r>
            <a:r>
              <a:rPr lang="en-GB" dirty="0" err="1"/>
              <a:t>Callback</a:t>
            </a:r>
            <a:r>
              <a:rPr lang="en-GB" dirty="0"/>
              <a:t> – you will need to override this method.</a:t>
            </a:r>
          </a:p>
        </p:txBody>
      </p:sp>
    </p:spTree>
    <p:extLst>
      <p:ext uri="{BB962C8B-B14F-4D97-AF65-F5344CB8AC3E}">
        <p14:creationId xmlns:p14="http://schemas.microsoft.com/office/powerpoint/2010/main" val="2335484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Intents: Starting an Activity, The 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997152"/>
          </a:xfrm>
        </p:spPr>
        <p:txBody>
          <a:bodyPr>
            <a:normAutofit/>
          </a:bodyPr>
          <a:lstStyle/>
          <a:p>
            <a:r>
              <a:rPr lang="en-GB" dirty="0"/>
              <a:t>Import the intent library into the sending activity (Activity 1).</a:t>
            </a:r>
          </a:p>
          <a:p>
            <a:pPr marL="365760" lvl="1" indent="0">
              <a:buNone/>
            </a:pPr>
            <a:r>
              <a:rPr lang="en-US" sz="20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import </a:t>
            </a:r>
            <a:r>
              <a:rPr lang="en-US" sz="20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android.content.Intent</a:t>
            </a:r>
            <a:r>
              <a:rPr 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;</a:t>
            </a:r>
            <a:endParaRPr lang="en-GB" sz="2000" dirty="0"/>
          </a:p>
          <a:p>
            <a:r>
              <a:rPr lang="en-GB" dirty="0"/>
              <a:t>Create an Intent object and specify the target activity to start.</a:t>
            </a:r>
          </a:p>
          <a:p>
            <a:pPr marL="411480" lvl="1" indent="0">
              <a:buNone/>
            </a:pPr>
            <a:r>
              <a:rPr lang="en-US" sz="16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// Create message intent</a:t>
            </a:r>
          </a:p>
          <a:p>
            <a:pPr marL="411480" lvl="1" indent="0">
              <a:buNone/>
            </a:pPr>
            <a:r>
              <a:rPr lang="en-US" sz="16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// Replace </a:t>
            </a:r>
            <a:r>
              <a:rPr lang="en-US" sz="1600" i="1" dirty="0" err="1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TargetActivity</a:t>
            </a:r>
            <a:r>
              <a:rPr lang="en-US" sz="1600" i="1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sz="16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with the name of the activity to start</a:t>
            </a:r>
            <a:br>
              <a:rPr lang="en-US" sz="16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sz="18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 </a:t>
            </a:r>
            <a:r>
              <a:rPr lang="en-US" sz="18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</a:t>
            </a:r>
            <a:r>
              <a:rPr lang="en-US" sz="18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lang="en-US" sz="18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new </a:t>
            </a:r>
            <a:r>
              <a:rPr lang="en-US" sz="18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Intent(</a:t>
            </a:r>
            <a:r>
              <a:rPr lang="en-US" sz="18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this</a:t>
            </a:r>
            <a:r>
              <a:rPr lang="en-US" sz="18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lang="en-US" sz="1800" b="1" dirty="0" err="1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TargetActivity</a:t>
            </a:r>
            <a:r>
              <a:rPr lang="en-US" sz="18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.</a:t>
            </a:r>
            <a:r>
              <a:rPr lang="en-US" sz="1800" b="1" dirty="0" err="1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class</a:t>
            </a:r>
            <a:r>
              <a:rPr lang="en-US" sz="18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);</a:t>
            </a:r>
            <a:endParaRPr lang="en-GB" sz="1800" dirty="0"/>
          </a:p>
          <a:p>
            <a:r>
              <a:rPr lang="en-GB" dirty="0"/>
              <a:t>Call the </a:t>
            </a:r>
            <a:r>
              <a:rPr lang="en-GB" dirty="0" err="1"/>
              <a:t>startActivity</a:t>
            </a:r>
            <a:r>
              <a:rPr lang="en-GB" dirty="0"/>
              <a:t>() method passing in the intent object created</a:t>
            </a:r>
          </a:p>
          <a:p>
            <a:pPr marL="411480" lvl="1" indent="0">
              <a:buNone/>
            </a:pPr>
            <a:r>
              <a:rPr lang="en-US" sz="18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// start the activity</a:t>
            </a:r>
            <a:br>
              <a:rPr lang="en-US" sz="18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sz="18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startActivity</a:t>
            </a:r>
            <a:r>
              <a:rPr lang="en-US" sz="18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(intent);</a:t>
            </a: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082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Intents: Starting an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If the parent activity is expecting a result back from the child activity, the parent activity needs to use:</a:t>
            </a:r>
          </a:p>
          <a:p>
            <a:pPr lvl="2"/>
            <a:r>
              <a:rPr lang="en-GB" b="1" dirty="0" err="1" smtClean="0"/>
              <a:t>startActivityForResult</a:t>
            </a:r>
            <a:r>
              <a:rPr lang="en-GB" dirty="0" smtClean="0"/>
              <a:t>(Intent </a:t>
            </a:r>
            <a:r>
              <a:rPr lang="en-GB" dirty="0" err="1"/>
              <a:t>intent</a:t>
            </a:r>
            <a:r>
              <a:rPr lang="en-GB" dirty="0"/>
              <a:t>, </a:t>
            </a:r>
            <a:r>
              <a:rPr lang="en-GB" dirty="0" err="1"/>
              <a:t>int</a:t>
            </a:r>
            <a:r>
              <a:rPr lang="en-GB" dirty="0"/>
              <a:t> </a:t>
            </a:r>
            <a:r>
              <a:rPr lang="en-GB" dirty="0" err="1"/>
              <a:t>requestCode</a:t>
            </a:r>
            <a:r>
              <a:rPr lang="en-GB" dirty="0"/>
              <a:t>)</a:t>
            </a:r>
          </a:p>
          <a:p>
            <a:pPr lvl="2"/>
            <a:r>
              <a:rPr lang="en-GB" b="1" dirty="0" err="1" smtClean="0"/>
              <a:t>startActivityForResult</a:t>
            </a:r>
            <a:r>
              <a:rPr lang="en-GB" dirty="0" smtClean="0"/>
              <a:t>(Intent </a:t>
            </a:r>
            <a:r>
              <a:rPr lang="en-GB" dirty="0" err="1"/>
              <a:t>intent</a:t>
            </a:r>
            <a:r>
              <a:rPr lang="en-GB" dirty="0"/>
              <a:t>, </a:t>
            </a:r>
            <a:r>
              <a:rPr lang="en-GB" dirty="0" err="1"/>
              <a:t>int</a:t>
            </a:r>
            <a:r>
              <a:rPr lang="en-GB" dirty="0"/>
              <a:t> </a:t>
            </a:r>
            <a:r>
              <a:rPr lang="en-GB" dirty="0" err="1"/>
              <a:t>requestCode</a:t>
            </a:r>
            <a:r>
              <a:rPr lang="en-GB" dirty="0"/>
              <a:t>, Bundle options)</a:t>
            </a:r>
          </a:p>
          <a:p>
            <a:pPr lvl="1"/>
            <a:r>
              <a:rPr lang="en-GB" b="1" dirty="0"/>
              <a:t>intent</a:t>
            </a:r>
            <a:r>
              <a:rPr lang="en-GB" dirty="0"/>
              <a:t>: the intent to start</a:t>
            </a:r>
          </a:p>
          <a:p>
            <a:pPr lvl="1"/>
            <a:r>
              <a:rPr lang="en-GB" b="1" dirty="0" err="1"/>
              <a:t>requestCode</a:t>
            </a:r>
            <a:r>
              <a:rPr lang="en-GB" dirty="0"/>
              <a:t>: an integer code sent to the child activity so the parent activity can identify which child activity has sent a result back.</a:t>
            </a:r>
          </a:p>
          <a:p>
            <a:pPr lvl="1"/>
            <a:r>
              <a:rPr lang="en-GB" b="1" dirty="0"/>
              <a:t>options</a:t>
            </a:r>
            <a:r>
              <a:rPr lang="en-GB" dirty="0"/>
              <a:t>: additional options for starting the activity.</a:t>
            </a:r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5359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Sending Data with an Intent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To send data with an intent you have to tell Android you want to “put” extra information to send with the intent.</a:t>
            </a:r>
          </a:p>
          <a:p>
            <a:r>
              <a:rPr lang="en-GB" dirty="0"/>
              <a:t>You use the </a:t>
            </a:r>
            <a:r>
              <a:rPr lang="en-GB" b="1" dirty="0" err="1"/>
              <a:t>putExtra</a:t>
            </a:r>
            <a:r>
              <a:rPr lang="en-GB" dirty="0"/>
              <a:t>() method.</a:t>
            </a:r>
          </a:p>
          <a:p>
            <a:pPr marL="411480" lvl="1" indent="0">
              <a:buNone/>
            </a:pPr>
            <a:r>
              <a:rPr lang="en-US" sz="16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// Create message intent</a:t>
            </a:r>
            <a:br>
              <a:rPr lang="en-US" sz="16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sz="16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sz="16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lang="en-US" sz="16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new 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Intent(</a:t>
            </a:r>
            <a:r>
              <a:rPr lang="en-US" sz="16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this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lang="en-US" sz="16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ReceiveMessageActivity.</a:t>
            </a:r>
            <a:r>
              <a:rPr lang="en-US" sz="1600" b="1" dirty="0" err="1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class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);</a:t>
            </a:r>
            <a:b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/>
            </a:r>
            <a:b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sz="16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// Send data - add extra information to send with intent</a:t>
            </a:r>
            <a:br>
              <a:rPr lang="en-US" sz="16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sz="16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intent.</a:t>
            </a:r>
            <a:r>
              <a:rPr lang="en-US" sz="1600" b="1" dirty="0" err="1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putExtra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sz="16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sz="1600" b="1" dirty="0" err="1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data_id</a:t>
            </a:r>
            <a:r>
              <a:rPr lang="en-US" sz="16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 value);</a:t>
            </a:r>
            <a:b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/>
            </a:r>
            <a:b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sz="16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// start the activity with the intent</a:t>
            </a:r>
            <a:br>
              <a:rPr lang="en-US" sz="16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sz="16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startActivity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(intent);</a:t>
            </a:r>
            <a:endParaRPr lang="en-GB" sz="1800" dirty="0"/>
          </a:p>
          <a:p>
            <a:pPr marL="365760" lvl="1" indent="0">
              <a:spcBef>
                <a:spcPts val="1200"/>
              </a:spcBef>
              <a:buNone/>
            </a:pPr>
            <a:r>
              <a:rPr lang="en-GB" dirty="0"/>
              <a:t>Where:</a:t>
            </a:r>
          </a:p>
          <a:p>
            <a:pPr lvl="2"/>
            <a:r>
              <a:rPr lang="en-GB" b="1" dirty="0" err="1"/>
              <a:t>data_id</a:t>
            </a:r>
            <a:r>
              <a:rPr lang="en-GB" dirty="0"/>
              <a:t> is a string identifier name for the data being sent</a:t>
            </a:r>
          </a:p>
          <a:p>
            <a:pPr lvl="2"/>
            <a:r>
              <a:rPr lang="en-GB" b="1" dirty="0"/>
              <a:t>value</a:t>
            </a:r>
            <a:r>
              <a:rPr lang="en-GB" dirty="0"/>
              <a:t> is the actual data value being sent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2843808" y="3356992"/>
            <a:ext cx="1080120" cy="9001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/>
        </p:nvSpPr>
        <p:spPr>
          <a:xfrm>
            <a:off x="971600" y="3933056"/>
            <a:ext cx="7200800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79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Sending Data with an Intent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you are sending multiple data values:</a:t>
            </a:r>
          </a:p>
          <a:p>
            <a:pPr lvl="1"/>
            <a:r>
              <a:rPr lang="en-GB" dirty="0"/>
              <a:t>Create a </a:t>
            </a:r>
            <a:r>
              <a:rPr lang="en-GB" b="1" dirty="0"/>
              <a:t>Bundle</a:t>
            </a:r>
            <a:r>
              <a:rPr lang="en-GB" dirty="0"/>
              <a:t> object instead.</a:t>
            </a:r>
          </a:p>
          <a:p>
            <a:pPr lvl="1"/>
            <a:r>
              <a:rPr lang="en-GB" dirty="0"/>
              <a:t>Add the different data items to the Bundle object</a:t>
            </a:r>
          </a:p>
          <a:p>
            <a:pPr lvl="1"/>
            <a:r>
              <a:rPr lang="en-GB" dirty="0"/>
              <a:t>Use the </a:t>
            </a:r>
            <a:r>
              <a:rPr lang="en-GB" b="1" dirty="0" err="1"/>
              <a:t>putExtra</a:t>
            </a:r>
            <a:r>
              <a:rPr lang="en-GB" b="1" dirty="0" err="1">
                <a:solidFill>
                  <a:srgbClr val="FF0000"/>
                </a:solidFill>
              </a:rPr>
              <a:t>s</a:t>
            </a:r>
            <a:r>
              <a:rPr lang="en-GB" dirty="0"/>
              <a:t>() method to send the bundle.</a:t>
            </a:r>
          </a:p>
        </p:txBody>
      </p:sp>
    </p:spTree>
    <p:extLst>
      <p:ext uri="{BB962C8B-B14F-4D97-AF65-F5344CB8AC3E}">
        <p14:creationId xmlns:p14="http://schemas.microsoft.com/office/powerpoint/2010/main" val="786099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Receiving Data Sent with an Intent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To receive the data sent with the intent in the target activity you need to do two things:</a:t>
            </a:r>
          </a:p>
          <a:p>
            <a:r>
              <a:rPr lang="en-GB" dirty="0"/>
              <a:t>First retrieve the intent sent using the </a:t>
            </a:r>
            <a:r>
              <a:rPr lang="en-GB" b="1" dirty="0" err="1"/>
              <a:t>getIntent</a:t>
            </a:r>
            <a:r>
              <a:rPr lang="en-GB" dirty="0"/>
              <a:t>() method.</a:t>
            </a:r>
          </a:p>
          <a:p>
            <a:pPr marL="365760" lvl="1" indent="0">
              <a:buNone/>
            </a:pPr>
            <a:r>
              <a:rPr lang="en-US" sz="19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// Retrieve the intent sent to the activity</a:t>
            </a:r>
            <a:br>
              <a:rPr lang="en-US" sz="19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sz="19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 </a:t>
            </a:r>
            <a:r>
              <a:rPr lang="en-US" sz="19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</a:t>
            </a:r>
            <a:r>
              <a:rPr lang="en-US" sz="19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lang="en-US" sz="19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getIntent</a:t>
            </a:r>
            <a:r>
              <a:rPr lang="en-US" sz="19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();</a:t>
            </a:r>
            <a:endParaRPr lang="en-GB" sz="1700" b="1" dirty="0"/>
          </a:p>
          <a:p>
            <a:pPr>
              <a:spcBef>
                <a:spcPts val="1200"/>
              </a:spcBef>
            </a:pPr>
            <a:r>
              <a:rPr lang="en-GB" dirty="0"/>
              <a:t>Then you get the Extra information sent using the </a:t>
            </a:r>
            <a:r>
              <a:rPr lang="en-GB" b="1" dirty="0" err="1"/>
              <a:t>get</a:t>
            </a:r>
            <a:r>
              <a:rPr lang="en-GB" b="1" i="1" dirty="0" err="1">
                <a:solidFill>
                  <a:srgbClr val="FF0000"/>
                </a:solidFill>
              </a:rPr>
              <a:t>DataType</a:t>
            </a:r>
            <a:r>
              <a:rPr lang="en-GB" b="1" dirty="0" err="1"/>
              <a:t>Extra</a:t>
            </a:r>
            <a:r>
              <a:rPr lang="en-GB" dirty="0"/>
              <a:t>("</a:t>
            </a:r>
            <a:r>
              <a:rPr lang="en-GB" dirty="0" err="1"/>
              <a:t>data_id</a:t>
            </a:r>
            <a:r>
              <a:rPr lang="en-GB" dirty="0"/>
              <a:t>") method, where:</a:t>
            </a:r>
          </a:p>
          <a:p>
            <a:pPr lvl="2"/>
            <a:r>
              <a:rPr lang="en-GB" dirty="0" err="1"/>
              <a:t>DataType</a:t>
            </a:r>
            <a:r>
              <a:rPr lang="en-GB" dirty="0"/>
              <a:t> is the type of data being retrieved, e.g.:</a:t>
            </a:r>
          </a:p>
          <a:p>
            <a:pPr marL="1143000" lvl="3" indent="0">
              <a:buNone/>
            </a:pPr>
            <a:r>
              <a:rPr lang="en-GB" dirty="0" err="1"/>
              <a:t>get</a:t>
            </a:r>
            <a:r>
              <a:rPr lang="en-GB" b="1" dirty="0" err="1"/>
              <a:t>String</a:t>
            </a:r>
            <a:r>
              <a:rPr lang="en-GB" dirty="0" err="1"/>
              <a:t>Extra</a:t>
            </a:r>
            <a:r>
              <a:rPr lang="en-GB" dirty="0"/>
              <a:t>()		</a:t>
            </a:r>
            <a:r>
              <a:rPr lang="en-GB" dirty="0" err="1"/>
              <a:t>get</a:t>
            </a:r>
            <a:r>
              <a:rPr lang="en-GB" b="1" dirty="0" err="1"/>
              <a:t>Int</a:t>
            </a:r>
            <a:r>
              <a:rPr lang="en-GB" dirty="0" err="1"/>
              <a:t>Extra</a:t>
            </a:r>
            <a:r>
              <a:rPr lang="en-GB" dirty="0"/>
              <a:t>()	</a:t>
            </a:r>
            <a:r>
              <a:rPr lang="en-GB" dirty="0" err="1"/>
              <a:t>get</a:t>
            </a:r>
            <a:r>
              <a:rPr lang="en-GB" b="1" dirty="0" err="1"/>
              <a:t>Boolean</a:t>
            </a:r>
            <a:r>
              <a:rPr lang="en-GB" dirty="0" err="1"/>
              <a:t>Extra</a:t>
            </a:r>
            <a:r>
              <a:rPr lang="en-GB" dirty="0"/>
              <a:t>()</a:t>
            </a:r>
          </a:p>
          <a:p>
            <a:pPr lvl="2"/>
            <a:r>
              <a:rPr lang="en-GB" dirty="0" err="1"/>
              <a:t>data_id</a:t>
            </a:r>
            <a:r>
              <a:rPr lang="en-GB" dirty="0"/>
              <a:t> is the string identifier used for the sent data item</a:t>
            </a:r>
          </a:p>
          <a:p>
            <a:pPr marL="320040" lvl="1" indent="0">
              <a:buNone/>
            </a:pPr>
            <a:r>
              <a:rPr lang="en-US" sz="19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// Retrieve the extra string information sent with it</a:t>
            </a:r>
          </a:p>
          <a:p>
            <a:pPr marL="320040" lvl="1" indent="0">
              <a:buNone/>
            </a:pPr>
            <a:r>
              <a:rPr lang="en-US" sz="19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String </a:t>
            </a:r>
            <a:r>
              <a:rPr lang="en-US" sz="19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messageText</a:t>
            </a:r>
            <a:r>
              <a:rPr lang="en-US" sz="19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lang="en-US" sz="19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intent.getStringExtra</a:t>
            </a:r>
            <a:r>
              <a:rPr lang="en-US" sz="19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sz="19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"message"</a:t>
            </a:r>
            <a:r>
              <a:rPr lang="en-US" sz="19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);</a:t>
            </a:r>
          </a:p>
          <a:p>
            <a:r>
              <a:rPr lang="en-GB" dirty="0"/>
              <a:t>You can also chain </a:t>
            </a:r>
            <a:r>
              <a:rPr lang="en-GB" dirty="0" smtClean="0"/>
              <a:t>the methods </a:t>
            </a:r>
            <a:r>
              <a:rPr lang="en-GB" dirty="0"/>
              <a:t>together:</a:t>
            </a:r>
          </a:p>
          <a:p>
            <a:pPr marL="320040" lvl="1" indent="0">
              <a:buNone/>
            </a:pPr>
            <a:r>
              <a:rPr lang="en-US" sz="19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String </a:t>
            </a:r>
            <a:r>
              <a:rPr lang="en-US" sz="19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messageText</a:t>
            </a:r>
            <a:r>
              <a:rPr lang="en-US" sz="19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lang="en-US" sz="19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getIntent</a:t>
            </a:r>
            <a:r>
              <a:rPr lang="en-US" sz="19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().</a:t>
            </a:r>
            <a:r>
              <a:rPr lang="en-US" sz="19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getStringExtra</a:t>
            </a:r>
            <a:r>
              <a:rPr lang="en-US" sz="19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sz="19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"message"</a:t>
            </a:r>
            <a:r>
              <a:rPr lang="en-US" sz="19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1998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Returning a Result from an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To return a result to a parent activity, a </a:t>
            </a:r>
            <a:r>
              <a:rPr lang="en-GB" b="1" dirty="0"/>
              <a:t>child activity</a:t>
            </a:r>
            <a:r>
              <a:rPr lang="en-GB" dirty="0"/>
              <a:t> can use the following methods:</a:t>
            </a:r>
          </a:p>
          <a:p>
            <a:pPr lvl="1"/>
            <a:r>
              <a:rPr lang="en-GB" b="1" dirty="0" err="1"/>
              <a:t>setResult</a:t>
            </a:r>
            <a:r>
              <a:rPr lang="en-GB" dirty="0"/>
              <a:t>(</a:t>
            </a:r>
            <a:r>
              <a:rPr lang="en-GB" dirty="0" err="1"/>
              <a:t>int</a:t>
            </a:r>
            <a:r>
              <a:rPr lang="en-GB" dirty="0"/>
              <a:t> </a:t>
            </a:r>
            <a:r>
              <a:rPr lang="en-GB" dirty="0" err="1"/>
              <a:t>resultCode</a:t>
            </a:r>
            <a:r>
              <a:rPr lang="en-GB" dirty="0"/>
              <a:t>)</a:t>
            </a:r>
          </a:p>
          <a:p>
            <a:pPr lvl="1"/>
            <a:r>
              <a:rPr lang="en-GB" b="1" dirty="0" err="1"/>
              <a:t>setResult</a:t>
            </a:r>
            <a:r>
              <a:rPr lang="en-GB" dirty="0"/>
              <a:t>(</a:t>
            </a:r>
            <a:r>
              <a:rPr lang="en-GB" dirty="0" err="1"/>
              <a:t>int</a:t>
            </a:r>
            <a:r>
              <a:rPr lang="en-GB" dirty="0"/>
              <a:t> </a:t>
            </a:r>
            <a:r>
              <a:rPr lang="en-GB" dirty="0" err="1"/>
              <a:t>resultCode</a:t>
            </a:r>
            <a:r>
              <a:rPr lang="en-GB" dirty="0"/>
              <a:t>, Intent data)</a:t>
            </a:r>
          </a:p>
          <a:p>
            <a:r>
              <a:rPr lang="en-GB" dirty="0"/>
              <a:t>The </a:t>
            </a:r>
            <a:r>
              <a:rPr lang="en-GB" dirty="0" err="1"/>
              <a:t>resultCode</a:t>
            </a:r>
            <a:r>
              <a:rPr lang="en-GB" dirty="0"/>
              <a:t> parameter is used to indicate if:</a:t>
            </a:r>
          </a:p>
          <a:p>
            <a:pPr lvl="1"/>
            <a:r>
              <a:rPr lang="en-GB" dirty="0" err="1"/>
              <a:t>Activity.</a:t>
            </a:r>
            <a:r>
              <a:rPr lang="en-GB" b="1" dirty="0" err="1"/>
              <a:t>RESULT_OK</a:t>
            </a:r>
            <a:r>
              <a:rPr lang="en-GB" dirty="0"/>
              <a:t> – Constant value </a:t>
            </a:r>
            <a:r>
              <a:rPr lang="en-GB" b="1" dirty="0"/>
              <a:t>1</a:t>
            </a:r>
            <a:r>
              <a:rPr lang="en-GB" dirty="0"/>
              <a:t> and means operation was successful</a:t>
            </a:r>
          </a:p>
          <a:p>
            <a:pPr lvl="1"/>
            <a:r>
              <a:rPr lang="en-GB" dirty="0" err="1"/>
              <a:t>Activity.</a:t>
            </a:r>
            <a:r>
              <a:rPr lang="en-GB" b="1" dirty="0" err="1"/>
              <a:t>RESULT_CANCELED</a:t>
            </a:r>
            <a:r>
              <a:rPr lang="en-GB" dirty="0"/>
              <a:t> – Constant value </a:t>
            </a:r>
            <a:r>
              <a:rPr lang="en-GB" b="1" dirty="0"/>
              <a:t>0</a:t>
            </a:r>
            <a:r>
              <a:rPr lang="en-GB" dirty="0"/>
              <a:t> and means operation was cancelled.</a:t>
            </a:r>
          </a:p>
          <a:p>
            <a:pPr lvl="1"/>
            <a:r>
              <a:rPr lang="en-GB" dirty="0" err="1"/>
              <a:t>Activity.</a:t>
            </a:r>
            <a:r>
              <a:rPr lang="en-GB" b="1" dirty="0" err="1"/>
              <a:t>RESULT_FIRST_USER</a:t>
            </a:r>
            <a:r>
              <a:rPr lang="en-GB" dirty="0"/>
              <a:t> – allows you to define your own </a:t>
            </a:r>
            <a:r>
              <a:rPr lang="en-GB" b="1" dirty="0"/>
              <a:t>custom result codes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38143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Returning a Result from an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second method for returning a result from a child activity also allows you to send extra data back to the parent using an </a:t>
            </a:r>
            <a:r>
              <a:rPr lang="en-GB" b="1" dirty="0"/>
              <a:t>Intent</a:t>
            </a:r>
            <a:r>
              <a:rPr lang="en-GB" dirty="0"/>
              <a:t>.</a:t>
            </a:r>
          </a:p>
          <a:p>
            <a:r>
              <a:rPr lang="en-GB" dirty="0"/>
              <a:t>When the activity is done, it passes any result data back to the parent via the intent.</a:t>
            </a:r>
          </a:p>
          <a:p>
            <a:r>
              <a:rPr lang="en-GB" dirty="0"/>
              <a:t>The parent activity accesses the data sent in the </a:t>
            </a:r>
            <a:r>
              <a:rPr lang="en-GB" b="1" dirty="0" err="1"/>
              <a:t>onActivityResult</a:t>
            </a:r>
            <a:r>
              <a:rPr lang="en-GB" dirty="0"/>
              <a:t>() method.</a:t>
            </a:r>
          </a:p>
        </p:txBody>
      </p:sp>
    </p:spTree>
    <p:extLst>
      <p:ext uri="{BB962C8B-B14F-4D97-AF65-F5344CB8AC3E}">
        <p14:creationId xmlns:p14="http://schemas.microsoft.com/office/powerpoint/2010/main" val="4053681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Returning a Result from an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</a:t>
            </a:r>
            <a:r>
              <a:rPr lang="en-GB" b="1" dirty="0"/>
              <a:t>parent activity</a:t>
            </a:r>
            <a:r>
              <a:rPr lang="en-GB" dirty="0"/>
              <a:t> will need to </a:t>
            </a:r>
            <a:r>
              <a:rPr lang="en-GB" b="1" i="1" dirty="0"/>
              <a:t>override</a:t>
            </a:r>
            <a:r>
              <a:rPr lang="en-GB" dirty="0"/>
              <a:t> the </a:t>
            </a:r>
            <a:r>
              <a:rPr lang="en-GB" b="1" dirty="0" err="1"/>
              <a:t>onActivityResult</a:t>
            </a:r>
            <a:r>
              <a:rPr lang="en-GB" b="1" dirty="0"/>
              <a:t> </a:t>
            </a:r>
            <a:r>
              <a:rPr lang="en-GB" dirty="0"/>
              <a:t>method to read the result sent back from the child activity:</a:t>
            </a:r>
          </a:p>
          <a:p>
            <a:pPr lvl="2"/>
            <a:r>
              <a:rPr lang="en-GB" b="1" dirty="0" err="1"/>
              <a:t>onActivityResult</a:t>
            </a:r>
            <a:r>
              <a:rPr lang="en-GB" dirty="0"/>
              <a:t>(</a:t>
            </a:r>
            <a:r>
              <a:rPr lang="en-GB" dirty="0" err="1"/>
              <a:t>int</a:t>
            </a:r>
            <a:r>
              <a:rPr lang="en-GB" dirty="0"/>
              <a:t> </a:t>
            </a:r>
            <a:r>
              <a:rPr lang="en-GB" dirty="0" err="1"/>
              <a:t>requestCode</a:t>
            </a:r>
            <a:r>
              <a:rPr lang="en-GB" dirty="0"/>
              <a:t>, </a:t>
            </a:r>
            <a:r>
              <a:rPr lang="en-GB" dirty="0" err="1"/>
              <a:t>int</a:t>
            </a:r>
            <a:r>
              <a:rPr lang="en-GB" dirty="0"/>
              <a:t> </a:t>
            </a:r>
            <a:r>
              <a:rPr lang="en-GB" dirty="0" err="1"/>
              <a:t>resultCode</a:t>
            </a:r>
            <a:r>
              <a:rPr lang="en-GB" dirty="0"/>
              <a:t>, Intent data)</a:t>
            </a:r>
          </a:p>
          <a:p>
            <a:pPr lvl="1"/>
            <a:r>
              <a:rPr lang="en-GB" b="1" dirty="0" err="1"/>
              <a:t>requestCode</a:t>
            </a:r>
            <a:r>
              <a:rPr lang="en-GB" dirty="0"/>
              <a:t>: The original request code sent to the child activity to enable the parent to identify which activity sent a result back.</a:t>
            </a:r>
          </a:p>
          <a:p>
            <a:pPr lvl="1"/>
            <a:r>
              <a:rPr lang="en-GB" b="1" dirty="0" err="1"/>
              <a:t>resultCode</a:t>
            </a:r>
            <a:r>
              <a:rPr lang="en-GB" dirty="0"/>
              <a:t>: The integer result code returned by the child activity via its </a:t>
            </a:r>
            <a:r>
              <a:rPr lang="en-GB" dirty="0" err="1"/>
              <a:t>setResult</a:t>
            </a:r>
            <a:r>
              <a:rPr lang="en-GB" dirty="0"/>
              <a:t> method.</a:t>
            </a:r>
          </a:p>
          <a:p>
            <a:pPr lvl="1"/>
            <a:r>
              <a:rPr lang="en-GB" b="1" dirty="0"/>
              <a:t>data</a:t>
            </a:r>
            <a:r>
              <a:rPr lang="en-GB" dirty="0"/>
              <a:t>: an intent which returns any additional result data to the caller activity.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9372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Intents: Start an Activity in Other Apps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541206"/>
            <a:ext cx="8153400" cy="4495800"/>
          </a:xfrm>
        </p:spPr>
        <p:txBody>
          <a:bodyPr/>
          <a:lstStyle/>
          <a:p>
            <a:r>
              <a:rPr lang="en-GB" dirty="0"/>
              <a:t>All Android apps are made up of one or more activities, along with other components.</a:t>
            </a:r>
          </a:p>
          <a:p>
            <a:r>
              <a:rPr lang="en-GB" dirty="0"/>
              <a:t>An intent can also be used to start an activity in other apps e.g. using Gmail to send messages composed in your app.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702240" y="4077072"/>
            <a:ext cx="8063808" cy="2736304"/>
            <a:chOff x="702240" y="4077072"/>
            <a:chExt cx="8063808" cy="2736304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62364" y="4959408"/>
              <a:ext cx="1853968" cy="1853968"/>
            </a:xfrm>
            <a:prstGeom prst="rect">
              <a:avLst/>
            </a:prstGeom>
          </p:spPr>
        </p:pic>
        <p:sp>
          <p:nvSpPr>
            <p:cNvPr id="5" name="Rectangle 4"/>
            <p:cNvSpPr/>
            <p:nvPr/>
          </p:nvSpPr>
          <p:spPr>
            <a:xfrm>
              <a:off x="702240" y="5454344"/>
              <a:ext cx="1656184" cy="86409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Your App</a:t>
              </a:r>
            </a:p>
          </p:txBody>
        </p:sp>
        <p:sp>
          <p:nvSpPr>
            <p:cNvPr id="6" name="Rectangle 5"/>
            <p:cNvSpPr/>
            <p:nvPr/>
          </p:nvSpPr>
          <p:spPr>
            <a:xfrm>
              <a:off x="7020272" y="5454344"/>
              <a:ext cx="1656184" cy="86409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Other App e.g. Gmail</a:t>
              </a:r>
            </a:p>
          </p:txBody>
        </p:sp>
        <p:cxnSp>
          <p:nvCxnSpPr>
            <p:cNvPr id="7" name="Straight Arrow Connector 6"/>
            <p:cNvCxnSpPr>
              <a:stCxn id="5" idx="3"/>
            </p:cNvCxnSpPr>
            <p:nvPr/>
          </p:nvCxnSpPr>
          <p:spPr>
            <a:xfrm>
              <a:off x="2358424" y="5886392"/>
              <a:ext cx="1637512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Box 7"/>
            <p:cNvSpPr txBox="1"/>
            <p:nvPr/>
          </p:nvSpPr>
          <p:spPr>
            <a:xfrm>
              <a:off x="2512736" y="5624782"/>
              <a:ext cx="124893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400" dirty="0"/>
                <a:t>Intent</a:t>
              </a:r>
            </a:p>
            <a:p>
              <a:pPr algn="ctr"/>
              <a:r>
                <a:rPr lang="en-GB" sz="1400" dirty="0"/>
                <a:t>To: Other App</a:t>
              </a:r>
            </a:p>
          </p:txBody>
        </p:sp>
        <p:cxnSp>
          <p:nvCxnSpPr>
            <p:cNvPr id="9" name="Straight Arrow Connector 8"/>
            <p:cNvCxnSpPr>
              <a:stCxn id="4" idx="3"/>
              <a:endCxn id="6" idx="1"/>
            </p:cNvCxnSpPr>
            <p:nvPr/>
          </p:nvCxnSpPr>
          <p:spPr>
            <a:xfrm>
              <a:off x="5616332" y="5886392"/>
              <a:ext cx="1403940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Box 9"/>
            <p:cNvSpPr txBox="1"/>
            <p:nvPr/>
          </p:nvSpPr>
          <p:spPr>
            <a:xfrm>
              <a:off x="5380548" y="5624782"/>
              <a:ext cx="187551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400" dirty="0"/>
                <a:t>Intent</a:t>
              </a:r>
            </a:p>
            <a:p>
              <a:pPr algn="ctr"/>
              <a:r>
                <a:rPr lang="en-GB" sz="1400" dirty="0"/>
                <a:t>To: Other App Activity</a:t>
              </a:r>
            </a:p>
          </p:txBody>
        </p:sp>
        <p:sp>
          <p:nvSpPr>
            <p:cNvPr id="11" name="Rounded Rectangular Callout 10"/>
            <p:cNvSpPr/>
            <p:nvPr/>
          </p:nvSpPr>
          <p:spPr>
            <a:xfrm>
              <a:off x="4067944" y="4077072"/>
              <a:ext cx="2842668" cy="864096"/>
            </a:xfrm>
            <a:prstGeom prst="wedgeRoundRectCallou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en-GB" sz="1400" dirty="0"/>
                <a:t>Is intent OK?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b="1" dirty="0"/>
                <a:t>All OK</a:t>
              </a:r>
              <a:r>
                <a:rPr lang="en-GB" sz="1400" dirty="0"/>
                <a:t>, tell other App to start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b="1" dirty="0"/>
                <a:t>Not OK</a:t>
              </a:r>
              <a:r>
                <a:rPr lang="en-GB" sz="1400" dirty="0"/>
                <a:t>, throw exception</a:t>
              </a:r>
            </a:p>
          </p:txBody>
        </p:sp>
        <p:sp>
          <p:nvSpPr>
            <p:cNvPr id="12" name="Rounded Rectangular Callout 11"/>
            <p:cNvSpPr/>
            <p:nvPr/>
          </p:nvSpPr>
          <p:spPr>
            <a:xfrm>
              <a:off x="702240" y="4581128"/>
              <a:ext cx="1656184" cy="720080"/>
            </a:xfrm>
            <a:prstGeom prst="wedgeRoundRectCallou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sz="1400" dirty="0"/>
                <a:t>Send intent to other App</a:t>
              </a:r>
            </a:p>
          </p:txBody>
        </p:sp>
        <p:sp>
          <p:nvSpPr>
            <p:cNvPr id="13" name="Rounded Rectangular Callout 12"/>
            <p:cNvSpPr/>
            <p:nvPr/>
          </p:nvSpPr>
          <p:spPr>
            <a:xfrm>
              <a:off x="7020272" y="4581128"/>
              <a:ext cx="1745776" cy="720080"/>
            </a:xfrm>
            <a:prstGeom prst="wedgeRoundRectCallou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sz="1400" dirty="0"/>
                <a:t>Received message intent. Ok, starting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59612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Activities in Other Apps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some important questions:</a:t>
            </a:r>
          </a:p>
          <a:p>
            <a:pPr lvl="1"/>
            <a:r>
              <a:rPr lang="en-GB" dirty="0"/>
              <a:t>How do you know what activities (apps) are available on the user’s device?</a:t>
            </a:r>
          </a:p>
          <a:p>
            <a:pPr lvl="1"/>
            <a:r>
              <a:rPr lang="en-GB" dirty="0"/>
              <a:t>How do you know if the activities (apps) are appropriate for what you want to do?</a:t>
            </a:r>
          </a:p>
          <a:p>
            <a:pPr lvl="1"/>
            <a:r>
              <a:rPr lang="en-GB" dirty="0"/>
              <a:t>How do you use these activities?</a:t>
            </a:r>
          </a:p>
          <a:p>
            <a:r>
              <a:rPr lang="en-GB" dirty="0"/>
              <a:t>The answer to these questions is using </a:t>
            </a:r>
            <a:r>
              <a:rPr lang="en-GB" b="1" dirty="0"/>
              <a:t>Actions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9947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Actions provide a way of telling Android what standard operations activities can perform.</a:t>
            </a:r>
          </a:p>
          <a:p>
            <a:r>
              <a:rPr lang="en-GB" dirty="0"/>
              <a:t>For example, Android knows all activities registered for a Send action can send messages.</a:t>
            </a:r>
          </a:p>
          <a:p>
            <a:r>
              <a:rPr lang="en-GB" dirty="0"/>
              <a:t>In this way, you can create intents that use actions to return existing app activities that can be used in a standard way.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9824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Explicit vs Implicit Intents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Previously, we created intents that launched a </a:t>
            </a:r>
            <a:r>
              <a:rPr lang="en-GB" b="1" i="1" dirty="0"/>
              <a:t>specific</a:t>
            </a:r>
            <a:r>
              <a:rPr lang="en-GB" dirty="0"/>
              <a:t> activity.</a:t>
            </a:r>
          </a:p>
          <a:p>
            <a:pPr lvl="1"/>
            <a:r>
              <a:rPr lang="en-GB" dirty="0"/>
              <a:t>This type of intent is an </a:t>
            </a:r>
            <a:r>
              <a:rPr lang="en-GB" b="1" dirty="0"/>
              <a:t>explicit intent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Typically used to start components in your own app because you know the class name or service to start.</a:t>
            </a:r>
          </a:p>
          <a:p>
            <a:r>
              <a:rPr lang="en-GB" dirty="0"/>
              <a:t>With </a:t>
            </a:r>
            <a:r>
              <a:rPr lang="en-GB" b="1" dirty="0"/>
              <a:t>implicit intents</a:t>
            </a:r>
            <a:r>
              <a:rPr lang="en-GB" dirty="0"/>
              <a:t>, there is an action you want done, but you don’t mind which activity does it.</a:t>
            </a:r>
          </a:p>
          <a:p>
            <a:pPr lvl="1"/>
            <a:r>
              <a:rPr lang="en-GB" dirty="0"/>
              <a:t>You leave the details of which activity performs it to Android, and the user (if multiple options exist).</a:t>
            </a:r>
          </a:p>
          <a:p>
            <a:pPr lvl="1"/>
            <a:r>
              <a:rPr lang="en-GB" dirty="0"/>
              <a:t>If Android finds more than one activity that is able to receive the intent, an activity chooser is displayed.</a:t>
            </a:r>
          </a:p>
          <a:p>
            <a:pPr lvl="1"/>
            <a:r>
              <a:rPr lang="en-GB" b="1" dirty="0"/>
              <a:t>Note</a:t>
            </a:r>
            <a:r>
              <a:rPr lang="en-GB" dirty="0"/>
              <a:t>: you can also force Android to always display an activity chooser dialog using the </a:t>
            </a:r>
            <a:r>
              <a:rPr lang="en-GB" dirty="0" err="1"/>
              <a:t>createChooser</a:t>
            </a:r>
            <a:r>
              <a:rPr lang="en-GB" dirty="0"/>
              <a:t>() method.</a:t>
            </a:r>
          </a:p>
        </p:txBody>
      </p:sp>
    </p:spTree>
    <p:extLst>
      <p:ext uri="{BB962C8B-B14F-4D97-AF65-F5344CB8AC3E}">
        <p14:creationId xmlns:p14="http://schemas.microsoft.com/office/powerpoint/2010/main" val="4121639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Sending Implicit Intents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5628" y="2924944"/>
            <a:ext cx="1853968" cy="185396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95504" y="3419880"/>
            <a:ext cx="1656184" cy="86409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Your App</a:t>
            </a:r>
          </a:p>
        </p:txBody>
      </p:sp>
      <p:sp>
        <p:nvSpPr>
          <p:cNvPr id="6" name="Rectangle 5"/>
          <p:cNvSpPr/>
          <p:nvPr/>
        </p:nvSpPr>
        <p:spPr>
          <a:xfrm>
            <a:off x="6913536" y="3419880"/>
            <a:ext cx="1656184" cy="86409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Other App e.g. Gmail</a:t>
            </a:r>
          </a:p>
        </p:txBody>
      </p:sp>
      <p:cxnSp>
        <p:nvCxnSpPr>
          <p:cNvPr id="7" name="Straight Arrow Connector 6"/>
          <p:cNvCxnSpPr>
            <a:stCxn id="5" idx="3"/>
          </p:cNvCxnSpPr>
          <p:nvPr/>
        </p:nvCxnSpPr>
        <p:spPr>
          <a:xfrm>
            <a:off x="2251688" y="3851928"/>
            <a:ext cx="163751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2124610" y="3590318"/>
            <a:ext cx="18117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dirty="0"/>
              <a:t>Intent: Send Message</a:t>
            </a:r>
          </a:p>
          <a:p>
            <a:pPr algn="ctr"/>
            <a:r>
              <a:rPr lang="en-GB" sz="1400" dirty="0"/>
              <a:t>To: Other App</a:t>
            </a:r>
          </a:p>
        </p:txBody>
      </p:sp>
      <p:cxnSp>
        <p:nvCxnSpPr>
          <p:cNvPr id="9" name="Straight Arrow Connector 8"/>
          <p:cNvCxnSpPr>
            <a:stCxn id="4" idx="3"/>
            <a:endCxn id="6" idx="1"/>
          </p:cNvCxnSpPr>
          <p:nvPr/>
        </p:nvCxnSpPr>
        <p:spPr>
          <a:xfrm>
            <a:off x="5509596" y="3851928"/>
            <a:ext cx="140394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5292080" y="3590318"/>
            <a:ext cx="16673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dirty="0"/>
              <a:t>One Activity Found</a:t>
            </a:r>
          </a:p>
          <a:p>
            <a:pPr algn="ctr"/>
            <a:r>
              <a:rPr lang="en-GB" sz="1400" dirty="0"/>
              <a:t>Send To: Activity</a:t>
            </a:r>
          </a:p>
        </p:txBody>
      </p:sp>
      <p:sp>
        <p:nvSpPr>
          <p:cNvPr id="11" name="Rounded Rectangular Callout 10"/>
          <p:cNvSpPr/>
          <p:nvPr/>
        </p:nvSpPr>
        <p:spPr>
          <a:xfrm>
            <a:off x="3961208" y="2042608"/>
            <a:ext cx="2842668" cy="864096"/>
          </a:xfrm>
          <a:prstGeom prst="wedgeRoundRect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400" dirty="0"/>
              <a:t>Is intent OK?</a:t>
            </a:r>
          </a:p>
          <a:p>
            <a:r>
              <a:rPr lang="en-GB" sz="1400" dirty="0"/>
              <a:t>Does Activity capable of receiving intent exist?</a:t>
            </a:r>
          </a:p>
        </p:txBody>
      </p:sp>
      <p:sp>
        <p:nvSpPr>
          <p:cNvPr id="12" name="Rounded Rectangular Callout 11"/>
          <p:cNvSpPr/>
          <p:nvPr/>
        </p:nvSpPr>
        <p:spPr>
          <a:xfrm>
            <a:off x="595504" y="2546664"/>
            <a:ext cx="1656184" cy="720080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/>
              <a:t>Send intent to other App</a:t>
            </a:r>
          </a:p>
        </p:txBody>
      </p:sp>
      <p:sp>
        <p:nvSpPr>
          <p:cNvPr id="13" name="Rounded Rectangular Callout 12"/>
          <p:cNvSpPr/>
          <p:nvPr/>
        </p:nvSpPr>
        <p:spPr>
          <a:xfrm>
            <a:off x="6913536" y="2546664"/>
            <a:ext cx="1745776" cy="720080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/>
              <a:t>Received message intent. Ok, starting</a:t>
            </a:r>
          </a:p>
        </p:txBody>
      </p:sp>
      <p:sp>
        <p:nvSpPr>
          <p:cNvPr id="14" name="Rectangle 13"/>
          <p:cNvSpPr/>
          <p:nvPr/>
        </p:nvSpPr>
        <p:spPr>
          <a:xfrm>
            <a:off x="3754520" y="5589240"/>
            <a:ext cx="1656184" cy="86409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Activity Chooser</a:t>
            </a:r>
          </a:p>
        </p:txBody>
      </p:sp>
      <p:cxnSp>
        <p:nvCxnSpPr>
          <p:cNvPr id="16" name="Straight Arrow Connector 15"/>
          <p:cNvCxnSpPr/>
          <p:nvPr/>
        </p:nvCxnSpPr>
        <p:spPr>
          <a:xfrm>
            <a:off x="4582612" y="4778912"/>
            <a:ext cx="0" cy="7765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3538437" y="4869160"/>
            <a:ext cx="2099486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GB" sz="1400" dirty="0"/>
              <a:t>Multiple Activities Found</a:t>
            </a:r>
          </a:p>
          <a:p>
            <a:pPr algn="ctr"/>
            <a:r>
              <a:rPr lang="en-GB" sz="1400" dirty="0"/>
              <a:t>Display Activity Chooser</a:t>
            </a:r>
          </a:p>
        </p:txBody>
      </p:sp>
      <p:cxnSp>
        <p:nvCxnSpPr>
          <p:cNvPr id="21" name="Elbow Connector 20"/>
          <p:cNvCxnSpPr>
            <a:stCxn id="14" idx="3"/>
            <a:endCxn id="6" idx="2"/>
          </p:cNvCxnSpPr>
          <p:nvPr/>
        </p:nvCxnSpPr>
        <p:spPr>
          <a:xfrm flipV="1">
            <a:off x="5410704" y="4283976"/>
            <a:ext cx="2330924" cy="1737312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5995906" y="5733256"/>
            <a:ext cx="13835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dirty="0"/>
              <a:t>Send to Activity</a:t>
            </a:r>
          </a:p>
          <a:p>
            <a:pPr algn="ctr"/>
            <a:r>
              <a:rPr lang="en-GB" sz="1400" dirty="0"/>
              <a:t>Chosen by User</a:t>
            </a:r>
          </a:p>
        </p:txBody>
      </p:sp>
    </p:spTree>
    <p:extLst>
      <p:ext uri="{BB962C8B-B14F-4D97-AF65-F5344CB8AC3E}">
        <p14:creationId xmlns:p14="http://schemas.microsoft.com/office/powerpoint/2010/main" val="1265168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Implicit Intents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 will look at implicit intents in more detail later.</a:t>
            </a:r>
          </a:p>
        </p:txBody>
      </p:sp>
    </p:spTree>
    <p:extLst>
      <p:ext uri="{BB962C8B-B14F-4D97-AF65-F5344CB8AC3E}">
        <p14:creationId xmlns:p14="http://schemas.microsoft.com/office/powerpoint/2010/main" val="1441884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Activity Back Stack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Each time a new activity is started, the previous activity is stopped, but the system preserves the activity in a stack (</a:t>
            </a:r>
            <a:r>
              <a:rPr lang="en-GB" b="1" dirty="0"/>
              <a:t>the back stack</a:t>
            </a:r>
            <a:r>
              <a:rPr lang="en-GB" dirty="0"/>
              <a:t>).</a:t>
            </a:r>
          </a:p>
          <a:p>
            <a:r>
              <a:rPr lang="en-GB" dirty="0"/>
              <a:t>The back stack adheres to the standard “</a:t>
            </a:r>
            <a:r>
              <a:rPr lang="en-GB" b="1" dirty="0"/>
              <a:t>last in, first out</a:t>
            </a:r>
            <a:r>
              <a:rPr lang="en-GB" dirty="0"/>
              <a:t>” principle of stacks.</a:t>
            </a:r>
          </a:p>
          <a:p>
            <a:r>
              <a:rPr lang="en-GB" dirty="0"/>
              <a:t>When a new activity is started it is </a:t>
            </a:r>
            <a:r>
              <a:rPr lang="en-GB" b="1" dirty="0"/>
              <a:t>pushed</a:t>
            </a:r>
            <a:r>
              <a:rPr lang="en-GB" dirty="0"/>
              <a:t> onto the top of the back stack and takes user focus.</a:t>
            </a:r>
          </a:p>
          <a:p>
            <a:r>
              <a:rPr lang="en-GB" dirty="0"/>
              <a:t>When the user is done with the current activity (presses back or quits), it is </a:t>
            </a:r>
            <a:r>
              <a:rPr lang="en-GB" b="1" dirty="0"/>
              <a:t>popped</a:t>
            </a:r>
            <a:r>
              <a:rPr lang="en-GB" dirty="0"/>
              <a:t> from the back stack and destroyed and the previous activity moves to the top of the stack and resumes.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4538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Activity Back Stack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576" y="1700808"/>
            <a:ext cx="4428571" cy="204761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3600" y="4218264"/>
            <a:ext cx="4219048" cy="2019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475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154490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10815</TotalTime>
  <Words>1555</Words>
  <Application>Microsoft Office PowerPoint</Application>
  <PresentationFormat>On-screen Show (4:3)</PresentationFormat>
  <Paragraphs>191</Paragraphs>
  <Slides>24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Calibri</vt:lpstr>
      <vt:lpstr>Cambria</vt:lpstr>
      <vt:lpstr>Courier New</vt:lpstr>
      <vt:lpstr>Wingdings</vt:lpstr>
      <vt:lpstr>Wingdings 2</vt:lpstr>
      <vt:lpstr>Median</vt:lpstr>
      <vt:lpstr>Android Intents</vt:lpstr>
      <vt:lpstr>Today’s Lecture</vt:lpstr>
      <vt:lpstr>Multiple Activities</vt:lpstr>
      <vt:lpstr>Intents</vt:lpstr>
      <vt:lpstr>Intents: Starting an Activity</vt:lpstr>
      <vt:lpstr>Intents: Starting an Activity</vt:lpstr>
      <vt:lpstr>Intents: Starting an Activity</vt:lpstr>
      <vt:lpstr>Intents: Starting an Activity, The Code</vt:lpstr>
      <vt:lpstr>Intents: Starting an Activity</vt:lpstr>
      <vt:lpstr>Sending Data with an Intent</vt:lpstr>
      <vt:lpstr>Sending Data with an Intent</vt:lpstr>
      <vt:lpstr>Receiving Data Sent with an Intent</vt:lpstr>
      <vt:lpstr>Returning a Result from an Activity</vt:lpstr>
      <vt:lpstr>Returning a Result from an Activity</vt:lpstr>
      <vt:lpstr>Returning a Result from an Activity</vt:lpstr>
      <vt:lpstr>Intents: Start an Activity in Other Apps</vt:lpstr>
      <vt:lpstr>Starting Activities in Other Apps</vt:lpstr>
      <vt:lpstr>Actions</vt:lpstr>
      <vt:lpstr>Explicit vs Implicit Intents</vt:lpstr>
      <vt:lpstr>Sending Implicit Intents</vt:lpstr>
      <vt:lpstr>Implicit Intents</vt:lpstr>
      <vt:lpstr>The Activity Back Stack</vt:lpstr>
      <vt:lpstr>The Activity Back Stack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1596</cp:revision>
  <cp:lastPrinted>2014-09-29T16:21:25Z</cp:lastPrinted>
  <dcterms:created xsi:type="dcterms:W3CDTF">2013-09-18T07:00:31Z</dcterms:created>
  <dcterms:modified xsi:type="dcterms:W3CDTF">2016-11-14T07:40:47Z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