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62" r:id="rId1"/>
  </p:sldMasterIdLst>
  <p:notesMasterIdLst>
    <p:notesMasterId r:id="rId29"/>
  </p:notesMasterIdLst>
  <p:handoutMasterIdLst>
    <p:handoutMasterId r:id="rId30"/>
  </p:handoutMasterIdLst>
  <p:sldIdLst>
    <p:sldId id="256" r:id="rId2"/>
    <p:sldId id="258" r:id="rId3"/>
    <p:sldId id="279" r:id="rId4"/>
    <p:sldId id="293" r:id="rId5"/>
    <p:sldId id="280" r:id="rId6"/>
    <p:sldId id="266" r:id="rId7"/>
    <p:sldId id="268" r:id="rId8"/>
    <p:sldId id="274" r:id="rId9"/>
    <p:sldId id="281" r:id="rId10"/>
    <p:sldId id="270" r:id="rId11"/>
    <p:sldId id="272" r:id="rId12"/>
    <p:sldId id="284" r:id="rId13"/>
    <p:sldId id="282" r:id="rId14"/>
    <p:sldId id="276" r:id="rId15"/>
    <p:sldId id="277" r:id="rId16"/>
    <p:sldId id="294" r:id="rId17"/>
    <p:sldId id="286" r:id="rId18"/>
    <p:sldId id="287" r:id="rId19"/>
    <p:sldId id="285" r:id="rId20"/>
    <p:sldId id="290" r:id="rId21"/>
    <p:sldId id="291" r:id="rId22"/>
    <p:sldId id="292" r:id="rId23"/>
    <p:sldId id="278" r:id="rId24"/>
    <p:sldId id="289" r:id="rId25"/>
    <p:sldId id="295" r:id="rId26"/>
    <p:sldId id="296" r:id="rId27"/>
    <p:sldId id="288" r:id="rId28"/>
  </p:sldIdLst>
  <p:sldSz cx="9144000" cy="6858000" type="screen4x3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00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AC6B6F7-2384-0614-A5DC-8A18D4059BF0}" v="32" dt="2019-09-13T15:29:03.622"/>
    <p1510:client id="{DFA95040-9983-2902-48C8-0917B843F4DF}" v="6" dt="2019-09-04T15:15:50.11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725"/>
    <p:restoredTop sz="66144"/>
  </p:normalViewPr>
  <p:slideViewPr>
    <p:cSldViewPr>
      <p:cViewPr varScale="1">
        <p:scale>
          <a:sx n="26" d="100"/>
          <a:sy n="26" d="100"/>
        </p:scale>
        <p:origin x="1800" y="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handoutMaster" Target="handoutMasters/handoutMaster1.xml"/><Relationship Id="rId35" Type="http://schemas.microsoft.com/office/2015/10/relationships/revisionInfo" Target="revisionInfo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F869FE0-EF38-4848-92E3-28A5EA174CD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250" cy="4889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 smtClean="0">
                <a:latin typeface="Arial" charset="0"/>
                <a:ea typeface="ＭＳ Ｐゴシック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301AB33-7896-4306-8084-46C0485DB48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778250" y="0"/>
            <a:ext cx="2889250" cy="4889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smtClean="0">
                <a:latin typeface="Arial" charset="0"/>
                <a:ea typeface="ＭＳ Ｐゴシック" charset="-128"/>
              </a:defRPr>
            </a:lvl1pPr>
          </a:lstStyle>
          <a:p>
            <a:pPr>
              <a:defRPr/>
            </a:pPr>
            <a:fld id="{D074D0C7-31FF-4D06-AAB7-30D1C2FE7D00}" type="datetimeFigureOut">
              <a:rPr lang="en-US"/>
              <a:pPr>
                <a:defRPr/>
              </a:pPr>
              <a:t>9/17/2019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76ADAF5-2EAE-4441-9400-B37B52F6FC2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9264650"/>
            <a:ext cx="2889250" cy="48895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 smtClean="0">
                <a:latin typeface="Arial" charset="0"/>
                <a:ea typeface="ＭＳ Ｐゴシック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56B51F-FB7A-4EE4-8653-95DDA9CD2677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778250" y="9264650"/>
            <a:ext cx="2889250" cy="48895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smtClean="0">
                <a:latin typeface="Arial" charset="0"/>
                <a:ea typeface="ＭＳ Ｐゴシック" charset="-128"/>
              </a:defRPr>
            </a:lvl1pPr>
          </a:lstStyle>
          <a:p>
            <a:pPr>
              <a:defRPr/>
            </a:pPr>
            <a:fld id="{17C8452C-1767-4C77-B791-19741624567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D26D6244-7D01-4417-B194-D67C02864E04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89250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659688E2-DA81-44D1-BCA7-F939BAC49C7C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89250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7412" name="Rectangle 4">
            <a:extLst>
              <a:ext uri="{FF2B5EF4-FFF2-40B4-BE49-F238E27FC236}">
                <a16:creationId xmlns:a16="http://schemas.microsoft.com/office/drawing/2014/main" id="{91C8A1F0-2D67-4055-AC64-3CE8F0A41A46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6938" y="731838"/>
            <a:ext cx="4875212" cy="36576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149" name="Rectangle 5">
            <a:extLst>
              <a:ext uri="{FF2B5EF4-FFF2-40B4-BE49-F238E27FC236}">
                <a16:creationId xmlns:a16="http://schemas.microsoft.com/office/drawing/2014/main" id="{C72F7119-9ECE-4C60-B415-97C4CC94799D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66750" y="4632325"/>
            <a:ext cx="5335588" cy="4389438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6150" name="Rectangle 6">
            <a:extLst>
              <a:ext uri="{FF2B5EF4-FFF2-40B4-BE49-F238E27FC236}">
                <a16:creationId xmlns:a16="http://schemas.microsoft.com/office/drawing/2014/main" id="{B93E35AF-2900-4FE2-AFDD-138FC855CE3C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4650"/>
            <a:ext cx="2889250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51" name="Rectangle 7">
            <a:extLst>
              <a:ext uri="{FF2B5EF4-FFF2-40B4-BE49-F238E27FC236}">
                <a16:creationId xmlns:a16="http://schemas.microsoft.com/office/drawing/2014/main" id="{2030019C-8947-4C40-9982-2F925B2548A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4650"/>
            <a:ext cx="2889250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D47176C2-7DEC-414B-844C-DA01CECFB5D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itchFamily="-102" charset="-128"/>
        <a:cs typeface="ＭＳ Ｐゴシック" pitchFamily="-112" charset="-128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itchFamily="-102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itchFamily="-102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itchFamily="-102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itchFamily="-102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7">
            <a:extLst>
              <a:ext uri="{FF2B5EF4-FFF2-40B4-BE49-F238E27FC236}">
                <a16:creationId xmlns:a16="http://schemas.microsoft.com/office/drawing/2014/main" id="{D35D0F76-4973-44D1-AB0B-CCFE266D98D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04B93A4B-D0F7-472C-9294-1196E0EC9F23}" type="slidenum">
              <a:rPr lang="en-US" altLang="en-US" smtClean="0"/>
              <a:pPr/>
              <a:t>1</a:t>
            </a:fld>
            <a:endParaRPr lang="en-US" altLang="en-US"/>
          </a:p>
        </p:txBody>
      </p:sp>
      <p:sp>
        <p:nvSpPr>
          <p:cNvPr id="19458" name="Rectangle 2">
            <a:extLst>
              <a:ext uri="{FF2B5EF4-FFF2-40B4-BE49-F238E27FC236}">
                <a16:creationId xmlns:a16="http://schemas.microsoft.com/office/drawing/2014/main" id="{72B4FD16-6FC6-41D0-92DB-F8D6D83CA26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412DD355-4CE4-4DB9-83B7-BE5AB9A8C38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Croeso a chyflwyno   CWJ</a:t>
            </a:r>
          </a:p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Ymwneud ag addysg plant 3 – 7 oed yng Nghymru </a:t>
            </a:r>
          </a:p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Trosolwg o’r athroniaeth sy’n sail i’r Cyfnod Sylfaen</a:t>
            </a:r>
          </a:p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Profiadau’r hyfforddeion yn Barod  Beth gwyddoch am y CS?</a:t>
            </a:r>
          </a:p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Introduction to the Foundation Phase. The Principles of the Foundation Phase. Demonstrate knowledge and understanding of the underlying philosophy and relevant documentation relating to the Foundation Phase in Wales; </a:t>
            </a:r>
          </a:p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incorporating the ‘hot topics’ within current education reforms/ the challenges</a:t>
            </a:r>
          </a:p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.Self esteem in young children</a:t>
            </a:r>
          </a:p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.Begin to understand how a variety of factors influence children’s enthusiasm and motivation to learn</a:t>
            </a:r>
          </a:p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.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7">
            <a:extLst>
              <a:ext uri="{FF2B5EF4-FFF2-40B4-BE49-F238E27FC236}">
                <a16:creationId xmlns:a16="http://schemas.microsoft.com/office/drawing/2014/main" id="{69FB0540-B5A9-4902-A0F9-6730DFC7E4A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4A87EB1B-2B73-45AF-8B15-8F391E946D13}" type="slidenum">
              <a:rPr lang="en-US" altLang="en-US" smtClean="0"/>
              <a:pPr/>
              <a:t>2</a:t>
            </a:fld>
            <a:endParaRPr lang="en-US" altLang="en-US"/>
          </a:p>
        </p:txBody>
      </p:sp>
      <p:sp>
        <p:nvSpPr>
          <p:cNvPr id="21506" name="Rectangle 2">
            <a:extLst>
              <a:ext uri="{FF2B5EF4-FFF2-40B4-BE49-F238E27FC236}">
                <a16:creationId xmlns:a16="http://schemas.microsoft.com/office/drawing/2014/main" id="{62E0CD8E-5693-49DD-9D52-668B02813EC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8525" y="733425"/>
            <a:ext cx="4873625" cy="3656013"/>
          </a:xfrm>
          <a:ln/>
        </p:spPr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EC573F77-1F58-4666-B988-F4B1A4EA9E0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66750" y="4630738"/>
            <a:ext cx="5335588" cy="4389437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800" b="1">
                <a:latin typeface="Arial" panose="020B0604020202020204" pitchFamily="34" charset="0"/>
                <a:ea typeface="ＭＳ Ｐゴシック" panose="020B0600070205080204" pitchFamily="34" charset="-128"/>
              </a:rPr>
              <a:t>Rhai copiau caled ar gael- cysylltwch a gwefan www.dcells1@prolog.uk.com   NR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800" b="1">
                <a:latin typeface="Arial" panose="020B0604020202020204" pitchFamily="34" charset="0"/>
                <a:ea typeface="ＭＳ Ｐゴシック" panose="020B0600070205080204" pitchFamily="34" charset="-128"/>
              </a:rPr>
              <a:t>5 at eich gilydd – dim mwy na 5 copi o bob dogfen</a:t>
            </a:r>
            <a:endParaRPr lang="en-GB" altLang="en-US" sz="80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800">
                <a:latin typeface="Arial" panose="020B0604020202020204" pitchFamily="34" charset="0"/>
                <a:ea typeface="ＭＳ Ｐゴシック" panose="020B0600070205080204" pitchFamily="34" charset="-128"/>
              </a:rPr>
              <a:t>Mae yna gyfnodau yr ydym yn galw’n rhai sensitif o ran dysgu ac os na wnawn fanteisio ar y cyfnodau yma a datguddio a sbardno’r synhwyrau yna gall fod yn rhy hwyr neu’n anoddach nes ymlaen.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800">
                <a:latin typeface="Arial" panose="020B0604020202020204" pitchFamily="34" charset="0"/>
                <a:ea typeface="ＭＳ Ｐゴシック" panose="020B0600070205080204" pitchFamily="34" charset="-128"/>
              </a:rPr>
              <a:t>Dull newydd medd y cynfryngau ond..nid felly mo’r gwir, mae’n adeiladu ar arfer dda oedd yn bodoli yn y sector Blynyddoedd Cynnar erioed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800">
                <a:latin typeface="Arial" panose="020B0604020202020204" pitchFamily="34" charset="0"/>
                <a:ea typeface="ＭＳ Ｐゴシック" panose="020B0600070205080204" pitchFamily="34" charset="-128"/>
              </a:rPr>
              <a:t>Diwygiad Addysg Cenedlaethol I blant o 3-7 oed yng Nghymru                 (Gwahanol yn Lloegr)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800">
                <a:latin typeface="Arial" panose="020B0604020202020204" pitchFamily="34" charset="0"/>
                <a:ea typeface="ＭＳ Ｐゴシック" panose="020B0600070205080204" pitchFamily="34" charset="-128"/>
              </a:rPr>
              <a:t>Yn 2001 Cyhoeddwyd Dogfen Y WLAD SY’N DYSGU gan LLCC yn amlinellu eu gweledigaeth am y 10 mlynedd nesaf o ran ‘Addysg a dysgu gydol oes’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800">
                <a:latin typeface="Arial" panose="020B0604020202020204" pitchFamily="34" charset="0"/>
                <a:ea typeface="ＭＳ Ｐゴシック" panose="020B0600070205080204" pitchFamily="34" charset="-128"/>
              </a:rPr>
              <a:t>Jane Davidson     oedd y Gweinidog dros addysg ar y pryd a gwnaeth gamau enfawr i siwrhau bod yr hyn a amlinellwyd o leiaf wedi ei osod ar waith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800">
                <a:latin typeface="Arial" panose="020B0604020202020204" pitchFamily="34" charset="0"/>
                <a:ea typeface="ＭＳ Ｐゴシック" panose="020B0600070205080204" pitchFamily="34" charset="-128"/>
              </a:rPr>
              <a:t> Yn 2002 rhannwyd y ddogfen i ymgynghoriadau unigol a dosbarthwyd dogfennau ymgynghorol i bob sector ymateb iddynt.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800">
                <a:latin typeface="Arial" panose="020B0604020202020204" pitchFamily="34" charset="0"/>
                <a:ea typeface="ＭＳ Ｐゴシック" panose="020B0600070205080204" pitchFamily="34" charset="-128"/>
              </a:rPr>
              <a:t>Yn dilyn y cam hynny aethpwyd ati I dreialu neu beilota’r dull o fewn 41 o leoliadau led led Cymru rhai cyn ysgol / o fewn ysgolion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800">
                <a:latin typeface="Arial" panose="020B0604020202020204" pitchFamily="34" charset="0"/>
                <a:ea typeface="ＭＳ Ｐゴシック" panose="020B0600070205080204" pitchFamily="34" charset="-128"/>
              </a:rPr>
              <a:t>Rhai a’u cynhelir a’u hariennir gan y siroedd a rhai preifat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800">
                <a:latin typeface="Arial" panose="020B0604020202020204" pitchFamily="34" charset="0"/>
                <a:ea typeface="ＭＳ Ｐゴシック" panose="020B0600070205080204" pitchFamily="34" charset="-128"/>
              </a:rPr>
              <a:t>Yn ystod y cyfnod  2004-2006  gwerthuswyd a monitrwyd y broses gan dim o arbenigwyr ym maes addysg y blynyddoedd cynnar –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800">
                <a:latin typeface="Arial" panose="020B0604020202020204" pitchFamily="34" charset="0"/>
                <a:ea typeface="ＭＳ Ｐゴシック" panose="020B0600070205080204" pitchFamily="34" charset="-128"/>
              </a:rPr>
              <a:t>Enw’r adroddiad yw’r MEEFIP report – Prosiect Monitro  a Gwerthuso Gweithredu’r Cyfnod Sylfaen yn effeithiol ar draws Cymru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800">
                <a:latin typeface="Arial" panose="020B0604020202020204" pitchFamily="34" charset="0"/>
                <a:ea typeface="ＭＳ Ｐゴシック" panose="020B0600070205080204" pitchFamily="34" charset="-128"/>
              </a:rPr>
              <a:t>Wedi’r gwerthuso a’r arolygu Cyhoeddwyd dogfennaeth swyddogol y CS    niferus a dechreuwyd droelli’r cynllun ar draws Cymru gyfan.</a:t>
            </a:r>
          </a:p>
          <a:p>
            <a:pPr eaLnBrk="1" hangingPunct="1">
              <a:lnSpc>
                <a:spcPct val="80000"/>
              </a:lnSpc>
            </a:pPr>
            <a:endParaRPr lang="en-GB" altLang="en-US" sz="80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800">
                <a:latin typeface="Arial" panose="020B0604020202020204" pitchFamily="34" charset="0"/>
                <a:ea typeface="ＭＳ Ｐゴシック" panose="020B0600070205080204" pitchFamily="34" charset="-128"/>
              </a:rPr>
              <a:t>Bydd y byd wedi newid yn fawr erbyn y bydd ein plant yn oedolion ac maent yn debygol o newid eu galwedigaethau hyd at 15/16 o weithiau efallai yn ystod eu bywyd. Mae angen inni sicrhau felly bod ganddynt y sgiliau i ymdopi â’r newidiadau.</a:t>
            </a:r>
          </a:p>
          <a:p>
            <a:pPr eaLnBrk="1" hangingPunct="1">
              <a:lnSpc>
                <a:spcPct val="80000"/>
              </a:lnSpc>
            </a:pPr>
            <a:endParaRPr lang="en-GB" altLang="en-US" sz="80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800">
                <a:latin typeface="Arial" panose="020B0604020202020204" pitchFamily="34" charset="0"/>
                <a:ea typeface="ＭＳ Ｐゴシック" panose="020B0600070205080204" pitchFamily="34" charset="-128"/>
              </a:rPr>
              <a:t>Blaengaredd y Gweinidog dros Addysg, Dysgu Gydol Oes a Sgiliau sy’n gyfrifol am gynigion y Cyfnod Sylfaen – ar ôl ymweld ag arferion da mewn gwledydd eraill a gwneud gwaith ymchwil, ee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800">
                <a:latin typeface="Arial" panose="020B0604020202020204" pitchFamily="34" charset="0"/>
                <a:ea typeface="ＭＳ Ｐゴシック" panose="020B0600070205080204" pitchFamily="34" charset="-128"/>
              </a:rPr>
              <a:t>Dwyieithrwydd – Canada / Catalonia   Amgylchedd dysgu o ansawdd y tu allan – Sgandinafia     Te Whariki – Seland Newydd   Reggio Emilia – Gogledd yr Eidal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800">
                <a:latin typeface="Arial" panose="020B0604020202020204" pitchFamily="34" charset="0"/>
                <a:ea typeface="ＭＳ Ｐゴシック" panose="020B0600070205080204" pitchFamily="34" charset="-128"/>
              </a:rPr>
              <a:t>Gwaith ymchwil – cyflawniad, nid cyrhaeddiad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800">
                <a:latin typeface="Arial" panose="020B0604020202020204" pitchFamily="34" charset="0"/>
                <a:ea typeface="ＭＳ Ｐゴシック" panose="020B0600070205080204" pitchFamily="34" charset="-128"/>
              </a:rPr>
              <a:t>Prosiect EPPE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7">
            <a:extLst>
              <a:ext uri="{FF2B5EF4-FFF2-40B4-BE49-F238E27FC236}">
                <a16:creationId xmlns:a16="http://schemas.microsoft.com/office/drawing/2014/main" id="{26F650CA-9B73-43B9-BEC7-15AC02EF024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4A06EF92-B50B-49CC-9592-753810CC20D0}" type="slidenum">
              <a:rPr lang="en-US" altLang="en-US" smtClean="0"/>
              <a:pPr/>
              <a:t>3</a:t>
            </a:fld>
            <a:endParaRPr lang="en-US" altLang="en-US"/>
          </a:p>
        </p:txBody>
      </p:sp>
      <p:sp>
        <p:nvSpPr>
          <p:cNvPr id="23554" name="Rectangle 2">
            <a:extLst>
              <a:ext uri="{FF2B5EF4-FFF2-40B4-BE49-F238E27FC236}">
                <a16:creationId xmlns:a16="http://schemas.microsoft.com/office/drawing/2014/main" id="{AB3B557C-DB53-4530-B5CC-563E9F322D8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A77BE507-FBC6-4F1E-AC28-FA4581C4B47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Fframwaith ar gyfer       NR</a:t>
            </a:r>
          </a:p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Mae Dat P a Ch LL ac am ddiw wrth wraidd y CS           </a:t>
            </a:r>
            <a:r>
              <a:rPr lang="en-GB" altLang="en-US" b="1">
                <a:latin typeface="Arial" panose="020B0604020202020204" pitchFamily="34" charset="0"/>
                <a:ea typeface="ＭＳ Ｐゴシック" panose="020B0600070205080204" pitchFamily="34" charset="-128"/>
              </a:rPr>
              <a:t>TUd 14 para 1</a:t>
            </a:r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  </a:t>
            </a:r>
          </a:p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Pam?</a:t>
            </a:r>
          </a:p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Y plentyn   athroniaeth plentyn ganolog    cyd destun perthnasol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7">
            <a:extLst>
              <a:ext uri="{FF2B5EF4-FFF2-40B4-BE49-F238E27FC236}">
                <a16:creationId xmlns:a16="http://schemas.microsoft.com/office/drawing/2014/main" id="{B9C00AA6-6D23-4743-AD22-A38DE5EC19C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19AB293B-4615-4E72-A04B-68B21C4C2223}" type="slidenum">
              <a:rPr lang="en-US" altLang="en-US" smtClean="0"/>
              <a:pPr/>
              <a:t>5</a:t>
            </a:fld>
            <a:endParaRPr lang="en-US" altLang="en-US"/>
          </a:p>
        </p:txBody>
      </p:sp>
      <p:sp>
        <p:nvSpPr>
          <p:cNvPr id="25602" name="Rectangle 2">
            <a:extLst>
              <a:ext uri="{FF2B5EF4-FFF2-40B4-BE49-F238E27FC236}">
                <a16:creationId xmlns:a16="http://schemas.microsoft.com/office/drawing/2014/main" id="{7DB13A84-D0BA-41D9-B3B8-FAA1E905660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603" name="Rectangle 3">
            <a:extLst>
              <a:ext uri="{FF2B5EF4-FFF2-40B4-BE49-F238E27FC236}">
                <a16:creationId xmlns:a16="http://schemas.microsoft.com/office/drawing/2014/main" id="{07206E8E-0A94-405E-988E-C16707D53C0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Fel bod modd i’r cwricwlwm / gweithgareddau ffitio i anghenion y plentyn nid y ffordd arall o gwmpas         CWJ</a:t>
            </a:r>
          </a:p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Bydd yr unigolion yn symud ar hyd y continwwm dysgu ar raddfa bersonol-</a:t>
            </a:r>
          </a:p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Rhai yn parhau ar draws    bob hyn a hyn yn cyrraedd gwastadedd     rhai yn mynd am nol!!   Pam a phryd y gallai hyn ddigwydd?</a:t>
            </a:r>
          </a:p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Ar ol gwyliau, cyfnod o salwch   neu amgylchiadau y cartref yn dylanwadu ar y plentyn/ hunan fri isel</a:t>
            </a:r>
          </a:p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>
              <a:buClr>
                <a:srgbClr val="FF9933"/>
              </a:buClr>
              <a:buFontTx/>
              <a:buChar char="•"/>
            </a:pPr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codi safonau cyflawni a chyrhaeddiad plant;</a:t>
            </a:r>
          </a:p>
          <a:p>
            <a:pPr eaLnBrk="1" hangingPunct="1">
              <a:buClr>
                <a:srgbClr val="FF9933"/>
              </a:buClr>
              <a:buFontTx/>
              <a:buChar char="•"/>
            </a:pPr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gwella eu hagweddau at ddysgu;</a:t>
            </a:r>
          </a:p>
          <a:p>
            <a:pPr eaLnBrk="1" hangingPunct="1">
              <a:buClr>
                <a:srgbClr val="FF9933"/>
              </a:buClr>
              <a:buFontTx/>
              <a:buChar char="•"/>
            </a:pPr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mynd i’r afael â’u hanghenion datblygu;</a:t>
            </a:r>
          </a:p>
          <a:p>
            <a:pPr eaLnBrk="1" hangingPunct="1">
              <a:buClr>
                <a:srgbClr val="FF9933"/>
              </a:buClr>
              <a:buFontTx/>
              <a:buChar char="•"/>
            </a:pPr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eu galluogi i fanteisio ar gyfleoedd addysgol yn nes ymlaen yn eu bywydau;</a:t>
            </a:r>
          </a:p>
          <a:p>
            <a:pPr eaLnBrk="1" hangingPunct="1">
              <a:buClr>
                <a:srgbClr val="FF9933"/>
              </a:buClr>
              <a:buFontTx/>
              <a:buChar char="•"/>
            </a:pPr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eu helpu i gymryd rhan weithredol yn eu cymunedau;</a:t>
            </a:r>
          </a:p>
          <a:p>
            <a:pPr eaLnBrk="1" hangingPunct="1">
              <a:buClr>
                <a:srgbClr val="FF9933"/>
              </a:buClr>
              <a:buFontTx/>
              <a:buChar char="•"/>
            </a:pPr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eu helpu i ddysgu sut i ddysgu</a:t>
            </a:r>
            <a:r>
              <a:rPr lang="en-GB" altLang="en-US" sz="2000">
                <a:latin typeface="Arial" panose="020B0604020202020204" pitchFamily="34" charset="0"/>
                <a:ea typeface="ＭＳ Ｐゴシック" panose="020B0600070205080204" pitchFamily="34" charset="-128"/>
              </a:rPr>
              <a:t>.</a:t>
            </a:r>
            <a:endParaRPr lang="en-US" altLang="en-US" sz="200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Rectangle 7">
            <a:extLst>
              <a:ext uri="{FF2B5EF4-FFF2-40B4-BE49-F238E27FC236}">
                <a16:creationId xmlns:a16="http://schemas.microsoft.com/office/drawing/2014/main" id="{4FEFED6B-EDF1-4A28-82E1-3FD50414591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DF624414-2C14-498A-9585-E270E1956812}" type="slidenum">
              <a:rPr lang="en-US" altLang="en-US" smtClean="0"/>
              <a:pPr/>
              <a:t>6</a:t>
            </a:fld>
            <a:endParaRPr lang="en-US" altLang="en-US"/>
          </a:p>
        </p:txBody>
      </p:sp>
      <p:sp>
        <p:nvSpPr>
          <p:cNvPr id="27650" name="Rectangle 2">
            <a:extLst>
              <a:ext uri="{FF2B5EF4-FFF2-40B4-BE49-F238E27FC236}">
                <a16:creationId xmlns:a16="http://schemas.microsoft.com/office/drawing/2014/main" id="{BDD420F8-F605-424F-AEDB-E5361D0DFD9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8525" y="733425"/>
            <a:ext cx="4873625" cy="3656013"/>
          </a:xfrm>
          <a:ln/>
        </p:spPr>
      </p:sp>
      <p:sp>
        <p:nvSpPr>
          <p:cNvPr id="27651" name="Rectangle 3">
            <a:extLst>
              <a:ext uri="{FF2B5EF4-FFF2-40B4-BE49-F238E27FC236}">
                <a16:creationId xmlns:a16="http://schemas.microsoft.com/office/drawing/2014/main" id="{25A300CC-1680-43A7-986A-9FB266C21DF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66750" y="4630738"/>
            <a:ext cx="5335588" cy="4389437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 b="1">
                <a:latin typeface="Arial" panose="020B0604020202020204" pitchFamily="34" charset="0"/>
                <a:ea typeface="ＭＳ Ｐゴシック" panose="020B0600070205080204" pitchFamily="34" charset="-128"/>
              </a:rPr>
              <a:t>Angen gweithlu sydd wedi’u hyfforddi’n gymwys  CWJ</a:t>
            </a:r>
          </a:p>
          <a:p>
            <a:pPr eaLnBrk="1" hangingPunct="1"/>
            <a:endParaRPr lang="en-GB" altLang="en-US" b="1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endParaRPr lang="en-GB" altLang="en-US" b="1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 b="1">
                <a:latin typeface="Arial" panose="020B0604020202020204" pitchFamily="34" charset="0"/>
                <a:ea typeface="ＭＳ Ｐゴシック" panose="020B0600070205080204" pitchFamily="34" charset="-128"/>
              </a:rPr>
              <a:t>Pobl sydd a dealltwriaeth o ddatblygiad plentyn</a:t>
            </a:r>
          </a:p>
          <a:p>
            <a:pPr eaLnBrk="1" hangingPunct="1"/>
            <a:endParaRPr lang="en-GB" altLang="en-US" b="1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 b="1">
                <a:latin typeface="Arial" panose="020B0604020202020204" pitchFamily="34" charset="0"/>
                <a:ea typeface="ＭＳ Ｐゴシック" panose="020B0600070205080204" pitchFamily="34" charset="-128"/>
              </a:rPr>
              <a:t>Cyd weithio fel tim</a:t>
            </a:r>
          </a:p>
          <a:p>
            <a:pPr eaLnBrk="1" hangingPunct="1"/>
            <a:endParaRPr lang="en-GB" altLang="en-US" b="1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Mae’r cymarebau uchod wedi’u cymhwyso i’r lleolidau peilot a chânt eu cyflwyno o fis Medi 2008.</a:t>
            </a:r>
          </a:p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Mewn dosbarthiadau o oedran cymysg, mae’r gymhareb yn dibynnu ar y mwyafrif yn y dosbarth, ee dosbarth Derbyn/Blwyddyn 1 â mwyafrif o oedran dosbarth derbyn = 1:8. Os yw’r mwyafrif o oedran Blwyddyn 1, ar y llaw arall, 1:15 fydd y gymhareb.</a:t>
            </a:r>
          </a:p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Mei/ Der 1:8</a:t>
            </a:r>
          </a:p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Bl 1 1:13</a:t>
            </a:r>
          </a:p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Bl 2 1:13</a:t>
            </a:r>
          </a:p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Rectangle 7">
            <a:extLst>
              <a:ext uri="{FF2B5EF4-FFF2-40B4-BE49-F238E27FC236}">
                <a16:creationId xmlns:a16="http://schemas.microsoft.com/office/drawing/2014/main" id="{FF037A6D-FB78-435D-93BC-578610DC0A6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CE6D23EB-D8F4-44C5-AB76-2C60BCE6A56D}" type="slidenum">
              <a:rPr lang="en-US" altLang="en-US" smtClean="0"/>
              <a:pPr/>
              <a:t>7</a:t>
            </a:fld>
            <a:endParaRPr lang="en-US" altLang="en-US"/>
          </a:p>
        </p:txBody>
      </p:sp>
      <p:sp>
        <p:nvSpPr>
          <p:cNvPr id="29698" name="Rectangle 2">
            <a:extLst>
              <a:ext uri="{FF2B5EF4-FFF2-40B4-BE49-F238E27FC236}">
                <a16:creationId xmlns:a16="http://schemas.microsoft.com/office/drawing/2014/main" id="{A3FE8708-F310-4D52-93F0-51875C66938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8525" y="733425"/>
            <a:ext cx="4873625" cy="3656013"/>
          </a:xfrm>
          <a:ln/>
        </p:spPr>
      </p:sp>
      <p:sp>
        <p:nvSpPr>
          <p:cNvPr id="29699" name="Rectangle 3">
            <a:extLst>
              <a:ext uri="{FF2B5EF4-FFF2-40B4-BE49-F238E27FC236}">
                <a16:creationId xmlns:a16="http://schemas.microsoft.com/office/drawing/2014/main" id="{F2578BEB-757D-4DF7-AC42-A149E602B37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66750" y="4630738"/>
            <a:ext cx="5335588" cy="4389437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Beth welwch chi yma??   CWJ</a:t>
            </a:r>
          </a:p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Egluro’r darluniau</a:t>
            </a:r>
          </a:p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Llawr  cofnodi</a:t>
            </a:r>
          </a:p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Graff   ymarferol   gweledol</a:t>
            </a:r>
          </a:p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Adeiladu   go iawn   3 mochyn bach</a:t>
            </a:r>
          </a:p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Mwy o symud a deis</a:t>
            </a:r>
          </a:p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Estyn 2011  Bechgyn yn ymrwymo’n well i dasgau</a:t>
            </a: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Rectangle 7">
            <a:extLst>
              <a:ext uri="{FF2B5EF4-FFF2-40B4-BE49-F238E27FC236}">
                <a16:creationId xmlns:a16="http://schemas.microsoft.com/office/drawing/2014/main" id="{EBE4E4B3-C7C6-48DF-A31C-5EF6FF328F6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8B11BAB9-C586-40C7-8A48-11FEAED91B25}" type="slidenum">
              <a:rPr lang="en-US" altLang="en-US" smtClean="0"/>
              <a:pPr/>
              <a:t>8</a:t>
            </a:fld>
            <a:endParaRPr lang="en-US" altLang="en-US"/>
          </a:p>
        </p:txBody>
      </p:sp>
      <p:sp>
        <p:nvSpPr>
          <p:cNvPr id="31746" name="Rectangle 2">
            <a:extLst>
              <a:ext uri="{FF2B5EF4-FFF2-40B4-BE49-F238E27FC236}">
                <a16:creationId xmlns:a16="http://schemas.microsoft.com/office/drawing/2014/main" id="{28FE2287-6D90-43EA-83CE-839975C2055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7" name="Rectangle 3">
            <a:extLst>
              <a:ext uri="{FF2B5EF4-FFF2-40B4-BE49-F238E27FC236}">
                <a16:creationId xmlns:a16="http://schemas.microsoft.com/office/drawing/2014/main" id="{761C06C9-41A0-4D3B-B470-3CA221C09D7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Ffurfiol  - anaddas I bob unigolyn   NR</a:t>
            </a:r>
          </a:p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Ystyrir lles y plentyn , dod I adnabod yr unigolyn yn hytrach na’r disgybl</a:t>
            </a:r>
          </a:p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Profiadau  -  ystyr a chyd destun perthnasol   Pythagors’   Periodic Table</a:t>
            </a:r>
          </a:p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Oedolyn a’r plentyn yn cyd ddysgu</a:t>
            </a:r>
          </a:p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Datblygu annibynniaeth cymeryd risg a gwneud penderfyniadau   heb fod ofni bod yn anghywir  </a:t>
            </a:r>
          </a:p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Amgylchedd Amdani!</a:t>
            </a:r>
          </a:p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Yr Wow ffactor</a:t>
            </a: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Rectangle 7">
            <a:extLst>
              <a:ext uri="{FF2B5EF4-FFF2-40B4-BE49-F238E27FC236}">
                <a16:creationId xmlns:a16="http://schemas.microsoft.com/office/drawing/2014/main" id="{A859DE4F-C77A-43E7-BA4E-BC7EE046BBC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F152A7E9-A509-400E-811E-BA0A979DD081}" type="slidenum">
              <a:rPr lang="en-US" altLang="en-US" smtClean="0"/>
              <a:pPr/>
              <a:t>9</a:t>
            </a:fld>
            <a:endParaRPr lang="en-US" altLang="en-US"/>
          </a:p>
        </p:txBody>
      </p:sp>
      <p:sp>
        <p:nvSpPr>
          <p:cNvPr id="33794" name="Rectangle 2">
            <a:extLst>
              <a:ext uri="{FF2B5EF4-FFF2-40B4-BE49-F238E27FC236}">
                <a16:creationId xmlns:a16="http://schemas.microsoft.com/office/drawing/2014/main" id="{C830310F-E04C-43CC-9ED8-64EA7FB1196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5" name="Rectangle 3">
            <a:extLst>
              <a:ext uri="{FF2B5EF4-FFF2-40B4-BE49-F238E27FC236}">
                <a16:creationId xmlns:a16="http://schemas.microsoft.com/office/drawing/2014/main" id="{5A2D4165-D84D-4ECD-B290-03192133B8C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Byddwn yn cynllunio yn y Cyfnod Sylfaen gan ddefnyddio’r model yma:       CWJ</a:t>
            </a:r>
          </a:p>
          <a:p>
            <a:pPr eaLnBrk="1" hangingPunct="1">
              <a:spcBef>
                <a:spcPct val="0"/>
              </a:spcBef>
            </a:pPr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>
              <a:spcBef>
                <a:spcPct val="0"/>
              </a:spcBef>
            </a:pPr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>
              <a:spcBef>
                <a:spcPct val="0"/>
              </a:spcBef>
            </a:pPr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Model wedi ei fabwysiadu o athroniaeth Early Excellence yn Lloeger</a:t>
            </a:r>
          </a:p>
          <a:p>
            <a:pPr eaLnBrk="1" hangingPunct="1">
              <a:spcBef>
                <a:spcPct val="0"/>
              </a:spcBef>
            </a:pPr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>
              <a:spcBef>
                <a:spcPct val="0"/>
              </a:spcBef>
            </a:pPr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Cyflwynwch haenau’r triongl un ar y tro i ddangos y dull ‘</a:t>
            </a:r>
            <a:r>
              <a:rPr lang="en-GB" altLang="en-US" b="1" u="sng">
                <a:latin typeface="Arial" panose="020B0604020202020204" pitchFamily="34" charset="0"/>
                <a:ea typeface="ＭＳ Ｐゴシック" panose="020B0600070205080204" pitchFamily="34" charset="-128"/>
              </a:rPr>
              <a:t>gwaelod i fyny</a:t>
            </a:r>
            <a:r>
              <a:rPr lang="en-GB" altLang="en-US" u="sng">
                <a:latin typeface="Arial" panose="020B0604020202020204" pitchFamily="34" charset="0"/>
                <a:ea typeface="ＭＳ Ｐゴシック" panose="020B0600070205080204" pitchFamily="34" charset="-128"/>
              </a:rPr>
              <a:t>’.</a:t>
            </a:r>
          </a:p>
          <a:p>
            <a:pPr eaLnBrk="1" hangingPunct="1">
              <a:spcBef>
                <a:spcPct val="0"/>
              </a:spcBef>
            </a:pPr>
            <a:endParaRPr lang="en-GB" altLang="en-US" u="sng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>
              <a:spcBef>
                <a:spcPct val="0"/>
              </a:spcBef>
            </a:pPr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Ee Adnabod darnau arian: tasg Ffocws eu gosod mewn setiau tebyg a’u henwi / gem lotto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                                              Parhaus- Siop</a:t>
            </a:r>
          </a:p>
          <a:p>
            <a:pPr eaLnBrk="1" hangingPunct="1">
              <a:spcBef>
                <a:spcPct val="0"/>
              </a:spcBef>
            </a:pPr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>
              <a:spcBef>
                <a:spcPct val="0"/>
              </a:spcBef>
            </a:pPr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                                              Cyfoethogi til a darnau talebau, cardiau credyd a.y.y.b</a:t>
            </a:r>
          </a:p>
          <a:p>
            <a:pPr eaLnBrk="1" hangingPunct="1">
              <a:spcBef>
                <a:spcPct val="0"/>
              </a:spcBef>
            </a:pPr>
            <a:endParaRPr lang="en-GB" altLang="en-US" sz="1400">
              <a:latin typeface="Comic Sans MS" panose="030F0702030302020204" pitchFamily="66" charset="0"/>
              <a:ea typeface="ＭＳ Ｐゴシック" panose="020B0600070205080204" pitchFamily="34" charset="-128"/>
            </a:endParaRPr>
          </a:p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Rectangle 7">
            <a:extLst>
              <a:ext uri="{FF2B5EF4-FFF2-40B4-BE49-F238E27FC236}">
                <a16:creationId xmlns:a16="http://schemas.microsoft.com/office/drawing/2014/main" id="{B2106593-4864-49EA-857E-571E5A5A717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F56D637E-5CA0-4F6E-8334-D967C4F44AA7}" type="slidenum">
              <a:rPr lang="en-US" altLang="en-US" smtClean="0"/>
              <a:pPr/>
              <a:t>10</a:t>
            </a:fld>
            <a:endParaRPr lang="en-US" altLang="en-US"/>
          </a:p>
        </p:txBody>
      </p:sp>
      <p:sp>
        <p:nvSpPr>
          <p:cNvPr id="35842" name="Rectangle 2">
            <a:extLst>
              <a:ext uri="{FF2B5EF4-FFF2-40B4-BE49-F238E27FC236}">
                <a16:creationId xmlns:a16="http://schemas.microsoft.com/office/drawing/2014/main" id="{931B4CD4-64C2-4A54-8DCE-D28D0A0E6FF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8525" y="733425"/>
            <a:ext cx="4873625" cy="3656013"/>
          </a:xfrm>
          <a:ln/>
        </p:spPr>
      </p:sp>
      <p:sp>
        <p:nvSpPr>
          <p:cNvPr id="35843" name="Rectangle 3">
            <a:extLst>
              <a:ext uri="{FF2B5EF4-FFF2-40B4-BE49-F238E27FC236}">
                <a16:creationId xmlns:a16="http://schemas.microsoft.com/office/drawing/2014/main" id="{E8561D4D-1A8A-4178-B373-3A50BA8E97C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66750" y="4630738"/>
            <a:ext cx="5335588" cy="4389437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Clip children learning through play ??            CWJ</a:t>
            </a:r>
          </a:p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Tynnwch sylw at – annibyniaeth ochr yn ochr â pharatoi gweithgareddau ymlaen llaw; </a:t>
            </a:r>
          </a:p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cyfleoedd dysgu i’r dosbarth cyfan / gr</a:t>
            </a:r>
            <a:r>
              <a:rPr lang="en-US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ŵ</a:t>
            </a:r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p bach / unigolyn;</a:t>
            </a:r>
          </a:p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 cyfleoedd dysgu dan arweiniad ymarferwyr / dan arweiniad plant.</a:t>
            </a:r>
          </a:p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Tu fewn a thu allan</a:t>
            </a:r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95000"/>
              </a:lnSpc>
              <a:buClr>
                <a:srgbClr val="FF9933"/>
              </a:buClr>
            </a:pPr>
            <a:r>
              <a:rPr lang="cy-GB" altLang="en-US" sz="900">
                <a:latin typeface="Arial" panose="020B0604020202020204" pitchFamily="34" charset="0"/>
                <a:ea typeface="ＭＳ Ｐゴシック" panose="020B0600070205080204" pitchFamily="34" charset="-128"/>
              </a:rPr>
              <a:t>2 – dangos menter, hy gwneud rhywbeth o’u pen a’u pastwn eu hunain.</a:t>
            </a:r>
          </a:p>
          <a:p>
            <a:pPr eaLnBrk="1" hangingPunct="1">
              <a:lnSpc>
                <a:spcPct val="95000"/>
              </a:lnSpc>
              <a:buClr>
                <a:srgbClr val="FF9933"/>
              </a:buClr>
            </a:pPr>
            <a:r>
              <a:rPr lang="cy-GB" altLang="en-US" sz="900">
                <a:latin typeface="Arial" panose="020B0604020202020204" pitchFamily="34" charset="0"/>
                <a:ea typeface="ＭＳ Ｐゴシック" panose="020B0600070205080204" pitchFamily="34" charset="-128"/>
              </a:rPr>
              <a:t>3 - drwy brofiadau uniongyrchol, ymarferol, sydd wedi’u cynllunio’n dda</a:t>
            </a:r>
          </a:p>
          <a:p>
            <a:pPr eaLnBrk="1" hangingPunct="1">
              <a:lnSpc>
                <a:spcPct val="95000"/>
              </a:lnSpc>
              <a:buClr>
                <a:srgbClr val="FF9933"/>
              </a:buClr>
            </a:pPr>
            <a:r>
              <a:rPr lang="cy-GB" altLang="en-US" sz="900">
                <a:latin typeface="Arial" panose="020B0604020202020204" pitchFamily="34" charset="0"/>
                <a:ea typeface="ＭＳ Ｐゴシック" panose="020B0600070205080204" pitchFamily="34" charset="-128"/>
              </a:rPr>
              <a:t>4 – wrth ymchwilio ac arbrofi, holi cwestiynau a meddwl.</a:t>
            </a:r>
          </a:p>
          <a:p>
            <a:pPr eaLnBrk="1" hangingPunct="1">
              <a:lnSpc>
                <a:spcPct val="95000"/>
              </a:lnSpc>
              <a:buClr>
                <a:srgbClr val="FF9933"/>
              </a:buClr>
            </a:pPr>
            <a:r>
              <a:rPr lang="cy-GB" altLang="en-US" sz="900">
                <a:latin typeface="Arial" panose="020B0604020202020204" pitchFamily="34" charset="0"/>
                <a:ea typeface="ＭＳ Ｐゴシック" panose="020B0600070205080204" pitchFamily="34" charset="-128"/>
              </a:rPr>
              <a:t>5 – mewn amrywiaeth eang o ffyrdd</a:t>
            </a:r>
          </a:p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Rectangle 7">
            <a:extLst>
              <a:ext uri="{FF2B5EF4-FFF2-40B4-BE49-F238E27FC236}">
                <a16:creationId xmlns:a16="http://schemas.microsoft.com/office/drawing/2014/main" id="{DBF6CDC0-5A08-4195-9EA6-7641E3707CE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08C2A286-99B4-4AEB-9BBA-803D7451AE6E}" type="slidenum">
              <a:rPr lang="en-US" altLang="en-US" smtClean="0"/>
              <a:pPr/>
              <a:t>11</a:t>
            </a:fld>
            <a:endParaRPr lang="en-US" altLang="en-US"/>
          </a:p>
        </p:txBody>
      </p:sp>
      <p:sp>
        <p:nvSpPr>
          <p:cNvPr id="37890" name="Rectangle 2">
            <a:extLst>
              <a:ext uri="{FF2B5EF4-FFF2-40B4-BE49-F238E27FC236}">
                <a16:creationId xmlns:a16="http://schemas.microsoft.com/office/drawing/2014/main" id="{EA87F67D-A41F-4916-8BEF-6710F533F20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8525" y="733425"/>
            <a:ext cx="4873625" cy="3656013"/>
          </a:xfrm>
          <a:ln/>
        </p:spPr>
      </p:sp>
      <p:sp>
        <p:nvSpPr>
          <p:cNvPr id="37891" name="Rectangle 3">
            <a:extLst>
              <a:ext uri="{FF2B5EF4-FFF2-40B4-BE49-F238E27FC236}">
                <a16:creationId xmlns:a16="http://schemas.microsoft.com/office/drawing/2014/main" id="{8CFB3853-F22C-4F06-A055-65C5329B491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66750" y="4630738"/>
            <a:ext cx="5335588" cy="4389437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Eu trafod un am un         CWJ</a:t>
            </a:r>
          </a:p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 - grwpiau, parau, dosbarth cyfan</a:t>
            </a:r>
          </a:p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>
              <a:buFontTx/>
              <a:buChar char="-"/>
            </a:pPr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Cryfhau llwybrau’r ymennydd</a:t>
            </a:r>
          </a:p>
          <a:p>
            <a:pPr eaLnBrk="1" hangingPunct="1">
              <a:buFontTx/>
              <a:buChar char="-"/>
            </a:pPr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>
              <a:buFontTx/>
              <a:buChar char="-"/>
            </a:pPr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Datrys prob   eu hunain!!!!</a:t>
            </a:r>
          </a:p>
          <a:p>
            <a:pPr eaLnBrk="1" hangingPunct="1">
              <a:buFontTx/>
              <a:buChar char="-"/>
            </a:pPr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>
              <a:buFontTx/>
              <a:buChar char="-"/>
            </a:pPr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Partneriaeth – angenrheidiol</a:t>
            </a:r>
          </a:p>
          <a:p>
            <a:pPr eaLnBrk="1" hangingPunct="1">
              <a:buFontTx/>
              <a:buChar char="-"/>
            </a:pPr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>
              <a:buFontTx/>
              <a:buChar char="-"/>
            </a:pPr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- awydd a diddordeb.   Mae’n AMEN os nad oes diddordeb ganddynt</a:t>
            </a:r>
          </a:p>
          <a:p>
            <a:pPr eaLnBrk="1" hangingPunct="1">
              <a:buFontTx/>
              <a:buChar char="-"/>
            </a:pPr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>
              <a:buFontTx/>
              <a:buChar char="-"/>
            </a:pPr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>
              <a:buFontTx/>
              <a:buChar char="-"/>
            </a:pPr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>
              <a:buFontTx/>
              <a:buChar char="-"/>
            </a:pPr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NID AR BEN BWRDD MAE DYSGU@N DIGWYDD YN UNIG!!!</a:t>
            </a: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Rectangle 7">
            <a:extLst>
              <a:ext uri="{FF2B5EF4-FFF2-40B4-BE49-F238E27FC236}">
                <a16:creationId xmlns:a16="http://schemas.microsoft.com/office/drawing/2014/main" id="{C1DA6099-CF25-4CA8-92CB-781FD198D76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11B6CFD5-05CE-4CDB-9B3A-74469EFD1C7A}" type="slidenum">
              <a:rPr lang="en-US" altLang="en-US" smtClean="0"/>
              <a:pPr/>
              <a:t>12</a:t>
            </a:fld>
            <a:endParaRPr lang="en-US" altLang="en-US"/>
          </a:p>
        </p:txBody>
      </p:sp>
      <p:sp>
        <p:nvSpPr>
          <p:cNvPr id="39938" name="Rectangle 2">
            <a:extLst>
              <a:ext uri="{FF2B5EF4-FFF2-40B4-BE49-F238E27FC236}">
                <a16:creationId xmlns:a16="http://schemas.microsoft.com/office/drawing/2014/main" id="{5621A58F-9310-41B8-846C-4C4402E5D3E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39" name="Rectangle 3">
            <a:extLst>
              <a:ext uri="{FF2B5EF4-FFF2-40B4-BE49-F238E27FC236}">
                <a16:creationId xmlns:a16="http://schemas.microsoft.com/office/drawing/2014/main" id="{ADA5D21A-4509-4EF7-B6F5-D9EEF7F2E16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Cylch gorchwyl Addysg    NR</a:t>
            </a:r>
          </a:p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Asesu ar gyfer dysgu</a:t>
            </a:r>
          </a:p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Mynd drwyddo un cam ar y tro</a:t>
            </a:r>
          </a:p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Y plentyn yn ganolog I’r broses</a:t>
            </a:r>
          </a:p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Cynllunio – cynnig syniadau a pherchnogaeth o’r dysgu</a:t>
            </a:r>
          </a:p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Gweithredu – yn ymarferol  nid edrych a siarad ond EI WNEUD a’I BROFI!</a:t>
            </a:r>
          </a:p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Gwerthuiso – mynegi barn am y dysgu / amgylchedd</a:t>
            </a: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Rectangle 7">
            <a:extLst>
              <a:ext uri="{FF2B5EF4-FFF2-40B4-BE49-F238E27FC236}">
                <a16:creationId xmlns:a16="http://schemas.microsoft.com/office/drawing/2014/main" id="{7301929C-7ABB-49D9-B99D-FD12F153E2A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466DAB77-C87A-4033-8F3F-802FA81D24DA}" type="slidenum">
              <a:rPr lang="en-US" altLang="en-US" smtClean="0"/>
              <a:pPr/>
              <a:t>13</a:t>
            </a:fld>
            <a:endParaRPr lang="en-US" altLang="en-US"/>
          </a:p>
        </p:txBody>
      </p:sp>
      <p:sp>
        <p:nvSpPr>
          <p:cNvPr id="41986" name="Rectangle 2">
            <a:extLst>
              <a:ext uri="{FF2B5EF4-FFF2-40B4-BE49-F238E27FC236}">
                <a16:creationId xmlns:a16="http://schemas.microsoft.com/office/drawing/2014/main" id="{C4A3D351-F132-4477-85C3-EDAEB70EF2F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7" name="Rectangle 3">
            <a:extLst>
              <a:ext uri="{FF2B5EF4-FFF2-40B4-BE49-F238E27FC236}">
                <a16:creationId xmlns:a16="http://schemas.microsoft.com/office/drawing/2014/main" id="{F454EAB4-6C2A-44DF-A6E9-A3C303B473B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Awydd…diddordeb, priodoledd, cyd-destun addas     NR</a:t>
            </a:r>
          </a:p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Bwriad- cyfuniad o ddiddordebau’r plant ac amcanion y tim ( Sgiliau ac ystod y Fframwaith)</a:t>
            </a:r>
          </a:p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Adnoddau!! Nid trip I IKEA’n dymhorol yn unig</a:t>
            </a:r>
          </a:p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Dat P a Ch yn feunyddiol ee bod yn ffrind , rhannu, rheolau, dangos parch, codi hunan fri’r plentyn, trefn feunyddiol, tacluso a.y.y.b</a:t>
            </a:r>
          </a:p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Canmol a gofyn barn y plant</a:t>
            </a:r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Rectangle 7">
            <a:extLst>
              <a:ext uri="{FF2B5EF4-FFF2-40B4-BE49-F238E27FC236}">
                <a16:creationId xmlns:a16="http://schemas.microsoft.com/office/drawing/2014/main" id="{A83481C9-9703-4493-8448-D325951834F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B8A45201-48BF-42C0-9EAD-5F21BE7D3FC3}" type="slidenum">
              <a:rPr lang="en-US" altLang="en-US" smtClean="0"/>
              <a:pPr/>
              <a:t>14</a:t>
            </a:fld>
            <a:endParaRPr lang="en-US" altLang="en-US"/>
          </a:p>
        </p:txBody>
      </p:sp>
      <p:sp>
        <p:nvSpPr>
          <p:cNvPr id="44034" name="Rectangle 2">
            <a:extLst>
              <a:ext uri="{FF2B5EF4-FFF2-40B4-BE49-F238E27FC236}">
                <a16:creationId xmlns:a16="http://schemas.microsoft.com/office/drawing/2014/main" id="{97A15015-14C6-4030-82D0-4BC50838BD7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5" name="Rectangle 3">
            <a:extLst>
              <a:ext uri="{FF2B5EF4-FFF2-40B4-BE49-F238E27FC236}">
                <a16:creationId xmlns:a16="http://schemas.microsoft.com/office/drawing/2014/main" id="{7FFB016D-C8DB-4B9D-9092-898F9155D2F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 b="1">
                <a:latin typeface="Arial" panose="020B0604020202020204" pitchFamily="34" charset="0"/>
                <a:ea typeface="ＭＳ Ｐゴシック" panose="020B0600070205080204" pitchFamily="34" charset="-128"/>
              </a:rPr>
              <a:t>Change to suit you</a:t>
            </a:r>
          </a:p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Cyd weithio</a:t>
            </a:r>
          </a:p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Cydnabod y tim cyfan</a:t>
            </a:r>
          </a:p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Cyfrifoldebau</a:t>
            </a:r>
          </a:p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Rhannu arbenigedd a diddordeb</a:t>
            </a: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Rectangle 7">
            <a:extLst>
              <a:ext uri="{FF2B5EF4-FFF2-40B4-BE49-F238E27FC236}">
                <a16:creationId xmlns:a16="http://schemas.microsoft.com/office/drawing/2014/main" id="{40E58911-1E93-4D20-9E38-690F647A565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108EDAB6-3AE3-4A57-88C3-A1D32C124712}" type="slidenum">
              <a:rPr lang="en-US" altLang="en-US" smtClean="0"/>
              <a:pPr/>
              <a:t>15</a:t>
            </a:fld>
            <a:endParaRPr lang="en-US" altLang="en-US"/>
          </a:p>
        </p:txBody>
      </p:sp>
      <p:sp>
        <p:nvSpPr>
          <p:cNvPr id="46082" name="Rectangle 2">
            <a:extLst>
              <a:ext uri="{FF2B5EF4-FFF2-40B4-BE49-F238E27FC236}">
                <a16:creationId xmlns:a16="http://schemas.microsoft.com/office/drawing/2014/main" id="{0BD05915-174C-4147-B71B-C6B817F02FB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3" name="Rectangle 3">
            <a:extLst>
              <a:ext uri="{FF2B5EF4-FFF2-40B4-BE49-F238E27FC236}">
                <a16:creationId xmlns:a16="http://schemas.microsoft.com/office/drawing/2014/main" id="{76B5B762-3797-4D44-BEFC-4CE83B2E35E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Cefndir I’r gweithgareddau   CJ</a:t>
            </a:r>
          </a:p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Creu cyfleoedd / sbardunau</a:t>
            </a:r>
          </a:p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Coesau a phawennau</a:t>
            </a:r>
          </a:p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Corynnod</a:t>
            </a:r>
          </a:p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Basged wlan a chortyn</a:t>
            </a: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9" name="Slide Image Placeholder 1">
            <a:extLst>
              <a:ext uri="{FF2B5EF4-FFF2-40B4-BE49-F238E27FC236}">
                <a16:creationId xmlns:a16="http://schemas.microsoft.com/office/drawing/2014/main" id="{2DB67052-C19C-4896-B1C0-CBD70D0CACC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8130" name="Notes Placeholder 2">
            <a:extLst>
              <a:ext uri="{FF2B5EF4-FFF2-40B4-BE49-F238E27FC236}">
                <a16:creationId xmlns:a16="http://schemas.microsoft.com/office/drawing/2014/main" id="{30913D8A-9856-4684-B734-C9072C0483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The experiment:   CJ</a:t>
            </a:r>
          </a:p>
          <a:p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r>
              <a:rPr lang="en-US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Ar eich bwrdd fe welwch….</a:t>
            </a:r>
          </a:p>
          <a:p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r>
              <a:rPr lang="en-US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Dyma sut mae plentyn ifanc ac yn wir ni yn gwneud synnwyr o’r byd o’n cwmpas.</a:t>
            </a:r>
          </a:p>
          <a:p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r>
              <a:rPr lang="en-US" altLang="en-US" b="1">
                <a:latin typeface="Arial" panose="020B0604020202020204" pitchFamily="34" charset="0"/>
                <a:ea typeface="ＭＳ Ｐゴシック" panose="020B0600070205080204" pitchFamily="34" charset="-128"/>
              </a:rPr>
              <a:t>Sut mae datblygu’r cofio felly?</a:t>
            </a:r>
          </a:p>
          <a:p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r>
              <a:rPr lang="en-US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Mae creu atgofion drwy brofiadau yn </a:t>
            </a:r>
            <a:r>
              <a:rPr lang="en-US" altLang="en-US" b="1">
                <a:latin typeface="Arial" panose="020B0604020202020204" pitchFamily="34" charset="0"/>
                <a:ea typeface="ＭＳ Ｐゴシック" panose="020B0600070205080204" pitchFamily="34" charset="-128"/>
              </a:rPr>
              <a:t>hanfodol</a:t>
            </a:r>
            <a:r>
              <a:rPr lang="en-US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 bwysig     ond mae cynnig cyfleoedd i ail adrodd y profiadau yn bwysicach fyth.  NIWRONAU a LLWYBRAU yr ymennydd.</a:t>
            </a:r>
          </a:p>
          <a:p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r>
              <a:rPr lang="en-US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Dyma’r rheswm yr ydych yn cofio rhai caneuon penillion ac ati yn well nag eraill mae’r cysylltiadau’n gryfach yn eich ymmenydd.</a:t>
            </a:r>
          </a:p>
          <a:p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48131" name="Slide Number Placeholder 3">
            <a:extLst>
              <a:ext uri="{FF2B5EF4-FFF2-40B4-BE49-F238E27FC236}">
                <a16:creationId xmlns:a16="http://schemas.microsoft.com/office/drawing/2014/main" id="{AC31E93B-367B-409C-959F-E80B31E66F6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5DC3444F-6640-4B95-B9FD-43F052D60804}" type="slidenum">
              <a:rPr lang="en-US" altLang="en-US" smtClean="0"/>
              <a:pPr/>
              <a:t>17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7" name="Slide Image Placeholder 1">
            <a:extLst>
              <a:ext uri="{FF2B5EF4-FFF2-40B4-BE49-F238E27FC236}">
                <a16:creationId xmlns:a16="http://schemas.microsoft.com/office/drawing/2014/main" id="{457775E2-CC83-4104-8604-EB833B61121F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0178" name="Notes Placeholder 2">
            <a:extLst>
              <a:ext uri="{FF2B5EF4-FFF2-40B4-BE49-F238E27FC236}">
                <a16:creationId xmlns:a16="http://schemas.microsoft.com/office/drawing/2014/main" id="{15D8F8AB-1AE4-42AA-BA78-42B2BA580DB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NR</a:t>
            </a:r>
          </a:p>
        </p:txBody>
      </p:sp>
      <p:sp>
        <p:nvSpPr>
          <p:cNvPr id="50179" name="Slide Number Placeholder 3">
            <a:extLst>
              <a:ext uri="{FF2B5EF4-FFF2-40B4-BE49-F238E27FC236}">
                <a16:creationId xmlns:a16="http://schemas.microsoft.com/office/drawing/2014/main" id="{F29352F5-3B85-4993-B70A-9B91BDEAD1E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E3EE7A0B-0E1B-4F92-A803-2C7426560707}" type="slidenum">
              <a:rPr lang="en-US" altLang="en-US" sz="1300" smtClean="0">
                <a:latin typeface="Times New Roman" panose="02020603050405020304" pitchFamily="18" charset="0"/>
              </a:rPr>
              <a:pPr/>
              <a:t>18</a:t>
            </a:fld>
            <a:endParaRPr lang="en-US" altLang="en-US" sz="130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5" name="Slide Image Placeholder 1">
            <a:extLst>
              <a:ext uri="{FF2B5EF4-FFF2-40B4-BE49-F238E27FC236}">
                <a16:creationId xmlns:a16="http://schemas.microsoft.com/office/drawing/2014/main" id="{C35E7D84-C1B0-4C9D-9F5D-7BD228607B1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2226" name="Notes Placeholder 2">
            <a:extLst>
              <a:ext uri="{FF2B5EF4-FFF2-40B4-BE49-F238E27FC236}">
                <a16:creationId xmlns:a16="http://schemas.microsoft.com/office/drawing/2014/main" id="{6DB18C18-FB3B-4822-A1C1-7A7ADCFF76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NR</a:t>
            </a:r>
          </a:p>
        </p:txBody>
      </p:sp>
      <p:sp>
        <p:nvSpPr>
          <p:cNvPr id="52227" name="Slide Number Placeholder 3">
            <a:extLst>
              <a:ext uri="{FF2B5EF4-FFF2-40B4-BE49-F238E27FC236}">
                <a16:creationId xmlns:a16="http://schemas.microsoft.com/office/drawing/2014/main" id="{80C96C5F-B198-4044-B671-E2C932174A7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D690E278-B4EB-41EA-B5E5-6BFFC2E2B505}" type="slidenum">
              <a:rPr lang="en-US" altLang="en-US" smtClean="0"/>
              <a:pPr/>
              <a:t>19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09" name="Slide Image Placeholder 1">
            <a:extLst>
              <a:ext uri="{FF2B5EF4-FFF2-40B4-BE49-F238E27FC236}">
                <a16:creationId xmlns:a16="http://schemas.microsoft.com/office/drawing/2014/main" id="{4EBF9F13-329F-4DDE-BF69-6CBED0FB9209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8610" name="Notes Placeholder 2">
            <a:extLst>
              <a:ext uri="{FF2B5EF4-FFF2-40B4-BE49-F238E27FC236}">
                <a16:creationId xmlns:a16="http://schemas.microsoft.com/office/drawing/2014/main" id="{EBD26BCD-3C2F-4AFC-BC04-4E410AD437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NR</a:t>
            </a:r>
          </a:p>
        </p:txBody>
      </p:sp>
      <p:sp>
        <p:nvSpPr>
          <p:cNvPr id="68611" name="Slide Number Placeholder 3">
            <a:extLst>
              <a:ext uri="{FF2B5EF4-FFF2-40B4-BE49-F238E27FC236}">
                <a16:creationId xmlns:a16="http://schemas.microsoft.com/office/drawing/2014/main" id="{F68368A2-AD22-4485-BC8D-973B03773A9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ABE3D2B6-B27D-4008-98CD-242790698C5C}" type="slidenum">
              <a:rPr lang="en-US" altLang="en-US" smtClean="0"/>
              <a:pPr/>
              <a:t>20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3" name="Slide Image Placeholder 1">
            <a:extLst>
              <a:ext uri="{FF2B5EF4-FFF2-40B4-BE49-F238E27FC236}">
                <a16:creationId xmlns:a16="http://schemas.microsoft.com/office/drawing/2014/main" id="{E695F46C-0B99-4B3E-B7EC-9FFCEEE851D2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9634" name="Notes Placeholder 2">
            <a:extLst>
              <a:ext uri="{FF2B5EF4-FFF2-40B4-BE49-F238E27FC236}">
                <a16:creationId xmlns:a16="http://schemas.microsoft.com/office/drawing/2014/main" id="{3D43DCAF-0705-4C2A-9487-94642230C6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CWJ</a:t>
            </a:r>
          </a:p>
        </p:txBody>
      </p:sp>
      <p:sp>
        <p:nvSpPr>
          <p:cNvPr id="69635" name="Slide Number Placeholder 3">
            <a:extLst>
              <a:ext uri="{FF2B5EF4-FFF2-40B4-BE49-F238E27FC236}">
                <a16:creationId xmlns:a16="http://schemas.microsoft.com/office/drawing/2014/main" id="{1E4F8A0F-D4CC-431B-96C0-58BFB5ADA60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5C791789-BD15-45CC-83E1-031C3F9C197E}" type="slidenum">
              <a:rPr lang="en-US" altLang="en-US" smtClean="0"/>
              <a:pPr/>
              <a:t>21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7" name="Slide Image Placeholder 1">
            <a:extLst>
              <a:ext uri="{FF2B5EF4-FFF2-40B4-BE49-F238E27FC236}">
                <a16:creationId xmlns:a16="http://schemas.microsoft.com/office/drawing/2014/main" id="{76AD38B9-5D8C-46AA-95CC-2D2D1065CCA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0658" name="Notes Placeholder 2">
            <a:extLst>
              <a:ext uri="{FF2B5EF4-FFF2-40B4-BE49-F238E27FC236}">
                <a16:creationId xmlns:a16="http://schemas.microsoft.com/office/drawing/2014/main" id="{A4EE9315-D50D-4601-990F-C961E44C51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CWJ</a:t>
            </a:r>
          </a:p>
        </p:txBody>
      </p:sp>
      <p:sp>
        <p:nvSpPr>
          <p:cNvPr id="70659" name="Slide Number Placeholder 3">
            <a:extLst>
              <a:ext uri="{FF2B5EF4-FFF2-40B4-BE49-F238E27FC236}">
                <a16:creationId xmlns:a16="http://schemas.microsoft.com/office/drawing/2014/main" id="{4A495A99-BD8F-44AC-BA52-F67EE330840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4629EE93-6B9D-40C3-BFA3-FB60A6188D4F}" type="slidenum">
              <a:rPr lang="en-US" altLang="en-US" smtClean="0"/>
              <a:pPr/>
              <a:t>22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Rectangle 7">
            <a:extLst>
              <a:ext uri="{FF2B5EF4-FFF2-40B4-BE49-F238E27FC236}">
                <a16:creationId xmlns:a16="http://schemas.microsoft.com/office/drawing/2014/main" id="{E59386D3-6909-4E79-8AB2-BE1C15B3D91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43F6CE61-3C22-4EA4-8B1A-2736FF654FC1}" type="slidenum">
              <a:rPr lang="en-US" altLang="en-US" smtClean="0"/>
              <a:pPr/>
              <a:t>23</a:t>
            </a:fld>
            <a:endParaRPr lang="en-US" altLang="en-US"/>
          </a:p>
        </p:txBody>
      </p:sp>
      <p:sp>
        <p:nvSpPr>
          <p:cNvPr id="57346" name="Rectangle 2">
            <a:extLst>
              <a:ext uri="{FF2B5EF4-FFF2-40B4-BE49-F238E27FC236}">
                <a16:creationId xmlns:a16="http://schemas.microsoft.com/office/drawing/2014/main" id="{31F7D6F9-77EB-4AD3-8478-46AF5AD5498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7" name="Rectangle 3">
            <a:extLst>
              <a:ext uri="{FF2B5EF4-FFF2-40B4-BE49-F238E27FC236}">
                <a16:creationId xmlns:a16="http://schemas.microsoft.com/office/drawing/2014/main" id="{872D6D7E-3B16-478E-B4A3-C091476B5E0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NR</a:t>
            </a:r>
          </a:p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Cwestiynau?</a:t>
            </a:r>
          </a:p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Peidiwech cael panic   byddwn yn mynd yn ol dros yr agweddau eto mewn darlithiau I ddod</a:t>
            </a:r>
          </a:p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Ginott!!</a:t>
            </a:r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1" name="Slide Image Placeholder 1">
            <a:extLst>
              <a:ext uri="{FF2B5EF4-FFF2-40B4-BE49-F238E27FC236}">
                <a16:creationId xmlns:a16="http://schemas.microsoft.com/office/drawing/2014/main" id="{5135BB30-03DD-4930-A74D-E2A431E0BA4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1682" name="Notes Placeholder 2">
            <a:extLst>
              <a:ext uri="{FF2B5EF4-FFF2-40B4-BE49-F238E27FC236}">
                <a16:creationId xmlns:a16="http://schemas.microsoft.com/office/drawing/2014/main" id="{B35606AA-27AD-40CD-A4BC-F11189D600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CWJ</a:t>
            </a:r>
          </a:p>
        </p:txBody>
      </p:sp>
      <p:sp>
        <p:nvSpPr>
          <p:cNvPr id="71683" name="Slide Number Placeholder 3">
            <a:extLst>
              <a:ext uri="{FF2B5EF4-FFF2-40B4-BE49-F238E27FC236}">
                <a16:creationId xmlns:a16="http://schemas.microsoft.com/office/drawing/2014/main" id="{537C06A1-2C5B-4F2D-A196-F2D2CAB14ED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3D1C2387-A487-4777-A61E-8C29160C5C25}" type="slidenum">
              <a:rPr lang="en-US" altLang="en-US" smtClean="0"/>
              <a:pPr/>
              <a:t>24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7" name="Slide Image Placeholder 1">
            <a:extLst>
              <a:ext uri="{FF2B5EF4-FFF2-40B4-BE49-F238E27FC236}">
                <a16:creationId xmlns:a16="http://schemas.microsoft.com/office/drawing/2014/main" id="{9E24E0B7-0013-424D-A60E-77963C310C4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0418" name="Notes Placeholder 2">
            <a:extLst>
              <a:ext uri="{FF2B5EF4-FFF2-40B4-BE49-F238E27FC236}">
                <a16:creationId xmlns:a16="http://schemas.microsoft.com/office/drawing/2014/main" id="{E1730E0F-F454-4715-A98A-748181476D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60419" name="Slide Number Placeholder 3">
            <a:extLst>
              <a:ext uri="{FF2B5EF4-FFF2-40B4-BE49-F238E27FC236}">
                <a16:creationId xmlns:a16="http://schemas.microsoft.com/office/drawing/2014/main" id="{7D4DAF05-28CE-4249-A666-4EEF1C6CF50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28B3CC69-DC34-41CC-9A44-8473096F3359}" type="slidenum">
              <a:rPr lang="en-US" altLang="en-US" smtClean="0"/>
              <a:pPr/>
              <a:t>27</a:t>
            </a:fld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815EE07-D159-4047-8DEE-2CA5D0320AE8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668936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E162A33-81E5-466D-99CE-1B76FE2C165B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813583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E71C96-FC60-4B92-8FA9-90EBBA538609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647294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92F9AB8-ACEB-404C-81B2-B0838F193D31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840786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50EEE6A-E5D8-4289-99E5-B802E18132E2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599439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FFA6B48-500A-4E49-A13B-38366566E151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187644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A2703E3-27D0-4C97-AF28-6ED306E1503F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485757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81B8FAE-43DC-41DC-9556-CE9A341F9310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771517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394900B-B4CC-4495-A575-1BAEAC43FFFE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094307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92F9AB8-ACEB-404C-81B2-B0838F193D31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343820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92F9AB8-ACEB-404C-81B2-B0838F193D31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454199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448177" y="3771174"/>
            <a:ext cx="546115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92F9AB8-ACEB-404C-81B2-B0838F193D31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12" name="TextBox 11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5618953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3124201"/>
            <a:ext cx="662096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92F9AB8-ACEB-404C-81B2-B0838F193D31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7188399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92F9AB8-ACEB-404C-81B2-B0838F193D31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3905836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92F9AB8-ACEB-404C-81B2-B0838F193D31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5815128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78F880A-FE10-43FF-B06D-7159852D2B1A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9504419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DD48A08-7FDA-43BD-A33C-DEFCD1C981F3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6378320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dgm">
  <p:cSld name="Title and Diagram or Organization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martArt Placeholder 2"/>
          <p:cNvSpPr>
            <a:spLocks noGrp="1"/>
          </p:cNvSpPr>
          <p:nvPr>
            <p:ph type="dgm" idx="1"/>
          </p:nvPr>
        </p:nvSpPr>
        <p:spPr>
          <a:xfrm>
            <a:off x="457200" y="1600200"/>
            <a:ext cx="8229600" cy="4525963"/>
          </a:xfrm>
        </p:spPr>
        <p:txBody>
          <a:bodyPr rtlCol="0">
            <a:normAutofit/>
          </a:bodyPr>
          <a:lstStyle/>
          <a:p>
            <a:pPr lvl="0"/>
            <a:endParaRPr lang="en-US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584681-49B1-47AB-BA6D-296C5F321D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F5370-4058-4B4C-8731-A004D1D2FB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AF3A62-B16A-422C-AAB2-EFED814505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D068FC-91B2-4B21-888F-36898CACBE9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1697160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24894893-F772-436B-BB51-9CEE164911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694A1819-CF30-400C-8E43-A1DB249F57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3EAD28A0-A030-4311-A301-36FF8DB68F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BAF4B9-3566-4849-A0A2-7ED58D0811F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7271390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>
  <p:cSld name="Title, Conten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6D03551B-2886-4CE9-B5B2-51B2AF6F75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995BB3B7-E70C-4100-A3A3-E141AB4E5C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61193AF4-7944-4FFA-BA5B-4D52239DB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2EF7DB-DFDA-46DF-A5AD-0A86703F1F1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0689040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57200" y="3938588"/>
            <a:ext cx="4038600" cy="2187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A11380F4-C753-42D3-9EC0-FCE2F63E5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5E8C5324-8FCE-458E-AD27-47803970C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0372756F-C6FF-46EE-8023-551046588F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14C152-73BE-48D7-BD2E-1D1584989E2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2142194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5035846-A15A-4EE2-9796-4124CFBAD975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DF18FE36-12DA-4486-885A-F4D60F1FEB6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3B140840-1F59-49B1-8077-F805E4A98F1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7742B4-E373-4550-BB4D-6898FC648D8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81067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9000">
              <a:schemeClr val="accent2">
                <a:lumMod val="60000"/>
                <a:lumOff val="40000"/>
              </a:schemeClr>
            </a:gs>
            <a:gs pos="100000">
              <a:schemeClr val="accent1">
                <a:lumMod val="45000"/>
                <a:lumOff val="55000"/>
              </a:schemeClr>
            </a:gs>
            <a:gs pos="87000">
              <a:srgbClr val="FFC000"/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4000"/>
                </a:schemeClr>
              </a:gs>
              <a:gs pos="73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9000"/>
                </a:schemeClr>
              </a:gs>
              <a:gs pos="66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1000"/>
                </a:schemeClr>
              </a:gs>
              <a:gs pos="75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8000"/>
                </a:schemeClr>
              </a:gs>
              <a:gs pos="72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392F9AB8-ACEB-404C-81B2-B0838F193D31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463849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063" r:id="rId1"/>
    <p:sldLayoutId id="2147484064" r:id="rId2"/>
    <p:sldLayoutId id="2147484065" r:id="rId3"/>
    <p:sldLayoutId id="2147484066" r:id="rId4"/>
    <p:sldLayoutId id="2147484067" r:id="rId5"/>
    <p:sldLayoutId id="2147484068" r:id="rId6"/>
    <p:sldLayoutId id="2147484069" r:id="rId7"/>
    <p:sldLayoutId id="2147484070" r:id="rId8"/>
    <p:sldLayoutId id="2147484071" r:id="rId9"/>
    <p:sldLayoutId id="2147484072" r:id="rId10"/>
    <p:sldLayoutId id="2147484073" r:id="rId11"/>
    <p:sldLayoutId id="2147484074" r:id="rId12"/>
    <p:sldLayoutId id="2147484075" r:id="rId13"/>
    <p:sldLayoutId id="2147484076" r:id="rId14"/>
    <p:sldLayoutId id="2147484077" r:id="rId15"/>
    <p:sldLayoutId id="2147484078" r:id="rId16"/>
    <p:sldLayoutId id="2147484079" r:id="rId17"/>
    <p:sldLayoutId id="2147484080" r:id="rId18"/>
    <p:sldLayoutId id="2147484081" r:id="rId19"/>
    <p:sldLayoutId id="2147484082" r:id="rId20"/>
    <p:sldLayoutId id="2147484083" r:id="rId21"/>
    <p:sldLayoutId id="2147484084" r:id="rId22"/>
  </p:sldLayoutIdLst>
  <p:txStyles>
    <p:titleStyle>
      <a:lvl1pPr algn="l" defTabSz="457207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6" indent="-342906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62" indent="-285755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20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2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3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42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49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5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6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7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15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22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3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38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46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53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6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openxmlformats.org/officeDocument/2006/relationships/image" Target="../media/image2.wmf"/><Relationship Id="rId7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google.co.uk/imgres?imgurl=http://farm1.static.flickr.com/68/195513923_e28c2a4641.jpg&amp;imgrefurl=http://www.flickr.com/photos/bill_angel/195513923/&amp;usg=__aSy3we5dBuDLXP0UgDDL25aKolg=&amp;h=370&amp;w=500&amp;sz=123&amp;hl=en&amp;start=38&amp;zoom=1&amp;tbnid=4bPfNR5qOigbxM:&amp;tbnh=96&amp;tbnw=130&amp;ei=e5aFTo6SLceq-ga4nd00&amp;prev=/search?q=children+playing&amp;start=20&amp;hl=en&amp;sa=N&amp;gbv=2&amp;tbm=isch&amp;itbs=1" TargetMode="External"/><Relationship Id="rId5" Type="http://schemas.openxmlformats.org/officeDocument/2006/relationships/image" Target="../media/image3.jpeg"/><Relationship Id="rId10" Type="http://schemas.openxmlformats.org/officeDocument/2006/relationships/image" Target="../media/image7.jpeg"/><Relationship Id="rId4" Type="http://schemas.openxmlformats.org/officeDocument/2006/relationships/hyperlink" Target="http://www.google.co.uk/imgres?imgurl=http://4.bp.blogspot.com/-4b7gy1CKqgY/TZ89ncERy2I/AAAAAAAADFM/6Fv5mMeEk-g/s1600/children_playing%25255B1%25255D.jpg&amp;imgrefurl=http://westkentuckyanglicans.blogspot.com/2011/04/simple-tips-for-creating-child.html&amp;usg=__cT3Zp6NeexBwvXtRbWzYhEBQYRY=&amp;h=275&amp;w=423&amp;sz=18&amp;hl=en&amp;start=13&amp;zoom=1&amp;tbnid=Ob7koaorBV9zaM:&amp;tbnh=82&amp;tbnw=126&amp;ei=XZaFToCvCYyD-waJuoE1&amp;prev=/search?q=children+playing&amp;hl=en&amp;sa=N&amp;gbv=2&amp;tbm=isch&amp;itbs=1" TargetMode="External"/><Relationship Id="rId9" Type="http://schemas.openxmlformats.org/officeDocument/2006/relationships/image" Target="../media/image6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accac.org.uk/uploads/images/thumbs/871.gif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1.jpeg"/><Relationship Id="rId5" Type="http://schemas.openxmlformats.org/officeDocument/2006/relationships/hyperlink" Target="http://www.google.co.uk/url?sa=i&amp;rct=j&amp;q=&amp;esrc=s&amp;frm=1&amp;source=images&amp;cd=&amp;cad=rja&amp;uact=8&amp;ved=0CAcQjRxqFQoTCPuZvZCqisgCFQXJFAodr4AISQ&amp;url=http://dera.ioe.ac.uk/23915/&amp;psig=AFQjCNHGRYLEUqRHgNDL8M0TObz5ikfJ4A&amp;ust=1443000558092285" TargetMode="External"/><Relationship Id="rId4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8.png"/><Relationship Id="rId7" Type="http://schemas.openxmlformats.org/officeDocument/2006/relationships/image" Target="../media/image1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9.png"/><Relationship Id="rId9" Type="http://schemas.openxmlformats.org/officeDocument/2006/relationships/image" Target="../media/image1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7" Type="http://schemas.openxmlformats.org/officeDocument/2006/relationships/image" Target="../media/image2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0.jpe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imgres?imgurl=http://static5.depositphotos.com/1005979/460/i/450/dep_4603133-Many-People-Thinking-of-Questions.jpg&amp;imgrefurl=http://depositphotos.com/4603133/stock-photo-Many-People-Thinking-of-Questions.html&amp;usg=__JD6R7QQdSsvRP5bZVmis_0jsdLE=&amp;h=418&amp;w=450&amp;sz=55&amp;hl=en&amp;start=30&amp;zoom=1&amp;tbnid=LifTOsKkCZ43JM:&amp;tbnh=118&amp;tbnw=127&amp;ei=2IuFTr-3B-6P4gSvnOmQDw&amp;prev=/search?q=people+thinking&amp;start=20&amp;hl=en&amp;sa=N&amp;gbv=2&amp;tbm=isch&amp;itbs=1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2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imgres?imgurl=http://activerain.com/image_store/uploads/9/4/0/2/4/ar123742896042049.jpg&amp;imgrefurl=http://activerain.com/blogsview/991208/a-lightbulb-moment-i-m-starting-to-get-twitter&amp;usg=__VBm7YDul5-roVHeHzuE9Cgc9JJE=&amp;h=338&amp;w=450&amp;sz=16&amp;hl=en&amp;start=11&amp;zoom=1&amp;tbnid=aC17VCBoshqACM:&amp;tbnh=95&amp;tbnw=127&amp;ei=4ZiFTtqIJMeM-wbhycAN&amp;prev=/search?q=lightbulb+moment&amp;hl=en&amp;sa=N&amp;gbv=2&amp;tbm=isch&amp;itbs=1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2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imgres?imgurl=http://activerain.com/image_store/uploads/9/4/0/2/4/ar123742896042049.jpg&amp;imgrefurl=http://activerain.com/blogsview/991208/a-lightbulb-moment-i-m-starting-to-get-twitter&amp;usg=__VBm7YDul5-roVHeHzuE9Cgc9JJE=&amp;h=338&amp;w=450&amp;sz=16&amp;hl=en&amp;start=11&amp;zoom=1&amp;tbnid=aC17VCBoshqACM:&amp;tbnh=95&amp;tbnw=127&amp;ei=4ZiFTtqIJMeM-wbhycAN&amp;prev=/search?q=lightbulb+moment&amp;hl=en&amp;sa=N&amp;gbv=2&amp;tbm=isch&amp;itbs=1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1.xml"/><Relationship Id="rId4" Type="http://schemas.openxmlformats.org/officeDocument/2006/relationships/image" Target="../media/image23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7" Type="http://schemas.openxmlformats.org/officeDocument/2006/relationships/image" Target="../media/image27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google.co.uk/imgres?imgurl=http://www.specialdirect.com/Content/Files/images/SD11026.jpg&amp;imgrefurl=http://www.specialdirect.com/Product.aspx?cref=TTSPR1852657&amp;usg=__aMqWK0tO_YrRqyqXrdQhLdTyJFM=&amp;h=438&amp;w=438&amp;sz=151&amp;hl=en&amp;start=3&amp;zoom=1&amp;tbnid=g8OrMfe4ki9MZM:&amp;tbnh=127&amp;tbnw=127&amp;ei=v5uFTqyvK4me-Qatp6EJ&amp;prev=/search?q=feelings+fans&amp;hl=en&amp;sa=N&amp;gbv=2&amp;tbm=isch&amp;itbs=1" TargetMode="External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0.jpeg"/><Relationship Id="rId4" Type="http://schemas.openxmlformats.org/officeDocument/2006/relationships/image" Target="../media/image29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2.jpe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5.jpe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ogle.co.uk/url?sa=i&amp;rct=j&amp;q=&amp;esrc=s&amp;frm=1&amp;source=images&amp;cd=&amp;cad=rja&amp;uact=8&amp;ved=0CAcQjRw&amp;url=https://kateshaley.wordpress.com/page/11/&amp;ei=jXOSVdmFD6LC7AaqgoKIDQ&amp;bvm=bv.96783405,d.ZGU&amp;psig=AFQjCNEO4Pk8ZjfWmSHM8zGB6-Ft8r2ffw&amp;ust=1435747590058257" TargetMode="External"/><Relationship Id="rId3" Type="http://schemas.openxmlformats.org/officeDocument/2006/relationships/image" Target="../media/image36.jpeg"/><Relationship Id="rId7" Type="http://schemas.openxmlformats.org/officeDocument/2006/relationships/image" Target="../media/image38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oogle.co.uk/url?sa=i&amp;rct=j&amp;q=&amp;esrc=s&amp;frm=1&amp;source=images&amp;cd=&amp;cad=rja&amp;uact=8&amp;ved=0CAcQjRw&amp;url=http://www.youtube.com/watch?v=iEKLFS-aKcw&amp;ei=aHKSVeHaDYmR7Ab-7aGwCg&amp;bvm=bv.96783405,d.ZGU&amp;psig=AFQjCNEygEv_q6C3ajYhUgCYZ8zWw689Vw&amp;ust=1435747297666509" TargetMode="External"/><Relationship Id="rId11" Type="http://schemas.openxmlformats.org/officeDocument/2006/relationships/image" Target="../media/image40.jpeg"/><Relationship Id="rId5" Type="http://schemas.openxmlformats.org/officeDocument/2006/relationships/image" Target="../media/image37.jpeg"/><Relationship Id="rId10" Type="http://schemas.openxmlformats.org/officeDocument/2006/relationships/image" Target="../media/image39.jpeg"/><Relationship Id="rId4" Type="http://schemas.openxmlformats.org/officeDocument/2006/relationships/hyperlink" Target="http://www.google.co.uk/url?sa=i&amp;rct=j&amp;q=&amp;esrc=s&amp;frm=1&amp;source=images&amp;cd=&amp;cad=rja&amp;uact=8&amp;ved=0CAcQjRw&amp;url=http://www.telegraph.co.uk/finance/newsbysector/retailandconsumer/10032507/Advert-music-nets-writers-10m-with-Go-Compare-most-played.html&amp;ei=D3KSVarNFerG7Aa-3Y2gDQ&amp;bvm=bv.96783405,d.ZGU&amp;psig=AFQjCNEO0gw0GY0ZP-FBirbs54oepIqJPA&amp;ust=1435747210650043" TargetMode="External"/><Relationship Id="rId9" Type="http://schemas.openxmlformats.org/officeDocument/2006/relationships/hyperlink" Target="http://www.google.co.uk/url?sa=i&amp;rct=j&amp;q=&amp;esrc=s&amp;frm=1&amp;source=images&amp;cd=&amp;cad=rja&amp;uact=8&amp;ved=0CAcQjRw&amp;url=http://www.twentysteps.com/&amp;ei=zHOSVebRMIHN7QaI7oHoBw&amp;psig=AFQjCNEO4Pk8ZjfWmSHM8zGB6-Ft8r2ffw&amp;ust=1435747590058257" TargetMode="Externa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www.slideshare.net/tinankobi.walden/draft-learning-matrix" TargetMode="Externa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png"/><Relationship Id="rId3" Type="http://schemas.openxmlformats.org/officeDocument/2006/relationships/image" Target="../media/image42.png"/><Relationship Id="rId7" Type="http://schemas.openxmlformats.org/officeDocument/2006/relationships/image" Target="../media/image46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5.png"/><Relationship Id="rId11" Type="http://schemas.openxmlformats.org/officeDocument/2006/relationships/image" Target="../media/image50.png"/><Relationship Id="rId5" Type="http://schemas.openxmlformats.org/officeDocument/2006/relationships/image" Target="../media/image44.jpeg"/><Relationship Id="rId10" Type="http://schemas.openxmlformats.org/officeDocument/2006/relationships/image" Target="../media/image49.jpeg"/><Relationship Id="rId4" Type="http://schemas.openxmlformats.org/officeDocument/2006/relationships/image" Target="../media/image43.jpeg"/><Relationship Id="rId9" Type="http://schemas.openxmlformats.org/officeDocument/2006/relationships/image" Target="../media/image48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1.xml"/><Relationship Id="rId6" Type="http://schemas.openxmlformats.org/officeDocument/2006/relationships/image" Target="../media/image54.jpeg"/><Relationship Id="rId5" Type="http://schemas.openxmlformats.org/officeDocument/2006/relationships/image" Target="../media/image53.png"/><Relationship Id="rId4" Type="http://schemas.openxmlformats.org/officeDocument/2006/relationships/image" Target="../media/image52.jpe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19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hyperlink" Target="https://gweddill.gov.wales/docs/dcells/publications/150225-successful-futures-en.pdf" TargetMode="External"/><Relationship Id="rId3" Type="http://schemas.openxmlformats.org/officeDocument/2006/relationships/hyperlink" Target="http://gov.wales/docs/dcells/publications/150803-fp-framework-cy.pdf" TargetMode="External"/><Relationship Id="rId7" Type="http://schemas.openxmlformats.org/officeDocument/2006/relationships/hyperlink" Target="https://gweddill.gov.wales/docs/dcells/publications/150225-successful-futures-cy.pdf" TargetMode="Externa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gov.wales/foundation-phase-action-plan?_ga=2.97513311.1584090363.1567611109-164256353.1537773651" TargetMode="External"/><Relationship Id="rId5" Type="http://schemas.openxmlformats.org/officeDocument/2006/relationships/hyperlink" Target="https://llyw.cymru/y-cyfnod-sylfaen-cynllun-gweithredu" TargetMode="External"/><Relationship Id="rId4" Type="http://schemas.openxmlformats.org/officeDocument/2006/relationships/hyperlink" Target="http://gov.wales/docs/dcells/publications/150803-fp-framework-en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Picture 4">
            <a:extLst>
              <a:ext uri="{FF2B5EF4-FFF2-40B4-BE49-F238E27FC236}">
                <a16:creationId xmlns:a16="http://schemas.microsoft.com/office/drawing/2014/main" id="{64EA3469-127B-4B9E-A579-6B10D51DF7B4}"/>
              </a:ext>
            </a:extLst>
          </p:cNvPr>
          <p:cNvPicPr>
            <a:picLocks noGrp="1" noRot="1" noChangeAspect="1" noChangeArrowheads="1"/>
          </p:cNvPicPr>
          <p:nvPr>
            <p:ph type="ctrTitle"/>
          </p:nvPr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349625" y="2549525"/>
            <a:ext cx="2373313" cy="1779588"/>
          </a:xfrm>
          <a:ln>
            <a:solidFill>
              <a:srgbClr val="000000"/>
            </a:solidFill>
            <a:miter lim="800000"/>
            <a:headEnd/>
            <a:tailEnd/>
          </a:ln>
        </p:spPr>
      </p:pic>
      <p:sp>
        <p:nvSpPr>
          <p:cNvPr id="18434" name="Rectangle 3">
            <a:extLst>
              <a:ext uri="{FF2B5EF4-FFF2-40B4-BE49-F238E27FC236}">
                <a16:creationId xmlns:a16="http://schemas.microsoft.com/office/drawing/2014/main" id="{3AF0F057-BD8D-4034-B48E-77043010737A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1331640" y="4941888"/>
            <a:ext cx="7200900" cy="1752600"/>
          </a:xfrm>
        </p:spPr>
        <p:txBody>
          <a:bodyPr>
            <a:normAutofit fontScale="77500" lnSpcReduction="20000"/>
          </a:bodyPr>
          <a:lstStyle/>
          <a:p>
            <a:pPr eaLnBrk="1" hangingPunct="1">
              <a:lnSpc>
                <a:spcPct val="80000"/>
              </a:lnSpc>
            </a:pPr>
            <a:r>
              <a:rPr lang="en-GB" altLang="en-US" sz="3000" b="1" dirty="0">
                <a:solidFill>
                  <a:srgbClr val="FF0000"/>
                </a:solidFill>
                <a:latin typeface="Bradley Hand ITC" panose="03070402050302030203" pitchFamily="66" charset="0"/>
                <a:ea typeface="ＭＳ Ｐゴシック" panose="020B0600070205080204" pitchFamily="34" charset="-128"/>
              </a:rPr>
              <a:t>Y </a:t>
            </a:r>
            <a:r>
              <a:rPr lang="en-GB" altLang="en-US" sz="3000" b="1" dirty="0" err="1">
                <a:solidFill>
                  <a:srgbClr val="FF0000"/>
                </a:solidFill>
                <a:latin typeface="Bradley Hand ITC" panose="03070402050302030203" pitchFamily="66" charset="0"/>
                <a:ea typeface="ＭＳ Ｐゴシック" panose="020B0600070205080204" pitchFamily="34" charset="-128"/>
              </a:rPr>
              <a:t>Cyfnod</a:t>
            </a:r>
            <a:r>
              <a:rPr lang="en-GB" altLang="en-US" sz="3000" b="1" dirty="0">
                <a:solidFill>
                  <a:srgbClr val="FF0000"/>
                </a:solidFill>
                <a:latin typeface="Bradley Hand ITC" panose="03070402050302030203" pitchFamily="66" charset="0"/>
                <a:ea typeface="ＭＳ Ｐゴシック" panose="020B0600070205080204" pitchFamily="34" charset="-128"/>
              </a:rPr>
              <a:t> Sylfaen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3000" b="1" dirty="0">
                <a:solidFill>
                  <a:schemeClr val="tx1"/>
                </a:solidFill>
                <a:latin typeface="Bradley Hand ITC" panose="03070402050302030203" pitchFamily="66" charset="0"/>
                <a:ea typeface="ＭＳ Ｐゴシック" panose="020B0600070205080204" pitchFamily="34" charset="-128"/>
              </a:rPr>
              <a:t>The Foundation Phase</a:t>
            </a:r>
          </a:p>
          <a:p>
            <a:pPr eaLnBrk="1" hangingPunct="1">
              <a:lnSpc>
                <a:spcPct val="80000"/>
              </a:lnSpc>
            </a:pPr>
            <a:endParaRPr lang="en-GB" altLang="en-US" sz="1900" b="1" dirty="0">
              <a:solidFill>
                <a:schemeClr val="tx1"/>
              </a:solidFill>
              <a:latin typeface="Bradley Hand ITC" panose="03070402050302030203" pitchFamily="66" charset="0"/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1900" b="1" dirty="0">
                <a:solidFill>
                  <a:schemeClr val="tx1"/>
                </a:solidFill>
                <a:latin typeface="Bradley Hand ITC" panose="03070402050302030203" pitchFamily="66" charset="0"/>
                <a:ea typeface="ＭＳ Ｐゴシック" panose="020B0600070205080204" pitchFamily="34" charset="-128"/>
              </a:rPr>
              <a:t>                                                                                   c.jennings@uwtsd.ac.uk</a:t>
            </a:r>
            <a:endParaRPr lang="en-US" altLang="en-US" sz="1900" b="1" dirty="0">
              <a:solidFill>
                <a:schemeClr val="tx1"/>
              </a:solidFill>
              <a:latin typeface="Bradley Hand ITC" panose="03070402050302030203" pitchFamily="66" charset="0"/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900" b="1" i="1" dirty="0">
              <a:latin typeface="Bradley Hand ITC" panose="03070402050302030203" pitchFamily="66" charset="0"/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900" b="1" i="1" dirty="0">
              <a:latin typeface="Bradley Hand ITC" panose="03070402050302030203" pitchFamily="66" charset="0"/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700" b="1" i="1" dirty="0">
                <a:latin typeface="Bradley Hand ITC" panose="03070402050302030203" pitchFamily="66" charset="0"/>
                <a:ea typeface="ＭＳ Ｐゴシック" panose="020B0600070205080204" pitchFamily="34" charset="-128"/>
              </a:rPr>
              <a:t>                                                                                              </a:t>
            </a:r>
            <a:endParaRPr lang="en-US" altLang="en-US" sz="700" b="1" i="1" dirty="0">
              <a:latin typeface="Bradley Hand ITC" panose="03070402050302030203" pitchFamily="66" charset="0"/>
              <a:ea typeface="ＭＳ Ｐゴシック" panose="020B0600070205080204" pitchFamily="34" charset="-128"/>
            </a:endParaRPr>
          </a:p>
        </p:txBody>
      </p:sp>
      <p:pic>
        <p:nvPicPr>
          <p:cNvPr id="18435" name="Picture 6" descr="ANd9GcRoEpGsOhdoS00ZCgsnkvx9i-VMr_0yvwUFT4RfbVNJswBmTTK162yCzQ">
            <a:hlinkClick r:id="rId4"/>
            <a:extLst>
              <a:ext uri="{FF2B5EF4-FFF2-40B4-BE49-F238E27FC236}">
                <a16:creationId xmlns:a16="http://schemas.microsoft.com/office/drawing/2014/main" id="{38EE3336-3405-4A9F-B234-CE418200CB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411390"/>
            <a:ext cx="1943100" cy="12634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36" name="Picture 8" descr="ANd9GcQNDXtnLImivjn0DEXj3yACy8dAzVIw6BSqdSCgegcGxqo4xf5QSon20Us">
            <a:hlinkClick r:id="rId6"/>
            <a:extLst>
              <a:ext uri="{FF2B5EF4-FFF2-40B4-BE49-F238E27FC236}">
                <a16:creationId xmlns:a16="http://schemas.microsoft.com/office/drawing/2014/main" id="{E349F07E-16B3-488C-8232-7FB8166672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7050" y="620713"/>
            <a:ext cx="1454150" cy="1073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37" name="Picture 12" descr="Children playing with a sand pit">
            <a:extLst>
              <a:ext uri="{FF2B5EF4-FFF2-40B4-BE49-F238E27FC236}">
                <a16:creationId xmlns:a16="http://schemas.microsoft.com/office/drawing/2014/main" id="{22F92DF5-8A91-471B-ADDB-A5E9B17A56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6600" y="260350"/>
            <a:ext cx="2519363" cy="1676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38" name="Picture 14" descr="chn-round-oak-stump">
            <a:extLst>
              <a:ext uri="{FF2B5EF4-FFF2-40B4-BE49-F238E27FC236}">
                <a16:creationId xmlns:a16="http://schemas.microsoft.com/office/drawing/2014/main" id="{48298732-AAAD-46E9-8C28-03E510A19F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2403475"/>
            <a:ext cx="2808288" cy="2106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39" name="Picture 16" descr="firstImage">
            <a:extLst>
              <a:ext uri="{FF2B5EF4-FFF2-40B4-BE49-F238E27FC236}">
                <a16:creationId xmlns:a16="http://schemas.microsoft.com/office/drawing/2014/main" id="{8AA04961-D59D-4996-9528-945959ABE5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1863" y="2349500"/>
            <a:ext cx="2906712" cy="2179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Text Box 2">
            <a:extLst>
              <a:ext uri="{FF2B5EF4-FFF2-40B4-BE49-F238E27FC236}">
                <a16:creationId xmlns:a16="http://schemas.microsoft.com/office/drawing/2014/main" id="{B89D6066-02E5-4A44-9B8C-AD6BEE65AFA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35150" y="404813"/>
            <a:ext cx="5184775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2000" b="1">
                <a:solidFill>
                  <a:srgbClr val="FF0066"/>
                </a:solidFill>
              </a:rPr>
              <a:t>Y Cyfnod Sylfaen</a:t>
            </a:r>
            <a:r>
              <a:rPr lang="en-GB" altLang="en-US" b="1">
                <a:solidFill>
                  <a:srgbClr val="FF0066"/>
                </a:solidFill>
              </a:rPr>
              <a:t>                                       </a:t>
            </a:r>
            <a:r>
              <a:rPr lang="en-GB" altLang="en-US" sz="2000" b="1"/>
              <a:t>The Foundation Phase</a:t>
            </a:r>
          </a:p>
        </p:txBody>
      </p:sp>
      <p:sp>
        <p:nvSpPr>
          <p:cNvPr id="20482" name="Line 3">
            <a:extLst>
              <a:ext uri="{FF2B5EF4-FFF2-40B4-BE49-F238E27FC236}">
                <a16:creationId xmlns:a16="http://schemas.microsoft.com/office/drawing/2014/main" id="{78FD91DB-8C07-4298-9749-F92D3717DA09}"/>
              </a:ext>
            </a:extLst>
          </p:cNvPr>
          <p:cNvSpPr>
            <a:spLocks noChangeShapeType="1"/>
          </p:cNvSpPr>
          <p:nvPr/>
        </p:nvSpPr>
        <p:spPr bwMode="auto">
          <a:xfrm>
            <a:off x="0" y="1557338"/>
            <a:ext cx="684213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0483" name="Line 4">
            <a:extLst>
              <a:ext uri="{FF2B5EF4-FFF2-40B4-BE49-F238E27FC236}">
                <a16:creationId xmlns:a16="http://schemas.microsoft.com/office/drawing/2014/main" id="{24656573-1DB1-4450-85CB-08F315453AF4}"/>
              </a:ext>
            </a:extLst>
          </p:cNvPr>
          <p:cNvSpPr>
            <a:spLocks noChangeShapeType="1"/>
          </p:cNvSpPr>
          <p:nvPr/>
        </p:nvSpPr>
        <p:spPr bwMode="auto">
          <a:xfrm>
            <a:off x="684213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0484" name="Line 5">
            <a:extLst>
              <a:ext uri="{FF2B5EF4-FFF2-40B4-BE49-F238E27FC236}">
                <a16:creationId xmlns:a16="http://schemas.microsoft.com/office/drawing/2014/main" id="{F7D17AC9-A363-4993-ACF2-4EAA7F72680F}"/>
              </a:ext>
            </a:extLst>
          </p:cNvPr>
          <p:cNvSpPr>
            <a:spLocks noChangeShapeType="1"/>
          </p:cNvSpPr>
          <p:nvPr/>
        </p:nvSpPr>
        <p:spPr bwMode="auto">
          <a:xfrm>
            <a:off x="1331913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0485" name="Line 6">
            <a:extLst>
              <a:ext uri="{FF2B5EF4-FFF2-40B4-BE49-F238E27FC236}">
                <a16:creationId xmlns:a16="http://schemas.microsoft.com/office/drawing/2014/main" id="{0D204DE5-9DDB-49DE-9740-D0D0B4481160}"/>
              </a:ext>
            </a:extLst>
          </p:cNvPr>
          <p:cNvSpPr>
            <a:spLocks noChangeShapeType="1"/>
          </p:cNvSpPr>
          <p:nvPr/>
        </p:nvSpPr>
        <p:spPr bwMode="auto">
          <a:xfrm>
            <a:off x="1979613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0486" name="Line 7">
            <a:extLst>
              <a:ext uri="{FF2B5EF4-FFF2-40B4-BE49-F238E27FC236}">
                <a16:creationId xmlns:a16="http://schemas.microsoft.com/office/drawing/2014/main" id="{9E19F868-176A-4D80-BF9C-2B300DC3E79C}"/>
              </a:ext>
            </a:extLst>
          </p:cNvPr>
          <p:cNvSpPr>
            <a:spLocks noChangeShapeType="1"/>
          </p:cNvSpPr>
          <p:nvPr/>
        </p:nvSpPr>
        <p:spPr bwMode="auto">
          <a:xfrm>
            <a:off x="2627313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0487" name="Line 8">
            <a:extLst>
              <a:ext uri="{FF2B5EF4-FFF2-40B4-BE49-F238E27FC236}">
                <a16:creationId xmlns:a16="http://schemas.microsoft.com/office/drawing/2014/main" id="{73F56A3E-909D-4841-9A86-4308C6D003AF}"/>
              </a:ext>
            </a:extLst>
          </p:cNvPr>
          <p:cNvSpPr>
            <a:spLocks noChangeShapeType="1"/>
          </p:cNvSpPr>
          <p:nvPr/>
        </p:nvSpPr>
        <p:spPr bwMode="auto">
          <a:xfrm>
            <a:off x="3276600" y="1557338"/>
            <a:ext cx="684213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0488" name="Line 9">
            <a:extLst>
              <a:ext uri="{FF2B5EF4-FFF2-40B4-BE49-F238E27FC236}">
                <a16:creationId xmlns:a16="http://schemas.microsoft.com/office/drawing/2014/main" id="{437C9A0C-2903-40A7-AB27-F31BB7B28D8B}"/>
              </a:ext>
            </a:extLst>
          </p:cNvPr>
          <p:cNvSpPr>
            <a:spLocks noChangeShapeType="1"/>
          </p:cNvSpPr>
          <p:nvPr/>
        </p:nvSpPr>
        <p:spPr bwMode="auto">
          <a:xfrm>
            <a:off x="3924300" y="1557338"/>
            <a:ext cx="684213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0489" name="Line 10">
            <a:extLst>
              <a:ext uri="{FF2B5EF4-FFF2-40B4-BE49-F238E27FC236}">
                <a16:creationId xmlns:a16="http://schemas.microsoft.com/office/drawing/2014/main" id="{C8EE74C2-39DD-4BEF-8E4E-9E586962A0EC}"/>
              </a:ext>
            </a:extLst>
          </p:cNvPr>
          <p:cNvSpPr>
            <a:spLocks noChangeShapeType="1"/>
          </p:cNvSpPr>
          <p:nvPr/>
        </p:nvSpPr>
        <p:spPr bwMode="auto">
          <a:xfrm>
            <a:off x="5219700" y="1557338"/>
            <a:ext cx="684213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0490" name="Line 11">
            <a:extLst>
              <a:ext uri="{FF2B5EF4-FFF2-40B4-BE49-F238E27FC236}">
                <a16:creationId xmlns:a16="http://schemas.microsoft.com/office/drawing/2014/main" id="{763939EA-4585-4656-AAF5-E71948AC5871}"/>
              </a:ext>
            </a:extLst>
          </p:cNvPr>
          <p:cNvSpPr>
            <a:spLocks noChangeShapeType="1"/>
          </p:cNvSpPr>
          <p:nvPr/>
        </p:nvSpPr>
        <p:spPr bwMode="auto">
          <a:xfrm>
            <a:off x="6516688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0491" name="Line 12">
            <a:extLst>
              <a:ext uri="{FF2B5EF4-FFF2-40B4-BE49-F238E27FC236}">
                <a16:creationId xmlns:a16="http://schemas.microsoft.com/office/drawing/2014/main" id="{619A1E28-A90B-4B3E-803D-EFCB2DC42A9E}"/>
              </a:ext>
            </a:extLst>
          </p:cNvPr>
          <p:cNvSpPr>
            <a:spLocks noChangeShapeType="1"/>
          </p:cNvSpPr>
          <p:nvPr/>
        </p:nvSpPr>
        <p:spPr bwMode="auto">
          <a:xfrm>
            <a:off x="7812088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0492" name="Line 13">
            <a:extLst>
              <a:ext uri="{FF2B5EF4-FFF2-40B4-BE49-F238E27FC236}">
                <a16:creationId xmlns:a16="http://schemas.microsoft.com/office/drawing/2014/main" id="{BA80D2B7-F6AB-4701-900C-17267BE20A6D}"/>
              </a:ext>
            </a:extLst>
          </p:cNvPr>
          <p:cNvSpPr>
            <a:spLocks noChangeShapeType="1"/>
          </p:cNvSpPr>
          <p:nvPr/>
        </p:nvSpPr>
        <p:spPr bwMode="auto">
          <a:xfrm>
            <a:off x="4572000" y="1557338"/>
            <a:ext cx="684213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0493" name="Line 14">
            <a:extLst>
              <a:ext uri="{FF2B5EF4-FFF2-40B4-BE49-F238E27FC236}">
                <a16:creationId xmlns:a16="http://schemas.microsoft.com/office/drawing/2014/main" id="{E90A5963-2D48-4EE7-91FB-B3C4313F2650}"/>
              </a:ext>
            </a:extLst>
          </p:cNvPr>
          <p:cNvSpPr>
            <a:spLocks noChangeShapeType="1"/>
          </p:cNvSpPr>
          <p:nvPr/>
        </p:nvSpPr>
        <p:spPr bwMode="auto">
          <a:xfrm>
            <a:off x="5867400" y="1557338"/>
            <a:ext cx="684213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0494" name="Line 15">
            <a:extLst>
              <a:ext uri="{FF2B5EF4-FFF2-40B4-BE49-F238E27FC236}">
                <a16:creationId xmlns:a16="http://schemas.microsoft.com/office/drawing/2014/main" id="{0D7ED695-F6DD-4319-9703-C48EA809C6F0}"/>
              </a:ext>
            </a:extLst>
          </p:cNvPr>
          <p:cNvSpPr>
            <a:spLocks noChangeShapeType="1"/>
          </p:cNvSpPr>
          <p:nvPr/>
        </p:nvSpPr>
        <p:spPr bwMode="auto">
          <a:xfrm>
            <a:off x="7164388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0495" name="Line 16">
            <a:extLst>
              <a:ext uri="{FF2B5EF4-FFF2-40B4-BE49-F238E27FC236}">
                <a16:creationId xmlns:a16="http://schemas.microsoft.com/office/drawing/2014/main" id="{F69E02E9-3864-4990-95B4-91AA7870FF3F}"/>
              </a:ext>
            </a:extLst>
          </p:cNvPr>
          <p:cNvSpPr>
            <a:spLocks noChangeShapeType="1"/>
          </p:cNvSpPr>
          <p:nvPr/>
        </p:nvSpPr>
        <p:spPr bwMode="auto">
          <a:xfrm>
            <a:off x="8459788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0496" name="Rectangle 17">
            <a:extLst>
              <a:ext uri="{FF2B5EF4-FFF2-40B4-BE49-F238E27FC236}">
                <a16:creationId xmlns:a16="http://schemas.microsoft.com/office/drawing/2014/main" id="{704CCB4F-A631-44DD-9CA6-5EA07864CD9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0050" y="1557338"/>
            <a:ext cx="8229600" cy="4321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lnSpc>
                <a:spcPct val="65000"/>
              </a:lnSpc>
              <a:spcBef>
                <a:spcPct val="20000"/>
              </a:spcBef>
              <a:buClr>
                <a:srgbClr val="FF9933"/>
              </a:buClr>
            </a:pPr>
            <a:endParaRPr lang="en-GB" altLang="en-US" sz="3200"/>
          </a:p>
          <a:p>
            <a:pPr algn="ctr" eaLnBrk="1" hangingPunct="1">
              <a:lnSpc>
                <a:spcPct val="65000"/>
              </a:lnSpc>
              <a:spcBef>
                <a:spcPct val="20000"/>
              </a:spcBef>
              <a:buClr>
                <a:srgbClr val="FF9933"/>
              </a:buClr>
            </a:pPr>
            <a:endParaRPr lang="en-GB" altLang="en-US" sz="3200"/>
          </a:p>
          <a:p>
            <a:pPr eaLnBrk="1" hangingPunct="1">
              <a:lnSpc>
                <a:spcPct val="65000"/>
              </a:lnSpc>
              <a:spcBef>
                <a:spcPct val="20000"/>
              </a:spcBef>
              <a:buClr>
                <a:srgbClr val="FF9933"/>
              </a:buClr>
            </a:pPr>
            <a:endParaRPr lang="en-GB" altLang="en-US" sz="3200"/>
          </a:p>
          <a:p>
            <a:pPr eaLnBrk="1" hangingPunct="1">
              <a:lnSpc>
                <a:spcPct val="65000"/>
              </a:lnSpc>
              <a:spcBef>
                <a:spcPct val="20000"/>
              </a:spcBef>
              <a:buClr>
                <a:srgbClr val="FF9933"/>
              </a:buClr>
            </a:pPr>
            <a:r>
              <a:rPr lang="en-GB" altLang="en-US" sz="3200"/>
              <a:t>2001</a:t>
            </a:r>
          </a:p>
        </p:txBody>
      </p:sp>
      <p:pic>
        <p:nvPicPr>
          <p:cNvPr id="20497" name="Picture 18">
            <a:extLst>
              <a:ext uri="{FF2B5EF4-FFF2-40B4-BE49-F238E27FC236}">
                <a16:creationId xmlns:a16="http://schemas.microsoft.com/office/drawing/2014/main" id="{D4434593-7093-4042-B274-3B5C8FCAC4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288" y="188913"/>
            <a:ext cx="1455737" cy="1190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98" name="Picture 19">
            <a:extLst>
              <a:ext uri="{FF2B5EF4-FFF2-40B4-BE49-F238E27FC236}">
                <a16:creationId xmlns:a16="http://schemas.microsoft.com/office/drawing/2014/main" id="{044D673F-05B3-42A8-8905-101A9314FC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260350"/>
            <a:ext cx="1512888" cy="1025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ight Arrow 1">
            <a:extLst>
              <a:ext uri="{FF2B5EF4-FFF2-40B4-BE49-F238E27FC236}">
                <a16:creationId xmlns:a16="http://schemas.microsoft.com/office/drawing/2014/main" id="{DA24C735-549E-4EF9-8037-5AEBD52E6487}"/>
              </a:ext>
            </a:extLst>
          </p:cNvPr>
          <p:cNvSpPr/>
          <p:nvPr/>
        </p:nvSpPr>
        <p:spPr>
          <a:xfrm>
            <a:off x="1674813" y="2730500"/>
            <a:ext cx="5254625" cy="50482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20500" name="TextBox 2">
            <a:extLst>
              <a:ext uri="{FF2B5EF4-FFF2-40B4-BE49-F238E27FC236}">
                <a16:creationId xmlns:a16="http://schemas.microsoft.com/office/drawing/2014/main" id="{BF26105D-E55D-4218-8AEE-CECAE569A5B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164388" y="2690813"/>
            <a:ext cx="1331912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sz="3200" dirty="0">
                <a:latin typeface="Arial"/>
                <a:ea typeface="ＭＳ Ｐゴシック"/>
                <a:cs typeface="Arial"/>
              </a:rPr>
              <a:t>2019</a:t>
            </a:r>
            <a:endParaRPr lang="en-GB" altLang="en-US" sz="3200"/>
          </a:p>
        </p:txBody>
      </p:sp>
      <p:sp>
        <p:nvSpPr>
          <p:cNvPr id="20501" name="TextBox 3">
            <a:extLst>
              <a:ext uri="{FF2B5EF4-FFF2-40B4-BE49-F238E27FC236}">
                <a16:creationId xmlns:a16="http://schemas.microsoft.com/office/drawing/2014/main" id="{D53F52EF-BE9A-4C33-9C28-1630EDE34A3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4213" y="3235325"/>
            <a:ext cx="8459787" cy="3416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>
                <a:solidFill>
                  <a:srgbClr val="FF0000"/>
                </a:solidFill>
              </a:rPr>
              <a:t>Y Wlad sy’n dysgu  </a:t>
            </a:r>
            <a:r>
              <a:rPr lang="en-GB" altLang="en-US"/>
              <a:t>The Learning Country</a:t>
            </a:r>
          </a:p>
          <a:p>
            <a:r>
              <a:rPr lang="en-GB" altLang="en-US"/>
              <a:t>                </a:t>
            </a:r>
            <a:r>
              <a:rPr lang="en-GB" altLang="en-US">
                <a:solidFill>
                  <a:srgbClr val="FF0000"/>
                </a:solidFill>
              </a:rPr>
              <a:t>Dogfen ddrafft   </a:t>
            </a:r>
            <a:r>
              <a:rPr lang="en-GB" altLang="en-US"/>
              <a:t>Draft Document</a:t>
            </a:r>
          </a:p>
          <a:p>
            <a:r>
              <a:rPr lang="en-GB" altLang="en-US"/>
              <a:t>                              </a:t>
            </a:r>
            <a:r>
              <a:rPr lang="en-GB" altLang="en-US">
                <a:solidFill>
                  <a:srgbClr val="FF0000"/>
                </a:solidFill>
              </a:rPr>
              <a:t>Peilota a monitoro  </a:t>
            </a:r>
            <a:r>
              <a:rPr lang="en-GB" altLang="en-US"/>
              <a:t>Piloting &amp; Monitoring</a:t>
            </a:r>
          </a:p>
          <a:p>
            <a:r>
              <a:rPr lang="en-GB" altLang="en-US"/>
              <a:t>                                           </a:t>
            </a:r>
            <a:r>
              <a:rPr lang="en-GB" altLang="en-US">
                <a:solidFill>
                  <a:srgbClr val="FF0000"/>
                </a:solidFill>
              </a:rPr>
              <a:t>Rhaglen dreigl  </a:t>
            </a:r>
            <a:r>
              <a:rPr lang="en-GB" altLang="en-US"/>
              <a:t>Role out</a:t>
            </a:r>
          </a:p>
          <a:p>
            <a:r>
              <a:rPr lang="en-GB" altLang="en-US"/>
              <a:t>                                                       </a:t>
            </a:r>
            <a:r>
              <a:rPr lang="en-GB" altLang="en-US">
                <a:solidFill>
                  <a:srgbClr val="FF0000"/>
                </a:solidFill>
              </a:rPr>
              <a:t>Gwerthusiad </a:t>
            </a:r>
            <a:r>
              <a:rPr lang="en-GB" altLang="en-US">
                <a:solidFill>
                  <a:srgbClr val="00B050"/>
                </a:solidFill>
              </a:rPr>
              <a:t>Iram Siraj  </a:t>
            </a:r>
            <a:r>
              <a:rPr lang="en-GB" altLang="en-US"/>
              <a:t>Evaluation</a:t>
            </a:r>
          </a:p>
          <a:p>
            <a:r>
              <a:rPr lang="en-GB" altLang="en-US"/>
              <a:t>                                                                 </a:t>
            </a:r>
            <a:r>
              <a:rPr lang="en-GB" altLang="en-US">
                <a:solidFill>
                  <a:srgbClr val="FF0000"/>
                </a:solidFill>
              </a:rPr>
              <a:t>Gwerthusiad</a:t>
            </a:r>
            <a:r>
              <a:rPr lang="en-GB" altLang="en-US"/>
              <a:t> </a:t>
            </a:r>
            <a:r>
              <a:rPr lang="en-GB" altLang="en-US">
                <a:solidFill>
                  <a:srgbClr val="00B050"/>
                </a:solidFill>
              </a:rPr>
              <a:t>WISERD</a:t>
            </a:r>
            <a:r>
              <a:rPr lang="en-GB" altLang="en-US"/>
              <a:t> Monitoring project</a:t>
            </a:r>
          </a:p>
          <a:p>
            <a:endParaRPr lang="en-GB" altLang="en-US"/>
          </a:p>
          <a:p>
            <a:endParaRPr lang="en-GB" altLang="en-US"/>
          </a:p>
          <a:p>
            <a:endParaRPr lang="en-GB" altLang="en-US"/>
          </a:p>
          <a:p>
            <a:pPr algn="ctr"/>
            <a:r>
              <a:rPr lang="en-GB" altLang="en-US" b="1">
                <a:solidFill>
                  <a:srgbClr val="FF0000"/>
                </a:solidFill>
              </a:rPr>
              <a:t>DYFODOL LLWYDDIANNUS – Yr Athro G Donaldson</a:t>
            </a:r>
          </a:p>
          <a:p>
            <a:pPr algn="ctr"/>
            <a:r>
              <a:rPr lang="en-GB" altLang="en-US" b="1">
                <a:solidFill>
                  <a:srgbClr val="FF0000"/>
                </a:solidFill>
              </a:rPr>
              <a:t>SUCCESSFUL FUTURES – Prof G Donaldson</a:t>
            </a:r>
          </a:p>
          <a:p>
            <a:endParaRPr lang="en-GB" altLang="en-US" b="1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2">
            <a:extLst>
              <a:ext uri="{FF2B5EF4-FFF2-40B4-BE49-F238E27FC236}">
                <a16:creationId xmlns:a16="http://schemas.microsoft.com/office/drawing/2014/main" id="{6764FE98-5ED3-413E-A517-085F84A7233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solidFill>
                  <a:srgbClr val="FF000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Y meysydd</a:t>
            </a:r>
            <a:r>
              <a:rPr lang="en-GB" altLang="en-US">
                <a:latin typeface="Comic Sans MS" panose="030F0702030302020204" pitchFamily="66" charset="0"/>
                <a:ea typeface="ＭＳ Ｐゴシック" panose="020B0600070205080204" pitchFamily="34" charset="-128"/>
              </a:rPr>
              <a:t>/ </a:t>
            </a:r>
            <a:r>
              <a:rPr lang="en-GB" altLang="en-US">
                <a:solidFill>
                  <a:schemeClr val="tx1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The areas</a:t>
            </a:r>
          </a:p>
        </p:txBody>
      </p:sp>
      <p:sp>
        <p:nvSpPr>
          <p:cNvPr id="22530" name="Line 4">
            <a:extLst>
              <a:ext uri="{FF2B5EF4-FFF2-40B4-BE49-F238E27FC236}">
                <a16:creationId xmlns:a16="http://schemas.microsoft.com/office/drawing/2014/main" id="{7F9EDE6D-36A9-4762-B8B2-F35977AA0822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2057400" y="1981200"/>
            <a:ext cx="1447800" cy="609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2531" name="Line 5">
            <a:extLst>
              <a:ext uri="{FF2B5EF4-FFF2-40B4-BE49-F238E27FC236}">
                <a16:creationId xmlns:a16="http://schemas.microsoft.com/office/drawing/2014/main" id="{8477F3D9-2F68-4AA9-A2B2-F37685AD886D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2209800" y="2514600"/>
            <a:ext cx="1676400" cy="533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2532" name="Line 6">
            <a:extLst>
              <a:ext uri="{FF2B5EF4-FFF2-40B4-BE49-F238E27FC236}">
                <a16:creationId xmlns:a16="http://schemas.microsoft.com/office/drawing/2014/main" id="{B0760782-2BFD-471F-AAA3-95E294FFABC5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2209800" y="3141663"/>
            <a:ext cx="1676400" cy="2873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2533" name="Line 7">
            <a:extLst>
              <a:ext uri="{FF2B5EF4-FFF2-40B4-BE49-F238E27FC236}">
                <a16:creationId xmlns:a16="http://schemas.microsoft.com/office/drawing/2014/main" id="{B7CF5405-5C18-438C-952D-1AB442F32E8F}"/>
              </a:ext>
            </a:extLst>
          </p:cNvPr>
          <p:cNvSpPr>
            <a:spLocks noChangeShapeType="1"/>
          </p:cNvSpPr>
          <p:nvPr/>
        </p:nvSpPr>
        <p:spPr bwMode="auto">
          <a:xfrm>
            <a:off x="2286000" y="3733800"/>
            <a:ext cx="1676400" cy="381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2534" name="Line 8">
            <a:extLst>
              <a:ext uri="{FF2B5EF4-FFF2-40B4-BE49-F238E27FC236}">
                <a16:creationId xmlns:a16="http://schemas.microsoft.com/office/drawing/2014/main" id="{53719781-65D2-4DF3-ABA2-7D211937EF0A}"/>
              </a:ext>
            </a:extLst>
          </p:cNvPr>
          <p:cNvSpPr>
            <a:spLocks noChangeShapeType="1"/>
          </p:cNvSpPr>
          <p:nvPr/>
        </p:nvSpPr>
        <p:spPr bwMode="auto">
          <a:xfrm>
            <a:off x="2286000" y="4038600"/>
            <a:ext cx="1524000" cy="469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2535" name="Line 9">
            <a:extLst>
              <a:ext uri="{FF2B5EF4-FFF2-40B4-BE49-F238E27FC236}">
                <a16:creationId xmlns:a16="http://schemas.microsoft.com/office/drawing/2014/main" id="{8E30D992-72D4-4EF9-9279-A588811CCDEA}"/>
              </a:ext>
            </a:extLst>
          </p:cNvPr>
          <p:cNvSpPr>
            <a:spLocks noChangeShapeType="1"/>
          </p:cNvSpPr>
          <p:nvPr/>
        </p:nvSpPr>
        <p:spPr bwMode="auto">
          <a:xfrm>
            <a:off x="2362200" y="4343400"/>
            <a:ext cx="1447800" cy="8826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2536" name="Line 10">
            <a:extLst>
              <a:ext uri="{FF2B5EF4-FFF2-40B4-BE49-F238E27FC236}">
                <a16:creationId xmlns:a16="http://schemas.microsoft.com/office/drawing/2014/main" id="{FF6103CB-9C4D-431F-8D4A-75648BB7A5BB}"/>
              </a:ext>
            </a:extLst>
          </p:cNvPr>
          <p:cNvSpPr>
            <a:spLocks noChangeShapeType="1"/>
          </p:cNvSpPr>
          <p:nvPr/>
        </p:nvSpPr>
        <p:spPr bwMode="auto">
          <a:xfrm>
            <a:off x="2286000" y="4724400"/>
            <a:ext cx="685800" cy="7032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0251" name="Text Box 11">
            <a:extLst>
              <a:ext uri="{FF2B5EF4-FFF2-40B4-BE49-F238E27FC236}">
                <a16:creationId xmlns:a16="http://schemas.microsoft.com/office/drawing/2014/main" id="{F15A1355-454E-4E25-893F-09F3E7B9FEB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25850" y="1131888"/>
            <a:ext cx="4648200" cy="1200150"/>
          </a:xfrm>
          <a:prstGeom prst="rect">
            <a:avLst/>
          </a:prstGeom>
          <a:noFill/>
          <a:ln>
            <a:noFill/>
          </a:ln>
        </p:spPr>
        <p:txBody>
          <a:bodyPr anchor="t">
            <a:spAutoFit/>
          </a:bodyPr>
          <a:lstStyle>
            <a:lvl1pPr eaLnBrk="0" hangingPunct="0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-102" charset="2"/>
              <a:buChar char=""/>
              <a:defRPr sz="2400">
                <a:solidFill>
                  <a:schemeClr val="tx2"/>
                </a:solidFill>
                <a:latin typeface="Candara" pitchFamily="-102" charset="0"/>
                <a:ea typeface="ＭＳ Ｐゴシック" pitchFamily="-102" charset="-128"/>
              </a:defRPr>
            </a:lvl1pPr>
            <a:lvl2pPr marL="37931725" indent="-37474525" eaLnBrk="0" hangingPunct="0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-102" charset="2"/>
              <a:buChar char=""/>
              <a:defRPr sz="2200">
                <a:solidFill>
                  <a:schemeClr val="tx2"/>
                </a:solidFill>
                <a:latin typeface="Candara" pitchFamily="-102" charset="0"/>
                <a:ea typeface="ＭＳ Ｐゴシック" pitchFamily="-102" charset="-128"/>
              </a:defRPr>
            </a:lvl2pPr>
            <a:lvl3pPr marL="855663" indent="-228600" eaLnBrk="0" hangingPunct="0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-102" charset="2"/>
              <a:buChar char=""/>
              <a:defRPr sz="2000">
                <a:solidFill>
                  <a:schemeClr val="tx2"/>
                </a:solidFill>
                <a:latin typeface="Candara" pitchFamily="-102" charset="0"/>
                <a:ea typeface="ＭＳ Ｐゴシック" pitchFamily="-102" charset="-128"/>
              </a:defRPr>
            </a:lvl3pPr>
            <a:lvl4pPr marL="1143000" indent="-228600" eaLnBrk="0" hangingPunct="0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-102" charset="2"/>
              <a:buChar char=""/>
              <a:defRPr>
                <a:solidFill>
                  <a:schemeClr val="tx2"/>
                </a:solidFill>
                <a:latin typeface="Candara" pitchFamily="-102" charset="0"/>
                <a:ea typeface="ＭＳ Ｐゴシック" pitchFamily="-102" charset="-128"/>
              </a:defRPr>
            </a:lvl4pPr>
            <a:lvl5pPr marL="1462088" indent="-228600" eaLnBrk="0" hangingPunct="0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-102" charset="2"/>
              <a:buChar char=""/>
              <a:defRPr sz="1600">
                <a:solidFill>
                  <a:schemeClr val="tx2"/>
                </a:solidFill>
                <a:latin typeface="Candara" pitchFamily="-102" charset="0"/>
                <a:ea typeface="ＭＳ Ｐゴシック" pitchFamily="-102" charset="-128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itchFamily="-102" charset="2"/>
              <a:buChar char=""/>
              <a:defRPr sz="1600">
                <a:solidFill>
                  <a:schemeClr val="tx2"/>
                </a:solidFill>
                <a:latin typeface="Candara" pitchFamily="-102" charset="0"/>
                <a:ea typeface="ＭＳ Ｐゴシック" pitchFamily="-102" charset="-128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itchFamily="-102" charset="2"/>
              <a:buChar char=""/>
              <a:defRPr sz="1600">
                <a:solidFill>
                  <a:schemeClr val="tx2"/>
                </a:solidFill>
                <a:latin typeface="Candara" pitchFamily="-102" charset="0"/>
                <a:ea typeface="ＭＳ Ｐゴシック" pitchFamily="-102" charset="-128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itchFamily="-102" charset="2"/>
              <a:buChar char=""/>
              <a:defRPr sz="1600">
                <a:solidFill>
                  <a:schemeClr val="tx2"/>
                </a:solidFill>
                <a:latin typeface="Candara" pitchFamily="-102" charset="0"/>
                <a:ea typeface="ＭＳ Ｐゴシック" pitchFamily="-102" charset="-128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itchFamily="-102" charset="2"/>
              <a:buChar char=""/>
              <a:defRPr sz="1600">
                <a:solidFill>
                  <a:schemeClr val="tx2"/>
                </a:solidFill>
                <a:latin typeface="Candara" pitchFamily="-102" charset="0"/>
                <a:ea typeface="ＭＳ Ｐゴシック" pitchFamily="-102" charset="-128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  <a:defRPr/>
            </a:pPr>
            <a:r>
              <a:rPr lang="en-GB" altLang="en-US" sz="1600" b="1" err="1">
                <a:solidFill>
                  <a:schemeClr val="accent3">
                    <a:lumMod val="50000"/>
                  </a:schemeClr>
                </a:solidFill>
                <a:latin typeface="Comic Sans MS"/>
                <a:ea typeface="ＭＳ Ｐゴシック"/>
              </a:rPr>
              <a:t>Datblygiad</a:t>
            </a:r>
            <a:r>
              <a:rPr lang="en-GB" altLang="en-US" sz="1600" b="1">
                <a:solidFill>
                  <a:schemeClr val="accent3">
                    <a:lumMod val="50000"/>
                  </a:schemeClr>
                </a:solidFill>
                <a:latin typeface="Comic Sans MS"/>
                <a:ea typeface="ＭＳ Ｐゴシック"/>
              </a:rPr>
              <a:t> </a:t>
            </a:r>
            <a:r>
              <a:rPr lang="en-GB" altLang="en-US" sz="1600" b="1" err="1">
                <a:solidFill>
                  <a:schemeClr val="accent3">
                    <a:lumMod val="50000"/>
                  </a:schemeClr>
                </a:solidFill>
                <a:latin typeface="Comic Sans MS"/>
                <a:ea typeface="ＭＳ Ｐゴシック"/>
              </a:rPr>
              <a:t>Personol</a:t>
            </a:r>
            <a:r>
              <a:rPr lang="en-GB" altLang="en-US" sz="1600" b="1">
                <a:solidFill>
                  <a:schemeClr val="accent3">
                    <a:lumMod val="50000"/>
                  </a:schemeClr>
                </a:solidFill>
                <a:latin typeface="Comic Sans MS"/>
                <a:ea typeface="ＭＳ Ｐゴシック"/>
              </a:rPr>
              <a:t> a </a:t>
            </a:r>
            <a:r>
              <a:rPr lang="en-GB" altLang="en-US" sz="1600" b="1" err="1">
                <a:solidFill>
                  <a:schemeClr val="accent3">
                    <a:lumMod val="50000"/>
                  </a:schemeClr>
                </a:solidFill>
                <a:latin typeface="Comic Sans MS"/>
                <a:ea typeface="ＭＳ Ｐゴシック"/>
              </a:rPr>
              <a:t>Chymdeithasol</a:t>
            </a:r>
            <a:r>
              <a:rPr lang="en-GB" altLang="en-US" sz="1600" b="1">
                <a:solidFill>
                  <a:schemeClr val="accent3">
                    <a:lumMod val="50000"/>
                  </a:schemeClr>
                </a:solidFill>
                <a:latin typeface="Comic Sans MS"/>
                <a:ea typeface="ＭＳ Ｐゴシック"/>
              </a:rPr>
              <a:t> </a:t>
            </a:r>
            <a:r>
              <a:rPr lang="en-GB" altLang="en-US" sz="1600" b="1" err="1">
                <a:solidFill>
                  <a:schemeClr val="accent3">
                    <a:lumMod val="50000"/>
                  </a:schemeClr>
                </a:solidFill>
                <a:latin typeface="Comic Sans MS"/>
                <a:ea typeface="ＭＳ Ｐゴシック"/>
              </a:rPr>
              <a:t>Lles</a:t>
            </a:r>
            <a:r>
              <a:rPr lang="en-GB" altLang="en-US" sz="1600" b="1">
                <a:solidFill>
                  <a:schemeClr val="accent3">
                    <a:lumMod val="50000"/>
                  </a:schemeClr>
                </a:solidFill>
                <a:latin typeface="Comic Sans MS"/>
                <a:ea typeface="ＭＳ Ｐゴシック"/>
              </a:rPr>
              <a:t> ac </a:t>
            </a:r>
            <a:r>
              <a:rPr lang="en-GB" altLang="en-US" sz="1600" b="1" err="1">
                <a:solidFill>
                  <a:schemeClr val="accent3">
                    <a:lumMod val="50000"/>
                  </a:schemeClr>
                </a:solidFill>
                <a:latin typeface="Comic Sans MS"/>
                <a:ea typeface="ＭＳ Ｐゴシック"/>
              </a:rPr>
              <a:t>Amrywiaeth</a:t>
            </a:r>
            <a:r>
              <a:rPr lang="en-GB" altLang="en-US" sz="1600" b="1">
                <a:solidFill>
                  <a:schemeClr val="accent3">
                    <a:lumMod val="50000"/>
                  </a:schemeClr>
                </a:solidFill>
                <a:latin typeface="Comic Sans MS"/>
                <a:ea typeface="ＭＳ Ｐゴシック"/>
              </a:rPr>
              <a:t> </a:t>
            </a:r>
            <a:r>
              <a:rPr lang="en-GB" altLang="en-US" sz="1600" b="1" err="1">
                <a:solidFill>
                  <a:schemeClr val="accent3">
                    <a:lumMod val="50000"/>
                  </a:schemeClr>
                </a:solidFill>
                <a:latin typeface="Comic Sans MS"/>
                <a:ea typeface="ＭＳ Ｐゴシック"/>
              </a:rPr>
              <a:t>Ddiwylliannol</a:t>
            </a:r>
            <a:endParaRPr lang="en-GB" altLang="en-US" sz="1600" b="1">
              <a:solidFill>
                <a:schemeClr val="accent3">
                  <a:lumMod val="50000"/>
                </a:schemeClr>
              </a:solidFill>
              <a:latin typeface="Comic Sans MS"/>
              <a:ea typeface="ＭＳ Ｐゴシック"/>
            </a:endParaRPr>
          </a:p>
          <a:p>
            <a:pPr eaLnBrk="1" hangingPunct="1">
              <a:spcBef>
                <a:spcPct val="50000"/>
              </a:spcBef>
              <a:buClrTx/>
              <a:buSzTx/>
              <a:buFontTx/>
              <a:buNone/>
              <a:defRPr/>
            </a:pPr>
            <a:r>
              <a:rPr lang="en-GB" altLang="en-US" sz="1600" b="1" dirty="0">
                <a:solidFill>
                  <a:schemeClr val="accent3">
                    <a:lumMod val="50000"/>
                  </a:schemeClr>
                </a:solidFill>
                <a:latin typeface="Comic Sans MS" pitchFamily="-102" charset="0"/>
              </a:rPr>
              <a:t>Personal and Social development, Wellbeing and Cultural Diversity</a:t>
            </a:r>
          </a:p>
        </p:txBody>
      </p:sp>
      <p:sp>
        <p:nvSpPr>
          <p:cNvPr id="22538" name="Text Box 12">
            <a:extLst>
              <a:ext uri="{FF2B5EF4-FFF2-40B4-BE49-F238E27FC236}">
                <a16:creationId xmlns:a16="http://schemas.microsoft.com/office/drawing/2014/main" id="{5400C475-10BF-41A9-A242-F03910B4EC4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10000" y="2290763"/>
            <a:ext cx="499110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1600" b="1">
                <a:solidFill>
                  <a:srgbClr val="FF0000"/>
                </a:solidFill>
                <a:latin typeface="Comic Sans MS" panose="030F0702030302020204" pitchFamily="66" charset="0"/>
              </a:rPr>
              <a:t>Sgiliau Iaith, Llythrennedd a Chyfathrebu     </a:t>
            </a:r>
            <a:r>
              <a:rPr lang="en-GB" altLang="en-US" sz="1600" b="1">
                <a:latin typeface="Comic Sans MS" panose="030F0702030302020204" pitchFamily="66" charset="0"/>
              </a:rPr>
              <a:t>Language, Literacy &amp; Communication Skills</a:t>
            </a:r>
          </a:p>
        </p:txBody>
      </p:sp>
      <p:sp>
        <p:nvSpPr>
          <p:cNvPr id="22539" name="Text Box 13">
            <a:extLst>
              <a:ext uri="{FF2B5EF4-FFF2-40B4-BE49-F238E27FC236}">
                <a16:creationId xmlns:a16="http://schemas.microsoft.com/office/drawing/2014/main" id="{39117336-E475-4720-9351-698E06DE69B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86200" y="2951163"/>
            <a:ext cx="3962400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1600" b="1">
                <a:solidFill>
                  <a:srgbClr val="FF0000"/>
                </a:solidFill>
                <a:latin typeface="Comic Sans MS" panose="030F0702030302020204" pitchFamily="66" charset="0"/>
              </a:rPr>
              <a:t>Datblygiad Mathemategol</a:t>
            </a:r>
          </a:p>
          <a:p>
            <a:pPr eaLnBrk="1" hangingPunct="1">
              <a:spcBef>
                <a:spcPct val="50000"/>
              </a:spcBef>
            </a:pPr>
            <a:r>
              <a:rPr lang="en-GB" altLang="en-US" sz="1600" b="1">
                <a:latin typeface="Comic Sans MS" panose="030F0702030302020204" pitchFamily="66" charset="0"/>
              </a:rPr>
              <a:t>Mathematical Development</a:t>
            </a:r>
          </a:p>
        </p:txBody>
      </p:sp>
      <p:sp>
        <p:nvSpPr>
          <p:cNvPr id="22540" name="Text Box 14">
            <a:extLst>
              <a:ext uri="{FF2B5EF4-FFF2-40B4-BE49-F238E27FC236}">
                <a16:creationId xmlns:a16="http://schemas.microsoft.com/office/drawing/2014/main" id="{46F9712F-C462-4B67-A085-C5CCE3000DC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62400" y="3559175"/>
            <a:ext cx="4343400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1600" b="1">
                <a:solidFill>
                  <a:srgbClr val="FF0000"/>
                </a:solidFill>
                <a:latin typeface="Comic Sans MS" panose="030F0702030302020204" pitchFamily="66" charset="0"/>
              </a:rPr>
              <a:t>Gwybodaeth a Dealltwriaeth o’r Byd</a:t>
            </a:r>
          </a:p>
          <a:p>
            <a:pPr eaLnBrk="1" hangingPunct="1">
              <a:spcBef>
                <a:spcPct val="50000"/>
              </a:spcBef>
            </a:pPr>
            <a:r>
              <a:rPr lang="en-GB" altLang="en-US" sz="1600" b="1">
                <a:latin typeface="Comic Sans MS" panose="030F0702030302020204" pitchFamily="66" charset="0"/>
              </a:rPr>
              <a:t>Knowledge &amp; Understanding of the World</a:t>
            </a:r>
          </a:p>
        </p:txBody>
      </p:sp>
      <p:sp>
        <p:nvSpPr>
          <p:cNvPr id="22541" name="Text Box 15">
            <a:extLst>
              <a:ext uri="{FF2B5EF4-FFF2-40B4-BE49-F238E27FC236}">
                <a16:creationId xmlns:a16="http://schemas.microsoft.com/office/drawing/2014/main" id="{4006FA1B-5384-4088-87CD-555D26AD1A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10000" y="4267200"/>
            <a:ext cx="3352800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1600" b="1">
                <a:solidFill>
                  <a:srgbClr val="FF0000"/>
                </a:solidFill>
                <a:latin typeface="Comic Sans MS" panose="030F0702030302020204" pitchFamily="66" charset="0"/>
              </a:rPr>
              <a:t>Datblygu’r Gymraeg</a:t>
            </a:r>
          </a:p>
          <a:p>
            <a:pPr eaLnBrk="1" hangingPunct="1">
              <a:spcBef>
                <a:spcPct val="50000"/>
              </a:spcBef>
            </a:pPr>
            <a:r>
              <a:rPr lang="en-GB" altLang="en-US" sz="1600" b="1">
                <a:latin typeface="Comic Sans MS" panose="030F0702030302020204" pitchFamily="66" charset="0"/>
              </a:rPr>
              <a:t>Welsh Language Development</a:t>
            </a:r>
          </a:p>
        </p:txBody>
      </p:sp>
      <p:sp>
        <p:nvSpPr>
          <p:cNvPr id="22542" name="Text Box 16">
            <a:extLst>
              <a:ext uri="{FF2B5EF4-FFF2-40B4-BE49-F238E27FC236}">
                <a16:creationId xmlns:a16="http://schemas.microsoft.com/office/drawing/2014/main" id="{CFFE8A95-4EA1-43EB-9504-5B6B0EA9D8D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71913" y="5073650"/>
            <a:ext cx="2971800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1600" b="1">
                <a:solidFill>
                  <a:srgbClr val="FF0000"/>
                </a:solidFill>
                <a:latin typeface="Comic Sans MS" panose="030F0702030302020204" pitchFamily="66" charset="0"/>
              </a:rPr>
              <a:t>Datblygiad Corfforol</a:t>
            </a:r>
          </a:p>
          <a:p>
            <a:pPr eaLnBrk="1" hangingPunct="1">
              <a:spcBef>
                <a:spcPct val="50000"/>
              </a:spcBef>
            </a:pPr>
            <a:r>
              <a:rPr lang="en-GB" altLang="en-US" sz="1600" b="1">
                <a:latin typeface="Comic Sans MS" panose="030F0702030302020204" pitchFamily="66" charset="0"/>
              </a:rPr>
              <a:t>Physical Development</a:t>
            </a:r>
          </a:p>
        </p:txBody>
      </p:sp>
      <p:sp>
        <p:nvSpPr>
          <p:cNvPr id="22543" name="Text Box 17">
            <a:extLst>
              <a:ext uri="{FF2B5EF4-FFF2-40B4-BE49-F238E27FC236}">
                <a16:creationId xmlns:a16="http://schemas.microsoft.com/office/drawing/2014/main" id="{5FFF84CB-ED8A-4B01-A32E-55B88190ECA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47800" y="5580063"/>
            <a:ext cx="2514600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1600" b="1">
                <a:solidFill>
                  <a:srgbClr val="FF0000"/>
                </a:solidFill>
                <a:latin typeface="Comic Sans MS" panose="030F0702030302020204" pitchFamily="66" charset="0"/>
              </a:rPr>
              <a:t>Datblygiad Creadigol</a:t>
            </a:r>
          </a:p>
          <a:p>
            <a:pPr eaLnBrk="1" hangingPunct="1">
              <a:spcBef>
                <a:spcPct val="50000"/>
              </a:spcBef>
            </a:pPr>
            <a:r>
              <a:rPr lang="en-GB" altLang="en-US" sz="1600" b="1">
                <a:latin typeface="Comic Sans MS" panose="030F0702030302020204" pitchFamily="66" charset="0"/>
              </a:rPr>
              <a:t>Creative Development</a:t>
            </a:r>
          </a:p>
        </p:txBody>
      </p:sp>
      <p:sp>
        <p:nvSpPr>
          <p:cNvPr id="22544" name="Text Box 18">
            <a:extLst>
              <a:ext uri="{FF2B5EF4-FFF2-40B4-BE49-F238E27FC236}">
                <a16:creationId xmlns:a16="http://schemas.microsoft.com/office/drawing/2014/main" id="{27AD699F-677E-4858-A0FC-062451DA49A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27750" y="5934075"/>
            <a:ext cx="3179763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400" b="1">
                <a:solidFill>
                  <a:schemeClr val="accent2"/>
                </a:solidFill>
                <a:latin typeface="Sylfaen" panose="010A0502050306030303" pitchFamily="18" charset="0"/>
              </a:rPr>
              <a:t>  </a:t>
            </a:r>
            <a:r>
              <a:rPr lang="en-GB" altLang="en-US" sz="2000" b="1">
                <a:solidFill>
                  <a:srgbClr val="FF0000"/>
                </a:solidFill>
                <a:latin typeface="Comic Sans MS" panose="030F0702030302020204" pitchFamily="66" charset="0"/>
              </a:rPr>
              <a:t>+  Addysg Grefyddol</a:t>
            </a:r>
          </a:p>
          <a:p>
            <a:pPr eaLnBrk="1" hangingPunct="1">
              <a:spcBef>
                <a:spcPct val="50000"/>
              </a:spcBef>
            </a:pPr>
            <a:r>
              <a:rPr lang="en-GB" altLang="en-US" sz="2000" b="1">
                <a:solidFill>
                  <a:schemeClr val="accent2"/>
                </a:solidFill>
                <a:latin typeface="Comic Sans MS" panose="030F0702030302020204" pitchFamily="66" charset="0"/>
              </a:rPr>
              <a:t>  </a:t>
            </a:r>
            <a:r>
              <a:rPr lang="en-GB" altLang="en-US" sz="2000" b="1">
                <a:latin typeface="Comic Sans MS" panose="030F0702030302020204" pitchFamily="66" charset="0"/>
              </a:rPr>
              <a:t>+ Religious Education</a:t>
            </a:r>
            <a:r>
              <a:rPr lang="en-GB" altLang="en-US" sz="2000" b="1">
                <a:solidFill>
                  <a:schemeClr val="accent2"/>
                </a:solidFill>
                <a:latin typeface="Comic Sans MS" panose="030F0702030302020204" pitchFamily="66" charset="0"/>
              </a:rPr>
              <a:t>  </a:t>
            </a:r>
          </a:p>
        </p:txBody>
      </p:sp>
      <p:pic>
        <p:nvPicPr>
          <p:cNvPr id="22545" name="Picture 19" descr="871">
            <a:hlinkClick r:id="rId3"/>
            <a:extLst>
              <a:ext uri="{FF2B5EF4-FFF2-40B4-BE49-F238E27FC236}">
                <a16:creationId xmlns:a16="http://schemas.microsoft.com/office/drawing/2014/main" id="{96D625DD-95F7-4A08-B298-E99676C3C4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2250" y="4621213"/>
            <a:ext cx="844550" cy="1211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46" name="Picture 21" descr="http://dera.ioe.ac.uk/23915/1.haspreviewThumbnailVersion/150803-fp-framework-en.pdf">
            <a:hlinkClick r:id="rId5"/>
            <a:extLst>
              <a:ext uri="{FF2B5EF4-FFF2-40B4-BE49-F238E27FC236}">
                <a16:creationId xmlns:a16="http://schemas.microsoft.com/office/drawing/2014/main" id="{38EA6A23-296B-428D-8F63-DD97F285FE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225" y="2817813"/>
            <a:ext cx="2500313" cy="1768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SmartArt Placeholder 3"/>
          <p:cNvPicPr>
            <a:picLocks noGrp="1" noChangeAspect="1"/>
          </p:cNvPicPr>
          <p:nvPr>
            <p:ph type="dgm" idx="1"/>
          </p:nvPr>
        </p:nvPicPr>
        <p:blipFill>
          <a:blip r:embed="rId2"/>
          <a:stretch>
            <a:fillRect/>
          </a:stretch>
        </p:blipFill>
        <p:spPr>
          <a:xfrm>
            <a:off x="4067944" y="3880549"/>
            <a:ext cx="4947686" cy="294505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9512" y="4192"/>
            <a:ext cx="5146189" cy="3931920"/>
          </a:xfrm>
          <a:prstGeom prst="rect">
            <a:avLst/>
          </a:prstGeom>
        </p:spPr>
      </p:pic>
      <p:sp>
        <p:nvSpPr>
          <p:cNvPr id="7" name="Curved Up Arrow 6"/>
          <p:cNvSpPr/>
          <p:nvPr/>
        </p:nvSpPr>
        <p:spPr>
          <a:xfrm rot="3038170">
            <a:off x="1115616" y="4221088"/>
            <a:ext cx="2448272" cy="2160240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68718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>
            <a:extLst>
              <a:ext uri="{FF2B5EF4-FFF2-40B4-BE49-F238E27FC236}">
                <a16:creationId xmlns:a16="http://schemas.microsoft.com/office/drawing/2014/main" id="{05A89E6E-42EE-47DC-8A29-9E0CBFD1354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err="1">
                <a:solidFill>
                  <a:srgbClr val="FF000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Pwysig</a:t>
            </a:r>
            <a:r>
              <a:rPr lang="en-GB" altLang="en-US" dirty="0">
                <a:latin typeface="Comic Sans MS" panose="030F0702030302020204" pitchFamily="66" charset="0"/>
                <a:ea typeface="ＭＳ Ｐゴシック" panose="020B0600070205080204" pitchFamily="34" charset="-128"/>
              </a:rPr>
              <a:t>/ </a:t>
            </a:r>
            <a:r>
              <a:rPr lang="en-GB" altLang="en-US" dirty="0">
                <a:solidFill>
                  <a:srgbClr val="0070C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Important </a:t>
            </a:r>
            <a:endParaRPr lang="en-US" altLang="en-US" dirty="0">
              <a:solidFill>
                <a:srgbClr val="0070C0"/>
              </a:solidFill>
              <a:latin typeface="Comic Sans MS" panose="030F0702030302020204" pitchFamily="66" charset="0"/>
              <a:ea typeface="ＭＳ Ｐゴシック" panose="020B0600070205080204" pitchFamily="34" charset="-128"/>
            </a:endParaRPr>
          </a:p>
        </p:txBody>
      </p:sp>
      <p:sp>
        <p:nvSpPr>
          <p:cNvPr id="24577" name="Rectangle 3">
            <a:extLst>
              <a:ext uri="{FF2B5EF4-FFF2-40B4-BE49-F238E27FC236}">
                <a16:creationId xmlns:a16="http://schemas.microsoft.com/office/drawing/2014/main" id="{44D5D034-DD8A-4C73-866F-BE97FF26E93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900113" y="1484313"/>
            <a:ext cx="7993062" cy="5040312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90000"/>
              </a:lnSpc>
            </a:pPr>
            <a:endParaRPr lang="en-GB" altLang="en-US" sz="2200">
              <a:latin typeface="Comic Sans MS" panose="030F0702030302020204" pitchFamily="66" charset="0"/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2200">
                <a:solidFill>
                  <a:srgbClr val="FF000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Nid pynciau   </a:t>
            </a:r>
          </a:p>
          <a:p>
            <a:pPr eaLnBrk="1" hangingPunct="1">
              <a:lnSpc>
                <a:spcPct val="90000"/>
              </a:lnSpc>
              <a:buFont typeface="Symbol" panose="05050102010706020507" pitchFamily="18" charset="2"/>
              <a:buNone/>
            </a:pPr>
            <a:r>
              <a:rPr lang="en-GB" altLang="en-US" sz="2200">
                <a:latin typeface="Comic Sans MS" panose="030F0702030302020204" pitchFamily="66" charset="0"/>
                <a:ea typeface="ＭＳ Ｐゴシック" panose="020B0600070205080204" pitchFamily="34" charset="-128"/>
              </a:rPr>
              <a:t>   </a:t>
            </a:r>
            <a:r>
              <a:rPr lang="en-GB" altLang="en-US" sz="2200">
                <a:solidFill>
                  <a:srgbClr val="0070C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The areas are Not subjects</a:t>
            </a:r>
          </a:p>
          <a:p>
            <a:pPr eaLnBrk="1" hangingPunct="1">
              <a:lnSpc>
                <a:spcPct val="90000"/>
              </a:lnSpc>
              <a:buFont typeface="Symbol" panose="05050102010706020507" pitchFamily="18" charset="2"/>
              <a:buNone/>
            </a:pPr>
            <a:endParaRPr lang="en-GB" altLang="en-US" sz="2200">
              <a:latin typeface="Comic Sans MS" panose="030F0702030302020204" pitchFamily="66" charset="0"/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2200">
                <a:solidFill>
                  <a:srgbClr val="FF000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Dylent gael eu cyflwyno mewn dull cyfannol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200">
                <a:solidFill>
                  <a:srgbClr val="FF000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 ‘Fframwaith a gyfer…</a:t>
            </a:r>
          </a:p>
          <a:p>
            <a:pPr eaLnBrk="1" hangingPunct="1">
              <a:lnSpc>
                <a:spcPct val="90000"/>
              </a:lnSpc>
              <a:buFont typeface="Symbol" panose="05050102010706020507" pitchFamily="18" charset="2"/>
              <a:buNone/>
            </a:pPr>
            <a:r>
              <a:rPr lang="en-GB" altLang="en-US" sz="2200">
                <a:latin typeface="Comic Sans MS" panose="030F0702030302020204" pitchFamily="66" charset="0"/>
                <a:ea typeface="ＭＳ Ｐゴシック" panose="020B0600070205080204" pitchFamily="34" charset="-128"/>
              </a:rPr>
              <a:t>   </a:t>
            </a:r>
            <a:r>
              <a:rPr lang="en-GB" altLang="en-US" sz="2200">
                <a:solidFill>
                  <a:srgbClr val="0070C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They should be introduced holistically </a:t>
            </a:r>
          </a:p>
          <a:p>
            <a:pPr eaLnBrk="1" hangingPunct="1">
              <a:lnSpc>
                <a:spcPct val="90000"/>
              </a:lnSpc>
              <a:buFont typeface="Symbol" panose="05050102010706020507" pitchFamily="18" charset="2"/>
              <a:buNone/>
            </a:pPr>
            <a:endParaRPr lang="en-GB" altLang="en-US" sz="2200">
              <a:latin typeface="Comic Sans MS" panose="030F0702030302020204" pitchFamily="66" charset="0"/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2200">
                <a:solidFill>
                  <a:srgbClr val="FF000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Rhennir y meysydd yn: Ystod a Sgiliau</a:t>
            </a:r>
          </a:p>
          <a:p>
            <a:pPr eaLnBrk="1" hangingPunct="1">
              <a:lnSpc>
                <a:spcPct val="90000"/>
              </a:lnSpc>
              <a:buFont typeface="Symbol" panose="05050102010706020507" pitchFamily="18" charset="2"/>
              <a:buNone/>
            </a:pPr>
            <a:r>
              <a:rPr lang="en-GB" altLang="en-US" sz="2200">
                <a:latin typeface="Comic Sans MS" panose="030F0702030302020204" pitchFamily="66" charset="0"/>
                <a:ea typeface="ＭＳ Ｐゴシック" panose="020B0600070205080204" pitchFamily="34" charset="-128"/>
              </a:rPr>
              <a:t>   </a:t>
            </a:r>
            <a:r>
              <a:rPr lang="en-GB" altLang="en-US" sz="2200">
                <a:solidFill>
                  <a:srgbClr val="0070C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Each area is split into Range and Skills</a:t>
            </a:r>
          </a:p>
          <a:p>
            <a:pPr eaLnBrk="1" hangingPunct="1">
              <a:lnSpc>
                <a:spcPct val="90000"/>
              </a:lnSpc>
              <a:buFont typeface="Symbol" panose="05050102010706020507" pitchFamily="18" charset="2"/>
              <a:buNone/>
            </a:pPr>
            <a:endParaRPr lang="en-GB" altLang="en-US" sz="2200">
              <a:latin typeface="Comic Sans MS" panose="030F0702030302020204" pitchFamily="66" charset="0"/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2200">
                <a:solidFill>
                  <a:srgbClr val="FF000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Continwwm yw’r cwricwlwm</a:t>
            </a:r>
          </a:p>
          <a:p>
            <a:pPr eaLnBrk="1" hangingPunct="1">
              <a:lnSpc>
                <a:spcPct val="90000"/>
              </a:lnSpc>
              <a:buFont typeface="Symbol" panose="05050102010706020507" pitchFamily="18" charset="2"/>
              <a:buNone/>
            </a:pPr>
            <a:r>
              <a:rPr lang="en-GB" altLang="en-US" sz="2200">
                <a:solidFill>
                  <a:srgbClr val="0070C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    The curriculum is a Continuum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200">
              <a:latin typeface="Comic Sans MS" panose="030F0702030302020204" pitchFamily="66" charset="0"/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90000"/>
              </a:lnSpc>
            </a:pPr>
            <a:endParaRPr lang="en-US" altLang="en-US" sz="2200">
              <a:latin typeface="Comic Sans MS" panose="030F0702030302020204" pitchFamily="66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Text Box 2">
            <a:extLst>
              <a:ext uri="{FF2B5EF4-FFF2-40B4-BE49-F238E27FC236}">
                <a16:creationId xmlns:a16="http://schemas.microsoft.com/office/drawing/2014/main" id="{41F3442A-F18B-403C-BFD6-C4D01C28769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35150" y="404813"/>
            <a:ext cx="5184775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2000" b="1">
                <a:solidFill>
                  <a:srgbClr val="FF0000"/>
                </a:solidFill>
              </a:rPr>
              <a:t>Y Cyfnod Sylfaen</a:t>
            </a:r>
            <a:r>
              <a:rPr lang="en-GB" altLang="en-US" b="1">
                <a:solidFill>
                  <a:srgbClr val="FF0000"/>
                </a:solidFill>
              </a:rPr>
              <a:t>                                       </a:t>
            </a:r>
            <a:r>
              <a:rPr lang="en-GB" altLang="en-US" sz="2000" b="1"/>
              <a:t>The Foundation Phase</a:t>
            </a:r>
          </a:p>
        </p:txBody>
      </p:sp>
      <p:sp>
        <p:nvSpPr>
          <p:cNvPr id="26626" name="Line 3">
            <a:extLst>
              <a:ext uri="{FF2B5EF4-FFF2-40B4-BE49-F238E27FC236}">
                <a16:creationId xmlns:a16="http://schemas.microsoft.com/office/drawing/2014/main" id="{4F8FF578-1545-4A15-99A8-CAF32B38BC3B}"/>
              </a:ext>
            </a:extLst>
          </p:cNvPr>
          <p:cNvSpPr>
            <a:spLocks noChangeShapeType="1"/>
          </p:cNvSpPr>
          <p:nvPr/>
        </p:nvSpPr>
        <p:spPr bwMode="auto">
          <a:xfrm>
            <a:off x="0" y="1557338"/>
            <a:ext cx="684213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6627" name="Line 4">
            <a:extLst>
              <a:ext uri="{FF2B5EF4-FFF2-40B4-BE49-F238E27FC236}">
                <a16:creationId xmlns:a16="http://schemas.microsoft.com/office/drawing/2014/main" id="{DB551C2D-F8A2-411D-8F30-F78A1A4C530C}"/>
              </a:ext>
            </a:extLst>
          </p:cNvPr>
          <p:cNvSpPr>
            <a:spLocks noChangeShapeType="1"/>
          </p:cNvSpPr>
          <p:nvPr/>
        </p:nvSpPr>
        <p:spPr bwMode="auto">
          <a:xfrm>
            <a:off x="684213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6628" name="Line 5">
            <a:extLst>
              <a:ext uri="{FF2B5EF4-FFF2-40B4-BE49-F238E27FC236}">
                <a16:creationId xmlns:a16="http://schemas.microsoft.com/office/drawing/2014/main" id="{2DC2F6E4-0FAF-47FD-965A-E2A30511CECA}"/>
              </a:ext>
            </a:extLst>
          </p:cNvPr>
          <p:cNvSpPr>
            <a:spLocks noChangeShapeType="1"/>
          </p:cNvSpPr>
          <p:nvPr/>
        </p:nvSpPr>
        <p:spPr bwMode="auto">
          <a:xfrm>
            <a:off x="1331913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6629" name="Line 6">
            <a:extLst>
              <a:ext uri="{FF2B5EF4-FFF2-40B4-BE49-F238E27FC236}">
                <a16:creationId xmlns:a16="http://schemas.microsoft.com/office/drawing/2014/main" id="{57358DB6-C3E9-401F-81D5-770AEF9D1634}"/>
              </a:ext>
            </a:extLst>
          </p:cNvPr>
          <p:cNvSpPr>
            <a:spLocks noChangeShapeType="1"/>
          </p:cNvSpPr>
          <p:nvPr/>
        </p:nvSpPr>
        <p:spPr bwMode="auto">
          <a:xfrm>
            <a:off x="1979613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6630" name="Line 7">
            <a:extLst>
              <a:ext uri="{FF2B5EF4-FFF2-40B4-BE49-F238E27FC236}">
                <a16:creationId xmlns:a16="http://schemas.microsoft.com/office/drawing/2014/main" id="{745C2F6D-0E76-4699-BAEF-AABF957925CD}"/>
              </a:ext>
            </a:extLst>
          </p:cNvPr>
          <p:cNvSpPr>
            <a:spLocks noChangeShapeType="1"/>
          </p:cNvSpPr>
          <p:nvPr/>
        </p:nvSpPr>
        <p:spPr bwMode="auto">
          <a:xfrm>
            <a:off x="2627313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6631" name="Line 8">
            <a:extLst>
              <a:ext uri="{FF2B5EF4-FFF2-40B4-BE49-F238E27FC236}">
                <a16:creationId xmlns:a16="http://schemas.microsoft.com/office/drawing/2014/main" id="{BA31AA10-BEA2-43B0-9DB3-BCEBEC649CD2}"/>
              </a:ext>
            </a:extLst>
          </p:cNvPr>
          <p:cNvSpPr>
            <a:spLocks noChangeShapeType="1"/>
          </p:cNvSpPr>
          <p:nvPr/>
        </p:nvSpPr>
        <p:spPr bwMode="auto">
          <a:xfrm>
            <a:off x="3276600" y="1557338"/>
            <a:ext cx="684213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6632" name="Line 9">
            <a:extLst>
              <a:ext uri="{FF2B5EF4-FFF2-40B4-BE49-F238E27FC236}">
                <a16:creationId xmlns:a16="http://schemas.microsoft.com/office/drawing/2014/main" id="{9E54CB39-3C8C-4488-AAB2-B88C41316221}"/>
              </a:ext>
            </a:extLst>
          </p:cNvPr>
          <p:cNvSpPr>
            <a:spLocks noChangeShapeType="1"/>
          </p:cNvSpPr>
          <p:nvPr/>
        </p:nvSpPr>
        <p:spPr bwMode="auto">
          <a:xfrm>
            <a:off x="3924300" y="1557338"/>
            <a:ext cx="684213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6633" name="Line 10">
            <a:extLst>
              <a:ext uri="{FF2B5EF4-FFF2-40B4-BE49-F238E27FC236}">
                <a16:creationId xmlns:a16="http://schemas.microsoft.com/office/drawing/2014/main" id="{35E224E5-41E1-4F46-91B3-0841CC7C4C06}"/>
              </a:ext>
            </a:extLst>
          </p:cNvPr>
          <p:cNvSpPr>
            <a:spLocks noChangeShapeType="1"/>
          </p:cNvSpPr>
          <p:nvPr/>
        </p:nvSpPr>
        <p:spPr bwMode="auto">
          <a:xfrm>
            <a:off x="5219700" y="1557338"/>
            <a:ext cx="684213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6634" name="Line 11">
            <a:extLst>
              <a:ext uri="{FF2B5EF4-FFF2-40B4-BE49-F238E27FC236}">
                <a16:creationId xmlns:a16="http://schemas.microsoft.com/office/drawing/2014/main" id="{8F2B2333-FDBF-44FB-A275-7E78F71E9799}"/>
              </a:ext>
            </a:extLst>
          </p:cNvPr>
          <p:cNvSpPr>
            <a:spLocks noChangeShapeType="1"/>
          </p:cNvSpPr>
          <p:nvPr/>
        </p:nvSpPr>
        <p:spPr bwMode="auto">
          <a:xfrm>
            <a:off x="6516688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6635" name="Line 12">
            <a:extLst>
              <a:ext uri="{FF2B5EF4-FFF2-40B4-BE49-F238E27FC236}">
                <a16:creationId xmlns:a16="http://schemas.microsoft.com/office/drawing/2014/main" id="{16E4D99F-57B6-4656-BA2C-A44A954F605B}"/>
              </a:ext>
            </a:extLst>
          </p:cNvPr>
          <p:cNvSpPr>
            <a:spLocks noChangeShapeType="1"/>
          </p:cNvSpPr>
          <p:nvPr/>
        </p:nvSpPr>
        <p:spPr bwMode="auto">
          <a:xfrm>
            <a:off x="7812088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6636" name="Line 13">
            <a:extLst>
              <a:ext uri="{FF2B5EF4-FFF2-40B4-BE49-F238E27FC236}">
                <a16:creationId xmlns:a16="http://schemas.microsoft.com/office/drawing/2014/main" id="{B4F31419-77ED-4093-AD1B-E33556F206A6}"/>
              </a:ext>
            </a:extLst>
          </p:cNvPr>
          <p:cNvSpPr>
            <a:spLocks noChangeShapeType="1"/>
          </p:cNvSpPr>
          <p:nvPr/>
        </p:nvSpPr>
        <p:spPr bwMode="auto">
          <a:xfrm>
            <a:off x="4572000" y="1557338"/>
            <a:ext cx="684213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6637" name="Line 14">
            <a:extLst>
              <a:ext uri="{FF2B5EF4-FFF2-40B4-BE49-F238E27FC236}">
                <a16:creationId xmlns:a16="http://schemas.microsoft.com/office/drawing/2014/main" id="{0F3A620F-7A19-4617-8332-C8B4B371CD50}"/>
              </a:ext>
            </a:extLst>
          </p:cNvPr>
          <p:cNvSpPr>
            <a:spLocks noChangeShapeType="1"/>
          </p:cNvSpPr>
          <p:nvPr/>
        </p:nvSpPr>
        <p:spPr bwMode="auto">
          <a:xfrm>
            <a:off x="5867400" y="1557338"/>
            <a:ext cx="684213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6638" name="Line 15">
            <a:extLst>
              <a:ext uri="{FF2B5EF4-FFF2-40B4-BE49-F238E27FC236}">
                <a16:creationId xmlns:a16="http://schemas.microsoft.com/office/drawing/2014/main" id="{D49DF6A6-5744-4F97-9FA0-102DC52A1C8C}"/>
              </a:ext>
            </a:extLst>
          </p:cNvPr>
          <p:cNvSpPr>
            <a:spLocks noChangeShapeType="1"/>
          </p:cNvSpPr>
          <p:nvPr/>
        </p:nvSpPr>
        <p:spPr bwMode="auto">
          <a:xfrm>
            <a:off x="7164388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6639" name="Line 16">
            <a:extLst>
              <a:ext uri="{FF2B5EF4-FFF2-40B4-BE49-F238E27FC236}">
                <a16:creationId xmlns:a16="http://schemas.microsoft.com/office/drawing/2014/main" id="{B9A98B93-6176-4DD8-9975-B4B03047AEEC}"/>
              </a:ext>
            </a:extLst>
          </p:cNvPr>
          <p:cNvSpPr>
            <a:spLocks noChangeShapeType="1"/>
          </p:cNvSpPr>
          <p:nvPr/>
        </p:nvSpPr>
        <p:spPr bwMode="auto">
          <a:xfrm>
            <a:off x="8459788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6640" name="Rectangle 17">
            <a:extLst>
              <a:ext uri="{FF2B5EF4-FFF2-40B4-BE49-F238E27FC236}">
                <a16:creationId xmlns:a16="http://schemas.microsoft.com/office/drawing/2014/main" id="{FD905D6D-9321-49A4-B164-9174744179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5288" y="3022600"/>
            <a:ext cx="8229600" cy="4530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spcBef>
                <a:spcPct val="20000"/>
              </a:spcBef>
            </a:pPr>
            <a:endParaRPr lang="en-GB" altLang="en-US" sz="3200"/>
          </a:p>
        </p:txBody>
      </p:sp>
      <p:sp>
        <p:nvSpPr>
          <p:cNvPr id="26641" name="Rectangle 18">
            <a:extLst>
              <a:ext uri="{FF2B5EF4-FFF2-40B4-BE49-F238E27FC236}">
                <a16:creationId xmlns:a16="http://schemas.microsoft.com/office/drawing/2014/main" id="{8485E5C8-CB80-4988-A635-F746D7FC63B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2300" y="1720850"/>
            <a:ext cx="8229600" cy="1139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en-GB" altLang="en-US" sz="4400" b="1" dirty="0" err="1">
                <a:solidFill>
                  <a:srgbClr val="FF0000"/>
                </a:solidFill>
              </a:rPr>
              <a:t>Cymarebau</a:t>
            </a:r>
            <a:r>
              <a:rPr lang="en-GB" altLang="en-US" sz="4400" b="1" dirty="0">
                <a:solidFill>
                  <a:srgbClr val="FF0000"/>
                </a:solidFill>
              </a:rPr>
              <a:t> </a:t>
            </a:r>
            <a:r>
              <a:rPr lang="en-GB" altLang="en-US" sz="4400" b="1" dirty="0"/>
              <a:t>/ </a:t>
            </a:r>
            <a:r>
              <a:rPr lang="en-GB" altLang="en-US" sz="4400" b="1" dirty="0">
                <a:solidFill>
                  <a:srgbClr val="0070C0"/>
                </a:solidFill>
              </a:rPr>
              <a:t>Ratios</a:t>
            </a:r>
            <a:endParaRPr lang="en-US" altLang="en-US" sz="4400" b="1" dirty="0">
              <a:solidFill>
                <a:srgbClr val="0070C0"/>
              </a:solidFill>
            </a:endParaRPr>
          </a:p>
        </p:txBody>
      </p:sp>
      <p:pic>
        <p:nvPicPr>
          <p:cNvPr id="26642" name="Picture 20">
            <a:extLst>
              <a:ext uri="{FF2B5EF4-FFF2-40B4-BE49-F238E27FC236}">
                <a16:creationId xmlns:a16="http://schemas.microsoft.com/office/drawing/2014/main" id="{E5F91ABF-16F8-421F-9617-F0DEEAD466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288" y="188913"/>
            <a:ext cx="1455737" cy="1190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6643" name="Picture 21">
            <a:extLst>
              <a:ext uri="{FF2B5EF4-FFF2-40B4-BE49-F238E27FC236}">
                <a16:creationId xmlns:a16="http://schemas.microsoft.com/office/drawing/2014/main" id="{1B76E07E-C2A8-4771-AFB2-6655451D2C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333375"/>
            <a:ext cx="1512888" cy="1025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56E4266-E59F-4C35-BA8D-67DA5223227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738" y="2571750"/>
            <a:ext cx="2203450" cy="1649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68CEB4F-CDEF-409E-847B-F6A38A3D74E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0925" y="2420938"/>
            <a:ext cx="2670175" cy="17795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30BB2B9-92BC-4CEC-B251-C6BBC3CAFD8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2588" y="3328988"/>
            <a:ext cx="3062287" cy="20335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8A26FCA-C152-4813-88E6-1626FE62B83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075" y="5014913"/>
            <a:ext cx="2619375" cy="1743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5B605F6-C1B3-4F97-95E0-6E4E8BFF7862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325" y="4722813"/>
            <a:ext cx="2747963" cy="2060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Text Box 2">
            <a:extLst>
              <a:ext uri="{FF2B5EF4-FFF2-40B4-BE49-F238E27FC236}">
                <a16:creationId xmlns:a16="http://schemas.microsoft.com/office/drawing/2014/main" id="{65CCF14D-FC73-4014-9AD8-D4E574EB2EA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35150" y="404813"/>
            <a:ext cx="5184775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2000" b="1">
                <a:solidFill>
                  <a:srgbClr val="FF0000"/>
                </a:solidFill>
              </a:rPr>
              <a:t>Y Cyfnod Sylfaen</a:t>
            </a:r>
            <a:r>
              <a:rPr lang="en-GB" altLang="en-US" b="1">
                <a:solidFill>
                  <a:srgbClr val="FF0000"/>
                </a:solidFill>
              </a:rPr>
              <a:t>                                       </a:t>
            </a:r>
            <a:r>
              <a:rPr lang="en-GB" altLang="en-US" sz="2000" b="1"/>
              <a:t>The Foundation Phase</a:t>
            </a:r>
          </a:p>
        </p:txBody>
      </p:sp>
      <p:sp>
        <p:nvSpPr>
          <p:cNvPr id="28674" name="Line 3">
            <a:extLst>
              <a:ext uri="{FF2B5EF4-FFF2-40B4-BE49-F238E27FC236}">
                <a16:creationId xmlns:a16="http://schemas.microsoft.com/office/drawing/2014/main" id="{141EB0F3-4FEC-416D-B624-0D38A85E2857}"/>
              </a:ext>
            </a:extLst>
          </p:cNvPr>
          <p:cNvSpPr>
            <a:spLocks noChangeShapeType="1"/>
          </p:cNvSpPr>
          <p:nvPr/>
        </p:nvSpPr>
        <p:spPr bwMode="auto">
          <a:xfrm>
            <a:off x="0" y="1557338"/>
            <a:ext cx="684213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8675" name="Line 4">
            <a:extLst>
              <a:ext uri="{FF2B5EF4-FFF2-40B4-BE49-F238E27FC236}">
                <a16:creationId xmlns:a16="http://schemas.microsoft.com/office/drawing/2014/main" id="{CD91E982-1BDA-4EF4-BBAB-274B08A6C2EC}"/>
              </a:ext>
            </a:extLst>
          </p:cNvPr>
          <p:cNvSpPr>
            <a:spLocks noChangeShapeType="1"/>
          </p:cNvSpPr>
          <p:nvPr/>
        </p:nvSpPr>
        <p:spPr bwMode="auto">
          <a:xfrm>
            <a:off x="684213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8676" name="Line 5">
            <a:extLst>
              <a:ext uri="{FF2B5EF4-FFF2-40B4-BE49-F238E27FC236}">
                <a16:creationId xmlns:a16="http://schemas.microsoft.com/office/drawing/2014/main" id="{01CB0235-B20D-46CA-AEE0-C51ED777F12E}"/>
              </a:ext>
            </a:extLst>
          </p:cNvPr>
          <p:cNvSpPr>
            <a:spLocks noChangeShapeType="1"/>
          </p:cNvSpPr>
          <p:nvPr/>
        </p:nvSpPr>
        <p:spPr bwMode="auto">
          <a:xfrm>
            <a:off x="1331913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8677" name="Line 6">
            <a:extLst>
              <a:ext uri="{FF2B5EF4-FFF2-40B4-BE49-F238E27FC236}">
                <a16:creationId xmlns:a16="http://schemas.microsoft.com/office/drawing/2014/main" id="{298D1EB3-C17E-4C3C-B9ED-17CB211BC11B}"/>
              </a:ext>
            </a:extLst>
          </p:cNvPr>
          <p:cNvSpPr>
            <a:spLocks noChangeShapeType="1"/>
          </p:cNvSpPr>
          <p:nvPr/>
        </p:nvSpPr>
        <p:spPr bwMode="auto">
          <a:xfrm>
            <a:off x="1979613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8678" name="Line 7">
            <a:extLst>
              <a:ext uri="{FF2B5EF4-FFF2-40B4-BE49-F238E27FC236}">
                <a16:creationId xmlns:a16="http://schemas.microsoft.com/office/drawing/2014/main" id="{1337EFEE-A06D-4338-BA8A-127B6036997B}"/>
              </a:ext>
            </a:extLst>
          </p:cNvPr>
          <p:cNvSpPr>
            <a:spLocks noChangeShapeType="1"/>
          </p:cNvSpPr>
          <p:nvPr/>
        </p:nvSpPr>
        <p:spPr bwMode="auto">
          <a:xfrm>
            <a:off x="2627313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8679" name="Line 8">
            <a:extLst>
              <a:ext uri="{FF2B5EF4-FFF2-40B4-BE49-F238E27FC236}">
                <a16:creationId xmlns:a16="http://schemas.microsoft.com/office/drawing/2014/main" id="{EFA48DCB-A4CC-4CB0-A9CA-DFC042DD5614}"/>
              </a:ext>
            </a:extLst>
          </p:cNvPr>
          <p:cNvSpPr>
            <a:spLocks noChangeShapeType="1"/>
          </p:cNvSpPr>
          <p:nvPr/>
        </p:nvSpPr>
        <p:spPr bwMode="auto">
          <a:xfrm>
            <a:off x="3276600" y="1557338"/>
            <a:ext cx="684213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8680" name="Line 9">
            <a:extLst>
              <a:ext uri="{FF2B5EF4-FFF2-40B4-BE49-F238E27FC236}">
                <a16:creationId xmlns:a16="http://schemas.microsoft.com/office/drawing/2014/main" id="{7B788D58-5029-4076-A469-A813A7EDEBAA}"/>
              </a:ext>
            </a:extLst>
          </p:cNvPr>
          <p:cNvSpPr>
            <a:spLocks noChangeShapeType="1"/>
          </p:cNvSpPr>
          <p:nvPr/>
        </p:nvSpPr>
        <p:spPr bwMode="auto">
          <a:xfrm>
            <a:off x="3924300" y="1557338"/>
            <a:ext cx="684213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8681" name="Line 10">
            <a:extLst>
              <a:ext uri="{FF2B5EF4-FFF2-40B4-BE49-F238E27FC236}">
                <a16:creationId xmlns:a16="http://schemas.microsoft.com/office/drawing/2014/main" id="{5E2B88AB-4E96-47CA-8C26-7139B50EB8B7}"/>
              </a:ext>
            </a:extLst>
          </p:cNvPr>
          <p:cNvSpPr>
            <a:spLocks noChangeShapeType="1"/>
          </p:cNvSpPr>
          <p:nvPr/>
        </p:nvSpPr>
        <p:spPr bwMode="auto">
          <a:xfrm>
            <a:off x="5219700" y="1557338"/>
            <a:ext cx="684213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8682" name="Line 11">
            <a:extLst>
              <a:ext uri="{FF2B5EF4-FFF2-40B4-BE49-F238E27FC236}">
                <a16:creationId xmlns:a16="http://schemas.microsoft.com/office/drawing/2014/main" id="{F3237090-E7E8-42B5-A8B7-0E39BF021B54}"/>
              </a:ext>
            </a:extLst>
          </p:cNvPr>
          <p:cNvSpPr>
            <a:spLocks noChangeShapeType="1"/>
          </p:cNvSpPr>
          <p:nvPr/>
        </p:nvSpPr>
        <p:spPr bwMode="auto">
          <a:xfrm>
            <a:off x="6516688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8683" name="Line 12">
            <a:extLst>
              <a:ext uri="{FF2B5EF4-FFF2-40B4-BE49-F238E27FC236}">
                <a16:creationId xmlns:a16="http://schemas.microsoft.com/office/drawing/2014/main" id="{8A49A457-0554-4BFB-911B-3B4D5FB8F399}"/>
              </a:ext>
            </a:extLst>
          </p:cNvPr>
          <p:cNvSpPr>
            <a:spLocks noChangeShapeType="1"/>
          </p:cNvSpPr>
          <p:nvPr/>
        </p:nvSpPr>
        <p:spPr bwMode="auto">
          <a:xfrm>
            <a:off x="7812088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8684" name="Line 13">
            <a:extLst>
              <a:ext uri="{FF2B5EF4-FFF2-40B4-BE49-F238E27FC236}">
                <a16:creationId xmlns:a16="http://schemas.microsoft.com/office/drawing/2014/main" id="{2A4C97FD-D95C-403B-B54D-DFDC02EC42A7}"/>
              </a:ext>
            </a:extLst>
          </p:cNvPr>
          <p:cNvSpPr>
            <a:spLocks noChangeShapeType="1"/>
          </p:cNvSpPr>
          <p:nvPr/>
        </p:nvSpPr>
        <p:spPr bwMode="auto">
          <a:xfrm>
            <a:off x="4572000" y="1557338"/>
            <a:ext cx="684213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8685" name="Line 14">
            <a:extLst>
              <a:ext uri="{FF2B5EF4-FFF2-40B4-BE49-F238E27FC236}">
                <a16:creationId xmlns:a16="http://schemas.microsoft.com/office/drawing/2014/main" id="{62E7E429-3F9E-441A-B3D9-94B24DF58394}"/>
              </a:ext>
            </a:extLst>
          </p:cNvPr>
          <p:cNvSpPr>
            <a:spLocks noChangeShapeType="1"/>
          </p:cNvSpPr>
          <p:nvPr/>
        </p:nvSpPr>
        <p:spPr bwMode="auto">
          <a:xfrm>
            <a:off x="5867400" y="1557338"/>
            <a:ext cx="684213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8686" name="Line 15">
            <a:extLst>
              <a:ext uri="{FF2B5EF4-FFF2-40B4-BE49-F238E27FC236}">
                <a16:creationId xmlns:a16="http://schemas.microsoft.com/office/drawing/2014/main" id="{51167888-89F6-4B2A-9E93-1FC92A71611A}"/>
              </a:ext>
            </a:extLst>
          </p:cNvPr>
          <p:cNvSpPr>
            <a:spLocks noChangeShapeType="1"/>
          </p:cNvSpPr>
          <p:nvPr/>
        </p:nvSpPr>
        <p:spPr bwMode="auto">
          <a:xfrm>
            <a:off x="7164388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8687" name="Line 16">
            <a:extLst>
              <a:ext uri="{FF2B5EF4-FFF2-40B4-BE49-F238E27FC236}">
                <a16:creationId xmlns:a16="http://schemas.microsoft.com/office/drawing/2014/main" id="{A65B20AE-2FC6-4357-B051-722500C79EB5}"/>
              </a:ext>
            </a:extLst>
          </p:cNvPr>
          <p:cNvSpPr>
            <a:spLocks noChangeShapeType="1"/>
          </p:cNvSpPr>
          <p:nvPr/>
        </p:nvSpPr>
        <p:spPr bwMode="auto">
          <a:xfrm>
            <a:off x="8459788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pic>
        <p:nvPicPr>
          <p:cNvPr id="21521" name="Picture 17" descr="DSCF1563">
            <a:extLst>
              <a:ext uri="{FF2B5EF4-FFF2-40B4-BE49-F238E27FC236}">
                <a16:creationId xmlns:a16="http://schemas.microsoft.com/office/drawing/2014/main" id="{D6BAF61D-096A-46DF-AC34-1966BA14D7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750" y="1916113"/>
            <a:ext cx="4032250" cy="2244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8689" name="Picture 18">
            <a:extLst>
              <a:ext uri="{FF2B5EF4-FFF2-40B4-BE49-F238E27FC236}">
                <a16:creationId xmlns:a16="http://schemas.microsoft.com/office/drawing/2014/main" id="{7A45C432-7ED6-41FD-80CD-9334992257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288" y="188913"/>
            <a:ext cx="1455737" cy="1190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8690" name="Picture 19">
            <a:extLst>
              <a:ext uri="{FF2B5EF4-FFF2-40B4-BE49-F238E27FC236}">
                <a16:creationId xmlns:a16="http://schemas.microsoft.com/office/drawing/2014/main" id="{0E1315F6-DC7E-4CA4-90EF-B01B28086EF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260350"/>
            <a:ext cx="1512888" cy="1025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24" name="Picture 20" descr="DSCF1502">
            <a:extLst>
              <a:ext uri="{FF2B5EF4-FFF2-40B4-BE49-F238E27FC236}">
                <a16:creationId xmlns:a16="http://schemas.microsoft.com/office/drawing/2014/main" id="{D7A6B670-AB66-4637-8343-2CF01438A5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3438" y="1916113"/>
            <a:ext cx="4033837" cy="21605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25" name="Picture 21" descr="DSCF1533">
            <a:extLst>
              <a:ext uri="{FF2B5EF4-FFF2-40B4-BE49-F238E27FC236}">
                <a16:creationId xmlns:a16="http://schemas.microsoft.com/office/drawing/2014/main" id="{D466F883-1831-4086-AE85-7699A2525D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213" y="4168775"/>
            <a:ext cx="4105275" cy="2317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15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215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215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Rectangle 4">
            <a:extLst>
              <a:ext uri="{FF2B5EF4-FFF2-40B4-BE49-F238E27FC236}">
                <a16:creationId xmlns:a16="http://schemas.microsoft.com/office/drawing/2014/main" id="{EE58079A-7B62-4528-9E14-D851A751798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582738" y="171451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sz="3200" dirty="0" err="1">
                <a:solidFill>
                  <a:srgbClr val="FF000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Ystyriaethau</a:t>
            </a:r>
            <a:r>
              <a:rPr lang="en-GB" altLang="en-US" sz="3200" dirty="0">
                <a:latin typeface="Comic Sans MS" panose="030F0702030302020204" pitchFamily="66" charset="0"/>
                <a:ea typeface="ＭＳ Ｐゴシック" panose="020B0600070205080204" pitchFamily="34" charset="-128"/>
              </a:rPr>
              <a:t> / </a:t>
            </a:r>
            <a:r>
              <a:rPr lang="en-GB" altLang="en-US" sz="3200" dirty="0">
                <a:solidFill>
                  <a:srgbClr val="0070C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Considerations</a:t>
            </a:r>
            <a:endParaRPr lang="en-US" altLang="en-US" sz="3200" dirty="0">
              <a:solidFill>
                <a:srgbClr val="0070C0"/>
              </a:solidFill>
              <a:latin typeface="Comic Sans MS" panose="030F0702030302020204" pitchFamily="66" charset="0"/>
              <a:ea typeface="ＭＳ Ｐゴシック" panose="020B0600070205080204" pitchFamily="34" charset="-128"/>
            </a:endParaRPr>
          </a:p>
        </p:txBody>
      </p:sp>
      <p:sp>
        <p:nvSpPr>
          <p:cNvPr id="30722" name="Rectangle 5">
            <a:extLst>
              <a:ext uri="{FF2B5EF4-FFF2-40B4-BE49-F238E27FC236}">
                <a16:creationId xmlns:a16="http://schemas.microsoft.com/office/drawing/2014/main" id="{2665C5FE-CA10-4863-B929-644388DE3CDC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395288" y="2492375"/>
            <a:ext cx="7859712" cy="4525963"/>
          </a:xfrm>
        </p:spPr>
        <p:txBody>
          <a:bodyPr/>
          <a:lstStyle/>
          <a:p>
            <a:pPr algn="ctr" eaLnBrk="1" hangingPunct="1"/>
            <a:r>
              <a:rPr lang="en-GB" altLang="en-US" sz="2800" dirty="0">
                <a:solidFill>
                  <a:srgbClr val="FF000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Dull </a:t>
            </a:r>
            <a:r>
              <a:rPr lang="en-GB" altLang="en-US" sz="2800" dirty="0" err="1">
                <a:solidFill>
                  <a:srgbClr val="FF000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addysgu</a:t>
            </a:r>
            <a:r>
              <a:rPr lang="en-GB" altLang="en-US" sz="2800" dirty="0">
                <a:solidFill>
                  <a:srgbClr val="FF000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  </a:t>
            </a:r>
            <a:r>
              <a:rPr lang="en-GB" altLang="en-US" sz="2800" dirty="0">
                <a:latin typeface="Comic Sans MS" panose="030F0702030302020204" pitchFamily="66" charset="0"/>
                <a:ea typeface="ＭＳ Ｐゴシック" panose="020B0600070205080204" pitchFamily="34" charset="-128"/>
              </a:rPr>
              <a:t>/   </a:t>
            </a:r>
            <a:r>
              <a:rPr lang="en-GB" altLang="en-US" sz="2000" dirty="0">
                <a:solidFill>
                  <a:srgbClr val="0070C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Teaching styles</a:t>
            </a:r>
          </a:p>
          <a:p>
            <a:pPr algn="ctr" eaLnBrk="1" hangingPunct="1"/>
            <a:r>
              <a:rPr lang="en-GB" altLang="en-US" sz="2800" dirty="0" err="1">
                <a:solidFill>
                  <a:srgbClr val="FF000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Lles</a:t>
            </a:r>
            <a:r>
              <a:rPr lang="en-GB" altLang="en-US" sz="2800" dirty="0">
                <a:latin typeface="Comic Sans MS" panose="030F0702030302020204" pitchFamily="66" charset="0"/>
                <a:ea typeface="ＭＳ Ｐゴシック" panose="020B0600070205080204" pitchFamily="34" charset="-128"/>
              </a:rPr>
              <a:t>  /   </a:t>
            </a:r>
            <a:r>
              <a:rPr lang="en-GB" altLang="en-US" sz="2000" dirty="0">
                <a:solidFill>
                  <a:srgbClr val="0070C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Wellbeing</a:t>
            </a:r>
          </a:p>
          <a:p>
            <a:pPr algn="ctr" eaLnBrk="1" hangingPunct="1"/>
            <a:r>
              <a:rPr lang="en-GB" altLang="en-US" sz="2800" dirty="0" err="1">
                <a:solidFill>
                  <a:srgbClr val="FF000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Profiadau</a:t>
            </a:r>
            <a:r>
              <a:rPr lang="en-GB" altLang="en-US" sz="2800" dirty="0">
                <a:latin typeface="Comic Sans MS" panose="030F0702030302020204" pitchFamily="66" charset="0"/>
                <a:ea typeface="ＭＳ Ｐゴシック" panose="020B0600070205080204" pitchFamily="34" charset="-128"/>
              </a:rPr>
              <a:t>  /  </a:t>
            </a:r>
            <a:r>
              <a:rPr lang="en-GB" altLang="en-US" sz="2000" dirty="0">
                <a:solidFill>
                  <a:srgbClr val="0070C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Experiences</a:t>
            </a:r>
          </a:p>
          <a:p>
            <a:pPr algn="ctr" eaLnBrk="1" hangingPunct="1"/>
            <a:r>
              <a:rPr lang="en-GB" altLang="en-US" sz="2800" dirty="0" err="1">
                <a:solidFill>
                  <a:srgbClr val="FF000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Cyd-ddysgu</a:t>
            </a:r>
            <a:r>
              <a:rPr lang="en-GB" altLang="en-US" sz="2800" dirty="0">
                <a:latin typeface="Comic Sans MS" panose="030F0702030302020204" pitchFamily="66" charset="0"/>
                <a:ea typeface="ＭＳ Ｐゴシック" panose="020B0600070205080204" pitchFamily="34" charset="-128"/>
              </a:rPr>
              <a:t> / </a:t>
            </a:r>
            <a:r>
              <a:rPr lang="en-GB" altLang="en-US" sz="2000" dirty="0">
                <a:solidFill>
                  <a:srgbClr val="0070C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Reciprocal</a:t>
            </a:r>
          </a:p>
          <a:p>
            <a:pPr algn="ctr" eaLnBrk="1" hangingPunct="1"/>
            <a:r>
              <a:rPr lang="en-GB" altLang="en-US" sz="2800" dirty="0" err="1">
                <a:solidFill>
                  <a:srgbClr val="FF000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Dewis</a:t>
            </a:r>
            <a:r>
              <a:rPr lang="en-GB" altLang="en-US" sz="2800" dirty="0">
                <a:latin typeface="Comic Sans MS" panose="030F0702030302020204" pitchFamily="66" charset="0"/>
                <a:ea typeface="ＭＳ Ｐゴシック" panose="020B0600070205080204" pitchFamily="34" charset="-128"/>
              </a:rPr>
              <a:t> / </a:t>
            </a:r>
            <a:r>
              <a:rPr lang="en-GB" altLang="en-US" sz="2000" dirty="0">
                <a:solidFill>
                  <a:srgbClr val="0070C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Choice</a:t>
            </a:r>
          </a:p>
          <a:p>
            <a:pPr algn="ctr" eaLnBrk="1" hangingPunct="1"/>
            <a:r>
              <a:rPr lang="en-GB" altLang="en-US" sz="2800" dirty="0" err="1">
                <a:solidFill>
                  <a:srgbClr val="FF000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Risg</a:t>
            </a:r>
            <a:r>
              <a:rPr lang="en-GB" altLang="en-US" sz="2800" dirty="0">
                <a:latin typeface="Comic Sans MS" panose="030F0702030302020204" pitchFamily="66" charset="0"/>
                <a:ea typeface="ＭＳ Ｐゴシック" panose="020B0600070205080204" pitchFamily="34" charset="-128"/>
              </a:rPr>
              <a:t> / </a:t>
            </a:r>
            <a:r>
              <a:rPr lang="en-GB" altLang="en-US" sz="2000" dirty="0">
                <a:solidFill>
                  <a:srgbClr val="0070C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Risks</a:t>
            </a:r>
          </a:p>
          <a:p>
            <a:pPr algn="ctr" eaLnBrk="1" hangingPunct="1"/>
            <a:r>
              <a:rPr lang="en-GB" altLang="en-US" b="1" dirty="0" err="1">
                <a:solidFill>
                  <a:srgbClr val="FF000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Mwynhad</a:t>
            </a:r>
            <a:r>
              <a:rPr lang="en-GB" altLang="en-US" b="1" dirty="0">
                <a:latin typeface="Comic Sans MS" panose="030F0702030302020204" pitchFamily="66" charset="0"/>
                <a:ea typeface="ＭＳ Ｐゴシック" panose="020B0600070205080204" pitchFamily="34" charset="-128"/>
              </a:rPr>
              <a:t> / </a:t>
            </a:r>
            <a:r>
              <a:rPr lang="en-GB" altLang="en-US" b="1" dirty="0">
                <a:solidFill>
                  <a:srgbClr val="0070C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Enjoyment</a:t>
            </a:r>
            <a:endParaRPr lang="en-US" altLang="en-US" b="1" dirty="0">
              <a:solidFill>
                <a:srgbClr val="0070C0"/>
              </a:solidFill>
              <a:latin typeface="Comic Sans MS" panose="030F0702030302020204" pitchFamily="66" charset="0"/>
              <a:ea typeface="ＭＳ Ｐゴシック" panose="020B0600070205080204" pitchFamily="34" charset="-128"/>
            </a:endParaRPr>
          </a:p>
        </p:txBody>
      </p:sp>
      <p:pic>
        <p:nvPicPr>
          <p:cNvPr id="30723" name="Picture 16" descr="ANd9GcSR4BLkOXtG5u0lRXkrv_DF0px-Dzfngd_Vhz-aMClVvS8IujYXV9opcA">
            <a:hlinkClick r:id="rId3"/>
            <a:extLst>
              <a:ext uri="{FF2B5EF4-FFF2-40B4-BE49-F238E27FC236}">
                <a16:creationId xmlns:a16="http://schemas.microsoft.com/office/drawing/2014/main" id="{0E2D8B22-7FB7-4CE8-A953-CDF17B062617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24750" y="260350"/>
            <a:ext cx="1209675" cy="1123950"/>
          </a:xfrm>
        </p:spPr>
      </p:pic>
      <p:pic>
        <p:nvPicPr>
          <p:cNvPr id="30724" name="Picture 14" descr="ANd9GcSR4BLkOXtG5u0lRXkrv_DF0px-Dzfngd_Vhz-aMClVvS8IujYXV9opcA">
            <a:hlinkClick r:id="rId3"/>
            <a:extLst>
              <a:ext uri="{FF2B5EF4-FFF2-40B4-BE49-F238E27FC236}">
                <a16:creationId xmlns:a16="http://schemas.microsoft.com/office/drawing/2014/main" id="{A0A7D7FB-C9E8-4837-BE73-2CB72A3B47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063" y="252413"/>
            <a:ext cx="1209675" cy="1123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Text Box 2">
            <a:extLst>
              <a:ext uri="{FF2B5EF4-FFF2-40B4-BE49-F238E27FC236}">
                <a16:creationId xmlns:a16="http://schemas.microsoft.com/office/drawing/2014/main" id="{AAE23B95-1072-4FB0-8D00-6569F976C74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33600" y="369888"/>
            <a:ext cx="5184775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2000" b="1" dirty="0">
                <a:solidFill>
                  <a:srgbClr val="FF0066"/>
                </a:solidFill>
              </a:rPr>
              <a:t>Y </a:t>
            </a:r>
            <a:r>
              <a:rPr lang="en-GB" altLang="en-US" sz="2000" b="1" dirty="0" err="1">
                <a:solidFill>
                  <a:srgbClr val="FF0066"/>
                </a:solidFill>
              </a:rPr>
              <a:t>Cyfnod</a:t>
            </a:r>
            <a:r>
              <a:rPr lang="en-GB" altLang="en-US" sz="2000" b="1" dirty="0">
                <a:solidFill>
                  <a:srgbClr val="FF0066"/>
                </a:solidFill>
              </a:rPr>
              <a:t> Sylfaen</a:t>
            </a:r>
            <a:r>
              <a:rPr lang="en-GB" altLang="en-US" b="1" dirty="0">
                <a:solidFill>
                  <a:srgbClr val="FF0066"/>
                </a:solidFill>
              </a:rPr>
              <a:t>                                       </a:t>
            </a:r>
            <a:r>
              <a:rPr lang="en-GB" altLang="en-US" sz="2000" b="1" dirty="0">
                <a:solidFill>
                  <a:srgbClr val="0070C0"/>
                </a:solidFill>
              </a:rPr>
              <a:t>The Foundation Phase</a:t>
            </a:r>
          </a:p>
        </p:txBody>
      </p:sp>
      <p:sp>
        <p:nvSpPr>
          <p:cNvPr id="32770" name="Line 3">
            <a:extLst>
              <a:ext uri="{FF2B5EF4-FFF2-40B4-BE49-F238E27FC236}">
                <a16:creationId xmlns:a16="http://schemas.microsoft.com/office/drawing/2014/main" id="{49EEE117-5DBB-42CA-B19E-CE0171F5962B}"/>
              </a:ext>
            </a:extLst>
          </p:cNvPr>
          <p:cNvSpPr>
            <a:spLocks noChangeShapeType="1"/>
          </p:cNvSpPr>
          <p:nvPr/>
        </p:nvSpPr>
        <p:spPr bwMode="auto">
          <a:xfrm>
            <a:off x="0" y="1557338"/>
            <a:ext cx="684213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2771" name="Line 4">
            <a:extLst>
              <a:ext uri="{FF2B5EF4-FFF2-40B4-BE49-F238E27FC236}">
                <a16:creationId xmlns:a16="http://schemas.microsoft.com/office/drawing/2014/main" id="{ECDD8DD0-94D0-4169-8E44-6DF84B1EB35D}"/>
              </a:ext>
            </a:extLst>
          </p:cNvPr>
          <p:cNvSpPr>
            <a:spLocks noChangeShapeType="1"/>
          </p:cNvSpPr>
          <p:nvPr/>
        </p:nvSpPr>
        <p:spPr bwMode="auto">
          <a:xfrm>
            <a:off x="684213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2772" name="Line 5">
            <a:extLst>
              <a:ext uri="{FF2B5EF4-FFF2-40B4-BE49-F238E27FC236}">
                <a16:creationId xmlns:a16="http://schemas.microsoft.com/office/drawing/2014/main" id="{35EB717B-1098-4BB3-8E14-834E94E82E95}"/>
              </a:ext>
            </a:extLst>
          </p:cNvPr>
          <p:cNvSpPr>
            <a:spLocks noChangeShapeType="1"/>
          </p:cNvSpPr>
          <p:nvPr/>
        </p:nvSpPr>
        <p:spPr bwMode="auto">
          <a:xfrm>
            <a:off x="1331913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2773" name="Line 7">
            <a:extLst>
              <a:ext uri="{FF2B5EF4-FFF2-40B4-BE49-F238E27FC236}">
                <a16:creationId xmlns:a16="http://schemas.microsoft.com/office/drawing/2014/main" id="{CA3A1B76-F4D7-47E9-9D86-72F803C0CCFE}"/>
              </a:ext>
            </a:extLst>
          </p:cNvPr>
          <p:cNvSpPr>
            <a:spLocks noChangeShapeType="1"/>
          </p:cNvSpPr>
          <p:nvPr/>
        </p:nvSpPr>
        <p:spPr bwMode="auto">
          <a:xfrm>
            <a:off x="2627313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2774" name="Line 8">
            <a:extLst>
              <a:ext uri="{FF2B5EF4-FFF2-40B4-BE49-F238E27FC236}">
                <a16:creationId xmlns:a16="http://schemas.microsoft.com/office/drawing/2014/main" id="{A4773F95-85DB-4B0E-B758-48BB3EFB2F1E}"/>
              </a:ext>
            </a:extLst>
          </p:cNvPr>
          <p:cNvSpPr>
            <a:spLocks noChangeShapeType="1"/>
          </p:cNvSpPr>
          <p:nvPr/>
        </p:nvSpPr>
        <p:spPr bwMode="auto">
          <a:xfrm>
            <a:off x="3276600" y="1557338"/>
            <a:ext cx="684213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2775" name="Line 9">
            <a:extLst>
              <a:ext uri="{FF2B5EF4-FFF2-40B4-BE49-F238E27FC236}">
                <a16:creationId xmlns:a16="http://schemas.microsoft.com/office/drawing/2014/main" id="{BDFE28CE-D882-4557-8E56-1EAA5CD3D7A7}"/>
              </a:ext>
            </a:extLst>
          </p:cNvPr>
          <p:cNvSpPr>
            <a:spLocks noChangeShapeType="1"/>
          </p:cNvSpPr>
          <p:nvPr/>
        </p:nvSpPr>
        <p:spPr bwMode="auto">
          <a:xfrm>
            <a:off x="3924300" y="1557338"/>
            <a:ext cx="684213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2776" name="Line 10">
            <a:extLst>
              <a:ext uri="{FF2B5EF4-FFF2-40B4-BE49-F238E27FC236}">
                <a16:creationId xmlns:a16="http://schemas.microsoft.com/office/drawing/2014/main" id="{661F7E21-28FF-4556-B018-9BFD2D1B153F}"/>
              </a:ext>
            </a:extLst>
          </p:cNvPr>
          <p:cNvSpPr>
            <a:spLocks noChangeShapeType="1"/>
          </p:cNvSpPr>
          <p:nvPr/>
        </p:nvSpPr>
        <p:spPr bwMode="auto">
          <a:xfrm>
            <a:off x="5219700" y="1557338"/>
            <a:ext cx="684213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2777" name="Line 11">
            <a:extLst>
              <a:ext uri="{FF2B5EF4-FFF2-40B4-BE49-F238E27FC236}">
                <a16:creationId xmlns:a16="http://schemas.microsoft.com/office/drawing/2014/main" id="{EED5965D-C45E-44D1-B264-B9D20C141BAB}"/>
              </a:ext>
            </a:extLst>
          </p:cNvPr>
          <p:cNvSpPr>
            <a:spLocks noChangeShapeType="1"/>
          </p:cNvSpPr>
          <p:nvPr/>
        </p:nvSpPr>
        <p:spPr bwMode="auto">
          <a:xfrm>
            <a:off x="6516688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2778" name="Line 12">
            <a:extLst>
              <a:ext uri="{FF2B5EF4-FFF2-40B4-BE49-F238E27FC236}">
                <a16:creationId xmlns:a16="http://schemas.microsoft.com/office/drawing/2014/main" id="{65A14137-F6A6-4E13-9EB9-F955315B522A}"/>
              </a:ext>
            </a:extLst>
          </p:cNvPr>
          <p:cNvSpPr>
            <a:spLocks noChangeShapeType="1"/>
          </p:cNvSpPr>
          <p:nvPr/>
        </p:nvSpPr>
        <p:spPr bwMode="auto">
          <a:xfrm>
            <a:off x="7812088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2779" name="Line 13">
            <a:extLst>
              <a:ext uri="{FF2B5EF4-FFF2-40B4-BE49-F238E27FC236}">
                <a16:creationId xmlns:a16="http://schemas.microsoft.com/office/drawing/2014/main" id="{98DACD41-B0CB-4E02-8164-ADE90CA5980A}"/>
              </a:ext>
            </a:extLst>
          </p:cNvPr>
          <p:cNvSpPr>
            <a:spLocks noChangeShapeType="1"/>
          </p:cNvSpPr>
          <p:nvPr/>
        </p:nvSpPr>
        <p:spPr bwMode="auto">
          <a:xfrm>
            <a:off x="4572000" y="1557338"/>
            <a:ext cx="684213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2780" name="Line 14">
            <a:extLst>
              <a:ext uri="{FF2B5EF4-FFF2-40B4-BE49-F238E27FC236}">
                <a16:creationId xmlns:a16="http://schemas.microsoft.com/office/drawing/2014/main" id="{4B4AA7FF-BFA6-44FF-B63C-891E8BC49669}"/>
              </a:ext>
            </a:extLst>
          </p:cNvPr>
          <p:cNvSpPr>
            <a:spLocks noChangeShapeType="1"/>
          </p:cNvSpPr>
          <p:nvPr/>
        </p:nvSpPr>
        <p:spPr bwMode="auto">
          <a:xfrm>
            <a:off x="5867400" y="1557338"/>
            <a:ext cx="684213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2781" name="Line 15">
            <a:extLst>
              <a:ext uri="{FF2B5EF4-FFF2-40B4-BE49-F238E27FC236}">
                <a16:creationId xmlns:a16="http://schemas.microsoft.com/office/drawing/2014/main" id="{D5DA4161-5882-4C06-B028-6646F180A023}"/>
              </a:ext>
            </a:extLst>
          </p:cNvPr>
          <p:cNvSpPr>
            <a:spLocks noChangeShapeType="1"/>
          </p:cNvSpPr>
          <p:nvPr/>
        </p:nvSpPr>
        <p:spPr bwMode="auto">
          <a:xfrm>
            <a:off x="7164388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2782" name="Line 16">
            <a:extLst>
              <a:ext uri="{FF2B5EF4-FFF2-40B4-BE49-F238E27FC236}">
                <a16:creationId xmlns:a16="http://schemas.microsoft.com/office/drawing/2014/main" id="{8EC602FA-6275-47B6-8945-90071EA75468}"/>
              </a:ext>
            </a:extLst>
          </p:cNvPr>
          <p:cNvSpPr>
            <a:spLocks noChangeShapeType="1"/>
          </p:cNvSpPr>
          <p:nvPr/>
        </p:nvSpPr>
        <p:spPr bwMode="auto">
          <a:xfrm>
            <a:off x="8459788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pic>
        <p:nvPicPr>
          <p:cNvPr id="32783" name="Picture 17">
            <a:extLst>
              <a:ext uri="{FF2B5EF4-FFF2-40B4-BE49-F238E27FC236}">
                <a16:creationId xmlns:a16="http://schemas.microsoft.com/office/drawing/2014/main" id="{26181472-F475-4892-8AC8-7F9D2BB238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288" y="188913"/>
            <a:ext cx="1455737" cy="1190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2784" name="Picture 18">
            <a:extLst>
              <a:ext uri="{FF2B5EF4-FFF2-40B4-BE49-F238E27FC236}">
                <a16:creationId xmlns:a16="http://schemas.microsoft.com/office/drawing/2014/main" id="{FFDD013D-74DF-4647-9535-BA32D98F6A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260350"/>
            <a:ext cx="1512888" cy="1025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4051" name="AutoShape 19">
            <a:extLst>
              <a:ext uri="{FF2B5EF4-FFF2-40B4-BE49-F238E27FC236}">
                <a16:creationId xmlns:a16="http://schemas.microsoft.com/office/drawing/2014/main" id="{08F90A6D-7905-4052-8FCD-B91CEE4BED7D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1925638" y="4652963"/>
            <a:ext cx="4681537" cy="1368425"/>
          </a:xfrm>
          <a:custGeom>
            <a:avLst/>
            <a:gdLst>
              <a:gd name="T0" fmla="*/ 2147483646 w 21600"/>
              <a:gd name="T1" fmla="*/ 2147483646 h 21600"/>
              <a:gd name="T2" fmla="*/ 2147483646 w 21600"/>
              <a:gd name="T3" fmla="*/ 2147483646 h 21600"/>
              <a:gd name="T4" fmla="*/ 2147483646 w 21600"/>
              <a:gd name="T5" fmla="*/ 2147483646 h 21600"/>
              <a:gd name="T6" fmla="*/ 2147483646 w 21600"/>
              <a:gd name="T7" fmla="*/ 0 h 21600"/>
              <a:gd name="T8" fmla="*/ 0 60000 65536"/>
              <a:gd name="T9" fmla="*/ 0 60000 65536"/>
              <a:gd name="T10" fmla="*/ 0 60000 65536"/>
              <a:gd name="T11" fmla="*/ 0 60000 65536"/>
              <a:gd name="T12" fmla="*/ 3445 w 21600"/>
              <a:gd name="T13" fmla="*/ 3445 h 21600"/>
              <a:gd name="T14" fmla="*/ 18155 w 21600"/>
              <a:gd name="T15" fmla="*/ 18155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0" y="0"/>
                </a:moveTo>
                <a:lnTo>
                  <a:pt x="3290" y="21600"/>
                </a:lnTo>
                <a:lnTo>
                  <a:pt x="1831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rgbClr val="A3FFC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4052" name="AutoShape 20">
            <a:extLst>
              <a:ext uri="{FF2B5EF4-FFF2-40B4-BE49-F238E27FC236}">
                <a16:creationId xmlns:a16="http://schemas.microsoft.com/office/drawing/2014/main" id="{5A4518E5-7520-4671-A993-141194343176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2646363" y="3284538"/>
            <a:ext cx="3240087" cy="1368425"/>
          </a:xfrm>
          <a:custGeom>
            <a:avLst/>
            <a:gdLst>
              <a:gd name="T0" fmla="*/ 2147483646 w 21600"/>
              <a:gd name="T1" fmla="*/ 2147483646 h 21600"/>
              <a:gd name="T2" fmla="*/ 2147483646 w 21600"/>
              <a:gd name="T3" fmla="*/ 2147483646 h 21600"/>
              <a:gd name="T4" fmla="*/ 2147483646 w 21600"/>
              <a:gd name="T5" fmla="*/ 2147483646 h 21600"/>
              <a:gd name="T6" fmla="*/ 2147483646 w 21600"/>
              <a:gd name="T7" fmla="*/ 0 h 21600"/>
              <a:gd name="T8" fmla="*/ 0 60000 65536"/>
              <a:gd name="T9" fmla="*/ 0 60000 65536"/>
              <a:gd name="T10" fmla="*/ 0 60000 65536"/>
              <a:gd name="T11" fmla="*/ 0 60000 65536"/>
              <a:gd name="T12" fmla="*/ 4088 w 21600"/>
              <a:gd name="T13" fmla="*/ 4088 h 21600"/>
              <a:gd name="T14" fmla="*/ 17512 w 21600"/>
              <a:gd name="T15" fmla="*/ 1751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0" y="0"/>
                </a:moveTo>
                <a:lnTo>
                  <a:pt x="4576" y="21600"/>
                </a:lnTo>
                <a:lnTo>
                  <a:pt x="17024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rgbClr val="A3FFC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4053" name="AutoShape 21">
            <a:extLst>
              <a:ext uri="{FF2B5EF4-FFF2-40B4-BE49-F238E27FC236}">
                <a16:creationId xmlns:a16="http://schemas.microsoft.com/office/drawing/2014/main" id="{90899371-3698-468F-ACCA-206190974DB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94063" y="1557338"/>
            <a:ext cx="1944687" cy="1801812"/>
          </a:xfrm>
          <a:prstGeom prst="triangle">
            <a:avLst>
              <a:gd name="adj" fmla="val 49866"/>
            </a:avLst>
          </a:prstGeom>
          <a:solidFill>
            <a:srgbClr val="A3FFC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2788" name="TextBox 20">
            <a:extLst>
              <a:ext uri="{FF2B5EF4-FFF2-40B4-BE49-F238E27FC236}">
                <a16:creationId xmlns:a16="http://schemas.microsoft.com/office/drawing/2014/main" id="{5125167D-5AA2-4E97-9B8B-FFCECFE5E5E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4400" y="2286000"/>
            <a:ext cx="24384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en-US" sz="2000">
                <a:solidFill>
                  <a:srgbClr val="FF0000"/>
                </a:solidFill>
              </a:rPr>
              <a:t>Tasg Ffocws</a:t>
            </a:r>
          </a:p>
        </p:txBody>
      </p:sp>
      <p:sp>
        <p:nvSpPr>
          <p:cNvPr id="32789" name="TextBox 21">
            <a:extLst>
              <a:ext uri="{FF2B5EF4-FFF2-40B4-BE49-F238E27FC236}">
                <a16:creationId xmlns:a16="http://schemas.microsoft.com/office/drawing/2014/main" id="{47F4B3A2-6D3D-4514-A7DF-E4F0CD819D6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5000" y="2209800"/>
            <a:ext cx="24384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en-US" sz="2000" dirty="0">
                <a:solidFill>
                  <a:srgbClr val="0070C0"/>
                </a:solidFill>
              </a:rPr>
              <a:t>Focus Task</a:t>
            </a:r>
          </a:p>
        </p:txBody>
      </p:sp>
      <p:sp>
        <p:nvSpPr>
          <p:cNvPr id="32790" name="TextBox 22">
            <a:extLst>
              <a:ext uri="{FF2B5EF4-FFF2-40B4-BE49-F238E27FC236}">
                <a16:creationId xmlns:a16="http://schemas.microsoft.com/office/drawing/2014/main" id="{898CB5C4-6787-48A6-A89E-20C1D40F1F1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1000" y="3733800"/>
            <a:ext cx="2438400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en-US" sz="2000">
                <a:solidFill>
                  <a:srgbClr val="FF0000"/>
                </a:solidFill>
              </a:rPr>
              <a:t>Cyfoethogi’r Ddarpariaeth</a:t>
            </a:r>
          </a:p>
        </p:txBody>
      </p:sp>
      <p:sp>
        <p:nvSpPr>
          <p:cNvPr id="32791" name="TextBox 23">
            <a:extLst>
              <a:ext uri="{FF2B5EF4-FFF2-40B4-BE49-F238E27FC236}">
                <a16:creationId xmlns:a16="http://schemas.microsoft.com/office/drawing/2014/main" id="{76780032-9C42-4F85-AA91-266C04F449B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67400" y="3581400"/>
            <a:ext cx="2438400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en-US" sz="2000" dirty="0">
                <a:solidFill>
                  <a:srgbClr val="0070C0"/>
                </a:solidFill>
              </a:rPr>
              <a:t>Enhanced Provision</a:t>
            </a:r>
          </a:p>
        </p:txBody>
      </p:sp>
      <p:sp>
        <p:nvSpPr>
          <p:cNvPr id="32792" name="TextBox 24">
            <a:extLst>
              <a:ext uri="{FF2B5EF4-FFF2-40B4-BE49-F238E27FC236}">
                <a16:creationId xmlns:a16="http://schemas.microsoft.com/office/drawing/2014/main" id="{C4984ECA-4190-4B69-B056-DE98CFCEDB3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1000" y="5105400"/>
            <a:ext cx="2438400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en-US" sz="2000">
                <a:solidFill>
                  <a:srgbClr val="FF0000"/>
                </a:solidFill>
              </a:rPr>
              <a:t>Darpariaeth Barhaus</a:t>
            </a:r>
          </a:p>
        </p:txBody>
      </p:sp>
      <p:sp>
        <p:nvSpPr>
          <p:cNvPr id="32793" name="TextBox 25">
            <a:extLst>
              <a:ext uri="{FF2B5EF4-FFF2-40B4-BE49-F238E27FC236}">
                <a16:creationId xmlns:a16="http://schemas.microsoft.com/office/drawing/2014/main" id="{FD9F31EB-B941-4964-B353-C09DF70F989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00800" y="5105400"/>
            <a:ext cx="2438400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en-US" sz="2000" dirty="0">
                <a:solidFill>
                  <a:srgbClr val="0070C0"/>
                </a:solidFill>
              </a:rPr>
              <a:t>Continuous Provision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4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4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44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05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Line 3">
            <a:extLst>
              <a:ext uri="{FF2B5EF4-FFF2-40B4-BE49-F238E27FC236}">
                <a16:creationId xmlns:a16="http://schemas.microsoft.com/office/drawing/2014/main" id="{F5DD794C-25B4-4814-A611-38DA9A7F8274}"/>
              </a:ext>
            </a:extLst>
          </p:cNvPr>
          <p:cNvSpPr>
            <a:spLocks noChangeShapeType="1"/>
          </p:cNvSpPr>
          <p:nvPr/>
        </p:nvSpPr>
        <p:spPr bwMode="auto">
          <a:xfrm>
            <a:off x="0" y="1557338"/>
            <a:ext cx="684213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4818" name="Line 4">
            <a:extLst>
              <a:ext uri="{FF2B5EF4-FFF2-40B4-BE49-F238E27FC236}">
                <a16:creationId xmlns:a16="http://schemas.microsoft.com/office/drawing/2014/main" id="{D9F03887-3609-451C-9C00-5A3F6C69C48E}"/>
              </a:ext>
            </a:extLst>
          </p:cNvPr>
          <p:cNvSpPr>
            <a:spLocks noChangeShapeType="1"/>
          </p:cNvSpPr>
          <p:nvPr/>
        </p:nvSpPr>
        <p:spPr bwMode="auto">
          <a:xfrm>
            <a:off x="684213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4819" name="Line 5">
            <a:extLst>
              <a:ext uri="{FF2B5EF4-FFF2-40B4-BE49-F238E27FC236}">
                <a16:creationId xmlns:a16="http://schemas.microsoft.com/office/drawing/2014/main" id="{B0605D53-74C4-42A1-B7F7-66B603013B3D}"/>
              </a:ext>
            </a:extLst>
          </p:cNvPr>
          <p:cNvSpPr>
            <a:spLocks noChangeShapeType="1"/>
          </p:cNvSpPr>
          <p:nvPr/>
        </p:nvSpPr>
        <p:spPr bwMode="auto">
          <a:xfrm>
            <a:off x="1331913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4820" name="Line 6">
            <a:extLst>
              <a:ext uri="{FF2B5EF4-FFF2-40B4-BE49-F238E27FC236}">
                <a16:creationId xmlns:a16="http://schemas.microsoft.com/office/drawing/2014/main" id="{25930730-D8EA-4406-9055-73CE4DF5059A}"/>
              </a:ext>
            </a:extLst>
          </p:cNvPr>
          <p:cNvSpPr>
            <a:spLocks noChangeShapeType="1"/>
          </p:cNvSpPr>
          <p:nvPr/>
        </p:nvSpPr>
        <p:spPr bwMode="auto">
          <a:xfrm>
            <a:off x="1979613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4821" name="Line 7">
            <a:extLst>
              <a:ext uri="{FF2B5EF4-FFF2-40B4-BE49-F238E27FC236}">
                <a16:creationId xmlns:a16="http://schemas.microsoft.com/office/drawing/2014/main" id="{1233530D-B23F-426D-B5A8-5382288848BF}"/>
              </a:ext>
            </a:extLst>
          </p:cNvPr>
          <p:cNvSpPr>
            <a:spLocks noChangeShapeType="1"/>
          </p:cNvSpPr>
          <p:nvPr/>
        </p:nvSpPr>
        <p:spPr bwMode="auto">
          <a:xfrm>
            <a:off x="2627313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4822" name="Line 8">
            <a:extLst>
              <a:ext uri="{FF2B5EF4-FFF2-40B4-BE49-F238E27FC236}">
                <a16:creationId xmlns:a16="http://schemas.microsoft.com/office/drawing/2014/main" id="{3AF6D347-FD6A-4868-AA36-818EB8F6AEAA}"/>
              </a:ext>
            </a:extLst>
          </p:cNvPr>
          <p:cNvSpPr>
            <a:spLocks noChangeShapeType="1"/>
          </p:cNvSpPr>
          <p:nvPr/>
        </p:nvSpPr>
        <p:spPr bwMode="auto">
          <a:xfrm>
            <a:off x="3276600" y="1557338"/>
            <a:ext cx="684213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4823" name="Line 9">
            <a:extLst>
              <a:ext uri="{FF2B5EF4-FFF2-40B4-BE49-F238E27FC236}">
                <a16:creationId xmlns:a16="http://schemas.microsoft.com/office/drawing/2014/main" id="{1DAA4496-F00E-4B7F-9675-BA267859E1A6}"/>
              </a:ext>
            </a:extLst>
          </p:cNvPr>
          <p:cNvSpPr>
            <a:spLocks noChangeShapeType="1"/>
          </p:cNvSpPr>
          <p:nvPr/>
        </p:nvSpPr>
        <p:spPr bwMode="auto">
          <a:xfrm>
            <a:off x="3924300" y="1557338"/>
            <a:ext cx="684213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4824" name="Line 10">
            <a:extLst>
              <a:ext uri="{FF2B5EF4-FFF2-40B4-BE49-F238E27FC236}">
                <a16:creationId xmlns:a16="http://schemas.microsoft.com/office/drawing/2014/main" id="{FA372663-2D27-40BF-9155-53BFB0EC885E}"/>
              </a:ext>
            </a:extLst>
          </p:cNvPr>
          <p:cNvSpPr>
            <a:spLocks noChangeShapeType="1"/>
          </p:cNvSpPr>
          <p:nvPr/>
        </p:nvSpPr>
        <p:spPr bwMode="auto">
          <a:xfrm>
            <a:off x="5219700" y="1557338"/>
            <a:ext cx="684213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4825" name="Line 11">
            <a:extLst>
              <a:ext uri="{FF2B5EF4-FFF2-40B4-BE49-F238E27FC236}">
                <a16:creationId xmlns:a16="http://schemas.microsoft.com/office/drawing/2014/main" id="{B9B9E30F-74E6-4A76-81F3-6AF29254C228}"/>
              </a:ext>
            </a:extLst>
          </p:cNvPr>
          <p:cNvSpPr>
            <a:spLocks noChangeShapeType="1"/>
          </p:cNvSpPr>
          <p:nvPr/>
        </p:nvSpPr>
        <p:spPr bwMode="auto">
          <a:xfrm>
            <a:off x="6516688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4826" name="Line 12">
            <a:extLst>
              <a:ext uri="{FF2B5EF4-FFF2-40B4-BE49-F238E27FC236}">
                <a16:creationId xmlns:a16="http://schemas.microsoft.com/office/drawing/2014/main" id="{456E172E-6AEE-4F14-9498-B838F46FC1E4}"/>
              </a:ext>
            </a:extLst>
          </p:cNvPr>
          <p:cNvSpPr>
            <a:spLocks noChangeShapeType="1"/>
          </p:cNvSpPr>
          <p:nvPr/>
        </p:nvSpPr>
        <p:spPr bwMode="auto">
          <a:xfrm>
            <a:off x="7812088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4827" name="Line 13">
            <a:extLst>
              <a:ext uri="{FF2B5EF4-FFF2-40B4-BE49-F238E27FC236}">
                <a16:creationId xmlns:a16="http://schemas.microsoft.com/office/drawing/2014/main" id="{5DE51C0B-F4E8-4A0C-B807-C5E104B40D9A}"/>
              </a:ext>
            </a:extLst>
          </p:cNvPr>
          <p:cNvSpPr>
            <a:spLocks noChangeShapeType="1"/>
          </p:cNvSpPr>
          <p:nvPr/>
        </p:nvSpPr>
        <p:spPr bwMode="auto">
          <a:xfrm>
            <a:off x="4572000" y="1557338"/>
            <a:ext cx="684213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4828" name="Line 14">
            <a:extLst>
              <a:ext uri="{FF2B5EF4-FFF2-40B4-BE49-F238E27FC236}">
                <a16:creationId xmlns:a16="http://schemas.microsoft.com/office/drawing/2014/main" id="{25F3ECD7-308A-4FD6-ACC2-FBCB0030FB44}"/>
              </a:ext>
            </a:extLst>
          </p:cNvPr>
          <p:cNvSpPr>
            <a:spLocks noChangeShapeType="1"/>
          </p:cNvSpPr>
          <p:nvPr/>
        </p:nvSpPr>
        <p:spPr bwMode="auto">
          <a:xfrm>
            <a:off x="5867400" y="1557338"/>
            <a:ext cx="684213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4829" name="Line 15">
            <a:extLst>
              <a:ext uri="{FF2B5EF4-FFF2-40B4-BE49-F238E27FC236}">
                <a16:creationId xmlns:a16="http://schemas.microsoft.com/office/drawing/2014/main" id="{8A8EDDF4-ECFF-49E9-B424-16792529A68D}"/>
              </a:ext>
            </a:extLst>
          </p:cNvPr>
          <p:cNvSpPr>
            <a:spLocks noChangeShapeType="1"/>
          </p:cNvSpPr>
          <p:nvPr/>
        </p:nvSpPr>
        <p:spPr bwMode="auto">
          <a:xfrm>
            <a:off x="7164388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4830" name="Line 16">
            <a:extLst>
              <a:ext uri="{FF2B5EF4-FFF2-40B4-BE49-F238E27FC236}">
                <a16:creationId xmlns:a16="http://schemas.microsoft.com/office/drawing/2014/main" id="{F09E30E8-4274-44C7-9D5D-FB9D8E430439}"/>
              </a:ext>
            </a:extLst>
          </p:cNvPr>
          <p:cNvSpPr>
            <a:spLocks noChangeShapeType="1"/>
          </p:cNvSpPr>
          <p:nvPr/>
        </p:nvSpPr>
        <p:spPr bwMode="auto">
          <a:xfrm>
            <a:off x="8459788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4831" name="Rectangle 17">
            <a:extLst>
              <a:ext uri="{FF2B5EF4-FFF2-40B4-BE49-F238E27FC236}">
                <a16:creationId xmlns:a16="http://schemas.microsoft.com/office/drawing/2014/main" id="{6BE6E1AD-2424-42C3-B1E3-8D0A5FCF366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4213" y="1844675"/>
            <a:ext cx="3506787" cy="576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en-GB" altLang="en-US" sz="2800" b="1">
                <a:solidFill>
                  <a:srgbClr val="FF0000"/>
                </a:solidFill>
              </a:rPr>
              <a:t>Beth yw Dysgu Effeithiol?</a:t>
            </a:r>
            <a:endParaRPr lang="en-US" altLang="en-US" sz="2800" b="1">
              <a:solidFill>
                <a:srgbClr val="FF0000"/>
              </a:solidFill>
            </a:endParaRPr>
          </a:p>
        </p:txBody>
      </p:sp>
      <p:sp>
        <p:nvSpPr>
          <p:cNvPr id="28690" name="Rectangle 18">
            <a:extLst>
              <a:ext uri="{FF2B5EF4-FFF2-40B4-BE49-F238E27FC236}">
                <a16:creationId xmlns:a16="http://schemas.microsoft.com/office/drawing/2014/main" id="{BF648FC1-FBDC-4C9E-9064-B3B45607A21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4213" y="2781300"/>
            <a:ext cx="3963987" cy="338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lnSpc>
                <a:spcPct val="95000"/>
              </a:lnSpc>
              <a:spcBef>
                <a:spcPct val="20000"/>
              </a:spcBef>
              <a:buClr>
                <a:srgbClr val="FF9933"/>
              </a:buClr>
              <a:buFontTx/>
              <a:buChar char="•"/>
            </a:pPr>
            <a:endParaRPr lang="cy-GB" altLang="en-US" sz="2400"/>
          </a:p>
          <a:p>
            <a:pPr eaLnBrk="1" hangingPunct="1">
              <a:lnSpc>
                <a:spcPct val="95000"/>
              </a:lnSpc>
              <a:spcBef>
                <a:spcPct val="20000"/>
              </a:spcBef>
              <a:buClr>
                <a:srgbClr val="FF9933"/>
              </a:buClr>
              <a:buFontTx/>
              <a:buChar char="•"/>
            </a:pPr>
            <a:r>
              <a:rPr lang="cy-GB" altLang="en-US" sz="2400">
                <a:solidFill>
                  <a:srgbClr val="FF0000"/>
                </a:solidFill>
              </a:rPr>
              <a:t>Agwedd gadarnhaol tuag at ddysgu. </a:t>
            </a:r>
            <a:endParaRPr lang="cy-GB" altLang="en-US" sz="2400" i="1">
              <a:solidFill>
                <a:srgbClr val="FF0000"/>
              </a:solidFill>
            </a:endParaRPr>
          </a:p>
          <a:p>
            <a:pPr eaLnBrk="1" hangingPunct="1">
              <a:lnSpc>
                <a:spcPct val="95000"/>
              </a:lnSpc>
              <a:spcBef>
                <a:spcPct val="20000"/>
              </a:spcBef>
              <a:buClr>
                <a:srgbClr val="FF9933"/>
              </a:buClr>
              <a:buFontTx/>
              <a:buChar char="•"/>
            </a:pPr>
            <a:r>
              <a:rPr lang="cy-GB" altLang="en-US" sz="2400">
                <a:solidFill>
                  <a:srgbClr val="FF0000"/>
                </a:solidFill>
              </a:rPr>
              <a:t>Dysgu a pherchenogaeth dysgu </a:t>
            </a:r>
          </a:p>
          <a:p>
            <a:pPr eaLnBrk="1" hangingPunct="1">
              <a:lnSpc>
                <a:spcPct val="95000"/>
              </a:lnSpc>
              <a:spcBef>
                <a:spcPct val="20000"/>
              </a:spcBef>
              <a:buClr>
                <a:srgbClr val="FF9933"/>
              </a:buClr>
              <a:buFontTx/>
              <a:buChar char="•"/>
            </a:pPr>
            <a:r>
              <a:rPr lang="cy-GB" altLang="en-US" sz="2400">
                <a:solidFill>
                  <a:srgbClr val="FF0000"/>
                </a:solidFill>
              </a:rPr>
              <a:t>Dysgu gweithredol.</a:t>
            </a:r>
          </a:p>
          <a:p>
            <a:pPr eaLnBrk="1" hangingPunct="1">
              <a:lnSpc>
                <a:spcPct val="95000"/>
              </a:lnSpc>
              <a:spcBef>
                <a:spcPct val="20000"/>
              </a:spcBef>
              <a:buClr>
                <a:srgbClr val="FF9933"/>
              </a:buClr>
              <a:buFontTx/>
              <a:buChar char="•"/>
            </a:pPr>
            <a:r>
              <a:rPr lang="cy-GB" altLang="en-US" sz="2400">
                <a:solidFill>
                  <a:srgbClr val="FF0000"/>
                </a:solidFill>
              </a:rPr>
              <a:t>Defnyddio’r synhwyrau. </a:t>
            </a:r>
          </a:p>
          <a:p>
            <a:pPr eaLnBrk="1" hangingPunct="1">
              <a:lnSpc>
                <a:spcPct val="95000"/>
              </a:lnSpc>
              <a:spcBef>
                <a:spcPct val="20000"/>
              </a:spcBef>
              <a:buClr>
                <a:srgbClr val="FF9933"/>
              </a:buClr>
              <a:buFontTx/>
              <a:buChar char="•"/>
            </a:pPr>
            <a:r>
              <a:rPr lang="cy-GB" altLang="en-US" sz="2400">
                <a:solidFill>
                  <a:srgbClr val="FF0000"/>
                </a:solidFill>
              </a:rPr>
              <a:t>Cyfathrebu.</a:t>
            </a:r>
          </a:p>
        </p:txBody>
      </p:sp>
      <p:pic>
        <p:nvPicPr>
          <p:cNvPr id="34833" name="Picture 22" descr="ANd9GcRlgJ2hwlCZA1RwR2v5OtOHwr1klYi6kpuZe_09VExjydx5exgfaSIo48s">
            <a:hlinkClick r:id="rId3"/>
            <a:extLst>
              <a:ext uri="{FF2B5EF4-FFF2-40B4-BE49-F238E27FC236}">
                <a16:creationId xmlns:a16="http://schemas.microsoft.com/office/drawing/2014/main" id="{5BFBA2F2-4990-412B-AB73-B15901B4960B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79388" y="214313"/>
            <a:ext cx="1368425" cy="1023937"/>
          </a:xfrm>
        </p:spPr>
      </p:pic>
      <p:pic>
        <p:nvPicPr>
          <p:cNvPr id="34834" name="Picture 27" descr="ANd9GcRlgJ2hwlCZA1RwR2v5OtOHwr1klYi6kpuZe_09VExjydx5exgfaSIo48s">
            <a:hlinkClick r:id="rId3"/>
            <a:extLst>
              <a:ext uri="{FF2B5EF4-FFF2-40B4-BE49-F238E27FC236}">
                <a16:creationId xmlns:a16="http://schemas.microsoft.com/office/drawing/2014/main" id="{749AFFCA-CFBF-4B02-A9E1-E23D82A48FC1}"/>
              </a:ext>
            </a:extLst>
          </p:cNvPr>
          <p:cNvPicPr>
            <a:picLocks noGrp="1" noChangeAspect="1" noChangeArrowheads="1"/>
          </p:cNvPicPr>
          <p:nvPr>
            <p:ph sz="quarter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851275" y="214313"/>
            <a:ext cx="1368425" cy="1023937"/>
          </a:xfrm>
        </p:spPr>
      </p:pic>
      <p:pic>
        <p:nvPicPr>
          <p:cNvPr id="34835" name="Picture 30" descr="ANd9GcRlgJ2hwlCZA1RwR2v5OtOHwr1klYi6kpuZe_09VExjydx5exgfaSIo48s">
            <a:hlinkClick r:id="rId3"/>
            <a:extLst>
              <a:ext uri="{FF2B5EF4-FFF2-40B4-BE49-F238E27FC236}">
                <a16:creationId xmlns:a16="http://schemas.microsoft.com/office/drawing/2014/main" id="{C3E7E594-FC79-47BD-B52D-B2CFD2FD990E}"/>
              </a:ext>
            </a:extLst>
          </p:cNvPr>
          <p:cNvPicPr>
            <a:picLocks noGrp="1" noChangeAspect="1" noChangeArrowheads="1"/>
          </p:cNvPicPr>
          <p:nvPr>
            <p:ph sz="quarter" idx="3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24750" y="260350"/>
            <a:ext cx="1352550" cy="1011238"/>
          </a:xfrm>
        </p:spPr>
      </p:pic>
      <p:sp>
        <p:nvSpPr>
          <p:cNvPr id="34836" name="Rectangle 17">
            <a:extLst>
              <a:ext uri="{FF2B5EF4-FFF2-40B4-BE49-F238E27FC236}">
                <a16:creationId xmlns:a16="http://schemas.microsoft.com/office/drawing/2014/main" id="{9B2CF617-B4A3-472F-86CE-04D96640E250}"/>
              </a:ext>
            </a:extLst>
          </p:cNvPr>
          <p:cNvSpPr>
            <a:spLocks noChangeArrowheads="1"/>
          </p:cNvSpPr>
          <p:nvPr/>
        </p:nvSpPr>
        <p:spPr bwMode="auto">
          <a:xfrm>
            <a:off x="5257800" y="1905000"/>
            <a:ext cx="3506788" cy="576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en-GB" altLang="en-US" sz="2800" b="1" dirty="0">
                <a:solidFill>
                  <a:srgbClr val="0070C0"/>
                </a:solidFill>
              </a:rPr>
              <a:t>What is effective learning?</a:t>
            </a:r>
            <a:endParaRPr lang="en-US" altLang="en-US" sz="2800" b="1" dirty="0">
              <a:solidFill>
                <a:srgbClr val="0070C0"/>
              </a:solidFill>
            </a:endParaRPr>
          </a:p>
        </p:txBody>
      </p:sp>
      <p:sp>
        <p:nvSpPr>
          <p:cNvPr id="24" name="Rectangle 18">
            <a:extLst>
              <a:ext uri="{FF2B5EF4-FFF2-40B4-BE49-F238E27FC236}">
                <a16:creationId xmlns:a16="http://schemas.microsoft.com/office/drawing/2014/main" id="{21A4ADAA-8808-42CC-A80D-69AC836A3284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76800" y="2895600"/>
            <a:ext cx="3963988" cy="338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lnSpc>
                <a:spcPct val="95000"/>
              </a:lnSpc>
              <a:spcBef>
                <a:spcPct val="20000"/>
              </a:spcBef>
              <a:buClr>
                <a:srgbClr val="FF9933"/>
              </a:buClr>
              <a:buFontTx/>
              <a:buChar char="•"/>
            </a:pPr>
            <a:endParaRPr lang="cy-GB" altLang="en-US" sz="2400" dirty="0"/>
          </a:p>
          <a:p>
            <a:pPr eaLnBrk="1" hangingPunct="1">
              <a:lnSpc>
                <a:spcPct val="95000"/>
              </a:lnSpc>
              <a:spcBef>
                <a:spcPct val="20000"/>
              </a:spcBef>
              <a:buClr>
                <a:srgbClr val="FF9933"/>
              </a:buClr>
              <a:buFontTx/>
              <a:buChar char="•"/>
            </a:pPr>
            <a:r>
              <a:rPr lang="cy-GB" altLang="en-US" sz="2400" dirty="0">
                <a:solidFill>
                  <a:srgbClr val="0070C0"/>
                </a:solidFill>
              </a:rPr>
              <a:t>A </a:t>
            </a:r>
            <a:r>
              <a:rPr lang="cy-GB" altLang="en-US" sz="2400" dirty="0" err="1">
                <a:solidFill>
                  <a:srgbClr val="0070C0"/>
                </a:solidFill>
              </a:rPr>
              <a:t>positive</a:t>
            </a:r>
            <a:r>
              <a:rPr lang="cy-GB" altLang="en-US" sz="2400" dirty="0">
                <a:solidFill>
                  <a:srgbClr val="0070C0"/>
                </a:solidFill>
              </a:rPr>
              <a:t> </a:t>
            </a:r>
            <a:r>
              <a:rPr lang="cy-GB" altLang="en-US" sz="2400" dirty="0" err="1">
                <a:solidFill>
                  <a:srgbClr val="0070C0"/>
                </a:solidFill>
              </a:rPr>
              <a:t>disposition</a:t>
            </a:r>
            <a:r>
              <a:rPr lang="cy-GB" altLang="en-US" sz="2400" dirty="0">
                <a:solidFill>
                  <a:srgbClr val="0070C0"/>
                </a:solidFill>
              </a:rPr>
              <a:t> to </a:t>
            </a:r>
            <a:r>
              <a:rPr lang="cy-GB" altLang="en-US" sz="2400" dirty="0" err="1">
                <a:solidFill>
                  <a:srgbClr val="0070C0"/>
                </a:solidFill>
              </a:rPr>
              <a:t>learning</a:t>
            </a:r>
            <a:r>
              <a:rPr lang="cy-GB" altLang="en-US" sz="2400" dirty="0">
                <a:solidFill>
                  <a:srgbClr val="0070C0"/>
                </a:solidFill>
              </a:rPr>
              <a:t>. </a:t>
            </a:r>
            <a:endParaRPr lang="cy-GB" altLang="en-US" sz="2400" i="1" dirty="0">
              <a:solidFill>
                <a:srgbClr val="0070C0"/>
              </a:solidFill>
            </a:endParaRPr>
          </a:p>
          <a:p>
            <a:pPr eaLnBrk="1" hangingPunct="1">
              <a:lnSpc>
                <a:spcPct val="95000"/>
              </a:lnSpc>
              <a:spcBef>
                <a:spcPct val="20000"/>
              </a:spcBef>
              <a:buClr>
                <a:srgbClr val="FF9933"/>
              </a:buClr>
              <a:buFontTx/>
              <a:buChar char="•"/>
            </a:pPr>
            <a:r>
              <a:rPr lang="cy-GB" altLang="en-US" sz="2400" dirty="0" err="1">
                <a:solidFill>
                  <a:srgbClr val="0070C0"/>
                </a:solidFill>
              </a:rPr>
              <a:t>Ownership</a:t>
            </a:r>
            <a:r>
              <a:rPr lang="cy-GB" altLang="en-US" sz="2400" dirty="0">
                <a:solidFill>
                  <a:srgbClr val="0070C0"/>
                </a:solidFill>
              </a:rPr>
              <a:t> of the </a:t>
            </a:r>
            <a:r>
              <a:rPr lang="cy-GB" altLang="en-US" sz="2400" dirty="0" err="1">
                <a:solidFill>
                  <a:srgbClr val="0070C0"/>
                </a:solidFill>
              </a:rPr>
              <a:t>learning</a:t>
            </a:r>
            <a:r>
              <a:rPr lang="cy-GB" altLang="en-US" sz="2400" dirty="0">
                <a:solidFill>
                  <a:srgbClr val="0070C0"/>
                </a:solidFill>
              </a:rPr>
              <a:t> </a:t>
            </a:r>
          </a:p>
          <a:p>
            <a:pPr eaLnBrk="1" hangingPunct="1">
              <a:lnSpc>
                <a:spcPct val="95000"/>
              </a:lnSpc>
              <a:spcBef>
                <a:spcPct val="20000"/>
              </a:spcBef>
              <a:buClr>
                <a:srgbClr val="FF9933"/>
              </a:buClr>
              <a:buFontTx/>
              <a:buChar char="•"/>
            </a:pPr>
            <a:r>
              <a:rPr lang="cy-GB" altLang="en-US" sz="2400" dirty="0" err="1">
                <a:solidFill>
                  <a:srgbClr val="0070C0"/>
                </a:solidFill>
              </a:rPr>
              <a:t>Experiential</a:t>
            </a:r>
            <a:r>
              <a:rPr lang="cy-GB" altLang="en-US" sz="2400" dirty="0">
                <a:solidFill>
                  <a:srgbClr val="0070C0"/>
                </a:solidFill>
              </a:rPr>
              <a:t> </a:t>
            </a:r>
            <a:r>
              <a:rPr lang="cy-GB" altLang="en-US" sz="2400" dirty="0" err="1">
                <a:solidFill>
                  <a:srgbClr val="0070C0"/>
                </a:solidFill>
              </a:rPr>
              <a:t>learning</a:t>
            </a:r>
            <a:r>
              <a:rPr lang="cy-GB" altLang="en-US" sz="2400" dirty="0">
                <a:solidFill>
                  <a:srgbClr val="0070C0"/>
                </a:solidFill>
              </a:rPr>
              <a:t>.</a:t>
            </a:r>
          </a:p>
          <a:p>
            <a:pPr eaLnBrk="1" hangingPunct="1">
              <a:lnSpc>
                <a:spcPct val="95000"/>
              </a:lnSpc>
              <a:spcBef>
                <a:spcPct val="20000"/>
              </a:spcBef>
              <a:buClr>
                <a:srgbClr val="FF9933"/>
              </a:buClr>
              <a:buFontTx/>
              <a:buChar char="•"/>
            </a:pPr>
            <a:r>
              <a:rPr lang="cy-GB" altLang="en-US" sz="2400" dirty="0">
                <a:solidFill>
                  <a:srgbClr val="0070C0"/>
                </a:solidFill>
              </a:rPr>
              <a:t>The </a:t>
            </a:r>
            <a:r>
              <a:rPr lang="cy-GB" altLang="en-US" sz="2400" dirty="0" err="1">
                <a:solidFill>
                  <a:srgbClr val="0070C0"/>
                </a:solidFill>
              </a:rPr>
              <a:t>Senses</a:t>
            </a:r>
            <a:r>
              <a:rPr lang="cy-GB" altLang="en-US" sz="2400" dirty="0">
                <a:solidFill>
                  <a:srgbClr val="0070C0"/>
                </a:solidFill>
              </a:rPr>
              <a:t>. </a:t>
            </a:r>
          </a:p>
          <a:p>
            <a:pPr eaLnBrk="1" hangingPunct="1">
              <a:lnSpc>
                <a:spcPct val="95000"/>
              </a:lnSpc>
              <a:spcBef>
                <a:spcPct val="20000"/>
              </a:spcBef>
              <a:buClr>
                <a:srgbClr val="FF9933"/>
              </a:buClr>
              <a:buFontTx/>
              <a:buChar char="•"/>
            </a:pPr>
            <a:r>
              <a:rPr lang="cy-GB" altLang="en-US" sz="2400" dirty="0" err="1">
                <a:solidFill>
                  <a:srgbClr val="0070C0"/>
                </a:solidFill>
              </a:rPr>
              <a:t>Communication</a:t>
            </a:r>
            <a:r>
              <a:rPr lang="cy-GB" altLang="en-US" sz="2400" dirty="0">
                <a:solidFill>
                  <a:srgbClr val="0070C0"/>
                </a:solidFill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86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86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90" grpId="0"/>
      <p:bldP spid="2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Line 3">
            <a:extLst>
              <a:ext uri="{FF2B5EF4-FFF2-40B4-BE49-F238E27FC236}">
                <a16:creationId xmlns:a16="http://schemas.microsoft.com/office/drawing/2014/main" id="{38DE2EE2-85C2-4AFE-87A5-42F49A959D6D}"/>
              </a:ext>
            </a:extLst>
          </p:cNvPr>
          <p:cNvSpPr>
            <a:spLocks noChangeShapeType="1"/>
          </p:cNvSpPr>
          <p:nvPr/>
        </p:nvSpPr>
        <p:spPr bwMode="auto">
          <a:xfrm>
            <a:off x="0" y="1557338"/>
            <a:ext cx="684213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6866" name="Line 4">
            <a:extLst>
              <a:ext uri="{FF2B5EF4-FFF2-40B4-BE49-F238E27FC236}">
                <a16:creationId xmlns:a16="http://schemas.microsoft.com/office/drawing/2014/main" id="{695EDE14-087D-478A-AC8A-E72E36A4762F}"/>
              </a:ext>
            </a:extLst>
          </p:cNvPr>
          <p:cNvSpPr>
            <a:spLocks noChangeShapeType="1"/>
          </p:cNvSpPr>
          <p:nvPr/>
        </p:nvSpPr>
        <p:spPr bwMode="auto">
          <a:xfrm>
            <a:off x="684213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6867" name="Line 5">
            <a:extLst>
              <a:ext uri="{FF2B5EF4-FFF2-40B4-BE49-F238E27FC236}">
                <a16:creationId xmlns:a16="http://schemas.microsoft.com/office/drawing/2014/main" id="{9601FC73-B050-4539-BF6D-CA3B22A75BBC}"/>
              </a:ext>
            </a:extLst>
          </p:cNvPr>
          <p:cNvSpPr>
            <a:spLocks noChangeShapeType="1"/>
          </p:cNvSpPr>
          <p:nvPr/>
        </p:nvSpPr>
        <p:spPr bwMode="auto">
          <a:xfrm>
            <a:off x="1331913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6868" name="Line 6">
            <a:extLst>
              <a:ext uri="{FF2B5EF4-FFF2-40B4-BE49-F238E27FC236}">
                <a16:creationId xmlns:a16="http://schemas.microsoft.com/office/drawing/2014/main" id="{555AE0C3-891C-4336-8190-FD94BD16C5DE}"/>
              </a:ext>
            </a:extLst>
          </p:cNvPr>
          <p:cNvSpPr>
            <a:spLocks noChangeShapeType="1"/>
          </p:cNvSpPr>
          <p:nvPr/>
        </p:nvSpPr>
        <p:spPr bwMode="auto">
          <a:xfrm>
            <a:off x="1979613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6869" name="Line 7">
            <a:extLst>
              <a:ext uri="{FF2B5EF4-FFF2-40B4-BE49-F238E27FC236}">
                <a16:creationId xmlns:a16="http://schemas.microsoft.com/office/drawing/2014/main" id="{F655E188-822E-4C07-9FBC-4A39E71EF8EE}"/>
              </a:ext>
            </a:extLst>
          </p:cNvPr>
          <p:cNvSpPr>
            <a:spLocks noChangeShapeType="1"/>
          </p:cNvSpPr>
          <p:nvPr/>
        </p:nvSpPr>
        <p:spPr bwMode="auto">
          <a:xfrm>
            <a:off x="2627313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6870" name="Line 8">
            <a:extLst>
              <a:ext uri="{FF2B5EF4-FFF2-40B4-BE49-F238E27FC236}">
                <a16:creationId xmlns:a16="http://schemas.microsoft.com/office/drawing/2014/main" id="{66A76F2A-BD5E-4763-A56F-CD98ADCDE47A}"/>
              </a:ext>
            </a:extLst>
          </p:cNvPr>
          <p:cNvSpPr>
            <a:spLocks noChangeShapeType="1"/>
          </p:cNvSpPr>
          <p:nvPr/>
        </p:nvSpPr>
        <p:spPr bwMode="auto">
          <a:xfrm>
            <a:off x="3276600" y="1557338"/>
            <a:ext cx="684213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6871" name="Line 9">
            <a:extLst>
              <a:ext uri="{FF2B5EF4-FFF2-40B4-BE49-F238E27FC236}">
                <a16:creationId xmlns:a16="http://schemas.microsoft.com/office/drawing/2014/main" id="{12C7F5F7-14E0-4825-BF36-FFAFD56C0A2A}"/>
              </a:ext>
            </a:extLst>
          </p:cNvPr>
          <p:cNvSpPr>
            <a:spLocks noChangeShapeType="1"/>
          </p:cNvSpPr>
          <p:nvPr/>
        </p:nvSpPr>
        <p:spPr bwMode="auto">
          <a:xfrm>
            <a:off x="3924300" y="1557338"/>
            <a:ext cx="684213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6872" name="Line 10">
            <a:extLst>
              <a:ext uri="{FF2B5EF4-FFF2-40B4-BE49-F238E27FC236}">
                <a16:creationId xmlns:a16="http://schemas.microsoft.com/office/drawing/2014/main" id="{F9506089-2078-4F89-933F-BF11B3DCE137}"/>
              </a:ext>
            </a:extLst>
          </p:cNvPr>
          <p:cNvSpPr>
            <a:spLocks noChangeShapeType="1"/>
          </p:cNvSpPr>
          <p:nvPr/>
        </p:nvSpPr>
        <p:spPr bwMode="auto">
          <a:xfrm>
            <a:off x="5219700" y="1557338"/>
            <a:ext cx="684213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6873" name="Line 11">
            <a:extLst>
              <a:ext uri="{FF2B5EF4-FFF2-40B4-BE49-F238E27FC236}">
                <a16:creationId xmlns:a16="http://schemas.microsoft.com/office/drawing/2014/main" id="{4FDA241F-6725-4CAE-9CAD-E53B57E75CB7}"/>
              </a:ext>
            </a:extLst>
          </p:cNvPr>
          <p:cNvSpPr>
            <a:spLocks noChangeShapeType="1"/>
          </p:cNvSpPr>
          <p:nvPr/>
        </p:nvSpPr>
        <p:spPr bwMode="auto">
          <a:xfrm>
            <a:off x="6516688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6874" name="Line 12">
            <a:extLst>
              <a:ext uri="{FF2B5EF4-FFF2-40B4-BE49-F238E27FC236}">
                <a16:creationId xmlns:a16="http://schemas.microsoft.com/office/drawing/2014/main" id="{5B078AC9-345E-4495-9D29-B5D1B6083016}"/>
              </a:ext>
            </a:extLst>
          </p:cNvPr>
          <p:cNvSpPr>
            <a:spLocks noChangeShapeType="1"/>
          </p:cNvSpPr>
          <p:nvPr/>
        </p:nvSpPr>
        <p:spPr bwMode="auto">
          <a:xfrm>
            <a:off x="7812088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6875" name="Line 13">
            <a:extLst>
              <a:ext uri="{FF2B5EF4-FFF2-40B4-BE49-F238E27FC236}">
                <a16:creationId xmlns:a16="http://schemas.microsoft.com/office/drawing/2014/main" id="{267A4E9B-DACC-41A9-BAD3-AE44F5E02687}"/>
              </a:ext>
            </a:extLst>
          </p:cNvPr>
          <p:cNvSpPr>
            <a:spLocks noChangeShapeType="1"/>
          </p:cNvSpPr>
          <p:nvPr/>
        </p:nvSpPr>
        <p:spPr bwMode="auto">
          <a:xfrm>
            <a:off x="4572000" y="1557338"/>
            <a:ext cx="684213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6876" name="Line 14">
            <a:extLst>
              <a:ext uri="{FF2B5EF4-FFF2-40B4-BE49-F238E27FC236}">
                <a16:creationId xmlns:a16="http://schemas.microsoft.com/office/drawing/2014/main" id="{5EBC3A05-A405-4D12-A160-DABE4527551F}"/>
              </a:ext>
            </a:extLst>
          </p:cNvPr>
          <p:cNvSpPr>
            <a:spLocks noChangeShapeType="1"/>
          </p:cNvSpPr>
          <p:nvPr/>
        </p:nvSpPr>
        <p:spPr bwMode="auto">
          <a:xfrm>
            <a:off x="5867400" y="1557338"/>
            <a:ext cx="684213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6877" name="Line 15">
            <a:extLst>
              <a:ext uri="{FF2B5EF4-FFF2-40B4-BE49-F238E27FC236}">
                <a16:creationId xmlns:a16="http://schemas.microsoft.com/office/drawing/2014/main" id="{E869BFF4-D003-44D2-8B92-135B3441997E}"/>
              </a:ext>
            </a:extLst>
          </p:cNvPr>
          <p:cNvSpPr>
            <a:spLocks noChangeShapeType="1"/>
          </p:cNvSpPr>
          <p:nvPr/>
        </p:nvSpPr>
        <p:spPr bwMode="auto">
          <a:xfrm>
            <a:off x="7164388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6878" name="Line 16">
            <a:extLst>
              <a:ext uri="{FF2B5EF4-FFF2-40B4-BE49-F238E27FC236}">
                <a16:creationId xmlns:a16="http://schemas.microsoft.com/office/drawing/2014/main" id="{414477A6-381A-4AB3-8A86-81F224A8EED5}"/>
              </a:ext>
            </a:extLst>
          </p:cNvPr>
          <p:cNvSpPr>
            <a:spLocks noChangeShapeType="1"/>
          </p:cNvSpPr>
          <p:nvPr/>
        </p:nvSpPr>
        <p:spPr bwMode="auto">
          <a:xfrm>
            <a:off x="8459788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6879" name="Rectangle 17">
            <a:extLst>
              <a:ext uri="{FF2B5EF4-FFF2-40B4-BE49-F238E27FC236}">
                <a16:creationId xmlns:a16="http://schemas.microsoft.com/office/drawing/2014/main" id="{566321D8-2DD7-478D-BBBD-4299FFCEDCB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4213" y="1773238"/>
            <a:ext cx="3354387" cy="86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en-GB" altLang="en-US" sz="2800" b="1">
                <a:solidFill>
                  <a:srgbClr val="FF0000"/>
                </a:solidFill>
              </a:rPr>
              <a:t>Beth yw Dysgu Effeithiol?</a:t>
            </a:r>
            <a:endParaRPr lang="en-US" altLang="en-US" sz="2800" b="1">
              <a:solidFill>
                <a:srgbClr val="FF0000"/>
              </a:solidFill>
            </a:endParaRPr>
          </a:p>
        </p:txBody>
      </p:sp>
      <p:sp>
        <p:nvSpPr>
          <p:cNvPr id="31762" name="Rectangle 18">
            <a:extLst>
              <a:ext uri="{FF2B5EF4-FFF2-40B4-BE49-F238E27FC236}">
                <a16:creationId xmlns:a16="http://schemas.microsoft.com/office/drawing/2014/main" id="{9C41AB8A-6490-4F67-B598-33ADAEE0DF5C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7200" y="2852738"/>
            <a:ext cx="3886200" cy="3313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lnSpc>
                <a:spcPct val="95000"/>
              </a:lnSpc>
              <a:spcBef>
                <a:spcPct val="20000"/>
              </a:spcBef>
              <a:buClr>
                <a:srgbClr val="FF9933"/>
              </a:buClr>
              <a:buFontTx/>
              <a:buChar char="•"/>
            </a:pPr>
            <a:r>
              <a:rPr lang="cy-GB" altLang="en-US" sz="2400">
                <a:solidFill>
                  <a:srgbClr val="FF0000"/>
                </a:solidFill>
              </a:rPr>
              <a:t>Rhyngweithio ag eraill. </a:t>
            </a:r>
          </a:p>
          <a:p>
            <a:pPr eaLnBrk="1" hangingPunct="1">
              <a:lnSpc>
                <a:spcPct val="95000"/>
              </a:lnSpc>
              <a:spcBef>
                <a:spcPct val="20000"/>
              </a:spcBef>
              <a:buClr>
                <a:srgbClr val="FF9933"/>
              </a:buClr>
              <a:buFontTx/>
              <a:buChar char="•"/>
            </a:pPr>
            <a:r>
              <a:rPr lang="cy-GB" altLang="en-US" sz="2400">
                <a:solidFill>
                  <a:srgbClr val="FF0000"/>
                </a:solidFill>
              </a:rPr>
              <a:t>Ailadrodd pwrpasol. </a:t>
            </a:r>
            <a:endParaRPr lang="en-GB" altLang="en-US" sz="2400" i="1">
              <a:solidFill>
                <a:srgbClr val="FF0000"/>
              </a:solidFill>
            </a:endParaRPr>
          </a:p>
          <a:p>
            <a:pPr eaLnBrk="1" hangingPunct="1">
              <a:lnSpc>
                <a:spcPct val="95000"/>
              </a:lnSpc>
              <a:spcBef>
                <a:spcPct val="20000"/>
              </a:spcBef>
              <a:buClr>
                <a:srgbClr val="FF9933"/>
              </a:buClr>
              <a:buFontTx/>
              <a:buChar char="•"/>
            </a:pPr>
            <a:r>
              <a:rPr lang="cy-GB" altLang="en-US" sz="2400">
                <a:solidFill>
                  <a:srgbClr val="FF0000"/>
                </a:solidFill>
              </a:rPr>
              <a:t>Datblygu annibyniaeth a sgiliau meddwl.</a:t>
            </a:r>
          </a:p>
          <a:p>
            <a:pPr eaLnBrk="1" hangingPunct="1">
              <a:lnSpc>
                <a:spcPct val="95000"/>
              </a:lnSpc>
              <a:spcBef>
                <a:spcPct val="20000"/>
              </a:spcBef>
              <a:buClr>
                <a:srgbClr val="FF9933"/>
              </a:buClr>
              <a:buFontTx/>
              <a:buChar char="•"/>
            </a:pPr>
            <a:r>
              <a:rPr lang="cy-GB" altLang="en-US" sz="2400">
                <a:solidFill>
                  <a:srgbClr val="FF0000"/>
                </a:solidFill>
              </a:rPr>
              <a:t>Datrys problemau. </a:t>
            </a:r>
            <a:endParaRPr lang="en-GB" altLang="en-US" sz="2400" i="1">
              <a:solidFill>
                <a:srgbClr val="FF0000"/>
              </a:solidFill>
            </a:endParaRPr>
          </a:p>
          <a:p>
            <a:pPr eaLnBrk="1" hangingPunct="1">
              <a:lnSpc>
                <a:spcPct val="95000"/>
              </a:lnSpc>
              <a:spcBef>
                <a:spcPct val="20000"/>
              </a:spcBef>
              <a:buClr>
                <a:srgbClr val="FF9933"/>
              </a:buClr>
              <a:buFontTx/>
              <a:buChar char="•"/>
            </a:pPr>
            <a:r>
              <a:rPr lang="cy-GB" altLang="en-US" sz="2400">
                <a:solidFill>
                  <a:srgbClr val="FF0000"/>
                </a:solidFill>
              </a:rPr>
              <a:t>Partneriaeth fwy â’r cartref.</a:t>
            </a:r>
            <a:endParaRPr lang="en-GB" altLang="en-US" sz="2400" i="1">
              <a:solidFill>
                <a:srgbClr val="FF0000"/>
              </a:solidFill>
            </a:endParaRPr>
          </a:p>
          <a:p>
            <a:pPr eaLnBrk="1" hangingPunct="1">
              <a:lnSpc>
                <a:spcPct val="95000"/>
              </a:lnSpc>
              <a:spcBef>
                <a:spcPct val="20000"/>
              </a:spcBef>
              <a:buClr>
                <a:srgbClr val="FF9933"/>
              </a:buClr>
              <a:buFontTx/>
              <a:buChar char="•"/>
            </a:pPr>
            <a:r>
              <a:rPr lang="cy-GB" altLang="en-US" sz="2400">
                <a:solidFill>
                  <a:srgbClr val="FF0000"/>
                </a:solidFill>
              </a:rPr>
              <a:t>Gwrando ar lais y dysgwr.</a:t>
            </a:r>
          </a:p>
        </p:txBody>
      </p:sp>
      <p:pic>
        <p:nvPicPr>
          <p:cNvPr id="36881" name="Picture 28" descr="ANd9GcRlgJ2hwlCZA1RwR2v5OtOHwr1klYi6kpuZe_09VExjydx5exgfaSIo48s">
            <a:hlinkClick r:id="rId3"/>
            <a:extLst>
              <a:ext uri="{FF2B5EF4-FFF2-40B4-BE49-F238E27FC236}">
                <a16:creationId xmlns:a16="http://schemas.microsoft.com/office/drawing/2014/main" id="{D5ACAEC7-3F92-4D0F-83B4-525E6AE43D98}"/>
              </a:ext>
            </a:extLst>
          </p:cNvPr>
          <p:cNvPicPr>
            <a:picLocks noGrp="1" noChangeAspect="1" noChangeArrowheads="1"/>
          </p:cNvPicPr>
          <p:nvPr>
            <p:ph type="title" sz="quarter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708400" y="333375"/>
            <a:ext cx="1209675" cy="904875"/>
          </a:xfrm>
        </p:spPr>
      </p:pic>
      <p:pic>
        <p:nvPicPr>
          <p:cNvPr id="36882" name="Picture 23" descr="ANd9GcRlgJ2hwlCZA1RwR2v5OtOHwr1klYi6kpuZe_09VExjydx5exgfaSIo48s">
            <a:hlinkClick r:id="rId3"/>
            <a:extLst>
              <a:ext uri="{FF2B5EF4-FFF2-40B4-BE49-F238E27FC236}">
                <a16:creationId xmlns:a16="http://schemas.microsoft.com/office/drawing/2014/main" id="{8B206EAF-4834-438F-AA67-27F1D417346A}"/>
              </a:ext>
            </a:extLst>
          </p:cNvPr>
          <p:cNvPicPr>
            <a:picLocks noGrp="1" noChangeAspect="1" noChangeArrowheads="1"/>
          </p:cNvPicPr>
          <p:nvPr>
            <p:ph sz="quarter"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50825" y="333375"/>
            <a:ext cx="1209675" cy="904875"/>
          </a:xfrm>
        </p:spPr>
      </p:pic>
      <p:pic>
        <p:nvPicPr>
          <p:cNvPr id="36883" name="Picture 25" descr="ANd9GcRlgJ2hwlCZA1RwR2v5OtOHwr1klYi6kpuZe_09VExjydx5exgfaSIo48s">
            <a:hlinkClick r:id="rId3"/>
            <a:extLst>
              <a:ext uri="{FF2B5EF4-FFF2-40B4-BE49-F238E27FC236}">
                <a16:creationId xmlns:a16="http://schemas.microsoft.com/office/drawing/2014/main" id="{CE7B5709-E8B8-4D65-98B4-FAF864412A2B}"/>
              </a:ext>
            </a:extLst>
          </p:cNvPr>
          <p:cNvPicPr>
            <a:picLocks noGrp="1" noChangeAspect="1" noChangeArrowheads="1"/>
          </p:cNvPicPr>
          <p:nvPr>
            <p:ph sz="quarter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96188" y="404813"/>
            <a:ext cx="1209675" cy="904875"/>
          </a:xfrm>
        </p:spPr>
      </p:pic>
      <p:sp>
        <p:nvSpPr>
          <p:cNvPr id="36884" name="Rectangle 24">
            <a:extLst>
              <a:ext uri="{FF2B5EF4-FFF2-40B4-BE49-F238E27FC236}">
                <a16:creationId xmlns:a16="http://schemas.microsoft.com/office/drawing/2014/main" id="{92E49D4B-EEFF-473F-B34B-725C0244FBB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57813" y="1752600"/>
            <a:ext cx="3122612" cy="954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en-GB" altLang="en-US" sz="2800" b="1" dirty="0">
                <a:solidFill>
                  <a:srgbClr val="0070C0"/>
                </a:solidFill>
              </a:rPr>
              <a:t>What is effective </a:t>
            </a:r>
          </a:p>
          <a:p>
            <a:pPr algn="ctr" eaLnBrk="1" hangingPunct="1"/>
            <a:r>
              <a:rPr lang="en-GB" altLang="en-US" sz="2800" b="1" dirty="0">
                <a:solidFill>
                  <a:srgbClr val="0070C0"/>
                </a:solidFill>
              </a:rPr>
              <a:t>learning</a:t>
            </a:r>
            <a:r>
              <a:rPr lang="en-GB" altLang="en-US" sz="2400" b="1" dirty="0">
                <a:solidFill>
                  <a:srgbClr val="0070C0"/>
                </a:solidFill>
              </a:rPr>
              <a:t>?</a:t>
            </a:r>
            <a:endParaRPr lang="en-US" altLang="en-US" sz="2400" b="1" dirty="0">
              <a:solidFill>
                <a:srgbClr val="0070C0"/>
              </a:solidFill>
            </a:endParaRPr>
          </a:p>
        </p:txBody>
      </p:sp>
      <p:sp>
        <p:nvSpPr>
          <p:cNvPr id="36885" name="Rectangle 27">
            <a:extLst>
              <a:ext uri="{FF2B5EF4-FFF2-40B4-BE49-F238E27FC236}">
                <a16:creationId xmlns:a16="http://schemas.microsoft.com/office/drawing/2014/main" id="{94EA750A-97BE-4507-B2F9-7E29B4313EEE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00600" y="2895600"/>
            <a:ext cx="4038600" cy="3622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lnSpc>
                <a:spcPct val="95000"/>
              </a:lnSpc>
              <a:spcBef>
                <a:spcPct val="20000"/>
              </a:spcBef>
              <a:buClr>
                <a:srgbClr val="FF9933"/>
              </a:buClr>
              <a:buFontTx/>
              <a:buChar char="•"/>
            </a:pPr>
            <a:r>
              <a:rPr lang="cy-GB" altLang="en-US" sz="2400" dirty="0" err="1">
                <a:solidFill>
                  <a:srgbClr val="0070C0"/>
                </a:solidFill>
              </a:rPr>
              <a:t>Interaction</a:t>
            </a:r>
            <a:r>
              <a:rPr lang="cy-GB" altLang="en-US" sz="2400" dirty="0">
                <a:solidFill>
                  <a:srgbClr val="0070C0"/>
                </a:solidFill>
              </a:rPr>
              <a:t> </a:t>
            </a:r>
            <a:r>
              <a:rPr lang="cy-GB" altLang="en-US" sz="2400" dirty="0" err="1">
                <a:solidFill>
                  <a:srgbClr val="0070C0"/>
                </a:solidFill>
              </a:rPr>
              <a:t>with</a:t>
            </a:r>
            <a:r>
              <a:rPr lang="cy-GB" altLang="en-US" sz="2400" dirty="0">
                <a:solidFill>
                  <a:srgbClr val="0070C0"/>
                </a:solidFill>
              </a:rPr>
              <a:t> </a:t>
            </a:r>
            <a:r>
              <a:rPr lang="cy-GB" altLang="en-US" sz="2400" dirty="0" err="1">
                <a:solidFill>
                  <a:srgbClr val="0070C0"/>
                </a:solidFill>
              </a:rPr>
              <a:t>others</a:t>
            </a:r>
            <a:r>
              <a:rPr lang="cy-GB" altLang="en-US" sz="2400" dirty="0">
                <a:solidFill>
                  <a:srgbClr val="0070C0"/>
                </a:solidFill>
              </a:rPr>
              <a:t>. </a:t>
            </a:r>
          </a:p>
          <a:p>
            <a:pPr eaLnBrk="1" hangingPunct="1">
              <a:lnSpc>
                <a:spcPct val="95000"/>
              </a:lnSpc>
              <a:spcBef>
                <a:spcPct val="20000"/>
              </a:spcBef>
              <a:buClr>
                <a:srgbClr val="FF9933"/>
              </a:buClr>
              <a:buFontTx/>
              <a:buChar char="•"/>
            </a:pPr>
            <a:r>
              <a:rPr lang="cy-GB" altLang="en-US" sz="2400" dirty="0" err="1">
                <a:solidFill>
                  <a:srgbClr val="0070C0"/>
                </a:solidFill>
              </a:rPr>
              <a:t>Purposeful</a:t>
            </a:r>
            <a:r>
              <a:rPr lang="cy-GB" altLang="en-US" sz="2400" dirty="0">
                <a:solidFill>
                  <a:srgbClr val="0070C0"/>
                </a:solidFill>
              </a:rPr>
              <a:t> </a:t>
            </a:r>
            <a:r>
              <a:rPr lang="cy-GB" altLang="en-US" sz="2400" dirty="0" err="1">
                <a:solidFill>
                  <a:srgbClr val="0070C0"/>
                </a:solidFill>
              </a:rPr>
              <a:t>repetition</a:t>
            </a:r>
            <a:r>
              <a:rPr lang="cy-GB" altLang="en-US" sz="2400" dirty="0">
                <a:solidFill>
                  <a:srgbClr val="0070C0"/>
                </a:solidFill>
              </a:rPr>
              <a:t>. </a:t>
            </a:r>
            <a:endParaRPr lang="en-GB" altLang="en-US" sz="2400" i="1" dirty="0">
              <a:solidFill>
                <a:srgbClr val="0070C0"/>
              </a:solidFill>
            </a:endParaRPr>
          </a:p>
          <a:p>
            <a:pPr eaLnBrk="1" hangingPunct="1">
              <a:lnSpc>
                <a:spcPct val="95000"/>
              </a:lnSpc>
              <a:spcBef>
                <a:spcPct val="20000"/>
              </a:spcBef>
              <a:buClr>
                <a:srgbClr val="FF9933"/>
              </a:buClr>
              <a:buFontTx/>
              <a:buChar char="•"/>
            </a:pPr>
            <a:r>
              <a:rPr lang="cy-GB" altLang="en-US" sz="2400" dirty="0" err="1">
                <a:solidFill>
                  <a:srgbClr val="0070C0"/>
                </a:solidFill>
              </a:rPr>
              <a:t>Developing</a:t>
            </a:r>
            <a:r>
              <a:rPr lang="cy-GB" altLang="en-US" sz="2400" dirty="0">
                <a:solidFill>
                  <a:srgbClr val="0070C0"/>
                </a:solidFill>
              </a:rPr>
              <a:t> </a:t>
            </a:r>
            <a:r>
              <a:rPr lang="cy-GB" altLang="en-US" sz="2400" dirty="0" err="1">
                <a:solidFill>
                  <a:srgbClr val="0070C0"/>
                </a:solidFill>
              </a:rPr>
              <a:t>independance</a:t>
            </a:r>
            <a:r>
              <a:rPr lang="cy-GB" altLang="en-US" sz="2400" dirty="0">
                <a:solidFill>
                  <a:srgbClr val="0070C0"/>
                </a:solidFill>
              </a:rPr>
              <a:t> </a:t>
            </a:r>
            <a:r>
              <a:rPr lang="cy-GB" altLang="en-US" sz="2400" dirty="0" err="1">
                <a:solidFill>
                  <a:srgbClr val="0070C0"/>
                </a:solidFill>
              </a:rPr>
              <a:t>and</a:t>
            </a:r>
            <a:r>
              <a:rPr lang="cy-GB" altLang="en-US" sz="2400" dirty="0">
                <a:solidFill>
                  <a:srgbClr val="0070C0"/>
                </a:solidFill>
              </a:rPr>
              <a:t> </a:t>
            </a:r>
            <a:r>
              <a:rPr lang="cy-GB" altLang="en-US" sz="2400" dirty="0" err="1">
                <a:solidFill>
                  <a:srgbClr val="0070C0"/>
                </a:solidFill>
              </a:rPr>
              <a:t>thinking</a:t>
            </a:r>
            <a:r>
              <a:rPr lang="cy-GB" altLang="en-US" sz="2400" dirty="0">
                <a:solidFill>
                  <a:srgbClr val="0070C0"/>
                </a:solidFill>
              </a:rPr>
              <a:t>.</a:t>
            </a:r>
          </a:p>
          <a:p>
            <a:pPr eaLnBrk="1" hangingPunct="1">
              <a:lnSpc>
                <a:spcPct val="95000"/>
              </a:lnSpc>
              <a:spcBef>
                <a:spcPct val="20000"/>
              </a:spcBef>
              <a:buClr>
                <a:srgbClr val="FF9933"/>
              </a:buClr>
              <a:buFontTx/>
              <a:buChar char="•"/>
            </a:pPr>
            <a:r>
              <a:rPr lang="cy-GB" altLang="en-US" sz="2400" dirty="0">
                <a:solidFill>
                  <a:srgbClr val="0070C0"/>
                </a:solidFill>
              </a:rPr>
              <a:t>Problem </a:t>
            </a:r>
            <a:r>
              <a:rPr lang="cy-GB" altLang="en-US" sz="2400" dirty="0" err="1">
                <a:solidFill>
                  <a:srgbClr val="0070C0"/>
                </a:solidFill>
              </a:rPr>
              <a:t>solving</a:t>
            </a:r>
            <a:r>
              <a:rPr lang="cy-GB" altLang="en-US" sz="2400" dirty="0">
                <a:solidFill>
                  <a:srgbClr val="0070C0"/>
                </a:solidFill>
              </a:rPr>
              <a:t>. </a:t>
            </a:r>
            <a:endParaRPr lang="en-GB" altLang="en-US" sz="2400" i="1" dirty="0">
              <a:solidFill>
                <a:srgbClr val="0070C0"/>
              </a:solidFill>
            </a:endParaRPr>
          </a:p>
          <a:p>
            <a:pPr eaLnBrk="1" hangingPunct="1">
              <a:lnSpc>
                <a:spcPct val="95000"/>
              </a:lnSpc>
              <a:spcBef>
                <a:spcPct val="20000"/>
              </a:spcBef>
              <a:buClr>
                <a:srgbClr val="FF9933"/>
              </a:buClr>
              <a:buFontTx/>
              <a:buChar char="•"/>
            </a:pPr>
            <a:r>
              <a:rPr lang="cy-GB" altLang="en-US" sz="2400" dirty="0" err="1">
                <a:solidFill>
                  <a:srgbClr val="0070C0"/>
                </a:solidFill>
              </a:rPr>
              <a:t>Home</a:t>
            </a:r>
            <a:r>
              <a:rPr lang="cy-GB" altLang="en-US" sz="2400" dirty="0">
                <a:solidFill>
                  <a:srgbClr val="0070C0"/>
                </a:solidFill>
              </a:rPr>
              <a:t>/ </a:t>
            </a:r>
            <a:r>
              <a:rPr lang="cy-GB" altLang="en-US" sz="2400" dirty="0" err="1">
                <a:solidFill>
                  <a:srgbClr val="0070C0"/>
                </a:solidFill>
              </a:rPr>
              <a:t>school</a:t>
            </a:r>
            <a:r>
              <a:rPr lang="cy-GB" altLang="en-US" sz="2400" dirty="0">
                <a:solidFill>
                  <a:srgbClr val="0070C0"/>
                </a:solidFill>
              </a:rPr>
              <a:t> </a:t>
            </a:r>
            <a:r>
              <a:rPr lang="cy-GB" altLang="en-US" sz="2400" dirty="0" err="1">
                <a:solidFill>
                  <a:srgbClr val="0070C0"/>
                </a:solidFill>
              </a:rPr>
              <a:t>links</a:t>
            </a:r>
            <a:r>
              <a:rPr lang="cy-GB" altLang="en-US" sz="2400" dirty="0">
                <a:solidFill>
                  <a:srgbClr val="0070C0"/>
                </a:solidFill>
              </a:rPr>
              <a:t>.</a:t>
            </a:r>
            <a:endParaRPr lang="en-GB" altLang="en-US" sz="2400" i="1" dirty="0">
              <a:solidFill>
                <a:srgbClr val="0070C0"/>
              </a:solidFill>
            </a:endParaRPr>
          </a:p>
          <a:p>
            <a:pPr eaLnBrk="1" hangingPunct="1">
              <a:lnSpc>
                <a:spcPct val="95000"/>
              </a:lnSpc>
              <a:spcBef>
                <a:spcPct val="20000"/>
              </a:spcBef>
              <a:buClr>
                <a:srgbClr val="FF9933"/>
              </a:buClr>
              <a:buFontTx/>
              <a:buChar char="•"/>
            </a:pPr>
            <a:r>
              <a:rPr lang="cy-GB" altLang="en-US" sz="2400" dirty="0" err="1">
                <a:solidFill>
                  <a:srgbClr val="0070C0"/>
                </a:solidFill>
              </a:rPr>
              <a:t>Listening</a:t>
            </a:r>
            <a:r>
              <a:rPr lang="cy-GB" altLang="en-US" sz="2400" dirty="0">
                <a:solidFill>
                  <a:srgbClr val="0070C0"/>
                </a:solidFill>
              </a:rPr>
              <a:t> to the </a:t>
            </a:r>
            <a:r>
              <a:rPr lang="cy-GB" altLang="en-US" sz="2400" dirty="0" err="1">
                <a:solidFill>
                  <a:srgbClr val="0070C0"/>
                </a:solidFill>
              </a:rPr>
              <a:t>learner</a:t>
            </a:r>
            <a:r>
              <a:rPr lang="cy-GB" altLang="en-US" sz="2400" dirty="0">
                <a:solidFill>
                  <a:srgbClr val="0070C0"/>
                </a:solidFill>
              </a:rPr>
              <a:t> </a:t>
            </a:r>
            <a:r>
              <a:rPr lang="cy-GB" altLang="en-US" sz="2400" dirty="0" err="1">
                <a:solidFill>
                  <a:srgbClr val="0070C0"/>
                </a:solidFill>
              </a:rPr>
              <a:t>voice</a:t>
            </a:r>
            <a:r>
              <a:rPr lang="cy-GB" altLang="en-US" sz="2400" dirty="0">
                <a:solidFill>
                  <a:srgbClr val="0070C0"/>
                </a:solidFill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17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17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6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8913" name="Diagram 5">
            <a:extLst>
              <a:ext uri="{FF2B5EF4-FFF2-40B4-BE49-F238E27FC236}">
                <a16:creationId xmlns:a16="http://schemas.microsoft.com/office/drawing/2014/main" id="{C4B926A9-823C-4E16-B623-8A402C40A98D}"/>
              </a:ext>
            </a:extLst>
          </p:cNvPr>
          <p:cNvGrpSpPr>
            <a:grpSpLocks/>
          </p:cNvGrpSpPr>
          <p:nvPr/>
        </p:nvGrpSpPr>
        <p:grpSpPr bwMode="auto">
          <a:xfrm>
            <a:off x="1763713" y="836613"/>
            <a:ext cx="5762625" cy="5178425"/>
            <a:chOff x="657" y="300"/>
            <a:chExt cx="3630" cy="3262"/>
          </a:xfrm>
        </p:grpSpPr>
        <p:sp>
          <p:nvSpPr>
            <p:cNvPr id="38918" name="AutoShape 4">
              <a:extLst>
                <a:ext uri="{FF2B5EF4-FFF2-40B4-BE49-F238E27FC236}">
                  <a16:creationId xmlns:a16="http://schemas.microsoft.com/office/drawing/2014/main" id="{6AC24CF9-19AE-46FB-BD5A-EAB5BFF4F3CB}"/>
                </a:ext>
              </a:extLst>
            </p:cNvPr>
            <p:cNvSpPr>
              <a:spLocks noChangeAspect="1" noChangeArrowheads="1" noTextEdit="1"/>
            </p:cNvSpPr>
            <p:nvPr/>
          </p:nvSpPr>
          <p:spPr bwMode="auto">
            <a:xfrm>
              <a:off x="657" y="300"/>
              <a:ext cx="3630" cy="326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8919" name="_s1028">
              <a:extLst>
                <a:ext uri="{FF2B5EF4-FFF2-40B4-BE49-F238E27FC236}">
                  <a16:creationId xmlns:a16="http://schemas.microsoft.com/office/drawing/2014/main" id="{C552CAA7-F8F1-4728-AEDB-29E91B305C11}"/>
                </a:ext>
              </a:extLst>
            </p:cNvPr>
            <p:cNvSpPr>
              <a:spLocks noChangeArrowheads="1" noTextEdit="1"/>
            </p:cNvSpPr>
            <p:nvPr/>
          </p:nvSpPr>
          <p:spPr bwMode="auto">
            <a:xfrm>
              <a:off x="1257" y="716"/>
              <a:ext cx="2430" cy="2430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w 21600"/>
                <a:gd name="T7" fmla="*/ 0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1600"/>
                <a:gd name="T13" fmla="*/ 0 h 21600"/>
                <a:gd name="T14" fmla="*/ 21600 w 21600"/>
                <a:gd name="T15" fmla="*/ 98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7200" y="4564"/>
                  </a:moveTo>
                  <a:cubicBezTo>
                    <a:pt x="8294" y="3932"/>
                    <a:pt x="9536" y="3600"/>
                    <a:pt x="10799" y="3600"/>
                  </a:cubicBezTo>
                  <a:cubicBezTo>
                    <a:pt x="12063" y="3600"/>
                    <a:pt x="13305" y="3932"/>
                    <a:pt x="14399" y="4564"/>
                  </a:cubicBezTo>
                  <a:lnTo>
                    <a:pt x="16199" y="1446"/>
                  </a:lnTo>
                  <a:cubicBezTo>
                    <a:pt x="14558" y="499"/>
                    <a:pt x="12695" y="-1"/>
                    <a:pt x="10800" y="-1"/>
                  </a:cubicBezTo>
                  <a:cubicBezTo>
                    <a:pt x="8904" y="-1"/>
                    <a:pt x="7041" y="499"/>
                    <a:pt x="5400" y="1446"/>
                  </a:cubicBezTo>
                  <a:lnTo>
                    <a:pt x="7200" y="4564"/>
                  </a:lnTo>
                  <a:close/>
                </a:path>
              </a:pathLst>
            </a:custGeom>
            <a:solidFill>
              <a:srgbClr val="9966FF"/>
            </a:solidFill>
            <a:ln w="28575">
              <a:solidFill>
                <a:srgbClr val="5F0FFF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endParaRPr lang="en-US"/>
            </a:p>
          </p:txBody>
        </p:sp>
        <p:sp>
          <p:nvSpPr>
            <p:cNvPr id="38920" name="_s1029">
              <a:extLst>
                <a:ext uri="{FF2B5EF4-FFF2-40B4-BE49-F238E27FC236}">
                  <a16:creationId xmlns:a16="http://schemas.microsoft.com/office/drawing/2014/main" id="{3F4952CB-8B36-49DE-9CCE-24251B0B969F}"/>
                </a:ext>
              </a:extLst>
            </p:cNvPr>
            <p:cNvSpPr>
              <a:spLocks noChangeArrowheads="1" noTextEdit="1"/>
            </p:cNvSpPr>
            <p:nvPr/>
          </p:nvSpPr>
          <p:spPr bwMode="auto">
            <a:xfrm rot="7200000">
              <a:off x="1257" y="716"/>
              <a:ext cx="2430" cy="2430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w 21600"/>
                <a:gd name="T7" fmla="*/ 0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1600"/>
                <a:gd name="T13" fmla="*/ 0 h 21600"/>
                <a:gd name="T14" fmla="*/ 21600 w 21600"/>
                <a:gd name="T15" fmla="*/ 98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7200" y="4564"/>
                  </a:moveTo>
                  <a:cubicBezTo>
                    <a:pt x="8294" y="3932"/>
                    <a:pt x="9536" y="3600"/>
                    <a:pt x="10799" y="3600"/>
                  </a:cubicBezTo>
                  <a:cubicBezTo>
                    <a:pt x="12063" y="3600"/>
                    <a:pt x="13305" y="3932"/>
                    <a:pt x="14399" y="4564"/>
                  </a:cubicBezTo>
                  <a:lnTo>
                    <a:pt x="16199" y="1446"/>
                  </a:lnTo>
                  <a:cubicBezTo>
                    <a:pt x="14558" y="499"/>
                    <a:pt x="12695" y="-1"/>
                    <a:pt x="10800" y="-1"/>
                  </a:cubicBezTo>
                  <a:cubicBezTo>
                    <a:pt x="8904" y="-1"/>
                    <a:pt x="7041" y="499"/>
                    <a:pt x="5400" y="1446"/>
                  </a:cubicBezTo>
                  <a:lnTo>
                    <a:pt x="7200" y="4564"/>
                  </a:lnTo>
                  <a:close/>
                </a:path>
              </a:pathLst>
            </a:custGeom>
            <a:solidFill>
              <a:srgbClr val="F1FD09"/>
            </a:solidFill>
            <a:ln w="28575">
              <a:solidFill>
                <a:srgbClr val="CAD402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endParaRPr lang="en-US"/>
            </a:p>
          </p:txBody>
        </p:sp>
        <p:sp>
          <p:nvSpPr>
            <p:cNvPr id="38921" name="_s1030">
              <a:extLst>
                <a:ext uri="{FF2B5EF4-FFF2-40B4-BE49-F238E27FC236}">
                  <a16:creationId xmlns:a16="http://schemas.microsoft.com/office/drawing/2014/main" id="{799FE026-6C89-490C-8398-96917129224B}"/>
                </a:ext>
              </a:extLst>
            </p:cNvPr>
            <p:cNvSpPr>
              <a:spLocks noChangeArrowheads="1" noTextEdit="1"/>
            </p:cNvSpPr>
            <p:nvPr/>
          </p:nvSpPr>
          <p:spPr bwMode="auto">
            <a:xfrm rot="-7200000">
              <a:off x="1257" y="716"/>
              <a:ext cx="2430" cy="2430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w 21600"/>
                <a:gd name="T7" fmla="*/ 0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1600"/>
                <a:gd name="T13" fmla="*/ 0 h 21600"/>
                <a:gd name="T14" fmla="*/ 21600 w 21600"/>
                <a:gd name="T15" fmla="*/ 98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7200" y="4564"/>
                  </a:moveTo>
                  <a:cubicBezTo>
                    <a:pt x="8294" y="3932"/>
                    <a:pt x="9536" y="3600"/>
                    <a:pt x="10799" y="3600"/>
                  </a:cubicBezTo>
                  <a:cubicBezTo>
                    <a:pt x="12063" y="3600"/>
                    <a:pt x="13305" y="3932"/>
                    <a:pt x="14399" y="4564"/>
                  </a:cubicBezTo>
                  <a:lnTo>
                    <a:pt x="16199" y="1446"/>
                  </a:lnTo>
                  <a:cubicBezTo>
                    <a:pt x="14558" y="499"/>
                    <a:pt x="12695" y="-1"/>
                    <a:pt x="10800" y="-1"/>
                  </a:cubicBezTo>
                  <a:cubicBezTo>
                    <a:pt x="8904" y="-1"/>
                    <a:pt x="7041" y="499"/>
                    <a:pt x="5400" y="1446"/>
                  </a:cubicBezTo>
                  <a:lnTo>
                    <a:pt x="7200" y="4564"/>
                  </a:lnTo>
                  <a:close/>
                </a:path>
              </a:pathLst>
            </a:custGeom>
            <a:solidFill>
              <a:srgbClr val="0399FF"/>
            </a:solidFill>
            <a:ln w="28575">
              <a:solidFill>
                <a:srgbClr val="4B595B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endParaRPr lang="en-US"/>
            </a:p>
          </p:txBody>
        </p:sp>
        <p:sp>
          <p:nvSpPr>
            <p:cNvPr id="29707" name="_s1031">
              <a:extLst>
                <a:ext uri="{FF2B5EF4-FFF2-40B4-BE49-F238E27FC236}">
                  <a16:creationId xmlns:a16="http://schemas.microsoft.com/office/drawing/2014/main" id="{2E4183E6-9223-49D0-A816-1257CB6DF00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978" y="1055"/>
              <a:ext cx="1080" cy="74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37931725" indent="-37474525"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defRPr/>
              </a:pPr>
              <a:r>
                <a:rPr lang="en-GB" altLang="en-US" sz="2400" b="1" dirty="0" err="1">
                  <a:solidFill>
                    <a:srgbClr val="FF0000"/>
                  </a:solidFill>
                  <a:latin typeface="Comic Sans MS" panose="030F0702030302020204" pitchFamily="66" charset="0"/>
                </a:rPr>
                <a:t>Cynllunio</a:t>
              </a:r>
              <a:endParaRPr lang="en-GB" altLang="en-US" sz="2400" b="1" dirty="0">
                <a:solidFill>
                  <a:srgbClr val="FF0000"/>
                </a:solidFill>
                <a:latin typeface="Comic Sans MS" panose="030F0702030302020204" pitchFamily="66" charset="0"/>
              </a:endParaRPr>
            </a:p>
            <a:p>
              <a:pPr algn="ctr" eaLnBrk="1" hangingPunct="1">
                <a:defRPr/>
              </a:pPr>
              <a:r>
                <a:rPr lang="en-GB" altLang="en-US" sz="2400" b="1" dirty="0">
                  <a:solidFill>
                    <a:srgbClr val="0070C0"/>
                  </a:solidFill>
                  <a:latin typeface="Comic Sans MS" panose="030F0702030302020204" pitchFamily="66" charset="0"/>
                </a:rPr>
                <a:t>Planning</a:t>
              </a:r>
            </a:p>
            <a:p>
              <a:pPr algn="ctr" eaLnBrk="1" hangingPunct="1">
                <a:defRPr/>
              </a:pPr>
              <a:r>
                <a:rPr lang="en-GB" altLang="en-US" sz="1050" b="1" dirty="0" err="1">
                  <a:solidFill>
                    <a:srgbClr val="FF0000"/>
                  </a:solidFill>
                  <a:latin typeface="Comic Sans MS" panose="030F0702030302020204" pitchFamily="66" charset="0"/>
                </a:rPr>
                <a:t>Cyfarfod</a:t>
              </a:r>
              <a:r>
                <a:rPr lang="en-GB" altLang="en-US" sz="1050" b="1" dirty="0">
                  <a:solidFill>
                    <a:srgbClr val="FF0000"/>
                  </a:solidFill>
                  <a:latin typeface="Comic Sans MS" panose="030F0702030302020204" pitchFamily="66" charset="0"/>
                </a:rPr>
                <a:t> </a:t>
              </a:r>
              <a:r>
                <a:rPr lang="en-GB" altLang="en-US" sz="1050" b="1" dirty="0">
                  <a:latin typeface="Comic Sans MS" panose="030F0702030302020204" pitchFamily="66" charset="0"/>
                </a:rPr>
                <a:t>/ </a:t>
              </a:r>
              <a:r>
                <a:rPr lang="en-GB" altLang="en-US" sz="1050" b="1" dirty="0">
                  <a:solidFill>
                    <a:srgbClr val="0070C0"/>
                  </a:solidFill>
                  <a:latin typeface="Comic Sans MS" panose="030F0702030302020204" pitchFamily="66" charset="0"/>
                </a:rPr>
                <a:t>Meet</a:t>
              </a:r>
            </a:p>
          </p:txBody>
        </p:sp>
        <p:sp>
          <p:nvSpPr>
            <p:cNvPr id="38923" name="_s1032">
              <a:extLst>
                <a:ext uri="{FF2B5EF4-FFF2-40B4-BE49-F238E27FC236}">
                  <a16:creationId xmlns:a16="http://schemas.microsoft.com/office/drawing/2014/main" id="{40D5836B-9898-46FE-BD7C-5C7954D3997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94" y="2797"/>
              <a:ext cx="1104" cy="74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37931725" indent="-37474525"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/>
              <a:r>
                <a:rPr lang="en-GB" altLang="en-US" sz="2400" b="1" dirty="0" err="1">
                  <a:solidFill>
                    <a:srgbClr val="FF0000"/>
                  </a:solidFill>
                  <a:latin typeface="Comic Sans MS" panose="030F0702030302020204" pitchFamily="66" charset="0"/>
                </a:rPr>
                <a:t>Gweithredu</a:t>
              </a:r>
              <a:endParaRPr lang="en-GB" altLang="en-US" sz="2400" b="1" dirty="0">
                <a:solidFill>
                  <a:srgbClr val="FF0000"/>
                </a:solidFill>
                <a:latin typeface="Comic Sans MS" panose="030F0702030302020204" pitchFamily="66" charset="0"/>
              </a:endParaRPr>
            </a:p>
            <a:p>
              <a:pPr algn="ctr" eaLnBrk="1" hangingPunct="1"/>
              <a:r>
                <a:rPr lang="en-GB" altLang="en-US" sz="2400" b="1" dirty="0">
                  <a:solidFill>
                    <a:srgbClr val="0070C0"/>
                  </a:solidFill>
                  <a:latin typeface="Comic Sans MS" panose="030F0702030302020204" pitchFamily="66" charset="0"/>
                </a:rPr>
                <a:t>Doing</a:t>
              </a:r>
            </a:p>
            <a:p>
              <a:pPr algn="ctr" eaLnBrk="1" hangingPunct="1"/>
              <a:r>
                <a:rPr lang="en-GB" altLang="en-US" sz="1100" b="1" dirty="0" err="1">
                  <a:solidFill>
                    <a:srgbClr val="FF0000"/>
                  </a:solidFill>
                  <a:latin typeface="Comic Sans MS" panose="030F0702030302020204" pitchFamily="66" charset="0"/>
                </a:rPr>
                <a:t>Arbrofi</a:t>
              </a:r>
              <a:r>
                <a:rPr lang="en-GB" altLang="en-US" sz="1100" b="1" dirty="0">
                  <a:latin typeface="Comic Sans MS" panose="030F0702030302020204" pitchFamily="66" charset="0"/>
                </a:rPr>
                <a:t> / </a:t>
              </a:r>
              <a:r>
                <a:rPr lang="en-GB" altLang="en-US" sz="1100" b="1" dirty="0">
                  <a:solidFill>
                    <a:srgbClr val="0070C0"/>
                  </a:solidFill>
                  <a:latin typeface="Comic Sans MS" panose="030F0702030302020204" pitchFamily="66" charset="0"/>
                </a:rPr>
                <a:t>Test</a:t>
              </a:r>
            </a:p>
          </p:txBody>
        </p:sp>
        <p:sp>
          <p:nvSpPr>
            <p:cNvPr id="38924" name="_s1033">
              <a:extLst>
                <a:ext uri="{FF2B5EF4-FFF2-40B4-BE49-F238E27FC236}">
                  <a16:creationId xmlns:a16="http://schemas.microsoft.com/office/drawing/2014/main" id="{14A86D33-AAB5-4681-99E6-1264CEFA537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82" y="1055"/>
              <a:ext cx="1008" cy="74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37931725" indent="-37474525"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/>
              <a:r>
                <a:rPr lang="en-GB" altLang="en-US" sz="2400" b="1" dirty="0" err="1">
                  <a:solidFill>
                    <a:srgbClr val="FF0000"/>
                  </a:solidFill>
                  <a:latin typeface="Comic Sans MS" panose="030F0702030302020204" pitchFamily="66" charset="0"/>
                </a:rPr>
                <a:t>Gwerthuso</a:t>
              </a:r>
              <a:endParaRPr lang="en-GB" altLang="en-US" sz="2400" b="1" dirty="0">
                <a:solidFill>
                  <a:srgbClr val="FF0000"/>
                </a:solidFill>
                <a:latin typeface="Comic Sans MS" panose="030F0702030302020204" pitchFamily="66" charset="0"/>
              </a:endParaRPr>
            </a:p>
            <a:p>
              <a:pPr algn="ctr" eaLnBrk="1" hangingPunct="1"/>
              <a:r>
                <a:rPr lang="en-GB" altLang="en-US" sz="2400" b="1" dirty="0">
                  <a:solidFill>
                    <a:srgbClr val="0070C0"/>
                  </a:solidFill>
                  <a:latin typeface="Comic Sans MS" panose="030F0702030302020204" pitchFamily="66" charset="0"/>
                </a:rPr>
                <a:t>Evaluating</a:t>
              </a:r>
            </a:p>
            <a:p>
              <a:pPr algn="ctr" eaLnBrk="1" hangingPunct="1"/>
              <a:r>
                <a:rPr lang="en-GB" altLang="en-US" sz="1100" b="1" dirty="0" err="1">
                  <a:solidFill>
                    <a:srgbClr val="FF0000"/>
                  </a:solidFill>
                  <a:latin typeface="Comic Sans MS" panose="030F0702030302020204" pitchFamily="66" charset="0"/>
                </a:rPr>
                <a:t>Rhannu</a:t>
              </a:r>
              <a:r>
                <a:rPr lang="en-GB" altLang="en-US" sz="1100" b="1" dirty="0">
                  <a:latin typeface="Comic Sans MS" panose="030F0702030302020204" pitchFamily="66" charset="0"/>
                </a:rPr>
                <a:t>  / </a:t>
              </a:r>
              <a:r>
                <a:rPr lang="en-GB" altLang="en-US" sz="1100" b="1" dirty="0">
                  <a:solidFill>
                    <a:srgbClr val="0070C0"/>
                  </a:solidFill>
                  <a:latin typeface="Comic Sans MS" panose="030F0702030302020204" pitchFamily="66" charset="0"/>
                </a:rPr>
                <a:t>Share</a:t>
              </a:r>
            </a:p>
          </p:txBody>
        </p:sp>
      </p:grpSp>
      <p:pic>
        <p:nvPicPr>
          <p:cNvPr id="38914" name="Picture 13" descr="circle map using Kid Pix">
            <a:extLst>
              <a:ext uri="{FF2B5EF4-FFF2-40B4-BE49-F238E27FC236}">
                <a16:creationId xmlns:a16="http://schemas.microsoft.com/office/drawing/2014/main" id="{AFFFFC9E-E3BD-4310-9EB6-BD3FD6B188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9713" y="0"/>
            <a:ext cx="2366962" cy="2205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8915" name="Picture 15" descr="water_montage_1">
            <a:extLst>
              <a:ext uri="{FF2B5EF4-FFF2-40B4-BE49-F238E27FC236}">
                <a16:creationId xmlns:a16="http://schemas.microsoft.com/office/drawing/2014/main" id="{04235B40-9B34-47FC-9CE5-C549D84E7A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9288" y="4149725"/>
            <a:ext cx="1970087" cy="2419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8916" name="Picture 18" descr="Scoop: Children have a go at pond dipping with education officer Jenny Glanford at Gunpowder Works    GITB20110824A-014_C Picture by TONY BUTLER">
            <a:extLst>
              <a:ext uri="{FF2B5EF4-FFF2-40B4-BE49-F238E27FC236}">
                <a16:creationId xmlns:a16="http://schemas.microsoft.com/office/drawing/2014/main" id="{E8B0305E-3F68-4C0F-BA04-43C832F7D3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894263"/>
            <a:ext cx="2700338" cy="1808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8917" name="Picture 20" descr="ANd9GcSoPKJZM0V2D0QGEdN94YFqtjspK-WTYZclzkXh73UJsWmrpKUPZV10aA">
            <a:hlinkClick r:id="rId6"/>
            <a:extLst>
              <a:ext uri="{FF2B5EF4-FFF2-40B4-BE49-F238E27FC236}">
                <a16:creationId xmlns:a16="http://schemas.microsoft.com/office/drawing/2014/main" id="{467BD609-74AE-4B3C-8342-5478F8D049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476250"/>
            <a:ext cx="1728788" cy="1728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>
            <a:extLst>
              <a:ext uri="{FF2B5EF4-FFF2-40B4-BE49-F238E27FC236}">
                <a16:creationId xmlns:a16="http://schemas.microsoft.com/office/drawing/2014/main" id="{244AF713-51D9-4361-B84D-84CF565231D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solidFill>
                  <a:srgbClr val="FF0066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Cynllunio fel t</a:t>
            </a:r>
            <a:r>
              <a:rPr lang="en-US" altLang="en-US">
                <a:solidFill>
                  <a:srgbClr val="FF0066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îm</a:t>
            </a:r>
            <a:r>
              <a:rPr lang="en-US" altLang="en-US">
                <a:latin typeface="Comic Sans MS" panose="030F0702030302020204" pitchFamily="66" charset="0"/>
                <a:ea typeface="ＭＳ Ｐゴシック" panose="020B0600070205080204" pitchFamily="34" charset="-128"/>
              </a:rPr>
              <a:t/>
            </a:r>
            <a:br>
              <a:rPr lang="en-US" altLang="en-US">
                <a:latin typeface="Comic Sans MS" panose="030F0702030302020204" pitchFamily="66" charset="0"/>
                <a:ea typeface="ＭＳ Ｐゴシック" panose="020B0600070205080204" pitchFamily="34" charset="-128"/>
              </a:rPr>
            </a:br>
            <a:r>
              <a:rPr lang="en-US" altLang="en-US">
                <a:solidFill>
                  <a:srgbClr val="0070C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Planning as a team</a:t>
            </a:r>
          </a:p>
        </p:txBody>
      </p:sp>
      <p:sp>
        <p:nvSpPr>
          <p:cNvPr id="40961" name="Rectangle 3">
            <a:extLst>
              <a:ext uri="{FF2B5EF4-FFF2-40B4-BE49-F238E27FC236}">
                <a16:creationId xmlns:a16="http://schemas.microsoft.com/office/drawing/2014/main" id="{EE766404-E6B8-4943-A53C-4705F0108E0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838200" y="1981200"/>
            <a:ext cx="7408863" cy="3451225"/>
          </a:xfrm>
        </p:spPr>
        <p:txBody>
          <a:bodyPr>
            <a:normAutofit fontScale="92500" lnSpcReduction="20000"/>
          </a:bodyPr>
          <a:lstStyle/>
          <a:p>
            <a:pPr eaLnBrk="1" hangingPunct="1"/>
            <a:r>
              <a:rPr lang="en-GB" altLang="en-US" sz="2800" dirty="0" err="1">
                <a:solidFill>
                  <a:srgbClr val="FF000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awydd</a:t>
            </a:r>
            <a:r>
              <a:rPr lang="en-GB" altLang="en-US" sz="2800" dirty="0">
                <a:solidFill>
                  <a:srgbClr val="FF000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 y plant </a:t>
            </a:r>
            <a:r>
              <a:rPr lang="en-GB" altLang="en-US" sz="2800" dirty="0">
                <a:solidFill>
                  <a:srgbClr val="0070C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 / children’s enthusiasm</a:t>
            </a:r>
          </a:p>
          <a:p>
            <a:pPr eaLnBrk="1" hangingPunct="1"/>
            <a:r>
              <a:rPr lang="en-GB" altLang="en-US" sz="2800" dirty="0" err="1">
                <a:solidFill>
                  <a:srgbClr val="FF000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yr</a:t>
            </a:r>
            <a:r>
              <a:rPr lang="en-GB" altLang="en-US" sz="2800" dirty="0">
                <a:solidFill>
                  <a:srgbClr val="FF000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solidFill>
                  <a:srgbClr val="FF000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hyn</a:t>
            </a:r>
            <a:r>
              <a:rPr lang="en-GB" altLang="en-US" sz="2800" dirty="0">
                <a:solidFill>
                  <a:srgbClr val="FF000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solidFill>
                  <a:srgbClr val="FF000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a’i</a:t>
            </a:r>
            <a:r>
              <a:rPr lang="en-GB" altLang="en-US" sz="2800" dirty="0">
                <a:solidFill>
                  <a:srgbClr val="FF000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solidFill>
                  <a:srgbClr val="FF000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fwriadwyd</a:t>
            </a:r>
            <a:r>
              <a:rPr lang="en-GB" altLang="en-US" sz="2800" dirty="0">
                <a:solidFill>
                  <a:srgbClr val="FF000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solidFill>
                  <a:srgbClr val="FF000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gan</a:t>
            </a:r>
            <a:r>
              <a:rPr lang="en-GB" altLang="en-US" sz="2800" dirty="0">
                <a:solidFill>
                  <a:srgbClr val="FF000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solidFill>
                  <a:srgbClr val="FF000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yr</a:t>
            </a:r>
            <a:r>
              <a:rPr lang="en-GB" altLang="en-US" sz="2800" dirty="0">
                <a:solidFill>
                  <a:srgbClr val="FF000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solidFill>
                  <a:srgbClr val="FF000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oedolion</a:t>
            </a:r>
            <a:endParaRPr lang="en-GB" altLang="en-US" sz="2800" dirty="0">
              <a:solidFill>
                <a:srgbClr val="FF0000"/>
              </a:solidFill>
              <a:latin typeface="Comic Sans MS" panose="030F0702030302020204" pitchFamily="66" charset="0"/>
              <a:ea typeface="ＭＳ Ｐゴシック" panose="020B0600070205080204" pitchFamily="34" charset="-128"/>
            </a:endParaRPr>
          </a:p>
          <a:p>
            <a:pPr eaLnBrk="1" hangingPunct="1">
              <a:buFont typeface="Symbol" panose="05050102010706020507" pitchFamily="18" charset="2"/>
              <a:buNone/>
            </a:pPr>
            <a:r>
              <a:rPr lang="en-GB" altLang="en-US" sz="2800" dirty="0">
                <a:latin typeface="Comic Sans MS" panose="030F0702030302020204" pitchFamily="66" charset="0"/>
                <a:ea typeface="ＭＳ Ｐゴシック" panose="020B0600070205080204" pitchFamily="34" charset="-128"/>
              </a:rPr>
              <a:t>    </a:t>
            </a:r>
            <a:r>
              <a:rPr lang="en-GB" altLang="en-US" sz="2800" dirty="0">
                <a:solidFill>
                  <a:srgbClr val="0070C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adult intentions (skills/ concepts)</a:t>
            </a:r>
          </a:p>
          <a:p>
            <a:pPr eaLnBrk="1" hangingPunct="1"/>
            <a:r>
              <a:rPr lang="en-GB" altLang="en-US" sz="2800" dirty="0" err="1">
                <a:solidFill>
                  <a:srgbClr val="FF000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dethol</a:t>
            </a:r>
            <a:r>
              <a:rPr lang="en-GB" altLang="en-US" sz="2800" dirty="0">
                <a:solidFill>
                  <a:srgbClr val="FF000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solidFill>
                  <a:srgbClr val="FF000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adnoddau</a:t>
            </a:r>
            <a:r>
              <a:rPr lang="en-GB" altLang="en-US" sz="2800" dirty="0">
                <a:solidFill>
                  <a:srgbClr val="FF000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solidFill>
                  <a:srgbClr val="FF000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addas</a:t>
            </a:r>
            <a:r>
              <a:rPr lang="en-GB" altLang="en-US" sz="2800" dirty="0">
                <a:solidFill>
                  <a:srgbClr val="FF000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/ </a:t>
            </a:r>
          </a:p>
          <a:p>
            <a:pPr eaLnBrk="1" hangingPunct="1">
              <a:buFont typeface="Symbol" panose="05050102010706020507" pitchFamily="18" charset="2"/>
              <a:buNone/>
            </a:pPr>
            <a:r>
              <a:rPr lang="en-GB" altLang="en-US" sz="2800" dirty="0">
                <a:solidFill>
                  <a:srgbClr val="FF000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    </a:t>
            </a:r>
            <a:r>
              <a:rPr lang="en-GB" altLang="en-US" sz="2800" dirty="0">
                <a:solidFill>
                  <a:srgbClr val="0070C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appropriate resources</a:t>
            </a:r>
          </a:p>
          <a:p>
            <a:pPr eaLnBrk="1" hangingPunct="1"/>
            <a:r>
              <a:rPr lang="en-GB" altLang="en-US" sz="2800" dirty="0" err="1">
                <a:solidFill>
                  <a:srgbClr val="FF000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Dat</a:t>
            </a:r>
            <a:r>
              <a:rPr lang="en-GB" altLang="en-US" sz="2800" dirty="0">
                <a:solidFill>
                  <a:srgbClr val="FF000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 P a </a:t>
            </a:r>
            <a:r>
              <a:rPr lang="en-GB" altLang="en-US" sz="2800" dirty="0" err="1">
                <a:solidFill>
                  <a:srgbClr val="FF000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Chym</a:t>
            </a:r>
            <a:r>
              <a:rPr lang="en-GB" altLang="en-US" sz="2800" dirty="0">
                <a:solidFill>
                  <a:srgbClr val="FF000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solidFill>
                  <a:srgbClr val="FF000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wrth</a:t>
            </a:r>
            <a:r>
              <a:rPr lang="en-GB" altLang="en-US" sz="2800" dirty="0">
                <a:solidFill>
                  <a:srgbClr val="FF000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solidFill>
                  <a:srgbClr val="FF000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wraidd</a:t>
            </a:r>
            <a:r>
              <a:rPr lang="en-GB" altLang="en-US" sz="2800" dirty="0">
                <a:solidFill>
                  <a:srgbClr val="FF000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 y </a:t>
            </a:r>
            <a:r>
              <a:rPr lang="en-GB" altLang="en-US" sz="2800" dirty="0" err="1">
                <a:solidFill>
                  <a:srgbClr val="FF000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Cyfnod</a:t>
            </a:r>
            <a:r>
              <a:rPr lang="en-GB" altLang="en-US" sz="2800" dirty="0">
                <a:solidFill>
                  <a:srgbClr val="FF000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 Sylfaen</a:t>
            </a:r>
          </a:p>
          <a:p>
            <a:pPr eaLnBrk="1" hangingPunct="1">
              <a:buFont typeface="Symbol" panose="05050102010706020507" pitchFamily="18" charset="2"/>
              <a:buNone/>
            </a:pPr>
            <a:r>
              <a:rPr lang="en-GB" altLang="en-US" sz="2800" dirty="0">
                <a:latin typeface="Comic Sans MS" panose="030F0702030302020204" pitchFamily="66" charset="0"/>
                <a:ea typeface="ＭＳ Ｐゴシック" panose="020B0600070205080204" pitchFamily="34" charset="-128"/>
              </a:rPr>
              <a:t>   </a:t>
            </a:r>
            <a:r>
              <a:rPr lang="en-GB" altLang="en-US" sz="2800" dirty="0">
                <a:solidFill>
                  <a:srgbClr val="0070C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P &amp; S Wellbeing at the heart of the curriculum</a:t>
            </a:r>
            <a:endParaRPr lang="en-US" altLang="en-US" sz="2800" dirty="0">
              <a:solidFill>
                <a:srgbClr val="0070C0"/>
              </a:solidFill>
              <a:latin typeface="Comic Sans MS" panose="030F0702030302020204" pitchFamily="66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009" name="Picture 4" descr="wth3 006">
            <a:extLst>
              <a:ext uri="{FF2B5EF4-FFF2-40B4-BE49-F238E27FC236}">
                <a16:creationId xmlns:a16="http://schemas.microsoft.com/office/drawing/2014/main" id="{06BA00EF-D760-4611-B241-8CD1EBEB05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3246438"/>
            <a:ext cx="3522663" cy="2544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3010" name="Picture 5" descr="gweithgareddau Peniel 002">
            <a:extLst>
              <a:ext uri="{FF2B5EF4-FFF2-40B4-BE49-F238E27FC236}">
                <a16:creationId xmlns:a16="http://schemas.microsoft.com/office/drawing/2014/main" id="{34BDF74F-8286-4542-849D-06A870FBCD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363" y="3259138"/>
            <a:ext cx="3525837" cy="2532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3011" name="Picture 6" descr="Gwanwyn 05 044">
            <a:extLst>
              <a:ext uri="{FF2B5EF4-FFF2-40B4-BE49-F238E27FC236}">
                <a16:creationId xmlns:a16="http://schemas.microsoft.com/office/drawing/2014/main" id="{085A7851-981F-45D1-B110-2DC1BF4745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6600" y="765175"/>
            <a:ext cx="2663825" cy="1920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057" name="Picture 4" descr="Picture 005">
            <a:extLst>
              <a:ext uri="{FF2B5EF4-FFF2-40B4-BE49-F238E27FC236}">
                <a16:creationId xmlns:a16="http://schemas.microsoft.com/office/drawing/2014/main" id="{84C5BA8A-FC87-4466-BFE9-9F782B65FC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404813"/>
            <a:ext cx="3979863" cy="2871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5843" name="Picture 5" descr="dolig 005">
            <a:extLst>
              <a:ext uri="{FF2B5EF4-FFF2-40B4-BE49-F238E27FC236}">
                <a16:creationId xmlns:a16="http://schemas.microsoft.com/office/drawing/2014/main" id="{2EE31B31-78B0-4C4F-B272-E9AF1149E9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63938" y="3495675"/>
            <a:ext cx="5199062" cy="2981325"/>
          </a:xfrm>
          <a:prstGeom prst="rect">
            <a:avLst/>
          </a:prstGeom>
          <a:ln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pic>
      <p:sp>
        <p:nvSpPr>
          <p:cNvPr id="45059" name="TextBox 2">
            <a:extLst>
              <a:ext uri="{FF2B5EF4-FFF2-40B4-BE49-F238E27FC236}">
                <a16:creationId xmlns:a16="http://schemas.microsoft.com/office/drawing/2014/main" id="{66891ABD-89BA-43AC-85C5-681F2DC3FC1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72225" y="3860800"/>
            <a:ext cx="1152525" cy="720725"/>
          </a:xfrm>
          <a:prstGeom prst="rect">
            <a:avLst/>
          </a:prstGeom>
          <a:noFill/>
          <a:ln w="76200">
            <a:solidFill>
              <a:srgbClr val="FFC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en-GB" altLang="en-US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91680" y="810528"/>
            <a:ext cx="5544615" cy="50405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754098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Title 1">
            <a:extLst>
              <a:ext uri="{FF2B5EF4-FFF2-40B4-BE49-F238E27FC236}">
                <a16:creationId xmlns:a16="http://schemas.microsoft.com/office/drawing/2014/main" id="{46F258D4-1ED9-4C66-BDF9-F6E6234BB2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05000" y="274638"/>
            <a:ext cx="6781800" cy="792162"/>
          </a:xfrm>
        </p:spPr>
        <p:txBody>
          <a:bodyPr/>
          <a:lstStyle/>
          <a:p>
            <a:r>
              <a:rPr lang="en-US" altLang="en-US" sz="2800" dirty="0" err="1">
                <a:solidFill>
                  <a:srgbClr val="FF0066"/>
                </a:solidFill>
                <a:ea typeface="ＭＳ Ｐゴシック" panose="020B0600070205080204" pitchFamily="34" charset="-128"/>
              </a:rPr>
              <a:t>Sut</a:t>
            </a:r>
            <a:r>
              <a:rPr lang="en-US" altLang="en-US" sz="2800" dirty="0">
                <a:solidFill>
                  <a:srgbClr val="FF0066"/>
                </a:solidFill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solidFill>
                  <a:srgbClr val="FF0066"/>
                </a:solidFill>
                <a:ea typeface="ＭＳ Ｐゴシック" panose="020B0600070205080204" pitchFamily="34" charset="-128"/>
              </a:rPr>
              <a:t>mae</a:t>
            </a:r>
            <a:r>
              <a:rPr lang="en-US" altLang="en-US" sz="2800" dirty="0">
                <a:solidFill>
                  <a:srgbClr val="FF0066"/>
                </a:solidFill>
                <a:ea typeface="ＭＳ Ｐゴシック" panose="020B0600070205080204" pitchFamily="34" charset="-128"/>
              </a:rPr>
              <a:t> plant  </a:t>
            </a:r>
            <a:r>
              <a:rPr lang="en-US" altLang="en-US" sz="2800" dirty="0" err="1">
                <a:solidFill>
                  <a:srgbClr val="FF0066"/>
                </a:solidFill>
                <a:ea typeface="ＭＳ Ｐゴシック" panose="020B0600070205080204" pitchFamily="34" charset="-128"/>
              </a:rPr>
              <a:t>yn</a:t>
            </a:r>
            <a:r>
              <a:rPr lang="en-US" altLang="en-US" sz="2800" dirty="0">
                <a:solidFill>
                  <a:srgbClr val="FF0066"/>
                </a:solidFill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solidFill>
                  <a:srgbClr val="FF0066"/>
                </a:solidFill>
                <a:ea typeface="ＭＳ Ｐゴシック" panose="020B0600070205080204" pitchFamily="34" charset="-128"/>
              </a:rPr>
              <a:t>dysgu</a:t>
            </a:r>
            <a:r>
              <a:rPr lang="en-US" altLang="en-US" sz="2800" dirty="0">
                <a:solidFill>
                  <a:srgbClr val="FF0066"/>
                </a:solidFill>
                <a:ea typeface="ＭＳ Ｐゴシック" panose="020B0600070205080204" pitchFamily="34" charset="-128"/>
              </a:rPr>
              <a:t>?</a:t>
            </a:r>
            <a:r>
              <a:rPr lang="en-US" altLang="en-US" sz="2800" dirty="0">
                <a:ea typeface="ＭＳ Ｐゴシック" panose="020B0600070205080204" pitchFamily="34" charset="-128"/>
              </a:rPr>
              <a:t/>
            </a:r>
            <a:br>
              <a:rPr lang="en-US" altLang="en-US" sz="2800" dirty="0">
                <a:ea typeface="ＭＳ Ｐゴシック" panose="020B0600070205080204" pitchFamily="34" charset="-128"/>
              </a:rPr>
            </a:br>
            <a:r>
              <a:rPr lang="en-US" altLang="en-US" sz="2800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How do children learn?</a:t>
            </a:r>
          </a:p>
        </p:txBody>
      </p:sp>
      <p:pic>
        <p:nvPicPr>
          <p:cNvPr id="47107" name="Content Placeholder 8" descr="4962.jpg">
            <a:extLst>
              <a:ext uri="{FF2B5EF4-FFF2-40B4-BE49-F238E27FC236}">
                <a16:creationId xmlns:a16="http://schemas.microsoft.com/office/drawing/2014/main" id="{8D4A55C2-8159-45A9-BF3F-7CB4001370F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6297" r="-6297"/>
          <a:stretch>
            <a:fillRect/>
          </a:stretch>
        </p:blipFill>
        <p:spPr>
          <a:xfrm>
            <a:off x="250825" y="1138238"/>
            <a:ext cx="5486400" cy="2638425"/>
          </a:xfrm>
        </p:spPr>
      </p:pic>
      <p:sp>
        <p:nvSpPr>
          <p:cNvPr id="47106" name="Slide Number Placeholder 5">
            <a:extLst>
              <a:ext uri="{FF2B5EF4-FFF2-40B4-BE49-F238E27FC236}">
                <a16:creationId xmlns:a16="http://schemas.microsoft.com/office/drawing/2014/main" id="{5547642D-22D4-4C84-936C-0BB561B2BB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106D99BA-8324-44F7-888E-B9208CA4D60D}" type="slidenum">
              <a:rPr lang="en-US" altLang="en-US" smtClean="0">
                <a:solidFill>
                  <a:schemeClr val="tx2"/>
                </a:solidFill>
              </a:rPr>
              <a:pPr/>
              <a:t>17</a:t>
            </a:fld>
            <a:endParaRPr lang="en-US" altLang="en-US">
              <a:solidFill>
                <a:schemeClr val="tx2"/>
              </a:solidFill>
            </a:endParaRPr>
          </a:p>
        </p:txBody>
      </p:sp>
      <p:pic>
        <p:nvPicPr>
          <p:cNvPr id="47108" name="Picture 9" descr="images.jpeg">
            <a:extLst>
              <a:ext uri="{FF2B5EF4-FFF2-40B4-BE49-F238E27FC236}">
                <a16:creationId xmlns:a16="http://schemas.microsoft.com/office/drawing/2014/main" id="{FEDF56CF-8F36-41B6-8988-865D402AAF6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7588" y="3933825"/>
            <a:ext cx="5441950" cy="233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3" name="Title 1">
            <a:extLst>
              <a:ext uri="{FF2B5EF4-FFF2-40B4-BE49-F238E27FC236}">
                <a16:creationId xmlns:a16="http://schemas.microsoft.com/office/drawing/2014/main" id="{E7E8D73F-89BE-4B90-B0BC-A0DA41D8CD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 err="1">
                <a:solidFill>
                  <a:srgbClr val="FF0066"/>
                </a:solidFill>
                <a:ea typeface="ＭＳ Ｐゴシック" panose="020B0600070205080204" pitchFamily="34" charset="-128"/>
              </a:rPr>
              <a:t>Ydych</a:t>
            </a:r>
            <a:r>
              <a:rPr lang="en-US" altLang="en-US" dirty="0">
                <a:solidFill>
                  <a:srgbClr val="FF0066"/>
                </a:solidFill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solidFill>
                  <a:srgbClr val="FF0066"/>
                </a:solidFill>
                <a:ea typeface="ＭＳ Ｐゴシック" panose="020B0600070205080204" pitchFamily="34" charset="-128"/>
              </a:rPr>
              <a:t>chi’n</a:t>
            </a:r>
            <a:r>
              <a:rPr lang="en-US" altLang="en-US" dirty="0">
                <a:solidFill>
                  <a:srgbClr val="FF0066"/>
                </a:solidFill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solidFill>
                  <a:srgbClr val="FF0066"/>
                </a:solidFill>
                <a:ea typeface="ＭＳ Ｐゴシック" panose="020B0600070205080204" pitchFamily="34" charset="-128"/>
              </a:rPr>
              <a:t>cofio</a:t>
            </a:r>
            <a:r>
              <a:rPr lang="en-US" altLang="en-US" dirty="0">
                <a:solidFill>
                  <a:srgbClr val="FF0066"/>
                </a:solidFill>
                <a:ea typeface="ＭＳ Ｐゴシック" panose="020B0600070205080204" pitchFamily="34" charset="-128"/>
              </a:rPr>
              <a:t>?</a:t>
            </a:r>
            <a:r>
              <a:rPr lang="en-US" altLang="en-US" dirty="0">
                <a:ea typeface="ＭＳ Ｐゴシック" panose="020B0600070205080204" pitchFamily="34" charset="-128"/>
              </a:rPr>
              <a:t/>
            </a:r>
            <a:br>
              <a:rPr lang="en-US" altLang="en-US" dirty="0">
                <a:ea typeface="ＭＳ Ｐゴシック" panose="020B0600070205080204" pitchFamily="34" charset="-128"/>
              </a:rPr>
            </a:br>
            <a:r>
              <a:rPr lang="en-US" altLang="en-US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Do you remember?</a:t>
            </a:r>
          </a:p>
        </p:txBody>
      </p:sp>
      <p:sp>
        <p:nvSpPr>
          <p:cNvPr id="49154" name="Slide Number Placeholder 5">
            <a:extLst>
              <a:ext uri="{FF2B5EF4-FFF2-40B4-BE49-F238E27FC236}">
                <a16:creationId xmlns:a16="http://schemas.microsoft.com/office/drawing/2014/main" id="{D6CD4537-71DA-4465-ACE1-2B97A09A65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r"/>
            <a:fld id="{079196EB-E0F4-4AA1-A568-2995291FD572}" type="slidenum">
              <a:rPr lang="en-US" altLang="en-US" smtClean="0">
                <a:latin typeface="Times New Roman" panose="02020603050405020304" pitchFamily="18" charset="0"/>
              </a:rPr>
              <a:pPr algn="r"/>
              <a:t>18</a:t>
            </a:fld>
            <a:endParaRPr lang="en-US" altLang="en-US">
              <a:latin typeface="Times New Roman" panose="02020603050405020304" pitchFamily="18" charset="0"/>
            </a:endParaRPr>
          </a:p>
        </p:txBody>
      </p:sp>
      <p:pic>
        <p:nvPicPr>
          <p:cNvPr id="10" name="Picture 9" descr="images-2.jpeg">
            <a:extLst>
              <a:ext uri="{FF2B5EF4-FFF2-40B4-BE49-F238E27FC236}">
                <a16:creationId xmlns:a16="http://schemas.microsoft.com/office/drawing/2014/main" id="{7C19D50E-76B9-4B6B-93CE-B0BD533A3D9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125" y="5662613"/>
            <a:ext cx="3454400" cy="622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 descr="http://i.telegraph.co.uk/multimedia/archive/01792/gocompare_1792276b.jpg">
            <a:hlinkClick r:id="rId4"/>
            <a:extLst>
              <a:ext uri="{FF2B5EF4-FFF2-40B4-BE49-F238E27FC236}">
                <a16:creationId xmlns:a16="http://schemas.microsoft.com/office/drawing/2014/main" id="{3F7F7BA8-4255-4228-BA82-33D083DCA3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7763" y="2203450"/>
            <a:ext cx="2425700" cy="1565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 descr="http://i.ytimg.com/vi/iEKLFS-aKcw/maxresdefault.jpg">
            <a:hlinkClick r:id="rId6"/>
            <a:extLst>
              <a:ext uri="{FF2B5EF4-FFF2-40B4-BE49-F238E27FC236}">
                <a16:creationId xmlns:a16="http://schemas.microsoft.com/office/drawing/2014/main" id="{1A7781C3-08C0-4C5C-9299-9352AD6FCC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5963" y="4665663"/>
            <a:ext cx="2781300" cy="1619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9158" name="AutoShape 6" descr="https://kateshaley.files.wordpress.com/2010/03/catherinertate.jpg">
            <a:hlinkClick r:id="rId8"/>
            <a:extLst>
              <a:ext uri="{FF2B5EF4-FFF2-40B4-BE49-F238E27FC236}">
                <a16:creationId xmlns:a16="http://schemas.microsoft.com/office/drawing/2014/main" id="{77756D96-86FA-4AC1-AAB2-3F45BDA7D5BE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55575" y="-936625"/>
            <a:ext cx="4286250" cy="1962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49159" name="AutoShape 8" descr="https://kateshaley.files.wordpress.com/2010/03/catherinertate.jpg">
            <a:hlinkClick r:id="rId8"/>
            <a:extLst>
              <a:ext uri="{FF2B5EF4-FFF2-40B4-BE49-F238E27FC236}">
                <a16:creationId xmlns:a16="http://schemas.microsoft.com/office/drawing/2014/main" id="{C1CAEA00-9CBE-44B4-8C4C-AA708C179DB5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307975" y="-784225"/>
            <a:ext cx="4286250" cy="1962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49160" name="AutoShape 10" descr="https://kateshaley.files.wordpress.com/2010/03/catherinertate.jpg?w=500">
            <a:extLst>
              <a:ext uri="{FF2B5EF4-FFF2-40B4-BE49-F238E27FC236}">
                <a16:creationId xmlns:a16="http://schemas.microsoft.com/office/drawing/2014/main" id="{D0D29F53-2AFF-4762-BF1F-86567445FD8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3500" y="-136525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endParaRPr lang="en-US" altLang="en-US" sz="2400">
              <a:latin typeface="Times New Roman" panose="02020603050405020304" pitchFamily="18" charset="0"/>
            </a:endParaRPr>
          </a:p>
        </p:txBody>
      </p:sp>
      <p:pic>
        <p:nvPicPr>
          <p:cNvPr id="1036" name="Picture 12" descr="http://www.twentysteps.com/images/bovvered.jpg">
            <a:hlinkClick r:id="rId9"/>
            <a:extLst>
              <a:ext uri="{FF2B5EF4-FFF2-40B4-BE49-F238E27FC236}">
                <a16:creationId xmlns:a16="http://schemas.microsoft.com/office/drawing/2014/main" id="{AD41816B-C221-431B-AC0C-C12CDAB761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200" y="2282825"/>
            <a:ext cx="1714500" cy="2327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3E2CCA9-0C86-4669-B342-E13F11D9837B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8038" y="2382838"/>
            <a:ext cx="1871662" cy="272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1" name="Title 6">
            <a:extLst>
              <a:ext uri="{FF2B5EF4-FFF2-40B4-BE49-F238E27FC236}">
                <a16:creationId xmlns:a16="http://schemas.microsoft.com/office/drawing/2014/main" id="{883FFF5F-DA41-47EB-A9B4-2394419266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Sut</a:t>
            </a:r>
            <a:r>
              <a:rPr lang="en-US" altLang="en-US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wyf</a:t>
            </a:r>
            <a:r>
              <a:rPr lang="en-US" altLang="en-US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yn</a:t>
            </a:r>
            <a:r>
              <a:rPr lang="en-US" altLang="en-US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dysgu</a:t>
            </a:r>
            <a:r>
              <a:rPr lang="en-US" altLang="en-US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?</a:t>
            </a:r>
            <a:br>
              <a:rPr lang="en-US" altLang="en-US" dirty="0">
                <a:solidFill>
                  <a:srgbClr val="FF0000"/>
                </a:solidFill>
                <a:ea typeface="ＭＳ Ｐゴシック" panose="020B0600070205080204" pitchFamily="34" charset="-128"/>
              </a:rPr>
            </a:br>
            <a:r>
              <a:rPr lang="en-US" altLang="en-US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How do I learn?</a:t>
            </a:r>
          </a:p>
        </p:txBody>
      </p:sp>
      <p:sp>
        <p:nvSpPr>
          <p:cNvPr id="51202" name="Content Placeholder 7">
            <a:extLst>
              <a:ext uri="{FF2B5EF4-FFF2-40B4-BE49-F238E27FC236}">
                <a16:creationId xmlns:a16="http://schemas.microsoft.com/office/drawing/2014/main" id="{FFB7288A-553E-4D91-8FF7-6EFCD8E126ED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US" altLang="en-US">
                <a:solidFill>
                  <a:srgbClr val="FF0000"/>
                </a:solidFill>
                <a:ea typeface="ＭＳ Ｐゴシック" panose="020B0600070205080204" pitchFamily="34" charset="-128"/>
              </a:rPr>
              <a:t>Gwneud</a:t>
            </a:r>
          </a:p>
          <a:p>
            <a:r>
              <a:rPr lang="en-US" altLang="en-US">
                <a:solidFill>
                  <a:srgbClr val="FF0000"/>
                </a:solidFill>
                <a:ea typeface="ＭＳ Ｐゴシック" panose="020B0600070205080204" pitchFamily="34" charset="-128"/>
              </a:rPr>
              <a:t>Arbrofi</a:t>
            </a:r>
          </a:p>
          <a:p>
            <a:r>
              <a:rPr lang="en-US" altLang="en-US">
                <a:solidFill>
                  <a:srgbClr val="FF0000"/>
                </a:solidFill>
                <a:ea typeface="ＭＳ Ｐゴシック" panose="020B0600070205080204" pitchFamily="34" charset="-128"/>
              </a:rPr>
              <a:t>Llwyddo</a:t>
            </a:r>
          </a:p>
          <a:p>
            <a:r>
              <a:rPr lang="en-US" altLang="en-US">
                <a:solidFill>
                  <a:srgbClr val="FF0000"/>
                </a:solidFill>
                <a:ea typeface="ＭＳ Ｐゴシック" panose="020B0600070205080204" pitchFamily="34" charset="-128"/>
              </a:rPr>
              <a:t>Methu</a:t>
            </a:r>
          </a:p>
          <a:p>
            <a:r>
              <a:rPr lang="en-US" altLang="en-US">
                <a:solidFill>
                  <a:srgbClr val="FF0000"/>
                </a:solidFill>
                <a:ea typeface="ＭＳ Ｐゴシック" panose="020B0600070205080204" pitchFamily="34" charset="-128"/>
              </a:rPr>
              <a:t>Ymchwilio</a:t>
            </a:r>
          </a:p>
          <a:p>
            <a:r>
              <a:rPr lang="en-US" altLang="en-US">
                <a:solidFill>
                  <a:srgbClr val="FF0000"/>
                </a:solidFill>
                <a:ea typeface="ＭＳ Ｐゴシック" panose="020B0600070205080204" pitchFamily="34" charset="-128"/>
              </a:rPr>
              <a:t>Gwylio</a:t>
            </a:r>
          </a:p>
          <a:p>
            <a:r>
              <a:rPr lang="en-US" altLang="en-US">
                <a:solidFill>
                  <a:srgbClr val="FF0000"/>
                </a:solidFill>
                <a:ea typeface="ＭＳ Ｐゴシック" panose="020B0600070205080204" pitchFamily="34" charset="-128"/>
              </a:rPr>
              <a:t>Ail adrodd</a:t>
            </a:r>
          </a:p>
          <a:p>
            <a:r>
              <a:rPr lang="en-US" altLang="en-US">
                <a:solidFill>
                  <a:srgbClr val="FF0000"/>
                </a:solidFill>
                <a:ea typeface="ＭＳ Ｐゴシック" panose="020B0600070205080204" pitchFamily="34" charset="-128"/>
              </a:rPr>
              <a:t>Cael hwyl</a:t>
            </a:r>
          </a:p>
        </p:txBody>
      </p:sp>
      <p:sp>
        <p:nvSpPr>
          <p:cNvPr id="51203" name="Content Placeholder 8">
            <a:extLst>
              <a:ext uri="{FF2B5EF4-FFF2-40B4-BE49-F238E27FC236}">
                <a16:creationId xmlns:a16="http://schemas.microsoft.com/office/drawing/2014/main" id="{95AB34FF-718B-4E56-8D64-DE9E03C4FF33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US" altLang="en-US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Doing</a:t>
            </a:r>
          </a:p>
          <a:p>
            <a:r>
              <a:rPr lang="en-US" altLang="en-US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Experimenting</a:t>
            </a:r>
          </a:p>
          <a:p>
            <a:r>
              <a:rPr lang="en-US" altLang="en-US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Achieving</a:t>
            </a:r>
          </a:p>
          <a:p>
            <a:r>
              <a:rPr lang="en-US" altLang="en-US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Failing</a:t>
            </a:r>
          </a:p>
          <a:p>
            <a:r>
              <a:rPr lang="en-US" altLang="en-US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Investigating</a:t>
            </a:r>
          </a:p>
          <a:p>
            <a:r>
              <a:rPr lang="en-US" altLang="en-US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Watching</a:t>
            </a:r>
          </a:p>
          <a:p>
            <a:r>
              <a:rPr lang="en-US" altLang="en-US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Repeating</a:t>
            </a:r>
          </a:p>
          <a:p>
            <a:r>
              <a:rPr lang="en-US" altLang="en-US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Enjoying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49" name="Title 1">
            <a:extLst>
              <a:ext uri="{FF2B5EF4-FFF2-40B4-BE49-F238E27FC236}">
                <a16:creationId xmlns:a16="http://schemas.microsoft.com/office/drawing/2014/main" id="{86269B5E-95EF-4235-BA48-7D98CBE149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Beth </a:t>
            </a:r>
            <a:r>
              <a:rPr lang="en-GB" altLang="en-US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ddywed</a:t>
            </a:r>
            <a:r>
              <a:rPr lang="en-GB" altLang="en-US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yr</a:t>
            </a:r>
            <a:r>
              <a:rPr lang="en-GB" altLang="en-US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ymchwil</a:t>
            </a:r>
            <a:r>
              <a:rPr lang="en-GB" altLang="en-US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?</a:t>
            </a:r>
            <a:r>
              <a:rPr lang="en-GB" altLang="en-US" dirty="0">
                <a:ea typeface="ＭＳ Ｐゴシック" panose="020B0600070205080204" pitchFamily="34" charset="-128"/>
              </a:rPr>
              <a:t/>
            </a:r>
            <a:br>
              <a:rPr lang="en-GB" altLang="en-US" dirty="0">
                <a:ea typeface="ＭＳ Ｐゴシック" panose="020B0600070205080204" pitchFamily="34" charset="-128"/>
              </a:rPr>
            </a:br>
            <a:r>
              <a:rPr lang="en-GB" altLang="en-US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What does the research tell us?</a:t>
            </a:r>
          </a:p>
        </p:txBody>
      </p:sp>
      <p:pic>
        <p:nvPicPr>
          <p:cNvPr id="53250" name="Picture 6">
            <a:extLst>
              <a:ext uri="{FF2B5EF4-FFF2-40B4-BE49-F238E27FC236}">
                <a16:creationId xmlns:a16="http://schemas.microsoft.com/office/drawing/2014/main" id="{5FA45C3B-9832-4704-AFC2-D2E6130F58B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88" y="2492375"/>
            <a:ext cx="4737100" cy="3554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3251" name="TextBox 7">
            <a:extLst>
              <a:ext uri="{FF2B5EF4-FFF2-40B4-BE49-F238E27FC236}">
                <a16:creationId xmlns:a16="http://schemas.microsoft.com/office/drawing/2014/main" id="{89E25458-B3A2-42BD-BF53-15E9A8E89E4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16488" y="2781300"/>
            <a:ext cx="3168650" cy="3354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sz="1600" b="1"/>
              <a:t>Damcaniaeth Ymddygiadol</a:t>
            </a:r>
          </a:p>
          <a:p>
            <a:endParaRPr lang="en-GB" altLang="en-US" sz="1600" b="1"/>
          </a:p>
          <a:p>
            <a:r>
              <a:rPr lang="en-GB" altLang="en-US" sz="1600" b="1"/>
              <a:t>Damcaniaeth Wybyddol</a:t>
            </a:r>
          </a:p>
          <a:p>
            <a:endParaRPr lang="en-GB" altLang="en-US" sz="1600" b="1"/>
          </a:p>
          <a:p>
            <a:r>
              <a:rPr lang="en-GB" altLang="en-US" sz="1600" b="1"/>
              <a:t>Damcaniaeth Adeileddol</a:t>
            </a:r>
          </a:p>
          <a:p>
            <a:endParaRPr lang="en-GB" altLang="en-US" sz="1600" b="1"/>
          </a:p>
          <a:p>
            <a:r>
              <a:rPr lang="en-GB" altLang="en-US" sz="1600" b="1"/>
              <a:t>Damcaniaeth Gymdeithasol</a:t>
            </a:r>
          </a:p>
          <a:p>
            <a:endParaRPr lang="en-GB" altLang="en-US" sz="1600" b="1"/>
          </a:p>
          <a:p>
            <a:r>
              <a:rPr lang="en-GB" altLang="en-US" sz="1600" b="1"/>
              <a:t>Damcaniaeth Cyd gysylltiol</a:t>
            </a:r>
          </a:p>
          <a:p>
            <a:endParaRPr lang="en-GB" altLang="en-US" sz="1600" b="1"/>
          </a:p>
          <a:p>
            <a:endParaRPr lang="en-GB" altLang="en-US" sz="1600" b="1"/>
          </a:p>
          <a:p>
            <a:endParaRPr lang="en-GB" altLang="en-US"/>
          </a:p>
          <a:p>
            <a:endParaRPr lang="en-GB" alt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4238BC6-380C-409A-B885-FEE8CC66DC99}"/>
              </a:ext>
            </a:extLst>
          </p:cNvPr>
          <p:cNvSpPr/>
          <p:nvPr/>
        </p:nvSpPr>
        <p:spPr>
          <a:xfrm>
            <a:off x="1908175" y="5373688"/>
            <a:ext cx="2808288" cy="57626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53253" name="Rectangle 9">
            <a:extLst>
              <a:ext uri="{FF2B5EF4-FFF2-40B4-BE49-F238E27FC236}">
                <a16:creationId xmlns:a16="http://schemas.microsoft.com/office/drawing/2014/main" id="{BF3B47AC-002E-45E0-BBAF-24B5F2B0D14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16238" y="6456363"/>
            <a:ext cx="6119812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sz="1200">
                <a:hlinkClick r:id="rId4"/>
              </a:rPr>
              <a:t>https://www.slideshare.net/tinankobi.walden/draft-learning-matrix</a:t>
            </a:r>
            <a:r>
              <a:rPr lang="en-GB" altLang="en-US" sz="1200"/>
              <a:t> (Mynediad Medi 2018)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3" name="Title 1">
            <a:extLst>
              <a:ext uri="{FF2B5EF4-FFF2-40B4-BE49-F238E27FC236}">
                <a16:creationId xmlns:a16="http://schemas.microsoft.com/office/drawing/2014/main" id="{DC1F7293-2A4C-452D-8674-A3A99983FD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Pwy</a:t>
            </a:r>
            <a:r>
              <a:rPr lang="en-GB" altLang="en-US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yw</a:t>
            </a:r>
            <a:r>
              <a:rPr lang="en-GB" altLang="en-US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pwy</a:t>
            </a:r>
            <a:r>
              <a:rPr lang="en-GB" altLang="en-US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?</a:t>
            </a:r>
            <a:br>
              <a:rPr lang="en-GB" altLang="en-US" dirty="0">
                <a:solidFill>
                  <a:srgbClr val="FF0000"/>
                </a:solidFill>
                <a:ea typeface="ＭＳ Ｐゴシック" panose="020B0600070205080204" pitchFamily="34" charset="-128"/>
              </a:rPr>
            </a:br>
            <a:r>
              <a:rPr lang="en-GB" altLang="en-US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Who’s who?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7A887082-A4AE-49CE-8570-0B2A2139CDD7}"/>
              </a:ext>
            </a:extLst>
          </p:cNvPr>
          <p:cNvGraphicFramePr>
            <a:graphicFrameLocks noGrp="1"/>
          </p:cNvGraphicFramePr>
          <p:nvPr/>
        </p:nvGraphicFramePr>
        <p:xfrm>
          <a:off x="611188" y="1773238"/>
          <a:ext cx="7248525" cy="5086350"/>
        </p:xfrm>
        <a:graphic>
          <a:graphicData uri="http://schemas.openxmlformats.org/drawingml/2006/table">
            <a:tbl>
              <a:tblPr/>
              <a:tblGrid>
                <a:gridCol w="24161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4161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41617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69545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  <a:ea typeface="ＭＳ Ｐゴシック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  <a:ea typeface="ＭＳ Ｐゴシック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>
                          <a:solidFill>
                            <a:schemeClr val="tx2"/>
                          </a:solidFill>
                          <a:latin typeface="Candara" charset="0"/>
                          <a:ea typeface="ＭＳ Ｐゴシック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600">
                          <a:solidFill>
                            <a:schemeClr val="tx2"/>
                          </a:solidFill>
                          <a:latin typeface="Candara" charset="0"/>
                          <a:ea typeface="ＭＳ Ｐゴシック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ndara" charset="0"/>
                          <a:ea typeface="ＭＳ Ｐゴシック" charset="-128"/>
                        </a:rPr>
                        <a:t>M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  <a:ea typeface="ＭＳ Ｐゴシック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  <a:ea typeface="ＭＳ Ｐゴシック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>
                          <a:solidFill>
                            <a:schemeClr val="tx2"/>
                          </a:solidFill>
                          <a:latin typeface="Candara" charset="0"/>
                          <a:ea typeface="ＭＳ Ｐゴシック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600">
                          <a:solidFill>
                            <a:schemeClr val="tx2"/>
                          </a:solidFill>
                          <a:latin typeface="Candara" charset="0"/>
                          <a:ea typeface="ＭＳ Ｐゴシック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1800" b="1" i="0" u="none" strike="noStrike" cap="none" normalizeH="0" baseline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ndara" charset="0"/>
                        <a:ea typeface="ＭＳ Ｐゴシック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  <a:ea typeface="ＭＳ Ｐゴシック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  <a:ea typeface="ＭＳ Ｐゴシック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>
                          <a:solidFill>
                            <a:schemeClr val="tx2"/>
                          </a:solidFill>
                          <a:latin typeface="Candara" charset="0"/>
                          <a:ea typeface="ＭＳ Ｐゴシック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600">
                          <a:solidFill>
                            <a:schemeClr val="tx2"/>
                          </a:solidFill>
                          <a:latin typeface="Candara" charset="0"/>
                          <a:ea typeface="ＭＳ Ｐゴシック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1800" b="1" i="0" u="none" strike="noStrike" cap="none" normalizeH="0" baseline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ndara" charset="0"/>
                        <a:ea typeface="ＭＳ Ｐゴシック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69545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  <a:ea typeface="ＭＳ Ｐゴシック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  <a:ea typeface="ＭＳ Ｐゴシック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>
                          <a:solidFill>
                            <a:schemeClr val="tx2"/>
                          </a:solidFill>
                          <a:latin typeface="Candara" charset="0"/>
                          <a:ea typeface="ＭＳ Ｐゴシック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600">
                          <a:solidFill>
                            <a:schemeClr val="tx2"/>
                          </a:solidFill>
                          <a:latin typeface="Candara" charset="0"/>
                          <a:ea typeface="ＭＳ Ｐゴシック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18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ndara" charset="0"/>
                        <a:ea typeface="ＭＳ Ｐゴシック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5FE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  <a:ea typeface="ＭＳ Ｐゴシック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  <a:ea typeface="ＭＳ Ｐゴシック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>
                          <a:solidFill>
                            <a:schemeClr val="tx2"/>
                          </a:solidFill>
                          <a:latin typeface="Candara" charset="0"/>
                          <a:ea typeface="ＭＳ Ｐゴシック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600">
                          <a:solidFill>
                            <a:schemeClr val="tx2"/>
                          </a:solidFill>
                          <a:latin typeface="Candara" charset="0"/>
                          <a:ea typeface="ＭＳ Ｐゴシック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18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ndara" charset="0"/>
                        <a:ea typeface="ＭＳ Ｐゴシック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5FE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  <a:ea typeface="ＭＳ Ｐゴシック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  <a:ea typeface="ＭＳ Ｐゴシック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>
                          <a:solidFill>
                            <a:schemeClr val="tx2"/>
                          </a:solidFill>
                          <a:latin typeface="Candara" charset="0"/>
                          <a:ea typeface="ＭＳ Ｐゴシック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600">
                          <a:solidFill>
                            <a:schemeClr val="tx2"/>
                          </a:solidFill>
                          <a:latin typeface="Candara" charset="0"/>
                          <a:ea typeface="ＭＳ Ｐゴシック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18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ndara" charset="0"/>
                        <a:ea typeface="ＭＳ Ｐゴシック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5F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69545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  <a:ea typeface="ＭＳ Ｐゴシック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  <a:ea typeface="ＭＳ Ｐゴシック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>
                          <a:solidFill>
                            <a:schemeClr val="tx2"/>
                          </a:solidFill>
                          <a:latin typeface="Candara" charset="0"/>
                          <a:ea typeface="ＭＳ Ｐゴシック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600">
                          <a:solidFill>
                            <a:schemeClr val="tx2"/>
                          </a:solidFill>
                          <a:latin typeface="Candara" charset="0"/>
                          <a:ea typeface="ＭＳ Ｐゴシック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18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ndara" charset="0"/>
                        <a:ea typeface="ＭＳ Ｐゴシック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3FF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  <a:ea typeface="ＭＳ Ｐゴシック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  <a:ea typeface="ＭＳ Ｐゴシック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>
                          <a:solidFill>
                            <a:schemeClr val="tx2"/>
                          </a:solidFill>
                          <a:latin typeface="Candara" charset="0"/>
                          <a:ea typeface="ＭＳ Ｐゴシック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600">
                          <a:solidFill>
                            <a:schemeClr val="tx2"/>
                          </a:solidFill>
                          <a:latin typeface="Candara" charset="0"/>
                          <a:ea typeface="ＭＳ Ｐゴシック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18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ndara" charset="0"/>
                        <a:ea typeface="ＭＳ Ｐゴシック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3FF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  <a:ea typeface="ＭＳ Ｐゴシック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  <a:ea typeface="ＭＳ Ｐゴシック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>
                          <a:solidFill>
                            <a:schemeClr val="tx2"/>
                          </a:solidFill>
                          <a:latin typeface="Candara" charset="0"/>
                          <a:ea typeface="ＭＳ Ｐゴシック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600">
                          <a:solidFill>
                            <a:schemeClr val="tx2"/>
                          </a:solidFill>
                          <a:latin typeface="Candara" charset="0"/>
                          <a:ea typeface="ＭＳ Ｐゴシック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18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ndara" charset="0"/>
                        <a:ea typeface="ＭＳ Ｐゴシック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3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pic>
        <p:nvPicPr>
          <p:cNvPr id="54292" name="Picture 3">
            <a:extLst>
              <a:ext uri="{FF2B5EF4-FFF2-40B4-BE49-F238E27FC236}">
                <a16:creationId xmlns:a16="http://schemas.microsoft.com/office/drawing/2014/main" id="{5C292B0B-0405-45DC-8852-BFDC5749E52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1746250"/>
            <a:ext cx="1133475" cy="1682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4293" name="TextBox 4">
            <a:extLst>
              <a:ext uri="{FF2B5EF4-FFF2-40B4-BE49-F238E27FC236}">
                <a16:creationId xmlns:a16="http://schemas.microsoft.com/office/drawing/2014/main" id="{B132F10B-0275-461C-AEFE-1C66E66859C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35150" y="2276475"/>
            <a:ext cx="1081088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sz="1200" dirty="0">
                <a:latin typeface="Arial"/>
                <a:ea typeface="ＭＳ Ｐゴシック"/>
                <a:cs typeface="Arial"/>
              </a:rPr>
              <a:t>M</a:t>
            </a:r>
            <a:r>
              <a:rPr lang="en-GB" altLang="en-US" sz="1200" dirty="0">
                <a:solidFill>
                  <a:schemeClr val="bg1"/>
                </a:solidFill>
                <a:latin typeface="Arial"/>
                <a:ea typeface="ＭＳ Ｐゴシック"/>
                <a:cs typeface="Arial"/>
              </a:rPr>
              <a:t>argaret McMillan</a:t>
            </a:r>
          </a:p>
        </p:txBody>
      </p:sp>
      <p:pic>
        <p:nvPicPr>
          <p:cNvPr id="54294" name="Picture 5">
            <a:extLst>
              <a:ext uri="{FF2B5EF4-FFF2-40B4-BE49-F238E27FC236}">
                <a16:creationId xmlns:a16="http://schemas.microsoft.com/office/drawing/2014/main" id="{724ABB97-854D-4786-BBA8-548D24DA819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3540125"/>
            <a:ext cx="1181100" cy="1603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4295" name="TextBox 6">
            <a:extLst>
              <a:ext uri="{FF2B5EF4-FFF2-40B4-BE49-F238E27FC236}">
                <a16:creationId xmlns:a16="http://schemas.microsoft.com/office/drawing/2014/main" id="{497DDC4C-66BB-4A74-B367-1066692E161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35150" y="3860800"/>
            <a:ext cx="1081088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sz="1200" dirty="0">
                <a:solidFill>
                  <a:schemeClr val="bg1"/>
                </a:solidFill>
                <a:latin typeface="Arial"/>
                <a:ea typeface="ＭＳ Ｐゴシック"/>
                <a:cs typeface="Arial"/>
              </a:rPr>
              <a:t>Friedrich</a:t>
            </a:r>
          </a:p>
          <a:p>
            <a:r>
              <a:rPr lang="en-GB" altLang="en-US" sz="1200" dirty="0">
                <a:solidFill>
                  <a:schemeClr val="bg1"/>
                </a:solidFill>
                <a:latin typeface="Arial"/>
                <a:ea typeface="ＭＳ Ｐゴシック"/>
                <a:cs typeface="Arial"/>
              </a:rPr>
              <a:t>Froebel</a:t>
            </a:r>
          </a:p>
        </p:txBody>
      </p:sp>
      <p:pic>
        <p:nvPicPr>
          <p:cNvPr id="54296" name="Picture 7">
            <a:extLst>
              <a:ext uri="{FF2B5EF4-FFF2-40B4-BE49-F238E27FC236}">
                <a16:creationId xmlns:a16="http://schemas.microsoft.com/office/drawing/2014/main" id="{56135846-C50F-451A-9FB4-D7C98AC8231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200" y="5289550"/>
            <a:ext cx="1160463" cy="1558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4297" name="TextBox 8">
            <a:extLst>
              <a:ext uri="{FF2B5EF4-FFF2-40B4-BE49-F238E27FC236}">
                <a16:creationId xmlns:a16="http://schemas.microsoft.com/office/drawing/2014/main" id="{19D66425-62F7-41ED-8FDE-BBBA58E77F5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35150" y="5589588"/>
            <a:ext cx="1081088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sz="1200" dirty="0">
                <a:solidFill>
                  <a:schemeClr val="bg1"/>
                </a:solidFill>
                <a:latin typeface="Arial"/>
                <a:ea typeface="ＭＳ Ｐゴシック"/>
                <a:cs typeface="Arial"/>
              </a:rPr>
              <a:t>Rudolf</a:t>
            </a:r>
          </a:p>
          <a:p>
            <a:r>
              <a:rPr lang="en-GB" altLang="en-US" sz="1200" dirty="0">
                <a:solidFill>
                  <a:schemeClr val="bg1"/>
                </a:solidFill>
                <a:latin typeface="Arial"/>
                <a:ea typeface="ＭＳ Ｐゴシック"/>
                <a:cs typeface="Arial"/>
              </a:rPr>
              <a:t>Steiner</a:t>
            </a:r>
          </a:p>
        </p:txBody>
      </p:sp>
      <p:pic>
        <p:nvPicPr>
          <p:cNvPr id="54298" name="Picture 9">
            <a:extLst>
              <a:ext uri="{FF2B5EF4-FFF2-40B4-BE49-F238E27FC236}">
                <a16:creationId xmlns:a16="http://schemas.microsoft.com/office/drawing/2014/main" id="{15B89CE7-D851-4DD4-98C6-3CCA3195C35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625" y="1812925"/>
            <a:ext cx="1150938" cy="1550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4299" name="TextBox 10">
            <a:extLst>
              <a:ext uri="{FF2B5EF4-FFF2-40B4-BE49-F238E27FC236}">
                <a16:creationId xmlns:a16="http://schemas.microsoft.com/office/drawing/2014/main" id="{FC2BBFD6-6756-4663-9D60-C634DDC9FC4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32588" y="2349500"/>
            <a:ext cx="1008062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sz="1200" dirty="0">
                <a:solidFill>
                  <a:schemeClr val="bg1"/>
                </a:solidFill>
                <a:latin typeface="Arial"/>
                <a:ea typeface="ＭＳ Ｐゴシック"/>
                <a:cs typeface="Arial"/>
              </a:rPr>
              <a:t>Dr David Weikart</a:t>
            </a:r>
          </a:p>
        </p:txBody>
      </p:sp>
      <p:pic>
        <p:nvPicPr>
          <p:cNvPr id="54300" name="Picture 11">
            <a:extLst>
              <a:ext uri="{FF2B5EF4-FFF2-40B4-BE49-F238E27FC236}">
                <a16:creationId xmlns:a16="http://schemas.microsoft.com/office/drawing/2014/main" id="{651F4D0D-AFF6-40D6-A700-5F957388357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1813" y="1812925"/>
            <a:ext cx="1171575" cy="163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4301" name="TextBox 12">
            <a:extLst>
              <a:ext uri="{FF2B5EF4-FFF2-40B4-BE49-F238E27FC236}">
                <a16:creationId xmlns:a16="http://schemas.microsoft.com/office/drawing/2014/main" id="{E4051CDE-DD3E-4FFB-BF6C-7AACCDD62CC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84663" y="2205038"/>
            <a:ext cx="10795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sz="1200" dirty="0">
                <a:solidFill>
                  <a:schemeClr val="bg1"/>
                </a:solidFill>
                <a:latin typeface="Arial"/>
                <a:ea typeface="ＭＳ Ｐゴシック"/>
                <a:cs typeface="Arial"/>
              </a:rPr>
              <a:t>Maria Montessori</a:t>
            </a:r>
          </a:p>
        </p:txBody>
      </p:sp>
      <p:pic>
        <p:nvPicPr>
          <p:cNvPr id="54302" name="Picture 13">
            <a:extLst>
              <a:ext uri="{FF2B5EF4-FFF2-40B4-BE49-F238E27FC236}">
                <a16:creationId xmlns:a16="http://schemas.microsoft.com/office/drawing/2014/main" id="{6427E6BB-6EC9-4545-8E12-045AA9283E8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113" y="3502025"/>
            <a:ext cx="1239837" cy="1617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4303" name="TextBox 14">
            <a:extLst>
              <a:ext uri="{FF2B5EF4-FFF2-40B4-BE49-F238E27FC236}">
                <a16:creationId xmlns:a16="http://schemas.microsoft.com/office/drawing/2014/main" id="{9ACDD3EB-BC7F-4FB7-9AB9-F71A4BCF0C7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56100" y="4005263"/>
            <a:ext cx="1008063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sz="1200" dirty="0">
                <a:solidFill>
                  <a:schemeClr val="bg1"/>
                </a:solidFill>
                <a:latin typeface="Arial"/>
                <a:ea typeface="ＭＳ Ｐゴシック"/>
                <a:cs typeface="Arial"/>
              </a:rPr>
              <a:t>Loris Malaguzzi</a:t>
            </a:r>
          </a:p>
        </p:txBody>
      </p:sp>
      <p:pic>
        <p:nvPicPr>
          <p:cNvPr id="54304" name="Picture 15">
            <a:extLst>
              <a:ext uri="{FF2B5EF4-FFF2-40B4-BE49-F238E27FC236}">
                <a16:creationId xmlns:a16="http://schemas.microsoft.com/office/drawing/2014/main" id="{BE305D01-7AE8-4917-BA70-1954B3A5A45F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2125" y="5222875"/>
            <a:ext cx="1214438" cy="1717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4305" name="TextBox 16">
            <a:extLst>
              <a:ext uri="{FF2B5EF4-FFF2-40B4-BE49-F238E27FC236}">
                <a16:creationId xmlns:a16="http://schemas.microsoft.com/office/drawing/2014/main" id="{1BD59271-C5C7-4A55-B218-532717B4DCD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56100" y="5732463"/>
            <a:ext cx="1008063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sz="1200" dirty="0">
                <a:solidFill>
                  <a:schemeClr val="bg1"/>
                </a:solidFill>
                <a:latin typeface="Arial"/>
                <a:ea typeface="ＭＳ Ｐゴシック"/>
                <a:cs typeface="Arial"/>
              </a:rPr>
              <a:t>Jerome</a:t>
            </a:r>
          </a:p>
          <a:p>
            <a:r>
              <a:rPr lang="en-GB" altLang="en-US" sz="1200" dirty="0">
                <a:solidFill>
                  <a:schemeClr val="bg1"/>
                </a:solidFill>
                <a:latin typeface="Arial"/>
                <a:ea typeface="ＭＳ Ｐゴシック"/>
                <a:cs typeface="Arial"/>
              </a:rPr>
              <a:t>Bruner</a:t>
            </a:r>
          </a:p>
        </p:txBody>
      </p:sp>
      <p:pic>
        <p:nvPicPr>
          <p:cNvPr id="54306" name="Picture 17">
            <a:extLst>
              <a:ext uri="{FF2B5EF4-FFF2-40B4-BE49-F238E27FC236}">
                <a16:creationId xmlns:a16="http://schemas.microsoft.com/office/drawing/2014/main" id="{112928E5-F73B-4C50-A2B4-59CC22391267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625" y="3502025"/>
            <a:ext cx="1171575" cy="1608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4307" name="TextBox 18">
            <a:extLst>
              <a:ext uri="{FF2B5EF4-FFF2-40B4-BE49-F238E27FC236}">
                <a16:creationId xmlns:a16="http://schemas.microsoft.com/office/drawing/2014/main" id="{DB4D1BFE-464A-427A-BCAA-564729FFBAD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32588" y="4005263"/>
            <a:ext cx="10795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sz="1200" dirty="0">
                <a:solidFill>
                  <a:schemeClr val="bg1"/>
                </a:solidFill>
                <a:latin typeface="Arial"/>
                <a:ea typeface="ＭＳ Ｐゴシック"/>
                <a:cs typeface="Arial"/>
              </a:rPr>
              <a:t>Susan Isaacs</a:t>
            </a:r>
          </a:p>
        </p:txBody>
      </p:sp>
      <p:pic>
        <p:nvPicPr>
          <p:cNvPr id="54308" name="Picture 19">
            <a:extLst>
              <a:ext uri="{FF2B5EF4-FFF2-40B4-BE49-F238E27FC236}">
                <a16:creationId xmlns:a16="http://schemas.microsoft.com/office/drawing/2014/main" id="{A7251078-AF34-4166-AAD7-F77315DEBB7D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3700" y="5248275"/>
            <a:ext cx="1163638" cy="159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4309" name="TextBox 20">
            <a:extLst>
              <a:ext uri="{FF2B5EF4-FFF2-40B4-BE49-F238E27FC236}">
                <a16:creationId xmlns:a16="http://schemas.microsoft.com/office/drawing/2014/main" id="{744F2733-FF64-488B-83F1-934468D1AAE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32588" y="5589588"/>
            <a:ext cx="1008062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sz="1200" dirty="0">
                <a:solidFill>
                  <a:schemeClr val="bg1"/>
                </a:solidFill>
                <a:latin typeface="Arial"/>
                <a:ea typeface="ＭＳ Ｐゴシック"/>
                <a:cs typeface="Arial"/>
              </a:rPr>
              <a:t>Jean Piaget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7" name="Title 1">
            <a:extLst>
              <a:ext uri="{FF2B5EF4-FFF2-40B4-BE49-F238E27FC236}">
                <a16:creationId xmlns:a16="http://schemas.microsoft.com/office/drawing/2014/main" id="{EB8AE767-E76C-473C-9E0C-1182B15B0021}"/>
              </a:ext>
            </a:extLst>
          </p:cNvPr>
          <p:cNvSpPr>
            <a:spLocks noGrp="1"/>
          </p:cNvSpPr>
          <p:nvPr>
            <p:ph type="title" sz="quarter"/>
          </p:nvPr>
        </p:nvSpPr>
        <p:spPr/>
        <p:txBody>
          <a:bodyPr/>
          <a:lstStyle/>
          <a:p>
            <a:r>
              <a:rPr lang="en-GB" altLang="en-US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Ymchwilwyr</a:t>
            </a:r>
            <a:r>
              <a:rPr lang="en-GB" altLang="en-US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Cyfredol</a:t>
            </a:r>
            <a:r>
              <a:rPr lang="en-GB" altLang="en-US" dirty="0">
                <a:ea typeface="ＭＳ Ｐゴシック" panose="020B0600070205080204" pitchFamily="34" charset="-128"/>
              </a:rPr>
              <a:t/>
            </a:r>
            <a:br>
              <a:rPr lang="en-GB" altLang="en-US" dirty="0">
                <a:ea typeface="ＭＳ Ｐゴシック" panose="020B0600070205080204" pitchFamily="34" charset="-128"/>
              </a:rPr>
            </a:br>
            <a:r>
              <a:rPr lang="en-GB" altLang="en-US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Modern Researchers</a:t>
            </a:r>
          </a:p>
        </p:txBody>
      </p:sp>
      <p:sp>
        <p:nvSpPr>
          <p:cNvPr id="55298" name="Content Placeholder 2">
            <a:extLst>
              <a:ext uri="{FF2B5EF4-FFF2-40B4-BE49-F238E27FC236}">
                <a16:creationId xmlns:a16="http://schemas.microsoft.com/office/drawing/2014/main" id="{4B0CECE1-1C6E-4CBF-9217-84850FEA46D4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altLang="en-US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Barbara </a:t>
            </a:r>
            <a:r>
              <a:rPr lang="en-GB" altLang="en-US" dirty="0" err="1">
                <a:solidFill>
                  <a:srgbClr val="0070C0"/>
                </a:solidFill>
                <a:ea typeface="ＭＳ Ｐゴシック" panose="020B0600070205080204" pitchFamily="34" charset="-128"/>
              </a:rPr>
              <a:t>Rogoff</a:t>
            </a:r>
            <a:endParaRPr lang="en-GB" altLang="en-US" dirty="0">
              <a:solidFill>
                <a:srgbClr val="0070C0"/>
              </a:solidFill>
              <a:ea typeface="ＭＳ Ｐゴシック" panose="020B0600070205080204" pitchFamily="34" charset="-128"/>
            </a:endParaRPr>
          </a:p>
        </p:txBody>
      </p:sp>
      <p:pic>
        <p:nvPicPr>
          <p:cNvPr id="55299" name="Content Placeholder 6">
            <a:extLst>
              <a:ext uri="{FF2B5EF4-FFF2-40B4-BE49-F238E27FC236}">
                <a16:creationId xmlns:a16="http://schemas.microsoft.com/office/drawing/2014/main" id="{3EBAB1A2-75D8-4595-A1BD-EC9D9CB2BA48}"/>
              </a:ext>
            </a:extLst>
          </p:cNvPr>
          <p:cNvPicPr>
            <a:picLocks noGrp="1" noChangeAspect="1"/>
          </p:cNvPicPr>
          <p:nvPr>
            <p:ph sz="quarter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987675" y="1700213"/>
            <a:ext cx="1000125" cy="1562100"/>
          </a:xfrm>
        </p:spPr>
      </p:pic>
      <p:sp>
        <p:nvSpPr>
          <p:cNvPr id="55300" name="Content Placeholder 4">
            <a:extLst>
              <a:ext uri="{FF2B5EF4-FFF2-40B4-BE49-F238E27FC236}">
                <a16:creationId xmlns:a16="http://schemas.microsoft.com/office/drawing/2014/main" id="{91763924-577A-434F-B661-8D02561E0258}"/>
              </a:ext>
            </a:extLst>
          </p:cNvPr>
          <p:cNvSpPr>
            <a:spLocks noGrp="1"/>
          </p:cNvSpPr>
          <p:nvPr>
            <p:ph sz="quarter" idx="3"/>
          </p:nvPr>
        </p:nvSpPr>
        <p:spPr>
          <a:xfrm>
            <a:off x="457200" y="3886200"/>
            <a:ext cx="4038600" cy="2187575"/>
          </a:xfrm>
        </p:spPr>
        <p:txBody>
          <a:bodyPr/>
          <a:lstStyle/>
          <a:p>
            <a:r>
              <a:rPr lang="en-GB" altLang="en-US" dirty="0" err="1">
                <a:solidFill>
                  <a:srgbClr val="0070C0"/>
                </a:solidFill>
                <a:ea typeface="ＭＳ Ｐゴシック" panose="020B0600070205080204" pitchFamily="34" charset="-128"/>
              </a:rPr>
              <a:t>Fere</a:t>
            </a:r>
            <a:r>
              <a:rPr lang="en-GB" altLang="en-US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solidFill>
                  <a:srgbClr val="0070C0"/>
                </a:solidFill>
                <a:ea typeface="ＭＳ Ｐゴシック" panose="020B0600070205080204" pitchFamily="34" charset="-128"/>
              </a:rPr>
              <a:t>Laevers</a:t>
            </a:r>
            <a:endParaRPr lang="en-GB" altLang="en-US" dirty="0">
              <a:solidFill>
                <a:srgbClr val="0070C0"/>
              </a:solidFill>
              <a:ea typeface="ＭＳ Ｐゴシック" panose="020B0600070205080204" pitchFamily="34" charset="-128"/>
            </a:endParaRPr>
          </a:p>
        </p:txBody>
      </p:sp>
      <p:sp>
        <p:nvSpPr>
          <p:cNvPr id="55301" name="Content Placeholder 4">
            <a:extLst>
              <a:ext uri="{FF2B5EF4-FFF2-40B4-BE49-F238E27FC236}">
                <a16:creationId xmlns:a16="http://schemas.microsoft.com/office/drawing/2014/main" id="{45CFC9B5-F306-4AA5-8DDA-CACEF7FC86ED}"/>
              </a:ext>
            </a:extLst>
          </p:cNvPr>
          <p:cNvSpPr>
            <a:spLocks noGrp="1"/>
          </p:cNvSpPr>
          <p:nvPr>
            <p:ph sz="quarter" idx="4294967295"/>
          </p:nvPr>
        </p:nvSpPr>
        <p:spPr>
          <a:xfrm>
            <a:off x="5105400" y="1725613"/>
            <a:ext cx="4038600" cy="2187575"/>
          </a:xfrm>
        </p:spPr>
        <p:txBody>
          <a:bodyPr/>
          <a:lstStyle/>
          <a:p>
            <a:r>
              <a:rPr lang="en-GB" altLang="en-US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Kathy Sylva</a:t>
            </a:r>
          </a:p>
        </p:txBody>
      </p:sp>
      <p:sp>
        <p:nvSpPr>
          <p:cNvPr id="55304" name="Content Placeholder 4">
            <a:extLst>
              <a:ext uri="{FF2B5EF4-FFF2-40B4-BE49-F238E27FC236}">
                <a16:creationId xmlns:a16="http://schemas.microsoft.com/office/drawing/2014/main" id="{D222528F-09FA-47F4-B0F0-5F1D2B1CCEC6}"/>
              </a:ext>
            </a:extLst>
          </p:cNvPr>
          <p:cNvSpPr>
            <a:spLocks noGrp="1"/>
          </p:cNvSpPr>
          <p:nvPr>
            <p:ph sz="quarter" idx="4294967295"/>
          </p:nvPr>
        </p:nvSpPr>
        <p:spPr>
          <a:xfrm>
            <a:off x="5105400" y="3786188"/>
            <a:ext cx="4038600" cy="2187575"/>
          </a:xfrm>
        </p:spPr>
        <p:txBody>
          <a:bodyPr/>
          <a:lstStyle/>
          <a:p>
            <a:r>
              <a:rPr lang="en-GB" altLang="en-US" dirty="0" err="1">
                <a:solidFill>
                  <a:srgbClr val="0070C0"/>
                </a:solidFill>
                <a:ea typeface="ＭＳ Ｐゴシック" panose="020B0600070205080204" pitchFamily="34" charset="-128"/>
              </a:rPr>
              <a:t>Iram</a:t>
            </a:r>
            <a:r>
              <a:rPr lang="en-GB" altLang="en-US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solidFill>
                  <a:srgbClr val="0070C0"/>
                </a:solidFill>
                <a:ea typeface="ＭＳ Ｐゴシック" panose="020B0600070205080204" pitchFamily="34" charset="-128"/>
              </a:rPr>
              <a:t>Siraj</a:t>
            </a:r>
            <a:r>
              <a:rPr lang="en-GB" altLang="en-US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  </a:t>
            </a:r>
          </a:p>
        </p:txBody>
      </p:sp>
      <p:pic>
        <p:nvPicPr>
          <p:cNvPr id="55302" name="Picture 10">
            <a:extLst>
              <a:ext uri="{FF2B5EF4-FFF2-40B4-BE49-F238E27FC236}">
                <a16:creationId xmlns:a16="http://schemas.microsoft.com/office/drawing/2014/main" id="{78E59449-4D6E-467E-8DE9-C770D416F5BA}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6775" y="1600200"/>
            <a:ext cx="1470025" cy="1468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5303" name="Picture 11">
            <a:extLst>
              <a:ext uri="{FF2B5EF4-FFF2-40B4-BE49-F238E27FC236}">
                <a16:creationId xmlns:a16="http://schemas.microsoft.com/office/drawing/2014/main" id="{CA31E8A0-0F5D-410F-8E54-5308DA62E86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4400" y="4365625"/>
            <a:ext cx="1606550" cy="155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5305" name="Picture 13">
            <a:extLst>
              <a:ext uri="{FF2B5EF4-FFF2-40B4-BE49-F238E27FC236}">
                <a16:creationId xmlns:a16="http://schemas.microsoft.com/office/drawing/2014/main" id="{8280335D-E698-4534-957C-D2916ACB60D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3725" y="4330700"/>
            <a:ext cx="1743075" cy="1743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>
            <a:extLst>
              <a:ext uri="{FF2B5EF4-FFF2-40B4-BE49-F238E27FC236}">
                <a16:creationId xmlns:a16="http://schemas.microsoft.com/office/drawing/2014/main" id="{5DD2F837-2B25-4E60-BD0B-F2A7D2B315D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err="1">
                <a:ea typeface="ＭＳ Ｐゴシック" panose="020B0600070205080204" pitchFamily="34" charset="-128"/>
              </a:rPr>
              <a:t>Prif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bwyntiau</a:t>
            </a:r>
            <a:r>
              <a:rPr lang="en-GB" altLang="en-US" dirty="0">
                <a:ea typeface="ＭＳ Ｐゴシック" panose="020B0600070205080204" pitchFamily="34" charset="-128"/>
              </a:rPr>
              <a:t> / </a:t>
            </a:r>
            <a:r>
              <a:rPr lang="en-GB" altLang="en-US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Main points</a:t>
            </a:r>
            <a:endParaRPr lang="en-US" altLang="en-US" dirty="0">
              <a:solidFill>
                <a:srgbClr val="0070C0"/>
              </a:solidFill>
              <a:ea typeface="ＭＳ Ｐゴシック" panose="020B0600070205080204" pitchFamily="34" charset="-128"/>
            </a:endParaRPr>
          </a:p>
        </p:txBody>
      </p:sp>
      <p:sp>
        <p:nvSpPr>
          <p:cNvPr id="56321" name="Rectangle 3">
            <a:extLst>
              <a:ext uri="{FF2B5EF4-FFF2-40B4-BE49-F238E27FC236}">
                <a16:creationId xmlns:a16="http://schemas.microsoft.com/office/drawing/2014/main" id="{99318256-1BAB-4C66-A13D-166DE828392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11188" y="1628775"/>
            <a:ext cx="7975600" cy="4068763"/>
          </a:xfrm>
        </p:spPr>
        <p:txBody>
          <a:bodyPr>
            <a:normAutofit fontScale="92500" lnSpcReduction="20000"/>
          </a:bodyPr>
          <a:lstStyle/>
          <a:p>
            <a:pPr marL="0" indent="0" eaLnBrk="1" hangingPunct="1">
              <a:lnSpc>
                <a:spcPct val="90000"/>
              </a:lnSpc>
              <a:buFont typeface="Symbol" panose="05050102010706020507" pitchFamily="18" charset="2"/>
              <a:buNone/>
            </a:pPr>
            <a:r>
              <a:rPr lang="en-GB" altLang="en-US">
                <a:solidFill>
                  <a:srgbClr val="FF0000"/>
                </a:solidFill>
                <a:ea typeface="ＭＳ Ｐゴシック" panose="020B0600070205080204" pitchFamily="34" charset="-128"/>
              </a:rPr>
              <a:t>* Dysgu drwy brofiadau uniongyrchol a chwarae /</a:t>
            </a:r>
          </a:p>
          <a:p>
            <a:pPr marL="0" indent="0" eaLnBrk="1" hangingPunct="1">
              <a:lnSpc>
                <a:spcPct val="90000"/>
              </a:lnSpc>
              <a:buFont typeface="Symbol" panose="05050102010706020507" pitchFamily="18" charset="2"/>
              <a:buNone/>
            </a:pPr>
            <a:r>
              <a:rPr lang="en-GB" altLang="en-US">
                <a:ea typeface="ＭＳ Ｐゴシック" panose="020B0600070205080204" pitchFamily="34" charset="-128"/>
              </a:rPr>
              <a:t>    </a:t>
            </a:r>
            <a:r>
              <a:rPr lang="en-GB" altLang="en-US">
                <a:solidFill>
                  <a:srgbClr val="0070C0"/>
                </a:solidFill>
                <a:ea typeface="ＭＳ Ｐゴシック" panose="020B0600070205080204" pitchFamily="34" charset="-128"/>
              </a:rPr>
              <a:t>Learning through experiential activities &amp; play</a:t>
            </a:r>
          </a:p>
          <a:p>
            <a:pPr marL="0" indent="0" eaLnBrk="1" hangingPunct="1">
              <a:lnSpc>
                <a:spcPct val="90000"/>
              </a:lnSpc>
              <a:buFont typeface="Symbol" panose="05050102010706020507" pitchFamily="18" charset="2"/>
              <a:buNone/>
            </a:pPr>
            <a:endParaRPr lang="en-GB" altLang="en-US">
              <a:solidFill>
                <a:srgbClr val="0070C0"/>
              </a:solidFill>
              <a:ea typeface="ＭＳ Ｐゴシック" panose="020B0600070205080204" pitchFamily="34" charset="-128"/>
            </a:endParaRPr>
          </a:p>
          <a:p>
            <a:pPr marL="0" indent="0" eaLnBrk="1" hangingPunct="1">
              <a:lnSpc>
                <a:spcPct val="90000"/>
              </a:lnSpc>
            </a:pPr>
            <a:r>
              <a:rPr lang="en-GB" altLang="en-US">
                <a:solidFill>
                  <a:srgbClr val="FF0000"/>
                </a:solidFill>
                <a:ea typeface="ＭＳ Ｐゴシック" panose="020B0600070205080204" pitchFamily="34" charset="-128"/>
              </a:rPr>
              <a:t>R</a:t>
            </a:r>
            <a:r>
              <a:rPr lang="en-US" altLang="en-US">
                <a:solidFill>
                  <a:srgbClr val="FF0000"/>
                </a:solidFill>
                <a:ea typeface="ＭＳ Ｐゴシック" panose="020B0600070205080204" pitchFamily="34" charset="-128"/>
              </a:rPr>
              <a:t>ôl yr oedolion </a:t>
            </a:r>
            <a:r>
              <a:rPr lang="en-US" altLang="en-US">
                <a:ea typeface="ＭＳ Ｐゴシック" panose="020B0600070205080204" pitchFamily="34" charset="-128"/>
              </a:rPr>
              <a:t>/ </a:t>
            </a:r>
            <a:r>
              <a:rPr lang="en-US" altLang="en-US">
                <a:solidFill>
                  <a:srgbClr val="0070C0"/>
                </a:solidFill>
                <a:ea typeface="ＭＳ Ｐゴシック" panose="020B0600070205080204" pitchFamily="34" charset="-128"/>
              </a:rPr>
              <a:t>The Adult’s role</a:t>
            </a:r>
          </a:p>
          <a:p>
            <a:pPr marL="0" indent="0" eaLnBrk="1" hangingPunct="1">
              <a:lnSpc>
                <a:spcPct val="90000"/>
              </a:lnSpc>
              <a:buFont typeface="Symbol" panose="05050102010706020507" pitchFamily="18" charset="2"/>
              <a:buNone/>
            </a:pPr>
            <a:endParaRPr lang="en-US" altLang="en-US">
              <a:solidFill>
                <a:srgbClr val="0070C0"/>
              </a:solidFill>
              <a:ea typeface="ＭＳ Ｐゴシック" panose="020B0600070205080204" pitchFamily="34" charset="-128"/>
            </a:endParaRPr>
          </a:p>
          <a:p>
            <a:pPr marL="0" indent="0" eaLnBrk="1" hangingPunct="1">
              <a:lnSpc>
                <a:spcPct val="90000"/>
              </a:lnSpc>
            </a:pPr>
            <a:r>
              <a:rPr lang="en-GB" altLang="en-US">
                <a:solidFill>
                  <a:srgbClr val="FF0000"/>
                </a:solidFill>
                <a:ea typeface="ＭＳ Ｐゴシック" panose="020B0600070205080204" pitchFamily="34" charset="-128"/>
              </a:rPr>
              <a:t>Tu allan / </a:t>
            </a:r>
            <a:r>
              <a:rPr lang="en-GB" altLang="en-US">
                <a:solidFill>
                  <a:srgbClr val="0070C0"/>
                </a:solidFill>
                <a:ea typeface="ＭＳ Ｐゴシック" panose="020B0600070205080204" pitchFamily="34" charset="-128"/>
              </a:rPr>
              <a:t>The outdoors</a:t>
            </a:r>
          </a:p>
          <a:p>
            <a:pPr marL="0" indent="0" eaLnBrk="1" hangingPunct="1">
              <a:lnSpc>
                <a:spcPct val="90000"/>
              </a:lnSpc>
              <a:buFont typeface="Symbol" panose="05050102010706020507" pitchFamily="18" charset="2"/>
              <a:buNone/>
            </a:pPr>
            <a:endParaRPr lang="en-GB" altLang="en-US">
              <a:solidFill>
                <a:srgbClr val="0070C0"/>
              </a:solidFill>
              <a:ea typeface="ＭＳ Ｐゴシック" panose="020B0600070205080204" pitchFamily="34" charset="-128"/>
            </a:endParaRPr>
          </a:p>
          <a:p>
            <a:pPr marL="0" indent="0" eaLnBrk="1" hangingPunct="1">
              <a:lnSpc>
                <a:spcPct val="90000"/>
              </a:lnSpc>
            </a:pPr>
            <a:r>
              <a:rPr lang="en-GB" altLang="en-US">
                <a:solidFill>
                  <a:srgbClr val="FF0000"/>
                </a:solidFill>
                <a:ea typeface="ＭＳ Ｐゴシック" panose="020B0600070205080204" pitchFamily="34" charset="-128"/>
              </a:rPr>
              <a:t>Plentyn ganolog </a:t>
            </a:r>
            <a:r>
              <a:rPr lang="en-GB" altLang="en-US">
                <a:ea typeface="ＭＳ Ｐゴシック" panose="020B0600070205080204" pitchFamily="34" charset="-128"/>
              </a:rPr>
              <a:t>/ </a:t>
            </a:r>
            <a:r>
              <a:rPr lang="en-GB" altLang="en-US">
                <a:solidFill>
                  <a:srgbClr val="0070C0"/>
                </a:solidFill>
                <a:ea typeface="ＭＳ Ｐゴシック" panose="020B0600070205080204" pitchFamily="34" charset="-128"/>
              </a:rPr>
              <a:t>Child centred</a:t>
            </a:r>
          </a:p>
          <a:p>
            <a:pPr marL="0" indent="0" eaLnBrk="1" hangingPunct="1">
              <a:lnSpc>
                <a:spcPct val="90000"/>
              </a:lnSpc>
              <a:buFont typeface="Symbol" panose="05050102010706020507" pitchFamily="18" charset="2"/>
              <a:buNone/>
            </a:pPr>
            <a:endParaRPr lang="en-GB" altLang="en-US">
              <a:solidFill>
                <a:srgbClr val="0070C0"/>
              </a:solidFill>
              <a:ea typeface="ＭＳ Ｐゴシック" panose="020B0600070205080204" pitchFamily="34" charset="-128"/>
            </a:endParaRPr>
          </a:p>
          <a:p>
            <a:pPr marL="0" indent="0" eaLnBrk="1" hangingPunct="1">
              <a:lnSpc>
                <a:spcPct val="90000"/>
              </a:lnSpc>
            </a:pPr>
            <a:r>
              <a:rPr lang="en-GB" altLang="en-US">
                <a:solidFill>
                  <a:srgbClr val="FF0000"/>
                </a:solidFill>
                <a:ea typeface="ＭＳ Ｐゴシック" panose="020B0600070205080204" pitchFamily="34" charset="-128"/>
              </a:rPr>
              <a:t>O fewn cyd-desun </a:t>
            </a:r>
            <a:r>
              <a:rPr lang="en-GB" altLang="en-US">
                <a:ea typeface="ＭＳ Ｐゴシック" panose="020B0600070205080204" pitchFamily="34" charset="-128"/>
              </a:rPr>
              <a:t>/ </a:t>
            </a:r>
            <a:r>
              <a:rPr lang="en-GB" altLang="en-US">
                <a:solidFill>
                  <a:srgbClr val="0070C0"/>
                </a:solidFill>
                <a:ea typeface="ＭＳ Ｐゴシック" panose="020B0600070205080204" pitchFamily="34" charset="-128"/>
              </a:rPr>
              <a:t>Within context</a:t>
            </a:r>
          </a:p>
          <a:p>
            <a:pPr marL="0" indent="0" eaLnBrk="1" hangingPunct="1">
              <a:lnSpc>
                <a:spcPct val="90000"/>
              </a:lnSpc>
              <a:buFont typeface="Symbol" panose="05050102010706020507" pitchFamily="18" charset="2"/>
              <a:buNone/>
            </a:pPr>
            <a:endParaRPr lang="en-GB" altLang="en-US">
              <a:solidFill>
                <a:srgbClr val="0070C0"/>
              </a:solidFill>
              <a:ea typeface="ＭＳ Ｐゴシック" panose="020B0600070205080204" pitchFamily="34" charset="-128"/>
            </a:endParaRPr>
          </a:p>
          <a:p>
            <a:pPr marL="0" indent="0" eaLnBrk="1" hangingPunct="1">
              <a:lnSpc>
                <a:spcPct val="90000"/>
              </a:lnSpc>
            </a:pPr>
            <a:r>
              <a:rPr lang="en-GB" altLang="en-US">
                <a:solidFill>
                  <a:srgbClr val="FF0000"/>
                </a:solidFill>
                <a:ea typeface="ＭＳ Ｐゴシック" panose="020B0600070205080204" pitchFamily="34" charset="-128"/>
              </a:rPr>
              <a:t>Annog dysgu gydol oes </a:t>
            </a:r>
            <a:r>
              <a:rPr lang="en-GB" altLang="en-US">
                <a:ea typeface="ＭＳ Ｐゴシック" panose="020B0600070205080204" pitchFamily="34" charset="-128"/>
              </a:rPr>
              <a:t>/ </a:t>
            </a:r>
            <a:r>
              <a:rPr lang="en-GB" altLang="en-US">
                <a:solidFill>
                  <a:srgbClr val="0070C0"/>
                </a:solidFill>
                <a:ea typeface="ＭＳ Ｐゴシック" panose="020B0600070205080204" pitchFamily="34" charset="-128"/>
              </a:rPr>
              <a:t>Encourage lifelong learners</a:t>
            </a:r>
            <a:endParaRPr lang="en-US" altLang="en-US">
              <a:solidFill>
                <a:srgbClr val="0070C0"/>
              </a:solidFill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69" name="Title 1">
            <a:extLst>
              <a:ext uri="{FF2B5EF4-FFF2-40B4-BE49-F238E27FC236}">
                <a16:creationId xmlns:a16="http://schemas.microsoft.com/office/drawing/2014/main" id="{2CD3E11E-2C6F-471F-B45A-8D0568655A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Ystyriaethau</a:t>
            </a:r>
            <a:r>
              <a:rPr lang="en-GB" altLang="en-US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pwysig</a:t>
            </a:r>
            <a:r>
              <a:rPr lang="en-GB" altLang="en-US" dirty="0">
                <a:solidFill>
                  <a:srgbClr val="FF0000"/>
                </a:solidFill>
                <a:ea typeface="ＭＳ Ｐゴシック" panose="020B0600070205080204" pitchFamily="34" charset="-128"/>
              </a:rPr>
              <a:t/>
            </a:r>
            <a:br>
              <a:rPr lang="en-GB" altLang="en-US" dirty="0">
                <a:solidFill>
                  <a:srgbClr val="FF0000"/>
                </a:solidFill>
                <a:ea typeface="ＭＳ Ｐゴシック" panose="020B0600070205080204" pitchFamily="34" charset="-128"/>
              </a:rPr>
            </a:br>
            <a:r>
              <a:rPr lang="en-GB" altLang="en-US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Important considerations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F73255-D8EF-4DCA-8C63-3B5652BE2354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>
              <a:defRPr/>
            </a:pPr>
            <a:r>
              <a:rPr lang="en-GB" dirty="0" err="1">
                <a:solidFill>
                  <a:srgbClr val="FF0000"/>
                </a:solidFill>
              </a:rPr>
              <a:t>Yr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Amgylchedd</a:t>
            </a:r>
            <a:endParaRPr lang="en-GB" dirty="0">
              <a:solidFill>
                <a:srgbClr val="FF0000"/>
              </a:solidFill>
            </a:endParaRPr>
          </a:p>
          <a:p>
            <a:pPr marL="0" indent="0">
              <a:buFont typeface="Symbol" panose="05050102010706020507" pitchFamily="18" charset="2"/>
              <a:buNone/>
              <a:defRPr/>
            </a:pPr>
            <a:endParaRPr lang="en-GB" dirty="0">
              <a:solidFill>
                <a:srgbClr val="FF0000"/>
              </a:solidFill>
            </a:endParaRPr>
          </a:p>
          <a:p>
            <a:pPr>
              <a:defRPr/>
            </a:pPr>
            <a:r>
              <a:rPr lang="en-GB" dirty="0" err="1">
                <a:solidFill>
                  <a:srgbClr val="FF0000"/>
                </a:solidFill>
              </a:rPr>
              <a:t>Yr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Adnoddau</a:t>
            </a:r>
            <a:endParaRPr lang="en-GB" dirty="0">
              <a:solidFill>
                <a:srgbClr val="FF0000"/>
              </a:solidFill>
            </a:endParaRPr>
          </a:p>
          <a:p>
            <a:pPr marL="0" indent="0">
              <a:buFont typeface="Symbol" panose="05050102010706020507" pitchFamily="18" charset="2"/>
              <a:buNone/>
              <a:defRPr/>
            </a:pPr>
            <a:endParaRPr lang="en-GB" dirty="0">
              <a:solidFill>
                <a:srgbClr val="FF0000"/>
              </a:solidFill>
            </a:endParaRPr>
          </a:p>
          <a:p>
            <a:pPr>
              <a:defRPr/>
            </a:pPr>
            <a:r>
              <a:rPr lang="en-GB" dirty="0">
                <a:solidFill>
                  <a:srgbClr val="FF0000"/>
                </a:solidFill>
              </a:rPr>
              <a:t>Y dull </a:t>
            </a:r>
            <a:r>
              <a:rPr lang="en-GB" dirty="0" err="1">
                <a:solidFill>
                  <a:srgbClr val="FF0000"/>
                </a:solidFill>
              </a:rPr>
              <a:t>addysgu</a:t>
            </a:r>
            <a:endParaRPr lang="en-GB" dirty="0">
              <a:solidFill>
                <a:srgbClr val="FF0000"/>
              </a:solidFill>
            </a:endParaRPr>
          </a:p>
          <a:p>
            <a:pPr>
              <a:defRPr/>
            </a:pPr>
            <a:endParaRPr lang="en-GB" dirty="0">
              <a:solidFill>
                <a:srgbClr val="FF0000"/>
              </a:solidFill>
            </a:endParaRPr>
          </a:p>
          <a:p>
            <a:pPr>
              <a:defRPr/>
            </a:pPr>
            <a:r>
              <a:rPr lang="en-GB" dirty="0">
                <a:solidFill>
                  <a:srgbClr val="FF0000"/>
                </a:solidFill>
              </a:rPr>
              <a:t>Ethos </a:t>
            </a:r>
            <a:r>
              <a:rPr lang="en-GB" dirty="0" err="1">
                <a:solidFill>
                  <a:srgbClr val="FF0000"/>
                </a:solidFill>
              </a:rPr>
              <a:t>tîm</a:t>
            </a:r>
            <a:endParaRPr lang="en-GB" dirty="0">
              <a:solidFill>
                <a:srgbClr val="FF0000"/>
              </a:solidFill>
            </a:endParaRPr>
          </a:p>
          <a:p>
            <a:pPr marL="0" indent="0">
              <a:buFont typeface="Symbol" panose="05050102010706020507" pitchFamily="18" charset="2"/>
              <a:buNone/>
              <a:defRPr/>
            </a:pPr>
            <a:endParaRPr lang="en-GB" dirty="0"/>
          </a:p>
          <a:p>
            <a:pPr marL="0" indent="0">
              <a:buFont typeface="Symbol" panose="05050102010706020507" pitchFamily="18" charset="2"/>
              <a:buNone/>
              <a:defRPr/>
            </a:pPr>
            <a:endParaRPr lang="en-GB" dirty="0"/>
          </a:p>
          <a:p>
            <a:pPr>
              <a:defRPr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F5AA07-DFC0-45C0-8E14-A2BE07F59AC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645025" y="2679700"/>
            <a:ext cx="4103688" cy="3446463"/>
          </a:xfrm>
        </p:spPr>
        <p:txBody>
          <a:bodyPr/>
          <a:lstStyle/>
          <a:p>
            <a:pPr>
              <a:defRPr/>
            </a:pPr>
            <a:r>
              <a:rPr lang="en-GB" dirty="0">
                <a:solidFill>
                  <a:srgbClr val="0070C0"/>
                </a:solidFill>
              </a:rPr>
              <a:t>The Learning Environment</a:t>
            </a:r>
          </a:p>
          <a:p>
            <a:pPr marL="0" indent="0">
              <a:buFont typeface="Symbol" panose="05050102010706020507" pitchFamily="18" charset="2"/>
              <a:buNone/>
              <a:defRPr/>
            </a:pPr>
            <a:endParaRPr lang="en-GB" dirty="0">
              <a:solidFill>
                <a:srgbClr val="0070C0"/>
              </a:solidFill>
            </a:endParaRPr>
          </a:p>
          <a:p>
            <a:pPr>
              <a:defRPr/>
            </a:pPr>
            <a:r>
              <a:rPr lang="en-GB" dirty="0">
                <a:solidFill>
                  <a:srgbClr val="0070C0"/>
                </a:solidFill>
              </a:rPr>
              <a:t>The Resources</a:t>
            </a:r>
          </a:p>
          <a:p>
            <a:pPr marL="0" indent="0">
              <a:buFont typeface="Symbol" panose="05050102010706020507" pitchFamily="18" charset="2"/>
              <a:buNone/>
              <a:defRPr/>
            </a:pPr>
            <a:endParaRPr lang="en-GB" dirty="0">
              <a:solidFill>
                <a:srgbClr val="0070C0"/>
              </a:solidFill>
            </a:endParaRPr>
          </a:p>
          <a:p>
            <a:pPr>
              <a:defRPr/>
            </a:pPr>
            <a:r>
              <a:rPr lang="en-GB" dirty="0">
                <a:solidFill>
                  <a:srgbClr val="0070C0"/>
                </a:solidFill>
              </a:rPr>
              <a:t>Teaching style</a:t>
            </a:r>
          </a:p>
          <a:p>
            <a:pPr marL="0" indent="0">
              <a:buFont typeface="Symbol" panose="05050102010706020507" pitchFamily="18" charset="2"/>
              <a:buNone/>
              <a:defRPr/>
            </a:pPr>
            <a:endParaRPr lang="en-GB" dirty="0">
              <a:solidFill>
                <a:srgbClr val="0070C0"/>
              </a:solidFill>
            </a:endParaRPr>
          </a:p>
          <a:p>
            <a:pPr>
              <a:defRPr/>
            </a:pPr>
            <a:r>
              <a:rPr lang="en-GB" dirty="0">
                <a:solidFill>
                  <a:srgbClr val="0070C0"/>
                </a:solidFill>
              </a:rPr>
              <a:t>Team teaching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21472" y="3356992"/>
            <a:ext cx="8136904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rgbClr val="0070C0"/>
                </a:solidFill>
              </a:rPr>
              <a:t>Support for the effectiveness of the Foundation Phase was emphasised further by Professor Graham Donaldson in his review of the curriculum and assessment arrangements in Wales – Successful Futures: Independent Review of Curriculum and Assessment Arrangements in Wales (2015).   Foundation Phase Action Plan 2016</a:t>
            </a:r>
          </a:p>
        </p:txBody>
      </p:sp>
      <p:sp>
        <p:nvSpPr>
          <p:cNvPr id="8" name="Rectangle 7"/>
          <p:cNvSpPr/>
          <p:nvPr/>
        </p:nvSpPr>
        <p:spPr>
          <a:xfrm>
            <a:off x="395536" y="692696"/>
            <a:ext cx="792088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 err="1"/>
              <a:t>Gwelwyd</a:t>
            </a:r>
            <a:r>
              <a:rPr lang="en-GB" sz="2400" dirty="0"/>
              <a:t> </a:t>
            </a:r>
            <a:r>
              <a:rPr lang="en-GB" sz="2400" dirty="0" err="1"/>
              <a:t>pwyslais</a:t>
            </a:r>
            <a:r>
              <a:rPr lang="en-GB" sz="2400" dirty="0"/>
              <a:t> </a:t>
            </a:r>
            <a:r>
              <a:rPr lang="en-GB" sz="2400" dirty="0" err="1"/>
              <a:t>pellach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y </a:t>
            </a:r>
            <a:r>
              <a:rPr lang="en-GB" sz="2400" dirty="0" err="1"/>
              <a:t>gefnogaeth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effeithiolrwydd</a:t>
            </a:r>
            <a:r>
              <a:rPr lang="en-GB" sz="2400" dirty="0"/>
              <a:t> y </a:t>
            </a:r>
            <a:r>
              <a:rPr lang="en-GB" sz="2400" dirty="0" err="1"/>
              <a:t>Cyfnod</a:t>
            </a:r>
            <a:r>
              <a:rPr lang="en-GB" sz="2400" dirty="0"/>
              <a:t> Sylfaen </a:t>
            </a:r>
            <a:r>
              <a:rPr lang="en-GB" sz="2400" dirty="0" err="1"/>
              <a:t>gan</a:t>
            </a:r>
            <a:r>
              <a:rPr lang="en-GB" sz="2400" dirty="0"/>
              <a:t> </a:t>
            </a:r>
            <a:r>
              <a:rPr lang="en-GB" sz="2400" dirty="0" err="1"/>
              <a:t>yr</a:t>
            </a:r>
            <a:r>
              <a:rPr lang="en-GB" sz="2400" dirty="0"/>
              <a:t> </a:t>
            </a:r>
            <a:r>
              <a:rPr lang="en-GB" sz="2400" dirty="0" err="1"/>
              <a:t>Athro</a:t>
            </a:r>
            <a:r>
              <a:rPr lang="en-GB" sz="2400" dirty="0"/>
              <a:t> Graham Donaldson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Dyfodol</a:t>
            </a:r>
            <a:r>
              <a:rPr lang="en-GB" sz="2400" dirty="0"/>
              <a:t> </a:t>
            </a:r>
            <a:r>
              <a:rPr lang="en-GB" sz="2400" dirty="0" err="1"/>
              <a:t>Llwyddiannus</a:t>
            </a:r>
            <a:r>
              <a:rPr lang="en-GB" sz="2400" dirty="0"/>
              <a:t>: </a:t>
            </a:r>
            <a:r>
              <a:rPr lang="en-GB" sz="2400" dirty="0" err="1"/>
              <a:t>Adolygiad</a:t>
            </a:r>
            <a:r>
              <a:rPr lang="en-GB" sz="2400" dirty="0"/>
              <a:t> </a:t>
            </a:r>
            <a:r>
              <a:rPr lang="en-GB" sz="2400" dirty="0" err="1"/>
              <a:t>Annibynnol</a:t>
            </a:r>
            <a:r>
              <a:rPr lang="en-GB" sz="2400" dirty="0"/>
              <a:t> </a:t>
            </a:r>
            <a:r>
              <a:rPr lang="en-GB" sz="2400" dirty="0" err="1"/>
              <a:t>o’r</a:t>
            </a:r>
            <a:r>
              <a:rPr lang="en-GB" sz="2400" dirty="0"/>
              <a:t> </a:t>
            </a:r>
            <a:r>
              <a:rPr lang="en-GB" sz="2400" dirty="0" err="1"/>
              <a:t>Cwricwlwm</a:t>
            </a:r>
            <a:r>
              <a:rPr lang="en-GB" sz="2400" dirty="0"/>
              <a:t> </a:t>
            </a:r>
            <a:r>
              <a:rPr lang="en-GB" sz="2400" dirty="0" err="1"/>
              <a:t>a’r</a:t>
            </a:r>
            <a:r>
              <a:rPr lang="en-GB" sz="2400" dirty="0"/>
              <a:t> </a:t>
            </a:r>
            <a:r>
              <a:rPr lang="en-GB" sz="2400" dirty="0" err="1"/>
              <a:t>Trefniadau</a:t>
            </a:r>
            <a:r>
              <a:rPr lang="en-GB" sz="2400" dirty="0"/>
              <a:t> </a:t>
            </a:r>
            <a:r>
              <a:rPr lang="en-GB" sz="2400" dirty="0" err="1"/>
              <a:t>Asesu</a:t>
            </a:r>
            <a:r>
              <a:rPr lang="en-GB" sz="2400" dirty="0"/>
              <a:t> </a:t>
            </a:r>
            <a:r>
              <a:rPr lang="en-GB" sz="2400" dirty="0" err="1"/>
              <a:t>yng</a:t>
            </a:r>
            <a:r>
              <a:rPr lang="en-GB" sz="2400" dirty="0"/>
              <a:t> </a:t>
            </a:r>
            <a:r>
              <a:rPr lang="en-GB" sz="2400" dirty="0" err="1"/>
              <a:t>Nghymru</a:t>
            </a:r>
            <a:r>
              <a:rPr lang="en-GB" sz="2400" dirty="0"/>
              <a:t> (2015). </a:t>
            </a:r>
          </a:p>
          <a:p>
            <a:r>
              <a:rPr lang="en-GB" sz="2400" dirty="0" err="1"/>
              <a:t>Cynllun</a:t>
            </a:r>
            <a:r>
              <a:rPr lang="en-GB" sz="2400" dirty="0"/>
              <a:t> </a:t>
            </a:r>
            <a:r>
              <a:rPr lang="en-GB" sz="2400" dirty="0" err="1"/>
              <a:t>Gweithredu’r</a:t>
            </a:r>
            <a:r>
              <a:rPr lang="en-GB" sz="2400" dirty="0"/>
              <a:t> </a:t>
            </a:r>
            <a:r>
              <a:rPr lang="en-GB" sz="2400" dirty="0" err="1"/>
              <a:t>Cyfnod</a:t>
            </a:r>
            <a:r>
              <a:rPr lang="en-GB" sz="2400" dirty="0"/>
              <a:t> Sylfaen 2016</a:t>
            </a:r>
          </a:p>
        </p:txBody>
      </p:sp>
    </p:spTree>
    <p:extLst>
      <p:ext uri="{BB962C8B-B14F-4D97-AF65-F5344CB8AC3E}">
        <p14:creationId xmlns:p14="http://schemas.microsoft.com/office/powerpoint/2010/main" val="65225829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32" y="332656"/>
            <a:ext cx="8229600" cy="1143000"/>
          </a:xfrm>
        </p:spPr>
        <p:txBody>
          <a:bodyPr/>
          <a:lstStyle/>
          <a:p>
            <a:r>
              <a:rPr lang="cy-GB" dirty="0"/>
              <a:t>Addysgeg y Cyfnod Sylfaen +</a:t>
            </a:r>
            <a:br>
              <a:rPr lang="cy-GB" dirty="0"/>
            </a:br>
            <a:r>
              <a:rPr lang="cy-GB" dirty="0" err="1">
                <a:solidFill>
                  <a:srgbClr val="0070C0"/>
                </a:solidFill>
              </a:rPr>
              <a:t>Foundation</a:t>
            </a:r>
            <a:r>
              <a:rPr lang="cy-GB" dirty="0">
                <a:solidFill>
                  <a:srgbClr val="0070C0"/>
                </a:solidFill>
              </a:rPr>
              <a:t> </a:t>
            </a:r>
            <a:r>
              <a:rPr lang="cy-GB" dirty="0" err="1">
                <a:solidFill>
                  <a:srgbClr val="0070C0"/>
                </a:solidFill>
              </a:rPr>
              <a:t>Phase</a:t>
            </a:r>
            <a:r>
              <a:rPr lang="cy-GB" dirty="0">
                <a:solidFill>
                  <a:srgbClr val="0070C0"/>
                </a:solidFill>
              </a:rPr>
              <a:t> </a:t>
            </a:r>
            <a:r>
              <a:rPr lang="cy-GB" dirty="0" err="1">
                <a:solidFill>
                  <a:srgbClr val="0070C0"/>
                </a:solidFill>
              </a:rPr>
              <a:t>Pedagogy</a:t>
            </a:r>
            <a:r>
              <a:rPr lang="cy-GB" dirty="0">
                <a:solidFill>
                  <a:srgbClr val="0070C0"/>
                </a:solidFill>
              </a:rPr>
              <a:t> +</a:t>
            </a:r>
            <a:endParaRPr lang="en-GB" dirty="0">
              <a:solidFill>
                <a:srgbClr val="0070C0"/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3688" y="1700808"/>
            <a:ext cx="5328592" cy="5017792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1763688" y="5949280"/>
            <a:ext cx="2160240" cy="792088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973810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Title 2">
            <a:extLst>
              <a:ext uri="{FF2B5EF4-FFF2-40B4-BE49-F238E27FC236}">
                <a16:creationId xmlns:a16="http://schemas.microsoft.com/office/drawing/2014/main" id="{63641A77-36B3-4FE1-AEB2-1A12E7436B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8766" y="188640"/>
            <a:ext cx="7055380" cy="1400530"/>
          </a:xfrm>
        </p:spPr>
        <p:txBody>
          <a:bodyPr/>
          <a:lstStyle/>
          <a:p>
            <a:r>
              <a:rPr lang="en-GB" altLang="en-US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Cyfeiriadau</a:t>
            </a:r>
            <a:r>
              <a:rPr lang="en-GB" altLang="en-US" dirty="0">
                <a:solidFill>
                  <a:srgbClr val="FF0000"/>
                </a:solidFill>
                <a:ea typeface="ＭＳ Ｐゴシック" panose="020B0600070205080204" pitchFamily="34" charset="-128"/>
              </a:rPr>
              <a:t/>
            </a:r>
            <a:br>
              <a:rPr lang="en-GB" altLang="en-US" dirty="0">
                <a:solidFill>
                  <a:srgbClr val="FF0000"/>
                </a:solidFill>
                <a:ea typeface="ＭＳ Ｐゴシック" panose="020B0600070205080204" pitchFamily="34" charset="-128"/>
              </a:rPr>
            </a:br>
            <a:r>
              <a:rPr lang="en-GB" altLang="en-US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                          </a:t>
            </a:r>
            <a:r>
              <a:rPr lang="en-GB" altLang="en-US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References</a:t>
            </a:r>
            <a:endParaRPr lang="en-US" altLang="en-US" dirty="0">
              <a:solidFill>
                <a:srgbClr val="0070C0"/>
              </a:solidFill>
              <a:ea typeface="ＭＳ Ｐゴシック" panose="020B0600070205080204" pitchFamily="34" charset="-128"/>
            </a:endParaRPr>
          </a:p>
        </p:txBody>
      </p:sp>
      <p:sp>
        <p:nvSpPr>
          <p:cNvPr id="59393" name="Content Placeholder 1">
            <a:extLst>
              <a:ext uri="{FF2B5EF4-FFF2-40B4-BE49-F238E27FC236}">
                <a16:creationId xmlns:a16="http://schemas.microsoft.com/office/drawing/2014/main" id="{10DB1881-D669-4DB4-8E2A-7CAF80990F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8766" y="1574714"/>
            <a:ext cx="7552953" cy="5193664"/>
          </a:xfrm>
        </p:spPr>
        <p:txBody>
          <a:bodyPr>
            <a:normAutofit lnSpcReduction="10000"/>
          </a:bodyPr>
          <a:lstStyle/>
          <a:p>
            <a:pPr marL="0" indent="0">
              <a:buFont typeface="Symbol" panose="05050102010706020507" pitchFamily="18" charset="2"/>
              <a:buNone/>
            </a:pPr>
            <a:r>
              <a:rPr lang="en-US" altLang="en-US" dirty="0">
                <a:ea typeface="ＭＳ Ｐゴシック" panose="020B0600070205080204" pitchFamily="34" charset="-128"/>
                <a:hlinkClick r:id="rId3"/>
              </a:rPr>
              <a:t>http://gov.wales/docs/dcells/publications/150803-fp-framework-cy.pdf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pPr marL="0" indent="0">
              <a:buFont typeface="Symbol" panose="05050102010706020507" pitchFamily="18" charset="2"/>
              <a:buNone/>
            </a:pPr>
            <a:r>
              <a:rPr lang="en-US" altLang="en-US" dirty="0">
                <a:ea typeface="ＭＳ Ｐゴシック" panose="020B0600070205080204" pitchFamily="34" charset="-128"/>
                <a:hlinkClick r:id="rId4"/>
              </a:rPr>
              <a:t>http://gov.wales/docs/dcells/publications/150803-fp-framework-en.pdf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pPr marL="0" indent="0">
              <a:buFont typeface="Symbol" panose="05050102010706020507" pitchFamily="18" charset="2"/>
              <a:buNone/>
            </a:pPr>
            <a:endParaRPr lang="en-US" altLang="en-US" dirty="0">
              <a:ea typeface="ＭＳ Ｐゴシック" panose="020B0600070205080204" pitchFamily="34" charset="-128"/>
              <a:hlinkClick r:id="rId5"/>
            </a:endParaRPr>
          </a:p>
          <a:p>
            <a:pPr marL="0" indent="0">
              <a:buFont typeface="Symbol" panose="05050102010706020507" pitchFamily="18" charset="2"/>
              <a:buNone/>
            </a:pPr>
            <a:r>
              <a:rPr lang="en-US" altLang="en-US" dirty="0">
                <a:ea typeface="ＭＳ Ｐゴシック" panose="020B0600070205080204" pitchFamily="34" charset="-128"/>
                <a:hlinkClick r:id="rId5"/>
              </a:rPr>
              <a:t>https://llyw.cymru/y-cyfnod-sylfaen-cynllun-gweithredu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pPr marL="0" indent="0">
              <a:buFont typeface="Symbol" panose="05050102010706020507" pitchFamily="18" charset="2"/>
              <a:buNone/>
            </a:pPr>
            <a:r>
              <a:rPr lang="en-US" altLang="en-US" dirty="0">
                <a:ea typeface="ＭＳ Ｐゴシック" panose="020B0600070205080204" pitchFamily="34" charset="-128"/>
                <a:hlinkClick r:id="rId6"/>
              </a:rPr>
              <a:t>https://gov.wales/foundation-phase-action-plan?_ga=2.97513311.1584090363.1567611109-164256353.1537773651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pPr marL="0" indent="0">
              <a:buFont typeface="Symbol" panose="05050102010706020507" pitchFamily="18" charset="2"/>
              <a:buNone/>
            </a:pPr>
            <a:endParaRPr lang="en-US" altLang="en-US" dirty="0">
              <a:ea typeface="ＭＳ Ｐゴシック" panose="020B0600070205080204" pitchFamily="34" charset="-128"/>
              <a:hlinkClick r:id="rId7"/>
            </a:endParaRPr>
          </a:p>
          <a:p>
            <a:pPr marL="0" indent="0">
              <a:buFont typeface="Symbol" panose="05050102010706020507" pitchFamily="18" charset="2"/>
              <a:buNone/>
            </a:pPr>
            <a:r>
              <a:rPr lang="en-US" altLang="en-US" dirty="0">
                <a:ea typeface="ＭＳ Ｐゴシック" panose="020B0600070205080204" pitchFamily="34" charset="-128"/>
                <a:hlinkClick r:id="rId7"/>
              </a:rPr>
              <a:t>https://gweddill.gov.wales/docs/dcells/publications/150225-successful-futures-cy.pdf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pPr marL="0" indent="0">
              <a:buFont typeface="Symbol" panose="05050102010706020507" pitchFamily="18" charset="2"/>
              <a:buNone/>
            </a:pPr>
            <a:r>
              <a:rPr lang="en-US" altLang="en-US" dirty="0">
                <a:ea typeface="ＭＳ Ｐゴシック" panose="020B0600070205080204" pitchFamily="34" charset="-128"/>
                <a:hlinkClick r:id="rId8"/>
              </a:rPr>
              <a:t>https://gweddill.gov.wales/docs/dcells/publications/150225-successful-futures-en.pdf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pPr marL="0" indent="0">
              <a:buFont typeface="Symbol" panose="05050102010706020507" pitchFamily="18" charset="2"/>
              <a:buNone/>
            </a:pPr>
            <a:endParaRPr lang="en-US" altLang="en-US" dirty="0">
              <a:ea typeface="ＭＳ Ｐゴシック" panose="020B0600070205080204" pitchFamily="34" charset="-128"/>
            </a:endParaRPr>
          </a:p>
          <a:p>
            <a:pPr marL="0" indent="0">
              <a:buFont typeface="Symbol" panose="05050102010706020507" pitchFamily="18" charset="2"/>
              <a:buNone/>
            </a:pPr>
            <a:endParaRPr lang="en-US" altLang="en-US" dirty="0">
              <a:ea typeface="ＭＳ Ｐゴシック" panose="020B0600070205080204" pitchFamily="34" charset="-128"/>
            </a:endParaRPr>
          </a:p>
          <a:p>
            <a:pPr marL="0" indent="0">
              <a:buFont typeface="Symbol" panose="05050102010706020507" pitchFamily="18" charset="2"/>
              <a:buNone/>
            </a:pPr>
            <a:endParaRPr lang="en-US" altLang="en-US" dirty="0">
              <a:ea typeface="ＭＳ Ｐゴシック" panose="020B0600070205080204" pitchFamily="34" charset="-128"/>
            </a:endParaRPr>
          </a:p>
          <a:p>
            <a:pPr marL="0" indent="0">
              <a:buFont typeface="Symbol" panose="05050102010706020507" pitchFamily="18" charset="2"/>
              <a:buNone/>
            </a:pPr>
            <a:endParaRPr lang="en-US" altLang="en-US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643</TotalTime>
  <Words>2023</Words>
  <Application>Microsoft Office PowerPoint</Application>
  <PresentationFormat>On-screen Show (4:3)</PresentationFormat>
  <Paragraphs>445</Paragraphs>
  <Slides>27</Slides>
  <Notes>23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8" baseType="lpstr">
      <vt:lpstr>ＭＳ Ｐゴシック</vt:lpstr>
      <vt:lpstr>Arial</vt:lpstr>
      <vt:lpstr>Bradley Hand ITC</vt:lpstr>
      <vt:lpstr>Candara</vt:lpstr>
      <vt:lpstr>Century Gothic</vt:lpstr>
      <vt:lpstr>Comic Sans MS</vt:lpstr>
      <vt:lpstr>Sylfaen</vt:lpstr>
      <vt:lpstr>Symbol</vt:lpstr>
      <vt:lpstr>Times New Roman</vt:lpstr>
      <vt:lpstr>Wingdings 3</vt:lpstr>
      <vt:lpstr>Ion</vt:lpstr>
      <vt:lpstr>PowerPoint Presentation</vt:lpstr>
      <vt:lpstr>PowerPoint Presentation</vt:lpstr>
      <vt:lpstr>Y meysydd/ The areas</vt:lpstr>
      <vt:lpstr>PowerPoint Presentation</vt:lpstr>
      <vt:lpstr>Pwysig/ Important </vt:lpstr>
      <vt:lpstr>PowerPoint Presentation</vt:lpstr>
      <vt:lpstr>PowerPoint Presentation</vt:lpstr>
      <vt:lpstr>Ystyriaethau / Considerations</vt:lpstr>
      <vt:lpstr>PowerPoint Presentation</vt:lpstr>
      <vt:lpstr>PowerPoint Presentation</vt:lpstr>
      <vt:lpstr>PowerPoint Presentation</vt:lpstr>
      <vt:lpstr>PowerPoint Presentation</vt:lpstr>
      <vt:lpstr>Cynllunio fel tîm Planning as a team</vt:lpstr>
      <vt:lpstr>PowerPoint Presentation</vt:lpstr>
      <vt:lpstr>PowerPoint Presentation</vt:lpstr>
      <vt:lpstr>PowerPoint Presentation</vt:lpstr>
      <vt:lpstr>Sut mae plant  yn dysgu? How do children learn?</vt:lpstr>
      <vt:lpstr>Ydych chi’n cofio? Do you remember?</vt:lpstr>
      <vt:lpstr>Sut wyf yn dysgu? How do I learn?</vt:lpstr>
      <vt:lpstr>Beth ddywed yr ymchwil? What does the research tell us?</vt:lpstr>
      <vt:lpstr>Pwy yw pwy? Who’s who?</vt:lpstr>
      <vt:lpstr>Ymchwilwyr Cyfredol Modern Researchers</vt:lpstr>
      <vt:lpstr>Prif bwyntiau / Main points</vt:lpstr>
      <vt:lpstr>Ystyriaethau pwysig Important considerations</vt:lpstr>
      <vt:lpstr>PowerPoint Presentation</vt:lpstr>
      <vt:lpstr>Addysgeg y Cyfnod Sylfaen + Foundation Phase Pedagogy +</vt:lpstr>
      <vt:lpstr>Cyfeiriadau                           References</vt:lpstr>
    </vt:vector>
  </TitlesOfParts>
  <Company>CyD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Carys Richards</dc:creator>
  <cp:lastModifiedBy>Carys Jennings</cp:lastModifiedBy>
  <cp:revision>71</cp:revision>
  <dcterms:created xsi:type="dcterms:W3CDTF">2014-09-23T16:40:58Z</dcterms:created>
  <dcterms:modified xsi:type="dcterms:W3CDTF">2019-09-17T16:45:32Z</dcterms:modified>
</cp:coreProperties>
</file>