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sldIdLst>
    <p:sldId id="256" r:id="rId5"/>
    <p:sldId id="257" r:id="rId6"/>
    <p:sldId id="258" r:id="rId7"/>
    <p:sldId id="310" r:id="rId8"/>
    <p:sldId id="311" r:id="rId9"/>
    <p:sldId id="278" r:id="rId10"/>
    <p:sldId id="281" r:id="rId11"/>
    <p:sldId id="298" r:id="rId12"/>
    <p:sldId id="299" r:id="rId13"/>
    <p:sldId id="301" r:id="rId14"/>
    <p:sldId id="268" r:id="rId15"/>
    <p:sldId id="307" r:id="rId16"/>
    <p:sldId id="302" r:id="rId17"/>
    <p:sldId id="290" r:id="rId18"/>
    <p:sldId id="312" r:id="rId19"/>
    <p:sldId id="315" r:id="rId20"/>
    <p:sldId id="320" r:id="rId21"/>
    <p:sldId id="318" r:id="rId22"/>
    <p:sldId id="319" r:id="rId23"/>
    <p:sldId id="316" r:id="rId24"/>
    <p:sldId id="321" r:id="rId25"/>
    <p:sldId id="283" r:id="rId26"/>
    <p:sldId id="304" r:id="rId27"/>
    <p:sldId id="314" r:id="rId28"/>
    <p:sldId id="305" r:id="rId29"/>
    <p:sldId id="300" r:id="rId30"/>
    <p:sldId id="323" r:id="rId31"/>
    <p:sldId id="322" r:id="rId32"/>
    <p:sldId id="308" r:id="rId33"/>
    <p:sldId id="309" r:id="rId34"/>
    <p:sldId id="27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51A3E8-F6C2-449C-ACAE-433128BC052E}" v="98" dt="2025-02-14T19:58:11.6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922" autoAdjust="0"/>
  </p:normalViewPr>
  <p:slideViewPr>
    <p:cSldViewPr>
      <p:cViewPr varScale="1">
        <p:scale>
          <a:sx n="105" d="100"/>
          <a:sy n="105" d="100"/>
        </p:scale>
        <p:origin x="244" y="72"/>
      </p:cViewPr>
      <p:guideLst>
        <p:guide orient="horz" pos="2160"/>
        <p:guide pos="2880"/>
      </p:guideLst>
    </p:cSldViewPr>
  </p:slideViewPr>
  <p:notesTextViewPr>
    <p:cViewPr>
      <p:scale>
        <a:sx n="1" d="1"/>
        <a:sy n="1" d="1"/>
      </p:scale>
      <p:origin x="0" y="0"/>
    </p:cViewPr>
  </p:notesTextViewPr>
  <p:sorterViewPr>
    <p:cViewPr>
      <p:scale>
        <a:sx n="100" d="100"/>
        <a:sy n="100" d="100"/>
      </p:scale>
      <p:origin x="0" y="-33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2D418B-F2BE-4232-9925-DF8BABD14753}" type="datetimeFigureOut">
              <a:rPr lang="en-GB" smtClean="0"/>
              <a:pPr/>
              <a:t>03/03/2026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D34C8D-7B3A-44E8-96E0-EF5C0B618739}" type="slidenum">
              <a:rPr lang="en-GB" smtClean="0"/>
              <a:pPr/>
              <a:t>‹#›</a:t>
            </a:fld>
            <a:endParaRPr lang="en-GB"/>
          </a:p>
        </p:txBody>
      </p:sp>
    </p:spTree>
    <p:extLst>
      <p:ext uri="{BB962C8B-B14F-4D97-AF65-F5344CB8AC3E}">
        <p14:creationId xmlns:p14="http://schemas.microsoft.com/office/powerpoint/2010/main" val="3747257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11</a:t>
            </a:fld>
            <a:endParaRPr lang="en-GB"/>
          </a:p>
        </p:txBody>
      </p:sp>
    </p:spTree>
    <p:extLst>
      <p:ext uri="{BB962C8B-B14F-4D97-AF65-F5344CB8AC3E}">
        <p14:creationId xmlns:p14="http://schemas.microsoft.com/office/powerpoint/2010/main" val="1763054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Disability</a:t>
            </a:r>
          </a:p>
          <a:p>
            <a:pPr fontAlgn="t"/>
            <a:r>
              <a:rPr lang="en-GB" sz="1200" b="0" i="0" kern="1200" dirty="0">
                <a:solidFill>
                  <a:schemeClr val="tx1"/>
                </a:solidFill>
                <a:effectLst/>
                <a:latin typeface="+mn-lt"/>
                <a:ea typeface="+mn-ea"/>
                <a:cs typeface="+mn-cs"/>
              </a:rPr>
              <a:t>A school refuses to allow a pupil with a physical disability to go on a trip </a:t>
            </a:r>
            <a:r>
              <a:rPr lang="en-GB" sz="1200" b="0" i="1" kern="1200" dirty="0">
                <a:solidFill>
                  <a:schemeClr val="tx1"/>
                </a:solidFill>
                <a:effectLst/>
                <a:latin typeface="+mn-lt"/>
                <a:ea typeface="+mn-ea"/>
                <a:cs typeface="+mn-cs"/>
              </a:rPr>
              <a:t>even though reasonable adjustments could be made</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2. Race / Ethnicity</a:t>
            </a:r>
          </a:p>
          <a:p>
            <a:pPr fontAlgn="t"/>
            <a:r>
              <a:rPr lang="en-GB" sz="1200" b="0" i="0" kern="1200" dirty="0">
                <a:solidFill>
                  <a:schemeClr val="tx1"/>
                </a:solidFill>
                <a:effectLst/>
                <a:latin typeface="+mn-lt"/>
                <a:ea typeface="+mn-ea"/>
                <a:cs typeface="+mn-cs"/>
              </a:rPr>
              <a:t>A Black pupil is disciplined more harshly than White pupils for the same behaviour because of biased assumptions.</a:t>
            </a:r>
          </a:p>
          <a:p>
            <a:pPr fontAlgn="t"/>
            <a:r>
              <a:rPr lang="en-GB" sz="1200" b="1" i="0" kern="1200" dirty="0">
                <a:solidFill>
                  <a:schemeClr val="tx1"/>
                </a:solidFill>
                <a:effectLst/>
                <a:latin typeface="+mn-lt"/>
                <a:ea typeface="+mn-ea"/>
                <a:cs typeface="+mn-cs"/>
              </a:rPr>
              <a:t>3. Religion or Belief</a:t>
            </a:r>
          </a:p>
          <a:p>
            <a:pPr fontAlgn="t"/>
            <a:r>
              <a:rPr lang="en-GB" sz="1200" b="0" i="0" kern="1200" dirty="0">
                <a:solidFill>
                  <a:schemeClr val="tx1"/>
                </a:solidFill>
                <a:effectLst/>
                <a:latin typeface="+mn-lt"/>
                <a:ea typeface="+mn-ea"/>
                <a:cs typeface="+mn-cs"/>
              </a:rPr>
              <a:t>A Muslim student is not allowed time or space to pray, even though the school makes allowances for other forms of individual reflection.</a:t>
            </a:r>
          </a:p>
          <a:p>
            <a:pPr fontAlgn="t"/>
            <a:r>
              <a:rPr lang="en-GB" sz="1200" b="1" i="0" kern="1200" dirty="0">
                <a:solidFill>
                  <a:schemeClr val="tx1"/>
                </a:solidFill>
                <a:effectLst/>
                <a:latin typeface="+mn-lt"/>
                <a:ea typeface="+mn-ea"/>
                <a:cs typeface="+mn-cs"/>
              </a:rPr>
              <a:t>4. Sex</a:t>
            </a:r>
          </a:p>
          <a:p>
            <a:pPr fontAlgn="t"/>
            <a:r>
              <a:rPr lang="en-GB" sz="1200" b="0" i="0" kern="1200" dirty="0">
                <a:solidFill>
                  <a:schemeClr val="tx1"/>
                </a:solidFill>
                <a:effectLst/>
                <a:latin typeface="+mn-lt"/>
                <a:ea typeface="+mn-ea"/>
                <a:cs typeface="+mn-cs"/>
              </a:rPr>
              <a:t>A girl is prevented from taking part in a design‑technology project involving tools, while boys are encouraged to join.</a:t>
            </a:r>
          </a:p>
          <a:p>
            <a:pPr fontAlgn="t"/>
            <a:r>
              <a:rPr lang="en-GB" sz="1200" b="1" i="0" kern="1200" dirty="0">
                <a:solidFill>
                  <a:schemeClr val="tx1"/>
                </a:solidFill>
                <a:effectLst/>
                <a:latin typeface="+mn-lt"/>
                <a:ea typeface="+mn-ea"/>
                <a:cs typeface="+mn-cs"/>
              </a:rPr>
              <a:t>5. Pregnancy / Maternity</a:t>
            </a:r>
          </a:p>
          <a:p>
            <a:pPr fontAlgn="t"/>
            <a:r>
              <a:rPr lang="en-GB" sz="1200" b="0" i="0" kern="1200" dirty="0">
                <a:solidFill>
                  <a:schemeClr val="tx1"/>
                </a:solidFill>
                <a:effectLst/>
                <a:latin typeface="+mn-lt"/>
                <a:ea typeface="+mn-ea"/>
                <a:cs typeface="+mn-cs"/>
              </a:rPr>
              <a:t>A pregnant student is told she cannot sit exams because she “might be a distraction,” despite being able and willing to attend.</a:t>
            </a:r>
          </a:p>
          <a:p>
            <a:pPr fontAlgn="t"/>
            <a:r>
              <a:rPr lang="en-GB" sz="1200" b="1" i="0" kern="1200" dirty="0">
                <a:solidFill>
                  <a:schemeClr val="tx1"/>
                </a:solidFill>
                <a:effectLst/>
                <a:latin typeface="+mn-lt"/>
                <a:ea typeface="+mn-ea"/>
                <a:cs typeface="+mn-cs"/>
              </a:rPr>
              <a:t>6. Sexual Orientation</a:t>
            </a:r>
          </a:p>
          <a:p>
            <a:pPr fontAlgn="t"/>
            <a:r>
              <a:rPr lang="en-GB" sz="1200" b="0" i="0" kern="1200" dirty="0">
                <a:solidFill>
                  <a:schemeClr val="tx1"/>
                </a:solidFill>
                <a:effectLst/>
                <a:latin typeface="+mn-lt"/>
                <a:ea typeface="+mn-ea"/>
                <a:cs typeface="+mn-cs"/>
              </a:rPr>
              <a:t>A pupil is removed from a group activity after mentioning they have two mums, because the teacher thinks it may “confuse others.”</a:t>
            </a:r>
          </a:p>
          <a:p>
            <a:pPr fontAlgn="t"/>
            <a:r>
              <a:rPr lang="en-GB" sz="1200" b="1" i="0" kern="1200" dirty="0">
                <a:solidFill>
                  <a:schemeClr val="tx1"/>
                </a:solidFill>
                <a:effectLst/>
                <a:latin typeface="+mn-lt"/>
                <a:ea typeface="+mn-ea"/>
                <a:cs typeface="+mn-cs"/>
              </a:rPr>
              <a:t>7. Gender Reassignment</a:t>
            </a:r>
          </a:p>
          <a:p>
            <a:pPr fontAlgn="t"/>
            <a:r>
              <a:rPr lang="en-GB" sz="1200" b="0" i="0" kern="1200" dirty="0">
                <a:solidFill>
                  <a:schemeClr val="tx1"/>
                </a:solidFill>
                <a:effectLst/>
                <a:latin typeface="+mn-lt"/>
                <a:ea typeface="+mn-ea"/>
                <a:cs typeface="+mn-cs"/>
              </a:rPr>
              <a:t>A trans student is refused access to the uniform options available to other pupils who identify as the same gender.</a:t>
            </a:r>
          </a:p>
          <a:p>
            <a:pPr fontAlgn="t"/>
            <a:r>
              <a:rPr lang="en-GB" sz="1200" b="1" i="0" kern="1200" dirty="0">
                <a:solidFill>
                  <a:schemeClr val="tx1"/>
                </a:solidFill>
                <a:effectLst/>
                <a:latin typeface="+mn-lt"/>
                <a:ea typeface="+mn-ea"/>
                <a:cs typeface="+mn-cs"/>
              </a:rPr>
              <a:t>8. Age</a:t>
            </a:r>
          </a:p>
          <a:p>
            <a:pPr fontAlgn="t"/>
            <a:r>
              <a:rPr lang="en-GB" sz="1200" b="0" i="0" kern="1200" dirty="0">
                <a:solidFill>
                  <a:schemeClr val="tx1"/>
                </a:solidFill>
                <a:effectLst/>
                <a:latin typeface="+mn-lt"/>
                <a:ea typeface="+mn-ea"/>
                <a:cs typeface="+mn-cs"/>
              </a:rPr>
              <a:t>Older sixth‑form students are allowed to apply for leadership roles, but younger sixth‑formers are automatically excluded </a:t>
            </a:r>
            <a:r>
              <a:rPr lang="en-GB" sz="1200" b="0" i="1" kern="1200" dirty="0">
                <a:solidFill>
                  <a:schemeClr val="tx1"/>
                </a:solidFill>
                <a:effectLst/>
                <a:latin typeface="+mn-lt"/>
                <a:ea typeface="+mn-ea"/>
                <a:cs typeface="+mn-cs"/>
              </a:rPr>
              <a:t>because of age alone</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9. Association</a:t>
            </a:r>
          </a:p>
          <a:p>
            <a:pPr fontAlgn="t"/>
            <a:r>
              <a:rPr lang="en-GB" sz="1200" b="0" i="0" kern="1200" dirty="0">
                <a:solidFill>
                  <a:schemeClr val="tx1"/>
                </a:solidFill>
                <a:effectLst/>
                <a:latin typeface="+mn-lt"/>
                <a:ea typeface="+mn-ea"/>
                <a:cs typeface="+mn-cs"/>
              </a:rPr>
              <a:t>A pupil is treated unfairly because their parent is disabled, e.g., the school assumes they will “struggle to participate” in after‑school events.</a:t>
            </a:r>
          </a:p>
          <a:p>
            <a:pPr fontAlgn="t"/>
            <a:r>
              <a:rPr lang="en-GB" sz="1200" b="1" i="0" kern="1200" dirty="0">
                <a:solidFill>
                  <a:schemeClr val="tx1"/>
                </a:solidFill>
                <a:effectLst/>
                <a:latin typeface="+mn-lt"/>
                <a:ea typeface="+mn-ea"/>
                <a:cs typeface="+mn-cs"/>
              </a:rPr>
              <a:t>10. Perception</a:t>
            </a:r>
          </a:p>
          <a:p>
            <a:pPr fontAlgn="t"/>
            <a:r>
              <a:rPr lang="en-GB" sz="1200" b="0" i="0" kern="1200" dirty="0">
                <a:solidFill>
                  <a:schemeClr val="tx1"/>
                </a:solidFill>
                <a:effectLst/>
                <a:latin typeface="+mn-lt"/>
                <a:ea typeface="+mn-ea"/>
                <a:cs typeface="+mn-cs"/>
              </a:rPr>
              <a:t>A student is bullied by staff or barred from opportunities because they are </a:t>
            </a:r>
            <a:r>
              <a:rPr lang="en-GB" sz="1200" b="0" i="1" kern="1200" dirty="0">
                <a:solidFill>
                  <a:schemeClr val="tx1"/>
                </a:solidFill>
                <a:effectLst/>
                <a:latin typeface="+mn-lt"/>
                <a:ea typeface="+mn-ea"/>
                <a:cs typeface="+mn-cs"/>
              </a:rPr>
              <a:t>perceived</a:t>
            </a:r>
            <a:r>
              <a:rPr lang="en-GB" sz="1200" b="0" i="0" kern="1200" dirty="0">
                <a:solidFill>
                  <a:schemeClr val="tx1"/>
                </a:solidFill>
                <a:effectLst/>
                <a:latin typeface="+mn-lt"/>
                <a:ea typeface="+mn-ea"/>
                <a:cs typeface="+mn-cs"/>
              </a:rPr>
              <a:t> to be gay, even if they never disclosed this.</a:t>
            </a:r>
          </a:p>
          <a:p>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16</a:t>
            </a:fld>
            <a:endParaRPr lang="en-GB"/>
          </a:p>
        </p:txBody>
      </p:sp>
    </p:spTree>
    <p:extLst>
      <p:ext uri="{BB962C8B-B14F-4D97-AF65-F5344CB8AC3E}">
        <p14:creationId xmlns:p14="http://schemas.microsoft.com/office/powerpoint/2010/main" val="1587583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Uniform Policy (Religion)</a:t>
            </a:r>
          </a:p>
          <a:p>
            <a:pPr fontAlgn="t"/>
            <a:r>
              <a:rPr lang="en-GB" sz="1200" b="0" i="0" kern="1200" dirty="0">
                <a:solidFill>
                  <a:schemeClr val="tx1"/>
                </a:solidFill>
                <a:effectLst/>
                <a:latin typeface="+mn-lt"/>
                <a:ea typeface="+mn-ea"/>
                <a:cs typeface="+mn-cs"/>
              </a:rPr>
              <a:t>A school requires </a:t>
            </a:r>
            <a:r>
              <a:rPr lang="en-GB" sz="1200" b="0" i="1" kern="1200" dirty="0">
                <a:solidFill>
                  <a:schemeClr val="tx1"/>
                </a:solidFill>
                <a:effectLst/>
                <a:latin typeface="+mn-lt"/>
                <a:ea typeface="+mn-ea"/>
                <a:cs typeface="+mn-cs"/>
              </a:rPr>
              <a:t>all</a:t>
            </a:r>
            <a:r>
              <a:rPr lang="en-GB" sz="1200" b="0" i="0" kern="1200" dirty="0">
                <a:solidFill>
                  <a:schemeClr val="tx1"/>
                </a:solidFill>
                <a:effectLst/>
                <a:latin typeface="+mn-lt"/>
                <a:ea typeface="+mn-ea"/>
                <a:cs typeface="+mn-cs"/>
              </a:rPr>
              <a:t> pupils to be clean‑shaven.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seems neutral, but it disadvantages pupils whose religious beliefs require them to keep a beard (e.g., Sikh or Muslim boys).</a:t>
            </a:r>
          </a:p>
          <a:p>
            <a:pPr fontAlgn="t"/>
            <a:r>
              <a:rPr lang="en-GB" sz="1200" b="1" i="0" kern="1200" dirty="0">
                <a:solidFill>
                  <a:schemeClr val="tx1"/>
                </a:solidFill>
                <a:effectLst/>
                <a:latin typeface="+mn-lt"/>
                <a:ea typeface="+mn-ea"/>
                <a:cs typeface="+mn-cs"/>
              </a:rPr>
              <a:t>2. PE Kit Rules (Culture / Religion / Disability)</a:t>
            </a:r>
          </a:p>
          <a:p>
            <a:pPr fontAlgn="t"/>
            <a:r>
              <a:rPr lang="en-GB" sz="1200" b="0" i="0" kern="1200" dirty="0">
                <a:solidFill>
                  <a:schemeClr val="tx1"/>
                </a:solidFill>
                <a:effectLst/>
                <a:latin typeface="+mn-lt"/>
                <a:ea typeface="+mn-ea"/>
                <a:cs typeface="+mn-cs"/>
              </a:rPr>
              <a:t>A policy that insists all pupils wear </a:t>
            </a:r>
            <a:r>
              <a:rPr lang="en-GB" sz="1200" b="0" i="1" kern="1200" dirty="0">
                <a:solidFill>
                  <a:schemeClr val="tx1"/>
                </a:solidFill>
                <a:effectLst/>
                <a:latin typeface="+mn-lt"/>
                <a:ea typeface="+mn-ea"/>
                <a:cs typeface="+mn-cs"/>
              </a:rPr>
              <a:t>shorts only</a:t>
            </a:r>
            <a:r>
              <a:rPr lang="en-GB" sz="1200" b="0" i="0" kern="1200" dirty="0">
                <a:solidFill>
                  <a:schemeClr val="tx1"/>
                </a:solidFill>
                <a:effectLst/>
                <a:latin typeface="+mn-lt"/>
                <a:ea typeface="+mn-ea"/>
                <a:cs typeface="+mn-cs"/>
              </a:rPr>
              <a:t> in PE may disadvantage:</a:t>
            </a:r>
          </a:p>
          <a:p>
            <a:pPr fontAlgn="t"/>
            <a:r>
              <a:rPr lang="en-GB" sz="1200" b="0" i="0" kern="1200" dirty="0">
                <a:solidFill>
                  <a:schemeClr val="tx1"/>
                </a:solidFill>
                <a:effectLst/>
                <a:latin typeface="+mn-lt"/>
                <a:ea typeface="+mn-ea"/>
                <a:cs typeface="+mn-cs"/>
              </a:rPr>
              <a:t>girls from faith groups who wear modest clothing</a:t>
            </a:r>
          </a:p>
          <a:p>
            <a:pPr fontAlgn="t"/>
            <a:r>
              <a:rPr lang="en-GB" sz="1200" b="0" i="0" kern="1200" dirty="0">
                <a:solidFill>
                  <a:schemeClr val="tx1"/>
                </a:solidFill>
                <a:effectLst/>
                <a:latin typeface="+mn-lt"/>
                <a:ea typeface="+mn-ea"/>
                <a:cs typeface="+mn-cs"/>
              </a:rPr>
              <a:t>pupils with sensory or skin‑related disabilities</a:t>
            </a:r>
          </a:p>
          <a:p>
            <a:pPr fontAlgn="t"/>
            <a:r>
              <a:rPr lang="en-GB" sz="1200" b="1" i="0" kern="1200" dirty="0">
                <a:solidFill>
                  <a:schemeClr val="tx1"/>
                </a:solidFill>
                <a:effectLst/>
                <a:latin typeface="+mn-lt"/>
                <a:ea typeface="+mn-ea"/>
                <a:cs typeface="+mn-cs"/>
              </a:rPr>
              <a:t>3. Exams or Activities Scheduled on Religious Holidays</a:t>
            </a:r>
          </a:p>
          <a:p>
            <a:pPr fontAlgn="t"/>
            <a:r>
              <a:rPr lang="en-GB" sz="1200" b="0" i="0" kern="1200" dirty="0">
                <a:solidFill>
                  <a:schemeClr val="tx1"/>
                </a:solidFill>
                <a:effectLst/>
                <a:latin typeface="+mn-lt"/>
                <a:ea typeface="+mn-ea"/>
                <a:cs typeface="+mn-cs"/>
              </a:rPr>
              <a:t>A school schedules compulsory activities, mock exams, or performances on major religious festivals (Eid, Yom Kippur, Diwali).</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disadvantages pupils who must miss the event due to their beliefs.</a:t>
            </a:r>
          </a:p>
          <a:p>
            <a:pPr fontAlgn="t"/>
            <a:r>
              <a:rPr lang="en-GB" sz="1200" b="1" i="0" kern="1200" dirty="0">
                <a:solidFill>
                  <a:schemeClr val="tx1"/>
                </a:solidFill>
                <a:effectLst/>
                <a:latin typeface="+mn-lt"/>
                <a:ea typeface="+mn-ea"/>
                <a:cs typeface="+mn-cs"/>
              </a:rPr>
              <a:t>4. Homework Set Over the Weekend (Religion)</a:t>
            </a:r>
          </a:p>
          <a:p>
            <a:pPr fontAlgn="t"/>
            <a:r>
              <a:rPr lang="en-GB" sz="1200" b="0" i="0" kern="1200" dirty="0">
                <a:solidFill>
                  <a:schemeClr val="tx1"/>
                </a:solidFill>
                <a:effectLst/>
                <a:latin typeface="+mn-lt"/>
                <a:ea typeface="+mn-ea"/>
                <a:cs typeface="+mn-cs"/>
              </a:rPr>
              <a:t>A rule that </a:t>
            </a:r>
            <a:r>
              <a:rPr lang="en-GB" sz="1200" b="0" i="1" kern="1200" dirty="0">
                <a:solidFill>
                  <a:schemeClr val="tx1"/>
                </a:solidFill>
                <a:effectLst/>
                <a:latin typeface="+mn-lt"/>
                <a:ea typeface="+mn-ea"/>
                <a:cs typeface="+mn-cs"/>
              </a:rPr>
              <a:t>homework must be completed on Saturdays</a:t>
            </a:r>
            <a:r>
              <a:rPr lang="en-GB" sz="1200" b="0" i="0" kern="1200" dirty="0">
                <a:solidFill>
                  <a:schemeClr val="tx1"/>
                </a:solidFill>
                <a:effectLst/>
                <a:latin typeface="+mn-lt"/>
                <a:ea typeface="+mn-ea"/>
                <a:cs typeface="+mn-cs"/>
              </a:rPr>
              <a:t> disadvantages pupils who observe the Sabbath and cannot work during that period.</a:t>
            </a:r>
          </a:p>
          <a:p>
            <a:pPr fontAlgn="t"/>
            <a:r>
              <a:rPr lang="en-GB" sz="1200" b="1" i="0" kern="1200" dirty="0">
                <a:solidFill>
                  <a:schemeClr val="tx1"/>
                </a:solidFill>
                <a:effectLst/>
                <a:latin typeface="+mn-lt"/>
                <a:ea typeface="+mn-ea"/>
                <a:cs typeface="+mn-cs"/>
              </a:rPr>
              <a:t>5. Communication Only in English (Race / Language)</a:t>
            </a:r>
          </a:p>
          <a:p>
            <a:pPr fontAlgn="t"/>
            <a:r>
              <a:rPr lang="en-GB" sz="1200" b="0" i="0" kern="1200" dirty="0">
                <a:solidFill>
                  <a:schemeClr val="tx1"/>
                </a:solidFill>
                <a:effectLst/>
                <a:latin typeface="+mn-lt"/>
                <a:ea typeface="+mn-ea"/>
                <a:cs typeface="+mn-cs"/>
              </a:rPr>
              <a:t>A school policy that sends all information only in English may disadvantage families for whom English is an additional language, affecting access to school events or support.</a:t>
            </a:r>
          </a:p>
          <a:p>
            <a:pPr fontAlgn="t"/>
            <a:r>
              <a:rPr lang="en-GB" sz="1200" b="1" i="0" kern="1200" dirty="0">
                <a:solidFill>
                  <a:schemeClr val="tx1"/>
                </a:solidFill>
                <a:effectLst/>
                <a:latin typeface="+mn-lt"/>
                <a:ea typeface="+mn-ea"/>
                <a:cs typeface="+mn-cs"/>
              </a:rPr>
              <a:t>6. “No Hats” Rule (Religion)</a:t>
            </a:r>
          </a:p>
          <a:p>
            <a:pPr fontAlgn="t"/>
            <a:r>
              <a:rPr lang="en-GB" sz="1200" b="0" i="0" kern="1200" dirty="0">
                <a:solidFill>
                  <a:schemeClr val="tx1"/>
                </a:solidFill>
                <a:effectLst/>
                <a:latin typeface="+mn-lt"/>
                <a:ea typeface="+mn-ea"/>
                <a:cs typeface="+mn-cs"/>
              </a:rPr>
              <a:t>A blanket policy banning all headwear disadvantages pupils who wear religious head coverings (e.g., hijab, kippah, </a:t>
            </a:r>
            <a:r>
              <a:rPr lang="en-GB" sz="1200" b="0" i="0" kern="1200" dirty="0" err="1">
                <a:solidFill>
                  <a:schemeClr val="tx1"/>
                </a:solidFill>
                <a:effectLst/>
                <a:latin typeface="+mn-lt"/>
                <a:ea typeface="+mn-ea"/>
                <a:cs typeface="+mn-cs"/>
              </a:rPr>
              <a:t>patka</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7. Attendance Policy (Disability)</a:t>
            </a:r>
          </a:p>
          <a:p>
            <a:pPr fontAlgn="t"/>
            <a:r>
              <a:rPr lang="en-GB" sz="1200" b="0" i="0" kern="1200" dirty="0">
                <a:solidFill>
                  <a:schemeClr val="tx1"/>
                </a:solidFill>
                <a:effectLst/>
                <a:latin typeface="+mn-lt"/>
                <a:ea typeface="+mn-ea"/>
                <a:cs typeface="+mn-cs"/>
              </a:rPr>
              <a:t>A school policy penalises pupils for repeated absences with no flexibility.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disproportionately disadvantages pupils with long‑term medical conditions or disabilities requiring hospital appointments.</a:t>
            </a:r>
          </a:p>
          <a:p>
            <a:pPr fontAlgn="t"/>
            <a:r>
              <a:rPr lang="en-GB" sz="1200" b="1" i="0" kern="1200" dirty="0">
                <a:solidFill>
                  <a:schemeClr val="tx1"/>
                </a:solidFill>
                <a:effectLst/>
                <a:latin typeface="+mn-lt"/>
                <a:ea typeface="+mn-ea"/>
                <a:cs typeface="+mn-cs"/>
              </a:rPr>
              <a:t>8. Participation Rules (Neurodiversity / Disability)</a:t>
            </a:r>
          </a:p>
          <a:p>
            <a:pPr fontAlgn="t"/>
            <a:r>
              <a:rPr lang="en-GB" sz="1200" b="0" i="0" kern="1200" dirty="0">
                <a:solidFill>
                  <a:schemeClr val="tx1"/>
                </a:solidFill>
                <a:effectLst/>
                <a:latin typeface="+mn-lt"/>
                <a:ea typeface="+mn-ea"/>
                <a:cs typeface="+mn-cs"/>
              </a:rPr>
              <a:t>A requirement that </a:t>
            </a:r>
            <a:r>
              <a:rPr lang="en-GB" sz="1200" b="0" i="1" kern="1200" dirty="0">
                <a:solidFill>
                  <a:schemeClr val="tx1"/>
                </a:solidFill>
                <a:effectLst/>
                <a:latin typeface="+mn-lt"/>
                <a:ea typeface="+mn-ea"/>
                <a:cs typeface="+mn-cs"/>
              </a:rPr>
              <a:t>all pupils must make eye contact when speaking</a:t>
            </a:r>
            <a:r>
              <a:rPr lang="en-GB" sz="1200" b="0" i="0" kern="1200" dirty="0">
                <a:solidFill>
                  <a:schemeClr val="tx1"/>
                </a:solidFill>
                <a:effectLst/>
                <a:latin typeface="+mn-lt"/>
                <a:ea typeface="+mn-ea"/>
                <a:cs typeface="+mn-cs"/>
              </a:rPr>
              <a:t> appears neutral but disadvantages autistic pupils for whom eye contact can be distressing.</a:t>
            </a:r>
          </a:p>
          <a:p>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17</a:t>
            </a:fld>
            <a:endParaRPr lang="en-GB"/>
          </a:p>
        </p:txBody>
      </p:sp>
    </p:spTree>
    <p:extLst>
      <p:ext uri="{BB962C8B-B14F-4D97-AF65-F5344CB8AC3E}">
        <p14:creationId xmlns:p14="http://schemas.microsoft.com/office/powerpoint/2010/main" val="4174421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1" i="0" kern="1200" dirty="0">
              <a:solidFill>
                <a:schemeClr val="tx1"/>
              </a:solidFill>
              <a:effectLst/>
              <a:latin typeface="+mn-lt"/>
              <a:ea typeface="+mn-ea"/>
              <a:cs typeface="+mn-cs"/>
            </a:endParaRPr>
          </a:p>
          <a:p>
            <a:pPr fontAlgn="t"/>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Unwanted behaviour could include:</a:t>
            </a:r>
          </a:p>
          <a:p>
            <a:r>
              <a:rPr lang="en-GB" sz="1200" b="0" i="0" kern="1200" dirty="0">
                <a:solidFill>
                  <a:schemeClr val="tx1"/>
                </a:solidFill>
                <a:effectLst/>
                <a:latin typeface="+mn-lt"/>
                <a:ea typeface="+mn-ea"/>
                <a:cs typeface="+mn-cs"/>
              </a:rPr>
              <a:t>spoken or written abuse</a:t>
            </a:r>
          </a:p>
          <a:p>
            <a:r>
              <a:rPr lang="en-GB" sz="1200" b="0" i="0" kern="1200" dirty="0">
                <a:solidFill>
                  <a:schemeClr val="tx1"/>
                </a:solidFill>
                <a:effectLst/>
                <a:latin typeface="+mn-lt"/>
                <a:ea typeface="+mn-ea"/>
                <a:cs typeface="+mn-cs"/>
              </a:rPr>
              <a:t>offensive emails</a:t>
            </a:r>
          </a:p>
          <a:p>
            <a:r>
              <a:rPr lang="en-GB" sz="1200" b="0" i="0" kern="1200" dirty="0">
                <a:solidFill>
                  <a:schemeClr val="tx1"/>
                </a:solidFill>
                <a:effectLst/>
                <a:latin typeface="+mn-lt"/>
                <a:ea typeface="+mn-ea"/>
                <a:cs typeface="+mn-cs"/>
              </a:rPr>
              <a:t>tweets or comments on websites and social media</a:t>
            </a:r>
          </a:p>
          <a:p>
            <a:r>
              <a:rPr lang="en-GB" sz="1200" b="0" i="0" kern="1200" dirty="0">
                <a:solidFill>
                  <a:schemeClr val="tx1"/>
                </a:solidFill>
                <a:effectLst/>
                <a:latin typeface="+mn-lt"/>
                <a:ea typeface="+mn-ea"/>
                <a:cs typeface="+mn-cs"/>
              </a:rPr>
              <a:t>images and graffiti</a:t>
            </a:r>
          </a:p>
          <a:p>
            <a:r>
              <a:rPr lang="en-GB" sz="1200" b="0" i="0" kern="1200" dirty="0">
                <a:solidFill>
                  <a:schemeClr val="tx1"/>
                </a:solidFill>
                <a:effectLst/>
                <a:latin typeface="+mn-lt"/>
                <a:ea typeface="+mn-ea"/>
                <a:cs typeface="+mn-cs"/>
              </a:rPr>
              <a:t>physical gestures</a:t>
            </a:r>
          </a:p>
          <a:p>
            <a:r>
              <a:rPr lang="en-GB" sz="1200" b="0" i="0" kern="1200" dirty="0">
                <a:solidFill>
                  <a:schemeClr val="tx1"/>
                </a:solidFill>
                <a:effectLst/>
                <a:latin typeface="+mn-lt"/>
                <a:ea typeface="+mn-ea"/>
                <a:cs typeface="+mn-cs"/>
              </a:rPr>
              <a:t>facial expressions</a:t>
            </a:r>
          </a:p>
          <a:p>
            <a:r>
              <a:rPr lang="en-GB" sz="1200" b="0" i="0" kern="1200" dirty="0">
                <a:solidFill>
                  <a:schemeClr val="tx1"/>
                </a:solidFill>
                <a:effectLst/>
                <a:latin typeface="+mn-lt"/>
                <a:ea typeface="+mn-ea"/>
                <a:cs typeface="+mn-cs"/>
              </a:rPr>
              <a:t>banter that is offensive to you</a:t>
            </a:r>
          </a:p>
          <a:p>
            <a:pPr fontAlgn="t"/>
            <a:endParaRPr lang="en-GB" sz="1200" b="1" i="0" kern="1200" dirty="0">
              <a:solidFill>
                <a:schemeClr val="tx1"/>
              </a:solidFill>
              <a:effectLst/>
              <a:latin typeface="+mn-lt"/>
              <a:ea typeface="+mn-ea"/>
              <a:cs typeface="+mn-cs"/>
            </a:endParaRPr>
          </a:p>
          <a:p>
            <a:pPr fontAlgn="t"/>
            <a:endParaRPr lang="en-GB" sz="1200" b="1" i="0" kern="1200" dirty="0">
              <a:solidFill>
                <a:schemeClr val="tx1"/>
              </a:solidFill>
              <a:effectLst/>
              <a:latin typeface="+mn-lt"/>
              <a:ea typeface="+mn-ea"/>
              <a:cs typeface="+mn-cs"/>
            </a:endParaRPr>
          </a:p>
          <a:p>
            <a:pPr fontAlgn="t"/>
            <a:endParaRPr lang="en-GB" sz="1200" b="1"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1. Harassment related to race</a:t>
            </a:r>
          </a:p>
          <a:p>
            <a:pPr fontAlgn="t"/>
            <a:r>
              <a:rPr lang="en-GB" sz="1200" b="0" i="0" kern="1200" dirty="0">
                <a:solidFill>
                  <a:schemeClr val="tx1"/>
                </a:solidFill>
                <a:effectLst/>
                <a:latin typeface="+mn-lt"/>
                <a:ea typeface="+mn-ea"/>
                <a:cs typeface="+mn-cs"/>
              </a:rPr>
              <a:t>A pupil repeatedly mocks another pupil’s accent or ethnicity, creating a hostile environment.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This is harassment because the conduct relates to </a:t>
            </a:r>
            <a:r>
              <a:rPr lang="en-GB" sz="1200" b="1" i="0" kern="1200" dirty="0">
                <a:solidFill>
                  <a:schemeClr val="tx1"/>
                </a:solidFill>
                <a:effectLst/>
                <a:latin typeface="+mn-lt"/>
                <a:ea typeface="+mn-ea"/>
                <a:cs typeface="+mn-cs"/>
              </a:rPr>
              <a:t>race</a:t>
            </a:r>
            <a:r>
              <a:rPr lang="en-GB" sz="1200" b="0" i="0" kern="1200" dirty="0">
                <a:solidFill>
                  <a:schemeClr val="tx1"/>
                </a:solidFill>
                <a:effectLst/>
                <a:latin typeface="+mn-lt"/>
                <a:ea typeface="+mn-ea"/>
                <a:cs typeface="+mn-cs"/>
              </a:rPr>
              <a:t> (protected characteristic).</a:t>
            </a:r>
          </a:p>
          <a:p>
            <a:pPr fontAlgn="t"/>
            <a:r>
              <a:rPr lang="en-GB" sz="1200" b="1" i="0" kern="1200" dirty="0">
                <a:solidFill>
                  <a:schemeClr val="tx1"/>
                </a:solidFill>
                <a:effectLst/>
                <a:latin typeface="+mn-lt"/>
                <a:ea typeface="+mn-ea"/>
                <a:cs typeface="+mn-cs"/>
              </a:rPr>
              <a:t>2. Harassment related to sex or gender</a:t>
            </a:r>
          </a:p>
          <a:p>
            <a:pPr fontAlgn="t"/>
            <a:r>
              <a:rPr lang="en-GB" sz="1200" b="0" i="0" kern="1200" dirty="0">
                <a:solidFill>
                  <a:schemeClr val="tx1"/>
                </a:solidFill>
                <a:effectLst/>
                <a:latin typeface="+mn-lt"/>
                <a:ea typeface="+mn-ea"/>
                <a:cs typeface="+mn-cs"/>
              </a:rPr>
              <a:t>A pupil or teacher makes sexualised comments toward a student, making them feel humiliated or intimidated.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This falls under sex‑based harassment.</a:t>
            </a:r>
          </a:p>
          <a:p>
            <a:pPr fontAlgn="t"/>
            <a:r>
              <a:rPr lang="en-GB" sz="1200" b="1" i="0" kern="1200" dirty="0">
                <a:solidFill>
                  <a:schemeClr val="tx1"/>
                </a:solidFill>
                <a:effectLst/>
                <a:latin typeface="+mn-lt"/>
                <a:ea typeface="+mn-ea"/>
                <a:cs typeface="+mn-cs"/>
              </a:rPr>
              <a:t>3. Harassment based on religion or belief</a:t>
            </a:r>
          </a:p>
          <a:p>
            <a:pPr fontAlgn="t"/>
            <a:r>
              <a:rPr lang="en-GB" sz="1200" b="0" i="0" kern="1200" dirty="0">
                <a:solidFill>
                  <a:schemeClr val="tx1"/>
                </a:solidFill>
                <a:effectLst/>
                <a:latin typeface="+mn-lt"/>
                <a:ea typeface="+mn-ea"/>
                <a:cs typeface="+mn-cs"/>
              </a:rPr>
              <a:t>Pupils repeatedly mock a student’s religious dress (e.g., hijab, kippah), making them feel singled out.</a:t>
            </a:r>
          </a:p>
          <a:p>
            <a:pPr fontAlgn="t"/>
            <a:r>
              <a:rPr lang="en-GB" sz="1200" b="1" i="0" kern="1200" dirty="0">
                <a:solidFill>
                  <a:schemeClr val="tx1"/>
                </a:solidFill>
                <a:effectLst/>
                <a:latin typeface="+mn-lt"/>
                <a:ea typeface="+mn-ea"/>
                <a:cs typeface="+mn-cs"/>
              </a:rPr>
              <a:t>4. Harassment related to disability</a:t>
            </a:r>
          </a:p>
          <a:p>
            <a:pPr fontAlgn="t"/>
            <a:r>
              <a:rPr lang="en-GB" sz="1200" b="0" i="0" kern="1200" dirty="0">
                <a:solidFill>
                  <a:schemeClr val="tx1"/>
                </a:solidFill>
                <a:effectLst/>
                <a:latin typeface="+mn-lt"/>
                <a:ea typeface="+mn-ea"/>
                <a:cs typeface="+mn-cs"/>
              </a:rPr>
              <a:t>A pupil with a disability is mocked, excluded, or treated in a degrading manner because of behaviours linked to their condition.</a:t>
            </a:r>
          </a:p>
          <a:p>
            <a:pPr fontAlgn="t"/>
            <a:r>
              <a:rPr lang="en-GB" sz="1200" b="1" i="0" kern="1200" dirty="0">
                <a:solidFill>
                  <a:schemeClr val="tx1"/>
                </a:solidFill>
                <a:effectLst/>
                <a:latin typeface="+mn-lt"/>
                <a:ea typeface="+mn-ea"/>
                <a:cs typeface="+mn-cs"/>
              </a:rPr>
              <a:t>5. Homophobic or transphobic harassment</a:t>
            </a:r>
          </a:p>
          <a:p>
            <a:pPr fontAlgn="t"/>
            <a:r>
              <a:rPr lang="en-GB" sz="1200" b="0" i="0" kern="1200" dirty="0">
                <a:solidFill>
                  <a:schemeClr val="tx1"/>
                </a:solidFill>
                <a:effectLst/>
                <a:latin typeface="+mn-lt"/>
                <a:ea typeface="+mn-ea"/>
                <a:cs typeface="+mn-cs"/>
              </a:rPr>
              <a:t>Comments such as slurs, ridicule, or ongoing negative “jokes” relating to sexual orientation or gender reassignment.</a:t>
            </a:r>
          </a:p>
          <a:p>
            <a:pPr fontAlgn="t"/>
            <a:r>
              <a:rPr lang="en-GB" sz="1200" b="0" i="0" kern="1200" dirty="0">
                <a:solidFill>
                  <a:schemeClr val="tx1"/>
                </a:solidFill>
                <a:effectLst/>
                <a:latin typeface="+mn-lt"/>
                <a:ea typeface="+mn-ea"/>
                <a:cs typeface="+mn-cs"/>
              </a:rPr>
              <a:t>All of these behaviours constitute harassment because they relate to protected characteristics defined in the Act</a:t>
            </a:r>
          </a:p>
          <a:p>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18</a:t>
            </a:fld>
            <a:endParaRPr lang="en-GB"/>
          </a:p>
        </p:txBody>
      </p:sp>
    </p:spTree>
    <p:extLst>
      <p:ext uri="{BB962C8B-B14F-4D97-AF65-F5344CB8AC3E}">
        <p14:creationId xmlns:p14="http://schemas.microsoft.com/office/powerpoint/2010/main" val="2145269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Retaliation after reporting harassment</a:t>
            </a:r>
          </a:p>
          <a:p>
            <a:pPr fontAlgn="t"/>
            <a:r>
              <a:rPr lang="en-GB" sz="1200" b="0" i="0" kern="1200" dirty="0">
                <a:solidFill>
                  <a:schemeClr val="tx1"/>
                </a:solidFill>
                <a:effectLst/>
                <a:latin typeface="+mn-lt"/>
                <a:ea typeface="+mn-ea"/>
                <a:cs typeface="+mn-cs"/>
              </a:rPr>
              <a:t>A pupil reports racist bullying. Staff then label them as “troublemaking,” exclude them from opportunities, or treat them negatively as a result.</a:t>
            </a:r>
          </a:p>
          <a:p>
            <a:pPr fontAlgn="t"/>
            <a:r>
              <a:rPr lang="en-GB" sz="1200" b="1" i="0" kern="1200" dirty="0">
                <a:solidFill>
                  <a:schemeClr val="tx1"/>
                </a:solidFill>
                <a:effectLst/>
                <a:latin typeface="+mn-lt"/>
                <a:ea typeface="+mn-ea"/>
                <a:cs typeface="+mn-cs"/>
              </a:rPr>
              <a:t>2. Punishing a pupil for supporting someone else’s complaint</a:t>
            </a:r>
          </a:p>
          <a:p>
            <a:pPr fontAlgn="t"/>
            <a:r>
              <a:rPr lang="en-GB" sz="1200" b="0" i="0" kern="1200" dirty="0">
                <a:solidFill>
                  <a:schemeClr val="tx1"/>
                </a:solidFill>
                <a:effectLst/>
                <a:latin typeface="+mn-lt"/>
                <a:ea typeface="+mn-ea"/>
                <a:cs typeface="+mn-cs"/>
              </a:rPr>
              <a:t>A student provides evidence for a classmate experiencing disability discrimination, and afterwards teachers treat them unfairly (e.g., refusing help or giving unjustified sanctions).</a:t>
            </a:r>
          </a:p>
          <a:p>
            <a:pPr fontAlgn="t"/>
            <a:r>
              <a:rPr lang="en-GB" sz="1200" b="1" i="0" kern="1200" dirty="0">
                <a:solidFill>
                  <a:schemeClr val="tx1"/>
                </a:solidFill>
                <a:effectLst/>
                <a:latin typeface="+mn-lt"/>
                <a:ea typeface="+mn-ea"/>
                <a:cs typeface="+mn-cs"/>
              </a:rPr>
              <a:t>3. Treating parents badly for raising an equality concern</a:t>
            </a:r>
          </a:p>
          <a:p>
            <a:pPr fontAlgn="t"/>
            <a:r>
              <a:rPr lang="en-GB" sz="1200" b="0" i="0" kern="1200" dirty="0">
                <a:solidFill>
                  <a:schemeClr val="tx1"/>
                </a:solidFill>
                <a:effectLst/>
                <a:latin typeface="+mn-lt"/>
                <a:ea typeface="+mn-ea"/>
                <a:cs typeface="+mn-cs"/>
              </a:rPr>
              <a:t>A parent complains about discriminatory uniform rules; the school then stops inviting them to meetings or becomes uncooperative.</a:t>
            </a:r>
          </a:p>
          <a:p>
            <a:pPr fontAlgn="t"/>
            <a:r>
              <a:rPr lang="en-GB" sz="1200" b="1" i="0" kern="1200" dirty="0">
                <a:solidFill>
                  <a:schemeClr val="tx1"/>
                </a:solidFill>
                <a:effectLst/>
                <a:latin typeface="+mn-lt"/>
                <a:ea typeface="+mn-ea"/>
                <a:cs typeface="+mn-cs"/>
              </a:rPr>
              <a:t>4. Staff victimisation</a:t>
            </a:r>
          </a:p>
          <a:p>
            <a:pPr fontAlgn="t"/>
            <a:r>
              <a:rPr lang="en-GB" sz="1200" b="0" i="0" kern="1200" dirty="0">
                <a:solidFill>
                  <a:schemeClr val="tx1"/>
                </a:solidFill>
                <a:effectLst/>
                <a:latin typeface="+mn-lt"/>
                <a:ea typeface="+mn-ea"/>
                <a:cs typeface="+mn-cs"/>
              </a:rPr>
              <a:t>A teaching assistant raises a grievance about sex discrimination; afterwards, they are given fewer hours or less favourable duties because they complained.</a:t>
            </a:r>
          </a:p>
          <a:p>
            <a:pPr fontAlgn="t"/>
            <a:r>
              <a:rPr lang="en-GB" sz="1200" b="0" i="0" kern="1200" dirty="0">
                <a:solidFill>
                  <a:schemeClr val="tx1"/>
                </a:solidFill>
                <a:effectLst/>
                <a:latin typeface="+mn-lt"/>
                <a:ea typeface="+mn-ea"/>
                <a:cs typeface="+mn-cs"/>
              </a:rPr>
              <a:t>All of these situations mirror the legal test: </a:t>
            </a:r>
            <a:r>
              <a:rPr lang="en-GB" sz="1200" b="1" i="0" kern="1200" dirty="0">
                <a:solidFill>
                  <a:schemeClr val="tx1"/>
                </a:solidFill>
                <a:effectLst/>
                <a:latin typeface="+mn-lt"/>
                <a:ea typeface="+mn-ea"/>
                <a:cs typeface="+mn-cs"/>
              </a:rPr>
              <a:t>detrimental treatment because of involvement in an Equality Act issue.</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
              </a:rPr>
              <a:t>[legislation.gov.uk]</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19</a:t>
            </a:fld>
            <a:endParaRPr lang="en-GB"/>
          </a:p>
        </p:txBody>
      </p:sp>
    </p:spTree>
    <p:extLst>
      <p:ext uri="{BB962C8B-B14F-4D97-AF65-F5344CB8AC3E}">
        <p14:creationId xmlns:p14="http://schemas.microsoft.com/office/powerpoint/2010/main" val="646165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1256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844043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018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9077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44743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264775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87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562511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46024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596110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63366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2D791-CC8F-4DFF-9C61-B100C55EE8C1}" type="datetimeFigureOut">
              <a:rPr lang="en-GB" smtClean="0"/>
              <a:pPr/>
              <a:t>03/03/2026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392222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verywellmind.com/what-is-the-need-to-belong-2795393"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illingness.com.mt/working-within-a-multidisciplinary-team/"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otosection.com/el-valor-de-la-inclusion-social-en-las-empresa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fr.wikipedia.org/wiki/Exclusion_des_personnes_autistes"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preadprivacy.com/privacy-companies-call-for-vote/"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executivecompass.co.uk/blog/general/importance-equality-act-2010-tenderin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VXLtKlmtrvM?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ebstockreview.net/explore/combine-png-files-into-one/"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Wb5tM6CrkIs?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spreadprivacy.com/privacy-companies-call-for-vote/"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pngwing.com/id/free-png-pziuv"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cva.cymru/cy/deddf-llesiant-cenedlaethaur-dyfodo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llyw.cymru/deddf-llesiant-cenedlaethaur-dyfodol-cymru-2015-yr-hanfodion-html" TargetMode="External"/><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hyperlink" Target="https://www.gov.wales/well-being-future-generations-act-essentials-html" TargetMode="Externa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hyperlink" Target="https://www.vectorstock.com/royalty-free-vector/people-watch-a-video-presentation-cinema-flat-vector-28403539"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vectorstock.com/royalty-free-vector/people-watch-a-video-presentation-cinema-flat-vector-28403539"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zdV8OpXhl2g?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kirafonteneau.com/types-of-discrimination-explained/" TargetMode="External"/><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ECES4013C</a:t>
            </a:r>
          </a:p>
        </p:txBody>
      </p:sp>
      <p:sp>
        <p:nvSpPr>
          <p:cNvPr id="3" name="Subtitle 2"/>
          <p:cNvSpPr>
            <a:spLocks noGrp="1"/>
          </p:cNvSpPr>
          <p:nvPr>
            <p:ph type="subTitle" idx="1"/>
          </p:nvPr>
        </p:nvSpPr>
        <p:spPr>
          <a:xfrm>
            <a:off x="1259632" y="4581128"/>
            <a:ext cx="7088832" cy="1752600"/>
          </a:xfrm>
        </p:spPr>
        <p:txBody>
          <a:bodyPr>
            <a:normAutofit/>
          </a:bodyPr>
          <a:lstStyle/>
          <a:p>
            <a:r>
              <a:rPr lang="en-GB" i="1" dirty="0" err="1">
                <a:solidFill>
                  <a:schemeClr val="tx1"/>
                </a:solidFill>
              </a:rPr>
              <a:t>Cydraddoldeb</a:t>
            </a:r>
            <a:r>
              <a:rPr lang="en-GB" i="1" dirty="0">
                <a:solidFill>
                  <a:schemeClr val="tx1"/>
                </a:solidFill>
              </a:rPr>
              <a:t> </a:t>
            </a:r>
            <a:r>
              <a:rPr lang="en-GB" i="1" dirty="0" err="1">
                <a:solidFill>
                  <a:schemeClr val="tx1"/>
                </a:solidFill>
              </a:rPr>
              <a:t>i</a:t>
            </a:r>
            <a:r>
              <a:rPr lang="en-GB" i="1" dirty="0">
                <a:solidFill>
                  <a:schemeClr val="tx1"/>
                </a:solidFill>
              </a:rPr>
              <a:t> </a:t>
            </a:r>
            <a:r>
              <a:rPr lang="en-GB" i="1" dirty="0" err="1">
                <a:solidFill>
                  <a:schemeClr val="tx1"/>
                </a:solidFill>
              </a:rPr>
              <a:t>Bawb</a:t>
            </a:r>
            <a:r>
              <a:rPr lang="en-GB" i="1" dirty="0">
                <a:solidFill>
                  <a:schemeClr val="tx1"/>
                </a:solidFill>
              </a:rPr>
              <a:t>? </a:t>
            </a:r>
          </a:p>
          <a:p>
            <a:r>
              <a:rPr lang="en-GB" i="1" dirty="0">
                <a:solidFill>
                  <a:schemeClr val="tx1"/>
                </a:solidFill>
              </a:rPr>
              <a:t>All Things Being Equal? </a:t>
            </a:r>
          </a:p>
          <a:p>
            <a:r>
              <a:rPr lang="en-GB" dirty="0" err="1">
                <a:solidFill>
                  <a:schemeClr val="tx1"/>
                </a:solidFill>
              </a:rPr>
              <a:t>Sesiwn</a:t>
            </a:r>
            <a:r>
              <a:rPr lang="en-GB" dirty="0">
                <a:solidFill>
                  <a:schemeClr val="tx1"/>
                </a:solidFill>
              </a:rPr>
              <a:t> / </a:t>
            </a:r>
            <a:r>
              <a:rPr lang="en-GB">
                <a:solidFill>
                  <a:schemeClr val="tx1"/>
                </a:solidFill>
              </a:rPr>
              <a:t>Session 2</a:t>
            </a:r>
            <a:endParaRPr lang="en-GB" dirty="0">
              <a:solidFill>
                <a:schemeClr val="tx1"/>
              </a:solidFill>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139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sz="2800"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sz="2800"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rhag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Perthyn</a:t>
            </a:r>
            <a:br>
              <a:rPr lang="en-GB" dirty="0"/>
            </a:br>
            <a:r>
              <a:rPr lang="en-GB" i="1" dirty="0"/>
              <a:t>Belonging </a:t>
            </a:r>
          </a:p>
        </p:txBody>
      </p:sp>
      <p:sp>
        <p:nvSpPr>
          <p:cNvPr id="3" name="Content Placeholder 2"/>
          <p:cNvSpPr>
            <a:spLocks noGrp="1"/>
          </p:cNvSpPr>
          <p:nvPr>
            <p:ph sz="half" idx="1"/>
          </p:nvPr>
        </p:nvSpPr>
        <p:spPr/>
        <p:txBody>
          <a:bodyPr/>
          <a:lstStyle/>
          <a:p>
            <a:r>
              <a:rPr lang="en-GB" dirty="0"/>
              <a:t>Beth </a:t>
            </a:r>
            <a:r>
              <a:rPr lang="en-GB" dirty="0" err="1"/>
              <a:t>yw</a:t>
            </a:r>
            <a:r>
              <a:rPr lang="en-GB" dirty="0"/>
              <a:t> </a:t>
            </a:r>
            <a:r>
              <a:rPr lang="en-GB" dirty="0" err="1"/>
              <a:t>ystyr</a:t>
            </a:r>
            <a:r>
              <a:rPr lang="en-GB" dirty="0"/>
              <a:t> ‘</a:t>
            </a:r>
            <a:r>
              <a:rPr lang="en-GB" dirty="0" err="1"/>
              <a:t>perthyn</a:t>
            </a:r>
            <a:r>
              <a:rPr lang="en-GB" dirty="0"/>
              <a:t>’ </a:t>
            </a:r>
            <a:r>
              <a:rPr lang="en-GB" dirty="0" err="1"/>
              <a:t>i</a:t>
            </a:r>
            <a:r>
              <a:rPr lang="en-GB" dirty="0"/>
              <a:t> </a:t>
            </a:r>
            <a:r>
              <a:rPr lang="en-GB" dirty="0" err="1"/>
              <a:t>gymdeithas</a:t>
            </a:r>
            <a:r>
              <a:rPr lang="en-GB" dirty="0"/>
              <a:t>? </a:t>
            </a:r>
          </a:p>
          <a:p>
            <a:r>
              <a:rPr lang="en-GB" dirty="0"/>
              <a:t>Beth </a:t>
            </a:r>
            <a:r>
              <a:rPr lang="en-GB" dirty="0" err="1"/>
              <a:t>mae</a:t>
            </a:r>
            <a:r>
              <a:rPr lang="en-GB" dirty="0"/>
              <a:t> </a:t>
            </a:r>
            <a:r>
              <a:rPr lang="en-GB" dirty="0" err="1"/>
              <a:t>perthyn</a:t>
            </a:r>
            <a:r>
              <a:rPr lang="en-GB" dirty="0"/>
              <a:t>:</a:t>
            </a:r>
          </a:p>
          <a:p>
            <a:pPr lvl="1"/>
            <a:r>
              <a:rPr lang="en-GB" dirty="0" err="1"/>
              <a:t>Yn</a:t>
            </a:r>
            <a:r>
              <a:rPr lang="en-GB" dirty="0"/>
              <a:t> </a:t>
            </a:r>
            <a:r>
              <a:rPr lang="en-GB" dirty="0" err="1"/>
              <a:t>teimlo</a:t>
            </a:r>
            <a:r>
              <a:rPr lang="en-GB" dirty="0"/>
              <a:t> </a:t>
            </a:r>
            <a:r>
              <a:rPr lang="en-GB" dirty="0" err="1"/>
              <a:t>fel</a:t>
            </a:r>
            <a:r>
              <a:rPr lang="en-GB" dirty="0"/>
              <a:t>?</a:t>
            </a:r>
          </a:p>
          <a:p>
            <a:pPr lvl="1"/>
            <a:r>
              <a:rPr lang="en-GB" dirty="0" err="1"/>
              <a:t>Yn</a:t>
            </a:r>
            <a:r>
              <a:rPr lang="en-GB" dirty="0"/>
              <a:t> </a:t>
            </a:r>
            <a:r>
              <a:rPr lang="en-GB" dirty="0" err="1"/>
              <a:t>edrych</a:t>
            </a:r>
            <a:r>
              <a:rPr lang="en-GB" dirty="0"/>
              <a:t> </a:t>
            </a:r>
            <a:r>
              <a:rPr lang="en-GB" dirty="0" err="1"/>
              <a:t>fel</a:t>
            </a:r>
            <a:r>
              <a:rPr lang="en-GB" dirty="0"/>
              <a:t>? </a:t>
            </a:r>
          </a:p>
          <a:p>
            <a:r>
              <a:rPr lang="en-GB" dirty="0"/>
              <a:t>Beth all </a:t>
            </a:r>
            <a:r>
              <a:rPr lang="en-GB" dirty="0" err="1"/>
              <a:t>ddigwydd</a:t>
            </a:r>
            <a:r>
              <a:rPr lang="en-GB" dirty="0"/>
              <a:t> pan </a:t>
            </a:r>
            <a:r>
              <a:rPr lang="en-GB" dirty="0" err="1"/>
              <a:t>nad</a:t>
            </a:r>
            <a:r>
              <a:rPr lang="en-GB" dirty="0"/>
              <a:t> </a:t>
            </a:r>
            <a:r>
              <a:rPr lang="en-GB" dirty="0" err="1"/>
              <a:t>yw</a:t>
            </a:r>
            <a:r>
              <a:rPr lang="en-GB" dirty="0"/>
              <a:t> person </a:t>
            </a:r>
            <a:r>
              <a:rPr lang="en-GB" dirty="0" err="1"/>
              <a:t>yn</a:t>
            </a:r>
            <a:r>
              <a:rPr lang="en-GB" dirty="0"/>
              <a:t> </a:t>
            </a:r>
            <a:r>
              <a:rPr lang="en-GB" dirty="0" err="1"/>
              <a:t>teimlo</a:t>
            </a:r>
            <a:r>
              <a:rPr lang="en-GB" dirty="0"/>
              <a:t> </a:t>
            </a:r>
            <a:r>
              <a:rPr lang="en-GB" dirty="0" err="1"/>
              <a:t>ei</a:t>
            </a:r>
            <a:r>
              <a:rPr lang="en-GB" dirty="0"/>
              <a:t> f/</a:t>
            </a:r>
            <a:r>
              <a:rPr lang="en-GB" dirty="0" err="1"/>
              <a:t>bod</a:t>
            </a:r>
            <a:r>
              <a:rPr lang="en-GB" dirty="0"/>
              <a:t> </a:t>
            </a:r>
            <a:r>
              <a:rPr lang="en-GB" dirty="0" err="1"/>
              <a:t>nhw’n</a:t>
            </a:r>
            <a:r>
              <a:rPr lang="en-GB" dirty="0"/>
              <a:t> ‘</a:t>
            </a:r>
            <a:r>
              <a:rPr lang="en-GB" dirty="0" err="1"/>
              <a:t>perthyn</a:t>
            </a:r>
            <a:r>
              <a:rPr lang="en-GB" dirty="0"/>
              <a:t>’? </a:t>
            </a:r>
          </a:p>
        </p:txBody>
      </p:sp>
      <p:sp>
        <p:nvSpPr>
          <p:cNvPr id="4" name="Content Placeholder 3"/>
          <p:cNvSpPr>
            <a:spLocks noGrp="1"/>
          </p:cNvSpPr>
          <p:nvPr>
            <p:ph sz="half" idx="2"/>
          </p:nvPr>
        </p:nvSpPr>
        <p:spPr/>
        <p:txBody>
          <a:bodyPr/>
          <a:lstStyle/>
          <a:p>
            <a:r>
              <a:rPr lang="en-GB" i="1" dirty="0"/>
              <a:t>What does it mean to ‘belong’ to society? </a:t>
            </a:r>
          </a:p>
          <a:p>
            <a:r>
              <a:rPr lang="en-GB" i="1" dirty="0"/>
              <a:t>What does it:</a:t>
            </a:r>
          </a:p>
          <a:p>
            <a:pPr lvl="1"/>
            <a:r>
              <a:rPr lang="en-GB" i="1" dirty="0"/>
              <a:t>Feel like to belong?</a:t>
            </a:r>
          </a:p>
          <a:p>
            <a:pPr lvl="1"/>
            <a:r>
              <a:rPr lang="en-GB" i="1" dirty="0"/>
              <a:t>Look like in practice?</a:t>
            </a:r>
          </a:p>
          <a:p>
            <a:r>
              <a:rPr lang="en-GB" i="1" dirty="0"/>
              <a:t>What can happen if someone feels like they don’t ‘belong’ in society? </a:t>
            </a:r>
          </a:p>
        </p:txBody>
      </p:sp>
      <p:pic>
        <p:nvPicPr>
          <p:cNvPr id="6" name="Picture 5" descr="A group of people holding hands&#10;&#10;Description automatically generated">
            <a:extLst>
              <a:ext uri="{FF2B5EF4-FFF2-40B4-BE49-F238E27FC236}">
                <a16:creationId xmlns:a16="http://schemas.microsoft.com/office/drawing/2014/main" id="{4B5DCF6B-2EA1-5052-6AC2-9DB5057A103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7500" y="274638"/>
            <a:ext cx="1714500" cy="1143000"/>
          </a:xfrm>
          <a:prstGeom prst="rect">
            <a:avLst/>
          </a:prstGeom>
        </p:spPr>
      </p:pic>
    </p:spTree>
    <p:extLst>
      <p:ext uri="{BB962C8B-B14F-4D97-AF65-F5344CB8AC3E}">
        <p14:creationId xmlns:p14="http://schemas.microsoft.com/office/powerpoint/2010/main" val="3115629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br>
              <a:rPr lang="en-GB" dirty="0"/>
            </a:br>
            <a:r>
              <a:rPr lang="en-GB" i="1" dirty="0"/>
              <a:t>Task</a:t>
            </a:r>
            <a:r>
              <a:rPr lang="en-GB" dirty="0"/>
              <a:t> </a:t>
            </a:r>
          </a:p>
        </p:txBody>
      </p:sp>
      <p:sp>
        <p:nvSpPr>
          <p:cNvPr id="3" name="Content Placeholder 2"/>
          <p:cNvSpPr>
            <a:spLocks noGrp="1"/>
          </p:cNvSpPr>
          <p:nvPr>
            <p:ph sz="half" idx="1"/>
          </p:nvPr>
        </p:nvSpPr>
        <p:spPr/>
        <p:txBody>
          <a:bodyPr>
            <a:normAutofit fontScale="92500" lnSpcReduction="20000"/>
          </a:bodyPr>
          <a:lstStyle/>
          <a:p>
            <a:r>
              <a:rPr lang="en-GB" dirty="0" err="1"/>
              <a:t>Adfyfyriwch</a:t>
            </a:r>
            <a:r>
              <a:rPr lang="en-GB" dirty="0"/>
              <a:t> </a:t>
            </a:r>
            <a:r>
              <a:rPr lang="en-GB" dirty="0" err="1"/>
              <a:t>ar</a:t>
            </a:r>
            <a:r>
              <a:rPr lang="en-GB" dirty="0"/>
              <a:t> y </a:t>
            </a:r>
            <a:r>
              <a:rPr lang="en-GB" dirty="0" err="1"/>
              <a:t>diffiniadau</a:t>
            </a:r>
            <a:r>
              <a:rPr lang="en-GB" dirty="0"/>
              <a:t> o </a:t>
            </a:r>
            <a:r>
              <a:rPr lang="en-GB" dirty="0" err="1"/>
              <a:t>eithrio</a:t>
            </a:r>
            <a:r>
              <a:rPr lang="en-GB" dirty="0"/>
              <a:t> </a:t>
            </a:r>
            <a:r>
              <a:rPr lang="en-GB" dirty="0" err="1"/>
              <a:t>cymdeithasol</a:t>
            </a:r>
            <a:r>
              <a:rPr lang="en-GB" dirty="0"/>
              <a:t> a </a:t>
            </a:r>
            <a:r>
              <a:rPr lang="en-GB" dirty="0" err="1"/>
              <a:t>drafodwyd</a:t>
            </a:r>
            <a:r>
              <a:rPr lang="en-GB" dirty="0"/>
              <a:t> </a:t>
            </a:r>
            <a:r>
              <a:rPr lang="en-GB" dirty="0" err="1"/>
              <a:t>yn</a:t>
            </a:r>
            <a:r>
              <a:rPr lang="en-GB" dirty="0"/>
              <a:t> </a:t>
            </a:r>
            <a:r>
              <a:rPr lang="en-GB" dirty="0" err="1"/>
              <a:t>flaenorol</a:t>
            </a:r>
            <a:r>
              <a:rPr lang="en-GB" dirty="0"/>
              <a:t>. </a:t>
            </a:r>
          </a:p>
          <a:p>
            <a:r>
              <a:rPr lang="en-GB" dirty="0" err="1"/>
              <a:t>Ysgrifennwch</a:t>
            </a:r>
            <a:r>
              <a:rPr lang="en-GB" dirty="0"/>
              <a:t> </a:t>
            </a:r>
            <a:r>
              <a:rPr lang="en-GB" dirty="0" err="1"/>
              <a:t>restr</a:t>
            </a:r>
            <a:r>
              <a:rPr lang="en-GB" dirty="0"/>
              <a:t> o </a:t>
            </a:r>
            <a:r>
              <a:rPr lang="en-GB" dirty="0" err="1"/>
              <a:t>esiamplau</a:t>
            </a:r>
            <a:r>
              <a:rPr lang="en-GB" dirty="0"/>
              <a:t> </a:t>
            </a:r>
            <a:r>
              <a:rPr lang="en-GB" dirty="0" err="1"/>
              <a:t>ymarferol</a:t>
            </a:r>
            <a:r>
              <a:rPr lang="en-GB" dirty="0"/>
              <a:t> o </a:t>
            </a:r>
            <a:r>
              <a:rPr lang="en-GB" dirty="0" err="1"/>
              <a:t>eithrio</a:t>
            </a:r>
            <a:r>
              <a:rPr lang="en-GB" dirty="0"/>
              <a:t> </a:t>
            </a:r>
            <a:r>
              <a:rPr lang="en-GB" dirty="0" err="1"/>
              <a:t>cymdeithasol</a:t>
            </a:r>
            <a:r>
              <a:rPr lang="en-GB" dirty="0"/>
              <a:t>. </a:t>
            </a:r>
            <a:r>
              <a:rPr lang="en-GB" dirty="0" err="1"/>
              <a:t>Ystyriwch</a:t>
            </a:r>
            <a:r>
              <a:rPr lang="en-GB" dirty="0"/>
              <a:t>:</a:t>
            </a:r>
          </a:p>
          <a:p>
            <a:pPr lvl="1"/>
            <a:r>
              <a:rPr lang="en-GB" dirty="0" err="1"/>
              <a:t>Pwy</a:t>
            </a:r>
            <a:r>
              <a:rPr lang="en-GB" dirty="0"/>
              <a:t> all </a:t>
            </a:r>
            <a:r>
              <a:rPr lang="en-GB" dirty="0" err="1"/>
              <a:t>gael</a:t>
            </a:r>
            <a:r>
              <a:rPr lang="en-GB" dirty="0"/>
              <a:t> </a:t>
            </a:r>
            <a:r>
              <a:rPr lang="en-GB" dirty="0" err="1"/>
              <a:t>eu</a:t>
            </a:r>
            <a:r>
              <a:rPr lang="en-GB" dirty="0"/>
              <a:t> </a:t>
            </a:r>
            <a:r>
              <a:rPr lang="en-GB" dirty="0" err="1"/>
              <a:t>effeithio</a:t>
            </a:r>
            <a:r>
              <a:rPr lang="en-GB" dirty="0"/>
              <a:t>?</a:t>
            </a:r>
          </a:p>
          <a:p>
            <a:pPr lvl="1"/>
            <a:r>
              <a:rPr lang="en-GB" dirty="0"/>
              <a:t>Pam </a:t>
            </a:r>
            <a:r>
              <a:rPr lang="en-GB" dirty="0" err="1"/>
              <a:t>mae</a:t>
            </a:r>
            <a:r>
              <a:rPr lang="en-GB" dirty="0"/>
              <a:t> </a:t>
            </a:r>
            <a:r>
              <a:rPr lang="en-GB" dirty="0" err="1"/>
              <a:t>nhw’n</a:t>
            </a:r>
            <a:r>
              <a:rPr lang="en-GB" dirty="0"/>
              <a:t> </a:t>
            </a:r>
            <a:r>
              <a:rPr lang="en-GB" dirty="0" err="1"/>
              <a:t>cael</a:t>
            </a:r>
            <a:r>
              <a:rPr lang="en-GB" dirty="0"/>
              <a:t> </a:t>
            </a:r>
            <a:r>
              <a:rPr lang="en-GB" dirty="0" err="1"/>
              <a:t>eu</a:t>
            </a:r>
            <a:r>
              <a:rPr lang="en-GB" dirty="0"/>
              <a:t> </a:t>
            </a:r>
            <a:r>
              <a:rPr lang="en-GB" dirty="0" err="1"/>
              <a:t>effeithio</a:t>
            </a:r>
            <a:r>
              <a:rPr lang="en-GB" dirty="0"/>
              <a:t>?</a:t>
            </a:r>
          </a:p>
          <a:p>
            <a:pPr lvl="1"/>
            <a:r>
              <a:rPr lang="en-GB" dirty="0" err="1"/>
              <a:t>Sut</a:t>
            </a:r>
            <a:r>
              <a:rPr lang="en-GB" dirty="0"/>
              <a:t> </a:t>
            </a:r>
            <a:r>
              <a:rPr lang="en-GB" dirty="0" err="1"/>
              <a:t>mae</a:t>
            </a:r>
            <a:r>
              <a:rPr lang="en-GB" dirty="0"/>
              <a:t> </a:t>
            </a:r>
            <a:r>
              <a:rPr lang="en-GB" dirty="0" err="1"/>
              <a:t>nhw</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effeithio</a:t>
            </a:r>
            <a:r>
              <a:rPr lang="en-GB" dirty="0"/>
              <a:t>? </a:t>
            </a:r>
          </a:p>
        </p:txBody>
      </p:sp>
      <p:sp>
        <p:nvSpPr>
          <p:cNvPr id="4" name="Content Placeholder 3"/>
          <p:cNvSpPr>
            <a:spLocks noGrp="1"/>
          </p:cNvSpPr>
          <p:nvPr>
            <p:ph sz="half" idx="2"/>
          </p:nvPr>
        </p:nvSpPr>
        <p:spPr>
          <a:xfrm>
            <a:off x="4670217" y="2076252"/>
            <a:ext cx="4038600" cy="4525963"/>
          </a:xfrm>
        </p:spPr>
        <p:txBody>
          <a:bodyPr>
            <a:normAutofit fontScale="92500" lnSpcReduction="20000"/>
          </a:bodyPr>
          <a:lstStyle/>
          <a:p>
            <a:r>
              <a:rPr lang="en-GB" i="1" dirty="0"/>
              <a:t>Reflect on the definitions of social exclusion discussed previously. </a:t>
            </a:r>
          </a:p>
          <a:p>
            <a:r>
              <a:rPr lang="en-GB" i="1" dirty="0"/>
              <a:t>Write a list of examples of what social exclusion might look like in practice. Consider:</a:t>
            </a:r>
          </a:p>
          <a:p>
            <a:pPr lvl="1"/>
            <a:r>
              <a:rPr lang="en-GB" i="1" dirty="0"/>
              <a:t>Who might be affected? </a:t>
            </a:r>
          </a:p>
          <a:p>
            <a:pPr lvl="1"/>
            <a:r>
              <a:rPr lang="en-GB" i="1" dirty="0"/>
              <a:t>Why are they affected?</a:t>
            </a:r>
          </a:p>
          <a:p>
            <a:pPr lvl="1"/>
            <a:r>
              <a:rPr lang="en-GB" i="1" dirty="0"/>
              <a:t>How are they affected? </a:t>
            </a:r>
          </a:p>
        </p:txBody>
      </p:sp>
      <p:pic>
        <p:nvPicPr>
          <p:cNvPr id="6" name="Picture 5" descr="A few cartoon puppets holding a puzzle piece&#10;&#10;Description automatically generated with medium confidence">
            <a:extLst>
              <a:ext uri="{FF2B5EF4-FFF2-40B4-BE49-F238E27FC236}">
                <a16:creationId xmlns:a16="http://schemas.microsoft.com/office/drawing/2014/main" id="{6A9B0642-C9C4-5665-DCAC-38556D3F6C7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2200" y="381062"/>
            <a:ext cx="1676150" cy="1044320"/>
          </a:xfrm>
          <a:prstGeom prst="rect">
            <a:avLst/>
          </a:prstGeom>
        </p:spPr>
      </p:pic>
    </p:spTree>
    <p:extLst>
      <p:ext uri="{BB962C8B-B14F-4D97-AF65-F5344CB8AC3E}">
        <p14:creationId xmlns:p14="http://schemas.microsoft.com/office/powerpoint/2010/main" val="3633832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F76A4A7-1EAF-4080-BCBE-0E57FDE2A84A}"/>
              </a:ext>
            </a:extLst>
          </p:cNvPr>
          <p:cNvSpPr>
            <a:spLocks noGrp="1" noChangeArrowheads="1"/>
          </p:cNvSpPr>
          <p:nvPr>
            <p:ph type="title"/>
          </p:nvPr>
        </p:nvSpPr>
        <p:spPr/>
        <p:txBody>
          <a:bodyPr/>
          <a:lstStyle/>
          <a:p>
            <a:pPr eaLnBrk="1" hangingPunct="1"/>
            <a:r>
              <a:rPr lang="en-GB" altLang="en-US" dirty="0" err="1"/>
              <a:t>Cynhwysiant</a:t>
            </a:r>
            <a:r>
              <a:rPr lang="en-GB" altLang="en-US" dirty="0"/>
              <a:t> </a:t>
            </a:r>
            <a:r>
              <a:rPr lang="en-GB" altLang="en-US" dirty="0" err="1"/>
              <a:t>yw</a:t>
            </a:r>
            <a:r>
              <a:rPr lang="en-GB" altLang="en-US" dirty="0"/>
              <a:t>: /  Inclusion is:</a:t>
            </a:r>
          </a:p>
        </p:txBody>
      </p:sp>
      <p:sp>
        <p:nvSpPr>
          <p:cNvPr id="15363" name="Rectangle 3">
            <a:extLst>
              <a:ext uri="{FF2B5EF4-FFF2-40B4-BE49-F238E27FC236}">
                <a16:creationId xmlns:a16="http://schemas.microsoft.com/office/drawing/2014/main" id="{913DB42D-C7E0-4FEE-B8A6-009E75AF4DDF}"/>
              </a:ext>
            </a:extLst>
          </p:cNvPr>
          <p:cNvSpPr>
            <a:spLocks noGrp="1" noChangeArrowheads="1"/>
          </p:cNvSpPr>
          <p:nvPr>
            <p:ph type="body" idx="1"/>
          </p:nvPr>
        </p:nvSpPr>
        <p:spPr>
          <a:xfrm>
            <a:off x="4860032" y="1600200"/>
            <a:ext cx="3826768" cy="4525963"/>
          </a:xfrm>
        </p:spPr>
        <p:txBody>
          <a:bodyPr>
            <a:normAutofit/>
          </a:bodyPr>
          <a:lstStyle/>
          <a:p>
            <a:pPr eaLnBrk="1" hangingPunct="1"/>
            <a:r>
              <a:rPr lang="en-GB" altLang="en-US" sz="2800" dirty="0"/>
              <a:t>The manipulation of the system to fit the child</a:t>
            </a:r>
          </a:p>
          <a:p>
            <a:pPr eaLnBrk="1" hangingPunct="1"/>
            <a:r>
              <a:rPr lang="en-GB" altLang="en-US" sz="2800" dirty="0"/>
              <a:t>Changing the policies, practices and cultures of a setting to be inclusive</a:t>
            </a:r>
          </a:p>
          <a:p>
            <a:pPr eaLnBrk="1" hangingPunct="1"/>
            <a:r>
              <a:rPr lang="en-GB" altLang="en-US" sz="2800" dirty="0"/>
              <a:t>The feeling derived from being included</a:t>
            </a:r>
          </a:p>
        </p:txBody>
      </p:sp>
      <p:sp>
        <p:nvSpPr>
          <p:cNvPr id="3" name="TextBox 2">
            <a:extLst>
              <a:ext uri="{FF2B5EF4-FFF2-40B4-BE49-F238E27FC236}">
                <a16:creationId xmlns:a16="http://schemas.microsoft.com/office/drawing/2014/main" id="{62DFF34A-5C9E-1197-3F56-D3B7A649D235}"/>
              </a:ext>
            </a:extLst>
          </p:cNvPr>
          <p:cNvSpPr txBox="1"/>
          <p:nvPr/>
        </p:nvSpPr>
        <p:spPr>
          <a:xfrm>
            <a:off x="251520" y="1844824"/>
            <a:ext cx="3960440" cy="3539430"/>
          </a:xfrm>
          <a:prstGeom prst="rect">
            <a:avLst/>
          </a:prstGeom>
          <a:noFill/>
        </p:spPr>
        <p:txBody>
          <a:bodyPr wrap="square">
            <a:spAutoFit/>
          </a:bodyPr>
          <a:lstStyle/>
          <a:p>
            <a:pPr marL="457200" indent="-457200">
              <a:buFont typeface="Arial" panose="020B0604020202020204" pitchFamily="34" charset="0"/>
              <a:buChar char="•"/>
            </a:pPr>
            <a:r>
              <a:rPr lang="en-GB" sz="2800" b="0" i="0" u="none" strike="noStrike" dirty="0">
                <a:effectLst/>
                <a:latin typeface="-apple-system"/>
              </a:rPr>
              <a:t>Trin y system </a:t>
            </a:r>
            <a:r>
              <a:rPr lang="en-GB" sz="2800" b="0" i="0" u="none" strike="noStrike" dirty="0" err="1">
                <a:effectLst/>
                <a:latin typeface="-apple-system"/>
              </a:rPr>
              <a:t>i</a:t>
            </a:r>
            <a:r>
              <a:rPr lang="en-GB" sz="2800" b="0" i="0" u="none" strike="noStrike" dirty="0">
                <a:effectLst/>
                <a:latin typeface="-apple-system"/>
              </a:rPr>
              <a:t> </a:t>
            </a:r>
            <a:r>
              <a:rPr lang="en-GB" sz="2800" b="0" i="0" u="none" strike="noStrike" dirty="0" err="1">
                <a:effectLst/>
                <a:latin typeface="-apple-system"/>
              </a:rPr>
              <a:t>ffitio'r</a:t>
            </a:r>
            <a:r>
              <a:rPr lang="en-GB" sz="2800" b="0" i="0" u="none" strike="noStrike" dirty="0">
                <a:effectLst/>
                <a:latin typeface="-apple-system"/>
              </a:rPr>
              <a:t> </a:t>
            </a:r>
            <a:r>
              <a:rPr lang="en-GB" sz="2800" b="0" i="0" u="none" strike="noStrike" dirty="0" err="1">
                <a:effectLst/>
                <a:latin typeface="-apple-system"/>
              </a:rPr>
              <a:t>plentyn</a:t>
            </a:r>
            <a:r>
              <a:rPr lang="en-GB" sz="2800" b="0" i="0" u="none" strike="noStrike" dirty="0">
                <a:effectLst/>
                <a:latin typeface="-apple-system"/>
              </a:rPr>
              <a:t> </a:t>
            </a:r>
          </a:p>
          <a:p>
            <a:pPr marL="457200" indent="-457200">
              <a:buFont typeface="Arial" panose="020B0604020202020204" pitchFamily="34" charset="0"/>
              <a:buChar char="•"/>
            </a:pPr>
            <a:r>
              <a:rPr lang="en-GB" sz="2800" b="0" i="0" u="none" strike="noStrike" dirty="0" err="1">
                <a:effectLst/>
                <a:latin typeface="-apple-system"/>
              </a:rPr>
              <a:t>Newid</a:t>
            </a:r>
            <a:r>
              <a:rPr lang="en-GB" sz="2800" b="0" i="0" u="none" strike="noStrike" dirty="0">
                <a:effectLst/>
                <a:latin typeface="-apple-system"/>
              </a:rPr>
              <a:t> </a:t>
            </a:r>
            <a:r>
              <a:rPr lang="en-GB" sz="2800" b="0" i="0" u="none" strike="noStrike" dirty="0" err="1">
                <a:effectLst/>
                <a:latin typeface="-apple-system"/>
              </a:rPr>
              <a:t>polisïau</a:t>
            </a:r>
            <a:r>
              <a:rPr lang="en-GB" sz="2800" b="0" i="0" u="none" strike="noStrike" dirty="0">
                <a:effectLst/>
                <a:latin typeface="-apple-system"/>
              </a:rPr>
              <a:t>, </a:t>
            </a:r>
            <a:r>
              <a:rPr lang="en-GB" sz="2800" b="0" i="0" u="none" strike="noStrike" dirty="0" err="1">
                <a:effectLst/>
                <a:latin typeface="-apple-system"/>
              </a:rPr>
              <a:t>arferion</a:t>
            </a:r>
            <a:r>
              <a:rPr lang="en-GB" sz="2800" b="0" i="0" u="none" strike="noStrike" dirty="0">
                <a:effectLst/>
                <a:latin typeface="-apple-system"/>
              </a:rPr>
              <a:t> a </a:t>
            </a:r>
            <a:r>
              <a:rPr lang="en-GB" sz="2800" b="0" i="0" u="none" strike="noStrike" dirty="0" err="1">
                <a:effectLst/>
                <a:latin typeface="-apple-system"/>
              </a:rPr>
              <a:t>diwylliannau</a:t>
            </a:r>
            <a:r>
              <a:rPr lang="en-GB" sz="2800" b="0" i="0" u="none" strike="noStrike" dirty="0">
                <a:effectLst/>
                <a:latin typeface="-apple-system"/>
              </a:rPr>
              <a:t> </a:t>
            </a:r>
            <a:r>
              <a:rPr lang="en-GB" sz="2800" b="0" i="0" u="none" strike="noStrike" dirty="0" err="1">
                <a:effectLst/>
                <a:latin typeface="-apple-system"/>
              </a:rPr>
              <a:t>lleoliad</a:t>
            </a:r>
            <a:r>
              <a:rPr lang="en-GB" sz="2800" b="0" i="0" u="none" strike="noStrike" dirty="0">
                <a:effectLst/>
                <a:latin typeface="-apple-system"/>
              </a:rPr>
              <a:t> </a:t>
            </a:r>
            <a:r>
              <a:rPr lang="en-GB" sz="2800" b="0" i="0" u="none" strike="noStrike" dirty="0" err="1">
                <a:effectLst/>
                <a:latin typeface="-apple-system"/>
              </a:rPr>
              <a:t>i</a:t>
            </a:r>
            <a:r>
              <a:rPr lang="en-GB" sz="2800" b="0" i="0" u="none" strike="noStrike" dirty="0">
                <a:effectLst/>
                <a:latin typeface="-apple-system"/>
              </a:rPr>
              <a:t> </a:t>
            </a:r>
            <a:r>
              <a:rPr lang="en-GB" sz="2800" b="0" i="0" u="none" strike="noStrike" dirty="0" err="1">
                <a:effectLst/>
                <a:latin typeface="-apple-system"/>
              </a:rPr>
              <a:t>fod</a:t>
            </a:r>
            <a:r>
              <a:rPr lang="en-GB" sz="2800" b="0" i="0" u="none" strike="noStrike" dirty="0">
                <a:effectLst/>
                <a:latin typeface="-apple-system"/>
              </a:rPr>
              <a:t> </a:t>
            </a:r>
            <a:r>
              <a:rPr lang="en-GB" sz="2800" b="0" i="0" u="none" strike="noStrike" dirty="0" err="1">
                <a:effectLst/>
                <a:latin typeface="-apple-system"/>
              </a:rPr>
              <a:t>yn</a:t>
            </a:r>
            <a:r>
              <a:rPr lang="en-GB" sz="2800" b="0" i="0" u="none" strike="noStrike" dirty="0">
                <a:effectLst/>
                <a:latin typeface="-apple-system"/>
              </a:rPr>
              <a:t> </a:t>
            </a:r>
            <a:r>
              <a:rPr lang="en-GB" sz="2800" b="0" i="0" u="none" strike="noStrike" dirty="0" err="1">
                <a:effectLst/>
                <a:latin typeface="-apple-system"/>
              </a:rPr>
              <a:t>gynhwysol</a:t>
            </a:r>
            <a:r>
              <a:rPr lang="en-GB" sz="2800" b="0" i="0" u="none" strike="noStrike" dirty="0">
                <a:effectLst/>
                <a:latin typeface="-apple-system"/>
              </a:rPr>
              <a:t> </a:t>
            </a:r>
          </a:p>
          <a:p>
            <a:pPr marL="457200" indent="-457200">
              <a:buFont typeface="Arial" panose="020B0604020202020204" pitchFamily="34" charset="0"/>
              <a:buChar char="•"/>
            </a:pPr>
            <a:r>
              <a:rPr lang="en-GB" sz="2800" b="0" i="0" u="none" strike="noStrike" dirty="0">
                <a:effectLst/>
                <a:latin typeface="-apple-system"/>
              </a:rPr>
              <a:t>Y </a:t>
            </a:r>
            <a:r>
              <a:rPr lang="en-GB" sz="2800" b="0" i="0" u="none" strike="noStrike" dirty="0" err="1">
                <a:effectLst/>
                <a:latin typeface="-apple-system"/>
              </a:rPr>
              <a:t>teimlad</a:t>
            </a:r>
            <a:r>
              <a:rPr lang="en-GB" sz="2800" b="0" i="0" u="none" strike="noStrike" dirty="0">
                <a:effectLst/>
                <a:latin typeface="-apple-system"/>
              </a:rPr>
              <a:t> sy'n </a:t>
            </a:r>
            <a:r>
              <a:rPr lang="en-GB" sz="2800" b="0" i="0" u="none" strike="noStrike" dirty="0" err="1">
                <a:effectLst/>
                <a:latin typeface="-apple-system"/>
              </a:rPr>
              <a:t>deillio</a:t>
            </a:r>
            <a:r>
              <a:rPr lang="en-GB" sz="2800" b="0" i="0" u="none" strike="noStrike" dirty="0">
                <a:effectLst/>
                <a:latin typeface="-apple-system"/>
              </a:rPr>
              <a:t> o </a:t>
            </a:r>
            <a:r>
              <a:rPr lang="en-GB" sz="2800" b="0" i="0" u="none" strike="noStrike" dirty="0" err="1">
                <a:effectLst/>
                <a:latin typeface="-apple-system"/>
              </a:rPr>
              <a:t>gael</a:t>
            </a:r>
            <a:r>
              <a:rPr lang="en-GB" sz="2800" b="0" i="0" u="none" strike="noStrike" dirty="0">
                <a:effectLst/>
                <a:latin typeface="-apple-system"/>
              </a:rPr>
              <a:t> </a:t>
            </a:r>
            <a:r>
              <a:rPr lang="en-GB" sz="2800" b="0" i="0" u="none" strike="noStrike" dirty="0" err="1">
                <a:effectLst/>
                <a:latin typeface="-apple-system"/>
              </a:rPr>
              <a:t>ein</a:t>
            </a:r>
            <a:r>
              <a:rPr lang="en-GB" sz="2800" b="0" i="0" u="none" strike="noStrike" dirty="0">
                <a:effectLst/>
                <a:latin typeface="-apple-system"/>
              </a:rPr>
              <a:t> </a:t>
            </a:r>
            <a:r>
              <a:rPr lang="en-GB" sz="2800" dirty="0">
                <a:latin typeface="-apple-system"/>
              </a:rPr>
              <a:t>c</a:t>
            </a:r>
            <a:r>
              <a:rPr lang="en-GB" sz="2800" b="0" i="0" u="none" strike="noStrike" dirty="0">
                <a:effectLst/>
                <a:latin typeface="-apple-system"/>
              </a:rPr>
              <a:t>ynnwys</a:t>
            </a:r>
            <a:endParaRPr lang="en-GB" sz="2800" dirty="0"/>
          </a:p>
        </p:txBody>
      </p:sp>
      <p:pic>
        <p:nvPicPr>
          <p:cNvPr id="4" name="Picture 3" descr="A group of people holding hands&#10;&#10;Description automatically generated">
            <a:extLst>
              <a:ext uri="{FF2B5EF4-FFF2-40B4-BE49-F238E27FC236}">
                <a16:creationId xmlns:a16="http://schemas.microsoft.com/office/drawing/2014/main" id="{9F8CEE4E-C481-FAAF-505C-13B24B94405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08312" y="5407570"/>
            <a:ext cx="1763688" cy="117579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EFDB9B6-58A4-46A2-8F4B-A50C15DAE47A}"/>
              </a:ext>
            </a:extLst>
          </p:cNvPr>
          <p:cNvSpPr>
            <a:spLocks noGrp="1" noChangeArrowheads="1"/>
          </p:cNvSpPr>
          <p:nvPr>
            <p:ph type="title"/>
          </p:nvPr>
        </p:nvSpPr>
        <p:spPr/>
        <p:txBody>
          <a:bodyPr/>
          <a:lstStyle/>
          <a:p>
            <a:pPr eaLnBrk="1" hangingPunct="1"/>
            <a:r>
              <a:rPr lang="en-GB" altLang="en-US" sz="3400" dirty="0" err="1"/>
              <a:t>Pwy</a:t>
            </a:r>
            <a:r>
              <a:rPr lang="en-GB" altLang="en-US" sz="3400" dirty="0"/>
              <a:t> sy’n </a:t>
            </a:r>
            <a:r>
              <a:rPr lang="en-GB" altLang="en-US" sz="3400" dirty="0" err="1"/>
              <a:t>cael</a:t>
            </a:r>
            <a:r>
              <a:rPr lang="en-GB" altLang="en-US" sz="3400" dirty="0"/>
              <a:t> </a:t>
            </a:r>
            <a:r>
              <a:rPr lang="en-GB" altLang="en-US" sz="3400" dirty="0" err="1"/>
              <a:t>eu</a:t>
            </a:r>
            <a:r>
              <a:rPr lang="en-GB" altLang="en-US" sz="3400" dirty="0"/>
              <a:t> </a:t>
            </a:r>
            <a:r>
              <a:rPr lang="en-GB" altLang="en-US" sz="3400" dirty="0" err="1"/>
              <a:t>heffeithio</a:t>
            </a:r>
            <a:r>
              <a:rPr lang="en-GB" altLang="en-US" sz="3400" dirty="0"/>
              <a:t> </a:t>
            </a:r>
            <a:r>
              <a:rPr lang="en-GB" altLang="en-US" sz="3400" dirty="0" err="1"/>
              <a:t>gan</a:t>
            </a:r>
            <a:r>
              <a:rPr lang="en-GB" altLang="en-US" sz="3400" dirty="0"/>
              <a:t> </a:t>
            </a:r>
            <a:r>
              <a:rPr lang="en-GB" altLang="en-US" sz="3400" dirty="0" err="1"/>
              <a:t>allgau</a:t>
            </a:r>
            <a:r>
              <a:rPr lang="en-GB" altLang="en-US" sz="3400" dirty="0"/>
              <a:t>?</a:t>
            </a:r>
            <a:br>
              <a:rPr lang="en-GB" altLang="en-US" sz="3400" dirty="0"/>
            </a:br>
            <a:r>
              <a:rPr lang="en-GB" altLang="en-US" sz="3400" dirty="0"/>
              <a:t>Who is affected by exclusion?</a:t>
            </a:r>
          </a:p>
        </p:txBody>
      </p:sp>
      <p:sp>
        <p:nvSpPr>
          <p:cNvPr id="16387" name="Rectangle 3">
            <a:extLst>
              <a:ext uri="{FF2B5EF4-FFF2-40B4-BE49-F238E27FC236}">
                <a16:creationId xmlns:a16="http://schemas.microsoft.com/office/drawing/2014/main" id="{309EA7BA-92E5-48E3-9C21-EBEF850A70F2}"/>
              </a:ext>
            </a:extLst>
          </p:cNvPr>
          <p:cNvSpPr>
            <a:spLocks noGrp="1" noChangeArrowheads="1"/>
          </p:cNvSpPr>
          <p:nvPr>
            <p:ph type="body" idx="1"/>
          </p:nvPr>
        </p:nvSpPr>
        <p:spPr>
          <a:xfrm>
            <a:off x="4674840" y="1597879"/>
            <a:ext cx="4258816" cy="5013176"/>
          </a:xfrm>
        </p:spPr>
        <p:txBody>
          <a:bodyPr>
            <a:normAutofit fontScale="92500" lnSpcReduction="20000"/>
          </a:bodyPr>
          <a:lstStyle/>
          <a:p>
            <a:pPr eaLnBrk="1" hangingPunct="1">
              <a:lnSpc>
                <a:spcPct val="80000"/>
              </a:lnSpc>
            </a:pPr>
            <a:r>
              <a:rPr lang="en-GB" altLang="en-US" sz="2200" b="1" dirty="0"/>
              <a:t>Girls and boys</a:t>
            </a:r>
          </a:p>
          <a:p>
            <a:pPr eaLnBrk="1" hangingPunct="1">
              <a:lnSpc>
                <a:spcPct val="80000"/>
              </a:lnSpc>
            </a:pPr>
            <a:r>
              <a:rPr lang="en-GB" altLang="en-US" sz="2200" b="1" dirty="0"/>
              <a:t>Minority ethnic and faith groups, </a:t>
            </a:r>
            <a:r>
              <a:rPr lang="en-GB" altLang="en-US" sz="2200" dirty="0"/>
              <a:t>Gypsy, Romany, Travellers, asylum seekers and refugees</a:t>
            </a:r>
          </a:p>
          <a:p>
            <a:pPr eaLnBrk="1" hangingPunct="1">
              <a:lnSpc>
                <a:spcPct val="80000"/>
              </a:lnSpc>
            </a:pPr>
            <a:r>
              <a:rPr lang="en-GB" altLang="en-US" sz="2200" dirty="0"/>
              <a:t>Pupils who need to learn </a:t>
            </a:r>
            <a:r>
              <a:rPr lang="en-GB" altLang="en-US" sz="2200" b="1" dirty="0"/>
              <a:t>English as an additional language</a:t>
            </a:r>
            <a:r>
              <a:rPr lang="en-GB" altLang="en-US" sz="2200" dirty="0"/>
              <a:t> (EAL)</a:t>
            </a:r>
          </a:p>
          <a:p>
            <a:pPr eaLnBrk="1" hangingPunct="1">
              <a:lnSpc>
                <a:spcPct val="80000"/>
              </a:lnSpc>
            </a:pPr>
            <a:r>
              <a:rPr lang="en-GB" altLang="en-US" sz="2200" b="1" dirty="0"/>
              <a:t>Pupils with ALN</a:t>
            </a:r>
          </a:p>
          <a:p>
            <a:pPr eaLnBrk="1" hangingPunct="1">
              <a:lnSpc>
                <a:spcPct val="80000"/>
              </a:lnSpc>
            </a:pPr>
            <a:r>
              <a:rPr lang="en-GB" altLang="en-US" sz="2200" b="1" dirty="0"/>
              <a:t>Gifted and talented pupils</a:t>
            </a:r>
          </a:p>
          <a:p>
            <a:pPr eaLnBrk="1" hangingPunct="1">
              <a:lnSpc>
                <a:spcPct val="80000"/>
              </a:lnSpc>
            </a:pPr>
            <a:r>
              <a:rPr lang="en-GB" altLang="en-US" sz="2200" b="1" dirty="0"/>
              <a:t>Children looked after</a:t>
            </a:r>
            <a:r>
              <a:rPr lang="en-GB" altLang="en-US" sz="2200" dirty="0"/>
              <a:t> by the local authority</a:t>
            </a:r>
          </a:p>
          <a:p>
            <a:pPr eaLnBrk="1" hangingPunct="1">
              <a:lnSpc>
                <a:spcPct val="80000"/>
              </a:lnSpc>
            </a:pPr>
            <a:r>
              <a:rPr lang="en-GB" altLang="en-US" sz="2200" dirty="0"/>
              <a:t>Other children, such as </a:t>
            </a:r>
            <a:r>
              <a:rPr lang="en-GB" altLang="en-US" sz="2200" b="1" dirty="0"/>
              <a:t>sick children, young carers, children from families under stress, pregnant schoolgirls and teenage mothers</a:t>
            </a:r>
          </a:p>
          <a:p>
            <a:pPr eaLnBrk="1" hangingPunct="1">
              <a:lnSpc>
                <a:spcPct val="80000"/>
              </a:lnSpc>
            </a:pPr>
            <a:r>
              <a:rPr lang="en-GB" altLang="en-US" sz="2200" b="1" dirty="0"/>
              <a:t>Any pupils who are at risk of disaffection and exclusion</a:t>
            </a:r>
          </a:p>
          <a:p>
            <a:pPr marL="0" indent="0" eaLnBrk="1" hangingPunct="1">
              <a:lnSpc>
                <a:spcPct val="80000"/>
              </a:lnSpc>
              <a:buNone/>
            </a:pPr>
            <a:r>
              <a:rPr lang="en-GB" altLang="en-US" sz="2200" dirty="0"/>
              <a:t>      </a:t>
            </a:r>
          </a:p>
          <a:p>
            <a:pPr marL="0" indent="0" eaLnBrk="1" hangingPunct="1">
              <a:lnSpc>
                <a:spcPct val="80000"/>
              </a:lnSpc>
              <a:buNone/>
            </a:pPr>
            <a:endParaRPr lang="en-GB" altLang="en-US" sz="2200" dirty="0"/>
          </a:p>
          <a:p>
            <a:pPr>
              <a:lnSpc>
                <a:spcPct val="80000"/>
              </a:lnSpc>
            </a:pPr>
            <a:r>
              <a:rPr lang="en-GB" altLang="en-US" sz="2200" dirty="0"/>
              <a:t> Who else?</a:t>
            </a:r>
          </a:p>
          <a:p>
            <a:pPr eaLnBrk="1" hangingPunct="1">
              <a:lnSpc>
                <a:spcPct val="80000"/>
              </a:lnSpc>
              <a:buFontTx/>
              <a:buNone/>
            </a:pPr>
            <a:endParaRPr lang="en-GB" altLang="en-US" sz="2200" dirty="0"/>
          </a:p>
          <a:p>
            <a:pPr eaLnBrk="1" hangingPunct="1">
              <a:lnSpc>
                <a:spcPct val="80000"/>
              </a:lnSpc>
              <a:buFontTx/>
              <a:buNone/>
            </a:pPr>
            <a:r>
              <a:rPr lang="en-GB" altLang="en-US" sz="800" dirty="0"/>
              <a:t>		</a:t>
            </a:r>
          </a:p>
          <a:p>
            <a:pPr eaLnBrk="1" hangingPunct="1">
              <a:lnSpc>
                <a:spcPct val="80000"/>
              </a:lnSpc>
              <a:buFontTx/>
              <a:buNone/>
            </a:pPr>
            <a:r>
              <a:rPr lang="en-GB" altLang="en-US" sz="800" dirty="0"/>
              <a:t>				</a:t>
            </a:r>
          </a:p>
          <a:p>
            <a:pPr eaLnBrk="1" hangingPunct="1">
              <a:lnSpc>
                <a:spcPct val="80000"/>
              </a:lnSpc>
            </a:pPr>
            <a:endParaRPr lang="en-GB" altLang="en-US" sz="800" dirty="0"/>
          </a:p>
        </p:txBody>
      </p:sp>
      <p:sp>
        <p:nvSpPr>
          <p:cNvPr id="3" name="TextBox 2">
            <a:extLst>
              <a:ext uri="{FF2B5EF4-FFF2-40B4-BE49-F238E27FC236}">
                <a16:creationId xmlns:a16="http://schemas.microsoft.com/office/drawing/2014/main" id="{BAF9CA71-41C6-F915-1992-694006883323}"/>
              </a:ext>
            </a:extLst>
          </p:cNvPr>
          <p:cNvSpPr txBox="1"/>
          <p:nvPr/>
        </p:nvSpPr>
        <p:spPr>
          <a:xfrm>
            <a:off x="241176" y="1700809"/>
            <a:ext cx="4186808" cy="5078313"/>
          </a:xfrm>
          <a:prstGeom prst="rect">
            <a:avLst/>
          </a:prstGeom>
          <a:noFill/>
        </p:spPr>
        <p:txBody>
          <a:bodyPr wrap="square">
            <a:spAutoFit/>
          </a:bodyPr>
          <a:lstStyle/>
          <a:p>
            <a:pPr marL="285750" indent="-285750">
              <a:buFont typeface="Wingdings" panose="05000000000000000000" pitchFamily="2" charset="2"/>
              <a:buChar char="§"/>
            </a:pPr>
            <a:r>
              <a:rPr lang="en-GB" b="1" i="0" u="none" strike="noStrike" dirty="0" err="1">
                <a:effectLst/>
                <a:latin typeface="-apple-system"/>
              </a:rPr>
              <a:t>Merched</a:t>
            </a:r>
            <a:r>
              <a:rPr lang="en-GB" b="1" i="0" u="none" strike="noStrike" dirty="0">
                <a:effectLst/>
                <a:latin typeface="-apple-system"/>
              </a:rPr>
              <a:t> a </a:t>
            </a:r>
            <a:r>
              <a:rPr lang="en-GB" b="1" i="0" u="none" strike="noStrike" dirty="0" err="1">
                <a:effectLst/>
                <a:latin typeface="-apple-system"/>
              </a:rPr>
              <a:t>bechgyn</a:t>
            </a:r>
            <a:endParaRPr lang="en-GB" b="1" i="0" u="none" strike="noStrike" dirty="0">
              <a:effectLst/>
              <a:latin typeface="-apple-system"/>
            </a:endParaRPr>
          </a:p>
          <a:p>
            <a:pPr marL="285750" indent="-285750">
              <a:buFont typeface="Wingdings" panose="05000000000000000000" pitchFamily="2" charset="2"/>
              <a:buChar char="§"/>
            </a:pPr>
            <a:r>
              <a:rPr lang="en-GB" b="1" i="0" u="none" strike="noStrike" dirty="0" err="1">
                <a:effectLst/>
                <a:latin typeface="-apple-system"/>
              </a:rPr>
              <a:t>Grwpiau</a:t>
            </a:r>
            <a:r>
              <a:rPr lang="en-GB" b="1" i="0" u="none" strike="noStrike" dirty="0">
                <a:effectLst/>
                <a:latin typeface="-apple-system"/>
              </a:rPr>
              <a:t> </a:t>
            </a:r>
            <a:r>
              <a:rPr lang="en-GB" b="1" i="0" u="none" strike="noStrike" dirty="0" err="1">
                <a:effectLst/>
                <a:latin typeface="-apple-system"/>
              </a:rPr>
              <a:t>ethnig</a:t>
            </a:r>
            <a:r>
              <a:rPr lang="en-GB" b="1" i="0" u="none" strike="noStrike" dirty="0">
                <a:effectLst/>
                <a:latin typeface="-apple-system"/>
              </a:rPr>
              <a:t> a </a:t>
            </a:r>
            <a:r>
              <a:rPr lang="en-GB" b="1" i="0" u="none" strike="noStrike" dirty="0" err="1">
                <a:effectLst/>
                <a:latin typeface="-apple-system"/>
              </a:rPr>
              <a:t>ffydd</a:t>
            </a:r>
            <a:r>
              <a:rPr lang="en-GB" b="1" i="0" u="none" strike="noStrike" dirty="0">
                <a:effectLst/>
                <a:latin typeface="-apple-system"/>
              </a:rPr>
              <a:t> </a:t>
            </a:r>
            <a:r>
              <a:rPr lang="en-GB" b="1" i="0" u="none" strike="noStrike" dirty="0" err="1">
                <a:effectLst/>
                <a:latin typeface="-apple-system"/>
              </a:rPr>
              <a:t>lleiafrifol</a:t>
            </a:r>
            <a:r>
              <a:rPr lang="en-GB" b="1" i="0" u="none" strike="noStrike" dirty="0">
                <a:effectLst/>
                <a:latin typeface="-apple-system"/>
              </a:rPr>
              <a:t>, </a:t>
            </a:r>
            <a:r>
              <a:rPr lang="en-GB" b="0" i="0" u="none" strike="noStrike" dirty="0" err="1">
                <a:effectLst/>
                <a:latin typeface="-apple-system"/>
              </a:rPr>
              <a:t>Teithwyr</a:t>
            </a:r>
            <a:r>
              <a:rPr lang="en-GB" b="0" i="0" u="none" strike="noStrike" dirty="0">
                <a:effectLst/>
                <a:latin typeface="-apple-system"/>
              </a:rPr>
              <a:t>, </a:t>
            </a:r>
            <a:r>
              <a:rPr lang="en-GB" b="0" i="0" u="none" strike="noStrike" dirty="0" err="1">
                <a:effectLst/>
                <a:latin typeface="-apple-system"/>
              </a:rPr>
              <a:t>Sipsiwn</a:t>
            </a:r>
            <a:r>
              <a:rPr lang="en-GB" dirty="0">
                <a:latin typeface="-apple-system"/>
              </a:rPr>
              <a:t> a Romani</a:t>
            </a:r>
            <a:r>
              <a:rPr lang="en-GB" b="0" i="0" u="none" strike="noStrike" dirty="0">
                <a:effectLst/>
                <a:latin typeface="-apple-system"/>
              </a:rPr>
              <a:t>, </a:t>
            </a:r>
            <a:r>
              <a:rPr lang="en-GB" b="0" i="0" u="none" strike="noStrike" dirty="0" err="1">
                <a:effectLst/>
                <a:latin typeface="-apple-system"/>
              </a:rPr>
              <a:t>ceiswyr</a:t>
            </a:r>
            <a:r>
              <a:rPr lang="en-GB" b="0" i="0" u="none" strike="noStrike" dirty="0">
                <a:effectLst/>
                <a:latin typeface="-apple-system"/>
              </a:rPr>
              <a:t> </a:t>
            </a:r>
            <a:r>
              <a:rPr lang="en-GB" b="0" i="0" u="none" strike="noStrike" dirty="0" err="1">
                <a:effectLst/>
                <a:latin typeface="-apple-system"/>
              </a:rPr>
              <a:t>lloches</a:t>
            </a:r>
            <a:r>
              <a:rPr lang="en-GB" b="0" i="0" u="none" strike="noStrike" dirty="0">
                <a:effectLst/>
                <a:latin typeface="-apple-system"/>
              </a:rPr>
              <a:t> a </a:t>
            </a:r>
            <a:r>
              <a:rPr lang="en-GB" b="0" i="0" u="none" strike="noStrike" dirty="0" err="1">
                <a:effectLst/>
                <a:latin typeface="-apple-system"/>
              </a:rPr>
              <a:t>ffoaduriaid</a:t>
            </a:r>
            <a:endParaRPr lang="en-GB" b="0" i="0" u="none" strike="noStrike" dirty="0">
              <a:effectLst/>
              <a:latin typeface="-apple-system"/>
            </a:endParaRPr>
          </a:p>
          <a:p>
            <a:pPr marL="285750" indent="-285750">
              <a:buFont typeface="Wingdings" panose="05000000000000000000" pitchFamily="2" charset="2"/>
              <a:buChar char="§"/>
            </a:pPr>
            <a:r>
              <a:rPr lang="en-GB" b="0" i="0" u="none" strike="noStrike" dirty="0" err="1">
                <a:effectLst/>
                <a:latin typeface="-apple-system"/>
              </a:rPr>
              <a:t>Disgyblion</a:t>
            </a:r>
            <a:r>
              <a:rPr lang="en-GB" b="0" i="0" u="none" strike="noStrike" dirty="0">
                <a:effectLst/>
                <a:latin typeface="-apple-system"/>
              </a:rPr>
              <a:t> </a:t>
            </a:r>
            <a:r>
              <a:rPr lang="en-GB" b="0" i="0" u="none" strike="noStrike" dirty="0" err="1">
                <a:effectLst/>
                <a:latin typeface="-apple-system"/>
              </a:rPr>
              <a:t>sydd</a:t>
            </a:r>
            <a:r>
              <a:rPr lang="en-GB" b="0" i="0" u="none" strike="noStrike" dirty="0">
                <a:effectLst/>
                <a:latin typeface="-apple-system"/>
              </a:rPr>
              <a:t> </a:t>
            </a:r>
            <a:r>
              <a:rPr lang="en-GB" b="0" i="0" u="none" strike="noStrike" dirty="0" err="1">
                <a:effectLst/>
                <a:latin typeface="-apple-system"/>
              </a:rPr>
              <a:t>angen</a:t>
            </a:r>
            <a:r>
              <a:rPr lang="en-GB" b="0" i="0" u="none" strike="noStrike" dirty="0">
                <a:effectLst/>
                <a:latin typeface="-apple-system"/>
              </a:rPr>
              <a:t> dysgu </a:t>
            </a:r>
            <a:r>
              <a:rPr lang="en-GB" b="1" i="0" u="none" strike="noStrike" dirty="0" err="1">
                <a:effectLst/>
                <a:latin typeface="-apple-system"/>
              </a:rPr>
              <a:t>Saesneg</a:t>
            </a:r>
            <a:r>
              <a:rPr lang="en-GB" b="1" i="0" u="none" strike="noStrike" dirty="0">
                <a:effectLst/>
                <a:latin typeface="-apple-system"/>
              </a:rPr>
              <a:t> </a:t>
            </a:r>
            <a:r>
              <a:rPr lang="en-GB" b="1" i="0" u="none" strike="noStrike" dirty="0" err="1">
                <a:effectLst/>
                <a:latin typeface="-apple-system"/>
              </a:rPr>
              <a:t>fel</a:t>
            </a:r>
            <a:r>
              <a:rPr lang="en-GB" b="1" i="0" u="none" strike="noStrike" dirty="0">
                <a:effectLst/>
                <a:latin typeface="-apple-system"/>
              </a:rPr>
              <a:t> </a:t>
            </a:r>
            <a:r>
              <a:rPr lang="en-GB" b="1" i="0" u="none" strike="noStrike" dirty="0" err="1">
                <a:effectLst/>
                <a:latin typeface="-apple-system"/>
              </a:rPr>
              <a:t>iaith</a:t>
            </a:r>
            <a:r>
              <a:rPr lang="en-GB" b="1" i="0" u="none" strike="noStrike" dirty="0">
                <a:effectLst/>
                <a:latin typeface="-apple-system"/>
              </a:rPr>
              <a:t> </a:t>
            </a:r>
            <a:r>
              <a:rPr lang="en-GB" b="1" i="0" u="none" strike="noStrike" dirty="0" err="1">
                <a:effectLst/>
                <a:latin typeface="-apple-system"/>
              </a:rPr>
              <a:t>ychwanegol</a:t>
            </a:r>
            <a:r>
              <a:rPr lang="en-GB" b="1" i="0" u="none" strike="noStrike" dirty="0">
                <a:effectLst/>
                <a:latin typeface="-apple-system"/>
              </a:rPr>
              <a:t> </a:t>
            </a:r>
            <a:r>
              <a:rPr lang="en-GB" b="0" i="0" u="none" strike="noStrike" dirty="0">
                <a:effectLst/>
                <a:latin typeface="-apple-system"/>
              </a:rPr>
              <a:t>(</a:t>
            </a:r>
            <a:r>
              <a:rPr lang="en-GB" dirty="0">
                <a:latin typeface="-apple-system"/>
              </a:rPr>
              <a:t>SIY/EAL</a:t>
            </a:r>
            <a:r>
              <a:rPr lang="en-GB" b="0" i="0" u="none" strike="noStrike" dirty="0">
                <a:effectLst/>
                <a:latin typeface="-apple-system"/>
              </a:rPr>
              <a:t>)</a:t>
            </a:r>
          </a:p>
          <a:p>
            <a:pPr marL="285750" indent="-285750">
              <a:buFont typeface="Wingdings" panose="05000000000000000000" pitchFamily="2" charset="2"/>
              <a:buChar char="§"/>
            </a:pPr>
            <a:r>
              <a:rPr lang="en-GB" b="1" i="0" u="none" strike="noStrike" dirty="0" err="1">
                <a:effectLst/>
                <a:latin typeface="-apple-system"/>
              </a:rPr>
              <a:t>Disgyblion</a:t>
            </a:r>
            <a:r>
              <a:rPr lang="en-GB" b="1" i="0" u="none" strike="noStrike" dirty="0">
                <a:effectLst/>
                <a:latin typeface="-apple-system"/>
              </a:rPr>
              <a:t> ag ADY</a:t>
            </a:r>
          </a:p>
          <a:p>
            <a:pPr marL="285750" indent="-285750">
              <a:buFont typeface="Wingdings" panose="05000000000000000000" pitchFamily="2" charset="2"/>
              <a:buChar char="§"/>
            </a:pPr>
            <a:r>
              <a:rPr lang="en-GB" b="1" i="0" u="none" strike="noStrike" dirty="0" err="1">
                <a:effectLst/>
                <a:latin typeface="-apple-system"/>
              </a:rPr>
              <a:t>Disgyblion</a:t>
            </a:r>
            <a:r>
              <a:rPr lang="en-GB" b="1" i="0" u="none" strike="noStrike" dirty="0">
                <a:effectLst/>
                <a:latin typeface="-apple-system"/>
              </a:rPr>
              <a:t> </a:t>
            </a:r>
            <a:r>
              <a:rPr lang="en-GB" b="1" dirty="0" err="1">
                <a:latin typeface="-apple-system"/>
              </a:rPr>
              <a:t>mwy</a:t>
            </a:r>
            <a:r>
              <a:rPr lang="en-GB" b="1" i="0" u="none" strike="noStrike" dirty="0">
                <a:effectLst/>
                <a:latin typeface="-apple-system"/>
              </a:rPr>
              <a:t> a </a:t>
            </a:r>
            <a:r>
              <a:rPr lang="en-GB" b="1" i="0" u="none" strike="noStrike" dirty="0" err="1">
                <a:effectLst/>
                <a:latin typeface="-apple-system"/>
              </a:rPr>
              <a:t>thalentog</a:t>
            </a:r>
            <a:endParaRPr lang="en-GB" b="1" i="0" u="none" strike="noStrike" dirty="0">
              <a:effectLst/>
              <a:latin typeface="-apple-system"/>
            </a:endParaRPr>
          </a:p>
          <a:p>
            <a:pPr marL="285750" indent="-285750">
              <a:buFont typeface="Wingdings" panose="05000000000000000000" pitchFamily="2" charset="2"/>
              <a:buChar char="§"/>
            </a:pPr>
            <a:r>
              <a:rPr lang="en-GB" b="0" i="0" u="none" strike="noStrike" dirty="0">
                <a:effectLst/>
                <a:latin typeface="-apple-system"/>
              </a:rPr>
              <a:t>Plant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derbyn</a:t>
            </a:r>
            <a:r>
              <a:rPr lang="en-GB" b="0" i="0" u="none" strike="noStrike" dirty="0">
                <a:effectLst/>
                <a:latin typeface="-apple-system"/>
              </a:rPr>
              <a:t> </a:t>
            </a:r>
            <a:r>
              <a:rPr lang="en-GB" b="0" i="0" u="none" strike="noStrike" dirty="0" err="1">
                <a:effectLst/>
                <a:latin typeface="-apple-system"/>
              </a:rPr>
              <a:t>gofal</a:t>
            </a:r>
            <a:r>
              <a:rPr lang="en-GB" b="0" i="0" u="none" strike="noStrike" dirty="0">
                <a:effectLst/>
                <a:latin typeface="-apple-system"/>
              </a:rPr>
              <a:t>' </a:t>
            </a:r>
            <a:r>
              <a:rPr lang="en-GB" b="0" i="0" u="none" strike="noStrike" dirty="0" err="1">
                <a:effectLst/>
                <a:latin typeface="-apple-system"/>
              </a:rPr>
              <a:t>gan</a:t>
            </a:r>
            <a:r>
              <a:rPr lang="en-GB" b="0" i="0" u="none" strike="noStrike" dirty="0">
                <a:effectLst/>
                <a:latin typeface="-apple-system"/>
              </a:rPr>
              <a:t> yr </a:t>
            </a:r>
            <a:r>
              <a:rPr lang="en-GB" b="0" i="0" u="none" strike="noStrike" dirty="0" err="1">
                <a:effectLst/>
                <a:latin typeface="-apple-system"/>
              </a:rPr>
              <a:t>awdurdod</a:t>
            </a:r>
            <a:r>
              <a:rPr lang="en-GB" b="0" i="0" u="none" strike="noStrike" dirty="0">
                <a:effectLst/>
                <a:latin typeface="-apple-system"/>
              </a:rPr>
              <a:t> </a:t>
            </a:r>
            <a:r>
              <a:rPr lang="en-GB" b="0" i="0" u="none" strike="noStrike" dirty="0" err="1">
                <a:effectLst/>
                <a:latin typeface="-apple-system"/>
              </a:rPr>
              <a:t>lleol</a:t>
            </a:r>
            <a:endParaRPr lang="en-GB" b="0" i="0" u="none" strike="noStrike" dirty="0">
              <a:effectLst/>
              <a:latin typeface="-apple-system"/>
            </a:endParaRPr>
          </a:p>
          <a:p>
            <a:pPr marL="285750" indent="-285750">
              <a:buFont typeface="Wingdings" panose="05000000000000000000" pitchFamily="2" charset="2"/>
              <a:buChar char="§"/>
            </a:pPr>
            <a:r>
              <a:rPr lang="en-GB" b="0" i="0" u="none" strike="noStrike" dirty="0">
                <a:effectLst/>
                <a:latin typeface="-apple-system"/>
              </a:rPr>
              <a:t>Plant </a:t>
            </a:r>
            <a:r>
              <a:rPr lang="en-GB" b="0" i="0" u="none" strike="noStrike" dirty="0" err="1">
                <a:effectLst/>
                <a:latin typeface="-apple-system"/>
              </a:rPr>
              <a:t>eraill</a:t>
            </a:r>
            <a:r>
              <a:rPr lang="en-GB" b="0" i="0" u="none" strike="noStrike" dirty="0">
                <a:effectLst/>
                <a:latin typeface="-apple-system"/>
              </a:rPr>
              <a:t>, </a:t>
            </a:r>
            <a:r>
              <a:rPr lang="en-GB" b="0" i="0" u="none" strike="noStrike" dirty="0" err="1">
                <a:effectLst/>
                <a:latin typeface="-apple-system"/>
              </a:rPr>
              <a:t>fel</a:t>
            </a:r>
            <a:r>
              <a:rPr lang="en-GB" b="0" i="0" u="none" strike="noStrike" dirty="0">
                <a:effectLst/>
                <a:latin typeface="-apple-system"/>
              </a:rPr>
              <a:t> </a:t>
            </a:r>
            <a:r>
              <a:rPr lang="en-GB" b="1" i="0" u="none" strike="noStrike" dirty="0">
                <a:effectLst/>
                <a:latin typeface="-apple-system"/>
              </a:rPr>
              <a:t>plant </a:t>
            </a:r>
            <a:r>
              <a:rPr lang="en-GB" b="1" i="0" u="none" strike="noStrike" dirty="0" err="1">
                <a:effectLst/>
                <a:latin typeface="-apple-system"/>
              </a:rPr>
              <a:t>sâl</a:t>
            </a:r>
            <a:r>
              <a:rPr lang="en-GB" b="1" i="0" u="none" strike="noStrike" dirty="0">
                <a:effectLst/>
                <a:latin typeface="-apple-system"/>
              </a:rPr>
              <a:t>, </a:t>
            </a:r>
            <a:r>
              <a:rPr lang="en-GB" b="1" i="0" u="none" strike="noStrike" dirty="0" err="1">
                <a:effectLst/>
                <a:latin typeface="-apple-system"/>
              </a:rPr>
              <a:t>gofalwyr</a:t>
            </a:r>
            <a:r>
              <a:rPr lang="en-GB" b="1" i="0" u="none" strike="noStrike" dirty="0">
                <a:effectLst/>
                <a:latin typeface="-apple-system"/>
              </a:rPr>
              <a:t> </a:t>
            </a:r>
            <a:r>
              <a:rPr lang="en-GB" b="1" i="0" u="none" strike="noStrike" dirty="0" err="1">
                <a:effectLst/>
                <a:latin typeface="-apple-system"/>
              </a:rPr>
              <a:t>ifanc</a:t>
            </a:r>
            <a:r>
              <a:rPr lang="en-GB" b="1" i="0" u="none" strike="noStrike" dirty="0">
                <a:effectLst/>
                <a:latin typeface="-apple-system"/>
              </a:rPr>
              <a:t>, plant o </a:t>
            </a:r>
            <a:r>
              <a:rPr lang="en-GB" b="1" i="0" u="none" strike="noStrike" dirty="0" err="1">
                <a:effectLst/>
                <a:latin typeface="-apple-system"/>
              </a:rPr>
              <a:t>deuluoedd</a:t>
            </a:r>
            <a:r>
              <a:rPr lang="en-GB" b="1" i="0" u="none" strike="noStrike" dirty="0">
                <a:effectLst/>
                <a:latin typeface="-apple-system"/>
              </a:rPr>
              <a:t> dan </a:t>
            </a:r>
            <a:r>
              <a:rPr lang="en-GB" b="1" i="0" u="none" strike="noStrike" dirty="0" err="1">
                <a:effectLst/>
                <a:latin typeface="-apple-system"/>
              </a:rPr>
              <a:t>straen</a:t>
            </a:r>
            <a:r>
              <a:rPr lang="en-GB" b="1" i="0" u="none" strike="noStrike" dirty="0">
                <a:effectLst/>
                <a:latin typeface="-apple-system"/>
              </a:rPr>
              <a:t>, </a:t>
            </a:r>
            <a:r>
              <a:rPr lang="en-GB" b="1" i="0" u="none" strike="noStrike" dirty="0" err="1">
                <a:effectLst/>
                <a:latin typeface="-apple-system"/>
              </a:rPr>
              <a:t>merched</a:t>
            </a:r>
            <a:r>
              <a:rPr lang="en-GB" b="1" i="0" u="none" strike="noStrike" dirty="0">
                <a:effectLst/>
                <a:latin typeface="-apple-system"/>
              </a:rPr>
              <a:t> </a:t>
            </a:r>
            <a:r>
              <a:rPr lang="en-GB" b="1" i="0" u="none" strike="noStrike" dirty="0" err="1">
                <a:effectLst/>
                <a:latin typeface="-apple-system"/>
              </a:rPr>
              <a:t>ysgol</a:t>
            </a:r>
            <a:r>
              <a:rPr lang="en-GB" b="1" i="0" u="none" strike="noStrike" dirty="0">
                <a:effectLst/>
                <a:latin typeface="-apple-system"/>
              </a:rPr>
              <a:t> </a:t>
            </a:r>
            <a:r>
              <a:rPr lang="en-GB" b="1" i="0" u="none" strike="noStrike" dirty="0" err="1">
                <a:effectLst/>
                <a:latin typeface="-apple-system"/>
              </a:rPr>
              <a:t>beichiog</a:t>
            </a:r>
            <a:r>
              <a:rPr lang="en-GB" b="1" i="0" u="none" strike="noStrike" dirty="0">
                <a:effectLst/>
                <a:latin typeface="-apple-system"/>
              </a:rPr>
              <a:t> a </a:t>
            </a:r>
            <a:r>
              <a:rPr lang="en-GB" b="1" i="0" u="none" strike="noStrike" dirty="0" err="1">
                <a:effectLst/>
                <a:latin typeface="-apple-system"/>
              </a:rPr>
              <a:t>mamau</a:t>
            </a:r>
            <a:r>
              <a:rPr lang="en-GB" b="1" i="0" u="none" strike="noStrike" dirty="0">
                <a:effectLst/>
                <a:latin typeface="-apple-system"/>
              </a:rPr>
              <a:t> </a:t>
            </a:r>
            <a:r>
              <a:rPr lang="en-GB" b="1" i="0" u="none" strike="noStrike" dirty="0" err="1">
                <a:effectLst/>
                <a:latin typeface="-apple-system"/>
              </a:rPr>
              <a:t>yn</a:t>
            </a:r>
            <a:r>
              <a:rPr lang="en-GB" b="1" i="0" u="none" strike="noStrike" dirty="0">
                <a:effectLst/>
                <a:latin typeface="-apple-system"/>
              </a:rPr>
              <a:t> </a:t>
            </a:r>
            <a:r>
              <a:rPr lang="en-GB" b="1" i="0" u="none" strike="noStrike" dirty="0" err="1">
                <a:effectLst/>
                <a:latin typeface="-apple-system"/>
              </a:rPr>
              <a:t>eu</a:t>
            </a:r>
            <a:r>
              <a:rPr lang="en-GB" b="1" i="0" u="none" strike="noStrike" dirty="0">
                <a:effectLst/>
                <a:latin typeface="-apple-system"/>
              </a:rPr>
              <a:t> </a:t>
            </a:r>
            <a:r>
              <a:rPr lang="en-GB" b="1" i="0" u="none" strike="noStrike" dirty="0" err="1">
                <a:effectLst/>
                <a:latin typeface="-apple-system"/>
              </a:rPr>
              <a:t>harddegau</a:t>
            </a:r>
            <a:endParaRPr lang="en-GB" b="1" i="0" u="none" strike="noStrike" dirty="0">
              <a:effectLst/>
              <a:latin typeface="-apple-system"/>
            </a:endParaRPr>
          </a:p>
          <a:p>
            <a:pPr marL="285750" indent="-285750">
              <a:buFont typeface="Wingdings" panose="05000000000000000000" pitchFamily="2" charset="2"/>
              <a:buChar char="§"/>
            </a:pPr>
            <a:r>
              <a:rPr lang="en-GB" b="1" i="0" u="none" strike="noStrike" dirty="0" err="1">
                <a:effectLst/>
                <a:latin typeface="-apple-system"/>
              </a:rPr>
              <a:t>Unrhyw</a:t>
            </a:r>
            <a:r>
              <a:rPr lang="en-GB" b="1" i="0" u="none" strike="noStrike" dirty="0">
                <a:effectLst/>
                <a:latin typeface="-apple-system"/>
              </a:rPr>
              <a:t> </a:t>
            </a:r>
            <a:r>
              <a:rPr lang="en-GB" b="1" i="0" u="none" strike="noStrike" dirty="0" err="1">
                <a:effectLst/>
                <a:latin typeface="-apple-system"/>
              </a:rPr>
              <a:t>ddisgyblion</a:t>
            </a:r>
            <a:r>
              <a:rPr lang="en-GB" b="1" i="0" u="none" strike="noStrike" dirty="0">
                <a:effectLst/>
                <a:latin typeface="-apple-system"/>
              </a:rPr>
              <a:t> </a:t>
            </a:r>
            <a:r>
              <a:rPr lang="en-GB" b="1" i="0" u="none" strike="noStrike" dirty="0" err="1">
                <a:effectLst/>
                <a:latin typeface="-apple-system"/>
              </a:rPr>
              <a:t>sydd</a:t>
            </a:r>
            <a:r>
              <a:rPr lang="en-GB" b="1" i="0" u="none" strike="noStrike" dirty="0">
                <a:effectLst/>
                <a:latin typeface="-apple-system"/>
              </a:rPr>
              <a:t> </a:t>
            </a:r>
            <a:r>
              <a:rPr lang="en-GB" b="1" i="0" u="none" strike="noStrike" dirty="0" err="1">
                <a:effectLst/>
                <a:latin typeface="-apple-system"/>
              </a:rPr>
              <a:t>mewn</a:t>
            </a:r>
            <a:r>
              <a:rPr lang="en-GB" b="1" i="0" u="none" strike="noStrike" dirty="0">
                <a:effectLst/>
                <a:latin typeface="-apple-system"/>
              </a:rPr>
              <a:t> </a:t>
            </a:r>
            <a:r>
              <a:rPr lang="en-GB" b="1" i="0" u="none" strike="noStrike" dirty="0" err="1">
                <a:effectLst/>
                <a:latin typeface="-apple-system"/>
              </a:rPr>
              <a:t>perygl</a:t>
            </a:r>
            <a:r>
              <a:rPr lang="en-GB" b="1" i="0" u="none" strike="noStrike" dirty="0">
                <a:effectLst/>
                <a:latin typeface="-apple-system"/>
              </a:rPr>
              <a:t> o </a:t>
            </a:r>
            <a:r>
              <a:rPr lang="en-GB" b="1" i="0" u="none" strike="noStrike" dirty="0" err="1">
                <a:effectLst/>
                <a:latin typeface="-apple-system"/>
              </a:rPr>
              <a:t>anfodlonrwydd</a:t>
            </a:r>
            <a:r>
              <a:rPr lang="en-GB" b="1" i="0" u="none" strike="noStrike" dirty="0">
                <a:effectLst/>
                <a:latin typeface="-apple-system"/>
              </a:rPr>
              <a:t> ac </a:t>
            </a:r>
            <a:r>
              <a:rPr lang="en-GB" b="1" i="0" u="none" strike="noStrike" dirty="0" err="1">
                <a:effectLst/>
                <a:latin typeface="-apple-system"/>
              </a:rPr>
              <a:t>allgáu</a:t>
            </a:r>
            <a:br>
              <a:rPr lang="en-GB" dirty="0"/>
            </a:br>
            <a:endParaRPr lang="en-GB" dirty="0"/>
          </a:p>
          <a:p>
            <a:pPr marL="285750" indent="-285750">
              <a:buFont typeface="Arial" panose="020B0604020202020204" pitchFamily="34" charset="0"/>
              <a:buChar char="•"/>
            </a:pPr>
            <a:r>
              <a:rPr lang="en-GB" b="0" i="0" u="none" strike="noStrike" dirty="0" err="1">
                <a:effectLst/>
                <a:latin typeface="-apple-system"/>
              </a:rPr>
              <a:t>Pwy</a:t>
            </a:r>
            <a:r>
              <a:rPr lang="en-GB" b="0" i="0" u="none" strike="noStrike" dirty="0">
                <a:effectLst/>
                <a:latin typeface="-apple-system"/>
              </a:rPr>
              <a:t> </a:t>
            </a:r>
            <a:r>
              <a:rPr lang="en-GB" b="0" i="0" u="none" strike="noStrike" dirty="0" err="1">
                <a:effectLst/>
                <a:latin typeface="-apple-system"/>
              </a:rPr>
              <a:t>arall</a:t>
            </a:r>
            <a:r>
              <a:rPr lang="en-GB" b="0" i="0" u="none" strike="noStrike" dirty="0">
                <a:effectLst/>
                <a:latin typeface="-apple-system"/>
              </a:rPr>
              <a:t>?</a:t>
            </a:r>
            <a:endParaRPr lang="en-GB" dirty="0"/>
          </a:p>
        </p:txBody>
      </p:sp>
      <p:pic>
        <p:nvPicPr>
          <p:cNvPr id="5" name="Picture 4" descr="A child looking through a window&#10;&#10;Description automatically generated">
            <a:extLst>
              <a:ext uri="{FF2B5EF4-FFF2-40B4-BE49-F238E27FC236}">
                <a16:creationId xmlns:a16="http://schemas.microsoft.com/office/drawing/2014/main" id="{8638ED58-3E77-4B81-03B1-D669458385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26076" y="5208762"/>
            <a:ext cx="2040435" cy="157036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C8AE3-3CFF-4F9F-9947-FFEDCA492DF3}"/>
              </a:ext>
            </a:extLst>
          </p:cNvPr>
          <p:cNvSpPr>
            <a:spLocks noGrp="1"/>
          </p:cNvSpPr>
          <p:nvPr>
            <p:ph type="title"/>
          </p:nvPr>
        </p:nvSpPr>
        <p:spPr>
          <a:xfrm>
            <a:off x="0" y="260648"/>
            <a:ext cx="8229600" cy="1143000"/>
          </a:xfrm>
        </p:spPr>
        <p:txBody>
          <a:bodyPr/>
          <a:lstStyle/>
          <a:p>
            <a:r>
              <a:rPr lang="en-GB" dirty="0" err="1"/>
              <a:t>Deddfwriaeth</a:t>
            </a:r>
            <a:r>
              <a:rPr lang="en-GB" dirty="0"/>
              <a:t>/Legislation</a:t>
            </a:r>
          </a:p>
        </p:txBody>
      </p:sp>
      <p:sp>
        <p:nvSpPr>
          <p:cNvPr id="3" name="Content Placeholder 2">
            <a:extLst>
              <a:ext uri="{FF2B5EF4-FFF2-40B4-BE49-F238E27FC236}">
                <a16:creationId xmlns:a16="http://schemas.microsoft.com/office/drawing/2014/main" id="{8415529D-CA3C-4248-8982-2D5694093B1D}"/>
              </a:ext>
            </a:extLst>
          </p:cNvPr>
          <p:cNvSpPr>
            <a:spLocks noGrp="1"/>
          </p:cNvSpPr>
          <p:nvPr>
            <p:ph idx="1"/>
          </p:nvPr>
        </p:nvSpPr>
        <p:spPr>
          <a:xfrm>
            <a:off x="5004048" y="1700808"/>
            <a:ext cx="4042792" cy="4853136"/>
          </a:xfrm>
        </p:spPr>
        <p:txBody>
          <a:bodyPr>
            <a:normAutofit fontScale="85000" lnSpcReduction="20000"/>
          </a:bodyPr>
          <a:lstStyle/>
          <a:p>
            <a:r>
              <a:rPr lang="en-GB" sz="2900" i="1" dirty="0"/>
              <a:t>Equality Act (2010)</a:t>
            </a:r>
          </a:p>
          <a:p>
            <a:r>
              <a:rPr lang="en-GB" sz="2900" i="1" dirty="0"/>
              <a:t>Rights of Children and Young Persons (Wales) Measure (2011)</a:t>
            </a:r>
          </a:p>
          <a:p>
            <a:r>
              <a:rPr lang="en-GB" sz="2900" i="1" dirty="0"/>
              <a:t>Well- being of Future Generations </a:t>
            </a:r>
            <a:br>
              <a:rPr lang="en-GB" sz="2900" i="1" dirty="0"/>
            </a:br>
            <a:r>
              <a:rPr lang="en-GB" sz="2900" i="1" dirty="0"/>
              <a:t>(Wales) Act (2015)</a:t>
            </a:r>
          </a:p>
          <a:p>
            <a:r>
              <a:rPr lang="en-GB" sz="2900" i="1" dirty="0"/>
              <a:t>Additional Learning Needs and Education Tribunal (Wales) Act 2018</a:t>
            </a:r>
          </a:p>
          <a:p>
            <a:r>
              <a:rPr lang="en-GB" sz="2800" b="0" i="1" dirty="0">
                <a:solidFill>
                  <a:srgbClr val="333333"/>
                </a:solidFill>
                <a:effectLst/>
                <a:latin typeface="+mj-lt"/>
              </a:rPr>
              <a:t>Curriculum and Assessment (Wales) Act 2021</a:t>
            </a:r>
          </a:p>
          <a:p>
            <a:r>
              <a:rPr lang="en-GB" sz="2800" i="1" dirty="0">
                <a:solidFill>
                  <a:srgbClr val="333333"/>
                </a:solidFill>
                <a:latin typeface="+mj-lt"/>
              </a:rPr>
              <a:t>The ALN Code for Wales 2021</a:t>
            </a:r>
            <a:endParaRPr lang="en-GB" sz="2800" i="1" dirty="0">
              <a:latin typeface="+mj-lt"/>
            </a:endParaRPr>
          </a:p>
          <a:p>
            <a:endParaRPr lang="en-GB" dirty="0"/>
          </a:p>
          <a:p>
            <a:endParaRPr lang="en-GB" dirty="0"/>
          </a:p>
        </p:txBody>
      </p:sp>
      <p:sp>
        <p:nvSpPr>
          <p:cNvPr id="5" name="TextBox 4">
            <a:extLst>
              <a:ext uri="{FF2B5EF4-FFF2-40B4-BE49-F238E27FC236}">
                <a16:creationId xmlns:a16="http://schemas.microsoft.com/office/drawing/2014/main" id="{EAF36EDC-C034-5432-3A57-CA36B9DD5CBF}"/>
              </a:ext>
            </a:extLst>
          </p:cNvPr>
          <p:cNvSpPr txBox="1"/>
          <p:nvPr/>
        </p:nvSpPr>
        <p:spPr>
          <a:xfrm>
            <a:off x="323528" y="1700808"/>
            <a:ext cx="3960440" cy="4524315"/>
          </a:xfrm>
          <a:prstGeom prst="rect">
            <a:avLst/>
          </a:prstGeom>
          <a:noFill/>
        </p:spPr>
        <p:txBody>
          <a:bodyPr wrap="square">
            <a:spAutoFit/>
          </a:bodyPr>
          <a:lstStyle/>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Cydraddoldeb</a:t>
            </a:r>
            <a:r>
              <a:rPr lang="en-GB" sz="2400" b="0" i="0" u="none" strike="noStrike" dirty="0">
                <a:effectLst/>
                <a:latin typeface="-apple-system"/>
              </a:rPr>
              <a:t> (2010)</a:t>
            </a:r>
          </a:p>
          <a:p>
            <a:pPr marL="342900" indent="-342900">
              <a:buFont typeface="Arial" panose="020B0604020202020204" pitchFamily="34" charset="0"/>
              <a:buChar char="•"/>
            </a:pPr>
            <a:r>
              <a:rPr lang="en-GB" sz="2400" b="0" i="0" u="none" strike="noStrike" dirty="0" err="1">
                <a:effectLst/>
                <a:latin typeface="-apple-system"/>
              </a:rPr>
              <a:t>Mesur</a:t>
            </a:r>
            <a:r>
              <a:rPr lang="en-GB" sz="2400" b="0" i="0" u="none" strike="noStrike" dirty="0">
                <a:effectLst/>
                <a:latin typeface="-apple-system"/>
              </a:rPr>
              <a:t> </a:t>
            </a:r>
            <a:r>
              <a:rPr lang="en-GB" sz="2400" b="0" i="0" u="none" strike="noStrike" dirty="0" err="1">
                <a:effectLst/>
                <a:latin typeface="-apple-system"/>
              </a:rPr>
              <a:t>Hawliau</a:t>
            </a:r>
            <a:r>
              <a:rPr lang="en-GB" sz="2400" b="0" i="0" u="none" strike="noStrike" dirty="0">
                <a:effectLst/>
                <a:latin typeface="-apple-system"/>
              </a:rPr>
              <a:t> Plant a </a:t>
            </a:r>
            <a:r>
              <a:rPr lang="en-GB" sz="2400" b="0" i="0" u="none" strike="noStrike" dirty="0" err="1">
                <a:effectLst/>
                <a:latin typeface="-apple-system"/>
              </a:rPr>
              <a:t>Phobl</a:t>
            </a:r>
            <a:r>
              <a:rPr lang="en-GB" sz="2400" b="0" i="0" u="none" strike="noStrike" dirty="0">
                <a:effectLst/>
                <a:latin typeface="-apple-system"/>
              </a:rPr>
              <a:t> </a:t>
            </a:r>
            <a:r>
              <a:rPr lang="en-GB" sz="2400" b="0" i="0" u="none" strike="noStrike" dirty="0" err="1">
                <a:effectLst/>
                <a:latin typeface="-apple-system"/>
              </a:rPr>
              <a:t>Ifanc</a:t>
            </a:r>
            <a:r>
              <a:rPr lang="en-GB" sz="2400" b="0" i="0" u="none" strike="noStrike" dirty="0">
                <a:effectLst/>
                <a:latin typeface="-apple-system"/>
              </a:rPr>
              <a:t> (Cymru) (2011)</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Llesiant</a:t>
            </a:r>
            <a:r>
              <a:rPr lang="en-GB" sz="2400" b="0" i="0" u="none" strike="noStrike" dirty="0">
                <a:effectLst/>
                <a:latin typeface="-apple-system"/>
              </a:rPr>
              <a:t> </a:t>
            </a:r>
            <a:r>
              <a:rPr lang="en-GB" sz="2400" b="0" i="0" u="none" strike="noStrike" dirty="0" err="1">
                <a:effectLst/>
                <a:latin typeface="-apple-system"/>
              </a:rPr>
              <a:t>Cenedlaethau'r</a:t>
            </a:r>
            <a:r>
              <a:rPr lang="en-GB" sz="2400" b="0" i="0" u="none" strike="noStrike" dirty="0">
                <a:effectLst/>
                <a:latin typeface="-apple-system"/>
              </a:rPr>
              <a:t> </a:t>
            </a:r>
            <a:r>
              <a:rPr lang="en-GB" sz="2400" b="0" i="0" u="none" strike="noStrike" dirty="0" err="1">
                <a:effectLst/>
                <a:latin typeface="-apple-system"/>
              </a:rPr>
              <a:t>Dyfodol</a:t>
            </a:r>
            <a:r>
              <a:rPr lang="en-GB" sz="2400" b="0" i="0" u="none" strike="noStrike" dirty="0">
                <a:effectLst/>
                <a:latin typeface="-apple-system"/>
              </a:rPr>
              <a:t> (Cymru) 2015 </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Anghenion</a:t>
            </a:r>
            <a:r>
              <a:rPr lang="en-GB" sz="2400" b="0" i="0" u="none" strike="noStrike" dirty="0">
                <a:effectLst/>
                <a:latin typeface="-apple-system"/>
              </a:rPr>
              <a:t> Dysgu </a:t>
            </a:r>
            <a:r>
              <a:rPr lang="en-GB" sz="2400" b="0" i="0" u="none" strike="noStrike" dirty="0" err="1">
                <a:effectLst/>
                <a:latin typeface="-apple-system"/>
              </a:rPr>
              <a:t>Ychwanegol</a:t>
            </a:r>
            <a:r>
              <a:rPr lang="en-GB" sz="2400" b="0" i="0" u="none" strike="noStrike" dirty="0">
                <a:effectLst/>
                <a:latin typeface="-apple-system"/>
              </a:rPr>
              <a:t> </a:t>
            </a:r>
            <a:r>
              <a:rPr lang="en-GB" sz="2400" b="0" i="0" u="none" strike="noStrike" dirty="0" err="1">
                <a:effectLst/>
                <a:latin typeface="-apple-system"/>
              </a:rPr>
              <a:t>a'r</a:t>
            </a:r>
            <a:r>
              <a:rPr lang="en-GB" sz="2400" b="0" i="0" u="none" strike="noStrike" dirty="0">
                <a:effectLst/>
                <a:latin typeface="-apple-system"/>
              </a:rPr>
              <a:t> </a:t>
            </a:r>
            <a:r>
              <a:rPr lang="en-GB" sz="2400" b="0" i="0" u="none" strike="noStrike" dirty="0" err="1">
                <a:effectLst/>
                <a:latin typeface="-apple-system"/>
              </a:rPr>
              <a:t>Tribiwnlys</a:t>
            </a:r>
            <a:r>
              <a:rPr lang="en-GB" sz="2400" b="0" i="0" u="none" strike="noStrike" dirty="0">
                <a:effectLst/>
                <a:latin typeface="-apple-system"/>
              </a:rPr>
              <a:t> Addysg (Cymru) 2018 </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Cwricwlwm</a:t>
            </a:r>
            <a:r>
              <a:rPr lang="en-GB" sz="2400" b="0" i="0" u="none" strike="noStrike" dirty="0">
                <a:effectLst/>
                <a:latin typeface="-apple-system"/>
              </a:rPr>
              <a:t> ac </a:t>
            </a:r>
            <a:r>
              <a:rPr lang="en-GB" sz="2400" b="0" i="0" u="none" strike="noStrike" dirty="0" err="1">
                <a:effectLst/>
                <a:latin typeface="-apple-system"/>
              </a:rPr>
              <a:t>Asesu</a:t>
            </a:r>
            <a:r>
              <a:rPr lang="en-GB" sz="2400" b="0" i="0" u="none" strike="noStrike" dirty="0">
                <a:effectLst/>
                <a:latin typeface="-apple-system"/>
              </a:rPr>
              <a:t> (Cymru) 2021  </a:t>
            </a:r>
          </a:p>
          <a:p>
            <a:pPr marL="342900" indent="-342900">
              <a:buFont typeface="Arial" panose="020B0604020202020204" pitchFamily="34" charset="0"/>
              <a:buChar char="•"/>
            </a:pPr>
            <a:r>
              <a:rPr lang="en-GB" sz="2400" b="0" i="0" u="none" strike="noStrike" dirty="0">
                <a:effectLst/>
                <a:latin typeface="-apple-system"/>
              </a:rPr>
              <a:t>Cod ADY Cymru 2021</a:t>
            </a:r>
            <a:endParaRPr lang="en-GB" sz="2400" dirty="0"/>
          </a:p>
        </p:txBody>
      </p:sp>
      <p:pic>
        <p:nvPicPr>
          <p:cNvPr id="6" name="Picture 5" descr="A gavel and scales of justice&#10;&#10;Description automatically generated">
            <a:extLst>
              <a:ext uri="{FF2B5EF4-FFF2-40B4-BE49-F238E27FC236}">
                <a16:creationId xmlns:a16="http://schemas.microsoft.com/office/drawing/2014/main" id="{1B3BF062-DFC1-91ED-BC8A-1C45D3A549A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4288" y="434580"/>
            <a:ext cx="1490834" cy="940716"/>
          </a:xfrm>
          <a:prstGeom prst="rect">
            <a:avLst/>
          </a:prstGeom>
        </p:spPr>
      </p:pic>
    </p:spTree>
    <p:extLst>
      <p:ext uri="{BB962C8B-B14F-4D97-AF65-F5344CB8AC3E}">
        <p14:creationId xmlns:p14="http://schemas.microsoft.com/office/powerpoint/2010/main" val="1398669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t>Deddf</a:t>
            </a:r>
            <a:r>
              <a:rPr lang="en-GB" dirty="0"/>
              <a:t> </a:t>
            </a:r>
            <a:r>
              <a:rPr lang="en-GB" dirty="0" err="1"/>
              <a:t>Cydraddoldeb</a:t>
            </a:r>
            <a:r>
              <a:rPr lang="en-GB" dirty="0"/>
              <a:t> 2010</a:t>
            </a:r>
            <a:br>
              <a:rPr lang="en-GB" dirty="0"/>
            </a:br>
            <a:r>
              <a:rPr lang="en-GB" i="1" dirty="0"/>
              <a:t>Equality Act 2010</a:t>
            </a:r>
          </a:p>
        </p:txBody>
      </p:sp>
      <p:sp>
        <p:nvSpPr>
          <p:cNvPr id="4" name="Content Placeholder 3"/>
          <p:cNvSpPr>
            <a:spLocks noGrp="1"/>
          </p:cNvSpPr>
          <p:nvPr>
            <p:ph sz="half" idx="1"/>
          </p:nvPr>
        </p:nvSpPr>
        <p:spPr/>
        <p:txBody>
          <a:bodyPr>
            <a:normAutofit fontScale="92500" lnSpcReduction="20000"/>
          </a:bodyPr>
          <a:lstStyle/>
          <a:p>
            <a:r>
              <a:rPr lang="en-GB" sz="2400" dirty="0" err="1"/>
              <a:t>Mae’r</a:t>
            </a:r>
            <a:r>
              <a:rPr lang="en-GB" sz="2400" dirty="0"/>
              <a:t> </a:t>
            </a:r>
            <a:r>
              <a:rPr lang="en-GB" sz="2400" dirty="0" err="1"/>
              <a:t>ddeddf</a:t>
            </a:r>
            <a:r>
              <a:rPr lang="en-GB" sz="2400" dirty="0"/>
              <a:t> </a:t>
            </a:r>
            <a:r>
              <a:rPr lang="en-GB" sz="2400" dirty="0" err="1"/>
              <a:t>yn</a:t>
            </a:r>
            <a:r>
              <a:rPr lang="en-GB" sz="2400" dirty="0"/>
              <a:t> </a:t>
            </a:r>
            <a:r>
              <a:rPr lang="en-GB" sz="2400" dirty="0" err="1"/>
              <a:t>disodli</a:t>
            </a:r>
            <a:r>
              <a:rPr lang="en-GB" sz="2400" dirty="0"/>
              <a:t> </a:t>
            </a:r>
            <a:r>
              <a:rPr lang="en-GB" sz="2400" dirty="0" err="1"/>
              <a:t>nifer</a:t>
            </a:r>
            <a:r>
              <a:rPr lang="en-GB" sz="2400" dirty="0"/>
              <a:t> o </a:t>
            </a:r>
            <a:r>
              <a:rPr lang="en-GB" sz="2400" dirty="0" err="1"/>
              <a:t>deddfau</a:t>
            </a:r>
            <a:r>
              <a:rPr lang="en-GB" sz="2400" dirty="0"/>
              <a:t> </a:t>
            </a:r>
            <a:r>
              <a:rPr lang="en-GB" sz="2400" dirty="0" err="1"/>
              <a:t>blaenorol</a:t>
            </a:r>
            <a:endParaRPr lang="en-GB" sz="2400" dirty="0"/>
          </a:p>
          <a:p>
            <a:r>
              <a:rPr lang="en-GB" sz="2400" dirty="0" err="1"/>
              <a:t>Yn</a:t>
            </a:r>
            <a:r>
              <a:rPr lang="en-GB" sz="2400" dirty="0"/>
              <a:t> </a:t>
            </a:r>
            <a:r>
              <a:rPr lang="en-GB" sz="2400" dirty="0" err="1"/>
              <a:t>gyffredinol</a:t>
            </a:r>
            <a:r>
              <a:rPr lang="en-GB" sz="2400" dirty="0"/>
              <a:t> </a:t>
            </a:r>
            <a:r>
              <a:rPr lang="en-GB" sz="2400" dirty="0" err="1"/>
              <a:t>mae’r</a:t>
            </a:r>
            <a:r>
              <a:rPr lang="en-GB" sz="2400" dirty="0"/>
              <a:t> </a:t>
            </a:r>
            <a:r>
              <a:rPr lang="en-GB" sz="2400" dirty="0" err="1"/>
              <a:t>Ddeddf</a:t>
            </a:r>
            <a:r>
              <a:rPr lang="en-GB" sz="2400" dirty="0"/>
              <a:t> </a:t>
            </a:r>
            <a:r>
              <a:rPr lang="en-GB" sz="2400" dirty="0" err="1"/>
              <a:t>yn</a:t>
            </a:r>
            <a:r>
              <a:rPr lang="en-GB" sz="2400" dirty="0"/>
              <a:t> </a:t>
            </a:r>
            <a:r>
              <a:rPr lang="en-GB" sz="2400" dirty="0" err="1"/>
              <a:t>cynnwys</a:t>
            </a:r>
            <a:r>
              <a:rPr lang="en-GB" sz="2400" dirty="0"/>
              <a:t> </a:t>
            </a:r>
            <a:r>
              <a:rPr lang="en-GB" sz="2400" dirty="0" err="1"/>
              <a:t>unrhyw</a:t>
            </a:r>
            <a:r>
              <a:rPr lang="en-GB" sz="2400" dirty="0"/>
              <a:t> un </a:t>
            </a:r>
            <a:r>
              <a:rPr lang="en-GB" sz="2400" dirty="0" err="1"/>
              <a:t>sydd</a:t>
            </a:r>
            <a:r>
              <a:rPr lang="en-GB" sz="2400" dirty="0"/>
              <a:t> ag un </a:t>
            </a:r>
            <a:r>
              <a:rPr lang="en-GB" sz="2400" dirty="0" err="1"/>
              <a:t>neu</a:t>
            </a:r>
            <a:r>
              <a:rPr lang="en-GB" sz="2400" dirty="0"/>
              <a:t> </a:t>
            </a:r>
            <a:r>
              <a:rPr lang="en-GB" sz="2400" dirty="0" err="1"/>
              <a:t>ragor</a:t>
            </a:r>
            <a:r>
              <a:rPr lang="en-GB" sz="2400" dirty="0"/>
              <a:t> </a:t>
            </a:r>
            <a:r>
              <a:rPr lang="en-GB" sz="2400" dirty="0" err="1"/>
              <a:t>o’r</a:t>
            </a:r>
            <a:r>
              <a:rPr lang="en-GB" sz="2400" dirty="0"/>
              <a:t> ‘</a:t>
            </a:r>
            <a:r>
              <a:rPr lang="en-GB" sz="2400" dirty="0" err="1"/>
              <a:t>nodweddion</a:t>
            </a:r>
            <a:r>
              <a:rPr lang="en-GB" sz="2400" dirty="0"/>
              <a:t> </a:t>
            </a:r>
            <a:r>
              <a:rPr lang="en-GB" sz="2400" dirty="0" err="1"/>
              <a:t>gwarchodedig</a:t>
            </a:r>
            <a:r>
              <a:rPr lang="en-GB" sz="2400" dirty="0"/>
              <a:t>’ </a:t>
            </a:r>
            <a:r>
              <a:rPr lang="en-GB" sz="2400" dirty="0" err="1"/>
              <a:t>canlynol</a:t>
            </a:r>
            <a:r>
              <a:rPr lang="en-GB" sz="2400" dirty="0"/>
              <a:t>: </a:t>
            </a:r>
          </a:p>
          <a:p>
            <a:pPr lvl="1"/>
            <a:r>
              <a:rPr lang="en-GB" sz="1800" dirty="0" err="1"/>
              <a:t>oedran</a:t>
            </a:r>
            <a:r>
              <a:rPr lang="en-GB" sz="1800" dirty="0"/>
              <a:t>; </a:t>
            </a:r>
          </a:p>
          <a:p>
            <a:pPr lvl="1"/>
            <a:r>
              <a:rPr lang="en-GB" sz="1800" dirty="0" err="1"/>
              <a:t>anabledd</a:t>
            </a:r>
            <a:r>
              <a:rPr lang="en-GB" sz="1800" dirty="0"/>
              <a:t>; </a:t>
            </a:r>
          </a:p>
          <a:p>
            <a:pPr lvl="1"/>
            <a:r>
              <a:rPr lang="en-GB" sz="1800" dirty="0" err="1"/>
              <a:t>ailbennu</a:t>
            </a:r>
            <a:r>
              <a:rPr lang="en-GB" sz="1800" dirty="0"/>
              <a:t> </a:t>
            </a:r>
            <a:r>
              <a:rPr lang="en-GB" sz="1800" dirty="0" err="1"/>
              <a:t>rhywedd</a:t>
            </a:r>
            <a:r>
              <a:rPr lang="en-GB" sz="1800" dirty="0"/>
              <a:t>; </a:t>
            </a:r>
          </a:p>
          <a:p>
            <a:pPr lvl="1"/>
            <a:r>
              <a:rPr lang="en-GB" sz="1800" dirty="0" err="1"/>
              <a:t>priodas</a:t>
            </a:r>
            <a:r>
              <a:rPr lang="en-GB" sz="1800" dirty="0"/>
              <a:t> a </a:t>
            </a:r>
            <a:r>
              <a:rPr lang="en-GB" sz="1800" dirty="0" err="1"/>
              <a:t>phartneriaeth</a:t>
            </a:r>
            <a:r>
              <a:rPr lang="en-GB" sz="1800" dirty="0"/>
              <a:t> </a:t>
            </a:r>
            <a:r>
              <a:rPr lang="en-GB" sz="1800" dirty="0" err="1"/>
              <a:t>sifil</a:t>
            </a:r>
            <a:r>
              <a:rPr lang="en-GB" sz="1800" dirty="0"/>
              <a:t>,</a:t>
            </a:r>
          </a:p>
          <a:p>
            <a:pPr lvl="1"/>
            <a:r>
              <a:rPr lang="en-GB" sz="1800" dirty="0" err="1"/>
              <a:t>beichiogrwydd</a:t>
            </a:r>
            <a:r>
              <a:rPr lang="en-GB" sz="1800" dirty="0"/>
              <a:t> a </a:t>
            </a:r>
            <a:r>
              <a:rPr lang="en-GB" sz="1800" dirty="0" err="1"/>
              <a:t>mamolaeth</a:t>
            </a:r>
            <a:r>
              <a:rPr lang="en-GB" sz="1800" dirty="0"/>
              <a:t>; </a:t>
            </a:r>
          </a:p>
          <a:p>
            <a:pPr lvl="1"/>
            <a:r>
              <a:rPr lang="en-GB" sz="1800" dirty="0" err="1"/>
              <a:t>hil</a:t>
            </a:r>
            <a:r>
              <a:rPr lang="en-GB" sz="1800" dirty="0"/>
              <a:t> – </a:t>
            </a:r>
            <a:r>
              <a:rPr lang="en-GB" sz="1800" dirty="0" err="1"/>
              <a:t>yn</a:t>
            </a:r>
            <a:r>
              <a:rPr lang="en-GB" sz="1800" dirty="0"/>
              <a:t> </a:t>
            </a:r>
            <a:r>
              <a:rPr lang="en-GB" sz="1800" dirty="0" err="1"/>
              <a:t>cynnwys</a:t>
            </a:r>
            <a:r>
              <a:rPr lang="en-GB" sz="1800" dirty="0"/>
              <a:t> </a:t>
            </a:r>
            <a:r>
              <a:rPr lang="en-GB" sz="1800" dirty="0" err="1"/>
              <a:t>tarddiad</a:t>
            </a:r>
            <a:r>
              <a:rPr lang="en-GB" sz="1800" dirty="0"/>
              <a:t> </a:t>
            </a:r>
            <a:r>
              <a:rPr lang="en-GB" sz="1800" dirty="0" err="1"/>
              <a:t>ethnig</a:t>
            </a:r>
            <a:r>
              <a:rPr lang="en-GB" sz="1800" dirty="0"/>
              <a:t> </a:t>
            </a:r>
            <a:r>
              <a:rPr lang="en-GB" sz="1800" dirty="0" err="1"/>
              <a:t>neu</a:t>
            </a:r>
            <a:r>
              <a:rPr lang="en-GB" sz="1800" dirty="0"/>
              <a:t> </a:t>
            </a:r>
            <a:r>
              <a:rPr lang="en-GB" sz="1800" dirty="0" err="1"/>
              <a:t>genedlaethol</a:t>
            </a:r>
            <a:r>
              <a:rPr lang="en-GB" sz="1800" dirty="0"/>
              <a:t>, </a:t>
            </a:r>
            <a:r>
              <a:rPr lang="en-GB" sz="1800" dirty="0" err="1"/>
              <a:t>lliw</a:t>
            </a:r>
            <a:r>
              <a:rPr lang="en-GB" sz="1800" dirty="0"/>
              <a:t> </a:t>
            </a:r>
            <a:r>
              <a:rPr lang="en-GB" sz="1800" dirty="0" err="1"/>
              <a:t>neu</a:t>
            </a:r>
            <a:r>
              <a:rPr lang="en-GB" sz="1800" dirty="0"/>
              <a:t> </a:t>
            </a:r>
            <a:r>
              <a:rPr lang="en-GB" sz="1800" dirty="0" err="1"/>
              <a:t>genedligrwydd</a:t>
            </a:r>
            <a:r>
              <a:rPr lang="en-GB" sz="1800" dirty="0"/>
              <a:t>, </a:t>
            </a:r>
            <a:r>
              <a:rPr lang="en-GB" sz="1800" dirty="0" err="1"/>
              <a:t>crefydd</a:t>
            </a:r>
            <a:r>
              <a:rPr lang="en-GB" sz="1800" dirty="0"/>
              <a:t> </a:t>
            </a:r>
            <a:r>
              <a:rPr lang="en-GB" sz="1800" dirty="0" err="1"/>
              <a:t>neu</a:t>
            </a:r>
            <a:r>
              <a:rPr lang="en-GB" sz="1800" dirty="0"/>
              <a:t> </a:t>
            </a:r>
            <a:r>
              <a:rPr lang="en-GB" sz="1800" dirty="0" err="1"/>
              <a:t>gred</a:t>
            </a:r>
            <a:r>
              <a:rPr lang="en-GB" sz="1800" dirty="0"/>
              <a:t> – </a:t>
            </a:r>
            <a:r>
              <a:rPr lang="en-GB" sz="1800" dirty="0" err="1"/>
              <a:t>yn</a:t>
            </a:r>
            <a:r>
              <a:rPr lang="en-GB" sz="1800" dirty="0"/>
              <a:t> </a:t>
            </a:r>
            <a:r>
              <a:rPr lang="en-GB" sz="1800" dirty="0" err="1"/>
              <a:t>cynnwys</a:t>
            </a:r>
            <a:r>
              <a:rPr lang="en-GB" sz="1800" dirty="0"/>
              <a:t> </a:t>
            </a:r>
            <a:r>
              <a:rPr lang="en-GB" sz="1800" dirty="0" err="1"/>
              <a:t>diffyg</a:t>
            </a:r>
            <a:r>
              <a:rPr lang="en-GB" sz="1800" dirty="0"/>
              <a:t> cred; </a:t>
            </a:r>
          </a:p>
          <a:p>
            <a:pPr lvl="1"/>
            <a:r>
              <a:rPr lang="en-GB" sz="1800" dirty="0" err="1"/>
              <a:t>rhyw</a:t>
            </a:r>
            <a:r>
              <a:rPr lang="en-GB" sz="1800" dirty="0"/>
              <a:t> a </a:t>
            </a:r>
            <a:r>
              <a:rPr lang="en-GB" sz="1800" dirty="0" err="1"/>
              <a:t>chyfeiriadedd</a:t>
            </a:r>
            <a:r>
              <a:rPr lang="en-GB" sz="1800" dirty="0"/>
              <a:t> </a:t>
            </a:r>
            <a:r>
              <a:rPr lang="en-GB" sz="1800" dirty="0" err="1"/>
              <a:t>rhywiol</a:t>
            </a:r>
            <a:r>
              <a:rPr lang="en-GB" sz="1800" dirty="0"/>
              <a:t>. </a:t>
            </a:r>
          </a:p>
        </p:txBody>
      </p:sp>
      <p:sp>
        <p:nvSpPr>
          <p:cNvPr id="5" name="Content Placeholder 4"/>
          <p:cNvSpPr>
            <a:spLocks noGrp="1"/>
          </p:cNvSpPr>
          <p:nvPr>
            <p:ph sz="half" idx="2"/>
          </p:nvPr>
        </p:nvSpPr>
        <p:spPr>
          <a:xfrm>
            <a:off x="4800600" y="1916832"/>
            <a:ext cx="3886200" cy="3263504"/>
          </a:xfrm>
        </p:spPr>
        <p:txBody>
          <a:bodyPr>
            <a:noAutofit/>
          </a:bodyPr>
          <a:lstStyle/>
          <a:p>
            <a:r>
              <a:rPr lang="en-GB" sz="1600" i="1" dirty="0"/>
              <a:t>Replaces previous anti-discrimination laws with a single act</a:t>
            </a:r>
          </a:p>
          <a:p>
            <a:r>
              <a:rPr lang="en-GB" sz="1600" i="1" dirty="0"/>
              <a:t>The Act generally covers anyone who has one or more of the following ‘protected characteristics’: </a:t>
            </a:r>
          </a:p>
          <a:p>
            <a:pPr lvl="1"/>
            <a:r>
              <a:rPr lang="en-GB" sz="1600" i="1" dirty="0"/>
              <a:t>age;  </a:t>
            </a:r>
          </a:p>
          <a:p>
            <a:pPr lvl="1"/>
            <a:r>
              <a:rPr lang="en-GB" sz="1600" i="1" dirty="0"/>
              <a:t>disability; </a:t>
            </a:r>
          </a:p>
          <a:p>
            <a:pPr lvl="1"/>
            <a:r>
              <a:rPr lang="en-GB" sz="1600" i="1" dirty="0"/>
              <a:t>gender reassignment;</a:t>
            </a:r>
          </a:p>
          <a:p>
            <a:pPr lvl="1"/>
            <a:r>
              <a:rPr lang="en-GB" sz="1600" i="1" dirty="0"/>
              <a:t> marriage and civil partnership;</a:t>
            </a:r>
          </a:p>
          <a:p>
            <a:pPr lvl="1"/>
            <a:r>
              <a:rPr lang="en-GB" sz="1600" i="1" dirty="0"/>
              <a:t>pregnancy and maternity;</a:t>
            </a:r>
          </a:p>
          <a:p>
            <a:pPr lvl="1"/>
            <a:r>
              <a:rPr lang="en-GB" sz="1600" i="1" dirty="0"/>
              <a:t>race – including ethnic or national origin, colour or nationality; </a:t>
            </a:r>
          </a:p>
          <a:p>
            <a:pPr lvl="1"/>
            <a:r>
              <a:rPr lang="en-GB" sz="1600" i="1" dirty="0"/>
              <a:t>religion or belief – including lack of belief; </a:t>
            </a:r>
          </a:p>
          <a:p>
            <a:pPr lvl="1"/>
            <a:r>
              <a:rPr lang="en-GB" sz="1600" i="1" dirty="0"/>
              <a:t> sex, and sexual orientation. </a:t>
            </a:r>
          </a:p>
        </p:txBody>
      </p:sp>
      <p:pic>
        <p:nvPicPr>
          <p:cNvPr id="6" name="Picture 5" descr="A black and white logo&#10;&#10;Description automatically generated">
            <a:extLst>
              <a:ext uri="{FF2B5EF4-FFF2-40B4-BE49-F238E27FC236}">
                <a16:creationId xmlns:a16="http://schemas.microsoft.com/office/drawing/2014/main" id="{9B9448B7-5344-8815-F0BA-64EE4D18C47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48264" y="846138"/>
            <a:ext cx="1409111" cy="881831"/>
          </a:xfrm>
          <a:prstGeom prst="rect">
            <a:avLst/>
          </a:prstGeom>
        </p:spPr>
      </p:pic>
    </p:spTree>
    <p:extLst>
      <p:ext uri="{BB962C8B-B14F-4D97-AF65-F5344CB8AC3E}">
        <p14:creationId xmlns:p14="http://schemas.microsoft.com/office/powerpoint/2010/main" val="3256970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E7D3C-DBB7-4F17-A460-192E4E75AE7B}"/>
              </a:ext>
            </a:extLst>
          </p:cNvPr>
          <p:cNvSpPr>
            <a:spLocks noGrp="1"/>
          </p:cNvSpPr>
          <p:nvPr>
            <p:ph type="title"/>
          </p:nvPr>
        </p:nvSpPr>
        <p:spPr/>
        <p:txBody>
          <a:bodyPr/>
          <a:lstStyle/>
          <a:p>
            <a:r>
              <a:rPr lang="en-GB" dirty="0"/>
              <a:t>The Equality Act 2010</a:t>
            </a:r>
          </a:p>
        </p:txBody>
      </p:sp>
      <p:pic>
        <p:nvPicPr>
          <p:cNvPr id="4" name="Online Media 3" title="Protected characteristics">
            <a:hlinkClick r:id="" action="ppaction://media"/>
            <a:extLst>
              <a:ext uri="{FF2B5EF4-FFF2-40B4-BE49-F238E27FC236}">
                <a16:creationId xmlns:a16="http://schemas.microsoft.com/office/drawing/2014/main" id="{09097512-A5A5-4882-92B2-47B26B60B985}"/>
              </a:ext>
            </a:extLst>
          </p:cNvPr>
          <p:cNvPicPr>
            <a:picLocks noGrp="1" noRot="1" noChangeAspect="1"/>
          </p:cNvPicPr>
          <p:nvPr>
            <p:ph idx="1"/>
            <a:videoFile r:link="rId1"/>
          </p:nvPr>
        </p:nvPicPr>
        <p:blipFill>
          <a:blip r:embed="rId3"/>
          <a:stretch>
            <a:fillRect/>
          </a:stretch>
        </p:blipFill>
        <p:spPr>
          <a:xfrm>
            <a:off x="566738" y="1600200"/>
            <a:ext cx="8010525" cy="4525963"/>
          </a:xfrm>
          <a:prstGeom prst="rect">
            <a:avLst/>
          </a:prstGeom>
        </p:spPr>
      </p:pic>
    </p:spTree>
    <p:extLst>
      <p:ext uri="{BB962C8B-B14F-4D97-AF65-F5344CB8AC3E}">
        <p14:creationId xmlns:p14="http://schemas.microsoft.com/office/powerpoint/2010/main" val="385695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2700" b="1" dirty="0"/>
              <a:t>Y </a:t>
            </a:r>
            <a:r>
              <a:rPr lang="en-GB" sz="2700" b="1" dirty="0" err="1"/>
              <a:t>naw</a:t>
            </a:r>
            <a:r>
              <a:rPr lang="en-GB" sz="2700" b="1" dirty="0"/>
              <a:t> </a:t>
            </a:r>
            <a:r>
              <a:rPr lang="en-GB" sz="2700" b="1" dirty="0" err="1"/>
              <a:t>prif</a:t>
            </a:r>
            <a:r>
              <a:rPr lang="en-GB" sz="2700" b="1" dirty="0"/>
              <a:t> </a:t>
            </a:r>
            <a:r>
              <a:rPr lang="en-GB" sz="2700" b="1" dirty="0" err="1"/>
              <a:t>ddarnau</a:t>
            </a:r>
            <a:r>
              <a:rPr lang="en-GB" sz="2700" b="1" dirty="0"/>
              <a:t> o </a:t>
            </a:r>
            <a:r>
              <a:rPr lang="en-GB" sz="2700" b="1" dirty="0" err="1"/>
              <a:t>ddeddfwriaeth</a:t>
            </a:r>
            <a:r>
              <a:rPr lang="en-GB" sz="2700" b="1" dirty="0"/>
              <a:t> a </a:t>
            </a:r>
            <a:r>
              <a:rPr lang="en-GB" sz="2700" b="1" dirty="0" err="1"/>
              <a:t>gyfunwyd</a:t>
            </a:r>
            <a:r>
              <a:rPr lang="en-GB" sz="2700" b="1" dirty="0"/>
              <a:t> </a:t>
            </a:r>
            <a:r>
              <a:rPr lang="en-GB" sz="2700" b="1" dirty="0" err="1"/>
              <a:t>yw</a:t>
            </a:r>
            <a:r>
              <a:rPr lang="en-GB" sz="2700" b="1" dirty="0"/>
              <a:t>:</a:t>
            </a:r>
            <a:br>
              <a:rPr lang="en-GB" b="1" dirty="0"/>
            </a:br>
            <a:r>
              <a:rPr lang="en-GB" sz="2700" b="1" dirty="0"/>
              <a:t>The nine main pieces of legislation that have merged are:</a:t>
            </a:r>
            <a:br>
              <a:rPr lang="en-GB" dirty="0"/>
            </a:br>
            <a:endParaRPr lang="en-GB" dirty="0"/>
          </a:p>
        </p:txBody>
      </p:sp>
      <p:sp>
        <p:nvSpPr>
          <p:cNvPr id="3" name="Content Placeholder 2"/>
          <p:cNvSpPr>
            <a:spLocks noGrp="1"/>
          </p:cNvSpPr>
          <p:nvPr>
            <p:ph idx="1"/>
          </p:nvPr>
        </p:nvSpPr>
        <p:spPr>
          <a:xfrm>
            <a:off x="4644008" y="1844824"/>
            <a:ext cx="4341168" cy="4525963"/>
          </a:xfrm>
        </p:spPr>
        <p:txBody>
          <a:bodyPr>
            <a:normAutofit lnSpcReduction="10000"/>
          </a:bodyPr>
          <a:lstStyle/>
          <a:p>
            <a:r>
              <a:rPr lang="en-GB" sz="2000" dirty="0"/>
              <a:t>the Equal Pay Act 1970</a:t>
            </a:r>
          </a:p>
          <a:p>
            <a:r>
              <a:rPr lang="en-GB" sz="2000" dirty="0"/>
              <a:t>the Sex Discrimination Act 1975</a:t>
            </a:r>
          </a:p>
          <a:p>
            <a:r>
              <a:rPr lang="en-GB" sz="2000" dirty="0"/>
              <a:t>the Race Relations Act 1976</a:t>
            </a:r>
          </a:p>
          <a:p>
            <a:r>
              <a:rPr lang="en-GB" sz="2000" dirty="0"/>
              <a:t>the Disability Discrimination Act 1995</a:t>
            </a:r>
          </a:p>
          <a:p>
            <a:r>
              <a:rPr lang="en-GB" sz="2000" dirty="0"/>
              <a:t>the Employment Equality (Religion or Belief) Regulations 2003</a:t>
            </a:r>
          </a:p>
          <a:p>
            <a:r>
              <a:rPr lang="en-GB" sz="2000" dirty="0"/>
              <a:t>the Employment Equality (Sexual Orientation) Regulations 2003</a:t>
            </a:r>
          </a:p>
          <a:p>
            <a:r>
              <a:rPr lang="en-GB" sz="2000" dirty="0"/>
              <a:t>the Employment Equality (Age) Regulations 2006</a:t>
            </a:r>
          </a:p>
          <a:p>
            <a:r>
              <a:rPr lang="en-GB" sz="2000" dirty="0"/>
              <a:t>the Equality Act 2006, Part 2</a:t>
            </a:r>
          </a:p>
          <a:p>
            <a:r>
              <a:rPr lang="en-GB" sz="2000" dirty="0"/>
              <a:t>the Equality Act (Sexual Orientation) Regulations 2007</a:t>
            </a:r>
          </a:p>
          <a:p>
            <a:endParaRPr lang="en-GB" sz="2000" dirty="0"/>
          </a:p>
        </p:txBody>
      </p:sp>
      <p:sp>
        <p:nvSpPr>
          <p:cNvPr id="4" name="Content Placeholder 2">
            <a:extLst>
              <a:ext uri="{FF2B5EF4-FFF2-40B4-BE49-F238E27FC236}">
                <a16:creationId xmlns:a16="http://schemas.microsoft.com/office/drawing/2014/main" id="{99994A71-CA53-53BF-D35B-9C3229FFA3A0}"/>
              </a:ext>
            </a:extLst>
          </p:cNvPr>
          <p:cNvSpPr txBox="1">
            <a:spLocks/>
          </p:cNvSpPr>
          <p:nvPr/>
        </p:nvSpPr>
        <p:spPr>
          <a:xfrm>
            <a:off x="296442" y="1877191"/>
            <a:ext cx="4341168"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Cyflog</a:t>
            </a:r>
            <a:r>
              <a:rPr lang="en-GB" sz="1800" b="0" i="0" u="none" strike="noStrike" dirty="0">
                <a:effectLst/>
                <a:latin typeface="-apple-system"/>
              </a:rPr>
              <a:t> </a:t>
            </a:r>
            <a:r>
              <a:rPr lang="en-GB" sz="1800" b="0" i="0" u="none" strike="noStrike" dirty="0" err="1">
                <a:effectLst/>
                <a:latin typeface="-apple-system"/>
              </a:rPr>
              <a:t>Cyfartal</a:t>
            </a:r>
            <a:r>
              <a:rPr lang="en-GB" sz="1800" b="0" i="0" u="none" strike="noStrike" dirty="0">
                <a:effectLst/>
                <a:latin typeface="-apple-system"/>
              </a:rPr>
              <a:t> 1970 </a:t>
            </a:r>
          </a:p>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Gwahaniaethu</a:t>
            </a:r>
            <a:r>
              <a:rPr lang="en-GB" sz="1800" b="0" i="0" u="none" strike="noStrike" dirty="0">
                <a:effectLst/>
                <a:latin typeface="-apple-system"/>
              </a:rPr>
              <a:t> </a:t>
            </a:r>
            <a:r>
              <a:rPr lang="en-GB" sz="1800" b="0" i="0" u="none" strike="noStrike" dirty="0" err="1">
                <a:effectLst/>
                <a:latin typeface="-apple-system"/>
              </a:rPr>
              <a:t>ar</a:t>
            </a:r>
            <a:r>
              <a:rPr lang="en-GB" sz="1800" b="0" i="0" u="none" strike="noStrike" dirty="0">
                <a:effectLst/>
                <a:latin typeface="-apple-system"/>
              </a:rPr>
              <a:t> sail </a:t>
            </a:r>
            <a:r>
              <a:rPr lang="en-GB" sz="1800" b="0" i="0" u="none" strike="noStrike" dirty="0" err="1">
                <a:effectLst/>
                <a:latin typeface="-apple-system"/>
              </a:rPr>
              <a:t>Rhyw</a:t>
            </a:r>
            <a:r>
              <a:rPr lang="en-GB" sz="1800" b="0" i="0" u="none" strike="noStrike" dirty="0">
                <a:effectLst/>
                <a:latin typeface="-apple-system"/>
              </a:rPr>
              <a:t> 1975 </a:t>
            </a:r>
          </a:p>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Cysylltiadau</a:t>
            </a:r>
            <a:r>
              <a:rPr lang="en-GB" sz="1800" b="0" i="0" u="none" strike="noStrike" dirty="0">
                <a:effectLst/>
                <a:latin typeface="-apple-system"/>
              </a:rPr>
              <a:t> </a:t>
            </a:r>
            <a:r>
              <a:rPr lang="en-GB" sz="1800" b="0" i="0" u="none" strike="noStrike" dirty="0" err="1">
                <a:effectLst/>
                <a:latin typeface="-apple-system"/>
              </a:rPr>
              <a:t>Hiliol</a:t>
            </a:r>
            <a:r>
              <a:rPr lang="en-GB" sz="1800" b="0" i="0" u="none" strike="noStrike" dirty="0">
                <a:effectLst/>
                <a:latin typeface="-apple-system"/>
              </a:rPr>
              <a:t> 1976 </a:t>
            </a:r>
          </a:p>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Gwahaniaethu</a:t>
            </a:r>
            <a:r>
              <a:rPr lang="en-GB" sz="1800" b="0" i="0" u="none" strike="noStrike" dirty="0">
                <a:effectLst/>
                <a:latin typeface="-apple-system"/>
              </a:rPr>
              <a:t> </a:t>
            </a:r>
            <a:r>
              <a:rPr lang="en-GB" sz="1800" b="0" i="0" u="none" strike="noStrike" dirty="0" err="1">
                <a:effectLst/>
                <a:latin typeface="-apple-system"/>
              </a:rPr>
              <a:t>ar</a:t>
            </a:r>
            <a:r>
              <a:rPr lang="en-GB" sz="1800" b="0" i="0" u="none" strike="noStrike" dirty="0">
                <a:effectLst/>
                <a:latin typeface="-apple-system"/>
              </a:rPr>
              <a:t> sail </a:t>
            </a:r>
            <a:r>
              <a:rPr lang="en-GB" sz="1800" b="0" i="0" u="none" strike="noStrike" dirty="0" err="1">
                <a:effectLst/>
                <a:latin typeface="-apple-system"/>
              </a:rPr>
              <a:t>Anabledd</a:t>
            </a:r>
            <a:r>
              <a:rPr lang="en-GB" sz="1800" b="0" i="0" u="none" strike="noStrike" dirty="0">
                <a:effectLst/>
                <a:latin typeface="-apple-system"/>
              </a:rPr>
              <a:t> 1995 </a:t>
            </a:r>
          </a:p>
          <a:p>
            <a:r>
              <a:rPr lang="en-GB" sz="1800" b="0" i="0" u="none" strike="noStrike" dirty="0" err="1">
                <a:effectLst/>
                <a:latin typeface="-apple-system"/>
              </a:rPr>
              <a:t>Rheoliadau</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a:t>
            </a:r>
            <a:r>
              <a:rPr lang="en-GB" sz="1800" b="0" i="0" u="none" strike="noStrike" dirty="0" err="1">
                <a:effectLst/>
                <a:latin typeface="-apple-system"/>
              </a:rPr>
              <a:t>Cyflogaeth</a:t>
            </a:r>
            <a:r>
              <a:rPr lang="en-GB" sz="1800" b="0" i="0" u="none" strike="noStrike" dirty="0">
                <a:effectLst/>
                <a:latin typeface="-apple-system"/>
              </a:rPr>
              <a:t> (</a:t>
            </a:r>
            <a:r>
              <a:rPr lang="en-GB" sz="1800" b="0" i="0" u="none" strike="noStrike" dirty="0" err="1">
                <a:effectLst/>
                <a:latin typeface="-apple-system"/>
              </a:rPr>
              <a:t>Crefydd</a:t>
            </a:r>
            <a:r>
              <a:rPr lang="en-GB" sz="1800" b="0" i="0" u="none" strike="noStrike" dirty="0">
                <a:effectLst/>
                <a:latin typeface="-apple-system"/>
              </a:rPr>
              <a:t> neu </a:t>
            </a:r>
            <a:r>
              <a:rPr lang="en-GB" sz="1800" b="0" i="0" u="none" strike="noStrike" dirty="0" err="1">
                <a:effectLst/>
                <a:latin typeface="-apple-system"/>
              </a:rPr>
              <a:t>Gred</a:t>
            </a:r>
            <a:r>
              <a:rPr lang="en-GB" sz="1800" b="0" i="0" u="none" strike="noStrike" dirty="0">
                <a:effectLst/>
                <a:latin typeface="-apple-system"/>
              </a:rPr>
              <a:t>) 2003 </a:t>
            </a:r>
          </a:p>
          <a:p>
            <a:r>
              <a:rPr lang="en-GB" sz="1800" b="0" i="0" u="none" strike="noStrike" dirty="0" err="1">
                <a:effectLst/>
                <a:latin typeface="-apple-system"/>
              </a:rPr>
              <a:t>Rheoliadau</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a:t>
            </a:r>
            <a:r>
              <a:rPr lang="en-GB" sz="1800" b="0" i="0" u="none" strike="noStrike" dirty="0" err="1">
                <a:effectLst/>
                <a:latin typeface="-apple-system"/>
              </a:rPr>
              <a:t>Cyflogaeth</a:t>
            </a:r>
            <a:r>
              <a:rPr lang="en-GB" sz="1800" b="0" i="0" u="none" strike="noStrike" dirty="0">
                <a:effectLst/>
                <a:latin typeface="-apple-system"/>
              </a:rPr>
              <a:t> (</a:t>
            </a:r>
            <a:r>
              <a:rPr lang="en-GB" sz="1800" b="0" i="0" u="none" strike="noStrike" dirty="0" err="1">
                <a:effectLst/>
                <a:latin typeface="-apple-system"/>
              </a:rPr>
              <a:t>Cyfeiriadedd</a:t>
            </a:r>
            <a:r>
              <a:rPr lang="en-GB" sz="1800" b="0" i="0" u="none" strike="noStrike" dirty="0">
                <a:effectLst/>
                <a:latin typeface="-apple-system"/>
              </a:rPr>
              <a:t> </a:t>
            </a:r>
            <a:r>
              <a:rPr lang="en-GB" sz="1800" b="0" i="0" u="none" strike="noStrike" dirty="0" err="1">
                <a:effectLst/>
                <a:latin typeface="-apple-system"/>
              </a:rPr>
              <a:t>Rhywiol</a:t>
            </a:r>
            <a:r>
              <a:rPr lang="en-GB" sz="1800" b="0" i="0" u="none" strike="noStrike" dirty="0">
                <a:effectLst/>
                <a:latin typeface="-apple-system"/>
              </a:rPr>
              <a:t>) 2003 </a:t>
            </a:r>
          </a:p>
          <a:p>
            <a:r>
              <a:rPr lang="en-GB" sz="1800" b="0" i="0" u="none" strike="noStrike" dirty="0" err="1">
                <a:effectLst/>
                <a:latin typeface="-apple-system"/>
              </a:rPr>
              <a:t>Rheoliadau</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a:t>
            </a:r>
            <a:r>
              <a:rPr lang="en-GB" sz="1800" b="0" i="0" u="none" strike="noStrike" dirty="0" err="1">
                <a:effectLst/>
                <a:latin typeface="-apple-system"/>
              </a:rPr>
              <a:t>Cyflogaeth</a:t>
            </a:r>
            <a:r>
              <a:rPr lang="en-GB" sz="1800" b="0" i="0" u="none" strike="noStrike" dirty="0">
                <a:effectLst/>
                <a:latin typeface="-apple-system"/>
              </a:rPr>
              <a:t> (</a:t>
            </a:r>
            <a:r>
              <a:rPr lang="en-GB" sz="1800" b="0" i="0" u="none" strike="noStrike" dirty="0" err="1">
                <a:effectLst/>
                <a:latin typeface="-apple-system"/>
              </a:rPr>
              <a:t>Oedran</a:t>
            </a:r>
            <a:r>
              <a:rPr lang="en-GB" sz="1800" b="0" i="0" u="none" strike="noStrike" dirty="0">
                <a:effectLst/>
                <a:latin typeface="-apple-system"/>
              </a:rPr>
              <a:t>) 2006 </a:t>
            </a:r>
          </a:p>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2006, </a:t>
            </a:r>
            <a:r>
              <a:rPr lang="en-GB" sz="1800" b="0" i="0" u="none" strike="noStrike" dirty="0" err="1">
                <a:effectLst/>
                <a:latin typeface="-apple-system"/>
              </a:rPr>
              <a:t>Rhan</a:t>
            </a:r>
            <a:r>
              <a:rPr lang="en-GB" sz="1800" b="0" i="0" u="none" strike="noStrike" dirty="0">
                <a:effectLst/>
                <a:latin typeface="-apple-system"/>
              </a:rPr>
              <a:t> 2 </a:t>
            </a:r>
          </a:p>
          <a:p>
            <a:r>
              <a:rPr lang="en-GB" sz="1800" b="0" i="0" u="none" strike="noStrike" dirty="0" err="1">
                <a:effectLst/>
                <a:latin typeface="-apple-system"/>
              </a:rPr>
              <a:t>Rheoliadau</a:t>
            </a:r>
            <a:r>
              <a:rPr lang="en-GB" sz="1800" b="0" i="0" u="none" strike="noStrike" dirty="0">
                <a:effectLst/>
                <a:latin typeface="-apple-system"/>
              </a:rPr>
              <a:t> </a:t>
            </a:r>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a:t>
            </a:r>
            <a:r>
              <a:rPr lang="en-GB" sz="1800" b="0" i="0" u="none" strike="noStrike" dirty="0" err="1">
                <a:effectLst/>
                <a:latin typeface="-apple-system"/>
              </a:rPr>
              <a:t>Cyfeiriadedd</a:t>
            </a:r>
            <a:r>
              <a:rPr lang="en-GB" sz="1800" b="0" i="0" u="none" strike="noStrike" dirty="0">
                <a:effectLst/>
                <a:latin typeface="-apple-system"/>
              </a:rPr>
              <a:t> </a:t>
            </a:r>
            <a:r>
              <a:rPr lang="en-GB" sz="1800" b="0" i="0" u="none" strike="noStrike" dirty="0" err="1">
                <a:effectLst/>
                <a:latin typeface="-apple-system"/>
              </a:rPr>
              <a:t>Rhywiol</a:t>
            </a:r>
            <a:r>
              <a:rPr lang="en-GB" sz="1800" b="0" i="0" u="none" strike="noStrike" dirty="0">
                <a:effectLst/>
                <a:latin typeface="-apple-system"/>
              </a:rPr>
              <a:t>) 2007</a:t>
            </a:r>
            <a:endParaRPr lang="en-GB" dirty="0"/>
          </a:p>
        </p:txBody>
      </p:sp>
      <p:pic>
        <p:nvPicPr>
          <p:cNvPr id="6" name="Picture 5" descr="A red and blue arrows&#10;&#10;Description automatically generated">
            <a:extLst>
              <a:ext uri="{FF2B5EF4-FFF2-40B4-BE49-F238E27FC236}">
                <a16:creationId xmlns:a16="http://schemas.microsoft.com/office/drawing/2014/main" id="{462BCDB6-B421-6962-F1D3-5B78DE727D1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31840" y="1201256"/>
            <a:ext cx="2051720" cy="82068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476672"/>
            <a:ext cx="8229600" cy="1143000"/>
          </a:xfrm>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37202918"/>
              </p:ext>
            </p:extLst>
          </p:nvPr>
        </p:nvGraphicFramePr>
        <p:xfrm>
          <a:off x="152400" y="2590800"/>
          <a:ext cx="8763000" cy="3205480"/>
        </p:xfrm>
        <a:graphic>
          <a:graphicData uri="http://schemas.openxmlformats.org/drawingml/2006/table">
            <a:tbl>
              <a:tblPr firstRow="1" bandRow="1">
                <a:tableStyleId>{5C22544A-7EE6-4342-B048-85BDC9FD1C3A}</a:tableStyleId>
              </a:tblPr>
              <a:tblGrid>
                <a:gridCol w="3267472">
                  <a:extLst>
                    <a:ext uri="{9D8B030D-6E8A-4147-A177-3AD203B41FA5}">
                      <a16:colId xmlns:a16="http://schemas.microsoft.com/office/drawing/2014/main" val="20000"/>
                    </a:ext>
                  </a:extLst>
                </a:gridCol>
                <a:gridCol w="5495528">
                  <a:extLst>
                    <a:ext uri="{9D8B030D-6E8A-4147-A177-3AD203B41FA5}">
                      <a16:colId xmlns:a16="http://schemas.microsoft.com/office/drawing/2014/main" val="20001"/>
                    </a:ext>
                  </a:extLst>
                </a:gridCol>
              </a:tblGrid>
              <a:tr h="370840">
                <a:tc>
                  <a:txBody>
                    <a:bodyPr/>
                    <a:lstStyle/>
                    <a:p>
                      <a:r>
                        <a:rPr lang="en-GB" sz="1600" dirty="0" err="1"/>
                        <a:t>Meysydd</a:t>
                      </a:r>
                      <a:r>
                        <a:rPr lang="en-GB" sz="1600" dirty="0"/>
                        <a:t> a </a:t>
                      </a:r>
                      <a:r>
                        <a:rPr lang="en-GB" sz="1600" dirty="0" err="1"/>
                        <a:t>Gwmpesir</a:t>
                      </a:r>
                      <a:endParaRPr lang="en-GB" sz="1600" dirty="0"/>
                    </a:p>
                  </a:txBody>
                  <a:tcPr/>
                </a:tc>
                <a:tc>
                  <a:txBody>
                    <a:bodyPr/>
                    <a:lstStyle/>
                    <a:p>
                      <a:r>
                        <a:rPr lang="en-GB" sz="1600" dirty="0" err="1"/>
                        <a:t>Newidiadau</a:t>
                      </a:r>
                      <a:endParaRPr lang="en-GB" sz="1600" dirty="0"/>
                    </a:p>
                  </a:txBody>
                  <a:tcPr/>
                </a:tc>
                <a:extLst>
                  <a:ext uri="{0D108BD9-81ED-4DB2-BD59-A6C34878D82A}">
                    <a16:rowId xmlns:a16="http://schemas.microsoft.com/office/drawing/2014/main" val="10000"/>
                  </a:ext>
                </a:extLst>
              </a:tr>
              <a:tr h="370840">
                <a:tc>
                  <a:txBody>
                    <a:bodyPr/>
                    <a:lstStyle/>
                    <a:p>
                      <a:pPr lvl="1"/>
                      <a:r>
                        <a:rPr lang="en-GB" sz="1800" b="0" i="0" u="none" strike="noStrike" kern="1200" dirty="0" err="1">
                          <a:solidFill>
                            <a:schemeClr val="dk1"/>
                          </a:solidFill>
                          <a:effectLst/>
                          <a:latin typeface="+mn-lt"/>
                          <a:ea typeface="+mn-ea"/>
                          <a:cs typeface="+mn-cs"/>
                        </a:rPr>
                        <a:t>Oed</a:t>
                      </a:r>
                      <a:endParaRPr lang="en-GB" sz="1800" b="0" i="0" u="none" strike="noStrike" kern="1200" dirty="0">
                        <a:solidFill>
                          <a:schemeClr val="dk1"/>
                        </a:solidFill>
                        <a:effectLst/>
                        <a:latin typeface="+mn-lt"/>
                        <a:ea typeface="+mn-ea"/>
                        <a:cs typeface="+mn-cs"/>
                      </a:endParaRPr>
                    </a:p>
                    <a:p>
                      <a:pPr lvl="1"/>
                      <a:r>
                        <a:rPr lang="en-GB" sz="1800" b="0" i="0" u="none" strike="noStrike" kern="1200" dirty="0" err="1">
                          <a:solidFill>
                            <a:schemeClr val="dk1"/>
                          </a:solidFill>
                          <a:effectLst/>
                          <a:latin typeface="+mn-lt"/>
                          <a:ea typeface="+mn-ea"/>
                          <a:cs typeface="+mn-cs"/>
                        </a:rPr>
                        <a:t>Anabledd</a:t>
                      </a:r>
                      <a:r>
                        <a:rPr lang="en-GB" sz="1800" b="0" i="0" u="none" strike="noStrike" kern="1200" dirty="0">
                          <a:solidFill>
                            <a:schemeClr val="dk1"/>
                          </a:solidFill>
                          <a:effectLst/>
                          <a:latin typeface="+mn-lt"/>
                          <a:ea typeface="+mn-ea"/>
                          <a:cs typeface="+mn-cs"/>
                        </a:rPr>
                        <a:t> </a:t>
                      </a:r>
                    </a:p>
                    <a:p>
                      <a:pPr lvl="1"/>
                      <a:r>
                        <a:rPr lang="en-GB" sz="1800" b="0" i="0" u="none" strike="noStrike" kern="1200" dirty="0" err="1">
                          <a:solidFill>
                            <a:schemeClr val="dk1"/>
                          </a:solidFill>
                          <a:effectLst/>
                          <a:latin typeface="+mn-lt"/>
                          <a:ea typeface="+mn-ea"/>
                          <a:cs typeface="+mn-cs"/>
                        </a:rPr>
                        <a:t>Ailbennu</a:t>
                      </a:r>
                      <a:r>
                        <a:rPr lang="en-GB" sz="1800" b="0" i="0" u="none" strike="noStrike" kern="1200" dirty="0">
                          <a:solidFill>
                            <a:schemeClr val="dk1"/>
                          </a:solidFill>
                          <a:effectLst/>
                          <a:latin typeface="+mn-lt"/>
                          <a:ea typeface="+mn-ea"/>
                          <a:cs typeface="+mn-cs"/>
                        </a:rPr>
                        <a:t> </a:t>
                      </a:r>
                      <a:r>
                        <a:rPr lang="en-GB" sz="1800" b="0" i="0" u="none" strike="noStrike" kern="1200" dirty="0" err="1">
                          <a:solidFill>
                            <a:schemeClr val="dk1"/>
                          </a:solidFill>
                          <a:effectLst/>
                          <a:latin typeface="+mn-lt"/>
                          <a:ea typeface="+mn-ea"/>
                          <a:cs typeface="+mn-cs"/>
                        </a:rPr>
                        <a:t>rhywedd</a:t>
                      </a:r>
                      <a:endParaRPr lang="en-GB" sz="1800" b="0" i="0" u="none" strike="noStrike" kern="1200" dirty="0">
                        <a:solidFill>
                          <a:schemeClr val="dk1"/>
                        </a:solidFill>
                        <a:effectLst/>
                        <a:latin typeface="+mn-lt"/>
                        <a:ea typeface="+mn-ea"/>
                        <a:cs typeface="+mn-cs"/>
                      </a:endParaRPr>
                    </a:p>
                    <a:p>
                      <a:pPr lvl="1"/>
                      <a:r>
                        <a:rPr lang="en-GB" sz="1700" b="0" i="0" u="none" strike="noStrike" kern="1200" dirty="0" err="1">
                          <a:solidFill>
                            <a:schemeClr val="dk1"/>
                          </a:solidFill>
                          <a:effectLst/>
                          <a:latin typeface="+mn-lt"/>
                          <a:ea typeface="+mn-ea"/>
                          <a:cs typeface="+mn-cs"/>
                        </a:rPr>
                        <a:t>Beichiogrwydd</a:t>
                      </a:r>
                      <a:r>
                        <a:rPr lang="en-GB" sz="1700" b="0" i="0" u="none" strike="noStrike" kern="1200" dirty="0">
                          <a:solidFill>
                            <a:schemeClr val="dk1"/>
                          </a:solidFill>
                          <a:effectLst/>
                          <a:latin typeface="+mn-lt"/>
                          <a:ea typeface="+mn-ea"/>
                          <a:cs typeface="+mn-cs"/>
                        </a:rPr>
                        <a:t> a </a:t>
                      </a:r>
                      <a:r>
                        <a:rPr lang="en-GB" sz="1700" b="0" i="0" u="none" strike="noStrike" kern="1200" dirty="0" err="1">
                          <a:solidFill>
                            <a:schemeClr val="dk1"/>
                          </a:solidFill>
                          <a:effectLst/>
                          <a:latin typeface="+mn-lt"/>
                          <a:ea typeface="+mn-ea"/>
                          <a:cs typeface="+mn-cs"/>
                        </a:rPr>
                        <a:t>mamolaeth</a:t>
                      </a:r>
                      <a:r>
                        <a:rPr lang="en-GB" sz="1700" b="0" i="0" u="none" strike="noStrike" kern="1200" dirty="0">
                          <a:solidFill>
                            <a:schemeClr val="dk1"/>
                          </a:solidFill>
                          <a:effectLst/>
                          <a:latin typeface="+mn-lt"/>
                          <a:ea typeface="+mn-ea"/>
                          <a:cs typeface="+mn-cs"/>
                        </a:rPr>
                        <a:t> </a:t>
                      </a:r>
                    </a:p>
                    <a:p>
                      <a:pPr lvl="1"/>
                      <a:r>
                        <a:rPr lang="en-GB" sz="1800" b="0" i="0" u="none" strike="noStrike" kern="1200" dirty="0">
                          <a:solidFill>
                            <a:schemeClr val="dk1"/>
                          </a:solidFill>
                          <a:effectLst/>
                          <a:latin typeface="+mn-lt"/>
                          <a:ea typeface="+mn-ea"/>
                          <a:cs typeface="+mn-cs"/>
                        </a:rPr>
                        <a:t>Hil </a:t>
                      </a:r>
                    </a:p>
                    <a:p>
                      <a:pPr lvl="1"/>
                      <a:r>
                        <a:rPr lang="en-GB" sz="1800" b="0" i="0" u="none" strike="noStrike" kern="1200" dirty="0" err="1">
                          <a:solidFill>
                            <a:schemeClr val="dk1"/>
                          </a:solidFill>
                          <a:effectLst/>
                          <a:latin typeface="+mn-lt"/>
                          <a:ea typeface="+mn-ea"/>
                          <a:cs typeface="+mn-cs"/>
                        </a:rPr>
                        <a:t>Crefydd</a:t>
                      </a:r>
                      <a:r>
                        <a:rPr lang="en-GB" sz="1800" b="0" i="0" u="none" strike="noStrike" kern="1200" dirty="0">
                          <a:solidFill>
                            <a:schemeClr val="dk1"/>
                          </a:solidFill>
                          <a:effectLst/>
                          <a:latin typeface="+mn-lt"/>
                          <a:ea typeface="+mn-ea"/>
                          <a:cs typeface="+mn-cs"/>
                        </a:rPr>
                        <a:t> a </a:t>
                      </a:r>
                      <a:r>
                        <a:rPr lang="en-GB" sz="1800" b="0" i="0" u="none" strike="noStrike" kern="1200" dirty="0" err="1">
                          <a:solidFill>
                            <a:schemeClr val="dk1"/>
                          </a:solidFill>
                          <a:effectLst/>
                          <a:latin typeface="+mn-lt"/>
                          <a:ea typeface="+mn-ea"/>
                          <a:cs typeface="+mn-cs"/>
                        </a:rPr>
                        <a:t>chred</a:t>
                      </a:r>
                      <a:r>
                        <a:rPr lang="en-GB" sz="1800" b="0" i="0" u="none" strike="noStrike" kern="1200" dirty="0">
                          <a:solidFill>
                            <a:schemeClr val="dk1"/>
                          </a:solidFill>
                          <a:effectLst/>
                          <a:latin typeface="+mn-lt"/>
                          <a:ea typeface="+mn-ea"/>
                          <a:cs typeface="+mn-cs"/>
                        </a:rPr>
                        <a:t> </a:t>
                      </a:r>
                    </a:p>
                    <a:p>
                      <a:pPr lvl="1"/>
                      <a:r>
                        <a:rPr lang="en-GB" sz="1800" b="0" i="0" u="none" strike="noStrike" kern="1200" dirty="0" err="1">
                          <a:solidFill>
                            <a:schemeClr val="dk1"/>
                          </a:solidFill>
                          <a:effectLst/>
                          <a:latin typeface="+mn-lt"/>
                          <a:ea typeface="+mn-ea"/>
                          <a:cs typeface="+mn-cs"/>
                        </a:rPr>
                        <a:t>Rhyw</a:t>
                      </a:r>
                      <a:r>
                        <a:rPr lang="en-GB" sz="1800" b="0" i="0" u="none" strike="noStrike" kern="1200" dirty="0">
                          <a:solidFill>
                            <a:schemeClr val="dk1"/>
                          </a:solidFill>
                          <a:effectLst/>
                          <a:latin typeface="+mn-lt"/>
                          <a:ea typeface="+mn-ea"/>
                          <a:cs typeface="+mn-cs"/>
                        </a:rPr>
                        <a:t> </a:t>
                      </a:r>
                    </a:p>
                    <a:p>
                      <a:pPr lvl="1"/>
                      <a:r>
                        <a:rPr lang="en-GB" sz="1800" b="0" i="0" u="none" strike="noStrike" kern="1200" dirty="0" err="1">
                          <a:solidFill>
                            <a:schemeClr val="dk1"/>
                          </a:solidFill>
                          <a:effectLst/>
                          <a:latin typeface="+mn-lt"/>
                          <a:ea typeface="+mn-ea"/>
                          <a:cs typeface="+mn-cs"/>
                        </a:rPr>
                        <a:t>Cyfeiriadedd</a:t>
                      </a:r>
                      <a:r>
                        <a:rPr lang="en-GB" sz="1800" b="0" i="0" u="none" strike="noStrike" kern="1200" dirty="0">
                          <a:solidFill>
                            <a:schemeClr val="dk1"/>
                          </a:solidFill>
                          <a:effectLst/>
                          <a:latin typeface="+mn-lt"/>
                          <a:ea typeface="+mn-ea"/>
                          <a:cs typeface="+mn-cs"/>
                        </a:rPr>
                        <a:t> </a:t>
                      </a:r>
                      <a:r>
                        <a:rPr lang="en-GB" sz="1800" b="0" i="0" u="none" strike="noStrike" kern="1200" dirty="0" err="1">
                          <a:solidFill>
                            <a:schemeClr val="dk1"/>
                          </a:solidFill>
                          <a:effectLst/>
                          <a:latin typeface="+mn-lt"/>
                          <a:ea typeface="+mn-ea"/>
                          <a:cs typeface="+mn-cs"/>
                        </a:rPr>
                        <a:t>rhywiol</a:t>
                      </a:r>
                      <a:endParaRPr lang="en-GB" sz="1600" dirty="0"/>
                    </a:p>
                  </a:txBody>
                  <a:tcPr/>
                </a:tc>
                <a:tc>
                  <a:txBody>
                    <a:bodyPr/>
                    <a:lstStyle/>
                    <a:p>
                      <a:pPr>
                        <a:buFont typeface="Arial" pitchFamily="34" charset="0"/>
                        <a:buChar char="•"/>
                      </a:pPr>
                      <a:r>
                        <a:rPr lang="en-GB" sz="1800" dirty="0" err="1"/>
                        <a:t>Cryfhau</a:t>
                      </a:r>
                      <a:r>
                        <a:rPr lang="en-GB" sz="1800" dirty="0"/>
                        <a:t> </a:t>
                      </a:r>
                      <a:r>
                        <a:rPr lang="en-GB" sz="1800" dirty="0" err="1"/>
                        <a:t>amddiffyniad</a:t>
                      </a:r>
                      <a:r>
                        <a:rPr lang="en-GB" sz="1800" dirty="0"/>
                        <a:t> </a:t>
                      </a:r>
                      <a:r>
                        <a:rPr lang="en-GB" sz="1800" dirty="0" err="1"/>
                        <a:t>pobl</a:t>
                      </a:r>
                      <a:r>
                        <a:rPr lang="en-GB" sz="1800" dirty="0"/>
                        <a:t> </a:t>
                      </a:r>
                      <a:r>
                        <a:rPr lang="en-GB" sz="1800" dirty="0" err="1"/>
                        <a:t>anabl</a:t>
                      </a:r>
                      <a:r>
                        <a:rPr lang="en-GB" sz="1800" dirty="0"/>
                        <a:t> </a:t>
                      </a:r>
                      <a:r>
                        <a:rPr lang="en-GB" sz="1800" dirty="0" err="1"/>
                        <a:t>rhag</a:t>
                      </a:r>
                      <a:r>
                        <a:rPr lang="en-GB" sz="1800" dirty="0"/>
                        <a:t> </a:t>
                      </a:r>
                      <a:r>
                        <a:rPr lang="en-GB" sz="1800" dirty="0" err="1"/>
                        <a:t>gwahaniaethu</a:t>
                      </a:r>
                      <a:r>
                        <a:rPr lang="en-GB" sz="1800" dirty="0"/>
                        <a:t>
Amddiffyn </a:t>
                      </a:r>
                      <a:r>
                        <a:rPr lang="en-GB" sz="1800" dirty="0" err="1"/>
                        <a:t>pobl</a:t>
                      </a:r>
                      <a:r>
                        <a:rPr lang="en-GB" sz="1800" dirty="0"/>
                        <a:t> </a:t>
                      </a:r>
                      <a:r>
                        <a:rPr lang="en-GB" sz="1800" dirty="0" err="1"/>
                        <a:t>rhag</a:t>
                      </a:r>
                      <a:r>
                        <a:rPr lang="en-GB" sz="1800" dirty="0"/>
                        <a:t> </a:t>
                      </a:r>
                      <a:r>
                        <a:rPr lang="en-GB" sz="1800" dirty="0" err="1"/>
                        <a:t>gwahaniaethu</a:t>
                      </a:r>
                      <a:r>
                        <a:rPr lang="en-GB" sz="1800" dirty="0"/>
                        <a:t> </a:t>
                      </a:r>
                      <a:r>
                        <a:rPr lang="en-GB" sz="1800" dirty="0" err="1"/>
                        <a:t>trwy</a:t>
                      </a:r>
                      <a:r>
                        <a:rPr lang="en-GB" sz="1800" dirty="0"/>
                        <a:t> </a:t>
                      </a:r>
                      <a:r>
                        <a:rPr lang="en-GB" sz="1800" dirty="0" err="1"/>
                        <a:t>gymdeithas</a:t>
                      </a:r>
                      <a:r>
                        <a:rPr lang="en-GB" sz="1800" dirty="0"/>
                        <a:t> a </a:t>
                      </a:r>
                      <a:r>
                        <a:rPr lang="en-GB" sz="1800" dirty="0" err="1"/>
                        <a:t>chanfyddiad</a:t>
                      </a:r>
                      <a:r>
                        <a:rPr lang="en-GB" sz="1800" dirty="0"/>
                        <a:t>
</a:t>
                      </a:r>
                      <a:r>
                        <a:rPr lang="en-GB" sz="1800" dirty="0" err="1"/>
                        <a:t>Gweithredu</a:t>
                      </a:r>
                      <a:r>
                        <a:rPr lang="en-GB" sz="1800" dirty="0"/>
                        <a:t> </a:t>
                      </a:r>
                      <a:r>
                        <a:rPr lang="en-GB" sz="1800" dirty="0" err="1"/>
                        <a:t>cadarnhaol</a:t>
                      </a:r>
                      <a:r>
                        <a:rPr lang="en-GB" sz="1800" dirty="0"/>
                        <a:t> </a:t>
                      </a:r>
                      <a:r>
                        <a:rPr lang="en-GB" sz="1800" dirty="0" err="1"/>
                        <a:t>mewn</a:t>
                      </a:r>
                      <a:r>
                        <a:rPr lang="en-GB" sz="1800" dirty="0"/>
                        <a:t> </a:t>
                      </a:r>
                      <a:r>
                        <a:rPr lang="en-GB" sz="1800" dirty="0" err="1"/>
                        <a:t>recriwtio</a:t>
                      </a:r>
                      <a:r>
                        <a:rPr lang="en-GB" sz="1800" dirty="0"/>
                        <a:t> a </a:t>
                      </a:r>
                      <a:r>
                        <a:rPr lang="en-GB" sz="1800" dirty="0" err="1"/>
                        <a:t>dyrchafiad</a:t>
                      </a:r>
                      <a:r>
                        <a:rPr lang="en-GB" sz="1800" dirty="0"/>
                        <a:t> </a:t>
                      </a:r>
                      <a:r>
                        <a:rPr lang="en-GB" sz="1800" dirty="0" err="1"/>
                        <a:t>sy'n</a:t>
                      </a:r>
                      <a:r>
                        <a:rPr lang="en-GB" sz="1800" dirty="0"/>
                        <a:t> </a:t>
                      </a:r>
                      <a:r>
                        <a:rPr lang="en-GB" sz="1800" dirty="0" err="1"/>
                        <a:t>rhoi</a:t>
                      </a:r>
                      <a:r>
                        <a:rPr lang="en-GB" sz="1800" dirty="0"/>
                        <a:t> </a:t>
                      </a:r>
                      <a:r>
                        <a:rPr lang="en-GB" sz="1800" dirty="0" err="1"/>
                        <a:t>mwy</a:t>
                      </a:r>
                      <a:r>
                        <a:rPr lang="en-GB" sz="1800" dirty="0"/>
                        <a:t> o </a:t>
                      </a:r>
                      <a:r>
                        <a:rPr lang="en-GB" sz="1800" dirty="0" err="1"/>
                        <a:t>sgôp</a:t>
                      </a:r>
                      <a:r>
                        <a:rPr lang="en-GB" sz="1800" dirty="0"/>
                        <a:t> </a:t>
                      </a:r>
                      <a:r>
                        <a:rPr lang="en-GB" sz="1800" dirty="0" err="1"/>
                        <a:t>i</a:t>
                      </a:r>
                      <a:r>
                        <a:rPr lang="en-GB" sz="1800" dirty="0"/>
                        <a:t> </a:t>
                      </a:r>
                      <a:r>
                        <a:rPr lang="en-GB" sz="1800" dirty="0" err="1"/>
                        <a:t>fynd</a:t>
                      </a:r>
                      <a:r>
                        <a:rPr lang="en-GB" sz="1800" dirty="0"/>
                        <a:t> </a:t>
                      </a:r>
                      <a:r>
                        <a:rPr lang="en-GB" sz="1800" dirty="0" err="1"/>
                        <a:t>i'r</a:t>
                      </a:r>
                      <a:r>
                        <a:rPr lang="en-GB" sz="1800" dirty="0"/>
                        <a:t> </a:t>
                      </a:r>
                      <a:r>
                        <a:rPr lang="en-GB" sz="1800" dirty="0" err="1"/>
                        <a:t>afael</a:t>
                      </a:r>
                      <a:r>
                        <a:rPr lang="en-GB" sz="1800" dirty="0"/>
                        <a:t> â </a:t>
                      </a:r>
                      <a:r>
                        <a:rPr lang="en-GB" sz="1800" dirty="0" err="1"/>
                        <a:t>diffygion</a:t>
                      </a:r>
                      <a:r>
                        <a:rPr lang="en-GB" sz="1800" dirty="0"/>
                        <a:t> </a:t>
                      </a:r>
                      <a:r>
                        <a:rPr lang="en-GB" sz="1800" dirty="0" err="1"/>
                        <a:t>yn</a:t>
                      </a:r>
                      <a:r>
                        <a:rPr lang="en-GB" sz="1800" dirty="0"/>
                        <a:t> y </a:t>
                      </a:r>
                      <a:r>
                        <a:rPr lang="en-GB" sz="1800" dirty="0" err="1"/>
                        <a:t>gweithlu</a:t>
                      </a:r>
                      <a:r>
                        <a:rPr lang="en-GB" sz="1800" dirty="0"/>
                        <a:t>
</a:t>
                      </a:r>
                      <a:r>
                        <a:rPr lang="en-GB" sz="1800" dirty="0" err="1"/>
                        <a:t>Cryfhau</a:t>
                      </a:r>
                      <a:r>
                        <a:rPr lang="en-GB" sz="1800" dirty="0"/>
                        <a:t> </a:t>
                      </a:r>
                      <a:r>
                        <a:rPr lang="en-GB" sz="1800" dirty="0" err="1"/>
                        <a:t>pwerau</a:t>
                      </a:r>
                      <a:r>
                        <a:rPr lang="en-GB" sz="1800" dirty="0"/>
                        <a:t> </a:t>
                      </a:r>
                      <a:r>
                        <a:rPr lang="en-GB" sz="1800" dirty="0" err="1"/>
                        <a:t>tribiwnlysoedd</a:t>
                      </a:r>
                      <a:r>
                        <a:rPr lang="en-GB" sz="1800" dirty="0"/>
                        <a:t> </a:t>
                      </a:r>
                      <a:r>
                        <a:rPr lang="en-GB" sz="1800" dirty="0" err="1"/>
                        <a:t>cyflogaeth</a:t>
                      </a:r>
                      <a:r>
                        <a:rPr lang="en-GB" sz="1800" dirty="0"/>
                        <a:t>
</a:t>
                      </a:r>
                      <a:r>
                        <a:rPr lang="en-GB" sz="1800" dirty="0" err="1"/>
                        <a:t>Cryfhau'r</a:t>
                      </a:r>
                      <a:r>
                        <a:rPr lang="en-GB" sz="1800" dirty="0"/>
                        <a:t> </a:t>
                      </a:r>
                      <a:r>
                        <a:rPr lang="en-GB" sz="1800" dirty="0" err="1"/>
                        <a:t>amddiffyniad</a:t>
                      </a:r>
                      <a:r>
                        <a:rPr lang="en-GB" sz="1800" dirty="0"/>
                        <a:t> </a:t>
                      </a:r>
                      <a:r>
                        <a:rPr lang="en-GB" sz="1800" dirty="0" err="1"/>
                        <a:t>ar</a:t>
                      </a:r>
                      <a:r>
                        <a:rPr lang="en-GB" sz="1800" dirty="0"/>
                        <a:t> </a:t>
                      </a:r>
                      <a:r>
                        <a:rPr lang="en-GB" sz="1800" dirty="0" err="1"/>
                        <a:t>gyfer</a:t>
                      </a:r>
                      <a:r>
                        <a:rPr lang="en-GB" sz="1800" dirty="0"/>
                        <a:t> </a:t>
                      </a:r>
                      <a:r>
                        <a:rPr lang="en-GB" sz="1800" dirty="0" err="1"/>
                        <a:t>menywod</a:t>
                      </a:r>
                      <a:r>
                        <a:rPr lang="en-GB" sz="1800" dirty="0"/>
                        <a:t> </a:t>
                      </a:r>
                      <a:r>
                        <a:rPr lang="en-GB" sz="1800" dirty="0" err="1"/>
                        <a:t>beichiog</a:t>
                      </a:r>
                      <a:r>
                        <a:rPr lang="en-GB" sz="1800" dirty="0"/>
                        <a:t> a </a:t>
                      </a:r>
                      <a:r>
                        <a:rPr lang="en-GB" sz="1800" dirty="0" err="1"/>
                        <a:t>mamau</a:t>
                      </a:r>
                      <a:r>
                        <a:rPr lang="en-GB" sz="1800" dirty="0"/>
                        <a:t> </a:t>
                      </a:r>
                      <a:r>
                        <a:rPr lang="en-GB" sz="1800" dirty="0" err="1"/>
                        <a:t>sy'n</a:t>
                      </a:r>
                      <a:r>
                        <a:rPr lang="en-GB" sz="1800" dirty="0"/>
                        <a:t> </a:t>
                      </a:r>
                      <a:r>
                        <a:rPr lang="en-GB" sz="1800" dirty="0" err="1"/>
                        <a:t>bwydo</a:t>
                      </a:r>
                      <a:r>
                        <a:rPr lang="en-GB" sz="1800" dirty="0"/>
                        <a:t> </a:t>
                      </a:r>
                      <a:r>
                        <a:rPr lang="en-GB" sz="1800" dirty="0" err="1"/>
                        <a:t>ar</a:t>
                      </a:r>
                      <a:r>
                        <a:rPr lang="en-GB" sz="1800" dirty="0"/>
                        <a:t> y </a:t>
                      </a:r>
                      <a:r>
                        <a:rPr lang="en-GB" sz="1800" dirty="0" err="1"/>
                        <a:t>fron</a:t>
                      </a:r>
                      <a:r>
                        <a:rPr lang="en-GB" sz="1800" dirty="0"/>
                        <a:t>
</a:t>
                      </a:r>
                      <a:r>
                        <a:rPr lang="en-GB" sz="1800" dirty="0" err="1"/>
                        <a:t>Gwahardd</a:t>
                      </a:r>
                      <a:r>
                        <a:rPr lang="en-GB" sz="1800" dirty="0"/>
                        <a:t> </a:t>
                      </a:r>
                      <a:r>
                        <a:rPr lang="en-GB" sz="1800" dirty="0" err="1"/>
                        <a:t>gwahaniaethu</a:t>
                      </a:r>
                      <a:r>
                        <a:rPr lang="en-GB" sz="1800" dirty="0"/>
                        <a:t> </a:t>
                      </a:r>
                      <a:r>
                        <a:rPr lang="en-GB" sz="1800" dirty="0" err="1"/>
                        <a:t>mewn</a:t>
                      </a:r>
                      <a:r>
                        <a:rPr lang="en-GB" sz="1800" dirty="0"/>
                        <a:t> </a:t>
                      </a:r>
                      <a:r>
                        <a:rPr lang="en-GB" sz="1800" dirty="0" err="1"/>
                        <a:t>clybiau</a:t>
                      </a:r>
                      <a:r>
                        <a:rPr lang="en-GB" sz="1800" dirty="0"/>
                        <a:t> </a:t>
                      </a:r>
                      <a:r>
                        <a:rPr lang="en-GB" sz="1800" dirty="0" err="1"/>
                        <a:t>aelodau</a:t>
                      </a:r>
                      <a:r>
                        <a:rPr lang="en-GB" sz="1800" dirty="0"/>
                        <a:t> </a:t>
                      </a:r>
                      <a:r>
                        <a:rPr lang="en-GB" sz="1800" dirty="0" err="1"/>
                        <a:t>preifat</a:t>
                      </a:r>
                      <a:endParaRPr lang="en-GB" sz="1600" dirty="0"/>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DDBFD-55CC-9C43-B498-E5539D5CB9F9}"/>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4E3CED7D-5D59-C690-BA05-DAEB5F0BDB59}"/>
              </a:ext>
            </a:extLst>
          </p:cNvPr>
          <p:cNvSpPr>
            <a:spLocks noGrp="1"/>
          </p:cNvSpPr>
          <p:nvPr>
            <p:ph type="title"/>
          </p:nvPr>
        </p:nvSpPr>
        <p:spPr>
          <a:xfrm>
            <a:off x="457200" y="476672"/>
            <a:ext cx="8229600" cy="1143000"/>
          </a:xfrm>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graphicFrame>
        <p:nvGraphicFramePr>
          <p:cNvPr id="4" name="Content Placeholder 3">
            <a:extLst>
              <a:ext uri="{FF2B5EF4-FFF2-40B4-BE49-F238E27FC236}">
                <a16:creationId xmlns:a16="http://schemas.microsoft.com/office/drawing/2014/main" id="{CC3D5C9F-A5D0-DC04-87A3-CC61199EC10D}"/>
              </a:ext>
            </a:extLst>
          </p:cNvPr>
          <p:cNvGraphicFramePr>
            <a:graphicFrameLocks noGrp="1"/>
          </p:cNvGraphicFramePr>
          <p:nvPr>
            <p:ph idx="1"/>
          </p:nvPr>
        </p:nvGraphicFramePr>
        <p:xfrm>
          <a:off x="152400" y="2590800"/>
          <a:ext cx="8763000" cy="3449320"/>
        </p:xfrm>
        <a:graphic>
          <a:graphicData uri="http://schemas.openxmlformats.org/drawingml/2006/table">
            <a:tbl>
              <a:tblPr firstRow="1" bandRow="1">
                <a:tableStyleId>{5C22544A-7EE6-4342-B048-85BDC9FD1C3A}</a:tableStyleId>
              </a:tblPr>
              <a:tblGrid>
                <a:gridCol w="3267472">
                  <a:extLst>
                    <a:ext uri="{9D8B030D-6E8A-4147-A177-3AD203B41FA5}">
                      <a16:colId xmlns:a16="http://schemas.microsoft.com/office/drawing/2014/main" val="20000"/>
                    </a:ext>
                  </a:extLst>
                </a:gridCol>
                <a:gridCol w="5495528">
                  <a:extLst>
                    <a:ext uri="{9D8B030D-6E8A-4147-A177-3AD203B41FA5}">
                      <a16:colId xmlns:a16="http://schemas.microsoft.com/office/drawing/2014/main" val="20001"/>
                    </a:ext>
                  </a:extLst>
                </a:gridCol>
              </a:tblGrid>
              <a:tr h="370840">
                <a:tc>
                  <a:txBody>
                    <a:bodyPr/>
                    <a:lstStyle/>
                    <a:p>
                      <a:r>
                        <a:rPr lang="en-GB" sz="1600" dirty="0"/>
                        <a:t>Areas</a:t>
                      </a:r>
                      <a:r>
                        <a:rPr lang="en-GB" sz="1600" baseline="0" dirty="0"/>
                        <a:t> Covered</a:t>
                      </a:r>
                      <a:endParaRPr lang="en-GB" sz="1600" dirty="0"/>
                    </a:p>
                  </a:txBody>
                  <a:tcPr/>
                </a:tc>
                <a:tc>
                  <a:txBody>
                    <a:bodyPr/>
                    <a:lstStyle/>
                    <a:p>
                      <a:r>
                        <a:rPr lang="en-GB" sz="1600" dirty="0"/>
                        <a:t>Changes</a:t>
                      </a:r>
                    </a:p>
                  </a:txBody>
                  <a:tcPr/>
                </a:tc>
                <a:extLst>
                  <a:ext uri="{0D108BD9-81ED-4DB2-BD59-A6C34878D82A}">
                    <a16:rowId xmlns:a16="http://schemas.microsoft.com/office/drawing/2014/main" val="10000"/>
                  </a:ext>
                </a:extLst>
              </a:tr>
              <a:tr h="370840">
                <a:tc>
                  <a:txBody>
                    <a:bodyPr/>
                    <a:lstStyle/>
                    <a:p>
                      <a:pPr lvl="1"/>
                      <a:r>
                        <a:rPr lang="en-GB" sz="2000" dirty="0"/>
                        <a:t>Age</a:t>
                      </a:r>
                    </a:p>
                    <a:p>
                      <a:pPr lvl="1"/>
                      <a:r>
                        <a:rPr lang="en-GB" sz="2000" dirty="0"/>
                        <a:t>Disability</a:t>
                      </a:r>
                    </a:p>
                    <a:p>
                      <a:pPr lvl="1"/>
                      <a:r>
                        <a:rPr lang="en-GB" sz="2000" dirty="0"/>
                        <a:t>Gender reassignment</a:t>
                      </a:r>
                    </a:p>
                    <a:p>
                      <a:pPr lvl="1"/>
                      <a:r>
                        <a:rPr lang="en-GB" sz="2000" dirty="0"/>
                        <a:t>Pregnancy and maternity</a:t>
                      </a:r>
                    </a:p>
                    <a:p>
                      <a:pPr lvl="1"/>
                      <a:r>
                        <a:rPr lang="en-GB" sz="2000" dirty="0"/>
                        <a:t>Race</a:t>
                      </a:r>
                    </a:p>
                    <a:p>
                      <a:pPr lvl="1"/>
                      <a:r>
                        <a:rPr lang="en-GB" sz="2000" dirty="0"/>
                        <a:t>Religion and belief</a:t>
                      </a:r>
                    </a:p>
                    <a:p>
                      <a:pPr lvl="1"/>
                      <a:r>
                        <a:rPr lang="en-GB" sz="2000" dirty="0"/>
                        <a:t>Sex</a:t>
                      </a:r>
                    </a:p>
                    <a:p>
                      <a:pPr lvl="1"/>
                      <a:r>
                        <a:rPr lang="en-GB" sz="2000" dirty="0"/>
                        <a:t>Sexual orientation</a:t>
                      </a:r>
                    </a:p>
                    <a:p>
                      <a:endParaRPr lang="en-GB" sz="1600" dirty="0"/>
                    </a:p>
                  </a:txBody>
                  <a:tcPr/>
                </a:tc>
                <a:tc>
                  <a:txBody>
                    <a:bodyPr/>
                    <a:lstStyle/>
                    <a:p>
                      <a:pPr>
                        <a:buFont typeface="Arial" pitchFamily="34" charset="0"/>
                        <a:buChar char="•"/>
                      </a:pPr>
                      <a:r>
                        <a:rPr lang="en-GB" sz="1800" dirty="0"/>
                        <a:t>Strengthening disabled people’s protection from discrimination</a:t>
                      </a:r>
                    </a:p>
                    <a:p>
                      <a:pPr>
                        <a:buFont typeface="Arial" pitchFamily="34" charset="0"/>
                        <a:buChar char="•"/>
                      </a:pPr>
                      <a:r>
                        <a:rPr lang="en-GB" sz="1800" dirty="0"/>
                        <a:t>Protecting people from discrimination by association and perception</a:t>
                      </a:r>
                    </a:p>
                    <a:p>
                      <a:pPr>
                        <a:buFont typeface="Arial" pitchFamily="34" charset="0"/>
                        <a:buChar char="•"/>
                      </a:pPr>
                      <a:r>
                        <a:rPr lang="en-GB" sz="1800" dirty="0"/>
                        <a:t>Positive Action in recruitment and promotion which gives greater scope to address deficits in the workforce</a:t>
                      </a:r>
                    </a:p>
                    <a:p>
                      <a:pPr>
                        <a:buFont typeface="Arial" pitchFamily="34" charset="0"/>
                        <a:buChar char="•"/>
                      </a:pPr>
                      <a:r>
                        <a:rPr lang="en-GB" sz="1800" dirty="0"/>
                        <a:t>Strengthening the powers of employment tribunals</a:t>
                      </a:r>
                    </a:p>
                    <a:p>
                      <a:pPr>
                        <a:buFont typeface="Arial" pitchFamily="34" charset="0"/>
                        <a:buChar char="•"/>
                      </a:pPr>
                      <a:r>
                        <a:rPr lang="en-GB" sz="1800" dirty="0"/>
                        <a:t>Strengthening the protection for pregnant women and breastfeeding mothers</a:t>
                      </a:r>
                    </a:p>
                    <a:p>
                      <a:pPr>
                        <a:buFont typeface="Arial" pitchFamily="34" charset="0"/>
                        <a:buChar char="•"/>
                      </a:pPr>
                      <a:r>
                        <a:rPr lang="en-GB" sz="1800" dirty="0"/>
                        <a:t>Banning discrimination in private members’ clubs</a:t>
                      </a:r>
                    </a:p>
                    <a:p>
                      <a:endParaRPr lang="en-GB"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88908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39D3434-D239-E310-D2CF-EDC2A95E688A}"/>
              </a:ext>
            </a:extLst>
          </p:cNvPr>
          <p:cNvSpPr>
            <a:spLocks noGrp="1"/>
          </p:cNvSpPr>
          <p:nvPr>
            <p:ph type="body" idx="1"/>
          </p:nvPr>
        </p:nvSpPr>
        <p:spPr>
          <a:xfrm>
            <a:off x="611560" y="362531"/>
            <a:ext cx="8136904" cy="1698317"/>
          </a:xfrm>
        </p:spPr>
        <p:txBody>
          <a:bodyPr>
            <a:noAutofit/>
          </a:bodyPr>
          <a:lstStyle/>
          <a:p>
            <a:pPr algn="ctr"/>
            <a:r>
              <a:rPr lang="en-GB" sz="2800" dirty="0">
                <a:latin typeface="Segoe UI" panose="020B0502040204020203" pitchFamily="34" charset="0"/>
                <a:cs typeface="Segoe UI" panose="020B0502040204020203" pitchFamily="34" charset="0"/>
              </a:rPr>
              <a:t>Direct discrimination / </a:t>
            </a:r>
            <a:r>
              <a:rPr lang="en-GB" sz="2800" dirty="0" err="1">
                <a:latin typeface="Segoe UI" panose="020B0502040204020203" pitchFamily="34" charset="0"/>
                <a:cs typeface="Segoe UI" panose="020B0502040204020203" pitchFamily="34" charset="0"/>
              </a:rPr>
              <a:t>Gwahaniaethu</a:t>
            </a:r>
            <a:r>
              <a:rPr lang="en-GB" sz="2800" dirty="0">
                <a:latin typeface="Segoe UI" panose="020B0502040204020203" pitchFamily="34" charset="0"/>
                <a:cs typeface="Segoe UI" panose="020B0502040204020203" pitchFamily="34" charset="0"/>
              </a:rPr>
              <a:t> </a:t>
            </a:r>
            <a:r>
              <a:rPr lang="en-GB" sz="2800" dirty="0" err="1">
                <a:latin typeface="Segoe UI" panose="020B0502040204020203" pitchFamily="34" charset="0"/>
                <a:cs typeface="Segoe UI" panose="020B0502040204020203" pitchFamily="34" charset="0"/>
              </a:rPr>
              <a:t>uniongyrchol</a:t>
            </a:r>
            <a:r>
              <a:rPr lang="en-GB" sz="2800" b="0" dirty="0">
                <a:latin typeface="Segoe UI" panose="020B0502040204020203" pitchFamily="34" charset="0"/>
                <a:cs typeface="Segoe UI" panose="020B0502040204020203" pitchFamily="34" charset="0"/>
              </a:rPr>
              <a:t>. </a:t>
            </a:r>
          </a:p>
          <a:p>
            <a:pPr algn="ctr"/>
            <a:endParaRPr lang="en-GB" sz="2000" dirty="0">
              <a:latin typeface="Aptos" panose="020B0004020202020204" pitchFamily="34" charset="0"/>
            </a:endParaRPr>
          </a:p>
        </p:txBody>
      </p:sp>
      <p:sp>
        <p:nvSpPr>
          <p:cNvPr id="6" name="Content Placeholder 5">
            <a:extLst>
              <a:ext uri="{FF2B5EF4-FFF2-40B4-BE49-F238E27FC236}">
                <a16:creationId xmlns:a16="http://schemas.microsoft.com/office/drawing/2014/main" id="{658B37A9-8301-84AE-33FA-568C67ABBC1C}"/>
              </a:ext>
            </a:extLst>
          </p:cNvPr>
          <p:cNvSpPr>
            <a:spLocks noGrp="1"/>
          </p:cNvSpPr>
          <p:nvPr>
            <p:ph sz="half" idx="2"/>
          </p:nvPr>
        </p:nvSpPr>
        <p:spPr/>
        <p:txBody>
          <a:bodyPr/>
          <a:lstStyle/>
          <a:p>
            <a:pPr marL="0" indent="0">
              <a:buNone/>
            </a:pPr>
            <a:endParaRPr lang="en-GB" dirty="0"/>
          </a:p>
          <a:p>
            <a:pPr marL="0" indent="0">
              <a:buNone/>
            </a:pPr>
            <a:r>
              <a:rPr lang="en-GB" dirty="0"/>
              <a:t>Treating a student less favourably than another in similar circumstances because of a protected characteristic.</a:t>
            </a:r>
          </a:p>
        </p:txBody>
      </p:sp>
      <p:sp>
        <p:nvSpPr>
          <p:cNvPr id="7" name="Text Placeholder 6">
            <a:extLst>
              <a:ext uri="{FF2B5EF4-FFF2-40B4-BE49-F238E27FC236}">
                <a16:creationId xmlns:a16="http://schemas.microsoft.com/office/drawing/2014/main" id="{3A567DE3-5236-C294-7763-6D4CEF4A2975}"/>
              </a:ext>
            </a:extLst>
          </p:cNvPr>
          <p:cNvSpPr>
            <a:spLocks noGrp="1"/>
          </p:cNvSpPr>
          <p:nvPr>
            <p:ph type="body" sz="quarter" idx="3"/>
          </p:nvPr>
        </p:nvSpPr>
        <p:spPr/>
        <p:txBody>
          <a:bodyPr>
            <a:normAutofit/>
          </a:bodyPr>
          <a:lstStyle/>
          <a:p>
            <a:endParaRPr lang="en-GB" dirty="0">
              <a:latin typeface="-apple-system"/>
            </a:endParaRPr>
          </a:p>
          <a:p>
            <a:endParaRPr lang="en-GB" sz="8000" dirty="0">
              <a:latin typeface="-apple-system"/>
            </a:endParaRPr>
          </a:p>
          <a:p>
            <a:endParaRPr lang="en-GB" dirty="0"/>
          </a:p>
        </p:txBody>
      </p:sp>
      <p:sp>
        <p:nvSpPr>
          <p:cNvPr id="8" name="Content Placeholder 7">
            <a:extLst>
              <a:ext uri="{FF2B5EF4-FFF2-40B4-BE49-F238E27FC236}">
                <a16:creationId xmlns:a16="http://schemas.microsoft.com/office/drawing/2014/main" id="{CD5BD998-42E3-06E7-AC2B-016B65327054}"/>
              </a:ext>
            </a:extLst>
          </p:cNvPr>
          <p:cNvSpPr>
            <a:spLocks noGrp="1"/>
          </p:cNvSpPr>
          <p:nvPr>
            <p:ph sz="quarter" idx="4"/>
          </p:nvPr>
        </p:nvSpPr>
        <p:spPr/>
        <p:txBody>
          <a:bodyPr/>
          <a:lstStyle/>
          <a:p>
            <a:pPr marL="0" indent="0">
              <a:buNone/>
            </a:pPr>
            <a:endParaRPr lang="en-GB" dirty="0">
              <a:latin typeface="-apple-system"/>
            </a:endParaRPr>
          </a:p>
          <a:p>
            <a:pPr marL="0" indent="0">
              <a:buNone/>
            </a:pPr>
            <a:r>
              <a:rPr lang="en-GB" dirty="0"/>
              <a:t>Trin </a:t>
            </a:r>
            <a:r>
              <a:rPr lang="en-GB" dirty="0" err="1"/>
              <a:t>myfyriwr</a:t>
            </a:r>
            <a:r>
              <a:rPr lang="en-GB" dirty="0"/>
              <a:t> </a:t>
            </a:r>
            <a:r>
              <a:rPr lang="en-GB" dirty="0" err="1"/>
              <a:t>yn</a:t>
            </a:r>
            <a:r>
              <a:rPr lang="en-GB" dirty="0"/>
              <a:t> </a:t>
            </a:r>
            <a:r>
              <a:rPr lang="en-GB" dirty="0" err="1"/>
              <a:t>llai</a:t>
            </a:r>
            <a:r>
              <a:rPr lang="en-GB" dirty="0"/>
              <a:t> </a:t>
            </a:r>
            <a:r>
              <a:rPr lang="en-GB" dirty="0" err="1"/>
              <a:t>ffafriol</a:t>
            </a:r>
            <a:r>
              <a:rPr lang="en-GB" dirty="0"/>
              <a:t> nag un </a:t>
            </a:r>
            <a:r>
              <a:rPr lang="en-GB" dirty="0" err="1"/>
              <a:t>arall</a:t>
            </a:r>
            <a:r>
              <a:rPr lang="en-GB" dirty="0"/>
              <a:t> </a:t>
            </a:r>
            <a:r>
              <a:rPr lang="en-GB" dirty="0" err="1"/>
              <a:t>mewn</a:t>
            </a:r>
            <a:r>
              <a:rPr lang="en-GB" dirty="0"/>
              <a:t> </a:t>
            </a:r>
            <a:r>
              <a:rPr lang="en-GB" dirty="0" err="1"/>
              <a:t>amgylchiadau</a:t>
            </a:r>
            <a:r>
              <a:rPr lang="en-GB" dirty="0"/>
              <a:t> </a:t>
            </a:r>
            <a:r>
              <a:rPr lang="en-GB" dirty="0" err="1"/>
              <a:t>tebyg</a:t>
            </a:r>
            <a:r>
              <a:rPr lang="en-GB" dirty="0"/>
              <a:t> </a:t>
            </a:r>
            <a:r>
              <a:rPr lang="en-GB" dirty="0" err="1"/>
              <a:t>oherwydd</a:t>
            </a:r>
            <a:r>
              <a:rPr lang="en-GB" dirty="0"/>
              <a:t> </a:t>
            </a:r>
            <a:r>
              <a:rPr lang="en-GB" dirty="0" err="1"/>
              <a:t>nodwedd</a:t>
            </a:r>
            <a:r>
              <a:rPr lang="en-GB" dirty="0"/>
              <a:t> </a:t>
            </a:r>
            <a:r>
              <a:rPr lang="en-GB" dirty="0" err="1"/>
              <a:t>warchodedig</a:t>
            </a:r>
            <a:r>
              <a:rPr lang="en-GB" dirty="0"/>
              <a:t>.</a:t>
            </a:r>
            <a:endParaRPr lang="en-GB" dirty="0">
              <a:latin typeface="-apple-system"/>
            </a:endParaRPr>
          </a:p>
        </p:txBody>
      </p:sp>
    </p:spTree>
    <p:extLst>
      <p:ext uri="{BB962C8B-B14F-4D97-AF65-F5344CB8AC3E}">
        <p14:creationId xmlns:p14="http://schemas.microsoft.com/office/powerpoint/2010/main" val="531976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B42EC-B461-7C6B-323C-F936AACE0CB3}"/>
              </a:ext>
            </a:extLst>
          </p:cNvPr>
          <p:cNvSpPr>
            <a:spLocks noGrp="1"/>
          </p:cNvSpPr>
          <p:nvPr>
            <p:ph type="title"/>
          </p:nvPr>
        </p:nvSpPr>
        <p:spPr/>
        <p:txBody>
          <a:bodyPr>
            <a:normAutofit fontScale="90000"/>
          </a:bodyPr>
          <a:lstStyle/>
          <a:p>
            <a:r>
              <a:rPr lang="en-GB" b="1" dirty="0" err="1">
                <a:latin typeface="-apple-system"/>
              </a:rPr>
              <a:t>Gwahaniaethu</a:t>
            </a:r>
            <a:r>
              <a:rPr lang="en-GB" b="1" dirty="0">
                <a:latin typeface="-apple-system"/>
              </a:rPr>
              <a:t> </a:t>
            </a:r>
            <a:r>
              <a:rPr lang="en-GB" b="1" dirty="0" err="1">
                <a:latin typeface="-apple-system"/>
              </a:rPr>
              <a:t>anuniongyrchol</a:t>
            </a:r>
            <a:r>
              <a:rPr lang="en-GB" b="1" dirty="0">
                <a:latin typeface="-apple-system"/>
              </a:rPr>
              <a:t> </a:t>
            </a:r>
            <a:r>
              <a:rPr lang="en-GB" dirty="0">
                <a:latin typeface="Segoe UI" panose="020B0502040204020203" pitchFamily="34" charset="0"/>
              </a:rPr>
              <a:t>Indirect discrimination</a:t>
            </a:r>
            <a:endParaRPr lang="en-GB" dirty="0"/>
          </a:p>
        </p:txBody>
      </p:sp>
      <p:sp>
        <p:nvSpPr>
          <p:cNvPr id="4" name="Content Placeholder 3">
            <a:extLst>
              <a:ext uri="{FF2B5EF4-FFF2-40B4-BE49-F238E27FC236}">
                <a16:creationId xmlns:a16="http://schemas.microsoft.com/office/drawing/2014/main" id="{6057CFAA-2E7A-C8B4-A919-216883434DA0}"/>
              </a:ext>
            </a:extLst>
          </p:cNvPr>
          <p:cNvSpPr>
            <a:spLocks noGrp="1"/>
          </p:cNvSpPr>
          <p:nvPr>
            <p:ph sz="half" idx="2"/>
          </p:nvPr>
        </p:nvSpPr>
        <p:spPr>
          <a:xfrm>
            <a:off x="451206" y="2420888"/>
            <a:ext cx="4040188" cy="3951288"/>
          </a:xfrm>
        </p:spPr>
        <p:txBody>
          <a:bodyPr>
            <a:normAutofit/>
          </a:bodyPr>
          <a:lstStyle/>
          <a:p>
            <a:pPr marL="0" indent="0">
              <a:buNone/>
            </a:pPr>
            <a:r>
              <a:rPr lang="en-GB" sz="1600" dirty="0">
                <a:latin typeface="Segoe UI" panose="020B0502040204020203" pitchFamily="34" charset="0"/>
              </a:rPr>
              <a:t>Mae </a:t>
            </a:r>
            <a:r>
              <a:rPr lang="en-GB" sz="1600" dirty="0" err="1">
                <a:latin typeface="Segoe UI" panose="020B0502040204020203" pitchFamily="34" charset="0"/>
              </a:rPr>
              <a:t>gwahaniaethu</a:t>
            </a:r>
            <a:r>
              <a:rPr lang="en-GB" sz="1600" dirty="0">
                <a:latin typeface="Segoe UI" panose="020B0502040204020203" pitchFamily="34" charset="0"/>
              </a:rPr>
              <a:t> </a:t>
            </a:r>
            <a:r>
              <a:rPr lang="en-GB" sz="1600" dirty="0" err="1">
                <a:latin typeface="Segoe UI" panose="020B0502040204020203" pitchFamily="34" charset="0"/>
              </a:rPr>
              <a:t>anuniongyrchol</a:t>
            </a:r>
            <a:r>
              <a:rPr lang="en-GB" sz="1600" dirty="0">
                <a:latin typeface="Segoe UI" panose="020B0502040204020203" pitchFamily="34" charset="0"/>
              </a:rPr>
              <a:t> </a:t>
            </a:r>
            <a:r>
              <a:rPr lang="en-GB" sz="1600" dirty="0" err="1">
                <a:latin typeface="Segoe UI" panose="020B0502040204020203" pitchFamily="34" charset="0"/>
              </a:rPr>
              <a:t>yn</a:t>
            </a:r>
            <a:r>
              <a:rPr lang="en-GB" sz="1600" dirty="0">
                <a:latin typeface="Segoe UI" panose="020B0502040204020203" pitchFamily="34" charset="0"/>
              </a:rPr>
              <a:t> </a:t>
            </a:r>
            <a:r>
              <a:rPr lang="en-GB" sz="1600" dirty="0" err="1">
                <a:latin typeface="Segoe UI" panose="020B0502040204020203" pitchFamily="34" charset="0"/>
              </a:rPr>
              <a:t>digwydd</a:t>
            </a:r>
            <a:r>
              <a:rPr lang="en-GB" sz="1600" dirty="0">
                <a:latin typeface="Segoe UI" panose="020B0502040204020203" pitchFamily="34" charset="0"/>
              </a:rPr>
              <a:t> pan </a:t>
            </a:r>
            <a:r>
              <a:rPr lang="en-GB" sz="1600" dirty="0" err="1">
                <a:latin typeface="Segoe UI" panose="020B0502040204020203" pitchFamily="34" charset="0"/>
              </a:rPr>
              <a:t>fydd</a:t>
            </a:r>
            <a:r>
              <a:rPr lang="en-GB" sz="1600" dirty="0">
                <a:latin typeface="Segoe UI" panose="020B0502040204020203" pitchFamily="34" charset="0"/>
              </a:rPr>
              <a:t> </a:t>
            </a:r>
            <a:r>
              <a:rPr lang="en-GB" sz="1600" dirty="0" err="1">
                <a:latin typeface="Segoe UI" panose="020B0502040204020203" pitchFamily="34" charset="0"/>
              </a:rPr>
              <a:t>rheol</a:t>
            </a:r>
            <a:r>
              <a:rPr lang="en-GB" sz="1600" dirty="0">
                <a:latin typeface="Segoe UI" panose="020B0502040204020203" pitchFamily="34" charset="0"/>
              </a:rPr>
              <a:t> neu </a:t>
            </a:r>
            <a:r>
              <a:rPr lang="en-GB" sz="1600" dirty="0" err="1">
                <a:latin typeface="Segoe UI" panose="020B0502040204020203" pitchFamily="34" charset="0"/>
              </a:rPr>
              <a:t>bolisi</a:t>
            </a:r>
            <a:r>
              <a:rPr lang="en-GB" sz="1600" dirty="0">
                <a:latin typeface="Segoe UI" panose="020B0502040204020203" pitchFamily="34" charset="0"/>
              </a:rPr>
              <a:t> </a:t>
            </a:r>
            <a:r>
              <a:rPr lang="en-GB" sz="1600" dirty="0" err="1">
                <a:latin typeface="Segoe UI" panose="020B0502040204020203" pitchFamily="34" charset="0"/>
              </a:rPr>
              <a:t>yn</a:t>
            </a:r>
            <a:r>
              <a:rPr lang="en-GB" sz="1600" dirty="0">
                <a:latin typeface="Segoe UI" panose="020B0502040204020203" pitchFamily="34" charset="0"/>
              </a:rPr>
              <a:t> </a:t>
            </a:r>
            <a:r>
              <a:rPr lang="en-GB" sz="1600" dirty="0" err="1">
                <a:latin typeface="Segoe UI" panose="020B0502040204020203" pitchFamily="34" charset="0"/>
              </a:rPr>
              <a:t>berthnasol</a:t>
            </a:r>
            <a:r>
              <a:rPr lang="en-GB" sz="1600" dirty="0">
                <a:latin typeface="Segoe UI" panose="020B0502040204020203" pitchFamily="34" charset="0"/>
              </a:rPr>
              <a:t> </a:t>
            </a:r>
            <a:r>
              <a:rPr lang="en-GB" sz="1600" dirty="0" err="1">
                <a:latin typeface="Segoe UI" panose="020B0502040204020203" pitchFamily="34" charset="0"/>
              </a:rPr>
              <a:t>i</a:t>
            </a:r>
            <a:r>
              <a:rPr lang="en-GB" sz="1600" dirty="0">
                <a:latin typeface="Segoe UI" panose="020B0502040204020203" pitchFamily="34" charset="0"/>
              </a:rPr>
              <a:t> </a:t>
            </a:r>
            <a:r>
              <a:rPr lang="en-GB" sz="1600" dirty="0" err="1">
                <a:latin typeface="Segoe UI" panose="020B0502040204020203" pitchFamily="34" charset="0"/>
              </a:rPr>
              <a:t>bawb</a:t>
            </a:r>
            <a:r>
              <a:rPr lang="en-GB" sz="1600" dirty="0">
                <a:latin typeface="Segoe UI" panose="020B0502040204020203" pitchFamily="34" charset="0"/>
              </a:rPr>
              <a:t> </a:t>
            </a:r>
            <a:r>
              <a:rPr lang="en-GB" sz="1600" b="1" dirty="0" err="1">
                <a:latin typeface="Segoe UI" panose="020B0502040204020203" pitchFamily="34" charset="0"/>
              </a:rPr>
              <a:t>ond</a:t>
            </a:r>
            <a:r>
              <a:rPr lang="en-GB" sz="1600" b="1" dirty="0">
                <a:latin typeface="Segoe UI" panose="020B0502040204020203" pitchFamily="34" charset="0"/>
              </a:rPr>
              <a:t> </a:t>
            </a:r>
            <a:r>
              <a:rPr lang="en-GB" sz="1600" b="1" dirty="0" err="1">
                <a:latin typeface="Segoe UI" panose="020B0502040204020203" pitchFamily="34" charset="0"/>
              </a:rPr>
              <a:t>yn</a:t>
            </a:r>
            <a:r>
              <a:rPr lang="en-GB" sz="1600" b="1" dirty="0">
                <a:latin typeface="Segoe UI" panose="020B0502040204020203" pitchFamily="34" charset="0"/>
              </a:rPr>
              <a:t> </a:t>
            </a:r>
            <a:r>
              <a:rPr lang="en-GB" sz="1600" b="1" dirty="0" err="1">
                <a:latin typeface="Segoe UI" panose="020B0502040204020203" pitchFamily="34" charset="0"/>
              </a:rPr>
              <a:t>anfantais</a:t>
            </a:r>
            <a:r>
              <a:rPr lang="en-GB" sz="1600" b="1" dirty="0">
                <a:latin typeface="Segoe UI" panose="020B0502040204020203" pitchFamily="34" charset="0"/>
              </a:rPr>
              <a:t> </a:t>
            </a:r>
            <a:r>
              <a:rPr lang="en-GB" sz="1600" b="1" dirty="0" err="1">
                <a:latin typeface="Segoe UI" panose="020B0502040204020203" pitchFamily="34" charset="0"/>
              </a:rPr>
              <a:t>i</a:t>
            </a:r>
            <a:r>
              <a:rPr lang="en-GB" sz="1600" b="1" dirty="0">
                <a:latin typeface="Segoe UI" panose="020B0502040204020203" pitchFamily="34" charset="0"/>
              </a:rPr>
              <a:t> </a:t>
            </a:r>
            <a:r>
              <a:rPr lang="en-GB" sz="1600" b="1" dirty="0" err="1">
                <a:latin typeface="Segoe UI" panose="020B0502040204020203" pitchFamily="34" charset="0"/>
              </a:rPr>
              <a:t>bobl</a:t>
            </a:r>
            <a:r>
              <a:rPr lang="en-GB" sz="1600" b="1" dirty="0">
                <a:latin typeface="Segoe UI" panose="020B0502040204020203" pitchFamily="34" charset="0"/>
              </a:rPr>
              <a:t> </a:t>
            </a:r>
            <a:r>
              <a:rPr lang="en-GB" sz="1600" b="1" dirty="0" err="1">
                <a:latin typeface="Segoe UI" panose="020B0502040204020203" pitchFamily="34" charset="0"/>
              </a:rPr>
              <a:t>sy'n</a:t>
            </a:r>
            <a:r>
              <a:rPr lang="en-GB" sz="1600" b="1" dirty="0">
                <a:latin typeface="Segoe UI" panose="020B0502040204020203" pitchFamily="34" charset="0"/>
              </a:rPr>
              <a:t> </a:t>
            </a:r>
            <a:r>
              <a:rPr lang="en-GB" sz="1600" b="1" dirty="0" err="1">
                <a:latin typeface="Segoe UI" panose="020B0502040204020203" pitchFamily="34" charset="0"/>
              </a:rPr>
              <a:t>rhannu</a:t>
            </a:r>
            <a:r>
              <a:rPr lang="en-GB" sz="1600" b="1" dirty="0">
                <a:latin typeface="Segoe UI" panose="020B0502040204020203" pitchFamily="34" charset="0"/>
              </a:rPr>
              <a:t> </a:t>
            </a:r>
            <a:r>
              <a:rPr lang="en-GB" sz="1600" b="1" dirty="0" err="1">
                <a:latin typeface="Segoe UI" panose="020B0502040204020203" pitchFamily="34" charset="0"/>
              </a:rPr>
              <a:t>nodwedd</a:t>
            </a:r>
            <a:r>
              <a:rPr lang="en-GB" sz="1600" b="1" dirty="0">
                <a:latin typeface="Segoe UI" panose="020B0502040204020203" pitchFamily="34" charset="0"/>
              </a:rPr>
              <a:t> </a:t>
            </a:r>
            <a:r>
              <a:rPr lang="en-GB" sz="1600" b="1" dirty="0" err="1">
                <a:latin typeface="Segoe UI" panose="020B0502040204020203" pitchFamily="34" charset="0"/>
              </a:rPr>
              <a:t>warchodedig</a:t>
            </a:r>
            <a:r>
              <a:rPr lang="en-GB" sz="1600" b="1" dirty="0">
                <a:latin typeface="Segoe UI" panose="020B0502040204020203" pitchFamily="34" charset="0"/>
              </a:rPr>
              <a:t> </a:t>
            </a:r>
            <a:r>
              <a:rPr lang="en-GB" sz="1600" dirty="0">
                <a:latin typeface="Segoe UI" panose="020B0502040204020203" pitchFamily="34" charset="0"/>
              </a:rPr>
              <a:t>(</a:t>
            </a:r>
            <a:r>
              <a:rPr lang="en-GB" sz="1600" dirty="0" err="1">
                <a:latin typeface="Segoe UI" panose="020B0502040204020203" pitchFamily="34" charset="0"/>
              </a:rPr>
              <a:t>fel</a:t>
            </a:r>
            <a:r>
              <a:rPr lang="en-GB" sz="1600" dirty="0">
                <a:latin typeface="Segoe UI" panose="020B0502040204020203" pitchFamily="34" charset="0"/>
              </a:rPr>
              <a:t> </a:t>
            </a:r>
            <a:r>
              <a:rPr lang="en-GB" sz="1600" dirty="0" err="1">
                <a:latin typeface="Segoe UI" panose="020B0502040204020203" pitchFamily="34" charset="0"/>
              </a:rPr>
              <a:t>crefydd</a:t>
            </a:r>
            <a:r>
              <a:rPr lang="en-GB" sz="1600" dirty="0">
                <a:latin typeface="Segoe UI" panose="020B0502040204020203" pitchFamily="34" charset="0"/>
              </a:rPr>
              <a:t> neu </a:t>
            </a:r>
            <a:r>
              <a:rPr lang="en-GB" sz="1600" dirty="0" err="1">
                <a:latin typeface="Segoe UI" panose="020B0502040204020203" pitchFamily="34" charset="0"/>
              </a:rPr>
              <a:t>gred</a:t>
            </a:r>
            <a:r>
              <a:rPr lang="en-GB" sz="1600" dirty="0">
                <a:latin typeface="Segoe UI" panose="020B0502040204020203" pitchFamily="34" charset="0"/>
              </a:rPr>
              <a:t>).</a:t>
            </a:r>
            <a:endParaRPr lang="en-GB" sz="1600" dirty="0"/>
          </a:p>
        </p:txBody>
      </p:sp>
      <p:sp>
        <p:nvSpPr>
          <p:cNvPr id="9" name="TextBox 8">
            <a:extLst>
              <a:ext uri="{FF2B5EF4-FFF2-40B4-BE49-F238E27FC236}">
                <a16:creationId xmlns:a16="http://schemas.microsoft.com/office/drawing/2014/main" id="{E2569E2B-B41B-2FF4-978C-6E666A147239}"/>
              </a:ext>
            </a:extLst>
          </p:cNvPr>
          <p:cNvSpPr txBox="1"/>
          <p:nvPr/>
        </p:nvSpPr>
        <p:spPr>
          <a:xfrm>
            <a:off x="4716016" y="2348880"/>
            <a:ext cx="4124328"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effectLst/>
                <a:latin typeface="Segoe UI" panose="020B0502040204020203" pitchFamily="34" charset="0"/>
              </a:rPr>
              <a:t>Indirect discrimination happens when a rule or policy applies to everyone </a:t>
            </a:r>
            <a:r>
              <a:rPr lang="en-GB" sz="1800" b="1" i="0" dirty="0">
                <a:effectLst/>
                <a:latin typeface="Segoe UI" panose="020B0502040204020203" pitchFamily="34" charset="0"/>
              </a:rPr>
              <a:t>but disadvantages people who share a protected characteristic</a:t>
            </a:r>
            <a:r>
              <a:rPr lang="en-GB" sz="1800" b="0" i="0" dirty="0">
                <a:effectLst/>
                <a:latin typeface="Segoe UI" panose="020B0502040204020203" pitchFamily="34" charset="0"/>
              </a:rPr>
              <a:t> (such as </a:t>
            </a:r>
            <a:r>
              <a:rPr lang="en-GB" sz="1800" b="0" i="1" dirty="0">
                <a:effectLst/>
                <a:latin typeface="Segoe UI" panose="020B0502040204020203" pitchFamily="34" charset="0"/>
              </a:rPr>
              <a:t>religion or belief</a:t>
            </a:r>
            <a:r>
              <a:rPr lang="en-GB" sz="1800" b="0" i="0" dirty="0">
                <a:effectLst/>
                <a:latin typeface="Segoe UI" panose="020B0502040204020203" pitchFamily="34" charset="0"/>
              </a:rPr>
              <a:t>).</a:t>
            </a:r>
          </a:p>
        </p:txBody>
      </p:sp>
    </p:spTree>
    <p:extLst>
      <p:ext uri="{BB962C8B-B14F-4D97-AF65-F5344CB8AC3E}">
        <p14:creationId xmlns:p14="http://schemas.microsoft.com/office/powerpoint/2010/main" val="2614557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79FC-5950-F487-797F-0093EBE7CC41}"/>
              </a:ext>
            </a:extLst>
          </p:cNvPr>
          <p:cNvSpPr>
            <a:spLocks noGrp="1"/>
          </p:cNvSpPr>
          <p:nvPr>
            <p:ph type="title"/>
          </p:nvPr>
        </p:nvSpPr>
        <p:spPr/>
        <p:txBody>
          <a:bodyPr/>
          <a:lstStyle/>
          <a:p>
            <a:r>
              <a:rPr lang="en-GB" b="1" dirty="0" err="1">
                <a:latin typeface="-apple-system"/>
              </a:rPr>
              <a:t>Aflonyddu</a:t>
            </a:r>
            <a:r>
              <a:rPr lang="en-GB" b="1" dirty="0">
                <a:latin typeface="-apple-system"/>
              </a:rPr>
              <a:t> / </a:t>
            </a:r>
            <a:r>
              <a:rPr lang="en-GB" b="1" dirty="0"/>
              <a:t>Harassment</a:t>
            </a:r>
            <a:endParaRPr lang="en-GB" dirty="0"/>
          </a:p>
        </p:txBody>
      </p:sp>
      <p:sp>
        <p:nvSpPr>
          <p:cNvPr id="4" name="Content Placeholder 3">
            <a:extLst>
              <a:ext uri="{FF2B5EF4-FFF2-40B4-BE49-F238E27FC236}">
                <a16:creationId xmlns:a16="http://schemas.microsoft.com/office/drawing/2014/main" id="{28D564E4-8C6F-EFF1-96DC-6F2323AC90C2}"/>
              </a:ext>
            </a:extLst>
          </p:cNvPr>
          <p:cNvSpPr>
            <a:spLocks noGrp="1"/>
          </p:cNvSpPr>
          <p:nvPr>
            <p:ph sz="half" idx="2"/>
          </p:nvPr>
        </p:nvSpPr>
        <p:spPr/>
        <p:txBody>
          <a:bodyPr/>
          <a:lstStyle/>
          <a:p>
            <a:pPr marL="0" indent="0">
              <a:buNone/>
            </a:pPr>
            <a:r>
              <a:rPr lang="en-GB" sz="2000" b="1" dirty="0" err="1">
                <a:latin typeface="Segoe UI" panose="020B0502040204020203" pitchFamily="34" charset="0"/>
                <a:cs typeface="Segoe UI" panose="020B0502040204020203" pitchFamily="34" charset="0"/>
              </a:rPr>
              <a:t>Ymddygiad</a:t>
            </a:r>
            <a:r>
              <a:rPr lang="en-GB" sz="2000" b="1" dirty="0">
                <a:latin typeface="Segoe UI" panose="020B0502040204020203" pitchFamily="34" charset="0"/>
                <a:cs typeface="Segoe UI" panose="020B0502040204020203" pitchFamily="34" charset="0"/>
              </a:rPr>
              <a:t> </a:t>
            </a:r>
            <a:r>
              <a:rPr lang="en-GB" sz="2000" b="1" dirty="0" err="1">
                <a:latin typeface="Segoe UI" panose="020B0502040204020203" pitchFamily="34" charset="0"/>
                <a:cs typeface="Segoe UI" panose="020B0502040204020203" pitchFamily="34" charset="0"/>
              </a:rPr>
              <a:t>diangen</a:t>
            </a:r>
            <a:r>
              <a:rPr lang="en-GB" sz="2000" b="1"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sy'n</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gysylltiedig</a:t>
            </a:r>
            <a:r>
              <a:rPr lang="en-GB" sz="2000" dirty="0">
                <a:latin typeface="Segoe UI" panose="020B0502040204020203" pitchFamily="34" charset="0"/>
                <a:cs typeface="Segoe UI" panose="020B0502040204020203" pitchFamily="34" charset="0"/>
              </a:rPr>
              <a:t> â </a:t>
            </a:r>
            <a:r>
              <a:rPr lang="en-GB" sz="2000" dirty="0" err="1">
                <a:latin typeface="Segoe UI" panose="020B0502040204020203" pitchFamily="34" charset="0"/>
                <a:cs typeface="Segoe UI" panose="020B0502040204020203" pitchFamily="34" charset="0"/>
              </a:rPr>
              <a:t>nodwedd</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warchodedig</a:t>
            </a:r>
            <a:r>
              <a:rPr lang="en-GB" sz="2000" dirty="0">
                <a:latin typeface="Segoe UI" panose="020B0502040204020203" pitchFamily="34" charset="0"/>
                <a:cs typeface="Segoe UI" panose="020B0502040204020203" pitchFamily="34" charset="0"/>
              </a:rPr>
              <a:t> Sydd </a:t>
            </a:r>
            <a:r>
              <a:rPr lang="en-GB" sz="2000" dirty="0" err="1">
                <a:latin typeface="Segoe UI" panose="020B0502040204020203" pitchFamily="34" charset="0"/>
                <a:cs typeface="Segoe UI" panose="020B0502040204020203" pitchFamily="34" charset="0"/>
              </a:rPr>
              <a:t>â'r</a:t>
            </a:r>
            <a:r>
              <a:rPr lang="en-GB" sz="2000" dirty="0">
                <a:latin typeface="Segoe UI" panose="020B0502040204020203" pitchFamily="34" charset="0"/>
                <a:cs typeface="Segoe UI" panose="020B0502040204020203" pitchFamily="34" charset="0"/>
              </a:rPr>
              <a:t> </a:t>
            </a:r>
            <a:r>
              <a:rPr lang="en-GB" sz="2000" b="1" dirty="0" err="1">
                <a:latin typeface="Segoe UI" panose="020B0502040204020203" pitchFamily="34" charset="0"/>
                <a:cs typeface="Segoe UI" panose="020B0502040204020203" pitchFamily="34" charset="0"/>
              </a:rPr>
              <a:t>pwrpas</a:t>
            </a:r>
            <a:r>
              <a:rPr lang="en-GB" sz="2000" b="1" dirty="0">
                <a:latin typeface="Segoe UI" panose="020B0502040204020203" pitchFamily="34" charset="0"/>
                <a:cs typeface="Segoe UI" panose="020B0502040204020203" pitchFamily="34" charset="0"/>
              </a:rPr>
              <a:t> </a:t>
            </a:r>
            <a:r>
              <a:rPr lang="en-GB" sz="2000" b="1" dirty="0" err="1">
                <a:latin typeface="Segoe UI" panose="020B0502040204020203" pitchFamily="34" charset="0"/>
                <a:cs typeface="Segoe UI" panose="020B0502040204020203" pitchFamily="34" charset="0"/>
              </a:rPr>
              <a:t>neu'r</a:t>
            </a:r>
            <a:r>
              <a:rPr lang="en-GB" sz="2000" b="1" dirty="0">
                <a:latin typeface="Segoe UI" panose="020B0502040204020203" pitchFamily="34" charset="0"/>
                <a:cs typeface="Segoe UI" panose="020B0502040204020203" pitchFamily="34" charset="0"/>
              </a:rPr>
              <a:t> </a:t>
            </a:r>
            <a:r>
              <a:rPr lang="en-GB" sz="2000" b="1" dirty="0" err="1">
                <a:latin typeface="Segoe UI" panose="020B0502040204020203" pitchFamily="34" charset="0"/>
                <a:cs typeface="Segoe UI" panose="020B0502040204020203" pitchFamily="34" charset="0"/>
              </a:rPr>
              <a:t>effaith</a:t>
            </a:r>
            <a:r>
              <a:rPr lang="en-GB" sz="2000" b="1" dirty="0">
                <a:latin typeface="Segoe UI" panose="020B0502040204020203" pitchFamily="34" charset="0"/>
                <a:cs typeface="Segoe UI" panose="020B0502040204020203" pitchFamily="34" charset="0"/>
              </a:rPr>
              <a:t> </a:t>
            </a:r>
            <a:r>
              <a:rPr lang="en-GB" sz="2000" dirty="0">
                <a:latin typeface="Segoe UI" panose="020B0502040204020203" pitchFamily="34" charset="0"/>
                <a:cs typeface="Segoe UI" panose="020B0502040204020203" pitchFamily="34" charset="0"/>
              </a:rPr>
              <a:t>o </a:t>
            </a:r>
            <a:r>
              <a:rPr lang="en-GB" sz="2000" dirty="0" err="1">
                <a:latin typeface="Segoe UI" panose="020B0502040204020203" pitchFamily="34" charset="0"/>
                <a:cs typeface="Segoe UI" panose="020B0502040204020203" pitchFamily="34" charset="0"/>
              </a:rPr>
              <a:t>dorri</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urddas</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disgybl</a:t>
            </a:r>
            <a:r>
              <a:rPr lang="en-GB" sz="2000" dirty="0">
                <a:latin typeface="Segoe UI" panose="020B0502040204020203" pitchFamily="34" charset="0"/>
                <a:cs typeface="Segoe UI" panose="020B0502040204020203" pitchFamily="34" charset="0"/>
              </a:rPr>
              <a:t> Neu </a:t>
            </a:r>
            <a:r>
              <a:rPr lang="en-GB" sz="2000" dirty="0" err="1">
                <a:latin typeface="Segoe UI" panose="020B0502040204020203" pitchFamily="34" charset="0"/>
                <a:cs typeface="Segoe UI" panose="020B0502040204020203" pitchFamily="34" charset="0"/>
              </a:rPr>
              <a:t>greu</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amgylchedd</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brawychus</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gelyniaethus</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diraddiol</a:t>
            </a:r>
            <a:r>
              <a:rPr lang="en-GB" sz="2000" dirty="0">
                <a:latin typeface="Segoe UI" panose="020B0502040204020203" pitchFamily="34" charset="0"/>
                <a:cs typeface="Segoe UI" panose="020B0502040204020203" pitchFamily="34" charset="0"/>
              </a:rPr>
              <a:t>, </a:t>
            </a:r>
            <a:r>
              <a:rPr lang="en-GB" sz="2000" dirty="0" err="1">
                <a:latin typeface="Segoe UI" panose="020B0502040204020203" pitchFamily="34" charset="0"/>
                <a:cs typeface="Segoe UI" panose="020B0502040204020203" pitchFamily="34" charset="0"/>
              </a:rPr>
              <a:t>gostyngedig</a:t>
            </a:r>
            <a:r>
              <a:rPr lang="en-GB" sz="2000" dirty="0">
                <a:latin typeface="Segoe UI" panose="020B0502040204020203" pitchFamily="34" charset="0"/>
                <a:cs typeface="Segoe UI" panose="020B0502040204020203" pitchFamily="34" charset="0"/>
              </a:rPr>
              <a:t> neu </a:t>
            </a:r>
            <a:r>
              <a:rPr lang="en-GB" sz="2000" dirty="0" err="1">
                <a:latin typeface="Segoe UI" panose="020B0502040204020203" pitchFamily="34" charset="0"/>
                <a:cs typeface="Segoe UI" panose="020B0502040204020203" pitchFamily="34" charset="0"/>
              </a:rPr>
              <a:t>sarhaus</a:t>
            </a:r>
            <a:endParaRPr lang="en-GB" dirty="0">
              <a:latin typeface="Segoe UI" panose="020B0502040204020203" pitchFamily="34" charset="0"/>
              <a:cs typeface="Segoe UI" panose="020B0502040204020203" pitchFamily="34" charset="0"/>
            </a:endParaRPr>
          </a:p>
        </p:txBody>
      </p:sp>
      <p:sp>
        <p:nvSpPr>
          <p:cNvPr id="9" name="TextBox 8">
            <a:extLst>
              <a:ext uri="{FF2B5EF4-FFF2-40B4-BE49-F238E27FC236}">
                <a16:creationId xmlns:a16="http://schemas.microsoft.com/office/drawing/2014/main" id="{16A428A1-BB8A-4FF7-E7B1-EC9088B6118C}"/>
              </a:ext>
            </a:extLst>
          </p:cNvPr>
          <p:cNvSpPr txBox="1"/>
          <p:nvPr/>
        </p:nvSpPr>
        <p:spPr>
          <a:xfrm>
            <a:off x="4646614" y="2199655"/>
            <a:ext cx="3888432" cy="2031325"/>
          </a:xfrm>
          <a:prstGeom prst="rect">
            <a:avLst/>
          </a:prstGeom>
          <a:noFill/>
        </p:spPr>
        <p:txBody>
          <a:bodyPr wrap="square">
            <a:spAutoFit/>
          </a:bodyPr>
          <a:lstStyle/>
          <a:p>
            <a:pPr fontAlgn="t">
              <a:buNone/>
            </a:pPr>
            <a:r>
              <a:rPr lang="en-GB" sz="1800" b="1" i="0" dirty="0">
                <a:effectLst/>
                <a:latin typeface="Segoe UI" panose="020B0502040204020203" pitchFamily="34" charset="0"/>
              </a:rPr>
              <a:t>Unwanted conduct</a:t>
            </a:r>
            <a:r>
              <a:rPr lang="en-GB" sz="1800" b="0" i="0" dirty="0">
                <a:effectLst/>
                <a:latin typeface="Segoe UI" panose="020B0502040204020203" pitchFamily="34" charset="0"/>
              </a:rPr>
              <a:t> related to a protected characteristic That has the </a:t>
            </a:r>
            <a:r>
              <a:rPr lang="en-GB" sz="1800" b="1" i="0" dirty="0">
                <a:effectLst/>
                <a:latin typeface="Segoe UI" panose="020B0502040204020203" pitchFamily="34" charset="0"/>
              </a:rPr>
              <a:t>purpose or effect</a:t>
            </a:r>
            <a:r>
              <a:rPr lang="en-GB" sz="1800" b="0" i="0" dirty="0">
                <a:effectLst/>
                <a:latin typeface="Segoe UI" panose="020B0502040204020203" pitchFamily="34" charset="0"/>
              </a:rPr>
              <a:t> of violating a pupil’s dignity Or creating an </a:t>
            </a:r>
            <a:r>
              <a:rPr lang="en-GB" sz="1800" b="1" i="0" dirty="0">
                <a:effectLst/>
                <a:latin typeface="Segoe UI" panose="020B0502040204020203" pitchFamily="34" charset="0"/>
              </a:rPr>
              <a:t>intimidating, hostile, degrading, humiliating or offensive</a:t>
            </a:r>
            <a:r>
              <a:rPr lang="en-GB" sz="1800" b="0" i="0" dirty="0">
                <a:effectLst/>
                <a:latin typeface="Segoe UI" panose="020B0502040204020203" pitchFamily="34" charset="0"/>
              </a:rPr>
              <a:t> environment</a:t>
            </a:r>
          </a:p>
        </p:txBody>
      </p:sp>
    </p:spTree>
    <p:extLst>
      <p:ext uri="{BB962C8B-B14F-4D97-AF65-F5344CB8AC3E}">
        <p14:creationId xmlns:p14="http://schemas.microsoft.com/office/powerpoint/2010/main" val="3165948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2EBD164-7578-F383-899A-FA1A0BD9CDAD}"/>
              </a:ext>
            </a:extLst>
          </p:cNvPr>
          <p:cNvSpPr>
            <a:spLocks noGrp="1"/>
          </p:cNvSpPr>
          <p:nvPr>
            <p:ph type="body" idx="1"/>
          </p:nvPr>
        </p:nvSpPr>
        <p:spPr>
          <a:xfrm>
            <a:off x="3131840" y="188640"/>
            <a:ext cx="5256584" cy="1788983"/>
          </a:xfrm>
        </p:spPr>
        <p:txBody>
          <a:bodyPr>
            <a:normAutofit/>
          </a:bodyPr>
          <a:lstStyle/>
          <a:p>
            <a:r>
              <a:rPr lang="en-GB" sz="4300" dirty="0" err="1"/>
              <a:t>Ereledigaeth</a:t>
            </a:r>
            <a:r>
              <a:rPr lang="en-GB" sz="4300" dirty="0"/>
              <a:t>     /    Victimisation</a:t>
            </a:r>
          </a:p>
          <a:p>
            <a:endParaRPr lang="en-GB" dirty="0"/>
          </a:p>
        </p:txBody>
      </p:sp>
      <p:sp>
        <p:nvSpPr>
          <p:cNvPr id="4" name="Content Placeholder 3">
            <a:extLst>
              <a:ext uri="{FF2B5EF4-FFF2-40B4-BE49-F238E27FC236}">
                <a16:creationId xmlns:a16="http://schemas.microsoft.com/office/drawing/2014/main" id="{608C3D3F-4EDF-CAD8-9AA5-527B09C913D5}"/>
              </a:ext>
            </a:extLst>
          </p:cNvPr>
          <p:cNvSpPr>
            <a:spLocks noGrp="1"/>
          </p:cNvSpPr>
          <p:nvPr>
            <p:ph sz="half" idx="2"/>
          </p:nvPr>
        </p:nvSpPr>
        <p:spPr/>
        <p:txBody>
          <a:bodyPr>
            <a:normAutofit fontScale="62500" lnSpcReduction="20000"/>
          </a:bodyPr>
          <a:lstStyle/>
          <a:p>
            <a:r>
              <a:rPr lang="en-GB" dirty="0"/>
              <a:t>Mae </a:t>
            </a:r>
            <a:r>
              <a:rPr lang="en-GB" dirty="0" err="1"/>
              <a:t>hyn</a:t>
            </a:r>
            <a:r>
              <a:rPr lang="en-GB" dirty="0"/>
              <a:t> </a:t>
            </a:r>
            <a:r>
              <a:rPr lang="en-GB" dirty="0" err="1"/>
              <a:t>yn</a:t>
            </a:r>
            <a:r>
              <a:rPr lang="en-GB" dirty="0"/>
              <a:t> trin </a:t>
            </a:r>
            <a:r>
              <a:rPr lang="en-GB" dirty="0" err="1"/>
              <a:t>rhywun</a:t>
            </a:r>
            <a:r>
              <a:rPr lang="en-GB" dirty="0"/>
              <a:t> </a:t>
            </a:r>
            <a:r>
              <a:rPr lang="en-GB" dirty="0" err="1"/>
              <a:t>yn</a:t>
            </a:r>
            <a:r>
              <a:rPr lang="en-GB" dirty="0"/>
              <a:t> </a:t>
            </a:r>
            <a:r>
              <a:rPr lang="en-GB" dirty="0" err="1"/>
              <a:t>wael</a:t>
            </a:r>
            <a:r>
              <a:rPr lang="en-GB" dirty="0"/>
              <a:t> </a:t>
            </a:r>
            <a:r>
              <a:rPr lang="en-GB" dirty="0" err="1"/>
              <a:t>oherwydd</a:t>
            </a:r>
            <a:r>
              <a:rPr lang="en-GB" dirty="0"/>
              <a:t> </a:t>
            </a:r>
            <a:r>
              <a:rPr lang="en-GB" dirty="0" err="1"/>
              <a:t>eu</a:t>
            </a:r>
            <a:r>
              <a:rPr lang="en-GB" dirty="0"/>
              <a:t> bod </a:t>
            </a:r>
            <a:r>
              <a:rPr lang="en-GB" dirty="0" err="1"/>
              <a:t>wedi</a:t>
            </a:r>
            <a:r>
              <a:rPr lang="en-GB" dirty="0"/>
              <a:t> </a:t>
            </a:r>
            <a:r>
              <a:rPr lang="en-GB" dirty="0" err="1"/>
              <a:t>gwneud</a:t>
            </a:r>
            <a:r>
              <a:rPr lang="en-GB" dirty="0"/>
              <a:t> '</a:t>
            </a:r>
            <a:r>
              <a:rPr lang="en-GB" dirty="0" err="1"/>
              <a:t>gweithred</a:t>
            </a:r>
            <a:r>
              <a:rPr lang="en-GB" dirty="0"/>
              <a:t> </a:t>
            </a:r>
            <a:r>
              <a:rPr lang="en-GB" dirty="0" err="1"/>
              <a:t>warchodedig</a:t>
            </a:r>
            <a:r>
              <a:rPr lang="en-GB" dirty="0"/>
              <a:t>', neu </a:t>
            </a:r>
            <a:r>
              <a:rPr lang="en-GB" dirty="0" err="1"/>
              <a:t>oherwydd</a:t>
            </a:r>
            <a:r>
              <a:rPr lang="en-GB" dirty="0"/>
              <a:t> bod </a:t>
            </a:r>
            <a:r>
              <a:rPr lang="en-GB" dirty="0" err="1"/>
              <a:t>cyflogwr</a:t>
            </a:r>
            <a:r>
              <a:rPr lang="en-GB" dirty="0"/>
              <a:t>, </a:t>
            </a:r>
            <a:r>
              <a:rPr lang="en-GB" dirty="0" err="1"/>
              <a:t>darparwr</a:t>
            </a:r>
            <a:r>
              <a:rPr lang="en-GB" dirty="0"/>
              <a:t> </a:t>
            </a:r>
            <a:r>
              <a:rPr lang="en-GB" dirty="0" err="1"/>
              <a:t>gwasanaeth</a:t>
            </a:r>
            <a:r>
              <a:rPr lang="en-GB" dirty="0"/>
              <a:t> neu </a:t>
            </a:r>
            <a:r>
              <a:rPr lang="en-GB" dirty="0" err="1"/>
              <a:t>sefydliad</a:t>
            </a:r>
            <a:r>
              <a:rPr lang="en-GB" dirty="0"/>
              <a:t> </a:t>
            </a:r>
            <a:r>
              <a:rPr lang="en-GB" dirty="0" err="1"/>
              <a:t>arall</a:t>
            </a:r>
            <a:r>
              <a:rPr lang="en-GB" dirty="0"/>
              <a:t> </a:t>
            </a:r>
            <a:r>
              <a:rPr lang="en-GB" dirty="0" err="1"/>
              <a:t>yn</a:t>
            </a:r>
            <a:r>
              <a:rPr lang="en-GB" dirty="0"/>
              <a:t> </a:t>
            </a:r>
            <a:r>
              <a:rPr lang="en-GB" dirty="0" err="1"/>
              <a:t>credu</a:t>
            </a:r>
            <a:r>
              <a:rPr lang="en-GB" dirty="0"/>
              <a:t> </a:t>
            </a:r>
            <a:r>
              <a:rPr lang="en-GB" dirty="0" err="1"/>
              <a:t>eich</a:t>
            </a:r>
            <a:r>
              <a:rPr lang="en-GB" dirty="0"/>
              <a:t> bod </a:t>
            </a:r>
            <a:r>
              <a:rPr lang="en-GB" dirty="0" err="1"/>
              <a:t>wedi</a:t>
            </a:r>
            <a:r>
              <a:rPr lang="en-GB" dirty="0"/>
              <a:t> </a:t>
            </a:r>
            <a:r>
              <a:rPr lang="en-GB" dirty="0" err="1"/>
              <a:t>gwneud</a:t>
            </a:r>
            <a:r>
              <a:rPr lang="en-GB" dirty="0"/>
              <a:t> neu </a:t>
            </a:r>
            <a:r>
              <a:rPr lang="en-GB" dirty="0" err="1"/>
              <a:t>yn</a:t>
            </a:r>
            <a:r>
              <a:rPr lang="en-GB" dirty="0"/>
              <a:t> </a:t>
            </a:r>
            <a:r>
              <a:rPr lang="en-GB" dirty="0" err="1"/>
              <a:t>mynd</a:t>
            </a:r>
            <a:r>
              <a:rPr lang="en-GB" dirty="0"/>
              <a:t> </a:t>
            </a:r>
            <a:r>
              <a:rPr lang="en-GB" dirty="0" err="1"/>
              <a:t>i</a:t>
            </a:r>
            <a:r>
              <a:rPr lang="en-GB" dirty="0"/>
              <a:t> </a:t>
            </a:r>
            <a:r>
              <a:rPr lang="en-GB" dirty="0" err="1"/>
              <a:t>wneud</a:t>
            </a:r>
            <a:r>
              <a:rPr lang="en-GB" dirty="0"/>
              <a:t> </a:t>
            </a:r>
            <a:r>
              <a:rPr lang="en-GB" dirty="0" err="1"/>
              <a:t>gweithred</a:t>
            </a:r>
            <a:r>
              <a:rPr lang="en-GB" dirty="0"/>
              <a:t> </a:t>
            </a:r>
            <a:r>
              <a:rPr lang="en-GB" dirty="0" err="1"/>
              <a:t>warchodedig</a:t>
            </a:r>
            <a:r>
              <a:rPr lang="en-GB" dirty="0"/>
              <a:t>. </a:t>
            </a:r>
            <a:r>
              <a:rPr lang="en-GB" dirty="0" err="1"/>
              <a:t>Nid</a:t>
            </a:r>
            <a:r>
              <a:rPr lang="en-GB" dirty="0"/>
              <a:t> </a:t>
            </a:r>
            <a:r>
              <a:rPr lang="en-GB" dirty="0" err="1"/>
              <a:t>oes</a:t>
            </a:r>
            <a:r>
              <a:rPr lang="en-GB" dirty="0"/>
              <a:t> </a:t>
            </a:r>
            <a:r>
              <a:rPr lang="en-GB" dirty="0" err="1"/>
              <a:t>angen</a:t>
            </a:r>
            <a:r>
              <a:rPr lang="en-GB" dirty="0"/>
              <a:t> </a:t>
            </a:r>
            <a:r>
              <a:rPr lang="en-GB" dirty="0" err="1"/>
              <a:t>cysylltu'r</a:t>
            </a:r>
            <a:r>
              <a:rPr lang="en-GB" dirty="0"/>
              <a:t> </a:t>
            </a:r>
            <a:r>
              <a:rPr lang="en-GB" dirty="0" err="1"/>
              <a:t>rheswm</a:t>
            </a:r>
            <a:r>
              <a:rPr lang="en-GB" dirty="0"/>
              <a:t> </a:t>
            </a:r>
            <a:r>
              <a:rPr lang="en-GB" dirty="0" err="1"/>
              <a:t>dros</a:t>
            </a:r>
            <a:r>
              <a:rPr lang="en-GB" dirty="0"/>
              <a:t> y </a:t>
            </a:r>
            <a:r>
              <a:rPr lang="en-GB" dirty="0" err="1"/>
              <a:t>driniaeth</a:t>
            </a:r>
            <a:r>
              <a:rPr lang="en-GB" dirty="0"/>
              <a:t> â </a:t>
            </a:r>
            <a:r>
              <a:rPr lang="en-GB" dirty="0" err="1"/>
              <a:t>nodwedd</a:t>
            </a:r>
            <a:r>
              <a:rPr lang="en-GB" dirty="0"/>
              <a:t> </a:t>
            </a:r>
            <a:r>
              <a:rPr lang="en-GB" dirty="0" err="1"/>
              <a:t>warchodedig</a:t>
            </a:r>
            <a:r>
              <a:rPr lang="en-GB" dirty="0"/>
              <a:t>.
</a:t>
            </a:r>
            <a:r>
              <a:rPr lang="en-GB" dirty="0" err="1"/>
              <a:t>Deddf</a:t>
            </a:r>
            <a:r>
              <a:rPr lang="en-GB" dirty="0"/>
              <a:t> </a:t>
            </a:r>
            <a:r>
              <a:rPr lang="en-GB" dirty="0" err="1"/>
              <a:t>warchodedig</a:t>
            </a:r>
            <a:r>
              <a:rPr lang="en-GB" dirty="0"/>
              <a:t> </a:t>
            </a:r>
            <a:r>
              <a:rPr lang="en-GB" dirty="0" err="1"/>
              <a:t>yw</a:t>
            </a:r>
            <a:r>
              <a:rPr lang="en-GB" dirty="0"/>
              <a:t>:
</a:t>
            </a:r>
            <a:r>
              <a:rPr lang="en-GB" dirty="0" err="1"/>
              <a:t>gwneud</a:t>
            </a:r>
            <a:r>
              <a:rPr lang="en-GB" dirty="0"/>
              <a:t> </a:t>
            </a:r>
            <a:r>
              <a:rPr lang="en-GB" dirty="0" err="1"/>
              <a:t>hawliad</a:t>
            </a:r>
            <a:r>
              <a:rPr lang="en-GB" dirty="0"/>
              <a:t> neu </a:t>
            </a:r>
            <a:r>
              <a:rPr lang="en-GB" dirty="0" err="1"/>
              <a:t>gŵyn</a:t>
            </a:r>
            <a:r>
              <a:rPr lang="en-GB" dirty="0"/>
              <a:t> o </a:t>
            </a:r>
            <a:r>
              <a:rPr lang="en-GB" dirty="0" err="1"/>
              <a:t>wahaniaethu</a:t>
            </a:r>
            <a:r>
              <a:rPr lang="en-GB" dirty="0"/>
              <a:t> (o dan y </a:t>
            </a:r>
            <a:r>
              <a:rPr lang="en-GB" dirty="0" err="1"/>
              <a:t>Ddeddf</a:t>
            </a:r>
            <a:r>
              <a:rPr lang="en-GB" dirty="0"/>
              <a:t> </a:t>
            </a:r>
            <a:r>
              <a:rPr lang="en-GB" dirty="0" err="1"/>
              <a:t>Cydraddoldeb</a:t>
            </a:r>
            <a:r>
              <a:rPr lang="en-GB" dirty="0"/>
              <a:t>)
</a:t>
            </a:r>
            <a:r>
              <a:rPr lang="en-GB" dirty="0" err="1"/>
              <a:t>helpu</a:t>
            </a:r>
            <a:r>
              <a:rPr lang="en-GB" dirty="0"/>
              <a:t> </a:t>
            </a:r>
            <a:r>
              <a:rPr lang="en-GB" dirty="0" err="1"/>
              <a:t>rhywun</a:t>
            </a:r>
            <a:r>
              <a:rPr lang="en-GB" dirty="0"/>
              <a:t> </a:t>
            </a:r>
            <a:r>
              <a:rPr lang="en-GB" dirty="0" err="1"/>
              <a:t>arall</a:t>
            </a:r>
            <a:r>
              <a:rPr lang="en-GB" dirty="0"/>
              <a:t> </a:t>
            </a:r>
            <a:r>
              <a:rPr lang="en-GB" dirty="0" err="1"/>
              <a:t>i</a:t>
            </a:r>
            <a:r>
              <a:rPr lang="en-GB" dirty="0"/>
              <a:t> </a:t>
            </a:r>
            <a:r>
              <a:rPr lang="en-GB" dirty="0" err="1"/>
              <a:t>wneud</a:t>
            </a:r>
            <a:r>
              <a:rPr lang="en-GB" dirty="0"/>
              <a:t> </a:t>
            </a:r>
            <a:r>
              <a:rPr lang="en-GB" dirty="0" err="1"/>
              <a:t>hawliad</a:t>
            </a:r>
            <a:r>
              <a:rPr lang="en-GB" dirty="0"/>
              <a:t> </a:t>
            </a:r>
            <a:r>
              <a:rPr lang="en-GB" dirty="0" err="1"/>
              <a:t>trwy</a:t>
            </a:r>
            <a:r>
              <a:rPr lang="en-GB" dirty="0"/>
              <a:t> </a:t>
            </a:r>
            <a:r>
              <a:rPr lang="en-GB" dirty="0" err="1"/>
              <a:t>roi</a:t>
            </a:r>
            <a:r>
              <a:rPr lang="en-GB" dirty="0"/>
              <a:t> </a:t>
            </a:r>
            <a:r>
              <a:rPr lang="en-GB" dirty="0" err="1"/>
              <a:t>tystiolaeth</a:t>
            </a:r>
            <a:r>
              <a:rPr lang="en-GB" dirty="0"/>
              <a:t> neu </a:t>
            </a:r>
            <a:r>
              <a:rPr lang="en-GB" dirty="0" err="1"/>
              <a:t>wybodaeth</a:t>
            </a:r>
            <a:r>
              <a:rPr lang="en-GB" dirty="0"/>
              <a:t>
</a:t>
            </a:r>
            <a:r>
              <a:rPr lang="en-GB" dirty="0" err="1"/>
              <a:t>gwneud</a:t>
            </a:r>
            <a:r>
              <a:rPr lang="en-GB" dirty="0"/>
              <a:t> </a:t>
            </a:r>
            <a:r>
              <a:rPr lang="en-GB" dirty="0" err="1"/>
              <a:t>honiad</a:t>
            </a:r>
            <a:r>
              <a:rPr lang="en-GB" dirty="0"/>
              <a:t> </a:t>
            </a:r>
            <a:r>
              <a:rPr lang="en-GB" dirty="0" err="1"/>
              <a:t>eich</a:t>
            </a:r>
            <a:r>
              <a:rPr lang="en-GB" dirty="0"/>
              <a:t> bod chi neu </a:t>
            </a:r>
            <a:r>
              <a:rPr lang="en-GB" dirty="0" err="1"/>
              <a:t>rywun</a:t>
            </a:r>
            <a:r>
              <a:rPr lang="en-GB" dirty="0"/>
              <a:t> </a:t>
            </a:r>
            <a:r>
              <a:rPr lang="en-GB" dirty="0" err="1"/>
              <a:t>arall</a:t>
            </a:r>
            <a:r>
              <a:rPr lang="en-GB" dirty="0"/>
              <a:t> </a:t>
            </a:r>
            <a:r>
              <a:rPr lang="en-GB" dirty="0" err="1"/>
              <a:t>wedi</a:t>
            </a:r>
            <a:r>
              <a:rPr lang="en-GB" dirty="0"/>
              <a:t> </a:t>
            </a:r>
            <a:r>
              <a:rPr lang="en-GB" dirty="0" err="1"/>
              <a:t>torri'r</a:t>
            </a:r>
            <a:r>
              <a:rPr lang="en-GB" dirty="0"/>
              <a:t> </a:t>
            </a:r>
            <a:r>
              <a:rPr lang="en-GB" dirty="0" err="1"/>
              <a:t>Ddeddf</a:t>
            </a:r>
            <a:r>
              <a:rPr lang="en-GB" dirty="0"/>
              <a:t> </a:t>
            </a:r>
            <a:r>
              <a:rPr lang="en-GB" dirty="0" err="1"/>
              <a:t>Cydraddoldeb</a:t>
            </a:r>
            <a:r>
              <a:rPr lang="en-GB" dirty="0"/>
              <a:t>
</a:t>
            </a:r>
            <a:r>
              <a:rPr lang="en-GB" dirty="0" err="1"/>
              <a:t>gwneud</a:t>
            </a:r>
            <a:r>
              <a:rPr lang="en-GB" dirty="0"/>
              <a:t> </a:t>
            </a:r>
            <a:r>
              <a:rPr lang="en-GB" dirty="0" err="1"/>
              <a:t>unrhyw</a:t>
            </a:r>
            <a:r>
              <a:rPr lang="en-GB" dirty="0"/>
              <a:t> </a:t>
            </a:r>
            <a:r>
              <a:rPr lang="en-GB" dirty="0" err="1"/>
              <a:t>beth</a:t>
            </a:r>
            <a:r>
              <a:rPr lang="en-GB" dirty="0"/>
              <a:t> </a:t>
            </a:r>
            <a:r>
              <a:rPr lang="en-GB" dirty="0" err="1"/>
              <a:t>arall</a:t>
            </a:r>
            <a:r>
              <a:rPr lang="en-GB" dirty="0"/>
              <a:t> </a:t>
            </a:r>
            <a:r>
              <a:rPr lang="en-GB" dirty="0" err="1"/>
              <a:t>mewn</a:t>
            </a:r>
            <a:r>
              <a:rPr lang="en-GB" dirty="0"/>
              <a:t> </a:t>
            </a:r>
            <a:r>
              <a:rPr lang="en-GB" dirty="0" err="1"/>
              <a:t>cysylltiad</a:t>
            </a:r>
            <a:r>
              <a:rPr lang="en-GB" dirty="0"/>
              <a:t> </a:t>
            </a:r>
            <a:r>
              <a:rPr lang="en-GB" dirty="0" err="1"/>
              <a:t>â'r</a:t>
            </a:r>
            <a:r>
              <a:rPr lang="en-GB" dirty="0"/>
              <a:t> </a:t>
            </a:r>
            <a:r>
              <a:rPr lang="en-GB" dirty="0" err="1"/>
              <a:t>Ddeddf</a:t>
            </a:r>
            <a:r>
              <a:rPr lang="en-GB" dirty="0"/>
              <a:t> </a:t>
            </a:r>
            <a:r>
              <a:rPr lang="en-GB" dirty="0" err="1"/>
              <a:t>Cydraddoldeb</a:t>
            </a:r>
            <a:endParaRPr lang="en-GB" dirty="0"/>
          </a:p>
        </p:txBody>
      </p:sp>
      <p:sp>
        <p:nvSpPr>
          <p:cNvPr id="6" name="Content Placeholder 5">
            <a:extLst>
              <a:ext uri="{FF2B5EF4-FFF2-40B4-BE49-F238E27FC236}">
                <a16:creationId xmlns:a16="http://schemas.microsoft.com/office/drawing/2014/main" id="{66D4CA41-2430-7F6E-A5CD-19B133022276}"/>
              </a:ext>
            </a:extLst>
          </p:cNvPr>
          <p:cNvSpPr>
            <a:spLocks noGrp="1"/>
          </p:cNvSpPr>
          <p:nvPr>
            <p:ph sz="quarter" idx="4"/>
          </p:nvPr>
        </p:nvSpPr>
        <p:spPr/>
        <p:txBody>
          <a:bodyPr>
            <a:normAutofit fontScale="62500" lnSpcReduction="20000"/>
          </a:bodyPr>
          <a:lstStyle/>
          <a:p>
            <a:r>
              <a:rPr lang="en-GB" dirty="0"/>
              <a:t>This is treating someone badly because they have done a ‘protected act’, or because an employer, service provider or other organisation believes that you have done or are going to do a protected act. The reason for the treatment does not need to be linked to a protected characteristic.</a:t>
            </a:r>
          </a:p>
          <a:p>
            <a:r>
              <a:rPr lang="en-GB" dirty="0"/>
              <a:t>A protected act is:</a:t>
            </a:r>
          </a:p>
          <a:p>
            <a:r>
              <a:rPr lang="en-GB" dirty="0"/>
              <a:t>making a claim or complaint of discrimination (under the Equality Act)</a:t>
            </a:r>
          </a:p>
          <a:p>
            <a:r>
              <a:rPr lang="en-GB" dirty="0"/>
              <a:t>helping someone else to make a claim by giving evidence or information</a:t>
            </a:r>
          </a:p>
          <a:p>
            <a:r>
              <a:rPr lang="en-GB" dirty="0"/>
              <a:t>making an allegation that you or someone else has breached the Equality Act</a:t>
            </a:r>
          </a:p>
          <a:p>
            <a:r>
              <a:rPr lang="en-GB" dirty="0"/>
              <a:t>doing anything else in connection with the Equality Act</a:t>
            </a:r>
          </a:p>
          <a:p>
            <a:endParaRPr lang="en-GB" dirty="0"/>
          </a:p>
        </p:txBody>
      </p:sp>
    </p:spTree>
    <p:extLst>
      <p:ext uri="{BB962C8B-B14F-4D97-AF65-F5344CB8AC3E}">
        <p14:creationId xmlns:p14="http://schemas.microsoft.com/office/powerpoint/2010/main" val="20485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2DD34-A09E-A81B-1F3C-70DC434B628C}"/>
              </a:ext>
            </a:extLst>
          </p:cNvPr>
          <p:cNvSpPr>
            <a:spLocks noGrp="1"/>
          </p:cNvSpPr>
          <p:nvPr>
            <p:ph type="title"/>
          </p:nvPr>
        </p:nvSpPr>
        <p:spPr/>
        <p:txBody>
          <a:bodyPr>
            <a:normAutofit/>
          </a:bodyPr>
          <a:lstStyle/>
          <a:p>
            <a:r>
              <a:rPr lang="en-GB" sz="2800" dirty="0" err="1"/>
              <a:t>Addasiadau</a:t>
            </a:r>
            <a:r>
              <a:rPr lang="en-GB" sz="2800" dirty="0"/>
              <a:t> </a:t>
            </a:r>
            <a:r>
              <a:rPr lang="en-GB" sz="2800" dirty="0" err="1"/>
              <a:t>rhesymol</a:t>
            </a:r>
            <a:r>
              <a:rPr lang="en-GB" sz="2800" dirty="0"/>
              <a:t> / Reasonable adjustments </a:t>
            </a:r>
          </a:p>
        </p:txBody>
      </p:sp>
      <p:sp>
        <p:nvSpPr>
          <p:cNvPr id="3" name="Content Placeholder 2">
            <a:extLst>
              <a:ext uri="{FF2B5EF4-FFF2-40B4-BE49-F238E27FC236}">
                <a16:creationId xmlns:a16="http://schemas.microsoft.com/office/drawing/2014/main" id="{F5B24DAC-F77E-9E80-4899-75B8250593EC}"/>
              </a:ext>
            </a:extLst>
          </p:cNvPr>
          <p:cNvSpPr>
            <a:spLocks noGrp="1"/>
          </p:cNvSpPr>
          <p:nvPr>
            <p:ph idx="1"/>
          </p:nvPr>
        </p:nvSpPr>
        <p:spPr/>
        <p:txBody>
          <a:bodyPr/>
          <a:lstStyle/>
          <a:p>
            <a:pPr marL="0" indent="0">
              <a:buNone/>
            </a:pPr>
            <a:endParaRPr lang="en-GB" dirty="0"/>
          </a:p>
          <a:p>
            <a:endParaRPr lang="en-GB" dirty="0"/>
          </a:p>
        </p:txBody>
      </p:sp>
      <p:pic>
        <p:nvPicPr>
          <p:cNvPr id="4" name="Online Media 3" title="What is the duty to make reasonable adjustments? | Equality law: discrimination explained">
            <a:hlinkClick r:id="" action="ppaction://media"/>
            <a:extLst>
              <a:ext uri="{FF2B5EF4-FFF2-40B4-BE49-F238E27FC236}">
                <a16:creationId xmlns:a16="http://schemas.microsoft.com/office/drawing/2014/main" id="{8FC563B1-1BA3-DA9B-445A-03B641AD1D0D}"/>
              </a:ext>
            </a:extLst>
          </p:cNvPr>
          <p:cNvPicPr>
            <a:picLocks noRot="1" noChangeAspect="1"/>
          </p:cNvPicPr>
          <p:nvPr>
            <a:videoFile r:link="rId1"/>
          </p:nvPr>
        </p:nvPicPr>
        <p:blipFill>
          <a:blip r:embed="rId3"/>
          <a:stretch>
            <a:fillRect/>
          </a:stretch>
        </p:blipFill>
        <p:spPr>
          <a:xfrm>
            <a:off x="457200" y="1417638"/>
            <a:ext cx="8316416" cy="5165725"/>
          </a:xfrm>
          <a:prstGeom prst="rect">
            <a:avLst/>
          </a:prstGeom>
        </p:spPr>
      </p:pic>
    </p:spTree>
    <p:extLst>
      <p:ext uri="{BB962C8B-B14F-4D97-AF65-F5344CB8AC3E}">
        <p14:creationId xmlns:p14="http://schemas.microsoft.com/office/powerpoint/2010/main" val="75672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2DF8F-2DE5-82F0-4987-222EF8B4D9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784407-3470-2E66-7EB5-EA0521FF1D0E}"/>
              </a:ext>
            </a:extLst>
          </p:cNvPr>
          <p:cNvSpPr>
            <a:spLocks noGrp="1"/>
          </p:cNvSpPr>
          <p:nvPr>
            <p:ph type="title"/>
          </p:nvPr>
        </p:nvSpPr>
        <p:spPr>
          <a:xfrm>
            <a:off x="0" y="260648"/>
            <a:ext cx="8229600" cy="1143000"/>
          </a:xfrm>
        </p:spPr>
        <p:txBody>
          <a:bodyPr/>
          <a:lstStyle/>
          <a:p>
            <a:r>
              <a:rPr lang="en-GB" dirty="0" err="1"/>
              <a:t>Deddfwriaeth</a:t>
            </a:r>
            <a:r>
              <a:rPr lang="en-GB" dirty="0"/>
              <a:t>/Legislation</a:t>
            </a:r>
          </a:p>
        </p:txBody>
      </p:sp>
      <p:sp>
        <p:nvSpPr>
          <p:cNvPr id="3" name="Content Placeholder 2">
            <a:extLst>
              <a:ext uri="{FF2B5EF4-FFF2-40B4-BE49-F238E27FC236}">
                <a16:creationId xmlns:a16="http://schemas.microsoft.com/office/drawing/2014/main" id="{D03689D2-FE65-B5EA-B822-3DBFE7CF72F2}"/>
              </a:ext>
            </a:extLst>
          </p:cNvPr>
          <p:cNvSpPr>
            <a:spLocks noGrp="1"/>
          </p:cNvSpPr>
          <p:nvPr>
            <p:ph idx="1"/>
          </p:nvPr>
        </p:nvSpPr>
        <p:spPr>
          <a:xfrm>
            <a:off x="5004048" y="1700808"/>
            <a:ext cx="4042792" cy="4853136"/>
          </a:xfrm>
        </p:spPr>
        <p:txBody>
          <a:bodyPr>
            <a:normAutofit fontScale="85000" lnSpcReduction="20000"/>
          </a:bodyPr>
          <a:lstStyle/>
          <a:p>
            <a:r>
              <a:rPr lang="en-GB" sz="2900" i="1" dirty="0"/>
              <a:t>Equality Act (2010)</a:t>
            </a:r>
          </a:p>
          <a:p>
            <a:r>
              <a:rPr lang="en-GB" sz="2900" i="1" dirty="0"/>
              <a:t>Rights of Children and Young Persons (Wales) Measure (2011)</a:t>
            </a:r>
          </a:p>
          <a:p>
            <a:r>
              <a:rPr lang="en-GB" sz="2900" i="1" dirty="0"/>
              <a:t>Well- being of Future Generations </a:t>
            </a:r>
            <a:br>
              <a:rPr lang="en-GB" sz="2900" i="1" dirty="0"/>
            </a:br>
            <a:r>
              <a:rPr lang="en-GB" sz="2900" i="1" dirty="0"/>
              <a:t>(Wales) Act (2015)</a:t>
            </a:r>
          </a:p>
          <a:p>
            <a:r>
              <a:rPr lang="en-GB" sz="2900" i="1" dirty="0"/>
              <a:t>Additional Learning Needs and Education Tribunal (Wales) Act 2018</a:t>
            </a:r>
          </a:p>
          <a:p>
            <a:r>
              <a:rPr lang="en-GB" sz="2800" b="0" i="1" dirty="0">
                <a:solidFill>
                  <a:srgbClr val="333333"/>
                </a:solidFill>
                <a:effectLst/>
                <a:latin typeface="+mj-lt"/>
              </a:rPr>
              <a:t>Curriculum and Assessment (Wales) Act 2021</a:t>
            </a:r>
          </a:p>
          <a:p>
            <a:r>
              <a:rPr lang="en-GB" sz="2800" i="1" dirty="0">
                <a:solidFill>
                  <a:srgbClr val="333333"/>
                </a:solidFill>
                <a:latin typeface="+mj-lt"/>
              </a:rPr>
              <a:t>The ALN Code for Wales 2021</a:t>
            </a:r>
            <a:endParaRPr lang="en-GB" sz="2800" i="1" dirty="0">
              <a:latin typeface="+mj-lt"/>
            </a:endParaRPr>
          </a:p>
          <a:p>
            <a:endParaRPr lang="en-GB" dirty="0"/>
          </a:p>
          <a:p>
            <a:endParaRPr lang="en-GB" dirty="0"/>
          </a:p>
        </p:txBody>
      </p:sp>
      <p:sp>
        <p:nvSpPr>
          <p:cNvPr id="5" name="TextBox 4">
            <a:extLst>
              <a:ext uri="{FF2B5EF4-FFF2-40B4-BE49-F238E27FC236}">
                <a16:creationId xmlns:a16="http://schemas.microsoft.com/office/drawing/2014/main" id="{4A846F09-780B-0EBB-95DF-C0162066C3D0}"/>
              </a:ext>
            </a:extLst>
          </p:cNvPr>
          <p:cNvSpPr txBox="1"/>
          <p:nvPr/>
        </p:nvSpPr>
        <p:spPr>
          <a:xfrm>
            <a:off x="323528" y="1700808"/>
            <a:ext cx="3960440" cy="4524315"/>
          </a:xfrm>
          <a:prstGeom prst="rect">
            <a:avLst/>
          </a:prstGeom>
          <a:noFill/>
        </p:spPr>
        <p:txBody>
          <a:bodyPr wrap="square">
            <a:spAutoFit/>
          </a:bodyPr>
          <a:lstStyle/>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Cydraddoldeb</a:t>
            </a:r>
            <a:r>
              <a:rPr lang="en-GB" sz="2400" b="0" i="0" u="none" strike="noStrike" dirty="0">
                <a:effectLst/>
                <a:latin typeface="-apple-system"/>
              </a:rPr>
              <a:t> (2010)</a:t>
            </a:r>
          </a:p>
          <a:p>
            <a:pPr marL="342900" indent="-342900">
              <a:buFont typeface="Arial" panose="020B0604020202020204" pitchFamily="34" charset="0"/>
              <a:buChar char="•"/>
            </a:pPr>
            <a:r>
              <a:rPr lang="en-GB" sz="2400" b="0" i="0" u="none" strike="noStrike" dirty="0" err="1">
                <a:effectLst/>
                <a:latin typeface="-apple-system"/>
              </a:rPr>
              <a:t>Mesur</a:t>
            </a:r>
            <a:r>
              <a:rPr lang="en-GB" sz="2400" b="0" i="0" u="none" strike="noStrike" dirty="0">
                <a:effectLst/>
                <a:latin typeface="-apple-system"/>
              </a:rPr>
              <a:t> </a:t>
            </a:r>
            <a:r>
              <a:rPr lang="en-GB" sz="2400" b="0" i="0" u="none" strike="noStrike" dirty="0" err="1">
                <a:effectLst/>
                <a:latin typeface="-apple-system"/>
              </a:rPr>
              <a:t>Hawliau</a:t>
            </a:r>
            <a:r>
              <a:rPr lang="en-GB" sz="2400" b="0" i="0" u="none" strike="noStrike" dirty="0">
                <a:effectLst/>
                <a:latin typeface="-apple-system"/>
              </a:rPr>
              <a:t> Plant a </a:t>
            </a:r>
            <a:r>
              <a:rPr lang="en-GB" sz="2400" b="0" i="0" u="none" strike="noStrike" dirty="0" err="1">
                <a:effectLst/>
                <a:latin typeface="-apple-system"/>
              </a:rPr>
              <a:t>Phobl</a:t>
            </a:r>
            <a:r>
              <a:rPr lang="en-GB" sz="2400" b="0" i="0" u="none" strike="noStrike" dirty="0">
                <a:effectLst/>
                <a:latin typeface="-apple-system"/>
              </a:rPr>
              <a:t> </a:t>
            </a:r>
            <a:r>
              <a:rPr lang="en-GB" sz="2400" b="0" i="0" u="none" strike="noStrike" dirty="0" err="1">
                <a:effectLst/>
                <a:latin typeface="-apple-system"/>
              </a:rPr>
              <a:t>Ifanc</a:t>
            </a:r>
            <a:r>
              <a:rPr lang="en-GB" sz="2400" b="0" i="0" u="none" strike="noStrike" dirty="0">
                <a:effectLst/>
                <a:latin typeface="-apple-system"/>
              </a:rPr>
              <a:t> (Cymru) (2011)</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Llesiant</a:t>
            </a:r>
            <a:r>
              <a:rPr lang="en-GB" sz="2400" b="0" i="0" u="none" strike="noStrike" dirty="0">
                <a:effectLst/>
                <a:latin typeface="-apple-system"/>
              </a:rPr>
              <a:t> </a:t>
            </a:r>
            <a:r>
              <a:rPr lang="en-GB" sz="2400" b="0" i="0" u="none" strike="noStrike" dirty="0" err="1">
                <a:effectLst/>
                <a:latin typeface="-apple-system"/>
              </a:rPr>
              <a:t>Cenedlaethau'r</a:t>
            </a:r>
            <a:r>
              <a:rPr lang="en-GB" sz="2400" b="0" i="0" u="none" strike="noStrike" dirty="0">
                <a:effectLst/>
                <a:latin typeface="-apple-system"/>
              </a:rPr>
              <a:t> </a:t>
            </a:r>
            <a:r>
              <a:rPr lang="en-GB" sz="2400" b="0" i="0" u="none" strike="noStrike" dirty="0" err="1">
                <a:effectLst/>
                <a:latin typeface="-apple-system"/>
              </a:rPr>
              <a:t>Dyfodol</a:t>
            </a:r>
            <a:r>
              <a:rPr lang="en-GB" sz="2400" b="0" i="0" u="none" strike="noStrike" dirty="0">
                <a:effectLst/>
                <a:latin typeface="-apple-system"/>
              </a:rPr>
              <a:t> (Cymru) 2015 </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Anghenion</a:t>
            </a:r>
            <a:r>
              <a:rPr lang="en-GB" sz="2400" b="0" i="0" u="none" strike="noStrike" dirty="0">
                <a:effectLst/>
                <a:latin typeface="-apple-system"/>
              </a:rPr>
              <a:t> Dysgu </a:t>
            </a:r>
            <a:r>
              <a:rPr lang="en-GB" sz="2400" b="0" i="0" u="none" strike="noStrike" dirty="0" err="1">
                <a:effectLst/>
                <a:latin typeface="-apple-system"/>
              </a:rPr>
              <a:t>Ychwanegol</a:t>
            </a:r>
            <a:r>
              <a:rPr lang="en-GB" sz="2400" b="0" i="0" u="none" strike="noStrike" dirty="0">
                <a:effectLst/>
                <a:latin typeface="-apple-system"/>
              </a:rPr>
              <a:t> </a:t>
            </a:r>
            <a:r>
              <a:rPr lang="en-GB" sz="2400" b="0" i="0" u="none" strike="noStrike" dirty="0" err="1">
                <a:effectLst/>
                <a:latin typeface="-apple-system"/>
              </a:rPr>
              <a:t>a'r</a:t>
            </a:r>
            <a:r>
              <a:rPr lang="en-GB" sz="2400" b="0" i="0" u="none" strike="noStrike" dirty="0">
                <a:effectLst/>
                <a:latin typeface="-apple-system"/>
              </a:rPr>
              <a:t> </a:t>
            </a:r>
            <a:r>
              <a:rPr lang="en-GB" sz="2400" b="0" i="0" u="none" strike="noStrike" dirty="0" err="1">
                <a:effectLst/>
                <a:latin typeface="-apple-system"/>
              </a:rPr>
              <a:t>Tribiwnlys</a:t>
            </a:r>
            <a:r>
              <a:rPr lang="en-GB" sz="2400" b="0" i="0" u="none" strike="noStrike" dirty="0">
                <a:effectLst/>
                <a:latin typeface="-apple-system"/>
              </a:rPr>
              <a:t> Addysg (Cymru) 2018 </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Cwricwlwm</a:t>
            </a:r>
            <a:r>
              <a:rPr lang="en-GB" sz="2400" b="0" i="0" u="none" strike="noStrike" dirty="0">
                <a:effectLst/>
                <a:latin typeface="-apple-system"/>
              </a:rPr>
              <a:t> ac </a:t>
            </a:r>
            <a:r>
              <a:rPr lang="en-GB" sz="2400" b="0" i="0" u="none" strike="noStrike" dirty="0" err="1">
                <a:effectLst/>
                <a:latin typeface="-apple-system"/>
              </a:rPr>
              <a:t>Asesu</a:t>
            </a:r>
            <a:r>
              <a:rPr lang="en-GB" sz="2400" b="0" i="0" u="none" strike="noStrike" dirty="0">
                <a:effectLst/>
                <a:latin typeface="-apple-system"/>
              </a:rPr>
              <a:t> (Cymru) 2021  </a:t>
            </a:r>
          </a:p>
          <a:p>
            <a:pPr marL="342900" indent="-342900">
              <a:buFont typeface="Arial" panose="020B0604020202020204" pitchFamily="34" charset="0"/>
              <a:buChar char="•"/>
            </a:pPr>
            <a:r>
              <a:rPr lang="en-GB" sz="2400" b="0" i="0" u="none" strike="noStrike" dirty="0">
                <a:effectLst/>
                <a:latin typeface="-apple-system"/>
              </a:rPr>
              <a:t>Cod ADY Cymru 2021</a:t>
            </a:r>
            <a:endParaRPr lang="en-GB" sz="2400" dirty="0"/>
          </a:p>
        </p:txBody>
      </p:sp>
      <p:pic>
        <p:nvPicPr>
          <p:cNvPr id="6" name="Picture 5" descr="A gavel and scales of justice&#10;&#10;Description automatically generated">
            <a:extLst>
              <a:ext uri="{FF2B5EF4-FFF2-40B4-BE49-F238E27FC236}">
                <a16:creationId xmlns:a16="http://schemas.microsoft.com/office/drawing/2014/main" id="{2BF8A28B-FBE3-2C00-6162-B8587CEB4D5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4288" y="434580"/>
            <a:ext cx="1490834" cy="940716"/>
          </a:xfrm>
          <a:prstGeom prst="rect">
            <a:avLst/>
          </a:prstGeom>
        </p:spPr>
      </p:pic>
    </p:spTree>
    <p:extLst>
      <p:ext uri="{BB962C8B-B14F-4D97-AF65-F5344CB8AC3E}">
        <p14:creationId xmlns:p14="http://schemas.microsoft.com/office/powerpoint/2010/main" val="225621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208248" y="404664"/>
            <a:ext cx="8295456" cy="864096"/>
          </a:xfrm>
        </p:spPr>
        <p:txBody>
          <a:bodyPr>
            <a:normAutofit fontScale="90000"/>
          </a:bodyPr>
          <a:lstStyle/>
          <a:p>
            <a:pPr eaLnBrk="1" hangingPunct="1"/>
            <a:r>
              <a:rPr lang="en-GB" sz="3100" b="0" i="0" u="none" strike="noStrike" dirty="0" err="1">
                <a:effectLst/>
                <a:latin typeface="-apple-system"/>
              </a:rPr>
              <a:t>Confensiwn</a:t>
            </a:r>
            <a:r>
              <a:rPr lang="en-GB" sz="3100" b="0" i="0" u="none" strike="noStrike" dirty="0">
                <a:effectLst/>
                <a:latin typeface="-apple-system"/>
              </a:rPr>
              <a:t> y </a:t>
            </a:r>
            <a:r>
              <a:rPr lang="en-GB" sz="3100" b="0" i="0" u="none" strike="noStrike" dirty="0" err="1">
                <a:effectLst/>
                <a:latin typeface="-apple-system"/>
              </a:rPr>
              <a:t>Cenhedloedd</a:t>
            </a:r>
            <a:r>
              <a:rPr lang="en-GB" sz="3100" b="0" i="0" u="none" strike="noStrike" dirty="0">
                <a:effectLst/>
                <a:latin typeface="-apple-system"/>
              </a:rPr>
              <a:t> </a:t>
            </a:r>
            <a:r>
              <a:rPr lang="en-GB" sz="3100" b="0" i="0" u="none" strike="noStrike" dirty="0" err="1">
                <a:effectLst/>
                <a:latin typeface="-apple-system"/>
              </a:rPr>
              <a:t>Unedig</a:t>
            </a:r>
            <a:r>
              <a:rPr lang="en-GB" sz="3100" b="0" i="0" u="none" strike="noStrike" dirty="0">
                <a:effectLst/>
                <a:latin typeface="-apple-system"/>
              </a:rPr>
              <a:t> </a:t>
            </a:r>
            <a:r>
              <a:rPr lang="en-GB" sz="3100" b="0" i="0" u="none" strike="noStrike" dirty="0" err="1">
                <a:effectLst/>
                <a:latin typeface="-apple-system"/>
              </a:rPr>
              <a:t>ar</a:t>
            </a:r>
            <a:r>
              <a:rPr lang="en-GB" sz="3100" b="0" i="0" u="none" strike="noStrike" dirty="0">
                <a:effectLst/>
                <a:latin typeface="-apple-system"/>
              </a:rPr>
              <a:t> </a:t>
            </a:r>
            <a:r>
              <a:rPr lang="en-GB" sz="3100" b="0" i="0" u="none" strike="noStrike" dirty="0" err="1">
                <a:effectLst/>
                <a:latin typeface="-apple-system"/>
              </a:rPr>
              <a:t>Hawliau'r</a:t>
            </a:r>
            <a:r>
              <a:rPr lang="en-GB" sz="3100" b="0" i="0" u="none" strike="noStrike" dirty="0">
                <a:effectLst/>
                <a:latin typeface="-apple-system"/>
              </a:rPr>
              <a:t> </a:t>
            </a:r>
            <a:r>
              <a:rPr lang="en-GB" sz="3100" b="0" i="0" u="none" strike="noStrike" dirty="0" err="1">
                <a:effectLst/>
                <a:latin typeface="-apple-system"/>
              </a:rPr>
              <a:t>Plentyn</a:t>
            </a:r>
            <a:r>
              <a:rPr lang="en-GB" sz="3100" b="0" i="0" u="none" strike="noStrike" dirty="0">
                <a:effectLst/>
                <a:latin typeface="-apple-system"/>
              </a:rPr>
              <a:t> </a:t>
            </a:r>
            <a:r>
              <a:rPr lang="en-GB" sz="3100" dirty="0"/>
              <a:t>The UN Convention on the Rights of the Child (1989)</a:t>
            </a:r>
            <a:br>
              <a:rPr lang="en-GB" sz="3200" dirty="0"/>
            </a:br>
            <a:endParaRPr lang="en-GB" sz="3200" dirty="0"/>
          </a:p>
        </p:txBody>
      </p:sp>
      <p:sp>
        <p:nvSpPr>
          <p:cNvPr id="25603" name="Rectangle 3"/>
          <p:cNvSpPr>
            <a:spLocks noGrp="1" noChangeArrowheads="1"/>
          </p:cNvSpPr>
          <p:nvPr>
            <p:ph type="body" idx="1"/>
          </p:nvPr>
        </p:nvSpPr>
        <p:spPr>
          <a:xfrm>
            <a:off x="5004048" y="1905743"/>
            <a:ext cx="3960440" cy="4547593"/>
          </a:xfrm>
        </p:spPr>
        <p:txBody>
          <a:bodyPr>
            <a:normAutofit lnSpcReduction="10000"/>
          </a:bodyPr>
          <a:lstStyle/>
          <a:p>
            <a:pPr eaLnBrk="1" hangingPunct="1">
              <a:lnSpc>
                <a:spcPct val="90000"/>
              </a:lnSpc>
              <a:buFontTx/>
              <a:buNone/>
            </a:pPr>
            <a:r>
              <a:rPr lang="en-GB" sz="1700" b="1" dirty="0"/>
              <a:t>Key Issues</a:t>
            </a:r>
          </a:p>
          <a:p>
            <a:pPr eaLnBrk="1" hangingPunct="1">
              <a:lnSpc>
                <a:spcPct val="90000"/>
              </a:lnSpc>
            </a:pPr>
            <a:r>
              <a:rPr lang="en-GB" sz="1700" dirty="0"/>
              <a:t>No hierarchy of human rights</a:t>
            </a:r>
          </a:p>
          <a:p>
            <a:pPr eaLnBrk="1" hangingPunct="1">
              <a:lnSpc>
                <a:spcPct val="90000"/>
              </a:lnSpc>
            </a:pPr>
            <a:r>
              <a:rPr lang="en-GB" sz="1700" dirty="0"/>
              <a:t>The focus on the whole child</a:t>
            </a:r>
          </a:p>
          <a:p>
            <a:pPr eaLnBrk="1" hangingPunct="1">
              <a:lnSpc>
                <a:spcPct val="90000"/>
              </a:lnSpc>
            </a:pPr>
            <a:r>
              <a:rPr lang="en-GB" sz="1700" dirty="0"/>
              <a:t>Highlights the role of the family</a:t>
            </a:r>
          </a:p>
          <a:p>
            <a:pPr eaLnBrk="1" hangingPunct="1">
              <a:lnSpc>
                <a:spcPct val="90000"/>
              </a:lnSpc>
            </a:pPr>
            <a:r>
              <a:rPr lang="en-GB" sz="1700" dirty="0"/>
              <a:t>Seeks children’s voice as a part of decision making</a:t>
            </a:r>
          </a:p>
          <a:p>
            <a:pPr eaLnBrk="1" hangingPunct="1">
              <a:lnSpc>
                <a:spcPct val="90000"/>
              </a:lnSpc>
            </a:pPr>
            <a:r>
              <a:rPr lang="en-GB" sz="1700" dirty="0"/>
              <a:t>Non-discriminatory</a:t>
            </a:r>
          </a:p>
          <a:p>
            <a:pPr eaLnBrk="1" hangingPunct="1">
              <a:lnSpc>
                <a:spcPct val="90000"/>
              </a:lnSpc>
            </a:pPr>
            <a:r>
              <a:rPr lang="en-GB" sz="1700" dirty="0"/>
              <a:t>Obligations are placed on governments</a:t>
            </a:r>
          </a:p>
          <a:p>
            <a:pPr marL="0" indent="0" eaLnBrk="1" hangingPunct="1">
              <a:lnSpc>
                <a:spcPct val="90000"/>
              </a:lnSpc>
              <a:buNone/>
            </a:pPr>
            <a:endParaRPr lang="en-GB" sz="1700" dirty="0"/>
          </a:p>
          <a:p>
            <a:pPr marL="0" indent="0">
              <a:buNone/>
            </a:pPr>
            <a:r>
              <a:rPr lang="en-GB" sz="1700" dirty="0"/>
              <a:t>Children’s rights have become important over the last 30 years since the inception of the United Nations Convention on the Rights of the Child (1989).</a:t>
            </a:r>
          </a:p>
          <a:p>
            <a:pPr>
              <a:buFont typeface="Wingdings" panose="05000000000000000000" pitchFamily="2" charset="2"/>
              <a:buChar char="§"/>
            </a:pPr>
            <a:r>
              <a:rPr lang="en-GB" sz="1700" dirty="0"/>
              <a:t>In Wales, politicians have prioritised children’s rights since devolution in 1998.</a:t>
            </a:r>
          </a:p>
          <a:p>
            <a:pPr>
              <a:buFont typeface="Wingdings" panose="05000000000000000000" pitchFamily="2" charset="2"/>
              <a:buChar char="§"/>
            </a:pPr>
            <a:r>
              <a:rPr lang="en-GB" sz="1700" dirty="0"/>
              <a:t>a ‘children first’ approach</a:t>
            </a:r>
          </a:p>
          <a:p>
            <a:pPr eaLnBrk="1" hangingPunct="1">
              <a:lnSpc>
                <a:spcPct val="90000"/>
              </a:lnSpc>
            </a:pPr>
            <a:endParaRPr lang="en-GB" sz="2800" dirty="0"/>
          </a:p>
          <a:p>
            <a:pPr eaLnBrk="1" hangingPunct="1">
              <a:lnSpc>
                <a:spcPct val="90000"/>
              </a:lnSpc>
            </a:pPr>
            <a:endParaRPr lang="en-GB" sz="2800" dirty="0"/>
          </a:p>
        </p:txBody>
      </p:sp>
      <p:sp>
        <p:nvSpPr>
          <p:cNvPr id="3" name="TextBox 2">
            <a:extLst>
              <a:ext uri="{FF2B5EF4-FFF2-40B4-BE49-F238E27FC236}">
                <a16:creationId xmlns:a16="http://schemas.microsoft.com/office/drawing/2014/main" id="{340C0C95-0F78-043C-2AA3-EF24056B2829}"/>
              </a:ext>
            </a:extLst>
          </p:cNvPr>
          <p:cNvSpPr txBox="1"/>
          <p:nvPr/>
        </p:nvSpPr>
        <p:spPr>
          <a:xfrm>
            <a:off x="467544" y="1910494"/>
            <a:ext cx="4014557" cy="4278094"/>
          </a:xfrm>
          <a:prstGeom prst="rect">
            <a:avLst/>
          </a:prstGeom>
          <a:noFill/>
        </p:spPr>
        <p:txBody>
          <a:bodyPr wrap="square">
            <a:spAutoFit/>
          </a:bodyPr>
          <a:lstStyle/>
          <a:p>
            <a:r>
              <a:rPr lang="en-GB" sz="1600" b="1" i="0" u="none" strike="noStrike" dirty="0" err="1">
                <a:effectLst/>
              </a:rPr>
              <a:t>Materion</a:t>
            </a:r>
            <a:r>
              <a:rPr lang="en-GB" sz="1600" b="1" i="0" u="none" strike="noStrike" dirty="0">
                <a:effectLst/>
              </a:rPr>
              <a:t> </a:t>
            </a:r>
            <a:r>
              <a:rPr lang="en-GB" sz="1600" b="1" i="0" u="none" strike="noStrike" dirty="0" err="1">
                <a:effectLst/>
              </a:rPr>
              <a:t>Allweddol</a:t>
            </a:r>
            <a:r>
              <a:rPr lang="en-GB" sz="1600" b="1" i="0" u="none" strike="noStrike" dirty="0">
                <a:effectLst/>
              </a:rPr>
              <a:t> </a:t>
            </a:r>
          </a:p>
          <a:p>
            <a:pPr marL="285750" indent="-285750">
              <a:buFont typeface="Arial" panose="020B0604020202020204" pitchFamily="34" charset="0"/>
              <a:buChar char="•"/>
            </a:pPr>
            <a:r>
              <a:rPr lang="en-GB" sz="1600" b="0" i="0" u="none" strike="noStrike" dirty="0">
                <a:effectLst/>
              </a:rPr>
              <a:t>Dim </a:t>
            </a:r>
            <a:r>
              <a:rPr lang="en-GB" sz="1600" b="0" i="0" u="none" strike="noStrike" dirty="0" err="1">
                <a:effectLst/>
              </a:rPr>
              <a:t>hierarchaeth</a:t>
            </a:r>
            <a:r>
              <a:rPr lang="en-GB" sz="1600" b="0" i="0" u="none" strike="noStrike" dirty="0">
                <a:effectLst/>
              </a:rPr>
              <a:t> </a:t>
            </a:r>
            <a:r>
              <a:rPr lang="en-GB" sz="1600" b="0" i="0" u="none" strike="noStrike" dirty="0" err="1">
                <a:effectLst/>
              </a:rPr>
              <a:t>hawliau</a:t>
            </a:r>
            <a:r>
              <a:rPr lang="en-GB" sz="1600" b="0" i="0" u="none" strike="noStrike" dirty="0">
                <a:effectLst/>
              </a:rPr>
              <a:t> </a:t>
            </a:r>
            <a:r>
              <a:rPr lang="en-GB" sz="1600" b="0" i="0" u="none" strike="noStrike" dirty="0" err="1">
                <a:effectLst/>
              </a:rPr>
              <a:t>dynol</a:t>
            </a:r>
            <a:r>
              <a:rPr lang="en-GB" sz="1600" b="0" i="0" u="none" strike="noStrike" dirty="0">
                <a:effectLst/>
              </a:rPr>
              <a:t> </a:t>
            </a:r>
            <a:endParaRPr lang="en-GB" sz="1600" dirty="0"/>
          </a:p>
          <a:p>
            <a:pPr marL="285750" indent="-285750">
              <a:buFont typeface="Arial" panose="020B0604020202020204" pitchFamily="34" charset="0"/>
              <a:buChar char="•"/>
            </a:pPr>
            <a:r>
              <a:rPr lang="en-GB" sz="1600" b="0" i="0" u="none" strike="noStrike" dirty="0" err="1">
                <a:effectLst/>
              </a:rPr>
              <a:t>Ffocws</a:t>
            </a:r>
            <a:r>
              <a:rPr lang="en-GB" sz="1600" b="0" i="0" u="none" strike="noStrike" dirty="0">
                <a:effectLst/>
              </a:rPr>
              <a:t> </a:t>
            </a:r>
            <a:r>
              <a:rPr lang="en-GB" sz="1600" b="0" i="0" u="none" strike="noStrike" dirty="0" err="1">
                <a:effectLst/>
              </a:rPr>
              <a:t>ar</a:t>
            </a:r>
            <a:r>
              <a:rPr lang="en-GB" sz="1600" b="0" i="0" u="none" strike="noStrike" dirty="0">
                <a:effectLst/>
              </a:rPr>
              <a:t> y </a:t>
            </a:r>
            <a:r>
              <a:rPr lang="en-GB" sz="1600" b="0" i="0" u="none" strike="noStrike" dirty="0" err="1">
                <a:effectLst/>
              </a:rPr>
              <a:t>plentyn</a:t>
            </a:r>
            <a:r>
              <a:rPr lang="en-GB" sz="1600" b="0" i="0" u="none" strike="noStrike" dirty="0">
                <a:effectLst/>
              </a:rPr>
              <a:t> </a:t>
            </a:r>
            <a:r>
              <a:rPr lang="en-GB" sz="1600" b="0" i="0" u="none" strike="noStrike" dirty="0" err="1">
                <a:effectLst/>
              </a:rPr>
              <a:t>cyfan</a:t>
            </a:r>
            <a:r>
              <a:rPr lang="en-GB" sz="1600" b="0" i="0" u="none" strike="noStrike" dirty="0">
                <a:effectLst/>
              </a:rPr>
              <a:t> </a:t>
            </a:r>
          </a:p>
          <a:p>
            <a:pPr marL="285750" indent="-285750">
              <a:buFont typeface="Arial" panose="020B0604020202020204" pitchFamily="34" charset="0"/>
              <a:buChar char="•"/>
            </a:pPr>
            <a:r>
              <a:rPr lang="en-GB" sz="1600" b="0" i="0" u="none" strike="noStrike" dirty="0" err="1">
                <a:effectLst/>
              </a:rPr>
              <a:t>Tynnu</a:t>
            </a:r>
            <a:r>
              <a:rPr lang="en-GB" sz="1600" b="0" i="0" u="none" strike="noStrike" dirty="0">
                <a:effectLst/>
              </a:rPr>
              <a:t> </a:t>
            </a:r>
            <a:r>
              <a:rPr lang="en-GB" sz="1600" b="0" i="0" u="none" strike="noStrike" dirty="0" err="1">
                <a:effectLst/>
              </a:rPr>
              <a:t>sylw</a:t>
            </a:r>
            <a:r>
              <a:rPr lang="en-GB" sz="1600" b="0" i="0" u="none" strike="noStrike" dirty="0">
                <a:effectLst/>
              </a:rPr>
              <a:t> at </a:t>
            </a:r>
            <a:r>
              <a:rPr lang="en-GB" sz="1600" b="0" i="0" u="none" strike="noStrike" dirty="0" err="1">
                <a:effectLst/>
              </a:rPr>
              <a:t>rôl</a:t>
            </a:r>
            <a:r>
              <a:rPr lang="en-GB" sz="1600" b="0" i="0" u="none" strike="noStrike" dirty="0">
                <a:effectLst/>
              </a:rPr>
              <a:t> y </a:t>
            </a:r>
            <a:r>
              <a:rPr lang="en-GB" sz="1600" b="0" i="0" u="none" strike="noStrike" dirty="0" err="1">
                <a:effectLst/>
              </a:rPr>
              <a:t>teulu</a:t>
            </a:r>
            <a:r>
              <a:rPr lang="en-GB" sz="1600" b="0" i="0" u="none" strike="noStrike" dirty="0">
                <a:effectLst/>
              </a:rPr>
              <a:t> </a:t>
            </a:r>
          </a:p>
          <a:p>
            <a:pPr marL="285750" indent="-285750">
              <a:buFont typeface="Arial" panose="020B0604020202020204" pitchFamily="34" charset="0"/>
              <a:buChar char="•"/>
            </a:pPr>
            <a:r>
              <a:rPr lang="en-GB" sz="1600" b="0" i="0" u="none" strike="noStrike" dirty="0" err="1">
                <a:effectLst/>
              </a:rPr>
              <a:t>Ceisio</a:t>
            </a:r>
            <a:r>
              <a:rPr lang="en-GB" sz="1600" b="0" i="0" u="none" strike="noStrike" dirty="0">
                <a:effectLst/>
              </a:rPr>
              <a:t> </a:t>
            </a:r>
            <a:r>
              <a:rPr lang="en-GB" sz="1600" b="0" i="0" u="none" strike="noStrike" dirty="0" err="1">
                <a:effectLst/>
              </a:rPr>
              <a:t>llais</a:t>
            </a:r>
            <a:r>
              <a:rPr lang="en-GB" sz="1600" b="0" i="0" u="none" strike="noStrike" dirty="0">
                <a:effectLst/>
              </a:rPr>
              <a:t> plant </a:t>
            </a:r>
            <a:r>
              <a:rPr lang="en-GB" sz="1600" b="0" i="0" u="none" strike="noStrike" dirty="0" err="1">
                <a:effectLst/>
              </a:rPr>
              <a:t>fel</a:t>
            </a:r>
            <a:r>
              <a:rPr lang="en-GB" sz="1600" b="0" i="0" u="none" strike="noStrike" dirty="0">
                <a:effectLst/>
              </a:rPr>
              <a:t> </a:t>
            </a:r>
            <a:r>
              <a:rPr lang="en-GB" sz="1600" b="0" i="0" u="none" strike="noStrike" dirty="0" err="1">
                <a:effectLst/>
              </a:rPr>
              <a:t>rhan</a:t>
            </a:r>
            <a:r>
              <a:rPr lang="en-GB" sz="1600" b="0" i="0" u="none" strike="noStrike" dirty="0">
                <a:effectLst/>
              </a:rPr>
              <a:t> o </a:t>
            </a:r>
            <a:r>
              <a:rPr lang="en-GB" sz="1600" b="0" i="0" u="none" strike="noStrike" dirty="0" err="1">
                <a:effectLst/>
              </a:rPr>
              <a:t>wneud</a:t>
            </a:r>
            <a:r>
              <a:rPr lang="en-GB" sz="1600" b="0" i="0" u="none" strike="noStrike" dirty="0">
                <a:effectLst/>
              </a:rPr>
              <a:t> </a:t>
            </a:r>
            <a:r>
              <a:rPr lang="en-GB" sz="1600" b="0" i="0" u="none" strike="noStrike" dirty="0" err="1">
                <a:effectLst/>
              </a:rPr>
              <a:t>penderfyniadau</a:t>
            </a:r>
            <a:endParaRPr lang="en-GB" sz="1600" b="0" i="0" u="none" strike="noStrike" dirty="0">
              <a:effectLst/>
            </a:endParaRPr>
          </a:p>
          <a:p>
            <a:pPr marL="285750" indent="-285750">
              <a:buFont typeface="Arial" panose="020B0604020202020204" pitchFamily="34" charset="0"/>
              <a:buChar char="•"/>
            </a:pPr>
            <a:r>
              <a:rPr lang="en-GB" sz="1600" dirty="0" err="1"/>
              <a:t>Anwahaniaethol</a:t>
            </a:r>
            <a:r>
              <a:rPr lang="en-GB" sz="1600" b="0" i="0" u="none" strike="noStrike" dirty="0">
                <a:effectLst/>
              </a:rPr>
              <a:t> </a:t>
            </a:r>
          </a:p>
          <a:p>
            <a:pPr marL="285750" indent="-285750">
              <a:buFont typeface="Arial" panose="020B0604020202020204" pitchFamily="34" charset="0"/>
              <a:buChar char="•"/>
            </a:pPr>
            <a:r>
              <a:rPr lang="en-GB" sz="1600" dirty="0" err="1"/>
              <a:t>R</a:t>
            </a:r>
            <a:r>
              <a:rPr lang="en-GB" sz="1600" b="0" i="0" u="none" strike="noStrike" dirty="0" err="1">
                <a:effectLst/>
              </a:rPr>
              <a:t>hwymedigaethau</a:t>
            </a:r>
            <a:r>
              <a:rPr lang="en-GB" sz="1600" b="0" i="0" u="none" strike="noStrike" dirty="0">
                <a:effectLst/>
              </a:rPr>
              <a:t> </a:t>
            </a:r>
            <a:r>
              <a:rPr lang="en-GB" sz="1600" b="0" i="0" u="none" strike="noStrike" dirty="0" err="1">
                <a:effectLst/>
              </a:rPr>
              <a:t>anwahaniaethol</a:t>
            </a:r>
            <a:r>
              <a:rPr lang="en-GB" sz="1600" b="0" i="0" u="none" strike="noStrike" dirty="0">
                <a:effectLst/>
              </a:rPr>
              <a:t> </a:t>
            </a:r>
            <a:r>
              <a:rPr lang="en-GB" sz="1600" b="0" i="0" u="none" strike="noStrike" dirty="0" err="1">
                <a:effectLst/>
              </a:rPr>
              <a:t>yn</a:t>
            </a:r>
            <a:r>
              <a:rPr lang="en-GB" sz="1600" b="0" i="0" u="none" strike="noStrike" dirty="0">
                <a:effectLst/>
              </a:rPr>
              <a:t> </a:t>
            </a:r>
            <a:r>
              <a:rPr lang="en-GB" sz="1600" b="0" i="0" u="none" strike="noStrike" dirty="0" err="1">
                <a:effectLst/>
              </a:rPr>
              <a:t>cael</a:t>
            </a:r>
            <a:r>
              <a:rPr lang="en-GB" sz="1600" b="0" i="0" u="none" strike="noStrike" dirty="0">
                <a:effectLst/>
              </a:rPr>
              <a:t> </a:t>
            </a:r>
            <a:r>
              <a:rPr lang="en-GB" sz="1600" b="0" i="0" u="none" strike="noStrike" dirty="0" err="1">
                <a:effectLst/>
              </a:rPr>
              <a:t>eu</a:t>
            </a:r>
            <a:r>
              <a:rPr lang="en-GB" sz="1600" b="0" i="0" u="none" strike="noStrike" dirty="0">
                <a:effectLst/>
              </a:rPr>
              <a:t> </a:t>
            </a:r>
            <a:r>
              <a:rPr lang="en-GB" sz="1600" b="0" i="0" u="none" strike="noStrike" dirty="0" err="1">
                <a:effectLst/>
              </a:rPr>
              <a:t>gosod</a:t>
            </a:r>
            <a:r>
              <a:rPr lang="en-GB" sz="1600" b="0" i="0" u="none" strike="noStrike" dirty="0">
                <a:effectLst/>
              </a:rPr>
              <a:t> </a:t>
            </a:r>
            <a:r>
              <a:rPr lang="en-GB" sz="1600" b="0" i="0" u="none" strike="noStrike" dirty="0" err="1">
                <a:effectLst/>
              </a:rPr>
              <a:t>ar</a:t>
            </a:r>
            <a:r>
              <a:rPr lang="en-GB" sz="1600" b="0" i="0" u="none" strike="noStrike" dirty="0">
                <a:effectLst/>
              </a:rPr>
              <a:t> </a:t>
            </a:r>
            <a:r>
              <a:rPr lang="en-GB" sz="1600" b="0" i="0" u="none" strike="noStrike" dirty="0" err="1">
                <a:effectLst/>
              </a:rPr>
              <a:t>lywodraethau</a:t>
            </a:r>
            <a:endParaRPr lang="en-GB" sz="1600" b="0" i="0" u="none" strike="noStrike" dirty="0">
              <a:effectLst/>
            </a:endParaRP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b="0" i="0" u="none" strike="noStrike" dirty="0">
                <a:effectLst/>
              </a:rPr>
              <a:t>Mae </a:t>
            </a:r>
            <a:r>
              <a:rPr lang="en-GB" sz="1600" b="0" i="0" u="none" strike="noStrike" dirty="0" err="1">
                <a:effectLst/>
              </a:rPr>
              <a:t>hawliau</a:t>
            </a:r>
            <a:r>
              <a:rPr lang="en-GB" sz="1600" b="0" i="0" u="none" strike="noStrike" dirty="0">
                <a:effectLst/>
              </a:rPr>
              <a:t> plant </a:t>
            </a:r>
            <a:r>
              <a:rPr lang="en-GB" sz="1600" b="0" i="0" u="none" strike="noStrike" dirty="0" err="1">
                <a:effectLst/>
              </a:rPr>
              <a:t>wedi</a:t>
            </a:r>
            <a:r>
              <a:rPr lang="en-GB" sz="1600" b="0" i="0" u="none" strike="noStrike" dirty="0">
                <a:effectLst/>
              </a:rPr>
              <a:t> </a:t>
            </a:r>
            <a:r>
              <a:rPr lang="en-GB" sz="1600" b="0" i="0" u="none" strike="noStrike" dirty="0" err="1">
                <a:effectLst/>
              </a:rPr>
              <a:t>dod</a:t>
            </a:r>
            <a:r>
              <a:rPr lang="en-GB" sz="1600" b="0" i="0" u="none" strike="noStrike" dirty="0">
                <a:effectLst/>
              </a:rPr>
              <a:t> </a:t>
            </a:r>
            <a:r>
              <a:rPr lang="en-GB" sz="1600" b="0" i="0" u="none" strike="noStrike" dirty="0" err="1">
                <a:effectLst/>
              </a:rPr>
              <a:t>yn</a:t>
            </a:r>
            <a:r>
              <a:rPr lang="en-GB" sz="1600" b="0" i="0" u="none" strike="noStrike" dirty="0">
                <a:effectLst/>
              </a:rPr>
              <a:t> </a:t>
            </a:r>
            <a:r>
              <a:rPr lang="en-GB" sz="1600" b="0" i="0" u="none" strike="noStrike" dirty="0" err="1">
                <a:effectLst/>
              </a:rPr>
              <a:t>bwysig</a:t>
            </a:r>
            <a:r>
              <a:rPr lang="en-GB" sz="1600" b="0" i="0" u="none" strike="noStrike" dirty="0">
                <a:effectLst/>
              </a:rPr>
              <a:t> </a:t>
            </a:r>
            <a:r>
              <a:rPr lang="en-GB" sz="1600" b="0" i="0" u="none" strike="noStrike" dirty="0" err="1">
                <a:effectLst/>
              </a:rPr>
              <a:t>dros</a:t>
            </a:r>
            <a:r>
              <a:rPr lang="en-GB" sz="1600" b="0" i="0" u="none" strike="noStrike" dirty="0">
                <a:effectLst/>
              </a:rPr>
              <a:t> y 30 </a:t>
            </a:r>
            <a:r>
              <a:rPr lang="en-GB" sz="1600" b="0" i="0" u="none" strike="noStrike" dirty="0" err="1">
                <a:effectLst/>
              </a:rPr>
              <a:t>mlynedd</a:t>
            </a:r>
            <a:r>
              <a:rPr lang="en-GB" sz="1600" b="0" i="0" u="none" strike="noStrike" dirty="0">
                <a:effectLst/>
              </a:rPr>
              <a:t> </a:t>
            </a:r>
            <a:r>
              <a:rPr lang="en-GB" sz="1600" b="0" i="0" u="none" strike="noStrike" dirty="0" err="1">
                <a:effectLst/>
              </a:rPr>
              <a:t>diwethaf</a:t>
            </a:r>
            <a:r>
              <a:rPr lang="en-GB" sz="1600" b="0" i="0" u="none" strike="noStrike" dirty="0">
                <a:effectLst/>
              </a:rPr>
              <a:t> </a:t>
            </a:r>
            <a:r>
              <a:rPr lang="en-GB" sz="1600" b="0" i="0" u="none" strike="noStrike" dirty="0" err="1">
                <a:effectLst/>
              </a:rPr>
              <a:t>ers</a:t>
            </a:r>
            <a:r>
              <a:rPr lang="en-GB" sz="1600" b="0" i="0" u="none" strike="noStrike" dirty="0">
                <a:effectLst/>
              </a:rPr>
              <a:t> </a:t>
            </a:r>
            <a:r>
              <a:rPr lang="en-GB" sz="1600" b="0" i="0" u="none" strike="noStrike" dirty="0" err="1">
                <a:effectLst/>
              </a:rPr>
              <a:t>sefydlu</a:t>
            </a:r>
            <a:r>
              <a:rPr lang="en-GB" sz="1600" b="0" i="0" u="none" strike="noStrike" dirty="0">
                <a:effectLst/>
              </a:rPr>
              <a:t> </a:t>
            </a:r>
            <a:r>
              <a:rPr lang="en-GB" sz="1600" b="0" i="0" u="none" strike="noStrike" dirty="0" err="1">
                <a:effectLst/>
              </a:rPr>
              <a:t>Confensiwn</a:t>
            </a:r>
            <a:r>
              <a:rPr lang="en-GB" sz="1600" b="0" i="0" u="none" strike="noStrike" dirty="0">
                <a:effectLst/>
              </a:rPr>
              <a:t> y </a:t>
            </a:r>
            <a:r>
              <a:rPr lang="en-GB" sz="1600" b="0" i="0" u="none" strike="noStrike" dirty="0" err="1">
                <a:effectLst/>
              </a:rPr>
              <a:t>Cenhedloedd</a:t>
            </a:r>
            <a:r>
              <a:rPr lang="en-GB" sz="1600" b="0" i="0" u="none" strike="noStrike" dirty="0">
                <a:effectLst/>
              </a:rPr>
              <a:t> </a:t>
            </a:r>
            <a:r>
              <a:rPr lang="en-GB" sz="1600" b="0" i="0" u="none" strike="noStrike" dirty="0" err="1">
                <a:effectLst/>
              </a:rPr>
              <a:t>Unedig</a:t>
            </a:r>
            <a:r>
              <a:rPr lang="en-GB" sz="1600" b="0" i="0" u="none" strike="noStrike" dirty="0">
                <a:effectLst/>
              </a:rPr>
              <a:t> </a:t>
            </a:r>
            <a:r>
              <a:rPr lang="en-GB" sz="1600" b="0" i="0" u="none" strike="noStrike" dirty="0" err="1">
                <a:effectLst/>
              </a:rPr>
              <a:t>ar</a:t>
            </a:r>
            <a:r>
              <a:rPr lang="en-GB" sz="1600" b="0" i="0" u="none" strike="noStrike" dirty="0">
                <a:effectLst/>
              </a:rPr>
              <a:t> </a:t>
            </a:r>
            <a:r>
              <a:rPr lang="en-GB" sz="1600" b="0" i="0" u="none" strike="noStrike" dirty="0" err="1">
                <a:effectLst/>
              </a:rPr>
              <a:t>Hawliau'r</a:t>
            </a:r>
            <a:r>
              <a:rPr lang="en-GB" sz="1600" b="0" i="0" u="none" strike="noStrike" dirty="0">
                <a:effectLst/>
              </a:rPr>
              <a:t> </a:t>
            </a:r>
            <a:r>
              <a:rPr lang="en-GB" sz="1600" b="0" i="0" u="none" strike="noStrike" dirty="0" err="1">
                <a:effectLst/>
              </a:rPr>
              <a:t>Plentyn</a:t>
            </a:r>
            <a:r>
              <a:rPr lang="en-GB" sz="1600" b="0" i="0" u="none" strike="noStrike" dirty="0">
                <a:effectLst/>
              </a:rPr>
              <a:t> (1989). </a:t>
            </a:r>
            <a:r>
              <a:rPr lang="en-GB" sz="1600" b="0" i="0" u="none" strike="noStrike" dirty="0" err="1">
                <a:effectLst/>
              </a:rPr>
              <a:t>Yng</a:t>
            </a:r>
            <a:r>
              <a:rPr lang="en-GB" sz="1600" b="0" i="0" u="none" strike="noStrike" dirty="0">
                <a:effectLst/>
              </a:rPr>
              <a:t> </a:t>
            </a:r>
            <a:r>
              <a:rPr lang="en-GB" sz="1600" b="0" i="0" u="none" strike="noStrike" dirty="0" err="1">
                <a:effectLst/>
              </a:rPr>
              <a:t>Nghymru</a:t>
            </a:r>
            <a:r>
              <a:rPr lang="en-GB" sz="1600" b="0" i="0" u="none" strike="noStrike" dirty="0">
                <a:effectLst/>
              </a:rPr>
              <a:t>, </a:t>
            </a:r>
            <a:r>
              <a:rPr lang="en-GB" sz="1600" b="0" i="0" u="none" strike="noStrike" dirty="0" err="1">
                <a:effectLst/>
              </a:rPr>
              <a:t>mae</a:t>
            </a:r>
            <a:r>
              <a:rPr lang="en-GB" sz="1600" b="0" i="0" u="none" strike="noStrike" dirty="0">
                <a:effectLst/>
              </a:rPr>
              <a:t> </a:t>
            </a:r>
            <a:r>
              <a:rPr lang="en-GB" sz="1600" b="0" i="0" u="none" strike="noStrike" dirty="0" err="1">
                <a:effectLst/>
              </a:rPr>
              <a:t>gwleidyddion</a:t>
            </a:r>
            <a:r>
              <a:rPr lang="en-GB" sz="1600" b="0" i="0" u="none" strike="noStrike" dirty="0">
                <a:effectLst/>
              </a:rPr>
              <a:t> </a:t>
            </a:r>
            <a:r>
              <a:rPr lang="en-GB" sz="1600" b="0" i="0" u="none" strike="noStrike" dirty="0" err="1">
                <a:effectLst/>
              </a:rPr>
              <a:t>wedi</a:t>
            </a:r>
            <a:r>
              <a:rPr lang="en-GB" sz="1600" b="0" i="0" u="none" strike="noStrike" dirty="0">
                <a:effectLst/>
              </a:rPr>
              <a:t> </a:t>
            </a:r>
            <a:r>
              <a:rPr lang="en-GB" sz="1600" b="0" i="0" u="none" strike="noStrike" dirty="0" err="1">
                <a:effectLst/>
              </a:rPr>
              <a:t>blaenoriaethu</a:t>
            </a:r>
            <a:r>
              <a:rPr lang="en-GB" sz="1600" b="0" i="0" u="none" strike="noStrike" dirty="0">
                <a:effectLst/>
              </a:rPr>
              <a:t> </a:t>
            </a:r>
            <a:r>
              <a:rPr lang="en-GB" sz="1600" b="0" i="0" u="none" strike="noStrike" dirty="0" err="1">
                <a:effectLst/>
              </a:rPr>
              <a:t>hawliau</a:t>
            </a:r>
            <a:r>
              <a:rPr lang="en-GB" sz="1600" b="0" i="0" u="none" strike="noStrike" dirty="0">
                <a:effectLst/>
              </a:rPr>
              <a:t> plant </a:t>
            </a:r>
            <a:r>
              <a:rPr lang="en-GB" sz="1600" b="0" i="0" u="none" strike="noStrike" dirty="0" err="1">
                <a:effectLst/>
              </a:rPr>
              <a:t>ers</a:t>
            </a:r>
            <a:r>
              <a:rPr lang="en-GB" sz="1600" b="0" i="0" u="none" strike="noStrike" dirty="0">
                <a:effectLst/>
              </a:rPr>
              <a:t> </a:t>
            </a:r>
            <a:r>
              <a:rPr lang="en-GB" sz="1600" b="0" i="0" u="none" strike="noStrike" dirty="0" err="1">
                <a:effectLst/>
              </a:rPr>
              <a:t>datganoli</a:t>
            </a:r>
            <a:r>
              <a:rPr lang="en-GB" sz="1600" b="0" i="0" u="none" strike="noStrike" dirty="0">
                <a:effectLst/>
              </a:rPr>
              <a:t> </a:t>
            </a:r>
            <a:r>
              <a:rPr lang="en-GB" sz="1600" b="0" i="0" u="none" strike="noStrike" dirty="0" err="1">
                <a:effectLst/>
              </a:rPr>
              <a:t>yn</a:t>
            </a:r>
            <a:r>
              <a:rPr lang="en-GB" sz="1600" b="0" i="0" u="none" strike="noStrike" dirty="0">
                <a:effectLst/>
              </a:rPr>
              <a:t> 1998. Dull 'plant </a:t>
            </a:r>
            <a:r>
              <a:rPr lang="en-GB" sz="1600" b="0" i="0" u="none" strike="noStrike" dirty="0" err="1">
                <a:effectLst/>
              </a:rPr>
              <a:t>yn</a:t>
            </a:r>
            <a:r>
              <a:rPr lang="en-GB" sz="1600" b="0" i="0" u="none" strike="noStrike" dirty="0">
                <a:effectLst/>
              </a:rPr>
              <a:t> </a:t>
            </a:r>
            <a:r>
              <a:rPr lang="en-GB" sz="1600" b="0" i="0" u="none" strike="noStrike" dirty="0" err="1">
                <a:effectLst/>
              </a:rPr>
              <a:t>gyntaf</a:t>
            </a:r>
            <a:r>
              <a:rPr lang="en-GB" sz="1600" b="0" i="0" u="none" strike="noStrike" dirty="0">
                <a:effectLst/>
              </a:rPr>
              <a:t>'</a:t>
            </a:r>
            <a:endParaRPr lang="en-GB" sz="1600" dirty="0"/>
          </a:p>
        </p:txBody>
      </p:sp>
      <p:pic>
        <p:nvPicPr>
          <p:cNvPr id="5" name="Picture 4" descr="A logo of a child and a globe&#10;&#10;Description automatically generated">
            <a:extLst>
              <a:ext uri="{FF2B5EF4-FFF2-40B4-BE49-F238E27FC236}">
                <a16:creationId xmlns:a16="http://schemas.microsoft.com/office/drawing/2014/main" id="{D8749AF7-842F-EDC3-E3B9-51F40BD95EE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35897" y="1340768"/>
            <a:ext cx="1152128" cy="1152128"/>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552" y="568975"/>
            <a:ext cx="7543800" cy="1203841"/>
          </a:xfrm>
        </p:spPr>
        <p:txBody>
          <a:bodyPr>
            <a:noAutofit/>
          </a:bodyPr>
          <a:lstStyle/>
          <a:p>
            <a:r>
              <a:rPr lang="en-GB" sz="2400" dirty="0" err="1"/>
              <a:t>Deddf</a:t>
            </a:r>
            <a:r>
              <a:rPr lang="en-GB" sz="2400" dirty="0"/>
              <a:t> </a:t>
            </a:r>
            <a:r>
              <a:rPr lang="en-GB" sz="2400" dirty="0" err="1"/>
              <a:t>Llesiant</a:t>
            </a:r>
            <a:r>
              <a:rPr lang="en-GB" sz="2400" dirty="0"/>
              <a:t> </a:t>
            </a:r>
            <a:r>
              <a:rPr lang="en-GB" sz="2400" dirty="0" err="1"/>
              <a:t>Cenedlaethau’r</a:t>
            </a:r>
            <a:r>
              <a:rPr lang="en-GB" sz="2400" dirty="0"/>
              <a:t> </a:t>
            </a:r>
            <a:r>
              <a:rPr lang="en-GB" sz="2400" dirty="0" err="1"/>
              <a:t>Dyfodol</a:t>
            </a:r>
            <a:r>
              <a:rPr lang="en-GB" sz="2400" dirty="0"/>
              <a:t> (Cymru) 2015: </a:t>
            </a:r>
            <a:r>
              <a:rPr lang="en-GB" sz="2400" dirty="0" err="1"/>
              <a:t>Amcanion</a:t>
            </a:r>
            <a:r>
              <a:rPr lang="en-GB" sz="2400" dirty="0"/>
              <a:t> </a:t>
            </a:r>
            <a:br>
              <a:rPr lang="en-GB" sz="2400" dirty="0"/>
            </a:br>
            <a:r>
              <a:rPr lang="en-GB" sz="2400" dirty="0"/>
              <a:t>Well- being of Future Generations </a:t>
            </a:r>
            <a:br>
              <a:rPr lang="en-GB" sz="2400" dirty="0"/>
            </a:br>
            <a:r>
              <a:rPr lang="en-GB" sz="2400" dirty="0"/>
              <a:t>(Wales) Act 2015: Goals</a:t>
            </a:r>
            <a:endParaRPr lang="cy-GB" sz="2400" dirty="0"/>
          </a:p>
        </p:txBody>
      </p:sp>
      <p:sp>
        <p:nvSpPr>
          <p:cNvPr id="7" name="TextBox 6"/>
          <p:cNvSpPr txBox="1"/>
          <p:nvPr/>
        </p:nvSpPr>
        <p:spPr>
          <a:xfrm>
            <a:off x="5364088" y="6021288"/>
            <a:ext cx="3312368" cy="646331"/>
          </a:xfrm>
          <a:prstGeom prst="rect">
            <a:avLst/>
          </a:prstGeom>
          <a:noFill/>
        </p:spPr>
        <p:txBody>
          <a:bodyPr wrap="square" rtlCol="0">
            <a:spAutoFit/>
          </a:bodyPr>
          <a:lstStyle/>
          <a:p>
            <a:r>
              <a:rPr lang="en-GB" dirty="0" err="1">
                <a:hlinkClick r:id="rId2"/>
              </a:rPr>
              <a:t>Deddf</a:t>
            </a:r>
            <a:r>
              <a:rPr lang="en-GB" dirty="0">
                <a:hlinkClick r:id="rId2"/>
              </a:rPr>
              <a:t> </a:t>
            </a:r>
            <a:r>
              <a:rPr lang="en-GB" dirty="0" err="1">
                <a:hlinkClick r:id="rId2"/>
              </a:rPr>
              <a:t>Llesiant</a:t>
            </a:r>
            <a:r>
              <a:rPr lang="en-GB" dirty="0">
                <a:hlinkClick r:id="rId2"/>
              </a:rPr>
              <a:t> </a:t>
            </a:r>
            <a:r>
              <a:rPr lang="en-GB" dirty="0" err="1">
                <a:hlinkClick r:id="rId2"/>
              </a:rPr>
              <a:t>Cenedlaethau’r</a:t>
            </a:r>
            <a:r>
              <a:rPr lang="en-GB" dirty="0">
                <a:hlinkClick r:id="rId2"/>
              </a:rPr>
              <a:t> </a:t>
            </a:r>
            <a:r>
              <a:rPr lang="en-GB" dirty="0" err="1">
                <a:hlinkClick r:id="rId2"/>
              </a:rPr>
              <a:t>Dyfodol</a:t>
            </a:r>
            <a:r>
              <a:rPr lang="en-GB" dirty="0">
                <a:hlinkClick r:id="rId2"/>
              </a:rPr>
              <a:t> -</a:t>
            </a:r>
            <a:endParaRPr lang="cy-GB" dirty="0"/>
          </a:p>
        </p:txBody>
      </p:sp>
      <p:pic>
        <p:nvPicPr>
          <p:cNvPr id="1028" name="Picture 4" descr="Wheel displaying the seven wellbeing goals from the Wellbeing of Future Generations Act">
            <a:extLst>
              <a:ext uri="{FF2B5EF4-FFF2-40B4-BE49-F238E27FC236}">
                <a16:creationId xmlns:a16="http://schemas.microsoft.com/office/drawing/2014/main" id="{92662C87-770B-7D9A-CADC-2C7CCD0498B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1640" y="2060848"/>
            <a:ext cx="4525963"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17014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DD2BC-7EC3-DA61-E505-57C0E567EF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C5EFD3-E739-8A87-9461-02CB23900A4E}"/>
              </a:ext>
            </a:extLst>
          </p:cNvPr>
          <p:cNvSpPr>
            <a:spLocks noGrp="1"/>
          </p:cNvSpPr>
          <p:nvPr>
            <p:ph type="title"/>
          </p:nvPr>
        </p:nvSpPr>
        <p:spPr>
          <a:xfrm>
            <a:off x="779552" y="568975"/>
            <a:ext cx="7543800" cy="1203841"/>
          </a:xfrm>
        </p:spPr>
        <p:txBody>
          <a:bodyPr>
            <a:noAutofit/>
          </a:bodyPr>
          <a:lstStyle/>
          <a:p>
            <a:r>
              <a:rPr lang="en-GB" sz="2400" dirty="0" err="1"/>
              <a:t>Deddf</a:t>
            </a:r>
            <a:r>
              <a:rPr lang="en-GB" sz="2400" dirty="0"/>
              <a:t> </a:t>
            </a:r>
            <a:r>
              <a:rPr lang="en-GB" sz="2400" dirty="0" err="1"/>
              <a:t>Llesiant</a:t>
            </a:r>
            <a:r>
              <a:rPr lang="en-GB" sz="2400" dirty="0"/>
              <a:t> </a:t>
            </a:r>
            <a:r>
              <a:rPr lang="en-GB" sz="2400" dirty="0" err="1"/>
              <a:t>Cenedlaethau’r</a:t>
            </a:r>
            <a:r>
              <a:rPr lang="en-GB" sz="2400" dirty="0"/>
              <a:t> </a:t>
            </a:r>
            <a:r>
              <a:rPr lang="en-GB" sz="2400" dirty="0" err="1"/>
              <a:t>Dyfodol</a:t>
            </a:r>
            <a:r>
              <a:rPr lang="en-GB" sz="2400" dirty="0"/>
              <a:t> (Cymru) 2015: </a:t>
            </a:r>
            <a:r>
              <a:rPr lang="en-GB" sz="2400" dirty="0" err="1"/>
              <a:t>Amcanion</a:t>
            </a:r>
            <a:r>
              <a:rPr lang="en-GB" sz="2400" dirty="0"/>
              <a:t> </a:t>
            </a:r>
            <a:br>
              <a:rPr lang="en-GB" sz="2400" dirty="0"/>
            </a:br>
            <a:r>
              <a:rPr lang="en-GB" sz="2400" dirty="0"/>
              <a:t>Well- being of Future Generations </a:t>
            </a:r>
            <a:br>
              <a:rPr lang="en-GB" sz="2400" dirty="0"/>
            </a:br>
            <a:r>
              <a:rPr lang="en-GB" sz="2400" dirty="0"/>
              <a:t>(Wales) Act 2015: Goals</a:t>
            </a:r>
            <a:endParaRPr lang="cy-GB" sz="2400" dirty="0"/>
          </a:p>
        </p:txBody>
      </p:sp>
      <p:pic>
        <p:nvPicPr>
          <p:cNvPr id="6" name="Content Placeholder 5">
            <a:extLst>
              <a:ext uri="{FF2B5EF4-FFF2-40B4-BE49-F238E27FC236}">
                <a16:creationId xmlns:a16="http://schemas.microsoft.com/office/drawing/2014/main" id="{EF1B69A6-ACED-317F-5531-CB73E3860FD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9552" y="1340768"/>
            <a:ext cx="6408712" cy="5733256"/>
          </a:xfrm>
        </p:spPr>
      </p:pic>
      <p:sp>
        <p:nvSpPr>
          <p:cNvPr id="7" name="TextBox 6">
            <a:extLst>
              <a:ext uri="{FF2B5EF4-FFF2-40B4-BE49-F238E27FC236}">
                <a16:creationId xmlns:a16="http://schemas.microsoft.com/office/drawing/2014/main" id="{0D00417E-2249-9F8C-1DA4-81B460AC6DAC}"/>
              </a:ext>
            </a:extLst>
          </p:cNvPr>
          <p:cNvSpPr txBox="1"/>
          <p:nvPr/>
        </p:nvSpPr>
        <p:spPr>
          <a:xfrm>
            <a:off x="4644008" y="6309320"/>
            <a:ext cx="3312368" cy="369332"/>
          </a:xfrm>
          <a:prstGeom prst="rect">
            <a:avLst/>
          </a:prstGeom>
          <a:noFill/>
        </p:spPr>
        <p:txBody>
          <a:bodyPr wrap="square" rtlCol="0">
            <a:spAutoFit/>
          </a:bodyPr>
          <a:lstStyle/>
          <a:p>
            <a:r>
              <a:rPr lang="en-GB" dirty="0"/>
              <a:t>www.thewaleswewant.co.uk</a:t>
            </a:r>
            <a:endParaRPr lang="cy-GB" dirty="0"/>
          </a:p>
        </p:txBody>
      </p:sp>
    </p:spTree>
    <p:extLst>
      <p:ext uri="{BB962C8B-B14F-4D97-AF65-F5344CB8AC3E}">
        <p14:creationId xmlns:p14="http://schemas.microsoft.com/office/powerpoint/2010/main" val="20154330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F831-237F-41C5-958C-2E30343EE588}"/>
              </a:ext>
            </a:extLst>
          </p:cNvPr>
          <p:cNvSpPr>
            <a:spLocks noGrp="1"/>
          </p:cNvSpPr>
          <p:nvPr>
            <p:ph type="title"/>
          </p:nvPr>
        </p:nvSpPr>
        <p:spPr/>
        <p:txBody>
          <a:bodyPr>
            <a:noAutofit/>
          </a:bodyPr>
          <a:lstStyle/>
          <a:p>
            <a:r>
              <a:rPr lang="en-GB" sz="2400" dirty="0" err="1"/>
              <a:t>Deddf</a:t>
            </a:r>
            <a:r>
              <a:rPr lang="en-GB" sz="2400" dirty="0"/>
              <a:t> </a:t>
            </a:r>
            <a:r>
              <a:rPr lang="en-GB" sz="2400" dirty="0" err="1"/>
              <a:t>Llesiant</a:t>
            </a:r>
            <a:r>
              <a:rPr lang="en-GB" sz="2400" dirty="0"/>
              <a:t> </a:t>
            </a:r>
            <a:r>
              <a:rPr lang="en-GB" sz="2400" dirty="0" err="1"/>
              <a:t>Cenedlaethau’r</a:t>
            </a:r>
            <a:r>
              <a:rPr lang="en-GB" sz="2400" dirty="0"/>
              <a:t> </a:t>
            </a:r>
            <a:r>
              <a:rPr lang="en-GB" sz="2400" dirty="0" err="1"/>
              <a:t>Dyfodol</a:t>
            </a:r>
            <a:r>
              <a:rPr lang="en-GB" sz="2400" dirty="0"/>
              <a:t> (Cymru) 2015 </a:t>
            </a:r>
            <a:br>
              <a:rPr lang="en-GB" sz="2400" dirty="0"/>
            </a:br>
            <a:r>
              <a:rPr lang="en-GB" sz="2400" dirty="0"/>
              <a:t>Well- being of Future Generations </a:t>
            </a:r>
            <a:br>
              <a:rPr lang="en-GB" sz="2400" dirty="0"/>
            </a:br>
            <a:r>
              <a:rPr lang="en-GB" sz="2400" dirty="0"/>
              <a:t>(Wales) Act 2015</a:t>
            </a:r>
          </a:p>
        </p:txBody>
      </p:sp>
      <p:sp>
        <p:nvSpPr>
          <p:cNvPr id="3" name="Content Placeholder 2">
            <a:extLst>
              <a:ext uri="{FF2B5EF4-FFF2-40B4-BE49-F238E27FC236}">
                <a16:creationId xmlns:a16="http://schemas.microsoft.com/office/drawing/2014/main" id="{C1EBB71A-7E9F-4AD4-AEAE-DE96ED16179A}"/>
              </a:ext>
            </a:extLst>
          </p:cNvPr>
          <p:cNvSpPr>
            <a:spLocks noGrp="1"/>
          </p:cNvSpPr>
          <p:nvPr>
            <p:ph idx="1"/>
          </p:nvPr>
        </p:nvSpPr>
        <p:spPr>
          <a:xfrm>
            <a:off x="4520660" y="2204864"/>
            <a:ext cx="4186808" cy="4525963"/>
          </a:xfrm>
        </p:spPr>
        <p:txBody>
          <a:bodyPr>
            <a:normAutofit fontScale="62500" lnSpcReduction="20000"/>
          </a:bodyPr>
          <a:lstStyle/>
          <a:p>
            <a:pPr lvl="1">
              <a:buFont typeface="Wingdings" panose="05000000000000000000" pitchFamily="2" charset="2"/>
              <a:buChar char="§"/>
            </a:pPr>
            <a:r>
              <a:rPr lang="en-GB" dirty="0"/>
              <a:t>In April 2015 the Well-Being of Future Generations (Wales) Act became law. </a:t>
            </a:r>
          </a:p>
          <a:p>
            <a:pPr lvl="1">
              <a:buFont typeface="Wingdings" panose="05000000000000000000" pitchFamily="2" charset="2"/>
              <a:buChar char="§"/>
            </a:pPr>
            <a:r>
              <a:rPr lang="en-GB" dirty="0"/>
              <a:t>The Act is about improving the social, economic, environmental and cultural well-being of Wales, now and in the future. </a:t>
            </a:r>
          </a:p>
          <a:p>
            <a:pPr lvl="1">
              <a:buFont typeface="Wingdings" panose="05000000000000000000" pitchFamily="2" charset="2"/>
              <a:buChar char="§"/>
            </a:pPr>
            <a:r>
              <a:rPr lang="en-GB" dirty="0"/>
              <a:t>The Act placed new requirements on the Welsh Government along with 43 other specified public bodies across Wales to think more about the long term, work better with people and communities and each other, look to prevent problems and take a more joined-up approach. </a:t>
            </a:r>
            <a:endParaRPr lang="en-GB" i="1" dirty="0"/>
          </a:p>
        </p:txBody>
      </p:sp>
      <p:sp>
        <p:nvSpPr>
          <p:cNvPr id="5" name="TextBox 4">
            <a:extLst>
              <a:ext uri="{FF2B5EF4-FFF2-40B4-BE49-F238E27FC236}">
                <a16:creationId xmlns:a16="http://schemas.microsoft.com/office/drawing/2014/main" id="{A86C0012-E2A9-1ADF-54C2-9E490B3A5C83}"/>
              </a:ext>
            </a:extLst>
          </p:cNvPr>
          <p:cNvSpPr txBox="1"/>
          <p:nvPr/>
        </p:nvSpPr>
        <p:spPr>
          <a:xfrm>
            <a:off x="452337" y="2218317"/>
            <a:ext cx="4186808" cy="4247317"/>
          </a:xfrm>
          <a:prstGeom prst="rect">
            <a:avLst/>
          </a:prstGeom>
          <a:noFill/>
        </p:spPr>
        <p:txBody>
          <a:bodyPr wrap="square">
            <a:spAutoFit/>
          </a:bodyPr>
          <a:lstStyle/>
          <a:p>
            <a:pPr marL="285750" indent="-285750">
              <a:buFont typeface="Arial" panose="020B0604020202020204" pitchFamily="34" charset="0"/>
              <a:buChar char="•"/>
            </a:pPr>
            <a:r>
              <a:rPr lang="en-GB" b="0" i="0" u="none" strike="noStrike" dirty="0" err="1">
                <a:effectLst/>
                <a:latin typeface="-apple-system"/>
              </a:rPr>
              <a:t>Ym</a:t>
            </a:r>
            <a:r>
              <a:rPr lang="en-GB" b="0" i="0" u="none" strike="noStrike" dirty="0">
                <a:effectLst/>
                <a:latin typeface="-apple-system"/>
              </a:rPr>
              <a:t> mis </a:t>
            </a:r>
            <a:r>
              <a:rPr lang="en-GB" b="0" i="0" u="none" strike="noStrike" dirty="0" err="1">
                <a:effectLst/>
                <a:latin typeface="-apple-system"/>
              </a:rPr>
              <a:t>Ebrill</a:t>
            </a:r>
            <a:r>
              <a:rPr lang="en-GB" b="0" i="0" u="none" strike="noStrike" dirty="0">
                <a:effectLst/>
                <a:latin typeface="-apple-system"/>
              </a:rPr>
              <a:t> 2015 </a:t>
            </a:r>
            <a:r>
              <a:rPr lang="en-GB" b="0" i="0" u="none" strike="noStrike" dirty="0" err="1">
                <a:effectLst/>
                <a:latin typeface="-apple-system"/>
              </a:rPr>
              <a:t>daeth</a:t>
            </a:r>
            <a:r>
              <a:rPr lang="en-GB" b="0" i="0" u="none" strike="noStrike" dirty="0">
                <a:effectLst/>
                <a:latin typeface="-apple-system"/>
              </a:rPr>
              <a:t> </a:t>
            </a:r>
            <a:r>
              <a:rPr lang="en-GB" b="0" i="0" u="none" strike="noStrike" dirty="0" err="1">
                <a:effectLst/>
                <a:latin typeface="-apple-system"/>
              </a:rPr>
              <a:t>Deddf</a:t>
            </a:r>
            <a:r>
              <a:rPr lang="en-GB" b="0" i="0" u="none" strike="noStrike" dirty="0">
                <a:effectLst/>
                <a:latin typeface="-apple-system"/>
              </a:rPr>
              <a:t> </a:t>
            </a:r>
            <a:r>
              <a:rPr lang="en-GB" b="0" i="0" u="none" strike="noStrike" dirty="0" err="1">
                <a:effectLst/>
                <a:latin typeface="-apple-system"/>
              </a:rPr>
              <a:t>Llesiant</a:t>
            </a:r>
            <a:r>
              <a:rPr lang="en-GB" b="0" i="0" u="none" strike="noStrike" dirty="0">
                <a:effectLst/>
                <a:latin typeface="-apple-system"/>
              </a:rPr>
              <a:t> </a:t>
            </a:r>
            <a:r>
              <a:rPr lang="en-GB" b="0" i="0" u="none" strike="noStrike" dirty="0" err="1">
                <a:effectLst/>
                <a:latin typeface="-apple-system"/>
              </a:rPr>
              <a:t>Cenedlaethau'r</a:t>
            </a:r>
            <a:r>
              <a:rPr lang="en-GB" b="0" i="0" u="none" strike="noStrike" dirty="0">
                <a:effectLst/>
                <a:latin typeface="-apple-system"/>
              </a:rPr>
              <a:t> </a:t>
            </a:r>
            <a:r>
              <a:rPr lang="en-GB" b="0" i="0" u="none" strike="noStrike" dirty="0" err="1">
                <a:effectLst/>
                <a:latin typeface="-apple-system"/>
              </a:rPr>
              <a:t>Dyfodol</a:t>
            </a:r>
            <a:r>
              <a:rPr lang="en-GB" b="0" i="0" u="none" strike="noStrike" dirty="0">
                <a:effectLst/>
                <a:latin typeface="-apple-system"/>
              </a:rPr>
              <a:t> (Cymru)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gyfraith</a:t>
            </a:r>
            <a:r>
              <a:rPr lang="en-GB" b="0" i="0" u="none" strike="noStrike" dirty="0">
                <a:effectLst/>
                <a:latin typeface="-apple-system"/>
              </a:rPr>
              <a:t>. </a:t>
            </a:r>
          </a:p>
          <a:p>
            <a:pPr marL="285750" indent="-285750">
              <a:buFont typeface="Arial" panose="020B0604020202020204" pitchFamily="34" charset="0"/>
              <a:buChar char="•"/>
            </a:pPr>
            <a:r>
              <a:rPr lang="en-GB" b="0" i="0" u="none" strike="noStrike" dirty="0" err="1">
                <a:effectLst/>
                <a:latin typeface="-apple-system"/>
              </a:rPr>
              <a:t>Mae'r</a:t>
            </a:r>
            <a:r>
              <a:rPr lang="en-GB" b="0" i="0" u="none" strike="noStrike" dirty="0">
                <a:effectLst/>
                <a:latin typeface="-apple-system"/>
              </a:rPr>
              <a:t> </a:t>
            </a:r>
            <a:r>
              <a:rPr lang="en-GB" b="0" i="0" u="none" strike="noStrike" dirty="0" err="1">
                <a:effectLst/>
                <a:latin typeface="-apple-system"/>
              </a:rPr>
              <a:t>Ddeddf</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ymwneud</a:t>
            </a:r>
            <a:r>
              <a:rPr lang="en-GB" b="0" i="0" u="none" strike="noStrike" dirty="0">
                <a:effectLst/>
                <a:latin typeface="-apple-system"/>
              </a:rPr>
              <a:t> â </a:t>
            </a:r>
            <a:r>
              <a:rPr lang="en-GB" b="0" i="0" u="none" strike="noStrike" dirty="0" err="1">
                <a:effectLst/>
                <a:latin typeface="-apple-system"/>
              </a:rPr>
              <a:t>gwella</a:t>
            </a:r>
            <a:r>
              <a:rPr lang="en-GB" b="0" i="0" u="none" strike="noStrike" dirty="0">
                <a:effectLst/>
                <a:latin typeface="-apple-system"/>
              </a:rPr>
              <a:t> </a:t>
            </a:r>
            <a:r>
              <a:rPr lang="en-GB" b="0" i="0" u="none" strike="noStrike" dirty="0" err="1">
                <a:effectLst/>
                <a:latin typeface="-apple-system"/>
              </a:rPr>
              <a:t>llesiant</a:t>
            </a:r>
            <a:r>
              <a:rPr lang="en-GB" b="0" i="0" u="none" strike="noStrike" dirty="0">
                <a:effectLst/>
                <a:latin typeface="-apple-system"/>
              </a:rPr>
              <a:t> </a:t>
            </a:r>
            <a:r>
              <a:rPr lang="en-GB" b="0" i="0" u="none" strike="noStrike" dirty="0" err="1">
                <a:effectLst/>
                <a:latin typeface="-apple-system"/>
              </a:rPr>
              <a:t>cymdeithasol</a:t>
            </a:r>
            <a:r>
              <a:rPr lang="en-GB" b="0" i="0" u="none" strike="noStrike" dirty="0">
                <a:effectLst/>
                <a:latin typeface="-apple-system"/>
              </a:rPr>
              <a:t>, </a:t>
            </a:r>
            <a:r>
              <a:rPr lang="en-GB" b="0" i="0" u="none" strike="noStrike" dirty="0" err="1">
                <a:effectLst/>
                <a:latin typeface="-apple-system"/>
              </a:rPr>
              <a:t>economaidd</a:t>
            </a:r>
            <a:r>
              <a:rPr lang="en-GB" b="0" i="0" u="none" strike="noStrike" dirty="0">
                <a:effectLst/>
                <a:latin typeface="-apple-system"/>
              </a:rPr>
              <a:t>, </a:t>
            </a:r>
            <a:r>
              <a:rPr lang="en-GB" b="0" i="0" u="none" strike="noStrike" dirty="0" err="1">
                <a:effectLst/>
                <a:latin typeface="-apple-system"/>
              </a:rPr>
              <a:t>amgylcheddol</a:t>
            </a:r>
            <a:r>
              <a:rPr lang="en-GB" b="0" i="0" u="none" strike="noStrike" dirty="0">
                <a:effectLst/>
                <a:latin typeface="-apple-system"/>
              </a:rPr>
              <a:t> a </a:t>
            </a:r>
            <a:r>
              <a:rPr lang="en-GB" b="0" i="0" u="none" strike="noStrike" dirty="0" err="1">
                <a:effectLst/>
                <a:latin typeface="-apple-system"/>
              </a:rPr>
              <a:t>diwylliannol</a:t>
            </a:r>
            <a:r>
              <a:rPr lang="en-GB" b="0" i="0" u="none" strike="noStrike" dirty="0">
                <a:effectLst/>
                <a:latin typeface="-apple-system"/>
              </a:rPr>
              <a:t> Cymru, </a:t>
            </a:r>
            <a:r>
              <a:rPr lang="en-GB" b="0" i="0" u="none" strike="noStrike" dirty="0" err="1">
                <a:effectLst/>
                <a:latin typeface="-apple-system"/>
              </a:rPr>
              <a:t>nawr</a:t>
            </a:r>
            <a:r>
              <a:rPr lang="en-GB" b="0" i="0" u="none" strike="noStrike" dirty="0">
                <a:effectLst/>
                <a:latin typeface="-apple-system"/>
              </a:rPr>
              <a:t> ac </a:t>
            </a:r>
            <a:r>
              <a:rPr lang="en-GB" b="0" i="0" u="none" strike="noStrike" dirty="0" err="1">
                <a:effectLst/>
                <a:latin typeface="-apple-system"/>
              </a:rPr>
              <a:t>yn</a:t>
            </a:r>
            <a:r>
              <a:rPr lang="en-GB" b="0" i="0" u="none" strike="noStrike" dirty="0">
                <a:effectLst/>
                <a:latin typeface="-apple-system"/>
              </a:rPr>
              <a:t> y </a:t>
            </a:r>
            <a:r>
              <a:rPr lang="en-GB" b="0" i="0" u="none" strike="noStrike" dirty="0" err="1">
                <a:effectLst/>
                <a:latin typeface="-apple-system"/>
              </a:rPr>
              <a:t>dyfodol</a:t>
            </a:r>
            <a:r>
              <a:rPr lang="en-GB" b="0" i="0" u="none" strike="noStrike" dirty="0">
                <a:effectLst/>
                <a:latin typeface="-apple-system"/>
              </a:rPr>
              <a:t>.</a:t>
            </a:r>
          </a:p>
          <a:p>
            <a:pPr marL="285750" indent="-285750">
              <a:buFont typeface="Arial" panose="020B0604020202020204" pitchFamily="34" charset="0"/>
              <a:buChar char="•"/>
            </a:pPr>
            <a:r>
              <a:rPr lang="en-GB" b="0" i="0" u="none" strike="noStrike" dirty="0" err="1">
                <a:effectLst/>
                <a:latin typeface="-apple-system"/>
              </a:rPr>
              <a:t>Mae'r</a:t>
            </a:r>
            <a:r>
              <a:rPr lang="en-GB" b="0" i="0" u="none" strike="noStrike" dirty="0">
                <a:effectLst/>
                <a:latin typeface="-apple-system"/>
              </a:rPr>
              <a:t> </a:t>
            </a:r>
            <a:r>
              <a:rPr lang="en-GB" b="0" i="0" u="none" strike="noStrike" dirty="0" err="1">
                <a:effectLst/>
                <a:latin typeface="-apple-system"/>
              </a:rPr>
              <a:t>Ddeddf</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gosod</a:t>
            </a:r>
            <a:r>
              <a:rPr lang="en-GB" b="0" i="0" u="none" strike="noStrike" dirty="0">
                <a:effectLst/>
                <a:latin typeface="-apple-system"/>
              </a:rPr>
              <a:t> </a:t>
            </a:r>
            <a:r>
              <a:rPr lang="en-GB" b="0" i="0" u="none" strike="noStrike" dirty="0" err="1">
                <a:effectLst/>
                <a:latin typeface="-apple-system"/>
              </a:rPr>
              <a:t>gofynion</a:t>
            </a:r>
            <a:r>
              <a:rPr lang="en-GB" b="0" i="0" u="none" strike="noStrike" dirty="0">
                <a:effectLst/>
                <a:latin typeface="-apple-system"/>
              </a:rPr>
              <a:t> </a:t>
            </a:r>
            <a:r>
              <a:rPr lang="en-GB" b="0" i="0" u="none" strike="noStrike" dirty="0" err="1">
                <a:effectLst/>
                <a:latin typeface="-apple-system"/>
              </a:rPr>
              <a:t>newydd</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a:t>
            </a:r>
            <a:r>
              <a:rPr lang="en-GB" b="0" i="0" u="none" strike="noStrike" dirty="0" err="1">
                <a:effectLst/>
                <a:latin typeface="-apple-system"/>
              </a:rPr>
              <a:t>Lywodraeth</a:t>
            </a:r>
            <a:r>
              <a:rPr lang="en-GB" b="0" i="0" u="none" strike="noStrike" dirty="0">
                <a:effectLst/>
                <a:latin typeface="-apple-system"/>
              </a:rPr>
              <a:t> Cymru </a:t>
            </a:r>
            <a:r>
              <a:rPr lang="en-GB" b="0" i="0" u="none" strike="noStrike" dirty="0" err="1">
                <a:effectLst/>
                <a:latin typeface="-apple-system"/>
              </a:rPr>
              <a:t>ynghyd</a:t>
            </a:r>
            <a:r>
              <a:rPr lang="en-GB" b="0" i="0" u="none" strike="noStrike" dirty="0">
                <a:effectLst/>
                <a:latin typeface="-apple-system"/>
              </a:rPr>
              <a:t> â 43 o </a:t>
            </a:r>
            <a:r>
              <a:rPr lang="en-GB" b="0" i="0" u="none" strike="noStrike" dirty="0" err="1">
                <a:effectLst/>
                <a:latin typeface="-apple-system"/>
              </a:rPr>
              <a:t>gyrff</a:t>
            </a:r>
            <a:r>
              <a:rPr lang="en-GB" b="0" i="0" u="none" strike="noStrike" dirty="0">
                <a:effectLst/>
                <a:latin typeface="-apple-system"/>
              </a:rPr>
              <a:t> </a:t>
            </a:r>
            <a:r>
              <a:rPr lang="en-GB" b="0" i="0" u="none" strike="noStrike" dirty="0" err="1">
                <a:effectLst/>
                <a:latin typeface="-apple-system"/>
              </a:rPr>
              <a:t>cyhoeddus</a:t>
            </a:r>
            <a:r>
              <a:rPr lang="en-GB" b="0" i="0" u="none" strike="noStrike" dirty="0">
                <a:effectLst/>
                <a:latin typeface="-apple-system"/>
              </a:rPr>
              <a:t> </a:t>
            </a:r>
            <a:r>
              <a:rPr lang="en-GB" b="0" i="0" u="none" strike="noStrike" dirty="0" err="1">
                <a:effectLst/>
                <a:latin typeface="-apple-system"/>
              </a:rPr>
              <a:t>penodedig</a:t>
            </a:r>
            <a:r>
              <a:rPr lang="en-GB" b="0" i="0" u="none" strike="noStrike" dirty="0">
                <a:effectLst/>
                <a:latin typeface="-apple-system"/>
              </a:rPr>
              <a:t> </a:t>
            </a:r>
            <a:r>
              <a:rPr lang="en-GB" b="0" i="0" u="none" strike="noStrike" dirty="0" err="1">
                <a:effectLst/>
                <a:latin typeface="-apple-system"/>
              </a:rPr>
              <a:t>eraill</a:t>
            </a:r>
            <a:r>
              <a:rPr lang="en-GB" b="0" i="0" u="none" strike="noStrike" dirty="0">
                <a:effectLst/>
                <a:latin typeface="-apple-system"/>
              </a:rPr>
              <a:t> </a:t>
            </a:r>
            <a:r>
              <a:rPr lang="en-GB" b="0" i="0" u="none" strike="noStrike" dirty="0" err="1">
                <a:effectLst/>
                <a:latin typeface="-apple-system"/>
              </a:rPr>
              <a:t>ledled</a:t>
            </a:r>
            <a:r>
              <a:rPr lang="en-GB" b="0" i="0" u="none" strike="noStrike" dirty="0">
                <a:effectLst/>
                <a:latin typeface="-apple-system"/>
              </a:rPr>
              <a:t> Cymru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feddwl</a:t>
            </a:r>
            <a:r>
              <a:rPr lang="en-GB" b="0" i="0" u="none" strike="noStrike" dirty="0">
                <a:effectLst/>
                <a:latin typeface="-apple-system"/>
              </a:rPr>
              <a:t> </a:t>
            </a:r>
            <a:r>
              <a:rPr lang="en-GB" b="0" i="0" u="none" strike="noStrike" dirty="0" err="1">
                <a:effectLst/>
                <a:latin typeface="-apple-system"/>
              </a:rPr>
              <a:t>mwy</a:t>
            </a:r>
            <a:r>
              <a:rPr lang="en-GB" b="0" i="0" u="none" strike="noStrike" dirty="0">
                <a:effectLst/>
                <a:latin typeface="-apple-system"/>
              </a:rPr>
              <a:t> am y </a:t>
            </a:r>
            <a:r>
              <a:rPr lang="en-GB" b="0" i="0" u="none" strike="noStrike" dirty="0" err="1">
                <a:effectLst/>
                <a:latin typeface="-apple-system"/>
              </a:rPr>
              <a:t>tymor</a:t>
            </a:r>
            <a:r>
              <a:rPr lang="en-GB" b="0" i="0" u="none" strike="noStrike" dirty="0">
                <a:effectLst/>
                <a:latin typeface="-apple-system"/>
              </a:rPr>
              <a:t> hir, </a:t>
            </a:r>
            <a:r>
              <a:rPr lang="en-GB" b="0" i="0" u="none" strike="noStrike" dirty="0" err="1">
                <a:effectLst/>
                <a:latin typeface="-apple-system"/>
              </a:rPr>
              <a:t>gweithio'n</a:t>
            </a:r>
            <a:r>
              <a:rPr lang="en-GB" b="0" i="0" u="none" strike="noStrike" dirty="0">
                <a:effectLst/>
                <a:latin typeface="-apple-system"/>
              </a:rPr>
              <a:t> well gyda </a:t>
            </a:r>
            <a:r>
              <a:rPr lang="en-GB" b="0" i="0" u="none" strike="noStrike" dirty="0" err="1">
                <a:effectLst/>
                <a:latin typeface="-apple-system"/>
              </a:rPr>
              <a:t>phobl</a:t>
            </a:r>
            <a:r>
              <a:rPr lang="en-GB" b="0" i="0" u="none" strike="noStrike" dirty="0">
                <a:effectLst/>
                <a:latin typeface="-apple-system"/>
              </a:rPr>
              <a:t> a </a:t>
            </a:r>
            <a:r>
              <a:rPr lang="en-GB" b="0" i="0" u="none" strike="noStrike" dirty="0" err="1">
                <a:effectLst/>
                <a:latin typeface="-apple-system"/>
              </a:rPr>
              <a:t>chymunedau</a:t>
            </a:r>
            <a:r>
              <a:rPr lang="en-GB" b="0" i="0" u="none" strike="noStrike" dirty="0">
                <a:effectLst/>
                <a:latin typeface="-apple-system"/>
              </a:rPr>
              <a:t> </a:t>
            </a:r>
            <a:r>
              <a:rPr lang="en-GB" b="0" i="0" u="none" strike="noStrike" dirty="0" err="1">
                <a:effectLst/>
                <a:latin typeface="-apple-system"/>
              </a:rPr>
              <a:t>a'i</a:t>
            </a:r>
            <a:r>
              <a:rPr lang="en-GB" b="0" i="0" u="none" strike="noStrike" dirty="0">
                <a:effectLst/>
                <a:latin typeface="-apple-system"/>
              </a:rPr>
              <a:t> </a:t>
            </a:r>
            <a:r>
              <a:rPr lang="en-GB" b="0" i="0" u="none" strike="noStrike" dirty="0" err="1">
                <a:effectLst/>
                <a:latin typeface="-apple-system"/>
              </a:rPr>
              <a:t>gilydd</a:t>
            </a:r>
            <a:r>
              <a:rPr lang="en-GB" b="0" i="0" u="none" strike="noStrike" dirty="0">
                <a:effectLst/>
                <a:latin typeface="-apple-system"/>
              </a:rPr>
              <a:t>, </a:t>
            </a:r>
            <a:r>
              <a:rPr lang="en-GB" b="0" i="0" u="none" strike="noStrike" dirty="0" err="1">
                <a:effectLst/>
                <a:latin typeface="-apple-system"/>
              </a:rPr>
              <a:t>ceisio</a:t>
            </a:r>
            <a:r>
              <a:rPr lang="en-GB" b="0" i="0" u="none" strike="noStrike" dirty="0">
                <a:effectLst/>
                <a:latin typeface="-apple-system"/>
              </a:rPr>
              <a:t> </a:t>
            </a:r>
            <a:r>
              <a:rPr lang="en-GB" b="0" i="0" u="none" strike="noStrike" dirty="0" err="1">
                <a:effectLst/>
                <a:latin typeface="-apple-system"/>
              </a:rPr>
              <a:t>atal</a:t>
            </a:r>
            <a:r>
              <a:rPr lang="en-GB" b="0" i="0" u="none" strike="noStrike" dirty="0">
                <a:effectLst/>
                <a:latin typeface="-apple-system"/>
              </a:rPr>
              <a:t> </a:t>
            </a:r>
            <a:r>
              <a:rPr lang="en-GB" b="0" i="0" u="none" strike="noStrike" dirty="0" err="1">
                <a:effectLst/>
                <a:latin typeface="-apple-system"/>
              </a:rPr>
              <a:t>problemau</a:t>
            </a:r>
            <a:r>
              <a:rPr lang="en-GB" b="0" i="0" u="none" strike="noStrike" dirty="0">
                <a:effectLst/>
                <a:latin typeface="-apple-system"/>
              </a:rPr>
              <a:t> a </a:t>
            </a:r>
            <a:r>
              <a:rPr lang="en-GB" b="0" i="0" u="none" strike="noStrike" dirty="0" err="1">
                <a:effectLst/>
                <a:latin typeface="-apple-system"/>
              </a:rPr>
              <a:t>defnyddio</a:t>
            </a:r>
            <a:r>
              <a:rPr lang="en-GB" b="0" i="0" u="none" strike="noStrike" dirty="0">
                <a:effectLst/>
                <a:latin typeface="-apple-system"/>
              </a:rPr>
              <a:t> dull </a:t>
            </a:r>
            <a:r>
              <a:rPr lang="en-GB" b="0" i="0" u="none" strike="noStrike" dirty="0" err="1">
                <a:effectLst/>
                <a:latin typeface="-apple-system"/>
              </a:rPr>
              <a:t>mwy</a:t>
            </a:r>
            <a:r>
              <a:rPr lang="en-GB" b="0" i="0" u="none" strike="noStrike" dirty="0">
                <a:effectLst/>
                <a:latin typeface="-apple-system"/>
              </a:rPr>
              <a:t> </a:t>
            </a:r>
            <a:r>
              <a:rPr lang="en-GB" b="0" i="0" u="none" strike="noStrike" dirty="0" err="1">
                <a:effectLst/>
                <a:latin typeface="-apple-system"/>
              </a:rPr>
              <a:t>cydlynol</a:t>
            </a:r>
            <a:r>
              <a:rPr lang="en-GB" b="0" i="0" u="none" strike="noStrike" dirty="0">
                <a:effectLst/>
                <a:latin typeface="-apple-system"/>
              </a:rPr>
              <a:t>.</a:t>
            </a:r>
            <a:endParaRPr lang="en-GB" dirty="0"/>
          </a:p>
        </p:txBody>
      </p:sp>
      <p:pic>
        <p:nvPicPr>
          <p:cNvPr id="7" name="Picture 6" descr="A circular chart with a map in the center&#10;&#10;Description automatically generated">
            <a:extLst>
              <a:ext uri="{FF2B5EF4-FFF2-40B4-BE49-F238E27FC236}">
                <a16:creationId xmlns:a16="http://schemas.microsoft.com/office/drawing/2014/main" id="{7AD14FE7-2243-6258-51FB-209FB42ACBA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552" y="846138"/>
            <a:ext cx="1214710" cy="1214710"/>
          </a:xfrm>
          <a:prstGeom prst="rect">
            <a:avLst/>
          </a:prstGeom>
        </p:spPr>
      </p:pic>
      <p:pic>
        <p:nvPicPr>
          <p:cNvPr id="9" name="Picture 8" descr="A diagram of a map&#10;&#10;Description automatically generated">
            <a:extLst>
              <a:ext uri="{FF2B5EF4-FFF2-40B4-BE49-F238E27FC236}">
                <a16:creationId xmlns:a16="http://schemas.microsoft.com/office/drawing/2014/main" id="{7C7707AB-1718-1739-BB6A-F2591EB9ADD7}"/>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49936" y="793414"/>
            <a:ext cx="1214710" cy="1214710"/>
          </a:xfrm>
          <a:prstGeom prst="rect">
            <a:avLst/>
          </a:prstGeom>
        </p:spPr>
      </p:pic>
    </p:spTree>
    <p:extLst>
      <p:ext uri="{BB962C8B-B14F-4D97-AF65-F5344CB8AC3E}">
        <p14:creationId xmlns:p14="http://schemas.microsoft.com/office/powerpoint/2010/main" val="355272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FC35-A780-4725-88F6-F2A387BE8C77}"/>
              </a:ext>
            </a:extLst>
          </p:cNvPr>
          <p:cNvSpPr>
            <a:spLocks noGrp="1"/>
          </p:cNvSpPr>
          <p:nvPr>
            <p:ph type="title"/>
          </p:nvPr>
        </p:nvSpPr>
        <p:spPr/>
        <p:txBody>
          <a:bodyPr/>
          <a:lstStyle/>
          <a:p>
            <a:r>
              <a:rPr lang="en-GB" dirty="0" err="1"/>
              <a:t>Tasg</a:t>
            </a:r>
            <a:r>
              <a:rPr lang="en-GB" dirty="0"/>
              <a:t> / Task</a:t>
            </a:r>
          </a:p>
        </p:txBody>
      </p:sp>
      <p:sp>
        <p:nvSpPr>
          <p:cNvPr id="3" name="Content Placeholder 2">
            <a:extLst>
              <a:ext uri="{FF2B5EF4-FFF2-40B4-BE49-F238E27FC236}">
                <a16:creationId xmlns:a16="http://schemas.microsoft.com/office/drawing/2014/main" id="{E5565871-55CF-41DD-9AF3-11F74D25C15A}"/>
              </a:ext>
            </a:extLst>
          </p:cNvPr>
          <p:cNvSpPr>
            <a:spLocks noGrp="1"/>
          </p:cNvSpPr>
          <p:nvPr>
            <p:ph idx="1"/>
          </p:nvPr>
        </p:nvSpPr>
        <p:spPr>
          <a:xfrm>
            <a:off x="395536" y="1787757"/>
            <a:ext cx="4114800" cy="4525963"/>
          </a:xfrm>
        </p:spPr>
        <p:txBody>
          <a:bodyPr>
            <a:normAutofit/>
          </a:bodyPr>
          <a:lstStyle/>
          <a:p>
            <a:pPr marL="0" indent="0">
              <a:buNone/>
            </a:pPr>
            <a:r>
              <a:rPr lang="en-GB" sz="2000" dirty="0" err="1"/>
              <a:t>Defnyddiwch</a:t>
            </a:r>
            <a:r>
              <a:rPr lang="en-GB" sz="2000" dirty="0"/>
              <a:t> un </a:t>
            </a:r>
            <a:r>
              <a:rPr lang="en-GB" sz="2000" dirty="0" err="1"/>
              <a:t>o'r</a:t>
            </a:r>
            <a:r>
              <a:rPr lang="en-GB" sz="2000" dirty="0"/>
              <a:t> </a:t>
            </a:r>
            <a:r>
              <a:rPr lang="en-GB" sz="2000" dirty="0" err="1"/>
              <a:t>polisïau</a:t>
            </a:r>
            <a:r>
              <a:rPr lang="en-GB" sz="2000" dirty="0"/>
              <a:t> </a:t>
            </a:r>
            <a:r>
              <a:rPr lang="en-GB" sz="2000" dirty="0" err="1"/>
              <a:t>hyn</a:t>
            </a:r>
            <a:r>
              <a:rPr lang="en-GB" sz="2000" dirty="0"/>
              <a:t> </a:t>
            </a:r>
            <a:r>
              <a:rPr lang="en-GB" sz="2000" dirty="0" err="1"/>
              <a:t>gofynnwch</a:t>
            </a:r>
            <a:r>
              <a:rPr lang="en-GB" sz="2000" dirty="0"/>
              <a:t> </a:t>
            </a:r>
            <a:r>
              <a:rPr lang="en-GB" sz="2000" dirty="0" err="1"/>
              <a:t>i</a:t>
            </a:r>
            <a:r>
              <a:rPr lang="en-GB" sz="2000" dirty="0"/>
              <a:t> Copilot
Sut </a:t>
            </a:r>
            <a:r>
              <a:rPr lang="en-GB" sz="2000" dirty="0" err="1"/>
              <a:t>mae</a:t>
            </a:r>
            <a:r>
              <a:rPr lang="en-GB" sz="2000" dirty="0"/>
              <a:t> </a:t>
            </a:r>
            <a:r>
              <a:rPr lang="en-GB" sz="2000" dirty="0" err="1"/>
              <a:t>hyn</a:t>
            </a:r>
            <a:r>
              <a:rPr lang="en-GB" sz="2000" dirty="0"/>
              <a:t> </a:t>
            </a:r>
            <a:r>
              <a:rPr lang="en-GB" sz="2000" dirty="0" err="1"/>
              <a:t>yn</a:t>
            </a:r>
            <a:r>
              <a:rPr lang="en-GB" sz="2000" dirty="0"/>
              <a:t> </a:t>
            </a:r>
            <a:r>
              <a:rPr lang="en-GB" sz="2000" dirty="0" err="1"/>
              <a:t>cysylltu</a:t>
            </a:r>
            <a:r>
              <a:rPr lang="en-GB" sz="2000" dirty="0"/>
              <a:t> â </a:t>
            </a:r>
            <a:r>
              <a:rPr lang="en-GB" sz="2000" dirty="0" err="1"/>
              <a:t>chydraddoldeb</a:t>
            </a:r>
            <a:r>
              <a:rPr lang="en-GB" sz="2000" dirty="0"/>
              <a:t> </a:t>
            </a:r>
            <a:r>
              <a:rPr lang="en-GB" sz="2000" dirty="0" err="1"/>
              <a:t>i</a:t>
            </a:r>
            <a:r>
              <a:rPr lang="en-GB" sz="2000" dirty="0"/>
              <a:t> </a:t>
            </a:r>
            <a:r>
              <a:rPr lang="en-GB" sz="2000" dirty="0" err="1"/>
              <a:t>fyfyrwyr</a:t>
            </a:r>
            <a:r>
              <a:rPr lang="en-GB" sz="2000" dirty="0"/>
              <a:t> </a:t>
            </a:r>
            <a:r>
              <a:rPr lang="en-GB" sz="2000" dirty="0" err="1"/>
              <a:t>mewn</a:t>
            </a:r>
            <a:r>
              <a:rPr lang="en-GB" sz="2000" dirty="0"/>
              <a:t> </a:t>
            </a:r>
            <a:r>
              <a:rPr lang="en-GB" sz="2000" dirty="0" err="1"/>
              <a:t>ysgolion</a:t>
            </a:r>
            <a:r>
              <a:rPr lang="en-GB" sz="2000" dirty="0"/>
              <a:t>?
Beth </a:t>
            </a:r>
            <a:r>
              <a:rPr lang="en-GB" sz="2000" dirty="0" err="1"/>
              <a:t>yw'r</a:t>
            </a:r>
            <a:r>
              <a:rPr lang="en-GB" sz="2000" dirty="0"/>
              <a:t> </a:t>
            </a:r>
            <a:r>
              <a:rPr lang="en-GB" sz="2000" dirty="0" err="1"/>
              <a:t>beirniadaeth</a:t>
            </a:r>
            <a:r>
              <a:rPr lang="en-GB" sz="2000" dirty="0"/>
              <a:t> </a:t>
            </a:r>
            <a:r>
              <a:rPr lang="en-GB" sz="2000" dirty="0" err="1"/>
              <a:t>o'r</a:t>
            </a:r>
            <a:r>
              <a:rPr lang="en-GB" sz="2000" dirty="0"/>
              <a:t> </a:t>
            </a:r>
            <a:r>
              <a:rPr lang="en-GB" sz="2000" dirty="0" err="1"/>
              <a:t>polisi</a:t>
            </a:r>
            <a:r>
              <a:rPr lang="en-GB" sz="2000" dirty="0"/>
              <a:t> </a:t>
            </a:r>
            <a:r>
              <a:rPr lang="en-GB" sz="2000" dirty="0" err="1"/>
              <a:t>hwn</a:t>
            </a:r>
            <a:r>
              <a:rPr lang="en-GB" sz="2000" dirty="0"/>
              <a:t> </a:t>
            </a:r>
            <a:r>
              <a:rPr lang="en-GB" sz="2000" dirty="0" err="1"/>
              <a:t>mewn</a:t>
            </a:r>
            <a:r>
              <a:rPr lang="en-GB" sz="2000" dirty="0"/>
              <a:t> </a:t>
            </a:r>
            <a:r>
              <a:rPr lang="en-GB" sz="2000" dirty="0" err="1"/>
              <a:t>perthynas</a:t>
            </a:r>
            <a:r>
              <a:rPr lang="en-GB" sz="2000" dirty="0"/>
              <a:t> â </a:t>
            </a:r>
            <a:r>
              <a:rPr lang="en-GB" sz="2000" dirty="0" err="1"/>
              <a:t>chynhwysiant</a:t>
            </a:r>
            <a:r>
              <a:rPr lang="en-GB" sz="2000" dirty="0"/>
              <a:t> ac </a:t>
            </a:r>
            <a:r>
              <a:rPr lang="en-GB" sz="2000" dirty="0" err="1"/>
              <a:t>allgáu</a:t>
            </a:r>
            <a:r>
              <a:rPr lang="en-GB" sz="2000" dirty="0"/>
              <a:t> </a:t>
            </a:r>
            <a:r>
              <a:rPr lang="en-GB" sz="2000" dirty="0" err="1"/>
              <a:t>cymdeithasol</a:t>
            </a:r>
            <a:r>
              <a:rPr lang="en-GB" sz="2000" dirty="0"/>
              <a:t>?</a:t>
            </a:r>
          </a:p>
          <a:p>
            <a:pPr marL="0" indent="0">
              <a:buNone/>
            </a:pPr>
            <a:r>
              <a:rPr lang="en-GB" sz="2000" dirty="0" err="1"/>
              <a:t>Ydy</a:t>
            </a:r>
            <a:r>
              <a:rPr lang="en-GB" sz="2000" dirty="0"/>
              <a:t> </a:t>
            </a:r>
            <a:r>
              <a:rPr lang="en-GB" sz="2000" dirty="0" err="1"/>
              <a:t>wedi</a:t>
            </a:r>
            <a:r>
              <a:rPr lang="en-GB" sz="2000" dirty="0"/>
              <a:t> bod </a:t>
            </a:r>
            <a:r>
              <a:rPr lang="en-GB" sz="2000" dirty="0" err="1"/>
              <a:t>yn</a:t>
            </a:r>
            <a:r>
              <a:rPr lang="en-GB" sz="2000" dirty="0"/>
              <a:t> y </a:t>
            </a:r>
            <a:r>
              <a:rPr lang="en-GB" sz="2000" dirty="0" err="1"/>
              <a:t>newyddion</a:t>
            </a:r>
            <a:r>
              <a:rPr lang="en-GB" sz="2000" dirty="0"/>
              <a:t>? Beth </a:t>
            </a:r>
            <a:r>
              <a:rPr lang="en-GB" sz="2000" dirty="0" err="1"/>
              <a:t>ddwedon</a:t>
            </a:r>
            <a:r>
              <a:rPr lang="en-GB" sz="2000" dirty="0"/>
              <a:t> </a:t>
            </a:r>
            <a:r>
              <a:rPr lang="en-GB" sz="2000" dirty="0" err="1"/>
              <a:t>nhw</a:t>
            </a:r>
            <a:r>
              <a:rPr lang="en-GB" sz="2000" dirty="0"/>
              <a:t>?
Pa 2 </a:t>
            </a:r>
            <a:r>
              <a:rPr lang="en-GB" sz="2000" dirty="0" err="1"/>
              <a:t>erthygl</a:t>
            </a:r>
            <a:r>
              <a:rPr lang="en-GB" sz="2000" dirty="0"/>
              <a:t> </a:t>
            </a:r>
            <a:r>
              <a:rPr lang="en-GB" sz="2000" dirty="0" err="1"/>
              <a:t>ymchwil</a:t>
            </a:r>
            <a:r>
              <a:rPr lang="en-GB" sz="2000" dirty="0"/>
              <a:t> alla </a:t>
            </a:r>
            <a:r>
              <a:rPr lang="en-GB" sz="2000" dirty="0" err="1"/>
              <a:t>i</a:t>
            </a:r>
            <a:r>
              <a:rPr lang="en-GB" sz="2000" dirty="0"/>
              <a:t> </a:t>
            </a:r>
            <a:r>
              <a:rPr lang="en-GB" sz="2000" dirty="0" err="1"/>
              <a:t>ddod</a:t>
            </a:r>
            <a:r>
              <a:rPr lang="en-GB" sz="2000" dirty="0"/>
              <a:t> o </a:t>
            </a:r>
            <a:r>
              <a:rPr lang="en-GB" sz="2000" dirty="0" err="1"/>
              <a:t>hyd</a:t>
            </a:r>
            <a:r>
              <a:rPr lang="en-GB" sz="2000" dirty="0"/>
              <a:t> </a:t>
            </a:r>
            <a:r>
              <a:rPr lang="en-GB" sz="2000" dirty="0" err="1"/>
              <a:t>iddynt</a:t>
            </a:r>
            <a:r>
              <a:rPr lang="en-GB" sz="2000" dirty="0"/>
              <a:t> </a:t>
            </a:r>
            <a:r>
              <a:rPr lang="en-GB" sz="2000" dirty="0" err="1"/>
              <a:t>sy'n</a:t>
            </a:r>
            <a:r>
              <a:rPr lang="en-GB" sz="2000" dirty="0"/>
              <a:t> </a:t>
            </a:r>
            <a:r>
              <a:rPr lang="en-GB" sz="2000" dirty="0" err="1"/>
              <a:t>ymwneud</a:t>
            </a:r>
            <a:r>
              <a:rPr lang="en-GB" sz="2000" dirty="0"/>
              <a:t> â </a:t>
            </a:r>
            <a:r>
              <a:rPr lang="en-GB" sz="2000" dirty="0" err="1"/>
              <a:t>rhai</a:t>
            </a:r>
            <a:r>
              <a:rPr lang="en-GB" sz="2000" dirty="0"/>
              <a:t> </a:t>
            </a:r>
            <a:r>
              <a:rPr lang="en-GB" sz="2000" dirty="0" err="1"/>
              <a:t>o'r</a:t>
            </a:r>
            <a:r>
              <a:rPr lang="en-GB" sz="2000" dirty="0"/>
              <a:t> </a:t>
            </a:r>
            <a:r>
              <a:rPr lang="en-GB" sz="2000" dirty="0" err="1"/>
              <a:t>beirniadaethau</a:t>
            </a:r>
            <a:r>
              <a:rPr lang="en-GB" sz="2000" dirty="0"/>
              <a:t>?</a:t>
            </a:r>
          </a:p>
        </p:txBody>
      </p:sp>
      <p:sp>
        <p:nvSpPr>
          <p:cNvPr id="4" name="Content Placeholder 2">
            <a:extLst>
              <a:ext uri="{FF2B5EF4-FFF2-40B4-BE49-F238E27FC236}">
                <a16:creationId xmlns:a16="http://schemas.microsoft.com/office/drawing/2014/main" id="{083232AE-BB39-A369-A848-ECED7F76F1CA}"/>
              </a:ext>
            </a:extLst>
          </p:cNvPr>
          <p:cNvSpPr txBox="1">
            <a:spLocks/>
          </p:cNvSpPr>
          <p:nvPr/>
        </p:nvSpPr>
        <p:spPr>
          <a:xfrm>
            <a:off x="4788024" y="1789103"/>
            <a:ext cx="4114800" cy="4525963"/>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800" dirty="0"/>
              <a:t>Use one of these policies ask Copilot</a:t>
            </a:r>
          </a:p>
          <a:p>
            <a:endParaRPr lang="en-GB" sz="2800" dirty="0"/>
          </a:p>
          <a:p>
            <a:r>
              <a:rPr lang="en-GB" sz="2800" dirty="0"/>
              <a:t>How does this link to equality for students in schools?</a:t>
            </a:r>
          </a:p>
          <a:p>
            <a:r>
              <a:rPr lang="en-GB" sz="2800" dirty="0"/>
              <a:t>What are the criticisms of this policy in relation to inclusion and social exclusion?</a:t>
            </a:r>
          </a:p>
          <a:p>
            <a:r>
              <a:rPr lang="en-GB" sz="2800" dirty="0"/>
              <a:t>Has it been in the news? What did they say?</a:t>
            </a:r>
          </a:p>
          <a:p>
            <a:r>
              <a:rPr lang="en-GB" sz="2800" dirty="0"/>
              <a:t>What 2 research articles can I find that relates to some of the criticisms?</a:t>
            </a:r>
          </a:p>
        </p:txBody>
      </p:sp>
      <p:pic>
        <p:nvPicPr>
          <p:cNvPr id="6" name="Picture 5" descr="A group of people watching a video&#10;&#10;Description automatically generated">
            <a:extLst>
              <a:ext uri="{FF2B5EF4-FFF2-40B4-BE49-F238E27FC236}">
                <a16:creationId xmlns:a16="http://schemas.microsoft.com/office/drawing/2014/main" id="{EEEC4885-ED4B-9997-A956-7BC537528CB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188640"/>
            <a:ext cx="1400155" cy="1512168"/>
          </a:xfrm>
          <a:prstGeom prst="rect">
            <a:avLst/>
          </a:prstGeom>
        </p:spPr>
      </p:pic>
    </p:spTree>
    <p:extLst>
      <p:ext uri="{BB962C8B-B14F-4D97-AF65-F5344CB8AC3E}">
        <p14:creationId xmlns:p14="http://schemas.microsoft.com/office/powerpoint/2010/main" val="1088170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0D6D7E-4BBF-2364-9419-FEAF85879157}"/>
              </a:ext>
            </a:extLst>
          </p:cNvPr>
          <p:cNvSpPr>
            <a:spLocks noGrp="1"/>
          </p:cNvSpPr>
          <p:nvPr>
            <p:ph type="title"/>
          </p:nvPr>
        </p:nvSpPr>
        <p:spPr/>
        <p:txBody>
          <a:bodyPr/>
          <a:lstStyle/>
          <a:p>
            <a:r>
              <a:rPr lang="en-GB" dirty="0" err="1"/>
              <a:t>Pigwch</a:t>
            </a:r>
            <a:r>
              <a:rPr lang="en-GB" dirty="0"/>
              <a:t> un!</a:t>
            </a:r>
          </a:p>
        </p:txBody>
      </p:sp>
      <p:sp>
        <p:nvSpPr>
          <p:cNvPr id="5" name="Content Placeholder 4">
            <a:extLst>
              <a:ext uri="{FF2B5EF4-FFF2-40B4-BE49-F238E27FC236}">
                <a16:creationId xmlns:a16="http://schemas.microsoft.com/office/drawing/2014/main" id="{7354E69B-1552-3FE3-72FF-A8A329641180}"/>
              </a:ext>
            </a:extLst>
          </p:cNvPr>
          <p:cNvSpPr>
            <a:spLocks noGrp="1"/>
          </p:cNvSpPr>
          <p:nvPr>
            <p:ph sz="half" idx="1"/>
          </p:nvPr>
        </p:nvSpPr>
        <p:spPr/>
        <p:txBody>
          <a:bodyPr>
            <a:normAutofit fontScale="92500" lnSpcReduction="10000"/>
          </a:bodyPr>
          <a:lstStyle/>
          <a:p>
            <a:r>
              <a:rPr lang="fr-FR" sz="2200" dirty="0" err="1">
                <a:latin typeface="Segoe UI" panose="020B0502040204020203" pitchFamily="34" charset="0"/>
              </a:rPr>
              <a:t>Anti‑racist</a:t>
            </a:r>
            <a:r>
              <a:rPr lang="fr-FR" sz="2200" dirty="0">
                <a:latin typeface="Segoe UI" panose="020B0502040204020203" pitchFamily="34" charset="0"/>
              </a:rPr>
              <a:t> Wales Action Plan (2022–2030)</a:t>
            </a:r>
          </a:p>
          <a:p>
            <a:r>
              <a:rPr lang="en-GB" sz="2200" dirty="0">
                <a:latin typeface="Segoe UI" panose="020B0502040204020203" pitchFamily="34" charset="0"/>
              </a:rPr>
              <a:t>Curriculum for Wales (Curriculum &amp; Assessment Act 2021)</a:t>
            </a:r>
          </a:p>
          <a:p>
            <a:r>
              <a:rPr lang="en-GB" sz="2200" dirty="0">
                <a:latin typeface="Segoe UI" panose="020B0502040204020203" pitchFamily="34" charset="0"/>
              </a:rPr>
              <a:t>Additional Learning Needs Code for Wales 2021</a:t>
            </a:r>
          </a:p>
          <a:p>
            <a:r>
              <a:rPr lang="en-GB" sz="2200" dirty="0">
                <a:latin typeface="Segoe UI" panose="020B0502040204020203" pitchFamily="34" charset="0"/>
              </a:rPr>
              <a:t>Child Poverty Strategy for Wales 2024</a:t>
            </a:r>
          </a:p>
          <a:p>
            <a:r>
              <a:rPr lang="en-GB" sz="2200" dirty="0">
                <a:latin typeface="Segoe UI" panose="020B0502040204020203" pitchFamily="34" charset="0"/>
              </a:rPr>
              <a:t>EHRC “Education Systems: Welsh Government Action” (2025)</a:t>
            </a:r>
          </a:p>
          <a:p>
            <a:r>
              <a:rPr lang="en-GB" sz="2200" dirty="0">
                <a:latin typeface="Segoe UI" panose="020B0502040204020203" pitchFamily="34" charset="0"/>
              </a:rPr>
              <a:t>Welsh Government Strategic Equality &amp; Human Rights Plan (2025–2029)</a:t>
            </a:r>
          </a:p>
          <a:p>
            <a:endParaRPr lang="en-GB" sz="2400" dirty="0">
              <a:latin typeface="Segoe UI" panose="020B0502040204020203" pitchFamily="34" charset="0"/>
            </a:endParaRPr>
          </a:p>
          <a:p>
            <a:endParaRPr lang="en-GB" sz="2200" dirty="0">
              <a:latin typeface="Segoe UI" panose="020B0502040204020203" pitchFamily="34" charset="0"/>
            </a:endParaRPr>
          </a:p>
          <a:p>
            <a:endParaRPr lang="en-GB" sz="2200"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fr-FR" dirty="0">
              <a:latin typeface="Segoe UI" panose="020B0502040204020203" pitchFamily="34" charset="0"/>
            </a:endParaRPr>
          </a:p>
          <a:p>
            <a:endParaRPr lang="fr-FR" dirty="0">
              <a:latin typeface="Segoe UI" panose="020B0502040204020203" pitchFamily="34" charset="0"/>
            </a:endParaRPr>
          </a:p>
          <a:p>
            <a:endParaRPr lang="en-GB" dirty="0"/>
          </a:p>
        </p:txBody>
      </p:sp>
      <p:sp>
        <p:nvSpPr>
          <p:cNvPr id="22" name="Content Placeholder 4">
            <a:extLst>
              <a:ext uri="{FF2B5EF4-FFF2-40B4-BE49-F238E27FC236}">
                <a16:creationId xmlns:a16="http://schemas.microsoft.com/office/drawing/2014/main" id="{C8831F09-2369-178B-9560-1611A8C69502}"/>
              </a:ext>
            </a:extLst>
          </p:cNvPr>
          <p:cNvSpPr>
            <a:spLocks noGrp="1"/>
          </p:cNvSpPr>
          <p:nvPr>
            <p:ph sz="half" idx="2"/>
          </p:nvPr>
        </p:nvSpPr>
        <p:spPr>
          <a:xfrm>
            <a:off x="4648200" y="1600200"/>
            <a:ext cx="4038600" cy="4525963"/>
          </a:xfrm>
        </p:spPr>
        <p:txBody>
          <a:bodyPr>
            <a:normAutofit fontScale="92500" lnSpcReduction="10000"/>
          </a:bodyPr>
          <a:lstStyle/>
          <a:p>
            <a:r>
              <a:rPr lang="fr-FR" sz="2200" dirty="0" err="1">
                <a:latin typeface="Segoe UI" panose="020B0502040204020203" pitchFamily="34" charset="0"/>
              </a:rPr>
              <a:t>Cynllun</a:t>
            </a:r>
            <a:r>
              <a:rPr lang="fr-FR" sz="2200" dirty="0">
                <a:latin typeface="Segoe UI" panose="020B0502040204020203" pitchFamily="34" charset="0"/>
              </a:rPr>
              <a:t> </a:t>
            </a:r>
            <a:r>
              <a:rPr lang="fr-FR" sz="2200" dirty="0" err="1">
                <a:latin typeface="Segoe UI" panose="020B0502040204020203" pitchFamily="34" charset="0"/>
              </a:rPr>
              <a:t>Gweithredu</a:t>
            </a:r>
            <a:r>
              <a:rPr lang="fr-FR" sz="2200" dirty="0">
                <a:latin typeface="Segoe UI" panose="020B0502040204020203" pitchFamily="34" charset="0"/>
              </a:rPr>
              <a:t> </a:t>
            </a:r>
            <a:r>
              <a:rPr lang="fr-FR" sz="2200" dirty="0" err="1">
                <a:latin typeface="Segoe UI" panose="020B0502040204020203" pitchFamily="34" charset="0"/>
              </a:rPr>
              <a:t>Cymru</a:t>
            </a:r>
            <a:r>
              <a:rPr lang="fr-FR" sz="2200" dirty="0">
                <a:latin typeface="Segoe UI" panose="020B0502040204020203" pitchFamily="34" charset="0"/>
              </a:rPr>
              <a:t> </a:t>
            </a:r>
            <a:r>
              <a:rPr lang="fr-FR" sz="2200" dirty="0" err="1">
                <a:latin typeface="Segoe UI" panose="020B0502040204020203" pitchFamily="34" charset="0"/>
              </a:rPr>
              <a:t>Gwrth-hiliol</a:t>
            </a:r>
            <a:r>
              <a:rPr lang="fr-FR" sz="2200" dirty="0">
                <a:latin typeface="Segoe UI" panose="020B0502040204020203" pitchFamily="34" charset="0"/>
              </a:rPr>
              <a:t> (2022–2030)
</a:t>
            </a:r>
            <a:r>
              <a:rPr lang="fr-FR" sz="2200" dirty="0" err="1">
                <a:latin typeface="Segoe UI" panose="020B0502040204020203" pitchFamily="34" charset="0"/>
              </a:rPr>
              <a:t>Cwricwlwm</a:t>
            </a:r>
            <a:r>
              <a:rPr lang="fr-FR" sz="2200" dirty="0">
                <a:latin typeface="Segoe UI" panose="020B0502040204020203" pitchFamily="34" charset="0"/>
              </a:rPr>
              <a:t> </a:t>
            </a:r>
            <a:r>
              <a:rPr lang="fr-FR" sz="2200" dirty="0" err="1">
                <a:latin typeface="Segoe UI" panose="020B0502040204020203" pitchFamily="34" charset="0"/>
              </a:rPr>
              <a:t>Cymru</a:t>
            </a:r>
            <a:r>
              <a:rPr lang="fr-FR" sz="2200" dirty="0">
                <a:latin typeface="Segoe UI" panose="020B0502040204020203" pitchFamily="34" charset="0"/>
              </a:rPr>
              <a:t> (</a:t>
            </a:r>
            <a:r>
              <a:rPr lang="fr-FR" sz="2200" dirty="0" err="1">
                <a:latin typeface="Segoe UI" panose="020B0502040204020203" pitchFamily="34" charset="0"/>
              </a:rPr>
              <a:t>Deddf</a:t>
            </a:r>
            <a:r>
              <a:rPr lang="fr-FR" sz="2200" dirty="0">
                <a:latin typeface="Segoe UI" panose="020B0502040204020203" pitchFamily="34" charset="0"/>
              </a:rPr>
              <a:t> </a:t>
            </a:r>
            <a:r>
              <a:rPr lang="fr-FR" sz="2200" dirty="0" err="1">
                <a:latin typeface="Segoe UI" panose="020B0502040204020203" pitchFamily="34" charset="0"/>
              </a:rPr>
              <a:t>Cwricwlwm</a:t>
            </a:r>
            <a:r>
              <a:rPr lang="fr-FR" sz="2200" dirty="0">
                <a:latin typeface="Segoe UI" panose="020B0502040204020203" pitchFamily="34" charset="0"/>
              </a:rPr>
              <a:t> </a:t>
            </a:r>
            <a:r>
              <a:rPr lang="fr-FR" sz="2200" dirty="0" err="1">
                <a:latin typeface="Segoe UI" panose="020B0502040204020203" pitchFamily="34" charset="0"/>
              </a:rPr>
              <a:t>ac</a:t>
            </a:r>
            <a:r>
              <a:rPr lang="fr-FR" sz="2200" dirty="0">
                <a:latin typeface="Segoe UI" panose="020B0502040204020203" pitchFamily="34" charset="0"/>
              </a:rPr>
              <a:t> </a:t>
            </a:r>
            <a:r>
              <a:rPr lang="fr-FR" sz="2200" dirty="0" err="1">
                <a:latin typeface="Segoe UI" panose="020B0502040204020203" pitchFamily="34" charset="0"/>
              </a:rPr>
              <a:t>Asesu</a:t>
            </a:r>
            <a:r>
              <a:rPr lang="fr-FR" sz="2200" dirty="0">
                <a:latin typeface="Segoe UI" panose="020B0502040204020203" pitchFamily="34" charset="0"/>
              </a:rPr>
              <a:t> 2021)
Cod </a:t>
            </a:r>
            <a:r>
              <a:rPr lang="fr-FR" sz="2200" dirty="0" err="1">
                <a:latin typeface="Segoe UI" panose="020B0502040204020203" pitchFamily="34" charset="0"/>
              </a:rPr>
              <a:t>Anghenion</a:t>
            </a:r>
            <a:r>
              <a:rPr lang="fr-FR" sz="2200" dirty="0">
                <a:latin typeface="Segoe UI" panose="020B0502040204020203" pitchFamily="34" charset="0"/>
              </a:rPr>
              <a:t> </a:t>
            </a:r>
            <a:r>
              <a:rPr lang="fr-FR" sz="2200" dirty="0" err="1">
                <a:latin typeface="Segoe UI" panose="020B0502040204020203" pitchFamily="34" charset="0"/>
              </a:rPr>
              <a:t>Dysgu</a:t>
            </a:r>
            <a:r>
              <a:rPr lang="fr-FR" sz="2200" dirty="0">
                <a:latin typeface="Segoe UI" panose="020B0502040204020203" pitchFamily="34" charset="0"/>
              </a:rPr>
              <a:t> </a:t>
            </a:r>
            <a:r>
              <a:rPr lang="fr-FR" sz="2200" dirty="0" err="1">
                <a:latin typeface="Segoe UI" panose="020B0502040204020203" pitchFamily="34" charset="0"/>
              </a:rPr>
              <a:t>Ychwanegol</a:t>
            </a:r>
            <a:r>
              <a:rPr lang="fr-FR" sz="2200" dirty="0">
                <a:latin typeface="Segoe UI" panose="020B0502040204020203" pitchFamily="34" charset="0"/>
              </a:rPr>
              <a:t> </a:t>
            </a:r>
            <a:r>
              <a:rPr lang="fr-FR" sz="2200" dirty="0" err="1">
                <a:latin typeface="Segoe UI" panose="020B0502040204020203" pitchFamily="34" charset="0"/>
              </a:rPr>
              <a:t>Cymru</a:t>
            </a:r>
            <a:r>
              <a:rPr lang="fr-FR" sz="2200" dirty="0">
                <a:latin typeface="Segoe UI" panose="020B0502040204020203" pitchFamily="34" charset="0"/>
              </a:rPr>
              <a:t> 2021
</a:t>
            </a:r>
            <a:r>
              <a:rPr lang="fr-FR" sz="2200" dirty="0" err="1">
                <a:latin typeface="Segoe UI" panose="020B0502040204020203" pitchFamily="34" charset="0"/>
              </a:rPr>
              <a:t>Strategaeth</a:t>
            </a:r>
            <a:r>
              <a:rPr lang="fr-FR" sz="2200" dirty="0">
                <a:latin typeface="Segoe UI" panose="020B0502040204020203" pitchFamily="34" charset="0"/>
              </a:rPr>
              <a:t> </a:t>
            </a:r>
            <a:r>
              <a:rPr lang="fr-FR" sz="2200" dirty="0" err="1">
                <a:latin typeface="Segoe UI" panose="020B0502040204020203" pitchFamily="34" charset="0"/>
              </a:rPr>
              <a:t>Tlodi</a:t>
            </a:r>
            <a:r>
              <a:rPr lang="fr-FR" sz="2200" dirty="0">
                <a:latin typeface="Segoe UI" panose="020B0502040204020203" pitchFamily="34" charset="0"/>
              </a:rPr>
              <a:t> Plant </a:t>
            </a:r>
            <a:r>
              <a:rPr lang="fr-FR" sz="2200" dirty="0" err="1">
                <a:latin typeface="Segoe UI" panose="020B0502040204020203" pitchFamily="34" charset="0"/>
              </a:rPr>
              <a:t>Cymru</a:t>
            </a:r>
            <a:r>
              <a:rPr lang="fr-FR" sz="2200" dirty="0">
                <a:latin typeface="Segoe UI" panose="020B0502040204020203" pitchFamily="34" charset="0"/>
              </a:rPr>
              <a:t> 2024
EHRC "</a:t>
            </a:r>
            <a:r>
              <a:rPr lang="fr-FR" sz="2200" dirty="0" err="1">
                <a:latin typeface="Segoe UI" panose="020B0502040204020203" pitchFamily="34" charset="0"/>
              </a:rPr>
              <a:t>Systemau</a:t>
            </a:r>
            <a:r>
              <a:rPr lang="fr-FR" sz="2200" dirty="0">
                <a:latin typeface="Segoe UI" panose="020B0502040204020203" pitchFamily="34" charset="0"/>
              </a:rPr>
              <a:t> </a:t>
            </a:r>
            <a:r>
              <a:rPr lang="fr-FR" sz="2200" dirty="0" err="1">
                <a:latin typeface="Segoe UI" panose="020B0502040204020203" pitchFamily="34" charset="0"/>
              </a:rPr>
              <a:t>Addysg</a:t>
            </a:r>
            <a:r>
              <a:rPr lang="fr-FR" sz="2200" dirty="0">
                <a:latin typeface="Segoe UI" panose="020B0502040204020203" pitchFamily="34" charset="0"/>
              </a:rPr>
              <a:t>: </a:t>
            </a:r>
            <a:r>
              <a:rPr lang="fr-FR" sz="2200" dirty="0" err="1">
                <a:latin typeface="Segoe UI" panose="020B0502040204020203" pitchFamily="34" charset="0"/>
              </a:rPr>
              <a:t>Gweithredu</a:t>
            </a:r>
            <a:r>
              <a:rPr lang="fr-FR" sz="2200" dirty="0">
                <a:latin typeface="Segoe UI" panose="020B0502040204020203" pitchFamily="34" charset="0"/>
              </a:rPr>
              <a:t> </a:t>
            </a:r>
            <a:r>
              <a:rPr lang="fr-FR" sz="2200" dirty="0" err="1">
                <a:latin typeface="Segoe UI" panose="020B0502040204020203" pitchFamily="34" charset="0"/>
              </a:rPr>
              <a:t>Llywodraeth</a:t>
            </a:r>
            <a:r>
              <a:rPr lang="fr-FR" sz="2200" dirty="0">
                <a:latin typeface="Segoe UI" panose="020B0502040204020203" pitchFamily="34" charset="0"/>
              </a:rPr>
              <a:t> </a:t>
            </a:r>
            <a:r>
              <a:rPr lang="fr-FR" sz="2200" dirty="0" err="1">
                <a:latin typeface="Segoe UI" panose="020B0502040204020203" pitchFamily="34" charset="0"/>
              </a:rPr>
              <a:t>Cymru</a:t>
            </a:r>
            <a:r>
              <a:rPr lang="fr-FR" sz="2200" dirty="0">
                <a:latin typeface="Segoe UI" panose="020B0502040204020203" pitchFamily="34" charset="0"/>
              </a:rPr>
              <a:t>" (2025)
</a:t>
            </a:r>
            <a:r>
              <a:rPr lang="fr-FR" sz="2200" dirty="0" err="1">
                <a:latin typeface="Segoe UI" panose="020B0502040204020203" pitchFamily="34" charset="0"/>
              </a:rPr>
              <a:t>Cynllun</a:t>
            </a:r>
            <a:r>
              <a:rPr lang="fr-FR" sz="2200" dirty="0">
                <a:latin typeface="Segoe UI" panose="020B0502040204020203" pitchFamily="34" charset="0"/>
              </a:rPr>
              <a:t> </a:t>
            </a:r>
            <a:r>
              <a:rPr lang="fr-FR" sz="2200" dirty="0" err="1">
                <a:latin typeface="Segoe UI" panose="020B0502040204020203" pitchFamily="34" charset="0"/>
              </a:rPr>
              <a:t>Strategol</a:t>
            </a:r>
            <a:r>
              <a:rPr lang="fr-FR" sz="2200" dirty="0">
                <a:latin typeface="Segoe UI" panose="020B0502040204020203" pitchFamily="34" charset="0"/>
              </a:rPr>
              <a:t> </a:t>
            </a:r>
            <a:r>
              <a:rPr lang="fr-FR" sz="2200" dirty="0" err="1">
                <a:latin typeface="Segoe UI" panose="020B0502040204020203" pitchFamily="34" charset="0"/>
              </a:rPr>
              <a:t>Cydraddoldeb</a:t>
            </a:r>
            <a:r>
              <a:rPr lang="fr-FR" sz="2200" dirty="0">
                <a:latin typeface="Segoe UI" panose="020B0502040204020203" pitchFamily="34" charset="0"/>
              </a:rPr>
              <a:t> a </a:t>
            </a:r>
            <a:r>
              <a:rPr lang="fr-FR" sz="2200" dirty="0" err="1">
                <a:latin typeface="Segoe UI" panose="020B0502040204020203" pitchFamily="34" charset="0"/>
              </a:rPr>
              <a:t>Hawliau</a:t>
            </a:r>
            <a:r>
              <a:rPr lang="fr-FR" sz="2200" dirty="0">
                <a:latin typeface="Segoe UI" panose="020B0502040204020203" pitchFamily="34" charset="0"/>
              </a:rPr>
              <a:t> </a:t>
            </a:r>
            <a:r>
              <a:rPr lang="fr-FR" sz="2200" dirty="0" err="1">
                <a:latin typeface="Segoe UI" panose="020B0502040204020203" pitchFamily="34" charset="0"/>
              </a:rPr>
              <a:t>Dynol</a:t>
            </a:r>
            <a:r>
              <a:rPr lang="fr-FR" sz="2200" dirty="0">
                <a:latin typeface="Segoe UI" panose="020B0502040204020203" pitchFamily="34" charset="0"/>
              </a:rPr>
              <a:t> </a:t>
            </a:r>
            <a:r>
              <a:rPr lang="fr-FR" sz="2200" dirty="0" err="1">
                <a:latin typeface="Segoe UI" panose="020B0502040204020203" pitchFamily="34" charset="0"/>
              </a:rPr>
              <a:t>Llywodraeth</a:t>
            </a:r>
            <a:r>
              <a:rPr lang="fr-FR" sz="2200" dirty="0">
                <a:latin typeface="Segoe UI" panose="020B0502040204020203" pitchFamily="34" charset="0"/>
              </a:rPr>
              <a:t> </a:t>
            </a:r>
            <a:r>
              <a:rPr lang="fr-FR" sz="2200" dirty="0" err="1">
                <a:latin typeface="Segoe UI" panose="020B0502040204020203" pitchFamily="34" charset="0"/>
              </a:rPr>
              <a:t>Cymru</a:t>
            </a:r>
            <a:r>
              <a:rPr lang="fr-FR" sz="2200" dirty="0">
                <a:latin typeface="Segoe UI" panose="020B0502040204020203" pitchFamily="34" charset="0"/>
              </a:rPr>
              <a:t> (2025–2029)</a:t>
            </a:r>
            <a:endParaRPr lang="en-GB" sz="2400" dirty="0">
              <a:latin typeface="Segoe UI" panose="020B0502040204020203" pitchFamily="34" charset="0"/>
            </a:endParaRPr>
          </a:p>
          <a:p>
            <a:endParaRPr lang="en-GB" sz="2200" dirty="0">
              <a:latin typeface="Segoe UI" panose="020B0502040204020203" pitchFamily="34" charset="0"/>
            </a:endParaRPr>
          </a:p>
          <a:p>
            <a:endParaRPr lang="en-GB" sz="2200"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fr-FR" dirty="0">
              <a:latin typeface="Segoe UI" panose="020B0502040204020203" pitchFamily="34" charset="0"/>
            </a:endParaRPr>
          </a:p>
          <a:p>
            <a:endParaRPr lang="fr-FR" dirty="0">
              <a:latin typeface="Segoe UI" panose="020B0502040204020203" pitchFamily="34" charset="0"/>
            </a:endParaRPr>
          </a:p>
          <a:p>
            <a:endParaRPr lang="en-GB" dirty="0"/>
          </a:p>
        </p:txBody>
      </p:sp>
    </p:spTree>
    <p:extLst>
      <p:ext uri="{BB962C8B-B14F-4D97-AF65-F5344CB8AC3E}">
        <p14:creationId xmlns:p14="http://schemas.microsoft.com/office/powerpoint/2010/main" val="2796453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D23A62-88FF-9E66-1F08-AA06BE307A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EB0FE8-C799-3739-A2C7-2DEE4FD49A7F}"/>
              </a:ext>
            </a:extLst>
          </p:cNvPr>
          <p:cNvSpPr>
            <a:spLocks noGrp="1"/>
          </p:cNvSpPr>
          <p:nvPr>
            <p:ph type="title"/>
          </p:nvPr>
        </p:nvSpPr>
        <p:spPr/>
        <p:txBody>
          <a:bodyPr/>
          <a:lstStyle/>
          <a:p>
            <a:r>
              <a:rPr lang="en-GB" dirty="0" err="1"/>
              <a:t>Tasg</a:t>
            </a:r>
            <a:r>
              <a:rPr lang="en-GB" dirty="0"/>
              <a:t> / Task</a:t>
            </a:r>
          </a:p>
        </p:txBody>
      </p:sp>
      <p:sp>
        <p:nvSpPr>
          <p:cNvPr id="3" name="Content Placeholder 2">
            <a:extLst>
              <a:ext uri="{FF2B5EF4-FFF2-40B4-BE49-F238E27FC236}">
                <a16:creationId xmlns:a16="http://schemas.microsoft.com/office/drawing/2014/main" id="{7AD60323-B438-2F63-0744-8A0F31ECE9B5}"/>
              </a:ext>
            </a:extLst>
          </p:cNvPr>
          <p:cNvSpPr>
            <a:spLocks noGrp="1"/>
          </p:cNvSpPr>
          <p:nvPr>
            <p:ph idx="1"/>
          </p:nvPr>
        </p:nvSpPr>
        <p:spPr>
          <a:xfrm>
            <a:off x="395536" y="1787757"/>
            <a:ext cx="4114800" cy="4525963"/>
          </a:xfrm>
        </p:spPr>
        <p:txBody>
          <a:bodyPr>
            <a:normAutofit lnSpcReduction="10000"/>
          </a:bodyPr>
          <a:lstStyle/>
          <a:p>
            <a:r>
              <a:rPr lang="en-GB" sz="2800" dirty="0" err="1"/>
              <a:t>Gwyliwch</a:t>
            </a:r>
            <a:r>
              <a:rPr lang="en-GB" sz="2800" dirty="0"/>
              <a:t> y </a:t>
            </a:r>
            <a:r>
              <a:rPr lang="en-GB" sz="2800" dirty="0" err="1"/>
              <a:t>fideo</a:t>
            </a:r>
            <a:r>
              <a:rPr lang="en-GB" sz="2800" dirty="0"/>
              <a:t> (13 mun). Dolen </a:t>
            </a:r>
            <a:r>
              <a:rPr lang="en-GB" sz="2800" dirty="0" err="1"/>
              <a:t>ar</a:t>
            </a:r>
            <a:r>
              <a:rPr lang="en-GB" sz="2800" dirty="0"/>
              <a:t> y </a:t>
            </a:r>
            <a:r>
              <a:rPr lang="en-GB" sz="2800" dirty="0" err="1"/>
              <a:t>sleid</a:t>
            </a:r>
            <a:r>
              <a:rPr lang="en-GB" sz="2800" dirty="0"/>
              <a:t> </a:t>
            </a:r>
            <a:r>
              <a:rPr lang="en-GB" sz="2800" dirty="0" err="1"/>
              <a:t>nesaf</a:t>
            </a:r>
            <a:r>
              <a:rPr lang="en-GB" sz="2800" dirty="0"/>
              <a:t>,</a:t>
            </a:r>
          </a:p>
          <a:p>
            <a:r>
              <a:rPr lang="en-GB" sz="2800" dirty="0" err="1"/>
              <a:t>Trafodwch</a:t>
            </a:r>
            <a:r>
              <a:rPr lang="en-GB" sz="2800" dirty="0"/>
              <a:t> y </a:t>
            </a:r>
            <a:r>
              <a:rPr lang="en-GB" sz="2800" dirty="0" err="1"/>
              <a:t>pwyntiau</a:t>
            </a:r>
            <a:r>
              <a:rPr lang="en-GB" sz="2800" dirty="0"/>
              <a:t> </a:t>
            </a:r>
            <a:r>
              <a:rPr lang="en-GB" sz="2800" dirty="0" err="1"/>
              <a:t>allweddol</a:t>
            </a:r>
            <a:r>
              <a:rPr lang="en-GB" sz="2800" dirty="0"/>
              <a:t> a </a:t>
            </a:r>
            <a:r>
              <a:rPr lang="en-GB" sz="2800" dirty="0" err="1"/>
              <a:t>godir</a:t>
            </a:r>
            <a:r>
              <a:rPr lang="en-GB" sz="2800" dirty="0"/>
              <a:t> </a:t>
            </a:r>
            <a:r>
              <a:rPr lang="en-GB" sz="2800" dirty="0" err="1"/>
              <a:t>fesul</a:t>
            </a:r>
            <a:r>
              <a:rPr lang="en-GB" sz="2800" dirty="0"/>
              <a:t> </a:t>
            </a:r>
            <a:r>
              <a:rPr lang="en-GB" sz="2800" dirty="0" err="1"/>
              <a:t>grwpiau</a:t>
            </a:r>
            <a:endParaRPr lang="en-GB" sz="2800" dirty="0"/>
          </a:p>
          <a:p>
            <a:r>
              <a:rPr lang="en-GB" sz="2800" dirty="0" err="1"/>
              <a:t>Dewiswch</a:t>
            </a:r>
            <a:r>
              <a:rPr lang="en-GB" sz="2800" dirty="0"/>
              <a:t> un person </a:t>
            </a:r>
            <a:r>
              <a:rPr lang="en-GB" sz="2800" dirty="0" err="1"/>
              <a:t>i</a:t>
            </a:r>
            <a:r>
              <a:rPr lang="en-GB" sz="2800" dirty="0"/>
              <a:t> </a:t>
            </a:r>
            <a:r>
              <a:rPr lang="en-GB" sz="2800" dirty="0" err="1"/>
              <a:t>adrodd</a:t>
            </a:r>
            <a:r>
              <a:rPr lang="en-GB" sz="2800" dirty="0"/>
              <a:t> eich </a:t>
            </a:r>
            <a:r>
              <a:rPr lang="en-GB" sz="2800" dirty="0" err="1"/>
              <a:t>canfyddiadau</a:t>
            </a:r>
            <a:r>
              <a:rPr lang="en-GB" sz="2800" dirty="0"/>
              <a:t> </a:t>
            </a:r>
            <a:r>
              <a:rPr lang="en-GB" sz="2800" dirty="0" err="1"/>
              <a:t>yn</a:t>
            </a:r>
            <a:r>
              <a:rPr lang="en-GB" sz="2800" dirty="0"/>
              <a:t> </a:t>
            </a:r>
            <a:r>
              <a:rPr lang="en-GB" sz="2800" dirty="0" err="1"/>
              <a:t>ol</a:t>
            </a:r>
            <a:r>
              <a:rPr lang="en-GB" sz="2800" dirty="0"/>
              <a:t> </a:t>
            </a:r>
            <a:r>
              <a:rPr lang="en-GB" sz="2800" dirty="0" err="1"/>
              <a:t>i’r</a:t>
            </a:r>
            <a:r>
              <a:rPr lang="en-GB" sz="2800" dirty="0"/>
              <a:t> </a:t>
            </a:r>
            <a:r>
              <a:rPr lang="en-GB" sz="2800" dirty="0" err="1"/>
              <a:t>dosbarth</a:t>
            </a:r>
            <a:r>
              <a:rPr lang="en-GB" sz="2800" dirty="0"/>
              <a:t> (10 mun)</a:t>
            </a:r>
          </a:p>
        </p:txBody>
      </p:sp>
      <p:sp>
        <p:nvSpPr>
          <p:cNvPr id="4" name="Content Placeholder 2">
            <a:extLst>
              <a:ext uri="{FF2B5EF4-FFF2-40B4-BE49-F238E27FC236}">
                <a16:creationId xmlns:a16="http://schemas.microsoft.com/office/drawing/2014/main" id="{23CC84B8-90E1-95B9-AE7B-A84B62D26BD2}"/>
              </a:ext>
            </a:extLst>
          </p:cNvPr>
          <p:cNvSpPr txBox="1">
            <a:spLocks/>
          </p:cNvSpPr>
          <p:nvPr/>
        </p:nvSpPr>
        <p:spPr>
          <a:xfrm>
            <a:off x="4788024" y="1844824"/>
            <a:ext cx="41148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a:t>Watch the video (13 mins). Link on next slide.</a:t>
            </a:r>
          </a:p>
          <a:p>
            <a:r>
              <a:rPr lang="en-GB" sz="2800" dirty="0"/>
              <a:t>Discuss the key points raised in groups</a:t>
            </a:r>
          </a:p>
          <a:p>
            <a:r>
              <a:rPr lang="en-GB" sz="2800" dirty="0"/>
              <a:t>Select one person to report your findings back to the class</a:t>
            </a:r>
          </a:p>
          <a:p>
            <a:pPr marL="0" indent="0">
              <a:buNone/>
            </a:pPr>
            <a:r>
              <a:rPr lang="en-GB" sz="2800" dirty="0"/>
              <a:t>    (10 mins)</a:t>
            </a:r>
          </a:p>
        </p:txBody>
      </p:sp>
      <p:pic>
        <p:nvPicPr>
          <p:cNvPr id="6" name="Picture 5" descr="A group of people watching a video&#10;&#10;Description automatically generated">
            <a:extLst>
              <a:ext uri="{FF2B5EF4-FFF2-40B4-BE49-F238E27FC236}">
                <a16:creationId xmlns:a16="http://schemas.microsoft.com/office/drawing/2014/main" id="{565DB3CD-B987-008B-A102-8BF5A858856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188640"/>
            <a:ext cx="1400155" cy="1512168"/>
          </a:xfrm>
          <a:prstGeom prst="rect">
            <a:avLst/>
          </a:prstGeom>
        </p:spPr>
      </p:pic>
    </p:spTree>
    <p:extLst>
      <p:ext uri="{BB962C8B-B14F-4D97-AF65-F5344CB8AC3E}">
        <p14:creationId xmlns:p14="http://schemas.microsoft.com/office/powerpoint/2010/main" val="11522643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F092-EEDE-443C-9811-A1A151A1487E}"/>
              </a:ext>
            </a:extLst>
          </p:cNvPr>
          <p:cNvSpPr>
            <a:spLocks noGrp="1"/>
          </p:cNvSpPr>
          <p:nvPr>
            <p:ph type="title"/>
          </p:nvPr>
        </p:nvSpPr>
        <p:spPr/>
        <p:txBody>
          <a:bodyPr/>
          <a:lstStyle/>
          <a:p>
            <a:endParaRPr lang="en-GB" dirty="0"/>
          </a:p>
        </p:txBody>
      </p:sp>
      <p:pic>
        <p:nvPicPr>
          <p:cNvPr id="4" name="Online Media 3" title="Inclusion, Exclusion, Illusion and Collusion : Helen Turnbull at TEDxDelrayBeach">
            <a:hlinkClick r:id="" action="ppaction://media"/>
            <a:extLst>
              <a:ext uri="{FF2B5EF4-FFF2-40B4-BE49-F238E27FC236}">
                <a16:creationId xmlns:a16="http://schemas.microsoft.com/office/drawing/2014/main" id="{FC107E78-8846-46D8-8370-16AB5FE6C55D}"/>
              </a:ext>
            </a:extLst>
          </p:cNvPr>
          <p:cNvPicPr>
            <a:picLocks noGrp="1" noRot="1" noChangeAspect="1"/>
          </p:cNvPicPr>
          <p:nvPr>
            <p:ph idx="1"/>
            <a:videoFile r:link="rId1"/>
          </p:nvPr>
        </p:nvPicPr>
        <p:blipFill>
          <a:blip r:embed="rId3"/>
          <a:stretch>
            <a:fillRect/>
          </a:stretch>
        </p:blipFill>
        <p:spPr>
          <a:xfrm>
            <a:off x="566738" y="1600200"/>
            <a:ext cx="8010525" cy="4525963"/>
          </a:xfrm>
          <a:prstGeom prst="rect">
            <a:avLst/>
          </a:prstGeom>
        </p:spPr>
      </p:pic>
    </p:spTree>
    <p:extLst>
      <p:ext uri="{BB962C8B-B14F-4D97-AF65-F5344CB8AC3E}">
        <p14:creationId xmlns:p14="http://schemas.microsoft.com/office/powerpoint/2010/main" val="88671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EC45-09F2-495C-80C3-F55A08C2354F}"/>
              </a:ext>
            </a:extLst>
          </p:cNvPr>
          <p:cNvSpPr>
            <a:spLocks noGrp="1"/>
          </p:cNvSpPr>
          <p:nvPr>
            <p:ph type="title"/>
          </p:nvPr>
        </p:nvSpPr>
        <p:spPr/>
        <p:txBody>
          <a:bodyPr/>
          <a:lstStyle/>
          <a:p>
            <a:r>
              <a:rPr lang="en-GB" dirty="0" err="1"/>
              <a:t>Astudiaethau</a:t>
            </a:r>
            <a:r>
              <a:rPr lang="en-GB" dirty="0"/>
              <a:t> </a:t>
            </a:r>
            <a:r>
              <a:rPr lang="en-GB" dirty="0" err="1"/>
              <a:t>Achos</a:t>
            </a:r>
            <a:r>
              <a:rPr lang="en-GB" dirty="0"/>
              <a:t> / Case Studies</a:t>
            </a:r>
          </a:p>
        </p:txBody>
      </p:sp>
      <p:sp>
        <p:nvSpPr>
          <p:cNvPr id="3" name="Content Placeholder 2">
            <a:extLst>
              <a:ext uri="{FF2B5EF4-FFF2-40B4-BE49-F238E27FC236}">
                <a16:creationId xmlns:a16="http://schemas.microsoft.com/office/drawing/2014/main" id="{4D709B24-76AF-4FBA-B019-0DD1299825E9}"/>
              </a:ext>
            </a:extLst>
          </p:cNvPr>
          <p:cNvSpPr>
            <a:spLocks noGrp="1"/>
          </p:cNvSpPr>
          <p:nvPr>
            <p:ph idx="1"/>
          </p:nvPr>
        </p:nvSpPr>
        <p:spPr>
          <a:xfrm>
            <a:off x="4682334" y="1628800"/>
            <a:ext cx="4114800" cy="4525963"/>
          </a:xfrm>
        </p:spPr>
        <p:txBody>
          <a:bodyPr/>
          <a:lstStyle/>
          <a:p>
            <a:r>
              <a:rPr lang="en-GB" dirty="0"/>
              <a:t>In your groups read the case studies on Moodle</a:t>
            </a:r>
          </a:p>
          <a:p>
            <a:r>
              <a:rPr lang="en-GB" dirty="0"/>
              <a:t>Discuss each case study and feedback (15 mins)</a:t>
            </a:r>
          </a:p>
        </p:txBody>
      </p:sp>
      <p:sp>
        <p:nvSpPr>
          <p:cNvPr id="4" name="Content Placeholder 2">
            <a:extLst>
              <a:ext uri="{FF2B5EF4-FFF2-40B4-BE49-F238E27FC236}">
                <a16:creationId xmlns:a16="http://schemas.microsoft.com/office/drawing/2014/main" id="{AEFFAA86-6750-44B9-EA1F-B323629724D3}"/>
              </a:ext>
            </a:extLst>
          </p:cNvPr>
          <p:cNvSpPr txBox="1">
            <a:spLocks/>
          </p:cNvSpPr>
          <p:nvPr/>
        </p:nvSpPr>
        <p:spPr>
          <a:xfrm>
            <a:off x="477051" y="1628799"/>
            <a:ext cx="41148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a:t>Yn eich </a:t>
            </a:r>
            <a:r>
              <a:rPr lang="en-GB" dirty="0" err="1"/>
              <a:t>grwpiau</a:t>
            </a:r>
            <a:r>
              <a:rPr lang="en-GB" dirty="0"/>
              <a:t> </a:t>
            </a:r>
            <a:r>
              <a:rPr lang="en-GB" dirty="0" err="1"/>
              <a:t>darllenwch</a:t>
            </a:r>
            <a:r>
              <a:rPr lang="en-GB" dirty="0"/>
              <a:t> yr </a:t>
            </a:r>
            <a:r>
              <a:rPr lang="en-GB" dirty="0" err="1"/>
              <a:t>astudiaethau</a:t>
            </a:r>
            <a:r>
              <a:rPr lang="en-GB" dirty="0"/>
              <a:t> </a:t>
            </a:r>
            <a:r>
              <a:rPr lang="en-GB" dirty="0" err="1"/>
              <a:t>achos</a:t>
            </a:r>
            <a:r>
              <a:rPr lang="en-GB" dirty="0"/>
              <a:t> </a:t>
            </a:r>
            <a:r>
              <a:rPr lang="en-GB" dirty="0" err="1"/>
              <a:t>ar</a:t>
            </a:r>
            <a:r>
              <a:rPr lang="en-GB" dirty="0"/>
              <a:t> Moodle</a:t>
            </a:r>
          </a:p>
          <a:p>
            <a:r>
              <a:rPr lang="en-GB" dirty="0" err="1"/>
              <a:t>Trafodwch</a:t>
            </a:r>
            <a:r>
              <a:rPr lang="en-GB" dirty="0"/>
              <a:t> eich </a:t>
            </a:r>
            <a:r>
              <a:rPr lang="en-GB" dirty="0" err="1"/>
              <a:t>astudiaeth</a:t>
            </a:r>
            <a:r>
              <a:rPr lang="en-GB" dirty="0"/>
              <a:t> </a:t>
            </a:r>
            <a:r>
              <a:rPr lang="en-GB" dirty="0" err="1"/>
              <a:t>achos</a:t>
            </a:r>
            <a:r>
              <a:rPr lang="en-GB" dirty="0"/>
              <a:t> ac </a:t>
            </a:r>
            <a:r>
              <a:rPr lang="en-GB" dirty="0" err="1"/>
              <a:t>adborth</a:t>
            </a:r>
            <a:r>
              <a:rPr lang="en-GB" dirty="0"/>
              <a:t> (15 mun)</a:t>
            </a:r>
          </a:p>
        </p:txBody>
      </p:sp>
      <p:pic>
        <p:nvPicPr>
          <p:cNvPr id="6" name="Picture 5" descr="A group of people standing in a line&#10;&#10;Description automatically generated">
            <a:extLst>
              <a:ext uri="{FF2B5EF4-FFF2-40B4-BE49-F238E27FC236}">
                <a16:creationId xmlns:a16="http://schemas.microsoft.com/office/drawing/2014/main" id="{F5F134B9-FDD0-24D1-A76B-E2553B25F3E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11960" y="4797152"/>
            <a:ext cx="3707904" cy="1846266"/>
          </a:xfrm>
          <a:prstGeom prst="rect">
            <a:avLst/>
          </a:prstGeom>
        </p:spPr>
      </p:pic>
    </p:spTree>
    <p:extLst>
      <p:ext uri="{BB962C8B-B14F-4D97-AF65-F5344CB8AC3E}">
        <p14:creationId xmlns:p14="http://schemas.microsoft.com/office/powerpoint/2010/main" val="36264941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 list</a:t>
            </a:r>
          </a:p>
        </p:txBody>
      </p:sp>
      <p:sp>
        <p:nvSpPr>
          <p:cNvPr id="3" name="Content Placeholder 2"/>
          <p:cNvSpPr>
            <a:spLocks noGrp="1"/>
          </p:cNvSpPr>
          <p:nvPr>
            <p:ph idx="1"/>
          </p:nvPr>
        </p:nvSpPr>
        <p:spPr/>
        <p:txBody>
          <a:bodyPr>
            <a:normAutofit fontScale="85000" lnSpcReduction="10000"/>
          </a:bodyPr>
          <a:lstStyle/>
          <a:p>
            <a:pPr marL="565150" indent="-457200"/>
            <a:r>
              <a:rPr lang="en-GB" dirty="0" err="1"/>
              <a:t>Levitas</a:t>
            </a:r>
            <a:r>
              <a:rPr lang="en-GB" dirty="0"/>
              <a:t>, R., </a:t>
            </a:r>
            <a:r>
              <a:rPr lang="en-GB" dirty="0" err="1"/>
              <a:t>Pantazis</a:t>
            </a:r>
            <a:r>
              <a:rPr lang="en-GB" dirty="0"/>
              <a:t>, C., Fahmy, E., Gordon, D., Lloyd, E. and </a:t>
            </a:r>
            <a:r>
              <a:rPr lang="en-GB" dirty="0" err="1"/>
              <a:t>Patsios</a:t>
            </a:r>
            <a:r>
              <a:rPr lang="en-GB" dirty="0"/>
              <a:t>, D. (2007) </a:t>
            </a:r>
            <a:r>
              <a:rPr lang="en-GB" i="1" dirty="0"/>
              <a:t>The Multi-dimensional Analysis of Social Exclusion</a:t>
            </a:r>
            <a:r>
              <a:rPr lang="en-GB" dirty="0"/>
              <a:t>, London, Department for Communities and Local Government (DCLG)</a:t>
            </a:r>
            <a:endParaRPr lang="en-GB" altLang="en-US" dirty="0">
              <a:ea typeface="ＭＳ Ｐゴシック" pitchFamily="34" charset="-128"/>
            </a:endParaRPr>
          </a:p>
          <a:p>
            <a:pPr marL="565150" indent="-457200"/>
            <a:r>
              <a:rPr lang="en-GB" altLang="en-US" dirty="0">
                <a:ea typeface="ＭＳ Ｐゴシック" pitchFamily="34" charset="-128"/>
              </a:rPr>
              <a:t>Pierson, J. (2010) </a:t>
            </a:r>
            <a:r>
              <a:rPr lang="en-GB" altLang="en-US" i="1" dirty="0">
                <a:ea typeface="ＭＳ Ｐゴシック" pitchFamily="34" charset="-128"/>
              </a:rPr>
              <a:t>Tackling Social Exclusion. 2</a:t>
            </a:r>
            <a:r>
              <a:rPr lang="en-GB" altLang="en-US" i="1" baseline="30000" dirty="0">
                <a:ea typeface="ＭＳ Ｐゴシック" pitchFamily="34" charset="-128"/>
              </a:rPr>
              <a:t>nd</a:t>
            </a:r>
            <a:r>
              <a:rPr lang="en-GB" altLang="en-US" i="1" dirty="0">
                <a:ea typeface="ＭＳ Ｐゴシック" pitchFamily="34" charset="-128"/>
              </a:rPr>
              <a:t> Edition, </a:t>
            </a:r>
            <a:r>
              <a:rPr lang="en-GB" altLang="en-US" dirty="0">
                <a:ea typeface="ＭＳ Ｐゴシック" pitchFamily="34" charset="-128"/>
              </a:rPr>
              <a:t>London: Routledge.</a:t>
            </a:r>
          </a:p>
          <a:p>
            <a:pPr marL="565150" indent="-457200"/>
            <a:r>
              <a:rPr lang="en-GB" dirty="0"/>
              <a:t>United Nations (2016) Leaving no one behind: the imperative of inclusive development. Available at </a:t>
            </a:r>
            <a:r>
              <a:rPr lang="en-GB" dirty="0">
                <a:hlinkClick r:id="rId2"/>
              </a:rPr>
              <a:t>https://www.un.org/esa/socdev/rwss/2016/full-report.pdf</a:t>
            </a:r>
            <a:r>
              <a:rPr lang="en-GB" dirty="0"/>
              <a:t> [Accessed 23.3.21)</a:t>
            </a:r>
            <a:endParaRPr lang="en-GB" altLang="en-US" dirty="0">
              <a:ea typeface="ＭＳ Ｐゴシック" pitchFamily="34" charset="-128"/>
            </a:endParaRPr>
          </a:p>
          <a:p>
            <a:pPr marL="450850"/>
            <a:endParaRPr lang="en-GB" altLang="en-US" dirty="0">
              <a:ea typeface="ＭＳ Ｐゴシック" pitchFamily="34" charset="-128"/>
            </a:endParaRPr>
          </a:p>
          <a:p>
            <a:pPr marL="109537" indent="0">
              <a:lnSpc>
                <a:spcPct val="80000"/>
              </a:lnSpc>
              <a:buNone/>
              <a:defRPr/>
            </a:pPr>
            <a:endParaRPr lang="en-GB" dirty="0"/>
          </a:p>
          <a:p>
            <a:endParaRPr lang="en-GB" dirty="0"/>
          </a:p>
        </p:txBody>
      </p:sp>
    </p:spTree>
    <p:extLst>
      <p:ext uri="{BB962C8B-B14F-4D97-AF65-F5344CB8AC3E}">
        <p14:creationId xmlns:p14="http://schemas.microsoft.com/office/powerpoint/2010/main" val="2822935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68264B9-3FE0-4D81-8E6F-F80A61E1CB37}">
  <ds:schemaRefs>
    <ds:schemaRef ds:uri="http://schemas.microsoft.com/sharepoint/v3/contenttype/forms"/>
  </ds:schemaRefs>
</ds:datastoreItem>
</file>

<file path=customXml/itemProps2.xml><?xml version="1.0" encoding="utf-8"?>
<ds:datastoreItem xmlns:ds="http://schemas.openxmlformats.org/officeDocument/2006/customXml" ds:itemID="{D2FE92AF-EB28-4EFE-A5EF-480C02ED01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7CB04B-B9EB-4E67-A70B-232A91A1F90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3480</Words>
  <Application>Microsoft Office PowerPoint</Application>
  <PresentationFormat>On-screen Show (4:3)</PresentationFormat>
  <Paragraphs>341</Paragraphs>
  <Slides>31</Slides>
  <Notes>5</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-apple-system</vt:lpstr>
      <vt:lpstr>MS PGothic</vt:lpstr>
      <vt:lpstr>Aptos</vt:lpstr>
      <vt:lpstr>Arial</vt:lpstr>
      <vt:lpstr>Calibri</vt:lpstr>
      <vt:lpstr>Segoe UI</vt:lpstr>
      <vt:lpstr>Wingdings</vt:lpstr>
      <vt:lpstr>Office Theme</vt:lpstr>
      <vt:lpstr>ECES4013C</vt:lpstr>
      <vt:lpstr>Amcan  Aim</vt:lpstr>
      <vt:lpstr>Deilliannau Dysgu  Learning Outcomes </vt:lpstr>
      <vt:lpstr>Deilliannau Dysgu  Learning Outcomes </vt:lpstr>
      <vt:lpstr>Deilliannau Dysgu  Learning Outcomes </vt:lpstr>
      <vt:lpstr>Perthyn Belonging </vt:lpstr>
      <vt:lpstr>Tasg Task </vt:lpstr>
      <vt:lpstr>Cynhwysiant yw: /  Inclusion is:</vt:lpstr>
      <vt:lpstr>Pwy sy’n cael eu heffeithio gan allgau? Who is affected by exclusion?</vt:lpstr>
      <vt:lpstr>Deddfwriaeth/Legislation</vt:lpstr>
      <vt:lpstr>Deddf Cydraddoldeb 2010 Equality Act 2010</vt:lpstr>
      <vt:lpstr>The Equality Act 2010</vt:lpstr>
      <vt:lpstr> Y naw prif ddarnau o ddeddfwriaeth a gyfunwyd yw: The nine main pieces of legislation that have merged are: </vt:lpstr>
      <vt:lpstr>Deddf Cydraddoldeb 2010 Equality Act 2010</vt:lpstr>
      <vt:lpstr>Deddf Cydraddoldeb 2010 Equality Act 2010</vt:lpstr>
      <vt:lpstr>PowerPoint Presentation</vt:lpstr>
      <vt:lpstr>Gwahaniaethu anuniongyrchol Indirect discrimination</vt:lpstr>
      <vt:lpstr>Aflonyddu / Harassment</vt:lpstr>
      <vt:lpstr>PowerPoint Presentation</vt:lpstr>
      <vt:lpstr>Addasiadau rhesymol / Reasonable adjustments </vt:lpstr>
      <vt:lpstr>Deddfwriaeth/Legislation</vt:lpstr>
      <vt:lpstr>Confensiwn y Cenhedloedd Unedig ar Hawliau'r Plentyn The UN Convention on the Rights of the Child (1989) </vt:lpstr>
      <vt:lpstr>Deddf Llesiant Cenedlaethau’r Dyfodol (Cymru) 2015: Amcanion  Well- being of Future Generations  (Wales) Act 2015: Goals</vt:lpstr>
      <vt:lpstr>Deddf Llesiant Cenedlaethau’r Dyfodol (Cymru) 2015: Amcanion  Well- being of Future Generations  (Wales) Act 2015: Goals</vt:lpstr>
      <vt:lpstr>Deddf Llesiant Cenedlaethau’r Dyfodol (Cymru) 2015  Well- being of Future Generations  (Wales) Act 2015</vt:lpstr>
      <vt:lpstr>Tasg / Task</vt:lpstr>
      <vt:lpstr>Pigwch un!</vt:lpstr>
      <vt:lpstr>Tasg / Task</vt:lpstr>
      <vt:lpstr>PowerPoint Presentation</vt:lpstr>
      <vt:lpstr>Astudiaethau Achos / Case Studies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Jessica Pitman</cp:lastModifiedBy>
  <cp:revision>45</cp:revision>
  <dcterms:created xsi:type="dcterms:W3CDTF">2017-01-19T14:09:26Z</dcterms:created>
  <dcterms:modified xsi:type="dcterms:W3CDTF">2026-03-03T20:29:12Z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