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9"/>
  </p:notesMasterIdLst>
  <p:sldIdLst>
    <p:sldId id="270" r:id="rId5"/>
    <p:sldId id="336" r:id="rId6"/>
    <p:sldId id="337" r:id="rId7"/>
    <p:sldId id="347" r:id="rId8"/>
    <p:sldId id="338" r:id="rId9"/>
    <p:sldId id="331" r:id="rId10"/>
    <p:sldId id="302" r:id="rId11"/>
    <p:sldId id="344" r:id="rId12"/>
    <p:sldId id="333" r:id="rId13"/>
    <p:sldId id="349" r:id="rId14"/>
    <p:sldId id="290" r:id="rId15"/>
    <p:sldId id="291" r:id="rId16"/>
    <p:sldId id="342" r:id="rId17"/>
    <p:sldId id="345" r:id="rId18"/>
    <p:sldId id="346" r:id="rId19"/>
    <p:sldId id="334" r:id="rId20"/>
    <p:sldId id="348" r:id="rId21"/>
    <p:sldId id="341" r:id="rId22"/>
    <p:sldId id="299" r:id="rId23"/>
    <p:sldId id="268" r:id="rId24"/>
    <p:sldId id="306" r:id="rId25"/>
    <p:sldId id="289" r:id="rId26"/>
    <p:sldId id="343" r:id="rId27"/>
    <p:sldId id="335" r:id="rId28"/>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336"/>
            <p14:sldId id="337"/>
            <p14:sldId id="347"/>
            <p14:sldId id="338"/>
            <p14:sldId id="331"/>
            <p14:sldId id="302"/>
            <p14:sldId id="344"/>
            <p14:sldId id="333"/>
            <p14:sldId id="349"/>
            <p14:sldId id="290"/>
            <p14:sldId id="291"/>
            <p14:sldId id="342"/>
            <p14:sldId id="345"/>
            <p14:sldId id="346"/>
            <p14:sldId id="334"/>
            <p14:sldId id="348"/>
            <p14:sldId id="341"/>
            <p14:sldId id="299"/>
            <p14:sldId id="268"/>
            <p14:sldId id="306"/>
            <p14:sldId id="289"/>
            <p14:sldId id="343"/>
            <p14:sldId id="33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FB7920-5B86-44EE-B6E1-B35323313C15}" v="2" dt="2020-09-22T10:00:52.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64" d="100"/>
          <a:sy n="64" d="100"/>
        </p:scale>
        <p:origin x="147" y="48"/>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E1FC718-EF2B-4397-AE11-E9754398379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CA7C73F-A8E6-4357-B581-599523B1C5C6}">
      <dgm:prSet/>
      <dgm:spPr/>
      <dgm:t>
        <a:bodyPr/>
        <a:lstStyle/>
        <a:p>
          <a:r>
            <a:rPr lang="en-GB" dirty="0"/>
            <a:t>Week commencing Monday 16th Nov. For some sessions, Emily Hywel from the University’s Library Team, is going to provide an overview of </a:t>
          </a:r>
          <a:r>
            <a:rPr lang="en-GB" b="1" dirty="0"/>
            <a:t>using the Online Library services for research</a:t>
          </a:r>
          <a:r>
            <a:rPr lang="en-GB" dirty="0"/>
            <a:t>.</a:t>
          </a:r>
          <a:endParaRPr lang="en-US" dirty="0"/>
        </a:p>
      </dgm:t>
    </dgm:pt>
    <dgm:pt modelId="{64EE24EA-A6C0-4423-AEFE-8682358E67AC}" type="parTrans" cxnId="{B07A611E-3094-48A8-9F34-1259C173F20B}">
      <dgm:prSet/>
      <dgm:spPr/>
      <dgm:t>
        <a:bodyPr/>
        <a:lstStyle/>
        <a:p>
          <a:endParaRPr lang="en-US"/>
        </a:p>
      </dgm:t>
    </dgm:pt>
    <dgm:pt modelId="{E70757A4-01DC-4E00-B5C8-8E1F62404D99}" type="sibTrans" cxnId="{B07A611E-3094-48A8-9F34-1259C173F20B}">
      <dgm:prSet/>
      <dgm:spPr/>
      <dgm:t>
        <a:bodyPr/>
        <a:lstStyle/>
        <a:p>
          <a:endParaRPr lang="en-US"/>
        </a:p>
      </dgm:t>
    </dgm:pt>
    <dgm:pt modelId="{4B842DEF-8E46-4C38-AEF1-EF6936BE0385}">
      <dgm:prSet/>
      <dgm:spPr/>
      <dgm:t>
        <a:bodyPr/>
        <a:lstStyle/>
        <a:p>
          <a:r>
            <a:rPr lang="en-GB" dirty="0"/>
            <a:t>Note: Make Emily a presenter.</a:t>
          </a:r>
        </a:p>
        <a:p>
          <a:r>
            <a:rPr lang="en-GB" dirty="0"/>
            <a:t>* Reminder: Private meeting with 1/2 students due to personal circumstances.</a:t>
          </a:r>
          <a:endParaRPr lang="en-US" dirty="0"/>
        </a:p>
      </dgm:t>
    </dgm:pt>
    <dgm:pt modelId="{3BEF6F05-3CC2-4D93-B25B-565A9A2DCD64}" type="parTrans" cxnId="{EB5D9FAB-1C94-4697-8A50-15DF1B464E65}">
      <dgm:prSet/>
      <dgm:spPr/>
      <dgm:t>
        <a:bodyPr/>
        <a:lstStyle/>
        <a:p>
          <a:endParaRPr lang="en-US"/>
        </a:p>
      </dgm:t>
    </dgm:pt>
    <dgm:pt modelId="{C6B35CCC-E400-4D32-916F-39FD7D4A86E5}" type="sibTrans" cxnId="{EB5D9FAB-1C94-4697-8A50-15DF1B464E65}">
      <dgm:prSet/>
      <dgm:spPr/>
      <dgm:t>
        <a:bodyPr/>
        <a:lstStyle/>
        <a:p>
          <a:endParaRPr lang="en-US"/>
        </a:p>
      </dgm:t>
    </dgm:pt>
    <dgm:pt modelId="{18CE1C09-1D8D-442F-8A36-2391F3AA4BC3}" type="pres">
      <dgm:prSet presAssocID="{5E1FC718-EF2B-4397-AE11-E97543983794}" presName="root" presStyleCnt="0">
        <dgm:presLayoutVars>
          <dgm:dir/>
          <dgm:resizeHandles val="exact"/>
        </dgm:presLayoutVars>
      </dgm:prSet>
      <dgm:spPr/>
    </dgm:pt>
    <dgm:pt modelId="{7249F4F5-2522-4C5C-801D-549A92B32297}" type="pres">
      <dgm:prSet presAssocID="{CCA7C73F-A8E6-4357-B581-599523B1C5C6}" presName="compNode" presStyleCnt="0"/>
      <dgm:spPr/>
    </dgm:pt>
    <dgm:pt modelId="{0C5E05C3-AA32-4788-854E-F0A0C6A8C8A4}" type="pres">
      <dgm:prSet presAssocID="{CCA7C73F-A8E6-4357-B581-599523B1C5C6}" presName="bgRect" presStyleLbl="bgShp" presStyleIdx="0" presStyleCnt="2"/>
      <dgm:spPr/>
    </dgm:pt>
    <dgm:pt modelId="{A8E5E70B-A2C9-40C8-93CD-58856CA0ACFB}" type="pres">
      <dgm:prSet presAssocID="{CCA7C73F-A8E6-4357-B581-599523B1C5C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DCBC185-8706-4E1A-B922-982A858D0B74}" type="pres">
      <dgm:prSet presAssocID="{CCA7C73F-A8E6-4357-B581-599523B1C5C6}" presName="spaceRect" presStyleCnt="0"/>
      <dgm:spPr/>
    </dgm:pt>
    <dgm:pt modelId="{A4325B01-E05A-452C-819B-2403E7D9A8C8}" type="pres">
      <dgm:prSet presAssocID="{CCA7C73F-A8E6-4357-B581-599523B1C5C6}" presName="parTx" presStyleLbl="revTx" presStyleIdx="0" presStyleCnt="2">
        <dgm:presLayoutVars>
          <dgm:chMax val="0"/>
          <dgm:chPref val="0"/>
        </dgm:presLayoutVars>
      </dgm:prSet>
      <dgm:spPr/>
    </dgm:pt>
    <dgm:pt modelId="{A9EB7CD4-4EA7-45BB-ADE6-47A9090F2A9A}" type="pres">
      <dgm:prSet presAssocID="{E70757A4-01DC-4E00-B5C8-8E1F62404D99}" presName="sibTrans" presStyleCnt="0"/>
      <dgm:spPr/>
    </dgm:pt>
    <dgm:pt modelId="{8716841A-A5A5-4C6F-9E28-B28D7FF3D69A}" type="pres">
      <dgm:prSet presAssocID="{4B842DEF-8E46-4C38-AEF1-EF6936BE0385}" presName="compNode" presStyleCnt="0"/>
      <dgm:spPr/>
    </dgm:pt>
    <dgm:pt modelId="{6B2D5DB0-EF7D-4C7E-9903-96648AA36815}" type="pres">
      <dgm:prSet presAssocID="{4B842DEF-8E46-4C38-AEF1-EF6936BE0385}" presName="bgRect" presStyleLbl="bgShp" presStyleIdx="1" presStyleCnt="2"/>
      <dgm:spPr/>
    </dgm:pt>
    <dgm:pt modelId="{56C07B09-61EC-449E-968B-88A7448E06FC}" type="pres">
      <dgm:prSet presAssocID="{4B842DEF-8E46-4C38-AEF1-EF6936BE038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A589470D-80E9-464E-9F5A-958DA56A3FEA}" type="pres">
      <dgm:prSet presAssocID="{4B842DEF-8E46-4C38-AEF1-EF6936BE0385}" presName="spaceRect" presStyleCnt="0"/>
      <dgm:spPr/>
    </dgm:pt>
    <dgm:pt modelId="{F2CB5F7B-C36E-4FE2-911F-0BBB7CAAAE35}" type="pres">
      <dgm:prSet presAssocID="{4B842DEF-8E46-4C38-AEF1-EF6936BE0385}" presName="parTx" presStyleLbl="revTx" presStyleIdx="1" presStyleCnt="2">
        <dgm:presLayoutVars>
          <dgm:chMax val="0"/>
          <dgm:chPref val="0"/>
        </dgm:presLayoutVars>
      </dgm:prSet>
      <dgm:spPr/>
    </dgm:pt>
  </dgm:ptLst>
  <dgm:cxnLst>
    <dgm:cxn modelId="{A448D300-EBD1-48BE-A140-A70951D6DD8C}" type="presOf" srcId="{4B842DEF-8E46-4C38-AEF1-EF6936BE0385}" destId="{F2CB5F7B-C36E-4FE2-911F-0BBB7CAAAE35}" srcOrd="0" destOrd="0" presId="urn:microsoft.com/office/officeart/2018/2/layout/IconVerticalSolidList"/>
    <dgm:cxn modelId="{B07A611E-3094-48A8-9F34-1259C173F20B}" srcId="{5E1FC718-EF2B-4397-AE11-E97543983794}" destId="{CCA7C73F-A8E6-4357-B581-599523B1C5C6}" srcOrd="0" destOrd="0" parTransId="{64EE24EA-A6C0-4423-AEFE-8682358E67AC}" sibTransId="{E70757A4-01DC-4E00-B5C8-8E1F62404D99}"/>
    <dgm:cxn modelId="{0F466723-B41E-4CCA-AA91-D791CFF36802}" type="presOf" srcId="{CCA7C73F-A8E6-4357-B581-599523B1C5C6}" destId="{A4325B01-E05A-452C-819B-2403E7D9A8C8}" srcOrd="0" destOrd="0" presId="urn:microsoft.com/office/officeart/2018/2/layout/IconVerticalSolidList"/>
    <dgm:cxn modelId="{EB5D9FAB-1C94-4697-8A50-15DF1B464E65}" srcId="{5E1FC718-EF2B-4397-AE11-E97543983794}" destId="{4B842DEF-8E46-4C38-AEF1-EF6936BE0385}" srcOrd="1" destOrd="0" parTransId="{3BEF6F05-3CC2-4D93-B25B-565A9A2DCD64}" sibTransId="{C6B35CCC-E400-4D32-916F-39FD7D4A86E5}"/>
    <dgm:cxn modelId="{BE000BB1-3D64-448C-A691-553A5C4CA3FC}" type="presOf" srcId="{5E1FC718-EF2B-4397-AE11-E97543983794}" destId="{18CE1C09-1D8D-442F-8A36-2391F3AA4BC3}" srcOrd="0" destOrd="0" presId="urn:microsoft.com/office/officeart/2018/2/layout/IconVerticalSolidList"/>
    <dgm:cxn modelId="{0505BDAB-F100-4974-8556-07D63638A8DB}" type="presParOf" srcId="{18CE1C09-1D8D-442F-8A36-2391F3AA4BC3}" destId="{7249F4F5-2522-4C5C-801D-549A92B32297}" srcOrd="0" destOrd="0" presId="urn:microsoft.com/office/officeart/2018/2/layout/IconVerticalSolidList"/>
    <dgm:cxn modelId="{3256E2B2-075E-47FC-93B2-0040C9DCF472}" type="presParOf" srcId="{7249F4F5-2522-4C5C-801D-549A92B32297}" destId="{0C5E05C3-AA32-4788-854E-F0A0C6A8C8A4}" srcOrd="0" destOrd="0" presId="urn:microsoft.com/office/officeart/2018/2/layout/IconVerticalSolidList"/>
    <dgm:cxn modelId="{AD66B2A2-615C-4FB0-B7CD-7DA3CA34DDAB}" type="presParOf" srcId="{7249F4F5-2522-4C5C-801D-549A92B32297}" destId="{A8E5E70B-A2C9-40C8-93CD-58856CA0ACFB}" srcOrd="1" destOrd="0" presId="urn:microsoft.com/office/officeart/2018/2/layout/IconVerticalSolidList"/>
    <dgm:cxn modelId="{58B1E972-B785-4025-9BAD-E9CB84D23400}" type="presParOf" srcId="{7249F4F5-2522-4C5C-801D-549A92B32297}" destId="{9DCBC185-8706-4E1A-B922-982A858D0B74}" srcOrd="2" destOrd="0" presId="urn:microsoft.com/office/officeart/2018/2/layout/IconVerticalSolidList"/>
    <dgm:cxn modelId="{6B90DDF1-1B94-4C83-8F4E-23D5F0DE7946}" type="presParOf" srcId="{7249F4F5-2522-4C5C-801D-549A92B32297}" destId="{A4325B01-E05A-452C-819B-2403E7D9A8C8}" srcOrd="3" destOrd="0" presId="urn:microsoft.com/office/officeart/2018/2/layout/IconVerticalSolidList"/>
    <dgm:cxn modelId="{2A444F3C-5C42-46F8-AB76-509454D2194F}" type="presParOf" srcId="{18CE1C09-1D8D-442F-8A36-2391F3AA4BC3}" destId="{A9EB7CD4-4EA7-45BB-ADE6-47A9090F2A9A}" srcOrd="1" destOrd="0" presId="urn:microsoft.com/office/officeart/2018/2/layout/IconVerticalSolidList"/>
    <dgm:cxn modelId="{1B27A985-526C-4CD5-9616-6D20CBB41602}" type="presParOf" srcId="{18CE1C09-1D8D-442F-8A36-2391F3AA4BC3}" destId="{8716841A-A5A5-4C6F-9E28-B28D7FF3D69A}" srcOrd="2" destOrd="0" presId="urn:microsoft.com/office/officeart/2018/2/layout/IconVerticalSolidList"/>
    <dgm:cxn modelId="{9CA30345-F023-4CDB-B2A7-7EA3C383151E}" type="presParOf" srcId="{8716841A-A5A5-4C6F-9E28-B28D7FF3D69A}" destId="{6B2D5DB0-EF7D-4C7E-9903-96648AA36815}" srcOrd="0" destOrd="0" presId="urn:microsoft.com/office/officeart/2018/2/layout/IconVerticalSolidList"/>
    <dgm:cxn modelId="{E060F2C7-C127-4051-BFE1-7620BA789E5B}" type="presParOf" srcId="{8716841A-A5A5-4C6F-9E28-B28D7FF3D69A}" destId="{56C07B09-61EC-449E-968B-88A7448E06FC}" srcOrd="1" destOrd="0" presId="urn:microsoft.com/office/officeart/2018/2/layout/IconVerticalSolidList"/>
    <dgm:cxn modelId="{B7ECF9CB-BC14-4850-8D11-FB29D53AD172}" type="presParOf" srcId="{8716841A-A5A5-4C6F-9E28-B28D7FF3D69A}" destId="{A589470D-80E9-464E-9F5A-958DA56A3FEA}" srcOrd="2" destOrd="0" presId="urn:microsoft.com/office/officeart/2018/2/layout/IconVerticalSolidList"/>
    <dgm:cxn modelId="{D065991B-9291-4257-BA1B-C6989572ABC7}" type="presParOf" srcId="{8716841A-A5A5-4C6F-9E28-B28D7FF3D69A}" destId="{F2CB5F7B-C36E-4FE2-911F-0BBB7CAAAE3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E05C3-AA32-4788-854E-F0A0C6A8C8A4}">
      <dsp:nvSpPr>
        <dsp:cNvPr id="0" name=""/>
        <dsp:cNvSpPr/>
      </dsp:nvSpPr>
      <dsp:spPr>
        <a:xfrm>
          <a:off x="0" y="745053"/>
          <a:ext cx="10506456" cy="137548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E5E70B-A2C9-40C8-93CD-58856CA0ACFB}">
      <dsp:nvSpPr>
        <dsp:cNvPr id="0" name=""/>
        <dsp:cNvSpPr/>
      </dsp:nvSpPr>
      <dsp:spPr>
        <a:xfrm>
          <a:off x="416083" y="1054537"/>
          <a:ext cx="756516" cy="7565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325B01-E05A-452C-819B-2403E7D9A8C8}">
      <dsp:nvSpPr>
        <dsp:cNvPr id="0" name=""/>
        <dsp:cNvSpPr/>
      </dsp:nvSpPr>
      <dsp:spPr>
        <a:xfrm>
          <a:off x="1588683" y="745053"/>
          <a:ext cx="8917772" cy="137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72" tIns="145572" rIns="145572" bIns="145572" numCol="1" spcCol="1270" anchor="ctr" anchorCtr="0">
          <a:noAutofit/>
        </a:bodyPr>
        <a:lstStyle/>
        <a:p>
          <a:pPr marL="0" lvl="0" indent="0" algn="l" defTabSz="977900">
            <a:lnSpc>
              <a:spcPct val="90000"/>
            </a:lnSpc>
            <a:spcBef>
              <a:spcPct val="0"/>
            </a:spcBef>
            <a:spcAft>
              <a:spcPct val="35000"/>
            </a:spcAft>
            <a:buNone/>
          </a:pPr>
          <a:r>
            <a:rPr lang="en-GB" sz="2200" kern="1200" dirty="0"/>
            <a:t>Week commencing Monday 16th Nov. For some sessions, Emily Hywel from the University’s Library Team, is going to provide an overview of </a:t>
          </a:r>
          <a:r>
            <a:rPr lang="en-GB" sz="2200" b="1" kern="1200" dirty="0"/>
            <a:t>using the Online Library services for research</a:t>
          </a:r>
          <a:r>
            <a:rPr lang="en-GB" sz="2200" kern="1200" dirty="0"/>
            <a:t>.</a:t>
          </a:r>
          <a:endParaRPr lang="en-US" sz="2200" kern="1200" dirty="0"/>
        </a:p>
      </dsp:txBody>
      <dsp:txXfrm>
        <a:off x="1588683" y="745053"/>
        <a:ext cx="8917772" cy="1375483"/>
      </dsp:txXfrm>
    </dsp:sp>
    <dsp:sp modelId="{6B2D5DB0-EF7D-4C7E-9903-96648AA36815}">
      <dsp:nvSpPr>
        <dsp:cNvPr id="0" name=""/>
        <dsp:cNvSpPr/>
      </dsp:nvSpPr>
      <dsp:spPr>
        <a:xfrm>
          <a:off x="0" y="2464408"/>
          <a:ext cx="10506456" cy="137548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C07B09-61EC-449E-968B-88A7448E06FC}">
      <dsp:nvSpPr>
        <dsp:cNvPr id="0" name=""/>
        <dsp:cNvSpPr/>
      </dsp:nvSpPr>
      <dsp:spPr>
        <a:xfrm>
          <a:off x="416083" y="2773892"/>
          <a:ext cx="756516" cy="7565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CB5F7B-C36E-4FE2-911F-0BBB7CAAAE35}">
      <dsp:nvSpPr>
        <dsp:cNvPr id="0" name=""/>
        <dsp:cNvSpPr/>
      </dsp:nvSpPr>
      <dsp:spPr>
        <a:xfrm>
          <a:off x="1588683" y="2464408"/>
          <a:ext cx="8917772" cy="137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72" tIns="145572" rIns="145572" bIns="145572" numCol="1" spcCol="1270" anchor="ctr" anchorCtr="0">
          <a:noAutofit/>
        </a:bodyPr>
        <a:lstStyle/>
        <a:p>
          <a:pPr marL="0" lvl="0" indent="0" algn="l" defTabSz="977900">
            <a:lnSpc>
              <a:spcPct val="90000"/>
            </a:lnSpc>
            <a:spcBef>
              <a:spcPct val="0"/>
            </a:spcBef>
            <a:spcAft>
              <a:spcPct val="35000"/>
            </a:spcAft>
            <a:buNone/>
          </a:pPr>
          <a:r>
            <a:rPr lang="en-GB" sz="2200" kern="1200" dirty="0"/>
            <a:t>Note: Make Emily a presenter.</a:t>
          </a:r>
        </a:p>
        <a:p>
          <a:pPr marL="0" lvl="0" indent="0" algn="l" defTabSz="977900">
            <a:lnSpc>
              <a:spcPct val="90000"/>
            </a:lnSpc>
            <a:spcBef>
              <a:spcPct val="0"/>
            </a:spcBef>
            <a:spcAft>
              <a:spcPct val="35000"/>
            </a:spcAft>
            <a:buNone/>
          </a:pPr>
          <a:r>
            <a:rPr lang="en-GB" sz="2200" kern="1200" dirty="0"/>
            <a:t>* Reminder: Private meeting with 1/2 students due to personal circumstances.</a:t>
          </a:r>
          <a:endParaRPr lang="en-US" sz="2200" kern="1200" dirty="0"/>
        </a:p>
      </dsp:txBody>
      <dsp:txXfrm>
        <a:off x="1588683" y="2464408"/>
        <a:ext cx="8917772" cy="137548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17/11/2020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a:t>
            </a:fld>
            <a:endParaRPr lang="en-GB"/>
          </a:p>
        </p:txBody>
      </p:sp>
    </p:spTree>
    <p:extLst>
      <p:ext uri="{BB962C8B-B14F-4D97-AF65-F5344CB8AC3E}">
        <p14:creationId xmlns:p14="http://schemas.microsoft.com/office/powerpoint/2010/main" val="2187167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8</a:t>
            </a:fld>
            <a:endParaRPr lang="en-GB"/>
          </a:p>
        </p:txBody>
      </p:sp>
    </p:spTree>
    <p:extLst>
      <p:ext uri="{BB962C8B-B14F-4D97-AF65-F5344CB8AC3E}">
        <p14:creationId xmlns:p14="http://schemas.microsoft.com/office/powerpoint/2010/main" val="1017068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9</a:t>
            </a:fld>
            <a:endParaRPr lang="en-GB"/>
          </a:p>
        </p:txBody>
      </p:sp>
    </p:spTree>
    <p:extLst>
      <p:ext uri="{BB962C8B-B14F-4D97-AF65-F5344CB8AC3E}">
        <p14:creationId xmlns:p14="http://schemas.microsoft.com/office/powerpoint/2010/main" val="3712657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13</a:t>
            </a:fld>
            <a:endParaRPr lang="en-GB"/>
          </a:p>
        </p:txBody>
      </p:sp>
    </p:spTree>
    <p:extLst>
      <p:ext uri="{BB962C8B-B14F-4D97-AF65-F5344CB8AC3E}">
        <p14:creationId xmlns:p14="http://schemas.microsoft.com/office/powerpoint/2010/main" val="2799804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14</a:t>
            </a:fld>
            <a:endParaRPr lang="en-GB"/>
          </a:p>
        </p:txBody>
      </p:sp>
    </p:spTree>
    <p:extLst>
      <p:ext uri="{BB962C8B-B14F-4D97-AF65-F5344CB8AC3E}">
        <p14:creationId xmlns:p14="http://schemas.microsoft.com/office/powerpoint/2010/main" val="2294130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11/17/2020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undergraduateoftheyear.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Yin_and_yang" TargetMode="Externa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www.investitwisely.com/two-months-of-entrepreneurship-the-good-the-bad-and-the-ugly/" TargetMode="External"/><Relationship Id="rId7" Type="http://schemas.openxmlformats.org/officeDocument/2006/relationships/hyperlink" Target="https://en.wikipedia.org/wiki/Transponder_timing"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hyperlink" Target="http://robbiepruitt.blogspot.com/2015/05/finishing-discipleship-and-small-groups.html" TargetMode="External"/><Relationship Id="rId4" Type="http://schemas.openxmlformats.org/officeDocument/2006/relationships/image" Target="../media/image6.jpg"/><Relationship Id="rId9"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eur01.safelinks.protection.outlook.com/?url=https%3A%2F%2Fbusinesswales.gov.wales%2Fbigideas%2Ffeedback&amp;data=04%7C01%7C%7Ccf4c5f6432904c8e8dae08d88ada25a5%7C4e0f11f9046e45059cb8db2152311e21%7C0%7C0%7C637412016823521126%7CUnknown%7CTWFpbGZsb3d8eyJWIjoiMC4wLjAwMDAiLCJQIjoiV2luMzIiLCJBTiI6Ik1haWwiLCJXVCI6Mn0%3D%7C1000&amp;sdata=Km2hLxZQd%2F1%2B6Y3Cnmv%2B0cLyDF%2FURjw6WDVTH%2BTBVrY%3D&amp;reserved=0"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872922"/>
            <a:ext cx="3933306" cy="1208141"/>
          </a:xfrm>
        </p:spPr>
        <p:txBody>
          <a:bodyPr vert="horz" lIns="91440" tIns="45720" rIns="91440" bIns="45720" rtlCol="0">
            <a:normAutofit/>
          </a:bodyPr>
          <a:lstStyle/>
          <a:p>
            <a:pPr marL="0" indent="0">
              <a:buNone/>
            </a:pPr>
            <a:r>
              <a:rPr lang="en-GB" sz="2000" dirty="0">
                <a:latin typeface="Arial" panose="020B0604020202020204" pitchFamily="34" charset="0"/>
                <a:ea typeface="Arial" panose="020B0604020202020204" pitchFamily="34" charset="0"/>
                <a:cs typeface="Times New Roman" panose="02020603050405020304" pitchFamily="18" charset="0"/>
              </a:rPr>
              <a:t>Support Tutorial: U4 T3&amp;4.</a:t>
            </a:r>
          </a:p>
          <a:p>
            <a:pPr marL="0" indent="0">
              <a:buNone/>
            </a:pPr>
            <a:endParaRPr lang="en-US" sz="2000"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L4 Online Learning module.</a:t>
            </a:r>
          </a:p>
          <a:p>
            <a:pPr marL="0" indent="0">
              <a:buNone/>
            </a:pPr>
            <a:r>
              <a:rPr lang="en-US" sz="2000" dirty="0"/>
              <a:t>The foundations for success.</a:t>
            </a:r>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468878" cy="1454051"/>
          </a:xfrm>
        </p:spPr>
        <p:txBody>
          <a:bodyPr>
            <a:noAutofit/>
          </a:bodyPr>
          <a:lstStyle/>
          <a:p>
            <a:r>
              <a:rPr lang="en-GB" sz="4900" b="1" u="sng" dirty="0">
                <a:solidFill>
                  <a:schemeClr val="tx2"/>
                </a:solidFill>
              </a:rPr>
              <a:t>Feedback from UCM Design Team</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259174"/>
            <a:ext cx="10516270" cy="5052686"/>
          </a:xfrm>
        </p:spPr>
        <p:txBody>
          <a:bodyPr anchor="t">
            <a:noAutofit/>
          </a:bodyPr>
          <a:lstStyle/>
          <a:p>
            <a:pPr marL="457200">
              <a:lnSpc>
                <a:spcPct val="100000"/>
              </a:lnSpc>
              <a:spcBef>
                <a:spcPts val="600"/>
              </a:spcBef>
              <a:spcAft>
                <a:spcPts val="0"/>
              </a:spcAft>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I noticed a couple of weeks ago there were two blogs in Unit 3 on Moodle. </a:t>
            </a:r>
          </a:p>
          <a:p>
            <a:pPr marL="457200">
              <a:lnSpc>
                <a:spcPct val="100000"/>
              </a:lnSpc>
              <a:spcBef>
                <a:spcPts val="600"/>
              </a:spcBef>
              <a:spcAft>
                <a:spcPts val="0"/>
              </a:spcAft>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Feedback from the UCM CDT "Advise students that a central update accidently created a 2nd blog in Unit 3 and that as long as they use one, they will meet the completion / participation requirements for the unit. </a:t>
            </a:r>
          </a:p>
          <a:p>
            <a:pPr marL="457200">
              <a:lnSpc>
                <a:spcPct val="100000"/>
              </a:lnSpc>
              <a:spcBef>
                <a:spcPts val="600"/>
              </a:spcBef>
              <a:spcAft>
                <a:spcPts val="0"/>
              </a:spcAft>
            </a:pPr>
            <a:r>
              <a:rPr lang="en-GB" sz="3200" dirty="0">
                <a:latin typeface="Arial" panose="020B0604020202020204" pitchFamily="34" charset="0"/>
                <a:ea typeface="Times New Roman" panose="02020603050405020304" pitchFamily="18" charset="0"/>
                <a:cs typeface="Times New Roman" panose="02020603050405020304" pitchFamily="18" charset="0"/>
              </a:rPr>
              <a:t>You </a:t>
            </a:r>
            <a:r>
              <a:rPr lang="en-GB" sz="3200" dirty="0">
                <a:effectLst/>
                <a:latin typeface="Arial" panose="020B0604020202020204" pitchFamily="34" charset="0"/>
                <a:ea typeface="Times New Roman" panose="02020603050405020304" pitchFamily="18" charset="0"/>
                <a:cs typeface="Times New Roman" panose="02020603050405020304" pitchFamily="18" charset="0"/>
              </a:rPr>
              <a:t>can use either one or both.</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204977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7" y="425584"/>
            <a:ext cx="11331997" cy="1454051"/>
          </a:xfrm>
        </p:spPr>
        <p:txBody>
          <a:bodyPr>
            <a:noAutofit/>
          </a:bodyPr>
          <a:lstStyle/>
          <a:p>
            <a:r>
              <a:rPr lang="en-GB" sz="4900" b="1" u="sng" dirty="0">
                <a:solidFill>
                  <a:schemeClr val="tx2"/>
                </a:solidFill>
              </a:rPr>
              <a:t>Reminder: from UCM Management Team</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53967" y="1573967"/>
            <a:ext cx="10516270" cy="4706912"/>
          </a:xfrm>
        </p:spPr>
        <p:txBody>
          <a:bodyPr anchor="t">
            <a:noAutofit/>
          </a:bodyPr>
          <a:lstStyle/>
          <a:p>
            <a:pPr marL="457200">
              <a:lnSpc>
                <a:spcPct val="100000"/>
              </a:lnSpc>
              <a:spcBef>
                <a:spcPts val="600"/>
              </a:spcBef>
              <a:spcAft>
                <a:spcPts val="0"/>
              </a:spcAft>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UCM Module Tutors have been asked to review forum and blog posts and to delete blank/task unrelated posts.</a:t>
            </a:r>
          </a:p>
          <a:p>
            <a:pPr marL="457200">
              <a:lnSpc>
                <a:spcPct val="100000"/>
              </a:lnSpc>
              <a:spcBef>
                <a:spcPts val="600"/>
              </a:spcBef>
              <a:spcAft>
                <a:spcPts val="0"/>
              </a:spcAft>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If you have posted blank/unrelated posts, you are better off adding related content or just removing them.</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453248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8" y="425584"/>
            <a:ext cx="10516250" cy="1454051"/>
          </a:xfrm>
        </p:spPr>
        <p:txBody>
          <a:bodyPr>
            <a:noAutofit/>
          </a:bodyPr>
          <a:lstStyle/>
          <a:p>
            <a:r>
              <a:rPr lang="en-GB" sz="4900" b="1" u="sng" dirty="0">
                <a:solidFill>
                  <a:schemeClr val="tx2"/>
                </a:solidFill>
              </a:rPr>
              <a:t>Announcements</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259174"/>
            <a:ext cx="10516270" cy="5052686"/>
          </a:xfrm>
        </p:spPr>
        <p:txBody>
          <a:bodyPr anchor="t">
            <a:noAutofit/>
          </a:bodyPr>
          <a:lstStyle/>
          <a:p>
            <a:pPr marL="457200">
              <a:lnSpc>
                <a:spcPct val="100000"/>
              </a:lnSpc>
              <a:spcBef>
                <a:spcPts val="600"/>
              </a:spcBef>
              <a:spcAft>
                <a:spcPts val="0"/>
              </a:spcAft>
            </a:pPr>
            <a:r>
              <a:rPr lang="en-GB" dirty="0" err="1">
                <a:effectLst/>
                <a:latin typeface="Arial" panose="020B0604020202020204" pitchFamily="34" charset="0"/>
                <a:ea typeface="Times New Roman" panose="02020603050405020304" pitchFamily="18" charset="0"/>
                <a:cs typeface="Times New Roman" panose="02020603050405020304" pitchFamily="18" charset="0"/>
              </a:rPr>
              <a:t>TARGETjobs</a:t>
            </a:r>
            <a:r>
              <a:rPr lang="en-GB" dirty="0">
                <a:effectLst/>
                <a:latin typeface="Arial" panose="020B0604020202020204" pitchFamily="34" charset="0"/>
                <a:ea typeface="Times New Roman" panose="02020603050405020304" pitchFamily="18" charset="0"/>
                <a:cs typeface="Times New Roman" panose="02020603050405020304" pitchFamily="18" charset="0"/>
              </a:rPr>
              <a:t> 2021 </a:t>
            </a:r>
            <a:r>
              <a:rPr lang="en-GB" b="1" dirty="0">
                <a:effectLst/>
                <a:latin typeface="Arial" panose="020B0604020202020204" pitchFamily="34" charset="0"/>
                <a:ea typeface="Times New Roman" panose="02020603050405020304" pitchFamily="18" charset="0"/>
                <a:cs typeface="Times New Roman" panose="02020603050405020304" pitchFamily="18" charset="0"/>
              </a:rPr>
              <a:t>Undergraduate of the Year Awards</a:t>
            </a:r>
            <a:r>
              <a:rPr lang="en-GB" dirty="0">
                <a:effectLst/>
                <a:latin typeface="Arial" panose="020B0604020202020204" pitchFamily="34" charset="0"/>
                <a:ea typeface="Times New Roman" panose="02020603050405020304" pitchFamily="18" charset="0"/>
                <a:cs typeface="Times New Roman" panose="02020603050405020304" pitchFamily="18" charset="0"/>
              </a:rPr>
              <a:t>. This year they have 9 awards running, and 3 of the awards in are looking for applicants studying a STEM degree. </a:t>
            </a:r>
          </a:p>
          <a:p>
            <a:pPr marL="457200">
              <a:lnSpc>
                <a:spcPct val="100000"/>
              </a:lnSpc>
              <a:spcBef>
                <a:spcPts val="600"/>
              </a:spcBef>
              <a:spcAft>
                <a:spcPts val="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To enter the awards, students must put themselves forward and apply online via the Undergraduate of the Year Awards website. shortlisted students will be invited to a prestigious award ceremony taking place either in person or virtually in April 2021. </a:t>
            </a:r>
          </a:p>
          <a:p>
            <a:pPr marL="457200">
              <a:lnSpc>
                <a:spcPct val="100000"/>
              </a:lnSpc>
              <a:spcBef>
                <a:spcPts val="600"/>
              </a:spcBef>
              <a:spcAft>
                <a:spcPts val="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The deadline for applications - 1st February 2021. </a:t>
            </a:r>
          </a:p>
          <a:p>
            <a:pPr marL="457200">
              <a:lnSpc>
                <a:spcPct val="100000"/>
              </a:lnSpc>
              <a:spcBef>
                <a:spcPts val="600"/>
              </a:spcBef>
              <a:spcAft>
                <a:spcPts val="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To apply and for more information please visit: </a:t>
            </a:r>
            <a:r>
              <a:rPr lang="en-GB" dirty="0">
                <a:effectLst/>
                <a:latin typeface="Arial" panose="020B0604020202020204" pitchFamily="34" charset="0"/>
                <a:ea typeface="Times New Roman" panose="02020603050405020304" pitchFamily="18" charset="0"/>
                <a:cs typeface="Times New Roman" panose="02020603050405020304" pitchFamily="18" charset="0"/>
                <a:hlinkClick r:id="rId2"/>
              </a:rPr>
              <a:t>https://undergraduateoftheyear.com</a:t>
            </a:r>
            <a:r>
              <a:rPr lang="en-GB" dirty="0">
                <a:effectLst/>
                <a:latin typeface="Arial" panose="020B0604020202020204" pitchFamily="34" charset="0"/>
                <a:ea typeface="Times New Roman" panose="02020603050405020304" pitchFamily="18" charset="0"/>
                <a:cs typeface="Times New Roman" panose="02020603050405020304" pitchFamily="18" charset="0"/>
              </a:rPr>
              <a:t>. </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328870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8" y="425584"/>
            <a:ext cx="10516250" cy="1454051"/>
          </a:xfrm>
        </p:spPr>
        <p:txBody>
          <a:bodyPr>
            <a:noAutofit/>
          </a:bodyPr>
          <a:lstStyle/>
          <a:p>
            <a:r>
              <a:rPr lang="en-GB" sz="4900" b="1" u="sng" dirty="0">
                <a:solidFill>
                  <a:schemeClr val="tx2"/>
                </a:solidFill>
              </a:rPr>
              <a:t>General Tips</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259174"/>
            <a:ext cx="10516270" cy="5052686"/>
          </a:xfrm>
        </p:spPr>
        <p:txBody>
          <a:bodyPr anchor="t">
            <a:noAutofit/>
          </a:bodyPr>
          <a:lstStyle/>
          <a:p>
            <a:pPr marL="457200">
              <a:lnSpc>
                <a:spcPct val="100000"/>
              </a:lnSpc>
              <a:spcBef>
                <a:spcPts val="600"/>
              </a:spcBef>
              <a:spcAft>
                <a:spcPts val="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Reminder: See ‘Poster creation Guidelines’ document for Assignment 1 Task 4, located in the 'Additional Resources' tile,  in the module on Moodle.</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4242041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dirty="0">
                <a:solidFill>
                  <a:schemeClr val="tx1"/>
                </a:solidFill>
                <a:latin typeface="+mj-lt"/>
                <a:ea typeface="+mj-ea"/>
                <a:cs typeface="+mj-cs"/>
              </a:rPr>
              <a:t>Last week’s Moodle Activities &amp; Assignment task</a:t>
            </a:r>
            <a:endParaRPr lang="en-US" sz="40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r>
              <a:rPr lang="en-US" sz="3200" b="1" u="sng" dirty="0"/>
              <a:t>Unit 4: </a:t>
            </a:r>
            <a:r>
              <a:rPr lang="en-GB" sz="3200" b="1" u="sng" dirty="0"/>
              <a:t>Becoming a Team Player </a:t>
            </a:r>
          </a:p>
          <a:p>
            <a:pPr marL="514350" indent="-514350">
              <a:buFont typeface="+mj-lt"/>
              <a:buAutoNum type="arabicPeriod"/>
            </a:pPr>
            <a:r>
              <a:rPr lang="en-GB" sz="3200" b="1" dirty="0"/>
              <a:t>Topic 1 </a:t>
            </a:r>
            <a:r>
              <a:rPr lang="en-GB" sz="3200" dirty="0"/>
              <a:t>- Identity and Sense of Place</a:t>
            </a:r>
          </a:p>
          <a:p>
            <a:pPr marL="514350" indent="-514350">
              <a:buFont typeface="+mj-lt"/>
              <a:buAutoNum type="arabicPeriod"/>
            </a:pPr>
            <a:r>
              <a:rPr lang="en-GB" sz="3200" b="1" dirty="0"/>
              <a:t>Topic 2 </a:t>
            </a:r>
            <a:r>
              <a:rPr lang="en-GB" sz="3200" dirty="0"/>
              <a:t>- Beliefs and Values</a:t>
            </a:r>
          </a:p>
          <a:p>
            <a:pPr marL="514350" indent="-514350">
              <a:buFont typeface="+mj-lt"/>
              <a:buAutoNum type="arabicPeriod"/>
            </a:pPr>
            <a:r>
              <a:rPr lang="en-US" sz="3200" dirty="0"/>
              <a:t>Look at Assignment 1: </a:t>
            </a:r>
            <a:r>
              <a:rPr lang="en-US" sz="3200" b="1" dirty="0"/>
              <a:t>Task 4.</a:t>
            </a:r>
            <a:endParaRPr lang="en-US" sz="3200" dirty="0"/>
          </a:p>
        </p:txBody>
      </p:sp>
    </p:spTree>
    <p:extLst>
      <p:ext uri="{BB962C8B-B14F-4D97-AF65-F5344CB8AC3E}">
        <p14:creationId xmlns:p14="http://schemas.microsoft.com/office/powerpoint/2010/main" val="3408720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Barista making coffee art">
            <a:extLst>
              <a:ext uri="{FF2B5EF4-FFF2-40B4-BE49-F238E27FC236}">
                <a16:creationId xmlns:a16="http://schemas.microsoft.com/office/drawing/2014/main" id="{5152826B-5794-4D70-842A-5A115E95FB1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4471" r="-3" b="-3"/>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5" name="Content Placeholder 4" descr="Fresh homemade delicious mini bundt cakes">
            <a:extLst>
              <a:ext uri="{FF2B5EF4-FFF2-40B4-BE49-F238E27FC236}">
                <a16:creationId xmlns:a16="http://schemas.microsoft.com/office/drawing/2014/main" id="{075C4987-9329-4603-9A3B-80DA7BB5179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40206" b="3398"/>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11" name="Picture 10" descr="Icon&#10;&#10;Description automatically generated">
            <a:extLst>
              <a:ext uri="{FF2B5EF4-FFF2-40B4-BE49-F238E27FC236}">
                <a16:creationId xmlns:a16="http://schemas.microsoft.com/office/drawing/2014/main" id="{70E1BC7A-49F0-4CA9-8F61-848BEBC547ED}"/>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4298" r="1" b="4301"/>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a:scene3d>
            <a:camera prst="orthographicFront"/>
            <a:lightRig rig="contrasting" dir="t">
              <a:rot lat="0" lon="0" rev="3000000"/>
            </a:lightRig>
          </a:scene3d>
          <a:sp3d contourW="7620">
            <a:bevelT w="95250" h="31750"/>
            <a:contourClr>
              <a:srgbClr val="333333"/>
            </a:contourClr>
          </a:sp3d>
        </p:spPr>
      </p:pic>
      <p:sp>
        <p:nvSpPr>
          <p:cNvPr id="12" name="TextBox 11">
            <a:extLst>
              <a:ext uri="{FF2B5EF4-FFF2-40B4-BE49-F238E27FC236}">
                <a16:creationId xmlns:a16="http://schemas.microsoft.com/office/drawing/2014/main" id="{6F1EAE16-CA78-4AB1-A8AD-4D38A99F4BB9}"/>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461500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dirty="0">
                <a:latin typeface="+mj-lt"/>
                <a:ea typeface="+mj-ea"/>
                <a:cs typeface="+mj-cs"/>
              </a:rPr>
              <a:t>This</a:t>
            </a:r>
            <a:r>
              <a:rPr lang="en-US" sz="4000" b="1" u="sng" kern="1200" dirty="0">
                <a:solidFill>
                  <a:schemeClr val="tx1"/>
                </a:solidFill>
                <a:latin typeface="+mj-lt"/>
                <a:ea typeface="+mj-ea"/>
                <a:cs typeface="+mj-cs"/>
              </a:rPr>
              <a:t> week’s Moodle Activities &amp; Assignment task</a:t>
            </a:r>
            <a:endParaRPr lang="en-US" sz="40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r>
              <a:rPr lang="en-US" sz="3200" b="1" u="sng" dirty="0"/>
              <a:t>Unit 4: </a:t>
            </a:r>
            <a:r>
              <a:rPr lang="en-GB" sz="3200" b="1" u="sng" dirty="0"/>
              <a:t>Becoming a Team Player </a:t>
            </a:r>
          </a:p>
          <a:p>
            <a:pPr marL="514350" indent="-514350">
              <a:buFont typeface="+mj-lt"/>
              <a:buAutoNum type="arabicPeriod"/>
            </a:pPr>
            <a:r>
              <a:rPr lang="en-GB" sz="3200" b="1" dirty="0"/>
              <a:t>Topic 3 </a:t>
            </a:r>
            <a:r>
              <a:rPr lang="en-GB" sz="3200" dirty="0"/>
              <a:t>- Effective Communication</a:t>
            </a:r>
          </a:p>
          <a:p>
            <a:pPr marL="514350" indent="-514350">
              <a:buFont typeface="+mj-lt"/>
              <a:buAutoNum type="arabicPeriod"/>
            </a:pPr>
            <a:r>
              <a:rPr lang="en-GB" sz="3200" b="1" dirty="0"/>
              <a:t>Topic 4 </a:t>
            </a:r>
            <a:r>
              <a:rPr lang="en-GB" sz="3200" dirty="0"/>
              <a:t>- Life Is A Team Sport</a:t>
            </a:r>
          </a:p>
          <a:p>
            <a:pPr marL="514350" indent="-514350">
              <a:buFont typeface="+mj-lt"/>
              <a:buAutoNum type="arabicPeriod"/>
            </a:pPr>
            <a:r>
              <a:rPr lang="en-US" sz="3200" dirty="0"/>
              <a:t>Assignment 1: </a:t>
            </a:r>
            <a:r>
              <a:rPr lang="en-US" sz="3200" b="1" dirty="0"/>
              <a:t>Task 4.</a:t>
            </a:r>
            <a:endParaRPr lang="en-US" sz="3200" dirty="0"/>
          </a:p>
        </p:txBody>
      </p:sp>
    </p:spTree>
    <p:extLst>
      <p:ext uri="{BB962C8B-B14F-4D97-AF65-F5344CB8AC3E}">
        <p14:creationId xmlns:p14="http://schemas.microsoft.com/office/powerpoint/2010/main" val="2896064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468878" cy="1454051"/>
          </a:xfrm>
        </p:spPr>
        <p:txBody>
          <a:bodyPr>
            <a:noAutofit/>
          </a:bodyPr>
          <a:lstStyle/>
          <a:p>
            <a:r>
              <a:rPr lang="en-GB" sz="4900" b="1" u="sng" dirty="0">
                <a:solidFill>
                  <a:schemeClr val="tx2"/>
                </a:solidFill>
              </a:rPr>
              <a:t>This week’s Assignment 1 Task: 4</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60104" y="1259174"/>
            <a:ext cx="11319595" cy="5052686"/>
          </a:xfrm>
        </p:spPr>
        <p:txBody>
          <a:bodyPr anchor="t">
            <a:noAutofit/>
          </a:bodyPr>
          <a:lstStyle/>
          <a:p>
            <a:pPr marL="457200">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4. </a:t>
            </a:r>
            <a:r>
              <a:rPr lang="en-GB" sz="1800" b="1" dirty="0">
                <a:effectLst/>
                <a:latin typeface="Arial" panose="020B0604020202020204" pitchFamily="34" charset="0"/>
                <a:ea typeface="Times New Roman" panose="02020603050405020304" pitchFamily="18" charset="0"/>
                <a:cs typeface="Arial" panose="020B0604020202020204" pitchFamily="34" charset="0"/>
              </a:rPr>
              <a:t>Unit 4 – A3 Academic poster:</a:t>
            </a:r>
            <a:r>
              <a:rPr lang="en-GB" sz="1800" dirty="0">
                <a:effectLst/>
                <a:latin typeface="Arial" panose="020B0604020202020204" pitchFamily="34" charset="0"/>
                <a:ea typeface="Times New Roman" panose="02020603050405020304" pitchFamily="18" charset="0"/>
                <a:cs typeface="Arial" panose="020B0604020202020204" pitchFamily="34" charset="0"/>
              </a:rPr>
              <a:t> In teams of up to 4 members*, come up with ideas for an academic poster highlighting why the topics covered in Unit Four of the module are important for academic and career success. * See Teams list doc in the ‘Additional Resources’ section on Moodle titled ‘L4 Teams for Unit 4 Assignment 1 Task 4’.</a:t>
            </a:r>
          </a:p>
          <a:p>
            <a:pPr marL="457200">
              <a:lnSpc>
                <a:spcPct val="115000"/>
              </a:lnSpc>
            </a:pPr>
            <a:r>
              <a:rPr lang="en-GB" sz="1800" dirty="0">
                <a:effectLst/>
                <a:latin typeface="Arial" panose="020B0604020202020204" pitchFamily="34" charset="0"/>
                <a:ea typeface="Times New Roman" panose="02020603050405020304" pitchFamily="18" charset="0"/>
              </a:rPr>
              <a:t>This task is linked to the team working activity you will undertake whilst completing the ‘Life is a Team Sport’ session in Topic 4.</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457200">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Communicate with your Team members and set up a forum to meet, you could use MS Teams, or another platform you are familiar with (e.g. WhatsApp). You should try and meet at least twice as a team. The output of the meetings should be a document containing text, images and ideas for creating your poster.</a:t>
            </a:r>
          </a:p>
          <a:p>
            <a:pPr marL="457200">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Each Team member will create an individual A3 Academic poster. Your poster should include a </a:t>
            </a:r>
            <a:r>
              <a:rPr lang="en-GB" sz="1800" dirty="0">
                <a:latin typeface="Arial" panose="020B0604020202020204" pitchFamily="34" charset="0"/>
                <a:ea typeface="Times New Roman" panose="02020603050405020304" pitchFamily="18" charset="0"/>
                <a:cs typeface="Arial" panose="020B0604020202020204" pitchFamily="34" charset="0"/>
              </a:rPr>
              <a:t>list of </a:t>
            </a:r>
            <a:r>
              <a:rPr lang="en-GB" sz="1800" dirty="0">
                <a:effectLst/>
                <a:latin typeface="Arial" panose="020B0604020202020204" pitchFamily="34" charset="0"/>
                <a:ea typeface="Times New Roman" panose="02020603050405020304" pitchFamily="18" charset="0"/>
                <a:cs typeface="Arial" panose="020B0604020202020204" pitchFamily="34" charset="0"/>
              </a:rPr>
              <a:t>your team members and state how you collaborated.</a:t>
            </a:r>
          </a:p>
          <a:p>
            <a:pPr marL="457200">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It is expected there will be some similarity in the work produced but please ensure there are individual elements to the poster. A list of references should be included in the poster.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resources covered in Unit Four of the module will help you to complete this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096674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A picture containing building, bicycle, person, walking&#10;&#10;Description automatically generated">
            <a:extLst>
              <a:ext uri="{FF2B5EF4-FFF2-40B4-BE49-F238E27FC236}">
                <a16:creationId xmlns:a16="http://schemas.microsoft.com/office/drawing/2014/main" id="{46D8904E-5185-424D-8916-77B9777E215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254" r="-2" b="12367"/>
          <a:stretch/>
        </p:blipFill>
        <p:spPr>
          <a:xfrm>
            <a:off x="7794519" y="3506112"/>
            <a:ext cx="4397481" cy="3351888"/>
          </a:xfrm>
          <a:custGeom>
            <a:avLst/>
            <a:gdLst/>
            <a:ahLst/>
            <a:cxnLst/>
            <a:rect l="l" t="t" r="r" b="b"/>
            <a:pathLst>
              <a:path w="4397481" h="3351888">
                <a:moveTo>
                  <a:pt x="0" y="0"/>
                </a:moveTo>
                <a:lnTo>
                  <a:pt x="4397481" y="0"/>
                </a:lnTo>
                <a:lnTo>
                  <a:pt x="4397481" y="3351888"/>
                </a:lnTo>
                <a:lnTo>
                  <a:pt x="1552363" y="3351888"/>
                </a:lnTo>
                <a:close/>
              </a:path>
            </a:pathLst>
          </a:custGeom>
        </p:spPr>
      </p:pic>
      <p:pic>
        <p:nvPicPr>
          <p:cNvPr id="5" name="Picture 4" descr="A close up of a sign&#10;&#10;Description automatically generated">
            <a:extLst>
              <a:ext uri="{FF2B5EF4-FFF2-40B4-BE49-F238E27FC236}">
                <a16:creationId xmlns:a16="http://schemas.microsoft.com/office/drawing/2014/main" id="{D5F98583-38C7-40CF-A20B-641E5EF2EF7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28" r="3339" b="2"/>
          <a:stretch/>
        </p:blipFill>
        <p:spPr>
          <a:xfrm>
            <a:off x="20" y="10"/>
            <a:ext cx="9154673" cy="6863475"/>
          </a:xfrm>
          <a:custGeom>
            <a:avLst/>
            <a:gdLst/>
            <a:ahLst/>
            <a:cxnLst/>
            <a:rect l="l" t="t" r="r" b="b"/>
            <a:pathLst>
              <a:path w="9154693" h="6863485">
                <a:moveTo>
                  <a:pt x="0" y="0"/>
                </a:moveTo>
                <a:lnTo>
                  <a:pt x="5976000" y="0"/>
                </a:lnTo>
                <a:lnTo>
                  <a:pt x="9154693" y="6863485"/>
                </a:lnTo>
                <a:lnTo>
                  <a:pt x="0" y="6863485"/>
                </a:lnTo>
                <a:lnTo>
                  <a:pt x="0" y="0"/>
                </a:lnTo>
                <a:close/>
              </a:path>
            </a:pathLst>
          </a:custGeom>
        </p:spPr>
      </p:pic>
      <p:pic>
        <p:nvPicPr>
          <p:cNvPr id="8" name="Picture 7" descr="A group of people playing in a park&#10;&#10;Description automatically generated">
            <a:extLst>
              <a:ext uri="{FF2B5EF4-FFF2-40B4-BE49-F238E27FC236}">
                <a16:creationId xmlns:a16="http://schemas.microsoft.com/office/drawing/2014/main" id="{F8B7320B-7D55-4498-9106-932AC782AAC7}"/>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6991" r="3" b="21099"/>
          <a:stretch/>
        </p:blipFill>
        <p:spPr>
          <a:xfrm>
            <a:off x="6168189" y="10"/>
            <a:ext cx="6023811" cy="3346394"/>
          </a:xfrm>
          <a:custGeom>
            <a:avLst/>
            <a:gdLst/>
            <a:ahLst/>
            <a:cxnLst/>
            <a:rect l="l" t="t" r="r" b="b"/>
            <a:pathLst>
              <a:path w="6023811" h="3346404">
                <a:moveTo>
                  <a:pt x="0" y="0"/>
                </a:moveTo>
                <a:lnTo>
                  <a:pt x="6023811" y="0"/>
                </a:lnTo>
                <a:lnTo>
                  <a:pt x="6023811" y="3346404"/>
                </a:lnTo>
                <a:lnTo>
                  <a:pt x="1549824" y="3346404"/>
                </a:lnTo>
                <a:close/>
              </a:path>
            </a:pathLst>
          </a:custGeom>
        </p:spPr>
      </p:pic>
      <p:sp>
        <p:nvSpPr>
          <p:cNvPr id="6" name="TextBox 5">
            <a:extLst>
              <a:ext uri="{FF2B5EF4-FFF2-40B4-BE49-F238E27FC236}">
                <a16:creationId xmlns:a16="http://schemas.microsoft.com/office/drawing/2014/main" id="{9CCADE15-2A88-49EB-ABDE-05979FC5F4D5}"/>
              </a:ext>
            </a:extLst>
          </p:cNvPr>
          <p:cNvSpPr txBox="1"/>
          <p:nvPr/>
        </p:nvSpPr>
        <p:spPr>
          <a:xfrm>
            <a:off x="9732672" y="6870700"/>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robbiepruitt.blogspot.com/2015/05/finishing-discipleship-and-small-group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AF6883C0-3391-47A4-B5BD-F0844BAE4211}"/>
              </a:ext>
            </a:extLst>
          </p:cNvPr>
          <p:cNvSpPr txBox="1"/>
          <p:nvPr/>
        </p:nvSpPr>
        <p:spPr>
          <a:xfrm>
            <a:off x="509318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Transponder_tim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9" name="TextBox 18">
            <a:extLst>
              <a:ext uri="{FF2B5EF4-FFF2-40B4-BE49-F238E27FC236}">
                <a16:creationId xmlns:a16="http://schemas.microsoft.com/office/drawing/2014/main" id="{340A4A83-67D1-414C-A41C-C80CD9EE3FC1}"/>
              </a:ext>
            </a:extLst>
          </p:cNvPr>
          <p:cNvSpPr txBox="1"/>
          <p:nvPr/>
        </p:nvSpPr>
        <p:spPr>
          <a:xfrm>
            <a:off x="7412930"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investitwisely.com/two-months-of-entrepreneurship-the-good-the-bad-and-the-ug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911140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20673" y="2257819"/>
            <a:ext cx="4870665" cy="2658955"/>
          </a:xfrm>
        </p:spPr>
        <p:txBody>
          <a:bodyPr vert="horz" lIns="91440" tIns="45720" rIns="91440" bIns="45720" rtlCol="0" anchor="t">
            <a:normAutofit fontScale="92500"/>
          </a:bodyPr>
          <a:lstStyle/>
          <a:p>
            <a:pPr marL="57150" indent="-228600">
              <a:buFont typeface="Arial" panose="020B0604020202020204" pitchFamily="34" charset="0"/>
              <a:buChar char="•"/>
            </a:pPr>
            <a:r>
              <a:rPr lang="en-US" sz="3600" dirty="0"/>
              <a:t>THE KEY TO SUCCESS FOR THIS MODULE IS TO MAKE </a:t>
            </a:r>
            <a:r>
              <a:rPr lang="en-US" sz="3600" b="1" dirty="0"/>
              <a:t>WEEKLY PROGRESS. </a:t>
            </a:r>
          </a:p>
          <a:p>
            <a:pPr marL="57150" indent="-228600">
              <a:buFont typeface="Arial" panose="020B0604020202020204" pitchFamily="34" charset="0"/>
              <a:buChar char="•"/>
            </a:pPr>
            <a:r>
              <a:rPr lang="en-US" sz="3600" dirty="0"/>
              <a:t>You will not be able to leave it until the end.</a:t>
            </a:r>
          </a:p>
        </p:txBody>
      </p:sp>
    </p:spTree>
    <p:extLst>
      <p:ext uri="{BB962C8B-B14F-4D97-AF65-F5344CB8AC3E}">
        <p14:creationId xmlns:p14="http://schemas.microsoft.com/office/powerpoint/2010/main" val="4112912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29"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2" name="Freeform: Shape 31">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4C4A6F2-EF4E-4D1D-8853-9231B65E61D8}"/>
              </a:ext>
            </a:extLst>
          </p:cNvPr>
          <p:cNvSpPr txBox="1"/>
          <p:nvPr/>
        </p:nvSpPr>
        <p:spPr>
          <a:xfrm>
            <a:off x="6209382" y="2096162"/>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1035506" y="1782445"/>
            <a:ext cx="9260759" cy="2560351"/>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3600" b="1" u="sng" dirty="0"/>
              <a:t>Unit 4: </a:t>
            </a:r>
            <a:r>
              <a:rPr lang="en-GB" sz="3600" b="1" u="sng" dirty="0"/>
              <a:t>Becoming a Team Player </a:t>
            </a:r>
          </a:p>
          <a:p>
            <a:pPr marL="514350" indent="-514350">
              <a:buFont typeface="+mj-lt"/>
              <a:buAutoNum type="arabicPeriod"/>
            </a:pPr>
            <a:r>
              <a:rPr lang="en-GB" sz="3600" b="1" dirty="0"/>
              <a:t>Topic 3 </a:t>
            </a:r>
            <a:r>
              <a:rPr lang="en-GB" sz="3600" dirty="0"/>
              <a:t>- Effective Communication</a:t>
            </a:r>
          </a:p>
          <a:p>
            <a:pPr marL="514350" indent="-514350">
              <a:buFont typeface="+mj-lt"/>
              <a:buAutoNum type="arabicPeriod"/>
            </a:pPr>
            <a:r>
              <a:rPr lang="en-GB" sz="3600" b="1" dirty="0"/>
              <a:t>Topic 4 </a:t>
            </a:r>
            <a:r>
              <a:rPr lang="en-GB" sz="3600" dirty="0"/>
              <a:t>- Life Is A Team Sport.</a:t>
            </a:r>
          </a:p>
          <a:p>
            <a:pPr marL="514350" indent="-514350">
              <a:buFont typeface="+mj-lt"/>
              <a:buAutoNum type="arabicPeriod"/>
            </a:pPr>
            <a:r>
              <a:rPr lang="en-US" sz="3600" dirty="0"/>
              <a:t>Assignment 1: </a:t>
            </a:r>
            <a:r>
              <a:rPr lang="en-US" sz="3600" b="1" dirty="0"/>
              <a:t>Task 4.</a:t>
            </a:r>
            <a:endParaRPr lang="en-US" sz="3600" dirty="0"/>
          </a:p>
        </p:txBody>
      </p:sp>
      <p:sp>
        <p:nvSpPr>
          <p:cNvPr id="2" name="TextBox 1">
            <a:extLst>
              <a:ext uri="{FF2B5EF4-FFF2-40B4-BE49-F238E27FC236}">
                <a16:creationId xmlns:a16="http://schemas.microsoft.com/office/drawing/2014/main" id="{22D28B8D-C1C5-4905-9AC6-2D657D2475F1}"/>
              </a:ext>
            </a:extLst>
          </p:cNvPr>
          <p:cNvSpPr txBox="1"/>
          <p:nvPr/>
        </p:nvSpPr>
        <p:spPr>
          <a:xfrm>
            <a:off x="2163888" y="577741"/>
            <a:ext cx="10028112" cy="707886"/>
          </a:xfrm>
          <a:prstGeom prst="rect">
            <a:avLst/>
          </a:prstGeom>
          <a:noFill/>
        </p:spPr>
        <p:txBody>
          <a:bodyPr wrap="square" rtlCol="0">
            <a:spAutoFit/>
          </a:bodyPr>
          <a:lstStyle/>
          <a:p>
            <a:r>
              <a:rPr lang="en-GB" sz="4000" dirty="0"/>
              <a:t>Next: </a:t>
            </a:r>
            <a:r>
              <a:rPr lang="en-US" sz="4000" b="1" kern="1200" dirty="0">
                <a:solidFill>
                  <a:schemeClr val="bg1"/>
                </a:solidFill>
                <a:highlight>
                  <a:srgbClr val="FFFF00"/>
                </a:highlight>
                <a:latin typeface="+mj-lt"/>
                <a:ea typeface="+mj-ea"/>
                <a:cs typeface="+mj-cs"/>
              </a:rPr>
              <a:t>Go to Moodle &amp; Complete</a:t>
            </a:r>
            <a:endParaRPr lang="en-GB" sz="4000" dirty="0"/>
          </a:p>
        </p:txBody>
      </p:sp>
    </p:spTree>
    <p:extLst>
      <p:ext uri="{BB962C8B-B14F-4D97-AF65-F5344CB8AC3E}">
        <p14:creationId xmlns:p14="http://schemas.microsoft.com/office/powerpoint/2010/main" val="2110399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653364" y="260604"/>
            <a:ext cx="9367203" cy="11887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u="sng" kern="1200" dirty="0">
                <a:solidFill>
                  <a:srgbClr val="FFFF00"/>
                </a:solidFill>
                <a:latin typeface="+mj-lt"/>
                <a:ea typeface="+mj-ea"/>
                <a:cs typeface="+mj-cs"/>
              </a:rPr>
              <a:t>Computer Animation students (Only):</a:t>
            </a:r>
            <a:br>
              <a:rPr lang="en-US" sz="3700" b="1" u="sng" kern="1200" dirty="0">
                <a:solidFill>
                  <a:schemeClr val="tx1"/>
                </a:solidFill>
                <a:latin typeface="+mj-lt"/>
                <a:ea typeface="+mj-ea"/>
                <a:cs typeface="+mj-cs"/>
              </a:rPr>
            </a:br>
            <a:r>
              <a:rPr lang="en-US" sz="3700" b="1" u="sng" kern="1200" dirty="0">
                <a:solidFill>
                  <a:schemeClr val="tx1"/>
                </a:solidFill>
                <a:latin typeface="+mj-lt"/>
                <a:ea typeface="+mj-ea"/>
                <a:cs typeface="+mj-cs"/>
              </a:rPr>
              <a:t>Last </a:t>
            </a:r>
            <a:r>
              <a:rPr lang="en-US" sz="3700" b="1" u="sng" dirty="0">
                <a:latin typeface="+mj-lt"/>
                <a:ea typeface="+mj-ea"/>
                <a:cs typeface="+mj-cs"/>
              </a:rPr>
              <a:t>W</a:t>
            </a:r>
            <a:r>
              <a:rPr lang="en-US" sz="3700" b="1" u="sng" kern="1200" dirty="0">
                <a:solidFill>
                  <a:schemeClr val="tx1"/>
                </a:solidFill>
                <a:latin typeface="+mj-lt"/>
                <a:ea typeface="+mj-ea"/>
                <a:cs typeface="+mj-cs"/>
              </a:rPr>
              <a:t>eek’s Moodle Activities &amp; Assignment task</a:t>
            </a:r>
            <a:endParaRPr lang="en-US" sz="3700" u="sng" kern="1200" dirty="0">
              <a:solidFill>
                <a:schemeClr val="tx1"/>
              </a:solidFill>
              <a:latin typeface="+mj-lt"/>
              <a:ea typeface="+mj-ea"/>
              <a:cs typeface="+mj-cs"/>
            </a:endParaRPr>
          </a:p>
        </p:txBody>
      </p:sp>
      <p:sp>
        <p:nvSpPr>
          <p:cNvPr id="9" name="Freeform: Shape 8">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653363" y="2176272"/>
            <a:ext cx="9367204" cy="4041648"/>
          </a:xfrm>
        </p:spPr>
        <p:txBody>
          <a:bodyPr vert="horz" lIns="91440" tIns="45720" rIns="91440" bIns="45720" rtlCol="0" anchor="t">
            <a:normAutofit/>
          </a:bodyPr>
          <a:lstStyle/>
          <a:p>
            <a:r>
              <a:rPr lang="en-US" sz="3200" b="1" u="sng" dirty="0"/>
              <a:t>Unit 3: Becoming a Digital Learner</a:t>
            </a:r>
          </a:p>
          <a:p>
            <a:pPr marL="514350" indent="-514350">
              <a:buFont typeface="+mj-lt"/>
              <a:buAutoNum type="arabicPeriod"/>
            </a:pPr>
            <a:r>
              <a:rPr lang="en-US" sz="3200" b="1" dirty="0"/>
              <a:t>Topic 1 </a:t>
            </a:r>
            <a:r>
              <a:rPr lang="en-US" sz="3200" dirty="0"/>
              <a:t>- Introducing Digital Literacies</a:t>
            </a:r>
            <a:endParaRPr lang="en-GB" sz="3200" dirty="0"/>
          </a:p>
          <a:p>
            <a:pPr marL="514350" indent="-514350">
              <a:buFont typeface="+mj-lt"/>
              <a:buAutoNum type="arabicPeriod"/>
            </a:pPr>
            <a:r>
              <a:rPr lang="en-GB" sz="3200" b="1" dirty="0"/>
              <a:t>Topic 2 </a:t>
            </a:r>
            <a:r>
              <a:rPr lang="en-GB" sz="3200" dirty="0"/>
              <a:t>- Using Software.</a:t>
            </a:r>
          </a:p>
          <a:p>
            <a:pPr marL="514350" indent="-514350">
              <a:buFont typeface="Arial" panose="020B0604020202020204" pitchFamily="34" charset="0"/>
              <a:buChar char="•"/>
            </a:pPr>
            <a:r>
              <a:rPr lang="en-US" sz="3200" dirty="0"/>
              <a:t>Start Task 3 of Assignment 1.</a:t>
            </a:r>
          </a:p>
          <a:p>
            <a:endParaRPr lang="en-US" sz="3200" dirty="0"/>
          </a:p>
        </p:txBody>
      </p:sp>
    </p:spTree>
    <p:extLst>
      <p:ext uri="{BB962C8B-B14F-4D97-AF65-F5344CB8AC3E}">
        <p14:creationId xmlns:p14="http://schemas.microsoft.com/office/powerpoint/2010/main" val="1482622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653364" y="260604"/>
            <a:ext cx="9367203" cy="11887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u="sng" kern="1200" dirty="0">
                <a:solidFill>
                  <a:srgbClr val="FFFF00"/>
                </a:solidFill>
                <a:latin typeface="+mj-lt"/>
                <a:ea typeface="+mj-ea"/>
                <a:cs typeface="+mj-cs"/>
              </a:rPr>
              <a:t>Computer Animation students (Only):</a:t>
            </a:r>
            <a:br>
              <a:rPr lang="en-US" sz="3700" b="1" u="sng" kern="1200" dirty="0">
                <a:solidFill>
                  <a:schemeClr val="tx1"/>
                </a:solidFill>
                <a:latin typeface="+mj-lt"/>
                <a:ea typeface="+mj-ea"/>
                <a:cs typeface="+mj-cs"/>
              </a:rPr>
            </a:br>
            <a:r>
              <a:rPr lang="en-US" sz="3700" b="1" u="sng" dirty="0">
                <a:latin typeface="+mj-lt"/>
                <a:ea typeface="+mj-ea"/>
                <a:cs typeface="+mj-cs"/>
              </a:rPr>
              <a:t>This</a:t>
            </a:r>
            <a:r>
              <a:rPr lang="en-US" sz="3700" b="1" u="sng" kern="1200" dirty="0">
                <a:solidFill>
                  <a:schemeClr val="tx1"/>
                </a:solidFill>
                <a:latin typeface="+mj-lt"/>
                <a:ea typeface="+mj-ea"/>
                <a:cs typeface="+mj-cs"/>
              </a:rPr>
              <a:t> </a:t>
            </a:r>
            <a:r>
              <a:rPr lang="en-US" sz="3700" b="1" u="sng" dirty="0">
                <a:latin typeface="+mj-lt"/>
                <a:ea typeface="+mj-ea"/>
                <a:cs typeface="+mj-cs"/>
              </a:rPr>
              <a:t>W</a:t>
            </a:r>
            <a:r>
              <a:rPr lang="en-US" sz="3700" b="1" u="sng" kern="1200" dirty="0">
                <a:solidFill>
                  <a:schemeClr val="tx1"/>
                </a:solidFill>
                <a:latin typeface="+mj-lt"/>
                <a:ea typeface="+mj-ea"/>
                <a:cs typeface="+mj-cs"/>
              </a:rPr>
              <a:t>eek’s Moodle Activities &amp; Assignment task</a:t>
            </a:r>
            <a:endParaRPr lang="en-US" sz="3700" u="sng" kern="1200" dirty="0">
              <a:solidFill>
                <a:schemeClr val="tx1"/>
              </a:solidFill>
              <a:latin typeface="+mj-lt"/>
              <a:ea typeface="+mj-ea"/>
              <a:cs typeface="+mj-cs"/>
            </a:endParaRPr>
          </a:p>
        </p:txBody>
      </p:sp>
      <p:sp>
        <p:nvSpPr>
          <p:cNvPr id="9" name="Freeform: Shape 8">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653363" y="2176272"/>
            <a:ext cx="9367204" cy="4041648"/>
          </a:xfrm>
        </p:spPr>
        <p:txBody>
          <a:bodyPr vert="horz" lIns="91440" tIns="45720" rIns="91440" bIns="45720" rtlCol="0" anchor="t">
            <a:normAutofit/>
          </a:bodyPr>
          <a:lstStyle/>
          <a:p>
            <a:r>
              <a:rPr lang="en-US" sz="3200" b="1" u="sng" dirty="0"/>
              <a:t>Unit 3: Becoming a Digital Learner</a:t>
            </a:r>
          </a:p>
          <a:p>
            <a:pPr marL="514350" indent="-514350">
              <a:buFont typeface="+mj-lt"/>
              <a:buAutoNum type="arabicPeriod"/>
            </a:pPr>
            <a:r>
              <a:rPr lang="en-GB" sz="3200" b="1" dirty="0"/>
              <a:t>Topic 3 </a:t>
            </a:r>
            <a:r>
              <a:rPr lang="en-GB" sz="3200" dirty="0"/>
              <a:t>- Telling Your Story.</a:t>
            </a:r>
          </a:p>
          <a:p>
            <a:pPr marL="514350" indent="-514350">
              <a:buFont typeface="+mj-lt"/>
              <a:buAutoNum type="arabicPeriod"/>
            </a:pPr>
            <a:r>
              <a:rPr lang="en-GB" sz="3200" b="1" dirty="0"/>
              <a:t>Topic 4 </a:t>
            </a:r>
            <a:r>
              <a:rPr lang="en-GB" sz="3200" dirty="0"/>
              <a:t>- Be In It to Win It.</a:t>
            </a:r>
          </a:p>
          <a:p>
            <a:pPr marL="514350" indent="-514350">
              <a:buFont typeface="+mj-lt"/>
              <a:buAutoNum type="arabicPeriod"/>
            </a:pPr>
            <a:r>
              <a:rPr lang="en-US" sz="3200" dirty="0"/>
              <a:t>Assignment 1: </a:t>
            </a:r>
            <a:r>
              <a:rPr lang="en-US" sz="3200" b="1" dirty="0"/>
              <a:t>Task 3</a:t>
            </a:r>
            <a:r>
              <a:rPr lang="en-US" sz="3200" dirty="0"/>
              <a:t>.</a:t>
            </a:r>
          </a:p>
          <a:p>
            <a:endParaRPr lang="en-US" sz="3200" dirty="0"/>
          </a:p>
        </p:txBody>
      </p:sp>
    </p:spTree>
    <p:extLst>
      <p:ext uri="{BB962C8B-B14F-4D97-AF65-F5344CB8AC3E}">
        <p14:creationId xmlns:p14="http://schemas.microsoft.com/office/powerpoint/2010/main" val="94426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8" y="425584"/>
            <a:ext cx="10440079" cy="1454051"/>
          </a:xfrm>
        </p:spPr>
        <p:txBody>
          <a:bodyPr>
            <a:noAutofit/>
          </a:bodyPr>
          <a:lstStyle/>
          <a:p>
            <a:r>
              <a:rPr lang="en-US" sz="4800" b="1" u="sng" kern="1200" dirty="0">
                <a:solidFill>
                  <a:srgbClr val="FFFF00"/>
                </a:solidFill>
                <a:latin typeface="+mj-lt"/>
                <a:ea typeface="+mj-ea"/>
                <a:cs typeface="+mj-cs"/>
              </a:rPr>
              <a:t>Computer Animation students (Only): </a:t>
            </a:r>
            <a:br>
              <a:rPr lang="en-US" sz="4800" b="1" u="sng" kern="1200" dirty="0">
                <a:solidFill>
                  <a:srgbClr val="FFFF00"/>
                </a:solidFill>
                <a:latin typeface="+mj-lt"/>
                <a:ea typeface="+mj-ea"/>
                <a:cs typeface="+mj-cs"/>
              </a:rPr>
            </a:br>
            <a:r>
              <a:rPr lang="en-GB" sz="4900" b="1" u="sng" dirty="0">
                <a:solidFill>
                  <a:schemeClr val="tx2"/>
                </a:solidFill>
              </a:rPr>
              <a:t>This week’s Assignment 1 Task: 3</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06430" y="1492156"/>
            <a:ext cx="10828001" cy="5052686"/>
          </a:xfrm>
        </p:spPr>
        <p:txBody>
          <a:bodyPr anchor="t">
            <a:noAutofit/>
          </a:bodyPr>
          <a:lstStyle/>
          <a:p>
            <a:pPr marL="457200">
              <a:lnSpc>
                <a:spcPct val="100000"/>
              </a:lnSpc>
              <a:spcBef>
                <a:spcPts val="600"/>
              </a:spcBef>
              <a:spcAft>
                <a:spcPts val="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3. </a:t>
            </a:r>
            <a:r>
              <a:rPr lang="en-GB" sz="2400" b="1" dirty="0">
                <a:effectLst/>
                <a:latin typeface="Arial" panose="020B0604020202020204" pitchFamily="34" charset="0"/>
                <a:ea typeface="Times New Roman" panose="02020603050405020304" pitchFamily="18" charset="0"/>
                <a:cs typeface="Arial" panose="020B0604020202020204" pitchFamily="34" charset="0"/>
              </a:rPr>
              <a:t>Unit 3 – Video presentation:</a:t>
            </a:r>
            <a:r>
              <a:rPr lang="en-GB" sz="2400" dirty="0">
                <a:effectLst/>
                <a:latin typeface="Arial" panose="020B0604020202020204" pitchFamily="34" charset="0"/>
                <a:ea typeface="Times New Roman" panose="02020603050405020304" pitchFamily="18" charset="0"/>
                <a:cs typeface="Arial" panose="020B0604020202020204" pitchFamily="34" charset="0"/>
              </a:rPr>
              <a:t> Produce a video presentation between </a:t>
            </a:r>
            <a:r>
              <a:rPr lang="en-GB" sz="2400" b="1" dirty="0">
                <a:effectLst/>
                <a:latin typeface="Arial" panose="020B0604020202020204" pitchFamily="34" charset="0"/>
                <a:ea typeface="Times New Roman" panose="02020603050405020304" pitchFamily="18" charset="0"/>
                <a:cs typeface="Arial" panose="020B0604020202020204" pitchFamily="34" charset="0"/>
              </a:rPr>
              <a:t>2-3 minutes</a:t>
            </a:r>
            <a:r>
              <a:rPr lang="en-GB" sz="2400" dirty="0">
                <a:effectLst/>
                <a:latin typeface="Arial" panose="020B0604020202020204" pitchFamily="34" charset="0"/>
                <a:ea typeface="Times New Roman" panose="02020603050405020304" pitchFamily="18" charset="0"/>
                <a:cs typeface="Arial" panose="020B0604020202020204" pitchFamily="34" charset="0"/>
              </a:rPr>
              <a:t> promoting the importance of ONE of the four </a:t>
            </a:r>
            <a:r>
              <a:rPr lang="en-GB" sz="2400" b="1" dirty="0">
                <a:latin typeface="Arial" panose="020B0604020202020204" pitchFamily="34" charset="0"/>
                <a:ea typeface="Times New Roman" panose="02020603050405020304" pitchFamily="18" charset="0"/>
                <a:cs typeface="Arial" panose="020B0604020202020204" pitchFamily="34" charset="0"/>
              </a:rPr>
              <a:t>strands</a:t>
            </a:r>
            <a:r>
              <a:rPr lang="en-GB" sz="2400" dirty="0">
                <a:effectLst/>
                <a:latin typeface="Arial" panose="020B0604020202020204" pitchFamily="34" charset="0"/>
                <a:ea typeface="Times New Roman" panose="02020603050405020304" pitchFamily="18" charset="0"/>
                <a:cs typeface="Arial" panose="020B0604020202020204" pitchFamily="34" charset="0"/>
              </a:rPr>
              <a:t> of the Digital Competency Framework, which you were introduced to in the Unit</a:t>
            </a:r>
            <a:r>
              <a:rPr lang="en-GB" sz="2400" i="1" dirty="0">
                <a:effectLst/>
                <a:latin typeface="Arial" panose="020B0604020202020204" pitchFamily="34" charset="0"/>
                <a:ea typeface="Times New Roman" panose="02020603050405020304" pitchFamily="18" charset="0"/>
                <a:cs typeface="Arial" panose="020B0604020202020204" pitchFamily="34" charset="0"/>
              </a:rPr>
              <a:t>.</a:t>
            </a:r>
            <a:endParaRPr lang="en-GB" sz="2400" i="1" dirty="0">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00000"/>
              </a:lnSpc>
              <a:spcBef>
                <a:spcPts val="600"/>
              </a:spcBef>
            </a:pPr>
            <a:r>
              <a:rPr lang="en-GB" sz="2400" dirty="0">
                <a:effectLst/>
                <a:latin typeface="Arial" panose="020B0604020202020204" pitchFamily="34" charset="0"/>
                <a:ea typeface="Times New Roman" panose="02020603050405020304" pitchFamily="18" charset="0"/>
                <a:cs typeface="Arial" panose="020B0604020202020204" pitchFamily="34" charset="0"/>
              </a:rPr>
              <a:t>Include a summary of WHAT is covered by that </a:t>
            </a:r>
            <a:r>
              <a:rPr lang="en-GB" sz="2400" b="1" dirty="0">
                <a:effectLst/>
                <a:latin typeface="Arial" panose="020B0604020202020204" pitchFamily="34" charset="0"/>
                <a:ea typeface="Times New Roman" panose="02020603050405020304" pitchFamily="18" charset="0"/>
                <a:cs typeface="Arial" panose="020B0604020202020204" pitchFamily="34" charset="0"/>
              </a:rPr>
              <a:t>strand</a:t>
            </a:r>
            <a:r>
              <a:rPr lang="en-GB" sz="2400" dirty="0">
                <a:effectLst/>
                <a:latin typeface="Arial" panose="020B0604020202020204" pitchFamily="34" charset="0"/>
                <a:ea typeface="Times New Roman" panose="02020603050405020304" pitchFamily="18" charset="0"/>
                <a:cs typeface="Arial" panose="020B0604020202020204" pitchFamily="34" charset="0"/>
              </a:rPr>
              <a:t>, WHY it is important and HOW people can develop their skills.</a:t>
            </a:r>
          </a:p>
          <a:p>
            <a:pPr marL="457200">
              <a:lnSpc>
                <a:spcPct val="100000"/>
              </a:lnSpc>
              <a:spcBef>
                <a:spcPts val="600"/>
              </a:spcBef>
            </a:pPr>
            <a:r>
              <a:rPr lang="en-GB" sz="2400" dirty="0">
                <a:effectLst/>
                <a:latin typeface="Arial" panose="020B0604020202020204" pitchFamily="34" charset="0"/>
                <a:ea typeface="Times New Roman" panose="02020603050405020304" pitchFamily="18" charset="0"/>
                <a:cs typeface="Arial" panose="020B0604020202020204" pitchFamily="34" charset="0"/>
              </a:rPr>
              <a:t>Use one of the tools (e.g. </a:t>
            </a:r>
            <a:r>
              <a:rPr lang="en-GB" sz="2400" dirty="0" err="1">
                <a:effectLst/>
                <a:latin typeface="Arial" panose="020B0604020202020204" pitchFamily="34" charset="0"/>
                <a:ea typeface="Times New Roman" panose="02020603050405020304" pitchFamily="18" charset="0"/>
                <a:cs typeface="Arial" panose="020B0604020202020204" pitchFamily="34" charset="0"/>
              </a:rPr>
              <a:t>Powerpoint</a:t>
            </a:r>
            <a:r>
              <a:rPr lang="en-GB" sz="2400" dirty="0">
                <a:effectLst/>
                <a:latin typeface="Arial" panose="020B0604020202020204" pitchFamily="34" charset="0"/>
                <a:ea typeface="Times New Roman" panose="02020603050405020304" pitchFamily="18" charset="0"/>
                <a:cs typeface="Arial" panose="020B0604020202020204" pitchFamily="34" charset="0"/>
              </a:rPr>
              <a:t>, Adobe </a:t>
            </a:r>
            <a:r>
              <a:rPr lang="en-GB" sz="2400" dirty="0">
                <a:latin typeface="Arial" panose="020B0604020202020204" pitchFamily="34" charset="0"/>
                <a:ea typeface="Times New Roman" panose="02020603050405020304" pitchFamily="18" charset="0"/>
                <a:cs typeface="Arial" panose="020B0604020202020204" pitchFamily="34" charset="0"/>
              </a:rPr>
              <a:t>Spark) </a:t>
            </a:r>
            <a:r>
              <a:rPr lang="en-GB" sz="2400" dirty="0">
                <a:effectLst/>
                <a:latin typeface="Arial" panose="020B0604020202020204" pitchFamily="34" charset="0"/>
                <a:ea typeface="Times New Roman" panose="02020603050405020304" pitchFamily="18" charset="0"/>
                <a:cs typeface="Arial" panose="020B0604020202020204" pitchFamily="34" charset="0"/>
              </a:rPr>
              <a:t>you explored in the Unit, or one you have your own experience of.  </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00000"/>
              </a:lnSpc>
              <a:spcBef>
                <a:spcPts val="600"/>
              </a:spcBef>
              <a:spcAft>
                <a:spcPts val="0"/>
              </a:spcAft>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Either use the Moodle forum to upload and share your work with a more limited restricted user base (Closed Community) or create an Online Social space (e.g. a blog, Facebook, Twitter, Instagram, YouTube) and upload and share your creation. </a:t>
            </a:r>
            <a:endParaRPr lang="en-GB" sz="2400" b="1" dirty="0">
              <a:effectLst/>
              <a:latin typeface="Arial" panose="020B0604020202020204" pitchFamily="34" charset="0"/>
              <a:ea typeface="Times New Roman" panose="02020603050405020304" pitchFamily="18" charset="0"/>
            </a:endParaRPr>
          </a:p>
          <a:p>
            <a:pPr marL="0" indent="0">
              <a:lnSpc>
                <a:spcPct val="100000"/>
              </a:lnSpc>
              <a:spcBef>
                <a:spcPts val="600"/>
              </a:spcBef>
              <a:buNone/>
            </a:pPr>
            <a:r>
              <a:rPr lang="en-GB" sz="2400" b="1" dirty="0">
                <a:effectLst/>
                <a:latin typeface="Arial" panose="020B0604020202020204" pitchFamily="34" charset="0"/>
                <a:ea typeface="Times New Roman" panose="02020603050405020304" pitchFamily="18" charset="0"/>
              </a:rPr>
              <a:t>Note: </a:t>
            </a:r>
            <a:r>
              <a:rPr lang="en-GB" sz="2400" dirty="0">
                <a:effectLst/>
                <a:latin typeface="Arial" panose="020B0604020202020204" pitchFamily="34" charset="0"/>
                <a:ea typeface="Times New Roman" panose="02020603050405020304" pitchFamily="18" charset="0"/>
              </a:rPr>
              <a:t>For the full task description, see Assignment 1 in the Assessment tile on Moodle.</a:t>
            </a:r>
            <a:endParaRPr lang="en-GB" sz="3600" dirty="0">
              <a:effectLst/>
              <a:latin typeface="Arial" panose="020B0604020202020204" pitchFamily="34" charset="0"/>
              <a:ea typeface="Times New Roman" panose="02020603050405020304" pitchFamily="18" charset="0"/>
              <a:cs typeface="Times New Roman" panose="02020603050405020304" pitchFamily="18" charset="0"/>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510130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E04A2-F02F-44D0-B4B8-28DB4B8315DD}"/>
              </a:ext>
            </a:extLst>
          </p:cNvPr>
          <p:cNvSpPr>
            <a:spLocks noGrp="1"/>
          </p:cNvSpPr>
          <p:nvPr>
            <p:ph type="title"/>
          </p:nvPr>
        </p:nvSpPr>
        <p:spPr>
          <a:xfrm>
            <a:off x="791979" y="0"/>
            <a:ext cx="10443149" cy="2263779"/>
          </a:xfrm>
        </p:spPr>
        <p:txBody>
          <a:bodyPr anchor="t">
            <a:normAutofit/>
          </a:bodyPr>
          <a:lstStyle/>
          <a:p>
            <a:r>
              <a:rPr lang="en-US" sz="5400" b="1" u="sng" kern="1200" dirty="0">
                <a:solidFill>
                  <a:srgbClr val="FFFF00"/>
                </a:solidFill>
                <a:latin typeface="+mj-lt"/>
                <a:ea typeface="+mj-ea"/>
                <a:cs typeface="+mj-cs"/>
              </a:rPr>
              <a:t>Computer Animation students (Only): </a:t>
            </a:r>
            <a:br>
              <a:rPr lang="en-US" sz="5400" b="1" u="sng" kern="1200" dirty="0">
                <a:solidFill>
                  <a:srgbClr val="FFFF00"/>
                </a:solidFill>
                <a:latin typeface="+mj-lt"/>
                <a:ea typeface="+mj-ea"/>
                <a:cs typeface="+mj-cs"/>
              </a:rPr>
            </a:br>
            <a:r>
              <a:rPr lang="en-GB" sz="5000" b="1" u="sng" dirty="0">
                <a:effectLst/>
                <a:ea typeface="Times New Roman" panose="02020603050405020304" pitchFamily="18" charset="0"/>
                <a:cs typeface="Arial" panose="020B0604020202020204" pitchFamily="34" charset="0"/>
              </a:rPr>
              <a:t>Creating a Video presentation</a:t>
            </a:r>
            <a:endParaRPr lang="en-GB" sz="5000" u="sng" dirty="0"/>
          </a:p>
        </p:txBody>
      </p:sp>
      <p:sp>
        <p:nvSpPr>
          <p:cNvPr id="3" name="Content Placeholder 2">
            <a:extLst>
              <a:ext uri="{FF2B5EF4-FFF2-40B4-BE49-F238E27FC236}">
                <a16:creationId xmlns:a16="http://schemas.microsoft.com/office/drawing/2014/main" id="{719A1FED-B639-4747-93A4-6ED43764C339}"/>
              </a:ext>
            </a:extLst>
          </p:cNvPr>
          <p:cNvSpPr>
            <a:spLocks noGrp="1"/>
          </p:cNvSpPr>
          <p:nvPr>
            <p:ph idx="1"/>
          </p:nvPr>
        </p:nvSpPr>
        <p:spPr>
          <a:xfrm>
            <a:off x="719528" y="1564322"/>
            <a:ext cx="10680493" cy="5128786"/>
          </a:xfrm>
        </p:spPr>
        <p:txBody>
          <a:bodyPr>
            <a:normAutofit/>
          </a:bodyPr>
          <a:lstStyle/>
          <a:p>
            <a:pPr marL="457200">
              <a:spcBef>
                <a:spcPts val="600"/>
              </a:spcBef>
              <a:spcAft>
                <a:spcPts val="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PowerPoint and </a:t>
            </a:r>
            <a:r>
              <a:rPr lang="en-GB" sz="2400" dirty="0" err="1">
                <a:effectLst/>
                <a:latin typeface="Arial" panose="020B0604020202020204" pitchFamily="34" charset="0"/>
                <a:ea typeface="Times New Roman" panose="02020603050405020304" pitchFamily="18" charset="0"/>
                <a:cs typeface="Arial" panose="020B0604020202020204" pitchFamily="34" charset="0"/>
              </a:rPr>
              <a:t>Youtube</a:t>
            </a:r>
            <a:r>
              <a:rPr lang="en-GB" sz="2400" dirty="0">
                <a:effectLst/>
                <a:latin typeface="Arial" panose="020B0604020202020204" pitchFamily="34" charset="0"/>
                <a:ea typeface="Times New Roman" panose="02020603050405020304" pitchFamily="18" charset="0"/>
                <a:cs typeface="Arial" panose="020B0604020202020204" pitchFamily="34" charset="0"/>
              </a:rPr>
              <a:t> can be used. Please note other technologies can be used if preferred (e.g. such as Prezi.com, Adobe Spark or MS Sway).</a:t>
            </a:r>
          </a:p>
          <a:p>
            <a:pPr marL="457200">
              <a:spcBef>
                <a:spcPts val="600"/>
              </a:spcBef>
            </a:pPr>
            <a:r>
              <a:rPr lang="en-GB" sz="2400" dirty="0">
                <a:effectLst/>
                <a:latin typeface="Arial" panose="020B0604020202020204" pitchFamily="34" charset="0"/>
                <a:ea typeface="Times New Roman" panose="02020603050405020304" pitchFamily="18" charset="0"/>
                <a:cs typeface="Arial" panose="020B0604020202020204" pitchFamily="34" charset="0"/>
              </a:rPr>
              <a:t>Whichever method is chosen to produce and display your video presentation, you will need to make sure </a:t>
            </a:r>
            <a:r>
              <a:rPr lang="en-GB" sz="2400" b="1" dirty="0">
                <a:effectLst/>
                <a:latin typeface="Arial" panose="020B0604020202020204" pitchFamily="34" charset="0"/>
                <a:ea typeface="Times New Roman" panose="02020603050405020304" pitchFamily="18" charset="0"/>
                <a:cs typeface="Arial" panose="020B0604020202020204" pitchFamily="34" charset="0"/>
              </a:rPr>
              <a:t>your tutor can easily view the video online</a:t>
            </a:r>
            <a:r>
              <a:rPr lang="en-GB" sz="2400" dirty="0">
                <a:effectLst/>
                <a:latin typeface="Arial" panose="020B0604020202020204" pitchFamily="34" charset="0"/>
                <a:ea typeface="Times New Roman" panose="02020603050405020304" pitchFamily="18" charset="0"/>
                <a:cs typeface="Arial" panose="020B0604020202020204" pitchFamily="34" charset="0"/>
              </a:rPr>
              <a:t>.</a:t>
            </a:r>
          </a:p>
          <a:p>
            <a:pPr marL="457200">
              <a:spcBef>
                <a:spcPts val="600"/>
              </a:spcBef>
              <a:spcAft>
                <a:spcPts val="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Please make sure the video is </a:t>
            </a:r>
            <a:r>
              <a:rPr lang="en-GB" sz="2400" b="1" dirty="0">
                <a:effectLst/>
                <a:latin typeface="Arial" panose="020B0604020202020204" pitchFamily="34" charset="0"/>
                <a:ea typeface="Times New Roman" panose="02020603050405020304" pitchFamily="18" charset="0"/>
                <a:cs typeface="Arial" panose="020B0604020202020204" pitchFamily="34" charset="0"/>
              </a:rPr>
              <a:t>streamed over the cloud </a:t>
            </a:r>
            <a:r>
              <a:rPr lang="en-GB" sz="2400" dirty="0">
                <a:effectLst/>
                <a:latin typeface="Arial" panose="020B0604020202020204" pitchFamily="34" charset="0"/>
                <a:ea typeface="Times New Roman" panose="02020603050405020304" pitchFamily="18" charset="0"/>
                <a:cs typeface="Arial" panose="020B0604020202020204" pitchFamily="34" charset="0"/>
              </a:rPr>
              <a:t>and </a:t>
            </a:r>
            <a:r>
              <a:rPr lang="en-GB" sz="2400" b="1" dirty="0">
                <a:effectLst/>
                <a:latin typeface="Arial" panose="020B0604020202020204" pitchFamily="34" charset="0"/>
                <a:ea typeface="Times New Roman" panose="02020603050405020304" pitchFamily="18" charset="0"/>
                <a:cs typeface="Arial" panose="020B0604020202020204" pitchFamily="34" charset="0"/>
              </a:rPr>
              <a:t>NOT</a:t>
            </a:r>
            <a:r>
              <a:rPr lang="en-GB" sz="2400" dirty="0">
                <a:effectLst/>
                <a:latin typeface="Arial" panose="020B0604020202020204" pitchFamily="34" charset="0"/>
                <a:ea typeface="Times New Roman" panose="02020603050405020304" pitchFamily="18" charset="0"/>
                <a:cs typeface="Arial" panose="020B0604020202020204" pitchFamily="34" charset="0"/>
              </a:rPr>
              <a:t> available via download as video file sizes can be very large. </a:t>
            </a:r>
          </a:p>
          <a:p>
            <a:pPr marL="457200">
              <a:spcBef>
                <a:spcPts val="600"/>
              </a:spcBef>
              <a:spcAft>
                <a:spcPts val="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A short step-by-step guide </a:t>
            </a:r>
            <a:r>
              <a:rPr lang="en-GB" sz="2400" dirty="0">
                <a:latin typeface="Arial" panose="020B0604020202020204" pitchFamily="34" charset="0"/>
                <a:ea typeface="Times New Roman" panose="02020603050405020304" pitchFamily="18" charset="0"/>
                <a:cs typeface="Arial" panose="020B0604020202020204" pitchFamily="34" charset="0"/>
              </a:rPr>
              <a:t>on how to</a:t>
            </a:r>
            <a:r>
              <a:rPr lang="en-GB" sz="2400" dirty="0">
                <a:effectLst/>
                <a:latin typeface="Arial" panose="020B0604020202020204" pitchFamily="34" charset="0"/>
                <a:ea typeface="Times New Roman" panose="02020603050405020304" pitchFamily="18" charset="0"/>
                <a:cs typeface="Arial" panose="020B0604020202020204" pitchFamily="34" charset="0"/>
              </a:rPr>
              <a:t> easily create a video presentation is in Assignment 1 under the task list. You can also use online tutorials for further assistance if needed.</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indent="0">
              <a:spcBef>
                <a:spcPts val="600"/>
              </a:spcBef>
              <a:spcAft>
                <a:spcPts val="0"/>
              </a:spcAft>
              <a:buNone/>
            </a:pPr>
            <a:br>
              <a:rPr lang="en-GB" sz="2400" dirty="0">
                <a:effectLst/>
                <a:latin typeface="Arial" panose="020B0604020202020204" pitchFamily="34" charset="0"/>
                <a:ea typeface="Times New Roman" panose="02020603050405020304" pitchFamily="18" charset="0"/>
                <a:cs typeface="Arial" panose="020B0604020202020204" pitchFamily="34" charset="0"/>
              </a:rPr>
            </a:br>
            <a:r>
              <a:rPr lang="en-GB" sz="2400" b="1" dirty="0">
                <a:effectLst/>
                <a:latin typeface="Arial" panose="020B0604020202020204" pitchFamily="34" charset="0"/>
                <a:ea typeface="Times New Roman" panose="02020603050405020304" pitchFamily="18" charset="0"/>
                <a:cs typeface="Arial" panose="020B0604020202020204" pitchFamily="34" charset="0"/>
              </a:rPr>
              <a:t>* IMPORTANT:</a:t>
            </a:r>
            <a:r>
              <a:rPr lang="en-GB" sz="2400" dirty="0">
                <a:effectLst/>
                <a:latin typeface="Arial" panose="020B0604020202020204" pitchFamily="34" charset="0"/>
                <a:ea typeface="Times New Roman" panose="02020603050405020304" pitchFamily="18" charset="0"/>
                <a:cs typeface="Arial" panose="020B0604020202020204" pitchFamily="34" charset="0"/>
              </a:rPr>
              <a:t> To receive marks for this task, you must make sure your tutor is able to view the video presentation online.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a:spcBef>
                <a:spcPts val="600"/>
              </a:spcBef>
            </a:pPr>
            <a:endParaRPr lang="en-GB" sz="2400" dirty="0"/>
          </a:p>
        </p:txBody>
      </p:sp>
      <p:cxnSp>
        <p:nvCxnSpPr>
          <p:cNvPr id="4" name="Straight Connector 3">
            <a:extLst>
              <a:ext uri="{FF2B5EF4-FFF2-40B4-BE49-F238E27FC236}">
                <a16:creationId xmlns:a16="http://schemas.microsoft.com/office/drawing/2014/main" id="{6887F25A-F929-4E2C-86FE-62C9E5F66D8E}"/>
              </a:ext>
            </a:extLst>
          </p:cNvPr>
          <p:cNvCxnSpPr>
            <a:cxnSpLocks/>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208973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531EC6-93B9-467F-A784-A7EAA8785AB5}"/>
              </a:ext>
            </a:extLst>
          </p:cNvPr>
          <p:cNvSpPr>
            <a:spLocks noGrp="1"/>
          </p:cNvSpPr>
          <p:nvPr>
            <p:ph idx="1"/>
          </p:nvPr>
        </p:nvSpPr>
        <p:spPr>
          <a:xfrm>
            <a:off x="490378" y="1531325"/>
            <a:ext cx="6577484" cy="4883130"/>
          </a:xfrm>
        </p:spPr>
        <p:txBody>
          <a:bodyPr>
            <a:normAutofit fontScale="92500" lnSpcReduction="10000"/>
          </a:bodyPr>
          <a:lstStyle/>
          <a:p>
            <a:pPr marL="0" indent="0">
              <a:buNone/>
            </a:pPr>
            <a:r>
              <a:rPr lang="en-GB" sz="2200" dirty="0">
                <a:latin typeface="Arial" panose="020B0604020202020204" pitchFamily="34" charset="0"/>
                <a:cs typeface="Arial" panose="020B0604020202020204" pitchFamily="34" charset="0"/>
              </a:rPr>
              <a:t>Director of </a:t>
            </a:r>
            <a:r>
              <a:rPr lang="en-GB" sz="2200" dirty="0" err="1">
                <a:latin typeface="Arial" panose="020B0604020202020204" pitchFamily="34" charset="0"/>
                <a:cs typeface="Arial" panose="020B0604020202020204" pitchFamily="34" charset="0"/>
              </a:rPr>
              <a:t>ZygoMedia</a:t>
            </a:r>
            <a:r>
              <a:rPr lang="en-GB" sz="2200" dirty="0">
                <a:latin typeface="Arial" panose="020B0604020202020204" pitchFamily="34" charset="0"/>
                <a:cs typeface="Arial" panose="020B0604020202020204" pitchFamily="34" charset="0"/>
              </a:rPr>
              <a:t> and Co-founder of </a:t>
            </a:r>
            <a:r>
              <a:rPr lang="en-GB" sz="2200" dirty="0" err="1">
                <a:latin typeface="Arial" panose="020B0604020202020204" pitchFamily="34" charset="0"/>
                <a:cs typeface="Arial" panose="020B0604020202020204" pitchFamily="34" charset="0"/>
              </a:rPr>
              <a:t>GRDigital</a:t>
            </a:r>
            <a:r>
              <a:rPr lang="en-GB" sz="2200" dirty="0">
                <a:latin typeface="Arial" panose="020B0604020202020204" pitchFamily="34" charset="0"/>
                <a:cs typeface="Arial" panose="020B0604020202020204" pitchFamily="34" charset="0"/>
              </a:rPr>
              <a:t> Ltd. Gareth has a </a:t>
            </a:r>
            <a:r>
              <a:rPr lang="en-GB" sz="2200" b="0" i="0" dirty="0">
                <a:effectLst/>
                <a:latin typeface="Arial" panose="020B0604020202020204" pitchFamily="34" charset="0"/>
                <a:cs typeface="Arial" panose="020B0604020202020204" pitchFamily="34" charset="0"/>
              </a:rPr>
              <a:t>passion for building new products, platforms and businesses within the realms of tech, media and marketing. He runs his own Companies out of his office in Swansea. He also works with funded Tech Start-Ups across the globe.</a:t>
            </a:r>
          </a:p>
          <a:p>
            <a:pPr marL="514350" indent="-514350">
              <a:buFont typeface="+mj-lt"/>
              <a:buAutoNum type="arabicPeriod"/>
            </a:pPr>
            <a:r>
              <a:rPr lang="en-GB" sz="1900" dirty="0">
                <a:latin typeface="Arial" panose="020B0604020202020204" pitchFamily="34" charset="0"/>
                <a:cs typeface="Arial" panose="020B0604020202020204" pitchFamily="34" charset="0"/>
              </a:rPr>
              <a:t>Video.</a:t>
            </a:r>
          </a:p>
          <a:p>
            <a:pPr lvl="1">
              <a:buFont typeface="Wingdings" panose="05000000000000000000" pitchFamily="2" charset="2"/>
              <a:buChar char="Ø"/>
            </a:pPr>
            <a:r>
              <a:rPr lang="en-GB" sz="1900" dirty="0">
                <a:latin typeface="Arial" panose="020B0604020202020204" pitchFamily="34" charset="0"/>
                <a:cs typeface="Arial" panose="020B0604020202020204" pitchFamily="34" charset="0"/>
              </a:rPr>
              <a:t> Screenshot.</a:t>
            </a:r>
          </a:p>
          <a:p>
            <a:pPr marL="514350" indent="-514350">
              <a:buFont typeface="+mj-lt"/>
              <a:buAutoNum type="arabicPeriod"/>
            </a:pPr>
            <a:r>
              <a:rPr lang="en-GB" sz="1900" b="0" i="0" dirty="0">
                <a:effectLst/>
                <a:latin typeface="Arial" panose="020B0604020202020204" pitchFamily="34" charset="0"/>
                <a:cs typeface="Arial" panose="020B0604020202020204" pitchFamily="34" charset="0"/>
              </a:rPr>
              <a:t>Link in chat box: Student feedback form</a:t>
            </a:r>
            <a:r>
              <a:rPr lang="en-GB" sz="1500" b="0" i="0" dirty="0">
                <a:effectLst/>
                <a:latin typeface="Arial" panose="020B0604020202020204" pitchFamily="34" charset="0"/>
                <a:cs typeface="Arial" panose="020B0604020202020204" pitchFamily="34" charset="0"/>
              </a:rPr>
              <a:t>. </a:t>
            </a:r>
            <a:br>
              <a:rPr lang="en-GB" sz="1200" b="0" i="0" dirty="0">
                <a:effectLst/>
              </a:rPr>
            </a:br>
            <a:r>
              <a:rPr lang="en-GB" sz="1200" b="0" i="0" u="sng" dirty="0">
                <a:effectLst/>
                <a:hlinkClick r:id="rId2" tooltip="Original URL: https://businesswales.gov.wales/bigideas/feedback. Click or tap if you trust this link."/>
              </a:rPr>
              <a:t>https://eur01.safelinks.protection.outlook.com/?url=https%3A%2F%2Fbusinesswales.gov.wales%2Fbigideas%2Ffeedback&amp;data=04%7C01%7C%7Cac823619620f4a03173a08d88a7934c3%7C4e0f11f9046e45059cb8db2152311e21%7C0%7C0%7C637411600460816209%7CUnknown%7CTWFpbGZsb3d8eyJWIjoiMC4wLjAwMDAiLCJQIjoiV2luMzIiLCJBTiI6Ik1haWwiLCJXVCI6Mn0%3D%7C1000&amp;sdata=Sidx6RLdVbBVaveOJhb5%2BmvH7QbcpdZXdYOpkcnZ%2B%2Bk%3D&amp;reserved=0</a:t>
            </a:r>
            <a:endParaRPr lang="en-GB" sz="1600" b="0" i="0" u="sng" dirty="0">
              <a:effectLst/>
            </a:endParaRPr>
          </a:p>
          <a:p>
            <a:pPr marL="0" indent="0" algn="ctr">
              <a:buNone/>
            </a:pPr>
            <a:r>
              <a:rPr lang="en-GB" sz="1900" dirty="0"/>
              <a:t>---</a:t>
            </a:r>
          </a:p>
          <a:p>
            <a:pPr marL="0" indent="0">
              <a:buNone/>
            </a:pPr>
            <a:r>
              <a:rPr lang="en-GB" sz="1900" dirty="0"/>
              <a:t>Tutor notes: </a:t>
            </a:r>
          </a:p>
          <a:p>
            <a:pPr marL="800100" lvl="1" indent="-342900">
              <a:buFont typeface="+mj-lt"/>
              <a:buAutoNum type="arabicPeriod"/>
            </a:pPr>
            <a:r>
              <a:rPr lang="en-GB" sz="1900" dirty="0"/>
              <a:t>Save Regs for D.</a:t>
            </a:r>
          </a:p>
          <a:p>
            <a:pPr marL="800100" lvl="1" indent="-342900">
              <a:buFont typeface="+mj-lt"/>
              <a:buAutoNum type="arabicPeriod"/>
            </a:pPr>
            <a:r>
              <a:rPr lang="en-GB" sz="1900" dirty="0">
                <a:solidFill>
                  <a:srgbClr val="FFFF00"/>
                </a:solidFill>
              </a:rPr>
              <a:t>+ November Week 4: Monday tutorials and Tuesday 9am.</a:t>
            </a:r>
          </a:p>
        </p:txBody>
      </p:sp>
      <p:pic>
        <p:nvPicPr>
          <p:cNvPr id="5" name="Picture 4" descr="A person posing for the camera in front of a computer&#10;&#10;Description automatically generated">
            <a:extLst>
              <a:ext uri="{FF2B5EF4-FFF2-40B4-BE49-F238E27FC236}">
                <a16:creationId xmlns:a16="http://schemas.microsoft.com/office/drawing/2014/main" id="{EED23559-56EB-41C3-8E4E-737167A3CFBB}"/>
              </a:ext>
            </a:extLst>
          </p:cNvPr>
          <p:cNvPicPr>
            <a:picLocks noChangeAspect="1"/>
          </p:cNvPicPr>
          <p:nvPr/>
        </p:nvPicPr>
        <p:blipFill rotWithShape="1">
          <a:blip r:embed="rId3">
            <a:extLst>
              <a:ext uri="{28A0092B-C50C-407E-A947-70E740481C1C}">
                <a14:useLocalDpi xmlns:a14="http://schemas.microsoft.com/office/drawing/2010/main" val="0"/>
              </a:ext>
            </a:extLst>
          </a:blip>
          <a:srcRect l="11264" r="40263"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Title 1">
            <a:extLst>
              <a:ext uri="{FF2B5EF4-FFF2-40B4-BE49-F238E27FC236}">
                <a16:creationId xmlns:a16="http://schemas.microsoft.com/office/drawing/2014/main" id="{73938BD8-DB44-49DE-88AD-B7D274B14A49}"/>
              </a:ext>
            </a:extLst>
          </p:cNvPr>
          <p:cNvSpPr>
            <a:spLocks noGrp="1"/>
          </p:cNvSpPr>
          <p:nvPr>
            <p:ph type="title"/>
          </p:nvPr>
        </p:nvSpPr>
        <p:spPr>
          <a:xfrm>
            <a:off x="373505" y="278654"/>
            <a:ext cx="8478186" cy="1512671"/>
          </a:xfrm>
        </p:spPr>
        <p:txBody>
          <a:bodyPr>
            <a:normAutofit/>
          </a:bodyPr>
          <a:lstStyle/>
          <a:p>
            <a:r>
              <a:rPr lang="en-GB" sz="4100" b="1" u="sng" dirty="0" err="1"/>
              <a:t>GEWeek</a:t>
            </a:r>
            <a:r>
              <a:rPr lang="en-GB" sz="4100" b="1" u="sng" dirty="0"/>
              <a:t> Video Showcase: Gareth Harry</a:t>
            </a:r>
          </a:p>
        </p:txBody>
      </p:sp>
    </p:spTree>
    <p:extLst>
      <p:ext uri="{BB962C8B-B14F-4D97-AF65-F5344CB8AC3E}">
        <p14:creationId xmlns:p14="http://schemas.microsoft.com/office/powerpoint/2010/main" val="1371024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6344DF-550F-4183-9E17-5CE55002C857}"/>
              </a:ext>
            </a:extLst>
          </p:cNvPr>
          <p:cNvSpPr>
            <a:spLocks noGrp="1"/>
          </p:cNvSpPr>
          <p:nvPr>
            <p:ph type="title"/>
          </p:nvPr>
        </p:nvSpPr>
        <p:spPr>
          <a:xfrm>
            <a:off x="841248" y="251312"/>
            <a:ext cx="10506456" cy="1010264"/>
          </a:xfrm>
        </p:spPr>
        <p:txBody>
          <a:bodyPr anchor="ctr">
            <a:normAutofit/>
          </a:bodyPr>
          <a:lstStyle/>
          <a:p>
            <a:r>
              <a:rPr lang="en-GB" b="1" u="sng" dirty="0"/>
              <a:t>Library Support session</a:t>
            </a: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6E51E8DF-E0AB-43B1-8E78-D3D54B3CDA67}"/>
              </a:ext>
            </a:extLst>
          </p:cNvPr>
          <p:cNvGraphicFramePr>
            <a:graphicFrameLocks noGrp="1"/>
          </p:cNvGraphicFramePr>
          <p:nvPr>
            <p:ph idx="1"/>
            <p:extLst>
              <p:ext uri="{D42A27DB-BD31-4B8C-83A1-F6EECF244321}">
                <p14:modId xmlns:p14="http://schemas.microsoft.com/office/powerpoint/2010/main" val="3730672945"/>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35923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Download Attendee list.</a:t>
            </a:r>
          </a:p>
        </p:txBody>
      </p:sp>
    </p:spTree>
    <p:extLst>
      <p:ext uri="{BB962C8B-B14F-4D97-AF65-F5344CB8AC3E}">
        <p14:creationId xmlns:p14="http://schemas.microsoft.com/office/powerpoint/2010/main" val="29612666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GB" sz="2000" dirty="0">
                <a:solidFill>
                  <a:srgbClr val="FFFFFF"/>
                </a:solidFill>
              </a:rPr>
              <a:t>Any questions?</a:t>
            </a:r>
            <a:r>
              <a:rPr lang="en-US" sz="2000" dirty="0">
                <a:solidFill>
                  <a:srgbClr val="FFFFFF"/>
                </a:solidFill>
              </a:rPr>
              <a:t>.</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995" r="11993"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1" name="Freeform: Shape 20">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2800" b="1" dirty="0">
                <a:latin typeface="+mn-lt"/>
              </a:rPr>
              <a:t>Student Social Support:</a:t>
            </a:r>
            <a:br>
              <a:rPr lang="en-US" sz="2400" dirty="0"/>
            </a:br>
            <a:r>
              <a:rPr lang="en-US" sz="2400" dirty="0">
                <a:latin typeface="+mn-lt"/>
              </a:rPr>
              <a:t>* Exchange ideas and tips on how you're completing the assignment tasks. </a:t>
            </a:r>
            <a:br>
              <a:rPr lang="en-US" sz="2400" dirty="0">
                <a:latin typeface="+mn-lt"/>
              </a:rPr>
            </a:br>
            <a:r>
              <a:rPr lang="en-US" sz="2400" dirty="0">
                <a:latin typeface="+mn-lt"/>
              </a:rPr>
              <a:t>* Chat about what you've been doing during lockdown e.g. what Movies, Series, Apps or Games you've been enjoying.</a:t>
            </a: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50060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A5797-328B-4901-B8E3-D1235A4B583D}"/>
              </a:ext>
            </a:extLst>
          </p:cNvPr>
          <p:cNvSpPr>
            <a:spLocks noGrp="1"/>
          </p:cNvSpPr>
          <p:nvPr>
            <p:ph type="title"/>
          </p:nvPr>
        </p:nvSpPr>
        <p:spPr/>
        <p:txBody>
          <a:bodyPr/>
          <a:lstStyle/>
          <a:p>
            <a:r>
              <a:rPr lang="en-GB" dirty="0"/>
              <a:t>Archive.</a:t>
            </a:r>
          </a:p>
        </p:txBody>
      </p:sp>
    </p:spTree>
    <p:extLst>
      <p:ext uri="{BB962C8B-B14F-4D97-AF65-F5344CB8AC3E}">
        <p14:creationId xmlns:p14="http://schemas.microsoft.com/office/powerpoint/2010/main" val="2119676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468878" cy="1454051"/>
          </a:xfrm>
        </p:spPr>
        <p:txBody>
          <a:bodyPr>
            <a:noAutofit/>
          </a:bodyPr>
          <a:lstStyle/>
          <a:p>
            <a:r>
              <a:rPr lang="en-GB" sz="4900" b="1" u="sng" dirty="0">
                <a:solidFill>
                  <a:schemeClr val="tx2"/>
                </a:solidFill>
              </a:rPr>
              <a:t>Last week’s Assignment 1 Task: 3</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1" y="1259174"/>
            <a:ext cx="10812999" cy="5052686"/>
          </a:xfrm>
        </p:spPr>
        <p:txBody>
          <a:bodyPr anchor="t">
            <a:noAutofit/>
          </a:bodyPr>
          <a:lstStyle/>
          <a:p>
            <a:pPr marL="457200">
              <a:lnSpc>
                <a:spcPct val="100000"/>
              </a:lnSpc>
              <a:spcBef>
                <a:spcPts val="600"/>
              </a:spcBef>
              <a:spcAft>
                <a:spcPts val="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3. </a:t>
            </a:r>
            <a:r>
              <a:rPr lang="en-GB" sz="2000" b="1" dirty="0">
                <a:effectLst/>
                <a:latin typeface="Arial" panose="020B0604020202020204" pitchFamily="34" charset="0"/>
                <a:ea typeface="Times New Roman" panose="02020603050405020304" pitchFamily="18" charset="0"/>
                <a:cs typeface="Arial" panose="020B0604020202020204" pitchFamily="34" charset="0"/>
              </a:rPr>
              <a:t>Unit 3 – Video presentation:</a:t>
            </a:r>
            <a:r>
              <a:rPr lang="en-GB" sz="2000" dirty="0">
                <a:effectLst/>
                <a:latin typeface="Arial" panose="020B0604020202020204" pitchFamily="34" charset="0"/>
                <a:ea typeface="Times New Roman" panose="02020603050405020304" pitchFamily="18" charset="0"/>
                <a:cs typeface="Arial" panose="020B0604020202020204" pitchFamily="34" charset="0"/>
              </a:rPr>
              <a:t> Produce a video presentation between </a:t>
            </a:r>
            <a:r>
              <a:rPr lang="en-GB" sz="2000" b="1" dirty="0">
                <a:effectLst/>
                <a:latin typeface="Arial" panose="020B0604020202020204" pitchFamily="34" charset="0"/>
                <a:ea typeface="Times New Roman" panose="02020603050405020304" pitchFamily="18" charset="0"/>
                <a:cs typeface="Arial" panose="020B0604020202020204" pitchFamily="34" charset="0"/>
              </a:rPr>
              <a:t>2-3 minutes</a:t>
            </a:r>
            <a:r>
              <a:rPr lang="en-GB" sz="2000" dirty="0">
                <a:effectLst/>
                <a:latin typeface="Arial" panose="020B0604020202020204" pitchFamily="34" charset="0"/>
                <a:ea typeface="Times New Roman" panose="02020603050405020304" pitchFamily="18" charset="0"/>
                <a:cs typeface="Arial" panose="020B0604020202020204" pitchFamily="34" charset="0"/>
              </a:rPr>
              <a:t> promoting the importance of ONE of the four elements of the Digital Competency Framework, which you were introduced to in the Unit</a:t>
            </a:r>
            <a:r>
              <a:rPr lang="en-GB" sz="2000" i="1" dirty="0">
                <a:effectLst/>
                <a:latin typeface="Arial" panose="020B0604020202020204" pitchFamily="34" charset="0"/>
                <a:ea typeface="Times New Roman" panose="02020603050405020304" pitchFamily="18" charset="0"/>
                <a:cs typeface="Arial" panose="020B0604020202020204" pitchFamily="34" charset="0"/>
              </a:rPr>
              <a:t>.</a:t>
            </a:r>
          </a:p>
          <a:p>
            <a:pPr indent="0">
              <a:lnSpc>
                <a:spcPct val="100000"/>
              </a:lnSpc>
              <a:spcBef>
                <a:spcPts val="600"/>
              </a:spcBef>
              <a:spcAft>
                <a:spcPts val="0"/>
              </a:spcAft>
              <a:buNone/>
            </a:pPr>
            <a:r>
              <a:rPr lang="en-GB" sz="2000" dirty="0">
                <a:latin typeface="Arial" panose="020B0604020202020204" pitchFamily="34" charset="0"/>
                <a:ea typeface="Times New Roman" panose="02020603050405020304" pitchFamily="18" charset="0"/>
                <a:cs typeface="Arial" panose="020B0604020202020204" pitchFamily="34" charset="0"/>
              </a:rPr>
              <a:t>Bg.</a:t>
            </a:r>
            <a:endParaRPr lang="en-GB" sz="2000" dirty="0">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00000"/>
              </a:lnSpc>
              <a:spcBef>
                <a:spcPts val="600"/>
              </a:spcBef>
            </a:pPr>
            <a:r>
              <a:rPr lang="en-GB" sz="2000" dirty="0">
                <a:effectLst/>
                <a:latin typeface="Arial" panose="020B0604020202020204" pitchFamily="34" charset="0"/>
                <a:ea typeface="Times New Roman" panose="02020603050405020304" pitchFamily="18" charset="0"/>
                <a:cs typeface="Arial" panose="020B0604020202020204" pitchFamily="34" charset="0"/>
              </a:rPr>
              <a:t>Include a summary of WHAT is covered by that element, WHY it is important and HOW people can develop their skills.</a:t>
            </a:r>
          </a:p>
          <a:p>
            <a:pPr marL="457200">
              <a:lnSpc>
                <a:spcPct val="100000"/>
              </a:lnSpc>
              <a:spcBef>
                <a:spcPts val="600"/>
              </a:spcBef>
            </a:pPr>
            <a:r>
              <a:rPr lang="en-GB" sz="2000" dirty="0">
                <a:effectLst/>
                <a:latin typeface="Arial" panose="020B0604020202020204" pitchFamily="34" charset="0"/>
                <a:ea typeface="Times New Roman" panose="02020603050405020304" pitchFamily="18" charset="0"/>
                <a:cs typeface="Arial" panose="020B0604020202020204" pitchFamily="34" charset="0"/>
              </a:rPr>
              <a:t>Use one of the tools (e.g. </a:t>
            </a:r>
            <a:r>
              <a:rPr lang="en-GB" sz="2000" dirty="0" err="1">
                <a:effectLst/>
                <a:latin typeface="Arial" panose="020B0604020202020204" pitchFamily="34" charset="0"/>
                <a:ea typeface="Times New Roman" panose="02020603050405020304" pitchFamily="18" charset="0"/>
                <a:cs typeface="Arial" panose="020B0604020202020204" pitchFamily="34" charset="0"/>
              </a:rPr>
              <a:t>Powerpoint</a:t>
            </a:r>
            <a:r>
              <a:rPr lang="en-GB" sz="2000" dirty="0">
                <a:effectLst/>
                <a:latin typeface="Arial" panose="020B0604020202020204" pitchFamily="34" charset="0"/>
                <a:ea typeface="Times New Roman" panose="02020603050405020304" pitchFamily="18" charset="0"/>
                <a:cs typeface="Arial" panose="020B0604020202020204" pitchFamily="34" charset="0"/>
              </a:rPr>
              <a:t>, Adobe </a:t>
            </a:r>
            <a:r>
              <a:rPr lang="en-GB" sz="2000" dirty="0">
                <a:latin typeface="Arial" panose="020B0604020202020204" pitchFamily="34" charset="0"/>
                <a:ea typeface="Times New Roman" panose="02020603050405020304" pitchFamily="18" charset="0"/>
                <a:cs typeface="Arial" panose="020B0604020202020204" pitchFamily="34" charset="0"/>
              </a:rPr>
              <a:t>Spark) </a:t>
            </a:r>
            <a:r>
              <a:rPr lang="en-GB" sz="2000" dirty="0">
                <a:effectLst/>
                <a:latin typeface="Arial" panose="020B0604020202020204" pitchFamily="34" charset="0"/>
                <a:ea typeface="Times New Roman" panose="02020603050405020304" pitchFamily="18" charset="0"/>
                <a:cs typeface="Arial" panose="020B0604020202020204" pitchFamily="34" charset="0"/>
              </a:rPr>
              <a:t>you explored in the Unit, or one you have your own experience of.  </a:t>
            </a:r>
            <a:endParaRPr lang="en-GB" sz="2000" dirty="0">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00000"/>
              </a:lnSpc>
              <a:spcBef>
                <a:spcPts val="600"/>
              </a:spcBef>
              <a:spcAft>
                <a:spcPts val="0"/>
              </a:spcAft>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Create an Online Social space (e.g. a blog, Facebook, Twitter, Instagram, YouTube) and upload and share your creation. Alternatively, you could use the Moodle forum to upload and share your work with a more limited restricted user base (Closed Community).</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0545841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TotalTime>
  <Words>1539</Words>
  <Application>Microsoft Office PowerPoint</Application>
  <PresentationFormat>Widescreen</PresentationFormat>
  <Paragraphs>101</Paragraphs>
  <Slides>24</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Wingdings</vt:lpstr>
      <vt:lpstr>Office Theme</vt:lpstr>
      <vt:lpstr>L4: Learning in the Digital Era</vt:lpstr>
      <vt:lpstr>Feedback from UCM Design Team </vt:lpstr>
      <vt:lpstr>Reminder: from UCM Management Team </vt:lpstr>
      <vt:lpstr>Announcements </vt:lpstr>
      <vt:lpstr>General Tips </vt:lpstr>
      <vt:lpstr>PowerPoint Presentation</vt:lpstr>
      <vt:lpstr>PowerPoint Presentation</vt:lpstr>
      <vt:lpstr>PowerPoint Presentation</vt:lpstr>
      <vt:lpstr>This week’s Assignment 1 Task: 4 </vt:lpstr>
      <vt:lpstr>PowerPoint Presentation</vt:lpstr>
      <vt:lpstr>The Key to Success</vt:lpstr>
      <vt:lpstr>PowerPoint Presentation</vt:lpstr>
      <vt:lpstr>PowerPoint Presentation</vt:lpstr>
      <vt:lpstr>PowerPoint Presentation</vt:lpstr>
      <vt:lpstr>Computer Animation students (Only):  This week’s Assignment 1 Task: 3 </vt:lpstr>
      <vt:lpstr>Computer Animation students (Only):  Creating a Video presentation</vt:lpstr>
      <vt:lpstr>GEWeek Video Showcase: Gareth Harry</vt:lpstr>
      <vt:lpstr>Library Support session</vt:lpstr>
      <vt:lpstr>Register.</vt:lpstr>
      <vt:lpstr> Questions.</vt:lpstr>
      <vt:lpstr>Student Social Support: * Exchange ideas and tips on how you're completing the assignment tasks.  * Chat about what you've been doing during lockdown e.g. what Movies, Series, Apps or Games you've been enjoying.</vt:lpstr>
      <vt:lpstr>The End.</vt:lpstr>
      <vt:lpstr>Archive.</vt:lpstr>
      <vt:lpstr>Last week’s Assignment 1 Task: 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9</cp:revision>
  <dcterms:created xsi:type="dcterms:W3CDTF">2020-11-17T11:16:38Z</dcterms:created>
  <dcterms:modified xsi:type="dcterms:W3CDTF">2020-11-17T11:26:50Z</dcterms:modified>
</cp:coreProperties>
</file>