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5"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5206" autoAdjust="0"/>
  </p:normalViewPr>
  <p:slideViewPr>
    <p:cSldViewPr snapToGrid="0">
      <p:cViewPr varScale="1">
        <p:scale>
          <a:sx n="55" d="100"/>
          <a:sy n="55" d="100"/>
        </p:scale>
        <p:origin x="1096" y="3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2D7ED1-5352-41BF-BD2D-895677EACA02}" type="datetimeFigureOut">
              <a:rPr lang="en-IN" smtClean="0"/>
              <a:t>02-08-2022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E11BF8-8072-4D85-9460-C143E8EF8096}" type="slidenum">
              <a:rPr lang="en-IN" smtClean="0"/>
              <a:t>‹#›</a:t>
            </a:fld>
            <a:endParaRPr lang="en-IN"/>
          </a:p>
        </p:txBody>
      </p:sp>
    </p:spTree>
    <p:extLst>
      <p:ext uri="{BB962C8B-B14F-4D97-AF65-F5344CB8AC3E}">
        <p14:creationId xmlns:p14="http://schemas.microsoft.com/office/powerpoint/2010/main" val="2677896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NAME:ELENA</a:t>
            </a:r>
            <a:r>
              <a:rPr lang="en-GB" baseline="0" dirty="0"/>
              <a:t> ALINA MATEI </a:t>
            </a:r>
          </a:p>
          <a:p>
            <a:r>
              <a:rPr lang="en-GB" baseline="0" dirty="0"/>
              <a:t>ID STUDENT:2124304</a:t>
            </a:r>
          </a:p>
          <a:p>
            <a:r>
              <a:rPr lang="en-GB" baseline="0" dirty="0"/>
              <a:t>MOODLE:4001</a:t>
            </a:r>
          </a:p>
          <a:p>
            <a:endParaRPr lang="en-GB" dirty="0"/>
          </a:p>
        </p:txBody>
      </p:sp>
      <p:sp>
        <p:nvSpPr>
          <p:cNvPr id="4" name="Slide Number Placeholder 3"/>
          <p:cNvSpPr>
            <a:spLocks noGrp="1"/>
          </p:cNvSpPr>
          <p:nvPr>
            <p:ph type="sldNum" sz="quarter" idx="10"/>
          </p:nvPr>
        </p:nvSpPr>
        <p:spPr/>
        <p:txBody>
          <a:bodyPr/>
          <a:lstStyle/>
          <a:p>
            <a:fld id="{78E11BF8-8072-4D85-9460-C143E8EF8096}" type="slidenum">
              <a:rPr lang="en-IN" smtClean="0"/>
              <a:t>1</a:t>
            </a:fld>
            <a:endParaRPr lang="en-IN"/>
          </a:p>
        </p:txBody>
      </p:sp>
    </p:spTree>
    <p:extLst>
      <p:ext uri="{BB962C8B-B14F-4D97-AF65-F5344CB8AC3E}">
        <p14:creationId xmlns:p14="http://schemas.microsoft.com/office/powerpoint/2010/main" val="11254086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Following Maslow's hierarchy needs theory, I must understand the problem the subordinate employees are facing and solve them I must take adequate measures and motivate them to perform better. In this way, I can increase organisational productivity and help the organisation to gain a competitive advantage in the Marketplace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Nisha and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Rajasekaran</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2018)</a:t>
            </a:r>
            <a:r>
              <a:rPr lang="en-GB" sz="1800" dirty="0">
                <a:effectLst/>
                <a:latin typeface="Times New Roman" panose="02020603050405020304" pitchFamily="18" charset="0"/>
                <a:ea typeface="Times New Roman" panose="02020603050405020304" pitchFamily="18" charset="0"/>
              </a:rPr>
              <a:t>. Apart from this, I need to solve conflicts and following the Thomas and Kilmann conflict resolution model I can collaborate and accommodate different departments as well as help my team to collaborate with each other to share ideas and increase their productivity. The skills that I already have such as time management skills, critical thinking and decision-making skills will help me to be a better professional. In a way, I have to be consistent and regularly update myself and enhance my skill level to stay relevant in the job market for the long run.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8E11BF8-8072-4D85-9460-C143E8EF8096}" type="slidenum">
              <a:rPr lang="en-IN" smtClean="0"/>
              <a:t>3</a:t>
            </a:fld>
            <a:endParaRPr lang="en-IN"/>
          </a:p>
        </p:txBody>
      </p:sp>
    </p:spTree>
    <p:extLst>
      <p:ext uri="{BB962C8B-B14F-4D97-AF65-F5344CB8AC3E}">
        <p14:creationId xmlns:p14="http://schemas.microsoft.com/office/powerpoint/2010/main" val="1464813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Improving communication skills is one of the important priorities and I must reflect on my lack of communication skills to improve them further. In order to improve my communication skills, I must understand the importance of both verbal and nonverbal communication skills. In order to gain confidence, I must take help from my family and friends and talk to them non-stop and they can give me constructive feedback through which I can improve myself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Sokhanvar</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et al., 2021)</a:t>
            </a:r>
            <a:r>
              <a:rPr lang="en-GB" sz="1800" dirty="0">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8E11BF8-8072-4D85-9460-C143E8EF8096}" type="slidenum">
              <a:rPr lang="en-IN" smtClean="0"/>
              <a:t>4</a:t>
            </a:fld>
            <a:endParaRPr lang="en-IN"/>
          </a:p>
        </p:txBody>
      </p:sp>
    </p:spTree>
    <p:extLst>
      <p:ext uri="{BB962C8B-B14F-4D97-AF65-F5344CB8AC3E}">
        <p14:creationId xmlns:p14="http://schemas.microsoft.com/office/powerpoint/2010/main" val="4172106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After analysing the job market in the UK, I understood that the entry-level supervisor position is available in different companies and the salary starts from 20000 GBP annually. One can make up to 30000 GBP annually when he or she acquires experience. The skills required as cleaning supervisors are time management skills, communication skills, empathy and leadership quality and I must improve my communication skills and leadership quality to perform better as a supervisor at a training organisation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Lisá</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et al., 2019)</a:t>
            </a:r>
            <a:r>
              <a:rPr lang="en-GB" sz="1800" dirty="0">
                <a:effectLst/>
                <a:latin typeface="Times New Roman" panose="02020603050405020304" pitchFamily="18" charset="0"/>
                <a:ea typeface="Times New Roman" panose="02020603050405020304" pitchFamily="18" charset="0"/>
              </a:rPr>
              <a:t>. Some of the commercial and industrial and domestic cleaning service providers in the UK are </a:t>
            </a:r>
            <a:r>
              <a:rPr lang="en-GB" sz="1800" dirty="0" err="1">
                <a:effectLst/>
                <a:latin typeface="Times New Roman" panose="02020603050405020304" pitchFamily="18" charset="0"/>
                <a:ea typeface="Times New Roman" panose="02020603050405020304" pitchFamily="18" charset="0"/>
              </a:rPr>
              <a:t>Cleanmaster</a:t>
            </a:r>
            <a:r>
              <a:rPr lang="en-GB" sz="1800" dirty="0">
                <a:effectLst/>
                <a:latin typeface="Times New Roman" panose="02020603050405020304" pitchFamily="18" charset="0"/>
                <a:ea typeface="Times New Roman" panose="02020603050405020304" pitchFamily="18" charset="0"/>
              </a:rPr>
              <a:t>, Go cleaners London, happy house Cleaners etc. I want to work at </a:t>
            </a:r>
            <a:r>
              <a:rPr lang="en-GB" sz="1800" dirty="0" err="1">
                <a:effectLst/>
                <a:latin typeface="Times New Roman" panose="02020603050405020304" pitchFamily="18" charset="0"/>
                <a:ea typeface="Times New Roman" panose="02020603050405020304" pitchFamily="18" charset="0"/>
              </a:rPr>
              <a:t>Cleanmaster</a:t>
            </a:r>
            <a:r>
              <a:rPr lang="en-GB" sz="1800" dirty="0">
                <a:effectLst/>
                <a:latin typeface="Times New Roman" panose="02020603050405020304" pitchFamily="18" charset="0"/>
                <a:ea typeface="Times New Roman" panose="02020603050405020304" pitchFamily="18" charset="0"/>
              </a:rPr>
              <a:t> as they clean using sustainable products and treat their employees in a better way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Kenayathulla</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et al., 2019)</a:t>
            </a:r>
            <a:r>
              <a:rPr lang="en-GB" sz="1800" dirty="0">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8E11BF8-8072-4D85-9460-C143E8EF8096}" type="slidenum">
              <a:rPr lang="en-IN" smtClean="0"/>
              <a:t>5</a:t>
            </a:fld>
            <a:endParaRPr lang="en-IN"/>
          </a:p>
        </p:txBody>
      </p:sp>
    </p:spTree>
    <p:extLst>
      <p:ext uri="{BB962C8B-B14F-4D97-AF65-F5344CB8AC3E}">
        <p14:creationId xmlns:p14="http://schemas.microsoft.com/office/powerpoint/2010/main" val="20634141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This slide represents the swot analysis of my applied ability skills and the threats I will face while seeking a job in the fierce labour market.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8E11BF8-8072-4D85-9460-C143E8EF8096}" type="slidenum">
              <a:rPr lang="en-IN" smtClean="0"/>
              <a:t>6</a:t>
            </a:fld>
            <a:endParaRPr lang="en-IN"/>
          </a:p>
        </p:txBody>
      </p:sp>
    </p:spTree>
    <p:extLst>
      <p:ext uri="{BB962C8B-B14F-4D97-AF65-F5344CB8AC3E}">
        <p14:creationId xmlns:p14="http://schemas.microsoft.com/office/powerpoint/2010/main" val="25098649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There are various tools in the market that help a person to manage his or her time according to the plan. Applications such as Pomodoro, Dropbox and Toggl plan allow me to respond quickly and as supervision, I must use this to improve my time management skills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Ornellas</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et al., 2018)</a:t>
            </a:r>
            <a:r>
              <a:rPr lang="en-GB" sz="1800" dirty="0">
                <a:effectLst/>
                <a:latin typeface="Times New Roman" panose="02020603050405020304" pitchFamily="18" charset="0"/>
                <a:ea typeface="Times New Roman" panose="02020603050405020304" pitchFamily="18" charset="0"/>
              </a:rPr>
              <a:t>.</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8E11BF8-8072-4D85-9460-C143E8EF8096}" type="slidenum">
              <a:rPr lang="en-IN" smtClean="0"/>
              <a:t>7</a:t>
            </a:fld>
            <a:endParaRPr lang="en-IN"/>
          </a:p>
        </p:txBody>
      </p:sp>
    </p:spTree>
    <p:extLst>
      <p:ext uri="{BB962C8B-B14F-4D97-AF65-F5344CB8AC3E}">
        <p14:creationId xmlns:p14="http://schemas.microsoft.com/office/powerpoint/2010/main" val="1001434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8/2/2022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8/2/2022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8/2/2022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8/2/2022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8/2/2022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8/2/2022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8/2/2022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8/2/2022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8/2/2022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8/2/2022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8/2/2022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8/2/2022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8/2/2022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8/2/2022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8/2/2022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8/2/2022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8/2/2022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8/2/2022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CC58A-5014-D3DD-CB98-7D659DD683E2}"/>
              </a:ext>
            </a:extLst>
          </p:cNvPr>
          <p:cNvSpPr>
            <a:spLocks noGrp="1"/>
          </p:cNvSpPr>
          <p:nvPr>
            <p:ph type="ctrTitle"/>
          </p:nvPr>
        </p:nvSpPr>
        <p:spPr/>
        <p:txBody>
          <a:bodyPr/>
          <a:lstStyle/>
          <a:p>
            <a:pPr algn="ctr"/>
            <a:r>
              <a:rPr lang="en-US" sz="4800" dirty="0">
                <a:latin typeface="Times New Roman" panose="02020603050405020304" pitchFamily="18" charset="0"/>
                <a:cs typeface="Times New Roman" panose="02020603050405020304" pitchFamily="18" charset="0"/>
              </a:rPr>
              <a:t>Academic and Employability Skills</a:t>
            </a:r>
            <a:endParaRPr lang="en-IN" sz="4800" dirty="0">
              <a:latin typeface="Times New Roman" panose="02020603050405020304" pitchFamily="18" charset="0"/>
              <a:cs typeface="Times New Roman" panose="02020603050405020304" pitchFamily="18" charset="0"/>
            </a:endParaRPr>
          </a:p>
        </p:txBody>
      </p:sp>
      <p:sp>
        <p:nvSpPr>
          <p:cNvPr id="4" name="Rectangle 3"/>
          <p:cNvSpPr/>
          <p:nvPr/>
        </p:nvSpPr>
        <p:spPr>
          <a:xfrm>
            <a:off x="1207911" y="5010624"/>
            <a:ext cx="6096000" cy="923330"/>
          </a:xfrm>
          <a:prstGeom prst="rect">
            <a:avLst/>
          </a:prstGeom>
        </p:spPr>
        <p:txBody>
          <a:bodyPr>
            <a:spAutoFit/>
          </a:bodyPr>
          <a:lstStyle/>
          <a:p>
            <a:r>
              <a:rPr lang="en-GB" dirty="0"/>
              <a:t>NAME:ELENA ALINA MATEI </a:t>
            </a:r>
          </a:p>
          <a:p>
            <a:r>
              <a:rPr lang="en-GB" dirty="0"/>
              <a:t>ID STUDENT:2124304</a:t>
            </a:r>
          </a:p>
          <a:p>
            <a:r>
              <a:rPr lang="en-GB" dirty="0"/>
              <a:t>MOODLE:4001</a:t>
            </a:r>
          </a:p>
        </p:txBody>
      </p:sp>
    </p:spTree>
    <p:extLst>
      <p:ext uri="{BB962C8B-B14F-4D97-AF65-F5344CB8AC3E}">
        <p14:creationId xmlns:p14="http://schemas.microsoft.com/office/powerpoint/2010/main" val="2732258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518DF-28BF-8CF1-B137-EADE729F7D3B}"/>
              </a:ext>
            </a:extLst>
          </p:cNvPr>
          <p:cNvSpPr>
            <a:spLocks noGrp="1"/>
          </p:cNvSpPr>
          <p:nvPr>
            <p:ph type="title"/>
          </p:nvPr>
        </p:nvSpPr>
        <p:spPr/>
        <p:txBody>
          <a:bodyPr/>
          <a:lstStyle/>
          <a:p>
            <a:pPr algn="ctr"/>
            <a:r>
              <a:rPr lang="en-US" sz="2800" dirty="0">
                <a:latin typeface="Times New Roman" panose="02020603050405020304" pitchFamily="18" charset="0"/>
                <a:cs typeface="Times New Roman" panose="02020603050405020304" pitchFamily="18" charset="0"/>
              </a:rPr>
              <a:t>Introduction </a:t>
            </a:r>
            <a:endParaRPr lang="en-IN"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8FA9391-B1F4-31D3-5AA5-BFCBF1A978EB}"/>
              </a:ext>
            </a:extLst>
          </p:cNvPr>
          <p:cNvSpPr>
            <a:spLocks noGrp="1"/>
          </p:cNvSpPr>
          <p:nvPr>
            <p:ph idx="1"/>
          </p:nvPr>
        </p:nvSpPr>
        <p:spPr/>
        <p:txBody>
          <a:bodyPr/>
          <a:lstStyle/>
          <a:p>
            <a:pPr algn="just"/>
            <a:r>
              <a:rPr lang="en-GB" sz="1800" dirty="0">
                <a:effectLst/>
                <a:latin typeface="Times New Roman" panose="02020603050405020304" pitchFamily="18" charset="0"/>
                <a:ea typeface="Times New Roman" panose="02020603050405020304" pitchFamily="18" charset="0"/>
              </a:rPr>
              <a:t>According to the definition of Oxford Dictionary, (2022), reflection is a noun that can be defined "as a sign that shows the state or nature of something". Reflecting on something is important so that one can emphasise gaining adequate employability skills that can help him or her in the fierce labour market. Reflection helps a person to understand how to move forward in his or her own life and how to decide strategically early to accomplish professional goals. In this presentation, there will be a detailed analysis of time management stores SWOT analysis and PDP in order to understand my point of view as an Aspiring Supervisor of a cleaning company.</a:t>
            </a:r>
            <a:endParaRPr lang="en-IN" sz="1800"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596656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31538-32E4-8FCA-BF58-D96022976F09}"/>
              </a:ext>
            </a:extLst>
          </p:cNvPr>
          <p:cNvSpPr>
            <a:spLocks noGrp="1"/>
          </p:cNvSpPr>
          <p:nvPr>
            <p:ph type="title"/>
          </p:nvPr>
        </p:nvSpPr>
        <p:spPr/>
        <p:txBody>
          <a:bodyPr/>
          <a:lstStyle/>
          <a:p>
            <a:pPr algn="ctr"/>
            <a:r>
              <a:rPr lang="en-GB" sz="2800" b="1" kern="0" dirty="0">
                <a:effectLst/>
                <a:latin typeface="Times New Roman" panose="02020603050405020304" pitchFamily="18" charset="0"/>
                <a:cs typeface="Arial" panose="020B0604020202020204" pitchFamily="34" charset="0"/>
              </a:rPr>
              <a:t>Skills I already have </a:t>
            </a:r>
            <a:endParaRPr lang="en-IN" sz="4800" dirty="0"/>
          </a:p>
        </p:txBody>
      </p:sp>
      <p:sp>
        <p:nvSpPr>
          <p:cNvPr id="3" name="Content Placeholder 2">
            <a:extLst>
              <a:ext uri="{FF2B5EF4-FFF2-40B4-BE49-F238E27FC236}">
                <a16:creationId xmlns:a16="http://schemas.microsoft.com/office/drawing/2014/main" id="{44EDC670-C76E-3A9A-2E26-CE9B8AC0852B}"/>
              </a:ext>
            </a:extLst>
          </p:cNvPr>
          <p:cNvSpPr>
            <a:spLocks noGrp="1"/>
          </p:cNvSpPr>
          <p:nvPr>
            <p:ph idx="1"/>
          </p:nvPr>
        </p:nvSpPr>
        <p:spPr>
          <a:xfrm>
            <a:off x="266218" y="2603500"/>
            <a:ext cx="11609407" cy="4254500"/>
          </a:xfrm>
        </p:spPr>
        <p:txBody>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In my opinion, I have adequate time management skills, critical thinking and quick decision-making skills.</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These employability skills can help me understand my job role in a better way and apply it in different organisations as a supervisor.</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As a supervisor, I must understand their problems, motivate them to increase their productivity and resolve conflict.</a:t>
            </a:r>
            <a:endParaRPr lang="en-IN" sz="2000" u="none" strike="noStrike"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3315033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CC102-7966-10C4-31C4-F0602F884982}"/>
              </a:ext>
            </a:extLst>
          </p:cNvPr>
          <p:cNvSpPr>
            <a:spLocks noGrp="1"/>
          </p:cNvSpPr>
          <p:nvPr>
            <p:ph type="title"/>
          </p:nvPr>
        </p:nvSpPr>
        <p:spPr/>
        <p:txBody>
          <a:bodyPr/>
          <a:lstStyle/>
          <a:p>
            <a:pPr algn="ctr"/>
            <a:r>
              <a:rPr lang="en-GB" sz="2800" b="1" kern="0" dirty="0">
                <a:effectLst/>
                <a:latin typeface="Times New Roman" panose="02020603050405020304" pitchFamily="18" charset="0"/>
                <a:cs typeface="Arial" panose="020B0604020202020204" pitchFamily="34" charset="0"/>
              </a:rPr>
              <a:t>Skills I need to improve</a:t>
            </a:r>
            <a:endParaRPr lang="en-IN" sz="4800" dirty="0"/>
          </a:p>
        </p:txBody>
      </p:sp>
      <p:sp>
        <p:nvSpPr>
          <p:cNvPr id="3" name="Content Placeholder 2">
            <a:extLst>
              <a:ext uri="{FF2B5EF4-FFF2-40B4-BE49-F238E27FC236}">
                <a16:creationId xmlns:a16="http://schemas.microsoft.com/office/drawing/2014/main" id="{90F58FA6-9C30-F274-DA52-FA4D4F213A9E}"/>
              </a:ext>
            </a:extLst>
          </p:cNvPr>
          <p:cNvSpPr>
            <a:spLocks noGrp="1"/>
          </p:cNvSpPr>
          <p:nvPr>
            <p:ph idx="1"/>
          </p:nvPr>
        </p:nvSpPr>
        <p:spPr>
          <a:xfrm>
            <a:off x="601884" y="2603499"/>
            <a:ext cx="11019098" cy="3808875"/>
          </a:xfrm>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my opinion, I lack communication skills and confidence which is a very important employability skill.</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order to improve my communication skills, I must communicate with my friends, teachers and family members and understand how to interact formally with clients.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 Apart from this, I need to improve both my verbal and nonverbal skills to seek better opportunities in the labour market. </a:t>
            </a:r>
            <a:endParaRPr lang="en-IN" sz="1800" u="none" strike="noStrike"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1616945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ADB00-B9D1-B4C4-A942-9E286CD64B5F}"/>
              </a:ext>
            </a:extLst>
          </p:cNvPr>
          <p:cNvSpPr>
            <a:spLocks noGrp="1"/>
          </p:cNvSpPr>
          <p:nvPr>
            <p:ph type="title"/>
          </p:nvPr>
        </p:nvSpPr>
        <p:spPr/>
        <p:txBody>
          <a:bodyPr/>
          <a:lstStyle/>
          <a:p>
            <a:pPr algn="ctr"/>
            <a:r>
              <a:rPr lang="en-GB" sz="2800" dirty="0">
                <a:effectLst/>
                <a:latin typeface="Times New Roman" panose="02020603050405020304" pitchFamily="18" charset="0"/>
                <a:ea typeface="Arial" panose="020B0604020202020204" pitchFamily="34" charset="0"/>
                <a:cs typeface="Times New Roman" panose="02020603050405020304" pitchFamily="18" charset="0"/>
              </a:rPr>
              <a:t>Understanding of chosen field</a:t>
            </a:r>
            <a:endParaRPr lang="en-IN" sz="4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2EA1BA7-246C-E94C-79BD-5D8027AECB71}"/>
              </a:ext>
            </a:extLst>
          </p:cNvPr>
          <p:cNvSpPr>
            <a:spLocks noGrp="1"/>
          </p:cNvSpPr>
          <p:nvPr>
            <p:ph idx="1"/>
          </p:nvPr>
        </p:nvSpPr>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As a cleaning supervisor, I must oversee different project sites and create a team of efficient cleaners.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 must also supervise the work my team members will carry out on the project site.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Inspecting the area, my team members and making a schedule for the cleaners and allocating them appropriate tasks according to their strengths and weaknesses are also included in my duty.</a:t>
            </a:r>
            <a:endParaRPr lang="en-IN" sz="1800" u="none" strike="noStrike"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304781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2856E-5AE7-CA26-6849-127FD3012EAD}"/>
              </a:ext>
            </a:extLst>
          </p:cNvPr>
          <p:cNvSpPr>
            <a:spLocks noGrp="1"/>
          </p:cNvSpPr>
          <p:nvPr>
            <p:ph type="title"/>
          </p:nvPr>
        </p:nvSpPr>
        <p:spPr/>
        <p:txBody>
          <a:bodyPr/>
          <a:lstStyle/>
          <a:p>
            <a:pPr algn="ctr"/>
            <a:r>
              <a:rPr lang="en-GB" sz="2800" b="1" kern="0" dirty="0">
                <a:effectLst/>
                <a:latin typeface="Times New Roman" panose="02020603050405020304" pitchFamily="18" charset="0"/>
                <a:cs typeface="Arial" panose="020B0604020202020204" pitchFamily="34" charset="0"/>
              </a:rPr>
              <a:t>SWOT analysis</a:t>
            </a:r>
            <a:endParaRPr lang="en-IN" sz="4800" dirty="0"/>
          </a:p>
        </p:txBody>
      </p:sp>
      <p:graphicFrame>
        <p:nvGraphicFramePr>
          <p:cNvPr id="4" name="Table 3">
            <a:extLst>
              <a:ext uri="{FF2B5EF4-FFF2-40B4-BE49-F238E27FC236}">
                <a16:creationId xmlns:a16="http://schemas.microsoft.com/office/drawing/2014/main" id="{3957930F-5F52-BF3D-E445-D75849FA81E5}"/>
              </a:ext>
            </a:extLst>
          </p:cNvPr>
          <p:cNvGraphicFramePr>
            <a:graphicFrameLocks noGrp="1"/>
          </p:cNvGraphicFramePr>
          <p:nvPr>
            <p:extLst>
              <p:ext uri="{D42A27DB-BD31-4B8C-83A1-F6EECF244321}">
                <p14:modId xmlns:p14="http://schemas.microsoft.com/office/powerpoint/2010/main" val="886766236"/>
              </p:ext>
            </p:extLst>
          </p:nvPr>
        </p:nvGraphicFramePr>
        <p:xfrm>
          <a:off x="641268" y="2339439"/>
          <a:ext cx="11067802" cy="4218190"/>
        </p:xfrm>
        <a:graphic>
          <a:graphicData uri="http://schemas.openxmlformats.org/drawingml/2006/table">
            <a:tbl>
              <a:tblPr>
                <a:tableStyleId>{5C22544A-7EE6-4342-B048-85BDC9FD1C3A}</a:tableStyleId>
              </a:tblPr>
              <a:tblGrid>
                <a:gridCol w="5533901">
                  <a:extLst>
                    <a:ext uri="{9D8B030D-6E8A-4147-A177-3AD203B41FA5}">
                      <a16:colId xmlns:a16="http://schemas.microsoft.com/office/drawing/2014/main" val="725728045"/>
                    </a:ext>
                  </a:extLst>
                </a:gridCol>
                <a:gridCol w="5533901">
                  <a:extLst>
                    <a:ext uri="{9D8B030D-6E8A-4147-A177-3AD203B41FA5}">
                      <a16:colId xmlns:a16="http://schemas.microsoft.com/office/drawing/2014/main" val="3785912704"/>
                    </a:ext>
                  </a:extLst>
                </a:gridCol>
              </a:tblGrid>
              <a:tr h="162740">
                <a:tc>
                  <a:txBody>
                    <a:bodyPr/>
                    <a:lstStyle/>
                    <a:p>
                      <a:pPr algn="ctr">
                        <a:lnSpc>
                          <a:spcPct val="150000"/>
                        </a:lnSpc>
                      </a:pPr>
                      <a:r>
                        <a:rPr lang="en-GB" sz="1800">
                          <a:effectLst/>
                          <a:latin typeface="Times New Roman" panose="02020603050405020304" pitchFamily="18" charset="0"/>
                          <a:cs typeface="Times New Roman" panose="02020603050405020304" pitchFamily="18" charset="0"/>
                        </a:rPr>
                        <a:t>Strengths</a:t>
                      </a:r>
                      <a:endParaRPr lang="en-IN" sz="1600">
                        <a:effectLst/>
                        <a:latin typeface="Times New Roman" panose="02020603050405020304" pitchFamily="18" charset="0"/>
                        <a:ea typeface="Arial" panose="020B0604020202020204" pitchFamily="34" charset="0"/>
                        <a:cs typeface="Times New Roman" panose="02020603050405020304" pitchFamily="18" charset="0"/>
                      </a:endParaRPr>
                    </a:p>
                  </a:txBody>
                  <a:tcPr marL="31172" marR="31172" marT="31172" marB="31172"/>
                </a:tc>
                <a:tc>
                  <a:txBody>
                    <a:bodyPr/>
                    <a:lstStyle/>
                    <a:p>
                      <a:pPr algn="ctr">
                        <a:lnSpc>
                          <a:spcPct val="150000"/>
                        </a:lnSpc>
                      </a:pPr>
                      <a:r>
                        <a:rPr lang="en-GB" sz="1800" dirty="0">
                          <a:effectLst/>
                          <a:latin typeface="Times New Roman" panose="02020603050405020304" pitchFamily="18" charset="0"/>
                          <a:cs typeface="Times New Roman" panose="02020603050405020304" pitchFamily="18" charset="0"/>
                        </a:rPr>
                        <a:t>Weaknesses</a:t>
                      </a: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1172" marR="31172" marT="31172" marB="31172"/>
                </a:tc>
                <a:extLst>
                  <a:ext uri="{0D108BD9-81ED-4DB2-BD59-A6C34878D82A}">
                    <a16:rowId xmlns:a16="http://schemas.microsoft.com/office/drawing/2014/main" val="4106057388"/>
                  </a:ext>
                </a:extLst>
              </a:tr>
              <a:tr h="1693815">
                <a:tc>
                  <a:txBody>
                    <a:bodyPr/>
                    <a:lstStyle/>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cs typeface="Times New Roman" panose="02020603050405020304" pitchFamily="18" charset="0"/>
                        </a:rPr>
                        <a:t>My strength is that I have good time management skills, critical thinking skills and problem-solving skills.</a:t>
                      </a:r>
                      <a:endParaRPr lang="en-IN" sz="140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cs typeface="Times New Roman" panose="02020603050405020304" pitchFamily="18" charset="0"/>
                        </a:rPr>
                        <a:t>As a supervisor, one must be empathetic and in your opinion, I understand people as I love communicating with them.</a:t>
                      </a:r>
                      <a:endParaRPr lang="en-IN" sz="1400" u="none" strike="noStrike" dirty="0">
                        <a:effectLst/>
                        <a:latin typeface="Times New Roman" panose="02020603050405020304" pitchFamily="18" charset="0"/>
                        <a:cs typeface="Times New Roman" panose="02020603050405020304" pitchFamily="18" charset="0"/>
                      </a:endParaRPr>
                    </a:p>
                    <a:p>
                      <a:pPr algn="just">
                        <a:lnSpc>
                          <a:spcPct val="150000"/>
                        </a:lnSpc>
                      </a:pPr>
                      <a:r>
                        <a:rPr lang="en-GB" sz="1600" dirty="0">
                          <a:effectLst/>
                          <a:latin typeface="Times New Roman" panose="02020603050405020304" pitchFamily="18" charset="0"/>
                          <a:cs typeface="Times New Roman" panose="02020603050405020304" pitchFamily="18" charset="0"/>
                        </a:rPr>
                        <a:t> </a:t>
                      </a:r>
                      <a:endParaRPr lang="en-IN" sz="1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1172" marR="31172" marT="31172" marB="31172"/>
                </a:tc>
                <a:tc>
                  <a:txBody>
                    <a:bodyPr/>
                    <a:lstStyle/>
                    <a:p>
                      <a:pPr marL="342900" lvl="0" indent="-342900" algn="just">
                        <a:lnSpc>
                          <a:spcPct val="150000"/>
                        </a:lnSpc>
                        <a:buFont typeface="Arial" panose="020B0604020202020204" pitchFamily="34" charset="0"/>
                        <a:buChar char="●"/>
                      </a:pPr>
                      <a:r>
                        <a:rPr lang="en-GB" sz="1600" u="none" strike="noStrike">
                          <a:effectLst/>
                          <a:latin typeface="Times New Roman" panose="02020603050405020304" pitchFamily="18" charset="0"/>
                          <a:cs typeface="Times New Roman" panose="02020603050405020304" pitchFamily="18" charset="0"/>
                        </a:rPr>
                        <a:t>I must improve my nonverbal communication skills such as sending professional emails.</a:t>
                      </a:r>
                      <a:endParaRPr lang="en-IN" sz="1400" u="none" strike="noStrike">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a:effectLst/>
                          <a:latin typeface="Times New Roman" panose="02020603050405020304" pitchFamily="18" charset="0"/>
                          <a:cs typeface="Times New Roman" panose="02020603050405020304" pitchFamily="18" charset="0"/>
                        </a:rPr>
                        <a:t>I lack confidence and it shows in my body language.</a:t>
                      </a:r>
                      <a:endParaRPr lang="en-IN" sz="1400" u="none" strike="noStrike">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a:effectLst/>
                          <a:latin typeface="Times New Roman" panose="02020603050405020304" pitchFamily="18" charset="0"/>
                          <a:cs typeface="Times New Roman" panose="02020603050405020304" pitchFamily="18" charset="0"/>
                        </a:rPr>
                        <a:t> I get nervous easily and I don't make eye contact.</a:t>
                      </a:r>
                      <a:endParaRPr lang="en-IN" sz="1400" u="none" strike="noStrike">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a:effectLst/>
                          <a:latin typeface="Times New Roman" panose="02020603050405020304" pitchFamily="18" charset="0"/>
                          <a:cs typeface="Times New Roman" panose="02020603050405020304" pitchFamily="18" charset="0"/>
                        </a:rPr>
                        <a:t>I lack experience as a supervisor in a shaving company. </a:t>
                      </a:r>
                      <a:endParaRPr lang="en-IN" sz="1400" u="none" strike="noStrike">
                        <a:effectLst/>
                        <a:latin typeface="Times New Roman" panose="02020603050405020304" pitchFamily="18" charset="0"/>
                        <a:ea typeface="Arial" panose="020B0604020202020204" pitchFamily="34" charset="0"/>
                        <a:cs typeface="Times New Roman" panose="02020603050405020304" pitchFamily="18" charset="0"/>
                      </a:endParaRPr>
                    </a:p>
                  </a:txBody>
                  <a:tcPr marL="31172" marR="31172" marT="31172" marB="31172"/>
                </a:tc>
                <a:extLst>
                  <a:ext uri="{0D108BD9-81ED-4DB2-BD59-A6C34878D82A}">
                    <a16:rowId xmlns:a16="http://schemas.microsoft.com/office/drawing/2014/main" val="2639777267"/>
                  </a:ext>
                </a:extLst>
              </a:tr>
              <a:tr h="162740">
                <a:tc>
                  <a:txBody>
                    <a:bodyPr/>
                    <a:lstStyle/>
                    <a:p>
                      <a:pPr algn="ctr">
                        <a:lnSpc>
                          <a:spcPct val="150000"/>
                        </a:lnSpc>
                      </a:pPr>
                      <a:r>
                        <a:rPr lang="en-GB" sz="2000" b="1" dirty="0">
                          <a:effectLst/>
                          <a:latin typeface="Times New Roman" panose="02020603050405020304" pitchFamily="18" charset="0"/>
                          <a:cs typeface="Times New Roman" panose="02020603050405020304" pitchFamily="18" charset="0"/>
                        </a:rPr>
                        <a:t>Opportunities</a:t>
                      </a:r>
                      <a:endParaRPr lang="en-IN" sz="18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1172" marR="31172" marT="31172" marB="31172"/>
                </a:tc>
                <a:tc>
                  <a:txBody>
                    <a:bodyPr/>
                    <a:lstStyle/>
                    <a:p>
                      <a:pPr algn="ctr">
                        <a:lnSpc>
                          <a:spcPct val="150000"/>
                        </a:lnSpc>
                      </a:pPr>
                      <a:r>
                        <a:rPr lang="en-GB" sz="2000" b="1" dirty="0">
                          <a:effectLst/>
                          <a:latin typeface="Times New Roman" panose="02020603050405020304" pitchFamily="18" charset="0"/>
                          <a:cs typeface="Times New Roman" panose="02020603050405020304" pitchFamily="18" charset="0"/>
                        </a:rPr>
                        <a:t>Threats</a:t>
                      </a:r>
                      <a:endParaRPr lang="en-IN" sz="18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1172" marR="31172" marT="31172" marB="31172"/>
                </a:tc>
                <a:extLst>
                  <a:ext uri="{0D108BD9-81ED-4DB2-BD59-A6C34878D82A}">
                    <a16:rowId xmlns:a16="http://schemas.microsoft.com/office/drawing/2014/main" val="4113204441"/>
                  </a:ext>
                </a:extLst>
              </a:tr>
              <a:tr h="1329022">
                <a:tc>
                  <a:txBody>
                    <a:bodyPr/>
                    <a:lstStyle/>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cs typeface="Times New Roman" panose="02020603050405020304" pitchFamily="18" charset="0"/>
                        </a:rPr>
                        <a:t>In the UK job market, there is a scarcity of adequate supervisors due to labour shortage.</a:t>
                      </a:r>
                      <a:endParaRPr lang="en-IN" sz="1400" u="none" strike="noStrike" dirty="0">
                        <a:effectLst/>
                        <a:latin typeface="Times New Roman" panose="02020603050405020304" pitchFamily="18" charset="0"/>
                        <a:cs typeface="Times New Roman" panose="02020603050405020304" pitchFamily="18" charset="0"/>
                      </a:endParaRPr>
                    </a:p>
                    <a:p>
                      <a:pPr algn="just">
                        <a:lnSpc>
                          <a:spcPct val="150000"/>
                        </a:lnSpc>
                      </a:pPr>
                      <a:r>
                        <a:rPr lang="en-GB" sz="1600" dirty="0">
                          <a:effectLst/>
                          <a:latin typeface="Times New Roman" panose="02020603050405020304" pitchFamily="18" charset="0"/>
                          <a:cs typeface="Times New Roman" panose="02020603050405020304" pitchFamily="18" charset="0"/>
                        </a:rPr>
                        <a:t> </a:t>
                      </a:r>
                      <a:endParaRPr lang="en-IN" sz="1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1172" marR="31172" marT="31172" marB="31172"/>
                </a:tc>
                <a:tc>
                  <a:txBody>
                    <a:bodyPr/>
                    <a:lstStyle/>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cs typeface="Times New Roman" panose="02020603050405020304" pitchFamily="18" charset="0"/>
                        </a:rPr>
                        <a:t>Current economic recession due to covid-19 pandemic and Brexit.</a:t>
                      </a:r>
                      <a:endParaRPr lang="en-IN" sz="1400" u="none" strike="noStrike" dirty="0">
                        <a:effectLst/>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cs typeface="Times New Roman" panose="02020603050405020304" pitchFamily="18" charset="0"/>
                        </a:rPr>
                        <a:t>Employers seek employees who are experienced.</a:t>
                      </a:r>
                      <a:endParaRPr lang="en-IN" sz="1400" u="none" strike="noStrike" dirty="0">
                        <a:effectLst/>
                        <a:latin typeface="Times New Roman" panose="02020603050405020304" pitchFamily="18" charset="0"/>
                        <a:cs typeface="Times New Roman" panose="02020603050405020304" pitchFamily="18" charset="0"/>
                      </a:endParaRPr>
                    </a:p>
                    <a:p>
                      <a:pPr algn="just">
                        <a:lnSpc>
                          <a:spcPct val="150000"/>
                        </a:lnSpc>
                      </a:pPr>
                      <a:r>
                        <a:rPr lang="en-GB" sz="1600" dirty="0">
                          <a:effectLst/>
                          <a:latin typeface="Times New Roman" panose="02020603050405020304" pitchFamily="18" charset="0"/>
                          <a:cs typeface="Times New Roman" panose="02020603050405020304" pitchFamily="18" charset="0"/>
                        </a:rPr>
                        <a:t> </a:t>
                      </a:r>
                      <a:endParaRPr lang="en-IN" sz="1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1172" marR="31172" marT="31172" marB="31172"/>
                </a:tc>
                <a:extLst>
                  <a:ext uri="{0D108BD9-81ED-4DB2-BD59-A6C34878D82A}">
                    <a16:rowId xmlns:a16="http://schemas.microsoft.com/office/drawing/2014/main" val="1520384734"/>
                  </a:ext>
                </a:extLst>
              </a:tr>
            </a:tbl>
          </a:graphicData>
        </a:graphic>
      </p:graphicFrame>
    </p:spTree>
    <p:extLst>
      <p:ext uri="{BB962C8B-B14F-4D97-AF65-F5344CB8AC3E}">
        <p14:creationId xmlns:p14="http://schemas.microsoft.com/office/powerpoint/2010/main" val="857662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2CA29-C1FF-B48A-7C6B-1F92A906E413}"/>
              </a:ext>
            </a:extLst>
          </p:cNvPr>
          <p:cNvSpPr>
            <a:spLocks noGrp="1"/>
          </p:cNvSpPr>
          <p:nvPr>
            <p:ph type="title"/>
          </p:nvPr>
        </p:nvSpPr>
        <p:spPr/>
        <p:txBody>
          <a:bodyPr/>
          <a:lstStyle/>
          <a:p>
            <a:pPr algn="ctr"/>
            <a:r>
              <a:rPr lang="en-GB" sz="2800" b="1" kern="0" dirty="0">
                <a:effectLst/>
                <a:latin typeface="Times New Roman" panose="02020603050405020304" pitchFamily="18" charset="0"/>
                <a:cs typeface="Arial" panose="020B0604020202020204" pitchFamily="34" charset="0"/>
              </a:rPr>
              <a:t>Time management tools</a:t>
            </a:r>
            <a:endParaRPr lang="en-IN" sz="4800" dirty="0"/>
          </a:p>
        </p:txBody>
      </p:sp>
      <p:sp>
        <p:nvSpPr>
          <p:cNvPr id="3" name="Content Placeholder 2">
            <a:extLst>
              <a:ext uri="{FF2B5EF4-FFF2-40B4-BE49-F238E27FC236}">
                <a16:creationId xmlns:a16="http://schemas.microsoft.com/office/drawing/2014/main" id="{1B7131F7-CE87-002B-4083-151F257947DE}"/>
              </a:ext>
            </a:extLst>
          </p:cNvPr>
          <p:cNvSpPr>
            <a:spLocks noGrp="1"/>
          </p:cNvSpPr>
          <p:nvPr>
            <p:ph idx="1"/>
          </p:nvPr>
        </p:nvSpPr>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Pomodoro</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Trello</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Dropbox</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Toggl plan</a:t>
            </a:r>
            <a:endParaRPr lang="en-IN" sz="1800" u="none" strike="noStrike"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1584019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B0370-9768-AAD6-5F90-318E1171B5A3}"/>
              </a:ext>
            </a:extLst>
          </p:cNvPr>
          <p:cNvSpPr>
            <a:spLocks noGrp="1"/>
          </p:cNvSpPr>
          <p:nvPr>
            <p:ph type="title"/>
          </p:nvPr>
        </p:nvSpPr>
        <p:spPr/>
        <p:txBody>
          <a:bodyPr/>
          <a:lstStyle/>
          <a:p>
            <a:pPr algn="ctr"/>
            <a:r>
              <a:rPr lang="en-US" sz="2800" dirty="0">
                <a:latin typeface="Times New Roman" panose="02020603050405020304" pitchFamily="18" charset="0"/>
                <a:cs typeface="Times New Roman" panose="02020603050405020304" pitchFamily="18" charset="0"/>
              </a:rPr>
              <a:t>Personal Development Plan</a:t>
            </a:r>
            <a:endParaRPr lang="en-IN" sz="2800" dirty="0">
              <a:latin typeface="Times New Roman" panose="02020603050405020304" pitchFamily="18"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3387FA83-7AC4-AE10-B3BA-E984479252D4}"/>
              </a:ext>
            </a:extLst>
          </p:cNvPr>
          <p:cNvGraphicFramePr>
            <a:graphicFrameLocks noGrp="1"/>
          </p:cNvGraphicFramePr>
          <p:nvPr>
            <p:extLst>
              <p:ext uri="{D42A27DB-BD31-4B8C-83A1-F6EECF244321}">
                <p14:modId xmlns:p14="http://schemas.microsoft.com/office/powerpoint/2010/main" val="2274233709"/>
              </p:ext>
            </p:extLst>
          </p:nvPr>
        </p:nvGraphicFramePr>
        <p:xfrm>
          <a:off x="558140" y="2446317"/>
          <a:ext cx="11079680" cy="4210440"/>
        </p:xfrm>
        <a:graphic>
          <a:graphicData uri="http://schemas.openxmlformats.org/drawingml/2006/table">
            <a:tbl>
              <a:tblPr>
                <a:tableStyleId>{5C22544A-7EE6-4342-B048-85BDC9FD1C3A}</a:tableStyleId>
              </a:tblPr>
              <a:tblGrid>
                <a:gridCol w="2215936">
                  <a:extLst>
                    <a:ext uri="{9D8B030D-6E8A-4147-A177-3AD203B41FA5}">
                      <a16:colId xmlns:a16="http://schemas.microsoft.com/office/drawing/2014/main" val="2493744966"/>
                    </a:ext>
                  </a:extLst>
                </a:gridCol>
                <a:gridCol w="2215936">
                  <a:extLst>
                    <a:ext uri="{9D8B030D-6E8A-4147-A177-3AD203B41FA5}">
                      <a16:colId xmlns:a16="http://schemas.microsoft.com/office/drawing/2014/main" val="3627414904"/>
                    </a:ext>
                  </a:extLst>
                </a:gridCol>
                <a:gridCol w="2215936">
                  <a:extLst>
                    <a:ext uri="{9D8B030D-6E8A-4147-A177-3AD203B41FA5}">
                      <a16:colId xmlns:a16="http://schemas.microsoft.com/office/drawing/2014/main" val="4129719839"/>
                    </a:ext>
                  </a:extLst>
                </a:gridCol>
                <a:gridCol w="2215936">
                  <a:extLst>
                    <a:ext uri="{9D8B030D-6E8A-4147-A177-3AD203B41FA5}">
                      <a16:colId xmlns:a16="http://schemas.microsoft.com/office/drawing/2014/main" val="1859818051"/>
                    </a:ext>
                  </a:extLst>
                </a:gridCol>
                <a:gridCol w="2215936">
                  <a:extLst>
                    <a:ext uri="{9D8B030D-6E8A-4147-A177-3AD203B41FA5}">
                      <a16:colId xmlns:a16="http://schemas.microsoft.com/office/drawing/2014/main" val="2095742922"/>
                    </a:ext>
                  </a:extLst>
                </a:gridCol>
              </a:tblGrid>
              <a:tr h="566067">
                <a:tc>
                  <a:txBody>
                    <a:bodyPr/>
                    <a:lstStyle/>
                    <a:p>
                      <a:pPr algn="ctr">
                        <a:lnSpc>
                          <a:spcPct val="150000"/>
                        </a:lnSpc>
                      </a:pPr>
                      <a:r>
                        <a:rPr lang="en-GB" sz="2000" b="1">
                          <a:effectLst/>
                          <a:latin typeface="Times New Roman" panose="02020603050405020304" pitchFamily="18" charset="0"/>
                          <a:cs typeface="Times New Roman" panose="02020603050405020304" pitchFamily="18" charset="0"/>
                        </a:rPr>
                        <a:t>Specific</a:t>
                      </a:r>
                      <a:endParaRPr lang="en-IN" sz="1800" b="1">
                        <a:effectLst/>
                        <a:latin typeface="Times New Roman" panose="02020603050405020304" pitchFamily="18" charset="0"/>
                        <a:ea typeface="Arial" panose="020B0604020202020204" pitchFamily="34" charset="0"/>
                        <a:cs typeface="Times New Roman" panose="02020603050405020304" pitchFamily="18" charset="0"/>
                      </a:endParaRPr>
                    </a:p>
                  </a:txBody>
                  <a:tcPr marL="53853" marR="53853" marT="53853" marB="53853"/>
                </a:tc>
                <a:tc>
                  <a:txBody>
                    <a:bodyPr/>
                    <a:lstStyle/>
                    <a:p>
                      <a:pPr algn="ctr">
                        <a:lnSpc>
                          <a:spcPct val="150000"/>
                        </a:lnSpc>
                      </a:pPr>
                      <a:r>
                        <a:rPr lang="en-GB" sz="2000" b="1">
                          <a:effectLst/>
                          <a:latin typeface="Times New Roman" panose="02020603050405020304" pitchFamily="18" charset="0"/>
                          <a:cs typeface="Times New Roman" panose="02020603050405020304" pitchFamily="18" charset="0"/>
                        </a:rPr>
                        <a:t>Measurable</a:t>
                      </a:r>
                      <a:endParaRPr lang="en-IN" sz="1800" b="1">
                        <a:effectLst/>
                        <a:latin typeface="Times New Roman" panose="02020603050405020304" pitchFamily="18" charset="0"/>
                        <a:ea typeface="Arial" panose="020B0604020202020204" pitchFamily="34" charset="0"/>
                        <a:cs typeface="Times New Roman" panose="02020603050405020304" pitchFamily="18" charset="0"/>
                      </a:endParaRPr>
                    </a:p>
                  </a:txBody>
                  <a:tcPr marL="53853" marR="53853" marT="53853" marB="53853"/>
                </a:tc>
                <a:tc>
                  <a:txBody>
                    <a:bodyPr/>
                    <a:lstStyle/>
                    <a:p>
                      <a:pPr algn="ctr">
                        <a:lnSpc>
                          <a:spcPct val="150000"/>
                        </a:lnSpc>
                      </a:pPr>
                      <a:r>
                        <a:rPr lang="en-GB" sz="2000" b="1">
                          <a:effectLst/>
                          <a:latin typeface="Times New Roman" panose="02020603050405020304" pitchFamily="18" charset="0"/>
                          <a:cs typeface="Times New Roman" panose="02020603050405020304" pitchFamily="18" charset="0"/>
                        </a:rPr>
                        <a:t>Achievable</a:t>
                      </a:r>
                      <a:endParaRPr lang="en-IN" sz="1800" b="1">
                        <a:effectLst/>
                        <a:latin typeface="Times New Roman" panose="02020603050405020304" pitchFamily="18" charset="0"/>
                        <a:ea typeface="Arial" panose="020B0604020202020204" pitchFamily="34" charset="0"/>
                        <a:cs typeface="Times New Roman" panose="02020603050405020304" pitchFamily="18" charset="0"/>
                      </a:endParaRPr>
                    </a:p>
                  </a:txBody>
                  <a:tcPr marL="53853" marR="53853" marT="53853" marB="53853"/>
                </a:tc>
                <a:tc>
                  <a:txBody>
                    <a:bodyPr/>
                    <a:lstStyle/>
                    <a:p>
                      <a:pPr algn="ctr">
                        <a:lnSpc>
                          <a:spcPct val="150000"/>
                        </a:lnSpc>
                      </a:pPr>
                      <a:r>
                        <a:rPr lang="en-GB" sz="2000" b="1">
                          <a:effectLst/>
                          <a:latin typeface="Times New Roman" panose="02020603050405020304" pitchFamily="18" charset="0"/>
                          <a:cs typeface="Times New Roman" panose="02020603050405020304" pitchFamily="18" charset="0"/>
                        </a:rPr>
                        <a:t>Relevant</a:t>
                      </a:r>
                      <a:endParaRPr lang="en-IN" sz="1800" b="1">
                        <a:effectLst/>
                        <a:latin typeface="Times New Roman" panose="02020603050405020304" pitchFamily="18" charset="0"/>
                        <a:ea typeface="Arial" panose="020B0604020202020204" pitchFamily="34" charset="0"/>
                        <a:cs typeface="Times New Roman" panose="02020603050405020304" pitchFamily="18" charset="0"/>
                      </a:endParaRPr>
                    </a:p>
                  </a:txBody>
                  <a:tcPr marL="53853" marR="53853" marT="53853" marB="53853"/>
                </a:tc>
                <a:tc>
                  <a:txBody>
                    <a:bodyPr/>
                    <a:lstStyle/>
                    <a:p>
                      <a:pPr algn="ctr">
                        <a:lnSpc>
                          <a:spcPct val="150000"/>
                        </a:lnSpc>
                      </a:pPr>
                      <a:r>
                        <a:rPr lang="en-GB" sz="2000" b="1" dirty="0">
                          <a:effectLst/>
                          <a:latin typeface="Times New Roman" panose="02020603050405020304" pitchFamily="18" charset="0"/>
                          <a:cs typeface="Times New Roman" panose="02020603050405020304" pitchFamily="18" charset="0"/>
                        </a:rPr>
                        <a:t>Time-bound</a:t>
                      </a:r>
                      <a:endParaRPr lang="en-IN" sz="18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3853" marR="53853" marT="53853" marB="53853"/>
                </a:tc>
                <a:extLst>
                  <a:ext uri="{0D108BD9-81ED-4DB2-BD59-A6C34878D82A}">
                    <a16:rowId xmlns:a16="http://schemas.microsoft.com/office/drawing/2014/main" val="2486334729"/>
                  </a:ext>
                </a:extLst>
              </a:tr>
              <a:tr h="3644373">
                <a:tc>
                  <a:txBody>
                    <a:bodyPr/>
                    <a:lstStyle/>
                    <a:p>
                      <a:pPr algn="just">
                        <a:lnSpc>
                          <a:spcPct val="150000"/>
                        </a:lnSpc>
                      </a:pPr>
                      <a:r>
                        <a:rPr lang="en-GB" sz="2000">
                          <a:effectLst/>
                          <a:latin typeface="Times New Roman" panose="02020603050405020304" pitchFamily="18" charset="0"/>
                          <a:cs typeface="Times New Roman" panose="02020603050405020304" pitchFamily="18" charset="0"/>
                        </a:rPr>
                        <a:t>Communication skills</a:t>
                      </a:r>
                      <a:endParaRPr lang="en-IN" sz="1800">
                        <a:effectLst/>
                        <a:latin typeface="Times New Roman" panose="02020603050405020304" pitchFamily="18" charset="0"/>
                        <a:ea typeface="Arial" panose="020B0604020202020204" pitchFamily="34" charset="0"/>
                        <a:cs typeface="Times New Roman" panose="02020603050405020304" pitchFamily="18" charset="0"/>
                      </a:endParaRPr>
                    </a:p>
                  </a:txBody>
                  <a:tcPr marL="53853" marR="53853" marT="53853" marB="53853"/>
                </a:tc>
                <a:tc>
                  <a:txBody>
                    <a:bodyPr/>
                    <a:lstStyle/>
                    <a:p>
                      <a:pPr algn="just">
                        <a:lnSpc>
                          <a:spcPct val="150000"/>
                        </a:lnSpc>
                      </a:pPr>
                      <a:r>
                        <a:rPr lang="en-GB" sz="2000">
                          <a:effectLst/>
                          <a:latin typeface="Times New Roman" panose="02020603050405020304" pitchFamily="18" charset="0"/>
                          <a:cs typeface="Times New Roman" panose="02020603050405020304" pitchFamily="18" charset="0"/>
                        </a:rPr>
                        <a:t>I will improve my email writing skills and understand the importance of improving confidence.</a:t>
                      </a:r>
                      <a:endParaRPr lang="en-IN" sz="1800">
                        <a:effectLst/>
                        <a:latin typeface="Times New Roman" panose="02020603050405020304" pitchFamily="18" charset="0"/>
                        <a:ea typeface="Arial" panose="020B0604020202020204" pitchFamily="34" charset="0"/>
                        <a:cs typeface="Times New Roman" panose="02020603050405020304" pitchFamily="18" charset="0"/>
                      </a:endParaRPr>
                    </a:p>
                  </a:txBody>
                  <a:tcPr marL="53853" marR="53853" marT="53853" marB="53853"/>
                </a:tc>
                <a:tc>
                  <a:txBody>
                    <a:bodyPr/>
                    <a:lstStyle/>
                    <a:p>
                      <a:pPr algn="just">
                        <a:lnSpc>
                          <a:spcPct val="150000"/>
                        </a:lnSpc>
                      </a:pPr>
                      <a:r>
                        <a:rPr lang="en-GB" sz="2000" dirty="0">
                          <a:effectLst/>
                          <a:latin typeface="Times New Roman" panose="02020603050405020304" pitchFamily="18" charset="0"/>
                          <a:cs typeface="Times New Roman" panose="02020603050405020304" pitchFamily="18" charset="0"/>
                        </a:rPr>
                        <a:t>I will reach out to my friends and family to give me adequate feedback so that I can improve</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3853" marR="53853" marT="53853" marB="53853"/>
                </a:tc>
                <a:tc>
                  <a:txBody>
                    <a:bodyPr/>
                    <a:lstStyle/>
                    <a:p>
                      <a:pPr algn="just">
                        <a:lnSpc>
                          <a:spcPct val="150000"/>
                        </a:lnSpc>
                      </a:pPr>
                      <a:r>
                        <a:rPr lang="en-GB" sz="2000">
                          <a:effectLst/>
                          <a:latin typeface="Times New Roman" panose="02020603050405020304" pitchFamily="18" charset="0"/>
                          <a:cs typeface="Times New Roman" panose="02020603050405020304" pitchFamily="18" charset="0"/>
                        </a:rPr>
                        <a:t>Developing the understanding of different Communications models by improving my reading skills.</a:t>
                      </a:r>
                      <a:endParaRPr lang="en-IN" sz="1800">
                        <a:effectLst/>
                        <a:latin typeface="Times New Roman" panose="02020603050405020304" pitchFamily="18" charset="0"/>
                        <a:ea typeface="Arial" panose="020B0604020202020204" pitchFamily="34" charset="0"/>
                        <a:cs typeface="Times New Roman" panose="02020603050405020304" pitchFamily="18" charset="0"/>
                      </a:endParaRPr>
                    </a:p>
                  </a:txBody>
                  <a:tcPr marL="53853" marR="53853" marT="53853" marB="53853"/>
                </a:tc>
                <a:tc>
                  <a:txBody>
                    <a:bodyPr/>
                    <a:lstStyle/>
                    <a:p>
                      <a:pPr algn="just">
                        <a:lnSpc>
                          <a:spcPct val="150000"/>
                        </a:lnSpc>
                      </a:pPr>
                      <a:r>
                        <a:rPr lang="en-GB" sz="2000" dirty="0">
                          <a:effectLst/>
                          <a:latin typeface="Times New Roman" panose="02020603050405020304" pitchFamily="18" charset="0"/>
                          <a:cs typeface="Times New Roman" panose="02020603050405020304" pitchFamily="18" charset="0"/>
                        </a:rPr>
                        <a:t>3 months</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3853" marR="53853" marT="53853" marB="53853"/>
                </a:tc>
                <a:extLst>
                  <a:ext uri="{0D108BD9-81ED-4DB2-BD59-A6C34878D82A}">
                    <a16:rowId xmlns:a16="http://schemas.microsoft.com/office/drawing/2014/main" val="3049867613"/>
                  </a:ext>
                </a:extLst>
              </a:tr>
            </a:tbl>
          </a:graphicData>
        </a:graphic>
      </p:graphicFrame>
    </p:spTree>
    <p:extLst>
      <p:ext uri="{BB962C8B-B14F-4D97-AF65-F5344CB8AC3E}">
        <p14:creationId xmlns:p14="http://schemas.microsoft.com/office/powerpoint/2010/main" val="480510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2EEF0-A726-7BD4-A3DE-58922655997B}"/>
              </a:ext>
            </a:extLst>
          </p:cNvPr>
          <p:cNvSpPr>
            <a:spLocks noGrp="1"/>
          </p:cNvSpPr>
          <p:nvPr>
            <p:ph type="title"/>
          </p:nvPr>
        </p:nvSpPr>
        <p:spPr/>
        <p:txBody>
          <a:bodyPr/>
          <a:lstStyle/>
          <a:p>
            <a:pPr algn="ctr"/>
            <a:r>
              <a:rPr lang="en-US" sz="2800" dirty="0">
                <a:latin typeface="Times New Roman" panose="02020603050405020304" pitchFamily="18" charset="0"/>
                <a:cs typeface="Times New Roman" panose="02020603050405020304" pitchFamily="18" charset="0"/>
              </a:rPr>
              <a:t>Conclusion</a:t>
            </a:r>
            <a:endParaRPr lang="en-IN"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390CA9B-05DF-3A3D-391D-27F9D3DB2967}"/>
              </a:ext>
            </a:extLst>
          </p:cNvPr>
          <p:cNvSpPr>
            <a:spLocks noGrp="1"/>
          </p:cNvSpPr>
          <p:nvPr>
            <p:ph idx="1"/>
          </p:nvPr>
        </p:nvSpPr>
        <p:spPr>
          <a:xfrm>
            <a:off x="1305425" y="2568776"/>
            <a:ext cx="8825659" cy="3416300"/>
          </a:xfrm>
        </p:spPr>
        <p:txBody>
          <a:bodyPr>
            <a:normAutofit fontScale="62500" lnSpcReduction="20000"/>
          </a:bodyPr>
          <a:lstStyle/>
          <a:p>
            <a:pPr algn="just"/>
            <a:r>
              <a:rPr lang="en-GB" sz="3600" dirty="0">
                <a:effectLst/>
                <a:latin typeface="Times New Roman" panose="02020603050405020304" pitchFamily="18" charset="0"/>
                <a:ea typeface="Times New Roman" panose="02020603050405020304" pitchFamily="18" charset="0"/>
              </a:rPr>
              <a:t>Improving verbal skills is important as I need to interact with my team members as well as clients as a supervisor. Apart from this, sending emails to the clients, teammates and other departments in a formal way must be learnt adequately me also. In this way, I can help myself to gain better access to different organisations and perform better in the long run. I must accomplish the skills that I am lacking and it will give me better opportunities and career development. Apart from this, there were a detailed discussion about SWOT analysis, personal development plan and different time management tools to improve employability skills. </a:t>
            </a:r>
            <a:br>
              <a:rPr lang="en-GB" sz="3600" dirty="0">
                <a:effectLst/>
                <a:latin typeface="Arial" panose="020B0604020202020204" pitchFamily="34" charset="0"/>
                <a:ea typeface="Arial" panose="020B0604020202020204" pitchFamily="34" charset="0"/>
              </a:rPr>
            </a:br>
            <a:endParaRPr lang="en-IN" sz="3600"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2270534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E4EC1-2352-C898-DF44-B21954EB6FB2}"/>
              </a:ext>
            </a:extLst>
          </p:cNvPr>
          <p:cNvSpPr>
            <a:spLocks noGrp="1"/>
          </p:cNvSpPr>
          <p:nvPr>
            <p:ph type="title"/>
          </p:nvPr>
        </p:nvSpPr>
        <p:spPr/>
        <p:txBody>
          <a:bodyPr/>
          <a:lstStyle/>
          <a:p>
            <a:pPr algn="ctr"/>
            <a:r>
              <a:rPr lang="en-US" sz="2800" dirty="0">
                <a:latin typeface="Times New Roman" panose="02020603050405020304" pitchFamily="18" charset="0"/>
                <a:cs typeface="Times New Roman" panose="02020603050405020304" pitchFamily="18" charset="0"/>
              </a:rPr>
              <a:t>Reference List</a:t>
            </a:r>
            <a:endParaRPr lang="en-IN"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E5C8101-5EBF-7A21-E6CE-909F639ED4B2}"/>
              </a:ext>
            </a:extLst>
          </p:cNvPr>
          <p:cNvSpPr>
            <a:spLocks noGrp="1"/>
          </p:cNvSpPr>
          <p:nvPr>
            <p:ph idx="1"/>
          </p:nvPr>
        </p:nvSpPr>
        <p:spPr>
          <a:xfrm>
            <a:off x="617517" y="2603499"/>
            <a:ext cx="11079677" cy="3821051"/>
          </a:xfrm>
        </p:spPr>
        <p:txBody>
          <a:bodyPr>
            <a:normAutofit fontScale="77500" lnSpcReduction="20000"/>
          </a:bodyPr>
          <a:lstStyle/>
          <a:p>
            <a:pPr algn="just">
              <a:lnSpc>
                <a:spcPct val="150000"/>
              </a:lnSpc>
              <a:spcBef>
                <a:spcPts val="1200"/>
              </a:spcBef>
            </a:pP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Kenayathulla</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H.B., Ahmad, N.A. and Idris, A.R., (2019). Gaps between competence and importance of employability skills: evidence from Malaysia.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Higher Education Evaluation and Development</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13</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(2), pp.97-112.</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pP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Lisá</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E.,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Hennelová</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K. and Newman, D., (2019). Comparison between Employers' and Students' Expectations in Respect of Employability Skills of University Graduates.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International Journal of Work-Integrated Learning</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20</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(1), pp.71-82.</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pP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Nisha, S.M. and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Rajasekaran</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V., (2018). Employability skills: A review.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IUP Journal of Soft Skills</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12</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(1), pp.29-37.</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pP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Ornellas</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A., Falkner, K. and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Stålbrandt</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E.E., (2018). Enhancing graduates’ employability skills through authentic learning approaches.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Higher education, skills and work-based learning</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pPr>
            <a:r>
              <a:rPr lang="en-GB" sz="1800" dirty="0">
                <a:effectLst/>
                <a:latin typeface="Times New Roman" panose="02020603050405020304" pitchFamily="18" charset="0"/>
                <a:ea typeface="Times New Roman" panose="02020603050405020304" pitchFamily="18" charset="0"/>
              </a:rPr>
              <a:t>Oxford dictionaries, (2022), Available at: https://www.oxfordlearnersdictionaries.com/definition/english/reflection [Accessed on: 01/08/2022]</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pP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Sokhanvar</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Z., Salehi, K. and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Sokhanvar</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F., (2021). Advantages of authentic assessment for improving the learning experience and employability skills of higher education students: A systematic literature review.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Studies in Educational Evaluation</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70</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p.101030.</a:t>
            </a:r>
            <a:endParaRPr lang="en-IN" sz="1800"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24922230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{CC1EECE1-63CB-4419-BA06-7E31224D30B4}tf02900722</Template>
  <TotalTime>0</TotalTime>
  <Words>1395</Words>
  <Application>Microsoft Office PowerPoint</Application>
  <PresentationFormat>Widescreen</PresentationFormat>
  <Paragraphs>74</Paragraphs>
  <Slides>10</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Times New Roman</vt:lpstr>
      <vt:lpstr>Wingdings 3</vt:lpstr>
      <vt:lpstr>Ion Boardroom</vt:lpstr>
      <vt:lpstr>Academic and Employability Skills</vt:lpstr>
      <vt:lpstr>Introduction </vt:lpstr>
      <vt:lpstr>Skills I already have </vt:lpstr>
      <vt:lpstr>Skills I need to improve</vt:lpstr>
      <vt:lpstr>Understanding of chosen field</vt:lpstr>
      <vt:lpstr>SWOT analysis</vt:lpstr>
      <vt:lpstr>Time management tools</vt:lpstr>
      <vt:lpstr>Personal Development Plan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2022-08-01T09:05:18Z</dcterms:created>
  <dcterms:modified xsi:type="dcterms:W3CDTF">2022-08-02T21:33:00Z</dcterms:modified>
</cp:coreProperties>
</file>