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handoutMasterIdLst>
    <p:handoutMasterId r:id="rId20"/>
  </p:handoutMasterIdLst>
  <p:sldIdLst>
    <p:sldId id="256" r:id="rId2"/>
    <p:sldId id="277" r:id="rId3"/>
    <p:sldId id="266" r:id="rId4"/>
    <p:sldId id="279" r:id="rId5"/>
    <p:sldId id="257" r:id="rId6"/>
    <p:sldId id="267" r:id="rId7"/>
    <p:sldId id="280" r:id="rId8"/>
    <p:sldId id="276" r:id="rId9"/>
    <p:sldId id="278" r:id="rId10"/>
    <p:sldId id="281" r:id="rId11"/>
    <p:sldId id="268" r:id="rId12"/>
    <p:sldId id="274" r:id="rId13"/>
    <p:sldId id="270" r:id="rId14"/>
    <p:sldId id="269" r:id="rId15"/>
    <p:sldId id="275" r:id="rId16"/>
    <p:sldId id="272" r:id="rId17"/>
    <p:sldId id="282" r:id="rId1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828"/>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87" autoAdjust="0"/>
    <p:restoredTop sz="60875" autoAdjust="0"/>
  </p:normalViewPr>
  <p:slideViewPr>
    <p:cSldViewPr snapToGrid="0">
      <p:cViewPr varScale="1">
        <p:scale>
          <a:sx n="71" d="100"/>
          <a:sy n="71" d="100"/>
        </p:scale>
        <p:origin x="2214" y="6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EB33BB8-6C7A-4BE0-9B55-9EAC48D52EC6}" type="datetimeFigureOut">
              <a:rPr lang="en-US"/>
              <a:t>12/18/2017</a:t>
            </a:fld>
            <a:endParaRPr/>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611EF64-F73B-4314-BB6F-BC0937BBDF19}" type="datetimeFigureOut">
              <a:rPr lang="en-US"/>
              <a:t>12/18/2017</a:t>
            </a:fld>
            <a:endParaRPr/>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bsa.natcen.ac.uk/media/38457/bsa30_gender_roles_final.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Thank you for the opportunity</a:t>
            </a:r>
            <a:r>
              <a:rPr lang="en-US" baseline="0" dirty="0" smtClean="0"/>
              <a:t> to present my research and findings to you.</a:t>
            </a:r>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dirty="0"/>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Introduce myself.</a:t>
            </a:r>
          </a:p>
          <a:p>
            <a:pPr marL="171450" indent="-171450">
              <a:buFont typeface="Arial" panose="020B0604020202020204" pitchFamily="34" charset="0"/>
              <a:buChar char="•"/>
            </a:pPr>
            <a:r>
              <a:rPr lang="en-GB" dirty="0" smtClean="0"/>
              <a:t>Briefly</a:t>
            </a:r>
            <a:r>
              <a:rPr lang="en-GB" baseline="0" dirty="0" smtClean="0"/>
              <a:t> outline my roles and responsibilities in relation to the project.</a:t>
            </a:r>
          </a:p>
          <a:p>
            <a:pPr marL="171450" indent="-171450">
              <a:buFont typeface="Arial" panose="020B0604020202020204" pitchFamily="34" charset="0"/>
              <a:buChar char="•"/>
            </a:pPr>
            <a:r>
              <a:rPr lang="en-GB" baseline="0" dirty="0" smtClean="0"/>
              <a:t>Introduce Theo as a key reason to the initiation of the project and the link between myself and Little Flowers.</a:t>
            </a:r>
            <a:endParaRPr lang="en-GB" dirty="0"/>
          </a:p>
        </p:txBody>
      </p:sp>
      <p:sp>
        <p:nvSpPr>
          <p:cNvPr id="4" name="Slide Number Placeholder 3"/>
          <p:cNvSpPr>
            <a:spLocks noGrp="1"/>
          </p:cNvSpPr>
          <p:nvPr>
            <p:ph type="sldNum" sz="quarter" idx="10"/>
          </p:nvPr>
        </p:nvSpPr>
        <p:spPr/>
        <p:txBody>
          <a:bodyPr/>
          <a:lstStyle/>
          <a:p>
            <a:fld id="{935E2820-AFE1-45FA-949E-17BDB534E1DC}" type="slidenum">
              <a:rPr lang="en-GB" smtClean="0"/>
              <a:t>2</a:t>
            </a:fld>
            <a:endParaRPr lang="en-GB"/>
          </a:p>
        </p:txBody>
      </p:sp>
    </p:spTree>
    <p:extLst>
      <p:ext uri="{BB962C8B-B14F-4D97-AF65-F5344CB8AC3E}">
        <p14:creationId xmlns:p14="http://schemas.microsoft.com/office/powerpoint/2010/main" val="2228732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Hand</a:t>
            </a:r>
            <a:r>
              <a:rPr lang="en-GB" baseline="0" dirty="0" smtClean="0"/>
              <a:t> outs incl. Research proposal, daily diary, blank paperwork</a:t>
            </a:r>
            <a:endParaRPr lang="en-GB" dirty="0"/>
          </a:p>
        </p:txBody>
      </p:sp>
      <p:sp>
        <p:nvSpPr>
          <p:cNvPr id="4" name="Slide Number Placeholder 3"/>
          <p:cNvSpPr>
            <a:spLocks noGrp="1"/>
          </p:cNvSpPr>
          <p:nvPr>
            <p:ph type="sldNum" sz="quarter" idx="10"/>
          </p:nvPr>
        </p:nvSpPr>
        <p:spPr/>
        <p:txBody>
          <a:bodyPr/>
          <a:lstStyle/>
          <a:p>
            <a:fld id="{935E2820-AFE1-45FA-949E-17BDB534E1DC}" type="slidenum">
              <a:rPr lang="en-GB" smtClean="0"/>
              <a:t>3</a:t>
            </a:fld>
            <a:endParaRPr lang="en-GB"/>
          </a:p>
        </p:txBody>
      </p:sp>
    </p:spTree>
    <p:extLst>
      <p:ext uri="{BB962C8B-B14F-4D97-AF65-F5344CB8AC3E}">
        <p14:creationId xmlns:p14="http://schemas.microsoft.com/office/powerpoint/2010/main" val="709960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7542409-6A04-4DC6-AC3A-D3758287A8F2}" type="slidenum">
              <a:rPr lang="en-US" smtClean="0"/>
              <a:t>4</a:t>
            </a:fld>
            <a:endParaRPr lang="en-US" dirty="0"/>
          </a:p>
        </p:txBody>
      </p:sp>
    </p:spTree>
    <p:extLst>
      <p:ext uri="{BB962C8B-B14F-4D97-AF65-F5344CB8AC3E}">
        <p14:creationId xmlns:p14="http://schemas.microsoft.com/office/powerpoint/2010/main" val="2253232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a:t>
            </a:r>
            <a:r>
              <a:rPr lang="en-GB" sz="1200" kern="1200" dirty="0" smtClean="0">
                <a:solidFill>
                  <a:schemeClr val="tx1"/>
                </a:solidFill>
                <a:effectLst/>
                <a:latin typeface="+mn-lt"/>
                <a:ea typeface="+mn-ea"/>
                <a:cs typeface="+mn-cs"/>
              </a:rPr>
              <a:t>there are approximately 175,000 children up to the age of four living in Wales and a total of approximately 80,000 childcare places available” - Childcare Capacity in Wales [Internet]. 1st ed. Cardiff: Welsh Government; 2017 [cited 5 December 2017]. Available from: http://gov.wales/docs/caecd/research/2017/171031-childcare-capacity-summary-en.pdf</a:t>
            </a:r>
          </a:p>
        </p:txBody>
      </p:sp>
      <p:sp>
        <p:nvSpPr>
          <p:cNvPr id="4" name="Slide Number Placeholder 3"/>
          <p:cNvSpPr>
            <a:spLocks noGrp="1"/>
          </p:cNvSpPr>
          <p:nvPr>
            <p:ph type="sldNum" sz="quarter" idx="10"/>
          </p:nvPr>
        </p:nvSpPr>
        <p:spPr/>
        <p:txBody>
          <a:bodyPr/>
          <a:lstStyle/>
          <a:p>
            <a:fld id="{77542409-6A04-4DC6-AC3A-D3758287A8F2}" type="slidenum">
              <a:rPr lang="en-US" smtClean="0"/>
              <a:t>5</a:t>
            </a:fld>
            <a:endParaRPr lang="en-US" dirty="0"/>
          </a:p>
        </p:txBody>
      </p:sp>
    </p:spTree>
    <p:extLst>
      <p:ext uri="{BB962C8B-B14F-4D97-AF65-F5344CB8AC3E}">
        <p14:creationId xmlns:p14="http://schemas.microsoft.com/office/powerpoint/2010/main" val="660935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Demand</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According to a British Social Attitudes survey conducted in 1984, 49% of those questioned agreed with the statement </a:t>
            </a:r>
            <a:r>
              <a:rPr lang="en-GB" sz="1200" i="1" kern="1200" dirty="0" smtClean="0">
                <a:solidFill>
                  <a:schemeClr val="tx1"/>
                </a:solidFill>
                <a:effectLst/>
                <a:latin typeface="+mn-lt"/>
                <a:ea typeface="+mn-ea"/>
                <a:cs typeface="+mn-cs"/>
              </a:rPr>
              <a:t>“a man’s job is to earn money; a woman’s job is to look after the home and family”</a:t>
            </a:r>
            <a:r>
              <a:rPr lang="en-GB" sz="1200" kern="1200" dirty="0" smtClean="0">
                <a:solidFill>
                  <a:schemeClr val="tx1"/>
                </a:solidFill>
                <a:effectLst/>
                <a:latin typeface="+mn-lt"/>
                <a:ea typeface="+mn-ea"/>
                <a:cs typeface="+mn-cs"/>
              </a:rPr>
              <a:t>. When the same statement was proposed in 2012 the findings showed a significantly lower rate of people held this view with only 13% agreeing with the statement. (REFERENCE </a:t>
            </a:r>
            <a:r>
              <a:rPr lang="en-GB" sz="1200" u="sng" kern="1200" dirty="0" smtClean="0">
                <a:solidFill>
                  <a:schemeClr val="tx1"/>
                </a:solidFill>
                <a:effectLst/>
                <a:latin typeface="+mn-lt"/>
                <a:ea typeface="+mn-ea"/>
                <a:cs typeface="+mn-cs"/>
                <a:hlinkClick r:id="rId3"/>
              </a:rPr>
              <a:t>http://www.bsa.natcen.ac.uk/media/38457/bsa30_gender_roles_final.pdf</a:t>
            </a:r>
            <a:r>
              <a:rPr lang="en-GB" sz="1200" kern="1200" dirty="0" smtClean="0">
                <a:solidFill>
                  <a:schemeClr val="tx1"/>
                </a:solidFill>
                <a:effectLst/>
                <a:latin typeface="+mn-lt"/>
                <a:ea typeface="+mn-ea"/>
                <a:cs typeface="+mn-cs"/>
              </a:rPr>
              <a:t>)</a:t>
            </a:r>
          </a:p>
          <a:p>
            <a:pPr marL="171450" indent="-171450">
              <a:buFont typeface="Arial" panose="020B0604020202020204" pitchFamily="34" charset="0"/>
              <a:buChar char="•"/>
            </a:pPr>
            <a:endParaRPr lang="en-GB" b="1" dirty="0" smtClean="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In 1996, 3.7 million mothers were in employment equating to 61.5% compared to 2017 statistics where 4.9 million mothers are in employment the equivalent of 73.7%” - Families and the Labour Market, England - Office for National Statistics [Internet]. Ons.gov.uk. 2017 [cited 5 December 2017]. Available from: https://www.ons.gov.uk/employmentandlabourmarket/peopleinwork/employmentandemployeetypes/articles/familiesandthelabourmarketengland/2017#employment-rate-for-mothers-increased-by-118-percentage-points-over-the-past-2-decades</a:t>
            </a:r>
          </a:p>
          <a:p>
            <a:pPr marL="171450" indent="-171450">
              <a:buFont typeface="Arial" panose="020B0604020202020204" pitchFamily="34" charset="0"/>
              <a:buChar char="•"/>
            </a:pPr>
            <a:endParaRPr lang="en-GB" b="1" dirty="0" smtClean="0"/>
          </a:p>
          <a:p>
            <a:pPr marL="0" indent="0">
              <a:buFont typeface="Arial" panose="020B0604020202020204" pitchFamily="34" charset="0"/>
              <a:buNone/>
            </a:pPr>
            <a:r>
              <a:rPr lang="en-GB" b="1" dirty="0" smtClean="0"/>
              <a:t>Legalities</a:t>
            </a:r>
          </a:p>
          <a:p>
            <a:pPr marL="0" indent="0">
              <a:buFont typeface="Arial" panose="020B0604020202020204" pitchFamily="34" charset="0"/>
              <a:buNone/>
            </a:pPr>
            <a:r>
              <a:rPr lang="en-GB" b="0" dirty="0" smtClean="0"/>
              <a:t>Information</a:t>
            </a:r>
            <a:r>
              <a:rPr lang="en-GB" b="0" baseline="0" dirty="0" smtClean="0"/>
              <a:t> sourced directly from </a:t>
            </a:r>
            <a:r>
              <a:rPr lang="en-GB" b="0" baseline="0" smtClean="0"/>
              <a:t>CSSIW Legislation.gov.uk</a:t>
            </a:r>
            <a:endParaRPr lang="en-GB" b="0" dirty="0"/>
          </a:p>
        </p:txBody>
      </p:sp>
      <p:sp>
        <p:nvSpPr>
          <p:cNvPr id="4" name="Slide Number Placeholder 3"/>
          <p:cNvSpPr>
            <a:spLocks noGrp="1"/>
          </p:cNvSpPr>
          <p:nvPr>
            <p:ph type="sldNum" sz="quarter" idx="10"/>
          </p:nvPr>
        </p:nvSpPr>
        <p:spPr/>
        <p:txBody>
          <a:bodyPr/>
          <a:lstStyle/>
          <a:p>
            <a:fld id="{935E2820-AFE1-45FA-949E-17BDB534E1DC}" type="slidenum">
              <a:rPr lang="en-GB" smtClean="0"/>
              <a:t>6</a:t>
            </a:fld>
            <a:endParaRPr lang="en-GB"/>
          </a:p>
        </p:txBody>
      </p:sp>
    </p:spTree>
    <p:extLst>
      <p:ext uri="{BB962C8B-B14F-4D97-AF65-F5344CB8AC3E}">
        <p14:creationId xmlns:p14="http://schemas.microsoft.com/office/powerpoint/2010/main" val="3354295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Settings</a:t>
            </a:r>
            <a:r>
              <a:rPr lang="en-GB" b="1" baseline="0" dirty="0" smtClean="0"/>
              <a:t> contacted</a:t>
            </a:r>
            <a:br>
              <a:rPr lang="en-GB" b="1" baseline="0" dirty="0" smtClean="0"/>
            </a:br>
            <a:r>
              <a:rPr lang="en-GB" b="0" baseline="0" dirty="0" smtClean="0"/>
              <a:t>Tree Tops Day Nursery</a:t>
            </a:r>
            <a:br>
              <a:rPr lang="en-GB" b="0" baseline="0" dirty="0" smtClean="0"/>
            </a:br>
            <a:r>
              <a:rPr lang="en-GB" b="0" baseline="0" dirty="0" smtClean="0"/>
              <a:t>Montessori</a:t>
            </a:r>
            <a:br>
              <a:rPr lang="en-GB" b="0" baseline="0" dirty="0" smtClean="0"/>
            </a:br>
            <a:r>
              <a:rPr lang="en-GB" b="0" baseline="0" dirty="0" smtClean="0"/>
              <a:t>Independent childminder</a:t>
            </a:r>
          </a:p>
        </p:txBody>
      </p:sp>
      <p:sp>
        <p:nvSpPr>
          <p:cNvPr id="4" name="Slide Number Placeholder 3"/>
          <p:cNvSpPr>
            <a:spLocks noGrp="1"/>
          </p:cNvSpPr>
          <p:nvPr>
            <p:ph type="sldNum" sz="quarter" idx="10"/>
          </p:nvPr>
        </p:nvSpPr>
        <p:spPr/>
        <p:txBody>
          <a:bodyPr/>
          <a:lstStyle/>
          <a:p>
            <a:fld id="{935E2820-AFE1-45FA-949E-17BDB534E1DC}" type="slidenum">
              <a:rPr lang="en-GB" smtClean="0"/>
              <a:t>7</a:t>
            </a:fld>
            <a:endParaRPr lang="en-GB"/>
          </a:p>
        </p:txBody>
      </p:sp>
    </p:spTree>
    <p:extLst>
      <p:ext uri="{BB962C8B-B14F-4D97-AF65-F5344CB8AC3E}">
        <p14:creationId xmlns:p14="http://schemas.microsoft.com/office/powerpoint/2010/main" val="1731622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5E2820-AFE1-45FA-949E-17BDB534E1DC}" type="slidenum">
              <a:rPr lang="en-GB" smtClean="0"/>
              <a:t>8</a:t>
            </a:fld>
            <a:endParaRPr lang="en-GB"/>
          </a:p>
        </p:txBody>
      </p:sp>
    </p:spTree>
    <p:extLst>
      <p:ext uri="{BB962C8B-B14F-4D97-AF65-F5344CB8AC3E}">
        <p14:creationId xmlns:p14="http://schemas.microsoft.com/office/powerpoint/2010/main" val="32662788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5E2820-AFE1-45FA-949E-17BDB534E1DC}" type="slidenum">
              <a:rPr lang="en-GB" smtClean="0"/>
              <a:t>9</a:t>
            </a:fld>
            <a:endParaRPr lang="en-GB"/>
          </a:p>
        </p:txBody>
      </p:sp>
    </p:spTree>
    <p:extLst>
      <p:ext uri="{BB962C8B-B14F-4D97-AF65-F5344CB8AC3E}">
        <p14:creationId xmlns:p14="http://schemas.microsoft.com/office/powerpoint/2010/main" val="1138437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5E2820-AFE1-45FA-949E-17BDB534E1DC}" type="slidenum">
              <a:rPr lang="en-GB" smtClean="0"/>
              <a:t>10</a:t>
            </a:fld>
            <a:endParaRPr lang="en-GB"/>
          </a:p>
        </p:txBody>
      </p:sp>
    </p:spTree>
    <p:extLst>
      <p:ext uri="{BB962C8B-B14F-4D97-AF65-F5344CB8AC3E}">
        <p14:creationId xmlns:p14="http://schemas.microsoft.com/office/powerpoint/2010/main" val="1847717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5E2820-AFE1-45FA-949E-17BDB534E1DC}" type="slidenum">
              <a:rPr lang="en-GB" smtClean="0"/>
              <a:t>11</a:t>
            </a:fld>
            <a:endParaRPr lang="en-GB"/>
          </a:p>
        </p:txBody>
      </p:sp>
    </p:spTree>
    <p:extLst>
      <p:ext uri="{BB962C8B-B14F-4D97-AF65-F5344CB8AC3E}">
        <p14:creationId xmlns:p14="http://schemas.microsoft.com/office/powerpoint/2010/main" val="786352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ea typeface="Calibri" panose="020F0502020204030204" pitchFamily="34" charset="0"/>
                <a:cs typeface="Times New Roman" panose="02020603050405020304" pitchFamily="18" charset="0"/>
              </a:rPr>
              <a:t>In 1997, in the fallout of a failed software project undertaken by a large Singapore bank, IT strategist Jeff De Luca was drafted in to resolve the problem and get the Singapore bank back on target and did so using his own Feature Driven Development Methodology.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feature is a small function that is valued by the client. FDD is based on the principle that projects are broken down into small manageable functions which are designed, developed and reviewed continually until such a point that the final solution is considered complete.</a:t>
            </a:r>
            <a:endParaRPr lang="en-GB" sz="1200" dirty="0" smtClean="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5E2820-AFE1-45FA-949E-17BDB534E1DC}" type="slidenum">
              <a:rPr lang="en-GB" smtClean="0"/>
              <a:t>12</a:t>
            </a:fld>
            <a:endParaRPr lang="en-GB"/>
          </a:p>
        </p:txBody>
      </p:sp>
    </p:spTree>
    <p:extLst>
      <p:ext uri="{BB962C8B-B14F-4D97-AF65-F5344CB8AC3E}">
        <p14:creationId xmlns:p14="http://schemas.microsoft.com/office/powerpoint/2010/main" val="3305690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Data Protection Act 1998</a:t>
            </a:r>
            <a:endParaRPr lang="en-GB" dirty="0"/>
          </a:p>
        </p:txBody>
      </p:sp>
      <p:sp>
        <p:nvSpPr>
          <p:cNvPr id="4" name="Slide Number Placeholder 3"/>
          <p:cNvSpPr>
            <a:spLocks noGrp="1"/>
          </p:cNvSpPr>
          <p:nvPr>
            <p:ph type="sldNum" sz="quarter" idx="10"/>
          </p:nvPr>
        </p:nvSpPr>
        <p:spPr/>
        <p:txBody>
          <a:bodyPr/>
          <a:lstStyle/>
          <a:p>
            <a:fld id="{935E2820-AFE1-45FA-949E-17BDB534E1DC}" type="slidenum">
              <a:rPr lang="en-GB" smtClean="0"/>
              <a:t>13</a:t>
            </a:fld>
            <a:endParaRPr lang="en-GB"/>
          </a:p>
        </p:txBody>
      </p:sp>
    </p:spTree>
    <p:extLst>
      <p:ext uri="{BB962C8B-B14F-4D97-AF65-F5344CB8AC3E}">
        <p14:creationId xmlns:p14="http://schemas.microsoft.com/office/powerpoint/2010/main" val="40572926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5E2820-AFE1-45FA-949E-17BDB534E1DC}" type="slidenum">
              <a:rPr lang="en-GB" smtClean="0"/>
              <a:t>14</a:t>
            </a:fld>
            <a:endParaRPr lang="en-GB"/>
          </a:p>
        </p:txBody>
      </p:sp>
    </p:spTree>
    <p:extLst>
      <p:ext uri="{BB962C8B-B14F-4D97-AF65-F5344CB8AC3E}">
        <p14:creationId xmlns:p14="http://schemas.microsoft.com/office/powerpoint/2010/main" val="4078439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5E2820-AFE1-45FA-949E-17BDB534E1DC}" type="slidenum">
              <a:rPr lang="en-GB" smtClean="0"/>
              <a:t>15</a:t>
            </a:fld>
            <a:endParaRPr lang="en-GB"/>
          </a:p>
        </p:txBody>
      </p:sp>
    </p:spTree>
    <p:extLst>
      <p:ext uri="{BB962C8B-B14F-4D97-AF65-F5344CB8AC3E}">
        <p14:creationId xmlns:p14="http://schemas.microsoft.com/office/powerpoint/2010/main" val="11130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5E2820-AFE1-45FA-949E-17BDB534E1DC}" type="slidenum">
              <a:rPr lang="en-GB" smtClean="0"/>
              <a:t>16</a:t>
            </a:fld>
            <a:endParaRPr lang="en-GB"/>
          </a:p>
        </p:txBody>
      </p:sp>
    </p:spTree>
    <p:extLst>
      <p:ext uri="{BB962C8B-B14F-4D97-AF65-F5344CB8AC3E}">
        <p14:creationId xmlns:p14="http://schemas.microsoft.com/office/powerpoint/2010/main" val="3252293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dirty="0"/>
          </a:p>
        </p:txBody>
      </p:sp>
    </p:spTree>
    <p:extLst>
      <p:ext uri="{BB962C8B-B14F-4D97-AF65-F5344CB8AC3E}">
        <p14:creationId xmlns:p14="http://schemas.microsoft.com/office/powerpoint/2010/main" val="15377696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12/18/2017</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12/18/2017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12/18/2017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12/18/2017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12/18/2017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12/18/2017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12/18/2017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12/18/2017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12/18/2017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12/18/2017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12/18/2017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12/18/2017</a:t>
            </a:fld>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png"/><Relationship Id="rId7"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slideLayout" Target="../slideLayouts/slideLayout7.xml"/><Relationship Id="rId7" Type="http://schemas.openxmlformats.org/officeDocument/2006/relationships/image" Target="../media/image33.jp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notesSlide" Target="../notesSlides/notesSlide16.xml"/><Relationship Id="rId9" Type="http://schemas.openxmlformats.org/officeDocument/2006/relationships/image" Target="../media/image3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8764587" cy="2793906"/>
          </a:xfrm>
        </p:spPr>
        <p:txBody>
          <a:bodyPr>
            <a:noAutofit/>
          </a:bodyPr>
          <a:lstStyle/>
          <a:p>
            <a:r>
              <a:rPr lang="en-GB" sz="3600" dirty="0"/>
              <a:t>An investigation into the available software solutions for the management of documentation and recordings in the childcare profession</a:t>
            </a:r>
          </a:p>
        </p:txBody>
      </p:sp>
      <p:sp>
        <p:nvSpPr>
          <p:cNvPr id="3" name="Subtitle 2"/>
          <p:cNvSpPr>
            <a:spLocks noGrp="1"/>
          </p:cNvSpPr>
          <p:nvPr>
            <p:ph type="subTitle" idx="1"/>
          </p:nvPr>
        </p:nvSpPr>
        <p:spPr/>
        <p:txBody>
          <a:bodyPr/>
          <a:lstStyle/>
          <a:p>
            <a:r>
              <a:rPr lang="en-US" dirty="0"/>
              <a:t>Presented by Jonathan Thomas (241978)</a:t>
            </a:r>
          </a:p>
        </p:txBody>
      </p:sp>
    </p:spTree>
    <p:extLst>
      <p:ext uri="{BB962C8B-B14F-4D97-AF65-F5344CB8AC3E}">
        <p14:creationId xmlns:p14="http://schemas.microsoft.com/office/powerpoint/2010/main" val="35784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894278" y="3865354"/>
            <a:ext cx="4629192" cy="1126773"/>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GB" sz="4000" b="1" dirty="0">
                <a:solidFill>
                  <a:schemeClr val="accent2"/>
                </a:solidFill>
              </a:rPr>
              <a:t>Jonathan Thomas</a:t>
            </a:r>
            <a:r>
              <a:rPr lang="en-GB" dirty="0"/>
              <a:t/>
            </a:r>
            <a:br>
              <a:rPr lang="en-GB" dirty="0"/>
            </a:br>
            <a:r>
              <a:rPr lang="en-GB" dirty="0"/>
              <a:t>Lead researcher and developer</a:t>
            </a:r>
          </a:p>
        </p:txBody>
      </p:sp>
      <p:sp>
        <p:nvSpPr>
          <p:cNvPr id="6" name="Content Placeholder 2"/>
          <p:cNvSpPr txBox="1">
            <a:spLocks/>
          </p:cNvSpPr>
          <p:nvPr/>
        </p:nvSpPr>
        <p:spPr>
          <a:xfrm>
            <a:off x="5787553" y="1153048"/>
            <a:ext cx="6046101" cy="1126773"/>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GB" sz="4000" dirty="0"/>
              <a:t>Roles and responsibilities</a:t>
            </a:r>
          </a:p>
          <a:p>
            <a:r>
              <a:rPr lang="en-GB" sz="2400" dirty="0"/>
              <a:t>Project management</a:t>
            </a:r>
          </a:p>
          <a:p>
            <a:r>
              <a:rPr lang="en-GB" sz="2400" dirty="0"/>
              <a:t>Client liaison</a:t>
            </a:r>
          </a:p>
          <a:p>
            <a:r>
              <a:rPr lang="en-GB" sz="2400" dirty="0"/>
              <a:t>Lead researcher</a:t>
            </a:r>
          </a:p>
          <a:p>
            <a:r>
              <a:rPr lang="en-GB" sz="2400" dirty="0"/>
              <a:t>Lead developer</a:t>
            </a:r>
            <a:endParaRPr lang="en-GB" sz="1200" dirty="0"/>
          </a:p>
        </p:txBody>
      </p:sp>
      <p:pic>
        <p:nvPicPr>
          <p:cNvPr id="3" name="Picture 2"/>
          <p:cNvPicPr>
            <a:picLocks noChangeAspect="1"/>
          </p:cNvPicPr>
          <p:nvPr/>
        </p:nvPicPr>
        <p:blipFill rotWithShape="1">
          <a:blip r:embed="rId3" cstate="screen">
            <a:extLst>
              <a:ext uri="{28A0092B-C50C-407E-A947-70E740481C1C}">
                <a14:useLocalDpi xmlns:a14="http://schemas.microsoft.com/office/drawing/2010/main"/>
              </a:ext>
            </a:extLst>
          </a:blip>
          <a:srcRect l="22641" r="18121"/>
          <a:stretch/>
        </p:blipFill>
        <p:spPr>
          <a:xfrm>
            <a:off x="9609439" y="3408152"/>
            <a:ext cx="2224215" cy="2503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l="5330" r="11002" b="5956"/>
          <a:stretch/>
        </p:blipFill>
        <p:spPr>
          <a:xfrm>
            <a:off x="1116700" y="867759"/>
            <a:ext cx="3768811" cy="2824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p:cNvPicPr>
            <a:picLocks noChangeAspect="1"/>
          </p:cNvPicPr>
          <p:nvPr/>
        </p:nvPicPr>
        <p:blipFill>
          <a:blip r:embed="rId5">
            <a:clrChange>
              <a:clrFrom>
                <a:srgbClr val="FFFFFF"/>
              </a:clrFrom>
              <a:clrTo>
                <a:srgbClr val="FFFFFF">
                  <a:alpha val="0"/>
                </a:srgbClr>
              </a:clrTo>
            </a:clrChange>
          </a:blip>
          <a:stretch>
            <a:fillRect/>
          </a:stretch>
        </p:blipFill>
        <p:spPr>
          <a:xfrm rot="21251205">
            <a:off x="9685098" y="5738559"/>
            <a:ext cx="2255994" cy="1127997"/>
          </a:xfrm>
          <a:prstGeom prst="rect">
            <a:avLst/>
          </a:prstGeom>
        </p:spPr>
      </p:pic>
    </p:spTree>
    <p:extLst>
      <p:ext uri="{BB962C8B-B14F-4D97-AF65-F5344CB8AC3E}">
        <p14:creationId xmlns:p14="http://schemas.microsoft.com/office/powerpoint/2010/main" val="32932087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GB" b="1" dirty="0">
                <a:solidFill>
                  <a:schemeClr val="accent2"/>
                </a:solidFill>
              </a:rPr>
              <a:t>Little</a:t>
            </a:r>
            <a:r>
              <a:rPr lang="fr-FR" b="1" dirty="0">
                <a:solidFill>
                  <a:schemeClr val="accent2"/>
                </a:solidFill>
              </a:rPr>
              <a:t> </a:t>
            </a:r>
            <a:r>
              <a:rPr lang="fr-FR" b="1" dirty="0" err="1">
                <a:solidFill>
                  <a:schemeClr val="accent2"/>
                </a:solidFill>
              </a:rPr>
              <a:t>Flowers</a:t>
            </a:r>
            <a:r>
              <a:rPr lang="fr-FR" b="1" dirty="0">
                <a:solidFill>
                  <a:schemeClr val="accent2"/>
                </a:solidFill>
              </a:rPr>
              <a:t> </a:t>
            </a:r>
            <a:r>
              <a:rPr lang="fr-FR" b="1" dirty="0" err="1">
                <a:solidFill>
                  <a:schemeClr val="accent2"/>
                </a:solidFill>
              </a:rPr>
              <a:t>Childminding</a:t>
            </a:r>
            <a:endParaRPr lang="en-US" b="1" dirty="0">
              <a:solidFill>
                <a:schemeClr val="accent2"/>
              </a:solidFill>
            </a:endParaRPr>
          </a:p>
        </p:txBody>
      </p:sp>
      <p:sp>
        <p:nvSpPr>
          <p:cNvPr id="4" name="Content Placeholder 2"/>
          <p:cNvSpPr txBox="1">
            <a:spLocks/>
          </p:cNvSpPr>
          <p:nvPr/>
        </p:nvSpPr>
        <p:spPr>
          <a:xfrm>
            <a:off x="1054916" y="1282795"/>
            <a:ext cx="10115592" cy="1488989"/>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GB" dirty="0"/>
              <a:t>Founded in January 2007 by Sarah Price, Little Flowers is a registered childminding business based in Swansea, Wales.</a:t>
            </a:r>
            <a:r>
              <a:rPr lang="en-US" dirty="0"/>
              <a:t> </a:t>
            </a:r>
            <a:r>
              <a:rPr lang="en-GB" dirty="0"/>
              <a:t>Little Flowers operates from the Price’s family home which is well-equipped to entertain, educate and care for children in a safe environment.</a:t>
            </a:r>
          </a:p>
          <a:p>
            <a:pPr marL="45720" indent="0">
              <a:buNone/>
            </a:pPr>
            <a:r>
              <a:rPr lang="en-GB" dirty="0"/>
              <a:t>Little Flowers offer:</a:t>
            </a:r>
          </a:p>
          <a:p>
            <a:r>
              <a:rPr lang="en-GB" dirty="0"/>
              <a:t>A structured learning curriculum</a:t>
            </a:r>
          </a:p>
          <a:p>
            <a:r>
              <a:rPr lang="en-GB" dirty="0"/>
              <a:t>Indoor and outdoor activities</a:t>
            </a:r>
          </a:p>
          <a:p>
            <a:r>
              <a:rPr lang="en-GB" dirty="0"/>
              <a:t>Promotion of healthy eating</a:t>
            </a:r>
          </a:p>
          <a:p>
            <a:r>
              <a:rPr lang="en-GB" dirty="0"/>
              <a:t>Multilingual learning environment</a:t>
            </a:r>
          </a:p>
          <a:p>
            <a:endParaRPr lang="en-GB" dirty="0"/>
          </a:p>
        </p:txBody>
      </p:sp>
      <p:pic>
        <p:nvPicPr>
          <p:cNvPr id="1026" name="Picture 2" descr="https://www.tcv.org.uk/sites/default/files/styles/front_page_50__wide/adaptive-image/public/helping-kids-grow-front.png?itok=s4S9o9o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2418" y="3834063"/>
            <a:ext cx="4031915" cy="3023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6471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916" y="667265"/>
            <a:ext cx="9372600" cy="615530"/>
          </a:xfrm>
        </p:spPr>
        <p:txBody>
          <a:bodyPr/>
          <a:lstStyle/>
          <a:p>
            <a:r>
              <a:rPr lang="fr-FR" b="1" dirty="0" err="1">
                <a:solidFill>
                  <a:schemeClr val="accent2"/>
                </a:solidFill>
              </a:rPr>
              <a:t>Research</a:t>
            </a:r>
            <a:r>
              <a:rPr lang="fr-FR" b="1" dirty="0">
                <a:solidFill>
                  <a:schemeClr val="accent2"/>
                </a:solidFill>
              </a:rPr>
              <a:t> </a:t>
            </a:r>
            <a:r>
              <a:rPr lang="fr-FR" b="1" dirty="0" err="1">
                <a:solidFill>
                  <a:schemeClr val="accent2"/>
                </a:solidFill>
              </a:rPr>
              <a:t>Proposal</a:t>
            </a:r>
            <a:endParaRPr lang="en-US" b="1" dirty="0">
              <a:solidFill>
                <a:schemeClr val="accent2"/>
              </a:solidFill>
            </a:endParaRPr>
          </a:p>
        </p:txBody>
      </p:sp>
      <p:sp>
        <p:nvSpPr>
          <p:cNvPr id="3" name="Content Placeholder 2"/>
          <p:cNvSpPr>
            <a:spLocks noGrp="1"/>
          </p:cNvSpPr>
          <p:nvPr>
            <p:ph idx="1"/>
          </p:nvPr>
        </p:nvSpPr>
        <p:spPr>
          <a:xfrm>
            <a:off x="1054916" y="1476633"/>
            <a:ext cx="9372600" cy="4114800"/>
          </a:xfrm>
        </p:spPr>
        <p:txBody>
          <a:bodyPr/>
          <a:lstStyle/>
          <a:p>
            <a:pPr marL="45720" indent="0">
              <a:buNone/>
            </a:pPr>
            <a:r>
              <a:rPr lang="en-US" sz="2400" dirty="0"/>
              <a:t>The hypothesis is that no industry standard method or tool for creating, managing or sharing documentation in the childcare profession exists.</a:t>
            </a:r>
          </a:p>
          <a:p>
            <a:r>
              <a:rPr lang="en-US" dirty="0"/>
              <a:t>Childcare settings adopt different approaches to recordings</a:t>
            </a:r>
          </a:p>
          <a:p>
            <a:r>
              <a:rPr lang="en-US" dirty="0"/>
              <a:t>Many setting use an entirely paper-based approach</a:t>
            </a:r>
          </a:p>
          <a:p>
            <a:r>
              <a:rPr lang="en-US" dirty="0"/>
              <a:t>Digital approaches are intimidating, risky or not </a:t>
            </a:r>
            <a:r>
              <a:rPr lang="en-US" dirty="0" smtClean="0"/>
              <a:t>cost-effective</a:t>
            </a:r>
            <a:endParaRPr lang="en-US" dirty="0"/>
          </a:p>
          <a:p>
            <a:pPr marL="45720" indent="0">
              <a:buNone/>
            </a:pPr>
            <a:r>
              <a:rPr lang="en-US" sz="2400" dirty="0" smtClean="0"/>
              <a:t>The </a:t>
            </a:r>
            <a:r>
              <a:rPr lang="en-US" sz="2400" dirty="0"/>
              <a:t>intended purpose of the research is to either confirm or disprove the hypothesis. </a:t>
            </a:r>
          </a:p>
        </p:txBody>
      </p:sp>
    </p:spTree>
    <p:extLst>
      <p:ext uri="{BB962C8B-B14F-4D97-AF65-F5344CB8AC3E}">
        <p14:creationId xmlns:p14="http://schemas.microsoft.com/office/powerpoint/2010/main" val="18395999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056640" y="1600757"/>
            <a:ext cx="9372600" cy="4114800"/>
          </a:xfrm>
        </p:spPr>
        <p:txBody>
          <a:bodyPr/>
          <a:lstStyle/>
          <a:p>
            <a:pPr marL="45720" indent="0">
              <a:buNone/>
            </a:pPr>
            <a:r>
              <a:rPr lang="en-US" dirty="0"/>
              <a:t>The Care and Social Services Inspectorate of Wales (CSSIW) are the regulatory body for professional childcare settings in Wales. According to CSSIW:</a:t>
            </a:r>
          </a:p>
          <a:p>
            <a:r>
              <a:rPr lang="en-US" dirty="0"/>
              <a:t>There are currently 2,340 registered childminders offering a total of 16,531 child care places.</a:t>
            </a:r>
          </a:p>
          <a:p>
            <a:r>
              <a:rPr lang="en-US" dirty="0"/>
              <a:t>All registered childcare providers must adhere to the National Minimum Standards for Regulated Childcare.</a:t>
            </a:r>
          </a:p>
          <a:p>
            <a:r>
              <a:rPr lang="en-US" dirty="0"/>
              <a:t>Documentation and recordings must be kept including:</a:t>
            </a:r>
          </a:p>
          <a:p>
            <a:pPr lvl="1"/>
            <a:r>
              <a:rPr lang="en-US" dirty="0"/>
              <a:t>Contract of agreement between childminder and parent</a:t>
            </a:r>
          </a:p>
          <a:p>
            <a:pPr lvl="1"/>
            <a:r>
              <a:rPr lang="en-US" dirty="0"/>
              <a:t>Individual needs assessment</a:t>
            </a:r>
          </a:p>
          <a:p>
            <a:pPr lvl="1"/>
            <a:r>
              <a:rPr lang="en-US" dirty="0"/>
              <a:t>Accident, injury and medication records</a:t>
            </a:r>
          </a:p>
          <a:p>
            <a:endParaRPr lang="en-US" dirty="0"/>
          </a:p>
          <a:p>
            <a:pPr marL="45720" indent="0">
              <a:buNone/>
            </a:pPr>
            <a:endParaRPr lang="en-US" dirty="0"/>
          </a:p>
        </p:txBody>
      </p:sp>
      <p:sp>
        <p:nvSpPr>
          <p:cNvPr id="2" name="Title 1"/>
          <p:cNvSpPr>
            <a:spLocks noGrp="1"/>
          </p:cNvSpPr>
          <p:nvPr>
            <p:ph type="title" idx="4294967295"/>
          </p:nvPr>
        </p:nvSpPr>
        <p:spPr>
          <a:xfrm>
            <a:off x="1056640" y="626110"/>
            <a:ext cx="9372600" cy="615950"/>
          </a:xfrm>
        </p:spPr>
        <p:txBody>
          <a:bodyPr/>
          <a:lstStyle/>
          <a:p>
            <a:r>
              <a:rPr lang="en-US" b="1" dirty="0">
                <a:solidFill>
                  <a:schemeClr val="accent2"/>
                </a:solidFill>
              </a:rPr>
              <a:t>Childcare Profession in Wales</a:t>
            </a:r>
          </a:p>
        </p:txBody>
      </p:sp>
      <p:pic>
        <p:nvPicPr>
          <p:cNvPr id="1026" name="Picture 2" descr="http://www.ndna.org.uk/images/You%20need%20to%20know/Wales/CSSIW.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962291" y="3982720"/>
            <a:ext cx="3838317" cy="1925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9288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fr-FR" b="1" dirty="0" err="1">
                <a:solidFill>
                  <a:schemeClr val="accent2"/>
                </a:solidFill>
              </a:rPr>
              <a:t>Research</a:t>
            </a:r>
            <a:r>
              <a:rPr lang="fr-FR" b="1" dirty="0">
                <a:solidFill>
                  <a:schemeClr val="accent2"/>
                </a:solidFill>
              </a:rPr>
              <a:t> </a:t>
            </a:r>
            <a:r>
              <a:rPr lang="fr-FR" b="1" dirty="0" err="1">
                <a:solidFill>
                  <a:schemeClr val="accent2"/>
                </a:solidFill>
              </a:rPr>
              <a:t>Findings</a:t>
            </a:r>
            <a:endParaRPr lang="en-US" b="1" dirty="0">
              <a:solidFill>
                <a:schemeClr val="accent2"/>
              </a:solidFill>
            </a:endParaRPr>
          </a:p>
        </p:txBody>
      </p:sp>
      <p:sp>
        <p:nvSpPr>
          <p:cNvPr id="5" name="Content Placeholder 2"/>
          <p:cNvSpPr txBox="1">
            <a:spLocks/>
          </p:cNvSpPr>
          <p:nvPr/>
        </p:nvSpPr>
        <p:spPr>
          <a:xfrm>
            <a:off x="1054916" y="1287380"/>
            <a:ext cx="9713347" cy="731920"/>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dirty="0"/>
              <a:t>Initial research into the childcare profession from both primary and secondary sources turned up valuable information in key areas: </a:t>
            </a:r>
          </a:p>
        </p:txBody>
      </p:sp>
      <p:sp>
        <p:nvSpPr>
          <p:cNvPr id="6" name="Content Placeholder 2"/>
          <p:cNvSpPr txBox="1">
            <a:spLocks/>
          </p:cNvSpPr>
          <p:nvPr/>
        </p:nvSpPr>
        <p:spPr>
          <a:xfrm>
            <a:off x="316904" y="2334128"/>
            <a:ext cx="5779096" cy="3933322"/>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b="1" dirty="0"/>
              <a:t>Demand</a:t>
            </a:r>
          </a:p>
          <a:p>
            <a:r>
              <a:rPr lang="en-GB" i="1" dirty="0"/>
              <a:t>“a man’s job is to earn money; a woman’s job is to look after the home and family”</a:t>
            </a:r>
          </a:p>
          <a:p>
            <a:pPr lvl="1"/>
            <a:r>
              <a:rPr lang="en-GB" i="1" dirty="0"/>
              <a:t>1984 – 49%</a:t>
            </a:r>
          </a:p>
          <a:p>
            <a:pPr lvl="1"/>
            <a:r>
              <a:rPr lang="en-GB" i="1" dirty="0"/>
              <a:t>2012 – 13%</a:t>
            </a:r>
            <a:endParaRPr lang="en-US" dirty="0"/>
          </a:p>
          <a:p>
            <a:r>
              <a:rPr lang="en-US" dirty="0"/>
              <a:t>175,000 children under the age of four in Wales and only 80,000 childcare places.</a:t>
            </a:r>
          </a:p>
          <a:p>
            <a:r>
              <a:rPr lang="en-US" dirty="0"/>
              <a:t>WAG proposal of 30 hours free childcare for </a:t>
            </a:r>
            <a:r>
              <a:rPr lang="en-US" dirty="0" smtClean="0"/>
              <a:t>3 and 4 </a:t>
            </a:r>
            <a:r>
              <a:rPr lang="en-US" dirty="0"/>
              <a:t>year olds shows 46,000 eligible children yet only 45,000 places.</a:t>
            </a:r>
          </a:p>
          <a:p>
            <a:endParaRPr lang="en-US" dirty="0"/>
          </a:p>
        </p:txBody>
      </p:sp>
      <p:sp>
        <p:nvSpPr>
          <p:cNvPr id="7" name="Content Placeholder 2"/>
          <p:cNvSpPr txBox="1">
            <a:spLocks/>
          </p:cNvSpPr>
          <p:nvPr/>
        </p:nvSpPr>
        <p:spPr>
          <a:xfrm>
            <a:off x="6096000" y="2334128"/>
            <a:ext cx="6096000" cy="3933322"/>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b="1" dirty="0"/>
              <a:t>Legalities</a:t>
            </a:r>
          </a:p>
          <a:p>
            <a:r>
              <a:rPr lang="en-US" dirty="0"/>
              <a:t>CSSIW are the regulatory body for childcare in Wales.</a:t>
            </a:r>
          </a:p>
          <a:p>
            <a:r>
              <a:rPr lang="en-US" dirty="0"/>
              <a:t>All providers must be registered and adhere to the National Minimum Standards for Regulated Childcare which consists of 25 standards.</a:t>
            </a:r>
          </a:p>
          <a:p>
            <a:r>
              <a:rPr lang="en-US" dirty="0"/>
              <a:t>Providers must adhere to the Data Protection Act 1998.</a:t>
            </a:r>
          </a:p>
        </p:txBody>
      </p:sp>
      <p:pic>
        <p:nvPicPr>
          <p:cNvPr id="2" name="Picture 1">
            <a:extLst>
              <a:ext uri="{FF2B5EF4-FFF2-40B4-BE49-F238E27FC236}">
                <a16:creationId xmlns="" xmlns:a16="http://schemas.microsoft.com/office/drawing/2014/main" id="{37C79119-0682-4C44-BF87-5506F1CCD13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717" b="95900" l="6733" r="90000">
                        <a14:foregroundMark x1="59350" y1="53567" x2="71283" y2="30650"/>
                        <a14:foregroundMark x1="63333" y1="14733" x2="56083" y2="13100"/>
                        <a14:foregroundMark x1="60067" y1="11933" x2="57483" y2="11933"/>
                      </a14:backgroundRemoval>
                    </a14:imgEffect>
                  </a14:imgLayer>
                </a14:imgProps>
              </a:ext>
            </a:extLst>
          </a:blip>
          <a:stretch>
            <a:fillRect/>
          </a:stretch>
        </p:blipFill>
        <p:spPr>
          <a:xfrm flipH="1">
            <a:off x="9859626" y="2541"/>
            <a:ext cx="2482000" cy="2507909"/>
          </a:xfrm>
          <a:prstGeom prst="rect">
            <a:avLst/>
          </a:prstGeom>
        </p:spPr>
      </p:pic>
    </p:spTree>
    <p:extLst>
      <p:ext uri="{BB962C8B-B14F-4D97-AF65-F5344CB8AC3E}">
        <p14:creationId xmlns:p14="http://schemas.microsoft.com/office/powerpoint/2010/main" val="18584028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6096000" y="1610228"/>
            <a:ext cx="6096000" cy="4676272"/>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b="1" dirty="0"/>
              <a:t>Available tools</a:t>
            </a:r>
          </a:p>
          <a:p>
            <a:r>
              <a:rPr lang="en-US" dirty="0"/>
              <a:t>Nursery Genie – A Windows application developed in C# most suitable for larger childcare settings. Software is installed locally to a single machine.</a:t>
            </a:r>
          </a:p>
          <a:p>
            <a:r>
              <a:rPr lang="en-US" dirty="0" err="1"/>
              <a:t>MyMontessoriChild</a:t>
            </a:r>
            <a:r>
              <a:rPr lang="en-US" dirty="0"/>
              <a:t> – Designed solely for use within Montessori registered childcare settings.</a:t>
            </a:r>
          </a:p>
          <a:p>
            <a:r>
              <a:rPr lang="en-US" dirty="0" err="1"/>
              <a:t>iChildCare</a:t>
            </a:r>
            <a:r>
              <a:rPr lang="en-US" dirty="0"/>
              <a:t> – A web-application developed in PHP suitable for settings of various sizes. Application is browser based available remotely.</a:t>
            </a:r>
          </a:p>
          <a:p>
            <a:pPr marL="45720" indent="0">
              <a:buNone/>
            </a:pPr>
            <a:r>
              <a:rPr lang="en-US" dirty="0"/>
              <a:t>Although potential solutions exists each of the </a:t>
            </a:r>
            <a:r>
              <a:rPr lang="en-US" dirty="0" err="1"/>
              <a:t>analysed</a:t>
            </a:r>
            <a:r>
              <a:rPr lang="en-US" dirty="0"/>
              <a:t> solutions presents their own individual drawbacks. A bespoke application would remedy the noted drawbacks.</a:t>
            </a:r>
          </a:p>
          <a:p>
            <a:pPr marL="45720" indent="0">
              <a:buNone/>
            </a:pPr>
            <a:endParaRPr lang="en-US" dirty="0"/>
          </a:p>
        </p:txBody>
      </p:sp>
      <p:sp>
        <p:nvSpPr>
          <p:cNvPr id="4"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fr-FR" b="1" dirty="0" err="1">
                <a:solidFill>
                  <a:schemeClr val="accent2"/>
                </a:solidFill>
              </a:rPr>
              <a:t>Research</a:t>
            </a:r>
            <a:r>
              <a:rPr lang="fr-FR" b="1" dirty="0">
                <a:solidFill>
                  <a:schemeClr val="accent2"/>
                </a:solidFill>
              </a:rPr>
              <a:t> </a:t>
            </a:r>
            <a:r>
              <a:rPr lang="fr-FR" b="1" dirty="0" err="1">
                <a:solidFill>
                  <a:schemeClr val="accent2"/>
                </a:solidFill>
              </a:rPr>
              <a:t>Findings</a:t>
            </a:r>
            <a:endParaRPr lang="en-US" b="1" dirty="0">
              <a:solidFill>
                <a:schemeClr val="accent2"/>
              </a:solidFill>
            </a:endParaRPr>
          </a:p>
        </p:txBody>
      </p:sp>
      <p:sp>
        <p:nvSpPr>
          <p:cNvPr id="7" name="Content Placeholder 2"/>
          <p:cNvSpPr txBox="1">
            <a:spLocks/>
          </p:cNvSpPr>
          <p:nvPr/>
        </p:nvSpPr>
        <p:spPr>
          <a:xfrm>
            <a:off x="266700" y="1610228"/>
            <a:ext cx="5829300" cy="4676272"/>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b="1" dirty="0"/>
              <a:t>Methods of managing documentation</a:t>
            </a:r>
          </a:p>
          <a:p>
            <a:r>
              <a:rPr lang="en-US" dirty="0"/>
              <a:t>It is a legal requirement to keep recordings.</a:t>
            </a:r>
          </a:p>
          <a:p>
            <a:r>
              <a:rPr lang="en-US" dirty="0"/>
              <a:t>No industry standard method of recording exists.</a:t>
            </a:r>
          </a:p>
          <a:p>
            <a:r>
              <a:rPr lang="en-US" dirty="0"/>
              <a:t>Smaller settings are more inclined to use paper-based methods.</a:t>
            </a:r>
          </a:p>
          <a:p>
            <a:r>
              <a:rPr lang="en-US" dirty="0"/>
              <a:t>Larger settings are more likely to use digital methods.</a:t>
            </a:r>
          </a:p>
        </p:txBody>
      </p:sp>
      <p:pic>
        <p:nvPicPr>
          <p:cNvPr id="2" name="Picture 1">
            <a:extLst>
              <a:ext uri="{FF2B5EF4-FFF2-40B4-BE49-F238E27FC236}">
                <a16:creationId xmlns="" xmlns:a16="http://schemas.microsoft.com/office/drawing/2014/main" id="{BDAD1E4D-839F-4474-A5AE-F86F39E76CBA}"/>
              </a:ext>
            </a:extLst>
          </p:cNvPr>
          <p:cNvPicPr>
            <a:picLocks noChangeAspect="1"/>
          </p:cNvPicPr>
          <p:nvPr/>
        </p:nvPicPr>
        <p:blipFill>
          <a:blip r:embed="rId3"/>
          <a:stretch>
            <a:fillRect/>
          </a:stretch>
        </p:blipFill>
        <p:spPr>
          <a:xfrm flipH="1">
            <a:off x="2633261" y="4607745"/>
            <a:ext cx="2323749" cy="2250255"/>
          </a:xfrm>
          <a:prstGeom prst="rect">
            <a:avLst/>
          </a:prstGeom>
        </p:spPr>
      </p:pic>
    </p:spTree>
    <p:extLst>
      <p:ext uri="{BB962C8B-B14F-4D97-AF65-F5344CB8AC3E}">
        <p14:creationId xmlns:p14="http://schemas.microsoft.com/office/powerpoint/2010/main" val="4992824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GB" b="1" dirty="0">
                <a:solidFill>
                  <a:schemeClr val="accent2"/>
                </a:solidFill>
              </a:rPr>
              <a:t>Little</a:t>
            </a:r>
            <a:r>
              <a:rPr lang="fr-FR" b="1" dirty="0">
                <a:solidFill>
                  <a:schemeClr val="accent2"/>
                </a:solidFill>
              </a:rPr>
              <a:t> </a:t>
            </a:r>
            <a:r>
              <a:rPr lang="fr-FR" b="1" dirty="0" err="1">
                <a:solidFill>
                  <a:schemeClr val="accent2"/>
                </a:solidFill>
              </a:rPr>
              <a:t>Flowers</a:t>
            </a:r>
            <a:r>
              <a:rPr lang="fr-FR" b="1" dirty="0">
                <a:solidFill>
                  <a:schemeClr val="accent2"/>
                </a:solidFill>
              </a:rPr>
              <a:t> – </a:t>
            </a:r>
            <a:r>
              <a:rPr lang="fr-FR" b="1" dirty="0" err="1" smtClean="0">
                <a:solidFill>
                  <a:schemeClr val="accent2"/>
                </a:solidFill>
              </a:rPr>
              <a:t>What’s</a:t>
            </a:r>
            <a:r>
              <a:rPr lang="fr-FR" b="1" dirty="0" smtClean="0">
                <a:solidFill>
                  <a:schemeClr val="accent2"/>
                </a:solidFill>
              </a:rPr>
              <a:t> </a:t>
            </a:r>
            <a:r>
              <a:rPr lang="fr-FR" b="1" dirty="0">
                <a:solidFill>
                  <a:schemeClr val="accent2"/>
                </a:solidFill>
              </a:rPr>
              <a:t>the </a:t>
            </a:r>
            <a:r>
              <a:rPr lang="fr-FR" b="1" dirty="0" err="1">
                <a:solidFill>
                  <a:schemeClr val="accent2"/>
                </a:solidFill>
              </a:rPr>
              <a:t>problem</a:t>
            </a:r>
            <a:r>
              <a:rPr lang="fr-FR" b="1" dirty="0">
                <a:solidFill>
                  <a:schemeClr val="accent2"/>
                </a:solidFill>
              </a:rPr>
              <a:t>?</a:t>
            </a:r>
            <a:endParaRPr lang="en-US" b="1" dirty="0">
              <a:solidFill>
                <a:schemeClr val="accent2"/>
              </a:solidFill>
            </a:endParaRPr>
          </a:p>
        </p:txBody>
      </p:sp>
      <p:sp>
        <p:nvSpPr>
          <p:cNvPr id="4" name="Content Placeholder 2"/>
          <p:cNvSpPr txBox="1">
            <a:spLocks/>
          </p:cNvSpPr>
          <p:nvPr/>
        </p:nvSpPr>
        <p:spPr>
          <a:xfrm>
            <a:off x="1054916" y="1282795"/>
            <a:ext cx="10115592" cy="1488989"/>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GB" dirty="0"/>
              <a:t>At present Little Flowers operate an almost entirely paper-based system. As a result of this system a number of problems are presented:</a:t>
            </a:r>
          </a:p>
          <a:p>
            <a:r>
              <a:rPr lang="en-GB" dirty="0"/>
              <a:t>Physical resources carry unnecessary financial burden</a:t>
            </a:r>
          </a:p>
          <a:p>
            <a:r>
              <a:rPr lang="en-GB" dirty="0"/>
              <a:t>Completing paperwork takes a significant amount of time</a:t>
            </a:r>
          </a:p>
          <a:p>
            <a:r>
              <a:rPr lang="en-GB" dirty="0"/>
              <a:t>Documentation must be stored in locked filing cabinets</a:t>
            </a:r>
          </a:p>
          <a:p>
            <a:r>
              <a:rPr lang="en-GB" dirty="0"/>
              <a:t>Parents/carer can only be provided information upon request</a:t>
            </a:r>
          </a:p>
          <a:p>
            <a:endParaRPr lang="en-GB" dirty="0"/>
          </a:p>
        </p:txBody>
      </p:sp>
      <p:pic>
        <p:nvPicPr>
          <p:cNvPr id="2" name="Picture 1">
            <a:extLst>
              <a:ext uri="{FF2B5EF4-FFF2-40B4-BE49-F238E27FC236}">
                <a16:creationId xmlns="" xmlns:a16="http://schemas.microsoft.com/office/drawing/2014/main" id="{E89DFF2B-1133-47B7-B8E8-2C667F3B1EF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100000" l="251" r="100000">
                        <a14:foregroundMark x1="33333" y1="5721" x2="61404" y2="21144"/>
                        <a14:foregroundMark x1="28822" y1="14428" x2="42857" y2="31095"/>
                        <a14:foregroundMark x1="47118" y1="32587" x2="47870" y2="33085"/>
                        <a14:foregroundMark x1="48120" y1="35572" x2="48622" y2="36070"/>
                        <a14:backgroundMark x1="34586" y1="56219" x2="34586" y2="56219"/>
                        <a14:backgroundMark x1="68922" y1="60945" x2="68922" y2="60945"/>
                      </a14:backgroundRemoval>
                    </a14:imgEffect>
                  </a14:imgLayer>
                </a14:imgProps>
              </a:ext>
            </a:extLst>
          </a:blip>
          <a:stretch>
            <a:fillRect/>
          </a:stretch>
        </p:blipFill>
        <p:spPr>
          <a:xfrm>
            <a:off x="8645842" y="2771784"/>
            <a:ext cx="3798897" cy="3827461"/>
          </a:xfrm>
          <a:prstGeom prst="rect">
            <a:avLst/>
          </a:prstGeom>
        </p:spPr>
      </p:pic>
      <p:pic>
        <p:nvPicPr>
          <p:cNvPr id="3" name="Picture 2"/>
          <p:cNvPicPr>
            <a:picLocks noChangeAspect="1"/>
          </p:cNvPicPr>
          <p:nvPr/>
        </p:nvPicPr>
        <p:blipFill>
          <a:blip r:embed="rId5"/>
          <a:stretch>
            <a:fillRect/>
          </a:stretch>
        </p:blipFill>
        <p:spPr>
          <a:xfrm>
            <a:off x="1223364" y="4074160"/>
            <a:ext cx="1906930" cy="2700000"/>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p:cNvPicPr>
          <p:nvPr/>
        </p:nvPicPr>
        <p:blipFill>
          <a:blip r:embed="rId6"/>
          <a:stretch>
            <a:fillRect/>
          </a:stretch>
        </p:blipFill>
        <p:spPr>
          <a:xfrm>
            <a:off x="3597308" y="4074160"/>
            <a:ext cx="1908000" cy="2700000"/>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649116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GB" b="1" dirty="0">
                <a:solidFill>
                  <a:schemeClr val="accent2"/>
                </a:solidFill>
              </a:rPr>
              <a:t>Little</a:t>
            </a:r>
            <a:r>
              <a:rPr lang="fr-FR" b="1" dirty="0">
                <a:solidFill>
                  <a:schemeClr val="accent2"/>
                </a:solidFill>
              </a:rPr>
              <a:t> </a:t>
            </a:r>
            <a:r>
              <a:rPr lang="fr-FR" b="1" dirty="0" err="1">
                <a:solidFill>
                  <a:schemeClr val="accent2"/>
                </a:solidFill>
              </a:rPr>
              <a:t>Flowers</a:t>
            </a:r>
            <a:r>
              <a:rPr lang="fr-FR" b="1" dirty="0">
                <a:solidFill>
                  <a:schemeClr val="accent2"/>
                </a:solidFill>
              </a:rPr>
              <a:t> – </a:t>
            </a:r>
            <a:r>
              <a:rPr lang="fr-FR" b="1" dirty="0" err="1" smtClean="0">
                <a:solidFill>
                  <a:schemeClr val="accent2"/>
                </a:solidFill>
              </a:rPr>
              <a:t>What’s</a:t>
            </a:r>
            <a:r>
              <a:rPr lang="fr-FR" b="1" dirty="0" smtClean="0">
                <a:solidFill>
                  <a:schemeClr val="accent2"/>
                </a:solidFill>
              </a:rPr>
              <a:t> </a:t>
            </a:r>
            <a:r>
              <a:rPr lang="fr-FR" b="1" dirty="0">
                <a:solidFill>
                  <a:schemeClr val="accent2"/>
                </a:solidFill>
              </a:rPr>
              <a:t>the solution?</a:t>
            </a:r>
            <a:endParaRPr lang="en-US" b="1" dirty="0">
              <a:solidFill>
                <a:schemeClr val="accent2"/>
              </a:solidFill>
            </a:endParaRPr>
          </a:p>
        </p:txBody>
      </p:sp>
      <p:sp>
        <p:nvSpPr>
          <p:cNvPr id="4" name="Content Placeholder 2"/>
          <p:cNvSpPr txBox="1">
            <a:spLocks/>
          </p:cNvSpPr>
          <p:nvPr/>
        </p:nvSpPr>
        <p:spPr>
          <a:xfrm>
            <a:off x="1054916" y="1282795"/>
            <a:ext cx="10115592" cy="1488989"/>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GB" dirty="0"/>
              <a:t>Little Flowers believe </a:t>
            </a:r>
            <a:r>
              <a:rPr lang="en-GB" dirty="0" smtClean="0"/>
              <a:t>that digitising </a:t>
            </a:r>
            <a:r>
              <a:rPr lang="en-GB" dirty="0"/>
              <a:t>a number of their key documents and business processes will allow them to:</a:t>
            </a:r>
          </a:p>
          <a:p>
            <a:r>
              <a:rPr lang="en-GB" dirty="0"/>
              <a:t>Increase </a:t>
            </a:r>
            <a:r>
              <a:rPr lang="en-GB" dirty="0" smtClean="0"/>
              <a:t>their efficiency</a:t>
            </a:r>
            <a:endParaRPr lang="en-GB" dirty="0"/>
          </a:p>
          <a:p>
            <a:r>
              <a:rPr lang="en-GB" dirty="0"/>
              <a:t>Reduce their carbon footprint</a:t>
            </a:r>
          </a:p>
          <a:p>
            <a:r>
              <a:rPr lang="en-GB" dirty="0"/>
              <a:t>Reduce need for physical resources (Financial saving)</a:t>
            </a:r>
          </a:p>
          <a:p>
            <a:r>
              <a:rPr lang="en-GB" dirty="0"/>
              <a:t>Allow for more effective and faster communication with </a:t>
            </a:r>
            <a:r>
              <a:rPr lang="en-GB" dirty="0" smtClean="0"/>
              <a:t>parents/carers</a:t>
            </a:r>
          </a:p>
          <a:p>
            <a:pPr marL="45720" indent="0">
              <a:buNone/>
            </a:pPr>
            <a:endParaRPr lang="en-GB" dirty="0" smtClean="0"/>
          </a:p>
          <a:p>
            <a:pPr marL="45720" indent="0">
              <a:buNone/>
            </a:pPr>
            <a:r>
              <a:rPr lang="en-GB" dirty="0" smtClean="0"/>
              <a:t>Research indicates an entirely suitable third party solution is not yet available.</a:t>
            </a:r>
            <a:br>
              <a:rPr lang="en-GB" dirty="0" smtClean="0"/>
            </a:br>
            <a:r>
              <a:rPr lang="en-GB" dirty="0" smtClean="0"/>
              <a:t>A bespoke solution would meet all of the needs of Little Flowers.</a:t>
            </a:r>
            <a:endParaRPr lang="en-GB" dirty="0"/>
          </a:p>
          <a:p>
            <a:endParaRPr lang="en-GB" dirty="0"/>
          </a:p>
          <a:p>
            <a:endParaRPr lang="en-GB" dirty="0"/>
          </a:p>
        </p:txBody>
      </p:sp>
      <p:grpSp>
        <p:nvGrpSpPr>
          <p:cNvPr id="7" name="Group 6">
            <a:extLst>
              <a:ext uri="{FF2B5EF4-FFF2-40B4-BE49-F238E27FC236}">
                <a16:creationId xmlns="" xmlns:a16="http://schemas.microsoft.com/office/drawing/2014/main" id="{10036F79-6B81-487C-B26C-925AA87B6DB2}"/>
              </a:ext>
            </a:extLst>
          </p:cNvPr>
          <p:cNvGrpSpPr/>
          <p:nvPr/>
        </p:nvGrpSpPr>
        <p:grpSpPr>
          <a:xfrm rot="325614">
            <a:off x="9697453" y="3285478"/>
            <a:ext cx="2571138" cy="3458690"/>
            <a:chOff x="10127784" y="4291322"/>
            <a:chExt cx="1876112" cy="2439957"/>
          </a:xfrm>
        </p:grpSpPr>
        <p:pic>
          <p:nvPicPr>
            <p:cNvPr id="2" name="Picture 1"/>
            <p:cNvPicPr>
              <a:picLocks noChangeAspect="1"/>
            </p:cNvPicPr>
            <p:nvPr/>
          </p:nvPicPr>
          <p:blipFill rotWithShape="1">
            <a:blip r:embed="rId3"/>
            <a:srcRect t="9376"/>
            <a:stretch/>
          </p:blipFill>
          <p:spPr>
            <a:xfrm rot="1876045">
              <a:off x="10529584" y="5111279"/>
              <a:ext cx="1474312" cy="1620000"/>
            </a:xfrm>
            <a:prstGeom prst="rect">
              <a:avLst/>
            </a:prstGeom>
          </p:spPr>
        </p:pic>
        <p:pic>
          <p:nvPicPr>
            <p:cNvPr id="6" name="Picture 5"/>
            <p:cNvPicPr>
              <a:picLocks noChangeAspect="1"/>
            </p:cNvPicPr>
            <p:nvPr/>
          </p:nvPicPr>
          <p:blipFill rotWithShape="1">
            <a:blip r:embed="rId3"/>
            <a:srcRect t="9376"/>
            <a:stretch/>
          </p:blipFill>
          <p:spPr>
            <a:xfrm rot="854235" flipH="1">
              <a:off x="10127784" y="4291322"/>
              <a:ext cx="1510605" cy="1620000"/>
            </a:xfrm>
            <a:prstGeom prst="rect">
              <a:avLst/>
            </a:prstGeom>
          </p:spPr>
        </p:pic>
      </p:grpSp>
    </p:spTree>
    <p:extLst>
      <p:ext uri="{BB962C8B-B14F-4D97-AF65-F5344CB8AC3E}">
        <p14:creationId xmlns:p14="http://schemas.microsoft.com/office/powerpoint/2010/main" val="31096636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GB" b="1" dirty="0">
                <a:solidFill>
                  <a:schemeClr val="accent2"/>
                </a:solidFill>
              </a:rPr>
              <a:t>Aims and Objectives</a:t>
            </a:r>
            <a:endParaRPr lang="en-US" b="1" dirty="0">
              <a:solidFill>
                <a:schemeClr val="accent2"/>
              </a:solidFill>
            </a:endParaRPr>
          </a:p>
        </p:txBody>
      </p:sp>
      <p:sp>
        <p:nvSpPr>
          <p:cNvPr id="4" name="Content Placeholder 2"/>
          <p:cNvSpPr txBox="1">
            <a:spLocks/>
          </p:cNvSpPr>
          <p:nvPr/>
        </p:nvSpPr>
        <p:spPr>
          <a:xfrm>
            <a:off x="1054916" y="1282795"/>
            <a:ext cx="10115592" cy="1488989"/>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GB" i="1" dirty="0" smtClean="0"/>
              <a:t>The </a:t>
            </a:r>
            <a:r>
              <a:rPr lang="en-GB" i="1" dirty="0"/>
              <a:t>aim of this project is to design, develop and deliver a bespoke web-application for the management of documentation and recordings pertaining to the children in the care of </a:t>
            </a:r>
            <a:r>
              <a:rPr lang="en-GB" i="1" dirty="0" smtClean="0"/>
              <a:t>Little Flowers </a:t>
            </a:r>
            <a:r>
              <a:rPr lang="en-GB" i="1" dirty="0"/>
              <a:t>while integrating seamlessly into an attractive and professional website. </a:t>
            </a:r>
            <a:endParaRPr lang="en-GB" i="1" dirty="0" smtClean="0"/>
          </a:p>
          <a:p>
            <a:pPr marL="45720" indent="0">
              <a:buNone/>
            </a:pPr>
            <a:r>
              <a:rPr lang="en-GB" sz="1800" dirty="0" smtClean="0"/>
              <a:t>The following is a summarised list of the objective of this project:</a:t>
            </a:r>
          </a:p>
          <a:p>
            <a:r>
              <a:rPr lang="en-GB" sz="1400" dirty="0" smtClean="0"/>
              <a:t>Produce </a:t>
            </a:r>
            <a:r>
              <a:rPr lang="en-GB" sz="1400" dirty="0"/>
              <a:t>design documents and a colour scheme for the solution to be agreed with LF.</a:t>
            </a:r>
          </a:p>
          <a:p>
            <a:r>
              <a:rPr lang="en-GB" sz="1400" dirty="0" smtClean="0"/>
              <a:t>Create </a:t>
            </a:r>
            <a:r>
              <a:rPr lang="en-GB" sz="1400" dirty="0"/>
              <a:t>a website (front end) for LF that is attractive and </a:t>
            </a:r>
            <a:r>
              <a:rPr lang="en-GB" sz="1400" dirty="0" smtClean="0"/>
              <a:t>professional.</a:t>
            </a:r>
          </a:p>
          <a:p>
            <a:r>
              <a:rPr lang="en-GB" sz="1400" dirty="0" smtClean="0"/>
              <a:t>Design </a:t>
            </a:r>
            <a:r>
              <a:rPr lang="en-GB" sz="1400" dirty="0"/>
              <a:t>and create a database (back end).</a:t>
            </a:r>
          </a:p>
          <a:p>
            <a:r>
              <a:rPr lang="en-GB" sz="1400" dirty="0" smtClean="0"/>
              <a:t>Create </a:t>
            </a:r>
            <a:r>
              <a:rPr lang="en-GB" sz="1400" dirty="0"/>
              <a:t>a </a:t>
            </a:r>
            <a:r>
              <a:rPr lang="en-GB" sz="1400" dirty="0" smtClean="0"/>
              <a:t>staff and parent login portal including:</a:t>
            </a:r>
            <a:endParaRPr lang="en-GB" sz="1400" dirty="0"/>
          </a:p>
          <a:p>
            <a:pPr lvl="1"/>
            <a:r>
              <a:rPr lang="en-GB" sz="1200" dirty="0" smtClean="0"/>
              <a:t>Document </a:t>
            </a:r>
            <a:r>
              <a:rPr lang="en-GB" sz="1200" dirty="0"/>
              <a:t>management system</a:t>
            </a:r>
          </a:p>
          <a:p>
            <a:pPr lvl="1"/>
            <a:r>
              <a:rPr lang="en-GB" sz="1200" dirty="0" smtClean="0"/>
              <a:t>Daily </a:t>
            </a:r>
            <a:r>
              <a:rPr lang="en-GB" sz="1200" dirty="0"/>
              <a:t>diary creation forms</a:t>
            </a:r>
          </a:p>
          <a:p>
            <a:pPr lvl="1"/>
            <a:r>
              <a:rPr lang="en-GB" sz="1200" dirty="0" smtClean="0"/>
              <a:t>Contact </a:t>
            </a:r>
            <a:r>
              <a:rPr lang="en-GB" sz="1200" dirty="0"/>
              <a:t>information</a:t>
            </a:r>
          </a:p>
          <a:p>
            <a:pPr lvl="1"/>
            <a:r>
              <a:rPr lang="en-GB" sz="1200" dirty="0" smtClean="0"/>
              <a:t>Invoice </a:t>
            </a:r>
            <a:r>
              <a:rPr lang="en-GB" sz="1200" dirty="0"/>
              <a:t>and receipt generator</a:t>
            </a:r>
          </a:p>
          <a:p>
            <a:r>
              <a:rPr lang="en-GB" sz="1400" dirty="0" smtClean="0"/>
              <a:t>Provide </a:t>
            </a:r>
            <a:r>
              <a:rPr lang="en-GB" sz="1400" dirty="0"/>
              <a:t>user documentation describing how to use and manage the final solution</a:t>
            </a:r>
            <a:r>
              <a:rPr lang="en-GB" sz="1400" dirty="0" smtClean="0"/>
              <a:t>.</a:t>
            </a:r>
            <a:endParaRPr lang="en-GB" sz="1400" dirty="0"/>
          </a:p>
        </p:txBody>
      </p:sp>
      <p:pic>
        <p:nvPicPr>
          <p:cNvPr id="1028" name="Picture 4" descr="http://www.vasantvalley.in/images/aboutus/aim_objectiv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61104" flipH="1">
            <a:off x="9134886" y="4491108"/>
            <a:ext cx="2733786" cy="235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5579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cstate="print">
            <a:clrChange>
              <a:clrFrom>
                <a:srgbClr val="FFFFFF"/>
              </a:clrFrom>
              <a:clrTo>
                <a:srgbClr val="FFFFFF">
                  <a:alpha val="0"/>
                </a:srgbClr>
              </a:clrTo>
            </a:clrChange>
          </a:blip>
          <a:srcRect l="24609" t="24375" r="25000" b="16562"/>
          <a:stretch>
            <a:fillRect/>
          </a:stretch>
        </p:blipFill>
        <p:spPr bwMode="auto">
          <a:xfrm>
            <a:off x="380334" y="1790699"/>
            <a:ext cx="5658516" cy="4145213"/>
          </a:xfrm>
          <a:prstGeom prst="rect">
            <a:avLst/>
          </a:prstGeom>
          <a:noFill/>
          <a:ln w="9525">
            <a:noFill/>
            <a:miter lim="800000"/>
            <a:headEnd/>
            <a:tailEnd/>
          </a:ln>
          <a:effectLst/>
        </p:spPr>
      </p:pic>
      <p:sp>
        <p:nvSpPr>
          <p:cNvPr id="4"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GB" b="1" dirty="0">
                <a:solidFill>
                  <a:schemeClr val="accent2"/>
                </a:solidFill>
              </a:rPr>
              <a:t>Research</a:t>
            </a:r>
            <a:r>
              <a:rPr lang="fr-FR" b="1" dirty="0">
                <a:solidFill>
                  <a:schemeClr val="accent2"/>
                </a:solidFill>
              </a:rPr>
              <a:t> </a:t>
            </a:r>
            <a:r>
              <a:rPr lang="en-GB" b="1" dirty="0">
                <a:solidFill>
                  <a:schemeClr val="accent2"/>
                </a:solidFill>
              </a:rPr>
              <a:t>methodology</a:t>
            </a:r>
          </a:p>
          <a:p>
            <a:endParaRPr lang="en-US" b="1" dirty="0">
              <a:solidFill>
                <a:schemeClr val="accent2"/>
              </a:solidFill>
            </a:endParaRPr>
          </a:p>
        </p:txBody>
      </p:sp>
      <p:sp>
        <p:nvSpPr>
          <p:cNvPr id="6" name="Content Placeholder 2"/>
          <p:cNvSpPr txBox="1">
            <a:spLocks/>
          </p:cNvSpPr>
          <p:nvPr/>
        </p:nvSpPr>
        <p:spPr>
          <a:xfrm>
            <a:off x="6096000" y="667265"/>
            <a:ext cx="6096000" cy="6190735"/>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b="1" dirty="0"/>
              <a:t>Philosophy</a:t>
            </a:r>
            <a:r>
              <a:rPr lang="en-US" dirty="0"/>
              <a:t> – </a:t>
            </a:r>
            <a:r>
              <a:rPr lang="en-US" i="1" dirty="0"/>
              <a:t>Positivism</a:t>
            </a:r>
            <a:r>
              <a:rPr lang="en-US" dirty="0"/>
              <a:t/>
            </a:r>
            <a:br>
              <a:rPr lang="en-US" dirty="0"/>
            </a:br>
            <a:r>
              <a:rPr lang="en-GB" sz="1800" dirty="0"/>
              <a:t>The success of the project will be assessed by objective and measurable pointers.</a:t>
            </a:r>
            <a:r>
              <a:rPr lang="en-GB" dirty="0"/>
              <a:t/>
            </a:r>
            <a:br>
              <a:rPr lang="en-GB" dirty="0"/>
            </a:br>
            <a:r>
              <a:rPr lang="en-US" dirty="0"/>
              <a:t/>
            </a:r>
            <a:br>
              <a:rPr lang="en-US" dirty="0"/>
            </a:br>
            <a:r>
              <a:rPr lang="en-US" b="1" dirty="0"/>
              <a:t>Approach</a:t>
            </a:r>
            <a:r>
              <a:rPr lang="en-US" dirty="0"/>
              <a:t> – </a:t>
            </a:r>
            <a:r>
              <a:rPr lang="en-US" i="1" dirty="0"/>
              <a:t>Deductive</a:t>
            </a:r>
            <a:r>
              <a:rPr lang="en-US" dirty="0"/>
              <a:t/>
            </a:r>
            <a:br>
              <a:rPr lang="en-US" dirty="0"/>
            </a:br>
            <a:r>
              <a:rPr lang="en-US" sz="1800" dirty="0"/>
              <a:t>The project is theory-testing. A hypothesis has been drawn to be proved or disproved.</a:t>
            </a:r>
            <a:r>
              <a:rPr lang="en-US" dirty="0"/>
              <a:t/>
            </a:r>
            <a:br>
              <a:rPr lang="en-US" dirty="0"/>
            </a:br>
            <a:r>
              <a:rPr lang="en-US" dirty="0"/>
              <a:t/>
            </a:r>
            <a:br>
              <a:rPr lang="en-US" dirty="0"/>
            </a:br>
            <a:r>
              <a:rPr lang="en-US" b="1" dirty="0"/>
              <a:t>Strategy</a:t>
            </a:r>
            <a:r>
              <a:rPr lang="en-US" dirty="0"/>
              <a:t> - </a:t>
            </a:r>
            <a:r>
              <a:rPr lang="en-US" i="1" dirty="0"/>
              <a:t>Case studies</a:t>
            </a:r>
            <a:r>
              <a:rPr lang="en-US" dirty="0"/>
              <a:t/>
            </a:r>
            <a:br>
              <a:rPr lang="en-US" dirty="0"/>
            </a:br>
            <a:r>
              <a:rPr lang="en-US" sz="1800" dirty="0"/>
              <a:t>Case studies provide a high level of both qualitative and quantitative data.</a:t>
            </a:r>
            <a:r>
              <a:rPr lang="en-US" dirty="0"/>
              <a:t/>
            </a:r>
            <a:br>
              <a:rPr lang="en-US" dirty="0"/>
            </a:br>
            <a:r>
              <a:rPr lang="en-US" dirty="0"/>
              <a:t/>
            </a:r>
            <a:br>
              <a:rPr lang="en-US" dirty="0"/>
            </a:br>
            <a:r>
              <a:rPr lang="en-US" b="1" dirty="0"/>
              <a:t>Time</a:t>
            </a:r>
            <a:r>
              <a:rPr lang="en-US" dirty="0"/>
              <a:t> </a:t>
            </a:r>
            <a:r>
              <a:rPr lang="en-US" b="1" dirty="0"/>
              <a:t>horizon</a:t>
            </a:r>
            <a:r>
              <a:rPr lang="en-US" dirty="0"/>
              <a:t> - </a:t>
            </a:r>
            <a:r>
              <a:rPr lang="en-US" i="1" dirty="0"/>
              <a:t>Cross-sectional</a:t>
            </a:r>
            <a:r>
              <a:rPr lang="en-US" dirty="0"/>
              <a:t/>
            </a:r>
            <a:br>
              <a:rPr lang="en-US" dirty="0"/>
            </a:br>
            <a:r>
              <a:rPr lang="en-US" sz="1800" dirty="0"/>
              <a:t>The success of the project will be compared on two moments in time; Pre-implementation and post-implementation.</a:t>
            </a:r>
            <a:r>
              <a:rPr lang="en-US" dirty="0"/>
              <a:t/>
            </a:r>
            <a:br>
              <a:rPr lang="en-US" dirty="0"/>
            </a:br>
            <a:r>
              <a:rPr lang="en-US" dirty="0"/>
              <a:t/>
            </a:r>
            <a:br>
              <a:rPr lang="en-US" dirty="0"/>
            </a:br>
            <a:r>
              <a:rPr lang="en-US" b="1" dirty="0"/>
              <a:t>Data</a:t>
            </a:r>
            <a:r>
              <a:rPr lang="en-US" dirty="0"/>
              <a:t> </a:t>
            </a:r>
            <a:r>
              <a:rPr lang="en-US" b="1" dirty="0"/>
              <a:t>collection</a:t>
            </a:r>
            <a:r>
              <a:rPr lang="en-US" dirty="0"/>
              <a:t> - </a:t>
            </a:r>
            <a:r>
              <a:rPr lang="en-US" i="1" dirty="0"/>
              <a:t>Questionnaires / Interviews / Observations</a:t>
            </a:r>
            <a:r>
              <a:rPr lang="en-US" dirty="0"/>
              <a:t/>
            </a:r>
            <a:br>
              <a:rPr lang="en-US" dirty="0"/>
            </a:br>
            <a:r>
              <a:rPr lang="en-US" sz="1800" dirty="0"/>
              <a:t>A range of data collection methods will be used to gather all of the required data for a successful project.</a:t>
            </a:r>
          </a:p>
        </p:txBody>
      </p:sp>
    </p:spTree>
    <p:extLst>
      <p:ext uri="{BB962C8B-B14F-4D97-AF65-F5344CB8AC3E}">
        <p14:creationId xmlns:p14="http://schemas.microsoft.com/office/powerpoint/2010/main" val="31081333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ttp://agilemodeling.com/images/lifecycleFDD.gif"/>
          <p:cNvPicPr/>
          <p:nvPr/>
        </p:nvPicPr>
        <p:blipFill>
          <a:blip r:embed="rId3">
            <a:extLst>
              <a:ext uri="{28A0092B-C50C-407E-A947-70E740481C1C}">
                <a14:useLocalDpi xmlns:a14="http://schemas.microsoft.com/office/drawing/2010/main" val="0"/>
              </a:ext>
            </a:extLst>
          </a:blip>
          <a:srcRect/>
          <a:stretch>
            <a:fillRect/>
          </a:stretch>
        </p:blipFill>
        <p:spPr bwMode="auto">
          <a:xfrm>
            <a:off x="5426242" y="2622884"/>
            <a:ext cx="6365709" cy="3682667"/>
          </a:xfrm>
          <a:prstGeom prst="rect">
            <a:avLst/>
          </a:prstGeom>
          <a:ln w="3175" cap="sq">
            <a:solidFill>
              <a:srgbClr val="000000"/>
            </a:solidFill>
            <a:prstDash val="solid"/>
            <a:miter lim="800000"/>
          </a:ln>
          <a:effectLst/>
        </p:spPr>
      </p:pic>
      <p:sp>
        <p:nvSpPr>
          <p:cNvPr id="4"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fr-FR" b="1" dirty="0" err="1">
                <a:solidFill>
                  <a:schemeClr val="accent2"/>
                </a:solidFill>
              </a:rPr>
              <a:t>Development</a:t>
            </a:r>
            <a:r>
              <a:rPr lang="fr-FR" b="1" dirty="0">
                <a:solidFill>
                  <a:schemeClr val="accent2"/>
                </a:solidFill>
              </a:rPr>
              <a:t> </a:t>
            </a:r>
            <a:r>
              <a:rPr lang="fr-FR" b="1" dirty="0" err="1">
                <a:solidFill>
                  <a:schemeClr val="accent2"/>
                </a:solidFill>
              </a:rPr>
              <a:t>methodology</a:t>
            </a:r>
            <a:endParaRPr lang="en-US" b="1" dirty="0">
              <a:solidFill>
                <a:schemeClr val="accent2"/>
              </a:solidFill>
            </a:endParaRPr>
          </a:p>
          <a:p>
            <a:endParaRPr lang="en-US" b="1" dirty="0">
              <a:solidFill>
                <a:schemeClr val="accent2"/>
              </a:solidFill>
            </a:endParaRPr>
          </a:p>
        </p:txBody>
      </p:sp>
      <p:sp>
        <p:nvSpPr>
          <p:cNvPr id="5" name="Content Placeholder 2"/>
          <p:cNvSpPr txBox="1">
            <a:spLocks/>
          </p:cNvSpPr>
          <p:nvPr/>
        </p:nvSpPr>
        <p:spPr>
          <a:xfrm>
            <a:off x="438150" y="1835244"/>
            <a:ext cx="6076950" cy="5022756"/>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sz="1800" dirty="0"/>
              <a:t> </a:t>
            </a:r>
          </a:p>
        </p:txBody>
      </p:sp>
      <p:sp>
        <p:nvSpPr>
          <p:cNvPr id="2" name="Rectangle 1"/>
          <p:cNvSpPr/>
          <p:nvPr/>
        </p:nvSpPr>
        <p:spPr>
          <a:xfrm>
            <a:off x="1054917" y="1481301"/>
            <a:ext cx="10737034" cy="707886"/>
          </a:xfrm>
          <a:prstGeom prst="rect">
            <a:avLst/>
          </a:prstGeom>
        </p:spPr>
        <p:txBody>
          <a:bodyPr wrap="square">
            <a:spAutoFit/>
          </a:bodyPr>
          <a:lstStyle/>
          <a:p>
            <a:r>
              <a:rPr lang="en-GB" sz="2000" dirty="0" smtClean="0"/>
              <a:t>Feature Driven Development </a:t>
            </a:r>
            <a:r>
              <a:rPr lang="en-GB" sz="2000" dirty="0"/>
              <a:t>is an iterative and incremental software development process and considered both part of the lightweight and Agile </a:t>
            </a:r>
            <a:r>
              <a:rPr lang="en-GB" sz="2000" dirty="0" smtClean="0"/>
              <a:t>methodologies. </a:t>
            </a:r>
            <a:endParaRPr lang="en-GB" sz="2000" dirty="0">
              <a:ea typeface="Calibri" panose="020F0502020204030204" pitchFamily="34"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4239663337"/>
              </p:ext>
            </p:extLst>
          </p:nvPr>
        </p:nvGraphicFramePr>
        <p:xfrm>
          <a:off x="438149" y="3264610"/>
          <a:ext cx="4747462" cy="2282952"/>
        </p:xfrm>
        <a:graphic>
          <a:graphicData uri="http://schemas.openxmlformats.org/drawingml/2006/table">
            <a:tbl>
              <a:tblPr firstRow="1" firstCol="1" bandRow="1">
                <a:tableStyleId>{B301B821-A1FF-4177-AEE7-76D212191A09}</a:tableStyleId>
              </a:tblPr>
              <a:tblGrid>
                <a:gridCol w="4747462">
                  <a:extLst>
                    <a:ext uri="{9D8B030D-6E8A-4147-A177-3AD203B41FA5}">
                      <a16:colId xmlns="" xmlns:a16="http://schemas.microsoft.com/office/drawing/2014/main" val="20000"/>
                    </a:ext>
                  </a:extLst>
                </a:gridCol>
              </a:tblGrid>
              <a:tr h="0">
                <a:tc>
                  <a:txBody>
                    <a:bodyPr/>
                    <a:lstStyle/>
                    <a:p>
                      <a:pPr algn="ctr">
                        <a:lnSpc>
                          <a:spcPct val="107000"/>
                        </a:lnSpc>
                        <a:spcAft>
                          <a:spcPts val="0"/>
                        </a:spcAft>
                      </a:pPr>
                      <a:r>
                        <a:rPr lang="en-GB" sz="2000" dirty="0">
                          <a:effectLst/>
                        </a:rPr>
                        <a:t>Feature Driven Development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 xmlns:a16="http://schemas.microsoft.com/office/drawing/2014/main" val="10000"/>
                  </a:ext>
                </a:extLst>
              </a:tr>
              <a:tr h="0">
                <a:tc>
                  <a:txBody>
                    <a:bodyPr/>
                    <a:lstStyle/>
                    <a:p>
                      <a:pPr algn="ctr">
                        <a:lnSpc>
                          <a:spcPct val="107000"/>
                        </a:lnSpc>
                        <a:spcAft>
                          <a:spcPts val="0"/>
                        </a:spcAft>
                      </a:pPr>
                      <a:r>
                        <a:rPr lang="en-GB" sz="2000" dirty="0">
                          <a:effectLst/>
                        </a:rPr>
                        <a:t>Advantages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 xmlns:a16="http://schemas.microsoft.com/office/drawing/2014/main" val="10001"/>
                  </a:ext>
                </a:extLst>
              </a:tr>
              <a:tr h="0">
                <a:tc>
                  <a:txBody>
                    <a:bodyPr/>
                    <a:lstStyle/>
                    <a:p>
                      <a:pPr algn="ctr">
                        <a:lnSpc>
                          <a:spcPct val="107000"/>
                        </a:lnSpc>
                        <a:spcAft>
                          <a:spcPts val="0"/>
                        </a:spcAft>
                      </a:pPr>
                      <a:r>
                        <a:rPr lang="en-GB" sz="2000" b="0" dirty="0">
                          <a:effectLst/>
                        </a:rPr>
                        <a:t>Allows multiple users to work in parallel.</a:t>
                      </a:r>
                      <a:endParaRPr lang="en-GB"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 xmlns:a16="http://schemas.microsoft.com/office/drawing/2014/main" val="10002"/>
                  </a:ext>
                </a:extLst>
              </a:tr>
              <a:tr h="0">
                <a:tc>
                  <a:txBody>
                    <a:bodyPr/>
                    <a:lstStyle/>
                    <a:p>
                      <a:pPr algn="ctr">
                        <a:lnSpc>
                          <a:spcPct val="107000"/>
                        </a:lnSpc>
                        <a:spcAft>
                          <a:spcPts val="0"/>
                        </a:spcAft>
                      </a:pPr>
                      <a:r>
                        <a:rPr lang="en-GB" sz="2000" b="0" dirty="0">
                          <a:effectLst/>
                        </a:rPr>
                        <a:t>Easy to track progress by feature.</a:t>
                      </a:r>
                      <a:endParaRPr lang="en-GB"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 xmlns:a16="http://schemas.microsoft.com/office/drawing/2014/main" val="10003"/>
                  </a:ext>
                </a:extLst>
              </a:tr>
              <a:tr h="0">
                <a:tc>
                  <a:txBody>
                    <a:bodyPr/>
                    <a:lstStyle/>
                    <a:p>
                      <a:pPr algn="ctr">
                        <a:lnSpc>
                          <a:spcPct val="107000"/>
                        </a:lnSpc>
                        <a:spcAft>
                          <a:spcPts val="0"/>
                        </a:spcAft>
                      </a:pPr>
                      <a:r>
                        <a:rPr lang="en-GB" sz="2000" b="0" dirty="0">
                          <a:effectLst/>
                        </a:rPr>
                        <a:t>Can be scaled up to larger projects.</a:t>
                      </a:r>
                      <a:endParaRPr lang="en-GB"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 xmlns:a16="http://schemas.microsoft.com/office/drawing/2014/main" val="10004"/>
                  </a:ext>
                </a:extLst>
              </a:tr>
              <a:tr h="0">
                <a:tc>
                  <a:txBody>
                    <a:bodyPr/>
                    <a:lstStyle/>
                    <a:p>
                      <a:pPr algn="ctr">
                        <a:lnSpc>
                          <a:spcPct val="107000"/>
                        </a:lnSpc>
                        <a:spcAft>
                          <a:spcPts val="0"/>
                        </a:spcAft>
                      </a:pPr>
                      <a:r>
                        <a:rPr lang="en-GB" sz="2000" b="0" dirty="0">
                          <a:effectLst/>
                        </a:rPr>
                        <a:t>Highly suitable where development teams experience and capabilities differ.</a:t>
                      </a:r>
                      <a:endParaRPr lang="en-GB"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 xmlns:a16="http://schemas.microsoft.com/office/drawing/2014/main" val="10005"/>
                  </a:ext>
                </a:extLst>
              </a:tr>
            </a:tbl>
          </a:graphicData>
        </a:graphic>
      </p:graphicFrame>
    </p:spTree>
    <p:extLst>
      <p:ext uri="{BB962C8B-B14F-4D97-AF65-F5344CB8AC3E}">
        <p14:creationId xmlns:p14="http://schemas.microsoft.com/office/powerpoint/2010/main" val="15576675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052866" y="1577495"/>
            <a:ext cx="9372600" cy="972879"/>
          </a:xfrm>
          <a:prstGeom prst="rect">
            <a:avLst/>
          </a:prstGeom>
        </p:spPr>
        <p:txBody>
          <a:bodyPr/>
          <a:lst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a:lstStyle>
          <a:p>
            <a:pPr marL="45720" indent="0">
              <a:buNone/>
            </a:pPr>
            <a:r>
              <a:rPr lang="en-US" dirty="0" smtClean="0"/>
              <a:t>A </a:t>
            </a:r>
            <a:r>
              <a:rPr lang="en-US" dirty="0"/>
              <a:t>number of safeguards have been put in place to ensure </a:t>
            </a:r>
            <a:r>
              <a:rPr lang="en-US" dirty="0" smtClean="0"/>
              <a:t>the research </a:t>
            </a:r>
            <a:r>
              <a:rPr lang="en-US" dirty="0"/>
              <a:t>and development </a:t>
            </a:r>
            <a:r>
              <a:rPr lang="en-US" dirty="0" smtClean="0"/>
              <a:t>of </a:t>
            </a:r>
            <a:r>
              <a:rPr lang="en-US" dirty="0"/>
              <a:t>this project </a:t>
            </a:r>
            <a:r>
              <a:rPr lang="en-US" dirty="0" smtClean="0"/>
              <a:t>remain </a:t>
            </a:r>
            <a:r>
              <a:rPr lang="en-US" dirty="0"/>
              <a:t>both legal and ethical.</a:t>
            </a:r>
          </a:p>
          <a:p>
            <a:r>
              <a:rPr lang="en-US" dirty="0"/>
              <a:t>A formal agreement </a:t>
            </a:r>
            <a:r>
              <a:rPr lang="en-US" dirty="0" smtClean="0"/>
              <a:t>on information sharing </a:t>
            </a:r>
            <a:r>
              <a:rPr lang="en-US" dirty="0"/>
              <a:t>has been agreed and signed by Little Flowers and the researcher.</a:t>
            </a:r>
          </a:p>
          <a:p>
            <a:r>
              <a:rPr lang="en-US" dirty="0"/>
              <a:t>All documentation provided will be blank, completed with fictitious data or have identifiable information redacted.</a:t>
            </a:r>
          </a:p>
          <a:p>
            <a:r>
              <a:rPr lang="en-US" dirty="0"/>
              <a:t>At no time will the researcher require direct or indirect contact with a child in the care of Little Flowers.</a:t>
            </a:r>
          </a:p>
        </p:txBody>
      </p:sp>
      <p:sp>
        <p:nvSpPr>
          <p:cNvPr id="4"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fr-FR" b="1" dirty="0" err="1">
                <a:solidFill>
                  <a:schemeClr val="accent2"/>
                </a:solidFill>
              </a:rPr>
              <a:t>Managing</a:t>
            </a:r>
            <a:r>
              <a:rPr lang="fr-FR" b="1" dirty="0">
                <a:solidFill>
                  <a:schemeClr val="accent2"/>
                </a:solidFill>
              </a:rPr>
              <a:t> </a:t>
            </a:r>
            <a:r>
              <a:rPr lang="fr-FR" b="1" dirty="0" err="1">
                <a:solidFill>
                  <a:schemeClr val="accent2"/>
                </a:solidFill>
              </a:rPr>
              <a:t>Potential</a:t>
            </a:r>
            <a:r>
              <a:rPr lang="fr-FR" b="1" dirty="0">
                <a:solidFill>
                  <a:schemeClr val="accent2"/>
                </a:solidFill>
              </a:rPr>
              <a:t> Issues</a:t>
            </a:r>
            <a:endParaRPr lang="en-US" b="1" dirty="0">
              <a:solidFill>
                <a:schemeClr val="accent2"/>
              </a:solidFill>
            </a:endParaRPr>
          </a:p>
        </p:txBody>
      </p:sp>
      <p:grpSp>
        <p:nvGrpSpPr>
          <p:cNvPr id="6" name="Group 5"/>
          <p:cNvGrpSpPr/>
          <p:nvPr/>
        </p:nvGrpSpPr>
        <p:grpSpPr>
          <a:xfrm>
            <a:off x="9870416" y="262132"/>
            <a:ext cx="1800000" cy="1800000"/>
            <a:chOff x="7404099" y="2820083"/>
            <a:chExt cx="3373087" cy="3352117"/>
          </a:xfrm>
        </p:grpSpPr>
        <p:pic>
          <p:nvPicPr>
            <p:cNvPr id="2" name="Picture 1"/>
            <p:cNvPicPr>
              <a:picLocks noChangeAspect="1"/>
            </p:cNvPicPr>
            <p:nvPr/>
          </p:nvPicPr>
          <p:blipFill>
            <a:blip r:embed="rId3">
              <a:clrChange>
                <a:clrFrom>
                  <a:srgbClr val="FFFFFF"/>
                </a:clrFrom>
                <a:clrTo>
                  <a:srgbClr val="FFFFFF">
                    <a:alpha val="0"/>
                  </a:srgbClr>
                </a:clrTo>
              </a:clrChange>
            </a:blip>
            <a:stretch>
              <a:fillRect/>
            </a:stretch>
          </p:blipFill>
          <p:spPr>
            <a:xfrm>
              <a:off x="7404099" y="2820083"/>
              <a:ext cx="3373087" cy="2894917"/>
            </a:xfrm>
            <a:prstGeom prst="rect">
              <a:avLst/>
            </a:prstGeom>
          </p:spPr>
        </p:pic>
        <p:pic>
          <p:nvPicPr>
            <p:cNvPr id="5" name="Picture 4"/>
            <p:cNvPicPr>
              <a:picLocks noChangeAspect="1"/>
            </p:cNvPicPr>
            <p:nvPr/>
          </p:nvPicPr>
          <p:blipFill rotWithShape="1">
            <a:blip r:embed="rId4">
              <a:clrChange>
                <a:clrFrom>
                  <a:srgbClr val="FFFFFF"/>
                </a:clrFrom>
                <a:clrTo>
                  <a:srgbClr val="FFFFFF">
                    <a:alpha val="0"/>
                  </a:srgbClr>
                </a:clrTo>
              </a:clrChange>
            </a:blip>
            <a:srcRect l="21657" t="22508" r="4891" b="28007"/>
            <a:stretch/>
          </p:blipFill>
          <p:spPr>
            <a:xfrm>
              <a:off x="7922242" y="5715000"/>
              <a:ext cx="2336800" cy="457200"/>
            </a:xfrm>
            <a:prstGeom prst="rect">
              <a:avLst/>
            </a:prstGeom>
          </p:spPr>
        </p:pic>
      </p:grpSp>
    </p:spTree>
    <p:extLst>
      <p:ext uri="{BB962C8B-B14F-4D97-AF65-F5344CB8AC3E}">
        <p14:creationId xmlns:p14="http://schemas.microsoft.com/office/powerpoint/2010/main" val="1410795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stretch>
            <a:fillRect/>
          </a:stretch>
        </p:blipFill>
        <p:spPr>
          <a:xfrm>
            <a:off x="527963" y="1304181"/>
            <a:ext cx="4224506" cy="3515471"/>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sp>
        <p:nvSpPr>
          <p:cNvPr id="9"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fr-FR" b="1" dirty="0">
                <a:solidFill>
                  <a:schemeClr val="accent2"/>
                </a:solidFill>
              </a:rPr>
              <a:t>Project Plan</a:t>
            </a:r>
            <a:endParaRPr lang="en-US" b="1" dirty="0">
              <a:solidFill>
                <a:schemeClr val="accent2"/>
              </a:solidFill>
            </a:endParaRPr>
          </a:p>
        </p:txBody>
      </p:sp>
      <p:pic>
        <p:nvPicPr>
          <p:cNvPr id="3074" name="Picture 2" descr="Image result for microsoft project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37" y="4855748"/>
            <a:ext cx="4762500" cy="199072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p:nvPr/>
        </p:nvPicPr>
        <p:blipFill>
          <a:blip r:embed="rId5"/>
          <a:stretch>
            <a:fillRect/>
          </a:stretch>
        </p:blipFill>
        <p:spPr>
          <a:xfrm>
            <a:off x="5049837" y="1556204"/>
            <a:ext cx="6922168" cy="3026135"/>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707217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p:nvPr/>
        </p:nvPicPr>
        <p:blipFill>
          <a:blip r:embed="rId3"/>
          <a:stretch>
            <a:fillRect/>
          </a:stretch>
        </p:blipFill>
        <p:spPr>
          <a:xfrm>
            <a:off x="471164" y="4807614"/>
            <a:ext cx="11279507" cy="1388642"/>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sp>
        <p:nvSpPr>
          <p:cNvPr id="5"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fr-FR" b="1" dirty="0">
                <a:solidFill>
                  <a:schemeClr val="accent2"/>
                </a:solidFill>
              </a:rPr>
              <a:t>Project Plan</a:t>
            </a:r>
            <a:endParaRPr lang="en-US" b="1" dirty="0">
              <a:solidFill>
                <a:schemeClr val="accent2"/>
              </a:solidFill>
            </a:endParaRPr>
          </a:p>
        </p:txBody>
      </p:sp>
      <p:pic>
        <p:nvPicPr>
          <p:cNvPr id="6" name="Picture 2" descr="Image result for microsoft project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7412" y="0"/>
            <a:ext cx="3866343" cy="161613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preferRelativeResize="0"/>
          <p:nvPr/>
        </p:nvPicPr>
        <p:blipFill>
          <a:blip r:embed="rId5"/>
          <a:stretch>
            <a:fillRect/>
          </a:stretch>
        </p:blipFill>
        <p:spPr>
          <a:xfrm>
            <a:off x="343168" y="1714112"/>
            <a:ext cx="2700000" cy="2700000"/>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p:cNvPicPr/>
          <p:nvPr/>
        </p:nvPicPr>
        <p:blipFill>
          <a:blip r:embed="rId6"/>
          <a:stretch>
            <a:fillRect/>
          </a:stretch>
        </p:blipFill>
        <p:spPr>
          <a:xfrm>
            <a:off x="3326697" y="1714112"/>
            <a:ext cx="2700000" cy="2700000"/>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p:cNvPicPr/>
          <p:nvPr/>
        </p:nvPicPr>
        <p:blipFill>
          <a:blip r:embed="rId7"/>
          <a:stretch>
            <a:fillRect/>
          </a:stretch>
        </p:blipFill>
        <p:spPr>
          <a:xfrm>
            <a:off x="6310226" y="1714112"/>
            <a:ext cx="2700000" cy="2700000"/>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p:cNvPicPr/>
          <p:nvPr/>
        </p:nvPicPr>
        <p:blipFill>
          <a:blip r:embed="rId8"/>
          <a:stretch>
            <a:fillRect/>
          </a:stretch>
        </p:blipFill>
        <p:spPr>
          <a:xfrm>
            <a:off x="9293755" y="1714112"/>
            <a:ext cx="2700000" cy="2700000"/>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16222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54916" y="667265"/>
            <a:ext cx="9372600" cy="615530"/>
          </a:xfrm>
          <a:prstGeom prst="rect">
            <a:avLst/>
          </a:prstGeom>
        </p:spPr>
        <p:txBody>
          <a:bodyPr/>
          <a:lstStyle>
            <a:lvl1pPr algn="l" defTabSz="914400" rtl="0" eaLnBrk="1" latinLnBrk="0" hangingPunct="1">
              <a:lnSpc>
                <a:spcPct val="90000"/>
              </a:lnSpc>
              <a:spcBef>
                <a:spcPct val="0"/>
              </a:spcBef>
              <a:buNone/>
              <a:defRPr sz="3400" kern="1200">
                <a:solidFill>
                  <a:schemeClr val="tx1"/>
                </a:solidFill>
                <a:latin typeface="+mj-lt"/>
                <a:ea typeface="+mj-ea"/>
                <a:cs typeface="+mj-cs"/>
              </a:defRPr>
            </a:lvl1pPr>
          </a:lstStyle>
          <a:p>
            <a:r>
              <a:rPr lang="en-US" b="1" dirty="0">
                <a:solidFill>
                  <a:schemeClr val="accent2"/>
                </a:solidFill>
              </a:rPr>
              <a:t>Prototypes</a:t>
            </a: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66384" y="1699523"/>
            <a:ext cx="3149664" cy="1468555"/>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20" name="Picture 1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1172" y="1347390"/>
            <a:ext cx="2903427" cy="1696062"/>
          </a:xfrm>
          <a:prstGeom prst="rect">
            <a:avLst/>
          </a:prstGeom>
        </p:spPr>
      </p:pic>
      <p:pic>
        <p:nvPicPr>
          <p:cNvPr id="21" name="Picture 2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35958" y="2845981"/>
            <a:ext cx="2500845" cy="1166038"/>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p:cNvPicPr>
            <a:picLocks noChangeAspect="1"/>
          </p:cNvPicPr>
          <p:nvPr/>
        </p:nvPicPr>
        <p:blipFill>
          <a:blip r:embed="rId8"/>
          <a:stretch>
            <a:fillRect/>
          </a:stretch>
        </p:blipFill>
        <p:spPr>
          <a:xfrm>
            <a:off x="8093121" y="765134"/>
            <a:ext cx="3751586" cy="5327732"/>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pic>
        <p:nvPicPr>
          <p:cNvPr id="3" name="Little Flowers Childminding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207963" y="4189910"/>
            <a:ext cx="5063758" cy="2500231"/>
          </a:xfrm>
          <a:prstGeom prst="rect">
            <a:avLst/>
          </a:prstGeom>
        </p:spPr>
      </p:pic>
    </p:spTree>
    <p:extLst>
      <p:ext uri="{BB962C8B-B14F-4D97-AF65-F5344CB8AC3E}">
        <p14:creationId xmlns:p14="http://schemas.microsoft.com/office/powerpoint/2010/main" val="409597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9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5466080"/>
            <a:ext cx="4532947" cy="1046386"/>
          </a:xfrm>
        </p:spPr>
        <p:txBody>
          <a:bodyPr>
            <a:noAutofit/>
          </a:bodyPr>
          <a:lstStyle/>
          <a:p>
            <a:r>
              <a:rPr lang="en-GB" sz="1800" dirty="0"/>
              <a:t>An investigation into the available software solutions for the management of documentation and recordings in the childcare profession</a:t>
            </a:r>
          </a:p>
        </p:txBody>
      </p:sp>
      <p:sp>
        <p:nvSpPr>
          <p:cNvPr id="3" name="Subtitle 2"/>
          <p:cNvSpPr>
            <a:spLocks noGrp="1"/>
          </p:cNvSpPr>
          <p:nvPr>
            <p:ph type="subTitle" idx="1"/>
          </p:nvPr>
        </p:nvSpPr>
        <p:spPr>
          <a:xfrm>
            <a:off x="0" y="6522564"/>
            <a:ext cx="3667573" cy="335436"/>
          </a:xfrm>
        </p:spPr>
        <p:txBody>
          <a:bodyPr>
            <a:normAutofit/>
          </a:bodyPr>
          <a:lstStyle/>
          <a:p>
            <a:r>
              <a:rPr lang="en-US" sz="1200" dirty="0"/>
              <a:t>Presented by Jonathan Thomas (241978)</a:t>
            </a:r>
          </a:p>
        </p:txBody>
      </p:sp>
      <p:sp>
        <p:nvSpPr>
          <p:cNvPr id="4" name="Title 1"/>
          <p:cNvSpPr txBox="1">
            <a:spLocks/>
          </p:cNvSpPr>
          <p:nvPr/>
        </p:nvSpPr>
        <p:spPr>
          <a:xfrm>
            <a:off x="0" y="2834640"/>
            <a:ext cx="12192000" cy="863506"/>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6600" kern="1200">
                <a:solidFill>
                  <a:schemeClr val="tx1"/>
                </a:solidFill>
                <a:latin typeface="+mj-lt"/>
                <a:ea typeface="+mj-ea"/>
                <a:cs typeface="+mj-cs"/>
              </a:defRPr>
            </a:lvl1pPr>
          </a:lstStyle>
          <a:p>
            <a:pPr algn="ctr"/>
            <a:r>
              <a:rPr lang="en-GB" sz="5400" dirty="0" smtClean="0"/>
              <a:t>Thank you for listening</a:t>
            </a:r>
            <a:r>
              <a:rPr lang="en-GB" sz="4400" dirty="0" smtClean="0"/>
              <a:t>.</a:t>
            </a:r>
            <a:br>
              <a:rPr lang="en-GB" sz="4400" dirty="0" smtClean="0"/>
            </a:br>
            <a:r>
              <a:rPr lang="en-GB" sz="4400" dirty="0" smtClean="0"/>
              <a:t/>
            </a:r>
            <a:br>
              <a:rPr lang="en-GB" sz="4400" dirty="0" smtClean="0"/>
            </a:br>
            <a:r>
              <a:rPr lang="en-GB" sz="4000" dirty="0" smtClean="0">
                <a:solidFill>
                  <a:schemeClr val="accent2"/>
                </a:solidFill>
              </a:rPr>
              <a:t>Are there any questions?</a:t>
            </a:r>
          </a:p>
        </p:txBody>
      </p:sp>
    </p:spTree>
    <p:extLst>
      <p:ext uri="{BB962C8B-B14F-4D97-AF65-F5344CB8AC3E}">
        <p14:creationId xmlns:p14="http://schemas.microsoft.com/office/powerpoint/2010/main" val="1661282318"/>
      </p:ext>
    </p:extLst>
  </p:cSld>
  <p:clrMapOvr>
    <a:masterClrMapping/>
  </p:clrMapOvr>
  <p:timing>
    <p:tnLst>
      <p:par>
        <p:cTn id="1" dur="indefinite" restart="never" nodeType="tmRoot"/>
      </p:par>
    </p:tnLst>
  </p:timing>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1029</TotalTime>
  <Words>1153</Words>
  <Application>Microsoft Office PowerPoint</Application>
  <PresentationFormat>Widescreen</PresentationFormat>
  <Paragraphs>135</Paragraphs>
  <Slides>17</Slides>
  <Notes>17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Euphemia</vt:lpstr>
      <vt:lpstr>Times New Roman</vt:lpstr>
      <vt:lpstr>Wingdings</vt:lpstr>
      <vt:lpstr>Children Playing 16x9</vt:lpstr>
      <vt:lpstr>An investigation into the available software solutions for the management of documentation and recordings in the childcare profession</vt:lpstr>
      <vt:lpstr>PowerPoint Presentation</vt:lpstr>
      <vt:lpstr>PowerPoint Presentation</vt:lpstr>
      <vt:lpstr>Research Proposal</vt:lpstr>
      <vt:lpstr>Childcare Profession in Wales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 investigation into the available software solutions for the management of documentation and recordings in the childcare profession</vt:lpstr>
    </vt:vector>
  </TitlesOfParts>
  <Company>NPTC Group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available software solutions for the management of documentation and recordings in the childcare profession</dc:title>
  <dc:creator>241978</dc:creator>
  <cp:lastModifiedBy>Jonathan Thomas</cp:lastModifiedBy>
  <cp:revision>74</cp:revision>
  <cp:lastPrinted>2017-12-13T12:36:09Z</cp:lastPrinted>
  <dcterms:created xsi:type="dcterms:W3CDTF">2017-12-05T15:53:43Z</dcterms:created>
  <dcterms:modified xsi:type="dcterms:W3CDTF">2017-12-18T20:01:16Z</dcterms:modified>
</cp:coreProperties>
</file>