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2"/>
  </p:notesMasterIdLst>
  <p:sldIdLst>
    <p:sldId id="256" r:id="rId2"/>
    <p:sldId id="265" r:id="rId3"/>
    <p:sldId id="257" r:id="rId4"/>
    <p:sldId id="258" r:id="rId5"/>
    <p:sldId id="259" r:id="rId6"/>
    <p:sldId id="260" r:id="rId7"/>
    <p:sldId id="261" r:id="rId8"/>
    <p:sldId id="262" r:id="rId9"/>
    <p:sldId id="263" r:id="rId10"/>
    <p:sldId id="264" r:id="rId11"/>
  </p:sldIdLst>
  <p:sldSz cx="9144000" cy="5143500" type="screen16x9"/>
  <p:notesSz cx="6858000" cy="9144000"/>
  <p:embeddedFontLst>
    <p:embeddedFont>
      <p:font typeface="Roboto" panose="02000000000000000000" pitchFamily="2" charset="0"/>
      <p:regular r:id="rId13"/>
      <p:bold r:id="rId14"/>
      <p:italic r:id="rId15"/>
      <p:boldItalic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7" d="100"/>
          <a:sy n="107" d="100"/>
        </p:scale>
        <p:origin x="-84" y="-546"/>
      </p:cViewPr>
      <p:guideLst>
        <p:guide orient="horz" pos="1620"/>
        <p:guide pos="2880"/>
      </p:guideLst>
    </p:cSldViewPr>
  </p:slideViewPr>
  <p:notesTextViewPr>
    <p:cViewPr>
      <p:scale>
        <a:sx n="100" d="100"/>
        <a:sy n="100" d="100"/>
      </p:scale>
      <p:origin x="0" y="87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font" Target="fonts/font1.fntdata"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font" Target="fonts/font4.fntdata"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font" Target="fonts/font3.fntdata"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font" Target="fonts/font2.fntdata"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242dad19faa_0_30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242dad19faa_0_3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As stated in the slide above, JW Marriott was established by J. Willard Marriott and Alice Sheets Marriott in May 1927, wherein it began as an “A&amp;W Root Beer” franchise in Washington D.C. The mission statement of the hotel brand can be stated as - “to focus on the mind, spirit, and body of the guests to offer them a haven via the offerings and programs, that encourage them to enjoy every moment to its fullest. The vision statement, however, is “to be the world’s favourite travel company” (Business Strategy Hub, 2023). The given study aims to evaluate the nature, scope and role of guest services and facilities, in general, and considering the case of JW Marriott, and highlight the significance of hospitality.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2891691ed71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2891691ed71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 </a:t>
            </a:r>
            <a:r>
              <a:rPr lang="en" sz="1200">
                <a:solidFill>
                  <a:schemeClr val="dk1"/>
                </a:solidFill>
                <a:latin typeface="Times New Roman"/>
                <a:ea typeface="Times New Roman"/>
                <a:cs typeface="Times New Roman"/>
                <a:sym typeface="Times New Roman"/>
              </a:rPr>
              <a:t>Business travellers and leisure travellers are often the ones who seek a quiet and luxurious atmosphere when it comes to accommodation during their travelling. Further, as per the demographics, the main target consumer group of the hotel brand include an individual who is around their 30s and who earn a high income on an average basis, with the luxury accommodation services offered by the brand. Besides just the accommodation part, Mariott’s target consumers include individuals seeking high-standard cuisine and catering in the hotel, since the hotel brand assures to offer the most authentic cuisine that is made out of freshly picked high-quality local ingredients and by utilising expert-level culinary skills of the chefs and professional servers (Kuang, 2022).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According to Shastri (2022), JW Mariott very specifically targets the consumers’ requirements, therefore, the target consumers of the hotel are mostly the ones who are very sophisticated, individualistic, and well-defined travellers who are also willing to spend extra money on their accommodations for different purposes. Also, since, Marriott adopts a premium-pricing strategy, its main target consumers include the premium customers seeking luxury.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242dad19faa_0_3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242dad19faa_0_3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2891691ed71_0_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2891691ed71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effective guest service delivery at Marriott involves the use of the concepts of inventive thinking and reflection (Global Data, 2022).  The guest service and facilities at the JW Mariott encompass addressing the accommodation needs and requirements, and requests of the guests throughout their stay at the hotel. The effective guest service offered by the hotel ensures the timely and efficient delivery of the guest's needs, maintenance of a high level of confidentiality for guests, and friendly and attentive guest encounters which further encourage them to revisit the hotel again.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2902135b3e6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2902135b3e6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dirty="0">
                <a:solidFill>
                  <a:schemeClr val="dk1"/>
                </a:solidFill>
                <a:latin typeface="Times New Roman"/>
                <a:ea typeface="Times New Roman"/>
                <a:cs typeface="Times New Roman"/>
                <a:sym typeface="Times New Roman"/>
              </a:rPr>
              <a:t>According to Selvamani (2018), effective hospitality can be understood as the most essential factor for the hotels since it ensures the smooth delivery of the guests’ needs and expectations and fulfilment of the guests requirements which further ensures the delivery of the excellent guest service. Hospitality further plays a prominent role in creating a friendly and welcoming service atmosphere for the guests wherein they feel valued and listened to (Galore Inn, 2023). Apart from this, effective hospitality as delivered by the hotel brands supports the building of emotional relationships between the hotel brands and guests which helps in fostering guest loyalty in the long run (Amadeus, 2023). The emotional relationships further ensure the guests are revisiting the same brand again and again to fulfil their several hospitality needs. </a:t>
            </a: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2891691ed71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2891691ed71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0" i="0" u="none" strike="noStrike" cap="none" dirty="0">
                <a:solidFill>
                  <a:srgbClr val="000000"/>
                </a:solidFill>
                <a:latin typeface="Arial"/>
                <a:ea typeface="Arial"/>
                <a:cs typeface="Arial"/>
                <a:sym typeface="Arial"/>
              </a:rPr>
              <a:t>As stated by </a:t>
            </a:r>
            <a:r>
              <a:rPr lang="en-IN" sz="1100" b="0" i="0" u="none" strike="noStrike" cap="none" dirty="0" err="1">
                <a:solidFill>
                  <a:srgbClr val="000000"/>
                </a:solidFill>
                <a:latin typeface="Arial"/>
                <a:ea typeface="Arial"/>
                <a:cs typeface="Arial"/>
                <a:sym typeface="Arial"/>
              </a:rPr>
              <a:t>Vianna</a:t>
            </a:r>
            <a:r>
              <a:rPr lang="en-IN" sz="1100" b="0" i="0" u="none" strike="noStrike" cap="none" dirty="0">
                <a:solidFill>
                  <a:srgbClr val="000000"/>
                </a:solidFill>
                <a:latin typeface="Arial"/>
                <a:ea typeface="Arial"/>
                <a:cs typeface="Arial"/>
                <a:sym typeface="Arial"/>
              </a:rPr>
              <a:t> (2021), hotels today try to meet and exceed the expectations of guests by integrating various innovative digital solutions into their daily service provisions in the form of special applications and wearable devices which also make the visits less stressful for the guests (</a:t>
            </a:r>
            <a:r>
              <a:rPr lang="en-IN" sz="1100" b="0" i="0" u="none" strike="noStrike" cap="none" dirty="0" err="1">
                <a:solidFill>
                  <a:srgbClr val="000000"/>
                </a:solidFill>
                <a:latin typeface="Arial"/>
                <a:ea typeface="Arial"/>
                <a:cs typeface="Arial"/>
                <a:sym typeface="Arial"/>
              </a:rPr>
              <a:t>Panchapakesan</a:t>
            </a:r>
            <a:r>
              <a:rPr lang="en-IN" sz="1100" b="0" i="0" u="none" strike="noStrike" cap="none" dirty="0">
                <a:solidFill>
                  <a:srgbClr val="000000"/>
                </a:solidFill>
                <a:latin typeface="Arial"/>
                <a:ea typeface="Arial"/>
                <a:cs typeface="Arial"/>
                <a:sym typeface="Arial"/>
              </a:rPr>
              <a:t>, 2020). Further, the hotel managers adopt the active listening approach to communicate and interact with the guests to take into account their special needs and requisites and deliver them in the most effective manner at the same time. In addition, feedback from the guests is gathered to better understand the problematic situations and solve them immediately to further meet/exceed the expectations of the guests. The guest feedback also provides information on what guests want, how they behave, and what their expectations are from the services wherein the information is used further to exceed their usual expectations of the hotel service. The tools that are commonly utilised to gather feedback from the guests involve in-person information exchange, guest surveys, and other such methods (</a:t>
            </a:r>
            <a:r>
              <a:rPr lang="en-IN" sz="1100" b="0" i="0" u="none" strike="noStrike" cap="none" dirty="0" err="1">
                <a:solidFill>
                  <a:srgbClr val="000000"/>
                </a:solidFill>
                <a:latin typeface="Arial"/>
                <a:ea typeface="Arial"/>
                <a:cs typeface="Arial"/>
                <a:sym typeface="Arial"/>
              </a:rPr>
              <a:t>Chron</a:t>
            </a:r>
            <a:r>
              <a:rPr lang="en-IN" sz="1100" b="0" i="0" u="none" strike="noStrike" cap="none">
                <a:solidFill>
                  <a:srgbClr val="000000"/>
                </a:solidFill>
                <a:latin typeface="Arial"/>
                <a:ea typeface="Arial"/>
                <a:cs typeface="Arial"/>
                <a:sym typeface="Arial"/>
              </a:rPr>
              <a:t> Contributor, 2021).</a:t>
            </a:r>
            <a:endParaRPr lang="en-US" sz="1100">
              <a:latin typeface="Arial"/>
              <a:ea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2891691ed71_0_5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2891691ed71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242dad19faa_0_34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242dad19faa_0_3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6;p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7" name="Google Shape;27;p3"/>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5" name="Google Shape;45;p6"/>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1" name="Google Shape;6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9"/>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3" name="Google Shape;63;p9"/>
          <p:cNvSpPr txBox="1">
            <a:spLocks noGrp="1"/>
          </p:cNvSpPr>
          <p:nvPr>
            <p:ph type="subTitle" idx="1"/>
          </p:nvPr>
        </p:nvSpPr>
        <p:spPr>
          <a:xfrm>
            <a:off x="265500" y="2769001"/>
            <a:ext cx="4045200" cy="12693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65" name="Google Shape;65;p9"/>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7.xml" /><Relationship Id="rId4" Type="http://schemas.openxmlformats.org/officeDocument/2006/relationships/image" Target="../media/image2.png"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6.xml" /></Relationships>
</file>

<file path=ppt/slides/_rels/slide6.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5.xml" /><Relationship Id="rId1" Type="http://schemas.openxmlformats.org/officeDocument/2006/relationships/slideLayout" Target="../slideLayouts/slideLayout6.xml" /></Relationships>
</file>

<file path=ppt/slides/_rels/slide7.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7.xml" /><Relationship Id="rId1" Type="http://schemas.openxmlformats.org/officeDocument/2006/relationships/slideLayout" Target="../slideLayouts/slideLayout6.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Shape 84"/>
        <p:cNvGrpSpPr/>
        <p:nvPr/>
      </p:nvGrpSpPr>
      <p:grpSpPr>
        <a:xfrm>
          <a:off x="0" y="0"/>
          <a:ext cx="0" cy="0"/>
          <a:chOff x="0" y="0"/>
          <a:chExt cx="0" cy="0"/>
        </a:xfrm>
      </p:grpSpPr>
      <p:sp>
        <p:nvSpPr>
          <p:cNvPr id="85" name="Google Shape;85;p13"/>
          <p:cNvSpPr txBox="1">
            <a:spLocks noGrp="1"/>
          </p:cNvSpPr>
          <p:nvPr>
            <p:ph type="title"/>
          </p:nvPr>
        </p:nvSpPr>
        <p:spPr>
          <a:xfrm>
            <a:off x="1146100" y="1611825"/>
            <a:ext cx="7199700" cy="2085000"/>
          </a:xfrm>
          <a:prstGeom prst="rect">
            <a:avLst/>
          </a:prstGeom>
          <a:solidFill>
            <a:schemeClr val="dk2"/>
          </a:solidFill>
          <a:ln w="28575" cap="flat" cmpd="sng">
            <a:solidFill>
              <a:srgbClr val="000000"/>
            </a:solidFill>
            <a:prstDash val="solid"/>
            <a:round/>
            <a:headEnd type="none" w="sm" len="sm"/>
            <a:tailEnd type="none" w="sm" len="sm"/>
          </a:ln>
        </p:spPr>
        <p:txBody>
          <a:bodyPr spcFirstLastPara="1" wrap="square" lIns="91425" tIns="91425" rIns="91425" bIns="91425" anchor="ctr" anchorCtr="0">
            <a:normAutofit/>
          </a:bodyPr>
          <a:lstStyle/>
          <a:p>
            <a:pPr marL="0" lvl="0" indent="0" algn="ctr" rtl="0">
              <a:lnSpc>
                <a:spcPct val="100000"/>
              </a:lnSpc>
              <a:spcBef>
                <a:spcPts val="1400"/>
              </a:spcBef>
              <a:spcAft>
                <a:spcPts val="0"/>
              </a:spcAft>
              <a:buNone/>
            </a:pPr>
            <a:endParaRPr sz="1800" b="1">
              <a:latin typeface="Times New Roman"/>
              <a:ea typeface="Times New Roman"/>
              <a:cs typeface="Times New Roman"/>
              <a:sym typeface="Times New Roman"/>
            </a:endParaRPr>
          </a:p>
          <a:p>
            <a:pPr marL="0" lvl="0" indent="0" algn="ctr" rtl="0">
              <a:lnSpc>
                <a:spcPct val="100000"/>
              </a:lnSpc>
              <a:spcBef>
                <a:spcPts val="1400"/>
              </a:spcBef>
              <a:spcAft>
                <a:spcPts val="0"/>
              </a:spcAft>
              <a:buNone/>
            </a:pPr>
            <a:r>
              <a:rPr lang="en" sz="1800" b="1">
                <a:latin typeface="Times New Roman"/>
                <a:ea typeface="Times New Roman"/>
                <a:cs typeface="Times New Roman"/>
                <a:sym typeface="Times New Roman"/>
              </a:rPr>
              <a:t>BMIH4003 Hospitality &amp; Guest Services</a:t>
            </a:r>
            <a:endParaRPr sz="1800" b="1">
              <a:latin typeface="Times New Roman"/>
              <a:ea typeface="Times New Roman"/>
              <a:cs typeface="Times New Roman"/>
              <a:sym typeface="Times New Roman"/>
            </a:endParaRPr>
          </a:p>
          <a:p>
            <a:pPr marL="0" lvl="0" indent="0" algn="ctr" rtl="0">
              <a:lnSpc>
                <a:spcPct val="100000"/>
              </a:lnSpc>
              <a:spcBef>
                <a:spcPts val="1400"/>
              </a:spcBef>
              <a:spcAft>
                <a:spcPts val="0"/>
              </a:spcAft>
              <a:buNone/>
            </a:pPr>
            <a:r>
              <a:rPr lang="en" sz="1800" b="1">
                <a:latin typeface="Times New Roman"/>
                <a:ea typeface="Times New Roman"/>
                <a:cs typeface="Times New Roman"/>
                <a:sym typeface="Times New Roman"/>
              </a:rPr>
              <a:t>Assessment 1: Presentation </a:t>
            </a:r>
            <a:endParaRPr sz="1800" b="1">
              <a:latin typeface="Times New Roman"/>
              <a:ea typeface="Times New Roman"/>
              <a:cs typeface="Times New Roman"/>
              <a:sym typeface="Times New Roman"/>
            </a:endParaRPr>
          </a:p>
          <a:p>
            <a:pPr marL="0" lvl="0" indent="0" algn="ctr" rtl="0">
              <a:lnSpc>
                <a:spcPct val="100000"/>
              </a:lnSpc>
              <a:spcBef>
                <a:spcPts val="1400"/>
              </a:spcBef>
              <a:spcAft>
                <a:spcPts val="400"/>
              </a:spcAft>
              <a:buNone/>
            </a:pPr>
            <a:endParaRPr sz="1800" b="1">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US" b="1" dirty="0">
                <a:latin typeface="Times New Roman" pitchFamily="18" charset="0"/>
                <a:cs typeface="Times New Roman" pitchFamily="18" charset="0"/>
              </a:rPr>
              <a:t>Content</a:t>
            </a:r>
          </a:p>
        </p:txBody>
      </p:sp>
      <p:sp>
        <p:nvSpPr>
          <p:cNvPr id="4" name="Text Placeholder 3"/>
          <p:cNvSpPr>
            <a:spLocks noGrp="1"/>
          </p:cNvSpPr>
          <p:nvPr>
            <p:ph type="body" idx="1"/>
          </p:nvPr>
        </p:nvSpPr>
        <p:spPr/>
        <p:txBody>
          <a:bodyPr/>
          <a:lstStyle/>
          <a:p>
            <a:r>
              <a:rPr lang="en-US" dirty="0">
                <a:latin typeface="Times New Roman" pitchFamily="18" charset="0"/>
                <a:cs typeface="Times New Roman" pitchFamily="18" charset="0"/>
              </a:rPr>
              <a:t>Introduction </a:t>
            </a:r>
          </a:p>
          <a:p>
            <a:r>
              <a:rPr lang="en-US" dirty="0">
                <a:latin typeface="Times New Roman" pitchFamily="18" charset="0"/>
                <a:cs typeface="Times New Roman" pitchFamily="18" charset="0"/>
              </a:rPr>
              <a:t>JW Marriott’s main consumers and the reason behind the selection</a:t>
            </a:r>
          </a:p>
          <a:p>
            <a:r>
              <a:rPr lang="en-US" dirty="0">
                <a:latin typeface="Times New Roman" pitchFamily="18" charset="0"/>
                <a:cs typeface="Times New Roman" pitchFamily="18" charset="0"/>
              </a:rPr>
              <a:t>Nature, scope and role of guest services and facilities in general</a:t>
            </a:r>
          </a:p>
          <a:p>
            <a:r>
              <a:rPr lang="en-US" dirty="0">
                <a:latin typeface="Times New Roman" pitchFamily="18" charset="0"/>
                <a:cs typeface="Times New Roman" pitchFamily="18" charset="0"/>
              </a:rPr>
              <a:t>Nature, scope and role of guest services and facilities in the case of JW Marriott</a:t>
            </a:r>
          </a:p>
          <a:p>
            <a:r>
              <a:rPr lang="en-US" dirty="0">
                <a:latin typeface="Times New Roman" pitchFamily="18" charset="0"/>
                <a:cs typeface="Times New Roman" pitchFamily="18" charset="0"/>
              </a:rPr>
              <a:t>Importance of hospitality</a:t>
            </a:r>
          </a:p>
          <a:p>
            <a:r>
              <a:rPr lang="en-US" dirty="0">
                <a:latin typeface="Times New Roman" pitchFamily="18" charset="0"/>
                <a:cs typeface="Times New Roman" pitchFamily="18" charset="0"/>
              </a:rPr>
              <a:t>Strategies applied by hotels to meet/exceed guest expectations</a:t>
            </a:r>
          </a:p>
          <a:p>
            <a:r>
              <a:rPr lang="en-US" dirty="0">
                <a:latin typeface="Times New Roman" pitchFamily="18" charset="0"/>
                <a:cs typeface="Times New Roman" pitchFamily="18" charset="0"/>
              </a:rPr>
              <a:t>Summary</a:t>
            </a:r>
          </a:p>
          <a:p>
            <a:r>
              <a:rPr lang="en-US" dirty="0">
                <a:latin typeface="Times New Roman" pitchFamily="18" charset="0"/>
                <a:cs typeface="Times New Roman" pitchFamily="18" charset="0"/>
              </a:rPr>
              <a:t>Reference List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Shape 89"/>
        <p:cNvGrpSpPr/>
        <p:nvPr/>
      </p:nvGrpSpPr>
      <p:grpSpPr>
        <a:xfrm>
          <a:off x="0" y="0"/>
          <a:ext cx="0" cy="0"/>
          <a:chOff x="0" y="0"/>
          <a:chExt cx="0" cy="0"/>
        </a:xfrm>
      </p:grpSpPr>
      <p:sp>
        <p:nvSpPr>
          <p:cNvPr id="90" name="Google Shape;90;p14"/>
          <p:cNvSpPr txBox="1">
            <a:spLocks noGrp="1"/>
          </p:cNvSpPr>
          <p:nvPr>
            <p:ph type="title"/>
          </p:nvPr>
        </p:nvSpPr>
        <p:spPr>
          <a:xfrm>
            <a:off x="737525" y="650000"/>
            <a:ext cx="7797000" cy="692100"/>
          </a:xfrm>
          <a:prstGeom prst="rect">
            <a:avLst/>
          </a:prstGeom>
          <a:solidFill>
            <a:schemeClr val="lt1"/>
          </a:solidFill>
          <a:ln w="2857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lnSpc>
                <a:spcPct val="115000"/>
              </a:lnSpc>
              <a:spcBef>
                <a:spcPts val="0"/>
              </a:spcBef>
              <a:spcAft>
                <a:spcPts val="0"/>
              </a:spcAft>
              <a:buNone/>
            </a:pPr>
            <a:r>
              <a:rPr lang="en" sz="2400" b="1">
                <a:solidFill>
                  <a:schemeClr val="dk2"/>
                </a:solidFill>
                <a:latin typeface="Times New Roman"/>
                <a:ea typeface="Times New Roman"/>
                <a:cs typeface="Times New Roman"/>
                <a:sym typeface="Times New Roman"/>
              </a:rPr>
              <a:t>Introduction to JW Marriott</a:t>
            </a:r>
            <a:endParaRPr sz="2400">
              <a:solidFill>
                <a:schemeClr val="dk2"/>
              </a:solidFill>
            </a:endParaRPr>
          </a:p>
        </p:txBody>
      </p:sp>
      <p:sp>
        <p:nvSpPr>
          <p:cNvPr id="91" name="Google Shape;91;p14"/>
          <p:cNvSpPr txBox="1">
            <a:spLocks noGrp="1"/>
          </p:cNvSpPr>
          <p:nvPr>
            <p:ph type="subTitle" idx="4294967295"/>
          </p:nvPr>
        </p:nvSpPr>
        <p:spPr>
          <a:xfrm>
            <a:off x="460850" y="1564625"/>
            <a:ext cx="4821900" cy="3189900"/>
          </a:xfrm>
          <a:prstGeom prst="rect">
            <a:avLst/>
          </a:prstGeom>
          <a:solidFill>
            <a:schemeClr val="dk2"/>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rmAutofit fontScale="85000" lnSpcReduction="20000"/>
          </a:bodyPr>
          <a:lstStyle/>
          <a:p>
            <a:pPr marL="457200" lvl="0" indent="-304165" algn="just" rtl="0">
              <a:lnSpc>
                <a:spcPct val="150000"/>
              </a:lnSpc>
              <a:spcBef>
                <a:spcPts val="0"/>
              </a:spcBef>
              <a:spcAft>
                <a:spcPts val="0"/>
              </a:spcAft>
              <a:buClr>
                <a:schemeClr val="lt1"/>
              </a:buClr>
              <a:buSzPct val="100000"/>
              <a:buFont typeface="Times New Roman"/>
              <a:buChar char="●"/>
            </a:pPr>
            <a:r>
              <a:rPr lang="en" sz="1400">
                <a:solidFill>
                  <a:schemeClr val="lt1"/>
                </a:solidFill>
                <a:latin typeface="Times New Roman"/>
                <a:ea typeface="Times New Roman"/>
                <a:cs typeface="Times New Roman"/>
                <a:sym typeface="Times New Roman"/>
              </a:rPr>
              <a:t>JW Marriott is a luxury hotel brand and a part of Marriott International’s luxury portfolio.</a:t>
            </a:r>
            <a:endParaRPr sz="1400">
              <a:solidFill>
                <a:schemeClr val="lt1"/>
              </a:solidFill>
              <a:latin typeface="Times New Roman"/>
              <a:ea typeface="Times New Roman"/>
              <a:cs typeface="Times New Roman"/>
              <a:sym typeface="Times New Roman"/>
            </a:endParaRPr>
          </a:p>
          <a:p>
            <a:pPr marL="457200" lvl="0" indent="-304165" algn="just" rtl="0">
              <a:lnSpc>
                <a:spcPct val="150000"/>
              </a:lnSpc>
              <a:spcBef>
                <a:spcPts val="0"/>
              </a:spcBef>
              <a:spcAft>
                <a:spcPts val="0"/>
              </a:spcAft>
              <a:buClr>
                <a:schemeClr val="lt1"/>
              </a:buClr>
              <a:buSzPct val="100000"/>
              <a:buFont typeface="Times New Roman"/>
              <a:buChar char="●"/>
            </a:pPr>
            <a:r>
              <a:rPr lang="en" sz="1400">
                <a:solidFill>
                  <a:schemeClr val="lt1"/>
                </a:solidFill>
                <a:latin typeface="Times New Roman"/>
                <a:ea typeface="Times New Roman"/>
                <a:cs typeface="Times New Roman"/>
                <a:sym typeface="Times New Roman"/>
              </a:rPr>
              <a:t>The award-winning properties of JW Marriott include beautiful resorts across different parts of the world (Marriott, 2023).</a:t>
            </a:r>
            <a:endParaRPr sz="1400">
              <a:solidFill>
                <a:schemeClr val="lt1"/>
              </a:solidFill>
              <a:latin typeface="Times New Roman"/>
              <a:ea typeface="Times New Roman"/>
              <a:cs typeface="Times New Roman"/>
              <a:sym typeface="Times New Roman"/>
            </a:endParaRPr>
          </a:p>
          <a:p>
            <a:pPr marL="457200" lvl="0" indent="-304165" algn="just" rtl="0">
              <a:lnSpc>
                <a:spcPct val="150000"/>
              </a:lnSpc>
              <a:spcBef>
                <a:spcPts val="0"/>
              </a:spcBef>
              <a:spcAft>
                <a:spcPts val="0"/>
              </a:spcAft>
              <a:buClr>
                <a:schemeClr val="lt1"/>
              </a:buClr>
              <a:buSzPct val="100000"/>
              <a:buFont typeface="Times New Roman"/>
              <a:buChar char="●"/>
            </a:pPr>
            <a:r>
              <a:rPr lang="en" sz="1400">
                <a:solidFill>
                  <a:schemeClr val="lt1"/>
                </a:solidFill>
                <a:latin typeface="Times New Roman"/>
                <a:ea typeface="Times New Roman"/>
                <a:cs typeface="Times New Roman"/>
                <a:sym typeface="Times New Roman"/>
              </a:rPr>
              <a:t>The hotel brand was introduced and established by J. Willard Marriott and Alice Sheets Marriott in the year 1927 in the month of May.</a:t>
            </a:r>
            <a:endParaRPr sz="1400">
              <a:solidFill>
                <a:schemeClr val="lt1"/>
              </a:solidFill>
              <a:latin typeface="Times New Roman"/>
              <a:ea typeface="Times New Roman"/>
              <a:cs typeface="Times New Roman"/>
              <a:sym typeface="Times New Roman"/>
            </a:endParaRPr>
          </a:p>
          <a:p>
            <a:pPr marL="457200" lvl="0" indent="-304165" algn="just" rtl="0">
              <a:lnSpc>
                <a:spcPct val="150000"/>
              </a:lnSpc>
              <a:spcBef>
                <a:spcPts val="0"/>
              </a:spcBef>
              <a:spcAft>
                <a:spcPts val="0"/>
              </a:spcAft>
              <a:buClr>
                <a:schemeClr val="lt1"/>
              </a:buClr>
              <a:buSzPct val="100000"/>
              <a:buFont typeface="Times New Roman"/>
              <a:buChar char="●"/>
            </a:pPr>
            <a:r>
              <a:rPr lang="en" sz="1400">
                <a:solidFill>
                  <a:schemeClr val="lt1"/>
                </a:solidFill>
                <a:latin typeface="Times New Roman"/>
                <a:ea typeface="Times New Roman"/>
                <a:cs typeface="Times New Roman"/>
                <a:sym typeface="Times New Roman"/>
              </a:rPr>
              <a:t>Marriott began its first business operations as an “A&amp;W Root Beer” franchise in Washington D.C., and now it has grown to be one of the biggest luxury hotel brands in the world (Marriott, 2023). </a:t>
            </a:r>
            <a:endParaRPr sz="1400">
              <a:solidFill>
                <a:schemeClr val="lt1"/>
              </a:solidFill>
              <a:latin typeface="Times New Roman"/>
              <a:ea typeface="Times New Roman"/>
              <a:cs typeface="Times New Roman"/>
              <a:sym typeface="Times New Roman"/>
            </a:endParaRPr>
          </a:p>
          <a:p>
            <a:pPr marL="457200" lvl="0" indent="-304165" algn="just" rtl="0">
              <a:lnSpc>
                <a:spcPct val="150000"/>
              </a:lnSpc>
              <a:spcBef>
                <a:spcPts val="0"/>
              </a:spcBef>
              <a:spcAft>
                <a:spcPts val="0"/>
              </a:spcAft>
              <a:buClr>
                <a:schemeClr val="lt1"/>
              </a:buClr>
              <a:buSzPct val="100000"/>
              <a:buFont typeface="Times New Roman"/>
              <a:buChar char="●"/>
            </a:pPr>
            <a:r>
              <a:rPr lang="en" sz="1400">
                <a:solidFill>
                  <a:schemeClr val="lt1"/>
                </a:solidFill>
                <a:latin typeface="Times New Roman"/>
                <a:ea typeface="Times New Roman"/>
                <a:cs typeface="Times New Roman"/>
                <a:sym typeface="Times New Roman"/>
              </a:rPr>
              <a:t>Currently, there are around 100 JW Marriott hotels, across 30 countries around the world.</a:t>
            </a:r>
            <a:endParaRPr sz="1400">
              <a:solidFill>
                <a:schemeClr val="lt1"/>
              </a:solidFill>
              <a:latin typeface="Times New Roman"/>
              <a:ea typeface="Times New Roman"/>
              <a:cs typeface="Times New Roman"/>
              <a:sym typeface="Times New Roman"/>
            </a:endParaRPr>
          </a:p>
        </p:txBody>
      </p:sp>
      <p:pic>
        <p:nvPicPr>
          <p:cNvPr id="92" name="Google Shape;92;p14"/>
          <p:cNvPicPr preferRelativeResize="0"/>
          <p:nvPr/>
        </p:nvPicPr>
        <p:blipFill>
          <a:blip r:embed="rId3">
            <a:alphaModFix/>
          </a:blip>
          <a:stretch>
            <a:fillRect/>
          </a:stretch>
        </p:blipFill>
        <p:spPr>
          <a:xfrm>
            <a:off x="5866850" y="1478450"/>
            <a:ext cx="3042225" cy="1581950"/>
          </a:xfrm>
          <a:prstGeom prst="rect">
            <a:avLst/>
          </a:prstGeom>
          <a:noFill/>
          <a:ln>
            <a:noFill/>
          </a:ln>
        </p:spPr>
      </p:pic>
      <p:pic>
        <p:nvPicPr>
          <p:cNvPr id="93" name="Google Shape;93;p14"/>
          <p:cNvPicPr preferRelativeResize="0"/>
          <p:nvPr/>
        </p:nvPicPr>
        <p:blipFill>
          <a:blip r:embed="rId4">
            <a:alphaModFix/>
          </a:blip>
          <a:stretch>
            <a:fillRect/>
          </a:stretch>
        </p:blipFill>
        <p:spPr>
          <a:xfrm>
            <a:off x="5866852" y="3246085"/>
            <a:ext cx="3042227" cy="159538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Shape 97"/>
        <p:cNvGrpSpPr/>
        <p:nvPr/>
      </p:nvGrpSpPr>
      <p:grpSpPr>
        <a:xfrm>
          <a:off x="0" y="0"/>
          <a:ext cx="0" cy="0"/>
          <a:chOff x="0" y="0"/>
          <a:chExt cx="0" cy="0"/>
        </a:xfrm>
      </p:grpSpPr>
      <p:sp>
        <p:nvSpPr>
          <p:cNvPr id="98" name="Google Shape;98;p15"/>
          <p:cNvSpPr txBox="1">
            <a:spLocks noGrp="1"/>
          </p:cNvSpPr>
          <p:nvPr>
            <p:ph type="title"/>
          </p:nvPr>
        </p:nvSpPr>
        <p:spPr>
          <a:xfrm>
            <a:off x="673500" y="452175"/>
            <a:ext cx="7797000" cy="840600"/>
          </a:xfrm>
          <a:prstGeom prst="rect">
            <a:avLst/>
          </a:prstGeom>
          <a:solidFill>
            <a:schemeClr val="lt1"/>
          </a:solidFill>
          <a:ln w="28575" cap="flat" cmpd="sng">
            <a:solidFill>
              <a:schemeClr val="dk2"/>
            </a:solidFill>
            <a:prstDash val="solid"/>
            <a:round/>
            <a:headEnd type="none" w="sm" len="sm"/>
            <a:tailEnd type="none" w="sm" len="sm"/>
          </a:ln>
        </p:spPr>
        <p:txBody>
          <a:bodyPr spcFirstLastPara="1" wrap="square" lIns="91425" tIns="91425" rIns="91425" bIns="91425" anchor="t" anchorCtr="0">
            <a:normAutofit fontScale="90000"/>
          </a:bodyPr>
          <a:lstStyle/>
          <a:p>
            <a:pPr marL="0" lvl="0" indent="0" algn="ctr" rtl="0">
              <a:lnSpc>
                <a:spcPct val="115000"/>
              </a:lnSpc>
              <a:spcBef>
                <a:spcPts val="0"/>
              </a:spcBef>
              <a:spcAft>
                <a:spcPts val="0"/>
              </a:spcAft>
              <a:buNone/>
            </a:pPr>
            <a:r>
              <a:rPr lang="en" sz="2400" b="1">
                <a:solidFill>
                  <a:schemeClr val="dk2"/>
                </a:solidFill>
                <a:latin typeface="Times New Roman"/>
                <a:ea typeface="Times New Roman"/>
                <a:cs typeface="Times New Roman"/>
                <a:sym typeface="Times New Roman"/>
              </a:rPr>
              <a:t>JW Marriott's main consumers and the reason behind the selection</a:t>
            </a:r>
            <a:endParaRPr sz="2400" b="1">
              <a:solidFill>
                <a:schemeClr val="dk2"/>
              </a:solidFill>
              <a:latin typeface="Times New Roman"/>
              <a:ea typeface="Times New Roman"/>
              <a:cs typeface="Times New Roman"/>
              <a:sym typeface="Times New Roman"/>
            </a:endParaRPr>
          </a:p>
          <a:p>
            <a:pPr marL="0" lvl="0" indent="0" algn="ctr" rtl="0">
              <a:lnSpc>
                <a:spcPct val="115000"/>
              </a:lnSpc>
              <a:spcBef>
                <a:spcPts val="0"/>
              </a:spcBef>
              <a:spcAft>
                <a:spcPts val="0"/>
              </a:spcAft>
              <a:buNone/>
            </a:pPr>
            <a:endParaRPr sz="2400" b="1">
              <a:solidFill>
                <a:schemeClr val="dk2"/>
              </a:solidFill>
              <a:latin typeface="Times New Roman"/>
              <a:ea typeface="Times New Roman"/>
              <a:cs typeface="Times New Roman"/>
              <a:sym typeface="Times New Roman"/>
            </a:endParaRPr>
          </a:p>
        </p:txBody>
      </p:sp>
      <p:sp>
        <p:nvSpPr>
          <p:cNvPr id="99" name="Google Shape;99;p15"/>
          <p:cNvSpPr txBox="1">
            <a:spLocks noGrp="1"/>
          </p:cNvSpPr>
          <p:nvPr>
            <p:ph type="subTitle" idx="4294967295"/>
          </p:nvPr>
        </p:nvSpPr>
        <p:spPr>
          <a:xfrm>
            <a:off x="403700" y="1640100"/>
            <a:ext cx="5126400" cy="3201300"/>
          </a:xfrm>
          <a:prstGeom prst="rect">
            <a:avLst/>
          </a:prstGeom>
          <a:solidFill>
            <a:schemeClr val="dk2"/>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rmAutofit/>
          </a:bodyPr>
          <a:lstStyle/>
          <a:p>
            <a:pPr marL="0" lvl="0" indent="0" algn="just" rtl="0">
              <a:lnSpc>
                <a:spcPct val="150000"/>
              </a:lnSpc>
              <a:spcBef>
                <a:spcPts val="0"/>
              </a:spcBef>
              <a:spcAft>
                <a:spcPts val="0"/>
              </a:spcAft>
              <a:buNone/>
            </a:pPr>
            <a:r>
              <a:rPr lang="en" sz="1200">
                <a:solidFill>
                  <a:schemeClr val="lt1"/>
                </a:solidFill>
                <a:latin typeface="Times New Roman"/>
                <a:ea typeface="Times New Roman"/>
                <a:cs typeface="Times New Roman"/>
                <a:sym typeface="Times New Roman"/>
              </a:rPr>
              <a:t>The main target consumer groups of JW Marriott include </a:t>
            </a:r>
            <a:endParaRPr sz="1200">
              <a:solidFill>
                <a:schemeClr val="lt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lt1"/>
              </a:buClr>
              <a:buSzPts val="1200"/>
              <a:buFont typeface="Times New Roman"/>
              <a:buChar char="●"/>
            </a:pPr>
            <a:r>
              <a:rPr lang="en" sz="1200">
                <a:solidFill>
                  <a:schemeClr val="lt1"/>
                </a:solidFill>
                <a:latin typeface="Times New Roman"/>
                <a:ea typeface="Times New Roman"/>
                <a:cs typeface="Times New Roman"/>
                <a:sym typeface="Times New Roman"/>
              </a:rPr>
              <a:t>both leisure travellers and business travellers</a:t>
            </a:r>
            <a:endParaRPr sz="1200">
              <a:solidFill>
                <a:schemeClr val="lt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lt1"/>
              </a:buClr>
              <a:buSzPts val="1200"/>
              <a:buFont typeface="Times New Roman"/>
              <a:buChar char="●"/>
            </a:pPr>
            <a:r>
              <a:rPr lang="en" sz="1200">
                <a:solidFill>
                  <a:schemeClr val="lt1"/>
                </a:solidFill>
                <a:latin typeface="Times New Roman"/>
                <a:ea typeface="Times New Roman"/>
                <a:cs typeface="Times New Roman"/>
                <a:sym typeface="Times New Roman"/>
              </a:rPr>
              <a:t>individuals in their 30s who earn a high income on an average basis</a:t>
            </a:r>
            <a:endParaRPr sz="1200">
              <a:solidFill>
                <a:schemeClr val="lt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lt1"/>
              </a:buClr>
              <a:buSzPts val="1200"/>
              <a:buFont typeface="Times New Roman"/>
              <a:buChar char="●"/>
            </a:pPr>
            <a:r>
              <a:rPr lang="en" sz="1200">
                <a:solidFill>
                  <a:schemeClr val="lt1"/>
                </a:solidFill>
                <a:latin typeface="Times New Roman"/>
                <a:ea typeface="Times New Roman"/>
                <a:cs typeface="Times New Roman"/>
                <a:sym typeface="Times New Roman"/>
              </a:rPr>
              <a:t>individuals seeking high-standard cuisine and catering in the hotel</a:t>
            </a:r>
            <a:endParaRPr sz="1200">
              <a:solidFill>
                <a:schemeClr val="lt1"/>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endParaRPr sz="1200">
              <a:solidFill>
                <a:schemeClr val="lt1"/>
              </a:solidFill>
              <a:latin typeface="Times New Roman"/>
              <a:ea typeface="Times New Roman"/>
              <a:cs typeface="Times New Roman"/>
              <a:sym typeface="Times New Roman"/>
            </a:endParaRPr>
          </a:p>
        </p:txBody>
      </p:sp>
      <p:pic>
        <p:nvPicPr>
          <p:cNvPr id="100" name="Google Shape;100;p15"/>
          <p:cNvPicPr preferRelativeResize="0"/>
          <p:nvPr/>
        </p:nvPicPr>
        <p:blipFill>
          <a:blip r:embed="rId3">
            <a:alphaModFix/>
          </a:blip>
          <a:stretch>
            <a:fillRect/>
          </a:stretch>
        </p:blipFill>
        <p:spPr>
          <a:xfrm>
            <a:off x="5707225" y="1717175"/>
            <a:ext cx="3309100" cy="2779644"/>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Shape 104"/>
        <p:cNvGrpSpPr/>
        <p:nvPr/>
      </p:nvGrpSpPr>
      <p:grpSpPr>
        <a:xfrm>
          <a:off x="0" y="0"/>
          <a:ext cx="0" cy="0"/>
          <a:chOff x="0" y="0"/>
          <a:chExt cx="0" cy="0"/>
        </a:xfrm>
      </p:grpSpPr>
      <p:sp>
        <p:nvSpPr>
          <p:cNvPr id="105" name="Google Shape;105;p16"/>
          <p:cNvSpPr txBox="1">
            <a:spLocks noGrp="1"/>
          </p:cNvSpPr>
          <p:nvPr>
            <p:ph type="title"/>
          </p:nvPr>
        </p:nvSpPr>
        <p:spPr>
          <a:xfrm>
            <a:off x="1276875" y="179850"/>
            <a:ext cx="6330600" cy="741900"/>
          </a:xfrm>
          <a:prstGeom prst="rect">
            <a:avLst/>
          </a:prstGeom>
          <a:solidFill>
            <a:schemeClr val="lt1"/>
          </a:solidFill>
          <a:ln w="38100" cap="flat" cmpd="sng">
            <a:solidFill>
              <a:srgbClr val="073763"/>
            </a:solidFill>
            <a:prstDash val="solid"/>
            <a:round/>
            <a:headEnd type="none" w="sm" len="sm"/>
            <a:tailEnd type="none" w="sm" len="sm"/>
          </a:ln>
          <a:effectLst>
            <a:outerShdw blurRad="57150" algn="bl" rotWithShape="0">
              <a:schemeClr val="lt1">
                <a:alpha val="33000"/>
              </a:schemeClr>
            </a:outerShdw>
          </a:effectLst>
        </p:spPr>
        <p:txBody>
          <a:bodyPr spcFirstLastPara="1" wrap="square" lIns="91425" tIns="91425" rIns="91425" bIns="91425" anchor="ctr" anchorCtr="0">
            <a:normAutofit fontScale="90000"/>
          </a:bodyPr>
          <a:lstStyle/>
          <a:p>
            <a:pPr marL="0" lvl="0" indent="0" algn="ctr" rtl="0">
              <a:lnSpc>
                <a:spcPct val="115000"/>
              </a:lnSpc>
              <a:spcBef>
                <a:spcPts val="0"/>
              </a:spcBef>
              <a:spcAft>
                <a:spcPts val="0"/>
              </a:spcAft>
              <a:buNone/>
            </a:pPr>
            <a:r>
              <a:rPr lang="en" b="1">
                <a:solidFill>
                  <a:schemeClr val="dk2"/>
                </a:solidFill>
                <a:latin typeface="Times New Roman"/>
                <a:ea typeface="Times New Roman"/>
                <a:cs typeface="Times New Roman"/>
                <a:sym typeface="Times New Roman"/>
              </a:rPr>
              <a:t>Nature, scope and role of guest services and facilities in general</a:t>
            </a:r>
            <a:endParaRPr>
              <a:solidFill>
                <a:schemeClr val="dk2"/>
              </a:solidFill>
              <a:latin typeface="Times New Roman"/>
              <a:ea typeface="Times New Roman"/>
              <a:cs typeface="Times New Roman"/>
              <a:sym typeface="Times New Roman"/>
            </a:endParaRPr>
          </a:p>
        </p:txBody>
      </p:sp>
      <p:sp>
        <p:nvSpPr>
          <p:cNvPr id="106" name="Google Shape;106;p16"/>
          <p:cNvSpPr txBox="1">
            <a:spLocks noGrp="1"/>
          </p:cNvSpPr>
          <p:nvPr>
            <p:ph type="body" idx="1"/>
          </p:nvPr>
        </p:nvSpPr>
        <p:spPr>
          <a:xfrm>
            <a:off x="368050" y="1061750"/>
            <a:ext cx="4086300" cy="2658300"/>
          </a:xfrm>
          <a:prstGeom prst="rect">
            <a:avLst/>
          </a:prstGeom>
          <a:solidFill>
            <a:schemeClr val="lt1"/>
          </a:solidFill>
          <a:ln w="38100" cap="flat" cmpd="sng">
            <a:solidFill>
              <a:srgbClr val="073763"/>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67900" bIns="91425" anchor="ctr" anchorCtr="0">
            <a:noAutofit/>
          </a:bodyPr>
          <a:lstStyle/>
          <a:p>
            <a:pPr marL="0" lvl="0" indent="0" algn="just" rtl="0">
              <a:lnSpc>
                <a:spcPct val="100000"/>
              </a:lnSpc>
              <a:spcBef>
                <a:spcPts val="0"/>
              </a:spcBef>
              <a:spcAft>
                <a:spcPts val="0"/>
              </a:spcAft>
              <a:buNone/>
            </a:pPr>
            <a:r>
              <a:rPr lang="en">
                <a:solidFill>
                  <a:srgbClr val="000000"/>
                </a:solidFill>
                <a:latin typeface="Times New Roman"/>
                <a:ea typeface="Times New Roman"/>
                <a:cs typeface="Times New Roman"/>
                <a:sym typeface="Times New Roman"/>
              </a:rPr>
              <a:t>The effective guest service in the hospitality encompasses ensuring the consistent delivery of services and products while not only meeting the expectations of the guests but also exceeding them (NCHM, 2023). Effective guest service is delivered in the hospitality and the hotel sector by considering:</a:t>
            </a:r>
            <a:endParaRPr>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The guests’ perception of the brand</a:t>
            </a:r>
            <a:endParaRPr>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Their interest in returning to the same product/service, and</a:t>
            </a:r>
            <a:endParaRPr>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Their say about the brand to their colleagues, family, and friends	</a:t>
            </a:r>
            <a:endParaRPr sz="1400">
              <a:solidFill>
                <a:srgbClr val="000000"/>
              </a:solidFill>
              <a:latin typeface="Times New Roman"/>
              <a:ea typeface="Times New Roman"/>
              <a:cs typeface="Times New Roman"/>
              <a:sym typeface="Times New Roman"/>
            </a:endParaRPr>
          </a:p>
        </p:txBody>
      </p:sp>
      <p:sp>
        <p:nvSpPr>
          <p:cNvPr id="107" name="Google Shape;107;p16"/>
          <p:cNvSpPr txBox="1">
            <a:spLocks noGrp="1"/>
          </p:cNvSpPr>
          <p:nvPr>
            <p:ph type="body" idx="1"/>
          </p:nvPr>
        </p:nvSpPr>
        <p:spPr>
          <a:xfrm>
            <a:off x="139375" y="3431625"/>
            <a:ext cx="6749700" cy="1640400"/>
          </a:xfrm>
          <a:prstGeom prst="rect">
            <a:avLst/>
          </a:prstGeom>
          <a:solidFill>
            <a:schemeClr val="lt1"/>
          </a:solidFill>
          <a:ln w="38100" cap="flat" cmpd="sng">
            <a:solidFill>
              <a:srgbClr val="073763"/>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67900" bIns="91425" anchor="ctr" anchorCtr="0">
            <a:noAutofit/>
          </a:bodyPr>
          <a:lstStyle/>
          <a:p>
            <a:pPr marL="0" lvl="0" indent="0" algn="just" rtl="0">
              <a:lnSpc>
                <a:spcPct val="150000"/>
              </a:lnSpc>
              <a:spcBef>
                <a:spcPts val="0"/>
              </a:spcBef>
              <a:spcAft>
                <a:spcPts val="0"/>
              </a:spcAft>
              <a:buNone/>
            </a:pPr>
            <a:r>
              <a:rPr lang="en" dirty="0">
                <a:solidFill>
                  <a:srgbClr val="000000"/>
                </a:solidFill>
                <a:latin typeface="Times New Roman"/>
                <a:ea typeface="Times New Roman"/>
                <a:cs typeface="Times New Roman"/>
                <a:sym typeface="Times New Roman"/>
              </a:rPr>
              <a:t>The scope of guest service in the hospitality extends to:</a:t>
            </a:r>
            <a:endParaRPr>
              <a:solidFill>
                <a:srgbClr val="000000"/>
              </a:solidFill>
              <a:latin typeface="Times New Roman"/>
              <a:ea typeface="Times New Roman"/>
              <a:cs typeface="Times New Roman"/>
              <a:sym typeface="Times New Roman"/>
            </a:endParaRPr>
          </a:p>
          <a:p>
            <a:pPr lvl="0" algn="just">
              <a:lnSpc>
                <a:spcPct val="150000"/>
              </a:lnSpc>
              <a:buClr>
                <a:srgbClr val="000000"/>
              </a:buClr>
              <a:buFont typeface="Times New Roman"/>
              <a:buChar char="➢"/>
            </a:pPr>
            <a:r>
              <a:rPr lang="en-US" dirty="0">
                <a:solidFill>
                  <a:srgbClr val="000000"/>
                </a:solidFill>
                <a:latin typeface="Times New Roman"/>
                <a:ea typeface="Times New Roman"/>
                <a:cs typeface="Times New Roman"/>
                <a:sym typeface="Times New Roman"/>
              </a:rPr>
              <a:t>Offering assistance to the individual expectations, needs, and requests of the guests (Ford, 2020).</a:t>
            </a:r>
          </a:p>
          <a:p>
            <a:pPr marL="457200" lvl="0" indent="-304800" algn="just" rtl="0">
              <a:lnSpc>
                <a:spcPct val="150000"/>
              </a:lnSpc>
              <a:spcBef>
                <a:spcPts val="0"/>
              </a:spcBef>
              <a:spcAft>
                <a:spcPts val="0"/>
              </a:spcAft>
              <a:buClr>
                <a:srgbClr val="000000"/>
              </a:buClr>
              <a:buSzPts val="1200"/>
              <a:buFont typeface="Times New Roman"/>
              <a:buChar char="➢"/>
            </a:pPr>
            <a:r>
              <a:rPr lang="en" dirty="0">
                <a:solidFill>
                  <a:srgbClr val="000000"/>
                </a:solidFill>
                <a:latin typeface="Times New Roman"/>
                <a:ea typeface="Times New Roman"/>
                <a:cs typeface="Times New Roman"/>
                <a:sym typeface="Times New Roman"/>
              </a:rPr>
              <a:t>ensuring the needs of the guests are responded in an efficient and timely manner</a:t>
            </a:r>
            <a:endParaRPr>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dirty="0">
                <a:solidFill>
                  <a:srgbClr val="000000"/>
                </a:solidFill>
                <a:latin typeface="Times New Roman"/>
                <a:ea typeface="Times New Roman"/>
                <a:cs typeface="Times New Roman"/>
                <a:sym typeface="Times New Roman"/>
              </a:rPr>
              <a:t>maintaining the guest confidentiality every time they take the service </a:t>
            </a:r>
            <a:endParaRPr>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dirty="0">
                <a:solidFill>
                  <a:srgbClr val="000000"/>
                </a:solidFill>
                <a:latin typeface="Times New Roman"/>
                <a:ea typeface="Times New Roman"/>
                <a:cs typeface="Times New Roman"/>
                <a:sym typeface="Times New Roman"/>
              </a:rPr>
              <a:t>Attending the guests in a friendly and attentive manner (Ayres Hotels, 2023). </a:t>
            </a:r>
            <a:endParaRPr>
              <a:solidFill>
                <a:srgbClr val="000000"/>
              </a:solidFill>
              <a:latin typeface="Times New Roman"/>
              <a:ea typeface="Times New Roman"/>
              <a:cs typeface="Times New Roman"/>
              <a:sym typeface="Times New Roman"/>
            </a:endParaRPr>
          </a:p>
        </p:txBody>
      </p:sp>
      <p:sp>
        <p:nvSpPr>
          <p:cNvPr id="108" name="Google Shape;108;p16"/>
          <p:cNvSpPr txBox="1">
            <a:spLocks noGrp="1"/>
          </p:cNvSpPr>
          <p:nvPr>
            <p:ph type="body" idx="1"/>
          </p:nvPr>
        </p:nvSpPr>
        <p:spPr>
          <a:xfrm>
            <a:off x="6023650" y="1101225"/>
            <a:ext cx="2942700" cy="3894600"/>
          </a:xfrm>
          <a:prstGeom prst="rect">
            <a:avLst/>
          </a:prstGeom>
          <a:solidFill>
            <a:schemeClr val="lt1"/>
          </a:solidFill>
          <a:ln w="38100" cap="flat" cmpd="sng">
            <a:solidFill>
              <a:srgbClr val="073763"/>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67900" bIns="91425" anchor="ctr" anchorCtr="0">
            <a:noAutofit/>
          </a:bodyPr>
          <a:lstStyle/>
          <a:p>
            <a:pPr marL="0" lvl="0" indent="0" algn="just" rtl="0">
              <a:lnSpc>
                <a:spcPct val="100000"/>
              </a:lnSpc>
              <a:spcBef>
                <a:spcPts val="0"/>
              </a:spcBef>
              <a:spcAft>
                <a:spcPts val="0"/>
              </a:spcAft>
              <a:buNone/>
            </a:pPr>
            <a:r>
              <a:rPr lang="en">
                <a:solidFill>
                  <a:srgbClr val="000000"/>
                </a:solidFill>
                <a:latin typeface="Times New Roman"/>
                <a:ea typeface="Times New Roman"/>
                <a:cs typeface="Times New Roman"/>
                <a:sym typeface="Times New Roman"/>
              </a:rPr>
              <a:t>The facilities in the effective guest service include:</a:t>
            </a:r>
            <a:endParaRPr>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Cleanroom</a:t>
            </a:r>
            <a:endParaRPr>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Sufficient security</a:t>
            </a:r>
            <a:endParaRPr>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Internet/Wi-Fi facility</a:t>
            </a:r>
            <a:endParaRPr>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Cozy beds</a:t>
            </a:r>
            <a:endParaRPr>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Delicious food and good ambience </a:t>
            </a:r>
            <a:endParaRPr>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Luggage storage</a:t>
            </a:r>
            <a:endParaRPr>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Airconditioning</a:t>
            </a:r>
            <a:endParaRPr>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Kitchen facilities </a:t>
            </a:r>
            <a:endParaRPr>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Pool area</a:t>
            </a:r>
            <a:endParaRPr>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Bar section </a:t>
            </a:r>
            <a:endParaRPr>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Parking facilities</a:t>
            </a:r>
            <a:endParaRPr>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Transportation facilities </a:t>
            </a:r>
            <a:endParaRPr>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Meeting facilities and conference rooms</a:t>
            </a:r>
            <a:endParaRPr>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24/7 availability of doctors and concierge </a:t>
            </a:r>
            <a:endParaRPr>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Laundry services </a:t>
            </a:r>
            <a:endParaRPr>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Babyhandling services </a:t>
            </a:r>
            <a:endParaRPr>
              <a:solidFill>
                <a:srgbClr val="000000"/>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Shape 112"/>
        <p:cNvGrpSpPr/>
        <p:nvPr/>
      </p:nvGrpSpPr>
      <p:grpSpPr>
        <a:xfrm>
          <a:off x="0" y="0"/>
          <a:ext cx="0" cy="0"/>
          <a:chOff x="0" y="0"/>
          <a:chExt cx="0" cy="0"/>
        </a:xfrm>
      </p:grpSpPr>
      <p:sp>
        <p:nvSpPr>
          <p:cNvPr id="113" name="Google Shape;113;p17"/>
          <p:cNvSpPr txBox="1">
            <a:spLocks noGrp="1"/>
          </p:cNvSpPr>
          <p:nvPr>
            <p:ph type="title"/>
          </p:nvPr>
        </p:nvSpPr>
        <p:spPr>
          <a:xfrm>
            <a:off x="577700" y="312250"/>
            <a:ext cx="5966400" cy="1256400"/>
          </a:xfrm>
          <a:prstGeom prst="rect">
            <a:avLst/>
          </a:prstGeom>
          <a:solidFill>
            <a:schemeClr val="lt1"/>
          </a:solidFill>
          <a:ln w="38100" cap="flat" cmpd="sng">
            <a:solidFill>
              <a:srgbClr val="073763"/>
            </a:solidFill>
            <a:prstDash val="solid"/>
            <a:round/>
            <a:headEnd type="none" w="sm" len="sm"/>
            <a:tailEnd type="none" w="sm" len="sm"/>
          </a:ln>
          <a:effectLst>
            <a:outerShdw blurRad="57150" algn="bl" rotWithShape="0">
              <a:schemeClr val="lt1">
                <a:alpha val="33000"/>
              </a:schemeClr>
            </a:outerShdw>
          </a:effectLst>
        </p:spPr>
        <p:txBody>
          <a:bodyPr spcFirstLastPara="1" wrap="square" lIns="91425" tIns="91425" rIns="91425" bIns="91425" anchor="ctr" anchorCtr="0">
            <a:normAutofit/>
          </a:bodyPr>
          <a:lstStyle/>
          <a:p>
            <a:pPr marL="0" lvl="0" indent="0" algn="ctr" rtl="0">
              <a:lnSpc>
                <a:spcPct val="115000"/>
              </a:lnSpc>
              <a:spcBef>
                <a:spcPts val="0"/>
              </a:spcBef>
              <a:spcAft>
                <a:spcPts val="0"/>
              </a:spcAft>
              <a:buNone/>
            </a:pPr>
            <a:r>
              <a:rPr lang="en" b="1">
                <a:solidFill>
                  <a:schemeClr val="dk2"/>
                </a:solidFill>
                <a:latin typeface="Times New Roman"/>
                <a:ea typeface="Times New Roman"/>
                <a:cs typeface="Times New Roman"/>
                <a:sym typeface="Times New Roman"/>
              </a:rPr>
              <a:t>Nature, scope and role of guest services and facilities in the case of JW Marriott</a:t>
            </a:r>
            <a:endParaRPr b="1">
              <a:solidFill>
                <a:schemeClr val="dk2"/>
              </a:solidFill>
              <a:latin typeface="Times New Roman"/>
              <a:ea typeface="Times New Roman"/>
              <a:cs typeface="Times New Roman"/>
              <a:sym typeface="Times New Roman"/>
            </a:endParaRPr>
          </a:p>
        </p:txBody>
      </p:sp>
      <p:sp>
        <p:nvSpPr>
          <p:cNvPr id="114" name="Google Shape;114;p17"/>
          <p:cNvSpPr txBox="1">
            <a:spLocks noGrp="1"/>
          </p:cNvSpPr>
          <p:nvPr>
            <p:ph type="body" idx="1"/>
          </p:nvPr>
        </p:nvSpPr>
        <p:spPr>
          <a:xfrm>
            <a:off x="331000" y="1688275"/>
            <a:ext cx="4655100" cy="1397100"/>
          </a:xfrm>
          <a:prstGeom prst="rect">
            <a:avLst/>
          </a:prstGeom>
          <a:solidFill>
            <a:schemeClr val="lt1"/>
          </a:solidFill>
          <a:ln w="38100" cap="flat" cmpd="sng">
            <a:solidFill>
              <a:srgbClr val="073763"/>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67900" bIns="91425" anchor="ctr" anchorCtr="0">
            <a:noAutofit/>
          </a:bodyPr>
          <a:lstStyle/>
          <a:p>
            <a:pPr marL="0" lvl="0" indent="0" algn="just" rtl="0">
              <a:lnSpc>
                <a:spcPct val="150000"/>
              </a:lnSpc>
              <a:spcBef>
                <a:spcPts val="0"/>
              </a:spcBef>
              <a:spcAft>
                <a:spcPts val="0"/>
              </a:spcAft>
              <a:buNone/>
            </a:pPr>
            <a:r>
              <a:rPr lang="en" b="1">
                <a:solidFill>
                  <a:srgbClr val="000000"/>
                </a:solidFill>
                <a:latin typeface="Times New Roman"/>
                <a:ea typeface="Times New Roman"/>
                <a:cs typeface="Times New Roman"/>
                <a:sym typeface="Times New Roman"/>
              </a:rPr>
              <a:t>Nature of Guest service at JW Marriott</a:t>
            </a:r>
            <a:endParaRPr b="1">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a:solidFill>
                  <a:srgbClr val="000000"/>
                </a:solidFill>
                <a:latin typeface="Times New Roman"/>
                <a:ea typeface="Times New Roman"/>
                <a:cs typeface="Times New Roman"/>
                <a:sym typeface="Times New Roman"/>
              </a:rPr>
              <a:t>JW Marriott is solely concerned with providing premium and modern accommodation experience to the guests while inviting the concepts of inventive thinking and reflection (Marriott, 2023).</a:t>
            </a:r>
            <a:endParaRPr sz="1400">
              <a:solidFill>
                <a:srgbClr val="000000"/>
              </a:solidFill>
              <a:latin typeface="Times New Roman"/>
              <a:ea typeface="Times New Roman"/>
              <a:cs typeface="Times New Roman"/>
              <a:sym typeface="Times New Roman"/>
            </a:endParaRPr>
          </a:p>
        </p:txBody>
      </p:sp>
      <p:sp>
        <p:nvSpPr>
          <p:cNvPr id="115" name="Google Shape;115;p17"/>
          <p:cNvSpPr txBox="1">
            <a:spLocks noGrp="1"/>
          </p:cNvSpPr>
          <p:nvPr>
            <p:ph type="body" idx="1"/>
          </p:nvPr>
        </p:nvSpPr>
        <p:spPr>
          <a:xfrm>
            <a:off x="5151400" y="1873450"/>
            <a:ext cx="3893700" cy="2905500"/>
          </a:xfrm>
          <a:prstGeom prst="rect">
            <a:avLst/>
          </a:prstGeom>
          <a:solidFill>
            <a:schemeClr val="lt1"/>
          </a:solidFill>
          <a:ln w="38100" cap="flat" cmpd="sng">
            <a:solidFill>
              <a:srgbClr val="073763"/>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67900" bIns="91425" anchor="ctr" anchorCtr="0">
            <a:noAutofit/>
          </a:bodyPr>
          <a:lstStyle/>
          <a:p>
            <a:pPr marL="0" lvl="0" indent="0" algn="just" rtl="0">
              <a:lnSpc>
                <a:spcPct val="150000"/>
              </a:lnSpc>
              <a:spcBef>
                <a:spcPts val="0"/>
              </a:spcBef>
              <a:spcAft>
                <a:spcPts val="0"/>
              </a:spcAft>
              <a:buNone/>
            </a:pPr>
            <a:r>
              <a:rPr lang="en" b="1">
                <a:solidFill>
                  <a:srgbClr val="000000"/>
                </a:solidFill>
                <a:latin typeface="Times New Roman"/>
                <a:ea typeface="Times New Roman"/>
                <a:cs typeface="Times New Roman"/>
                <a:sym typeface="Times New Roman"/>
              </a:rPr>
              <a:t>Scope of guest service and facilities in JW Marriott </a:t>
            </a:r>
            <a:endParaRPr b="1">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The Marriott hotel serves the guests via licensed hotels, franchises, and timeshare and residential properties while maintaining a high level of luxury and premium-ness (Global Data, 2022). </a:t>
            </a:r>
            <a:endParaRPr>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The facilities in the effective guest service delivery efforts of JW Marriott encompass accommodation facilities, hotel reservation facilities, hotel and flight packages, timeshare vacations and car-rental services along with offering loyalty programs. </a:t>
            </a:r>
            <a:endParaRPr b="1">
              <a:solidFill>
                <a:srgbClr val="000000"/>
              </a:solidFill>
              <a:latin typeface="Times New Roman"/>
              <a:ea typeface="Times New Roman"/>
              <a:cs typeface="Times New Roman"/>
              <a:sym typeface="Times New Roman"/>
            </a:endParaRPr>
          </a:p>
        </p:txBody>
      </p:sp>
      <p:sp>
        <p:nvSpPr>
          <p:cNvPr id="116" name="Google Shape;116;p17"/>
          <p:cNvSpPr txBox="1">
            <a:spLocks noGrp="1"/>
          </p:cNvSpPr>
          <p:nvPr>
            <p:ph type="body" idx="1"/>
          </p:nvPr>
        </p:nvSpPr>
        <p:spPr>
          <a:xfrm>
            <a:off x="366100" y="3177500"/>
            <a:ext cx="4543800" cy="1713000"/>
          </a:xfrm>
          <a:prstGeom prst="rect">
            <a:avLst/>
          </a:prstGeom>
          <a:solidFill>
            <a:schemeClr val="lt1"/>
          </a:solidFill>
          <a:ln w="38100" cap="flat" cmpd="sng">
            <a:solidFill>
              <a:srgbClr val="073763"/>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67900" bIns="91425" anchor="ctr" anchorCtr="0">
            <a:noAutofit/>
          </a:bodyPr>
          <a:lstStyle/>
          <a:p>
            <a:pPr marL="0" lvl="0" indent="0" algn="just" rtl="0">
              <a:lnSpc>
                <a:spcPct val="150000"/>
              </a:lnSpc>
              <a:spcBef>
                <a:spcPts val="0"/>
              </a:spcBef>
              <a:spcAft>
                <a:spcPts val="0"/>
              </a:spcAft>
              <a:buNone/>
            </a:pPr>
            <a:r>
              <a:rPr lang="en" b="1">
                <a:solidFill>
                  <a:srgbClr val="000000"/>
                </a:solidFill>
                <a:latin typeface="Times New Roman"/>
                <a:ea typeface="Times New Roman"/>
                <a:cs typeface="Times New Roman"/>
                <a:sym typeface="Times New Roman"/>
              </a:rPr>
              <a:t>Role of guest services and facilities in JW Marriott </a:t>
            </a:r>
            <a:endParaRPr b="1">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The guest service and facilities provided by JW Marriott help the brand maintain its wonderful legacy (Marriott-hotels, 2023). </a:t>
            </a:r>
            <a:endParaRPr>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The guest service efforts of the hotel ensure the provision of a memorable and enjoyable stay experience which also motivates the guests to revisit the hotel again. </a:t>
            </a:r>
            <a:endParaRPr b="1">
              <a:solidFill>
                <a:srgbClr val="000000"/>
              </a:solidFill>
              <a:latin typeface="Times New Roman"/>
              <a:ea typeface="Times New Roman"/>
              <a:cs typeface="Times New Roman"/>
              <a:sym typeface="Times New Roman"/>
            </a:endParaRPr>
          </a:p>
        </p:txBody>
      </p:sp>
      <p:pic>
        <p:nvPicPr>
          <p:cNvPr id="117" name="Google Shape;117;p17"/>
          <p:cNvPicPr preferRelativeResize="0"/>
          <p:nvPr/>
        </p:nvPicPr>
        <p:blipFill>
          <a:blip r:embed="rId3">
            <a:alphaModFix/>
          </a:blip>
          <a:stretch>
            <a:fillRect/>
          </a:stretch>
        </p:blipFill>
        <p:spPr>
          <a:xfrm>
            <a:off x="6692375" y="159850"/>
            <a:ext cx="2352725" cy="15656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Shape 121"/>
        <p:cNvGrpSpPr/>
        <p:nvPr/>
      </p:nvGrpSpPr>
      <p:grpSpPr>
        <a:xfrm>
          <a:off x="0" y="0"/>
          <a:ext cx="0" cy="0"/>
          <a:chOff x="0" y="0"/>
          <a:chExt cx="0" cy="0"/>
        </a:xfrm>
      </p:grpSpPr>
      <p:sp>
        <p:nvSpPr>
          <p:cNvPr id="122" name="Google Shape;122;p18"/>
          <p:cNvSpPr txBox="1">
            <a:spLocks noGrp="1"/>
          </p:cNvSpPr>
          <p:nvPr>
            <p:ph type="title"/>
          </p:nvPr>
        </p:nvSpPr>
        <p:spPr>
          <a:xfrm>
            <a:off x="737525" y="650000"/>
            <a:ext cx="7797000" cy="692100"/>
          </a:xfrm>
          <a:prstGeom prst="rect">
            <a:avLst/>
          </a:prstGeom>
          <a:solidFill>
            <a:schemeClr val="lt1"/>
          </a:solidFill>
          <a:ln w="2857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lnSpc>
                <a:spcPct val="115000"/>
              </a:lnSpc>
              <a:spcBef>
                <a:spcPts val="0"/>
              </a:spcBef>
              <a:spcAft>
                <a:spcPts val="0"/>
              </a:spcAft>
              <a:buNone/>
            </a:pPr>
            <a:r>
              <a:rPr lang="en" sz="2400" b="1">
                <a:solidFill>
                  <a:schemeClr val="dk2"/>
                </a:solidFill>
                <a:latin typeface="Times New Roman"/>
                <a:ea typeface="Times New Roman"/>
                <a:cs typeface="Times New Roman"/>
                <a:sym typeface="Times New Roman"/>
              </a:rPr>
              <a:t>Importance of hospitality</a:t>
            </a:r>
            <a:endParaRPr sz="2400" b="1">
              <a:solidFill>
                <a:schemeClr val="dk2"/>
              </a:solidFill>
              <a:latin typeface="Times New Roman"/>
              <a:ea typeface="Times New Roman"/>
              <a:cs typeface="Times New Roman"/>
              <a:sym typeface="Times New Roman"/>
            </a:endParaRPr>
          </a:p>
        </p:txBody>
      </p:sp>
      <p:sp>
        <p:nvSpPr>
          <p:cNvPr id="123" name="Google Shape;123;p18"/>
          <p:cNvSpPr txBox="1">
            <a:spLocks noGrp="1"/>
          </p:cNvSpPr>
          <p:nvPr>
            <p:ph type="subTitle" idx="4294967295"/>
          </p:nvPr>
        </p:nvSpPr>
        <p:spPr>
          <a:xfrm>
            <a:off x="403700" y="1640100"/>
            <a:ext cx="4594800" cy="2892000"/>
          </a:xfrm>
          <a:prstGeom prst="rect">
            <a:avLst/>
          </a:prstGeom>
          <a:solidFill>
            <a:schemeClr val="dk2"/>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rmAutofit/>
          </a:bodyPr>
          <a:lstStyle/>
          <a:p>
            <a:pPr marL="0" lvl="0" indent="0" algn="just">
              <a:lnSpc>
                <a:spcPct val="150000"/>
              </a:lnSpc>
              <a:buNone/>
            </a:pPr>
            <a:r>
              <a:rPr lang="en-US" sz="1200" dirty="0">
                <a:solidFill>
                  <a:schemeClr val="lt1"/>
                </a:solidFill>
                <a:latin typeface="Times New Roman"/>
                <a:ea typeface="Times New Roman"/>
                <a:cs typeface="Times New Roman"/>
                <a:sym typeface="Times New Roman"/>
              </a:rPr>
              <a:t>According to Walker </a:t>
            </a:r>
            <a:r>
              <a:rPr lang="en-US" sz="1200" i="1" dirty="0">
                <a:solidFill>
                  <a:schemeClr val="lt1"/>
                </a:solidFill>
                <a:latin typeface="Times New Roman"/>
                <a:ea typeface="Times New Roman"/>
                <a:cs typeface="Times New Roman"/>
                <a:sym typeface="Times New Roman"/>
              </a:rPr>
              <a:t>et al. </a:t>
            </a:r>
            <a:r>
              <a:rPr lang="en-US" sz="1200" dirty="0">
                <a:solidFill>
                  <a:schemeClr val="lt1"/>
                </a:solidFill>
                <a:latin typeface="Times New Roman"/>
                <a:ea typeface="Times New Roman"/>
                <a:cs typeface="Times New Roman"/>
                <a:sym typeface="Times New Roman"/>
              </a:rPr>
              <a:t>(2021), the importance of hospitality in the hotel industry can be understood in relation to:</a:t>
            </a:r>
          </a:p>
          <a:p>
            <a:pPr marL="457200" lvl="0" indent="-304800" algn="just" rtl="0">
              <a:lnSpc>
                <a:spcPct val="150000"/>
              </a:lnSpc>
              <a:spcBef>
                <a:spcPts val="0"/>
              </a:spcBef>
              <a:spcAft>
                <a:spcPts val="0"/>
              </a:spcAft>
              <a:buClr>
                <a:schemeClr val="lt1"/>
              </a:buClr>
              <a:buSzPts val="1200"/>
              <a:buFont typeface="Times New Roman"/>
              <a:buChar char="●"/>
            </a:pPr>
            <a:r>
              <a:rPr lang="en" sz="1200" dirty="0">
                <a:solidFill>
                  <a:schemeClr val="lt1"/>
                </a:solidFill>
                <a:latin typeface="Times New Roman"/>
                <a:ea typeface="Times New Roman"/>
                <a:cs typeface="Times New Roman"/>
                <a:sym typeface="Times New Roman"/>
              </a:rPr>
              <a:t>Ensuring excellent guest service delivery</a:t>
            </a:r>
            <a:endParaRPr sz="1200">
              <a:solidFill>
                <a:schemeClr val="lt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lt1"/>
              </a:buClr>
              <a:buSzPts val="1200"/>
              <a:buFont typeface="Times New Roman"/>
              <a:buChar char="●"/>
            </a:pPr>
            <a:r>
              <a:rPr lang="en" sz="1200" dirty="0">
                <a:solidFill>
                  <a:schemeClr val="lt1"/>
                </a:solidFill>
                <a:latin typeface="Times New Roman"/>
                <a:ea typeface="Times New Roman"/>
                <a:cs typeface="Times New Roman"/>
                <a:sym typeface="Times New Roman"/>
              </a:rPr>
              <a:t>Creation of a welcoming and enjoyable stay experience, near to homely experience </a:t>
            </a:r>
            <a:endParaRPr sz="1200">
              <a:solidFill>
                <a:schemeClr val="lt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lt1"/>
              </a:buClr>
              <a:buSzPts val="1200"/>
              <a:buFont typeface="Times New Roman"/>
              <a:buChar char="●"/>
            </a:pPr>
            <a:r>
              <a:rPr lang="en" sz="1200" dirty="0">
                <a:solidFill>
                  <a:schemeClr val="lt1"/>
                </a:solidFill>
                <a:latin typeface="Times New Roman"/>
                <a:ea typeface="Times New Roman"/>
                <a:cs typeface="Times New Roman"/>
                <a:sym typeface="Times New Roman"/>
              </a:rPr>
              <a:t>Creation of loyal customers</a:t>
            </a:r>
            <a:endParaRPr sz="1200">
              <a:solidFill>
                <a:schemeClr val="lt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lt1"/>
              </a:buClr>
              <a:buSzPts val="1200"/>
              <a:buFont typeface="Times New Roman"/>
              <a:buChar char="●"/>
            </a:pPr>
            <a:r>
              <a:rPr lang="en" sz="1200" dirty="0">
                <a:solidFill>
                  <a:schemeClr val="lt1"/>
                </a:solidFill>
                <a:latin typeface="Times New Roman"/>
                <a:ea typeface="Times New Roman"/>
                <a:cs typeface="Times New Roman"/>
                <a:sym typeface="Times New Roman"/>
              </a:rPr>
              <a:t>Guest retention</a:t>
            </a:r>
            <a:endParaRPr sz="1200">
              <a:solidFill>
                <a:schemeClr val="lt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lt1"/>
              </a:buClr>
              <a:buSzPts val="1200"/>
              <a:buFont typeface="Times New Roman"/>
              <a:buChar char="●"/>
            </a:pPr>
            <a:r>
              <a:rPr lang="en" sz="1200" dirty="0">
                <a:solidFill>
                  <a:schemeClr val="lt1"/>
                </a:solidFill>
                <a:latin typeface="Times New Roman"/>
                <a:ea typeface="Times New Roman"/>
                <a:cs typeface="Times New Roman"/>
                <a:sym typeface="Times New Roman"/>
              </a:rPr>
              <a:t>Positive guest relations</a:t>
            </a:r>
            <a:endParaRPr sz="1200">
              <a:solidFill>
                <a:schemeClr val="lt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lt1"/>
              </a:buClr>
              <a:buSzPts val="1200"/>
              <a:buFont typeface="Times New Roman"/>
              <a:buChar char="●"/>
            </a:pPr>
            <a:r>
              <a:rPr lang="en" sz="1200" dirty="0">
                <a:solidFill>
                  <a:schemeClr val="lt1"/>
                </a:solidFill>
                <a:latin typeface="Times New Roman"/>
                <a:ea typeface="Times New Roman"/>
                <a:cs typeface="Times New Roman"/>
                <a:sym typeface="Times New Roman"/>
              </a:rPr>
              <a:t>Positive brand image </a:t>
            </a:r>
            <a:endParaRPr sz="1200">
              <a:solidFill>
                <a:schemeClr val="lt1"/>
              </a:solidFill>
              <a:latin typeface="Times New Roman"/>
              <a:ea typeface="Times New Roman"/>
              <a:cs typeface="Times New Roman"/>
              <a:sym typeface="Times New Roman"/>
            </a:endParaRPr>
          </a:p>
        </p:txBody>
      </p:sp>
      <p:pic>
        <p:nvPicPr>
          <p:cNvPr id="124" name="Google Shape;124;p18"/>
          <p:cNvPicPr preferRelativeResize="0"/>
          <p:nvPr/>
        </p:nvPicPr>
        <p:blipFill>
          <a:blip r:embed="rId3">
            <a:alphaModFix/>
          </a:blip>
          <a:stretch>
            <a:fillRect/>
          </a:stretch>
        </p:blipFill>
        <p:spPr>
          <a:xfrm>
            <a:off x="5534075" y="1993900"/>
            <a:ext cx="3252850" cy="21844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Shape 128"/>
        <p:cNvGrpSpPr/>
        <p:nvPr/>
      </p:nvGrpSpPr>
      <p:grpSpPr>
        <a:xfrm>
          <a:off x="0" y="0"/>
          <a:ext cx="0" cy="0"/>
          <a:chOff x="0" y="0"/>
          <a:chExt cx="0" cy="0"/>
        </a:xfrm>
      </p:grpSpPr>
      <p:sp>
        <p:nvSpPr>
          <p:cNvPr id="129" name="Google Shape;129;p19"/>
          <p:cNvSpPr txBox="1">
            <a:spLocks noGrp="1"/>
          </p:cNvSpPr>
          <p:nvPr>
            <p:ph type="title"/>
          </p:nvPr>
        </p:nvSpPr>
        <p:spPr>
          <a:xfrm>
            <a:off x="352800" y="219825"/>
            <a:ext cx="8438400" cy="864600"/>
          </a:xfrm>
          <a:prstGeom prst="rect">
            <a:avLst/>
          </a:prstGeom>
          <a:solidFill>
            <a:schemeClr val="lt1"/>
          </a:solidFill>
          <a:ln w="38100" cap="flat" cmpd="sng">
            <a:solidFill>
              <a:srgbClr val="073763"/>
            </a:solidFill>
            <a:prstDash val="solid"/>
            <a:round/>
            <a:headEnd type="none" w="sm" len="sm"/>
            <a:tailEnd type="none" w="sm" len="sm"/>
          </a:ln>
          <a:effectLst>
            <a:outerShdw blurRad="57150" algn="bl" rotWithShape="0">
              <a:schemeClr val="lt1">
                <a:alpha val="33000"/>
              </a:schemeClr>
            </a:outerShdw>
          </a:effectLst>
        </p:spPr>
        <p:txBody>
          <a:bodyPr spcFirstLastPara="1" wrap="square" lIns="91425" tIns="91425" rIns="91425" bIns="91425" anchor="ctr" anchorCtr="0">
            <a:normAutofit/>
          </a:bodyPr>
          <a:lstStyle/>
          <a:p>
            <a:pPr marL="0" lvl="0" indent="0" algn="ctr" rtl="0">
              <a:lnSpc>
                <a:spcPct val="115000"/>
              </a:lnSpc>
              <a:spcBef>
                <a:spcPts val="0"/>
              </a:spcBef>
              <a:spcAft>
                <a:spcPts val="0"/>
              </a:spcAft>
              <a:buNone/>
            </a:pPr>
            <a:r>
              <a:rPr lang="en" b="1">
                <a:solidFill>
                  <a:schemeClr val="dk2"/>
                </a:solidFill>
                <a:latin typeface="Times New Roman"/>
                <a:ea typeface="Times New Roman"/>
                <a:cs typeface="Times New Roman"/>
                <a:sym typeface="Times New Roman"/>
              </a:rPr>
              <a:t>Strategies applied by hotels to meet/exceed guest expectations</a:t>
            </a:r>
            <a:endParaRPr>
              <a:solidFill>
                <a:schemeClr val="dk2"/>
              </a:solidFill>
              <a:latin typeface="Times New Roman"/>
              <a:ea typeface="Times New Roman"/>
              <a:cs typeface="Times New Roman"/>
              <a:sym typeface="Times New Roman"/>
            </a:endParaRPr>
          </a:p>
        </p:txBody>
      </p:sp>
      <p:sp>
        <p:nvSpPr>
          <p:cNvPr id="130" name="Google Shape;130;p19"/>
          <p:cNvSpPr txBox="1">
            <a:spLocks noGrp="1"/>
          </p:cNvSpPr>
          <p:nvPr>
            <p:ph type="body" idx="1"/>
          </p:nvPr>
        </p:nvSpPr>
        <p:spPr>
          <a:xfrm>
            <a:off x="618275" y="1579750"/>
            <a:ext cx="6701100" cy="3096000"/>
          </a:xfrm>
          <a:prstGeom prst="rect">
            <a:avLst/>
          </a:prstGeom>
          <a:solidFill>
            <a:schemeClr val="lt1"/>
          </a:solidFill>
          <a:ln w="38100" cap="flat" cmpd="sng">
            <a:solidFill>
              <a:srgbClr val="073763"/>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67900" bIns="91425" anchor="ctr" anchorCtr="0">
            <a:noAutofit/>
          </a:bodyPr>
          <a:lstStyle/>
          <a:p>
            <a:pPr marL="0" lvl="0" indent="0" algn="just" rtl="0">
              <a:lnSpc>
                <a:spcPct val="150000"/>
              </a:lnSpc>
              <a:spcBef>
                <a:spcPts val="0"/>
              </a:spcBef>
              <a:spcAft>
                <a:spcPts val="0"/>
              </a:spcAft>
              <a:buNone/>
            </a:pPr>
            <a:r>
              <a:rPr lang="en">
                <a:solidFill>
                  <a:srgbClr val="000000"/>
                </a:solidFill>
                <a:latin typeface="Times New Roman"/>
                <a:ea typeface="Times New Roman"/>
                <a:cs typeface="Times New Roman"/>
                <a:sym typeface="Times New Roman"/>
              </a:rPr>
              <a:t>The most common strategies applied by hotels to meet/exceed guest expectations involve</a:t>
            </a:r>
            <a:endParaRPr>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The use of modern digital solutions</a:t>
            </a:r>
            <a:endParaRPr>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Taking into account the guests’ needs and requisites</a:t>
            </a:r>
            <a:endParaRPr>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Guests’ feedback</a:t>
            </a:r>
            <a:endParaRPr>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Practicing a higher level of transparency and being honest</a:t>
            </a:r>
            <a:endParaRPr>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Ensuring easy and efficient communication </a:t>
            </a:r>
            <a:endParaRPr>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Autonomy and personalisation </a:t>
            </a:r>
            <a:endParaRPr b="1">
              <a:solidFill>
                <a:srgbClr val="000000"/>
              </a:solidFill>
              <a:latin typeface="Times New Roman"/>
              <a:ea typeface="Times New Roman"/>
              <a:cs typeface="Times New Roman"/>
              <a:sym typeface="Times New Roman"/>
            </a:endParaRPr>
          </a:p>
        </p:txBody>
      </p:sp>
      <p:pic>
        <p:nvPicPr>
          <p:cNvPr id="131" name="Google Shape;131;p19"/>
          <p:cNvPicPr preferRelativeResize="0"/>
          <p:nvPr/>
        </p:nvPicPr>
        <p:blipFill>
          <a:blip r:embed="rId3">
            <a:alphaModFix/>
          </a:blip>
          <a:stretch>
            <a:fillRect/>
          </a:stretch>
        </p:blipFill>
        <p:spPr>
          <a:xfrm>
            <a:off x="6406013" y="2056188"/>
            <a:ext cx="2143125" cy="2143125"/>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Shape 135"/>
        <p:cNvGrpSpPr/>
        <p:nvPr/>
      </p:nvGrpSpPr>
      <p:grpSpPr>
        <a:xfrm>
          <a:off x="0" y="0"/>
          <a:ext cx="0" cy="0"/>
          <a:chOff x="0" y="0"/>
          <a:chExt cx="0" cy="0"/>
        </a:xfrm>
      </p:grpSpPr>
      <p:sp>
        <p:nvSpPr>
          <p:cNvPr id="136" name="Google Shape;136;p20"/>
          <p:cNvSpPr txBox="1">
            <a:spLocks noGrp="1"/>
          </p:cNvSpPr>
          <p:nvPr>
            <p:ph type="title"/>
          </p:nvPr>
        </p:nvSpPr>
        <p:spPr>
          <a:xfrm>
            <a:off x="737525" y="650000"/>
            <a:ext cx="7797000" cy="692100"/>
          </a:xfrm>
          <a:prstGeom prst="rect">
            <a:avLst/>
          </a:prstGeom>
          <a:solidFill>
            <a:schemeClr val="lt1"/>
          </a:solidFill>
          <a:ln w="28575" cap="flat" cmpd="sng">
            <a:solidFill>
              <a:schemeClr val="dk2"/>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lnSpc>
                <a:spcPct val="115000"/>
              </a:lnSpc>
              <a:spcBef>
                <a:spcPts val="0"/>
              </a:spcBef>
              <a:spcAft>
                <a:spcPts val="0"/>
              </a:spcAft>
              <a:buNone/>
            </a:pPr>
            <a:r>
              <a:rPr lang="en" sz="2400" b="1">
                <a:solidFill>
                  <a:schemeClr val="dk2"/>
                </a:solidFill>
                <a:latin typeface="Times New Roman"/>
                <a:ea typeface="Times New Roman"/>
                <a:cs typeface="Times New Roman"/>
                <a:sym typeface="Times New Roman"/>
              </a:rPr>
              <a:t>Summary</a:t>
            </a:r>
            <a:endParaRPr sz="2400">
              <a:solidFill>
                <a:schemeClr val="dk2"/>
              </a:solidFill>
            </a:endParaRPr>
          </a:p>
        </p:txBody>
      </p:sp>
      <p:sp>
        <p:nvSpPr>
          <p:cNvPr id="137" name="Google Shape;137;p20"/>
          <p:cNvSpPr txBox="1">
            <a:spLocks noGrp="1"/>
          </p:cNvSpPr>
          <p:nvPr>
            <p:ph type="subTitle" idx="4294967295"/>
          </p:nvPr>
        </p:nvSpPr>
        <p:spPr>
          <a:xfrm>
            <a:off x="1009475" y="1490450"/>
            <a:ext cx="7253100" cy="3375300"/>
          </a:xfrm>
          <a:prstGeom prst="rect">
            <a:avLst/>
          </a:prstGeom>
          <a:solidFill>
            <a:schemeClr val="dk2"/>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just" rtl="0">
              <a:lnSpc>
                <a:spcPct val="100000"/>
              </a:lnSpc>
              <a:spcBef>
                <a:spcPts val="0"/>
              </a:spcBef>
              <a:spcAft>
                <a:spcPts val="0"/>
              </a:spcAft>
              <a:buNone/>
            </a:pPr>
            <a:r>
              <a:rPr lang="en" sz="1200">
                <a:solidFill>
                  <a:schemeClr val="lt1"/>
                </a:solidFill>
                <a:latin typeface="Times New Roman"/>
                <a:ea typeface="Times New Roman"/>
                <a:cs typeface="Times New Roman"/>
                <a:sym typeface="Times New Roman"/>
              </a:rPr>
              <a:t>The findings collected in the above study describe the main target consumers of JW Marriott to be:</a:t>
            </a:r>
            <a:endParaRPr sz="1200">
              <a:solidFill>
                <a:schemeClr val="lt1"/>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chemeClr val="lt1"/>
              </a:buClr>
              <a:buSzPts val="1200"/>
              <a:buFont typeface="Times New Roman"/>
              <a:buChar char="●"/>
            </a:pPr>
            <a:r>
              <a:rPr lang="en" sz="1200">
                <a:solidFill>
                  <a:schemeClr val="lt1"/>
                </a:solidFill>
                <a:latin typeface="Times New Roman"/>
                <a:ea typeface="Times New Roman"/>
                <a:cs typeface="Times New Roman"/>
                <a:sym typeface="Times New Roman"/>
              </a:rPr>
              <a:t>both leisure travellers and business travellers</a:t>
            </a:r>
            <a:endParaRPr sz="1200">
              <a:solidFill>
                <a:schemeClr val="lt1"/>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chemeClr val="lt1"/>
              </a:buClr>
              <a:buSzPts val="1200"/>
              <a:buFont typeface="Times New Roman"/>
              <a:buChar char="●"/>
            </a:pPr>
            <a:r>
              <a:rPr lang="en" sz="1200">
                <a:solidFill>
                  <a:schemeClr val="lt1"/>
                </a:solidFill>
                <a:latin typeface="Times New Roman"/>
                <a:ea typeface="Times New Roman"/>
                <a:cs typeface="Times New Roman"/>
                <a:sym typeface="Times New Roman"/>
              </a:rPr>
              <a:t>individuals in their 30s who earn a high income on an average basis</a:t>
            </a:r>
            <a:endParaRPr sz="1200">
              <a:solidFill>
                <a:schemeClr val="lt1"/>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chemeClr val="lt1"/>
              </a:buClr>
              <a:buSzPts val="1200"/>
              <a:buFont typeface="Times New Roman"/>
              <a:buChar char="●"/>
            </a:pPr>
            <a:r>
              <a:rPr lang="en" sz="1200">
                <a:solidFill>
                  <a:schemeClr val="lt1"/>
                </a:solidFill>
                <a:latin typeface="Times New Roman"/>
                <a:ea typeface="Times New Roman"/>
                <a:cs typeface="Times New Roman"/>
                <a:sym typeface="Times New Roman"/>
              </a:rPr>
              <a:t>individuals seeking high-standard cuisine and catering in the hotel</a:t>
            </a:r>
            <a:endParaRPr sz="1200">
              <a:solidFill>
                <a:schemeClr val="lt1"/>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endParaRPr sz="1200">
              <a:solidFill>
                <a:schemeClr val="lt1"/>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200">
                <a:solidFill>
                  <a:schemeClr val="lt1"/>
                </a:solidFill>
                <a:latin typeface="Times New Roman"/>
                <a:ea typeface="Times New Roman"/>
                <a:cs typeface="Times New Roman"/>
                <a:sym typeface="Times New Roman"/>
              </a:rPr>
              <a:t>The nature of the guest service and facilities in the case of the JW Marriott has been described as </a:t>
            </a:r>
            <a:endParaRPr sz="1200">
              <a:solidFill>
                <a:schemeClr val="lt1"/>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chemeClr val="lt1"/>
              </a:buClr>
              <a:buSzPts val="1200"/>
              <a:buFont typeface="Times New Roman"/>
              <a:buChar char="●"/>
            </a:pPr>
            <a:r>
              <a:rPr lang="en" sz="1200">
                <a:solidFill>
                  <a:schemeClr val="lt1"/>
                </a:solidFill>
                <a:latin typeface="Times New Roman"/>
                <a:ea typeface="Times New Roman"/>
                <a:cs typeface="Times New Roman"/>
                <a:sym typeface="Times New Roman"/>
              </a:rPr>
              <a:t>providing premium and modern accommodation experience to the guests while inviting the concepts of inventive thinking and reflection</a:t>
            </a:r>
            <a:endParaRPr sz="1200">
              <a:solidFill>
                <a:schemeClr val="lt1"/>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endParaRPr sz="1200">
              <a:solidFill>
                <a:schemeClr val="lt1"/>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200">
                <a:solidFill>
                  <a:schemeClr val="lt1"/>
                </a:solidFill>
                <a:latin typeface="Times New Roman"/>
                <a:ea typeface="Times New Roman"/>
                <a:cs typeface="Times New Roman"/>
                <a:sym typeface="Times New Roman"/>
              </a:rPr>
              <a:t>The strategies applied by hotels to meet/exceed the guest expectations have been identified in the study as the:</a:t>
            </a:r>
            <a:endParaRPr sz="1200">
              <a:solidFill>
                <a:schemeClr val="lt1"/>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chemeClr val="lt1"/>
              </a:buClr>
              <a:buSzPts val="1200"/>
              <a:buFont typeface="Times New Roman"/>
              <a:buChar char="●"/>
            </a:pPr>
            <a:r>
              <a:rPr lang="en" sz="1200">
                <a:solidFill>
                  <a:schemeClr val="lt1"/>
                </a:solidFill>
                <a:latin typeface="Times New Roman"/>
                <a:ea typeface="Times New Roman"/>
                <a:cs typeface="Times New Roman"/>
                <a:sym typeface="Times New Roman"/>
              </a:rPr>
              <a:t>use of modern digital solutions </a:t>
            </a:r>
            <a:endParaRPr sz="1200">
              <a:solidFill>
                <a:schemeClr val="lt1"/>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chemeClr val="lt1"/>
              </a:buClr>
              <a:buSzPts val="1200"/>
              <a:buFont typeface="Times New Roman"/>
              <a:buChar char="●"/>
            </a:pPr>
            <a:r>
              <a:rPr lang="en" sz="1200">
                <a:solidFill>
                  <a:schemeClr val="lt1"/>
                </a:solidFill>
                <a:latin typeface="Times New Roman"/>
                <a:ea typeface="Times New Roman"/>
                <a:cs typeface="Times New Roman"/>
                <a:sym typeface="Times New Roman"/>
              </a:rPr>
              <a:t>taking into account the guests’ needs and requisites</a:t>
            </a:r>
            <a:endParaRPr sz="1200">
              <a:solidFill>
                <a:schemeClr val="lt1"/>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chemeClr val="lt1"/>
              </a:buClr>
              <a:buSzPts val="1200"/>
              <a:buFont typeface="Times New Roman"/>
              <a:buChar char="●"/>
            </a:pPr>
            <a:r>
              <a:rPr lang="en" sz="1200">
                <a:solidFill>
                  <a:schemeClr val="lt1"/>
                </a:solidFill>
                <a:latin typeface="Times New Roman"/>
                <a:ea typeface="Times New Roman"/>
                <a:cs typeface="Times New Roman"/>
                <a:sym typeface="Times New Roman"/>
              </a:rPr>
              <a:t>guests’ feedback</a:t>
            </a:r>
            <a:endParaRPr sz="1200">
              <a:solidFill>
                <a:schemeClr val="lt1"/>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chemeClr val="lt1"/>
              </a:buClr>
              <a:buSzPts val="1200"/>
              <a:buFont typeface="Times New Roman"/>
              <a:buChar char="●"/>
            </a:pPr>
            <a:r>
              <a:rPr lang="en" sz="1200">
                <a:solidFill>
                  <a:schemeClr val="lt1"/>
                </a:solidFill>
                <a:latin typeface="Times New Roman"/>
                <a:ea typeface="Times New Roman"/>
                <a:cs typeface="Times New Roman"/>
                <a:sym typeface="Times New Roman"/>
              </a:rPr>
              <a:t>practising a higher level of transparency and being honest</a:t>
            </a:r>
            <a:endParaRPr sz="1200">
              <a:solidFill>
                <a:schemeClr val="lt1"/>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chemeClr val="lt1"/>
              </a:buClr>
              <a:buSzPts val="1200"/>
              <a:buFont typeface="Times New Roman"/>
              <a:buChar char="●"/>
            </a:pPr>
            <a:r>
              <a:rPr lang="en" sz="1200">
                <a:solidFill>
                  <a:schemeClr val="lt1"/>
                </a:solidFill>
                <a:latin typeface="Times New Roman"/>
                <a:ea typeface="Times New Roman"/>
                <a:cs typeface="Times New Roman"/>
                <a:sym typeface="Times New Roman"/>
              </a:rPr>
              <a:t>ensuring easy and efficient communication </a:t>
            </a:r>
            <a:endParaRPr sz="1200">
              <a:solidFill>
                <a:schemeClr val="lt1"/>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chemeClr val="lt1"/>
              </a:buClr>
              <a:buSzPts val="1200"/>
              <a:buFont typeface="Times New Roman"/>
              <a:buChar char="●"/>
            </a:pPr>
            <a:r>
              <a:rPr lang="en" sz="1200">
                <a:solidFill>
                  <a:schemeClr val="lt1"/>
                </a:solidFill>
                <a:latin typeface="Times New Roman"/>
                <a:ea typeface="Times New Roman"/>
                <a:cs typeface="Times New Roman"/>
                <a:sym typeface="Times New Roman"/>
              </a:rPr>
              <a:t>Autonomy and personalisation </a:t>
            </a:r>
            <a:endParaRPr sz="1200">
              <a:solidFill>
                <a:schemeClr val="lt1"/>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41"/>
        <p:cNvGrpSpPr/>
        <p:nvPr/>
      </p:nvGrpSpPr>
      <p:grpSpPr>
        <a:xfrm>
          <a:off x="0" y="0"/>
          <a:ext cx="0" cy="0"/>
          <a:chOff x="0" y="0"/>
          <a:chExt cx="0" cy="0"/>
        </a:xfrm>
      </p:grpSpPr>
      <p:sp>
        <p:nvSpPr>
          <p:cNvPr id="142" name="Google Shape;142;p21"/>
          <p:cNvSpPr txBox="1">
            <a:spLocks noGrp="1"/>
          </p:cNvSpPr>
          <p:nvPr>
            <p:ph type="title"/>
          </p:nvPr>
        </p:nvSpPr>
        <p:spPr>
          <a:xfrm>
            <a:off x="997175" y="279100"/>
            <a:ext cx="7030500" cy="766200"/>
          </a:xfrm>
          <a:prstGeom prst="rect">
            <a:avLst/>
          </a:prstGeom>
          <a:solidFill>
            <a:schemeClr val="dk2"/>
          </a:solidFill>
          <a:ln w="9525" cap="flat" cmpd="sng">
            <a:solidFill>
              <a:schemeClr val="lt1"/>
            </a:solidFill>
            <a:prstDash val="solid"/>
            <a:round/>
            <a:headEnd type="none" w="sm" len="sm"/>
            <a:tailEnd type="none" w="sm" len="sm"/>
          </a:ln>
        </p:spPr>
        <p:txBody>
          <a:bodyPr spcFirstLastPara="1" wrap="square" lIns="91425" tIns="91425" rIns="91425" bIns="91425" anchor="ctr" anchorCtr="0">
            <a:normAutofit/>
          </a:bodyPr>
          <a:lstStyle/>
          <a:p>
            <a:pPr marL="0" lvl="0" indent="0" algn="ctr" rtl="0">
              <a:spcBef>
                <a:spcPts val="0"/>
              </a:spcBef>
              <a:spcAft>
                <a:spcPts val="0"/>
              </a:spcAft>
              <a:buNone/>
            </a:pPr>
            <a:r>
              <a:rPr lang="en" sz="2400" b="1">
                <a:latin typeface="Times New Roman"/>
                <a:ea typeface="Times New Roman"/>
                <a:cs typeface="Times New Roman"/>
                <a:sym typeface="Times New Roman"/>
              </a:rPr>
              <a:t>Reference List</a:t>
            </a:r>
            <a:endParaRPr sz="2400" b="1">
              <a:latin typeface="Times New Roman"/>
              <a:ea typeface="Times New Roman"/>
              <a:cs typeface="Times New Roman"/>
              <a:sym typeface="Times New Roman"/>
            </a:endParaRPr>
          </a:p>
        </p:txBody>
      </p:sp>
      <p:sp>
        <p:nvSpPr>
          <p:cNvPr id="143" name="Google Shape;143;p21"/>
          <p:cNvSpPr txBox="1">
            <a:spLocks noGrp="1"/>
          </p:cNvSpPr>
          <p:nvPr>
            <p:ph type="subTitle" idx="4294967295"/>
          </p:nvPr>
        </p:nvSpPr>
        <p:spPr>
          <a:xfrm>
            <a:off x="309275" y="1145850"/>
            <a:ext cx="8634600" cy="3861600"/>
          </a:xfrm>
          <a:prstGeom prst="rect">
            <a:avLst/>
          </a:prstGeom>
          <a:solidFill>
            <a:schemeClr val="lt1"/>
          </a:solidFill>
          <a:ln w="9525" cap="flat" cmpd="sng">
            <a:solidFill>
              <a:srgbClr val="D9D9D9"/>
            </a:solidFill>
            <a:prstDash val="solid"/>
            <a:round/>
            <a:headEnd type="none" w="sm" len="sm"/>
            <a:tailEnd type="none" w="sm" len="sm"/>
          </a:ln>
          <a:effectLst>
            <a:outerShdw blurRad="57150" dist="19050" dir="5400000" algn="bl" rotWithShape="0">
              <a:srgbClr val="000000">
                <a:alpha val="50000"/>
              </a:srgbClr>
            </a:outerShdw>
          </a:effectLst>
        </p:spPr>
        <p:txBody>
          <a:bodyPr spcFirstLastPara="1" wrap="square" lIns="91425" tIns="91425" rIns="91425" bIns="91425" anchor="t" anchorCtr="0">
            <a:noAutofit/>
          </a:bodyPr>
          <a:lstStyle/>
          <a:p>
            <a:pPr marL="0" lvl="0" indent="0" algn="just" rtl="0">
              <a:lnSpc>
                <a:spcPct val="100000"/>
              </a:lnSpc>
              <a:spcBef>
                <a:spcPts val="0"/>
              </a:spcBef>
              <a:spcAft>
                <a:spcPts val="0"/>
              </a:spcAft>
              <a:buNone/>
            </a:pPr>
            <a:r>
              <a:rPr lang="en" sz="700">
                <a:solidFill>
                  <a:srgbClr val="000000"/>
                </a:solidFill>
                <a:latin typeface="Times New Roman"/>
                <a:ea typeface="Times New Roman"/>
                <a:cs typeface="Times New Roman"/>
                <a:sym typeface="Times New Roman"/>
              </a:rPr>
              <a:t>Smallbusiness. Chron. Com. 2021. The Importance of Customer Feedback. Available at: &lt; https://smallbusiness.chron.com/importance-customer-feedback-2089.html&gt; [Accessed October 17 2023].</a:t>
            </a:r>
            <a:endParaRPr sz="7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700">
                <a:solidFill>
                  <a:srgbClr val="000000"/>
                </a:solidFill>
                <a:latin typeface="Times New Roman"/>
                <a:ea typeface="Times New Roman"/>
                <a:cs typeface="Times New Roman"/>
                <a:sym typeface="Times New Roman"/>
              </a:rPr>
              <a:t>Vianna, C, 2021. 5 tips for how to exceed guest expectations. Available at: &lt; https://www.xola.com/articles/5-tips-for-how-to-exceed-guest-expectations/&gt; [Accessed October 17 2023].</a:t>
            </a:r>
            <a:endParaRPr sz="7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700">
                <a:solidFill>
                  <a:srgbClr val="000000"/>
                </a:solidFill>
                <a:latin typeface="Times New Roman"/>
                <a:ea typeface="Times New Roman"/>
                <a:cs typeface="Times New Roman"/>
                <a:sym typeface="Times New Roman"/>
              </a:rPr>
              <a:t>Amadeus-hospitality. Com. 2023. The 2023 guide to increasing guest loyalty. Available at: &lt; https://www.amadeus-hospitality.com/guest-loyalty/#:~:text=Guest%20loyalty%20refers%20to%20the,hotel%20brand%20versus%20your%20competitors.&gt; [Accessed October 17 2023].</a:t>
            </a:r>
            <a:endParaRPr sz="7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700">
                <a:solidFill>
                  <a:srgbClr val="000000"/>
                </a:solidFill>
                <a:latin typeface="Times New Roman"/>
                <a:ea typeface="Times New Roman"/>
                <a:cs typeface="Times New Roman"/>
                <a:sym typeface="Times New Roman"/>
              </a:rPr>
              <a:t>Galoreinn.com. 2023. The Importance Of Hospitality In The Hotel Industry. Available at: &lt; https://galoreinn.com/the-importance-of-hospitality-in-the-hotel-industry/&gt; [Accessed October 17 2023].</a:t>
            </a:r>
            <a:endParaRPr sz="7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700">
                <a:solidFill>
                  <a:srgbClr val="000000"/>
                </a:solidFill>
                <a:latin typeface="Times New Roman"/>
                <a:ea typeface="Times New Roman"/>
                <a:cs typeface="Times New Roman"/>
                <a:sym typeface="Times New Roman"/>
              </a:rPr>
              <a:t>Selvamani, 2018. IMPORTANCE OF HOSPITALITY IN THE GLOBAL WORLD. Available at: &lt; https://www.jetir.org/papers/JETIR1811411.pdf&gt; [Accessed October 17 2023].</a:t>
            </a:r>
            <a:endParaRPr sz="7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700">
                <a:solidFill>
                  <a:srgbClr val="000000"/>
                </a:solidFill>
                <a:latin typeface="Times New Roman"/>
                <a:ea typeface="Times New Roman"/>
                <a:cs typeface="Times New Roman"/>
                <a:sym typeface="Times New Roman"/>
              </a:rPr>
              <a:t>Mariott-hotels. Marriott. Com. 2023. ELEVATE THE EVERYDAY. Available at: &lt; https://marriott-hotels.marriott.com/experience/&gt; [Accessed October 17 2023].</a:t>
            </a:r>
            <a:endParaRPr sz="7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700">
                <a:solidFill>
                  <a:srgbClr val="000000"/>
                </a:solidFill>
                <a:latin typeface="Times New Roman"/>
                <a:ea typeface="Times New Roman"/>
                <a:cs typeface="Times New Roman"/>
                <a:sym typeface="Times New Roman"/>
              </a:rPr>
              <a:t>Globaldata. Com. 2022. Marriott International Inc: Overview. Available at: &lt; https://www.globaldata.com/company-profile/marriott-international-inc/#:~:text=Marriott%20International%20Inc%20(Marriott)%20is,premium%2C%20and%20select%20brand%20names.&gt; [Accessed October 17 2023].</a:t>
            </a:r>
            <a:endParaRPr sz="7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700">
                <a:solidFill>
                  <a:srgbClr val="000000"/>
                </a:solidFill>
                <a:latin typeface="Times New Roman"/>
                <a:ea typeface="Times New Roman"/>
                <a:cs typeface="Times New Roman"/>
                <a:sym typeface="Times New Roman"/>
              </a:rPr>
              <a:t>Marriott. Com. 2023. AT YOUR SERVICE. Available at: &lt; https://www.marriott.com/marriottassets/marriott/MNLAP/PDF/MNLAP_Manila_Marriott_Hotel_-_Guest_Services_Directory_(1).pdf&gt; [Accessed October 17 2023].</a:t>
            </a:r>
            <a:endParaRPr sz="7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700">
                <a:solidFill>
                  <a:srgbClr val="000000"/>
                </a:solidFill>
                <a:latin typeface="Times New Roman"/>
                <a:ea typeface="Times New Roman"/>
                <a:cs typeface="Times New Roman"/>
                <a:sym typeface="Times New Roman"/>
              </a:rPr>
              <a:t>Ayreshotels. Com. 2023. Guest Service Agent. Available at: &lt; https://www.ayreshotels.com/guest-service-agent&gt; [Accessed October 17 2023].</a:t>
            </a:r>
            <a:endParaRPr sz="7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700">
                <a:solidFill>
                  <a:srgbClr val="000000"/>
                </a:solidFill>
                <a:latin typeface="Times New Roman"/>
                <a:ea typeface="Times New Roman"/>
                <a:cs typeface="Times New Roman"/>
                <a:sym typeface="Times New Roman"/>
              </a:rPr>
              <a:t>Nhcm. gov. In. 2023. Providing Quality Guest Service In Hotel Industry. Available at: &lt; https://nchm.gov.in/node/46&gt; [Accessed October 17 2023].</a:t>
            </a:r>
            <a:endParaRPr sz="7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700">
                <a:solidFill>
                  <a:srgbClr val="000000"/>
                </a:solidFill>
                <a:latin typeface="Times New Roman"/>
                <a:ea typeface="Times New Roman"/>
                <a:cs typeface="Times New Roman"/>
                <a:sym typeface="Times New Roman"/>
              </a:rPr>
              <a:t>Shastri, A, 2023. The Art of Marketing Hotels: Marketing Strategy of Marriott International. Available at: &lt; https://iide.co/case-studies/marketing-strategy-of-marriott-international/#:~:text=The%20target%20market%20usually%20includes%20customers%20who%20share%20similar%20demographic%20traits.&amp;text=The%20JW%20Marriot%2C%20created%20by,opulent%20atmosphere%20during%20their%20accommodation.&gt; [Accessed October 17 2023].</a:t>
            </a:r>
            <a:endParaRPr sz="7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700">
                <a:solidFill>
                  <a:srgbClr val="000000"/>
                </a:solidFill>
                <a:latin typeface="Times New Roman"/>
                <a:ea typeface="Times New Roman"/>
                <a:cs typeface="Times New Roman"/>
                <a:sym typeface="Times New Roman"/>
              </a:rPr>
              <a:t>Kuang, K, 2022. How Marriott International Target Their Market and Audience. Available at: &lt; https://kellykuang21.blogspot.com/2012/11/how-marriott-international-target-their.html&gt; [Accessed October 17 2023].</a:t>
            </a:r>
            <a:endParaRPr sz="7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700">
                <a:solidFill>
                  <a:srgbClr val="000000"/>
                </a:solidFill>
                <a:latin typeface="Times New Roman"/>
                <a:ea typeface="Times New Roman"/>
                <a:cs typeface="Times New Roman"/>
                <a:sym typeface="Times New Roman"/>
              </a:rPr>
              <a:t>News.mariott. Com. 2023. Brand Profile. Available at: &lt; https://news.marriott.com/brands/jw-marriott/&gt; [Accessed October 17 2023].</a:t>
            </a:r>
            <a:endParaRPr sz="7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1200"/>
              </a:spcAft>
              <a:buNone/>
            </a:pPr>
            <a:endParaRPr sz="700">
              <a:solidFill>
                <a:srgbClr val="000000"/>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80</TotalTime>
  <Words>2024</Words>
  <Application>Microsoft Office PowerPoint</Application>
  <PresentationFormat>On-screen Show (16:9)</PresentationFormat>
  <Paragraphs>111</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Geometric</vt:lpstr>
      <vt:lpstr> BMIH4003 Hospitality &amp; Guest Services Assessment 1: Presentation  </vt:lpstr>
      <vt:lpstr>Content</vt:lpstr>
      <vt:lpstr>Introduction to JW Marriott</vt:lpstr>
      <vt:lpstr>JW Marriott's main consumers and the reason behind the selection </vt:lpstr>
      <vt:lpstr>Nature, scope and role of guest services and facilities in general</vt:lpstr>
      <vt:lpstr>Nature, scope and role of guest services and facilities in the case of JW Marriott</vt:lpstr>
      <vt:lpstr>Importance of hospitality</vt:lpstr>
      <vt:lpstr>Strategies applied by hotels to meet/exceed guest expectations</vt:lpstr>
      <vt:lpstr>Summary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BMIH4003 Hospitality &amp; Guest Services Assessment 1: Presentation  </dc:title>
  <cp:lastModifiedBy>Mihaela Costache</cp:lastModifiedBy>
  <cp:revision>5</cp:revision>
  <dcterms:modified xsi:type="dcterms:W3CDTF">2023-10-27T19:02:35Z</dcterms:modified>
</cp:coreProperties>
</file>