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5" r:id="rId4"/>
    <p:sldId id="258" r:id="rId5"/>
    <p:sldId id="264" r:id="rId6"/>
    <p:sldId id="265" r:id="rId7"/>
    <p:sldId id="266" r:id="rId8"/>
    <p:sldId id="267" r:id="rId9"/>
    <p:sldId id="268" r:id="rId10"/>
    <p:sldId id="269" r:id="rId11"/>
    <p:sldId id="259" r:id="rId12"/>
    <p:sldId id="271" r:id="rId13"/>
    <p:sldId id="263" r:id="rId14"/>
    <p:sldId id="272" r:id="rId15"/>
    <p:sldId id="270" r:id="rId16"/>
    <p:sldId id="273" r:id="rId17"/>
    <p:sldId id="274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3"/>
  </p:normalViewPr>
  <p:slideViewPr>
    <p:cSldViewPr snapToGrid="0" snapToObjects="1">
      <p:cViewPr varScale="1">
        <p:scale>
          <a:sx n="105" d="100"/>
          <a:sy n="105" d="100"/>
        </p:scale>
        <p:origin x="8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09F7BF-BDF9-4658-ABFA-CF08E5434F1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BFAF671-025C-4573-9062-06EBC06B5B4D}">
      <dgm:prSet/>
      <dgm:spPr/>
      <dgm:t>
        <a:bodyPr/>
        <a:lstStyle/>
        <a:p>
          <a:r>
            <a:rPr lang="en-US" dirty="0"/>
            <a:t>Today’s lesson aims to provide guidance on how to write an introduction for a literature review. </a:t>
          </a:r>
        </a:p>
      </dgm:t>
    </dgm:pt>
    <dgm:pt modelId="{9DAB7D98-3E7D-489D-8E0F-3DE0F7EAF3CD}" type="parTrans" cxnId="{B6915C40-3146-4C97-A5A8-A8AB18AED24D}">
      <dgm:prSet/>
      <dgm:spPr/>
      <dgm:t>
        <a:bodyPr/>
        <a:lstStyle/>
        <a:p>
          <a:endParaRPr lang="en-US"/>
        </a:p>
      </dgm:t>
    </dgm:pt>
    <dgm:pt modelId="{406D7E72-AEB6-4AF9-B90C-753112CD6566}" type="sibTrans" cxnId="{B6915C40-3146-4C97-A5A8-A8AB18AED24D}">
      <dgm:prSet/>
      <dgm:spPr/>
      <dgm:t>
        <a:bodyPr/>
        <a:lstStyle/>
        <a:p>
          <a:endParaRPr lang="en-US"/>
        </a:p>
      </dgm:t>
    </dgm:pt>
    <dgm:pt modelId="{38750506-E30C-4F4B-A9D3-7A95CF26CFE1}">
      <dgm:prSet/>
      <dgm:spPr/>
      <dgm:t>
        <a:bodyPr/>
        <a:lstStyle/>
        <a:p>
          <a:r>
            <a:rPr lang="en-US" dirty="0"/>
            <a:t>At the end of the lesson, students should be able to:</a:t>
          </a:r>
        </a:p>
      </dgm:t>
    </dgm:pt>
    <dgm:pt modelId="{1C0E5E04-5EDA-40EC-956D-279D217DA3C3}" type="parTrans" cxnId="{66BA23EF-56EE-4FC7-96F1-F6EEA1CE0AE9}">
      <dgm:prSet/>
      <dgm:spPr/>
      <dgm:t>
        <a:bodyPr/>
        <a:lstStyle/>
        <a:p>
          <a:endParaRPr lang="en-US"/>
        </a:p>
      </dgm:t>
    </dgm:pt>
    <dgm:pt modelId="{0090F2C8-7535-4849-8B0A-87F29F7FBAA5}" type="sibTrans" cxnId="{66BA23EF-56EE-4FC7-96F1-F6EEA1CE0AE9}">
      <dgm:prSet/>
      <dgm:spPr/>
      <dgm:t>
        <a:bodyPr/>
        <a:lstStyle/>
        <a:p>
          <a:endParaRPr lang="en-US"/>
        </a:p>
      </dgm:t>
    </dgm:pt>
    <dgm:pt modelId="{7B27BF34-D2D0-4454-A0CA-1AE1075D1F75}">
      <dgm:prSet/>
      <dgm:spPr/>
      <dgm:t>
        <a:bodyPr/>
        <a:lstStyle/>
        <a:p>
          <a:r>
            <a:rPr lang="en-US" dirty="0"/>
            <a:t>Identify the differences between a good and poor introduction. </a:t>
          </a:r>
        </a:p>
      </dgm:t>
    </dgm:pt>
    <dgm:pt modelId="{45225B17-3859-4889-AE64-3B46C4073863}" type="parTrans" cxnId="{CB9E5951-4580-4AFE-AA0D-22A05DFE8638}">
      <dgm:prSet/>
      <dgm:spPr/>
      <dgm:t>
        <a:bodyPr/>
        <a:lstStyle/>
        <a:p>
          <a:endParaRPr lang="en-US"/>
        </a:p>
      </dgm:t>
    </dgm:pt>
    <dgm:pt modelId="{16110AD7-1910-4F14-9E1B-7F4FDFBBA2F0}" type="sibTrans" cxnId="{CB9E5951-4580-4AFE-AA0D-22A05DFE8638}">
      <dgm:prSet/>
      <dgm:spPr/>
      <dgm:t>
        <a:bodyPr/>
        <a:lstStyle/>
        <a:p>
          <a:endParaRPr lang="en-US"/>
        </a:p>
      </dgm:t>
    </dgm:pt>
    <dgm:pt modelId="{5B99440E-3889-4A32-BE28-11E39E8C3F04}">
      <dgm:prSet/>
      <dgm:spPr/>
      <dgm:t>
        <a:bodyPr/>
        <a:lstStyle/>
        <a:p>
          <a:r>
            <a:rPr lang="en-US" dirty="0"/>
            <a:t>Understand the importance of writing an introduction</a:t>
          </a:r>
        </a:p>
      </dgm:t>
    </dgm:pt>
    <dgm:pt modelId="{901DA2FB-7988-4B67-8C75-C24B7F713B0C}" type="parTrans" cxnId="{1B8BCD2D-EF28-4EC4-B2D3-BFA9229C921D}">
      <dgm:prSet/>
      <dgm:spPr/>
      <dgm:t>
        <a:bodyPr/>
        <a:lstStyle/>
        <a:p>
          <a:endParaRPr lang="en-US"/>
        </a:p>
      </dgm:t>
    </dgm:pt>
    <dgm:pt modelId="{95C7635C-5FE3-406D-8F38-A92B1FEADC45}" type="sibTrans" cxnId="{1B8BCD2D-EF28-4EC4-B2D3-BFA9229C921D}">
      <dgm:prSet/>
      <dgm:spPr/>
      <dgm:t>
        <a:bodyPr/>
        <a:lstStyle/>
        <a:p>
          <a:endParaRPr lang="en-US"/>
        </a:p>
      </dgm:t>
    </dgm:pt>
    <dgm:pt modelId="{C9B68F06-E2E9-4613-88FA-4C2602BF8A91}">
      <dgm:prSet/>
      <dgm:spPr/>
      <dgm:t>
        <a:bodyPr/>
        <a:lstStyle/>
        <a:p>
          <a:r>
            <a:rPr lang="en-US"/>
            <a:t>Determine appropriate sources to be included in an introduction. </a:t>
          </a:r>
        </a:p>
      </dgm:t>
    </dgm:pt>
    <dgm:pt modelId="{37F40B5E-8731-4A78-A297-AC477939FF02}" type="parTrans" cxnId="{6DDA2933-A077-4940-ACE7-23556E6DEC8D}">
      <dgm:prSet/>
      <dgm:spPr/>
      <dgm:t>
        <a:bodyPr/>
        <a:lstStyle/>
        <a:p>
          <a:endParaRPr lang="en-US"/>
        </a:p>
      </dgm:t>
    </dgm:pt>
    <dgm:pt modelId="{7FDE902F-83B5-49DF-B9B4-55149AEC23C3}" type="sibTrans" cxnId="{6DDA2933-A077-4940-ACE7-23556E6DEC8D}">
      <dgm:prSet/>
      <dgm:spPr/>
      <dgm:t>
        <a:bodyPr/>
        <a:lstStyle/>
        <a:p>
          <a:endParaRPr lang="en-US"/>
        </a:p>
      </dgm:t>
    </dgm:pt>
    <dgm:pt modelId="{19D81962-1CC9-6846-AB89-885113DCE80E}" type="pres">
      <dgm:prSet presAssocID="{7D09F7BF-BDF9-4658-ABFA-CF08E5434F14}" presName="vert0" presStyleCnt="0">
        <dgm:presLayoutVars>
          <dgm:dir/>
          <dgm:animOne val="branch"/>
          <dgm:animLvl val="lvl"/>
        </dgm:presLayoutVars>
      </dgm:prSet>
      <dgm:spPr/>
    </dgm:pt>
    <dgm:pt modelId="{AD34C27D-DCE0-1043-9B5B-AFB309779191}" type="pres">
      <dgm:prSet presAssocID="{2BFAF671-025C-4573-9062-06EBC06B5B4D}" presName="thickLine" presStyleLbl="alignNode1" presStyleIdx="0" presStyleCnt="5"/>
      <dgm:spPr/>
    </dgm:pt>
    <dgm:pt modelId="{407B5149-86C1-3A4A-BBA1-C34D86D6F641}" type="pres">
      <dgm:prSet presAssocID="{2BFAF671-025C-4573-9062-06EBC06B5B4D}" presName="horz1" presStyleCnt="0"/>
      <dgm:spPr/>
    </dgm:pt>
    <dgm:pt modelId="{0B6156F8-5230-E141-9988-978C6DD9AB44}" type="pres">
      <dgm:prSet presAssocID="{2BFAF671-025C-4573-9062-06EBC06B5B4D}" presName="tx1" presStyleLbl="revTx" presStyleIdx="0" presStyleCnt="5"/>
      <dgm:spPr/>
    </dgm:pt>
    <dgm:pt modelId="{8ED6DF46-E996-F64E-A4AD-CC25831EB89D}" type="pres">
      <dgm:prSet presAssocID="{2BFAF671-025C-4573-9062-06EBC06B5B4D}" presName="vert1" presStyleCnt="0"/>
      <dgm:spPr/>
    </dgm:pt>
    <dgm:pt modelId="{6E37D3B1-5970-2744-B6EC-3F788DEBC2FC}" type="pres">
      <dgm:prSet presAssocID="{38750506-E30C-4F4B-A9D3-7A95CF26CFE1}" presName="thickLine" presStyleLbl="alignNode1" presStyleIdx="1" presStyleCnt="5"/>
      <dgm:spPr/>
    </dgm:pt>
    <dgm:pt modelId="{50C4DF84-4116-E345-9BC2-B0FBAB574E42}" type="pres">
      <dgm:prSet presAssocID="{38750506-E30C-4F4B-A9D3-7A95CF26CFE1}" presName="horz1" presStyleCnt="0"/>
      <dgm:spPr/>
    </dgm:pt>
    <dgm:pt modelId="{08A3FB83-E882-4C42-BBB4-3F55296FE0F1}" type="pres">
      <dgm:prSet presAssocID="{38750506-E30C-4F4B-A9D3-7A95CF26CFE1}" presName="tx1" presStyleLbl="revTx" presStyleIdx="1" presStyleCnt="5"/>
      <dgm:spPr/>
    </dgm:pt>
    <dgm:pt modelId="{FC4ADED5-871D-0A44-9B63-A741CD3C3F5F}" type="pres">
      <dgm:prSet presAssocID="{38750506-E30C-4F4B-A9D3-7A95CF26CFE1}" presName="vert1" presStyleCnt="0"/>
      <dgm:spPr/>
    </dgm:pt>
    <dgm:pt modelId="{87DD214C-B4DF-EE4C-87F7-1B710CA05BE1}" type="pres">
      <dgm:prSet presAssocID="{7B27BF34-D2D0-4454-A0CA-1AE1075D1F75}" presName="thickLine" presStyleLbl="alignNode1" presStyleIdx="2" presStyleCnt="5"/>
      <dgm:spPr/>
    </dgm:pt>
    <dgm:pt modelId="{F5DE3DE1-B7B0-974A-A0F7-C57F996E517E}" type="pres">
      <dgm:prSet presAssocID="{7B27BF34-D2D0-4454-A0CA-1AE1075D1F75}" presName="horz1" presStyleCnt="0"/>
      <dgm:spPr/>
    </dgm:pt>
    <dgm:pt modelId="{E0F57F7B-E07A-7E4C-874E-73A5C31488BA}" type="pres">
      <dgm:prSet presAssocID="{7B27BF34-D2D0-4454-A0CA-1AE1075D1F75}" presName="tx1" presStyleLbl="revTx" presStyleIdx="2" presStyleCnt="5"/>
      <dgm:spPr/>
    </dgm:pt>
    <dgm:pt modelId="{C2743B6C-0A95-C140-9F91-7925AF7E7A67}" type="pres">
      <dgm:prSet presAssocID="{7B27BF34-D2D0-4454-A0CA-1AE1075D1F75}" presName="vert1" presStyleCnt="0"/>
      <dgm:spPr/>
    </dgm:pt>
    <dgm:pt modelId="{77887134-9F2A-7C49-90FD-1727BBAC6C1E}" type="pres">
      <dgm:prSet presAssocID="{5B99440E-3889-4A32-BE28-11E39E8C3F04}" presName="thickLine" presStyleLbl="alignNode1" presStyleIdx="3" presStyleCnt="5"/>
      <dgm:spPr/>
    </dgm:pt>
    <dgm:pt modelId="{5B5AA126-45C0-E54A-8707-88E54FA775D4}" type="pres">
      <dgm:prSet presAssocID="{5B99440E-3889-4A32-BE28-11E39E8C3F04}" presName="horz1" presStyleCnt="0"/>
      <dgm:spPr/>
    </dgm:pt>
    <dgm:pt modelId="{744D247B-F772-204E-AC31-D3AD3DE36397}" type="pres">
      <dgm:prSet presAssocID="{5B99440E-3889-4A32-BE28-11E39E8C3F04}" presName="tx1" presStyleLbl="revTx" presStyleIdx="3" presStyleCnt="5"/>
      <dgm:spPr/>
    </dgm:pt>
    <dgm:pt modelId="{D955A0FF-27BD-1F49-A530-BBBC048EC9ED}" type="pres">
      <dgm:prSet presAssocID="{5B99440E-3889-4A32-BE28-11E39E8C3F04}" presName="vert1" presStyleCnt="0"/>
      <dgm:spPr/>
    </dgm:pt>
    <dgm:pt modelId="{FCC904CF-EDC4-2249-9324-3A6AB8B19D5C}" type="pres">
      <dgm:prSet presAssocID="{C9B68F06-E2E9-4613-88FA-4C2602BF8A91}" presName="thickLine" presStyleLbl="alignNode1" presStyleIdx="4" presStyleCnt="5"/>
      <dgm:spPr/>
    </dgm:pt>
    <dgm:pt modelId="{C4FBEEC7-E203-8D4D-8E74-0A7265A5D732}" type="pres">
      <dgm:prSet presAssocID="{C9B68F06-E2E9-4613-88FA-4C2602BF8A91}" presName="horz1" presStyleCnt="0"/>
      <dgm:spPr/>
    </dgm:pt>
    <dgm:pt modelId="{9D399C62-527C-0E42-AECF-18A6228E5B6F}" type="pres">
      <dgm:prSet presAssocID="{C9B68F06-E2E9-4613-88FA-4C2602BF8A91}" presName="tx1" presStyleLbl="revTx" presStyleIdx="4" presStyleCnt="5"/>
      <dgm:spPr/>
    </dgm:pt>
    <dgm:pt modelId="{D03B6E6F-F0E3-1349-8D2C-8BBB9E30C1E8}" type="pres">
      <dgm:prSet presAssocID="{C9B68F06-E2E9-4613-88FA-4C2602BF8A91}" presName="vert1" presStyleCnt="0"/>
      <dgm:spPr/>
    </dgm:pt>
  </dgm:ptLst>
  <dgm:cxnLst>
    <dgm:cxn modelId="{1B8BCD2D-EF28-4EC4-B2D3-BFA9229C921D}" srcId="{7D09F7BF-BDF9-4658-ABFA-CF08E5434F14}" destId="{5B99440E-3889-4A32-BE28-11E39E8C3F04}" srcOrd="3" destOrd="0" parTransId="{901DA2FB-7988-4B67-8C75-C24B7F713B0C}" sibTransId="{95C7635C-5FE3-406D-8F38-A92B1FEADC45}"/>
    <dgm:cxn modelId="{6DDA2933-A077-4940-ACE7-23556E6DEC8D}" srcId="{7D09F7BF-BDF9-4658-ABFA-CF08E5434F14}" destId="{C9B68F06-E2E9-4613-88FA-4C2602BF8A91}" srcOrd="4" destOrd="0" parTransId="{37F40B5E-8731-4A78-A297-AC477939FF02}" sibTransId="{7FDE902F-83B5-49DF-B9B4-55149AEC23C3}"/>
    <dgm:cxn modelId="{B6915C40-3146-4C97-A5A8-A8AB18AED24D}" srcId="{7D09F7BF-BDF9-4658-ABFA-CF08E5434F14}" destId="{2BFAF671-025C-4573-9062-06EBC06B5B4D}" srcOrd="0" destOrd="0" parTransId="{9DAB7D98-3E7D-489D-8E0F-3DE0F7EAF3CD}" sibTransId="{406D7E72-AEB6-4AF9-B90C-753112CD6566}"/>
    <dgm:cxn modelId="{CB9E5951-4580-4AFE-AA0D-22A05DFE8638}" srcId="{7D09F7BF-BDF9-4658-ABFA-CF08E5434F14}" destId="{7B27BF34-D2D0-4454-A0CA-1AE1075D1F75}" srcOrd="2" destOrd="0" parTransId="{45225B17-3859-4889-AE64-3B46C4073863}" sibTransId="{16110AD7-1910-4F14-9E1B-7F4FDFBBA2F0}"/>
    <dgm:cxn modelId="{EEDE5D53-3A9E-4745-9564-FA991AFDA78D}" type="presOf" srcId="{38750506-E30C-4F4B-A9D3-7A95CF26CFE1}" destId="{08A3FB83-E882-4C42-BBB4-3F55296FE0F1}" srcOrd="0" destOrd="0" presId="urn:microsoft.com/office/officeart/2008/layout/LinedList"/>
    <dgm:cxn modelId="{94676D5F-AED2-F948-88F3-F29013B22B7C}" type="presOf" srcId="{7B27BF34-D2D0-4454-A0CA-1AE1075D1F75}" destId="{E0F57F7B-E07A-7E4C-874E-73A5C31488BA}" srcOrd="0" destOrd="0" presId="urn:microsoft.com/office/officeart/2008/layout/LinedList"/>
    <dgm:cxn modelId="{34C47874-85F7-874B-8DB5-0938BEDABEFD}" type="presOf" srcId="{C9B68F06-E2E9-4613-88FA-4C2602BF8A91}" destId="{9D399C62-527C-0E42-AECF-18A6228E5B6F}" srcOrd="0" destOrd="0" presId="urn:microsoft.com/office/officeart/2008/layout/LinedList"/>
    <dgm:cxn modelId="{8294337A-18CE-D64E-B9DA-F85189DB7FBF}" type="presOf" srcId="{2BFAF671-025C-4573-9062-06EBC06B5B4D}" destId="{0B6156F8-5230-E141-9988-978C6DD9AB44}" srcOrd="0" destOrd="0" presId="urn:microsoft.com/office/officeart/2008/layout/LinedList"/>
    <dgm:cxn modelId="{1456BCAF-8B94-CC4F-AD69-7F759C009763}" type="presOf" srcId="{5B99440E-3889-4A32-BE28-11E39E8C3F04}" destId="{744D247B-F772-204E-AC31-D3AD3DE36397}" srcOrd="0" destOrd="0" presId="urn:microsoft.com/office/officeart/2008/layout/LinedList"/>
    <dgm:cxn modelId="{A719A2D0-15A3-B144-806D-81072C293A5F}" type="presOf" srcId="{7D09F7BF-BDF9-4658-ABFA-CF08E5434F14}" destId="{19D81962-1CC9-6846-AB89-885113DCE80E}" srcOrd="0" destOrd="0" presId="urn:microsoft.com/office/officeart/2008/layout/LinedList"/>
    <dgm:cxn modelId="{66BA23EF-56EE-4FC7-96F1-F6EEA1CE0AE9}" srcId="{7D09F7BF-BDF9-4658-ABFA-CF08E5434F14}" destId="{38750506-E30C-4F4B-A9D3-7A95CF26CFE1}" srcOrd="1" destOrd="0" parTransId="{1C0E5E04-5EDA-40EC-956D-279D217DA3C3}" sibTransId="{0090F2C8-7535-4849-8B0A-87F29F7FBAA5}"/>
    <dgm:cxn modelId="{BB793E49-73C2-3042-9257-39E4D2C54412}" type="presParOf" srcId="{19D81962-1CC9-6846-AB89-885113DCE80E}" destId="{AD34C27D-DCE0-1043-9B5B-AFB309779191}" srcOrd="0" destOrd="0" presId="urn:microsoft.com/office/officeart/2008/layout/LinedList"/>
    <dgm:cxn modelId="{D3CA73C7-49D5-4348-B705-E576F34B18CF}" type="presParOf" srcId="{19D81962-1CC9-6846-AB89-885113DCE80E}" destId="{407B5149-86C1-3A4A-BBA1-C34D86D6F641}" srcOrd="1" destOrd="0" presId="urn:microsoft.com/office/officeart/2008/layout/LinedList"/>
    <dgm:cxn modelId="{3A41AFB6-5FA2-9241-8E76-2A56D59ACB19}" type="presParOf" srcId="{407B5149-86C1-3A4A-BBA1-C34D86D6F641}" destId="{0B6156F8-5230-E141-9988-978C6DD9AB44}" srcOrd="0" destOrd="0" presId="urn:microsoft.com/office/officeart/2008/layout/LinedList"/>
    <dgm:cxn modelId="{C9DD4C40-02BB-044D-B684-AD30E70023A9}" type="presParOf" srcId="{407B5149-86C1-3A4A-BBA1-C34D86D6F641}" destId="{8ED6DF46-E996-F64E-A4AD-CC25831EB89D}" srcOrd="1" destOrd="0" presId="urn:microsoft.com/office/officeart/2008/layout/LinedList"/>
    <dgm:cxn modelId="{9C74543B-A6ED-7B45-A182-41CD70F39107}" type="presParOf" srcId="{19D81962-1CC9-6846-AB89-885113DCE80E}" destId="{6E37D3B1-5970-2744-B6EC-3F788DEBC2FC}" srcOrd="2" destOrd="0" presId="urn:microsoft.com/office/officeart/2008/layout/LinedList"/>
    <dgm:cxn modelId="{C9B56C75-3221-D248-8CCB-227FA0F8F5BC}" type="presParOf" srcId="{19D81962-1CC9-6846-AB89-885113DCE80E}" destId="{50C4DF84-4116-E345-9BC2-B0FBAB574E42}" srcOrd="3" destOrd="0" presId="urn:microsoft.com/office/officeart/2008/layout/LinedList"/>
    <dgm:cxn modelId="{3120CC20-311F-DA41-8B88-617F6F77BB0E}" type="presParOf" srcId="{50C4DF84-4116-E345-9BC2-B0FBAB574E42}" destId="{08A3FB83-E882-4C42-BBB4-3F55296FE0F1}" srcOrd="0" destOrd="0" presId="urn:microsoft.com/office/officeart/2008/layout/LinedList"/>
    <dgm:cxn modelId="{2311723A-E010-7743-9666-184EFA92E0E1}" type="presParOf" srcId="{50C4DF84-4116-E345-9BC2-B0FBAB574E42}" destId="{FC4ADED5-871D-0A44-9B63-A741CD3C3F5F}" srcOrd="1" destOrd="0" presId="urn:microsoft.com/office/officeart/2008/layout/LinedList"/>
    <dgm:cxn modelId="{89B2AEF9-9088-B647-BDF8-FE508482A719}" type="presParOf" srcId="{19D81962-1CC9-6846-AB89-885113DCE80E}" destId="{87DD214C-B4DF-EE4C-87F7-1B710CA05BE1}" srcOrd="4" destOrd="0" presId="urn:microsoft.com/office/officeart/2008/layout/LinedList"/>
    <dgm:cxn modelId="{A970C936-BD2E-D44B-95D1-C5113884D408}" type="presParOf" srcId="{19D81962-1CC9-6846-AB89-885113DCE80E}" destId="{F5DE3DE1-B7B0-974A-A0F7-C57F996E517E}" srcOrd="5" destOrd="0" presId="urn:microsoft.com/office/officeart/2008/layout/LinedList"/>
    <dgm:cxn modelId="{C208B753-AA06-8243-9E45-73830157BAA6}" type="presParOf" srcId="{F5DE3DE1-B7B0-974A-A0F7-C57F996E517E}" destId="{E0F57F7B-E07A-7E4C-874E-73A5C31488BA}" srcOrd="0" destOrd="0" presId="urn:microsoft.com/office/officeart/2008/layout/LinedList"/>
    <dgm:cxn modelId="{2ABEC8E1-CBC4-454A-857C-CDF40AFA5C8E}" type="presParOf" srcId="{F5DE3DE1-B7B0-974A-A0F7-C57F996E517E}" destId="{C2743B6C-0A95-C140-9F91-7925AF7E7A67}" srcOrd="1" destOrd="0" presId="urn:microsoft.com/office/officeart/2008/layout/LinedList"/>
    <dgm:cxn modelId="{96C7B5B7-8151-7D4D-BDF3-FFD454CEA0C1}" type="presParOf" srcId="{19D81962-1CC9-6846-AB89-885113DCE80E}" destId="{77887134-9F2A-7C49-90FD-1727BBAC6C1E}" srcOrd="6" destOrd="0" presId="urn:microsoft.com/office/officeart/2008/layout/LinedList"/>
    <dgm:cxn modelId="{2DCB5F5D-12B4-C142-B2CF-E1511508C969}" type="presParOf" srcId="{19D81962-1CC9-6846-AB89-885113DCE80E}" destId="{5B5AA126-45C0-E54A-8707-88E54FA775D4}" srcOrd="7" destOrd="0" presId="urn:microsoft.com/office/officeart/2008/layout/LinedList"/>
    <dgm:cxn modelId="{F656B529-9FA5-2C4A-A61A-138290EEB99B}" type="presParOf" srcId="{5B5AA126-45C0-E54A-8707-88E54FA775D4}" destId="{744D247B-F772-204E-AC31-D3AD3DE36397}" srcOrd="0" destOrd="0" presId="urn:microsoft.com/office/officeart/2008/layout/LinedList"/>
    <dgm:cxn modelId="{FAB9AA8F-1818-5644-9BCD-B5F240923FD8}" type="presParOf" srcId="{5B5AA126-45C0-E54A-8707-88E54FA775D4}" destId="{D955A0FF-27BD-1F49-A530-BBBC048EC9ED}" srcOrd="1" destOrd="0" presId="urn:microsoft.com/office/officeart/2008/layout/LinedList"/>
    <dgm:cxn modelId="{10A382B5-0D81-3F48-8444-A8CE1717E13D}" type="presParOf" srcId="{19D81962-1CC9-6846-AB89-885113DCE80E}" destId="{FCC904CF-EDC4-2249-9324-3A6AB8B19D5C}" srcOrd="8" destOrd="0" presId="urn:microsoft.com/office/officeart/2008/layout/LinedList"/>
    <dgm:cxn modelId="{3C801832-FFF8-2547-8A1D-A91CB13A86CE}" type="presParOf" srcId="{19D81962-1CC9-6846-AB89-885113DCE80E}" destId="{C4FBEEC7-E203-8D4D-8E74-0A7265A5D732}" srcOrd="9" destOrd="0" presId="urn:microsoft.com/office/officeart/2008/layout/LinedList"/>
    <dgm:cxn modelId="{5BF25835-C8EE-BC4D-B9DB-8881F102F434}" type="presParOf" srcId="{C4FBEEC7-E203-8D4D-8E74-0A7265A5D732}" destId="{9D399C62-527C-0E42-AECF-18A6228E5B6F}" srcOrd="0" destOrd="0" presId="urn:microsoft.com/office/officeart/2008/layout/LinedList"/>
    <dgm:cxn modelId="{B47E2938-E205-E348-89F4-B47F4CB6CC29}" type="presParOf" srcId="{C4FBEEC7-E203-8D4D-8E74-0A7265A5D732}" destId="{D03B6E6F-F0E3-1349-8D2C-8BBB9E30C1E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34C27D-DCE0-1043-9B5B-AFB309779191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6156F8-5230-E141-9988-978C6DD9AB44}">
      <dsp:nvSpPr>
        <dsp:cNvPr id="0" name=""/>
        <dsp:cNvSpPr/>
      </dsp:nvSpPr>
      <dsp:spPr>
        <a:xfrm>
          <a:off x="0" y="62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Today’s lesson aims to provide guidance on how to write an introduction for a literature review. </a:t>
          </a:r>
        </a:p>
      </dsp:txBody>
      <dsp:txXfrm>
        <a:off x="0" y="623"/>
        <a:ext cx="6492875" cy="1020830"/>
      </dsp:txXfrm>
    </dsp:sp>
    <dsp:sp modelId="{6E37D3B1-5970-2744-B6EC-3F788DEBC2FC}">
      <dsp:nvSpPr>
        <dsp:cNvPr id="0" name=""/>
        <dsp:cNvSpPr/>
      </dsp:nvSpPr>
      <dsp:spPr>
        <a:xfrm>
          <a:off x="0" y="1021453"/>
          <a:ext cx="6492875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A3FB83-E882-4C42-BBB4-3F55296FE0F1}">
      <dsp:nvSpPr>
        <dsp:cNvPr id="0" name=""/>
        <dsp:cNvSpPr/>
      </dsp:nvSpPr>
      <dsp:spPr>
        <a:xfrm>
          <a:off x="0" y="102145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At the end of the lesson, students should be able to:</a:t>
          </a:r>
        </a:p>
      </dsp:txBody>
      <dsp:txXfrm>
        <a:off x="0" y="1021453"/>
        <a:ext cx="6492875" cy="1020830"/>
      </dsp:txXfrm>
    </dsp:sp>
    <dsp:sp modelId="{87DD214C-B4DF-EE4C-87F7-1B710CA05BE1}">
      <dsp:nvSpPr>
        <dsp:cNvPr id="0" name=""/>
        <dsp:cNvSpPr/>
      </dsp:nvSpPr>
      <dsp:spPr>
        <a:xfrm>
          <a:off x="0" y="2042284"/>
          <a:ext cx="6492875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57F7B-E07A-7E4C-874E-73A5C31488BA}">
      <dsp:nvSpPr>
        <dsp:cNvPr id="0" name=""/>
        <dsp:cNvSpPr/>
      </dsp:nvSpPr>
      <dsp:spPr>
        <a:xfrm>
          <a:off x="0" y="2042284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Identify the differences between a good and poor introduction. </a:t>
          </a:r>
        </a:p>
      </dsp:txBody>
      <dsp:txXfrm>
        <a:off x="0" y="2042284"/>
        <a:ext cx="6492875" cy="1020830"/>
      </dsp:txXfrm>
    </dsp:sp>
    <dsp:sp modelId="{77887134-9F2A-7C49-90FD-1727BBAC6C1E}">
      <dsp:nvSpPr>
        <dsp:cNvPr id="0" name=""/>
        <dsp:cNvSpPr/>
      </dsp:nvSpPr>
      <dsp:spPr>
        <a:xfrm>
          <a:off x="0" y="3063115"/>
          <a:ext cx="6492875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D247B-F772-204E-AC31-D3AD3DE36397}">
      <dsp:nvSpPr>
        <dsp:cNvPr id="0" name=""/>
        <dsp:cNvSpPr/>
      </dsp:nvSpPr>
      <dsp:spPr>
        <a:xfrm>
          <a:off x="0" y="3063115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Understand the importance of writing an introduction</a:t>
          </a:r>
        </a:p>
      </dsp:txBody>
      <dsp:txXfrm>
        <a:off x="0" y="3063115"/>
        <a:ext cx="6492875" cy="1020830"/>
      </dsp:txXfrm>
    </dsp:sp>
    <dsp:sp modelId="{FCC904CF-EDC4-2249-9324-3A6AB8B19D5C}">
      <dsp:nvSpPr>
        <dsp:cNvPr id="0" name=""/>
        <dsp:cNvSpPr/>
      </dsp:nvSpPr>
      <dsp:spPr>
        <a:xfrm>
          <a:off x="0" y="4083946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99C62-527C-0E42-AECF-18A6228E5B6F}">
      <dsp:nvSpPr>
        <dsp:cNvPr id="0" name=""/>
        <dsp:cNvSpPr/>
      </dsp:nvSpPr>
      <dsp:spPr>
        <a:xfrm>
          <a:off x="0" y="4083946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Determine appropriate sources to be included in an introduction. </a:t>
          </a:r>
        </a:p>
      </dsp:txBody>
      <dsp:txXfrm>
        <a:off x="0" y="4083946"/>
        <a:ext cx="6492875" cy="10208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DFC83-276F-7F46-A598-A62B90903D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8CCF0C-A61C-6F46-88BE-287639776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77AE91-68F4-0E4C-9CE9-BDFAB54FF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11/10/22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9D3B02-86D1-B24A-BFC1-9A589E14B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23CC-DABB-E942-AC50-CCF1325A8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730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93660-5F3B-4C4F-B688-EEC37C91B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241AD-DDB4-8B4C-85DF-D9D5F0C8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2EEF4-3BED-EC4F-9E1E-F6880F058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11/10/22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8E72D-79FE-BD43-8A87-424F46F9F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79620-3DDA-9D4D-ACF0-8248DE8E3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649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2ABBF-6755-D94E-B42B-5D0100406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DB44C-2CE7-C649-84AD-5F70F82846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EEE074-05A9-F948-9DF8-0D1B09F7B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11/10/22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CC603-DF8D-F946-98A6-3B226EF3E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3C55D-E079-4147-9A74-F8908C93D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677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6A45C-6E53-3C46-A5E1-CC7F84C2B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4E17B-DDA5-D849-A334-800FC17479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9FD858-A843-1E48-9778-54B8B36A5D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98DF7D-4788-064A-B08E-4E99EB9B9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11/10/22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4B2070-A8A8-2B4C-BD26-222B1113D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3455D6-C716-E548-B7EE-245A8F10B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446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9D23A-C3CC-694F-9F17-E1E032D7E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CE5D71-C4E4-3943-92FC-9F8FD39583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C60FF-DC5D-B24E-BFD5-A9CF13473F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2A3736-4BA5-444B-B9E4-73ADCF1EAA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9B9ADC-75F3-7A46-86E9-5A0499C1AE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ADEA50-50CA-C344-9ADB-D7D4EFE91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11/10/22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0B8B7E-7129-9440-9F97-BF0A4E918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8F97FF-091C-DA4F-A38C-30F58E0C9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860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05430-2CA1-AE46-9AFC-3739369E3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803318-DC0E-A049-AF02-456E9DD34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11/10/22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F61B2A-9396-D54C-BCD8-0AF772E54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5E4A-0800-0A4E-BD7F-DFBB34C60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465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DF1DA2-9CA5-B34A-82A3-58DBB0D8B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11/10/22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DF843F-BE88-9C4B-A477-1DA0069B9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740825-D8D1-B54C-9CF7-48E6E9624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3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7558A-7D5B-3247-97AE-D32B51F84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6CE4F-0D20-D74B-BB84-4B97EEE0C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E19754-0BB9-D94C-99A6-221150BB73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C1EB70-EDDD-6048-B175-89D627D14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11/10/22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6A54FE-9818-8541-9F44-D0C4FB472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6AA1E2-3DB3-4446-B12D-5B94FE2CC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98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37386-C43C-E148-BD61-012CC5299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61EE4D-CF58-584E-B918-A204600E87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2600A-1EAD-584B-9E80-A936B71021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91C629-9343-324F-BDEF-79EAD9ADE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11/10/22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595C40-CC5C-974A-97A4-A5A416314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31E95B-7503-324E-9CF2-980CA2500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128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D7192-1723-634D-B466-612C21430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7B88F1-816F-AB44-BAD0-47875428C4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0DE77-3B3B-5B48-A3FA-A47E799A9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11/10/22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BAD2A-C009-B444-A9A8-2D2ADE163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99806-BAF1-4C4C-9404-937F4F760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030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E92B71-F253-6141-AA7F-DF635FE6BD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ACE2D4-03BF-7B4C-95EE-99E136E21B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B9EE4-7811-AF4D-9B61-4FFE126B5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11/10/22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14C314-2343-434F-8CF5-AB0F96FFF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ABAFE-A892-574D-9B4B-C363B307E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565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05E271-C23F-5E4B-8076-73EC7EE39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89718-6F30-A444-8EC4-ACCA7AD581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E0CDB-9F54-924B-A114-74CFEED75E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F6470A-123B-F447-863E-94A2DFDAD841}" type="datetimeFigureOut">
              <a:rPr lang="en-US" smtClean="0"/>
              <a:t>11/10/22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671835-40B3-5542-8ED2-6D7D0361B7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5B038-AA69-604C-AEB2-17E787B279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63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45391-93E2-0348-90D9-2936A5FD73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74819"/>
            <a:ext cx="4826795" cy="2858363"/>
          </a:xfrm>
        </p:spPr>
        <p:txBody>
          <a:bodyPr>
            <a:normAutofit/>
          </a:bodyPr>
          <a:lstStyle/>
          <a:p>
            <a:pPr algn="l"/>
            <a:r>
              <a:rPr lang="en-US" sz="6700">
                <a:solidFill>
                  <a:schemeClr val="bg1"/>
                </a:solidFill>
              </a:rPr>
              <a:t>Literature Review: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B9E7C8-23AE-3A45-A429-3A18C0F40B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4414180"/>
            <a:ext cx="4830283" cy="159450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 how to guide</a:t>
            </a:r>
          </a:p>
        </p:txBody>
      </p:sp>
      <p:pic>
        <p:nvPicPr>
          <p:cNvPr id="6146" name="Picture 2" descr="20 Useful Structures Help You Write Better Essays">
            <a:extLst>
              <a:ext uri="{FF2B5EF4-FFF2-40B4-BE49-F238E27FC236}">
                <a16:creationId xmlns:a16="http://schemas.microsoft.com/office/drawing/2014/main" id="{07921B1D-E4D3-B541-9AB0-65DACEF37D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228" b="1"/>
          <a:stretch/>
        </p:blipFill>
        <p:spPr bwMode="auto">
          <a:xfrm>
            <a:off x="6096000" y="841375"/>
            <a:ext cx="5260975" cy="4707593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noFill/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686A5CBB-E03B-4019-8BCD-78975D39E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94993204-9792-4E61-A83C-73D4379E2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111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14E3089-B05A-3240-BE8F-23AE2F2E1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Lesson Aim and Objectives 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FE0705E-61B7-41FA-B61E-B7466826CC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604446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1820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0676E-211B-564E-AB69-9B3954068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457" y="0"/>
            <a:ext cx="5314536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Lesson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79AC9-7979-1F40-B7B8-EEB94C2E4E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09425"/>
            <a:ext cx="7043738" cy="52691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In today’s lesson, we will be exploring: </a:t>
            </a:r>
          </a:p>
          <a:p>
            <a:r>
              <a:rPr lang="en-US" dirty="0"/>
              <a:t>What is an introduction?</a:t>
            </a:r>
          </a:p>
          <a:p>
            <a:r>
              <a:rPr lang="en-US" dirty="0"/>
              <a:t>Funnel structure/approach</a:t>
            </a:r>
          </a:p>
          <a:p>
            <a:r>
              <a:rPr lang="en-US" dirty="0"/>
              <a:t>Sources for consideration </a:t>
            </a:r>
          </a:p>
          <a:p>
            <a:r>
              <a:rPr lang="en-US" dirty="0"/>
              <a:t>Rationale </a:t>
            </a:r>
          </a:p>
          <a:p>
            <a:r>
              <a:rPr lang="en-US" dirty="0"/>
              <a:t>Writing an introduction: top tips</a:t>
            </a:r>
          </a:p>
          <a:p>
            <a:r>
              <a:rPr lang="en-US" dirty="0"/>
              <a:t>Independent activities </a:t>
            </a:r>
          </a:p>
          <a:p>
            <a:r>
              <a:rPr lang="en-US" dirty="0"/>
              <a:t>Lesson summary </a:t>
            </a:r>
          </a:p>
          <a:p>
            <a:r>
              <a:rPr lang="en-US" dirty="0"/>
              <a:t>Next week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E3090C1E-35AC-47A3-9352-1E55EC8539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66" b="-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20850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45A39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00129-DDD1-3042-9CFF-6DBCBBEA1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So, what is an introduction? </a:t>
            </a:r>
          </a:p>
        </p:txBody>
      </p:sp>
      <p:pic>
        <p:nvPicPr>
          <p:cNvPr id="1026" name="Picture 2" descr="Sharpen your writing skills with this comprehensive creative writing bundle  | CNN Underscored">
            <a:extLst>
              <a:ext uri="{FF2B5EF4-FFF2-40B4-BE49-F238E27FC236}">
                <a16:creationId xmlns:a16="http://schemas.microsoft.com/office/drawing/2014/main" id="{C76320F9-0E58-574B-A188-3A7711A76D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68" b="1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9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06E3F-E80C-454C-91EF-FD54A1152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2563" y="321732"/>
            <a:ext cx="4281890" cy="621453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3600" dirty="0">
                <a:solidFill>
                  <a:srgbClr val="FFFFFF"/>
                </a:solidFill>
              </a:rPr>
              <a:t>An introduction to any piece of academic work can be considered the opening paragraph(s) which provides the reader with an indication or gateway to the subject under discussion. </a:t>
            </a:r>
          </a:p>
        </p:txBody>
      </p:sp>
    </p:spTree>
    <p:extLst>
      <p:ext uri="{BB962C8B-B14F-4D97-AF65-F5344CB8AC3E}">
        <p14:creationId xmlns:p14="http://schemas.microsoft.com/office/powerpoint/2010/main" val="1667236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45A39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B60F4-2B15-3644-9E3E-C63BEE764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So, what is an introduction? </a:t>
            </a:r>
          </a:p>
        </p:txBody>
      </p:sp>
      <p:pic>
        <p:nvPicPr>
          <p:cNvPr id="4" name="Picture 2" descr="Sharpen your writing skills with this comprehensive creative writing bundle  | CNN Underscored">
            <a:extLst>
              <a:ext uri="{FF2B5EF4-FFF2-40B4-BE49-F238E27FC236}">
                <a16:creationId xmlns:a16="http://schemas.microsoft.com/office/drawing/2014/main" id="{216EBC3A-A60F-2B4F-BF97-47DBAE4750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68" b="1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F9FDB-E0F1-8C4F-A3C6-C120E3472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2563" y="321732"/>
            <a:ext cx="4281890" cy="621453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3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3000" dirty="0">
                <a:solidFill>
                  <a:srgbClr val="FFFFFF"/>
                </a:solidFill>
              </a:rPr>
              <a:t>An introduction should seek to:</a:t>
            </a:r>
          </a:p>
          <a:p>
            <a:r>
              <a:rPr lang="en-GB" sz="3000" dirty="0">
                <a:solidFill>
                  <a:srgbClr val="FFFFFF"/>
                </a:solidFill>
              </a:rPr>
              <a:t>Provide a route or road-map for the reader.</a:t>
            </a:r>
          </a:p>
          <a:p>
            <a:r>
              <a:rPr lang="en-GB" sz="3000" dirty="0">
                <a:solidFill>
                  <a:srgbClr val="FFFFFF"/>
                </a:solidFill>
              </a:rPr>
              <a:t>Make clear argument/ justification.</a:t>
            </a:r>
          </a:p>
          <a:p>
            <a:r>
              <a:rPr lang="en-GB" sz="3000" dirty="0">
                <a:solidFill>
                  <a:srgbClr val="FFFFFF"/>
                </a:solidFill>
              </a:rPr>
              <a:t>Outline what you intend to address.</a:t>
            </a:r>
          </a:p>
          <a:p>
            <a:r>
              <a:rPr lang="en-GB" sz="3000" dirty="0">
                <a:solidFill>
                  <a:srgbClr val="FFFFFF"/>
                </a:solidFill>
              </a:rPr>
              <a:t>Define key terms.</a:t>
            </a:r>
          </a:p>
          <a:p>
            <a:r>
              <a:rPr lang="en-GB" sz="3000" dirty="0">
                <a:solidFill>
                  <a:srgbClr val="FFFFFF"/>
                </a:solidFill>
              </a:rPr>
              <a:t>Comprise a recommended 10% of overall word count. 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652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47A4B0-26D2-D947-ACB8-3B6D1E820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0"/>
            <a:ext cx="4959603" cy="1642969"/>
          </a:xfrm>
        </p:spPr>
        <p:txBody>
          <a:bodyPr anchor="b">
            <a:normAutofit/>
          </a:bodyPr>
          <a:lstStyle/>
          <a:p>
            <a:pPr algn="ctr"/>
            <a:r>
              <a:rPr lang="en-US" sz="4000" dirty="0"/>
              <a:t>Funnel Introduction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935BD-A53C-F94B-98B1-DB03201CDA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899715"/>
            <a:ext cx="6512442" cy="450065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Regardless of your topic area, it is recommended that you should follow the funnel introduction approach:</a:t>
            </a:r>
          </a:p>
          <a:p>
            <a:r>
              <a:rPr lang="en-US" sz="3200" dirty="0"/>
              <a:t>The first sentence offers a broad, generic statement about the subject</a:t>
            </a:r>
          </a:p>
          <a:p>
            <a:r>
              <a:rPr lang="en-US" sz="3200" dirty="0"/>
              <a:t>Sentence by sentence, narrows down the subject to specific view-point or argument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3074" name="Picture 2" descr="3 fundamental principles of writing an effective introduction to your  journal article - AsiaEdit">
            <a:extLst>
              <a:ext uri="{FF2B5EF4-FFF2-40B4-BE49-F238E27FC236}">
                <a16:creationId xmlns:a16="http://schemas.microsoft.com/office/drawing/2014/main" id="{555A3A25-1025-F34B-9208-6D1BB38470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2442" y="185738"/>
            <a:ext cx="5697194" cy="608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85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riangle 4">
            <a:extLst>
              <a:ext uri="{FF2B5EF4-FFF2-40B4-BE49-F238E27FC236}">
                <a16:creationId xmlns:a16="http://schemas.microsoft.com/office/drawing/2014/main" id="{9C820E08-C384-8440-A86E-4BF465117ABC}"/>
              </a:ext>
            </a:extLst>
          </p:cNvPr>
          <p:cNvSpPr/>
          <p:nvPr/>
        </p:nvSpPr>
        <p:spPr>
          <a:xfrm rot="10800000">
            <a:off x="0" y="257175"/>
            <a:ext cx="11587162" cy="6600825"/>
          </a:xfrm>
          <a:prstGeom prst="triangle">
            <a:avLst>
              <a:gd name="adj" fmla="val 4956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A689FB-C141-3440-84FC-25082D0131F3}"/>
              </a:ext>
            </a:extLst>
          </p:cNvPr>
          <p:cNvSpPr txBox="1"/>
          <p:nvPr/>
        </p:nvSpPr>
        <p:spPr>
          <a:xfrm>
            <a:off x="604838" y="357187"/>
            <a:ext cx="105251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/>
              <a:t>The life of a housecat is not always the safest of situations.</a:t>
            </a:r>
            <a:endParaRPr lang="en-US" sz="3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354E9AF-DE6C-3049-AEF5-4877A9E02697}"/>
              </a:ext>
            </a:extLst>
          </p:cNvPr>
          <p:cNvSpPr txBox="1"/>
          <p:nvPr/>
        </p:nvSpPr>
        <p:spPr>
          <a:xfrm>
            <a:off x="1685925" y="1186070"/>
            <a:ext cx="8372475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fact, domesticated cats that play outside are faced with a number of problems that are often overlooked. </a:t>
            </a:r>
            <a:endParaRPr lang="en-GB" sz="2800" dirty="0"/>
          </a:p>
          <a:p>
            <a:r>
              <a:rPr lang="en-GB" sz="2800" i="1" dirty="0"/>
              <a:t>     </a:t>
            </a:r>
            <a:endParaRPr lang="en-GB" dirty="0"/>
          </a:p>
          <a:p>
            <a:endParaRPr lang="en-US" sz="1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A8F2DDA-BCD6-C74F-BBBA-D2591198FF45}"/>
              </a:ext>
            </a:extLst>
          </p:cNvPr>
          <p:cNvSpPr txBox="1"/>
          <p:nvPr/>
        </p:nvSpPr>
        <p:spPr>
          <a:xfrm>
            <a:off x="2331243" y="2419764"/>
            <a:ext cx="70723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/>
              <a:t>Most of these problems concern other neighbourhood animals, which is not surprising given that the average housecat spends 40 to 60 </a:t>
            </a:r>
            <a:endParaRPr lang="en-GB" sz="2000" dirty="0"/>
          </a:p>
          <a:p>
            <a:pPr algn="ctr"/>
            <a:r>
              <a:rPr lang="en-GB" i="1" dirty="0"/>
              <a:t>hours</a:t>
            </a:r>
            <a:r>
              <a:rPr lang="en-GB" sz="2000" i="1" dirty="0"/>
              <a:t> outside per week. </a:t>
            </a:r>
            <a:endParaRPr lang="en-GB" sz="2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4AD995-BF3E-E841-8419-7CF434D2C6AB}"/>
              </a:ext>
            </a:extLst>
          </p:cNvPr>
          <p:cNvSpPr/>
          <p:nvPr/>
        </p:nvSpPr>
        <p:spPr>
          <a:xfrm>
            <a:off x="4512468" y="4442474"/>
            <a:ext cx="270986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i="1" dirty="0">
                <a:latin typeface="AvenirNextLTPro"/>
              </a:rPr>
              <a:t>The most serious threat to the health of the housecat is the stray dog. </a:t>
            </a:r>
            <a:endParaRPr lang="en-GB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2994D4F-4E78-F648-92C6-9F5487318F39}"/>
              </a:ext>
            </a:extLst>
          </p:cNvPr>
          <p:cNvSpPr txBox="1"/>
          <p:nvPr/>
        </p:nvSpPr>
        <p:spPr>
          <a:xfrm>
            <a:off x="7152702" y="5671930"/>
            <a:ext cx="46944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Example of  a Funnel Approach</a:t>
            </a:r>
          </a:p>
        </p:txBody>
      </p:sp>
    </p:spTree>
    <p:extLst>
      <p:ext uri="{BB962C8B-B14F-4D97-AF65-F5344CB8AC3E}">
        <p14:creationId xmlns:p14="http://schemas.microsoft.com/office/powerpoint/2010/main" val="3742491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EEA3A-41BA-6949-86B2-91D35204E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89" y="0"/>
            <a:ext cx="6621552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Sources for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DB69F-5B97-FB40-897F-ABDB7470DB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60704"/>
            <a:ext cx="6076544" cy="579729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400" dirty="0"/>
              <a:t>When </a:t>
            </a:r>
            <a:r>
              <a:rPr lang="en-US" sz="2400" dirty="0" err="1"/>
              <a:t>utilsing</a:t>
            </a:r>
            <a:r>
              <a:rPr lang="en-US" sz="2400" dirty="0"/>
              <a:t> the funnel approach, you may want to include sources to reflect and support this approach. </a:t>
            </a:r>
          </a:p>
          <a:p>
            <a:pPr marL="0" indent="0">
              <a:buNone/>
            </a:pPr>
            <a:r>
              <a:rPr lang="en-US" sz="2400" dirty="0"/>
              <a:t>What may these be?</a:t>
            </a:r>
          </a:p>
          <a:p>
            <a:r>
              <a:rPr lang="en-US" sz="2400" dirty="0"/>
              <a:t>Non-governmental organizations (World Health Organization [WHO])</a:t>
            </a:r>
          </a:p>
          <a:p>
            <a:r>
              <a:rPr lang="en-US" sz="2400" dirty="0"/>
              <a:t>Policy Documents.</a:t>
            </a:r>
          </a:p>
          <a:p>
            <a:r>
              <a:rPr lang="en-US" sz="2400" dirty="0"/>
              <a:t>Governmental Reports/ Strategies (Mental Health Act 2007).</a:t>
            </a:r>
          </a:p>
          <a:p>
            <a:r>
              <a:rPr lang="en-US" sz="2400" dirty="0"/>
              <a:t>Think-Tanks (Joseph Rowntree Foundation and The Kings Fund) .</a:t>
            </a:r>
          </a:p>
          <a:p>
            <a:r>
              <a:rPr lang="en-US" sz="2400" dirty="0"/>
              <a:t>Books (Theories if applicable)</a:t>
            </a:r>
          </a:p>
          <a:p>
            <a:r>
              <a:rPr lang="en-US" sz="2400" dirty="0"/>
              <a:t>Journal Articles (Outline existing research on the subject  area.</a:t>
            </a:r>
          </a:p>
          <a:p>
            <a:endParaRPr lang="en-US" sz="1500" dirty="0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98" name="Picture 2" descr="500+ Writer Pictures | Download Free Images on Unsplash">
            <a:extLst>
              <a:ext uri="{FF2B5EF4-FFF2-40B4-BE49-F238E27FC236}">
                <a16:creationId xmlns:a16="http://schemas.microsoft.com/office/drawing/2014/main" id="{7A45C456-DB67-3143-A656-1F8DEBDD2F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4" r="24695" b="-1"/>
          <a:stretch/>
        </p:blipFill>
        <p:spPr bwMode="auto"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368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0D13-1D14-324F-8CB1-C0F0834AA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Rational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7CD78-5A03-DA41-A845-5B12BD58E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73" y="1426417"/>
            <a:ext cx="6437376" cy="50750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Whilst an introduction requires an outline of your parameters and your purpose of intent, you also have to provide justification. This is known as a rational. </a:t>
            </a:r>
          </a:p>
          <a:p>
            <a:r>
              <a:rPr lang="en-US" sz="2400" dirty="0"/>
              <a:t>Why? Why is this subject important</a:t>
            </a:r>
          </a:p>
          <a:p>
            <a:r>
              <a:rPr lang="en-US" sz="2400" dirty="0"/>
              <a:t>Why have you chosen this specific subject area?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A rational should include evidence to support your choice: </a:t>
            </a:r>
          </a:p>
          <a:p>
            <a:r>
              <a:rPr lang="en-US" sz="2400" dirty="0"/>
              <a:t>Statistics</a:t>
            </a:r>
          </a:p>
          <a:p>
            <a:r>
              <a:rPr lang="en-US" sz="2400" dirty="0"/>
              <a:t>Statement of problems </a:t>
            </a:r>
          </a:p>
          <a:p>
            <a:r>
              <a:rPr lang="en-US" sz="2400" dirty="0"/>
              <a:t>Have there been any changes in recent years? </a:t>
            </a:r>
          </a:p>
          <a:p>
            <a:r>
              <a:rPr lang="en-US" sz="2400" dirty="0"/>
              <a:t>Are there inconsistencies or limited research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74" name="Isosceles Triangle 73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2" name="Picture 2" descr="Are You a Rational Or an Emotional Thinker? Or Both?">
            <a:extLst>
              <a:ext uri="{FF2B5EF4-FFF2-40B4-BE49-F238E27FC236}">
                <a16:creationId xmlns:a16="http://schemas.microsoft.com/office/drawing/2014/main" id="{61C79B27-E5CA-6043-815B-AA6898C66D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8034" y="1538364"/>
            <a:ext cx="4651849" cy="3937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7" name="Group 76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Isosceles Triangle 78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799923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The New Meaning Of Taking A Break - BW people">
            <a:extLst>
              <a:ext uri="{FF2B5EF4-FFF2-40B4-BE49-F238E27FC236}">
                <a16:creationId xmlns:a16="http://schemas.microsoft.com/office/drawing/2014/main" id="{97D10BF7-3984-8346-A752-375D93C7CE9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5876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A0B39D-DE26-6F4A-A34C-33019EBFE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Activity 1:  </a:t>
            </a:r>
          </a:p>
        </p:txBody>
      </p:sp>
      <p:pic>
        <p:nvPicPr>
          <p:cNvPr id="7170" name="Picture 2" descr="Multiethnic Group People Activity Concept Stock Photo (Edit Now) 229793107">
            <a:extLst>
              <a:ext uri="{FF2B5EF4-FFF2-40B4-BE49-F238E27FC236}">
                <a16:creationId xmlns:a16="http://schemas.microsoft.com/office/drawing/2014/main" id="{AD96644D-76A1-6B4C-84A2-B1A027EAC0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75" r="-2" b="12255"/>
          <a:stretch/>
        </p:blipFill>
        <p:spPr bwMode="auto">
          <a:xfrm>
            <a:off x="548639" y="2496310"/>
            <a:ext cx="6236208" cy="3660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3C284-C216-8742-A1D6-F659FE1089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4847" y="2516777"/>
            <a:ext cx="5407153" cy="4249783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200" dirty="0"/>
              <a:t>From the provided journal articles, please complete the following: </a:t>
            </a:r>
          </a:p>
          <a:p>
            <a:r>
              <a:rPr lang="en-US" sz="2200" dirty="0"/>
              <a:t>Read their introduction(s)</a:t>
            </a:r>
          </a:p>
          <a:p>
            <a:r>
              <a:rPr lang="en-US" sz="2200" dirty="0"/>
              <a:t>Make notes of their introduction(s) on whether they are good or bad?</a:t>
            </a:r>
          </a:p>
          <a:p>
            <a:r>
              <a:rPr lang="en-US" sz="2200" dirty="0"/>
              <a:t>If so (good or bad), why? </a:t>
            </a:r>
          </a:p>
          <a:p>
            <a:r>
              <a:rPr lang="en-US" sz="2200" dirty="0"/>
              <a:t>Are the introductions clear? </a:t>
            </a:r>
          </a:p>
          <a:p>
            <a:r>
              <a:rPr lang="en-US" sz="2200" dirty="0"/>
              <a:t>Do you understand what the article intends to investigate? </a:t>
            </a:r>
          </a:p>
          <a:p>
            <a:r>
              <a:rPr lang="en-US" sz="2200" dirty="0"/>
              <a:t>Does in contain a rational</a:t>
            </a:r>
          </a:p>
          <a:p>
            <a:r>
              <a:rPr lang="en-US" sz="2200" dirty="0"/>
              <a:t>Are the introductions supported by credible literature? </a:t>
            </a:r>
          </a:p>
          <a:p>
            <a:r>
              <a:rPr lang="en-US" sz="2200" dirty="0"/>
              <a:t>(1 hour). </a:t>
            </a:r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09974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40426A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9C9DC-1965-8C4F-B3A8-0BD7E5661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Activity: Lets Discuss  </a:t>
            </a:r>
          </a:p>
        </p:txBody>
      </p:sp>
      <p:pic>
        <p:nvPicPr>
          <p:cNvPr id="10242" name="Picture 2" descr="Facebook Fundamentals: How to Share Posts on Facebook | MayeCreate Design">
            <a:extLst>
              <a:ext uri="{FF2B5EF4-FFF2-40B4-BE49-F238E27FC236}">
                <a16:creationId xmlns:a16="http://schemas.microsoft.com/office/drawing/2014/main" id="{CBD934F5-C71A-DA48-AB5B-81443ACC4E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8" r="1587" b="1"/>
          <a:stretch/>
        </p:blipFill>
        <p:spPr bwMode="auto">
          <a:xfrm>
            <a:off x="327547" y="2454903"/>
            <a:ext cx="7058306" cy="408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FF2D5-E8F3-DE40-BE74-75DE4020C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2563" y="321732"/>
            <a:ext cx="4281890" cy="621342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FFFFFF"/>
                </a:solidFill>
              </a:rPr>
              <a:t>From your engagement with the activity, please either: </a:t>
            </a:r>
          </a:p>
          <a:p>
            <a:r>
              <a:rPr lang="en-US" sz="3200" dirty="0">
                <a:solidFill>
                  <a:srgbClr val="FFFFFF"/>
                </a:solidFill>
              </a:rPr>
              <a:t>Share your findings Verbally</a:t>
            </a:r>
          </a:p>
          <a:p>
            <a:r>
              <a:rPr lang="en-US" sz="3200" dirty="0">
                <a:solidFill>
                  <a:srgbClr val="FFFFFF"/>
                </a:solidFill>
              </a:rPr>
              <a:t>Share via the Teams Chat </a:t>
            </a:r>
          </a:p>
          <a:p>
            <a:r>
              <a:rPr lang="en-US" sz="3200" dirty="0">
                <a:solidFill>
                  <a:srgbClr val="FFFFFF"/>
                </a:solidFill>
              </a:rPr>
              <a:t>Share via Email. </a:t>
            </a:r>
          </a:p>
        </p:txBody>
      </p:sp>
    </p:spTree>
    <p:extLst>
      <p:ext uri="{BB962C8B-B14F-4D97-AF65-F5344CB8AC3E}">
        <p14:creationId xmlns:p14="http://schemas.microsoft.com/office/powerpoint/2010/main" val="3854267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2" y="453981"/>
            <a:ext cx="6675120" cy="1877811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E11E9-0D66-B74C-A7FF-CFA07E241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6089904" cy="14264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Writing an Introduction: Top Tips 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7100" y="461737"/>
            <a:ext cx="2149361" cy="1870055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73768" y="453155"/>
            <a:ext cx="2149358" cy="1878638"/>
          </a:xfrm>
          <a:prstGeom prst="rect">
            <a:avLst/>
          </a:prstGeom>
          <a:solidFill>
            <a:srgbClr val="FADE6C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0" y="2480956"/>
            <a:ext cx="6675121" cy="3918122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1C87E-DEE2-B84B-AA32-302AB7EDD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920" y="3078363"/>
            <a:ext cx="6237210" cy="4067288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r>
              <a:rPr lang="en-US" sz="2000" dirty="0"/>
              <a:t>When constructing your introduction, you should assume that the reader has no prior knowledge of the subject area. </a:t>
            </a:r>
          </a:p>
          <a:p>
            <a:pPr marL="0" indent="0">
              <a:buNone/>
            </a:pPr>
            <a:r>
              <a:rPr lang="en-US" sz="2000" dirty="0"/>
              <a:t>What does this mean? </a:t>
            </a:r>
          </a:p>
          <a:p>
            <a:r>
              <a:rPr lang="en-US" sz="2000" dirty="0"/>
              <a:t>You should be mindful of your audience (Who are you writing this for?)</a:t>
            </a:r>
          </a:p>
          <a:p>
            <a:r>
              <a:rPr lang="en-US" sz="2000" dirty="0"/>
              <a:t>Use appropriate language (Do not write like how you speak). </a:t>
            </a:r>
          </a:p>
          <a:p>
            <a:r>
              <a:rPr lang="en-US" sz="2000" dirty="0"/>
              <a:t>Be concise</a:t>
            </a:r>
          </a:p>
          <a:p>
            <a:r>
              <a:rPr lang="en-US" sz="2000" dirty="0"/>
              <a:t>Incorporate a variety of relevant and appropriate sources</a:t>
            </a:r>
          </a:p>
          <a:p>
            <a:r>
              <a:rPr lang="en-US" sz="2000" dirty="0"/>
              <a:t>Ensure you are always address your research question </a:t>
            </a:r>
          </a:p>
          <a:p>
            <a:r>
              <a:rPr lang="en-US" sz="2000" dirty="0"/>
              <a:t>Define key terms (Remove confusion). </a:t>
            </a:r>
          </a:p>
          <a:p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11266" name="Picture 2" descr="Wendy's Top Tips on Benefit Applications - Steel Bones">
            <a:extLst>
              <a:ext uri="{FF2B5EF4-FFF2-40B4-BE49-F238E27FC236}">
                <a16:creationId xmlns:a16="http://schemas.microsoft.com/office/drawing/2014/main" id="{6EE0CA89-068E-6D42-B012-FB91AF4910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27" r="21233"/>
          <a:stretch/>
        </p:blipFill>
        <p:spPr bwMode="auto">
          <a:xfrm>
            <a:off x="7277100" y="2480954"/>
            <a:ext cx="4455979" cy="391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7289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62534C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D9B625-769E-0248-81B4-0F5D3657E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Activity 2: Other Sources for Consideration </a:t>
            </a:r>
          </a:p>
        </p:txBody>
      </p:sp>
      <p:pic>
        <p:nvPicPr>
          <p:cNvPr id="12290" name="Picture 2" descr="Nervous System Activities">
            <a:extLst>
              <a:ext uri="{FF2B5EF4-FFF2-40B4-BE49-F238E27FC236}">
                <a16:creationId xmlns:a16="http://schemas.microsoft.com/office/drawing/2014/main" id="{08397438-6CDE-6245-A8AD-E3D1398E13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70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EB571-7684-064F-B8B9-0340945321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2563" y="321732"/>
            <a:ext cx="4281890" cy="621453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</a:rPr>
              <a:t>Building upon activity one, now try and find additional sources for consideration relevant to your topic area (Please refer to slide 7)</a:t>
            </a:r>
          </a:p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</a:rPr>
              <a:t>(1hour) 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</a:rPr>
              <a:t>Note: Use this opportunity to engage with your literature search strategy sheet and record your findings</a:t>
            </a:r>
          </a:p>
        </p:txBody>
      </p:sp>
    </p:spTree>
    <p:extLst>
      <p:ext uri="{BB962C8B-B14F-4D97-AF65-F5344CB8AC3E}">
        <p14:creationId xmlns:p14="http://schemas.microsoft.com/office/powerpoint/2010/main" val="4132139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The New Meaning Of Taking A Break - BW people">
            <a:extLst>
              <a:ext uri="{FF2B5EF4-FFF2-40B4-BE49-F238E27FC236}">
                <a16:creationId xmlns:a16="http://schemas.microsoft.com/office/drawing/2014/main" id="{97D10BF7-3984-8346-A752-375D93C7CE9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0272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2" y="453981"/>
            <a:ext cx="6675120" cy="1877811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6BC571-D554-7A47-909B-3FA24C3A7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6089904" cy="14264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Activity 3: Building your introduction</a:t>
            </a: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7100" y="461737"/>
            <a:ext cx="2149361" cy="1870055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73768" y="453155"/>
            <a:ext cx="2149358" cy="1878638"/>
          </a:xfrm>
          <a:prstGeom prst="rect">
            <a:avLst/>
          </a:prstGeom>
          <a:solidFill>
            <a:srgbClr val="EC0000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0" y="2480956"/>
            <a:ext cx="6675121" cy="3918122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624B4-88FC-3549-91F2-33C5CF803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456" y="2798385"/>
            <a:ext cx="6031967" cy="328326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dirty="0"/>
              <a:t>Building upon activity 2 and your previous independent searches, start constructing your introductions by following the funnel approach (refer to slide 5)</a:t>
            </a:r>
          </a:p>
          <a:p>
            <a:pPr marL="0" indent="0" algn="ctr">
              <a:buNone/>
            </a:pPr>
            <a:r>
              <a:rPr lang="en-US" dirty="0"/>
              <a:t>(1 hour/ For the remaining of the session)</a:t>
            </a:r>
          </a:p>
        </p:txBody>
      </p:sp>
      <p:pic>
        <p:nvPicPr>
          <p:cNvPr id="13314" name="Picture 2" descr="I'm A Hungry Dinosaur Activity Time | The Little Big Book Club">
            <a:extLst>
              <a:ext uri="{FF2B5EF4-FFF2-40B4-BE49-F238E27FC236}">
                <a16:creationId xmlns:a16="http://schemas.microsoft.com/office/drawing/2014/main" id="{220CB777-5FB3-3F4A-9E05-A13216C8D8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71" r="-2" b="-2"/>
          <a:stretch/>
        </p:blipFill>
        <p:spPr bwMode="auto">
          <a:xfrm>
            <a:off x="7277100" y="2480954"/>
            <a:ext cx="4455979" cy="391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02258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0A9D1-452F-EF40-8481-31B8A7DCA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US" sz="5400" dirty="0"/>
              <a:t>Lesson Summary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717FF-60CF-5448-8CB5-EFD8D4EBA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44405"/>
            <a:ext cx="5169408" cy="398510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An introduction is the foundation to any good literature review:</a:t>
            </a:r>
          </a:p>
          <a:p>
            <a:r>
              <a:rPr lang="en-US" dirty="0"/>
              <a:t>Road-map for readers</a:t>
            </a:r>
          </a:p>
          <a:p>
            <a:r>
              <a:rPr lang="en-US" dirty="0"/>
              <a:t>A funnel approach provides a framework/ structure </a:t>
            </a:r>
          </a:p>
          <a:p>
            <a:r>
              <a:rPr lang="en-US" dirty="0"/>
              <a:t>Rational= Justification: Why? </a:t>
            </a:r>
          </a:p>
          <a:p>
            <a:r>
              <a:rPr lang="en-US" dirty="0"/>
              <a:t>Expanding your reading beyond books and journal articles. </a:t>
            </a:r>
          </a:p>
          <a:p>
            <a:r>
              <a:rPr lang="en-US" dirty="0"/>
              <a:t>Top-tips for writing an introduction</a:t>
            </a:r>
          </a:p>
          <a:p>
            <a:endParaRPr lang="en-US" sz="2000" dirty="0"/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A0F8D34F-C92E-4089-8C87-31B32DC95A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652341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FE5C2-801A-0E48-9AE2-457B0D22A2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312" y="2206752"/>
            <a:ext cx="5988743" cy="5364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Next week lesson will be a ‘workshop</a:t>
            </a:r>
            <a:r>
              <a:rPr lang="en-US" sz="2400" b="1" dirty="0"/>
              <a:t>’ (Week 5)</a:t>
            </a:r>
            <a:r>
              <a:rPr lang="en-US" sz="2400" dirty="0"/>
              <a:t>. This is an opportunity for students to provide examples of their work and revisit any previous content covered.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You have been provided a separate link because students from previous cohorts will also be attending.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Please try your best to attend campus as workshops are </a:t>
            </a:r>
            <a:r>
              <a:rPr lang="en-US" sz="2400" b="1" dirty="0">
                <a:solidFill>
                  <a:srgbClr val="FF0000"/>
                </a:solidFill>
              </a:rPr>
              <a:t>more effective in-person. </a:t>
            </a:r>
          </a:p>
        </p:txBody>
      </p:sp>
      <p:pic>
        <p:nvPicPr>
          <p:cNvPr id="14338" name="Picture 2" descr="Next Week Banner Template. Next Week Ribbon Label. Stock Vector -  Illustration of template, fold: 179662907">
            <a:extLst>
              <a:ext uri="{FF2B5EF4-FFF2-40B4-BE49-F238E27FC236}">
                <a16:creationId xmlns:a16="http://schemas.microsoft.com/office/drawing/2014/main" id="{4B7EC5A1-99F7-6544-BD70-A807B0109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865745"/>
            <a:ext cx="4788505" cy="2394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7264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860</Words>
  <Application>Microsoft Macintosh PowerPoint</Application>
  <PresentationFormat>Widescreen</PresentationFormat>
  <Paragraphs>104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AvenirNextLTPro</vt:lpstr>
      <vt:lpstr>Calibri</vt:lpstr>
      <vt:lpstr>Calibri Light</vt:lpstr>
      <vt:lpstr>Office Theme</vt:lpstr>
      <vt:lpstr>Literature Review: Introduction</vt:lpstr>
      <vt:lpstr>Lesson Aim and Objectives </vt:lpstr>
      <vt:lpstr>Lesson Content </vt:lpstr>
      <vt:lpstr>So, what is an introduction? </vt:lpstr>
      <vt:lpstr>So, what is an introduction? </vt:lpstr>
      <vt:lpstr>Funnel Introduction Structure</vt:lpstr>
      <vt:lpstr>PowerPoint Presentation</vt:lpstr>
      <vt:lpstr>Sources for consideration</vt:lpstr>
      <vt:lpstr>Rational </vt:lpstr>
      <vt:lpstr>PowerPoint Presentation</vt:lpstr>
      <vt:lpstr>Activity 1:  </vt:lpstr>
      <vt:lpstr>Activity: Lets Discuss  </vt:lpstr>
      <vt:lpstr>Writing an Introduction: Top Tips </vt:lpstr>
      <vt:lpstr>Activity 2: Other Sources for Consideration </vt:lpstr>
      <vt:lpstr>PowerPoint Presentation</vt:lpstr>
      <vt:lpstr>Activity 3: Building your introduction</vt:lpstr>
      <vt:lpstr>Lesson 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write a Literature Review Introduction</dc:title>
  <dc:creator>Jonathan Andrew Wyatt (P144511)</dc:creator>
  <cp:lastModifiedBy>Jonathan Wyatt (P144511)</cp:lastModifiedBy>
  <cp:revision>8</cp:revision>
  <dcterms:created xsi:type="dcterms:W3CDTF">2022-02-15T16:30:03Z</dcterms:created>
  <dcterms:modified xsi:type="dcterms:W3CDTF">2022-11-10T23:27:29Z</dcterms:modified>
</cp:coreProperties>
</file>