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4039" r:id="rId1"/>
  </p:sldMasterIdLst>
  <p:sldIdLst>
    <p:sldId id="256" r:id="rId2"/>
    <p:sldId id="257" r:id="rId3"/>
    <p:sldId id="258" r:id="rId4"/>
    <p:sldId id="259" r:id="rId5"/>
    <p:sldId id="261" r:id="rId6"/>
    <p:sldId id="262" r:id="rId7"/>
    <p:sldId id="260" r:id="rId8"/>
    <p:sldId id="263" r:id="rId9"/>
    <p:sldId id="264" r:id="rId10"/>
    <p:sldId id="265" r:id="rId11"/>
    <p:sldId id="267" r:id="rId12"/>
    <p:sldId id="266" r:id="rId13"/>
  </p:sldIdLst>
  <p:sldSz cx="12192000" cy="6858000"/>
  <p:notesSz cx="6858000" cy="9144000"/>
  <p:defaultText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3DAA236-AA9A-4945-321A-B4FF89409C9F}" v="425" dt="2022-05-06T10:05:28.824"/>
    <p1510:client id="{163E6476-6D17-C0B7-7429-43321DD5EA71}" v="235" dt="2022-04-28T11:59:52.794"/>
    <p1510:client id="{215BD83E-FA33-4020-D7E5-FD7C05C07A69}" v="2" dt="2022-05-10T12:43:12.321"/>
    <p1510:client id="{25B53313-F1F6-18E3-896E-C1B8DCBF2446}" v="315" dt="2022-04-28T11:26:58.055"/>
    <p1510:client id="{2B203B5D-7F28-F642-5C5F-3C57DDAD6524}" v="29" dt="2022-06-01T14:05:26.176"/>
    <p1510:client id="{71D4F958-E63B-81AF-1F60-B297012043C5}" v="3" dt="2022-05-13T07:49:37.888"/>
    <p1510:client id="{7349F9C1-37C3-5121-590A-4F29A8C8F51D}" v="307" dt="2022-05-12T09:54:57.364"/>
    <p1510:client id="{8151356F-4C55-18E3-16C7-3E6640E445D2}" v="415" dt="2022-05-05T14:53:38.298"/>
    <p1510:client id="{A33DEDCE-F1EC-CA7E-3668-8408F1BE1F63}" v="903" dt="2022-05-09T11:06:35.384"/>
    <p1510:client id="{ABAB6B25-16E2-45CF-B47A-AF8EB3C50D04}" v="116" dt="2022-04-28T10:50:08.329"/>
    <p1510:client id="{B932F23E-63F5-DFB6-8634-3E5081EF6143}" v="61" dt="2022-05-12T10:49:12.649"/>
    <p1510:client id="{BB574971-10C9-2B34-AF9B-BAFCDF40B314}" v="81" dt="2022-06-07T11:49:17.379"/>
    <p1510:client id="{C78D532C-6CA6-6685-B6EE-0AA9D63DAE01}" v="1060" dt="2022-05-04T11:30:30.315"/>
    <p1510:client id="{DBB47195-95B0-1FA1-767C-9AAEDE1C5E4B}" v="75" dt="2022-05-10T12:42:20.455"/>
    <p1510:client id="{FAAB4C1F-0720-82D4-7094-431CBE49E46A}" v="38" dt="2022-05-05T10:27:12.290"/>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slideViewPr>
    <p:cSldViewPr snapToGrid="0">
      <p:cViewPr>
        <p:scale>
          <a:sx n="1" d="2"/>
          <a:sy n="1" d="2"/>
        </p:scale>
        <p:origin x="0" y="0"/>
      </p:cViewPr>
      <p:guideLst/>
    </p:cSldViewPr>
  </p:slide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microsoft.com/office/2016/11/relationships/changesInfo" Target="changesInfos/changesInfo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19" Type="http://schemas.microsoft.com/office/2015/10/relationships/revisionInfo" Target="revisionInfo.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my-Lee Leyshon (2125305)" userId="S::2125305@student.uwtsd.ac.uk::0140e80e-dd50-4a04-9c7f-3cb4d798313e" providerId="AD" clId="Web-{2B203B5D-7F28-F642-5C5F-3C57DDAD6524}"/>
    <pc:docChg chg="modSld">
      <pc:chgData name="Amy-Lee Leyshon (2125305)" userId="S::2125305@student.uwtsd.ac.uk::0140e80e-dd50-4a04-9c7f-3cb4d798313e" providerId="AD" clId="Web-{2B203B5D-7F28-F642-5C5F-3C57DDAD6524}" dt="2022-06-01T14:05:26.176" v="27" actId="20577"/>
      <pc:docMkLst>
        <pc:docMk/>
      </pc:docMkLst>
      <pc:sldChg chg="modSp">
        <pc:chgData name="Amy-Lee Leyshon (2125305)" userId="S::2125305@student.uwtsd.ac.uk::0140e80e-dd50-4a04-9c7f-3cb4d798313e" providerId="AD" clId="Web-{2B203B5D-7F28-F642-5C5F-3C57DDAD6524}" dt="2022-06-01T09:10:09.301" v="2" actId="20577"/>
        <pc:sldMkLst>
          <pc:docMk/>
          <pc:sldMk cId="3883988289" sldId="259"/>
        </pc:sldMkLst>
        <pc:spChg chg="mod">
          <ac:chgData name="Amy-Lee Leyshon (2125305)" userId="S::2125305@student.uwtsd.ac.uk::0140e80e-dd50-4a04-9c7f-3cb4d798313e" providerId="AD" clId="Web-{2B203B5D-7F28-F642-5C5F-3C57DDAD6524}" dt="2022-06-01T09:10:09.301" v="2" actId="20577"/>
          <ac:spMkLst>
            <pc:docMk/>
            <pc:sldMk cId="3883988289" sldId="259"/>
            <ac:spMk id="3" creationId="{B12B9D89-979A-8612-8E8C-D741D85F77D9}"/>
          </ac:spMkLst>
        </pc:spChg>
      </pc:sldChg>
      <pc:sldChg chg="modSp">
        <pc:chgData name="Amy-Lee Leyshon (2125305)" userId="S::2125305@student.uwtsd.ac.uk::0140e80e-dd50-4a04-9c7f-3cb4d798313e" providerId="AD" clId="Web-{2B203B5D-7F28-F642-5C5F-3C57DDAD6524}" dt="2022-06-01T09:29:40.912" v="11" actId="20577"/>
        <pc:sldMkLst>
          <pc:docMk/>
          <pc:sldMk cId="1899279051" sldId="261"/>
        </pc:sldMkLst>
        <pc:spChg chg="mod">
          <ac:chgData name="Amy-Lee Leyshon (2125305)" userId="S::2125305@student.uwtsd.ac.uk::0140e80e-dd50-4a04-9c7f-3cb4d798313e" providerId="AD" clId="Web-{2B203B5D-7F28-F642-5C5F-3C57DDAD6524}" dt="2022-06-01T09:29:40.912" v="11" actId="20577"/>
          <ac:spMkLst>
            <pc:docMk/>
            <pc:sldMk cId="1899279051" sldId="261"/>
            <ac:spMk id="3" creationId="{A251FE5C-C298-9BBC-1421-F83BBF27DDB4}"/>
          </ac:spMkLst>
        </pc:spChg>
      </pc:sldChg>
      <pc:sldChg chg="modSp">
        <pc:chgData name="Amy-Lee Leyshon (2125305)" userId="S::2125305@student.uwtsd.ac.uk::0140e80e-dd50-4a04-9c7f-3cb4d798313e" providerId="AD" clId="Web-{2B203B5D-7F28-F642-5C5F-3C57DDAD6524}" dt="2022-06-01T12:49:18.717" v="15" actId="20577"/>
        <pc:sldMkLst>
          <pc:docMk/>
          <pc:sldMk cId="4097844481" sldId="263"/>
        </pc:sldMkLst>
        <pc:spChg chg="mod">
          <ac:chgData name="Amy-Lee Leyshon (2125305)" userId="S::2125305@student.uwtsd.ac.uk::0140e80e-dd50-4a04-9c7f-3cb4d798313e" providerId="AD" clId="Web-{2B203B5D-7F28-F642-5C5F-3C57DDAD6524}" dt="2022-06-01T12:49:18.717" v="15" actId="20577"/>
          <ac:spMkLst>
            <pc:docMk/>
            <pc:sldMk cId="4097844481" sldId="263"/>
            <ac:spMk id="3" creationId="{73DD7E5D-F764-5FB5-92A4-8D31B8089BDF}"/>
          </ac:spMkLst>
        </pc:spChg>
      </pc:sldChg>
      <pc:sldChg chg="modSp">
        <pc:chgData name="Amy-Lee Leyshon (2125305)" userId="S::2125305@student.uwtsd.ac.uk::0140e80e-dd50-4a04-9c7f-3cb4d798313e" providerId="AD" clId="Web-{2B203B5D-7F28-F642-5C5F-3C57DDAD6524}" dt="2022-06-01T14:05:26.176" v="27" actId="20577"/>
        <pc:sldMkLst>
          <pc:docMk/>
          <pc:sldMk cId="3424608802" sldId="264"/>
        </pc:sldMkLst>
        <pc:spChg chg="mod">
          <ac:chgData name="Amy-Lee Leyshon (2125305)" userId="S::2125305@student.uwtsd.ac.uk::0140e80e-dd50-4a04-9c7f-3cb4d798313e" providerId="AD" clId="Web-{2B203B5D-7F28-F642-5C5F-3C57DDAD6524}" dt="2022-06-01T14:05:26.176" v="27" actId="20577"/>
          <ac:spMkLst>
            <pc:docMk/>
            <pc:sldMk cId="3424608802" sldId="264"/>
            <ac:spMk id="3" creationId="{7D9FB091-5231-62A6-FD59-8573E0E6397A}"/>
          </ac:spMkLst>
        </pc:spChg>
      </pc:sldChg>
    </pc:docChg>
  </pc:docChgLst>
  <pc:docChgLst>
    <pc:chgData name="Amy-Lee Leyshon (2125305)" userId="S::2125305@student.uwtsd.ac.uk::0140e80e-dd50-4a04-9c7f-3cb4d798313e" providerId="AD" clId="Web-{BB574971-10C9-2B34-AF9B-BAFCDF40B314}"/>
    <pc:docChg chg="modSld">
      <pc:chgData name="Amy-Lee Leyshon (2125305)" userId="S::2125305@student.uwtsd.ac.uk::0140e80e-dd50-4a04-9c7f-3cb4d798313e" providerId="AD" clId="Web-{BB574971-10C9-2B34-AF9B-BAFCDF40B314}" dt="2022-06-07T11:49:14.598" v="75" actId="20577"/>
      <pc:docMkLst>
        <pc:docMk/>
      </pc:docMkLst>
      <pc:sldChg chg="modSp">
        <pc:chgData name="Amy-Lee Leyshon (2125305)" userId="S::2125305@student.uwtsd.ac.uk::0140e80e-dd50-4a04-9c7f-3cb4d798313e" providerId="AD" clId="Web-{BB574971-10C9-2B34-AF9B-BAFCDF40B314}" dt="2022-06-07T11:42:50.060" v="15" actId="20577"/>
        <pc:sldMkLst>
          <pc:docMk/>
          <pc:sldMk cId="3883988289" sldId="259"/>
        </pc:sldMkLst>
        <pc:spChg chg="mod">
          <ac:chgData name="Amy-Lee Leyshon (2125305)" userId="S::2125305@student.uwtsd.ac.uk::0140e80e-dd50-4a04-9c7f-3cb4d798313e" providerId="AD" clId="Web-{BB574971-10C9-2B34-AF9B-BAFCDF40B314}" dt="2022-06-07T11:42:50.060" v="15" actId="20577"/>
          <ac:spMkLst>
            <pc:docMk/>
            <pc:sldMk cId="3883988289" sldId="259"/>
            <ac:spMk id="3" creationId="{B12B9D89-979A-8612-8E8C-D741D85F77D9}"/>
          </ac:spMkLst>
        </pc:spChg>
      </pc:sldChg>
      <pc:sldChg chg="delSp modSp">
        <pc:chgData name="Amy-Lee Leyshon (2125305)" userId="S::2125305@student.uwtsd.ac.uk::0140e80e-dd50-4a04-9c7f-3cb4d798313e" providerId="AD" clId="Web-{BB574971-10C9-2B34-AF9B-BAFCDF40B314}" dt="2022-06-07T11:44:20.566" v="31" actId="20577"/>
        <pc:sldMkLst>
          <pc:docMk/>
          <pc:sldMk cId="1239537499" sldId="260"/>
        </pc:sldMkLst>
        <pc:spChg chg="mod">
          <ac:chgData name="Amy-Lee Leyshon (2125305)" userId="S::2125305@student.uwtsd.ac.uk::0140e80e-dd50-4a04-9c7f-3cb4d798313e" providerId="AD" clId="Web-{BB574971-10C9-2B34-AF9B-BAFCDF40B314}" dt="2022-06-07T11:44:20.566" v="31" actId="20577"/>
          <ac:spMkLst>
            <pc:docMk/>
            <pc:sldMk cId="1239537499" sldId="260"/>
            <ac:spMk id="3" creationId="{A7A57500-FA15-4F44-EB7D-C23D3330D8D5}"/>
          </ac:spMkLst>
        </pc:spChg>
        <pc:spChg chg="del mod">
          <ac:chgData name="Amy-Lee Leyshon (2125305)" userId="S::2125305@student.uwtsd.ac.uk::0140e80e-dd50-4a04-9c7f-3cb4d798313e" providerId="AD" clId="Web-{BB574971-10C9-2B34-AF9B-BAFCDF40B314}" dt="2022-06-07T11:43:50.845" v="23"/>
          <ac:spMkLst>
            <pc:docMk/>
            <pc:sldMk cId="1239537499" sldId="260"/>
            <ac:spMk id="6" creationId="{BBBFBE6D-0D18-58AC-39B0-9FE64E1C9778}"/>
          </ac:spMkLst>
        </pc:spChg>
      </pc:sldChg>
      <pc:sldChg chg="delSp">
        <pc:chgData name="Amy-Lee Leyshon (2125305)" userId="S::2125305@student.uwtsd.ac.uk::0140e80e-dd50-4a04-9c7f-3cb4d798313e" providerId="AD" clId="Web-{BB574971-10C9-2B34-AF9B-BAFCDF40B314}" dt="2022-06-07T11:43:16.484" v="16"/>
        <pc:sldMkLst>
          <pc:docMk/>
          <pc:sldMk cId="1899279051" sldId="261"/>
        </pc:sldMkLst>
        <pc:spChg chg="del">
          <ac:chgData name="Amy-Lee Leyshon (2125305)" userId="S::2125305@student.uwtsd.ac.uk::0140e80e-dd50-4a04-9c7f-3cb4d798313e" providerId="AD" clId="Web-{BB574971-10C9-2B34-AF9B-BAFCDF40B314}" dt="2022-06-07T11:43:16.484" v="16"/>
          <ac:spMkLst>
            <pc:docMk/>
            <pc:sldMk cId="1899279051" sldId="261"/>
            <ac:spMk id="8" creationId="{38AEF5B7-D29B-835B-61C2-37F2761E80A0}"/>
          </ac:spMkLst>
        </pc:spChg>
      </pc:sldChg>
      <pc:sldChg chg="delSp modSp">
        <pc:chgData name="Amy-Lee Leyshon (2125305)" userId="S::2125305@student.uwtsd.ac.uk::0140e80e-dd50-4a04-9c7f-3cb4d798313e" providerId="AD" clId="Web-{BB574971-10C9-2B34-AF9B-BAFCDF40B314}" dt="2022-06-07T11:43:39.563" v="21" actId="20577"/>
        <pc:sldMkLst>
          <pc:docMk/>
          <pc:sldMk cId="1013033901" sldId="262"/>
        </pc:sldMkLst>
        <pc:spChg chg="mod">
          <ac:chgData name="Amy-Lee Leyshon (2125305)" userId="S::2125305@student.uwtsd.ac.uk::0140e80e-dd50-4a04-9c7f-3cb4d798313e" providerId="AD" clId="Web-{BB574971-10C9-2B34-AF9B-BAFCDF40B314}" dt="2022-06-07T11:43:39.563" v="21" actId="20577"/>
          <ac:spMkLst>
            <pc:docMk/>
            <pc:sldMk cId="1013033901" sldId="262"/>
            <ac:spMk id="3" creationId="{366C3C35-B2EF-7B17-5E2F-0831ABDB24B2}"/>
          </ac:spMkLst>
        </pc:spChg>
        <pc:spChg chg="del mod">
          <ac:chgData name="Amy-Lee Leyshon (2125305)" userId="S::2125305@student.uwtsd.ac.uk::0140e80e-dd50-4a04-9c7f-3cb4d798313e" providerId="AD" clId="Web-{BB574971-10C9-2B34-AF9B-BAFCDF40B314}" dt="2022-06-07T11:43:28.781" v="19"/>
          <ac:spMkLst>
            <pc:docMk/>
            <pc:sldMk cId="1013033901" sldId="262"/>
            <ac:spMk id="5" creationId="{AC34AE9F-DC83-59EF-4237-4053D6CB5FD2}"/>
          </ac:spMkLst>
        </pc:spChg>
      </pc:sldChg>
      <pc:sldChg chg="delSp modSp">
        <pc:chgData name="Amy-Lee Leyshon (2125305)" userId="S::2125305@student.uwtsd.ac.uk::0140e80e-dd50-4a04-9c7f-3cb4d798313e" providerId="AD" clId="Web-{BB574971-10C9-2B34-AF9B-BAFCDF40B314}" dt="2022-06-07T11:45:42.617" v="41"/>
        <pc:sldMkLst>
          <pc:docMk/>
          <pc:sldMk cId="4097844481" sldId="263"/>
        </pc:sldMkLst>
        <pc:spChg chg="mod">
          <ac:chgData name="Amy-Lee Leyshon (2125305)" userId="S::2125305@student.uwtsd.ac.uk::0140e80e-dd50-4a04-9c7f-3cb4d798313e" providerId="AD" clId="Web-{BB574971-10C9-2B34-AF9B-BAFCDF40B314}" dt="2022-06-07T11:45:37.929" v="39" actId="20577"/>
          <ac:spMkLst>
            <pc:docMk/>
            <pc:sldMk cId="4097844481" sldId="263"/>
            <ac:spMk id="3" creationId="{73DD7E5D-F764-5FB5-92A4-8D31B8089BDF}"/>
          </ac:spMkLst>
        </pc:spChg>
        <pc:spChg chg="del mod">
          <ac:chgData name="Amy-Lee Leyshon (2125305)" userId="S::2125305@student.uwtsd.ac.uk::0140e80e-dd50-4a04-9c7f-3cb4d798313e" providerId="AD" clId="Web-{BB574971-10C9-2B34-AF9B-BAFCDF40B314}" dt="2022-06-07T11:45:42.617" v="41"/>
          <ac:spMkLst>
            <pc:docMk/>
            <pc:sldMk cId="4097844481" sldId="263"/>
            <ac:spMk id="5" creationId="{922116C0-2E1A-22BE-DA79-56C56E9FADFF}"/>
          </ac:spMkLst>
        </pc:spChg>
      </pc:sldChg>
      <pc:sldChg chg="delSp modSp">
        <pc:chgData name="Amy-Lee Leyshon (2125305)" userId="S::2125305@student.uwtsd.ac.uk::0140e80e-dd50-4a04-9c7f-3cb4d798313e" providerId="AD" clId="Web-{BB574971-10C9-2B34-AF9B-BAFCDF40B314}" dt="2022-06-07T11:46:47.808" v="51" actId="20577"/>
        <pc:sldMkLst>
          <pc:docMk/>
          <pc:sldMk cId="3424608802" sldId="264"/>
        </pc:sldMkLst>
        <pc:spChg chg="mod">
          <ac:chgData name="Amy-Lee Leyshon (2125305)" userId="S::2125305@student.uwtsd.ac.uk::0140e80e-dd50-4a04-9c7f-3cb4d798313e" providerId="AD" clId="Web-{BB574971-10C9-2B34-AF9B-BAFCDF40B314}" dt="2022-06-07T11:46:47.808" v="51" actId="20577"/>
          <ac:spMkLst>
            <pc:docMk/>
            <pc:sldMk cId="3424608802" sldId="264"/>
            <ac:spMk id="3" creationId="{7D9FB091-5231-62A6-FD59-8573E0E6397A}"/>
          </ac:spMkLst>
        </pc:spChg>
        <pc:spChg chg="del mod">
          <ac:chgData name="Amy-Lee Leyshon (2125305)" userId="S::2125305@student.uwtsd.ac.uk::0140e80e-dd50-4a04-9c7f-3cb4d798313e" providerId="AD" clId="Web-{BB574971-10C9-2B34-AF9B-BAFCDF40B314}" dt="2022-06-07T11:46:34.558" v="45"/>
          <ac:spMkLst>
            <pc:docMk/>
            <pc:sldMk cId="3424608802" sldId="264"/>
            <ac:spMk id="8" creationId="{F49E822E-FD26-3B49-0F2D-0F18B16FB637}"/>
          </ac:spMkLst>
        </pc:spChg>
      </pc:sldChg>
      <pc:sldChg chg="modSp">
        <pc:chgData name="Amy-Lee Leyshon (2125305)" userId="S::2125305@student.uwtsd.ac.uk::0140e80e-dd50-4a04-9c7f-3cb4d798313e" providerId="AD" clId="Web-{BB574971-10C9-2B34-AF9B-BAFCDF40B314}" dt="2022-06-07T11:47:29.436" v="54" actId="20577"/>
        <pc:sldMkLst>
          <pc:docMk/>
          <pc:sldMk cId="2873177195" sldId="265"/>
        </pc:sldMkLst>
        <pc:spChg chg="mod">
          <ac:chgData name="Amy-Lee Leyshon (2125305)" userId="S::2125305@student.uwtsd.ac.uk::0140e80e-dd50-4a04-9c7f-3cb4d798313e" providerId="AD" clId="Web-{BB574971-10C9-2B34-AF9B-BAFCDF40B314}" dt="2022-06-07T11:47:29.436" v="54" actId="20577"/>
          <ac:spMkLst>
            <pc:docMk/>
            <pc:sldMk cId="2873177195" sldId="265"/>
            <ac:spMk id="3" creationId="{8453C6C6-6625-D763-A257-78D401CD5BAA}"/>
          </ac:spMkLst>
        </pc:spChg>
      </pc:sldChg>
      <pc:sldChg chg="modSp">
        <pc:chgData name="Amy-Lee Leyshon (2125305)" userId="S::2125305@student.uwtsd.ac.uk::0140e80e-dd50-4a04-9c7f-3cb4d798313e" providerId="AD" clId="Web-{BB574971-10C9-2B34-AF9B-BAFCDF40B314}" dt="2022-06-07T11:49:14.598" v="75" actId="20577"/>
        <pc:sldMkLst>
          <pc:docMk/>
          <pc:sldMk cId="692894205" sldId="267"/>
        </pc:sldMkLst>
        <pc:spChg chg="mod">
          <ac:chgData name="Amy-Lee Leyshon (2125305)" userId="S::2125305@student.uwtsd.ac.uk::0140e80e-dd50-4a04-9c7f-3cb4d798313e" providerId="AD" clId="Web-{BB574971-10C9-2B34-AF9B-BAFCDF40B314}" dt="2022-06-07T11:49:14.598" v="75" actId="20577"/>
          <ac:spMkLst>
            <pc:docMk/>
            <pc:sldMk cId="692894205" sldId="267"/>
            <ac:spMk id="3" creationId="{43D2D017-2BA2-948E-BFF1-1D400EC390A7}"/>
          </ac:spMkLst>
        </pc:spChg>
      </pc:sldChg>
    </pc:docChg>
  </pc:docChgLst>
  <pc:docChgLst>
    <pc:chgData name="Amy-Lee Leyshon (2125305)" userId="S::2125305@student.uwtsd.ac.uk::0140e80e-dd50-4a04-9c7f-3cb4d798313e" providerId="AD" clId="Web-{71D4F958-E63B-81AF-1F60-B297012043C5}"/>
    <pc:docChg chg="modSld">
      <pc:chgData name="Amy-Lee Leyshon (2125305)" userId="S::2125305@student.uwtsd.ac.uk::0140e80e-dd50-4a04-9c7f-3cb4d798313e" providerId="AD" clId="Web-{71D4F958-E63B-81AF-1F60-B297012043C5}" dt="2022-05-13T07:49:37.888" v="2" actId="20577"/>
      <pc:docMkLst>
        <pc:docMk/>
      </pc:docMkLst>
      <pc:sldChg chg="modSp">
        <pc:chgData name="Amy-Lee Leyshon (2125305)" userId="S::2125305@student.uwtsd.ac.uk::0140e80e-dd50-4a04-9c7f-3cb4d798313e" providerId="AD" clId="Web-{71D4F958-E63B-81AF-1F60-B297012043C5}" dt="2022-05-13T07:49:37.888" v="2" actId="20577"/>
        <pc:sldMkLst>
          <pc:docMk/>
          <pc:sldMk cId="3883988289" sldId="259"/>
        </pc:sldMkLst>
        <pc:spChg chg="mod">
          <ac:chgData name="Amy-Lee Leyshon (2125305)" userId="S::2125305@student.uwtsd.ac.uk::0140e80e-dd50-4a04-9c7f-3cb4d798313e" providerId="AD" clId="Web-{71D4F958-E63B-81AF-1F60-B297012043C5}" dt="2022-05-13T07:49:37.888" v="2" actId="20577"/>
          <ac:spMkLst>
            <pc:docMk/>
            <pc:sldMk cId="3883988289" sldId="259"/>
            <ac:spMk id="3" creationId="{B12B9D89-979A-8612-8E8C-D741D85F77D9}"/>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C764DE79-268F-4C1A-8933-263129D2AF90}" type="datetimeFigureOut">
              <a:rPr lang="en-US" dirty="0"/>
              <a:t>6/7/2022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8F63A3B-78C7-47BE-AE5E-E10140E04643}" type="slidenum">
              <a:rPr lang="en-US" dirty="0"/>
              <a:t>‹#›</a:t>
            </a:fld>
            <a:endParaRPr lang="en-US"/>
          </a:p>
        </p:txBody>
      </p:sp>
    </p:spTree>
    <p:extLst>
      <p:ext uri="{BB962C8B-B14F-4D97-AF65-F5344CB8AC3E}">
        <p14:creationId xmlns:p14="http://schemas.microsoft.com/office/powerpoint/2010/main" val="287426757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C764DE79-268F-4C1A-8933-263129D2AF90}" type="datetimeFigureOut">
              <a:rPr lang="en-US" dirty="0"/>
              <a:t>6/7/2022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8F63A3B-78C7-47BE-AE5E-E10140E04643}" type="slidenum">
              <a:rPr lang="en-US" dirty="0"/>
              <a:t>‹#›</a:t>
            </a:fld>
            <a:endParaRPr lang="en-US"/>
          </a:p>
        </p:txBody>
      </p:sp>
    </p:spTree>
    <p:extLst>
      <p:ext uri="{BB962C8B-B14F-4D97-AF65-F5344CB8AC3E}">
        <p14:creationId xmlns:p14="http://schemas.microsoft.com/office/powerpoint/2010/main" val="322761306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C764DE79-268F-4C1A-8933-263129D2AF90}" type="datetimeFigureOut">
              <a:rPr lang="en-US" dirty="0"/>
              <a:t>6/7/2022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8F63A3B-78C7-47BE-AE5E-E10140E04643}" type="slidenum">
              <a:rPr lang="en-US" dirty="0"/>
              <a:t>‹#›</a:t>
            </a:fld>
            <a:endParaRPr lang="en-US"/>
          </a:p>
        </p:txBody>
      </p:sp>
    </p:spTree>
    <p:extLst>
      <p:ext uri="{BB962C8B-B14F-4D97-AF65-F5344CB8AC3E}">
        <p14:creationId xmlns:p14="http://schemas.microsoft.com/office/powerpoint/2010/main" val="335358303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C764DE79-268F-4C1A-8933-263129D2AF90}" type="datetimeFigureOut">
              <a:rPr lang="en-US" dirty="0"/>
              <a:t>6/7/2022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8F63A3B-78C7-47BE-AE5E-E10140E04643}" type="slidenum">
              <a:rPr lang="en-US" dirty="0"/>
              <a:t>‹#›</a:t>
            </a:fld>
            <a:endParaRPr lang="en-US"/>
          </a:p>
        </p:txBody>
      </p:sp>
    </p:spTree>
    <p:extLst>
      <p:ext uri="{BB962C8B-B14F-4D97-AF65-F5344CB8AC3E}">
        <p14:creationId xmlns:p14="http://schemas.microsoft.com/office/powerpoint/2010/main" val="94577236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C764DE79-268F-4C1A-8933-263129D2AF90}" type="datetimeFigureOut">
              <a:rPr lang="en-US" dirty="0"/>
              <a:t>6/7/2022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48F63A3B-78C7-47BE-AE5E-E10140E04643}" type="slidenum">
              <a:rPr lang="en-US" dirty="0"/>
              <a:t>‹#›</a:t>
            </a:fld>
            <a:endParaRPr lang="en-US"/>
          </a:p>
        </p:txBody>
      </p:sp>
    </p:spTree>
    <p:extLst>
      <p:ext uri="{BB962C8B-B14F-4D97-AF65-F5344CB8AC3E}">
        <p14:creationId xmlns:p14="http://schemas.microsoft.com/office/powerpoint/2010/main" val="47388604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C764DE79-268F-4C1A-8933-263129D2AF90}" type="datetimeFigureOut">
              <a:rPr lang="en-US" dirty="0"/>
              <a:t>6/7/2022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48F63A3B-78C7-47BE-AE5E-E10140E04643}" type="slidenum">
              <a:rPr lang="en-US" dirty="0"/>
              <a:t>‹#›</a:t>
            </a:fld>
            <a:endParaRPr lang="en-US"/>
          </a:p>
        </p:txBody>
      </p:sp>
    </p:spTree>
    <p:extLst>
      <p:ext uri="{BB962C8B-B14F-4D97-AF65-F5344CB8AC3E}">
        <p14:creationId xmlns:p14="http://schemas.microsoft.com/office/powerpoint/2010/main" val="287745008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764DE79-268F-4C1A-8933-263129D2AF90}" type="datetimeFigureOut">
              <a:rPr lang="en-US" dirty="0"/>
              <a:t>6/7/2022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48F63A3B-78C7-47BE-AE5E-E10140E04643}" type="slidenum">
              <a:rPr lang="en-US" dirty="0"/>
              <a:t>‹#›</a:t>
            </a:fld>
            <a:endParaRPr lang="en-US"/>
          </a:p>
        </p:txBody>
      </p:sp>
    </p:spTree>
    <p:extLst>
      <p:ext uri="{BB962C8B-B14F-4D97-AF65-F5344CB8AC3E}">
        <p14:creationId xmlns:p14="http://schemas.microsoft.com/office/powerpoint/2010/main" val="198441948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C764DE79-268F-4C1A-8933-263129D2AF90}" type="datetimeFigureOut">
              <a:rPr lang="en-US" dirty="0"/>
              <a:t>6/7/2022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8F63A3B-78C7-47BE-AE5E-E10140E04643}" type="slidenum">
              <a:rPr lang="en-US" dirty="0"/>
              <a:t>‹#›</a:t>
            </a:fld>
            <a:endParaRPr lang="en-US"/>
          </a:p>
        </p:txBody>
      </p:sp>
    </p:spTree>
    <p:extLst>
      <p:ext uri="{BB962C8B-B14F-4D97-AF65-F5344CB8AC3E}">
        <p14:creationId xmlns:p14="http://schemas.microsoft.com/office/powerpoint/2010/main" val="82918730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C764DE79-268F-4C1A-8933-263129D2AF90}" type="datetimeFigureOut">
              <a:rPr lang="en-US" dirty="0"/>
              <a:t>6/7/2022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8F63A3B-78C7-47BE-AE5E-E10140E04643}" type="slidenum">
              <a:rPr lang="en-US" dirty="0"/>
              <a:t>‹#›</a:t>
            </a:fld>
            <a:endParaRPr lang="en-US"/>
          </a:p>
        </p:txBody>
      </p:sp>
    </p:spTree>
    <p:extLst>
      <p:ext uri="{BB962C8B-B14F-4D97-AF65-F5344CB8AC3E}">
        <p14:creationId xmlns:p14="http://schemas.microsoft.com/office/powerpoint/2010/main" val="118698453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C764DE79-268F-4C1A-8933-263129D2AF90}" type="datetimeFigureOut">
              <a:rPr lang="en-US" dirty="0"/>
              <a:t>6/7/2022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8F63A3B-78C7-47BE-AE5E-E10140E04643}" type="slidenum">
              <a:rPr lang="en-US" dirty="0"/>
              <a:t>‹#›</a:t>
            </a:fld>
            <a:endParaRPr lang="en-US"/>
          </a:p>
        </p:txBody>
      </p:sp>
    </p:spTree>
    <p:extLst>
      <p:ext uri="{BB962C8B-B14F-4D97-AF65-F5344CB8AC3E}">
        <p14:creationId xmlns:p14="http://schemas.microsoft.com/office/powerpoint/2010/main" val="181893557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C764DE79-268F-4C1A-8933-263129D2AF90}" type="datetimeFigureOut">
              <a:rPr lang="en-US" dirty="0"/>
              <a:t>6/7/2022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8F63A3B-78C7-47BE-AE5E-E10140E04643}" type="slidenum">
              <a:rPr lang="en-US" dirty="0"/>
              <a:t>‹#›</a:t>
            </a:fld>
            <a:endParaRPr lang="en-US"/>
          </a:p>
        </p:txBody>
      </p:sp>
    </p:spTree>
    <p:extLst>
      <p:ext uri="{BB962C8B-B14F-4D97-AF65-F5344CB8AC3E}">
        <p14:creationId xmlns:p14="http://schemas.microsoft.com/office/powerpoint/2010/main" val="164252117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764DE79-268F-4C1A-8933-263129D2AF90}" type="datetimeFigureOut">
              <a:rPr lang="en-US" dirty="0"/>
              <a:t>6/7/2022</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8F63A3B-78C7-47BE-AE5E-E10140E04643}" type="slidenum">
              <a:rPr lang="en-US" dirty="0"/>
              <a:t>‹#›</a:t>
            </a:fld>
            <a:endParaRPr lang="en-US"/>
          </a:p>
        </p:txBody>
      </p:sp>
    </p:spTree>
    <p:extLst>
      <p:ext uri="{BB962C8B-B14F-4D97-AF65-F5344CB8AC3E}">
        <p14:creationId xmlns:p14="http://schemas.microsoft.com/office/powerpoint/2010/main" val="88492391"/>
      </p:ext>
    </p:extLst>
  </p:cSld>
  <p:clrMap bg1="lt1" tx1="dk1" bg2="lt2" tx2="dk2" accent1="accent1" accent2="accent2" accent3="accent3" accent4="accent4" accent5="accent5" accent6="accent6" hlink="hlink" folHlink="folHlink"/>
  <p:sldLayoutIdLst>
    <p:sldLayoutId id="2147484040" r:id="rId1"/>
    <p:sldLayoutId id="2147484041" r:id="rId2"/>
    <p:sldLayoutId id="2147484042" r:id="rId3"/>
    <p:sldLayoutId id="2147484043" r:id="rId4"/>
    <p:sldLayoutId id="2147484044" r:id="rId5"/>
    <p:sldLayoutId id="2147484045" r:id="rId6"/>
    <p:sldLayoutId id="2147484046" r:id="rId7"/>
    <p:sldLayoutId id="2147484047" r:id="rId8"/>
    <p:sldLayoutId id="2147484048" r:id="rId9"/>
    <p:sldLayoutId id="2147484049" r:id="rId10"/>
    <p:sldLayoutId id="2147484050"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www.bioethics.com/nursing" TargetMode="External"/><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hyperlink" Target="http://teachersol.blogspot.com/2012/01/what-kind-of-year-will-2012-be.html" TargetMode="External"/><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hyperlink" Target="http://www.campbellpropertymanagement.com/blog/2019/12/23/new-ceu-requirements-for-licensed-community-association-managers/" TargetMode="External"/><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hyperlink" Target="https://spanishmidwife.blogspot.com/2015/10/nmc-revalidation-aka-code.html" TargetMode="External"/><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hyperlink" Target="http://spanishmidwife.blogspot.com/p/6-cs-de-enfermeria.html" TargetMode="External"/><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hyperlink" Target="http://www.healthgrad.com/topics/7-leadership-superpowers-nurses-should-have/" TargetMode="External"/><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hyperlink" Target="http://drdeborahserani.blogspot.com/2010/10/empathy-cognitive-and-affective.html" TargetMode="External"/><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8" Type="http://schemas.openxmlformats.org/officeDocument/2006/relationships/hyperlink" Target="https://www.healthcareers.nhs.uk/explore-roles/nursing/how-become-nurse/how-become-nurse" TargetMode="External"/><Relationship Id="rId3" Type="http://schemas.openxmlformats.org/officeDocument/2006/relationships/hyperlink" Target="http://www.rcn.org.uk/professional-development/publications/pdf-007028" TargetMode="External"/><Relationship Id="rId7" Type="http://schemas.openxmlformats.org/officeDocument/2006/relationships/hyperlink" Target="https://www.scie.org.uk/integrated-care/research-practice/activities/multidisciplinary-teams" TargetMode="External"/><Relationship Id="rId2" Type="http://schemas.openxmlformats.org/officeDocument/2006/relationships/hyperlink" Target="https://www.who.int/health-topics/nursing#tab=tab_1" TargetMode="External"/><Relationship Id="rId1" Type="http://schemas.openxmlformats.org/officeDocument/2006/relationships/slideLayout" Target="../slideLayouts/slideLayout2.xml"/><Relationship Id="rId6" Type="http://schemas.openxmlformats.org/officeDocument/2006/relationships/hyperlink" Target="https://www.healthcareinformed.com/understanding-and-applying-individual-rights-of-the-service-user-in-a-disability-service/" TargetMode="External"/><Relationship Id="rId5" Type="http://schemas.openxmlformats.org/officeDocument/2006/relationships/hyperlink" Target="http://www.castlefordacademy.com/wp-content/uploads/2020/11/introduction-Care-Values-definitions-FAH.pdf" TargetMode="External"/><Relationship Id="rId4" Type="http://schemas.openxmlformats.org/officeDocument/2006/relationships/hyperlink" Target="https://www.nmc.org.uk/about-us/our-role/" TargetMode="External"/><Relationship Id="rId9" Type="http://schemas.openxmlformats.org/officeDocument/2006/relationships/hyperlink" Target="https://learnonline.eiu.edu/programs/rn-to-bsn/teamwork-communication-critical-in-healthcare/"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Picture 5">
            <a:extLst>
              <a:ext uri="{FF2B5EF4-FFF2-40B4-BE49-F238E27FC236}">
                <a16:creationId xmlns:a16="http://schemas.microsoft.com/office/drawing/2014/main" id="{A3A7E185-7D5A-3851-A4DF-2CA742F6F823}"/>
              </a:ext>
            </a:extLst>
          </p:cNvPr>
          <p:cNvPicPr>
            <a:picLocks noChangeAspect="1"/>
          </p:cNvPicPr>
          <p:nvPr/>
        </p:nvPicPr>
        <p:blipFill rotWithShape="1">
          <a:blip r:embed="rId2">
            <a:extLst>
              <a:ext uri="{837473B0-CC2E-450A-ABE3-18F120FF3D39}">
                <a1611:picAttrSrcUrl xmlns:a1611="http://schemas.microsoft.com/office/drawing/2016/11/main" r:id="rId3"/>
              </a:ext>
            </a:extLst>
          </a:blip>
          <a:srcRect l="7556" r="-1" b="-1"/>
          <a:stretch/>
        </p:blipFill>
        <p:spPr>
          <a:xfrm>
            <a:off x="13158" y="-22"/>
            <a:ext cx="12191977" cy="6858022"/>
          </a:xfrm>
          <a:prstGeom prst="rect">
            <a:avLst/>
          </a:prstGeom>
        </p:spPr>
      </p:pic>
      <p:sp>
        <p:nvSpPr>
          <p:cNvPr id="2" name="Title 1"/>
          <p:cNvSpPr>
            <a:spLocks noGrp="1"/>
          </p:cNvSpPr>
          <p:nvPr>
            <p:ph type="ctrTitle"/>
          </p:nvPr>
        </p:nvSpPr>
        <p:spPr>
          <a:xfrm>
            <a:off x="643466" y="643467"/>
            <a:ext cx="5452529" cy="3569242"/>
          </a:xfrm>
        </p:spPr>
        <p:txBody>
          <a:bodyPr anchor="t">
            <a:normAutofit/>
          </a:bodyPr>
          <a:lstStyle/>
          <a:p>
            <a:pPr algn="l"/>
            <a:br>
              <a:rPr lang="en-GB" sz="4200">
                <a:solidFill>
                  <a:schemeClr val="bg1"/>
                </a:solidFill>
                <a:cs typeface="Calibri Light"/>
              </a:rPr>
            </a:br>
            <a:br>
              <a:rPr lang="en-GB" sz="4200">
                <a:solidFill>
                  <a:schemeClr val="bg1"/>
                </a:solidFill>
                <a:cs typeface="Calibri Light"/>
              </a:rPr>
            </a:br>
            <a:br>
              <a:rPr lang="en-GB" sz="4200">
                <a:solidFill>
                  <a:schemeClr val="bg1"/>
                </a:solidFill>
                <a:cs typeface="Calibri Light"/>
              </a:rPr>
            </a:br>
            <a:br>
              <a:rPr lang="en-GB" sz="4200">
                <a:solidFill>
                  <a:schemeClr val="bg1"/>
                </a:solidFill>
                <a:cs typeface="Calibri Light"/>
              </a:rPr>
            </a:br>
            <a:br>
              <a:rPr lang="en-GB" sz="4200">
                <a:solidFill>
                  <a:schemeClr val="bg1"/>
                </a:solidFill>
                <a:cs typeface="Calibri Light"/>
              </a:rPr>
            </a:br>
            <a:endParaRPr lang="en-GB" sz="4200">
              <a:solidFill>
                <a:schemeClr val="bg1"/>
              </a:solidFill>
              <a:cs typeface="Calibri Light"/>
            </a:endParaRPr>
          </a:p>
        </p:txBody>
      </p:sp>
      <p:sp>
        <p:nvSpPr>
          <p:cNvPr id="3" name="Subtitle 2"/>
          <p:cNvSpPr>
            <a:spLocks noGrp="1"/>
          </p:cNvSpPr>
          <p:nvPr>
            <p:ph type="subTitle" idx="1"/>
          </p:nvPr>
        </p:nvSpPr>
        <p:spPr>
          <a:xfrm>
            <a:off x="643466" y="4551031"/>
            <a:ext cx="5449479" cy="1663493"/>
          </a:xfrm>
        </p:spPr>
        <p:txBody>
          <a:bodyPr vert="horz" lIns="91440" tIns="45720" rIns="91440" bIns="45720" rtlCol="0" anchor="b">
            <a:normAutofit/>
          </a:bodyPr>
          <a:lstStyle/>
          <a:p>
            <a:pPr algn="l">
              <a:spcAft>
                <a:spcPts val="600"/>
              </a:spcAft>
            </a:pPr>
            <a:r>
              <a:rPr lang="en-GB" sz="2400" b="1">
                <a:cs typeface="Calibri"/>
              </a:rPr>
              <a:t>Assignment 1 – The role of Nursing</a:t>
            </a:r>
          </a:p>
          <a:p>
            <a:pPr algn="l">
              <a:spcAft>
                <a:spcPts val="600"/>
              </a:spcAft>
            </a:pPr>
            <a:r>
              <a:rPr lang="en-GB" sz="2400" b="1">
                <a:cs typeface="Calibri"/>
              </a:rPr>
              <a:t>Amy Leyshon - 2125305</a:t>
            </a:r>
          </a:p>
        </p:txBody>
      </p:sp>
    </p:spTree>
    <p:extLst>
      <p:ext uri="{BB962C8B-B14F-4D97-AF65-F5344CB8AC3E}">
        <p14:creationId xmlns:p14="http://schemas.microsoft.com/office/powerpoint/2010/main" val="1098572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000"/>
                                  </p:stCondLst>
                                  <p:iterate type="lt">
                                    <p:tmPct val="10000"/>
                                  </p:iterate>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400"/>
                                        <p:tgtEl>
                                          <p:spTgt spid="3">
                                            <p:txEl>
                                              <p:pRg st="0" end="0"/>
                                            </p:txEl>
                                          </p:spTgt>
                                        </p:tgtEl>
                                      </p:cBhvr>
                                    </p:animEffect>
                                  </p:childTnLst>
                                </p:cTn>
                              </p:par>
                              <p:par>
                                <p:cTn id="8" presetID="10" presetClass="entr" presetSubtype="0" fill="hold" grpId="0" nodeType="withEffect">
                                  <p:stCondLst>
                                    <p:cond delay="1000"/>
                                  </p:stCondLst>
                                  <p:iterate type="lt">
                                    <p:tmPct val="10000"/>
                                  </p:iterate>
                                  <p:childTnLst>
                                    <p:set>
                                      <p:cBhvr>
                                        <p:cTn id="9" dur="1" fill="hold">
                                          <p:stCondLst>
                                            <p:cond delay="0"/>
                                          </p:stCondLst>
                                        </p:cTn>
                                        <p:tgtEl>
                                          <p:spTgt spid="2"/>
                                        </p:tgtEl>
                                        <p:attrNameLst>
                                          <p:attrName>style.visibility</p:attrName>
                                        </p:attrNameLst>
                                      </p:cBhvr>
                                      <p:to>
                                        <p:strVal val="visible"/>
                                      </p:to>
                                    </p:set>
                                    <p:animEffect transition="in" filter="fade">
                                      <p:cBhvr>
                                        <p:cTn id="10" dur="400"/>
                                        <p:tgtEl>
                                          <p:spTgt spid="2"/>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2000"/>
                                  </p:stCondLst>
                                  <p:iterate type="lt">
                                    <p:tmPct val="10000"/>
                                  </p:iterate>
                                  <p:childTnLst>
                                    <p:set>
                                      <p:cBhvr>
                                        <p:cTn id="14" dur="1" fill="hold">
                                          <p:stCondLst>
                                            <p:cond delay="0"/>
                                          </p:stCondLst>
                                        </p:cTn>
                                        <p:tgtEl>
                                          <p:spTgt spid="3">
                                            <p:txEl>
                                              <p:pRg st="1" end="1"/>
                                            </p:txEl>
                                          </p:spTgt>
                                        </p:tgtEl>
                                        <p:attrNameLst>
                                          <p:attrName>style.visibility</p:attrName>
                                        </p:attrNameLst>
                                      </p:cBhvr>
                                      <p:to>
                                        <p:strVal val="visible"/>
                                      </p:to>
                                    </p:set>
                                    <p:animEffect transition="in" filter="fade">
                                      <p:cBhvr>
                                        <p:cTn id="15" dur="4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0F8D16-CFF1-6870-BD54-E373A045AC25}"/>
              </a:ext>
            </a:extLst>
          </p:cNvPr>
          <p:cNvSpPr>
            <a:spLocks noGrp="1"/>
          </p:cNvSpPr>
          <p:nvPr>
            <p:ph type="title"/>
          </p:nvPr>
        </p:nvSpPr>
        <p:spPr>
          <a:xfrm>
            <a:off x="4965430" y="629268"/>
            <a:ext cx="6586491" cy="1286160"/>
          </a:xfrm>
        </p:spPr>
        <p:txBody>
          <a:bodyPr anchor="b">
            <a:normAutofit/>
          </a:bodyPr>
          <a:lstStyle/>
          <a:p>
            <a:r>
              <a:rPr lang="en-GB" sz="2400" dirty="0">
                <a:cs typeface="Calibri Light"/>
              </a:rPr>
              <a:t>Introduction</a:t>
            </a:r>
          </a:p>
        </p:txBody>
      </p:sp>
      <p:sp>
        <p:nvSpPr>
          <p:cNvPr id="3" name="Content Placeholder 2">
            <a:extLst>
              <a:ext uri="{FF2B5EF4-FFF2-40B4-BE49-F238E27FC236}">
                <a16:creationId xmlns:a16="http://schemas.microsoft.com/office/drawing/2014/main" id="{FB7B8F96-C0FD-F761-1E92-0FEF8F792DA8}"/>
              </a:ext>
            </a:extLst>
          </p:cNvPr>
          <p:cNvSpPr>
            <a:spLocks noGrp="1"/>
          </p:cNvSpPr>
          <p:nvPr>
            <p:ph idx="1"/>
          </p:nvPr>
        </p:nvSpPr>
        <p:spPr>
          <a:xfrm>
            <a:off x="4965431" y="2438400"/>
            <a:ext cx="6586489" cy="3785419"/>
          </a:xfrm>
        </p:spPr>
        <p:txBody>
          <a:bodyPr vert="horz" lIns="91440" tIns="45720" rIns="91440" bIns="45720" rtlCol="0" anchor="t">
            <a:normAutofit/>
          </a:bodyPr>
          <a:lstStyle/>
          <a:p>
            <a:pPr marL="0" indent="0">
              <a:buNone/>
            </a:pPr>
            <a:endParaRPr lang="en-GB" sz="2400" dirty="0">
              <a:latin typeface="Calibri Light"/>
              <a:cs typeface="Calibri Light"/>
            </a:endParaRPr>
          </a:p>
          <a:p>
            <a:pPr marL="0" indent="0">
              <a:buNone/>
            </a:pPr>
            <a:r>
              <a:rPr lang="en-GB" sz="2400" dirty="0">
                <a:latin typeface="Calibri Light"/>
                <a:ea typeface="Calibri Light"/>
                <a:cs typeface="Calibri Light"/>
              </a:rPr>
              <a:t>This presentation is going to talk about </a:t>
            </a:r>
            <a:r>
              <a:rPr lang="en-GB" sz="2400" dirty="0">
                <a:latin typeface="Calibri Light"/>
                <a:ea typeface="+mn-lt"/>
                <a:cs typeface="+mn-lt"/>
              </a:rPr>
              <a:t>the rules and regulations of Nursing within Wales and the United Kingdom. It will underpin what qualifications are needed to practice within the health and social care sector and demonstrate what makes a good nurse and how to deliver safe effective care and understand the responsibility that comes with the role. It will discuss service users and their different needs. </a:t>
            </a:r>
            <a:endParaRPr lang="en-GB" sz="2400">
              <a:latin typeface="Calibri Light"/>
              <a:cs typeface="Calibri"/>
            </a:endParaRPr>
          </a:p>
          <a:p>
            <a:pPr marL="0" indent="0">
              <a:buNone/>
            </a:pPr>
            <a:endParaRPr lang="en-GB" sz="2000"/>
          </a:p>
        </p:txBody>
      </p:sp>
      <p:cxnSp>
        <p:nvCxnSpPr>
          <p:cNvPr id="20" name="Straight Connector 8">
            <a:extLst>
              <a:ext uri="{FF2B5EF4-FFF2-40B4-BE49-F238E27FC236}">
                <a16:creationId xmlns:a16="http://schemas.microsoft.com/office/drawing/2014/main" id="{A7F400EE-A8A5-48AF-B4D6-291B52C6F0B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080934" y="2115117"/>
            <a:ext cx="6309360" cy="0"/>
          </a:xfrm>
          <a:prstGeom prst="line">
            <a:avLst/>
          </a:prstGeom>
          <a:ln w="19050">
            <a:solidFill>
              <a:srgbClr val="F5CAA9"/>
            </a:solidFill>
          </a:ln>
        </p:spPr>
        <p:style>
          <a:lnRef idx="1">
            <a:schemeClr val="accent1"/>
          </a:lnRef>
          <a:fillRef idx="0">
            <a:schemeClr val="accent1"/>
          </a:fillRef>
          <a:effectRef idx="0">
            <a:schemeClr val="accent1"/>
          </a:effectRef>
          <a:fontRef idx="minor">
            <a:schemeClr val="tx1"/>
          </a:fontRef>
        </p:style>
      </p:cxnSp>
      <p:pic>
        <p:nvPicPr>
          <p:cNvPr id="5" name="Picture 5" descr="Nursing Career | Free SVG">
            <a:extLst>
              <a:ext uri="{FF2B5EF4-FFF2-40B4-BE49-F238E27FC236}">
                <a16:creationId xmlns:a16="http://schemas.microsoft.com/office/drawing/2014/main" id="{9938A269-BC98-AE2D-2645-8CFDF1E87106}"/>
              </a:ext>
            </a:extLst>
          </p:cNvPr>
          <p:cNvPicPr>
            <a:picLocks noChangeAspect="1"/>
          </p:cNvPicPr>
          <p:nvPr/>
        </p:nvPicPr>
        <p:blipFill>
          <a:blip r:embed="rId2"/>
          <a:stretch>
            <a:fillRect/>
          </a:stretch>
        </p:blipFill>
        <p:spPr>
          <a:xfrm>
            <a:off x="-5750" y="1324155"/>
            <a:ext cx="4712897" cy="4727275"/>
          </a:xfrm>
          <a:prstGeom prst="rect">
            <a:avLst/>
          </a:prstGeom>
        </p:spPr>
      </p:pic>
    </p:spTree>
    <p:extLst>
      <p:ext uri="{BB962C8B-B14F-4D97-AF65-F5344CB8AC3E}">
        <p14:creationId xmlns:p14="http://schemas.microsoft.com/office/powerpoint/2010/main" val="154539892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C43E50-2A6A-84E6-D81F-FE01A31B3D9C}"/>
              </a:ext>
            </a:extLst>
          </p:cNvPr>
          <p:cNvSpPr>
            <a:spLocks noGrp="1"/>
          </p:cNvSpPr>
          <p:nvPr>
            <p:ph type="title"/>
          </p:nvPr>
        </p:nvSpPr>
        <p:spPr/>
        <p:txBody>
          <a:bodyPr>
            <a:normAutofit/>
          </a:bodyPr>
          <a:lstStyle/>
          <a:p>
            <a:r>
              <a:rPr lang="en-GB" sz="2400" dirty="0"/>
              <a:t>Objectives </a:t>
            </a:r>
          </a:p>
        </p:txBody>
      </p:sp>
      <p:sp>
        <p:nvSpPr>
          <p:cNvPr id="3" name="Content Placeholder 2">
            <a:extLst>
              <a:ext uri="{FF2B5EF4-FFF2-40B4-BE49-F238E27FC236}">
                <a16:creationId xmlns:a16="http://schemas.microsoft.com/office/drawing/2014/main" id="{3AC1E999-F5AA-A2D7-5482-36CDFEF69152}"/>
              </a:ext>
            </a:extLst>
          </p:cNvPr>
          <p:cNvSpPr>
            <a:spLocks noGrp="1"/>
          </p:cNvSpPr>
          <p:nvPr>
            <p:ph idx="1"/>
          </p:nvPr>
        </p:nvSpPr>
        <p:spPr/>
        <p:txBody>
          <a:bodyPr vert="horz" lIns="91440" tIns="45720" rIns="91440" bIns="45720" rtlCol="0" anchor="t">
            <a:normAutofit/>
          </a:bodyPr>
          <a:lstStyle/>
          <a:p>
            <a:pPr>
              <a:buClr>
                <a:srgbClr val="262626"/>
              </a:buClr>
              <a:buFont typeface="Wingdings" pitchFamily="18" charset="0"/>
              <a:buChar char="ü"/>
            </a:pPr>
            <a:r>
              <a:rPr lang="en-GB" sz="2400" dirty="0">
                <a:latin typeface="Calibri Light"/>
                <a:cs typeface="Calibri Light"/>
              </a:rPr>
              <a:t> The organisation type? </a:t>
            </a:r>
            <a:endParaRPr lang="en-US" sz="2400">
              <a:latin typeface="Calibri Light"/>
              <a:cs typeface="Calibri Light"/>
            </a:endParaRPr>
          </a:p>
          <a:p>
            <a:pPr>
              <a:buClr>
                <a:srgbClr val="262626"/>
              </a:buClr>
              <a:buFont typeface="Wingdings" pitchFamily="18" charset="0"/>
              <a:buChar char="ü"/>
            </a:pPr>
            <a:r>
              <a:rPr lang="en-GB" sz="2400" dirty="0">
                <a:latin typeface="Calibri Light"/>
                <a:cs typeface="Calibri Light"/>
              </a:rPr>
              <a:t> The different type of service users and needs? </a:t>
            </a:r>
            <a:endParaRPr lang="en-GB" sz="2400">
              <a:latin typeface="Calibri Light"/>
              <a:cs typeface="Calibri Light"/>
            </a:endParaRPr>
          </a:p>
          <a:p>
            <a:pPr>
              <a:buClr>
                <a:srgbClr val="262626"/>
              </a:buClr>
              <a:buFont typeface="Wingdings" pitchFamily="18" charset="0"/>
              <a:buChar char="ü"/>
            </a:pPr>
            <a:r>
              <a:rPr lang="en-GB" sz="2400" dirty="0">
                <a:latin typeface="Calibri Light"/>
                <a:cs typeface="Calibri Light"/>
              </a:rPr>
              <a:t> The Training and Qualifications needed in HE, Job role and ongoing requirements?</a:t>
            </a:r>
            <a:endParaRPr lang="en-GB" sz="2400">
              <a:latin typeface="Calibri Light"/>
              <a:ea typeface="Calibri"/>
              <a:cs typeface="Calibri Light"/>
            </a:endParaRPr>
          </a:p>
          <a:p>
            <a:pPr>
              <a:buClr>
                <a:srgbClr val="262626"/>
              </a:buClr>
              <a:buFont typeface="Wingdings" pitchFamily="18" charset="0"/>
              <a:buChar char="ü"/>
            </a:pPr>
            <a:r>
              <a:rPr lang="en-GB" sz="2400" dirty="0">
                <a:latin typeface="Calibri Light"/>
                <a:cs typeface="Calibri Light"/>
              </a:rPr>
              <a:t> The roles and responsibilities of the worker(s)?</a:t>
            </a:r>
            <a:endParaRPr lang="en-GB" sz="2400">
              <a:latin typeface="Calibri Light"/>
              <a:cs typeface="Calibri Light"/>
            </a:endParaRPr>
          </a:p>
          <a:p>
            <a:pPr>
              <a:buClr>
                <a:srgbClr val="262626"/>
              </a:buClr>
              <a:buFont typeface="Wingdings" pitchFamily="18" charset="0"/>
              <a:buChar char="ü"/>
            </a:pPr>
            <a:r>
              <a:rPr lang="en-GB" sz="2400" dirty="0">
                <a:latin typeface="Calibri Light"/>
                <a:cs typeface="Calibri Light"/>
              </a:rPr>
              <a:t> How health and social care values are applied?</a:t>
            </a:r>
            <a:endParaRPr lang="en-GB" sz="2400">
              <a:latin typeface="Calibri Light"/>
              <a:cs typeface="Calibri Light"/>
            </a:endParaRPr>
          </a:p>
          <a:p>
            <a:pPr>
              <a:buClr>
                <a:srgbClr val="262626"/>
              </a:buClr>
              <a:buFont typeface="Wingdings" pitchFamily="18" charset="0"/>
              <a:buChar char="ü"/>
            </a:pPr>
            <a:r>
              <a:rPr lang="en-GB" sz="2400" dirty="0">
                <a:latin typeface="Calibri Light"/>
                <a:cs typeface="Calibri Light"/>
              </a:rPr>
              <a:t> Multi and inter disciplinary working ? </a:t>
            </a:r>
            <a:endParaRPr lang="en-GB" sz="2400">
              <a:latin typeface="Calibri Light"/>
              <a:cs typeface="Calibri Light"/>
            </a:endParaRPr>
          </a:p>
          <a:p>
            <a:pPr>
              <a:buClr>
                <a:srgbClr val="262626"/>
              </a:buClr>
              <a:buFont typeface="Wingdings" pitchFamily="18" charset="0"/>
              <a:buChar char="ü"/>
            </a:pPr>
            <a:r>
              <a:rPr lang="en-GB" sz="2400" dirty="0">
                <a:latin typeface="Calibri Light"/>
                <a:cs typeface="Calibri Light"/>
              </a:rPr>
              <a:t> Communication?</a:t>
            </a:r>
            <a:endParaRPr lang="en-GB" sz="2400">
              <a:latin typeface="Calibri Light"/>
              <a:cs typeface="Calibri Light"/>
            </a:endParaRPr>
          </a:p>
          <a:p>
            <a:pPr>
              <a:buClr>
                <a:srgbClr val="262626"/>
              </a:buClr>
              <a:buFont typeface="Wingdings" pitchFamily="18" charset="0"/>
              <a:buChar char="ü"/>
            </a:pPr>
            <a:r>
              <a:rPr lang="en-GB" sz="2400" dirty="0">
                <a:latin typeface="Calibri Light"/>
                <a:cs typeface="Calibri Light"/>
              </a:rPr>
              <a:t> Factors which impact on service delivery? </a:t>
            </a:r>
          </a:p>
          <a:p>
            <a:pPr>
              <a:buClr>
                <a:srgbClr val="262626"/>
              </a:buClr>
              <a:buFont typeface="Wingdings" pitchFamily="18" charset="0"/>
              <a:buChar char="ü"/>
            </a:pPr>
            <a:endParaRPr lang="en-GB"/>
          </a:p>
          <a:p>
            <a:pPr>
              <a:buClr>
                <a:srgbClr val="262626"/>
              </a:buClr>
              <a:buFont typeface="Wingdings" pitchFamily="18" charset="0"/>
              <a:buChar char="ü"/>
            </a:pPr>
            <a:endParaRPr lang="en-GB"/>
          </a:p>
          <a:p>
            <a:pPr>
              <a:buClr>
                <a:srgbClr val="262626"/>
              </a:buClr>
              <a:buFont typeface="Wingdings" pitchFamily="18" charset="0"/>
              <a:buChar char="ü"/>
            </a:pPr>
            <a:endParaRPr lang="en-GB"/>
          </a:p>
        </p:txBody>
      </p:sp>
    </p:spTree>
    <p:extLst>
      <p:ext uri="{BB962C8B-B14F-4D97-AF65-F5344CB8AC3E}">
        <p14:creationId xmlns:p14="http://schemas.microsoft.com/office/powerpoint/2010/main" val="332171464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CE91DA6-08D0-36F6-D965-E0C8BB34BAD3}"/>
              </a:ext>
            </a:extLst>
          </p:cNvPr>
          <p:cNvSpPr>
            <a:spLocks noGrp="1"/>
          </p:cNvSpPr>
          <p:nvPr>
            <p:ph type="title"/>
          </p:nvPr>
        </p:nvSpPr>
        <p:spPr/>
        <p:txBody>
          <a:bodyPr>
            <a:normAutofit/>
          </a:bodyPr>
          <a:lstStyle/>
          <a:p>
            <a:r>
              <a:rPr lang="en-GB" sz="2400" dirty="0"/>
              <a:t>The organisation type/role? </a:t>
            </a:r>
          </a:p>
        </p:txBody>
      </p:sp>
      <p:sp>
        <p:nvSpPr>
          <p:cNvPr id="3" name="Content Placeholder 2">
            <a:extLst>
              <a:ext uri="{FF2B5EF4-FFF2-40B4-BE49-F238E27FC236}">
                <a16:creationId xmlns:a16="http://schemas.microsoft.com/office/drawing/2014/main" id="{B12B9D89-979A-8612-8E8C-D741D85F77D9}"/>
              </a:ext>
            </a:extLst>
          </p:cNvPr>
          <p:cNvSpPr>
            <a:spLocks noGrp="1"/>
          </p:cNvSpPr>
          <p:nvPr>
            <p:ph idx="1"/>
          </p:nvPr>
        </p:nvSpPr>
        <p:spPr>
          <a:xfrm>
            <a:off x="444062" y="1720521"/>
            <a:ext cx="9595944" cy="4325063"/>
          </a:xfrm>
        </p:spPr>
        <p:txBody>
          <a:bodyPr vert="horz" lIns="91440" tIns="45720" rIns="91440" bIns="45720" rtlCol="0" anchor="t">
            <a:normAutofit/>
          </a:bodyPr>
          <a:lstStyle/>
          <a:p>
            <a:r>
              <a:rPr lang="en-GB" sz="2400" dirty="0">
                <a:latin typeface="Calibri Light"/>
                <a:ea typeface="Calibri Light"/>
                <a:cs typeface="Calibri Light"/>
              </a:rPr>
              <a:t>A nurse looks after individuals of all ages and in all settings such as in </a:t>
            </a:r>
            <a:r>
              <a:rPr lang="en-GB" sz="2400" dirty="0">
                <a:latin typeface="Calibri Light"/>
                <a:ea typeface="+mn-lt"/>
                <a:cs typeface="+mn-lt"/>
              </a:rPr>
              <a:t>hospitals</a:t>
            </a:r>
            <a:r>
              <a:rPr lang="en-GB" sz="2400" dirty="0">
                <a:latin typeface="Calibri Light"/>
                <a:ea typeface="Calibri Light"/>
                <a:cs typeface="Calibri Light"/>
              </a:rPr>
              <a:t>, community and care settings. They promote good health, prevent illness, look after the ill, disabled and dying people which also </a:t>
            </a:r>
            <a:r>
              <a:rPr lang="en-GB" sz="2400" dirty="0">
                <a:latin typeface="Calibri Light"/>
                <a:ea typeface="+mn-lt"/>
                <a:cs typeface="+mn-lt"/>
              </a:rPr>
              <a:t>includes treatment and rehabilitation (WHO, 2022). </a:t>
            </a:r>
          </a:p>
          <a:p>
            <a:endParaRPr lang="en-GB" sz="2400" dirty="0">
              <a:latin typeface="Calibri Light"/>
              <a:ea typeface="Calibri Light"/>
              <a:cs typeface="Calibri"/>
            </a:endParaRPr>
          </a:p>
          <a:p>
            <a:r>
              <a:rPr lang="en-GB" sz="2400" dirty="0">
                <a:latin typeface="Calibri Light"/>
                <a:ea typeface="Calibri Light"/>
                <a:cs typeface="Calibri"/>
              </a:rPr>
              <a:t>The aim is to be effective, safe and kind and improve </a:t>
            </a:r>
            <a:r>
              <a:rPr lang="en-GB" sz="2400" dirty="0">
                <a:latin typeface="Calibri Light"/>
                <a:ea typeface="+mn-lt"/>
                <a:cs typeface="+mn-lt"/>
              </a:rPr>
              <a:t>society's </a:t>
            </a:r>
            <a:r>
              <a:rPr lang="en-GB" sz="2400" dirty="0">
                <a:latin typeface="Calibri Light"/>
                <a:ea typeface="Calibri Light"/>
                <a:cs typeface="Calibri"/>
              </a:rPr>
              <a:t>health and wellbeing (NMC, 2021).</a:t>
            </a:r>
          </a:p>
          <a:p>
            <a:endParaRPr lang="en-GB" sz="2400" dirty="0">
              <a:latin typeface="Calibri Light"/>
              <a:ea typeface="Calibri Light"/>
              <a:cs typeface="Calibri"/>
            </a:endParaRPr>
          </a:p>
          <a:p>
            <a:r>
              <a:rPr lang="en-GB" sz="2400" dirty="0">
                <a:latin typeface="Calibri Light"/>
                <a:ea typeface="Calibri Light"/>
                <a:cs typeface="Calibri"/>
              </a:rPr>
              <a:t>The core role -Regulate, support, influence (NMC ,2021).</a:t>
            </a:r>
            <a:endParaRPr lang="en-GB" dirty="0"/>
          </a:p>
          <a:p>
            <a:endParaRPr lang="en-GB" sz="2000" dirty="0">
              <a:cs typeface="Calibri"/>
            </a:endParaRPr>
          </a:p>
          <a:p>
            <a:pPr>
              <a:buClr>
                <a:srgbClr val="262626"/>
              </a:buClr>
            </a:pPr>
            <a:endParaRPr lang="en-GB">
              <a:cs typeface="Calibri"/>
            </a:endParaRPr>
          </a:p>
          <a:p>
            <a:pPr>
              <a:buClr>
                <a:srgbClr val="262626"/>
              </a:buClr>
            </a:pPr>
            <a:endParaRPr lang="en-GB">
              <a:cs typeface="Calibri"/>
            </a:endParaRPr>
          </a:p>
          <a:p>
            <a:pPr marL="0" indent="0">
              <a:buClr>
                <a:srgbClr val="262626"/>
              </a:buClr>
              <a:buNone/>
            </a:pPr>
            <a:endParaRPr lang="en-GB">
              <a:cs typeface="Calibri"/>
            </a:endParaRPr>
          </a:p>
          <a:p>
            <a:pPr>
              <a:buClr>
                <a:srgbClr val="262626"/>
              </a:buClr>
            </a:pPr>
            <a:endParaRPr lang="en-GB">
              <a:cs typeface="Calibri"/>
            </a:endParaRPr>
          </a:p>
          <a:p>
            <a:pPr marL="0" indent="0">
              <a:buClr>
                <a:srgbClr val="262626"/>
              </a:buClr>
              <a:buNone/>
            </a:pPr>
            <a:endParaRPr lang="en-GB">
              <a:cs typeface="Calibri"/>
            </a:endParaRPr>
          </a:p>
          <a:p>
            <a:pPr marL="0" indent="0">
              <a:buClr>
                <a:prstClr val="black">
                  <a:lumMod val="85000"/>
                  <a:lumOff val="15000"/>
                </a:prstClr>
              </a:buClr>
              <a:buNone/>
            </a:pPr>
            <a:endParaRPr lang="en-GB">
              <a:cs typeface="Calibri"/>
            </a:endParaRPr>
          </a:p>
        </p:txBody>
      </p:sp>
    </p:spTree>
    <p:extLst>
      <p:ext uri="{BB962C8B-B14F-4D97-AF65-F5344CB8AC3E}">
        <p14:creationId xmlns:p14="http://schemas.microsoft.com/office/powerpoint/2010/main" val="388398828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283284-1905-1521-EFF8-A007105A8CA0}"/>
              </a:ext>
            </a:extLst>
          </p:cNvPr>
          <p:cNvSpPr>
            <a:spLocks noGrp="1"/>
          </p:cNvSpPr>
          <p:nvPr>
            <p:ph type="title"/>
          </p:nvPr>
        </p:nvSpPr>
        <p:spPr/>
        <p:txBody>
          <a:bodyPr>
            <a:normAutofit/>
          </a:bodyPr>
          <a:lstStyle/>
          <a:p>
            <a:r>
              <a:rPr lang="en-GB" sz="2400" dirty="0"/>
              <a:t>The type of service users and different needs. </a:t>
            </a:r>
          </a:p>
        </p:txBody>
      </p:sp>
      <p:sp>
        <p:nvSpPr>
          <p:cNvPr id="3" name="Content Placeholder 2">
            <a:extLst>
              <a:ext uri="{FF2B5EF4-FFF2-40B4-BE49-F238E27FC236}">
                <a16:creationId xmlns:a16="http://schemas.microsoft.com/office/drawing/2014/main" id="{A251FE5C-C298-9BBC-1421-F83BBF27DDB4}"/>
              </a:ext>
            </a:extLst>
          </p:cNvPr>
          <p:cNvSpPr>
            <a:spLocks noGrp="1"/>
          </p:cNvSpPr>
          <p:nvPr>
            <p:ph idx="1"/>
          </p:nvPr>
        </p:nvSpPr>
        <p:spPr/>
        <p:txBody>
          <a:bodyPr vert="horz" lIns="91440" tIns="45720" rIns="91440" bIns="45720" rtlCol="0" anchor="t">
            <a:normAutofit/>
          </a:bodyPr>
          <a:lstStyle/>
          <a:p>
            <a:r>
              <a:rPr lang="en-GB" sz="2400" dirty="0">
                <a:latin typeface="Calibri Light"/>
                <a:ea typeface="Calibri Light"/>
                <a:cs typeface="Calibri"/>
              </a:rPr>
              <a:t>Care should be reflective on the service user's current needs.</a:t>
            </a:r>
          </a:p>
          <a:p>
            <a:r>
              <a:rPr lang="en-GB" sz="2400" dirty="0">
                <a:latin typeface="Calibri Light"/>
                <a:ea typeface="Calibri Light"/>
                <a:cs typeface="Calibri"/>
              </a:rPr>
              <a:t>Person-centred care. </a:t>
            </a:r>
            <a:endParaRPr lang="en-GB" sz="2400">
              <a:latin typeface="Calibri Light"/>
              <a:ea typeface="Calibri Light"/>
              <a:cs typeface="Calibri Light"/>
            </a:endParaRPr>
          </a:p>
          <a:p>
            <a:r>
              <a:rPr lang="en-GB" sz="2400" dirty="0">
                <a:latin typeface="Calibri Light"/>
                <a:ea typeface="Calibri Light"/>
                <a:cs typeface="Calibri"/>
              </a:rPr>
              <a:t>Treated and constantly communicated with as equals.</a:t>
            </a:r>
            <a:endParaRPr lang="en-GB" sz="2400">
              <a:latin typeface="Calibri Light"/>
              <a:ea typeface="Calibri Light"/>
              <a:cs typeface="+mn-lt"/>
            </a:endParaRPr>
          </a:p>
          <a:p>
            <a:r>
              <a:rPr lang="en-GB" sz="2400" dirty="0">
                <a:latin typeface="Calibri Light"/>
                <a:ea typeface="+mn-lt"/>
                <a:cs typeface="+mn-lt"/>
              </a:rPr>
              <a:t>Responding positively to behaviours. </a:t>
            </a:r>
            <a:endParaRPr lang="en-GB" sz="2400">
              <a:latin typeface="Calibri Light"/>
              <a:ea typeface="Calibri Light"/>
              <a:cs typeface="Calibri Light"/>
            </a:endParaRPr>
          </a:p>
          <a:p>
            <a:r>
              <a:rPr lang="en-GB" sz="2400" dirty="0">
                <a:latin typeface="Calibri Light"/>
                <a:ea typeface="+mn-lt"/>
                <a:cs typeface="+mn-lt"/>
              </a:rPr>
              <a:t>Building personal relationships and social networks.</a:t>
            </a:r>
          </a:p>
          <a:p>
            <a:r>
              <a:rPr lang="en-GB" sz="2400" dirty="0">
                <a:latin typeface="Calibri Light"/>
                <a:ea typeface="+mn-lt"/>
                <a:cs typeface="+mn-lt"/>
              </a:rPr>
              <a:t>maximise</a:t>
            </a:r>
            <a:r>
              <a:rPr lang="en-GB" sz="2400" dirty="0">
                <a:latin typeface="Calibri Light"/>
                <a:cs typeface="Calibri"/>
              </a:rPr>
              <a:t> independence and choice.</a:t>
            </a:r>
          </a:p>
          <a:p>
            <a:endParaRPr lang="en-GB" sz="2400" dirty="0">
              <a:latin typeface="Calibri Light"/>
              <a:cs typeface="Calibri"/>
            </a:endParaRPr>
          </a:p>
          <a:p>
            <a:pPr marL="0" indent="0">
              <a:buNone/>
            </a:pPr>
            <a:endParaRPr lang="en-GB" dirty="0">
              <a:latin typeface="Calibri" panose="020F0502020204030204"/>
              <a:cs typeface="Calibri"/>
            </a:endParaRPr>
          </a:p>
          <a:p>
            <a:pPr marL="0" indent="0">
              <a:buNone/>
            </a:pPr>
            <a:r>
              <a:rPr lang="en-GB" dirty="0">
                <a:cs typeface="Calibri"/>
              </a:rPr>
              <a:t>                                                                          </a:t>
            </a:r>
            <a:r>
              <a:rPr lang="en-GB" sz="2400" dirty="0">
                <a:latin typeface="Calibri Light"/>
                <a:cs typeface="Calibri"/>
              </a:rPr>
              <a:t>          (</a:t>
            </a:r>
            <a:r>
              <a:rPr lang="en-GB" sz="2400" dirty="0">
                <a:latin typeface="Calibri Light"/>
                <a:ea typeface="+mn-lt"/>
                <a:cs typeface="+mn-lt"/>
              </a:rPr>
              <a:t>HIQA, 2018).</a:t>
            </a:r>
            <a:endParaRPr lang="en-GB" sz="2400" dirty="0">
              <a:latin typeface="Calibri Light"/>
              <a:cs typeface="Calibri"/>
            </a:endParaRPr>
          </a:p>
          <a:p>
            <a:pPr marL="0" indent="0">
              <a:buNone/>
            </a:pPr>
            <a:endParaRPr lang="en-GB" sz="2400" dirty="0">
              <a:latin typeface="Calibri Light"/>
              <a:cs typeface="Calibri"/>
            </a:endParaRPr>
          </a:p>
          <a:p>
            <a:pPr marL="0" indent="0">
              <a:buNone/>
            </a:pPr>
            <a:endParaRPr lang="en-GB" sz="2400" dirty="0">
              <a:latin typeface="Calibri Light"/>
              <a:cs typeface="Calibri"/>
            </a:endParaRPr>
          </a:p>
          <a:p>
            <a:pPr marL="0" indent="0">
              <a:buNone/>
            </a:pPr>
            <a:endParaRPr lang="en-GB" dirty="0">
              <a:cs typeface="Calibri"/>
            </a:endParaRPr>
          </a:p>
          <a:p>
            <a:endParaRPr lang="en-GB" dirty="0">
              <a:cs typeface="Calibri"/>
            </a:endParaRPr>
          </a:p>
          <a:p>
            <a:endParaRPr lang="en-GB" dirty="0">
              <a:cs typeface="Calibri"/>
            </a:endParaRPr>
          </a:p>
          <a:p>
            <a:endParaRPr lang="en-GB" dirty="0">
              <a:cs typeface="Calibri"/>
            </a:endParaRPr>
          </a:p>
          <a:p>
            <a:endParaRPr lang="en-GB" dirty="0">
              <a:cs typeface="Calibri"/>
            </a:endParaRPr>
          </a:p>
          <a:p>
            <a:endParaRPr lang="en-GB" dirty="0">
              <a:cs typeface="Calibri"/>
            </a:endParaRPr>
          </a:p>
        </p:txBody>
      </p:sp>
      <p:pic>
        <p:nvPicPr>
          <p:cNvPr id="7" name="Picture 7">
            <a:extLst>
              <a:ext uri="{FF2B5EF4-FFF2-40B4-BE49-F238E27FC236}">
                <a16:creationId xmlns:a16="http://schemas.microsoft.com/office/drawing/2014/main" id="{490EFB11-F238-8033-2C58-029C10026BF1}"/>
              </a:ext>
            </a:extLst>
          </p:cNvPr>
          <p:cNvPicPr>
            <a:picLocks noChangeAspect="1"/>
          </p:cNvPicPr>
          <p:nvPr/>
        </p:nvPicPr>
        <p:blipFill>
          <a:blip r:embed="rId2">
            <a:extLst>
              <a:ext uri="{837473B0-CC2E-450A-ABE3-18F120FF3D39}">
                <a1611:picAttrSrcUrl xmlns:a1611="http://schemas.microsoft.com/office/drawing/2016/11/main" r:id="rId3"/>
              </a:ext>
            </a:extLst>
          </a:blip>
          <a:stretch>
            <a:fillRect/>
          </a:stretch>
        </p:blipFill>
        <p:spPr>
          <a:xfrm>
            <a:off x="1604513" y="4611067"/>
            <a:ext cx="4022783" cy="1575261"/>
          </a:xfrm>
          <a:prstGeom prst="rect">
            <a:avLst/>
          </a:prstGeom>
        </p:spPr>
      </p:pic>
    </p:spTree>
    <p:extLst>
      <p:ext uri="{BB962C8B-B14F-4D97-AF65-F5344CB8AC3E}">
        <p14:creationId xmlns:p14="http://schemas.microsoft.com/office/powerpoint/2010/main" val="189927905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8B07EC-19CC-528C-A1C9-7D9F53874EE2}"/>
              </a:ext>
            </a:extLst>
          </p:cNvPr>
          <p:cNvSpPr>
            <a:spLocks noGrp="1"/>
          </p:cNvSpPr>
          <p:nvPr>
            <p:ph type="title"/>
          </p:nvPr>
        </p:nvSpPr>
        <p:spPr/>
        <p:txBody>
          <a:bodyPr/>
          <a:lstStyle/>
          <a:p>
            <a:r>
              <a:rPr lang="en-GB" sz="2400" dirty="0"/>
              <a:t>Training and Qualifications </a:t>
            </a:r>
          </a:p>
        </p:txBody>
      </p:sp>
      <p:sp>
        <p:nvSpPr>
          <p:cNvPr id="3" name="Content Placeholder 2">
            <a:extLst>
              <a:ext uri="{FF2B5EF4-FFF2-40B4-BE49-F238E27FC236}">
                <a16:creationId xmlns:a16="http://schemas.microsoft.com/office/drawing/2014/main" id="{366C3C35-B2EF-7B17-5E2F-0831ABDB24B2}"/>
              </a:ext>
            </a:extLst>
          </p:cNvPr>
          <p:cNvSpPr>
            <a:spLocks noGrp="1"/>
          </p:cNvSpPr>
          <p:nvPr>
            <p:ph idx="1"/>
          </p:nvPr>
        </p:nvSpPr>
        <p:spPr/>
        <p:txBody>
          <a:bodyPr vert="horz" lIns="91440" tIns="45720" rIns="91440" bIns="45720" rtlCol="0" anchor="t">
            <a:normAutofit/>
          </a:bodyPr>
          <a:lstStyle/>
          <a:p>
            <a:r>
              <a:rPr lang="en-GB" sz="2400" dirty="0">
                <a:latin typeface="Calibri Light"/>
                <a:ea typeface="Calibri Light"/>
                <a:cs typeface="Calibri" panose="020F0502020204030204"/>
              </a:rPr>
              <a:t>Degree </a:t>
            </a:r>
          </a:p>
          <a:p>
            <a:r>
              <a:rPr lang="en-GB" sz="2400" dirty="0">
                <a:latin typeface="Calibri Light"/>
                <a:ea typeface="+mn-lt"/>
                <a:cs typeface="+mn-lt"/>
              </a:rPr>
              <a:t>Two sometime three A-levels or equivalent at Level 3 </a:t>
            </a:r>
          </a:p>
          <a:p>
            <a:r>
              <a:rPr lang="en-GB" sz="2400" dirty="0">
                <a:latin typeface="Calibri Light"/>
                <a:ea typeface="+mn-lt"/>
                <a:cs typeface="+mn-lt"/>
              </a:rPr>
              <a:t>GCSES – Maths, English, Biology, or Human Biology</a:t>
            </a:r>
          </a:p>
          <a:p>
            <a:r>
              <a:rPr lang="en-GB" sz="2400" dirty="0">
                <a:latin typeface="Calibri Light"/>
                <a:ea typeface="+mn-lt"/>
                <a:cs typeface="+mn-lt"/>
              </a:rPr>
              <a:t>Practical hands-on experience </a:t>
            </a:r>
          </a:p>
          <a:p>
            <a:r>
              <a:rPr lang="en-GB" sz="2400" dirty="0">
                <a:latin typeface="Calibri Light"/>
                <a:ea typeface="+mn-lt"/>
                <a:cs typeface="+mn-lt"/>
              </a:rPr>
              <a:t>Access to health course </a:t>
            </a:r>
          </a:p>
          <a:p>
            <a:r>
              <a:rPr lang="en-GB" sz="2400" dirty="0">
                <a:latin typeface="Calibri Light"/>
                <a:ea typeface="+mn-lt"/>
                <a:cs typeface="+mn-lt"/>
              </a:rPr>
              <a:t>CPD -</a:t>
            </a:r>
            <a:r>
              <a:rPr lang="en-GB" sz="2400" dirty="0">
                <a:ea typeface="+mn-lt"/>
                <a:cs typeface="+mn-lt"/>
              </a:rPr>
              <a:t> </a:t>
            </a:r>
            <a:r>
              <a:rPr lang="en-GB" sz="2400" b="1" dirty="0">
                <a:ea typeface="+mn-lt"/>
                <a:cs typeface="+mn-lt"/>
              </a:rPr>
              <a:t>Continued Professional Development</a:t>
            </a:r>
            <a:endParaRPr lang="en-GB" sz="2400" dirty="0">
              <a:ea typeface="+mn-lt"/>
              <a:cs typeface="+mn-lt"/>
            </a:endParaRPr>
          </a:p>
          <a:p>
            <a:pPr marL="0" indent="0">
              <a:buNone/>
            </a:pPr>
            <a:endParaRPr lang="en-GB">
              <a:ea typeface="+mn-lt"/>
              <a:cs typeface="+mn-lt"/>
            </a:endParaRPr>
          </a:p>
          <a:p>
            <a:pPr marL="0" indent="0">
              <a:buNone/>
            </a:pPr>
            <a:r>
              <a:rPr lang="en-GB" dirty="0">
                <a:ea typeface="+mn-lt"/>
                <a:cs typeface="+mn-lt"/>
              </a:rPr>
              <a:t>                       </a:t>
            </a:r>
            <a:r>
              <a:rPr lang="en-GB" sz="2400" dirty="0">
                <a:latin typeface="Calibri Light"/>
                <a:ea typeface="+mn-lt"/>
                <a:cs typeface="+mn-lt"/>
              </a:rPr>
              <a:t> (The NHS, 2015</a:t>
            </a:r>
            <a:r>
              <a:rPr lang="en-GB" dirty="0">
                <a:ea typeface="+mn-lt"/>
                <a:cs typeface="+mn-lt"/>
              </a:rPr>
              <a:t>)</a:t>
            </a:r>
          </a:p>
          <a:p>
            <a:pPr marL="0" indent="0">
              <a:buNone/>
            </a:pPr>
            <a:r>
              <a:rPr lang="en-GB" dirty="0">
                <a:ea typeface="+mn-lt"/>
                <a:cs typeface="+mn-lt"/>
              </a:rPr>
              <a:t>                                    </a:t>
            </a:r>
          </a:p>
          <a:p>
            <a:pPr marL="0" indent="0">
              <a:buNone/>
            </a:pPr>
            <a:endParaRPr lang="en-GB">
              <a:ea typeface="+mn-lt"/>
              <a:cs typeface="+mn-lt"/>
            </a:endParaRPr>
          </a:p>
          <a:p>
            <a:pPr marL="0" indent="0">
              <a:buNone/>
            </a:pPr>
            <a:endParaRPr lang="en-GB" dirty="0">
              <a:ea typeface="+mn-lt"/>
              <a:cs typeface="+mn-lt"/>
            </a:endParaRPr>
          </a:p>
          <a:p>
            <a:endParaRPr lang="en-GB">
              <a:ea typeface="+mn-lt"/>
              <a:cs typeface="+mn-lt"/>
            </a:endParaRPr>
          </a:p>
        </p:txBody>
      </p:sp>
      <p:pic>
        <p:nvPicPr>
          <p:cNvPr id="4" name="Picture 4" descr="A picture containing company name&#10;&#10;Description automatically generated">
            <a:extLst>
              <a:ext uri="{FF2B5EF4-FFF2-40B4-BE49-F238E27FC236}">
                <a16:creationId xmlns:a16="http://schemas.microsoft.com/office/drawing/2014/main" id="{3472FDCF-0435-C181-B08B-8D29A337440C}"/>
              </a:ext>
            </a:extLst>
          </p:cNvPr>
          <p:cNvPicPr>
            <a:picLocks noChangeAspect="1"/>
          </p:cNvPicPr>
          <p:nvPr/>
        </p:nvPicPr>
        <p:blipFill>
          <a:blip r:embed="rId2">
            <a:extLst>
              <a:ext uri="{837473B0-CC2E-450A-ABE3-18F120FF3D39}">
                <a1611:picAttrSrcUrl xmlns:a1611="http://schemas.microsoft.com/office/drawing/2016/11/main" r:id="rId3"/>
              </a:ext>
            </a:extLst>
          </a:blip>
          <a:stretch>
            <a:fillRect/>
          </a:stretch>
        </p:blipFill>
        <p:spPr>
          <a:xfrm>
            <a:off x="8048297" y="2885090"/>
            <a:ext cx="2743200" cy="2743200"/>
          </a:xfrm>
          <a:prstGeom prst="rect">
            <a:avLst/>
          </a:prstGeom>
        </p:spPr>
      </p:pic>
    </p:spTree>
    <p:extLst>
      <p:ext uri="{BB962C8B-B14F-4D97-AF65-F5344CB8AC3E}">
        <p14:creationId xmlns:p14="http://schemas.microsoft.com/office/powerpoint/2010/main" val="101303390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593468-188B-2ECB-44BA-B475B4913C3C}"/>
              </a:ext>
            </a:extLst>
          </p:cNvPr>
          <p:cNvSpPr>
            <a:spLocks noGrp="1"/>
          </p:cNvSpPr>
          <p:nvPr>
            <p:ph type="title"/>
          </p:nvPr>
        </p:nvSpPr>
        <p:spPr/>
        <p:txBody>
          <a:bodyPr>
            <a:normAutofit/>
          </a:bodyPr>
          <a:lstStyle/>
          <a:p>
            <a:r>
              <a:rPr lang="en-GB" sz="2400" dirty="0">
                <a:cs typeface="Calibri Light"/>
              </a:rPr>
              <a:t>The roles and responsibilities of the worker(s)</a:t>
            </a:r>
          </a:p>
        </p:txBody>
      </p:sp>
      <p:sp>
        <p:nvSpPr>
          <p:cNvPr id="3" name="Content Placeholder 2">
            <a:extLst>
              <a:ext uri="{FF2B5EF4-FFF2-40B4-BE49-F238E27FC236}">
                <a16:creationId xmlns:a16="http://schemas.microsoft.com/office/drawing/2014/main" id="{A7A57500-FA15-4F44-EB7D-C23D3330D8D5}"/>
              </a:ext>
            </a:extLst>
          </p:cNvPr>
          <p:cNvSpPr>
            <a:spLocks noGrp="1"/>
          </p:cNvSpPr>
          <p:nvPr>
            <p:ph idx="1"/>
          </p:nvPr>
        </p:nvSpPr>
        <p:spPr>
          <a:xfrm>
            <a:off x="338959" y="1773073"/>
            <a:ext cx="5904186" cy="4351338"/>
          </a:xfrm>
        </p:spPr>
        <p:txBody>
          <a:bodyPr vert="horz" lIns="91440" tIns="45720" rIns="91440" bIns="45720" rtlCol="0" anchor="t">
            <a:normAutofit/>
          </a:bodyPr>
          <a:lstStyle/>
          <a:p>
            <a:pPr marL="0" indent="0">
              <a:buNone/>
            </a:pPr>
            <a:r>
              <a:rPr lang="en-GB" sz="2400" dirty="0">
                <a:latin typeface="Calibri Light"/>
                <a:ea typeface="+mn-lt"/>
                <a:cs typeface="+mn-lt"/>
              </a:rPr>
              <a:t>The code (NMC 2015a) ‘4PS’                                        </a:t>
            </a:r>
            <a:endParaRPr lang="en-US">
              <a:latin typeface="Calibri Light"/>
              <a:ea typeface="+mn-lt"/>
              <a:cs typeface="+mn-lt"/>
            </a:endParaRPr>
          </a:p>
          <a:p>
            <a:r>
              <a:rPr lang="en-GB" sz="2400" dirty="0">
                <a:latin typeface="Calibri Light"/>
                <a:ea typeface="+mn-lt"/>
                <a:cs typeface="+mn-lt"/>
              </a:rPr>
              <a:t>Prioritise people, </a:t>
            </a:r>
            <a:endParaRPr lang="en-US">
              <a:latin typeface="Calibri Light"/>
              <a:ea typeface="+mn-lt"/>
              <a:cs typeface="+mn-lt"/>
            </a:endParaRPr>
          </a:p>
          <a:p>
            <a:r>
              <a:rPr lang="en-GB" sz="2400" dirty="0">
                <a:latin typeface="Calibri Light"/>
                <a:ea typeface="+mn-lt"/>
                <a:cs typeface="+mn-lt"/>
              </a:rPr>
              <a:t>Practice effectively, </a:t>
            </a:r>
            <a:endParaRPr lang="en-US">
              <a:latin typeface="Calibri Light"/>
              <a:ea typeface="+mn-lt"/>
              <a:cs typeface="+mn-lt"/>
            </a:endParaRPr>
          </a:p>
          <a:p>
            <a:r>
              <a:rPr lang="en-GB" sz="2400" dirty="0">
                <a:latin typeface="Calibri Light"/>
                <a:ea typeface="+mn-lt"/>
                <a:cs typeface="+mn-lt"/>
              </a:rPr>
              <a:t>Promote professionalism </a:t>
            </a:r>
            <a:endParaRPr lang="en-US">
              <a:latin typeface="Calibri Light"/>
              <a:ea typeface="+mn-lt"/>
              <a:cs typeface="+mn-lt"/>
            </a:endParaRPr>
          </a:p>
          <a:p>
            <a:r>
              <a:rPr lang="en-GB" sz="2400" dirty="0">
                <a:latin typeface="Calibri Light"/>
                <a:ea typeface="+mn-lt"/>
                <a:cs typeface="+mn-lt"/>
              </a:rPr>
              <a:t>Trust. </a:t>
            </a:r>
            <a:endParaRPr lang="en-US" dirty="0">
              <a:latin typeface="Calibri Light"/>
              <a:ea typeface="+mn-lt"/>
              <a:cs typeface="+mn-lt"/>
            </a:endParaRPr>
          </a:p>
          <a:p>
            <a:pPr marL="0" indent="0">
              <a:buNone/>
            </a:pPr>
            <a:r>
              <a:rPr lang="en-GB" sz="1800" dirty="0">
                <a:latin typeface="Calibri Light"/>
                <a:ea typeface="+mn-lt"/>
                <a:cs typeface="+mn-lt"/>
              </a:rPr>
              <a:t>When the code (NMC 2015a) was updated, Several areas were added such as the </a:t>
            </a:r>
            <a:endParaRPr lang="en-US" sz="1800">
              <a:latin typeface="Calibri Light"/>
              <a:ea typeface="+mn-lt"/>
              <a:cs typeface="+mn-lt"/>
            </a:endParaRPr>
          </a:p>
          <a:p>
            <a:pPr marL="0" indent="0">
              <a:buNone/>
            </a:pPr>
            <a:r>
              <a:rPr lang="en-GB" sz="1800" dirty="0">
                <a:latin typeface="Calibri Light"/>
                <a:ea typeface="+mn-lt"/>
                <a:cs typeface="+mn-lt"/>
              </a:rPr>
              <a:t>fundamentals of care, conscientious objection, end of life care, duty of candour, </a:t>
            </a:r>
            <a:endParaRPr lang="en-US" sz="1800">
              <a:latin typeface="Calibri Light"/>
              <a:ea typeface="+mn-lt"/>
              <a:cs typeface="+mn-lt"/>
            </a:endParaRPr>
          </a:p>
          <a:p>
            <a:pPr marL="0" indent="0">
              <a:buNone/>
            </a:pPr>
            <a:r>
              <a:rPr lang="en-GB" sz="1800" dirty="0">
                <a:latin typeface="Calibri Light"/>
                <a:ea typeface="+mn-lt"/>
                <a:cs typeface="+mn-lt"/>
              </a:rPr>
              <a:t>social media, medicines managements and prescribing. </a:t>
            </a:r>
            <a:endParaRPr lang="en-US" sz="1800">
              <a:latin typeface="Calibri Light"/>
              <a:cs typeface="Calibri"/>
            </a:endParaRPr>
          </a:p>
          <a:p>
            <a:pPr>
              <a:buNone/>
            </a:pPr>
            <a:endParaRPr lang="en-GB" sz="2400">
              <a:ea typeface="+mn-lt"/>
              <a:cs typeface="+mn-lt"/>
            </a:endParaRPr>
          </a:p>
          <a:p>
            <a:pPr marL="0" indent="0">
              <a:buNone/>
            </a:pPr>
            <a:endParaRPr lang="en-GB" sz="2400">
              <a:cs typeface="Calibri"/>
            </a:endParaRPr>
          </a:p>
        </p:txBody>
      </p:sp>
      <p:pic>
        <p:nvPicPr>
          <p:cNvPr id="5" name="Picture 5" descr="A picture containing graphical user interface&#10;&#10;Description automatically generated">
            <a:extLst>
              <a:ext uri="{FF2B5EF4-FFF2-40B4-BE49-F238E27FC236}">
                <a16:creationId xmlns:a16="http://schemas.microsoft.com/office/drawing/2014/main" id="{335FBDEA-4801-4101-0A1B-0EA680420A26}"/>
              </a:ext>
            </a:extLst>
          </p:cNvPr>
          <p:cNvPicPr>
            <a:picLocks noChangeAspect="1"/>
          </p:cNvPicPr>
          <p:nvPr/>
        </p:nvPicPr>
        <p:blipFill>
          <a:blip r:embed="rId2">
            <a:extLst>
              <a:ext uri="{837473B0-CC2E-450A-ABE3-18F120FF3D39}">
                <a1611:picAttrSrcUrl xmlns:a1611="http://schemas.microsoft.com/office/drawing/2016/11/main" r:id="rId3"/>
              </a:ext>
            </a:extLst>
          </a:blip>
          <a:stretch>
            <a:fillRect/>
          </a:stretch>
        </p:blipFill>
        <p:spPr>
          <a:xfrm>
            <a:off x="6320288" y="1776885"/>
            <a:ext cx="5446139" cy="3634909"/>
          </a:xfrm>
          <a:prstGeom prst="rect">
            <a:avLst/>
          </a:prstGeom>
        </p:spPr>
      </p:pic>
    </p:spTree>
    <p:extLst>
      <p:ext uri="{BB962C8B-B14F-4D97-AF65-F5344CB8AC3E}">
        <p14:creationId xmlns:p14="http://schemas.microsoft.com/office/powerpoint/2010/main" val="123953749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D506BC-D9A9-D850-6180-8732E1061E99}"/>
              </a:ext>
            </a:extLst>
          </p:cNvPr>
          <p:cNvSpPr>
            <a:spLocks noGrp="1"/>
          </p:cNvSpPr>
          <p:nvPr>
            <p:ph type="title"/>
          </p:nvPr>
        </p:nvSpPr>
        <p:spPr/>
        <p:txBody>
          <a:bodyPr>
            <a:normAutofit/>
          </a:bodyPr>
          <a:lstStyle/>
          <a:p>
            <a:r>
              <a:rPr lang="en-GB" sz="2400" dirty="0">
                <a:cs typeface="Calibri Light"/>
              </a:rPr>
              <a:t>How health and care values are applied </a:t>
            </a:r>
          </a:p>
        </p:txBody>
      </p:sp>
      <p:sp>
        <p:nvSpPr>
          <p:cNvPr id="3" name="Content Placeholder 2">
            <a:extLst>
              <a:ext uri="{FF2B5EF4-FFF2-40B4-BE49-F238E27FC236}">
                <a16:creationId xmlns:a16="http://schemas.microsoft.com/office/drawing/2014/main" id="{73DD7E5D-F764-5FB5-92A4-8D31B8089BDF}"/>
              </a:ext>
            </a:extLst>
          </p:cNvPr>
          <p:cNvSpPr>
            <a:spLocks noGrp="1"/>
          </p:cNvSpPr>
          <p:nvPr>
            <p:ph idx="1"/>
          </p:nvPr>
        </p:nvSpPr>
        <p:spPr/>
        <p:txBody>
          <a:bodyPr vert="horz" lIns="91440" tIns="45720" rIns="91440" bIns="45720" rtlCol="0" anchor="t">
            <a:normAutofit lnSpcReduction="10000"/>
          </a:bodyPr>
          <a:lstStyle/>
          <a:p>
            <a:pPr marL="0" indent="0">
              <a:buNone/>
            </a:pPr>
            <a:r>
              <a:rPr lang="en-GB" sz="2400" u="sng" dirty="0">
                <a:latin typeface="Calibri Light"/>
                <a:ea typeface="Calibri Light"/>
                <a:cs typeface="Calibri"/>
              </a:rPr>
              <a:t>7 Care Values </a:t>
            </a:r>
          </a:p>
          <a:p>
            <a:r>
              <a:rPr lang="en-GB" sz="2400" dirty="0">
                <a:latin typeface="Calibri Light"/>
                <a:ea typeface="+mn-lt"/>
                <a:cs typeface="+mn-lt"/>
              </a:rPr>
              <a:t>Respect for the individual </a:t>
            </a:r>
          </a:p>
          <a:p>
            <a:r>
              <a:rPr lang="en-GB" sz="2400" dirty="0">
                <a:latin typeface="Calibri Light"/>
                <a:ea typeface="+mn-lt"/>
                <a:cs typeface="+mn-lt"/>
              </a:rPr>
              <a:t>Maintaining confidentiality </a:t>
            </a:r>
          </a:p>
          <a:p>
            <a:r>
              <a:rPr lang="en-GB" sz="2400" dirty="0">
                <a:latin typeface="Calibri Light"/>
                <a:ea typeface="+mn-lt"/>
                <a:cs typeface="+mn-lt"/>
              </a:rPr>
              <a:t> Empowering and promoting independence </a:t>
            </a:r>
          </a:p>
          <a:p>
            <a:r>
              <a:rPr lang="en-GB" sz="2400" dirty="0">
                <a:latin typeface="Calibri Light"/>
                <a:ea typeface="+mn-lt"/>
                <a:cs typeface="+mn-lt"/>
              </a:rPr>
              <a:t>Preserving the dignity of individuals </a:t>
            </a:r>
          </a:p>
          <a:p>
            <a:r>
              <a:rPr lang="en-GB" sz="2400" dirty="0">
                <a:latin typeface="Calibri Light"/>
                <a:ea typeface="+mn-lt"/>
                <a:cs typeface="+mn-lt"/>
              </a:rPr>
              <a:t> Effective communication that displays empathy and warmth </a:t>
            </a:r>
          </a:p>
          <a:p>
            <a:r>
              <a:rPr lang="en-GB" sz="2400" dirty="0">
                <a:latin typeface="Calibri Light"/>
                <a:ea typeface="+mn-lt"/>
                <a:cs typeface="+mn-lt"/>
              </a:rPr>
              <a:t> Safeguarding and a duty of care </a:t>
            </a:r>
          </a:p>
          <a:p>
            <a:r>
              <a:rPr lang="en-GB" sz="2400" dirty="0">
                <a:latin typeface="Calibri Light"/>
                <a:ea typeface="+mn-lt"/>
                <a:cs typeface="+mn-lt"/>
              </a:rPr>
              <a:t>Promoting anti-discriminatory practice</a:t>
            </a:r>
          </a:p>
          <a:p>
            <a:pPr marL="0" indent="0">
              <a:buNone/>
            </a:pPr>
            <a:endParaRPr lang="en-GB" sz="2400" dirty="0">
              <a:latin typeface="Calibri Light"/>
              <a:cs typeface="Calibri"/>
            </a:endParaRPr>
          </a:p>
          <a:p>
            <a:pPr marL="0" indent="0">
              <a:buNone/>
            </a:pPr>
            <a:r>
              <a:rPr lang="en-GB" sz="2400" dirty="0">
                <a:latin typeface="Calibri Light"/>
                <a:cs typeface="Calibri"/>
              </a:rPr>
              <a:t>                                                                                                 (Castleford Academy, 2020) </a:t>
            </a:r>
          </a:p>
        </p:txBody>
      </p:sp>
      <p:pic>
        <p:nvPicPr>
          <p:cNvPr id="4" name="Picture 4">
            <a:extLst>
              <a:ext uri="{FF2B5EF4-FFF2-40B4-BE49-F238E27FC236}">
                <a16:creationId xmlns:a16="http://schemas.microsoft.com/office/drawing/2014/main" id="{5EF0BC21-964D-D9A0-B6CA-05703C9D208C}"/>
              </a:ext>
            </a:extLst>
          </p:cNvPr>
          <p:cNvPicPr>
            <a:picLocks noChangeAspect="1"/>
          </p:cNvPicPr>
          <p:nvPr/>
        </p:nvPicPr>
        <p:blipFill>
          <a:blip r:embed="rId2">
            <a:extLst>
              <a:ext uri="{837473B0-CC2E-450A-ABE3-18F120FF3D39}">
                <a1611:picAttrSrcUrl xmlns:a1611="http://schemas.microsoft.com/office/drawing/2016/11/main" r:id="rId3"/>
              </a:ext>
            </a:extLst>
          </a:blip>
          <a:stretch>
            <a:fillRect/>
          </a:stretch>
        </p:blipFill>
        <p:spPr>
          <a:xfrm>
            <a:off x="8088702" y="135607"/>
            <a:ext cx="3505199" cy="2474862"/>
          </a:xfrm>
          <a:prstGeom prst="rect">
            <a:avLst/>
          </a:prstGeom>
        </p:spPr>
      </p:pic>
    </p:spTree>
    <p:extLst>
      <p:ext uri="{BB962C8B-B14F-4D97-AF65-F5344CB8AC3E}">
        <p14:creationId xmlns:p14="http://schemas.microsoft.com/office/powerpoint/2010/main" val="409784448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89765BA-B9FD-F3BE-555C-5D62995859A1}"/>
              </a:ext>
            </a:extLst>
          </p:cNvPr>
          <p:cNvSpPr>
            <a:spLocks noGrp="1"/>
          </p:cNvSpPr>
          <p:nvPr>
            <p:ph type="title"/>
          </p:nvPr>
        </p:nvSpPr>
        <p:spPr>
          <a:xfrm>
            <a:off x="406879" y="-94951"/>
            <a:ext cx="10515600" cy="1325563"/>
          </a:xfrm>
        </p:spPr>
        <p:txBody>
          <a:bodyPr>
            <a:normAutofit/>
          </a:bodyPr>
          <a:lstStyle/>
          <a:p>
            <a:r>
              <a:rPr lang="en-GB" sz="2400" dirty="0">
                <a:cs typeface="Calibri Light"/>
              </a:rPr>
              <a:t>Multi and inter disciplinary working</a:t>
            </a:r>
            <a:endParaRPr lang="en-GB" sz="2400" dirty="0"/>
          </a:p>
        </p:txBody>
      </p:sp>
      <p:sp>
        <p:nvSpPr>
          <p:cNvPr id="3" name="Content Placeholder 2">
            <a:extLst>
              <a:ext uri="{FF2B5EF4-FFF2-40B4-BE49-F238E27FC236}">
                <a16:creationId xmlns:a16="http://schemas.microsoft.com/office/drawing/2014/main" id="{7D9FB091-5231-62A6-FD59-8573E0E6397A}"/>
              </a:ext>
            </a:extLst>
          </p:cNvPr>
          <p:cNvSpPr>
            <a:spLocks noGrp="1"/>
          </p:cNvSpPr>
          <p:nvPr>
            <p:ph idx="1"/>
          </p:nvPr>
        </p:nvSpPr>
        <p:spPr>
          <a:xfrm>
            <a:off x="141891" y="997935"/>
            <a:ext cx="11540358" cy="5566968"/>
          </a:xfrm>
        </p:spPr>
        <p:txBody>
          <a:bodyPr vert="horz" lIns="91440" tIns="45720" rIns="91440" bIns="45720" rtlCol="0" anchor="t">
            <a:normAutofit lnSpcReduction="10000"/>
          </a:bodyPr>
          <a:lstStyle/>
          <a:p>
            <a:r>
              <a:rPr lang="en-GB" sz="2400" dirty="0" err="1">
                <a:latin typeface="Calibri Light"/>
                <a:ea typeface="Calibri"/>
                <a:cs typeface="Calibri"/>
              </a:rPr>
              <a:t>Gps</a:t>
            </a:r>
            <a:r>
              <a:rPr lang="en-GB" sz="2400" dirty="0">
                <a:latin typeface="Calibri Light"/>
                <a:ea typeface="Calibri"/>
                <a:cs typeface="Calibri"/>
              </a:rPr>
              <a:t> </a:t>
            </a:r>
          </a:p>
          <a:p>
            <a:r>
              <a:rPr lang="en-GB" sz="2400" dirty="0">
                <a:latin typeface="Calibri Light"/>
                <a:ea typeface="Calibri"/>
                <a:cs typeface="Calibri"/>
              </a:rPr>
              <a:t>Specialist doctors </a:t>
            </a:r>
          </a:p>
          <a:p>
            <a:r>
              <a:rPr lang="en-GB" sz="2400" dirty="0">
                <a:latin typeface="Calibri Light"/>
                <a:ea typeface="Calibri"/>
                <a:cs typeface="Calibri"/>
              </a:rPr>
              <a:t>Occupational therapists </a:t>
            </a:r>
          </a:p>
          <a:p>
            <a:r>
              <a:rPr lang="en-GB" sz="2400" dirty="0">
                <a:latin typeface="Calibri Light"/>
                <a:ea typeface="Calibri"/>
                <a:cs typeface="Calibri"/>
              </a:rPr>
              <a:t>Pharmacists </a:t>
            </a:r>
          </a:p>
          <a:p>
            <a:r>
              <a:rPr lang="en-GB" sz="2400" dirty="0">
                <a:latin typeface="Calibri Light"/>
                <a:ea typeface="Calibri"/>
                <a:cs typeface="Calibri"/>
              </a:rPr>
              <a:t>Physiotherapists </a:t>
            </a:r>
            <a:endParaRPr lang="en-GB" sz="2400" dirty="0">
              <a:latin typeface="Calibri Light"/>
              <a:ea typeface="+mn-lt"/>
              <a:cs typeface="+mn-lt"/>
            </a:endParaRPr>
          </a:p>
          <a:p>
            <a:r>
              <a:rPr lang="en-GB" sz="2400" dirty="0">
                <a:latin typeface="Calibri Light"/>
                <a:ea typeface="Calibri"/>
                <a:cs typeface="Calibri"/>
              </a:rPr>
              <a:t>Social workers</a:t>
            </a:r>
          </a:p>
          <a:p>
            <a:r>
              <a:rPr lang="en-GB" sz="2400" dirty="0">
                <a:latin typeface="Calibri Light"/>
                <a:ea typeface="Calibri"/>
                <a:cs typeface="Calibri"/>
              </a:rPr>
              <a:t>Housing and voluntary sectors </a:t>
            </a:r>
          </a:p>
          <a:p>
            <a:endParaRPr lang="en-GB" sz="2400" dirty="0">
              <a:latin typeface="Calibri Light"/>
              <a:ea typeface="Calibri"/>
              <a:cs typeface="Calibri"/>
            </a:endParaRPr>
          </a:p>
          <a:p>
            <a:pPr>
              <a:buNone/>
            </a:pPr>
            <a:r>
              <a:rPr lang="en-GB" sz="2400" dirty="0">
                <a:latin typeface="Calibri Light"/>
                <a:ea typeface="+mn-lt"/>
                <a:cs typeface="+mn-lt"/>
              </a:rPr>
              <a:t>Multidisciplinary teams (MDTs) are the coil for organising and coordinating health and care services to meet the needs of every individual with complex care needs. The team brings together the knowledge and skills of different professionals to assess, plan and manage the care jointly.  </a:t>
            </a:r>
            <a:endParaRPr lang="en-GB" sz="2400" dirty="0">
              <a:latin typeface="Calibri Light"/>
              <a:ea typeface="Calibri"/>
              <a:cs typeface="Calibri"/>
            </a:endParaRPr>
          </a:p>
          <a:p>
            <a:pPr>
              <a:buNone/>
            </a:pPr>
            <a:r>
              <a:rPr lang="en-GB" sz="2400" dirty="0">
                <a:latin typeface="Calibri Light"/>
                <a:ea typeface="Calibri"/>
                <a:cs typeface="Calibri"/>
              </a:rPr>
              <a:t>                                                             (</a:t>
            </a:r>
            <a:r>
              <a:rPr lang="en-GB" sz="2400" dirty="0" err="1">
                <a:latin typeface="Calibri Light"/>
                <a:ea typeface="Calibri"/>
                <a:cs typeface="Calibri"/>
              </a:rPr>
              <a:t>Intergrated</a:t>
            </a:r>
            <a:r>
              <a:rPr lang="en-GB" sz="2400" dirty="0">
                <a:latin typeface="Calibri Light"/>
                <a:ea typeface="Calibri"/>
                <a:cs typeface="Calibri"/>
              </a:rPr>
              <a:t> research and practice, 2018) </a:t>
            </a:r>
          </a:p>
          <a:p>
            <a:pPr>
              <a:buNone/>
            </a:pPr>
            <a:r>
              <a:rPr lang="en-GB" sz="2400" dirty="0">
                <a:latin typeface="Calibri Light"/>
                <a:ea typeface="Calibri"/>
                <a:cs typeface="Calibri"/>
              </a:rPr>
              <a:t>          </a:t>
            </a:r>
          </a:p>
          <a:p>
            <a:pPr marL="0" indent="0">
              <a:buNone/>
            </a:pPr>
            <a:endParaRPr lang="en-GB" sz="2400" dirty="0">
              <a:ea typeface="Calibri"/>
              <a:cs typeface="Calibri"/>
            </a:endParaRPr>
          </a:p>
        </p:txBody>
      </p:sp>
      <p:pic>
        <p:nvPicPr>
          <p:cNvPr id="7" name="Picture 7">
            <a:extLst>
              <a:ext uri="{FF2B5EF4-FFF2-40B4-BE49-F238E27FC236}">
                <a16:creationId xmlns:a16="http://schemas.microsoft.com/office/drawing/2014/main" id="{83AAA236-A3A8-C4FA-8C4D-71791B09F607}"/>
              </a:ext>
            </a:extLst>
          </p:cNvPr>
          <p:cNvPicPr>
            <a:picLocks noChangeAspect="1"/>
          </p:cNvPicPr>
          <p:nvPr/>
        </p:nvPicPr>
        <p:blipFill>
          <a:blip r:embed="rId2">
            <a:extLst>
              <a:ext uri="{837473B0-CC2E-450A-ABE3-18F120FF3D39}">
                <a1611:picAttrSrcUrl xmlns:a1611="http://schemas.microsoft.com/office/drawing/2016/11/main" r:id="rId3"/>
              </a:ext>
            </a:extLst>
          </a:blip>
          <a:stretch>
            <a:fillRect/>
          </a:stretch>
        </p:blipFill>
        <p:spPr>
          <a:xfrm>
            <a:off x="4724401" y="1062887"/>
            <a:ext cx="6495687" cy="2216190"/>
          </a:xfrm>
          <a:prstGeom prst="rect">
            <a:avLst/>
          </a:prstGeom>
        </p:spPr>
      </p:pic>
    </p:spTree>
    <p:extLst>
      <p:ext uri="{BB962C8B-B14F-4D97-AF65-F5344CB8AC3E}">
        <p14:creationId xmlns:p14="http://schemas.microsoft.com/office/powerpoint/2010/main" val="342460880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C0E01FD-7C4D-9C77-93CB-8486081CBB5A}"/>
              </a:ext>
            </a:extLst>
          </p:cNvPr>
          <p:cNvSpPr>
            <a:spLocks noGrp="1"/>
          </p:cNvSpPr>
          <p:nvPr>
            <p:ph type="title"/>
          </p:nvPr>
        </p:nvSpPr>
        <p:spPr>
          <a:xfrm>
            <a:off x="708804" y="120710"/>
            <a:ext cx="10515600" cy="937375"/>
          </a:xfrm>
        </p:spPr>
        <p:txBody>
          <a:bodyPr/>
          <a:lstStyle/>
          <a:p>
            <a:r>
              <a:rPr lang="en-GB" sz="2400" dirty="0">
                <a:cs typeface="Calibri Light"/>
              </a:rPr>
              <a:t>Communication</a:t>
            </a:r>
            <a:r>
              <a:rPr lang="en-GB" dirty="0">
                <a:cs typeface="Calibri Light"/>
              </a:rPr>
              <a:t> </a:t>
            </a:r>
            <a:endParaRPr lang="en-GB" dirty="0"/>
          </a:p>
        </p:txBody>
      </p:sp>
      <p:sp>
        <p:nvSpPr>
          <p:cNvPr id="3" name="Content Placeholder 2">
            <a:extLst>
              <a:ext uri="{FF2B5EF4-FFF2-40B4-BE49-F238E27FC236}">
                <a16:creationId xmlns:a16="http://schemas.microsoft.com/office/drawing/2014/main" id="{8453C6C6-6625-D763-A257-78D401CD5BAA}"/>
              </a:ext>
            </a:extLst>
          </p:cNvPr>
          <p:cNvSpPr>
            <a:spLocks noGrp="1"/>
          </p:cNvSpPr>
          <p:nvPr>
            <p:ph idx="1"/>
          </p:nvPr>
        </p:nvSpPr>
        <p:spPr>
          <a:xfrm>
            <a:off x="708804" y="1074037"/>
            <a:ext cx="10515600" cy="5622741"/>
          </a:xfrm>
        </p:spPr>
        <p:txBody>
          <a:bodyPr vert="horz" lIns="91440" tIns="45720" rIns="91440" bIns="45720" rtlCol="0" anchor="t">
            <a:noAutofit/>
          </a:bodyPr>
          <a:lstStyle/>
          <a:p>
            <a:pPr marL="0" indent="0">
              <a:buNone/>
            </a:pPr>
            <a:r>
              <a:rPr lang="en-GB" sz="2400" dirty="0">
                <a:latin typeface="Calibri Light"/>
                <a:ea typeface="+mn-lt"/>
                <a:cs typeface="+mn-lt"/>
              </a:rPr>
              <a:t>Nurses should be able to adapt when they are communicating to a professional or a service user. </a:t>
            </a:r>
          </a:p>
          <a:p>
            <a:pPr marL="457200" indent="-457200"/>
            <a:r>
              <a:rPr lang="en-GB" sz="2400" dirty="0">
                <a:latin typeface="Calibri Light"/>
                <a:ea typeface="+mn-lt"/>
                <a:cs typeface="+mn-lt"/>
              </a:rPr>
              <a:t>Understanding</a:t>
            </a:r>
          </a:p>
          <a:p>
            <a:pPr marL="457200" indent="-457200"/>
            <a:r>
              <a:rPr lang="en-GB" sz="2400" dirty="0">
                <a:latin typeface="Calibri Light"/>
                <a:ea typeface="Calibri Light"/>
                <a:cs typeface="Calibri" panose="020F0502020204030204"/>
              </a:rPr>
              <a:t>Person centred care </a:t>
            </a:r>
            <a:endParaRPr lang="en-GB" sz="2400" dirty="0">
              <a:latin typeface="Calibri Light"/>
              <a:ea typeface="Calibri Light"/>
              <a:cs typeface="+mn-lt"/>
            </a:endParaRPr>
          </a:p>
          <a:p>
            <a:pPr marL="457200" indent="-457200"/>
            <a:r>
              <a:rPr lang="en-GB" sz="2400" dirty="0">
                <a:latin typeface="Calibri Light"/>
                <a:ea typeface="+mn-lt"/>
                <a:cs typeface="+mn-lt"/>
              </a:rPr>
              <a:t>Empathetic </a:t>
            </a:r>
            <a:endParaRPr lang="en-GB" sz="2400">
              <a:latin typeface="Calibri Light"/>
              <a:ea typeface="Calibri"/>
              <a:cs typeface="Calibri" panose="020F0502020204030204"/>
            </a:endParaRPr>
          </a:p>
          <a:p>
            <a:pPr marL="457200" indent="-457200"/>
            <a:r>
              <a:rPr lang="en-GB" sz="2400" dirty="0">
                <a:latin typeface="Calibri Light"/>
                <a:ea typeface="Calibri Light"/>
                <a:cs typeface="Calibri" panose="020F0502020204030204"/>
              </a:rPr>
              <a:t>Respect </a:t>
            </a:r>
          </a:p>
          <a:p>
            <a:pPr marL="457200" indent="-457200"/>
            <a:r>
              <a:rPr lang="en-GB" sz="2400" dirty="0">
                <a:latin typeface="Calibri Light"/>
                <a:ea typeface="Calibri Light"/>
                <a:cs typeface="Calibri" panose="020F0502020204030204"/>
              </a:rPr>
              <a:t>Professional </a:t>
            </a:r>
          </a:p>
          <a:p>
            <a:pPr marL="457200" indent="-457200"/>
            <a:r>
              <a:rPr lang="en-GB" sz="2400" dirty="0">
                <a:latin typeface="Calibri Light"/>
                <a:ea typeface="Calibri Light"/>
                <a:cs typeface="Calibri" panose="020F0502020204030204"/>
              </a:rPr>
              <a:t>Body language </a:t>
            </a:r>
          </a:p>
          <a:p>
            <a:pPr marL="457200" indent="-457200"/>
            <a:r>
              <a:rPr lang="en-GB" sz="2400" dirty="0">
                <a:latin typeface="Calibri Light"/>
                <a:ea typeface="Calibri" panose="020F0502020204030204"/>
                <a:cs typeface="Calibri" panose="020F0502020204030204"/>
              </a:rPr>
              <a:t>Confidence </a:t>
            </a:r>
          </a:p>
          <a:p>
            <a:pPr marL="457200" indent="-457200"/>
            <a:r>
              <a:rPr lang="en-GB" sz="2400" dirty="0">
                <a:latin typeface="Calibri Light"/>
                <a:ea typeface="Calibri" panose="020F0502020204030204"/>
                <a:cs typeface="Calibri" panose="020F0502020204030204"/>
              </a:rPr>
              <a:t>Honesty and courtesy </a:t>
            </a:r>
          </a:p>
          <a:p>
            <a:pPr marL="457200" indent="-457200"/>
            <a:r>
              <a:rPr lang="en-GB" sz="2400" err="1">
                <a:latin typeface="Calibri Light"/>
                <a:ea typeface="Calibri" panose="020F0502020204030204"/>
                <a:cs typeface="Calibri" panose="020F0502020204030204"/>
              </a:rPr>
              <a:t>Flexablity</a:t>
            </a:r>
            <a:r>
              <a:rPr lang="en-GB" sz="2400" dirty="0">
                <a:latin typeface="Calibri Light"/>
                <a:ea typeface="Calibri" panose="020F0502020204030204"/>
                <a:cs typeface="Calibri" panose="020F0502020204030204"/>
              </a:rPr>
              <a:t> </a:t>
            </a:r>
          </a:p>
          <a:p>
            <a:pPr marL="457200" indent="-457200"/>
            <a:r>
              <a:rPr lang="en-GB" sz="2400" dirty="0">
                <a:latin typeface="Calibri Light"/>
                <a:ea typeface="Calibri" panose="020F0502020204030204"/>
                <a:cs typeface="Calibri" panose="020F0502020204030204"/>
              </a:rPr>
              <a:t>Awareness                                                 (Eastern Ilinois University, 2022)</a:t>
            </a:r>
          </a:p>
          <a:p>
            <a:pPr marL="457200" indent="-457200"/>
            <a:endParaRPr lang="en-GB" sz="2400" dirty="0">
              <a:ea typeface="Calibri" panose="020F0502020204030204"/>
              <a:cs typeface="Calibri" panose="020F0502020204030204"/>
            </a:endParaRPr>
          </a:p>
          <a:p>
            <a:pPr marL="457200" indent="-457200"/>
            <a:endParaRPr lang="en-GB" dirty="0">
              <a:ea typeface="Calibri" panose="020F0502020204030204"/>
              <a:cs typeface="Calibri" panose="020F0502020204030204"/>
            </a:endParaRPr>
          </a:p>
          <a:p>
            <a:pPr marL="457200" indent="-457200"/>
            <a:endParaRPr lang="en-GB" dirty="0">
              <a:ea typeface="Calibri" panose="020F0502020204030204"/>
              <a:cs typeface="Calibri" panose="020F0502020204030204"/>
            </a:endParaRPr>
          </a:p>
        </p:txBody>
      </p:sp>
      <p:pic>
        <p:nvPicPr>
          <p:cNvPr id="7" name="Picture 7" descr="Diagram, venn diagram&#10;&#10;Description automatically generated">
            <a:extLst>
              <a:ext uri="{FF2B5EF4-FFF2-40B4-BE49-F238E27FC236}">
                <a16:creationId xmlns:a16="http://schemas.microsoft.com/office/drawing/2014/main" id="{EA2667C7-4C64-54BE-7BE9-27CCFCC7615F}"/>
              </a:ext>
            </a:extLst>
          </p:cNvPr>
          <p:cNvPicPr>
            <a:picLocks noChangeAspect="1"/>
          </p:cNvPicPr>
          <p:nvPr/>
        </p:nvPicPr>
        <p:blipFill>
          <a:blip r:embed="rId2">
            <a:extLst>
              <a:ext uri="{837473B0-CC2E-450A-ABE3-18F120FF3D39}">
                <a1611:picAttrSrcUrl xmlns:a1611="http://schemas.microsoft.com/office/drawing/2016/11/main" r:id="rId3"/>
              </a:ext>
            </a:extLst>
          </a:blip>
          <a:stretch>
            <a:fillRect/>
          </a:stretch>
        </p:blipFill>
        <p:spPr>
          <a:xfrm>
            <a:off x="5458218" y="1414962"/>
            <a:ext cx="4244735" cy="3729127"/>
          </a:xfrm>
          <a:prstGeom prst="rect">
            <a:avLst/>
          </a:prstGeom>
        </p:spPr>
      </p:pic>
      <p:sp>
        <p:nvSpPr>
          <p:cNvPr id="8" name="TextBox 7">
            <a:extLst>
              <a:ext uri="{FF2B5EF4-FFF2-40B4-BE49-F238E27FC236}">
                <a16:creationId xmlns:a16="http://schemas.microsoft.com/office/drawing/2014/main" id="{87AD1E15-A6B5-2CFD-B1AF-8B58420A818C}"/>
              </a:ext>
            </a:extLst>
          </p:cNvPr>
          <p:cNvSpPr txBox="1"/>
          <p:nvPr/>
        </p:nvSpPr>
        <p:spPr>
          <a:xfrm>
            <a:off x="6741274" y="6379054"/>
            <a:ext cx="2505075" cy="317500"/>
          </a:xfrm>
          <a:prstGeom prst="rect">
            <a:avLst/>
          </a:prstGeom>
        </p:spPr>
        <p:txBody>
          <a:bodyPr lIns="91440" tIns="45720" rIns="91440" bIns="45720" anchor="t">
            <a:normAutofit fontScale="92500" lnSpcReduction="20000"/>
          </a:bodyPr>
          <a:lstStyle/>
          <a:p>
            <a:endParaRPr lang="en-US" dirty="0">
              <a:ea typeface="Calibri"/>
              <a:cs typeface="Calibri"/>
            </a:endParaRPr>
          </a:p>
        </p:txBody>
      </p:sp>
    </p:spTree>
    <p:extLst>
      <p:ext uri="{BB962C8B-B14F-4D97-AF65-F5344CB8AC3E}">
        <p14:creationId xmlns:p14="http://schemas.microsoft.com/office/powerpoint/2010/main" val="287317719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DBCB34A-0E7C-AEDE-3319-8DAEB218713F}"/>
              </a:ext>
            </a:extLst>
          </p:cNvPr>
          <p:cNvSpPr>
            <a:spLocks noGrp="1"/>
          </p:cNvSpPr>
          <p:nvPr>
            <p:ph type="title"/>
          </p:nvPr>
        </p:nvSpPr>
        <p:spPr/>
        <p:txBody>
          <a:bodyPr>
            <a:normAutofit/>
          </a:bodyPr>
          <a:lstStyle/>
          <a:p>
            <a:r>
              <a:rPr lang="en-GB" sz="2400">
                <a:cs typeface="Calibri Light"/>
              </a:rPr>
              <a:t>Factors which can impact on service delivery </a:t>
            </a:r>
            <a:endParaRPr lang="en-GB" sz="2400"/>
          </a:p>
        </p:txBody>
      </p:sp>
      <p:sp>
        <p:nvSpPr>
          <p:cNvPr id="3" name="Content Placeholder 2">
            <a:extLst>
              <a:ext uri="{FF2B5EF4-FFF2-40B4-BE49-F238E27FC236}">
                <a16:creationId xmlns:a16="http://schemas.microsoft.com/office/drawing/2014/main" id="{43D2D017-2BA2-948E-BFF1-1D400EC390A7}"/>
              </a:ext>
            </a:extLst>
          </p:cNvPr>
          <p:cNvSpPr>
            <a:spLocks noGrp="1"/>
          </p:cNvSpPr>
          <p:nvPr>
            <p:ph idx="1"/>
          </p:nvPr>
        </p:nvSpPr>
        <p:spPr/>
        <p:txBody>
          <a:bodyPr vert="horz" lIns="91440" tIns="45720" rIns="91440" bIns="45720" rtlCol="0" anchor="t">
            <a:normAutofit/>
          </a:bodyPr>
          <a:lstStyle/>
          <a:p>
            <a:r>
              <a:rPr lang="en-GB" sz="2400" dirty="0">
                <a:latin typeface="Calibri Light"/>
                <a:cs typeface="Calibri"/>
              </a:rPr>
              <a:t>Some nurses and trainee staff can lack in basic calculation skills  which could be very dangerous when looking after a patient when administering medication</a:t>
            </a:r>
            <a:r>
              <a:rPr lang="en-GB" sz="2400" dirty="0">
                <a:latin typeface="Calibri Light"/>
                <a:ea typeface="+mn-lt"/>
                <a:cs typeface="+mn-lt"/>
              </a:rPr>
              <a:t> and to monitor the doses, patients' fluid intake and stock management (</a:t>
            </a:r>
            <a:r>
              <a:rPr lang="en-GB" sz="2400" dirty="0" err="1">
                <a:latin typeface="Calibri Light"/>
                <a:ea typeface="+mn-lt"/>
                <a:cs typeface="+mn-lt"/>
              </a:rPr>
              <a:t>Braddell</a:t>
            </a:r>
            <a:r>
              <a:rPr lang="en-GB" sz="2400" dirty="0">
                <a:latin typeface="Calibri Light"/>
                <a:ea typeface="+mn-lt"/>
                <a:cs typeface="+mn-lt"/>
              </a:rPr>
              <a:t> &amp; Cripps ,2009)</a:t>
            </a:r>
          </a:p>
          <a:p>
            <a:endParaRPr lang="en-GB" sz="2400" dirty="0">
              <a:latin typeface="Calibri Light"/>
              <a:ea typeface="+mn-lt"/>
              <a:cs typeface="+mn-lt"/>
            </a:endParaRPr>
          </a:p>
          <a:p>
            <a:r>
              <a:rPr lang="en-GB" sz="2400" dirty="0">
                <a:latin typeface="Calibri Light"/>
                <a:ea typeface="+mn-lt"/>
                <a:cs typeface="+mn-lt"/>
              </a:rPr>
              <a:t>Poor staffing levels increase mortality by 26% compared to better staffed wards.     (The RCN, 2021) </a:t>
            </a:r>
          </a:p>
        </p:txBody>
      </p:sp>
    </p:spTree>
    <p:extLst>
      <p:ext uri="{BB962C8B-B14F-4D97-AF65-F5344CB8AC3E}">
        <p14:creationId xmlns:p14="http://schemas.microsoft.com/office/powerpoint/2010/main" val="69289420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2EE4031-EFE7-7CA0-5141-E877BFD3195F}"/>
              </a:ext>
            </a:extLst>
          </p:cNvPr>
          <p:cNvSpPr>
            <a:spLocks noGrp="1"/>
          </p:cNvSpPr>
          <p:nvPr>
            <p:ph type="title"/>
          </p:nvPr>
        </p:nvSpPr>
        <p:spPr>
          <a:xfrm>
            <a:off x="286407" y="-107840"/>
            <a:ext cx="10515600" cy="839460"/>
          </a:xfrm>
        </p:spPr>
        <p:txBody>
          <a:bodyPr/>
          <a:lstStyle/>
          <a:p>
            <a:r>
              <a:rPr lang="en-GB" sz="1800" b="1" u="sng" dirty="0" err="1">
                <a:cs typeface="Calibri Light"/>
              </a:rPr>
              <a:t>Refrences</a:t>
            </a:r>
            <a:r>
              <a:rPr lang="en-GB" sz="1800" b="1" u="sng" dirty="0">
                <a:cs typeface="Calibri Light"/>
              </a:rPr>
              <a:t> </a:t>
            </a:r>
          </a:p>
        </p:txBody>
      </p:sp>
      <p:sp>
        <p:nvSpPr>
          <p:cNvPr id="3" name="Content Placeholder 2">
            <a:extLst>
              <a:ext uri="{FF2B5EF4-FFF2-40B4-BE49-F238E27FC236}">
                <a16:creationId xmlns:a16="http://schemas.microsoft.com/office/drawing/2014/main" id="{4C421B10-E074-3CDC-DC5E-F119F5CE7DA0}"/>
              </a:ext>
            </a:extLst>
          </p:cNvPr>
          <p:cNvSpPr>
            <a:spLocks noGrp="1"/>
          </p:cNvSpPr>
          <p:nvPr>
            <p:ph idx="1"/>
          </p:nvPr>
        </p:nvSpPr>
        <p:spPr>
          <a:xfrm>
            <a:off x="483475" y="511832"/>
            <a:ext cx="10515600" cy="6177509"/>
          </a:xfrm>
        </p:spPr>
        <p:txBody>
          <a:bodyPr vert="horz" lIns="91440" tIns="45720" rIns="91440" bIns="45720" rtlCol="0" anchor="t">
            <a:normAutofit/>
          </a:bodyPr>
          <a:lstStyle/>
          <a:p>
            <a:pPr marL="342900" indent="-342900">
              <a:buAutoNum type="arabicPeriod"/>
            </a:pPr>
            <a:r>
              <a:rPr lang="en-GB" sz="1600" dirty="0">
                <a:ea typeface="+mn-lt"/>
                <a:cs typeface="+mn-lt"/>
              </a:rPr>
              <a:t>World Health Organisations (2022)  nursing and midwifery available at: </a:t>
            </a:r>
            <a:r>
              <a:rPr lang="en-GB" sz="1600" dirty="0">
                <a:ea typeface="+mn-lt"/>
                <a:cs typeface="+mn-lt"/>
                <a:hlinkClick r:id="rId2"/>
              </a:rPr>
              <a:t>https://www.who.int/health-topics/nursing#tab=tab_1</a:t>
            </a:r>
            <a:endParaRPr lang="en-GB" sz="1600" dirty="0">
              <a:ea typeface="+mn-lt"/>
              <a:cs typeface="+mn-lt"/>
            </a:endParaRPr>
          </a:p>
          <a:p>
            <a:pPr marL="342900" indent="-342900">
              <a:buAutoNum type="arabicPeriod"/>
            </a:pPr>
            <a:r>
              <a:rPr lang="en-GB" sz="1600" dirty="0">
                <a:ea typeface="+mn-lt"/>
                <a:cs typeface="+mn-lt"/>
              </a:rPr>
              <a:t>Royal College of Nursing (2018) Investing in a Safe and Effective Workforce: Continuing Professional Development for Nurses in the UK </a:t>
            </a:r>
            <a:r>
              <a:rPr lang="en-GB" sz="1600" dirty="0">
                <a:ea typeface="+mn-lt"/>
                <a:cs typeface="+mn-lt"/>
                <a:hlinkClick r:id="rId3"/>
              </a:rPr>
              <a:t>www.rcn.org.uk/professional-development/publications/pdf-007028</a:t>
            </a:r>
            <a:endParaRPr lang="en-GB" sz="1600" dirty="0">
              <a:ea typeface="+mn-lt"/>
              <a:cs typeface="+mn-lt"/>
            </a:endParaRPr>
          </a:p>
          <a:p>
            <a:pPr marL="342900" indent="-342900">
              <a:buAutoNum type="arabicPeriod"/>
            </a:pPr>
            <a:r>
              <a:rPr lang="en-GB" sz="1600" dirty="0">
                <a:ea typeface="+mn-lt"/>
                <a:cs typeface="+mn-lt"/>
              </a:rPr>
              <a:t>Nursing &amp; Midwifery Council. (2018). </a:t>
            </a:r>
            <a:r>
              <a:rPr lang="en-GB" sz="1600" i="1" dirty="0">
                <a:ea typeface="+mn-lt"/>
                <a:cs typeface="+mn-lt"/>
              </a:rPr>
              <a:t>The code: Professional standards of practice and behaviour for nurses, midwives and nursing associates</a:t>
            </a:r>
            <a:r>
              <a:rPr lang="en-GB" sz="1600" dirty="0">
                <a:ea typeface="+mn-lt"/>
                <a:cs typeface="+mn-lt"/>
              </a:rPr>
              <a:t>. </a:t>
            </a:r>
            <a:r>
              <a:rPr lang="en-GB" sz="1600" dirty="0">
                <a:ea typeface="+mn-lt"/>
                <a:cs typeface="+mn-lt"/>
                <a:hlinkClick r:id="rId4"/>
              </a:rPr>
              <a:t>https://www.nmc.org.uk/about-us/our-role/</a:t>
            </a:r>
            <a:endParaRPr lang="en-GB" sz="1600" dirty="0">
              <a:ea typeface="Calibri" panose="020F0502020204030204"/>
              <a:cs typeface="Calibri" panose="020F0502020204030204"/>
            </a:endParaRPr>
          </a:p>
          <a:p>
            <a:pPr marL="342900" indent="-342900">
              <a:buAutoNum type="arabicPeriod"/>
            </a:pPr>
            <a:r>
              <a:rPr lang="en-GB" sz="1600" dirty="0">
                <a:ea typeface="+mn-lt"/>
                <a:cs typeface="+mn-lt"/>
              </a:rPr>
              <a:t>Castlefordacademy.com available at: </a:t>
            </a:r>
            <a:r>
              <a:rPr lang="en-GB" sz="1600" dirty="0">
                <a:ea typeface="+mn-lt"/>
                <a:cs typeface="+mn-lt"/>
                <a:hlinkClick r:id="rId5"/>
              </a:rPr>
              <a:t>http://www.castlefordacademy.com/wp-content/uploads/2020/11/introduction-Care-Values-definitions-FAH.pdf</a:t>
            </a:r>
            <a:r>
              <a:rPr lang="en-GB" sz="1600" dirty="0">
                <a:ea typeface="+mn-lt"/>
                <a:cs typeface="+mn-lt"/>
              </a:rPr>
              <a:t> </a:t>
            </a:r>
          </a:p>
          <a:p>
            <a:pPr marL="342900" indent="-342900">
              <a:buAutoNum type="arabicPeriod"/>
            </a:pPr>
            <a:r>
              <a:rPr lang="en-GB" sz="1600" dirty="0">
                <a:ea typeface="+mn-lt"/>
                <a:cs typeface="+mn-lt"/>
              </a:rPr>
              <a:t>McMullan, M., Jones, R. and Lea, S. (2010). Patient safety: numerical skills and drug calculation abilities of nursing students and Registered Nurses. Journal of Advanced Nursing, 66(4), pp.891–899.</a:t>
            </a:r>
          </a:p>
          <a:p>
            <a:pPr marL="342900" indent="-342900">
              <a:buAutoNum type="arabicPeriod"/>
            </a:pPr>
            <a:r>
              <a:rPr lang="en-GB" sz="1600" err="1">
                <a:ea typeface="+mn-lt"/>
                <a:cs typeface="+mn-lt"/>
              </a:rPr>
              <a:t>Braddell</a:t>
            </a:r>
            <a:r>
              <a:rPr lang="en-GB" sz="1600" dirty="0">
                <a:ea typeface="+mn-lt"/>
                <a:cs typeface="+mn-lt"/>
              </a:rPr>
              <a:t> C, Cripps J. 2009. Maths in the Care </a:t>
            </a:r>
            <a:r>
              <a:rPr lang="en-GB" sz="1600" err="1">
                <a:ea typeface="+mn-lt"/>
                <a:cs typeface="+mn-lt"/>
              </a:rPr>
              <a:t>Worplace</a:t>
            </a:r>
            <a:r>
              <a:rPr lang="en-GB" sz="1600" dirty="0">
                <a:ea typeface="+mn-lt"/>
                <a:cs typeface="+mn-lt"/>
              </a:rPr>
              <a:t>: Workplace audit r1eport. Oxford: Oxfordshire County Council Adult Learning Service. </a:t>
            </a:r>
          </a:p>
          <a:p>
            <a:pPr marL="342900" indent="-342900">
              <a:buAutoNum type="arabicPeriod"/>
            </a:pPr>
            <a:r>
              <a:rPr lang="en-GB" sz="1600" dirty="0">
                <a:ea typeface="+mn-lt"/>
                <a:cs typeface="+mn-lt"/>
              </a:rPr>
              <a:t>Understanding and applying Individual </a:t>
            </a:r>
            <a:r>
              <a:rPr lang="en-GB" sz="1600" err="1">
                <a:ea typeface="+mn-lt"/>
                <a:cs typeface="+mn-lt"/>
              </a:rPr>
              <a:t>righths</a:t>
            </a:r>
            <a:r>
              <a:rPr lang="en-GB" sz="1600" dirty="0">
                <a:ea typeface="+mn-lt"/>
                <a:cs typeface="+mn-lt"/>
              </a:rPr>
              <a:t> of the service users in a Disability service (2018) available at: </a:t>
            </a:r>
            <a:r>
              <a:rPr lang="en-GB" sz="1600" dirty="0">
                <a:ea typeface="+mn-lt"/>
                <a:cs typeface="+mn-lt"/>
                <a:hlinkClick r:id="rId6"/>
              </a:rPr>
              <a:t>https://www.healthcareinformed.com/understanding-and-applying-individual-rights-of-the-service-user-in-a-disability-service/</a:t>
            </a:r>
            <a:endParaRPr lang="en-GB" sz="1600">
              <a:ea typeface="+mn-lt"/>
              <a:cs typeface="+mn-lt"/>
            </a:endParaRPr>
          </a:p>
          <a:p>
            <a:pPr marL="342900" indent="-342900">
              <a:buAutoNum type="arabicPeriod"/>
            </a:pPr>
            <a:r>
              <a:rPr lang="en-GB" sz="1600" err="1">
                <a:ea typeface="+mn-lt"/>
                <a:cs typeface="+mn-lt"/>
              </a:rPr>
              <a:t>Intergrated</a:t>
            </a:r>
            <a:r>
              <a:rPr lang="en-GB" sz="1600" dirty="0">
                <a:ea typeface="+mn-lt"/>
                <a:cs typeface="+mn-lt"/>
              </a:rPr>
              <a:t> research and practice (2018) available at: </a:t>
            </a:r>
            <a:r>
              <a:rPr lang="en-GB" sz="1600" dirty="0">
                <a:ea typeface="+mn-lt"/>
                <a:cs typeface="+mn-lt"/>
                <a:hlinkClick r:id="rId7"/>
              </a:rPr>
              <a:t>https://www.scie.org.uk/integrated-care/research-practice/activities/multidisciplinary-teams</a:t>
            </a:r>
            <a:endParaRPr lang="en-GB" sz="1600">
              <a:ea typeface="Calibri" panose="020F0502020204030204"/>
              <a:cs typeface="Calibri" panose="020F0502020204030204"/>
            </a:endParaRPr>
          </a:p>
          <a:p>
            <a:pPr marL="342900" indent="-342900">
              <a:buAutoNum type="arabicPeriod"/>
            </a:pPr>
            <a:r>
              <a:rPr lang="en-GB" sz="1600">
                <a:ea typeface="+mn-lt"/>
                <a:cs typeface="+mn-lt"/>
              </a:rPr>
              <a:t>NHS (2015). How to Become a Nurse. [online] Health Careers. Available at: </a:t>
            </a:r>
            <a:r>
              <a:rPr lang="en-GB" sz="1600" u="sng" dirty="0">
                <a:ea typeface="+mn-lt"/>
                <a:cs typeface="+mn-lt"/>
                <a:hlinkClick r:id="rId8"/>
              </a:rPr>
              <a:t>https://www.healthcareers.nhs.uk/explore-roles/nursing/how-become-nurse/how-become-nurse</a:t>
            </a:r>
            <a:r>
              <a:rPr lang="en-GB" sz="1600" dirty="0">
                <a:ea typeface="+mn-lt"/>
                <a:cs typeface="+mn-lt"/>
              </a:rPr>
              <a:t>.</a:t>
            </a:r>
            <a:endParaRPr lang="en-GB">
              <a:ea typeface="+mn-lt"/>
              <a:cs typeface="+mn-lt"/>
            </a:endParaRPr>
          </a:p>
          <a:p>
            <a:pPr marL="342900" indent="-342900">
              <a:buAutoNum type="arabicPeriod"/>
            </a:pPr>
            <a:r>
              <a:rPr lang="en-GB" sz="1600">
                <a:ea typeface="+mn-lt"/>
                <a:cs typeface="+mn-lt"/>
              </a:rPr>
              <a:t>Eastern Ilinois University (2022) available at: </a:t>
            </a:r>
            <a:r>
              <a:rPr lang="en-GB" sz="1600" dirty="0">
                <a:ea typeface="+mn-lt"/>
                <a:cs typeface="+mn-lt"/>
                <a:hlinkClick r:id="rId9"/>
              </a:rPr>
              <a:t>https://learnonline.eiu.edu/programs/rn-to-bsn/teamwork-communication-critical-in-healthcare/</a:t>
            </a:r>
          </a:p>
          <a:p>
            <a:pPr marL="0" indent="0">
              <a:buNone/>
            </a:pPr>
            <a:endParaRPr lang="en-GB" sz="1600" dirty="0">
              <a:ea typeface="Calibri" panose="020F0502020204030204"/>
              <a:cs typeface="Calibri" panose="020F0502020204030204"/>
            </a:endParaRPr>
          </a:p>
          <a:p>
            <a:endParaRPr lang="en-GB" sz="1800" dirty="0">
              <a:ea typeface="Calibri" panose="020F0502020204030204"/>
              <a:cs typeface="Calibri" panose="020F0502020204030204"/>
            </a:endParaRPr>
          </a:p>
          <a:p>
            <a:pPr marL="514350" indent="-514350">
              <a:buAutoNum type="arabicPeriod"/>
            </a:pPr>
            <a:endParaRPr lang="en-GB" sz="2000">
              <a:ea typeface="Calibri" panose="020F0502020204030204"/>
              <a:cs typeface="Calibri" panose="020F0502020204030204"/>
            </a:endParaRPr>
          </a:p>
          <a:p>
            <a:pPr marL="514350" indent="-514350">
              <a:buAutoNum type="arabicPeriod"/>
            </a:pPr>
            <a:endParaRPr lang="en-GB" sz="2000">
              <a:ea typeface="Calibri" panose="020F0502020204030204"/>
              <a:cs typeface="Calibri" panose="020F0502020204030204"/>
            </a:endParaRPr>
          </a:p>
        </p:txBody>
      </p:sp>
    </p:spTree>
    <p:extLst>
      <p:ext uri="{BB962C8B-B14F-4D97-AF65-F5344CB8AC3E}">
        <p14:creationId xmlns:p14="http://schemas.microsoft.com/office/powerpoint/2010/main" val="2370757695"/>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Application>Microsoft Office PowerPoint</Application>
  <PresentationFormat>Widescreen</PresentationFormat>
  <Slides>12</Slides>
  <Notes>0</Notes>
  <HiddenSlides>0</HiddenSlides>
  <ScaleCrop>false</ScaleCrop>
  <HeadingPairs>
    <vt:vector size="4" baseType="variant">
      <vt:variant>
        <vt:lpstr>Theme</vt:lpstr>
      </vt:variant>
      <vt:variant>
        <vt:i4>1</vt:i4>
      </vt:variant>
      <vt:variant>
        <vt:lpstr>Slide Titles</vt:lpstr>
      </vt:variant>
      <vt:variant>
        <vt:i4>12</vt:i4>
      </vt:variant>
    </vt:vector>
  </HeadingPairs>
  <TitlesOfParts>
    <vt:vector size="13" baseType="lpstr">
      <vt:lpstr>Office Theme</vt:lpstr>
      <vt:lpstr>     </vt:lpstr>
      <vt:lpstr>Introduction</vt:lpstr>
      <vt:lpstr>Objectives </vt:lpstr>
      <vt:lpstr>The organisation type/role? </vt:lpstr>
      <vt:lpstr>The type of service users and different needs. </vt:lpstr>
      <vt:lpstr>Training and Qualifications </vt:lpstr>
      <vt:lpstr>The roles and responsibilities of the worker(s)</vt:lpstr>
      <vt:lpstr>How health and care values are applied </vt:lpstr>
      <vt:lpstr>Multi and inter disciplinary working</vt:lpstr>
      <vt:lpstr>Communication </vt:lpstr>
      <vt:lpstr>Factors which can impact on service delivery </vt:lpstr>
      <vt:lpstr>Refrences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
  <cp:revision>625</cp:revision>
  <dcterms:created xsi:type="dcterms:W3CDTF">2022-04-28T10:21:34Z</dcterms:created>
  <dcterms:modified xsi:type="dcterms:W3CDTF">2022-06-07T11:49:22Z</dcterms:modified>
</cp:coreProperties>
</file>