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21B9-1A8B-6047-8652-48BBA251F62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A024F1-084B-8740-8B2F-C6867981B3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D82ABD0-2E4E-EB41-9ABE-ECA946478B7E}"/>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5" name="Footer Placeholder 4">
            <a:extLst>
              <a:ext uri="{FF2B5EF4-FFF2-40B4-BE49-F238E27FC236}">
                <a16:creationId xmlns:a16="http://schemas.microsoft.com/office/drawing/2014/main" id="{384080AF-9C73-CA41-BF97-8FAA9D4C2C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BDAD5A-4B0E-B946-9309-963170E3DD87}"/>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36167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7D7C4-BDF7-A948-8C55-8B29398098E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B10EE9-DC4D-C447-8D7B-B8F5D5F28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D44A0B-B6EA-C649-ABB7-1380EB3CF674}"/>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5" name="Footer Placeholder 4">
            <a:extLst>
              <a:ext uri="{FF2B5EF4-FFF2-40B4-BE49-F238E27FC236}">
                <a16:creationId xmlns:a16="http://schemas.microsoft.com/office/drawing/2014/main" id="{6D773379-B704-D148-A6CB-84AC798A8F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0991F0-65B6-734A-987C-4F7851BAF29F}"/>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855138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CE30-FF43-3344-9F74-5C2FDB98D1F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8655F0-4D0C-0841-A5F7-3003774D4F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1BD364F-5709-554D-B33B-6A031D234114}"/>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5" name="Footer Placeholder 4">
            <a:extLst>
              <a:ext uri="{FF2B5EF4-FFF2-40B4-BE49-F238E27FC236}">
                <a16:creationId xmlns:a16="http://schemas.microsoft.com/office/drawing/2014/main" id="{2582C998-131D-3A42-83DA-76C64F46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40560-7867-BA4D-81D0-06A796AA559B}"/>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1085196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F6545-D966-C34D-AFC1-39E4905AC6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1E0A6C9-74F7-9046-86BC-974F730FE1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E715A42-70A9-004B-A3D8-37AAA09FB0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08F58DC-2C37-EB44-BDCA-9115B7CBFAC0}"/>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6" name="Footer Placeholder 5">
            <a:extLst>
              <a:ext uri="{FF2B5EF4-FFF2-40B4-BE49-F238E27FC236}">
                <a16:creationId xmlns:a16="http://schemas.microsoft.com/office/drawing/2014/main" id="{428F10B0-7FBD-C24E-9D96-30F3AF69AB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7A56CF-E028-5349-881F-118C66810A56}"/>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3799266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442A6-63A1-894F-8A30-936F022B86C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7C5E95-F5B4-DA4B-B28F-05E1324BE0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6A8CCF9-E1A5-D84C-AB9D-CB875A32EE4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84D84D3-3B61-5D47-8A68-16E6C5AB4F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7EA6D7F-5825-EE46-BA69-22A697E149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1FA902B-D474-C34D-8201-E4A482A65C25}"/>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8" name="Footer Placeholder 7">
            <a:extLst>
              <a:ext uri="{FF2B5EF4-FFF2-40B4-BE49-F238E27FC236}">
                <a16:creationId xmlns:a16="http://schemas.microsoft.com/office/drawing/2014/main" id="{76BD7288-E1FF-A342-9198-648F60358EC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2845F1-6BD7-F343-8FE0-42938C6BD74E}"/>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3751332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E25DA-8554-D24E-A9E2-BDE04335948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C74EF0B-04B9-BE45-ADFB-E2C255A5AD65}"/>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4" name="Footer Placeholder 3">
            <a:extLst>
              <a:ext uri="{FF2B5EF4-FFF2-40B4-BE49-F238E27FC236}">
                <a16:creationId xmlns:a16="http://schemas.microsoft.com/office/drawing/2014/main" id="{E5237CB8-D84D-9046-8610-4ABE639C9D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9ABEC10-AFB8-0B46-889E-EED7FEDB9C58}"/>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3532156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BEEEC7-7F0C-3D41-9F3F-97245D9775CD}"/>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3" name="Footer Placeholder 2">
            <a:extLst>
              <a:ext uri="{FF2B5EF4-FFF2-40B4-BE49-F238E27FC236}">
                <a16:creationId xmlns:a16="http://schemas.microsoft.com/office/drawing/2014/main" id="{CC10B148-DB6A-8840-8E2C-1DE6522FCA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DCC284-E441-2242-A068-1369410532E0}"/>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2132522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F7F3-9888-8844-B05E-8628D36364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45E6268-28B0-1342-8E2B-18F1D2F669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79D64F2-CAFD-A74D-89E6-48DB576F0B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2BC0F5-564A-7E48-BA0B-EF85BA0DD833}"/>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6" name="Footer Placeholder 5">
            <a:extLst>
              <a:ext uri="{FF2B5EF4-FFF2-40B4-BE49-F238E27FC236}">
                <a16:creationId xmlns:a16="http://schemas.microsoft.com/office/drawing/2014/main" id="{0946AEF3-4C2F-0142-BC2E-6B7A37D40C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C03336-5F9F-384D-83A1-EF6273385588}"/>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1784587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18162-54DF-4B47-A8E7-B8B43BDD83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C66CE83-D73B-A04F-802D-96E6F3C27E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7F18F89-E6C3-2B4A-8284-2E22AF38BA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1B7CF3-0B2D-BC4A-9254-1A47EB2E279F}"/>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6" name="Footer Placeholder 5">
            <a:extLst>
              <a:ext uri="{FF2B5EF4-FFF2-40B4-BE49-F238E27FC236}">
                <a16:creationId xmlns:a16="http://schemas.microsoft.com/office/drawing/2014/main" id="{D6EC7D2C-1C55-6341-AB9F-DDD76894EE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08ABC1-D9B5-F649-B7C9-E6CE6F3363F0}"/>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422915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AC280-8D6F-A442-BDFB-94924B54096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AAAF33-F02C-0B42-BC2D-933C12944E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C87ECF-CACC-784F-954C-8CE3CDDEEE08}"/>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5" name="Footer Placeholder 4">
            <a:extLst>
              <a:ext uri="{FF2B5EF4-FFF2-40B4-BE49-F238E27FC236}">
                <a16:creationId xmlns:a16="http://schemas.microsoft.com/office/drawing/2014/main" id="{7DF5E3BF-AF0C-5E4D-9507-3C5F45DD7C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2C40B-9316-B341-95AC-967415D64948}"/>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2393248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0DECCF-C7C1-2544-BD24-198254AED69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B08692-F3A9-CB47-ABA4-5B9E3FF4C5A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37DC41-433C-B549-AA9B-F93E6170F824}"/>
              </a:ext>
            </a:extLst>
          </p:cNvPr>
          <p:cNvSpPr>
            <a:spLocks noGrp="1"/>
          </p:cNvSpPr>
          <p:nvPr>
            <p:ph type="dt" sz="half" idx="10"/>
          </p:nvPr>
        </p:nvSpPr>
        <p:spPr/>
        <p:txBody>
          <a:bodyPr/>
          <a:lstStyle/>
          <a:p>
            <a:fld id="{D5982A3E-0A07-3A4A-81D2-62578FF70E7F}" type="datetimeFigureOut">
              <a:rPr lang="en-US" smtClean="0"/>
              <a:t>11/9/21</a:t>
            </a:fld>
            <a:endParaRPr lang="en-US"/>
          </a:p>
        </p:txBody>
      </p:sp>
      <p:sp>
        <p:nvSpPr>
          <p:cNvPr id="5" name="Footer Placeholder 4">
            <a:extLst>
              <a:ext uri="{FF2B5EF4-FFF2-40B4-BE49-F238E27FC236}">
                <a16:creationId xmlns:a16="http://schemas.microsoft.com/office/drawing/2014/main" id="{A343FD20-A623-7B48-BBAD-F5FA00855C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7D9146-91D5-1640-BCAD-68120279A73D}"/>
              </a:ext>
            </a:extLst>
          </p:cNvPr>
          <p:cNvSpPr>
            <a:spLocks noGrp="1"/>
          </p:cNvSpPr>
          <p:nvPr>
            <p:ph type="sldNum" sz="quarter" idx="12"/>
          </p:nvPr>
        </p:nvSpPr>
        <p:spPr/>
        <p:txBody>
          <a:bodyPr/>
          <a:lstStyle/>
          <a:p>
            <a:fld id="{B3AE9C86-60F4-0B47-AF0B-03B7AC4C3F1A}" type="slidenum">
              <a:rPr lang="en-US" smtClean="0"/>
              <a:t>‹#›</a:t>
            </a:fld>
            <a:endParaRPr lang="en-US"/>
          </a:p>
        </p:txBody>
      </p:sp>
    </p:spTree>
    <p:extLst>
      <p:ext uri="{BB962C8B-B14F-4D97-AF65-F5344CB8AC3E}">
        <p14:creationId xmlns:p14="http://schemas.microsoft.com/office/powerpoint/2010/main" val="3037170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652204-B826-9B42-A024-A6D026EC30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D3839-8B69-DA44-9112-DBB3E8CA13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A79806-0B5A-9C4C-8CF9-C6B1BC965F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982A3E-0A07-3A4A-81D2-62578FF70E7F}" type="datetimeFigureOut">
              <a:rPr lang="en-US" smtClean="0"/>
              <a:t>11/9/21</a:t>
            </a:fld>
            <a:endParaRPr lang="en-US"/>
          </a:p>
        </p:txBody>
      </p:sp>
      <p:sp>
        <p:nvSpPr>
          <p:cNvPr id="5" name="Footer Placeholder 4">
            <a:extLst>
              <a:ext uri="{FF2B5EF4-FFF2-40B4-BE49-F238E27FC236}">
                <a16:creationId xmlns:a16="http://schemas.microsoft.com/office/drawing/2014/main" id="{465BFCD5-1831-4E4F-AC69-3AD41F3C1C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24B7ACE-1CE3-B243-8EF4-5511C70EB6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AE9C86-60F4-0B47-AF0B-03B7AC4C3F1A}" type="slidenum">
              <a:rPr lang="en-US" smtClean="0"/>
              <a:t>‹#›</a:t>
            </a:fld>
            <a:endParaRPr lang="en-US"/>
          </a:p>
        </p:txBody>
      </p:sp>
    </p:spTree>
    <p:extLst>
      <p:ext uri="{BB962C8B-B14F-4D97-AF65-F5344CB8AC3E}">
        <p14:creationId xmlns:p14="http://schemas.microsoft.com/office/powerpoint/2010/main" val="1781417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CE0D-9EDF-9549-B074-B3FC0B4AC097}"/>
              </a:ext>
            </a:extLst>
          </p:cNvPr>
          <p:cNvSpPr>
            <a:spLocks noGrp="1"/>
          </p:cNvSpPr>
          <p:nvPr>
            <p:ph type="ctrTitle"/>
          </p:nvPr>
        </p:nvSpPr>
        <p:spPr>
          <a:xfrm>
            <a:off x="1524000" y="1445322"/>
            <a:ext cx="9144000" cy="2387600"/>
          </a:xfrm>
        </p:spPr>
        <p:txBody>
          <a:bodyPr/>
          <a:lstStyle/>
          <a:p>
            <a:r>
              <a:rPr lang="en-GB" dirty="0"/>
              <a:t>Problem solving and decision making </a:t>
            </a:r>
            <a:endParaRPr lang="en-US" dirty="0"/>
          </a:p>
        </p:txBody>
      </p:sp>
      <p:sp>
        <p:nvSpPr>
          <p:cNvPr id="3" name="Subtitle 2">
            <a:extLst>
              <a:ext uri="{FF2B5EF4-FFF2-40B4-BE49-F238E27FC236}">
                <a16:creationId xmlns:a16="http://schemas.microsoft.com/office/drawing/2014/main" id="{265D5750-DF4C-C04D-B6CE-2D194CE58E45}"/>
              </a:ext>
            </a:extLst>
          </p:cNvPr>
          <p:cNvSpPr>
            <a:spLocks noGrp="1"/>
          </p:cNvSpPr>
          <p:nvPr>
            <p:ph type="subTitle" idx="1"/>
          </p:nvPr>
        </p:nvSpPr>
        <p:spPr>
          <a:xfrm>
            <a:off x="1524000" y="3756916"/>
            <a:ext cx="9144000" cy="1655762"/>
          </a:xfrm>
        </p:spPr>
        <p:txBody>
          <a:bodyPr/>
          <a:lstStyle/>
          <a:p>
            <a:r>
              <a:rPr lang="en-GB" dirty="0"/>
              <a:t>Abdul wahid </a:t>
            </a:r>
          </a:p>
          <a:p>
            <a:r>
              <a:rPr lang="en-GB" dirty="0"/>
              <a:t>Student id number: 2027055</a:t>
            </a:r>
          </a:p>
          <a:p>
            <a:endParaRPr lang="en-GB" dirty="0"/>
          </a:p>
          <a:p>
            <a:endParaRPr lang="en-US" dirty="0"/>
          </a:p>
        </p:txBody>
      </p:sp>
    </p:spTree>
    <p:extLst>
      <p:ext uri="{BB962C8B-B14F-4D97-AF65-F5344CB8AC3E}">
        <p14:creationId xmlns:p14="http://schemas.microsoft.com/office/powerpoint/2010/main" val="3781742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56757-D248-104B-ADD1-E5DEA8B1EFFC}"/>
              </a:ext>
            </a:extLst>
          </p:cNvPr>
          <p:cNvSpPr>
            <a:spLocks noGrp="1"/>
          </p:cNvSpPr>
          <p:nvPr>
            <p:ph type="title"/>
          </p:nvPr>
        </p:nvSpPr>
        <p:spPr/>
        <p:txBody>
          <a:bodyPr>
            <a:noAutofit/>
          </a:bodyPr>
          <a:lstStyle/>
          <a:p>
            <a:r>
              <a:rPr lang="en-US" sz="1800" dirty="0"/>
              <a:t> A research-informed </a:t>
            </a:r>
            <a:r>
              <a:rPr lang="en-GB" sz="1800" dirty="0"/>
              <a:t>discussion</a:t>
            </a:r>
            <a:r>
              <a:rPr lang="en-US" sz="1800" dirty="0"/>
              <a:t> on the nature and impact of the complex problem on employees and their </a:t>
            </a:r>
            <a:r>
              <a:rPr lang="en-GB" sz="1800" dirty="0"/>
              <a:t>organisation’s </a:t>
            </a:r>
            <a:r>
              <a:rPr lang="en-US" sz="1800" dirty="0"/>
              <a:t>.</a:t>
            </a:r>
          </a:p>
        </p:txBody>
      </p:sp>
      <p:sp>
        <p:nvSpPr>
          <p:cNvPr id="3" name="Content Placeholder 2">
            <a:extLst>
              <a:ext uri="{FF2B5EF4-FFF2-40B4-BE49-F238E27FC236}">
                <a16:creationId xmlns:a16="http://schemas.microsoft.com/office/drawing/2014/main" id="{838D82E5-A056-6D40-A64C-DE6F145D331A}"/>
              </a:ext>
            </a:extLst>
          </p:cNvPr>
          <p:cNvSpPr>
            <a:spLocks noGrp="1"/>
          </p:cNvSpPr>
          <p:nvPr>
            <p:ph idx="1"/>
          </p:nvPr>
        </p:nvSpPr>
        <p:spPr>
          <a:xfrm>
            <a:off x="838200" y="1690688"/>
            <a:ext cx="10515600" cy="4351338"/>
          </a:xfrm>
        </p:spPr>
        <p:txBody>
          <a:bodyPr>
            <a:normAutofit lnSpcReduction="10000"/>
          </a:bodyPr>
          <a:lstStyle/>
          <a:p>
            <a:pPr marL="0" indent="0">
              <a:buNone/>
            </a:pPr>
            <a:r>
              <a:rPr lang="en-US" sz="2000" dirty="0">
                <a:latin typeface="+mj-lt"/>
              </a:rPr>
              <a:t>Workers' mental health is also harmed by workplace stress, with an elevated risk of stress, burnout, depression, and drug abuse disorders. Stressed workers are more likely to indulge in negative activities such as cigarette smoking, alcohol and drug misuse, and bad eating habits.</a:t>
            </a:r>
            <a:r>
              <a:rPr lang="en-GB" sz="2000" dirty="0">
                <a:latin typeface="+mj-lt"/>
              </a:rPr>
              <a:t> There are two types of workplace sources of stress: physical and mental. Noise, poor lighting, a lousy office or work arrangement, and logistic problems including suboptimal working postures are all physical concerns. Psychosocial stressors are, without a doubt, the most common concerns. High workplace demands, restrictive work hours, poor job control, bad work design and structure, bullying, discrimination, and rising unemployment are just a few examples. Workplace stress not only impacts the employee, but it also has a negative impact on the operating value. Employees' health and wellbeing, mental wellbeing, and behaviour are all affected by employment stress. These impacts happen in stages, starting with anxiety in response to stresses. Distress increases blood pressure and anxiety, which raises the risk of cardiovascular disease, substance abuse, and anxiety disorders. Job stress is also linked to an increased risk of diabetes, according to a growing group of information. Immune deficiency illnesses, musculoskeletal conditions, such as severe back pain, and digestive disorders, such as inflammatory bowel disease, are all associated to occupational stress. As I have diabetes myself I can relate to that factor as I also believe from experience work related problems can after your physical health.</a:t>
            </a:r>
          </a:p>
          <a:p>
            <a:pPr marL="0" indent="0">
              <a:buNone/>
            </a:pPr>
            <a:endParaRPr lang="en-US" sz="2000" dirty="0">
              <a:latin typeface="+mj-lt"/>
            </a:endParaRPr>
          </a:p>
        </p:txBody>
      </p:sp>
    </p:spTree>
    <p:extLst>
      <p:ext uri="{BB962C8B-B14F-4D97-AF65-F5344CB8AC3E}">
        <p14:creationId xmlns:p14="http://schemas.microsoft.com/office/powerpoint/2010/main" val="4282741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5C6C0-47F3-A146-8B1A-11B1AAABCF77}"/>
              </a:ext>
            </a:extLst>
          </p:cNvPr>
          <p:cNvSpPr>
            <a:spLocks noGrp="1"/>
          </p:cNvSpPr>
          <p:nvPr>
            <p:ph type="title"/>
          </p:nvPr>
        </p:nvSpPr>
        <p:spPr>
          <a:xfrm>
            <a:off x="838200" y="500062"/>
            <a:ext cx="10515600" cy="1325563"/>
          </a:xfrm>
        </p:spPr>
        <p:txBody>
          <a:bodyPr>
            <a:normAutofit/>
          </a:bodyPr>
          <a:lstStyle/>
          <a:p>
            <a:r>
              <a:rPr lang="en-US" dirty="0"/>
              <a:t>Workplace Stress Reduction Approaches</a:t>
            </a:r>
            <a:r>
              <a:rPr lang="en-GB" dirty="0"/>
              <a:t>. </a:t>
            </a:r>
            <a:endParaRPr lang="en-US" dirty="0"/>
          </a:p>
        </p:txBody>
      </p:sp>
      <p:sp>
        <p:nvSpPr>
          <p:cNvPr id="3" name="Content Placeholder 2">
            <a:extLst>
              <a:ext uri="{FF2B5EF4-FFF2-40B4-BE49-F238E27FC236}">
                <a16:creationId xmlns:a16="http://schemas.microsoft.com/office/drawing/2014/main" id="{32F0B1DF-7E32-2944-93BE-C62F9D6D583A}"/>
              </a:ext>
            </a:extLst>
          </p:cNvPr>
          <p:cNvSpPr>
            <a:spLocks noGrp="1"/>
          </p:cNvSpPr>
          <p:nvPr>
            <p:ph idx="1"/>
          </p:nvPr>
        </p:nvSpPr>
        <p:spPr>
          <a:xfrm>
            <a:off x="838200" y="1825625"/>
            <a:ext cx="10515600" cy="4351338"/>
          </a:xfrm>
        </p:spPr>
        <p:txBody>
          <a:bodyPr>
            <a:normAutofit/>
          </a:bodyPr>
          <a:lstStyle/>
          <a:p>
            <a:r>
              <a:rPr lang="en-US" sz="2400" dirty="0"/>
              <a:t>Occupational stress may be avoided, and </a:t>
            </a:r>
            <a:r>
              <a:rPr lang="en-GB" sz="2400" dirty="0"/>
              <a:t>recognise </a:t>
            </a:r>
            <a:r>
              <a:rPr lang="en-US" sz="2400" dirty="0"/>
              <a:t>possible stressful situations for employees is the first step toward managing them. There are three types of effective treatments for lowering workplace stress: primary, secondary, and tertiary. ‍</a:t>
            </a:r>
            <a:endParaRPr lang="en-GB" sz="2400" dirty="0"/>
          </a:p>
          <a:p>
            <a:r>
              <a:rPr lang="en-US" sz="2300" dirty="0"/>
              <a:t>Primary interventions entail taking proactive steps to reduce or eliminate possible pressures in order to prevent stress. The origins of physical and mental stress in the job are the focus of this stage of the procedure. The following are some examples of primary interventions:</a:t>
            </a:r>
          </a:p>
        </p:txBody>
      </p:sp>
    </p:spTree>
    <p:extLst>
      <p:ext uri="{BB962C8B-B14F-4D97-AF65-F5344CB8AC3E}">
        <p14:creationId xmlns:p14="http://schemas.microsoft.com/office/powerpoint/2010/main" val="1161837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67C025-49B4-FA40-BDD5-E6CA9BDCF67F}"/>
              </a:ext>
            </a:extLst>
          </p:cNvPr>
          <p:cNvSpPr>
            <a:spLocks noGrp="1"/>
          </p:cNvSpPr>
          <p:nvPr>
            <p:ph idx="1"/>
          </p:nvPr>
        </p:nvSpPr>
        <p:spPr>
          <a:xfrm>
            <a:off x="838200" y="1399130"/>
            <a:ext cx="10515600" cy="4059740"/>
          </a:xfrm>
        </p:spPr>
        <p:txBody>
          <a:bodyPr/>
          <a:lstStyle/>
          <a:p>
            <a:r>
              <a:rPr lang="en-GB" dirty="0"/>
              <a:t>The following are some examples of primary interventions: </a:t>
            </a:r>
          </a:p>
          <a:p>
            <a:r>
              <a:rPr lang="en-US" dirty="0"/>
              <a:t>Changing the working environment</a:t>
            </a:r>
            <a:endParaRPr lang="en-GB" dirty="0"/>
          </a:p>
          <a:p>
            <a:r>
              <a:rPr lang="en-US" dirty="0"/>
              <a:t> Allowing staff to take breaks and relax</a:t>
            </a:r>
            <a:endParaRPr lang="en-GB" dirty="0"/>
          </a:p>
          <a:p>
            <a:r>
              <a:rPr lang="en-US" dirty="0"/>
              <a:t> Employee participation in the decision and planning and scheduling should be increased.</a:t>
            </a:r>
            <a:endParaRPr lang="en-GB"/>
          </a:p>
          <a:p>
            <a:r>
              <a:rPr lang="en-US"/>
              <a:t> </a:t>
            </a:r>
            <a:r>
              <a:rPr lang="en-US" dirty="0"/>
              <a:t>Increasing the amount of time and resources available to complete specified work responsibilities</a:t>
            </a:r>
          </a:p>
        </p:txBody>
      </p:sp>
      <p:sp>
        <p:nvSpPr>
          <p:cNvPr id="4" name="TextBox 3">
            <a:extLst>
              <a:ext uri="{FF2B5EF4-FFF2-40B4-BE49-F238E27FC236}">
                <a16:creationId xmlns:a16="http://schemas.microsoft.com/office/drawing/2014/main" id="{6B2E0DF7-D670-B64A-871B-B08DAD98204E}"/>
              </a:ext>
            </a:extLst>
          </p:cNvPr>
          <p:cNvSpPr txBox="1"/>
          <p:nvPr/>
        </p:nvSpPr>
        <p:spPr>
          <a:xfrm>
            <a:off x="1239026" y="5458870"/>
            <a:ext cx="6102194" cy="646331"/>
          </a:xfrm>
          <a:prstGeom prst="rect">
            <a:avLst/>
          </a:prstGeom>
          <a:noFill/>
        </p:spPr>
        <p:txBody>
          <a:bodyPr wrap="square">
            <a:spAutoFit/>
          </a:bodyPr>
          <a:lstStyle/>
          <a:p>
            <a:r>
              <a:rPr lang="en-GB" b="0" i="0" u="none" strike="noStrike" dirty="0">
                <a:solidFill>
                  <a:srgbClr val="000000"/>
                </a:solidFill>
                <a:effectLst/>
                <a:latin typeface="Open Sans" panose="020F0502020204030204" pitchFamily="34" charset="0"/>
              </a:rPr>
              <a:t>(Workplace Stress: A Silent Killer of Employee Health and Productivity, 2021)</a:t>
            </a:r>
            <a:endParaRPr lang="en-US" dirty="0"/>
          </a:p>
        </p:txBody>
      </p:sp>
    </p:spTree>
    <p:extLst>
      <p:ext uri="{BB962C8B-B14F-4D97-AF65-F5344CB8AC3E}">
        <p14:creationId xmlns:p14="http://schemas.microsoft.com/office/powerpoint/2010/main" val="3167537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90272-6296-3644-A98A-1BF1EFCFFBC4}"/>
              </a:ext>
            </a:extLst>
          </p:cNvPr>
          <p:cNvSpPr>
            <a:spLocks noGrp="1"/>
          </p:cNvSpPr>
          <p:nvPr>
            <p:ph type="title"/>
          </p:nvPr>
        </p:nvSpPr>
        <p:spPr>
          <a:xfrm>
            <a:off x="838200" y="1793680"/>
            <a:ext cx="10515600" cy="1325563"/>
          </a:xfrm>
        </p:spPr>
        <p:txBody>
          <a:bodyPr>
            <a:normAutofit fontScale="90000"/>
          </a:bodyPr>
          <a:lstStyle/>
          <a:p>
            <a:r>
              <a:rPr lang="en-US" dirty="0"/>
              <a:t>Workplace stress has been found to have negative consequences for businesses in terms of: Professional dedication to work, staff development, and productivity, as well as human error-related accidents Attendance levels, staff turnover, and intention to leave staff recruitment and training, and potential litigation</a:t>
            </a:r>
          </a:p>
        </p:txBody>
      </p:sp>
      <p:sp>
        <p:nvSpPr>
          <p:cNvPr id="3" name="Content Placeholder 2">
            <a:extLst>
              <a:ext uri="{FF2B5EF4-FFF2-40B4-BE49-F238E27FC236}">
                <a16:creationId xmlns:a16="http://schemas.microsoft.com/office/drawing/2014/main" id="{DF0CB760-49D6-A64E-A16A-9D1B12A1DE55}"/>
              </a:ext>
            </a:extLst>
          </p:cNvPr>
          <p:cNvSpPr>
            <a:spLocks noGrp="1"/>
          </p:cNvSpPr>
          <p:nvPr>
            <p:ph idx="1"/>
          </p:nvPr>
        </p:nvSpPr>
        <p:spPr>
          <a:xfrm>
            <a:off x="838200" y="4682331"/>
            <a:ext cx="10515600" cy="4351338"/>
          </a:xfrm>
        </p:spPr>
        <p:txBody>
          <a:bodyPr/>
          <a:lstStyle/>
          <a:p>
            <a:r>
              <a:rPr lang="en-US" dirty="0"/>
              <a:t>Stress can be defined in a variety of ways. Stress is defined by the National Institute of Occupational Safety and Health (NIOSH)5 as "the damaging feelings that emerge when the job requirements do not meet the worker's abilities, supplies, or needs."</a:t>
            </a:r>
          </a:p>
        </p:txBody>
      </p:sp>
    </p:spTree>
    <p:extLst>
      <p:ext uri="{BB962C8B-B14F-4D97-AF65-F5344CB8AC3E}">
        <p14:creationId xmlns:p14="http://schemas.microsoft.com/office/powerpoint/2010/main" val="2309114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Problem solving and decision making </vt:lpstr>
      <vt:lpstr> A research-informed discussion on the nature and impact of the complex problem on employees and their organisation’s .</vt:lpstr>
      <vt:lpstr>Workplace Stress Reduction Approaches. </vt:lpstr>
      <vt:lpstr>PowerPoint Presentation</vt:lpstr>
      <vt:lpstr>Workplace stress has been found to have negative consequences for businesses in terms of: Professional dedication to work, staff development, and productivity, as well as human error-related accidents Attendance levels, staff turnover, and intention to leave staff recruitment and training, and potential litigation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Zohra Wahid</dc:creator>
  <cp:lastModifiedBy>Zohra Wahid</cp:lastModifiedBy>
  <cp:revision>3</cp:revision>
  <dcterms:created xsi:type="dcterms:W3CDTF">2021-11-09T00:33:55Z</dcterms:created>
  <dcterms:modified xsi:type="dcterms:W3CDTF">2021-11-09T14:57:35Z</dcterms:modified>
</cp:coreProperties>
</file>