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9" r:id="rId2"/>
    <p:sldId id="272" r:id="rId3"/>
    <p:sldId id="257" r:id="rId4"/>
    <p:sldId id="260" r:id="rId5"/>
    <p:sldId id="262" r:id="rId6"/>
    <p:sldId id="261" r:id="rId7"/>
    <p:sldId id="263" r:id="rId8"/>
    <p:sldId id="268" r:id="rId9"/>
    <p:sldId id="273" r:id="rId10"/>
    <p:sldId id="264" r:id="rId11"/>
    <p:sldId id="274" r:id="rId12"/>
    <p:sldId id="265" r:id="rId13"/>
    <p:sldId id="275" r:id="rId14"/>
    <p:sldId id="269" r:id="rId15"/>
    <p:sldId id="266"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67" d="100"/>
          <a:sy n="67" d="100"/>
        </p:scale>
        <p:origin x="102"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99680651"/>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90331196"/>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4598217"/>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63305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055241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8105601"/>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1816141"/>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99044793"/>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798941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0212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426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9842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343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85728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11842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62032047"/>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202179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04/10/2019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0442441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ransition spd="slow">
    <p:wipe/>
  </p:transition>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6.jpeg"/><Relationship Id="rId7" Type="http://schemas.openxmlformats.org/officeDocument/2006/relationships/image" Target="../media/image8.jpeg"/><Relationship Id="rId2" Type="http://schemas.openxmlformats.org/officeDocument/2006/relationships/audio" Target="../media/audio1.wav"/><Relationship Id="rId1" Type="http://schemas.openxmlformats.org/officeDocument/2006/relationships/slideLayout" Target="../slideLayouts/slideLayout9.xml"/><Relationship Id="rId6" Type="http://schemas.openxmlformats.org/officeDocument/2006/relationships/hyperlink" Target="https://creativecommons.org/licenses/by-sa/3.0/" TargetMode="External"/><Relationship Id="rId5" Type="http://schemas.openxmlformats.org/officeDocument/2006/relationships/image" Target="../media/image7.jpeg"/><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1.png"/><Relationship Id="rId5" Type="http://schemas.openxmlformats.org/officeDocument/2006/relationships/hyperlink" Target="https://creativecommons.org/licenses/by-nc-nd/3.0/" TargetMode="Externa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2.jpeg"/><Relationship Id="rId1" Type="http://schemas.openxmlformats.org/officeDocument/2006/relationships/slideLayout" Target="../slideLayouts/slideLayout9.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5.jpeg"/><Relationship Id="rId1" Type="http://schemas.openxmlformats.org/officeDocument/2006/relationships/slideLayout" Target="../slideLayouts/slideLayout9.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17.jpeg"/><Relationship Id="rId1" Type="http://schemas.openxmlformats.org/officeDocument/2006/relationships/slideLayout" Target="../slideLayouts/slideLayout8.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8" Type="http://schemas.openxmlformats.org/officeDocument/2006/relationships/hyperlink" Target="https://eduspiral.com/ytl-international-college-of-hotel-management-ytl-ichm-malaysia/" TargetMode="External"/><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20.jpeg"/><Relationship Id="rId1" Type="http://schemas.openxmlformats.org/officeDocument/2006/relationships/slideLayout" Target="../slideLayouts/slideLayout8.xml"/><Relationship Id="rId6" Type="http://schemas.openxmlformats.org/officeDocument/2006/relationships/image" Target="../media/image22.jpeg"/><Relationship Id="rId5" Type="http://schemas.openxmlformats.org/officeDocument/2006/relationships/hyperlink" Target="https://creativecommons.org/licenses/by-nc-nd/3.0/" TargetMode="Externa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3.jpeg"/><Relationship Id="rId1" Type="http://schemas.openxmlformats.org/officeDocument/2006/relationships/slideLayout" Target="../slideLayouts/slideLayout8.xml"/><Relationship Id="rId6" Type="http://schemas.openxmlformats.org/officeDocument/2006/relationships/image" Target="../media/image25.jpeg"/><Relationship Id="rId5" Type="http://schemas.openxmlformats.org/officeDocument/2006/relationships/hyperlink" Target="https://creativecommons.org/licenses/by-nc/3.0/" TargetMode="External"/><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7.jpeg"/><Relationship Id="rId1" Type="http://schemas.openxmlformats.org/officeDocument/2006/relationships/slideLayout" Target="../slideLayouts/slideLayout8.xml"/><Relationship Id="rId6" Type="http://schemas.openxmlformats.org/officeDocument/2006/relationships/image" Target="../media/image29.jpeg"/><Relationship Id="rId5" Type="http://schemas.openxmlformats.org/officeDocument/2006/relationships/hyperlink" Target="https://creativecommons.org/licenses/by-nc-sa/3.0/" TargetMode="External"/><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5803-0B4D-4DC3-8129-957C6F8C28E3}"/>
              </a:ext>
            </a:extLst>
          </p:cNvPr>
          <p:cNvSpPr>
            <a:spLocks noGrp="1"/>
          </p:cNvSpPr>
          <p:nvPr>
            <p:ph type="title"/>
          </p:nvPr>
        </p:nvSpPr>
        <p:spPr>
          <a:xfrm>
            <a:off x="5021821" y="3812954"/>
            <a:ext cx="6465287" cy="1285977"/>
          </a:xfrm>
          <a:prstGeom prst="ellipse">
            <a:avLst/>
          </a:prstGeom>
        </p:spPr>
        <p:txBody>
          <a:bodyPr vert="horz" lIns="91440" tIns="45720" rIns="91440" bIns="45720" rtlCol="0" anchor="b">
            <a:normAutofit/>
          </a:bodyPr>
          <a:lstStyle/>
          <a:p>
            <a:r>
              <a:rPr lang="en-US" sz="4800" kern="1200">
                <a:solidFill>
                  <a:srgbClr val="FF0000"/>
                </a:solidFill>
                <a:latin typeface="Algerian"/>
              </a:rPr>
              <a:t>Welcome to</a:t>
            </a:r>
            <a:endParaRPr lang="en-US" sz="4800" kern="1200">
              <a:solidFill>
                <a:srgbClr val="FF0000"/>
              </a:solidFill>
              <a:latin typeface="Algerian"/>
              <a:cs typeface="Calibri Light"/>
            </a:endParaRPr>
          </a:p>
        </p:txBody>
      </p:sp>
      <p:pic>
        <p:nvPicPr>
          <p:cNvPr id="12" name="Picture 13" descr="A close up of a logo&#10;&#10;Description generated with very high confidence">
            <a:extLst>
              <a:ext uri="{FF2B5EF4-FFF2-40B4-BE49-F238E27FC236}">
                <a16:creationId xmlns:a16="http://schemas.microsoft.com/office/drawing/2014/main" id="{B2F5751F-705D-4204-9683-BCECE721531A}"/>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2280" r="-1" b="-1"/>
          <a:stretch/>
        </p:blipFill>
        <p:spPr>
          <a:xfrm>
            <a:off x="317635" y="299363"/>
            <a:ext cx="4160452" cy="3049204"/>
          </a:xfrm>
          <a:prstGeom prst="rect">
            <a:avLst/>
          </a:prstGeom>
        </p:spPr>
      </p:pic>
      <p:pic>
        <p:nvPicPr>
          <p:cNvPr id="17" name="Picture 17" descr="A sign on the side of a building&#10;&#10;Description generated with very high confidence">
            <a:extLst>
              <a:ext uri="{FF2B5EF4-FFF2-40B4-BE49-F238E27FC236}">
                <a16:creationId xmlns:a16="http://schemas.microsoft.com/office/drawing/2014/main" id="{2F1DAF54-3107-4799-B61A-9129E20857C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7876" r="2" b="9447"/>
          <a:stretch/>
        </p:blipFill>
        <p:spPr>
          <a:xfrm>
            <a:off x="4654296" y="299363"/>
            <a:ext cx="7217085" cy="3008188"/>
          </a:xfrm>
          <a:prstGeom prst="rect">
            <a:avLst/>
          </a:prstGeom>
        </p:spPr>
      </p:pic>
      <p:pic>
        <p:nvPicPr>
          <p:cNvPr id="23" name="Picture 31" descr="A bridge over a body of water&#10;&#10;Description generated with high confidence">
            <a:extLst>
              <a:ext uri="{FF2B5EF4-FFF2-40B4-BE49-F238E27FC236}">
                <a16:creationId xmlns:a16="http://schemas.microsoft.com/office/drawing/2014/main" id="{AC73E5B8-0C9E-4AEC-9145-299E96096B65}"/>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2682" r="3" b="3"/>
          <a:stretch/>
        </p:blipFill>
        <p:spPr>
          <a:xfrm>
            <a:off x="317635" y="3509433"/>
            <a:ext cx="4160452" cy="3026833"/>
          </a:xfrm>
          <a:prstGeom prst="rect">
            <a:avLst/>
          </a:prstGeom>
        </p:spPr>
      </p:pic>
    </p:spTree>
    <p:extLst>
      <p:ext uri="{BB962C8B-B14F-4D97-AF65-F5344CB8AC3E}">
        <p14:creationId xmlns:p14="http://schemas.microsoft.com/office/powerpoint/2010/main" val="2375450236"/>
      </p:ext>
    </p:extLst>
  </p:cSld>
  <p:clrMapOvr>
    <a:masterClrMapping/>
  </p:clrMapOvr>
  <p:transition spd="slow">
    <p:wipe/>
    <p:sndAc>
      <p:stSnd>
        <p:snd r:embed="rId2" name="camera.wav"/>
      </p:stSnd>
    </p:sndAc>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2mate.com - the_ritz_carlton_tokyo_japan_P8k986VyqjY_360p">
            <a:hlinkClick r:id="" action="ppaction://media"/>
            <a:extLst>
              <a:ext uri="{FF2B5EF4-FFF2-40B4-BE49-F238E27FC236}">
                <a16:creationId xmlns:a16="http://schemas.microsoft.com/office/drawing/2014/main" id="{35B751FD-36C4-45A9-9E4C-C53CE05E1EB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oundRect">
            <a:avLst/>
          </a:prstGeom>
          <a:ln w="38100" cap="sq">
            <a:solidFill>
              <a:srgbClr val="000000"/>
            </a:solidFill>
            <a:prstDash val="solid"/>
            <a:miter lim="800000"/>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68438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4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erson standing in a room&#10;&#10;Description generated with very high confidence">
            <a:extLst>
              <a:ext uri="{FF2B5EF4-FFF2-40B4-BE49-F238E27FC236}">
                <a16:creationId xmlns:a16="http://schemas.microsoft.com/office/drawing/2014/main" id="{FC7F749F-8970-4B25-ACAE-1AAC013AB83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b="1379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3AC0D50A-3408-4BA4-AE75-DA0D3EF3C4D7}"/>
              </a:ext>
            </a:extLst>
          </p:cNvPr>
          <p:cNvSpPr txBox="1"/>
          <p:nvPr/>
        </p:nvSpPr>
        <p:spPr>
          <a:xfrm>
            <a:off x="228600" y="4805361"/>
            <a:ext cx="5715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i="1">
                <a:solidFill>
                  <a:srgbClr val="FF0000"/>
                </a:solidFill>
                <a:latin typeface="Arial"/>
                <a:cs typeface="Arial"/>
              </a:rPr>
              <a:t>An appraisal of a guest service experience</a:t>
            </a:r>
          </a:p>
        </p:txBody>
      </p:sp>
      <p:sp>
        <p:nvSpPr>
          <p:cNvPr id="7" name="TextBox 6">
            <a:extLst>
              <a:ext uri="{FF2B5EF4-FFF2-40B4-BE49-F238E27FC236}">
                <a16:creationId xmlns:a16="http://schemas.microsoft.com/office/drawing/2014/main" id="{E3E8C762-D0ED-4E2F-8DCC-2EEC8E6A6E78}"/>
              </a:ext>
            </a:extLst>
          </p:cNvPr>
          <p:cNvSpPr txBox="1"/>
          <p:nvPr/>
        </p:nvSpPr>
        <p:spPr>
          <a:xfrm>
            <a:off x="7410450" y="4458831"/>
            <a:ext cx="4724400" cy="2289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err="1">
                <a:latin typeface="Arial"/>
                <a:cs typeface="Calibri"/>
              </a:rPr>
              <a:t>Aurel</a:t>
            </a:r>
            <a:r>
              <a:rPr lang="en-US" sz="2400" dirty="0">
                <a:latin typeface="Arial"/>
                <a:cs typeface="Calibri"/>
              </a:rPr>
              <a:t> </a:t>
            </a:r>
            <a:r>
              <a:rPr lang="en-US" sz="2400" err="1">
                <a:latin typeface="Arial"/>
                <a:cs typeface="Calibri"/>
              </a:rPr>
              <a:t>Badica</a:t>
            </a:r>
            <a:r>
              <a:rPr lang="en-US" sz="2400" dirty="0">
                <a:latin typeface="Arial"/>
                <a:cs typeface="Calibri"/>
              </a:rPr>
              <a:t>       1815467</a:t>
            </a:r>
            <a:endParaRPr lang="en-US" dirty="0"/>
          </a:p>
          <a:p>
            <a:pPr marL="342900" indent="-342900">
              <a:buFont typeface="Arial"/>
              <a:buChar char="•"/>
            </a:pPr>
            <a:r>
              <a:rPr lang="en-US" sz="2400" err="1">
                <a:latin typeface="Arial"/>
                <a:cs typeface="Calibri"/>
              </a:rPr>
              <a:t>Emanuela</a:t>
            </a:r>
            <a:r>
              <a:rPr lang="en-US" sz="2400" dirty="0">
                <a:latin typeface="Arial"/>
                <a:cs typeface="Calibri"/>
              </a:rPr>
              <a:t> Stan   1815346</a:t>
            </a:r>
          </a:p>
          <a:p>
            <a:pPr marL="342900" indent="-342900">
              <a:buFont typeface="Arial"/>
              <a:buChar char="•"/>
            </a:pPr>
            <a:r>
              <a:rPr lang="en-US" sz="2400" dirty="0">
                <a:latin typeface="Arial"/>
                <a:cs typeface="Calibri"/>
              </a:rPr>
              <a:t>Stefan </a:t>
            </a:r>
            <a:r>
              <a:rPr lang="en-US" sz="2400" err="1">
                <a:latin typeface="Arial"/>
                <a:cs typeface="Calibri"/>
              </a:rPr>
              <a:t>Ilie</a:t>
            </a:r>
            <a:r>
              <a:rPr lang="en-US" sz="2400" dirty="0">
                <a:latin typeface="Arial"/>
                <a:cs typeface="Calibri"/>
              </a:rPr>
              <a:t>            1815223</a:t>
            </a:r>
          </a:p>
          <a:p>
            <a:pPr marL="342900" indent="-342900">
              <a:buFont typeface="Arial"/>
              <a:buChar char="•"/>
            </a:pPr>
            <a:endParaRPr lang="en-US" sz="2400" dirty="0">
              <a:latin typeface="Arial"/>
              <a:cs typeface="Calibri"/>
            </a:endParaRPr>
          </a:p>
          <a:p>
            <a:pPr marL="342900" indent="-342900">
              <a:buFont typeface="Arial"/>
              <a:buChar char="•"/>
            </a:pPr>
            <a:endParaRPr lang="en-US" sz="2400" dirty="0">
              <a:latin typeface="Arial"/>
              <a:cs typeface="Calibri"/>
            </a:endParaRPr>
          </a:p>
          <a:p>
            <a:pPr marL="342900" indent="-342900">
              <a:buFont typeface="Arial"/>
              <a:buChar char="•"/>
            </a:pPr>
            <a:r>
              <a:rPr lang="en-US" sz="2400" dirty="0">
                <a:latin typeface="Arial"/>
                <a:ea typeface="+mn-lt"/>
                <a:cs typeface="+mn-lt"/>
              </a:rPr>
              <a:t>Lecture: Dr. </a:t>
            </a:r>
            <a:r>
              <a:rPr lang="en-US" sz="2400" err="1">
                <a:latin typeface="Arial"/>
                <a:ea typeface="+mn-lt"/>
                <a:cs typeface="+mn-lt"/>
              </a:rPr>
              <a:t>Olu</a:t>
            </a:r>
            <a:r>
              <a:rPr lang="en-US" sz="2400" dirty="0">
                <a:latin typeface="Arial"/>
                <a:ea typeface="+mn-lt"/>
                <a:cs typeface="+mn-lt"/>
              </a:rPr>
              <a:t> </a:t>
            </a:r>
            <a:r>
              <a:rPr lang="en-US" sz="2400" err="1">
                <a:latin typeface="Arial"/>
                <a:ea typeface="+mn-lt"/>
                <a:cs typeface="+mn-lt"/>
              </a:rPr>
              <a:t>Adegbite</a:t>
            </a:r>
            <a:endParaRPr lang="en-US" err="1">
              <a:latin typeface="Arial"/>
              <a:cs typeface="Arial"/>
            </a:endParaRPr>
          </a:p>
        </p:txBody>
      </p:sp>
      <p:pic>
        <p:nvPicPr>
          <p:cNvPr id="3" name="Evan King - Guardians (Extended Version)  worlds most epic heroic orchestral music">
            <a:hlinkClick r:id="" action="ppaction://media"/>
            <a:extLst>
              <a:ext uri="{FF2B5EF4-FFF2-40B4-BE49-F238E27FC236}">
                <a16:creationId xmlns:a16="http://schemas.microsoft.com/office/drawing/2014/main" id="{69BBBDB9-596B-42C0-941A-F8F71A09BC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14625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remove"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69FF-C6A0-4D9B-B180-816204595CB8}"/>
              </a:ext>
            </a:extLst>
          </p:cNvPr>
          <p:cNvSpPr>
            <a:spLocks noGrp="1"/>
          </p:cNvSpPr>
          <p:nvPr>
            <p:ph type="title"/>
          </p:nvPr>
        </p:nvSpPr>
        <p:spPr>
          <a:xfrm>
            <a:off x="5279367" y="484632"/>
            <a:ext cx="6421019" cy="1134892"/>
          </a:xfrm>
          <a:ln>
            <a:noFill/>
          </a:ln>
        </p:spPr>
        <p:txBody>
          <a:bodyPr vert="horz" lIns="91440" tIns="45720" rIns="91440" bIns="45720" rtlCol="0" anchor="ctr">
            <a:normAutofit/>
          </a:bodyPr>
          <a:lstStyle/>
          <a:p>
            <a:r>
              <a:rPr lang="en-US" sz="4000">
                <a:solidFill>
                  <a:srgbClr val="FF0000"/>
                </a:solidFill>
                <a:latin typeface="Arial"/>
                <a:cs typeface="Calibri Light"/>
              </a:rPr>
              <a:t>The Organization</a:t>
            </a:r>
            <a:endParaRPr lang="en-US" sz="4000" kern="1200">
              <a:solidFill>
                <a:srgbClr val="FF0000"/>
              </a:solidFill>
              <a:latin typeface="Arial"/>
              <a:cs typeface="Arial"/>
            </a:endParaRPr>
          </a:p>
        </p:txBody>
      </p:sp>
      <p:pic>
        <p:nvPicPr>
          <p:cNvPr id="5" name="Picture 5" descr="A long bridge over a body of water with a city in the background&#10;&#10;Description generated with high confidence">
            <a:extLst>
              <a:ext uri="{FF2B5EF4-FFF2-40B4-BE49-F238E27FC236}">
                <a16:creationId xmlns:a16="http://schemas.microsoft.com/office/drawing/2014/main" id="{06392490-36A3-4410-BFA8-4307F5BE045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1427" r="21426" b="-2"/>
          <a:stretch/>
        </p:blipFill>
        <p:spPr>
          <a:xfrm>
            <a:off x="4028" y="3332892"/>
            <a:ext cx="2917457" cy="3407774"/>
          </a:xfrm>
          <a:prstGeom prst="rect">
            <a:avLst/>
          </a:prstGeom>
        </p:spPr>
      </p:pic>
      <p:sp>
        <p:nvSpPr>
          <p:cNvPr id="4" name="Text Placeholder 3">
            <a:extLst>
              <a:ext uri="{FF2B5EF4-FFF2-40B4-BE49-F238E27FC236}">
                <a16:creationId xmlns:a16="http://schemas.microsoft.com/office/drawing/2014/main" id="{A659AC43-D2E4-4208-8B0C-F656946AB677}"/>
              </a:ext>
            </a:extLst>
          </p:cNvPr>
          <p:cNvSpPr>
            <a:spLocks noGrp="1"/>
          </p:cNvSpPr>
          <p:nvPr>
            <p:ph type="body" sz="half" idx="2"/>
          </p:nvPr>
        </p:nvSpPr>
        <p:spPr>
          <a:xfrm>
            <a:off x="4114800" y="1697456"/>
            <a:ext cx="7404756" cy="4474744"/>
          </a:xfrm>
        </p:spPr>
        <p:txBody>
          <a:bodyPr vert="horz" lIns="91440" tIns="45720" rIns="91440" bIns="45720" rtlCol="0" anchor="t">
            <a:noAutofit/>
          </a:bodyPr>
          <a:lstStyle/>
          <a:p>
            <a:pPr marL="342900" indent="-342900">
              <a:buChar char="•"/>
            </a:pPr>
            <a:r>
              <a:rPr lang="en-US" sz="2400" dirty="0">
                <a:latin typeface="Arial"/>
                <a:cs typeface="Calibri"/>
              </a:rPr>
              <a:t>Five star hotel</a:t>
            </a:r>
            <a:endParaRPr lang="en-US" dirty="0">
              <a:cs typeface="Calibri" panose="020F0502020204030204"/>
            </a:endParaRPr>
          </a:p>
          <a:p>
            <a:pPr marL="342900" indent="-342900">
              <a:buChar char="•"/>
            </a:pPr>
            <a:r>
              <a:rPr lang="en-US" sz="2400" dirty="0">
                <a:latin typeface="Arial"/>
                <a:cs typeface="Calibri"/>
              </a:rPr>
              <a:t>Impressive sky door on the 45th floor</a:t>
            </a:r>
          </a:p>
          <a:p>
            <a:pPr marL="342900" indent="-342900">
              <a:buChar char="•"/>
            </a:pPr>
            <a:r>
              <a:rPr lang="en-US" sz="2400" dirty="0">
                <a:latin typeface="Arial"/>
                <a:cs typeface="Calibri"/>
              </a:rPr>
              <a:t>Three shocking bistros, loosen up and bar, Bistro</a:t>
            </a:r>
          </a:p>
          <a:p>
            <a:pPr marL="342900" indent="-342900">
              <a:buChar char="•"/>
            </a:pPr>
            <a:r>
              <a:rPr lang="en-US" sz="2400" dirty="0">
                <a:latin typeface="Arial"/>
                <a:cs typeface="Calibri"/>
              </a:rPr>
              <a:t>21.528-square-foot/2000-square-meter Spa and Fitness on the 46th floor</a:t>
            </a:r>
          </a:p>
          <a:p>
            <a:pPr marL="342900" indent="-342900">
              <a:buChar char="•"/>
            </a:pPr>
            <a:r>
              <a:rPr lang="en-US" sz="2400" dirty="0">
                <a:latin typeface="Arial"/>
                <a:cs typeface="Calibri"/>
              </a:rPr>
              <a:t>Forefront occasion work environments, including a dazzling Wedding Chapel</a:t>
            </a:r>
          </a:p>
          <a:p>
            <a:pPr marL="342900" indent="-342900">
              <a:buChar char="•"/>
            </a:pPr>
            <a:r>
              <a:rPr lang="en-US" sz="2400" dirty="0">
                <a:latin typeface="Arial"/>
                <a:cs typeface="Calibri"/>
              </a:rPr>
              <a:t>360-degree all encompassing vistas of Tokyo Tower and MT. Fuji</a:t>
            </a:r>
          </a:p>
          <a:p>
            <a:pPr indent="-228600">
              <a:buFont typeface="Arial" panose="020B0604020202020204" pitchFamily="34" charset="0"/>
              <a:buChar char="•"/>
            </a:pPr>
            <a:endParaRPr lang="en-US" sz="2400" dirty="0">
              <a:latin typeface="Arial"/>
              <a:cs typeface="Calibri"/>
            </a:endParaRPr>
          </a:p>
          <a:p>
            <a:pPr indent="-228600">
              <a:buFont typeface="Arial" panose="020B0604020202020204" pitchFamily="34" charset="0"/>
              <a:buChar char="•"/>
            </a:pPr>
            <a:endParaRPr lang="en-US" sz="2000" dirty="0">
              <a:cs typeface="Calibri"/>
            </a:endParaRPr>
          </a:p>
        </p:txBody>
      </p:sp>
      <p:pic>
        <p:nvPicPr>
          <p:cNvPr id="15" name="Picture 15" descr="A picture containing tree, building, table&#10;&#10;Description generated with very high confidence">
            <a:extLst>
              <a:ext uri="{FF2B5EF4-FFF2-40B4-BE49-F238E27FC236}">
                <a16:creationId xmlns:a16="http://schemas.microsoft.com/office/drawing/2014/main" id="{128DD0A1-DDDC-4404-964A-54781CD08D16}"/>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l="10493" r="19092" b="1"/>
          <a:stretch/>
        </p:blipFill>
        <p:spPr>
          <a:xfrm>
            <a:off x="20" y="10"/>
            <a:ext cx="2917436" cy="3407764"/>
          </a:xfrm>
          <a:prstGeom prst="rect">
            <a:avLst/>
          </a:prstGeom>
        </p:spPr>
      </p:pic>
    </p:spTree>
    <p:extLst>
      <p:ext uri="{BB962C8B-B14F-4D97-AF65-F5344CB8AC3E}">
        <p14:creationId xmlns:p14="http://schemas.microsoft.com/office/powerpoint/2010/main" val="29679077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B4C81-5E4B-4553-AA56-235E1659C721}"/>
              </a:ext>
            </a:extLst>
          </p:cNvPr>
          <p:cNvSpPr>
            <a:spLocks noGrp="1"/>
          </p:cNvSpPr>
          <p:nvPr>
            <p:ph type="title"/>
          </p:nvPr>
        </p:nvSpPr>
        <p:spPr>
          <a:xfrm>
            <a:off x="1735627" y="174214"/>
            <a:ext cx="4071808" cy="1469337"/>
          </a:xfrm>
        </p:spPr>
        <p:txBody>
          <a:bodyPr vert="horz" lIns="91440" tIns="45720" rIns="91440" bIns="45720" rtlCol="0" anchor="ctr">
            <a:normAutofit/>
          </a:bodyPr>
          <a:lstStyle/>
          <a:p>
            <a:r>
              <a:rPr lang="en-US" sz="4400">
                <a:solidFill>
                  <a:srgbClr val="FF0000"/>
                </a:solidFill>
                <a:latin typeface="Arial"/>
                <a:cs typeface="Arial"/>
              </a:rPr>
              <a:t>Where ?</a:t>
            </a:r>
          </a:p>
        </p:txBody>
      </p:sp>
      <p:pic>
        <p:nvPicPr>
          <p:cNvPr id="5" name="Picture 5" descr="A lit up city at night&#10;&#10;Description generated with very high confidence">
            <a:extLst>
              <a:ext uri="{FF2B5EF4-FFF2-40B4-BE49-F238E27FC236}">
                <a16:creationId xmlns:a16="http://schemas.microsoft.com/office/drawing/2014/main" id="{1220A9E0-E618-43E6-B952-C39F145F26F2}"/>
              </a:ext>
            </a:extLst>
          </p:cNvPr>
          <p:cNvPicPr>
            <a:picLocks noGrp="1" noChangeAspect="1"/>
          </p:cNvPicPr>
          <p:nvPr>
            <p:ph idx="1"/>
          </p:nvPr>
        </p:nvPicPr>
        <p:blipFill rotWithShape="1">
          <a:blip r:embed="rId2"/>
          <a:stretch/>
        </p:blipFill>
        <p:spPr>
          <a:xfrm>
            <a:off x="5380187" y="1447800"/>
            <a:ext cx="4004964" cy="4572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4" name="Text Placeholder 3">
            <a:extLst>
              <a:ext uri="{FF2B5EF4-FFF2-40B4-BE49-F238E27FC236}">
                <a16:creationId xmlns:a16="http://schemas.microsoft.com/office/drawing/2014/main" id="{CBBD0D55-3C5C-4241-9EE4-B5CB74EEF5F2}"/>
              </a:ext>
            </a:extLst>
          </p:cNvPr>
          <p:cNvSpPr>
            <a:spLocks noGrp="1"/>
          </p:cNvSpPr>
          <p:nvPr>
            <p:ph type="body" sz="half" idx="2"/>
          </p:nvPr>
        </p:nvSpPr>
        <p:spPr>
          <a:xfrm>
            <a:off x="805543" y="1635530"/>
            <a:ext cx="5006336" cy="4906966"/>
          </a:xfrm>
        </p:spPr>
        <p:txBody>
          <a:bodyPr vert="horz" lIns="91440" tIns="45720" rIns="91440" bIns="45720" rtlCol="0" anchor="t">
            <a:normAutofit fontScale="85000" lnSpcReduction="20000"/>
          </a:bodyPr>
          <a:lstStyle/>
          <a:p>
            <a:pPr marL="457200" indent="-457200">
              <a:buChar char="•"/>
            </a:pPr>
            <a:r>
              <a:rPr lang="en-US" sz="2800">
                <a:latin typeface="Arial"/>
                <a:cs typeface="Arial"/>
              </a:rPr>
              <a:t>Situated in downtown Tokyo in the core of in vogue Roppongi.</a:t>
            </a:r>
            <a:endParaRPr lang="en-US">
              <a:cs typeface="Calibri" panose="020F0502020204030204"/>
            </a:endParaRPr>
          </a:p>
          <a:p>
            <a:pPr marL="457200" indent="-457200">
              <a:buChar char="•"/>
            </a:pPr>
            <a:r>
              <a:rPr lang="en-US" sz="2800">
                <a:latin typeface="Arial"/>
                <a:cs typeface="Arial"/>
              </a:rPr>
              <a:t>Exceptional perspectives from Tokyo's  most astounding high rise</a:t>
            </a:r>
          </a:p>
          <a:p>
            <a:pPr marL="457200" indent="-457200">
              <a:buChar char="•"/>
            </a:pPr>
            <a:r>
              <a:rPr lang="en-US" sz="2800">
                <a:latin typeface="Arial"/>
                <a:cs typeface="Arial"/>
              </a:rPr>
              <a:t>Home to a stand out amongst Tokyo's best spas kept running by ESPA</a:t>
            </a:r>
          </a:p>
          <a:p>
            <a:pPr marL="457200" indent="-457200">
              <a:buChar char="•"/>
            </a:pPr>
            <a:r>
              <a:rPr lang="en-US" sz="2800">
                <a:latin typeface="Arial"/>
                <a:cs typeface="Arial"/>
              </a:rPr>
              <a:t>Situated on the banks of the Kanagawa River</a:t>
            </a:r>
          </a:p>
          <a:p>
            <a:pPr marL="457200" indent="-457200">
              <a:buChar char="•"/>
            </a:pPr>
            <a:r>
              <a:rPr lang="en-US" sz="2800">
                <a:latin typeface="Arial"/>
                <a:cs typeface="Arial"/>
              </a:rPr>
              <a:t>Amusement alternatives in the area: GION and Kawarimi  neighborhoods</a:t>
            </a:r>
            <a:r>
              <a:rPr lang="en-US" sz="1500"/>
              <a:t>                                </a:t>
            </a:r>
            <a:endParaRPr lang="en-US" sz="1500">
              <a:cs typeface="Calibri"/>
            </a:endParaRPr>
          </a:p>
        </p:txBody>
      </p:sp>
      <p:sp>
        <p:nvSpPr>
          <p:cNvPr id="7" name="TextBox 6">
            <a:extLst>
              <a:ext uri="{FF2B5EF4-FFF2-40B4-BE49-F238E27FC236}">
                <a16:creationId xmlns:a16="http://schemas.microsoft.com/office/drawing/2014/main" id="{4643166E-4CC0-49A0-84ED-147A511F0AD7}"/>
              </a:ext>
            </a:extLst>
          </p:cNvPr>
          <p:cNvSpPr txBox="1"/>
          <p:nvPr/>
        </p:nvSpPr>
        <p:spPr>
          <a:xfrm>
            <a:off x="6134100" y="5861050"/>
            <a:ext cx="4270375"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244067333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F25A-12B6-44F3-B475-0E15E47D9D54}"/>
              </a:ext>
            </a:extLst>
          </p:cNvPr>
          <p:cNvSpPr>
            <a:spLocks noGrp="1"/>
          </p:cNvSpPr>
          <p:nvPr>
            <p:ph type="title"/>
          </p:nvPr>
        </p:nvSpPr>
        <p:spPr>
          <a:xfrm>
            <a:off x="2540758" y="361119"/>
            <a:ext cx="2289555" cy="1325563"/>
          </a:xfrm>
        </p:spPr>
        <p:txBody>
          <a:bodyPr vert="horz" lIns="91440" tIns="45720" rIns="91440" bIns="45720" rtlCol="0" anchor="ctr">
            <a:normAutofit/>
          </a:bodyPr>
          <a:lstStyle/>
          <a:p>
            <a:r>
              <a:rPr lang="en-US" sz="4400" kern="1200">
                <a:solidFill>
                  <a:srgbClr val="FF0000"/>
                </a:solidFill>
                <a:latin typeface="Arial"/>
                <a:cs typeface="Arial"/>
              </a:rPr>
              <a:t>History</a:t>
            </a:r>
          </a:p>
        </p:txBody>
      </p:sp>
      <p:pic>
        <p:nvPicPr>
          <p:cNvPr id="5" name="Picture 5" descr="An old photo of a building&#10;&#10;Description generated with very high confidence">
            <a:extLst>
              <a:ext uri="{FF2B5EF4-FFF2-40B4-BE49-F238E27FC236}">
                <a16:creationId xmlns:a16="http://schemas.microsoft.com/office/drawing/2014/main" id="{82CC5767-E0CD-44BE-8149-01A8144170B1}"/>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482" r="8778" b="3"/>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4" name="Text Placeholder 3">
            <a:extLst>
              <a:ext uri="{FF2B5EF4-FFF2-40B4-BE49-F238E27FC236}">
                <a16:creationId xmlns:a16="http://schemas.microsoft.com/office/drawing/2014/main" id="{299E2333-F842-4AAD-9B2F-E162047A9B43}"/>
              </a:ext>
            </a:extLst>
          </p:cNvPr>
          <p:cNvSpPr>
            <a:spLocks noGrp="1"/>
          </p:cNvSpPr>
          <p:nvPr>
            <p:ph type="body" sz="half" idx="2"/>
          </p:nvPr>
        </p:nvSpPr>
        <p:spPr>
          <a:xfrm>
            <a:off x="805542" y="1808058"/>
            <a:ext cx="6382657" cy="4245608"/>
          </a:xfrm>
        </p:spPr>
        <p:txBody>
          <a:bodyPr vert="horz" lIns="91440" tIns="45720" rIns="91440" bIns="45720" rtlCol="0" anchor="t">
            <a:normAutofit fontScale="85000" lnSpcReduction="20000"/>
          </a:bodyPr>
          <a:lstStyle/>
          <a:p>
            <a:endParaRPr lang="en-US" sz="2400" dirty="0">
              <a:latin typeface="Arial"/>
              <a:cs typeface="Arial"/>
            </a:endParaRPr>
          </a:p>
          <a:p>
            <a:pPr indent="-228600">
              <a:buFont typeface="Arial" panose="020B0604020202020204" pitchFamily="34" charset="0"/>
              <a:buChar char="•"/>
            </a:pPr>
            <a:r>
              <a:rPr lang="en-GB" sz="2400" dirty="0">
                <a:latin typeface="Arial"/>
                <a:cs typeface="Arial"/>
              </a:rPr>
              <a:t>The Ritz – Carlton Investing Company was set up by Albert Keller in the mid – 1900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First territory Boston USA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The Inn exemplifies the best richness experience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In 1927 The Ritz-Carlton, Boston opened, it had obtained approval to use the name from - The Carlton Investing Company of New York which was approved by The Ritz Hotels Development Company LTD of London,  England</a:t>
            </a:r>
            <a:endParaRPr lang="en-US" sz="2400" dirty="0">
              <a:latin typeface="Arial"/>
              <a:cs typeface="Arial"/>
            </a:endParaRPr>
          </a:p>
        </p:txBody>
      </p:sp>
      <p:pic>
        <p:nvPicPr>
          <p:cNvPr id="9" name="Picture 9" descr="A black and white photo of a city&#10;&#10;Description generated with very high confidence">
            <a:extLst>
              <a:ext uri="{FF2B5EF4-FFF2-40B4-BE49-F238E27FC236}">
                <a16:creationId xmlns:a16="http://schemas.microsoft.com/office/drawing/2014/main" id="{2FC23842-66C6-44E0-818E-77B52332ECFF}"/>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t="4600" r="1" b="1"/>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31904911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group of people posing for a photo&#10;&#10;Description generated with very high confidence">
            <a:extLst>
              <a:ext uri="{FF2B5EF4-FFF2-40B4-BE49-F238E27FC236}">
                <a16:creationId xmlns:a16="http://schemas.microsoft.com/office/drawing/2014/main" id="{52D83E70-A29E-40B6-9DCE-39A52327B8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85609" y="478232"/>
            <a:ext cx="1855284" cy="2789902"/>
          </a:xfrm>
          <a:prstGeom prst="rect">
            <a:avLst/>
          </a:prstGeom>
        </p:spPr>
      </p:pic>
      <p:pic>
        <p:nvPicPr>
          <p:cNvPr id="5" name="Picture 5" descr="A close up of a logo&#10;&#10;Description generated with high confidence">
            <a:extLst>
              <a:ext uri="{FF2B5EF4-FFF2-40B4-BE49-F238E27FC236}">
                <a16:creationId xmlns:a16="http://schemas.microsoft.com/office/drawing/2014/main" id="{214AD705-BBB8-400D-93A5-278D4B74A57E}"/>
              </a:ext>
            </a:extLst>
          </p:cNvPr>
          <p:cNvPicPr>
            <a:picLocks noGrp="1" noChangeAspect="1"/>
          </p:cNvPicPr>
          <p:nvPr>
            <p:ph idx="1"/>
          </p:nvPr>
        </p:nvPicPr>
        <p:blipFill>
          <a:blip r:embed="rId4">
            <a:extLst>
              <a:ext uri="{837473B0-CC2E-450A-ABE3-18F120FF3D39}">
                <a1611:picAttrSrcUrl xmlns:a1611="http://schemas.microsoft.com/office/drawing/2016/11/main" r:id="rId3"/>
              </a:ext>
            </a:extLst>
          </a:blip>
          <a:stretch>
            <a:fillRect/>
          </a:stretch>
        </p:blipFill>
        <p:spPr>
          <a:xfrm>
            <a:off x="481886" y="3871773"/>
            <a:ext cx="3662730" cy="2225108"/>
          </a:xfrm>
          <a:prstGeom prst="rect">
            <a:avLst/>
          </a:prstGeom>
        </p:spPr>
      </p:pic>
      <p:sp>
        <p:nvSpPr>
          <p:cNvPr id="4" name="Text Placeholder 3">
            <a:extLst>
              <a:ext uri="{FF2B5EF4-FFF2-40B4-BE49-F238E27FC236}">
                <a16:creationId xmlns:a16="http://schemas.microsoft.com/office/drawing/2014/main" id="{DA31B03E-2452-4CF2-886F-1C6876B8C2AB}"/>
              </a:ext>
            </a:extLst>
          </p:cNvPr>
          <p:cNvSpPr>
            <a:spLocks noGrp="1"/>
          </p:cNvSpPr>
          <p:nvPr>
            <p:ph type="body" sz="half" idx="2"/>
          </p:nvPr>
        </p:nvSpPr>
        <p:spPr>
          <a:xfrm>
            <a:off x="4826824" y="524588"/>
            <a:ext cx="6750088" cy="5673794"/>
          </a:xfrm>
        </p:spPr>
        <p:txBody>
          <a:bodyPr vert="horz" lIns="91440" tIns="45720" rIns="91440" bIns="45720" rtlCol="0" anchor="t">
            <a:normAutofit fontScale="25000" lnSpcReduction="20000"/>
          </a:bodyPr>
          <a:lstStyle/>
          <a:p>
            <a:r>
              <a:rPr lang="en-GB" sz="3600" dirty="0">
                <a:solidFill>
                  <a:srgbClr val="FF0000"/>
                </a:solidFill>
                <a:latin typeface="Arial"/>
                <a:cs typeface="Arial"/>
              </a:rPr>
              <a:t>                    </a:t>
            </a:r>
            <a:r>
              <a:rPr lang="en-GB" sz="12800" dirty="0">
                <a:solidFill>
                  <a:srgbClr val="FF0000"/>
                </a:solidFill>
                <a:latin typeface="Arial"/>
                <a:cs typeface="Arial"/>
              </a:rPr>
              <a:t>Product</a:t>
            </a:r>
            <a:endParaRPr lang="en-GB" sz="12800" u="sng" dirty="0">
              <a:solidFill>
                <a:srgbClr val="FF0000"/>
              </a:solidFill>
              <a:latin typeface="Arial"/>
              <a:cs typeface="Arial"/>
            </a:endParaRPr>
          </a:p>
          <a:p>
            <a:r>
              <a:rPr lang="en-GB" sz="2800" dirty="0">
                <a:solidFill>
                  <a:srgbClr val="FFFFFF"/>
                </a:solidFill>
                <a:latin typeface="Arial" panose="020B0604020202020204" pitchFamily="34" charset="0"/>
                <a:cs typeface="Arial" panose="020B0604020202020204" pitchFamily="34" charset="0"/>
              </a:rPr>
              <a:t>&gt; </a:t>
            </a:r>
            <a:r>
              <a:rPr lang="en-GB" sz="7200" dirty="0">
                <a:solidFill>
                  <a:srgbClr val="FFFFFF"/>
                </a:solidFill>
                <a:latin typeface="Arial" panose="020B0604020202020204" pitchFamily="34" charset="0"/>
                <a:cs typeface="Arial" panose="020B0604020202020204" pitchFamily="34" charset="0"/>
              </a:rPr>
              <a:t>HIGH-LEVEL LUXURY HOTEL&amp;RESTAURANT </a:t>
            </a:r>
          </a:p>
          <a:p>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-Extravagance shower comforts; all Club rooms and suites have Asprey shower luxuries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in the restroom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-Workstation perfect in-room safe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with CD/DVD player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-Complimentary wired and remote Internet in visitor rooms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-Double line phones with voice message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-Completely supplied refreshment bar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-Twice-every day housekeeping consideration with night turndown administration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-24-hour in-room feasting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-Access to the indoor pool and wellness studio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-Every day morning newspaper</a:t>
            </a:r>
          </a:p>
          <a:p>
            <a:r>
              <a:rPr lang="en-GB" sz="7200" dirty="0">
                <a:solidFill>
                  <a:srgbClr val="FFFFFF"/>
                </a:solidFill>
                <a:latin typeface="Arial" panose="020B0604020202020204" pitchFamily="34" charset="0"/>
                <a:cs typeface="Arial" panose="020B0604020202020204" pitchFamily="34" charset="0"/>
              </a:rPr>
              <a:t>-Secretarial and PA customised services</a:t>
            </a:r>
          </a:p>
          <a:p>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400" dirty="0">
              <a:solidFill>
                <a:srgbClr val="FFFFFF"/>
              </a:solidFill>
            </a:endParaRPr>
          </a:p>
        </p:txBody>
      </p:sp>
    </p:spTree>
    <p:extLst>
      <p:ext uri="{BB962C8B-B14F-4D97-AF65-F5344CB8AC3E}">
        <p14:creationId xmlns:p14="http://schemas.microsoft.com/office/powerpoint/2010/main" val="109042413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8" name="Picture 37">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0" name="Oval 39">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2" name="Picture 41">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4" name="Picture 43">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6" name="Rectangle 45">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A2E6E1F-2205-4E04-A11A-E9CBE93B1EC6}"/>
              </a:ext>
            </a:extLst>
          </p:cNvPr>
          <p:cNvSpPr>
            <a:spLocks noGrp="1"/>
          </p:cNvSpPr>
          <p:nvPr>
            <p:ph type="title"/>
          </p:nvPr>
        </p:nvSpPr>
        <p:spPr>
          <a:xfrm>
            <a:off x="648929" y="629266"/>
            <a:ext cx="6256423" cy="1641987"/>
          </a:xfrm>
        </p:spPr>
        <p:txBody>
          <a:bodyPr vert="horz" lIns="91440" tIns="45720" rIns="91440" bIns="45720" rtlCol="0" anchor="t">
            <a:normAutofit/>
          </a:bodyPr>
          <a:lstStyle/>
          <a:p>
            <a:r>
              <a:rPr lang="en-US" sz="4200" dirty="0"/>
              <a:t>Services</a:t>
            </a:r>
          </a:p>
        </p:txBody>
      </p:sp>
      <p:pic>
        <p:nvPicPr>
          <p:cNvPr id="6" name="Content Placeholder 5" descr="A person standing in a room&#10;&#10;Description automatically generated">
            <a:extLst>
              <a:ext uri="{FF2B5EF4-FFF2-40B4-BE49-F238E27FC236}">
                <a16:creationId xmlns:a16="http://schemas.microsoft.com/office/drawing/2014/main" id="{6138210D-B994-430D-84F4-CAC9D1DBA2D0}"/>
              </a:ext>
            </a:extLst>
          </p:cNvPr>
          <p:cNvPicPr>
            <a:picLocks noGrp="1" noChangeAspect="1"/>
          </p:cNvPicPr>
          <p:nvPr>
            <p:ph idx="1"/>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1377" r="25375" b="2"/>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48" name="Rectangle 47">
            <a:extLst>
              <a:ext uri="{FF2B5EF4-FFF2-40B4-BE49-F238E27FC236}">
                <a16:creationId xmlns:a16="http://schemas.microsoft.com/office/drawing/2014/main" id="{3372D739-8E64-4038-9330-761630C01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B748D195-0C52-462F-BE94-FC1D4BE4F086}"/>
              </a:ext>
            </a:extLst>
          </p:cNvPr>
          <p:cNvSpPr>
            <a:spLocks noGrp="1"/>
          </p:cNvSpPr>
          <p:nvPr>
            <p:ph type="body" sz="half" idx="2"/>
          </p:nvPr>
        </p:nvSpPr>
        <p:spPr>
          <a:xfrm>
            <a:off x="647700" y="1600200"/>
            <a:ext cx="6258737" cy="5257800"/>
          </a:xfrm>
        </p:spPr>
        <p:txBody>
          <a:bodyPr vert="horz" lIns="91440" tIns="45720" rIns="91440" bIns="45720" rtlCol="0">
            <a:normAutofit lnSpcReduction="10000"/>
          </a:bodyPr>
          <a:lstStyle/>
          <a:p>
            <a:pPr marL="342900" indent="-342900">
              <a:lnSpc>
                <a:spcPct val="90000"/>
              </a:lnSpc>
              <a:buFont typeface="Wingdings 3" charset="2"/>
              <a:buChar char=""/>
            </a:pPr>
            <a:r>
              <a:rPr lang="en-US" sz="1800" dirty="0">
                <a:latin typeface="Arial" panose="020B0604020202020204" pitchFamily="34" charset="0"/>
                <a:cs typeface="Arial" panose="020B0604020202020204" pitchFamily="34" charset="0"/>
              </a:rPr>
              <a:t>Room service: Ritz Carlton style faultless service, speed, clean, impeccable customer focus, most noteworthy 20 minutes.</a:t>
            </a:r>
          </a:p>
          <a:p>
            <a:pPr marL="342900" indent="-342900">
              <a:lnSpc>
                <a:spcPct val="90000"/>
              </a:lnSpc>
              <a:buFont typeface="Wingdings 3" charset="2"/>
              <a:buChar char=""/>
            </a:pPr>
            <a:r>
              <a:rPr lang="en-US" sz="1800" dirty="0">
                <a:latin typeface="Arial" panose="020B0604020202020204" pitchFamily="34" charset="0"/>
                <a:cs typeface="Arial" panose="020B0604020202020204" pitchFamily="34" charset="0"/>
              </a:rPr>
              <a:t>Spa: Made by a group of spa specialists, the new \"Full Moon Spa Delights\" treatment centers around profound unwinding and the spa restoration experience after the blistering summer season.</a:t>
            </a:r>
          </a:p>
          <a:p>
            <a:pPr marL="342900" indent="-342900">
              <a:lnSpc>
                <a:spcPct val="90000"/>
              </a:lnSpc>
              <a:buFont typeface="Wingdings 3" charset="2"/>
              <a:buChar char=""/>
            </a:pPr>
            <a:r>
              <a:rPr lang="en-US" sz="1800" dirty="0">
                <a:latin typeface="Arial" panose="020B0604020202020204" pitchFamily="34" charset="0"/>
                <a:cs typeface="Arial" panose="020B0604020202020204" pitchFamily="34" charset="0"/>
              </a:rPr>
              <a:t>Bar/ Lounge: Break into a shining universe of finished marble, rich woods, and enthusiastic floor-to-rooftop windows. Arranged on the 45th floor, this propelled motel bar dismisses the Tokyo skyline with shared dishes and an expansive refreshments menu</a:t>
            </a:r>
          </a:p>
          <a:p>
            <a:pPr marL="342900" indent="-342900">
              <a:lnSpc>
                <a:spcPct val="90000"/>
              </a:lnSpc>
              <a:buFont typeface="Wingdings 3" charset="2"/>
              <a:buChar char=""/>
            </a:pPr>
            <a:r>
              <a:rPr lang="en-US" sz="1800" dirty="0">
                <a:latin typeface="Arial" panose="020B0604020202020204" pitchFamily="34" charset="0"/>
                <a:cs typeface="Arial" panose="020B0604020202020204" pitchFamily="34" charset="0"/>
              </a:rPr>
              <a:t>Pool &amp; Fitness Centre: wellness studio: indoor pool, last-minute fitness center, 24 hours, Ritz-Carlton spa on the 46th floor, 20-meter pool, free access to the indoor pool and wellness studio</a:t>
            </a:r>
          </a:p>
          <a:p>
            <a:pPr marL="342900" indent="-342900">
              <a:lnSpc>
                <a:spcPct val="90000"/>
              </a:lnSpc>
              <a:buFont typeface="Wingdings 3" charset="2"/>
              <a:buChar char=""/>
            </a:pPr>
            <a:r>
              <a:rPr lang="en-US" sz="1800" dirty="0">
                <a:latin typeface="Arial" panose="020B0604020202020204" pitchFamily="34" charset="0"/>
                <a:cs typeface="Arial" panose="020B0604020202020204" pitchFamily="34" charset="0"/>
              </a:rPr>
              <a:t>Free Parking: absolutely free for loyal customers, valet service</a:t>
            </a:r>
          </a:p>
          <a:p>
            <a:pPr marL="342900" indent="-342900">
              <a:lnSpc>
                <a:spcPct val="90000"/>
              </a:lnSpc>
              <a:buFont typeface="Wingdings 3" charset="2"/>
              <a:buChar char=""/>
            </a:pPr>
            <a:r>
              <a:rPr lang="en-US" sz="1800" dirty="0">
                <a:latin typeface="Arial" panose="020B0604020202020204" pitchFamily="34" charset="0"/>
                <a:cs typeface="Arial" panose="020B0604020202020204" pitchFamily="34" charset="0"/>
              </a:rPr>
              <a:t>High Speed Internet: free high- speed cable and wireless internet access in all rooms and lobbies</a:t>
            </a:r>
            <a:r>
              <a:rPr lang="en-US" dirty="0"/>
              <a:t>.</a:t>
            </a:r>
          </a:p>
          <a:p>
            <a:pPr marL="342900" indent="-342900">
              <a:lnSpc>
                <a:spcPct val="90000"/>
              </a:lnSpc>
              <a:buFont typeface="Wingdings 3" charset="2"/>
              <a:buChar char=""/>
            </a:pPr>
            <a:endParaRPr lang="en-US" dirty="0"/>
          </a:p>
          <a:p>
            <a:pPr indent="-228600">
              <a:lnSpc>
                <a:spcPct val="90000"/>
              </a:lnSpc>
              <a:buFont typeface="Wingdings 3" charset="2"/>
              <a:buChar char=""/>
            </a:pPr>
            <a:endParaRPr lang="en-US" dirty="0"/>
          </a:p>
        </p:txBody>
      </p:sp>
    </p:spTree>
    <p:extLst>
      <p:ext uri="{BB962C8B-B14F-4D97-AF65-F5344CB8AC3E}">
        <p14:creationId xmlns:p14="http://schemas.microsoft.com/office/powerpoint/2010/main" val="277477248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EAA0B-6154-4EDE-9319-519CD09BD169}"/>
              </a:ext>
            </a:extLst>
          </p:cNvPr>
          <p:cNvSpPr>
            <a:spLocks noGrp="1"/>
          </p:cNvSpPr>
          <p:nvPr>
            <p:ph type="title"/>
          </p:nvPr>
        </p:nvSpPr>
        <p:spPr>
          <a:xfrm>
            <a:off x="646111" y="452718"/>
            <a:ext cx="10492944" cy="6405282"/>
          </a:xfrm>
        </p:spPr>
        <p:txBody>
          <a:bodyPr>
            <a:normAutofit fontScale="90000"/>
          </a:bodyPr>
          <a:lstStyle/>
          <a:p>
            <a:r>
              <a:rPr lang="en-GB" dirty="0"/>
              <a:t>Event facilities: The Chapel, an exquisite, on-site venue with Swarovski precious stone implanted windows, restored rooms, for example, The Ritz-Carlton Grand Ballroom hall and The Parkview Room, Supplementing these Tokyo wedding settings is an exclusive requirement of administration, which incorporates custom wedding. bundles and menus made by a Michelin expert-featured culinary expert.</a:t>
            </a:r>
          </a:p>
        </p:txBody>
      </p:sp>
    </p:spTree>
    <p:extLst>
      <p:ext uri="{BB962C8B-B14F-4D97-AF65-F5344CB8AC3E}">
        <p14:creationId xmlns:p14="http://schemas.microsoft.com/office/powerpoint/2010/main" val="177254248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FEBE9-4F26-4613-B6C0-BF1DCB015174}"/>
              </a:ext>
            </a:extLst>
          </p:cNvPr>
          <p:cNvSpPr>
            <a:spLocks noGrp="1"/>
          </p:cNvSpPr>
          <p:nvPr>
            <p:ph type="title"/>
          </p:nvPr>
        </p:nvSpPr>
        <p:spPr>
          <a:xfrm>
            <a:off x="801098" y="460076"/>
            <a:ext cx="5712824" cy="793776"/>
          </a:xfrm>
        </p:spPr>
        <p:txBody>
          <a:bodyPr vert="horz" lIns="91440" tIns="45720" rIns="91440" bIns="45720" rtlCol="0" anchor="ctr">
            <a:noAutofit/>
          </a:bodyPr>
          <a:lstStyle/>
          <a:p>
            <a:r>
              <a:rPr lang="en-US" sz="3600" kern="1200">
                <a:solidFill>
                  <a:srgbClr val="FF0000"/>
                </a:solidFill>
                <a:latin typeface="Arial"/>
                <a:cs typeface="Arial"/>
              </a:rPr>
              <a:t>Unique Selling Point (USP)</a:t>
            </a:r>
          </a:p>
        </p:txBody>
      </p:sp>
      <p:pic>
        <p:nvPicPr>
          <p:cNvPr id="5" name="Picture 5" descr="A close up of a street in front of a building&#10;&#10;Description generated with very high confidence">
            <a:extLst>
              <a:ext uri="{FF2B5EF4-FFF2-40B4-BE49-F238E27FC236}">
                <a16:creationId xmlns:a16="http://schemas.microsoft.com/office/drawing/2014/main" id="{E01057C9-4E33-430F-B0F2-5552CF0E26A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23191" r="-2" b="9057"/>
          <a:stretch/>
        </p:blipFill>
        <p:spPr>
          <a:xfrm>
            <a:off x="5969353" y="2815228"/>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sp>
        <p:nvSpPr>
          <p:cNvPr id="4" name="Text Placeholder 3">
            <a:extLst>
              <a:ext uri="{FF2B5EF4-FFF2-40B4-BE49-F238E27FC236}">
                <a16:creationId xmlns:a16="http://schemas.microsoft.com/office/drawing/2014/main" id="{53251ECC-203D-4926-B2A0-0157D2EEFCCE}"/>
              </a:ext>
            </a:extLst>
          </p:cNvPr>
          <p:cNvSpPr>
            <a:spLocks noGrp="1"/>
          </p:cNvSpPr>
          <p:nvPr>
            <p:ph type="body" sz="half" idx="2"/>
          </p:nvPr>
        </p:nvSpPr>
        <p:spPr>
          <a:xfrm>
            <a:off x="301925" y="2073359"/>
            <a:ext cx="5315931" cy="4223922"/>
          </a:xfrm>
        </p:spPr>
        <p:txBody>
          <a:bodyPr vert="horz" lIns="91440" tIns="45720" rIns="91440" bIns="45720" rtlCol="0" anchor="t">
            <a:normAutofit/>
          </a:bodyPr>
          <a:lstStyle/>
          <a:p>
            <a:pPr indent="-228600">
              <a:buClr>
                <a:srgbClr val="2B3A51"/>
              </a:buClr>
              <a:buFont typeface="Arial" panose="020B0604020202020204" pitchFamily="34" charset="0"/>
              <a:buChar char="•"/>
            </a:pPr>
            <a:r>
              <a:rPr lang="en-GB" sz="2400">
                <a:latin typeface="Arial" panose="020B0604020202020204" pitchFamily="34" charset="0"/>
                <a:cs typeface="Arial" panose="020B0604020202020204" pitchFamily="34" charset="0"/>
              </a:rPr>
              <a:t>The Ritz Carlton  system is known for having the most perfectly awesome specialists in the neighbourliness business and this is a consequence of their lifestyle. Where a couple of hotels will talk about their workplaces, their bistro or how pleasing their beds are, Ritz-Carlton base on their staff and customers in one smart joined USP and mission statement</a:t>
            </a:r>
            <a:endParaRPr lang="en-US" sz="2400">
              <a:latin typeface="Arial" panose="020B0604020202020204" pitchFamily="34" charset="0"/>
              <a:cs typeface="Arial" panose="020B0604020202020204" pitchFamily="34" charset="0"/>
            </a:endParaRPr>
          </a:p>
        </p:txBody>
      </p:sp>
      <p:pic>
        <p:nvPicPr>
          <p:cNvPr id="9" name="Picture 9" descr="A bathroom with a large mirror&#10;&#10;Description generated with very high confidence">
            <a:extLst>
              <a:ext uri="{FF2B5EF4-FFF2-40B4-BE49-F238E27FC236}">
                <a16:creationId xmlns:a16="http://schemas.microsoft.com/office/drawing/2014/main" id="{1669819B-1728-456B-962C-FABEF6F44E1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22" r="22539" b="1"/>
          <a:stretch/>
        </p:blipFill>
        <p:spPr>
          <a:xfrm>
            <a:off x="8160603" y="2"/>
            <a:ext cx="4034316" cy="3486455"/>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14" name="Picture 14" descr="A group of people sitting at a dining table&#10;&#10;Description generated with very high confidence">
            <a:extLst>
              <a:ext uri="{FF2B5EF4-FFF2-40B4-BE49-F238E27FC236}">
                <a16:creationId xmlns:a16="http://schemas.microsoft.com/office/drawing/2014/main" id="{E6741687-FC5E-4900-AE50-F782E1DDCBF5}"/>
              </a:ext>
            </a:extLst>
          </p:cNvPr>
          <p:cNvPicPr>
            <a:picLocks noChangeAspect="1"/>
          </p:cNvPicPr>
          <p:nvPr/>
        </p:nvPicPr>
        <p:blipFill rotWithShape="1">
          <a:blip r:embed="rId6">
            <a:extLst>
              <a:ext uri="{837473B0-CC2E-450A-ABE3-18F120FF3D39}">
                <a1611:picAttrSrcUrl xmlns:a1611="http://schemas.microsoft.com/office/drawing/2016/11/main" r:id="rId3"/>
              </a:ext>
            </a:extLst>
          </a:blip>
          <a:srcRect l="7695" r="26348" b="-2"/>
          <a:stretch/>
        </p:blipFill>
        <p:spPr>
          <a:xfrm>
            <a:off x="9053088" y="4197217"/>
            <a:ext cx="3138912" cy="2660795"/>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278654749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A99A6-3583-411A-B841-2D37D5BE519E}"/>
              </a:ext>
            </a:extLst>
          </p:cNvPr>
          <p:cNvSpPr>
            <a:spLocks noGrp="1"/>
          </p:cNvSpPr>
          <p:nvPr>
            <p:ph type="title"/>
          </p:nvPr>
        </p:nvSpPr>
        <p:spPr>
          <a:xfrm>
            <a:off x="646111" y="0"/>
            <a:ext cx="9404723" cy="1420238"/>
          </a:xfrm>
        </p:spPr>
        <p:txBody>
          <a:bodyPr/>
          <a:lstStyle/>
          <a:p>
            <a:r>
              <a:rPr lang="en-GB" sz="2800" dirty="0">
                <a:latin typeface="Arial" panose="020B0604020202020204" pitchFamily="34" charset="0"/>
                <a:cs typeface="Arial" panose="020B0604020202020204" pitchFamily="34" charset="0"/>
              </a:rPr>
              <a:t>            The uniqueness of Ritz Carlton services</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The art that makes you feel at home</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Ritz-Carlton has constantly given  close consideration to choosing administration laborers and not simply contracting them and having various techniques contrasted with its rivals , but to get the right individuals to deliver the best service.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Ritz-Carlton hotel staff get over 100 hours of value instruction preparing planned for encouraging a pledge to premium service, taking care of issues, setting key quality plans, and creating new thoughts.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In addition, the Ritz-Carlton enables its staff to fulfil the requirements of clients and make them faithful to the Ritz name. By applying the philosophy, 'We are Women and Courteous fellow Serving Women and Man of honour'. It gives the administration faculty a feeling of nobility in their introduction, themselves and who they work for. The Ritz-Carlton sets aside the effort to affirm their worker is all around prepared and consequently diminishes turnover, this improves the confidence of the representative and gives chances to them to progress inside the inn. By the Ritz-Carlton engaging their representative individuals to be watchful to deliver noteworthy or 'stunning' minutes for the client, is one certain approach to be over anticipating visitor prerequisites. Moreover, the staff is engaged to 'move heaven and earth to satisfy a client', to enrol the help of different staffs to manage an issue rapidly, to spend up $5000 to please a guest</a:t>
            </a:r>
          </a:p>
        </p:txBody>
      </p:sp>
    </p:spTree>
    <p:extLst>
      <p:ext uri="{BB962C8B-B14F-4D97-AF65-F5344CB8AC3E}">
        <p14:creationId xmlns:p14="http://schemas.microsoft.com/office/powerpoint/2010/main" val="2295874757"/>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764B-4171-4774-B4FF-4BEDA8CBEF63}"/>
              </a:ext>
            </a:extLst>
          </p:cNvPr>
          <p:cNvSpPr>
            <a:spLocks noGrp="1"/>
          </p:cNvSpPr>
          <p:nvPr>
            <p:ph type="title"/>
          </p:nvPr>
        </p:nvSpPr>
        <p:spPr>
          <a:xfrm>
            <a:off x="6476999" y="216354"/>
            <a:ext cx="4686301" cy="735255"/>
          </a:xfrm>
        </p:spPr>
        <p:txBody>
          <a:bodyPr vert="horz" lIns="91440" tIns="45720" rIns="91440" bIns="45720" rtlCol="0" anchor="ctr">
            <a:normAutofit fontScale="90000"/>
          </a:bodyPr>
          <a:lstStyle/>
          <a:p>
            <a:r>
              <a:rPr lang="en-US" sz="4400" kern="1200">
                <a:solidFill>
                  <a:srgbClr val="FF0000"/>
                </a:solidFill>
                <a:latin typeface="Arial"/>
                <a:cs typeface="Arial"/>
              </a:rPr>
              <a:t>Appraisal</a:t>
            </a:r>
          </a:p>
        </p:txBody>
      </p:sp>
      <p:pic>
        <p:nvPicPr>
          <p:cNvPr id="5" name="Picture 5" descr="A group of people walking down a sidewalk in front of a building&#10;&#10;Description generated with very high confidence">
            <a:extLst>
              <a:ext uri="{FF2B5EF4-FFF2-40B4-BE49-F238E27FC236}">
                <a16:creationId xmlns:a16="http://schemas.microsoft.com/office/drawing/2014/main" id="{0FF54A74-8E53-4F02-8546-3A567091F42A}"/>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655" r="3" b="3"/>
          <a:stretch/>
        </p:blipFill>
        <p:spPr>
          <a:xfrm>
            <a:off x="20" y="-2"/>
            <a:ext cx="4064296" cy="2281286"/>
          </a:xfrm>
          <a:prstGeom prst="rect">
            <a:avLst/>
          </a:prstGeom>
        </p:spPr>
      </p:pic>
      <p:sp>
        <p:nvSpPr>
          <p:cNvPr id="4" name="Text Placeholder 3">
            <a:extLst>
              <a:ext uri="{FF2B5EF4-FFF2-40B4-BE49-F238E27FC236}">
                <a16:creationId xmlns:a16="http://schemas.microsoft.com/office/drawing/2014/main" id="{27640F52-AEDC-4A23-AA7E-EDB400332D07}"/>
              </a:ext>
            </a:extLst>
          </p:cNvPr>
          <p:cNvSpPr>
            <a:spLocks noGrp="1"/>
          </p:cNvSpPr>
          <p:nvPr>
            <p:ph type="body" sz="half" idx="2"/>
          </p:nvPr>
        </p:nvSpPr>
        <p:spPr>
          <a:xfrm>
            <a:off x="4212053" y="2157413"/>
            <a:ext cx="7706058" cy="4694374"/>
          </a:xfrm>
        </p:spPr>
        <p:txBody>
          <a:bodyPr vert="horz" lIns="91440" tIns="45720" rIns="91440" bIns="45720" rtlCol="0" anchor="t">
            <a:noAutofit/>
          </a:bodyPr>
          <a:lstStyle/>
          <a:p>
            <a:r>
              <a:rPr lang="en-GB" sz="1600" dirty="0">
                <a:latin typeface="Arial" panose="020B0604020202020204" pitchFamily="34" charset="0"/>
                <a:cs typeface="Arial" panose="020B0604020202020204" pitchFamily="34" charset="0"/>
              </a:rPr>
              <a:t>I came here anticipating that it should be the best hotel I've ever stayed in bed and oh Lord did it deliver. We were moved up to a Pinnacle suite to commend our commemoration and it was everything we could have sought after. The lodging is perfect, and we could have lived in that suite for quite a long time with no issue as it was so enormous and had all that we required. The bed was overly agreeable Est the perspectives were simply amazing. Although the lodging itself is incredible, its staff is truly what puts it over each other inn I\'ve been to. We could see they needed us to be cheerful and to make the most of our excursion and made a huge amount of little signals to make it as noteworthy and charming as would be prudent. We got deferred on appearance and they pushed back our booking with no issue and consistently appeared to be truly glad to invite us back to the inn after our outing. Exceptional gratitude to Nanami on that front, her excitement truly shows, and we were constantly invited to the lodging with her smile. I recommend the Ritz Tokyo on the off chance that you need to binge spend while in this stunning city. Regardless of whether you need to save money on suppers, there are a lot of alternatives first floor including the Maison Kayseri pastry shop that makes awesome products.</a:t>
            </a:r>
            <a:endParaRPr lang="en-US" sz="1600" dirty="0">
              <a:latin typeface="Arial" panose="020B0604020202020204" pitchFamily="34" charset="0"/>
              <a:cs typeface="Arial" panose="020B0604020202020204" pitchFamily="34" charset="0"/>
            </a:endParaRPr>
          </a:p>
        </p:txBody>
      </p:sp>
      <p:pic>
        <p:nvPicPr>
          <p:cNvPr id="13" name="Picture 13" descr="A group of people sitting at a table in front of a television&#10;&#10;Description generated with high confidence">
            <a:extLst>
              <a:ext uri="{FF2B5EF4-FFF2-40B4-BE49-F238E27FC236}">
                <a16:creationId xmlns:a16="http://schemas.microsoft.com/office/drawing/2014/main" id="{3C4635C7-48B2-4649-8DD9-AF124EF1450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3" b="15597"/>
          <a:stretch/>
        </p:blipFill>
        <p:spPr>
          <a:xfrm>
            <a:off x="20" y="2285777"/>
            <a:ext cx="4064292" cy="2281271"/>
          </a:xfrm>
          <a:prstGeom prst="rect">
            <a:avLst/>
          </a:prstGeom>
        </p:spPr>
      </p:pic>
      <p:pic>
        <p:nvPicPr>
          <p:cNvPr id="17" name="Picture 17" descr="A bedroom with a bed and desk in a hotel room&#10;&#10;Description generated with very high confidence">
            <a:extLst>
              <a:ext uri="{FF2B5EF4-FFF2-40B4-BE49-F238E27FC236}">
                <a16:creationId xmlns:a16="http://schemas.microsoft.com/office/drawing/2014/main" id="{631767F9-9602-40E1-9EA4-01039395A91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22026" r="2" b="4078"/>
          <a:stretch/>
        </p:blipFill>
        <p:spPr>
          <a:xfrm>
            <a:off x="2" y="4605434"/>
            <a:ext cx="4064311" cy="2252566"/>
          </a:xfrm>
          <a:prstGeom prst="rect">
            <a:avLst/>
          </a:prstGeom>
        </p:spPr>
      </p:pic>
    </p:spTree>
    <p:extLst>
      <p:ext uri="{BB962C8B-B14F-4D97-AF65-F5344CB8AC3E}">
        <p14:creationId xmlns:p14="http://schemas.microsoft.com/office/powerpoint/2010/main" val="286520062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63CB-AEE4-4A12-8CF7-0DEADA1654E6}"/>
              </a:ext>
            </a:extLst>
          </p:cNvPr>
          <p:cNvSpPr>
            <a:spLocks noGrp="1"/>
          </p:cNvSpPr>
          <p:nvPr>
            <p:ph type="title"/>
          </p:nvPr>
        </p:nvSpPr>
        <p:spPr>
          <a:xfrm>
            <a:off x="1154954" y="142875"/>
            <a:ext cx="8825659" cy="695325"/>
          </a:xfrm>
        </p:spPr>
        <p:txBody>
          <a:bodyPr/>
          <a:lstStyle/>
          <a:p>
            <a:r>
              <a:rPr lang="en-GB" sz="3200" dirty="0">
                <a:latin typeface="Arial" panose="020B0604020202020204" pitchFamily="34" charset="0"/>
                <a:cs typeface="Arial" panose="020B0604020202020204" pitchFamily="34" charset="0"/>
              </a:rPr>
              <a:t>Environment</a:t>
            </a:r>
          </a:p>
        </p:txBody>
      </p:sp>
      <p:sp>
        <p:nvSpPr>
          <p:cNvPr id="3" name="Text Placeholder 2">
            <a:extLst>
              <a:ext uri="{FF2B5EF4-FFF2-40B4-BE49-F238E27FC236}">
                <a16:creationId xmlns:a16="http://schemas.microsoft.com/office/drawing/2014/main" id="{FD1DF22E-2034-4D06-A97F-80747E400538}"/>
              </a:ext>
            </a:extLst>
          </p:cNvPr>
          <p:cNvSpPr>
            <a:spLocks noGrp="1"/>
          </p:cNvSpPr>
          <p:nvPr>
            <p:ph type="body" sz="half" idx="2"/>
          </p:nvPr>
        </p:nvSpPr>
        <p:spPr>
          <a:xfrm>
            <a:off x="469154" y="1066800"/>
            <a:ext cx="11722846" cy="5791200"/>
          </a:xfrm>
        </p:spPr>
        <p:txBody>
          <a:bodyPr>
            <a:normAutofit fontScale="92500" lnSpcReduction="20000"/>
          </a:bodyPr>
          <a:lstStyle/>
          <a:p>
            <a:r>
              <a:rPr lang="en-GB" dirty="0"/>
              <a:t>Support. Secure. Experience. These are the rules that guide The Ritz-Carlton Ecological Obligation procedure and objectives, including: </a:t>
            </a:r>
          </a:p>
          <a:p>
            <a:endParaRPr lang="en-GB" dirty="0"/>
          </a:p>
          <a:p>
            <a:r>
              <a:rPr lang="en-GB" dirty="0"/>
              <a:t>further diminishing vitality and water utilization 20% by 2020 (Vitality 20 percent for each kWh/moulded m2; Water 20 percent for every consumed room. Benchmark: 2007); </a:t>
            </a:r>
          </a:p>
          <a:p>
            <a:endParaRPr lang="en-GB" dirty="0"/>
          </a:p>
          <a:p>
            <a:r>
              <a:rPr lang="en-GB" dirty="0"/>
              <a:t>expanding neighbourhood and natural feasting choices by banding together with nearby ranchers, producers and, fish purveyors; </a:t>
            </a:r>
          </a:p>
          <a:p>
            <a:endParaRPr lang="en-GB" dirty="0"/>
          </a:p>
          <a:p>
            <a:r>
              <a:rPr lang="en-GB" dirty="0"/>
              <a:t>sourcing ecologically favoured items; </a:t>
            </a:r>
          </a:p>
          <a:p>
            <a:endParaRPr lang="en-GB" dirty="0"/>
          </a:p>
          <a:p>
            <a:r>
              <a:rPr lang="en-GB" dirty="0"/>
              <a:t>enabling our lodging improvement accomplices to manufacture green hotels; </a:t>
            </a:r>
          </a:p>
          <a:p>
            <a:endParaRPr lang="en-GB" dirty="0"/>
          </a:p>
          <a:p>
            <a:r>
              <a:rPr lang="en-GB" dirty="0"/>
              <a:t>connecting with and rousing our workers and visitors in protection endeavours. </a:t>
            </a:r>
          </a:p>
          <a:p>
            <a:endParaRPr lang="en-GB" dirty="0"/>
          </a:p>
          <a:p>
            <a:r>
              <a:rPr lang="en-GB" dirty="0"/>
              <a:t> Ritz Carlton is centered around incorporating ecological manageability all through our business, including engineering and development, lodging activities, and acquisition. A far-reaching set of activities and practices are set up, intended to lessen vitality use, water utilization, and waste, while database and checking frameworks help us to follow utilization and screen progress against objectives.</a:t>
            </a:r>
          </a:p>
        </p:txBody>
      </p:sp>
    </p:spTree>
    <p:extLst>
      <p:ext uri="{BB962C8B-B14F-4D97-AF65-F5344CB8AC3E}">
        <p14:creationId xmlns:p14="http://schemas.microsoft.com/office/powerpoint/2010/main" val="2584299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8">
            <a:extLst>
              <a:ext uri="{FF2B5EF4-FFF2-40B4-BE49-F238E27FC236}">
                <a16:creationId xmlns:a16="http://schemas.microsoft.com/office/drawing/2014/main" id="{E89ED5F7-8269-4F20-B77F-70D4AA7A9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873202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2" descr="A close up of a logo&#10;&#10;Description generated with high confidence">
            <a:extLst>
              <a:ext uri="{FF2B5EF4-FFF2-40B4-BE49-F238E27FC236}">
                <a16:creationId xmlns:a16="http://schemas.microsoft.com/office/drawing/2014/main" id="{E36EB2AE-6261-4CDE-B447-4158C5BA71CC}"/>
              </a:ext>
            </a:extLst>
          </p:cNvPr>
          <p:cNvPicPr>
            <a:picLocks noChangeAspect="1"/>
          </p:cNvPicPr>
          <p:nvPr/>
        </p:nvPicPr>
        <p:blipFill>
          <a:blip r:embed="rId3"/>
          <a:stretch>
            <a:fillRect/>
          </a:stretch>
        </p:blipFill>
        <p:spPr>
          <a:xfrm>
            <a:off x="250283" y="174622"/>
            <a:ext cx="11608848" cy="6459478"/>
          </a:xfrm>
          <a:prstGeom prst="rect">
            <a:avLst/>
          </a:prstGeom>
        </p:spPr>
      </p:pic>
    </p:spTree>
    <p:extLst>
      <p:ext uri="{BB962C8B-B14F-4D97-AF65-F5344CB8AC3E}">
        <p14:creationId xmlns:p14="http://schemas.microsoft.com/office/powerpoint/2010/main" val="3752960653"/>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picture containing wall, table, indoor, counter&#10;&#10;Description generated with very high confidence">
            <a:extLst>
              <a:ext uri="{FF2B5EF4-FFF2-40B4-BE49-F238E27FC236}">
                <a16:creationId xmlns:a16="http://schemas.microsoft.com/office/drawing/2014/main" id="{B147BBA7-71C5-457F-9275-F0472BEBEA36}"/>
              </a:ext>
            </a:extLst>
          </p:cNvPr>
          <p:cNvPicPr>
            <a:picLocks noChangeAspect="1"/>
          </p:cNvPicPr>
          <p:nvPr/>
        </p:nvPicPr>
        <p:blipFill rotWithShape="1">
          <a:blip r:embed="rId2">
            <a:duotone>
              <a:prstClr val="black"/>
              <a:schemeClr val="tx2">
                <a:tint val="45000"/>
                <a:satMod val="400000"/>
              </a:schemeClr>
            </a:duotone>
            <a:alphaModFix amt="35000"/>
            <a:extLst>
              <a:ext uri="{837473B0-CC2E-450A-ABE3-18F120FF3D39}">
                <a1611:picAttrSrcUrl xmlns:a1611="http://schemas.microsoft.com/office/drawing/2016/11/main" r:id="rId3"/>
              </a:ext>
            </a:extLst>
          </a:blip>
          <a:srcRect t="18494" b="6528"/>
          <a:stretch/>
        </p:blipFill>
        <p:spPr>
          <a:xfrm>
            <a:off x="-43139" y="43124"/>
            <a:ext cx="12192000" cy="6855958"/>
          </a:xfrm>
          <a:prstGeom prst="rect">
            <a:avLst/>
          </a:prstGeom>
        </p:spPr>
      </p:pic>
      <p:sp>
        <p:nvSpPr>
          <p:cNvPr id="2" name="Title 1">
            <a:extLst>
              <a:ext uri="{FF2B5EF4-FFF2-40B4-BE49-F238E27FC236}">
                <a16:creationId xmlns:a16="http://schemas.microsoft.com/office/drawing/2014/main" id="{901394E2-2814-4592-84A9-21308A46FAB8}"/>
              </a:ext>
            </a:extLst>
          </p:cNvPr>
          <p:cNvSpPr>
            <a:spLocks noGrp="1"/>
          </p:cNvSpPr>
          <p:nvPr>
            <p:ph type="title"/>
          </p:nvPr>
        </p:nvSpPr>
        <p:spPr>
          <a:xfrm>
            <a:off x="2483248" y="116705"/>
            <a:ext cx="4704952" cy="1627488"/>
          </a:xfrm>
        </p:spPr>
        <p:txBody>
          <a:bodyPr vert="horz" lIns="91440" tIns="45720" rIns="91440" bIns="45720" rtlCol="0" anchor="ctr">
            <a:normAutofit/>
          </a:bodyPr>
          <a:lstStyle/>
          <a:p>
            <a:r>
              <a:rPr lang="en-US" sz="4400" kern="1200" dirty="0">
                <a:solidFill>
                  <a:srgbClr val="FF0000"/>
                </a:solidFill>
                <a:latin typeface="Arial"/>
                <a:cs typeface="Arial"/>
              </a:rPr>
              <a:t>Conclusion</a:t>
            </a:r>
          </a:p>
        </p:txBody>
      </p:sp>
      <p:pic>
        <p:nvPicPr>
          <p:cNvPr id="5" name="Picture 5" descr="A view of a city at night&#10;&#10;Description generated with very high confidence">
            <a:extLst>
              <a:ext uri="{FF2B5EF4-FFF2-40B4-BE49-F238E27FC236}">
                <a16:creationId xmlns:a16="http://schemas.microsoft.com/office/drawing/2014/main" id="{5FECC1F2-FFD8-42A3-BC3A-3EB4C5C8ADFE}"/>
              </a:ext>
            </a:extLst>
          </p:cNvPr>
          <p:cNvPicPr>
            <a:picLocks noGrp="1" noChangeAspect="1"/>
          </p:cNvPicPr>
          <p:nvPr>
            <p:ph idx="1"/>
          </p:nvPr>
        </p:nvPicPr>
        <p:blipFill rotWithShape="1">
          <a:blip r:embed="rId4">
            <a:extLst>
              <a:ext uri="{837473B0-CC2E-450A-ABE3-18F120FF3D39}">
                <a1611:picAttrSrcUrl xmlns:a1611="http://schemas.microsoft.com/office/drawing/2016/11/main" r:id="rId5"/>
              </a:ext>
            </a:extLst>
          </a:blip>
          <a:srcRect t="1768" r="-4" b="-4"/>
          <a:stretch/>
        </p:blipFill>
        <p:spPr>
          <a:xfrm>
            <a:off x="7689829" y="-2055"/>
            <a:ext cx="4502173" cy="3316924"/>
          </a:xfrm>
          <a:custGeom>
            <a:avLst/>
            <a:gdLst>
              <a:gd name="connsiteX0" fmla="*/ 154695 w 4502173"/>
              <a:gd name="connsiteY0" fmla="*/ 0 h 3316924"/>
              <a:gd name="connsiteX1" fmla="*/ 4502173 w 4502173"/>
              <a:gd name="connsiteY1" fmla="*/ 0 h 3316924"/>
              <a:gd name="connsiteX2" fmla="*/ 4502173 w 4502173"/>
              <a:gd name="connsiteY2" fmla="*/ 2237639 h 3316924"/>
              <a:gd name="connsiteX3" fmla="*/ 4365663 w 4502173"/>
              <a:gd name="connsiteY3" fmla="*/ 2420191 h 3316924"/>
              <a:gd name="connsiteX4" fmla="*/ 2464181 w 4502173"/>
              <a:gd name="connsiteY4" fmla="*/ 3316924 h 3316924"/>
              <a:gd name="connsiteX5" fmla="*/ 0 w 4502173"/>
              <a:gd name="connsiteY5" fmla="*/ 852743 h 3316924"/>
              <a:gd name="connsiteX6" fmla="*/ 110786 w 4502173"/>
              <a:gd name="connsiteY6" fmla="*/ 119971 h 3316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4" name="Text Placeholder 3">
            <a:extLst>
              <a:ext uri="{FF2B5EF4-FFF2-40B4-BE49-F238E27FC236}">
                <a16:creationId xmlns:a16="http://schemas.microsoft.com/office/drawing/2014/main" id="{90088FD7-F0D4-4D05-A5A4-C00BC8C9C076}"/>
              </a:ext>
            </a:extLst>
          </p:cNvPr>
          <p:cNvSpPr>
            <a:spLocks noGrp="1"/>
          </p:cNvSpPr>
          <p:nvPr>
            <p:ph type="body" sz="half" idx="2"/>
          </p:nvPr>
        </p:nvSpPr>
        <p:spPr>
          <a:xfrm>
            <a:off x="805542" y="1736172"/>
            <a:ext cx="6267639" cy="4676928"/>
          </a:xfrm>
        </p:spPr>
        <p:txBody>
          <a:bodyPr vert="horz" lIns="91440" tIns="45720" rIns="91440" bIns="45720" rtlCol="0" anchor="t">
            <a:noAutofit/>
          </a:bodyPr>
          <a:lstStyle/>
          <a:p>
            <a:pPr indent="-228600">
              <a:buFont typeface="Arial" panose="020B0604020202020204" pitchFamily="34" charset="0"/>
              <a:buChar char="•"/>
            </a:pPr>
            <a:r>
              <a:rPr lang="en-GB" sz="1800" dirty="0">
                <a:latin typeface="Arial"/>
                <a:cs typeface="Arial"/>
              </a:rPr>
              <a:t>The result of the most luxurious hotels is located in the highest point of the highest structure in the most populated city on the planet, Ritz-Carlton Tokyo has it all. From the luxurious and modern rooms, the high-speed internet is free parking and with the best valet services, with a superb arrangement of the spa and fitness rooms and in particular a perfect room service, with a polyglot service staff amazing views granted. Michelin star restaurant and perfect service will ensure that you will feel like a king. The ultra-educated staff is committed to putting their heart into what they do to ensure that every visitor is satisfied with the service and leaves the hotel with amazing memories and this is why the Ritz-Carlton is more than just a hotel. It's a lifestyle to the rank of art.</a:t>
            </a:r>
            <a:endParaRPr lang="en-US" sz="1800" dirty="0">
              <a:latin typeface="Arial"/>
              <a:cs typeface="Arial"/>
            </a:endParaRPr>
          </a:p>
        </p:txBody>
      </p:sp>
      <p:pic>
        <p:nvPicPr>
          <p:cNvPr id="13" name="Picture 13" descr="A bowl of food on a plate&#10;&#10;Description generated with very high confidence">
            <a:extLst>
              <a:ext uri="{FF2B5EF4-FFF2-40B4-BE49-F238E27FC236}">
                <a16:creationId xmlns:a16="http://schemas.microsoft.com/office/drawing/2014/main" id="{2E62063A-D652-42F6-BAF0-CB0D8EDF978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31016" r="848" b="-4"/>
          <a:stretch/>
        </p:blipFill>
        <p:spPr>
          <a:xfrm>
            <a:off x="8768834" y="4082148"/>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41606582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DF5016-C335-49DC-8B57-A6E4F3769E0C}"/>
              </a:ext>
            </a:extLst>
          </p:cNvPr>
          <p:cNvSpPr txBox="1"/>
          <p:nvPr/>
        </p:nvSpPr>
        <p:spPr>
          <a:xfrm>
            <a:off x="228600" y="629266"/>
            <a:ext cx="9672484" cy="19424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endParaRPr lang="en-US" sz="1100" b="0" i="0" kern="1200" dirty="0">
              <a:solidFill>
                <a:schemeClr val="tx2"/>
              </a:solidFill>
              <a:latin typeface="+mj-lt"/>
              <a:ea typeface="+mj-ea"/>
              <a:cs typeface="+mj-cs"/>
            </a:endParaRPr>
          </a:p>
        </p:txBody>
      </p:sp>
      <p:sp>
        <p:nvSpPr>
          <p:cNvPr id="5" name="TextBox 4">
            <a:extLst>
              <a:ext uri="{FF2B5EF4-FFF2-40B4-BE49-F238E27FC236}">
                <a16:creationId xmlns:a16="http://schemas.microsoft.com/office/drawing/2014/main" id="{48648A91-93DA-4E88-8863-DCE49D243CB3}"/>
              </a:ext>
            </a:extLst>
          </p:cNvPr>
          <p:cNvSpPr txBox="1"/>
          <p:nvPr/>
        </p:nvSpPr>
        <p:spPr>
          <a:xfrm>
            <a:off x="1103311" y="2052214"/>
            <a:ext cx="5965394" cy="41961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p:txBody>
      </p:sp>
      <p:graphicFrame>
        <p:nvGraphicFramePr>
          <p:cNvPr id="4" name="Table 3">
            <a:extLst>
              <a:ext uri="{FF2B5EF4-FFF2-40B4-BE49-F238E27FC236}">
                <a16:creationId xmlns:a16="http://schemas.microsoft.com/office/drawing/2014/main" id="{31B96274-E18A-4D98-A74D-A8D6BD818CD4}"/>
              </a:ext>
            </a:extLst>
          </p:cNvPr>
          <p:cNvGraphicFramePr>
            <a:graphicFrameLocks noGrp="1"/>
          </p:cNvGraphicFramePr>
          <p:nvPr>
            <p:extLst>
              <p:ext uri="{D42A27DB-BD31-4B8C-83A1-F6EECF244321}">
                <p14:modId xmlns:p14="http://schemas.microsoft.com/office/powerpoint/2010/main" val="1913842329"/>
              </p:ext>
            </p:extLst>
          </p:nvPr>
        </p:nvGraphicFramePr>
        <p:xfrm>
          <a:off x="8191984" y="2052213"/>
          <a:ext cx="2694230" cy="4196189"/>
        </p:xfrm>
        <a:graphic>
          <a:graphicData uri="http://schemas.openxmlformats.org/drawingml/2006/table">
            <a:tbl>
              <a:tblPr firstRow="1" bandRow="1">
                <a:noFill/>
                <a:tableStyleId>{5C22544A-7EE6-4342-B048-85BDC9FD1C3A}</a:tableStyleId>
              </a:tblPr>
              <a:tblGrid>
                <a:gridCol w="1347115">
                  <a:extLst>
                    <a:ext uri="{9D8B030D-6E8A-4147-A177-3AD203B41FA5}">
                      <a16:colId xmlns:a16="http://schemas.microsoft.com/office/drawing/2014/main" val="1714007489"/>
                    </a:ext>
                  </a:extLst>
                </a:gridCol>
                <a:gridCol w="1347115">
                  <a:extLst>
                    <a:ext uri="{9D8B030D-6E8A-4147-A177-3AD203B41FA5}">
                      <a16:colId xmlns:a16="http://schemas.microsoft.com/office/drawing/2014/main" val="2907365925"/>
                    </a:ext>
                  </a:extLst>
                </a:gridCol>
              </a:tblGrid>
              <a:tr h="913561">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88424501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4797253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665878263"/>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86477654"/>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935005903"/>
                  </a:ext>
                </a:extLst>
              </a:tr>
            </a:tbl>
          </a:graphicData>
        </a:graphic>
      </p:graphicFrame>
      <p:sp>
        <p:nvSpPr>
          <p:cNvPr id="3" name="Rectangle 2">
            <a:extLst>
              <a:ext uri="{FF2B5EF4-FFF2-40B4-BE49-F238E27FC236}">
                <a16:creationId xmlns:a16="http://schemas.microsoft.com/office/drawing/2014/main" id="{B6A91DC9-601A-496D-8FDE-133D73749AA1}"/>
              </a:ext>
            </a:extLst>
          </p:cNvPr>
          <p:cNvSpPr/>
          <p:nvPr/>
        </p:nvSpPr>
        <p:spPr>
          <a:xfrm>
            <a:off x="228600" y="200026"/>
            <a:ext cx="8915400" cy="7571303"/>
          </a:xfrm>
          <a:prstGeom prst="rect">
            <a:avLst/>
          </a:prstGeom>
        </p:spPr>
        <p:txBody>
          <a:bodyPr wrap="square">
            <a:spAutoFit/>
          </a:bodyPr>
          <a:lstStyle/>
          <a:p>
            <a:r>
              <a:rPr lang="en-GB" dirty="0"/>
              <a:t>-AL Sabbagh, K. and Ahmad, S. (2013). Values-based organization – Ritz Carlton Abu Dhabi Hotel. Emerald Emerging Markets Case Studies, 3(6), pp.1 -6.accessed 02/10/2019</a:t>
            </a:r>
          </a:p>
          <a:p>
            <a:endParaRPr lang="en-GB" dirty="0"/>
          </a:p>
          <a:p>
            <a:r>
              <a:rPr lang="en-GB" dirty="0"/>
              <a:t>-A.Yeung. (2006). Setting people up for success: How the Portman Ritz-Carlton hotel gets the best from its people. Human Resource Management, 45(2), pp.267-275.accessed 02/10/2019</a:t>
            </a:r>
          </a:p>
          <a:p>
            <a:endParaRPr lang="en-GB" dirty="0"/>
          </a:p>
          <a:p>
            <a:r>
              <a:rPr lang="en-GB" dirty="0"/>
              <a:t>-Bacon, T. and Pugh, D. (2004). Ritz-Carlton and EMC: The gold standards in operational behavioural differentiation. Journal of Organizational Excellence, 23(2), pp.61-76.accessed 01/10/2019</a:t>
            </a:r>
          </a:p>
          <a:p>
            <a:r>
              <a:rPr lang="en-GB" dirty="0"/>
              <a:t>-</a:t>
            </a:r>
          </a:p>
          <a:p>
            <a:r>
              <a:rPr lang="en-GB" dirty="0"/>
              <a:t>-C.Partlow. (1993). How Ritz-Carlton applies “TQM”. The Cornell Hotel and Restaurant Administration Quarterly, 34(4), pp.16-24.accessed 02/10/2019</a:t>
            </a:r>
          </a:p>
          <a:p>
            <a:endParaRPr lang="en-GB" dirty="0"/>
          </a:p>
          <a:p>
            <a:r>
              <a:rPr lang="en-GB" dirty="0"/>
              <a:t>-Gordon, J. (2007). Redefining elegance (training at Ritz-Carlton). Human Resource Management International Digest, 15(6).accessed 02/10/2019</a:t>
            </a:r>
          </a:p>
          <a:p>
            <a:endParaRPr lang="en-GB" dirty="0"/>
          </a:p>
          <a:p>
            <a:r>
              <a:rPr lang="en-GB" dirty="0"/>
              <a:t>-Delighted, returning customers: service the Ritz‐Carlton way. (2004). Strategic Direction, 20(11), pp.7-9.accessed 02/10/2019.No author</a:t>
            </a:r>
          </a:p>
          <a:p>
            <a:endParaRPr lang="en-GB" dirty="0"/>
          </a:p>
          <a:p>
            <a:r>
              <a:rPr lang="en-GB" dirty="0"/>
              <a:t>-Weldon, E. and Chang, M. (2004). The Portman Ritz-Carlton Shanghai: Asia's Best Employer. Asian Journal of Management Cases, 1(1), pp.109-120.accessed 02/10/2019</a:t>
            </a:r>
          </a:p>
          <a:p>
            <a:endParaRPr lang="en-GB" dirty="0"/>
          </a:p>
          <a:p>
            <a:endParaRPr lang="en-GB" dirty="0"/>
          </a:p>
          <a:p>
            <a:endParaRPr lang="en-GB" dirty="0"/>
          </a:p>
        </p:txBody>
      </p:sp>
    </p:spTree>
    <p:extLst>
      <p:ext uri="{BB962C8B-B14F-4D97-AF65-F5344CB8AC3E}">
        <p14:creationId xmlns:p14="http://schemas.microsoft.com/office/powerpoint/2010/main" val="1179996701"/>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otalTime>106</TotalTime>
  <Words>1026</Words>
  <Application>Microsoft Office PowerPoint</Application>
  <PresentationFormat>Widescreen</PresentationFormat>
  <Paragraphs>91</Paragraphs>
  <Slides>16</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Algerian</vt:lpstr>
      <vt:lpstr>Arial</vt:lpstr>
      <vt:lpstr>Century Gothic</vt:lpstr>
      <vt:lpstr>Wingdings 3</vt:lpstr>
      <vt:lpstr>Ion</vt:lpstr>
      <vt:lpstr>Welcome to</vt:lpstr>
      <vt:lpstr>PowerPoint Presentation</vt:lpstr>
      <vt:lpstr>PowerPoint Presentation</vt:lpstr>
      <vt:lpstr>The Organization</vt:lpstr>
      <vt:lpstr>Where ?</vt:lpstr>
      <vt:lpstr>History</vt:lpstr>
      <vt:lpstr>PowerPoint Presentation</vt:lpstr>
      <vt:lpstr>Services</vt:lpstr>
      <vt:lpstr>Event facilities: The Chapel, an exquisite, on-site venue with Swarovski precious stone implanted windows, restored rooms, for example, The Ritz-Carlton Grand Ballroom hall and The Parkview Room, Supplementing these Tokyo wedding settings is an exclusive requirement of administration, which incorporates custom wedding. bundles and menus made by a Michelin expert-featured culinary expert.</vt:lpstr>
      <vt:lpstr>Unique Selling Point (USP)</vt:lpstr>
      <vt:lpstr>            The uniqueness of Ritz Carlton services                The art that makes you feel at home   Ritz-Carlton has constantly given  close consideration to choosing administration laborers and not simply contracting them and having various techniques contrasted with its rivals , but to get the right individuals to deliver the best service.  The Ritz-Carlton hotel staff get over 100 hours of value instruction preparing planned for encouraging a pledge to premium service, taking care of issues, setting key quality plans, and creating new thoughts.   In addition, the Ritz-Carlton enables its staff to fulfil the requirements of clients and make them faithful to the Ritz name. By applying the philosophy, 'We are Women and Courteous fellow Serving Women and Man of honour'. It gives the administration faculty a feeling of nobility in their introduction, themselves and who they work for. The Ritz-Carlton sets aside the effort to affirm their worker is all around prepared and consequently diminishes turnover, this improves the confidence of the representative and gives chances to them to progress inside the inn. By the Ritz-Carlton engaging their representative individuals to be watchful to deliver noteworthy or 'stunning' minutes for the client, is one certain approach to be over anticipating visitor prerequisites. Moreover, the staff is engaged to 'move heaven and earth to satisfy a client', to enrol the help of different staffs to manage an issue rapidly, to spend up $5000 to please a guest</vt:lpstr>
      <vt:lpstr>Appraisal</vt:lpstr>
      <vt:lpstr>Environment</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dc:title>
  <dc:creator>Stefan Ilie (1815223)</dc:creator>
  <cp:lastModifiedBy>Stefan Ilie (1815223)</cp:lastModifiedBy>
  <cp:revision>10</cp:revision>
  <dcterms:created xsi:type="dcterms:W3CDTF">2019-10-04T19:34:44Z</dcterms:created>
  <dcterms:modified xsi:type="dcterms:W3CDTF">2019-10-04T21:20:54Z</dcterms:modified>
</cp:coreProperties>
</file>