
<file path=[Content_Types].xml><?xml version="1.0" encoding="utf-8"?>
<Types xmlns="http://schemas.openxmlformats.org/package/2006/content-types">
  <Default Extension="rels" ContentType="application/vnd.openxmlformats-package.relationships+xml"/>
  <Override PartName="/ppt/slideLayouts/slideLayout1.xml" ContentType="application/vnd.openxmlformats-officedocument.presentationml.slideLayout+xml"/>
  <Default Extension="png" ContentType="image/png"/>
  <Default Extension="jpeg" ContentType="image/jpeg"/>
  <Default Extension="xml" ContentType="application/xml"/>
  <Override PartName="/ppt/slides/slide9.xml" ContentType="application/vnd.openxmlformats-officedocument.presentationml.slide+xml"/>
  <Override PartName="/ppt/slides/slide11.xml" ContentType="application/vnd.openxmlformats-officedocument.presentationml.slide+xml"/>
  <Override PartName="/ppt/slideLayouts/slideLayout16.xml" ContentType="application/vnd.openxmlformats-officedocument.presentationml.slideLayout+xml"/>
  <Override PartName="/ppt/tableStyles.xml" ContentType="application/vnd.openxmlformats-officedocument.presentationml.tableStyles+xml"/>
  <Override PartName="/ppt/slideLayouts/slideLayout8.xml" ContentType="application/vnd.openxmlformats-officedocument.presentationml.slideLayout+xml"/>
  <Override PartName="/ppt/slides/slide7.xml" ContentType="application/vnd.openxmlformats-officedocument.presentationml.slide+xml"/>
  <Override PartName="/ppt/slideLayouts/slideLayout14.xml" ContentType="application/vnd.openxmlformats-officedocument.presentationml.slideLayout+xml"/>
  <Override PartName="/ppt/slides/slide18.xml" ContentType="application/vnd.openxmlformats-officedocument.presentationml.slide+xml"/>
  <Override PartName="/ppt/slideLayouts/slideLayout6.xml" ContentType="application/vnd.openxmlformats-officedocument.presentationml.slideLayout+xml"/>
  <Override PartName="/ppt/slides/slide5.xml" ContentType="application/vnd.openxmlformats-officedocument.presentationml.slide+xml"/>
  <Override PartName="/ppt/slideLayouts/slideLayout12.xml" ContentType="application/vnd.openxmlformats-officedocument.presentationml.slideLayout+xml"/>
  <Override PartName="/ppt/slides/slide16.xml" ContentType="application/vnd.openxmlformats-officedocument.presentationml.slide+xml"/>
  <Override PartName="/ppt/slides/slide21.xml" ContentType="application/vnd.openxmlformats-officedocument.presentationml.slide+xml"/>
  <Override PartName="/ppt/slideMasters/slideMaster1.xml" ContentType="application/vnd.openxmlformats-officedocument.presentationml.slideMaster+xml"/>
  <Override PartName="/ppt/slideLayouts/slideLayout4.xml" ContentType="application/vnd.openxmlformats-officedocument.presentationml.slideLayout+xml"/>
  <Override PartName="/ppt/slides/slide3.xml" ContentType="application/vnd.openxmlformats-officedocument.presentationml.slide+xml"/>
  <Override PartName="/ppt/slideLayouts/slideLayout10.xml" ContentType="application/vnd.openxmlformats-officedocument.presentationml.slideLayout+xml"/>
  <Override PartName="/ppt/slides/slide14.xml" ContentType="application/vnd.openxmlformats-officedocument.presentationml.slide+xml"/>
  <Override PartName="/docProps/core.xml" ContentType="application/vnd.openxmlformats-package.core-properties+xml"/>
  <Override PartName="/docProps/app.xml" ContentType="application/vnd.openxmlformats-officedocument.extended-properties+xml"/>
  <Override PartName="/ppt/slideLayouts/slideLayout2.xml" ContentType="application/vnd.openxmlformats-officedocument.presentationml.slideLayout+xml"/>
  <Override PartName="/ppt/slides/slide1.xml" ContentType="application/vnd.openxmlformats-officedocument.presentationml.slide+xml"/>
  <Override PartName="/ppt/slides/slide12.xml" ContentType="application/vnd.openxmlformats-officedocument.presentationml.slide+xml"/>
  <Default Extension="bin" ContentType="application/vnd.openxmlformats-officedocument.presentationml.printerSettings"/>
  <Override PartName="/ppt/slideLayouts/slideLayout17.xml" ContentType="application/vnd.openxmlformats-officedocument.presentationml.slideLayout+xml"/>
  <Override PartName="/ppt/slides/slide10.xml" ContentType="application/vnd.openxmlformats-officedocument.presentationml.slide+xml"/>
  <Override PartName="/ppt/viewProps.xml" ContentType="application/vnd.openxmlformats-officedocument.presentationml.viewProps+xml"/>
  <Override PartName="/ppt/slides/slide8.xml" ContentType="application/vnd.openxmlformats-officedocument.presentationml.slide+xml"/>
  <Override PartName="/ppt/presentation.xml" ContentType="application/vnd.openxmlformats-officedocument.presentationml.presentation.main+xml"/>
  <Override PartName="/ppt/slides/slide19.xml" ContentType="application/vnd.openxmlformats-officedocument.presentationml.slide+xml"/>
  <Override PartName="/ppt/slideLayouts/slideLayout9.xml" ContentType="application/vnd.openxmlformats-officedocument.presentationml.slideLayout+xml"/>
  <Override PartName="/ppt/slideLayouts/slideLayout15.xml" ContentType="application/vnd.openxmlformats-officedocument.presentationml.slideLayout+xml"/>
  <Override PartName="/ppt/slideLayouts/slideLayout7.xml" ContentType="application/vnd.openxmlformats-officedocument.presentationml.slideLayout+xml"/>
  <Override PartName="/ppt/slides/slide6.xml" ContentType="application/vnd.openxmlformats-officedocument.presentationml.slide+xml"/>
  <Override PartName="/ppt/slideLayouts/slideLayout13.xml" ContentType="application/vnd.openxmlformats-officedocument.presentationml.slideLayout+xml"/>
  <Override PartName="/ppt/slides/slide17.xml" ContentType="application/vnd.openxmlformats-officedocument.presentationml.slide+xml"/>
  <Override PartName="/ppt/slideLayouts/slideLayout5.xml" ContentType="application/vnd.openxmlformats-officedocument.presentationml.slideLayout+xml"/>
  <Override PartName="/ppt/slides/slide4.xml" ContentType="application/vnd.openxmlformats-officedocument.presentationml.slide+xml"/>
  <Override PartName="/ppt/slideLayouts/slideLayout11.xml" ContentType="application/vnd.openxmlformats-officedocument.presentationml.slideLayout+xml"/>
  <Override PartName="/ppt/slides/slide15.xml" ContentType="application/vnd.openxmlformats-officedocument.presentationml.slide+xml"/>
  <Override PartName="/ppt/theme/theme1.xml" ContentType="application/vnd.openxmlformats-officedocument.theme+xml"/>
  <Override PartName="/ppt/slides/slide20.xml" ContentType="application/vnd.openxmlformats-officedocument.presentationml.slide+xml"/>
  <Override PartName="/ppt/presProps.xml" ContentType="application/vnd.openxmlformats-officedocument.presentationml.presProps+xml"/>
  <Override PartName="/ppt/slideLayouts/slideLayout3.xml" ContentType="application/vnd.openxmlformats-officedocument.presentationml.slideLayout+xml"/>
  <Override PartName="/ppt/slides/slide2.xml" ContentType="application/vnd.openxmlformats-officedocument.presentationml.slide+xml"/>
  <Override PartName="/ppt/slides/slide13.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autoCompressPictures="0">
  <p:sldMasterIdLst>
    <p:sldMasterId id="2147483648" r:id="rId1"/>
  </p:sldMasterIdLst>
  <p:sldIdLst>
    <p:sldId id="256" r:id="rId2"/>
    <p:sldId id="257" r:id="rId3"/>
    <p:sldId id="273" r:id="rId4"/>
    <p:sldId id="258" r:id="rId5"/>
    <p:sldId id="274" r:id="rId6"/>
    <p:sldId id="259" r:id="rId7"/>
    <p:sldId id="260" r:id="rId8"/>
    <p:sldId id="261" r:id="rId9"/>
    <p:sldId id="262" r:id="rId10"/>
    <p:sldId id="263" r:id="rId11"/>
    <p:sldId id="264" r:id="rId12"/>
    <p:sldId id="265" r:id="rId13"/>
    <p:sldId id="266" r:id="rId14"/>
    <p:sldId id="275" r:id="rId15"/>
    <p:sldId id="267" r:id="rId16"/>
    <p:sldId id="268" r:id="rId17"/>
    <p:sldId id="269" r:id="rId18"/>
    <p:sldId id="270" r:id="rId19"/>
    <p:sldId id="276" r:id="rId20"/>
    <p:sldId id="271" r:id="rId21"/>
    <p:sldId id="272"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a="http://schemas.openxmlformats.org/drawingml/2006/main" xmlns:r="http://schemas.openxmlformats.org/officeDocument/2006/relationships" xmlns:p="http://schemas.openxmlformats.org/presentationml/2006/main" xmlns:p15="http://schemas.microsoft.com/office/powerpoint/2012/main" xmlns:mv="urn:schemas-microsoft-com:mac:vml" xmlns:mc="http://schemas.openxmlformats.org/markup-compatibility/2006"/>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showPr showNarration="1">
    <p:present/>
    <p:sldAll/>
    <p:penClr>
      <a:prstClr val="red"/>
    </p:penClr>
    <p:extLst>
      <p:ext uri="{EC167BDD-8182-4AB7-AECC-EB403E3ABB37}">
        <p14:laserClr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a:srgbClr val="FF0000"/>
        </p14:laserClr>
      </p:ext>
      <p:ext uri="{2FDB2607-1784-4EEB-B798-7EB5836EED8A}">
        <p14:showMediaCtrls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
      </p:ext>
    </p:extLst>
  </p:showPr>
  <p:extLst>
    <p:ext uri="{E76CE94A-603C-4142-B9EB-6D1370010A27}">
      <p14:discardImageEditData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0"/>
    </p:ext>
    <p:ext uri="{D31A062A-798A-4329-ABDD-BBA856620510}">
      <p14:defaultImageDpi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20"/>
    </p:ext>
    <p:ext uri="{FD5EFAAD-0ECE-453E-9831-46B23BE46B34}">
      <p15:chartTrackingRefBased xmlns="" xmlns:a="http://schemas.openxmlformats.org/drawingml/2006/main" xmlns:r="http://schemas.openxmlformats.org/officeDocument/2006/relationships" xmlns:p="http://schemas.openxmlformats.org/presentationml/2006/main" xmlns:p15="http://schemas.microsoft.com/office/powerpoint/2012/main" xmlns:mv="urn:schemas-microsoft-com:mac:vml" xmlns:mc="http://schemas.openxmlformats.org/markup-compatibility/2006"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horzBarState="maximized">
    <p:restoredLeft sz="14994" autoAdjust="0"/>
    <p:restoredTop sz="94660"/>
  </p:normalViewPr>
  <p:slideViewPr>
    <p:cSldViewPr snapToGrid="0">
      <p:cViewPr varScale="1">
        <p:scale>
          <a:sx n="96" d="100"/>
          <a:sy n="96" d="100"/>
        </p:scale>
        <p:origin x="-96" y="-216"/>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printerSettings" Target="printerSettings/printerSettings1.bin"/><Relationship Id="rId24" Type="http://schemas.openxmlformats.org/officeDocument/2006/relationships/presProps" Target="presProps.xml"/><Relationship Id="rId25" Type="http://schemas.openxmlformats.org/officeDocument/2006/relationships/viewProps" Target="viewProps.xml"/><Relationship Id="rId26" Type="http://schemas.openxmlformats.org/officeDocument/2006/relationships/theme" Target="theme/theme1.xml"/><Relationship Id="rId27"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3/10/20</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3/10/20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3/10/20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3/10/20</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hyperlink" Target="https://www.alzheimers.org.uk/about-dementia/symptoms-and-diagnosis/symptoms/tips-for-communicating-dementia"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eg"/><Relationship Id="rId3" Type="http://schemas.openxmlformats.org/officeDocument/2006/relationships/image" Target="../media/image8.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3.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3.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a:xfrm>
            <a:off x="3869797" y="456070"/>
            <a:ext cx="7197726" cy="2421464"/>
          </a:xfrm>
        </p:spPr>
        <p:txBody>
          <a:bodyPr/>
          <a:lstStyle/>
          <a:p>
            <a:r>
              <a:rPr lang="en-GB" dirty="0"/>
              <a:t>Communicating With Patients with </a:t>
            </a:r>
            <a:r>
              <a:rPr lang="en-GB" dirty="0" err="1"/>
              <a:t>Demntia</a:t>
            </a:r>
            <a:endParaRPr lang="en-GB" dirty="0"/>
          </a:p>
        </p:txBody>
      </p:sp>
      <p:sp>
        <p:nvSpPr>
          <p:cNvPr id="3" name="Subtitle 2"/>
          <p:cNvSpPr>
            <a:spLocks noGrp="1"/>
          </p:cNvSpPr>
          <p:nvPr>
            <p:ph type="subTitle" idx="1"/>
          </p:nvPr>
        </p:nvSpPr>
        <p:spPr>
          <a:xfrm>
            <a:off x="0" y="5452533"/>
            <a:ext cx="7197726" cy="1405467"/>
          </a:xfrm>
        </p:spPr>
        <p:txBody>
          <a:bodyPr/>
          <a:lstStyle/>
          <a:p>
            <a:r>
              <a:rPr lang="en-GB" dirty="0"/>
              <a:t>Health Communication</a:t>
            </a:r>
          </a:p>
          <a:p>
            <a:r>
              <a:rPr lang="en-GB" dirty="0"/>
              <a:t>Neil Hapgood</a:t>
            </a:r>
          </a:p>
        </p:txBody>
      </p:sp>
      <p:sp>
        <p:nvSpPr>
          <p:cNvPr id="4" name="Title 1"/>
          <p:cNvSpPr txBox="1">
            <a:spLocks/>
          </p:cNvSpPr>
          <p:nvPr/>
        </p:nvSpPr>
        <p:spPr>
          <a:xfrm>
            <a:off x="4313231" y="3214740"/>
            <a:ext cx="7197726" cy="2421464"/>
          </a:xfrm>
          <a:prstGeom prst="rect">
            <a:avLst/>
          </a:prstGeom>
          <a:effectLst/>
        </p:spPr>
        <p:txBody>
          <a:bodyPr vert="horz" lIns="91440" tIns="45720" rIns="91440" bIns="45720" rtlCol="0" anchor="b">
            <a:normAutofit fontScale="92500" lnSpcReduction="20000"/>
          </a:bodyPr>
          <a:lstStyle/>
          <a:p>
            <a:pPr marL="0" marR="0" lvl="0" indent="0" algn="r" defTabSz="457200" rtl="0" eaLnBrk="1" fontAlgn="auto" latinLnBrk="0" hangingPunct="1">
              <a:lnSpc>
                <a:spcPct val="100000"/>
              </a:lnSpc>
              <a:spcBef>
                <a:spcPct val="0"/>
              </a:spcBef>
              <a:spcAft>
                <a:spcPts val="0"/>
              </a:spcAft>
              <a:buClrTx/>
              <a:buSzTx/>
              <a:buFontTx/>
              <a:buNone/>
              <a:tabLst/>
              <a:defRPr/>
            </a:pPr>
            <a:r>
              <a:rPr kumimoji="0" lang="en-GB" sz="4800" b="0" i="0" u="none" strike="noStrike" kern="1200" cap="all" spc="0" normalizeH="0" baseline="0" noProof="0" dirty="0" err="1" smtClean="0">
                <a:ln w="3175" cmpd="sng">
                  <a:noFill/>
                </a:ln>
                <a:solidFill>
                  <a:schemeClr val="tx1"/>
                </a:solidFill>
                <a:effectLst/>
                <a:uLnTx/>
                <a:uFillTx/>
                <a:latin typeface="+mj-lt"/>
                <a:ea typeface="+mj-ea"/>
                <a:cs typeface="+mj-cs"/>
              </a:rPr>
              <a:t>Cyfathrebu</a:t>
            </a:r>
            <a:r>
              <a:rPr kumimoji="0" lang="en-GB" sz="4800" b="0" i="0" u="none" strike="noStrike" kern="1200" cap="all" spc="0" normalizeH="0" baseline="0" noProof="0" dirty="0" smtClean="0">
                <a:ln w="3175" cmpd="sng">
                  <a:noFill/>
                </a:ln>
                <a:solidFill>
                  <a:schemeClr val="tx1"/>
                </a:solidFill>
                <a:effectLst/>
                <a:uLnTx/>
                <a:uFillTx/>
                <a:latin typeface="+mj-lt"/>
                <a:ea typeface="+mj-ea"/>
                <a:cs typeface="+mj-cs"/>
              </a:rPr>
              <a:t> </a:t>
            </a:r>
            <a:r>
              <a:rPr kumimoji="0" lang="en-GB" sz="4800" b="0" i="0" u="none" strike="noStrike" kern="1200" cap="all" spc="0" normalizeH="0" baseline="0" noProof="0" dirty="0" err="1" smtClean="0">
                <a:ln w="3175" cmpd="sng">
                  <a:noFill/>
                </a:ln>
                <a:solidFill>
                  <a:schemeClr val="tx1"/>
                </a:solidFill>
                <a:effectLst/>
                <a:uLnTx/>
                <a:uFillTx/>
                <a:latin typeface="+mj-lt"/>
                <a:ea typeface="+mj-ea"/>
                <a:cs typeface="+mj-cs"/>
              </a:rPr>
              <a:t>gyda</a:t>
            </a:r>
            <a:r>
              <a:rPr kumimoji="0" lang="en-GB" sz="4800" b="0" i="0" u="none" strike="noStrike" kern="1200" cap="all" spc="0" normalizeH="0" baseline="0" noProof="0" dirty="0" smtClean="0">
                <a:ln w="3175" cmpd="sng">
                  <a:noFill/>
                </a:ln>
                <a:solidFill>
                  <a:schemeClr val="tx1"/>
                </a:solidFill>
                <a:effectLst/>
                <a:uLnTx/>
                <a:uFillTx/>
                <a:latin typeface="+mj-lt"/>
                <a:ea typeface="+mj-ea"/>
                <a:cs typeface="+mj-cs"/>
              </a:rPr>
              <a:t> </a:t>
            </a:r>
            <a:r>
              <a:rPr kumimoji="0" lang="en-GB" sz="4800" b="0" i="0" u="none" strike="noStrike" kern="1200" cap="all" spc="0" normalizeH="0" baseline="0" noProof="0" dirty="0" err="1" smtClean="0">
                <a:ln w="3175" cmpd="sng">
                  <a:noFill/>
                </a:ln>
                <a:solidFill>
                  <a:schemeClr val="tx1"/>
                </a:solidFill>
                <a:effectLst/>
                <a:uLnTx/>
                <a:uFillTx/>
                <a:latin typeface="+mj-lt"/>
                <a:ea typeface="+mj-ea"/>
                <a:cs typeface="+mj-cs"/>
              </a:rPr>
              <a:t>chleifion</a:t>
            </a:r>
            <a:r>
              <a:rPr kumimoji="0" lang="en-GB" sz="4800" b="0" i="0" u="none" strike="noStrike" kern="1200" cap="all" spc="0" normalizeH="0" noProof="0" dirty="0" smtClean="0">
                <a:ln w="3175" cmpd="sng">
                  <a:noFill/>
                </a:ln>
                <a:solidFill>
                  <a:schemeClr val="tx1"/>
                </a:solidFill>
                <a:effectLst/>
                <a:uLnTx/>
                <a:uFillTx/>
                <a:latin typeface="+mj-lt"/>
                <a:ea typeface="+mj-ea"/>
                <a:cs typeface="+mj-cs"/>
              </a:rPr>
              <a:t> SY’N DIODDEF </a:t>
            </a:r>
            <a:r>
              <a:rPr kumimoji="0" lang="en-GB" sz="4800" b="0" i="0" u="none" strike="noStrike" kern="1200" cap="all" spc="0" normalizeH="0" noProof="0" dirty="0" err="1" smtClean="0">
                <a:ln w="3175" cmpd="sng">
                  <a:noFill/>
                </a:ln>
                <a:solidFill>
                  <a:schemeClr val="tx1"/>
                </a:solidFill>
                <a:effectLst/>
                <a:uLnTx/>
                <a:uFillTx/>
                <a:latin typeface="+mj-lt"/>
                <a:ea typeface="+mj-ea"/>
                <a:cs typeface="+mj-cs"/>
              </a:rPr>
              <a:t>gyda</a:t>
            </a:r>
            <a:r>
              <a:rPr kumimoji="0" lang="en-GB" sz="4800" b="0" i="0" u="none" strike="noStrike" kern="1200" cap="all" spc="0" normalizeH="0" noProof="0" dirty="0" smtClean="0">
                <a:ln w="3175" cmpd="sng">
                  <a:noFill/>
                </a:ln>
                <a:solidFill>
                  <a:schemeClr val="tx1"/>
                </a:solidFill>
                <a:effectLst/>
                <a:uLnTx/>
                <a:uFillTx/>
                <a:latin typeface="+mj-lt"/>
                <a:ea typeface="+mj-ea"/>
                <a:cs typeface="+mj-cs"/>
              </a:rPr>
              <a:t> </a:t>
            </a:r>
            <a:r>
              <a:rPr kumimoji="0" lang="en-GB" sz="4800" b="0" i="0" u="none" strike="noStrike" kern="1200" cap="all" spc="0" normalizeH="0" baseline="0" noProof="0" dirty="0" smtClean="0">
                <a:ln w="3175" cmpd="sng">
                  <a:noFill/>
                </a:ln>
                <a:solidFill>
                  <a:schemeClr val="tx1"/>
                </a:solidFill>
                <a:effectLst/>
                <a:uLnTx/>
                <a:uFillTx/>
                <a:latin typeface="+mj-lt"/>
                <a:ea typeface="+mj-ea"/>
                <a:cs typeface="+mj-cs"/>
              </a:rPr>
              <a:t> </a:t>
            </a:r>
            <a:r>
              <a:rPr kumimoji="0" lang="en-GB" sz="4800" b="0" i="0" u="none" strike="noStrike" kern="1200" cap="all" spc="0" normalizeH="0" baseline="0" noProof="0" dirty="0" err="1" smtClean="0">
                <a:ln w="3175" cmpd="sng">
                  <a:noFill/>
                </a:ln>
                <a:solidFill>
                  <a:schemeClr val="tx1"/>
                </a:solidFill>
                <a:effectLst/>
                <a:uLnTx/>
                <a:uFillTx/>
                <a:latin typeface="+mj-lt"/>
                <a:ea typeface="+mj-ea"/>
                <a:cs typeface="+mj-cs"/>
              </a:rPr>
              <a:t>Demntia</a:t>
            </a:r>
            <a:endParaRPr kumimoji="0" lang="en-GB" sz="4800" b="0" i="0" u="none" strike="noStrike" kern="1200" cap="all" spc="0" normalizeH="0" baseline="0" noProof="0" dirty="0">
              <a:ln w="3175" cmpd="sng">
                <a:noFill/>
              </a:ln>
              <a:solidFill>
                <a:schemeClr val="tx1"/>
              </a:solidFill>
              <a:effectLst/>
              <a:uLnTx/>
              <a:uFillTx/>
              <a:latin typeface="+mj-lt"/>
              <a:ea typeface="+mj-ea"/>
              <a:cs typeface="+mj-cs"/>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58029693"/>
      </p:ext>
    </p:extLst>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245707" y="-198447"/>
            <a:ext cx="10484804" cy="1456267"/>
          </a:xfrm>
        </p:spPr>
        <p:txBody>
          <a:bodyPr>
            <a:normAutofit/>
          </a:bodyPr>
          <a:lstStyle/>
          <a:p>
            <a:pPr algn="ctr"/>
            <a:r>
              <a:rPr lang="en-GB" sz="3200" b="1" dirty="0" smtClean="0"/>
              <a:t>CLEIFION GYDA   /  Patients </a:t>
            </a:r>
            <a:r>
              <a:rPr lang="en-GB" sz="3200" b="1" dirty="0"/>
              <a:t>with dementia</a:t>
            </a:r>
          </a:p>
        </p:txBody>
      </p:sp>
      <p:sp>
        <p:nvSpPr>
          <p:cNvPr id="3" name="Content Placeholder 2"/>
          <p:cNvSpPr>
            <a:spLocks noGrp="1"/>
          </p:cNvSpPr>
          <p:nvPr>
            <p:ph sz="half" idx="1"/>
          </p:nvPr>
        </p:nvSpPr>
        <p:spPr>
          <a:xfrm>
            <a:off x="247336" y="1375758"/>
            <a:ext cx="4995334" cy="5482241"/>
          </a:xfrm>
        </p:spPr>
        <p:txBody>
          <a:bodyPr>
            <a:normAutofit fontScale="85000" lnSpcReduction="20000"/>
          </a:bodyPr>
          <a:lstStyle/>
          <a:p>
            <a:pPr marL="0" indent="0">
              <a:buNone/>
            </a:pPr>
            <a:r>
              <a:rPr lang="en-GB" sz="2941" dirty="0" smtClean="0"/>
              <a:t>Mae </a:t>
            </a:r>
            <a:r>
              <a:rPr lang="en-GB" sz="2941" dirty="0" err="1" smtClean="0"/>
              <a:t>cleifion</a:t>
            </a:r>
            <a:r>
              <a:rPr lang="en-GB" sz="2941" dirty="0" smtClean="0"/>
              <a:t> </a:t>
            </a:r>
            <a:r>
              <a:rPr lang="en-GB" sz="2941" dirty="0" err="1" smtClean="0"/>
              <a:t>â</a:t>
            </a:r>
            <a:r>
              <a:rPr lang="en-GB" sz="2941" dirty="0" smtClean="0"/>
              <a:t> dementia </a:t>
            </a:r>
            <a:r>
              <a:rPr lang="en-GB" sz="2941" dirty="0" err="1" smtClean="0"/>
              <a:t>yn</a:t>
            </a:r>
            <a:r>
              <a:rPr lang="en-GB" sz="2941" dirty="0" smtClean="0"/>
              <a:t> </a:t>
            </a:r>
            <a:r>
              <a:rPr lang="en-GB" sz="2941" dirty="0" err="1" smtClean="0"/>
              <a:t>cael</a:t>
            </a:r>
            <a:r>
              <a:rPr lang="en-GB" sz="2941" dirty="0" smtClean="0"/>
              <a:t> </a:t>
            </a:r>
            <a:r>
              <a:rPr lang="en-GB" sz="2941" dirty="0" err="1" smtClean="0"/>
              <a:t>trafferth</a:t>
            </a:r>
            <a:r>
              <a:rPr lang="en-GB" sz="2941" dirty="0" smtClean="0"/>
              <a:t> </a:t>
            </a:r>
            <a:r>
              <a:rPr lang="en-GB" sz="2941" dirty="0" err="1" smtClean="0"/>
              <a:t>i</a:t>
            </a:r>
            <a:r>
              <a:rPr lang="en-GB" sz="2941" dirty="0" smtClean="0"/>
              <a:t> </a:t>
            </a:r>
            <a:r>
              <a:rPr lang="en-GB" sz="2941" dirty="0" err="1" smtClean="0"/>
              <a:t>gyfathrebu</a:t>
            </a:r>
            <a:r>
              <a:rPr lang="en-GB" sz="2941" dirty="0" smtClean="0"/>
              <a:t>. Mae </a:t>
            </a:r>
            <a:r>
              <a:rPr lang="en-GB" sz="2941" dirty="0" err="1" smtClean="0"/>
              <a:t>cleifion</a:t>
            </a:r>
            <a:r>
              <a:rPr lang="en-GB" sz="2941" dirty="0" smtClean="0"/>
              <a:t> </a:t>
            </a:r>
            <a:r>
              <a:rPr lang="en-GB" sz="2941" dirty="0" err="1" smtClean="0"/>
              <a:t>henach</a:t>
            </a:r>
            <a:r>
              <a:rPr lang="en-GB" sz="2941" dirty="0" smtClean="0"/>
              <a:t> </a:t>
            </a:r>
            <a:r>
              <a:rPr lang="en-GB" sz="2941" dirty="0" err="1" smtClean="0"/>
              <a:t>sy’n</a:t>
            </a:r>
            <a:r>
              <a:rPr lang="en-GB" sz="2941" dirty="0" smtClean="0"/>
              <a:t> </a:t>
            </a:r>
            <a:r>
              <a:rPr lang="en-GB" sz="2941" dirty="0" err="1" smtClean="0"/>
              <a:t>dioddef</a:t>
            </a:r>
            <a:r>
              <a:rPr lang="en-GB" sz="2941" dirty="0" smtClean="0"/>
              <a:t> </a:t>
            </a:r>
            <a:r>
              <a:rPr lang="en-GB" sz="2941" dirty="0" err="1" smtClean="0"/>
              <a:t>o</a:t>
            </a:r>
            <a:r>
              <a:rPr lang="en-GB" sz="2941" dirty="0" smtClean="0"/>
              <a:t> dementia </a:t>
            </a:r>
            <a:r>
              <a:rPr lang="en-GB" sz="2941" dirty="0" err="1" smtClean="0"/>
              <a:t>yn</a:t>
            </a:r>
            <a:r>
              <a:rPr lang="en-GB" sz="2941" dirty="0" smtClean="0"/>
              <a:t> </a:t>
            </a:r>
            <a:r>
              <a:rPr lang="en-GB" sz="2941" dirty="0" err="1" smtClean="0"/>
              <a:t>cadw</a:t>
            </a:r>
            <a:r>
              <a:rPr lang="en-GB" sz="2941" dirty="0" smtClean="0"/>
              <a:t> </a:t>
            </a:r>
            <a:r>
              <a:rPr lang="en-GB" sz="2941" dirty="0" err="1" smtClean="0"/>
              <a:t>atgofion</a:t>
            </a:r>
            <a:r>
              <a:rPr lang="en-GB" sz="2941" dirty="0" smtClean="0"/>
              <a:t> </a:t>
            </a:r>
            <a:r>
              <a:rPr lang="en-GB" sz="2941" dirty="0" err="1" smtClean="0"/>
              <a:t>o’I</a:t>
            </a:r>
            <a:r>
              <a:rPr lang="en-GB" sz="2941" dirty="0" smtClean="0"/>
              <a:t> </a:t>
            </a:r>
            <a:r>
              <a:rPr lang="en-GB" sz="2941" dirty="0" err="1" smtClean="0"/>
              <a:t>profiadau</a:t>
            </a:r>
            <a:r>
              <a:rPr lang="en-GB" sz="2941" dirty="0" smtClean="0"/>
              <a:t> </a:t>
            </a:r>
            <a:r>
              <a:rPr lang="en-GB" sz="2941" dirty="0" err="1" smtClean="0"/>
              <a:t>sydd</a:t>
            </a:r>
            <a:r>
              <a:rPr lang="en-GB" sz="2941" dirty="0" smtClean="0"/>
              <a:t> </a:t>
            </a:r>
            <a:r>
              <a:rPr lang="en-GB" sz="2941" dirty="0" err="1" smtClean="0"/>
              <a:t>yn</a:t>
            </a:r>
            <a:r>
              <a:rPr lang="en-GB" sz="2941" dirty="0" smtClean="0"/>
              <a:t> </a:t>
            </a:r>
            <a:r>
              <a:rPr lang="en-GB" sz="2941" dirty="0" err="1" smtClean="0"/>
              <a:t>ei</a:t>
            </a:r>
            <a:r>
              <a:rPr lang="en-GB" sz="2941" dirty="0" smtClean="0"/>
              <a:t> </a:t>
            </a:r>
            <a:r>
              <a:rPr lang="en-GB" sz="2941" dirty="0" err="1" smtClean="0"/>
              <a:t>tro</a:t>
            </a:r>
            <a:r>
              <a:rPr lang="en-GB" sz="2941" dirty="0" smtClean="0"/>
              <a:t> </a:t>
            </a:r>
            <a:r>
              <a:rPr lang="en-GB" sz="2941" dirty="0" err="1" smtClean="0"/>
              <a:t>yn</a:t>
            </a:r>
            <a:r>
              <a:rPr lang="en-GB" sz="2941" dirty="0" smtClean="0"/>
              <a:t> </a:t>
            </a:r>
            <a:r>
              <a:rPr lang="en-GB" sz="2941" dirty="0" err="1" smtClean="0"/>
              <a:t>dylanwadu</a:t>
            </a:r>
            <a:r>
              <a:rPr lang="en-GB" sz="2941" dirty="0" smtClean="0"/>
              <a:t> </a:t>
            </a:r>
            <a:r>
              <a:rPr lang="en-GB" sz="2941" dirty="0" err="1" smtClean="0"/>
              <a:t>ar</a:t>
            </a:r>
            <a:r>
              <a:rPr lang="en-GB" sz="2941" dirty="0" smtClean="0"/>
              <a:t> </a:t>
            </a:r>
            <a:r>
              <a:rPr lang="en-GB" sz="2941" dirty="0" err="1" smtClean="0"/>
              <a:t>ei</a:t>
            </a:r>
            <a:r>
              <a:rPr lang="en-GB" sz="2941" dirty="0" smtClean="0"/>
              <a:t> </a:t>
            </a:r>
            <a:r>
              <a:rPr lang="en-GB" sz="2941" dirty="0" err="1" smtClean="0"/>
              <a:t>ymddygiad</a:t>
            </a:r>
            <a:r>
              <a:rPr lang="en-GB" sz="2941" dirty="0" smtClean="0"/>
              <a:t> a </a:t>
            </a:r>
            <a:r>
              <a:rPr lang="en-GB" sz="2941" dirty="0" err="1" smtClean="0"/>
              <a:t>chanfyddiad</a:t>
            </a:r>
            <a:r>
              <a:rPr lang="en-GB" sz="2941" dirty="0" smtClean="0"/>
              <a:t>. </a:t>
            </a:r>
          </a:p>
          <a:p>
            <a:pPr marL="0" indent="0">
              <a:buNone/>
            </a:pPr>
            <a:endParaRPr lang="en-GB" sz="2941" dirty="0" smtClean="0"/>
          </a:p>
          <a:p>
            <a:pPr marL="0" indent="0">
              <a:buNone/>
            </a:pPr>
            <a:r>
              <a:rPr lang="en-GB" sz="2941" dirty="0" smtClean="0"/>
              <a:t>Mae </a:t>
            </a:r>
            <a:r>
              <a:rPr lang="en-GB" sz="2941" dirty="0" err="1" smtClean="0"/>
              <a:t>clefyd</a:t>
            </a:r>
            <a:r>
              <a:rPr lang="en-GB" sz="2941" dirty="0" smtClean="0"/>
              <a:t> </a:t>
            </a:r>
            <a:r>
              <a:rPr lang="en-GB" sz="2941" dirty="0" err="1" smtClean="0"/>
              <a:t>Alzhieimer’s</a:t>
            </a:r>
            <a:r>
              <a:rPr lang="en-GB" sz="2941" dirty="0" smtClean="0"/>
              <a:t> </a:t>
            </a:r>
            <a:r>
              <a:rPr lang="en-GB" sz="2941" dirty="0" err="1" smtClean="0"/>
              <a:t>fel</a:t>
            </a:r>
            <a:r>
              <a:rPr lang="en-GB" sz="2941" dirty="0" smtClean="0"/>
              <a:t> </a:t>
            </a:r>
            <a:r>
              <a:rPr lang="en-GB" sz="2941" dirty="0" err="1" smtClean="0"/>
              <a:t>enghraifft</a:t>
            </a:r>
            <a:r>
              <a:rPr lang="en-GB" sz="2941" dirty="0" smtClean="0"/>
              <a:t> </a:t>
            </a:r>
            <a:r>
              <a:rPr lang="en-GB" sz="2941" dirty="0" err="1" smtClean="0"/>
              <a:t>yn</a:t>
            </a:r>
            <a:r>
              <a:rPr lang="en-GB" sz="2941" dirty="0" smtClean="0"/>
              <a:t> </a:t>
            </a:r>
            <a:r>
              <a:rPr lang="en-GB" sz="2941" dirty="0" err="1" smtClean="0"/>
              <a:t>golygu</a:t>
            </a:r>
            <a:r>
              <a:rPr lang="en-GB" sz="2941" dirty="0" smtClean="0"/>
              <a:t> </a:t>
            </a:r>
            <a:r>
              <a:rPr lang="en-GB" sz="2941" dirty="0" err="1" smtClean="0"/>
              <a:t>bod</a:t>
            </a:r>
            <a:r>
              <a:rPr lang="en-GB" sz="2941" dirty="0" smtClean="0"/>
              <a:t> </a:t>
            </a:r>
            <a:r>
              <a:rPr lang="en-GB" sz="2941" dirty="0" err="1" smtClean="0"/>
              <a:t>cleifion</a:t>
            </a:r>
            <a:r>
              <a:rPr lang="en-GB" sz="2941" dirty="0" smtClean="0"/>
              <a:t> </a:t>
            </a:r>
            <a:r>
              <a:rPr lang="en-GB" sz="2941" dirty="0" err="1" smtClean="0"/>
              <a:t>yn</a:t>
            </a:r>
            <a:r>
              <a:rPr lang="en-GB" sz="2941" dirty="0" smtClean="0"/>
              <a:t> </a:t>
            </a:r>
            <a:r>
              <a:rPr lang="en-GB" sz="2941" dirty="0" err="1" smtClean="0"/>
              <a:t>anghofio</a:t>
            </a:r>
            <a:r>
              <a:rPr lang="en-GB" sz="2941" dirty="0" smtClean="0"/>
              <a:t> </a:t>
            </a:r>
            <a:r>
              <a:rPr lang="en-GB" sz="2941" dirty="0" err="1" smtClean="0"/>
              <a:t>ystyr</a:t>
            </a:r>
            <a:r>
              <a:rPr lang="en-GB" sz="2941" dirty="0" smtClean="0"/>
              <a:t> </a:t>
            </a:r>
            <a:r>
              <a:rPr lang="en-GB" sz="2941" dirty="0" err="1" smtClean="0"/>
              <a:t>geiriau</a:t>
            </a:r>
            <a:r>
              <a:rPr lang="en-GB" sz="2941" dirty="0" smtClean="0"/>
              <a:t>, </a:t>
            </a:r>
            <a:r>
              <a:rPr lang="en-GB" sz="2941" dirty="0" err="1" smtClean="0"/>
              <a:t>gweld</a:t>
            </a:r>
            <a:r>
              <a:rPr lang="en-GB" sz="2941" dirty="0" smtClean="0"/>
              <a:t> </a:t>
            </a:r>
            <a:r>
              <a:rPr lang="en-GB" sz="2941" dirty="0" err="1" smtClean="0"/>
              <a:t>hi’n</a:t>
            </a:r>
            <a:r>
              <a:rPr lang="en-GB" sz="2941" dirty="0" smtClean="0"/>
              <a:t> </a:t>
            </a:r>
            <a:r>
              <a:rPr lang="en-GB" sz="2941" dirty="0" err="1" smtClean="0"/>
              <a:t>anodd</a:t>
            </a:r>
            <a:r>
              <a:rPr lang="en-GB" sz="2941" dirty="0" smtClean="0"/>
              <a:t> I </a:t>
            </a:r>
            <a:r>
              <a:rPr lang="en-GB" sz="2941" dirty="0" err="1" smtClean="0"/>
              <a:t>ddod</a:t>
            </a:r>
            <a:r>
              <a:rPr lang="en-GB" sz="2941" dirty="0" smtClean="0"/>
              <a:t> </a:t>
            </a:r>
            <a:r>
              <a:rPr lang="en-GB" sz="2941" dirty="0" err="1" smtClean="0"/>
              <a:t>o</a:t>
            </a:r>
            <a:r>
              <a:rPr lang="en-GB" sz="2941" dirty="0" smtClean="0"/>
              <a:t> </a:t>
            </a:r>
            <a:r>
              <a:rPr lang="en-GB" sz="2941" dirty="0" err="1" smtClean="0"/>
              <a:t>hyd</a:t>
            </a:r>
            <a:r>
              <a:rPr lang="en-GB" sz="2941" dirty="0" smtClean="0"/>
              <a:t> </a:t>
            </a:r>
            <a:r>
              <a:rPr lang="en-GB" sz="2941" dirty="0" err="1" smtClean="0"/>
              <a:t>I’r</a:t>
            </a:r>
            <a:r>
              <a:rPr lang="en-GB" sz="2941" dirty="0" smtClean="0"/>
              <a:t> </a:t>
            </a:r>
            <a:r>
              <a:rPr lang="en-GB" sz="2941" dirty="0" err="1" smtClean="0"/>
              <a:t>geiriau</a:t>
            </a:r>
            <a:r>
              <a:rPr lang="en-GB" sz="2941" dirty="0" smtClean="0"/>
              <a:t> </a:t>
            </a:r>
            <a:r>
              <a:rPr lang="en-GB" sz="2941" dirty="0" err="1" smtClean="0"/>
              <a:t>cywir</a:t>
            </a:r>
            <a:r>
              <a:rPr lang="en-GB" sz="2941" dirty="0" smtClean="0"/>
              <a:t> ac </a:t>
            </a:r>
            <a:r>
              <a:rPr lang="en-GB" sz="2941" dirty="0" err="1" smtClean="0"/>
              <a:t>felly’n</a:t>
            </a:r>
            <a:r>
              <a:rPr lang="en-GB" sz="2941" dirty="0" smtClean="0"/>
              <a:t> </a:t>
            </a:r>
            <a:r>
              <a:rPr lang="en-GB" sz="2941" dirty="0" err="1" smtClean="0"/>
              <a:t>creu</a:t>
            </a:r>
            <a:r>
              <a:rPr lang="en-GB" sz="2941" dirty="0" smtClean="0"/>
              <a:t> </a:t>
            </a:r>
            <a:r>
              <a:rPr lang="en-GB" sz="2941" dirty="0" err="1" smtClean="0"/>
              <a:t>geirfa</a:t>
            </a:r>
            <a:r>
              <a:rPr lang="en-GB" sz="2941" dirty="0" smtClean="0"/>
              <a:t> </a:t>
            </a:r>
            <a:r>
              <a:rPr lang="en-GB" sz="2941" dirty="0" err="1" smtClean="0"/>
              <a:t>newydd</a:t>
            </a:r>
            <a:r>
              <a:rPr lang="en-GB" sz="2941" dirty="0" smtClean="0"/>
              <a:t> I </a:t>
            </a:r>
            <a:r>
              <a:rPr lang="en-GB" sz="2941" dirty="0" err="1" smtClean="0"/>
              <a:t>boontio’r</a:t>
            </a:r>
            <a:r>
              <a:rPr lang="en-GB" sz="2941" dirty="0" smtClean="0"/>
              <a:t> </a:t>
            </a:r>
            <a:r>
              <a:rPr lang="en-GB" sz="2941" dirty="0" err="1" smtClean="0"/>
              <a:t>bwlch</a:t>
            </a:r>
            <a:r>
              <a:rPr lang="en-GB" sz="2941" dirty="0" smtClean="0"/>
              <a:t>. </a:t>
            </a:r>
            <a:r>
              <a:rPr lang="en-GB" sz="2941" dirty="0" err="1" smtClean="0"/>
              <a:t>Fel</a:t>
            </a:r>
            <a:r>
              <a:rPr lang="en-GB" sz="2941" dirty="0" smtClean="0"/>
              <a:t> </a:t>
            </a:r>
            <a:r>
              <a:rPr lang="en-GB" sz="2941" dirty="0" err="1" smtClean="0"/>
              <a:t>mae</a:t>
            </a:r>
            <a:r>
              <a:rPr lang="en-GB" sz="2941" dirty="0" smtClean="0"/>
              <a:t> </a:t>
            </a:r>
            <a:r>
              <a:rPr lang="en-GB" sz="2941" dirty="0" err="1" smtClean="0"/>
              <a:t>sgiliau</a:t>
            </a:r>
            <a:r>
              <a:rPr lang="en-GB" sz="2941" dirty="0" smtClean="0"/>
              <a:t> </a:t>
            </a:r>
            <a:r>
              <a:rPr lang="en-GB" sz="2941" dirty="0" err="1" smtClean="0"/>
              <a:t>llafar</a:t>
            </a:r>
            <a:r>
              <a:rPr lang="en-GB" sz="2941" dirty="0" smtClean="0"/>
              <a:t> </a:t>
            </a:r>
            <a:r>
              <a:rPr lang="en-GB" sz="2941" dirty="0" err="1" smtClean="0"/>
              <a:t>yn</a:t>
            </a:r>
            <a:r>
              <a:rPr lang="en-GB" sz="2941" dirty="0" smtClean="0"/>
              <a:t> </a:t>
            </a:r>
            <a:r>
              <a:rPr lang="en-GB" sz="2941" dirty="0" err="1" smtClean="0"/>
              <a:t>lleihau</a:t>
            </a:r>
            <a:r>
              <a:rPr lang="en-GB" sz="2941" dirty="0" smtClean="0"/>
              <a:t>, </a:t>
            </a:r>
            <a:r>
              <a:rPr lang="en-GB" sz="2941" dirty="0" err="1" smtClean="0"/>
              <a:t>maent</a:t>
            </a:r>
            <a:r>
              <a:rPr lang="en-GB" sz="2941" dirty="0" smtClean="0"/>
              <a:t> </a:t>
            </a:r>
            <a:r>
              <a:rPr lang="en-GB" sz="2941" dirty="0" err="1" smtClean="0"/>
              <a:t>yn</a:t>
            </a:r>
            <a:r>
              <a:rPr lang="en-GB" sz="2941" dirty="0" smtClean="0"/>
              <a:t> </a:t>
            </a:r>
            <a:r>
              <a:rPr lang="en-GB" sz="2941" dirty="0" err="1" smtClean="0"/>
              <a:t>dibynnu</a:t>
            </a:r>
            <a:r>
              <a:rPr lang="en-GB" sz="2941" dirty="0" smtClean="0"/>
              <a:t> </a:t>
            </a:r>
            <a:r>
              <a:rPr lang="en-GB" sz="2941" dirty="0" err="1" smtClean="0"/>
              <a:t>ar</a:t>
            </a:r>
            <a:r>
              <a:rPr lang="en-GB" sz="2941" dirty="0" smtClean="0"/>
              <a:t> gestures </a:t>
            </a:r>
            <a:r>
              <a:rPr lang="en-GB" sz="2941" dirty="0" err="1" smtClean="0"/>
              <a:t>fel</a:t>
            </a:r>
            <a:r>
              <a:rPr lang="en-GB" sz="2941" dirty="0" smtClean="0"/>
              <a:t> </a:t>
            </a:r>
            <a:r>
              <a:rPr lang="en-GB" sz="2941" dirty="0" err="1" smtClean="0"/>
              <a:t>chwifio</a:t>
            </a:r>
            <a:r>
              <a:rPr lang="en-GB" sz="2941" dirty="0" smtClean="0"/>
              <a:t> </a:t>
            </a:r>
            <a:r>
              <a:rPr lang="en-GB" sz="2941" dirty="0" err="1" smtClean="0"/>
              <a:t>dwylo</a:t>
            </a:r>
            <a:r>
              <a:rPr lang="en-GB" sz="2941" dirty="0" smtClean="0"/>
              <a:t> I </a:t>
            </a:r>
            <a:r>
              <a:rPr lang="en-GB" sz="2941" dirty="0" err="1" smtClean="0"/>
              <a:t>gyfleu</a:t>
            </a:r>
            <a:r>
              <a:rPr lang="en-GB" sz="2941" dirty="0" smtClean="0"/>
              <a:t> </a:t>
            </a:r>
            <a:r>
              <a:rPr lang="en-GB" sz="2941" dirty="0" err="1" smtClean="0"/>
              <a:t>neges</a:t>
            </a:r>
            <a:r>
              <a:rPr lang="en-GB" sz="2941" dirty="0" smtClean="0"/>
              <a:t/>
            </a:r>
            <a:br>
              <a:rPr lang="en-GB" sz="2941" dirty="0" smtClean="0"/>
            </a:br>
            <a:r>
              <a:rPr lang="en-GB" sz="2941" dirty="0"/>
              <a:t> </a:t>
            </a:r>
            <a:r>
              <a:rPr lang="en-GB" sz="2000" dirty="0"/>
              <a:t/>
            </a:r>
            <a:br>
              <a:rPr lang="en-GB" sz="2000" dirty="0"/>
            </a:br>
            <a:endParaRPr lang="en-GB" sz="2000" dirty="0"/>
          </a:p>
        </p:txBody>
      </p:sp>
      <p:sp>
        <p:nvSpPr>
          <p:cNvPr id="6" name="Content Placeholder 5"/>
          <p:cNvSpPr>
            <a:spLocks noGrp="1"/>
          </p:cNvSpPr>
          <p:nvPr>
            <p:ph sz="half" idx="2"/>
          </p:nvPr>
        </p:nvSpPr>
        <p:spPr>
          <a:xfrm>
            <a:off x="6532511" y="1058275"/>
            <a:ext cx="5442145" cy="5799726"/>
          </a:xfrm>
        </p:spPr>
        <p:txBody>
          <a:bodyPr>
            <a:normAutofit fontScale="85000" lnSpcReduction="20000"/>
          </a:bodyPr>
          <a:lstStyle/>
          <a:p>
            <a:pPr marL="0" indent="0">
              <a:buNone/>
            </a:pPr>
            <a:r>
              <a:rPr lang="en-GB" sz="3200" dirty="0" smtClean="0"/>
              <a:t>Patients with dementia often have difficulty communicating, elderly patients with dementia retain their histories and experiences which in turn shape their behaviour and perception.</a:t>
            </a:r>
          </a:p>
          <a:p>
            <a:pPr marL="0" indent="0">
              <a:buNone/>
            </a:pPr>
            <a:endParaRPr lang="en-GB" sz="3200" dirty="0" smtClean="0"/>
          </a:p>
          <a:p>
            <a:pPr marL="0" indent="0">
              <a:buNone/>
            </a:pPr>
            <a:r>
              <a:rPr lang="en-GB" sz="3200" dirty="0" smtClean="0"/>
              <a:t> Alzheimer's disease as an example can mean patients forget the meaning of words or phrases, have difficulty finding the right words and so invent new words to bridge the memory gap.  As patient’s verbal skills decrease, they depend on gestures such as pointing or hand waving to convey their message.</a:t>
            </a:r>
            <a:r>
              <a:rPr lang="en-GB" dirty="0" smtClean="0"/>
              <a:t/>
            </a:r>
            <a:br>
              <a:rPr lang="en-GB" dirty="0" smtClean="0"/>
            </a:br>
            <a:r>
              <a:rPr lang="en-GB" dirty="0" smtClean="0"/>
              <a:t> </a:t>
            </a:r>
            <a:endParaRPr lang="en-US" dirty="0"/>
          </a:p>
        </p:txBody>
      </p:sp>
      <p:pic>
        <p:nvPicPr>
          <p:cNvPr id="1026" name="Picture 2" descr="Image result for dementia patients"/>
          <p:cNvPicPr>
            <a:picLocks noChangeAspect="1" noChangeArrowheads="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10384614" y="0"/>
            <a:ext cx="1648640" cy="1099094"/>
          </a:xfrm>
          <a:prstGeom prst="rect">
            <a:avLst/>
          </a:prstGeom>
          <a:noFill/>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Lst>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367039424"/>
      </p:ext>
    </p:extLst>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 name="Content Placeholder 5"/>
          <p:cNvSpPr>
            <a:spLocks noGrp="1"/>
          </p:cNvSpPr>
          <p:nvPr>
            <p:ph sz="half" idx="2"/>
          </p:nvPr>
        </p:nvSpPr>
        <p:spPr>
          <a:xfrm>
            <a:off x="559423" y="2821437"/>
            <a:ext cx="10151968" cy="4036563"/>
          </a:xfrm>
        </p:spPr>
        <p:txBody>
          <a:bodyPr>
            <a:normAutofit fontScale="92500"/>
          </a:bodyPr>
          <a:lstStyle/>
          <a:p>
            <a:r>
              <a:rPr lang="en-GB" sz="3600" dirty="0" smtClean="0"/>
              <a:t>Some health care professionals give up on communicating with patients with dementia, without fully understanding a lot of patients can communicate in a meaningful way until the later stages of the disease.  This depends upon the listener’s patience and developing and using patient centred interventions. </a:t>
            </a:r>
          </a:p>
          <a:p>
            <a:pPr>
              <a:buNone/>
            </a:pPr>
            <a:r>
              <a:rPr lang="en-GB" sz="3600" dirty="0" smtClean="0"/>
              <a:t>(Wick, 2016)</a:t>
            </a:r>
          </a:p>
          <a:p>
            <a:pPr>
              <a:buNone/>
            </a:pPr>
            <a:endParaRPr lang="en-US" dirty="0"/>
          </a:p>
        </p:txBody>
      </p:sp>
      <p:pic>
        <p:nvPicPr>
          <p:cNvPr id="7" name="Picture 2" descr="Image result for dementia patients"/>
          <p:cNvPicPr>
            <a:picLocks noChangeAspect="1" noChangeArrowheads="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8512288" y="675722"/>
            <a:ext cx="3286605" cy="2191070"/>
          </a:xfrm>
          <a:prstGeom prst="rect">
            <a:avLst/>
          </a:prstGeom>
          <a:noFill/>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Lst>
        </p:spPr>
      </p:pic>
      <p:sp>
        <p:nvSpPr>
          <p:cNvPr id="8" name="Title 1"/>
          <p:cNvSpPr txBox="1">
            <a:spLocks/>
          </p:cNvSpPr>
          <p:nvPr/>
        </p:nvSpPr>
        <p:spPr>
          <a:xfrm>
            <a:off x="-272150" y="408192"/>
            <a:ext cx="9041470" cy="1456267"/>
          </a:xfrm>
          <a:prstGeom prst="rect">
            <a:avLst/>
          </a:prstGeom>
          <a:effectLst/>
        </p:spPr>
        <p:txBody>
          <a:bodyPr vert="horz" lIns="91440" tIns="45720" rIns="91440" bIns="45720" rtlCol="0" anchor="ctr">
            <a:normAutofit/>
          </a:body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sz="3600" b="1" i="0" u="none" strike="noStrike" kern="1200" cap="all" spc="0" normalizeH="0" baseline="0" noProof="0" dirty="0" smtClean="0">
                <a:ln w="3175" cmpd="sng">
                  <a:noFill/>
                </a:ln>
                <a:solidFill>
                  <a:schemeClr val="tx1"/>
                </a:solidFill>
                <a:effectLst/>
                <a:uLnTx/>
                <a:uFillTx/>
                <a:latin typeface="+mj-lt"/>
                <a:ea typeface="+mj-ea"/>
                <a:cs typeface="+mj-cs"/>
              </a:rPr>
              <a:t>CLEIFION GYDA   /  Patients with dementia</a:t>
            </a:r>
            <a:endParaRPr kumimoji="0" lang="en-GB" sz="3600" b="1" i="0" u="none" strike="noStrike" kern="1200" cap="all" spc="0" normalizeH="0" baseline="0" noProof="0" dirty="0">
              <a:ln w="3175" cmpd="sng">
                <a:noFill/>
              </a:ln>
              <a:solidFill>
                <a:schemeClr val="tx1"/>
              </a:solidFill>
              <a:effectLst/>
              <a:uLnTx/>
              <a:uFillTx/>
              <a:latin typeface="+mj-lt"/>
              <a:ea typeface="+mj-ea"/>
              <a:cs typeface="+mj-cs"/>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680378" y="0"/>
            <a:ext cx="10408999" cy="1456267"/>
          </a:xfrm>
        </p:spPr>
        <p:txBody>
          <a:bodyPr>
            <a:normAutofit fontScale="90000"/>
          </a:bodyPr>
          <a:lstStyle/>
          <a:p>
            <a:pPr algn="ctr"/>
            <a:r>
              <a:rPr lang="en-GB" dirty="0" smtClean="0"/>
              <a:t>SUT MEDRWN NI CYFATHREUBU’N EFFEITHIOL</a:t>
            </a:r>
            <a:br>
              <a:rPr lang="en-GB" dirty="0" smtClean="0"/>
            </a:br>
            <a:r>
              <a:rPr lang="en-GB" dirty="0" smtClean="0"/>
              <a:t>How </a:t>
            </a:r>
            <a:r>
              <a:rPr lang="en-GB" dirty="0"/>
              <a:t>we can communicate effectively</a:t>
            </a:r>
          </a:p>
        </p:txBody>
      </p:sp>
      <p:sp>
        <p:nvSpPr>
          <p:cNvPr id="3" name="Content Placeholder 2"/>
          <p:cNvSpPr>
            <a:spLocks noGrp="1"/>
          </p:cNvSpPr>
          <p:nvPr>
            <p:ph sz="half" idx="1"/>
          </p:nvPr>
        </p:nvSpPr>
        <p:spPr>
          <a:xfrm>
            <a:off x="368292" y="1673403"/>
            <a:ext cx="4995334" cy="4918138"/>
          </a:xfrm>
        </p:spPr>
        <p:txBody>
          <a:bodyPr>
            <a:normAutofit fontScale="92500" lnSpcReduction="20000"/>
          </a:bodyPr>
          <a:lstStyle/>
          <a:p>
            <a:pPr marL="0" indent="0">
              <a:buNone/>
            </a:pPr>
            <a:r>
              <a:rPr lang="en-GB" sz="2800" dirty="0" smtClean="0"/>
              <a:t>Mae </a:t>
            </a:r>
            <a:r>
              <a:rPr lang="en-GB" sz="2800" dirty="0" err="1" smtClean="0"/>
              <a:t>nifer</a:t>
            </a:r>
            <a:r>
              <a:rPr lang="en-GB" sz="2800" dirty="0" smtClean="0"/>
              <a:t> </a:t>
            </a:r>
            <a:r>
              <a:rPr lang="en-GB" sz="2800" dirty="0" err="1" smtClean="0"/>
              <a:t>o</a:t>
            </a:r>
            <a:r>
              <a:rPr lang="en-GB" sz="2800" dirty="0" smtClean="0"/>
              <a:t> </a:t>
            </a:r>
            <a:r>
              <a:rPr lang="en-GB" sz="2800" dirty="0" err="1" smtClean="0"/>
              <a:t>gamau</a:t>
            </a:r>
            <a:r>
              <a:rPr lang="en-GB" sz="2800" dirty="0" smtClean="0"/>
              <a:t> </a:t>
            </a:r>
            <a:r>
              <a:rPr lang="en-GB" sz="2800" dirty="0" err="1" smtClean="0"/>
              <a:t>medrwn</a:t>
            </a:r>
            <a:r>
              <a:rPr lang="en-GB" sz="2800" dirty="0" smtClean="0"/>
              <a:t> </a:t>
            </a:r>
            <a:r>
              <a:rPr lang="en-GB" sz="2800" dirty="0" err="1" smtClean="0"/>
              <a:t>cymryd</a:t>
            </a:r>
            <a:r>
              <a:rPr lang="en-GB" sz="2800" dirty="0" smtClean="0"/>
              <a:t> </a:t>
            </a:r>
            <a:r>
              <a:rPr lang="en-GB" sz="2800" dirty="0" err="1" smtClean="0"/>
              <a:t>fel</a:t>
            </a:r>
            <a:r>
              <a:rPr lang="en-GB" sz="2800" dirty="0" smtClean="0"/>
              <a:t> </a:t>
            </a:r>
            <a:r>
              <a:rPr lang="en-GB" sz="2800" dirty="0" err="1" smtClean="0"/>
              <a:t>gofal</a:t>
            </a:r>
            <a:r>
              <a:rPr lang="en-GB" sz="2800" dirty="0" smtClean="0"/>
              <a:t> </a:t>
            </a:r>
            <a:r>
              <a:rPr lang="en-GB" sz="2800" dirty="0" err="1" smtClean="0"/>
              <a:t>proffesiynol</a:t>
            </a:r>
            <a:r>
              <a:rPr lang="en-GB" sz="2800" dirty="0" smtClean="0"/>
              <a:t> </a:t>
            </a:r>
            <a:r>
              <a:rPr lang="en-GB" sz="2800" dirty="0" err="1" smtClean="0"/>
              <a:t>er</a:t>
            </a:r>
            <a:r>
              <a:rPr lang="en-GB" sz="2800" dirty="0" smtClean="0"/>
              <a:t> </a:t>
            </a:r>
            <a:r>
              <a:rPr lang="en-GB" sz="2800" dirty="0" err="1" smtClean="0"/>
              <a:t>mwyn</a:t>
            </a:r>
            <a:r>
              <a:rPr lang="en-GB" sz="2800" dirty="0" smtClean="0"/>
              <a:t> …facilitate </a:t>
            </a:r>
            <a:r>
              <a:rPr lang="en-GB" sz="2800" dirty="0" err="1" smtClean="0"/>
              <a:t>cyffathrebu</a:t>
            </a:r>
            <a:r>
              <a:rPr lang="en-GB" sz="2800" dirty="0" smtClean="0"/>
              <a:t> </a:t>
            </a:r>
            <a:r>
              <a:rPr lang="en-GB" sz="2800" dirty="0" err="1" smtClean="0"/>
              <a:t>effeithiol</a:t>
            </a:r>
            <a:r>
              <a:rPr lang="en-GB" sz="2800" dirty="0" smtClean="0"/>
              <a:t> </a:t>
            </a:r>
            <a:r>
              <a:rPr lang="en-GB" sz="2800" dirty="0" err="1" smtClean="0"/>
              <a:t>gyda</a:t>
            </a:r>
            <a:r>
              <a:rPr lang="en-GB" sz="2800" dirty="0" smtClean="0"/>
              <a:t> </a:t>
            </a:r>
            <a:r>
              <a:rPr lang="en-GB" sz="2800" dirty="0" err="1" smtClean="0"/>
              <a:t>cleifion</a:t>
            </a:r>
            <a:r>
              <a:rPr lang="en-GB" sz="2800" dirty="0" smtClean="0"/>
              <a:t> </a:t>
            </a:r>
            <a:r>
              <a:rPr lang="en-GB" sz="2800" dirty="0" err="1" smtClean="0"/>
              <a:t>sydd</a:t>
            </a:r>
            <a:r>
              <a:rPr lang="en-GB" sz="2800" dirty="0" smtClean="0"/>
              <a:t> </a:t>
            </a:r>
            <a:r>
              <a:rPr lang="en-GB" sz="2800" dirty="0" err="1" smtClean="0"/>
              <a:t>â</a:t>
            </a:r>
            <a:r>
              <a:rPr lang="en-GB" sz="2800" dirty="0" smtClean="0"/>
              <a:t> Dementia.  </a:t>
            </a:r>
          </a:p>
          <a:p>
            <a:pPr marL="0" indent="0">
              <a:buNone/>
            </a:pPr>
            <a:endParaRPr lang="en-GB" sz="2800" dirty="0" smtClean="0"/>
          </a:p>
          <a:p>
            <a:pPr marL="0" indent="0">
              <a:buNone/>
            </a:pPr>
            <a:r>
              <a:rPr lang="en-GB" sz="2800" dirty="0" err="1" smtClean="0"/>
              <a:t>Bydd</a:t>
            </a:r>
            <a:r>
              <a:rPr lang="en-GB" sz="2800" dirty="0" smtClean="0"/>
              <a:t> </a:t>
            </a:r>
            <a:r>
              <a:rPr lang="en-GB" sz="2800" dirty="0" err="1" smtClean="0"/>
              <a:t>y</a:t>
            </a:r>
            <a:r>
              <a:rPr lang="en-GB" sz="2800" dirty="0" smtClean="0"/>
              <a:t> </a:t>
            </a:r>
            <a:r>
              <a:rPr lang="en-GB" sz="2800" dirty="0" err="1" smtClean="0"/>
              <a:t>sleidiau</a:t>
            </a:r>
            <a:r>
              <a:rPr lang="en-GB" sz="2800" dirty="0" smtClean="0"/>
              <a:t> </a:t>
            </a:r>
            <a:r>
              <a:rPr lang="en-GB" sz="2800" dirty="0" err="1" smtClean="0"/>
              <a:t>nesaf</a:t>
            </a:r>
            <a:r>
              <a:rPr lang="en-GB" sz="2800" dirty="0" smtClean="0"/>
              <a:t> </a:t>
            </a:r>
            <a:r>
              <a:rPr lang="en-GB" sz="2800" dirty="0" err="1" smtClean="0"/>
              <a:t>yn</a:t>
            </a:r>
            <a:r>
              <a:rPr lang="en-GB" sz="2800" dirty="0" smtClean="0"/>
              <a:t> </a:t>
            </a:r>
            <a:r>
              <a:rPr lang="en-GB" sz="2800" dirty="0" err="1" smtClean="0"/>
              <a:t>edrych</a:t>
            </a:r>
            <a:r>
              <a:rPr lang="en-GB" sz="2800" dirty="0" smtClean="0"/>
              <a:t> </a:t>
            </a:r>
            <a:r>
              <a:rPr lang="en-GB" sz="2800" dirty="0" err="1" smtClean="0"/>
              <a:t>ar</a:t>
            </a:r>
            <a:r>
              <a:rPr lang="en-GB" sz="2800" dirty="0" smtClean="0"/>
              <a:t> bob cam </a:t>
            </a:r>
            <a:r>
              <a:rPr lang="en-GB" sz="2800" dirty="0" err="1" smtClean="0"/>
              <a:t>mewn</a:t>
            </a:r>
            <a:r>
              <a:rPr lang="en-GB" sz="2800" dirty="0" smtClean="0"/>
              <a:t> </a:t>
            </a:r>
            <a:r>
              <a:rPr lang="en-GB" sz="2800" dirty="0" err="1" smtClean="0"/>
              <a:t>manylder</a:t>
            </a:r>
            <a:r>
              <a:rPr lang="en-GB" sz="2800" dirty="0" smtClean="0"/>
              <a:t>. </a:t>
            </a:r>
            <a:r>
              <a:rPr lang="en-GB" sz="2800" dirty="0" err="1" smtClean="0"/>
              <a:t>Wrth</a:t>
            </a:r>
            <a:r>
              <a:rPr lang="en-GB" sz="2800" dirty="0" smtClean="0"/>
              <a:t> </a:t>
            </a:r>
            <a:r>
              <a:rPr lang="en-GB" sz="2800" dirty="0" err="1" smtClean="0"/>
              <a:t>wneud</a:t>
            </a:r>
            <a:r>
              <a:rPr lang="en-GB" sz="2800" dirty="0" smtClean="0"/>
              <a:t>, </a:t>
            </a:r>
            <a:r>
              <a:rPr lang="en-GB" sz="2800" dirty="0" err="1" smtClean="0"/>
              <a:t>ceisiwch</a:t>
            </a:r>
            <a:r>
              <a:rPr lang="en-GB" sz="2800" dirty="0" smtClean="0"/>
              <a:t> </a:t>
            </a:r>
            <a:r>
              <a:rPr lang="en-GB" sz="2800" dirty="0" err="1" smtClean="0"/>
              <a:t>feddwl</a:t>
            </a:r>
            <a:r>
              <a:rPr lang="en-GB" sz="2800" dirty="0" smtClean="0"/>
              <a:t> am </a:t>
            </a:r>
            <a:r>
              <a:rPr lang="en-GB" sz="2800" dirty="0" err="1" smtClean="0"/>
              <a:t>y</a:t>
            </a:r>
            <a:r>
              <a:rPr lang="en-GB" sz="2800" dirty="0" smtClean="0"/>
              <a:t> </a:t>
            </a:r>
            <a:r>
              <a:rPr lang="en-GB" sz="2800" dirty="0" err="1" smtClean="0"/>
              <a:t>gwybodaeth</a:t>
            </a:r>
            <a:r>
              <a:rPr lang="en-GB" sz="2800" dirty="0" smtClean="0"/>
              <a:t> </a:t>
            </a:r>
            <a:r>
              <a:rPr lang="en-GB" sz="2800" dirty="0" err="1" smtClean="0"/>
              <a:t>yma</a:t>
            </a:r>
            <a:r>
              <a:rPr lang="en-GB" sz="2800" dirty="0" smtClean="0"/>
              <a:t> </a:t>
            </a:r>
            <a:r>
              <a:rPr lang="en-GB" sz="2800" dirty="0" err="1" smtClean="0"/>
              <a:t>yng</a:t>
            </a:r>
            <a:r>
              <a:rPr lang="en-GB" sz="2800" dirty="0" smtClean="0"/>
              <a:t> </a:t>
            </a:r>
            <a:r>
              <a:rPr lang="en-GB" sz="2800" dirty="0" err="1" smtClean="0"/>
              <a:t>nghydestun</a:t>
            </a:r>
            <a:r>
              <a:rPr lang="en-GB" sz="2800" dirty="0" smtClean="0"/>
              <a:t> </a:t>
            </a:r>
            <a:r>
              <a:rPr lang="en-GB" sz="2800" dirty="0" err="1" smtClean="0"/>
              <a:t>eich</a:t>
            </a:r>
            <a:r>
              <a:rPr lang="en-GB" sz="2800" dirty="0" smtClean="0"/>
              <a:t> </a:t>
            </a:r>
            <a:r>
              <a:rPr lang="en-GB" sz="2800" dirty="0" err="1" smtClean="0"/>
              <a:t>cyflrifoldebau</a:t>
            </a:r>
            <a:r>
              <a:rPr lang="en-GB" sz="2800" dirty="0" smtClean="0"/>
              <a:t> chi </a:t>
            </a:r>
            <a:r>
              <a:rPr lang="en-GB" sz="2800" dirty="0" err="1" smtClean="0"/>
              <a:t>yn</a:t>
            </a:r>
            <a:r>
              <a:rPr lang="en-GB" sz="2800" dirty="0" smtClean="0"/>
              <a:t> </a:t>
            </a:r>
            <a:r>
              <a:rPr lang="en-GB" sz="2800" dirty="0" err="1" smtClean="0"/>
              <a:t>nhermau</a:t>
            </a:r>
            <a:r>
              <a:rPr lang="en-GB" sz="2800" dirty="0" smtClean="0"/>
              <a:t> </a:t>
            </a:r>
            <a:r>
              <a:rPr lang="en-GB" sz="2800" dirty="0" err="1" smtClean="0"/>
              <a:t>ydych</a:t>
            </a:r>
            <a:r>
              <a:rPr lang="en-GB" sz="2800" dirty="0" smtClean="0"/>
              <a:t> </a:t>
            </a:r>
            <a:r>
              <a:rPr lang="en-GB" sz="2800" dirty="0" err="1" smtClean="0"/>
              <a:t>chi’n</a:t>
            </a:r>
            <a:r>
              <a:rPr lang="en-GB" sz="2800" dirty="0" smtClean="0"/>
              <a:t> </a:t>
            </a:r>
            <a:r>
              <a:rPr lang="en-GB" sz="2800" dirty="0" err="1" smtClean="0"/>
              <a:t>barod</a:t>
            </a:r>
            <a:r>
              <a:rPr lang="en-GB" sz="2800" dirty="0" smtClean="0"/>
              <a:t> I </a:t>
            </a:r>
            <a:r>
              <a:rPr lang="en-GB" sz="2800" dirty="0" err="1" smtClean="0"/>
              <a:t>wneud</a:t>
            </a:r>
            <a:r>
              <a:rPr lang="en-GB" sz="2800" dirty="0" smtClean="0"/>
              <a:t> </a:t>
            </a:r>
            <a:r>
              <a:rPr lang="en-GB" sz="2800" dirty="0" err="1" smtClean="0"/>
              <a:t>nhw</a:t>
            </a:r>
            <a:r>
              <a:rPr lang="en-GB" sz="2800" dirty="0" smtClean="0"/>
              <a:t> </a:t>
            </a:r>
            <a:r>
              <a:rPr lang="en-GB" sz="2800" dirty="0" err="1" smtClean="0"/>
              <a:t>neu</a:t>
            </a:r>
            <a:r>
              <a:rPr lang="en-GB" sz="2800" dirty="0" smtClean="0"/>
              <a:t> </a:t>
            </a:r>
            <a:r>
              <a:rPr lang="en-GB" sz="2800" dirty="0" err="1" smtClean="0"/>
              <a:t>peidio</a:t>
            </a:r>
            <a:r>
              <a:rPr lang="en-GB" sz="2800" dirty="0" smtClean="0"/>
              <a:t> – </a:t>
            </a:r>
            <a:r>
              <a:rPr lang="en-GB" sz="2800" dirty="0" err="1" smtClean="0"/>
              <a:t>sut</a:t>
            </a:r>
            <a:r>
              <a:rPr lang="en-GB" sz="2800" dirty="0" smtClean="0"/>
              <a:t> </a:t>
            </a:r>
            <a:r>
              <a:rPr lang="en-GB" sz="2800" dirty="0" err="1" smtClean="0"/>
              <a:t>medrwch</a:t>
            </a:r>
            <a:r>
              <a:rPr lang="en-GB" sz="2800" dirty="0" smtClean="0"/>
              <a:t> </a:t>
            </a:r>
            <a:r>
              <a:rPr lang="en-GB" sz="2800" dirty="0" err="1" smtClean="0"/>
              <a:t>cysylltu</a:t>
            </a:r>
            <a:r>
              <a:rPr lang="en-GB" sz="2800" dirty="0" smtClean="0"/>
              <a:t> </a:t>
            </a:r>
            <a:r>
              <a:rPr lang="en-GB" sz="2800" dirty="0" err="1" smtClean="0"/>
              <a:t>hyn</a:t>
            </a:r>
            <a:r>
              <a:rPr lang="en-GB" sz="2800" dirty="0" smtClean="0"/>
              <a:t> </a:t>
            </a:r>
            <a:r>
              <a:rPr lang="en-GB" sz="2800" dirty="0" err="1" smtClean="0"/>
              <a:t>gyda’ch</a:t>
            </a:r>
            <a:r>
              <a:rPr lang="en-GB" sz="2800" dirty="0" smtClean="0"/>
              <a:t> </a:t>
            </a:r>
            <a:r>
              <a:rPr lang="en-GB" sz="2800" dirty="0" err="1" smtClean="0"/>
              <a:t>gwaith</a:t>
            </a:r>
            <a:r>
              <a:rPr lang="en-GB" sz="2800" dirty="0" smtClean="0"/>
              <a:t> </a:t>
            </a:r>
            <a:r>
              <a:rPr lang="en-GB" sz="2800" dirty="0" err="1" smtClean="0"/>
              <a:t>eich</a:t>
            </a:r>
            <a:r>
              <a:rPr lang="en-GB" sz="2800" dirty="0" smtClean="0"/>
              <a:t> </a:t>
            </a:r>
            <a:r>
              <a:rPr lang="en-GB" sz="2800" dirty="0" err="1" smtClean="0"/>
              <a:t>hun</a:t>
            </a:r>
            <a:r>
              <a:rPr lang="en-GB" sz="2800" dirty="0" smtClean="0"/>
              <a:t>. </a:t>
            </a:r>
          </a:p>
          <a:p>
            <a:pPr marL="0" indent="0">
              <a:buNone/>
            </a:pPr>
            <a:endParaRPr lang="en-GB" sz="2800" dirty="0" smtClean="0"/>
          </a:p>
          <a:p>
            <a:pPr marL="0" indent="0">
              <a:buNone/>
            </a:pPr>
            <a:endParaRPr lang="en-GB" sz="2800" dirty="0"/>
          </a:p>
        </p:txBody>
      </p:sp>
      <p:sp>
        <p:nvSpPr>
          <p:cNvPr id="6" name="Content Placeholder 2"/>
          <p:cNvSpPr>
            <a:spLocks noGrp="1"/>
          </p:cNvSpPr>
          <p:nvPr>
            <p:ph sz="half" idx="1"/>
          </p:nvPr>
        </p:nvSpPr>
        <p:spPr>
          <a:xfrm>
            <a:off x="6492901" y="1647884"/>
            <a:ext cx="5360800" cy="4701765"/>
          </a:xfrm>
        </p:spPr>
        <p:txBody>
          <a:bodyPr>
            <a:normAutofit fontScale="92500" lnSpcReduction="20000"/>
          </a:bodyPr>
          <a:lstStyle/>
          <a:p>
            <a:pPr marL="0" indent="0">
              <a:buNone/>
            </a:pPr>
            <a:r>
              <a:rPr lang="en-GB" sz="2800" dirty="0"/>
              <a:t>There are several steps we can take as healthcare professionals to facilitate effective communication with Dementia patients.  </a:t>
            </a:r>
          </a:p>
          <a:p>
            <a:pPr marL="0" indent="0">
              <a:buNone/>
            </a:pPr>
            <a:endParaRPr lang="en-GB" sz="2800" dirty="0"/>
          </a:p>
          <a:p>
            <a:pPr marL="0" indent="0">
              <a:buNone/>
            </a:pPr>
            <a:r>
              <a:rPr lang="en-GB" sz="2800" dirty="0"/>
              <a:t>The next few slides will look at each of those steps in more detail.  As we work our way through the slides, try and think about the information in the context of your healthcare roles, whether you all ready do them and if not, how you could apply each step to your own work.</a:t>
            </a:r>
            <a:endParaRPr lang="en-GB" sz="2800" dirty="0" smtClean="0"/>
          </a:p>
          <a:p>
            <a:pPr marL="0" indent="0">
              <a:buNone/>
            </a:pPr>
            <a:endParaRPr lang="en-GB" sz="2800" dirty="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4232552304"/>
      </p:ext>
    </p:extLst>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 name="Content Placeholder 5"/>
          <p:cNvSpPr>
            <a:spLocks noGrp="1"/>
          </p:cNvSpPr>
          <p:nvPr>
            <p:ph sz="half" idx="2"/>
          </p:nvPr>
        </p:nvSpPr>
        <p:spPr>
          <a:xfrm>
            <a:off x="6623230" y="1421113"/>
            <a:ext cx="4995332" cy="5019246"/>
          </a:xfrm>
        </p:spPr>
        <p:txBody>
          <a:bodyPr>
            <a:normAutofit/>
          </a:bodyPr>
          <a:lstStyle/>
          <a:p>
            <a:pPr>
              <a:buNone/>
            </a:pPr>
            <a:r>
              <a:rPr lang="en-GB" sz="3000" dirty="0" smtClean="0"/>
              <a:t>It is worth mentioning here that there is a range of specific advice for families caring for loved ones with </a:t>
            </a:r>
            <a:r>
              <a:rPr lang="en-GB" sz="3000" dirty="0" smtClean="0">
                <a:hlinkClick r:id="rId2"/>
              </a:rPr>
              <a:t>dementia</a:t>
            </a:r>
            <a:r>
              <a:rPr lang="en-GB" sz="3000" dirty="0" smtClean="0"/>
              <a:t> and although much of the information is similar, the following information is with healthcare professionals in mind more specifically. </a:t>
            </a:r>
          </a:p>
          <a:p>
            <a:pPr>
              <a:buNone/>
            </a:pPr>
            <a:endParaRPr lang="en-US" dirty="0"/>
          </a:p>
        </p:txBody>
      </p:sp>
      <p:sp>
        <p:nvSpPr>
          <p:cNvPr id="7" name="Title 1"/>
          <p:cNvSpPr txBox="1">
            <a:spLocks/>
          </p:cNvSpPr>
          <p:nvPr/>
        </p:nvSpPr>
        <p:spPr>
          <a:xfrm>
            <a:off x="680378" y="0"/>
            <a:ext cx="10408999" cy="1456267"/>
          </a:xfrm>
          <a:prstGeom prst="rect">
            <a:avLst/>
          </a:prstGeom>
          <a:effectLst/>
        </p:spPr>
        <p:txBody>
          <a:bodyPr vert="horz" lIns="91440" tIns="45720" rIns="91440" bIns="45720" rtlCol="0" anchor="ctr">
            <a:normAutofit fontScale="97500"/>
          </a:body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sz="3600" b="0" i="0" u="none" strike="noStrike" kern="1200" cap="all" spc="0" normalizeH="0" baseline="0" noProof="0" smtClean="0">
                <a:ln w="3175" cmpd="sng">
                  <a:noFill/>
                </a:ln>
                <a:solidFill>
                  <a:schemeClr val="tx1"/>
                </a:solidFill>
                <a:effectLst/>
                <a:uLnTx/>
                <a:uFillTx/>
                <a:latin typeface="+mj-lt"/>
                <a:ea typeface="+mj-ea"/>
                <a:cs typeface="+mj-cs"/>
              </a:rPr>
              <a:t>SUT MEDRWN NI CYFATHREUBU’N EFFEITHIOL</a:t>
            </a:r>
            <a:br>
              <a:rPr kumimoji="0" lang="en-GB" sz="3600" b="0" i="0" u="none" strike="noStrike" kern="1200" cap="all" spc="0" normalizeH="0" baseline="0" noProof="0" smtClean="0">
                <a:ln w="3175" cmpd="sng">
                  <a:noFill/>
                </a:ln>
                <a:solidFill>
                  <a:schemeClr val="tx1"/>
                </a:solidFill>
                <a:effectLst/>
                <a:uLnTx/>
                <a:uFillTx/>
                <a:latin typeface="+mj-lt"/>
                <a:ea typeface="+mj-ea"/>
                <a:cs typeface="+mj-cs"/>
              </a:rPr>
            </a:br>
            <a:r>
              <a:rPr kumimoji="0" lang="en-GB" sz="3600" b="0" i="0" u="none" strike="noStrike" kern="1200" cap="all" spc="0" normalizeH="0" baseline="0" noProof="0" smtClean="0">
                <a:ln w="3175" cmpd="sng">
                  <a:noFill/>
                </a:ln>
                <a:solidFill>
                  <a:schemeClr val="tx1"/>
                </a:solidFill>
                <a:effectLst/>
                <a:uLnTx/>
                <a:uFillTx/>
                <a:latin typeface="+mj-lt"/>
                <a:ea typeface="+mj-ea"/>
                <a:cs typeface="+mj-cs"/>
              </a:rPr>
              <a:t>How we can communicate effectively</a:t>
            </a:r>
            <a:endParaRPr kumimoji="0" lang="en-GB" sz="3600" b="0" i="0" u="none" strike="noStrike" kern="1200" cap="all" spc="0" normalizeH="0" baseline="0" noProof="0" dirty="0">
              <a:ln w="3175" cmpd="sng">
                <a:noFill/>
              </a:ln>
              <a:solidFill>
                <a:schemeClr val="tx1"/>
              </a:solidFill>
              <a:effectLst/>
              <a:uLnTx/>
              <a:uFillTx/>
              <a:latin typeface="+mj-lt"/>
              <a:ea typeface="+mj-ea"/>
              <a:cs typeface="+mj-cs"/>
            </a:endParaRPr>
          </a:p>
        </p:txBody>
      </p:sp>
      <p:sp>
        <p:nvSpPr>
          <p:cNvPr id="8" name="Content Placeholder 5"/>
          <p:cNvSpPr>
            <a:spLocks noGrp="1"/>
          </p:cNvSpPr>
          <p:nvPr>
            <p:ph sz="half" idx="2"/>
          </p:nvPr>
        </p:nvSpPr>
        <p:spPr>
          <a:xfrm>
            <a:off x="624235" y="1547053"/>
            <a:ext cx="4995332" cy="5019246"/>
          </a:xfrm>
        </p:spPr>
        <p:txBody>
          <a:bodyPr>
            <a:normAutofit/>
          </a:bodyPr>
          <a:lstStyle/>
          <a:p>
            <a:pPr>
              <a:buNone/>
            </a:pPr>
            <a:r>
              <a:rPr lang="en-GB" sz="3000" dirty="0" smtClean="0"/>
              <a:t>Mae </a:t>
            </a:r>
            <a:r>
              <a:rPr lang="en-GB" sz="3000" dirty="0" err="1" smtClean="0"/>
              <a:t>yna</a:t>
            </a:r>
            <a:r>
              <a:rPr lang="en-GB" sz="3000" dirty="0" smtClean="0"/>
              <a:t> </a:t>
            </a:r>
            <a:r>
              <a:rPr lang="en-GB" sz="3000" dirty="0" err="1" smtClean="0"/>
              <a:t>ystod</a:t>
            </a:r>
            <a:r>
              <a:rPr lang="en-GB" sz="3000" dirty="0" smtClean="0"/>
              <a:t> </a:t>
            </a:r>
            <a:r>
              <a:rPr lang="en-GB" sz="3000" dirty="0" err="1" smtClean="0"/>
              <a:t>o</a:t>
            </a:r>
            <a:r>
              <a:rPr lang="en-GB" sz="3000" dirty="0" smtClean="0"/>
              <a:t> </a:t>
            </a:r>
            <a:r>
              <a:rPr lang="en-GB" sz="3000" dirty="0" err="1" smtClean="0"/>
              <a:t>gyngor</a:t>
            </a:r>
            <a:r>
              <a:rPr lang="en-GB" sz="3000" dirty="0" smtClean="0"/>
              <a:t> </a:t>
            </a:r>
            <a:r>
              <a:rPr lang="en-GB" sz="3000" dirty="0" err="1" smtClean="0"/>
              <a:t>penodol</a:t>
            </a:r>
            <a:r>
              <a:rPr lang="en-GB" sz="3000" dirty="0" smtClean="0"/>
              <a:t>  </a:t>
            </a:r>
            <a:r>
              <a:rPr lang="en-GB" sz="3000" dirty="0" err="1" smtClean="0"/>
              <a:t>ar</a:t>
            </a:r>
            <a:r>
              <a:rPr lang="en-GB" sz="3000" dirty="0" smtClean="0"/>
              <a:t> </a:t>
            </a:r>
            <a:r>
              <a:rPr lang="en-GB" sz="3000" dirty="0" err="1" smtClean="0"/>
              <a:t>gyfer</a:t>
            </a:r>
            <a:r>
              <a:rPr lang="en-GB" sz="3000" dirty="0" smtClean="0"/>
              <a:t> </a:t>
            </a:r>
            <a:r>
              <a:rPr lang="en-GB" sz="3000" dirty="0" err="1" smtClean="0"/>
              <a:t>teuluoedd</a:t>
            </a:r>
            <a:r>
              <a:rPr lang="en-GB" sz="3000" dirty="0" smtClean="0"/>
              <a:t> </a:t>
            </a:r>
            <a:r>
              <a:rPr lang="en-GB" sz="3000" dirty="0" err="1" smtClean="0"/>
              <a:t>sy</a:t>
            </a:r>
            <a:r>
              <a:rPr lang="en-GB" sz="3000" dirty="0" err="1" smtClean="0"/>
              <a:t>’n</a:t>
            </a:r>
            <a:r>
              <a:rPr lang="en-GB" sz="3000" dirty="0" smtClean="0"/>
              <a:t> </a:t>
            </a:r>
            <a:r>
              <a:rPr lang="en-GB" sz="3000" dirty="0" err="1" smtClean="0"/>
              <a:t>gofalu</a:t>
            </a:r>
            <a:r>
              <a:rPr lang="en-GB" sz="3000" dirty="0" smtClean="0"/>
              <a:t> am </a:t>
            </a:r>
            <a:r>
              <a:rPr lang="en-GB" sz="3000" dirty="0" err="1" smtClean="0"/>
              <a:t>aelodau</a:t>
            </a:r>
            <a:r>
              <a:rPr lang="en-GB" sz="3000" dirty="0" smtClean="0"/>
              <a:t> </a:t>
            </a:r>
            <a:r>
              <a:rPr lang="en-GB" sz="3000" dirty="0" err="1" smtClean="0"/>
              <a:t>teulu</a:t>
            </a:r>
            <a:r>
              <a:rPr lang="en-GB" sz="3000" dirty="0" smtClean="0"/>
              <a:t> </a:t>
            </a:r>
            <a:r>
              <a:rPr lang="en-GB" sz="3000" dirty="0" err="1" smtClean="0"/>
              <a:t>sy’n</a:t>
            </a:r>
            <a:r>
              <a:rPr lang="en-GB" sz="3000" dirty="0" smtClean="0"/>
              <a:t> </a:t>
            </a:r>
            <a:r>
              <a:rPr lang="en-GB" sz="3000" dirty="0" err="1" smtClean="0"/>
              <a:t>dioddef</a:t>
            </a:r>
            <a:r>
              <a:rPr lang="en-GB" sz="3000" dirty="0" smtClean="0"/>
              <a:t> </a:t>
            </a:r>
            <a:r>
              <a:rPr lang="en-GB" sz="3000" dirty="0" err="1" smtClean="0"/>
              <a:t>â</a:t>
            </a:r>
            <a:r>
              <a:rPr lang="en-GB" sz="3000" dirty="0" smtClean="0"/>
              <a:t> </a:t>
            </a:r>
            <a:r>
              <a:rPr lang="en-GB" sz="3000" dirty="0" smtClean="0">
                <a:hlinkClick r:id="rId2"/>
              </a:rPr>
              <a:t>dementia</a:t>
            </a:r>
            <a:r>
              <a:rPr lang="en-GB" sz="3000" dirty="0" smtClean="0"/>
              <a:t> ac </a:t>
            </a:r>
            <a:r>
              <a:rPr lang="en-GB" sz="3000" dirty="0" err="1" smtClean="0"/>
              <a:t>er</a:t>
            </a:r>
            <a:r>
              <a:rPr lang="en-GB" sz="3000" dirty="0" smtClean="0"/>
              <a:t> </a:t>
            </a:r>
            <a:r>
              <a:rPr lang="en-GB" sz="3000" dirty="0" err="1" smtClean="0"/>
              <a:t>bod</a:t>
            </a:r>
            <a:r>
              <a:rPr lang="en-GB" sz="3000" dirty="0" smtClean="0"/>
              <a:t> </a:t>
            </a:r>
            <a:r>
              <a:rPr lang="en-GB" sz="3000" dirty="0" err="1" smtClean="0"/>
              <a:t>mwyafrif</a:t>
            </a:r>
            <a:r>
              <a:rPr lang="en-GB" sz="3000" dirty="0" smtClean="0"/>
              <a:t> </a:t>
            </a:r>
            <a:r>
              <a:rPr lang="en-GB" sz="3000" dirty="0" err="1" smtClean="0"/>
              <a:t>o’r</a:t>
            </a:r>
            <a:r>
              <a:rPr lang="en-GB" sz="3000" dirty="0" smtClean="0"/>
              <a:t> </a:t>
            </a:r>
            <a:r>
              <a:rPr lang="en-GB" sz="3000" dirty="0" err="1" smtClean="0"/>
              <a:t>gwybodaeth</a:t>
            </a:r>
            <a:r>
              <a:rPr lang="en-GB" sz="3000" dirty="0" smtClean="0"/>
              <a:t> </a:t>
            </a:r>
            <a:r>
              <a:rPr lang="en-GB" sz="3000" dirty="0" err="1" smtClean="0"/>
              <a:t>yn</a:t>
            </a:r>
            <a:r>
              <a:rPr lang="en-GB" sz="3000" dirty="0" smtClean="0"/>
              <a:t> </a:t>
            </a:r>
            <a:r>
              <a:rPr lang="en-GB" sz="3000" dirty="0" err="1" smtClean="0"/>
              <a:t>debyg</a:t>
            </a:r>
            <a:r>
              <a:rPr lang="en-GB" sz="3000" dirty="0" smtClean="0"/>
              <a:t> </a:t>
            </a:r>
            <a:r>
              <a:rPr lang="en-GB" sz="3000" dirty="0" err="1" smtClean="0"/>
              <a:t>mae’r</a:t>
            </a:r>
            <a:r>
              <a:rPr lang="en-GB" sz="3000" dirty="0" smtClean="0"/>
              <a:t> </a:t>
            </a:r>
            <a:r>
              <a:rPr lang="en-GB" sz="3000" dirty="0" err="1" smtClean="0"/>
              <a:t>gwybodaeth</a:t>
            </a:r>
            <a:r>
              <a:rPr lang="en-GB" sz="3000" dirty="0" smtClean="0"/>
              <a:t> </a:t>
            </a:r>
            <a:r>
              <a:rPr lang="en-GB" sz="3000" dirty="0" err="1" smtClean="0"/>
              <a:t>canlynol</a:t>
            </a:r>
            <a:r>
              <a:rPr lang="en-GB" sz="3000" dirty="0" smtClean="0"/>
              <a:t> </a:t>
            </a:r>
            <a:r>
              <a:rPr lang="en-GB" sz="3000" dirty="0" err="1" smtClean="0"/>
              <a:t>yn</a:t>
            </a:r>
            <a:r>
              <a:rPr lang="en-GB" sz="3000" dirty="0" smtClean="0"/>
              <a:t> </a:t>
            </a:r>
            <a:r>
              <a:rPr lang="en-GB" sz="3000" dirty="0" err="1" smtClean="0"/>
              <a:t>fwy</a:t>
            </a:r>
            <a:r>
              <a:rPr lang="en-GB" sz="3000" dirty="0" smtClean="0"/>
              <a:t> </a:t>
            </a:r>
            <a:r>
              <a:rPr lang="en-GB" sz="3000" dirty="0" err="1" smtClean="0"/>
              <a:t>benodol</a:t>
            </a:r>
            <a:r>
              <a:rPr lang="en-GB" sz="3000" dirty="0" smtClean="0"/>
              <a:t> </a:t>
            </a:r>
            <a:r>
              <a:rPr lang="en-GB" sz="3000" dirty="0" err="1" smtClean="0"/>
              <a:t>tuag</a:t>
            </a:r>
            <a:r>
              <a:rPr lang="en-GB" sz="3000" dirty="0" smtClean="0"/>
              <a:t> at</a:t>
            </a:r>
            <a:r>
              <a:rPr lang="en-GB" sz="3000" dirty="0" smtClean="0"/>
              <a:t> </a:t>
            </a:r>
            <a:r>
              <a:rPr lang="en-GB" sz="3000" dirty="0" err="1" smtClean="0"/>
              <a:t>weithwyr</a:t>
            </a:r>
            <a:r>
              <a:rPr lang="en-GB" sz="3000" dirty="0" smtClean="0"/>
              <a:t> </a:t>
            </a:r>
            <a:r>
              <a:rPr lang="en-GB" sz="3000" dirty="0" err="1" smtClean="0"/>
              <a:t>iechyd</a:t>
            </a:r>
            <a:r>
              <a:rPr lang="en-GB" sz="3000" dirty="0" smtClean="0"/>
              <a:t> a </a:t>
            </a:r>
            <a:r>
              <a:rPr lang="en-GB" sz="3000" dirty="0" err="1" smtClean="0"/>
              <a:t>gofal</a:t>
            </a:r>
            <a:r>
              <a:rPr lang="en-GB" sz="3000" dirty="0" smtClean="0"/>
              <a:t>.  </a:t>
            </a:r>
            <a:endParaRPr lang="en-GB" sz="3000" dirty="0" smtClean="0"/>
          </a:p>
          <a:p>
            <a:pPr>
              <a:buNone/>
            </a:pP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655562" y="337472"/>
            <a:ext cx="10131425" cy="1456267"/>
          </a:xfrm>
        </p:spPr>
        <p:txBody>
          <a:bodyPr/>
          <a:lstStyle/>
          <a:p>
            <a:r>
              <a:rPr lang="en-GB" dirty="0" err="1" smtClean="0"/>
              <a:t>Denu</a:t>
            </a:r>
            <a:r>
              <a:rPr lang="en-GB" dirty="0" smtClean="0"/>
              <a:t> </a:t>
            </a:r>
            <a:r>
              <a:rPr lang="en-GB" dirty="0" err="1" smtClean="0"/>
              <a:t>sylw’r</a:t>
            </a:r>
            <a:r>
              <a:rPr lang="en-GB" dirty="0" smtClean="0"/>
              <a:t> </a:t>
            </a:r>
            <a:r>
              <a:rPr lang="en-GB" dirty="0" err="1" smtClean="0"/>
              <a:t>claf</a:t>
            </a:r>
            <a:r>
              <a:rPr lang="en-GB" dirty="0" smtClean="0"/>
              <a:t/>
            </a:r>
            <a:br>
              <a:rPr lang="en-GB" dirty="0" smtClean="0"/>
            </a:br>
            <a:r>
              <a:rPr lang="en-GB" dirty="0" smtClean="0"/>
              <a:t>Get </a:t>
            </a:r>
            <a:r>
              <a:rPr lang="en-GB" dirty="0"/>
              <a:t>the Patient’s Attention</a:t>
            </a:r>
          </a:p>
        </p:txBody>
      </p:sp>
      <p:sp>
        <p:nvSpPr>
          <p:cNvPr id="3" name="Content Placeholder 2"/>
          <p:cNvSpPr>
            <a:spLocks noGrp="1"/>
          </p:cNvSpPr>
          <p:nvPr>
            <p:ph idx="1"/>
          </p:nvPr>
        </p:nvSpPr>
        <p:spPr>
          <a:xfrm>
            <a:off x="6128363" y="4157509"/>
            <a:ext cx="5528783" cy="2267732"/>
          </a:xfrm>
        </p:spPr>
        <p:txBody>
          <a:bodyPr>
            <a:normAutofit lnSpcReduction="10000"/>
          </a:bodyPr>
          <a:lstStyle/>
          <a:p>
            <a:pPr marL="0" indent="0">
              <a:buNone/>
            </a:pPr>
            <a:r>
              <a:rPr lang="en-GB" sz="2800" i="1" dirty="0"/>
              <a:t>Get the patient’s attention before you begin talking. Reduce background noise from any source (music, health videos playing, babies crying, cash registers clanging)</a:t>
            </a:r>
          </a:p>
          <a:p>
            <a:endParaRPr lang="en-GB" dirty="0"/>
          </a:p>
        </p:txBody>
      </p:sp>
      <p:pic>
        <p:nvPicPr>
          <p:cNvPr id="2050" name="Picture 2" descr="Image result for patient watching tv"/>
          <p:cNvPicPr>
            <a:picLocks noChangeAspect="1" noChangeArrowheads="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898527" y="2065867"/>
            <a:ext cx="4775200" cy="3581400"/>
          </a:xfrm>
          <a:prstGeom prst="rect">
            <a:avLst/>
          </a:prstGeom>
          <a:noFill/>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Lst>
        </p:spPr>
      </p:pic>
      <p:sp>
        <p:nvSpPr>
          <p:cNvPr id="5" name="Content Placeholder 2"/>
          <p:cNvSpPr txBox="1">
            <a:spLocks/>
          </p:cNvSpPr>
          <p:nvPr/>
        </p:nvSpPr>
        <p:spPr>
          <a:xfrm>
            <a:off x="6174926" y="1785167"/>
            <a:ext cx="5528783" cy="2267732"/>
          </a:xfrm>
          <a:prstGeom prst="rect">
            <a:avLst/>
          </a:prstGeo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1000"/>
              </a:spcAft>
              <a:buClr>
                <a:schemeClr val="tx1"/>
              </a:buClr>
              <a:buSzPct val="100000"/>
              <a:buFont typeface="Arial"/>
              <a:buNone/>
              <a:tabLst/>
              <a:defRPr/>
            </a:pPr>
            <a:r>
              <a:rPr kumimoji="0" lang="en-GB" sz="2800" b="0" i="0" u="none" strike="noStrike" kern="1200" cap="none" spc="0" normalizeH="0" baseline="0" noProof="0" dirty="0" err="1" smtClean="0">
                <a:ln>
                  <a:noFill/>
                </a:ln>
                <a:solidFill>
                  <a:schemeClr val="tx1"/>
                </a:solidFill>
                <a:effectLst/>
                <a:uLnTx/>
                <a:uFillTx/>
                <a:latin typeface="+mn-lt"/>
                <a:ea typeface="+mn-ea"/>
                <a:cs typeface="+mn-cs"/>
              </a:rPr>
              <a:t>Denu</a:t>
            </a:r>
            <a:r>
              <a:rPr kumimoji="0" lang="en-GB" sz="2800" b="0" i="0" u="none" strike="noStrike" kern="1200" cap="none" spc="0" normalizeH="0" baseline="0" noProof="0" dirty="0" smtClean="0">
                <a:ln>
                  <a:noFill/>
                </a:ln>
                <a:solidFill>
                  <a:schemeClr val="tx1"/>
                </a:solidFill>
                <a:effectLst/>
                <a:uLnTx/>
                <a:uFillTx/>
                <a:latin typeface="+mn-lt"/>
                <a:ea typeface="+mn-ea"/>
                <a:cs typeface="+mn-cs"/>
              </a:rPr>
              <a:t> </a:t>
            </a:r>
            <a:r>
              <a:rPr kumimoji="0" lang="en-GB" sz="2800" b="0" i="0" u="none" strike="noStrike" kern="1200" cap="none" spc="0" normalizeH="0" baseline="0" noProof="0" dirty="0" err="1" smtClean="0">
                <a:ln>
                  <a:noFill/>
                </a:ln>
                <a:solidFill>
                  <a:schemeClr val="tx1"/>
                </a:solidFill>
                <a:effectLst/>
                <a:uLnTx/>
                <a:uFillTx/>
                <a:latin typeface="+mn-lt"/>
                <a:ea typeface="+mn-ea"/>
                <a:cs typeface="+mn-cs"/>
              </a:rPr>
              <a:t>sylw’r</a:t>
            </a:r>
            <a:r>
              <a:rPr kumimoji="0" lang="en-GB" sz="2800" b="0" i="0" u="none" strike="noStrike" kern="1200" cap="none" spc="0" normalizeH="0" baseline="0" noProof="0" dirty="0" smtClean="0">
                <a:ln>
                  <a:noFill/>
                </a:ln>
                <a:solidFill>
                  <a:schemeClr val="tx1"/>
                </a:solidFill>
                <a:effectLst/>
                <a:uLnTx/>
                <a:uFillTx/>
                <a:latin typeface="+mn-lt"/>
                <a:ea typeface="+mn-ea"/>
                <a:cs typeface="+mn-cs"/>
              </a:rPr>
              <a:t> </a:t>
            </a:r>
            <a:r>
              <a:rPr kumimoji="0" lang="en-GB" sz="2800" b="0" i="0" u="none" strike="noStrike" kern="1200" cap="none" spc="0" normalizeH="0" baseline="0" noProof="0" dirty="0" err="1" smtClean="0">
                <a:ln>
                  <a:noFill/>
                </a:ln>
                <a:solidFill>
                  <a:schemeClr val="tx1"/>
                </a:solidFill>
                <a:effectLst/>
                <a:uLnTx/>
                <a:uFillTx/>
                <a:latin typeface="+mn-lt"/>
                <a:ea typeface="+mn-ea"/>
                <a:cs typeface="+mn-cs"/>
              </a:rPr>
              <a:t>claf</a:t>
            </a:r>
            <a:r>
              <a:rPr kumimoji="0" lang="en-GB" sz="2800" b="0" i="0" u="none" strike="noStrike" kern="1200" cap="none" spc="0" normalizeH="0" baseline="0" noProof="0" dirty="0" smtClean="0">
                <a:ln>
                  <a:noFill/>
                </a:ln>
                <a:solidFill>
                  <a:schemeClr val="tx1"/>
                </a:solidFill>
                <a:effectLst/>
                <a:uLnTx/>
                <a:uFillTx/>
                <a:latin typeface="+mn-lt"/>
                <a:ea typeface="+mn-ea"/>
                <a:cs typeface="+mn-cs"/>
              </a:rPr>
              <a:t> </a:t>
            </a:r>
            <a:r>
              <a:rPr kumimoji="0" lang="en-GB" sz="2800" b="0" i="0" u="none" strike="noStrike" kern="1200" cap="none" spc="0" normalizeH="0" baseline="0" noProof="0" dirty="0" err="1" smtClean="0">
                <a:ln>
                  <a:noFill/>
                </a:ln>
                <a:solidFill>
                  <a:schemeClr val="tx1"/>
                </a:solidFill>
                <a:effectLst/>
                <a:uLnTx/>
                <a:uFillTx/>
                <a:latin typeface="+mn-lt"/>
                <a:ea typeface="+mn-ea"/>
                <a:cs typeface="+mn-cs"/>
              </a:rPr>
              <a:t>cyn</a:t>
            </a:r>
            <a:r>
              <a:rPr kumimoji="0" lang="en-GB" sz="2800" b="0" i="0" u="none" strike="noStrike" kern="1200" cap="none" spc="0" normalizeH="0" baseline="0" noProof="0" dirty="0" smtClean="0">
                <a:ln>
                  <a:noFill/>
                </a:ln>
                <a:solidFill>
                  <a:schemeClr val="tx1"/>
                </a:solidFill>
                <a:effectLst/>
                <a:uLnTx/>
                <a:uFillTx/>
                <a:latin typeface="+mn-lt"/>
                <a:ea typeface="+mn-ea"/>
                <a:cs typeface="+mn-cs"/>
              </a:rPr>
              <a:t> </a:t>
            </a:r>
            <a:r>
              <a:rPr kumimoji="0" lang="en-GB" sz="2800" b="0" i="0" u="none" strike="noStrike" kern="1200" cap="none" spc="0" normalizeH="0" baseline="0" noProof="0" dirty="0" err="1" smtClean="0">
                <a:ln>
                  <a:noFill/>
                </a:ln>
                <a:solidFill>
                  <a:schemeClr val="tx1"/>
                </a:solidFill>
                <a:effectLst/>
                <a:uLnTx/>
                <a:uFillTx/>
                <a:latin typeface="+mn-lt"/>
                <a:ea typeface="+mn-ea"/>
                <a:cs typeface="+mn-cs"/>
              </a:rPr>
              <a:t>siarad</a:t>
            </a:r>
            <a:r>
              <a:rPr kumimoji="0" lang="en-GB" sz="2800" b="0" i="0" u="none" strike="noStrike" kern="1200" cap="none" spc="0" normalizeH="0" baseline="0" noProof="0" dirty="0" smtClean="0">
                <a:ln>
                  <a:noFill/>
                </a:ln>
                <a:solidFill>
                  <a:schemeClr val="tx1"/>
                </a:solidFill>
                <a:effectLst/>
                <a:uLnTx/>
                <a:uFillTx/>
                <a:latin typeface="+mn-lt"/>
                <a:ea typeface="+mn-ea"/>
                <a:cs typeface="+mn-cs"/>
              </a:rPr>
              <a:t>. </a:t>
            </a:r>
            <a:r>
              <a:rPr kumimoji="0" lang="en-GB" sz="2800" b="0" i="0" u="none" strike="noStrike" kern="1200" cap="none" spc="0" normalizeH="0" baseline="0" noProof="0" dirty="0" err="1" smtClean="0">
                <a:ln>
                  <a:noFill/>
                </a:ln>
                <a:solidFill>
                  <a:schemeClr val="tx1"/>
                </a:solidFill>
                <a:effectLst/>
                <a:uLnTx/>
                <a:uFillTx/>
                <a:latin typeface="+mn-lt"/>
                <a:ea typeface="+mn-ea"/>
                <a:cs typeface="+mn-cs"/>
              </a:rPr>
              <a:t>Lleihau</a:t>
            </a:r>
            <a:r>
              <a:rPr kumimoji="0" lang="en-GB" sz="2800" b="0" i="0" u="none" strike="noStrike" kern="1200" cap="none" spc="0" normalizeH="0" noProof="0" dirty="0" smtClean="0">
                <a:ln>
                  <a:noFill/>
                </a:ln>
                <a:solidFill>
                  <a:schemeClr val="tx1"/>
                </a:solidFill>
                <a:effectLst/>
                <a:uLnTx/>
                <a:uFillTx/>
                <a:latin typeface="+mn-lt"/>
                <a:ea typeface="+mn-ea"/>
                <a:cs typeface="+mn-cs"/>
              </a:rPr>
              <a:t> </a:t>
            </a:r>
            <a:r>
              <a:rPr kumimoji="0" lang="en-GB" sz="2800" b="0" i="0" u="none" strike="noStrike" kern="1200" cap="none" spc="0" normalizeH="0" noProof="0" dirty="0" err="1" smtClean="0">
                <a:ln>
                  <a:noFill/>
                </a:ln>
                <a:solidFill>
                  <a:schemeClr val="tx1"/>
                </a:solidFill>
                <a:effectLst/>
                <a:uLnTx/>
                <a:uFillTx/>
                <a:latin typeface="+mn-lt"/>
                <a:ea typeface="+mn-ea"/>
                <a:cs typeface="+mn-cs"/>
              </a:rPr>
              <a:t>swn</a:t>
            </a:r>
            <a:r>
              <a:rPr kumimoji="0" lang="en-GB" sz="2800" b="0" i="0" u="none" strike="noStrike" kern="1200" cap="none" spc="0" normalizeH="0" noProof="0" dirty="0" smtClean="0">
                <a:ln>
                  <a:noFill/>
                </a:ln>
                <a:solidFill>
                  <a:schemeClr val="tx1"/>
                </a:solidFill>
                <a:effectLst/>
                <a:uLnTx/>
                <a:uFillTx/>
                <a:latin typeface="+mn-lt"/>
                <a:ea typeface="+mn-ea"/>
                <a:cs typeface="+mn-cs"/>
              </a:rPr>
              <a:t> </a:t>
            </a:r>
            <a:r>
              <a:rPr kumimoji="0" lang="en-GB" sz="2800" b="0" i="0" u="none" strike="noStrike" kern="1200" cap="none" spc="0" normalizeH="0" noProof="0" dirty="0" err="1" smtClean="0">
                <a:ln>
                  <a:noFill/>
                </a:ln>
                <a:solidFill>
                  <a:schemeClr val="tx1"/>
                </a:solidFill>
                <a:effectLst/>
                <a:uLnTx/>
                <a:uFillTx/>
                <a:latin typeface="+mn-lt"/>
                <a:ea typeface="+mn-ea"/>
                <a:cs typeface="+mn-cs"/>
              </a:rPr>
              <a:t>cefndirol</a:t>
            </a:r>
            <a:r>
              <a:rPr lang="en-GB" sz="2800" dirty="0" smtClean="0"/>
              <a:t> (</a:t>
            </a:r>
            <a:r>
              <a:rPr lang="en-GB" sz="2800" dirty="0" err="1" smtClean="0"/>
              <a:t>megis</a:t>
            </a:r>
            <a:r>
              <a:rPr lang="en-GB" sz="2800" dirty="0" smtClean="0"/>
              <a:t> </a:t>
            </a:r>
            <a:r>
              <a:rPr lang="en-GB" sz="2800" dirty="0" err="1" smtClean="0"/>
              <a:t>oddi</a:t>
            </a:r>
            <a:r>
              <a:rPr lang="en-GB" sz="2800" dirty="0" smtClean="0"/>
              <a:t> </a:t>
            </a:r>
            <a:r>
              <a:rPr lang="en-GB" sz="2800" dirty="0" err="1" smtClean="0"/>
              <a:t>wrth</a:t>
            </a:r>
            <a:r>
              <a:rPr lang="en-GB" sz="2800" dirty="0" smtClean="0"/>
              <a:t> </a:t>
            </a:r>
            <a:r>
              <a:rPr lang="en-GB" sz="2800" dirty="0" err="1" smtClean="0"/>
              <a:t>y</a:t>
            </a:r>
            <a:r>
              <a:rPr lang="en-GB" sz="2800" dirty="0" smtClean="0"/>
              <a:t> </a:t>
            </a:r>
            <a:r>
              <a:rPr lang="en-GB" sz="2800" dirty="0" err="1" smtClean="0"/>
              <a:t>teledu</a:t>
            </a:r>
            <a:r>
              <a:rPr lang="en-GB" sz="2800" dirty="0" smtClean="0"/>
              <a:t>, </a:t>
            </a:r>
            <a:r>
              <a:rPr lang="en-GB" sz="2800" dirty="0" err="1" smtClean="0"/>
              <a:t>cerddoriaeth</a:t>
            </a:r>
            <a:r>
              <a:rPr lang="en-GB" sz="2800" dirty="0" smtClean="0"/>
              <a:t>, radio, plant </a:t>
            </a:r>
            <a:r>
              <a:rPr lang="en-GB" sz="2800" dirty="0" err="1" smtClean="0"/>
              <a:t>yn</a:t>
            </a:r>
            <a:r>
              <a:rPr lang="en-GB" sz="2800" dirty="0" smtClean="0"/>
              <a:t> </a:t>
            </a:r>
            <a:r>
              <a:rPr lang="en-GB" sz="2800" dirty="0" err="1" smtClean="0"/>
              <a:t>llefain</a:t>
            </a:r>
            <a:r>
              <a:rPr lang="en-GB" sz="2800" dirty="0" smtClean="0"/>
              <a:t>, </a:t>
            </a:r>
            <a:r>
              <a:rPr lang="en-GB" sz="2800" dirty="0" err="1" smtClean="0"/>
              <a:t>cofrestr</a:t>
            </a:r>
            <a:r>
              <a:rPr lang="en-GB" sz="2800" dirty="0" smtClean="0"/>
              <a:t> </a:t>
            </a:r>
            <a:r>
              <a:rPr lang="en-GB" sz="2800" dirty="0" err="1" smtClean="0"/>
              <a:t>talu</a:t>
            </a:r>
            <a:r>
              <a:rPr kumimoji="0" lang="en-GB" sz="2800" b="0" i="0" u="none" strike="noStrike" kern="1200" cap="none" spc="0" normalizeH="0" baseline="0" noProof="0" dirty="0" smtClean="0">
                <a:ln>
                  <a:noFill/>
                </a:ln>
                <a:solidFill>
                  <a:schemeClr val="tx1"/>
                </a:solidFill>
                <a:effectLst/>
                <a:uLnTx/>
                <a:uFillTx/>
                <a:latin typeface="+mn-lt"/>
                <a:ea typeface="+mn-ea"/>
                <a:cs typeface="+mn-cs"/>
              </a:rPr>
              <a:t>)</a:t>
            </a:r>
          </a:p>
          <a:p>
            <a:pPr marL="285750" marR="0" lvl="0" indent="-285750" algn="l" defTabSz="457200" rtl="0" eaLnBrk="1" fontAlgn="auto" latinLnBrk="0" hangingPunct="1">
              <a:lnSpc>
                <a:spcPct val="100000"/>
              </a:lnSpc>
              <a:spcBef>
                <a:spcPts val="0"/>
              </a:spcBef>
              <a:spcAft>
                <a:spcPts val="1000"/>
              </a:spcAft>
              <a:buClr>
                <a:schemeClr val="tx1"/>
              </a:buClr>
              <a:buSzPct val="100000"/>
              <a:buFont typeface="Arial"/>
              <a:buChar char="•"/>
              <a:tabLst/>
              <a:defRPr/>
            </a:pPr>
            <a:endParaRPr kumimoji="0" lang="en-GB" sz="1800" b="0" i="0" u="none" strike="noStrike" kern="1200" cap="none" spc="0" normalizeH="0" baseline="0" noProof="0" dirty="0">
              <a:ln>
                <a:noFill/>
              </a:ln>
              <a:solidFill>
                <a:schemeClr val="tx1"/>
              </a:solidFill>
              <a:effectLst/>
              <a:uLnTx/>
              <a:uFillTx/>
              <a:latin typeface="+mn-lt"/>
              <a:ea typeface="+mn-ea"/>
              <a:cs typeface="+mn-cs"/>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470030977"/>
      </p:ext>
    </p:extLst>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Always approach patient so they can see you</a:t>
            </a:r>
          </a:p>
        </p:txBody>
      </p:sp>
      <p:sp>
        <p:nvSpPr>
          <p:cNvPr id="3" name="Content Placeholder 2"/>
          <p:cNvSpPr>
            <a:spLocks noGrp="1"/>
          </p:cNvSpPr>
          <p:nvPr>
            <p:ph idx="1"/>
          </p:nvPr>
        </p:nvSpPr>
        <p:spPr>
          <a:xfrm>
            <a:off x="5886451" y="2244214"/>
            <a:ext cx="6059161" cy="4833731"/>
          </a:xfrm>
        </p:spPr>
        <p:txBody>
          <a:bodyPr>
            <a:normAutofit/>
          </a:bodyPr>
          <a:lstStyle/>
          <a:p>
            <a:pPr>
              <a:buNone/>
            </a:pPr>
            <a:r>
              <a:rPr lang="en-GB" sz="2800" dirty="0" err="1" smtClean="0"/>
              <a:t>Gwnewch</a:t>
            </a:r>
            <a:r>
              <a:rPr lang="en-GB" sz="2800" dirty="0" smtClean="0"/>
              <a:t> </a:t>
            </a:r>
            <a:r>
              <a:rPr lang="en-GB" sz="2800" dirty="0" err="1" smtClean="0"/>
              <a:t>yn</a:t>
            </a:r>
            <a:r>
              <a:rPr lang="en-GB" sz="2800" dirty="0" smtClean="0"/>
              <a:t> </a:t>
            </a:r>
            <a:r>
              <a:rPr lang="en-GB" sz="2800" dirty="0" err="1" smtClean="0"/>
              <a:t>siwr</a:t>
            </a:r>
            <a:r>
              <a:rPr lang="en-GB" sz="2800" dirty="0" smtClean="0"/>
              <a:t> </a:t>
            </a:r>
            <a:r>
              <a:rPr lang="en-GB" sz="2800" dirty="0" err="1" smtClean="0"/>
              <a:t>bod</a:t>
            </a:r>
            <a:r>
              <a:rPr lang="en-GB" sz="2800" dirty="0" smtClean="0"/>
              <a:t> </a:t>
            </a:r>
            <a:r>
              <a:rPr lang="en-GB" sz="2800" dirty="0" err="1" smtClean="0"/>
              <a:t>y</a:t>
            </a:r>
            <a:r>
              <a:rPr lang="en-GB" sz="2800" dirty="0" smtClean="0"/>
              <a:t> </a:t>
            </a:r>
            <a:r>
              <a:rPr lang="en-GB" sz="2800" dirty="0" err="1" smtClean="0"/>
              <a:t>clâf</a:t>
            </a:r>
            <a:r>
              <a:rPr lang="en-GB" sz="2800" dirty="0" smtClean="0"/>
              <a:t> </a:t>
            </a:r>
            <a:r>
              <a:rPr lang="en-GB" sz="2800" dirty="0" err="1" smtClean="0"/>
              <a:t>yn</a:t>
            </a:r>
            <a:r>
              <a:rPr lang="en-GB" sz="2800" dirty="0" smtClean="0"/>
              <a:t> </a:t>
            </a:r>
            <a:r>
              <a:rPr lang="en-GB" sz="2800" dirty="0" err="1" smtClean="0"/>
              <a:t>eich</a:t>
            </a:r>
            <a:r>
              <a:rPr lang="en-GB" sz="2800" dirty="0" smtClean="0"/>
              <a:t> </a:t>
            </a:r>
            <a:r>
              <a:rPr lang="en-GB" sz="2800" dirty="0" err="1" smtClean="0"/>
              <a:t>gweld</a:t>
            </a:r>
            <a:r>
              <a:rPr lang="en-GB" sz="2800" dirty="0" smtClean="0"/>
              <a:t> </a:t>
            </a:r>
            <a:r>
              <a:rPr lang="en-GB" sz="2800" dirty="0" err="1" smtClean="0"/>
              <a:t>wrth</a:t>
            </a:r>
            <a:r>
              <a:rPr lang="en-GB" sz="2800" dirty="0" smtClean="0"/>
              <a:t> </a:t>
            </a:r>
            <a:r>
              <a:rPr lang="en-GB" sz="2800" dirty="0" err="1" smtClean="0"/>
              <a:t>i</a:t>
            </a:r>
            <a:r>
              <a:rPr lang="en-GB" sz="2800" dirty="0" smtClean="0"/>
              <a:t> chi </a:t>
            </a:r>
            <a:r>
              <a:rPr lang="en-GB" sz="2800" dirty="0" err="1" smtClean="0"/>
              <a:t>agoshau</a:t>
            </a:r>
            <a:r>
              <a:rPr lang="en-GB" sz="2800" dirty="0" smtClean="0"/>
              <a:t> </a:t>
            </a:r>
            <a:r>
              <a:rPr lang="en-GB" sz="2800" dirty="0" err="1" smtClean="0"/>
              <a:t>â</a:t>
            </a:r>
            <a:r>
              <a:rPr lang="en-GB" sz="2800" dirty="0" smtClean="0"/>
              <a:t> hwy </a:t>
            </a:r>
            <a:r>
              <a:rPr lang="en-GB" sz="2800" dirty="0" err="1" smtClean="0"/>
              <a:t>yna</a:t>
            </a:r>
            <a:r>
              <a:rPr lang="en-GB" sz="2800" dirty="0" smtClean="0"/>
              <a:t> </a:t>
            </a:r>
            <a:r>
              <a:rPr lang="en-GB" sz="2800" dirty="0" err="1" smtClean="0"/>
              <a:t>sicrhewch</a:t>
            </a:r>
            <a:r>
              <a:rPr lang="en-GB" sz="2800" dirty="0" smtClean="0"/>
              <a:t> </a:t>
            </a:r>
            <a:r>
              <a:rPr lang="en-GB" sz="2800" dirty="0" err="1" smtClean="0"/>
              <a:t>eich</a:t>
            </a:r>
            <a:r>
              <a:rPr lang="en-GB" sz="2800" dirty="0" smtClean="0"/>
              <a:t> </a:t>
            </a:r>
            <a:r>
              <a:rPr lang="en-GB" sz="2800" dirty="0" err="1" smtClean="0"/>
              <a:t>bod</a:t>
            </a:r>
            <a:r>
              <a:rPr lang="en-GB" sz="2800" dirty="0" smtClean="0"/>
              <a:t> </a:t>
            </a:r>
            <a:r>
              <a:rPr lang="en-GB" sz="2800" dirty="0" err="1" smtClean="0"/>
              <a:t>chi’n</a:t>
            </a:r>
            <a:r>
              <a:rPr lang="en-GB" sz="2800" dirty="0" smtClean="0"/>
              <a:t> </a:t>
            </a:r>
            <a:r>
              <a:rPr lang="en-GB" sz="2800" dirty="0" err="1" smtClean="0"/>
              <a:t>sefyll</a:t>
            </a:r>
            <a:r>
              <a:rPr lang="en-GB" sz="2800" dirty="0" smtClean="0"/>
              <a:t> </a:t>
            </a:r>
            <a:r>
              <a:rPr lang="en-GB" sz="2800" dirty="0" err="1" smtClean="0"/>
              <a:t>mewn</a:t>
            </a:r>
            <a:r>
              <a:rPr lang="en-GB" sz="2800" dirty="0" smtClean="0"/>
              <a:t> man </a:t>
            </a:r>
            <a:r>
              <a:rPr lang="en-GB" sz="2800" dirty="0" err="1" smtClean="0"/>
              <a:t>amlwg</a:t>
            </a:r>
            <a:r>
              <a:rPr lang="en-GB" sz="2800" dirty="0" smtClean="0"/>
              <a:t> </a:t>
            </a:r>
            <a:r>
              <a:rPr lang="en-GB" sz="2800" dirty="0" err="1" smtClean="0"/>
              <a:t>i</a:t>
            </a:r>
            <a:r>
              <a:rPr lang="en-GB" sz="2800" dirty="0" err="1" smtClean="0"/>
              <a:t>’r</a:t>
            </a:r>
            <a:r>
              <a:rPr lang="en-GB" sz="2800" dirty="0" smtClean="0"/>
              <a:t> </a:t>
            </a:r>
            <a:r>
              <a:rPr lang="en-GB" sz="2800" dirty="0" err="1" smtClean="0"/>
              <a:t>clâf</a:t>
            </a:r>
            <a:r>
              <a:rPr lang="en-GB" sz="2800" dirty="0" smtClean="0"/>
              <a:t> </a:t>
            </a:r>
            <a:r>
              <a:rPr lang="en-GB" sz="2800" dirty="0" err="1" smtClean="0"/>
              <a:t>medru</a:t>
            </a:r>
            <a:r>
              <a:rPr lang="en-GB" sz="2800" dirty="0" smtClean="0"/>
              <a:t> </a:t>
            </a:r>
            <a:r>
              <a:rPr lang="en-GB" sz="2800" dirty="0" err="1" smtClean="0"/>
              <a:t>gweld</a:t>
            </a:r>
            <a:r>
              <a:rPr lang="en-GB" sz="2800" dirty="0" smtClean="0"/>
              <a:t> </a:t>
            </a:r>
            <a:r>
              <a:rPr lang="en-GB" sz="2800" dirty="0" err="1" smtClean="0"/>
              <a:t>eich</a:t>
            </a:r>
            <a:r>
              <a:rPr lang="en-GB" sz="2800" dirty="0" smtClean="0"/>
              <a:t> </a:t>
            </a:r>
            <a:r>
              <a:rPr lang="en-GB" sz="2800" dirty="0" err="1" smtClean="0"/>
              <a:t>wyneb</a:t>
            </a:r>
            <a:r>
              <a:rPr lang="en-GB" sz="2800" dirty="0" smtClean="0"/>
              <a:t> </a:t>
            </a:r>
            <a:r>
              <a:rPr lang="en-GB" sz="2800" dirty="0" err="1" smtClean="0"/>
              <a:t>a’ch</a:t>
            </a:r>
            <a:r>
              <a:rPr lang="en-GB" sz="2800" dirty="0" smtClean="0"/>
              <a:t> </a:t>
            </a:r>
            <a:r>
              <a:rPr lang="en-GB" sz="2800" dirty="0" err="1" smtClean="0"/>
              <a:t>llygaid</a:t>
            </a:r>
            <a:r>
              <a:rPr lang="en-GB" sz="2800" dirty="0" smtClean="0"/>
              <a:t>. </a:t>
            </a:r>
          </a:p>
          <a:p>
            <a:pPr>
              <a:buNone/>
            </a:pPr>
            <a:endParaRPr lang="en-GB" sz="2800" dirty="0" smtClean="0"/>
          </a:p>
          <a:p>
            <a:pPr marL="0" indent="0">
              <a:buNone/>
            </a:pPr>
            <a:r>
              <a:rPr lang="en-GB" sz="2800" dirty="0"/>
              <a:t>Approach the patient so they can see you, and position yourself as clearly as possible, so the patient can see your face and eyes.</a:t>
            </a:r>
          </a:p>
          <a:p>
            <a:pPr marL="0" indent="0">
              <a:buNone/>
            </a:pPr>
            <a:endParaRPr lang="en-GB" sz="2800" dirty="0"/>
          </a:p>
          <a:p>
            <a:endParaRPr lang="en-GB" sz="2800" dirty="0"/>
          </a:p>
        </p:txBody>
      </p:sp>
      <p:pic>
        <p:nvPicPr>
          <p:cNvPr id="3076" name="Picture 4" descr="Image result for patient facing nnurse"/>
          <p:cNvPicPr>
            <a:picLocks noChangeAspect="1" noChangeArrowheads="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1185588" y="2263754"/>
            <a:ext cx="4300811" cy="3803531"/>
          </a:xfrm>
          <a:prstGeom prst="rect">
            <a:avLst/>
          </a:prstGeom>
          <a:noFill/>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Lst>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749807267"/>
      </p:ext>
    </p:extLst>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006797" cy="1456267"/>
          </a:xfrm>
        </p:spPr>
        <p:txBody>
          <a:bodyPr>
            <a:normAutofit/>
          </a:bodyPr>
          <a:lstStyle/>
          <a:p>
            <a:r>
              <a:rPr lang="en-GB" sz="3200" dirty="0"/>
              <a:t>Address the patient by name and identify yourself</a:t>
            </a:r>
          </a:p>
        </p:txBody>
      </p:sp>
      <p:sp>
        <p:nvSpPr>
          <p:cNvPr id="3" name="Content Placeholder 2"/>
          <p:cNvSpPr>
            <a:spLocks noGrp="1"/>
          </p:cNvSpPr>
          <p:nvPr>
            <p:ph idx="1"/>
          </p:nvPr>
        </p:nvSpPr>
        <p:spPr>
          <a:xfrm>
            <a:off x="357178" y="1336212"/>
            <a:ext cx="5759669" cy="5349801"/>
          </a:xfrm>
        </p:spPr>
        <p:txBody>
          <a:bodyPr>
            <a:noAutofit/>
          </a:bodyPr>
          <a:lstStyle/>
          <a:p>
            <a:pPr marL="0" indent="0">
              <a:buNone/>
            </a:pPr>
            <a:r>
              <a:rPr lang="en-GB" sz="2600" dirty="0" err="1" smtClean="0"/>
              <a:t>Cyfeiriwch</a:t>
            </a:r>
            <a:r>
              <a:rPr lang="en-GB" sz="2600" dirty="0" smtClean="0"/>
              <a:t> </a:t>
            </a:r>
            <a:r>
              <a:rPr lang="en-GB" sz="2600" dirty="0" err="1" smtClean="0"/>
              <a:t>tuag</a:t>
            </a:r>
            <a:r>
              <a:rPr lang="en-GB" sz="2600" dirty="0" smtClean="0"/>
              <a:t> at </a:t>
            </a:r>
            <a:r>
              <a:rPr lang="en-GB" sz="2600" dirty="0" err="1" smtClean="0"/>
              <a:t>y</a:t>
            </a:r>
            <a:r>
              <a:rPr lang="en-GB" sz="2600" dirty="0" smtClean="0"/>
              <a:t> </a:t>
            </a:r>
            <a:r>
              <a:rPr lang="en-GB" sz="2600" dirty="0" err="1" smtClean="0"/>
              <a:t>clâf</a:t>
            </a:r>
            <a:r>
              <a:rPr lang="en-GB" sz="2600" dirty="0" smtClean="0"/>
              <a:t> </a:t>
            </a:r>
            <a:r>
              <a:rPr lang="en-GB" sz="2600" dirty="0" err="1" smtClean="0"/>
              <a:t>yn</a:t>
            </a:r>
            <a:r>
              <a:rPr lang="en-GB" sz="2600" dirty="0" smtClean="0"/>
              <a:t> </a:t>
            </a:r>
            <a:r>
              <a:rPr lang="en-GB" sz="2600" dirty="0" err="1" smtClean="0"/>
              <a:t>ôl</a:t>
            </a:r>
            <a:r>
              <a:rPr lang="en-GB" sz="2600" dirty="0" smtClean="0"/>
              <a:t> </a:t>
            </a:r>
            <a:r>
              <a:rPr lang="en-GB" sz="2600" dirty="0" err="1" smtClean="0"/>
              <a:t>ei</a:t>
            </a:r>
            <a:r>
              <a:rPr lang="en-GB" sz="2600" dirty="0" smtClean="0"/>
              <a:t> </a:t>
            </a:r>
            <a:r>
              <a:rPr lang="en-GB" sz="2600" dirty="0" err="1" smtClean="0"/>
              <a:t>henw</a:t>
            </a:r>
            <a:r>
              <a:rPr lang="en-GB" sz="2600" dirty="0" smtClean="0"/>
              <a:t> / </a:t>
            </a:r>
            <a:r>
              <a:rPr lang="en-GB" sz="2600" dirty="0" err="1" smtClean="0"/>
              <a:t>enw</a:t>
            </a:r>
            <a:r>
              <a:rPr lang="en-GB" sz="2600" dirty="0" smtClean="0"/>
              <a:t> ac </a:t>
            </a:r>
            <a:r>
              <a:rPr lang="en-GB" sz="2600" dirty="0" err="1" smtClean="0"/>
              <a:t>eglurwch</a:t>
            </a:r>
            <a:r>
              <a:rPr lang="en-GB" sz="2600" dirty="0" smtClean="0"/>
              <a:t> </a:t>
            </a:r>
            <a:r>
              <a:rPr lang="en-GB" sz="2600" dirty="0" err="1" smtClean="0"/>
              <a:t>pwy</a:t>
            </a:r>
            <a:r>
              <a:rPr lang="en-GB" sz="2600" dirty="0" smtClean="0"/>
              <a:t> </a:t>
            </a:r>
            <a:r>
              <a:rPr lang="en-GB" sz="2600" dirty="0" err="1" smtClean="0"/>
              <a:t>ydych</a:t>
            </a:r>
            <a:r>
              <a:rPr lang="en-GB" sz="2600" dirty="0" smtClean="0"/>
              <a:t> chi. </a:t>
            </a:r>
            <a:r>
              <a:rPr lang="en-GB" sz="2600" dirty="0" err="1" smtClean="0"/>
              <a:t>Ailadroddwch</a:t>
            </a:r>
            <a:r>
              <a:rPr lang="en-GB" sz="2600" dirty="0" smtClean="0"/>
              <a:t> </a:t>
            </a:r>
            <a:r>
              <a:rPr lang="en-GB" sz="2600" dirty="0" err="1" smtClean="0"/>
              <a:t>enw’r</a:t>
            </a:r>
            <a:r>
              <a:rPr lang="en-GB" sz="2600" dirty="0" smtClean="0"/>
              <a:t> </a:t>
            </a:r>
            <a:r>
              <a:rPr lang="en-GB" sz="2600" dirty="0" err="1" smtClean="0"/>
              <a:t>clâf</a:t>
            </a:r>
            <a:r>
              <a:rPr lang="en-GB" sz="2600" dirty="0" smtClean="0"/>
              <a:t> </a:t>
            </a:r>
            <a:r>
              <a:rPr lang="en-GB" sz="2600" dirty="0" err="1" smtClean="0"/>
              <a:t>yn</a:t>
            </a:r>
            <a:r>
              <a:rPr lang="en-GB" sz="2600" dirty="0" smtClean="0"/>
              <a:t> </a:t>
            </a:r>
            <a:r>
              <a:rPr lang="en-GB" sz="2600" dirty="0" err="1" smtClean="0"/>
              <a:t>gyson</a:t>
            </a:r>
            <a:r>
              <a:rPr lang="en-GB" sz="2600" dirty="0" smtClean="0"/>
              <a:t> </a:t>
            </a:r>
            <a:r>
              <a:rPr lang="en-GB" sz="2600" dirty="0" err="1" smtClean="0"/>
              <a:t>yn</a:t>
            </a:r>
            <a:r>
              <a:rPr lang="en-GB" sz="2600" dirty="0" smtClean="0"/>
              <a:t> </a:t>
            </a:r>
            <a:r>
              <a:rPr lang="en-GB" sz="2600" dirty="0" err="1" smtClean="0"/>
              <a:t>ystod</a:t>
            </a:r>
            <a:r>
              <a:rPr lang="en-GB" sz="2600" dirty="0" smtClean="0"/>
              <a:t> </a:t>
            </a:r>
            <a:r>
              <a:rPr lang="en-GB" sz="2600" dirty="0" err="1" smtClean="0"/>
              <a:t>y</a:t>
            </a:r>
            <a:r>
              <a:rPr lang="en-GB" sz="2600" dirty="0" smtClean="0"/>
              <a:t> </a:t>
            </a:r>
            <a:r>
              <a:rPr lang="en-GB" sz="2600" dirty="0" err="1" smtClean="0"/>
              <a:t>sgwrs</a:t>
            </a:r>
            <a:r>
              <a:rPr lang="en-GB" sz="2600" dirty="0" smtClean="0"/>
              <a:t>; pan </a:t>
            </a:r>
            <a:r>
              <a:rPr lang="en-GB" sz="2600" dirty="0" err="1" smtClean="0"/>
              <a:t>mae</a:t>
            </a:r>
            <a:r>
              <a:rPr lang="en-GB" sz="2600" dirty="0" smtClean="0"/>
              <a:t> </a:t>
            </a:r>
            <a:r>
              <a:rPr lang="en-GB" sz="2600" dirty="0" err="1" smtClean="0"/>
              <a:t>cleifion</a:t>
            </a:r>
            <a:r>
              <a:rPr lang="en-GB" sz="2600" dirty="0" smtClean="0"/>
              <a:t> dementia </a:t>
            </a:r>
            <a:r>
              <a:rPr lang="en-GB" sz="2600" dirty="0" err="1" smtClean="0"/>
              <a:t>yn</a:t>
            </a:r>
            <a:r>
              <a:rPr lang="en-GB" sz="2600" dirty="0" smtClean="0"/>
              <a:t> </a:t>
            </a:r>
            <a:r>
              <a:rPr lang="en-GB" sz="2600" dirty="0" err="1" smtClean="0"/>
              <a:t>clywed</a:t>
            </a:r>
            <a:r>
              <a:rPr lang="en-GB" sz="2600" dirty="0" smtClean="0"/>
              <a:t> </a:t>
            </a:r>
            <a:r>
              <a:rPr lang="en-GB" sz="2600" dirty="0" err="1" smtClean="0"/>
              <a:t>ei</a:t>
            </a:r>
            <a:r>
              <a:rPr lang="en-GB" sz="2600" dirty="0" smtClean="0"/>
              <a:t> </a:t>
            </a:r>
            <a:r>
              <a:rPr lang="en-GB" sz="2600" dirty="0" err="1" smtClean="0"/>
              <a:t>henw</a:t>
            </a:r>
            <a:r>
              <a:rPr lang="en-GB" sz="2600" dirty="0" smtClean="0"/>
              <a:t> / </a:t>
            </a:r>
            <a:r>
              <a:rPr lang="en-GB" sz="2600" dirty="0" err="1" smtClean="0"/>
              <a:t>enw</a:t>
            </a:r>
            <a:r>
              <a:rPr lang="en-GB" sz="2600" dirty="0" smtClean="0"/>
              <a:t> </a:t>
            </a:r>
            <a:r>
              <a:rPr lang="en-GB" sz="2600" dirty="0" err="1" smtClean="0"/>
              <a:t>maent</a:t>
            </a:r>
            <a:r>
              <a:rPr lang="en-GB" sz="2600" dirty="0" smtClean="0"/>
              <a:t> </a:t>
            </a:r>
            <a:r>
              <a:rPr lang="en-GB" sz="2600" dirty="0" err="1" smtClean="0"/>
              <a:t>yn</a:t>
            </a:r>
            <a:r>
              <a:rPr lang="en-GB" sz="2600" dirty="0" smtClean="0"/>
              <a:t> </a:t>
            </a:r>
            <a:r>
              <a:rPr lang="en-GB" sz="2600" dirty="0" err="1" smtClean="0"/>
              <a:t>tueddol</a:t>
            </a:r>
            <a:r>
              <a:rPr lang="en-GB" sz="2600" dirty="0" smtClean="0"/>
              <a:t> </a:t>
            </a:r>
            <a:r>
              <a:rPr lang="en-GB" sz="2600" dirty="0" err="1" smtClean="0"/>
              <a:t>i</a:t>
            </a:r>
            <a:r>
              <a:rPr lang="en-GB" sz="2600" dirty="0" smtClean="0"/>
              <a:t> </a:t>
            </a:r>
            <a:r>
              <a:rPr lang="en-GB" sz="2600" dirty="0" err="1" smtClean="0"/>
              <a:t>ganolbwyntio</a:t>
            </a:r>
            <a:r>
              <a:rPr lang="en-GB" sz="2600" dirty="0" smtClean="0"/>
              <a:t> </a:t>
            </a:r>
            <a:r>
              <a:rPr lang="en-GB" sz="2600" dirty="0" err="1" smtClean="0"/>
              <a:t>ychydig</a:t>
            </a:r>
            <a:r>
              <a:rPr lang="en-GB" sz="2600" dirty="0" smtClean="0"/>
              <a:t> </a:t>
            </a:r>
            <a:r>
              <a:rPr lang="en-GB" sz="2600" dirty="0" err="1" smtClean="0"/>
              <a:t>yn</a:t>
            </a:r>
            <a:r>
              <a:rPr lang="en-GB" sz="2600" dirty="0" smtClean="0"/>
              <a:t> well. </a:t>
            </a:r>
          </a:p>
          <a:p>
            <a:pPr marL="0" indent="0">
              <a:buNone/>
            </a:pPr>
            <a:endParaRPr lang="en-GB" sz="2600" dirty="0" smtClean="0"/>
          </a:p>
          <a:p>
            <a:pPr marL="0" indent="0">
              <a:buNone/>
            </a:pPr>
            <a:r>
              <a:rPr lang="en-GB" sz="2600" dirty="0" smtClean="0"/>
              <a:t>Address </a:t>
            </a:r>
            <a:r>
              <a:rPr lang="en-GB" sz="2600" dirty="0"/>
              <a:t>the patient by name, and identify yourself. Repeat the patient’s name often throughout the conversation; when dementia patients hear their name, they tend to refocus and stay involved.</a:t>
            </a:r>
          </a:p>
        </p:txBody>
      </p:sp>
      <p:sp>
        <p:nvSpPr>
          <p:cNvPr id="4" name="AutoShape 2" descr="Image result for patients name board"/>
          <p:cNvSpPr>
            <a:spLocks noChangeAspect="1" noChangeArrowheads="1"/>
          </p:cNvSpPr>
          <p:nvPr/>
        </p:nvSpPr>
        <p:spPr bwMode="auto">
          <a:xfrm>
            <a:off x="155575" y="-144463"/>
            <a:ext cx="304800" cy="304801"/>
          </a:xfrm>
          <a:prstGeom prst="rect">
            <a:avLst/>
          </a:prstGeom>
          <a:noFill/>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8" descr="Image result for questions do nurses ask patients"/>
          <p:cNvSpPr>
            <a:spLocks noChangeAspect="1" noChangeArrowheads="1"/>
          </p:cNvSpPr>
          <p:nvPr/>
        </p:nvSpPr>
        <p:spPr bwMode="auto">
          <a:xfrm>
            <a:off x="460375" y="160337"/>
            <a:ext cx="304800" cy="304801"/>
          </a:xfrm>
          <a:prstGeom prst="rect">
            <a:avLst/>
          </a:prstGeom>
          <a:noFill/>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106" name="Picture 10" descr="Image result for patients name board"/>
          <p:cNvPicPr>
            <a:picLocks noChangeAspect="1" noChangeArrowheads="1"/>
          </p:cNvPicPr>
          <p:nvPr/>
        </p:nvPicPr>
        <p:blipFill rotWithShape="1">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b="51097"/>
          <a:stretch/>
        </p:blipFill>
        <p:spPr bwMode="auto">
          <a:xfrm>
            <a:off x="7009482" y="1601899"/>
            <a:ext cx="4207137" cy="2608875"/>
          </a:xfrm>
          <a:prstGeom prst="rect">
            <a:avLst/>
          </a:prstGeom>
          <a:noFill/>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Lst>
        </p:spPr>
      </p:pic>
      <p:pic>
        <p:nvPicPr>
          <p:cNvPr id="4108" name="Picture 12" descr="Image result for nhs name badges"/>
          <p:cNvPicPr>
            <a:picLocks noChangeAspect="1" noChangeArrowheads="1"/>
          </p:cNvPicPr>
          <p:nvPr/>
        </p:nvPicPr>
        <p:blipFill>
          <a:blip r:embed="rId3">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7794415" y="4478447"/>
            <a:ext cx="3060591" cy="1984603"/>
          </a:xfrm>
          <a:prstGeom prst="rect">
            <a:avLst/>
          </a:prstGeom>
          <a:noFill/>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Lst>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689977150"/>
      </p:ext>
    </p:extLst>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1" y="-196537"/>
            <a:ext cx="12191999" cy="1456267"/>
          </a:xfrm>
        </p:spPr>
        <p:txBody>
          <a:bodyPr/>
          <a:lstStyle/>
          <a:p>
            <a:r>
              <a:rPr lang="en-GB" dirty="0" smtClean="0"/>
              <a:t>CADWCH SYLW LLYGAID   /  Maintain </a:t>
            </a:r>
            <a:r>
              <a:rPr lang="en-GB" dirty="0"/>
              <a:t>eye </a:t>
            </a:r>
            <a:r>
              <a:rPr lang="en-GB" dirty="0" smtClean="0"/>
              <a:t>contact</a:t>
            </a:r>
            <a:endParaRPr lang="en-GB" dirty="0"/>
          </a:p>
        </p:txBody>
      </p:sp>
      <p:sp>
        <p:nvSpPr>
          <p:cNvPr id="3" name="Content Placeholder 2"/>
          <p:cNvSpPr>
            <a:spLocks noGrp="1"/>
          </p:cNvSpPr>
          <p:nvPr>
            <p:ph idx="1"/>
          </p:nvPr>
        </p:nvSpPr>
        <p:spPr>
          <a:xfrm>
            <a:off x="322932" y="3909024"/>
            <a:ext cx="5536323" cy="2948976"/>
          </a:xfrm>
        </p:spPr>
        <p:txBody>
          <a:bodyPr>
            <a:normAutofit lnSpcReduction="10000"/>
          </a:bodyPr>
          <a:lstStyle/>
          <a:p>
            <a:pPr marL="0" indent="0">
              <a:buNone/>
            </a:pPr>
            <a:r>
              <a:rPr lang="en-GB" sz="2000" i="1" dirty="0"/>
              <a:t>Many dementia patients develop unpredictable anger, frustration and agitation or lack of comprehension.  If you monitor the patient’s facial expressions and body language you will see it developing. </a:t>
            </a:r>
          </a:p>
          <a:p>
            <a:pPr marL="0" indent="0">
              <a:buNone/>
            </a:pPr>
            <a:endParaRPr lang="en-GB" sz="2000" i="1" dirty="0"/>
          </a:p>
          <a:p>
            <a:pPr marL="0" indent="0">
              <a:buNone/>
            </a:pPr>
            <a:r>
              <a:rPr lang="en-GB" sz="2000" i="1" dirty="0"/>
              <a:t>Keep your own expression friendly and keep your hands away from your face so your patient can see you.</a:t>
            </a:r>
          </a:p>
          <a:p>
            <a:pPr marL="0" indent="0">
              <a:buNone/>
            </a:pPr>
            <a:endParaRPr lang="en-GB" sz="2000" dirty="0"/>
          </a:p>
        </p:txBody>
      </p:sp>
      <p:pic>
        <p:nvPicPr>
          <p:cNvPr id="5122" name="Picture 2" descr="Image result for eye contact"/>
          <p:cNvPicPr>
            <a:picLocks noChangeAspect="1" noChangeArrowheads="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6645713" y="1545020"/>
            <a:ext cx="4855780" cy="4855780"/>
          </a:xfrm>
          <a:prstGeom prst="rect">
            <a:avLst/>
          </a:prstGeom>
          <a:noFill/>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Lst>
        </p:spPr>
      </p:pic>
      <p:sp>
        <p:nvSpPr>
          <p:cNvPr id="5" name="Content Placeholder 2"/>
          <p:cNvSpPr txBox="1">
            <a:spLocks/>
          </p:cNvSpPr>
          <p:nvPr/>
        </p:nvSpPr>
        <p:spPr>
          <a:xfrm>
            <a:off x="429974" y="878074"/>
            <a:ext cx="5536323" cy="2948976"/>
          </a:xfrm>
          <a:prstGeom prst="rect">
            <a:avLst/>
          </a:prstGeo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1000"/>
              </a:spcAft>
              <a:buClr>
                <a:schemeClr val="tx1"/>
              </a:buClr>
              <a:buSzPct val="100000"/>
              <a:buFont typeface="Arial"/>
              <a:buNone/>
              <a:tabLst/>
              <a:defRPr/>
            </a:pPr>
            <a:r>
              <a:rPr kumimoji="0" lang="en-GB" sz="2000" b="0" i="0" u="none" strike="noStrike" kern="1200" cap="none" spc="0" normalizeH="0" baseline="0" noProof="0" dirty="0" smtClean="0">
                <a:ln>
                  <a:noFill/>
                </a:ln>
                <a:solidFill>
                  <a:schemeClr val="tx1"/>
                </a:solidFill>
                <a:effectLst/>
                <a:uLnTx/>
                <a:uFillTx/>
                <a:latin typeface="+mn-lt"/>
                <a:ea typeface="+mn-ea"/>
                <a:cs typeface="+mn-cs"/>
              </a:rPr>
              <a:t>Mae </a:t>
            </a:r>
            <a:r>
              <a:rPr kumimoji="0" lang="en-GB" sz="2000" b="0" i="0" u="none" strike="noStrike" kern="1200" cap="none" spc="0" normalizeH="0" baseline="0" noProof="0" dirty="0" err="1" smtClean="0">
                <a:ln>
                  <a:noFill/>
                </a:ln>
                <a:solidFill>
                  <a:schemeClr val="tx1"/>
                </a:solidFill>
                <a:effectLst/>
                <a:uLnTx/>
                <a:uFillTx/>
                <a:latin typeface="+mn-lt"/>
                <a:ea typeface="+mn-ea"/>
                <a:cs typeface="+mn-cs"/>
              </a:rPr>
              <a:t>nifer</a:t>
            </a:r>
            <a:r>
              <a:rPr kumimoji="0" lang="en-GB" sz="2000" b="0" i="0" u="none" strike="noStrike" kern="1200" cap="none" spc="0" normalizeH="0" baseline="0" noProof="0" dirty="0" smtClean="0">
                <a:ln>
                  <a:noFill/>
                </a:ln>
                <a:solidFill>
                  <a:schemeClr val="tx1"/>
                </a:solidFill>
                <a:effectLst/>
                <a:uLnTx/>
                <a:uFillTx/>
                <a:latin typeface="+mn-lt"/>
                <a:ea typeface="+mn-ea"/>
                <a:cs typeface="+mn-cs"/>
              </a:rPr>
              <a:t> </a:t>
            </a:r>
            <a:r>
              <a:rPr kumimoji="0" lang="en-GB" sz="2000" b="0" i="0" u="none" strike="noStrike" kern="1200" cap="none" spc="0" normalizeH="0" baseline="0" noProof="0" dirty="0" err="1" smtClean="0">
                <a:ln>
                  <a:noFill/>
                </a:ln>
                <a:solidFill>
                  <a:schemeClr val="tx1"/>
                </a:solidFill>
                <a:effectLst/>
                <a:uLnTx/>
                <a:uFillTx/>
                <a:latin typeface="+mn-lt"/>
                <a:ea typeface="+mn-ea"/>
                <a:cs typeface="+mn-cs"/>
              </a:rPr>
              <a:t>o</a:t>
            </a:r>
            <a:r>
              <a:rPr kumimoji="0" lang="en-GB" sz="2000" b="0" i="0" u="none" strike="noStrike" kern="1200" cap="none" spc="0" normalizeH="0" baseline="0" noProof="0" dirty="0" smtClean="0">
                <a:ln>
                  <a:noFill/>
                </a:ln>
                <a:solidFill>
                  <a:schemeClr val="tx1"/>
                </a:solidFill>
                <a:effectLst/>
                <a:uLnTx/>
                <a:uFillTx/>
                <a:latin typeface="+mn-lt"/>
                <a:ea typeface="+mn-ea"/>
                <a:cs typeface="+mn-cs"/>
              </a:rPr>
              <a:t> </a:t>
            </a:r>
            <a:r>
              <a:rPr kumimoji="0" lang="en-GB" sz="2000" b="0" i="0" u="none" strike="noStrike" kern="1200" cap="none" spc="0" normalizeH="0" baseline="0" noProof="0" dirty="0" err="1" smtClean="0">
                <a:ln>
                  <a:noFill/>
                </a:ln>
                <a:solidFill>
                  <a:schemeClr val="tx1"/>
                </a:solidFill>
                <a:effectLst/>
                <a:uLnTx/>
                <a:uFillTx/>
                <a:latin typeface="+mn-lt"/>
                <a:ea typeface="+mn-ea"/>
                <a:cs typeface="+mn-cs"/>
              </a:rPr>
              <a:t>gleifion</a:t>
            </a:r>
            <a:r>
              <a:rPr kumimoji="0" lang="en-GB" sz="2000" b="0" i="0" u="none" strike="noStrike" kern="1200" cap="none" spc="0" normalizeH="0" baseline="0" noProof="0" dirty="0" smtClean="0">
                <a:ln>
                  <a:noFill/>
                </a:ln>
                <a:solidFill>
                  <a:schemeClr val="tx1"/>
                </a:solidFill>
                <a:effectLst/>
                <a:uLnTx/>
                <a:uFillTx/>
                <a:latin typeface="+mn-lt"/>
                <a:ea typeface="+mn-ea"/>
                <a:cs typeface="+mn-cs"/>
              </a:rPr>
              <a:t> </a:t>
            </a:r>
            <a:r>
              <a:rPr kumimoji="0" lang="en-GB" sz="2000" b="0" i="0" u="none" strike="noStrike" kern="1200" cap="none" spc="0" normalizeH="0" baseline="0" noProof="0" dirty="0" err="1" smtClean="0">
                <a:ln>
                  <a:noFill/>
                </a:ln>
                <a:solidFill>
                  <a:schemeClr val="tx1"/>
                </a:solidFill>
                <a:effectLst/>
                <a:uLnTx/>
                <a:uFillTx/>
                <a:latin typeface="+mn-lt"/>
                <a:ea typeface="+mn-ea"/>
                <a:cs typeface="+mn-cs"/>
              </a:rPr>
              <a:t>yn</a:t>
            </a:r>
            <a:r>
              <a:rPr kumimoji="0" lang="en-GB" sz="2000" b="0" i="0" u="none" strike="noStrike" kern="1200" cap="none" spc="0" normalizeH="0" baseline="0" noProof="0" dirty="0" smtClean="0">
                <a:ln>
                  <a:noFill/>
                </a:ln>
                <a:solidFill>
                  <a:schemeClr val="tx1"/>
                </a:solidFill>
                <a:effectLst/>
                <a:uLnTx/>
                <a:uFillTx/>
                <a:latin typeface="+mn-lt"/>
                <a:ea typeface="+mn-ea"/>
                <a:cs typeface="+mn-cs"/>
              </a:rPr>
              <a:t> </a:t>
            </a:r>
            <a:r>
              <a:rPr kumimoji="0" lang="en-GB" sz="2000" b="0" i="0" u="none" strike="noStrike" kern="1200" cap="none" spc="0" normalizeH="0" baseline="0" noProof="0" dirty="0" err="1" smtClean="0">
                <a:ln>
                  <a:noFill/>
                </a:ln>
                <a:solidFill>
                  <a:schemeClr val="tx1"/>
                </a:solidFill>
                <a:effectLst/>
                <a:uLnTx/>
                <a:uFillTx/>
                <a:latin typeface="+mn-lt"/>
                <a:ea typeface="+mn-ea"/>
                <a:cs typeface="+mn-cs"/>
              </a:rPr>
              <a:t>datblygu</a:t>
            </a:r>
            <a:r>
              <a:rPr kumimoji="0" lang="en-GB" sz="2000" b="0" i="0" u="none" strike="noStrike" kern="1200" cap="none" spc="0" normalizeH="0" noProof="0" dirty="0" smtClean="0">
                <a:ln>
                  <a:noFill/>
                </a:ln>
                <a:solidFill>
                  <a:schemeClr val="tx1"/>
                </a:solidFill>
                <a:effectLst/>
                <a:uLnTx/>
                <a:uFillTx/>
                <a:latin typeface="+mn-lt"/>
                <a:ea typeface="+mn-ea"/>
                <a:cs typeface="+mn-cs"/>
              </a:rPr>
              <a:t> </a:t>
            </a:r>
            <a:r>
              <a:rPr kumimoji="0" lang="en-GB" sz="2000" b="0" i="0" u="none" strike="noStrike" kern="1200" cap="none" spc="0" normalizeH="0" noProof="0" dirty="0" err="1" smtClean="0">
                <a:ln>
                  <a:noFill/>
                </a:ln>
                <a:solidFill>
                  <a:schemeClr val="tx1"/>
                </a:solidFill>
                <a:effectLst/>
                <a:uLnTx/>
                <a:uFillTx/>
                <a:latin typeface="+mn-lt"/>
                <a:ea typeface="+mn-ea"/>
                <a:cs typeface="+mn-cs"/>
              </a:rPr>
              <a:t>ymddygiad</a:t>
            </a:r>
            <a:r>
              <a:rPr kumimoji="0" lang="en-GB" sz="2000" b="0" i="0" u="none" strike="noStrike" kern="1200" cap="none" spc="0" normalizeH="0" noProof="0" dirty="0" smtClean="0">
                <a:ln>
                  <a:noFill/>
                </a:ln>
                <a:solidFill>
                  <a:schemeClr val="tx1"/>
                </a:solidFill>
                <a:effectLst/>
                <a:uLnTx/>
                <a:uFillTx/>
                <a:latin typeface="+mn-lt"/>
                <a:ea typeface="+mn-ea"/>
                <a:cs typeface="+mn-cs"/>
              </a:rPr>
              <a:t> </a:t>
            </a:r>
            <a:r>
              <a:rPr kumimoji="0" lang="en-GB" sz="2000" b="0" i="0" u="none" strike="noStrike" kern="1200" cap="none" spc="0" normalizeH="0" noProof="0" dirty="0" err="1" smtClean="0">
                <a:ln>
                  <a:noFill/>
                </a:ln>
                <a:solidFill>
                  <a:schemeClr val="tx1"/>
                </a:solidFill>
                <a:effectLst/>
                <a:uLnTx/>
                <a:uFillTx/>
                <a:latin typeface="+mn-lt"/>
                <a:ea typeface="+mn-ea"/>
                <a:cs typeface="+mn-cs"/>
              </a:rPr>
              <a:t>sy’n</a:t>
            </a:r>
            <a:r>
              <a:rPr kumimoji="0" lang="en-GB" sz="2000" b="0" i="0" u="none" strike="noStrike" kern="1200" cap="none" spc="0" normalizeH="0" noProof="0" dirty="0" smtClean="0">
                <a:ln>
                  <a:noFill/>
                </a:ln>
                <a:solidFill>
                  <a:schemeClr val="tx1"/>
                </a:solidFill>
                <a:effectLst/>
                <a:uLnTx/>
                <a:uFillTx/>
                <a:latin typeface="+mn-lt"/>
                <a:ea typeface="+mn-ea"/>
                <a:cs typeface="+mn-cs"/>
              </a:rPr>
              <a:t> </a:t>
            </a:r>
            <a:r>
              <a:rPr kumimoji="0" lang="en-GB" sz="2000" b="0" i="0" u="none" strike="noStrike" kern="1200" cap="none" spc="0" normalizeH="0" noProof="0" dirty="0" err="1" smtClean="0">
                <a:ln>
                  <a:noFill/>
                </a:ln>
                <a:solidFill>
                  <a:schemeClr val="tx1"/>
                </a:solidFill>
                <a:effectLst/>
                <a:uLnTx/>
                <a:uFillTx/>
                <a:latin typeface="+mn-lt"/>
                <a:ea typeface="+mn-ea"/>
                <a:cs typeface="+mn-cs"/>
              </a:rPr>
              <a:t>angrhedwyladwy</a:t>
            </a:r>
            <a:r>
              <a:rPr kumimoji="0" lang="en-GB" sz="2000" b="0" i="0" u="none" strike="noStrike" kern="1200" cap="none" spc="0" normalizeH="0" noProof="0" dirty="0" smtClean="0">
                <a:ln>
                  <a:noFill/>
                </a:ln>
                <a:solidFill>
                  <a:schemeClr val="tx1"/>
                </a:solidFill>
                <a:effectLst/>
                <a:uLnTx/>
                <a:uFillTx/>
                <a:latin typeface="+mn-lt"/>
                <a:ea typeface="+mn-ea"/>
                <a:cs typeface="+mn-cs"/>
              </a:rPr>
              <a:t> a </a:t>
            </a:r>
            <a:r>
              <a:rPr kumimoji="0" lang="en-GB" sz="2000" b="0" i="0" u="none" strike="noStrike" kern="1200" cap="none" spc="0" normalizeH="0" noProof="0" dirty="0" err="1" smtClean="0">
                <a:ln>
                  <a:noFill/>
                </a:ln>
                <a:solidFill>
                  <a:schemeClr val="tx1"/>
                </a:solidFill>
                <a:effectLst/>
                <a:uLnTx/>
                <a:uFillTx/>
                <a:latin typeface="+mn-lt"/>
                <a:ea typeface="+mn-ea"/>
                <a:cs typeface="+mn-cs"/>
              </a:rPr>
              <a:t>thymer</a:t>
            </a:r>
            <a:r>
              <a:rPr kumimoji="0" lang="en-GB" sz="2000" b="0" i="0" u="none" strike="noStrike" kern="1200" cap="none" spc="0" normalizeH="0" noProof="0" dirty="0" smtClean="0">
                <a:ln>
                  <a:noFill/>
                </a:ln>
                <a:solidFill>
                  <a:schemeClr val="tx1"/>
                </a:solidFill>
                <a:effectLst/>
                <a:uLnTx/>
                <a:uFillTx/>
                <a:latin typeface="+mn-lt"/>
                <a:ea typeface="+mn-ea"/>
                <a:cs typeface="+mn-cs"/>
              </a:rPr>
              <a:t>, </a:t>
            </a:r>
            <a:r>
              <a:rPr kumimoji="0" lang="en-GB" sz="2000" b="0" i="0" u="none" strike="noStrike" kern="1200" cap="none" spc="0" normalizeH="0" noProof="0" dirty="0" err="1" smtClean="0">
                <a:ln>
                  <a:noFill/>
                </a:ln>
                <a:solidFill>
                  <a:schemeClr val="tx1"/>
                </a:solidFill>
                <a:effectLst/>
                <a:uLnTx/>
                <a:uFillTx/>
                <a:latin typeface="+mn-lt"/>
                <a:ea typeface="+mn-ea"/>
                <a:cs typeface="+mn-cs"/>
              </a:rPr>
              <a:t>rhwystredig</a:t>
            </a:r>
            <a:r>
              <a:rPr kumimoji="0" lang="en-GB" sz="2000" b="0" i="0" u="none" strike="noStrike" kern="1200" cap="none" spc="0" normalizeH="0" noProof="0" dirty="0" smtClean="0">
                <a:ln>
                  <a:noFill/>
                </a:ln>
                <a:solidFill>
                  <a:schemeClr val="tx1"/>
                </a:solidFill>
                <a:effectLst/>
                <a:uLnTx/>
                <a:uFillTx/>
                <a:latin typeface="+mn-lt"/>
                <a:ea typeface="+mn-ea"/>
                <a:cs typeface="+mn-cs"/>
              </a:rPr>
              <a:t>, </a:t>
            </a:r>
            <a:r>
              <a:rPr kumimoji="0" lang="en-GB" sz="2000" b="0" i="0" u="none" strike="noStrike" kern="1200" cap="none" spc="0" normalizeH="0" noProof="0" dirty="0" err="1" smtClean="0">
                <a:ln>
                  <a:noFill/>
                </a:ln>
                <a:solidFill>
                  <a:schemeClr val="tx1"/>
                </a:solidFill>
                <a:effectLst/>
                <a:uLnTx/>
                <a:uFillTx/>
                <a:latin typeface="+mn-lt"/>
                <a:ea typeface="+mn-ea"/>
                <a:cs typeface="+mn-cs"/>
              </a:rPr>
              <a:t>aflonydd</a:t>
            </a:r>
            <a:r>
              <a:rPr kumimoji="0" lang="en-GB" sz="2000" b="0" i="0" u="none" strike="noStrike" kern="1200" cap="none" spc="0" normalizeH="0" noProof="0" dirty="0" smtClean="0">
                <a:ln>
                  <a:noFill/>
                </a:ln>
                <a:solidFill>
                  <a:schemeClr val="tx1"/>
                </a:solidFill>
                <a:effectLst/>
                <a:uLnTx/>
                <a:uFillTx/>
                <a:latin typeface="+mn-lt"/>
                <a:ea typeface="+mn-ea"/>
                <a:cs typeface="+mn-cs"/>
              </a:rPr>
              <a:t> </a:t>
            </a:r>
            <a:r>
              <a:rPr kumimoji="0" lang="en-GB" sz="2000" b="0" i="0" u="none" strike="noStrike" kern="1200" cap="none" spc="0" normalizeH="0" noProof="0" dirty="0" err="1" smtClean="0">
                <a:ln>
                  <a:noFill/>
                </a:ln>
                <a:solidFill>
                  <a:schemeClr val="tx1"/>
                </a:solidFill>
                <a:effectLst/>
                <a:uLnTx/>
                <a:uFillTx/>
                <a:latin typeface="+mn-lt"/>
                <a:ea typeface="+mn-ea"/>
                <a:cs typeface="+mn-cs"/>
              </a:rPr>
              <a:t>neu</a:t>
            </a:r>
            <a:r>
              <a:rPr kumimoji="0" lang="en-GB" sz="2000" b="0" i="0" u="none" strike="noStrike" kern="1200" cap="none" spc="0" normalizeH="0" noProof="0" dirty="0" smtClean="0">
                <a:ln>
                  <a:noFill/>
                </a:ln>
                <a:solidFill>
                  <a:schemeClr val="tx1"/>
                </a:solidFill>
                <a:effectLst/>
                <a:uLnTx/>
                <a:uFillTx/>
                <a:latin typeface="+mn-lt"/>
                <a:ea typeface="+mn-ea"/>
                <a:cs typeface="+mn-cs"/>
              </a:rPr>
              <a:t> </a:t>
            </a:r>
            <a:r>
              <a:rPr kumimoji="0" lang="en-GB" sz="2000" b="0" i="0" u="none" strike="noStrike" kern="1200" cap="none" spc="0" normalizeH="0" noProof="0" dirty="0" err="1" smtClean="0">
                <a:ln>
                  <a:noFill/>
                </a:ln>
                <a:solidFill>
                  <a:schemeClr val="tx1"/>
                </a:solidFill>
                <a:effectLst/>
                <a:uLnTx/>
                <a:uFillTx/>
                <a:latin typeface="+mn-lt"/>
                <a:ea typeface="+mn-ea"/>
                <a:cs typeface="+mn-cs"/>
              </a:rPr>
              <a:t>diffyg</a:t>
            </a:r>
            <a:r>
              <a:rPr kumimoji="0" lang="en-GB" sz="2000" b="0" i="0" u="none" strike="noStrike" kern="1200" cap="none" spc="0" normalizeH="0" noProof="0" dirty="0" smtClean="0">
                <a:ln>
                  <a:noFill/>
                </a:ln>
                <a:solidFill>
                  <a:schemeClr val="tx1"/>
                </a:solidFill>
                <a:effectLst/>
                <a:uLnTx/>
                <a:uFillTx/>
                <a:latin typeface="+mn-lt"/>
                <a:ea typeface="+mn-ea"/>
                <a:cs typeface="+mn-cs"/>
              </a:rPr>
              <a:t> </a:t>
            </a:r>
            <a:r>
              <a:rPr kumimoji="0" lang="en-GB" sz="2000" b="0" i="0" u="none" strike="noStrike" kern="1200" cap="none" spc="0" normalizeH="0" noProof="0" dirty="0" err="1" smtClean="0">
                <a:ln>
                  <a:noFill/>
                </a:ln>
                <a:solidFill>
                  <a:schemeClr val="tx1"/>
                </a:solidFill>
                <a:effectLst/>
                <a:uLnTx/>
                <a:uFillTx/>
                <a:latin typeface="+mn-lt"/>
                <a:ea typeface="+mn-ea"/>
                <a:cs typeface="+mn-cs"/>
              </a:rPr>
              <a:t>deall</a:t>
            </a:r>
            <a:r>
              <a:rPr lang="en-GB" sz="2000" dirty="0" err="1" smtClean="0"/>
              <a:t>twriaeth</a:t>
            </a:r>
            <a:r>
              <a:rPr lang="en-GB" sz="2000" dirty="0" smtClean="0"/>
              <a:t>.  </a:t>
            </a:r>
            <a:r>
              <a:rPr lang="en-GB" sz="2000" dirty="0" err="1" smtClean="0"/>
              <a:t>Slwch</a:t>
            </a:r>
            <a:r>
              <a:rPr lang="en-GB" sz="2000" dirty="0" smtClean="0"/>
              <a:t> </a:t>
            </a:r>
            <a:r>
              <a:rPr lang="en-GB" sz="2000" dirty="0" err="1" smtClean="0"/>
              <a:t>ar</a:t>
            </a:r>
            <a:r>
              <a:rPr lang="en-GB" sz="2000" dirty="0" smtClean="0"/>
              <a:t> </a:t>
            </a:r>
            <a:r>
              <a:rPr lang="en-GB" sz="2000" dirty="0" err="1" smtClean="0"/>
              <a:t>fynegiant</a:t>
            </a:r>
            <a:r>
              <a:rPr lang="en-GB" sz="2000" dirty="0" smtClean="0"/>
              <a:t> </a:t>
            </a:r>
            <a:r>
              <a:rPr lang="en-GB" sz="2000" dirty="0" err="1" smtClean="0"/>
              <a:t>corfforol</a:t>
            </a:r>
            <a:r>
              <a:rPr lang="en-GB" sz="2000" dirty="0" smtClean="0"/>
              <a:t> a </a:t>
            </a:r>
            <a:r>
              <a:rPr lang="en-GB" sz="2000" dirty="0" err="1" smtClean="0"/>
              <a:t>newid</a:t>
            </a:r>
            <a:r>
              <a:rPr lang="en-GB" sz="2000" dirty="0" smtClean="0"/>
              <a:t> </a:t>
            </a:r>
            <a:r>
              <a:rPr lang="en-GB" sz="2000" dirty="0" err="1" smtClean="0"/>
              <a:t>yn</a:t>
            </a:r>
            <a:r>
              <a:rPr lang="en-GB" sz="2000" dirty="0" smtClean="0"/>
              <a:t> </a:t>
            </a:r>
            <a:r>
              <a:rPr lang="en-GB" sz="2000" dirty="0" err="1" smtClean="0"/>
              <a:t>y</a:t>
            </a:r>
            <a:r>
              <a:rPr lang="en-GB" sz="2000" dirty="0" smtClean="0"/>
              <a:t> </a:t>
            </a:r>
            <a:r>
              <a:rPr lang="en-GB" sz="2000" dirty="0" err="1" smtClean="0"/>
              <a:t>gwyneb</a:t>
            </a:r>
            <a:r>
              <a:rPr lang="en-GB" sz="2000" dirty="0" smtClean="0"/>
              <a:t>. </a:t>
            </a:r>
            <a:endParaRPr kumimoji="0" lang="en-GB" sz="2000" b="0" i="0" u="none" strike="noStrike" kern="1200" cap="none" spc="0" normalizeH="0" baseline="0" noProof="0" dirty="0" smtClean="0">
              <a:ln>
                <a:noFill/>
              </a:ln>
              <a:solidFill>
                <a:schemeClr val="tx1"/>
              </a:solidFill>
              <a:effectLst/>
              <a:uLnTx/>
              <a:uFillTx/>
              <a:latin typeface="+mn-lt"/>
              <a:ea typeface="+mn-ea"/>
              <a:cs typeface="+mn-cs"/>
            </a:endParaRPr>
          </a:p>
          <a:p>
            <a:pPr marL="0" marR="0" lvl="0" indent="0" algn="l" defTabSz="457200" rtl="0" eaLnBrk="1" fontAlgn="auto" latinLnBrk="0" hangingPunct="1">
              <a:lnSpc>
                <a:spcPct val="100000"/>
              </a:lnSpc>
              <a:spcBef>
                <a:spcPts val="0"/>
              </a:spcBef>
              <a:spcAft>
                <a:spcPts val="1000"/>
              </a:spcAft>
              <a:buClr>
                <a:schemeClr val="tx1"/>
              </a:buClr>
              <a:buSzPct val="100000"/>
              <a:buFont typeface="Arial"/>
              <a:buNone/>
              <a:tabLst/>
              <a:defRPr/>
            </a:pPr>
            <a:endParaRPr kumimoji="0" lang="en-GB" sz="2000" b="0" i="0" u="none" strike="noStrike" kern="1200" cap="none" spc="0" normalizeH="0" baseline="0" noProof="0" dirty="0" smtClean="0">
              <a:ln>
                <a:noFill/>
              </a:ln>
              <a:solidFill>
                <a:schemeClr val="tx1"/>
              </a:solidFill>
              <a:effectLst/>
              <a:uLnTx/>
              <a:uFillTx/>
              <a:latin typeface="+mn-lt"/>
              <a:ea typeface="+mn-ea"/>
              <a:cs typeface="+mn-cs"/>
            </a:endParaRPr>
          </a:p>
          <a:p>
            <a:pPr marL="0" marR="0" lvl="0" indent="0" algn="l" defTabSz="457200" rtl="0" eaLnBrk="1" fontAlgn="auto" latinLnBrk="0" hangingPunct="1">
              <a:lnSpc>
                <a:spcPct val="100000"/>
              </a:lnSpc>
              <a:spcBef>
                <a:spcPts val="0"/>
              </a:spcBef>
              <a:spcAft>
                <a:spcPts val="1000"/>
              </a:spcAft>
              <a:buClr>
                <a:schemeClr val="tx1"/>
              </a:buClr>
              <a:buSzPct val="100000"/>
              <a:buFont typeface="Arial"/>
              <a:buNone/>
              <a:tabLst/>
              <a:defRPr/>
            </a:pPr>
            <a:r>
              <a:rPr lang="en-GB" sz="2000" noProof="0" dirty="0" err="1" smtClean="0"/>
              <a:t>Byddwch</a:t>
            </a:r>
            <a:r>
              <a:rPr lang="en-GB" sz="2000" noProof="0" dirty="0" smtClean="0"/>
              <a:t> </a:t>
            </a:r>
            <a:r>
              <a:rPr lang="en-GB" sz="2000" noProof="0" dirty="0" err="1" smtClean="0"/>
              <a:t>yn</a:t>
            </a:r>
            <a:r>
              <a:rPr lang="en-GB" sz="2000" noProof="0" dirty="0" smtClean="0"/>
              <a:t> </a:t>
            </a:r>
            <a:r>
              <a:rPr lang="en-GB" sz="2000" dirty="0" err="1" smtClean="0"/>
              <a:t>gyfeillgar</a:t>
            </a:r>
            <a:r>
              <a:rPr lang="en-GB" sz="2000" dirty="0" smtClean="0"/>
              <a:t> a </a:t>
            </a:r>
            <a:r>
              <a:rPr lang="en-GB" sz="2000" dirty="0" err="1" smtClean="0"/>
              <a:t>chadwch</a:t>
            </a:r>
            <a:r>
              <a:rPr lang="en-GB" sz="2000" dirty="0" smtClean="0"/>
              <a:t> </a:t>
            </a:r>
            <a:r>
              <a:rPr lang="en-GB" sz="2000" dirty="0" err="1" smtClean="0"/>
              <a:t>eich</a:t>
            </a:r>
            <a:r>
              <a:rPr lang="en-GB" sz="2000" dirty="0" smtClean="0"/>
              <a:t> </a:t>
            </a:r>
            <a:r>
              <a:rPr lang="en-GB" sz="2000" dirty="0" err="1" smtClean="0"/>
              <a:t>dywlo</a:t>
            </a:r>
            <a:r>
              <a:rPr lang="en-GB" sz="2000" dirty="0" smtClean="0"/>
              <a:t> </a:t>
            </a:r>
            <a:r>
              <a:rPr lang="en-GB" sz="2000" dirty="0" err="1" smtClean="0"/>
              <a:t>oddi</a:t>
            </a:r>
            <a:r>
              <a:rPr lang="en-GB" sz="2000" dirty="0" smtClean="0"/>
              <a:t> </a:t>
            </a:r>
            <a:r>
              <a:rPr lang="en-GB" sz="2000" dirty="0" err="1" smtClean="0"/>
              <a:t>wrth</a:t>
            </a:r>
            <a:r>
              <a:rPr lang="en-GB" sz="2000" dirty="0" smtClean="0"/>
              <a:t> </a:t>
            </a:r>
            <a:r>
              <a:rPr lang="en-GB" sz="2000" dirty="0" err="1" smtClean="0"/>
              <a:t>eich</a:t>
            </a:r>
            <a:r>
              <a:rPr lang="en-GB" sz="2000" dirty="0" smtClean="0"/>
              <a:t> </a:t>
            </a:r>
            <a:r>
              <a:rPr lang="en-GB" sz="2000" dirty="0" err="1" smtClean="0"/>
              <a:t>gwyneb</a:t>
            </a:r>
            <a:r>
              <a:rPr lang="en-GB" sz="2000" dirty="0" smtClean="0"/>
              <a:t> </a:t>
            </a:r>
            <a:r>
              <a:rPr lang="en-GB" sz="2000" dirty="0" err="1" smtClean="0"/>
              <a:t>fel</a:t>
            </a:r>
            <a:r>
              <a:rPr lang="en-GB" sz="2000" dirty="0" smtClean="0"/>
              <a:t> </a:t>
            </a:r>
            <a:r>
              <a:rPr lang="en-GB" sz="2000" dirty="0" err="1" smtClean="0"/>
              <a:t>bod</a:t>
            </a:r>
            <a:r>
              <a:rPr lang="en-GB" sz="2000" dirty="0" smtClean="0"/>
              <a:t> </a:t>
            </a:r>
            <a:r>
              <a:rPr lang="en-GB" sz="2000" dirty="0" err="1" smtClean="0"/>
              <a:t>y</a:t>
            </a:r>
            <a:r>
              <a:rPr lang="en-GB" sz="2000" dirty="0" smtClean="0"/>
              <a:t> </a:t>
            </a:r>
            <a:r>
              <a:rPr lang="en-GB" sz="2000" dirty="0" err="1" smtClean="0"/>
              <a:t>clâf</a:t>
            </a:r>
            <a:r>
              <a:rPr lang="en-GB" sz="2000" dirty="0" smtClean="0"/>
              <a:t> </a:t>
            </a:r>
            <a:r>
              <a:rPr lang="en-GB" sz="2000" dirty="0" err="1" smtClean="0"/>
              <a:t>yn</a:t>
            </a:r>
            <a:r>
              <a:rPr lang="en-GB" sz="2000" dirty="0" smtClean="0"/>
              <a:t> </a:t>
            </a:r>
            <a:r>
              <a:rPr lang="en-GB" sz="2000" dirty="0" err="1" smtClean="0"/>
              <a:t>medru</a:t>
            </a:r>
            <a:r>
              <a:rPr lang="en-GB" sz="2000" dirty="0" smtClean="0"/>
              <a:t> </a:t>
            </a:r>
            <a:r>
              <a:rPr lang="en-GB" sz="2000" dirty="0" err="1" smtClean="0"/>
              <a:t>gweld</a:t>
            </a:r>
            <a:r>
              <a:rPr lang="en-GB" sz="2000" dirty="0" smtClean="0"/>
              <a:t> chi. </a:t>
            </a:r>
          </a:p>
          <a:p>
            <a:pPr marL="0" marR="0" lvl="0" indent="0" algn="l" defTabSz="457200" rtl="0" eaLnBrk="1" fontAlgn="auto" latinLnBrk="0" hangingPunct="1">
              <a:lnSpc>
                <a:spcPct val="100000"/>
              </a:lnSpc>
              <a:spcBef>
                <a:spcPts val="0"/>
              </a:spcBef>
              <a:spcAft>
                <a:spcPts val="1000"/>
              </a:spcAft>
              <a:buClr>
                <a:schemeClr val="tx1"/>
              </a:buClr>
              <a:buSzPct val="100000"/>
              <a:buFont typeface="Arial"/>
              <a:buNone/>
              <a:tabLst/>
              <a:defRPr/>
            </a:pPr>
            <a:endParaRPr kumimoji="0" lang="en-GB" sz="2000" b="0" i="0" u="none" strike="noStrike" kern="1200" cap="none" spc="0" normalizeH="0" baseline="0" noProof="0" dirty="0">
              <a:ln>
                <a:noFill/>
              </a:ln>
              <a:solidFill>
                <a:schemeClr val="tx1"/>
              </a:solidFill>
              <a:effectLst/>
              <a:uLnTx/>
              <a:uFillTx/>
              <a:latin typeface="+mn-lt"/>
              <a:ea typeface="+mn-ea"/>
              <a:cs typeface="+mn-cs"/>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904999245"/>
      </p:ext>
    </p:extLst>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791632" y="0"/>
            <a:ext cx="10131425" cy="1456267"/>
          </a:xfrm>
        </p:spPr>
        <p:txBody>
          <a:bodyPr/>
          <a:lstStyle/>
          <a:p>
            <a:r>
              <a:rPr lang="en-GB" dirty="0"/>
              <a:t>Give patient your full attention</a:t>
            </a:r>
          </a:p>
        </p:txBody>
      </p:sp>
      <p:sp>
        <p:nvSpPr>
          <p:cNvPr id="3" name="Content Placeholder 2"/>
          <p:cNvSpPr>
            <a:spLocks noGrp="1"/>
          </p:cNvSpPr>
          <p:nvPr>
            <p:ph idx="1"/>
          </p:nvPr>
        </p:nvSpPr>
        <p:spPr>
          <a:xfrm>
            <a:off x="277805" y="1309751"/>
            <a:ext cx="5569328" cy="5291922"/>
          </a:xfrm>
        </p:spPr>
        <p:txBody>
          <a:bodyPr>
            <a:noAutofit/>
          </a:bodyPr>
          <a:lstStyle/>
          <a:p>
            <a:pPr marL="0" indent="0">
              <a:buNone/>
            </a:pPr>
            <a:r>
              <a:rPr lang="en-GB" sz="2800" dirty="0" err="1" smtClean="0"/>
              <a:t>Yn</a:t>
            </a:r>
            <a:r>
              <a:rPr lang="en-GB" sz="2800" dirty="0" smtClean="0"/>
              <a:t> union </a:t>
            </a:r>
            <a:r>
              <a:rPr lang="en-GB" sz="2800" dirty="0" err="1" smtClean="0"/>
              <a:t>fel</a:t>
            </a:r>
            <a:r>
              <a:rPr lang="en-GB" sz="2800" dirty="0" smtClean="0"/>
              <a:t> </a:t>
            </a:r>
            <a:r>
              <a:rPr lang="en-GB" sz="2800" dirty="0" err="1" smtClean="0"/>
              <a:t>cleifion</a:t>
            </a:r>
            <a:r>
              <a:rPr lang="en-GB" sz="2800" dirty="0" smtClean="0"/>
              <a:t> </a:t>
            </a:r>
            <a:r>
              <a:rPr lang="en-GB" sz="2800" dirty="0" err="1" smtClean="0"/>
              <a:t>eraill</a:t>
            </a:r>
            <a:r>
              <a:rPr lang="en-GB" sz="2800" dirty="0" smtClean="0"/>
              <a:t>, </a:t>
            </a:r>
            <a:r>
              <a:rPr lang="en-GB" sz="2800" dirty="0" err="1" smtClean="0"/>
              <a:t>mae</a:t>
            </a:r>
            <a:r>
              <a:rPr lang="en-GB" sz="2800" dirty="0" smtClean="0"/>
              <a:t> </a:t>
            </a:r>
            <a:r>
              <a:rPr lang="en-GB" sz="2800" dirty="0" err="1" smtClean="0"/>
              <a:t>angen</a:t>
            </a:r>
            <a:r>
              <a:rPr lang="en-GB" sz="2800" dirty="0" smtClean="0"/>
              <a:t> </a:t>
            </a:r>
            <a:r>
              <a:rPr lang="en-GB" sz="2800" dirty="0" err="1" smtClean="0"/>
              <a:t>rhoi</a:t>
            </a:r>
            <a:r>
              <a:rPr lang="en-GB" sz="2800" dirty="0" smtClean="0"/>
              <a:t> </a:t>
            </a:r>
            <a:r>
              <a:rPr lang="en-GB" sz="2800" dirty="0" err="1" smtClean="0"/>
              <a:t>sylw</a:t>
            </a:r>
            <a:r>
              <a:rPr lang="en-GB" sz="2800" dirty="0" smtClean="0"/>
              <a:t> cant </a:t>
            </a:r>
            <a:r>
              <a:rPr lang="en-GB" sz="2800" dirty="0" err="1" smtClean="0"/>
              <a:t>y</a:t>
            </a:r>
            <a:r>
              <a:rPr lang="en-GB" sz="2800" dirty="0" smtClean="0"/>
              <a:t> cant </a:t>
            </a:r>
            <a:r>
              <a:rPr lang="en-GB" sz="2800" dirty="0" err="1" smtClean="0"/>
              <a:t>i</a:t>
            </a:r>
            <a:r>
              <a:rPr lang="en-GB" sz="2800" dirty="0" smtClean="0"/>
              <a:t> </a:t>
            </a:r>
            <a:r>
              <a:rPr lang="en-GB" sz="2800" dirty="0" err="1" smtClean="0"/>
              <a:t>gleifion</a:t>
            </a:r>
            <a:r>
              <a:rPr lang="en-GB" sz="2800" dirty="0" smtClean="0"/>
              <a:t> </a:t>
            </a:r>
            <a:r>
              <a:rPr lang="en-GB" sz="2800" dirty="0" err="1" smtClean="0"/>
              <a:t>sydd</a:t>
            </a:r>
            <a:r>
              <a:rPr lang="en-GB" sz="2800" dirty="0" smtClean="0"/>
              <a:t> </a:t>
            </a:r>
            <a:r>
              <a:rPr lang="en-GB" sz="2800" dirty="0" err="1" smtClean="0"/>
              <a:t>â</a:t>
            </a:r>
            <a:r>
              <a:rPr lang="en-GB" sz="2800" dirty="0" smtClean="0"/>
              <a:t> dementia. </a:t>
            </a:r>
            <a:r>
              <a:rPr lang="en-GB" sz="2800" dirty="0" err="1" smtClean="0"/>
              <a:t>Dangoswch</a:t>
            </a:r>
            <a:r>
              <a:rPr lang="en-GB" sz="2800" dirty="0" smtClean="0"/>
              <a:t> </a:t>
            </a:r>
            <a:r>
              <a:rPr lang="en-GB" sz="2800" dirty="0" err="1" smtClean="0"/>
              <a:t>eich</a:t>
            </a:r>
            <a:r>
              <a:rPr lang="en-GB" sz="2800" dirty="0" smtClean="0"/>
              <a:t> </a:t>
            </a:r>
            <a:r>
              <a:rPr lang="en-GB" sz="2800" dirty="0" err="1" smtClean="0"/>
              <a:t>bod</a:t>
            </a:r>
            <a:r>
              <a:rPr lang="en-GB" sz="2800" dirty="0" smtClean="0"/>
              <a:t> </a:t>
            </a:r>
            <a:r>
              <a:rPr lang="en-GB" sz="2800" dirty="0" err="1" smtClean="0"/>
              <a:t>chi’n</a:t>
            </a:r>
            <a:r>
              <a:rPr lang="en-GB" sz="2800" dirty="0" smtClean="0"/>
              <a:t> </a:t>
            </a:r>
            <a:r>
              <a:rPr lang="en-GB" sz="2800" dirty="0" err="1" smtClean="0"/>
              <a:t>gwrando</a:t>
            </a:r>
            <a:r>
              <a:rPr lang="en-GB" sz="2800" dirty="0" smtClean="0"/>
              <a:t> </a:t>
            </a:r>
            <a:r>
              <a:rPr lang="en-GB" sz="2800" dirty="0" err="1" smtClean="0"/>
              <a:t>gan</a:t>
            </a:r>
            <a:r>
              <a:rPr lang="en-GB" sz="2800" dirty="0" smtClean="0"/>
              <a:t> </a:t>
            </a:r>
            <a:r>
              <a:rPr lang="en-GB" sz="2800" dirty="0" err="1" smtClean="0"/>
              <a:t>geisio</a:t>
            </a:r>
            <a:r>
              <a:rPr lang="en-GB" sz="2800" dirty="0" smtClean="0"/>
              <a:t> </a:t>
            </a:r>
            <a:r>
              <a:rPr lang="en-GB" sz="2800" dirty="0" err="1" smtClean="0"/>
              <a:t>deall</a:t>
            </a:r>
            <a:r>
              <a:rPr lang="en-GB" sz="2800" dirty="0" smtClean="0"/>
              <a:t> </a:t>
            </a:r>
            <a:r>
              <a:rPr lang="en-GB" sz="2800" dirty="0" err="1" smtClean="0"/>
              <a:t>beth</a:t>
            </a:r>
            <a:r>
              <a:rPr lang="en-GB" sz="2800" dirty="0" smtClean="0"/>
              <a:t> </a:t>
            </a:r>
            <a:r>
              <a:rPr lang="en-GB" sz="2800" dirty="0" err="1" smtClean="0"/>
              <a:t>mae’r</a:t>
            </a:r>
            <a:r>
              <a:rPr lang="en-GB" sz="2800" dirty="0" smtClean="0"/>
              <a:t> </a:t>
            </a:r>
            <a:r>
              <a:rPr lang="en-GB" sz="2800" dirty="0" err="1" smtClean="0"/>
              <a:t>clâf</a:t>
            </a:r>
            <a:r>
              <a:rPr lang="en-GB" sz="2800" dirty="0" smtClean="0"/>
              <a:t> </a:t>
            </a:r>
            <a:r>
              <a:rPr lang="en-GB" sz="2800" dirty="0" err="1" smtClean="0"/>
              <a:t>yn</a:t>
            </a:r>
            <a:r>
              <a:rPr lang="en-GB" sz="2800" dirty="0" smtClean="0"/>
              <a:t> </a:t>
            </a:r>
            <a:r>
              <a:rPr lang="en-GB" sz="2800" dirty="0" err="1" smtClean="0"/>
              <a:t>dweud</a:t>
            </a:r>
            <a:r>
              <a:rPr lang="en-GB" sz="2800" dirty="0" smtClean="0"/>
              <a:t>. </a:t>
            </a:r>
            <a:r>
              <a:rPr lang="en-GB" sz="2800" dirty="0" smtClean="0"/>
              <a:t> </a:t>
            </a:r>
          </a:p>
          <a:p>
            <a:pPr marL="0" indent="0">
              <a:buNone/>
            </a:pPr>
            <a:endParaRPr lang="en-GB" sz="2800" dirty="0" smtClean="0"/>
          </a:p>
          <a:p>
            <a:pPr marL="0" indent="0">
              <a:buNone/>
            </a:pPr>
            <a:r>
              <a:rPr lang="en-GB" sz="2800" dirty="0" smtClean="0"/>
              <a:t>Just </a:t>
            </a:r>
            <a:r>
              <a:rPr lang="en-GB" sz="2800" dirty="0"/>
              <a:t>like other patients, dementia patients want your undivided attention. Show you are listening and trying to understand what’s being said.</a:t>
            </a:r>
          </a:p>
        </p:txBody>
      </p:sp>
      <p:pic>
        <p:nvPicPr>
          <p:cNvPr id="6146" name="Picture 2" descr="Image result for giving patients your undivided attention"/>
          <p:cNvPicPr>
            <a:picLocks noChangeAspect="1" noChangeArrowheads="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6487892" y="2121527"/>
            <a:ext cx="5320315" cy="3352527"/>
          </a:xfrm>
          <a:prstGeom prst="rect">
            <a:avLst/>
          </a:prstGeom>
          <a:noFill/>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Lst>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944740770"/>
      </p:ext>
    </p:extLst>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0"/>
            <a:ext cx="10532228" cy="1456267"/>
          </a:xfrm>
        </p:spPr>
        <p:txBody>
          <a:bodyPr/>
          <a:lstStyle/>
          <a:p>
            <a:r>
              <a:rPr lang="en-GB" dirty="0" err="1" smtClean="0"/>
              <a:t>Rhowch</a:t>
            </a:r>
            <a:r>
              <a:rPr lang="en-GB" dirty="0" smtClean="0"/>
              <a:t>   </a:t>
            </a:r>
            <a:r>
              <a:rPr lang="en-GB" dirty="0" err="1" smtClean="0"/>
              <a:t>amser</a:t>
            </a:r>
            <a:r>
              <a:rPr lang="en-GB" dirty="0" smtClean="0"/>
              <a:t>  </a:t>
            </a:r>
            <a:r>
              <a:rPr lang="en-GB" dirty="0" err="1" smtClean="0"/>
              <a:t>I’r</a:t>
            </a:r>
            <a:r>
              <a:rPr lang="en-GB" dirty="0" smtClean="0"/>
              <a:t>   </a:t>
            </a:r>
            <a:r>
              <a:rPr lang="en-GB" dirty="0" err="1" smtClean="0"/>
              <a:t>clâf</a:t>
            </a:r>
            <a:r>
              <a:rPr lang="en-GB" dirty="0" smtClean="0"/>
              <a:t>   I   </a:t>
            </a:r>
            <a:r>
              <a:rPr lang="en-GB" dirty="0" err="1" smtClean="0"/>
              <a:t>brosesi</a:t>
            </a:r>
            <a:r>
              <a:rPr lang="en-GB" dirty="0" smtClean="0"/>
              <a:t> </a:t>
            </a:r>
            <a:br>
              <a:rPr lang="en-GB" dirty="0" smtClean="0"/>
            </a:br>
            <a:r>
              <a:rPr lang="en-GB" dirty="0" smtClean="0"/>
              <a:t>Give </a:t>
            </a:r>
            <a:r>
              <a:rPr lang="en-GB" dirty="0"/>
              <a:t>your patient time to process </a:t>
            </a:r>
          </a:p>
        </p:txBody>
      </p:sp>
      <p:sp>
        <p:nvSpPr>
          <p:cNvPr id="3" name="Content Placeholder 2"/>
          <p:cNvSpPr>
            <a:spLocks noGrp="1"/>
          </p:cNvSpPr>
          <p:nvPr>
            <p:ph idx="1"/>
          </p:nvPr>
        </p:nvSpPr>
        <p:spPr>
          <a:xfrm>
            <a:off x="685802" y="1389129"/>
            <a:ext cx="7635118" cy="5265463"/>
          </a:xfrm>
        </p:spPr>
        <p:txBody>
          <a:bodyPr>
            <a:noAutofit/>
          </a:bodyPr>
          <a:lstStyle/>
          <a:p>
            <a:pPr marL="0" indent="0">
              <a:buNone/>
            </a:pPr>
            <a:r>
              <a:rPr lang="en-GB" sz="2400" dirty="0" smtClean="0"/>
              <a:t>Mae </a:t>
            </a:r>
            <a:r>
              <a:rPr lang="en-GB" sz="2400" dirty="0" err="1" smtClean="0"/>
              <a:t>cleifion</a:t>
            </a:r>
            <a:r>
              <a:rPr lang="en-GB" sz="2400" dirty="0" smtClean="0"/>
              <a:t> </a:t>
            </a:r>
            <a:r>
              <a:rPr lang="en-GB" sz="2400" dirty="0" err="1" smtClean="0"/>
              <a:t>sydd</a:t>
            </a:r>
            <a:r>
              <a:rPr lang="en-GB" sz="2400" dirty="0" smtClean="0"/>
              <a:t> </a:t>
            </a:r>
            <a:r>
              <a:rPr lang="en-GB" sz="2400" dirty="0" err="1" smtClean="0"/>
              <a:t>â</a:t>
            </a:r>
            <a:r>
              <a:rPr lang="en-GB" sz="2400" dirty="0" smtClean="0"/>
              <a:t> dementia </a:t>
            </a:r>
            <a:r>
              <a:rPr lang="en-GB" sz="2400" dirty="0" err="1" smtClean="0"/>
              <a:t>angen</a:t>
            </a:r>
            <a:r>
              <a:rPr lang="en-GB" sz="2400" dirty="0" smtClean="0"/>
              <a:t> </a:t>
            </a:r>
            <a:r>
              <a:rPr lang="en-GB" sz="2400" dirty="0" err="1" smtClean="0"/>
              <a:t>amser</a:t>
            </a:r>
            <a:r>
              <a:rPr lang="en-GB" sz="2400" dirty="0" smtClean="0"/>
              <a:t> </a:t>
            </a:r>
            <a:r>
              <a:rPr lang="en-GB" sz="2400" dirty="0" err="1" smtClean="0"/>
              <a:t>i</a:t>
            </a:r>
            <a:r>
              <a:rPr lang="en-GB" sz="2400" dirty="0" smtClean="0"/>
              <a:t> </a:t>
            </a:r>
            <a:r>
              <a:rPr lang="en-GB" sz="2400" dirty="0" err="1" smtClean="0"/>
              <a:t>ganolbwyntio</a:t>
            </a:r>
            <a:r>
              <a:rPr lang="en-GB" sz="2400" dirty="0" smtClean="0"/>
              <a:t>, </a:t>
            </a:r>
            <a:r>
              <a:rPr lang="en-GB" sz="2400" dirty="0" err="1" smtClean="0"/>
              <a:t>deall</a:t>
            </a:r>
            <a:r>
              <a:rPr lang="en-GB" sz="2400" dirty="0" smtClean="0"/>
              <a:t> </a:t>
            </a:r>
            <a:r>
              <a:rPr lang="en-GB" sz="2400" dirty="0" err="1" smtClean="0"/>
              <a:t>ag</a:t>
            </a:r>
            <a:r>
              <a:rPr lang="en-GB" sz="2400" dirty="0" smtClean="0"/>
              <a:t> </a:t>
            </a:r>
            <a:r>
              <a:rPr lang="en-GB" sz="2400" dirty="0" err="1" smtClean="0"/>
              <a:t>i</a:t>
            </a:r>
            <a:r>
              <a:rPr lang="en-GB" sz="2400" dirty="0" smtClean="0"/>
              <a:t> </a:t>
            </a:r>
            <a:r>
              <a:rPr lang="en-GB" sz="2400" dirty="0" err="1" smtClean="0"/>
              <a:t>wneud</a:t>
            </a:r>
            <a:r>
              <a:rPr lang="en-GB" sz="2400" dirty="0" smtClean="0"/>
              <a:t> </a:t>
            </a:r>
            <a:r>
              <a:rPr lang="en-GB" sz="2400" dirty="0" err="1" smtClean="0"/>
              <a:t>synnwyr</a:t>
            </a:r>
            <a:r>
              <a:rPr lang="en-GB" sz="2400" dirty="0" smtClean="0"/>
              <a:t> </a:t>
            </a:r>
            <a:r>
              <a:rPr lang="en-GB" sz="2400" dirty="0" err="1" smtClean="0"/>
              <a:t>o</a:t>
            </a:r>
            <a:r>
              <a:rPr lang="en-GB" sz="2400" dirty="0" err="1" smtClean="0"/>
              <a:t>’r</a:t>
            </a:r>
            <a:r>
              <a:rPr lang="en-GB" sz="2400" dirty="0" smtClean="0"/>
              <a:t> </a:t>
            </a:r>
            <a:r>
              <a:rPr lang="en-GB" sz="2400" dirty="0" err="1" smtClean="0"/>
              <a:t>hyn</a:t>
            </a:r>
            <a:r>
              <a:rPr lang="en-GB" sz="2400" dirty="0" smtClean="0"/>
              <a:t> </a:t>
            </a:r>
            <a:r>
              <a:rPr lang="en-GB" sz="2400" dirty="0" err="1" smtClean="0"/>
              <a:t>sy’n</a:t>
            </a:r>
            <a:r>
              <a:rPr lang="en-GB" sz="2400" dirty="0" smtClean="0"/>
              <a:t> </a:t>
            </a:r>
            <a:r>
              <a:rPr lang="en-GB" sz="2400" dirty="0" err="1" smtClean="0"/>
              <a:t>cael</a:t>
            </a:r>
            <a:r>
              <a:rPr lang="en-GB" sz="2400" dirty="0" smtClean="0"/>
              <a:t> </a:t>
            </a:r>
            <a:r>
              <a:rPr lang="en-GB" sz="2400" dirty="0" err="1" smtClean="0"/>
              <a:t>ei</a:t>
            </a:r>
            <a:r>
              <a:rPr lang="en-GB" sz="2400" dirty="0" smtClean="0"/>
              <a:t> </a:t>
            </a:r>
            <a:r>
              <a:rPr lang="en-GB" sz="2400" dirty="0" err="1" smtClean="0"/>
              <a:t>ddweud</a:t>
            </a:r>
            <a:r>
              <a:rPr lang="en-GB" sz="2400" dirty="0" smtClean="0"/>
              <a:t>.  </a:t>
            </a:r>
            <a:r>
              <a:rPr lang="en-GB" sz="2400" dirty="0" err="1" smtClean="0"/>
              <a:t>Arhoswch</a:t>
            </a:r>
            <a:r>
              <a:rPr lang="en-GB" sz="2400" dirty="0" smtClean="0"/>
              <a:t> </a:t>
            </a:r>
            <a:r>
              <a:rPr lang="en-GB" sz="2400" dirty="0" err="1" smtClean="0"/>
              <a:t>tua</a:t>
            </a:r>
            <a:r>
              <a:rPr lang="en-GB" sz="2400" dirty="0" smtClean="0"/>
              <a:t> 4 </a:t>
            </a:r>
            <a:r>
              <a:rPr lang="en-GB" sz="2400" dirty="0" err="1" smtClean="0"/>
              <a:t>i</a:t>
            </a:r>
            <a:r>
              <a:rPr lang="en-GB" sz="2400" dirty="0" smtClean="0"/>
              <a:t> 5 </a:t>
            </a:r>
            <a:r>
              <a:rPr lang="en-GB" sz="2400" dirty="0" err="1" smtClean="0"/>
              <a:t>eiliad</a:t>
            </a:r>
            <a:r>
              <a:rPr lang="en-GB" sz="2400" dirty="0" smtClean="0"/>
              <a:t> </a:t>
            </a:r>
            <a:r>
              <a:rPr lang="en-GB" sz="2400" dirty="0" err="1" smtClean="0"/>
              <a:t>i’r</a:t>
            </a:r>
            <a:r>
              <a:rPr lang="en-GB" sz="2400" dirty="0" smtClean="0"/>
              <a:t> </a:t>
            </a:r>
            <a:r>
              <a:rPr lang="en-GB" sz="2400" dirty="0" err="1" smtClean="0"/>
              <a:t>clâf</a:t>
            </a:r>
            <a:r>
              <a:rPr lang="en-GB" sz="2400" dirty="0" smtClean="0"/>
              <a:t> </a:t>
            </a:r>
            <a:r>
              <a:rPr lang="en-GB" sz="2400" dirty="0" err="1" smtClean="0"/>
              <a:t>i</a:t>
            </a:r>
            <a:r>
              <a:rPr lang="en-GB" sz="2400" dirty="0" smtClean="0"/>
              <a:t> </a:t>
            </a:r>
            <a:r>
              <a:rPr lang="en-GB" sz="2400" dirty="0" err="1" smtClean="0"/>
              <a:t>brosesi</a:t>
            </a:r>
            <a:r>
              <a:rPr lang="en-GB" sz="2400" dirty="0" smtClean="0"/>
              <a:t> yr </a:t>
            </a:r>
            <a:r>
              <a:rPr lang="en-GB" sz="2400" dirty="0" err="1" smtClean="0"/>
              <a:t>hyn</a:t>
            </a:r>
            <a:r>
              <a:rPr lang="en-GB" sz="2400" dirty="0" smtClean="0"/>
              <a:t> </a:t>
            </a:r>
            <a:r>
              <a:rPr lang="en-GB" sz="2400" dirty="0" err="1" smtClean="0"/>
              <a:t>rydych</a:t>
            </a:r>
            <a:r>
              <a:rPr lang="en-GB" sz="2400" dirty="0" smtClean="0"/>
              <a:t> </a:t>
            </a:r>
            <a:r>
              <a:rPr lang="en-GB" sz="2400" dirty="0" err="1" smtClean="0"/>
              <a:t>wedi</a:t>
            </a:r>
            <a:r>
              <a:rPr lang="en-GB" sz="2400" dirty="0" smtClean="0"/>
              <a:t> </a:t>
            </a:r>
            <a:r>
              <a:rPr lang="en-GB" sz="2400" dirty="0" err="1" smtClean="0"/>
              <a:t>dweud</a:t>
            </a:r>
            <a:r>
              <a:rPr lang="en-GB" sz="2400" dirty="0" smtClean="0"/>
              <a:t> ac </a:t>
            </a:r>
            <a:r>
              <a:rPr lang="en-GB" sz="2400" dirty="0" err="1" smtClean="0"/>
              <a:t>yna</a:t>
            </a:r>
            <a:r>
              <a:rPr lang="en-GB" sz="2400" dirty="0" smtClean="0"/>
              <a:t> </a:t>
            </a:r>
            <a:r>
              <a:rPr lang="en-GB" sz="2400" dirty="0" err="1" smtClean="0"/>
              <a:t>tua</a:t>
            </a:r>
            <a:r>
              <a:rPr lang="en-GB" sz="2400" dirty="0" smtClean="0"/>
              <a:t> 1 </a:t>
            </a:r>
            <a:r>
              <a:rPr lang="en-GB" sz="2400" dirty="0" err="1" smtClean="0"/>
              <a:t>munud</a:t>
            </a:r>
            <a:r>
              <a:rPr lang="en-GB" sz="2400" dirty="0" smtClean="0"/>
              <a:t> </a:t>
            </a:r>
            <a:r>
              <a:rPr lang="en-GB" sz="2400" dirty="0" err="1" smtClean="0"/>
              <a:t>i</a:t>
            </a:r>
            <a:r>
              <a:rPr lang="en-GB" sz="2400" dirty="0" err="1" smtClean="0"/>
              <a:t>’r</a:t>
            </a:r>
            <a:r>
              <a:rPr lang="en-GB" sz="2400" dirty="0" smtClean="0"/>
              <a:t> </a:t>
            </a:r>
            <a:r>
              <a:rPr lang="en-GB" sz="2400" dirty="0" err="1" smtClean="0"/>
              <a:t>clâf</a:t>
            </a:r>
            <a:r>
              <a:rPr lang="en-GB" sz="2400" dirty="0" smtClean="0"/>
              <a:t> </a:t>
            </a:r>
            <a:r>
              <a:rPr lang="en-GB" sz="2400" dirty="0" err="1" smtClean="0"/>
              <a:t>i</a:t>
            </a:r>
            <a:r>
              <a:rPr lang="en-GB" sz="2400" dirty="0" smtClean="0"/>
              <a:t> </a:t>
            </a:r>
            <a:r>
              <a:rPr lang="en-GB" sz="2400" dirty="0" err="1" smtClean="0"/>
              <a:t>ymateb</a:t>
            </a:r>
            <a:r>
              <a:rPr lang="en-GB" sz="2400" dirty="0" smtClean="0"/>
              <a:t>. </a:t>
            </a:r>
            <a:r>
              <a:rPr lang="en-GB" sz="2400" dirty="0" err="1" smtClean="0"/>
              <a:t>Rhowch</a:t>
            </a:r>
            <a:r>
              <a:rPr lang="en-GB" sz="2400" dirty="0" smtClean="0"/>
              <a:t> </a:t>
            </a:r>
            <a:r>
              <a:rPr lang="en-GB" sz="2400" dirty="0" err="1" smtClean="0"/>
              <a:t>wybod</a:t>
            </a:r>
            <a:r>
              <a:rPr lang="en-GB" sz="2400" dirty="0" smtClean="0"/>
              <a:t> </a:t>
            </a:r>
            <a:r>
              <a:rPr lang="en-GB" sz="2400" dirty="0" err="1" smtClean="0"/>
              <a:t>i</a:t>
            </a:r>
            <a:r>
              <a:rPr lang="en-GB" sz="2400" dirty="0" err="1" smtClean="0"/>
              <a:t>’r</a:t>
            </a:r>
            <a:r>
              <a:rPr lang="en-GB" sz="2400" dirty="0" smtClean="0"/>
              <a:t> </a:t>
            </a:r>
            <a:r>
              <a:rPr lang="en-GB" sz="2400" dirty="0" err="1" smtClean="0"/>
              <a:t>clâf</a:t>
            </a:r>
            <a:r>
              <a:rPr lang="en-GB" sz="2400" dirty="0" smtClean="0"/>
              <a:t> gallant </a:t>
            </a:r>
            <a:r>
              <a:rPr lang="en-GB" sz="2400" dirty="0" err="1" smtClean="0"/>
              <a:t>cymryd</a:t>
            </a:r>
            <a:r>
              <a:rPr lang="en-GB" sz="2400" dirty="0" smtClean="0"/>
              <a:t> </a:t>
            </a:r>
            <a:r>
              <a:rPr lang="en-GB" sz="2400" dirty="0" err="1" smtClean="0"/>
              <a:t>amser</a:t>
            </a:r>
            <a:r>
              <a:rPr lang="en-GB" sz="2400" dirty="0" smtClean="0"/>
              <a:t> </a:t>
            </a:r>
            <a:r>
              <a:rPr lang="en-GB" sz="2400" dirty="0" err="1" smtClean="0"/>
              <a:t>i</a:t>
            </a:r>
            <a:r>
              <a:rPr lang="en-GB" sz="2400" dirty="0" smtClean="0"/>
              <a:t> </a:t>
            </a:r>
            <a:r>
              <a:rPr lang="en-GB" sz="2400" dirty="0" err="1" smtClean="0"/>
              <a:t>ateb</a:t>
            </a:r>
            <a:r>
              <a:rPr lang="en-GB" sz="2400" dirty="0" smtClean="0"/>
              <a:t>. </a:t>
            </a:r>
            <a:endParaRPr lang="en-GB" sz="2400" dirty="0" smtClean="0"/>
          </a:p>
          <a:p>
            <a:pPr marL="0" indent="0">
              <a:buNone/>
            </a:pPr>
            <a:endParaRPr lang="en-GB" sz="2400" dirty="0" smtClean="0"/>
          </a:p>
          <a:p>
            <a:pPr marL="0" indent="0">
              <a:buNone/>
            </a:pPr>
            <a:r>
              <a:rPr lang="en-GB" sz="2400" dirty="0" smtClean="0"/>
              <a:t>Patients </a:t>
            </a:r>
            <a:r>
              <a:rPr lang="en-GB" sz="2400" dirty="0"/>
              <a:t>with dementia need time to concentrate, understand and formulate a response to what you have said. Use pauses of 4 to 5 seconds to give patient chance to process what you are saying and allow up to 1 minute for the patient to respond, let the patient know they can take their time to answer.</a:t>
            </a:r>
          </a:p>
        </p:txBody>
      </p:sp>
      <p:pic>
        <p:nvPicPr>
          <p:cNvPr id="7170" name="Picture 2" descr="Image result for time to think"/>
          <p:cNvPicPr>
            <a:picLocks noChangeAspect="1" noChangeArrowheads="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8723528" y="1771633"/>
            <a:ext cx="3247260" cy="2435445"/>
          </a:xfrm>
          <a:prstGeom prst="rect">
            <a:avLst/>
          </a:prstGeom>
          <a:noFill/>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Lst>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649760973"/>
      </p:ext>
    </p:extLst>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264576" y="0"/>
            <a:ext cx="11575207" cy="1456267"/>
          </a:xfrm>
        </p:spPr>
        <p:txBody>
          <a:bodyPr/>
          <a:lstStyle/>
          <a:p>
            <a:r>
              <a:rPr lang="en-GB" dirty="0" err="1" smtClean="0"/>
              <a:t>Siaradwch</a:t>
            </a:r>
            <a:r>
              <a:rPr lang="en-GB" dirty="0" smtClean="0"/>
              <a:t>  </a:t>
            </a:r>
            <a:r>
              <a:rPr lang="en-GB" dirty="0" err="1" smtClean="0"/>
              <a:t>yn</a:t>
            </a:r>
            <a:r>
              <a:rPr lang="en-GB" dirty="0" smtClean="0"/>
              <a:t>  </a:t>
            </a:r>
            <a:r>
              <a:rPr lang="en-GB" dirty="0" err="1" smtClean="0"/>
              <a:t>naturiol</a:t>
            </a:r>
            <a:r>
              <a:rPr lang="en-GB" dirty="0" smtClean="0"/>
              <a:t>  /  </a:t>
            </a:r>
            <a:r>
              <a:rPr lang="en-GB" dirty="0" smtClean="0"/>
              <a:t>Speak </a:t>
            </a:r>
            <a:r>
              <a:rPr lang="en-GB" dirty="0"/>
              <a:t>Naturally</a:t>
            </a:r>
          </a:p>
        </p:txBody>
      </p:sp>
      <p:sp>
        <p:nvSpPr>
          <p:cNvPr id="3" name="Content Placeholder 2"/>
          <p:cNvSpPr>
            <a:spLocks noGrp="1"/>
          </p:cNvSpPr>
          <p:nvPr>
            <p:ph idx="1"/>
          </p:nvPr>
        </p:nvSpPr>
        <p:spPr>
          <a:xfrm>
            <a:off x="238119" y="1270061"/>
            <a:ext cx="6574717" cy="5265463"/>
          </a:xfrm>
        </p:spPr>
        <p:txBody>
          <a:bodyPr/>
          <a:lstStyle/>
          <a:p>
            <a:pPr marL="0" indent="0">
              <a:buNone/>
            </a:pPr>
            <a:r>
              <a:rPr lang="en-GB" sz="2400" dirty="0" err="1" smtClean="0"/>
              <a:t>Peidiwch</a:t>
            </a:r>
            <a:r>
              <a:rPr lang="en-GB" sz="2400" dirty="0" smtClean="0"/>
              <a:t> </a:t>
            </a:r>
            <a:r>
              <a:rPr lang="en-GB" sz="2400" dirty="0" err="1" smtClean="0"/>
              <a:t>siarad</a:t>
            </a:r>
            <a:r>
              <a:rPr lang="en-GB" sz="2400" dirty="0" smtClean="0"/>
              <a:t> </a:t>
            </a:r>
            <a:r>
              <a:rPr lang="en-GB" sz="2400" dirty="0" err="1" smtClean="0"/>
              <a:t>yn</a:t>
            </a:r>
            <a:r>
              <a:rPr lang="en-GB" sz="2400" dirty="0" smtClean="0"/>
              <a:t> </a:t>
            </a:r>
            <a:r>
              <a:rPr lang="en-GB" sz="2400" dirty="0" err="1" smtClean="0"/>
              <a:t>rhy</a:t>
            </a:r>
            <a:r>
              <a:rPr lang="en-GB" sz="2400" dirty="0" smtClean="0"/>
              <a:t> </a:t>
            </a:r>
            <a:r>
              <a:rPr lang="en-GB" sz="2400" dirty="0" err="1" smtClean="0"/>
              <a:t>gryf</a:t>
            </a:r>
            <a:r>
              <a:rPr lang="en-GB" sz="2400" dirty="0" smtClean="0"/>
              <a:t> ac </a:t>
            </a:r>
            <a:r>
              <a:rPr lang="en-GB" sz="2400" dirty="0" err="1" smtClean="0"/>
              <a:t>nid</a:t>
            </a:r>
            <a:r>
              <a:rPr lang="en-GB" sz="2400" dirty="0" smtClean="0"/>
              <a:t> </a:t>
            </a:r>
            <a:r>
              <a:rPr lang="en-GB" sz="2400" dirty="0" err="1" smtClean="0"/>
              <a:t>rhy</a:t>
            </a:r>
            <a:r>
              <a:rPr lang="en-GB" sz="2400" dirty="0" smtClean="0"/>
              <a:t> </a:t>
            </a:r>
            <a:r>
              <a:rPr lang="en-GB" sz="2400" dirty="0" err="1" smtClean="0"/>
              <a:t>gyflym</a:t>
            </a:r>
            <a:r>
              <a:rPr lang="en-GB" sz="2400" dirty="0" smtClean="0"/>
              <a:t> – </a:t>
            </a:r>
            <a:r>
              <a:rPr lang="en-GB" sz="2400" dirty="0" err="1" smtClean="0"/>
              <a:t>ymlaciwch</a:t>
            </a:r>
            <a:r>
              <a:rPr lang="en-GB" sz="2400" dirty="0" smtClean="0"/>
              <a:t> ac </a:t>
            </a:r>
            <a:r>
              <a:rPr lang="en-GB" sz="2400" dirty="0" err="1" smtClean="0"/>
              <a:t>arhoswch</a:t>
            </a:r>
            <a:r>
              <a:rPr lang="en-GB" sz="2400" dirty="0" smtClean="0"/>
              <a:t> </a:t>
            </a:r>
            <a:r>
              <a:rPr lang="en-GB" sz="2400" dirty="0" err="1" smtClean="0"/>
              <a:t>yn</a:t>
            </a:r>
            <a:r>
              <a:rPr lang="en-GB" sz="2400" dirty="0" smtClean="0"/>
              <a:t> </a:t>
            </a:r>
            <a:r>
              <a:rPr lang="en-GB" sz="2400" dirty="0" err="1" smtClean="0"/>
              <a:t>addfwyn</a:t>
            </a:r>
            <a:r>
              <a:rPr lang="en-GB" sz="2400" dirty="0" smtClean="0"/>
              <a:t>.  </a:t>
            </a:r>
            <a:r>
              <a:rPr lang="en-GB" sz="2400" dirty="0" err="1" smtClean="0"/>
              <a:t>Defnyddiwch</a:t>
            </a:r>
            <a:r>
              <a:rPr lang="en-GB" sz="2400" dirty="0" smtClean="0"/>
              <a:t> </a:t>
            </a:r>
            <a:r>
              <a:rPr lang="en-GB" sz="2400" dirty="0" err="1" smtClean="0"/>
              <a:t>geiriau</a:t>
            </a:r>
            <a:r>
              <a:rPr lang="en-GB" sz="2400" dirty="0" smtClean="0"/>
              <a:t> </a:t>
            </a:r>
            <a:r>
              <a:rPr lang="en-GB" sz="2400" dirty="0" err="1" smtClean="0"/>
              <a:t>byr</a:t>
            </a:r>
            <a:r>
              <a:rPr lang="en-GB" sz="2400" dirty="0" smtClean="0"/>
              <a:t>, </a:t>
            </a:r>
            <a:r>
              <a:rPr lang="en-GB" sz="2400" dirty="0" err="1" smtClean="0"/>
              <a:t>syml</a:t>
            </a:r>
            <a:r>
              <a:rPr lang="en-GB" sz="2400" dirty="0" smtClean="0"/>
              <a:t> a </a:t>
            </a:r>
            <a:r>
              <a:rPr lang="en-GB" sz="2400" dirty="0" err="1" smtClean="0"/>
              <a:t>chyfarwydd</a:t>
            </a:r>
            <a:r>
              <a:rPr lang="en-GB" sz="2400" dirty="0" smtClean="0"/>
              <a:t> </a:t>
            </a:r>
            <a:r>
              <a:rPr lang="en-GB" sz="2400" dirty="0" err="1" smtClean="0"/>
              <a:t>megis</a:t>
            </a:r>
            <a:r>
              <a:rPr lang="en-GB" sz="2400" dirty="0" smtClean="0"/>
              <a:t> </a:t>
            </a:r>
            <a:r>
              <a:rPr lang="en-GB" sz="2400" dirty="0" err="1" smtClean="0"/>
              <a:t>pwysau</a:t>
            </a:r>
            <a:r>
              <a:rPr lang="en-GB" sz="2400" dirty="0" smtClean="0"/>
              <a:t> </a:t>
            </a:r>
            <a:r>
              <a:rPr lang="en-GB" sz="2400" dirty="0" err="1" smtClean="0"/>
              <a:t>gwaed</a:t>
            </a:r>
            <a:r>
              <a:rPr lang="en-GB" sz="2400" dirty="0" smtClean="0"/>
              <a:t> </a:t>
            </a:r>
            <a:r>
              <a:rPr lang="en-GB" sz="2400" dirty="0" err="1" smtClean="0"/>
              <a:t>uchel</a:t>
            </a:r>
            <a:r>
              <a:rPr lang="en-GB" sz="2400" dirty="0" smtClean="0"/>
              <a:t> </a:t>
            </a:r>
            <a:r>
              <a:rPr lang="en-GB" sz="2400" dirty="0" err="1" smtClean="0"/>
              <a:t>yn</a:t>
            </a:r>
            <a:r>
              <a:rPr lang="en-GB" sz="2400" dirty="0" smtClean="0"/>
              <a:t> </a:t>
            </a:r>
            <a:r>
              <a:rPr lang="en-GB" sz="2400" dirty="0" err="1" smtClean="0"/>
              <a:t>lle</a:t>
            </a:r>
            <a:r>
              <a:rPr lang="en-GB" sz="2400" dirty="0" smtClean="0"/>
              <a:t> ‘</a:t>
            </a:r>
            <a:r>
              <a:rPr lang="en-GB" sz="2400" dirty="0" err="1" smtClean="0"/>
              <a:t>hypertansion</a:t>
            </a:r>
            <a:r>
              <a:rPr lang="en-GB" sz="2400" dirty="0" smtClean="0"/>
              <a:t>’.  Os </a:t>
            </a:r>
            <a:r>
              <a:rPr lang="en-GB" sz="2400" dirty="0" err="1" smtClean="0"/>
              <a:t>oes</a:t>
            </a:r>
            <a:r>
              <a:rPr lang="en-GB" sz="2400" dirty="0" smtClean="0"/>
              <a:t> </a:t>
            </a:r>
            <a:r>
              <a:rPr lang="en-GB" sz="2400" dirty="0" err="1" smtClean="0"/>
              <a:t>angen</a:t>
            </a:r>
            <a:r>
              <a:rPr lang="en-GB" sz="2400" dirty="0" smtClean="0"/>
              <a:t> </a:t>
            </a:r>
            <a:r>
              <a:rPr lang="en-GB" sz="2400" dirty="0" err="1" smtClean="0"/>
              <a:t>i</a:t>
            </a:r>
            <a:r>
              <a:rPr lang="en-GB" sz="2400" dirty="0" smtClean="0"/>
              <a:t> chi </a:t>
            </a:r>
            <a:r>
              <a:rPr lang="en-GB" sz="2400" dirty="0" err="1" smtClean="0"/>
              <a:t>codi’ch</a:t>
            </a:r>
            <a:r>
              <a:rPr lang="en-GB" sz="2400" dirty="0" smtClean="0"/>
              <a:t> </a:t>
            </a:r>
            <a:r>
              <a:rPr lang="en-GB" sz="2400" dirty="0" err="1" smtClean="0"/>
              <a:t>llais</a:t>
            </a:r>
            <a:r>
              <a:rPr lang="en-GB" sz="2400" dirty="0" smtClean="0"/>
              <a:t> </a:t>
            </a:r>
            <a:r>
              <a:rPr lang="en-GB" sz="2400" dirty="0" err="1" smtClean="0"/>
              <a:t>er</a:t>
            </a:r>
            <a:r>
              <a:rPr lang="en-GB" sz="2400" dirty="0" smtClean="0"/>
              <a:t> </a:t>
            </a:r>
            <a:r>
              <a:rPr lang="en-GB" sz="2400" dirty="0" err="1" smtClean="0"/>
              <a:t>mwyn</a:t>
            </a:r>
            <a:r>
              <a:rPr lang="en-GB" sz="2400" dirty="0" smtClean="0"/>
              <a:t> </a:t>
            </a:r>
            <a:r>
              <a:rPr lang="en-GB" sz="2400" dirty="0" err="1" smtClean="0"/>
              <a:t>cael</a:t>
            </a:r>
            <a:r>
              <a:rPr lang="en-GB" sz="2400" dirty="0" smtClean="0"/>
              <a:t> </a:t>
            </a:r>
            <a:r>
              <a:rPr lang="en-GB" sz="2400" dirty="0" err="1" smtClean="0"/>
              <a:t>eich</a:t>
            </a:r>
            <a:r>
              <a:rPr lang="en-GB" sz="2400" dirty="0" smtClean="0"/>
              <a:t> </a:t>
            </a:r>
            <a:r>
              <a:rPr lang="en-GB" sz="2400" dirty="0" err="1" smtClean="0"/>
              <a:t>clywed</a:t>
            </a:r>
            <a:r>
              <a:rPr lang="en-GB" sz="2400" dirty="0" smtClean="0"/>
              <a:t> </a:t>
            </a:r>
            <a:r>
              <a:rPr lang="en-GB" sz="2400" dirty="0" err="1" smtClean="0"/>
              <a:t>yna</a:t>
            </a:r>
            <a:r>
              <a:rPr lang="en-GB" sz="2400" dirty="0" smtClean="0"/>
              <a:t> </a:t>
            </a:r>
            <a:r>
              <a:rPr lang="en-GB" sz="2400" dirty="0" err="1" smtClean="0"/>
              <a:t>ewch</a:t>
            </a:r>
            <a:r>
              <a:rPr lang="en-GB" sz="2400" dirty="0" smtClean="0"/>
              <a:t> </a:t>
            </a:r>
            <a:r>
              <a:rPr lang="en-GB" sz="2400" dirty="0" err="1" smtClean="0"/>
              <a:t>lawr</a:t>
            </a:r>
            <a:r>
              <a:rPr lang="en-GB" sz="2400" dirty="0" smtClean="0"/>
              <a:t> </a:t>
            </a:r>
            <a:r>
              <a:rPr lang="en-GB" sz="2400" dirty="0" err="1" smtClean="0"/>
              <a:t>a’ch</a:t>
            </a:r>
            <a:r>
              <a:rPr lang="en-GB" sz="2400" dirty="0" smtClean="0"/>
              <a:t> </a:t>
            </a:r>
            <a:r>
              <a:rPr lang="en-GB" sz="2400" dirty="0" err="1" smtClean="0"/>
              <a:t>traw</a:t>
            </a:r>
            <a:r>
              <a:rPr lang="en-GB" sz="2400" dirty="0" smtClean="0"/>
              <a:t> / </a:t>
            </a:r>
            <a:r>
              <a:rPr lang="en-GB" sz="2400" dirty="0" err="1" smtClean="0"/>
              <a:t>goslef</a:t>
            </a:r>
            <a:r>
              <a:rPr lang="en-GB" sz="2400" dirty="0" smtClean="0"/>
              <a:t> (lower pitched voice). </a:t>
            </a:r>
          </a:p>
          <a:p>
            <a:pPr marL="0" indent="0">
              <a:buNone/>
            </a:pPr>
            <a:endParaRPr lang="en-GB" sz="2400" dirty="0" smtClean="0"/>
          </a:p>
          <a:p>
            <a:pPr marL="0" indent="0">
              <a:buNone/>
            </a:pPr>
            <a:r>
              <a:rPr lang="en-GB" sz="2400" dirty="0" smtClean="0"/>
              <a:t>Speak </a:t>
            </a:r>
            <a:r>
              <a:rPr lang="en-GB" sz="2400" dirty="0"/>
              <a:t>not too loudly and not too fast—and stay gentle and relaxed. Use short, simple, and familiar words, like high blood pressure instead of hypertension. If you need to raise your voice to be heard, lower the tone (pitch).</a:t>
            </a:r>
            <a:r>
              <a:rPr lang="en-GB" dirty="0"/>
              <a:t/>
            </a:r>
            <a:br>
              <a:rPr lang="en-GB" dirty="0"/>
            </a:br>
            <a:r>
              <a:rPr lang="en-GB" dirty="0"/>
              <a:t> </a:t>
            </a:r>
          </a:p>
        </p:txBody>
      </p:sp>
      <p:pic>
        <p:nvPicPr>
          <p:cNvPr id="8194" name="Picture 2" descr="Image result for speak not too loud"/>
          <p:cNvPicPr>
            <a:picLocks noChangeAspect="1" noChangeArrowheads="1"/>
          </p:cNvPicPr>
          <p:nvPr/>
        </p:nvPicPr>
        <p:blipFill rotWithShape="1">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l="18071" r="10881"/>
          <a:stretch/>
        </p:blipFill>
        <p:spPr bwMode="auto">
          <a:xfrm>
            <a:off x="7103437" y="1513623"/>
            <a:ext cx="4808799" cy="3694566"/>
          </a:xfrm>
          <a:prstGeom prst="rect">
            <a:avLst/>
          </a:prstGeom>
          <a:noFill/>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Lst>
        </p:spPr>
      </p:pic>
      <p:sp>
        <p:nvSpPr>
          <p:cNvPr id="4" name="TextBox 3"/>
          <p:cNvSpPr txBox="1"/>
          <p:nvPr/>
        </p:nvSpPr>
        <p:spPr>
          <a:xfrm>
            <a:off x="8431019" y="-383418"/>
            <a:ext cx="3846286" cy="6447919"/>
          </a:xfrm>
          <a:prstGeom prst="rect">
            <a:avLst/>
          </a:prstGeom>
          <a:noFill/>
        </p:spPr>
        <p:txBody>
          <a:bodyPr wrap="square" rtlCol="0">
            <a:spAutoFit/>
          </a:bodyPr>
          <a:lstStyle/>
          <a:p>
            <a:r>
              <a:rPr lang="en-GB" sz="41300" dirty="0">
                <a:solidFill>
                  <a:srgbClr val="FF0000"/>
                </a:solidFill>
              </a:rPr>
              <a:t>X</a:t>
            </a: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671493711"/>
      </p:ext>
    </p:extLst>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238118" y="0"/>
            <a:ext cx="10131425" cy="1456267"/>
          </a:xfrm>
        </p:spPr>
        <p:txBody>
          <a:bodyPr/>
          <a:lstStyle/>
          <a:p>
            <a:r>
              <a:rPr lang="en-GB" dirty="0" err="1" smtClean="0"/>
              <a:t>Cadwch</a:t>
            </a:r>
            <a:r>
              <a:rPr lang="en-GB" dirty="0" smtClean="0"/>
              <a:t> </a:t>
            </a:r>
            <a:r>
              <a:rPr lang="en-GB" dirty="0" err="1" smtClean="0"/>
              <a:t>yn</a:t>
            </a:r>
            <a:r>
              <a:rPr lang="en-GB" dirty="0" smtClean="0"/>
              <a:t> </a:t>
            </a:r>
            <a:r>
              <a:rPr lang="en-GB" dirty="0" err="1" smtClean="0"/>
              <a:t>syml</a:t>
            </a:r>
            <a:r>
              <a:rPr lang="en-GB" dirty="0" smtClean="0"/>
              <a:t>   /   Keep </a:t>
            </a:r>
            <a:r>
              <a:rPr lang="en-GB" dirty="0"/>
              <a:t>it simple</a:t>
            </a:r>
          </a:p>
        </p:txBody>
      </p:sp>
      <p:sp>
        <p:nvSpPr>
          <p:cNvPr id="3" name="Content Placeholder 2"/>
          <p:cNvSpPr>
            <a:spLocks noGrp="1"/>
          </p:cNvSpPr>
          <p:nvPr>
            <p:ph sz="half" idx="1"/>
          </p:nvPr>
        </p:nvSpPr>
        <p:spPr>
          <a:xfrm>
            <a:off x="249251" y="2434072"/>
            <a:ext cx="5372992" cy="4807592"/>
          </a:xfrm>
        </p:spPr>
        <p:txBody>
          <a:bodyPr>
            <a:normAutofit/>
          </a:bodyPr>
          <a:lstStyle/>
          <a:p>
            <a:pPr marL="457200" lvl="1" indent="0">
              <a:buNone/>
            </a:pPr>
            <a:r>
              <a:rPr lang="en-GB" sz="2400" dirty="0" smtClean="0"/>
              <a:t>Mae </a:t>
            </a:r>
            <a:r>
              <a:rPr lang="en-GB" sz="2400" dirty="0" err="1" smtClean="0"/>
              <a:t>d</a:t>
            </a:r>
            <a:r>
              <a:rPr lang="en-GB" sz="2400" dirty="0" err="1" smtClean="0"/>
              <a:t>efnyddio</a:t>
            </a:r>
            <a:r>
              <a:rPr lang="en-GB" sz="2400" dirty="0" smtClean="0"/>
              <a:t> </a:t>
            </a:r>
            <a:r>
              <a:rPr lang="en-GB" sz="2400" dirty="0" err="1" smtClean="0"/>
              <a:t>iaith</a:t>
            </a:r>
            <a:r>
              <a:rPr lang="en-GB" sz="2400" dirty="0" smtClean="0"/>
              <a:t> </a:t>
            </a:r>
            <a:r>
              <a:rPr lang="en-GB" sz="2400" dirty="0" err="1" smtClean="0"/>
              <a:t>syml</a:t>
            </a:r>
            <a:r>
              <a:rPr lang="en-GB" sz="2400" dirty="0" smtClean="0"/>
              <a:t> a </a:t>
            </a:r>
            <a:r>
              <a:rPr lang="en-GB" sz="2400" dirty="0" err="1" smtClean="0"/>
              <a:t>chadarnhaol</a:t>
            </a:r>
            <a:r>
              <a:rPr lang="en-GB" sz="2400" dirty="0" smtClean="0"/>
              <a:t> </a:t>
            </a:r>
            <a:r>
              <a:rPr lang="en-GB" sz="2400" dirty="0" err="1" smtClean="0"/>
              <a:t>yn</a:t>
            </a:r>
            <a:r>
              <a:rPr lang="en-GB" sz="2400" dirty="0" smtClean="0"/>
              <a:t> </a:t>
            </a:r>
            <a:r>
              <a:rPr lang="en-GB" sz="2400" dirty="0" err="1" smtClean="0"/>
              <a:t>allweddol</a:t>
            </a:r>
            <a:r>
              <a:rPr lang="en-GB" sz="2400" dirty="0" smtClean="0"/>
              <a:t>. </a:t>
            </a:r>
            <a:r>
              <a:rPr lang="en-GB" sz="2400" dirty="0" err="1" smtClean="0"/>
              <a:t>Rhowch</a:t>
            </a:r>
            <a:r>
              <a:rPr lang="en-GB" sz="2400" dirty="0" smtClean="0"/>
              <a:t> un </a:t>
            </a:r>
            <a:r>
              <a:rPr lang="en-GB" sz="2400" dirty="0" err="1" smtClean="0"/>
              <a:t>cyfarwyddid</a:t>
            </a:r>
            <a:r>
              <a:rPr lang="en-GB" sz="2400" dirty="0" smtClean="0"/>
              <a:t> </a:t>
            </a:r>
            <a:r>
              <a:rPr lang="en-GB" sz="2400" dirty="0" err="1" smtClean="0"/>
              <a:t>ar</a:t>
            </a:r>
            <a:r>
              <a:rPr lang="en-GB" sz="2400" dirty="0" smtClean="0"/>
              <a:t> </a:t>
            </a:r>
            <a:r>
              <a:rPr lang="en-GB" sz="2400" dirty="0" err="1" smtClean="0"/>
              <a:t>y</a:t>
            </a:r>
            <a:r>
              <a:rPr lang="en-GB" sz="2400" dirty="0" smtClean="0"/>
              <a:t> </a:t>
            </a:r>
            <a:r>
              <a:rPr lang="en-GB" sz="2400" dirty="0" err="1" smtClean="0"/>
              <a:t>tro</a:t>
            </a:r>
            <a:r>
              <a:rPr lang="en-GB" sz="2400" dirty="0" smtClean="0"/>
              <a:t>. </a:t>
            </a:r>
            <a:r>
              <a:rPr lang="en-GB" sz="2400" dirty="0" err="1" smtClean="0"/>
              <a:t>Defnyddiwch</a:t>
            </a:r>
            <a:r>
              <a:rPr lang="en-GB" sz="2400" dirty="0" smtClean="0"/>
              <a:t> </a:t>
            </a:r>
            <a:r>
              <a:rPr lang="en-GB" sz="2400" dirty="0" err="1" smtClean="0"/>
              <a:t>geiriau</a:t>
            </a:r>
            <a:r>
              <a:rPr lang="en-GB" sz="2400" dirty="0" smtClean="0"/>
              <a:t> </a:t>
            </a:r>
            <a:r>
              <a:rPr lang="en-GB" sz="2400" dirty="0" err="1" smtClean="0"/>
              <a:t>byr</a:t>
            </a:r>
            <a:r>
              <a:rPr lang="en-GB" sz="2400" dirty="0" smtClean="0"/>
              <a:t> a </a:t>
            </a:r>
            <a:r>
              <a:rPr lang="en-GB" sz="2400" dirty="0" err="1" smtClean="0"/>
              <a:t>brawddegau</a:t>
            </a:r>
            <a:r>
              <a:rPr lang="en-GB" sz="2400" dirty="0" smtClean="0"/>
              <a:t> </a:t>
            </a:r>
            <a:r>
              <a:rPr lang="en-GB" sz="2400" dirty="0" err="1" smtClean="0"/>
              <a:t>sy’n</a:t>
            </a:r>
            <a:r>
              <a:rPr lang="en-GB" sz="2400" dirty="0" smtClean="0"/>
              <a:t> </a:t>
            </a:r>
            <a:r>
              <a:rPr lang="en-GB" sz="2400" dirty="0" err="1" smtClean="0"/>
              <a:t>cynnwys</a:t>
            </a:r>
            <a:r>
              <a:rPr lang="en-GB" sz="2400" dirty="0" smtClean="0"/>
              <a:t> dim </a:t>
            </a:r>
            <a:r>
              <a:rPr lang="en-GB" sz="2400" dirty="0" err="1" smtClean="0"/>
              <a:t>mwy</a:t>
            </a:r>
            <a:r>
              <a:rPr lang="en-GB" sz="2400" dirty="0" smtClean="0"/>
              <a:t> </a:t>
            </a:r>
            <a:r>
              <a:rPr lang="en-GB" sz="2400" dirty="0" err="1" smtClean="0"/>
              <a:t>na</a:t>
            </a:r>
            <a:r>
              <a:rPr lang="en-GB" sz="2400" dirty="0" smtClean="0"/>
              <a:t> 4 </a:t>
            </a:r>
            <a:r>
              <a:rPr lang="en-GB" sz="2400" dirty="0" err="1" smtClean="0"/>
              <a:t>gair</a:t>
            </a:r>
            <a:r>
              <a:rPr lang="en-GB" sz="2400" dirty="0" smtClean="0"/>
              <a:t>. </a:t>
            </a:r>
            <a:r>
              <a:rPr lang="en-GB" sz="2400" dirty="0" err="1" smtClean="0"/>
              <a:t>Gan</a:t>
            </a:r>
            <a:r>
              <a:rPr lang="en-GB" sz="2400" dirty="0" smtClean="0"/>
              <a:t> </a:t>
            </a:r>
            <a:r>
              <a:rPr lang="en-GB" sz="2400" dirty="0" err="1" smtClean="0"/>
              <a:t>rannu</a:t>
            </a:r>
            <a:r>
              <a:rPr lang="en-GB" sz="2400" dirty="0" smtClean="0"/>
              <a:t> un </a:t>
            </a:r>
            <a:r>
              <a:rPr lang="en-GB" sz="2400" dirty="0" err="1" smtClean="0"/>
              <a:t>neges</a:t>
            </a:r>
            <a:r>
              <a:rPr lang="en-GB" sz="2400" dirty="0" smtClean="0"/>
              <a:t> </a:t>
            </a:r>
            <a:r>
              <a:rPr lang="en-GB" sz="2400" dirty="0" err="1" smtClean="0"/>
              <a:t>yn</a:t>
            </a:r>
            <a:r>
              <a:rPr lang="en-GB" sz="2400" dirty="0" smtClean="0"/>
              <a:t> </a:t>
            </a:r>
            <a:r>
              <a:rPr lang="en-GB" sz="2400" dirty="0" err="1" smtClean="0"/>
              <a:t>unig</a:t>
            </a:r>
            <a:r>
              <a:rPr lang="en-GB" sz="2400" dirty="0" smtClean="0"/>
              <a:t> (</a:t>
            </a:r>
            <a:r>
              <a:rPr lang="en-GB" sz="2400" dirty="0" err="1" smtClean="0"/>
              <a:t>e.e</a:t>
            </a:r>
            <a:r>
              <a:rPr lang="en-GB" sz="2400" dirty="0" smtClean="0"/>
              <a:t>. </a:t>
            </a:r>
            <a:r>
              <a:rPr lang="en-GB" sz="2400" dirty="0" err="1" smtClean="0"/>
              <a:t>pwyswch</a:t>
            </a:r>
            <a:r>
              <a:rPr lang="en-GB" sz="2400" dirty="0" smtClean="0"/>
              <a:t> </a:t>
            </a:r>
            <a:r>
              <a:rPr lang="en-GB" sz="2400" dirty="0" err="1" smtClean="0"/>
              <a:t>y</a:t>
            </a:r>
            <a:r>
              <a:rPr lang="en-GB" sz="2400" dirty="0" smtClean="0"/>
              <a:t> </a:t>
            </a:r>
            <a:r>
              <a:rPr lang="en-GB" sz="2400" dirty="0" err="1" smtClean="0"/>
              <a:t>ffordd</a:t>
            </a:r>
            <a:r>
              <a:rPr lang="en-GB" sz="2400" dirty="0" smtClean="0"/>
              <a:t> </a:t>
            </a:r>
            <a:r>
              <a:rPr lang="en-GB" sz="2400" dirty="0" err="1" smtClean="0"/>
              <a:t>yma</a:t>
            </a:r>
            <a:r>
              <a:rPr lang="en-GB" sz="2400" dirty="0" smtClean="0"/>
              <a:t> / </a:t>
            </a:r>
            <a:r>
              <a:rPr lang="en-GB" sz="2400" dirty="0" err="1" smtClean="0"/>
              <a:t>codwch</a:t>
            </a:r>
            <a:r>
              <a:rPr lang="en-GB" sz="2400" dirty="0" smtClean="0"/>
              <a:t> </a:t>
            </a:r>
            <a:r>
              <a:rPr lang="en-GB" sz="2400" dirty="0" err="1" smtClean="0"/>
              <a:t>eich</a:t>
            </a:r>
            <a:r>
              <a:rPr lang="en-GB" sz="2400" dirty="0" smtClean="0"/>
              <a:t> </a:t>
            </a:r>
            <a:r>
              <a:rPr lang="en-GB" sz="2400" dirty="0" err="1" smtClean="0"/>
              <a:t>braich</a:t>
            </a:r>
            <a:r>
              <a:rPr lang="en-GB" sz="2400" dirty="0" smtClean="0"/>
              <a:t> / </a:t>
            </a:r>
            <a:r>
              <a:rPr lang="en-GB" sz="2400" dirty="0" err="1" smtClean="0"/>
              <a:t>codwch</a:t>
            </a:r>
            <a:r>
              <a:rPr lang="en-GB" sz="2400" dirty="0" smtClean="0"/>
              <a:t> </a:t>
            </a:r>
            <a:r>
              <a:rPr lang="en-GB" sz="2400" dirty="0" err="1" smtClean="0"/>
              <a:t>eich</a:t>
            </a:r>
            <a:r>
              <a:rPr lang="en-GB" sz="2400" dirty="0" smtClean="0"/>
              <a:t> </a:t>
            </a:r>
            <a:r>
              <a:rPr lang="en-GB" sz="2400" dirty="0" err="1" smtClean="0"/>
              <a:t>crys</a:t>
            </a:r>
            <a:r>
              <a:rPr lang="en-GB" sz="2400" dirty="0" smtClean="0"/>
              <a:t> </a:t>
            </a:r>
            <a:r>
              <a:rPr lang="en-GB" sz="2400" dirty="0" err="1" smtClean="0"/>
              <a:t>plis</a:t>
            </a:r>
            <a:r>
              <a:rPr lang="en-GB" sz="2400" dirty="0" smtClean="0"/>
              <a:t>). </a:t>
            </a:r>
            <a:endParaRPr lang="en-GB" sz="2400" dirty="0" smtClean="0"/>
          </a:p>
          <a:p>
            <a:pPr marL="457200" lvl="1" indent="0">
              <a:buNone/>
            </a:pPr>
            <a:endParaRPr lang="en-GB" sz="2200" dirty="0" smtClean="0"/>
          </a:p>
          <a:p>
            <a:pPr marL="457200" lvl="1" indent="0">
              <a:buNone/>
            </a:pPr>
            <a:r>
              <a:rPr lang="en-GB" dirty="0" smtClean="0"/>
              <a:t/>
            </a:r>
            <a:br>
              <a:rPr lang="en-GB" dirty="0" smtClean="0"/>
            </a:br>
            <a:r>
              <a:rPr lang="en-GB" dirty="0"/>
              <a:t> </a:t>
            </a:r>
            <a:br>
              <a:rPr lang="en-GB" dirty="0"/>
            </a:br>
            <a:endParaRPr lang="en-GB" dirty="0"/>
          </a:p>
        </p:txBody>
      </p:sp>
      <p:sp>
        <p:nvSpPr>
          <p:cNvPr id="5" name="Content Placeholder 4"/>
          <p:cNvSpPr>
            <a:spLocks noGrp="1"/>
          </p:cNvSpPr>
          <p:nvPr>
            <p:ph sz="half" idx="2"/>
          </p:nvPr>
        </p:nvSpPr>
        <p:spPr>
          <a:xfrm>
            <a:off x="6373742" y="2309240"/>
            <a:ext cx="4995332" cy="4107215"/>
          </a:xfrm>
        </p:spPr>
        <p:txBody>
          <a:bodyPr>
            <a:normAutofit/>
          </a:bodyPr>
          <a:lstStyle/>
          <a:p>
            <a:pPr marL="285750" lvl="1">
              <a:buNone/>
            </a:pPr>
            <a:r>
              <a:rPr lang="en-GB" sz="2400" dirty="0" smtClean="0"/>
              <a:t>   Using </a:t>
            </a:r>
            <a:r>
              <a:rPr lang="en-GB" sz="2400" dirty="0" smtClean="0"/>
              <a:t>simple, positive language is essential. Give one-step directions using short words and sentences of no more than 4 words, conveying only one message or thought (</a:t>
            </a:r>
            <a:r>
              <a:rPr lang="en-GB" sz="2400" dirty="0" err="1" smtClean="0"/>
              <a:t>eg</a:t>
            </a:r>
            <a:r>
              <a:rPr lang="en-GB" sz="2400" dirty="0" smtClean="0"/>
              <a:t>, please lean this way, lower your arm, lift your shirt please).  </a:t>
            </a:r>
          </a:p>
        </p:txBody>
      </p:sp>
      <p:pic>
        <p:nvPicPr>
          <p:cNvPr id="9218" name="Picture 2" descr="Image result for keep it simple"/>
          <p:cNvPicPr>
            <a:picLocks noChangeAspect="1" noChangeArrowheads="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rot="983325">
            <a:off x="9058052" y="589127"/>
            <a:ext cx="2918606" cy="1946710"/>
          </a:xfrm>
          <a:prstGeom prst="rect">
            <a:avLst/>
          </a:prstGeom>
          <a:noFill/>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Lst>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636699160"/>
      </p:ext>
    </p:extLst>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a:xfrm>
            <a:off x="330720" y="0"/>
            <a:ext cx="10131425" cy="1456267"/>
          </a:xfrm>
        </p:spPr>
        <p:txBody>
          <a:bodyPr/>
          <a:lstStyle/>
          <a:p>
            <a:r>
              <a:rPr lang="en-US" dirty="0" err="1" smtClean="0"/>
              <a:t>Cadwch</a:t>
            </a:r>
            <a:r>
              <a:rPr lang="en-US" dirty="0" smtClean="0"/>
              <a:t> </a:t>
            </a:r>
            <a:r>
              <a:rPr lang="en-US" dirty="0" err="1" smtClean="0"/>
              <a:t>yn</a:t>
            </a:r>
            <a:r>
              <a:rPr lang="en-US" dirty="0" smtClean="0"/>
              <a:t> </a:t>
            </a:r>
            <a:r>
              <a:rPr lang="en-US" dirty="0" err="1" smtClean="0"/>
              <a:t>syml</a:t>
            </a:r>
            <a:r>
              <a:rPr lang="en-US" dirty="0" smtClean="0"/>
              <a:t> / keep it simple</a:t>
            </a:r>
            <a:endParaRPr lang="en-US" dirty="0"/>
          </a:p>
        </p:txBody>
      </p:sp>
      <p:sp>
        <p:nvSpPr>
          <p:cNvPr id="6" name="Content Placeholder 5"/>
          <p:cNvSpPr>
            <a:spLocks noGrp="1"/>
          </p:cNvSpPr>
          <p:nvPr>
            <p:ph sz="half" idx="2"/>
          </p:nvPr>
        </p:nvSpPr>
        <p:spPr>
          <a:xfrm>
            <a:off x="6654090" y="1402359"/>
            <a:ext cx="5333794" cy="5455641"/>
          </a:xfrm>
        </p:spPr>
        <p:txBody>
          <a:bodyPr>
            <a:normAutofit/>
          </a:bodyPr>
          <a:lstStyle/>
          <a:p>
            <a:r>
              <a:rPr lang="en-GB" sz="2600" dirty="0" smtClean="0"/>
              <a:t>Ask only one question at a time. Avoid pronouns (</a:t>
            </a:r>
            <a:r>
              <a:rPr lang="en-GB" sz="2600" dirty="0" err="1" smtClean="0"/>
              <a:t>he,she,they</a:t>
            </a:r>
            <a:r>
              <a:rPr lang="en-GB" sz="2600" dirty="0" smtClean="0"/>
              <a:t>), and identify individuals and things by name. Instead of telling patients what </a:t>
            </a:r>
            <a:r>
              <a:rPr lang="en-GB" sz="2600" i="1" dirty="0" smtClean="0"/>
              <a:t>not</a:t>
            </a:r>
            <a:r>
              <a:rPr lang="en-GB" sz="2600" dirty="0" smtClean="0"/>
              <a:t> to do, suggest what they </a:t>
            </a:r>
            <a:r>
              <a:rPr lang="en-GB" sz="2600" i="1" dirty="0" smtClean="0"/>
              <a:t>should</a:t>
            </a:r>
            <a:r>
              <a:rPr lang="en-GB" sz="2600" dirty="0" smtClean="0"/>
              <a:t> do. For example, instead of saying, “Don't go into that closet,” say, “Let’s go into this exam room.”</a:t>
            </a:r>
            <a:endParaRPr lang="en-US" sz="2600" dirty="0"/>
          </a:p>
        </p:txBody>
      </p:sp>
      <p:pic>
        <p:nvPicPr>
          <p:cNvPr id="7" name="Picture 2" descr="Image result for keep it simple"/>
          <p:cNvPicPr>
            <a:picLocks noChangeAspect="1" noChangeArrowheads="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9246937" y="272110"/>
            <a:ext cx="2693703" cy="1796700"/>
          </a:xfrm>
          <a:prstGeom prst="rect">
            <a:avLst/>
          </a:prstGeom>
          <a:noFill/>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Lst>
        </p:spPr>
      </p:pic>
      <p:sp>
        <p:nvSpPr>
          <p:cNvPr id="8" name="Content Placeholder 5"/>
          <p:cNvSpPr>
            <a:spLocks noGrp="1"/>
          </p:cNvSpPr>
          <p:nvPr>
            <p:ph sz="half" idx="2"/>
          </p:nvPr>
        </p:nvSpPr>
        <p:spPr>
          <a:xfrm>
            <a:off x="336932" y="1619801"/>
            <a:ext cx="5351455" cy="4756965"/>
          </a:xfrm>
        </p:spPr>
        <p:txBody>
          <a:bodyPr>
            <a:normAutofit/>
          </a:bodyPr>
          <a:lstStyle/>
          <a:p>
            <a:r>
              <a:rPr lang="en-GB" sz="2600" dirty="0" err="1" smtClean="0"/>
              <a:t>Gofynwch</a:t>
            </a:r>
            <a:r>
              <a:rPr lang="en-GB" sz="2600" dirty="0" smtClean="0"/>
              <a:t> un </a:t>
            </a:r>
            <a:r>
              <a:rPr lang="en-GB" sz="2600" dirty="0" err="1" smtClean="0"/>
              <a:t>cwestiwn</a:t>
            </a:r>
            <a:r>
              <a:rPr lang="en-GB" sz="2600" dirty="0" smtClean="0"/>
              <a:t> </a:t>
            </a:r>
            <a:r>
              <a:rPr lang="en-GB" sz="2600" dirty="0" err="1" smtClean="0"/>
              <a:t>ar</a:t>
            </a:r>
            <a:r>
              <a:rPr lang="en-GB" sz="2600" dirty="0" smtClean="0"/>
              <a:t> </a:t>
            </a:r>
            <a:r>
              <a:rPr lang="en-GB" sz="2600" dirty="0" err="1" smtClean="0"/>
              <a:t>y</a:t>
            </a:r>
            <a:r>
              <a:rPr lang="en-GB" sz="2600" dirty="0" smtClean="0"/>
              <a:t> </a:t>
            </a:r>
            <a:r>
              <a:rPr lang="en-GB" sz="2600" dirty="0" err="1" smtClean="0"/>
              <a:t>tro</a:t>
            </a:r>
            <a:r>
              <a:rPr lang="en-GB" sz="2600" dirty="0" smtClean="0"/>
              <a:t>. </a:t>
            </a:r>
            <a:r>
              <a:rPr lang="en-GB" sz="2600" dirty="0" smtClean="0"/>
              <a:t> </a:t>
            </a:r>
            <a:r>
              <a:rPr lang="en-GB" sz="2600" dirty="0" err="1" smtClean="0"/>
              <a:t>Osgoi</a:t>
            </a:r>
            <a:r>
              <a:rPr lang="en-GB" sz="2600" dirty="0" smtClean="0"/>
              <a:t> ‘</a:t>
            </a:r>
            <a:r>
              <a:rPr lang="en-GB" sz="2600" dirty="0" smtClean="0"/>
              <a:t>pronouns </a:t>
            </a:r>
            <a:r>
              <a:rPr lang="en-GB" sz="2600" dirty="0" smtClean="0"/>
              <a:t>(</a:t>
            </a:r>
            <a:r>
              <a:rPr lang="en-GB" sz="2600" dirty="0" err="1" smtClean="0"/>
              <a:t>he,she,they</a:t>
            </a:r>
            <a:r>
              <a:rPr lang="en-GB" sz="2600" dirty="0" smtClean="0"/>
              <a:t>)’, a </a:t>
            </a:r>
            <a:r>
              <a:rPr lang="en-GB" sz="2600" dirty="0" err="1" smtClean="0"/>
              <a:t>chyfeiriwch</a:t>
            </a:r>
            <a:r>
              <a:rPr lang="en-GB" sz="2600" dirty="0" smtClean="0"/>
              <a:t> at </a:t>
            </a:r>
            <a:r>
              <a:rPr lang="en-GB" sz="2600" dirty="0" err="1" smtClean="0"/>
              <a:t>pobl</a:t>
            </a:r>
            <a:r>
              <a:rPr lang="en-GB" sz="2600" dirty="0" smtClean="0"/>
              <a:t> a </a:t>
            </a:r>
            <a:r>
              <a:rPr lang="en-GB" sz="2600" dirty="0" err="1" smtClean="0"/>
              <a:t>phethau</a:t>
            </a:r>
            <a:r>
              <a:rPr lang="en-GB" sz="2600" dirty="0" smtClean="0"/>
              <a:t> </a:t>
            </a:r>
            <a:r>
              <a:rPr lang="en-GB" sz="2600" dirty="0" err="1" smtClean="0"/>
              <a:t>yn</a:t>
            </a:r>
            <a:r>
              <a:rPr lang="en-GB" sz="2600" dirty="0" smtClean="0"/>
              <a:t> </a:t>
            </a:r>
            <a:r>
              <a:rPr lang="en-GB" sz="2600" dirty="0" err="1" smtClean="0"/>
              <a:t>ôl</a:t>
            </a:r>
            <a:r>
              <a:rPr lang="en-GB" sz="2600" dirty="0" smtClean="0"/>
              <a:t> </a:t>
            </a:r>
            <a:r>
              <a:rPr lang="en-GB" sz="2600" dirty="0" err="1" smtClean="0"/>
              <a:t>enwau</a:t>
            </a:r>
            <a:r>
              <a:rPr lang="en-GB" sz="2600" dirty="0" smtClean="0"/>
              <a:t>.  </a:t>
            </a:r>
            <a:r>
              <a:rPr lang="en-GB" sz="2600" dirty="0" err="1" smtClean="0"/>
              <a:t>Peidiwch</a:t>
            </a:r>
            <a:r>
              <a:rPr lang="en-GB" sz="2600" dirty="0" smtClean="0"/>
              <a:t> </a:t>
            </a:r>
            <a:r>
              <a:rPr lang="en-GB" sz="2600" dirty="0" err="1" smtClean="0"/>
              <a:t>dweud</a:t>
            </a:r>
            <a:r>
              <a:rPr lang="en-GB" sz="2600" dirty="0" smtClean="0"/>
              <a:t> </a:t>
            </a:r>
            <a:r>
              <a:rPr lang="en-GB" sz="2600" dirty="0" err="1" smtClean="0"/>
              <a:t>wrth</a:t>
            </a:r>
            <a:r>
              <a:rPr lang="en-GB" sz="2600" dirty="0" smtClean="0"/>
              <a:t> </a:t>
            </a:r>
            <a:r>
              <a:rPr lang="en-GB" sz="2600" dirty="0" err="1" smtClean="0"/>
              <a:t>cleifion</a:t>
            </a:r>
            <a:r>
              <a:rPr lang="en-GB" sz="2600" dirty="0" smtClean="0"/>
              <a:t> </a:t>
            </a:r>
            <a:r>
              <a:rPr lang="en-GB" sz="2600" dirty="0" err="1" smtClean="0"/>
              <a:t>beth</a:t>
            </a:r>
            <a:r>
              <a:rPr lang="en-GB" sz="2600" dirty="0" smtClean="0"/>
              <a:t> </a:t>
            </a:r>
            <a:r>
              <a:rPr lang="en-GB" sz="2600" i="1" dirty="0" err="1" smtClean="0"/>
              <a:t>na</a:t>
            </a:r>
            <a:r>
              <a:rPr lang="en-GB" sz="2600" dirty="0" smtClean="0"/>
              <a:t> </a:t>
            </a:r>
            <a:r>
              <a:rPr lang="en-GB" sz="2600" dirty="0" err="1" smtClean="0"/>
              <a:t>ddylsant</a:t>
            </a:r>
            <a:r>
              <a:rPr lang="en-GB" sz="2600" dirty="0" smtClean="0"/>
              <a:t> </a:t>
            </a:r>
            <a:r>
              <a:rPr lang="en-GB" sz="2600" dirty="0" err="1" smtClean="0"/>
              <a:t>gwenud</a:t>
            </a:r>
            <a:r>
              <a:rPr lang="en-GB" sz="2600" dirty="0" smtClean="0"/>
              <a:t> – </a:t>
            </a:r>
            <a:r>
              <a:rPr lang="en-GB" sz="2600" i="1" dirty="0" err="1" smtClean="0"/>
              <a:t>cynigwch</a:t>
            </a:r>
            <a:r>
              <a:rPr lang="en-GB" sz="2600" i="1" dirty="0" smtClean="0"/>
              <a:t> </a:t>
            </a:r>
            <a:r>
              <a:rPr lang="en-GB" sz="2600" i="1" dirty="0" err="1" smtClean="0"/>
              <a:t>beth</a:t>
            </a:r>
            <a:r>
              <a:rPr lang="en-GB" sz="2600" i="1" dirty="0" smtClean="0"/>
              <a:t> </a:t>
            </a:r>
            <a:r>
              <a:rPr lang="en-GB" sz="2600" i="1" dirty="0" err="1" smtClean="0"/>
              <a:t>dylsant</a:t>
            </a:r>
            <a:r>
              <a:rPr lang="en-GB" sz="2600" dirty="0" smtClean="0"/>
              <a:t> </a:t>
            </a:r>
            <a:r>
              <a:rPr lang="en-GB" sz="2600" dirty="0" err="1" smtClean="0"/>
              <a:t>gwneud</a:t>
            </a:r>
            <a:r>
              <a:rPr lang="en-GB" sz="2600" dirty="0" smtClean="0"/>
              <a:t> </a:t>
            </a:r>
            <a:r>
              <a:rPr lang="en-GB" sz="2600" dirty="0" err="1" smtClean="0"/>
              <a:t>yn</a:t>
            </a:r>
            <a:r>
              <a:rPr lang="en-GB" sz="2600" dirty="0" smtClean="0"/>
              <a:t> </a:t>
            </a:r>
            <a:r>
              <a:rPr lang="en-GB" sz="2600" dirty="0" err="1" smtClean="0"/>
              <a:t>lle</a:t>
            </a:r>
            <a:r>
              <a:rPr lang="en-GB" sz="2600" dirty="0" smtClean="0"/>
              <a:t>.  </a:t>
            </a:r>
            <a:r>
              <a:rPr lang="en-GB" sz="2600" dirty="0" err="1" smtClean="0"/>
              <a:t>Er</a:t>
            </a:r>
            <a:r>
              <a:rPr lang="en-GB" sz="2600" dirty="0" smtClean="0"/>
              <a:t> </a:t>
            </a:r>
            <a:r>
              <a:rPr lang="en-GB" sz="2600" dirty="0" err="1" smtClean="0"/>
              <a:t>enghraifft</a:t>
            </a:r>
            <a:r>
              <a:rPr lang="en-GB" sz="2600" dirty="0" smtClean="0"/>
              <a:t>, </a:t>
            </a:r>
            <a:r>
              <a:rPr lang="en-GB" sz="2600" dirty="0" err="1" smtClean="0"/>
              <a:t>yn</a:t>
            </a:r>
            <a:r>
              <a:rPr lang="en-GB" sz="2600" dirty="0" smtClean="0"/>
              <a:t> </a:t>
            </a:r>
            <a:r>
              <a:rPr lang="en-GB" sz="2600" dirty="0" err="1" smtClean="0"/>
              <a:t>dweud</a:t>
            </a:r>
            <a:r>
              <a:rPr lang="en-GB" sz="2600" dirty="0" smtClean="0"/>
              <a:t> “</a:t>
            </a:r>
            <a:r>
              <a:rPr lang="en-GB" sz="2600" dirty="0" err="1" smtClean="0"/>
              <a:t>Peidiwch</a:t>
            </a:r>
            <a:r>
              <a:rPr lang="en-GB" sz="2600" dirty="0" smtClean="0"/>
              <a:t> </a:t>
            </a:r>
            <a:r>
              <a:rPr lang="en-GB" sz="2600" dirty="0" err="1" smtClean="0"/>
              <a:t>mynd</a:t>
            </a:r>
            <a:r>
              <a:rPr lang="en-GB" sz="2600" dirty="0" smtClean="0"/>
              <a:t> </a:t>
            </a:r>
            <a:r>
              <a:rPr lang="en-GB" sz="2600" dirty="0" err="1" smtClean="0"/>
              <a:t>mewn</a:t>
            </a:r>
            <a:r>
              <a:rPr lang="en-GB" sz="2600" dirty="0" smtClean="0"/>
              <a:t> </a:t>
            </a:r>
            <a:r>
              <a:rPr lang="en-GB" sz="2600" dirty="0" err="1" smtClean="0"/>
              <a:t>i</a:t>
            </a:r>
            <a:r>
              <a:rPr lang="en-GB" sz="2600" dirty="0" err="1" smtClean="0"/>
              <a:t>’r</a:t>
            </a:r>
            <a:r>
              <a:rPr lang="en-GB" sz="2600" dirty="0" smtClean="0"/>
              <a:t> </a:t>
            </a:r>
            <a:r>
              <a:rPr lang="en-GB" sz="2600" dirty="0" err="1" smtClean="0"/>
              <a:t>cwpwrdd</a:t>
            </a:r>
            <a:r>
              <a:rPr lang="en-GB" sz="2600" dirty="0" smtClean="0"/>
              <a:t> </a:t>
            </a:r>
            <a:r>
              <a:rPr lang="en-GB" sz="2600" dirty="0" err="1" smtClean="0"/>
              <a:t>yna</a:t>
            </a:r>
            <a:r>
              <a:rPr lang="en-GB" sz="2600" dirty="0" smtClean="0"/>
              <a:t>” </a:t>
            </a:r>
            <a:r>
              <a:rPr lang="en-GB" sz="2600" dirty="0" err="1" smtClean="0"/>
              <a:t>dywedwch</a:t>
            </a:r>
            <a:r>
              <a:rPr lang="en-GB" sz="2600" dirty="0" smtClean="0"/>
              <a:t> “</a:t>
            </a:r>
            <a:r>
              <a:rPr lang="en-GB" sz="2600" dirty="0" err="1" smtClean="0"/>
              <a:t>Dewch</a:t>
            </a:r>
            <a:r>
              <a:rPr lang="en-GB" sz="2600" dirty="0" smtClean="0"/>
              <a:t> </a:t>
            </a:r>
            <a:r>
              <a:rPr lang="en-GB" sz="2600" dirty="0" err="1" smtClean="0"/>
              <a:t>i</a:t>
            </a:r>
            <a:r>
              <a:rPr lang="en-GB" sz="2600" dirty="0" smtClean="0"/>
              <a:t> </a:t>
            </a:r>
            <a:r>
              <a:rPr lang="en-GB" sz="2600" dirty="0" err="1" smtClean="0"/>
              <a:t>ni</a:t>
            </a:r>
            <a:r>
              <a:rPr lang="en-GB" sz="2600" dirty="0" smtClean="0"/>
              <a:t> </a:t>
            </a:r>
            <a:r>
              <a:rPr lang="en-GB" sz="2600" dirty="0" err="1" smtClean="0"/>
              <a:t>mynd</a:t>
            </a:r>
            <a:r>
              <a:rPr lang="en-GB" sz="2600" dirty="0" smtClean="0"/>
              <a:t> </a:t>
            </a:r>
            <a:r>
              <a:rPr lang="en-GB" sz="2600" dirty="0" err="1" smtClean="0"/>
              <a:t>mewn</a:t>
            </a:r>
            <a:r>
              <a:rPr lang="en-GB" sz="2600" dirty="0" smtClean="0"/>
              <a:t> </a:t>
            </a:r>
            <a:r>
              <a:rPr lang="en-GB" sz="2600" dirty="0" err="1" smtClean="0"/>
              <a:t>i</a:t>
            </a:r>
            <a:r>
              <a:rPr lang="en-GB" sz="2600" dirty="0" err="1" smtClean="0"/>
              <a:t>’r</a:t>
            </a:r>
            <a:r>
              <a:rPr lang="en-GB" sz="2600" dirty="0" smtClean="0"/>
              <a:t> </a:t>
            </a:r>
            <a:r>
              <a:rPr lang="en-GB" sz="2600" dirty="0" err="1" smtClean="0"/>
              <a:t>ystafell</a:t>
            </a:r>
            <a:r>
              <a:rPr lang="en-GB" sz="2600" dirty="0" smtClean="0"/>
              <a:t> </a:t>
            </a:r>
            <a:r>
              <a:rPr lang="en-GB" sz="2600" dirty="0" err="1" smtClean="0"/>
              <a:t>yma</a:t>
            </a:r>
            <a:r>
              <a:rPr lang="en-GB" sz="2600" dirty="0" smtClean="0"/>
              <a:t>”</a:t>
            </a: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Rephrase rather than repeat</a:t>
            </a:r>
          </a:p>
        </p:txBody>
      </p:sp>
      <p:sp>
        <p:nvSpPr>
          <p:cNvPr id="4" name="Content Placeholder 3"/>
          <p:cNvSpPr>
            <a:spLocks noGrp="1"/>
          </p:cNvSpPr>
          <p:nvPr>
            <p:ph idx="1"/>
          </p:nvPr>
        </p:nvSpPr>
        <p:spPr>
          <a:xfrm>
            <a:off x="685802" y="2142067"/>
            <a:ext cx="6608378" cy="3649133"/>
          </a:xfrm>
        </p:spPr>
        <p:txBody>
          <a:bodyPr>
            <a:normAutofit/>
          </a:bodyPr>
          <a:lstStyle/>
          <a:p>
            <a:pPr marL="0" indent="0">
              <a:buNone/>
            </a:pPr>
            <a:r>
              <a:rPr lang="en-GB" sz="2000" dirty="0"/>
              <a:t>Often, patients with dementia will misunderstand you. In this case, always </a:t>
            </a:r>
            <a:r>
              <a:rPr lang="en-GB" sz="2000" i="1" dirty="0"/>
              <a:t>rephrase</a:t>
            </a:r>
            <a:r>
              <a:rPr lang="en-GB" sz="2000" dirty="0"/>
              <a:t> rather than </a:t>
            </a:r>
            <a:r>
              <a:rPr lang="en-GB" sz="2000" i="1" dirty="0"/>
              <a:t>repeat </a:t>
            </a:r>
            <a:r>
              <a:rPr lang="en-GB" sz="2000" dirty="0"/>
              <a:t>what you said previously. That is, say it differently instead of saying the same thing louder. Encourage your patient to continue to express his or her thoughts, even if he or she is struggling. Avoid interrupting, criticizing, correcting, or arguing.</a:t>
            </a:r>
          </a:p>
        </p:txBody>
      </p:sp>
      <p:pic>
        <p:nvPicPr>
          <p:cNvPr id="10244" name="Picture 4" descr="Image result for rephrase rather than repeat"/>
          <p:cNvPicPr>
            <a:picLocks noChangeAspect="1" noChangeArrowheads="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7535917" y="1770773"/>
            <a:ext cx="4020426" cy="4020427"/>
          </a:xfrm>
          <a:prstGeom prst="rect">
            <a:avLst/>
          </a:prstGeom>
          <a:noFill/>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Lst>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128267350"/>
      </p:ext>
    </p:extLst>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Appreciate Humour</a:t>
            </a:r>
          </a:p>
        </p:txBody>
      </p:sp>
      <p:sp>
        <p:nvSpPr>
          <p:cNvPr id="3" name="Content Placeholder 2"/>
          <p:cNvSpPr>
            <a:spLocks noGrp="1"/>
          </p:cNvSpPr>
          <p:nvPr>
            <p:ph idx="1"/>
          </p:nvPr>
        </p:nvSpPr>
        <p:spPr>
          <a:xfrm>
            <a:off x="685802" y="2142067"/>
            <a:ext cx="5136929" cy="3649133"/>
          </a:xfrm>
        </p:spPr>
        <p:txBody>
          <a:bodyPr>
            <a:normAutofit/>
          </a:bodyPr>
          <a:lstStyle/>
          <a:p>
            <a:pPr marL="0" indent="0">
              <a:buNone/>
            </a:pPr>
            <a:r>
              <a:rPr lang="en-GB" sz="2000" dirty="0"/>
              <a:t>Many clinicians are unaware humour is a durable personality trait that often remains intact as dementia progresses, and these patients usually appropriate humour. Allow (and appreciate) patients’ attempts to express humour, especially in difficult and trying situations.</a:t>
            </a:r>
          </a:p>
        </p:txBody>
      </p:sp>
      <p:pic>
        <p:nvPicPr>
          <p:cNvPr id="11266" name="Picture 2" descr="Image result for patient and nurse laughing"/>
          <p:cNvPicPr>
            <a:picLocks noChangeAspect="1" noChangeArrowheads="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6400324" y="2627585"/>
            <a:ext cx="4900486" cy="3261219"/>
          </a:xfrm>
          <a:prstGeom prst="rect">
            <a:avLst/>
          </a:prstGeom>
          <a:noFill/>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Lst>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064809465"/>
      </p:ext>
    </p:extLst>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Patient centred approach</a:t>
            </a:r>
          </a:p>
        </p:txBody>
      </p:sp>
      <p:sp>
        <p:nvSpPr>
          <p:cNvPr id="3" name="Content Placeholder 2"/>
          <p:cNvSpPr>
            <a:spLocks noGrp="1"/>
          </p:cNvSpPr>
          <p:nvPr>
            <p:ph idx="1"/>
          </p:nvPr>
        </p:nvSpPr>
        <p:spPr>
          <a:xfrm>
            <a:off x="685801" y="2142067"/>
            <a:ext cx="5473261" cy="3649133"/>
          </a:xfrm>
        </p:spPr>
        <p:txBody>
          <a:bodyPr/>
          <a:lstStyle/>
          <a:p>
            <a:pPr marL="0" indent="0">
              <a:buNone/>
            </a:pPr>
            <a:r>
              <a:rPr lang="en-GB" dirty="0"/>
              <a:t> As well as all this you will also need to adapt to your patient, and try to understand the patient’s unique words and gestures. Family members and caregivers may be able to help because they have known the patient for years. Use the patient’s memory loss to your advantage in stressful situations. </a:t>
            </a:r>
          </a:p>
          <a:p>
            <a:pPr marL="0" indent="0">
              <a:buNone/>
            </a:pPr>
            <a:endParaRPr lang="en-GB" dirty="0"/>
          </a:p>
          <a:p>
            <a:pPr marL="0" indent="0">
              <a:buNone/>
            </a:pPr>
            <a:r>
              <a:rPr lang="en-GB" dirty="0"/>
              <a:t>Distract or redirect the patient from distressing situations, and the patient may forget what was upsetting him or her.</a:t>
            </a:r>
          </a:p>
        </p:txBody>
      </p:sp>
      <p:pic>
        <p:nvPicPr>
          <p:cNvPr id="12290" name="Picture 2" descr="Image result for adapting to patient"/>
          <p:cNvPicPr>
            <a:picLocks noChangeAspect="1" noChangeArrowheads="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8819839" y="1338316"/>
            <a:ext cx="2865929" cy="4671800"/>
          </a:xfrm>
          <a:prstGeom prst="rect">
            <a:avLst/>
          </a:prstGeom>
          <a:noFill/>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Lst>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684033858"/>
      </p:ext>
    </p:extLst>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1056208" y="0"/>
            <a:ext cx="10131425" cy="1456267"/>
          </a:xfrm>
        </p:spPr>
        <p:txBody>
          <a:bodyPr/>
          <a:lstStyle/>
          <a:p>
            <a:r>
              <a:rPr lang="en-GB" dirty="0" err="1" smtClean="0"/>
              <a:t>Pehtau</a:t>
            </a:r>
            <a:r>
              <a:rPr lang="en-GB" dirty="0" smtClean="0"/>
              <a:t>  I  </a:t>
            </a:r>
            <a:r>
              <a:rPr lang="en-GB" dirty="0" err="1" smtClean="0"/>
              <a:t>gofio</a:t>
            </a:r>
            <a:r>
              <a:rPr lang="en-GB" dirty="0" smtClean="0"/>
              <a:t>  /  Things </a:t>
            </a:r>
            <a:r>
              <a:rPr lang="en-GB" dirty="0"/>
              <a:t>to remember</a:t>
            </a:r>
          </a:p>
        </p:txBody>
      </p:sp>
      <p:sp>
        <p:nvSpPr>
          <p:cNvPr id="3" name="Content Placeholder 2"/>
          <p:cNvSpPr>
            <a:spLocks noGrp="1"/>
          </p:cNvSpPr>
          <p:nvPr>
            <p:ph idx="1"/>
          </p:nvPr>
        </p:nvSpPr>
        <p:spPr>
          <a:xfrm>
            <a:off x="6746692" y="1283292"/>
            <a:ext cx="5062695" cy="5186082"/>
          </a:xfrm>
        </p:spPr>
        <p:txBody>
          <a:bodyPr>
            <a:normAutofit/>
          </a:bodyPr>
          <a:lstStyle/>
          <a:p>
            <a:pPr marL="0" indent="0">
              <a:buNone/>
            </a:pPr>
            <a:r>
              <a:rPr lang="en-GB" sz="2600" dirty="0"/>
              <a:t>Sometimes, regardless of what you say and how you say it, you’ll be unable to convey your message. Ask the patient if you can reschedule the discussion. If the patient is alone, it’s also wise to seek help by asking, “Is there someone you trust who explains things better than me who might help us?”</a:t>
            </a:r>
          </a:p>
          <a:p>
            <a:pPr marL="0" indent="0">
              <a:buNone/>
            </a:pPr>
            <a:r>
              <a:rPr lang="en-GB" sz="2000" dirty="0"/>
              <a:t/>
            </a:r>
            <a:br>
              <a:rPr lang="en-GB" sz="2000" dirty="0"/>
            </a:br>
            <a:r>
              <a:rPr lang="en-GB" sz="2000" dirty="0" smtClean="0"/>
              <a:t> </a:t>
            </a:r>
            <a:endParaRPr lang="en-GB" sz="2000" dirty="0"/>
          </a:p>
        </p:txBody>
      </p:sp>
      <p:sp>
        <p:nvSpPr>
          <p:cNvPr id="4" name="Content Placeholder 2"/>
          <p:cNvSpPr txBox="1">
            <a:spLocks/>
          </p:cNvSpPr>
          <p:nvPr/>
        </p:nvSpPr>
        <p:spPr>
          <a:xfrm>
            <a:off x="390517" y="1256831"/>
            <a:ext cx="5483073" cy="5199313"/>
          </a:xfrm>
          <a:prstGeom prst="rect">
            <a:avLst/>
          </a:prstGeo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1000"/>
              </a:spcAft>
              <a:buClr>
                <a:schemeClr val="tx1"/>
              </a:buClr>
              <a:buSzPct val="100000"/>
              <a:buFont typeface="Arial"/>
              <a:buNone/>
              <a:tabLst/>
              <a:defRPr/>
            </a:pPr>
            <a:r>
              <a:rPr kumimoji="0" lang="en-GB" sz="2600" b="0" i="0" u="none" strike="noStrike" kern="1200" cap="none" spc="0" normalizeH="0" baseline="0" noProof="0" dirty="0" err="1" smtClean="0">
                <a:ln>
                  <a:noFill/>
                </a:ln>
                <a:solidFill>
                  <a:schemeClr val="tx1"/>
                </a:solidFill>
                <a:effectLst/>
                <a:uLnTx/>
                <a:uFillTx/>
                <a:latin typeface="+mn-lt"/>
                <a:ea typeface="+mn-ea"/>
                <a:cs typeface="+mn-cs"/>
              </a:rPr>
              <a:t>Weithiau</a:t>
            </a:r>
            <a:r>
              <a:rPr kumimoji="0" lang="en-GB" sz="2600" b="0" i="0" u="none" strike="noStrike" kern="1200" cap="none" spc="0" normalizeH="0" baseline="0" noProof="0" dirty="0" smtClean="0">
                <a:ln>
                  <a:noFill/>
                </a:ln>
                <a:solidFill>
                  <a:schemeClr val="tx1"/>
                </a:solidFill>
                <a:effectLst/>
                <a:uLnTx/>
                <a:uFillTx/>
                <a:latin typeface="+mn-lt"/>
                <a:ea typeface="+mn-ea"/>
                <a:cs typeface="+mn-cs"/>
              </a:rPr>
              <a:t>, </a:t>
            </a:r>
            <a:r>
              <a:rPr kumimoji="0" lang="en-GB" sz="2600" b="0" i="0" u="none" strike="noStrike" kern="1200" cap="none" spc="0" normalizeH="0" baseline="0" noProof="0" dirty="0" err="1" smtClean="0">
                <a:ln>
                  <a:noFill/>
                </a:ln>
                <a:solidFill>
                  <a:schemeClr val="tx1"/>
                </a:solidFill>
                <a:effectLst/>
                <a:uLnTx/>
                <a:uFillTx/>
                <a:latin typeface="+mn-lt"/>
                <a:ea typeface="+mn-ea"/>
                <a:cs typeface="+mn-cs"/>
              </a:rPr>
              <a:t>ni</a:t>
            </a:r>
            <a:r>
              <a:rPr kumimoji="0" lang="en-GB" sz="2600" b="0" i="0" u="none" strike="noStrike" kern="1200" cap="none" spc="0" normalizeH="0" baseline="0" noProof="0" dirty="0" smtClean="0">
                <a:ln>
                  <a:noFill/>
                </a:ln>
                <a:solidFill>
                  <a:schemeClr val="tx1"/>
                </a:solidFill>
                <a:effectLst/>
                <a:uLnTx/>
                <a:uFillTx/>
                <a:latin typeface="+mn-lt"/>
                <a:ea typeface="+mn-ea"/>
                <a:cs typeface="+mn-cs"/>
              </a:rPr>
              <a:t> </a:t>
            </a:r>
            <a:r>
              <a:rPr kumimoji="0" lang="en-GB" sz="2600" b="0" i="0" u="none" strike="noStrike" kern="1200" cap="none" spc="0" normalizeH="0" baseline="0" noProof="0" dirty="0" err="1" smtClean="0">
                <a:ln>
                  <a:noFill/>
                </a:ln>
                <a:solidFill>
                  <a:schemeClr val="tx1"/>
                </a:solidFill>
                <a:effectLst/>
                <a:uLnTx/>
                <a:uFillTx/>
                <a:latin typeface="+mn-lt"/>
                <a:ea typeface="+mn-ea"/>
                <a:cs typeface="+mn-cs"/>
              </a:rPr>
              <a:t>fydd</a:t>
            </a:r>
            <a:r>
              <a:rPr kumimoji="0" lang="en-GB" sz="2600" b="0" i="0" u="none" strike="noStrike" kern="1200" cap="none" spc="0" normalizeH="0" baseline="0" noProof="0" dirty="0" smtClean="0">
                <a:ln>
                  <a:noFill/>
                </a:ln>
                <a:solidFill>
                  <a:schemeClr val="tx1"/>
                </a:solidFill>
                <a:effectLst/>
                <a:uLnTx/>
                <a:uFillTx/>
                <a:latin typeface="+mn-lt"/>
                <a:ea typeface="+mn-ea"/>
                <a:cs typeface="+mn-cs"/>
              </a:rPr>
              <a:t> </a:t>
            </a:r>
            <a:r>
              <a:rPr kumimoji="0" lang="en-GB" sz="2600" b="0" i="0" u="none" strike="noStrike" kern="1200" cap="none" spc="0" normalizeH="0" baseline="0" noProof="0" dirty="0" err="1" smtClean="0">
                <a:ln>
                  <a:noFill/>
                </a:ln>
                <a:solidFill>
                  <a:schemeClr val="tx1"/>
                </a:solidFill>
                <a:effectLst/>
                <a:uLnTx/>
                <a:uFillTx/>
                <a:latin typeface="+mn-lt"/>
                <a:ea typeface="+mn-ea"/>
                <a:cs typeface="+mn-cs"/>
              </a:rPr>
              <a:t>modd</a:t>
            </a:r>
            <a:r>
              <a:rPr kumimoji="0" lang="en-GB" sz="2600" b="0" i="0" u="none" strike="noStrike" kern="1200" cap="none" spc="0" normalizeH="0" baseline="0" noProof="0" dirty="0" smtClean="0">
                <a:ln>
                  <a:noFill/>
                </a:ln>
                <a:solidFill>
                  <a:schemeClr val="tx1"/>
                </a:solidFill>
                <a:effectLst/>
                <a:uLnTx/>
                <a:uFillTx/>
                <a:latin typeface="+mn-lt"/>
                <a:ea typeface="+mn-ea"/>
                <a:cs typeface="+mn-cs"/>
              </a:rPr>
              <a:t> </a:t>
            </a:r>
            <a:r>
              <a:rPr kumimoji="0" lang="en-GB" sz="2600" b="0" i="0" u="none" strike="noStrike" kern="1200" cap="none" spc="0" normalizeH="0" baseline="0" noProof="0" dirty="0" err="1" smtClean="0">
                <a:ln>
                  <a:noFill/>
                </a:ln>
                <a:solidFill>
                  <a:schemeClr val="tx1"/>
                </a:solidFill>
                <a:effectLst/>
                <a:uLnTx/>
                <a:uFillTx/>
                <a:latin typeface="+mn-lt"/>
                <a:ea typeface="+mn-ea"/>
                <a:cs typeface="+mn-cs"/>
              </a:rPr>
              <a:t>trosglwyddo</a:t>
            </a:r>
            <a:r>
              <a:rPr kumimoji="0" lang="en-GB" sz="2600" b="0" i="0" u="none" strike="noStrike" kern="1200" cap="none" spc="0" normalizeH="0" baseline="0" noProof="0" dirty="0" smtClean="0">
                <a:ln>
                  <a:noFill/>
                </a:ln>
                <a:solidFill>
                  <a:schemeClr val="tx1"/>
                </a:solidFill>
                <a:effectLst/>
                <a:uLnTx/>
                <a:uFillTx/>
                <a:latin typeface="+mn-lt"/>
                <a:ea typeface="+mn-ea"/>
                <a:cs typeface="+mn-cs"/>
              </a:rPr>
              <a:t> </a:t>
            </a:r>
            <a:r>
              <a:rPr kumimoji="0" lang="en-GB" sz="2600" b="0" i="0" u="none" strike="noStrike" kern="1200" cap="none" spc="0" normalizeH="0" baseline="0" noProof="0" dirty="0" err="1" smtClean="0">
                <a:ln>
                  <a:noFill/>
                </a:ln>
                <a:solidFill>
                  <a:schemeClr val="tx1"/>
                </a:solidFill>
                <a:effectLst/>
                <a:uLnTx/>
                <a:uFillTx/>
                <a:latin typeface="+mn-lt"/>
                <a:ea typeface="+mn-ea"/>
                <a:cs typeface="+mn-cs"/>
              </a:rPr>
              <a:t>eich</a:t>
            </a:r>
            <a:r>
              <a:rPr kumimoji="0" lang="en-GB" sz="2600" b="0" i="0" u="none" strike="noStrike" kern="1200" cap="none" spc="0" normalizeH="0" baseline="0" noProof="0" dirty="0" smtClean="0">
                <a:ln>
                  <a:noFill/>
                </a:ln>
                <a:solidFill>
                  <a:schemeClr val="tx1"/>
                </a:solidFill>
                <a:effectLst/>
                <a:uLnTx/>
                <a:uFillTx/>
                <a:latin typeface="+mn-lt"/>
                <a:ea typeface="+mn-ea"/>
                <a:cs typeface="+mn-cs"/>
              </a:rPr>
              <a:t> </a:t>
            </a:r>
            <a:r>
              <a:rPr kumimoji="0" lang="en-GB" sz="2600" b="0" i="0" u="none" strike="noStrike" kern="1200" cap="none" spc="0" normalizeH="0" baseline="0" noProof="0" dirty="0" err="1" smtClean="0">
                <a:ln>
                  <a:noFill/>
                </a:ln>
                <a:solidFill>
                  <a:schemeClr val="tx1"/>
                </a:solidFill>
                <a:effectLst/>
                <a:uLnTx/>
                <a:uFillTx/>
                <a:latin typeface="+mn-lt"/>
                <a:ea typeface="+mn-ea"/>
                <a:cs typeface="+mn-cs"/>
              </a:rPr>
              <a:t>neges</a:t>
            </a:r>
            <a:r>
              <a:rPr kumimoji="0" lang="en-GB" sz="2600" b="0" i="0" u="none" strike="noStrike" kern="1200" cap="none" spc="0" normalizeH="0" baseline="0" noProof="0" dirty="0" smtClean="0">
                <a:ln>
                  <a:noFill/>
                </a:ln>
                <a:solidFill>
                  <a:schemeClr val="tx1"/>
                </a:solidFill>
                <a:effectLst/>
                <a:uLnTx/>
                <a:uFillTx/>
                <a:latin typeface="+mn-lt"/>
                <a:ea typeface="+mn-ea"/>
                <a:cs typeface="+mn-cs"/>
              </a:rPr>
              <a:t>.  </a:t>
            </a:r>
            <a:r>
              <a:rPr kumimoji="0" lang="en-GB" sz="2600" b="0" i="0" u="none" strike="noStrike" kern="1200" cap="none" spc="0" normalizeH="0" baseline="0" noProof="0" dirty="0" err="1" smtClean="0">
                <a:ln>
                  <a:noFill/>
                </a:ln>
                <a:solidFill>
                  <a:schemeClr val="tx1"/>
                </a:solidFill>
                <a:effectLst/>
                <a:uLnTx/>
                <a:uFillTx/>
                <a:latin typeface="+mn-lt"/>
                <a:ea typeface="+mn-ea"/>
                <a:cs typeface="+mn-cs"/>
              </a:rPr>
              <a:t>Gofynwch</a:t>
            </a:r>
            <a:r>
              <a:rPr kumimoji="0" lang="en-GB" sz="2600" b="0" i="0" u="none" strike="noStrike" kern="1200" cap="none" spc="0" normalizeH="0" baseline="0" noProof="0" dirty="0" smtClean="0">
                <a:ln>
                  <a:noFill/>
                </a:ln>
                <a:solidFill>
                  <a:schemeClr val="tx1"/>
                </a:solidFill>
                <a:effectLst/>
                <a:uLnTx/>
                <a:uFillTx/>
                <a:latin typeface="+mn-lt"/>
                <a:ea typeface="+mn-ea"/>
                <a:cs typeface="+mn-cs"/>
              </a:rPr>
              <a:t> </a:t>
            </a:r>
            <a:r>
              <a:rPr kumimoji="0" lang="en-GB" sz="2600" b="0" i="0" u="none" strike="noStrike" kern="1200" cap="none" spc="0" normalizeH="0" baseline="0" noProof="0" dirty="0" err="1" smtClean="0">
                <a:ln>
                  <a:noFill/>
                </a:ln>
                <a:solidFill>
                  <a:schemeClr val="tx1"/>
                </a:solidFill>
                <a:effectLst/>
                <a:uLnTx/>
                <a:uFillTx/>
                <a:latin typeface="+mn-lt"/>
                <a:ea typeface="+mn-ea"/>
                <a:cs typeface="+mn-cs"/>
              </a:rPr>
              <a:t>y</a:t>
            </a:r>
            <a:r>
              <a:rPr kumimoji="0" lang="en-GB" sz="2600" b="0" i="0" u="none" strike="noStrike" kern="1200" cap="none" spc="0" normalizeH="0" baseline="0" noProof="0" dirty="0" smtClean="0">
                <a:ln>
                  <a:noFill/>
                </a:ln>
                <a:solidFill>
                  <a:schemeClr val="tx1"/>
                </a:solidFill>
                <a:effectLst/>
                <a:uLnTx/>
                <a:uFillTx/>
                <a:latin typeface="+mn-lt"/>
                <a:ea typeface="+mn-ea"/>
                <a:cs typeface="+mn-cs"/>
              </a:rPr>
              <a:t> </a:t>
            </a:r>
            <a:r>
              <a:rPr kumimoji="0" lang="en-GB" sz="2600" b="0" i="0" u="none" strike="noStrike" kern="1200" cap="none" spc="0" normalizeH="0" baseline="0" noProof="0" dirty="0" err="1" smtClean="0">
                <a:ln>
                  <a:noFill/>
                </a:ln>
                <a:solidFill>
                  <a:schemeClr val="tx1"/>
                </a:solidFill>
                <a:effectLst/>
                <a:uLnTx/>
                <a:uFillTx/>
                <a:latin typeface="+mn-lt"/>
                <a:ea typeface="+mn-ea"/>
                <a:cs typeface="+mn-cs"/>
              </a:rPr>
              <a:t>clâf</a:t>
            </a:r>
            <a:r>
              <a:rPr kumimoji="0" lang="en-GB" sz="2600" b="0" i="0" u="none" strike="noStrike" kern="1200" cap="none" spc="0" normalizeH="0" baseline="0" noProof="0" dirty="0" smtClean="0">
                <a:ln>
                  <a:noFill/>
                </a:ln>
                <a:solidFill>
                  <a:schemeClr val="tx1"/>
                </a:solidFill>
                <a:effectLst/>
                <a:uLnTx/>
                <a:uFillTx/>
                <a:latin typeface="+mn-lt"/>
                <a:ea typeface="+mn-ea"/>
                <a:cs typeface="+mn-cs"/>
              </a:rPr>
              <a:t> </a:t>
            </a:r>
            <a:r>
              <a:rPr kumimoji="0" lang="en-GB" sz="2600" b="0" i="0" u="none" strike="noStrike" kern="1200" cap="none" spc="0" normalizeH="0" baseline="0" noProof="0" dirty="0" err="1" smtClean="0">
                <a:ln>
                  <a:noFill/>
                </a:ln>
                <a:solidFill>
                  <a:schemeClr val="tx1"/>
                </a:solidFill>
                <a:effectLst/>
                <a:uLnTx/>
                <a:uFillTx/>
                <a:latin typeface="+mn-lt"/>
                <a:ea typeface="+mn-ea"/>
                <a:cs typeface="+mn-cs"/>
              </a:rPr>
              <a:t>i</a:t>
            </a:r>
            <a:r>
              <a:rPr kumimoji="0" lang="en-GB" sz="2600" b="0" i="0" u="none" strike="noStrike" kern="1200" cap="none" spc="0" normalizeH="0" noProof="0" dirty="0" smtClean="0">
                <a:ln>
                  <a:noFill/>
                </a:ln>
                <a:solidFill>
                  <a:schemeClr val="tx1"/>
                </a:solidFill>
                <a:effectLst/>
                <a:uLnTx/>
                <a:uFillTx/>
                <a:latin typeface="+mn-lt"/>
                <a:ea typeface="+mn-ea"/>
                <a:cs typeface="+mn-cs"/>
              </a:rPr>
              <a:t> </a:t>
            </a:r>
            <a:r>
              <a:rPr kumimoji="0" lang="en-GB" sz="2600" b="0" i="0" u="none" strike="noStrike" kern="1200" cap="none" spc="0" normalizeH="0" noProof="0" dirty="0" err="1" smtClean="0">
                <a:ln>
                  <a:noFill/>
                </a:ln>
                <a:solidFill>
                  <a:schemeClr val="tx1"/>
                </a:solidFill>
                <a:effectLst/>
                <a:uLnTx/>
                <a:uFillTx/>
                <a:latin typeface="+mn-lt"/>
                <a:ea typeface="+mn-ea"/>
                <a:cs typeface="+mn-cs"/>
              </a:rPr>
              <a:t>gynnal</a:t>
            </a:r>
            <a:r>
              <a:rPr kumimoji="0" lang="en-GB" sz="2600" b="0" i="0" u="none" strike="noStrike" kern="1200" cap="none" spc="0" normalizeH="0" noProof="0" dirty="0" smtClean="0">
                <a:ln>
                  <a:noFill/>
                </a:ln>
                <a:solidFill>
                  <a:schemeClr val="tx1"/>
                </a:solidFill>
                <a:effectLst/>
                <a:uLnTx/>
                <a:uFillTx/>
                <a:latin typeface="+mn-lt"/>
                <a:ea typeface="+mn-ea"/>
                <a:cs typeface="+mn-cs"/>
              </a:rPr>
              <a:t> </a:t>
            </a:r>
            <a:r>
              <a:rPr kumimoji="0" lang="en-GB" sz="2600" b="0" i="0" u="none" strike="noStrike" kern="1200" cap="none" spc="0" normalizeH="0" noProof="0" dirty="0" err="1" smtClean="0">
                <a:ln>
                  <a:noFill/>
                </a:ln>
                <a:solidFill>
                  <a:schemeClr val="tx1"/>
                </a:solidFill>
                <a:effectLst/>
                <a:uLnTx/>
                <a:uFillTx/>
                <a:latin typeface="+mn-lt"/>
                <a:ea typeface="+mn-ea"/>
                <a:cs typeface="+mn-cs"/>
              </a:rPr>
              <a:t>y</a:t>
            </a:r>
            <a:r>
              <a:rPr kumimoji="0" lang="en-GB" sz="2600" b="0" i="0" u="none" strike="noStrike" kern="1200" cap="none" spc="0" normalizeH="0" noProof="0" dirty="0" smtClean="0">
                <a:ln>
                  <a:noFill/>
                </a:ln>
                <a:solidFill>
                  <a:schemeClr val="tx1"/>
                </a:solidFill>
                <a:effectLst/>
                <a:uLnTx/>
                <a:uFillTx/>
                <a:latin typeface="+mn-lt"/>
                <a:ea typeface="+mn-ea"/>
                <a:cs typeface="+mn-cs"/>
              </a:rPr>
              <a:t> </a:t>
            </a:r>
            <a:r>
              <a:rPr kumimoji="0" lang="en-GB" sz="2600" b="0" i="0" u="none" strike="noStrike" kern="1200" cap="none" spc="0" normalizeH="0" noProof="0" dirty="0" err="1" smtClean="0">
                <a:ln>
                  <a:noFill/>
                </a:ln>
                <a:solidFill>
                  <a:schemeClr val="tx1"/>
                </a:solidFill>
                <a:effectLst/>
                <a:uLnTx/>
                <a:uFillTx/>
                <a:latin typeface="+mn-lt"/>
                <a:ea typeface="+mn-ea"/>
                <a:cs typeface="+mn-cs"/>
              </a:rPr>
              <a:t>sgwrs</a:t>
            </a:r>
            <a:r>
              <a:rPr kumimoji="0" lang="en-GB" sz="2600" b="0" i="0" u="none" strike="noStrike" kern="1200" cap="none" spc="0" normalizeH="0" noProof="0" dirty="0" smtClean="0">
                <a:ln>
                  <a:noFill/>
                </a:ln>
                <a:solidFill>
                  <a:schemeClr val="tx1"/>
                </a:solidFill>
                <a:effectLst/>
                <a:uLnTx/>
                <a:uFillTx/>
                <a:latin typeface="+mn-lt"/>
                <a:ea typeface="+mn-ea"/>
                <a:cs typeface="+mn-cs"/>
              </a:rPr>
              <a:t> </a:t>
            </a:r>
            <a:r>
              <a:rPr kumimoji="0" lang="en-GB" sz="2600" b="0" i="0" u="none" strike="noStrike" kern="1200" cap="none" spc="0" normalizeH="0" noProof="0" dirty="0" err="1" smtClean="0">
                <a:ln>
                  <a:noFill/>
                </a:ln>
                <a:solidFill>
                  <a:schemeClr val="tx1"/>
                </a:solidFill>
                <a:effectLst/>
                <a:uLnTx/>
                <a:uFillTx/>
                <a:latin typeface="+mn-lt"/>
                <a:ea typeface="+mn-ea"/>
                <a:cs typeface="+mn-cs"/>
              </a:rPr>
              <a:t>rhywbryd</a:t>
            </a:r>
            <a:r>
              <a:rPr kumimoji="0" lang="en-GB" sz="2600" b="0" i="0" u="none" strike="noStrike" kern="1200" cap="none" spc="0" normalizeH="0" noProof="0" dirty="0" smtClean="0">
                <a:ln>
                  <a:noFill/>
                </a:ln>
                <a:solidFill>
                  <a:schemeClr val="tx1"/>
                </a:solidFill>
                <a:effectLst/>
                <a:uLnTx/>
                <a:uFillTx/>
                <a:latin typeface="+mn-lt"/>
                <a:ea typeface="+mn-ea"/>
                <a:cs typeface="+mn-cs"/>
              </a:rPr>
              <a:t> </a:t>
            </a:r>
            <a:r>
              <a:rPr kumimoji="0" lang="en-GB" sz="2600" b="0" i="0" u="none" strike="noStrike" kern="1200" cap="none" spc="0" normalizeH="0" noProof="0" dirty="0" err="1" smtClean="0">
                <a:ln>
                  <a:noFill/>
                </a:ln>
                <a:solidFill>
                  <a:schemeClr val="tx1"/>
                </a:solidFill>
                <a:effectLst/>
                <a:uLnTx/>
                <a:uFillTx/>
                <a:latin typeface="+mn-lt"/>
                <a:ea typeface="+mn-ea"/>
                <a:cs typeface="+mn-cs"/>
              </a:rPr>
              <a:t>eto</a:t>
            </a:r>
            <a:r>
              <a:rPr kumimoji="0" lang="en-GB" sz="2600" b="0" i="0" u="none" strike="noStrike" kern="1200" cap="none" spc="0" normalizeH="0" noProof="0" dirty="0" smtClean="0">
                <a:ln>
                  <a:noFill/>
                </a:ln>
                <a:solidFill>
                  <a:schemeClr val="tx1"/>
                </a:solidFill>
                <a:effectLst/>
                <a:uLnTx/>
                <a:uFillTx/>
                <a:latin typeface="+mn-lt"/>
                <a:ea typeface="+mn-ea"/>
                <a:cs typeface="+mn-cs"/>
              </a:rPr>
              <a:t>. Os </a:t>
            </a:r>
            <a:r>
              <a:rPr kumimoji="0" lang="en-GB" sz="2600" b="0" i="0" u="none" strike="noStrike" kern="1200" cap="none" spc="0" normalizeH="0" noProof="0" dirty="0" err="1" smtClean="0">
                <a:ln>
                  <a:noFill/>
                </a:ln>
                <a:solidFill>
                  <a:schemeClr val="tx1"/>
                </a:solidFill>
                <a:effectLst/>
                <a:uLnTx/>
                <a:uFillTx/>
                <a:latin typeface="+mn-lt"/>
                <a:ea typeface="+mn-ea"/>
                <a:cs typeface="+mn-cs"/>
              </a:rPr>
              <a:t>mae’r</a:t>
            </a:r>
            <a:r>
              <a:rPr kumimoji="0" lang="en-GB" sz="2600" b="0" i="0" u="none" strike="noStrike" kern="1200" cap="none" spc="0" normalizeH="0" noProof="0" dirty="0" smtClean="0">
                <a:ln>
                  <a:noFill/>
                </a:ln>
                <a:solidFill>
                  <a:schemeClr val="tx1"/>
                </a:solidFill>
                <a:effectLst/>
                <a:uLnTx/>
                <a:uFillTx/>
                <a:latin typeface="+mn-lt"/>
                <a:ea typeface="+mn-ea"/>
                <a:cs typeface="+mn-cs"/>
              </a:rPr>
              <a:t> </a:t>
            </a:r>
            <a:r>
              <a:rPr kumimoji="0" lang="en-GB" sz="2600" b="0" i="0" u="none" strike="noStrike" kern="1200" cap="none" spc="0" normalizeH="0" noProof="0" dirty="0" err="1" smtClean="0">
                <a:ln>
                  <a:noFill/>
                </a:ln>
                <a:solidFill>
                  <a:schemeClr val="tx1"/>
                </a:solidFill>
                <a:effectLst/>
                <a:uLnTx/>
                <a:uFillTx/>
                <a:latin typeface="+mn-lt"/>
                <a:ea typeface="+mn-ea"/>
                <a:cs typeface="+mn-cs"/>
              </a:rPr>
              <a:t>clâ</a:t>
            </a:r>
            <a:r>
              <a:rPr lang="en-GB" sz="2600" dirty="0" err="1" smtClean="0"/>
              <a:t>f</a:t>
            </a:r>
            <a:r>
              <a:rPr lang="en-GB" sz="2600" dirty="0" smtClean="0"/>
              <a:t> </a:t>
            </a:r>
            <a:r>
              <a:rPr lang="en-GB" sz="2600" dirty="0" err="1" smtClean="0"/>
              <a:t>ar</a:t>
            </a:r>
            <a:r>
              <a:rPr lang="en-GB" sz="2600" dirty="0" smtClean="0"/>
              <a:t> </a:t>
            </a:r>
            <a:r>
              <a:rPr lang="en-GB" sz="2600" dirty="0" err="1" smtClean="0"/>
              <a:t>ben</a:t>
            </a:r>
            <a:r>
              <a:rPr lang="en-GB" sz="2600" dirty="0" smtClean="0"/>
              <a:t> </a:t>
            </a:r>
            <a:r>
              <a:rPr lang="en-GB" sz="2600" dirty="0" err="1" smtClean="0"/>
              <a:t>ei</a:t>
            </a:r>
            <a:r>
              <a:rPr lang="en-GB" sz="2600" dirty="0" smtClean="0"/>
              <a:t> </a:t>
            </a:r>
            <a:r>
              <a:rPr lang="en-GB" sz="2600" dirty="0" err="1" smtClean="0"/>
              <a:t>hun</a:t>
            </a:r>
            <a:r>
              <a:rPr lang="en-GB" sz="2600" dirty="0" smtClean="0"/>
              <a:t>, </a:t>
            </a:r>
            <a:r>
              <a:rPr lang="en-GB" sz="2600" dirty="0" err="1" smtClean="0"/>
              <a:t>mae’n</a:t>
            </a:r>
            <a:r>
              <a:rPr lang="en-GB" sz="2600" dirty="0" smtClean="0"/>
              <a:t> doeth I </a:t>
            </a:r>
            <a:r>
              <a:rPr lang="en-GB" sz="2600" dirty="0" err="1" smtClean="0"/>
              <a:t>ofyn</a:t>
            </a:r>
            <a:r>
              <a:rPr lang="en-GB" sz="2600" dirty="0" smtClean="0"/>
              <a:t> am </a:t>
            </a:r>
            <a:r>
              <a:rPr lang="en-GB" sz="2600" dirty="0" err="1" smtClean="0"/>
              <a:t>gymorth</a:t>
            </a:r>
            <a:r>
              <a:rPr lang="en-GB" sz="2600" dirty="0" smtClean="0"/>
              <a:t> “</a:t>
            </a:r>
            <a:r>
              <a:rPr lang="en-GB" sz="2600" dirty="0" err="1" smtClean="0"/>
              <a:t>Oes</a:t>
            </a:r>
            <a:r>
              <a:rPr lang="en-GB" sz="2600" dirty="0" smtClean="0"/>
              <a:t> </a:t>
            </a:r>
            <a:r>
              <a:rPr lang="en-GB" sz="2600" dirty="0" err="1" smtClean="0"/>
              <a:t>rhywun</a:t>
            </a:r>
            <a:r>
              <a:rPr lang="en-GB" sz="2600" dirty="0" smtClean="0"/>
              <a:t> </a:t>
            </a:r>
            <a:r>
              <a:rPr lang="en-GB" sz="2600" dirty="0" err="1" smtClean="0"/>
              <a:t>rydych</a:t>
            </a:r>
            <a:r>
              <a:rPr lang="en-GB" sz="2600" dirty="0" smtClean="0"/>
              <a:t> </a:t>
            </a:r>
            <a:r>
              <a:rPr lang="en-GB" sz="2600" dirty="0" err="1" smtClean="0"/>
              <a:t>yn</a:t>
            </a:r>
            <a:r>
              <a:rPr lang="en-GB" sz="2600" dirty="0" smtClean="0"/>
              <a:t> </a:t>
            </a:r>
            <a:r>
              <a:rPr lang="en-GB" sz="2600" dirty="0" err="1" smtClean="0"/>
              <a:t>ymddyried</a:t>
            </a:r>
            <a:r>
              <a:rPr lang="en-GB" sz="2600" dirty="0" smtClean="0"/>
              <a:t> </a:t>
            </a:r>
            <a:r>
              <a:rPr lang="en-GB" sz="2600" dirty="0" err="1" smtClean="0"/>
              <a:t>ynddo</a:t>
            </a:r>
            <a:r>
              <a:rPr lang="en-GB" sz="2600" dirty="0" smtClean="0"/>
              <a:t> </a:t>
            </a:r>
            <a:r>
              <a:rPr lang="en-GB" sz="2600" dirty="0" err="1" smtClean="0"/>
              <a:t>byddai’n</a:t>
            </a:r>
            <a:r>
              <a:rPr lang="en-GB" sz="2600" dirty="0" smtClean="0"/>
              <a:t> </a:t>
            </a:r>
            <a:r>
              <a:rPr lang="en-GB" sz="2600" dirty="0" err="1" smtClean="0"/>
              <a:t>medru</a:t>
            </a:r>
            <a:r>
              <a:rPr lang="en-GB" sz="2600" dirty="0" smtClean="0"/>
              <a:t> </a:t>
            </a:r>
            <a:r>
              <a:rPr lang="en-GB" sz="2600" dirty="0" err="1" smtClean="0"/>
              <a:t>helpu</a:t>
            </a:r>
            <a:r>
              <a:rPr lang="en-GB" sz="2600" dirty="0" smtClean="0"/>
              <a:t> a </a:t>
            </a:r>
            <a:r>
              <a:rPr lang="en-GB" sz="2600" dirty="0" err="1" smtClean="0"/>
              <a:t>f</a:t>
            </a:r>
            <a:r>
              <a:rPr lang="en-GB" sz="2600" dirty="0" err="1" smtClean="0"/>
              <a:t>yddai’n</a:t>
            </a:r>
            <a:r>
              <a:rPr lang="en-GB" sz="2600" dirty="0" smtClean="0"/>
              <a:t> </a:t>
            </a:r>
            <a:r>
              <a:rPr lang="en-GB" sz="2600" dirty="0" err="1" smtClean="0"/>
              <a:t>medru</a:t>
            </a:r>
            <a:r>
              <a:rPr lang="en-GB" sz="2600" dirty="0" smtClean="0"/>
              <a:t> </a:t>
            </a:r>
            <a:r>
              <a:rPr lang="en-GB" sz="2600" dirty="0" err="1" smtClean="0"/>
              <a:t>egluro</a:t>
            </a:r>
            <a:r>
              <a:rPr lang="en-GB" sz="2600" dirty="0" smtClean="0"/>
              <a:t> </a:t>
            </a:r>
            <a:r>
              <a:rPr lang="en-GB" sz="2600" dirty="0" err="1" smtClean="0"/>
              <a:t>pethau’n</a:t>
            </a:r>
            <a:r>
              <a:rPr lang="en-GB" sz="2600" dirty="0" smtClean="0"/>
              <a:t> well?” </a:t>
            </a:r>
            <a:endParaRPr kumimoji="0" lang="en-GB" sz="2600" b="0" i="0" u="none" strike="noStrike" kern="1200" cap="none" spc="0" normalizeH="0" baseline="0" noProof="0" dirty="0" smtClean="0">
              <a:ln>
                <a:noFill/>
              </a:ln>
              <a:solidFill>
                <a:schemeClr val="tx1"/>
              </a:solidFill>
              <a:effectLst/>
              <a:uLnTx/>
              <a:uFillTx/>
              <a:latin typeface="+mn-lt"/>
              <a:ea typeface="+mn-ea"/>
              <a:cs typeface="+mn-cs"/>
            </a:endParaRPr>
          </a:p>
          <a:p>
            <a:pPr marL="0" marR="0" lvl="0" indent="0" algn="l" defTabSz="457200" rtl="0" eaLnBrk="1" fontAlgn="auto" latinLnBrk="0" hangingPunct="1">
              <a:lnSpc>
                <a:spcPct val="100000"/>
              </a:lnSpc>
              <a:spcBef>
                <a:spcPts val="0"/>
              </a:spcBef>
              <a:spcAft>
                <a:spcPts val="1000"/>
              </a:spcAft>
              <a:buClr>
                <a:schemeClr val="tx1"/>
              </a:buClr>
              <a:buSzPct val="100000"/>
              <a:buFont typeface="Arial"/>
              <a:buNone/>
              <a:tabLst/>
              <a:defRPr/>
            </a:pPr>
            <a:r>
              <a:rPr kumimoji="0" lang="en-GB" sz="2000" b="0" i="0" u="none" strike="noStrike" kern="1200" cap="none" spc="0" normalizeH="0" baseline="0" noProof="0" dirty="0" smtClean="0">
                <a:ln>
                  <a:noFill/>
                </a:ln>
                <a:solidFill>
                  <a:schemeClr val="tx1"/>
                </a:solidFill>
                <a:effectLst/>
                <a:uLnTx/>
                <a:uFillTx/>
                <a:latin typeface="+mn-lt"/>
                <a:ea typeface="+mn-ea"/>
                <a:cs typeface="+mn-cs"/>
              </a:rPr>
              <a:t/>
            </a:r>
            <a:br>
              <a:rPr kumimoji="0" lang="en-GB" sz="2000" b="0" i="0" u="none" strike="noStrike" kern="1200" cap="none" spc="0" normalizeH="0" baseline="0" noProof="0" dirty="0" smtClean="0">
                <a:ln>
                  <a:noFill/>
                </a:ln>
                <a:solidFill>
                  <a:schemeClr val="tx1"/>
                </a:solidFill>
                <a:effectLst/>
                <a:uLnTx/>
                <a:uFillTx/>
                <a:latin typeface="+mn-lt"/>
                <a:ea typeface="+mn-ea"/>
                <a:cs typeface="+mn-cs"/>
              </a:rPr>
            </a:br>
            <a:r>
              <a:rPr kumimoji="0" lang="en-GB" sz="2000" b="0" i="0" u="none" strike="noStrike" kern="1200" cap="none" spc="0" normalizeH="0" baseline="0" noProof="0" dirty="0" smtClean="0">
                <a:ln>
                  <a:noFill/>
                </a:ln>
                <a:solidFill>
                  <a:schemeClr val="tx1"/>
                </a:solidFill>
                <a:effectLst/>
                <a:uLnTx/>
                <a:uFillTx/>
                <a:latin typeface="+mn-lt"/>
                <a:ea typeface="+mn-ea"/>
                <a:cs typeface="+mn-cs"/>
              </a:rPr>
              <a:t> </a:t>
            </a:r>
            <a:endParaRPr kumimoji="0" lang="en-GB" sz="2000" b="0" i="0" u="none" strike="noStrike" kern="1200" cap="none" spc="0" normalizeH="0" baseline="0" noProof="0" dirty="0">
              <a:ln>
                <a:noFill/>
              </a:ln>
              <a:solidFill>
                <a:schemeClr val="tx1"/>
              </a:solidFill>
              <a:effectLst/>
              <a:uLnTx/>
              <a:uFillTx/>
              <a:latin typeface="+mn-lt"/>
              <a:ea typeface="+mn-ea"/>
              <a:cs typeface="+mn-cs"/>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397609461"/>
      </p:ext>
    </p:extLst>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632886" y="0"/>
            <a:ext cx="11008465" cy="1456267"/>
          </a:xfrm>
        </p:spPr>
        <p:txBody>
          <a:bodyPr/>
          <a:lstStyle/>
          <a:p>
            <a:r>
              <a:rPr lang="en-US" dirty="0" err="1" smtClean="0"/>
              <a:t>Pethau</a:t>
            </a:r>
            <a:r>
              <a:rPr lang="en-US" dirty="0" smtClean="0"/>
              <a:t>  I  </a:t>
            </a:r>
            <a:r>
              <a:rPr lang="en-US" dirty="0" err="1" smtClean="0"/>
              <a:t>gofio</a:t>
            </a:r>
            <a:r>
              <a:rPr lang="en-US" dirty="0" smtClean="0"/>
              <a:t>  /  things  to  remember</a:t>
            </a:r>
            <a:endParaRPr lang="en-US" dirty="0"/>
          </a:p>
        </p:txBody>
      </p:sp>
      <p:sp>
        <p:nvSpPr>
          <p:cNvPr id="4" name="Content Placeholder 2"/>
          <p:cNvSpPr>
            <a:spLocks noGrp="1"/>
          </p:cNvSpPr>
          <p:nvPr>
            <p:ph idx="1"/>
          </p:nvPr>
        </p:nvSpPr>
        <p:spPr>
          <a:xfrm>
            <a:off x="6958353" y="1362672"/>
            <a:ext cx="4692288" cy="4895026"/>
          </a:xfrm>
        </p:spPr>
        <p:txBody>
          <a:bodyPr>
            <a:normAutofit/>
          </a:bodyPr>
          <a:lstStyle/>
          <a:p>
            <a:pPr marL="0" indent="0">
              <a:buNone/>
            </a:pPr>
            <a:r>
              <a:rPr lang="en-GB" sz="2600" dirty="0" smtClean="0"/>
              <a:t/>
            </a:r>
            <a:br>
              <a:rPr lang="en-GB" sz="2600" dirty="0" smtClean="0"/>
            </a:br>
            <a:r>
              <a:rPr lang="en-GB" sz="2600" dirty="0"/>
              <a:t> Finally, follow the cardinal rule: Never assume that a patient is completely oblivious. Dementia patients’ abilities fluctuate, and they have good and bad days. Talking about a patient to another individual in front of the patient as though the latter is invisible is inconsiderate and demeaning. </a:t>
            </a:r>
          </a:p>
        </p:txBody>
      </p:sp>
      <p:sp>
        <p:nvSpPr>
          <p:cNvPr id="5" name="Content Placeholder 2"/>
          <p:cNvSpPr txBox="1">
            <a:spLocks/>
          </p:cNvSpPr>
          <p:nvPr/>
        </p:nvSpPr>
        <p:spPr>
          <a:xfrm>
            <a:off x="668323" y="1521429"/>
            <a:ext cx="4692288" cy="5027324"/>
          </a:xfrm>
          <a:prstGeom prst="rect">
            <a:avLst/>
          </a:prstGeo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1000"/>
              </a:spcAft>
              <a:buClr>
                <a:schemeClr val="tx1"/>
              </a:buClr>
              <a:buSzPct val="100000"/>
              <a:buFont typeface="Arial"/>
              <a:buNone/>
              <a:tabLst/>
              <a:defRPr/>
            </a:pPr>
            <a:r>
              <a:rPr kumimoji="0" lang="en-GB" sz="2600" b="0" i="0" u="none" strike="noStrike" kern="1200" cap="none" spc="0" normalizeH="0" baseline="0" noProof="0" dirty="0" smtClean="0">
                <a:ln>
                  <a:noFill/>
                </a:ln>
                <a:solidFill>
                  <a:schemeClr val="tx1"/>
                </a:solidFill>
                <a:effectLst/>
                <a:uLnTx/>
                <a:uFillTx/>
                <a:latin typeface="+mn-lt"/>
                <a:ea typeface="+mn-ea"/>
                <a:cs typeface="+mn-cs"/>
              </a:rPr>
              <a:t>I </a:t>
            </a:r>
            <a:r>
              <a:rPr kumimoji="0" lang="en-GB" sz="2600" b="0" i="0" u="none" strike="noStrike" kern="1200" cap="none" spc="0" normalizeH="0" baseline="0" noProof="0" dirty="0" err="1" smtClean="0">
                <a:ln>
                  <a:noFill/>
                </a:ln>
                <a:solidFill>
                  <a:schemeClr val="tx1"/>
                </a:solidFill>
                <a:effectLst/>
                <a:uLnTx/>
                <a:uFillTx/>
                <a:latin typeface="+mn-lt"/>
                <a:ea typeface="+mn-ea"/>
                <a:cs typeface="+mn-cs"/>
              </a:rPr>
              <a:t>gloi</a:t>
            </a:r>
            <a:r>
              <a:rPr lang="en-GB" sz="2600" dirty="0" smtClean="0"/>
              <a:t>, </a:t>
            </a:r>
            <a:r>
              <a:rPr lang="en-GB" sz="2600" dirty="0" err="1" smtClean="0"/>
              <a:t>dilynwch</a:t>
            </a:r>
            <a:r>
              <a:rPr lang="en-GB" sz="2600" dirty="0" smtClean="0"/>
              <a:t> </a:t>
            </a:r>
            <a:r>
              <a:rPr lang="en-GB" sz="2600" dirty="0" err="1" smtClean="0"/>
              <a:t>y</a:t>
            </a:r>
            <a:r>
              <a:rPr lang="en-GB" sz="2600" dirty="0" smtClean="0"/>
              <a:t> </a:t>
            </a:r>
            <a:r>
              <a:rPr lang="en-GB" sz="2600" dirty="0" err="1" smtClean="0"/>
              <a:t>reol</a:t>
            </a:r>
            <a:r>
              <a:rPr lang="en-GB" sz="2600" dirty="0" smtClean="0"/>
              <a:t> </a:t>
            </a:r>
            <a:r>
              <a:rPr lang="en-GB" sz="2600" dirty="0" err="1" smtClean="0"/>
              <a:t>eiraidd</a:t>
            </a:r>
            <a:r>
              <a:rPr lang="en-GB" sz="2600" dirty="0" smtClean="0"/>
              <a:t> : </a:t>
            </a:r>
            <a:r>
              <a:rPr lang="en-GB" sz="2600" dirty="0" err="1" smtClean="0"/>
              <a:t>Peidiwch</a:t>
            </a:r>
            <a:r>
              <a:rPr lang="en-GB" sz="2600" dirty="0" smtClean="0"/>
              <a:t> </a:t>
            </a:r>
            <a:r>
              <a:rPr lang="en-GB" sz="2600" dirty="0" err="1" smtClean="0"/>
              <a:t>byth</a:t>
            </a:r>
            <a:r>
              <a:rPr lang="en-GB" sz="2600" dirty="0" smtClean="0"/>
              <a:t> </a:t>
            </a:r>
            <a:r>
              <a:rPr lang="en-GB" sz="2600" dirty="0" err="1" smtClean="0"/>
              <a:t>ystyried</a:t>
            </a:r>
            <a:r>
              <a:rPr lang="en-GB" sz="2600" dirty="0" smtClean="0"/>
              <a:t> </a:t>
            </a:r>
            <a:r>
              <a:rPr lang="en-GB" sz="2600" dirty="0" err="1" smtClean="0"/>
              <a:t>nad</a:t>
            </a:r>
            <a:r>
              <a:rPr lang="en-GB" sz="2600" dirty="0" smtClean="0"/>
              <a:t> </a:t>
            </a:r>
            <a:r>
              <a:rPr lang="en-GB" sz="2600" dirty="0" err="1" smtClean="0"/>
              <a:t>oes</a:t>
            </a:r>
            <a:r>
              <a:rPr lang="en-GB" sz="2600" dirty="0" smtClean="0"/>
              <a:t> </a:t>
            </a:r>
            <a:r>
              <a:rPr lang="en-GB" sz="2600" dirty="0" err="1" smtClean="0"/>
              <a:t>gan</a:t>
            </a:r>
            <a:r>
              <a:rPr lang="en-GB" sz="2600" dirty="0" smtClean="0"/>
              <a:t> </a:t>
            </a:r>
            <a:r>
              <a:rPr lang="en-GB" sz="2600" dirty="0" err="1" smtClean="0"/>
              <a:t>clâf</a:t>
            </a:r>
            <a:r>
              <a:rPr lang="en-GB" sz="2600" dirty="0" smtClean="0"/>
              <a:t> </a:t>
            </a:r>
            <a:r>
              <a:rPr lang="en-GB" sz="2600" dirty="0" err="1" smtClean="0"/>
              <a:t>unrhyw</a:t>
            </a:r>
            <a:r>
              <a:rPr lang="en-GB" sz="2600" dirty="0" smtClean="0"/>
              <a:t> </a:t>
            </a:r>
            <a:r>
              <a:rPr lang="en-GB" sz="2600" dirty="0" err="1" smtClean="0"/>
              <a:t>synnwyr</a:t>
            </a:r>
            <a:r>
              <a:rPr lang="en-GB" sz="2600" dirty="0" smtClean="0"/>
              <a:t> </a:t>
            </a:r>
            <a:r>
              <a:rPr lang="en-GB" sz="2600" dirty="0" err="1" smtClean="0"/>
              <a:t>o’r</a:t>
            </a:r>
            <a:r>
              <a:rPr lang="en-GB" sz="2600" dirty="0" smtClean="0"/>
              <a:t> </a:t>
            </a:r>
            <a:r>
              <a:rPr lang="en-GB" sz="2600" dirty="0" err="1" smtClean="0"/>
              <a:t>hyn</a:t>
            </a:r>
            <a:r>
              <a:rPr lang="en-GB" sz="2600" dirty="0" smtClean="0"/>
              <a:t> </a:t>
            </a:r>
            <a:r>
              <a:rPr lang="en-GB" sz="2600" dirty="0" err="1" smtClean="0"/>
              <a:t>sy’n</a:t>
            </a:r>
            <a:r>
              <a:rPr lang="en-GB" sz="2600" dirty="0" smtClean="0"/>
              <a:t> </a:t>
            </a:r>
            <a:r>
              <a:rPr lang="en-GB" sz="2600" dirty="0" err="1" smtClean="0"/>
              <a:t>digwydd</a:t>
            </a:r>
            <a:r>
              <a:rPr lang="en-GB" sz="2600" dirty="0" smtClean="0"/>
              <a:t> </a:t>
            </a:r>
            <a:r>
              <a:rPr lang="en-GB" sz="2600" dirty="0" err="1" smtClean="0"/>
              <a:t>o’i</a:t>
            </a:r>
            <a:r>
              <a:rPr lang="en-GB" sz="2600" dirty="0" smtClean="0"/>
              <a:t> </a:t>
            </a:r>
            <a:r>
              <a:rPr lang="en-GB" sz="2600" dirty="0" err="1" smtClean="0"/>
              <a:t>cwmpas</a:t>
            </a:r>
            <a:r>
              <a:rPr lang="en-GB" sz="2600" dirty="0" smtClean="0"/>
              <a:t>. Mae </a:t>
            </a:r>
            <a:r>
              <a:rPr lang="en-GB" sz="2600" dirty="0" err="1" smtClean="0"/>
              <a:t>gallu</a:t>
            </a:r>
            <a:r>
              <a:rPr lang="en-GB" sz="2600" dirty="0" smtClean="0"/>
              <a:t> </a:t>
            </a:r>
            <a:r>
              <a:rPr lang="en-GB" sz="2600" dirty="0" err="1" smtClean="0"/>
              <a:t>cleifion</a:t>
            </a:r>
            <a:r>
              <a:rPr lang="en-GB" sz="2600" dirty="0" smtClean="0"/>
              <a:t>, </a:t>
            </a:r>
            <a:r>
              <a:rPr lang="en-GB" sz="2600" dirty="0" err="1" smtClean="0"/>
              <a:t>yn</a:t>
            </a:r>
            <a:r>
              <a:rPr lang="en-GB" sz="2600" dirty="0" smtClean="0"/>
              <a:t> </a:t>
            </a:r>
            <a:r>
              <a:rPr lang="en-GB" sz="2600" dirty="0" err="1" smtClean="0"/>
              <a:t>enwedig</a:t>
            </a:r>
            <a:r>
              <a:rPr lang="en-GB" sz="2600" dirty="0" smtClean="0"/>
              <a:t> </a:t>
            </a:r>
            <a:r>
              <a:rPr lang="en-GB" sz="2600" dirty="0" err="1" smtClean="0"/>
              <a:t>rheini</a:t>
            </a:r>
            <a:r>
              <a:rPr lang="en-GB" sz="2600" dirty="0" smtClean="0"/>
              <a:t> </a:t>
            </a:r>
            <a:r>
              <a:rPr lang="en-GB" sz="2600" dirty="0" err="1" smtClean="0"/>
              <a:t>sydd</a:t>
            </a:r>
            <a:r>
              <a:rPr lang="en-GB" sz="2600" dirty="0" smtClean="0"/>
              <a:t> </a:t>
            </a:r>
            <a:r>
              <a:rPr lang="en-GB" sz="2600" dirty="0" err="1" smtClean="0"/>
              <a:t>â</a:t>
            </a:r>
            <a:r>
              <a:rPr lang="en-GB" sz="2600" dirty="0" smtClean="0"/>
              <a:t> dementia, </a:t>
            </a:r>
            <a:r>
              <a:rPr lang="en-GB" sz="2600" dirty="0" err="1" smtClean="0"/>
              <a:t>yn</a:t>
            </a:r>
            <a:r>
              <a:rPr lang="en-GB" sz="2600" dirty="0" smtClean="0"/>
              <a:t> </a:t>
            </a:r>
            <a:r>
              <a:rPr lang="en-GB" sz="2600" dirty="0" err="1" smtClean="0"/>
              <a:t>newidiol</a:t>
            </a:r>
            <a:r>
              <a:rPr lang="en-GB" sz="2600" dirty="0" smtClean="0"/>
              <a:t> ac </a:t>
            </a:r>
            <a:r>
              <a:rPr lang="en-GB" sz="2600" dirty="0" err="1" smtClean="0"/>
              <a:t>maent</a:t>
            </a:r>
            <a:r>
              <a:rPr lang="en-GB" sz="2600" dirty="0" smtClean="0"/>
              <a:t> </a:t>
            </a:r>
            <a:r>
              <a:rPr lang="en-GB" sz="2600" dirty="0" err="1" smtClean="0"/>
              <a:t>yn</a:t>
            </a:r>
            <a:r>
              <a:rPr lang="en-GB" sz="2600" dirty="0" smtClean="0"/>
              <a:t> </a:t>
            </a:r>
            <a:r>
              <a:rPr lang="en-GB" sz="2600" dirty="0" err="1" smtClean="0"/>
              <a:t>medru</a:t>
            </a:r>
            <a:r>
              <a:rPr lang="en-GB" sz="2600" dirty="0" smtClean="0"/>
              <a:t> </a:t>
            </a:r>
            <a:r>
              <a:rPr lang="en-GB" sz="2600" dirty="0" err="1" smtClean="0"/>
              <a:t>cael</a:t>
            </a:r>
            <a:r>
              <a:rPr lang="en-GB" sz="2600" dirty="0" smtClean="0"/>
              <a:t> </a:t>
            </a:r>
            <a:r>
              <a:rPr lang="en-GB" sz="2600" dirty="0" err="1" smtClean="0"/>
              <a:t>diwrnodau</a:t>
            </a:r>
            <a:r>
              <a:rPr lang="en-GB" sz="2600" dirty="0" smtClean="0"/>
              <a:t> </a:t>
            </a:r>
            <a:r>
              <a:rPr lang="en-GB" sz="2600" dirty="0" err="1" smtClean="0"/>
              <a:t>da</a:t>
            </a:r>
            <a:r>
              <a:rPr lang="en-GB" sz="2600" dirty="0" smtClean="0"/>
              <a:t> a </a:t>
            </a:r>
            <a:r>
              <a:rPr lang="en-GB" sz="2600" dirty="0" err="1" smtClean="0"/>
              <a:t>gwael</a:t>
            </a:r>
            <a:r>
              <a:rPr lang="en-GB" sz="2600" dirty="0" smtClean="0"/>
              <a:t>.  Mae </a:t>
            </a:r>
            <a:r>
              <a:rPr lang="en-GB" sz="2600" dirty="0" err="1" smtClean="0"/>
              <a:t>siarad</a:t>
            </a:r>
            <a:r>
              <a:rPr lang="en-GB" sz="2600" dirty="0" smtClean="0"/>
              <a:t> am </a:t>
            </a:r>
            <a:r>
              <a:rPr lang="en-GB" sz="2600" dirty="0" err="1" smtClean="0"/>
              <a:t>y</a:t>
            </a:r>
            <a:r>
              <a:rPr lang="en-GB" sz="2600" dirty="0" smtClean="0"/>
              <a:t> </a:t>
            </a:r>
            <a:r>
              <a:rPr lang="en-GB" sz="2600" dirty="0" err="1" smtClean="0"/>
              <a:t>clâf</a:t>
            </a:r>
            <a:r>
              <a:rPr lang="en-GB" sz="2600" dirty="0" smtClean="0"/>
              <a:t> </a:t>
            </a:r>
            <a:r>
              <a:rPr lang="en-GB" sz="2600" dirty="0" err="1" smtClean="0"/>
              <a:t>gydag</a:t>
            </a:r>
            <a:r>
              <a:rPr lang="en-GB" sz="2600" dirty="0" smtClean="0"/>
              <a:t> </a:t>
            </a:r>
            <a:r>
              <a:rPr lang="en-GB" sz="2600" dirty="0" err="1" smtClean="0"/>
              <a:t>unigolyn</a:t>
            </a:r>
            <a:r>
              <a:rPr lang="en-GB" sz="2600" dirty="0" smtClean="0"/>
              <a:t> </a:t>
            </a:r>
            <a:r>
              <a:rPr lang="en-GB" sz="2600" dirty="0" err="1" smtClean="0"/>
              <a:t>arall</a:t>
            </a:r>
            <a:r>
              <a:rPr lang="en-GB" sz="2600" dirty="0" smtClean="0"/>
              <a:t> </a:t>
            </a:r>
            <a:r>
              <a:rPr lang="en-GB" sz="2600" dirty="0" err="1" smtClean="0"/>
              <a:t>tu</a:t>
            </a:r>
            <a:r>
              <a:rPr lang="en-GB" sz="2600" dirty="0" smtClean="0"/>
              <a:t> </a:t>
            </a:r>
            <a:r>
              <a:rPr lang="en-GB" sz="2600" dirty="0" err="1" smtClean="0"/>
              <a:t>flaen</a:t>
            </a:r>
            <a:r>
              <a:rPr lang="en-GB" sz="2600" dirty="0" smtClean="0"/>
              <a:t> </a:t>
            </a:r>
            <a:r>
              <a:rPr lang="en-GB" sz="2600" dirty="0" err="1" smtClean="0"/>
              <a:t>y</a:t>
            </a:r>
            <a:r>
              <a:rPr lang="en-GB" sz="2600" dirty="0" smtClean="0"/>
              <a:t> </a:t>
            </a:r>
            <a:r>
              <a:rPr lang="en-GB" sz="2600" dirty="0" err="1" smtClean="0"/>
              <a:t>clâf</a:t>
            </a:r>
            <a:r>
              <a:rPr lang="en-GB" sz="2600" dirty="0" smtClean="0"/>
              <a:t> </a:t>
            </a:r>
            <a:r>
              <a:rPr lang="en-GB" sz="2600" dirty="0" err="1" smtClean="0"/>
              <a:t>fel</a:t>
            </a:r>
            <a:r>
              <a:rPr lang="en-GB" sz="2600" dirty="0" smtClean="0"/>
              <a:t> </a:t>
            </a:r>
            <a:r>
              <a:rPr lang="en-GB" sz="2600" dirty="0" err="1" smtClean="0"/>
              <a:t>nad</a:t>
            </a:r>
            <a:r>
              <a:rPr lang="en-GB" sz="2600" dirty="0" smtClean="0"/>
              <a:t> </a:t>
            </a:r>
            <a:r>
              <a:rPr lang="en-GB" sz="2600" dirty="0" err="1" smtClean="0"/>
              <a:t>ydy’r</a:t>
            </a:r>
            <a:r>
              <a:rPr lang="en-GB" sz="2600" dirty="0" smtClean="0"/>
              <a:t> </a:t>
            </a:r>
            <a:r>
              <a:rPr lang="en-GB" sz="2600" dirty="0" err="1" smtClean="0"/>
              <a:t>clâf</a:t>
            </a:r>
            <a:r>
              <a:rPr lang="en-GB" sz="2600" dirty="0" smtClean="0"/>
              <a:t> </a:t>
            </a:r>
            <a:r>
              <a:rPr lang="en-GB" sz="2600" dirty="0" err="1" smtClean="0"/>
              <a:t>yno</a:t>
            </a:r>
            <a:r>
              <a:rPr lang="en-GB" sz="2600" dirty="0" smtClean="0"/>
              <a:t> </a:t>
            </a:r>
            <a:r>
              <a:rPr lang="en-GB" sz="2600" dirty="0" err="1" smtClean="0"/>
              <a:t>yn</a:t>
            </a:r>
            <a:r>
              <a:rPr lang="en-GB" sz="2600" dirty="0" smtClean="0"/>
              <a:t> </a:t>
            </a:r>
            <a:r>
              <a:rPr lang="en-GB" sz="2600" dirty="0" err="1" smtClean="0"/>
              <a:t>anghwrtais</a:t>
            </a:r>
            <a:r>
              <a:rPr lang="en-GB" sz="2600" dirty="0" smtClean="0"/>
              <a:t> ac </a:t>
            </a:r>
            <a:r>
              <a:rPr lang="en-GB" sz="2600" dirty="0" err="1" smtClean="0"/>
              <a:t>yn</a:t>
            </a:r>
            <a:r>
              <a:rPr lang="en-GB" sz="2600" dirty="0" smtClean="0"/>
              <a:t> </a:t>
            </a:r>
            <a:r>
              <a:rPr lang="en-GB" sz="2600" dirty="0" err="1" smtClean="0"/>
              <a:t>israddol</a:t>
            </a:r>
            <a:r>
              <a:rPr lang="en-GB" sz="2600" dirty="0" smtClean="0"/>
              <a:t>. </a:t>
            </a: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a:xfrm>
            <a:off x="685801" y="1746250"/>
            <a:ext cx="6377151" cy="3649133"/>
          </a:xfrm>
        </p:spPr>
        <p:txBody>
          <a:bodyPr>
            <a:normAutofit/>
          </a:bodyPr>
          <a:lstStyle/>
          <a:p>
            <a:pPr marL="0" indent="0">
              <a:buNone/>
            </a:pPr>
            <a:r>
              <a:rPr lang="en-GB" sz="2000" dirty="0"/>
              <a:t>In your pairs, put together a role play where one of you is the health professional and the other a patient with dementia.  </a:t>
            </a:r>
          </a:p>
          <a:p>
            <a:pPr marL="0" indent="0">
              <a:buNone/>
            </a:pPr>
            <a:r>
              <a:rPr lang="en-GB" sz="2000" dirty="0"/>
              <a:t>Decide on a scenario to role play, from giving patient their medication, to assisting them to bathroom or anything else.</a:t>
            </a:r>
          </a:p>
          <a:p>
            <a:pPr marL="0" indent="0">
              <a:buNone/>
            </a:pPr>
            <a:r>
              <a:rPr lang="en-GB" sz="2000" dirty="0"/>
              <a:t> </a:t>
            </a:r>
          </a:p>
          <a:p>
            <a:pPr marL="0" indent="0">
              <a:buNone/>
            </a:pPr>
            <a:r>
              <a:rPr lang="en-GB" sz="2000" dirty="0"/>
              <a:t>Using the cue cards show a positive and effective communication interaction and then replay the situation with a negative example of an patient/professional communication interaction. </a:t>
            </a:r>
          </a:p>
        </p:txBody>
      </p:sp>
      <p:pic>
        <p:nvPicPr>
          <p:cNvPr id="13314" name="Picture 2" descr="Image result for role play"/>
          <p:cNvPicPr>
            <a:picLocks noChangeAspect="1" noChangeArrowheads="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7554201" y="2065867"/>
            <a:ext cx="2771775" cy="2857500"/>
          </a:xfrm>
          <a:prstGeom prst="rect">
            <a:avLst/>
          </a:prstGeom>
          <a:noFill/>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Lst>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504058227"/>
      </p:ext>
    </p:extLst>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546811" y="0"/>
            <a:ext cx="10131425" cy="1456267"/>
          </a:xfrm>
        </p:spPr>
        <p:txBody>
          <a:bodyPr/>
          <a:lstStyle/>
          <a:p>
            <a:r>
              <a:rPr lang="en-GB" dirty="0"/>
              <a:t>Tick List for Communication </a:t>
            </a:r>
          </a:p>
        </p:txBody>
      </p:sp>
      <p:sp>
        <p:nvSpPr>
          <p:cNvPr id="3" name="Content Placeholder 2"/>
          <p:cNvSpPr>
            <a:spLocks noGrp="1"/>
          </p:cNvSpPr>
          <p:nvPr>
            <p:ph idx="1"/>
          </p:nvPr>
        </p:nvSpPr>
        <p:spPr>
          <a:xfrm>
            <a:off x="664779" y="1456267"/>
            <a:ext cx="10097814" cy="5181600"/>
          </a:xfrm>
        </p:spPr>
        <p:txBody>
          <a:bodyPr>
            <a:noAutofit/>
          </a:bodyPr>
          <a:lstStyle/>
          <a:p>
            <a:pPr marL="0" indent="0">
              <a:buNone/>
            </a:pPr>
            <a:r>
              <a:rPr lang="en-GB" sz="1500" dirty="0"/>
              <a:t>Get the patient’s attention.</a:t>
            </a:r>
          </a:p>
          <a:p>
            <a:pPr marL="0" indent="0">
              <a:buNone/>
            </a:pPr>
            <a:r>
              <a:rPr lang="en-GB" sz="1500" dirty="0"/>
              <a:t> Always approach dementia patients from the front so they can see you. </a:t>
            </a:r>
          </a:p>
          <a:p>
            <a:pPr marL="0" indent="0">
              <a:buNone/>
            </a:pPr>
            <a:r>
              <a:rPr lang="en-GB" sz="1500" dirty="0"/>
              <a:t>Address them by name, and identify yourself. </a:t>
            </a:r>
            <a:br>
              <a:rPr lang="en-GB" sz="1500" dirty="0"/>
            </a:br>
            <a:r>
              <a:rPr lang="en-GB" sz="1500" dirty="0"/>
              <a:t> </a:t>
            </a:r>
            <a:br>
              <a:rPr lang="en-GB" sz="1500" dirty="0"/>
            </a:br>
            <a:r>
              <a:rPr lang="en-GB" sz="1500" dirty="0"/>
              <a:t>Maintain eye contact.</a:t>
            </a:r>
          </a:p>
          <a:p>
            <a:pPr marL="0" indent="0">
              <a:buNone/>
            </a:pPr>
            <a:r>
              <a:rPr lang="en-GB" sz="1500" dirty="0"/>
              <a:t>Keep your own expression friendly</a:t>
            </a:r>
            <a:br>
              <a:rPr lang="en-GB" sz="1500" dirty="0"/>
            </a:br>
            <a:r>
              <a:rPr lang="en-GB" sz="1500" dirty="0"/>
              <a:t> </a:t>
            </a:r>
            <a:br>
              <a:rPr lang="en-GB" sz="1500" dirty="0"/>
            </a:br>
            <a:r>
              <a:rPr lang="en-GB" sz="1500" dirty="0"/>
              <a:t>Give full attention</a:t>
            </a:r>
          </a:p>
          <a:p>
            <a:pPr marL="0" indent="0">
              <a:buNone/>
            </a:pPr>
            <a:r>
              <a:rPr lang="en-GB" sz="1500" dirty="0"/>
              <a:t>Allow time for patient to process and respond.</a:t>
            </a:r>
          </a:p>
          <a:p>
            <a:pPr marL="0" indent="0">
              <a:buNone/>
            </a:pPr>
            <a:r>
              <a:rPr lang="en-GB" sz="1500" dirty="0"/>
              <a:t>Speak naturally</a:t>
            </a:r>
            <a:br>
              <a:rPr lang="en-GB" sz="1500" dirty="0"/>
            </a:br>
            <a:r>
              <a:rPr lang="en-GB" sz="1500" dirty="0"/>
              <a:t> </a:t>
            </a:r>
            <a:br>
              <a:rPr lang="en-GB" sz="1500" dirty="0"/>
            </a:br>
            <a:r>
              <a:rPr lang="en-GB" sz="1500" dirty="0"/>
              <a:t> Use simple, positive language and one step directions </a:t>
            </a:r>
          </a:p>
          <a:p>
            <a:pPr marL="0" indent="0">
              <a:buNone/>
            </a:pPr>
            <a:r>
              <a:rPr lang="en-GB" sz="1500" dirty="0"/>
              <a:t> Ask only one question at a time. Instruct patients what ‘to do’ instead of what ‘not to do’</a:t>
            </a:r>
            <a:br>
              <a:rPr lang="en-GB" sz="1500" dirty="0"/>
            </a:br>
            <a:r>
              <a:rPr lang="en-GB" sz="1500" dirty="0"/>
              <a:t> </a:t>
            </a:r>
            <a:br>
              <a:rPr lang="en-GB" sz="1500" dirty="0"/>
            </a:br>
            <a:r>
              <a:rPr lang="en-GB" sz="1500" dirty="0"/>
              <a:t>Rephrase not repeat</a:t>
            </a:r>
            <a:br>
              <a:rPr lang="en-GB" sz="1500" dirty="0"/>
            </a:br>
            <a:r>
              <a:rPr lang="en-GB" sz="1500" dirty="0"/>
              <a:t> </a:t>
            </a:r>
            <a:br>
              <a:rPr lang="en-GB" sz="1500" dirty="0"/>
            </a:br>
            <a:r>
              <a:rPr lang="en-GB" sz="1500" dirty="0"/>
              <a:t>Allow Humour</a:t>
            </a:r>
            <a:br>
              <a:rPr lang="en-GB" sz="1500" dirty="0"/>
            </a:br>
            <a:r>
              <a:rPr lang="en-GB" sz="1500" dirty="0"/>
              <a:t> </a:t>
            </a:r>
            <a:br>
              <a:rPr lang="en-GB" sz="1500" dirty="0"/>
            </a:br>
            <a:r>
              <a:rPr lang="en-GB" sz="1500" dirty="0"/>
              <a:t>Adapt to patient </a:t>
            </a: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620275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 xmlns:a="http://schemas.openxmlformats.org/drawingml/2006/main"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TM03457452[[fn=Celestial]]</Template>
  <TotalTime>194</TotalTime>
  <Words>2051</Words>
  <Application>Microsoft Macintosh PowerPoint</Application>
  <PresentationFormat>Custom</PresentationFormat>
  <Paragraphs>92</Paragraphs>
  <Slides>21</Slides>
  <Notes>0</Notes>
  <HiddenSlides>0</HiddenSlides>
  <MMClips>0</MMClips>
  <ScaleCrop>false</ScaleCrop>
  <HeadingPairs>
    <vt:vector size="4" baseType="variant">
      <vt:variant>
        <vt:lpstr>Design Template</vt:lpstr>
      </vt:variant>
      <vt:variant>
        <vt:i4>1</vt:i4>
      </vt:variant>
      <vt:variant>
        <vt:lpstr>Slide Titles</vt:lpstr>
      </vt:variant>
      <vt:variant>
        <vt:i4>21</vt:i4>
      </vt:variant>
    </vt:vector>
  </HeadingPairs>
  <TitlesOfParts>
    <vt:vector size="22" baseType="lpstr">
      <vt:lpstr>Celestial</vt:lpstr>
      <vt:lpstr>Communicating With Patients with Demntia</vt:lpstr>
      <vt:lpstr>CLEIFION GYDA   /  Patients with dementia</vt:lpstr>
      <vt:lpstr>Slide 3</vt:lpstr>
      <vt:lpstr>SUT MEDRWN NI CYFATHREUBU’N EFFEITHIOL How we can communicate effectively</vt:lpstr>
      <vt:lpstr>Slide 5</vt:lpstr>
      <vt:lpstr>Denu sylw’r claf Get the Patient’s Attention</vt:lpstr>
      <vt:lpstr>Always approach patient so they can see you</vt:lpstr>
      <vt:lpstr>Address the patient by name and identify yourself</vt:lpstr>
      <vt:lpstr>CADWCH SYLW LLYGAID   /  Maintain eye contact</vt:lpstr>
      <vt:lpstr>Give patient your full attention</vt:lpstr>
      <vt:lpstr>Rhowch   amser  I’r   clâf   I   brosesi  Give your patient time to process </vt:lpstr>
      <vt:lpstr>Siaradwch  yn  naturiol  /  Speak Naturally</vt:lpstr>
      <vt:lpstr>Cadwch yn syml   /   Keep it simple</vt:lpstr>
      <vt:lpstr>Cadwch yn syml / keep it simple</vt:lpstr>
      <vt:lpstr>Rephrase rather than repeat</vt:lpstr>
      <vt:lpstr>Appreciate Humour</vt:lpstr>
      <vt:lpstr>Patient centred approach</vt:lpstr>
      <vt:lpstr>Pehtau  I  gofio  /  Things to remember</vt:lpstr>
      <vt:lpstr>Pethau  I  gofio  /  things  to  remember</vt:lpstr>
      <vt:lpstr>task</vt:lpstr>
      <vt:lpstr>Tick List for Communication </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Communicating With Patients with Demntia</dc:title>
  <dc:creator>Neil Hapgood</dc:creator>
  <cp:lastModifiedBy>swwcte</cp:lastModifiedBy>
  <cp:revision>23</cp:revision>
  <dcterms:created xsi:type="dcterms:W3CDTF">2020-03-10T19:46:45Z</dcterms:created>
  <dcterms:modified xsi:type="dcterms:W3CDTF">2020-03-10T20:23:39Z</dcterms:modified>
</cp:coreProperties>
</file>