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0" r:id="rId3"/>
    <p:sldId id="263" r:id="rId4"/>
    <p:sldId id="264" r:id="rId5"/>
    <p:sldId id="265" r:id="rId6"/>
    <p:sldId id="266" r:id="rId7"/>
    <p:sldId id="267" r:id="rId8"/>
    <p:sldId id="268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37C268-F569-41A3-B8A1-AB878500497D}" v="31" dt="2023-03-05T10:54:57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291" autoAdjust="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E59D77-BEF4-4964-8979-A92814C11411}" type="doc">
      <dgm:prSet loTypeId="urn:microsoft.com/office/officeart/2005/8/layout/cycle8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8268BE-30AB-4790-A2CB-F42906FBB25C}">
      <dgm:prSet/>
      <dgm:spPr>
        <a:xfrm>
          <a:off x="958444" y="324513"/>
          <a:ext cx="4365879" cy="4365879"/>
        </a:xfrm>
        <a:prstGeom prst="pie">
          <a:avLst>
            <a:gd name="adj1" fmla="val 16200000"/>
            <a:gd name="adj2" fmla="val 0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it-IT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Mobile App</a:t>
          </a:r>
          <a:endParaRPr lang="en-US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gm:t>
    </dgm:pt>
    <dgm:pt modelId="{8E0E943B-C296-47DB-8314-4EF41A33A7B0}" type="parTrans" cxnId="{EAEFED7A-C4CA-4EC6-882E-CFC087F1EAE6}">
      <dgm:prSet/>
      <dgm:spPr/>
      <dgm:t>
        <a:bodyPr/>
        <a:lstStyle/>
        <a:p>
          <a:endParaRPr lang="en-US"/>
        </a:p>
      </dgm:t>
    </dgm:pt>
    <dgm:pt modelId="{8823B653-9FCC-4C69-99C9-C61154C9023B}" type="sibTrans" cxnId="{EAEFED7A-C4CA-4EC6-882E-CFC087F1EAE6}">
      <dgm:prSet/>
      <dgm:spPr/>
      <dgm:t>
        <a:bodyPr/>
        <a:lstStyle/>
        <a:p>
          <a:endParaRPr lang="en-US"/>
        </a:p>
      </dgm:t>
    </dgm:pt>
    <dgm:pt modelId="{DBCCCE3E-148A-454F-A77F-2CDDB2B1C33D}">
      <dgm:prSet/>
      <dgm:spPr>
        <a:xfrm>
          <a:off x="958444" y="471082"/>
          <a:ext cx="4365879" cy="4365879"/>
        </a:xfrm>
        <a:prstGeom prst="pie">
          <a:avLst>
            <a:gd name="adj1" fmla="val 0"/>
            <a:gd name="adj2" fmla="val 5400000"/>
          </a:avLst>
        </a:prstGeom>
        <a:solidFill>
          <a:srgbClr val="C0504D">
            <a:hueOff val="1560506"/>
            <a:satOff val="-1946"/>
            <a:lumOff val="45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it-IT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Website</a:t>
          </a:r>
          <a:endParaRPr lang="en-US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gm:t>
    </dgm:pt>
    <dgm:pt modelId="{02F86565-9067-407E-868E-5D2A15C89302}" type="parTrans" cxnId="{8EFB1CB9-FB12-4608-9FBE-C98745F8DA09}">
      <dgm:prSet/>
      <dgm:spPr/>
      <dgm:t>
        <a:bodyPr/>
        <a:lstStyle/>
        <a:p>
          <a:endParaRPr lang="en-US"/>
        </a:p>
      </dgm:t>
    </dgm:pt>
    <dgm:pt modelId="{2D5EF518-B8BC-4BFF-B33B-D17D33E2A572}" type="sibTrans" cxnId="{8EFB1CB9-FB12-4608-9FBE-C98745F8DA09}">
      <dgm:prSet/>
      <dgm:spPr/>
      <dgm:t>
        <a:bodyPr/>
        <a:lstStyle/>
        <a:p>
          <a:endParaRPr lang="en-US"/>
        </a:p>
      </dgm:t>
    </dgm:pt>
    <dgm:pt modelId="{B12B0AE7-1722-449C-87F2-2B3CB7F8DFBC}">
      <dgm:prSet/>
      <dgm:spPr>
        <a:xfrm>
          <a:off x="811876" y="471082"/>
          <a:ext cx="4365879" cy="4365879"/>
        </a:xfrm>
        <a:prstGeom prst="pie">
          <a:avLst>
            <a:gd name="adj1" fmla="val 5400000"/>
            <a:gd name="adj2" fmla="val 10800000"/>
          </a:avLst>
        </a:prstGeom>
        <a:solidFill>
          <a:srgbClr val="C0504D">
            <a:hueOff val="3121013"/>
            <a:satOff val="-3893"/>
            <a:lumOff val="915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it-IT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Social Media</a:t>
          </a:r>
          <a:endParaRPr lang="en-US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gm:t>
    </dgm:pt>
    <dgm:pt modelId="{2B15DF8E-0EEB-434D-9D02-26D8BD8A84C8}" type="parTrans" cxnId="{EAEB3B78-B224-4A9D-8953-3DB91231538A}">
      <dgm:prSet/>
      <dgm:spPr/>
      <dgm:t>
        <a:bodyPr/>
        <a:lstStyle/>
        <a:p>
          <a:endParaRPr lang="en-US"/>
        </a:p>
      </dgm:t>
    </dgm:pt>
    <dgm:pt modelId="{71EE7ABB-1895-4140-8E8D-0628579976B2}" type="sibTrans" cxnId="{EAEB3B78-B224-4A9D-8953-3DB91231538A}">
      <dgm:prSet/>
      <dgm:spPr/>
      <dgm:t>
        <a:bodyPr/>
        <a:lstStyle/>
        <a:p>
          <a:endParaRPr lang="en-US"/>
        </a:p>
      </dgm:t>
    </dgm:pt>
    <dgm:pt modelId="{46F3F739-858C-4F28-9F70-E117DAD7C002}">
      <dgm:prSet/>
      <dgm:spPr>
        <a:xfrm>
          <a:off x="811876" y="324513"/>
          <a:ext cx="4365879" cy="4365879"/>
        </a:xfrm>
        <a:prstGeom prst="pie">
          <a:avLst>
            <a:gd name="adj1" fmla="val 10800000"/>
            <a:gd name="adj2" fmla="val 16200000"/>
          </a:avLst>
        </a:prstGeom>
        <a:solidFill>
          <a:srgbClr val="C0504D">
            <a:hueOff val="4681519"/>
            <a:satOff val="-5839"/>
            <a:lumOff val="1373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it-IT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Customer Operations</a:t>
          </a:r>
          <a:endParaRPr lang="en-US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gm:t>
    </dgm:pt>
    <dgm:pt modelId="{D5B8E5A2-8A5B-4F45-BA75-68BF477DCC3D}" type="parTrans" cxnId="{01A5FCC4-0784-4B71-928C-A4A4A0FA7BEB}">
      <dgm:prSet/>
      <dgm:spPr/>
      <dgm:t>
        <a:bodyPr/>
        <a:lstStyle/>
        <a:p>
          <a:endParaRPr lang="en-US"/>
        </a:p>
      </dgm:t>
    </dgm:pt>
    <dgm:pt modelId="{6C5C55AA-2AC7-4B9E-B352-96CC0558AF68}" type="sibTrans" cxnId="{01A5FCC4-0784-4B71-928C-A4A4A0FA7BEB}">
      <dgm:prSet/>
      <dgm:spPr/>
      <dgm:t>
        <a:bodyPr/>
        <a:lstStyle/>
        <a:p>
          <a:endParaRPr lang="en-US"/>
        </a:p>
      </dgm:t>
    </dgm:pt>
    <dgm:pt modelId="{CD293654-07A4-4CED-B8E2-A99B7A507BF5}" type="pres">
      <dgm:prSet presAssocID="{18E59D77-BEF4-4964-8979-A92814C11411}" presName="compositeShape" presStyleCnt="0">
        <dgm:presLayoutVars>
          <dgm:chMax val="7"/>
          <dgm:dir/>
          <dgm:resizeHandles val="exact"/>
        </dgm:presLayoutVars>
      </dgm:prSet>
      <dgm:spPr/>
    </dgm:pt>
    <dgm:pt modelId="{BEAB858A-E498-4672-BA1C-3BB24E35F3A9}" type="pres">
      <dgm:prSet presAssocID="{18E59D77-BEF4-4964-8979-A92814C11411}" presName="wedge1" presStyleLbl="node1" presStyleIdx="0" presStyleCnt="4"/>
      <dgm:spPr/>
    </dgm:pt>
    <dgm:pt modelId="{FA377EFE-DB51-48F9-8EAB-FE698483DC57}" type="pres">
      <dgm:prSet presAssocID="{18E59D77-BEF4-4964-8979-A92814C11411}" presName="dummy1a" presStyleCnt="0"/>
      <dgm:spPr/>
    </dgm:pt>
    <dgm:pt modelId="{83539811-0B8D-45A6-9839-380D3BD08E5E}" type="pres">
      <dgm:prSet presAssocID="{18E59D77-BEF4-4964-8979-A92814C11411}" presName="dummy1b" presStyleCnt="0"/>
      <dgm:spPr/>
    </dgm:pt>
    <dgm:pt modelId="{40E71088-D41E-4752-9B8D-AB86B2F284B5}" type="pres">
      <dgm:prSet presAssocID="{18E59D77-BEF4-4964-8979-A92814C11411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C72CE11-5204-4820-898C-23D209A60525}" type="pres">
      <dgm:prSet presAssocID="{18E59D77-BEF4-4964-8979-A92814C11411}" presName="wedge2" presStyleLbl="node1" presStyleIdx="1" presStyleCnt="4"/>
      <dgm:spPr/>
    </dgm:pt>
    <dgm:pt modelId="{EA1C0F9B-53B0-41BD-A121-96DBEEC64AEB}" type="pres">
      <dgm:prSet presAssocID="{18E59D77-BEF4-4964-8979-A92814C11411}" presName="dummy2a" presStyleCnt="0"/>
      <dgm:spPr/>
    </dgm:pt>
    <dgm:pt modelId="{09DEACA1-DFA5-47A7-815F-757F0137280A}" type="pres">
      <dgm:prSet presAssocID="{18E59D77-BEF4-4964-8979-A92814C11411}" presName="dummy2b" presStyleCnt="0"/>
      <dgm:spPr/>
    </dgm:pt>
    <dgm:pt modelId="{EE914553-480D-4D43-99E3-2ED5C87B6CB5}" type="pres">
      <dgm:prSet presAssocID="{18E59D77-BEF4-4964-8979-A92814C11411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7119429-ECBF-4D74-8430-0FAA9F934508}" type="pres">
      <dgm:prSet presAssocID="{18E59D77-BEF4-4964-8979-A92814C11411}" presName="wedge3" presStyleLbl="node1" presStyleIdx="2" presStyleCnt="4"/>
      <dgm:spPr/>
    </dgm:pt>
    <dgm:pt modelId="{4B657898-6BD2-4DF4-9FE3-AF5F8947C766}" type="pres">
      <dgm:prSet presAssocID="{18E59D77-BEF4-4964-8979-A92814C11411}" presName="dummy3a" presStyleCnt="0"/>
      <dgm:spPr/>
    </dgm:pt>
    <dgm:pt modelId="{AA68387C-88A1-420C-9C9B-899EEE81A2FC}" type="pres">
      <dgm:prSet presAssocID="{18E59D77-BEF4-4964-8979-A92814C11411}" presName="dummy3b" presStyleCnt="0"/>
      <dgm:spPr/>
    </dgm:pt>
    <dgm:pt modelId="{905C02AD-303F-4C6E-926D-1C0613E7F995}" type="pres">
      <dgm:prSet presAssocID="{18E59D77-BEF4-4964-8979-A92814C11411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5522556-6619-491B-993E-9D8CD47910EA}" type="pres">
      <dgm:prSet presAssocID="{18E59D77-BEF4-4964-8979-A92814C11411}" presName="wedge4" presStyleLbl="node1" presStyleIdx="3" presStyleCnt="4"/>
      <dgm:spPr/>
    </dgm:pt>
    <dgm:pt modelId="{08987201-BBEE-486F-AED5-9774589A9A63}" type="pres">
      <dgm:prSet presAssocID="{18E59D77-BEF4-4964-8979-A92814C11411}" presName="dummy4a" presStyleCnt="0"/>
      <dgm:spPr/>
    </dgm:pt>
    <dgm:pt modelId="{E627B533-D513-497E-9779-BB944A9902CB}" type="pres">
      <dgm:prSet presAssocID="{18E59D77-BEF4-4964-8979-A92814C11411}" presName="dummy4b" presStyleCnt="0"/>
      <dgm:spPr/>
    </dgm:pt>
    <dgm:pt modelId="{A8833BE9-F5C3-4FDA-8084-70BC8DCE3D03}" type="pres">
      <dgm:prSet presAssocID="{18E59D77-BEF4-4964-8979-A92814C11411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9D1E8CB-2BA1-4E65-B318-0B3064376E4F}" type="pres">
      <dgm:prSet presAssocID="{8823B653-9FCC-4C69-99C9-C61154C9023B}" presName="arrowWedge1" presStyleLbl="fgSibTrans2D1" presStyleIdx="0" presStyleCnt="4"/>
      <dgm:spPr>
        <a:xfrm>
          <a:off x="688176" y="54244"/>
          <a:ext cx="4906416" cy="4906416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FFDAF7AA-B8D0-4F31-9885-50D87D04D4DB}" type="pres">
      <dgm:prSet presAssocID="{2D5EF518-B8BC-4BFF-B33B-D17D33E2A572}" presName="arrowWedge2" presStyleLbl="fgSibTrans2D1" presStyleIdx="1" presStyleCnt="4"/>
      <dgm:spPr>
        <a:xfrm>
          <a:off x="688176" y="200813"/>
          <a:ext cx="4906416" cy="4906416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rgbClr val="C0504D">
            <a:hueOff val="1560506"/>
            <a:satOff val="-1946"/>
            <a:lumOff val="458"/>
            <a:alphaOff val="0"/>
          </a:srgbClr>
        </a:solidFill>
        <a:ln>
          <a:noFill/>
        </a:ln>
        <a:effectLst/>
      </dgm:spPr>
    </dgm:pt>
    <dgm:pt modelId="{A90DD8BD-D29F-4471-B85B-E1AE70F97160}" type="pres">
      <dgm:prSet presAssocID="{71EE7ABB-1895-4140-8E8D-0628579976B2}" presName="arrowWedge3" presStyleLbl="fgSibTrans2D1" presStyleIdx="2" presStyleCnt="4"/>
      <dgm:spPr>
        <a:xfrm>
          <a:off x="541607" y="200813"/>
          <a:ext cx="4906416" cy="4906416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rgbClr val="C0504D">
            <a:hueOff val="3121013"/>
            <a:satOff val="-3893"/>
            <a:lumOff val="915"/>
            <a:alphaOff val="0"/>
          </a:srgbClr>
        </a:solidFill>
        <a:ln>
          <a:noFill/>
        </a:ln>
        <a:effectLst/>
      </dgm:spPr>
    </dgm:pt>
    <dgm:pt modelId="{C15BAC8A-78EF-466E-BB41-9CBA2F7CF43B}" type="pres">
      <dgm:prSet presAssocID="{6C5C55AA-2AC7-4B9E-B352-96CC0558AF68}" presName="arrowWedge4" presStyleLbl="fgSibTrans2D1" presStyleIdx="3" presStyleCnt="4"/>
      <dgm:spPr>
        <a:xfrm>
          <a:off x="541607" y="54244"/>
          <a:ext cx="4906416" cy="4906416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rgbClr val="C0504D">
            <a:hueOff val="4681519"/>
            <a:satOff val="-5839"/>
            <a:lumOff val="1373"/>
            <a:alphaOff val="0"/>
          </a:srgbClr>
        </a:solidFill>
        <a:ln>
          <a:noFill/>
        </a:ln>
        <a:effectLst/>
      </dgm:spPr>
    </dgm:pt>
  </dgm:ptLst>
  <dgm:cxnLst>
    <dgm:cxn modelId="{71634E12-C9CB-4F97-B4A2-87D4D03B4CB8}" type="presOf" srcId="{DBCCCE3E-148A-454F-A77F-2CDDB2B1C33D}" destId="{9C72CE11-5204-4820-898C-23D209A60525}" srcOrd="0" destOrd="0" presId="urn:microsoft.com/office/officeart/2005/8/layout/cycle8"/>
    <dgm:cxn modelId="{B28A854E-ACA7-45D3-919D-FBDA80101713}" type="presOf" srcId="{B12B0AE7-1722-449C-87F2-2B3CB7F8DFBC}" destId="{D7119429-ECBF-4D74-8430-0FAA9F934508}" srcOrd="0" destOrd="0" presId="urn:microsoft.com/office/officeart/2005/8/layout/cycle8"/>
    <dgm:cxn modelId="{EAEB3B78-B224-4A9D-8953-3DB91231538A}" srcId="{18E59D77-BEF4-4964-8979-A92814C11411}" destId="{B12B0AE7-1722-449C-87F2-2B3CB7F8DFBC}" srcOrd="2" destOrd="0" parTransId="{2B15DF8E-0EEB-434D-9D02-26D8BD8A84C8}" sibTransId="{71EE7ABB-1895-4140-8E8D-0628579976B2}"/>
    <dgm:cxn modelId="{EAEFED7A-C4CA-4EC6-882E-CFC087F1EAE6}" srcId="{18E59D77-BEF4-4964-8979-A92814C11411}" destId="{BE8268BE-30AB-4790-A2CB-F42906FBB25C}" srcOrd="0" destOrd="0" parTransId="{8E0E943B-C296-47DB-8314-4EF41A33A7B0}" sibTransId="{8823B653-9FCC-4C69-99C9-C61154C9023B}"/>
    <dgm:cxn modelId="{3B1E3193-A36E-433F-9990-CB8C8D0A426B}" type="presOf" srcId="{BE8268BE-30AB-4790-A2CB-F42906FBB25C}" destId="{40E71088-D41E-4752-9B8D-AB86B2F284B5}" srcOrd="1" destOrd="0" presId="urn:microsoft.com/office/officeart/2005/8/layout/cycle8"/>
    <dgm:cxn modelId="{CB1DF1B3-ED25-4B41-AE6A-387FE5BB353D}" type="presOf" srcId="{DBCCCE3E-148A-454F-A77F-2CDDB2B1C33D}" destId="{EE914553-480D-4D43-99E3-2ED5C87B6CB5}" srcOrd="1" destOrd="0" presId="urn:microsoft.com/office/officeart/2005/8/layout/cycle8"/>
    <dgm:cxn modelId="{2F0E32B8-1395-465D-8072-248AAEFA53E2}" type="presOf" srcId="{46F3F739-858C-4F28-9F70-E117DAD7C002}" destId="{A8833BE9-F5C3-4FDA-8084-70BC8DCE3D03}" srcOrd="1" destOrd="0" presId="urn:microsoft.com/office/officeart/2005/8/layout/cycle8"/>
    <dgm:cxn modelId="{8EFB1CB9-FB12-4608-9FBE-C98745F8DA09}" srcId="{18E59D77-BEF4-4964-8979-A92814C11411}" destId="{DBCCCE3E-148A-454F-A77F-2CDDB2B1C33D}" srcOrd="1" destOrd="0" parTransId="{02F86565-9067-407E-868E-5D2A15C89302}" sibTransId="{2D5EF518-B8BC-4BFF-B33B-D17D33E2A572}"/>
    <dgm:cxn modelId="{01A5FCC4-0784-4B71-928C-A4A4A0FA7BEB}" srcId="{18E59D77-BEF4-4964-8979-A92814C11411}" destId="{46F3F739-858C-4F28-9F70-E117DAD7C002}" srcOrd="3" destOrd="0" parTransId="{D5B8E5A2-8A5B-4F45-BA75-68BF477DCC3D}" sibTransId="{6C5C55AA-2AC7-4B9E-B352-96CC0558AF68}"/>
    <dgm:cxn modelId="{61E882CB-679E-4B33-BCBA-1A0C5510AB04}" type="presOf" srcId="{B12B0AE7-1722-449C-87F2-2B3CB7F8DFBC}" destId="{905C02AD-303F-4C6E-926D-1C0613E7F995}" srcOrd="1" destOrd="0" presId="urn:microsoft.com/office/officeart/2005/8/layout/cycle8"/>
    <dgm:cxn modelId="{2324ACD7-CFCF-4154-B6BB-4744CE86D0F1}" type="presOf" srcId="{BE8268BE-30AB-4790-A2CB-F42906FBB25C}" destId="{BEAB858A-E498-4672-BA1C-3BB24E35F3A9}" srcOrd="0" destOrd="0" presId="urn:microsoft.com/office/officeart/2005/8/layout/cycle8"/>
    <dgm:cxn modelId="{6AA79DEA-F6EF-4CC1-B2DA-6FEC052E422C}" type="presOf" srcId="{18E59D77-BEF4-4964-8979-A92814C11411}" destId="{CD293654-07A4-4CED-B8E2-A99B7A507BF5}" srcOrd="0" destOrd="0" presId="urn:microsoft.com/office/officeart/2005/8/layout/cycle8"/>
    <dgm:cxn modelId="{6ACC7BF8-B7A2-4E4A-8AFE-244866B4ACEB}" type="presOf" srcId="{46F3F739-858C-4F28-9F70-E117DAD7C002}" destId="{E5522556-6619-491B-993E-9D8CD47910EA}" srcOrd="0" destOrd="0" presId="urn:microsoft.com/office/officeart/2005/8/layout/cycle8"/>
    <dgm:cxn modelId="{A3E3BC79-9E7F-4ABB-8D50-2E9991EED591}" type="presParOf" srcId="{CD293654-07A4-4CED-B8E2-A99B7A507BF5}" destId="{BEAB858A-E498-4672-BA1C-3BB24E35F3A9}" srcOrd="0" destOrd="0" presId="urn:microsoft.com/office/officeart/2005/8/layout/cycle8"/>
    <dgm:cxn modelId="{24175717-8418-4CB2-87C8-858F114AC123}" type="presParOf" srcId="{CD293654-07A4-4CED-B8E2-A99B7A507BF5}" destId="{FA377EFE-DB51-48F9-8EAB-FE698483DC57}" srcOrd="1" destOrd="0" presId="urn:microsoft.com/office/officeart/2005/8/layout/cycle8"/>
    <dgm:cxn modelId="{E6A09E4A-0BF0-41AE-B80D-54D9439E169C}" type="presParOf" srcId="{CD293654-07A4-4CED-B8E2-A99B7A507BF5}" destId="{83539811-0B8D-45A6-9839-380D3BD08E5E}" srcOrd="2" destOrd="0" presId="urn:microsoft.com/office/officeart/2005/8/layout/cycle8"/>
    <dgm:cxn modelId="{C9D3B40A-EDD7-49A2-A017-B0904B718571}" type="presParOf" srcId="{CD293654-07A4-4CED-B8E2-A99B7A507BF5}" destId="{40E71088-D41E-4752-9B8D-AB86B2F284B5}" srcOrd="3" destOrd="0" presId="urn:microsoft.com/office/officeart/2005/8/layout/cycle8"/>
    <dgm:cxn modelId="{9D6E7B5F-CF3B-4C67-AB2D-BCA0796F5EDA}" type="presParOf" srcId="{CD293654-07A4-4CED-B8E2-A99B7A507BF5}" destId="{9C72CE11-5204-4820-898C-23D209A60525}" srcOrd="4" destOrd="0" presId="urn:microsoft.com/office/officeart/2005/8/layout/cycle8"/>
    <dgm:cxn modelId="{8A84A119-DE15-42FF-9651-11D0DFD21549}" type="presParOf" srcId="{CD293654-07A4-4CED-B8E2-A99B7A507BF5}" destId="{EA1C0F9B-53B0-41BD-A121-96DBEEC64AEB}" srcOrd="5" destOrd="0" presId="urn:microsoft.com/office/officeart/2005/8/layout/cycle8"/>
    <dgm:cxn modelId="{610948E2-C21B-453F-82C4-713E13A9B1FA}" type="presParOf" srcId="{CD293654-07A4-4CED-B8E2-A99B7A507BF5}" destId="{09DEACA1-DFA5-47A7-815F-757F0137280A}" srcOrd="6" destOrd="0" presId="urn:microsoft.com/office/officeart/2005/8/layout/cycle8"/>
    <dgm:cxn modelId="{9C530C8D-AE7F-42A6-8842-BDADDB56EBC3}" type="presParOf" srcId="{CD293654-07A4-4CED-B8E2-A99B7A507BF5}" destId="{EE914553-480D-4D43-99E3-2ED5C87B6CB5}" srcOrd="7" destOrd="0" presId="urn:microsoft.com/office/officeart/2005/8/layout/cycle8"/>
    <dgm:cxn modelId="{4A130B1F-9FEA-4366-B5EF-A9C0520F4A31}" type="presParOf" srcId="{CD293654-07A4-4CED-B8E2-A99B7A507BF5}" destId="{D7119429-ECBF-4D74-8430-0FAA9F934508}" srcOrd="8" destOrd="0" presId="urn:microsoft.com/office/officeart/2005/8/layout/cycle8"/>
    <dgm:cxn modelId="{FB1F5C7E-9F3F-4A2C-B50B-2B5E92F43074}" type="presParOf" srcId="{CD293654-07A4-4CED-B8E2-A99B7A507BF5}" destId="{4B657898-6BD2-4DF4-9FE3-AF5F8947C766}" srcOrd="9" destOrd="0" presId="urn:microsoft.com/office/officeart/2005/8/layout/cycle8"/>
    <dgm:cxn modelId="{D8E4AA17-B344-4832-A8F3-B31CDD163D8B}" type="presParOf" srcId="{CD293654-07A4-4CED-B8E2-A99B7A507BF5}" destId="{AA68387C-88A1-420C-9C9B-899EEE81A2FC}" srcOrd="10" destOrd="0" presId="urn:microsoft.com/office/officeart/2005/8/layout/cycle8"/>
    <dgm:cxn modelId="{3877EB03-85FB-4CBF-BB1C-106A9EAAA135}" type="presParOf" srcId="{CD293654-07A4-4CED-B8E2-A99B7A507BF5}" destId="{905C02AD-303F-4C6E-926D-1C0613E7F995}" srcOrd="11" destOrd="0" presId="urn:microsoft.com/office/officeart/2005/8/layout/cycle8"/>
    <dgm:cxn modelId="{F8DE6094-87D6-497E-8215-6815F92471FD}" type="presParOf" srcId="{CD293654-07A4-4CED-B8E2-A99B7A507BF5}" destId="{E5522556-6619-491B-993E-9D8CD47910EA}" srcOrd="12" destOrd="0" presId="urn:microsoft.com/office/officeart/2005/8/layout/cycle8"/>
    <dgm:cxn modelId="{6AFC2CEB-A08B-4268-A1DE-64395CF3AC39}" type="presParOf" srcId="{CD293654-07A4-4CED-B8E2-A99B7A507BF5}" destId="{08987201-BBEE-486F-AED5-9774589A9A63}" srcOrd="13" destOrd="0" presId="urn:microsoft.com/office/officeart/2005/8/layout/cycle8"/>
    <dgm:cxn modelId="{C55A4649-873D-40C6-8D39-FA244AF608EE}" type="presParOf" srcId="{CD293654-07A4-4CED-B8E2-A99B7A507BF5}" destId="{E627B533-D513-497E-9779-BB944A9902CB}" srcOrd="14" destOrd="0" presId="urn:microsoft.com/office/officeart/2005/8/layout/cycle8"/>
    <dgm:cxn modelId="{2F3F056C-9776-4334-A638-3123506367E6}" type="presParOf" srcId="{CD293654-07A4-4CED-B8E2-A99B7A507BF5}" destId="{A8833BE9-F5C3-4FDA-8084-70BC8DCE3D03}" srcOrd="15" destOrd="0" presId="urn:microsoft.com/office/officeart/2005/8/layout/cycle8"/>
    <dgm:cxn modelId="{A06F486D-8B60-4415-BD20-E788EA4017A7}" type="presParOf" srcId="{CD293654-07A4-4CED-B8E2-A99B7A507BF5}" destId="{B9D1E8CB-2BA1-4E65-B318-0B3064376E4F}" srcOrd="16" destOrd="0" presId="urn:microsoft.com/office/officeart/2005/8/layout/cycle8"/>
    <dgm:cxn modelId="{3442BA0B-39DB-40B4-9EB1-9C4C0B989D15}" type="presParOf" srcId="{CD293654-07A4-4CED-B8E2-A99B7A507BF5}" destId="{FFDAF7AA-B8D0-4F31-9885-50D87D04D4DB}" srcOrd="17" destOrd="0" presId="urn:microsoft.com/office/officeart/2005/8/layout/cycle8"/>
    <dgm:cxn modelId="{DC8783C5-9561-486E-A1C7-8AE5D51403FF}" type="presParOf" srcId="{CD293654-07A4-4CED-B8E2-A99B7A507BF5}" destId="{A90DD8BD-D29F-4471-B85B-E1AE70F97160}" srcOrd="18" destOrd="0" presId="urn:microsoft.com/office/officeart/2005/8/layout/cycle8"/>
    <dgm:cxn modelId="{E204DFFA-F07A-4294-95A4-FD529E7820ED}" type="presParOf" srcId="{CD293654-07A4-4CED-B8E2-A99B7A507BF5}" destId="{C15BAC8A-78EF-466E-BB41-9CBA2F7CF43B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AB858A-E498-4672-BA1C-3BB24E35F3A9}">
      <dsp:nvSpPr>
        <dsp:cNvPr id="0" name=""/>
        <dsp:cNvSpPr/>
      </dsp:nvSpPr>
      <dsp:spPr>
        <a:xfrm>
          <a:off x="958444" y="324513"/>
          <a:ext cx="4365879" cy="4365879"/>
        </a:xfrm>
        <a:prstGeom prst="pie">
          <a:avLst>
            <a:gd name="adj1" fmla="val 16200000"/>
            <a:gd name="adj2" fmla="val 0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Mobile App</a:t>
          </a:r>
          <a:endParaRPr lang="en-US" sz="1800" kern="1200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sp:txBody>
      <dsp:txXfrm>
        <a:off x="3511955" y="1404459"/>
        <a:ext cx="1139303" cy="845289"/>
      </dsp:txXfrm>
    </dsp:sp>
    <dsp:sp modelId="{9C72CE11-5204-4820-898C-23D209A60525}">
      <dsp:nvSpPr>
        <dsp:cNvPr id="0" name=""/>
        <dsp:cNvSpPr/>
      </dsp:nvSpPr>
      <dsp:spPr>
        <a:xfrm>
          <a:off x="958444" y="471082"/>
          <a:ext cx="4365879" cy="4365879"/>
        </a:xfrm>
        <a:prstGeom prst="pie">
          <a:avLst>
            <a:gd name="adj1" fmla="val 0"/>
            <a:gd name="adj2" fmla="val 5400000"/>
          </a:avLst>
        </a:prstGeom>
        <a:solidFill>
          <a:srgbClr val="C0504D">
            <a:hueOff val="1560506"/>
            <a:satOff val="-1946"/>
            <a:lumOff val="458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Website</a:t>
          </a:r>
          <a:endParaRPr lang="en-US" sz="1800" kern="1200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sp:txBody>
      <dsp:txXfrm>
        <a:off x="3511955" y="2911726"/>
        <a:ext cx="1139303" cy="845289"/>
      </dsp:txXfrm>
    </dsp:sp>
    <dsp:sp modelId="{D7119429-ECBF-4D74-8430-0FAA9F934508}">
      <dsp:nvSpPr>
        <dsp:cNvPr id="0" name=""/>
        <dsp:cNvSpPr/>
      </dsp:nvSpPr>
      <dsp:spPr>
        <a:xfrm>
          <a:off x="811876" y="471082"/>
          <a:ext cx="4365879" cy="4365879"/>
        </a:xfrm>
        <a:prstGeom prst="pie">
          <a:avLst>
            <a:gd name="adj1" fmla="val 5400000"/>
            <a:gd name="adj2" fmla="val 10800000"/>
          </a:avLst>
        </a:prstGeom>
        <a:solidFill>
          <a:srgbClr val="C0504D">
            <a:hueOff val="3121013"/>
            <a:satOff val="-3893"/>
            <a:lumOff val="915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Social Media</a:t>
          </a:r>
          <a:endParaRPr lang="en-US" sz="1800" kern="1200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sp:txBody>
      <dsp:txXfrm>
        <a:off x="1484940" y="2911726"/>
        <a:ext cx="1139303" cy="845289"/>
      </dsp:txXfrm>
    </dsp:sp>
    <dsp:sp modelId="{E5522556-6619-491B-993E-9D8CD47910EA}">
      <dsp:nvSpPr>
        <dsp:cNvPr id="0" name=""/>
        <dsp:cNvSpPr/>
      </dsp:nvSpPr>
      <dsp:spPr>
        <a:xfrm>
          <a:off x="811876" y="324513"/>
          <a:ext cx="4365879" cy="4365879"/>
        </a:xfrm>
        <a:prstGeom prst="pie">
          <a:avLst>
            <a:gd name="adj1" fmla="val 10800000"/>
            <a:gd name="adj2" fmla="val 16200000"/>
          </a:avLst>
        </a:prstGeom>
        <a:solidFill>
          <a:srgbClr val="C0504D">
            <a:hueOff val="4681519"/>
            <a:satOff val="-5839"/>
            <a:lumOff val="1373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>
              <a:solidFill>
                <a:sysClr val="window" lastClr="FFFFFF"/>
              </a:solidFill>
              <a:latin typeface="Cambria"/>
              <a:ea typeface="+mn-ea"/>
              <a:cs typeface="+mn-cs"/>
            </a:rPr>
            <a:t>Customer Operations</a:t>
          </a:r>
          <a:endParaRPr lang="en-US" sz="1800" kern="1200">
            <a:solidFill>
              <a:sysClr val="window" lastClr="FFFFFF"/>
            </a:solidFill>
            <a:latin typeface="Cambria"/>
            <a:ea typeface="+mn-ea"/>
            <a:cs typeface="+mn-cs"/>
          </a:endParaRPr>
        </a:p>
      </dsp:txBody>
      <dsp:txXfrm>
        <a:off x="1484940" y="1404459"/>
        <a:ext cx="1139303" cy="845289"/>
      </dsp:txXfrm>
    </dsp:sp>
    <dsp:sp modelId="{B9D1E8CB-2BA1-4E65-B318-0B3064376E4F}">
      <dsp:nvSpPr>
        <dsp:cNvPr id="0" name=""/>
        <dsp:cNvSpPr/>
      </dsp:nvSpPr>
      <dsp:spPr>
        <a:xfrm>
          <a:off x="688176" y="54244"/>
          <a:ext cx="4906416" cy="4906416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AF7AA-B8D0-4F31-9885-50D87D04D4DB}">
      <dsp:nvSpPr>
        <dsp:cNvPr id="0" name=""/>
        <dsp:cNvSpPr/>
      </dsp:nvSpPr>
      <dsp:spPr>
        <a:xfrm>
          <a:off x="688176" y="200813"/>
          <a:ext cx="4906416" cy="4906416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rgbClr val="C0504D">
            <a:hueOff val="1560506"/>
            <a:satOff val="-1946"/>
            <a:lumOff val="458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0DD8BD-D29F-4471-B85B-E1AE70F97160}">
      <dsp:nvSpPr>
        <dsp:cNvPr id="0" name=""/>
        <dsp:cNvSpPr/>
      </dsp:nvSpPr>
      <dsp:spPr>
        <a:xfrm>
          <a:off x="541607" y="200813"/>
          <a:ext cx="4906416" cy="4906416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rgbClr val="C0504D">
            <a:hueOff val="3121013"/>
            <a:satOff val="-3893"/>
            <a:lumOff val="915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5BAC8A-78EF-466E-BB41-9CBA2F7CF43B}">
      <dsp:nvSpPr>
        <dsp:cNvPr id="0" name=""/>
        <dsp:cNvSpPr/>
      </dsp:nvSpPr>
      <dsp:spPr>
        <a:xfrm>
          <a:off x="541607" y="54244"/>
          <a:ext cx="4906416" cy="4906416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rgbClr val="C0504D">
            <a:hueOff val="4681519"/>
            <a:satOff val="-5839"/>
            <a:lumOff val="1373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6791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84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985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646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633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953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4134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0575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61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219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165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308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8853BB-69E1-B71E-9A38-49D987035F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300" r="2" b="2"/>
          <a:stretch/>
        </p:blipFill>
        <p:spPr>
          <a:xfrm>
            <a:off x="20" y="1074544"/>
            <a:ext cx="7573364" cy="506986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7973503" y="1709530"/>
            <a:ext cx="3754671" cy="2528515"/>
          </a:xfrm>
        </p:spPr>
        <p:txBody>
          <a:bodyPr anchor="b">
            <a:normAutofit fontScale="90000"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Managing customer experience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Part 2 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3455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54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EF9EA-877D-406D-20E1-684A9989B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</a:t>
            </a:r>
            <a:r>
              <a:rPr lang="en-US" dirty="0" err="1"/>
              <a:t>TouchPoint</a:t>
            </a:r>
            <a:r>
              <a:rPr lang="en-US" dirty="0"/>
              <a:t> of </a:t>
            </a:r>
            <a:r>
              <a:rPr lang="en-US"/>
              <a:t>Monzo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B4233C1-D527-02B9-514D-852AD642C8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311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1: Introduction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Customer experience is an important aspect of business management</a:t>
            </a:r>
          </a:p>
          <a:p>
            <a:pPr lvl="0"/>
            <a:r>
              <a:rPr lang="en-US" dirty="0"/>
              <a:t>Two major perspectives: Firm's perspective and Co-creation perspective</a:t>
            </a:r>
          </a:p>
          <a:p>
            <a:pPr lvl="0"/>
            <a:r>
              <a:rPr lang="en-US" dirty="0"/>
              <a:t>Understanding these perspectives can shape customer experience for IT firms</a:t>
            </a:r>
          </a:p>
        </p:txBody>
      </p:sp>
    </p:spTree>
    <p:extLst>
      <p:ext uri="{BB962C8B-B14F-4D97-AF65-F5344CB8AC3E}">
        <p14:creationId xmlns:p14="http://schemas.microsoft.com/office/powerpoint/2010/main" val="272430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2: Firm's perspective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Views customer experience as a set of activities and touchpoints managed by the firm</a:t>
            </a:r>
          </a:p>
          <a:p>
            <a:pPr lvl="0"/>
            <a:r>
              <a:rPr lang="en-US" dirty="0"/>
              <a:t>Operationalized through customer journey mapping</a:t>
            </a:r>
          </a:p>
          <a:p>
            <a:pPr lvl="0"/>
            <a:r>
              <a:rPr lang="en-US" dirty="0"/>
              <a:t>Example: Monzo, a UK-based digital bank</a:t>
            </a:r>
          </a:p>
        </p:txBody>
      </p:sp>
    </p:spTree>
    <p:extLst>
      <p:ext uri="{BB962C8B-B14F-4D97-AF65-F5344CB8AC3E}">
        <p14:creationId xmlns:p14="http://schemas.microsoft.com/office/powerpoint/2010/main" val="57678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3: Co-creation perspective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Emphasizes the active role of the customer in shaping their own experience</a:t>
            </a:r>
          </a:p>
          <a:p>
            <a:pPr lvl="0"/>
            <a:r>
              <a:rPr lang="en-US" dirty="0"/>
              <a:t>Recognizes the impact of customer backgrounds, preferences, and expectations</a:t>
            </a:r>
          </a:p>
          <a:p>
            <a:pPr lvl="0"/>
            <a:r>
              <a:rPr lang="en-US" dirty="0"/>
              <a:t>Can lead to greater customer loyalty, satisfaction, innovation, and creativity</a:t>
            </a:r>
          </a:p>
        </p:txBody>
      </p:sp>
    </p:spTree>
    <p:extLst>
      <p:ext uri="{BB962C8B-B14F-4D97-AF65-F5344CB8AC3E}">
        <p14:creationId xmlns:p14="http://schemas.microsoft.com/office/powerpoint/2010/main" val="376155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rrows pointing right while one points left">
            <a:extLst>
              <a:ext uri="{FF2B5EF4-FFF2-40B4-BE49-F238E27FC236}">
                <a16:creationId xmlns:a16="http://schemas.microsoft.com/office/drawing/2014/main" id="{E7718A4C-844F-2AF3-8FB3-F7A5E547B9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08" r="15555" b="-12"/>
          <a:stretch/>
        </p:blipFill>
        <p:spPr>
          <a:xfrm>
            <a:off x="20" y="719747"/>
            <a:ext cx="4458058" cy="538967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300"/>
              <a:t>4: Arguments for co-creation perspective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Greater customer loyalty and satisfaction</a:t>
            </a:r>
          </a:p>
          <a:p>
            <a:pPr lvl="0"/>
            <a:r>
              <a:rPr lang="en-US" dirty="0"/>
              <a:t>Greater innovation and creativity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69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9" name="Picture 18" descr="White puzzle with one red piece">
            <a:extLst>
              <a:ext uri="{FF2B5EF4-FFF2-40B4-BE49-F238E27FC236}">
                <a16:creationId xmlns:a16="http://schemas.microsoft.com/office/drawing/2014/main" id="{6451BD8F-2610-EF8D-2DC3-FF133B83A6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2" r="24427" b="-10"/>
          <a:stretch/>
        </p:blipFill>
        <p:spPr>
          <a:xfrm>
            <a:off x="1" y="10"/>
            <a:ext cx="4654296" cy="529051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376671" y="265706"/>
            <a:ext cx="6399212" cy="1162801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300">
                <a:solidFill>
                  <a:schemeClr val="bg1"/>
                </a:solidFill>
              </a:rPr>
              <a:t>5: Challenges of co-creation perspective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376670" y="1940119"/>
            <a:ext cx="6172413" cy="302944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Requires a significant shift in mindset and organizational culture</a:t>
            </a:r>
          </a:p>
          <a:p>
            <a:pPr lvl="0"/>
            <a:r>
              <a:rPr lang="en-US" dirty="0"/>
              <a:t>Can be difficult to operationalize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807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6: Opportunity for IT firms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Co-creation perspective can build stronger relationships with customers</a:t>
            </a:r>
          </a:p>
          <a:p>
            <a:pPr lvl="0"/>
            <a:r>
              <a:rPr lang="en-US" dirty="0"/>
              <a:t>Can drive innovation and creativity</a:t>
            </a:r>
          </a:p>
        </p:txBody>
      </p:sp>
    </p:spTree>
    <p:extLst>
      <p:ext uri="{BB962C8B-B14F-4D97-AF65-F5344CB8AC3E}">
        <p14:creationId xmlns:p14="http://schemas.microsoft.com/office/powerpoint/2010/main" val="3492591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A4E7B50-D68C-43EB-930F-EA442A13A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611DA2B-4CF7-4A57-82AC-FA120DE44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37230"/>
            <a:ext cx="9158373" cy="507517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42918" y="1475399"/>
            <a:ext cx="7610536" cy="1140580"/>
          </a:xfrm>
        </p:spPr>
        <p:txBody>
          <a:bodyPr>
            <a:normAutofit/>
          </a:bodyPr>
          <a:lstStyle/>
          <a:p>
            <a:r>
              <a:rPr lang="en-US" dirty="0"/>
              <a:t> 7: Conclusion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2822754-E01B-4742-88B9-BE0984BAF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1" y="-4078"/>
            <a:ext cx="3027529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5304E59-B4DC-4CA3-89F1-5C88000EB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1420" y="6167615"/>
            <a:ext cx="3027529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CF7BFC-0A02-4106-88A8-CCC0D9444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9201530" cy="7345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C1079DE-42AC-4D2A-8027-2E9A51B36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2" y="1052464"/>
            <a:ext cx="3027528" cy="5115151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87C5BBA-BBE2-4821-96CF-38FC49570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87179" y="2743995"/>
            <a:ext cx="7610536" cy="30305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Both firm's perspective and co-creation perspective are important</a:t>
            </a:r>
          </a:p>
          <a:p>
            <a:pPr lvl="0"/>
            <a:r>
              <a:rPr lang="en-US" dirty="0"/>
              <a:t>IT firms can benefit from understanding and utilizing both perspectives to shape customer experience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3167A8C-FFEF-4D1B-8459-E2BB5C04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A3DFBE-30A6-4BDE-9238-14F3652B4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749535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RegularSeedLeftStep">
      <a:dk1>
        <a:srgbClr val="000000"/>
      </a:dk1>
      <a:lt1>
        <a:srgbClr val="FFFFFF"/>
      </a:lt1>
      <a:dk2>
        <a:srgbClr val="223A3C"/>
      </a:dk2>
      <a:lt2>
        <a:srgbClr val="E8E5E2"/>
      </a:lt2>
      <a:accent1>
        <a:srgbClr val="418ACF"/>
      </a:accent1>
      <a:accent2>
        <a:srgbClr val="2EB1BB"/>
      </a:accent2>
      <a:accent3>
        <a:srgbClr val="39B68A"/>
      </a:accent3>
      <a:accent4>
        <a:srgbClr val="2EB94E"/>
      </a:accent4>
      <a:accent5>
        <a:srgbClr val="50B839"/>
      </a:accent5>
      <a:accent6>
        <a:srgbClr val="7DB32C"/>
      </a:accent6>
      <a:hlink>
        <a:srgbClr val="B1743B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199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Meiryo</vt:lpstr>
      <vt:lpstr>Cambria</vt:lpstr>
      <vt:lpstr>Corbel</vt:lpstr>
      <vt:lpstr>ShojiVTI</vt:lpstr>
      <vt:lpstr>Managing customer experience Part 2 </vt:lpstr>
      <vt:lpstr>Customer TouchPoint of Monzo</vt:lpstr>
      <vt:lpstr>1: Introduction</vt:lpstr>
      <vt:lpstr>2: Firm's perspective</vt:lpstr>
      <vt:lpstr>3: Co-creation perspective</vt:lpstr>
      <vt:lpstr>4: Arguments for co-creation perspective</vt:lpstr>
      <vt:lpstr>5: Challenges of co-creation perspective</vt:lpstr>
      <vt:lpstr>6: Opportunity for IT firms</vt:lpstr>
      <vt:lpstr> 7: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Naveed Hussain;-</dc:creator>
  <cp:lastModifiedBy>Md Shahin Quader</cp:lastModifiedBy>
  <cp:revision>1</cp:revision>
  <dcterms:created xsi:type="dcterms:W3CDTF">2023-03-05T10:53:26Z</dcterms:created>
  <dcterms:modified xsi:type="dcterms:W3CDTF">2023-03-06T16:55:18Z</dcterms:modified>
</cp:coreProperties>
</file>