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863"/>
    <p:restoredTop sz="94595"/>
  </p:normalViewPr>
  <p:slideViewPr>
    <p:cSldViewPr snapToGrid="0" snapToObjects="1">
      <p:cViewPr varScale="1">
        <p:scale>
          <a:sx n="37" d="100"/>
          <a:sy n="37" d="100"/>
        </p:scale>
        <p:origin x="232" y="1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1D2009-5851-5242-A147-417782797BF5}" type="datetimeFigureOut">
              <a:rPr lang="en-US" smtClean="0"/>
              <a:t>4/30/19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C0EBA7-58FB-6B43-800C-3ED603594F0E}" type="slidenum">
              <a:rPr lang="en-US" smtClean="0"/>
              <a:t>‹#›</a:t>
            </a:fld>
            <a:endParaRPr lang="en-US"/>
          </a:p>
        </p:txBody>
      </p:sp>
    </p:spTree>
    <p:extLst>
      <p:ext uri="{BB962C8B-B14F-4D97-AF65-F5344CB8AC3E}">
        <p14:creationId xmlns:p14="http://schemas.microsoft.com/office/powerpoint/2010/main" val="4076196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1C0EBA7-58FB-6B43-800C-3ED603594F0E}" type="slidenum">
              <a:rPr lang="en-US" smtClean="0"/>
              <a:t>1</a:t>
            </a:fld>
            <a:endParaRPr lang="en-US"/>
          </a:p>
        </p:txBody>
      </p:sp>
    </p:spTree>
    <p:extLst>
      <p:ext uri="{BB962C8B-B14F-4D97-AF65-F5344CB8AC3E}">
        <p14:creationId xmlns:p14="http://schemas.microsoft.com/office/powerpoint/2010/main" val="3318620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1151A-2EE6-C44B-BE9E-782133FEA2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38EF71F-5574-0843-8355-5EC8BDB49E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D612B56-3F27-0B43-8365-5A8F57F6DC2E}"/>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5" name="Footer Placeholder 4">
            <a:extLst>
              <a:ext uri="{FF2B5EF4-FFF2-40B4-BE49-F238E27FC236}">
                <a16:creationId xmlns:a16="http://schemas.microsoft.com/office/drawing/2014/main" id="{4352DBE5-5EB3-7B4D-BD89-2019E49F3C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C7AC90-F463-1547-A538-35F97141A12A}"/>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3563174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B1ACF-0763-A740-9F5F-2FF73AAB32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E0E3A2-B633-6A4F-B063-D52D67E3EC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B992A4-6AD5-384C-A7A3-552A49292C73}"/>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5" name="Footer Placeholder 4">
            <a:extLst>
              <a:ext uri="{FF2B5EF4-FFF2-40B4-BE49-F238E27FC236}">
                <a16:creationId xmlns:a16="http://schemas.microsoft.com/office/drawing/2014/main" id="{3EFAA792-D151-0D4E-9C71-60E3147C0F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17C30A-2EB6-AD47-B9F0-E28AAD7F920E}"/>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2193140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B60C7-D02B-4E4D-9DB0-1420B4D335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23B4CF5-F3D7-AE49-8429-C6AA6707D1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A61991-2180-B04C-9B27-1A2293F63B8E}"/>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5" name="Footer Placeholder 4">
            <a:extLst>
              <a:ext uri="{FF2B5EF4-FFF2-40B4-BE49-F238E27FC236}">
                <a16:creationId xmlns:a16="http://schemas.microsoft.com/office/drawing/2014/main" id="{0A86DEAA-BE76-1741-AC9E-0892F21C16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54E526-B720-824A-916A-5719D669785A}"/>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2833449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4584-C92F-D448-9492-76B707A88E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53C8182-C255-D74F-AE04-490E30E910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A18836D-AFDC-8C49-893B-AFDB6610F0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73B165D-598D-9247-BCEB-1DE62A0D758B}"/>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6" name="Footer Placeholder 5">
            <a:extLst>
              <a:ext uri="{FF2B5EF4-FFF2-40B4-BE49-F238E27FC236}">
                <a16:creationId xmlns:a16="http://schemas.microsoft.com/office/drawing/2014/main" id="{A0A7A29B-A03A-7844-964D-55F0B1E2E3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7C8BF6-60FA-D34E-8DD8-67851A307CA4}"/>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2211701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AD4D7-8747-7545-9726-BE57A79E30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681CFC2-207D-AE4E-910F-6723C8E9EB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25FF09-F71C-934C-9904-9F7EF2A751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5BFFD37-9725-3648-AAAC-391D260433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A61426-FEBB-2D4F-8077-3FCCF2C007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29927D-55E8-6C45-9AD3-0509B2B95A00}"/>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8" name="Footer Placeholder 7">
            <a:extLst>
              <a:ext uri="{FF2B5EF4-FFF2-40B4-BE49-F238E27FC236}">
                <a16:creationId xmlns:a16="http://schemas.microsoft.com/office/drawing/2014/main" id="{2B4E8F92-75E1-8D44-AF66-C94537567AA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A2C85D-5E20-114A-880F-0BCBCD2E1273}"/>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648401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12314-2385-CD40-9B3E-3B66A535378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6140DAA-289C-F44E-A734-BC6CB90F32BA}"/>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4" name="Footer Placeholder 3">
            <a:extLst>
              <a:ext uri="{FF2B5EF4-FFF2-40B4-BE49-F238E27FC236}">
                <a16:creationId xmlns:a16="http://schemas.microsoft.com/office/drawing/2014/main" id="{439334A3-1D43-B24C-9903-24A7FA608FB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0429422-D237-0749-B9B8-87DB1FB0D1EF}"/>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4218537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9B4BA9-4A85-EC47-84AC-D6F20B5E7EF8}"/>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3" name="Footer Placeholder 2">
            <a:extLst>
              <a:ext uri="{FF2B5EF4-FFF2-40B4-BE49-F238E27FC236}">
                <a16:creationId xmlns:a16="http://schemas.microsoft.com/office/drawing/2014/main" id="{3B01B067-4CEF-8348-AA42-045DC3C9744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54EB916-E405-C944-9EF8-91A84ADA27E1}"/>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4169161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A4C83-69D4-4D43-B10D-C9B4BF8BA0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7DA7127-26DD-5E4A-8157-252EEAE0A4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0C94A6B-7633-6744-80CC-5EB9213205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4E89A-EAB9-8B48-A617-2E8BE9608C75}"/>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6" name="Footer Placeholder 5">
            <a:extLst>
              <a:ext uri="{FF2B5EF4-FFF2-40B4-BE49-F238E27FC236}">
                <a16:creationId xmlns:a16="http://schemas.microsoft.com/office/drawing/2014/main" id="{04C65F3D-8BA2-7D45-AA31-903EC1AC31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B0D861-FA1F-E44D-9F39-F66144648DFA}"/>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1523040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B111A-16A7-304F-92C6-B68552E389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125B5CF-6DCB-4D47-8B18-5C971EA16B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D7AB457-1692-884D-8318-0C0F5C9875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066DB9-2B73-E042-88F6-481356100B10}"/>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6" name="Footer Placeholder 5">
            <a:extLst>
              <a:ext uri="{FF2B5EF4-FFF2-40B4-BE49-F238E27FC236}">
                <a16:creationId xmlns:a16="http://schemas.microsoft.com/office/drawing/2014/main" id="{1E5B56B1-3168-5C4C-AB52-8231840F76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9D51D21-3864-5748-973A-1F3599D06E85}"/>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3462777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D32F4-9500-5A4B-B667-854D1DAC79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045286F-9819-8145-8DD1-32CBFD5C3A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31135A-AC1C-7E4E-930B-2D50246DBB61}"/>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5" name="Footer Placeholder 4">
            <a:extLst>
              <a:ext uri="{FF2B5EF4-FFF2-40B4-BE49-F238E27FC236}">
                <a16:creationId xmlns:a16="http://schemas.microsoft.com/office/drawing/2014/main" id="{01511E5C-6040-1E4B-B44D-4F4BC501C3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533379-C7CD-8343-92F2-DEE030F3478D}"/>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341681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5F47C0-9C08-5945-B317-F704BF9DD28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B2F7D2-8E79-E94B-A908-29AFE99E5B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B9C7C6-503B-B547-9EBD-1C0AFC7CB584}"/>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5" name="Footer Placeholder 4">
            <a:extLst>
              <a:ext uri="{FF2B5EF4-FFF2-40B4-BE49-F238E27FC236}">
                <a16:creationId xmlns:a16="http://schemas.microsoft.com/office/drawing/2014/main" id="{EC16072D-0DBA-904A-B089-66E043F9A2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E1D612-BDD9-2742-9BAB-A0713BD73EA8}"/>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2918296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C443F7-9226-374C-AAF3-1BEA9C6E8B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0276321-75DD-3B4C-97A7-E3FA302F2C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568712-A828-BE45-999E-D0C51A8380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659799-8AB2-F24E-BE3B-BAAAF89FA838}" type="datetimeFigureOut">
              <a:rPr lang="en-US" smtClean="0"/>
              <a:t>4/29/19</a:t>
            </a:fld>
            <a:endParaRPr lang="en-US"/>
          </a:p>
        </p:txBody>
      </p:sp>
      <p:sp>
        <p:nvSpPr>
          <p:cNvPr id="5" name="Footer Placeholder 4">
            <a:extLst>
              <a:ext uri="{FF2B5EF4-FFF2-40B4-BE49-F238E27FC236}">
                <a16:creationId xmlns:a16="http://schemas.microsoft.com/office/drawing/2014/main" id="{C132DCC8-B389-D348-9E06-F2BDCF06DA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D1BBF7-6362-CF4A-A0C6-E6D167E9AC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BBC38A-916E-C548-A2BE-D2C3E54DA074}" type="slidenum">
              <a:rPr lang="en-US" smtClean="0"/>
              <a:t>‹#›</a:t>
            </a:fld>
            <a:endParaRPr lang="en-US"/>
          </a:p>
        </p:txBody>
      </p:sp>
    </p:spTree>
    <p:extLst>
      <p:ext uri="{BB962C8B-B14F-4D97-AF65-F5344CB8AC3E}">
        <p14:creationId xmlns:p14="http://schemas.microsoft.com/office/powerpoint/2010/main" val="4164229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oxfamilibrary.openrepository.com/bitstream/handle/10546/620107/er-Sustainable-Food-Outcome-Area-080216-en.pdf?sequence=1" TargetMode="External"/><Relationship Id="rId4" Type="http://schemas.openxmlformats.org/officeDocument/2006/relationships/hyperlink" Target="https://www.oxfam.org.uk/get-involved/campaign-with-us/inequality-and-pover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F47DD-B77A-4D4E-BC4B-DCAE7E3880AA}"/>
              </a:ext>
            </a:extLst>
          </p:cNvPr>
          <p:cNvSpPr>
            <a:spLocks noGrp="1"/>
          </p:cNvSpPr>
          <p:nvPr>
            <p:ph type="ctrTitle"/>
          </p:nvPr>
        </p:nvSpPr>
        <p:spPr>
          <a:xfrm>
            <a:off x="28234" y="59483"/>
            <a:ext cx="12096720" cy="603463"/>
          </a:xfrm>
          <a:ln w="50800">
            <a:solidFill>
              <a:srgbClr val="92D050"/>
            </a:solidFill>
          </a:ln>
        </p:spPr>
        <p:txBody>
          <a:bodyPr>
            <a:normAutofit/>
          </a:bodyPr>
          <a:lstStyle/>
          <a:p>
            <a:r>
              <a:rPr lang="en-US" sz="3600" b="1" dirty="0">
                <a:solidFill>
                  <a:srgbClr val="00B050"/>
                </a:solidFill>
                <a:latin typeface="Franklin Gothic Book" panose="020B0503020102020204" pitchFamily="34" charset="0"/>
              </a:rPr>
              <a:t>OXFAM : TACKLING GLOBAL POVERTY</a:t>
            </a:r>
          </a:p>
        </p:txBody>
      </p:sp>
      <p:sp>
        <p:nvSpPr>
          <p:cNvPr id="5" name="Rectangle 4">
            <a:extLst>
              <a:ext uri="{FF2B5EF4-FFF2-40B4-BE49-F238E27FC236}">
                <a16:creationId xmlns:a16="http://schemas.microsoft.com/office/drawing/2014/main" id="{57AEB067-00D0-324C-B5F7-09B152F60C4B}"/>
              </a:ext>
            </a:extLst>
          </p:cNvPr>
          <p:cNvSpPr/>
          <p:nvPr/>
        </p:nvSpPr>
        <p:spPr>
          <a:xfrm>
            <a:off x="28234" y="718672"/>
            <a:ext cx="3883068" cy="307777"/>
          </a:xfrm>
          <a:prstGeom prst="rect">
            <a:avLst/>
          </a:prstGeom>
          <a:solidFill>
            <a:srgbClr val="00B050"/>
          </a:solidFill>
          <a:ln>
            <a:solidFill>
              <a:srgbClr val="008F00"/>
            </a:solidFill>
          </a:ln>
        </p:spPr>
        <p:txBody>
          <a:bodyPr wrap="square">
            <a:spAutoFit/>
          </a:bodyPr>
          <a:lstStyle/>
          <a:p>
            <a:pPr algn="ctr"/>
            <a:r>
              <a:rPr lang="en-GB" sz="1400" b="1" dirty="0">
                <a:solidFill>
                  <a:schemeClr val="bg1"/>
                </a:solidFill>
                <a:latin typeface="Franklin Gothic Book" panose="020B0503020102020204" pitchFamily="34" charset="0"/>
              </a:rPr>
              <a:t>Who are Oxfam?</a:t>
            </a:r>
          </a:p>
        </p:txBody>
      </p:sp>
      <p:sp>
        <p:nvSpPr>
          <p:cNvPr id="7" name="Rectangle 6">
            <a:extLst>
              <a:ext uri="{FF2B5EF4-FFF2-40B4-BE49-F238E27FC236}">
                <a16:creationId xmlns:a16="http://schemas.microsoft.com/office/drawing/2014/main" id="{E93E0A2C-148C-9B46-A151-9085A0BF5ECB}"/>
              </a:ext>
            </a:extLst>
          </p:cNvPr>
          <p:cNvSpPr/>
          <p:nvPr/>
        </p:nvSpPr>
        <p:spPr>
          <a:xfrm>
            <a:off x="47637" y="1065711"/>
            <a:ext cx="3863665" cy="2677656"/>
          </a:xfrm>
          <a:prstGeom prst="rect">
            <a:avLst/>
          </a:prstGeom>
          <a:ln w="25400">
            <a:solidFill>
              <a:srgbClr val="92D050"/>
            </a:solidFill>
          </a:ln>
        </p:spPr>
        <p:txBody>
          <a:bodyPr wrap="square">
            <a:spAutoFit/>
          </a:bodyPr>
          <a:lstStyle/>
          <a:p>
            <a:r>
              <a:rPr lang="en-GB" sz="1200" dirty="0">
                <a:latin typeface="Franklin Gothic Book" panose="020B0503020102020204" pitchFamily="34" charset="0"/>
              </a:rPr>
              <a:t>Oxfam are an independent charitable organisation focusing on the alleviation of global poverty, founded in 1942. Oxfam aim to achieve a world without poverty, where individuals are valued and treated equally; with the right to enjoy their lives and make their own decisions. They form part of a global movement for change, which strives to provide maintainable solutions to eliminate poverty. In an attempt to achieve change, Oxfam implement various rights-based development programs, education, campaigns, advocacy and humanitarian assistance in natural disasters and conflicts. Oxfam look to challenge the causes of poverty, and work with organisations both locally and globally (Oxfam, 2019).</a:t>
            </a:r>
          </a:p>
        </p:txBody>
      </p:sp>
      <p:sp>
        <p:nvSpPr>
          <p:cNvPr id="9" name="Rectangle 8">
            <a:extLst>
              <a:ext uri="{FF2B5EF4-FFF2-40B4-BE49-F238E27FC236}">
                <a16:creationId xmlns:a16="http://schemas.microsoft.com/office/drawing/2014/main" id="{38DCC4BB-FC06-A74A-95B0-47F1F53B7A20}"/>
              </a:ext>
            </a:extLst>
          </p:cNvPr>
          <p:cNvSpPr/>
          <p:nvPr/>
        </p:nvSpPr>
        <p:spPr>
          <a:xfrm>
            <a:off x="37937" y="4136432"/>
            <a:ext cx="3883063" cy="2677656"/>
          </a:xfrm>
          <a:prstGeom prst="rect">
            <a:avLst/>
          </a:prstGeom>
          <a:ln w="25400">
            <a:solidFill>
              <a:srgbClr val="92D050"/>
            </a:solidFill>
          </a:ln>
        </p:spPr>
        <p:txBody>
          <a:bodyPr wrap="square">
            <a:spAutoFit/>
          </a:bodyPr>
          <a:lstStyle/>
          <a:p>
            <a:r>
              <a:rPr lang="en-GB" sz="1200" dirty="0">
                <a:solidFill>
                  <a:srgbClr val="222222"/>
                </a:solidFill>
                <a:latin typeface="Franklin Gothic Book" panose="020B0503020102020204" pitchFamily="34" charset="0"/>
              </a:rPr>
              <a:t>Oxfam understands the importance of an individual’s human rights. Respecting human rights helps the alleviation of poverty, through allowing for individuals to profess their dignity and secure sustainable development. </a:t>
            </a:r>
          </a:p>
          <a:p>
            <a:r>
              <a:rPr lang="en-GB" sz="1200" dirty="0">
                <a:solidFill>
                  <a:srgbClr val="222222"/>
                </a:solidFill>
                <a:latin typeface="Franklin Gothic Book" panose="020B0503020102020204" pitchFamily="34" charset="0"/>
              </a:rPr>
              <a:t>Oxfam believed that all individuals should have the right to;</a:t>
            </a:r>
          </a:p>
          <a:p>
            <a:pPr marL="171450" indent="-171450">
              <a:buFont typeface="Wingdings" pitchFamily="2" charset="2"/>
              <a:buChar char="Ø"/>
            </a:pPr>
            <a:r>
              <a:rPr lang="en-GB" sz="1200" dirty="0">
                <a:solidFill>
                  <a:srgbClr val="222222"/>
                </a:solidFill>
                <a:latin typeface="Franklin Gothic Book" panose="020B0503020102020204" pitchFamily="34" charset="0"/>
              </a:rPr>
              <a:t>A livelihood – better working conditions / protection of the natural resources.</a:t>
            </a:r>
          </a:p>
          <a:p>
            <a:pPr marL="171450" indent="-171450">
              <a:buFont typeface="Wingdings" pitchFamily="2" charset="2"/>
              <a:buChar char="Ø"/>
            </a:pPr>
            <a:r>
              <a:rPr lang="en-GB" sz="1200" dirty="0">
                <a:solidFill>
                  <a:srgbClr val="222222"/>
                </a:solidFill>
                <a:latin typeface="Franklin Gothic Book" panose="020B0503020102020204" pitchFamily="34" charset="0"/>
              </a:rPr>
              <a:t>Basic services – remaining healthy and educated.</a:t>
            </a:r>
          </a:p>
          <a:p>
            <a:pPr marL="171450" indent="-171450">
              <a:buFont typeface="Wingdings" pitchFamily="2" charset="2"/>
              <a:buChar char="Ø"/>
            </a:pPr>
            <a:r>
              <a:rPr lang="en-GB" sz="1200" dirty="0">
                <a:solidFill>
                  <a:srgbClr val="222222"/>
                </a:solidFill>
                <a:latin typeface="Franklin Gothic Book" panose="020B0503020102020204" pitchFamily="34" charset="0"/>
              </a:rPr>
              <a:t>Be safe from harm – shelter from war and natural disasters.</a:t>
            </a:r>
          </a:p>
          <a:p>
            <a:pPr marL="171450" indent="-171450">
              <a:buFont typeface="Wingdings" pitchFamily="2" charset="2"/>
              <a:buChar char="Ø"/>
            </a:pPr>
            <a:r>
              <a:rPr lang="en-GB" sz="1200" dirty="0">
                <a:solidFill>
                  <a:srgbClr val="222222"/>
                </a:solidFill>
                <a:latin typeface="Franklin Gothic Book" panose="020B0503020102020204" pitchFamily="34" charset="0"/>
              </a:rPr>
              <a:t>Be heard – make their own decisions.</a:t>
            </a:r>
          </a:p>
          <a:p>
            <a:pPr marL="171450" indent="-171450">
              <a:buFont typeface="Wingdings" pitchFamily="2" charset="2"/>
              <a:buChar char="Ø"/>
            </a:pPr>
            <a:r>
              <a:rPr lang="en-GB" sz="1200" dirty="0">
                <a:solidFill>
                  <a:srgbClr val="222222"/>
                </a:solidFill>
                <a:latin typeface="Franklin Gothic Book" panose="020B0503020102020204" pitchFamily="34" charset="0"/>
              </a:rPr>
              <a:t>Be treated as equal – combat discrimination.</a:t>
            </a:r>
          </a:p>
        </p:txBody>
      </p:sp>
      <p:sp>
        <p:nvSpPr>
          <p:cNvPr id="22" name="Rectangle 21">
            <a:extLst>
              <a:ext uri="{FF2B5EF4-FFF2-40B4-BE49-F238E27FC236}">
                <a16:creationId xmlns:a16="http://schemas.microsoft.com/office/drawing/2014/main" id="{84F787DD-FC40-BC4F-A2BA-19772F030B24}"/>
              </a:ext>
            </a:extLst>
          </p:cNvPr>
          <p:cNvSpPr/>
          <p:nvPr/>
        </p:nvSpPr>
        <p:spPr>
          <a:xfrm>
            <a:off x="3981667" y="1073875"/>
            <a:ext cx="4138876" cy="3231654"/>
          </a:xfrm>
          <a:prstGeom prst="rect">
            <a:avLst/>
          </a:prstGeom>
          <a:ln w="25400">
            <a:solidFill>
              <a:srgbClr val="92D050"/>
            </a:solidFill>
          </a:ln>
        </p:spPr>
        <p:txBody>
          <a:bodyPr wrap="square">
            <a:spAutoFit/>
          </a:bodyPr>
          <a:lstStyle/>
          <a:p>
            <a:r>
              <a:rPr lang="en-GB" sz="1200" dirty="0">
                <a:latin typeface="Franklin Gothic Book" panose="020B0503020102020204" pitchFamily="34" charset="0"/>
              </a:rPr>
              <a:t>One organisation which aids in the provision of necessary funding would be the Department for International Development (DFID). While Oxfam has an agreement with DFID, which provides the organisation with valuable opportunities for collaboration and engagement, whilst providing fundamental funding for their work. Through DFID providing funding, it allows for Oxfam to effectively engage with strategic plans, in order to achieve their goal (Dawson, 2002).</a:t>
            </a:r>
          </a:p>
          <a:p>
            <a:endParaRPr lang="en-GB" sz="1200" dirty="0">
              <a:latin typeface="Franklin Gothic Book" panose="020B0503020102020204" pitchFamily="34" charset="0"/>
            </a:endParaRPr>
          </a:p>
          <a:p>
            <a:r>
              <a:rPr lang="en-GB" sz="1200" dirty="0">
                <a:latin typeface="Franklin Gothic Book" panose="020B0503020102020204" pitchFamily="34" charset="0"/>
              </a:rPr>
              <a:t>Another organisation which aids in the funding for Oxfam would be Sida. Sida is responsible for providing both essential and predictable funding that enables Oxfam to respond to any humanitarian crisis which could occur. This crucial funding allows for Oxfam to deliver food security, livelihood building, and general shelter to over 500,000 people every year (Oxfam, 2018). </a:t>
            </a:r>
          </a:p>
        </p:txBody>
      </p:sp>
      <p:pic>
        <p:nvPicPr>
          <p:cNvPr id="6" name="Picture 5" descr="A close up of a map&#10;&#10;Description automatically generated">
            <a:extLst>
              <a:ext uri="{FF2B5EF4-FFF2-40B4-BE49-F238E27FC236}">
                <a16:creationId xmlns:a16="http://schemas.microsoft.com/office/drawing/2014/main" id="{C81B83AE-21B6-F049-9567-EF4B344BA0F1}"/>
              </a:ext>
            </a:extLst>
          </p:cNvPr>
          <p:cNvPicPr>
            <a:picLocks noChangeAspect="1"/>
          </p:cNvPicPr>
          <p:nvPr/>
        </p:nvPicPr>
        <p:blipFill>
          <a:blip r:embed="rId3"/>
          <a:stretch>
            <a:fillRect/>
          </a:stretch>
        </p:blipFill>
        <p:spPr>
          <a:xfrm>
            <a:off x="4001072" y="4352954"/>
            <a:ext cx="4119472" cy="2445563"/>
          </a:xfrm>
          <a:prstGeom prst="rect">
            <a:avLst/>
          </a:prstGeom>
          <a:ln w="25400">
            <a:solidFill>
              <a:srgbClr val="00B050"/>
            </a:solidFill>
          </a:ln>
        </p:spPr>
      </p:pic>
      <p:sp>
        <p:nvSpPr>
          <p:cNvPr id="23" name="Rectangle 22">
            <a:extLst>
              <a:ext uri="{FF2B5EF4-FFF2-40B4-BE49-F238E27FC236}">
                <a16:creationId xmlns:a16="http://schemas.microsoft.com/office/drawing/2014/main" id="{E0C855B5-C126-6B49-9E1F-9ACF90447558}"/>
              </a:ext>
            </a:extLst>
          </p:cNvPr>
          <p:cNvSpPr/>
          <p:nvPr/>
        </p:nvSpPr>
        <p:spPr>
          <a:xfrm>
            <a:off x="28234" y="3782630"/>
            <a:ext cx="3883068" cy="307777"/>
          </a:xfrm>
          <a:prstGeom prst="rect">
            <a:avLst/>
          </a:prstGeom>
          <a:solidFill>
            <a:srgbClr val="00B050"/>
          </a:solidFill>
          <a:ln>
            <a:solidFill>
              <a:srgbClr val="008F00"/>
            </a:solidFill>
          </a:ln>
        </p:spPr>
        <p:txBody>
          <a:bodyPr wrap="square">
            <a:spAutoFit/>
          </a:bodyPr>
          <a:lstStyle/>
          <a:p>
            <a:pPr algn="ctr"/>
            <a:r>
              <a:rPr lang="en-GB" sz="1400" b="1" dirty="0">
                <a:solidFill>
                  <a:schemeClr val="bg1"/>
                </a:solidFill>
                <a:latin typeface="Franklin Gothic Book" panose="020B0503020102020204" pitchFamily="34" charset="0"/>
              </a:rPr>
              <a:t>Understanding of Human Rights &amp; Dignity </a:t>
            </a:r>
          </a:p>
        </p:txBody>
      </p:sp>
      <p:sp>
        <p:nvSpPr>
          <p:cNvPr id="24" name="Rectangle 23">
            <a:extLst>
              <a:ext uri="{FF2B5EF4-FFF2-40B4-BE49-F238E27FC236}">
                <a16:creationId xmlns:a16="http://schemas.microsoft.com/office/drawing/2014/main" id="{F408445D-86E1-2C43-A29B-1973C1E32382}"/>
              </a:ext>
            </a:extLst>
          </p:cNvPr>
          <p:cNvSpPr/>
          <p:nvPr/>
        </p:nvSpPr>
        <p:spPr>
          <a:xfrm>
            <a:off x="3981667" y="718673"/>
            <a:ext cx="4138882" cy="307777"/>
          </a:xfrm>
          <a:prstGeom prst="rect">
            <a:avLst/>
          </a:prstGeom>
          <a:solidFill>
            <a:srgbClr val="00B050"/>
          </a:solidFill>
          <a:ln>
            <a:solidFill>
              <a:srgbClr val="008F00"/>
            </a:solidFill>
          </a:ln>
        </p:spPr>
        <p:txBody>
          <a:bodyPr wrap="square">
            <a:spAutoFit/>
          </a:bodyPr>
          <a:lstStyle/>
          <a:p>
            <a:pPr algn="ctr"/>
            <a:r>
              <a:rPr lang="en-GB" sz="1400" b="1" dirty="0">
                <a:solidFill>
                  <a:schemeClr val="bg1"/>
                </a:solidFill>
                <a:latin typeface="Franklin Gothic Book" panose="020B0503020102020204" pitchFamily="34" charset="0"/>
              </a:rPr>
              <a:t>Funding</a:t>
            </a:r>
          </a:p>
        </p:txBody>
      </p:sp>
      <p:sp>
        <p:nvSpPr>
          <p:cNvPr id="25" name="Rectangle 24">
            <a:extLst>
              <a:ext uri="{FF2B5EF4-FFF2-40B4-BE49-F238E27FC236}">
                <a16:creationId xmlns:a16="http://schemas.microsoft.com/office/drawing/2014/main" id="{3CF4F40B-9488-3140-8607-F2B1BF25CF90}"/>
              </a:ext>
            </a:extLst>
          </p:cNvPr>
          <p:cNvSpPr/>
          <p:nvPr/>
        </p:nvSpPr>
        <p:spPr>
          <a:xfrm>
            <a:off x="8190914" y="718672"/>
            <a:ext cx="3953443" cy="307777"/>
          </a:xfrm>
          <a:prstGeom prst="rect">
            <a:avLst/>
          </a:prstGeom>
          <a:solidFill>
            <a:srgbClr val="00B050"/>
          </a:solidFill>
          <a:ln>
            <a:solidFill>
              <a:srgbClr val="008F00"/>
            </a:solidFill>
          </a:ln>
        </p:spPr>
        <p:txBody>
          <a:bodyPr wrap="square">
            <a:spAutoFit/>
          </a:bodyPr>
          <a:lstStyle/>
          <a:p>
            <a:pPr algn="ctr"/>
            <a:r>
              <a:rPr lang="en-GB" sz="1400" b="1" dirty="0">
                <a:solidFill>
                  <a:schemeClr val="bg1"/>
                </a:solidFill>
                <a:latin typeface="Franklin Gothic Book" panose="020B0503020102020204" pitchFamily="34" charset="0"/>
              </a:rPr>
              <a:t>Poverty Against People</a:t>
            </a:r>
          </a:p>
        </p:txBody>
      </p:sp>
      <p:sp>
        <p:nvSpPr>
          <p:cNvPr id="26" name="Rectangle 25">
            <a:extLst>
              <a:ext uri="{FF2B5EF4-FFF2-40B4-BE49-F238E27FC236}">
                <a16:creationId xmlns:a16="http://schemas.microsoft.com/office/drawing/2014/main" id="{A93C89B0-9E49-4A45-ABBE-FE8495C3E1E1}"/>
              </a:ext>
            </a:extLst>
          </p:cNvPr>
          <p:cNvSpPr/>
          <p:nvPr/>
        </p:nvSpPr>
        <p:spPr>
          <a:xfrm>
            <a:off x="8190908" y="1072034"/>
            <a:ext cx="3934046" cy="4708981"/>
          </a:xfrm>
          <a:prstGeom prst="rect">
            <a:avLst/>
          </a:prstGeom>
          <a:ln w="25400">
            <a:solidFill>
              <a:srgbClr val="92D050"/>
            </a:solidFill>
          </a:ln>
        </p:spPr>
        <p:txBody>
          <a:bodyPr wrap="square">
            <a:spAutoFit/>
          </a:bodyPr>
          <a:lstStyle/>
          <a:p>
            <a:r>
              <a:rPr lang="en-GB" sz="1200" dirty="0">
                <a:latin typeface="Franklin Gothic Book" panose="020B0503020102020204" pitchFamily="34" charset="0"/>
              </a:rPr>
              <a:t>In 2013, Oxfam conceived a six year strategic plan, named The Power of People Against Poverty. The plan establishes Oxfam’s intention to transition into an organisation which can bring about great change. Three crucial areas for development were identified; </a:t>
            </a:r>
          </a:p>
          <a:p>
            <a:pPr marL="228600" indent="-228600">
              <a:buFont typeface="+mj-lt"/>
              <a:buAutoNum type="arabicPeriod"/>
            </a:pPr>
            <a:r>
              <a:rPr lang="en-GB" sz="1200" dirty="0">
                <a:latin typeface="Franklin Gothic Book" panose="020B0503020102020204" pitchFamily="34" charset="0"/>
              </a:rPr>
              <a:t>Become a globally balanced network - build relationships with those they help.</a:t>
            </a:r>
          </a:p>
          <a:p>
            <a:pPr marL="228600" indent="-228600">
              <a:buFont typeface="+mj-lt"/>
              <a:buAutoNum type="arabicPeriod"/>
            </a:pPr>
            <a:r>
              <a:rPr lang="en-GB" sz="1200" dirty="0">
                <a:latin typeface="Franklin Gothic Book" panose="020B0503020102020204" pitchFamily="34" charset="0"/>
              </a:rPr>
              <a:t>Strengthen their ability to influence – create a worldwide movement to tackle the injustice of poverty and inequality through partnership.</a:t>
            </a:r>
          </a:p>
          <a:p>
            <a:pPr marL="228600" indent="-228600">
              <a:buFont typeface="+mj-lt"/>
              <a:buAutoNum type="arabicPeriod"/>
            </a:pPr>
            <a:r>
              <a:rPr lang="en-GB" sz="1200" dirty="0">
                <a:latin typeface="Franklin Gothic Book" panose="020B0503020102020204" pitchFamily="34" charset="0"/>
              </a:rPr>
              <a:t>Simplify &amp; streamline working methods – bring about change through unified strategies, whilst reducing complexity in the management of programs. </a:t>
            </a:r>
          </a:p>
          <a:p>
            <a:endParaRPr lang="en-GB" sz="1200" dirty="0">
              <a:solidFill>
                <a:srgbClr val="222222"/>
              </a:solidFill>
              <a:latin typeface="Franklin Gothic Book" panose="020B0503020102020204" pitchFamily="34" charset="0"/>
            </a:endParaRPr>
          </a:p>
          <a:p>
            <a:r>
              <a:rPr lang="en-GB" sz="1200" dirty="0">
                <a:solidFill>
                  <a:srgbClr val="222222"/>
                </a:solidFill>
                <a:latin typeface="Franklin Gothic Book" panose="020B0503020102020204" pitchFamily="34" charset="0"/>
              </a:rPr>
              <a:t>Four years into the plan, Oxfam have experienced a considerable increase in their ability to deliver on a much larger scale. Oxfam has now reached countries such as Brazil, South Africa and India. Teams in various countries have been refining their approach to eliminate such issues, in an attempt to reach numerous audiences. Meanwhile, Oxfam are gathering a compilation of comprising evidence to evaluate how change happens, in order to further improve future strategies. At the end of the financial year in 2018, Oxfam headquarters have relocated from Oxford to Kenya (Maes, 2016)</a:t>
            </a:r>
          </a:p>
        </p:txBody>
      </p:sp>
      <p:sp>
        <p:nvSpPr>
          <p:cNvPr id="28" name="Rectangle 27">
            <a:extLst>
              <a:ext uri="{FF2B5EF4-FFF2-40B4-BE49-F238E27FC236}">
                <a16:creationId xmlns:a16="http://schemas.microsoft.com/office/drawing/2014/main" id="{C4460B33-DA05-F44C-B6E0-2C708677838A}"/>
              </a:ext>
            </a:extLst>
          </p:cNvPr>
          <p:cNvSpPr/>
          <p:nvPr/>
        </p:nvSpPr>
        <p:spPr>
          <a:xfrm>
            <a:off x="8190908" y="5774604"/>
            <a:ext cx="3934046" cy="1077218"/>
          </a:xfrm>
          <a:prstGeom prst="rect">
            <a:avLst/>
          </a:prstGeom>
          <a:ln w="25400">
            <a:solidFill>
              <a:srgbClr val="92D050"/>
            </a:solidFill>
          </a:ln>
        </p:spPr>
        <p:txBody>
          <a:bodyPr wrap="square">
            <a:spAutoFit/>
          </a:bodyPr>
          <a:lstStyle/>
          <a:p>
            <a:r>
              <a:rPr lang="en-GB" sz="800" b="1" dirty="0">
                <a:latin typeface="Franklin Gothic Book" panose="020B0503020102020204" pitchFamily="34" charset="0"/>
              </a:rPr>
              <a:t>References : </a:t>
            </a:r>
          </a:p>
          <a:p>
            <a:r>
              <a:rPr lang="en-GB" sz="800" dirty="0"/>
              <a:t>Inequality and Poverty | Oxfam GB. (2019). Retrieved from </a:t>
            </a:r>
            <a:r>
              <a:rPr lang="en-GB" sz="800" dirty="0">
                <a:hlinkClick r:id="rId4"/>
              </a:rPr>
              <a:t>https://www.oxfam.org.uk/get-involved/campaign-with-us/inequality-and-poverty</a:t>
            </a:r>
            <a:endParaRPr lang="en-GB" sz="800" dirty="0"/>
          </a:p>
          <a:p>
            <a:r>
              <a:rPr lang="en-GB" sz="800" dirty="0"/>
              <a:t>Maes, J. (2016). Oxfam Report. Retrieved from </a:t>
            </a:r>
            <a:r>
              <a:rPr lang="en-GB" sz="800" dirty="0">
                <a:hlinkClick r:id="rId5"/>
              </a:rPr>
              <a:t>https://oxfamilibrary.openrepository.com/bitstream/handle/10546/620107/er-Sustainable-Food-Outcome-Area-080216-en.pdf?sequence=1</a:t>
            </a:r>
            <a:endParaRPr lang="en-GB" sz="800" dirty="0"/>
          </a:p>
          <a:p>
            <a:r>
              <a:rPr lang="en-GB" sz="800" dirty="0"/>
              <a:t>Dawson, E. (2005). Strategic gender mainstreaming in Oxfam GB. </a:t>
            </a:r>
            <a:r>
              <a:rPr lang="en-GB" sz="800" i="1" dirty="0"/>
              <a:t>Gender &amp; Development</a:t>
            </a:r>
            <a:r>
              <a:rPr lang="en-GB" sz="800" dirty="0"/>
              <a:t>, </a:t>
            </a:r>
            <a:r>
              <a:rPr lang="en-GB" sz="800" i="1" dirty="0"/>
              <a:t>13</a:t>
            </a:r>
            <a:r>
              <a:rPr lang="en-GB" sz="800" dirty="0"/>
              <a:t>(2), 80-89.</a:t>
            </a:r>
          </a:p>
        </p:txBody>
      </p:sp>
    </p:spTree>
    <p:extLst>
      <p:ext uri="{BB962C8B-B14F-4D97-AF65-F5344CB8AC3E}">
        <p14:creationId xmlns:p14="http://schemas.microsoft.com/office/powerpoint/2010/main" val="264962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6014</TotalTime>
  <Words>651</Words>
  <Application>Microsoft Macintosh PowerPoint</Application>
  <PresentationFormat>Widescreen</PresentationFormat>
  <Paragraphs>27</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Franklin Gothic Book</vt:lpstr>
      <vt:lpstr>Wingdings</vt:lpstr>
      <vt:lpstr>Office Theme</vt:lpstr>
      <vt:lpstr>OXFAM : TACKLING GLOBAL POVERTY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OXFAM : TACKLING GLOBAL POVERTY</dc:title>
  <dc:creator>Robyn Trubey (1708724)</dc:creator>
  <cp:lastModifiedBy>Robyn Trubey (1708724)</cp:lastModifiedBy>
  <cp:revision>37</cp:revision>
  <dcterms:created xsi:type="dcterms:W3CDTF">2019-04-26T12:48:20Z</dcterms:created>
  <dcterms:modified xsi:type="dcterms:W3CDTF">2019-04-30T22:10:46Z</dcterms:modified>
</cp:coreProperties>
</file>