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6" r:id="rId2"/>
    <p:sldId id="257" r:id="rId3"/>
    <p:sldId id="286" r:id="rId4"/>
    <p:sldId id="259" r:id="rId5"/>
    <p:sldId id="260" r:id="rId6"/>
    <p:sldId id="261" r:id="rId7"/>
    <p:sldId id="262" r:id="rId8"/>
    <p:sldId id="263" r:id="rId9"/>
    <p:sldId id="264" r:id="rId10"/>
    <p:sldId id="266" r:id="rId11"/>
    <p:sldId id="267" r:id="rId12"/>
    <p:sldId id="268" r:id="rId13"/>
    <p:sldId id="269" r:id="rId14"/>
    <p:sldId id="265" r:id="rId15"/>
    <p:sldId id="270" r:id="rId16"/>
    <p:sldId id="271" r:id="rId17"/>
    <p:sldId id="272" r:id="rId18"/>
    <p:sldId id="288" r:id="rId19"/>
    <p:sldId id="274" r:id="rId20"/>
    <p:sldId id="275" r:id="rId21"/>
    <p:sldId id="279" r:id="rId22"/>
    <p:sldId id="276" r:id="rId23"/>
    <p:sldId id="277" r:id="rId24"/>
    <p:sldId id="278" r:id="rId25"/>
    <p:sldId id="280" r:id="rId26"/>
    <p:sldId id="281" r:id="rId27"/>
    <p:sldId id="282" r:id="rId28"/>
    <p:sldId id="284" r:id="rId29"/>
    <p:sldId id="285" r:id="rId30"/>
    <p:sldId id="283" r:id="rId31"/>
    <p:sldId id="273" r:id="rId32"/>
    <p:sldId id="289" r:id="rId33"/>
    <p:sldId id="287"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6263" autoAdjust="0"/>
  </p:normalViewPr>
  <p:slideViewPr>
    <p:cSldViewPr snapToGrid="0">
      <p:cViewPr varScale="1">
        <p:scale>
          <a:sx n="51" d="100"/>
          <a:sy n="51" d="100"/>
        </p:scale>
        <p:origin x="122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860C3B-028C-4A9F-AF68-341E7376C687}" type="datetimeFigureOut">
              <a:rPr lang="en-GB" smtClean="0"/>
              <a:t>12/03/2020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670771-C60B-4CEF-AE88-07EF2F87937D}" type="slidenum">
              <a:rPr lang="en-GB" smtClean="0"/>
              <a:t>‹#›</a:t>
            </a:fld>
            <a:endParaRPr lang="en-GB"/>
          </a:p>
        </p:txBody>
      </p:sp>
    </p:spTree>
    <p:extLst>
      <p:ext uri="{BB962C8B-B14F-4D97-AF65-F5344CB8AC3E}">
        <p14:creationId xmlns:p14="http://schemas.microsoft.com/office/powerpoint/2010/main" val="17677782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5</a:t>
            </a:fld>
            <a:endParaRPr lang="en-GB"/>
          </a:p>
        </p:txBody>
      </p:sp>
    </p:spTree>
    <p:extLst>
      <p:ext uri="{BB962C8B-B14F-4D97-AF65-F5344CB8AC3E}">
        <p14:creationId xmlns:p14="http://schemas.microsoft.com/office/powerpoint/2010/main" val="4000215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50000"/>
              </a:lnSpc>
              <a:buNone/>
            </a:pPr>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7</a:t>
            </a:fld>
            <a:endParaRPr lang="en-GB"/>
          </a:p>
        </p:txBody>
      </p:sp>
    </p:spTree>
    <p:extLst>
      <p:ext uri="{BB962C8B-B14F-4D97-AF65-F5344CB8AC3E}">
        <p14:creationId xmlns:p14="http://schemas.microsoft.com/office/powerpoint/2010/main" val="32956571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8</a:t>
            </a:fld>
            <a:endParaRPr lang="en-GB"/>
          </a:p>
        </p:txBody>
      </p:sp>
    </p:spTree>
    <p:extLst>
      <p:ext uri="{BB962C8B-B14F-4D97-AF65-F5344CB8AC3E}">
        <p14:creationId xmlns:p14="http://schemas.microsoft.com/office/powerpoint/2010/main" val="27054177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10</a:t>
            </a:fld>
            <a:endParaRPr lang="en-GB"/>
          </a:p>
        </p:txBody>
      </p:sp>
    </p:spTree>
    <p:extLst>
      <p:ext uri="{BB962C8B-B14F-4D97-AF65-F5344CB8AC3E}">
        <p14:creationId xmlns:p14="http://schemas.microsoft.com/office/powerpoint/2010/main" val="9428226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11</a:t>
            </a:fld>
            <a:endParaRPr lang="en-GB"/>
          </a:p>
        </p:txBody>
      </p:sp>
    </p:spTree>
    <p:extLst>
      <p:ext uri="{BB962C8B-B14F-4D97-AF65-F5344CB8AC3E}">
        <p14:creationId xmlns:p14="http://schemas.microsoft.com/office/powerpoint/2010/main" val="33473078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12</a:t>
            </a:fld>
            <a:endParaRPr lang="en-GB"/>
          </a:p>
        </p:txBody>
      </p:sp>
    </p:spTree>
    <p:extLst>
      <p:ext uri="{BB962C8B-B14F-4D97-AF65-F5344CB8AC3E}">
        <p14:creationId xmlns:p14="http://schemas.microsoft.com/office/powerpoint/2010/main" val="6372115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13</a:t>
            </a:fld>
            <a:endParaRPr lang="en-GB"/>
          </a:p>
        </p:txBody>
      </p:sp>
    </p:spTree>
    <p:extLst>
      <p:ext uri="{BB962C8B-B14F-4D97-AF65-F5344CB8AC3E}">
        <p14:creationId xmlns:p14="http://schemas.microsoft.com/office/powerpoint/2010/main" val="4804270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14</a:t>
            </a:fld>
            <a:endParaRPr lang="en-GB"/>
          </a:p>
        </p:txBody>
      </p:sp>
    </p:spTree>
    <p:extLst>
      <p:ext uri="{BB962C8B-B14F-4D97-AF65-F5344CB8AC3E}">
        <p14:creationId xmlns:p14="http://schemas.microsoft.com/office/powerpoint/2010/main" val="30700697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19</a:t>
            </a:fld>
            <a:endParaRPr lang="en-GB"/>
          </a:p>
        </p:txBody>
      </p:sp>
    </p:spTree>
    <p:extLst>
      <p:ext uri="{BB962C8B-B14F-4D97-AF65-F5344CB8AC3E}">
        <p14:creationId xmlns:p14="http://schemas.microsoft.com/office/powerpoint/2010/main" val="20423437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20</a:t>
            </a:fld>
            <a:endParaRPr lang="en-GB"/>
          </a:p>
        </p:txBody>
      </p:sp>
    </p:spTree>
    <p:extLst>
      <p:ext uri="{BB962C8B-B14F-4D97-AF65-F5344CB8AC3E}">
        <p14:creationId xmlns:p14="http://schemas.microsoft.com/office/powerpoint/2010/main" val="24183617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21</a:t>
            </a:fld>
            <a:endParaRPr lang="en-GB"/>
          </a:p>
        </p:txBody>
      </p:sp>
    </p:spTree>
    <p:extLst>
      <p:ext uri="{BB962C8B-B14F-4D97-AF65-F5344CB8AC3E}">
        <p14:creationId xmlns:p14="http://schemas.microsoft.com/office/powerpoint/2010/main" val="13493671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22</a:t>
            </a:fld>
            <a:endParaRPr lang="en-GB"/>
          </a:p>
        </p:txBody>
      </p:sp>
    </p:spTree>
    <p:extLst>
      <p:ext uri="{BB962C8B-B14F-4D97-AF65-F5344CB8AC3E}">
        <p14:creationId xmlns:p14="http://schemas.microsoft.com/office/powerpoint/2010/main" val="25774896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23</a:t>
            </a:fld>
            <a:endParaRPr lang="en-GB"/>
          </a:p>
        </p:txBody>
      </p:sp>
    </p:spTree>
    <p:extLst>
      <p:ext uri="{BB962C8B-B14F-4D97-AF65-F5344CB8AC3E}">
        <p14:creationId xmlns:p14="http://schemas.microsoft.com/office/powerpoint/2010/main" val="12085930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25</a:t>
            </a:fld>
            <a:endParaRPr lang="en-GB"/>
          </a:p>
        </p:txBody>
      </p:sp>
    </p:spTree>
    <p:extLst>
      <p:ext uri="{BB962C8B-B14F-4D97-AF65-F5344CB8AC3E}">
        <p14:creationId xmlns:p14="http://schemas.microsoft.com/office/powerpoint/2010/main" val="35885143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26</a:t>
            </a:fld>
            <a:endParaRPr lang="en-GB"/>
          </a:p>
        </p:txBody>
      </p:sp>
    </p:spTree>
    <p:extLst>
      <p:ext uri="{BB962C8B-B14F-4D97-AF65-F5344CB8AC3E}">
        <p14:creationId xmlns:p14="http://schemas.microsoft.com/office/powerpoint/2010/main" val="14382866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27</a:t>
            </a:fld>
            <a:endParaRPr lang="en-GB"/>
          </a:p>
        </p:txBody>
      </p:sp>
    </p:spTree>
    <p:extLst>
      <p:ext uri="{BB962C8B-B14F-4D97-AF65-F5344CB8AC3E}">
        <p14:creationId xmlns:p14="http://schemas.microsoft.com/office/powerpoint/2010/main" val="35543113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28</a:t>
            </a:fld>
            <a:endParaRPr lang="en-GB"/>
          </a:p>
        </p:txBody>
      </p:sp>
    </p:spTree>
    <p:extLst>
      <p:ext uri="{BB962C8B-B14F-4D97-AF65-F5344CB8AC3E}">
        <p14:creationId xmlns:p14="http://schemas.microsoft.com/office/powerpoint/2010/main" val="24153087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30</a:t>
            </a:fld>
            <a:endParaRPr lang="en-GB"/>
          </a:p>
        </p:txBody>
      </p:sp>
    </p:spTree>
    <p:extLst>
      <p:ext uri="{BB962C8B-B14F-4D97-AF65-F5344CB8AC3E}">
        <p14:creationId xmlns:p14="http://schemas.microsoft.com/office/powerpoint/2010/main" val="32536923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8C052B39-1205-4366-A243-62D65CB4AAE1}" type="datetimeFigureOut">
              <a:rPr lang="en-GB" smtClean="0"/>
              <a:t>12/03/2020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378183771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052B39-1205-4366-A243-62D65CB4AAE1}" type="datetimeFigureOut">
              <a:rPr lang="en-GB" smtClean="0"/>
              <a:t>12/03/2020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368734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8C052B39-1205-4366-A243-62D65CB4AAE1}" type="datetimeFigureOut">
              <a:rPr lang="en-GB" smtClean="0"/>
              <a:t>12/03/2020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366980477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8C052B39-1205-4366-A243-62D65CB4AAE1}" type="datetimeFigureOut">
              <a:rPr lang="en-GB" smtClean="0"/>
              <a:t>12/03/2020</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2499325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8C052B39-1205-4366-A243-62D65CB4AAE1}" type="datetimeFigureOut">
              <a:rPr lang="en-GB" smtClean="0"/>
              <a:t>12/03/2020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8EBBE7-30E9-41A7-AF30-1DD27ABCC425}"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930901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052B39-1205-4366-A243-62D65CB4AAE1}" type="datetimeFigureOut">
              <a:rPr lang="en-GB" smtClean="0"/>
              <a:t>12/03/2020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2854695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052B39-1205-4366-A243-62D65CB4AAE1}" type="datetimeFigureOut">
              <a:rPr lang="en-GB" smtClean="0"/>
              <a:t>12/03/2020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3710409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8C052B39-1205-4366-A243-62D65CB4AAE1}" type="datetimeFigureOut">
              <a:rPr lang="en-GB" smtClean="0"/>
              <a:t>12/03/2020</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4019179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C052B39-1205-4366-A243-62D65CB4AAE1}" type="datetimeFigureOut">
              <a:rPr lang="en-GB" smtClean="0"/>
              <a:t>12/03/2020</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2387746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052B39-1205-4366-A243-62D65CB4AAE1}"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1353034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052B39-1205-4366-A243-62D65CB4AAE1}"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1540523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8C052B39-1205-4366-A243-62D65CB4AAE1}" type="datetimeFigureOut">
              <a:rPr lang="en-GB" smtClean="0"/>
              <a:t>12/03/2020</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F38EBBE7-30E9-41A7-AF30-1DD27ABCC425}" type="slidenum">
              <a:rPr lang="en-GB" smtClean="0"/>
              <a:t>‹#›</a:t>
            </a:fld>
            <a:endParaRPr lang="en-GB"/>
          </a:p>
        </p:txBody>
      </p:sp>
    </p:spTree>
    <p:extLst>
      <p:ext uri="{BB962C8B-B14F-4D97-AF65-F5344CB8AC3E}">
        <p14:creationId xmlns:p14="http://schemas.microsoft.com/office/powerpoint/2010/main" val="41163300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s0UyThOc4OY"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northamptonshire.gov.uk/councilservices/children-families-education/early-years/Documents/Emotional%20Milestone%20in%20the%20early%20years.pdf" TargetMode="External"/><Relationship Id="rId2" Type="http://schemas.openxmlformats.org/officeDocument/2006/relationships/hyperlink" Target="https://www.simplypsychology.org/attachment.html" TargetMode="External"/><Relationship Id="rId1" Type="http://schemas.openxmlformats.org/officeDocument/2006/relationships/slideLayout" Target="../slideLayouts/slideLayout2.xml"/><Relationship Id="rId4" Type="http://schemas.openxmlformats.org/officeDocument/2006/relationships/hyperlink" Target="https://www.youtube.com/watch?v=s0UyThOc4O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56C18-F300-411C-8FDF-0BF7424FDEA9}"/>
              </a:ext>
            </a:extLst>
          </p:cNvPr>
          <p:cNvSpPr>
            <a:spLocks noGrp="1"/>
          </p:cNvSpPr>
          <p:nvPr>
            <p:ph type="ctrTitle"/>
          </p:nvPr>
        </p:nvSpPr>
        <p:spPr>
          <a:xfrm>
            <a:off x="1448499" y="2235200"/>
            <a:ext cx="9144000" cy="2387600"/>
          </a:xfrm>
        </p:spPr>
        <p:txBody>
          <a:bodyPr/>
          <a:lstStyle/>
          <a:p>
            <a:r>
              <a:rPr lang="en-GB" dirty="0"/>
              <a:t>Emotional Development &amp; Attachment</a:t>
            </a:r>
          </a:p>
        </p:txBody>
      </p:sp>
    </p:spTree>
    <p:extLst>
      <p:ext uri="{BB962C8B-B14F-4D97-AF65-F5344CB8AC3E}">
        <p14:creationId xmlns:p14="http://schemas.microsoft.com/office/powerpoint/2010/main" val="1583359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E1EAA-2551-4E97-A793-7C5B6E362C03}"/>
              </a:ext>
            </a:extLst>
          </p:cNvPr>
          <p:cNvSpPr>
            <a:spLocks noGrp="1"/>
          </p:cNvSpPr>
          <p:nvPr>
            <p:ph type="title"/>
          </p:nvPr>
        </p:nvSpPr>
        <p:spPr>
          <a:xfrm>
            <a:off x="2231136" y="964692"/>
            <a:ext cx="7729728" cy="813774"/>
          </a:xfrm>
        </p:spPr>
        <p:txBody>
          <a:bodyPr/>
          <a:lstStyle/>
          <a:p>
            <a:r>
              <a:rPr lang="en-GB" dirty="0"/>
              <a:t>Objectives</a:t>
            </a:r>
          </a:p>
        </p:txBody>
      </p:sp>
      <p:sp>
        <p:nvSpPr>
          <p:cNvPr id="3" name="Content Placeholder 2">
            <a:extLst>
              <a:ext uri="{FF2B5EF4-FFF2-40B4-BE49-F238E27FC236}">
                <a16:creationId xmlns:a16="http://schemas.microsoft.com/office/drawing/2014/main" id="{0FEC267D-B10A-4582-B52C-680F47725EC3}"/>
              </a:ext>
            </a:extLst>
          </p:cNvPr>
          <p:cNvSpPr>
            <a:spLocks noGrp="1"/>
          </p:cNvSpPr>
          <p:nvPr>
            <p:ph idx="1"/>
          </p:nvPr>
        </p:nvSpPr>
        <p:spPr>
          <a:xfrm>
            <a:off x="1633361" y="2509076"/>
            <a:ext cx="8925278" cy="3101983"/>
          </a:xfrm>
        </p:spPr>
        <p:txBody>
          <a:bodyPr/>
          <a:lstStyle/>
          <a:p>
            <a:pPr fontAlgn="base"/>
            <a:r>
              <a:rPr lang="en-GB" sz="2800" dirty="0">
                <a:latin typeface="+mj-lt"/>
                <a:cs typeface="Arial" panose="020B0604020202020204" pitchFamily="34" charset="0"/>
              </a:rPr>
              <a:t>Students will be able to discuss the development of early emotions and emotional understanding within children.</a:t>
            </a:r>
          </a:p>
          <a:p>
            <a:pPr fontAlgn="base"/>
            <a:endParaRPr lang="en-GB" sz="2800" dirty="0">
              <a:latin typeface="+mj-lt"/>
              <a:cs typeface="Arial" panose="020B0604020202020204" pitchFamily="34" charset="0"/>
            </a:endParaRPr>
          </a:p>
          <a:p>
            <a:pPr fontAlgn="base"/>
            <a:r>
              <a:rPr lang="en-GB" sz="2800" dirty="0">
                <a:latin typeface="+mj-lt"/>
                <a:cs typeface="Arial" panose="020B0604020202020204" pitchFamily="34" charset="0"/>
              </a:rPr>
              <a:t>Students will be able to illustrate ‘attachment theory.’ </a:t>
            </a:r>
          </a:p>
          <a:p>
            <a:endParaRPr lang="en-GB" i="1" dirty="0"/>
          </a:p>
        </p:txBody>
      </p:sp>
    </p:spTree>
    <p:extLst>
      <p:ext uri="{BB962C8B-B14F-4D97-AF65-F5344CB8AC3E}">
        <p14:creationId xmlns:p14="http://schemas.microsoft.com/office/powerpoint/2010/main" val="422630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9A83A-46E3-40DD-971A-D79670908F19}"/>
              </a:ext>
            </a:extLst>
          </p:cNvPr>
          <p:cNvSpPr>
            <a:spLocks noGrp="1"/>
          </p:cNvSpPr>
          <p:nvPr>
            <p:ph type="title"/>
          </p:nvPr>
        </p:nvSpPr>
        <p:spPr>
          <a:xfrm>
            <a:off x="2231136" y="660773"/>
            <a:ext cx="7729728" cy="914400"/>
          </a:xfrm>
        </p:spPr>
        <p:txBody>
          <a:bodyPr/>
          <a:lstStyle/>
          <a:p>
            <a:r>
              <a:rPr lang="en-GB" dirty="0"/>
              <a:t>Early emotions in children</a:t>
            </a:r>
          </a:p>
        </p:txBody>
      </p:sp>
      <p:sp>
        <p:nvSpPr>
          <p:cNvPr id="3" name="Content Placeholder 2">
            <a:extLst>
              <a:ext uri="{FF2B5EF4-FFF2-40B4-BE49-F238E27FC236}">
                <a16:creationId xmlns:a16="http://schemas.microsoft.com/office/drawing/2014/main" id="{D57ADD2E-3B3D-438C-BDD9-68571EBF98D8}"/>
              </a:ext>
            </a:extLst>
          </p:cNvPr>
          <p:cNvSpPr>
            <a:spLocks noGrp="1"/>
          </p:cNvSpPr>
          <p:nvPr>
            <p:ph idx="1"/>
          </p:nvPr>
        </p:nvSpPr>
        <p:spPr>
          <a:xfrm>
            <a:off x="837719" y="2165684"/>
            <a:ext cx="10516562" cy="4514248"/>
          </a:xfrm>
        </p:spPr>
        <p:txBody>
          <a:bodyPr>
            <a:normAutofit/>
          </a:bodyPr>
          <a:lstStyle/>
          <a:p>
            <a:pPr marL="0" indent="0">
              <a:lnSpc>
                <a:spcPct val="150000"/>
              </a:lnSpc>
              <a:buNone/>
            </a:pPr>
            <a:r>
              <a:rPr lang="en-GB" sz="2400" dirty="0"/>
              <a:t>The topic of child development has been something that has been studied a lot over the last few decades. </a:t>
            </a:r>
          </a:p>
          <a:p>
            <a:pPr marL="0" indent="0">
              <a:lnSpc>
                <a:spcPct val="150000"/>
              </a:lnSpc>
              <a:buNone/>
            </a:pPr>
            <a:r>
              <a:rPr lang="en-GB" sz="2400" dirty="0"/>
              <a:t>When looking at a child’s development, it can be seen that during a child’s first five years of their lives the growth that happens within their brains is unimaginable.  </a:t>
            </a:r>
          </a:p>
          <a:p>
            <a:pPr marL="0" indent="0">
              <a:lnSpc>
                <a:spcPct val="150000"/>
              </a:lnSpc>
              <a:buNone/>
            </a:pPr>
            <a:r>
              <a:rPr lang="en-GB" sz="2400" dirty="0"/>
              <a:t>Within the first five years of their lives, children’s growth is the most rapid; these being the years which a child grows emotionally; socially; cognitively and physically. </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2651230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D853B-86E5-4295-A853-19AFCB1F3D49}"/>
              </a:ext>
            </a:extLst>
          </p:cNvPr>
          <p:cNvSpPr>
            <a:spLocks noGrp="1"/>
          </p:cNvSpPr>
          <p:nvPr>
            <p:ph type="title"/>
          </p:nvPr>
        </p:nvSpPr>
        <p:spPr>
          <a:xfrm>
            <a:off x="2231136" y="526990"/>
            <a:ext cx="7729728" cy="873957"/>
          </a:xfrm>
        </p:spPr>
        <p:txBody>
          <a:bodyPr>
            <a:normAutofit/>
          </a:bodyPr>
          <a:lstStyle/>
          <a:p>
            <a:r>
              <a:rPr lang="en-GB" dirty="0"/>
              <a:t>Early emotions in children</a:t>
            </a:r>
          </a:p>
        </p:txBody>
      </p:sp>
      <p:sp>
        <p:nvSpPr>
          <p:cNvPr id="3" name="Content Placeholder 2">
            <a:extLst>
              <a:ext uri="{FF2B5EF4-FFF2-40B4-BE49-F238E27FC236}">
                <a16:creationId xmlns:a16="http://schemas.microsoft.com/office/drawing/2014/main" id="{2B37C154-11A4-4958-8FA8-397A7AFD57F0}"/>
              </a:ext>
            </a:extLst>
          </p:cNvPr>
          <p:cNvSpPr>
            <a:spLocks noGrp="1"/>
          </p:cNvSpPr>
          <p:nvPr>
            <p:ph idx="1"/>
          </p:nvPr>
        </p:nvSpPr>
        <p:spPr>
          <a:xfrm>
            <a:off x="1182945" y="1872586"/>
            <a:ext cx="9826110" cy="4339080"/>
          </a:xfrm>
        </p:spPr>
        <p:txBody>
          <a:bodyPr>
            <a:normAutofit/>
          </a:bodyPr>
          <a:lstStyle/>
          <a:p>
            <a:pPr marL="0" indent="0">
              <a:lnSpc>
                <a:spcPct val="150000"/>
              </a:lnSpc>
              <a:buNone/>
            </a:pPr>
            <a:r>
              <a:rPr lang="en-GB" sz="2400" dirty="0"/>
              <a:t>Through studying children’s emotions, it can help understand children’s way of thinking and their intelligences. </a:t>
            </a:r>
          </a:p>
          <a:p>
            <a:pPr marL="0" indent="0">
              <a:lnSpc>
                <a:spcPct val="150000"/>
              </a:lnSpc>
              <a:buNone/>
            </a:pPr>
            <a:r>
              <a:rPr lang="en-GB" sz="2400" dirty="0"/>
              <a:t>In studying children, we can also try to understand why some children have difficulties or delays in certain situations and how and when to give them to correct support in order to help them. </a:t>
            </a:r>
          </a:p>
          <a:p>
            <a:pPr marL="0" indent="0">
              <a:lnSpc>
                <a:spcPct val="150000"/>
              </a:lnSpc>
              <a:buNone/>
            </a:pPr>
            <a:r>
              <a:rPr lang="en-GB" sz="2400" dirty="0"/>
              <a:t>It can also show any social or environmental factors that may be affecting a child, whether it be mentally, physically or emotionally. </a:t>
            </a:r>
          </a:p>
        </p:txBody>
      </p:sp>
    </p:spTree>
    <p:extLst>
      <p:ext uri="{BB962C8B-B14F-4D97-AF65-F5344CB8AC3E}">
        <p14:creationId xmlns:p14="http://schemas.microsoft.com/office/powerpoint/2010/main" val="1254346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1E0A8-B552-48C6-97CA-E9FB496290BE}"/>
              </a:ext>
            </a:extLst>
          </p:cNvPr>
          <p:cNvSpPr>
            <a:spLocks noGrp="1"/>
          </p:cNvSpPr>
          <p:nvPr>
            <p:ph type="title"/>
          </p:nvPr>
        </p:nvSpPr>
        <p:spPr>
          <a:xfrm>
            <a:off x="2231136" y="494538"/>
            <a:ext cx="7729728" cy="861858"/>
          </a:xfrm>
        </p:spPr>
        <p:txBody>
          <a:bodyPr/>
          <a:lstStyle/>
          <a:p>
            <a:r>
              <a:rPr lang="en-GB" dirty="0"/>
              <a:t>Early emotions in children</a:t>
            </a:r>
          </a:p>
        </p:txBody>
      </p:sp>
      <p:sp>
        <p:nvSpPr>
          <p:cNvPr id="3" name="Content Placeholder 2">
            <a:extLst>
              <a:ext uri="{FF2B5EF4-FFF2-40B4-BE49-F238E27FC236}">
                <a16:creationId xmlns:a16="http://schemas.microsoft.com/office/drawing/2014/main" id="{8A5D19E3-45B1-4758-A072-D5131138349A}"/>
              </a:ext>
            </a:extLst>
          </p:cNvPr>
          <p:cNvSpPr>
            <a:spLocks noGrp="1"/>
          </p:cNvSpPr>
          <p:nvPr>
            <p:ph idx="1"/>
          </p:nvPr>
        </p:nvSpPr>
        <p:spPr>
          <a:xfrm>
            <a:off x="1159202" y="1828800"/>
            <a:ext cx="9873595" cy="4534662"/>
          </a:xfrm>
        </p:spPr>
        <p:txBody>
          <a:bodyPr>
            <a:normAutofit/>
          </a:bodyPr>
          <a:lstStyle/>
          <a:p>
            <a:pPr marL="0" indent="0">
              <a:buNone/>
            </a:pPr>
            <a:r>
              <a:rPr lang="en-GB" sz="2400" dirty="0"/>
              <a:t>When looking at the emotional development of children, there are different studies in which can be conducted, however there must be certain criteria in studying children, due to ethical issues. </a:t>
            </a:r>
          </a:p>
          <a:p>
            <a:pPr marL="0" indent="0">
              <a:buNone/>
            </a:pPr>
            <a:r>
              <a:rPr lang="en-GB" sz="2400" dirty="0"/>
              <a:t>Some of these studies consist of: </a:t>
            </a:r>
          </a:p>
          <a:p>
            <a:pPr algn="ctr"/>
            <a:r>
              <a:rPr lang="en-GB" sz="2400" dirty="0"/>
              <a:t>Case studies</a:t>
            </a:r>
          </a:p>
          <a:p>
            <a:pPr algn="ctr"/>
            <a:r>
              <a:rPr lang="en-GB" sz="2400" dirty="0"/>
              <a:t>Cross Sectional Studies</a:t>
            </a:r>
          </a:p>
          <a:p>
            <a:pPr algn="ctr"/>
            <a:r>
              <a:rPr lang="en-GB" sz="2400" dirty="0"/>
              <a:t>Longitudinal Studies</a:t>
            </a:r>
          </a:p>
          <a:p>
            <a:pPr marL="0" indent="0" algn="ctr">
              <a:buNone/>
            </a:pPr>
            <a:endParaRPr lang="en-GB" sz="2100" dirty="0"/>
          </a:p>
        </p:txBody>
      </p:sp>
    </p:spTree>
    <p:extLst>
      <p:ext uri="{BB962C8B-B14F-4D97-AF65-F5344CB8AC3E}">
        <p14:creationId xmlns:p14="http://schemas.microsoft.com/office/powerpoint/2010/main" val="2375604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83603-5F25-471A-B08E-BF5962662D75}"/>
              </a:ext>
            </a:extLst>
          </p:cNvPr>
          <p:cNvSpPr>
            <a:spLocks noGrp="1"/>
          </p:cNvSpPr>
          <p:nvPr>
            <p:ph type="title"/>
          </p:nvPr>
        </p:nvSpPr>
        <p:spPr>
          <a:xfrm>
            <a:off x="2231136" y="452388"/>
            <a:ext cx="7729728" cy="860887"/>
          </a:xfrm>
        </p:spPr>
        <p:txBody>
          <a:bodyPr>
            <a:normAutofit/>
          </a:bodyPr>
          <a:lstStyle/>
          <a:p>
            <a:r>
              <a:rPr lang="en-GB" dirty="0"/>
              <a:t>Early emotions in children</a:t>
            </a:r>
          </a:p>
        </p:txBody>
      </p:sp>
      <p:sp>
        <p:nvSpPr>
          <p:cNvPr id="3" name="Content Placeholder 2">
            <a:extLst>
              <a:ext uri="{FF2B5EF4-FFF2-40B4-BE49-F238E27FC236}">
                <a16:creationId xmlns:a16="http://schemas.microsoft.com/office/drawing/2014/main" id="{BD25D38A-468E-4887-84E8-77EC0D959152}"/>
              </a:ext>
            </a:extLst>
          </p:cNvPr>
          <p:cNvSpPr>
            <a:spLocks noGrp="1"/>
          </p:cNvSpPr>
          <p:nvPr>
            <p:ph idx="1"/>
          </p:nvPr>
        </p:nvSpPr>
        <p:spPr>
          <a:xfrm>
            <a:off x="1173296" y="1720900"/>
            <a:ext cx="9845407" cy="4426752"/>
          </a:xfrm>
        </p:spPr>
        <p:txBody>
          <a:bodyPr>
            <a:normAutofit/>
          </a:bodyPr>
          <a:lstStyle/>
          <a:p>
            <a:pPr marL="0" indent="0">
              <a:lnSpc>
                <a:spcPct val="150000"/>
              </a:lnSpc>
              <a:buNone/>
            </a:pPr>
            <a:r>
              <a:rPr lang="en-GB" sz="2200" dirty="0"/>
              <a:t>In the past, emotions were seen as a completely different entity to cognition and behaviour but recent research has acknowledged that these characteristics actually influence each other. </a:t>
            </a:r>
          </a:p>
          <a:p>
            <a:pPr marL="0" indent="0">
              <a:lnSpc>
                <a:spcPct val="150000"/>
              </a:lnSpc>
              <a:buNone/>
            </a:pPr>
            <a:r>
              <a:rPr lang="en-GB" sz="2200" dirty="0"/>
              <a:t>For example; a negative past experience that made a person feel uncomfortable or sad, could be the basis in which a person behaves in a certain situation. </a:t>
            </a:r>
          </a:p>
          <a:p>
            <a:pPr marL="0" indent="0">
              <a:lnSpc>
                <a:spcPct val="150000"/>
              </a:lnSpc>
              <a:buNone/>
            </a:pPr>
            <a:r>
              <a:rPr lang="en-GB" sz="2200" dirty="0"/>
              <a:t>This meaning that a person will behave in a certain way, depending on their knowledge and emotions towards the situation. </a:t>
            </a:r>
          </a:p>
        </p:txBody>
      </p:sp>
      <p:sp>
        <p:nvSpPr>
          <p:cNvPr id="4" name="TextBox 3">
            <a:extLst>
              <a:ext uri="{FF2B5EF4-FFF2-40B4-BE49-F238E27FC236}">
                <a16:creationId xmlns:a16="http://schemas.microsoft.com/office/drawing/2014/main" id="{2B9E38C9-2687-4385-AAB5-2F75B333417D}"/>
              </a:ext>
            </a:extLst>
          </p:cNvPr>
          <p:cNvSpPr txBox="1"/>
          <p:nvPr/>
        </p:nvSpPr>
        <p:spPr>
          <a:xfrm>
            <a:off x="10256704" y="6444840"/>
            <a:ext cx="2137273" cy="369332"/>
          </a:xfrm>
          <a:prstGeom prst="rect">
            <a:avLst/>
          </a:prstGeom>
          <a:noFill/>
        </p:spPr>
        <p:txBody>
          <a:bodyPr wrap="square" rtlCol="0">
            <a:spAutoFit/>
          </a:bodyPr>
          <a:lstStyle/>
          <a:p>
            <a:r>
              <a:rPr lang="en-GB" dirty="0"/>
              <a:t>(Smith, </a:t>
            </a:r>
            <a:r>
              <a:rPr lang="en-GB" i="1" dirty="0"/>
              <a:t>et al, </a:t>
            </a:r>
            <a:r>
              <a:rPr lang="en-GB" dirty="0"/>
              <a:t>2011)</a:t>
            </a:r>
          </a:p>
        </p:txBody>
      </p:sp>
    </p:spTree>
    <p:extLst>
      <p:ext uri="{BB962C8B-B14F-4D97-AF65-F5344CB8AC3E}">
        <p14:creationId xmlns:p14="http://schemas.microsoft.com/office/powerpoint/2010/main" val="1585961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2E6F2-4313-47F6-B20E-42079979370D}"/>
              </a:ext>
            </a:extLst>
          </p:cNvPr>
          <p:cNvSpPr>
            <a:spLocks noGrp="1"/>
          </p:cNvSpPr>
          <p:nvPr>
            <p:ph type="title"/>
          </p:nvPr>
        </p:nvSpPr>
        <p:spPr>
          <a:xfrm>
            <a:off x="2231136" y="364398"/>
            <a:ext cx="7729728" cy="786625"/>
          </a:xfrm>
        </p:spPr>
        <p:txBody>
          <a:bodyPr>
            <a:normAutofit/>
          </a:bodyPr>
          <a:lstStyle/>
          <a:p>
            <a:r>
              <a:rPr lang="en-GB" dirty="0"/>
              <a:t>Early emotions in children</a:t>
            </a:r>
          </a:p>
        </p:txBody>
      </p:sp>
      <p:sp>
        <p:nvSpPr>
          <p:cNvPr id="3" name="Content Placeholder 2">
            <a:extLst>
              <a:ext uri="{FF2B5EF4-FFF2-40B4-BE49-F238E27FC236}">
                <a16:creationId xmlns:a16="http://schemas.microsoft.com/office/drawing/2014/main" id="{0197CFE6-CE0E-49F8-B695-C1F86BD82A28}"/>
              </a:ext>
            </a:extLst>
          </p:cNvPr>
          <p:cNvSpPr>
            <a:spLocks noGrp="1"/>
          </p:cNvSpPr>
          <p:nvPr>
            <p:ph idx="1"/>
          </p:nvPr>
        </p:nvSpPr>
        <p:spPr>
          <a:xfrm>
            <a:off x="1200434" y="1685580"/>
            <a:ext cx="9791131" cy="4583017"/>
          </a:xfrm>
        </p:spPr>
        <p:txBody>
          <a:bodyPr>
            <a:normAutofit/>
          </a:bodyPr>
          <a:lstStyle/>
          <a:p>
            <a:pPr marL="0" indent="0">
              <a:lnSpc>
                <a:spcPct val="150000"/>
              </a:lnSpc>
              <a:buNone/>
            </a:pPr>
            <a:r>
              <a:rPr lang="en-GB" sz="2400" dirty="0"/>
              <a:t>Emotions are visible at birth. Babies can be seen to show indications of emotion as young as new born. </a:t>
            </a:r>
          </a:p>
          <a:p>
            <a:pPr marL="0" indent="0">
              <a:lnSpc>
                <a:spcPct val="150000"/>
              </a:lnSpc>
              <a:buNone/>
            </a:pPr>
            <a:r>
              <a:rPr lang="en-GB" sz="2400" dirty="0"/>
              <a:t>A study by </a:t>
            </a:r>
            <a:r>
              <a:rPr lang="en-GB" sz="2400" dirty="0" err="1"/>
              <a:t>Ganchrow</a:t>
            </a:r>
            <a:r>
              <a:rPr lang="en-GB" sz="2400" dirty="0"/>
              <a:t> </a:t>
            </a:r>
            <a:r>
              <a:rPr lang="en-GB" sz="2400" i="1" dirty="0"/>
              <a:t>et al</a:t>
            </a:r>
            <a:r>
              <a:rPr lang="en-GB" sz="2400" dirty="0"/>
              <a:t> (1983) showed that babies that were having their first ever feed could be seen to show emotions towards the milk in which they were being fed.  The babies which were being fed the sweet solution of milk, were seen to have perched the corner of their lips upwards (smiling) and the babies which were being fed the more bitter milk, were seen to have the corner of their mouths drooped. </a:t>
            </a:r>
          </a:p>
        </p:txBody>
      </p:sp>
    </p:spTree>
    <p:extLst>
      <p:ext uri="{BB962C8B-B14F-4D97-AF65-F5344CB8AC3E}">
        <p14:creationId xmlns:p14="http://schemas.microsoft.com/office/powerpoint/2010/main" val="983596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91312-2B89-44BC-99E0-6E73020E83FF}"/>
              </a:ext>
            </a:extLst>
          </p:cNvPr>
          <p:cNvSpPr>
            <a:spLocks noGrp="1"/>
          </p:cNvSpPr>
          <p:nvPr>
            <p:ph type="title"/>
          </p:nvPr>
        </p:nvSpPr>
        <p:spPr>
          <a:xfrm>
            <a:off x="2231136" y="396608"/>
            <a:ext cx="7729728" cy="815248"/>
          </a:xfrm>
        </p:spPr>
        <p:txBody>
          <a:bodyPr/>
          <a:lstStyle/>
          <a:p>
            <a:r>
              <a:rPr lang="en-GB" dirty="0"/>
              <a:t>Early emotions in children</a:t>
            </a:r>
          </a:p>
        </p:txBody>
      </p:sp>
      <p:sp>
        <p:nvSpPr>
          <p:cNvPr id="3" name="Content Placeholder 2">
            <a:extLst>
              <a:ext uri="{FF2B5EF4-FFF2-40B4-BE49-F238E27FC236}">
                <a16:creationId xmlns:a16="http://schemas.microsoft.com/office/drawing/2014/main" id="{B3923D90-EDFA-41C9-8DF3-E44649244E1F}"/>
              </a:ext>
            </a:extLst>
          </p:cNvPr>
          <p:cNvSpPr>
            <a:spLocks noGrp="1"/>
          </p:cNvSpPr>
          <p:nvPr>
            <p:ph idx="1"/>
          </p:nvPr>
        </p:nvSpPr>
        <p:spPr>
          <a:xfrm>
            <a:off x="1225736" y="1674565"/>
            <a:ext cx="9740527" cy="4528171"/>
          </a:xfrm>
        </p:spPr>
        <p:txBody>
          <a:bodyPr/>
          <a:lstStyle/>
          <a:p>
            <a:pPr marL="0" indent="0">
              <a:buNone/>
            </a:pPr>
            <a:r>
              <a:rPr lang="en-GB" sz="2400" dirty="0"/>
              <a:t>Within the first few months of a child’s life, the emotions in which are prevalent are the basic/primary emotions. Emotions such as: </a:t>
            </a:r>
          </a:p>
          <a:p>
            <a:pPr marL="0" indent="0">
              <a:buNone/>
            </a:pPr>
            <a:endParaRPr lang="en-GB" dirty="0"/>
          </a:p>
        </p:txBody>
      </p:sp>
      <p:sp>
        <p:nvSpPr>
          <p:cNvPr id="4" name="Rectangle 3">
            <a:extLst>
              <a:ext uri="{FF2B5EF4-FFF2-40B4-BE49-F238E27FC236}">
                <a16:creationId xmlns:a16="http://schemas.microsoft.com/office/drawing/2014/main" id="{D1060D90-1202-45B1-89B0-960072846EE5}"/>
              </a:ext>
            </a:extLst>
          </p:cNvPr>
          <p:cNvSpPr/>
          <p:nvPr/>
        </p:nvSpPr>
        <p:spPr>
          <a:xfrm>
            <a:off x="1483839" y="2956319"/>
            <a:ext cx="2878609" cy="769441"/>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Happiness</a:t>
            </a:r>
          </a:p>
        </p:txBody>
      </p:sp>
      <p:sp>
        <p:nvSpPr>
          <p:cNvPr id="5" name="Rectangle 4">
            <a:extLst>
              <a:ext uri="{FF2B5EF4-FFF2-40B4-BE49-F238E27FC236}">
                <a16:creationId xmlns:a16="http://schemas.microsoft.com/office/drawing/2014/main" id="{EFB98EEA-07EF-4E19-9D17-A5B33FAEB92E}"/>
              </a:ext>
            </a:extLst>
          </p:cNvPr>
          <p:cNvSpPr/>
          <p:nvPr/>
        </p:nvSpPr>
        <p:spPr>
          <a:xfrm>
            <a:off x="2951552" y="3920415"/>
            <a:ext cx="2455031"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Interest</a:t>
            </a:r>
          </a:p>
        </p:txBody>
      </p:sp>
      <p:sp>
        <p:nvSpPr>
          <p:cNvPr id="6" name="Rectangle 5">
            <a:extLst>
              <a:ext uri="{FF2B5EF4-FFF2-40B4-BE49-F238E27FC236}">
                <a16:creationId xmlns:a16="http://schemas.microsoft.com/office/drawing/2014/main" id="{874D7C29-907D-4781-BD46-BE6365E04FDB}"/>
              </a:ext>
            </a:extLst>
          </p:cNvPr>
          <p:cNvSpPr/>
          <p:nvPr/>
        </p:nvSpPr>
        <p:spPr>
          <a:xfrm>
            <a:off x="1483839" y="5007514"/>
            <a:ext cx="2274982" cy="769441"/>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Sadness</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7" name="Rectangle 6">
            <a:extLst>
              <a:ext uri="{FF2B5EF4-FFF2-40B4-BE49-F238E27FC236}">
                <a16:creationId xmlns:a16="http://schemas.microsoft.com/office/drawing/2014/main" id="{BDB525AD-FCD8-4775-8409-E49223F1457C}"/>
              </a:ext>
            </a:extLst>
          </p:cNvPr>
          <p:cNvSpPr/>
          <p:nvPr/>
        </p:nvSpPr>
        <p:spPr>
          <a:xfrm>
            <a:off x="7829554" y="2956318"/>
            <a:ext cx="2550698" cy="769441"/>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Surprise </a:t>
            </a:r>
          </a:p>
        </p:txBody>
      </p:sp>
      <p:sp>
        <p:nvSpPr>
          <p:cNvPr id="8" name="Rectangle 7">
            <a:extLst>
              <a:ext uri="{FF2B5EF4-FFF2-40B4-BE49-F238E27FC236}">
                <a16:creationId xmlns:a16="http://schemas.microsoft.com/office/drawing/2014/main" id="{1C40DFB4-35BC-4305-9AAF-9B4EDDD14943}"/>
              </a:ext>
            </a:extLst>
          </p:cNvPr>
          <p:cNvSpPr/>
          <p:nvPr/>
        </p:nvSpPr>
        <p:spPr>
          <a:xfrm>
            <a:off x="6555091" y="3978052"/>
            <a:ext cx="1373325" cy="769441"/>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Fear</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9" name="Rectangle 8">
            <a:extLst>
              <a:ext uri="{FF2B5EF4-FFF2-40B4-BE49-F238E27FC236}">
                <a16:creationId xmlns:a16="http://schemas.microsoft.com/office/drawing/2014/main" id="{B1F04C08-65DA-4F89-937A-6C7E6EB17A7C}"/>
              </a:ext>
            </a:extLst>
          </p:cNvPr>
          <p:cNvSpPr/>
          <p:nvPr/>
        </p:nvSpPr>
        <p:spPr>
          <a:xfrm>
            <a:off x="9376067" y="3824163"/>
            <a:ext cx="2008370" cy="923330"/>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Anger</a:t>
            </a: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 </a:t>
            </a:r>
          </a:p>
        </p:txBody>
      </p:sp>
      <p:sp>
        <p:nvSpPr>
          <p:cNvPr id="10" name="Rectangle 9">
            <a:extLst>
              <a:ext uri="{FF2B5EF4-FFF2-40B4-BE49-F238E27FC236}">
                <a16:creationId xmlns:a16="http://schemas.microsoft.com/office/drawing/2014/main" id="{E1D87844-509D-4EB7-97DD-3E1CF385C2AE}"/>
              </a:ext>
            </a:extLst>
          </p:cNvPr>
          <p:cNvSpPr/>
          <p:nvPr/>
        </p:nvSpPr>
        <p:spPr>
          <a:xfrm>
            <a:off x="8433181" y="5090394"/>
            <a:ext cx="1318823" cy="769441"/>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Pain</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2311642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ircle(in)">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circle(in)">
                                      <p:cBhvr>
                                        <p:cTn id="22" dur="2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circle(in)">
                                      <p:cBhvr>
                                        <p:cTn id="27" dur="20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circle(in)">
                                      <p:cBhvr>
                                        <p:cTn id="32" dur="20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Effect transition="in" filter="circle(in)">
                                      <p:cBhvr>
                                        <p:cTn id="37" dur="20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39038-EB28-497C-A703-2CA4D8C207DE}"/>
              </a:ext>
            </a:extLst>
          </p:cNvPr>
          <p:cNvSpPr>
            <a:spLocks noGrp="1"/>
          </p:cNvSpPr>
          <p:nvPr>
            <p:ph type="title"/>
          </p:nvPr>
        </p:nvSpPr>
        <p:spPr>
          <a:xfrm>
            <a:off x="2231136" y="347372"/>
            <a:ext cx="7729728" cy="930585"/>
          </a:xfrm>
        </p:spPr>
        <p:txBody>
          <a:bodyPr/>
          <a:lstStyle/>
          <a:p>
            <a:r>
              <a:rPr lang="en-GB" dirty="0"/>
              <a:t>Early emotions in children</a:t>
            </a:r>
          </a:p>
        </p:txBody>
      </p:sp>
      <p:sp>
        <p:nvSpPr>
          <p:cNvPr id="3" name="Content Placeholder 2">
            <a:extLst>
              <a:ext uri="{FF2B5EF4-FFF2-40B4-BE49-F238E27FC236}">
                <a16:creationId xmlns:a16="http://schemas.microsoft.com/office/drawing/2014/main" id="{2455E1A0-C746-40A6-A113-6654D816BA5B}"/>
              </a:ext>
            </a:extLst>
          </p:cNvPr>
          <p:cNvSpPr>
            <a:spLocks noGrp="1"/>
          </p:cNvSpPr>
          <p:nvPr>
            <p:ph idx="1"/>
          </p:nvPr>
        </p:nvSpPr>
        <p:spPr>
          <a:xfrm>
            <a:off x="1264295" y="2313541"/>
            <a:ext cx="9663409" cy="3900211"/>
          </a:xfrm>
        </p:spPr>
        <p:txBody>
          <a:bodyPr>
            <a:normAutofit/>
          </a:bodyPr>
          <a:lstStyle/>
          <a:p>
            <a:pPr marL="0" indent="0">
              <a:lnSpc>
                <a:spcPct val="150000"/>
              </a:lnSpc>
              <a:buNone/>
            </a:pPr>
            <a:r>
              <a:rPr lang="en-GB" sz="2800" dirty="0"/>
              <a:t>When looking at emotional development, the Northamptonshire Mental Health Gateway (2012) created a leaflet for parents and carers, giving them an in-depth insight into the emotional milestones that children meet during their first five years of life. </a:t>
            </a:r>
          </a:p>
        </p:txBody>
      </p:sp>
    </p:spTree>
    <p:extLst>
      <p:ext uri="{BB962C8B-B14F-4D97-AF65-F5344CB8AC3E}">
        <p14:creationId xmlns:p14="http://schemas.microsoft.com/office/powerpoint/2010/main" val="35558894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9EE26-E27B-4093-A6C3-2C7D76AA30BD}"/>
              </a:ext>
            </a:extLst>
          </p:cNvPr>
          <p:cNvSpPr>
            <a:spLocks noGrp="1"/>
          </p:cNvSpPr>
          <p:nvPr>
            <p:ph type="title"/>
          </p:nvPr>
        </p:nvSpPr>
        <p:spPr>
          <a:xfrm>
            <a:off x="2231136" y="456061"/>
            <a:ext cx="7729728" cy="921859"/>
          </a:xfrm>
        </p:spPr>
        <p:txBody>
          <a:bodyPr/>
          <a:lstStyle/>
          <a:p>
            <a:r>
              <a:rPr lang="en-GB" dirty="0"/>
              <a:t>Birth to six months</a:t>
            </a:r>
          </a:p>
        </p:txBody>
      </p:sp>
      <p:sp>
        <p:nvSpPr>
          <p:cNvPr id="4" name="TextBox 3">
            <a:extLst>
              <a:ext uri="{FF2B5EF4-FFF2-40B4-BE49-F238E27FC236}">
                <a16:creationId xmlns:a16="http://schemas.microsoft.com/office/drawing/2014/main" id="{E0EF6266-290E-4A26-910C-CDF7DD7E17C7}"/>
              </a:ext>
            </a:extLst>
          </p:cNvPr>
          <p:cNvSpPr txBox="1"/>
          <p:nvPr/>
        </p:nvSpPr>
        <p:spPr>
          <a:xfrm>
            <a:off x="1090670" y="1817782"/>
            <a:ext cx="10212636" cy="4832092"/>
          </a:xfrm>
          <a:prstGeom prst="rect">
            <a:avLst/>
          </a:prstGeom>
          <a:noFill/>
        </p:spPr>
        <p:txBody>
          <a:bodyPr wrap="square" rtlCol="0">
            <a:spAutoFit/>
          </a:bodyPr>
          <a:lstStyle/>
          <a:p>
            <a:pPr marL="285750" indent="-285750">
              <a:buFont typeface="Arial" panose="020B0604020202020204" pitchFamily="34" charset="0"/>
              <a:buChar char="•"/>
            </a:pPr>
            <a:r>
              <a:rPr lang="en-GB" sz="2200" dirty="0"/>
              <a:t>Young babies almost automatically build a trust in their main care-givers.</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Babies tend to feel much more relaxed and safe when they are being held or having attention paid to them. </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By talking to babies, allowing them to hear your voice, see your face and feel you close by,  it gives babies a sense of ease. </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Babies do not immediately feel all major emotions but they have the capabilities to make a care-giver aware that they are in need. </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In the first few weeks of a babies life, they can feel comfortable being on their own but as they grow older they will feel more and more comfortable being left alone, in which they often occupy themselves.</a:t>
            </a:r>
          </a:p>
        </p:txBody>
      </p:sp>
    </p:spTree>
    <p:extLst>
      <p:ext uri="{BB962C8B-B14F-4D97-AF65-F5344CB8AC3E}">
        <p14:creationId xmlns:p14="http://schemas.microsoft.com/office/powerpoint/2010/main" val="3929043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64ED9-2694-4BBC-A3DA-205273959B02}"/>
              </a:ext>
            </a:extLst>
          </p:cNvPr>
          <p:cNvSpPr>
            <a:spLocks noGrp="1"/>
          </p:cNvSpPr>
          <p:nvPr>
            <p:ph type="title"/>
          </p:nvPr>
        </p:nvSpPr>
        <p:spPr>
          <a:xfrm>
            <a:off x="2231136" y="314697"/>
            <a:ext cx="7729728" cy="919192"/>
          </a:xfrm>
        </p:spPr>
        <p:txBody>
          <a:bodyPr/>
          <a:lstStyle/>
          <a:p>
            <a:r>
              <a:rPr lang="en-GB" dirty="0"/>
              <a:t>Seven to eighteen months</a:t>
            </a:r>
          </a:p>
        </p:txBody>
      </p:sp>
      <p:sp>
        <p:nvSpPr>
          <p:cNvPr id="3" name="Content Placeholder 2">
            <a:extLst>
              <a:ext uri="{FF2B5EF4-FFF2-40B4-BE49-F238E27FC236}">
                <a16:creationId xmlns:a16="http://schemas.microsoft.com/office/drawing/2014/main" id="{C0F3C6E5-EFCC-4E81-8181-0262DBF86F26}"/>
              </a:ext>
            </a:extLst>
          </p:cNvPr>
          <p:cNvSpPr>
            <a:spLocks noGrp="1"/>
          </p:cNvSpPr>
          <p:nvPr>
            <p:ph idx="1"/>
          </p:nvPr>
        </p:nvSpPr>
        <p:spPr>
          <a:xfrm>
            <a:off x="936434" y="1497578"/>
            <a:ext cx="10554160" cy="5078059"/>
          </a:xfrm>
        </p:spPr>
        <p:txBody>
          <a:bodyPr>
            <a:normAutofit fontScale="92500"/>
          </a:bodyPr>
          <a:lstStyle/>
          <a:p>
            <a:r>
              <a:rPr lang="en-GB" sz="2400" dirty="0"/>
              <a:t>Older babies gain pleasure from exploring their immediate world around them by touching, holding and putting things in their mouth.</a:t>
            </a:r>
          </a:p>
          <a:p>
            <a:r>
              <a:rPr lang="en-GB" sz="2400" dirty="0"/>
              <a:t>They also enjoy looking at you and what is happening around them, with babies at this age learning that they are a separate person from their main carers. This is when they start to become a lot more interested and inquisitive. </a:t>
            </a:r>
          </a:p>
          <a:p>
            <a:r>
              <a:rPr lang="en-GB" sz="2400" dirty="0"/>
              <a:t>As they start to become more and more attached to their care-givers, older babies can become wary of people with whom they are unfamiliar with. However,  attention from their main carers often reassures them.</a:t>
            </a:r>
          </a:p>
          <a:p>
            <a:r>
              <a:rPr lang="en-GB" sz="2400" dirty="0"/>
              <a:t>At this age they can also make connections between the look on a person’s face and the tone of their voice e.g. happy face and soft tone, as well as anxious face and sharp tone.</a:t>
            </a:r>
          </a:p>
          <a:p>
            <a:r>
              <a:rPr lang="en-GB" sz="2400" dirty="0"/>
              <a:t>Babies at this age often use techniques, such as thumb sucking and cooing, as a way of occupying themselves. This happens as at this age babies are starting to recognise their emotions, learning how to better control them.</a:t>
            </a:r>
          </a:p>
        </p:txBody>
      </p:sp>
    </p:spTree>
    <p:extLst>
      <p:ext uri="{BB962C8B-B14F-4D97-AF65-F5344CB8AC3E}">
        <p14:creationId xmlns:p14="http://schemas.microsoft.com/office/powerpoint/2010/main" val="4094538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181F6-EACD-4B49-8717-AA9937766E84}"/>
              </a:ext>
            </a:extLst>
          </p:cNvPr>
          <p:cNvSpPr>
            <a:spLocks noGrp="1"/>
          </p:cNvSpPr>
          <p:nvPr>
            <p:ph type="title"/>
          </p:nvPr>
        </p:nvSpPr>
        <p:spPr>
          <a:xfrm>
            <a:off x="2231136" y="220484"/>
            <a:ext cx="7729728" cy="897489"/>
          </a:xfrm>
        </p:spPr>
        <p:txBody>
          <a:bodyPr/>
          <a:lstStyle/>
          <a:p>
            <a:r>
              <a:rPr lang="en-GB" dirty="0"/>
              <a:t>Eighteen months to three years</a:t>
            </a:r>
          </a:p>
        </p:txBody>
      </p:sp>
      <p:sp>
        <p:nvSpPr>
          <p:cNvPr id="3" name="Content Placeholder 2">
            <a:extLst>
              <a:ext uri="{FF2B5EF4-FFF2-40B4-BE49-F238E27FC236}">
                <a16:creationId xmlns:a16="http://schemas.microsoft.com/office/drawing/2014/main" id="{DC334B81-5094-467F-A4D3-D9DE0FAED4BD}"/>
              </a:ext>
            </a:extLst>
          </p:cNvPr>
          <p:cNvSpPr>
            <a:spLocks noGrp="1"/>
          </p:cNvSpPr>
          <p:nvPr>
            <p:ph idx="1"/>
          </p:nvPr>
        </p:nvSpPr>
        <p:spPr>
          <a:xfrm>
            <a:off x="1078331" y="1541735"/>
            <a:ext cx="10035338" cy="5034949"/>
          </a:xfrm>
        </p:spPr>
        <p:txBody>
          <a:bodyPr>
            <a:normAutofit fontScale="92500" lnSpcReduction="10000"/>
          </a:bodyPr>
          <a:lstStyle/>
          <a:p>
            <a:r>
              <a:rPr lang="en-GB" sz="2400" dirty="0"/>
              <a:t>At this age toddlers become much more independent and like their own ways. </a:t>
            </a:r>
          </a:p>
          <a:p>
            <a:r>
              <a:rPr lang="en-GB" sz="2400" dirty="0"/>
              <a:t>They show extremes of behaviour from very independent to dependent, aggressive to calm and helpful to stubborn with these changes happening quickly and normally unexpectedly.</a:t>
            </a:r>
          </a:p>
          <a:p>
            <a:r>
              <a:rPr lang="en-GB" sz="2400" dirty="0"/>
              <a:t>Toddlers of this age only understand the world from their point of view and they like to test the boundaries set by their main care givers to gain the reassurance that the boundaries are still there for their safety.</a:t>
            </a:r>
          </a:p>
          <a:p>
            <a:r>
              <a:rPr lang="en-GB" sz="2400" dirty="0"/>
              <a:t>This is the stage where tantrums and other reactions to anger and frustration are common in toddlers and where the term ‘the terrible twos’ is used.</a:t>
            </a:r>
          </a:p>
          <a:p>
            <a:r>
              <a:rPr lang="en-GB" sz="2400" dirty="0"/>
              <a:t> Toddlers begin to name feelings, for example: happy,  sad,  angry and scared and they begin to show interest in other peoples’ feelings. </a:t>
            </a:r>
          </a:p>
          <a:p>
            <a:r>
              <a:rPr lang="en-GB" sz="2400" dirty="0"/>
              <a:t>At this age toddlers also learn cause and effect and begin to learn from past experiences or emotions. For example; not doing a game because the game made them feel sad. </a:t>
            </a:r>
          </a:p>
          <a:p>
            <a:endParaRPr lang="en-GB" dirty="0"/>
          </a:p>
        </p:txBody>
      </p:sp>
    </p:spTree>
    <p:extLst>
      <p:ext uri="{BB962C8B-B14F-4D97-AF65-F5344CB8AC3E}">
        <p14:creationId xmlns:p14="http://schemas.microsoft.com/office/powerpoint/2010/main" val="3094150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6A77-B656-4F5B-BE03-A1828FA20470}"/>
              </a:ext>
            </a:extLst>
          </p:cNvPr>
          <p:cNvSpPr>
            <a:spLocks noGrp="1"/>
          </p:cNvSpPr>
          <p:nvPr>
            <p:ph type="title"/>
          </p:nvPr>
        </p:nvSpPr>
        <p:spPr>
          <a:xfrm>
            <a:off x="2231136" y="347748"/>
            <a:ext cx="7729728" cy="941226"/>
          </a:xfrm>
        </p:spPr>
        <p:txBody>
          <a:bodyPr/>
          <a:lstStyle/>
          <a:p>
            <a:r>
              <a:rPr lang="en-GB" dirty="0"/>
              <a:t>Three years to five years old</a:t>
            </a:r>
          </a:p>
        </p:txBody>
      </p:sp>
      <p:sp>
        <p:nvSpPr>
          <p:cNvPr id="3" name="Content Placeholder 2">
            <a:extLst>
              <a:ext uri="{FF2B5EF4-FFF2-40B4-BE49-F238E27FC236}">
                <a16:creationId xmlns:a16="http://schemas.microsoft.com/office/drawing/2014/main" id="{DC09D66E-B20B-4CCB-8544-92936EC6BFF0}"/>
              </a:ext>
            </a:extLst>
          </p:cNvPr>
          <p:cNvSpPr>
            <a:spLocks noGrp="1"/>
          </p:cNvSpPr>
          <p:nvPr>
            <p:ph idx="1"/>
          </p:nvPr>
        </p:nvSpPr>
        <p:spPr>
          <a:xfrm>
            <a:off x="1165144" y="1618524"/>
            <a:ext cx="9861712" cy="4891728"/>
          </a:xfrm>
        </p:spPr>
        <p:txBody>
          <a:bodyPr>
            <a:normAutofit fontScale="92500"/>
          </a:bodyPr>
          <a:lstStyle/>
          <a:p>
            <a:pPr>
              <a:lnSpc>
                <a:spcPct val="150000"/>
              </a:lnSpc>
            </a:pPr>
            <a:r>
              <a:rPr lang="en-GB" sz="2400" dirty="0"/>
              <a:t>Young children play a lot more with other children and have built up relationship, such as friendships in which they may feel emotions about. For example, they may become sad when their friend is separated from them. </a:t>
            </a:r>
          </a:p>
          <a:p>
            <a:pPr>
              <a:lnSpc>
                <a:spcPct val="150000"/>
              </a:lnSpc>
            </a:pPr>
            <a:r>
              <a:rPr lang="en-GB" sz="2400" dirty="0"/>
              <a:t>Children of this age are very independent and they are starting to become much more confident. However, they do like to go to their primary care-giver for comfort.</a:t>
            </a:r>
          </a:p>
          <a:p>
            <a:pPr>
              <a:lnSpc>
                <a:spcPct val="150000"/>
              </a:lnSpc>
            </a:pPr>
            <a:r>
              <a:rPr lang="en-GB" sz="2400" dirty="0"/>
              <a:t>Children  at this age start to express their feelings in words more as well as through actions and begin to show a lot more awareness to other people’s feelings, recognising that other peoples emotions may be different to their own. </a:t>
            </a:r>
          </a:p>
          <a:p>
            <a:pPr marL="0" indent="0">
              <a:buNone/>
            </a:pPr>
            <a:endParaRPr lang="en-GB" dirty="0"/>
          </a:p>
        </p:txBody>
      </p:sp>
    </p:spTree>
    <p:extLst>
      <p:ext uri="{BB962C8B-B14F-4D97-AF65-F5344CB8AC3E}">
        <p14:creationId xmlns:p14="http://schemas.microsoft.com/office/powerpoint/2010/main" val="3831917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77393-3D0D-4AB8-8D73-C7A1038596A0}"/>
              </a:ext>
            </a:extLst>
          </p:cNvPr>
          <p:cNvSpPr>
            <a:spLocks noGrp="1"/>
          </p:cNvSpPr>
          <p:nvPr>
            <p:ph type="title"/>
          </p:nvPr>
        </p:nvSpPr>
        <p:spPr>
          <a:xfrm>
            <a:off x="2231136" y="462013"/>
            <a:ext cx="7729728" cy="926112"/>
          </a:xfrm>
        </p:spPr>
        <p:txBody>
          <a:bodyPr/>
          <a:lstStyle/>
          <a:p>
            <a:r>
              <a:rPr lang="en-GB" dirty="0"/>
              <a:t>Gender &amp; emotions</a:t>
            </a:r>
          </a:p>
        </p:txBody>
      </p:sp>
      <p:sp>
        <p:nvSpPr>
          <p:cNvPr id="3" name="Content Placeholder 2">
            <a:extLst>
              <a:ext uri="{FF2B5EF4-FFF2-40B4-BE49-F238E27FC236}">
                <a16:creationId xmlns:a16="http://schemas.microsoft.com/office/drawing/2014/main" id="{724EF854-864F-4F31-AF1C-FF34A4747C87}"/>
              </a:ext>
            </a:extLst>
          </p:cNvPr>
          <p:cNvSpPr>
            <a:spLocks noGrp="1"/>
          </p:cNvSpPr>
          <p:nvPr>
            <p:ph idx="1"/>
          </p:nvPr>
        </p:nvSpPr>
        <p:spPr>
          <a:xfrm>
            <a:off x="1090670" y="1724595"/>
            <a:ext cx="10217630" cy="4753323"/>
          </a:xfrm>
        </p:spPr>
        <p:txBody>
          <a:bodyPr>
            <a:normAutofit/>
          </a:bodyPr>
          <a:lstStyle/>
          <a:p>
            <a:pPr marL="0" indent="0">
              <a:lnSpc>
                <a:spcPct val="150000"/>
              </a:lnSpc>
              <a:buNone/>
            </a:pPr>
            <a:r>
              <a:rPr lang="en-GB" sz="2400" dirty="0"/>
              <a:t>When looking at the differences in emotion between males and females, it can be seen that females often express their emotions more strongly than males. </a:t>
            </a:r>
          </a:p>
          <a:p>
            <a:pPr marL="0" indent="0">
              <a:lnSpc>
                <a:spcPct val="150000"/>
              </a:lnSpc>
              <a:buNone/>
            </a:pPr>
            <a:r>
              <a:rPr lang="en-GB" sz="2400" dirty="0"/>
              <a:t>However, this does not mean that males do not feel emotions any less. </a:t>
            </a:r>
          </a:p>
          <a:p>
            <a:pPr marL="0" indent="0">
              <a:lnSpc>
                <a:spcPct val="150000"/>
              </a:lnSpc>
              <a:buNone/>
            </a:pPr>
            <a:r>
              <a:rPr lang="en-GB" sz="2400" dirty="0"/>
              <a:t>Robinson (2008) talks about how young girls have a greater need to talk about their emotions and show a more nurturing tendencies, when being observed during play. It is also said that girls attain the capabilities to recognise and understand facial expressions and how to manage their emotions in social situations, earlier than boys. </a:t>
            </a:r>
          </a:p>
        </p:txBody>
      </p:sp>
    </p:spTree>
    <p:extLst>
      <p:ext uri="{BB962C8B-B14F-4D97-AF65-F5344CB8AC3E}">
        <p14:creationId xmlns:p14="http://schemas.microsoft.com/office/powerpoint/2010/main" val="41303115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104F8-C201-4311-9603-0D250842FB48}"/>
              </a:ext>
            </a:extLst>
          </p:cNvPr>
          <p:cNvSpPr>
            <a:spLocks noGrp="1"/>
          </p:cNvSpPr>
          <p:nvPr>
            <p:ph type="title"/>
          </p:nvPr>
        </p:nvSpPr>
        <p:spPr>
          <a:xfrm>
            <a:off x="2231136" y="391815"/>
            <a:ext cx="7729728" cy="930209"/>
          </a:xfrm>
        </p:spPr>
        <p:txBody>
          <a:bodyPr/>
          <a:lstStyle/>
          <a:p>
            <a:r>
              <a:rPr lang="en-GB" dirty="0"/>
              <a:t>Case study</a:t>
            </a:r>
          </a:p>
        </p:txBody>
      </p:sp>
      <p:sp>
        <p:nvSpPr>
          <p:cNvPr id="3" name="Content Placeholder 2">
            <a:extLst>
              <a:ext uri="{FF2B5EF4-FFF2-40B4-BE49-F238E27FC236}">
                <a16:creationId xmlns:a16="http://schemas.microsoft.com/office/drawing/2014/main" id="{D1EBE2D4-9EDC-428B-AE6B-639BC2F0DEDC}"/>
              </a:ext>
            </a:extLst>
          </p:cNvPr>
          <p:cNvSpPr>
            <a:spLocks noGrp="1"/>
          </p:cNvSpPr>
          <p:nvPr>
            <p:ph idx="1"/>
          </p:nvPr>
        </p:nvSpPr>
        <p:spPr>
          <a:xfrm>
            <a:off x="956631" y="1674563"/>
            <a:ext cx="10278738" cy="4968607"/>
          </a:xfrm>
        </p:spPr>
        <p:txBody>
          <a:bodyPr>
            <a:normAutofit/>
          </a:bodyPr>
          <a:lstStyle/>
          <a:p>
            <a:pPr marL="0" indent="0">
              <a:lnSpc>
                <a:spcPct val="150000"/>
              </a:lnSpc>
              <a:buNone/>
            </a:pPr>
            <a:r>
              <a:rPr lang="en-GB" sz="2200" dirty="0"/>
              <a:t>As children start to feel different emotions as they become older, one of the emotions in which a child will face is embarrassment. </a:t>
            </a:r>
          </a:p>
          <a:p>
            <a:pPr marL="0" indent="0">
              <a:lnSpc>
                <a:spcPct val="150000"/>
              </a:lnSpc>
              <a:buNone/>
            </a:pPr>
            <a:r>
              <a:rPr lang="en-GB" sz="2200" dirty="0"/>
              <a:t>Two researchers (Lewis </a:t>
            </a:r>
            <a:r>
              <a:rPr lang="en-GB" sz="2200" i="1" dirty="0"/>
              <a:t>et al, </a:t>
            </a:r>
            <a:r>
              <a:rPr lang="en-GB" sz="2200" dirty="0"/>
              <a:t>1991) decided to conduct an experiment to find;  at what age does a child start to feel embarrassed?</a:t>
            </a:r>
          </a:p>
          <a:p>
            <a:pPr marL="0" indent="0">
              <a:lnSpc>
                <a:spcPct val="150000"/>
              </a:lnSpc>
              <a:buNone/>
            </a:pPr>
            <a:r>
              <a:rPr lang="en-GB" sz="2200" dirty="0"/>
              <a:t>The researchers worked with 44 children, all of whom were around 22 months old. </a:t>
            </a:r>
          </a:p>
          <a:p>
            <a:pPr marL="0" indent="0">
              <a:lnSpc>
                <a:spcPct val="150000"/>
              </a:lnSpc>
              <a:buNone/>
            </a:pPr>
            <a:r>
              <a:rPr lang="en-GB" sz="2200" dirty="0"/>
              <a:t>Half the group were boys and the other half were girls. </a:t>
            </a:r>
          </a:p>
          <a:p>
            <a:pPr marL="0" indent="0">
              <a:lnSpc>
                <a:spcPct val="150000"/>
              </a:lnSpc>
              <a:buNone/>
            </a:pPr>
            <a:r>
              <a:rPr lang="en-GB" sz="2200" dirty="0"/>
              <a:t>The tests were carried out in the children’s homes in which the researchers examined the children, whilst their mothers were present. </a:t>
            </a:r>
          </a:p>
        </p:txBody>
      </p:sp>
    </p:spTree>
    <p:extLst>
      <p:ext uri="{BB962C8B-B14F-4D97-AF65-F5344CB8AC3E}">
        <p14:creationId xmlns:p14="http://schemas.microsoft.com/office/powerpoint/2010/main" val="941540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47FF4-FCA7-4BE7-B132-D285E03BD0C6}"/>
              </a:ext>
            </a:extLst>
          </p:cNvPr>
          <p:cNvSpPr>
            <a:spLocks noGrp="1"/>
          </p:cNvSpPr>
          <p:nvPr>
            <p:ph type="title"/>
          </p:nvPr>
        </p:nvSpPr>
        <p:spPr>
          <a:xfrm>
            <a:off x="2231136" y="324757"/>
            <a:ext cx="7729728" cy="975233"/>
          </a:xfrm>
        </p:spPr>
        <p:txBody>
          <a:bodyPr/>
          <a:lstStyle/>
          <a:p>
            <a:r>
              <a:rPr lang="en-GB" dirty="0"/>
              <a:t>Case study</a:t>
            </a:r>
          </a:p>
        </p:txBody>
      </p:sp>
      <p:sp>
        <p:nvSpPr>
          <p:cNvPr id="3" name="Content Placeholder 2">
            <a:extLst>
              <a:ext uri="{FF2B5EF4-FFF2-40B4-BE49-F238E27FC236}">
                <a16:creationId xmlns:a16="http://schemas.microsoft.com/office/drawing/2014/main" id="{F1C80043-7873-4C64-A0A5-4651CA96C59C}"/>
              </a:ext>
            </a:extLst>
          </p:cNvPr>
          <p:cNvSpPr>
            <a:spLocks noGrp="1"/>
          </p:cNvSpPr>
          <p:nvPr>
            <p:ph idx="1"/>
          </p:nvPr>
        </p:nvSpPr>
        <p:spPr>
          <a:xfrm>
            <a:off x="1413023" y="1916935"/>
            <a:ext cx="9365953" cy="4065463"/>
          </a:xfrm>
        </p:spPr>
        <p:txBody>
          <a:bodyPr>
            <a:normAutofit/>
          </a:bodyPr>
          <a:lstStyle/>
          <a:p>
            <a:pPr marL="0" indent="0">
              <a:buNone/>
            </a:pPr>
            <a:r>
              <a:rPr lang="en-GB" sz="2400" dirty="0"/>
              <a:t>The experiments were separated into four parts, in which the examiners had to observe the children’s reactions to four different situations. </a:t>
            </a:r>
          </a:p>
          <a:p>
            <a:pPr marL="0" indent="0">
              <a:buNone/>
            </a:pPr>
            <a:r>
              <a:rPr lang="en-GB" sz="2400" dirty="0"/>
              <a:t>These situations were: </a:t>
            </a:r>
          </a:p>
          <a:p>
            <a:pPr marL="342900" indent="-342900" algn="ctr">
              <a:buFont typeface="+mj-lt"/>
              <a:buAutoNum type="arabicPeriod"/>
            </a:pPr>
            <a:r>
              <a:rPr lang="en-GB" sz="2300" dirty="0"/>
              <a:t>The mothers of the children used a small musical instrument and asked the child to dance.</a:t>
            </a:r>
          </a:p>
          <a:p>
            <a:pPr marL="342900" indent="-342900" algn="ctr">
              <a:buFont typeface="+mj-lt"/>
              <a:buAutoNum type="arabicPeriod"/>
            </a:pPr>
            <a:r>
              <a:rPr lang="en-GB" sz="2300" dirty="0"/>
              <a:t>The experimenter overpraised the child for things such as their looks, hair, clothes. </a:t>
            </a:r>
          </a:p>
          <a:p>
            <a:pPr marL="342900" indent="-342900" algn="ctr">
              <a:buFont typeface="+mj-lt"/>
              <a:buAutoNum type="arabicPeriod"/>
            </a:pPr>
            <a:r>
              <a:rPr lang="en-GB" sz="2300" dirty="0"/>
              <a:t>The mother of the child got the child to view themselves in a mirror. </a:t>
            </a:r>
          </a:p>
          <a:p>
            <a:pPr marL="342900" indent="-342900" algn="ctr">
              <a:buFont typeface="+mj-lt"/>
              <a:buAutoNum type="arabicPeriod"/>
            </a:pPr>
            <a:r>
              <a:rPr lang="en-GB" sz="2300" dirty="0"/>
              <a:t>The researcher asked the child to dance to the musical instrument.</a:t>
            </a:r>
          </a:p>
        </p:txBody>
      </p:sp>
    </p:spTree>
    <p:extLst>
      <p:ext uri="{BB962C8B-B14F-4D97-AF65-F5344CB8AC3E}">
        <p14:creationId xmlns:p14="http://schemas.microsoft.com/office/powerpoint/2010/main" val="15177800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62BB4-379C-4585-B058-47E7528E64FA}"/>
              </a:ext>
            </a:extLst>
          </p:cNvPr>
          <p:cNvSpPr>
            <a:spLocks noGrp="1"/>
          </p:cNvSpPr>
          <p:nvPr>
            <p:ph type="title"/>
          </p:nvPr>
        </p:nvSpPr>
        <p:spPr>
          <a:xfrm>
            <a:off x="2231136" y="418641"/>
            <a:ext cx="7729728" cy="875455"/>
          </a:xfrm>
        </p:spPr>
        <p:txBody>
          <a:bodyPr/>
          <a:lstStyle/>
          <a:p>
            <a:r>
              <a:rPr lang="en-GB" dirty="0"/>
              <a:t>Case study</a:t>
            </a:r>
          </a:p>
        </p:txBody>
      </p:sp>
      <p:sp>
        <p:nvSpPr>
          <p:cNvPr id="3" name="Content Placeholder 2">
            <a:extLst>
              <a:ext uri="{FF2B5EF4-FFF2-40B4-BE49-F238E27FC236}">
                <a16:creationId xmlns:a16="http://schemas.microsoft.com/office/drawing/2014/main" id="{6252C066-1244-45F9-AEC4-94A029BE5832}"/>
              </a:ext>
            </a:extLst>
          </p:cNvPr>
          <p:cNvSpPr>
            <a:spLocks noGrp="1"/>
          </p:cNvSpPr>
          <p:nvPr>
            <p:ph idx="1"/>
          </p:nvPr>
        </p:nvSpPr>
        <p:spPr>
          <a:xfrm>
            <a:off x="900628" y="1894902"/>
            <a:ext cx="10390743" cy="4164376"/>
          </a:xfrm>
        </p:spPr>
        <p:txBody>
          <a:bodyPr>
            <a:normAutofit/>
          </a:bodyPr>
          <a:lstStyle/>
          <a:p>
            <a:pPr marL="0" indent="0">
              <a:lnSpc>
                <a:spcPct val="150000"/>
              </a:lnSpc>
              <a:buNone/>
            </a:pPr>
            <a:r>
              <a:rPr lang="en-GB" sz="2400" dirty="0"/>
              <a:t>After the researchers completed the assessments, they found that over 50% of the children became embarrassed at one or more of the four situations that they were asked to participate in. </a:t>
            </a:r>
          </a:p>
          <a:p>
            <a:pPr marL="0" indent="0">
              <a:lnSpc>
                <a:spcPct val="150000"/>
              </a:lnSpc>
              <a:buNone/>
            </a:pPr>
            <a:r>
              <a:rPr lang="en-GB" sz="2400" dirty="0"/>
              <a:t>With most children reacting most embarrassed to situations 2 and 4 of the tests. These were both the situations that were conducted by the examiner, not the children’s mothers.</a:t>
            </a:r>
          </a:p>
          <a:p>
            <a:pPr marL="0" indent="0">
              <a:lnSpc>
                <a:spcPct val="150000"/>
              </a:lnSpc>
              <a:buNone/>
            </a:pPr>
            <a:r>
              <a:rPr lang="en-GB" sz="2400" dirty="0"/>
              <a:t> </a:t>
            </a:r>
          </a:p>
        </p:txBody>
      </p:sp>
    </p:spTree>
    <p:extLst>
      <p:ext uri="{BB962C8B-B14F-4D97-AF65-F5344CB8AC3E}">
        <p14:creationId xmlns:p14="http://schemas.microsoft.com/office/powerpoint/2010/main" val="1260247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ED6B5-C92A-4E3C-BE1E-3F674DA3876C}"/>
              </a:ext>
            </a:extLst>
          </p:cNvPr>
          <p:cNvSpPr>
            <a:spLocks noGrp="1"/>
          </p:cNvSpPr>
          <p:nvPr>
            <p:ph type="title"/>
          </p:nvPr>
        </p:nvSpPr>
        <p:spPr>
          <a:xfrm>
            <a:off x="2231136" y="424866"/>
            <a:ext cx="7729728" cy="908175"/>
          </a:xfrm>
        </p:spPr>
        <p:txBody>
          <a:bodyPr/>
          <a:lstStyle/>
          <a:p>
            <a:r>
              <a:rPr lang="en-GB" dirty="0"/>
              <a:t>Case study</a:t>
            </a:r>
          </a:p>
        </p:txBody>
      </p:sp>
      <p:sp>
        <p:nvSpPr>
          <p:cNvPr id="3" name="Content Placeholder 2">
            <a:extLst>
              <a:ext uri="{FF2B5EF4-FFF2-40B4-BE49-F238E27FC236}">
                <a16:creationId xmlns:a16="http://schemas.microsoft.com/office/drawing/2014/main" id="{2F4E6528-3284-427F-B189-7AD9F0C1B5DA}"/>
              </a:ext>
            </a:extLst>
          </p:cNvPr>
          <p:cNvSpPr>
            <a:spLocks noGrp="1"/>
          </p:cNvSpPr>
          <p:nvPr>
            <p:ph idx="1"/>
          </p:nvPr>
        </p:nvSpPr>
        <p:spPr>
          <a:xfrm>
            <a:off x="1408837" y="1795750"/>
            <a:ext cx="9574980" cy="4505182"/>
          </a:xfrm>
        </p:spPr>
        <p:txBody>
          <a:bodyPr>
            <a:normAutofit/>
          </a:bodyPr>
          <a:lstStyle/>
          <a:p>
            <a:pPr marL="0" indent="0">
              <a:lnSpc>
                <a:spcPct val="150000"/>
              </a:lnSpc>
              <a:buNone/>
            </a:pPr>
            <a:r>
              <a:rPr lang="en-GB" sz="2400" dirty="0"/>
              <a:t>30 of the children experimented on, were re-assessed once they turned 35 months old. The researchers used the same situations and conducted the experiments in the same settings with the same people present. </a:t>
            </a:r>
          </a:p>
          <a:p>
            <a:pPr marL="0" indent="0">
              <a:lnSpc>
                <a:spcPct val="150000"/>
              </a:lnSpc>
              <a:buNone/>
            </a:pPr>
            <a:r>
              <a:rPr lang="en-GB" sz="2400" dirty="0"/>
              <a:t>They found that in the 30 children that got tested, over 80% of them displayed embarrassment during the tests. </a:t>
            </a:r>
          </a:p>
          <a:p>
            <a:pPr marL="0" indent="0">
              <a:lnSpc>
                <a:spcPct val="150000"/>
              </a:lnSpc>
              <a:buNone/>
            </a:pPr>
            <a:r>
              <a:rPr lang="en-GB" sz="2400" dirty="0"/>
              <a:t>With sections 3 (the mirror) and 4 (experimenter asking for a dance) causing the most embarrassment. </a:t>
            </a:r>
          </a:p>
          <a:p>
            <a:pPr marL="0" indent="0">
              <a:lnSpc>
                <a:spcPct val="150000"/>
              </a:lnSpc>
              <a:buNone/>
            </a:pPr>
            <a:endParaRPr lang="en-GB" dirty="0"/>
          </a:p>
        </p:txBody>
      </p:sp>
    </p:spTree>
    <p:extLst>
      <p:ext uri="{BB962C8B-B14F-4D97-AF65-F5344CB8AC3E}">
        <p14:creationId xmlns:p14="http://schemas.microsoft.com/office/powerpoint/2010/main" val="14263657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F6997-0AA1-49B1-A805-934BA675F0E3}"/>
              </a:ext>
            </a:extLst>
          </p:cNvPr>
          <p:cNvSpPr>
            <a:spLocks noGrp="1"/>
          </p:cNvSpPr>
          <p:nvPr>
            <p:ph type="title"/>
          </p:nvPr>
        </p:nvSpPr>
        <p:spPr>
          <a:xfrm>
            <a:off x="2231136" y="451693"/>
            <a:ext cx="7729728" cy="837282"/>
          </a:xfrm>
        </p:spPr>
        <p:txBody>
          <a:bodyPr/>
          <a:lstStyle/>
          <a:p>
            <a:r>
              <a:rPr lang="en-GB" dirty="0"/>
              <a:t>Social and emotional skills</a:t>
            </a:r>
          </a:p>
        </p:txBody>
      </p:sp>
      <p:sp>
        <p:nvSpPr>
          <p:cNvPr id="3" name="Content Placeholder 2">
            <a:extLst>
              <a:ext uri="{FF2B5EF4-FFF2-40B4-BE49-F238E27FC236}">
                <a16:creationId xmlns:a16="http://schemas.microsoft.com/office/drawing/2014/main" id="{96C4053F-A044-4DDC-B975-E217D9C2144C}"/>
              </a:ext>
            </a:extLst>
          </p:cNvPr>
          <p:cNvSpPr>
            <a:spLocks noGrp="1"/>
          </p:cNvSpPr>
          <p:nvPr>
            <p:ph idx="1"/>
          </p:nvPr>
        </p:nvSpPr>
        <p:spPr>
          <a:xfrm>
            <a:off x="804231" y="1729648"/>
            <a:ext cx="10564148" cy="4462071"/>
          </a:xfrm>
        </p:spPr>
        <p:txBody>
          <a:bodyPr>
            <a:normAutofit fontScale="92500" lnSpcReduction="20000"/>
          </a:bodyPr>
          <a:lstStyle/>
          <a:p>
            <a:pPr marL="0" indent="0">
              <a:lnSpc>
                <a:spcPct val="150000"/>
              </a:lnSpc>
              <a:buNone/>
            </a:pPr>
            <a:r>
              <a:rPr lang="en-GB" sz="2600" dirty="0"/>
              <a:t>There are different ways in which children can be taught how to attain social and emotional skills. These skills will help children to learn how to act appropriately to situations and how to play well with others. </a:t>
            </a:r>
          </a:p>
          <a:p>
            <a:pPr algn="ctr">
              <a:lnSpc>
                <a:spcPct val="150000"/>
              </a:lnSpc>
            </a:pPr>
            <a:r>
              <a:rPr lang="en-GB" sz="2400" dirty="0"/>
              <a:t>Build emotional intelligence </a:t>
            </a:r>
          </a:p>
          <a:p>
            <a:pPr algn="ctr">
              <a:lnSpc>
                <a:spcPct val="150000"/>
              </a:lnSpc>
            </a:pPr>
            <a:r>
              <a:rPr lang="en-GB" sz="2400" dirty="0"/>
              <a:t>Model Appropriate Behaviours </a:t>
            </a:r>
          </a:p>
          <a:p>
            <a:pPr algn="ctr">
              <a:lnSpc>
                <a:spcPct val="150000"/>
              </a:lnSpc>
            </a:pPr>
            <a:r>
              <a:rPr lang="en-GB" sz="2400" dirty="0"/>
              <a:t>Reinforce Good Behaviour </a:t>
            </a:r>
          </a:p>
          <a:p>
            <a:pPr algn="ctr">
              <a:lnSpc>
                <a:spcPct val="150000"/>
              </a:lnSpc>
            </a:pPr>
            <a:r>
              <a:rPr lang="en-GB" sz="2400" dirty="0"/>
              <a:t>Teaching Empathy </a:t>
            </a:r>
          </a:p>
          <a:p>
            <a:pPr algn="ctr">
              <a:lnSpc>
                <a:spcPct val="150000"/>
              </a:lnSpc>
            </a:pPr>
            <a:r>
              <a:rPr lang="en-GB" sz="2400" dirty="0"/>
              <a:t>Teaching Cooperation </a:t>
            </a:r>
          </a:p>
          <a:p>
            <a:pPr marL="0" indent="0">
              <a:buNone/>
            </a:pPr>
            <a:endParaRPr lang="en-GB" dirty="0"/>
          </a:p>
        </p:txBody>
      </p:sp>
    </p:spTree>
    <p:extLst>
      <p:ext uri="{BB962C8B-B14F-4D97-AF65-F5344CB8AC3E}">
        <p14:creationId xmlns:p14="http://schemas.microsoft.com/office/powerpoint/2010/main" val="11323857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3CDD3-8719-4240-BE8A-745D9775D8FB}"/>
              </a:ext>
            </a:extLst>
          </p:cNvPr>
          <p:cNvSpPr>
            <a:spLocks noGrp="1"/>
          </p:cNvSpPr>
          <p:nvPr>
            <p:ph type="title"/>
          </p:nvPr>
        </p:nvSpPr>
        <p:spPr>
          <a:xfrm>
            <a:off x="2220686" y="475014"/>
            <a:ext cx="7740178" cy="919194"/>
          </a:xfrm>
        </p:spPr>
        <p:txBody>
          <a:bodyPr>
            <a:normAutofit/>
          </a:bodyPr>
          <a:lstStyle/>
          <a:p>
            <a:r>
              <a:rPr lang="en-GB" dirty="0"/>
              <a:t>Attachment theory</a:t>
            </a:r>
          </a:p>
        </p:txBody>
      </p:sp>
      <p:sp>
        <p:nvSpPr>
          <p:cNvPr id="3" name="Content Placeholder 2">
            <a:extLst>
              <a:ext uri="{FF2B5EF4-FFF2-40B4-BE49-F238E27FC236}">
                <a16:creationId xmlns:a16="http://schemas.microsoft.com/office/drawing/2014/main" id="{AFF07A9D-E8B9-40E0-901E-E3B89D1AC813}"/>
              </a:ext>
            </a:extLst>
          </p:cNvPr>
          <p:cNvSpPr>
            <a:spLocks noGrp="1"/>
          </p:cNvSpPr>
          <p:nvPr>
            <p:ph idx="1"/>
          </p:nvPr>
        </p:nvSpPr>
        <p:spPr>
          <a:xfrm>
            <a:off x="1583377" y="1762288"/>
            <a:ext cx="9014796" cy="4726380"/>
          </a:xfrm>
        </p:spPr>
        <p:txBody>
          <a:bodyPr>
            <a:normAutofit/>
          </a:bodyPr>
          <a:lstStyle/>
          <a:p>
            <a:pPr marL="0" indent="0">
              <a:buNone/>
            </a:pPr>
            <a:r>
              <a:rPr lang="en-GB" sz="2400" dirty="0"/>
              <a:t>Introduced by the psychoanalyst John Bowlby in 1969. </a:t>
            </a:r>
          </a:p>
          <a:p>
            <a:pPr marL="0" indent="0">
              <a:buNone/>
            </a:pPr>
            <a:r>
              <a:rPr lang="en-GB" sz="2400" dirty="0"/>
              <a:t>Bowlby believed that as part of the human biology, there is a strong need for mothers to stay close to their children, as well and children staying close to their mothers.</a:t>
            </a:r>
          </a:p>
          <a:p>
            <a:pPr marL="0" indent="0">
              <a:buNone/>
            </a:pPr>
            <a:r>
              <a:rPr lang="en-GB" sz="2400" dirty="0"/>
              <a:t>Bowlby (1969) also believed that the behaviours between mother and child, change due to the environment in which they are situated. For example: </a:t>
            </a:r>
          </a:p>
          <a:p>
            <a:r>
              <a:rPr lang="en-GB" sz="2400" dirty="0"/>
              <a:t>If separation occurs, both the mother and change will feel insecurity, depression, fear and stress. </a:t>
            </a:r>
          </a:p>
          <a:p>
            <a:r>
              <a:rPr lang="en-GB" sz="2400" dirty="0"/>
              <a:t>If the mother and child are together, they will feel safety, happiness and comfort. </a:t>
            </a:r>
          </a:p>
        </p:txBody>
      </p:sp>
      <p:sp>
        <p:nvSpPr>
          <p:cNvPr id="4" name="TextBox 3">
            <a:extLst>
              <a:ext uri="{FF2B5EF4-FFF2-40B4-BE49-F238E27FC236}">
                <a16:creationId xmlns:a16="http://schemas.microsoft.com/office/drawing/2014/main" id="{AF5ADCCE-E79D-4A8C-A7F2-E796ABBF121F}"/>
              </a:ext>
            </a:extLst>
          </p:cNvPr>
          <p:cNvSpPr txBox="1"/>
          <p:nvPr/>
        </p:nvSpPr>
        <p:spPr>
          <a:xfrm>
            <a:off x="10505704" y="6488668"/>
            <a:ext cx="1686296" cy="369332"/>
          </a:xfrm>
          <a:prstGeom prst="rect">
            <a:avLst/>
          </a:prstGeom>
          <a:noFill/>
        </p:spPr>
        <p:txBody>
          <a:bodyPr wrap="square" rtlCol="0">
            <a:spAutoFit/>
          </a:bodyPr>
          <a:lstStyle/>
          <a:p>
            <a:r>
              <a:rPr lang="en-GB" dirty="0"/>
              <a:t>(</a:t>
            </a:r>
            <a:r>
              <a:rPr lang="en-GB" dirty="0" err="1"/>
              <a:t>McLoed</a:t>
            </a:r>
            <a:r>
              <a:rPr lang="en-GB" dirty="0"/>
              <a:t>, 2017)</a:t>
            </a:r>
          </a:p>
        </p:txBody>
      </p:sp>
    </p:spTree>
    <p:extLst>
      <p:ext uri="{BB962C8B-B14F-4D97-AF65-F5344CB8AC3E}">
        <p14:creationId xmlns:p14="http://schemas.microsoft.com/office/powerpoint/2010/main" val="18028633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A3EA4-9C4B-47E3-BC40-E6E48A9C1E0E}"/>
              </a:ext>
            </a:extLst>
          </p:cNvPr>
          <p:cNvSpPr>
            <a:spLocks noGrp="1"/>
          </p:cNvSpPr>
          <p:nvPr>
            <p:ph type="title"/>
          </p:nvPr>
        </p:nvSpPr>
        <p:spPr>
          <a:xfrm>
            <a:off x="2231135" y="834242"/>
            <a:ext cx="7729728" cy="890649"/>
          </a:xfrm>
        </p:spPr>
        <p:txBody>
          <a:bodyPr>
            <a:normAutofit/>
          </a:bodyPr>
          <a:lstStyle/>
          <a:p>
            <a:r>
              <a:rPr lang="en-GB" dirty="0"/>
              <a:t>Attachment theory</a:t>
            </a:r>
          </a:p>
        </p:txBody>
      </p:sp>
      <p:sp>
        <p:nvSpPr>
          <p:cNvPr id="3" name="Content Placeholder 2">
            <a:extLst>
              <a:ext uri="{FF2B5EF4-FFF2-40B4-BE49-F238E27FC236}">
                <a16:creationId xmlns:a16="http://schemas.microsoft.com/office/drawing/2014/main" id="{CF6C4D98-B8E6-4612-9A3A-9BEDE62A3B68}"/>
              </a:ext>
            </a:extLst>
          </p:cNvPr>
          <p:cNvSpPr>
            <a:spLocks noGrp="1"/>
          </p:cNvSpPr>
          <p:nvPr>
            <p:ph idx="1"/>
          </p:nvPr>
        </p:nvSpPr>
        <p:spPr>
          <a:xfrm>
            <a:off x="1238279" y="2306781"/>
            <a:ext cx="9715441" cy="3271652"/>
          </a:xfrm>
        </p:spPr>
        <p:txBody>
          <a:bodyPr/>
          <a:lstStyle/>
          <a:p>
            <a:pPr marL="0" indent="0">
              <a:lnSpc>
                <a:spcPct val="150000"/>
              </a:lnSpc>
              <a:buNone/>
            </a:pPr>
            <a:r>
              <a:rPr lang="en-GB" sz="2400" dirty="0"/>
              <a:t>Bowlby’s attachment theory is in contrary to Sigmund Freud’s thinking that the attachment between a child and their caregiver evolves on the basis of the rewards that the child will receive.  In which first develops on the basis of the child being fed. </a:t>
            </a:r>
          </a:p>
          <a:p>
            <a:pPr marL="0" indent="0">
              <a:buNone/>
            </a:pPr>
            <a:endParaRPr lang="en-GB" dirty="0"/>
          </a:p>
        </p:txBody>
      </p:sp>
      <p:sp>
        <p:nvSpPr>
          <p:cNvPr id="4" name="TextBox 3">
            <a:extLst>
              <a:ext uri="{FF2B5EF4-FFF2-40B4-BE49-F238E27FC236}">
                <a16:creationId xmlns:a16="http://schemas.microsoft.com/office/drawing/2014/main" id="{9A5D2BD7-8B8D-4A05-B6B0-2CF18B87FA38}"/>
              </a:ext>
            </a:extLst>
          </p:cNvPr>
          <p:cNvSpPr txBox="1"/>
          <p:nvPr/>
        </p:nvSpPr>
        <p:spPr>
          <a:xfrm>
            <a:off x="9673164" y="6488668"/>
            <a:ext cx="2561112" cy="369332"/>
          </a:xfrm>
          <a:prstGeom prst="rect">
            <a:avLst/>
          </a:prstGeom>
          <a:noFill/>
        </p:spPr>
        <p:txBody>
          <a:bodyPr wrap="square" rtlCol="0">
            <a:spAutoFit/>
          </a:bodyPr>
          <a:lstStyle/>
          <a:p>
            <a:r>
              <a:rPr lang="en-GB" dirty="0"/>
              <a:t>(Keenan and Evans, 2009)</a:t>
            </a:r>
          </a:p>
        </p:txBody>
      </p:sp>
    </p:spTree>
    <p:extLst>
      <p:ext uri="{BB962C8B-B14F-4D97-AF65-F5344CB8AC3E}">
        <p14:creationId xmlns:p14="http://schemas.microsoft.com/office/powerpoint/2010/main" val="81198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CB2FC-F442-4A74-9B84-A58E90C4C4AA}"/>
              </a:ext>
            </a:extLst>
          </p:cNvPr>
          <p:cNvSpPr>
            <a:spLocks noGrp="1"/>
          </p:cNvSpPr>
          <p:nvPr>
            <p:ph type="title"/>
          </p:nvPr>
        </p:nvSpPr>
        <p:spPr>
          <a:xfrm>
            <a:off x="2231135" y="570016"/>
            <a:ext cx="7720387" cy="959846"/>
          </a:xfrm>
        </p:spPr>
        <p:txBody>
          <a:bodyPr>
            <a:normAutofit/>
          </a:bodyPr>
          <a:lstStyle/>
          <a:p>
            <a:r>
              <a:rPr lang="en-GB" dirty="0"/>
              <a:t> Attachment theory</a:t>
            </a:r>
          </a:p>
        </p:txBody>
      </p:sp>
      <p:sp>
        <p:nvSpPr>
          <p:cNvPr id="3" name="Content Placeholder 2">
            <a:extLst>
              <a:ext uri="{FF2B5EF4-FFF2-40B4-BE49-F238E27FC236}">
                <a16:creationId xmlns:a16="http://schemas.microsoft.com/office/drawing/2014/main" id="{1A2B6CCF-0C01-48EE-AD42-F7EB1A6FF296}"/>
              </a:ext>
            </a:extLst>
          </p:cNvPr>
          <p:cNvSpPr>
            <a:spLocks noGrp="1"/>
          </p:cNvSpPr>
          <p:nvPr>
            <p:ph idx="1"/>
          </p:nvPr>
        </p:nvSpPr>
        <p:spPr>
          <a:xfrm>
            <a:off x="712519" y="1894116"/>
            <a:ext cx="11044052" cy="4744190"/>
          </a:xfrm>
        </p:spPr>
        <p:txBody>
          <a:bodyPr>
            <a:normAutofit/>
          </a:bodyPr>
          <a:lstStyle/>
          <a:p>
            <a:pPr marL="0" indent="0">
              <a:buNone/>
            </a:pPr>
            <a:r>
              <a:rPr lang="en-GB" sz="2400" dirty="0"/>
              <a:t>John Bowlby believed that a child normally possesses one dominant attachment figure, which is normally the mother. </a:t>
            </a:r>
          </a:p>
          <a:p>
            <a:pPr marL="0" indent="0">
              <a:buNone/>
            </a:pPr>
            <a:r>
              <a:rPr lang="en-GB" sz="2400" dirty="0"/>
              <a:t>However, he did not prohibit the child having other attachment figures; e.g. fathers, siblings or carers. </a:t>
            </a:r>
          </a:p>
          <a:p>
            <a:pPr marL="0" indent="0">
              <a:buNone/>
            </a:pPr>
            <a:r>
              <a:rPr lang="en-GB" sz="2400" dirty="0"/>
              <a:t>He also believed that the person in which holds an attached bond to the child, must give that child continuous care for the first two year of their life. If the child does not attain attachment for the first two years of their lives, or the attachment they did attain fails, it can cause the child serious mental health problems. </a:t>
            </a:r>
          </a:p>
          <a:p>
            <a:pPr marL="0" indent="0">
              <a:buNone/>
            </a:pPr>
            <a:r>
              <a:rPr lang="en-GB" sz="2400" dirty="0"/>
              <a:t>Although Bowlby explained that the attachment bond must not be jeopardised for the child’s first two years of life. The risk of breaking an attachment bond can be present up until the age of five.  </a:t>
            </a:r>
          </a:p>
          <a:p>
            <a:pPr marL="0" indent="0">
              <a:buNone/>
            </a:pPr>
            <a:endParaRPr lang="en-GB" sz="2400" dirty="0"/>
          </a:p>
        </p:txBody>
      </p:sp>
      <p:sp>
        <p:nvSpPr>
          <p:cNvPr id="4" name="TextBox 3">
            <a:extLst>
              <a:ext uri="{FF2B5EF4-FFF2-40B4-BE49-F238E27FC236}">
                <a16:creationId xmlns:a16="http://schemas.microsoft.com/office/drawing/2014/main" id="{F5896DDC-E0B4-42B0-A56F-F44D3C58567B}"/>
              </a:ext>
            </a:extLst>
          </p:cNvPr>
          <p:cNvSpPr txBox="1"/>
          <p:nvPr/>
        </p:nvSpPr>
        <p:spPr>
          <a:xfrm>
            <a:off x="10517580" y="6488668"/>
            <a:ext cx="1674420" cy="369332"/>
          </a:xfrm>
          <a:prstGeom prst="rect">
            <a:avLst/>
          </a:prstGeom>
          <a:noFill/>
        </p:spPr>
        <p:txBody>
          <a:bodyPr wrap="square" rtlCol="0">
            <a:spAutoFit/>
          </a:bodyPr>
          <a:lstStyle/>
          <a:p>
            <a:r>
              <a:rPr lang="en-GB" dirty="0"/>
              <a:t>(</a:t>
            </a:r>
            <a:r>
              <a:rPr lang="en-GB" dirty="0" err="1"/>
              <a:t>McLoed</a:t>
            </a:r>
            <a:r>
              <a:rPr lang="en-GB" dirty="0"/>
              <a:t>, 2017)</a:t>
            </a:r>
          </a:p>
        </p:txBody>
      </p:sp>
    </p:spTree>
    <p:extLst>
      <p:ext uri="{BB962C8B-B14F-4D97-AF65-F5344CB8AC3E}">
        <p14:creationId xmlns:p14="http://schemas.microsoft.com/office/powerpoint/2010/main" val="26743024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55E3F-6FA3-4CDC-BE5B-A62D84381F76}"/>
              </a:ext>
            </a:extLst>
          </p:cNvPr>
          <p:cNvSpPr>
            <a:spLocks noGrp="1"/>
          </p:cNvSpPr>
          <p:nvPr>
            <p:ph type="title"/>
          </p:nvPr>
        </p:nvSpPr>
        <p:spPr>
          <a:xfrm>
            <a:off x="2454867" y="479123"/>
            <a:ext cx="7282265" cy="944089"/>
          </a:xfrm>
        </p:spPr>
        <p:txBody>
          <a:bodyPr>
            <a:normAutofit/>
          </a:bodyPr>
          <a:lstStyle/>
          <a:p>
            <a:r>
              <a:rPr lang="en-GB" dirty="0"/>
              <a:t>Attachment theory</a:t>
            </a:r>
          </a:p>
        </p:txBody>
      </p:sp>
      <p:sp>
        <p:nvSpPr>
          <p:cNvPr id="3" name="Content Placeholder 2">
            <a:extLst>
              <a:ext uri="{FF2B5EF4-FFF2-40B4-BE49-F238E27FC236}">
                <a16:creationId xmlns:a16="http://schemas.microsoft.com/office/drawing/2014/main" id="{8883F7B7-DE89-419E-B3BD-ADBE6D29451E}"/>
              </a:ext>
            </a:extLst>
          </p:cNvPr>
          <p:cNvSpPr>
            <a:spLocks noGrp="1"/>
          </p:cNvSpPr>
          <p:nvPr>
            <p:ph idx="1"/>
          </p:nvPr>
        </p:nvSpPr>
        <p:spPr>
          <a:xfrm>
            <a:off x="1017814" y="1805050"/>
            <a:ext cx="10156370" cy="4714504"/>
          </a:xfrm>
        </p:spPr>
        <p:txBody>
          <a:bodyPr>
            <a:normAutofit/>
          </a:bodyPr>
          <a:lstStyle/>
          <a:p>
            <a:pPr marL="0" indent="0">
              <a:buNone/>
            </a:pPr>
            <a:r>
              <a:rPr lang="en-GB" sz="2800" dirty="0"/>
              <a:t>Bowlby stated that there were multiple mental issues which may be caused in children who face maternal deprivation. </a:t>
            </a:r>
          </a:p>
          <a:p>
            <a:pPr marL="0" indent="0">
              <a:buNone/>
            </a:pPr>
            <a:r>
              <a:rPr lang="en-GB" sz="2800" dirty="0"/>
              <a:t>These issues are:</a:t>
            </a:r>
          </a:p>
          <a:p>
            <a:r>
              <a:rPr lang="en-GB" sz="2800" dirty="0"/>
              <a:t>Delinquency</a:t>
            </a:r>
          </a:p>
          <a:p>
            <a:r>
              <a:rPr lang="en-GB" sz="2800" dirty="0"/>
              <a:t>Reduced Intelligence </a:t>
            </a:r>
          </a:p>
          <a:p>
            <a:r>
              <a:rPr lang="en-GB" sz="2800" dirty="0"/>
              <a:t>Increased Aggression </a:t>
            </a:r>
          </a:p>
          <a:p>
            <a:r>
              <a:rPr lang="en-GB" sz="2800" dirty="0"/>
              <a:t>Depression</a:t>
            </a:r>
          </a:p>
          <a:p>
            <a:r>
              <a:rPr lang="en-GB" sz="2800" dirty="0"/>
              <a:t>Affectionate Psychopathy</a:t>
            </a:r>
          </a:p>
        </p:txBody>
      </p:sp>
    </p:spTree>
    <p:extLst>
      <p:ext uri="{BB962C8B-B14F-4D97-AF65-F5344CB8AC3E}">
        <p14:creationId xmlns:p14="http://schemas.microsoft.com/office/powerpoint/2010/main" val="18256522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AE7D4-2125-484F-9631-0F426D9A4825}"/>
              </a:ext>
            </a:extLst>
          </p:cNvPr>
          <p:cNvSpPr>
            <a:spLocks noGrp="1"/>
          </p:cNvSpPr>
          <p:nvPr>
            <p:ph type="title"/>
          </p:nvPr>
        </p:nvSpPr>
        <p:spPr>
          <a:xfrm>
            <a:off x="2231136" y="736270"/>
            <a:ext cx="7729728" cy="997528"/>
          </a:xfrm>
        </p:spPr>
        <p:txBody>
          <a:bodyPr>
            <a:normAutofit/>
          </a:bodyPr>
          <a:lstStyle/>
          <a:p>
            <a:r>
              <a:rPr lang="en-GB" dirty="0"/>
              <a:t>Attachment theory</a:t>
            </a:r>
          </a:p>
        </p:txBody>
      </p:sp>
      <p:sp>
        <p:nvSpPr>
          <p:cNvPr id="3" name="Content Placeholder 2">
            <a:extLst>
              <a:ext uri="{FF2B5EF4-FFF2-40B4-BE49-F238E27FC236}">
                <a16:creationId xmlns:a16="http://schemas.microsoft.com/office/drawing/2014/main" id="{863B3DD3-1DEF-44B2-A70E-869B9D8DFE51}"/>
              </a:ext>
            </a:extLst>
          </p:cNvPr>
          <p:cNvSpPr>
            <a:spLocks noGrp="1"/>
          </p:cNvSpPr>
          <p:nvPr>
            <p:ph idx="1"/>
          </p:nvPr>
        </p:nvSpPr>
        <p:spPr>
          <a:xfrm>
            <a:off x="983673" y="2398815"/>
            <a:ext cx="10224654" cy="3467595"/>
          </a:xfrm>
        </p:spPr>
        <p:txBody>
          <a:bodyPr>
            <a:normAutofit/>
          </a:bodyPr>
          <a:lstStyle/>
          <a:p>
            <a:pPr marL="0" indent="0">
              <a:buNone/>
            </a:pPr>
            <a:r>
              <a:rPr lang="en-GB" sz="2800" dirty="0"/>
              <a:t>In relation to the inability to show affection, attachment theory also suggests that a persons ability to form relationships in later life, all depends on the care in which they received as a child.  </a:t>
            </a:r>
          </a:p>
          <a:p>
            <a:pPr marL="0" indent="0">
              <a:buNone/>
            </a:pPr>
            <a:r>
              <a:rPr lang="en-GB" sz="2800" dirty="0"/>
              <a:t>So for example;  A child that has received little or no maternal attachment to their mother, may struggle to build and hold relationship in their adult life.  They may not be able to show affection to their partner and/or their kids. </a:t>
            </a:r>
          </a:p>
        </p:txBody>
      </p:sp>
    </p:spTree>
    <p:extLst>
      <p:ext uri="{BB962C8B-B14F-4D97-AF65-F5344CB8AC3E}">
        <p14:creationId xmlns:p14="http://schemas.microsoft.com/office/powerpoint/2010/main" val="16791149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495DE-9095-48CA-B8AF-A19E5F2B4A1C}"/>
              </a:ext>
            </a:extLst>
          </p:cNvPr>
          <p:cNvSpPr>
            <a:spLocks noGrp="1"/>
          </p:cNvSpPr>
          <p:nvPr>
            <p:ph type="title"/>
          </p:nvPr>
        </p:nvSpPr>
        <p:spPr>
          <a:xfrm>
            <a:off x="2231136" y="843148"/>
            <a:ext cx="7637259" cy="938151"/>
          </a:xfrm>
        </p:spPr>
        <p:txBody>
          <a:bodyPr/>
          <a:lstStyle/>
          <a:p>
            <a:r>
              <a:rPr lang="en-GB" dirty="0"/>
              <a:t>Attachment theory</a:t>
            </a:r>
          </a:p>
        </p:txBody>
      </p:sp>
      <p:sp>
        <p:nvSpPr>
          <p:cNvPr id="3" name="Content Placeholder 2">
            <a:extLst>
              <a:ext uri="{FF2B5EF4-FFF2-40B4-BE49-F238E27FC236}">
                <a16:creationId xmlns:a16="http://schemas.microsoft.com/office/drawing/2014/main" id="{E5EE7EA6-CD47-4850-8EFF-579C63F1DB73}"/>
              </a:ext>
            </a:extLst>
          </p:cNvPr>
          <p:cNvSpPr>
            <a:spLocks noGrp="1"/>
          </p:cNvSpPr>
          <p:nvPr>
            <p:ph idx="1"/>
          </p:nvPr>
        </p:nvSpPr>
        <p:spPr>
          <a:xfrm>
            <a:off x="1176290" y="2113806"/>
            <a:ext cx="9839419" cy="4457493"/>
          </a:xfrm>
        </p:spPr>
        <p:txBody>
          <a:bodyPr>
            <a:normAutofit/>
          </a:bodyPr>
          <a:lstStyle/>
          <a:p>
            <a:pPr marL="0" indent="0" algn="ctr">
              <a:buNone/>
            </a:pPr>
            <a:r>
              <a:rPr lang="en-GB" sz="2800" dirty="0"/>
              <a:t>Attachment does not happen straight away but develops overtime. </a:t>
            </a:r>
          </a:p>
          <a:p>
            <a:pPr marL="0" indent="0" algn="ctr">
              <a:buNone/>
            </a:pPr>
            <a:r>
              <a:rPr lang="en-GB" sz="2800" dirty="0"/>
              <a:t>There are four attachment stages which will happen during an infants life, these being: </a:t>
            </a:r>
          </a:p>
          <a:p>
            <a:pPr marL="342900" indent="-342900" algn="ctr">
              <a:buFont typeface="+mj-lt"/>
              <a:buAutoNum type="arabicPeriod"/>
            </a:pPr>
            <a:r>
              <a:rPr lang="en-GB" sz="2400" dirty="0"/>
              <a:t>Pre-attachment </a:t>
            </a:r>
          </a:p>
          <a:p>
            <a:pPr marL="342900" indent="-342900" algn="ctr">
              <a:buFont typeface="+mj-lt"/>
              <a:buAutoNum type="arabicPeriod"/>
            </a:pPr>
            <a:r>
              <a:rPr lang="en-GB" sz="2400" dirty="0"/>
              <a:t>Attachment in the making</a:t>
            </a:r>
          </a:p>
          <a:p>
            <a:pPr marL="342900" indent="-342900" algn="ctr">
              <a:buFont typeface="+mj-lt"/>
              <a:buAutoNum type="arabicPeriod"/>
            </a:pPr>
            <a:r>
              <a:rPr lang="en-GB" sz="2400" dirty="0"/>
              <a:t>Clear-cut attachment</a:t>
            </a:r>
          </a:p>
          <a:p>
            <a:pPr marL="342900" indent="-342900" algn="ctr">
              <a:buFont typeface="+mj-lt"/>
              <a:buAutoNum type="arabicPeriod"/>
            </a:pPr>
            <a:r>
              <a:rPr lang="en-GB" sz="2400" dirty="0"/>
              <a:t>Goal-corrected partnership</a:t>
            </a:r>
          </a:p>
        </p:txBody>
      </p:sp>
      <p:sp>
        <p:nvSpPr>
          <p:cNvPr id="4" name="TextBox 3">
            <a:extLst>
              <a:ext uri="{FF2B5EF4-FFF2-40B4-BE49-F238E27FC236}">
                <a16:creationId xmlns:a16="http://schemas.microsoft.com/office/drawing/2014/main" id="{F620EBFF-F453-4F91-B854-FA73F8CE865E}"/>
              </a:ext>
            </a:extLst>
          </p:cNvPr>
          <p:cNvSpPr txBox="1"/>
          <p:nvPr/>
        </p:nvSpPr>
        <p:spPr>
          <a:xfrm>
            <a:off x="9705465" y="6448301"/>
            <a:ext cx="2620488" cy="646331"/>
          </a:xfrm>
          <a:prstGeom prst="rect">
            <a:avLst/>
          </a:prstGeom>
          <a:noFill/>
        </p:spPr>
        <p:txBody>
          <a:bodyPr wrap="square" rtlCol="0">
            <a:spAutoFit/>
          </a:bodyPr>
          <a:lstStyle/>
          <a:p>
            <a:r>
              <a:rPr lang="en-GB" dirty="0"/>
              <a:t>(Keenan and Evans, 2009)</a:t>
            </a:r>
          </a:p>
          <a:p>
            <a:endParaRPr lang="en-GB" dirty="0"/>
          </a:p>
        </p:txBody>
      </p:sp>
    </p:spTree>
    <p:extLst>
      <p:ext uri="{BB962C8B-B14F-4D97-AF65-F5344CB8AC3E}">
        <p14:creationId xmlns:p14="http://schemas.microsoft.com/office/powerpoint/2010/main" val="17793429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DCFD7-D018-4759-A474-3190F162DED6}"/>
              </a:ext>
            </a:extLst>
          </p:cNvPr>
          <p:cNvSpPr>
            <a:spLocks noGrp="1"/>
          </p:cNvSpPr>
          <p:nvPr>
            <p:ph type="title"/>
          </p:nvPr>
        </p:nvSpPr>
        <p:spPr>
          <a:xfrm>
            <a:off x="2231136" y="625147"/>
            <a:ext cx="7729728" cy="985652"/>
          </a:xfrm>
        </p:spPr>
        <p:txBody>
          <a:bodyPr/>
          <a:lstStyle/>
          <a:p>
            <a:r>
              <a:rPr lang="en-GB" dirty="0"/>
              <a:t>Ways of testing attachment</a:t>
            </a:r>
          </a:p>
        </p:txBody>
      </p:sp>
      <p:sp>
        <p:nvSpPr>
          <p:cNvPr id="3" name="Content Placeholder 2">
            <a:extLst>
              <a:ext uri="{FF2B5EF4-FFF2-40B4-BE49-F238E27FC236}">
                <a16:creationId xmlns:a16="http://schemas.microsoft.com/office/drawing/2014/main" id="{9FDFE044-8ED4-40D0-9A57-73EAF4BE98AC}"/>
              </a:ext>
            </a:extLst>
          </p:cNvPr>
          <p:cNvSpPr>
            <a:spLocks noGrp="1"/>
          </p:cNvSpPr>
          <p:nvPr>
            <p:ph idx="1"/>
          </p:nvPr>
        </p:nvSpPr>
        <p:spPr>
          <a:xfrm>
            <a:off x="1631576" y="2065468"/>
            <a:ext cx="8928847" cy="4378363"/>
          </a:xfrm>
        </p:spPr>
        <p:txBody>
          <a:bodyPr>
            <a:normAutofit/>
          </a:bodyPr>
          <a:lstStyle/>
          <a:p>
            <a:pPr marL="0" indent="0">
              <a:buNone/>
            </a:pPr>
            <a:r>
              <a:rPr lang="en-GB" sz="2400" dirty="0"/>
              <a:t>In order to test a child’s attachment to their primary care –giver, there is a test that can be used called the “Strange Situation”. Keenan and Evans (2009, p.252)</a:t>
            </a:r>
          </a:p>
          <a:p>
            <a:pPr marL="0" indent="0">
              <a:buNone/>
            </a:pPr>
            <a:r>
              <a:rPr lang="en-GB" sz="2400" dirty="0"/>
              <a:t>This test is conducted by examining how the child reacts to their care-giver, when placed in a strange situation. </a:t>
            </a:r>
          </a:p>
          <a:p>
            <a:pPr marL="0" indent="0">
              <a:buNone/>
            </a:pPr>
            <a:r>
              <a:rPr lang="en-GB" sz="2400" dirty="0"/>
              <a:t>For example: </a:t>
            </a:r>
          </a:p>
          <a:p>
            <a:pPr marL="0" indent="0">
              <a:buNone/>
            </a:pPr>
            <a:r>
              <a:rPr lang="en-GB" sz="2400" dirty="0"/>
              <a:t>An infant is separated from their mother and introduced to a stranger. After this encounter, the child is then returned to their mother. </a:t>
            </a:r>
          </a:p>
          <a:p>
            <a:pPr marL="0" indent="0">
              <a:buNone/>
            </a:pPr>
            <a:r>
              <a:rPr lang="en-GB" sz="2400" dirty="0"/>
              <a:t>This test will try and assess the behaviour of that infant when being reunited with their mother. </a:t>
            </a:r>
          </a:p>
        </p:txBody>
      </p:sp>
    </p:spTree>
    <p:extLst>
      <p:ext uri="{BB962C8B-B14F-4D97-AF65-F5344CB8AC3E}">
        <p14:creationId xmlns:p14="http://schemas.microsoft.com/office/powerpoint/2010/main" val="1053573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96F8A-2F0D-4717-BE68-016086C4B9F1}"/>
              </a:ext>
            </a:extLst>
          </p:cNvPr>
          <p:cNvSpPr>
            <a:spLocks noGrp="1"/>
          </p:cNvSpPr>
          <p:nvPr>
            <p:ph type="title"/>
          </p:nvPr>
        </p:nvSpPr>
        <p:spPr>
          <a:xfrm>
            <a:off x="2231136" y="609690"/>
            <a:ext cx="7729728" cy="864108"/>
          </a:xfrm>
        </p:spPr>
        <p:txBody>
          <a:bodyPr/>
          <a:lstStyle/>
          <a:p>
            <a:r>
              <a:rPr lang="en-GB" dirty="0"/>
              <a:t>Ways of testing attachment</a:t>
            </a:r>
          </a:p>
        </p:txBody>
      </p:sp>
      <p:sp>
        <p:nvSpPr>
          <p:cNvPr id="3" name="Content Placeholder 2">
            <a:extLst>
              <a:ext uri="{FF2B5EF4-FFF2-40B4-BE49-F238E27FC236}">
                <a16:creationId xmlns:a16="http://schemas.microsoft.com/office/drawing/2014/main" id="{00A5E319-127B-4F4D-98CC-7E788856C4E8}"/>
              </a:ext>
            </a:extLst>
          </p:cNvPr>
          <p:cNvSpPr>
            <a:spLocks noGrp="1"/>
          </p:cNvSpPr>
          <p:nvPr>
            <p:ph idx="1"/>
          </p:nvPr>
        </p:nvSpPr>
        <p:spPr>
          <a:xfrm>
            <a:off x="1197864" y="2183802"/>
            <a:ext cx="9796271" cy="4064508"/>
          </a:xfrm>
        </p:spPr>
        <p:txBody>
          <a:bodyPr>
            <a:normAutofit/>
          </a:bodyPr>
          <a:lstStyle/>
          <a:p>
            <a:pPr marL="0" indent="0">
              <a:buNone/>
            </a:pPr>
            <a:r>
              <a:rPr lang="en-GB" sz="2400" dirty="0"/>
              <a:t>Using this system designed by Ainsworth, </a:t>
            </a:r>
            <a:r>
              <a:rPr lang="en-GB" sz="2400" i="1" dirty="0"/>
              <a:t>et al </a:t>
            </a:r>
            <a:r>
              <a:rPr lang="en-GB" sz="2400" dirty="0"/>
              <a:t>(1978), it could be seen that the child’s attachment behaviour would fall into one of the four categories. </a:t>
            </a:r>
          </a:p>
          <a:p>
            <a:pPr marL="0" indent="0">
              <a:buNone/>
            </a:pPr>
            <a:endParaRPr lang="en-GB" sz="2400" dirty="0"/>
          </a:p>
          <a:p>
            <a:pPr marL="342900" indent="-342900" algn="ctr">
              <a:buFont typeface="+mj-lt"/>
              <a:buAutoNum type="arabicPeriod"/>
            </a:pPr>
            <a:r>
              <a:rPr lang="en-GB" sz="2400" dirty="0"/>
              <a:t>Secure Attachment</a:t>
            </a:r>
          </a:p>
          <a:p>
            <a:pPr marL="342900" indent="-342900" algn="ctr">
              <a:buFont typeface="+mj-lt"/>
              <a:buAutoNum type="arabicPeriod"/>
            </a:pPr>
            <a:r>
              <a:rPr lang="en-GB" sz="2400" dirty="0"/>
              <a:t>Insecure Avoidant Attachment</a:t>
            </a:r>
          </a:p>
          <a:p>
            <a:pPr marL="342900" indent="-342900" algn="ctr">
              <a:buFont typeface="+mj-lt"/>
              <a:buAutoNum type="arabicPeriod"/>
            </a:pPr>
            <a:r>
              <a:rPr lang="en-GB" sz="2400" dirty="0"/>
              <a:t>Insecure Resistant Attachment</a:t>
            </a:r>
          </a:p>
          <a:p>
            <a:pPr marL="342900" indent="-342900" algn="ctr">
              <a:buFont typeface="+mj-lt"/>
              <a:buAutoNum type="arabicPeriod"/>
            </a:pPr>
            <a:r>
              <a:rPr lang="en-GB" sz="2400" dirty="0"/>
              <a:t>Insecure Disorganised Attachment</a:t>
            </a:r>
          </a:p>
        </p:txBody>
      </p:sp>
    </p:spTree>
    <p:extLst>
      <p:ext uri="{BB962C8B-B14F-4D97-AF65-F5344CB8AC3E}">
        <p14:creationId xmlns:p14="http://schemas.microsoft.com/office/powerpoint/2010/main" val="37537559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0CE48-0364-4DCE-A2E5-79BCD5BCB26C}"/>
              </a:ext>
            </a:extLst>
          </p:cNvPr>
          <p:cNvSpPr>
            <a:spLocks noGrp="1"/>
          </p:cNvSpPr>
          <p:nvPr>
            <p:ph type="title"/>
          </p:nvPr>
        </p:nvSpPr>
        <p:spPr>
          <a:xfrm>
            <a:off x="2231135" y="522520"/>
            <a:ext cx="7729728" cy="914400"/>
          </a:xfrm>
        </p:spPr>
        <p:txBody>
          <a:bodyPr>
            <a:normAutofit/>
          </a:bodyPr>
          <a:lstStyle/>
          <a:p>
            <a:r>
              <a:rPr lang="en-GB" dirty="0"/>
              <a:t>Attachment theory</a:t>
            </a:r>
          </a:p>
        </p:txBody>
      </p:sp>
      <p:sp>
        <p:nvSpPr>
          <p:cNvPr id="3" name="Content Placeholder 2">
            <a:extLst>
              <a:ext uri="{FF2B5EF4-FFF2-40B4-BE49-F238E27FC236}">
                <a16:creationId xmlns:a16="http://schemas.microsoft.com/office/drawing/2014/main" id="{FF68C3C2-E15D-4124-A815-41936D4A3D01}"/>
              </a:ext>
            </a:extLst>
          </p:cNvPr>
          <p:cNvSpPr>
            <a:spLocks noGrp="1"/>
          </p:cNvSpPr>
          <p:nvPr>
            <p:ph idx="1"/>
          </p:nvPr>
        </p:nvSpPr>
        <p:spPr>
          <a:xfrm>
            <a:off x="775854" y="1876302"/>
            <a:ext cx="10640291" cy="4684813"/>
          </a:xfrm>
        </p:spPr>
        <p:txBody>
          <a:bodyPr>
            <a:normAutofit/>
          </a:bodyPr>
          <a:lstStyle/>
          <a:p>
            <a:pPr marL="0" indent="0">
              <a:buNone/>
            </a:pPr>
            <a:r>
              <a:rPr lang="en-GB" sz="2400" dirty="0"/>
              <a:t>Keenan and Evans (2009) mentions that it is no surprise that as a humans, we are biologically programmed to need to attach ourselves to someone else as a form of safety. </a:t>
            </a:r>
          </a:p>
          <a:p>
            <a:pPr marL="0" indent="0">
              <a:buNone/>
            </a:pPr>
            <a:r>
              <a:rPr lang="en-GB" sz="2400" dirty="0"/>
              <a:t>Like many other animals, at birth humans are helpless and have no way of taking care of themselves so it is vital that we have someone to care for us until we come of age where we are able to. </a:t>
            </a:r>
          </a:p>
          <a:p>
            <a:pPr marL="0" indent="0">
              <a:buNone/>
            </a:pPr>
            <a:r>
              <a:rPr lang="en-GB" sz="2400" dirty="0"/>
              <a:t>Bowlby suggested that babies have the capability to use a communication system, in order to give their caregiver an idea of the care they need during that time. This can be seen as one of the reasons as to why infants have a range of different facial expressions and cries. </a:t>
            </a:r>
          </a:p>
        </p:txBody>
      </p:sp>
    </p:spTree>
    <p:extLst>
      <p:ext uri="{BB962C8B-B14F-4D97-AF65-F5344CB8AC3E}">
        <p14:creationId xmlns:p14="http://schemas.microsoft.com/office/powerpoint/2010/main" val="4166230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B9964-BCD7-463D-B639-2D7A4783105A}"/>
              </a:ext>
            </a:extLst>
          </p:cNvPr>
          <p:cNvSpPr>
            <a:spLocks noGrp="1"/>
          </p:cNvSpPr>
          <p:nvPr>
            <p:ph type="title"/>
          </p:nvPr>
        </p:nvSpPr>
        <p:spPr>
          <a:xfrm>
            <a:off x="2231136" y="709669"/>
            <a:ext cx="7729728" cy="816607"/>
          </a:xfrm>
        </p:spPr>
        <p:txBody>
          <a:bodyPr/>
          <a:lstStyle/>
          <a:p>
            <a:r>
              <a:rPr lang="en-GB" dirty="0"/>
              <a:t>Attachment theory</a:t>
            </a:r>
          </a:p>
        </p:txBody>
      </p:sp>
      <p:sp>
        <p:nvSpPr>
          <p:cNvPr id="5" name="Content Placeholder 4">
            <a:extLst>
              <a:ext uri="{FF2B5EF4-FFF2-40B4-BE49-F238E27FC236}">
                <a16:creationId xmlns:a16="http://schemas.microsoft.com/office/drawing/2014/main" id="{55A3173D-AF37-4D49-91AF-66084C6C1481}"/>
              </a:ext>
            </a:extLst>
          </p:cNvPr>
          <p:cNvSpPr>
            <a:spLocks noGrp="1"/>
          </p:cNvSpPr>
          <p:nvPr>
            <p:ph idx="1"/>
          </p:nvPr>
        </p:nvSpPr>
        <p:spPr>
          <a:xfrm>
            <a:off x="1485049" y="1888177"/>
            <a:ext cx="9221902" cy="4595750"/>
          </a:xfrm>
        </p:spPr>
        <p:txBody>
          <a:bodyPr>
            <a:normAutofit/>
          </a:bodyPr>
          <a:lstStyle/>
          <a:p>
            <a:pPr marL="0" indent="0">
              <a:buNone/>
            </a:pPr>
            <a:r>
              <a:rPr lang="en-GB" sz="2400" dirty="0"/>
              <a:t>During the war, many studies were conducted in order to evaluate whether or not the children of war, were better off staying with their mothers or not. </a:t>
            </a:r>
          </a:p>
          <a:p>
            <a:pPr marL="0" indent="0">
              <a:buNone/>
            </a:pPr>
            <a:r>
              <a:rPr lang="en-GB" sz="2400" dirty="0"/>
              <a:t>Bowlby’s theory suggested that it was vital that the children had the opportunities to form a maternal attachment to their mothers and in turn, were better off at home with them. </a:t>
            </a:r>
          </a:p>
          <a:p>
            <a:pPr marL="0" indent="0">
              <a:buNone/>
            </a:pPr>
            <a:r>
              <a:rPr lang="en-GB" sz="2400" dirty="0"/>
              <a:t>Many studies were also conducted to assess attachment theory, one being the famous experiment by the psychologist Harry Harlow, who tested the behaviour changes in monkey when they lacked attachment. </a:t>
            </a:r>
          </a:p>
        </p:txBody>
      </p:sp>
      <p:sp>
        <p:nvSpPr>
          <p:cNvPr id="6" name="TextBox 5">
            <a:extLst>
              <a:ext uri="{FF2B5EF4-FFF2-40B4-BE49-F238E27FC236}">
                <a16:creationId xmlns:a16="http://schemas.microsoft.com/office/drawing/2014/main" id="{42D53264-1538-444F-B81C-744844535C02}"/>
              </a:ext>
            </a:extLst>
          </p:cNvPr>
          <p:cNvSpPr txBox="1"/>
          <p:nvPr/>
        </p:nvSpPr>
        <p:spPr>
          <a:xfrm>
            <a:off x="10671958" y="6476496"/>
            <a:ext cx="1520042" cy="369332"/>
          </a:xfrm>
          <a:prstGeom prst="rect">
            <a:avLst/>
          </a:prstGeom>
          <a:noFill/>
        </p:spPr>
        <p:txBody>
          <a:bodyPr wrap="square" rtlCol="0">
            <a:spAutoFit/>
          </a:bodyPr>
          <a:lstStyle/>
          <a:p>
            <a:r>
              <a:rPr lang="en-GB" dirty="0"/>
              <a:t>(Penn, 2005)</a:t>
            </a:r>
          </a:p>
        </p:txBody>
      </p:sp>
    </p:spTree>
    <p:extLst>
      <p:ext uri="{BB962C8B-B14F-4D97-AF65-F5344CB8AC3E}">
        <p14:creationId xmlns:p14="http://schemas.microsoft.com/office/powerpoint/2010/main" val="3394533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9BFEE-89ED-4325-932E-90EC6A27627D}"/>
              </a:ext>
            </a:extLst>
          </p:cNvPr>
          <p:cNvSpPr>
            <a:spLocks noGrp="1"/>
          </p:cNvSpPr>
          <p:nvPr>
            <p:ph type="title"/>
          </p:nvPr>
        </p:nvSpPr>
        <p:spPr>
          <a:xfrm>
            <a:off x="2231136" y="2783279"/>
            <a:ext cx="7729728" cy="1291442"/>
          </a:xfrm>
        </p:spPr>
        <p:txBody>
          <a:bodyPr>
            <a:noAutofit/>
          </a:bodyPr>
          <a:lstStyle/>
          <a:p>
            <a:r>
              <a:rPr lang="en-GB" sz="3200" dirty="0">
                <a:hlinkClick r:id="rId3"/>
              </a:rPr>
              <a:t>Harlow’s experiment with rhesus monkeys</a:t>
            </a:r>
            <a:endParaRPr lang="en-GB" sz="3200" dirty="0"/>
          </a:p>
        </p:txBody>
      </p:sp>
    </p:spTree>
    <p:extLst>
      <p:ext uri="{BB962C8B-B14F-4D97-AF65-F5344CB8AC3E}">
        <p14:creationId xmlns:p14="http://schemas.microsoft.com/office/powerpoint/2010/main" val="35983830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35D8E-6B3D-425A-BB32-DD2883EEDC3B}"/>
              </a:ext>
            </a:extLst>
          </p:cNvPr>
          <p:cNvSpPr>
            <a:spLocks noGrp="1"/>
          </p:cNvSpPr>
          <p:nvPr>
            <p:ph type="title"/>
          </p:nvPr>
        </p:nvSpPr>
        <p:spPr>
          <a:xfrm>
            <a:off x="2231136" y="680245"/>
            <a:ext cx="7729728" cy="875455"/>
          </a:xfrm>
        </p:spPr>
        <p:txBody>
          <a:bodyPr/>
          <a:lstStyle/>
          <a:p>
            <a:r>
              <a:rPr lang="en-GB" dirty="0"/>
              <a:t>activity</a:t>
            </a:r>
          </a:p>
        </p:txBody>
      </p:sp>
      <p:sp>
        <p:nvSpPr>
          <p:cNvPr id="3" name="Content Placeholder 2">
            <a:extLst>
              <a:ext uri="{FF2B5EF4-FFF2-40B4-BE49-F238E27FC236}">
                <a16:creationId xmlns:a16="http://schemas.microsoft.com/office/drawing/2014/main" id="{0E955BB4-AB13-4686-97F4-4451E4CDB93E}"/>
              </a:ext>
            </a:extLst>
          </p:cNvPr>
          <p:cNvSpPr>
            <a:spLocks noGrp="1"/>
          </p:cNvSpPr>
          <p:nvPr>
            <p:ph idx="1"/>
          </p:nvPr>
        </p:nvSpPr>
        <p:spPr>
          <a:xfrm>
            <a:off x="1461167" y="2831335"/>
            <a:ext cx="9269666" cy="2798284"/>
          </a:xfrm>
        </p:spPr>
        <p:txBody>
          <a:bodyPr>
            <a:normAutofit/>
          </a:bodyPr>
          <a:lstStyle/>
          <a:p>
            <a:pPr marL="0" indent="0">
              <a:buNone/>
            </a:pPr>
            <a:r>
              <a:rPr lang="en-GB" sz="2800" dirty="0"/>
              <a:t>In groups or individually, research and critique case studies relating to either:</a:t>
            </a:r>
          </a:p>
          <a:p>
            <a:pPr algn="ctr"/>
            <a:r>
              <a:rPr lang="en-GB" sz="2800" dirty="0"/>
              <a:t>Emotional development in young children</a:t>
            </a:r>
          </a:p>
          <a:p>
            <a:pPr algn="ctr"/>
            <a:r>
              <a:rPr lang="en-GB" sz="2800" dirty="0"/>
              <a:t>Attachment theory </a:t>
            </a:r>
          </a:p>
        </p:txBody>
      </p:sp>
    </p:spTree>
    <p:extLst>
      <p:ext uri="{BB962C8B-B14F-4D97-AF65-F5344CB8AC3E}">
        <p14:creationId xmlns:p14="http://schemas.microsoft.com/office/powerpoint/2010/main" val="27046291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66DE2-61D9-4959-8DFD-ED490776062B}"/>
              </a:ext>
            </a:extLst>
          </p:cNvPr>
          <p:cNvSpPr>
            <a:spLocks noGrp="1"/>
          </p:cNvSpPr>
          <p:nvPr>
            <p:ph type="title"/>
          </p:nvPr>
        </p:nvSpPr>
        <p:spPr>
          <a:xfrm>
            <a:off x="2231136" y="2834640"/>
            <a:ext cx="7729728" cy="1188720"/>
          </a:xfrm>
        </p:spPr>
        <p:txBody>
          <a:bodyPr/>
          <a:lstStyle/>
          <a:p>
            <a:r>
              <a:rPr lang="en-GB" dirty="0"/>
              <a:t>Any questions?</a:t>
            </a:r>
          </a:p>
        </p:txBody>
      </p:sp>
    </p:spTree>
    <p:extLst>
      <p:ext uri="{BB962C8B-B14F-4D97-AF65-F5344CB8AC3E}">
        <p14:creationId xmlns:p14="http://schemas.microsoft.com/office/powerpoint/2010/main" val="3928482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C6DCC-8BBC-4C49-91BB-46F3A58B2865}"/>
              </a:ext>
            </a:extLst>
          </p:cNvPr>
          <p:cNvSpPr>
            <a:spLocks noGrp="1"/>
          </p:cNvSpPr>
          <p:nvPr>
            <p:ph type="title"/>
          </p:nvPr>
        </p:nvSpPr>
        <p:spPr>
          <a:xfrm>
            <a:off x="2231134" y="455190"/>
            <a:ext cx="7729728" cy="941110"/>
          </a:xfrm>
        </p:spPr>
        <p:txBody>
          <a:bodyPr/>
          <a:lstStyle/>
          <a:p>
            <a:r>
              <a:rPr lang="en-GB" dirty="0"/>
              <a:t>References</a:t>
            </a:r>
          </a:p>
        </p:txBody>
      </p:sp>
      <p:sp>
        <p:nvSpPr>
          <p:cNvPr id="3" name="Content Placeholder 2">
            <a:extLst>
              <a:ext uri="{FF2B5EF4-FFF2-40B4-BE49-F238E27FC236}">
                <a16:creationId xmlns:a16="http://schemas.microsoft.com/office/drawing/2014/main" id="{A441C9C7-30B4-42CF-8BD7-9AFEF60C7D10}"/>
              </a:ext>
            </a:extLst>
          </p:cNvPr>
          <p:cNvSpPr>
            <a:spLocks noGrp="1"/>
          </p:cNvSpPr>
          <p:nvPr>
            <p:ph idx="1"/>
          </p:nvPr>
        </p:nvSpPr>
        <p:spPr>
          <a:xfrm>
            <a:off x="2081302" y="2367816"/>
            <a:ext cx="8029395" cy="3955982"/>
          </a:xfrm>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89C134CD-2D3B-415E-8D13-38110FB9871A}"/>
              </a:ext>
            </a:extLst>
          </p:cNvPr>
          <p:cNvSpPr txBox="1"/>
          <p:nvPr/>
        </p:nvSpPr>
        <p:spPr>
          <a:xfrm>
            <a:off x="1318940" y="1238283"/>
            <a:ext cx="9972759" cy="5909310"/>
          </a:xfrm>
          <a:prstGeom prst="rect">
            <a:avLst/>
          </a:prstGeom>
          <a:noFill/>
        </p:spPr>
        <p:txBody>
          <a:bodyPr wrap="square" rtlCol="0">
            <a:spAutoFit/>
          </a:bodyPr>
          <a:lstStyle/>
          <a:p>
            <a:endParaRPr lang="en-GB" dirty="0"/>
          </a:p>
          <a:p>
            <a:r>
              <a:rPr lang="en-GB" dirty="0"/>
              <a:t>Ainsworth, M.D.S., </a:t>
            </a:r>
            <a:r>
              <a:rPr lang="en-GB" dirty="0" err="1"/>
              <a:t>Blehar</a:t>
            </a:r>
            <a:r>
              <a:rPr lang="en-GB" dirty="0"/>
              <a:t>, M.C., Waters, E. and Wall, S. (1978) </a:t>
            </a:r>
            <a:r>
              <a:rPr lang="en-GB" i="1" dirty="0"/>
              <a:t>Patterns of attachment. </a:t>
            </a:r>
            <a:r>
              <a:rPr lang="en-GB" dirty="0"/>
              <a:t>Hillside: Erlbaum. </a:t>
            </a:r>
          </a:p>
          <a:p>
            <a:r>
              <a:rPr lang="en-GB" dirty="0" err="1"/>
              <a:t>Ganchrow</a:t>
            </a:r>
            <a:r>
              <a:rPr lang="en-GB" dirty="0"/>
              <a:t>, J., Steiner, J. and Daher, M. (1983) ‘Neonatal facial expressions in response to different qualities and intensities of gustatory stimuli’. </a:t>
            </a:r>
            <a:r>
              <a:rPr lang="en-GB" i="1" dirty="0"/>
              <a:t>Infant Behaviour and Development</a:t>
            </a:r>
            <a:r>
              <a:rPr lang="en-GB" dirty="0"/>
              <a:t>, 6, 473-484. </a:t>
            </a:r>
          </a:p>
          <a:p>
            <a:r>
              <a:rPr lang="en-GB" dirty="0"/>
              <a:t>Keenan, T. and Evans, S. (2009) </a:t>
            </a:r>
            <a:r>
              <a:rPr lang="en-GB" i="1" dirty="0"/>
              <a:t>An introduction to the child. 2</a:t>
            </a:r>
            <a:r>
              <a:rPr lang="en-GB" i="1" baseline="30000" dirty="0"/>
              <a:t>nd</a:t>
            </a:r>
            <a:r>
              <a:rPr lang="en-GB" i="1" dirty="0"/>
              <a:t> </a:t>
            </a:r>
            <a:r>
              <a:rPr lang="en-GB" i="1" dirty="0" err="1"/>
              <a:t>Edn</a:t>
            </a:r>
            <a:r>
              <a:rPr lang="en-GB" i="1" dirty="0"/>
              <a:t>. </a:t>
            </a:r>
            <a:r>
              <a:rPr lang="en-GB" dirty="0"/>
              <a:t>London: SAGE Publications.</a:t>
            </a:r>
          </a:p>
          <a:p>
            <a:r>
              <a:rPr lang="en-GB" dirty="0"/>
              <a:t>Lewis, M, Stanger, C., Sullivan, M.W and Barone, P. (1991) </a:t>
            </a:r>
            <a:r>
              <a:rPr lang="en-GB" i="1" dirty="0"/>
              <a:t>British Journal of Developmental Psychology. </a:t>
            </a:r>
            <a:r>
              <a:rPr lang="en-GB" dirty="0"/>
              <a:t>, 9, 485-492. </a:t>
            </a:r>
          </a:p>
          <a:p>
            <a:r>
              <a:rPr lang="en-GB" dirty="0" err="1"/>
              <a:t>McLoed</a:t>
            </a:r>
            <a:r>
              <a:rPr lang="en-GB" dirty="0"/>
              <a:t>, S. (2017) </a:t>
            </a:r>
            <a:r>
              <a:rPr lang="en-GB" i="1" dirty="0"/>
              <a:t>Attachment Theory</a:t>
            </a:r>
            <a:r>
              <a:rPr lang="en-GB" dirty="0"/>
              <a:t>. [Online] Available at: </a:t>
            </a:r>
            <a:r>
              <a:rPr lang="en-GB" dirty="0">
                <a:hlinkClick r:id="rId2"/>
              </a:rPr>
              <a:t>https://www.simplypsychology.org/attachment.html</a:t>
            </a:r>
            <a:r>
              <a:rPr lang="en-GB" dirty="0"/>
              <a:t> (Accessed: 27/02/2020)</a:t>
            </a:r>
          </a:p>
          <a:p>
            <a:r>
              <a:rPr lang="en-GB" dirty="0"/>
              <a:t>Northamptonshire Mental Health Gateway (2012) </a:t>
            </a:r>
            <a:r>
              <a:rPr lang="en-GB" i="1" dirty="0"/>
              <a:t>Emotional Milestones in the Early Years from birth to 5 years. </a:t>
            </a:r>
            <a:r>
              <a:rPr lang="en-GB" dirty="0"/>
              <a:t>[Online] Available at: </a:t>
            </a:r>
            <a:r>
              <a:rPr lang="en-GB" dirty="0">
                <a:hlinkClick r:id="rId3"/>
              </a:rPr>
              <a:t>https://www.northamptonshire.gov.uk/councilservices/children-families-education/early-years/Documents/Emotional%20Milestone%20in%20the%20early%20years.pdf</a:t>
            </a:r>
            <a:r>
              <a:rPr lang="en-GB" dirty="0"/>
              <a:t> (Accessed: 26/02/2020)</a:t>
            </a:r>
          </a:p>
          <a:p>
            <a:r>
              <a:rPr lang="en-GB" dirty="0"/>
              <a:t>Penn, H. (2005)</a:t>
            </a:r>
            <a:r>
              <a:rPr lang="en-GB" i="1" dirty="0"/>
              <a:t> Understanding Early Childhood: Issues and Controversies. </a:t>
            </a:r>
            <a:r>
              <a:rPr lang="en-GB" dirty="0"/>
              <a:t>New York: Two Penn Plaza.</a:t>
            </a:r>
          </a:p>
          <a:p>
            <a:r>
              <a:rPr lang="en-GB" dirty="0"/>
              <a:t>Robinson, M. (2008) </a:t>
            </a:r>
            <a:r>
              <a:rPr lang="en-GB" i="1" dirty="0"/>
              <a:t>Child Development from birth to eight: A journey through the early years. </a:t>
            </a:r>
            <a:r>
              <a:rPr lang="en-GB" dirty="0"/>
              <a:t>New York: Two </a:t>
            </a:r>
          </a:p>
          <a:p>
            <a:r>
              <a:rPr lang="en-GB" dirty="0"/>
              <a:t>Penn Plaza</a:t>
            </a:r>
          </a:p>
          <a:p>
            <a:r>
              <a:rPr lang="en-GB" dirty="0"/>
              <a:t>Smith, P., Cowie, H. and Blades, M. (2011) </a:t>
            </a:r>
            <a:r>
              <a:rPr lang="en-GB" i="1" dirty="0"/>
              <a:t>Understanding Children’s Development. </a:t>
            </a:r>
            <a:r>
              <a:rPr lang="en-GB" dirty="0"/>
              <a:t>5</a:t>
            </a:r>
            <a:r>
              <a:rPr lang="en-GB" baseline="30000" dirty="0"/>
              <a:t>th</a:t>
            </a:r>
            <a:r>
              <a:rPr lang="en-GB" dirty="0"/>
              <a:t> </a:t>
            </a:r>
            <a:r>
              <a:rPr lang="en-GB" dirty="0" err="1"/>
              <a:t>edn</a:t>
            </a:r>
            <a:r>
              <a:rPr lang="en-GB" dirty="0"/>
              <a:t>. West Sussex: John Wiley &amp; Sons Ltd. </a:t>
            </a:r>
          </a:p>
          <a:p>
            <a:r>
              <a:rPr lang="en-GB" dirty="0" err="1"/>
              <a:t>Suburbanalienation</a:t>
            </a:r>
            <a:r>
              <a:rPr lang="en-GB" dirty="0"/>
              <a:t> (2010) </a:t>
            </a:r>
            <a:r>
              <a:rPr lang="en-GB" i="1" dirty="0"/>
              <a:t>Monkey, love and the 21</a:t>
            </a:r>
            <a:r>
              <a:rPr lang="en-GB" i="1" baseline="30000" dirty="0"/>
              <a:t>st</a:t>
            </a:r>
            <a:r>
              <a:rPr lang="en-GB" i="1" dirty="0"/>
              <a:t> Century. </a:t>
            </a:r>
            <a:r>
              <a:rPr lang="en-GB" dirty="0"/>
              <a:t>[Online] Available at: </a:t>
            </a:r>
            <a:r>
              <a:rPr lang="en-GB" dirty="0">
                <a:hlinkClick r:id="rId4"/>
              </a:rPr>
              <a:t>https://www.youtube.com/watch?v=s0UyThOc4OY</a:t>
            </a:r>
            <a:r>
              <a:rPr lang="en-GB" dirty="0"/>
              <a:t> (Accessed: 27/02/2020)</a:t>
            </a:r>
          </a:p>
          <a:p>
            <a:endParaRPr lang="en-GB" dirty="0"/>
          </a:p>
        </p:txBody>
      </p:sp>
    </p:spTree>
    <p:extLst>
      <p:ext uri="{BB962C8B-B14F-4D97-AF65-F5344CB8AC3E}">
        <p14:creationId xmlns:p14="http://schemas.microsoft.com/office/powerpoint/2010/main" val="118133026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1017</TotalTime>
  <Words>2929</Words>
  <Application>Microsoft Office PowerPoint</Application>
  <PresentationFormat>Widescreen</PresentationFormat>
  <Paragraphs>200</Paragraphs>
  <Slides>33</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Gill Sans MT</vt:lpstr>
      <vt:lpstr>Parcel</vt:lpstr>
      <vt:lpstr>Emotional Development &amp; Attachment</vt:lpstr>
      <vt:lpstr>Objectives</vt:lpstr>
      <vt:lpstr>Early emotions in children</vt:lpstr>
      <vt:lpstr>Early emotions in children</vt:lpstr>
      <vt:lpstr>Early emotions in children</vt:lpstr>
      <vt:lpstr>Early emotions in children</vt:lpstr>
      <vt:lpstr>Early emotions in children</vt:lpstr>
      <vt:lpstr>Early emotions in children</vt:lpstr>
      <vt:lpstr>Early emotions in children</vt:lpstr>
      <vt:lpstr>Birth to six months</vt:lpstr>
      <vt:lpstr>Seven to eighteen months</vt:lpstr>
      <vt:lpstr>Eighteen months to three years</vt:lpstr>
      <vt:lpstr>Three years to five years old</vt:lpstr>
      <vt:lpstr>Gender &amp; emotions</vt:lpstr>
      <vt:lpstr>Case study</vt:lpstr>
      <vt:lpstr>Case study</vt:lpstr>
      <vt:lpstr>Case study</vt:lpstr>
      <vt:lpstr>Case study</vt:lpstr>
      <vt:lpstr>Social and emotional skills</vt:lpstr>
      <vt:lpstr>Attachment theory</vt:lpstr>
      <vt:lpstr>Attachment theory</vt:lpstr>
      <vt:lpstr> Attachment theory</vt:lpstr>
      <vt:lpstr>Attachment theory</vt:lpstr>
      <vt:lpstr>Attachment theory</vt:lpstr>
      <vt:lpstr>Attachment theory</vt:lpstr>
      <vt:lpstr>Ways of testing attachment</vt:lpstr>
      <vt:lpstr>Ways of testing attachment</vt:lpstr>
      <vt:lpstr>Attachment theory</vt:lpstr>
      <vt:lpstr>Attachment theory</vt:lpstr>
      <vt:lpstr>Harlow’s experiment with rhesus monkeys</vt:lpstr>
      <vt:lpstr>activity</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Emotional Development: Attachment</dc:title>
  <dc:creator>Ross Abraham</dc:creator>
  <cp:lastModifiedBy>Charlotte</cp:lastModifiedBy>
  <cp:revision>80</cp:revision>
  <dcterms:created xsi:type="dcterms:W3CDTF">2020-02-25T23:47:47Z</dcterms:created>
  <dcterms:modified xsi:type="dcterms:W3CDTF">2020-03-12T23:12:09Z</dcterms:modified>
</cp:coreProperties>
</file>