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9" r:id="rId1"/>
  </p:sldMasterIdLst>
  <p:notesMasterIdLst>
    <p:notesMasterId r:id="rId16"/>
  </p:notesMasterIdLst>
  <p:sldIdLst>
    <p:sldId id="256" r:id="rId2"/>
    <p:sldId id="267" r:id="rId3"/>
    <p:sldId id="283" r:id="rId4"/>
    <p:sldId id="445" r:id="rId5"/>
    <p:sldId id="346" r:id="rId6"/>
    <p:sldId id="446" r:id="rId7"/>
    <p:sldId id="410" r:id="rId8"/>
    <p:sldId id="399" r:id="rId9"/>
    <p:sldId id="265" r:id="rId10"/>
    <p:sldId id="383" r:id="rId11"/>
    <p:sldId id="447" r:id="rId12"/>
    <p:sldId id="286" r:id="rId13"/>
    <p:sldId id="287" r:id="rId14"/>
    <p:sldId id="35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576"/>
  </p:normalViewPr>
  <p:slideViewPr>
    <p:cSldViewPr snapToGrid="0" snapToObjects="1">
      <p:cViewPr varScale="1">
        <p:scale>
          <a:sx n="101" d="100"/>
          <a:sy n="101" d="100"/>
        </p:scale>
        <p:origin x="46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E66ED-CF9F-EC43-9F07-0B4281F88015}" type="datetimeFigureOut">
              <a:rPr lang="en-US" smtClean="0"/>
              <a:t>11/21/18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DECB8-15CA-0647-ACCD-3767322F30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913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B6B9DD7-52FB-E04A-8BF4-5C95EF571563}" type="slidenum">
              <a:rPr lang="en-GB"/>
              <a:pPr/>
              <a:t>3</a:t>
            </a:fld>
            <a:endParaRPr lang="en-GB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Arial" pitchFamily="-111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797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>
            <a:extLst>
              <a:ext uri="{FF2B5EF4-FFF2-40B4-BE49-F238E27FC236}">
                <a16:creationId xmlns:a16="http://schemas.microsoft.com/office/drawing/2014/main" id="{4B0C5BE4-96E4-B34D-BDA0-E82FAD1F0EC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7A650E65-7996-1B48-9C01-3CBAAD9936F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706354-84BF-9843-8B63-130C209559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18E12C7-D107-4541-BAAE-DF702219FDE7}" type="slidenum">
              <a:rPr lang="en-GB" altLang="en-US">
                <a:latin typeface="Calibri" panose="020F0502020204030204" pitchFamily="34" charset="0"/>
              </a:rPr>
              <a:pPr eaLnBrk="1" hangingPunct="1"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372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A230B-DA14-1A48-8FAA-BE156E1C29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EF17D-A43E-8D42-89F9-B3ED6D4D67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BAD8D-1874-BA46-B5AD-BCC4E4515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285C2-B971-144D-A733-9BF56C6A6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10D23-1640-CC4B-B02B-58EE36CE4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638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D5624-627F-6648-A096-21E6D6D23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2149A-631A-7F40-9992-04A17BA4C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1FC86-BC3A-BD4A-900B-A6E6BE9D2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9A4F3-0EE1-B94A-BDAF-3B0F3B4F8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1C37E-0B21-BF4E-83C6-946BF4615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166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9C2E-758E-D44D-AEC8-5029EE4F0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367AAE-6C14-DD43-84B7-CBCC710CFD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07ED1-8560-4943-8FCF-D09F442C6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98B258-AEF2-C14A-8F6D-D2DD27AC9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B6B17-A6A1-CC40-A727-880A4EFCE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870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DB0AE-EC05-C047-B86A-671771CDC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2BB80-B694-B842-90B2-708C08CC4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A010F-FFB6-7E49-863F-A5E2F67B2E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D1DD5B-0EA3-C74F-BA45-B319FA62A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F21AF6-611D-A245-B56C-3236E43FB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52E5E0-FE5F-9943-84F3-170873487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437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694AF-7BFE-294F-BBE2-56AA658FB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E0C1C-E70E-344C-AAA8-F7CFD3CB7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C7C83C-B755-B44E-A3C6-4FD79F1245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0770BE-2B12-3249-824C-81C1AD07A7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6884BA-0EC6-164E-839E-2B1271E8BC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4CB258-12D7-534E-9F83-DD229CA62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453633-D26D-5E40-B236-5057EADED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FA85FC-4D23-6F49-9DE5-041457463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558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DEA43-C644-9C46-8987-A8EE311BD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4A4811-0F3A-D848-9955-121B40D17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60784A-8FC5-F443-82E0-99969C50E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2B547F-5EFF-804C-A1E7-08C0F8A52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61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2D7CE3-053B-E24A-87E5-B180BD84F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5AE806-C220-E74A-BB20-60A2B63EA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752638-7C0F-684F-B351-707520204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673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A0DC5-D2D4-B145-9410-4B3688A73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5F5D0-E3E9-3D40-819C-8225BA000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0CD5E8-1BAB-9247-A31E-5EBABF7077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35E0DC-B310-B046-BCF2-BE4FA9DD7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46E40-8343-E84D-A8C7-8289E5290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86793F-CE99-F641-B346-1DC4F196F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163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2EAC7-6549-B842-A6ED-AA6D97C05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DEFC8A-8414-564B-82D4-A1E1307558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5EB1F4-009B-3A49-9B02-0053978E63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890223-EF9F-BB4B-B72F-E86BC9D33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220DB6-CADF-A74E-BC3C-9E163E077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F4BF69-0D9E-4647-ACA7-8475F1489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836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4AD9C-58ED-EE44-B323-24A848706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E869F1-7D81-D249-8079-195B2527B8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3614EA-D588-8849-8D21-2D1EEC6E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AA60F-D874-A34F-B657-C71DBC160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0496D-ABCA-684B-86D6-AE6623C16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331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CFD98D-4E5E-D743-A36B-8D026547D0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178E45-E672-3844-B3E7-DC16976256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51741-CAF2-2D45-9FA8-092FF7255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6EE87-5EF2-AF4A-B619-3132ECCF5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37F59-25A7-A44D-997B-0AC1A81A9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809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93D694-C7FB-AC45-954E-119B5D83805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26DD07-3C4C-8E4D-8733-345EFBEFB78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Dr Geraint Davies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8FB196-43F4-964C-ACF0-59054E3C7B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0B78DA-3C67-2745-ACDD-0682839E47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384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5A204F-FF53-C240-84B6-5F510970E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913FAF-6EE7-9B4F-872C-EDA3294440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68BBC-FFAA-DB4E-AAEB-F964A49A98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11/21/18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E45C78-F792-A949-9AE5-B65F418CD8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F8897-D7E3-D544-8542-C39425CCFC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833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bangor.ac.uk/addysg/publications/transactions.php.en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topics/educationandskills/schoolshome/curriculuminwales/arevisedcurriculumforwales/religiouseducation/?lang=e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ticlesoffaith.co.uk/" TargetMode="External"/><Relationship Id="rId2" Type="http://schemas.openxmlformats.org/officeDocument/2006/relationships/hyperlink" Target="http://www.parrotfish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ersona-doll-training.org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today.org.uk/" TargetMode="External"/><Relationship Id="rId2" Type="http://schemas.openxmlformats.org/officeDocument/2006/relationships/hyperlink" Target="http://www.persona-doll-training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personadoll.uk/the-persona-doll-approach" TargetMode="External"/><Relationship Id="rId2" Type="http://schemas.openxmlformats.org/officeDocument/2006/relationships/hyperlink" Target="https://www.articlesoffaith.co.uk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gloucester.anglican.org/wp-content/uploads/2017/08/An-introduction-to-using-persona-dolls.pdf" TargetMode="External"/><Relationship Id="rId4" Type="http://schemas.openxmlformats.org/officeDocument/2006/relationships/hyperlink" Target="https://www.teachingforchange.org/wp-content/uploads/2012/08/ec_personadolls_english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ECDA6-6A27-BE48-9487-749D6474B4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20899" y="-166766"/>
            <a:ext cx="7197726" cy="208068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ADDYSG GREFYDDOL </a:t>
            </a:r>
            <a:br>
              <a:rPr lang="en-US" b="1" dirty="0"/>
            </a:br>
            <a:r>
              <a:rPr lang="en-US" b="1" dirty="0"/>
              <a:t>YN YR YSGOL GYNRADD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6FB4C4-FD98-CB44-9288-8230FC789A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7599" y="5799666"/>
            <a:ext cx="7197726" cy="1405467"/>
          </a:xfrm>
        </p:spPr>
        <p:txBody>
          <a:bodyPr>
            <a:normAutofit/>
          </a:bodyPr>
          <a:lstStyle/>
          <a:p>
            <a:r>
              <a:rPr lang="en-US" sz="3600" dirty="0"/>
              <a:t>ECAD4011C     Y DYNIAETHAU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B5311C-AD2C-D14D-905A-ADA955066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6899" y="2142514"/>
            <a:ext cx="4851401" cy="342855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52970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>
            <a:extLst>
              <a:ext uri="{FF2B5EF4-FFF2-40B4-BE49-F238E27FC236}">
                <a16:creationId xmlns:a16="http://schemas.microsoft.com/office/drawing/2014/main" id="{CE1C2257-CBF5-B64E-9643-F1CB5505B6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ADDYSG GREFYDDOL YN YR YSGOL GYNRADD</a:t>
            </a:r>
          </a:p>
        </p:txBody>
      </p:sp>
      <p:sp>
        <p:nvSpPr>
          <p:cNvPr id="39938" name="Rectangle 3">
            <a:extLst>
              <a:ext uri="{FF2B5EF4-FFF2-40B4-BE49-F238E27FC236}">
                <a16:creationId xmlns:a16="http://schemas.microsoft.com/office/drawing/2014/main" id="{DA54B225-B87C-3544-BDAF-945CD23DE84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1600201"/>
            <a:ext cx="57658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4800" b="1" dirty="0">
                <a:hlinkClick r:id="rId2"/>
              </a:rPr>
              <a:t>http://www.bangor.ac.uk/addysg/publications/transactions.php.en</a:t>
            </a:r>
            <a:r>
              <a:rPr lang="en-GB" altLang="en-US" sz="4800" b="1" dirty="0"/>
              <a:t>?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b="1" dirty="0"/>
          </a:p>
        </p:txBody>
      </p:sp>
      <p:pic>
        <p:nvPicPr>
          <p:cNvPr id="39939" name="Picture 4" descr="bk">
            <a:extLst>
              <a:ext uri="{FF2B5EF4-FFF2-40B4-BE49-F238E27FC236}">
                <a16:creationId xmlns:a16="http://schemas.microsoft.com/office/drawing/2014/main" id="{F78BD85E-B3AC-C94B-B389-44C3EFB7371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23000" y="1231901"/>
            <a:ext cx="3421064" cy="5519781"/>
          </a:xfrm>
          <a:noFill/>
        </p:spPr>
      </p:pic>
    </p:spTree>
    <p:extLst>
      <p:ext uri="{BB962C8B-B14F-4D97-AF65-F5344CB8AC3E}">
        <p14:creationId xmlns:p14="http://schemas.microsoft.com/office/powerpoint/2010/main" val="2984272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5400" b="1" dirty="0"/>
              <a:t>DOGFEN ALLWEDDOL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685801" y="2142067"/>
            <a:ext cx="8407399" cy="364913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4400" dirty="0" err="1"/>
              <a:t>Fframwaith</a:t>
            </a:r>
            <a:r>
              <a:rPr lang="en-GB" sz="4400" dirty="0"/>
              <a:t> </a:t>
            </a:r>
            <a:r>
              <a:rPr lang="en-GB" sz="4400" dirty="0" err="1"/>
              <a:t>enghreifftiol</a:t>
            </a:r>
            <a:r>
              <a:rPr lang="en-GB" sz="4400" dirty="0"/>
              <a:t> </a:t>
            </a:r>
            <a:r>
              <a:rPr lang="en-GB" sz="4400" dirty="0" err="1"/>
              <a:t>ar</a:t>
            </a:r>
            <a:r>
              <a:rPr lang="en-GB" sz="4400" dirty="0"/>
              <a:t> </a:t>
            </a:r>
            <a:r>
              <a:rPr lang="en-GB" sz="4400" dirty="0" err="1"/>
              <a:t>gyfer</a:t>
            </a:r>
            <a:r>
              <a:rPr lang="en-GB" sz="4400" dirty="0"/>
              <a:t> </a:t>
            </a:r>
            <a:r>
              <a:rPr lang="en-GB" sz="4400" dirty="0" err="1"/>
              <a:t>addysg</a:t>
            </a:r>
            <a:r>
              <a:rPr lang="en-GB" sz="4400" dirty="0"/>
              <a:t> </a:t>
            </a:r>
            <a:r>
              <a:rPr lang="en-GB" sz="4400" dirty="0" err="1"/>
              <a:t>grefyddol</a:t>
            </a:r>
            <a:r>
              <a:rPr lang="en-GB" sz="4400" dirty="0"/>
              <a:t> 3-19 </a:t>
            </a:r>
            <a:r>
              <a:rPr lang="en-GB" sz="4400" dirty="0" err="1"/>
              <a:t>oed</a:t>
            </a:r>
            <a:r>
              <a:rPr lang="en-GB" sz="4400" dirty="0"/>
              <a:t> </a:t>
            </a:r>
            <a:r>
              <a:rPr lang="en-GB" sz="4400" dirty="0" err="1"/>
              <a:t>yng</a:t>
            </a:r>
            <a:r>
              <a:rPr lang="en-GB" sz="4400" dirty="0"/>
              <a:t> </a:t>
            </a:r>
            <a:r>
              <a:rPr lang="en-GB" sz="4400" dirty="0" err="1"/>
              <a:t>Nghymru</a:t>
            </a:r>
            <a:r>
              <a:rPr lang="en-GB" sz="4400" dirty="0"/>
              <a:t> </a:t>
            </a:r>
            <a:r>
              <a:rPr lang="en-GB" dirty="0">
                <a:hlinkClick r:id="rId3"/>
              </a:rPr>
              <a:t>http://wales.gov.uk/topics/educationandskills/schoolshome/curriculuminwales/arevisedcurriculumforwales/religiouseducation/?lang=en</a:t>
            </a:r>
            <a:endParaRPr lang="en-GB" dirty="0"/>
          </a:p>
          <a:p>
            <a:pPr eaLnBrk="1" hangingPunct="1"/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55183A-DB5A-7641-A330-31B57664BD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3200" y="481744"/>
            <a:ext cx="2593876" cy="368385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890520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E1293-5014-8E41-A123-34EA7FEE5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328" y="0"/>
            <a:ext cx="10131425" cy="1456267"/>
          </a:xfrm>
        </p:spPr>
        <p:txBody>
          <a:bodyPr>
            <a:normAutofit/>
          </a:bodyPr>
          <a:lstStyle/>
          <a:p>
            <a:r>
              <a:rPr lang="en-US" sz="5400" b="1" dirty="0"/>
              <a:t>AG </a:t>
            </a:r>
            <a:r>
              <a:rPr lang="en-US" sz="5400" b="1" dirty="0" err="1"/>
              <a:t>yn</a:t>
            </a:r>
            <a:r>
              <a:rPr lang="en-US" sz="5400" b="1" dirty="0"/>
              <a:t> y </a:t>
            </a:r>
            <a:r>
              <a:rPr lang="en-US" sz="5400" b="1" dirty="0" err="1"/>
              <a:t>Cyfnod</a:t>
            </a:r>
            <a:r>
              <a:rPr lang="en-US" sz="5400" b="1" dirty="0"/>
              <a:t> Sylfaen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FCC74-4DEA-F441-BE6F-EAF6E3C9C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8634" y="1646201"/>
            <a:ext cx="2941093" cy="2698845"/>
          </a:xfrm>
        </p:spPr>
        <p:txBody>
          <a:bodyPr>
            <a:normAutofit/>
          </a:bodyPr>
          <a:lstStyle/>
          <a:p>
            <a:r>
              <a:rPr lang="en-US" sz="3600" b="1" dirty="0" err="1"/>
              <a:t>Pobl</a:t>
            </a:r>
            <a:r>
              <a:rPr lang="en-US" sz="3600" b="1" dirty="0"/>
              <a:t>***</a:t>
            </a:r>
          </a:p>
          <a:p>
            <a:r>
              <a:rPr lang="en-US" sz="3600" dirty="0" err="1"/>
              <a:t>Credoau</a:t>
            </a:r>
            <a:endParaRPr lang="en-US" sz="3600" dirty="0"/>
          </a:p>
          <a:p>
            <a:r>
              <a:rPr lang="en-US" sz="3600" dirty="0" err="1"/>
              <a:t>Cwestiynau</a:t>
            </a:r>
            <a:endParaRPr lang="en-US" sz="3600" dirty="0"/>
          </a:p>
          <a:p>
            <a:pPr marL="0" indent="0">
              <a:buNone/>
            </a:pPr>
            <a:r>
              <a:rPr lang="en-US" sz="3600" dirty="0"/>
              <a:t>                                    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4ADE2D4-0A6A-5A41-BEA7-DDCB343A90EA}"/>
              </a:ext>
            </a:extLst>
          </p:cNvPr>
          <p:cNvSpPr txBox="1">
            <a:spLocks/>
          </p:cNvSpPr>
          <p:nvPr/>
        </p:nvSpPr>
        <p:spPr>
          <a:xfrm>
            <a:off x="7532355" y="1646201"/>
            <a:ext cx="3503945" cy="269884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 err="1"/>
              <a:t>Storiau</a:t>
            </a:r>
            <a:endParaRPr lang="en-US" sz="3600" dirty="0"/>
          </a:p>
          <a:p>
            <a:r>
              <a:rPr lang="en-US" sz="3600" dirty="0" err="1"/>
              <a:t>Gweithgareddau</a:t>
            </a:r>
            <a:endParaRPr lang="en-US" sz="3600" dirty="0"/>
          </a:p>
          <a:p>
            <a:r>
              <a:rPr lang="en-US" sz="3600" dirty="0" err="1"/>
              <a:t>Profiadau</a:t>
            </a:r>
            <a:endParaRPr lang="en-US" sz="3600" dirty="0"/>
          </a:p>
          <a:p>
            <a:pPr marL="0" indent="0">
              <a:buNone/>
            </a:pPr>
            <a:r>
              <a:rPr lang="en-US" sz="3600" dirty="0"/>
              <a:t>                                    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029BC00-6D8B-DC4E-BCBC-42157ACC7F97}"/>
              </a:ext>
            </a:extLst>
          </p:cNvPr>
          <p:cNvSpPr txBox="1">
            <a:spLocks/>
          </p:cNvSpPr>
          <p:nvPr/>
        </p:nvSpPr>
        <p:spPr>
          <a:xfrm>
            <a:off x="4195550" y="4481608"/>
            <a:ext cx="3555243" cy="26988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/>
              <a:t>Ni </a:t>
            </a:r>
            <a:r>
              <a:rPr lang="en-US" sz="3600" dirty="0" err="1"/>
              <a:t>ein</a:t>
            </a:r>
            <a:r>
              <a:rPr lang="en-US" sz="3600" dirty="0"/>
              <a:t> </a:t>
            </a:r>
            <a:r>
              <a:rPr lang="en-US" sz="3600" dirty="0" err="1"/>
              <a:t>Hunain</a:t>
            </a:r>
            <a:endParaRPr lang="en-US" sz="3600" dirty="0"/>
          </a:p>
          <a:p>
            <a:r>
              <a:rPr lang="en-US" sz="3600" dirty="0" err="1"/>
              <a:t>Pobl</a:t>
            </a:r>
            <a:r>
              <a:rPr lang="en-US" sz="3600" dirty="0"/>
              <a:t> </a:t>
            </a:r>
            <a:r>
              <a:rPr lang="en-US" sz="3600" dirty="0" err="1"/>
              <a:t>Eraill</a:t>
            </a:r>
            <a:endParaRPr lang="en-US" sz="3600" dirty="0"/>
          </a:p>
          <a:p>
            <a:r>
              <a:rPr lang="en-US" sz="3600" dirty="0" err="1"/>
              <a:t>Pethau</a:t>
            </a:r>
            <a:r>
              <a:rPr lang="en-US" sz="3600" dirty="0"/>
              <a:t> </a:t>
            </a:r>
            <a:r>
              <a:rPr lang="en-US" sz="3600" dirty="0" err="1"/>
              <a:t>Byw</a:t>
            </a:r>
            <a:endParaRPr lang="en-US" sz="3600" dirty="0"/>
          </a:p>
          <a:p>
            <a:pPr marL="0" indent="0">
              <a:buNone/>
            </a:pPr>
            <a:r>
              <a:rPr lang="en-US" sz="3600" dirty="0"/>
              <a:t>                                  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52F8C7-32B3-144C-BBEB-CA091F9568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8159" y="1355976"/>
            <a:ext cx="2275764" cy="303435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27508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>
            <a:extLst>
              <a:ext uri="{FF2B5EF4-FFF2-40B4-BE49-F238E27FC236}">
                <a16:creationId xmlns:a16="http://schemas.microsoft.com/office/drawing/2014/main" id="{CB32BC0A-9E7D-F947-B0F8-D5C0ACDF74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10131425" cy="1456267"/>
          </a:xfrm>
        </p:spPr>
        <p:txBody>
          <a:bodyPr/>
          <a:lstStyle/>
          <a:p>
            <a:pPr eaLnBrk="1" hangingPunct="1"/>
            <a:r>
              <a:rPr lang="en-GB" altLang="en-US" b="1" dirty="0"/>
              <a:t>POBL ERAILL ***</a:t>
            </a:r>
            <a:endParaRPr lang="en-GB" altLang="en-US" dirty="0"/>
          </a:p>
        </p:txBody>
      </p:sp>
      <p:sp>
        <p:nvSpPr>
          <p:cNvPr id="62466" name="Rectangle 3">
            <a:extLst>
              <a:ext uri="{FF2B5EF4-FFF2-40B4-BE49-F238E27FC236}">
                <a16:creationId xmlns:a16="http://schemas.microsoft.com/office/drawing/2014/main" id="{F742B67A-2608-054C-9745-AF1C470239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 err="1"/>
              <a:t>Cartrefi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pobl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eraill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teuluoedd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phrofiadau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mwyn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archwilio</a:t>
            </a:r>
            <a:r>
              <a:rPr lang="en-GB" altLang="en-US" sz="2800" dirty="0"/>
              <a:t> </a:t>
            </a:r>
            <a:r>
              <a:rPr lang="en-GB" altLang="en-US" sz="2800" dirty="0" err="1"/>
              <a:t>tebygrwydd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gwahaniaethau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ffordd</a:t>
            </a:r>
            <a:r>
              <a:rPr lang="en-GB" altLang="en-US" sz="2800" dirty="0"/>
              <a:t> o </a:t>
            </a:r>
            <a:r>
              <a:rPr lang="en-GB" altLang="en-US" sz="2800" dirty="0" err="1"/>
              <a:t>fyw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traddodiadau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 </a:t>
            </a:r>
            <a:r>
              <a:rPr lang="en-GB" altLang="en-US" sz="2800" dirty="0" err="1"/>
              <a:t>Pobl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arbennig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pobl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sydd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helpu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err="1"/>
              <a:t>Ymatebion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personol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err="1"/>
              <a:t>Swyddogaeth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pobl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lle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gymdeithas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err="1"/>
              <a:t>Penderfyniadau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dewisiadau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mae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pobl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eraill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gwneud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a’r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goblygiadau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err="1"/>
              <a:t>Rhesymau</a:t>
            </a:r>
            <a:r>
              <a:rPr lang="en-GB" altLang="en-US" sz="2800" dirty="0"/>
              <a:t> pam bod </a:t>
            </a:r>
            <a:r>
              <a:rPr lang="en-GB" altLang="en-US" sz="2800" dirty="0" err="1"/>
              <a:t>rhai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pobl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mynegi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empathi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ysbrydol</a:t>
            </a:r>
            <a:r>
              <a:rPr lang="en-GB" altLang="en-US" sz="2800" dirty="0"/>
              <a:t>/</a:t>
            </a:r>
            <a:r>
              <a:rPr lang="en-GB" altLang="en-US" sz="2800" dirty="0" err="1"/>
              <a:t>moesol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tuag</a:t>
            </a:r>
            <a:r>
              <a:rPr lang="en-GB" altLang="en-US" sz="2800" dirty="0"/>
              <a:t> at </a:t>
            </a:r>
            <a:r>
              <a:rPr lang="en-GB" altLang="en-US" sz="2800" dirty="0" err="1"/>
              <a:t>eraill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err="1"/>
              <a:t>Yr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angen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barchu</a:t>
            </a:r>
            <a:r>
              <a:rPr lang="en-GB" altLang="en-US" sz="2800" dirty="0"/>
              <a:t>/</a:t>
            </a:r>
            <a:r>
              <a:rPr lang="en-GB" altLang="en-US" sz="2800" dirty="0" err="1"/>
              <a:t>herio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syniadau</a:t>
            </a:r>
            <a:r>
              <a:rPr lang="en-GB" altLang="en-US" sz="2800" dirty="0"/>
              <a:t>/</a:t>
            </a:r>
            <a:r>
              <a:rPr lang="en-GB" altLang="en-US" sz="2800" dirty="0" err="1"/>
              <a:t>credoau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hunain</a:t>
            </a:r>
            <a:r>
              <a:rPr lang="en-GB" altLang="en-US" sz="2800" dirty="0"/>
              <a:t> ac </a:t>
            </a:r>
            <a:r>
              <a:rPr lang="en-GB" altLang="en-US" sz="2800" dirty="0" err="1"/>
              <a:t>eraill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779427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8B99C-ECC8-004C-A521-AE1826BBB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1" y="-330200"/>
            <a:ext cx="10131425" cy="1456267"/>
          </a:xfrm>
        </p:spPr>
        <p:txBody>
          <a:bodyPr/>
          <a:lstStyle/>
          <a:p>
            <a:r>
              <a:rPr lang="en-US" b="1" dirty="0" err="1"/>
              <a:t>Gosod</a:t>
            </a:r>
            <a:r>
              <a:rPr lang="en-US" b="1" dirty="0"/>
              <a:t> </a:t>
            </a:r>
            <a:r>
              <a:rPr lang="en-US" b="1" dirty="0" err="1"/>
              <a:t>nodau</a:t>
            </a:r>
            <a:r>
              <a:rPr lang="en-US" b="1" dirty="0"/>
              <a:t>/</a:t>
            </a:r>
            <a:r>
              <a:rPr lang="en-US" b="1" dirty="0" err="1"/>
              <a:t>pennu</a:t>
            </a:r>
            <a:r>
              <a:rPr lang="en-US" b="1" dirty="0"/>
              <a:t> </a:t>
            </a:r>
            <a:r>
              <a:rPr lang="en-US" b="1" dirty="0" err="1"/>
              <a:t>amcanion</a:t>
            </a:r>
            <a:endParaRPr lang="en-US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138927-3462-424A-BCF1-96816F18CFDA}"/>
              </a:ext>
            </a:extLst>
          </p:cNvPr>
          <p:cNvSpPr/>
          <p:nvPr/>
        </p:nvSpPr>
        <p:spPr>
          <a:xfrm>
            <a:off x="114301" y="733246"/>
            <a:ext cx="11812057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altLang="en-US" sz="2800" dirty="0"/>
              <a:t>Pasiwch Ddol Persona o gwmpas y cylch.</a:t>
            </a:r>
            <a:br>
              <a:rPr lang="cy-GB" altLang="en-US" sz="2800" dirty="0"/>
            </a:br>
            <a:r>
              <a:rPr lang="cy-GB" altLang="en-US" sz="2800" dirty="0"/>
              <a:t>Hoffai (enw’r ddol) ………… ddysgu rhywbeth newydd heddiw. </a:t>
            </a:r>
          </a:p>
          <a:p>
            <a:r>
              <a:rPr lang="cy-GB" altLang="en-US" sz="2800" dirty="0"/>
              <a:t>Dyma ei hamcan dysgu. </a:t>
            </a:r>
            <a:br>
              <a:rPr lang="cy-GB" altLang="en-US" sz="2800" dirty="0"/>
            </a:br>
            <a:br>
              <a:rPr lang="cy-GB" altLang="en-US" sz="2800" dirty="0"/>
            </a:br>
            <a:r>
              <a:rPr lang="cy-GB" altLang="en-US" sz="2800" dirty="0"/>
              <a:t>Hoffai ddysgu tynnu llun o dŷ. Nid yw’n gallu tynnu llun o sgwariau’n dda iawn eto. </a:t>
            </a:r>
            <a:br>
              <a:rPr lang="cy-GB" altLang="en-US" sz="2800" dirty="0"/>
            </a:br>
            <a:r>
              <a:rPr lang="cy-GB" altLang="en-US" sz="2800" dirty="0"/>
              <a:t>Allwch chi ei helpu hi i ddysgu gwneud hynny? Beth dylai hi ei wneud? </a:t>
            </a:r>
            <a:br>
              <a:rPr lang="cy-GB" altLang="en-US" sz="2800" dirty="0"/>
            </a:br>
            <a:r>
              <a:rPr lang="cy-GB" altLang="en-US" sz="2800" dirty="0"/>
              <a:t>(Gall y plant ddangos iddi ar y bwrdd gwyn)</a:t>
            </a:r>
            <a:br>
              <a:rPr lang="cy-GB" altLang="en-US" sz="2800" dirty="0"/>
            </a:br>
            <a:br>
              <a:rPr lang="cy-GB" altLang="en-US" sz="2800" dirty="0"/>
            </a:br>
            <a:r>
              <a:rPr lang="cy-GB" altLang="en-US" sz="2800" dirty="0"/>
              <a:t>A oes unrhyw beth yr hoffech chi iddi allu gwneud yn well?</a:t>
            </a:r>
            <a:br>
              <a:rPr lang="cy-GB" altLang="en-US" sz="2800" dirty="0"/>
            </a:br>
            <a:br>
              <a:rPr lang="cy-GB" altLang="en-US" sz="2800" dirty="0"/>
            </a:br>
            <a:r>
              <a:rPr lang="cy-GB" altLang="en-US" sz="2800" dirty="0"/>
              <a:t>Dewch â’r Ddol Persona yn ôl i’r grŵp ar ôl cyflawni’r nod – tynnu llun tŷ.</a:t>
            </a:r>
            <a:br>
              <a:rPr lang="cy-GB" altLang="en-US" sz="2800" dirty="0"/>
            </a:br>
            <a:br>
              <a:rPr lang="cy-GB" altLang="en-US" sz="2800" dirty="0"/>
            </a:br>
            <a:r>
              <a:rPr lang="cy-GB" altLang="en-US" sz="2800" dirty="0"/>
              <a:t>Trafodwch yr hyn y bydd y plant eraill wedi’i gyflawni o bosibl.</a:t>
            </a:r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92B15C-F333-FA4F-8402-42C42214D1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9430" y="283103"/>
            <a:ext cx="1610813" cy="1906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593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FB74E29-2278-7B4B-87EE-51FF1D1FF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1" y="0"/>
            <a:ext cx="10131425" cy="1456267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en-US" sz="4400" b="1" dirty="0"/>
              <a:t>Archwilio teimladau</a:t>
            </a:r>
            <a:endParaRPr lang="cy-GB" altLang="en-US" sz="4400" dirty="0"/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ED3706C-8103-3146-915E-B2DF89C55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1" y="1295400"/>
            <a:ext cx="10131425" cy="5384799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cy-GB" altLang="en-US" sz="3200" dirty="0"/>
              <a:t>Dewiswch amrywiaeth o gardiau gwahanol eu pryd a’u gwedd a’u gwasgaru ar y llawr i’r grŵp gael edrych arnynt a’u trafod. Bydd y plant yn dewis wyneb a allai weddu i senario byr megis:</a:t>
            </a:r>
            <a:br>
              <a:rPr lang="cy-GB" altLang="en-US" sz="3200" dirty="0"/>
            </a:br>
            <a:br>
              <a:rPr lang="cy-GB" altLang="en-US" sz="3200" dirty="0"/>
            </a:br>
            <a:r>
              <a:rPr lang="cy-GB" altLang="en-US" sz="3200" dirty="0"/>
              <a:t>a. Teimla’r person hwn fod pobl yn ei garu ac yn gofalu amdano.</a:t>
            </a:r>
            <a:br>
              <a:rPr lang="cy-GB" altLang="en-US" sz="3200" dirty="0"/>
            </a:br>
            <a:br>
              <a:rPr lang="cy-GB" altLang="en-US" sz="3200" dirty="0"/>
            </a:br>
            <a:r>
              <a:rPr lang="cy-GB" altLang="en-US" sz="3200" dirty="0"/>
              <a:t>b. Mae’r person hwn wedi colli ei hoff beth.</a:t>
            </a:r>
            <a:br>
              <a:rPr lang="cy-GB" altLang="en-US" sz="3200" dirty="0"/>
            </a:br>
            <a:br>
              <a:rPr lang="cy-GB" altLang="en-US" sz="3200" dirty="0"/>
            </a:br>
            <a:r>
              <a:rPr lang="cy-GB" altLang="en-US" sz="3200" dirty="0"/>
              <a:t>c. Mae’r person hwn newydd gael hufen iâ.</a:t>
            </a:r>
            <a:br>
              <a:rPr lang="cy-GB" altLang="en-US" sz="3200" dirty="0"/>
            </a:br>
            <a:br>
              <a:rPr lang="cy-GB" altLang="en-US" sz="3200" dirty="0"/>
            </a:br>
            <a:r>
              <a:rPr lang="cy-GB" altLang="en-US" sz="3200" dirty="0"/>
              <a:t>d. Nid oes gan y person hwn neb i chwarae ag ef.</a:t>
            </a:r>
            <a:br>
              <a:rPr lang="cy-GB" altLang="en-US" sz="3200" dirty="0"/>
            </a:br>
            <a:br>
              <a:rPr lang="cy-GB" altLang="en-US" sz="3200" dirty="0"/>
            </a:br>
            <a:r>
              <a:rPr lang="cy-GB" altLang="en-US" sz="3200" dirty="0"/>
              <a:t>e. Mae’r person hwn newydd fynd i drwbl.</a:t>
            </a:r>
            <a:br>
              <a:rPr lang="cy-GB" altLang="en-US" sz="2200" dirty="0"/>
            </a:br>
            <a:endParaRPr lang="cy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553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" y="476673"/>
            <a:ext cx="11620500" cy="5649491"/>
          </a:xfrm>
        </p:spPr>
        <p:txBody>
          <a:bodyPr>
            <a:normAutofit fontScale="92500"/>
          </a:bodyPr>
          <a:lstStyle/>
          <a:p>
            <a:r>
              <a:rPr lang="cy-GB" altLang="en-US" sz="4400" dirty="0"/>
              <a:t>Pasiwch Ddol Persona o gwmpas y cylch.</a:t>
            </a:r>
            <a:br>
              <a:rPr lang="cy-GB" altLang="en-US" sz="4400" dirty="0"/>
            </a:br>
            <a:r>
              <a:rPr lang="cy-GB" altLang="en-US" sz="4400" dirty="0"/>
              <a:t>Mae’r oedolion yn dewis un o’r teimladau ac yn dweud wrth y plant fod (enw’r ddol) ______</a:t>
            </a:r>
            <a:br>
              <a:rPr lang="cy-GB" altLang="en-US" sz="4400" dirty="0"/>
            </a:br>
            <a:r>
              <a:rPr lang="cy-GB" altLang="en-US" sz="4400" dirty="0"/>
              <a:t>yn teimlo’n drist/dig/hapus/pryderus/cyffrous/yn cael loes pan ……</a:t>
            </a:r>
            <a:br>
              <a:rPr lang="cy-GB" altLang="en-US" sz="4400" dirty="0"/>
            </a:br>
            <a:br>
              <a:rPr lang="cy-GB" altLang="en-US" sz="4400" dirty="0"/>
            </a:br>
            <a:r>
              <a:rPr lang="cy-GB" altLang="en-US" sz="4400" dirty="0"/>
              <a:t>Y plant yn awgrymu rhesymau </a:t>
            </a:r>
          </a:p>
          <a:p>
            <a:pPr marL="0" indent="0">
              <a:buNone/>
            </a:pPr>
            <a:r>
              <a:rPr lang="cy-GB" altLang="en-US" sz="4400" dirty="0"/>
              <a:t>   posibl dros hyn.</a:t>
            </a:r>
            <a:br>
              <a:rPr lang="cy-GB" altLang="en-US" sz="4400" dirty="0"/>
            </a:b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299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99" y="-76200"/>
            <a:ext cx="11874499" cy="1456267"/>
          </a:xfrm>
        </p:spPr>
        <p:txBody>
          <a:bodyPr>
            <a:normAutofit/>
          </a:bodyPr>
          <a:lstStyle/>
          <a:p>
            <a:r>
              <a:rPr lang="en-US" sz="4400" b="1" dirty="0"/>
              <a:t>Beth </a:t>
            </a:r>
            <a:r>
              <a:rPr lang="en-US" sz="4400" b="1" dirty="0" err="1"/>
              <a:t>yw</a:t>
            </a:r>
            <a:r>
              <a:rPr lang="en-US" sz="4400" b="1" dirty="0"/>
              <a:t> </a:t>
            </a:r>
            <a:r>
              <a:rPr lang="en-US" sz="4400" b="1" dirty="0" err="1"/>
              <a:t>eich</a:t>
            </a:r>
            <a:r>
              <a:rPr lang="en-US" sz="4400" b="1" dirty="0"/>
              <a:t> barn chi? Beth </a:t>
            </a:r>
            <a:r>
              <a:rPr lang="en-US" sz="4400" b="1" dirty="0" err="1"/>
              <a:t>ddylai</a:t>
            </a:r>
            <a:r>
              <a:rPr lang="en-US" sz="4400" b="1" dirty="0"/>
              <a:t>…. </a:t>
            </a:r>
            <a:r>
              <a:rPr lang="en-US" b="1" dirty="0" err="1"/>
              <a:t>w</a:t>
            </a:r>
            <a:r>
              <a:rPr lang="en-US" sz="4400" b="1" dirty="0" err="1"/>
              <a:t>neud</a:t>
            </a:r>
            <a:r>
              <a:rPr lang="en-US" sz="4400" b="1" dirty="0"/>
              <a:t>?</a:t>
            </a:r>
            <a:endParaRPr lang="en-GB" sz="4400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124EC9-99F9-5B46-AE49-D6ED64140CAB}"/>
              </a:ext>
            </a:extLst>
          </p:cNvPr>
          <p:cNvSpPr/>
          <p:nvPr/>
        </p:nvSpPr>
        <p:spPr>
          <a:xfrm>
            <a:off x="234949" y="1240500"/>
            <a:ext cx="11633198" cy="56175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y-GB" altLang="en-US" sz="3200" dirty="0"/>
              <a:t>Pasiwch Ddol Persona o gwmpas y cylch .</a:t>
            </a:r>
            <a:br>
              <a:rPr lang="cy-GB" altLang="en-US" sz="3200" dirty="0"/>
            </a:br>
            <a:r>
              <a:rPr lang="cy-GB" altLang="en-US" sz="3200" dirty="0"/>
              <a:t>Geiriau allweddol: yn bwrpasol; ar ddamwain; trist; hapus; dig; wedi cynhyrfu </a:t>
            </a:r>
            <a:br>
              <a:rPr lang="cy-GB" altLang="en-US" sz="3200" dirty="0"/>
            </a:br>
            <a:r>
              <a:rPr lang="cy-GB" altLang="en-US" sz="3200" dirty="0"/>
              <a:t>Mae (enw’r ddol) ………… mor hoff o’i meithrinfa nes ei bod hi ar bigau’r drain yn awchu cyrraedd yno. </a:t>
            </a:r>
            <a:br>
              <a:rPr lang="cy-GB" altLang="en-US" sz="3200" dirty="0"/>
            </a:br>
            <a:br>
              <a:rPr lang="cy-GB" altLang="en-US" sz="3200" dirty="0"/>
            </a:br>
            <a:r>
              <a:rPr lang="cy-GB" altLang="en-US" sz="3200" dirty="0"/>
              <a:t>Wrth iddi gerdded trwy’r drws roedd ar gymaint o frys nes iddi wthio heibio i fachgen a’i fwrw i’r llawr. Dechreuodd lefain ond ni sylwodd ………… arno a pharhau i wthio pobl o’i ffordd.</a:t>
            </a:r>
            <a:br>
              <a:rPr lang="cy-GB" altLang="en-US" sz="3200" dirty="0"/>
            </a:br>
            <a:br>
              <a:rPr lang="cy-GB" altLang="en-US" sz="3200" dirty="0"/>
            </a:br>
            <a:r>
              <a:rPr lang="cy-GB" altLang="en-US" sz="3200" dirty="0"/>
              <a:t>Wedyn gofynnir i’r plant:</a:t>
            </a:r>
            <a:br>
              <a:rPr lang="cy-GB" altLang="en-US" sz="3200" dirty="0"/>
            </a:br>
            <a:r>
              <a:rPr lang="cy-GB" altLang="en-US" sz="3200" dirty="0"/>
              <a:t>Yn eich barn chi, beth dylai ………… wedi’i wneud?</a:t>
            </a:r>
            <a:br>
              <a:rPr lang="cy-GB" altLang="en-US" sz="3200" dirty="0"/>
            </a:br>
            <a:br>
              <a:rPr lang="cy-GB" altLang="en-US" sz="3200" dirty="0"/>
            </a:br>
            <a:r>
              <a:rPr lang="cy-GB" altLang="en-US" sz="3200" dirty="0"/>
              <a:t>Beth y mae angen iddi ddysgu, ac yr ydych chi’n ei wybod eisoes?</a:t>
            </a:r>
          </a:p>
        </p:txBody>
      </p:sp>
    </p:spTree>
    <p:extLst>
      <p:ext uri="{BB962C8B-B14F-4D97-AF65-F5344CB8AC3E}">
        <p14:creationId xmlns:p14="http://schemas.microsoft.com/office/powerpoint/2010/main" val="2247885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79171-DFF1-0847-AEFB-D666E1C76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1" y="165100"/>
            <a:ext cx="10614026" cy="145626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b="1" i="1" dirty="0"/>
              <a:t>RHAI SYNIADAU …. DOLIAU PERSONA …AG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9EB2-958A-5A4B-B9BC-455083718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1" y="1219200"/>
            <a:ext cx="10782299" cy="56388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3500" dirty="0"/>
              <a:t> </a:t>
            </a:r>
            <a:r>
              <a:rPr lang="en-GB" altLang="en-US" sz="3500" dirty="0"/>
              <a:t> </a:t>
            </a:r>
            <a:r>
              <a:rPr lang="cy-GB" altLang="en-US" sz="3500" dirty="0"/>
              <a:t>Gall doliau Persona helpu plant i ddeall a chydymdeimlo â gwahanol ddiwylliannau a chrefyddau. </a:t>
            </a:r>
          </a:p>
          <a:p>
            <a:pPr>
              <a:lnSpc>
                <a:spcPct val="80000"/>
              </a:lnSpc>
            </a:pPr>
            <a:r>
              <a:rPr lang="cy-GB" altLang="en-US" sz="3500" dirty="0"/>
              <a:t>Os nad oes ond ychydig aelod neu’r un aelod o gymuned ffydd gall y doliau Persona ymweld i esbonio am ei chefndir ffydd.</a:t>
            </a:r>
          </a:p>
          <a:p>
            <a:pPr>
              <a:lnSpc>
                <a:spcPct val="80000"/>
              </a:lnSpc>
            </a:pPr>
            <a:r>
              <a:rPr lang="cy-GB" altLang="en-US" sz="3500" dirty="0"/>
              <a:t>Gadewch i’r ddol Persona ymweld â’r lleoliad fel ffrind newydd a sôn am ei hoff fwyd, anifail anwes ac ati ar gyfer ychydig o ymweliadau cyn cyflwyno’r agweddau ar y ffydd yr hoffech ddysgu’r plant amdanynt.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755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79171-DFF1-0847-AEFB-D666E1C76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1" y="165100"/>
            <a:ext cx="10614026" cy="145626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b="1" i="1" dirty="0"/>
              <a:t>RHAI SYNIADAU …. DOLIAU PERSONA …AG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9EB2-958A-5A4B-B9BC-455083718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1" y="1422400"/>
            <a:ext cx="11798299" cy="56388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cy-GB" altLang="en-US" sz="4800" dirty="0"/>
              <a:t>Wedyn gallai’r ddol Persona ymweld gyda stori neu lyfr stori i’w rannu.</a:t>
            </a:r>
          </a:p>
          <a:p>
            <a:pPr>
              <a:lnSpc>
                <a:spcPct val="80000"/>
              </a:lnSpc>
            </a:pPr>
            <a:r>
              <a:rPr lang="cy-GB" altLang="en-US" sz="4800" dirty="0"/>
              <a:t>Gallai’r ddol Persona ymweld gydag arteffact i’w drafod.</a:t>
            </a:r>
          </a:p>
          <a:p>
            <a:pPr>
              <a:lnSpc>
                <a:spcPct val="80000"/>
              </a:lnSpc>
            </a:pPr>
            <a:r>
              <a:rPr lang="cy-GB" altLang="en-US" sz="4800" dirty="0"/>
              <a:t>Gallai’r ddol Persona ymweld mewn gwisg draddodiadol. </a:t>
            </a:r>
          </a:p>
          <a:p>
            <a:pPr>
              <a:lnSpc>
                <a:spcPct val="80000"/>
              </a:lnSpc>
            </a:pPr>
            <a:r>
              <a:rPr lang="cy-GB" altLang="en-US" sz="4800" dirty="0"/>
              <a:t>Gallai’r ddol Persona ddod â bwyd arbennig i’w rannu.</a:t>
            </a:r>
          </a:p>
          <a:p>
            <a:pPr>
              <a:lnSpc>
                <a:spcPct val="80000"/>
              </a:lnSpc>
            </a:pPr>
            <a:r>
              <a:rPr lang="cy-GB" altLang="en-US" sz="4800" dirty="0"/>
              <a:t>Gallai’r ddol Persona esbonio g</a:t>
            </a:r>
            <a:r>
              <a:rPr lang="cy-GB" altLang="en-US" sz="5400" dirty="0"/>
              <a:t>ŵ</a:t>
            </a:r>
            <a:r>
              <a:rPr lang="cy-GB" altLang="en-US" sz="4800" dirty="0"/>
              <a:t>yl  arbennig. </a:t>
            </a:r>
          </a:p>
          <a:p>
            <a:pPr>
              <a:lnSpc>
                <a:spcPct val="80000"/>
              </a:lnSpc>
            </a:pPr>
            <a:r>
              <a:rPr lang="cy-GB" altLang="en-US" sz="4800" dirty="0"/>
              <a:t>Os oes rhieni/gofalwyr o’r ffydd honno a lle bo’n bosibl y gymuned ffydd leol gellir gofyn iddynt gyfrannu syniadau neu fenthyca adnoddau, arteffactau i’r ddol Persona gael dod â hwy i’r lleoliad.</a:t>
            </a:r>
          </a:p>
          <a:p>
            <a:pPr>
              <a:lnSpc>
                <a:spcPct val="80000"/>
              </a:lnSpc>
            </a:pPr>
            <a:r>
              <a:rPr lang="cy-GB" altLang="en-US" sz="4800" dirty="0"/>
              <a:t>Byddant o gymorth er enghraifft, wrth esbonio’r modd y defnyddir yr arteffactau hyn a sut y dylid ynganu enw, os yw’r ymarferwr yn ansicr.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403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Archebu</a:t>
            </a:r>
            <a:r>
              <a:rPr lang="en-GB" i="1" dirty="0"/>
              <a:t> </a:t>
            </a:r>
            <a:r>
              <a:rPr lang="en-GB" i="1" dirty="0" err="1"/>
              <a:t>Doliau</a:t>
            </a:r>
            <a:r>
              <a:rPr lang="en-GB" i="1" dirty="0"/>
              <a:t> Persona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Parrotfish Company</a:t>
            </a:r>
          </a:p>
          <a:p>
            <a:pPr marL="0" indent="0">
              <a:buNone/>
            </a:pPr>
            <a:r>
              <a:rPr lang="en-GB" dirty="0"/>
              <a:t>       </a:t>
            </a:r>
            <a:r>
              <a:rPr lang="en-GB" u="sng" dirty="0">
                <a:hlinkClick r:id="rId2"/>
              </a:rPr>
              <a:t>www.parrotfish.co.uk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Bright and Early Catalogue</a:t>
            </a:r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u="sng" dirty="0">
                <a:hlinkClick r:id="rId3"/>
              </a:rPr>
              <a:t>www.articlesoffaith.co.uk</a:t>
            </a:r>
            <a:endParaRPr lang="en-GB" u="sng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Persona Doll Training</a:t>
            </a:r>
          </a:p>
          <a:p>
            <a:pPr marL="0" lvl="0" indent="0">
              <a:buNone/>
            </a:pPr>
            <a:r>
              <a:rPr lang="en-GB" dirty="0"/>
              <a:t>     </a:t>
            </a:r>
            <a:r>
              <a:rPr lang="en-GB" u="sng" dirty="0">
                <a:hlinkClick r:id="rId4"/>
              </a:rPr>
              <a:t>www.Persona-doll-training.org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125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I </a:t>
            </a:r>
            <a:r>
              <a:rPr lang="en-GB" i="1" dirty="0" err="1"/>
              <a:t>ddarganfod</a:t>
            </a:r>
            <a:r>
              <a:rPr lang="en-GB" i="1" dirty="0"/>
              <a:t> </a:t>
            </a:r>
            <a:r>
              <a:rPr lang="en-GB" i="1" dirty="0" err="1"/>
              <a:t>mwy</a:t>
            </a:r>
            <a:r>
              <a:rPr lang="en-GB" i="1" dirty="0"/>
              <a:t>……………………..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Little Book of Persona Dolls – Marilyn Bowles</a:t>
            </a:r>
          </a:p>
          <a:p>
            <a:pPr marL="0" indent="0">
              <a:buNone/>
            </a:pPr>
            <a:r>
              <a:rPr lang="en-GB" dirty="0"/>
              <a:t>Featherstone Education</a:t>
            </a:r>
          </a:p>
          <a:p>
            <a:pPr marL="0" indent="0">
              <a:buNone/>
            </a:pPr>
            <a:r>
              <a:rPr lang="en-GB" dirty="0"/>
              <a:t>ISBN: 1-904187-86-2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Celebrating Diversity  DVD and book-Persona Doll training</a:t>
            </a:r>
          </a:p>
          <a:p>
            <a:pPr marL="0" indent="0">
              <a:buNone/>
            </a:pPr>
            <a:r>
              <a:rPr lang="en-GB" dirty="0"/>
              <a:t>          </a:t>
            </a:r>
            <a:r>
              <a:rPr lang="en-GB" u="sng" dirty="0">
                <a:hlinkClick r:id="rId2"/>
              </a:rPr>
              <a:t>www.Persona-doll-training.org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Persona Dolls in Religious Education – Shane Vickery</a:t>
            </a:r>
          </a:p>
          <a:p>
            <a:pPr marL="0" indent="0">
              <a:buNone/>
            </a:pPr>
            <a:r>
              <a:rPr lang="en-GB" u="sng" dirty="0">
                <a:hlinkClick r:id="rId3"/>
              </a:rPr>
              <a:t>www.retoday.org.uk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6" name="Picture 2" descr="http://t2.gstatic.com/images?q=tbn:ANd9GcQ1D5gvG7OycH3VI8CsAIormS3_g4P5hs4Gge5rDArLhJ0grQgJ3fYXKSvnCA">
            <a:extLst>
              <a:ext uri="{FF2B5EF4-FFF2-40B4-BE49-F238E27FC236}">
                <a16:creationId xmlns:a16="http://schemas.microsoft.com/office/drawing/2014/main" id="{10DBFE2E-CB8A-5648-B647-9DC5AE1E14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5336" y="509912"/>
            <a:ext cx="2198464" cy="312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ecx.images-amazon.com/images/I/515GVZVG2PL._SL500_AA300_.jpg">
            <a:extLst>
              <a:ext uri="{FF2B5EF4-FFF2-40B4-BE49-F238E27FC236}">
                <a16:creationId xmlns:a16="http://schemas.microsoft.com/office/drawing/2014/main" id="{F7269344-DD9F-CC43-870D-FA71F5000C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656" y="4001294"/>
            <a:ext cx="2385144" cy="238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60528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8AB25-BB5F-8F45-8498-1D436A293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1" y="114300"/>
            <a:ext cx="10131425" cy="1456267"/>
          </a:xfrm>
        </p:spPr>
        <p:txBody>
          <a:bodyPr>
            <a:normAutofit/>
          </a:bodyPr>
          <a:lstStyle/>
          <a:p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Cyfeirnodau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E4B61-D7EA-6A41-A0CC-3ABFB30478DD}"/>
              </a:ext>
            </a:extLst>
          </p:cNvPr>
          <p:cNvSpPr txBox="1"/>
          <p:nvPr/>
        </p:nvSpPr>
        <p:spPr>
          <a:xfrm>
            <a:off x="685801" y="1866900"/>
            <a:ext cx="1107439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Articles of faith 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https://www.articlesoffaith.co.uk/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persona dolls approach 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http://personadoll.uk/the-persona-doll-approach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Story telling and persona dolls 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https://www.teachingforchange.org/wp-content/uploads/2012/08/ec_personadolls_english.pdf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Using persona dolls in religious education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https://www.gloucester.anglican.org/wp-content/uploads/2017/08/An-introduction-to-using-persona-dolls.pdf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48991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1864</TotalTime>
  <Words>501</Words>
  <Application>Microsoft Macintosh PowerPoint</Application>
  <PresentationFormat>Widescreen</PresentationFormat>
  <Paragraphs>78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ADDYSG GREFYDDOL  YN YR YSGOL GYNRADD</vt:lpstr>
      <vt:lpstr>ADDYSG GREFYDDOL YN YR YSGOL GYNRADD</vt:lpstr>
      <vt:lpstr>DOGFEN ALLWEDDOL</vt:lpstr>
      <vt:lpstr>AG yn y Cyfnod Sylfaen</vt:lpstr>
      <vt:lpstr>POBL ERAILL ***</vt:lpstr>
      <vt:lpstr>Gosod nodau/pennu amcanion</vt:lpstr>
      <vt:lpstr>Archwilio teimladau</vt:lpstr>
      <vt:lpstr>PowerPoint Presentation</vt:lpstr>
      <vt:lpstr>Beth yw eich barn chi? Beth ddylai…. wneud?</vt:lpstr>
      <vt:lpstr>RHAI SYNIADAU …. DOLIAU PERSONA …AG</vt:lpstr>
      <vt:lpstr>RHAI SYNIADAU …. DOLIAU PERSONA …AG</vt:lpstr>
      <vt:lpstr>Archebu Doliau Persona</vt:lpstr>
      <vt:lpstr>I ddarganfod mwy……………………..</vt:lpstr>
      <vt:lpstr>Cyfeirnodau defnyddiol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RELIGIOUS EDUCATION IN THE PRIMARY SCHOOL</dc:title>
  <dc:creator>Microsoft Office User</dc:creator>
  <cp:lastModifiedBy>Sioned Hughes</cp:lastModifiedBy>
  <cp:revision>23</cp:revision>
  <dcterms:created xsi:type="dcterms:W3CDTF">2018-10-30T12:03:06Z</dcterms:created>
  <dcterms:modified xsi:type="dcterms:W3CDTF">2018-11-21T13:49:09Z</dcterms:modified>
</cp:coreProperties>
</file>